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3333FF"/>
    <a:srgbClr val="FF3300"/>
    <a:srgbClr val="CCFF66"/>
    <a:srgbClr val="FFCC00"/>
    <a:srgbClr val="FFFF66"/>
    <a:srgbClr val="99FF66"/>
    <a:srgbClr val="0000FF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165" autoAdjust="0"/>
  </p:normalViewPr>
  <p:slideViewPr>
    <p:cSldViewPr>
      <p:cViewPr>
        <p:scale>
          <a:sx n="100" d="100"/>
          <a:sy n="100" d="100"/>
        </p:scale>
        <p:origin x="-198" y="7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98E20-CACC-4E16-9462-78208755F7E8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2828D-1756-4E31-A811-F018CDBFC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315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2828D-1756-4E31-A811-F018CDBFC2E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244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50CC-B34B-472A-8102-F611313F970B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3C8B3-D2BF-489F-8EE0-1446B692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70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50CC-B34B-472A-8102-F611313F970B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3C8B3-D2BF-489F-8EE0-1446B692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37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50CC-B34B-472A-8102-F611313F970B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3C8B3-D2BF-489F-8EE0-1446B692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770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50CC-B34B-472A-8102-F611313F970B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3C8B3-D2BF-489F-8EE0-1446B692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33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50CC-B34B-472A-8102-F611313F970B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3C8B3-D2BF-489F-8EE0-1446B692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00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50CC-B34B-472A-8102-F611313F970B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3C8B3-D2BF-489F-8EE0-1446B692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020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50CC-B34B-472A-8102-F611313F970B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3C8B3-D2BF-489F-8EE0-1446B692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08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50CC-B34B-472A-8102-F611313F970B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3C8B3-D2BF-489F-8EE0-1446B692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82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50CC-B34B-472A-8102-F611313F970B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3C8B3-D2BF-489F-8EE0-1446B692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33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50CC-B34B-472A-8102-F611313F970B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3C8B3-D2BF-489F-8EE0-1446B692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457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50CC-B34B-472A-8102-F611313F970B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3C8B3-D2BF-489F-8EE0-1446B692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32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350CC-B34B-472A-8102-F611313F970B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3C8B3-D2BF-489F-8EE0-1446B692E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71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.jp/url?sa=i&amp;rct=j&amp;q=&amp;esrc=s&amp;source=images&amp;cd=&amp;cad=rja&amp;uact=8&amp;ved=0ahUKEwi1g6LRkv3RAhXCgLwKHanODXgQjRwIBw&amp;url=http://www.irasutoya.com/2015/04/blog-post_678.html&amp;bvm=bv.146094739,d.dGc&amp;psig=AFQjCNHacokp3IFtUwtURJuTTyGgDsG2uA&amp;ust=1486527926151430" TargetMode="External"/><Relationship Id="rId5" Type="http://schemas.openxmlformats.org/officeDocument/2006/relationships/image" Target="../media/image10.png"/><Relationship Id="rId4" Type="http://schemas.openxmlformats.org/officeDocument/2006/relationships/hyperlink" Target="https://ja.wikipedia.org/wiki/%E3%83%95%E3%82%A1%E3%82%A4%E3%83%AB:Tokunoshima_towns.s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グループ化 17"/>
          <p:cNvGrpSpPr/>
          <p:nvPr/>
        </p:nvGrpSpPr>
        <p:grpSpPr>
          <a:xfrm>
            <a:off x="8625408" y="97582"/>
            <a:ext cx="1171178" cy="924660"/>
            <a:chOff x="8653983" y="97582"/>
            <a:chExt cx="1171178" cy="924660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8745042" y="97582"/>
              <a:ext cx="1080119" cy="924660"/>
              <a:chOff x="8653344" y="69792"/>
              <a:chExt cx="1063985" cy="971500"/>
            </a:xfrm>
          </p:grpSpPr>
          <p:grpSp>
            <p:nvGrpSpPr>
              <p:cNvPr id="14" name="グループ化 13"/>
              <p:cNvGrpSpPr/>
              <p:nvPr/>
            </p:nvGrpSpPr>
            <p:grpSpPr>
              <a:xfrm>
                <a:off x="8653344" y="69792"/>
                <a:ext cx="1063985" cy="971500"/>
                <a:chOff x="7617296" y="617196"/>
                <a:chExt cx="1568041" cy="1395596"/>
              </a:xfrm>
            </p:grpSpPr>
            <p:pic>
              <p:nvPicPr>
                <p:cNvPr id="2052" name="Picture 4" descr="クリックすると新しいウィンドウで開きます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17296" y="617196"/>
                  <a:ext cx="1568041" cy="1395596"/>
                </a:xfrm>
                <a:prstGeom prst="rect">
                  <a:avLst/>
                </a:prstGeom>
                <a:noFill/>
                <a:ln w="19050"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9" name="フリーフォーム 8"/>
                <p:cNvSpPr/>
                <p:nvPr/>
              </p:nvSpPr>
              <p:spPr>
                <a:xfrm rot="21288207">
                  <a:off x="8397894" y="1274318"/>
                  <a:ext cx="322890" cy="450791"/>
                </a:xfrm>
                <a:custGeom>
                  <a:avLst/>
                  <a:gdLst>
                    <a:gd name="connsiteX0" fmla="*/ 104775 w 238393"/>
                    <a:gd name="connsiteY0" fmla="*/ 371475 h 373149"/>
                    <a:gd name="connsiteX1" fmla="*/ 66675 w 238393"/>
                    <a:gd name="connsiteY1" fmla="*/ 295275 h 373149"/>
                    <a:gd name="connsiteX2" fmla="*/ 38100 w 238393"/>
                    <a:gd name="connsiteY2" fmla="*/ 276225 h 373149"/>
                    <a:gd name="connsiteX3" fmla="*/ 19050 w 238393"/>
                    <a:gd name="connsiteY3" fmla="*/ 247650 h 373149"/>
                    <a:gd name="connsiteX4" fmla="*/ 9525 w 238393"/>
                    <a:gd name="connsiteY4" fmla="*/ 152400 h 373149"/>
                    <a:gd name="connsiteX5" fmla="*/ 0 w 238393"/>
                    <a:gd name="connsiteY5" fmla="*/ 123825 h 373149"/>
                    <a:gd name="connsiteX6" fmla="*/ 9525 w 238393"/>
                    <a:gd name="connsiteY6" fmla="*/ 85725 h 373149"/>
                    <a:gd name="connsiteX7" fmla="*/ 152400 w 238393"/>
                    <a:gd name="connsiteY7" fmla="*/ 9525 h 373149"/>
                    <a:gd name="connsiteX8" fmla="*/ 180975 w 238393"/>
                    <a:gd name="connsiteY8" fmla="*/ 0 h 373149"/>
                    <a:gd name="connsiteX9" fmla="*/ 238125 w 238393"/>
                    <a:gd name="connsiteY9" fmla="*/ 38100 h 373149"/>
                    <a:gd name="connsiteX10" fmla="*/ 228600 w 238393"/>
                    <a:gd name="connsiteY10" fmla="*/ 66675 h 373149"/>
                    <a:gd name="connsiteX11" fmla="*/ 190500 w 238393"/>
                    <a:gd name="connsiteY11" fmla="*/ 123825 h 373149"/>
                    <a:gd name="connsiteX12" fmla="*/ 200025 w 238393"/>
                    <a:gd name="connsiteY12" fmla="*/ 161925 h 373149"/>
                    <a:gd name="connsiteX13" fmla="*/ 200025 w 238393"/>
                    <a:gd name="connsiteY13" fmla="*/ 228600 h 373149"/>
                    <a:gd name="connsiteX14" fmla="*/ 171450 w 238393"/>
                    <a:gd name="connsiteY14" fmla="*/ 238125 h 373149"/>
                    <a:gd name="connsiteX15" fmla="*/ 123825 w 238393"/>
                    <a:gd name="connsiteY15" fmla="*/ 295275 h 373149"/>
                    <a:gd name="connsiteX16" fmla="*/ 114300 w 238393"/>
                    <a:gd name="connsiteY16" fmla="*/ 323850 h 373149"/>
                    <a:gd name="connsiteX17" fmla="*/ 104775 w 238393"/>
                    <a:gd name="connsiteY17" fmla="*/ 371475 h 3731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238393" h="373149">
                      <a:moveTo>
                        <a:pt x="104775" y="371475"/>
                      </a:moveTo>
                      <a:cubicBezTo>
                        <a:pt x="96837" y="366712"/>
                        <a:pt x="85698" y="314298"/>
                        <a:pt x="66675" y="295275"/>
                      </a:cubicBezTo>
                      <a:cubicBezTo>
                        <a:pt x="58580" y="287180"/>
                        <a:pt x="47625" y="282575"/>
                        <a:pt x="38100" y="276225"/>
                      </a:cubicBezTo>
                      <a:cubicBezTo>
                        <a:pt x="31750" y="266700"/>
                        <a:pt x="21624" y="258804"/>
                        <a:pt x="19050" y="247650"/>
                      </a:cubicBezTo>
                      <a:cubicBezTo>
                        <a:pt x="11875" y="216559"/>
                        <a:pt x="14377" y="183937"/>
                        <a:pt x="9525" y="152400"/>
                      </a:cubicBezTo>
                      <a:cubicBezTo>
                        <a:pt x="7998" y="142477"/>
                        <a:pt x="3175" y="133350"/>
                        <a:pt x="0" y="123825"/>
                      </a:cubicBezTo>
                      <a:cubicBezTo>
                        <a:pt x="3175" y="111125"/>
                        <a:pt x="3671" y="97434"/>
                        <a:pt x="9525" y="85725"/>
                      </a:cubicBezTo>
                      <a:cubicBezTo>
                        <a:pt x="52627" y="-479"/>
                        <a:pt x="47873" y="31924"/>
                        <a:pt x="152400" y="9525"/>
                      </a:cubicBezTo>
                      <a:cubicBezTo>
                        <a:pt x="162217" y="7421"/>
                        <a:pt x="171450" y="3175"/>
                        <a:pt x="180975" y="0"/>
                      </a:cubicBezTo>
                      <a:cubicBezTo>
                        <a:pt x="206633" y="6415"/>
                        <a:pt x="232405" y="3781"/>
                        <a:pt x="238125" y="38100"/>
                      </a:cubicBezTo>
                      <a:cubicBezTo>
                        <a:pt x="239776" y="48004"/>
                        <a:pt x="233476" y="57898"/>
                        <a:pt x="228600" y="66675"/>
                      </a:cubicBezTo>
                      <a:cubicBezTo>
                        <a:pt x="217481" y="86689"/>
                        <a:pt x="190500" y="123825"/>
                        <a:pt x="190500" y="123825"/>
                      </a:cubicBezTo>
                      <a:cubicBezTo>
                        <a:pt x="193675" y="136525"/>
                        <a:pt x="196429" y="149338"/>
                        <a:pt x="200025" y="161925"/>
                      </a:cubicBezTo>
                      <a:cubicBezTo>
                        <a:pt x="206941" y="186130"/>
                        <a:pt x="220785" y="202650"/>
                        <a:pt x="200025" y="228600"/>
                      </a:cubicBezTo>
                      <a:cubicBezTo>
                        <a:pt x="193753" y="236440"/>
                        <a:pt x="180975" y="234950"/>
                        <a:pt x="171450" y="238125"/>
                      </a:cubicBezTo>
                      <a:cubicBezTo>
                        <a:pt x="150384" y="259191"/>
                        <a:pt x="137086" y="268753"/>
                        <a:pt x="123825" y="295275"/>
                      </a:cubicBezTo>
                      <a:cubicBezTo>
                        <a:pt x="119335" y="304255"/>
                        <a:pt x="116735" y="314110"/>
                        <a:pt x="114300" y="323850"/>
                      </a:cubicBezTo>
                      <a:cubicBezTo>
                        <a:pt x="101813" y="373797"/>
                        <a:pt x="112713" y="376238"/>
                        <a:pt x="104775" y="371475"/>
                      </a:cubicBez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 w="22225"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4" name="Text Box 5"/>
              <p:cNvSpPr txBox="1">
                <a:spLocks noChangeArrowheads="1"/>
              </p:cNvSpPr>
              <p:nvPr/>
            </p:nvSpPr>
            <p:spPr bwMode="auto">
              <a:xfrm>
                <a:off x="9042804" y="572674"/>
                <a:ext cx="442648" cy="123889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/>
              </a:ln>
              <a:effectLst/>
              <a:extLst/>
            </p:spPr>
            <p:txBody>
              <a:bodyPr vert="horz" wrap="square" lIns="74273" tIns="8887" rIns="74273" bIns="8887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9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7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ＭＳ Ｐゴシック" pitchFamily="50" charset="-128"/>
                  </a:rPr>
                  <a:t>十勝</a:t>
                </a:r>
                <a:endParaRPr lang="ja-JP" altLang="ja-JP" sz="7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</p:txBody>
          </p:sp>
        </p:grpSp>
        <p:sp>
          <p:nvSpPr>
            <p:cNvPr id="16" name="円/楕円 15"/>
            <p:cNvSpPr/>
            <p:nvPr/>
          </p:nvSpPr>
          <p:spPr>
            <a:xfrm flipH="1">
              <a:off x="8947348" y="107107"/>
              <a:ext cx="136776" cy="14401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円/楕円 204"/>
            <p:cNvSpPr/>
            <p:nvPr/>
          </p:nvSpPr>
          <p:spPr>
            <a:xfrm>
              <a:off x="8653983" y="763517"/>
              <a:ext cx="144017" cy="1516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1" name="フリーフォーム 190"/>
          <p:cNvSpPr/>
          <p:nvPr/>
        </p:nvSpPr>
        <p:spPr>
          <a:xfrm>
            <a:off x="776536" y="2367930"/>
            <a:ext cx="188822" cy="158357"/>
          </a:xfrm>
          <a:custGeom>
            <a:avLst/>
            <a:gdLst>
              <a:gd name="connsiteX0" fmla="*/ 0 w 2628900"/>
              <a:gd name="connsiteY0" fmla="*/ 5969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969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14478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414020 h 1455420"/>
              <a:gd name="connsiteX1" fmla="*/ 0 w 2628900"/>
              <a:gd name="connsiteY1" fmla="*/ 1455420 h 1455420"/>
              <a:gd name="connsiteX2" fmla="*/ 2628900 w 2628900"/>
              <a:gd name="connsiteY2" fmla="*/ 1455420 h 1455420"/>
              <a:gd name="connsiteX3" fmla="*/ 2628900 w 2628900"/>
              <a:gd name="connsiteY3" fmla="*/ 426720 h 1455420"/>
              <a:gd name="connsiteX4" fmla="*/ 1778000 w 2628900"/>
              <a:gd name="connsiteY4" fmla="*/ 426720 h 1455420"/>
              <a:gd name="connsiteX5" fmla="*/ 1778000 w 2628900"/>
              <a:gd name="connsiteY5" fmla="*/ 7620 h 1455420"/>
              <a:gd name="connsiteX6" fmla="*/ 952500 w 2628900"/>
              <a:gd name="connsiteY6" fmla="*/ 0 h 1455420"/>
              <a:gd name="connsiteX7" fmla="*/ 952500 w 2628900"/>
              <a:gd name="connsiteY7" fmla="*/ 414020 h 1455420"/>
              <a:gd name="connsiteX8" fmla="*/ 0 w 2628900"/>
              <a:gd name="connsiteY8" fmla="*/ 414020 h 145542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952500 w 2628900"/>
              <a:gd name="connsiteY7" fmla="*/ 421150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877825 w 2628900"/>
              <a:gd name="connsiteY5" fmla="*/ 762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28900" h="1462550">
                <a:moveTo>
                  <a:pt x="0" y="421150"/>
                </a:moveTo>
                <a:lnTo>
                  <a:pt x="0" y="1462550"/>
                </a:lnTo>
                <a:lnTo>
                  <a:pt x="2628900" y="1462550"/>
                </a:lnTo>
                <a:lnTo>
                  <a:pt x="2628900" y="433850"/>
                </a:lnTo>
                <a:lnTo>
                  <a:pt x="1884956" y="440981"/>
                </a:lnTo>
                <a:lnTo>
                  <a:pt x="1877825" y="7620"/>
                </a:lnTo>
                <a:lnTo>
                  <a:pt x="660157" y="0"/>
                </a:lnTo>
                <a:lnTo>
                  <a:pt x="667287" y="428279"/>
                </a:lnTo>
                <a:lnTo>
                  <a:pt x="0" y="421150"/>
                </a:lnTo>
                <a:close/>
              </a:path>
            </a:pathLst>
          </a:custGeom>
          <a:solidFill>
            <a:srgbClr val="CCFF99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pPr algn="ctr"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dirty="0" smtClean="0">
              <a:solidFill>
                <a:schemeClr val="tx1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190" name="フリーフォーム 189"/>
          <p:cNvSpPr/>
          <p:nvPr/>
        </p:nvSpPr>
        <p:spPr>
          <a:xfrm>
            <a:off x="621931" y="2453512"/>
            <a:ext cx="182933" cy="184461"/>
          </a:xfrm>
          <a:custGeom>
            <a:avLst/>
            <a:gdLst>
              <a:gd name="connsiteX0" fmla="*/ 0 w 2628900"/>
              <a:gd name="connsiteY0" fmla="*/ 5969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969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14478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414020 h 1455420"/>
              <a:gd name="connsiteX1" fmla="*/ 0 w 2628900"/>
              <a:gd name="connsiteY1" fmla="*/ 1455420 h 1455420"/>
              <a:gd name="connsiteX2" fmla="*/ 2628900 w 2628900"/>
              <a:gd name="connsiteY2" fmla="*/ 1455420 h 1455420"/>
              <a:gd name="connsiteX3" fmla="*/ 2628900 w 2628900"/>
              <a:gd name="connsiteY3" fmla="*/ 426720 h 1455420"/>
              <a:gd name="connsiteX4" fmla="*/ 1778000 w 2628900"/>
              <a:gd name="connsiteY4" fmla="*/ 426720 h 1455420"/>
              <a:gd name="connsiteX5" fmla="*/ 1778000 w 2628900"/>
              <a:gd name="connsiteY5" fmla="*/ 7620 h 1455420"/>
              <a:gd name="connsiteX6" fmla="*/ 952500 w 2628900"/>
              <a:gd name="connsiteY6" fmla="*/ 0 h 1455420"/>
              <a:gd name="connsiteX7" fmla="*/ 952500 w 2628900"/>
              <a:gd name="connsiteY7" fmla="*/ 414020 h 1455420"/>
              <a:gd name="connsiteX8" fmla="*/ 0 w 2628900"/>
              <a:gd name="connsiteY8" fmla="*/ 414020 h 145542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952500 w 2628900"/>
              <a:gd name="connsiteY7" fmla="*/ 421150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877825 w 2628900"/>
              <a:gd name="connsiteY5" fmla="*/ 762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28900" h="1462550">
                <a:moveTo>
                  <a:pt x="0" y="421150"/>
                </a:moveTo>
                <a:lnTo>
                  <a:pt x="0" y="1462550"/>
                </a:lnTo>
                <a:lnTo>
                  <a:pt x="2628900" y="1462550"/>
                </a:lnTo>
                <a:lnTo>
                  <a:pt x="2628900" y="433850"/>
                </a:lnTo>
                <a:lnTo>
                  <a:pt x="1884956" y="440981"/>
                </a:lnTo>
                <a:lnTo>
                  <a:pt x="1877825" y="7620"/>
                </a:lnTo>
                <a:lnTo>
                  <a:pt x="660157" y="0"/>
                </a:lnTo>
                <a:lnTo>
                  <a:pt x="667287" y="428279"/>
                </a:lnTo>
                <a:lnTo>
                  <a:pt x="0" y="421150"/>
                </a:lnTo>
                <a:close/>
              </a:path>
            </a:pathLst>
          </a:custGeom>
          <a:solidFill>
            <a:srgbClr val="CCFF99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pPr algn="ctr"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dirty="0" smtClean="0">
              <a:solidFill>
                <a:schemeClr val="tx1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86" name="L 字 85"/>
          <p:cNvSpPr/>
          <p:nvPr/>
        </p:nvSpPr>
        <p:spPr>
          <a:xfrm flipV="1">
            <a:off x="1165645" y="5200129"/>
            <a:ext cx="1514909" cy="1323492"/>
          </a:xfrm>
          <a:prstGeom prst="corner">
            <a:avLst>
              <a:gd name="adj1" fmla="val 57197"/>
              <a:gd name="adj2" fmla="val 79603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44" name="グループ化 1043"/>
          <p:cNvGrpSpPr/>
          <p:nvPr/>
        </p:nvGrpSpPr>
        <p:grpSpPr>
          <a:xfrm>
            <a:off x="3872880" y="3625974"/>
            <a:ext cx="496281" cy="321068"/>
            <a:chOff x="579909" y="4301973"/>
            <a:chExt cx="757213" cy="494512"/>
          </a:xfrm>
        </p:grpSpPr>
        <p:pic>
          <p:nvPicPr>
            <p:cNvPr id="1043" name="Picture 19" descr="「マニュアル イ...」の画像検索結果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22" t="-1" r="-20906" b="42410"/>
            <a:stretch/>
          </p:blipFill>
          <p:spPr bwMode="auto">
            <a:xfrm>
              <a:off x="801803" y="4475294"/>
              <a:ext cx="535319" cy="321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9" name="Picture 25" descr="「本 イラスト 無...」の画像検索結果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909" y="4301973"/>
              <a:ext cx="374550" cy="4231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9" name="角丸四角形 38"/>
          <p:cNvSpPr/>
          <p:nvPr/>
        </p:nvSpPr>
        <p:spPr>
          <a:xfrm>
            <a:off x="3508987" y="5198878"/>
            <a:ext cx="1301503" cy="814146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 w="22225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6463" y="1192"/>
            <a:ext cx="9673075" cy="547489"/>
          </a:xfrm>
        </p:spPr>
        <p:txBody>
          <a:bodyPr>
            <a:noAutofit/>
          </a:bodyPr>
          <a:lstStyle/>
          <a:p>
            <a:pPr algn="l"/>
            <a:r>
              <a:rPr lang="ja-JP" altLang="en-US" sz="14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北海道（十勝総合振興局）のコーディネートにより、管内</a:t>
            </a:r>
            <a:r>
              <a:rPr lang="en-US" altLang="ja-JP" sz="14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10</a:t>
            </a:r>
            <a:r>
              <a:rPr lang="ja-JP" altLang="en-US" sz="14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市町村が連携し、管内唯一の認知症疾患センターにチームを委託した事例</a:t>
            </a:r>
            <a:r>
              <a:rPr lang="ja-JP" altLang="en-US" sz="14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</a:t>
            </a:r>
            <a:r>
              <a:rPr lang="ja-JP" altLang="en-US" sz="12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</a:t>
            </a:r>
            <a:r>
              <a:rPr lang="ja-JP" altLang="en-US" sz="12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帯広市・音更町・士幌町・上士幌町・清水町・芽室町・中札内村・幕別町・池田町・</a:t>
            </a:r>
            <a:r>
              <a:rPr lang="ja-JP" altLang="en-US" sz="12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浦幌町</a:t>
            </a:r>
            <a:r>
              <a:rPr lang="en-US" altLang="ja-JP" sz="12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【</a:t>
            </a:r>
            <a:r>
              <a:rPr lang="ja-JP" altLang="en-US" sz="12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北海道</a:t>
            </a:r>
            <a:r>
              <a:rPr lang="en-US" altLang="ja-JP" sz="12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】</a:t>
            </a:r>
            <a:r>
              <a:rPr lang="ja-JP" altLang="en-US" sz="12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</a:t>
            </a:r>
            <a:endParaRPr kumimoji="1" lang="ja-JP" altLang="en-US" sz="12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7817" y="694616"/>
            <a:ext cx="1170130" cy="214105"/>
          </a:xfrm>
          <a:prstGeom prst="rect">
            <a:avLst/>
          </a:prstGeom>
          <a:solidFill>
            <a:schemeClr val="accent6"/>
          </a:solidFill>
          <a:ln w="15875" algn="ctr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市町村基本情報</a:t>
            </a: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7816" y="2017415"/>
            <a:ext cx="2486911" cy="214105"/>
          </a:xfrm>
          <a:prstGeom prst="rect">
            <a:avLst/>
          </a:prstGeom>
          <a:solidFill>
            <a:schemeClr val="accent6"/>
          </a:solidFill>
          <a:ln w="15875" algn="ctr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十勝管内チーム立ち上げまでの流れと体制図</a:t>
            </a: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4" name="Text Box 5"/>
          <p:cNvSpPr txBox="1">
            <a:spLocks noChangeArrowheads="1"/>
          </p:cNvSpPr>
          <p:nvPr/>
        </p:nvSpPr>
        <p:spPr bwMode="auto">
          <a:xfrm>
            <a:off x="5197599" y="827187"/>
            <a:ext cx="2275681" cy="214105"/>
          </a:xfrm>
          <a:prstGeom prst="rect">
            <a:avLst/>
          </a:prstGeom>
          <a:solidFill>
            <a:schemeClr val="accent6"/>
          </a:solidFill>
          <a:ln w="15875" algn="ctr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チーム設置にあたっての課題と対応等</a:t>
            </a: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9" name="Text Box 5"/>
          <p:cNvSpPr txBox="1">
            <a:spLocks noChangeArrowheads="1"/>
          </p:cNvSpPr>
          <p:nvPr/>
        </p:nvSpPr>
        <p:spPr bwMode="auto">
          <a:xfrm>
            <a:off x="5185015" y="4724617"/>
            <a:ext cx="2792321" cy="214105"/>
          </a:xfrm>
          <a:prstGeom prst="rect">
            <a:avLst/>
          </a:prstGeom>
          <a:solidFill>
            <a:schemeClr val="accent6"/>
          </a:solidFill>
          <a:ln w="15875" algn="ctr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+mj-ea"/>
              </a:rPr>
              <a:t>チーム設置に向けて振興局が果たした役割</a:t>
            </a:r>
            <a:r>
              <a:rPr lang="ja-JP" altLang="en-US" sz="900" dirty="0">
                <a:latin typeface="+mj-ea"/>
              </a:rPr>
              <a:t>・</a:t>
            </a:r>
            <a:r>
              <a:rPr lang="ja-JP" altLang="en-US" sz="900" dirty="0" smtClean="0">
                <a:latin typeface="+mj-ea"/>
              </a:rPr>
              <a:t>支援</a:t>
            </a: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10" name="表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030333"/>
              </p:ext>
            </p:extLst>
          </p:nvPr>
        </p:nvGraphicFramePr>
        <p:xfrm>
          <a:off x="5192836" y="4949774"/>
          <a:ext cx="4690045" cy="83110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690045"/>
              </a:tblGrid>
              <a:tr h="831107">
                <a:tc>
                  <a:txBody>
                    <a:bodyPr/>
                    <a:lstStyle/>
                    <a:p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○チーム設置に向けた管内の課題把握、方策の検討、委託機関の確保等。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○事業への理解・協力、人材育成を進めるため、関係機関等への説明や調整。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○コーディネーターとして、事業の立ち上げ・運営に必要な、市町村・委託先等との調整。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○事業の理解・浸透を図るイニシアチブを取りつつ、今後は市町村による自立したチーム運営となるよう、後方支援にシフト。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99060" marR="99060" anchor="ctr"/>
                </a:tc>
              </a:tr>
            </a:tbl>
          </a:graphicData>
        </a:graphic>
      </p:graphicFrame>
      <p:sp>
        <p:nvSpPr>
          <p:cNvPr id="111" name="Text Box 5"/>
          <p:cNvSpPr txBox="1">
            <a:spLocks noChangeArrowheads="1"/>
          </p:cNvSpPr>
          <p:nvPr/>
        </p:nvSpPr>
        <p:spPr bwMode="auto">
          <a:xfrm>
            <a:off x="5197599" y="5968752"/>
            <a:ext cx="2347689" cy="213707"/>
          </a:xfrm>
          <a:prstGeom prst="rect">
            <a:avLst/>
          </a:prstGeom>
          <a:solidFill>
            <a:schemeClr val="accent6"/>
          </a:solidFill>
          <a:ln w="15875" algn="ctr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+mj-ea"/>
              </a:rPr>
              <a:t>チーム設置までのプロセスにおける効果</a:t>
            </a: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12" name="表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516435"/>
              </p:ext>
            </p:extLst>
          </p:nvPr>
        </p:nvGraphicFramePr>
        <p:xfrm>
          <a:off x="5197599" y="6196484"/>
          <a:ext cx="4695378" cy="44849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695378"/>
              </a:tblGrid>
              <a:tr h="448493">
                <a:tc>
                  <a:txBody>
                    <a:bodyPr/>
                    <a:lstStyle/>
                    <a:p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○</a:t>
                      </a:r>
                      <a:r>
                        <a:rPr kumimoji="1" lang="en-US" altLang="ja-JP" sz="900" b="0" dirty="0" smtClean="0">
                          <a:latin typeface="+mj-ea"/>
                          <a:ea typeface="+mj-ea"/>
                        </a:rPr>
                        <a:t>10</a:t>
                      </a:r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市町村と委託先が合同で</a:t>
                      </a:r>
                      <a:r>
                        <a:rPr kumimoji="1" lang="ja-JP" altLang="en-US" sz="900" b="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事業の仕組みを</a:t>
                      </a:r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検討し構築していくプロセスを通じ、お互いの顔が見える関係が構築された。</a:t>
                      </a:r>
                      <a:endParaRPr kumimoji="1" lang="en-US" altLang="ja-JP" sz="900" b="0" dirty="0" smtClean="0">
                        <a:latin typeface="+mj-ea"/>
                        <a:ea typeface="+mj-ea"/>
                      </a:endParaRPr>
                    </a:p>
                  </a:txBody>
                  <a:tcPr marL="99060" marR="99060" anchor="ctr"/>
                </a:tc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080965"/>
              </p:ext>
            </p:extLst>
          </p:nvPr>
        </p:nvGraphicFramePr>
        <p:xfrm>
          <a:off x="22548" y="917456"/>
          <a:ext cx="4752000" cy="936002"/>
        </p:xfrm>
        <a:graphic>
          <a:graphicData uri="http://schemas.openxmlformats.org/drawingml/2006/table">
            <a:tbl>
              <a:tblPr/>
              <a:tblGrid>
                <a:gridCol w="1006014"/>
                <a:gridCol w="386230"/>
                <a:gridCol w="386230"/>
                <a:gridCol w="353111"/>
                <a:gridCol w="374345"/>
                <a:gridCol w="374345"/>
                <a:gridCol w="374345"/>
                <a:gridCol w="374345"/>
                <a:gridCol w="374345"/>
                <a:gridCol w="374345"/>
                <a:gridCol w="374345"/>
              </a:tblGrid>
              <a:tr h="1904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帯広市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浦幌町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音更町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芽室町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士幌町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spc="-120" baseline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上士幌町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清水町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池田町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spc="-120" baseline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中礼</a:t>
                      </a:r>
                      <a:r>
                        <a:rPr lang="ja-JP" altLang="en-US" sz="800" b="0" i="0" u="none" strike="noStrike" spc="-120" baseline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内村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幕別町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4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人口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168,276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5,023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45,207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18,895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6,234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4,908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9,784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7,028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3,951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27,310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4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高齢化率（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%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27.0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38.8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26.6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27.4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30.2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34.6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34.3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40.6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28.3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30.0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33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市町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村内サポート医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ja-JP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4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地域包括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委託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直営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直営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直営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直営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直営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直営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直営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直営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直営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30449"/>
              </p:ext>
            </p:extLst>
          </p:nvPr>
        </p:nvGraphicFramePr>
        <p:xfrm>
          <a:off x="5202931" y="1050819"/>
          <a:ext cx="4680521" cy="3410293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406253"/>
                <a:gridCol w="3274268"/>
              </a:tblGrid>
              <a:tr h="21674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課　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題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9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対　　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応　・　工　夫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9000" marT="36000" marB="36000" anchor="ctr"/>
                </a:tc>
              </a:tr>
              <a:tr h="6492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○サポート医の確保</a:t>
                      </a:r>
                      <a:endParaRPr lang="en-US" altLang="ja-JP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（</a:t>
                      </a: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H26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年</a:t>
                      </a: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9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月時点で管内に</a:t>
                      </a: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4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名のみ）</a:t>
                      </a:r>
                      <a:endParaRPr lang="en-US" altLang="ja-JP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○サポート医の早急な養成</a:t>
                      </a:r>
                      <a:endParaRPr lang="en-US" altLang="ja-JP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9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○地理的条件も含め、唯一サポート医が稼働可能であり、認知症の往診も実施していた現委託先の認知症疾患医療センター（大江病院）に振興局から協力を依頼。</a:t>
                      </a:r>
                      <a:endParaRPr lang="en-US" altLang="ja-JP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○</a:t>
                      </a: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27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年度新たに</a:t>
                      </a: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10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名がサポート医研修を受講。</a:t>
                      </a:r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9000" marT="36000" marB="36000" anchor="ctr"/>
                </a:tc>
              </a:tr>
              <a:tr h="9361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○各市町村</a:t>
                      </a:r>
                      <a:r>
                        <a:rPr lang="ja-JP" altLang="en-US" sz="900" u="none" strike="noStrike" dirty="0">
                          <a:effectLst/>
                        </a:rPr>
                        <a:t>との個別の委託契約に伴う委託先医療機関の負担</a:t>
                      </a:r>
                      <a:br>
                        <a:rPr lang="ja-JP" altLang="en-US" sz="900" u="none" strike="noStrike" dirty="0">
                          <a:effectLst/>
                        </a:rPr>
                      </a:br>
                      <a:r>
                        <a:rPr lang="ja-JP" altLang="en-US" sz="900" u="none" strike="noStrike" dirty="0" smtClean="0">
                          <a:effectLst/>
                        </a:rPr>
                        <a:t>○特定</a:t>
                      </a:r>
                      <a:r>
                        <a:rPr lang="ja-JP" altLang="en-US" sz="900" u="none" strike="noStrike" dirty="0">
                          <a:effectLst/>
                        </a:rPr>
                        <a:t>の市町村への事務負担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9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○委託</a:t>
                      </a:r>
                      <a:r>
                        <a:rPr lang="ja-JP" altLang="en-US" sz="900" u="none" strike="noStrike" dirty="0">
                          <a:effectLst/>
                        </a:rPr>
                        <a:t>契約の取りまとめ機関や方法を検討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。</a:t>
                      </a:r>
                      <a:r>
                        <a:rPr lang="en-US" altLang="ja-JP" sz="900" u="none" strike="noStrike" dirty="0" smtClean="0">
                          <a:effectLst/>
                        </a:rPr>
                        <a:t>28</a:t>
                      </a:r>
                      <a:r>
                        <a:rPr lang="ja-JP" altLang="en-US" sz="900" u="none" strike="noStrike" dirty="0">
                          <a:effectLst/>
                        </a:rPr>
                        <a:t>年度は振興局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が取りまとめることで、医療機関の負担を削減（</a:t>
                      </a:r>
                      <a:r>
                        <a:rPr lang="ja-JP" altLang="en-US" sz="900" u="none" strike="noStrike" dirty="0">
                          <a:effectLst/>
                        </a:rPr>
                        <a:t>市は独自）。</a:t>
                      </a:r>
                      <a:r>
                        <a:rPr lang="en-US" altLang="ja-JP" sz="900" u="none" strike="noStrike" dirty="0">
                          <a:effectLst/>
                        </a:rPr>
                        <a:t>29</a:t>
                      </a:r>
                      <a:r>
                        <a:rPr lang="ja-JP" altLang="en-US" sz="900" u="none" strike="noStrike" dirty="0">
                          <a:effectLst/>
                        </a:rPr>
                        <a:t>年度以降は年度毎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に</a:t>
                      </a:r>
                      <a:r>
                        <a:rPr lang="ja-JP" altLang="en-US" sz="900" u="none" strike="noStrike" dirty="0">
                          <a:effectLst/>
                        </a:rPr>
                        <a:t>当番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自治体</a:t>
                      </a:r>
                      <a:r>
                        <a:rPr lang="ja-JP" altLang="en-US" sz="900" u="none" strike="noStrike" dirty="0">
                          <a:effectLst/>
                        </a:rPr>
                        <a:t>を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決め、振興局</a:t>
                      </a:r>
                      <a:r>
                        <a:rPr lang="ja-JP" altLang="en-US" sz="900" u="none" strike="noStrike" dirty="0">
                          <a:effectLst/>
                        </a:rPr>
                        <a:t>は当番自治体を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サポートする。</a:t>
                      </a:r>
                      <a:r>
                        <a:rPr lang="ja-JP" altLang="en-US" sz="900" u="none" strike="noStrike" dirty="0">
                          <a:effectLst/>
                        </a:rPr>
                        <a:t/>
                      </a:r>
                      <a:br>
                        <a:rPr lang="ja-JP" altLang="en-US" sz="900" u="none" strike="noStrike" dirty="0">
                          <a:effectLst/>
                        </a:rPr>
                      </a:br>
                      <a:r>
                        <a:rPr lang="ja-JP" altLang="en-US" sz="900" u="none" strike="noStrike" dirty="0" smtClean="0">
                          <a:effectLst/>
                        </a:rPr>
                        <a:t>○支援</a:t>
                      </a:r>
                      <a:r>
                        <a:rPr lang="ja-JP" altLang="en-US" sz="900" u="none" strike="noStrike" dirty="0">
                          <a:effectLst/>
                        </a:rPr>
                        <a:t>対象者の状態把握は委託先が往診等で使用している様式を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活用することで、委託先の負担を軽減。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9000" marT="36000" marB="3600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○活動</a:t>
                      </a:r>
                      <a:r>
                        <a:rPr lang="ja-JP" altLang="en-US" sz="900" u="none" strike="noStrike" dirty="0">
                          <a:effectLst/>
                        </a:rPr>
                        <a:t>内容及び使用帳票の共通化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9000" marT="36000" marB="3600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</a:rPr>
                        <a:t>○</a:t>
                      </a:r>
                      <a:r>
                        <a:rPr lang="en-US" altLang="ja-JP" sz="900" u="none" strike="noStrike" dirty="0" smtClean="0">
                          <a:effectLst/>
                        </a:rPr>
                        <a:t>10</a:t>
                      </a:r>
                      <a:r>
                        <a:rPr lang="ja-JP" altLang="en-US" sz="900" u="none" strike="noStrike" dirty="0">
                          <a:effectLst/>
                        </a:rPr>
                        <a:t>市町村と委託先が合同で活動マニュアルを作成し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、各市町村共にマニュアルに基づき活動する。（マニュアル検討：計</a:t>
                      </a:r>
                      <a:r>
                        <a:rPr lang="en-US" altLang="ja-JP" sz="900" u="none" strike="noStrike" dirty="0" smtClean="0">
                          <a:effectLst/>
                        </a:rPr>
                        <a:t>11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回）</a:t>
                      </a:r>
                      <a:endParaRPr lang="en-US" altLang="ja-JP" sz="9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○マニュアルの中で、使用</a:t>
                      </a:r>
                      <a:r>
                        <a:rPr lang="ja-JP" altLang="en-US" sz="900" u="none" strike="noStrike" dirty="0">
                          <a:effectLst/>
                        </a:rPr>
                        <a:t>帳票の様式も統一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。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9000" marT="36000" marB="36000" anchor="ctr"/>
                </a:tc>
              </a:tr>
              <a:tr h="45262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○委託</a:t>
                      </a:r>
                      <a:r>
                        <a:rPr lang="ja-JP" altLang="en-US" sz="900" u="none" strike="noStrike" dirty="0">
                          <a:effectLst/>
                        </a:rPr>
                        <a:t>内容の標準化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9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○共通</a:t>
                      </a:r>
                      <a:r>
                        <a:rPr lang="ja-JP" altLang="en-US" sz="900" u="none" strike="noStrike" dirty="0">
                          <a:effectLst/>
                        </a:rPr>
                        <a:t>の活動マニュアルに基づき活動することで、各市町村のチーム活動内容を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均質化。</a:t>
                      </a:r>
                      <a:endParaRPr lang="en-US" altLang="ja-JP" sz="9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○そのことにより、委託料の積算根拠の統一化に資する。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9000" marT="36000" marB="36000" anchor="ctr"/>
                </a:tc>
              </a:tr>
              <a:tr h="5010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○活動地域の偏在の是正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9000" marT="36000" marB="3600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</a:rPr>
                        <a:t>○委託先スタッフのみでチーム員を構成すると、活動地域が周辺市町村に偏る可能性があること、チームによる支援終結後</a:t>
                      </a:r>
                      <a:r>
                        <a:rPr lang="ja-JP" altLang="en-US" sz="900" u="none" strike="noStrike" dirty="0">
                          <a:effectLst/>
                        </a:rPr>
                        <a:t>の地域支援へ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の適切な移行・継続を考慮し、</a:t>
                      </a:r>
                      <a:r>
                        <a:rPr lang="ja-JP" altLang="en-US" sz="900" u="none" strike="noStrike" dirty="0">
                          <a:effectLst/>
                        </a:rPr>
                        <a:t>各市町村の地域包括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職員もチーム員とし、日々</a:t>
                      </a:r>
                      <a:r>
                        <a:rPr lang="ja-JP" altLang="en-US" sz="900" u="none" strike="noStrike" dirty="0">
                          <a:effectLst/>
                        </a:rPr>
                        <a:t>の支援は包括職員が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行うこととする。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9000" marT="36000" marB="36000" anchor="ctr"/>
                </a:tc>
              </a:tr>
            </a:tbl>
          </a:graphicData>
        </a:graphic>
      </p:graphicFrame>
      <p:sp>
        <p:nvSpPr>
          <p:cNvPr id="203" name="フリーフォーム 202"/>
          <p:cNvSpPr/>
          <p:nvPr/>
        </p:nvSpPr>
        <p:spPr>
          <a:xfrm>
            <a:off x="2765125" y="2327362"/>
            <a:ext cx="562105" cy="340418"/>
          </a:xfrm>
          <a:custGeom>
            <a:avLst/>
            <a:gdLst>
              <a:gd name="connsiteX0" fmla="*/ 0 w 2628900"/>
              <a:gd name="connsiteY0" fmla="*/ 5969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969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14478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414020 h 1455420"/>
              <a:gd name="connsiteX1" fmla="*/ 0 w 2628900"/>
              <a:gd name="connsiteY1" fmla="*/ 1455420 h 1455420"/>
              <a:gd name="connsiteX2" fmla="*/ 2628900 w 2628900"/>
              <a:gd name="connsiteY2" fmla="*/ 1455420 h 1455420"/>
              <a:gd name="connsiteX3" fmla="*/ 2628900 w 2628900"/>
              <a:gd name="connsiteY3" fmla="*/ 426720 h 1455420"/>
              <a:gd name="connsiteX4" fmla="*/ 1778000 w 2628900"/>
              <a:gd name="connsiteY4" fmla="*/ 426720 h 1455420"/>
              <a:gd name="connsiteX5" fmla="*/ 1778000 w 2628900"/>
              <a:gd name="connsiteY5" fmla="*/ 7620 h 1455420"/>
              <a:gd name="connsiteX6" fmla="*/ 952500 w 2628900"/>
              <a:gd name="connsiteY6" fmla="*/ 0 h 1455420"/>
              <a:gd name="connsiteX7" fmla="*/ 952500 w 2628900"/>
              <a:gd name="connsiteY7" fmla="*/ 414020 h 1455420"/>
              <a:gd name="connsiteX8" fmla="*/ 0 w 2628900"/>
              <a:gd name="connsiteY8" fmla="*/ 414020 h 145542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952500 w 2628900"/>
              <a:gd name="connsiteY7" fmla="*/ 421150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877825 w 2628900"/>
              <a:gd name="connsiteY5" fmla="*/ 762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28900" h="1462550">
                <a:moveTo>
                  <a:pt x="0" y="421150"/>
                </a:moveTo>
                <a:lnTo>
                  <a:pt x="0" y="1462550"/>
                </a:lnTo>
                <a:lnTo>
                  <a:pt x="2628900" y="1462550"/>
                </a:lnTo>
                <a:lnTo>
                  <a:pt x="2628900" y="433850"/>
                </a:lnTo>
                <a:lnTo>
                  <a:pt x="1884956" y="440981"/>
                </a:lnTo>
                <a:lnTo>
                  <a:pt x="1877825" y="7620"/>
                </a:lnTo>
                <a:lnTo>
                  <a:pt x="660157" y="0"/>
                </a:lnTo>
                <a:lnTo>
                  <a:pt x="667287" y="428279"/>
                </a:lnTo>
                <a:lnTo>
                  <a:pt x="0" y="42115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/>
          <a:lstStyle/>
          <a:p>
            <a:pPr algn="ctr" defTabSz="914129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>
                <a:solidFill>
                  <a:schemeClr val="tx1"/>
                </a:solidFill>
                <a:latin typeface="+mj-ea"/>
                <a:ea typeface="+mj-ea"/>
                <a:cs typeface="ＭＳ Ｐゴシック" pitchFamily="50" charset="-128"/>
              </a:rPr>
              <a:t>振興局</a:t>
            </a:r>
            <a:endParaRPr lang="ja-JP" altLang="ja-JP" sz="800" dirty="0">
              <a:solidFill>
                <a:schemeClr val="tx1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3954654" y="2348052"/>
            <a:ext cx="488627" cy="319728"/>
            <a:chOff x="364157" y="5170299"/>
            <a:chExt cx="488627" cy="319728"/>
          </a:xfrm>
        </p:grpSpPr>
        <p:sp>
          <p:nvSpPr>
            <p:cNvPr id="213" name="フリーフォーム 212"/>
            <p:cNvSpPr/>
            <p:nvPr/>
          </p:nvSpPr>
          <p:spPr>
            <a:xfrm>
              <a:off x="364157" y="5189349"/>
              <a:ext cx="488627" cy="300678"/>
            </a:xfrm>
            <a:custGeom>
              <a:avLst/>
              <a:gdLst>
                <a:gd name="connsiteX0" fmla="*/ 0 w 2628900"/>
                <a:gd name="connsiteY0" fmla="*/ 5969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0 h 1600200"/>
                <a:gd name="connsiteX7" fmla="*/ 952500 w 2628900"/>
                <a:gd name="connsiteY7" fmla="*/ 558800 h 1600200"/>
                <a:gd name="connsiteX8" fmla="*/ 0 w 2628900"/>
                <a:gd name="connsiteY8" fmla="*/ 596900 h 1600200"/>
                <a:gd name="connsiteX0" fmla="*/ 0 w 2628900"/>
                <a:gd name="connsiteY0" fmla="*/ 5588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0 h 1600200"/>
                <a:gd name="connsiteX7" fmla="*/ 952500 w 2628900"/>
                <a:gd name="connsiteY7" fmla="*/ 558800 h 1600200"/>
                <a:gd name="connsiteX8" fmla="*/ 0 w 2628900"/>
                <a:gd name="connsiteY8" fmla="*/ 558800 h 1600200"/>
                <a:gd name="connsiteX0" fmla="*/ 0 w 2628900"/>
                <a:gd name="connsiteY0" fmla="*/ 5588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144780 h 1600200"/>
                <a:gd name="connsiteX7" fmla="*/ 952500 w 2628900"/>
                <a:gd name="connsiteY7" fmla="*/ 558800 h 1600200"/>
                <a:gd name="connsiteX8" fmla="*/ 0 w 2628900"/>
                <a:gd name="connsiteY8" fmla="*/ 558800 h 1600200"/>
                <a:gd name="connsiteX0" fmla="*/ 0 w 2628900"/>
                <a:gd name="connsiteY0" fmla="*/ 414020 h 1455420"/>
                <a:gd name="connsiteX1" fmla="*/ 0 w 2628900"/>
                <a:gd name="connsiteY1" fmla="*/ 1455420 h 1455420"/>
                <a:gd name="connsiteX2" fmla="*/ 2628900 w 2628900"/>
                <a:gd name="connsiteY2" fmla="*/ 1455420 h 1455420"/>
                <a:gd name="connsiteX3" fmla="*/ 2628900 w 2628900"/>
                <a:gd name="connsiteY3" fmla="*/ 426720 h 1455420"/>
                <a:gd name="connsiteX4" fmla="*/ 1778000 w 2628900"/>
                <a:gd name="connsiteY4" fmla="*/ 426720 h 1455420"/>
                <a:gd name="connsiteX5" fmla="*/ 1778000 w 2628900"/>
                <a:gd name="connsiteY5" fmla="*/ 7620 h 1455420"/>
                <a:gd name="connsiteX6" fmla="*/ 952500 w 2628900"/>
                <a:gd name="connsiteY6" fmla="*/ 0 h 1455420"/>
                <a:gd name="connsiteX7" fmla="*/ 952500 w 2628900"/>
                <a:gd name="connsiteY7" fmla="*/ 414020 h 1455420"/>
                <a:gd name="connsiteX8" fmla="*/ 0 w 2628900"/>
                <a:gd name="connsiteY8" fmla="*/ 414020 h 145542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778000 w 2628900"/>
                <a:gd name="connsiteY4" fmla="*/ 433850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952500 w 2628900"/>
                <a:gd name="connsiteY7" fmla="*/ 421150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778000 w 2628900"/>
                <a:gd name="connsiteY4" fmla="*/ 433850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884956 w 2628900"/>
                <a:gd name="connsiteY4" fmla="*/ 440981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884956 w 2628900"/>
                <a:gd name="connsiteY4" fmla="*/ 440981 h 1462550"/>
                <a:gd name="connsiteX5" fmla="*/ 1877825 w 2628900"/>
                <a:gd name="connsiteY5" fmla="*/ 762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28900" h="1462550">
                  <a:moveTo>
                    <a:pt x="0" y="421150"/>
                  </a:moveTo>
                  <a:lnTo>
                    <a:pt x="0" y="1462550"/>
                  </a:lnTo>
                  <a:lnTo>
                    <a:pt x="2628900" y="1462550"/>
                  </a:lnTo>
                  <a:lnTo>
                    <a:pt x="2628900" y="433850"/>
                  </a:lnTo>
                  <a:lnTo>
                    <a:pt x="1884956" y="440981"/>
                  </a:lnTo>
                  <a:lnTo>
                    <a:pt x="1877825" y="7620"/>
                  </a:lnTo>
                  <a:lnTo>
                    <a:pt x="660157" y="0"/>
                  </a:lnTo>
                  <a:lnTo>
                    <a:pt x="667287" y="428279"/>
                  </a:lnTo>
                  <a:lnTo>
                    <a:pt x="0" y="421150"/>
                  </a:lnTo>
                  <a:close/>
                </a:path>
              </a:pathLst>
            </a:custGeom>
            <a:solidFill>
              <a:srgbClr val="F8F8F8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44000" rIns="0" bIns="36000" rtlCol="0" anchor="ctr"/>
            <a:lstStyle/>
            <a:p>
              <a:pPr algn="ctr" defTabSz="913796"/>
              <a:r>
                <a:rPr lang="ja-JP" altLang="en-US" sz="8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各医師会</a:t>
              </a:r>
              <a:endParaRPr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endParaRPr>
            </a:p>
          </p:txBody>
        </p:sp>
        <p:sp>
          <p:nvSpPr>
            <p:cNvPr id="215" name="正方形/長方形 214"/>
            <p:cNvSpPr/>
            <p:nvPr/>
          </p:nvSpPr>
          <p:spPr>
            <a:xfrm>
              <a:off x="467263" y="5170299"/>
              <a:ext cx="244313" cy="1602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796"/>
              <a:r>
                <a:rPr lang="ja-JP" altLang="en-US" sz="1050" b="1" dirty="0" smtClean="0">
                  <a:solidFill>
                    <a:srgbClr val="FF0000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メイリオ" panose="020B0604030504040204" pitchFamily="50" charset="-128"/>
                </a:rPr>
                <a:t>＋</a:t>
              </a:r>
              <a:endParaRPr lang="ja-JP" altLang="en-US" sz="105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18" name="フリーフォーム 217"/>
          <p:cNvSpPr/>
          <p:nvPr/>
        </p:nvSpPr>
        <p:spPr>
          <a:xfrm>
            <a:off x="-4838075" y="7327552"/>
            <a:ext cx="1077368" cy="780153"/>
          </a:xfrm>
          <a:custGeom>
            <a:avLst/>
            <a:gdLst>
              <a:gd name="connsiteX0" fmla="*/ 0 w 2628900"/>
              <a:gd name="connsiteY0" fmla="*/ 5969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969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14478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414020 h 1455420"/>
              <a:gd name="connsiteX1" fmla="*/ 0 w 2628900"/>
              <a:gd name="connsiteY1" fmla="*/ 1455420 h 1455420"/>
              <a:gd name="connsiteX2" fmla="*/ 2628900 w 2628900"/>
              <a:gd name="connsiteY2" fmla="*/ 1455420 h 1455420"/>
              <a:gd name="connsiteX3" fmla="*/ 2628900 w 2628900"/>
              <a:gd name="connsiteY3" fmla="*/ 426720 h 1455420"/>
              <a:gd name="connsiteX4" fmla="*/ 1778000 w 2628900"/>
              <a:gd name="connsiteY4" fmla="*/ 426720 h 1455420"/>
              <a:gd name="connsiteX5" fmla="*/ 1778000 w 2628900"/>
              <a:gd name="connsiteY5" fmla="*/ 7620 h 1455420"/>
              <a:gd name="connsiteX6" fmla="*/ 952500 w 2628900"/>
              <a:gd name="connsiteY6" fmla="*/ 0 h 1455420"/>
              <a:gd name="connsiteX7" fmla="*/ 952500 w 2628900"/>
              <a:gd name="connsiteY7" fmla="*/ 414020 h 1455420"/>
              <a:gd name="connsiteX8" fmla="*/ 0 w 2628900"/>
              <a:gd name="connsiteY8" fmla="*/ 414020 h 145542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952500 w 2628900"/>
              <a:gd name="connsiteY7" fmla="*/ 421150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877825 w 2628900"/>
              <a:gd name="connsiteY5" fmla="*/ 762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28900" h="1462550">
                <a:moveTo>
                  <a:pt x="0" y="421150"/>
                </a:moveTo>
                <a:lnTo>
                  <a:pt x="0" y="1462550"/>
                </a:lnTo>
                <a:lnTo>
                  <a:pt x="2628900" y="1462550"/>
                </a:lnTo>
                <a:lnTo>
                  <a:pt x="2628900" y="433850"/>
                </a:lnTo>
                <a:lnTo>
                  <a:pt x="1884956" y="440981"/>
                </a:lnTo>
                <a:lnTo>
                  <a:pt x="1877825" y="7620"/>
                </a:lnTo>
                <a:lnTo>
                  <a:pt x="660157" y="0"/>
                </a:lnTo>
                <a:lnTo>
                  <a:pt x="667287" y="428279"/>
                </a:lnTo>
                <a:lnTo>
                  <a:pt x="0" y="421150"/>
                </a:lnTo>
                <a:close/>
              </a:path>
            </a:pathLst>
          </a:custGeom>
          <a:solidFill>
            <a:srgbClr val="F8F8F8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36000" rtlCol="0" anchor="ctr"/>
          <a:lstStyle/>
          <a:p>
            <a:pPr algn="ctr" defTabSz="913796"/>
            <a:endParaRPr lang="ja-JP" altLang="en-US" sz="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219" name="正方形/長方形 218"/>
          <p:cNvSpPr/>
          <p:nvPr/>
        </p:nvSpPr>
        <p:spPr>
          <a:xfrm>
            <a:off x="-4500443" y="7267040"/>
            <a:ext cx="350652" cy="3442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96"/>
            <a:r>
              <a:rPr lang="ja-JP" altLang="en-US" sz="1050" b="1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メイリオ" panose="020B0604030504040204" pitchFamily="50" charset="-128"/>
              </a:rPr>
              <a:t>＋</a:t>
            </a:r>
            <a:endParaRPr lang="ja-JP" altLang="en-US" sz="1050" b="1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0" name="Text Box 5"/>
          <p:cNvSpPr txBox="1">
            <a:spLocks noChangeArrowheads="1"/>
          </p:cNvSpPr>
          <p:nvPr/>
        </p:nvSpPr>
        <p:spPr bwMode="auto">
          <a:xfrm>
            <a:off x="3381626" y="2434462"/>
            <a:ext cx="514373" cy="123889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説明会</a:t>
            </a: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22" name="Text Box 5"/>
          <p:cNvSpPr txBox="1">
            <a:spLocks noChangeArrowheads="1"/>
          </p:cNvSpPr>
          <p:nvPr/>
        </p:nvSpPr>
        <p:spPr bwMode="auto">
          <a:xfrm>
            <a:off x="3041037" y="2718445"/>
            <a:ext cx="572386" cy="31589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協力依頼</a:t>
            </a:r>
            <a:endParaRPr lang="en-US" altLang="ja-JP" sz="8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defTabSz="914129" fontAlgn="base">
              <a:lnSpc>
                <a:spcPts val="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 　・</a:t>
            </a:r>
            <a:endParaRPr lang="en-US" altLang="ja-JP" sz="8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defTabSz="914129" fontAlgn="base">
              <a:lnSpc>
                <a:spcPts val="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受諾</a:t>
            </a: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24" name="Text Box 5"/>
          <p:cNvSpPr txBox="1">
            <a:spLocks noChangeArrowheads="1"/>
          </p:cNvSpPr>
          <p:nvPr/>
        </p:nvSpPr>
        <p:spPr bwMode="auto">
          <a:xfrm>
            <a:off x="2144688" y="2415412"/>
            <a:ext cx="535209" cy="16541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課題聴取</a:t>
            </a:r>
            <a:endParaRPr lang="en-US" altLang="ja-JP" sz="8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98" name="グループ化 97"/>
          <p:cNvGrpSpPr/>
          <p:nvPr/>
        </p:nvGrpSpPr>
        <p:grpSpPr>
          <a:xfrm>
            <a:off x="3609753" y="5515649"/>
            <a:ext cx="542848" cy="398039"/>
            <a:chOff x="4603905" y="6385009"/>
            <a:chExt cx="542848" cy="398039"/>
          </a:xfrm>
        </p:grpSpPr>
        <p:sp>
          <p:nvSpPr>
            <p:cNvPr id="292" name="角丸四角形 291"/>
            <p:cNvSpPr/>
            <p:nvPr/>
          </p:nvSpPr>
          <p:spPr>
            <a:xfrm>
              <a:off x="4635220" y="6404058"/>
              <a:ext cx="461169" cy="363661"/>
            </a:xfrm>
            <a:prstGeom prst="roundRect">
              <a:avLst/>
            </a:prstGeom>
            <a:solidFill>
              <a:srgbClr val="FFFFFF"/>
            </a:solidFill>
            <a:ln w="2222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" name="Text Box 5"/>
            <p:cNvSpPr txBox="1">
              <a:spLocks noChangeArrowheads="1"/>
            </p:cNvSpPr>
            <p:nvPr/>
          </p:nvSpPr>
          <p:spPr bwMode="auto">
            <a:xfrm>
              <a:off x="4603905" y="6385009"/>
              <a:ext cx="542848" cy="183074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129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800" dirty="0" smtClean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委託先</a:t>
              </a:r>
              <a:endParaRPr lang="ja-JP" altLang="ja-JP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grpSp>
          <p:nvGrpSpPr>
            <p:cNvPr id="272" name="グループ化 271"/>
            <p:cNvGrpSpPr/>
            <p:nvPr/>
          </p:nvGrpSpPr>
          <p:grpSpPr>
            <a:xfrm>
              <a:off x="4678091" y="6555149"/>
              <a:ext cx="389723" cy="227899"/>
              <a:chOff x="620383" y="6058316"/>
              <a:chExt cx="389723" cy="227899"/>
            </a:xfrm>
          </p:grpSpPr>
          <p:grpSp>
            <p:nvGrpSpPr>
              <p:cNvPr id="255" name="グループ化 254"/>
              <p:cNvGrpSpPr/>
              <p:nvPr/>
            </p:nvGrpSpPr>
            <p:grpSpPr>
              <a:xfrm>
                <a:off x="907238" y="6059388"/>
                <a:ext cx="102868" cy="224622"/>
                <a:chOff x="5393105" y="4654512"/>
                <a:chExt cx="441364" cy="934728"/>
              </a:xfrm>
            </p:grpSpPr>
            <p:sp>
              <p:nvSpPr>
                <p:cNvPr id="260" name="弦 259"/>
                <p:cNvSpPr/>
                <p:nvPr/>
              </p:nvSpPr>
              <p:spPr>
                <a:xfrm>
                  <a:off x="5393105" y="5013176"/>
                  <a:ext cx="441364" cy="576064"/>
                </a:xfrm>
                <a:prstGeom prst="chord">
                  <a:avLst>
                    <a:gd name="adj1" fmla="val 9505259"/>
                    <a:gd name="adj2" fmla="val 1289030"/>
                  </a:avLst>
                </a:prstGeom>
                <a:solidFill>
                  <a:schemeClr val="accent6">
                    <a:lumMod val="75000"/>
                  </a:schemeClr>
                </a:solidFill>
                <a:ln w="190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1" name="円/楕円 260"/>
                <p:cNvSpPr/>
                <p:nvPr/>
              </p:nvSpPr>
              <p:spPr>
                <a:xfrm>
                  <a:off x="5393105" y="4654512"/>
                  <a:ext cx="441364" cy="441364"/>
                </a:xfrm>
                <a:prstGeom prst="ellipse">
                  <a:avLst/>
                </a:prstGeom>
                <a:solidFill>
                  <a:srgbClr val="FFFFCC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66" name="グループ化 265"/>
              <p:cNvGrpSpPr/>
              <p:nvPr/>
            </p:nvGrpSpPr>
            <p:grpSpPr>
              <a:xfrm>
                <a:off x="761319" y="6058316"/>
                <a:ext cx="105813" cy="224621"/>
                <a:chOff x="5393105" y="4654512"/>
                <a:chExt cx="441364" cy="934728"/>
              </a:xfrm>
            </p:grpSpPr>
            <p:sp>
              <p:nvSpPr>
                <p:cNvPr id="267" name="弦 266"/>
                <p:cNvSpPr/>
                <p:nvPr/>
              </p:nvSpPr>
              <p:spPr>
                <a:xfrm>
                  <a:off x="5393105" y="5013176"/>
                  <a:ext cx="441364" cy="576064"/>
                </a:xfrm>
                <a:prstGeom prst="chord">
                  <a:avLst>
                    <a:gd name="adj1" fmla="val 9505259"/>
                    <a:gd name="adj2" fmla="val 1289030"/>
                  </a:avLst>
                </a:prstGeom>
                <a:solidFill>
                  <a:srgbClr val="FFFF00"/>
                </a:solidFill>
                <a:ln w="190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8" name="円/楕円 267"/>
                <p:cNvSpPr/>
                <p:nvPr/>
              </p:nvSpPr>
              <p:spPr>
                <a:xfrm>
                  <a:off x="5393105" y="4654512"/>
                  <a:ext cx="441364" cy="441364"/>
                </a:xfrm>
                <a:prstGeom prst="ellipse">
                  <a:avLst/>
                </a:prstGeom>
                <a:solidFill>
                  <a:srgbClr val="FFFFCC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69" name="グループ化 268"/>
              <p:cNvGrpSpPr/>
              <p:nvPr/>
            </p:nvGrpSpPr>
            <p:grpSpPr>
              <a:xfrm>
                <a:off x="620383" y="6061593"/>
                <a:ext cx="102868" cy="224622"/>
                <a:chOff x="5393105" y="4654512"/>
                <a:chExt cx="441364" cy="934728"/>
              </a:xfrm>
            </p:grpSpPr>
            <p:sp>
              <p:nvSpPr>
                <p:cNvPr id="270" name="弦 269"/>
                <p:cNvSpPr/>
                <p:nvPr/>
              </p:nvSpPr>
              <p:spPr>
                <a:xfrm>
                  <a:off x="5393105" y="5013176"/>
                  <a:ext cx="441364" cy="576064"/>
                </a:xfrm>
                <a:prstGeom prst="chord">
                  <a:avLst>
                    <a:gd name="adj1" fmla="val 9505259"/>
                    <a:gd name="adj2" fmla="val 1289030"/>
                  </a:avLst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90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71" name="円/楕円 270"/>
                <p:cNvSpPr/>
                <p:nvPr/>
              </p:nvSpPr>
              <p:spPr>
                <a:xfrm>
                  <a:off x="5393105" y="4654512"/>
                  <a:ext cx="441364" cy="441364"/>
                </a:xfrm>
                <a:prstGeom prst="ellipse">
                  <a:avLst/>
                </a:prstGeom>
                <a:solidFill>
                  <a:srgbClr val="FFFFCC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sp>
        <p:nvSpPr>
          <p:cNvPr id="297" name="フリーフォーム 296"/>
          <p:cNvSpPr/>
          <p:nvPr/>
        </p:nvSpPr>
        <p:spPr>
          <a:xfrm>
            <a:off x="560826" y="5833300"/>
            <a:ext cx="418740" cy="295202"/>
          </a:xfrm>
          <a:custGeom>
            <a:avLst/>
            <a:gdLst>
              <a:gd name="connsiteX0" fmla="*/ 0 w 2628900"/>
              <a:gd name="connsiteY0" fmla="*/ 5969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969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14478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414020 h 1455420"/>
              <a:gd name="connsiteX1" fmla="*/ 0 w 2628900"/>
              <a:gd name="connsiteY1" fmla="*/ 1455420 h 1455420"/>
              <a:gd name="connsiteX2" fmla="*/ 2628900 w 2628900"/>
              <a:gd name="connsiteY2" fmla="*/ 1455420 h 1455420"/>
              <a:gd name="connsiteX3" fmla="*/ 2628900 w 2628900"/>
              <a:gd name="connsiteY3" fmla="*/ 426720 h 1455420"/>
              <a:gd name="connsiteX4" fmla="*/ 1778000 w 2628900"/>
              <a:gd name="connsiteY4" fmla="*/ 426720 h 1455420"/>
              <a:gd name="connsiteX5" fmla="*/ 1778000 w 2628900"/>
              <a:gd name="connsiteY5" fmla="*/ 7620 h 1455420"/>
              <a:gd name="connsiteX6" fmla="*/ 952500 w 2628900"/>
              <a:gd name="connsiteY6" fmla="*/ 0 h 1455420"/>
              <a:gd name="connsiteX7" fmla="*/ 952500 w 2628900"/>
              <a:gd name="connsiteY7" fmla="*/ 414020 h 1455420"/>
              <a:gd name="connsiteX8" fmla="*/ 0 w 2628900"/>
              <a:gd name="connsiteY8" fmla="*/ 414020 h 145542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952500 w 2628900"/>
              <a:gd name="connsiteY7" fmla="*/ 421150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877825 w 2628900"/>
              <a:gd name="connsiteY5" fmla="*/ 762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28900" h="1462550">
                <a:moveTo>
                  <a:pt x="0" y="421150"/>
                </a:moveTo>
                <a:lnTo>
                  <a:pt x="0" y="1462550"/>
                </a:lnTo>
                <a:lnTo>
                  <a:pt x="2628900" y="1462550"/>
                </a:lnTo>
                <a:lnTo>
                  <a:pt x="2628900" y="433850"/>
                </a:lnTo>
                <a:lnTo>
                  <a:pt x="1884956" y="440981"/>
                </a:lnTo>
                <a:lnTo>
                  <a:pt x="1877825" y="7620"/>
                </a:lnTo>
                <a:lnTo>
                  <a:pt x="660157" y="0"/>
                </a:lnTo>
                <a:lnTo>
                  <a:pt x="667287" y="428279"/>
                </a:lnTo>
                <a:lnTo>
                  <a:pt x="0" y="42115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pPr algn="ctr" defTabSz="914129" fontAlgn="base">
              <a:lnSpc>
                <a:spcPts val="1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solidFill>
                  <a:schemeClr val="tx1"/>
                </a:solidFill>
                <a:latin typeface="+mj-ea"/>
                <a:ea typeface="+mj-ea"/>
                <a:cs typeface="ＭＳ Ｐゴシック" pitchFamily="50" charset="-128"/>
              </a:rPr>
              <a:t>振興局</a:t>
            </a:r>
            <a:endParaRPr lang="en-US" altLang="ja-JP" sz="800" dirty="0" smtClean="0">
              <a:solidFill>
                <a:schemeClr val="tx1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308" name="Text Box 5"/>
          <p:cNvSpPr txBox="1">
            <a:spLocks noChangeArrowheads="1"/>
          </p:cNvSpPr>
          <p:nvPr/>
        </p:nvSpPr>
        <p:spPr bwMode="auto">
          <a:xfrm>
            <a:off x="363538" y="6135476"/>
            <a:ext cx="758674" cy="29974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※</a:t>
            </a: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今後市町村に移行</a:t>
            </a:r>
            <a:endParaRPr lang="ja-JP" altLang="ja-JP" sz="7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62" name="Text Box 5"/>
          <p:cNvSpPr txBox="1">
            <a:spLocks noChangeArrowheads="1"/>
          </p:cNvSpPr>
          <p:nvPr/>
        </p:nvSpPr>
        <p:spPr bwMode="auto">
          <a:xfrm>
            <a:off x="1408841" y="2852936"/>
            <a:ext cx="770145" cy="164744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委託ニーズ調査</a:t>
            </a: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165" name="グループ化 164"/>
          <p:cNvGrpSpPr/>
          <p:nvPr/>
        </p:nvGrpSpPr>
        <p:grpSpPr>
          <a:xfrm>
            <a:off x="2715698" y="2984251"/>
            <a:ext cx="715609" cy="454274"/>
            <a:chOff x="364157" y="5156305"/>
            <a:chExt cx="453627" cy="333722"/>
          </a:xfrm>
        </p:grpSpPr>
        <p:sp>
          <p:nvSpPr>
            <p:cNvPr id="166" name="フリーフォーム 165"/>
            <p:cNvSpPr/>
            <p:nvPr/>
          </p:nvSpPr>
          <p:spPr>
            <a:xfrm>
              <a:off x="364157" y="5189349"/>
              <a:ext cx="453627" cy="300678"/>
            </a:xfrm>
            <a:custGeom>
              <a:avLst/>
              <a:gdLst>
                <a:gd name="connsiteX0" fmla="*/ 0 w 2628900"/>
                <a:gd name="connsiteY0" fmla="*/ 5969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0 h 1600200"/>
                <a:gd name="connsiteX7" fmla="*/ 952500 w 2628900"/>
                <a:gd name="connsiteY7" fmla="*/ 558800 h 1600200"/>
                <a:gd name="connsiteX8" fmla="*/ 0 w 2628900"/>
                <a:gd name="connsiteY8" fmla="*/ 596900 h 1600200"/>
                <a:gd name="connsiteX0" fmla="*/ 0 w 2628900"/>
                <a:gd name="connsiteY0" fmla="*/ 5588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0 h 1600200"/>
                <a:gd name="connsiteX7" fmla="*/ 952500 w 2628900"/>
                <a:gd name="connsiteY7" fmla="*/ 558800 h 1600200"/>
                <a:gd name="connsiteX8" fmla="*/ 0 w 2628900"/>
                <a:gd name="connsiteY8" fmla="*/ 558800 h 1600200"/>
                <a:gd name="connsiteX0" fmla="*/ 0 w 2628900"/>
                <a:gd name="connsiteY0" fmla="*/ 5588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144780 h 1600200"/>
                <a:gd name="connsiteX7" fmla="*/ 952500 w 2628900"/>
                <a:gd name="connsiteY7" fmla="*/ 558800 h 1600200"/>
                <a:gd name="connsiteX8" fmla="*/ 0 w 2628900"/>
                <a:gd name="connsiteY8" fmla="*/ 558800 h 1600200"/>
                <a:gd name="connsiteX0" fmla="*/ 0 w 2628900"/>
                <a:gd name="connsiteY0" fmla="*/ 414020 h 1455420"/>
                <a:gd name="connsiteX1" fmla="*/ 0 w 2628900"/>
                <a:gd name="connsiteY1" fmla="*/ 1455420 h 1455420"/>
                <a:gd name="connsiteX2" fmla="*/ 2628900 w 2628900"/>
                <a:gd name="connsiteY2" fmla="*/ 1455420 h 1455420"/>
                <a:gd name="connsiteX3" fmla="*/ 2628900 w 2628900"/>
                <a:gd name="connsiteY3" fmla="*/ 426720 h 1455420"/>
                <a:gd name="connsiteX4" fmla="*/ 1778000 w 2628900"/>
                <a:gd name="connsiteY4" fmla="*/ 426720 h 1455420"/>
                <a:gd name="connsiteX5" fmla="*/ 1778000 w 2628900"/>
                <a:gd name="connsiteY5" fmla="*/ 7620 h 1455420"/>
                <a:gd name="connsiteX6" fmla="*/ 952500 w 2628900"/>
                <a:gd name="connsiteY6" fmla="*/ 0 h 1455420"/>
                <a:gd name="connsiteX7" fmla="*/ 952500 w 2628900"/>
                <a:gd name="connsiteY7" fmla="*/ 414020 h 1455420"/>
                <a:gd name="connsiteX8" fmla="*/ 0 w 2628900"/>
                <a:gd name="connsiteY8" fmla="*/ 414020 h 145542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778000 w 2628900"/>
                <a:gd name="connsiteY4" fmla="*/ 433850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952500 w 2628900"/>
                <a:gd name="connsiteY7" fmla="*/ 421150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778000 w 2628900"/>
                <a:gd name="connsiteY4" fmla="*/ 433850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884956 w 2628900"/>
                <a:gd name="connsiteY4" fmla="*/ 440981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884956 w 2628900"/>
                <a:gd name="connsiteY4" fmla="*/ 440981 h 1462550"/>
                <a:gd name="connsiteX5" fmla="*/ 1877825 w 2628900"/>
                <a:gd name="connsiteY5" fmla="*/ 762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28900" h="1462550">
                  <a:moveTo>
                    <a:pt x="0" y="421150"/>
                  </a:moveTo>
                  <a:lnTo>
                    <a:pt x="0" y="1462550"/>
                  </a:lnTo>
                  <a:lnTo>
                    <a:pt x="2628900" y="1462550"/>
                  </a:lnTo>
                  <a:lnTo>
                    <a:pt x="2628900" y="433850"/>
                  </a:lnTo>
                  <a:lnTo>
                    <a:pt x="1884956" y="440981"/>
                  </a:lnTo>
                  <a:lnTo>
                    <a:pt x="1877825" y="7620"/>
                  </a:lnTo>
                  <a:lnTo>
                    <a:pt x="660157" y="0"/>
                  </a:lnTo>
                  <a:lnTo>
                    <a:pt x="667287" y="428279"/>
                  </a:lnTo>
                  <a:lnTo>
                    <a:pt x="0" y="421150"/>
                  </a:lnTo>
                  <a:close/>
                </a:path>
              </a:pathLst>
            </a:custGeom>
            <a:solidFill>
              <a:srgbClr val="F8F8F8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44000" rIns="0" bIns="36000" rtlCol="0" anchor="ctr"/>
            <a:lstStyle/>
            <a:p>
              <a:pPr algn="ctr" defTabSz="913796">
                <a:lnSpc>
                  <a:spcPts val="800"/>
                </a:lnSpc>
              </a:pPr>
              <a:r>
                <a:rPr lang="ja-JP" altLang="en-US" sz="8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疾患センター</a:t>
              </a:r>
              <a:endParaRPr lang="en-US" altLang="ja-JP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endParaRPr>
            </a:p>
            <a:p>
              <a:pPr algn="ctr" defTabSz="913796">
                <a:lnSpc>
                  <a:spcPts val="800"/>
                </a:lnSpc>
              </a:pPr>
              <a:r>
                <a:rPr lang="ja-JP" altLang="en-US" sz="8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（大江病院）</a:t>
              </a:r>
              <a:endParaRPr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endParaRPr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467263" y="5156305"/>
              <a:ext cx="244313" cy="1602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796"/>
              <a:r>
                <a:rPr lang="ja-JP" altLang="en-US" sz="1050" b="1" dirty="0" smtClean="0">
                  <a:solidFill>
                    <a:srgbClr val="FF0000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メイリオ" panose="020B0604030504040204" pitchFamily="50" charset="-128"/>
                </a:rPr>
                <a:t>＋</a:t>
              </a:r>
              <a:endParaRPr lang="ja-JP" altLang="en-US" sz="105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50" name="フリーフォーム 149"/>
          <p:cNvSpPr/>
          <p:nvPr/>
        </p:nvSpPr>
        <p:spPr>
          <a:xfrm>
            <a:off x="506363" y="2593582"/>
            <a:ext cx="230702" cy="168467"/>
          </a:xfrm>
          <a:custGeom>
            <a:avLst/>
            <a:gdLst>
              <a:gd name="connsiteX0" fmla="*/ 0 w 2628900"/>
              <a:gd name="connsiteY0" fmla="*/ 5969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969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14478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414020 h 1455420"/>
              <a:gd name="connsiteX1" fmla="*/ 0 w 2628900"/>
              <a:gd name="connsiteY1" fmla="*/ 1455420 h 1455420"/>
              <a:gd name="connsiteX2" fmla="*/ 2628900 w 2628900"/>
              <a:gd name="connsiteY2" fmla="*/ 1455420 h 1455420"/>
              <a:gd name="connsiteX3" fmla="*/ 2628900 w 2628900"/>
              <a:gd name="connsiteY3" fmla="*/ 426720 h 1455420"/>
              <a:gd name="connsiteX4" fmla="*/ 1778000 w 2628900"/>
              <a:gd name="connsiteY4" fmla="*/ 426720 h 1455420"/>
              <a:gd name="connsiteX5" fmla="*/ 1778000 w 2628900"/>
              <a:gd name="connsiteY5" fmla="*/ 7620 h 1455420"/>
              <a:gd name="connsiteX6" fmla="*/ 952500 w 2628900"/>
              <a:gd name="connsiteY6" fmla="*/ 0 h 1455420"/>
              <a:gd name="connsiteX7" fmla="*/ 952500 w 2628900"/>
              <a:gd name="connsiteY7" fmla="*/ 414020 h 1455420"/>
              <a:gd name="connsiteX8" fmla="*/ 0 w 2628900"/>
              <a:gd name="connsiteY8" fmla="*/ 414020 h 145542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952500 w 2628900"/>
              <a:gd name="connsiteY7" fmla="*/ 421150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877825 w 2628900"/>
              <a:gd name="connsiteY5" fmla="*/ 762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28900" h="1462550">
                <a:moveTo>
                  <a:pt x="0" y="421150"/>
                </a:moveTo>
                <a:lnTo>
                  <a:pt x="0" y="1462550"/>
                </a:lnTo>
                <a:lnTo>
                  <a:pt x="2628900" y="1462550"/>
                </a:lnTo>
                <a:lnTo>
                  <a:pt x="2628900" y="433850"/>
                </a:lnTo>
                <a:lnTo>
                  <a:pt x="1884956" y="440981"/>
                </a:lnTo>
                <a:lnTo>
                  <a:pt x="1877825" y="7620"/>
                </a:lnTo>
                <a:lnTo>
                  <a:pt x="660157" y="0"/>
                </a:lnTo>
                <a:lnTo>
                  <a:pt x="667287" y="428279"/>
                </a:lnTo>
                <a:lnTo>
                  <a:pt x="0" y="421150"/>
                </a:lnTo>
                <a:close/>
              </a:path>
            </a:pathLst>
          </a:custGeom>
          <a:solidFill>
            <a:srgbClr val="CCFF99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pPr algn="ctr"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dirty="0" smtClean="0">
              <a:solidFill>
                <a:schemeClr val="tx1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151" name="フリーフォーム 150"/>
          <p:cNvSpPr/>
          <p:nvPr/>
        </p:nvSpPr>
        <p:spPr>
          <a:xfrm>
            <a:off x="824745" y="2472399"/>
            <a:ext cx="188822" cy="158357"/>
          </a:xfrm>
          <a:custGeom>
            <a:avLst/>
            <a:gdLst>
              <a:gd name="connsiteX0" fmla="*/ 0 w 2628900"/>
              <a:gd name="connsiteY0" fmla="*/ 5969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969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14478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414020 h 1455420"/>
              <a:gd name="connsiteX1" fmla="*/ 0 w 2628900"/>
              <a:gd name="connsiteY1" fmla="*/ 1455420 h 1455420"/>
              <a:gd name="connsiteX2" fmla="*/ 2628900 w 2628900"/>
              <a:gd name="connsiteY2" fmla="*/ 1455420 h 1455420"/>
              <a:gd name="connsiteX3" fmla="*/ 2628900 w 2628900"/>
              <a:gd name="connsiteY3" fmla="*/ 426720 h 1455420"/>
              <a:gd name="connsiteX4" fmla="*/ 1778000 w 2628900"/>
              <a:gd name="connsiteY4" fmla="*/ 426720 h 1455420"/>
              <a:gd name="connsiteX5" fmla="*/ 1778000 w 2628900"/>
              <a:gd name="connsiteY5" fmla="*/ 7620 h 1455420"/>
              <a:gd name="connsiteX6" fmla="*/ 952500 w 2628900"/>
              <a:gd name="connsiteY6" fmla="*/ 0 h 1455420"/>
              <a:gd name="connsiteX7" fmla="*/ 952500 w 2628900"/>
              <a:gd name="connsiteY7" fmla="*/ 414020 h 1455420"/>
              <a:gd name="connsiteX8" fmla="*/ 0 w 2628900"/>
              <a:gd name="connsiteY8" fmla="*/ 414020 h 145542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952500 w 2628900"/>
              <a:gd name="connsiteY7" fmla="*/ 421150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877825 w 2628900"/>
              <a:gd name="connsiteY5" fmla="*/ 762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28900" h="1462550">
                <a:moveTo>
                  <a:pt x="0" y="421150"/>
                </a:moveTo>
                <a:lnTo>
                  <a:pt x="0" y="1462550"/>
                </a:lnTo>
                <a:lnTo>
                  <a:pt x="2628900" y="1462550"/>
                </a:lnTo>
                <a:lnTo>
                  <a:pt x="2628900" y="433850"/>
                </a:lnTo>
                <a:lnTo>
                  <a:pt x="1884956" y="440981"/>
                </a:lnTo>
                <a:lnTo>
                  <a:pt x="1877825" y="7620"/>
                </a:lnTo>
                <a:lnTo>
                  <a:pt x="660157" y="0"/>
                </a:lnTo>
                <a:lnTo>
                  <a:pt x="667287" y="428279"/>
                </a:lnTo>
                <a:lnTo>
                  <a:pt x="0" y="421150"/>
                </a:lnTo>
                <a:close/>
              </a:path>
            </a:pathLst>
          </a:custGeom>
          <a:solidFill>
            <a:srgbClr val="CCFF99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pPr algn="ctr"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dirty="0" smtClean="0">
              <a:solidFill>
                <a:schemeClr val="tx1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177" name="フリーフォーム 176"/>
          <p:cNvSpPr/>
          <p:nvPr/>
        </p:nvSpPr>
        <p:spPr>
          <a:xfrm>
            <a:off x="1004252" y="2549157"/>
            <a:ext cx="188822" cy="158357"/>
          </a:xfrm>
          <a:custGeom>
            <a:avLst/>
            <a:gdLst>
              <a:gd name="connsiteX0" fmla="*/ 0 w 2628900"/>
              <a:gd name="connsiteY0" fmla="*/ 5969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969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14478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414020 h 1455420"/>
              <a:gd name="connsiteX1" fmla="*/ 0 w 2628900"/>
              <a:gd name="connsiteY1" fmla="*/ 1455420 h 1455420"/>
              <a:gd name="connsiteX2" fmla="*/ 2628900 w 2628900"/>
              <a:gd name="connsiteY2" fmla="*/ 1455420 h 1455420"/>
              <a:gd name="connsiteX3" fmla="*/ 2628900 w 2628900"/>
              <a:gd name="connsiteY3" fmla="*/ 426720 h 1455420"/>
              <a:gd name="connsiteX4" fmla="*/ 1778000 w 2628900"/>
              <a:gd name="connsiteY4" fmla="*/ 426720 h 1455420"/>
              <a:gd name="connsiteX5" fmla="*/ 1778000 w 2628900"/>
              <a:gd name="connsiteY5" fmla="*/ 7620 h 1455420"/>
              <a:gd name="connsiteX6" fmla="*/ 952500 w 2628900"/>
              <a:gd name="connsiteY6" fmla="*/ 0 h 1455420"/>
              <a:gd name="connsiteX7" fmla="*/ 952500 w 2628900"/>
              <a:gd name="connsiteY7" fmla="*/ 414020 h 1455420"/>
              <a:gd name="connsiteX8" fmla="*/ 0 w 2628900"/>
              <a:gd name="connsiteY8" fmla="*/ 414020 h 145542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952500 w 2628900"/>
              <a:gd name="connsiteY7" fmla="*/ 421150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877825 w 2628900"/>
              <a:gd name="connsiteY5" fmla="*/ 762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28900" h="1462550">
                <a:moveTo>
                  <a:pt x="0" y="421150"/>
                </a:moveTo>
                <a:lnTo>
                  <a:pt x="0" y="1462550"/>
                </a:lnTo>
                <a:lnTo>
                  <a:pt x="2628900" y="1462550"/>
                </a:lnTo>
                <a:lnTo>
                  <a:pt x="2628900" y="433850"/>
                </a:lnTo>
                <a:lnTo>
                  <a:pt x="1884956" y="440981"/>
                </a:lnTo>
                <a:lnTo>
                  <a:pt x="1877825" y="7620"/>
                </a:lnTo>
                <a:lnTo>
                  <a:pt x="660157" y="0"/>
                </a:lnTo>
                <a:lnTo>
                  <a:pt x="667287" y="428279"/>
                </a:lnTo>
                <a:lnTo>
                  <a:pt x="0" y="421150"/>
                </a:lnTo>
                <a:close/>
              </a:path>
            </a:pathLst>
          </a:custGeom>
          <a:solidFill>
            <a:srgbClr val="CCFF99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pPr algn="ctr"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dirty="0" smtClean="0">
              <a:solidFill>
                <a:schemeClr val="tx1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149" name="フリーフォーム 148"/>
          <p:cNvSpPr/>
          <p:nvPr/>
        </p:nvSpPr>
        <p:spPr>
          <a:xfrm>
            <a:off x="618205" y="2575623"/>
            <a:ext cx="461404" cy="368196"/>
          </a:xfrm>
          <a:custGeom>
            <a:avLst/>
            <a:gdLst>
              <a:gd name="connsiteX0" fmla="*/ 0 w 2628900"/>
              <a:gd name="connsiteY0" fmla="*/ 5969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969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14478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414020 h 1455420"/>
              <a:gd name="connsiteX1" fmla="*/ 0 w 2628900"/>
              <a:gd name="connsiteY1" fmla="*/ 1455420 h 1455420"/>
              <a:gd name="connsiteX2" fmla="*/ 2628900 w 2628900"/>
              <a:gd name="connsiteY2" fmla="*/ 1455420 h 1455420"/>
              <a:gd name="connsiteX3" fmla="*/ 2628900 w 2628900"/>
              <a:gd name="connsiteY3" fmla="*/ 426720 h 1455420"/>
              <a:gd name="connsiteX4" fmla="*/ 1778000 w 2628900"/>
              <a:gd name="connsiteY4" fmla="*/ 426720 h 1455420"/>
              <a:gd name="connsiteX5" fmla="*/ 1778000 w 2628900"/>
              <a:gd name="connsiteY5" fmla="*/ 7620 h 1455420"/>
              <a:gd name="connsiteX6" fmla="*/ 952500 w 2628900"/>
              <a:gd name="connsiteY6" fmla="*/ 0 h 1455420"/>
              <a:gd name="connsiteX7" fmla="*/ 952500 w 2628900"/>
              <a:gd name="connsiteY7" fmla="*/ 414020 h 1455420"/>
              <a:gd name="connsiteX8" fmla="*/ 0 w 2628900"/>
              <a:gd name="connsiteY8" fmla="*/ 414020 h 145542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952500 w 2628900"/>
              <a:gd name="connsiteY7" fmla="*/ 421150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877825 w 2628900"/>
              <a:gd name="connsiteY5" fmla="*/ 762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28900" h="1462550">
                <a:moveTo>
                  <a:pt x="0" y="421150"/>
                </a:moveTo>
                <a:lnTo>
                  <a:pt x="0" y="1462550"/>
                </a:lnTo>
                <a:lnTo>
                  <a:pt x="2628900" y="1462550"/>
                </a:lnTo>
                <a:lnTo>
                  <a:pt x="2628900" y="433850"/>
                </a:lnTo>
                <a:lnTo>
                  <a:pt x="1884956" y="440981"/>
                </a:lnTo>
                <a:lnTo>
                  <a:pt x="1877825" y="7620"/>
                </a:lnTo>
                <a:lnTo>
                  <a:pt x="660157" y="0"/>
                </a:lnTo>
                <a:lnTo>
                  <a:pt x="667287" y="428279"/>
                </a:lnTo>
                <a:lnTo>
                  <a:pt x="0" y="421150"/>
                </a:lnTo>
                <a:close/>
              </a:path>
            </a:pathLst>
          </a:custGeom>
          <a:solidFill>
            <a:srgbClr val="CCFF99"/>
          </a:solidFill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0" bIns="0" rtlCol="0" anchor="ctr"/>
          <a:lstStyle/>
          <a:p>
            <a:pPr algn="ctr"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solidFill>
                  <a:schemeClr val="tx1"/>
                </a:solidFill>
                <a:latin typeface="+mj-ea"/>
                <a:ea typeface="+mj-ea"/>
                <a:cs typeface="ＭＳ Ｐゴシック" pitchFamily="50" charset="-128"/>
              </a:rPr>
              <a:t>管内</a:t>
            </a:r>
            <a:endParaRPr lang="en-US" altLang="ja-JP" sz="800" dirty="0" smtClean="0">
              <a:solidFill>
                <a:schemeClr val="tx1"/>
              </a:solidFill>
              <a:latin typeface="+mj-ea"/>
              <a:ea typeface="+mj-ea"/>
              <a:cs typeface="ＭＳ Ｐゴシック" pitchFamily="50" charset="-128"/>
            </a:endParaRPr>
          </a:p>
          <a:p>
            <a:pPr algn="ctr"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>
                <a:solidFill>
                  <a:schemeClr val="tx1"/>
                </a:solidFill>
                <a:latin typeface="+mj-ea"/>
                <a:ea typeface="+mj-ea"/>
                <a:cs typeface="ＭＳ Ｐゴシック" pitchFamily="50" charset="-128"/>
              </a:rPr>
              <a:t>市町村</a:t>
            </a:r>
            <a:endParaRPr lang="en-US" altLang="ja-JP" sz="800" dirty="0" smtClean="0">
              <a:solidFill>
                <a:schemeClr val="tx1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015078" y="2314145"/>
            <a:ext cx="931910" cy="462383"/>
            <a:chOff x="1040185" y="2339709"/>
            <a:chExt cx="931910" cy="462383"/>
          </a:xfrm>
        </p:grpSpPr>
        <p:sp>
          <p:nvSpPr>
            <p:cNvPr id="21" name="爆発 2 20"/>
            <p:cNvSpPr/>
            <p:nvPr/>
          </p:nvSpPr>
          <p:spPr>
            <a:xfrm rot="304751">
              <a:off x="1048268" y="2339709"/>
              <a:ext cx="902239" cy="462383"/>
            </a:xfrm>
            <a:custGeom>
              <a:avLst/>
              <a:gdLst>
                <a:gd name="connsiteX0" fmla="*/ 11462 w 21600"/>
                <a:gd name="connsiteY0" fmla="*/ 4342 h 21600"/>
                <a:gd name="connsiteX1" fmla="*/ 14790 w 21600"/>
                <a:gd name="connsiteY1" fmla="*/ 0 h 21600"/>
                <a:gd name="connsiteX2" fmla="*/ 14525 w 21600"/>
                <a:gd name="connsiteY2" fmla="*/ 5777 h 21600"/>
                <a:gd name="connsiteX3" fmla="*/ 18007 w 21600"/>
                <a:gd name="connsiteY3" fmla="*/ 3172 h 21600"/>
                <a:gd name="connsiteX4" fmla="*/ 16380 w 21600"/>
                <a:gd name="connsiteY4" fmla="*/ 6532 h 21600"/>
                <a:gd name="connsiteX5" fmla="*/ 21600 w 21600"/>
                <a:gd name="connsiteY5" fmla="*/ 6645 h 21600"/>
                <a:gd name="connsiteX6" fmla="*/ 16985 w 21600"/>
                <a:gd name="connsiteY6" fmla="*/ 9402 h 21600"/>
                <a:gd name="connsiteX7" fmla="*/ 18270 w 21600"/>
                <a:gd name="connsiteY7" fmla="*/ 11290 h 21600"/>
                <a:gd name="connsiteX8" fmla="*/ 16380 w 21600"/>
                <a:gd name="connsiteY8" fmla="*/ 12310 h 21600"/>
                <a:gd name="connsiteX9" fmla="*/ 18877 w 21600"/>
                <a:gd name="connsiteY9" fmla="*/ 15632 h 21600"/>
                <a:gd name="connsiteX10" fmla="*/ 14640 w 21600"/>
                <a:gd name="connsiteY10" fmla="*/ 14350 h 21600"/>
                <a:gd name="connsiteX11" fmla="*/ 14942 w 21600"/>
                <a:gd name="connsiteY11" fmla="*/ 17370 h 21600"/>
                <a:gd name="connsiteX12" fmla="*/ 12180 w 21600"/>
                <a:gd name="connsiteY12" fmla="*/ 15935 h 21600"/>
                <a:gd name="connsiteX13" fmla="*/ 11612 w 21600"/>
                <a:gd name="connsiteY13" fmla="*/ 18842 h 21600"/>
                <a:gd name="connsiteX14" fmla="*/ 9872 w 21600"/>
                <a:gd name="connsiteY14" fmla="*/ 17370 h 21600"/>
                <a:gd name="connsiteX15" fmla="*/ 8700 w 21600"/>
                <a:gd name="connsiteY15" fmla="*/ 19712 h 21600"/>
                <a:gd name="connsiteX16" fmla="*/ 7527 w 21600"/>
                <a:gd name="connsiteY16" fmla="*/ 18125 h 21600"/>
                <a:gd name="connsiteX17" fmla="*/ 4917 w 21600"/>
                <a:gd name="connsiteY17" fmla="*/ 21600 h 21600"/>
                <a:gd name="connsiteX18" fmla="*/ 4805 w 21600"/>
                <a:gd name="connsiteY18" fmla="*/ 18240 h 21600"/>
                <a:gd name="connsiteX19" fmla="*/ 1285 w 21600"/>
                <a:gd name="connsiteY19" fmla="*/ 17825 h 21600"/>
                <a:gd name="connsiteX20" fmla="*/ 3330 w 21600"/>
                <a:gd name="connsiteY20" fmla="*/ 15370 h 21600"/>
                <a:gd name="connsiteX21" fmla="*/ 0 w 21600"/>
                <a:gd name="connsiteY21" fmla="*/ 12877 h 21600"/>
                <a:gd name="connsiteX22" fmla="*/ 3935 w 21600"/>
                <a:gd name="connsiteY22" fmla="*/ 11592 h 21600"/>
                <a:gd name="connsiteX23" fmla="*/ 1172 w 21600"/>
                <a:gd name="connsiteY23" fmla="*/ 8270 h 21600"/>
                <a:gd name="connsiteX24" fmla="*/ 5372 w 21600"/>
                <a:gd name="connsiteY24" fmla="*/ 7817 h 21600"/>
                <a:gd name="connsiteX25" fmla="*/ 4502 w 21600"/>
                <a:gd name="connsiteY25" fmla="*/ 3625 h 21600"/>
                <a:gd name="connsiteX26" fmla="*/ 8550 w 21600"/>
                <a:gd name="connsiteY26" fmla="*/ 6382 h 21600"/>
                <a:gd name="connsiteX27" fmla="*/ 9722 w 21600"/>
                <a:gd name="connsiteY27" fmla="*/ 1887 h 21600"/>
                <a:gd name="connsiteX28" fmla="*/ 11462 w 21600"/>
                <a:gd name="connsiteY28" fmla="*/ 4342 h 21600"/>
                <a:gd name="connsiteX0" fmla="*/ 11462 w 19220"/>
                <a:gd name="connsiteY0" fmla="*/ 4342 h 21600"/>
                <a:gd name="connsiteX1" fmla="*/ 14790 w 19220"/>
                <a:gd name="connsiteY1" fmla="*/ 0 h 21600"/>
                <a:gd name="connsiteX2" fmla="*/ 14525 w 19220"/>
                <a:gd name="connsiteY2" fmla="*/ 5777 h 21600"/>
                <a:gd name="connsiteX3" fmla="*/ 18007 w 19220"/>
                <a:gd name="connsiteY3" fmla="*/ 3172 h 21600"/>
                <a:gd name="connsiteX4" fmla="*/ 16380 w 19220"/>
                <a:gd name="connsiteY4" fmla="*/ 6532 h 21600"/>
                <a:gd name="connsiteX5" fmla="*/ 19220 w 19220"/>
                <a:gd name="connsiteY5" fmla="*/ 7173 h 21600"/>
                <a:gd name="connsiteX6" fmla="*/ 16985 w 19220"/>
                <a:gd name="connsiteY6" fmla="*/ 9402 h 21600"/>
                <a:gd name="connsiteX7" fmla="*/ 18270 w 19220"/>
                <a:gd name="connsiteY7" fmla="*/ 11290 h 21600"/>
                <a:gd name="connsiteX8" fmla="*/ 16380 w 19220"/>
                <a:gd name="connsiteY8" fmla="*/ 12310 h 21600"/>
                <a:gd name="connsiteX9" fmla="*/ 18877 w 19220"/>
                <a:gd name="connsiteY9" fmla="*/ 15632 h 21600"/>
                <a:gd name="connsiteX10" fmla="*/ 14640 w 19220"/>
                <a:gd name="connsiteY10" fmla="*/ 14350 h 21600"/>
                <a:gd name="connsiteX11" fmla="*/ 14942 w 19220"/>
                <a:gd name="connsiteY11" fmla="*/ 17370 h 21600"/>
                <a:gd name="connsiteX12" fmla="*/ 12180 w 19220"/>
                <a:gd name="connsiteY12" fmla="*/ 15935 h 21600"/>
                <a:gd name="connsiteX13" fmla="*/ 11612 w 19220"/>
                <a:gd name="connsiteY13" fmla="*/ 18842 h 21600"/>
                <a:gd name="connsiteX14" fmla="*/ 9872 w 19220"/>
                <a:gd name="connsiteY14" fmla="*/ 17370 h 21600"/>
                <a:gd name="connsiteX15" fmla="*/ 8700 w 19220"/>
                <a:gd name="connsiteY15" fmla="*/ 19712 h 21600"/>
                <a:gd name="connsiteX16" fmla="*/ 7527 w 19220"/>
                <a:gd name="connsiteY16" fmla="*/ 18125 h 21600"/>
                <a:gd name="connsiteX17" fmla="*/ 4917 w 19220"/>
                <a:gd name="connsiteY17" fmla="*/ 21600 h 21600"/>
                <a:gd name="connsiteX18" fmla="*/ 4805 w 19220"/>
                <a:gd name="connsiteY18" fmla="*/ 18240 h 21600"/>
                <a:gd name="connsiteX19" fmla="*/ 1285 w 19220"/>
                <a:gd name="connsiteY19" fmla="*/ 17825 h 21600"/>
                <a:gd name="connsiteX20" fmla="*/ 3330 w 19220"/>
                <a:gd name="connsiteY20" fmla="*/ 15370 h 21600"/>
                <a:gd name="connsiteX21" fmla="*/ 0 w 19220"/>
                <a:gd name="connsiteY21" fmla="*/ 12877 h 21600"/>
                <a:gd name="connsiteX22" fmla="*/ 3935 w 19220"/>
                <a:gd name="connsiteY22" fmla="*/ 11592 h 21600"/>
                <a:gd name="connsiteX23" fmla="*/ 1172 w 19220"/>
                <a:gd name="connsiteY23" fmla="*/ 8270 h 21600"/>
                <a:gd name="connsiteX24" fmla="*/ 5372 w 19220"/>
                <a:gd name="connsiteY24" fmla="*/ 7817 h 21600"/>
                <a:gd name="connsiteX25" fmla="*/ 4502 w 19220"/>
                <a:gd name="connsiteY25" fmla="*/ 3625 h 21600"/>
                <a:gd name="connsiteX26" fmla="*/ 8550 w 19220"/>
                <a:gd name="connsiteY26" fmla="*/ 6382 h 21600"/>
                <a:gd name="connsiteX27" fmla="*/ 9722 w 19220"/>
                <a:gd name="connsiteY27" fmla="*/ 1887 h 21600"/>
                <a:gd name="connsiteX28" fmla="*/ 11462 w 19220"/>
                <a:gd name="connsiteY28" fmla="*/ 4342 h 21600"/>
                <a:gd name="connsiteX0" fmla="*/ 10364 w 18122"/>
                <a:gd name="connsiteY0" fmla="*/ 4342 h 21600"/>
                <a:gd name="connsiteX1" fmla="*/ 13692 w 18122"/>
                <a:gd name="connsiteY1" fmla="*/ 0 h 21600"/>
                <a:gd name="connsiteX2" fmla="*/ 13427 w 18122"/>
                <a:gd name="connsiteY2" fmla="*/ 5777 h 21600"/>
                <a:gd name="connsiteX3" fmla="*/ 16909 w 18122"/>
                <a:gd name="connsiteY3" fmla="*/ 3172 h 21600"/>
                <a:gd name="connsiteX4" fmla="*/ 15282 w 18122"/>
                <a:gd name="connsiteY4" fmla="*/ 6532 h 21600"/>
                <a:gd name="connsiteX5" fmla="*/ 18122 w 18122"/>
                <a:gd name="connsiteY5" fmla="*/ 7173 h 21600"/>
                <a:gd name="connsiteX6" fmla="*/ 15887 w 18122"/>
                <a:gd name="connsiteY6" fmla="*/ 9402 h 21600"/>
                <a:gd name="connsiteX7" fmla="*/ 17172 w 18122"/>
                <a:gd name="connsiteY7" fmla="*/ 11290 h 21600"/>
                <a:gd name="connsiteX8" fmla="*/ 15282 w 18122"/>
                <a:gd name="connsiteY8" fmla="*/ 12310 h 21600"/>
                <a:gd name="connsiteX9" fmla="*/ 17779 w 18122"/>
                <a:gd name="connsiteY9" fmla="*/ 15632 h 21600"/>
                <a:gd name="connsiteX10" fmla="*/ 13542 w 18122"/>
                <a:gd name="connsiteY10" fmla="*/ 14350 h 21600"/>
                <a:gd name="connsiteX11" fmla="*/ 13844 w 18122"/>
                <a:gd name="connsiteY11" fmla="*/ 17370 h 21600"/>
                <a:gd name="connsiteX12" fmla="*/ 11082 w 18122"/>
                <a:gd name="connsiteY12" fmla="*/ 15935 h 21600"/>
                <a:gd name="connsiteX13" fmla="*/ 10514 w 18122"/>
                <a:gd name="connsiteY13" fmla="*/ 18842 h 21600"/>
                <a:gd name="connsiteX14" fmla="*/ 8774 w 18122"/>
                <a:gd name="connsiteY14" fmla="*/ 17370 h 21600"/>
                <a:gd name="connsiteX15" fmla="*/ 7602 w 18122"/>
                <a:gd name="connsiteY15" fmla="*/ 19712 h 21600"/>
                <a:gd name="connsiteX16" fmla="*/ 6429 w 18122"/>
                <a:gd name="connsiteY16" fmla="*/ 18125 h 21600"/>
                <a:gd name="connsiteX17" fmla="*/ 3819 w 18122"/>
                <a:gd name="connsiteY17" fmla="*/ 21600 h 21600"/>
                <a:gd name="connsiteX18" fmla="*/ 3707 w 18122"/>
                <a:gd name="connsiteY18" fmla="*/ 18240 h 21600"/>
                <a:gd name="connsiteX19" fmla="*/ 187 w 18122"/>
                <a:gd name="connsiteY19" fmla="*/ 17825 h 21600"/>
                <a:gd name="connsiteX20" fmla="*/ 2232 w 18122"/>
                <a:gd name="connsiteY20" fmla="*/ 15370 h 21600"/>
                <a:gd name="connsiteX21" fmla="*/ 0 w 18122"/>
                <a:gd name="connsiteY21" fmla="*/ 12633 h 21600"/>
                <a:gd name="connsiteX22" fmla="*/ 2837 w 18122"/>
                <a:gd name="connsiteY22" fmla="*/ 11592 h 21600"/>
                <a:gd name="connsiteX23" fmla="*/ 74 w 18122"/>
                <a:gd name="connsiteY23" fmla="*/ 8270 h 21600"/>
                <a:gd name="connsiteX24" fmla="*/ 4274 w 18122"/>
                <a:gd name="connsiteY24" fmla="*/ 7817 h 21600"/>
                <a:gd name="connsiteX25" fmla="*/ 3404 w 18122"/>
                <a:gd name="connsiteY25" fmla="*/ 3625 h 21600"/>
                <a:gd name="connsiteX26" fmla="*/ 7452 w 18122"/>
                <a:gd name="connsiteY26" fmla="*/ 6382 h 21600"/>
                <a:gd name="connsiteX27" fmla="*/ 8624 w 18122"/>
                <a:gd name="connsiteY27" fmla="*/ 1887 h 21600"/>
                <a:gd name="connsiteX28" fmla="*/ 10364 w 18122"/>
                <a:gd name="connsiteY28" fmla="*/ 4342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8122" h="21600">
                  <a:moveTo>
                    <a:pt x="10364" y="4342"/>
                  </a:moveTo>
                  <a:lnTo>
                    <a:pt x="13692" y="0"/>
                  </a:lnTo>
                  <a:cubicBezTo>
                    <a:pt x="13604" y="1926"/>
                    <a:pt x="13515" y="3851"/>
                    <a:pt x="13427" y="5777"/>
                  </a:cubicBezTo>
                  <a:lnTo>
                    <a:pt x="16909" y="3172"/>
                  </a:lnTo>
                  <a:lnTo>
                    <a:pt x="15282" y="6532"/>
                  </a:lnTo>
                  <a:lnTo>
                    <a:pt x="18122" y="7173"/>
                  </a:lnTo>
                  <a:lnTo>
                    <a:pt x="15887" y="9402"/>
                  </a:lnTo>
                  <a:lnTo>
                    <a:pt x="17172" y="11290"/>
                  </a:lnTo>
                  <a:lnTo>
                    <a:pt x="15282" y="12310"/>
                  </a:lnTo>
                  <a:lnTo>
                    <a:pt x="17779" y="15632"/>
                  </a:lnTo>
                  <a:lnTo>
                    <a:pt x="13542" y="14350"/>
                  </a:lnTo>
                  <a:cubicBezTo>
                    <a:pt x="13643" y="15357"/>
                    <a:pt x="13743" y="16363"/>
                    <a:pt x="13844" y="17370"/>
                  </a:cubicBezTo>
                  <a:lnTo>
                    <a:pt x="11082" y="15935"/>
                  </a:lnTo>
                  <a:lnTo>
                    <a:pt x="10514" y="18842"/>
                  </a:lnTo>
                  <a:lnTo>
                    <a:pt x="8774" y="17370"/>
                  </a:lnTo>
                  <a:lnTo>
                    <a:pt x="7602" y="19712"/>
                  </a:lnTo>
                  <a:lnTo>
                    <a:pt x="6429" y="18125"/>
                  </a:lnTo>
                  <a:lnTo>
                    <a:pt x="3819" y="21600"/>
                  </a:lnTo>
                  <a:cubicBezTo>
                    <a:pt x="3782" y="20480"/>
                    <a:pt x="3744" y="19360"/>
                    <a:pt x="3707" y="18240"/>
                  </a:cubicBezTo>
                  <a:lnTo>
                    <a:pt x="187" y="17825"/>
                  </a:lnTo>
                  <a:lnTo>
                    <a:pt x="2232" y="15370"/>
                  </a:lnTo>
                  <a:lnTo>
                    <a:pt x="0" y="12633"/>
                  </a:lnTo>
                  <a:lnTo>
                    <a:pt x="2837" y="11592"/>
                  </a:lnTo>
                  <a:lnTo>
                    <a:pt x="74" y="8270"/>
                  </a:lnTo>
                  <a:lnTo>
                    <a:pt x="4274" y="7817"/>
                  </a:lnTo>
                  <a:lnTo>
                    <a:pt x="3404" y="3625"/>
                  </a:lnTo>
                  <a:lnTo>
                    <a:pt x="7452" y="6382"/>
                  </a:lnTo>
                  <a:lnTo>
                    <a:pt x="8624" y="1887"/>
                  </a:lnTo>
                  <a:lnTo>
                    <a:pt x="10364" y="4342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158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Text Box 5"/>
            <p:cNvSpPr txBox="1">
              <a:spLocks noChangeArrowheads="1"/>
            </p:cNvSpPr>
            <p:nvPr/>
          </p:nvSpPr>
          <p:spPr bwMode="auto">
            <a:xfrm>
              <a:off x="1040185" y="2460439"/>
              <a:ext cx="931910" cy="265351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74273" tIns="8887" rIns="74273" bIns="8887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129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800" dirty="0" smtClean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サポート医の</a:t>
              </a:r>
              <a:endParaRPr lang="en-US" altLang="ja-JP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algn="ctr" defTabSz="914129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800" dirty="0" smtClean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確保困難</a:t>
              </a:r>
              <a:endParaRPr lang="ja-JP" altLang="ja-JP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196" name="Text Box 5"/>
          <p:cNvSpPr txBox="1">
            <a:spLocks noChangeArrowheads="1"/>
          </p:cNvSpPr>
          <p:nvPr/>
        </p:nvSpPr>
        <p:spPr bwMode="auto">
          <a:xfrm>
            <a:off x="3457370" y="3160018"/>
            <a:ext cx="468468" cy="13053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管内唯一</a:t>
            </a:r>
            <a:endParaRPr lang="en-US" altLang="ja-JP" sz="7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6" name="上下矢印 205"/>
          <p:cNvSpPr/>
          <p:nvPr/>
        </p:nvSpPr>
        <p:spPr>
          <a:xfrm rot="10800000">
            <a:off x="19546" y="2286397"/>
            <a:ext cx="324939" cy="1213130"/>
          </a:xfrm>
          <a:prstGeom prst="upDownArrow">
            <a:avLst>
              <a:gd name="adj1" fmla="val 62580"/>
              <a:gd name="adj2" fmla="val 59522"/>
            </a:avLst>
          </a:prstGeom>
          <a:solidFill>
            <a:srgbClr val="CCFF99">
              <a:alpha val="51000"/>
            </a:srgbClr>
          </a:solidFill>
          <a:ln w="15875">
            <a:solidFill>
              <a:srgbClr val="CCFF6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6" name="直線コネクタ 75"/>
          <p:cNvCxnSpPr/>
          <p:nvPr/>
        </p:nvCxnSpPr>
        <p:spPr>
          <a:xfrm>
            <a:off x="17817" y="3544441"/>
            <a:ext cx="4746108" cy="0"/>
          </a:xfrm>
          <a:prstGeom prst="line">
            <a:avLst/>
          </a:prstGeom>
          <a:ln w="349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フリーフォーム 213"/>
          <p:cNvSpPr/>
          <p:nvPr/>
        </p:nvSpPr>
        <p:spPr>
          <a:xfrm>
            <a:off x="1375401" y="3702369"/>
            <a:ext cx="462568" cy="313598"/>
          </a:xfrm>
          <a:custGeom>
            <a:avLst/>
            <a:gdLst>
              <a:gd name="connsiteX0" fmla="*/ 0 w 2628900"/>
              <a:gd name="connsiteY0" fmla="*/ 5969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969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558800 h 1600200"/>
              <a:gd name="connsiteX1" fmla="*/ 0 w 2628900"/>
              <a:gd name="connsiteY1" fmla="*/ 1600200 h 1600200"/>
              <a:gd name="connsiteX2" fmla="*/ 2628900 w 2628900"/>
              <a:gd name="connsiteY2" fmla="*/ 1600200 h 1600200"/>
              <a:gd name="connsiteX3" fmla="*/ 2628900 w 2628900"/>
              <a:gd name="connsiteY3" fmla="*/ 571500 h 1600200"/>
              <a:gd name="connsiteX4" fmla="*/ 1778000 w 2628900"/>
              <a:gd name="connsiteY4" fmla="*/ 571500 h 1600200"/>
              <a:gd name="connsiteX5" fmla="*/ 1778000 w 2628900"/>
              <a:gd name="connsiteY5" fmla="*/ 0 h 1600200"/>
              <a:gd name="connsiteX6" fmla="*/ 952500 w 2628900"/>
              <a:gd name="connsiteY6" fmla="*/ 144780 h 1600200"/>
              <a:gd name="connsiteX7" fmla="*/ 952500 w 2628900"/>
              <a:gd name="connsiteY7" fmla="*/ 558800 h 1600200"/>
              <a:gd name="connsiteX8" fmla="*/ 0 w 2628900"/>
              <a:gd name="connsiteY8" fmla="*/ 558800 h 1600200"/>
              <a:gd name="connsiteX0" fmla="*/ 0 w 2628900"/>
              <a:gd name="connsiteY0" fmla="*/ 414020 h 1455420"/>
              <a:gd name="connsiteX1" fmla="*/ 0 w 2628900"/>
              <a:gd name="connsiteY1" fmla="*/ 1455420 h 1455420"/>
              <a:gd name="connsiteX2" fmla="*/ 2628900 w 2628900"/>
              <a:gd name="connsiteY2" fmla="*/ 1455420 h 1455420"/>
              <a:gd name="connsiteX3" fmla="*/ 2628900 w 2628900"/>
              <a:gd name="connsiteY3" fmla="*/ 426720 h 1455420"/>
              <a:gd name="connsiteX4" fmla="*/ 1778000 w 2628900"/>
              <a:gd name="connsiteY4" fmla="*/ 426720 h 1455420"/>
              <a:gd name="connsiteX5" fmla="*/ 1778000 w 2628900"/>
              <a:gd name="connsiteY5" fmla="*/ 7620 h 1455420"/>
              <a:gd name="connsiteX6" fmla="*/ 952500 w 2628900"/>
              <a:gd name="connsiteY6" fmla="*/ 0 h 1455420"/>
              <a:gd name="connsiteX7" fmla="*/ 952500 w 2628900"/>
              <a:gd name="connsiteY7" fmla="*/ 414020 h 1455420"/>
              <a:gd name="connsiteX8" fmla="*/ 0 w 2628900"/>
              <a:gd name="connsiteY8" fmla="*/ 414020 h 145542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952500 w 2628900"/>
              <a:gd name="connsiteY7" fmla="*/ 421150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778000 w 2628900"/>
              <a:gd name="connsiteY4" fmla="*/ 433850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778000 w 2628900"/>
              <a:gd name="connsiteY5" fmla="*/ 1475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  <a:gd name="connsiteX0" fmla="*/ 0 w 2628900"/>
              <a:gd name="connsiteY0" fmla="*/ 421150 h 1462550"/>
              <a:gd name="connsiteX1" fmla="*/ 0 w 2628900"/>
              <a:gd name="connsiteY1" fmla="*/ 1462550 h 1462550"/>
              <a:gd name="connsiteX2" fmla="*/ 2628900 w 2628900"/>
              <a:gd name="connsiteY2" fmla="*/ 1462550 h 1462550"/>
              <a:gd name="connsiteX3" fmla="*/ 2628900 w 2628900"/>
              <a:gd name="connsiteY3" fmla="*/ 433850 h 1462550"/>
              <a:gd name="connsiteX4" fmla="*/ 1884956 w 2628900"/>
              <a:gd name="connsiteY4" fmla="*/ 440981 h 1462550"/>
              <a:gd name="connsiteX5" fmla="*/ 1877825 w 2628900"/>
              <a:gd name="connsiteY5" fmla="*/ 7620 h 1462550"/>
              <a:gd name="connsiteX6" fmla="*/ 660157 w 2628900"/>
              <a:gd name="connsiteY6" fmla="*/ 0 h 1462550"/>
              <a:gd name="connsiteX7" fmla="*/ 667287 w 2628900"/>
              <a:gd name="connsiteY7" fmla="*/ 428279 h 1462550"/>
              <a:gd name="connsiteX8" fmla="*/ 0 w 2628900"/>
              <a:gd name="connsiteY8" fmla="*/ 421150 h 146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28900" h="1462550">
                <a:moveTo>
                  <a:pt x="0" y="421150"/>
                </a:moveTo>
                <a:lnTo>
                  <a:pt x="0" y="1462550"/>
                </a:lnTo>
                <a:lnTo>
                  <a:pt x="2628900" y="1462550"/>
                </a:lnTo>
                <a:lnTo>
                  <a:pt x="2628900" y="433850"/>
                </a:lnTo>
                <a:lnTo>
                  <a:pt x="1884956" y="440981"/>
                </a:lnTo>
                <a:lnTo>
                  <a:pt x="1877825" y="7620"/>
                </a:lnTo>
                <a:lnTo>
                  <a:pt x="660157" y="0"/>
                </a:lnTo>
                <a:lnTo>
                  <a:pt x="667287" y="428279"/>
                </a:lnTo>
                <a:lnTo>
                  <a:pt x="0" y="42115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/>
          <a:lstStyle/>
          <a:p>
            <a:pPr algn="ctr" defTabSz="914129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>
                <a:solidFill>
                  <a:schemeClr val="tx1"/>
                </a:solidFill>
                <a:latin typeface="+mj-ea"/>
                <a:ea typeface="+mj-ea"/>
                <a:cs typeface="ＭＳ Ｐゴシック" pitchFamily="50" charset="-128"/>
              </a:rPr>
              <a:t>振興局</a:t>
            </a:r>
            <a:endParaRPr lang="ja-JP" altLang="ja-JP" sz="800" dirty="0">
              <a:solidFill>
                <a:schemeClr val="tx1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grpSp>
        <p:nvGrpSpPr>
          <p:cNvPr id="78" name="グループ化 77"/>
          <p:cNvGrpSpPr/>
          <p:nvPr/>
        </p:nvGrpSpPr>
        <p:grpSpPr>
          <a:xfrm>
            <a:off x="602881" y="3954333"/>
            <a:ext cx="703601" cy="452246"/>
            <a:chOff x="575190" y="4214248"/>
            <a:chExt cx="667661" cy="471421"/>
          </a:xfrm>
          <a:solidFill>
            <a:srgbClr val="CCFF99"/>
          </a:solidFill>
        </p:grpSpPr>
        <p:sp>
          <p:nvSpPr>
            <p:cNvPr id="227" name="フリーフォーム 226"/>
            <p:cNvSpPr/>
            <p:nvPr/>
          </p:nvSpPr>
          <p:spPr>
            <a:xfrm>
              <a:off x="575190" y="4335431"/>
              <a:ext cx="230702" cy="168467"/>
            </a:xfrm>
            <a:custGeom>
              <a:avLst/>
              <a:gdLst>
                <a:gd name="connsiteX0" fmla="*/ 0 w 2628900"/>
                <a:gd name="connsiteY0" fmla="*/ 5969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0 h 1600200"/>
                <a:gd name="connsiteX7" fmla="*/ 952500 w 2628900"/>
                <a:gd name="connsiteY7" fmla="*/ 558800 h 1600200"/>
                <a:gd name="connsiteX8" fmla="*/ 0 w 2628900"/>
                <a:gd name="connsiteY8" fmla="*/ 596900 h 1600200"/>
                <a:gd name="connsiteX0" fmla="*/ 0 w 2628900"/>
                <a:gd name="connsiteY0" fmla="*/ 5588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0 h 1600200"/>
                <a:gd name="connsiteX7" fmla="*/ 952500 w 2628900"/>
                <a:gd name="connsiteY7" fmla="*/ 558800 h 1600200"/>
                <a:gd name="connsiteX8" fmla="*/ 0 w 2628900"/>
                <a:gd name="connsiteY8" fmla="*/ 558800 h 1600200"/>
                <a:gd name="connsiteX0" fmla="*/ 0 w 2628900"/>
                <a:gd name="connsiteY0" fmla="*/ 5588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144780 h 1600200"/>
                <a:gd name="connsiteX7" fmla="*/ 952500 w 2628900"/>
                <a:gd name="connsiteY7" fmla="*/ 558800 h 1600200"/>
                <a:gd name="connsiteX8" fmla="*/ 0 w 2628900"/>
                <a:gd name="connsiteY8" fmla="*/ 558800 h 1600200"/>
                <a:gd name="connsiteX0" fmla="*/ 0 w 2628900"/>
                <a:gd name="connsiteY0" fmla="*/ 414020 h 1455420"/>
                <a:gd name="connsiteX1" fmla="*/ 0 w 2628900"/>
                <a:gd name="connsiteY1" fmla="*/ 1455420 h 1455420"/>
                <a:gd name="connsiteX2" fmla="*/ 2628900 w 2628900"/>
                <a:gd name="connsiteY2" fmla="*/ 1455420 h 1455420"/>
                <a:gd name="connsiteX3" fmla="*/ 2628900 w 2628900"/>
                <a:gd name="connsiteY3" fmla="*/ 426720 h 1455420"/>
                <a:gd name="connsiteX4" fmla="*/ 1778000 w 2628900"/>
                <a:gd name="connsiteY4" fmla="*/ 426720 h 1455420"/>
                <a:gd name="connsiteX5" fmla="*/ 1778000 w 2628900"/>
                <a:gd name="connsiteY5" fmla="*/ 7620 h 1455420"/>
                <a:gd name="connsiteX6" fmla="*/ 952500 w 2628900"/>
                <a:gd name="connsiteY6" fmla="*/ 0 h 1455420"/>
                <a:gd name="connsiteX7" fmla="*/ 952500 w 2628900"/>
                <a:gd name="connsiteY7" fmla="*/ 414020 h 1455420"/>
                <a:gd name="connsiteX8" fmla="*/ 0 w 2628900"/>
                <a:gd name="connsiteY8" fmla="*/ 414020 h 145542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778000 w 2628900"/>
                <a:gd name="connsiteY4" fmla="*/ 433850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952500 w 2628900"/>
                <a:gd name="connsiteY7" fmla="*/ 421150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778000 w 2628900"/>
                <a:gd name="connsiteY4" fmla="*/ 433850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884956 w 2628900"/>
                <a:gd name="connsiteY4" fmla="*/ 440981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884956 w 2628900"/>
                <a:gd name="connsiteY4" fmla="*/ 440981 h 1462550"/>
                <a:gd name="connsiteX5" fmla="*/ 1877825 w 2628900"/>
                <a:gd name="connsiteY5" fmla="*/ 762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28900" h="1462550">
                  <a:moveTo>
                    <a:pt x="0" y="421150"/>
                  </a:moveTo>
                  <a:lnTo>
                    <a:pt x="0" y="1462550"/>
                  </a:lnTo>
                  <a:lnTo>
                    <a:pt x="2628900" y="1462550"/>
                  </a:lnTo>
                  <a:lnTo>
                    <a:pt x="2628900" y="433850"/>
                  </a:lnTo>
                  <a:lnTo>
                    <a:pt x="1884956" y="440981"/>
                  </a:lnTo>
                  <a:lnTo>
                    <a:pt x="1877825" y="7620"/>
                  </a:lnTo>
                  <a:lnTo>
                    <a:pt x="660157" y="0"/>
                  </a:lnTo>
                  <a:lnTo>
                    <a:pt x="667287" y="428279"/>
                  </a:lnTo>
                  <a:lnTo>
                    <a:pt x="0" y="421150"/>
                  </a:lnTo>
                  <a:close/>
                </a:path>
              </a:pathLst>
            </a:custGeom>
            <a:grp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08000" rIns="0" bIns="0" rtlCol="0" anchor="ctr"/>
            <a:lstStyle/>
            <a:p>
              <a:pPr algn="ctr" defTabSz="914129" fontAlgn="base">
                <a:lnSpc>
                  <a:spcPts val="8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dirty="0" smtClean="0">
                <a:solidFill>
                  <a:schemeClr val="tx1"/>
                </a:solidFill>
                <a:latin typeface="+mj-ea"/>
                <a:ea typeface="+mj-ea"/>
                <a:cs typeface="ＭＳ Ｐゴシック" pitchFamily="50" charset="-128"/>
              </a:endParaRPr>
            </a:p>
          </p:txBody>
        </p:sp>
        <p:sp>
          <p:nvSpPr>
            <p:cNvPr id="228" name="フリーフォーム 227"/>
            <p:cNvSpPr/>
            <p:nvPr/>
          </p:nvSpPr>
          <p:spPr>
            <a:xfrm>
              <a:off x="874522" y="4214248"/>
              <a:ext cx="188822" cy="158357"/>
            </a:xfrm>
            <a:custGeom>
              <a:avLst/>
              <a:gdLst>
                <a:gd name="connsiteX0" fmla="*/ 0 w 2628900"/>
                <a:gd name="connsiteY0" fmla="*/ 5969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0 h 1600200"/>
                <a:gd name="connsiteX7" fmla="*/ 952500 w 2628900"/>
                <a:gd name="connsiteY7" fmla="*/ 558800 h 1600200"/>
                <a:gd name="connsiteX8" fmla="*/ 0 w 2628900"/>
                <a:gd name="connsiteY8" fmla="*/ 596900 h 1600200"/>
                <a:gd name="connsiteX0" fmla="*/ 0 w 2628900"/>
                <a:gd name="connsiteY0" fmla="*/ 5588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0 h 1600200"/>
                <a:gd name="connsiteX7" fmla="*/ 952500 w 2628900"/>
                <a:gd name="connsiteY7" fmla="*/ 558800 h 1600200"/>
                <a:gd name="connsiteX8" fmla="*/ 0 w 2628900"/>
                <a:gd name="connsiteY8" fmla="*/ 558800 h 1600200"/>
                <a:gd name="connsiteX0" fmla="*/ 0 w 2628900"/>
                <a:gd name="connsiteY0" fmla="*/ 5588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144780 h 1600200"/>
                <a:gd name="connsiteX7" fmla="*/ 952500 w 2628900"/>
                <a:gd name="connsiteY7" fmla="*/ 558800 h 1600200"/>
                <a:gd name="connsiteX8" fmla="*/ 0 w 2628900"/>
                <a:gd name="connsiteY8" fmla="*/ 558800 h 1600200"/>
                <a:gd name="connsiteX0" fmla="*/ 0 w 2628900"/>
                <a:gd name="connsiteY0" fmla="*/ 414020 h 1455420"/>
                <a:gd name="connsiteX1" fmla="*/ 0 w 2628900"/>
                <a:gd name="connsiteY1" fmla="*/ 1455420 h 1455420"/>
                <a:gd name="connsiteX2" fmla="*/ 2628900 w 2628900"/>
                <a:gd name="connsiteY2" fmla="*/ 1455420 h 1455420"/>
                <a:gd name="connsiteX3" fmla="*/ 2628900 w 2628900"/>
                <a:gd name="connsiteY3" fmla="*/ 426720 h 1455420"/>
                <a:gd name="connsiteX4" fmla="*/ 1778000 w 2628900"/>
                <a:gd name="connsiteY4" fmla="*/ 426720 h 1455420"/>
                <a:gd name="connsiteX5" fmla="*/ 1778000 w 2628900"/>
                <a:gd name="connsiteY5" fmla="*/ 7620 h 1455420"/>
                <a:gd name="connsiteX6" fmla="*/ 952500 w 2628900"/>
                <a:gd name="connsiteY6" fmla="*/ 0 h 1455420"/>
                <a:gd name="connsiteX7" fmla="*/ 952500 w 2628900"/>
                <a:gd name="connsiteY7" fmla="*/ 414020 h 1455420"/>
                <a:gd name="connsiteX8" fmla="*/ 0 w 2628900"/>
                <a:gd name="connsiteY8" fmla="*/ 414020 h 145542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778000 w 2628900"/>
                <a:gd name="connsiteY4" fmla="*/ 433850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952500 w 2628900"/>
                <a:gd name="connsiteY7" fmla="*/ 421150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778000 w 2628900"/>
                <a:gd name="connsiteY4" fmla="*/ 433850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884956 w 2628900"/>
                <a:gd name="connsiteY4" fmla="*/ 440981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884956 w 2628900"/>
                <a:gd name="connsiteY4" fmla="*/ 440981 h 1462550"/>
                <a:gd name="connsiteX5" fmla="*/ 1877825 w 2628900"/>
                <a:gd name="connsiteY5" fmla="*/ 762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28900" h="1462550">
                  <a:moveTo>
                    <a:pt x="0" y="421150"/>
                  </a:moveTo>
                  <a:lnTo>
                    <a:pt x="0" y="1462550"/>
                  </a:lnTo>
                  <a:lnTo>
                    <a:pt x="2628900" y="1462550"/>
                  </a:lnTo>
                  <a:lnTo>
                    <a:pt x="2628900" y="433850"/>
                  </a:lnTo>
                  <a:lnTo>
                    <a:pt x="1884956" y="440981"/>
                  </a:lnTo>
                  <a:lnTo>
                    <a:pt x="1877825" y="7620"/>
                  </a:lnTo>
                  <a:lnTo>
                    <a:pt x="660157" y="0"/>
                  </a:lnTo>
                  <a:lnTo>
                    <a:pt x="667287" y="428279"/>
                  </a:lnTo>
                  <a:lnTo>
                    <a:pt x="0" y="421150"/>
                  </a:lnTo>
                  <a:close/>
                </a:path>
              </a:pathLst>
            </a:custGeom>
            <a:grp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08000" rIns="0" bIns="0" rtlCol="0" anchor="ctr"/>
            <a:lstStyle/>
            <a:p>
              <a:pPr algn="ctr" defTabSz="914129" fontAlgn="base">
                <a:lnSpc>
                  <a:spcPts val="8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dirty="0" smtClean="0">
                <a:solidFill>
                  <a:schemeClr val="tx1"/>
                </a:solidFill>
                <a:latin typeface="+mj-ea"/>
                <a:ea typeface="+mj-ea"/>
                <a:cs typeface="ＭＳ Ｐゴシック" pitchFamily="50" charset="-128"/>
              </a:endParaRPr>
            </a:p>
          </p:txBody>
        </p:sp>
        <p:sp>
          <p:nvSpPr>
            <p:cNvPr id="229" name="フリーフォーム 228"/>
            <p:cNvSpPr/>
            <p:nvPr/>
          </p:nvSpPr>
          <p:spPr>
            <a:xfrm>
              <a:off x="1054029" y="4291006"/>
              <a:ext cx="188822" cy="158357"/>
            </a:xfrm>
            <a:custGeom>
              <a:avLst/>
              <a:gdLst>
                <a:gd name="connsiteX0" fmla="*/ 0 w 2628900"/>
                <a:gd name="connsiteY0" fmla="*/ 5969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0 h 1600200"/>
                <a:gd name="connsiteX7" fmla="*/ 952500 w 2628900"/>
                <a:gd name="connsiteY7" fmla="*/ 558800 h 1600200"/>
                <a:gd name="connsiteX8" fmla="*/ 0 w 2628900"/>
                <a:gd name="connsiteY8" fmla="*/ 596900 h 1600200"/>
                <a:gd name="connsiteX0" fmla="*/ 0 w 2628900"/>
                <a:gd name="connsiteY0" fmla="*/ 5588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0 h 1600200"/>
                <a:gd name="connsiteX7" fmla="*/ 952500 w 2628900"/>
                <a:gd name="connsiteY7" fmla="*/ 558800 h 1600200"/>
                <a:gd name="connsiteX8" fmla="*/ 0 w 2628900"/>
                <a:gd name="connsiteY8" fmla="*/ 558800 h 1600200"/>
                <a:gd name="connsiteX0" fmla="*/ 0 w 2628900"/>
                <a:gd name="connsiteY0" fmla="*/ 5588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144780 h 1600200"/>
                <a:gd name="connsiteX7" fmla="*/ 952500 w 2628900"/>
                <a:gd name="connsiteY7" fmla="*/ 558800 h 1600200"/>
                <a:gd name="connsiteX8" fmla="*/ 0 w 2628900"/>
                <a:gd name="connsiteY8" fmla="*/ 558800 h 1600200"/>
                <a:gd name="connsiteX0" fmla="*/ 0 w 2628900"/>
                <a:gd name="connsiteY0" fmla="*/ 414020 h 1455420"/>
                <a:gd name="connsiteX1" fmla="*/ 0 w 2628900"/>
                <a:gd name="connsiteY1" fmla="*/ 1455420 h 1455420"/>
                <a:gd name="connsiteX2" fmla="*/ 2628900 w 2628900"/>
                <a:gd name="connsiteY2" fmla="*/ 1455420 h 1455420"/>
                <a:gd name="connsiteX3" fmla="*/ 2628900 w 2628900"/>
                <a:gd name="connsiteY3" fmla="*/ 426720 h 1455420"/>
                <a:gd name="connsiteX4" fmla="*/ 1778000 w 2628900"/>
                <a:gd name="connsiteY4" fmla="*/ 426720 h 1455420"/>
                <a:gd name="connsiteX5" fmla="*/ 1778000 w 2628900"/>
                <a:gd name="connsiteY5" fmla="*/ 7620 h 1455420"/>
                <a:gd name="connsiteX6" fmla="*/ 952500 w 2628900"/>
                <a:gd name="connsiteY6" fmla="*/ 0 h 1455420"/>
                <a:gd name="connsiteX7" fmla="*/ 952500 w 2628900"/>
                <a:gd name="connsiteY7" fmla="*/ 414020 h 1455420"/>
                <a:gd name="connsiteX8" fmla="*/ 0 w 2628900"/>
                <a:gd name="connsiteY8" fmla="*/ 414020 h 145542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778000 w 2628900"/>
                <a:gd name="connsiteY4" fmla="*/ 433850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952500 w 2628900"/>
                <a:gd name="connsiteY7" fmla="*/ 421150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778000 w 2628900"/>
                <a:gd name="connsiteY4" fmla="*/ 433850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884956 w 2628900"/>
                <a:gd name="connsiteY4" fmla="*/ 440981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884956 w 2628900"/>
                <a:gd name="connsiteY4" fmla="*/ 440981 h 1462550"/>
                <a:gd name="connsiteX5" fmla="*/ 1877825 w 2628900"/>
                <a:gd name="connsiteY5" fmla="*/ 762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28900" h="1462550">
                  <a:moveTo>
                    <a:pt x="0" y="421150"/>
                  </a:moveTo>
                  <a:lnTo>
                    <a:pt x="0" y="1462550"/>
                  </a:lnTo>
                  <a:lnTo>
                    <a:pt x="2628900" y="1462550"/>
                  </a:lnTo>
                  <a:lnTo>
                    <a:pt x="2628900" y="433850"/>
                  </a:lnTo>
                  <a:lnTo>
                    <a:pt x="1884956" y="440981"/>
                  </a:lnTo>
                  <a:lnTo>
                    <a:pt x="1877825" y="7620"/>
                  </a:lnTo>
                  <a:lnTo>
                    <a:pt x="660157" y="0"/>
                  </a:lnTo>
                  <a:lnTo>
                    <a:pt x="667287" y="428279"/>
                  </a:lnTo>
                  <a:lnTo>
                    <a:pt x="0" y="421150"/>
                  </a:lnTo>
                  <a:close/>
                </a:path>
              </a:pathLst>
            </a:custGeom>
            <a:grp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08000" rIns="0" bIns="0" rtlCol="0" anchor="ctr"/>
            <a:lstStyle/>
            <a:p>
              <a:pPr algn="ctr" defTabSz="914129" fontAlgn="base">
                <a:lnSpc>
                  <a:spcPts val="8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dirty="0" smtClean="0">
                <a:solidFill>
                  <a:schemeClr val="tx1"/>
                </a:solidFill>
                <a:latin typeface="+mj-ea"/>
                <a:ea typeface="+mj-ea"/>
                <a:cs typeface="ＭＳ Ｐゴシック" pitchFamily="50" charset="-128"/>
              </a:endParaRPr>
            </a:p>
          </p:txBody>
        </p:sp>
        <p:sp>
          <p:nvSpPr>
            <p:cNvPr id="230" name="フリーフォーム 229"/>
            <p:cNvSpPr/>
            <p:nvPr/>
          </p:nvSpPr>
          <p:spPr>
            <a:xfrm>
              <a:off x="667982" y="4317473"/>
              <a:ext cx="461404" cy="368196"/>
            </a:xfrm>
            <a:custGeom>
              <a:avLst/>
              <a:gdLst>
                <a:gd name="connsiteX0" fmla="*/ 0 w 2628900"/>
                <a:gd name="connsiteY0" fmla="*/ 5969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0 h 1600200"/>
                <a:gd name="connsiteX7" fmla="*/ 952500 w 2628900"/>
                <a:gd name="connsiteY7" fmla="*/ 558800 h 1600200"/>
                <a:gd name="connsiteX8" fmla="*/ 0 w 2628900"/>
                <a:gd name="connsiteY8" fmla="*/ 596900 h 1600200"/>
                <a:gd name="connsiteX0" fmla="*/ 0 w 2628900"/>
                <a:gd name="connsiteY0" fmla="*/ 5588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0 h 1600200"/>
                <a:gd name="connsiteX7" fmla="*/ 952500 w 2628900"/>
                <a:gd name="connsiteY7" fmla="*/ 558800 h 1600200"/>
                <a:gd name="connsiteX8" fmla="*/ 0 w 2628900"/>
                <a:gd name="connsiteY8" fmla="*/ 558800 h 1600200"/>
                <a:gd name="connsiteX0" fmla="*/ 0 w 2628900"/>
                <a:gd name="connsiteY0" fmla="*/ 5588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144780 h 1600200"/>
                <a:gd name="connsiteX7" fmla="*/ 952500 w 2628900"/>
                <a:gd name="connsiteY7" fmla="*/ 558800 h 1600200"/>
                <a:gd name="connsiteX8" fmla="*/ 0 w 2628900"/>
                <a:gd name="connsiteY8" fmla="*/ 558800 h 1600200"/>
                <a:gd name="connsiteX0" fmla="*/ 0 w 2628900"/>
                <a:gd name="connsiteY0" fmla="*/ 414020 h 1455420"/>
                <a:gd name="connsiteX1" fmla="*/ 0 w 2628900"/>
                <a:gd name="connsiteY1" fmla="*/ 1455420 h 1455420"/>
                <a:gd name="connsiteX2" fmla="*/ 2628900 w 2628900"/>
                <a:gd name="connsiteY2" fmla="*/ 1455420 h 1455420"/>
                <a:gd name="connsiteX3" fmla="*/ 2628900 w 2628900"/>
                <a:gd name="connsiteY3" fmla="*/ 426720 h 1455420"/>
                <a:gd name="connsiteX4" fmla="*/ 1778000 w 2628900"/>
                <a:gd name="connsiteY4" fmla="*/ 426720 h 1455420"/>
                <a:gd name="connsiteX5" fmla="*/ 1778000 w 2628900"/>
                <a:gd name="connsiteY5" fmla="*/ 7620 h 1455420"/>
                <a:gd name="connsiteX6" fmla="*/ 952500 w 2628900"/>
                <a:gd name="connsiteY6" fmla="*/ 0 h 1455420"/>
                <a:gd name="connsiteX7" fmla="*/ 952500 w 2628900"/>
                <a:gd name="connsiteY7" fmla="*/ 414020 h 1455420"/>
                <a:gd name="connsiteX8" fmla="*/ 0 w 2628900"/>
                <a:gd name="connsiteY8" fmla="*/ 414020 h 145542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778000 w 2628900"/>
                <a:gd name="connsiteY4" fmla="*/ 433850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952500 w 2628900"/>
                <a:gd name="connsiteY7" fmla="*/ 421150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778000 w 2628900"/>
                <a:gd name="connsiteY4" fmla="*/ 433850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884956 w 2628900"/>
                <a:gd name="connsiteY4" fmla="*/ 440981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884956 w 2628900"/>
                <a:gd name="connsiteY4" fmla="*/ 440981 h 1462550"/>
                <a:gd name="connsiteX5" fmla="*/ 1877825 w 2628900"/>
                <a:gd name="connsiteY5" fmla="*/ 762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28900" h="1462550">
                  <a:moveTo>
                    <a:pt x="0" y="421150"/>
                  </a:moveTo>
                  <a:lnTo>
                    <a:pt x="0" y="1462550"/>
                  </a:lnTo>
                  <a:lnTo>
                    <a:pt x="2628900" y="1462550"/>
                  </a:lnTo>
                  <a:lnTo>
                    <a:pt x="2628900" y="433850"/>
                  </a:lnTo>
                  <a:lnTo>
                    <a:pt x="1884956" y="440981"/>
                  </a:lnTo>
                  <a:lnTo>
                    <a:pt x="1877825" y="7620"/>
                  </a:lnTo>
                  <a:lnTo>
                    <a:pt x="660157" y="0"/>
                  </a:lnTo>
                  <a:lnTo>
                    <a:pt x="667287" y="428279"/>
                  </a:lnTo>
                  <a:lnTo>
                    <a:pt x="0" y="421150"/>
                  </a:lnTo>
                  <a:close/>
                </a:path>
              </a:pathLst>
            </a:custGeom>
            <a:grpFill/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08000" rIns="0" bIns="0" rtlCol="0" anchor="ctr"/>
            <a:lstStyle/>
            <a:p>
              <a:pPr algn="ctr" defTabSz="914129" fontAlgn="base">
                <a:lnSpc>
                  <a:spcPts val="8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800" dirty="0" smtClean="0">
                  <a:solidFill>
                    <a:schemeClr val="tx1"/>
                  </a:solidFill>
                  <a:latin typeface="+mj-ea"/>
                  <a:ea typeface="+mj-ea"/>
                  <a:cs typeface="ＭＳ Ｐゴシック" pitchFamily="50" charset="-128"/>
                </a:rPr>
                <a:t>管内</a:t>
              </a:r>
              <a:endParaRPr lang="en-US" altLang="ja-JP" sz="800" dirty="0" smtClean="0">
                <a:solidFill>
                  <a:schemeClr val="tx1"/>
                </a:solidFill>
                <a:latin typeface="+mj-ea"/>
                <a:ea typeface="+mj-ea"/>
                <a:cs typeface="ＭＳ Ｐゴシック" pitchFamily="50" charset="-128"/>
              </a:endParaRPr>
            </a:p>
            <a:p>
              <a:pPr algn="ctr" defTabSz="914129" fontAlgn="base">
                <a:lnSpc>
                  <a:spcPts val="8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800" dirty="0" smtClean="0">
                  <a:solidFill>
                    <a:schemeClr val="tx1"/>
                  </a:solidFill>
                  <a:latin typeface="+mj-ea"/>
                  <a:ea typeface="+mj-ea"/>
                  <a:cs typeface="ＭＳ Ｐゴシック" pitchFamily="50" charset="-128"/>
                </a:rPr>
                <a:t>10</a:t>
              </a:r>
              <a:r>
                <a:rPr lang="ja-JP" altLang="en-US" sz="800" dirty="0" smtClean="0">
                  <a:solidFill>
                    <a:schemeClr val="tx1"/>
                  </a:solidFill>
                  <a:latin typeface="+mj-ea"/>
                  <a:ea typeface="+mj-ea"/>
                  <a:cs typeface="ＭＳ Ｐゴシック" pitchFamily="50" charset="-128"/>
                </a:rPr>
                <a:t>市町村</a:t>
              </a:r>
              <a:endParaRPr lang="en-US" altLang="ja-JP" sz="800" dirty="0" smtClean="0">
                <a:solidFill>
                  <a:schemeClr val="tx1"/>
                </a:solidFill>
                <a:latin typeface="+mj-ea"/>
                <a:ea typeface="+mj-ea"/>
                <a:cs typeface="ＭＳ Ｐゴシック" pitchFamily="50" charset="-128"/>
              </a:endParaRPr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1155626" y="3165091"/>
            <a:ext cx="1105960" cy="263909"/>
            <a:chOff x="1088887" y="3375766"/>
            <a:chExt cx="1105960" cy="263909"/>
          </a:xfrm>
        </p:grpSpPr>
        <p:sp>
          <p:nvSpPr>
            <p:cNvPr id="79" name="円/楕円 78"/>
            <p:cNvSpPr/>
            <p:nvPr/>
          </p:nvSpPr>
          <p:spPr>
            <a:xfrm>
              <a:off x="1088887" y="3375766"/>
              <a:ext cx="1105960" cy="263909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" name="Text Box 5"/>
            <p:cNvSpPr txBox="1">
              <a:spLocks noChangeArrowheads="1"/>
            </p:cNvSpPr>
            <p:nvPr/>
          </p:nvSpPr>
          <p:spPr bwMode="auto">
            <a:xfrm>
              <a:off x="1147092" y="3444939"/>
              <a:ext cx="1008111" cy="136168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defTabSz="914129" fontAlgn="base">
                <a:lnSpc>
                  <a:spcPts val="8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800" dirty="0" smtClean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10</a:t>
              </a:r>
              <a:r>
                <a:rPr lang="ja-JP" altLang="en-US" sz="800" dirty="0" smtClean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市町村が委託希望</a:t>
              </a:r>
              <a:endParaRPr lang="ja-JP" altLang="ja-JP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cxnSp>
        <p:nvCxnSpPr>
          <p:cNvPr id="232" name="直線矢印コネクタ 231"/>
          <p:cNvCxnSpPr/>
          <p:nvPr/>
        </p:nvCxnSpPr>
        <p:spPr>
          <a:xfrm>
            <a:off x="1701434" y="2992500"/>
            <a:ext cx="267" cy="147558"/>
          </a:xfrm>
          <a:prstGeom prst="straightConnector1">
            <a:avLst/>
          </a:prstGeom>
          <a:ln w="31750">
            <a:solidFill>
              <a:schemeClr val="accent1">
                <a:lumMod val="75000"/>
              </a:schemeClr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グループ化 87"/>
          <p:cNvGrpSpPr/>
          <p:nvPr/>
        </p:nvGrpSpPr>
        <p:grpSpPr>
          <a:xfrm>
            <a:off x="3575461" y="3989218"/>
            <a:ext cx="853461" cy="468635"/>
            <a:chOff x="2203461" y="4410742"/>
            <a:chExt cx="868354" cy="462849"/>
          </a:xfrm>
        </p:grpSpPr>
        <p:grpSp>
          <p:nvGrpSpPr>
            <p:cNvPr id="87" name="グループ化 86"/>
            <p:cNvGrpSpPr/>
            <p:nvPr/>
          </p:nvGrpSpPr>
          <p:grpSpPr>
            <a:xfrm>
              <a:off x="2267740" y="4410742"/>
              <a:ext cx="715609" cy="443204"/>
              <a:chOff x="2267740" y="4410742"/>
              <a:chExt cx="715609" cy="443204"/>
            </a:xfrm>
          </p:grpSpPr>
          <p:sp>
            <p:nvSpPr>
              <p:cNvPr id="225" name="フリーフォーム 224"/>
              <p:cNvSpPr/>
              <p:nvPr/>
            </p:nvSpPr>
            <p:spPr>
              <a:xfrm>
                <a:off x="2267740" y="4444653"/>
                <a:ext cx="715609" cy="409293"/>
              </a:xfrm>
              <a:custGeom>
                <a:avLst/>
                <a:gdLst>
                  <a:gd name="connsiteX0" fmla="*/ 0 w 2628900"/>
                  <a:gd name="connsiteY0" fmla="*/ 596900 h 1600200"/>
                  <a:gd name="connsiteX1" fmla="*/ 0 w 2628900"/>
                  <a:gd name="connsiteY1" fmla="*/ 1600200 h 1600200"/>
                  <a:gd name="connsiteX2" fmla="*/ 2628900 w 2628900"/>
                  <a:gd name="connsiteY2" fmla="*/ 1600200 h 1600200"/>
                  <a:gd name="connsiteX3" fmla="*/ 2628900 w 2628900"/>
                  <a:gd name="connsiteY3" fmla="*/ 571500 h 1600200"/>
                  <a:gd name="connsiteX4" fmla="*/ 1778000 w 2628900"/>
                  <a:gd name="connsiteY4" fmla="*/ 571500 h 1600200"/>
                  <a:gd name="connsiteX5" fmla="*/ 1778000 w 2628900"/>
                  <a:gd name="connsiteY5" fmla="*/ 0 h 1600200"/>
                  <a:gd name="connsiteX6" fmla="*/ 952500 w 2628900"/>
                  <a:gd name="connsiteY6" fmla="*/ 0 h 1600200"/>
                  <a:gd name="connsiteX7" fmla="*/ 952500 w 2628900"/>
                  <a:gd name="connsiteY7" fmla="*/ 558800 h 1600200"/>
                  <a:gd name="connsiteX8" fmla="*/ 0 w 2628900"/>
                  <a:gd name="connsiteY8" fmla="*/ 596900 h 1600200"/>
                  <a:gd name="connsiteX0" fmla="*/ 0 w 2628900"/>
                  <a:gd name="connsiteY0" fmla="*/ 558800 h 1600200"/>
                  <a:gd name="connsiteX1" fmla="*/ 0 w 2628900"/>
                  <a:gd name="connsiteY1" fmla="*/ 1600200 h 1600200"/>
                  <a:gd name="connsiteX2" fmla="*/ 2628900 w 2628900"/>
                  <a:gd name="connsiteY2" fmla="*/ 1600200 h 1600200"/>
                  <a:gd name="connsiteX3" fmla="*/ 2628900 w 2628900"/>
                  <a:gd name="connsiteY3" fmla="*/ 571500 h 1600200"/>
                  <a:gd name="connsiteX4" fmla="*/ 1778000 w 2628900"/>
                  <a:gd name="connsiteY4" fmla="*/ 571500 h 1600200"/>
                  <a:gd name="connsiteX5" fmla="*/ 1778000 w 2628900"/>
                  <a:gd name="connsiteY5" fmla="*/ 0 h 1600200"/>
                  <a:gd name="connsiteX6" fmla="*/ 952500 w 2628900"/>
                  <a:gd name="connsiteY6" fmla="*/ 0 h 1600200"/>
                  <a:gd name="connsiteX7" fmla="*/ 952500 w 2628900"/>
                  <a:gd name="connsiteY7" fmla="*/ 558800 h 1600200"/>
                  <a:gd name="connsiteX8" fmla="*/ 0 w 2628900"/>
                  <a:gd name="connsiteY8" fmla="*/ 558800 h 1600200"/>
                  <a:gd name="connsiteX0" fmla="*/ 0 w 2628900"/>
                  <a:gd name="connsiteY0" fmla="*/ 558800 h 1600200"/>
                  <a:gd name="connsiteX1" fmla="*/ 0 w 2628900"/>
                  <a:gd name="connsiteY1" fmla="*/ 1600200 h 1600200"/>
                  <a:gd name="connsiteX2" fmla="*/ 2628900 w 2628900"/>
                  <a:gd name="connsiteY2" fmla="*/ 1600200 h 1600200"/>
                  <a:gd name="connsiteX3" fmla="*/ 2628900 w 2628900"/>
                  <a:gd name="connsiteY3" fmla="*/ 571500 h 1600200"/>
                  <a:gd name="connsiteX4" fmla="*/ 1778000 w 2628900"/>
                  <a:gd name="connsiteY4" fmla="*/ 571500 h 1600200"/>
                  <a:gd name="connsiteX5" fmla="*/ 1778000 w 2628900"/>
                  <a:gd name="connsiteY5" fmla="*/ 0 h 1600200"/>
                  <a:gd name="connsiteX6" fmla="*/ 952500 w 2628900"/>
                  <a:gd name="connsiteY6" fmla="*/ 144780 h 1600200"/>
                  <a:gd name="connsiteX7" fmla="*/ 952500 w 2628900"/>
                  <a:gd name="connsiteY7" fmla="*/ 558800 h 1600200"/>
                  <a:gd name="connsiteX8" fmla="*/ 0 w 2628900"/>
                  <a:gd name="connsiteY8" fmla="*/ 558800 h 1600200"/>
                  <a:gd name="connsiteX0" fmla="*/ 0 w 2628900"/>
                  <a:gd name="connsiteY0" fmla="*/ 414020 h 1455420"/>
                  <a:gd name="connsiteX1" fmla="*/ 0 w 2628900"/>
                  <a:gd name="connsiteY1" fmla="*/ 1455420 h 1455420"/>
                  <a:gd name="connsiteX2" fmla="*/ 2628900 w 2628900"/>
                  <a:gd name="connsiteY2" fmla="*/ 1455420 h 1455420"/>
                  <a:gd name="connsiteX3" fmla="*/ 2628900 w 2628900"/>
                  <a:gd name="connsiteY3" fmla="*/ 426720 h 1455420"/>
                  <a:gd name="connsiteX4" fmla="*/ 1778000 w 2628900"/>
                  <a:gd name="connsiteY4" fmla="*/ 426720 h 1455420"/>
                  <a:gd name="connsiteX5" fmla="*/ 1778000 w 2628900"/>
                  <a:gd name="connsiteY5" fmla="*/ 7620 h 1455420"/>
                  <a:gd name="connsiteX6" fmla="*/ 952500 w 2628900"/>
                  <a:gd name="connsiteY6" fmla="*/ 0 h 1455420"/>
                  <a:gd name="connsiteX7" fmla="*/ 952500 w 2628900"/>
                  <a:gd name="connsiteY7" fmla="*/ 414020 h 1455420"/>
                  <a:gd name="connsiteX8" fmla="*/ 0 w 2628900"/>
                  <a:gd name="connsiteY8" fmla="*/ 414020 h 1455420"/>
                  <a:gd name="connsiteX0" fmla="*/ 0 w 2628900"/>
                  <a:gd name="connsiteY0" fmla="*/ 421150 h 1462550"/>
                  <a:gd name="connsiteX1" fmla="*/ 0 w 2628900"/>
                  <a:gd name="connsiteY1" fmla="*/ 1462550 h 1462550"/>
                  <a:gd name="connsiteX2" fmla="*/ 2628900 w 2628900"/>
                  <a:gd name="connsiteY2" fmla="*/ 1462550 h 1462550"/>
                  <a:gd name="connsiteX3" fmla="*/ 2628900 w 2628900"/>
                  <a:gd name="connsiteY3" fmla="*/ 433850 h 1462550"/>
                  <a:gd name="connsiteX4" fmla="*/ 1778000 w 2628900"/>
                  <a:gd name="connsiteY4" fmla="*/ 433850 h 1462550"/>
                  <a:gd name="connsiteX5" fmla="*/ 1778000 w 2628900"/>
                  <a:gd name="connsiteY5" fmla="*/ 14750 h 1462550"/>
                  <a:gd name="connsiteX6" fmla="*/ 660157 w 2628900"/>
                  <a:gd name="connsiteY6" fmla="*/ 0 h 1462550"/>
                  <a:gd name="connsiteX7" fmla="*/ 952500 w 2628900"/>
                  <a:gd name="connsiteY7" fmla="*/ 421150 h 1462550"/>
                  <a:gd name="connsiteX8" fmla="*/ 0 w 2628900"/>
                  <a:gd name="connsiteY8" fmla="*/ 421150 h 1462550"/>
                  <a:gd name="connsiteX0" fmla="*/ 0 w 2628900"/>
                  <a:gd name="connsiteY0" fmla="*/ 421150 h 1462550"/>
                  <a:gd name="connsiteX1" fmla="*/ 0 w 2628900"/>
                  <a:gd name="connsiteY1" fmla="*/ 1462550 h 1462550"/>
                  <a:gd name="connsiteX2" fmla="*/ 2628900 w 2628900"/>
                  <a:gd name="connsiteY2" fmla="*/ 1462550 h 1462550"/>
                  <a:gd name="connsiteX3" fmla="*/ 2628900 w 2628900"/>
                  <a:gd name="connsiteY3" fmla="*/ 433850 h 1462550"/>
                  <a:gd name="connsiteX4" fmla="*/ 1778000 w 2628900"/>
                  <a:gd name="connsiteY4" fmla="*/ 433850 h 1462550"/>
                  <a:gd name="connsiteX5" fmla="*/ 1778000 w 2628900"/>
                  <a:gd name="connsiteY5" fmla="*/ 14750 h 1462550"/>
                  <a:gd name="connsiteX6" fmla="*/ 660157 w 2628900"/>
                  <a:gd name="connsiteY6" fmla="*/ 0 h 1462550"/>
                  <a:gd name="connsiteX7" fmla="*/ 667287 w 2628900"/>
                  <a:gd name="connsiteY7" fmla="*/ 428279 h 1462550"/>
                  <a:gd name="connsiteX8" fmla="*/ 0 w 2628900"/>
                  <a:gd name="connsiteY8" fmla="*/ 421150 h 1462550"/>
                  <a:gd name="connsiteX0" fmla="*/ 0 w 2628900"/>
                  <a:gd name="connsiteY0" fmla="*/ 421150 h 1462550"/>
                  <a:gd name="connsiteX1" fmla="*/ 0 w 2628900"/>
                  <a:gd name="connsiteY1" fmla="*/ 1462550 h 1462550"/>
                  <a:gd name="connsiteX2" fmla="*/ 2628900 w 2628900"/>
                  <a:gd name="connsiteY2" fmla="*/ 1462550 h 1462550"/>
                  <a:gd name="connsiteX3" fmla="*/ 2628900 w 2628900"/>
                  <a:gd name="connsiteY3" fmla="*/ 433850 h 1462550"/>
                  <a:gd name="connsiteX4" fmla="*/ 1884956 w 2628900"/>
                  <a:gd name="connsiteY4" fmla="*/ 440981 h 1462550"/>
                  <a:gd name="connsiteX5" fmla="*/ 1778000 w 2628900"/>
                  <a:gd name="connsiteY5" fmla="*/ 14750 h 1462550"/>
                  <a:gd name="connsiteX6" fmla="*/ 660157 w 2628900"/>
                  <a:gd name="connsiteY6" fmla="*/ 0 h 1462550"/>
                  <a:gd name="connsiteX7" fmla="*/ 667287 w 2628900"/>
                  <a:gd name="connsiteY7" fmla="*/ 428279 h 1462550"/>
                  <a:gd name="connsiteX8" fmla="*/ 0 w 2628900"/>
                  <a:gd name="connsiteY8" fmla="*/ 421150 h 1462550"/>
                  <a:gd name="connsiteX0" fmla="*/ 0 w 2628900"/>
                  <a:gd name="connsiteY0" fmla="*/ 421150 h 1462550"/>
                  <a:gd name="connsiteX1" fmla="*/ 0 w 2628900"/>
                  <a:gd name="connsiteY1" fmla="*/ 1462550 h 1462550"/>
                  <a:gd name="connsiteX2" fmla="*/ 2628900 w 2628900"/>
                  <a:gd name="connsiteY2" fmla="*/ 1462550 h 1462550"/>
                  <a:gd name="connsiteX3" fmla="*/ 2628900 w 2628900"/>
                  <a:gd name="connsiteY3" fmla="*/ 433850 h 1462550"/>
                  <a:gd name="connsiteX4" fmla="*/ 1884956 w 2628900"/>
                  <a:gd name="connsiteY4" fmla="*/ 440981 h 1462550"/>
                  <a:gd name="connsiteX5" fmla="*/ 1877825 w 2628900"/>
                  <a:gd name="connsiteY5" fmla="*/ 7620 h 1462550"/>
                  <a:gd name="connsiteX6" fmla="*/ 660157 w 2628900"/>
                  <a:gd name="connsiteY6" fmla="*/ 0 h 1462550"/>
                  <a:gd name="connsiteX7" fmla="*/ 667287 w 2628900"/>
                  <a:gd name="connsiteY7" fmla="*/ 428279 h 1462550"/>
                  <a:gd name="connsiteX8" fmla="*/ 0 w 2628900"/>
                  <a:gd name="connsiteY8" fmla="*/ 421150 h 146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628900" h="1462550">
                    <a:moveTo>
                      <a:pt x="0" y="421150"/>
                    </a:moveTo>
                    <a:lnTo>
                      <a:pt x="0" y="1462550"/>
                    </a:lnTo>
                    <a:lnTo>
                      <a:pt x="2628900" y="1462550"/>
                    </a:lnTo>
                    <a:lnTo>
                      <a:pt x="2628900" y="433850"/>
                    </a:lnTo>
                    <a:lnTo>
                      <a:pt x="1884956" y="440981"/>
                    </a:lnTo>
                    <a:lnTo>
                      <a:pt x="1877825" y="7620"/>
                    </a:lnTo>
                    <a:lnTo>
                      <a:pt x="660157" y="0"/>
                    </a:lnTo>
                    <a:lnTo>
                      <a:pt x="667287" y="428279"/>
                    </a:lnTo>
                    <a:lnTo>
                      <a:pt x="0" y="421150"/>
                    </a:lnTo>
                    <a:close/>
                  </a:path>
                </a:pathLst>
              </a:custGeom>
              <a:solidFill>
                <a:srgbClr val="F8F8F8"/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44000" rIns="0" bIns="36000" rtlCol="0" anchor="ctr"/>
              <a:lstStyle/>
              <a:p>
                <a:pPr algn="ctr" defTabSz="913796">
                  <a:lnSpc>
                    <a:spcPts val="800"/>
                  </a:lnSpc>
                </a:pPr>
                <a:endParaRPr lang="ja-JP" altLang="en-US" sz="8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26" name="正方形/長方形 225"/>
              <p:cNvSpPr/>
              <p:nvPr/>
            </p:nvSpPr>
            <p:spPr>
              <a:xfrm>
                <a:off x="2422147" y="4410742"/>
                <a:ext cx="385410" cy="21814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3796"/>
                <a:r>
                  <a:rPr lang="ja-JP" altLang="en-US" sz="1050" b="1" dirty="0" smtClean="0">
                    <a:solidFill>
                      <a:srgbClr val="FF0000"/>
                    </a:solidFill>
                    <a:latin typeface="HGS創英角ﾎﾟｯﾌﾟ体" panose="040B0A00000000000000" pitchFamily="50" charset="-128"/>
                    <a:ea typeface="HGS創英角ﾎﾟｯﾌﾟ体" panose="040B0A00000000000000" pitchFamily="50" charset="-128"/>
                    <a:cs typeface="メイリオ" panose="020B0604030504040204" pitchFamily="50" charset="-128"/>
                  </a:rPr>
                  <a:t>＋</a:t>
                </a:r>
                <a:endParaRPr lang="ja-JP" altLang="en-US" sz="1050" b="1" dirty="0">
                  <a:solidFill>
                    <a:srgbClr val="FF0000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33" name="Text Box 5"/>
            <p:cNvSpPr txBox="1">
              <a:spLocks noChangeArrowheads="1"/>
            </p:cNvSpPr>
            <p:nvPr/>
          </p:nvSpPr>
          <p:spPr bwMode="auto">
            <a:xfrm>
              <a:off x="2203461" y="4586730"/>
              <a:ext cx="868354" cy="286861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129" fontAlgn="base">
                <a:lnSpc>
                  <a:spcPts val="8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800" dirty="0" smtClean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委託先</a:t>
              </a:r>
              <a:endParaRPr lang="en-US" altLang="ja-JP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algn="ctr" defTabSz="914129" fontAlgn="base">
                <a:lnSpc>
                  <a:spcPts val="8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800" dirty="0" smtClean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（疾患センター）</a:t>
              </a:r>
              <a:endParaRPr lang="en-US" altLang="ja-JP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2039044" y="3840040"/>
            <a:ext cx="1097975" cy="549001"/>
            <a:chOff x="2035346" y="4361973"/>
            <a:chExt cx="1097975" cy="549001"/>
          </a:xfrm>
        </p:grpSpPr>
        <p:sp>
          <p:nvSpPr>
            <p:cNvPr id="236" name="円/楕円 235"/>
            <p:cNvSpPr/>
            <p:nvPr/>
          </p:nvSpPr>
          <p:spPr>
            <a:xfrm>
              <a:off x="2035346" y="4406496"/>
              <a:ext cx="1097975" cy="44486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2892" y="4361973"/>
              <a:ext cx="745594" cy="5490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39" name="正方形/長方形 238"/>
          <p:cNvSpPr/>
          <p:nvPr/>
        </p:nvSpPr>
        <p:spPr>
          <a:xfrm>
            <a:off x="2227729" y="3623026"/>
            <a:ext cx="783429" cy="165197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ＭＳ Ｐゴシック" pitchFamily="50" charset="-128"/>
              </a:rPr>
              <a:t>検討会</a:t>
            </a:r>
            <a:endParaRPr lang="ja-JP" altLang="ja-JP" sz="900" dirty="0">
              <a:solidFill>
                <a:schemeClr val="tx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  <a:cs typeface="ＭＳ Ｐゴシック" pitchFamily="50" charset="-128"/>
            </a:endParaRPr>
          </a:p>
        </p:txBody>
      </p:sp>
      <p:cxnSp>
        <p:nvCxnSpPr>
          <p:cNvPr id="240" name="直線矢印コネクタ 239"/>
          <p:cNvCxnSpPr/>
          <p:nvPr/>
        </p:nvCxnSpPr>
        <p:spPr>
          <a:xfrm flipV="1">
            <a:off x="1224041" y="4106996"/>
            <a:ext cx="786428" cy="186583"/>
          </a:xfrm>
          <a:prstGeom prst="straightConnector1">
            <a:avLst/>
          </a:prstGeom>
          <a:ln w="31750">
            <a:solidFill>
              <a:schemeClr val="accent1">
                <a:lumMod val="75000"/>
              </a:schemeClr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線矢印コネクタ 240"/>
          <p:cNvCxnSpPr/>
          <p:nvPr/>
        </p:nvCxnSpPr>
        <p:spPr>
          <a:xfrm>
            <a:off x="1895639" y="3834855"/>
            <a:ext cx="334477" cy="49708"/>
          </a:xfrm>
          <a:prstGeom prst="straightConnector1">
            <a:avLst/>
          </a:prstGeom>
          <a:ln w="31750">
            <a:solidFill>
              <a:schemeClr val="accent1">
                <a:lumMod val="75000"/>
              </a:schemeClr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線矢印コネクタ 241"/>
          <p:cNvCxnSpPr/>
          <p:nvPr/>
        </p:nvCxnSpPr>
        <p:spPr>
          <a:xfrm flipH="1" flipV="1">
            <a:off x="3117969" y="4135571"/>
            <a:ext cx="479042" cy="100822"/>
          </a:xfrm>
          <a:prstGeom prst="straightConnector1">
            <a:avLst/>
          </a:prstGeom>
          <a:ln w="31750">
            <a:solidFill>
              <a:schemeClr val="accent1">
                <a:lumMod val="75000"/>
              </a:schemeClr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 Box 5"/>
          <p:cNvSpPr txBox="1">
            <a:spLocks noChangeArrowheads="1"/>
          </p:cNvSpPr>
          <p:nvPr/>
        </p:nvSpPr>
        <p:spPr bwMode="auto">
          <a:xfrm>
            <a:off x="2937062" y="3573016"/>
            <a:ext cx="1230055" cy="397152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・委託契約の方法、内容</a:t>
            </a:r>
            <a:endParaRPr lang="en-US" altLang="ja-JP" sz="6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・活動体制、マニュアル</a:t>
            </a:r>
            <a:endParaRPr lang="en-US" altLang="ja-JP" sz="6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・使用帳票　・啓発ツール　 等</a:t>
            </a:r>
            <a:endParaRPr lang="en-US" altLang="ja-JP" sz="6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92" name="Text Box 5"/>
          <p:cNvSpPr txBox="1">
            <a:spLocks noChangeArrowheads="1"/>
          </p:cNvSpPr>
          <p:nvPr/>
        </p:nvSpPr>
        <p:spPr bwMode="auto">
          <a:xfrm>
            <a:off x="786569" y="4557493"/>
            <a:ext cx="3662375" cy="37415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horz" wrap="square" lIns="74273" tIns="0" rIns="74273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【</a:t>
            </a: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委託契約</a:t>
            </a:r>
            <a:r>
              <a:rPr lang="en-US" altLang="ja-JP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】</a:t>
            </a: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市町村毎、</a:t>
            </a:r>
            <a:r>
              <a:rPr lang="en-US" altLang="ja-JP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28</a:t>
            </a: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年度は振興局が取りまとめ（</a:t>
            </a:r>
            <a:r>
              <a:rPr lang="en-US" altLang="ja-JP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29</a:t>
            </a: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年度から当番制に移行）</a:t>
            </a:r>
            <a:endParaRPr lang="en-US" altLang="ja-JP" sz="7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【</a:t>
            </a: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チーム設置</a:t>
            </a:r>
            <a:r>
              <a:rPr lang="en-US" altLang="ja-JP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】</a:t>
            </a: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各市町村</a:t>
            </a:r>
            <a:r>
              <a:rPr lang="ja-JP" altLang="en-US" sz="7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　　　</a:t>
            </a:r>
            <a:r>
              <a:rPr lang="en-US" altLang="ja-JP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【</a:t>
            </a:r>
            <a:r>
              <a:rPr lang="ja-JP" altLang="en-US" sz="7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活動</a:t>
            </a: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マニュアル・啓発ツール</a:t>
            </a:r>
            <a:r>
              <a:rPr lang="en-US" altLang="ja-JP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】</a:t>
            </a:r>
            <a:r>
              <a:rPr lang="ja-JP" altLang="en-US" sz="7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共同</a:t>
            </a: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作成　　　　</a:t>
            </a:r>
            <a:r>
              <a:rPr lang="en-US" altLang="ja-JP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【</a:t>
            </a:r>
            <a:r>
              <a:rPr lang="ja-JP" altLang="en-US" sz="7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帳票類</a:t>
            </a:r>
            <a:r>
              <a:rPr lang="en-US" altLang="ja-JP" sz="7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】</a:t>
            </a: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統一</a:t>
            </a:r>
            <a:endParaRPr lang="en-US" altLang="ja-JP" sz="7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【</a:t>
            </a: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チーム員</a:t>
            </a:r>
            <a:r>
              <a:rPr lang="en-US" altLang="ja-JP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】</a:t>
            </a: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委託先（サポート医・医療系・介護系）＋各市町村包括（医療系・介護系）</a:t>
            </a: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cxnSp>
        <p:nvCxnSpPr>
          <p:cNvPr id="194" name="直線コネクタ 193"/>
          <p:cNvCxnSpPr/>
          <p:nvPr/>
        </p:nvCxnSpPr>
        <p:spPr>
          <a:xfrm>
            <a:off x="26239" y="5041751"/>
            <a:ext cx="4746108" cy="0"/>
          </a:xfrm>
          <a:prstGeom prst="line">
            <a:avLst/>
          </a:prstGeom>
          <a:ln w="349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上下矢印 194"/>
          <p:cNvSpPr/>
          <p:nvPr/>
        </p:nvSpPr>
        <p:spPr>
          <a:xfrm rot="10800000">
            <a:off x="28372" y="3573016"/>
            <a:ext cx="316113" cy="1439108"/>
          </a:xfrm>
          <a:prstGeom prst="upDownArrow">
            <a:avLst>
              <a:gd name="adj1" fmla="val 62580"/>
              <a:gd name="adj2" fmla="val 59522"/>
            </a:avLst>
          </a:prstGeom>
          <a:solidFill>
            <a:srgbClr val="FFFF66">
              <a:alpha val="64000"/>
            </a:srgbClr>
          </a:solidFill>
          <a:ln w="15875">
            <a:solidFill>
              <a:srgbClr val="FFCC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0" name="上矢印 199"/>
          <p:cNvSpPr/>
          <p:nvPr/>
        </p:nvSpPr>
        <p:spPr>
          <a:xfrm flipH="1" flipV="1">
            <a:off x="2543967" y="4427587"/>
            <a:ext cx="208101" cy="93248"/>
          </a:xfrm>
          <a:prstGeom prst="upArrow">
            <a:avLst>
              <a:gd name="adj1" fmla="val 35018"/>
              <a:gd name="adj2" fmla="val 4302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5" name="グループ化 44"/>
          <p:cNvGrpSpPr/>
          <p:nvPr/>
        </p:nvGrpSpPr>
        <p:grpSpPr>
          <a:xfrm>
            <a:off x="1175170" y="5318744"/>
            <a:ext cx="1421260" cy="528495"/>
            <a:chOff x="53694" y="5806752"/>
            <a:chExt cx="1421260" cy="528495"/>
          </a:xfrm>
        </p:grpSpPr>
        <p:grpSp>
          <p:nvGrpSpPr>
            <p:cNvPr id="43" name="グループ化 42"/>
            <p:cNvGrpSpPr/>
            <p:nvPr/>
          </p:nvGrpSpPr>
          <p:grpSpPr>
            <a:xfrm>
              <a:off x="53694" y="5901173"/>
              <a:ext cx="1421260" cy="434074"/>
              <a:chOff x="157258" y="5961652"/>
              <a:chExt cx="1421260" cy="434074"/>
            </a:xfrm>
          </p:grpSpPr>
          <p:sp>
            <p:nvSpPr>
              <p:cNvPr id="312" name="角丸四角形 311"/>
              <p:cNvSpPr/>
              <p:nvPr/>
            </p:nvSpPr>
            <p:spPr>
              <a:xfrm>
                <a:off x="243525" y="5961652"/>
                <a:ext cx="1334993" cy="434074"/>
              </a:xfrm>
              <a:prstGeom prst="roundRect">
                <a:avLst>
                  <a:gd name="adj" fmla="val 12567"/>
                </a:avLst>
              </a:prstGeom>
              <a:solidFill>
                <a:srgbClr val="FFFFFF"/>
              </a:solidFill>
              <a:ln w="158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Text Box 5"/>
              <p:cNvSpPr txBox="1">
                <a:spLocks noChangeArrowheads="1"/>
              </p:cNvSpPr>
              <p:nvPr/>
            </p:nvSpPr>
            <p:spPr bwMode="auto">
              <a:xfrm>
                <a:off x="157258" y="6006981"/>
                <a:ext cx="711255" cy="196609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/>
              </a:ln>
              <a:effectLst/>
              <a:extLst/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9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800" b="1" dirty="0" smtClean="0">
                    <a:latin typeface="+mj-ea"/>
                    <a:ea typeface="+mj-ea"/>
                    <a:cs typeface="ＭＳ Ｐゴシック" pitchFamily="50" charset="-128"/>
                  </a:rPr>
                  <a:t>サポート医</a:t>
                </a:r>
                <a:endParaRPr lang="ja-JP" altLang="ja-JP" sz="800" b="1" dirty="0">
                  <a:latin typeface="+mj-ea"/>
                  <a:ea typeface="+mj-ea"/>
                  <a:cs typeface="ＭＳ Ｐゴシック" pitchFamily="50" charset="-128"/>
                </a:endParaRPr>
              </a:p>
            </p:txBody>
          </p:sp>
          <p:sp>
            <p:nvSpPr>
              <p:cNvPr id="12" name="Text Box 5"/>
              <p:cNvSpPr txBox="1">
                <a:spLocks noChangeArrowheads="1"/>
              </p:cNvSpPr>
              <p:nvPr/>
            </p:nvSpPr>
            <p:spPr bwMode="auto">
              <a:xfrm>
                <a:off x="776525" y="6016303"/>
                <a:ext cx="411821" cy="185708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/>
              </a:ln>
              <a:effectLst/>
              <a:extLst/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9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800" b="1" dirty="0" smtClean="0">
                    <a:latin typeface="+mn-ea"/>
                    <a:cs typeface="ＭＳ Ｐゴシック" pitchFamily="50" charset="-128"/>
                  </a:rPr>
                  <a:t>医療系</a:t>
                </a:r>
                <a:endParaRPr lang="ja-JP" altLang="ja-JP" sz="800" b="1" dirty="0">
                  <a:latin typeface="+mn-ea"/>
                  <a:cs typeface="ＭＳ Ｐゴシック" pitchFamily="50" charset="-128"/>
                </a:endParaRPr>
              </a:p>
            </p:txBody>
          </p:sp>
          <p:sp>
            <p:nvSpPr>
              <p:cNvPr id="13" name="Text Box 5"/>
              <p:cNvSpPr txBox="1">
                <a:spLocks noChangeArrowheads="1"/>
              </p:cNvSpPr>
              <p:nvPr/>
            </p:nvSpPr>
            <p:spPr bwMode="auto">
              <a:xfrm>
                <a:off x="1140684" y="6011690"/>
                <a:ext cx="437834" cy="191008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/>
              </a:ln>
              <a:effectLst/>
              <a:extLst/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9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800" b="1" dirty="0">
                    <a:latin typeface="+mj-ea"/>
                    <a:ea typeface="+mj-ea"/>
                    <a:cs typeface="ＭＳ Ｐゴシック" pitchFamily="50" charset="-128"/>
                  </a:rPr>
                  <a:t>介護系</a:t>
                </a:r>
                <a:endParaRPr lang="ja-JP" altLang="ja-JP" sz="800" b="1" dirty="0">
                  <a:latin typeface="+mj-ea"/>
                  <a:ea typeface="+mj-ea"/>
                  <a:cs typeface="ＭＳ Ｐゴシック" pitchFamily="50" charset="-128"/>
                </a:endParaRPr>
              </a:p>
            </p:txBody>
          </p:sp>
          <p:grpSp>
            <p:nvGrpSpPr>
              <p:cNvPr id="315" name="グループ化 314"/>
              <p:cNvGrpSpPr/>
              <p:nvPr/>
            </p:nvGrpSpPr>
            <p:grpSpPr>
              <a:xfrm>
                <a:off x="1299371" y="6170705"/>
                <a:ext cx="102868" cy="224622"/>
                <a:chOff x="5393105" y="4614875"/>
                <a:chExt cx="441364" cy="934728"/>
              </a:xfrm>
            </p:grpSpPr>
            <p:sp>
              <p:nvSpPr>
                <p:cNvPr id="322" name="弦 321"/>
                <p:cNvSpPr/>
                <p:nvPr/>
              </p:nvSpPr>
              <p:spPr>
                <a:xfrm>
                  <a:off x="5393105" y="4973541"/>
                  <a:ext cx="441364" cy="576062"/>
                </a:xfrm>
                <a:prstGeom prst="chord">
                  <a:avLst>
                    <a:gd name="adj1" fmla="val 9505259"/>
                    <a:gd name="adj2" fmla="val 1289030"/>
                  </a:avLst>
                </a:prstGeom>
                <a:solidFill>
                  <a:schemeClr val="accent6">
                    <a:lumMod val="75000"/>
                  </a:schemeClr>
                </a:solidFill>
                <a:ln w="190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23" name="円/楕円 322"/>
                <p:cNvSpPr/>
                <p:nvPr/>
              </p:nvSpPr>
              <p:spPr>
                <a:xfrm>
                  <a:off x="5393105" y="4614875"/>
                  <a:ext cx="441364" cy="441364"/>
                </a:xfrm>
                <a:prstGeom prst="ellipse">
                  <a:avLst/>
                </a:prstGeom>
                <a:solidFill>
                  <a:srgbClr val="FFFFCC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16" name="グループ化 315"/>
              <p:cNvGrpSpPr/>
              <p:nvPr/>
            </p:nvGrpSpPr>
            <p:grpSpPr>
              <a:xfrm>
                <a:off x="918600" y="6170337"/>
                <a:ext cx="105813" cy="224621"/>
                <a:chOff x="5393105" y="4654512"/>
                <a:chExt cx="441364" cy="934728"/>
              </a:xfrm>
            </p:grpSpPr>
            <p:sp>
              <p:nvSpPr>
                <p:cNvPr id="320" name="弦 319"/>
                <p:cNvSpPr/>
                <p:nvPr/>
              </p:nvSpPr>
              <p:spPr>
                <a:xfrm>
                  <a:off x="5393105" y="5013176"/>
                  <a:ext cx="441364" cy="576064"/>
                </a:xfrm>
                <a:prstGeom prst="chord">
                  <a:avLst>
                    <a:gd name="adj1" fmla="val 9505259"/>
                    <a:gd name="adj2" fmla="val 1289030"/>
                  </a:avLst>
                </a:prstGeom>
                <a:solidFill>
                  <a:srgbClr val="FFFF00"/>
                </a:solidFill>
                <a:ln w="190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21" name="円/楕円 320"/>
                <p:cNvSpPr/>
                <p:nvPr/>
              </p:nvSpPr>
              <p:spPr>
                <a:xfrm>
                  <a:off x="5393105" y="4654512"/>
                  <a:ext cx="441364" cy="441364"/>
                </a:xfrm>
                <a:prstGeom prst="ellipse">
                  <a:avLst/>
                </a:prstGeom>
                <a:solidFill>
                  <a:srgbClr val="FFFFCC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17" name="グループ化 316"/>
              <p:cNvGrpSpPr/>
              <p:nvPr/>
            </p:nvGrpSpPr>
            <p:grpSpPr>
              <a:xfrm>
                <a:off x="476184" y="6151924"/>
                <a:ext cx="102868" cy="224622"/>
                <a:chOff x="5393105" y="4654512"/>
                <a:chExt cx="441364" cy="934728"/>
              </a:xfrm>
            </p:grpSpPr>
            <p:sp>
              <p:nvSpPr>
                <p:cNvPr id="318" name="弦 317"/>
                <p:cNvSpPr/>
                <p:nvPr/>
              </p:nvSpPr>
              <p:spPr>
                <a:xfrm>
                  <a:off x="5393105" y="5013176"/>
                  <a:ext cx="441364" cy="576064"/>
                </a:xfrm>
                <a:prstGeom prst="chord">
                  <a:avLst>
                    <a:gd name="adj1" fmla="val 9505259"/>
                    <a:gd name="adj2" fmla="val 1289030"/>
                  </a:avLst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90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9" name="円/楕円 318"/>
                <p:cNvSpPr/>
                <p:nvPr/>
              </p:nvSpPr>
              <p:spPr>
                <a:xfrm>
                  <a:off x="5393105" y="4654512"/>
                  <a:ext cx="441364" cy="441364"/>
                </a:xfrm>
                <a:prstGeom prst="ellipse">
                  <a:avLst/>
                </a:prstGeom>
                <a:solidFill>
                  <a:srgbClr val="FFFFCC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59" name="Text Box 5"/>
            <p:cNvSpPr txBox="1">
              <a:spLocks noChangeArrowheads="1"/>
            </p:cNvSpPr>
            <p:nvPr/>
          </p:nvSpPr>
          <p:spPr bwMode="auto">
            <a:xfrm>
              <a:off x="138858" y="5806752"/>
              <a:ext cx="523040" cy="158406"/>
            </a:xfrm>
            <a:prstGeom prst="rect">
              <a:avLst/>
            </a:prstGeom>
            <a:solidFill>
              <a:srgbClr val="FFFFFF"/>
            </a:solidFill>
            <a:ln w="15875" algn="ctr">
              <a:solidFill>
                <a:schemeClr val="tx1">
                  <a:lumMod val="75000"/>
                  <a:lumOff val="2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129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800" b="1" dirty="0" smtClean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委託先</a:t>
              </a:r>
              <a:endParaRPr lang="ja-JP" altLang="ja-JP" sz="800" b="1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202" name="Text Box 5"/>
          <p:cNvSpPr txBox="1">
            <a:spLocks noChangeArrowheads="1"/>
          </p:cNvSpPr>
          <p:nvPr/>
        </p:nvSpPr>
        <p:spPr bwMode="auto">
          <a:xfrm>
            <a:off x="1384986" y="5128617"/>
            <a:ext cx="1087894" cy="143024"/>
          </a:xfrm>
          <a:prstGeom prst="rect">
            <a:avLst/>
          </a:prstGeom>
          <a:solidFill>
            <a:srgbClr val="FFFF66"/>
          </a:solidFill>
          <a:ln w="15875" algn="ctr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支援チーム</a:t>
            </a: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（基本構成）</a:t>
            </a:r>
            <a:endParaRPr lang="ja-JP" altLang="ja-JP" sz="7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59" name="上下矢印 258"/>
          <p:cNvSpPr/>
          <p:nvPr/>
        </p:nvSpPr>
        <p:spPr>
          <a:xfrm rot="10800000">
            <a:off x="32073" y="5074606"/>
            <a:ext cx="312414" cy="1704280"/>
          </a:xfrm>
          <a:prstGeom prst="upDownArrow">
            <a:avLst>
              <a:gd name="adj1" fmla="val 62580"/>
              <a:gd name="adj2" fmla="val 59522"/>
            </a:avLst>
          </a:prstGeom>
          <a:solidFill>
            <a:srgbClr val="FF3300">
              <a:alpha val="30000"/>
            </a:srgbClr>
          </a:solidFill>
          <a:ln w="158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2" name="Text Box 5"/>
          <p:cNvSpPr txBox="1">
            <a:spLocks noChangeArrowheads="1"/>
          </p:cNvSpPr>
          <p:nvPr/>
        </p:nvSpPr>
        <p:spPr bwMode="auto">
          <a:xfrm>
            <a:off x="3735373" y="5125792"/>
            <a:ext cx="744641" cy="137200"/>
          </a:xfrm>
          <a:prstGeom prst="rect">
            <a:avLst/>
          </a:prstGeom>
          <a:solidFill>
            <a:srgbClr val="FFFF66"/>
          </a:solidFill>
          <a:ln w="15875" algn="ctr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チーム員会議</a:t>
            </a: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93" name="グループ化 92"/>
          <p:cNvGrpSpPr/>
          <p:nvPr/>
        </p:nvGrpSpPr>
        <p:grpSpPr>
          <a:xfrm>
            <a:off x="1257776" y="5931430"/>
            <a:ext cx="830256" cy="525986"/>
            <a:chOff x="1290876" y="6165304"/>
            <a:chExt cx="830256" cy="525986"/>
          </a:xfrm>
        </p:grpSpPr>
        <p:grpSp>
          <p:nvGrpSpPr>
            <p:cNvPr id="63" name="グループ化 62"/>
            <p:cNvGrpSpPr/>
            <p:nvPr/>
          </p:nvGrpSpPr>
          <p:grpSpPr>
            <a:xfrm>
              <a:off x="1290876" y="6261117"/>
              <a:ext cx="830256" cy="430173"/>
              <a:chOff x="1171804" y="6329543"/>
              <a:chExt cx="830256" cy="430173"/>
            </a:xfrm>
          </p:grpSpPr>
          <p:sp>
            <p:nvSpPr>
              <p:cNvPr id="223" name="角丸四角形 222"/>
              <p:cNvSpPr/>
              <p:nvPr/>
            </p:nvSpPr>
            <p:spPr>
              <a:xfrm>
                <a:off x="1171804" y="6329543"/>
                <a:ext cx="802859" cy="427254"/>
              </a:xfrm>
              <a:prstGeom prst="roundRect">
                <a:avLst>
                  <a:gd name="adj" fmla="val 12567"/>
                </a:avLst>
              </a:prstGeom>
              <a:solidFill>
                <a:srgbClr val="FFFFFF"/>
              </a:solidFill>
              <a:ln w="158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" name="Text Box 5"/>
              <p:cNvSpPr txBox="1">
                <a:spLocks noChangeArrowheads="1"/>
              </p:cNvSpPr>
              <p:nvPr/>
            </p:nvSpPr>
            <p:spPr bwMode="auto">
              <a:xfrm>
                <a:off x="1186618" y="6378887"/>
                <a:ext cx="411821" cy="185708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/>
              </a:ln>
              <a:effectLst/>
              <a:extLst/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9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800" b="1" dirty="0" smtClean="0">
                    <a:latin typeface="+mn-ea"/>
                    <a:cs typeface="ＭＳ Ｐゴシック" pitchFamily="50" charset="-128"/>
                  </a:rPr>
                  <a:t>医療系</a:t>
                </a:r>
                <a:endParaRPr lang="ja-JP" altLang="ja-JP" sz="800" b="1" dirty="0">
                  <a:latin typeface="+mn-ea"/>
                  <a:cs typeface="ＭＳ Ｐゴシック" pitchFamily="50" charset="-128"/>
                </a:endParaRPr>
              </a:p>
            </p:txBody>
          </p:sp>
          <p:sp>
            <p:nvSpPr>
              <p:cNvPr id="244" name="Text Box 5"/>
              <p:cNvSpPr txBox="1">
                <a:spLocks noChangeArrowheads="1"/>
              </p:cNvSpPr>
              <p:nvPr/>
            </p:nvSpPr>
            <p:spPr bwMode="auto">
              <a:xfrm>
                <a:off x="1564226" y="6376079"/>
                <a:ext cx="437834" cy="191008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/>
              </a:ln>
              <a:effectLst/>
              <a:extLst/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9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800" b="1" dirty="0">
                    <a:latin typeface="+mj-ea"/>
                    <a:ea typeface="+mj-ea"/>
                    <a:cs typeface="ＭＳ Ｐゴシック" pitchFamily="50" charset="-128"/>
                  </a:rPr>
                  <a:t>介護系</a:t>
                </a:r>
                <a:endParaRPr lang="ja-JP" altLang="ja-JP" sz="800" b="1" dirty="0">
                  <a:latin typeface="+mj-ea"/>
                  <a:ea typeface="+mj-ea"/>
                  <a:cs typeface="ＭＳ Ｐゴシック" pitchFamily="50" charset="-128"/>
                </a:endParaRPr>
              </a:p>
            </p:txBody>
          </p:sp>
          <p:grpSp>
            <p:nvGrpSpPr>
              <p:cNvPr id="245" name="グループ化 244"/>
              <p:cNvGrpSpPr/>
              <p:nvPr/>
            </p:nvGrpSpPr>
            <p:grpSpPr>
              <a:xfrm>
                <a:off x="1715207" y="6535094"/>
                <a:ext cx="102868" cy="224622"/>
                <a:chOff x="5393105" y="4614875"/>
                <a:chExt cx="441364" cy="934728"/>
              </a:xfrm>
            </p:grpSpPr>
            <p:sp>
              <p:nvSpPr>
                <p:cNvPr id="252" name="弦 251"/>
                <p:cNvSpPr/>
                <p:nvPr/>
              </p:nvSpPr>
              <p:spPr>
                <a:xfrm>
                  <a:off x="5393105" y="4973541"/>
                  <a:ext cx="441364" cy="576062"/>
                </a:xfrm>
                <a:prstGeom prst="chord">
                  <a:avLst>
                    <a:gd name="adj1" fmla="val 9505259"/>
                    <a:gd name="adj2" fmla="val 1289030"/>
                  </a:avLst>
                </a:prstGeom>
                <a:solidFill>
                  <a:schemeClr val="accent6">
                    <a:lumMod val="75000"/>
                  </a:schemeClr>
                </a:solidFill>
                <a:ln w="190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3" name="円/楕円 252"/>
                <p:cNvSpPr/>
                <p:nvPr/>
              </p:nvSpPr>
              <p:spPr>
                <a:xfrm>
                  <a:off x="5393105" y="4614875"/>
                  <a:ext cx="441364" cy="441364"/>
                </a:xfrm>
                <a:prstGeom prst="ellipse">
                  <a:avLst/>
                </a:prstGeom>
                <a:solidFill>
                  <a:srgbClr val="FFFFCC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46" name="グループ化 245"/>
              <p:cNvGrpSpPr/>
              <p:nvPr/>
            </p:nvGrpSpPr>
            <p:grpSpPr>
              <a:xfrm>
                <a:off x="1325298" y="6532921"/>
                <a:ext cx="105813" cy="224621"/>
                <a:chOff x="5393105" y="4654512"/>
                <a:chExt cx="441364" cy="934728"/>
              </a:xfrm>
            </p:grpSpPr>
            <p:sp>
              <p:nvSpPr>
                <p:cNvPr id="250" name="弦 249"/>
                <p:cNvSpPr/>
                <p:nvPr/>
              </p:nvSpPr>
              <p:spPr>
                <a:xfrm>
                  <a:off x="5393105" y="5013176"/>
                  <a:ext cx="441364" cy="576064"/>
                </a:xfrm>
                <a:prstGeom prst="chord">
                  <a:avLst>
                    <a:gd name="adj1" fmla="val 9505259"/>
                    <a:gd name="adj2" fmla="val 1289030"/>
                  </a:avLst>
                </a:prstGeom>
                <a:solidFill>
                  <a:srgbClr val="FFFF00"/>
                </a:solidFill>
                <a:ln w="190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1" name="円/楕円 250"/>
                <p:cNvSpPr/>
                <p:nvPr/>
              </p:nvSpPr>
              <p:spPr>
                <a:xfrm>
                  <a:off x="5393105" y="4654512"/>
                  <a:ext cx="441364" cy="441364"/>
                </a:xfrm>
                <a:prstGeom prst="ellipse">
                  <a:avLst/>
                </a:prstGeom>
                <a:solidFill>
                  <a:srgbClr val="FFFFCC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235" name="Text Box 5"/>
            <p:cNvSpPr txBox="1">
              <a:spLocks noChangeArrowheads="1"/>
            </p:cNvSpPr>
            <p:nvPr/>
          </p:nvSpPr>
          <p:spPr bwMode="auto">
            <a:xfrm>
              <a:off x="1294934" y="6165304"/>
              <a:ext cx="499239" cy="163188"/>
            </a:xfrm>
            <a:prstGeom prst="rect">
              <a:avLst/>
            </a:prstGeom>
            <a:solidFill>
              <a:srgbClr val="FFFFFF"/>
            </a:solidFill>
            <a:ln w="15875" algn="ctr">
              <a:solidFill>
                <a:schemeClr val="tx1">
                  <a:lumMod val="75000"/>
                  <a:lumOff val="2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129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800" b="1" dirty="0" smtClean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各</a:t>
              </a:r>
              <a:r>
                <a:rPr lang="ja-JP" altLang="en-US" sz="800" b="1" dirty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包括</a:t>
              </a:r>
              <a:endParaRPr lang="ja-JP" altLang="ja-JP" sz="800" b="1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2264815" y="6094801"/>
            <a:ext cx="405601" cy="424319"/>
            <a:chOff x="3207493" y="5750560"/>
            <a:chExt cx="405601" cy="424319"/>
          </a:xfrm>
        </p:grpSpPr>
        <p:grpSp>
          <p:nvGrpSpPr>
            <p:cNvPr id="57" name="グループ化 56"/>
            <p:cNvGrpSpPr/>
            <p:nvPr/>
          </p:nvGrpSpPr>
          <p:grpSpPr>
            <a:xfrm>
              <a:off x="3256661" y="5750560"/>
              <a:ext cx="276033" cy="248471"/>
              <a:chOff x="3394678" y="6455209"/>
              <a:chExt cx="276033" cy="248471"/>
            </a:xfrm>
          </p:grpSpPr>
          <p:sp>
            <p:nvSpPr>
              <p:cNvPr id="181" name="角丸四角形 180"/>
              <p:cNvSpPr/>
              <p:nvPr/>
            </p:nvSpPr>
            <p:spPr>
              <a:xfrm>
                <a:off x="3394678" y="6455209"/>
                <a:ext cx="276033" cy="248471"/>
              </a:xfrm>
              <a:prstGeom prst="roundRect">
                <a:avLst/>
              </a:prstGeom>
              <a:solidFill>
                <a:srgbClr val="FFFFFF"/>
              </a:solidFill>
              <a:ln w="158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82" name="グループ化 181"/>
              <p:cNvGrpSpPr/>
              <p:nvPr/>
            </p:nvGrpSpPr>
            <p:grpSpPr>
              <a:xfrm>
                <a:off x="3419336" y="6504474"/>
                <a:ext cx="221545" cy="192067"/>
                <a:chOff x="1219446" y="4819786"/>
                <a:chExt cx="225220" cy="217936"/>
              </a:xfrm>
            </p:grpSpPr>
            <p:grpSp>
              <p:nvGrpSpPr>
                <p:cNvPr id="183" name="グループ化 182"/>
                <p:cNvGrpSpPr/>
                <p:nvPr/>
              </p:nvGrpSpPr>
              <p:grpSpPr>
                <a:xfrm>
                  <a:off x="1219446" y="4819786"/>
                  <a:ext cx="95309" cy="217936"/>
                  <a:chOff x="5393105" y="4654512"/>
                  <a:chExt cx="441364" cy="934728"/>
                </a:xfrm>
              </p:grpSpPr>
              <p:sp>
                <p:nvSpPr>
                  <p:cNvPr id="187" name="弦 186"/>
                  <p:cNvSpPr/>
                  <p:nvPr/>
                </p:nvSpPr>
                <p:spPr>
                  <a:xfrm>
                    <a:off x="5393105" y="5013176"/>
                    <a:ext cx="441364" cy="576064"/>
                  </a:xfrm>
                  <a:prstGeom prst="chord">
                    <a:avLst>
                      <a:gd name="adj1" fmla="val 9505259"/>
                      <a:gd name="adj2" fmla="val 1289030"/>
                    </a:avLst>
                  </a:prstGeom>
                  <a:solidFill>
                    <a:srgbClr val="FFFF00"/>
                  </a:solidFill>
                  <a:ln w="2222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913796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88" name="円/楕円 187"/>
                  <p:cNvSpPr/>
                  <p:nvPr/>
                </p:nvSpPr>
                <p:spPr>
                  <a:xfrm>
                    <a:off x="5393105" y="4654512"/>
                    <a:ext cx="441364" cy="441364"/>
                  </a:xfrm>
                  <a:prstGeom prst="ellipse">
                    <a:avLst/>
                  </a:prstGeom>
                  <a:solidFill>
                    <a:srgbClr val="FFFFCC"/>
                  </a:solidFill>
                  <a:ln w="2222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913796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84" name="グループ化 183"/>
                <p:cNvGrpSpPr/>
                <p:nvPr/>
              </p:nvGrpSpPr>
              <p:grpSpPr>
                <a:xfrm>
                  <a:off x="1349357" y="4819786"/>
                  <a:ext cx="95309" cy="217936"/>
                  <a:chOff x="5393105" y="4654512"/>
                  <a:chExt cx="441364" cy="934728"/>
                </a:xfrm>
              </p:grpSpPr>
              <p:sp>
                <p:nvSpPr>
                  <p:cNvPr id="185" name="弦 184"/>
                  <p:cNvSpPr/>
                  <p:nvPr/>
                </p:nvSpPr>
                <p:spPr>
                  <a:xfrm>
                    <a:off x="5393105" y="5013176"/>
                    <a:ext cx="441364" cy="576064"/>
                  </a:xfrm>
                  <a:prstGeom prst="chord">
                    <a:avLst>
                      <a:gd name="adj1" fmla="val 9505259"/>
                      <a:gd name="adj2" fmla="val 1289030"/>
                    </a:avLst>
                  </a:prstGeom>
                  <a:solidFill>
                    <a:schemeClr val="accent6">
                      <a:lumMod val="75000"/>
                    </a:schemeClr>
                  </a:solidFill>
                  <a:ln w="2222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913796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86" name="円/楕円 185"/>
                  <p:cNvSpPr/>
                  <p:nvPr/>
                </p:nvSpPr>
                <p:spPr>
                  <a:xfrm>
                    <a:off x="5393105" y="4654512"/>
                    <a:ext cx="441364" cy="441364"/>
                  </a:xfrm>
                  <a:prstGeom prst="ellipse">
                    <a:avLst/>
                  </a:prstGeom>
                  <a:solidFill>
                    <a:srgbClr val="FFFFCC"/>
                  </a:solidFill>
                  <a:ln w="22225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913796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</p:grpSp>
        </p:grpSp>
        <p:sp>
          <p:nvSpPr>
            <p:cNvPr id="211" name="Text Box 5"/>
            <p:cNvSpPr txBox="1">
              <a:spLocks noChangeArrowheads="1"/>
            </p:cNvSpPr>
            <p:nvPr/>
          </p:nvSpPr>
          <p:spPr bwMode="auto">
            <a:xfrm>
              <a:off x="3207493" y="5976150"/>
              <a:ext cx="405601" cy="198729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74273" tIns="8887" rIns="74273" bIns="8887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defTabSz="914129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800" dirty="0" smtClean="0">
                  <a:latin typeface="ＤＦ特太ゴシック体" panose="020B0509000000000000" pitchFamily="49" charset="-128"/>
                  <a:ea typeface="ＤＦ特太ゴシック体" panose="020B0509000000000000" pitchFamily="49" charset="-128"/>
                  <a:cs typeface="ＭＳ Ｐゴシック" pitchFamily="50" charset="-128"/>
                </a:rPr>
                <a:t>×10</a:t>
              </a:r>
              <a:endParaRPr lang="ja-JP" altLang="ja-JP" sz="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ＭＳ Ｐゴシック" pitchFamily="50" charset="-128"/>
              </a:endParaRP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1029311" y="5372364"/>
            <a:ext cx="189291" cy="683229"/>
            <a:chOff x="1051627" y="5584309"/>
            <a:chExt cx="238490" cy="622492"/>
          </a:xfrm>
        </p:grpSpPr>
        <p:cxnSp>
          <p:nvCxnSpPr>
            <p:cNvPr id="336" name="直線コネクタ 335"/>
            <p:cNvCxnSpPr/>
            <p:nvPr/>
          </p:nvCxnSpPr>
          <p:spPr>
            <a:xfrm>
              <a:off x="1055771" y="5597562"/>
              <a:ext cx="695" cy="609239"/>
            </a:xfrm>
            <a:prstGeom prst="line">
              <a:avLst/>
            </a:pr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上矢印 236"/>
            <p:cNvSpPr/>
            <p:nvPr/>
          </p:nvSpPr>
          <p:spPr>
            <a:xfrm rot="5400000">
              <a:off x="1156812" y="5479124"/>
              <a:ext cx="26503" cy="236873"/>
            </a:xfrm>
            <a:prstGeom prst="upArrow">
              <a:avLst>
                <a:gd name="adj1" fmla="val 38403"/>
                <a:gd name="adj2" fmla="val 8715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7" name="上矢印 276"/>
            <p:cNvSpPr/>
            <p:nvPr/>
          </p:nvSpPr>
          <p:spPr>
            <a:xfrm rot="5400000">
              <a:off x="1158429" y="6069644"/>
              <a:ext cx="26503" cy="236873"/>
            </a:xfrm>
            <a:prstGeom prst="upArrow">
              <a:avLst>
                <a:gd name="adj1" fmla="val 38403"/>
                <a:gd name="adj2" fmla="val 8715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4" name="グループ化 93"/>
          <p:cNvGrpSpPr/>
          <p:nvPr/>
        </p:nvGrpSpPr>
        <p:grpSpPr>
          <a:xfrm>
            <a:off x="394341" y="5490625"/>
            <a:ext cx="726887" cy="290144"/>
            <a:chOff x="2790921" y="5596681"/>
            <a:chExt cx="780723" cy="290144"/>
          </a:xfrm>
        </p:grpSpPr>
        <p:sp>
          <p:nvSpPr>
            <p:cNvPr id="264" name="円/楕円 263"/>
            <p:cNvSpPr/>
            <p:nvPr/>
          </p:nvSpPr>
          <p:spPr>
            <a:xfrm>
              <a:off x="2790921" y="5596681"/>
              <a:ext cx="780723" cy="290144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6" name="Text Box 5"/>
            <p:cNvSpPr txBox="1">
              <a:spLocks noChangeArrowheads="1"/>
            </p:cNvSpPr>
            <p:nvPr/>
          </p:nvSpPr>
          <p:spPr bwMode="auto">
            <a:xfrm>
              <a:off x="2913341" y="5630819"/>
              <a:ext cx="559580" cy="227377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129" fontAlgn="base">
                <a:lnSpc>
                  <a:spcPts val="8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800" dirty="0" smtClean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契約</a:t>
              </a:r>
              <a:endParaRPr lang="en-US" altLang="ja-JP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algn="ctr" defTabSz="914129" fontAlgn="base">
                <a:lnSpc>
                  <a:spcPts val="8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800" dirty="0" smtClean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取りまとめ</a:t>
              </a:r>
              <a:endParaRPr lang="ja-JP" altLang="ja-JP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2858893" y="5316228"/>
            <a:ext cx="750860" cy="704788"/>
            <a:chOff x="2858893" y="5316228"/>
            <a:chExt cx="750860" cy="704788"/>
          </a:xfrm>
        </p:grpSpPr>
        <p:sp>
          <p:nvSpPr>
            <p:cNvPr id="302" name="Text Box 5"/>
            <p:cNvSpPr txBox="1">
              <a:spLocks noChangeArrowheads="1"/>
            </p:cNvSpPr>
            <p:nvPr/>
          </p:nvSpPr>
          <p:spPr bwMode="auto">
            <a:xfrm>
              <a:off x="2965557" y="5316228"/>
              <a:ext cx="514373" cy="123889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74273" tIns="8887" rIns="74273" bIns="8887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129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800" dirty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事務局</a:t>
              </a:r>
              <a:endParaRPr lang="ja-JP" altLang="ja-JP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78" name="フリーフォーム 277"/>
            <p:cNvSpPr/>
            <p:nvPr/>
          </p:nvSpPr>
          <p:spPr>
            <a:xfrm>
              <a:off x="3008807" y="5458757"/>
              <a:ext cx="396346" cy="281449"/>
            </a:xfrm>
            <a:custGeom>
              <a:avLst/>
              <a:gdLst>
                <a:gd name="connsiteX0" fmla="*/ 0 w 2628900"/>
                <a:gd name="connsiteY0" fmla="*/ 5969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0 h 1600200"/>
                <a:gd name="connsiteX7" fmla="*/ 952500 w 2628900"/>
                <a:gd name="connsiteY7" fmla="*/ 558800 h 1600200"/>
                <a:gd name="connsiteX8" fmla="*/ 0 w 2628900"/>
                <a:gd name="connsiteY8" fmla="*/ 596900 h 1600200"/>
                <a:gd name="connsiteX0" fmla="*/ 0 w 2628900"/>
                <a:gd name="connsiteY0" fmla="*/ 5588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0 h 1600200"/>
                <a:gd name="connsiteX7" fmla="*/ 952500 w 2628900"/>
                <a:gd name="connsiteY7" fmla="*/ 558800 h 1600200"/>
                <a:gd name="connsiteX8" fmla="*/ 0 w 2628900"/>
                <a:gd name="connsiteY8" fmla="*/ 558800 h 1600200"/>
                <a:gd name="connsiteX0" fmla="*/ 0 w 2628900"/>
                <a:gd name="connsiteY0" fmla="*/ 558800 h 1600200"/>
                <a:gd name="connsiteX1" fmla="*/ 0 w 2628900"/>
                <a:gd name="connsiteY1" fmla="*/ 1600200 h 1600200"/>
                <a:gd name="connsiteX2" fmla="*/ 2628900 w 2628900"/>
                <a:gd name="connsiteY2" fmla="*/ 1600200 h 1600200"/>
                <a:gd name="connsiteX3" fmla="*/ 2628900 w 2628900"/>
                <a:gd name="connsiteY3" fmla="*/ 571500 h 1600200"/>
                <a:gd name="connsiteX4" fmla="*/ 1778000 w 2628900"/>
                <a:gd name="connsiteY4" fmla="*/ 571500 h 1600200"/>
                <a:gd name="connsiteX5" fmla="*/ 1778000 w 2628900"/>
                <a:gd name="connsiteY5" fmla="*/ 0 h 1600200"/>
                <a:gd name="connsiteX6" fmla="*/ 952500 w 2628900"/>
                <a:gd name="connsiteY6" fmla="*/ 144780 h 1600200"/>
                <a:gd name="connsiteX7" fmla="*/ 952500 w 2628900"/>
                <a:gd name="connsiteY7" fmla="*/ 558800 h 1600200"/>
                <a:gd name="connsiteX8" fmla="*/ 0 w 2628900"/>
                <a:gd name="connsiteY8" fmla="*/ 558800 h 1600200"/>
                <a:gd name="connsiteX0" fmla="*/ 0 w 2628900"/>
                <a:gd name="connsiteY0" fmla="*/ 414020 h 1455420"/>
                <a:gd name="connsiteX1" fmla="*/ 0 w 2628900"/>
                <a:gd name="connsiteY1" fmla="*/ 1455420 h 1455420"/>
                <a:gd name="connsiteX2" fmla="*/ 2628900 w 2628900"/>
                <a:gd name="connsiteY2" fmla="*/ 1455420 h 1455420"/>
                <a:gd name="connsiteX3" fmla="*/ 2628900 w 2628900"/>
                <a:gd name="connsiteY3" fmla="*/ 426720 h 1455420"/>
                <a:gd name="connsiteX4" fmla="*/ 1778000 w 2628900"/>
                <a:gd name="connsiteY4" fmla="*/ 426720 h 1455420"/>
                <a:gd name="connsiteX5" fmla="*/ 1778000 w 2628900"/>
                <a:gd name="connsiteY5" fmla="*/ 7620 h 1455420"/>
                <a:gd name="connsiteX6" fmla="*/ 952500 w 2628900"/>
                <a:gd name="connsiteY6" fmla="*/ 0 h 1455420"/>
                <a:gd name="connsiteX7" fmla="*/ 952500 w 2628900"/>
                <a:gd name="connsiteY7" fmla="*/ 414020 h 1455420"/>
                <a:gd name="connsiteX8" fmla="*/ 0 w 2628900"/>
                <a:gd name="connsiteY8" fmla="*/ 414020 h 145542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778000 w 2628900"/>
                <a:gd name="connsiteY4" fmla="*/ 433850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952500 w 2628900"/>
                <a:gd name="connsiteY7" fmla="*/ 421150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778000 w 2628900"/>
                <a:gd name="connsiteY4" fmla="*/ 433850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884956 w 2628900"/>
                <a:gd name="connsiteY4" fmla="*/ 440981 h 1462550"/>
                <a:gd name="connsiteX5" fmla="*/ 1778000 w 2628900"/>
                <a:gd name="connsiteY5" fmla="*/ 1475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  <a:gd name="connsiteX0" fmla="*/ 0 w 2628900"/>
                <a:gd name="connsiteY0" fmla="*/ 421150 h 1462550"/>
                <a:gd name="connsiteX1" fmla="*/ 0 w 2628900"/>
                <a:gd name="connsiteY1" fmla="*/ 1462550 h 1462550"/>
                <a:gd name="connsiteX2" fmla="*/ 2628900 w 2628900"/>
                <a:gd name="connsiteY2" fmla="*/ 1462550 h 1462550"/>
                <a:gd name="connsiteX3" fmla="*/ 2628900 w 2628900"/>
                <a:gd name="connsiteY3" fmla="*/ 433850 h 1462550"/>
                <a:gd name="connsiteX4" fmla="*/ 1884956 w 2628900"/>
                <a:gd name="connsiteY4" fmla="*/ 440981 h 1462550"/>
                <a:gd name="connsiteX5" fmla="*/ 1877825 w 2628900"/>
                <a:gd name="connsiteY5" fmla="*/ 7620 h 1462550"/>
                <a:gd name="connsiteX6" fmla="*/ 660157 w 2628900"/>
                <a:gd name="connsiteY6" fmla="*/ 0 h 1462550"/>
                <a:gd name="connsiteX7" fmla="*/ 667287 w 2628900"/>
                <a:gd name="connsiteY7" fmla="*/ 428279 h 1462550"/>
                <a:gd name="connsiteX8" fmla="*/ 0 w 2628900"/>
                <a:gd name="connsiteY8" fmla="*/ 421150 h 146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28900" h="1462550">
                  <a:moveTo>
                    <a:pt x="0" y="421150"/>
                  </a:moveTo>
                  <a:lnTo>
                    <a:pt x="0" y="1462550"/>
                  </a:lnTo>
                  <a:lnTo>
                    <a:pt x="2628900" y="1462550"/>
                  </a:lnTo>
                  <a:lnTo>
                    <a:pt x="2628900" y="433850"/>
                  </a:lnTo>
                  <a:lnTo>
                    <a:pt x="1884956" y="440981"/>
                  </a:lnTo>
                  <a:lnTo>
                    <a:pt x="1877825" y="7620"/>
                  </a:lnTo>
                  <a:lnTo>
                    <a:pt x="660157" y="0"/>
                  </a:lnTo>
                  <a:lnTo>
                    <a:pt x="667287" y="428279"/>
                  </a:lnTo>
                  <a:lnTo>
                    <a:pt x="0" y="42115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2222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08000" rIns="0" bIns="0" rtlCol="0" anchor="ctr"/>
            <a:lstStyle/>
            <a:p>
              <a:pPr algn="ctr" defTabSz="914129" fontAlgn="base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800" dirty="0" smtClean="0">
                  <a:solidFill>
                    <a:schemeClr val="tx1"/>
                  </a:solidFill>
                  <a:latin typeface="+mj-ea"/>
                  <a:ea typeface="+mj-ea"/>
                  <a:cs typeface="ＭＳ Ｐゴシック" pitchFamily="50" charset="-128"/>
                </a:rPr>
                <a:t>振興局</a:t>
              </a:r>
              <a:endParaRPr lang="en-US" altLang="ja-JP" sz="800" dirty="0" smtClean="0">
                <a:solidFill>
                  <a:schemeClr val="tx1"/>
                </a:solidFill>
                <a:latin typeface="+mj-ea"/>
                <a:ea typeface="+mj-ea"/>
                <a:cs typeface="ＭＳ Ｐゴシック" pitchFamily="50" charset="-128"/>
              </a:endParaRPr>
            </a:p>
          </p:txBody>
        </p:sp>
        <p:sp>
          <p:nvSpPr>
            <p:cNvPr id="283" name="Text Box 5"/>
            <p:cNvSpPr txBox="1">
              <a:spLocks noChangeArrowheads="1"/>
            </p:cNvSpPr>
            <p:nvPr/>
          </p:nvSpPr>
          <p:spPr bwMode="auto">
            <a:xfrm>
              <a:off x="2858893" y="5727104"/>
              <a:ext cx="750860" cy="293912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74273" tIns="8887" rIns="74273" bIns="8887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defTabSz="914129" fontAlgn="base">
                <a:lnSpc>
                  <a:spcPts val="7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700" dirty="0" smtClean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※</a:t>
              </a:r>
              <a:r>
                <a:rPr lang="ja-JP" altLang="en-US" sz="700" dirty="0" smtClean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今後市町村</a:t>
              </a:r>
              <a:endParaRPr lang="en-US" altLang="ja-JP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defTabSz="914129" fontAlgn="base">
                <a:lnSpc>
                  <a:spcPts val="7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700" dirty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　</a:t>
              </a:r>
              <a:r>
                <a:rPr lang="ja-JP" altLang="en-US" sz="700" dirty="0" smtClean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 に移行</a:t>
              </a:r>
              <a:endParaRPr lang="ja-JP" altLang="ja-JP" sz="7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285" name="Text Box 5"/>
          <p:cNvSpPr txBox="1">
            <a:spLocks noChangeArrowheads="1"/>
          </p:cNvSpPr>
          <p:nvPr/>
        </p:nvSpPr>
        <p:spPr bwMode="auto">
          <a:xfrm>
            <a:off x="3641068" y="5283867"/>
            <a:ext cx="1008392" cy="196326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委託先で不定期開催</a:t>
            </a: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119" name="グループ化 118"/>
          <p:cNvGrpSpPr/>
          <p:nvPr/>
        </p:nvGrpSpPr>
        <p:grpSpPr>
          <a:xfrm>
            <a:off x="3747914" y="5922007"/>
            <a:ext cx="739784" cy="296255"/>
            <a:chOff x="3719339" y="6140921"/>
            <a:chExt cx="758224" cy="296255"/>
          </a:xfrm>
        </p:grpSpPr>
        <p:cxnSp>
          <p:nvCxnSpPr>
            <p:cNvPr id="287" name="直線コネクタ 286"/>
            <p:cNvCxnSpPr/>
            <p:nvPr/>
          </p:nvCxnSpPr>
          <p:spPr>
            <a:xfrm flipV="1">
              <a:off x="3719339" y="6424890"/>
              <a:ext cx="758182" cy="106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9" name="上矢印 288"/>
            <p:cNvSpPr/>
            <p:nvPr/>
          </p:nvSpPr>
          <p:spPr>
            <a:xfrm>
              <a:off x="3720211" y="6140921"/>
              <a:ext cx="35137" cy="287173"/>
            </a:xfrm>
            <a:prstGeom prst="upArrow">
              <a:avLst>
                <a:gd name="adj1" fmla="val 38403"/>
                <a:gd name="adj2" fmla="val 87159"/>
              </a:avLst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" name="上矢印 293"/>
            <p:cNvSpPr/>
            <p:nvPr/>
          </p:nvSpPr>
          <p:spPr>
            <a:xfrm>
              <a:off x="4442426" y="6150003"/>
              <a:ext cx="35137" cy="287173"/>
            </a:xfrm>
            <a:prstGeom prst="upArrow">
              <a:avLst>
                <a:gd name="adj1" fmla="val 38403"/>
                <a:gd name="adj2" fmla="val 87159"/>
              </a:avLst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3" name="グループ化 122"/>
          <p:cNvGrpSpPr/>
          <p:nvPr/>
        </p:nvGrpSpPr>
        <p:grpSpPr>
          <a:xfrm>
            <a:off x="3800872" y="5943523"/>
            <a:ext cx="530762" cy="289417"/>
            <a:chOff x="5197599" y="6467638"/>
            <a:chExt cx="573432" cy="340360"/>
          </a:xfrm>
        </p:grpSpPr>
        <p:pic>
          <p:nvPicPr>
            <p:cNvPr id="1034" name="Picture 10" descr="「手紙 イラスト」の画像検索結果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234567">
              <a:off x="5603029" y="6589168"/>
              <a:ext cx="168002" cy="115025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71" name="Picture 5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7599" y="6467638"/>
              <a:ext cx="471627" cy="340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00" name="グループ化 299"/>
          <p:cNvGrpSpPr/>
          <p:nvPr/>
        </p:nvGrpSpPr>
        <p:grpSpPr>
          <a:xfrm>
            <a:off x="4198320" y="5518433"/>
            <a:ext cx="542848" cy="398039"/>
            <a:chOff x="4603905" y="6385009"/>
            <a:chExt cx="542848" cy="398039"/>
          </a:xfrm>
        </p:grpSpPr>
        <p:sp>
          <p:nvSpPr>
            <p:cNvPr id="301" name="角丸四角形 300"/>
            <p:cNvSpPr/>
            <p:nvPr/>
          </p:nvSpPr>
          <p:spPr>
            <a:xfrm>
              <a:off x="4635220" y="6404058"/>
              <a:ext cx="461169" cy="363661"/>
            </a:xfrm>
            <a:prstGeom prst="roundRect">
              <a:avLst/>
            </a:prstGeom>
            <a:solidFill>
              <a:srgbClr val="FFFFFF"/>
            </a:solidFill>
            <a:ln w="2222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3" name="Text Box 5"/>
            <p:cNvSpPr txBox="1">
              <a:spLocks noChangeArrowheads="1"/>
            </p:cNvSpPr>
            <p:nvPr/>
          </p:nvSpPr>
          <p:spPr bwMode="auto">
            <a:xfrm>
              <a:off x="4603905" y="6385009"/>
              <a:ext cx="542848" cy="183074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  <a:effectLst/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129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800" dirty="0" smtClean="0"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rPr>
                <a:t>各チーム</a:t>
              </a:r>
              <a:endParaRPr lang="ja-JP" altLang="ja-JP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grpSp>
          <p:nvGrpSpPr>
            <p:cNvPr id="304" name="グループ化 303"/>
            <p:cNvGrpSpPr/>
            <p:nvPr/>
          </p:nvGrpSpPr>
          <p:grpSpPr>
            <a:xfrm>
              <a:off x="4678091" y="6555149"/>
              <a:ext cx="389723" cy="227899"/>
              <a:chOff x="620383" y="6058316"/>
              <a:chExt cx="389723" cy="227899"/>
            </a:xfrm>
          </p:grpSpPr>
          <p:grpSp>
            <p:nvGrpSpPr>
              <p:cNvPr id="305" name="グループ化 304"/>
              <p:cNvGrpSpPr/>
              <p:nvPr/>
            </p:nvGrpSpPr>
            <p:grpSpPr>
              <a:xfrm>
                <a:off x="907238" y="6059388"/>
                <a:ext cx="102868" cy="224622"/>
                <a:chOff x="5393105" y="4654512"/>
                <a:chExt cx="441364" cy="934728"/>
              </a:xfrm>
            </p:grpSpPr>
            <p:sp>
              <p:nvSpPr>
                <p:cNvPr id="341" name="弦 340"/>
                <p:cNvSpPr/>
                <p:nvPr/>
              </p:nvSpPr>
              <p:spPr>
                <a:xfrm>
                  <a:off x="5393105" y="5013176"/>
                  <a:ext cx="441364" cy="576064"/>
                </a:xfrm>
                <a:prstGeom prst="chord">
                  <a:avLst>
                    <a:gd name="adj1" fmla="val 9505259"/>
                    <a:gd name="adj2" fmla="val 1289030"/>
                  </a:avLst>
                </a:prstGeom>
                <a:solidFill>
                  <a:schemeClr val="accent6">
                    <a:lumMod val="75000"/>
                  </a:schemeClr>
                </a:solidFill>
                <a:ln w="190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42" name="円/楕円 341"/>
                <p:cNvSpPr/>
                <p:nvPr/>
              </p:nvSpPr>
              <p:spPr>
                <a:xfrm>
                  <a:off x="5393105" y="4654512"/>
                  <a:ext cx="441364" cy="441364"/>
                </a:xfrm>
                <a:prstGeom prst="ellipse">
                  <a:avLst/>
                </a:prstGeom>
                <a:solidFill>
                  <a:srgbClr val="FFFFCC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06" name="グループ化 305"/>
              <p:cNvGrpSpPr/>
              <p:nvPr/>
            </p:nvGrpSpPr>
            <p:grpSpPr>
              <a:xfrm>
                <a:off x="761319" y="6058316"/>
                <a:ext cx="105813" cy="224621"/>
                <a:chOff x="5393105" y="4654512"/>
                <a:chExt cx="441364" cy="934728"/>
              </a:xfrm>
            </p:grpSpPr>
            <p:sp>
              <p:nvSpPr>
                <p:cNvPr id="339" name="弦 338"/>
                <p:cNvSpPr/>
                <p:nvPr/>
              </p:nvSpPr>
              <p:spPr>
                <a:xfrm>
                  <a:off x="5393105" y="5013176"/>
                  <a:ext cx="441364" cy="576064"/>
                </a:xfrm>
                <a:prstGeom prst="chord">
                  <a:avLst>
                    <a:gd name="adj1" fmla="val 9505259"/>
                    <a:gd name="adj2" fmla="val 1289030"/>
                  </a:avLst>
                </a:prstGeom>
                <a:solidFill>
                  <a:srgbClr val="FFFF00"/>
                </a:solidFill>
                <a:ln w="190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40" name="円/楕円 339"/>
                <p:cNvSpPr/>
                <p:nvPr/>
              </p:nvSpPr>
              <p:spPr>
                <a:xfrm>
                  <a:off x="5393105" y="4654512"/>
                  <a:ext cx="441364" cy="441364"/>
                </a:xfrm>
                <a:prstGeom prst="ellipse">
                  <a:avLst/>
                </a:prstGeom>
                <a:solidFill>
                  <a:srgbClr val="FFFFCC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07" name="グループ化 306"/>
              <p:cNvGrpSpPr/>
              <p:nvPr/>
            </p:nvGrpSpPr>
            <p:grpSpPr>
              <a:xfrm>
                <a:off x="620383" y="6061593"/>
                <a:ext cx="102868" cy="224622"/>
                <a:chOff x="5393105" y="4654512"/>
                <a:chExt cx="441364" cy="934728"/>
              </a:xfrm>
            </p:grpSpPr>
            <p:sp>
              <p:nvSpPr>
                <p:cNvPr id="337" name="弦 336"/>
                <p:cNvSpPr/>
                <p:nvPr/>
              </p:nvSpPr>
              <p:spPr>
                <a:xfrm>
                  <a:off x="5393105" y="5013176"/>
                  <a:ext cx="441364" cy="576064"/>
                </a:xfrm>
                <a:prstGeom prst="chord">
                  <a:avLst>
                    <a:gd name="adj1" fmla="val 9505259"/>
                    <a:gd name="adj2" fmla="val 1289030"/>
                  </a:avLst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90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38" name="円/楕円 337"/>
                <p:cNvSpPr/>
                <p:nvPr/>
              </p:nvSpPr>
              <p:spPr>
                <a:xfrm>
                  <a:off x="5393105" y="4654512"/>
                  <a:ext cx="441364" cy="441364"/>
                </a:xfrm>
                <a:prstGeom prst="ellipse">
                  <a:avLst/>
                </a:prstGeom>
                <a:solidFill>
                  <a:srgbClr val="FFFFCC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3796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4314453" y="6048562"/>
            <a:ext cx="766987" cy="111196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メール、郵送 等</a:t>
            </a:r>
            <a:endParaRPr lang="ja-JP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344" name="角丸四角形 343"/>
          <p:cNvSpPr/>
          <p:nvPr/>
        </p:nvSpPr>
        <p:spPr>
          <a:xfrm>
            <a:off x="2960901" y="6407189"/>
            <a:ext cx="879406" cy="419322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 w="22225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2" name="Text Box 5"/>
          <p:cNvSpPr txBox="1">
            <a:spLocks noChangeArrowheads="1"/>
          </p:cNvSpPr>
          <p:nvPr/>
        </p:nvSpPr>
        <p:spPr bwMode="auto">
          <a:xfrm>
            <a:off x="3054596" y="6359564"/>
            <a:ext cx="699431" cy="143024"/>
          </a:xfrm>
          <a:prstGeom prst="rect">
            <a:avLst/>
          </a:prstGeom>
          <a:solidFill>
            <a:srgbClr val="FFFF66"/>
          </a:solidFill>
          <a:ln w="15875" algn="ctr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検討委員会</a:t>
            </a: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43" name="Text Box 5"/>
          <p:cNvSpPr txBox="1">
            <a:spLocks noChangeArrowheads="1"/>
          </p:cNvSpPr>
          <p:nvPr/>
        </p:nvSpPr>
        <p:spPr bwMode="auto">
          <a:xfrm>
            <a:off x="2998926" y="6561602"/>
            <a:ext cx="831179" cy="17920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市町村毎</a:t>
            </a: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に開催</a:t>
            </a: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45" name="Text Box 5"/>
          <p:cNvSpPr txBox="1">
            <a:spLocks noChangeArrowheads="1"/>
          </p:cNvSpPr>
          <p:nvPr/>
        </p:nvSpPr>
        <p:spPr bwMode="auto">
          <a:xfrm>
            <a:off x="72929" y="3625974"/>
            <a:ext cx="230702" cy="1410532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eaVert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②共同委託に向けた検討・調整</a:t>
            </a: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46" name="Text Box 5"/>
          <p:cNvSpPr txBox="1">
            <a:spLocks noChangeArrowheads="1"/>
          </p:cNvSpPr>
          <p:nvPr/>
        </p:nvSpPr>
        <p:spPr bwMode="auto">
          <a:xfrm>
            <a:off x="67553" y="2466158"/>
            <a:ext cx="213079" cy="930291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eaVert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①課題・方策の検討</a:t>
            </a: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47" name="Text Box 5"/>
          <p:cNvSpPr txBox="1">
            <a:spLocks noChangeArrowheads="1"/>
          </p:cNvSpPr>
          <p:nvPr/>
        </p:nvSpPr>
        <p:spPr bwMode="auto">
          <a:xfrm>
            <a:off x="59455" y="5318744"/>
            <a:ext cx="230703" cy="1148894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eaVert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③チーム設置・活動開始</a:t>
            </a: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cxnSp>
        <p:nvCxnSpPr>
          <p:cNvPr id="349" name="直線矢印コネクタ 348"/>
          <p:cNvCxnSpPr/>
          <p:nvPr/>
        </p:nvCxnSpPr>
        <p:spPr>
          <a:xfrm flipH="1" flipV="1">
            <a:off x="1856656" y="2561367"/>
            <a:ext cx="863908" cy="1"/>
          </a:xfrm>
          <a:prstGeom prst="straightConnector1">
            <a:avLst/>
          </a:prstGeom>
          <a:ln w="31750">
            <a:solidFill>
              <a:schemeClr val="accent1">
                <a:lumMod val="75000"/>
              </a:schemeClr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直線矢印コネクタ 349"/>
          <p:cNvCxnSpPr/>
          <p:nvPr/>
        </p:nvCxnSpPr>
        <p:spPr>
          <a:xfrm>
            <a:off x="3367494" y="2571297"/>
            <a:ext cx="544135" cy="0"/>
          </a:xfrm>
          <a:prstGeom prst="straightConnector1">
            <a:avLst/>
          </a:prstGeom>
          <a:ln w="31750">
            <a:solidFill>
              <a:schemeClr val="accent1">
                <a:lumMod val="75000"/>
              </a:schemeClr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直線矢印コネクタ 351"/>
          <p:cNvCxnSpPr/>
          <p:nvPr/>
        </p:nvCxnSpPr>
        <p:spPr>
          <a:xfrm>
            <a:off x="3046177" y="2706581"/>
            <a:ext cx="1839" cy="299737"/>
          </a:xfrm>
          <a:prstGeom prst="straightConnector1">
            <a:avLst/>
          </a:prstGeom>
          <a:ln w="31750">
            <a:solidFill>
              <a:schemeClr val="accent1">
                <a:lumMod val="75000"/>
              </a:schemeClr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 Box 5"/>
          <p:cNvSpPr txBox="1">
            <a:spLocks noChangeArrowheads="1"/>
          </p:cNvSpPr>
          <p:nvPr/>
        </p:nvSpPr>
        <p:spPr bwMode="auto">
          <a:xfrm>
            <a:off x="1238286" y="730796"/>
            <a:ext cx="1059943" cy="189758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(H.28.10.1</a:t>
            </a: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現在</a:t>
            </a:r>
            <a:r>
              <a:rPr lang="en-US" altLang="ja-JP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)</a:t>
            </a:r>
          </a:p>
        </p:txBody>
      </p:sp>
      <p:sp>
        <p:nvSpPr>
          <p:cNvPr id="172" name="Text Box 5"/>
          <p:cNvSpPr txBox="1">
            <a:spLocks noChangeArrowheads="1"/>
          </p:cNvSpPr>
          <p:nvPr/>
        </p:nvSpPr>
        <p:spPr bwMode="auto">
          <a:xfrm>
            <a:off x="2176310" y="2563412"/>
            <a:ext cx="515867" cy="124278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H26.9</a:t>
            </a:r>
            <a:r>
              <a:rPr lang="ja-JP" altLang="en-US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月～</a:t>
            </a:r>
            <a:endParaRPr lang="en-US" altLang="ja-JP" sz="6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cxnSp>
        <p:nvCxnSpPr>
          <p:cNvPr id="179" name="直線矢印コネクタ 178"/>
          <p:cNvCxnSpPr/>
          <p:nvPr/>
        </p:nvCxnSpPr>
        <p:spPr>
          <a:xfrm flipH="1" flipV="1">
            <a:off x="1072249" y="2841123"/>
            <a:ext cx="1973929" cy="5348"/>
          </a:xfrm>
          <a:prstGeom prst="straightConnector1">
            <a:avLst/>
          </a:prstGeom>
          <a:ln w="31750">
            <a:solidFill>
              <a:schemeClr val="accent1">
                <a:lumMod val="75000"/>
              </a:schemeClr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角丸四角形 192"/>
          <p:cNvSpPr/>
          <p:nvPr/>
        </p:nvSpPr>
        <p:spPr>
          <a:xfrm>
            <a:off x="3954654" y="6407033"/>
            <a:ext cx="926338" cy="419322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 w="22225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7" name="Text Box 5"/>
          <p:cNvSpPr txBox="1">
            <a:spLocks noChangeArrowheads="1"/>
          </p:cNvSpPr>
          <p:nvPr/>
        </p:nvSpPr>
        <p:spPr bwMode="auto">
          <a:xfrm>
            <a:off x="3988493" y="6348165"/>
            <a:ext cx="823092" cy="143180"/>
          </a:xfrm>
          <a:prstGeom prst="rect">
            <a:avLst/>
          </a:prstGeom>
          <a:solidFill>
            <a:srgbClr val="FFFF66"/>
          </a:solidFill>
          <a:ln w="15875" algn="ctr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運営会議</a:t>
            </a: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98" name="Text Box 5"/>
          <p:cNvSpPr txBox="1">
            <a:spLocks noChangeArrowheads="1"/>
          </p:cNvSpPr>
          <p:nvPr/>
        </p:nvSpPr>
        <p:spPr bwMode="auto">
          <a:xfrm>
            <a:off x="4027691" y="6570971"/>
            <a:ext cx="831179" cy="17920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・十勝</a:t>
            </a:r>
            <a:r>
              <a:rPr lang="en-US" altLang="ja-JP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10</a:t>
            </a: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市町村</a:t>
            </a:r>
            <a:endParaRPr lang="en-US" altLang="ja-JP" sz="8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・年</a:t>
            </a:r>
            <a:r>
              <a:rPr lang="en-US" altLang="ja-JP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2</a:t>
            </a:r>
            <a:r>
              <a:rPr lang="ja-JP" altLang="en-US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回</a:t>
            </a: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74" name="Text Box 5"/>
          <p:cNvSpPr txBox="1">
            <a:spLocks noChangeArrowheads="1"/>
          </p:cNvSpPr>
          <p:nvPr/>
        </p:nvSpPr>
        <p:spPr bwMode="auto">
          <a:xfrm>
            <a:off x="2162217" y="2868665"/>
            <a:ext cx="515867" cy="124278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H27.5</a:t>
            </a:r>
            <a:r>
              <a:rPr lang="ja-JP" altLang="en-US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月</a:t>
            </a:r>
            <a:endParaRPr lang="en-US" altLang="ja-JP" sz="6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75" name="Text Box 5"/>
          <p:cNvSpPr txBox="1">
            <a:spLocks noChangeArrowheads="1"/>
          </p:cNvSpPr>
          <p:nvPr/>
        </p:nvSpPr>
        <p:spPr bwMode="auto">
          <a:xfrm>
            <a:off x="2089444" y="3603976"/>
            <a:ext cx="515867" cy="124278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H27.7</a:t>
            </a:r>
            <a:r>
              <a:rPr lang="ja-JP" altLang="en-US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月～</a:t>
            </a:r>
            <a:endParaRPr lang="en-US" altLang="ja-JP" sz="6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76" name="Text Box 5"/>
          <p:cNvSpPr txBox="1">
            <a:spLocks noChangeArrowheads="1"/>
          </p:cNvSpPr>
          <p:nvPr/>
        </p:nvSpPr>
        <p:spPr bwMode="auto">
          <a:xfrm>
            <a:off x="3518512" y="2815559"/>
            <a:ext cx="441519" cy="108978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H27.4</a:t>
            </a:r>
            <a:r>
              <a:rPr lang="ja-JP" altLang="en-US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月</a:t>
            </a:r>
            <a:endParaRPr lang="en-US" altLang="ja-JP" sz="6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78" name="Text Box 5"/>
          <p:cNvSpPr txBox="1">
            <a:spLocks noChangeArrowheads="1"/>
          </p:cNvSpPr>
          <p:nvPr/>
        </p:nvSpPr>
        <p:spPr bwMode="auto">
          <a:xfrm>
            <a:off x="477221" y="5367225"/>
            <a:ext cx="678405" cy="116099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H28.10.1</a:t>
            </a:r>
            <a:r>
              <a:rPr lang="ja-JP" altLang="en-US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締結</a:t>
            </a:r>
            <a:endParaRPr lang="en-US" altLang="ja-JP" sz="6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80" name="Text Box 5"/>
          <p:cNvSpPr txBox="1">
            <a:spLocks noChangeArrowheads="1"/>
          </p:cNvSpPr>
          <p:nvPr/>
        </p:nvSpPr>
        <p:spPr bwMode="auto">
          <a:xfrm>
            <a:off x="1210482" y="6568169"/>
            <a:ext cx="1174288" cy="116099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H28.10.</a:t>
            </a:r>
            <a:r>
              <a:rPr lang="ja-JP" altLang="en-US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月～チーム活動開始</a:t>
            </a:r>
            <a:endParaRPr lang="en-US" altLang="ja-JP" sz="6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99" name="Text Box 5"/>
          <p:cNvSpPr txBox="1">
            <a:spLocks noChangeArrowheads="1"/>
          </p:cNvSpPr>
          <p:nvPr/>
        </p:nvSpPr>
        <p:spPr bwMode="auto">
          <a:xfrm>
            <a:off x="3448368" y="2572937"/>
            <a:ext cx="515867" cy="124278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H28.1</a:t>
            </a:r>
            <a:r>
              <a:rPr lang="ja-JP" altLang="en-US" sz="6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月～</a:t>
            </a:r>
            <a:endParaRPr lang="en-US" altLang="ja-JP" sz="6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2056" name="Picture 8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3016" y="705634"/>
            <a:ext cx="371195" cy="29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Text Box 5"/>
          <p:cNvSpPr txBox="1">
            <a:spLocks noChangeArrowheads="1"/>
          </p:cNvSpPr>
          <p:nvPr/>
        </p:nvSpPr>
        <p:spPr bwMode="auto">
          <a:xfrm>
            <a:off x="3224808" y="6032888"/>
            <a:ext cx="608778" cy="240381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7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ケース相談、</a:t>
            </a:r>
            <a:endParaRPr lang="en-US" altLang="ja-JP" sz="7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defTabSz="914129" fontAlgn="base">
              <a:lnSpc>
                <a:spcPts val="7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7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情報共有等</a:t>
            </a:r>
            <a:endParaRPr lang="ja-JP" altLang="ja-JP" sz="7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cxnSp>
        <p:nvCxnSpPr>
          <p:cNvPr id="207" name="直線矢印コネクタ 206"/>
          <p:cNvCxnSpPr/>
          <p:nvPr/>
        </p:nvCxnSpPr>
        <p:spPr>
          <a:xfrm>
            <a:off x="3399191" y="5445224"/>
            <a:ext cx="190188" cy="0"/>
          </a:xfrm>
          <a:prstGeom prst="straightConnector1">
            <a:avLst/>
          </a:prstGeom>
          <a:ln w="31750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18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円/楕円 19"/>
          <p:cNvSpPr/>
          <p:nvPr/>
        </p:nvSpPr>
        <p:spPr>
          <a:xfrm>
            <a:off x="8241371" y="84594"/>
            <a:ext cx="1443348" cy="926222"/>
          </a:xfrm>
          <a:prstGeom prst="ellips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17818" y="2630839"/>
            <a:ext cx="4391365" cy="4193254"/>
          </a:xfrm>
          <a:prstGeom prst="roundRect">
            <a:avLst>
              <a:gd name="adj" fmla="val 0"/>
            </a:avLst>
          </a:prstGeom>
          <a:solidFill>
            <a:srgbClr val="FFFFCC"/>
          </a:solidFill>
          <a:ln w="317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39" name="角丸四角形 38"/>
          <p:cNvSpPr/>
          <p:nvPr/>
        </p:nvSpPr>
        <p:spPr>
          <a:xfrm>
            <a:off x="137100" y="3284987"/>
            <a:ext cx="2943692" cy="3443667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 w="22225">
            <a:solidFill>
              <a:srgbClr val="FF66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736245" y="3436418"/>
            <a:ext cx="1201944" cy="1076512"/>
          </a:xfrm>
          <a:prstGeom prst="ellipse">
            <a:avLst/>
          </a:prstGeom>
          <a:solidFill>
            <a:srgbClr val="FFFF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15113" y="-37326"/>
            <a:ext cx="8371978" cy="547688"/>
          </a:xfrm>
        </p:spPr>
        <p:txBody>
          <a:bodyPr>
            <a:noAutofit/>
          </a:bodyPr>
          <a:lstStyle/>
          <a:p>
            <a:r>
              <a:rPr lang="ja-JP" altLang="en-US" sz="14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３町合同でチームを設置し、島外の専門職の協力を得つつ、島内の人材育成・地域包括ケアシステムの推進を目指している事例　　～徳之島町・天城町・伊仙町</a:t>
            </a:r>
            <a:r>
              <a:rPr lang="en-US" altLang="ja-JP" sz="14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【</a:t>
            </a:r>
            <a:r>
              <a:rPr lang="ja-JP" altLang="en-US" sz="14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鹿児島県</a:t>
            </a:r>
            <a:r>
              <a:rPr lang="en-US" altLang="ja-JP" sz="14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】</a:t>
            </a:r>
            <a:r>
              <a:rPr lang="ja-JP" altLang="en-US" sz="14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</a:t>
            </a:r>
            <a:endParaRPr kumimoji="1" lang="ja-JP" altLang="en-US" sz="14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229128"/>
              </p:ext>
            </p:extLst>
          </p:nvPr>
        </p:nvGraphicFramePr>
        <p:xfrm>
          <a:off x="17818" y="908720"/>
          <a:ext cx="4379049" cy="114300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083487"/>
                <a:gridCol w="882908"/>
                <a:gridCol w="706327"/>
                <a:gridCol w="706327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徳之島町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天城町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伊仙町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effectLst/>
                        </a:rPr>
                        <a:t>人口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11,181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6,216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6,940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高齢化率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</a:rPr>
                        <a:t>28.6%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32.6%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36.3%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圏域内の認知症疾患医療センター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r>
                        <a:rPr lang="ja-JP" altLang="en-US" sz="900" u="none" strike="noStrike">
                          <a:effectLst/>
                        </a:rPr>
                        <a:t>か所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0</a:t>
                      </a:r>
                      <a:r>
                        <a:rPr lang="ja-JP" altLang="en-US" sz="900" u="none" strike="noStrike" dirty="0">
                          <a:effectLst/>
                        </a:rPr>
                        <a:t>か所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0</a:t>
                      </a:r>
                      <a:r>
                        <a:rPr lang="ja-JP" altLang="en-US" sz="900" u="none" strike="noStrike" dirty="0">
                          <a:effectLst/>
                        </a:rPr>
                        <a:t>か所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市町村内のサポート医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</a:rPr>
                        <a:t>2</a:t>
                      </a:r>
                      <a:r>
                        <a:rPr lang="ja-JP" altLang="en-US" sz="900" u="none" strike="noStrike">
                          <a:effectLst/>
                        </a:rPr>
                        <a:t>人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0</a:t>
                      </a:r>
                      <a:r>
                        <a:rPr lang="ja-JP" altLang="en-US" sz="900" u="none" strike="noStrike" dirty="0">
                          <a:effectLst/>
                        </a:rPr>
                        <a:t>人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0</a:t>
                      </a:r>
                      <a:r>
                        <a:rPr lang="ja-JP" altLang="en-US" sz="900" u="none" strike="noStrike" dirty="0">
                          <a:effectLst/>
                        </a:rPr>
                        <a:t>人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地域包括支援センター設置状況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直営</a:t>
                      </a:r>
                      <a:r>
                        <a:rPr lang="en-US" altLang="ja-JP" sz="900" u="none" strike="noStrike" dirty="0">
                          <a:effectLst/>
                        </a:rPr>
                        <a:t>1</a:t>
                      </a:r>
                      <a:r>
                        <a:rPr lang="ja-JP" altLang="en-US" sz="900" u="none" strike="noStrike" dirty="0">
                          <a:effectLst/>
                        </a:rPr>
                        <a:t>か所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直営</a:t>
                      </a:r>
                      <a:r>
                        <a:rPr lang="en-US" altLang="ja-JP" sz="900" u="none" strike="noStrike" dirty="0">
                          <a:effectLst/>
                        </a:rPr>
                        <a:t>1</a:t>
                      </a:r>
                      <a:r>
                        <a:rPr lang="ja-JP" altLang="en-US" sz="900" u="none" strike="noStrike" dirty="0">
                          <a:effectLst/>
                        </a:rPr>
                        <a:t>か所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直営</a:t>
                      </a:r>
                      <a:r>
                        <a:rPr lang="en-US" altLang="ja-JP" sz="900" u="none" strike="noStrike" dirty="0">
                          <a:effectLst/>
                        </a:rPr>
                        <a:t>1</a:t>
                      </a:r>
                      <a:r>
                        <a:rPr lang="ja-JP" altLang="en-US" sz="900" u="none" strike="noStrike" dirty="0">
                          <a:effectLst/>
                        </a:rPr>
                        <a:t>か所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0319" marR="10319" marT="9525" marB="0" anchor="ctr"/>
                </a:tc>
              </a:tr>
            </a:tbl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7817" y="694618"/>
            <a:ext cx="1170130" cy="214105"/>
          </a:xfrm>
          <a:prstGeom prst="rect">
            <a:avLst/>
          </a:prstGeom>
          <a:solidFill>
            <a:schemeClr val="accent6"/>
          </a:solidFill>
          <a:ln w="15875" algn="ctr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市町村基本情報</a:t>
            </a: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2014" y="2204867"/>
            <a:ext cx="1966658" cy="214105"/>
          </a:xfrm>
          <a:prstGeom prst="rect">
            <a:avLst/>
          </a:prstGeom>
          <a:solidFill>
            <a:schemeClr val="accent6"/>
          </a:solidFill>
          <a:ln w="15875" algn="ctr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徳之島地域チーム体制図</a:t>
            </a: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313756" y="5362526"/>
            <a:ext cx="1259688" cy="1090810"/>
          </a:xfrm>
          <a:prstGeom prst="ellipse">
            <a:avLst/>
          </a:prstGeom>
          <a:solidFill>
            <a:srgbClr val="FFFF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179512" y="2525863"/>
            <a:ext cx="1173088" cy="245540"/>
          </a:xfrm>
          <a:prstGeom prst="rect">
            <a:avLst/>
          </a:prstGeom>
          <a:solidFill>
            <a:srgbClr val="FFFF66"/>
          </a:solidFill>
          <a:ln w="31750" cmpd="sng" algn="ctr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チーム員会議</a:t>
            </a: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1352600" y="2648971"/>
            <a:ext cx="2887732" cy="49199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○頻度：</a:t>
            </a:r>
            <a:r>
              <a:rPr lang="ja-JP" altLang="en-US" sz="9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１</a:t>
            </a: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回／３か月　　　○会場：３町持ち回り</a:t>
            </a:r>
            <a:endParaRPr lang="en-US" altLang="ja-JP" sz="9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○事務局：会場担当町</a:t>
            </a:r>
            <a:endParaRPr lang="en-US" altLang="ja-JP" sz="9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○サポート医等の報酬・旅費：会場担当町</a:t>
            </a: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9" name="Text Box 5"/>
          <p:cNvSpPr txBox="1">
            <a:spLocks noChangeArrowheads="1"/>
          </p:cNvSpPr>
          <p:nvPr/>
        </p:nvSpPr>
        <p:spPr bwMode="auto">
          <a:xfrm>
            <a:off x="280616" y="3169546"/>
            <a:ext cx="1288008" cy="1909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2225" algn="ctr">
            <a:solidFill>
              <a:srgbClr val="FF6600"/>
            </a:solidFill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徳之島地区チーム員</a:t>
            </a: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7" name="L 字 66"/>
          <p:cNvSpPr/>
          <p:nvPr/>
        </p:nvSpPr>
        <p:spPr>
          <a:xfrm rot="16200000">
            <a:off x="79211" y="3893326"/>
            <a:ext cx="2853332" cy="2554722"/>
          </a:xfrm>
          <a:prstGeom prst="corner">
            <a:avLst>
              <a:gd name="adj1" fmla="val 55550"/>
              <a:gd name="adj2" fmla="val 58139"/>
            </a:avLst>
          </a:prstGeom>
          <a:solidFill>
            <a:schemeClr val="accent1">
              <a:lumMod val="20000"/>
              <a:lumOff val="80000"/>
            </a:schemeClr>
          </a:solidFill>
          <a:ln w="22225" cmpd="sng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2159407" y="3609133"/>
            <a:ext cx="765808" cy="3127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225" cmpd="sng" algn="ctr">
            <a:solidFill>
              <a:schemeClr val="tx2"/>
            </a:solidFill>
            <a:prstDash val="sysDash"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小チーム員会議</a:t>
            </a: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9" name="Text Box 5"/>
          <p:cNvSpPr txBox="1">
            <a:spLocks noChangeArrowheads="1"/>
          </p:cNvSpPr>
          <p:nvPr/>
        </p:nvSpPr>
        <p:spPr bwMode="auto">
          <a:xfrm>
            <a:off x="2176651" y="3906245"/>
            <a:ext cx="832133" cy="458859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各町で必要に応じて開催</a:t>
            </a: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8" name="円/楕円 77"/>
          <p:cNvSpPr/>
          <p:nvPr/>
        </p:nvSpPr>
        <p:spPr>
          <a:xfrm>
            <a:off x="3179439" y="3548259"/>
            <a:ext cx="1128966" cy="1076302"/>
          </a:xfrm>
          <a:prstGeom prst="ellipse">
            <a:avLst/>
          </a:prstGeom>
          <a:solidFill>
            <a:srgbClr val="FFFF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Text Box 5"/>
          <p:cNvSpPr txBox="1">
            <a:spLocks noChangeArrowheads="1"/>
          </p:cNvSpPr>
          <p:nvPr/>
        </p:nvSpPr>
        <p:spPr bwMode="auto">
          <a:xfrm>
            <a:off x="3318036" y="3942583"/>
            <a:ext cx="969922" cy="69100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+mj-ea"/>
                <a:ea typeface="+mj-ea"/>
                <a:cs typeface="ＭＳ Ｐゴシック" pitchFamily="50" charset="-128"/>
              </a:rPr>
              <a:t>・</a:t>
            </a:r>
            <a:r>
              <a:rPr lang="ja-JP" altLang="en-US" sz="800" dirty="0">
                <a:latin typeface="+mj-ea"/>
                <a:ea typeface="+mj-ea"/>
                <a:cs typeface="ＭＳ Ｐゴシック" pitchFamily="50" charset="-128"/>
              </a:rPr>
              <a:t>かかりつけ医</a:t>
            </a:r>
            <a:endParaRPr lang="en-US" altLang="ja-JP" sz="800" dirty="0" smtClean="0">
              <a:latin typeface="+mj-ea"/>
              <a:ea typeface="+mj-ea"/>
              <a:cs typeface="ＭＳ Ｐゴシック" pitchFamily="50" charset="-128"/>
            </a:endParaRPr>
          </a:p>
          <a:p>
            <a:pPr defTabSz="914129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+mj-ea"/>
                <a:ea typeface="+mj-ea"/>
                <a:cs typeface="ＭＳ Ｐゴシック" pitchFamily="50" charset="-128"/>
              </a:rPr>
              <a:t>・各町地域包括</a:t>
            </a:r>
            <a:endParaRPr lang="en-US" altLang="ja-JP" sz="800" dirty="0" smtClean="0">
              <a:latin typeface="+mj-ea"/>
              <a:ea typeface="+mj-ea"/>
              <a:cs typeface="ＭＳ Ｐゴシック" pitchFamily="50" charset="-128"/>
            </a:endParaRPr>
          </a:p>
          <a:p>
            <a:pPr defTabSz="914129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+mj-ea"/>
                <a:ea typeface="+mj-ea"/>
                <a:cs typeface="ＭＳ Ｐゴシック" pitchFamily="50" charset="-128"/>
              </a:rPr>
              <a:t>・ケアマネ</a:t>
            </a:r>
            <a:endParaRPr lang="en-US" altLang="ja-JP" sz="800" dirty="0" smtClean="0">
              <a:latin typeface="+mj-ea"/>
              <a:ea typeface="+mj-ea"/>
              <a:cs typeface="ＭＳ Ｐゴシック" pitchFamily="50" charset="-128"/>
            </a:endParaRPr>
          </a:p>
          <a:p>
            <a:pPr defTabSz="914129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+mj-ea"/>
                <a:ea typeface="+mj-ea"/>
                <a:cs typeface="ＭＳ Ｐゴシック" pitchFamily="50" charset="-128"/>
              </a:rPr>
              <a:t>・介護事業者</a:t>
            </a:r>
            <a:endParaRPr lang="en-US" altLang="ja-JP" sz="800" dirty="0" smtClean="0">
              <a:latin typeface="+mj-ea"/>
              <a:ea typeface="+mj-ea"/>
              <a:cs typeface="ＭＳ Ｐゴシック" pitchFamily="50" charset="-128"/>
            </a:endParaRPr>
          </a:p>
          <a:p>
            <a:pPr defTabSz="914129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+mj-ea"/>
                <a:ea typeface="+mj-ea"/>
                <a:cs typeface="ＭＳ Ｐゴシック" pitchFamily="50" charset="-128"/>
              </a:rPr>
              <a:t>・社協職員　　等</a:t>
            </a:r>
            <a:endParaRPr lang="en-US" altLang="ja-JP" sz="800" dirty="0" smtClean="0">
              <a:latin typeface="+mj-ea"/>
              <a:ea typeface="+mj-ea"/>
              <a:cs typeface="ＭＳ Ｐゴシック" pitchFamily="50" charset="-128"/>
            </a:endParaRPr>
          </a:p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endParaRPr lang="ja-JP" altLang="ja-JP" sz="800" dirty="0">
              <a:latin typeface="+mj-ea"/>
              <a:ea typeface="+mj-ea"/>
              <a:cs typeface="ＭＳ Ｐゴシック" pitchFamily="50" charset="-128"/>
            </a:endParaRPr>
          </a:p>
        </p:txBody>
      </p:sp>
      <p:grpSp>
        <p:nvGrpSpPr>
          <p:cNvPr id="101" name="グループ化 100"/>
          <p:cNvGrpSpPr/>
          <p:nvPr/>
        </p:nvGrpSpPr>
        <p:grpSpPr>
          <a:xfrm>
            <a:off x="3484109" y="3592066"/>
            <a:ext cx="515104" cy="348906"/>
            <a:chOff x="3275856" y="4591440"/>
            <a:chExt cx="475481" cy="348906"/>
          </a:xfrm>
        </p:grpSpPr>
        <p:grpSp>
          <p:nvGrpSpPr>
            <p:cNvPr id="79" name="グループ化 78"/>
            <p:cNvGrpSpPr/>
            <p:nvPr/>
          </p:nvGrpSpPr>
          <p:grpSpPr>
            <a:xfrm>
              <a:off x="3275856" y="4622728"/>
              <a:ext cx="147996" cy="277720"/>
              <a:chOff x="5393105" y="4654512"/>
              <a:chExt cx="441364" cy="934728"/>
            </a:xfrm>
          </p:grpSpPr>
          <p:sp>
            <p:nvSpPr>
              <p:cNvPr id="80" name="弦 79"/>
              <p:cNvSpPr/>
              <p:nvPr/>
            </p:nvSpPr>
            <p:spPr>
              <a:xfrm>
                <a:off x="5393105" y="5013176"/>
                <a:ext cx="441364" cy="576064"/>
              </a:xfrm>
              <a:prstGeom prst="chord">
                <a:avLst>
                  <a:gd name="adj1" fmla="val 9505259"/>
                  <a:gd name="adj2" fmla="val 1289030"/>
                </a:avLst>
              </a:prstGeom>
              <a:solidFill>
                <a:srgbClr val="92D050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3796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1" name="円/楕円 80"/>
              <p:cNvSpPr/>
              <p:nvPr/>
            </p:nvSpPr>
            <p:spPr>
              <a:xfrm>
                <a:off x="5393105" y="4654512"/>
                <a:ext cx="441364" cy="441364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3796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2" name="グループ化 91"/>
            <p:cNvGrpSpPr/>
            <p:nvPr/>
          </p:nvGrpSpPr>
          <p:grpSpPr>
            <a:xfrm>
              <a:off x="3377792" y="4662626"/>
              <a:ext cx="147996" cy="277720"/>
              <a:chOff x="5393105" y="4654512"/>
              <a:chExt cx="441364" cy="934728"/>
            </a:xfrm>
          </p:grpSpPr>
          <p:sp>
            <p:nvSpPr>
              <p:cNvPr id="93" name="弦 92"/>
              <p:cNvSpPr/>
              <p:nvPr/>
            </p:nvSpPr>
            <p:spPr>
              <a:xfrm>
                <a:off x="5393105" y="5013176"/>
                <a:ext cx="441364" cy="576064"/>
              </a:xfrm>
              <a:prstGeom prst="chord">
                <a:avLst>
                  <a:gd name="adj1" fmla="val 9505259"/>
                  <a:gd name="adj2" fmla="val 1289030"/>
                </a:avLst>
              </a:prstGeom>
              <a:solidFill>
                <a:srgbClr val="92D050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3796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4" name="円/楕円 93"/>
              <p:cNvSpPr/>
              <p:nvPr/>
            </p:nvSpPr>
            <p:spPr>
              <a:xfrm>
                <a:off x="5393105" y="4654512"/>
                <a:ext cx="441364" cy="441364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3796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5" name="グループ化 94"/>
            <p:cNvGrpSpPr/>
            <p:nvPr/>
          </p:nvGrpSpPr>
          <p:grpSpPr>
            <a:xfrm>
              <a:off x="3487900" y="4591440"/>
              <a:ext cx="147996" cy="277720"/>
              <a:chOff x="5393105" y="4654512"/>
              <a:chExt cx="441364" cy="934728"/>
            </a:xfrm>
          </p:grpSpPr>
          <p:sp>
            <p:nvSpPr>
              <p:cNvPr id="96" name="弦 95"/>
              <p:cNvSpPr/>
              <p:nvPr/>
            </p:nvSpPr>
            <p:spPr>
              <a:xfrm>
                <a:off x="5393105" y="5013176"/>
                <a:ext cx="441364" cy="576064"/>
              </a:xfrm>
              <a:prstGeom prst="chord">
                <a:avLst>
                  <a:gd name="adj1" fmla="val 9505259"/>
                  <a:gd name="adj2" fmla="val 1289030"/>
                </a:avLst>
              </a:prstGeom>
              <a:solidFill>
                <a:srgbClr val="92D050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3796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7" name="円/楕円 96"/>
              <p:cNvSpPr/>
              <p:nvPr/>
            </p:nvSpPr>
            <p:spPr>
              <a:xfrm>
                <a:off x="5393105" y="4654512"/>
                <a:ext cx="441364" cy="441364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3796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8" name="グループ化 97"/>
            <p:cNvGrpSpPr/>
            <p:nvPr/>
          </p:nvGrpSpPr>
          <p:grpSpPr>
            <a:xfrm>
              <a:off x="3603341" y="4643576"/>
              <a:ext cx="147996" cy="277720"/>
              <a:chOff x="5393105" y="4654512"/>
              <a:chExt cx="441364" cy="934728"/>
            </a:xfrm>
          </p:grpSpPr>
          <p:sp>
            <p:nvSpPr>
              <p:cNvPr id="99" name="弦 98"/>
              <p:cNvSpPr/>
              <p:nvPr/>
            </p:nvSpPr>
            <p:spPr>
              <a:xfrm>
                <a:off x="5393105" y="5013176"/>
                <a:ext cx="441364" cy="576064"/>
              </a:xfrm>
              <a:prstGeom prst="chord">
                <a:avLst>
                  <a:gd name="adj1" fmla="val 9505259"/>
                  <a:gd name="adj2" fmla="val 1289030"/>
                </a:avLst>
              </a:prstGeom>
              <a:solidFill>
                <a:srgbClr val="92D050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3796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0" name="円/楕円 99"/>
              <p:cNvSpPr/>
              <p:nvPr/>
            </p:nvSpPr>
            <p:spPr>
              <a:xfrm>
                <a:off x="5393105" y="4654512"/>
                <a:ext cx="441364" cy="441364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3796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03" name="Text Box 5"/>
          <p:cNvSpPr txBox="1">
            <a:spLocks noChangeArrowheads="1"/>
          </p:cNvSpPr>
          <p:nvPr/>
        </p:nvSpPr>
        <p:spPr bwMode="auto">
          <a:xfrm>
            <a:off x="3264093" y="3284987"/>
            <a:ext cx="1156276" cy="3485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必要に応じ参加</a:t>
            </a: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4" name="Text Box 5"/>
          <p:cNvSpPr txBox="1">
            <a:spLocks noChangeArrowheads="1"/>
          </p:cNvSpPr>
          <p:nvPr/>
        </p:nvSpPr>
        <p:spPr bwMode="auto">
          <a:xfrm>
            <a:off x="4890517" y="768136"/>
            <a:ext cx="2340260" cy="214105"/>
          </a:xfrm>
          <a:prstGeom prst="rect">
            <a:avLst/>
          </a:prstGeom>
          <a:solidFill>
            <a:schemeClr val="accent6"/>
          </a:solidFill>
          <a:ln w="15875" algn="ctr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チーム設置にあたっての課題と対応等</a:t>
            </a: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3232310" y="5013176"/>
            <a:ext cx="1082016" cy="830184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800" dirty="0" smtClean="0">
                <a:solidFill>
                  <a:schemeClr val="tx1"/>
                </a:solidFill>
                <a:latin typeface="+mj-ea"/>
                <a:ea typeface="+mj-ea"/>
              </a:rPr>
              <a:t>【</a:t>
            </a:r>
            <a:r>
              <a:rPr kumimoji="1" lang="ja-JP" altLang="en-US" sz="800" dirty="0" smtClean="0">
                <a:solidFill>
                  <a:schemeClr val="tx1"/>
                </a:solidFill>
                <a:latin typeface="+mj-ea"/>
                <a:ea typeface="+mj-ea"/>
              </a:rPr>
              <a:t>統一事項</a:t>
            </a:r>
            <a:r>
              <a:rPr kumimoji="1" lang="en-US" altLang="ja-JP" sz="800" dirty="0" smtClean="0">
                <a:solidFill>
                  <a:schemeClr val="tx1"/>
                </a:solidFill>
                <a:latin typeface="+mj-ea"/>
                <a:ea typeface="+mj-ea"/>
              </a:rPr>
              <a:t>】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+mj-ea"/>
                <a:ea typeface="+mj-ea"/>
              </a:rPr>
              <a:t>○</a:t>
            </a:r>
            <a:r>
              <a:rPr lang="ja-JP" altLang="en-US" sz="800" dirty="0" smtClean="0">
                <a:solidFill>
                  <a:schemeClr val="tx1"/>
                </a:solidFill>
                <a:latin typeface="+mj-ea"/>
                <a:ea typeface="+mj-ea"/>
              </a:rPr>
              <a:t>チームで使用する相談録、アセスメントツール</a:t>
            </a:r>
            <a:endParaRPr lang="en-US" altLang="ja-JP" sz="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+mj-ea"/>
                <a:ea typeface="+mj-ea"/>
              </a:rPr>
              <a:t>○事業マニュアル</a:t>
            </a:r>
            <a:endParaRPr lang="en-US" altLang="ja-JP" sz="8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3232310" y="5949280"/>
            <a:ext cx="1082016" cy="657688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800" dirty="0" smtClean="0">
                <a:solidFill>
                  <a:schemeClr val="tx1"/>
                </a:solidFill>
                <a:latin typeface="+mj-ea"/>
                <a:ea typeface="+mj-ea"/>
              </a:rPr>
              <a:t>【</a:t>
            </a:r>
            <a:r>
              <a:rPr kumimoji="1" lang="ja-JP" altLang="en-US" sz="800" dirty="0" smtClean="0">
                <a:solidFill>
                  <a:schemeClr val="tx1"/>
                </a:solidFill>
                <a:latin typeface="+mj-ea"/>
                <a:ea typeface="+mj-ea"/>
              </a:rPr>
              <a:t>検討委員会</a:t>
            </a:r>
            <a:r>
              <a:rPr kumimoji="1" lang="en-US" altLang="ja-JP" sz="800" dirty="0" smtClean="0">
                <a:solidFill>
                  <a:schemeClr val="tx1"/>
                </a:solidFill>
                <a:latin typeface="+mj-ea"/>
                <a:ea typeface="+mj-ea"/>
              </a:rPr>
              <a:t>】</a:t>
            </a:r>
          </a:p>
          <a:p>
            <a:r>
              <a:rPr lang="ja-JP" altLang="en-US" sz="800" dirty="0" smtClean="0">
                <a:solidFill>
                  <a:schemeClr val="tx1"/>
                </a:solidFill>
                <a:latin typeface="+mj-ea"/>
                <a:ea typeface="+mj-ea"/>
              </a:rPr>
              <a:t>○合同開催</a:t>
            </a:r>
            <a:endParaRPr lang="en-US" altLang="ja-JP" sz="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+mj-ea"/>
                <a:ea typeface="+mj-ea"/>
              </a:rPr>
              <a:t>○事務局は年度で持ち回り</a:t>
            </a:r>
            <a:endParaRPr kumimoji="1" lang="ja-JP" altLang="en-US" sz="8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graphicFrame>
        <p:nvGraphicFramePr>
          <p:cNvPr id="107" name="表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386985"/>
              </p:ext>
            </p:extLst>
          </p:nvPr>
        </p:nvGraphicFramePr>
        <p:xfrm>
          <a:off x="4880992" y="994656"/>
          <a:ext cx="5002460" cy="2900038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512168"/>
                <a:gridCol w="3490292"/>
              </a:tblGrid>
              <a:tr h="2262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課　　題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effectLst/>
                        </a:rPr>
                        <a:t>対　応　・　工　夫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/>
                </a:tc>
              </a:tr>
              <a:tr h="69588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</a:rPr>
                        <a:t>○島内</a:t>
                      </a:r>
                      <a:r>
                        <a:rPr lang="ja-JP" altLang="en-US" sz="900" u="none" strike="noStrike" dirty="0">
                          <a:effectLst/>
                        </a:rPr>
                        <a:t>の認知症専門医、サポート医の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確保。（もともと医師が少なく、ほとんどが数年単位で異動する）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○島外の疾患医療センターの専門医</a:t>
                      </a:r>
                      <a:r>
                        <a:rPr lang="ja-JP" altLang="en-US" sz="900" u="none" strike="noStrike" dirty="0">
                          <a:effectLst/>
                        </a:rPr>
                        <a:t>に依頼。将来的には島内のサポート医を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確保できるよう研修受講を働きかけ。</a:t>
                      </a:r>
                      <a:endParaRPr lang="en-US" altLang="ja-JP" sz="900" u="none" strike="noStrike" dirty="0" smtClean="0">
                        <a:effectLst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 smtClean="0">
                          <a:effectLst/>
                        </a:rPr>
                        <a:t>○島内の主治医・医師との連携・協力体制を強化するため、できるだけチーム員会議等への出席を依頼。</a:t>
                      </a:r>
                      <a:endParaRPr kumimoji="1" lang="ja-JP" altLang="en-US" sz="9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</a:tr>
              <a:tr h="5165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○医療</a:t>
                      </a:r>
                      <a:r>
                        <a:rPr lang="ja-JP" altLang="en-US" sz="900" u="none" strike="noStrike" dirty="0">
                          <a:effectLst/>
                        </a:rPr>
                        <a:t>資源や専門職の数が少なく事業委託は困難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。</a:t>
                      </a:r>
                      <a:endParaRPr lang="en-US" altLang="ja-JP" sz="9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○町</a:t>
                      </a:r>
                      <a:r>
                        <a:rPr lang="ja-JP" altLang="en-US" sz="900" u="none" strike="noStrike" dirty="0">
                          <a:effectLst/>
                        </a:rPr>
                        <a:t>単独での設置も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困難。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○直営</a:t>
                      </a:r>
                      <a:r>
                        <a:rPr lang="ja-JP" altLang="en-US" sz="900" u="none" strike="noStrike" dirty="0">
                          <a:effectLst/>
                        </a:rPr>
                        <a:t>の地域包括にチームを置き、島内３町で共同チームを構成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する。</a:t>
                      </a:r>
                      <a:endParaRPr lang="en-US" altLang="ja-JP" sz="9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○専門医を島外から招聘するため旅費経費が通常よりかかるが</a:t>
                      </a:r>
                      <a:r>
                        <a:rPr lang="ja-JP" altLang="en-US" sz="900" u="none" strike="noStrike" smtClean="0">
                          <a:effectLst/>
                        </a:rPr>
                        <a:t>、持ち回りや他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事業と抱き合わせで実施することで費用対効果を高める。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/>
                </a:tc>
              </a:tr>
              <a:tr h="68473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○事例</a:t>
                      </a:r>
                      <a:r>
                        <a:rPr lang="ja-JP" altLang="en-US" sz="900" u="none" strike="noStrike" dirty="0">
                          <a:effectLst/>
                        </a:rPr>
                        <a:t>が少なく限られたリソースの中でチーム員の専門性を高めることが必要。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○民間医療機関等の専門職（精神保健福祉士等）に対し、チーム員やチーム員会議参加</a:t>
                      </a:r>
                      <a:r>
                        <a:rPr lang="ja-JP" altLang="en-US" sz="900" u="none" strike="noStrike" dirty="0">
                          <a:effectLst/>
                        </a:rPr>
                        <a:t>を依頼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し、多職種</a:t>
                      </a:r>
                      <a:r>
                        <a:rPr lang="ja-JP" altLang="en-US" sz="900" u="none" strike="noStrike" dirty="0">
                          <a:effectLst/>
                        </a:rPr>
                        <a:t>で検討を行う。</a:t>
                      </a:r>
                      <a:br>
                        <a:rPr lang="ja-JP" altLang="en-US" sz="900" u="none" strike="noStrike" dirty="0">
                          <a:effectLst/>
                        </a:rPr>
                      </a:br>
                      <a:r>
                        <a:rPr lang="ja-JP" altLang="en-US" sz="900" u="none" strike="noStrike" dirty="0" smtClean="0">
                          <a:effectLst/>
                        </a:rPr>
                        <a:t>○３町共同で実施することで、人口が少なくても、事例</a:t>
                      </a:r>
                      <a:r>
                        <a:rPr lang="ja-JP" altLang="en-US" sz="900" u="none" strike="noStrike" dirty="0">
                          <a:effectLst/>
                        </a:rPr>
                        <a:t>が少ない若年性認知症等の対応をチーム員会議等を通じ学ぶ。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/>
                </a:tc>
              </a:tr>
              <a:tr h="7765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○島外の専門医との、タイムリーな情報共有やチーム員会議の開催。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○３町と専門医がクラウドサービスを活用。共有フォルダに事例をアップし、相談・助言・情報共有等を行う。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○３か月に１回島外の専門医参加によるチーム員会議を３町合同で開催し、それ以外には必要に応じて島内の認知症サポート医を依頼し、町単位で小チーム員会議を開催。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  <p:sp>
        <p:nvSpPr>
          <p:cNvPr id="109" name="Text Box 5"/>
          <p:cNvSpPr txBox="1">
            <a:spLocks noChangeArrowheads="1"/>
          </p:cNvSpPr>
          <p:nvPr/>
        </p:nvSpPr>
        <p:spPr bwMode="auto">
          <a:xfrm>
            <a:off x="4880992" y="4043164"/>
            <a:ext cx="2340260" cy="216023"/>
          </a:xfrm>
          <a:prstGeom prst="rect">
            <a:avLst/>
          </a:prstGeom>
          <a:solidFill>
            <a:schemeClr val="accent6"/>
          </a:solidFill>
          <a:ln w="15875" algn="ctr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初期集中事業の施策的位置づけ・事業目標</a:t>
            </a: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10" name="表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545354"/>
              </p:ext>
            </p:extLst>
          </p:nvPr>
        </p:nvGraphicFramePr>
        <p:xfrm>
          <a:off x="4880992" y="4267703"/>
          <a:ext cx="5006652" cy="79327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006652"/>
              </a:tblGrid>
              <a:tr h="793276">
                <a:tc>
                  <a:txBody>
                    <a:bodyPr/>
                    <a:lstStyle/>
                    <a:p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○</a:t>
                      </a:r>
                      <a:r>
                        <a:rPr kumimoji="1" lang="en-US" altLang="ja-JP" sz="900" b="0" dirty="0" smtClean="0">
                          <a:latin typeface="+mj-ea"/>
                          <a:ea typeface="+mj-ea"/>
                        </a:rPr>
                        <a:t>『</a:t>
                      </a:r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認知症になっても、本人の想いが尊重され、住み慣れた地域で生活が続けられ、最後まで穏やか　　に過ごすことができる</a:t>
                      </a:r>
                      <a:r>
                        <a:rPr kumimoji="1" lang="en-US" altLang="ja-JP" sz="900" b="0" dirty="0" smtClean="0">
                          <a:latin typeface="+mj-ea"/>
                          <a:ea typeface="+mj-ea"/>
                        </a:rPr>
                        <a:t>』</a:t>
                      </a:r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という、地域の目指すべき姿の実現に向け、初期集中支援事業において、医療と介護の連携、チームケアの構築、地域支援体制、家族支援を促進する。</a:t>
                      </a:r>
                      <a:endParaRPr kumimoji="1" lang="en-US" altLang="ja-JP" sz="900" b="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○初期集中支援チームにより、支援対象者本人（認知症高齢者等）の生活が安定し、穏やかに生活が続けられるための医療・介護・地域の支援体制を作る。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36000" marB="36000" anchor="ctr"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111" name="Text Box 5"/>
          <p:cNvSpPr txBox="1">
            <a:spLocks noChangeArrowheads="1"/>
          </p:cNvSpPr>
          <p:nvPr/>
        </p:nvSpPr>
        <p:spPr bwMode="auto">
          <a:xfrm>
            <a:off x="4890517" y="5215276"/>
            <a:ext cx="2340260" cy="214105"/>
          </a:xfrm>
          <a:prstGeom prst="rect">
            <a:avLst/>
          </a:prstGeom>
          <a:solidFill>
            <a:schemeClr val="accent6"/>
          </a:solidFill>
          <a:ln w="15875" algn="ctr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latin typeface="+mj-ea"/>
              </a:rPr>
              <a:t>初期集中支援事業導入による効果</a:t>
            </a: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12" name="表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743359"/>
              </p:ext>
            </p:extLst>
          </p:nvPr>
        </p:nvGraphicFramePr>
        <p:xfrm>
          <a:off x="4880992" y="5436029"/>
          <a:ext cx="5011985" cy="13064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011985"/>
              </a:tblGrid>
              <a:tr h="1094649">
                <a:tc>
                  <a:txBody>
                    <a:bodyPr/>
                    <a:lstStyle/>
                    <a:p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○認知症支援に携わる人材の、アセスメントの標準化、相談対応力の向上。</a:t>
                      </a:r>
                    </a:p>
                    <a:p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○事業を展開していくことで、地域の関係者の関心が高まり、必要性が理解されることに伴い、サポート医などの人材育成ができる可能性が高まる。</a:t>
                      </a:r>
                    </a:p>
                    <a:p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○チーム員以外の関係者に、会議（事業）に参加してもらうことで、関係者の認知症対応力の向上と、ネットワーク構築につながる。</a:t>
                      </a:r>
                      <a:endParaRPr kumimoji="1" lang="en-US" altLang="ja-JP" sz="900" b="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○チーム活動を「始める・動く」ことでチーム員が経験値を積み、スキルがあがり、チームの質が向上する。（ＰＤＣＡサイクルを回すことでより良い体制の構築に繋がっていく。）</a:t>
                      </a:r>
                    </a:p>
                    <a:p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○地域課題が明確化され、地域支援の体制強化につながる。（認知症カフェ、居場所づくり、サポーター養成、</a:t>
                      </a:r>
                      <a:r>
                        <a:rPr kumimoji="1" lang="en-US" altLang="ja-JP" sz="900" b="0" dirty="0" smtClean="0">
                          <a:latin typeface="+mj-ea"/>
                          <a:ea typeface="+mj-ea"/>
                        </a:rPr>
                        <a:t>SOS</a:t>
                      </a:r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訓練、専門職の研修会、</a:t>
                      </a:r>
                      <a:r>
                        <a:rPr kumimoji="1" lang="en-US" altLang="ja-JP" sz="900" b="0" dirty="0" smtClean="0">
                          <a:latin typeface="+mj-ea"/>
                          <a:ea typeface="+mj-ea"/>
                        </a:rPr>
                        <a:t>etc.</a:t>
                      </a:r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）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36000" marB="36000" anchor="ctr"/>
                </a:tc>
              </a:tr>
            </a:tbl>
          </a:graphicData>
        </a:graphic>
      </p:graphicFrame>
      <p:pic>
        <p:nvPicPr>
          <p:cNvPr id="7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06" y="4474312"/>
            <a:ext cx="710944" cy="528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126782" y="4216309"/>
            <a:ext cx="633290" cy="72097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クラウド、</a:t>
            </a: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SNS</a:t>
            </a:r>
            <a:r>
              <a:rPr lang="ja-JP" altLang="en-US" sz="8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、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メール等</a:t>
            </a:r>
            <a:endParaRPr lang="ja-JP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77" name="Text Box 5"/>
          <p:cNvSpPr txBox="1">
            <a:spLocks noChangeArrowheads="1"/>
          </p:cNvSpPr>
          <p:nvPr/>
        </p:nvSpPr>
        <p:spPr bwMode="auto">
          <a:xfrm>
            <a:off x="1064261" y="4560261"/>
            <a:ext cx="1156276" cy="568359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solidFill>
                  <a:srgbClr val="FF0000"/>
                </a:solidFill>
                <a:latin typeface="+mj-ea"/>
                <a:ea typeface="+mj-ea"/>
                <a:cs typeface="ＭＳ Ｐゴシック" pitchFamily="50" charset="-128"/>
              </a:rPr>
              <a:t>ケース相談、</a:t>
            </a:r>
            <a:endParaRPr lang="en-US" altLang="ja-JP" sz="900" dirty="0" smtClean="0">
              <a:solidFill>
                <a:srgbClr val="FF0000"/>
              </a:solidFill>
              <a:latin typeface="+mj-ea"/>
              <a:ea typeface="+mj-ea"/>
              <a:cs typeface="ＭＳ Ｐゴシック" pitchFamily="50" charset="-128"/>
            </a:endParaRPr>
          </a:p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solidFill>
                  <a:srgbClr val="FF0000"/>
                </a:solidFill>
                <a:latin typeface="+mj-ea"/>
                <a:ea typeface="+mj-ea"/>
                <a:cs typeface="ＭＳ Ｐゴシック" pitchFamily="50" charset="-128"/>
              </a:rPr>
              <a:t>チーム員</a:t>
            </a:r>
            <a:r>
              <a:rPr lang="ja-JP" altLang="en-US" sz="900" dirty="0" smtClean="0">
                <a:solidFill>
                  <a:srgbClr val="FF0000"/>
                </a:solidFill>
                <a:latin typeface="+mj-ea"/>
                <a:ea typeface="+mj-ea"/>
                <a:cs typeface="ＭＳ Ｐゴシック" pitchFamily="50" charset="-128"/>
              </a:rPr>
              <a:t>会議資料等の情報共有</a:t>
            </a:r>
            <a:endParaRPr lang="en-US" altLang="ja-JP" sz="900" dirty="0" smtClean="0">
              <a:solidFill>
                <a:srgbClr val="FF0000"/>
              </a:solidFill>
              <a:latin typeface="+mj-ea"/>
              <a:ea typeface="+mj-ea"/>
              <a:cs typeface="ＭＳ Ｐゴシック" pitchFamily="50" charset="-128"/>
            </a:endParaRPr>
          </a:p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endParaRPr lang="ja-JP" altLang="ja-JP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916816" y="3472838"/>
            <a:ext cx="856150" cy="21410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b="1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ＭＳ Ｐゴシック" pitchFamily="50" charset="-128"/>
              </a:rPr>
              <a:t>サポート医</a:t>
            </a:r>
            <a:endParaRPr lang="ja-JP" altLang="ja-JP" sz="900" b="1" dirty="0">
              <a:latin typeface="ＤＦ特太ゴシック体" panose="020B0509000000000000" pitchFamily="49" charset="-128"/>
              <a:ea typeface="ＤＦ特太ゴシック体" panose="020B0509000000000000" pitchFamily="49" charset="-128"/>
              <a:cs typeface="ＭＳ Ｐゴシック" pitchFamily="50" charset="-128"/>
            </a:endParaRPr>
          </a:p>
        </p:txBody>
      </p:sp>
      <p:grpSp>
        <p:nvGrpSpPr>
          <p:cNvPr id="52" name="グループ化 51"/>
          <p:cNvGrpSpPr/>
          <p:nvPr/>
        </p:nvGrpSpPr>
        <p:grpSpPr>
          <a:xfrm>
            <a:off x="991105" y="3902650"/>
            <a:ext cx="160329" cy="311593"/>
            <a:chOff x="5393105" y="4654512"/>
            <a:chExt cx="441364" cy="934728"/>
          </a:xfrm>
        </p:grpSpPr>
        <p:sp>
          <p:nvSpPr>
            <p:cNvPr id="53" name="弦 52"/>
            <p:cNvSpPr/>
            <p:nvPr/>
          </p:nvSpPr>
          <p:spPr>
            <a:xfrm>
              <a:off x="5393105" y="5013176"/>
              <a:ext cx="441364" cy="576064"/>
            </a:xfrm>
            <a:prstGeom prst="chord">
              <a:avLst>
                <a:gd name="adj1" fmla="val 9505259"/>
                <a:gd name="adj2" fmla="val 1289030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796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5393105" y="4654512"/>
              <a:ext cx="441364" cy="44136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796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86" name="Text Box 5"/>
          <p:cNvSpPr txBox="1">
            <a:spLocks noChangeArrowheads="1"/>
          </p:cNvSpPr>
          <p:nvPr/>
        </p:nvSpPr>
        <p:spPr bwMode="auto">
          <a:xfrm>
            <a:off x="924470" y="3745607"/>
            <a:ext cx="379030" cy="162488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島外</a:t>
            </a:r>
            <a:endParaRPr lang="ja-JP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1428252" y="4167058"/>
            <a:ext cx="803928" cy="34961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b="1" dirty="0" smtClean="0">
                <a:latin typeface="+mj-ea"/>
                <a:ea typeface="+mj-ea"/>
                <a:cs typeface="ＭＳ Ｐゴシック" pitchFamily="50" charset="-128"/>
              </a:rPr>
              <a:t>島内の</a:t>
            </a:r>
            <a:endParaRPr lang="en-US" altLang="ja-JP" sz="800" b="1" dirty="0" smtClean="0">
              <a:latin typeface="+mj-ea"/>
              <a:ea typeface="+mj-ea"/>
              <a:cs typeface="ＭＳ Ｐゴシック" pitchFamily="50" charset="-128"/>
            </a:endParaRPr>
          </a:p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b="1" dirty="0" smtClean="0">
                <a:latin typeface="+mj-ea"/>
                <a:ea typeface="+mj-ea"/>
                <a:cs typeface="ＭＳ Ｐゴシック" pitchFamily="50" charset="-128"/>
              </a:rPr>
              <a:t>サポート医</a:t>
            </a:r>
            <a:endParaRPr lang="en-US" altLang="ja-JP" sz="800" b="1" dirty="0" smtClean="0">
              <a:latin typeface="+mj-ea"/>
              <a:ea typeface="+mj-ea"/>
              <a:cs typeface="ＭＳ Ｐゴシック" pitchFamily="50" charset="-128"/>
            </a:endParaRPr>
          </a:p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+mj-ea"/>
                <a:ea typeface="+mj-ea"/>
                <a:cs typeface="ＭＳ Ｐゴシック" pitchFamily="50" charset="-128"/>
              </a:rPr>
              <a:t>     （</a:t>
            </a:r>
            <a:r>
              <a:rPr lang="en-US" altLang="ja-JP" sz="800" dirty="0" smtClean="0">
                <a:latin typeface="+mj-ea"/>
                <a:ea typeface="+mj-ea"/>
                <a:cs typeface="ＭＳ Ｐゴシック" pitchFamily="50" charset="-128"/>
              </a:rPr>
              <a:t>H28</a:t>
            </a:r>
            <a:r>
              <a:rPr lang="ja-JP" altLang="en-US" sz="800" dirty="0" smtClean="0">
                <a:latin typeface="+mj-ea"/>
                <a:ea typeface="+mj-ea"/>
                <a:cs typeface="ＭＳ Ｐゴシック" pitchFamily="50" charset="-128"/>
              </a:rPr>
              <a:t>～）</a:t>
            </a:r>
            <a:endParaRPr lang="ja-JP" altLang="ja-JP" sz="800" dirty="0">
              <a:latin typeface="+mj-ea"/>
              <a:ea typeface="+mj-ea"/>
              <a:cs typeface="ＭＳ Ｐゴシック" pitchFamily="50" charset="-128"/>
            </a:endParaRPr>
          </a:p>
        </p:txBody>
      </p:sp>
      <p:grpSp>
        <p:nvGrpSpPr>
          <p:cNvPr id="55" name="グループ化 54"/>
          <p:cNvGrpSpPr/>
          <p:nvPr/>
        </p:nvGrpSpPr>
        <p:grpSpPr>
          <a:xfrm>
            <a:off x="1548745" y="3897178"/>
            <a:ext cx="160329" cy="311593"/>
            <a:chOff x="5393105" y="4654512"/>
            <a:chExt cx="441364" cy="934728"/>
          </a:xfrm>
        </p:grpSpPr>
        <p:sp>
          <p:nvSpPr>
            <p:cNvPr id="56" name="弦 55"/>
            <p:cNvSpPr/>
            <p:nvPr/>
          </p:nvSpPr>
          <p:spPr>
            <a:xfrm>
              <a:off x="5393105" y="5013176"/>
              <a:ext cx="441364" cy="576064"/>
            </a:xfrm>
            <a:prstGeom prst="chord">
              <a:avLst>
                <a:gd name="adj1" fmla="val 9505259"/>
                <a:gd name="adj2" fmla="val 128903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796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57" name="円/楕円 56"/>
            <p:cNvSpPr/>
            <p:nvPr/>
          </p:nvSpPr>
          <p:spPr>
            <a:xfrm>
              <a:off x="5393105" y="4654512"/>
              <a:ext cx="441364" cy="44136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796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87" name="Text Box 5"/>
          <p:cNvSpPr txBox="1">
            <a:spLocks noChangeArrowheads="1"/>
          </p:cNvSpPr>
          <p:nvPr/>
        </p:nvSpPr>
        <p:spPr bwMode="auto">
          <a:xfrm>
            <a:off x="1483585" y="3743605"/>
            <a:ext cx="379030" cy="162488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島内</a:t>
            </a:r>
            <a:endParaRPr lang="ja-JP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73" name="上下矢印 72"/>
          <p:cNvSpPr/>
          <p:nvPr/>
        </p:nvSpPr>
        <p:spPr>
          <a:xfrm rot="21323361">
            <a:off x="759816" y="5018443"/>
            <a:ext cx="155723" cy="315952"/>
          </a:xfrm>
          <a:prstGeom prst="upDownArrow">
            <a:avLst>
              <a:gd name="adj1" fmla="val 42167"/>
              <a:gd name="adj2" fmla="val 4216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1227634" y="5376602"/>
            <a:ext cx="1286337" cy="1118081"/>
          </a:xfrm>
          <a:prstGeom prst="ellipse">
            <a:avLst/>
          </a:prstGeom>
          <a:solidFill>
            <a:srgbClr val="FFFF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1675452" y="5689823"/>
            <a:ext cx="882234" cy="352208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+mj-ea"/>
                <a:ea typeface="+mj-ea"/>
                <a:cs typeface="ＭＳ Ｐゴシック" pitchFamily="50" charset="-128"/>
              </a:rPr>
              <a:t>　</a:t>
            </a:r>
            <a:r>
              <a:rPr lang="ja-JP" altLang="en-US" sz="800" b="1" dirty="0" smtClean="0">
                <a:latin typeface="+mj-ea"/>
                <a:ea typeface="+mj-ea"/>
                <a:cs typeface="ＭＳ Ｐゴシック" pitchFamily="50" charset="-128"/>
              </a:rPr>
              <a:t>各町の</a:t>
            </a:r>
            <a:endParaRPr lang="en-US" altLang="ja-JP" sz="800" b="1" dirty="0" smtClean="0">
              <a:latin typeface="+mj-ea"/>
              <a:ea typeface="+mj-ea"/>
              <a:cs typeface="ＭＳ Ｐゴシック" pitchFamily="50" charset="-128"/>
            </a:endParaRPr>
          </a:p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b="1" dirty="0" smtClean="0">
                <a:latin typeface="+mj-ea"/>
                <a:ea typeface="+mj-ea"/>
                <a:cs typeface="ＭＳ Ｐゴシック" pitchFamily="50" charset="-128"/>
              </a:rPr>
              <a:t>　　地域包括</a:t>
            </a:r>
            <a:endParaRPr lang="en-US" altLang="ja-JP" sz="800" b="1" dirty="0" smtClean="0">
              <a:latin typeface="+mj-ea"/>
              <a:ea typeface="+mj-ea"/>
              <a:cs typeface="ＭＳ Ｐゴシック" pitchFamily="50" charset="-128"/>
            </a:endParaRPr>
          </a:p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+mj-ea"/>
                <a:ea typeface="+mj-ea"/>
                <a:cs typeface="ＭＳ Ｐゴシック" pitchFamily="50" charset="-128"/>
              </a:rPr>
              <a:t>（社会福祉士等）</a:t>
            </a:r>
            <a:endParaRPr lang="ja-JP" altLang="ja-JP" sz="800" dirty="0">
              <a:latin typeface="+mj-ea"/>
              <a:ea typeface="+mj-ea"/>
              <a:cs typeface="ＭＳ Ｐゴシック" pitchFamily="50" charset="-128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1760392" y="5624049"/>
            <a:ext cx="160329" cy="311593"/>
            <a:chOff x="5393105" y="4654512"/>
            <a:chExt cx="441364" cy="934728"/>
          </a:xfrm>
        </p:grpSpPr>
        <p:sp>
          <p:nvSpPr>
            <p:cNvPr id="47" name="弦 46"/>
            <p:cNvSpPr/>
            <p:nvPr/>
          </p:nvSpPr>
          <p:spPr>
            <a:xfrm>
              <a:off x="5393105" y="5013176"/>
              <a:ext cx="441364" cy="576064"/>
            </a:xfrm>
            <a:prstGeom prst="chord">
              <a:avLst>
                <a:gd name="adj1" fmla="val 9505259"/>
                <a:gd name="adj2" fmla="val 1289030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796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8" name="円/楕円 47"/>
            <p:cNvSpPr/>
            <p:nvPr/>
          </p:nvSpPr>
          <p:spPr>
            <a:xfrm>
              <a:off x="5393105" y="4654512"/>
              <a:ext cx="441364" cy="44136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796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60" name="円/楕円 59"/>
          <p:cNvSpPr/>
          <p:nvPr/>
        </p:nvSpPr>
        <p:spPr>
          <a:xfrm>
            <a:off x="329897" y="5362526"/>
            <a:ext cx="1294422" cy="1118081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円/楕円 88"/>
          <p:cNvSpPr/>
          <p:nvPr/>
        </p:nvSpPr>
        <p:spPr>
          <a:xfrm>
            <a:off x="1230334" y="5376546"/>
            <a:ext cx="1286337" cy="1118081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3" name="グループ化 42"/>
          <p:cNvGrpSpPr/>
          <p:nvPr/>
        </p:nvGrpSpPr>
        <p:grpSpPr>
          <a:xfrm>
            <a:off x="1352600" y="5762414"/>
            <a:ext cx="160329" cy="311593"/>
            <a:chOff x="5393105" y="4654512"/>
            <a:chExt cx="441364" cy="934728"/>
          </a:xfrm>
        </p:grpSpPr>
        <p:sp>
          <p:nvSpPr>
            <p:cNvPr id="44" name="弦 43"/>
            <p:cNvSpPr/>
            <p:nvPr/>
          </p:nvSpPr>
          <p:spPr>
            <a:xfrm>
              <a:off x="5393105" y="5013176"/>
              <a:ext cx="441364" cy="576064"/>
            </a:xfrm>
            <a:prstGeom prst="chord">
              <a:avLst>
                <a:gd name="adj1" fmla="val 9505259"/>
                <a:gd name="adj2" fmla="val 1289030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796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5" name="円/楕円 44"/>
            <p:cNvSpPr/>
            <p:nvPr/>
          </p:nvSpPr>
          <p:spPr>
            <a:xfrm>
              <a:off x="5393105" y="4654512"/>
              <a:ext cx="441364" cy="44136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796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253430" y="5670773"/>
            <a:ext cx="793100" cy="352208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b="1" dirty="0" smtClean="0">
                <a:latin typeface="+mj-ea"/>
                <a:ea typeface="+mj-ea"/>
                <a:cs typeface="ＭＳ Ｐゴシック" pitchFamily="50" charset="-128"/>
              </a:rPr>
              <a:t>各町の</a:t>
            </a:r>
            <a:endParaRPr lang="en-US" altLang="ja-JP" sz="800" b="1" dirty="0" smtClean="0">
              <a:latin typeface="+mj-ea"/>
              <a:ea typeface="+mj-ea"/>
              <a:cs typeface="ＭＳ Ｐゴシック" pitchFamily="50" charset="-128"/>
            </a:endParaRPr>
          </a:p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b="1" dirty="0" smtClean="0">
                <a:latin typeface="+mj-ea"/>
                <a:ea typeface="+mj-ea"/>
                <a:cs typeface="ＭＳ Ｐゴシック" pitchFamily="50" charset="-128"/>
              </a:rPr>
              <a:t>地域包括</a:t>
            </a:r>
            <a:endParaRPr lang="en-US" altLang="ja-JP" sz="800" b="1" dirty="0" smtClean="0">
              <a:latin typeface="+mj-ea"/>
              <a:ea typeface="+mj-ea"/>
              <a:cs typeface="ＭＳ Ｐゴシック" pitchFamily="50" charset="-128"/>
            </a:endParaRPr>
          </a:p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+mj-ea"/>
                <a:ea typeface="+mj-ea"/>
                <a:cs typeface="ＭＳ Ｐゴシック" pitchFamily="50" charset="-128"/>
              </a:rPr>
              <a:t>（保健師等</a:t>
            </a:r>
            <a:r>
              <a:rPr lang="ja-JP" altLang="en-US" sz="900" dirty="0" smtClean="0">
                <a:latin typeface="+mj-ea"/>
                <a:ea typeface="+mj-ea"/>
                <a:cs typeface="ＭＳ Ｐゴシック" pitchFamily="50" charset="-128"/>
              </a:rPr>
              <a:t>）</a:t>
            </a:r>
            <a:endParaRPr lang="ja-JP" altLang="ja-JP" sz="900" dirty="0"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90355" y="5373216"/>
            <a:ext cx="546134" cy="20350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ＭＳ Ｐゴシック" pitchFamily="50" charset="-128"/>
              </a:rPr>
              <a:t>医療系</a:t>
            </a:r>
            <a:endParaRPr lang="ja-JP" altLang="ja-JP" sz="900" dirty="0">
              <a:latin typeface="ＤＦ特太ゴシック体" panose="020B0509000000000000" pitchFamily="49" charset="-128"/>
              <a:ea typeface="ＤＦ特太ゴシック体" panose="020B0509000000000000" pitchFamily="49" charset="-128"/>
              <a:cs typeface="ＭＳ Ｐゴシック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896169" y="5589240"/>
            <a:ext cx="160329" cy="311593"/>
            <a:chOff x="5393105" y="4654512"/>
            <a:chExt cx="441364" cy="934728"/>
          </a:xfrm>
        </p:grpSpPr>
        <p:sp>
          <p:nvSpPr>
            <p:cNvPr id="18" name="弦 17"/>
            <p:cNvSpPr/>
            <p:nvPr/>
          </p:nvSpPr>
          <p:spPr>
            <a:xfrm>
              <a:off x="5393105" y="5013176"/>
              <a:ext cx="441364" cy="576064"/>
            </a:xfrm>
            <a:prstGeom prst="chord">
              <a:avLst>
                <a:gd name="adj1" fmla="val 9505259"/>
                <a:gd name="adj2" fmla="val 1289030"/>
              </a:avLst>
            </a:prstGeom>
            <a:solidFill>
              <a:srgbClr val="FFFF0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796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5393105" y="4654512"/>
              <a:ext cx="441364" cy="44136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796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569095" y="5376602"/>
            <a:ext cx="590312" cy="21410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ＭＳ Ｐゴシック" pitchFamily="50" charset="-128"/>
              </a:rPr>
              <a:t>介護系</a:t>
            </a:r>
            <a:endParaRPr lang="ja-JP" altLang="ja-JP" sz="900" dirty="0">
              <a:latin typeface="ＤＦ特太ゴシック体" panose="020B0509000000000000" pitchFamily="49" charset="-128"/>
              <a:ea typeface="ＤＦ特太ゴシック体" panose="020B0509000000000000" pitchFamily="49" charset="-128"/>
              <a:cs typeface="ＭＳ Ｐゴシック" pitchFamily="50" charset="-128"/>
            </a:endParaRP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831815" y="6083957"/>
            <a:ext cx="1240936" cy="43186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+mj-ea"/>
                <a:ea typeface="+mj-ea"/>
                <a:cs typeface="ＭＳ Ｐゴシック" pitchFamily="50" charset="-128"/>
              </a:rPr>
              <a:t>町内医療機関の</a:t>
            </a:r>
            <a:endParaRPr lang="en-US" altLang="ja-JP" sz="800" dirty="0" smtClean="0">
              <a:latin typeface="+mj-ea"/>
              <a:ea typeface="+mj-ea"/>
              <a:cs typeface="ＭＳ Ｐゴシック" pitchFamily="50" charset="-128"/>
            </a:endParaRPr>
          </a:p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+mj-ea"/>
                <a:ea typeface="+mj-ea"/>
                <a:cs typeface="ＭＳ Ｐゴシック" pitchFamily="50" charset="-128"/>
              </a:rPr>
              <a:t>精神保健福祉士、</a:t>
            </a:r>
            <a:endParaRPr lang="en-US" altLang="ja-JP" sz="800" dirty="0" smtClean="0">
              <a:latin typeface="+mj-ea"/>
              <a:ea typeface="+mj-ea"/>
              <a:cs typeface="ＭＳ Ｐゴシック" pitchFamily="50" charset="-128"/>
            </a:endParaRPr>
          </a:p>
          <a:p>
            <a:pPr algn="ctr"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>
                <a:latin typeface="+mj-ea"/>
                <a:ea typeface="+mj-ea"/>
                <a:cs typeface="ＭＳ Ｐゴシック" pitchFamily="50" charset="-128"/>
              </a:rPr>
              <a:t>作業療法士</a:t>
            </a:r>
            <a:r>
              <a:rPr lang="ja-JP" altLang="en-US" sz="800" dirty="0" smtClean="0">
                <a:latin typeface="+mj-ea"/>
                <a:ea typeface="+mj-ea"/>
                <a:cs typeface="ＭＳ Ｐゴシック" pitchFamily="50" charset="-128"/>
              </a:rPr>
              <a:t>等</a:t>
            </a:r>
            <a:endParaRPr lang="ja-JP" altLang="ja-JP" sz="800" dirty="0"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114" name="円/楕円 113"/>
          <p:cNvSpPr/>
          <p:nvPr/>
        </p:nvSpPr>
        <p:spPr>
          <a:xfrm>
            <a:off x="733103" y="3438525"/>
            <a:ext cx="1201944" cy="1076512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上下矢印 75"/>
          <p:cNvSpPr/>
          <p:nvPr/>
        </p:nvSpPr>
        <p:spPr>
          <a:xfrm rot="1686764">
            <a:off x="997144" y="4255906"/>
            <a:ext cx="154467" cy="302332"/>
          </a:xfrm>
          <a:prstGeom prst="upDownArrow">
            <a:avLst>
              <a:gd name="adj1" fmla="val 42167"/>
              <a:gd name="adj2" fmla="val 4216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262955" y="3769990"/>
            <a:ext cx="805685" cy="474572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b="1" dirty="0" smtClean="0">
                <a:latin typeface="+mj-ea"/>
                <a:ea typeface="+mj-ea"/>
                <a:cs typeface="ＭＳ Ｐゴシック" pitchFamily="50" charset="-128"/>
              </a:rPr>
              <a:t>鹿児島市の</a:t>
            </a:r>
            <a:endParaRPr lang="en-US" altLang="ja-JP" sz="800" b="1" dirty="0" smtClean="0">
              <a:latin typeface="+mj-ea"/>
              <a:ea typeface="+mj-ea"/>
              <a:cs typeface="ＭＳ Ｐゴシック" pitchFamily="50" charset="-128"/>
            </a:endParaRPr>
          </a:p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b="1" dirty="0" smtClean="0">
                <a:latin typeface="+mj-ea"/>
                <a:ea typeface="+mj-ea"/>
                <a:cs typeface="ＭＳ Ｐゴシック" pitchFamily="50" charset="-128"/>
              </a:rPr>
              <a:t>疾患センター</a:t>
            </a:r>
            <a:endParaRPr lang="en-US" altLang="ja-JP" sz="800" b="1" dirty="0" smtClean="0">
              <a:latin typeface="+mj-ea"/>
              <a:ea typeface="+mj-ea"/>
              <a:cs typeface="ＭＳ Ｐゴシック" pitchFamily="50" charset="-128"/>
            </a:endParaRPr>
          </a:p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b="1" dirty="0" smtClean="0">
                <a:latin typeface="+mj-ea"/>
                <a:ea typeface="+mj-ea"/>
                <a:cs typeface="ＭＳ Ｐゴシック" pitchFamily="50" charset="-128"/>
              </a:rPr>
              <a:t>　専門医</a:t>
            </a:r>
            <a:endParaRPr lang="en-US" altLang="ja-JP" sz="800" b="1" dirty="0" smtClean="0">
              <a:latin typeface="+mj-ea"/>
              <a:ea typeface="+mj-ea"/>
              <a:cs typeface="ＭＳ Ｐゴシック" pitchFamily="50" charset="-128"/>
            </a:endParaRPr>
          </a:p>
          <a:p>
            <a:pPr defTabSz="914129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b="1" dirty="0" smtClean="0">
                <a:latin typeface="+mj-ea"/>
                <a:ea typeface="+mj-ea"/>
                <a:cs typeface="ＭＳ Ｐゴシック" pitchFamily="50" charset="-128"/>
              </a:rPr>
              <a:t>（</a:t>
            </a:r>
            <a:r>
              <a:rPr lang="ja-JP" altLang="en-US" sz="800" b="1" dirty="0" smtClean="0">
                <a:latin typeface="+mj-ea"/>
                <a:cs typeface="ＭＳ Ｐゴシック" pitchFamily="50" charset="-128"/>
              </a:rPr>
              <a:t>サポート医</a:t>
            </a:r>
            <a:r>
              <a:rPr lang="ja-JP" altLang="en-US" sz="800" b="1" dirty="0" smtClean="0">
                <a:latin typeface="+mj-ea"/>
                <a:ea typeface="+mj-ea"/>
                <a:cs typeface="ＭＳ Ｐゴシック" pitchFamily="50" charset="-128"/>
              </a:rPr>
              <a:t>）</a:t>
            </a:r>
            <a:endParaRPr lang="ja-JP" altLang="ja-JP" sz="800" b="1" dirty="0"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75" name="上下矢印 74"/>
          <p:cNvSpPr/>
          <p:nvPr/>
        </p:nvSpPr>
        <p:spPr>
          <a:xfrm rot="18829625">
            <a:off x="1177706" y="4770367"/>
            <a:ext cx="147203" cy="762496"/>
          </a:xfrm>
          <a:prstGeom prst="upDownArrow">
            <a:avLst>
              <a:gd name="adj1" fmla="val 42167"/>
              <a:gd name="adj2" fmla="val 4183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3382" y="375135"/>
            <a:ext cx="799000" cy="25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023" y="246043"/>
            <a:ext cx="799000" cy="25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徳之島の位置（100x100内）">
            <a:hlinkClick r:id="rId4" tooltip="徳之島の位置（100x100内）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4973" y="-138283"/>
            <a:ext cx="1295191" cy="119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Text Box 5"/>
          <p:cNvSpPr txBox="1">
            <a:spLocks noChangeArrowheads="1"/>
          </p:cNvSpPr>
          <p:nvPr/>
        </p:nvSpPr>
        <p:spPr bwMode="auto">
          <a:xfrm>
            <a:off x="8356426" y="275506"/>
            <a:ext cx="564243" cy="154222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天城町</a:t>
            </a: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8782011" y="165299"/>
            <a:ext cx="645010" cy="153311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徳之島</a:t>
            </a:r>
            <a:r>
              <a:rPr lang="ja-JP" altLang="en-US" sz="800" dirty="0" smtClean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町</a:t>
            </a: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3" name="Text Box 5"/>
          <p:cNvSpPr txBox="1">
            <a:spLocks noChangeArrowheads="1"/>
          </p:cNvSpPr>
          <p:nvPr/>
        </p:nvSpPr>
        <p:spPr bwMode="auto">
          <a:xfrm>
            <a:off x="8356426" y="684009"/>
            <a:ext cx="492610" cy="196136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  <a:extLst/>
        </p:spPr>
        <p:txBody>
          <a:bodyPr vert="horz" wrap="square" lIns="74273" tIns="8887" rIns="74273" bIns="8887" numCol="1" anchor="ctr" anchorCtr="0" compatLnSpc="1">
            <a:prstTxWarp prst="textNoShape">
              <a:avLst/>
            </a:prstTxWarp>
            <a:noAutofit/>
          </a:bodyPr>
          <a:lstStyle/>
          <a:p>
            <a:pPr defTabSz="914129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伊仙町</a:t>
            </a: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028" name="Picture 4" descr="「無料 牛 イラスト」の画像検索結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709" y="491863"/>
            <a:ext cx="652010" cy="53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直線コネクタ 14"/>
          <p:cNvCxnSpPr/>
          <p:nvPr/>
        </p:nvCxnSpPr>
        <p:spPr>
          <a:xfrm flipH="1" flipV="1">
            <a:off x="27343" y="937298"/>
            <a:ext cx="2054933" cy="14855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92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1516</TotalTime>
  <Words>1484</Words>
  <Application>Microsoft Office PowerPoint</Application>
  <PresentationFormat>A4 210 x 297 mm</PresentationFormat>
  <Paragraphs>253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北海道（十勝総合振興局）のコーディネートにより、管内10市町村が連携し、管内唯一の認知症疾患センターにチームを委託した事例　～帯広市・音更町・士幌町・上士幌町・清水町・芽室町・中札内村・幕別町・池田町・浦幌町【北海道】～</vt:lpstr>
      <vt:lpstr>３町合同でチームを設置し、島外の専門職の協力を得つつ、島内の人材育成・地域包括ケアシステムの推進を目指している事例　　～徳之島町・天城町・伊仙町【鹿児島県】～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3町合同でチームを設置し、島外の専門職の協力を得つつ、島内の人材育成を目指している事例　　～徳之島町・天城町・伊仙町　【鹿児島県】 ～</dc:title>
  <dc:creator>厚生労働省ネットワークシステム</dc:creator>
  <cp:lastModifiedBy>認知症室</cp:lastModifiedBy>
  <cp:revision>155</cp:revision>
  <cp:lastPrinted>2017-02-24T04:39:08Z</cp:lastPrinted>
  <dcterms:created xsi:type="dcterms:W3CDTF">2017-02-06T02:24:45Z</dcterms:created>
  <dcterms:modified xsi:type="dcterms:W3CDTF">2017-02-24T04:39:10Z</dcterms:modified>
</cp:coreProperties>
</file>