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theme/themeOverride4.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9" r:id="rId2"/>
    <p:sldMasterId id="2147483743" r:id="rId3"/>
    <p:sldMasterId id="2147483755" r:id="rId4"/>
    <p:sldMasterId id="2147483767" r:id="rId5"/>
    <p:sldMasterId id="2147483781" r:id="rId6"/>
    <p:sldMasterId id="2147483808" r:id="rId7"/>
    <p:sldMasterId id="2147483822" r:id="rId8"/>
    <p:sldMasterId id="2147483828" r:id="rId9"/>
    <p:sldMasterId id="2147483840" r:id="rId10"/>
    <p:sldMasterId id="2147483852" r:id="rId11"/>
  </p:sldMasterIdLst>
  <p:notesMasterIdLst>
    <p:notesMasterId r:id="rId68"/>
  </p:notesMasterIdLst>
  <p:handoutMasterIdLst>
    <p:handoutMasterId r:id="rId69"/>
  </p:handoutMasterIdLst>
  <p:sldIdLst>
    <p:sldId id="338" r:id="rId12"/>
    <p:sldId id="340" r:id="rId13"/>
    <p:sldId id="360" r:id="rId14"/>
    <p:sldId id="380" r:id="rId15"/>
    <p:sldId id="344" r:id="rId16"/>
    <p:sldId id="345" r:id="rId17"/>
    <p:sldId id="392" r:id="rId18"/>
    <p:sldId id="393" r:id="rId19"/>
    <p:sldId id="419" r:id="rId20"/>
    <p:sldId id="349" r:id="rId21"/>
    <p:sldId id="423" r:id="rId22"/>
    <p:sldId id="390" r:id="rId23"/>
    <p:sldId id="259" r:id="rId24"/>
    <p:sldId id="381" r:id="rId25"/>
    <p:sldId id="382" r:id="rId26"/>
    <p:sldId id="383" r:id="rId27"/>
    <p:sldId id="424" r:id="rId28"/>
    <p:sldId id="425" r:id="rId29"/>
    <p:sldId id="409" r:id="rId30"/>
    <p:sldId id="371" r:id="rId31"/>
    <p:sldId id="399" r:id="rId32"/>
    <p:sldId id="403" r:id="rId33"/>
    <p:sldId id="410" r:id="rId34"/>
    <p:sldId id="411" r:id="rId35"/>
    <p:sldId id="412" r:id="rId36"/>
    <p:sldId id="272" r:id="rId37"/>
    <p:sldId id="422" r:id="rId38"/>
    <p:sldId id="375" r:id="rId39"/>
    <p:sldId id="274" r:id="rId40"/>
    <p:sldId id="275" r:id="rId41"/>
    <p:sldId id="413" r:id="rId42"/>
    <p:sldId id="395" r:id="rId43"/>
    <p:sldId id="404" r:id="rId44"/>
    <p:sldId id="414" r:id="rId45"/>
    <p:sldId id="426" r:id="rId46"/>
    <p:sldId id="429" r:id="rId47"/>
    <p:sldId id="428" r:id="rId48"/>
    <p:sldId id="292" r:id="rId49"/>
    <p:sldId id="415" r:id="rId50"/>
    <p:sldId id="406" r:id="rId51"/>
    <p:sldId id="376" r:id="rId52"/>
    <p:sldId id="297" r:id="rId53"/>
    <p:sldId id="298" r:id="rId54"/>
    <p:sldId id="300" r:id="rId55"/>
    <p:sldId id="299" r:id="rId56"/>
    <p:sldId id="301" r:id="rId57"/>
    <p:sldId id="384" r:id="rId58"/>
    <p:sldId id="302" r:id="rId59"/>
    <p:sldId id="303" r:id="rId60"/>
    <p:sldId id="305" r:id="rId61"/>
    <p:sldId id="306" r:id="rId62"/>
    <p:sldId id="307" r:id="rId63"/>
    <p:sldId id="308" r:id="rId64"/>
    <p:sldId id="407" r:id="rId65"/>
    <p:sldId id="309" r:id="rId66"/>
    <p:sldId id="313" r:id="rId6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BDBED85-15C8-44EE-91E6-A0F80C2B4056}">
          <p14:sldIdLst>
            <p14:sldId id="338"/>
            <p14:sldId id="340"/>
            <p14:sldId id="360"/>
            <p14:sldId id="380"/>
            <p14:sldId id="344"/>
            <p14:sldId id="345"/>
            <p14:sldId id="392"/>
            <p14:sldId id="393"/>
            <p14:sldId id="419"/>
            <p14:sldId id="349"/>
            <p14:sldId id="423"/>
            <p14:sldId id="390"/>
            <p14:sldId id="259"/>
            <p14:sldId id="381"/>
            <p14:sldId id="382"/>
            <p14:sldId id="383"/>
            <p14:sldId id="424"/>
            <p14:sldId id="425"/>
            <p14:sldId id="409"/>
            <p14:sldId id="371"/>
            <p14:sldId id="399"/>
            <p14:sldId id="403"/>
            <p14:sldId id="410"/>
            <p14:sldId id="411"/>
            <p14:sldId id="412"/>
            <p14:sldId id="272"/>
            <p14:sldId id="422"/>
            <p14:sldId id="375"/>
            <p14:sldId id="274"/>
            <p14:sldId id="275"/>
            <p14:sldId id="413"/>
            <p14:sldId id="395"/>
            <p14:sldId id="404"/>
            <p14:sldId id="414"/>
            <p14:sldId id="426"/>
            <p14:sldId id="429"/>
            <p14:sldId id="428"/>
            <p14:sldId id="292"/>
            <p14:sldId id="415"/>
            <p14:sldId id="406"/>
            <p14:sldId id="376"/>
            <p14:sldId id="297"/>
            <p14:sldId id="298"/>
            <p14:sldId id="300"/>
            <p14:sldId id="299"/>
            <p14:sldId id="301"/>
            <p14:sldId id="384"/>
            <p14:sldId id="302"/>
            <p14:sldId id="303"/>
            <p14:sldId id="305"/>
            <p14:sldId id="306"/>
            <p14:sldId id="307"/>
            <p14:sldId id="308"/>
            <p14:sldId id="407"/>
            <p14:sldId id="309"/>
            <p14:sldId id="313"/>
          </p14:sldIdLst>
        </p14:section>
      </p14:sectionLst>
    </p:ext>
    <p:ext uri="{EFAFB233-063F-42B5-8137-9DF3F51BA10A}">
      <p15:sldGuideLst xmlns:p15="http://schemas.microsoft.com/office/powerpoint/2012/main" xmlns="">
        <p15:guide id="1" orient="horz" pos="2160">
          <p15:clr>
            <a:srgbClr val="A4A3A4"/>
          </p15:clr>
        </p15:guide>
        <p15:guide id="2" pos="3121">
          <p15:clr>
            <a:srgbClr val="A4A3A4"/>
          </p15:clr>
        </p15:guide>
      </p15:sldGuideLst>
    </p:ext>
    <p:ext uri="{2D200454-40CA-4A62-9FC3-DE9A4176ACB9}">
      <p15:notesGuideLst xmlns:p15="http://schemas.microsoft.com/office/powerpoint/2012/main" xmlns="">
        <p15:guide id="1" orient="horz" pos="3130">
          <p15:clr>
            <a:srgbClr val="A4A3A4"/>
          </p15:clr>
        </p15:guide>
        <p15:guide id="2" pos="2144">
          <p15:clr>
            <a:srgbClr val="A4A3A4"/>
          </p15:clr>
        </p15:guide>
        <p15:guide id="3" orient="horz" pos="3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99"/>
    <a:srgbClr val="FFCCFF"/>
    <a:srgbClr val="FF00FF"/>
    <a:srgbClr val="00FF00"/>
    <a:srgbClr val="33CCFF"/>
    <a:srgbClr val="FF9933"/>
    <a:srgbClr val="FFFF66"/>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990" autoAdjust="0"/>
  </p:normalViewPr>
  <p:slideViewPr>
    <p:cSldViewPr snapToGrid="0" showGuides="1">
      <p:cViewPr>
        <p:scale>
          <a:sx n="65" d="100"/>
          <a:sy n="65" d="100"/>
        </p:scale>
        <p:origin x="-1380" y="-72"/>
      </p:cViewPr>
      <p:guideLst>
        <p:guide orient="horz" pos="2160"/>
        <p:guide pos="3121"/>
      </p:guideLst>
    </p:cSldViewPr>
  </p:slideViewPr>
  <p:notesTextViewPr>
    <p:cViewPr>
      <p:scale>
        <a:sx n="1" d="1"/>
        <a:sy n="1" d="1"/>
      </p:scale>
      <p:origin x="0" y="0"/>
    </p:cViewPr>
  </p:notesTextViewPr>
  <p:sorterViewPr>
    <p:cViewPr>
      <p:scale>
        <a:sx n="100" d="100"/>
        <a:sy n="100" d="100"/>
      </p:scale>
      <p:origin x="0" y="8592"/>
    </p:cViewPr>
  </p:sorterViewPr>
  <p:notesViewPr>
    <p:cSldViewPr snapToGrid="0">
      <p:cViewPr varScale="1">
        <p:scale>
          <a:sx n="74" d="100"/>
          <a:sy n="74" d="100"/>
        </p:scale>
        <p:origin x="-2010" y="-84"/>
      </p:cViewPr>
      <p:guideLst>
        <p:guide orient="horz" pos="313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NMPF\Desktop\23&#24180;&#24230;&#36984;&#25246;&#29575;\&#35201;&#25903;&#25588;&#65297;&#65374;&#35201;&#20171;&#35703;&#65298;&#35469;&#23450;&#35519;&#26619;&#32080;&#265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'[要支援１～要介護２認定調査結果.xls]①歩行できる＋つかまればできる'!$C$4</c:f>
              <c:strCache>
                <c:ptCount val="1"/>
                <c:pt idx="0">
                  <c:v>要支援１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'[要支援１～要介護２認定調査結果.xls]①歩行できる＋つかまればできる'!$D$4:$T$4</c:f>
              <c:numCache>
                <c:formatCode>0.0%</c:formatCode>
                <c:ptCount val="17"/>
                <c:pt idx="0">
                  <c:v>0.99757677081229801</c:v>
                </c:pt>
                <c:pt idx="1">
                  <c:v>0.98022790564433904</c:v>
                </c:pt>
                <c:pt idx="2">
                  <c:v>0.99618670135578702</c:v>
                </c:pt>
                <c:pt idx="3">
                  <c:v>0.98174946815754804</c:v>
                </c:pt>
                <c:pt idx="4">
                  <c:v>0.99388439881844104</c:v>
                </c:pt>
                <c:pt idx="5">
                  <c:v>0.986898830181414</c:v>
                </c:pt>
                <c:pt idx="6">
                  <c:v>0.98514715481898596</c:v>
                </c:pt>
                <c:pt idx="7">
                  <c:v>0.99476962886084697</c:v>
                </c:pt>
                <c:pt idx="8">
                  <c:v>0.98989029722126998</c:v>
                </c:pt>
                <c:pt idx="9">
                  <c:v>0.988710381846444</c:v>
                </c:pt>
                <c:pt idx="10">
                  <c:v>0.83712002028749999</c:v>
                </c:pt>
                <c:pt idx="11">
                  <c:v>0.76788305571078996</c:v>
                </c:pt>
                <c:pt idx="12">
                  <c:v>0.79376957720286101</c:v>
                </c:pt>
                <c:pt idx="13">
                  <c:v>0.74756855249625498</c:v>
                </c:pt>
                <c:pt idx="14">
                  <c:v>0.60628278521078804</c:v>
                </c:pt>
                <c:pt idx="15">
                  <c:v>0.41056828481396102</c:v>
                </c:pt>
                <c:pt idx="16">
                  <c:v>0.76234860687802597</c:v>
                </c:pt>
              </c:numCache>
            </c:numRef>
          </c:val>
          <c:smooth val="0"/>
          <c:extLst xmlns:c16r2="http://schemas.microsoft.com/office/drawing/2015/06/chart">
            <c:ext xmlns:c16="http://schemas.microsoft.com/office/drawing/2014/chart" uri="{C3380CC4-5D6E-409C-BE32-E72D297353CC}">
              <c16:uniqueId val="{00000000-39C0-46E8-B88C-6A65EB69733C}"/>
            </c:ext>
          </c:extLst>
        </c:ser>
        <c:ser>
          <c:idx val="1"/>
          <c:order val="1"/>
          <c:tx>
            <c:strRef>
              <c:f>'[要支援１～要介護２認定調査結果.xls]①歩行できる＋つかまればできる'!$C$5</c:f>
              <c:strCache>
                <c:ptCount val="1"/>
                <c:pt idx="0">
                  <c:v>要支援２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'[要支援１～要介護２認定調査結果.xls]①歩行できる＋つかまればできる'!$D$5:$T$5</c:f>
              <c:numCache>
                <c:formatCode>0.0%</c:formatCode>
                <c:ptCount val="17"/>
                <c:pt idx="0">
                  <c:v>0.96909748086059799</c:v>
                </c:pt>
                <c:pt idx="1">
                  <c:v>0.86241497334457495</c:v>
                </c:pt>
                <c:pt idx="2">
                  <c:v>0.97150284211498705</c:v>
                </c:pt>
                <c:pt idx="3">
                  <c:v>0.95705196492405598</c:v>
                </c:pt>
                <c:pt idx="4">
                  <c:v>0.98002158627552605</c:v>
                </c:pt>
                <c:pt idx="5">
                  <c:v>0.90591728223412105</c:v>
                </c:pt>
                <c:pt idx="6">
                  <c:v>0.89862285175046497</c:v>
                </c:pt>
                <c:pt idx="7">
                  <c:v>0.97968715102090398</c:v>
                </c:pt>
                <c:pt idx="8">
                  <c:v>0.97111110851254701</c:v>
                </c:pt>
                <c:pt idx="9">
                  <c:v>0.97733324134414901</c:v>
                </c:pt>
                <c:pt idx="10">
                  <c:v>0.539912976672556</c:v>
                </c:pt>
                <c:pt idx="11">
                  <c:v>0.47912293769798597</c:v>
                </c:pt>
                <c:pt idx="12">
                  <c:v>0.76342447668483504</c:v>
                </c:pt>
                <c:pt idx="13">
                  <c:v>0.69928540774790604</c:v>
                </c:pt>
                <c:pt idx="14">
                  <c:v>0.48200305669145299</c:v>
                </c:pt>
                <c:pt idx="15">
                  <c:v>0.22810121460803801</c:v>
                </c:pt>
                <c:pt idx="16">
                  <c:v>0.70795032116308598</c:v>
                </c:pt>
              </c:numCache>
            </c:numRef>
          </c:val>
          <c:smooth val="0"/>
          <c:extLst xmlns:c16r2="http://schemas.microsoft.com/office/drawing/2015/06/chart">
            <c:ext xmlns:c16="http://schemas.microsoft.com/office/drawing/2014/chart" uri="{C3380CC4-5D6E-409C-BE32-E72D297353CC}">
              <c16:uniqueId val="{00000001-39C0-46E8-B88C-6A65EB69733C}"/>
            </c:ext>
          </c:extLst>
        </c:ser>
        <c:ser>
          <c:idx val="2"/>
          <c:order val="2"/>
          <c:tx>
            <c:strRef>
              <c:f>'[要支援１～要介護２認定調査結果.xls]①歩行できる＋つかまればできる'!$C$6</c:f>
              <c:strCache>
                <c:ptCount val="1"/>
                <c:pt idx="0">
                  <c:v>要介護１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'[要支援１～要介護２認定調査結果.xls]①歩行できる＋つかまればできる'!$D$6:$T$6</c:f>
              <c:numCache>
                <c:formatCode>0.0%</c:formatCode>
                <c:ptCount val="17"/>
                <c:pt idx="0">
                  <c:v>0.92071026018317603</c:v>
                </c:pt>
                <c:pt idx="1">
                  <c:v>0.79763615578546398</c:v>
                </c:pt>
                <c:pt idx="2">
                  <c:v>0.88329735847184099</c:v>
                </c:pt>
                <c:pt idx="3">
                  <c:v>0.80055231431913998</c:v>
                </c:pt>
                <c:pt idx="4">
                  <c:v>0.95482244449661002</c:v>
                </c:pt>
                <c:pt idx="5">
                  <c:v>0.73171723186323101</c:v>
                </c:pt>
                <c:pt idx="6">
                  <c:v>0.74983253081719203</c:v>
                </c:pt>
                <c:pt idx="7">
                  <c:v>0.91188449111315995</c:v>
                </c:pt>
                <c:pt idx="8">
                  <c:v>0.872495357620659</c:v>
                </c:pt>
                <c:pt idx="9">
                  <c:v>0.84949911923614996</c:v>
                </c:pt>
                <c:pt idx="10">
                  <c:v>0.34140811524170001</c:v>
                </c:pt>
                <c:pt idx="11">
                  <c:v>0.39696017191594302</c:v>
                </c:pt>
                <c:pt idx="12">
                  <c:v>0.22626470245831401</c:v>
                </c:pt>
                <c:pt idx="13">
                  <c:v>0.24262419915378</c:v>
                </c:pt>
                <c:pt idx="14">
                  <c:v>0.211331795097876</c:v>
                </c:pt>
                <c:pt idx="15">
                  <c:v>7.9872780675487698E-2</c:v>
                </c:pt>
                <c:pt idx="16">
                  <c:v>0.60497216480876104</c:v>
                </c:pt>
              </c:numCache>
            </c:numRef>
          </c:val>
          <c:smooth val="0"/>
          <c:extLst xmlns:c16r2="http://schemas.microsoft.com/office/drawing/2015/06/chart">
            <c:ext xmlns:c16="http://schemas.microsoft.com/office/drawing/2014/chart" uri="{C3380CC4-5D6E-409C-BE32-E72D297353CC}">
              <c16:uniqueId val="{00000002-39C0-46E8-B88C-6A65EB69733C}"/>
            </c:ext>
          </c:extLst>
        </c:ser>
        <c:ser>
          <c:idx val="3"/>
          <c:order val="3"/>
          <c:tx>
            <c:strRef>
              <c:f>'[要支援１～要介護２認定調査結果.xls]①歩行できる＋つかまればできる'!$C$7</c:f>
              <c:strCache>
                <c:ptCount val="1"/>
                <c:pt idx="0">
                  <c:v>要介護２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'[要支援１～要介護２認定調査結果.xls]①歩行できる＋つかまればできる'!$D$7:$T$7</c:f>
              <c:numCache>
                <c:formatCode>0.0%</c:formatCode>
                <c:ptCount val="17"/>
                <c:pt idx="0">
                  <c:v>0.79292724318975805</c:v>
                </c:pt>
                <c:pt idx="1">
                  <c:v>0.487011095919411</c:v>
                </c:pt>
                <c:pt idx="2">
                  <c:v>0.50411871826750698</c:v>
                </c:pt>
                <c:pt idx="3">
                  <c:v>0.43279465823936603</c:v>
                </c:pt>
                <c:pt idx="4">
                  <c:v>0.86385715071011804</c:v>
                </c:pt>
                <c:pt idx="5">
                  <c:v>0.3245933620975</c:v>
                </c:pt>
                <c:pt idx="6">
                  <c:v>0.37276066989551998</c:v>
                </c:pt>
                <c:pt idx="7">
                  <c:v>0.72157628254535999</c:v>
                </c:pt>
                <c:pt idx="8">
                  <c:v>0.62250248245904405</c:v>
                </c:pt>
                <c:pt idx="9">
                  <c:v>0.58832817348324395</c:v>
                </c:pt>
                <c:pt idx="10">
                  <c:v>9.70118093705373E-2</c:v>
                </c:pt>
                <c:pt idx="11">
                  <c:v>0.15313468202886801</c:v>
                </c:pt>
                <c:pt idx="12">
                  <c:v>0.14790075777866399</c:v>
                </c:pt>
                <c:pt idx="13">
                  <c:v>0.16722475698802</c:v>
                </c:pt>
                <c:pt idx="14">
                  <c:v>7.9560326971142695E-2</c:v>
                </c:pt>
                <c:pt idx="15">
                  <c:v>2.12316037796536E-2</c:v>
                </c:pt>
                <c:pt idx="16">
                  <c:v>0.54779596233445904</c:v>
                </c:pt>
              </c:numCache>
            </c:numRef>
          </c:val>
          <c:smooth val="0"/>
          <c:extLst xmlns:c16r2="http://schemas.microsoft.com/office/drawing/2015/06/chart">
            <c:ext xmlns:c16="http://schemas.microsoft.com/office/drawing/2014/chart" uri="{C3380CC4-5D6E-409C-BE32-E72D297353CC}">
              <c16:uniqueId val="{00000003-39C0-46E8-B88C-6A65EB69733C}"/>
            </c:ext>
          </c:extLst>
        </c:ser>
        <c:dLbls>
          <c:showLegendKey val="0"/>
          <c:showVal val="0"/>
          <c:showCatName val="0"/>
          <c:showSerName val="0"/>
          <c:showPercent val="0"/>
          <c:showBubbleSize val="0"/>
        </c:dLbls>
        <c:marker val="1"/>
        <c:smooth val="0"/>
        <c:axId val="140461952"/>
        <c:axId val="140463488"/>
      </c:lineChart>
      <c:catAx>
        <c:axId val="140461952"/>
        <c:scaling>
          <c:orientation val="minMax"/>
        </c:scaling>
        <c:delete val="0"/>
        <c:axPos val="b"/>
        <c:numFmt formatCode="General" sourceLinked="1"/>
        <c:majorTickMark val="out"/>
        <c:minorTickMark val="none"/>
        <c:tickLblPos val="nextTo"/>
        <c:txPr>
          <a:bodyPr rot="0" vert="eaVert"/>
          <a:lstStyle/>
          <a:p>
            <a:pPr>
              <a:defRPr sz="1000">
                <a:latin typeface="ＭＳ Ｐゴシック" pitchFamily="50" charset="-128"/>
                <a:ea typeface="ＭＳ Ｐゴシック" pitchFamily="50" charset="-128"/>
              </a:defRPr>
            </a:pPr>
            <a:endParaRPr lang="ja-JP"/>
          </a:p>
        </c:txPr>
        <c:crossAx val="140463488"/>
        <c:crosses val="autoZero"/>
        <c:auto val="1"/>
        <c:lblAlgn val="ctr"/>
        <c:lblOffset val="100"/>
        <c:noMultiLvlLbl val="0"/>
      </c:catAx>
      <c:valAx>
        <c:axId val="140463488"/>
        <c:scaling>
          <c:orientation val="minMax"/>
          <c:max val="1"/>
        </c:scaling>
        <c:delete val="0"/>
        <c:axPos val="l"/>
        <c:majorGridlines/>
        <c:numFmt formatCode="0.0%" sourceLinked="1"/>
        <c:majorTickMark val="out"/>
        <c:minorTickMark val="none"/>
        <c:tickLblPos val="nextTo"/>
        <c:crossAx val="140461952"/>
        <c:crosses val="autoZero"/>
        <c:crossBetween val="between"/>
        <c:minorUnit val="0.2"/>
      </c:valAx>
    </c:plotArea>
    <c:legend>
      <c:legendPos val="r"/>
      <c:layout>
        <c:manualLayout>
          <c:xMode val="edge"/>
          <c:yMode val="edge"/>
          <c:x val="0.84493704444328999"/>
          <c:y val="0.23298100418569501"/>
          <c:w val="9.1847699059886698E-2"/>
          <c:h val="0.51479366794644699"/>
        </c:manualLayout>
      </c:layout>
      <c:overlay val="0"/>
    </c:legend>
    <c:plotVisOnly val="1"/>
    <c:dispBlanksAs val="gap"/>
    <c:showDLblsOverMax val="0"/>
  </c:chart>
  <c:txPr>
    <a:bodyPr/>
    <a:lstStyle/>
    <a:p>
      <a:pPr>
        <a:defRPr>
          <a:latin typeface="+mn-ea"/>
          <a:ea typeface="+mn-ea"/>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A2B66-90C7-426D-9B01-B0F4B387B17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kumimoji="1" lang="ja-JP" altLang="en-US"/>
        </a:p>
      </dgm:t>
    </dgm:pt>
    <dgm:pt modelId="{A39022D5-0AD1-4686-A3D7-B437AB561529}">
      <dgm:prSet phldrT="[テキスト]" custT="1"/>
      <dgm:spPr/>
      <dgm:t>
        <a:bodyPr anchor="t" anchorCtr="0"/>
        <a:lstStyle/>
        <a:p>
          <a:pPr>
            <a:lnSpc>
              <a:spcPct val="100000"/>
            </a:lnSpc>
            <a:spcAft>
              <a:spcPts val="0"/>
            </a:spcAft>
          </a:pPr>
          <a:r>
            <a:rPr kumimoji="1" lang="ja-JP" altLang="en-US" sz="1500" dirty="0"/>
            <a:t>１．実態把握、課題分析</a:t>
          </a:r>
        </a:p>
      </dgm:t>
    </dgm:pt>
    <dgm:pt modelId="{D6FFCCF4-B5CD-4B7F-BDB7-BD9EFEC60940}" type="parTrans" cxnId="{18C826CE-B9F2-4342-AB77-64428B47E6C4}">
      <dgm:prSet/>
      <dgm:spPr/>
      <dgm:t>
        <a:bodyPr/>
        <a:lstStyle/>
        <a:p>
          <a:endParaRPr kumimoji="1" lang="ja-JP" altLang="en-US"/>
        </a:p>
      </dgm:t>
    </dgm:pt>
    <dgm:pt modelId="{CE0A9C5C-BF67-4D24-B99E-DAE4BC6B0B24}" type="sibTrans" cxnId="{18C826CE-B9F2-4342-AB77-64428B47E6C4}">
      <dgm:prSet/>
      <dgm:spPr/>
      <dgm:t>
        <a:bodyPr/>
        <a:lstStyle/>
        <a:p>
          <a:endParaRPr kumimoji="1" lang="ja-JP" altLang="en-US"/>
        </a:p>
      </dgm:t>
    </dgm:pt>
    <dgm:pt modelId="{7171AB8A-4A59-4793-ADBD-FE6642036447}">
      <dgm:prSet phldrT="[テキスト]" custT="1"/>
      <dgm:spPr>
        <a:solidFill>
          <a:schemeClr val="bg1">
            <a:alpha val="90000"/>
          </a:schemeClr>
        </a:solidFill>
      </dgm:spPr>
      <dgm:t>
        <a:bodyPr/>
        <a:lstStyle/>
        <a:p>
          <a:pPr algn="l"/>
          <a:r>
            <a:rPr kumimoji="1" lang="ja-JP" altLang="en-US" sz="1000" dirty="0">
              <a:solidFill>
                <a:schemeClr val="accent3">
                  <a:lumMod val="50000"/>
                </a:schemeClr>
              </a:solidFill>
              <a:latin typeface="HGP創英角ｺﾞｼｯｸUB" pitchFamily="50" charset="-128"/>
              <a:ea typeface="HGP創英角ｺﾞｼｯｸUB" pitchFamily="50" charset="-128"/>
            </a:rPr>
            <a:t>人口や世帯等の現状・将来推計、地域住民のニーズ、支援サービスの提供状況の把握・分析を行う</a:t>
          </a:r>
        </a:p>
      </dgm:t>
    </dgm:pt>
    <dgm:pt modelId="{C2B3C838-204C-444B-84A2-F2219FC0816F}" type="parTrans" cxnId="{3A47B588-CEE7-42FB-B0F4-17904AFAC48F}">
      <dgm:prSet/>
      <dgm:spPr/>
      <dgm:t>
        <a:bodyPr/>
        <a:lstStyle/>
        <a:p>
          <a:endParaRPr kumimoji="1" lang="ja-JP" altLang="en-US"/>
        </a:p>
      </dgm:t>
    </dgm:pt>
    <dgm:pt modelId="{478577FC-D835-4A0E-9F74-53B489F6DC69}" type="sibTrans" cxnId="{3A47B588-CEE7-42FB-B0F4-17904AFAC48F}">
      <dgm:prSet/>
      <dgm:spPr/>
      <dgm:t>
        <a:bodyPr/>
        <a:lstStyle/>
        <a:p>
          <a:endParaRPr kumimoji="1" lang="ja-JP" altLang="en-US"/>
        </a:p>
      </dgm:t>
    </dgm:pt>
    <dgm:pt modelId="{5051DADF-362A-452D-884E-4BFD1C49DD4B}">
      <dgm:prSet phldrT="[テキスト]" custT="1"/>
      <dgm:spPr/>
      <dgm:t>
        <a:bodyPr/>
        <a:lstStyle/>
        <a:p>
          <a:pPr marL="180000" indent="-180000" algn="l" defTabSz="914400" rtl="0" eaLnBrk="1" latinLnBrk="0" hangingPunct="1">
            <a:buFont typeface="Wingdings" pitchFamily="2" charset="2"/>
            <a:buChar char="l"/>
          </a:pPr>
          <a:r>
            <a:rPr kumimoji="1" lang="ja-JP" altLang="en-US" sz="1000" kern="1200" dirty="0"/>
            <a:t>日常</a:t>
          </a:r>
          <a:r>
            <a:rPr kumimoji="1" lang="ja-JP" altLang="en-US" sz="1000" kern="1200" dirty="0">
              <a:solidFill>
                <a:schemeClr val="tx1"/>
              </a:solidFill>
              <a:latin typeface="+mn-lt"/>
              <a:ea typeface="+mn-ea"/>
              <a:cs typeface="+mn-cs"/>
            </a:rPr>
            <a:t>生活圏域ニーズ調査は、記名式にて実施し、訪問等により全数把握に努めることで、潜在的な要介護リスクを抱える高齢者を把握することができる。</a:t>
          </a:r>
          <a:endParaRPr kumimoji="1" lang="en-US" altLang="ja-JP" sz="1000" kern="1200" dirty="0">
            <a:solidFill>
              <a:schemeClr val="tx1"/>
            </a:solidFill>
            <a:latin typeface="+mn-lt"/>
            <a:ea typeface="+mn-ea"/>
            <a:cs typeface="+mn-cs"/>
          </a:endParaRPr>
        </a:p>
        <a:p>
          <a:pPr marL="180000" indent="-180000" algn="l" defTabSz="914400" rtl="0" eaLnBrk="1" latinLnBrk="0" hangingPunct="1">
            <a:buFont typeface="Wingdings" pitchFamily="2" charset="2"/>
            <a:buChar char="l"/>
          </a:pPr>
          <a:r>
            <a:rPr kumimoji="1" lang="ja-JP" altLang="en-US" sz="1000" kern="1200" dirty="0">
              <a:solidFill>
                <a:schemeClr val="tx1"/>
              </a:solidFill>
              <a:latin typeface="+mn-lt"/>
              <a:ea typeface="+mn-ea"/>
              <a:cs typeface="+mn-cs"/>
            </a:rPr>
            <a:t>医療と介護の連携の視点にたった日常生活圏域単位のサービス基盤目標を設定するには、介護保険や医療保険のレセプトデータ</a:t>
          </a:r>
          <a:r>
            <a:rPr kumimoji="1" lang="ja-JP" altLang="en-US" sz="1000" kern="1200" dirty="0"/>
            <a:t>を接続した分析が重要。要介護認定データを接続すれば、状態像と給付の関係性の分析も可能。</a:t>
          </a:r>
        </a:p>
      </dgm:t>
    </dgm:pt>
    <dgm:pt modelId="{EF44533A-F6B1-4950-8A27-B0666FFD9019}" type="parTrans" cxnId="{4BAECE6E-5927-461E-B00F-1186012FDCC4}">
      <dgm:prSet/>
      <dgm:spPr/>
      <dgm:t>
        <a:bodyPr/>
        <a:lstStyle/>
        <a:p>
          <a:endParaRPr kumimoji="1" lang="ja-JP" altLang="en-US"/>
        </a:p>
      </dgm:t>
    </dgm:pt>
    <dgm:pt modelId="{D15C5C55-1836-4749-877C-6039B720980C}" type="sibTrans" cxnId="{4BAECE6E-5927-461E-B00F-1186012FDCC4}">
      <dgm:prSet/>
      <dgm:spPr/>
      <dgm:t>
        <a:bodyPr/>
        <a:lstStyle/>
        <a:p>
          <a:endParaRPr kumimoji="1" lang="ja-JP" altLang="en-US"/>
        </a:p>
      </dgm:t>
    </dgm:pt>
    <dgm:pt modelId="{AF3C6F48-2D86-49B8-8B2A-164629BC1322}">
      <dgm:prSet phldrT="[テキスト]" custT="1"/>
      <dgm:spPr/>
      <dgm:t>
        <a:bodyPr anchor="t" anchorCtr="0"/>
        <a:lstStyle/>
        <a:p>
          <a:r>
            <a:rPr kumimoji="1" lang="ja-JP" altLang="en-US" sz="1500" dirty="0"/>
            <a:t>２．基本方針の明示と関係者との共有（規範的統合）</a:t>
          </a:r>
        </a:p>
      </dgm:t>
    </dgm:pt>
    <dgm:pt modelId="{ACD1AE94-C9CF-42C8-9319-7F18E41A2D75}" type="parTrans" cxnId="{D783D54E-201E-4C39-B584-77D0946FB168}">
      <dgm:prSet/>
      <dgm:spPr/>
      <dgm:t>
        <a:bodyPr/>
        <a:lstStyle/>
        <a:p>
          <a:endParaRPr kumimoji="1" lang="ja-JP" altLang="en-US"/>
        </a:p>
      </dgm:t>
    </dgm:pt>
    <dgm:pt modelId="{3EBB600E-C414-4931-ACEA-38F2C960821A}" type="sibTrans" cxnId="{D783D54E-201E-4C39-B584-77D0946FB168}">
      <dgm:prSet/>
      <dgm:spPr/>
      <dgm:t>
        <a:bodyPr/>
        <a:lstStyle/>
        <a:p>
          <a:endParaRPr kumimoji="1" lang="ja-JP" altLang="en-US"/>
        </a:p>
      </dgm:t>
    </dgm:pt>
    <dgm:pt modelId="{72057257-49E8-449A-A596-1D98D45E95FF}">
      <dgm:prSet phldrT="[テキスト]" custT="1"/>
      <dgm:spPr>
        <a:solidFill>
          <a:schemeClr val="bg1">
            <a:alpha val="90000"/>
          </a:schemeClr>
        </a:solidFill>
      </dgm:spPr>
      <dgm:t>
        <a:bodyPr/>
        <a:lstStyle/>
        <a:p>
          <a:pPr algn="l"/>
          <a:r>
            <a:rPr kumimoji="1" lang="ja-JP" altLang="en-US" sz="1000" baseline="0" dirty="0">
              <a:solidFill>
                <a:schemeClr val="accent6">
                  <a:lumMod val="50000"/>
                </a:schemeClr>
              </a:solidFill>
              <a:latin typeface="HGP創英角ｺﾞｼｯｸUB" pitchFamily="50" charset="-128"/>
              <a:ea typeface="HGP創英角ｺﾞｼｯｸUB" pitchFamily="50" charset="-128"/>
            </a:rPr>
            <a:t>基本方針を定め、地域住民・社会福祉法人・医療機関・介護サービス事業者・</a:t>
          </a:r>
          <a:r>
            <a:rPr kumimoji="1" lang="en-US" altLang="ja-JP" sz="1000" baseline="0" dirty="0">
              <a:solidFill>
                <a:schemeClr val="accent6">
                  <a:lumMod val="50000"/>
                </a:schemeClr>
              </a:solidFill>
              <a:latin typeface="HGP創英角ｺﾞｼｯｸUB" pitchFamily="50" charset="-128"/>
              <a:ea typeface="HGP創英角ｺﾞｼｯｸUB" pitchFamily="50" charset="-128"/>
            </a:rPr>
            <a:t>NPO</a:t>
          </a:r>
          <a:r>
            <a:rPr kumimoji="1" lang="ja-JP" altLang="en-US" sz="1000" baseline="0" dirty="0">
              <a:solidFill>
                <a:schemeClr val="accent6">
                  <a:lumMod val="50000"/>
                </a:schemeClr>
              </a:solidFill>
              <a:latin typeface="HGP創英角ｺﾞｼｯｸUB" pitchFamily="50" charset="-128"/>
              <a:ea typeface="HGP創英角ｺﾞｼｯｸUB" pitchFamily="50" charset="-128"/>
            </a:rPr>
            <a:t>等のあらゆる関係者に働きかけて、基本方針を共有する</a:t>
          </a:r>
        </a:p>
      </dgm:t>
    </dgm:pt>
    <dgm:pt modelId="{713F7C0C-589C-46D5-936A-04C33FB0D918}" type="parTrans" cxnId="{F94E00B1-D052-4A25-9937-3F5EFBEAEDAB}">
      <dgm:prSet/>
      <dgm:spPr/>
      <dgm:t>
        <a:bodyPr/>
        <a:lstStyle/>
        <a:p>
          <a:endParaRPr kumimoji="1" lang="ja-JP" altLang="en-US"/>
        </a:p>
      </dgm:t>
    </dgm:pt>
    <dgm:pt modelId="{9E9F871F-B514-466B-B08C-DA04DADEF554}" type="sibTrans" cxnId="{F94E00B1-D052-4A25-9937-3F5EFBEAEDAB}">
      <dgm:prSet/>
      <dgm:spPr/>
      <dgm:t>
        <a:bodyPr/>
        <a:lstStyle/>
        <a:p>
          <a:endParaRPr kumimoji="1" lang="ja-JP" altLang="en-US"/>
        </a:p>
      </dgm:t>
    </dgm:pt>
    <dgm:pt modelId="{5686007A-9086-4C3F-958C-263314A609FA}">
      <dgm:prSet phldrT="[テキスト]" custT="1"/>
      <dgm:spPr/>
      <dgm:t>
        <a:bodyPr/>
        <a:lstStyle/>
        <a:p>
          <a:pPr marL="180000" indent="-180000" algn="l" defTabSz="914400" rtl="0" eaLnBrk="1" latinLnBrk="0" hangingPunct="1">
            <a:buFont typeface="Wingdings" pitchFamily="2" charset="2"/>
            <a:buChar char="l"/>
          </a:pPr>
          <a:r>
            <a:rPr kumimoji="1" lang="ja-JP" altLang="en-US" sz="1000" kern="1200" dirty="0"/>
            <a:t>基本方針</a:t>
          </a:r>
          <a:r>
            <a:rPr kumimoji="1" lang="ja-JP" altLang="en-US" sz="1000" kern="1200" dirty="0">
              <a:solidFill>
                <a:schemeClr val="tx1"/>
              </a:solidFill>
              <a:latin typeface="+mn-lt"/>
              <a:ea typeface="+mn-ea"/>
              <a:cs typeface="+mn-cs"/>
            </a:rPr>
            <a:t>は、地域における具体的</a:t>
          </a:r>
          <a:r>
            <a:rPr kumimoji="1" lang="ja-JP" altLang="en-US" sz="1000" kern="1200">
              <a:solidFill>
                <a:schemeClr val="tx1"/>
              </a:solidFill>
              <a:latin typeface="+mn-lt"/>
              <a:ea typeface="+mn-ea"/>
              <a:cs typeface="+mn-cs"/>
            </a:rPr>
            <a:t>な取組の</a:t>
          </a:r>
          <a:r>
            <a:rPr kumimoji="1" lang="ja-JP" altLang="en-US" sz="1000" kern="1200" dirty="0">
              <a:solidFill>
                <a:schemeClr val="tx1"/>
              </a:solidFill>
              <a:latin typeface="+mn-lt"/>
              <a:ea typeface="+mn-ea"/>
              <a:cs typeface="+mn-cs"/>
            </a:rPr>
            <a:t>方向性と目標を示すもので、目標は可能な限り事後検証できる成果指標とともに設定されることが望ましい。具体的に示されることで、サービス基盤整備の方針も具体化されやすくなる。</a:t>
          </a:r>
          <a:endParaRPr kumimoji="1" lang="en-US" altLang="ja-JP" sz="1000" kern="1200" dirty="0">
            <a:solidFill>
              <a:schemeClr val="tx1"/>
            </a:solidFill>
            <a:latin typeface="+mn-lt"/>
            <a:ea typeface="+mn-ea"/>
            <a:cs typeface="+mn-cs"/>
          </a:endParaRPr>
        </a:p>
        <a:p>
          <a:pPr marL="180000" indent="-180000" algn="l" defTabSz="914400" rtl="0" eaLnBrk="1" latinLnBrk="0" hangingPunct="1">
            <a:buFont typeface="Wingdings" pitchFamily="2" charset="2"/>
            <a:buChar char="l"/>
          </a:pPr>
          <a:r>
            <a:rPr kumimoji="1" lang="ja-JP" altLang="en-US" sz="1000" kern="1200" dirty="0">
              <a:solidFill>
                <a:schemeClr val="tx1"/>
              </a:solidFill>
              <a:latin typeface="+mn-lt"/>
              <a:ea typeface="+mn-ea"/>
              <a:cs typeface="+mn-cs"/>
            </a:rPr>
            <a:t>基本方針の共有は、対外的には特にサービス提供者である事業者への働きかけが重要。自治体は基本方針の実現に向けた基盤整備のため、公募要件への基本方針の記載、事業者連絡会での働きかけ等を行うことが考えられる</a:t>
          </a:r>
          <a:r>
            <a:rPr kumimoji="1" lang="ja-JP" altLang="en-US" sz="1000" kern="1200" dirty="0"/>
            <a:t>。</a:t>
          </a:r>
          <a:endParaRPr kumimoji="1" lang="en-US" altLang="ja-JP" sz="1000" kern="1200" dirty="0"/>
        </a:p>
      </dgm:t>
    </dgm:pt>
    <dgm:pt modelId="{924BECA2-7AED-4F33-9F2F-FD612DFBEA53}" type="parTrans" cxnId="{5612BE32-FD1F-4E65-A623-969AADD2ED92}">
      <dgm:prSet/>
      <dgm:spPr/>
      <dgm:t>
        <a:bodyPr/>
        <a:lstStyle/>
        <a:p>
          <a:endParaRPr kumimoji="1" lang="ja-JP" altLang="en-US"/>
        </a:p>
      </dgm:t>
    </dgm:pt>
    <dgm:pt modelId="{42EF0256-5D67-403B-9463-A87064938D22}" type="sibTrans" cxnId="{5612BE32-FD1F-4E65-A623-969AADD2ED92}">
      <dgm:prSet/>
      <dgm:spPr/>
      <dgm:t>
        <a:bodyPr/>
        <a:lstStyle/>
        <a:p>
          <a:endParaRPr kumimoji="1" lang="ja-JP" altLang="en-US"/>
        </a:p>
      </dgm:t>
    </dgm:pt>
    <dgm:pt modelId="{B1B343BB-4B2E-4C79-8A19-CD4EF7EA3342}">
      <dgm:prSet phldrT="[テキスト]" custT="1"/>
      <dgm:spPr/>
      <dgm:t>
        <a:bodyPr anchor="t" anchorCtr="0"/>
        <a:lstStyle/>
        <a:p>
          <a:r>
            <a:rPr kumimoji="1" lang="ja-JP" altLang="en-US" sz="1500" dirty="0"/>
            <a:t>３．施策立案・実行、評価</a:t>
          </a:r>
        </a:p>
      </dgm:t>
    </dgm:pt>
    <dgm:pt modelId="{FF97AED9-81BA-4CE6-86F2-F1617A363561}" type="parTrans" cxnId="{A6E8E862-EB63-4432-87B4-B5EE02E71F1B}">
      <dgm:prSet/>
      <dgm:spPr/>
      <dgm:t>
        <a:bodyPr/>
        <a:lstStyle/>
        <a:p>
          <a:endParaRPr kumimoji="1" lang="ja-JP" altLang="en-US"/>
        </a:p>
      </dgm:t>
    </dgm:pt>
    <dgm:pt modelId="{333317CE-808D-4676-B325-D4EBD8DB2EC4}" type="sibTrans" cxnId="{A6E8E862-EB63-4432-87B4-B5EE02E71F1B}">
      <dgm:prSet/>
      <dgm:spPr/>
      <dgm:t>
        <a:bodyPr/>
        <a:lstStyle/>
        <a:p>
          <a:endParaRPr kumimoji="1" lang="ja-JP" altLang="en-US"/>
        </a:p>
      </dgm:t>
    </dgm:pt>
    <dgm:pt modelId="{6F8382B7-D407-4698-BDD4-6CF72650FD5C}">
      <dgm:prSet phldrT="[テキスト]" custT="1"/>
      <dgm:spPr>
        <a:solidFill>
          <a:schemeClr val="bg1">
            <a:alpha val="90000"/>
          </a:schemeClr>
        </a:solidFill>
      </dgm:spPr>
      <dgm:t>
        <a:bodyPr/>
        <a:lstStyle/>
        <a:p>
          <a:pPr algn="l"/>
          <a:r>
            <a:rPr kumimoji="1" lang="ja-JP" altLang="en-US" sz="1000" baseline="0" dirty="0">
              <a:solidFill>
                <a:schemeClr val="accent2">
                  <a:lumMod val="75000"/>
                </a:schemeClr>
              </a:solidFill>
              <a:latin typeface="HGP創英角ｺﾞｼｯｸUB" pitchFamily="50" charset="-128"/>
              <a:ea typeface="HGP創英角ｺﾞｼｯｸUB" pitchFamily="50" charset="-128"/>
            </a:rPr>
            <a:t>施策・事業を実行し、その成果・課題を評価する</a:t>
          </a:r>
        </a:p>
      </dgm:t>
    </dgm:pt>
    <dgm:pt modelId="{2C056839-126F-4EDC-B97E-2086BC3DB113}" type="parTrans" cxnId="{E64EFBD7-41D8-43AA-9E99-71D3A05604BC}">
      <dgm:prSet/>
      <dgm:spPr/>
      <dgm:t>
        <a:bodyPr/>
        <a:lstStyle/>
        <a:p>
          <a:endParaRPr kumimoji="1" lang="ja-JP" altLang="en-US"/>
        </a:p>
      </dgm:t>
    </dgm:pt>
    <dgm:pt modelId="{CD2E0FCA-EE8E-40E9-924C-DDEDE440463D}" type="sibTrans" cxnId="{E64EFBD7-41D8-43AA-9E99-71D3A05604BC}">
      <dgm:prSet/>
      <dgm:spPr/>
      <dgm:t>
        <a:bodyPr/>
        <a:lstStyle/>
        <a:p>
          <a:endParaRPr kumimoji="1" lang="ja-JP" altLang="en-US"/>
        </a:p>
      </dgm:t>
    </dgm:pt>
    <dgm:pt modelId="{62388A23-A0F3-4774-A934-F04812939E34}">
      <dgm:prSet phldrT="[テキスト]" custT="1"/>
      <dgm:spPr/>
      <dgm:t>
        <a:bodyPr/>
        <a:lstStyle/>
        <a:p>
          <a:pPr marL="180000" indent="-180000" algn="l" defTabSz="914400" rtl="0" eaLnBrk="1" latinLnBrk="0" hangingPunct="1">
            <a:buFont typeface="Wingdings" pitchFamily="2" charset="2"/>
            <a:buChar char="l"/>
          </a:pPr>
          <a:r>
            <a:rPr kumimoji="1" lang="ja-JP" altLang="en-US" sz="1000" kern="1200" dirty="0"/>
            <a:t>介護保険事業</a:t>
          </a:r>
          <a:r>
            <a:rPr kumimoji="1" lang="ja-JP" altLang="en-US" sz="1000" kern="1200" dirty="0">
              <a:solidFill>
                <a:schemeClr val="tx1"/>
              </a:solidFill>
              <a:latin typeface="+mn-lt"/>
              <a:ea typeface="+mn-ea"/>
              <a:cs typeface="+mn-cs"/>
            </a:rPr>
            <a:t>計画・市町村老人福祉計画の策定では、まちづくり・地域づくりの諸計画との連動性確保が重要。</a:t>
          </a:r>
          <a:endParaRPr kumimoji="1" lang="en-US" altLang="ja-JP" sz="1000" kern="1200" dirty="0">
            <a:solidFill>
              <a:schemeClr val="tx1"/>
            </a:solidFill>
            <a:latin typeface="+mn-lt"/>
            <a:ea typeface="+mn-ea"/>
            <a:cs typeface="+mn-cs"/>
          </a:endParaRPr>
        </a:p>
        <a:p>
          <a:pPr marL="180000" indent="-180000" algn="l" defTabSz="914400" rtl="0" eaLnBrk="1" latinLnBrk="0" hangingPunct="1">
            <a:buFont typeface="Wingdings" pitchFamily="2" charset="2"/>
            <a:buChar char="l"/>
          </a:pPr>
          <a:r>
            <a:rPr kumimoji="1" lang="ja-JP" altLang="en-US" sz="1000" kern="1200" dirty="0">
              <a:solidFill>
                <a:schemeClr val="tx1"/>
              </a:solidFill>
              <a:latin typeface="+mn-lt"/>
              <a:ea typeface="+mn-ea"/>
              <a:cs typeface="+mn-cs"/>
            </a:rPr>
            <a:t>専門職、事業者、</a:t>
          </a:r>
          <a:r>
            <a:rPr kumimoji="1" lang="en-US" altLang="ja-JP" sz="1000" kern="1200" dirty="0">
              <a:solidFill>
                <a:schemeClr val="tx1"/>
              </a:solidFill>
              <a:latin typeface="Arial" pitchFamily="34" charset="0"/>
              <a:ea typeface="+mn-ea"/>
              <a:cs typeface="Arial" pitchFamily="34" charset="0"/>
            </a:rPr>
            <a:t>NPO</a:t>
          </a:r>
          <a:r>
            <a:rPr kumimoji="1" lang="ja-JP" altLang="en-US" sz="1000" kern="1200" dirty="0">
              <a:solidFill>
                <a:schemeClr val="tx1"/>
              </a:solidFill>
              <a:latin typeface="+mn-lt"/>
              <a:ea typeface="+mn-ea"/>
              <a:cs typeface="+mn-cs"/>
            </a:rPr>
            <a:t>・ボランティア、地域住民といった多様な社会資源を有効に活用するため、互助機能を発揮させるための環境整備や、医療・介護の連携のためのツール・仕組みを作成することが必要。</a:t>
          </a:r>
          <a:endParaRPr kumimoji="1" lang="en-US" altLang="ja-JP" sz="1000" kern="1200" dirty="0">
            <a:solidFill>
              <a:schemeClr val="tx1"/>
            </a:solidFill>
            <a:latin typeface="+mn-lt"/>
            <a:ea typeface="+mn-ea"/>
            <a:cs typeface="+mn-cs"/>
          </a:endParaRPr>
        </a:p>
        <a:p>
          <a:pPr marL="180000" indent="-180000" algn="l" defTabSz="914400" rtl="0" eaLnBrk="1" latinLnBrk="0" hangingPunct="1">
            <a:buFont typeface="Wingdings" pitchFamily="2" charset="2"/>
            <a:buChar char="l"/>
          </a:pPr>
          <a:r>
            <a:rPr kumimoji="1" lang="ja-JP" altLang="en-US" sz="1000" kern="1200" dirty="0">
              <a:solidFill>
                <a:schemeClr val="tx1"/>
              </a:solidFill>
              <a:latin typeface="+mn-lt"/>
              <a:ea typeface="+mn-ea"/>
              <a:cs typeface="+mn-cs"/>
            </a:rPr>
            <a:t>ケアの実践現場と政策の立案現場をつなぐ地域ケア会議の政策反映機能を重視するべきである。</a:t>
          </a:r>
          <a:endParaRPr kumimoji="1" lang="ja-JP" altLang="en-US" sz="1000" kern="1200" dirty="0"/>
        </a:p>
      </dgm:t>
    </dgm:pt>
    <dgm:pt modelId="{CD73A5ED-D1C6-4689-B5E6-3A468C473D0C}" type="parTrans" cxnId="{91530EF3-7350-44FD-AA88-B22425DF3345}">
      <dgm:prSet/>
      <dgm:spPr/>
      <dgm:t>
        <a:bodyPr/>
        <a:lstStyle/>
        <a:p>
          <a:endParaRPr kumimoji="1" lang="ja-JP" altLang="en-US"/>
        </a:p>
      </dgm:t>
    </dgm:pt>
    <dgm:pt modelId="{955E9500-DFD7-45FA-8ED5-E69057611632}" type="sibTrans" cxnId="{91530EF3-7350-44FD-AA88-B22425DF3345}">
      <dgm:prSet/>
      <dgm:spPr/>
      <dgm:t>
        <a:bodyPr/>
        <a:lstStyle/>
        <a:p>
          <a:endParaRPr kumimoji="1" lang="ja-JP" altLang="en-US"/>
        </a:p>
      </dgm:t>
    </dgm:pt>
    <dgm:pt modelId="{00FA1167-4A0A-4FF8-BAD4-650E2EE9A9A7}" type="pres">
      <dgm:prSet presAssocID="{CE2A2B66-90C7-426D-9B01-B0F4B387B174}" presName="Name0" presStyleCnt="0">
        <dgm:presLayoutVars>
          <dgm:dir/>
          <dgm:animLvl val="lvl"/>
          <dgm:resizeHandles val="exact"/>
        </dgm:presLayoutVars>
      </dgm:prSet>
      <dgm:spPr/>
      <dgm:t>
        <a:bodyPr/>
        <a:lstStyle/>
        <a:p>
          <a:endParaRPr kumimoji="1" lang="ja-JP" altLang="en-US"/>
        </a:p>
      </dgm:t>
    </dgm:pt>
    <dgm:pt modelId="{3BA6D769-2CF1-43B3-8491-EFA1ACF4664A}" type="pres">
      <dgm:prSet presAssocID="{B1B343BB-4B2E-4C79-8A19-CD4EF7EA3342}" presName="boxAndChildren" presStyleCnt="0"/>
      <dgm:spPr/>
    </dgm:pt>
    <dgm:pt modelId="{CFF7EA46-31A3-419C-83C0-054DA81773BA}" type="pres">
      <dgm:prSet presAssocID="{B1B343BB-4B2E-4C79-8A19-CD4EF7EA3342}" presName="parentTextBox" presStyleLbl="node1" presStyleIdx="0" presStyleCnt="3"/>
      <dgm:spPr/>
      <dgm:t>
        <a:bodyPr/>
        <a:lstStyle/>
        <a:p>
          <a:endParaRPr kumimoji="1" lang="ja-JP" altLang="en-US"/>
        </a:p>
      </dgm:t>
    </dgm:pt>
    <dgm:pt modelId="{06819CE9-EE41-40DC-A5EF-A60F0CFFF928}" type="pres">
      <dgm:prSet presAssocID="{B1B343BB-4B2E-4C79-8A19-CD4EF7EA3342}" presName="entireBox" presStyleLbl="node1" presStyleIdx="0" presStyleCnt="3" custScaleY="115767"/>
      <dgm:spPr/>
      <dgm:t>
        <a:bodyPr/>
        <a:lstStyle/>
        <a:p>
          <a:endParaRPr kumimoji="1" lang="ja-JP" altLang="en-US"/>
        </a:p>
      </dgm:t>
    </dgm:pt>
    <dgm:pt modelId="{76120AC5-7EDD-455E-9807-568E1B9E299D}" type="pres">
      <dgm:prSet presAssocID="{B1B343BB-4B2E-4C79-8A19-CD4EF7EA3342}" presName="descendantBox" presStyleCnt="0"/>
      <dgm:spPr/>
    </dgm:pt>
    <dgm:pt modelId="{F9189847-88C8-4F33-8E27-F31DC3E8515B}" type="pres">
      <dgm:prSet presAssocID="{6F8382B7-D407-4698-BDD4-6CF72650FD5C}" presName="childTextBox" presStyleLbl="fgAccFollowNode1" presStyleIdx="0" presStyleCnt="6" custScaleX="33793" custScaleY="175426" custLinFactNeighborX="148" custLinFactNeighborY="-14295">
        <dgm:presLayoutVars>
          <dgm:bulletEnabled val="1"/>
        </dgm:presLayoutVars>
      </dgm:prSet>
      <dgm:spPr/>
      <dgm:t>
        <a:bodyPr/>
        <a:lstStyle/>
        <a:p>
          <a:endParaRPr kumimoji="1" lang="ja-JP" altLang="en-US"/>
        </a:p>
      </dgm:t>
    </dgm:pt>
    <dgm:pt modelId="{21F1AF7B-BD2F-473C-860B-CF660985C4EF}" type="pres">
      <dgm:prSet presAssocID="{62388A23-A0F3-4774-A934-F04812939E34}" presName="childTextBox" presStyleLbl="fgAccFollowNode1" presStyleIdx="1" presStyleCnt="6" custScaleY="175087" custLinFactNeighborY="-14382">
        <dgm:presLayoutVars>
          <dgm:bulletEnabled val="1"/>
        </dgm:presLayoutVars>
      </dgm:prSet>
      <dgm:spPr/>
      <dgm:t>
        <a:bodyPr/>
        <a:lstStyle/>
        <a:p>
          <a:endParaRPr kumimoji="1" lang="ja-JP" altLang="en-US"/>
        </a:p>
      </dgm:t>
    </dgm:pt>
    <dgm:pt modelId="{D4221C00-3622-458D-AE4C-0FCB50BE0DCB}" type="pres">
      <dgm:prSet presAssocID="{3EBB600E-C414-4931-ACEA-38F2C960821A}" presName="sp" presStyleCnt="0"/>
      <dgm:spPr/>
    </dgm:pt>
    <dgm:pt modelId="{90F738EA-8563-4D74-AA56-D31CD6D6EB8B}" type="pres">
      <dgm:prSet presAssocID="{AF3C6F48-2D86-49B8-8B2A-164629BC1322}" presName="arrowAndChildren" presStyleCnt="0"/>
      <dgm:spPr/>
    </dgm:pt>
    <dgm:pt modelId="{AA06E9E0-F634-46E2-A486-46332D0838E2}" type="pres">
      <dgm:prSet presAssocID="{AF3C6F48-2D86-49B8-8B2A-164629BC1322}" presName="parentTextArrow" presStyleLbl="node1" presStyleIdx="0" presStyleCnt="3"/>
      <dgm:spPr/>
      <dgm:t>
        <a:bodyPr/>
        <a:lstStyle/>
        <a:p>
          <a:endParaRPr kumimoji="1" lang="ja-JP" altLang="en-US"/>
        </a:p>
      </dgm:t>
    </dgm:pt>
    <dgm:pt modelId="{A3BCAFED-5571-45C0-B72C-5C21AAE763F3}" type="pres">
      <dgm:prSet presAssocID="{AF3C6F48-2D86-49B8-8B2A-164629BC1322}" presName="arrow" presStyleLbl="node1" presStyleIdx="1" presStyleCnt="3" custScaleY="116767"/>
      <dgm:spPr/>
      <dgm:t>
        <a:bodyPr/>
        <a:lstStyle/>
        <a:p>
          <a:endParaRPr kumimoji="1" lang="ja-JP" altLang="en-US"/>
        </a:p>
      </dgm:t>
    </dgm:pt>
    <dgm:pt modelId="{79CE2307-AD64-4CC3-9E93-6A20BB5AE7C4}" type="pres">
      <dgm:prSet presAssocID="{AF3C6F48-2D86-49B8-8B2A-164629BC1322}" presName="descendantArrow" presStyleCnt="0"/>
      <dgm:spPr/>
    </dgm:pt>
    <dgm:pt modelId="{38298418-55A3-48D8-9CF3-037758F589D7}" type="pres">
      <dgm:prSet presAssocID="{72057257-49E8-449A-A596-1D98D45E95FF}" presName="childTextArrow" presStyleLbl="fgAccFollowNode1" presStyleIdx="2" presStyleCnt="6" custScaleX="33307" custScaleY="159292" custLinFactNeighborY="-27559">
        <dgm:presLayoutVars>
          <dgm:bulletEnabled val="1"/>
        </dgm:presLayoutVars>
      </dgm:prSet>
      <dgm:spPr/>
      <dgm:t>
        <a:bodyPr/>
        <a:lstStyle/>
        <a:p>
          <a:endParaRPr kumimoji="1" lang="ja-JP" altLang="en-US"/>
        </a:p>
      </dgm:t>
    </dgm:pt>
    <dgm:pt modelId="{0A3D757D-045B-4810-A1B5-12F78DD573FB}" type="pres">
      <dgm:prSet presAssocID="{5686007A-9086-4C3F-958C-263314A609FA}" presName="childTextArrow" presStyleLbl="fgAccFollowNode1" presStyleIdx="3" presStyleCnt="6" custScaleY="163037" custLinFactNeighborY="-25548">
        <dgm:presLayoutVars>
          <dgm:bulletEnabled val="1"/>
        </dgm:presLayoutVars>
      </dgm:prSet>
      <dgm:spPr/>
      <dgm:t>
        <a:bodyPr/>
        <a:lstStyle/>
        <a:p>
          <a:endParaRPr kumimoji="1" lang="ja-JP" altLang="en-US"/>
        </a:p>
      </dgm:t>
    </dgm:pt>
    <dgm:pt modelId="{27B51151-A8E7-439C-97A8-CF659889AABB}" type="pres">
      <dgm:prSet presAssocID="{CE0A9C5C-BF67-4D24-B99E-DAE4BC6B0B24}" presName="sp" presStyleCnt="0"/>
      <dgm:spPr/>
    </dgm:pt>
    <dgm:pt modelId="{F1D124B0-5A37-452E-844A-EE6A24D63459}" type="pres">
      <dgm:prSet presAssocID="{A39022D5-0AD1-4686-A3D7-B437AB561529}" presName="arrowAndChildren" presStyleCnt="0"/>
      <dgm:spPr/>
    </dgm:pt>
    <dgm:pt modelId="{E0115A18-7A67-4CC8-9D99-8675868AA7B2}" type="pres">
      <dgm:prSet presAssocID="{A39022D5-0AD1-4686-A3D7-B437AB561529}" presName="parentTextArrow" presStyleLbl="node1" presStyleIdx="1" presStyleCnt="3"/>
      <dgm:spPr/>
      <dgm:t>
        <a:bodyPr/>
        <a:lstStyle/>
        <a:p>
          <a:endParaRPr kumimoji="1" lang="ja-JP" altLang="en-US"/>
        </a:p>
      </dgm:t>
    </dgm:pt>
    <dgm:pt modelId="{C89DDEBE-D0EF-4E69-B179-4E40F583691E}" type="pres">
      <dgm:prSet presAssocID="{A39022D5-0AD1-4686-A3D7-B437AB561529}" presName="arrow" presStyleLbl="node1" presStyleIdx="2" presStyleCnt="3" custScaleY="115613"/>
      <dgm:spPr/>
      <dgm:t>
        <a:bodyPr/>
        <a:lstStyle/>
        <a:p>
          <a:endParaRPr kumimoji="1" lang="ja-JP" altLang="en-US"/>
        </a:p>
      </dgm:t>
    </dgm:pt>
    <dgm:pt modelId="{A0C12B96-9932-4033-8F9C-67E6D6E18A12}" type="pres">
      <dgm:prSet presAssocID="{A39022D5-0AD1-4686-A3D7-B437AB561529}" presName="descendantArrow" presStyleCnt="0"/>
      <dgm:spPr/>
    </dgm:pt>
    <dgm:pt modelId="{FB3906B7-D983-4A01-B80E-A4D0D618FCE1}" type="pres">
      <dgm:prSet presAssocID="{7171AB8A-4A59-4793-ADBD-FE6642036447}" presName="childTextArrow" presStyleLbl="fgAccFollowNode1" presStyleIdx="4" presStyleCnt="6" custScaleX="32760" custScaleY="163753" custLinFactNeighborX="147" custLinFactNeighborY="-25718">
        <dgm:presLayoutVars>
          <dgm:bulletEnabled val="1"/>
        </dgm:presLayoutVars>
      </dgm:prSet>
      <dgm:spPr/>
      <dgm:t>
        <a:bodyPr/>
        <a:lstStyle/>
        <a:p>
          <a:endParaRPr kumimoji="1" lang="ja-JP" altLang="en-US"/>
        </a:p>
      </dgm:t>
    </dgm:pt>
    <dgm:pt modelId="{A2107200-DD7C-4385-B465-8A08C8F860DF}" type="pres">
      <dgm:prSet presAssocID="{5051DADF-362A-452D-884E-4BFD1C49DD4B}" presName="childTextArrow" presStyleLbl="fgAccFollowNode1" presStyleIdx="5" presStyleCnt="6" custScaleY="165899" custLinFactNeighborY="-25554">
        <dgm:presLayoutVars>
          <dgm:bulletEnabled val="1"/>
        </dgm:presLayoutVars>
      </dgm:prSet>
      <dgm:spPr/>
      <dgm:t>
        <a:bodyPr/>
        <a:lstStyle/>
        <a:p>
          <a:endParaRPr kumimoji="1" lang="ja-JP" altLang="en-US"/>
        </a:p>
      </dgm:t>
    </dgm:pt>
  </dgm:ptLst>
  <dgm:cxnLst>
    <dgm:cxn modelId="{5612BE32-FD1F-4E65-A623-969AADD2ED92}" srcId="{AF3C6F48-2D86-49B8-8B2A-164629BC1322}" destId="{5686007A-9086-4C3F-958C-263314A609FA}" srcOrd="1" destOrd="0" parTransId="{924BECA2-7AED-4F33-9F2F-FD612DFBEA53}" sibTransId="{42EF0256-5D67-403B-9463-A87064938D22}"/>
    <dgm:cxn modelId="{F94E00B1-D052-4A25-9937-3F5EFBEAEDAB}" srcId="{AF3C6F48-2D86-49B8-8B2A-164629BC1322}" destId="{72057257-49E8-449A-A596-1D98D45E95FF}" srcOrd="0" destOrd="0" parTransId="{713F7C0C-589C-46D5-936A-04C33FB0D918}" sibTransId="{9E9F871F-B514-466B-B08C-DA04DADEF554}"/>
    <dgm:cxn modelId="{D783D54E-201E-4C39-B584-77D0946FB168}" srcId="{CE2A2B66-90C7-426D-9B01-B0F4B387B174}" destId="{AF3C6F48-2D86-49B8-8B2A-164629BC1322}" srcOrd="1" destOrd="0" parTransId="{ACD1AE94-C9CF-42C8-9319-7F18E41A2D75}" sibTransId="{3EBB600E-C414-4931-ACEA-38F2C960821A}"/>
    <dgm:cxn modelId="{00AC2CB2-B029-4125-81FF-4BC0AF7DEF99}" type="presOf" srcId="{AF3C6F48-2D86-49B8-8B2A-164629BC1322}" destId="{A3BCAFED-5571-45C0-B72C-5C21AAE763F3}" srcOrd="1" destOrd="0" presId="urn:microsoft.com/office/officeart/2005/8/layout/process4"/>
    <dgm:cxn modelId="{18C826CE-B9F2-4342-AB77-64428B47E6C4}" srcId="{CE2A2B66-90C7-426D-9B01-B0F4B387B174}" destId="{A39022D5-0AD1-4686-A3D7-B437AB561529}" srcOrd="0" destOrd="0" parTransId="{D6FFCCF4-B5CD-4B7F-BDB7-BD9EFEC60940}" sibTransId="{CE0A9C5C-BF67-4D24-B99E-DAE4BC6B0B24}"/>
    <dgm:cxn modelId="{28A47829-706B-4887-8FBC-1A22BED90005}" type="presOf" srcId="{72057257-49E8-449A-A596-1D98D45E95FF}" destId="{38298418-55A3-48D8-9CF3-037758F589D7}" srcOrd="0" destOrd="0" presId="urn:microsoft.com/office/officeart/2005/8/layout/process4"/>
    <dgm:cxn modelId="{A6E8E862-EB63-4432-87B4-B5EE02E71F1B}" srcId="{CE2A2B66-90C7-426D-9B01-B0F4B387B174}" destId="{B1B343BB-4B2E-4C79-8A19-CD4EF7EA3342}" srcOrd="2" destOrd="0" parTransId="{FF97AED9-81BA-4CE6-86F2-F1617A363561}" sibTransId="{333317CE-808D-4676-B325-D4EBD8DB2EC4}"/>
    <dgm:cxn modelId="{4BAECE6E-5927-461E-B00F-1186012FDCC4}" srcId="{A39022D5-0AD1-4686-A3D7-B437AB561529}" destId="{5051DADF-362A-452D-884E-4BFD1C49DD4B}" srcOrd="1" destOrd="0" parTransId="{EF44533A-F6B1-4950-8A27-B0666FFD9019}" sibTransId="{D15C5C55-1836-4749-877C-6039B720980C}"/>
    <dgm:cxn modelId="{A5B182EC-4B8B-4FE2-830E-712322C37C72}" type="presOf" srcId="{CE2A2B66-90C7-426D-9B01-B0F4B387B174}" destId="{00FA1167-4A0A-4FF8-BAD4-650E2EE9A9A7}" srcOrd="0" destOrd="0" presId="urn:microsoft.com/office/officeart/2005/8/layout/process4"/>
    <dgm:cxn modelId="{5A7D4F05-C4AC-49B9-8A1B-4AF596A57EE6}" type="presOf" srcId="{A39022D5-0AD1-4686-A3D7-B437AB561529}" destId="{E0115A18-7A67-4CC8-9D99-8675868AA7B2}" srcOrd="0" destOrd="0" presId="urn:microsoft.com/office/officeart/2005/8/layout/process4"/>
    <dgm:cxn modelId="{3FA954B7-3D36-48F7-AB54-0A04A81D1F3A}" type="presOf" srcId="{B1B343BB-4B2E-4C79-8A19-CD4EF7EA3342}" destId="{CFF7EA46-31A3-419C-83C0-054DA81773BA}" srcOrd="0" destOrd="0" presId="urn:microsoft.com/office/officeart/2005/8/layout/process4"/>
    <dgm:cxn modelId="{C07E2BEA-0A81-4167-8BB1-6BFF441BD731}" type="presOf" srcId="{62388A23-A0F3-4774-A934-F04812939E34}" destId="{21F1AF7B-BD2F-473C-860B-CF660985C4EF}" srcOrd="0" destOrd="0" presId="urn:microsoft.com/office/officeart/2005/8/layout/process4"/>
    <dgm:cxn modelId="{9D1266CD-5101-4C2E-A294-47303535F200}" type="presOf" srcId="{B1B343BB-4B2E-4C79-8A19-CD4EF7EA3342}" destId="{06819CE9-EE41-40DC-A5EF-A60F0CFFF928}" srcOrd="1" destOrd="0" presId="urn:microsoft.com/office/officeart/2005/8/layout/process4"/>
    <dgm:cxn modelId="{3A47B588-CEE7-42FB-B0F4-17904AFAC48F}" srcId="{A39022D5-0AD1-4686-A3D7-B437AB561529}" destId="{7171AB8A-4A59-4793-ADBD-FE6642036447}" srcOrd="0" destOrd="0" parTransId="{C2B3C838-204C-444B-84A2-F2219FC0816F}" sibTransId="{478577FC-D835-4A0E-9F74-53B489F6DC69}"/>
    <dgm:cxn modelId="{CD450CA6-D920-456B-B30C-3C683AC75C06}" type="presOf" srcId="{AF3C6F48-2D86-49B8-8B2A-164629BC1322}" destId="{AA06E9E0-F634-46E2-A486-46332D0838E2}" srcOrd="0" destOrd="0" presId="urn:microsoft.com/office/officeart/2005/8/layout/process4"/>
    <dgm:cxn modelId="{05552132-EC1D-44D2-AB25-ECD6C3B3F78F}" type="presOf" srcId="{7171AB8A-4A59-4793-ADBD-FE6642036447}" destId="{FB3906B7-D983-4A01-B80E-A4D0D618FCE1}" srcOrd="0" destOrd="0" presId="urn:microsoft.com/office/officeart/2005/8/layout/process4"/>
    <dgm:cxn modelId="{C8A43BE8-144B-43CF-BA23-DA8ACBEF37EF}" type="presOf" srcId="{5051DADF-362A-452D-884E-4BFD1C49DD4B}" destId="{A2107200-DD7C-4385-B465-8A08C8F860DF}" srcOrd="0" destOrd="0" presId="urn:microsoft.com/office/officeart/2005/8/layout/process4"/>
    <dgm:cxn modelId="{91530EF3-7350-44FD-AA88-B22425DF3345}" srcId="{B1B343BB-4B2E-4C79-8A19-CD4EF7EA3342}" destId="{62388A23-A0F3-4774-A934-F04812939E34}" srcOrd="1" destOrd="0" parTransId="{CD73A5ED-D1C6-4689-B5E6-3A468C473D0C}" sibTransId="{955E9500-DFD7-45FA-8ED5-E69057611632}"/>
    <dgm:cxn modelId="{E64EFBD7-41D8-43AA-9E99-71D3A05604BC}" srcId="{B1B343BB-4B2E-4C79-8A19-CD4EF7EA3342}" destId="{6F8382B7-D407-4698-BDD4-6CF72650FD5C}" srcOrd="0" destOrd="0" parTransId="{2C056839-126F-4EDC-B97E-2086BC3DB113}" sibTransId="{CD2E0FCA-EE8E-40E9-924C-DDEDE440463D}"/>
    <dgm:cxn modelId="{C124D7BD-D8A8-45F7-9574-19C7AF34FB20}" type="presOf" srcId="{5686007A-9086-4C3F-958C-263314A609FA}" destId="{0A3D757D-045B-4810-A1B5-12F78DD573FB}" srcOrd="0" destOrd="0" presId="urn:microsoft.com/office/officeart/2005/8/layout/process4"/>
    <dgm:cxn modelId="{A44809AF-3B7F-4BBF-BC7A-2BEE9E087CD8}" type="presOf" srcId="{6F8382B7-D407-4698-BDD4-6CF72650FD5C}" destId="{F9189847-88C8-4F33-8E27-F31DC3E8515B}" srcOrd="0" destOrd="0" presId="urn:microsoft.com/office/officeart/2005/8/layout/process4"/>
    <dgm:cxn modelId="{55151DDD-28E0-43F2-B109-B0F4CF9102AF}" type="presOf" srcId="{A39022D5-0AD1-4686-A3D7-B437AB561529}" destId="{C89DDEBE-D0EF-4E69-B179-4E40F583691E}" srcOrd="1" destOrd="0" presId="urn:microsoft.com/office/officeart/2005/8/layout/process4"/>
    <dgm:cxn modelId="{AA85D559-AC26-478C-A323-BCD46DD4902A}" type="presParOf" srcId="{00FA1167-4A0A-4FF8-BAD4-650E2EE9A9A7}" destId="{3BA6D769-2CF1-43B3-8491-EFA1ACF4664A}" srcOrd="0" destOrd="0" presId="urn:microsoft.com/office/officeart/2005/8/layout/process4"/>
    <dgm:cxn modelId="{A02B3F44-9C8C-4143-BE89-8A174D7D6487}" type="presParOf" srcId="{3BA6D769-2CF1-43B3-8491-EFA1ACF4664A}" destId="{CFF7EA46-31A3-419C-83C0-054DA81773BA}" srcOrd="0" destOrd="0" presId="urn:microsoft.com/office/officeart/2005/8/layout/process4"/>
    <dgm:cxn modelId="{FBC64CC8-1FC9-4E34-AADF-AFF5FE75932A}" type="presParOf" srcId="{3BA6D769-2CF1-43B3-8491-EFA1ACF4664A}" destId="{06819CE9-EE41-40DC-A5EF-A60F0CFFF928}" srcOrd="1" destOrd="0" presId="urn:microsoft.com/office/officeart/2005/8/layout/process4"/>
    <dgm:cxn modelId="{51BE2284-0298-4CFD-AF36-107C1FDD98C3}" type="presParOf" srcId="{3BA6D769-2CF1-43B3-8491-EFA1ACF4664A}" destId="{76120AC5-7EDD-455E-9807-568E1B9E299D}" srcOrd="2" destOrd="0" presId="urn:microsoft.com/office/officeart/2005/8/layout/process4"/>
    <dgm:cxn modelId="{CFF9D9DF-89E0-4A32-A437-3511FC519CA6}" type="presParOf" srcId="{76120AC5-7EDD-455E-9807-568E1B9E299D}" destId="{F9189847-88C8-4F33-8E27-F31DC3E8515B}" srcOrd="0" destOrd="0" presId="urn:microsoft.com/office/officeart/2005/8/layout/process4"/>
    <dgm:cxn modelId="{84441E02-588A-43E1-A9D0-9C73106DFFDA}" type="presParOf" srcId="{76120AC5-7EDD-455E-9807-568E1B9E299D}" destId="{21F1AF7B-BD2F-473C-860B-CF660985C4EF}" srcOrd="1" destOrd="0" presId="urn:microsoft.com/office/officeart/2005/8/layout/process4"/>
    <dgm:cxn modelId="{5984F37E-F994-4A8C-9245-3196F5D3E531}" type="presParOf" srcId="{00FA1167-4A0A-4FF8-BAD4-650E2EE9A9A7}" destId="{D4221C00-3622-458D-AE4C-0FCB50BE0DCB}" srcOrd="1" destOrd="0" presId="urn:microsoft.com/office/officeart/2005/8/layout/process4"/>
    <dgm:cxn modelId="{2F9A1BEF-FF99-4385-8407-C0C77031C1DA}" type="presParOf" srcId="{00FA1167-4A0A-4FF8-BAD4-650E2EE9A9A7}" destId="{90F738EA-8563-4D74-AA56-D31CD6D6EB8B}" srcOrd="2" destOrd="0" presId="urn:microsoft.com/office/officeart/2005/8/layout/process4"/>
    <dgm:cxn modelId="{51977129-FC09-42F2-8EE2-09AE285DAFBE}" type="presParOf" srcId="{90F738EA-8563-4D74-AA56-D31CD6D6EB8B}" destId="{AA06E9E0-F634-46E2-A486-46332D0838E2}" srcOrd="0" destOrd="0" presId="urn:microsoft.com/office/officeart/2005/8/layout/process4"/>
    <dgm:cxn modelId="{A496C43E-ACA1-47B1-9A1B-E9E3FE903603}" type="presParOf" srcId="{90F738EA-8563-4D74-AA56-D31CD6D6EB8B}" destId="{A3BCAFED-5571-45C0-B72C-5C21AAE763F3}" srcOrd="1" destOrd="0" presId="urn:microsoft.com/office/officeart/2005/8/layout/process4"/>
    <dgm:cxn modelId="{9A37339F-C862-4B54-BCC0-8E986952A869}" type="presParOf" srcId="{90F738EA-8563-4D74-AA56-D31CD6D6EB8B}" destId="{79CE2307-AD64-4CC3-9E93-6A20BB5AE7C4}" srcOrd="2" destOrd="0" presId="urn:microsoft.com/office/officeart/2005/8/layout/process4"/>
    <dgm:cxn modelId="{34C603C1-9116-451D-8887-05C76565ED1D}" type="presParOf" srcId="{79CE2307-AD64-4CC3-9E93-6A20BB5AE7C4}" destId="{38298418-55A3-48D8-9CF3-037758F589D7}" srcOrd="0" destOrd="0" presId="urn:microsoft.com/office/officeart/2005/8/layout/process4"/>
    <dgm:cxn modelId="{26A4E572-A1C1-4204-9B70-43B344806D28}" type="presParOf" srcId="{79CE2307-AD64-4CC3-9E93-6A20BB5AE7C4}" destId="{0A3D757D-045B-4810-A1B5-12F78DD573FB}" srcOrd="1" destOrd="0" presId="urn:microsoft.com/office/officeart/2005/8/layout/process4"/>
    <dgm:cxn modelId="{F0BA7D08-FB96-4C3B-9C0A-F4A5A6E4A1C4}" type="presParOf" srcId="{00FA1167-4A0A-4FF8-BAD4-650E2EE9A9A7}" destId="{27B51151-A8E7-439C-97A8-CF659889AABB}" srcOrd="3" destOrd="0" presId="urn:microsoft.com/office/officeart/2005/8/layout/process4"/>
    <dgm:cxn modelId="{E25B8941-834D-44D6-87F2-A5DC73B4E9B5}" type="presParOf" srcId="{00FA1167-4A0A-4FF8-BAD4-650E2EE9A9A7}" destId="{F1D124B0-5A37-452E-844A-EE6A24D63459}" srcOrd="4" destOrd="0" presId="urn:microsoft.com/office/officeart/2005/8/layout/process4"/>
    <dgm:cxn modelId="{B2131CBE-26DF-4995-831A-0F9F8B9F9C78}" type="presParOf" srcId="{F1D124B0-5A37-452E-844A-EE6A24D63459}" destId="{E0115A18-7A67-4CC8-9D99-8675868AA7B2}" srcOrd="0" destOrd="0" presId="urn:microsoft.com/office/officeart/2005/8/layout/process4"/>
    <dgm:cxn modelId="{6147F87E-AFA5-4A6F-B60A-6CF2047F98A7}" type="presParOf" srcId="{F1D124B0-5A37-452E-844A-EE6A24D63459}" destId="{C89DDEBE-D0EF-4E69-B179-4E40F583691E}" srcOrd="1" destOrd="0" presId="urn:microsoft.com/office/officeart/2005/8/layout/process4"/>
    <dgm:cxn modelId="{2E19B455-AEEE-412A-9DF9-05A4C12E8AE5}" type="presParOf" srcId="{F1D124B0-5A37-452E-844A-EE6A24D63459}" destId="{A0C12B96-9932-4033-8F9C-67E6D6E18A12}" srcOrd="2" destOrd="0" presId="urn:microsoft.com/office/officeart/2005/8/layout/process4"/>
    <dgm:cxn modelId="{DA175B08-B571-458C-A9A3-FE08A1F1AC08}" type="presParOf" srcId="{A0C12B96-9932-4033-8F9C-67E6D6E18A12}" destId="{FB3906B7-D983-4A01-B80E-A4D0D618FCE1}" srcOrd="0" destOrd="0" presId="urn:microsoft.com/office/officeart/2005/8/layout/process4"/>
    <dgm:cxn modelId="{A65B3949-8917-403C-9ADD-B88C76299550}" type="presParOf" srcId="{A0C12B96-9932-4033-8F9C-67E6D6E18A12}" destId="{A2107200-DD7C-4385-B465-8A08C8F860DF}"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9CE9-EE41-40DC-A5EF-A60F0CFFF928}">
      <dsp:nvSpPr>
        <dsp:cNvPr id="0" name=""/>
        <dsp:cNvSpPr/>
      </dsp:nvSpPr>
      <dsp:spPr>
        <a:xfrm>
          <a:off x="0" y="3333260"/>
          <a:ext cx="9351265" cy="108834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kumimoji="1" lang="ja-JP" altLang="en-US" sz="1500" kern="1200" dirty="0"/>
            <a:t>３．施策立案・実行、評価</a:t>
          </a:r>
        </a:p>
      </dsp:txBody>
      <dsp:txXfrm>
        <a:off x="0" y="3333260"/>
        <a:ext cx="9351265" cy="587707"/>
      </dsp:txXfrm>
    </dsp:sp>
    <dsp:sp modelId="{F9189847-88C8-4F33-8E27-F31DC3E8515B}">
      <dsp:nvSpPr>
        <dsp:cNvPr id="0" name=""/>
        <dsp:cNvSpPr/>
      </dsp:nvSpPr>
      <dsp:spPr>
        <a:xfrm>
          <a:off x="12547" y="3671325"/>
          <a:ext cx="2360796" cy="758637"/>
        </a:xfrm>
        <a:prstGeom prst="rect">
          <a:avLst/>
        </a:prstGeom>
        <a:solidFill>
          <a:schemeClr val="bg1">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l" defTabSz="444500">
            <a:lnSpc>
              <a:spcPct val="90000"/>
            </a:lnSpc>
            <a:spcBef>
              <a:spcPct val="0"/>
            </a:spcBef>
            <a:spcAft>
              <a:spcPct val="35000"/>
            </a:spcAft>
          </a:pPr>
          <a:r>
            <a:rPr kumimoji="1" lang="ja-JP" altLang="en-US" sz="1000" kern="1200" baseline="0" dirty="0">
              <a:solidFill>
                <a:schemeClr val="accent2">
                  <a:lumMod val="75000"/>
                </a:schemeClr>
              </a:solidFill>
              <a:latin typeface="HGP創英角ｺﾞｼｯｸUB" pitchFamily="50" charset="-128"/>
              <a:ea typeface="HGP創英角ｺﾞｼｯｸUB" pitchFamily="50" charset="-128"/>
            </a:rPr>
            <a:t>施策・事業を実行し、その成果・課題を評価する</a:t>
          </a:r>
        </a:p>
      </dsp:txBody>
      <dsp:txXfrm>
        <a:off x="12547" y="3671325"/>
        <a:ext cx="2360796" cy="758637"/>
      </dsp:txXfrm>
    </dsp:sp>
    <dsp:sp modelId="{21F1AF7B-BD2F-473C-860B-CF660985C4EF}">
      <dsp:nvSpPr>
        <dsp:cNvPr id="0" name=""/>
        <dsp:cNvSpPr/>
      </dsp:nvSpPr>
      <dsp:spPr>
        <a:xfrm>
          <a:off x="2363004" y="3671682"/>
          <a:ext cx="6986052" cy="757171"/>
        </a:xfrm>
        <a:prstGeom prst="rect">
          <a:avLst/>
        </a:prstGeom>
        <a:solidFill>
          <a:schemeClr val="accent2">
            <a:tint val="40000"/>
            <a:alpha val="90000"/>
            <a:hueOff val="1005164"/>
            <a:satOff val="-876"/>
            <a:lumOff val="-1"/>
            <a:alphaOff val="0"/>
          </a:schemeClr>
        </a:solidFill>
        <a:ln w="25400" cap="flat" cmpd="sng" algn="ctr">
          <a:solidFill>
            <a:schemeClr val="accent2">
              <a:tint val="40000"/>
              <a:alpha val="90000"/>
              <a:hueOff val="1005164"/>
              <a:satOff val="-876"/>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t>介護保険事業</a:t>
          </a:r>
          <a:r>
            <a:rPr kumimoji="1" lang="ja-JP" altLang="en-US" sz="1000" kern="1200" dirty="0">
              <a:solidFill>
                <a:schemeClr val="tx1"/>
              </a:solidFill>
              <a:latin typeface="+mn-lt"/>
              <a:ea typeface="+mn-ea"/>
              <a:cs typeface="+mn-cs"/>
            </a:rPr>
            <a:t>計画・市町村老人福祉計画の策定では、まちづくり・地域づくりの諸計画との連動性確保が重要。</a:t>
          </a:r>
          <a:endParaRPr kumimoji="1" lang="en-US" altLang="ja-JP" sz="1000" kern="1200" dirty="0">
            <a:solidFill>
              <a:schemeClr val="tx1"/>
            </a:solidFill>
            <a:latin typeface="+mn-lt"/>
            <a:ea typeface="+mn-ea"/>
            <a:cs typeface="+mn-cs"/>
          </a:endParaRPr>
        </a:p>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solidFill>
                <a:schemeClr val="tx1"/>
              </a:solidFill>
              <a:latin typeface="+mn-lt"/>
              <a:ea typeface="+mn-ea"/>
              <a:cs typeface="+mn-cs"/>
            </a:rPr>
            <a:t>専門職、事業者、</a:t>
          </a:r>
          <a:r>
            <a:rPr kumimoji="1" lang="en-US" altLang="ja-JP" sz="1000" kern="1200" dirty="0">
              <a:solidFill>
                <a:schemeClr val="tx1"/>
              </a:solidFill>
              <a:latin typeface="Arial" pitchFamily="34" charset="0"/>
              <a:ea typeface="+mn-ea"/>
              <a:cs typeface="Arial" pitchFamily="34" charset="0"/>
            </a:rPr>
            <a:t>NPO</a:t>
          </a:r>
          <a:r>
            <a:rPr kumimoji="1" lang="ja-JP" altLang="en-US" sz="1000" kern="1200" dirty="0">
              <a:solidFill>
                <a:schemeClr val="tx1"/>
              </a:solidFill>
              <a:latin typeface="+mn-lt"/>
              <a:ea typeface="+mn-ea"/>
              <a:cs typeface="+mn-cs"/>
            </a:rPr>
            <a:t>・ボランティア、地域住民といった多様な社会資源を有効に活用するため、互助機能を発揮させるための環境整備や、医療・介護の連携のためのツール・仕組みを作成することが必要。</a:t>
          </a:r>
          <a:endParaRPr kumimoji="1" lang="en-US" altLang="ja-JP" sz="1000" kern="1200" dirty="0">
            <a:solidFill>
              <a:schemeClr val="tx1"/>
            </a:solidFill>
            <a:latin typeface="+mn-lt"/>
            <a:ea typeface="+mn-ea"/>
            <a:cs typeface="+mn-cs"/>
          </a:endParaRPr>
        </a:p>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solidFill>
                <a:schemeClr val="tx1"/>
              </a:solidFill>
              <a:latin typeface="+mn-lt"/>
              <a:ea typeface="+mn-ea"/>
              <a:cs typeface="+mn-cs"/>
            </a:rPr>
            <a:t>ケアの実践現場と政策の立案現場をつなぐ地域ケア会議の政策反映機能を重視するべきである。</a:t>
          </a:r>
          <a:endParaRPr kumimoji="1" lang="ja-JP" altLang="en-US" sz="1000" kern="1200" dirty="0"/>
        </a:p>
      </dsp:txBody>
      <dsp:txXfrm>
        <a:off x="2363004" y="3671682"/>
        <a:ext cx="6986052" cy="757171"/>
      </dsp:txXfrm>
    </dsp:sp>
    <dsp:sp modelId="{A3BCAFED-5571-45C0-B72C-5C21AAE763F3}">
      <dsp:nvSpPr>
        <dsp:cNvPr id="0" name=""/>
        <dsp:cNvSpPr/>
      </dsp:nvSpPr>
      <dsp:spPr>
        <a:xfrm rot="10800000">
          <a:off x="0" y="1659026"/>
          <a:ext cx="9351265" cy="1688336"/>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kumimoji="1" lang="ja-JP" altLang="en-US" sz="1500" kern="1200" dirty="0"/>
            <a:t>２．基本方針の明示と関係者との共有（規範的統合）</a:t>
          </a:r>
        </a:p>
      </dsp:txBody>
      <dsp:txXfrm rot="-10800000">
        <a:off x="0" y="1659026"/>
        <a:ext cx="9351265" cy="592605"/>
      </dsp:txXfrm>
    </dsp:sp>
    <dsp:sp modelId="{38298418-55A3-48D8-9CF3-037758F589D7}">
      <dsp:nvSpPr>
        <dsp:cNvPr id="0" name=""/>
        <dsp:cNvSpPr/>
      </dsp:nvSpPr>
      <dsp:spPr>
        <a:xfrm>
          <a:off x="923" y="2040443"/>
          <a:ext cx="2335969" cy="688658"/>
        </a:xfrm>
        <a:prstGeom prst="rect">
          <a:avLst/>
        </a:prstGeom>
        <a:solidFill>
          <a:schemeClr val="bg1">
            <a:alpha val="90000"/>
          </a:schemeClr>
        </a:solidFill>
        <a:ln w="25400" cap="flat" cmpd="sng" algn="ctr">
          <a:solidFill>
            <a:schemeClr val="accent2">
              <a:tint val="40000"/>
              <a:alpha val="90000"/>
              <a:hueOff val="2010328"/>
              <a:satOff val="-17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l" defTabSz="444500">
            <a:lnSpc>
              <a:spcPct val="90000"/>
            </a:lnSpc>
            <a:spcBef>
              <a:spcPct val="0"/>
            </a:spcBef>
            <a:spcAft>
              <a:spcPct val="35000"/>
            </a:spcAft>
          </a:pPr>
          <a:r>
            <a:rPr kumimoji="1" lang="ja-JP" altLang="en-US" sz="1000" kern="1200" baseline="0" dirty="0">
              <a:solidFill>
                <a:schemeClr val="accent6">
                  <a:lumMod val="50000"/>
                </a:schemeClr>
              </a:solidFill>
              <a:latin typeface="HGP創英角ｺﾞｼｯｸUB" pitchFamily="50" charset="-128"/>
              <a:ea typeface="HGP創英角ｺﾞｼｯｸUB" pitchFamily="50" charset="-128"/>
            </a:rPr>
            <a:t>基本方針を定め、地域住民・社会福祉法人・医療機関・介護サービス事業者・</a:t>
          </a:r>
          <a:r>
            <a:rPr kumimoji="1" lang="en-US" altLang="ja-JP" sz="1000" kern="1200" baseline="0" dirty="0">
              <a:solidFill>
                <a:schemeClr val="accent6">
                  <a:lumMod val="50000"/>
                </a:schemeClr>
              </a:solidFill>
              <a:latin typeface="HGP創英角ｺﾞｼｯｸUB" pitchFamily="50" charset="-128"/>
              <a:ea typeface="HGP創英角ｺﾞｼｯｸUB" pitchFamily="50" charset="-128"/>
            </a:rPr>
            <a:t>NPO</a:t>
          </a:r>
          <a:r>
            <a:rPr kumimoji="1" lang="ja-JP" altLang="en-US" sz="1000" kern="1200" baseline="0" dirty="0">
              <a:solidFill>
                <a:schemeClr val="accent6">
                  <a:lumMod val="50000"/>
                </a:schemeClr>
              </a:solidFill>
              <a:latin typeface="HGP創英角ｺﾞｼｯｸUB" pitchFamily="50" charset="-128"/>
              <a:ea typeface="HGP創英角ｺﾞｼｯｸUB" pitchFamily="50" charset="-128"/>
            </a:rPr>
            <a:t>等のあらゆる関係者に働きかけて、基本方針を共有する</a:t>
          </a:r>
        </a:p>
      </dsp:txBody>
      <dsp:txXfrm>
        <a:off x="923" y="2040443"/>
        <a:ext cx="2335969" cy="688658"/>
      </dsp:txXfrm>
    </dsp:sp>
    <dsp:sp modelId="{0A3D757D-045B-4810-A1B5-12F78DD573FB}">
      <dsp:nvSpPr>
        <dsp:cNvPr id="0" name=""/>
        <dsp:cNvSpPr/>
      </dsp:nvSpPr>
      <dsp:spPr>
        <a:xfrm>
          <a:off x="2336892" y="2041042"/>
          <a:ext cx="7013448" cy="704849"/>
        </a:xfrm>
        <a:prstGeom prst="rect">
          <a:avLst/>
        </a:prstGeom>
        <a:solidFill>
          <a:schemeClr val="accent2">
            <a:tint val="40000"/>
            <a:alpha val="90000"/>
            <a:hueOff val="3015493"/>
            <a:satOff val="-2627"/>
            <a:lumOff val="-4"/>
            <a:alphaOff val="0"/>
          </a:schemeClr>
        </a:solidFill>
        <a:ln w="25400" cap="flat" cmpd="sng" algn="ctr">
          <a:solidFill>
            <a:schemeClr val="accent2">
              <a:tint val="40000"/>
              <a:alpha val="90000"/>
              <a:hueOff val="3015493"/>
              <a:satOff val="-2627"/>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t>基本方針</a:t>
          </a:r>
          <a:r>
            <a:rPr kumimoji="1" lang="ja-JP" altLang="en-US" sz="1000" kern="1200" dirty="0">
              <a:solidFill>
                <a:schemeClr val="tx1"/>
              </a:solidFill>
              <a:latin typeface="+mn-lt"/>
              <a:ea typeface="+mn-ea"/>
              <a:cs typeface="+mn-cs"/>
            </a:rPr>
            <a:t>は、地域における具体的</a:t>
          </a:r>
          <a:r>
            <a:rPr kumimoji="1" lang="ja-JP" altLang="en-US" sz="1000" kern="1200">
              <a:solidFill>
                <a:schemeClr val="tx1"/>
              </a:solidFill>
              <a:latin typeface="+mn-lt"/>
              <a:ea typeface="+mn-ea"/>
              <a:cs typeface="+mn-cs"/>
            </a:rPr>
            <a:t>な取組の</a:t>
          </a:r>
          <a:r>
            <a:rPr kumimoji="1" lang="ja-JP" altLang="en-US" sz="1000" kern="1200" dirty="0">
              <a:solidFill>
                <a:schemeClr val="tx1"/>
              </a:solidFill>
              <a:latin typeface="+mn-lt"/>
              <a:ea typeface="+mn-ea"/>
              <a:cs typeface="+mn-cs"/>
            </a:rPr>
            <a:t>方向性と目標を示すもので、目標は可能な限り事後検証できる成果指標とともに設定されることが望ましい。具体的に示されることで、サービス基盤整備の方針も具体化されやすくなる。</a:t>
          </a:r>
          <a:endParaRPr kumimoji="1" lang="en-US" altLang="ja-JP" sz="1000" kern="1200" dirty="0">
            <a:solidFill>
              <a:schemeClr val="tx1"/>
            </a:solidFill>
            <a:latin typeface="+mn-lt"/>
            <a:ea typeface="+mn-ea"/>
            <a:cs typeface="+mn-cs"/>
          </a:endParaRPr>
        </a:p>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solidFill>
                <a:schemeClr val="tx1"/>
              </a:solidFill>
              <a:latin typeface="+mn-lt"/>
              <a:ea typeface="+mn-ea"/>
              <a:cs typeface="+mn-cs"/>
            </a:rPr>
            <a:t>基本方針の共有は、対外的には特にサービス提供者である事業者への働きかけが重要。自治体は基本方針の実現に向けた基盤整備のため、公募要件への基本方針の記載、事業者連絡会での働きかけ等を行うことが考えられる</a:t>
          </a:r>
          <a:r>
            <a:rPr kumimoji="1" lang="ja-JP" altLang="en-US" sz="1000" kern="1200" dirty="0"/>
            <a:t>。</a:t>
          </a:r>
          <a:endParaRPr kumimoji="1" lang="en-US" altLang="ja-JP" sz="1000" kern="1200" dirty="0"/>
        </a:p>
      </dsp:txBody>
      <dsp:txXfrm>
        <a:off x="2336892" y="2041042"/>
        <a:ext cx="7013448" cy="704849"/>
      </dsp:txXfrm>
    </dsp:sp>
    <dsp:sp modelId="{C89DDEBE-D0EF-4E69-B179-4E40F583691E}">
      <dsp:nvSpPr>
        <dsp:cNvPr id="0" name=""/>
        <dsp:cNvSpPr/>
      </dsp:nvSpPr>
      <dsp:spPr>
        <a:xfrm rot="10800000">
          <a:off x="0" y="1477"/>
          <a:ext cx="9351265" cy="1671650"/>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100000"/>
            </a:lnSpc>
            <a:spcBef>
              <a:spcPct val="0"/>
            </a:spcBef>
            <a:spcAft>
              <a:spcPts val="0"/>
            </a:spcAft>
          </a:pPr>
          <a:r>
            <a:rPr kumimoji="1" lang="ja-JP" altLang="en-US" sz="1500" kern="1200" dirty="0"/>
            <a:t>１．実態把握、課題分析</a:t>
          </a:r>
        </a:p>
      </dsp:txBody>
      <dsp:txXfrm rot="-10800000">
        <a:off x="0" y="1477"/>
        <a:ext cx="9351265" cy="586749"/>
      </dsp:txXfrm>
    </dsp:sp>
    <dsp:sp modelId="{FB3906B7-D983-4A01-B80E-A4D0D618FCE1}">
      <dsp:nvSpPr>
        <dsp:cNvPr id="0" name=""/>
        <dsp:cNvSpPr/>
      </dsp:nvSpPr>
      <dsp:spPr>
        <a:xfrm>
          <a:off x="12269" y="372868"/>
          <a:ext cx="2306580" cy="707944"/>
        </a:xfrm>
        <a:prstGeom prst="rect">
          <a:avLst/>
        </a:prstGeom>
        <a:solidFill>
          <a:schemeClr val="bg1">
            <a:alpha val="90000"/>
          </a:schemeClr>
        </a:solidFill>
        <a:ln w="25400" cap="flat" cmpd="sng" algn="ctr">
          <a:solidFill>
            <a:schemeClr val="accent2">
              <a:tint val="40000"/>
              <a:alpha val="90000"/>
              <a:hueOff val="4020657"/>
              <a:satOff val="-3502"/>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l" defTabSz="444500">
            <a:lnSpc>
              <a:spcPct val="90000"/>
            </a:lnSpc>
            <a:spcBef>
              <a:spcPct val="0"/>
            </a:spcBef>
            <a:spcAft>
              <a:spcPct val="35000"/>
            </a:spcAft>
          </a:pPr>
          <a:r>
            <a:rPr kumimoji="1" lang="ja-JP" altLang="en-US" sz="1000" kern="1200" dirty="0">
              <a:solidFill>
                <a:schemeClr val="accent3">
                  <a:lumMod val="50000"/>
                </a:schemeClr>
              </a:solidFill>
              <a:latin typeface="HGP創英角ｺﾞｼｯｸUB" pitchFamily="50" charset="-128"/>
              <a:ea typeface="HGP創英角ｺﾞｼｯｸUB" pitchFamily="50" charset="-128"/>
            </a:rPr>
            <a:t>人口や世帯等の現状・将来推計、地域住民のニーズ、支援サービスの提供状況の把握・分析を行う</a:t>
          </a:r>
        </a:p>
      </dsp:txBody>
      <dsp:txXfrm>
        <a:off x="12269" y="372868"/>
        <a:ext cx="2306580" cy="707944"/>
      </dsp:txXfrm>
    </dsp:sp>
    <dsp:sp modelId="{A2107200-DD7C-4385-B465-8A08C8F860DF}">
      <dsp:nvSpPr>
        <dsp:cNvPr id="0" name=""/>
        <dsp:cNvSpPr/>
      </dsp:nvSpPr>
      <dsp:spPr>
        <a:xfrm>
          <a:off x="2308500" y="368938"/>
          <a:ext cx="7040845" cy="717222"/>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t>日常</a:t>
          </a:r>
          <a:r>
            <a:rPr kumimoji="1" lang="ja-JP" altLang="en-US" sz="1000" kern="1200" dirty="0">
              <a:solidFill>
                <a:schemeClr val="tx1"/>
              </a:solidFill>
              <a:latin typeface="+mn-lt"/>
              <a:ea typeface="+mn-ea"/>
              <a:cs typeface="+mn-cs"/>
            </a:rPr>
            <a:t>生活圏域ニーズ調査は、記名式にて実施し、訪問等により全数把握に努めることで、潜在的な要介護リスクを抱える高齢者を把握することができる。</a:t>
          </a:r>
          <a:endParaRPr kumimoji="1" lang="en-US" altLang="ja-JP" sz="1000" kern="1200" dirty="0">
            <a:solidFill>
              <a:schemeClr val="tx1"/>
            </a:solidFill>
            <a:latin typeface="+mn-lt"/>
            <a:ea typeface="+mn-ea"/>
            <a:cs typeface="+mn-cs"/>
          </a:endParaRPr>
        </a:p>
        <a:p>
          <a:pPr marL="180000" lvl="0" indent="-180000" algn="l" defTabSz="914400" rtl="0" eaLnBrk="1" latinLnBrk="0" hangingPunct="1">
            <a:lnSpc>
              <a:spcPct val="90000"/>
            </a:lnSpc>
            <a:spcBef>
              <a:spcPct val="0"/>
            </a:spcBef>
            <a:spcAft>
              <a:spcPct val="35000"/>
            </a:spcAft>
            <a:buFont typeface="Wingdings" pitchFamily="2" charset="2"/>
            <a:buChar char="l"/>
          </a:pPr>
          <a:r>
            <a:rPr kumimoji="1" lang="ja-JP" altLang="en-US" sz="1000" kern="1200" dirty="0">
              <a:solidFill>
                <a:schemeClr val="tx1"/>
              </a:solidFill>
              <a:latin typeface="+mn-lt"/>
              <a:ea typeface="+mn-ea"/>
              <a:cs typeface="+mn-cs"/>
            </a:rPr>
            <a:t>医療と介護の連携の視点にたった日常生活圏域単位のサービス基盤目標を設定するには、介護保険や医療保険のレセプトデータ</a:t>
          </a:r>
          <a:r>
            <a:rPr kumimoji="1" lang="ja-JP" altLang="en-US" sz="1000" kern="1200" dirty="0"/>
            <a:t>を接続した分析が重要。要介護認定データを接続すれば、状態像と給付の関係性の分析も可能。</a:t>
          </a:r>
        </a:p>
      </dsp:txBody>
      <dsp:txXfrm>
        <a:off x="2308500" y="368938"/>
        <a:ext cx="7040845" cy="7172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1" y="9440865"/>
            <a:ext cx="6805613" cy="496887"/>
          </a:xfrm>
          <a:prstGeom prst="rect">
            <a:avLst/>
          </a:prstGeom>
        </p:spPr>
        <p:txBody>
          <a:bodyPr vert="horz" lIns="91440" tIns="45720" rIns="91440" bIns="45720" rtlCol="0" anchor="b"/>
          <a:lstStyle>
            <a:lvl1pPr algn="r">
              <a:defRPr sz="1200"/>
            </a:lvl1pPr>
          </a:lstStyle>
          <a:p>
            <a:pPr algn="ctr"/>
            <a:fld id="{9FC95792-E8E8-4E03-B43A-E063E372454E}" type="slidenum">
              <a:rPr kumimoji="1" lang="ja-JP" altLang="en-US" smtClean="0"/>
              <a:pPr algn="ctr"/>
              <a:t>‹#›</a:t>
            </a:fld>
            <a:endParaRPr kumimoji="1" lang="ja-JP" altLang="en-US"/>
          </a:p>
        </p:txBody>
      </p:sp>
    </p:spTree>
    <p:extLst>
      <p:ext uri="{BB962C8B-B14F-4D97-AF65-F5344CB8AC3E}">
        <p14:creationId xmlns:p14="http://schemas.microsoft.com/office/powerpoint/2010/main" val="234488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8FBDB4A9-2780-452F-8ABA-D2E9E9373287}" type="datetimeFigureOut">
              <a:rPr kumimoji="1" lang="ja-JP" altLang="en-US" smtClean="0"/>
              <a:t>2017/4/20</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2683DEB2-E35D-4370-B4A3-EA79A9D05142}" type="slidenum">
              <a:rPr kumimoji="1" lang="ja-JP" altLang="en-US" smtClean="0"/>
              <a:t>‹#›</a:t>
            </a:fld>
            <a:endParaRPr kumimoji="1" lang="ja-JP" altLang="en-US"/>
          </a:p>
        </p:txBody>
      </p:sp>
    </p:spTree>
    <p:extLst>
      <p:ext uri="{BB962C8B-B14F-4D97-AF65-F5344CB8AC3E}">
        <p14:creationId xmlns:p14="http://schemas.microsoft.com/office/powerpoint/2010/main" val="1283276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0</a:t>
            </a:fld>
            <a:endParaRPr kumimoji="1" lang="ja-JP" altLang="en-US" dirty="0"/>
          </a:p>
        </p:txBody>
      </p:sp>
    </p:spTree>
    <p:extLst>
      <p:ext uri="{BB962C8B-B14F-4D97-AF65-F5344CB8AC3E}">
        <p14:creationId xmlns:p14="http://schemas.microsoft.com/office/powerpoint/2010/main" val="306964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3" y="4722815"/>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a:solidFill>
                  <a:schemeClr val="tx1"/>
                </a:solidFill>
                <a:effectLst/>
                <a:latin typeface="+mn-lt"/>
                <a:ea typeface="+mn-ea"/>
                <a:cs typeface="+mn-cs"/>
              </a:rPr>
              <a:t>介護予防ケアマネジメントの例示。介護予防ケアマネジメントにおいても、総合事業のサービスと同様、利用者の状況に応じて必要なケアマネジメントが適切に選択されることが必要であり、市町村により、ケアマネジメントＡ</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Ｃの選択や対応サービスも異なる。</a:t>
            </a:r>
          </a:p>
          <a:p>
            <a:r>
              <a:rPr kumimoji="1" lang="ja-JP" altLang="en-US" sz="1200" kern="1200" dirty="0">
                <a:solidFill>
                  <a:schemeClr val="tx1"/>
                </a:solidFill>
                <a:effectLst/>
                <a:latin typeface="+mn-lt"/>
                <a:ea typeface="+mn-ea"/>
                <a:cs typeface="+mn-cs"/>
              </a:rPr>
              <a:t>介護予防ケアマネジメントでは、ケアマネジメントのプロセスを評価することとしており、実施したプロセスについて単価等を設定できる。（サービスＣ（短期集中予防サービス）卒業後、一般介護予防につながる可能性も意識し、利用者にセルフケアマネジメントの意識が定着するよう、介護予防ケアマネジメントを展開する必要がある。）</a:t>
            </a:r>
          </a:p>
          <a:p>
            <a:r>
              <a:rPr kumimoji="1" lang="ja-JP" altLang="en-US" sz="1200" kern="1200" dirty="0">
                <a:solidFill>
                  <a:schemeClr val="tx1"/>
                </a:solidFill>
                <a:effectLst/>
                <a:latin typeface="+mn-lt"/>
                <a:ea typeface="+mn-ea"/>
                <a:cs typeface="+mn-cs"/>
              </a:rPr>
              <a:t>自市町村の介護予防ケアマネジメントの分類を示し、対応するサービス事業を関係者間で共有することで、介護予防ケアマネジメントに対する理解が深まる。</a:t>
            </a:r>
          </a:p>
          <a:p>
            <a:pPr eaLnBrk="1" hangingPunct="1"/>
            <a:endParaRPr lang="ja-JP" altLang="ja-JP" dirty="0">
              <a:ea typeface="ＭＳ Ｐ明朝" charset="-128"/>
            </a:endParaRPr>
          </a:p>
        </p:txBody>
      </p:sp>
      <p:sp>
        <p:nvSpPr>
          <p:cNvPr id="4" name="スライド番号プレースホルダー 3"/>
          <p:cNvSpPr>
            <a:spLocks noGrp="1"/>
          </p:cNvSpPr>
          <p:nvPr>
            <p:ph type="sldNum" sz="quarter" idx="5"/>
          </p:nvPr>
        </p:nvSpPr>
        <p:spPr>
          <a:xfrm>
            <a:off x="3855839" y="9440647"/>
            <a:ext cx="2949787" cy="496967"/>
          </a:xfrm>
        </p:spPr>
        <p:txBody>
          <a:bodyPr/>
          <a:lstStyle/>
          <a:p>
            <a:fld id="{56978451-CBDB-4BB3-8FCA-A5EDC529CAC6}"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ケアマネジメントＡ～Ｃのどの類型で介護予防ケアマネジメントを実施するとしても、利用者による主体的な取組を支援し、利用者の気づきや意欲への働きかけ、具体的な目標の設定などにより、利用者の自立を最大限引き出すよう支援を行うことが重要である。</a:t>
            </a:r>
            <a:endParaRPr kumimoji="1" lang="ja-JP" altLang="en-US" dirty="0"/>
          </a:p>
        </p:txBody>
      </p:sp>
      <p:sp>
        <p:nvSpPr>
          <p:cNvPr id="5" name="スライド番号プレースホルダー 3"/>
          <p:cNvSpPr>
            <a:spLocks noGrp="1"/>
          </p:cNvSpPr>
          <p:nvPr>
            <p:ph type="sldNum" sz="quarter" idx="5"/>
          </p:nvPr>
        </p:nvSpPr>
        <p:spPr>
          <a:xfrm>
            <a:off x="3855839" y="9440647"/>
            <a:ext cx="2949787" cy="496967"/>
          </a:xfrm>
        </p:spPr>
        <p:txBody>
          <a:bodyPr/>
          <a:lstStyle/>
          <a:p>
            <a:fld id="{56978451-CBDB-4BB3-8FCA-A5EDC529CAC6}"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78439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ケアマネジメントＡ・Ｂ及びケアマネジメントＣにおける運用の例示。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ケアマネジメントの類型も固定するのではなく、状態や状況に合わせてケアマネジメントの類型も変動させ、必要な支援となるようにする視点が重要である。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11</a:t>
            </a:fld>
            <a:endParaRPr kumimoji="1" lang="ja-JP" altLang="en-US"/>
          </a:p>
        </p:txBody>
      </p:sp>
    </p:spTree>
    <p:extLst>
      <p:ext uri="{BB962C8B-B14F-4D97-AF65-F5344CB8AC3E}">
        <p14:creationId xmlns:p14="http://schemas.microsoft.com/office/powerpoint/2010/main" val="52848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改めて介護予防ケアマネジメントが介護保険上どのように位置づけられているのか説明。</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12</a:t>
            </a:fld>
            <a:endParaRPr kumimoji="1" lang="ja-JP" altLang="en-US"/>
          </a:p>
        </p:txBody>
      </p:sp>
    </p:spTree>
    <p:extLst>
      <p:ext uri="{BB962C8B-B14F-4D97-AF65-F5344CB8AC3E}">
        <p14:creationId xmlns:p14="http://schemas.microsoft.com/office/powerpoint/2010/main" val="114086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利用者の状態が、どのような原因でＡＤＬは自立しているが、ＩＡＤＬが行いにくい状況になるのかを説明する。</a:t>
            </a:r>
          </a:p>
          <a:p>
            <a:r>
              <a:rPr kumimoji="1" lang="ja-JP" altLang="en-US" sz="1200" kern="1200" dirty="0">
                <a:solidFill>
                  <a:schemeClr val="tx1"/>
                </a:solidFill>
                <a:effectLst/>
                <a:latin typeface="+mn-lt"/>
                <a:ea typeface="+mn-ea"/>
                <a:cs typeface="+mn-cs"/>
              </a:rPr>
              <a:t>「加齢に伴う視力や聴力の低下」「家族内の状況の変化」等をきっかけにして、生活不活発病になりやすい。そのきっかけを見落とさないようにすることが重要である。</a:t>
            </a:r>
          </a:p>
          <a:p>
            <a:r>
              <a:rPr kumimoji="1" lang="ja-JP" altLang="en-US" sz="1200" kern="1200" dirty="0">
                <a:solidFill>
                  <a:schemeClr val="tx1"/>
                </a:solidFill>
                <a:effectLst/>
                <a:latin typeface="+mn-lt"/>
                <a:ea typeface="+mn-ea"/>
                <a:cs typeface="+mn-cs"/>
              </a:rPr>
              <a:t>そのプロセスを住民に啓発していくことも大切である。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13</a:t>
            </a:fld>
            <a:endParaRPr kumimoji="1" lang="ja-JP" altLang="en-US"/>
          </a:p>
        </p:txBody>
      </p:sp>
    </p:spTree>
    <p:extLst>
      <p:ext uri="{BB962C8B-B14F-4D97-AF65-F5344CB8AC3E}">
        <p14:creationId xmlns:p14="http://schemas.microsoft.com/office/powerpoint/2010/main" val="243029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認定調査結果から具体的にどのようなことが生活の支障となるおそれがある状態なのかを説明する。</a:t>
            </a:r>
          </a:p>
          <a:p>
            <a:r>
              <a:rPr kumimoji="1" lang="ja-JP" altLang="en-US" sz="1200" kern="1200" dirty="0">
                <a:solidFill>
                  <a:schemeClr val="tx1"/>
                </a:solidFill>
                <a:effectLst/>
                <a:latin typeface="+mn-lt"/>
                <a:ea typeface="+mn-ea"/>
                <a:cs typeface="+mn-cs"/>
              </a:rPr>
              <a:t>特に総合事業の対象となる要支援者レベルの者が困難と感じる日常動作について、生活行為の支援は容易に補完できるが、単純に困難さを解消する目的だけでサービスを位置づけるのではなく、本来持っている能力を引き出すように支援することについても利用者や家族と共有する必要を説明する。</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14</a:t>
            </a:fld>
            <a:endParaRPr kumimoji="1" lang="ja-JP" altLang="en-US"/>
          </a:p>
        </p:txBody>
      </p:sp>
    </p:spTree>
    <p:extLst>
      <p:ext uri="{BB962C8B-B14F-4D97-AF65-F5344CB8AC3E}">
        <p14:creationId xmlns:p14="http://schemas.microsoft.com/office/powerpoint/2010/main" val="186684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利用者の状態はどのような方が多いのかを確認。</a:t>
            </a:r>
          </a:p>
          <a:p>
            <a:r>
              <a:rPr kumimoji="1" lang="ja-JP" altLang="en-US" sz="1200" kern="1200" dirty="0">
                <a:solidFill>
                  <a:schemeClr val="tx1"/>
                </a:solidFill>
                <a:effectLst/>
                <a:latin typeface="+mn-lt"/>
                <a:ea typeface="+mn-ea"/>
                <a:cs typeface="+mn-cs"/>
              </a:rPr>
              <a:t>様々な状態の方が想定されるが、その中で、改善に向けたアプローチが可能な人もいることを説明。</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15</a:t>
            </a:fld>
            <a:endParaRPr kumimoji="1" lang="ja-JP" altLang="en-US" dirty="0"/>
          </a:p>
        </p:txBody>
      </p:sp>
    </p:spTree>
    <p:extLst>
      <p:ext uri="{BB962C8B-B14F-4D97-AF65-F5344CB8AC3E}">
        <p14:creationId xmlns:p14="http://schemas.microsoft.com/office/powerpoint/2010/main" val="234754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20AA993-B3FF-4045-ABE5-4F33D42B1D97}" type="slidenum">
              <a:rPr lang="en-US" altLang="ja-JP" smtClean="0">
                <a:latin typeface="+mn-ea"/>
              </a:rPr>
              <a:pPr/>
              <a:t>16</a:t>
            </a:fld>
            <a:endParaRPr lang="en-US" altLang="ja-JP" dirty="0">
              <a:latin typeface="+mn-ea"/>
            </a:endParaRPr>
          </a:p>
        </p:txBody>
      </p:sp>
      <p:sp>
        <p:nvSpPr>
          <p:cNvPr id="75779" name="Rectangle 2"/>
          <p:cNvSpPr>
            <a:spLocks noGrp="1" noRot="1" noChangeAspect="1" noChangeArrowheads="1" noTextEdit="1"/>
          </p:cNvSpPr>
          <p:nvPr>
            <p:ph type="sldImg"/>
          </p:nvPr>
        </p:nvSpPr>
        <p:spPr>
          <a:xfrm>
            <a:off x="728663" y="750888"/>
            <a:ext cx="5421312" cy="3754437"/>
          </a:xfrm>
        </p:spPr>
      </p:sp>
      <p:sp>
        <p:nvSpPr>
          <p:cNvPr id="75780" name="Rectangle 3"/>
          <p:cNvSpPr>
            <a:spLocks noGrp="1" noChangeArrowheads="1"/>
          </p:cNvSpPr>
          <p:nvPr>
            <p:ph type="body" idx="1"/>
          </p:nvPr>
        </p:nvSpPr>
        <p:spPr>
          <a:noFill/>
          <a:ln/>
        </p:spPr>
        <p:txBody>
          <a:bodyPr/>
          <a:lstStyle/>
          <a:p>
            <a:r>
              <a:rPr kumimoji="1" lang="ja-JP" altLang="en-US" sz="1200" kern="1200" dirty="0">
                <a:solidFill>
                  <a:schemeClr val="tx1"/>
                </a:solidFill>
                <a:effectLst/>
                <a:latin typeface="+mn-lt"/>
                <a:ea typeface="+mn-ea"/>
                <a:cs typeface="+mn-cs"/>
              </a:rPr>
              <a:t>ＡＤＬは全ての人が行う生活動作であり、またその動作を他の人が変わることが困難な動作。</a:t>
            </a:r>
          </a:p>
          <a:p>
            <a:r>
              <a:rPr kumimoji="1" lang="ja-JP" altLang="en-US" sz="1200" kern="1200" dirty="0">
                <a:solidFill>
                  <a:schemeClr val="tx1"/>
                </a:solidFill>
                <a:effectLst/>
                <a:latin typeface="+mn-lt"/>
                <a:ea typeface="+mn-ea"/>
                <a:cs typeface="+mn-cs"/>
              </a:rPr>
              <a:t>ＩＡＤＬは個別性があり、その動作を行わない人もいる。また他の人が変わりにその行為ができるのもＩＡＤＬの特徴である。そのため過剰に介護して能力を低下してしまう恐れがある。</a:t>
            </a:r>
          </a:p>
        </p:txBody>
      </p:sp>
    </p:spTree>
    <p:extLst>
      <p:ext uri="{BB962C8B-B14F-4D97-AF65-F5344CB8AC3E}">
        <p14:creationId xmlns:p14="http://schemas.microsoft.com/office/powerpoint/2010/main" val="186822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専門職が利用者を知ることは重要だが、利用者が自分のＡＤＬ・ＩＡＤＬの状態を知ることは生活不活発病の早期発見につながる。そのためには、利用者が理解できる説明を行う「伝える力」が必要である。</a:t>
            </a:r>
            <a:endParaRPr kumimoji="1" lang="ja-JP" altLang="en-US" dirty="0"/>
          </a:p>
        </p:txBody>
      </p:sp>
      <p:sp>
        <p:nvSpPr>
          <p:cNvPr id="4" name="スライド番号プレースホルダ 3"/>
          <p:cNvSpPr>
            <a:spLocks noGrp="1"/>
          </p:cNvSpPr>
          <p:nvPr>
            <p:ph type="sldNum" sz="quarter" idx="10"/>
          </p:nvPr>
        </p:nvSpPr>
        <p:spPr/>
        <p:txBody>
          <a:bodyPr/>
          <a:lstStyle/>
          <a:p>
            <a:fld id="{682C6EBF-19CA-4922-8539-4C9400BA4F41}" type="slidenum">
              <a:rPr kumimoji="1" lang="ja-JP" altLang="en-US" smtClean="0"/>
              <a:pPr/>
              <a:t>17</a:t>
            </a:fld>
            <a:endParaRPr kumimoji="1" lang="ja-JP" altLang="en-US" dirty="0"/>
          </a:p>
        </p:txBody>
      </p:sp>
    </p:spTree>
    <p:extLst>
      <p:ext uri="{BB962C8B-B14F-4D97-AF65-F5344CB8AC3E}">
        <p14:creationId xmlns:p14="http://schemas.microsoft.com/office/powerpoint/2010/main" val="207194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総合事業における窓口対応の留意点を説明。様々な相談があるなかで、窓口の担当者が利用者の意向や支援の必要性から適切に振り分けを行うことが重要。そのための体制や対応の流れ等を整える必要がある。　</a:t>
            </a:r>
          </a:p>
          <a:p>
            <a:r>
              <a:rPr kumimoji="1" lang="ja-JP" altLang="en-US" sz="1200" kern="1200" dirty="0">
                <a:solidFill>
                  <a:schemeClr val="tx1"/>
                </a:solidFill>
                <a:effectLst/>
                <a:latin typeface="+mn-lt"/>
                <a:ea typeface="+mn-ea"/>
                <a:cs typeface="+mn-cs"/>
              </a:rPr>
              <a:t>基本チェックリストにより、事業対象者に該当するかを判断するため、スクーニングに用いる基本チェックリストの内容の変更をすることはできないので留意する。</a:t>
            </a:r>
          </a:p>
        </p:txBody>
      </p:sp>
      <p:sp>
        <p:nvSpPr>
          <p:cNvPr id="4" name="スライド番号プレースホルダー 3"/>
          <p:cNvSpPr>
            <a:spLocks noGrp="1"/>
          </p:cNvSpPr>
          <p:nvPr>
            <p:ph type="sldNum" sz="quarter" idx="10"/>
          </p:nvPr>
        </p:nvSpPr>
        <p:spPr/>
        <p:txBody>
          <a:bodyPr/>
          <a:lstStyle/>
          <a:p>
            <a:fld id="{E6D25410-AFD4-49DA-BCFE-796557330479}" type="slidenum">
              <a:rPr kumimoji="1" lang="ja-JP" altLang="en-US" smtClean="0"/>
              <a:t>18</a:t>
            </a:fld>
            <a:endParaRPr kumimoji="1" lang="ja-JP" altLang="en-US" dirty="0"/>
          </a:p>
        </p:txBody>
      </p:sp>
    </p:spTree>
    <p:extLst>
      <p:ext uri="{BB962C8B-B14F-4D97-AF65-F5344CB8AC3E}">
        <p14:creationId xmlns:p14="http://schemas.microsoft.com/office/powerpoint/2010/main" val="214131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介護予防・日常生活支援総合事業への取り組みを進めていくためには、介護予防ケアマネジメント従事者だけでなく、利用者も介護保険法の目的や国民の努力及び義務について理解していなければ、進めていくことが難しい。保険者の役割として利用者に対する介護保険法の理解を促す取り組みを行うことが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4C932051-ED75-4FF3-8AA2-98E9A954B95B}" type="slidenum">
              <a:rPr kumimoji="1" lang="ja-JP" altLang="en-US" smtClean="0"/>
              <a:t>1</a:t>
            </a:fld>
            <a:endParaRPr kumimoji="1" lang="ja-JP" altLang="en-US"/>
          </a:p>
        </p:txBody>
      </p:sp>
    </p:spTree>
    <p:extLst>
      <p:ext uri="{BB962C8B-B14F-4D97-AF65-F5344CB8AC3E}">
        <p14:creationId xmlns:p14="http://schemas.microsoft.com/office/powerpoint/2010/main" val="239297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窓口対応として、総合事業の趣旨を説明し、同意の上でその後の支援の相談等へとつなげていくことが大切である。事業の本来の意義や目的をサービス利用前に共有化し、自ら自立した生活に向けた取り組みへとつながるように対応することが重要。</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299963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１つの窓口業務の流れの例示。このとおりの対応をすることが求められるわけではないが、窓口における対応からの流れについて、どのような対応が求められるのかを例示を元に確認。</a:t>
            </a:r>
          </a:p>
          <a:p>
            <a:r>
              <a:rPr kumimoji="1" lang="ja-JP" altLang="en-US" sz="1200" kern="1200" dirty="0">
                <a:solidFill>
                  <a:schemeClr val="tx1"/>
                </a:solidFill>
                <a:effectLst/>
                <a:latin typeface="+mn-lt"/>
                <a:ea typeface="+mn-ea"/>
                <a:cs typeface="+mn-cs"/>
              </a:rPr>
              <a:t>今後、どの様な流れで進んでいくのかの全体像を利用者、家族、事業者等にも理解してもらうことが重要であり、自市町村の流れを示すことで、理解が深まる。</a:t>
            </a:r>
          </a:p>
          <a:p>
            <a:r>
              <a:rPr kumimoji="1" lang="ja-JP" altLang="en-US" sz="1200" kern="1200" dirty="0">
                <a:solidFill>
                  <a:schemeClr val="tx1"/>
                </a:solidFill>
                <a:effectLst/>
                <a:latin typeface="+mn-lt"/>
                <a:ea typeface="+mn-ea"/>
                <a:cs typeface="+mn-cs"/>
              </a:rPr>
              <a:t>都道府県においては、窓口から総合事業の利用の流れについて、管内市町村で工夫を行っているところの流れを示し、情報共有を図ることも有効である。</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20</a:t>
            </a:fld>
            <a:endParaRPr kumimoji="1" lang="ja-JP" altLang="en-US" dirty="0"/>
          </a:p>
        </p:txBody>
      </p:sp>
    </p:spTree>
    <p:extLst>
      <p:ext uri="{BB962C8B-B14F-4D97-AF65-F5344CB8AC3E}">
        <p14:creationId xmlns:p14="http://schemas.microsoft.com/office/powerpoint/2010/main" val="3714535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窓口対応が市町村窓口でも適切に行われるための対応方法の留意点や体制についての例示。対応者が専門職でない場合でも、適切な窓口業務が行えるような体制整備が必要である。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21</a:t>
            </a:fld>
            <a:endParaRPr kumimoji="1" lang="ja-JP" altLang="en-US" dirty="0"/>
          </a:p>
        </p:txBody>
      </p:sp>
    </p:spTree>
    <p:extLst>
      <p:ext uri="{BB962C8B-B14F-4D97-AF65-F5344CB8AC3E}">
        <p14:creationId xmlns:p14="http://schemas.microsoft.com/office/powerpoint/2010/main" val="225154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高齢者自身が総合事業を「利用する」のではなく、「参加する」ためには、自立支援に向けた動機づけが必要であり、説明と同意のプロセスが重要である。</a:t>
            </a:r>
          </a:p>
          <a:p>
            <a:r>
              <a:rPr kumimoji="1" lang="ja-JP" altLang="en-US" sz="1200" kern="1200" dirty="0">
                <a:solidFill>
                  <a:schemeClr val="tx1"/>
                </a:solidFill>
                <a:effectLst/>
                <a:latin typeface="+mn-lt"/>
                <a:ea typeface="+mn-ea"/>
                <a:cs typeface="+mn-cs"/>
              </a:rPr>
              <a:t>サービス事業卒業後の社会資源の開発についても地域ニーズに合わせ、柔軟にしかも計画性を持って関与していく必要がある。</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22</a:t>
            </a:fld>
            <a:endParaRPr kumimoji="1" lang="ja-JP" altLang="en-US" dirty="0"/>
          </a:p>
        </p:txBody>
      </p:sp>
    </p:spTree>
    <p:extLst>
      <p:ext uri="{BB962C8B-B14F-4D97-AF65-F5344CB8AC3E}">
        <p14:creationId xmlns:p14="http://schemas.microsoft.com/office/powerpoint/2010/main" val="207411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セルフマネジメントにつなげるため日常生活上の課題となるその原因や要因、見通し、医療連携から得られる補足情報等と合わせ、根拠となるアセスメントが必要である。</a:t>
            </a:r>
          </a:p>
          <a:p>
            <a:r>
              <a:rPr kumimoji="1" lang="ja-JP" altLang="en-US" sz="1200" kern="1200" dirty="0">
                <a:solidFill>
                  <a:schemeClr val="tx1"/>
                </a:solidFill>
                <a:effectLst/>
                <a:latin typeface="+mn-lt"/>
                <a:ea typeface="+mn-ea"/>
                <a:cs typeface="+mn-cs"/>
              </a:rPr>
              <a:t>利用者本人の「したい」「できるようになりたい」生活行為が目標として明確に設定され、その達成のための利用者の主体的な取組が実践できるような動機付けには、利用者の性格や判断力に合致した説明を行う必要があり、説明者のプレゼンテーション能力の向上が必要。</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23</a:t>
            </a:fld>
            <a:endParaRPr kumimoji="1" lang="ja-JP" altLang="en-US" dirty="0"/>
          </a:p>
        </p:txBody>
      </p:sp>
    </p:spTree>
    <p:extLst>
      <p:ext uri="{BB962C8B-B14F-4D97-AF65-F5344CB8AC3E}">
        <p14:creationId xmlns:p14="http://schemas.microsoft.com/office/powerpoint/2010/main" val="269434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利用者が地域に暮らす高齢者であることの視点を持ち、できるようになった部分が継続できるよう、地域の活動等と本人の意欲を結び付けるためのアプローチも重要である。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24</a:t>
            </a:fld>
            <a:endParaRPr kumimoji="1" lang="ja-JP" altLang="en-US" dirty="0"/>
          </a:p>
        </p:txBody>
      </p:sp>
    </p:spTree>
    <p:extLst>
      <p:ext uri="{BB962C8B-B14F-4D97-AF65-F5344CB8AC3E}">
        <p14:creationId xmlns:p14="http://schemas.microsoft.com/office/powerpoint/2010/main" val="109295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サービス事業所も介護予防に資するサービス提供の在り方を十分に理解する必要がある。そのためにはどのような留意点があるかを確認。</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25</a:t>
            </a:fld>
            <a:endParaRPr kumimoji="1" lang="ja-JP" altLang="en-US" dirty="0"/>
          </a:p>
        </p:txBody>
      </p:sp>
    </p:spTree>
    <p:extLst>
      <p:ext uri="{BB962C8B-B14F-4D97-AF65-F5344CB8AC3E}">
        <p14:creationId xmlns:p14="http://schemas.microsoft.com/office/powerpoint/2010/main" val="270563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自立支援の考え方について、話し合ってみる。</a:t>
            </a:r>
          </a:p>
          <a:p>
            <a:r>
              <a:rPr kumimoji="1" lang="ja-JP" altLang="en-US" sz="1200" kern="1200" dirty="0">
                <a:solidFill>
                  <a:schemeClr val="tx1"/>
                </a:solidFill>
                <a:effectLst/>
                <a:latin typeface="+mn-lt"/>
                <a:ea typeface="+mn-ea"/>
                <a:cs typeface="+mn-cs"/>
              </a:rPr>
              <a:t>教科書的な概念は共有できるはずだが、具体的な支援のあり方や連携のあり方は個別バラバラであることが想定される。</a:t>
            </a:r>
          </a:p>
          <a:p>
            <a:r>
              <a:rPr kumimoji="1" lang="ja-JP" altLang="en-US" sz="1200" kern="1200" dirty="0">
                <a:solidFill>
                  <a:schemeClr val="tx1"/>
                </a:solidFill>
                <a:effectLst/>
                <a:latin typeface="+mn-lt"/>
                <a:ea typeface="+mn-ea"/>
                <a:cs typeface="+mn-cs"/>
              </a:rPr>
              <a:t>自立支援におけるイメージを保険者・介護予防ケアマネジメント受持者・サービス事業者が共有できる働きかけも重要である。</a:t>
            </a:r>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26</a:t>
            </a:fld>
            <a:endParaRPr kumimoji="1" lang="ja-JP" altLang="en-US"/>
          </a:p>
        </p:txBody>
      </p:sp>
    </p:spTree>
    <p:extLst>
      <p:ext uri="{BB962C8B-B14F-4D97-AF65-F5344CB8AC3E}">
        <p14:creationId xmlns:p14="http://schemas.microsoft.com/office/powerpoint/2010/main" val="3523480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「加齢」に伴う機能低下を受けいれるか、抗うかにより、高齢者自身の受容や行動にも差が生じる。</a:t>
            </a:r>
          </a:p>
          <a:p>
            <a:r>
              <a:rPr kumimoji="1" lang="ja-JP" altLang="en-US" sz="1200" kern="1200" dirty="0">
                <a:solidFill>
                  <a:schemeClr val="tx1"/>
                </a:solidFill>
                <a:effectLst/>
                <a:latin typeface="+mn-lt"/>
                <a:ea typeface="+mn-ea"/>
                <a:cs typeface="+mn-cs"/>
              </a:rPr>
              <a:t>高齢であっても機能は向上し、維持は可能であることを、成功体験などを通じて行動変容につなげていく。</a:t>
            </a:r>
          </a:p>
          <a:p>
            <a:r>
              <a:rPr kumimoji="1" lang="ja-JP" altLang="en-US" sz="1200" kern="1200" dirty="0">
                <a:solidFill>
                  <a:schemeClr val="tx1"/>
                </a:solidFill>
                <a:effectLst/>
                <a:latin typeface="+mn-lt"/>
                <a:ea typeface="+mn-ea"/>
                <a:cs typeface="+mn-cs"/>
              </a:rPr>
              <a:t>また、高齢者の生活する環境もアセスメントし、本人への直接的なアプローチだけでなく、関与する家族等にアプローチするなど多面的な対応が必要。</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27</a:t>
            </a:fld>
            <a:endParaRPr kumimoji="1" lang="ja-JP" altLang="en-US" dirty="0"/>
          </a:p>
        </p:txBody>
      </p:sp>
    </p:spTree>
    <p:extLst>
      <p:ext uri="{BB962C8B-B14F-4D97-AF65-F5344CB8AC3E}">
        <p14:creationId xmlns:p14="http://schemas.microsoft.com/office/powerpoint/2010/main" val="922485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12788" y="746125"/>
            <a:ext cx="5381625" cy="3725863"/>
          </a:xfrm>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a:bodyPr>
          <a:lstStyle/>
          <a:p>
            <a:r>
              <a:rPr kumimoji="1" lang="ja-JP" altLang="en-US" sz="1200" kern="1200" dirty="0">
                <a:solidFill>
                  <a:schemeClr val="tx1"/>
                </a:solidFill>
                <a:effectLst/>
                <a:latin typeface="+mn-lt"/>
                <a:ea typeface="+mn-ea"/>
                <a:cs typeface="+mn-cs"/>
              </a:rPr>
              <a:t>自立支援に資する介護予防ケアマネジメントにおいて、生活機能だけでなく、利用者の個人的要因や環境的要因など多面的なアセスメントが重要であり、他の専門職のアセスメントも入手し、総合的に捉えることが必要である。</a:t>
            </a:r>
          </a:p>
          <a:p>
            <a:r>
              <a:rPr kumimoji="1" lang="ja-JP" altLang="en-US" sz="1200" kern="1200" dirty="0">
                <a:solidFill>
                  <a:schemeClr val="tx1"/>
                </a:solidFill>
                <a:effectLst/>
                <a:latin typeface="+mn-lt"/>
                <a:ea typeface="+mn-ea"/>
                <a:cs typeface="+mn-cs"/>
              </a:rPr>
              <a:t>また、多様なサービス創出を見据えて行くためには、地域性、住民間の関係性等地域環境についてのアセスメントの視点も重要である。</a:t>
            </a:r>
          </a:p>
        </p:txBody>
      </p:sp>
      <p:sp>
        <p:nvSpPr>
          <p:cNvPr id="4" name="スライド番号プレースホルダー 3"/>
          <p:cNvSpPr>
            <a:spLocks noGrp="1"/>
          </p:cNvSpPr>
          <p:nvPr>
            <p:ph type="sldNum" sz="quarter" idx="10"/>
          </p:nvPr>
        </p:nvSpPr>
        <p:spPr>
          <a:xfrm>
            <a:off x="3855839" y="9440647"/>
            <a:ext cx="2949787" cy="496967"/>
          </a:xfrm>
        </p:spPr>
        <p:txBody>
          <a:bodyPr/>
          <a:lstStyle/>
          <a:p>
            <a:fld id="{A5719C64-78D0-4DC1-9A66-68F9E5F2A8BD}" type="slidenum">
              <a:rPr kumimoji="1" lang="ja-JP" altLang="en-US" smtClean="0"/>
              <a:t>28</a:t>
            </a:fld>
            <a:endParaRPr kumimoji="1" lang="ja-JP" altLang="en-US" dirty="0"/>
          </a:p>
        </p:txBody>
      </p:sp>
    </p:spTree>
    <p:extLst>
      <p:ext uri="{BB962C8B-B14F-4D97-AF65-F5344CB8AC3E}">
        <p14:creationId xmlns:p14="http://schemas.microsoft.com/office/powerpoint/2010/main" val="250289211"/>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保険者は、基本方針を明示し、どのような方針で取り組んでいくのかを保険者・ケアマネジメント従事者・利用者・サービス提供者が共有すること、つまり“規範的統合”を図る事が重要である。地域包括ケアシステムの構築、推進に向けては、ケアマネジメント従事者や国民だけでなく、保険者及びサービス提供者を始め、各関係者等関わる全てのものが一様に理解していなければ進めて行くことは困難である。</a:t>
            </a:r>
          </a:p>
          <a:p>
            <a:r>
              <a:rPr kumimoji="1" lang="ja-JP" altLang="en-US" sz="1200" kern="1200" dirty="0">
                <a:solidFill>
                  <a:schemeClr val="tx1"/>
                </a:solidFill>
                <a:effectLst/>
                <a:latin typeface="+mn-lt"/>
                <a:ea typeface="+mn-ea"/>
                <a:cs typeface="+mn-cs"/>
              </a:rPr>
              <a:t>他の自治体で行っている取組が、自市町村で全てがそのまま当てはまる訳ではない。国の見える化システムの利用や、都道府県データの提供を受け、地域の実情を把握し課題分析を行うことが重要である。</a:t>
            </a: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614322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712788" y="746125"/>
            <a:ext cx="5381625" cy="3725863"/>
          </a:xfrm>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kumimoji="1" lang="ja-JP" altLang="en-US" sz="1200" kern="1200" dirty="0">
                <a:solidFill>
                  <a:schemeClr val="tx1"/>
                </a:solidFill>
                <a:effectLst/>
                <a:latin typeface="+mn-lt"/>
                <a:ea typeface="+mn-ea"/>
                <a:cs typeface="+mn-cs"/>
              </a:rPr>
              <a:t>状態悪化に影響を及ぼしている要因を本人や家族と共に明らかにし、解決方法等を一緒に合意していくことで、顕在化している課題だけでなく、潜在化している課題についても本人や家族に気づきを促し、自身が課題を解決させていくサポートを行っていくことが重要。</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「洞察」：物事を観察して、その本質や奥底にあるものを見抜くこと。見通すこと。</a:t>
            </a:r>
            <a:endParaRPr lang="ja-JP" altLang="en-US" dirty="0">
              <a:latin typeface="Arial" charset="0"/>
              <a:ea typeface="ＭＳ Ｐ明朝" charset="-128"/>
            </a:endParaRPr>
          </a:p>
        </p:txBody>
      </p:sp>
      <p:sp>
        <p:nvSpPr>
          <p:cNvPr id="4" name="スライド番号プレースホルダー 3"/>
          <p:cNvSpPr>
            <a:spLocks noGrp="1"/>
          </p:cNvSpPr>
          <p:nvPr>
            <p:ph type="sldNum" sz="quarter" idx="5"/>
          </p:nvPr>
        </p:nvSpPr>
        <p:spPr>
          <a:xfrm>
            <a:off x="3855839" y="9440647"/>
            <a:ext cx="2949787" cy="496967"/>
          </a:xfrm>
        </p:spPr>
        <p:txBody>
          <a:bodyPr/>
          <a:lstStyle/>
          <a:p>
            <a:fld id="{A5719C64-78D0-4DC1-9A66-68F9E5F2A8BD}" type="slidenum">
              <a:rPr kumimoji="1" lang="ja-JP" altLang="en-US" smtClean="0"/>
              <a:t>29</a:t>
            </a:fld>
            <a:endParaRPr kumimoji="1"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2788" y="746125"/>
            <a:ext cx="5381625" cy="3725863"/>
          </a:xfrm>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kumimoji="1" lang="ja-JP" altLang="en-US" sz="1200" kern="1200" dirty="0">
                <a:solidFill>
                  <a:schemeClr val="tx1"/>
                </a:solidFill>
                <a:effectLst/>
                <a:latin typeface="+mn-lt"/>
                <a:ea typeface="+mn-ea"/>
                <a:cs typeface="+mn-cs"/>
              </a:rPr>
              <a:t>自己決定を上手に支援するためにも将来の見通し</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医療介護連携による情報収集に基づく、廃用症候群や疾患などによる変化を放置した場合の状態や改善アプローチによる効果の見立て</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立て、利用者がそこに向けた目標等具体的なイメージができるようにアプローチすることが重要であり、目標が明確でない（例えば、歩けるようになった先の目標は何になるのかを明確にする。）ことによりモニタリングや評価が適切にできなくなることを留意しなければならない。</a:t>
            </a:r>
            <a:endParaRPr lang="ja-JP" altLang="en-US" dirty="0">
              <a:latin typeface="Arial" charset="0"/>
              <a:ea typeface="ＭＳ Ｐ明朝" charset="-128"/>
            </a:endParaRPr>
          </a:p>
        </p:txBody>
      </p:sp>
      <p:sp>
        <p:nvSpPr>
          <p:cNvPr id="4" name="スライド番号プレースホルダー 3"/>
          <p:cNvSpPr>
            <a:spLocks noGrp="1"/>
          </p:cNvSpPr>
          <p:nvPr>
            <p:ph type="sldNum" sz="quarter" idx="5"/>
          </p:nvPr>
        </p:nvSpPr>
        <p:spPr>
          <a:xfrm>
            <a:off x="3855839" y="9440647"/>
            <a:ext cx="2949787" cy="496967"/>
          </a:xfrm>
        </p:spPr>
        <p:txBody>
          <a:bodyPr/>
          <a:lstStyle/>
          <a:p>
            <a:fld id="{A5719C64-78D0-4DC1-9A66-68F9E5F2A8BD}" type="slidenum">
              <a:rPr kumimoji="1" lang="ja-JP" altLang="en-US" smtClean="0"/>
              <a:t>30</a:t>
            </a:fld>
            <a:endParaRPr kumimoji="1" lang="ja-JP" altLang="en-US" dirty="0"/>
          </a:p>
        </p:txBody>
      </p:sp>
    </p:spTree>
    <p:extLst>
      <p:ext uri="{BB962C8B-B14F-4D97-AF65-F5344CB8AC3E}">
        <p14:creationId xmlns:p14="http://schemas.microsoft.com/office/powerpoint/2010/main" val="3584465996"/>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712788" y="746125"/>
            <a:ext cx="5381625" cy="3725863"/>
          </a:xfrm>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kumimoji="1" lang="ja-JP" altLang="en-US" sz="1200" kern="1200" dirty="0">
                <a:solidFill>
                  <a:schemeClr val="tx1"/>
                </a:solidFill>
                <a:effectLst/>
                <a:latin typeface="+mn-lt"/>
                <a:ea typeface="+mn-ea"/>
                <a:cs typeface="+mn-cs"/>
              </a:rPr>
              <a:t>課題の見える化の工夫。</a:t>
            </a:r>
          </a:p>
          <a:p>
            <a:r>
              <a:rPr kumimoji="1" lang="ja-JP" altLang="en-US" sz="1200" kern="1200" dirty="0">
                <a:solidFill>
                  <a:schemeClr val="tx1"/>
                </a:solidFill>
                <a:effectLst/>
                <a:latin typeface="+mn-lt"/>
                <a:ea typeface="+mn-ea"/>
                <a:cs typeface="+mn-cs"/>
              </a:rPr>
              <a:t>利用者のモチベーションにどう結びつけるかということを検討するにあたってはこれらの内容も踏まえてアプローチすることが重要である。</a:t>
            </a:r>
          </a:p>
          <a:p>
            <a:r>
              <a:rPr kumimoji="1" lang="ja-JP" altLang="en-US" sz="1200" kern="1200" dirty="0">
                <a:solidFill>
                  <a:schemeClr val="tx1"/>
                </a:solidFill>
                <a:effectLst/>
                <a:latin typeface="+mn-lt"/>
                <a:ea typeface="+mn-ea"/>
                <a:cs typeface="+mn-cs"/>
              </a:rPr>
              <a:t>家族図を書くことで、家族歴や利用者本人の行動変容のキーパーソンが誰なのかを把握する。</a:t>
            </a:r>
          </a:p>
          <a:p>
            <a:r>
              <a:rPr kumimoji="1" lang="ja-JP" altLang="en-US" sz="1200" kern="1200" dirty="0">
                <a:solidFill>
                  <a:schemeClr val="tx1"/>
                </a:solidFill>
                <a:effectLst/>
                <a:latin typeface="+mn-lt"/>
                <a:ea typeface="+mn-ea"/>
                <a:cs typeface="+mn-cs"/>
              </a:rPr>
              <a:t>エコマップにより、助言や行動変容にむけたサポートのできる人的社会資源を検討することができる。（エコマップとは、要支援者を中心としてその周辺にある社会資源（家族、きょうだい、友人、近隣住民、各種介護関連機関など）との相関関係をネットワークとして表現したもの。）</a:t>
            </a:r>
          </a:p>
          <a:p>
            <a:r>
              <a:rPr kumimoji="1" lang="ja-JP" altLang="en-US" sz="1200" kern="1200" dirty="0">
                <a:solidFill>
                  <a:schemeClr val="tx1"/>
                </a:solidFill>
                <a:effectLst/>
                <a:latin typeface="+mn-lt"/>
                <a:ea typeface="+mn-ea"/>
                <a:cs typeface="+mn-cs"/>
              </a:rPr>
              <a:t>本人・家族の生活歴を聞くことで、元々その人がどの様な生活を送ってきたのか、価値観等が把握でき興味関心のヒントにもつながる。</a:t>
            </a:r>
          </a:p>
        </p:txBody>
      </p:sp>
      <p:sp>
        <p:nvSpPr>
          <p:cNvPr id="4" name="スライド番号プレースホルダー 3"/>
          <p:cNvSpPr>
            <a:spLocks noGrp="1"/>
          </p:cNvSpPr>
          <p:nvPr>
            <p:ph type="sldNum" sz="quarter" idx="5"/>
          </p:nvPr>
        </p:nvSpPr>
        <p:spPr>
          <a:xfrm>
            <a:off x="3855839" y="9440647"/>
            <a:ext cx="2949787" cy="496967"/>
          </a:xfrm>
        </p:spPr>
        <p:txBody>
          <a:bodyPr/>
          <a:lstStyle/>
          <a:p>
            <a:fld id="{A5719C64-78D0-4DC1-9A66-68F9E5F2A8BD}" type="slidenum">
              <a:rPr kumimoji="1" lang="ja-JP" altLang="en-US" smtClean="0"/>
              <a:t>31</a:t>
            </a:fld>
            <a:endParaRPr kumimoji="1"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介護予防ケアマネジメントにおいてもこれまでのケアマネジメントプロセスと変わりはないことを確認。</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32</a:t>
            </a:fld>
            <a:endParaRPr kumimoji="1" lang="ja-JP" altLang="en-US" dirty="0"/>
          </a:p>
        </p:txBody>
      </p:sp>
    </p:spTree>
    <p:extLst>
      <p:ext uri="{BB962C8B-B14F-4D97-AF65-F5344CB8AC3E}">
        <p14:creationId xmlns:p14="http://schemas.microsoft.com/office/powerpoint/2010/main" val="3742856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ＩＣＦの考え方は介護支援専門員養成研修などにおいても取り上げているが、ＩＣＦの概念やＩＣＦに基づく支援が充分に浸透しているとは言い難い。</a:t>
            </a:r>
          </a:p>
          <a:p>
            <a:r>
              <a:rPr kumimoji="1" lang="ja-JP" altLang="en-US" sz="1200" kern="1200" dirty="0">
                <a:solidFill>
                  <a:schemeClr val="tx1"/>
                </a:solidFill>
                <a:effectLst/>
                <a:latin typeface="+mn-lt"/>
                <a:ea typeface="+mn-ea"/>
                <a:cs typeface="+mn-cs"/>
              </a:rPr>
              <a:t>総合事業のみならず、この概念をケアマネジャーや地域包括支援センター職員をはじめ、地域のサービス事業所に浸透させることは重要である。</a:t>
            </a:r>
          </a:p>
          <a:p>
            <a:r>
              <a:rPr kumimoji="1" lang="ja-JP" altLang="en-US" sz="1200" kern="1200" dirty="0">
                <a:solidFill>
                  <a:schemeClr val="tx1"/>
                </a:solidFill>
                <a:effectLst/>
                <a:latin typeface="+mn-lt"/>
                <a:ea typeface="+mn-ea"/>
                <a:cs typeface="+mn-cs"/>
              </a:rPr>
              <a:t>基本チェックリストが単なるサービス利用者かどうかの判断だけに使われるのではなく、アセスメントの一部であるという認識が必要である。</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33</a:t>
            </a:fld>
            <a:endParaRPr kumimoji="1" lang="ja-JP" altLang="en-US" dirty="0"/>
          </a:p>
        </p:txBody>
      </p:sp>
    </p:spTree>
    <p:extLst>
      <p:ext uri="{BB962C8B-B14F-4D97-AF65-F5344CB8AC3E}">
        <p14:creationId xmlns:p14="http://schemas.microsoft.com/office/powerpoint/2010/main" val="54206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本人の意欲へとつながるアプローチを考える際には、興味関心チェックシート等を活用し、どの様な取組が本人の意欲へとつながるか考えることも必要。</a:t>
            </a:r>
          </a:p>
          <a:p>
            <a:r>
              <a:rPr kumimoji="1" lang="ja-JP" altLang="en-US" sz="1200" kern="1200" dirty="0">
                <a:solidFill>
                  <a:schemeClr val="tx1"/>
                </a:solidFill>
                <a:effectLst/>
                <a:latin typeface="+mn-lt"/>
                <a:ea typeface="+mn-ea"/>
                <a:cs typeface="+mn-cs"/>
              </a:rPr>
              <a:t>興味関心チェックシートは対象者の無意識化にある思いを意識化していくツールである。</a:t>
            </a:r>
          </a:p>
        </p:txBody>
      </p:sp>
      <p:sp>
        <p:nvSpPr>
          <p:cNvPr id="4" name="スライド番号プレースホルダー 3"/>
          <p:cNvSpPr>
            <a:spLocks noGrp="1"/>
          </p:cNvSpPr>
          <p:nvPr>
            <p:ph type="sldNum" sz="quarter" idx="10"/>
          </p:nvPr>
        </p:nvSpPr>
        <p:spPr/>
        <p:txBody>
          <a:bodyPr/>
          <a:lstStyle/>
          <a:p>
            <a:fld id="{2FF167F4-961C-42BF-A3E5-2A068F5B7999}" type="slidenum">
              <a:rPr kumimoji="1" lang="ja-JP" altLang="en-US" smtClean="0"/>
              <a:pPr/>
              <a:t>34</a:t>
            </a:fld>
            <a:endParaRPr kumimoji="1" lang="ja-JP" altLang="en-US" dirty="0"/>
          </a:p>
        </p:txBody>
      </p:sp>
    </p:spTree>
    <p:extLst>
      <p:ext uri="{BB962C8B-B14F-4D97-AF65-F5344CB8AC3E}">
        <p14:creationId xmlns:p14="http://schemas.microsoft.com/office/powerpoint/2010/main" val="406264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859685-21F4-4D6B-83A8-AF8E5ACA060D}" type="slidenum">
              <a:rPr lang="ja-JP" altLang="en-US" smtClean="0">
                <a:solidFill>
                  <a:prstClr val="black"/>
                </a:solidFill>
              </a:rPr>
              <a:pPr/>
              <a:t>35</a:t>
            </a:fld>
            <a:endParaRPr lang="ja-JP" altLang="en-US" dirty="0">
              <a:solidFill>
                <a:prstClr val="black"/>
              </a:solidFill>
            </a:endParaRPr>
          </a:p>
        </p:txBody>
      </p:sp>
    </p:spTree>
    <p:extLst>
      <p:ext uri="{BB962C8B-B14F-4D97-AF65-F5344CB8AC3E}">
        <p14:creationId xmlns:p14="http://schemas.microsoft.com/office/powerpoint/2010/main" val="2603918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F167F4-961C-42BF-A3E5-2A068F5B7999}" type="slidenum">
              <a:rPr kumimoji="1" lang="ja-JP" altLang="en-US" smtClean="0"/>
              <a:pPr/>
              <a:t>36</a:t>
            </a:fld>
            <a:endParaRPr kumimoji="1" lang="ja-JP" altLang="en-US" dirty="0"/>
          </a:p>
        </p:txBody>
      </p:sp>
    </p:spTree>
    <p:extLst>
      <p:ext uri="{BB962C8B-B14F-4D97-AF65-F5344CB8AC3E}">
        <p14:creationId xmlns:p14="http://schemas.microsoft.com/office/powerpoint/2010/main" val="3870788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できていない現状を単純に補うようにアプローチすれば、できないことへの補完的支援となってしまい本人の自立支援に資する支援とは言い難い。要因が分析できれば、改善や悪化防止に向けたアプローチを提案することができ、能力に応じ、自立した生活を目指すことができる。基本チェックリストの基準該当による利用者の場合は要介護認定による利用者と違い、医療情報が付されないことに留意しなければならない。このことを踏まえ、アセスメントには、疾患や栄養状態や薬の作用や副作用などの医学的な情報を組み入れて検討していく必要がある。</a:t>
            </a:r>
            <a:endParaRPr kumimoji="1" lang="en-US" altLang="ja-JP"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37</a:t>
            </a:fld>
            <a:endParaRPr kumimoji="1" lang="ja-JP" altLang="en-US" dirty="0"/>
          </a:p>
        </p:txBody>
      </p:sp>
    </p:spTree>
    <p:extLst>
      <p:ext uri="{BB962C8B-B14F-4D97-AF65-F5344CB8AC3E}">
        <p14:creationId xmlns:p14="http://schemas.microsoft.com/office/powerpoint/2010/main" val="3103359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基本チェックリストのみで支援の必要性を判断してしまうのではなく、真に支援が必要かどうかを明らかにするためにどのようなアセスメントが必要なのか検討が必要。</a:t>
            </a:r>
            <a:endParaRPr kumimoji="1" lang="en-US" altLang="ja-JP"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38</a:t>
            </a:fld>
            <a:endParaRPr kumimoji="1" lang="ja-JP" altLang="en-US" dirty="0"/>
          </a:p>
        </p:txBody>
      </p:sp>
    </p:spTree>
    <p:extLst>
      <p:ext uri="{BB962C8B-B14F-4D97-AF65-F5344CB8AC3E}">
        <p14:creationId xmlns:p14="http://schemas.microsoft.com/office/powerpoint/2010/main" val="310335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予防給付が「事業」へ移行するということは、財源の構成も変わることで、そのことを地域包括支援センターや居宅介護支援事業所に理解してもらう必要がある。</a:t>
            </a:r>
          </a:p>
          <a:p>
            <a:r>
              <a:rPr kumimoji="1" lang="ja-JP" altLang="en-US" sz="1200" kern="1200" dirty="0">
                <a:solidFill>
                  <a:schemeClr val="tx1"/>
                </a:solidFill>
                <a:effectLst/>
                <a:latin typeface="+mn-lt"/>
                <a:ea typeface="+mn-ea"/>
                <a:cs typeface="+mn-cs"/>
              </a:rPr>
              <a:t>予防給付と違い、多様化したサービス事業から適切な支援を利用者の生活課題と結び付けるということも総合事業における特徴の一つである。</a:t>
            </a:r>
          </a:p>
          <a:p>
            <a:r>
              <a:rPr kumimoji="1" lang="ja-JP" altLang="en-US" sz="1200" kern="1200" dirty="0">
                <a:solidFill>
                  <a:schemeClr val="tx1"/>
                </a:solidFill>
                <a:effectLst/>
                <a:latin typeface="+mn-lt"/>
                <a:ea typeface="+mn-ea"/>
                <a:cs typeface="+mn-cs"/>
              </a:rPr>
              <a:t>介護予防ケアマネジメントは、「介護予防・日常生活支援総合事業」に位置づけられており、市町村と地域包括支援センターや委託する居宅介護支援事業所、サービス事業所等と、一緒に取り組む必要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941359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92">
              <a:defRPr kumimoji="1">
                <a:solidFill>
                  <a:schemeClr val="tx1"/>
                </a:solidFill>
                <a:latin typeface="Calibri" pitchFamily="34" charset="0"/>
                <a:ea typeface="ＭＳ Ｐゴシック" charset="-128"/>
              </a:defRPr>
            </a:lvl1pPr>
            <a:lvl2pPr marL="515418" indent="-196884" defTabSz="926792">
              <a:defRPr kumimoji="1">
                <a:solidFill>
                  <a:schemeClr val="tx1"/>
                </a:solidFill>
                <a:latin typeface="Calibri" pitchFamily="34" charset="0"/>
                <a:ea typeface="ＭＳ Ｐゴシック" charset="-128"/>
              </a:defRPr>
            </a:lvl2pPr>
            <a:lvl3pPr marL="792335" indent="-158467" defTabSz="926792">
              <a:defRPr kumimoji="1">
                <a:solidFill>
                  <a:schemeClr val="tx1"/>
                </a:solidFill>
                <a:latin typeface="Calibri" pitchFamily="34" charset="0"/>
                <a:ea typeface="ＭＳ Ｐゴシック" charset="-128"/>
              </a:defRPr>
            </a:lvl3pPr>
            <a:lvl4pPr marL="1110869" indent="-158467" defTabSz="926792">
              <a:defRPr kumimoji="1">
                <a:solidFill>
                  <a:schemeClr val="tx1"/>
                </a:solidFill>
                <a:latin typeface="Calibri" pitchFamily="34" charset="0"/>
                <a:ea typeface="ＭＳ Ｐゴシック" charset="-128"/>
              </a:defRPr>
            </a:lvl4pPr>
            <a:lvl5pPr marL="1427803" indent="-158467" defTabSz="926792">
              <a:defRPr kumimoji="1">
                <a:solidFill>
                  <a:schemeClr val="tx1"/>
                </a:solidFill>
                <a:latin typeface="Calibri" pitchFamily="34" charset="0"/>
                <a:ea typeface="ＭＳ Ｐゴシック" charset="-128"/>
              </a:defRPr>
            </a:lvl5pPr>
            <a:lvl6pPr marL="1888798" indent="-158467" defTabSz="926792" eaLnBrk="0" fontAlgn="base" hangingPunct="0">
              <a:spcBef>
                <a:spcPct val="0"/>
              </a:spcBef>
              <a:spcAft>
                <a:spcPct val="0"/>
              </a:spcAft>
              <a:defRPr kumimoji="1">
                <a:solidFill>
                  <a:schemeClr val="tx1"/>
                </a:solidFill>
                <a:latin typeface="Calibri" pitchFamily="34" charset="0"/>
                <a:ea typeface="ＭＳ Ｐゴシック" charset="-128"/>
              </a:defRPr>
            </a:lvl6pPr>
            <a:lvl7pPr marL="2349793" indent="-158467" defTabSz="926792" eaLnBrk="0" fontAlgn="base" hangingPunct="0">
              <a:spcBef>
                <a:spcPct val="0"/>
              </a:spcBef>
              <a:spcAft>
                <a:spcPct val="0"/>
              </a:spcAft>
              <a:defRPr kumimoji="1">
                <a:solidFill>
                  <a:schemeClr val="tx1"/>
                </a:solidFill>
                <a:latin typeface="Calibri" pitchFamily="34" charset="0"/>
                <a:ea typeface="ＭＳ Ｐゴシック" charset="-128"/>
              </a:defRPr>
            </a:lvl7pPr>
            <a:lvl8pPr marL="2810787" indent="-158467" defTabSz="926792" eaLnBrk="0" fontAlgn="base" hangingPunct="0">
              <a:spcBef>
                <a:spcPct val="0"/>
              </a:spcBef>
              <a:spcAft>
                <a:spcPct val="0"/>
              </a:spcAft>
              <a:defRPr kumimoji="1">
                <a:solidFill>
                  <a:schemeClr val="tx1"/>
                </a:solidFill>
                <a:latin typeface="Calibri" pitchFamily="34" charset="0"/>
                <a:ea typeface="ＭＳ Ｐゴシック" charset="-128"/>
              </a:defRPr>
            </a:lvl8pPr>
            <a:lvl9pPr marL="3271782" indent="-158467" defTabSz="926792"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7433B553-7D14-4548-A3F4-F4178E5A071D}" type="slidenum">
              <a:rPr lang="en-US" altLang="ja-JP">
                <a:solidFill>
                  <a:prstClr val="black"/>
                </a:solidFill>
                <a:latin typeface="+mn-ea"/>
                <a:ea typeface="+mn-ea"/>
              </a:rPr>
              <a:pPr/>
              <a:t>39</a:t>
            </a:fld>
            <a:endParaRPr lang="en-US" altLang="ja-JP" dirty="0">
              <a:solidFill>
                <a:prstClr val="black"/>
              </a:solidFill>
              <a:latin typeface="+mn-ea"/>
              <a:ea typeface="+mn-ea"/>
            </a:endParaRPr>
          </a:p>
        </p:txBody>
      </p:sp>
      <p:sp>
        <p:nvSpPr>
          <p:cNvPr id="60420" name="Rectangle 2"/>
          <p:cNvSpPr>
            <a:spLocks noGrp="1" noRot="1" noChangeAspect="1" noChangeArrowheads="1" noTextEdit="1"/>
          </p:cNvSpPr>
          <p:nvPr>
            <p:ph type="sldImg"/>
          </p:nvPr>
        </p:nvSpPr>
        <p:spPr bwMode="auto">
          <a:xfrm>
            <a:off x="733425" y="749300"/>
            <a:ext cx="5422900" cy="3754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xfrm>
            <a:off x="819818" y="4713157"/>
            <a:ext cx="5506083" cy="4506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kumimoji="1" lang="ja-JP" altLang="en-US" sz="1200" kern="1200" dirty="0">
                <a:solidFill>
                  <a:schemeClr val="tx1"/>
                </a:solidFill>
                <a:effectLst/>
                <a:latin typeface="+mn-lt"/>
                <a:ea typeface="+mn-ea"/>
                <a:cs typeface="+mn-cs"/>
              </a:rPr>
              <a:t>アセスメントが不十分だとニーズの捉え方が不十分になりやすくなる。介護予防におけるケアマネジメントにおいても状態に合わせて必要なアセスメントを行うことが必要。</a:t>
            </a:r>
            <a:endParaRPr lang="ja-JP" altLang="en-US" sz="1100" dirty="0">
              <a:solidFill>
                <a:srgbClr val="FF0000"/>
              </a:solidFill>
              <a:latin typeface="HGｺﾞｼｯｸM" pitchFamily="49" charset="-128"/>
              <a:ea typeface="HGｺﾞｼｯｸM" pitchFamily="49"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ＩＣＦの構成要素がそれぞれ相互作用していることを理解することが大切。</a:t>
            </a:r>
          </a:p>
          <a:p>
            <a:r>
              <a:rPr kumimoji="1" lang="ja-JP" altLang="en-US" sz="1200" kern="1200" dirty="0">
                <a:solidFill>
                  <a:schemeClr val="tx1"/>
                </a:solidFill>
                <a:effectLst/>
                <a:latin typeface="+mn-lt"/>
                <a:ea typeface="+mn-ea"/>
                <a:cs typeface="+mn-cs"/>
              </a:rPr>
              <a:t>高齢者は複数の課題を抱えていることも少なくないことから、生活機能だけでなく、環境因子を含めた多面的な課題をアセスメントし分析していく必要がある。</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40</a:t>
            </a:fld>
            <a:endParaRPr kumimoji="1" lang="ja-JP" altLang="en-US" dirty="0"/>
          </a:p>
        </p:txBody>
      </p:sp>
    </p:spTree>
    <p:extLst>
      <p:ext uri="{BB962C8B-B14F-4D97-AF65-F5344CB8AC3E}">
        <p14:creationId xmlns:p14="http://schemas.microsoft.com/office/powerpoint/2010/main" val="286076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情報はただ集めるだけでなく、整理し分析することが大切であるとともに医療知識の必要な分析であれば、他職種の協力を得ることも必要である。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41</a:t>
            </a:fld>
            <a:endParaRPr kumimoji="1" lang="ja-JP" altLang="en-US" dirty="0"/>
          </a:p>
        </p:txBody>
      </p:sp>
    </p:spTree>
    <p:extLst>
      <p:ext uri="{BB962C8B-B14F-4D97-AF65-F5344CB8AC3E}">
        <p14:creationId xmlns:p14="http://schemas.microsoft.com/office/powerpoint/2010/main" val="390342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課題を解決するための目標を具体的に示し、利用者本人、家族等と共有することが重要である。</a:t>
            </a:r>
          </a:p>
          <a:p>
            <a:r>
              <a:rPr kumimoji="1" lang="ja-JP" altLang="en-US" sz="1200" kern="1200" dirty="0">
                <a:solidFill>
                  <a:schemeClr val="tx1"/>
                </a:solidFill>
                <a:effectLst/>
                <a:latin typeface="+mn-lt"/>
                <a:ea typeface="+mn-ea"/>
                <a:cs typeface="+mn-cs"/>
              </a:rPr>
              <a:t>目標を達成するための取組が支援内容（計画）となる。ケアプラン作成では、「誰が」「どこで」「どの様に」「いつまでに」と具体的な内容を作成する必要がある。</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42</a:t>
            </a:fld>
            <a:endParaRPr kumimoji="1" lang="ja-JP" altLang="en-US" dirty="0"/>
          </a:p>
        </p:txBody>
      </p:sp>
    </p:spTree>
    <p:extLst>
      <p:ext uri="{BB962C8B-B14F-4D97-AF65-F5344CB8AC3E}">
        <p14:creationId xmlns:p14="http://schemas.microsoft.com/office/powerpoint/2010/main" val="502494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利用者の生活課題と社会資源を結び付ける際は、ただサービス等に結び付けるだけでなく、本人の思いや意欲を踏まえ、しっかりと馴染んでいくよう支援をすることも忘れてはならない。</a:t>
            </a:r>
          </a:p>
          <a:p>
            <a:r>
              <a:rPr kumimoji="1" lang="ja-JP" altLang="en-US" sz="1200" kern="1200" dirty="0">
                <a:solidFill>
                  <a:schemeClr val="tx1"/>
                </a:solidFill>
                <a:effectLst/>
                <a:latin typeface="+mn-lt"/>
                <a:ea typeface="+mn-ea"/>
                <a:cs typeface="+mn-cs"/>
              </a:rPr>
              <a:t>介護予防ケアマネジメントの考え方は、サービス利用を終了した場合においても利用者のセルフケアとして習慣化され、継続される必要がある。認定に至らない高齢者の増加、自立支援・重症化予防につなげることが重要である。　</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43</a:t>
            </a:fld>
            <a:endParaRPr kumimoji="1" lang="ja-JP" altLang="en-US" dirty="0"/>
          </a:p>
        </p:txBody>
      </p:sp>
    </p:spTree>
    <p:extLst>
      <p:ext uri="{BB962C8B-B14F-4D97-AF65-F5344CB8AC3E}">
        <p14:creationId xmlns:p14="http://schemas.microsoft.com/office/powerpoint/2010/main" val="3520617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支援をただ継続するのではなく、状態改善によって目標が達成された場合は次のステップアップに進むように計画作成し、本人へ説明、同意を得ることが重要である。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44</a:t>
            </a:fld>
            <a:endParaRPr kumimoji="1" lang="ja-JP" altLang="en-US" dirty="0"/>
          </a:p>
        </p:txBody>
      </p:sp>
    </p:spTree>
    <p:extLst>
      <p:ext uri="{BB962C8B-B14F-4D97-AF65-F5344CB8AC3E}">
        <p14:creationId xmlns:p14="http://schemas.microsoft.com/office/powerpoint/2010/main" val="382061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ケアマネジメントＣの場合は、セルフマネジメントが可能となるためのツールの活用を検討するなど、どのようにすれば、セルフマネジメントが可能となるかを考え、工夫をすることも大切である。</a:t>
            </a:r>
            <a:endParaRPr kumimoji="1" lang="ja-JP" altLang="en-US" sz="1200"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45</a:t>
            </a:fld>
            <a:endParaRPr kumimoji="1" lang="ja-JP" altLang="en-US" dirty="0"/>
          </a:p>
        </p:txBody>
      </p:sp>
    </p:spTree>
    <p:extLst>
      <p:ext uri="{BB962C8B-B14F-4D97-AF65-F5344CB8AC3E}">
        <p14:creationId xmlns:p14="http://schemas.microsoft.com/office/powerpoint/2010/main" val="658416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介護予防手帳の紹介。セルフマネジメントに向け、どのようなことが有効かの参考資料として活用。</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46</a:t>
            </a:fld>
            <a:endParaRPr kumimoji="1" lang="ja-JP" altLang="en-US"/>
          </a:p>
        </p:txBody>
      </p:sp>
    </p:spTree>
    <p:extLst>
      <p:ext uri="{BB962C8B-B14F-4D97-AF65-F5344CB8AC3E}">
        <p14:creationId xmlns:p14="http://schemas.microsoft.com/office/powerpoint/2010/main" val="2458826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サービス担当者会議において、多職種と情報を共有するとともに、専門的な見地からの意見を踏まえ、より具体的かつ実現可能な目標と効果的なサービス内容を検討し、さらにはその内容を共有し、チームメンバーが一体的にアプローチできるようにするためにも担当者会議は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lang="ja-JP" altLang="en-US" smtClean="0">
                <a:solidFill>
                  <a:prstClr val="black"/>
                </a:solidFill>
              </a:rPr>
              <a:pPr/>
              <a:t>47</a:t>
            </a:fld>
            <a:endParaRPr lang="ja-JP" altLang="en-US" dirty="0">
              <a:solidFill>
                <a:prstClr val="black"/>
              </a:solidFill>
            </a:endParaRPr>
          </a:p>
        </p:txBody>
      </p:sp>
    </p:spTree>
    <p:extLst>
      <p:ext uri="{BB962C8B-B14F-4D97-AF65-F5344CB8AC3E}">
        <p14:creationId xmlns:p14="http://schemas.microsoft.com/office/powerpoint/2010/main" val="658416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サービス事業所に配置されていない専門職に、担当者会議等に参加してもらうことにより、専門職による専門的な視点から、課題や支援について検討ができる。また、自立支援の視点にたった専門的な判断に基づく介護予防ケアマネジメントが実践できるようにな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lang="ja-JP" altLang="en-US" smtClean="0">
                <a:solidFill>
                  <a:prstClr val="black"/>
                </a:solidFill>
              </a:rPr>
              <a:pPr/>
              <a:t>48</a:t>
            </a:fld>
            <a:endParaRPr lang="ja-JP" altLang="en-US" dirty="0">
              <a:solidFill>
                <a:prstClr val="black"/>
              </a:solidFill>
            </a:endParaRPr>
          </a:p>
        </p:txBody>
      </p:sp>
    </p:spTree>
    <p:extLst>
      <p:ext uri="{BB962C8B-B14F-4D97-AF65-F5344CB8AC3E}">
        <p14:creationId xmlns:p14="http://schemas.microsoft.com/office/powerpoint/2010/main" val="65841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介護予防・日常生活支援総合事業においては、介護予防を推進するだけでなく、高齢者の社会参加と地域における支え合い体制づくりの視点が大切である。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これらの取組を着実に推進することにより、地域における認知症高齢者の見守り支援や世代を超えた多様な人との関わりを生むことにもつながる。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4</a:t>
            </a:fld>
            <a:endParaRPr kumimoji="1" lang="ja-JP" altLang="en-US"/>
          </a:p>
        </p:txBody>
      </p:sp>
    </p:spTree>
    <p:extLst>
      <p:ext uri="{BB962C8B-B14F-4D97-AF65-F5344CB8AC3E}">
        <p14:creationId xmlns:p14="http://schemas.microsoft.com/office/powerpoint/2010/main" val="4047702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ケアマネジメントＢ・Ｃのような場合は、状態に応じてケアマネジメントプロセスを一部簡略化することが可能であるが、利用者の状況変化の情報がタイムリーに得られるような体制づくりをすることが重要である。このような体制が取れていないと、利用者の状態変化に伴う課題の発見が遅れたりすることが危惧され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49</a:t>
            </a:fld>
            <a:endParaRPr kumimoji="1" lang="ja-JP" altLang="en-US" dirty="0"/>
          </a:p>
        </p:txBody>
      </p:sp>
    </p:spTree>
    <p:extLst>
      <p:ext uri="{BB962C8B-B14F-4D97-AF65-F5344CB8AC3E}">
        <p14:creationId xmlns:p14="http://schemas.microsoft.com/office/powerpoint/2010/main" val="1982931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サービス形態も多様となるなかで、住民主体の形態も想定されるため、心身の変化を見逃さない仕組みづくりが求められる。モニタリングの体制についてもサービス形態に応じた多様な方法を考えることが重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50</a:t>
            </a:fld>
            <a:endParaRPr kumimoji="1" lang="ja-JP" altLang="en-US" dirty="0"/>
          </a:p>
        </p:txBody>
      </p:sp>
    </p:spTree>
    <p:extLst>
      <p:ext uri="{BB962C8B-B14F-4D97-AF65-F5344CB8AC3E}">
        <p14:creationId xmlns:p14="http://schemas.microsoft.com/office/powerpoint/2010/main" val="2463176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支援を進める中で、目標達成してから次のステップへと進むのは不安が生じることもある。支援を受けている時から次のステップアップの場へ通うイメージを作れるようなアプローチをしていくことも大事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51</a:t>
            </a:fld>
            <a:endParaRPr kumimoji="1" lang="ja-JP" altLang="en-US" dirty="0"/>
          </a:p>
        </p:txBody>
      </p:sp>
    </p:spTree>
    <p:extLst>
      <p:ext uri="{BB962C8B-B14F-4D97-AF65-F5344CB8AC3E}">
        <p14:creationId xmlns:p14="http://schemas.microsoft.com/office/powerpoint/2010/main" val="524281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t>ケアマネジメントＢ等の場合は、介護予防ケアマネジメントにおける書式を簡略化することなども考えられるが、一部を簡略化した際においても、本人が意欲的に目標を持って取り組んでいくために必要な項目については簡略化しないように留意しなければならない。</a:t>
            </a:r>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52</a:t>
            </a:fld>
            <a:endParaRPr kumimoji="1" lang="ja-JP" altLang="en-US" dirty="0"/>
          </a:p>
        </p:txBody>
      </p:sp>
    </p:spTree>
    <p:extLst>
      <p:ext uri="{BB962C8B-B14F-4D97-AF65-F5344CB8AC3E}">
        <p14:creationId xmlns:p14="http://schemas.microsoft.com/office/powerpoint/2010/main" val="1591369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簡略化したケアプランの例示</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53</a:t>
            </a:fld>
            <a:endParaRPr kumimoji="1" lang="ja-JP" altLang="en-US"/>
          </a:p>
        </p:txBody>
      </p:sp>
    </p:spTree>
    <p:extLst>
      <p:ext uri="{BB962C8B-B14F-4D97-AF65-F5344CB8AC3E}">
        <p14:creationId xmlns:p14="http://schemas.microsoft.com/office/powerpoint/2010/main" val="1980720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介護予防サービス・支援計画書を活用する場合の書式の例示</a:t>
            </a:r>
            <a:endParaRPr kumimoji="1" lang="ja-JP" altLang="en-US" dirty="0"/>
          </a:p>
        </p:txBody>
      </p:sp>
      <p:sp>
        <p:nvSpPr>
          <p:cNvPr id="4" name="スライド番号プレースホルダー 3"/>
          <p:cNvSpPr>
            <a:spLocks noGrp="1"/>
          </p:cNvSpPr>
          <p:nvPr>
            <p:ph type="sldNum" sz="quarter" idx="10"/>
          </p:nvPr>
        </p:nvSpPr>
        <p:spPr/>
        <p:txBody>
          <a:bodyPr/>
          <a:lstStyle/>
          <a:p>
            <a:fld id="{A5719C64-78D0-4DC1-9A66-68F9E5F2A8BD}" type="slidenum">
              <a:rPr kumimoji="1" lang="ja-JP" altLang="en-US" smtClean="0"/>
              <a:t>54</a:t>
            </a:fld>
            <a:endParaRPr kumimoji="1" lang="ja-JP" altLang="en-US" dirty="0"/>
          </a:p>
        </p:txBody>
      </p:sp>
    </p:spTree>
    <p:extLst>
      <p:ext uri="{BB962C8B-B14F-4D97-AF65-F5344CB8AC3E}">
        <p14:creationId xmlns:p14="http://schemas.microsoft.com/office/powerpoint/2010/main" val="3208037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63" y="4721192"/>
            <a:ext cx="6192687" cy="4856994"/>
          </a:xfrm>
        </p:spPr>
        <p:txBody>
          <a:bodyPr>
            <a:normAutofit/>
          </a:bodyPr>
          <a:lstStyle/>
          <a:p>
            <a:r>
              <a:rPr kumimoji="1" lang="ja-JP" altLang="en-US" sz="1200" kern="1200" dirty="0">
                <a:solidFill>
                  <a:schemeClr val="tx1"/>
                </a:solidFill>
                <a:effectLst/>
                <a:latin typeface="+mn-lt"/>
                <a:ea typeface="+mn-ea"/>
                <a:cs typeface="+mn-cs"/>
              </a:rPr>
              <a:t>地域ケア会議を活用し、想定していた改善がなされなかった要因について、多職種による検討を行い、地域の中で求められる新たな事業を含めた地域課題の抽出や社会資源の開発、地域ネットワークの構築など展開することで、地域づくりにつなげていくという俯瞰的な視点も求められ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122</a:t>
            </a:r>
            <a:r>
              <a:rPr kumimoji="1" lang="ja-JP" altLang="en-US" sz="1200" kern="1200" dirty="0">
                <a:solidFill>
                  <a:schemeClr val="tx1"/>
                </a:solidFill>
                <a:effectLst/>
                <a:latin typeface="+mn-lt"/>
                <a:ea typeface="+mn-ea"/>
                <a:cs typeface="+mn-cs"/>
              </a:rPr>
              <a:t>回市町村職員を対象とするセミナー「地域ケア会議の推進について」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http://www.mhlw.go.jp/stf/seisakunitsuite/bunya/0000142223.html</a:t>
            </a:r>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a:xfrm>
            <a:off x="3855839" y="9440647"/>
            <a:ext cx="2949787" cy="496967"/>
          </a:xfrm>
        </p:spPr>
        <p:txBody>
          <a:bodyPr/>
          <a:lstStyle/>
          <a:p>
            <a:fld id="{A5719C64-78D0-4DC1-9A66-68F9E5F2A8BD}" type="slidenum">
              <a:rPr kumimoji="1" lang="ja-JP" altLang="en-US" smtClean="0"/>
              <a:t>55</a:t>
            </a:fld>
            <a:endParaRPr kumimoji="1" lang="ja-JP" altLang="en-US" dirty="0"/>
          </a:p>
        </p:txBody>
      </p:sp>
    </p:spTree>
    <p:extLst>
      <p:ext uri="{BB962C8B-B14F-4D97-AF65-F5344CB8AC3E}">
        <p14:creationId xmlns:p14="http://schemas.microsoft.com/office/powerpoint/2010/main" val="378335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介護予防・日常生活支援総合事業を進めるにあたっては、利用者の状態が改善した後に、一般介護予防事業に移行することが考えられる。そのため、将来を見通す視点に立った介護予防ケアマネジメントが求められ、一般介護予防事業の対象者となってからも、改善した状態が維持できるように配慮しなければならない。市町村は、利用者のサービス利用の流れを踏まえ、介護予防・生活支援サービス事業と一般介護予防事業の体制を一体的に整備す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5</a:t>
            </a:fld>
            <a:endParaRPr kumimoji="1" lang="ja-JP" altLang="en-US" dirty="0"/>
          </a:p>
        </p:txBody>
      </p:sp>
    </p:spTree>
    <p:extLst>
      <p:ext uri="{BB962C8B-B14F-4D97-AF65-F5344CB8AC3E}">
        <p14:creationId xmlns:p14="http://schemas.microsoft.com/office/powerpoint/2010/main" val="238555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参考である。市町村において地域アセスメントに基づく必要な社会資源ができ、さらに状態の維持や悪化防止のために必要な介護予防の場が、地域住民の活動や参加の場となっていくことが大切である。生活支援コーディネーターや地域ケア会議とも連携しながら住民主体の介護予防活動の場を展開し、総合事業の利用者が状態改善した場合の、次のステップの一つとして活動や参加の機会、居場所づくりが求められる。</a:t>
            </a:r>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6</a:t>
            </a:fld>
            <a:endParaRPr kumimoji="1" lang="ja-JP" altLang="en-US"/>
          </a:p>
        </p:txBody>
      </p:sp>
    </p:spTree>
    <p:extLst>
      <p:ext uri="{BB962C8B-B14F-4D97-AF65-F5344CB8AC3E}">
        <p14:creationId xmlns:p14="http://schemas.microsoft.com/office/powerpoint/2010/main" val="144481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自立支援を阻害する要因に対しては、リハビリ専門職の視点から行うアセスメントや支援、多様なサービスへのリハビリ専門職の介入などが重要である。</a:t>
            </a:r>
          </a:p>
          <a:p>
            <a:r>
              <a:rPr kumimoji="1" lang="ja-JP" altLang="en-US" sz="1200" kern="1200" dirty="0">
                <a:solidFill>
                  <a:schemeClr val="tx1"/>
                </a:solidFill>
                <a:effectLst/>
                <a:latin typeface="+mn-lt"/>
                <a:ea typeface="+mn-ea"/>
                <a:cs typeface="+mn-cs"/>
              </a:rPr>
              <a:t>市町村は、地域のリハビリ専門職を通いの場や地域ケア会議等に積極的に関与させることが必要である。都道府県は、リハビリ専門職の広域派遣調整など、市町村がリハビリ専門職を活用しやすい体制を構築し、情報提供を行う。</a:t>
            </a:r>
          </a:p>
          <a:p>
            <a:endParaRPr kumimoji="1" lang="ja-JP" altLang="en-US" dirty="0"/>
          </a:p>
        </p:txBody>
      </p:sp>
      <p:sp>
        <p:nvSpPr>
          <p:cNvPr id="4" name="スライド番号プレースホルダー 3"/>
          <p:cNvSpPr>
            <a:spLocks noGrp="1"/>
          </p:cNvSpPr>
          <p:nvPr>
            <p:ph type="sldNum" sz="quarter" idx="10"/>
          </p:nvPr>
        </p:nvSpPr>
        <p:spPr/>
        <p:txBody>
          <a:bodyPr/>
          <a:lstStyle/>
          <a:p>
            <a:fld id="{2683DEB2-E35D-4370-B4A3-EA79A9D05142}" type="slidenum">
              <a:rPr kumimoji="1" lang="ja-JP" altLang="en-US" smtClean="0"/>
              <a:t>7</a:t>
            </a:fld>
            <a:endParaRPr kumimoji="1" lang="ja-JP" altLang="en-US"/>
          </a:p>
        </p:txBody>
      </p:sp>
    </p:spTree>
    <p:extLst>
      <p:ext uri="{BB962C8B-B14F-4D97-AF65-F5344CB8AC3E}">
        <p14:creationId xmlns:p14="http://schemas.microsoft.com/office/powerpoint/2010/main" val="395385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基本的な概要の説明。</a:t>
            </a:r>
          </a:p>
          <a:p>
            <a:r>
              <a:rPr kumimoji="1" lang="ja-JP" altLang="en-US" sz="1200" kern="1200" dirty="0">
                <a:solidFill>
                  <a:schemeClr val="tx1"/>
                </a:solidFill>
                <a:effectLst/>
                <a:latin typeface="+mn-lt"/>
                <a:ea typeface="+mn-ea"/>
                <a:cs typeface="+mn-cs"/>
              </a:rPr>
              <a:t>介護予防ケアマネジメントとして、総合事業利用・予防給付利用・併給等、様々なパターンが発生する。</a:t>
            </a:r>
          </a:p>
          <a:p>
            <a:r>
              <a:rPr kumimoji="1" lang="ja-JP" altLang="en-US" sz="1200" kern="1200" dirty="0">
                <a:solidFill>
                  <a:schemeClr val="tx1"/>
                </a:solidFill>
                <a:effectLst/>
                <a:latin typeface="+mn-lt"/>
                <a:ea typeface="+mn-ea"/>
                <a:cs typeface="+mn-cs"/>
              </a:rPr>
              <a:t>従前の二次予防・一次予防事業は廃止となり、一般介護予防事業として新たに再編し、要支援者等も参加できる住民運営の通いの場や一般高齢者が要支援状態になることを予防する事業を充実させていくことが重要であることを説明。生活支援体制整備事業等による地域ニーズの把握や資源の掘り起こしを行い、事業の充実を図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586"/>
            <a:ext cx="8420099"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21"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DCD2C8-4B46-4202-8CBB-719166B438F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58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DA5D2D-FC8B-4AA2-831F-F28B605D57DA}"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14421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43"/>
            <a:ext cx="222885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1"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F7E22AC-80F5-43EA-9B1E-9221608D60D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27029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F79145C-B0BF-41CE-BFBA-D0C4474F92DA}"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5CC8343-982B-41EB-80EC-5B503025574A}" type="slidenum">
              <a:rPr lang="ja-JP" altLang="en-US"/>
              <a:pPr>
                <a:defRPr/>
              </a:pPr>
              <a:t>‹#›</a:t>
            </a:fld>
            <a:endParaRPr lang="ja-JP" altLang="en-US"/>
          </a:p>
        </p:txBody>
      </p:sp>
    </p:spTree>
    <p:extLst>
      <p:ext uri="{BB962C8B-B14F-4D97-AF65-F5344CB8AC3E}">
        <p14:creationId xmlns:p14="http://schemas.microsoft.com/office/powerpoint/2010/main" val="8478991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2D38516-D4BA-4DF7-96B7-4D030BC458A0}"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3848959-8DF4-4A8D-A905-D7F51AD3BA40}" type="slidenum">
              <a:rPr lang="ja-JP" altLang="en-US"/>
              <a:pPr>
                <a:defRPr/>
              </a:pPr>
              <a:t>‹#›</a:t>
            </a:fld>
            <a:endParaRPr lang="ja-JP" altLang="en-US"/>
          </a:p>
        </p:txBody>
      </p:sp>
    </p:spTree>
    <p:extLst>
      <p:ext uri="{BB962C8B-B14F-4D97-AF65-F5344CB8AC3E}">
        <p14:creationId xmlns:p14="http://schemas.microsoft.com/office/powerpoint/2010/main" val="2193454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38"/>
            <a:ext cx="8543925"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0DABB19-EAA2-4FC0-92FF-A4A07242B96E}"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59A27AE-D3A1-46C1-A103-43D96953E35D}" type="slidenum">
              <a:rPr lang="ja-JP" altLang="en-US"/>
              <a:pPr>
                <a:defRPr/>
              </a:pPr>
              <a:t>‹#›</a:t>
            </a:fld>
            <a:endParaRPr lang="ja-JP" altLang="en-US"/>
          </a:p>
        </p:txBody>
      </p:sp>
    </p:spTree>
    <p:extLst>
      <p:ext uri="{BB962C8B-B14F-4D97-AF65-F5344CB8AC3E}">
        <p14:creationId xmlns:p14="http://schemas.microsoft.com/office/powerpoint/2010/main" val="3375141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4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5125920-F630-4906-8181-F3DBBD3ADA46}"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93D34F6-DBE8-48BD-B831-E3758591B0AB}" type="slidenum">
              <a:rPr lang="ja-JP" altLang="en-US"/>
              <a:pPr>
                <a:defRPr/>
              </a:pPr>
              <a:t>‹#›</a:t>
            </a:fld>
            <a:endParaRPr lang="ja-JP" altLang="en-US"/>
          </a:p>
        </p:txBody>
      </p:sp>
    </p:spTree>
    <p:extLst>
      <p:ext uri="{BB962C8B-B14F-4D97-AF65-F5344CB8AC3E}">
        <p14:creationId xmlns:p14="http://schemas.microsoft.com/office/powerpoint/2010/main" val="24690228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3" y="365126"/>
            <a:ext cx="8543925"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C16C1F5E-E618-4984-A7E9-906D41D78D15}"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AABA9D0E-8781-4351-BA8D-D492C1EFBC40}" type="slidenum">
              <a:rPr lang="ja-JP" altLang="en-US"/>
              <a:pPr>
                <a:defRPr/>
              </a:pPr>
              <a:t>‹#›</a:t>
            </a:fld>
            <a:endParaRPr lang="ja-JP" altLang="en-US"/>
          </a:p>
        </p:txBody>
      </p:sp>
    </p:spTree>
    <p:extLst>
      <p:ext uri="{BB962C8B-B14F-4D97-AF65-F5344CB8AC3E}">
        <p14:creationId xmlns:p14="http://schemas.microsoft.com/office/powerpoint/2010/main" val="42601642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17976FB9-031D-4923-8C42-685ED14BF534}"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136D35B-1E10-47D5-8097-CA64F09F4611}" type="slidenum">
              <a:rPr lang="ja-JP" altLang="en-US"/>
              <a:pPr>
                <a:defRPr/>
              </a:pPr>
              <a:t>‹#›</a:t>
            </a:fld>
            <a:endParaRPr lang="ja-JP" altLang="en-US"/>
          </a:p>
        </p:txBody>
      </p:sp>
    </p:spTree>
    <p:extLst>
      <p:ext uri="{BB962C8B-B14F-4D97-AF65-F5344CB8AC3E}">
        <p14:creationId xmlns:p14="http://schemas.microsoft.com/office/powerpoint/2010/main" val="274896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B155660-CB1B-4C94-A5AB-1FDCA360D9AB}"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F0671CB0-0B5D-4F49-8950-9DB83685A96D}" type="slidenum">
              <a:rPr lang="ja-JP" altLang="en-US"/>
              <a:pPr>
                <a:defRPr/>
              </a:pPr>
              <a:t>‹#›</a:t>
            </a:fld>
            <a:endParaRPr lang="ja-JP" altLang="en-US"/>
          </a:p>
        </p:txBody>
      </p:sp>
    </p:spTree>
    <p:extLst>
      <p:ext uri="{BB962C8B-B14F-4D97-AF65-F5344CB8AC3E}">
        <p14:creationId xmlns:p14="http://schemas.microsoft.com/office/powerpoint/2010/main" val="2580365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3" y="457200"/>
            <a:ext cx="3194943"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333"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384DF5-333A-420E-8542-543FEE05B632}"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A8142A5-CF59-461F-9D8C-1E49EBB11D7B}" type="slidenum">
              <a:rPr lang="ja-JP" altLang="en-US"/>
              <a:pPr>
                <a:defRPr/>
              </a:pPr>
              <a:t>‹#›</a:t>
            </a:fld>
            <a:endParaRPr lang="ja-JP" altLang="en-US"/>
          </a:p>
        </p:txBody>
      </p:sp>
    </p:spTree>
    <p:extLst>
      <p:ext uri="{BB962C8B-B14F-4D97-AF65-F5344CB8AC3E}">
        <p14:creationId xmlns:p14="http://schemas.microsoft.com/office/powerpoint/2010/main" val="39825860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3" y="457200"/>
            <a:ext cx="3194943"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333"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D29E999-3EBF-4F8C-97E7-6FFA02DF7AAC}"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4BA13CA-B671-4B55-8AE7-E0A665E5782E}" type="slidenum">
              <a:rPr lang="ja-JP" altLang="en-US"/>
              <a:pPr>
                <a:defRPr/>
              </a:pPr>
              <a:t>‹#›</a:t>
            </a:fld>
            <a:endParaRPr lang="ja-JP" altLang="en-US"/>
          </a:p>
        </p:txBody>
      </p:sp>
    </p:spTree>
    <p:extLst>
      <p:ext uri="{BB962C8B-B14F-4D97-AF65-F5344CB8AC3E}">
        <p14:creationId xmlns:p14="http://schemas.microsoft.com/office/powerpoint/2010/main" val="35196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6" y="274648"/>
            <a:ext cx="222885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26" y="274648"/>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C34290-DCD7-4A41-83BE-77A834476B8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0340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26AD199-ED98-4213-9DE5-BBB5F8C7D222}"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DF34FE1-EE36-405B-834F-32A77EE326F7}" type="slidenum">
              <a:rPr lang="ja-JP" altLang="en-US"/>
              <a:pPr>
                <a:defRPr/>
              </a:pPr>
              <a:t>‹#›</a:t>
            </a:fld>
            <a:endParaRPr lang="ja-JP" altLang="en-US"/>
          </a:p>
        </p:txBody>
      </p:sp>
    </p:spTree>
    <p:extLst>
      <p:ext uri="{BB962C8B-B14F-4D97-AF65-F5344CB8AC3E}">
        <p14:creationId xmlns:p14="http://schemas.microsoft.com/office/powerpoint/2010/main" val="1096396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18563CA-0309-4A06-AA90-BE487E90E9D2}"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3B936C0-6D81-40F1-BA4F-DB90427888E0}" type="slidenum">
              <a:rPr lang="ja-JP" altLang="en-US"/>
              <a:pPr>
                <a:defRPr/>
              </a:pPr>
              <a:t>‹#›</a:t>
            </a:fld>
            <a:endParaRPr lang="ja-JP" altLang="en-US"/>
          </a:p>
        </p:txBody>
      </p:sp>
    </p:spTree>
    <p:extLst>
      <p:ext uri="{BB962C8B-B14F-4D97-AF65-F5344CB8AC3E}">
        <p14:creationId xmlns:p14="http://schemas.microsoft.com/office/powerpoint/2010/main" val="29008091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132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27457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44324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2356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3796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39053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4056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091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FCDD18D-F68A-4FC2-AE80-79F464E523A2}"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673"/>
            <a:ext cx="3136900" cy="365125"/>
          </a:xfrm>
          <a:prstGeom prst="rect">
            <a:avLst/>
          </a:prstGeom>
        </p:spPr>
        <p:txBody>
          <a:bodyPr/>
          <a:lstStyle/>
          <a:p>
            <a:pP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2363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3633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83087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7835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71" y="2130733"/>
            <a:ext cx="8419386"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6698" y="3886203"/>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827A0F3-3ECB-4772-B523-DE211A232302}" type="datetime1">
              <a:rPr lang="ja-JP" altLang="en-US" smtClean="0">
                <a:solidFill>
                  <a:prstClr val="black"/>
                </a:solidFill>
              </a:rPr>
              <a:pPr>
                <a:defRPr/>
              </a:pPr>
              <a:t>2017/4/20</a:t>
            </a:fld>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7034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B700C958-539C-4E15-AB3E-327AEC3F5CA9}" type="datetime1">
              <a:rPr lang="ja-JP" altLang="en-US" smtClean="0">
                <a:solidFill>
                  <a:prstClr val="black"/>
                </a:solidFill>
              </a:rPr>
              <a:pPr>
                <a:defRPr/>
              </a:pPr>
              <a:t>2017/4/20</a:t>
            </a:fld>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09432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4" y="4407213"/>
            <a:ext cx="8419382"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3024"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7778BF1-DCFE-49C9-8B03-7DA45B7EED27}" type="datetime1">
              <a:rPr lang="ja-JP" altLang="en-US" smtClean="0">
                <a:solidFill>
                  <a:prstClr val="black"/>
                </a:solidFill>
              </a:rPr>
              <a:pPr>
                <a:defRPr/>
              </a:pPr>
              <a:t>2017/4/20</a:t>
            </a:fld>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8813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698" y="160021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8591" y="160021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04E187C-4EAE-44A4-819E-E3DDFCD958DC}" type="datetime1">
              <a:rPr lang="ja-JP" altLang="en-US" smtClean="0">
                <a:solidFill>
                  <a:prstClr val="black"/>
                </a:solidFill>
              </a:rPr>
              <a:pPr>
                <a:defRPr/>
              </a:pPr>
              <a:t>2017/4/20</a:t>
            </a:fld>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5656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558" y="1535113"/>
            <a:ext cx="4377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558" y="2174875"/>
            <a:ext cx="43772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1695" y="1535113"/>
            <a:ext cx="43788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1695" y="2174875"/>
            <a:ext cx="43788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D90AC17F-8F51-4D6E-B7C9-EC3EF54B0FBF}" type="datetime1">
              <a:rPr lang="ja-JP" altLang="en-US" smtClean="0">
                <a:solidFill>
                  <a:prstClr val="black"/>
                </a:solidFill>
              </a:rPr>
              <a:pPr>
                <a:defRPr/>
              </a:pPr>
              <a:t>2017/4/20</a:t>
            </a:fld>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76691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344C1D2-B0B3-4520-9286-A581847E1999}" type="datetime1">
              <a:rPr lang="ja-JP" altLang="en-US" smtClean="0">
                <a:solidFill>
                  <a:prstClr val="black"/>
                </a:solidFill>
              </a:rPr>
              <a:pPr>
                <a:defRPr/>
              </a:pPr>
              <a:t>2017/4/20</a:t>
            </a:fld>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2023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1D63D5-E74D-4D9C-BBE2-2660E5193251}" type="datetime1">
              <a:rPr lang="ja-JP" altLang="en-US" smtClean="0">
                <a:solidFill>
                  <a:prstClr val="black"/>
                </a:solidFill>
              </a:rPr>
              <a:pPr>
                <a:defRPr/>
              </a:pPr>
              <a:t>2017/4/20</a:t>
            </a:fld>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2057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7BC72A-6177-44BD-A004-C773CAFFE79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1115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6" y="273050"/>
            <a:ext cx="325911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263" y="273057"/>
            <a:ext cx="553827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546" y="1435111"/>
            <a:ext cx="325911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F3EDB6CA-368C-4FF1-8A38-648CC0D8D2A8}" type="datetime1">
              <a:rPr lang="ja-JP" altLang="en-US" smtClean="0">
                <a:solidFill>
                  <a:prstClr val="black"/>
                </a:solidFill>
              </a:rPr>
              <a:pPr>
                <a:defRPr/>
              </a:pPr>
              <a:t>2017/4/20</a:t>
            </a:fld>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78522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011" y="4800601"/>
            <a:ext cx="5944872"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011" y="612775"/>
            <a:ext cx="594487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011" y="5367339"/>
            <a:ext cx="594487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F410A71-142A-4966-9877-3A0EA113D691}" type="datetime1">
              <a:rPr lang="ja-JP" altLang="en-US" smtClean="0">
                <a:solidFill>
                  <a:prstClr val="black"/>
                </a:solidFill>
              </a:rPr>
              <a:pPr>
                <a:defRPr/>
              </a:pPr>
              <a:t>2017/4/20</a:t>
            </a:fld>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21198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6523D1C-EA57-49B3-A3FE-B0E2BC0AB065}" type="datetime1">
              <a:rPr lang="ja-JP" altLang="en-US" smtClean="0">
                <a:solidFill>
                  <a:prstClr val="black"/>
                </a:solidFill>
              </a:rPr>
              <a:pPr>
                <a:defRPr/>
              </a:pPr>
              <a:t>2017/4/20</a:t>
            </a:fld>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40157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4" y="274648"/>
            <a:ext cx="2228334"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612" y="274648"/>
            <a:ext cx="6534116"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ECC2270-2BA7-4D8E-A2DF-0DC7FCAD624E}" type="datetime1">
              <a:rPr lang="ja-JP" altLang="en-US" smtClean="0">
                <a:solidFill>
                  <a:prstClr val="black"/>
                </a:solidFill>
              </a:rPr>
              <a:pPr>
                <a:defRPr/>
              </a:pPr>
              <a:t>2017/4/20</a:t>
            </a:fld>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9554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2" y="274648"/>
            <a:ext cx="8914924"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C7BE7A7A-975F-4532-BFF1-735A0DC1AB0A}" type="datetime1">
              <a:rPr lang="ja-JP" altLang="en-US" smtClean="0">
                <a:solidFill>
                  <a:prstClr val="black"/>
                </a:solidFill>
              </a:rPr>
              <a:pPr>
                <a:defRPr/>
              </a:pPr>
              <a:t>2017/4/20</a:t>
            </a:fld>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2824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2" y="274639"/>
            <a:ext cx="8914924"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698" y="1600214"/>
            <a:ext cx="438043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8591" y="1600202"/>
            <a:ext cx="438202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8591" y="3938599"/>
            <a:ext cx="438202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fld id="{9F5E9ECC-4CB0-4334-80E8-EDC86B9FFE57}" type="datetime1">
              <a:rPr lang="ja-JP" altLang="en-US" smtClean="0">
                <a:solidFill>
                  <a:prstClr val="black"/>
                </a:solidFill>
              </a:rPr>
              <a:pPr>
                <a:defRPr/>
              </a:pPr>
              <a:t>2017/4/20</a:t>
            </a:fld>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8610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2" y="274639"/>
            <a:ext cx="8914924"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95698" y="1600202"/>
            <a:ext cx="438043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8591" y="1600202"/>
            <a:ext cx="438202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5698" y="3938599"/>
            <a:ext cx="438043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28591" y="3938599"/>
            <a:ext cx="438202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B0D09A98-DEF3-4CB3-B5C6-8635B22AE448}" type="datetime1">
              <a:rPr lang="ja-JP" altLang="en-US" smtClean="0">
                <a:solidFill>
                  <a:prstClr val="black"/>
                </a:solidFill>
              </a:rPr>
              <a:pPr>
                <a:defRPr/>
              </a:pPr>
              <a:t>2017/4/20</a:t>
            </a:fld>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45905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9F49A19-A394-499C-9974-C2E2FD332A1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525"/>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1263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470"/>
            <a:ext cx="8420099"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21"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F84748D-771D-4144-A0F0-EF1F0E7D1990}" type="datetime1">
              <a:rPr lang="ja-JP" altLang="en-US"/>
              <a:pPr>
                <a:defRPr/>
              </a:pPr>
              <a:t>2017/4/20</a:t>
            </a:fld>
            <a:endParaRPr lang="ja-JP" altLang="en-US" dirty="0"/>
          </a:p>
        </p:txBody>
      </p:sp>
      <p:sp>
        <p:nvSpPr>
          <p:cNvPr id="5" name="フッター プレースホルダ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B942502-4DBE-4682-9CFF-8DB82AF097C5}" type="slidenum">
              <a:rPr lang="ja-JP" altLang="en-US"/>
              <a:pPr>
                <a:defRPr/>
              </a:pPr>
              <a:t>‹#›</a:t>
            </a:fld>
            <a:endParaRPr lang="ja-JP" altLang="en-US" dirty="0"/>
          </a:p>
        </p:txBody>
      </p:sp>
    </p:spTree>
    <p:extLst>
      <p:ext uri="{BB962C8B-B14F-4D97-AF65-F5344CB8AC3E}">
        <p14:creationId xmlns:p14="http://schemas.microsoft.com/office/powerpoint/2010/main" val="1517296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A99B9F3-102A-46A0-AFED-43DD0FF8488C}" type="datetime1">
              <a:rPr lang="ja-JP" altLang="en-US"/>
              <a:pPr>
                <a:defRPr/>
              </a:pPr>
              <a:t>2017/4/20</a:t>
            </a:fld>
            <a:endParaRPr lang="ja-JP" altLang="en-US" dirty="0"/>
          </a:p>
        </p:txBody>
      </p:sp>
      <p:sp>
        <p:nvSpPr>
          <p:cNvPr id="5" name="フッター プレースホルダ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9D0A4AA-1E2D-484F-86AD-7D4AEBE83365}" type="slidenum">
              <a:rPr lang="ja-JP" altLang="en-US"/>
              <a:pPr>
                <a:defRPr/>
              </a:pPr>
              <a:t>‹#›</a:t>
            </a:fld>
            <a:endParaRPr lang="ja-JP" altLang="en-US" dirty="0"/>
          </a:p>
        </p:txBody>
      </p:sp>
    </p:spTree>
    <p:extLst>
      <p:ext uri="{BB962C8B-B14F-4D97-AF65-F5344CB8AC3E}">
        <p14:creationId xmlns:p14="http://schemas.microsoft.com/office/powerpoint/2010/main" val="27089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0" y="4407061"/>
            <a:ext cx="8420099"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20"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E57EA5-D464-419A-AD41-8223076407A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7257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0" y="4406950"/>
            <a:ext cx="8420099"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20"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C2B6F095-4D37-428A-BA36-EF1559A5CFC6}" type="datetime1">
              <a:rPr lang="ja-JP" altLang="en-US"/>
              <a:pPr>
                <a:defRPr/>
              </a:pPr>
              <a:t>2017/4/20</a:t>
            </a:fld>
            <a:endParaRPr lang="ja-JP" altLang="en-US" dirty="0"/>
          </a:p>
        </p:txBody>
      </p:sp>
      <p:sp>
        <p:nvSpPr>
          <p:cNvPr id="5" name="フッター プレースホルダ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DF70E51-E095-419A-A362-83CAC1625120}" type="slidenum">
              <a:rPr lang="ja-JP" altLang="en-US"/>
              <a:pPr>
                <a:defRPr/>
              </a:pPr>
              <a:t>‹#›</a:t>
            </a:fld>
            <a:endParaRPr lang="ja-JP" altLang="en-US" dirty="0"/>
          </a:p>
        </p:txBody>
      </p:sp>
    </p:spTree>
    <p:extLst>
      <p:ext uri="{BB962C8B-B14F-4D97-AF65-F5344CB8AC3E}">
        <p14:creationId xmlns:p14="http://schemas.microsoft.com/office/powerpoint/2010/main" val="132057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11"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2"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F38E44B9-032A-4852-B9A6-DCF83A0B07A9}" type="datetime1">
              <a:rPr lang="ja-JP" altLang="en-US"/>
              <a:pPr>
                <a:defRPr/>
              </a:pPr>
              <a:t>2017/4/20</a:t>
            </a:fld>
            <a:endParaRPr lang="ja-JP" altLang="en-US" dirty="0"/>
          </a:p>
        </p:txBody>
      </p:sp>
      <p:sp>
        <p:nvSpPr>
          <p:cNvPr id="6" name="フッター プレースホルダ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35C99C9-F1D7-4BB5-BA4F-76598B4C9A7F}" type="slidenum">
              <a:rPr lang="ja-JP" altLang="en-US"/>
              <a:pPr>
                <a:defRPr/>
              </a:pPr>
              <a:t>‹#›</a:t>
            </a:fld>
            <a:endParaRPr lang="ja-JP" altLang="en-US" dirty="0"/>
          </a:p>
        </p:txBody>
      </p:sp>
    </p:spTree>
    <p:extLst>
      <p:ext uri="{BB962C8B-B14F-4D97-AF65-F5344CB8AC3E}">
        <p14:creationId xmlns:p14="http://schemas.microsoft.com/office/powerpoint/2010/main" val="285305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30"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30"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6D4477AA-0AE7-4DEA-8F72-809502B8A4D5}" type="datetime1">
              <a:rPr lang="ja-JP" altLang="en-US"/>
              <a:pPr>
                <a:defRPr/>
              </a:pPr>
              <a:t>2017/4/20</a:t>
            </a:fld>
            <a:endParaRPr lang="ja-JP" altLang="en-US" dirty="0"/>
          </a:p>
        </p:txBody>
      </p:sp>
      <p:sp>
        <p:nvSpPr>
          <p:cNvPr id="8" name="フッター プレースホルダ 7"/>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17FD06A-D8C3-4654-959D-D126253ACEAC}" type="slidenum">
              <a:rPr lang="ja-JP" altLang="en-US"/>
              <a:pPr>
                <a:defRPr/>
              </a:pPr>
              <a:t>‹#›</a:t>
            </a:fld>
            <a:endParaRPr lang="ja-JP" altLang="en-US" dirty="0"/>
          </a:p>
        </p:txBody>
      </p:sp>
    </p:spTree>
    <p:extLst>
      <p:ext uri="{BB962C8B-B14F-4D97-AF65-F5344CB8AC3E}">
        <p14:creationId xmlns:p14="http://schemas.microsoft.com/office/powerpoint/2010/main" val="3307482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5EE8446B-A585-4A8C-A920-8FA915BFB4AA}" type="datetime1">
              <a:rPr lang="ja-JP" altLang="en-US"/>
              <a:pPr>
                <a:defRPr/>
              </a:pPr>
              <a:t>2017/4/20</a:t>
            </a:fld>
            <a:endParaRPr lang="ja-JP" altLang="en-US" dirty="0"/>
          </a:p>
        </p:txBody>
      </p:sp>
      <p:sp>
        <p:nvSpPr>
          <p:cNvPr id="4" name="フッター プレースホルダ 3"/>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73B1E83B-2130-440F-B457-33B1893180B2}" type="slidenum">
              <a:rPr lang="ja-JP" altLang="en-US"/>
              <a:pPr>
                <a:defRPr/>
              </a:pPr>
              <a:t>‹#›</a:t>
            </a:fld>
            <a:endParaRPr lang="ja-JP" altLang="en-US" dirty="0"/>
          </a:p>
        </p:txBody>
      </p:sp>
    </p:spTree>
    <p:extLst>
      <p:ext uri="{BB962C8B-B14F-4D97-AF65-F5344CB8AC3E}">
        <p14:creationId xmlns:p14="http://schemas.microsoft.com/office/powerpoint/2010/main" val="2691417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57A86B8-C41B-48DD-A3C3-C8AF61AE6922}" type="datetime1">
              <a:rPr lang="ja-JP" altLang="en-US"/>
              <a:pPr>
                <a:defRPr/>
              </a:pPr>
              <a:t>2017/4/20</a:t>
            </a:fld>
            <a:endParaRPr lang="ja-JP" altLang="en-US" dirty="0"/>
          </a:p>
        </p:txBody>
      </p:sp>
      <p:sp>
        <p:nvSpPr>
          <p:cNvPr id="3" name="フッター プレースホルダ 2"/>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CF63FF63-ABB2-4533-AFB2-D02AAFA64941}" type="slidenum">
              <a:rPr lang="ja-JP" altLang="en-US"/>
              <a:pPr>
                <a:defRPr/>
              </a:pPr>
              <a:t>‹#›</a:t>
            </a:fld>
            <a:endParaRPr lang="ja-JP" altLang="en-US" dirty="0"/>
          </a:p>
        </p:txBody>
      </p:sp>
    </p:spTree>
    <p:extLst>
      <p:ext uri="{BB962C8B-B14F-4D97-AF65-F5344CB8AC3E}">
        <p14:creationId xmlns:p14="http://schemas.microsoft.com/office/powerpoint/2010/main" val="46121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0" y="273050"/>
            <a:ext cx="325900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88"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20" y="1435111"/>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7252250C-06A1-4F90-9C70-33F7BDCAF575}" type="datetime1">
              <a:rPr lang="ja-JP" altLang="en-US"/>
              <a:pPr>
                <a:defRPr/>
              </a:pPr>
              <a:t>2017/4/20</a:t>
            </a:fld>
            <a:endParaRPr lang="ja-JP" altLang="en-US" dirty="0"/>
          </a:p>
        </p:txBody>
      </p:sp>
      <p:sp>
        <p:nvSpPr>
          <p:cNvPr id="6" name="フッター プレースホルダ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6D4D0CA3-AA07-4862-9D92-37B444574A09}" type="slidenum">
              <a:rPr lang="ja-JP" altLang="en-US"/>
              <a:pPr>
                <a:defRPr/>
              </a:pPr>
              <a:t>‹#›</a:t>
            </a:fld>
            <a:endParaRPr lang="ja-JP" altLang="en-US" dirty="0"/>
          </a:p>
        </p:txBody>
      </p:sp>
    </p:spTree>
    <p:extLst>
      <p:ext uri="{BB962C8B-B14F-4D97-AF65-F5344CB8AC3E}">
        <p14:creationId xmlns:p14="http://schemas.microsoft.com/office/powerpoint/2010/main" val="461644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2"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52"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2"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29D588EE-F0C3-4F75-B792-50BACFB71D15}" type="datetime1">
              <a:rPr lang="ja-JP" altLang="en-US"/>
              <a:pPr>
                <a:defRPr/>
              </a:pPr>
              <a:t>2017/4/20</a:t>
            </a:fld>
            <a:endParaRPr lang="ja-JP" altLang="en-US" dirty="0"/>
          </a:p>
        </p:txBody>
      </p:sp>
      <p:sp>
        <p:nvSpPr>
          <p:cNvPr id="6" name="フッター プレースホルダ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0EB912F4-7376-4E37-8841-2F9408E2BA65}" type="slidenum">
              <a:rPr lang="ja-JP" altLang="en-US"/>
              <a:pPr>
                <a:defRPr/>
              </a:pPr>
              <a:t>‹#›</a:t>
            </a:fld>
            <a:endParaRPr lang="ja-JP" altLang="en-US" dirty="0"/>
          </a:p>
        </p:txBody>
      </p:sp>
    </p:spTree>
    <p:extLst>
      <p:ext uri="{BB962C8B-B14F-4D97-AF65-F5344CB8AC3E}">
        <p14:creationId xmlns:p14="http://schemas.microsoft.com/office/powerpoint/2010/main" val="2687177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6D48969B-DFD4-4841-9B2B-CA6F3BDCFBF2}" type="datetime1">
              <a:rPr lang="ja-JP" altLang="en-US"/>
              <a:pPr>
                <a:defRPr/>
              </a:pPr>
              <a:t>2017/4/20</a:t>
            </a:fld>
            <a:endParaRPr lang="ja-JP" altLang="en-US" dirty="0"/>
          </a:p>
        </p:txBody>
      </p:sp>
      <p:sp>
        <p:nvSpPr>
          <p:cNvPr id="5" name="フッター プレースホルダ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809B401-936B-4DB8-8634-3B0A433C9F33}" type="slidenum">
              <a:rPr lang="ja-JP" altLang="en-US"/>
              <a:pPr>
                <a:defRPr/>
              </a:pPr>
              <a:t>‹#›</a:t>
            </a:fld>
            <a:endParaRPr lang="ja-JP" altLang="en-US" dirty="0"/>
          </a:p>
        </p:txBody>
      </p:sp>
    </p:spTree>
    <p:extLst>
      <p:ext uri="{BB962C8B-B14F-4D97-AF65-F5344CB8AC3E}">
        <p14:creationId xmlns:p14="http://schemas.microsoft.com/office/powerpoint/2010/main" val="1341966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48"/>
            <a:ext cx="222885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10" y="27464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A9DF405-7A06-40E6-B40A-3D8545C17640}" type="datetime1">
              <a:rPr lang="ja-JP" altLang="en-US"/>
              <a:pPr>
                <a:defRPr/>
              </a:pPr>
              <a:t>2017/4/20</a:t>
            </a:fld>
            <a:endParaRPr lang="ja-JP" altLang="en-US" dirty="0"/>
          </a:p>
        </p:txBody>
      </p:sp>
      <p:sp>
        <p:nvSpPr>
          <p:cNvPr id="5" name="フッター プレースホルダ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8C1CE7E-0469-42C3-8251-471B579D1673}" type="slidenum">
              <a:rPr lang="ja-JP" altLang="en-US"/>
              <a:pPr>
                <a:defRPr/>
              </a:pPr>
              <a:t>‹#›</a:t>
            </a:fld>
            <a:endParaRPr lang="ja-JP" altLang="en-US" dirty="0"/>
          </a:p>
        </p:txBody>
      </p:sp>
    </p:spTree>
    <p:extLst>
      <p:ext uri="{BB962C8B-B14F-4D97-AF65-F5344CB8AC3E}">
        <p14:creationId xmlns:p14="http://schemas.microsoft.com/office/powerpoint/2010/main" val="3963288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462"/>
            <a:ext cx="8420099"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19"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20B1BE0-73A4-4860-BA70-C5017AC1F40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02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26"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2"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E3CA82-526E-4401-9FCB-B05843F4839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2076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DD5D138-82A2-46A9-9DD7-130D76C5399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742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0" y="4406937"/>
            <a:ext cx="8420099"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20"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5F15B10-1803-47B4-B5BC-3AE580572B1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8034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2"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E5E02F-BDA2-414E-B303-AF6C76E5750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187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30"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30"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5FCE806-FA6A-4372-9C84-62115C5DE05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635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2C976AE-F7B3-4453-A110-4F4132AC828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3576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7534B5-5FFD-41F9-AA17-C1635EAA0341}"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6741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3050"/>
            <a:ext cx="325900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8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7" y="1435111"/>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AE6225-3CEF-4827-85F8-D8A7F0B8095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0804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858008D-F392-41FD-9F96-E2BF15148BFB}"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0850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CA40A-58B5-49A4-B22D-36E597821D4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393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48"/>
            <a:ext cx="222885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1" y="274648"/>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F7E22AC-80F5-43EA-9B1E-9221608D60D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860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30"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30"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00C1D36-E175-4631-A33D-23447ACA3377}"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8772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451"/>
            <a:ext cx="8420099"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19"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20B1BE0-73A4-4860-BA70-C5017AC1F40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330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DD5D138-82A2-46A9-9DD7-130D76C5399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5756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0" y="4406931"/>
            <a:ext cx="8420099"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20"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5F15B10-1803-47B4-B5BC-3AE580572B1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88502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2"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E5E02F-BDA2-414E-B303-AF6C76E5750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07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28"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28"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5FCE806-FA6A-4372-9C84-62115C5DE05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450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2C976AE-F7B3-4453-A110-4F4132AC828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9104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7534B5-5FFD-41F9-AA17-C1635EAA0341}"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9287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3050"/>
            <a:ext cx="325900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8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7" y="1435111"/>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AE6225-3CEF-4827-85F8-D8A7F0B8095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983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858008D-F392-41FD-9F96-E2BF15148BFB}"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5327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CA40A-58B5-49A4-B22D-36E597821D4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154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0B4BDB5-13F4-4FAF-B257-A8748A1E3C3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6723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48"/>
            <a:ext cx="222885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1" y="274648"/>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F7E22AC-80F5-43EA-9B1E-9221608D60D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4123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631"/>
            <a:ext cx="8420099"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21"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0580617-D061-488E-B8D0-B39213F1C71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1568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339BD66-F49C-403D-9F6D-F0D6C6F04D0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8524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0" y="4407111"/>
            <a:ext cx="8420099"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20"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A2C7EE0-6B7C-4D2A-B067-E7120CB0B337}"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5478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2" y="160021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44F02CF-6D29-486E-B6C9-B54D2629E12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9013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3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3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1C7A76E-223F-4F3E-BA9A-BAF7F7A1647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0485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0DE0DC1-7BF6-40AA-9D2F-E0BD0931BB5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492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F8BDBE-1772-4EC5-AE5B-48F47D0BCCF6}"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3479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3050"/>
            <a:ext cx="325900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84" y="27312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7" y="1435111"/>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1B27644-FD39-4250-A2EB-2B236EAFF25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785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48"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D697FC2-E2C9-413B-841A-43531C7ECA66}"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3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740D35-5E8D-44EA-A861-5DD8CCBF6BA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51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352B5-FE07-412E-9BC8-4384403A3D5B}"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8716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707"/>
            <a:ext cx="222885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1" y="274707"/>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103EB46-2257-4E17-A785-12B2AF73636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6909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4" y="274717"/>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3" y="6245226"/>
            <a:ext cx="2311400" cy="476250"/>
          </a:xfrm>
        </p:spPr>
        <p:txBody>
          <a:bodyPr/>
          <a:lstStyle>
            <a:lvl1pPr>
              <a:defRPr/>
            </a:lvl1pPr>
          </a:lstStyle>
          <a:p>
            <a:fld id="{286F81DF-49E6-41E1-BF9D-FCBBF4AC9F55}" type="datetime1">
              <a:rPr lang="ja-JP" altLang="en-US" smtClean="0">
                <a:solidFill>
                  <a:prstClr val="black">
                    <a:tint val="75000"/>
                  </a:prstClr>
                </a:solidFill>
              </a:rPr>
              <a:pPr/>
              <a:t>2017/4/20</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4" y="6245226"/>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2" y="6245226"/>
            <a:ext cx="23114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9251373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0" y="2130453"/>
            <a:ext cx="842010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83489" indent="0" algn="ctr">
              <a:buNone/>
              <a:defRPr>
                <a:solidFill>
                  <a:schemeClr val="tx1">
                    <a:tint val="75000"/>
                  </a:schemeClr>
                </a:solidFill>
              </a:defRPr>
            </a:lvl2pPr>
            <a:lvl3pPr marL="966978" indent="0" algn="ctr">
              <a:buNone/>
              <a:defRPr>
                <a:solidFill>
                  <a:schemeClr val="tx1">
                    <a:tint val="75000"/>
                  </a:schemeClr>
                </a:solidFill>
              </a:defRPr>
            </a:lvl3pPr>
            <a:lvl4pPr marL="1450467" indent="0" algn="ctr">
              <a:buNone/>
              <a:defRPr>
                <a:solidFill>
                  <a:schemeClr val="tx1">
                    <a:tint val="75000"/>
                  </a:schemeClr>
                </a:solidFill>
              </a:defRPr>
            </a:lvl4pPr>
            <a:lvl5pPr marL="1933956" indent="0" algn="ctr">
              <a:buNone/>
              <a:defRPr>
                <a:solidFill>
                  <a:schemeClr val="tx1">
                    <a:tint val="75000"/>
                  </a:schemeClr>
                </a:solidFill>
              </a:defRPr>
            </a:lvl5pPr>
            <a:lvl6pPr marL="2417445" indent="0" algn="ctr">
              <a:buNone/>
              <a:defRPr>
                <a:solidFill>
                  <a:schemeClr val="tx1">
                    <a:tint val="75000"/>
                  </a:schemeClr>
                </a:solidFill>
              </a:defRPr>
            </a:lvl6pPr>
            <a:lvl7pPr marL="2900934" indent="0" algn="ctr">
              <a:buNone/>
              <a:defRPr>
                <a:solidFill>
                  <a:schemeClr val="tx1">
                    <a:tint val="75000"/>
                  </a:schemeClr>
                </a:solidFill>
              </a:defRPr>
            </a:lvl7pPr>
            <a:lvl8pPr marL="3384423" indent="0" algn="ctr">
              <a:buNone/>
              <a:defRPr>
                <a:solidFill>
                  <a:schemeClr val="tx1">
                    <a:tint val="75000"/>
                  </a:schemeClr>
                </a:solidFill>
              </a:defRPr>
            </a:lvl8pPr>
            <a:lvl9pPr marL="386791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F528907-1AB4-4105-905B-6714195C78A1}"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040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BE45801-5E0C-4417-B75B-6B85D1DC70E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4709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3A37E5-28BF-4FDF-A741-9AFB047DA31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1637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3" y="4406929"/>
            <a:ext cx="8420101"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13" y="2906713"/>
            <a:ext cx="8420101" cy="1500187"/>
          </a:xfrm>
        </p:spPr>
        <p:txBody>
          <a:bodyPr anchor="b"/>
          <a:lstStyle>
            <a:lvl1pPr marL="0" indent="0">
              <a:buNone/>
              <a:defRPr sz="2100">
                <a:solidFill>
                  <a:schemeClr val="tx1">
                    <a:tint val="75000"/>
                  </a:schemeClr>
                </a:solidFill>
              </a:defRPr>
            </a:lvl1pPr>
            <a:lvl2pPr marL="483489" indent="0">
              <a:buNone/>
              <a:defRPr sz="1900">
                <a:solidFill>
                  <a:schemeClr val="tx1">
                    <a:tint val="75000"/>
                  </a:schemeClr>
                </a:solidFill>
              </a:defRPr>
            </a:lvl2pPr>
            <a:lvl3pPr marL="966978" indent="0">
              <a:buNone/>
              <a:defRPr sz="1700">
                <a:solidFill>
                  <a:schemeClr val="tx1">
                    <a:tint val="75000"/>
                  </a:schemeClr>
                </a:solidFill>
              </a:defRPr>
            </a:lvl3pPr>
            <a:lvl4pPr marL="1450467" indent="0">
              <a:buNone/>
              <a:defRPr sz="1500">
                <a:solidFill>
                  <a:schemeClr val="tx1">
                    <a:tint val="75000"/>
                  </a:schemeClr>
                </a:solidFill>
              </a:defRPr>
            </a:lvl4pPr>
            <a:lvl5pPr marL="1933956" indent="0">
              <a:buNone/>
              <a:defRPr sz="1500">
                <a:solidFill>
                  <a:schemeClr val="tx1">
                    <a:tint val="75000"/>
                  </a:schemeClr>
                </a:solidFill>
              </a:defRPr>
            </a:lvl5pPr>
            <a:lvl6pPr marL="2417445" indent="0">
              <a:buNone/>
              <a:defRPr sz="1500">
                <a:solidFill>
                  <a:schemeClr val="tx1">
                    <a:tint val="75000"/>
                  </a:schemeClr>
                </a:solidFill>
              </a:defRPr>
            </a:lvl6pPr>
            <a:lvl7pPr marL="2900934" indent="0">
              <a:buNone/>
              <a:defRPr sz="1500">
                <a:solidFill>
                  <a:schemeClr val="tx1">
                    <a:tint val="75000"/>
                  </a:schemeClr>
                </a:solidFill>
              </a:defRPr>
            </a:lvl7pPr>
            <a:lvl8pPr marL="3384423" indent="0">
              <a:buNone/>
              <a:defRPr sz="1500">
                <a:solidFill>
                  <a:schemeClr val="tx1">
                    <a:tint val="75000"/>
                  </a:schemeClr>
                </a:solidFill>
              </a:defRPr>
            </a:lvl8pPr>
            <a:lvl9pPr marL="3867912"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ACCFF28-3493-4B99-9070-E1C381469907}"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08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1" y="1600205"/>
            <a:ext cx="4375150" cy="452596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5"/>
            <a:ext cx="4375150" cy="452596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24B20EC-6E55-4DC5-80F2-9C7F84E3762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1508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A2BE26B-6220-413B-A7E7-EE1FE905E61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482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A19EC4-B166-4041-899B-59582E731F10}"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02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3050"/>
            <a:ext cx="3259007"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8"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17" y="1435111"/>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FB3073-FCEC-4D05-A228-C9FE35C1446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4021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19D388-DF4C-43B7-82C7-99F6F5EF2046}"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4624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9" y="273053"/>
            <a:ext cx="5537729" cy="5853113"/>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006" cy="4691063"/>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351DE5-9AF0-4B0D-A08C-4C77031AEA82}"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548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1"/>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400"/>
            </a:lvl1pPr>
            <a:lvl2pPr marL="483489" indent="0">
              <a:buNone/>
              <a:defRPr sz="3000"/>
            </a:lvl2pPr>
            <a:lvl3pPr marL="966978" indent="0">
              <a:buNone/>
              <a:defRPr sz="2500"/>
            </a:lvl3pPr>
            <a:lvl4pPr marL="1450467" indent="0">
              <a:buNone/>
              <a:defRPr sz="2100"/>
            </a:lvl4pPr>
            <a:lvl5pPr marL="1933956" indent="0">
              <a:buNone/>
              <a:defRPr sz="2100"/>
            </a:lvl5pPr>
            <a:lvl6pPr marL="2417445" indent="0">
              <a:buNone/>
              <a:defRPr sz="2100"/>
            </a:lvl6pPr>
            <a:lvl7pPr marL="2900934" indent="0">
              <a:buNone/>
              <a:defRPr sz="2100"/>
            </a:lvl7pPr>
            <a:lvl8pPr marL="3384423" indent="0">
              <a:buNone/>
              <a:defRPr sz="2100"/>
            </a:lvl8pPr>
            <a:lvl9pPr marL="3867912"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6" y="5367339"/>
            <a:ext cx="5943600" cy="804862"/>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CD974A-E8F7-409A-8E50-66AF04088DB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2631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DD95C0-3B47-4F5A-AB1F-83E4EEDAD4FA}"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14406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C5FAD3-89D1-437B-B166-764ACE22173F}"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6D7E6A-54E1-4AA5-9D49-9786E4CA8A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7480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84"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47"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47"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47"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47"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47"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47"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47"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79442"/>
            <a:ext cx="6769100" cy="430887"/>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80"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85"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271939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50" name="テキスト プレースホルダ 48"/>
          <p:cNvSpPr>
            <a:spLocks noGrp="1"/>
          </p:cNvSpPr>
          <p:nvPr>
            <p:ph type="body" sz="quarter" idx="12" hasCustomPrompt="1"/>
          </p:nvPr>
        </p:nvSpPr>
        <p:spPr>
          <a:xfrm>
            <a:off x="2727134"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a:t>○○株式会社 御中</a:t>
            </a:r>
          </a:p>
        </p:txBody>
      </p:sp>
      <p:sp>
        <p:nvSpPr>
          <p:cNvPr id="41" name="Line 110"/>
          <p:cNvSpPr>
            <a:spLocks noChangeShapeType="1"/>
          </p:cNvSpPr>
          <p:nvPr userDrawn="1"/>
        </p:nvSpPr>
        <p:spPr bwMode="auto">
          <a:xfrm>
            <a:off x="9926647"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47"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7449761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84"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32" y="651353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47"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47"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47"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47"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47"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47"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47"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7" name="テキスト ボックス 36"/>
          <p:cNvSpPr txBox="1"/>
          <p:nvPr userDrawn="1"/>
        </p:nvSpPr>
        <p:spPr>
          <a:xfrm>
            <a:off x="9297988" y="6477018"/>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7944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47"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47"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406063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84"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32" y="651353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47"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47"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47"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47"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47"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47"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47"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7944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9" y="2757335"/>
            <a:ext cx="746999" cy="301778"/>
          </a:xfrm>
          <a:prstGeom prst="rect">
            <a:avLst/>
          </a:prstGeom>
          <a:noFill/>
          <a:ln w="9525" algn="ctr">
            <a:noFill/>
            <a:miter lim="800000"/>
            <a:headEnd/>
            <a:tailEnd/>
          </a:ln>
        </p:spPr>
        <p:txBody>
          <a:bodyPr wrap="none" lIns="0" tIns="35988" rIns="0" bIns="49511" anchor="b">
            <a:spAutoFit/>
          </a:bodyPr>
          <a:lstStyle/>
          <a:p>
            <a:pPr eaLnBrk="0" fontAlgn="base" hangingPunct="0">
              <a:spcBef>
                <a:spcPct val="0"/>
              </a:spcBef>
              <a:spcAft>
                <a:spcPct val="0"/>
              </a:spcAft>
            </a:pPr>
            <a:r>
              <a:rPr lang="en-US" altLang="ja-JP" sz="1400" dirty="0">
                <a:solidFill>
                  <a:srgbClr val="000000"/>
                </a:solidFill>
              </a:rPr>
              <a:t>Appendix</a:t>
            </a:r>
            <a:endParaRPr lang="ja-JP" altLang="en-US" sz="1400" dirty="0">
              <a:solidFill>
                <a:srgbClr val="000000"/>
              </a:solidFill>
            </a:endParaRPr>
          </a:p>
        </p:txBody>
      </p:sp>
      <p:sp>
        <p:nvSpPr>
          <p:cNvPr id="43" name="Line 110"/>
          <p:cNvSpPr>
            <a:spLocks noChangeShapeType="1"/>
          </p:cNvSpPr>
          <p:nvPr userDrawn="1"/>
        </p:nvSpPr>
        <p:spPr bwMode="auto">
          <a:xfrm>
            <a:off x="9926647"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47"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4542480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2" y="662105"/>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a:t>タイトル</a:t>
            </a:r>
            <a:r>
              <a:rPr lang="en-US" altLang="ja-JP" dirty="0"/>
              <a:t>MSP</a:t>
            </a:r>
            <a:r>
              <a:rPr lang="ja-JP" altLang="en-US" dirty="0"/>
              <a:t>ゴシック</a:t>
            </a:r>
            <a:r>
              <a:rPr lang="en-US" altLang="ja-JP" dirty="0"/>
              <a:t>20pt□□□□</a:t>
            </a:r>
            <a:endParaRPr lang="ja-JP" altLang="en-US" dirty="0"/>
          </a:p>
        </p:txBody>
      </p:sp>
    </p:spTree>
    <p:extLst>
      <p:ext uri="{BB962C8B-B14F-4D97-AF65-F5344CB8AC3E}">
        <p14:creationId xmlns:p14="http://schemas.microsoft.com/office/powerpoint/2010/main" val="357833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95548" y="6245225"/>
            <a:ext cx="2310926" cy="476250"/>
          </a:xfrm>
          <a:prstGeom prst="rect">
            <a:avLst/>
          </a:prstGeom>
          <a:ln/>
        </p:spPr>
        <p:txBody>
          <a:bodyPr/>
          <a:lstStyle>
            <a:lvl1pPr>
              <a:defRPr/>
            </a:lvl1pPr>
          </a:lstStyle>
          <a:p>
            <a:pPr algn="ctr" fontAlgn="base">
              <a:lnSpc>
                <a:spcPct val="120000"/>
              </a:lnSpc>
              <a:spcBef>
                <a:spcPct val="50000"/>
              </a:spcBef>
              <a:spcAft>
                <a:spcPct val="0"/>
              </a:spcAft>
              <a:buClr>
                <a:srgbClr val="5A5A5A"/>
              </a:buClr>
              <a:buFont typeface="Wingdings" pitchFamily="2" charset="2"/>
              <a:buNone/>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4" y="6597650"/>
            <a:ext cx="9399343" cy="260350"/>
          </a:xfrm>
          <a:prstGeom prst="rect">
            <a:avLst/>
          </a:prstGeom>
          <a:ln/>
        </p:spPr>
        <p:txBody>
          <a:bodyPr/>
          <a:lstStyle>
            <a:lvl1pPr>
              <a:defRPr/>
            </a:lvl1pPr>
          </a:lstStyle>
          <a:p>
            <a:pPr algn="ctr" fontAlgn="base">
              <a:lnSpc>
                <a:spcPct val="120000"/>
              </a:lnSpc>
              <a:spcBef>
                <a:spcPct val="50000"/>
              </a:spcBef>
              <a:spcAft>
                <a:spcPct val="0"/>
              </a:spcAft>
              <a:buClr>
                <a:srgbClr val="5A5A5A"/>
              </a:buClr>
              <a:buFont typeface="Wingdings" pitchFamily="2" charset="2"/>
              <a:buNone/>
              <a:defRPr/>
            </a:pPr>
            <a:fld id="{E8AE98F9-6224-40A8-BE36-A267DB43DC44}" type="slidenum">
              <a:rPr lang="en-US" altLang="ja-JP" sz="1000">
                <a:solidFill>
                  <a:prstClr val="black"/>
                </a:solidFill>
              </a:rPr>
              <a:pPr algn="ctr" fontAlgn="base">
                <a:lnSpc>
                  <a:spcPct val="120000"/>
                </a:lnSpc>
                <a:spcBef>
                  <a:spcPct val="50000"/>
                </a:spcBef>
                <a:spcAft>
                  <a:spcPct val="0"/>
                </a:spcAft>
                <a:buClr>
                  <a:srgbClr val="5A5A5A"/>
                </a:buClr>
                <a:buFont typeface="Wingdings" pitchFamily="2" charset="2"/>
                <a:buNone/>
                <a:defRPr/>
              </a:pPr>
              <a:t>‹#›</a:t>
            </a:fld>
            <a:endParaRPr lang="en-US" altLang="ja-JP" sz="1000">
              <a:solidFill>
                <a:prstClr val="black"/>
              </a:solidFill>
            </a:endParaRPr>
          </a:p>
        </p:txBody>
      </p:sp>
    </p:spTree>
    <p:extLst>
      <p:ext uri="{BB962C8B-B14F-4D97-AF65-F5344CB8AC3E}">
        <p14:creationId xmlns:p14="http://schemas.microsoft.com/office/powerpoint/2010/main" val="35869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1"/>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AD4B18-F747-497F-91DA-0F8BDED7A6B7}"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3494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451"/>
            <a:ext cx="8420099"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14" y="3886203"/>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20B1BE0-73A4-4860-BA70-C5017AC1F40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73072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DD5D138-82A2-46A9-9DD7-130D76C5399E}"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6752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4" y="4406926"/>
            <a:ext cx="8420099"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14" y="2906713"/>
            <a:ext cx="84200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5F15B10-1803-47B4-B5BC-3AE580572B1D}"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5549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1" y="1600207"/>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2" y="1600207"/>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E5E02F-BDA2-414E-B303-AF6C76E5750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774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26"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26"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5FCE806-FA6A-4372-9C84-62115C5DE05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42962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2C976AE-F7B3-4453-A110-4F4132AC828C}"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9316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7534B5-5FFD-41F9-AA17-C1635EAA0341}"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3323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0"/>
            <a:ext cx="325900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9"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3" y="1435102"/>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AE6225-3CEF-4827-85F8-D8A7F0B80958}"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61119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858008D-F392-41FD-9F96-E2BF15148BFB}"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31093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CA40A-58B5-49A4-B22D-36E597821D49}"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38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1.jpe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8.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9"/>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60021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25" y="635651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029-8811-4233-8DD3-A05C073F7BA1}"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1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2" y="635651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706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81038"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43" y="6356361"/>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516E0B7-4388-41F7-8341-2D6416A28C04}" type="datetimeFigureOut">
              <a:rPr lang="ja-JP" altLang="en-US">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fontAlgn="base">
              <a:spcBef>
                <a:spcPct val="0"/>
              </a:spcBef>
              <a:spcAft>
                <a:spcPct val="0"/>
              </a:spcAft>
              <a:defRPr/>
            </a:pPr>
            <a:fld id="{6396A3A2-9A93-47EE-9220-9BE6DE3EB318}"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30077243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42F86-7D05-45E9-934A-9777BA2B794E}" type="datetimeFigureOut">
              <a:rPr lang="ja-JP" altLang="en-US" smtClean="0">
                <a:solidFill>
                  <a:prstClr val="black">
                    <a:tint val="75000"/>
                  </a:prstClr>
                </a:solidFill>
              </a:rPr>
              <a:pPr/>
              <a:t>2017/4/20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7B14-E9C3-46BB-A98A-92F55116FC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49438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2" y="274639"/>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542" y="160021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548"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fld id="{7356D845-5803-49A1-8F56-CE5A33957F15}" type="datetime1">
              <a:rPr lang="ja-JP" altLang="en-US" smtClean="0">
                <a:solidFill>
                  <a:prstClr val="black"/>
                </a:solidFill>
              </a:rPr>
              <a:pPr fontAlgn="base">
                <a:spcBef>
                  <a:spcPct val="0"/>
                </a:spcBef>
                <a:spcAft>
                  <a:spcPct val="0"/>
                </a:spcAft>
                <a:defRPr/>
              </a:pPr>
              <a:t>2017/4/20</a:t>
            </a:fld>
            <a:endParaRPr lang="en-US" altLang="ja-JP">
              <a:solidFill>
                <a:prstClr val="black"/>
              </a:solidFill>
            </a:endParaRPr>
          </a:p>
        </p:txBody>
      </p:sp>
      <p:sp>
        <p:nvSpPr>
          <p:cNvPr id="1030" name="Rectangle 6"/>
          <p:cNvSpPr>
            <a:spLocks noGrp="1" noChangeArrowheads="1"/>
          </p:cNvSpPr>
          <p:nvPr>
            <p:ph type="sldNum" sz="quarter" idx="4"/>
          </p:nvPr>
        </p:nvSpPr>
        <p:spPr bwMode="auto">
          <a:xfrm>
            <a:off x="506815"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5858483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95540" y="274639"/>
            <a:ext cx="89149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テキスト プレースホルダ 2"/>
          <p:cNvSpPr>
            <a:spLocks noGrp="1"/>
          </p:cNvSpPr>
          <p:nvPr>
            <p:ph type="body" idx="1"/>
          </p:nvPr>
        </p:nvSpPr>
        <p:spPr bwMode="auto">
          <a:xfrm>
            <a:off x="495540" y="1600214"/>
            <a:ext cx="891492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544" y="6356389"/>
            <a:ext cx="2310924" cy="365125"/>
          </a:xfrm>
          <a:prstGeom prst="rect">
            <a:avLst/>
          </a:prstGeom>
        </p:spPr>
        <p:txBody>
          <a:bodyPr vert="horz" lIns="91440" tIns="45720" rIns="91440" bIns="45720" rtlCol="0" anchor="ctr"/>
          <a:lstStyle>
            <a:lvl1pPr algn="l" defTabSz="914326" fontAlgn="auto">
              <a:spcBef>
                <a:spcPts val="0"/>
              </a:spcBef>
              <a:spcAft>
                <a:spcPts val="0"/>
              </a:spcAft>
              <a:defRPr sz="1200">
                <a:solidFill>
                  <a:prstClr val="black">
                    <a:tint val="75000"/>
                  </a:prstClr>
                </a:solidFill>
                <a:latin typeface="Calibri"/>
                <a:ea typeface="ＭＳ Ｐゴシック"/>
              </a:defRPr>
            </a:lvl1pPr>
          </a:lstStyle>
          <a:p>
            <a:pPr>
              <a:defRPr/>
            </a:pPr>
            <a:fld id="{3A7249E3-4D70-4406-8A33-05F15D1B825D}" type="datetime1">
              <a:rPr lang="ja-JP" altLang="en-US"/>
              <a:pPr>
                <a:defRPr/>
              </a:pPr>
              <a:t>2017/4/20</a:t>
            </a:fld>
            <a:endParaRPr lang="ja-JP" altLang="en-US"/>
          </a:p>
        </p:txBody>
      </p:sp>
      <p:sp>
        <p:nvSpPr>
          <p:cNvPr id="5" name="フッター プレースホルダ 4"/>
          <p:cNvSpPr>
            <a:spLocks noGrp="1"/>
          </p:cNvSpPr>
          <p:nvPr>
            <p:ph type="ftr" sz="quarter" idx="3"/>
          </p:nvPr>
        </p:nvSpPr>
        <p:spPr>
          <a:xfrm>
            <a:off x="3384601" y="6356389"/>
            <a:ext cx="3136820" cy="365125"/>
          </a:xfrm>
          <a:prstGeom prst="rect">
            <a:avLst/>
          </a:prstGeom>
        </p:spPr>
        <p:txBody>
          <a:bodyPr vert="horz" lIns="91440" tIns="45720" rIns="91440" bIns="45720" rtlCol="0" anchor="ctr"/>
          <a:lstStyle>
            <a:lvl1pPr algn="ctr" defTabSz="914326"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099540" y="6356389"/>
            <a:ext cx="2310924" cy="365125"/>
          </a:xfrm>
          <a:prstGeom prst="rect">
            <a:avLst/>
          </a:prstGeom>
        </p:spPr>
        <p:txBody>
          <a:bodyPr vert="horz" lIns="91440" tIns="45720" rIns="91440" bIns="45720" rtlCol="0" anchor="ctr"/>
          <a:lstStyle>
            <a:lvl1pPr algn="r" defTabSz="914326" fontAlgn="auto">
              <a:spcBef>
                <a:spcPts val="0"/>
              </a:spcBef>
              <a:spcAft>
                <a:spcPts val="0"/>
              </a:spcAft>
              <a:defRPr sz="1200">
                <a:solidFill>
                  <a:prstClr val="black">
                    <a:tint val="75000"/>
                  </a:prstClr>
                </a:solidFill>
                <a:latin typeface="Calibri"/>
                <a:ea typeface="ＭＳ Ｐゴシック"/>
              </a:defRPr>
            </a:lvl1pPr>
          </a:lstStyle>
          <a:p>
            <a:pPr>
              <a:defRPr/>
            </a:pPr>
            <a:fld id="{29D3172A-08E0-4162-B6F7-5FD8A1B35403}" type="slidenum">
              <a:rPr lang="ja-JP" altLang="en-US"/>
              <a:pPr>
                <a:defRPr/>
              </a:pPr>
              <a:t>‹#›</a:t>
            </a:fld>
            <a:endParaRPr lang="ja-JP" altLang="en-US"/>
          </a:p>
        </p:txBody>
      </p:sp>
    </p:spTree>
    <p:extLst>
      <p:ext uri="{BB962C8B-B14F-4D97-AF65-F5344CB8AC3E}">
        <p14:creationId xmlns:p14="http://schemas.microsoft.com/office/powerpoint/2010/main" val="387588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1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1" y="635638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BE297-F96D-4F92-99A7-0B88644EDEA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2" y="635638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1774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1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1"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BE297-F96D-4F92-99A7-0B88644EDEA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2"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6793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2" y="160021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1" y="63565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F3FD8-9215-4160-BB57-447A70A1B030}"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2" y="63565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936290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6698" tIns="48349" rIns="96698" bIns="4834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5"/>
            <a:ext cx="8915400" cy="4525963"/>
          </a:xfrm>
          <a:prstGeom prst="rect">
            <a:avLst/>
          </a:prstGeom>
        </p:spPr>
        <p:txBody>
          <a:bodyPr vert="horz" lIns="96698" tIns="48349" rIns="96698" bIns="4834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9"/>
            <a:ext cx="2311400" cy="365125"/>
          </a:xfrm>
          <a:prstGeom prst="rect">
            <a:avLst/>
          </a:prstGeom>
        </p:spPr>
        <p:txBody>
          <a:bodyPr vert="horz" lIns="96698" tIns="48349" rIns="96698" bIns="48349" rtlCol="0" anchor="ctr"/>
          <a:lstStyle>
            <a:lvl1pPr algn="l">
              <a:defRPr sz="1300">
                <a:solidFill>
                  <a:schemeClr val="tx1">
                    <a:tint val="75000"/>
                  </a:schemeClr>
                </a:solidFill>
              </a:defRPr>
            </a:lvl1pPr>
          </a:lstStyle>
          <a:p>
            <a:pPr defTabSz="966978"/>
            <a:fld id="{5D99F44C-50E7-4508-A1DA-3DE093D51739}" type="datetime1">
              <a:rPr lang="ja-JP" altLang="en-US" smtClean="0">
                <a:solidFill>
                  <a:prstClr val="black">
                    <a:tint val="75000"/>
                  </a:prstClr>
                </a:solidFill>
              </a:rPr>
              <a:pPr defTabSz="966978"/>
              <a:t>2017/4/20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79"/>
            <a:ext cx="3136900" cy="365125"/>
          </a:xfrm>
          <a:prstGeom prst="rect">
            <a:avLst/>
          </a:prstGeom>
        </p:spPr>
        <p:txBody>
          <a:bodyPr vert="horz" lIns="96698" tIns="48349" rIns="96698" bIns="48349" rtlCol="0" anchor="ctr"/>
          <a:lstStyle>
            <a:lvl1pPr algn="ctr">
              <a:defRPr sz="1300">
                <a:solidFill>
                  <a:schemeClr val="tx1">
                    <a:tint val="75000"/>
                  </a:schemeClr>
                </a:solidFill>
              </a:defRPr>
            </a:lvl1pPr>
          </a:lstStyle>
          <a:p>
            <a:pPr defTabSz="966978"/>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9"/>
            <a:ext cx="2311400" cy="365125"/>
          </a:xfrm>
          <a:prstGeom prst="rect">
            <a:avLst/>
          </a:prstGeom>
        </p:spPr>
        <p:txBody>
          <a:bodyPr vert="horz" lIns="96698" tIns="48349" rIns="96698" bIns="48349" rtlCol="0" anchor="ctr"/>
          <a:lstStyle>
            <a:lvl1pPr algn="r">
              <a:defRPr sz="1300">
                <a:solidFill>
                  <a:schemeClr val="tx1">
                    <a:tint val="75000"/>
                  </a:schemeClr>
                </a:solidFill>
              </a:defRPr>
            </a:lvl1pPr>
          </a:lstStyle>
          <a:p>
            <a:pPr defTabSz="966978"/>
            <a:fld id="{606D7E6A-54E1-4AA5-9D49-9786E4CA8AD1}" type="slidenum">
              <a:rPr lang="ja-JP" altLang="en-US" smtClean="0">
                <a:solidFill>
                  <a:prstClr val="black">
                    <a:tint val="75000"/>
                  </a:prstClr>
                </a:solidFill>
              </a:rPr>
              <a:pPr defTabSz="966978"/>
              <a:t>‹#›</a:t>
            </a:fld>
            <a:endParaRPr lang="ja-JP" altLang="en-US">
              <a:solidFill>
                <a:prstClr val="black">
                  <a:tint val="75000"/>
                </a:prstClr>
              </a:solidFill>
            </a:endParaRPr>
          </a:p>
        </p:txBody>
      </p:sp>
    </p:spTree>
    <p:extLst>
      <p:ext uri="{BB962C8B-B14F-4D97-AF65-F5344CB8AC3E}">
        <p14:creationId xmlns:p14="http://schemas.microsoft.com/office/powerpoint/2010/main" val="26808658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ctr" defTabSz="966978" rtl="0" eaLnBrk="1" latinLnBrk="0" hangingPunct="1">
        <a:spcBef>
          <a:spcPct val="0"/>
        </a:spcBef>
        <a:buNone/>
        <a:defRPr kumimoji="1" sz="4700" kern="1200">
          <a:solidFill>
            <a:schemeClr val="tx1"/>
          </a:solidFill>
          <a:latin typeface="+mj-lt"/>
          <a:ea typeface="+mj-ea"/>
          <a:cs typeface="+mj-cs"/>
        </a:defRPr>
      </a:lvl1pPr>
    </p:titleStyle>
    <p:bodyStyle>
      <a:lvl1pPr marL="362617" indent="-362617" algn="l" defTabSz="966978"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85670" indent="-302181" algn="l" defTabSz="966978"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08723" indent="-241745" algn="l" defTabSz="96697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92212"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75701"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59190"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42679"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626168"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109657" indent="-241745" algn="l" defTabSz="96697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66978" rtl="0" eaLnBrk="1" latinLnBrk="0" hangingPunct="1">
        <a:defRPr kumimoji="1" sz="1900" kern="1200">
          <a:solidFill>
            <a:schemeClr val="tx1"/>
          </a:solidFill>
          <a:latin typeface="+mn-lt"/>
          <a:ea typeface="+mn-ea"/>
          <a:cs typeface="+mn-cs"/>
        </a:defRPr>
      </a:lvl1pPr>
      <a:lvl2pPr marL="483489" algn="l" defTabSz="966978" rtl="0" eaLnBrk="1" latinLnBrk="0" hangingPunct="1">
        <a:defRPr kumimoji="1" sz="1900" kern="1200">
          <a:solidFill>
            <a:schemeClr val="tx1"/>
          </a:solidFill>
          <a:latin typeface="+mn-lt"/>
          <a:ea typeface="+mn-ea"/>
          <a:cs typeface="+mn-cs"/>
        </a:defRPr>
      </a:lvl2pPr>
      <a:lvl3pPr marL="966978" algn="l" defTabSz="966978" rtl="0" eaLnBrk="1" latinLnBrk="0" hangingPunct="1">
        <a:defRPr kumimoji="1" sz="1900" kern="1200">
          <a:solidFill>
            <a:schemeClr val="tx1"/>
          </a:solidFill>
          <a:latin typeface="+mn-lt"/>
          <a:ea typeface="+mn-ea"/>
          <a:cs typeface="+mn-cs"/>
        </a:defRPr>
      </a:lvl3pPr>
      <a:lvl4pPr marL="1450467" algn="l" defTabSz="966978" rtl="0" eaLnBrk="1" latinLnBrk="0" hangingPunct="1">
        <a:defRPr kumimoji="1" sz="1900" kern="1200">
          <a:solidFill>
            <a:schemeClr val="tx1"/>
          </a:solidFill>
          <a:latin typeface="+mn-lt"/>
          <a:ea typeface="+mn-ea"/>
          <a:cs typeface="+mn-cs"/>
        </a:defRPr>
      </a:lvl4pPr>
      <a:lvl5pPr marL="1933956" algn="l" defTabSz="966978" rtl="0" eaLnBrk="1" latinLnBrk="0" hangingPunct="1">
        <a:defRPr kumimoji="1" sz="1900" kern="1200">
          <a:solidFill>
            <a:schemeClr val="tx1"/>
          </a:solidFill>
          <a:latin typeface="+mn-lt"/>
          <a:ea typeface="+mn-ea"/>
          <a:cs typeface="+mn-cs"/>
        </a:defRPr>
      </a:lvl5pPr>
      <a:lvl6pPr marL="2417445" algn="l" defTabSz="966978" rtl="0" eaLnBrk="1" latinLnBrk="0" hangingPunct="1">
        <a:defRPr kumimoji="1" sz="1900" kern="1200">
          <a:solidFill>
            <a:schemeClr val="tx1"/>
          </a:solidFill>
          <a:latin typeface="+mn-lt"/>
          <a:ea typeface="+mn-ea"/>
          <a:cs typeface="+mn-cs"/>
        </a:defRPr>
      </a:lvl6pPr>
      <a:lvl7pPr marL="2900934" algn="l" defTabSz="966978" rtl="0" eaLnBrk="1" latinLnBrk="0" hangingPunct="1">
        <a:defRPr kumimoji="1" sz="1900" kern="1200">
          <a:solidFill>
            <a:schemeClr val="tx1"/>
          </a:solidFill>
          <a:latin typeface="+mn-lt"/>
          <a:ea typeface="+mn-ea"/>
          <a:cs typeface="+mn-cs"/>
        </a:defRPr>
      </a:lvl7pPr>
      <a:lvl8pPr marL="3384423" algn="l" defTabSz="966978" rtl="0" eaLnBrk="1" latinLnBrk="0" hangingPunct="1">
        <a:defRPr kumimoji="1" sz="1900" kern="1200">
          <a:solidFill>
            <a:schemeClr val="tx1"/>
          </a:solidFill>
          <a:latin typeface="+mn-lt"/>
          <a:ea typeface="+mn-ea"/>
          <a:cs typeface="+mn-cs"/>
        </a:defRPr>
      </a:lvl8pPr>
      <a:lvl9pPr marL="3867912" algn="l" defTabSz="966978" rtl="0" eaLnBrk="1" latinLnBrk="0" hangingPunct="1">
        <a:defRPr kumimoji="1"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35"/>
          <p:cNvSpPr>
            <a:spLocks noGrp="1" noChangeArrowheads="1"/>
          </p:cNvSpPr>
          <p:nvPr userDrawn="1">
            <p:ph type="title"/>
          </p:nvPr>
        </p:nvSpPr>
        <p:spPr bwMode="auto">
          <a:xfrm>
            <a:off x="406402" y="66210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userDrawn="1">
            <p:ph type="body" idx="1"/>
          </p:nvPr>
        </p:nvSpPr>
        <p:spPr bwMode="auto">
          <a:xfrm>
            <a:off x="419102"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a:t>第 </a:t>
            </a:r>
            <a:r>
              <a:rPr lang="en-US" altLang="ja-JP"/>
              <a:t>1 </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0676" name="Line 36"/>
          <p:cNvSpPr>
            <a:spLocks noChangeShapeType="1"/>
          </p:cNvSpPr>
          <p:nvPr userDrawn="1"/>
        </p:nvSpPr>
        <p:spPr bwMode="auto">
          <a:xfrm flipV="1">
            <a:off x="374655" y="549275"/>
            <a:ext cx="915665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9" y="1082675"/>
            <a:ext cx="9161463"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7" cstate="print"/>
          <a:srcRect/>
          <a:stretch>
            <a:fillRect/>
          </a:stretch>
        </p:blipFill>
        <p:spPr bwMode="auto">
          <a:xfrm>
            <a:off x="365132" y="6513531"/>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41"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41"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41"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41"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41"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41"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41"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47"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47"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47"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47"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47"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47"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47"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47"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47"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41"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30937644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7"/>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1" y="635637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BE297-F96D-4F92-99A7-0B88644EDEA3}" type="datetime1">
              <a:rPr lang="ja-JP" altLang="en-US" smtClean="0">
                <a:solidFill>
                  <a:prstClr val="black">
                    <a:tint val="75000"/>
                  </a:prstClr>
                </a:solidFill>
              </a:rPr>
              <a:pPr/>
              <a:t>2017/4/20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7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2" y="635637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2D66-5E55-4595-860B-FB61B503EA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67633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9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4.xml"/><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4613" y="1830444"/>
            <a:ext cx="8653977" cy="2434282"/>
          </a:xfrm>
        </p:spPr>
        <p:txBody>
          <a:bodyPr>
            <a:normAutofit/>
          </a:bodyPr>
          <a:lstStyle/>
          <a:p>
            <a:r>
              <a:rPr lang="ja-JP" altLang="en-US" sz="4000" b="1" dirty="0"/>
              <a:t>１．介護予防ケアマネジメントの考え方</a:t>
            </a:r>
          </a:p>
        </p:txBody>
      </p:sp>
      <p:pic>
        <p:nvPicPr>
          <p:cNvPr id="5" name="Picture 4"/>
          <p:cNvPicPr>
            <a:picLocks noChangeAspect="1" noChangeArrowheads="1"/>
          </p:cNvPicPr>
          <p:nvPr/>
        </p:nvPicPr>
        <p:blipFill>
          <a:blip r:embed="rId3" cstate="print"/>
          <a:srcRect/>
          <a:stretch>
            <a:fillRect/>
          </a:stretch>
        </p:blipFill>
        <p:spPr bwMode="auto">
          <a:xfrm>
            <a:off x="182231" y="170203"/>
            <a:ext cx="1483921" cy="1263650"/>
          </a:xfrm>
          <a:prstGeom prst="rect">
            <a:avLst/>
          </a:prstGeom>
          <a:noFill/>
          <a:ln w="9525">
            <a:noFill/>
            <a:miter lim="800000"/>
            <a:headEnd/>
            <a:tailEnd/>
          </a:ln>
        </p:spPr>
      </p:pic>
      <p:sp>
        <p:nvSpPr>
          <p:cNvPr id="6" name="コンテンツ プレースホルダー 5"/>
          <p:cNvSpPr>
            <a:spLocks noGrp="1"/>
          </p:cNvSpPr>
          <p:nvPr>
            <p:ph idx="1"/>
          </p:nvPr>
        </p:nvSpPr>
        <p:spPr/>
        <p:txBody>
          <a:bodyPr/>
          <a:lstStyle/>
          <a:p>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250082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05" name="タイトル 1"/>
          <p:cNvSpPr>
            <a:spLocks noGrp="1"/>
          </p:cNvSpPr>
          <p:nvPr>
            <p:ph type="title"/>
          </p:nvPr>
        </p:nvSpPr>
        <p:spPr>
          <a:xfrm>
            <a:off x="0" y="17737"/>
            <a:ext cx="9906000" cy="445616"/>
          </a:xfrm>
          <a:solidFill>
            <a:schemeClr val="accent2">
              <a:lumMod val="20000"/>
              <a:lumOff val="80000"/>
            </a:schemeClr>
          </a:solidFill>
          <a:ln>
            <a:noFill/>
          </a:ln>
          <a:extLst/>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ja-JP" altLang="en-US" sz="2600" dirty="0">
                <a:latin typeface="+mj-ea"/>
                <a:ea typeface="+mj-ea"/>
              </a:rPr>
              <a:t>具体的な介護予防ケアマネジメント（アセスメント、ケアプラン等）の例</a:t>
            </a:r>
          </a:p>
        </p:txBody>
      </p:sp>
      <p:graphicFrame>
        <p:nvGraphicFramePr>
          <p:cNvPr id="3" name="表 2"/>
          <p:cNvGraphicFramePr>
            <a:graphicFrameLocks noGrp="1"/>
          </p:cNvGraphicFramePr>
          <p:nvPr>
            <p:extLst>
              <p:ext uri="{D42A27DB-BD31-4B8C-83A1-F6EECF244321}">
                <p14:modId xmlns:p14="http://schemas.microsoft.com/office/powerpoint/2010/main" val="2690130785"/>
              </p:ext>
            </p:extLst>
          </p:nvPr>
        </p:nvGraphicFramePr>
        <p:xfrm>
          <a:off x="248372" y="630067"/>
          <a:ext cx="9257518" cy="6103043"/>
        </p:xfrm>
        <a:graphic>
          <a:graphicData uri="http://schemas.openxmlformats.org/drawingml/2006/table">
            <a:tbl>
              <a:tblPr firstRow="1" firstCol="1" bandRow="1">
                <a:tableStyleId>{5C22544A-7EE6-4342-B048-85BDC9FD1C3A}</a:tableStyleId>
              </a:tblPr>
              <a:tblGrid>
                <a:gridCol w="4201163">
                  <a:extLst>
                    <a:ext uri="{9D8B030D-6E8A-4147-A177-3AD203B41FA5}">
                      <a16:colId xmlns:a16="http://schemas.microsoft.com/office/drawing/2014/main" xmlns="" val="20000"/>
                    </a:ext>
                  </a:extLst>
                </a:gridCol>
                <a:gridCol w="5056355">
                  <a:extLst>
                    <a:ext uri="{9D8B030D-6E8A-4147-A177-3AD203B41FA5}">
                      <a16:colId xmlns:a16="http://schemas.microsoft.com/office/drawing/2014/main" xmlns="" val="20001"/>
                    </a:ext>
                  </a:extLst>
                </a:gridCol>
              </a:tblGrid>
              <a:tr h="319408">
                <a:tc gridSpan="2">
                  <a:txBody>
                    <a:bodyPr/>
                    <a:lstStyle/>
                    <a:p>
                      <a:pPr algn="just">
                        <a:spcAft>
                          <a:spcPts val="0"/>
                        </a:spcAft>
                      </a:pPr>
                      <a:r>
                        <a:rPr lang="ja-JP" altLang="en-US" sz="2000" b="1" kern="100" dirty="0">
                          <a:effectLst/>
                          <a:latin typeface="ＭＳ ゴシック" panose="020B0609070205080204" pitchFamily="49" charset="-128"/>
                          <a:ea typeface="ＭＳ ゴシック" panose="020B0609070205080204" pitchFamily="49" charset="-128"/>
                        </a:rPr>
                        <a:t>ケアマネジメントＡ（介護</a:t>
                      </a:r>
                      <a:r>
                        <a:rPr lang="ja-JP" sz="2000" b="1" kern="100" dirty="0">
                          <a:effectLst/>
                          <a:latin typeface="ＭＳ ゴシック" panose="020B0609070205080204" pitchFamily="49" charset="-128"/>
                          <a:ea typeface="ＭＳ ゴシック" panose="020B0609070205080204" pitchFamily="49" charset="-128"/>
                        </a:rPr>
                        <a:t>予防</a:t>
                      </a:r>
                      <a:r>
                        <a:rPr lang="ja-JP" altLang="en-US" sz="2000" b="1" kern="100" dirty="0">
                          <a:effectLst/>
                          <a:latin typeface="ＭＳ ゴシック" panose="020B0609070205080204" pitchFamily="49" charset="-128"/>
                          <a:ea typeface="ＭＳ ゴシック" panose="020B0609070205080204" pitchFamily="49" charset="-128"/>
                        </a:rPr>
                        <a:t>支援と同様の</a:t>
                      </a:r>
                      <a:r>
                        <a:rPr lang="ja-JP" sz="2000" b="1" kern="100" dirty="0">
                          <a:effectLst/>
                          <a:latin typeface="ＭＳ ゴシック" panose="020B0609070205080204" pitchFamily="49" charset="-128"/>
                          <a:ea typeface="ＭＳ ゴシック" panose="020B0609070205080204" pitchFamily="49" charset="-128"/>
                        </a:rPr>
                        <a:t>ケアマネジメント）</a:t>
                      </a:r>
                      <a:endParaRPr lang="ja-JP" sz="20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tc>
                <a:tc hMerge="1">
                  <a:txBody>
                    <a:bodyPr/>
                    <a:lstStyle/>
                    <a:p>
                      <a:endParaRPr kumimoji="1" lang="ja-JP" altLang="en-US"/>
                    </a:p>
                  </a:txBody>
                  <a:tcPr/>
                </a:tc>
                <a:extLst>
                  <a:ext uri="{0D108BD9-81ED-4DB2-BD59-A6C34878D82A}">
                    <a16:rowId xmlns:a16="http://schemas.microsoft.com/office/drawing/2014/main" xmlns="" val="10000"/>
                  </a:ext>
                </a:extLst>
              </a:tr>
              <a:tr h="1592142">
                <a:tc>
                  <a:txBody>
                    <a:bodyPr/>
                    <a:lstStyle/>
                    <a:p>
                      <a:pPr marL="152400" indent="-152400" algn="just">
                        <a:spcAft>
                          <a:spcPts val="0"/>
                        </a:spcAft>
                      </a:pPr>
                      <a:r>
                        <a:rPr lang="ja-JP" sz="1500" b="1" kern="100" dirty="0">
                          <a:effectLst/>
                          <a:latin typeface="ＭＳ ゴシック" panose="020B0609070205080204" pitchFamily="49" charset="-128"/>
                          <a:ea typeface="ＭＳ ゴシック" panose="020B0609070205080204" pitchFamily="49" charset="-128"/>
                        </a:rPr>
                        <a:t>・介護予防・生活支援サービス事業の</a:t>
                      </a:r>
                      <a:r>
                        <a:rPr lang="ja-JP" altLang="en-US" sz="1500" b="1" kern="100" dirty="0">
                          <a:effectLst/>
                          <a:latin typeface="ＭＳ ゴシック" panose="020B0609070205080204" pitchFamily="49" charset="-128"/>
                          <a:ea typeface="ＭＳ ゴシック" panose="020B0609070205080204" pitchFamily="49" charset="-128"/>
                        </a:rPr>
                        <a:t>指定</a:t>
                      </a:r>
                      <a:r>
                        <a:rPr lang="ja-JP" sz="1500" b="1" kern="100" dirty="0">
                          <a:effectLst/>
                          <a:latin typeface="ＭＳ ゴシック" panose="020B0609070205080204" pitchFamily="49" charset="-128"/>
                          <a:ea typeface="ＭＳ ゴシック" panose="020B0609070205080204" pitchFamily="49" charset="-128"/>
                        </a:rPr>
                        <a:t>事業</a:t>
                      </a:r>
                      <a:r>
                        <a:rPr lang="ja-JP" altLang="en-US" sz="1500" b="1" kern="100" dirty="0">
                          <a:effectLst/>
                          <a:latin typeface="ＭＳ ゴシック" panose="020B0609070205080204" pitchFamily="49" charset="-128"/>
                          <a:ea typeface="ＭＳ ゴシック" panose="020B0609070205080204" pitchFamily="49" charset="-128"/>
                        </a:rPr>
                        <a:t>者</a:t>
                      </a:r>
                      <a:r>
                        <a:rPr lang="ja-JP" sz="1500" b="1" kern="100" dirty="0">
                          <a:effectLst/>
                          <a:latin typeface="ＭＳ ゴシック" panose="020B0609070205080204" pitchFamily="49" charset="-128"/>
                          <a:ea typeface="ＭＳ ゴシック" panose="020B0609070205080204" pitchFamily="49" charset="-128"/>
                        </a:rPr>
                        <a:t>のサービスを利用する場合</a:t>
                      </a:r>
                    </a:p>
                    <a:p>
                      <a:pPr algn="just">
                        <a:spcAft>
                          <a:spcPts val="0"/>
                        </a:spcAft>
                      </a:pPr>
                      <a:r>
                        <a:rPr lang="ja-JP" sz="1500" b="1" kern="100" dirty="0">
                          <a:effectLst/>
                          <a:latin typeface="ＭＳ ゴシック" panose="020B0609070205080204" pitchFamily="49" charset="-128"/>
                          <a:ea typeface="ＭＳ ゴシック" panose="020B0609070205080204" pitchFamily="49" charset="-128"/>
                        </a:rPr>
                        <a:t>・訪問型サービスＣ、通所型サービスＣを</a:t>
                      </a:r>
                      <a:r>
                        <a:rPr lang="ja-JP" altLang="en-US" sz="1500" b="1" kern="100" dirty="0">
                          <a:effectLst/>
                          <a:latin typeface="ＭＳ ゴシック" panose="020B0609070205080204" pitchFamily="49" charset="-128"/>
                          <a:ea typeface="ＭＳ ゴシック" panose="020B0609070205080204" pitchFamily="49" charset="-128"/>
                        </a:rPr>
                        <a:t>組み</a:t>
                      </a:r>
                      <a:endParaRPr lang="en-US" alt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en-US" altLang="ja-JP" sz="1500" b="1" kern="100" dirty="0">
                          <a:effectLst/>
                          <a:latin typeface="ＭＳ ゴシック" panose="020B0609070205080204" pitchFamily="49" charset="-128"/>
                          <a:ea typeface="ＭＳ ゴシック" panose="020B0609070205080204" pitchFamily="49" charset="-128"/>
                        </a:rPr>
                        <a:t> </a:t>
                      </a:r>
                      <a:r>
                        <a:rPr lang="ja-JP" altLang="en-US" sz="1500" b="1" kern="100" dirty="0">
                          <a:effectLst/>
                          <a:latin typeface="ＭＳ ゴシック" panose="020B0609070205080204" pitchFamily="49" charset="-128"/>
                          <a:ea typeface="ＭＳ ゴシック" panose="020B0609070205080204" pitchFamily="49" charset="-128"/>
                        </a:rPr>
                        <a:t>合わせた複数のサービスを利用する場合</a:t>
                      </a:r>
                      <a:endParaRPr 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sz="1500" b="1" kern="100" dirty="0">
                          <a:effectLst/>
                          <a:latin typeface="ＭＳ ゴシック" panose="020B0609070205080204" pitchFamily="49" charset="-128"/>
                          <a:ea typeface="ＭＳ ゴシック" panose="020B0609070205080204" pitchFamily="49" charset="-128"/>
                        </a:rPr>
                        <a:t>・その他地域包括支援センターが必要と判断</a:t>
                      </a:r>
                      <a:endParaRPr lang="en-US" alt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en-US" altLang="ja-JP" sz="1500" b="1" kern="100" dirty="0">
                          <a:effectLst/>
                          <a:latin typeface="ＭＳ ゴシック" panose="020B0609070205080204" pitchFamily="49" charset="-128"/>
                          <a:ea typeface="ＭＳ ゴシック" panose="020B0609070205080204" pitchFamily="49" charset="-128"/>
                        </a:rPr>
                        <a:t> </a:t>
                      </a:r>
                      <a:r>
                        <a:rPr lang="ja-JP" sz="1500" b="1" kern="100" dirty="0">
                          <a:effectLst/>
                          <a:latin typeface="ＭＳ ゴシック" panose="020B0609070205080204" pitchFamily="49" charset="-128"/>
                          <a:ea typeface="ＭＳ ゴシック" panose="020B0609070205080204" pitchFamily="49" charset="-128"/>
                        </a:rPr>
                        <a:t>した場合</a:t>
                      </a:r>
                      <a:endParaRPr lang="ja-JP" sz="15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tc>
                  <a:txBody>
                    <a:bodyPr/>
                    <a:lstStyle/>
                    <a:p>
                      <a:pPr algn="just">
                        <a:spcAft>
                          <a:spcPts val="0"/>
                        </a:spcAft>
                      </a:pPr>
                      <a:r>
                        <a:rPr lang="ja-JP" altLang="en-US" sz="1500" b="0" kern="100" dirty="0">
                          <a:effectLst/>
                          <a:latin typeface="ＭＳ ゴシック" panose="020B0609070205080204" pitchFamily="49" charset="-128"/>
                          <a:ea typeface="ＭＳ ゴシック" panose="020B0609070205080204" pitchFamily="49" charset="-128"/>
                        </a:rPr>
                        <a:t>　</a:t>
                      </a:r>
                      <a:r>
                        <a:rPr lang="ja-JP" sz="1500" b="0" kern="100" dirty="0">
                          <a:effectLst/>
                          <a:latin typeface="ＭＳ ゴシック" panose="020B0609070205080204" pitchFamily="49" charset="-128"/>
                          <a:ea typeface="ＭＳ ゴシック" panose="020B0609070205080204" pitchFamily="49" charset="-128"/>
                        </a:rPr>
                        <a:t>アセスメント　</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→ケアプラン原案作成</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→サービス担当者会議</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→ケアプランの確定・交付</a:t>
                      </a:r>
                      <a:r>
                        <a:rPr lang="en-US" altLang="ja-JP" sz="1500" b="0" kern="100" dirty="0">
                          <a:effectLst/>
                          <a:latin typeface="ＭＳ ゴシック" panose="020B0609070205080204" pitchFamily="49" charset="-128"/>
                          <a:ea typeface="ＭＳ ゴシック" panose="020B0609070205080204" pitchFamily="49" charset="-128"/>
                        </a:rPr>
                        <a:t>《</a:t>
                      </a:r>
                      <a:r>
                        <a:rPr lang="ja-JP" sz="1500" b="0" kern="100" dirty="0">
                          <a:effectLst/>
                          <a:latin typeface="ＭＳ ゴシック" panose="020B0609070205080204" pitchFamily="49" charset="-128"/>
                          <a:ea typeface="ＭＳ ゴシック" panose="020B0609070205080204" pitchFamily="49" charset="-128"/>
                        </a:rPr>
                        <a:t>利用者</a:t>
                      </a:r>
                      <a:r>
                        <a:rPr lang="en-US" altLang="ja-JP" sz="1500" b="0" kern="100" dirty="0">
                          <a:effectLst/>
                          <a:latin typeface="ＭＳ ゴシック" panose="020B0609070205080204" pitchFamily="49" charset="-128"/>
                          <a:ea typeface="ＭＳ ゴシック" panose="020B0609070205080204" pitchFamily="49" charset="-128"/>
                        </a:rPr>
                        <a:t>,</a:t>
                      </a:r>
                      <a:r>
                        <a:rPr lang="ja-JP" sz="1500" b="0" kern="100" dirty="0">
                          <a:effectLst/>
                          <a:latin typeface="ＭＳ ゴシック" panose="020B0609070205080204" pitchFamily="49" charset="-128"/>
                          <a:ea typeface="ＭＳ ゴシック" panose="020B0609070205080204" pitchFamily="49" charset="-128"/>
                        </a:rPr>
                        <a:t>サービス提供者へ</a:t>
                      </a:r>
                      <a:r>
                        <a:rPr lang="en-US" altLang="ja-JP" sz="1500" b="0" kern="100" dirty="0">
                          <a:effectLst/>
                          <a:latin typeface="ＭＳ ゴシック" panose="020B0609070205080204" pitchFamily="49" charset="-128"/>
                          <a:ea typeface="ＭＳ ゴシック" panose="020B0609070205080204" pitchFamily="49" charset="-128"/>
                        </a:rPr>
                        <a:t>》</a:t>
                      </a:r>
                      <a:endParaRPr lang="ja-JP" sz="1500" b="0"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→サービス利用開始　</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→モニタリング</a:t>
                      </a:r>
                      <a:r>
                        <a:rPr lang="en-US" altLang="ja-JP" sz="1500" b="0" kern="100" dirty="0">
                          <a:effectLst/>
                          <a:latin typeface="ＭＳ ゴシック" panose="020B0609070205080204" pitchFamily="49" charset="-128"/>
                          <a:ea typeface="ＭＳ ゴシック" panose="020B0609070205080204" pitchFamily="49" charset="-128"/>
                        </a:rPr>
                        <a:t>《</a:t>
                      </a:r>
                      <a:r>
                        <a:rPr lang="ja-JP" sz="1500" b="0" kern="100" dirty="0">
                          <a:effectLst/>
                          <a:latin typeface="ＭＳ ゴシック" panose="020B0609070205080204" pitchFamily="49" charset="-128"/>
                          <a:ea typeface="ＭＳ ゴシック" panose="020B0609070205080204" pitchFamily="49" charset="-128"/>
                        </a:rPr>
                        <a:t>給付管理</a:t>
                      </a:r>
                      <a:r>
                        <a:rPr lang="en-US" altLang="ja-JP" sz="1500" b="0" kern="100" dirty="0">
                          <a:effectLst/>
                          <a:latin typeface="ＭＳ ゴシック" panose="020B0609070205080204" pitchFamily="49" charset="-128"/>
                          <a:ea typeface="ＭＳ ゴシック" panose="020B0609070205080204" pitchFamily="49" charset="-128"/>
                        </a:rPr>
                        <a:t>》</a:t>
                      </a:r>
                      <a:endParaRPr lang="ja-JP" sz="1500" b="0"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extLst>
                  <a:ext uri="{0D108BD9-81ED-4DB2-BD59-A6C34878D82A}">
                    <a16:rowId xmlns:a16="http://schemas.microsoft.com/office/drawing/2014/main" xmlns="" val="10001"/>
                  </a:ext>
                </a:extLst>
              </a:tr>
              <a:tr h="472667">
                <a:tc gridSpan="2">
                  <a:txBody>
                    <a:bodyPr/>
                    <a:lstStyle/>
                    <a:p>
                      <a:pPr algn="just">
                        <a:spcAft>
                          <a:spcPts val="0"/>
                        </a:spcAft>
                      </a:pPr>
                      <a:r>
                        <a:rPr lang="ja-JP" altLang="en-US" sz="2000" b="1" kern="100" dirty="0">
                          <a:effectLst/>
                          <a:latin typeface="ＭＳ ゴシック" panose="020B0609070205080204" pitchFamily="49" charset="-128"/>
                          <a:ea typeface="ＭＳ ゴシック" panose="020B0609070205080204" pitchFamily="49" charset="-128"/>
                        </a:rPr>
                        <a:t>ケアマネジメントＢ</a:t>
                      </a:r>
                      <a:r>
                        <a:rPr lang="ja-JP" altLang="en-US" sz="1600" b="1" kern="100" dirty="0">
                          <a:effectLst/>
                          <a:latin typeface="ＭＳ ゴシック" panose="020B0609070205080204" pitchFamily="49" charset="-128"/>
                          <a:ea typeface="ＭＳ ゴシック" panose="020B0609070205080204" pitchFamily="49" charset="-128"/>
                        </a:rPr>
                        <a:t>（サービス担当者会議やモニタリングを省略した</a:t>
                      </a:r>
                      <a:r>
                        <a:rPr lang="ja-JP" sz="1600" b="1" kern="100" dirty="0">
                          <a:effectLst/>
                          <a:latin typeface="ＭＳ ゴシック" panose="020B0609070205080204" pitchFamily="49" charset="-128"/>
                          <a:ea typeface="ＭＳ ゴシック" panose="020B0609070205080204" pitchFamily="49" charset="-128"/>
                        </a:rPr>
                        <a:t>ケアマネジメント）</a:t>
                      </a:r>
                      <a:endParaRPr lang="ja-JP" sz="16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tc>
                <a:tc hMerge="1">
                  <a:txBody>
                    <a:bodyPr/>
                    <a:lstStyle/>
                    <a:p>
                      <a:endParaRPr kumimoji="1" lang="ja-JP" altLang="en-US"/>
                    </a:p>
                  </a:txBody>
                  <a:tcPr/>
                </a:tc>
                <a:extLst>
                  <a:ext uri="{0D108BD9-81ED-4DB2-BD59-A6C34878D82A}">
                    <a16:rowId xmlns:a16="http://schemas.microsoft.com/office/drawing/2014/main" xmlns="" val="10002"/>
                  </a:ext>
                </a:extLst>
              </a:tr>
              <a:tr h="1791160">
                <a:tc>
                  <a:txBody>
                    <a:bodyPr/>
                    <a:lstStyle/>
                    <a:p>
                      <a:pPr algn="just">
                        <a:spcAft>
                          <a:spcPts val="0"/>
                        </a:spcAft>
                      </a:pPr>
                      <a:r>
                        <a:rPr lang="ja-JP" sz="1500" b="1" kern="100" dirty="0">
                          <a:effectLst/>
                          <a:latin typeface="ＭＳ ゴシック" panose="020B0609070205080204" pitchFamily="49" charset="-128"/>
                          <a:ea typeface="ＭＳ ゴシック" panose="020B0609070205080204" pitchFamily="49" charset="-128"/>
                        </a:rPr>
                        <a:t>・</a:t>
                      </a:r>
                      <a:r>
                        <a:rPr lang="ja-JP" altLang="en-US" sz="1500" b="1" kern="100" dirty="0">
                          <a:effectLst/>
                          <a:latin typeface="ＭＳ ゴシック" panose="020B0609070205080204" pitchFamily="49" charset="-128"/>
                          <a:ea typeface="ＭＳ ゴシック" panose="020B0609070205080204" pitchFamily="49" charset="-128"/>
                        </a:rPr>
                        <a:t>ケアマネジメントＡ</a:t>
                      </a:r>
                      <a:r>
                        <a:rPr lang="ja-JP" sz="1500" b="1" kern="100" dirty="0">
                          <a:effectLst/>
                          <a:latin typeface="ＭＳ ゴシック" panose="020B0609070205080204" pitchFamily="49" charset="-128"/>
                          <a:ea typeface="ＭＳ ゴシック" panose="020B0609070205080204" pitchFamily="49" charset="-128"/>
                        </a:rPr>
                        <a:t>又は</a:t>
                      </a:r>
                      <a:r>
                        <a:rPr lang="ja-JP" altLang="en-US" sz="1500" b="1" kern="100" dirty="0">
                          <a:effectLst/>
                          <a:latin typeface="ＭＳ ゴシック" panose="020B0609070205080204" pitchFamily="49" charset="-128"/>
                          <a:ea typeface="ＭＳ ゴシック" panose="020B0609070205080204" pitchFamily="49" charset="-128"/>
                        </a:rPr>
                        <a:t>Ｃ以外のケースで</a:t>
                      </a:r>
                      <a:endParaRPr lang="en-US" alt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altLang="en-US" sz="1500" b="1" kern="100" dirty="0">
                          <a:effectLst/>
                          <a:latin typeface="ＭＳ ゴシック" panose="020B0609070205080204" pitchFamily="49" charset="-128"/>
                          <a:ea typeface="ＭＳ ゴシック" panose="020B0609070205080204" pitchFamily="49" charset="-128"/>
                        </a:rPr>
                        <a:t>　緩和した基準によるケアマネジメントとして</a:t>
                      </a:r>
                      <a:endParaRPr lang="en-US" alt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altLang="en-US" sz="1500" b="1" kern="100" dirty="0">
                          <a:effectLst/>
                          <a:latin typeface="ＭＳ ゴシック" panose="020B0609070205080204" pitchFamily="49" charset="-128"/>
                          <a:ea typeface="ＭＳ ゴシック" panose="020B0609070205080204" pitchFamily="49" charset="-128"/>
                        </a:rPr>
                        <a:t>　サービス担当者会議等を省略する場合</a:t>
                      </a:r>
                      <a:endParaRPr lang="en-US" altLang="ja-JP" sz="1500" b="1" kern="100" dirty="0">
                        <a:effectLst/>
                        <a:latin typeface="ＭＳ ゴシック" panose="020B0609070205080204" pitchFamily="49" charset="-128"/>
                        <a:ea typeface="ＭＳ ゴシック" panose="020B0609070205080204" pitchFamily="49" charset="-128"/>
                      </a:endParaRPr>
                    </a:p>
                    <a:p>
                      <a:pPr algn="just">
                        <a:spcAft>
                          <a:spcPts val="0"/>
                        </a:spcAft>
                      </a:pPr>
                      <a:endParaRPr lang="ja-JP" sz="1400" b="1" kern="100" dirty="0">
                        <a:effectLst/>
                        <a:latin typeface="ＭＳ ゴシック" panose="020B0609070205080204" pitchFamily="49" charset="-128"/>
                        <a:ea typeface="ＭＳ ゴシック" panose="020B0609070205080204" pitchFamily="49" charset="-128"/>
                      </a:endParaRPr>
                    </a:p>
                    <a:p>
                      <a:pPr marL="152400" indent="-152400" algn="just">
                        <a:spcAft>
                          <a:spcPts val="0"/>
                        </a:spcAft>
                      </a:pPr>
                      <a:r>
                        <a:rPr lang="en-US" sz="1400" b="1" kern="100" dirty="0">
                          <a:effectLst/>
                          <a:latin typeface="ＭＳ ゴシック" panose="020B0609070205080204" pitchFamily="49" charset="-128"/>
                          <a:ea typeface="ＭＳ ゴシック" panose="020B0609070205080204" pitchFamily="49" charset="-128"/>
                        </a:rPr>
                        <a:t> </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tc>
                  <a:txBody>
                    <a:bodyPr/>
                    <a:lstStyle/>
                    <a:p>
                      <a:pPr algn="just">
                        <a:spcAft>
                          <a:spcPts val="0"/>
                        </a:spcAft>
                      </a:pPr>
                      <a:r>
                        <a:rPr lang="ja-JP" altLang="en-US" sz="1500" b="0" kern="100" dirty="0">
                          <a:effectLst/>
                          <a:latin typeface="ＭＳ ゴシック" panose="020B0609070205080204" pitchFamily="49" charset="-128"/>
                          <a:ea typeface="ＭＳ ゴシック" panose="020B0609070205080204" pitchFamily="49" charset="-128"/>
                        </a:rPr>
                        <a:t>　</a:t>
                      </a:r>
                      <a:r>
                        <a:rPr lang="ja-JP" sz="1500" b="0" kern="100" dirty="0">
                          <a:effectLst/>
                          <a:latin typeface="ＭＳ ゴシック" panose="020B0609070205080204" pitchFamily="49" charset="-128"/>
                          <a:ea typeface="ＭＳ ゴシック" panose="020B0609070205080204" pitchFamily="49" charset="-128"/>
                        </a:rPr>
                        <a:t>アセスメント</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→ケアプラン原案作成</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（→サービス担当者会議）</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→ケアプランの確定・交付</a:t>
                      </a:r>
                      <a:r>
                        <a:rPr lang="en-US" altLang="ja-JP" sz="1500" b="0" kern="100" dirty="0">
                          <a:effectLst/>
                          <a:latin typeface="ＭＳ ゴシック" panose="020B0609070205080204" pitchFamily="49" charset="-128"/>
                          <a:ea typeface="ＭＳ ゴシック" panose="020B0609070205080204" pitchFamily="49" charset="-128"/>
                        </a:rPr>
                        <a:t>《</a:t>
                      </a:r>
                      <a:r>
                        <a:rPr lang="ja-JP" sz="1500" b="0" kern="100" dirty="0">
                          <a:effectLst/>
                          <a:latin typeface="ＭＳ ゴシック" panose="020B0609070205080204" pitchFamily="49" charset="-128"/>
                          <a:ea typeface="ＭＳ ゴシック" panose="020B0609070205080204" pitchFamily="49" charset="-128"/>
                        </a:rPr>
                        <a:t>利用者</a:t>
                      </a:r>
                      <a:r>
                        <a:rPr lang="en-US" altLang="ja-JP" sz="1500" b="0" kern="100" dirty="0">
                          <a:effectLst/>
                          <a:latin typeface="ＭＳ ゴシック" panose="020B0609070205080204" pitchFamily="49" charset="-128"/>
                          <a:ea typeface="ＭＳ ゴシック" panose="020B0609070205080204" pitchFamily="49" charset="-128"/>
                        </a:rPr>
                        <a:t>,</a:t>
                      </a:r>
                      <a:r>
                        <a:rPr lang="ja-JP" altLang="en-US" sz="1500" b="0" kern="100" dirty="0">
                          <a:effectLst/>
                          <a:latin typeface="ＭＳ ゴシック" panose="020B0609070205080204" pitchFamily="49" charset="-128"/>
                          <a:ea typeface="ＭＳ ゴシック" panose="020B0609070205080204" pitchFamily="49" charset="-128"/>
                        </a:rPr>
                        <a:t>サ</a:t>
                      </a:r>
                      <a:r>
                        <a:rPr lang="ja-JP" sz="1500" b="0" kern="100" dirty="0">
                          <a:effectLst/>
                          <a:latin typeface="ＭＳ ゴシック" panose="020B0609070205080204" pitchFamily="49" charset="-128"/>
                          <a:ea typeface="ＭＳ ゴシック" panose="020B0609070205080204" pitchFamily="49" charset="-128"/>
                        </a:rPr>
                        <a:t>ービス提供者へ</a:t>
                      </a:r>
                      <a:r>
                        <a:rPr lang="en-US" altLang="ja-JP" sz="1500" b="0" kern="100" dirty="0">
                          <a:effectLst/>
                          <a:latin typeface="ＭＳ ゴシック" panose="020B0609070205080204" pitchFamily="49" charset="-128"/>
                          <a:ea typeface="ＭＳ ゴシック" panose="020B0609070205080204" pitchFamily="49" charset="-128"/>
                        </a:rPr>
                        <a:t>》</a:t>
                      </a:r>
                      <a:endParaRPr lang="ja-JP" sz="1500" b="0" kern="100" dirty="0">
                        <a:effectLst/>
                        <a:latin typeface="ＭＳ ゴシック" panose="020B0609070205080204" pitchFamily="49" charset="-128"/>
                        <a:ea typeface="ＭＳ ゴシック" panose="020B0609070205080204" pitchFamily="49" charset="-128"/>
                      </a:endParaRP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→サービス利用開始</a:t>
                      </a:r>
                    </a:p>
                    <a:p>
                      <a:pPr algn="just">
                        <a:spcAft>
                          <a:spcPts val="0"/>
                        </a:spcAft>
                      </a:pPr>
                      <a:r>
                        <a:rPr lang="ja-JP" altLang="en-US" sz="1500" b="0" kern="100" dirty="0">
                          <a:effectLst/>
                          <a:latin typeface="ＭＳ ゴシック" panose="020B0609070205080204" pitchFamily="49" charset="-128"/>
                          <a:ea typeface="ＭＳ ゴシック" panose="020B0609070205080204" pitchFamily="49" charset="-128"/>
                        </a:rPr>
                        <a:t>（</a:t>
                      </a:r>
                      <a:r>
                        <a:rPr lang="ja-JP" sz="1500" b="0" kern="100" dirty="0">
                          <a:effectLst/>
                          <a:latin typeface="ＭＳ ゴシック" panose="020B0609070205080204" pitchFamily="49" charset="-128"/>
                          <a:ea typeface="ＭＳ ゴシック" panose="020B0609070205080204" pitchFamily="49" charset="-128"/>
                        </a:rPr>
                        <a:t>→モニタリング</a:t>
                      </a:r>
                      <a:r>
                        <a:rPr lang="en-US" altLang="ja-JP" sz="1500" b="0" kern="100" dirty="0">
                          <a:effectLst/>
                          <a:latin typeface="ＭＳ ゴシック" panose="020B0609070205080204" pitchFamily="49" charset="-128"/>
                          <a:ea typeface="ＭＳ ゴシック" panose="020B0609070205080204" pitchFamily="49" charset="-128"/>
                        </a:rPr>
                        <a:t>【</a:t>
                      </a:r>
                      <a:r>
                        <a:rPr lang="ja-JP" altLang="en-US" sz="1500" b="0" kern="100" dirty="0">
                          <a:effectLst/>
                          <a:latin typeface="ＭＳ ゴシック" panose="020B0609070205080204" pitchFamily="49" charset="-128"/>
                          <a:ea typeface="ＭＳ ゴシック" panose="020B0609070205080204" pitchFamily="49" charset="-128"/>
                        </a:rPr>
                        <a:t>間隔をあけて必要時時期を設定</a:t>
                      </a:r>
                      <a:r>
                        <a:rPr lang="en-US" altLang="ja-JP" sz="1500" b="0" kern="100" dirty="0">
                          <a:effectLst/>
                          <a:latin typeface="ＭＳ ゴシック" panose="020B0609070205080204" pitchFamily="49" charset="-128"/>
                          <a:ea typeface="ＭＳ ゴシック" panose="020B0609070205080204" pitchFamily="49" charset="-128"/>
                        </a:rPr>
                        <a:t>】</a:t>
                      </a:r>
                      <a:r>
                        <a:rPr lang="ja-JP" altLang="en-US" sz="1500" b="0" kern="100" dirty="0">
                          <a:effectLst/>
                          <a:latin typeface="ＭＳ ゴシック" panose="020B0609070205080204" pitchFamily="49" charset="-128"/>
                          <a:ea typeface="ＭＳ ゴシック" panose="020B0609070205080204" pitchFamily="49" charset="-128"/>
                        </a:rPr>
                        <a:t>）</a:t>
                      </a:r>
                      <a:endParaRPr lang="ja-JP" sz="1500" b="0"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extLst>
                  <a:ext uri="{0D108BD9-81ED-4DB2-BD59-A6C34878D82A}">
                    <a16:rowId xmlns:a16="http://schemas.microsoft.com/office/drawing/2014/main" xmlns="" val="10003"/>
                  </a:ext>
                </a:extLst>
              </a:tr>
              <a:tr h="319408">
                <a:tc gridSpan="2">
                  <a:txBody>
                    <a:bodyPr/>
                    <a:lstStyle/>
                    <a:p>
                      <a:pPr algn="just">
                        <a:spcAft>
                          <a:spcPts val="0"/>
                        </a:spcAft>
                      </a:pPr>
                      <a:r>
                        <a:rPr lang="ja-JP" altLang="en-US" sz="2000" b="1" kern="100" dirty="0">
                          <a:effectLst/>
                          <a:latin typeface="ＭＳ ゴシック" panose="020B0609070205080204" pitchFamily="49" charset="-128"/>
                          <a:ea typeface="ＭＳ ゴシック" panose="020B0609070205080204" pitchFamily="49" charset="-128"/>
                        </a:rPr>
                        <a:t>ケアマネジメントＣ（サービス利用開始時のみ行う</a:t>
                      </a:r>
                      <a:r>
                        <a:rPr lang="ja-JP" sz="2000" b="1" kern="100" dirty="0">
                          <a:effectLst/>
                          <a:latin typeface="ＭＳ ゴシック" panose="020B0609070205080204" pitchFamily="49" charset="-128"/>
                          <a:ea typeface="ＭＳ ゴシック" panose="020B0609070205080204" pitchFamily="49" charset="-128"/>
                        </a:rPr>
                        <a:t>ケアマネジメント）</a:t>
                      </a:r>
                      <a:endParaRPr lang="ja-JP" sz="20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tc>
                <a:tc hMerge="1">
                  <a:txBody>
                    <a:bodyPr/>
                    <a:lstStyle/>
                    <a:p>
                      <a:endParaRPr kumimoji="1" lang="ja-JP" altLang="en-US"/>
                    </a:p>
                  </a:txBody>
                  <a:tcPr/>
                </a:tc>
                <a:extLst>
                  <a:ext uri="{0D108BD9-81ED-4DB2-BD59-A6C34878D82A}">
                    <a16:rowId xmlns:a16="http://schemas.microsoft.com/office/drawing/2014/main" xmlns="" val="10004"/>
                  </a:ext>
                </a:extLst>
              </a:tr>
              <a:tr h="1538309">
                <a:tc>
                  <a:txBody>
                    <a:bodyPr/>
                    <a:lstStyle/>
                    <a:p>
                      <a:pPr marL="152400" indent="-152400" algn="just">
                        <a:spcAft>
                          <a:spcPts val="0"/>
                        </a:spcAft>
                      </a:pPr>
                      <a:r>
                        <a:rPr lang="ja-JP" sz="1500" b="1" kern="100" dirty="0">
                          <a:effectLst/>
                          <a:latin typeface="ＭＳ ゴシック" panose="020B0609070205080204" pitchFamily="49" charset="-128"/>
                          <a:ea typeface="ＭＳ ゴシック" panose="020B0609070205080204" pitchFamily="49" charset="-128"/>
                        </a:rPr>
                        <a:t>・ケアマネジメントの結果、補助のサービスや</a:t>
                      </a:r>
                      <a:endParaRPr lang="en-US" altLang="ja-JP" sz="1500" b="1" kern="100" dirty="0">
                        <a:effectLst/>
                        <a:latin typeface="ＭＳ ゴシック" panose="020B0609070205080204" pitchFamily="49" charset="-128"/>
                        <a:ea typeface="ＭＳ ゴシック" panose="020B0609070205080204" pitchFamily="49" charset="-128"/>
                      </a:endParaRPr>
                    </a:p>
                    <a:p>
                      <a:pPr marL="152400" indent="-152400" algn="just">
                        <a:spcAft>
                          <a:spcPts val="0"/>
                        </a:spcAft>
                      </a:pPr>
                      <a:r>
                        <a:rPr lang="ja-JP" altLang="en-US" sz="1500" b="1" kern="100" dirty="0">
                          <a:effectLst/>
                          <a:latin typeface="ＭＳ ゴシック" panose="020B0609070205080204" pitchFamily="49" charset="-128"/>
                          <a:ea typeface="ＭＳ ゴシック" panose="020B0609070205080204" pitchFamily="49" charset="-128"/>
                        </a:rPr>
                        <a:t>　</a:t>
                      </a:r>
                      <a:r>
                        <a:rPr lang="ja-JP" sz="1500" b="1" kern="100" dirty="0">
                          <a:effectLst/>
                          <a:latin typeface="ＭＳ ゴシック" panose="020B0609070205080204" pitchFamily="49" charset="-128"/>
                          <a:ea typeface="ＭＳ ゴシック" panose="020B0609070205080204" pitchFamily="49" charset="-128"/>
                        </a:rPr>
                        <a:t>配食</a:t>
                      </a:r>
                      <a:r>
                        <a:rPr lang="ja-JP" altLang="en-US" sz="1500" b="1" kern="100" dirty="0">
                          <a:effectLst/>
                          <a:latin typeface="ＭＳ ゴシック" panose="020B0609070205080204" pitchFamily="49" charset="-128"/>
                          <a:ea typeface="ＭＳ ゴシック" panose="020B0609070205080204" pitchFamily="49" charset="-128"/>
                        </a:rPr>
                        <a:t>等</a:t>
                      </a:r>
                      <a:r>
                        <a:rPr lang="ja-JP" sz="1500" b="1" kern="100" dirty="0">
                          <a:effectLst/>
                          <a:latin typeface="ＭＳ ゴシック" panose="020B0609070205080204" pitchFamily="49" charset="-128"/>
                          <a:ea typeface="ＭＳ ゴシック" panose="020B0609070205080204" pitchFamily="49" charset="-128"/>
                        </a:rPr>
                        <a:t>のその他の生活支援サービス</a:t>
                      </a:r>
                      <a:r>
                        <a:rPr lang="ja-JP" altLang="en-US" sz="1500" b="1" kern="100" dirty="0">
                          <a:effectLst/>
                          <a:latin typeface="ＭＳ ゴシック" panose="020B0609070205080204" pitchFamily="49" charset="-128"/>
                          <a:ea typeface="ＭＳ ゴシック" panose="020B0609070205080204" pitchFamily="49" charset="-128"/>
                        </a:rPr>
                        <a:t>又は一般</a:t>
                      </a:r>
                      <a:endParaRPr lang="en-US" altLang="ja-JP" sz="1500" b="1" kern="100" dirty="0">
                        <a:effectLst/>
                        <a:latin typeface="ＭＳ ゴシック" panose="020B0609070205080204" pitchFamily="49" charset="-128"/>
                        <a:ea typeface="ＭＳ ゴシック" panose="020B0609070205080204" pitchFamily="49" charset="-128"/>
                      </a:endParaRPr>
                    </a:p>
                    <a:p>
                      <a:pPr marL="152400" indent="-152400" algn="just">
                        <a:spcAft>
                          <a:spcPts val="0"/>
                        </a:spcAft>
                      </a:pPr>
                      <a:r>
                        <a:rPr lang="ja-JP" altLang="en-US" sz="1500" b="1" kern="100" dirty="0">
                          <a:effectLst/>
                          <a:latin typeface="ＭＳ ゴシック" panose="020B0609070205080204" pitchFamily="49" charset="-128"/>
                          <a:ea typeface="ＭＳ ゴシック" panose="020B0609070205080204" pitchFamily="49" charset="-128"/>
                        </a:rPr>
                        <a:t>　介護予防事業等</a:t>
                      </a:r>
                      <a:r>
                        <a:rPr lang="ja-JP" sz="1500" b="1" kern="100" dirty="0">
                          <a:effectLst/>
                          <a:latin typeface="ＭＳ ゴシック" panose="020B0609070205080204" pitchFamily="49" charset="-128"/>
                          <a:ea typeface="ＭＳ ゴシック" panose="020B0609070205080204" pitchFamily="49" charset="-128"/>
                        </a:rPr>
                        <a:t>の利用につなげる場合</a:t>
                      </a:r>
                    </a:p>
                    <a:p>
                      <a:pPr algn="just">
                        <a:spcAft>
                          <a:spcPts val="0"/>
                        </a:spcAft>
                      </a:pPr>
                      <a:endParaRPr lang="ja-JP" sz="1500" b="1"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tc>
                  <a:txBody>
                    <a:bodyPr/>
                    <a:lstStyle/>
                    <a:p>
                      <a:pPr algn="just">
                        <a:spcAft>
                          <a:spcPts val="0"/>
                        </a:spcAft>
                      </a:pPr>
                      <a:r>
                        <a:rPr lang="ja-JP" altLang="en-US" sz="1500" b="0" kern="100" dirty="0">
                          <a:effectLst/>
                          <a:latin typeface="ＭＳ ゴシック" panose="020B0609070205080204" pitchFamily="49" charset="-128"/>
                          <a:ea typeface="ＭＳ ゴシック" panose="020B0609070205080204" pitchFamily="49" charset="-128"/>
                        </a:rPr>
                        <a:t>　</a:t>
                      </a:r>
                      <a:r>
                        <a:rPr lang="ja-JP" sz="1500" b="0" kern="100" dirty="0">
                          <a:effectLst/>
                          <a:latin typeface="ＭＳ ゴシック" panose="020B0609070205080204" pitchFamily="49" charset="-128"/>
                          <a:ea typeface="ＭＳ ゴシック" panose="020B0609070205080204" pitchFamily="49" charset="-128"/>
                        </a:rPr>
                        <a:t>アセスメント</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→ケアマネジメント結果案作成</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→利用者への説明・同意</a:t>
                      </a:r>
                    </a:p>
                    <a:p>
                      <a:pPr algn="just">
                        <a:spcAft>
                          <a:spcPts val="0"/>
                        </a:spcAft>
                      </a:pPr>
                      <a:r>
                        <a:rPr lang="ja-JP" sz="1500" b="0" kern="100" dirty="0">
                          <a:effectLst/>
                          <a:latin typeface="ＭＳ ゴシック" panose="020B0609070205080204" pitchFamily="49" charset="-128"/>
                          <a:ea typeface="ＭＳ ゴシック" panose="020B0609070205080204" pitchFamily="49" charset="-128"/>
                        </a:rPr>
                        <a:t>→利用するサービス提供者等への説明・送付</a:t>
                      </a:r>
                    </a:p>
                    <a:p>
                      <a:pPr marL="152400" indent="-152400" algn="just">
                        <a:spcAft>
                          <a:spcPts val="0"/>
                        </a:spcAft>
                      </a:pPr>
                      <a:r>
                        <a:rPr lang="ja-JP" sz="1500" b="0" kern="100" dirty="0">
                          <a:effectLst/>
                          <a:latin typeface="ＭＳ ゴシック" panose="020B0609070205080204" pitchFamily="49" charset="-128"/>
                          <a:ea typeface="ＭＳ ゴシック" panose="020B0609070205080204" pitchFamily="49" charset="-128"/>
                        </a:rPr>
                        <a:t>→サービス利用開始</a:t>
                      </a:r>
                      <a:endParaRPr lang="en-US" altLang="ja-JP" sz="1500" b="0" kern="100" dirty="0">
                        <a:effectLst/>
                        <a:latin typeface="ＭＳ ゴシック" panose="020B0609070205080204" pitchFamily="49" charset="-128"/>
                        <a:ea typeface="ＭＳ ゴシック" panose="020B0609070205080204" pitchFamily="49" charset="-128"/>
                      </a:endParaRPr>
                    </a:p>
                    <a:p>
                      <a:pPr marL="152400" indent="-152400" algn="just">
                        <a:spcAft>
                          <a:spcPts val="0"/>
                        </a:spcAft>
                      </a:pPr>
                      <a:r>
                        <a:rPr lang="ja-JP" altLang="en-US" sz="1500" b="0" kern="100" dirty="0">
                          <a:effectLst/>
                          <a:latin typeface="ＭＳ ゴシック" panose="020B0609070205080204" pitchFamily="49" charset="-128"/>
                          <a:ea typeface="ＭＳ ゴシック" panose="020B0609070205080204" pitchFamily="49" charset="-128"/>
                          <a:cs typeface="Times New Roman"/>
                        </a:rPr>
                        <a:t>（利用者の状況悪化、利用者からの相談により地域包括支援センターによるケアマネジメントに移行）</a:t>
                      </a:r>
                      <a:endParaRPr lang="ja-JP" sz="1500" b="0" kern="100" dirty="0">
                        <a:effectLst/>
                        <a:latin typeface="ＭＳ ゴシック" panose="020B0609070205080204" pitchFamily="49" charset="-128"/>
                        <a:ea typeface="ＭＳ ゴシック" panose="020B0609070205080204" pitchFamily="49" charset="-128"/>
                        <a:cs typeface="Times New Roman"/>
                      </a:endParaRPr>
                    </a:p>
                  </a:txBody>
                  <a:tcPr marL="59207" marR="59207" marT="0" marB="0" anchor="ctr"/>
                </a:tc>
                <a:extLst>
                  <a:ext uri="{0D108BD9-81ED-4DB2-BD59-A6C34878D82A}">
                    <a16:rowId xmlns:a16="http://schemas.microsoft.com/office/drawing/2014/main" xmlns="" val="10005"/>
                  </a:ext>
                </a:extLst>
              </a:tr>
            </a:tbl>
          </a:graphicData>
        </a:graphic>
      </p:graphicFrame>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9</a:t>
            </a:r>
            <a:endParaRPr lang="ja-JP" altLang="en-US" sz="1600" b="1" dirty="0">
              <a:solidFill>
                <a:prstClr val="black"/>
              </a:solidFill>
              <a:latin typeface="+mn-ea"/>
            </a:endParaRPr>
          </a:p>
        </p:txBody>
      </p:sp>
      <p:sp>
        <p:nvSpPr>
          <p:cNvPr id="2" name="テキスト ボックス 1"/>
          <p:cNvSpPr txBox="1"/>
          <p:nvPr/>
        </p:nvSpPr>
        <p:spPr bwMode="auto">
          <a:xfrm>
            <a:off x="9505890" y="1478613"/>
            <a:ext cx="400110" cy="3073941"/>
          </a:xfrm>
          <a:prstGeom prst="rect">
            <a:avLst/>
          </a:prstGeom>
          <a:noFill/>
          <a:ln w="9525">
            <a:noFill/>
            <a:miter lim="800000"/>
            <a:headEnd/>
            <a:tailEnd/>
          </a:ln>
          <a:effectLst/>
        </p:spPr>
        <p:txBody>
          <a:bodyPr vert="eaVert" wrap="square" rtlCol="0">
            <a:spAutoFit/>
          </a:bodyPr>
          <a:lstStyle/>
          <a:p>
            <a:pPr>
              <a:spcBef>
                <a:spcPct val="50000"/>
              </a:spcBef>
            </a:pPr>
            <a:r>
              <a:rPr lang="en-US" altLang="ja-JP" sz="1400" dirty="0">
                <a:solidFill>
                  <a:prstClr val="black"/>
                </a:solidFill>
              </a:rPr>
              <a:t>※</a:t>
            </a:r>
            <a:r>
              <a:rPr lang="ja-JP" altLang="en-US" sz="1400" dirty="0">
                <a:solidFill>
                  <a:prstClr val="black"/>
                </a:solidFill>
              </a:rPr>
              <a:t>（　　）内は、必要に応じて実施</a:t>
            </a:r>
          </a:p>
        </p:txBody>
      </p:sp>
    </p:spTree>
    <p:extLst>
      <p:ext uri="{BB962C8B-B14F-4D97-AF65-F5344CB8AC3E}">
        <p14:creationId xmlns:p14="http://schemas.microsoft.com/office/powerpoint/2010/main" val="48024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15000" y="2802444"/>
            <a:ext cx="2058030" cy="369332"/>
          </a:xfrm>
          <a:prstGeom prst="rect">
            <a:avLst/>
          </a:prstGeom>
          <a:solidFill>
            <a:srgbClr val="FFCC99"/>
          </a:solidFill>
          <a:ln>
            <a:solidFill>
              <a:schemeClr val="accent1"/>
            </a:solidFill>
          </a:ln>
        </p:spPr>
        <p:txBody>
          <a:bodyPr wrap="square" rtlCol="0">
            <a:spAutoFit/>
          </a:bodyPr>
          <a:lstStyle/>
          <a:p>
            <a:pPr algn="ctr"/>
            <a:r>
              <a:rPr lang="ja-JP"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ケアマネジメントＢ</a:t>
            </a:r>
            <a:endParaRPr lang="en-US" altLang="ja-JP"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8" name="テキスト ボックス 7"/>
          <p:cNvSpPr txBox="1"/>
          <p:nvPr/>
        </p:nvSpPr>
        <p:spPr>
          <a:xfrm>
            <a:off x="1575115" y="4331299"/>
            <a:ext cx="2063469" cy="369332"/>
          </a:xfrm>
          <a:prstGeom prst="rect">
            <a:avLst/>
          </a:prstGeom>
          <a:solidFill>
            <a:srgbClr val="FFCC99"/>
          </a:solidFill>
          <a:ln>
            <a:solidFill>
              <a:schemeClr val="accent1"/>
            </a:solidFill>
          </a:ln>
        </p:spPr>
        <p:txBody>
          <a:bodyPr wrap="square" rtlCol="0">
            <a:spAutoFit/>
          </a:bodyPr>
          <a:lstStyle/>
          <a:p>
            <a:pPr algn="ctr"/>
            <a:r>
              <a:rPr lang="ja-JP"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ケアマネジメントＣ</a:t>
            </a:r>
            <a:endParaRPr lang="en-US" altLang="ja-JP"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10" name="テキスト ボックス 9"/>
          <p:cNvSpPr txBox="1"/>
          <p:nvPr/>
        </p:nvSpPr>
        <p:spPr>
          <a:xfrm>
            <a:off x="1615008" y="1729298"/>
            <a:ext cx="2083104" cy="369332"/>
          </a:xfrm>
          <a:prstGeom prst="rect">
            <a:avLst/>
          </a:prstGeom>
          <a:solidFill>
            <a:srgbClr val="FFCC99"/>
          </a:solidFill>
          <a:ln>
            <a:solidFill>
              <a:schemeClr val="accent1"/>
            </a:solidFill>
          </a:ln>
        </p:spPr>
        <p:txBody>
          <a:bodyPr wrap="square" rtlCol="0">
            <a:spAutoFit/>
          </a:bodyPr>
          <a:lstStyle/>
          <a:p>
            <a:pPr algn="ctr"/>
            <a:r>
              <a:rPr lang="ja-JP"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ケアマネジメントＡ</a:t>
            </a:r>
            <a:endParaRPr lang="en-US" altLang="ja-JP"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cxnSp>
        <p:nvCxnSpPr>
          <p:cNvPr id="54" name="直線コネクタ 53"/>
          <p:cNvCxnSpPr/>
          <p:nvPr/>
        </p:nvCxnSpPr>
        <p:spPr>
          <a:xfrm>
            <a:off x="1244837" y="3007140"/>
            <a:ext cx="3628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426211" y="1949844"/>
            <a:ext cx="0" cy="266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1404979" y="1913964"/>
            <a:ext cx="190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426211" y="4643110"/>
            <a:ext cx="168958"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線吹き出し 1 (枠付き) 68"/>
          <p:cNvSpPr/>
          <p:nvPr/>
        </p:nvSpPr>
        <p:spPr>
          <a:xfrm>
            <a:off x="81589" y="1949844"/>
            <a:ext cx="1196524" cy="3207348"/>
          </a:xfrm>
          <a:prstGeom prst="borderCallout1">
            <a:avLst>
              <a:gd name="adj1" fmla="val -369"/>
              <a:gd name="adj2" fmla="val 27627"/>
              <a:gd name="adj3" fmla="val -17682"/>
              <a:gd name="adj4" fmla="val 27534"/>
            </a:avLst>
          </a:prstGeom>
          <a:solidFill>
            <a:srgbClr val="CCFF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dirty="0">
                <a:solidFill>
                  <a:prstClr val="black"/>
                </a:solidFill>
              </a:rPr>
              <a:t>アセスメントにより、導き出した課題を利用者と共有しながら、本人の意欲を引き出し、目標を設定する。</a:t>
            </a:r>
            <a:endParaRPr lang="en-US" altLang="ja-JP" sz="1700" dirty="0">
              <a:solidFill>
                <a:prstClr val="black"/>
              </a:solidFill>
            </a:endParaRPr>
          </a:p>
        </p:txBody>
      </p:sp>
      <p:sp>
        <p:nvSpPr>
          <p:cNvPr id="70" name="テキスト ボックス 69"/>
          <p:cNvSpPr txBox="1"/>
          <p:nvPr/>
        </p:nvSpPr>
        <p:spPr>
          <a:xfrm>
            <a:off x="1603107" y="2099578"/>
            <a:ext cx="5439733"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600" dirty="0">
                <a:solidFill>
                  <a:prstClr val="black"/>
                </a:solidFill>
              </a:rPr>
              <a:t>　指定介護予防支援と同様に、地域包括支援センター等によるケアマネジメントを実施する。</a:t>
            </a:r>
          </a:p>
        </p:txBody>
      </p:sp>
      <p:sp>
        <p:nvSpPr>
          <p:cNvPr id="72" name="テキスト ボックス 71"/>
          <p:cNvSpPr txBox="1"/>
          <p:nvPr/>
        </p:nvSpPr>
        <p:spPr>
          <a:xfrm>
            <a:off x="1603061" y="3171792"/>
            <a:ext cx="5439781"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600" dirty="0">
                <a:solidFill>
                  <a:prstClr val="black"/>
                </a:solidFill>
              </a:rPr>
              <a:t>　利用者の状態等が安定しており、目標も含めてケアプランの大きな変更はなく、間隔をあけたモニタリングの実施等を想定。利用者の状態等にあわせて簡略化したプロセスでマネジメントを実施する。</a:t>
            </a:r>
            <a:endParaRPr lang="en-US" altLang="ja-JP" sz="1600" dirty="0">
              <a:solidFill>
                <a:prstClr val="black"/>
              </a:solidFill>
            </a:endParaRPr>
          </a:p>
        </p:txBody>
      </p:sp>
      <p:sp>
        <p:nvSpPr>
          <p:cNvPr id="79" name="テキスト ボックス 78"/>
          <p:cNvSpPr txBox="1"/>
          <p:nvPr/>
        </p:nvSpPr>
        <p:spPr>
          <a:xfrm>
            <a:off x="1579283" y="4685405"/>
            <a:ext cx="546354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600" dirty="0">
                <a:solidFill>
                  <a:prstClr val="black"/>
                </a:solidFill>
              </a:rPr>
              <a:t>　目標設定及び利用サービスの選定までは、利用者と地域包括支援センター等が相談しながら実施する。ケアプランは作成せず、アセスメントの内容や、目標、利用サービスの内容等を「ケアマネジメント結果」として共有。</a:t>
            </a:r>
            <a:endParaRPr lang="en-US" altLang="ja-JP" sz="1600" dirty="0">
              <a:solidFill>
                <a:prstClr val="black"/>
              </a:solidFill>
            </a:endParaRPr>
          </a:p>
          <a:p>
            <a:r>
              <a:rPr lang="ja-JP" altLang="en-US" sz="1600" dirty="0">
                <a:solidFill>
                  <a:prstClr val="black"/>
                </a:solidFill>
              </a:rPr>
              <a:t>　その後は、利用者自身が目標達成に向けて取り組む。</a:t>
            </a:r>
            <a:endParaRPr lang="en-US" altLang="ja-JP" sz="1600" dirty="0">
              <a:solidFill>
                <a:prstClr val="black"/>
              </a:solidFill>
            </a:endParaRPr>
          </a:p>
          <a:p>
            <a:r>
              <a:rPr lang="ja-JP" altLang="en-US" sz="1600" dirty="0">
                <a:solidFill>
                  <a:prstClr val="black"/>
                </a:solidFill>
              </a:rPr>
              <a:t>　地域包括支援センターによるモニタリングは行わない。</a:t>
            </a:r>
          </a:p>
        </p:txBody>
      </p:sp>
      <p:sp>
        <p:nvSpPr>
          <p:cNvPr id="11" name="テキスト ボックス 10"/>
          <p:cNvSpPr txBox="1"/>
          <p:nvPr/>
        </p:nvSpPr>
        <p:spPr>
          <a:xfrm>
            <a:off x="822967" y="6416075"/>
            <a:ext cx="8274629" cy="430887"/>
          </a:xfrm>
          <a:prstGeom prst="rect">
            <a:avLst/>
          </a:prstGeom>
          <a:noFill/>
        </p:spPr>
        <p:txBody>
          <a:bodyPr wrap="square" rtlCol="0">
            <a:spAutoFit/>
          </a:bodyPr>
          <a:lstStyle/>
          <a:p>
            <a:r>
              <a:rPr lang="en-US" altLang="ja-JP" sz="1100" dirty="0">
                <a:solidFill>
                  <a:prstClr val="black"/>
                </a:solidFill>
              </a:rPr>
              <a:t>※</a:t>
            </a:r>
            <a:r>
              <a:rPr lang="ja-JP" altLang="en-US" sz="1100" dirty="0">
                <a:solidFill>
                  <a:prstClr val="black"/>
                </a:solidFill>
              </a:rPr>
              <a:t>　ケアマネジメントＢ又はＣの該当者については、随時の本人及び家族からの相談を受けるとともに、利用者の状況変化時などサービス</a:t>
            </a:r>
            <a:endParaRPr lang="en-US" altLang="ja-JP" sz="1100" dirty="0">
              <a:solidFill>
                <a:prstClr val="black"/>
              </a:solidFill>
            </a:endParaRPr>
          </a:p>
          <a:p>
            <a:r>
              <a:rPr lang="ja-JP" altLang="en-US" sz="1100" dirty="0">
                <a:solidFill>
                  <a:prstClr val="black"/>
                </a:solidFill>
              </a:rPr>
              <a:t>　　実施主体から、適宜連絡が入る体制を作ることが望ましい。</a:t>
            </a:r>
          </a:p>
        </p:txBody>
      </p:sp>
      <p:sp>
        <p:nvSpPr>
          <p:cNvPr id="18" name="テキスト ボックス 17"/>
          <p:cNvSpPr txBox="1"/>
          <p:nvPr/>
        </p:nvSpPr>
        <p:spPr>
          <a:xfrm>
            <a:off x="7042846" y="1857788"/>
            <a:ext cx="1514029" cy="2397621"/>
          </a:xfrm>
          <a:prstGeom prst="roundRect">
            <a:avLst>
              <a:gd name="adj" fmla="val 11358"/>
            </a:avLst>
          </a:prstGeom>
          <a:solidFill>
            <a:srgbClr val="FFCC99"/>
          </a:solidFill>
          <a:ln>
            <a:solidFill>
              <a:schemeClr val="accent1">
                <a:alpha val="89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dirty="0">
              <a:solidFill>
                <a:prstClr val="black"/>
              </a:solidFill>
            </a:endParaRPr>
          </a:p>
          <a:p>
            <a:endParaRPr lang="en-US" altLang="ja-JP" sz="1600" dirty="0">
              <a:solidFill>
                <a:prstClr val="black"/>
              </a:solidFill>
            </a:endParaRPr>
          </a:p>
          <a:p>
            <a:r>
              <a:rPr lang="ja-JP" altLang="en-US" sz="1600" dirty="0">
                <a:solidFill>
                  <a:prstClr val="black"/>
                </a:solidFill>
              </a:rPr>
              <a:t>地域包括支援センター等によるケアマネジメントの実施</a:t>
            </a:r>
            <a:endParaRPr lang="en-US" altLang="ja-JP" sz="1600" dirty="0">
              <a:solidFill>
                <a:prstClr val="black"/>
              </a:solidFill>
            </a:endParaRPr>
          </a:p>
          <a:p>
            <a:endParaRPr lang="en-US" altLang="ja-JP" sz="1600" dirty="0">
              <a:solidFill>
                <a:prstClr val="black"/>
              </a:solidFill>
            </a:endParaRPr>
          </a:p>
          <a:p>
            <a:endParaRPr lang="en-US" altLang="ja-JP" sz="1600" dirty="0">
              <a:solidFill>
                <a:prstClr val="black"/>
              </a:solidFill>
            </a:endParaRPr>
          </a:p>
        </p:txBody>
      </p:sp>
      <p:sp>
        <p:nvSpPr>
          <p:cNvPr id="2" name="スライド番号プレースホルダー 1"/>
          <p:cNvSpPr>
            <a:spLocks noGrp="1"/>
          </p:cNvSpPr>
          <p:nvPr>
            <p:ph type="sldNum" sz="quarter" idx="4294967295"/>
          </p:nvPr>
        </p:nvSpPr>
        <p:spPr>
          <a:xfrm>
            <a:off x="7426597" y="6404253"/>
            <a:ext cx="2311400" cy="365125"/>
          </a:xfrm>
          <a:prstGeom prst="rect">
            <a:avLst/>
          </a:prstGeom>
        </p:spPr>
        <p:txBody>
          <a:bodyPr/>
          <a:lstStyle/>
          <a:p>
            <a:endParaRPr lang="en-US" altLang="ja-JP" dirty="0">
              <a:solidFill>
                <a:prstClr val="black">
                  <a:tint val="75000"/>
                </a:prstClr>
              </a:solidFill>
            </a:endParaRPr>
          </a:p>
          <a:p>
            <a:endParaRPr lang="ja-JP" altLang="en-US" dirty="0">
              <a:solidFill>
                <a:prstClr val="black">
                  <a:tint val="75000"/>
                </a:prstClr>
              </a:solidFill>
            </a:endParaRPr>
          </a:p>
        </p:txBody>
      </p:sp>
      <p:grpSp>
        <p:nvGrpSpPr>
          <p:cNvPr id="17" name="グループ化 16"/>
          <p:cNvGrpSpPr/>
          <p:nvPr/>
        </p:nvGrpSpPr>
        <p:grpSpPr>
          <a:xfrm>
            <a:off x="157182" y="867905"/>
            <a:ext cx="9449458" cy="775428"/>
            <a:chOff x="157042" y="867905"/>
            <a:chExt cx="9444915" cy="775428"/>
          </a:xfrm>
        </p:grpSpPr>
        <p:sp>
          <p:nvSpPr>
            <p:cNvPr id="20" name="右矢印 19"/>
            <p:cNvSpPr/>
            <p:nvPr/>
          </p:nvSpPr>
          <p:spPr>
            <a:xfrm>
              <a:off x="8093018" y="951847"/>
              <a:ext cx="223549" cy="10160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39" name="フローチャート: 処理 38"/>
            <p:cNvSpPr/>
            <p:nvPr/>
          </p:nvSpPr>
          <p:spPr>
            <a:xfrm rot="10800000" flipV="1">
              <a:off x="750518" y="1535332"/>
              <a:ext cx="8271299" cy="108000"/>
            </a:xfrm>
            <a:prstGeom prst="flowChartProcess">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40" name="テキスト ボックス 2072"/>
            <p:cNvSpPr txBox="1"/>
            <p:nvPr/>
          </p:nvSpPr>
          <p:spPr>
            <a:xfrm>
              <a:off x="157042" y="888347"/>
              <a:ext cx="1397179"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kumimoji="0" lang="ja-JP" altLang="en-US" sz="1400" kern="100" dirty="0">
                  <a:solidFill>
                    <a:sysClr val="windowText" lastClr="000000"/>
                  </a:solidFill>
                  <a:latin typeface="Century"/>
                  <a:ea typeface="ＭＳ ゴシック"/>
                  <a:cs typeface="Times New Roman"/>
                </a:rPr>
                <a:t>ｱｾｽﾒﾝﾄ</a:t>
              </a:r>
              <a:endParaRPr kumimoji="0" lang="ja-JP" altLang="en-US" sz="1400" kern="100" dirty="0">
                <a:solidFill>
                  <a:sysClr val="windowText" lastClr="000000"/>
                </a:solidFill>
                <a:latin typeface="Century"/>
                <a:ea typeface="ＭＳ 明朝"/>
                <a:cs typeface="Times New Roman"/>
              </a:endParaRPr>
            </a:p>
            <a:p>
              <a:pPr algn="ctr">
                <a:defRPr/>
              </a:pPr>
              <a:r>
                <a:rPr kumimoji="0" lang="en-US" sz="1400" kern="100" dirty="0">
                  <a:solidFill>
                    <a:sysClr val="windowText" lastClr="000000"/>
                  </a:solidFill>
                  <a:latin typeface="ＭＳ ゴシック"/>
                  <a:ea typeface="ＭＳ 明朝"/>
                  <a:cs typeface="Times New Roman"/>
                </a:rPr>
                <a:t>(</a:t>
              </a:r>
              <a:r>
                <a:rPr kumimoji="0" lang="ja-JP" altLang="en-US" sz="1400" kern="100" dirty="0">
                  <a:solidFill>
                    <a:sysClr val="windowText" lastClr="000000"/>
                  </a:solidFill>
                  <a:latin typeface="Century"/>
                  <a:ea typeface="ＭＳ ゴシック"/>
                  <a:cs typeface="Times New Roman"/>
                </a:rPr>
                <a:t>課題分析</a:t>
              </a:r>
              <a:r>
                <a:rPr kumimoji="0" lang="en-US" sz="1400" kern="100" dirty="0">
                  <a:solidFill>
                    <a:sysClr val="windowText" lastClr="000000"/>
                  </a:solidFill>
                  <a:latin typeface="ＭＳ ゴシック"/>
                  <a:ea typeface="ＭＳ 明朝"/>
                  <a:cs typeface="Times New Roman"/>
                </a:rPr>
                <a:t>)</a:t>
              </a:r>
              <a:endParaRPr kumimoji="0" lang="ja-JP" altLang="en-US" sz="1400" kern="100" dirty="0">
                <a:solidFill>
                  <a:sysClr val="windowText" lastClr="000000"/>
                </a:solidFill>
                <a:latin typeface="Century"/>
                <a:ea typeface="ＭＳ 明朝"/>
                <a:cs typeface="Times New Roman"/>
              </a:endParaRPr>
            </a:p>
          </p:txBody>
        </p:sp>
        <p:sp>
          <p:nvSpPr>
            <p:cNvPr id="41" name="テキスト ボックス 2077"/>
            <p:cNvSpPr txBox="1"/>
            <p:nvPr/>
          </p:nvSpPr>
          <p:spPr>
            <a:xfrm>
              <a:off x="1812360" y="875647"/>
              <a:ext cx="1210888"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kumimoji="0" lang="ja-JP" altLang="en-US" sz="1400" kern="100" dirty="0">
                  <a:solidFill>
                    <a:sysClr val="windowText" lastClr="000000"/>
                  </a:solidFill>
                  <a:latin typeface="Century"/>
                  <a:ea typeface="ＭＳ ゴシック"/>
                  <a:cs typeface="Times New Roman"/>
                </a:rPr>
                <a:t>ｹｱﾌﾟﾗﾝ</a:t>
              </a:r>
              <a:endParaRPr kumimoji="0" lang="ja-JP" altLang="en-US" sz="1400" kern="100" dirty="0">
                <a:solidFill>
                  <a:sysClr val="windowText" lastClr="000000"/>
                </a:solidFill>
                <a:latin typeface="Century"/>
                <a:ea typeface="ＭＳ 明朝"/>
                <a:cs typeface="Times New Roman"/>
              </a:endParaRPr>
            </a:p>
            <a:p>
              <a:pPr algn="ctr">
                <a:defRPr/>
              </a:pPr>
              <a:r>
                <a:rPr kumimoji="0" lang="ja-JP" altLang="en-US" sz="1400" kern="100" dirty="0">
                  <a:solidFill>
                    <a:sysClr val="windowText" lastClr="000000"/>
                  </a:solidFill>
                  <a:latin typeface="Century"/>
                  <a:ea typeface="ＭＳ ゴシック"/>
                  <a:cs typeface="Times New Roman"/>
                </a:rPr>
                <a:t>原案作成</a:t>
              </a:r>
              <a:endParaRPr kumimoji="0" lang="ja-JP" altLang="en-US" sz="1400" kern="100" dirty="0">
                <a:solidFill>
                  <a:sysClr val="windowText" lastClr="000000"/>
                </a:solidFill>
                <a:latin typeface="Century"/>
                <a:ea typeface="ＭＳ 明朝"/>
                <a:cs typeface="Times New Roman"/>
              </a:endParaRPr>
            </a:p>
          </p:txBody>
        </p:sp>
        <p:sp>
          <p:nvSpPr>
            <p:cNvPr id="42" name="テキスト ボックス 2078"/>
            <p:cNvSpPr txBox="1"/>
            <p:nvPr/>
          </p:nvSpPr>
          <p:spPr>
            <a:xfrm>
              <a:off x="4851549" y="875647"/>
              <a:ext cx="1527582"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kumimoji="0" lang="ja-JP" altLang="en-US" sz="1400" kern="100" dirty="0">
                  <a:solidFill>
                    <a:sysClr val="windowText" lastClr="000000"/>
                  </a:solidFill>
                  <a:latin typeface="Century"/>
                  <a:ea typeface="ＭＳ ゴシック"/>
                  <a:cs typeface="Times New Roman"/>
                </a:rPr>
                <a:t>ｹｱﾌﾟﾗﾝ確定</a:t>
              </a:r>
              <a:endParaRPr kumimoji="0" lang="ja-JP" altLang="en-US" sz="1400" kern="100" dirty="0">
                <a:solidFill>
                  <a:sysClr val="windowText" lastClr="000000"/>
                </a:solidFill>
                <a:latin typeface="Century"/>
                <a:ea typeface="ＭＳ 明朝"/>
                <a:cs typeface="Times New Roman"/>
              </a:endParaRPr>
            </a:p>
            <a:p>
              <a:pPr algn="ctr">
                <a:defRPr/>
              </a:pPr>
              <a:r>
                <a:rPr kumimoji="0" lang="ja-JP" altLang="en-US" sz="1400" kern="100" dirty="0">
                  <a:solidFill>
                    <a:sysClr val="windowText" lastClr="000000"/>
                  </a:solidFill>
                  <a:latin typeface="Century"/>
                  <a:ea typeface="ＭＳ ゴシック"/>
                  <a:cs typeface="Times New Roman"/>
                </a:rPr>
                <a:t>本人に交付</a:t>
              </a:r>
              <a:endParaRPr kumimoji="0" lang="ja-JP" altLang="en-US" sz="1400" kern="100" dirty="0">
                <a:solidFill>
                  <a:sysClr val="windowText" lastClr="000000"/>
                </a:solidFill>
                <a:latin typeface="Century"/>
                <a:ea typeface="ＭＳ 明朝"/>
                <a:cs typeface="Times New Roman"/>
              </a:endParaRPr>
            </a:p>
          </p:txBody>
        </p:sp>
        <p:sp>
          <p:nvSpPr>
            <p:cNvPr id="43" name="テキスト ボックス 32"/>
            <p:cNvSpPr txBox="1"/>
            <p:nvPr/>
          </p:nvSpPr>
          <p:spPr>
            <a:xfrm>
              <a:off x="8540101" y="875647"/>
              <a:ext cx="1061856"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kumimoji="0" lang="ja-JP" altLang="en-US" sz="1400" kern="100" dirty="0">
                  <a:solidFill>
                    <a:sysClr val="windowText" lastClr="000000"/>
                  </a:solidFill>
                  <a:latin typeface="Century"/>
                  <a:ea typeface="ＭＳ ゴシック"/>
                  <a:cs typeface="Times New Roman"/>
                </a:rPr>
                <a:t>ﾓﾆﾀﾘﾝｸﾞ</a:t>
              </a:r>
              <a:endParaRPr kumimoji="0" lang="ja-JP" altLang="en-US" sz="1400" kern="100" dirty="0">
                <a:solidFill>
                  <a:sysClr val="windowText" lastClr="000000"/>
                </a:solidFill>
                <a:latin typeface="Century"/>
                <a:ea typeface="ＭＳ 明朝"/>
                <a:cs typeface="Times New Roman"/>
              </a:endParaRPr>
            </a:p>
            <a:p>
              <a:pPr algn="ctr">
                <a:defRPr/>
              </a:pPr>
              <a:r>
                <a:rPr kumimoji="0" lang="ja-JP" altLang="en-US" sz="1400" kern="100" dirty="0">
                  <a:solidFill>
                    <a:sysClr val="windowText" lastClr="000000"/>
                  </a:solidFill>
                  <a:latin typeface="Century"/>
                  <a:ea typeface="ＭＳ 明朝"/>
                  <a:cs typeface="Times New Roman"/>
                </a:rPr>
                <a:t>評価</a:t>
              </a:r>
            </a:p>
          </p:txBody>
        </p:sp>
        <p:sp>
          <p:nvSpPr>
            <p:cNvPr id="44" name="右矢印 43"/>
            <p:cNvSpPr/>
            <p:nvPr/>
          </p:nvSpPr>
          <p:spPr>
            <a:xfrm>
              <a:off x="1578530" y="1104247"/>
              <a:ext cx="223549" cy="101600"/>
            </a:xfrm>
            <a:prstGeom prst="right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49" name="L 字 48"/>
            <p:cNvSpPr/>
            <p:nvPr/>
          </p:nvSpPr>
          <p:spPr>
            <a:xfrm flipH="1">
              <a:off x="8987191" y="1346099"/>
              <a:ext cx="211930" cy="297234"/>
            </a:xfrm>
            <a:prstGeom prst="corner">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50" name="テキスト ボックス 53"/>
            <p:cNvSpPr txBox="1"/>
            <p:nvPr/>
          </p:nvSpPr>
          <p:spPr>
            <a:xfrm>
              <a:off x="3248040" y="871776"/>
              <a:ext cx="1359921"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kern="100" dirty="0">
                  <a:solidFill>
                    <a:prstClr val="black"/>
                  </a:solidFill>
                  <a:latin typeface="Century"/>
                  <a:ea typeface="ＭＳ ゴシック"/>
                  <a:cs typeface="Times New Roman"/>
                </a:rPr>
                <a:t>ｻｰﾋﾞｽ</a:t>
              </a:r>
              <a:endParaRPr lang="ja-JP" altLang="en-US" sz="1400" kern="100" dirty="0">
                <a:solidFill>
                  <a:prstClr val="black"/>
                </a:solidFill>
                <a:latin typeface="Century"/>
                <a:ea typeface="ＭＳ 明朝"/>
                <a:cs typeface="Times New Roman"/>
              </a:endParaRPr>
            </a:p>
            <a:p>
              <a:pPr algn="ctr"/>
              <a:r>
                <a:rPr lang="ja-JP" altLang="en-US" sz="1400" kern="100" dirty="0">
                  <a:solidFill>
                    <a:prstClr val="black"/>
                  </a:solidFill>
                  <a:latin typeface="Century"/>
                  <a:ea typeface="ＭＳ ゴシック"/>
                  <a:cs typeface="Times New Roman"/>
                </a:rPr>
                <a:t>担当者会議</a:t>
              </a:r>
              <a:endParaRPr lang="ja-JP" altLang="en-US" sz="1400" kern="100" dirty="0">
                <a:solidFill>
                  <a:prstClr val="black"/>
                </a:solidFill>
                <a:latin typeface="Century"/>
                <a:ea typeface="ＭＳ 明朝"/>
                <a:cs typeface="Times New Roman"/>
              </a:endParaRPr>
            </a:p>
          </p:txBody>
        </p:sp>
        <p:sp>
          <p:nvSpPr>
            <p:cNvPr id="51" name="テキスト ボックス 54"/>
            <p:cNvSpPr txBox="1"/>
            <p:nvPr/>
          </p:nvSpPr>
          <p:spPr>
            <a:xfrm>
              <a:off x="6639952" y="867905"/>
              <a:ext cx="1695244" cy="45773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kern="100" dirty="0">
                  <a:solidFill>
                    <a:prstClr val="black"/>
                  </a:solidFill>
                  <a:latin typeface="Century"/>
                  <a:ea typeface="ＭＳ ゴシック"/>
                  <a:cs typeface="Times New Roman"/>
                </a:rPr>
                <a:t>ｹｱﾌﾟﾗﾝの実行</a:t>
              </a:r>
              <a:endParaRPr lang="en-US" altLang="ja-JP" sz="1400" kern="100" dirty="0">
                <a:solidFill>
                  <a:prstClr val="black"/>
                </a:solidFill>
                <a:latin typeface="Century"/>
                <a:ea typeface="ＭＳ ゴシック"/>
                <a:cs typeface="Times New Roman"/>
              </a:endParaRPr>
            </a:p>
            <a:p>
              <a:pPr algn="ctr"/>
              <a:r>
                <a:rPr lang="en-US" sz="1400" kern="100" dirty="0">
                  <a:solidFill>
                    <a:prstClr val="black"/>
                  </a:solidFill>
                  <a:latin typeface="ＭＳ ゴシック"/>
                  <a:ea typeface="ＭＳ 明朝"/>
                  <a:cs typeface="Times New Roman"/>
                </a:rPr>
                <a:t>(</a:t>
              </a:r>
              <a:r>
                <a:rPr lang="ja-JP" altLang="en-US" sz="1400" kern="100" dirty="0">
                  <a:solidFill>
                    <a:prstClr val="black"/>
                  </a:solidFill>
                  <a:latin typeface="Century"/>
                  <a:ea typeface="ＭＳ ゴシック"/>
                  <a:cs typeface="Times New Roman"/>
                </a:rPr>
                <a:t>ｻｰﾋﾞｽ提供</a:t>
              </a:r>
              <a:r>
                <a:rPr lang="en-US" sz="1400" kern="100" dirty="0">
                  <a:solidFill>
                    <a:prstClr val="black"/>
                  </a:solidFill>
                  <a:latin typeface="ＭＳ ゴシック"/>
                  <a:ea typeface="ＭＳ 明朝"/>
                  <a:cs typeface="Times New Roman"/>
                </a:rPr>
                <a:t>)</a:t>
              </a:r>
              <a:endParaRPr lang="ja-JP" altLang="en-US" sz="1400" kern="100" dirty="0">
                <a:solidFill>
                  <a:prstClr val="black"/>
                </a:solidFill>
                <a:latin typeface="Century"/>
                <a:ea typeface="ＭＳ 明朝"/>
                <a:cs typeface="Times New Roman"/>
              </a:endParaRPr>
            </a:p>
          </p:txBody>
        </p:sp>
        <p:sp>
          <p:nvSpPr>
            <p:cNvPr id="47" name="右矢印 46"/>
            <p:cNvSpPr/>
            <p:nvPr/>
          </p:nvSpPr>
          <p:spPr>
            <a:xfrm>
              <a:off x="3063174" y="1104247"/>
              <a:ext cx="223549" cy="101600"/>
            </a:xfrm>
            <a:prstGeom prst="right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45" name="右矢印 44"/>
            <p:cNvSpPr/>
            <p:nvPr/>
          </p:nvSpPr>
          <p:spPr>
            <a:xfrm>
              <a:off x="6416403" y="1104247"/>
              <a:ext cx="223549" cy="101600"/>
            </a:xfrm>
            <a:prstGeom prst="right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46" name="右矢印 45"/>
            <p:cNvSpPr/>
            <p:nvPr/>
          </p:nvSpPr>
          <p:spPr>
            <a:xfrm>
              <a:off x="4628014" y="1104247"/>
              <a:ext cx="223549" cy="101600"/>
            </a:xfrm>
            <a:prstGeom prst="right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48" name="右矢印 47"/>
            <p:cNvSpPr/>
            <p:nvPr/>
          </p:nvSpPr>
          <p:spPr>
            <a:xfrm>
              <a:off x="8316566" y="1104247"/>
              <a:ext cx="223549" cy="101600"/>
            </a:xfrm>
            <a:prstGeom prst="right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sp>
          <p:nvSpPr>
            <p:cNvPr id="32" name="上矢印 31"/>
            <p:cNvSpPr/>
            <p:nvPr/>
          </p:nvSpPr>
          <p:spPr>
            <a:xfrm rot="10800000" flipV="1">
              <a:off x="679462" y="1333383"/>
              <a:ext cx="233294" cy="190899"/>
            </a:xfrm>
            <a:prstGeom prst="upArrow">
              <a:avLst/>
            </a:prstGeom>
            <a:solidFill>
              <a:srgbClr val="66FF99"/>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kern="0" dirty="0">
                <a:solidFill>
                  <a:sysClr val="windowText" lastClr="000000"/>
                </a:solidFill>
              </a:endParaRPr>
            </a:p>
          </p:txBody>
        </p:sp>
      </p:grpSp>
      <p:sp>
        <p:nvSpPr>
          <p:cNvPr id="34" name="テキスト ボックス 33"/>
          <p:cNvSpPr txBox="1"/>
          <p:nvPr/>
        </p:nvSpPr>
        <p:spPr>
          <a:xfrm>
            <a:off x="7049295" y="4331299"/>
            <a:ext cx="1661438" cy="1944000"/>
          </a:xfrm>
          <a:prstGeom prst="roundRect">
            <a:avLst>
              <a:gd name="adj" fmla="val 7781"/>
            </a:avLst>
          </a:prstGeom>
          <a:solidFill>
            <a:srgbClr val="FFCC99"/>
          </a:solidFill>
        </p:spPr>
        <p:style>
          <a:lnRef idx="2">
            <a:schemeClr val="accent1"/>
          </a:lnRef>
          <a:fillRef idx="1">
            <a:schemeClr val="lt1"/>
          </a:fillRef>
          <a:effectRef idx="0">
            <a:schemeClr val="accent1"/>
          </a:effectRef>
          <a:fontRef idx="minor">
            <a:schemeClr val="dk1"/>
          </a:fontRef>
        </p:style>
        <p:txBody>
          <a:bodyPr wrap="square" tIns="108000" bIns="108000" rtlCol="0">
            <a:spAutoFit/>
          </a:bodyPr>
          <a:lstStyle/>
          <a:p>
            <a:r>
              <a:rPr lang="ja-JP" altLang="en-US" sz="1300" dirty="0">
                <a:solidFill>
                  <a:prstClr val="black"/>
                </a:solidFill>
              </a:rPr>
              <a:t>地域包</a:t>
            </a:r>
            <a:endParaRPr lang="en-US" altLang="ja-JP" sz="1300" dirty="0">
              <a:solidFill>
                <a:prstClr val="black"/>
              </a:solidFill>
            </a:endParaRPr>
          </a:p>
          <a:p>
            <a:r>
              <a:rPr lang="ja-JP" altLang="en-US" sz="1300" dirty="0">
                <a:solidFill>
                  <a:prstClr val="black"/>
                </a:solidFill>
              </a:rPr>
              <a:t>括支援</a:t>
            </a:r>
            <a:endParaRPr lang="en-US" altLang="ja-JP" sz="1300" dirty="0">
              <a:solidFill>
                <a:prstClr val="black"/>
              </a:solidFill>
            </a:endParaRPr>
          </a:p>
          <a:p>
            <a:r>
              <a:rPr lang="ja-JP" altLang="en-US" sz="1300" dirty="0">
                <a:solidFill>
                  <a:prstClr val="black"/>
                </a:solidFill>
              </a:rPr>
              <a:t>センター</a:t>
            </a:r>
            <a:endParaRPr lang="en-US" altLang="ja-JP" sz="1300" dirty="0">
              <a:solidFill>
                <a:prstClr val="black"/>
              </a:solidFill>
            </a:endParaRPr>
          </a:p>
          <a:p>
            <a:r>
              <a:rPr lang="ja-JP" altLang="en-US" sz="1300" dirty="0">
                <a:solidFill>
                  <a:prstClr val="black"/>
                </a:solidFill>
              </a:rPr>
              <a:t>等に</a:t>
            </a:r>
            <a:r>
              <a:rPr lang="ja-JP" altLang="en-US" sz="1300" dirty="0" err="1">
                <a:solidFill>
                  <a:prstClr val="black"/>
                </a:solidFill>
              </a:rPr>
              <a:t>よ</a:t>
            </a:r>
            <a:endParaRPr lang="en-US" altLang="ja-JP" sz="1300" dirty="0">
              <a:solidFill>
                <a:prstClr val="black"/>
              </a:solidFill>
            </a:endParaRPr>
          </a:p>
          <a:p>
            <a:r>
              <a:rPr lang="ja-JP" altLang="en-US" sz="1300" dirty="0">
                <a:solidFill>
                  <a:prstClr val="black"/>
                </a:solidFill>
              </a:rPr>
              <a:t>るケア</a:t>
            </a:r>
            <a:endParaRPr lang="en-US" altLang="ja-JP" sz="1300" dirty="0">
              <a:solidFill>
                <a:prstClr val="black"/>
              </a:solidFill>
            </a:endParaRPr>
          </a:p>
          <a:p>
            <a:r>
              <a:rPr lang="ja-JP" altLang="en-US" sz="1300" dirty="0">
                <a:solidFill>
                  <a:prstClr val="black"/>
                </a:solidFill>
              </a:rPr>
              <a:t>マネジ</a:t>
            </a:r>
            <a:endParaRPr lang="en-US" altLang="ja-JP" sz="1300" dirty="0">
              <a:solidFill>
                <a:prstClr val="black"/>
              </a:solidFill>
            </a:endParaRPr>
          </a:p>
          <a:p>
            <a:r>
              <a:rPr lang="ja-JP" altLang="en-US" sz="1300" dirty="0">
                <a:solidFill>
                  <a:prstClr val="black"/>
                </a:solidFill>
              </a:rPr>
              <a:t>メントの</a:t>
            </a:r>
            <a:endParaRPr lang="en-US" altLang="ja-JP" sz="1300" dirty="0">
              <a:solidFill>
                <a:prstClr val="black"/>
              </a:solidFill>
            </a:endParaRPr>
          </a:p>
          <a:p>
            <a:r>
              <a:rPr lang="ja-JP" altLang="en-US" sz="1300" dirty="0">
                <a:solidFill>
                  <a:prstClr val="black"/>
                </a:solidFill>
              </a:rPr>
              <a:t>実施</a:t>
            </a:r>
            <a:endParaRPr lang="en-US" altLang="ja-JP" sz="1300" dirty="0">
              <a:solidFill>
                <a:prstClr val="black"/>
              </a:solidFill>
            </a:endParaRPr>
          </a:p>
        </p:txBody>
      </p:sp>
      <p:sp>
        <p:nvSpPr>
          <p:cNvPr id="53" name="テキスト ボックス 52"/>
          <p:cNvSpPr txBox="1"/>
          <p:nvPr/>
        </p:nvSpPr>
        <p:spPr>
          <a:xfrm>
            <a:off x="7866706" y="4331330"/>
            <a:ext cx="844020" cy="195585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prstDash val="solid"/>
          </a:ln>
        </p:spPr>
        <p:style>
          <a:lnRef idx="2">
            <a:schemeClr val="accent1"/>
          </a:lnRef>
          <a:fillRef idx="1">
            <a:schemeClr val="lt1"/>
          </a:fillRef>
          <a:effectRef idx="0">
            <a:schemeClr val="accent1"/>
          </a:effectRef>
          <a:fontRef idx="minor">
            <a:schemeClr val="dk1"/>
          </a:fontRef>
        </p:style>
        <p:txBody>
          <a:bodyPr wrap="square" tIns="36000" rtlCol="0">
            <a:spAutoFit/>
          </a:bodyPr>
          <a:lstStyle/>
          <a:p>
            <a:r>
              <a:rPr lang="ja-JP" altLang="en-US" sz="1300" dirty="0">
                <a:solidFill>
                  <a:prstClr val="black"/>
                </a:solidFill>
              </a:rPr>
              <a:t>サービス等利用開始後は、本人によるマネジメントの実施</a:t>
            </a:r>
            <a:endParaRPr lang="en-US" altLang="ja-JP" sz="1300" dirty="0">
              <a:solidFill>
                <a:prstClr val="black"/>
              </a:solidFill>
            </a:endParaRPr>
          </a:p>
        </p:txBody>
      </p:sp>
      <p:sp>
        <p:nvSpPr>
          <p:cNvPr id="5" name="テキスト ボックス 4"/>
          <p:cNvSpPr txBox="1"/>
          <p:nvPr/>
        </p:nvSpPr>
        <p:spPr>
          <a:xfrm>
            <a:off x="305154" y="589078"/>
            <a:ext cx="2207695" cy="307777"/>
          </a:xfrm>
          <a:prstGeom prst="rect">
            <a:avLst/>
          </a:prstGeom>
          <a:noFill/>
        </p:spPr>
        <p:txBody>
          <a:bodyPr wrap="square" rtlCol="0">
            <a:spAutoFit/>
          </a:bodyPr>
          <a:lstStyle/>
          <a:p>
            <a:r>
              <a:rPr lang="ja-JP" altLang="en-US" sz="1400" dirty="0">
                <a:solidFill>
                  <a:prstClr val="black"/>
                </a:solidFill>
              </a:rPr>
              <a:t>ケアマネジメントのプロセス</a:t>
            </a:r>
          </a:p>
        </p:txBody>
      </p:sp>
      <p:sp>
        <p:nvSpPr>
          <p:cNvPr id="4" name="右中かっこ 3"/>
          <p:cNvSpPr/>
          <p:nvPr/>
        </p:nvSpPr>
        <p:spPr bwMode="auto">
          <a:xfrm>
            <a:off x="8490993" y="1752216"/>
            <a:ext cx="294439" cy="1778676"/>
          </a:xfrm>
          <a:prstGeom prst="rightBrace">
            <a:avLst/>
          </a:prstGeom>
          <a:noFill/>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 name="テキスト ボックス 5"/>
          <p:cNvSpPr txBox="1"/>
          <p:nvPr/>
        </p:nvSpPr>
        <p:spPr bwMode="auto">
          <a:xfrm>
            <a:off x="8742621" y="1789195"/>
            <a:ext cx="1108654" cy="235449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spcBef>
                <a:spcPct val="50000"/>
              </a:spcBef>
            </a:pPr>
            <a:r>
              <a:rPr kumimoji="1" lang="ja-JP" altLang="en-US" sz="1400" dirty="0">
                <a:solidFill>
                  <a:srgbClr val="FF0000"/>
                </a:solidFill>
              </a:rPr>
              <a:t>指定事業者によるｻｰﾋﾞｽ利用時は給付管理を実施。</a:t>
            </a:r>
            <a:endParaRPr kumimoji="1" lang="en-US" altLang="ja-JP" sz="1400" dirty="0">
              <a:solidFill>
                <a:srgbClr val="FF0000"/>
              </a:solidFill>
            </a:endParaRPr>
          </a:p>
          <a:p>
            <a:pPr algn="l">
              <a:spcBef>
                <a:spcPct val="50000"/>
              </a:spcBef>
            </a:pPr>
            <a:r>
              <a:rPr lang="ja-JP" altLang="en-US" sz="1400" dirty="0">
                <a:solidFill>
                  <a:srgbClr val="FF0000"/>
                </a:solidFill>
              </a:rPr>
              <a:t>（従来の予防給付相当又は</a:t>
            </a:r>
            <a:r>
              <a:rPr lang="en-US" altLang="ja-JP" sz="1400" dirty="0">
                <a:solidFill>
                  <a:srgbClr val="FF0000"/>
                </a:solidFill>
              </a:rPr>
              <a:t>A</a:t>
            </a:r>
            <a:r>
              <a:rPr lang="ja-JP" altLang="en-US" sz="1400" dirty="0">
                <a:solidFill>
                  <a:srgbClr val="FF0000"/>
                </a:solidFill>
              </a:rPr>
              <a:t>型ｻｰﾋﾞｽの一部を想定）</a:t>
            </a:r>
            <a:endParaRPr kumimoji="1" lang="en-US" altLang="ja-JP" sz="1400" dirty="0">
              <a:solidFill>
                <a:srgbClr val="FF0000"/>
              </a:solidFill>
            </a:endParaRPr>
          </a:p>
        </p:txBody>
      </p:sp>
      <p:sp>
        <p:nvSpPr>
          <p:cNvPr id="52" name="スライド番号プレースホルダー 6"/>
          <p:cNvSpPr>
            <a:spLocks noGrp="1"/>
          </p:cNvSpPr>
          <p:nvPr>
            <p:ph type="sldNum" sz="quarter" idx="4294967295"/>
          </p:nvPr>
        </p:nvSpPr>
        <p:spPr>
          <a:xfrm>
            <a:off x="7598279" y="6549869"/>
            <a:ext cx="2311400" cy="365125"/>
          </a:xfrm>
          <a:prstGeom prst="rect">
            <a:avLst/>
          </a:prstGeom>
        </p:spPr>
        <p:txBody>
          <a:bodyPr/>
          <a:lstStyle/>
          <a:p>
            <a:pPr algn="r"/>
            <a:fld id="{FCE98AE0-BE98-4E8C-BBDC-F98D666762F1}" type="slidenum">
              <a:rPr lang="ja-JP" altLang="en-US" sz="1600" b="1" smtClean="0">
                <a:solidFill>
                  <a:schemeClr val="tx1"/>
                </a:solidFill>
              </a:rPr>
              <a:pPr algn="r"/>
              <a:t>10</a:t>
            </a:fld>
            <a:endParaRPr lang="ja-JP" altLang="en-US" sz="1600" b="1" dirty="0">
              <a:solidFill>
                <a:schemeClr val="tx1"/>
              </a:solidFill>
            </a:endParaRPr>
          </a:p>
        </p:txBody>
      </p:sp>
      <p:sp>
        <p:nvSpPr>
          <p:cNvPr id="55" name="テキスト ボックス 54"/>
          <p:cNvSpPr txBox="1"/>
          <p:nvPr/>
        </p:nvSpPr>
        <p:spPr bwMode="auto">
          <a:xfrm>
            <a:off x="114767" y="0"/>
            <a:ext cx="9736508" cy="523220"/>
          </a:xfrm>
          <a:prstGeom prst="rect">
            <a:avLst/>
          </a:prstGeom>
          <a:solidFill>
            <a:schemeClr val="accent2">
              <a:lumMod val="20000"/>
              <a:lumOff val="80000"/>
            </a:schemeClr>
          </a:solidFill>
          <a:ln w="9525">
            <a:noFill/>
            <a:miter lim="800000"/>
            <a:headEnd/>
            <a:tailEnd/>
          </a:ln>
          <a:effectLst/>
        </p:spPr>
        <p:txBody>
          <a:bodyPr wrap="square" rtlCol="0">
            <a:spAutoFit/>
          </a:bodyPr>
          <a:lstStyle/>
          <a:p>
            <a:pPr algn="ctr">
              <a:spcBef>
                <a:spcPct val="50000"/>
              </a:spcBef>
            </a:pPr>
            <a:r>
              <a:rPr lang="ja-JP" altLang="en-US" sz="2400" dirty="0"/>
              <a:t>　</a:t>
            </a:r>
            <a:r>
              <a:rPr kumimoji="1" lang="ja-JP" altLang="en-US" sz="2800" dirty="0"/>
              <a:t>ケアマネジメントＡ，Ｂ，Ｃの考え方</a:t>
            </a:r>
          </a:p>
        </p:txBody>
      </p:sp>
      <p:sp>
        <p:nvSpPr>
          <p:cNvPr id="3" name="正方形/長方形 2"/>
          <p:cNvSpPr/>
          <p:nvPr/>
        </p:nvSpPr>
        <p:spPr>
          <a:xfrm>
            <a:off x="81589" y="1949844"/>
            <a:ext cx="1196524" cy="3207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758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06402" y="662106"/>
            <a:ext cx="9061450" cy="307777"/>
          </a:xfrm>
          <a:noFill/>
        </p:spPr>
        <p:txBody>
          <a:bodyPr>
            <a:spAutoFit/>
          </a:bodyPr>
          <a:lstStyle/>
          <a:p>
            <a:pPr marL="211138" indent="-211138">
              <a:spcBef>
                <a:spcPct val="30000"/>
              </a:spcBef>
              <a:defRPr/>
            </a:pPr>
            <a:r>
              <a:rPr lang="ja-JP" altLang="en-US" b="0" dirty="0">
                <a:solidFill>
                  <a:srgbClr val="000000"/>
                </a:solidFill>
                <a:latin typeface="メイリオ" pitchFamily="50" charset="-128"/>
                <a:ea typeface="メイリオ" pitchFamily="50" charset="-128"/>
                <a:cs typeface="メイリオ" pitchFamily="50" charset="-128"/>
              </a:rPr>
              <a:t>７．介護予防ケアマネジメントに向けた準備</a:t>
            </a:r>
            <a:r>
              <a:rPr lang="ja-JP" altLang="en-US" sz="1400" b="0" dirty="0">
                <a:latin typeface="メイリオ" pitchFamily="50" charset="-128"/>
                <a:ea typeface="メイリオ" pitchFamily="50" charset="-128"/>
                <a:cs typeface="メイリオ" pitchFamily="50" charset="-128"/>
              </a:rPr>
              <a:t>　～介護予防ケアマネジメントの三類型</a:t>
            </a:r>
            <a:endParaRPr lang="ja-JP" altLang="en-US" sz="1600" b="0" dirty="0">
              <a:solidFill>
                <a:srgbClr val="000000"/>
              </a:solidFill>
              <a:latin typeface="メイリオ" pitchFamily="50" charset="-128"/>
              <a:ea typeface="メイリオ" pitchFamily="50" charset="-128"/>
              <a:cs typeface="メイリオ" pitchFamily="50" charset="-128"/>
            </a:endParaRPr>
          </a:p>
        </p:txBody>
      </p:sp>
      <p:sp>
        <p:nvSpPr>
          <p:cNvPr id="1028" name="Rectangle 4"/>
          <p:cNvSpPr>
            <a:spLocks noChangeArrowheads="1"/>
          </p:cNvSpPr>
          <p:nvPr/>
        </p:nvSpPr>
        <p:spPr bwMode="auto">
          <a:xfrm>
            <a:off x="4860639" y="90102"/>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4" name="テキスト ボックス 3"/>
          <p:cNvSpPr txBox="1"/>
          <p:nvPr/>
        </p:nvSpPr>
        <p:spPr>
          <a:xfrm>
            <a:off x="396206" y="4237212"/>
            <a:ext cx="4485358" cy="2274469"/>
          </a:xfrm>
          <a:prstGeom prst="rect">
            <a:avLst/>
          </a:prstGeom>
          <a:noFill/>
          <a:ln>
            <a:noFill/>
            <a:prstDash val="sysDash"/>
          </a:ln>
        </p:spPr>
        <p:txBody>
          <a:bodyPr wrap="square" rtlCol="0" anchor="ctr">
            <a:spAutoFit/>
          </a:bodyPr>
          <a:lstStyle/>
          <a:p>
            <a:pPr marL="185738" indent="-185738" fontAlgn="base">
              <a:spcBef>
                <a:spcPts val="600"/>
              </a:spcBef>
              <a:spcAft>
                <a:spcPts val="600"/>
              </a:spcAft>
              <a:buClr>
                <a:srgbClr val="5A5A5A"/>
              </a:buClr>
              <a:buFont typeface="Wingdings" pitchFamily="2" charset="2"/>
              <a:buNone/>
            </a:pPr>
            <a:r>
              <a:rPr lang="ja-JP" altLang="en-US" sz="1300" dirty="0">
                <a:solidFill>
                  <a:srgbClr val="000000"/>
                </a:solidFill>
                <a:latin typeface="HGP創英ﾌﾟﾚｾﾞﾝｽEB" pitchFamily="18" charset="-128"/>
                <a:ea typeface="HGP創英ﾌﾟﾚｾﾞﾝｽEB" pitchFamily="18" charset="-128"/>
              </a:rPr>
              <a:t>◎自立支援に向けてセルフマネジメントを推進</a:t>
            </a:r>
            <a:endParaRPr lang="en-US" altLang="ja-JP" sz="1300" u="sng" dirty="0">
              <a:solidFill>
                <a:srgbClr val="000000"/>
              </a:solidFill>
              <a:latin typeface="HGP創英ﾌﾟﾚｾﾞﾝｽEB" pitchFamily="18" charset="-128"/>
              <a:ea typeface="HGP創英ﾌﾟﾚｾﾞﾝｽEB" pitchFamily="18" charset="-128"/>
            </a:endParaRPr>
          </a:p>
          <a:p>
            <a:pPr marL="185738" lvl="1" indent="-185738" fontAlgn="base">
              <a:spcAft>
                <a:spcPct val="0"/>
              </a:spcAft>
              <a:buClr>
                <a:srgbClr val="5A5A5A"/>
              </a:buClr>
              <a:buFont typeface="Wingdings" pitchFamily="2" charset="2"/>
              <a:buChar char="Ø"/>
            </a:pPr>
            <a:r>
              <a:rPr lang="ja-JP" altLang="en-US" sz="1050" dirty="0">
                <a:solidFill>
                  <a:srgbClr val="000000"/>
                </a:solidFill>
              </a:rPr>
              <a:t>本人とともに生活の目標を設定、セルフマネジメントでの「社会参加による介護予防」につなげる</a:t>
            </a:r>
            <a:endParaRPr lang="en-US" altLang="ja-JP" sz="1050" dirty="0">
              <a:solidFill>
                <a:srgbClr val="000000"/>
              </a:solidFill>
            </a:endParaRPr>
          </a:p>
          <a:p>
            <a:pPr marL="185738" lvl="1" indent="-185738" fontAlgn="base">
              <a:spcAft>
                <a:spcPct val="0"/>
              </a:spcAft>
              <a:buClr>
                <a:srgbClr val="5A5A5A"/>
              </a:buClr>
              <a:buFont typeface="Wingdings" pitchFamily="2" charset="2"/>
              <a:buChar char="Ø"/>
            </a:pPr>
            <a:r>
              <a:rPr lang="ja-JP" altLang="en-US" sz="1050" dirty="0">
                <a:solidFill>
                  <a:srgbClr val="000000"/>
                </a:solidFill>
              </a:rPr>
              <a:t>その際、①本人のやりたいことやできることを最大化すること、②社会参加の場として住民主体の活動につなげるため、これまで蓄積してきた地域資源の情報を活用することが重要</a:t>
            </a:r>
            <a:endParaRPr lang="en-US" altLang="ja-JP" sz="1050" dirty="0">
              <a:solidFill>
                <a:srgbClr val="000000"/>
              </a:solidFill>
            </a:endParaRPr>
          </a:p>
          <a:p>
            <a:pPr marL="185738" lvl="1" indent="-185738" fontAlgn="base">
              <a:spcAft>
                <a:spcPct val="0"/>
              </a:spcAft>
              <a:buClr>
                <a:srgbClr val="5A5A5A"/>
              </a:buClr>
              <a:buFont typeface="Wingdings" pitchFamily="2" charset="2"/>
              <a:buChar char="Ø"/>
            </a:pPr>
            <a:r>
              <a:rPr lang="ja-JP" altLang="en-US" sz="1050" dirty="0">
                <a:solidFill>
                  <a:srgbClr val="000000"/>
                </a:solidFill>
              </a:rPr>
              <a:t>セルフマネジメント支援ツールとして介護予防手帳（案）が活用可能</a:t>
            </a:r>
            <a:endParaRPr lang="en-US" altLang="ja-JP" sz="1050" dirty="0">
              <a:solidFill>
                <a:srgbClr val="000000"/>
              </a:solidFill>
            </a:endParaRPr>
          </a:p>
          <a:p>
            <a:pPr marL="185738" indent="-185738" fontAlgn="base">
              <a:spcBef>
                <a:spcPts val="600"/>
              </a:spcBef>
              <a:spcAft>
                <a:spcPts val="600"/>
              </a:spcAft>
              <a:buClr>
                <a:srgbClr val="5A5A5A"/>
              </a:buClr>
              <a:buFont typeface="Wingdings" pitchFamily="2" charset="2"/>
              <a:buNone/>
            </a:pPr>
            <a:r>
              <a:rPr lang="ja-JP" altLang="en-US" sz="1300" dirty="0">
                <a:solidFill>
                  <a:srgbClr val="000000"/>
                </a:solidFill>
                <a:latin typeface="HGP創英ﾌﾟﾚｾﾞﾝｽEB" pitchFamily="18" charset="-128"/>
                <a:ea typeface="HGP創英ﾌﾟﾚｾﾞﾝｽEB" pitchFamily="18" charset="-128"/>
              </a:rPr>
              <a:t>◎状況に応じて、マネジメントの主体が本人⇔包括と変化</a:t>
            </a:r>
            <a:endParaRPr lang="en-US" altLang="ja-JP" sz="1300" dirty="0">
              <a:solidFill>
                <a:srgbClr val="000000"/>
              </a:solidFill>
              <a:latin typeface="HGP創英ﾌﾟﾚｾﾞﾝｽEB" pitchFamily="18" charset="-128"/>
              <a:ea typeface="HGP創英ﾌﾟﾚｾﾞﾝｽEB" pitchFamily="18" charset="-128"/>
            </a:endParaRPr>
          </a:p>
          <a:p>
            <a:pPr marL="185738" lvl="1" indent="-185738" fontAlgn="base">
              <a:lnSpc>
                <a:spcPct val="120000"/>
              </a:lnSpc>
              <a:spcAft>
                <a:spcPct val="0"/>
              </a:spcAft>
              <a:buClr>
                <a:srgbClr val="5A5A5A"/>
              </a:buClr>
              <a:buFont typeface="Wingdings" pitchFamily="2" charset="2"/>
              <a:buChar char="Ø"/>
            </a:pPr>
            <a:r>
              <a:rPr lang="ja-JP" altLang="en-US" sz="1050" dirty="0">
                <a:solidFill>
                  <a:srgbClr val="000000"/>
                </a:solidFill>
              </a:rPr>
              <a:t>ケアマネジメント結果の共有後は本人主体でマネジメントを行うが、状況が悪化したり、本人から相談があった場合は、適宜マネジメント主体を地域包括支援センターに変更</a:t>
            </a:r>
            <a:endParaRPr lang="en-US" altLang="ja-JP" sz="1050" dirty="0">
              <a:solidFill>
                <a:srgbClr val="000000"/>
              </a:solidFill>
            </a:endParaRPr>
          </a:p>
        </p:txBody>
      </p:sp>
      <p:sp>
        <p:nvSpPr>
          <p:cNvPr id="5" name="正方形/長方形 4"/>
          <p:cNvSpPr/>
          <p:nvPr/>
        </p:nvSpPr>
        <p:spPr bwMode="auto">
          <a:xfrm>
            <a:off x="406409" y="3650658"/>
            <a:ext cx="4475163" cy="2864026"/>
          </a:xfrm>
          <a:prstGeom prst="rect">
            <a:avLst/>
          </a:prstGeom>
          <a:noFill/>
          <a:ln w="12700" cap="flat" cmpd="sng" algn="ctr">
            <a:solidFill>
              <a:srgbClr val="92D05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6" name="テキスト ボックス 5"/>
          <p:cNvSpPr txBox="1"/>
          <p:nvPr/>
        </p:nvSpPr>
        <p:spPr>
          <a:xfrm>
            <a:off x="5015254" y="4219090"/>
            <a:ext cx="4518856" cy="1531188"/>
          </a:xfrm>
          <a:prstGeom prst="rect">
            <a:avLst/>
          </a:prstGeom>
          <a:noFill/>
          <a:ln>
            <a:noFill/>
            <a:prstDash val="sysDash"/>
          </a:ln>
        </p:spPr>
        <p:txBody>
          <a:bodyPr wrap="square" rtlCol="0">
            <a:spAutoFit/>
          </a:bodyPr>
          <a:lstStyle/>
          <a:p>
            <a:pPr marL="185738" indent="-185738" fontAlgn="base">
              <a:spcBef>
                <a:spcPts val="600"/>
              </a:spcBef>
              <a:spcAft>
                <a:spcPts val="600"/>
              </a:spcAft>
              <a:buClr>
                <a:srgbClr val="5A5A5A"/>
              </a:buClr>
              <a:buFont typeface="Wingdings" pitchFamily="2" charset="2"/>
              <a:buNone/>
            </a:pPr>
            <a:r>
              <a:rPr lang="ja-JP" altLang="en-US" sz="1300" dirty="0">
                <a:solidFill>
                  <a:srgbClr val="000000"/>
                </a:solidFill>
                <a:latin typeface="HGP創英ﾌﾟﾚｾﾞﾝｽEB" pitchFamily="18" charset="-128"/>
                <a:ea typeface="HGP創英ﾌﾟﾚｾﾞﾝｽEB" pitchFamily="18" charset="-128"/>
              </a:rPr>
              <a:t>◎従来の介護予防ケアマネジメントを続行するパターン</a:t>
            </a:r>
            <a:endParaRPr lang="en-US" altLang="ja-JP" sz="1300" u="sng" dirty="0">
              <a:solidFill>
                <a:srgbClr val="000000"/>
              </a:solidFill>
              <a:latin typeface="HGP創英ﾌﾟﾚｾﾞﾝｽEB" pitchFamily="18" charset="-128"/>
              <a:ea typeface="HGP創英ﾌﾟﾚｾﾞﾝｽEB" pitchFamily="18" charset="-128"/>
            </a:endParaRPr>
          </a:p>
          <a:p>
            <a:pPr marL="185738" lvl="1" indent="-185738" fontAlgn="base">
              <a:spcAft>
                <a:spcPct val="0"/>
              </a:spcAft>
              <a:buClr>
                <a:srgbClr val="5A5A5A"/>
              </a:buClr>
              <a:buFont typeface="Wingdings" pitchFamily="2" charset="2"/>
              <a:buChar char="Ø"/>
            </a:pPr>
            <a:r>
              <a:rPr lang="ja-JP" altLang="en-US" sz="1050" dirty="0">
                <a:solidFill>
                  <a:srgbClr val="000000"/>
                </a:solidFill>
              </a:rPr>
              <a:t>「生活の活発化による介護予防」を重視し、サービスが自立を阻害していないか確認。また、特に短期集中サービスの場合は、計画的に利用し、終了後の状況に応じて支援・サービスを切り替える</a:t>
            </a:r>
            <a:endParaRPr lang="en-US" altLang="ja-JP" sz="1050" dirty="0">
              <a:solidFill>
                <a:srgbClr val="000000"/>
              </a:solidFill>
              <a:latin typeface="HGP創英角ｺﾞｼｯｸUB" pitchFamily="50" charset="-128"/>
              <a:ea typeface="HGP創英角ｺﾞｼｯｸUB" pitchFamily="50" charset="-128"/>
            </a:endParaRPr>
          </a:p>
          <a:p>
            <a:pPr marL="185738" indent="-185738" fontAlgn="base">
              <a:spcBef>
                <a:spcPts val="600"/>
              </a:spcBef>
              <a:spcAft>
                <a:spcPts val="600"/>
              </a:spcAft>
              <a:buClr>
                <a:srgbClr val="5A5A5A"/>
              </a:buClr>
              <a:buFont typeface="Wingdings" pitchFamily="2" charset="2"/>
              <a:buNone/>
            </a:pPr>
            <a:r>
              <a:rPr lang="ja-JP" altLang="en-US" sz="1300" dirty="0">
                <a:solidFill>
                  <a:srgbClr val="000000"/>
                </a:solidFill>
                <a:latin typeface="HGP創英ﾌﾟﾚｾﾞﾝｽEB" pitchFamily="18" charset="-128"/>
                <a:ea typeface="HGP創英ﾌﾟﾚｾﾞﾝｽEB" pitchFamily="18" charset="-128"/>
              </a:rPr>
              <a:t>◎モニタリングの実施方法等が異なる</a:t>
            </a:r>
            <a:r>
              <a:rPr lang="en-US" altLang="ja-JP" sz="1300" dirty="0">
                <a:solidFill>
                  <a:srgbClr val="000000"/>
                </a:solidFill>
                <a:latin typeface="HGP創英ﾌﾟﾚｾﾞﾝｽEB" pitchFamily="18" charset="-128"/>
                <a:ea typeface="HGP創英ﾌﾟﾚｾﾞﾝｽEB" pitchFamily="18" charset="-128"/>
              </a:rPr>
              <a:t>A</a:t>
            </a:r>
            <a:r>
              <a:rPr lang="ja-JP" altLang="en-US" sz="1300" dirty="0">
                <a:solidFill>
                  <a:srgbClr val="000000"/>
                </a:solidFill>
                <a:latin typeface="HGP創英ﾌﾟﾚｾﾞﾝｽEB" pitchFamily="18" charset="-128"/>
                <a:ea typeface="HGP創英ﾌﾟﾚｾﾞﾝｽEB" pitchFamily="18" charset="-128"/>
              </a:rPr>
              <a:t>と</a:t>
            </a:r>
            <a:r>
              <a:rPr lang="en-US" altLang="ja-JP" sz="1300" dirty="0">
                <a:solidFill>
                  <a:srgbClr val="000000"/>
                </a:solidFill>
                <a:latin typeface="HGP創英ﾌﾟﾚｾﾞﾝｽEB" pitchFamily="18" charset="-128"/>
                <a:ea typeface="HGP創英ﾌﾟﾚｾﾞﾝｽEB" pitchFamily="18" charset="-128"/>
              </a:rPr>
              <a:t>B</a:t>
            </a:r>
            <a:r>
              <a:rPr lang="ja-JP" altLang="en-US" sz="1300" dirty="0">
                <a:solidFill>
                  <a:srgbClr val="000000"/>
                </a:solidFill>
                <a:latin typeface="HGP創英ﾌﾟﾚｾﾞﾝｽEB" pitchFamily="18" charset="-128"/>
                <a:ea typeface="HGP創英ﾌﾟﾚｾﾞﾝｽEB" pitchFamily="18" charset="-128"/>
              </a:rPr>
              <a:t>を状況に応じ活用</a:t>
            </a:r>
            <a:endParaRPr lang="en-US" altLang="ja-JP" sz="1300" u="sng" dirty="0">
              <a:solidFill>
                <a:srgbClr val="000000"/>
              </a:solidFill>
              <a:latin typeface="HGP創英ﾌﾟﾚｾﾞﾝｽEB" pitchFamily="18" charset="-128"/>
              <a:ea typeface="HGP創英ﾌﾟﾚｾﾞﾝｽEB" pitchFamily="18" charset="-128"/>
            </a:endParaRPr>
          </a:p>
          <a:p>
            <a:pPr marL="185738" lvl="1" indent="-185738" fontAlgn="base">
              <a:spcAft>
                <a:spcPct val="0"/>
              </a:spcAft>
              <a:buClr>
                <a:srgbClr val="5A5A5A"/>
              </a:buClr>
              <a:buFont typeface="Wingdings" pitchFamily="2" charset="2"/>
              <a:buChar char="Ø"/>
            </a:pPr>
            <a:r>
              <a:rPr lang="ja-JP" altLang="en-US" sz="1050" dirty="0">
                <a:solidFill>
                  <a:srgbClr val="000000"/>
                </a:solidFill>
              </a:rPr>
              <a:t>利用者の状況が安定し、サービス担当者会議、モニタリングを一部省略可能であれば</a:t>
            </a:r>
            <a:r>
              <a:rPr lang="en-US" altLang="ja-JP" sz="1050" dirty="0">
                <a:solidFill>
                  <a:srgbClr val="000000"/>
                </a:solidFill>
              </a:rPr>
              <a:t>B</a:t>
            </a:r>
            <a:r>
              <a:rPr lang="ja-JP" altLang="en-US" sz="1050" dirty="0" err="1">
                <a:solidFill>
                  <a:srgbClr val="000000"/>
                </a:solidFill>
              </a:rPr>
              <a:t>。</a:t>
            </a:r>
            <a:r>
              <a:rPr lang="ja-JP" altLang="en-US" sz="1050" dirty="0">
                <a:solidFill>
                  <a:srgbClr val="000000"/>
                </a:solidFill>
              </a:rPr>
              <a:t>変化があった場合は</a:t>
            </a:r>
            <a:r>
              <a:rPr lang="en-US" altLang="ja-JP" sz="1050" dirty="0">
                <a:solidFill>
                  <a:srgbClr val="000000"/>
                </a:solidFill>
              </a:rPr>
              <a:t>A</a:t>
            </a:r>
            <a:r>
              <a:rPr lang="ja-JP" altLang="en-US" sz="1050" dirty="0">
                <a:solidFill>
                  <a:srgbClr val="000000"/>
                </a:solidFill>
              </a:rPr>
              <a:t>と、状況に応じ活用される。</a:t>
            </a:r>
            <a:endParaRPr lang="en-US" altLang="ja-JP" sz="1050" dirty="0">
              <a:solidFill>
                <a:srgbClr val="FF0000"/>
              </a:solidFill>
            </a:endParaRPr>
          </a:p>
        </p:txBody>
      </p:sp>
      <p:sp>
        <p:nvSpPr>
          <p:cNvPr id="7" name="正方形/長方形 6"/>
          <p:cNvSpPr/>
          <p:nvPr/>
        </p:nvSpPr>
        <p:spPr bwMode="auto">
          <a:xfrm>
            <a:off x="5015254" y="3650662"/>
            <a:ext cx="4452596" cy="2864027"/>
          </a:xfrm>
          <a:prstGeom prst="rect">
            <a:avLst/>
          </a:prstGeom>
          <a:noFill/>
          <a:ln w="12700" cap="flat" cmpd="sng" algn="ctr">
            <a:solidFill>
              <a:srgbClr val="FF9999"/>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10" name="正方形/長方形 9"/>
          <p:cNvSpPr/>
          <p:nvPr/>
        </p:nvSpPr>
        <p:spPr bwMode="auto">
          <a:xfrm>
            <a:off x="5026025" y="5744683"/>
            <a:ext cx="4441825" cy="669370"/>
          </a:xfrm>
          <a:prstGeom prst="rect">
            <a:avLst/>
          </a:prstGeom>
          <a:solidFill>
            <a:schemeClr val="bg1">
              <a:lumMod val="95000"/>
            </a:schemeClr>
          </a:solidFill>
          <a:ln w="9525" cap="flat" cmpd="sng" algn="ctr">
            <a:solidFill>
              <a:schemeClr val="bg2"/>
            </a:solidFill>
            <a:prstDash val="sysDash"/>
            <a:round/>
            <a:headEnd type="none" w="med" len="med"/>
            <a:tailEnd type="none" w="med" len="med"/>
          </a:ln>
          <a:effectLst/>
        </p:spPr>
        <p:txBody>
          <a:bodyPr vert="horz" wrap="square" lIns="18000" tIns="18000" rIns="18000" bIns="18000" numCol="1" rtlCol="0" anchor="ctr" anchorCtr="0" compatLnSpc="1">
            <a:prstTxWarp prst="textNoShape">
              <a:avLst/>
            </a:prstTxWarp>
          </a:bodyPr>
          <a:lstStyle/>
          <a:p>
            <a:pPr fontAlgn="base">
              <a:spcAft>
                <a:spcPct val="0"/>
              </a:spcAft>
              <a:buClr>
                <a:srgbClr val="5A5A5A"/>
              </a:buClr>
              <a:buFont typeface="Wingdings" pitchFamily="2" charset="2"/>
              <a:buNone/>
            </a:pPr>
            <a:r>
              <a:rPr lang="en-US" altLang="ja-JP" sz="900" dirty="0">
                <a:solidFill>
                  <a:srgbClr val="000000"/>
                </a:solidFill>
              </a:rPr>
              <a:t>※</a:t>
            </a:r>
            <a:r>
              <a:rPr lang="ja-JP" altLang="en-US" sz="900" dirty="0">
                <a:solidFill>
                  <a:srgbClr val="000000"/>
                </a:solidFill>
              </a:rPr>
              <a:t>支援・サービスの拡充に伴う介護予防ケアマネジメントの変化</a:t>
            </a:r>
            <a:endParaRPr lang="en-US" altLang="ja-JP" sz="900" dirty="0">
              <a:solidFill>
                <a:srgbClr val="000000"/>
              </a:solidFill>
            </a:endParaRPr>
          </a:p>
          <a:p>
            <a:pPr marL="108000" fontAlgn="base">
              <a:spcAft>
                <a:spcPct val="0"/>
              </a:spcAft>
              <a:buClr>
                <a:srgbClr val="5A5A5A"/>
              </a:buClr>
              <a:buFont typeface="Wingdings" pitchFamily="2" charset="2"/>
              <a:buNone/>
            </a:pPr>
            <a:r>
              <a:rPr lang="ja-JP" altLang="en-US" sz="900" dirty="0">
                <a:solidFill>
                  <a:srgbClr val="000000"/>
                </a:solidFill>
              </a:rPr>
              <a:t>総合事業への移行直後は、現行相当サービス利用者も多く、大半のケアマネジメントが</a:t>
            </a:r>
            <a:r>
              <a:rPr lang="en-US" altLang="ja-JP" sz="900" dirty="0">
                <a:solidFill>
                  <a:srgbClr val="000000"/>
                </a:solidFill>
              </a:rPr>
              <a:t>A</a:t>
            </a:r>
            <a:r>
              <a:rPr lang="ja-JP" altLang="en-US" sz="900" dirty="0">
                <a:solidFill>
                  <a:srgbClr val="000000"/>
                </a:solidFill>
              </a:rPr>
              <a:t>に相当。住民主体の支援が拡充してくれば、介護予防ケアマネジメント</a:t>
            </a:r>
            <a:r>
              <a:rPr lang="en-US" altLang="ja-JP" sz="900" dirty="0">
                <a:solidFill>
                  <a:srgbClr val="000000"/>
                </a:solidFill>
              </a:rPr>
              <a:t>C</a:t>
            </a:r>
            <a:r>
              <a:rPr lang="ja-JP" altLang="en-US" sz="900" dirty="0">
                <a:solidFill>
                  <a:srgbClr val="000000"/>
                </a:solidFill>
              </a:rPr>
              <a:t>に移行するケースや開始時点から介護予防ケアマネジメント</a:t>
            </a:r>
            <a:r>
              <a:rPr lang="en-US" altLang="ja-JP" sz="900" dirty="0">
                <a:solidFill>
                  <a:srgbClr val="000000"/>
                </a:solidFill>
              </a:rPr>
              <a:t>C</a:t>
            </a:r>
            <a:r>
              <a:rPr lang="ja-JP" altLang="en-US" sz="900" dirty="0">
                <a:solidFill>
                  <a:srgbClr val="000000"/>
                </a:solidFill>
              </a:rPr>
              <a:t>を採用するケースが増えると考えられる。</a:t>
            </a:r>
          </a:p>
        </p:txBody>
      </p:sp>
      <p:sp>
        <p:nvSpPr>
          <p:cNvPr id="12" name="テキスト ボックス 11"/>
          <p:cNvSpPr txBox="1"/>
          <p:nvPr/>
        </p:nvSpPr>
        <p:spPr>
          <a:xfrm>
            <a:off x="410961" y="1111534"/>
            <a:ext cx="9079123" cy="1061829"/>
          </a:xfrm>
          <a:prstGeom prst="rect">
            <a:avLst/>
          </a:prstGeom>
          <a:noFill/>
          <a:ln>
            <a:noFill/>
            <a:prstDash val="sysDash"/>
          </a:ln>
        </p:spPr>
        <p:txBody>
          <a:bodyPr wrap="square" rtlCol="0">
            <a:spAutoFit/>
          </a:bodyPr>
          <a:lstStyle/>
          <a:p>
            <a:pPr marL="185738" indent="-185738" fontAlgn="base">
              <a:spcBef>
                <a:spcPts val="600"/>
              </a:spcBef>
              <a:spcAft>
                <a:spcPts val="600"/>
              </a:spcAft>
              <a:buClr>
                <a:srgbClr val="5A5A5A"/>
              </a:buClr>
              <a:buFont typeface="Wingdings" pitchFamily="2" charset="2"/>
              <a:buNone/>
            </a:pPr>
            <a:r>
              <a:rPr lang="en-US" altLang="ja-JP" sz="1400" dirty="0">
                <a:solidFill>
                  <a:srgbClr val="000000"/>
                </a:solidFill>
                <a:latin typeface="HGP創英角ｺﾞｼｯｸUB" pitchFamily="50" charset="-128"/>
                <a:ea typeface="HGP創英角ｺﾞｼｯｸUB" pitchFamily="50" charset="-128"/>
              </a:rPr>
              <a:t>【</a:t>
            </a:r>
            <a:r>
              <a:rPr lang="ja-JP" altLang="en-US" sz="1400" dirty="0">
                <a:solidFill>
                  <a:srgbClr val="000000"/>
                </a:solidFill>
                <a:latin typeface="HGP創英角ｺﾞｼｯｸUB" pitchFamily="50" charset="-128"/>
                <a:ea typeface="HGP創英角ｺﾞｼｯｸUB" pitchFamily="50" charset="-128"/>
              </a:rPr>
              <a:t>アセスメント</a:t>
            </a:r>
            <a:r>
              <a:rPr lang="en-US" altLang="ja-JP" sz="1400" dirty="0">
                <a:solidFill>
                  <a:srgbClr val="000000"/>
                </a:solidFill>
                <a:latin typeface="HGP創英角ｺﾞｼｯｸUB" pitchFamily="50" charset="-128"/>
                <a:ea typeface="HGP創英角ｺﾞｼｯｸUB" pitchFamily="50" charset="-128"/>
              </a:rPr>
              <a:t>】</a:t>
            </a:r>
            <a:r>
              <a:rPr lang="ja-JP" altLang="en-US" sz="1400" dirty="0">
                <a:solidFill>
                  <a:srgbClr val="000000"/>
                </a:solidFill>
                <a:latin typeface="HGP創英角ｺﾞｼｯｸUB" pitchFamily="50" charset="-128"/>
                <a:ea typeface="HGP創英角ｺﾞｼｯｸUB" pitchFamily="50" charset="-128"/>
              </a:rPr>
              <a:t>　利用者と自立支援に向けた目標を共有。介護予防への意欲を引き出せるよう、信頼関係を構築。</a:t>
            </a:r>
            <a:endParaRPr lang="en-US" altLang="ja-JP" sz="1400" dirty="0">
              <a:solidFill>
                <a:srgbClr val="000000"/>
              </a:solidFill>
            </a:endParaRPr>
          </a:p>
          <a:p>
            <a:pPr marL="185738" lvl="1" indent="-185738" fontAlgn="base">
              <a:spcAft>
                <a:spcPct val="0"/>
              </a:spcAft>
              <a:buClr>
                <a:srgbClr val="5A5A5A"/>
              </a:buClr>
              <a:buFont typeface="Wingdings" pitchFamily="2" charset="2"/>
              <a:buChar char="Ø"/>
            </a:pPr>
            <a:r>
              <a:rPr lang="ja-JP" altLang="en-US" sz="1100" dirty="0">
                <a:solidFill>
                  <a:srgbClr val="000000"/>
                </a:solidFill>
              </a:rPr>
              <a:t>より本人にあった目標設定に向けて「興味・関心シート」等を利用し、本人の趣味、社会的活動、生活歴等も聞き取り、「</a:t>
            </a:r>
            <a:r>
              <a:rPr lang="en-US" altLang="ja-JP" sz="1100" dirty="0">
                <a:solidFill>
                  <a:srgbClr val="000000"/>
                </a:solidFill>
              </a:rPr>
              <a:t>~</a:t>
            </a:r>
            <a:r>
              <a:rPr lang="ja-JP" altLang="en-US" sz="1100" dirty="0">
                <a:solidFill>
                  <a:srgbClr val="000000"/>
                </a:solidFill>
              </a:rPr>
              <a:t>できない」という課題から「</a:t>
            </a:r>
            <a:r>
              <a:rPr lang="en-US" altLang="ja-JP" sz="1100" dirty="0">
                <a:solidFill>
                  <a:srgbClr val="000000"/>
                </a:solidFill>
              </a:rPr>
              <a:t>~</a:t>
            </a:r>
            <a:r>
              <a:rPr lang="ja-JP" altLang="en-US" sz="1100" dirty="0">
                <a:solidFill>
                  <a:srgbClr val="000000"/>
                </a:solidFill>
              </a:rPr>
              <a:t>したい」「</a:t>
            </a:r>
            <a:r>
              <a:rPr lang="en-US" altLang="ja-JP" sz="1100" dirty="0">
                <a:solidFill>
                  <a:srgbClr val="000000"/>
                </a:solidFill>
              </a:rPr>
              <a:t>~</a:t>
            </a:r>
            <a:r>
              <a:rPr lang="ja-JP" altLang="en-US" sz="1100" dirty="0">
                <a:solidFill>
                  <a:srgbClr val="000000"/>
                </a:solidFill>
              </a:rPr>
              <a:t>できるようになりたい」という目標に変換させる作業が重要。</a:t>
            </a:r>
            <a:endParaRPr lang="en-US" altLang="ja-JP" sz="1100" dirty="0">
              <a:solidFill>
                <a:srgbClr val="000000"/>
              </a:solidFill>
            </a:endParaRPr>
          </a:p>
          <a:p>
            <a:pPr marL="185738" lvl="1" indent="-185738" fontAlgn="base">
              <a:spcAft>
                <a:spcPct val="0"/>
              </a:spcAft>
              <a:buClr>
                <a:srgbClr val="5A5A5A"/>
              </a:buClr>
              <a:buFont typeface="Wingdings" pitchFamily="2" charset="2"/>
              <a:buChar char="Ø"/>
            </a:pPr>
            <a:r>
              <a:rPr lang="ja-JP" altLang="en-US" sz="1100" dirty="0">
                <a:solidFill>
                  <a:srgbClr val="000000"/>
                </a:solidFill>
              </a:rPr>
              <a:t>この段階から、生活機能の低下等についての自覚を促し、介護予防に取り組む意欲を引き出せるよう、利用者本人及び家族とのコミュニケーションを深め、信頼関係の構築に努める。</a:t>
            </a:r>
            <a:endParaRPr lang="en-US" altLang="ja-JP" sz="1100" dirty="0">
              <a:solidFill>
                <a:srgbClr val="000000"/>
              </a:solidFill>
            </a:endParaRPr>
          </a:p>
        </p:txBody>
      </p:sp>
      <p:sp>
        <p:nvSpPr>
          <p:cNvPr id="13" name="正方形/長方形 12"/>
          <p:cNvSpPr/>
          <p:nvPr/>
        </p:nvSpPr>
        <p:spPr bwMode="auto">
          <a:xfrm>
            <a:off x="406404" y="1111538"/>
            <a:ext cx="9083675" cy="1061829"/>
          </a:xfrm>
          <a:prstGeom prst="rect">
            <a:avLst/>
          </a:prstGeom>
          <a:noFill/>
          <a:ln w="12700" cap="flat" cmpd="sng" algn="ctr">
            <a:solidFill>
              <a:schemeClr val="bg2"/>
            </a:solidFill>
            <a:prstDash val="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14" name="テキスト ボックス 13"/>
          <p:cNvSpPr txBox="1"/>
          <p:nvPr/>
        </p:nvSpPr>
        <p:spPr>
          <a:xfrm>
            <a:off x="424180" y="2473602"/>
            <a:ext cx="9065896" cy="892552"/>
          </a:xfrm>
          <a:prstGeom prst="rect">
            <a:avLst/>
          </a:prstGeom>
          <a:noFill/>
          <a:ln>
            <a:noFill/>
            <a:prstDash val="sysDash"/>
          </a:ln>
        </p:spPr>
        <p:txBody>
          <a:bodyPr wrap="square" rtlCol="0">
            <a:spAutoFit/>
          </a:bodyPr>
          <a:lstStyle/>
          <a:p>
            <a:pPr marL="185738" indent="-185738" fontAlgn="base">
              <a:spcBef>
                <a:spcPts val="600"/>
              </a:spcBef>
              <a:spcAft>
                <a:spcPts val="600"/>
              </a:spcAft>
              <a:buClr>
                <a:srgbClr val="5A5A5A"/>
              </a:buClr>
              <a:buFont typeface="Wingdings" pitchFamily="2" charset="2"/>
              <a:buNone/>
            </a:pPr>
            <a:r>
              <a:rPr lang="en-US" altLang="ja-JP" sz="1400" dirty="0">
                <a:solidFill>
                  <a:srgbClr val="000000"/>
                </a:solidFill>
                <a:latin typeface="HGP創英角ｺﾞｼｯｸUB" pitchFamily="50" charset="-128"/>
                <a:ea typeface="HGP創英角ｺﾞｼｯｸUB" pitchFamily="50" charset="-128"/>
              </a:rPr>
              <a:t>【</a:t>
            </a:r>
            <a:r>
              <a:rPr lang="ja-JP" altLang="en-US" sz="1400" dirty="0">
                <a:solidFill>
                  <a:srgbClr val="000000"/>
                </a:solidFill>
                <a:latin typeface="HGP創英角ｺﾞｼｯｸUB" pitchFamily="50" charset="-128"/>
                <a:ea typeface="HGP創英角ｺﾞｼｯｸUB" pitchFamily="50" charset="-128"/>
              </a:rPr>
              <a:t>ケアプラン原案の作成開始</a:t>
            </a:r>
            <a:r>
              <a:rPr lang="en-US" altLang="ja-JP" sz="1400" dirty="0">
                <a:solidFill>
                  <a:srgbClr val="000000"/>
                </a:solidFill>
                <a:latin typeface="HGP創英角ｺﾞｼｯｸUB" pitchFamily="50" charset="-128"/>
                <a:ea typeface="HGP創英角ｺﾞｼｯｸUB" pitchFamily="50" charset="-128"/>
              </a:rPr>
              <a:t>】</a:t>
            </a:r>
            <a:r>
              <a:rPr lang="ja-JP" altLang="en-US" sz="1400" dirty="0">
                <a:solidFill>
                  <a:srgbClr val="000000"/>
                </a:solidFill>
                <a:latin typeface="HGP創英角ｺﾞｼｯｸUB" pitchFamily="50" charset="-128"/>
                <a:ea typeface="HGP創英角ｺﾞｼｯｸUB" pitchFamily="50" charset="-128"/>
              </a:rPr>
              <a:t>　利用サービス内容とその後の関わりを検討した上で、介護予防ケアマネジメント類型を選択</a:t>
            </a:r>
            <a:endParaRPr lang="en-US" altLang="ja-JP" sz="1400" dirty="0">
              <a:solidFill>
                <a:srgbClr val="000000"/>
              </a:solidFill>
            </a:endParaRPr>
          </a:p>
          <a:p>
            <a:pPr marL="185738" lvl="1" indent="-185738" fontAlgn="base">
              <a:spcAft>
                <a:spcPct val="0"/>
              </a:spcAft>
              <a:buClr>
                <a:srgbClr val="5A5A5A"/>
              </a:buClr>
              <a:buFont typeface="Wingdings" pitchFamily="2" charset="2"/>
              <a:buChar char="Ø"/>
            </a:pPr>
            <a:r>
              <a:rPr lang="ja-JP" altLang="en-US" sz="1100" dirty="0">
                <a:solidFill>
                  <a:srgbClr val="000000"/>
                </a:solidFill>
              </a:rPr>
              <a:t>利用者の状況に応じて切り替える支援・サービスと、その後の利用者への関わりの必要度合いによって、介護予防ケアマネジメントの類型が決まる。</a:t>
            </a:r>
            <a:endParaRPr lang="en-US" altLang="ja-JP" sz="1100" dirty="0">
              <a:solidFill>
                <a:srgbClr val="000000"/>
              </a:solidFill>
            </a:endParaRPr>
          </a:p>
          <a:p>
            <a:pPr marL="185738" lvl="1" indent="-185738" fontAlgn="base">
              <a:spcAft>
                <a:spcPct val="0"/>
              </a:spcAft>
              <a:buClr>
                <a:srgbClr val="5A5A5A"/>
              </a:buClr>
              <a:buFont typeface="Wingdings" pitchFamily="2" charset="2"/>
              <a:buChar char="Ø"/>
            </a:pPr>
            <a:r>
              <a:rPr lang="ja-JP" altLang="en-US" sz="1100" dirty="0">
                <a:solidFill>
                  <a:srgbClr val="000000"/>
                </a:solidFill>
              </a:rPr>
              <a:t>ケアマネジメントＡは、現行の介護予防支援と同様。ケアマネジメントＢは、専門職によるモニタリングは必要だが、本人の状況は安定しており、ケアプランの大きな変更もなく、間隔をあけたモニタリングでよい者を想定。ケアマネジメントＣは、セルフマネジメント前提の者で、モニタリングは行わない。</a:t>
            </a:r>
            <a:endParaRPr lang="en-US" altLang="ja-JP" sz="1100" dirty="0">
              <a:solidFill>
                <a:srgbClr val="000000"/>
              </a:solidFill>
            </a:endParaRPr>
          </a:p>
        </p:txBody>
      </p:sp>
      <p:sp>
        <p:nvSpPr>
          <p:cNvPr id="15" name="テキスト ボックス 14"/>
          <p:cNvSpPr txBox="1"/>
          <p:nvPr/>
        </p:nvSpPr>
        <p:spPr>
          <a:xfrm>
            <a:off x="397811" y="3650658"/>
            <a:ext cx="4457382" cy="600164"/>
          </a:xfrm>
          <a:prstGeom prst="rect">
            <a:avLst/>
          </a:prstGeom>
          <a:solidFill>
            <a:srgbClr val="009900"/>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fontAlgn="base">
              <a:spcAft>
                <a:spcPct val="0"/>
              </a:spcAft>
              <a:buClr>
                <a:srgbClr val="5A5A5A"/>
              </a:buClr>
              <a:buFont typeface="Wingdings" pitchFamily="2" charset="2"/>
              <a:buNone/>
            </a:pPr>
            <a:r>
              <a:rPr lang="ja-JP" altLang="en-US" sz="1200" dirty="0">
                <a:solidFill>
                  <a:srgbClr val="FFFFFF"/>
                </a:solidFill>
                <a:latin typeface="HGP創英角ｺﾞｼｯｸUB" pitchFamily="50" charset="-128"/>
                <a:ea typeface="HGP創英角ｺﾞｼｯｸUB" pitchFamily="50" charset="-128"/>
              </a:rPr>
              <a:t>住民主体の支援（一般・</a:t>
            </a:r>
            <a:r>
              <a:rPr lang="en-US" altLang="ja-JP" sz="1200" dirty="0">
                <a:solidFill>
                  <a:srgbClr val="FFFFFF"/>
                </a:solidFill>
                <a:latin typeface="HGP創英角ｺﾞｼｯｸUB" pitchFamily="50" charset="-128"/>
                <a:ea typeface="HGP創英角ｺﾞｼｯｸUB" pitchFamily="50" charset="-128"/>
              </a:rPr>
              <a:t>B</a:t>
            </a:r>
            <a:r>
              <a:rPr lang="ja-JP" altLang="en-US" sz="1200" dirty="0">
                <a:solidFill>
                  <a:srgbClr val="FFFFFF"/>
                </a:solidFill>
                <a:latin typeface="HGP創英角ｺﾞｼｯｸUB" pitchFamily="50" charset="-128"/>
                <a:ea typeface="HGP創英角ｺﾞｼｯｸUB" pitchFamily="50" charset="-128"/>
              </a:rPr>
              <a:t>）が中心になる場合</a:t>
            </a:r>
            <a:endParaRPr lang="en-US" altLang="ja-JP" sz="1200" dirty="0">
              <a:solidFill>
                <a:srgbClr val="FFFFFF"/>
              </a:solidFill>
              <a:latin typeface="HGP創英角ｺﾞｼｯｸUB" pitchFamily="50" charset="-128"/>
              <a:ea typeface="HGP創英角ｺﾞｼｯｸUB" pitchFamily="50" charset="-128"/>
            </a:endParaRPr>
          </a:p>
          <a:p>
            <a:pPr algn="ctr" fontAlgn="base">
              <a:spcBef>
                <a:spcPts val="600"/>
              </a:spcBef>
              <a:spcAft>
                <a:spcPts val="600"/>
              </a:spcAft>
              <a:buClr>
                <a:srgbClr val="5A5A5A"/>
              </a:buClr>
              <a:buFont typeface="Wingdings" pitchFamily="2" charset="2"/>
              <a:buNone/>
            </a:pPr>
            <a:r>
              <a:rPr lang="ja-JP" altLang="en-US" sz="1600" dirty="0">
                <a:solidFill>
                  <a:srgbClr val="FFFFFF"/>
                </a:solidFill>
                <a:latin typeface="HGP創英角ｺﾞｼｯｸUB" pitchFamily="50" charset="-128"/>
                <a:ea typeface="HGP創英角ｺﾞｼｯｸUB" pitchFamily="50" charset="-128"/>
              </a:rPr>
              <a:t>介護予防ケアマネジメント</a:t>
            </a:r>
            <a:r>
              <a:rPr lang="en-US" altLang="ja-JP" sz="1600" dirty="0">
                <a:solidFill>
                  <a:srgbClr val="FFFFFF"/>
                </a:solidFill>
                <a:latin typeface="HGP創英角ｺﾞｼｯｸUB" pitchFamily="50" charset="-128"/>
                <a:ea typeface="HGP創英角ｺﾞｼｯｸUB" pitchFamily="50" charset="-128"/>
              </a:rPr>
              <a:t>C</a:t>
            </a:r>
            <a:endParaRPr lang="ja-JP" altLang="en-US" sz="1600" dirty="0">
              <a:solidFill>
                <a:srgbClr val="FFFFFF"/>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5026027" y="3650658"/>
            <a:ext cx="4420483" cy="600164"/>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Aft>
                <a:spcPct val="0"/>
              </a:spcAft>
              <a:buClr>
                <a:srgbClr val="5A5A5A"/>
              </a:buClr>
              <a:buFont typeface="Wingdings" pitchFamily="2" charset="2"/>
              <a:buNone/>
            </a:pPr>
            <a:r>
              <a:rPr lang="ja-JP" altLang="en-US" sz="1200" dirty="0">
                <a:solidFill>
                  <a:srgbClr val="FFFFFF"/>
                </a:solidFill>
                <a:latin typeface="HGP創英角ｺﾞｼｯｸUB" pitchFamily="50" charset="-128"/>
                <a:ea typeface="HGP創英角ｺﾞｼｯｸUB" pitchFamily="50" charset="-128"/>
              </a:rPr>
              <a:t>指定事業者・短期集中サービス（従来型・</a:t>
            </a:r>
            <a:r>
              <a:rPr lang="en-US" altLang="ja-JP" sz="1200" dirty="0">
                <a:solidFill>
                  <a:srgbClr val="FFFFFF"/>
                </a:solidFill>
                <a:latin typeface="HGP創英角ｺﾞｼｯｸUB" pitchFamily="50" charset="-128"/>
                <a:ea typeface="HGP創英角ｺﾞｼｯｸUB" pitchFamily="50" charset="-128"/>
              </a:rPr>
              <a:t>A</a:t>
            </a:r>
            <a:r>
              <a:rPr lang="ja-JP" altLang="en-US" sz="1200" dirty="0">
                <a:solidFill>
                  <a:srgbClr val="FFFFFF"/>
                </a:solidFill>
                <a:latin typeface="HGP創英角ｺﾞｼｯｸUB" pitchFamily="50" charset="-128"/>
                <a:ea typeface="HGP創英角ｺﾞｼｯｸUB" pitchFamily="50" charset="-128"/>
              </a:rPr>
              <a:t>・</a:t>
            </a:r>
            <a:r>
              <a:rPr lang="en-US" altLang="ja-JP" sz="1200" dirty="0">
                <a:solidFill>
                  <a:srgbClr val="FFFFFF"/>
                </a:solidFill>
                <a:latin typeface="HGP創英角ｺﾞｼｯｸUB" pitchFamily="50" charset="-128"/>
                <a:ea typeface="HGP創英角ｺﾞｼｯｸUB" pitchFamily="50" charset="-128"/>
              </a:rPr>
              <a:t>C</a:t>
            </a:r>
            <a:r>
              <a:rPr lang="ja-JP" altLang="en-US" sz="1200" dirty="0">
                <a:solidFill>
                  <a:srgbClr val="FFFFFF"/>
                </a:solidFill>
                <a:latin typeface="HGP創英角ｺﾞｼｯｸUB" pitchFamily="50" charset="-128"/>
                <a:ea typeface="HGP創英角ｺﾞｼｯｸUB" pitchFamily="50" charset="-128"/>
              </a:rPr>
              <a:t>）が中心になる場合</a:t>
            </a:r>
            <a:endParaRPr lang="en-US" altLang="ja-JP" sz="1200" dirty="0">
              <a:solidFill>
                <a:srgbClr val="FFFFFF"/>
              </a:solidFill>
              <a:latin typeface="HGP創英角ｺﾞｼｯｸUB" pitchFamily="50" charset="-128"/>
              <a:ea typeface="HGP創英角ｺﾞｼｯｸUB" pitchFamily="50" charset="-128"/>
            </a:endParaRPr>
          </a:p>
          <a:p>
            <a:pPr algn="ctr" fontAlgn="base">
              <a:spcBef>
                <a:spcPts val="600"/>
              </a:spcBef>
              <a:spcAft>
                <a:spcPts val="600"/>
              </a:spcAft>
              <a:buClr>
                <a:srgbClr val="5A5A5A"/>
              </a:buClr>
              <a:buFont typeface="Wingdings" pitchFamily="2" charset="2"/>
              <a:buNone/>
            </a:pPr>
            <a:r>
              <a:rPr lang="ja-JP" altLang="en-US" sz="1600" dirty="0">
                <a:solidFill>
                  <a:srgbClr val="FFFFFF"/>
                </a:solidFill>
                <a:latin typeface="HGP創英角ｺﾞｼｯｸUB" pitchFamily="50" charset="-128"/>
                <a:ea typeface="HGP創英角ｺﾞｼｯｸUB" pitchFamily="50" charset="-128"/>
              </a:rPr>
              <a:t>介護予防ケアマネジメント</a:t>
            </a:r>
            <a:r>
              <a:rPr lang="en-US" altLang="ja-JP" sz="1600" dirty="0">
                <a:solidFill>
                  <a:srgbClr val="FFFFFF"/>
                </a:solidFill>
                <a:latin typeface="HGP創英角ｺﾞｼｯｸUB" pitchFamily="50" charset="-128"/>
                <a:ea typeface="HGP創英角ｺﾞｼｯｸUB" pitchFamily="50" charset="-128"/>
              </a:rPr>
              <a:t>A</a:t>
            </a:r>
            <a:r>
              <a:rPr lang="ja-JP" altLang="en-US" sz="1600" dirty="0">
                <a:solidFill>
                  <a:srgbClr val="FFFFFF"/>
                </a:solidFill>
                <a:latin typeface="HGP創英角ｺﾞｼｯｸUB" pitchFamily="50" charset="-128"/>
                <a:ea typeface="HGP創英角ｺﾞｼｯｸUB" pitchFamily="50" charset="-128"/>
              </a:rPr>
              <a:t>・</a:t>
            </a:r>
            <a:r>
              <a:rPr lang="en-US" altLang="ja-JP" sz="1600" dirty="0">
                <a:solidFill>
                  <a:srgbClr val="FFFFFF"/>
                </a:solidFill>
                <a:latin typeface="HGP創英角ｺﾞｼｯｸUB" pitchFamily="50" charset="-128"/>
                <a:ea typeface="HGP創英角ｺﾞｼｯｸUB" pitchFamily="50" charset="-128"/>
              </a:rPr>
              <a:t>B</a:t>
            </a:r>
            <a:endParaRPr lang="ja-JP" altLang="en-US" sz="1600" dirty="0">
              <a:solidFill>
                <a:srgbClr val="FFFFFF"/>
              </a:solidFill>
              <a:latin typeface="HGP創英角ｺﾞｼｯｸUB" pitchFamily="50" charset="-128"/>
              <a:ea typeface="HGP創英角ｺﾞｼｯｸUB" pitchFamily="50" charset="-128"/>
            </a:endParaRPr>
          </a:p>
        </p:txBody>
      </p:sp>
      <p:sp>
        <p:nvSpPr>
          <p:cNvPr id="18" name="正方形/長方形 17"/>
          <p:cNvSpPr/>
          <p:nvPr/>
        </p:nvSpPr>
        <p:spPr bwMode="auto">
          <a:xfrm>
            <a:off x="389154" y="2487778"/>
            <a:ext cx="9078705" cy="878376"/>
          </a:xfrm>
          <a:prstGeom prst="rect">
            <a:avLst/>
          </a:prstGeom>
          <a:noFill/>
          <a:ln w="12700" cap="flat" cmpd="sng" algn="ctr">
            <a:solidFill>
              <a:schemeClr val="bg2"/>
            </a:solidFill>
            <a:prstDash val="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19" name="下矢印 18"/>
          <p:cNvSpPr/>
          <p:nvPr/>
        </p:nvSpPr>
        <p:spPr bwMode="auto">
          <a:xfrm>
            <a:off x="3592654" y="2324646"/>
            <a:ext cx="2728948" cy="145302"/>
          </a:xfrm>
          <a:prstGeom prst="downArrow">
            <a:avLst/>
          </a:prstGeom>
          <a:solidFill>
            <a:schemeClr val="bg2">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20" name="下矢印 19"/>
          <p:cNvSpPr/>
          <p:nvPr/>
        </p:nvSpPr>
        <p:spPr bwMode="auto">
          <a:xfrm>
            <a:off x="1938323" y="3366159"/>
            <a:ext cx="1276380" cy="306025"/>
          </a:xfrm>
          <a:prstGeom prst="downArrow">
            <a:avLst/>
          </a:prstGeom>
          <a:solidFill>
            <a:srgbClr val="9BBB59"/>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22" name="下矢印 21"/>
          <p:cNvSpPr/>
          <p:nvPr/>
        </p:nvSpPr>
        <p:spPr bwMode="auto">
          <a:xfrm>
            <a:off x="6636492" y="3366154"/>
            <a:ext cx="1276380" cy="317010"/>
          </a:xfrm>
          <a:prstGeom prst="downArrow">
            <a:avLst/>
          </a:prstGeom>
          <a:solidFill>
            <a:srgbClr val="FF9966"/>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21" name="下矢印 20"/>
          <p:cNvSpPr/>
          <p:nvPr/>
        </p:nvSpPr>
        <p:spPr bwMode="auto">
          <a:xfrm>
            <a:off x="3583763" y="2173367"/>
            <a:ext cx="2728948" cy="279693"/>
          </a:xfrm>
          <a:prstGeom prst="downArrow">
            <a:avLst/>
          </a:prstGeom>
          <a:solidFill>
            <a:schemeClr val="bg2">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23" name="正方形/長方形 22"/>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r>
              <a:rPr lang="en-US" altLang="ja-JP" sz="1600" b="1" dirty="0">
                <a:solidFill>
                  <a:srgbClr val="FFFFFF"/>
                </a:solidFill>
                <a:latin typeface="メイリオ" pitchFamily="50" charset="-128"/>
                <a:ea typeface="メイリオ" pitchFamily="50" charset="-128"/>
                <a:cs typeface="メイリオ" pitchFamily="50" charset="-128"/>
              </a:rPr>
              <a:t>Ⅲ</a:t>
            </a:r>
            <a:r>
              <a:rPr lang="ja-JP" altLang="en-US" sz="1600" b="1" dirty="0">
                <a:solidFill>
                  <a:srgbClr val="FFFFFF"/>
                </a:solidFill>
                <a:latin typeface="メイリオ" pitchFamily="50" charset="-128"/>
                <a:ea typeface="メイリオ" pitchFamily="50" charset="-128"/>
                <a:cs typeface="メイリオ" pitchFamily="50" charset="-128"/>
              </a:rPr>
              <a:t>　総合事業に向けて準備すべきことは何か？</a:t>
            </a:r>
          </a:p>
        </p:txBody>
      </p:sp>
      <p:sp>
        <p:nvSpPr>
          <p:cNvPr id="24"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11</a:t>
            </a:r>
            <a:endParaRPr lang="ja-JP" altLang="en-US" sz="1600" b="1" dirty="0">
              <a:solidFill>
                <a:prstClr val="black"/>
              </a:solidFill>
              <a:latin typeface="+mn-ea"/>
            </a:endParaRPr>
          </a:p>
        </p:txBody>
      </p:sp>
      <p:sp>
        <p:nvSpPr>
          <p:cNvPr id="2" name="テキスト ボックス 1"/>
          <p:cNvSpPr txBox="1"/>
          <p:nvPr/>
        </p:nvSpPr>
        <p:spPr>
          <a:xfrm>
            <a:off x="10455969" y="5496344"/>
            <a:ext cx="2594113" cy="2862322"/>
          </a:xfrm>
          <a:prstGeom prst="rect">
            <a:avLst/>
          </a:prstGeom>
          <a:noFill/>
        </p:spPr>
        <p:txBody>
          <a:bodyPr wrap="square" rtlCol="0">
            <a:spAutoFit/>
          </a:bodyPr>
          <a:lstStyle/>
          <a:p>
            <a:r>
              <a:rPr lang="ja-JP" altLang="en-US" dirty="0"/>
              <a:t>ケアマネジメントＡＢ及びケアマネジメントＣにおける運用の例示。</a:t>
            </a:r>
          </a:p>
          <a:p>
            <a:r>
              <a:rPr lang="ja-JP" altLang="en-US" dirty="0">
                <a:solidFill>
                  <a:srgbClr val="0070C0"/>
                </a:solidFill>
              </a:rPr>
              <a:t>マネジメントの類型も固定するのではなく、状態や状況に合わせケアマネジメントの類型も変動させ、必要な支援となるようにする視点が重要である。</a:t>
            </a:r>
          </a:p>
        </p:txBody>
      </p:sp>
    </p:spTree>
    <p:extLst>
      <p:ext uri="{BB962C8B-B14F-4D97-AF65-F5344CB8AC3E}">
        <p14:creationId xmlns:p14="http://schemas.microsoft.com/office/powerpoint/2010/main" val="140342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12</a:t>
            </a:r>
            <a:endParaRPr lang="ja-JP" altLang="en-US" sz="1600" b="1" dirty="0">
              <a:solidFill>
                <a:prstClr val="black"/>
              </a:solidFill>
              <a:latin typeface="+mn-ea"/>
            </a:endParaRPr>
          </a:p>
        </p:txBody>
      </p:sp>
      <p:sp>
        <p:nvSpPr>
          <p:cNvPr id="5" name="テキスト ボックス 4"/>
          <p:cNvSpPr txBox="1"/>
          <p:nvPr/>
        </p:nvSpPr>
        <p:spPr>
          <a:xfrm>
            <a:off x="618824" y="2072642"/>
            <a:ext cx="8696961" cy="3939540"/>
          </a:xfrm>
          <a:prstGeom prst="rect">
            <a:avLst/>
          </a:prstGeom>
          <a:noFill/>
        </p:spPr>
        <p:txBody>
          <a:bodyPr wrap="square" rtlCol="0">
            <a:spAutoFit/>
          </a:bodyPr>
          <a:lstStyle/>
          <a:p>
            <a:r>
              <a:rPr lang="ja-JP" altLang="en-US" sz="2800" dirty="0">
                <a:solidFill>
                  <a:prstClr val="black"/>
                </a:solidFill>
              </a:rPr>
              <a:t>　</a:t>
            </a:r>
            <a:r>
              <a:rPr lang="ja-JP" altLang="ja-JP" sz="2800" dirty="0">
                <a:solidFill>
                  <a:prstClr val="black"/>
                </a:solidFill>
              </a:rPr>
              <a:t>居宅要支援被保険者等（指定介護予防支援又は特例介護予防</a:t>
            </a:r>
            <a:r>
              <a:rPr lang="ja-JP" altLang="ja-JP" sz="2800" dirty="0"/>
              <a:t>サービス計画費に係る介護予防支援を受けている者を除く。）の</a:t>
            </a:r>
            <a:r>
              <a:rPr lang="ja-JP" altLang="ja-JP" sz="2800" dirty="0">
                <a:solidFill>
                  <a:srgbClr val="FF0000"/>
                </a:solidFill>
              </a:rPr>
              <a:t>介護予防を目的</a:t>
            </a:r>
            <a:r>
              <a:rPr lang="ja-JP" altLang="ja-JP" sz="2800" dirty="0"/>
              <a:t>と</a:t>
            </a:r>
            <a:r>
              <a:rPr lang="ja-JP" altLang="en-US" sz="2800" dirty="0"/>
              <a:t>して</a:t>
            </a:r>
            <a:r>
              <a:rPr lang="ja-JP" altLang="ja-JP" sz="2800" dirty="0"/>
              <a:t>、厚生労働省令に定める基準に従って、その</a:t>
            </a:r>
            <a:r>
              <a:rPr lang="ja-JP" altLang="ja-JP" sz="2800" dirty="0">
                <a:solidFill>
                  <a:srgbClr val="FF0000"/>
                </a:solidFill>
              </a:rPr>
              <a:t>心身の状況</a:t>
            </a:r>
            <a:r>
              <a:rPr lang="ja-JP" altLang="ja-JP" sz="2800" dirty="0"/>
              <a:t>、その置かれている</a:t>
            </a:r>
            <a:r>
              <a:rPr lang="ja-JP" altLang="ja-JP" sz="2800" dirty="0">
                <a:solidFill>
                  <a:srgbClr val="FF0000"/>
                </a:solidFill>
              </a:rPr>
              <a:t>環境</a:t>
            </a:r>
            <a:r>
              <a:rPr lang="ja-JP" altLang="ja-JP" sz="2800" dirty="0"/>
              <a:t>その他の状況に応じて、その</a:t>
            </a:r>
            <a:r>
              <a:rPr lang="ja-JP" altLang="ja-JP" sz="2800" dirty="0">
                <a:solidFill>
                  <a:srgbClr val="FF0000"/>
                </a:solidFill>
              </a:rPr>
              <a:t>選択に基づき</a:t>
            </a:r>
            <a:r>
              <a:rPr lang="ja-JP" altLang="ja-JP" sz="2800" dirty="0"/>
              <a:t>、第１号訪問事業、第１号通所事業又は第１号生活支援事業その他</a:t>
            </a:r>
            <a:r>
              <a:rPr lang="ja-JP" altLang="en-US" sz="2800" dirty="0"/>
              <a:t>の</a:t>
            </a:r>
            <a:r>
              <a:rPr lang="ja-JP" altLang="ja-JP" sz="2800" dirty="0"/>
              <a:t>適切な事業が</a:t>
            </a:r>
            <a:r>
              <a:rPr lang="ja-JP" altLang="ja-JP" sz="2800" dirty="0">
                <a:solidFill>
                  <a:srgbClr val="FF0000"/>
                </a:solidFill>
              </a:rPr>
              <a:t>包括的かつ効率的に提供</a:t>
            </a:r>
            <a:r>
              <a:rPr lang="ja-JP" altLang="ja-JP" sz="2800" dirty="0"/>
              <a:t>されるよう必要な援助を行う事業</a:t>
            </a:r>
            <a:endParaRPr lang="en-US" altLang="ja-JP" sz="2800" dirty="0"/>
          </a:p>
          <a:p>
            <a:r>
              <a:rPr lang="ja-JP" altLang="en-US" sz="2600" dirty="0">
                <a:solidFill>
                  <a:prstClr val="black"/>
                </a:solidFill>
              </a:rPr>
              <a:t>　　　　　　　　　　　　　　　　　　　　（</a:t>
            </a:r>
            <a:r>
              <a:rPr lang="ja-JP" altLang="ja-JP" sz="2600" dirty="0">
                <a:solidFill>
                  <a:prstClr val="black"/>
                </a:solidFill>
              </a:rPr>
              <a:t>法１１５条の４５</a:t>
            </a:r>
            <a:r>
              <a:rPr lang="ja-JP" altLang="en-US" sz="2600" dirty="0">
                <a:solidFill>
                  <a:prstClr val="black"/>
                </a:solidFill>
              </a:rPr>
              <a:t>第１項の二）</a:t>
            </a:r>
            <a:endParaRPr lang="en-US" altLang="ja-JP" sz="2600" dirty="0">
              <a:solidFill>
                <a:prstClr val="black"/>
              </a:solidFill>
            </a:endParaRPr>
          </a:p>
        </p:txBody>
      </p:sp>
      <p:sp>
        <p:nvSpPr>
          <p:cNvPr id="7" name="タイトル 6"/>
          <p:cNvSpPr>
            <a:spLocks noGrp="1"/>
          </p:cNvSpPr>
          <p:nvPr>
            <p:ph type="title"/>
          </p:nvPr>
        </p:nvSpPr>
        <p:spPr>
          <a:xfrm>
            <a:off x="0" y="1"/>
            <a:ext cx="9920304" cy="1153555"/>
          </a:xfrm>
          <a:solidFill>
            <a:schemeClr val="accent2">
              <a:lumMod val="20000"/>
              <a:lumOff val="80000"/>
            </a:schemeClr>
          </a:solidFill>
        </p:spPr>
        <p:txBody>
          <a:bodyPr>
            <a:normAutofit/>
          </a:bodyPr>
          <a:lstStyle/>
          <a:p>
            <a:r>
              <a:rPr lang="ja-JP" altLang="en-US" sz="3200" dirty="0"/>
              <a:t>総合事業における</a:t>
            </a:r>
            <a:r>
              <a:rPr lang="ja-JP" altLang="ja-JP" sz="3200" dirty="0"/>
              <a:t>介護予防ケアマネジメント</a:t>
            </a:r>
            <a:r>
              <a:rPr lang="en-US" altLang="ja-JP" sz="3200" dirty="0"/>
              <a:t/>
            </a:r>
            <a:br>
              <a:rPr lang="en-US" altLang="ja-JP" sz="3200" dirty="0"/>
            </a:br>
            <a:r>
              <a:rPr lang="ja-JP" altLang="en-US" sz="3200" dirty="0"/>
              <a:t>（第</a:t>
            </a:r>
            <a:r>
              <a:rPr lang="en-US" altLang="ja-JP" sz="3200" dirty="0"/>
              <a:t>1</a:t>
            </a:r>
            <a:r>
              <a:rPr lang="ja-JP" altLang="en-US" sz="3200" dirty="0"/>
              <a:t>号介護予防支援事業）　</a:t>
            </a:r>
            <a:endParaRPr kumimoji="1" lang="ja-JP" altLang="en-US" sz="3200" dirty="0"/>
          </a:p>
        </p:txBody>
      </p:sp>
    </p:spTree>
    <p:extLst>
      <p:ext uri="{BB962C8B-B14F-4D97-AF65-F5344CB8AC3E}">
        <p14:creationId xmlns:p14="http://schemas.microsoft.com/office/powerpoint/2010/main" val="71975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13</a:t>
            </a:r>
            <a:endParaRPr lang="ja-JP" altLang="en-US" sz="1600" b="1" dirty="0">
              <a:solidFill>
                <a:prstClr val="black"/>
              </a:solidFill>
              <a:latin typeface="+mn-ea"/>
            </a:endParaRPr>
          </a:p>
        </p:txBody>
      </p:sp>
      <p:sp>
        <p:nvSpPr>
          <p:cNvPr id="5" name="下矢印 4"/>
          <p:cNvSpPr/>
          <p:nvPr/>
        </p:nvSpPr>
        <p:spPr>
          <a:xfrm rot="10800000">
            <a:off x="4661962" y="3058956"/>
            <a:ext cx="584617" cy="1378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タイトル 6"/>
          <p:cNvSpPr>
            <a:spLocks noGrp="1"/>
          </p:cNvSpPr>
          <p:nvPr>
            <p:ph type="title"/>
          </p:nvPr>
        </p:nvSpPr>
        <p:spPr>
          <a:xfrm>
            <a:off x="-26968" y="1"/>
            <a:ext cx="9932967" cy="491319"/>
          </a:xfrm>
          <a:solidFill>
            <a:schemeClr val="accent2">
              <a:lumMod val="20000"/>
              <a:lumOff val="80000"/>
            </a:schemeClr>
          </a:solidFill>
        </p:spPr>
        <p:txBody>
          <a:bodyPr>
            <a:noAutofit/>
          </a:bodyPr>
          <a:lstStyle/>
          <a:p>
            <a:r>
              <a:rPr lang="ja-JP" altLang="ja-JP" sz="3200" dirty="0"/>
              <a:t>介護予防ケアマネジメント</a:t>
            </a:r>
            <a:r>
              <a:rPr lang="ja-JP" altLang="en-US" sz="3200" dirty="0"/>
              <a:t>の対象者像</a:t>
            </a:r>
            <a:endParaRPr kumimoji="1" lang="ja-JP" altLang="en-US" sz="3200" dirty="0"/>
          </a:p>
        </p:txBody>
      </p:sp>
      <p:sp>
        <p:nvSpPr>
          <p:cNvPr id="2" name="テキスト ボックス 1"/>
          <p:cNvSpPr txBox="1"/>
          <p:nvPr/>
        </p:nvSpPr>
        <p:spPr>
          <a:xfrm>
            <a:off x="1361601" y="1304622"/>
            <a:ext cx="7128875" cy="1754326"/>
          </a:xfrm>
          <a:prstGeom prst="rect">
            <a:avLst/>
          </a:prstGeom>
          <a:noFill/>
        </p:spPr>
        <p:txBody>
          <a:bodyPr wrap="none" rtlCol="0">
            <a:spAutoFit/>
          </a:bodyPr>
          <a:lstStyle/>
          <a:p>
            <a:r>
              <a:rPr lang="ja-JP" altLang="en-US" sz="2800" dirty="0">
                <a:solidFill>
                  <a:prstClr val="black"/>
                </a:solidFill>
              </a:rPr>
              <a:t>認定調査結果から見ると、</a:t>
            </a:r>
            <a:endParaRPr lang="en-US" altLang="ja-JP" sz="2800" dirty="0">
              <a:solidFill>
                <a:prstClr val="black"/>
              </a:solidFill>
            </a:endParaRPr>
          </a:p>
          <a:p>
            <a:r>
              <a:rPr lang="ja-JP" altLang="en-US" sz="2800" dirty="0">
                <a:solidFill>
                  <a:prstClr val="black"/>
                </a:solidFill>
              </a:rPr>
              <a:t>その多くは、</a:t>
            </a:r>
            <a:r>
              <a:rPr lang="ja-JP" altLang="en-US" sz="4000" u="sng" dirty="0">
                <a:solidFill>
                  <a:srgbClr val="FFC000"/>
                </a:solidFill>
              </a:rPr>
              <a:t>ＡＤＬは自立</a:t>
            </a:r>
            <a:r>
              <a:rPr lang="ja-JP" altLang="en-US" sz="2800" dirty="0">
                <a:solidFill>
                  <a:prstClr val="black"/>
                </a:solidFill>
              </a:rPr>
              <a:t>しているが、</a:t>
            </a:r>
            <a:endParaRPr lang="en-US" altLang="ja-JP" sz="2800" dirty="0">
              <a:solidFill>
                <a:prstClr val="black"/>
              </a:solidFill>
            </a:endParaRPr>
          </a:p>
          <a:p>
            <a:r>
              <a:rPr lang="ja-JP" altLang="en-US" sz="4000" u="sng" dirty="0">
                <a:solidFill>
                  <a:srgbClr val="FFC000"/>
                </a:solidFill>
              </a:rPr>
              <a:t>ＩＡＤＬの一部は行いにくく</a:t>
            </a:r>
            <a:r>
              <a:rPr lang="ja-JP" altLang="en-US" sz="2800" dirty="0">
                <a:solidFill>
                  <a:prstClr val="black"/>
                </a:solidFill>
              </a:rPr>
              <a:t>なっている</a:t>
            </a:r>
          </a:p>
        </p:txBody>
      </p:sp>
      <p:sp>
        <p:nvSpPr>
          <p:cNvPr id="3" name="テキスト ボックス 2"/>
          <p:cNvSpPr txBox="1"/>
          <p:nvPr/>
        </p:nvSpPr>
        <p:spPr>
          <a:xfrm>
            <a:off x="1275918" y="4437095"/>
            <a:ext cx="7300210" cy="1815882"/>
          </a:xfrm>
          <a:prstGeom prst="rect">
            <a:avLst/>
          </a:prstGeom>
          <a:noFill/>
          <a:ln>
            <a:solidFill>
              <a:schemeClr val="accent1"/>
            </a:solidFill>
          </a:ln>
        </p:spPr>
        <p:txBody>
          <a:bodyPr wrap="square" rtlCol="0">
            <a:spAutoFit/>
          </a:bodyPr>
          <a:lstStyle/>
          <a:p>
            <a:r>
              <a:rPr lang="ja-JP" altLang="en-US" sz="2800" dirty="0">
                <a:solidFill>
                  <a:prstClr val="black"/>
                </a:solidFill>
              </a:rPr>
              <a:t>加齢に伴う視力や聴力の低下</a:t>
            </a:r>
            <a:endParaRPr lang="en-US" altLang="ja-JP" sz="2800" dirty="0">
              <a:solidFill>
                <a:prstClr val="black"/>
              </a:solidFill>
            </a:endParaRPr>
          </a:p>
          <a:p>
            <a:r>
              <a:rPr lang="ja-JP" altLang="en-US" sz="2800" dirty="0">
                <a:solidFill>
                  <a:prstClr val="black"/>
                </a:solidFill>
              </a:rPr>
              <a:t>病気による体調の不良等</a:t>
            </a:r>
            <a:endParaRPr lang="en-US" altLang="ja-JP" sz="2800" dirty="0">
              <a:solidFill>
                <a:prstClr val="black"/>
              </a:solidFill>
            </a:endParaRPr>
          </a:p>
          <a:p>
            <a:r>
              <a:rPr lang="ja-JP" altLang="en-US" sz="2800" dirty="0">
                <a:solidFill>
                  <a:prstClr val="black"/>
                </a:solidFill>
              </a:rPr>
              <a:t>家族や友人との死別</a:t>
            </a:r>
            <a:endParaRPr lang="en-US" altLang="ja-JP" sz="2800" dirty="0">
              <a:solidFill>
                <a:prstClr val="black"/>
              </a:solidFill>
            </a:endParaRPr>
          </a:p>
          <a:p>
            <a:r>
              <a:rPr lang="ja-JP" altLang="en-US" sz="2800" dirty="0">
                <a:solidFill>
                  <a:prstClr val="black"/>
                </a:solidFill>
              </a:rPr>
              <a:t>家族との同居により家庭内の役割を喪失　など　</a:t>
            </a:r>
          </a:p>
        </p:txBody>
      </p:sp>
      <p:sp>
        <p:nvSpPr>
          <p:cNvPr id="6" name="テキスト ボックス 5"/>
          <p:cNvSpPr txBox="1"/>
          <p:nvPr/>
        </p:nvSpPr>
        <p:spPr>
          <a:xfrm>
            <a:off x="638993" y="3710627"/>
            <a:ext cx="8604175" cy="461665"/>
          </a:xfrm>
          <a:prstGeom prst="rect">
            <a:avLst/>
          </a:prstGeom>
          <a:solidFill>
            <a:schemeClr val="accent5">
              <a:lumMod val="20000"/>
              <a:lumOff val="80000"/>
            </a:schemeClr>
          </a:solidFill>
          <a:ln>
            <a:solidFill>
              <a:schemeClr val="accent1"/>
            </a:solidFill>
          </a:ln>
        </p:spPr>
        <p:txBody>
          <a:bodyPr wrap="square" rtlCol="0">
            <a:spAutoFit/>
          </a:bodyPr>
          <a:lstStyle/>
          <a:p>
            <a:r>
              <a:rPr lang="ja-JP" altLang="en-US" sz="2400" dirty="0">
                <a:solidFill>
                  <a:prstClr val="black"/>
                </a:solidFill>
              </a:rPr>
              <a:t>心身機能や生活環境が少しずつ変化する中で起こってきている</a:t>
            </a:r>
            <a:endParaRPr lang="en-US" altLang="ja-JP" sz="2400" dirty="0">
              <a:solidFill>
                <a:prstClr val="black"/>
              </a:solidFill>
            </a:endParaRPr>
          </a:p>
        </p:txBody>
      </p:sp>
    </p:spTree>
    <p:extLst>
      <p:ext uri="{BB962C8B-B14F-4D97-AF65-F5344CB8AC3E}">
        <p14:creationId xmlns:p14="http://schemas.microsoft.com/office/powerpoint/2010/main" val="3442494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extLst>
              <p:ext uri="{D42A27DB-BD31-4B8C-83A1-F6EECF244321}">
                <p14:modId xmlns:p14="http://schemas.microsoft.com/office/powerpoint/2010/main" val="3548787425"/>
              </p:ext>
            </p:extLst>
          </p:nvPr>
        </p:nvGraphicFramePr>
        <p:xfrm>
          <a:off x="188773" y="1412861"/>
          <a:ext cx="10011560" cy="461954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矢印コネクタ 15"/>
          <p:cNvCxnSpPr/>
          <p:nvPr/>
        </p:nvCxnSpPr>
        <p:spPr>
          <a:xfrm>
            <a:off x="6045142" y="6173688"/>
            <a:ext cx="2058698"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40562" y="6165304"/>
            <a:ext cx="5226580"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889116" y="1340775"/>
            <a:ext cx="53459" cy="4896544"/>
          </a:xfrm>
          <a:custGeom>
            <a:avLst/>
            <a:gdLst>
              <a:gd name="connsiteX0" fmla="*/ 13447 w 13447"/>
              <a:gd name="connsiteY0" fmla="*/ 5204012 h 5204012"/>
              <a:gd name="connsiteX1" fmla="*/ 0 w 13447"/>
              <a:gd name="connsiteY1" fmla="*/ 0 h 5204012"/>
            </a:gdLst>
            <a:ahLst/>
            <a:cxnLst>
              <a:cxn ang="0">
                <a:pos x="connsiteX0" y="connsiteY0"/>
              </a:cxn>
              <a:cxn ang="0">
                <a:pos x="connsiteX1" y="connsiteY1"/>
              </a:cxn>
            </a:cxnLst>
            <a:rect l="l" t="t" r="r" b="b"/>
            <a:pathLst>
              <a:path w="13447" h="5204012">
                <a:moveTo>
                  <a:pt x="13447" y="5204012"/>
                </a:moveTo>
                <a:cubicBezTo>
                  <a:pt x="8965" y="3469341"/>
                  <a:pt x="4482" y="1734671"/>
                  <a:pt x="0" y="0"/>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dirty="0">
              <a:solidFill>
                <a:prstClr val="black"/>
              </a:solidFill>
            </a:endParaRPr>
          </a:p>
        </p:txBody>
      </p:sp>
      <p:sp>
        <p:nvSpPr>
          <p:cNvPr id="7" name="正方形/長方形 6"/>
          <p:cNvSpPr/>
          <p:nvPr/>
        </p:nvSpPr>
        <p:spPr>
          <a:xfrm>
            <a:off x="2713484" y="6032471"/>
            <a:ext cx="1625766"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913575"/>
            <a:r>
              <a:rPr lang="ja-JP" altLang="en-US" sz="1200" dirty="0">
                <a:solidFill>
                  <a:prstClr val="black"/>
                </a:solidFill>
              </a:rPr>
              <a:t>身の回りの動作（</a:t>
            </a:r>
            <a:r>
              <a:rPr lang="en-US" altLang="ja-JP" sz="1200" dirty="0">
                <a:solidFill>
                  <a:prstClr val="black"/>
                </a:solidFill>
              </a:rPr>
              <a:t>ADL</a:t>
            </a:r>
            <a:r>
              <a:rPr lang="ja-JP" altLang="en-US" sz="1200" dirty="0">
                <a:solidFill>
                  <a:prstClr val="black"/>
                </a:solidFill>
              </a:rPr>
              <a:t>）</a:t>
            </a:r>
          </a:p>
        </p:txBody>
      </p:sp>
      <p:sp>
        <p:nvSpPr>
          <p:cNvPr id="8" name="正方形/長方形 7"/>
          <p:cNvSpPr/>
          <p:nvPr/>
        </p:nvSpPr>
        <p:spPr>
          <a:xfrm>
            <a:off x="6543646" y="6021288"/>
            <a:ext cx="132614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a:solidFill>
                  <a:prstClr val="black"/>
                </a:solidFill>
              </a:rPr>
              <a:t>生活行為</a:t>
            </a:r>
            <a:r>
              <a:rPr lang="en-US" altLang="ja-JP" sz="1200" dirty="0">
                <a:solidFill>
                  <a:prstClr val="black"/>
                </a:solidFill>
              </a:rPr>
              <a:t>(IADL)</a:t>
            </a:r>
            <a:endParaRPr lang="ja-JP" altLang="en-US" sz="1200" dirty="0">
              <a:solidFill>
                <a:prstClr val="black"/>
              </a:solidFill>
            </a:endParaRPr>
          </a:p>
        </p:txBody>
      </p:sp>
      <p:sp>
        <p:nvSpPr>
          <p:cNvPr id="12" name="サブタイトル 2"/>
          <p:cNvSpPr txBox="1">
            <a:spLocks/>
          </p:cNvSpPr>
          <p:nvPr/>
        </p:nvSpPr>
        <p:spPr>
          <a:xfrm>
            <a:off x="272520" y="692699"/>
            <a:ext cx="9439048" cy="576064"/>
          </a:xfrm>
          <a:prstGeom prst="rect">
            <a:avLst/>
          </a:prstGeom>
          <a:ln w="9525">
            <a:solidFill>
              <a:schemeClr val="accent1"/>
            </a:solidFill>
          </a:ln>
        </p:spPr>
        <p:txBody>
          <a:bodyPr vert="horz" wrap="none" lIns="91440" tIns="45720" rIns="91440" bIns="45720" rtlCol="0" anchor="ctr" anchorCtr="0">
            <a:noAutofit/>
          </a:bodyPr>
          <a:lstStyle/>
          <a:p>
            <a:pPr marL="342900" indent="-342900" algn="ctr" defTabSz="913575">
              <a:spcBef>
                <a:spcPct val="20000"/>
              </a:spcBef>
              <a:defRPr/>
            </a:pPr>
            <a:r>
              <a:rPr lang="ja-JP" altLang="en-US" sz="1400" dirty="0">
                <a:solidFill>
                  <a:prstClr val="black"/>
                </a:solidFill>
                <a:latin typeface="ＭＳ Ｐゴシック"/>
              </a:rPr>
              <a:t>要支援者のほとんどは、身の回りの動作は自立しているが、買い物など生活行為の一部がしづらくなっている。</a:t>
            </a:r>
          </a:p>
        </p:txBody>
      </p:sp>
      <p:sp>
        <p:nvSpPr>
          <p:cNvPr id="10" name="正方形/長方形 9"/>
          <p:cNvSpPr/>
          <p:nvPr/>
        </p:nvSpPr>
        <p:spPr>
          <a:xfrm>
            <a:off x="0" y="0"/>
            <a:ext cx="9906000" cy="4766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a:defRPr/>
            </a:pPr>
            <a:r>
              <a:rPr lang="ja-JP" altLang="en-US" sz="3200" dirty="0">
                <a:solidFill>
                  <a:prstClr val="black"/>
                </a:solidFill>
                <a:latin typeface="+mj-ea"/>
                <a:ea typeface="+mj-ea"/>
              </a:rPr>
              <a:t>要支援１～要介護２の認定調査結果</a:t>
            </a:r>
          </a:p>
        </p:txBody>
      </p:sp>
      <p:sp>
        <p:nvSpPr>
          <p:cNvPr id="20" name="正方形/長方形 19"/>
          <p:cNvSpPr/>
          <p:nvPr/>
        </p:nvSpPr>
        <p:spPr>
          <a:xfrm>
            <a:off x="8385419" y="2852938"/>
            <a:ext cx="101411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n=851,756</a:t>
            </a:r>
            <a:endParaRPr lang="ja-JP" altLang="en-US" sz="1100" dirty="0">
              <a:solidFill>
                <a:prstClr val="black"/>
              </a:solidFill>
              <a:latin typeface="ＭＳ Ｐゴシック"/>
            </a:endParaRPr>
          </a:p>
        </p:txBody>
      </p:sp>
      <p:sp>
        <p:nvSpPr>
          <p:cNvPr id="21" name="正方形/長方形 20"/>
          <p:cNvSpPr/>
          <p:nvPr/>
        </p:nvSpPr>
        <p:spPr>
          <a:xfrm>
            <a:off x="8385419" y="3429000"/>
            <a:ext cx="101411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n=855,173</a:t>
            </a:r>
            <a:endParaRPr lang="ja-JP" altLang="en-US" sz="1100" dirty="0">
              <a:solidFill>
                <a:prstClr val="black"/>
              </a:solidFill>
              <a:latin typeface="ＭＳ Ｐゴシック"/>
            </a:endParaRPr>
          </a:p>
        </p:txBody>
      </p:sp>
      <p:sp>
        <p:nvSpPr>
          <p:cNvPr id="22" name="正方形/長方形 21"/>
          <p:cNvSpPr/>
          <p:nvPr/>
        </p:nvSpPr>
        <p:spPr>
          <a:xfrm>
            <a:off x="8463427" y="4077077"/>
            <a:ext cx="101411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n=1,047,954</a:t>
            </a:r>
            <a:endParaRPr lang="ja-JP" altLang="en-US" sz="1100" dirty="0">
              <a:solidFill>
                <a:prstClr val="black"/>
              </a:solidFill>
              <a:latin typeface="ＭＳ Ｐゴシック"/>
            </a:endParaRPr>
          </a:p>
        </p:txBody>
      </p:sp>
      <p:sp>
        <p:nvSpPr>
          <p:cNvPr id="23" name="正方形/長方形 22"/>
          <p:cNvSpPr/>
          <p:nvPr/>
        </p:nvSpPr>
        <p:spPr>
          <a:xfrm>
            <a:off x="8385419" y="4653138"/>
            <a:ext cx="101411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n=854,999</a:t>
            </a:r>
            <a:endParaRPr lang="ja-JP" altLang="en-US" sz="1100" dirty="0">
              <a:solidFill>
                <a:prstClr val="black"/>
              </a:solidFill>
              <a:latin typeface="ＭＳ Ｐゴシック"/>
            </a:endParaRPr>
          </a:p>
        </p:txBody>
      </p:sp>
      <p:sp>
        <p:nvSpPr>
          <p:cNvPr id="24" name="テキスト ボックス 23"/>
          <p:cNvSpPr txBox="1"/>
          <p:nvPr/>
        </p:nvSpPr>
        <p:spPr>
          <a:xfrm>
            <a:off x="1364603" y="6597497"/>
            <a:ext cx="8513640" cy="276999"/>
          </a:xfrm>
          <a:prstGeom prst="rect">
            <a:avLst/>
          </a:prstGeom>
          <a:noFill/>
        </p:spPr>
        <p:txBody>
          <a:bodyPr wrap="square" rtlCol="0">
            <a:spAutoFit/>
          </a:bodyPr>
          <a:lstStyle/>
          <a:p>
            <a:pPr defTabSz="913575"/>
            <a:r>
              <a:rPr lang="en-US" altLang="ja-JP" sz="1200" dirty="0">
                <a:solidFill>
                  <a:prstClr val="black"/>
                </a:solidFill>
              </a:rPr>
              <a:t>※</a:t>
            </a:r>
            <a:r>
              <a:rPr lang="ja-JP" altLang="en-US" sz="1200" dirty="0">
                <a:solidFill>
                  <a:prstClr val="black"/>
                </a:solidFill>
              </a:rPr>
              <a:t>２　平成</a:t>
            </a:r>
            <a:r>
              <a:rPr lang="en-US" altLang="ja-JP" sz="1200" dirty="0">
                <a:solidFill>
                  <a:prstClr val="black"/>
                </a:solidFill>
              </a:rPr>
              <a:t>23</a:t>
            </a:r>
            <a:r>
              <a:rPr lang="ja-JP" altLang="en-US" sz="1200" dirty="0">
                <a:solidFill>
                  <a:prstClr val="black"/>
                </a:solidFill>
              </a:rPr>
              <a:t>年度要介護認定における認定調査結果（出典：認定支援ネットワーク（平成</a:t>
            </a:r>
            <a:r>
              <a:rPr lang="en-US" altLang="ja-JP" sz="1200" dirty="0">
                <a:solidFill>
                  <a:prstClr val="black"/>
                </a:solidFill>
              </a:rPr>
              <a:t>24</a:t>
            </a:r>
            <a:r>
              <a:rPr lang="ja-JP" altLang="en-US" sz="1200" dirty="0">
                <a:solidFill>
                  <a:prstClr val="black"/>
                </a:solidFill>
              </a:rPr>
              <a:t>年</a:t>
            </a:r>
            <a:r>
              <a:rPr lang="en-US" altLang="ja-JP" sz="1200" dirty="0">
                <a:solidFill>
                  <a:prstClr val="black"/>
                </a:solidFill>
              </a:rPr>
              <a:t>2</a:t>
            </a:r>
            <a:r>
              <a:rPr lang="ja-JP" altLang="en-US" sz="1200" dirty="0">
                <a:solidFill>
                  <a:prstClr val="black"/>
                </a:solidFill>
              </a:rPr>
              <a:t>月</a:t>
            </a:r>
            <a:r>
              <a:rPr lang="en-US" altLang="ja-JP" sz="1200" dirty="0">
                <a:solidFill>
                  <a:prstClr val="black"/>
                </a:solidFill>
              </a:rPr>
              <a:t>15</a:t>
            </a:r>
            <a:r>
              <a:rPr lang="ja-JP" altLang="en-US" sz="1200" dirty="0">
                <a:solidFill>
                  <a:prstClr val="black"/>
                </a:solidFill>
              </a:rPr>
              <a:t>日集計時点））</a:t>
            </a:r>
          </a:p>
        </p:txBody>
      </p:sp>
      <p:sp>
        <p:nvSpPr>
          <p:cNvPr id="25" name="正方形/長方形 24"/>
          <p:cNvSpPr/>
          <p:nvPr/>
        </p:nvSpPr>
        <p:spPr>
          <a:xfrm>
            <a:off x="8229393" y="4869160"/>
            <a:ext cx="1520619"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3575"/>
            <a:r>
              <a:rPr lang="en-US" altLang="ja-JP" sz="1100" dirty="0">
                <a:solidFill>
                  <a:prstClr val="black"/>
                </a:solidFill>
                <a:latin typeface="ＭＳ Ｐゴシック"/>
              </a:rPr>
              <a:t>n=</a:t>
            </a:r>
            <a:r>
              <a:rPr lang="ja-JP" altLang="en-US" sz="1100" dirty="0">
                <a:solidFill>
                  <a:prstClr val="black"/>
                </a:solidFill>
                <a:latin typeface="ＭＳ Ｐゴシック"/>
              </a:rPr>
              <a:t>二次判定件数</a:t>
            </a:r>
          </a:p>
        </p:txBody>
      </p:sp>
      <p:sp>
        <p:nvSpPr>
          <p:cNvPr id="18" name="テキスト ボックス 17"/>
          <p:cNvSpPr txBox="1"/>
          <p:nvPr/>
        </p:nvSpPr>
        <p:spPr>
          <a:xfrm>
            <a:off x="1353949" y="6392511"/>
            <a:ext cx="8279613" cy="276999"/>
          </a:xfrm>
          <a:prstGeom prst="rect">
            <a:avLst/>
          </a:prstGeom>
          <a:noFill/>
        </p:spPr>
        <p:txBody>
          <a:bodyPr wrap="square" rtlCol="0">
            <a:spAutoFit/>
          </a:bodyPr>
          <a:lstStyle/>
          <a:p>
            <a:pPr defTabSz="913575"/>
            <a:r>
              <a:rPr lang="en-US" altLang="ja-JP" sz="1200" dirty="0">
                <a:solidFill>
                  <a:prstClr val="black"/>
                </a:solidFill>
              </a:rPr>
              <a:t>※</a:t>
            </a:r>
            <a:r>
              <a:rPr lang="ja-JP" altLang="en-US" sz="1200" dirty="0">
                <a:solidFill>
                  <a:prstClr val="black"/>
                </a:solidFill>
              </a:rPr>
              <a:t>１　「歩行できる」には、「何かにつかまればできる」を含む。</a:t>
            </a:r>
          </a:p>
        </p:txBody>
      </p:sp>
      <p:sp>
        <p:nvSpPr>
          <p:cNvPr id="2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14</a:t>
            </a:r>
            <a:endParaRPr lang="ja-JP" altLang="en-US" sz="1600" b="1" dirty="0">
              <a:solidFill>
                <a:prstClr val="black"/>
              </a:solidFill>
              <a:latin typeface="+mn-ea"/>
            </a:endParaRPr>
          </a:p>
        </p:txBody>
      </p:sp>
    </p:spTree>
    <p:extLst>
      <p:ext uri="{BB962C8B-B14F-4D97-AF65-F5344CB8AC3E}">
        <p14:creationId xmlns:p14="http://schemas.microsoft.com/office/powerpoint/2010/main" val="32942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906001" cy="532263"/>
          </a:xfrm>
          <a:solidFill>
            <a:schemeClr val="accent2">
              <a:lumMod val="20000"/>
              <a:lumOff val="80000"/>
            </a:schemeClr>
          </a:solidFill>
        </p:spPr>
        <p:txBody>
          <a:bodyPr>
            <a:noAutofit/>
          </a:bodyPr>
          <a:lstStyle/>
          <a:p>
            <a:r>
              <a:rPr kumimoji="1" lang="ja-JP" altLang="en-US" sz="3200" dirty="0"/>
              <a:t>利用者像の多くに見られる代表的な状態</a:t>
            </a:r>
          </a:p>
        </p:txBody>
      </p:sp>
      <p:sp>
        <p:nvSpPr>
          <p:cNvPr id="3" name="コンテンツ プレースホルダー 2"/>
          <p:cNvSpPr>
            <a:spLocks noGrp="1"/>
          </p:cNvSpPr>
          <p:nvPr>
            <p:ph idx="1"/>
          </p:nvPr>
        </p:nvSpPr>
        <p:spPr>
          <a:xfrm>
            <a:off x="495542" y="1600205"/>
            <a:ext cx="8914924" cy="3496452"/>
          </a:xfrm>
        </p:spPr>
        <p:txBody>
          <a:bodyPr>
            <a:normAutofit fontScale="92500" lnSpcReduction="20000"/>
          </a:bodyPr>
          <a:lstStyle/>
          <a:p>
            <a:pPr marL="0" indent="0">
              <a:buNone/>
            </a:pPr>
            <a:r>
              <a:rPr lang="ja-JP" altLang="en-US" dirty="0"/>
              <a:t>①　</a:t>
            </a:r>
            <a:r>
              <a:rPr lang="ja-JP" altLang="en-US" dirty="0">
                <a:solidFill>
                  <a:srgbClr val="FF0000"/>
                </a:solidFill>
              </a:rPr>
              <a:t>健康管理</a:t>
            </a:r>
            <a:r>
              <a:rPr lang="ja-JP" altLang="en-US" dirty="0"/>
              <a:t>の支援が必要な者</a:t>
            </a:r>
            <a:endParaRPr lang="en-US" altLang="ja-JP" dirty="0"/>
          </a:p>
          <a:p>
            <a:pPr marL="0" indent="0">
              <a:buNone/>
            </a:pPr>
            <a:r>
              <a:rPr kumimoji="1" lang="ja-JP" altLang="en-US" dirty="0"/>
              <a:t>②　</a:t>
            </a:r>
            <a:r>
              <a:rPr kumimoji="1" lang="ja-JP" altLang="en-US" dirty="0">
                <a:solidFill>
                  <a:srgbClr val="FF0000"/>
                </a:solidFill>
              </a:rPr>
              <a:t>体力の改善</a:t>
            </a:r>
            <a:r>
              <a:rPr kumimoji="1" lang="ja-JP" altLang="en-US" dirty="0"/>
              <a:t>に向けた支援が</a:t>
            </a:r>
            <a:r>
              <a:rPr lang="ja-JP" altLang="en-US" dirty="0"/>
              <a:t>必要な者</a:t>
            </a:r>
            <a:endParaRPr lang="en-US" altLang="ja-JP" dirty="0"/>
          </a:p>
          <a:p>
            <a:pPr marL="0" indent="0">
              <a:buNone/>
            </a:pPr>
            <a:r>
              <a:rPr kumimoji="1" lang="ja-JP" altLang="en-US" dirty="0"/>
              <a:t>③　</a:t>
            </a:r>
            <a:r>
              <a:rPr kumimoji="1" lang="ja-JP" altLang="en-US" dirty="0">
                <a:solidFill>
                  <a:srgbClr val="FF0000"/>
                </a:solidFill>
              </a:rPr>
              <a:t>ＡＤＬや</a:t>
            </a:r>
            <a:r>
              <a:rPr kumimoji="1" lang="en-US" altLang="ja-JP" dirty="0">
                <a:solidFill>
                  <a:srgbClr val="FF0000"/>
                </a:solidFill>
              </a:rPr>
              <a:t>IADL</a:t>
            </a:r>
            <a:r>
              <a:rPr kumimoji="1" lang="ja-JP" altLang="en-US" dirty="0">
                <a:solidFill>
                  <a:srgbClr val="FF0000"/>
                </a:solidFill>
              </a:rPr>
              <a:t>の改善</a:t>
            </a:r>
            <a:r>
              <a:rPr kumimoji="1" lang="ja-JP" altLang="en-US" dirty="0"/>
              <a:t>に向けた支援が必要な者</a:t>
            </a:r>
            <a:endParaRPr kumimoji="1" lang="en-US" altLang="ja-JP" dirty="0"/>
          </a:p>
          <a:p>
            <a:pPr marL="0" indent="0">
              <a:buNone/>
            </a:pPr>
            <a:r>
              <a:rPr lang="ja-JP" altLang="en-US" dirty="0"/>
              <a:t>④　</a:t>
            </a:r>
            <a:r>
              <a:rPr lang="ja-JP" altLang="en-US" dirty="0">
                <a:solidFill>
                  <a:srgbClr val="FF0000"/>
                </a:solidFill>
              </a:rPr>
              <a:t>閉じこもり</a:t>
            </a:r>
            <a:r>
              <a:rPr lang="ja-JP" altLang="en-US" dirty="0"/>
              <a:t>に対する支援が必要な者</a:t>
            </a:r>
            <a:endParaRPr lang="en-US" altLang="ja-JP" dirty="0"/>
          </a:p>
          <a:p>
            <a:pPr marL="0" indent="0">
              <a:buNone/>
            </a:pPr>
            <a:r>
              <a:rPr kumimoji="1" lang="ja-JP" altLang="en-US" dirty="0"/>
              <a:t>⑤　家族等の</a:t>
            </a:r>
            <a:r>
              <a:rPr kumimoji="1" lang="ja-JP" altLang="en-US" dirty="0">
                <a:solidFill>
                  <a:srgbClr val="FF0000"/>
                </a:solidFill>
              </a:rPr>
              <a:t>介護者への負担軽減</a:t>
            </a:r>
            <a:r>
              <a:rPr kumimoji="1" lang="ja-JP" altLang="en-US" dirty="0"/>
              <a:t>が必要な者</a:t>
            </a:r>
            <a:endParaRPr kumimoji="1" lang="en-US" altLang="ja-JP" dirty="0"/>
          </a:p>
          <a:p>
            <a:pPr marL="0" indent="0">
              <a:buNone/>
            </a:pPr>
            <a:r>
              <a:rPr lang="ja-JP" altLang="en-US" dirty="0"/>
              <a:t>　</a:t>
            </a:r>
            <a:endParaRPr lang="en-US" altLang="ja-JP" dirty="0"/>
          </a:p>
          <a:p>
            <a:pPr marL="0" indent="0">
              <a:buNone/>
            </a:pPr>
            <a:r>
              <a:rPr kumimoji="1" lang="ja-JP" altLang="en-US" dirty="0"/>
              <a:t>　</a:t>
            </a:r>
            <a:r>
              <a:rPr lang="ja-JP" altLang="en-US" dirty="0"/>
              <a:t>　　　　</a:t>
            </a:r>
            <a:endParaRPr kumimoji="1" lang="ja-JP" altLang="en-US" dirty="0"/>
          </a:p>
        </p:txBody>
      </p:sp>
      <p:sp>
        <p:nvSpPr>
          <p:cNvPr id="5" name="テキスト ボックス 4"/>
          <p:cNvSpPr txBox="1"/>
          <p:nvPr/>
        </p:nvSpPr>
        <p:spPr bwMode="auto">
          <a:xfrm>
            <a:off x="653822" y="4545142"/>
            <a:ext cx="8544394" cy="892552"/>
          </a:xfrm>
          <a:prstGeom prst="rect">
            <a:avLst/>
          </a:prstGeom>
          <a:noFill/>
          <a:ln w="9525">
            <a:noFill/>
            <a:miter lim="800000"/>
            <a:headEnd/>
            <a:tailEnd/>
          </a:ln>
          <a:effectLst/>
        </p:spPr>
        <p:txBody>
          <a:bodyPr wrap="square" rtlCol="0">
            <a:spAutoFit/>
          </a:bodyPr>
          <a:lstStyle/>
          <a:p>
            <a:pPr>
              <a:spcBef>
                <a:spcPct val="50000"/>
              </a:spcBef>
            </a:pPr>
            <a:r>
              <a:rPr lang="ja-JP" altLang="en-US" sz="2600" dirty="0">
                <a:solidFill>
                  <a:prstClr val="black"/>
                </a:solidFill>
              </a:rPr>
              <a:t>　その他、ＭＣＩ高齢者における認知機能の低下や、うつ症状に対する支援が必要な者が想定される。</a:t>
            </a:r>
            <a:endParaRPr lang="en-US" altLang="ja-JP" sz="2600" dirty="0">
              <a:solidFill>
                <a:prstClr val="black"/>
              </a:solidFill>
            </a:endParaRPr>
          </a:p>
        </p:txBody>
      </p:sp>
      <p:sp>
        <p:nvSpPr>
          <p:cNvPr id="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15</a:t>
            </a:r>
            <a:endParaRPr lang="ja-JP" altLang="en-US" sz="1600" b="1" dirty="0">
              <a:solidFill>
                <a:prstClr val="black"/>
              </a:solidFill>
              <a:latin typeface="+mn-ea"/>
            </a:endParaRPr>
          </a:p>
        </p:txBody>
      </p:sp>
    </p:spTree>
    <p:extLst>
      <p:ext uri="{BB962C8B-B14F-4D97-AF65-F5344CB8AC3E}">
        <p14:creationId xmlns:p14="http://schemas.microsoft.com/office/powerpoint/2010/main" val="172773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420787" y="566682"/>
            <a:ext cx="8957882" cy="2991461"/>
          </a:xfrm>
        </p:spPr>
        <p:txBody>
          <a:bodyPr>
            <a:noAutofit/>
          </a:bodyPr>
          <a:lstStyle/>
          <a:p>
            <a:pPr eaLnBrk="1" hangingPunct="1">
              <a:buFont typeface="Wingdings" pitchFamily="2" charset="2"/>
              <a:buNone/>
              <a:defRPr/>
            </a:pPr>
            <a:r>
              <a:rPr lang="ja-JP" altLang="en-US" sz="2800" dirty="0">
                <a:solidFill>
                  <a:srgbClr val="FF0000"/>
                </a:solidFill>
              </a:rPr>
              <a:t>○日常生活動作（</a:t>
            </a:r>
            <a:r>
              <a:rPr lang="en-US" altLang="ja-JP" sz="2800" dirty="0">
                <a:solidFill>
                  <a:srgbClr val="FF0000"/>
                </a:solidFill>
              </a:rPr>
              <a:t>ADL</a:t>
            </a:r>
            <a:r>
              <a:rPr lang="ja-JP" altLang="en-US" sz="2800" dirty="0">
                <a:solidFill>
                  <a:srgbClr val="FF0000"/>
                </a:solidFill>
              </a:rPr>
              <a:t>：</a:t>
            </a:r>
            <a:r>
              <a:rPr lang="en-US" altLang="ja-JP" sz="2800" dirty="0">
                <a:solidFill>
                  <a:srgbClr val="FF0000"/>
                </a:solidFill>
              </a:rPr>
              <a:t>Activities of Daily Living)</a:t>
            </a:r>
          </a:p>
          <a:p>
            <a:pPr eaLnBrk="1" hangingPunct="1">
              <a:buFont typeface="Wingdings" pitchFamily="2" charset="2"/>
              <a:buNone/>
              <a:defRPr/>
            </a:pPr>
            <a:r>
              <a:rPr lang="ja-JP" altLang="en-US" sz="2800" dirty="0"/>
              <a:t>　・毎日の生活を送る上で必要な基本的な身体動作群</a:t>
            </a:r>
            <a:endParaRPr lang="en-US" altLang="ja-JP" sz="2800" dirty="0"/>
          </a:p>
          <a:p>
            <a:pPr eaLnBrk="1" hangingPunct="1">
              <a:buFont typeface="Wingdings" pitchFamily="2" charset="2"/>
              <a:buNone/>
              <a:defRPr/>
            </a:pPr>
            <a:r>
              <a:rPr lang="ja-JP" altLang="en-US" sz="2800" dirty="0"/>
              <a:t>　・個々の人間が独立して生活する為に行う基本的で、各人ともに共通に、毎日繰り返される一連の身体的動作群</a:t>
            </a:r>
            <a:endParaRPr lang="en-US" altLang="ja-JP" sz="2800" dirty="0"/>
          </a:p>
          <a:p>
            <a:pPr eaLnBrk="1" hangingPunct="1">
              <a:buFont typeface="Wingdings" pitchFamily="2" charset="2"/>
              <a:buNone/>
              <a:defRPr/>
            </a:pPr>
            <a:r>
              <a:rPr lang="ja-JP" altLang="en-US" sz="2800" dirty="0"/>
              <a:t>　　→食事・排泄・更衣・整容（身だしなみ）・入浴</a:t>
            </a:r>
            <a:endParaRPr lang="en-US" altLang="ja-JP" sz="2800" dirty="0"/>
          </a:p>
          <a:p>
            <a:pPr eaLnBrk="1" hangingPunct="1">
              <a:buFont typeface="Wingdings" pitchFamily="2" charset="2"/>
              <a:buNone/>
              <a:defRPr/>
            </a:pPr>
            <a:r>
              <a:rPr lang="ja-JP" altLang="en-US" sz="2800" dirty="0"/>
              <a:t>　　　 起居動作（寝返り、起き上がり、座位、立位、歩行）</a:t>
            </a:r>
          </a:p>
          <a:p>
            <a:pPr eaLnBrk="1" hangingPunct="1">
              <a:buFont typeface="Wingdings" pitchFamily="2" charset="2"/>
              <a:buNone/>
              <a:defRPr/>
            </a:pPr>
            <a:r>
              <a:rPr lang="ja-JP" altLang="en-US" sz="2800" dirty="0"/>
              <a:t>　　</a:t>
            </a:r>
          </a:p>
          <a:p>
            <a:pPr eaLnBrk="1" hangingPunct="1">
              <a:buFont typeface="Wingdings" pitchFamily="2" charset="2"/>
              <a:buNone/>
              <a:defRPr/>
            </a:pPr>
            <a:r>
              <a:rPr lang="ja-JP" altLang="en-US" sz="2800" dirty="0"/>
              <a:t>　　</a:t>
            </a:r>
            <a:endParaRPr lang="en-US" altLang="ja-JP" sz="2800" dirty="0"/>
          </a:p>
        </p:txBody>
      </p:sp>
      <p:sp>
        <p:nvSpPr>
          <p:cNvPr id="5" name="Rectangle 3"/>
          <p:cNvSpPr txBox="1">
            <a:spLocks noChangeArrowheads="1"/>
          </p:cNvSpPr>
          <p:nvPr/>
        </p:nvSpPr>
        <p:spPr>
          <a:xfrm>
            <a:off x="420791" y="3663327"/>
            <a:ext cx="9095447" cy="3123210"/>
          </a:xfrm>
          <a:prstGeom prst="rect">
            <a:avLst/>
          </a:prstGeom>
        </p:spPr>
        <p:txBody>
          <a:bodyPr vert="horz" lIns="88053" tIns="44027" rIns="88053" bIns="4402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defRPr/>
            </a:pPr>
            <a:r>
              <a:rPr lang="ja-JP" altLang="en-US" dirty="0">
                <a:solidFill>
                  <a:srgbClr val="FF0000"/>
                </a:solidFill>
              </a:rPr>
              <a:t>○手段的日常生活活動</a:t>
            </a:r>
            <a:endParaRPr lang="en-US" altLang="ja-JP" dirty="0">
              <a:solidFill>
                <a:srgbClr val="FF0000"/>
              </a:solidFill>
            </a:endParaRPr>
          </a:p>
          <a:p>
            <a:pPr>
              <a:buFont typeface="Arial" panose="020B0604020202020204" pitchFamily="34" charset="0"/>
              <a:buNone/>
              <a:defRPr/>
            </a:pPr>
            <a:r>
              <a:rPr lang="ja-JP" altLang="en-US" dirty="0">
                <a:solidFill>
                  <a:srgbClr val="FF0000"/>
                </a:solidFill>
              </a:rPr>
              <a:t>　　（</a:t>
            </a:r>
            <a:r>
              <a:rPr lang="en-US" altLang="ja-JP" dirty="0">
                <a:solidFill>
                  <a:srgbClr val="FF0000"/>
                </a:solidFill>
              </a:rPr>
              <a:t>IADL</a:t>
            </a:r>
            <a:r>
              <a:rPr lang="ja-JP" altLang="en-US" dirty="0">
                <a:solidFill>
                  <a:srgbClr val="FF0000"/>
                </a:solidFill>
              </a:rPr>
              <a:t>：</a:t>
            </a:r>
            <a:r>
              <a:rPr lang="en-US" altLang="ja-JP" dirty="0">
                <a:solidFill>
                  <a:srgbClr val="FF0000"/>
                </a:solidFill>
              </a:rPr>
              <a:t>Instrumental Activities of Daily Living</a:t>
            </a:r>
            <a:r>
              <a:rPr lang="ja-JP" altLang="en-US" dirty="0">
                <a:solidFill>
                  <a:srgbClr val="FF0000"/>
                </a:solidFill>
              </a:rPr>
              <a:t>）</a:t>
            </a:r>
            <a:endParaRPr lang="en-US" altLang="ja-JP" dirty="0">
              <a:solidFill>
                <a:srgbClr val="FF0000"/>
              </a:solidFill>
            </a:endParaRPr>
          </a:p>
          <a:p>
            <a:pPr>
              <a:buFont typeface="Wingdings" pitchFamily="2" charset="2"/>
              <a:buNone/>
              <a:defRPr/>
            </a:pPr>
            <a:r>
              <a:rPr lang="ja-JP" altLang="en-US" dirty="0"/>
              <a:t>　・</a:t>
            </a:r>
            <a:r>
              <a:rPr lang="en-US" altLang="ja-JP" dirty="0"/>
              <a:t>ADL</a:t>
            </a:r>
            <a:r>
              <a:rPr lang="ja-JP" altLang="en-US" dirty="0"/>
              <a:t>を基本にした日常生活上の複雑でより高次な動作</a:t>
            </a:r>
          </a:p>
          <a:p>
            <a:pPr>
              <a:buFont typeface="Wingdings" pitchFamily="2" charset="2"/>
              <a:buNone/>
              <a:defRPr/>
            </a:pPr>
            <a:r>
              <a:rPr lang="ja-JP" altLang="en-US" dirty="0"/>
              <a:t>　　→家事全般（炊事・洗濯・掃除など）</a:t>
            </a:r>
          </a:p>
          <a:p>
            <a:pPr>
              <a:buFont typeface="Wingdings" pitchFamily="2" charset="2"/>
              <a:buNone/>
              <a:defRPr/>
            </a:pPr>
            <a:r>
              <a:rPr lang="ja-JP" altLang="en-US" dirty="0"/>
              <a:t>　　　 買い物、金銭管理、趣味活動、公共交通機関の利用</a:t>
            </a:r>
          </a:p>
          <a:p>
            <a:pPr>
              <a:buFont typeface="Wingdings" pitchFamily="2" charset="2"/>
              <a:buNone/>
              <a:defRPr/>
            </a:pPr>
            <a:r>
              <a:rPr lang="ja-JP" altLang="en-US" dirty="0"/>
              <a:t>　　　 車の運転等・・</a:t>
            </a:r>
          </a:p>
        </p:txBody>
      </p:sp>
      <p:sp>
        <p:nvSpPr>
          <p:cNvPr id="4" name="スライド番号プレースホルダー 3"/>
          <p:cNvSpPr txBox="1">
            <a:spLocks/>
          </p:cNvSpPr>
          <p:nvPr/>
        </p:nvSpPr>
        <p:spPr>
          <a:xfrm>
            <a:off x="7680207" y="6519459"/>
            <a:ext cx="2225793" cy="351602"/>
          </a:xfrm>
          <a:prstGeom prst="rect">
            <a:avLst/>
          </a:prstGeom>
        </p:spPr>
        <p:txBody>
          <a:bodyPr vert="horz" lIns="88053" tIns="44027" rIns="88053" bIns="4402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541" b="1" dirty="0">
                <a:solidFill>
                  <a:prstClr val="black"/>
                </a:solidFill>
                <a:latin typeface="+mn-ea"/>
              </a:rPr>
              <a:t>16</a:t>
            </a:r>
            <a:endParaRPr lang="ja-JP" altLang="en-US" sz="1541" b="1" dirty="0">
              <a:solidFill>
                <a:prstClr val="black"/>
              </a:solidFill>
              <a:latin typeface="+mn-ea"/>
            </a:endParaRPr>
          </a:p>
        </p:txBody>
      </p:sp>
    </p:spTree>
    <p:extLst>
      <p:ext uri="{BB962C8B-B14F-4D97-AF65-F5344CB8AC3E}">
        <p14:creationId xmlns:p14="http://schemas.microsoft.com/office/powerpoint/2010/main" val="386644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ADL/IADL</a:t>
            </a:r>
            <a:r>
              <a:rPr kumimoji="1" lang="ja-JP" altLang="en-US" dirty="0"/>
              <a:t>の評価とは</a:t>
            </a:r>
          </a:p>
        </p:txBody>
      </p:sp>
      <p:sp>
        <p:nvSpPr>
          <p:cNvPr id="3" name="コンテンツ プレースホルダ 2"/>
          <p:cNvSpPr>
            <a:spLocks noGrp="1"/>
          </p:cNvSpPr>
          <p:nvPr>
            <p:ph idx="1"/>
          </p:nvPr>
        </p:nvSpPr>
        <p:spPr>
          <a:xfrm>
            <a:off x="550334" y="1487452"/>
            <a:ext cx="8862023" cy="4784531"/>
          </a:xfrm>
        </p:spPr>
        <p:txBody>
          <a:bodyPr>
            <a:normAutofit/>
          </a:bodyPr>
          <a:lstStyle/>
          <a:p>
            <a:pPr>
              <a:buNone/>
            </a:pPr>
            <a:r>
              <a:rPr lang="ja-JP" altLang="en-US" sz="5200" dirty="0"/>
              <a:t>　私たちが対象者を</a:t>
            </a:r>
            <a:endParaRPr lang="en-US" altLang="ja-JP" sz="5200" dirty="0"/>
          </a:p>
          <a:p>
            <a:pPr>
              <a:buNone/>
            </a:pPr>
            <a:r>
              <a:rPr lang="ja-JP" altLang="en-US" sz="5200" dirty="0"/>
              <a:t>　　　　　</a:t>
            </a:r>
            <a:r>
              <a:rPr lang="ja-JP" altLang="en-US" sz="5200" b="1" dirty="0">
                <a:solidFill>
                  <a:srgbClr val="FF0000"/>
                </a:solidFill>
              </a:rPr>
              <a:t>「知る作業」</a:t>
            </a:r>
            <a:r>
              <a:rPr lang="ja-JP" altLang="en-US" sz="5200" dirty="0"/>
              <a:t>です。</a:t>
            </a:r>
            <a:endParaRPr lang="en-US" altLang="ja-JP" sz="5200" dirty="0"/>
          </a:p>
          <a:p>
            <a:pPr>
              <a:buNone/>
            </a:pPr>
            <a:r>
              <a:rPr lang="ja-JP" altLang="en-US" sz="5200" dirty="0"/>
              <a:t>　対象者が</a:t>
            </a:r>
            <a:endParaRPr lang="en-US" altLang="ja-JP" sz="5200" dirty="0"/>
          </a:p>
          <a:p>
            <a:pPr>
              <a:buNone/>
            </a:pPr>
            <a:r>
              <a:rPr lang="ja-JP" altLang="en-US" sz="5200" b="1" dirty="0">
                <a:solidFill>
                  <a:srgbClr val="FF0000"/>
                </a:solidFill>
              </a:rPr>
              <a:t>　　　「自分を知る作業」</a:t>
            </a:r>
            <a:endParaRPr lang="en-US" altLang="ja-JP" sz="5200" b="1" dirty="0">
              <a:solidFill>
                <a:srgbClr val="FF0000"/>
              </a:solidFill>
            </a:endParaRPr>
          </a:p>
          <a:p>
            <a:pPr>
              <a:buNone/>
            </a:pPr>
            <a:r>
              <a:rPr lang="ja-JP" altLang="en-US" sz="5200" b="1" dirty="0">
                <a:solidFill>
                  <a:srgbClr val="FF0000"/>
                </a:solidFill>
              </a:rPr>
              <a:t>　　　　　　　　　　</a:t>
            </a:r>
            <a:r>
              <a:rPr lang="ja-JP" altLang="en-US" sz="5200" dirty="0"/>
              <a:t>でもあります。</a:t>
            </a:r>
          </a:p>
        </p:txBody>
      </p:sp>
      <p:sp>
        <p:nvSpPr>
          <p:cNvPr id="4" name="スライド番号プレースホルダー 3"/>
          <p:cNvSpPr txBox="1">
            <a:spLocks/>
          </p:cNvSpPr>
          <p:nvPr/>
        </p:nvSpPr>
        <p:spPr>
          <a:xfrm>
            <a:off x="7680207" y="6557198"/>
            <a:ext cx="2225793" cy="351602"/>
          </a:xfrm>
          <a:prstGeom prst="rect">
            <a:avLst/>
          </a:prstGeom>
        </p:spPr>
        <p:txBody>
          <a:bodyPr vert="horz" lIns="88053" tIns="44027" rIns="88053" bIns="4402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541" b="1" dirty="0">
                <a:solidFill>
                  <a:prstClr val="black"/>
                </a:solidFill>
                <a:latin typeface="+mn-ea"/>
              </a:rPr>
              <a:t>17</a:t>
            </a:r>
            <a:endParaRPr lang="ja-JP" altLang="en-US" sz="1541" b="1" dirty="0">
              <a:solidFill>
                <a:prstClr val="black"/>
              </a:solidFill>
              <a:latin typeface="+mn-ea"/>
            </a:endParaRPr>
          </a:p>
        </p:txBody>
      </p:sp>
    </p:spTree>
    <p:extLst>
      <p:ext uri="{BB962C8B-B14F-4D97-AF65-F5344CB8AC3E}">
        <p14:creationId xmlns:p14="http://schemas.microsoft.com/office/powerpoint/2010/main" val="1869810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右矢印 30"/>
          <p:cNvSpPr/>
          <p:nvPr/>
        </p:nvSpPr>
        <p:spPr>
          <a:xfrm>
            <a:off x="3674194" y="5826316"/>
            <a:ext cx="404015" cy="432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0" name="右矢印 29"/>
          <p:cNvSpPr/>
          <p:nvPr/>
        </p:nvSpPr>
        <p:spPr>
          <a:xfrm>
            <a:off x="3687699" y="4578150"/>
            <a:ext cx="402385" cy="432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7" name="右矢印 26"/>
          <p:cNvSpPr/>
          <p:nvPr/>
        </p:nvSpPr>
        <p:spPr>
          <a:xfrm>
            <a:off x="3686064" y="3077768"/>
            <a:ext cx="404015" cy="432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正方形/長方形 7"/>
          <p:cNvSpPr/>
          <p:nvPr/>
        </p:nvSpPr>
        <p:spPr>
          <a:xfrm>
            <a:off x="128330" y="662137"/>
            <a:ext cx="9649340" cy="147068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角丸四角形 6"/>
          <p:cNvSpPr/>
          <p:nvPr/>
        </p:nvSpPr>
        <p:spPr>
          <a:xfrm>
            <a:off x="128332" y="482111"/>
            <a:ext cx="4248590" cy="3600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mn-ea"/>
              </a:rPr>
              <a:t>（総合事業）事業対象者への対応</a:t>
            </a:r>
          </a:p>
        </p:txBody>
      </p:sp>
      <p:sp>
        <p:nvSpPr>
          <p:cNvPr id="10" name="テキスト ボックス 9"/>
          <p:cNvSpPr txBox="1"/>
          <p:nvPr/>
        </p:nvSpPr>
        <p:spPr>
          <a:xfrm>
            <a:off x="128330" y="872085"/>
            <a:ext cx="9649340" cy="1323439"/>
          </a:xfrm>
          <a:prstGeom prst="rect">
            <a:avLst/>
          </a:prstGeom>
          <a:noFill/>
        </p:spPr>
        <p:txBody>
          <a:bodyPr wrap="square" rtlCol="0">
            <a:spAutoFit/>
          </a:bodyPr>
          <a:lstStyle/>
          <a:p>
            <a:r>
              <a:rPr lang="ja-JP" altLang="en-US" sz="1600" dirty="0">
                <a:latin typeface="+mn-ea"/>
              </a:rPr>
              <a:t>基本チェックリストによる事業対象者の特定には、どこで、どのように対応するかを決定する必要がある。</a:t>
            </a:r>
            <a:endParaRPr lang="en-US" altLang="ja-JP" sz="1600" dirty="0">
              <a:latin typeface="+mn-ea"/>
            </a:endParaRPr>
          </a:p>
          <a:p>
            <a:r>
              <a:rPr lang="ja-JP" altLang="en-US" sz="1600" dirty="0">
                <a:latin typeface="+mn-ea"/>
              </a:rPr>
              <a:t>特に、医療情報がないことから、アセスメントによる対応が必要となる。</a:t>
            </a:r>
            <a:endParaRPr lang="en-US" altLang="ja-JP" sz="1600" dirty="0">
              <a:latin typeface="+mn-ea"/>
            </a:endParaRPr>
          </a:p>
          <a:p>
            <a:r>
              <a:rPr lang="ja-JP" altLang="en-US" sz="1600" dirty="0">
                <a:latin typeface="+mn-ea"/>
              </a:rPr>
              <a:t>　⇒新規の利用者は全て要介護認定申請</a:t>
            </a:r>
          </a:p>
          <a:p>
            <a:r>
              <a:rPr lang="ja-JP" altLang="en-US" sz="1600" dirty="0">
                <a:latin typeface="+mn-ea"/>
              </a:rPr>
              <a:t>　⇒窓口での要介護認定との振り分け表の作成</a:t>
            </a:r>
            <a:endParaRPr lang="en-US" altLang="ja-JP" sz="1600" dirty="0">
              <a:latin typeface="+mn-ea"/>
            </a:endParaRPr>
          </a:p>
          <a:p>
            <a:r>
              <a:rPr lang="ja-JP" altLang="en-US" sz="1600" dirty="0">
                <a:latin typeface="+mn-ea"/>
              </a:rPr>
              <a:t>　⇒独自のアセスメントシートの作成　等</a:t>
            </a:r>
          </a:p>
        </p:txBody>
      </p:sp>
      <p:sp>
        <p:nvSpPr>
          <p:cNvPr id="13" name="角丸四角形吹き出し 12"/>
          <p:cNvSpPr/>
          <p:nvPr/>
        </p:nvSpPr>
        <p:spPr>
          <a:xfrm>
            <a:off x="143221" y="3440932"/>
            <a:ext cx="1008140" cy="1003340"/>
          </a:xfrm>
          <a:prstGeom prst="wedgeRoundRectCallout">
            <a:avLst>
              <a:gd name="adj1" fmla="val 86724"/>
              <a:gd name="adj2" fmla="val -256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200" dirty="0">
                <a:solidFill>
                  <a:schemeClr val="tx1"/>
                </a:solidFill>
              </a:rPr>
              <a:t>１人での入浴が不安になり、困っている</a:t>
            </a:r>
          </a:p>
        </p:txBody>
      </p:sp>
      <p:sp>
        <p:nvSpPr>
          <p:cNvPr id="15" name="角丸四角形吹き出し 14"/>
          <p:cNvSpPr/>
          <p:nvPr/>
        </p:nvSpPr>
        <p:spPr>
          <a:xfrm>
            <a:off x="152840" y="4611275"/>
            <a:ext cx="1008140" cy="569775"/>
          </a:xfrm>
          <a:prstGeom prst="wedgeRoundRectCallout">
            <a:avLst>
              <a:gd name="adj1" fmla="val 85997"/>
              <a:gd name="adj2" fmla="val -1637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200" dirty="0"/>
              <a:t>認定申請</a:t>
            </a:r>
            <a:r>
              <a:rPr kumimoji="1" lang="ja-JP" altLang="en-US" sz="1200" dirty="0">
                <a:solidFill>
                  <a:schemeClr val="tx1"/>
                </a:solidFill>
              </a:rPr>
              <a:t>を</a:t>
            </a:r>
            <a:r>
              <a:rPr kumimoji="1" lang="ja-JP" altLang="en-US" sz="1200" dirty="0"/>
              <a:t>したい</a:t>
            </a:r>
          </a:p>
        </p:txBody>
      </p:sp>
      <p:sp>
        <p:nvSpPr>
          <p:cNvPr id="16" name="角丸四角形吹き出し 15"/>
          <p:cNvSpPr/>
          <p:nvPr/>
        </p:nvSpPr>
        <p:spPr>
          <a:xfrm>
            <a:off x="165469" y="5348043"/>
            <a:ext cx="1008140" cy="678725"/>
          </a:xfrm>
          <a:prstGeom prst="wedgeRoundRectCallout">
            <a:avLst>
              <a:gd name="adj1" fmla="val 86724"/>
              <a:gd name="adj2" fmla="val -2820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200" dirty="0">
                <a:solidFill>
                  <a:schemeClr val="tx1"/>
                </a:solidFill>
              </a:rPr>
              <a:t>介護保険サービスを利用したい</a:t>
            </a:r>
          </a:p>
        </p:txBody>
      </p:sp>
      <p:sp>
        <p:nvSpPr>
          <p:cNvPr id="14" name="角丸四角形 13"/>
          <p:cNvSpPr/>
          <p:nvPr/>
        </p:nvSpPr>
        <p:spPr>
          <a:xfrm>
            <a:off x="1580037" y="2806710"/>
            <a:ext cx="1765939" cy="3252000"/>
          </a:xfrm>
          <a:prstGeom prst="roundRect">
            <a:avLst/>
          </a:prstGeom>
          <a:solidFill>
            <a:srgbClr val="FFCCFF"/>
          </a:solidFill>
          <a:ln>
            <a:solidFill>
              <a:srgbClr val="FFCC99"/>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7" name="テキスト ボックス 16"/>
          <p:cNvSpPr txBox="1"/>
          <p:nvPr/>
        </p:nvSpPr>
        <p:spPr>
          <a:xfrm>
            <a:off x="1651289" y="3430652"/>
            <a:ext cx="461665" cy="1509478"/>
          </a:xfrm>
          <a:prstGeom prst="rect">
            <a:avLst/>
          </a:prstGeom>
          <a:noFill/>
          <a:ln>
            <a:solidFill>
              <a:schemeClr val="tx1"/>
            </a:solidFill>
          </a:ln>
        </p:spPr>
        <p:txBody>
          <a:bodyPr vert="eaVert" wrap="square" rtlCol="0">
            <a:spAutoFit/>
          </a:bodyPr>
          <a:lstStyle/>
          <a:p>
            <a:r>
              <a:rPr lang="ja-JP" altLang="en-US" b="1" dirty="0"/>
              <a:t>　　</a:t>
            </a:r>
            <a:r>
              <a:rPr kumimoji="1" lang="ja-JP" altLang="en-US" b="1" dirty="0"/>
              <a:t>相談</a:t>
            </a:r>
            <a:r>
              <a:rPr lang="ja-JP" altLang="en-US" b="1" dirty="0"/>
              <a:t>受付</a:t>
            </a:r>
            <a:endParaRPr kumimoji="1" lang="ja-JP" altLang="en-US" b="1" dirty="0"/>
          </a:p>
        </p:txBody>
      </p:sp>
      <p:sp>
        <p:nvSpPr>
          <p:cNvPr id="19" name="テキスト ボックス 18"/>
          <p:cNvSpPr txBox="1"/>
          <p:nvPr/>
        </p:nvSpPr>
        <p:spPr>
          <a:xfrm>
            <a:off x="211849" y="2996950"/>
            <a:ext cx="1368190" cy="276999"/>
          </a:xfrm>
          <a:prstGeom prst="rect">
            <a:avLst/>
          </a:prstGeom>
          <a:noFill/>
        </p:spPr>
        <p:txBody>
          <a:bodyPr wrap="square" rtlCol="0">
            <a:spAutoFit/>
          </a:bodyPr>
          <a:lstStyle/>
          <a:p>
            <a:r>
              <a:rPr kumimoji="1" lang="ja-JP" altLang="en-US" sz="1200" dirty="0"/>
              <a:t>利用者・家族等</a:t>
            </a:r>
          </a:p>
        </p:txBody>
      </p:sp>
      <p:sp>
        <p:nvSpPr>
          <p:cNvPr id="25" name="テキスト ボックス 24"/>
          <p:cNvSpPr txBox="1"/>
          <p:nvPr/>
        </p:nvSpPr>
        <p:spPr>
          <a:xfrm>
            <a:off x="3331279" y="2814115"/>
            <a:ext cx="461665" cy="3361136"/>
          </a:xfrm>
          <a:prstGeom prst="rect">
            <a:avLst/>
          </a:prstGeom>
          <a:solidFill>
            <a:srgbClr val="FFFF66"/>
          </a:solidFill>
        </p:spPr>
        <p:style>
          <a:lnRef idx="1">
            <a:schemeClr val="accent2"/>
          </a:lnRef>
          <a:fillRef idx="3">
            <a:schemeClr val="accent2"/>
          </a:fillRef>
          <a:effectRef idx="2">
            <a:schemeClr val="accent2"/>
          </a:effectRef>
          <a:fontRef idx="minor">
            <a:schemeClr val="lt1"/>
          </a:fontRef>
        </p:style>
        <p:txBody>
          <a:bodyPr vert="eaVert" wrap="square" rtlCol="0">
            <a:spAutoFit/>
          </a:bodyPr>
          <a:lstStyle/>
          <a:p>
            <a:pPr algn="ctr"/>
            <a:r>
              <a:rPr kumimoji="1" lang="ja-JP" altLang="en-US" b="1" dirty="0">
                <a:solidFill>
                  <a:schemeClr val="tx1"/>
                </a:solidFill>
              </a:rPr>
              <a:t>基本チェックリスト</a:t>
            </a:r>
          </a:p>
        </p:txBody>
      </p:sp>
      <p:sp>
        <p:nvSpPr>
          <p:cNvPr id="29" name="右中かっこ 28"/>
          <p:cNvSpPr/>
          <p:nvPr/>
        </p:nvSpPr>
        <p:spPr>
          <a:xfrm rot="5400000">
            <a:off x="2803112" y="5610110"/>
            <a:ext cx="295885" cy="150522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2145750" y="6524655"/>
            <a:ext cx="1834219" cy="307777"/>
          </a:xfrm>
          <a:prstGeom prst="rect">
            <a:avLst/>
          </a:prstGeom>
          <a:noFill/>
        </p:spPr>
        <p:txBody>
          <a:bodyPr wrap="square" rtlCol="0">
            <a:spAutoFit/>
          </a:bodyPr>
          <a:lstStyle/>
          <a:p>
            <a:r>
              <a:rPr kumimoji="1" lang="ja-JP" altLang="en-US" sz="1400" b="1" dirty="0">
                <a:solidFill>
                  <a:srgbClr val="FF0000"/>
                </a:solidFill>
              </a:rPr>
              <a:t>事前スクリーニング</a:t>
            </a:r>
          </a:p>
        </p:txBody>
      </p:sp>
      <p:sp>
        <p:nvSpPr>
          <p:cNvPr id="32" name="正方形/長方形 31"/>
          <p:cNvSpPr/>
          <p:nvPr/>
        </p:nvSpPr>
        <p:spPr>
          <a:xfrm>
            <a:off x="8410604" y="4349877"/>
            <a:ext cx="1365603" cy="936131"/>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a:t>介護予防ケアマネジメント</a:t>
            </a:r>
          </a:p>
        </p:txBody>
      </p:sp>
      <p:sp>
        <p:nvSpPr>
          <p:cNvPr id="35" name="正方形/長方形 34"/>
          <p:cNvSpPr/>
          <p:nvPr/>
        </p:nvSpPr>
        <p:spPr>
          <a:xfrm>
            <a:off x="8410605" y="5617697"/>
            <a:ext cx="1367066" cy="9361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総合相談</a:t>
            </a:r>
          </a:p>
        </p:txBody>
      </p:sp>
      <p:sp>
        <p:nvSpPr>
          <p:cNvPr id="24" name="タイトル 4"/>
          <p:cNvSpPr txBox="1">
            <a:spLocks/>
          </p:cNvSpPr>
          <p:nvPr/>
        </p:nvSpPr>
        <p:spPr>
          <a:xfrm>
            <a:off x="0" y="11676"/>
            <a:ext cx="9906000" cy="411405"/>
          </a:xfrm>
          <a:prstGeom prst="rect">
            <a:avLst/>
          </a:prstGeom>
          <a:solidFill>
            <a:schemeClr val="accent2">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総合事業における窓口対応のあり方として①</a:t>
            </a:r>
          </a:p>
        </p:txBody>
      </p:sp>
      <p:sp>
        <p:nvSpPr>
          <p:cNvPr id="26" name="正方形/長方形 25"/>
          <p:cNvSpPr/>
          <p:nvPr/>
        </p:nvSpPr>
        <p:spPr>
          <a:xfrm>
            <a:off x="8410609" y="3194122"/>
            <a:ext cx="1276341" cy="936131"/>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a:solidFill>
                  <a:schemeClr val="tx1"/>
                </a:solidFill>
              </a:rPr>
              <a:t>介護予防支援</a:t>
            </a:r>
            <a:r>
              <a:rPr kumimoji="1" lang="en-US" altLang="ja-JP" sz="1400" b="1" dirty="0">
                <a:solidFill>
                  <a:schemeClr val="tx1"/>
                </a:solidFill>
              </a:rPr>
              <a:t>or</a:t>
            </a:r>
            <a:r>
              <a:rPr kumimoji="1" lang="ja-JP" altLang="en-US" sz="1400" b="1" dirty="0">
                <a:solidFill>
                  <a:schemeClr val="tx1"/>
                </a:solidFill>
              </a:rPr>
              <a:t>介護予防ケアマネジメント</a:t>
            </a:r>
          </a:p>
        </p:txBody>
      </p:sp>
      <p:sp>
        <p:nvSpPr>
          <p:cNvPr id="5" name="正方形/長方形 4"/>
          <p:cNvSpPr/>
          <p:nvPr/>
        </p:nvSpPr>
        <p:spPr>
          <a:xfrm>
            <a:off x="8436087" y="2487078"/>
            <a:ext cx="1238522" cy="525586"/>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居宅介護</a:t>
            </a:r>
            <a:endParaRPr kumimoji="1" lang="en-US" altLang="ja-JP" sz="1400" b="1" dirty="0">
              <a:solidFill>
                <a:schemeClr val="tx1"/>
              </a:solidFill>
            </a:endParaRPr>
          </a:p>
          <a:p>
            <a:pPr algn="ctr"/>
            <a:r>
              <a:rPr kumimoji="1" lang="ja-JP" altLang="en-US" sz="1400" b="1" dirty="0">
                <a:solidFill>
                  <a:schemeClr val="tx1"/>
                </a:solidFill>
              </a:rPr>
              <a:t>支援</a:t>
            </a:r>
          </a:p>
        </p:txBody>
      </p:sp>
      <p:sp>
        <p:nvSpPr>
          <p:cNvPr id="34" name="角丸四角形 33"/>
          <p:cNvSpPr/>
          <p:nvPr/>
        </p:nvSpPr>
        <p:spPr>
          <a:xfrm>
            <a:off x="116455" y="2188065"/>
            <a:ext cx="4248590" cy="3600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mn-ea"/>
              </a:rPr>
              <a:t>窓口対応フロー（モデル例）</a:t>
            </a:r>
          </a:p>
        </p:txBody>
      </p:sp>
      <p:sp>
        <p:nvSpPr>
          <p:cNvPr id="36" name="テキスト ボックス 35"/>
          <p:cNvSpPr txBox="1"/>
          <p:nvPr/>
        </p:nvSpPr>
        <p:spPr>
          <a:xfrm>
            <a:off x="5566652" y="2451219"/>
            <a:ext cx="461665" cy="3083245"/>
          </a:xfrm>
          <a:prstGeom prst="rect">
            <a:avLst/>
          </a:prstGeom>
          <a:solidFill>
            <a:srgbClr val="FFFF66"/>
          </a:solidFill>
        </p:spPr>
        <p:style>
          <a:lnRef idx="1">
            <a:schemeClr val="accent2"/>
          </a:lnRef>
          <a:fillRef idx="3">
            <a:schemeClr val="accent2"/>
          </a:fillRef>
          <a:effectRef idx="2">
            <a:schemeClr val="accent2"/>
          </a:effectRef>
          <a:fontRef idx="minor">
            <a:schemeClr val="lt1"/>
          </a:fontRef>
        </p:style>
        <p:txBody>
          <a:bodyPr vert="eaVert" wrap="square" rtlCol="0">
            <a:spAutoFit/>
          </a:bodyPr>
          <a:lstStyle/>
          <a:p>
            <a:pPr algn="ctr"/>
            <a:r>
              <a:rPr kumimoji="1" lang="ja-JP" altLang="en-US" b="1" dirty="0">
                <a:solidFill>
                  <a:schemeClr val="tx1"/>
                </a:solidFill>
              </a:rPr>
              <a:t>ケアマネジメント</a:t>
            </a:r>
          </a:p>
        </p:txBody>
      </p:sp>
      <p:sp>
        <p:nvSpPr>
          <p:cNvPr id="6" name="角丸四角形 5"/>
          <p:cNvSpPr/>
          <p:nvPr/>
        </p:nvSpPr>
        <p:spPr>
          <a:xfrm>
            <a:off x="4092963" y="2648207"/>
            <a:ext cx="1464693" cy="1294405"/>
          </a:xfrm>
          <a:prstGeom prst="round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認定申請</a:t>
            </a:r>
            <a:endParaRPr kumimoji="1" lang="en-US" altLang="ja-JP" dirty="0">
              <a:solidFill>
                <a:schemeClr val="tx1"/>
              </a:solidFill>
            </a:endParaRPr>
          </a:p>
        </p:txBody>
      </p:sp>
      <p:sp>
        <p:nvSpPr>
          <p:cNvPr id="37" name="角丸四角形 36"/>
          <p:cNvSpPr/>
          <p:nvPr/>
        </p:nvSpPr>
        <p:spPr>
          <a:xfrm>
            <a:off x="4081088" y="4367815"/>
            <a:ext cx="1464693" cy="914400"/>
          </a:xfrm>
          <a:prstGeom prst="round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基本チェックリストによる事業対象者</a:t>
            </a:r>
          </a:p>
        </p:txBody>
      </p:sp>
      <p:sp>
        <p:nvSpPr>
          <p:cNvPr id="38" name="角丸四角形 37"/>
          <p:cNvSpPr/>
          <p:nvPr/>
        </p:nvSpPr>
        <p:spPr>
          <a:xfrm>
            <a:off x="4090084" y="5605812"/>
            <a:ext cx="1464693" cy="914400"/>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一般</a:t>
            </a:r>
            <a:endParaRPr kumimoji="1" lang="en-US" altLang="ja-JP" dirty="0">
              <a:solidFill>
                <a:schemeClr val="tx1"/>
              </a:solidFill>
            </a:endParaRPr>
          </a:p>
          <a:p>
            <a:pPr algn="ctr"/>
            <a:r>
              <a:rPr kumimoji="1" lang="ja-JP" altLang="en-US" dirty="0">
                <a:solidFill>
                  <a:schemeClr val="tx1"/>
                </a:solidFill>
              </a:rPr>
              <a:t>介護予防</a:t>
            </a:r>
          </a:p>
        </p:txBody>
      </p:sp>
      <p:sp>
        <p:nvSpPr>
          <p:cNvPr id="39" name="右矢印 38"/>
          <p:cNvSpPr/>
          <p:nvPr/>
        </p:nvSpPr>
        <p:spPr>
          <a:xfrm>
            <a:off x="6041923" y="2451225"/>
            <a:ext cx="2368681" cy="601099"/>
          </a:xfrm>
          <a:prstGeom prst="rightArrow">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要介護　居宅介護支援</a:t>
            </a:r>
          </a:p>
        </p:txBody>
      </p:sp>
      <p:sp>
        <p:nvSpPr>
          <p:cNvPr id="40" name="右矢印 39"/>
          <p:cNvSpPr/>
          <p:nvPr/>
        </p:nvSpPr>
        <p:spPr>
          <a:xfrm>
            <a:off x="6041927" y="3135439"/>
            <a:ext cx="2368682" cy="1048178"/>
          </a:xfrm>
          <a:prstGeom prst="rightArrow">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27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介護予防支援</a:t>
            </a:r>
            <a:endParaRPr kumimoji="1" lang="en-US" altLang="ja-JP" sz="1600" dirty="0"/>
          </a:p>
          <a:p>
            <a:pPr algn="ctr"/>
            <a:r>
              <a:rPr lang="ja-JP" altLang="en-US" sz="1600" dirty="0"/>
              <a:t>ケアマネジメント</a:t>
            </a:r>
            <a:r>
              <a:rPr lang="en-US" altLang="ja-JP" sz="1600" dirty="0"/>
              <a:t>A</a:t>
            </a:r>
            <a:r>
              <a:rPr lang="ja-JP" altLang="en-US" sz="1600" dirty="0"/>
              <a:t>・</a:t>
            </a:r>
            <a:r>
              <a:rPr lang="en-US" altLang="ja-JP" sz="1600" dirty="0"/>
              <a:t>B</a:t>
            </a:r>
            <a:r>
              <a:rPr lang="ja-JP" altLang="en-US" sz="1600" dirty="0"/>
              <a:t>・</a:t>
            </a:r>
            <a:r>
              <a:rPr lang="en-US" altLang="ja-JP" sz="1600" dirty="0"/>
              <a:t>C</a:t>
            </a:r>
            <a:endParaRPr kumimoji="1" lang="ja-JP" altLang="en-US" sz="1600" dirty="0"/>
          </a:p>
        </p:txBody>
      </p:sp>
      <p:sp>
        <p:nvSpPr>
          <p:cNvPr id="41" name="右矢印 40"/>
          <p:cNvSpPr/>
          <p:nvPr/>
        </p:nvSpPr>
        <p:spPr>
          <a:xfrm>
            <a:off x="6051822" y="4285339"/>
            <a:ext cx="2368682" cy="1048178"/>
          </a:xfrm>
          <a:prstGeom prst="rightArrow">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27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ケアマネジメント</a:t>
            </a:r>
            <a:r>
              <a:rPr lang="en-US" altLang="ja-JP" sz="1600" dirty="0"/>
              <a:t>A</a:t>
            </a:r>
            <a:r>
              <a:rPr lang="ja-JP" altLang="en-US" sz="1600" dirty="0"/>
              <a:t>・</a:t>
            </a:r>
            <a:r>
              <a:rPr lang="en-US" altLang="ja-JP" sz="1600" dirty="0"/>
              <a:t>B</a:t>
            </a:r>
            <a:r>
              <a:rPr lang="ja-JP" altLang="en-US" sz="1600" dirty="0"/>
              <a:t>・</a:t>
            </a:r>
            <a:r>
              <a:rPr lang="en-US" altLang="ja-JP" sz="1600" dirty="0"/>
              <a:t>C</a:t>
            </a:r>
            <a:endParaRPr kumimoji="1" lang="ja-JP" altLang="en-US" sz="1600" dirty="0"/>
          </a:p>
        </p:txBody>
      </p:sp>
      <p:sp>
        <p:nvSpPr>
          <p:cNvPr id="42" name="右矢印 41"/>
          <p:cNvSpPr/>
          <p:nvPr/>
        </p:nvSpPr>
        <p:spPr>
          <a:xfrm>
            <a:off x="5566647" y="5541265"/>
            <a:ext cx="2854097" cy="1048178"/>
          </a:xfrm>
          <a:prstGeom prst="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880" y="5033960"/>
            <a:ext cx="915915" cy="1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2219324" y="3428878"/>
            <a:ext cx="461665" cy="1509478"/>
          </a:xfrm>
          <a:prstGeom prst="rect">
            <a:avLst/>
          </a:prstGeom>
          <a:noFill/>
          <a:ln>
            <a:solidFill>
              <a:schemeClr val="tx1"/>
            </a:solidFill>
          </a:ln>
        </p:spPr>
        <p:txBody>
          <a:bodyPr vert="eaVert" wrap="square" rtlCol="0">
            <a:spAutoFit/>
          </a:bodyPr>
          <a:lstStyle/>
          <a:p>
            <a:r>
              <a:rPr lang="ja-JP" altLang="en-US" b="1" dirty="0"/>
              <a:t>　</a:t>
            </a:r>
            <a:r>
              <a:rPr kumimoji="1" lang="ja-JP" altLang="en-US" b="1" dirty="0"/>
              <a:t>内容の把握</a:t>
            </a:r>
          </a:p>
        </p:txBody>
      </p:sp>
      <p:sp>
        <p:nvSpPr>
          <p:cNvPr id="44" name="テキスト ボックス 43"/>
          <p:cNvSpPr txBox="1"/>
          <p:nvPr/>
        </p:nvSpPr>
        <p:spPr>
          <a:xfrm>
            <a:off x="2808276" y="3288152"/>
            <a:ext cx="461665" cy="1726638"/>
          </a:xfrm>
          <a:prstGeom prst="rect">
            <a:avLst/>
          </a:prstGeom>
          <a:noFill/>
          <a:ln>
            <a:solidFill>
              <a:schemeClr val="tx1"/>
            </a:solidFill>
          </a:ln>
        </p:spPr>
        <p:txBody>
          <a:bodyPr vert="eaVert" wrap="square" rtlCol="0">
            <a:spAutoFit/>
          </a:bodyPr>
          <a:lstStyle/>
          <a:p>
            <a:r>
              <a:rPr lang="ja-JP" altLang="en-US" b="1" dirty="0"/>
              <a:t>　課題の明確化</a:t>
            </a:r>
            <a:endParaRPr kumimoji="1" lang="ja-JP" altLang="en-US" b="1" dirty="0"/>
          </a:p>
        </p:txBody>
      </p:sp>
      <p:sp>
        <p:nvSpPr>
          <p:cNvPr id="2" name="角丸四角形 1"/>
          <p:cNvSpPr/>
          <p:nvPr/>
        </p:nvSpPr>
        <p:spPr>
          <a:xfrm>
            <a:off x="1549403" y="2648197"/>
            <a:ext cx="2257184" cy="487242"/>
          </a:xfrm>
          <a:prstGeom prst="roundRect">
            <a:avLst/>
          </a:prstGeom>
          <a:solidFill>
            <a:srgbClr val="FFCCFF"/>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地域包括</a:t>
            </a:r>
            <a:endParaRPr kumimoji="1" lang="en-US" altLang="ja-JP" b="1" dirty="0">
              <a:solidFill>
                <a:schemeClr val="tx1"/>
              </a:solidFill>
            </a:endParaRPr>
          </a:p>
          <a:p>
            <a:pPr algn="ctr"/>
            <a:r>
              <a:rPr kumimoji="1" lang="ja-JP" altLang="en-US" b="1" dirty="0">
                <a:solidFill>
                  <a:schemeClr val="tx1"/>
                </a:solidFill>
              </a:rPr>
              <a:t>支援センター</a:t>
            </a:r>
          </a:p>
        </p:txBody>
      </p:sp>
      <p:sp>
        <p:nvSpPr>
          <p:cNvPr id="45"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18</a:t>
            </a:r>
            <a:endParaRPr lang="ja-JP" altLang="en-US" sz="1600" b="1" dirty="0">
              <a:solidFill>
                <a:prstClr val="black"/>
              </a:solidFill>
              <a:latin typeface="+mn-ea"/>
            </a:endParaRPr>
          </a:p>
        </p:txBody>
      </p:sp>
    </p:spTree>
    <p:extLst>
      <p:ext uri="{BB962C8B-B14F-4D97-AF65-F5344CB8AC3E}">
        <p14:creationId xmlns:p14="http://schemas.microsoft.com/office/powerpoint/2010/main" val="276617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9906000" cy="504851"/>
          </a:xfrm>
          <a:solidFill>
            <a:schemeClr val="accent2">
              <a:lumMod val="20000"/>
              <a:lumOff val="80000"/>
            </a:schemeClr>
          </a:solidFill>
        </p:spPr>
        <p:txBody>
          <a:bodyPr>
            <a:noAutofit/>
          </a:bodyPr>
          <a:lstStyle/>
          <a:p>
            <a:r>
              <a:rPr lang="ja-JP" altLang="en-US" sz="3200" dirty="0"/>
              <a:t>介護保険法における保険者等の役割</a:t>
            </a:r>
            <a:endParaRPr kumimoji="1" lang="ja-JP" altLang="en-US" sz="3200" dirty="0"/>
          </a:p>
        </p:txBody>
      </p:sp>
      <p:sp>
        <p:nvSpPr>
          <p:cNvPr id="4" name="コンテンツ プレースホルダー 2"/>
          <p:cNvSpPr txBox="1">
            <a:spLocks/>
          </p:cNvSpPr>
          <p:nvPr/>
        </p:nvSpPr>
        <p:spPr>
          <a:xfrm>
            <a:off x="232694" y="629599"/>
            <a:ext cx="9443801" cy="6115983"/>
          </a:xfrm>
          <a:prstGeom prst="foldedCorner">
            <a:avLst>
              <a:gd name="adj" fmla="val 7371"/>
            </a:avLst>
          </a:prstGeom>
          <a:solidFill>
            <a:srgbClr val="F4FCFE"/>
          </a:solidFill>
          <a:ln>
            <a:solidFill>
              <a:schemeClr val="accent1"/>
            </a:solidFill>
          </a:ln>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ja-JP" sz="2400" u="sng" dirty="0"/>
              <a:t>第</a:t>
            </a:r>
            <a:r>
              <a:rPr lang="ja-JP" altLang="en-US" sz="2400" u="sng" dirty="0"/>
              <a:t>４</a:t>
            </a:r>
            <a:r>
              <a:rPr lang="ja-JP" altLang="ja-JP" sz="2400" u="sng" dirty="0"/>
              <a:t>条</a:t>
            </a:r>
            <a:r>
              <a:rPr lang="ja-JP" altLang="en-US" sz="2400" u="sng" dirty="0"/>
              <a:t>（国民の努力及び義務）</a:t>
            </a:r>
            <a:endParaRPr lang="en-US" altLang="ja-JP" sz="2400" u="sng" dirty="0"/>
          </a:p>
          <a:p>
            <a:pPr marL="0" indent="0">
              <a:buFont typeface="Arial" panose="020B0604020202020204" pitchFamily="34" charset="0"/>
              <a:buNone/>
            </a:pPr>
            <a:r>
              <a:rPr lang="ja-JP" altLang="en-US" sz="2000" dirty="0"/>
              <a:t>１</a:t>
            </a:r>
            <a:r>
              <a:rPr lang="ja-JP" altLang="ja-JP" sz="2000" dirty="0"/>
              <a:t>　国民は、自ら要介護状態となることを予防するため、加齢に伴って生ずる心身の変化を自覚して</a:t>
            </a:r>
            <a:r>
              <a:rPr lang="ja-JP" altLang="ja-JP" sz="2000" b="1" dirty="0">
                <a:solidFill>
                  <a:srgbClr val="FF0000"/>
                </a:solidFill>
              </a:rPr>
              <a:t>常に健康の保持増進に努める</a:t>
            </a:r>
            <a:r>
              <a:rPr lang="ja-JP" altLang="ja-JP" sz="2000" dirty="0"/>
              <a:t>とともに、要介護状態となった場合においても、進んでリハビリテーションその他の適切な保健医療サービス及び福祉サービスを利用することにより、その</a:t>
            </a:r>
            <a:r>
              <a:rPr lang="ja-JP" altLang="ja-JP" sz="2000" b="1" dirty="0">
                <a:solidFill>
                  <a:srgbClr val="FF0000"/>
                </a:solidFill>
              </a:rPr>
              <a:t>有する能力の維持向上に努める</a:t>
            </a:r>
            <a:r>
              <a:rPr lang="ja-JP" altLang="ja-JP" sz="2000" dirty="0"/>
              <a:t>ものとする。</a:t>
            </a:r>
            <a:r>
              <a:rPr lang="ja-JP" altLang="en-US" sz="2000" dirty="0"/>
              <a:t>（以下　略）</a:t>
            </a:r>
            <a:endParaRPr lang="ja-JP" altLang="ja-JP" sz="2000" dirty="0"/>
          </a:p>
          <a:p>
            <a:pPr marL="0" indent="0">
              <a:buFont typeface="Arial" panose="020B0604020202020204" pitchFamily="34" charset="0"/>
              <a:buNone/>
            </a:pPr>
            <a:endParaRPr lang="ja-JP" altLang="ja-JP" sz="2000" dirty="0"/>
          </a:p>
          <a:p>
            <a:pPr marL="0" indent="0">
              <a:buFont typeface="Arial" panose="020B0604020202020204" pitchFamily="34" charset="0"/>
              <a:buNone/>
            </a:pPr>
            <a:r>
              <a:rPr lang="ja-JP" altLang="ja-JP" sz="2400" u="sng" dirty="0"/>
              <a:t>第</a:t>
            </a:r>
            <a:r>
              <a:rPr lang="ja-JP" altLang="en-US" sz="2400" u="sng" dirty="0"/>
              <a:t>５</a:t>
            </a:r>
            <a:r>
              <a:rPr lang="ja-JP" altLang="ja-JP" sz="2400" u="sng" dirty="0"/>
              <a:t>条</a:t>
            </a:r>
            <a:r>
              <a:rPr lang="ja-JP" altLang="en-US" sz="2400" u="sng" dirty="0"/>
              <a:t>（国及び地方公共団体の責務）</a:t>
            </a:r>
            <a:endParaRPr lang="en-US" altLang="ja-JP" sz="2400" u="sng" dirty="0"/>
          </a:p>
          <a:p>
            <a:pPr marL="0" indent="0">
              <a:buFont typeface="Arial" panose="020B0604020202020204" pitchFamily="34" charset="0"/>
              <a:buNone/>
            </a:pPr>
            <a:r>
              <a:rPr lang="ja-JP" altLang="en-US" sz="2000" dirty="0"/>
              <a:t>１　</a:t>
            </a:r>
            <a:r>
              <a:rPr lang="ja-JP" altLang="ja-JP" sz="2000" dirty="0"/>
              <a:t>国は、介護保険事業の運営が健全かつ円滑に行われるよう保健医療サービス及び福祉サービスを提供する体制の確保に関する施策その他の必要な各般の措置を講じなければならない。</a:t>
            </a:r>
          </a:p>
          <a:p>
            <a:pPr marL="0" indent="0">
              <a:buFont typeface="Arial" panose="020B0604020202020204" pitchFamily="34" charset="0"/>
              <a:buNone/>
            </a:pPr>
            <a:r>
              <a:rPr lang="ja-JP" altLang="ja-JP" sz="2000" dirty="0"/>
              <a:t>２　都道府県は、介護保険事業の運営が健全かつ円滑に行われるように、必要な助言及び適切な援助をしなければならない。</a:t>
            </a:r>
          </a:p>
          <a:p>
            <a:pPr marL="0" indent="0">
              <a:buFont typeface="Arial" panose="020B0604020202020204" pitchFamily="34" charset="0"/>
              <a:buNone/>
            </a:pPr>
            <a:r>
              <a:rPr lang="ja-JP" altLang="ja-JP" sz="2000" dirty="0"/>
              <a:t>３　国及び地方公共団体は、被保険者が、</a:t>
            </a:r>
            <a:r>
              <a:rPr lang="ja-JP" altLang="ja-JP" sz="2000" b="1" dirty="0">
                <a:solidFill>
                  <a:srgbClr val="FF0000"/>
                </a:solidFill>
              </a:rPr>
              <a:t>可能な限り、住み慣れた地域でその有する能力に応じ自立した日常生活を営むことができる</a:t>
            </a:r>
            <a:r>
              <a:rPr lang="ja-JP" altLang="ja-JP" sz="2000" dirty="0"/>
              <a:t>よう、保険給付に係る保健医療サービス及び福祉サービスに関する施策、要介護状態等となることの予防又は要介護状態等の軽減若しくは悪化の防止のための施策並びに地域における自立した日常生活の支援のための施策を</a:t>
            </a:r>
            <a:r>
              <a:rPr lang="ja-JP" altLang="ja-JP" sz="2000" b="1" dirty="0"/>
              <a:t>、</a:t>
            </a:r>
            <a:r>
              <a:rPr lang="ja-JP" altLang="ja-JP" sz="2000" b="1" dirty="0">
                <a:solidFill>
                  <a:srgbClr val="FF0000"/>
                </a:solidFill>
              </a:rPr>
              <a:t>医療及び居住に関する施策との有機的な連携を図りつつ包括的に推進するよう努めなければならない</a:t>
            </a:r>
            <a:r>
              <a:rPr lang="ja-JP" altLang="ja-JP" sz="2000" dirty="0"/>
              <a:t>。</a:t>
            </a:r>
          </a:p>
        </p:txBody>
      </p:sp>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a:t>
            </a:r>
            <a:endParaRPr lang="ja-JP" altLang="en-US" sz="1600" b="1" dirty="0">
              <a:solidFill>
                <a:prstClr val="black"/>
              </a:solidFill>
              <a:latin typeface="+mn-ea"/>
            </a:endParaRPr>
          </a:p>
        </p:txBody>
      </p:sp>
    </p:spTree>
    <p:extLst>
      <p:ext uri="{BB962C8B-B14F-4D97-AF65-F5344CB8AC3E}">
        <p14:creationId xmlns:p14="http://schemas.microsoft.com/office/powerpoint/2010/main" val="4023912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0"/>
            <a:ext cx="9906000" cy="504967"/>
          </a:xfrm>
          <a:solidFill>
            <a:schemeClr val="accent2">
              <a:lumMod val="20000"/>
              <a:lumOff val="80000"/>
            </a:schemeClr>
          </a:solidFill>
        </p:spPr>
        <p:txBody>
          <a:bodyPr>
            <a:noAutofit/>
          </a:bodyPr>
          <a:lstStyle/>
          <a:p>
            <a:r>
              <a:rPr lang="ja-JP" altLang="en-US" sz="3200" dirty="0"/>
              <a:t>総合事業における窓口対応のあり方として②</a:t>
            </a:r>
            <a:endParaRPr kumimoji="1" lang="ja-JP" altLang="en-US" sz="3200" dirty="0"/>
          </a:p>
        </p:txBody>
      </p:sp>
      <p:sp>
        <p:nvSpPr>
          <p:cNvPr id="6" name="テキスト ボックス 5"/>
          <p:cNvSpPr txBox="1"/>
          <p:nvPr/>
        </p:nvSpPr>
        <p:spPr>
          <a:xfrm>
            <a:off x="301630" y="1300247"/>
            <a:ext cx="9318626" cy="4739759"/>
          </a:xfrm>
          <a:prstGeom prst="rect">
            <a:avLst/>
          </a:prstGeom>
          <a:noFill/>
        </p:spPr>
        <p:txBody>
          <a:bodyPr wrap="square" rtlCol="0">
            <a:spAutoFit/>
          </a:bodyPr>
          <a:lstStyle/>
          <a:p>
            <a:r>
              <a:rPr lang="ja-JP" altLang="en-US" sz="2800" dirty="0">
                <a:latin typeface="+mn-ea"/>
              </a:rPr>
              <a:t>総合事業の趣旨</a:t>
            </a:r>
            <a:r>
              <a:rPr lang="ja-JP" altLang="en-US" sz="2800" dirty="0">
                <a:solidFill>
                  <a:prstClr val="black"/>
                </a:solidFill>
                <a:latin typeface="+mn-ea"/>
              </a:rPr>
              <a:t>を踏まえ、以下の点についての説明が必要</a:t>
            </a:r>
          </a:p>
          <a:p>
            <a:endParaRPr lang="en-US" altLang="ja-JP" sz="1400" dirty="0">
              <a:solidFill>
                <a:prstClr val="black"/>
              </a:solidFill>
              <a:latin typeface="+mn-ea"/>
            </a:endParaRPr>
          </a:p>
          <a:p>
            <a:pPr marL="457200" indent="-457200">
              <a:buFont typeface="Wingdings" charset="2"/>
              <a:buChar char="Ø"/>
            </a:pPr>
            <a:r>
              <a:rPr lang="ja-JP" altLang="en-US" sz="2600" dirty="0">
                <a:solidFill>
                  <a:prstClr val="black"/>
                </a:solidFill>
                <a:latin typeface="+mn-ea"/>
              </a:rPr>
              <a:t>「</a:t>
            </a:r>
            <a:r>
              <a:rPr lang="ja-JP" altLang="en-US" sz="2600" dirty="0">
                <a:solidFill>
                  <a:srgbClr val="FF0000"/>
                </a:solidFill>
                <a:latin typeface="+mn-ea"/>
              </a:rPr>
              <a:t>自立支援に資する介護予防ケアマネジメント</a:t>
            </a:r>
            <a:r>
              <a:rPr lang="ja-JP" altLang="en-US" sz="2600" dirty="0">
                <a:latin typeface="+mn-ea"/>
              </a:rPr>
              <a:t>とサービス事業等の展開による、要支援状態からの自立の促進や重症化予防の推進を図る事業であること」</a:t>
            </a:r>
          </a:p>
          <a:p>
            <a:endParaRPr lang="ja-JP" altLang="en-US" sz="2600" dirty="0">
              <a:latin typeface="+mn-ea"/>
            </a:endParaRPr>
          </a:p>
          <a:p>
            <a:pPr marL="457200" indent="-457200">
              <a:buFont typeface="Wingdings" charset="2"/>
              <a:buChar char="Ø"/>
            </a:pPr>
            <a:r>
              <a:rPr lang="ja-JP" altLang="en-US" sz="2600" dirty="0">
                <a:latin typeface="+mn-ea"/>
              </a:rPr>
              <a:t>「介護予防ケアマネジメントを通じて、</a:t>
            </a:r>
            <a:r>
              <a:rPr lang="ja-JP" altLang="en-US" sz="2600" dirty="0">
                <a:solidFill>
                  <a:srgbClr val="FF0000"/>
                </a:solidFill>
                <a:latin typeface="+mn-ea"/>
              </a:rPr>
              <a:t>利用者自身が目標</a:t>
            </a:r>
            <a:r>
              <a:rPr lang="ja-JP" altLang="en-US" sz="2600" dirty="0">
                <a:latin typeface="+mn-ea"/>
              </a:rPr>
              <a:t>を立て、その達成に向けてサービス等を利用しながら介護予防に取り組んで</a:t>
            </a:r>
            <a:r>
              <a:rPr lang="ja-JP" altLang="en-US" sz="2600" dirty="0">
                <a:solidFill>
                  <a:prstClr val="black"/>
                </a:solidFill>
                <a:latin typeface="+mn-ea"/>
              </a:rPr>
              <a:t>いくもの」</a:t>
            </a:r>
          </a:p>
          <a:p>
            <a:endParaRPr lang="ja-JP" altLang="en-US" sz="2600" dirty="0">
              <a:solidFill>
                <a:prstClr val="black"/>
              </a:solidFill>
              <a:latin typeface="+mn-ea"/>
            </a:endParaRPr>
          </a:p>
          <a:p>
            <a:pPr marL="457200" indent="-457200">
              <a:buFont typeface="Wingdings" charset="2"/>
              <a:buChar char="Ø"/>
            </a:pPr>
            <a:r>
              <a:rPr lang="ja-JP" altLang="en-US" sz="2600" dirty="0">
                <a:solidFill>
                  <a:prstClr val="black"/>
                </a:solidFill>
                <a:latin typeface="+mn-ea"/>
              </a:rPr>
              <a:t>「事業対象者として総合事業の利用開始後も、いつでも要介護認定等の申請は可能であること」</a:t>
            </a:r>
            <a:endParaRPr lang="en-US" altLang="ja-JP" sz="2600" dirty="0">
              <a:solidFill>
                <a:prstClr val="black"/>
              </a:solidFill>
              <a:latin typeface="+mn-ea"/>
            </a:endParaRP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19</a:t>
            </a:r>
            <a:endParaRPr lang="ja-JP" altLang="en-US" sz="1600" b="1" dirty="0">
              <a:solidFill>
                <a:prstClr val="black"/>
              </a:solidFill>
              <a:latin typeface="+mn-ea"/>
            </a:endParaRPr>
          </a:p>
        </p:txBody>
      </p:sp>
    </p:spTree>
    <p:extLst>
      <p:ext uri="{BB962C8B-B14F-4D97-AF65-F5344CB8AC3E}">
        <p14:creationId xmlns:p14="http://schemas.microsoft.com/office/powerpoint/2010/main" val="821696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a:xfrm>
            <a:off x="1702654" y="153665"/>
            <a:ext cx="4402036" cy="6148385"/>
            <a:chOff x="2434233" y="200465"/>
            <a:chExt cx="4402036" cy="6148385"/>
          </a:xfrm>
        </p:grpSpPr>
        <p:grpSp>
          <p:nvGrpSpPr>
            <p:cNvPr id="2" name="グループ化 1"/>
            <p:cNvGrpSpPr/>
            <p:nvPr/>
          </p:nvGrpSpPr>
          <p:grpSpPr>
            <a:xfrm>
              <a:off x="2434233" y="200465"/>
              <a:ext cx="4402036" cy="6148385"/>
              <a:chOff x="3883870" y="55565"/>
              <a:chExt cx="4402036" cy="6148385"/>
            </a:xfrm>
          </p:grpSpPr>
          <p:sp>
            <p:nvSpPr>
              <p:cNvPr id="3" name="右矢印 2"/>
              <p:cNvSpPr/>
              <p:nvPr/>
            </p:nvSpPr>
            <p:spPr>
              <a:xfrm rot="5400000">
                <a:off x="5879467" y="5596825"/>
                <a:ext cx="234950" cy="10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4" name="右矢印 3"/>
              <p:cNvSpPr/>
              <p:nvPr/>
            </p:nvSpPr>
            <p:spPr>
              <a:xfrm rot="5400000">
                <a:off x="4775839" y="5515092"/>
                <a:ext cx="179388" cy="1283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5" name="右矢印 4"/>
              <p:cNvSpPr/>
              <p:nvPr/>
            </p:nvSpPr>
            <p:spPr>
              <a:xfrm rot="16200000">
                <a:off x="5780406" y="3196513"/>
                <a:ext cx="2925763" cy="8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6" name="右矢印 5"/>
              <p:cNvSpPr/>
              <p:nvPr/>
            </p:nvSpPr>
            <p:spPr>
              <a:xfrm rot="5400000">
                <a:off x="5905658" y="4564200"/>
                <a:ext cx="185738" cy="93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7" name="右矢印 6"/>
              <p:cNvSpPr/>
              <p:nvPr/>
            </p:nvSpPr>
            <p:spPr>
              <a:xfrm rot="5400000">
                <a:off x="5807385" y="3154473"/>
                <a:ext cx="215900" cy="120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8" name="角丸四角形 7"/>
              <p:cNvSpPr/>
              <p:nvPr/>
            </p:nvSpPr>
            <p:spPr>
              <a:xfrm>
                <a:off x="3932992" y="398465"/>
                <a:ext cx="4234068" cy="2816225"/>
              </a:xfrm>
              <a:prstGeom prst="roundRect">
                <a:avLst>
                  <a:gd name="adj" fmla="val 4797"/>
                </a:avLst>
              </a:prstGeom>
              <a:noFill/>
              <a:ln w="28575">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9" name="正方形/長方形 8"/>
              <p:cNvSpPr/>
              <p:nvPr/>
            </p:nvSpPr>
            <p:spPr>
              <a:xfrm>
                <a:off x="7360496" y="293688"/>
                <a:ext cx="925410" cy="919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10" name="角丸四角形 9"/>
              <p:cNvSpPr/>
              <p:nvPr/>
            </p:nvSpPr>
            <p:spPr>
              <a:xfrm>
                <a:off x="4585850" y="4729268"/>
                <a:ext cx="3037690" cy="776287"/>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endParaRPr lang="en-US" altLang="ja-JP" sz="1225" dirty="0">
                  <a:solidFill>
                    <a:prstClr val="black"/>
                  </a:solidFill>
                </a:endParaRPr>
              </a:p>
              <a:p>
                <a:pP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地域包括支援センターによる訪問・面談</a:t>
                </a:r>
                <a:endParaRPr lang="en-US" altLang="ja-JP" sz="544"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地域包括支援センターは、介護予防ケアマネジメントに係る契約を事業対象者と交わす。その後、アセスメントツールを活用し、事業対象者のアセスメントを行い、必要な事業に案内する。要支援認定者は、不要（</a:t>
                </a:r>
                <a:r>
                  <a:rPr lang="en-US" altLang="ja-JP" sz="816" b="1" dirty="0">
                    <a:solidFill>
                      <a:prstClr val="black"/>
                    </a:solidFill>
                    <a:latin typeface="メイリオ" pitchFamily="50" charset="-128"/>
                    <a:ea typeface="メイリオ" pitchFamily="50" charset="-128"/>
                    <a:cs typeface="メイリオ" pitchFamily="50" charset="-128"/>
                  </a:rPr>
                  <a:t>※</a:t>
                </a:r>
                <a:r>
                  <a:rPr lang="ja-JP" altLang="en-US" sz="816" b="1" dirty="0">
                    <a:solidFill>
                      <a:prstClr val="black"/>
                    </a:solidFill>
                    <a:latin typeface="メイリオ" pitchFamily="50" charset="-128"/>
                    <a:ea typeface="メイリオ" pitchFamily="50" charset="-128"/>
                    <a:cs typeface="メイリオ" pitchFamily="50" charset="-128"/>
                  </a:rPr>
                  <a:t>１、</a:t>
                </a:r>
                <a:r>
                  <a:rPr lang="en-US" altLang="ja-JP" sz="816" b="1" dirty="0">
                    <a:solidFill>
                      <a:prstClr val="black"/>
                    </a:solidFill>
                    <a:latin typeface="メイリオ" pitchFamily="50" charset="-128"/>
                    <a:ea typeface="メイリオ" pitchFamily="50" charset="-128"/>
                    <a:cs typeface="メイリオ" pitchFamily="50" charset="-128"/>
                  </a:rPr>
                  <a:t>※</a:t>
                </a:r>
                <a:r>
                  <a:rPr lang="ja-JP" altLang="en-US" sz="816" b="1" dirty="0">
                    <a:solidFill>
                      <a:prstClr val="black"/>
                    </a:solidFill>
                    <a:latin typeface="メイリオ" pitchFamily="50" charset="-128"/>
                    <a:ea typeface="メイリオ" pitchFamily="50" charset="-128"/>
                    <a:cs typeface="メイリオ" pitchFamily="50" charset="-128"/>
                  </a:rPr>
                  <a:t>２）</a:t>
                </a:r>
                <a:endParaRPr lang="en-US" altLang="ja-JP" sz="816"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endParaRPr lang="en-US" altLang="ja-JP" sz="816" b="1" dirty="0">
                  <a:solidFill>
                    <a:prstClr val="black"/>
                  </a:solidFill>
                </a:endParaRPr>
              </a:p>
            </p:txBody>
          </p:sp>
          <p:sp>
            <p:nvSpPr>
              <p:cNvPr id="11" name="AutoShape 4"/>
              <p:cNvSpPr>
                <a:spLocks noChangeArrowheads="1"/>
              </p:cNvSpPr>
              <p:nvPr/>
            </p:nvSpPr>
            <p:spPr bwMode="auto">
              <a:xfrm>
                <a:off x="3883870" y="55565"/>
                <a:ext cx="4402036" cy="269875"/>
              </a:xfrm>
              <a:prstGeom prst="roundRect">
                <a:avLst>
                  <a:gd name="adj" fmla="val 16667"/>
                </a:avLst>
              </a:prstGeom>
              <a:solidFill>
                <a:schemeClr val="accent1">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ja-JP" altLang="en-US" sz="1225" dirty="0">
                    <a:solidFill>
                      <a:prstClr val="black"/>
                    </a:solidFill>
                    <a:latin typeface="Arial" charset="0"/>
                    <a:ea typeface="HGP創英角ｺﾞｼｯｸUB" pitchFamily="50" charset="-128"/>
                  </a:rPr>
                  <a:t>　　窓口から利用までのながれ　（平成</a:t>
                </a:r>
                <a:r>
                  <a:rPr lang="en-US" altLang="ja-JP" sz="1225" dirty="0">
                    <a:solidFill>
                      <a:prstClr val="black"/>
                    </a:solidFill>
                    <a:latin typeface="Arial" charset="0"/>
                    <a:ea typeface="HGP創英角ｺﾞｼｯｸUB" pitchFamily="50" charset="-128"/>
                  </a:rPr>
                  <a:t>27</a:t>
                </a:r>
                <a:r>
                  <a:rPr lang="ja-JP" altLang="en-US" sz="1225" dirty="0">
                    <a:solidFill>
                      <a:prstClr val="black"/>
                    </a:solidFill>
                    <a:latin typeface="Arial" charset="0"/>
                    <a:ea typeface="HGP創英角ｺﾞｼｯｸUB" pitchFamily="50" charset="-128"/>
                  </a:rPr>
                  <a:t>年度）　　　　　</a:t>
                </a:r>
                <a:endParaRPr lang="ja-JP" altLang="en-US" sz="816" dirty="0">
                  <a:solidFill>
                    <a:prstClr val="black"/>
                  </a:solidFill>
                  <a:latin typeface="ＭＳ Ｐゴシック"/>
                </a:endParaRPr>
              </a:p>
            </p:txBody>
          </p:sp>
          <p:sp>
            <p:nvSpPr>
              <p:cNvPr id="12" name="角丸四角形 11"/>
              <p:cNvSpPr/>
              <p:nvPr/>
            </p:nvSpPr>
            <p:spPr>
              <a:xfrm>
                <a:off x="4996264" y="2166938"/>
                <a:ext cx="1690774" cy="901700"/>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基本チェックリストの実施</a:t>
                </a:r>
                <a:endParaRPr lang="en-US" altLang="ja-JP" sz="816"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◇事業対象高齢者の基準に該当した場合には、総合事業の説明を行い、利用意思を確認後、高齢施策課に案内する。</a:t>
                </a:r>
                <a:endParaRPr lang="en-US" altLang="ja-JP" sz="816"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（基本チェックリストの原本を高齢施策課に渡す）</a:t>
                </a:r>
              </a:p>
            </p:txBody>
          </p:sp>
          <p:sp>
            <p:nvSpPr>
              <p:cNvPr id="13" name="角丸四角形 12"/>
              <p:cNvSpPr/>
              <p:nvPr/>
            </p:nvSpPr>
            <p:spPr>
              <a:xfrm>
                <a:off x="3982168" y="2195513"/>
                <a:ext cx="839841" cy="317500"/>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714" b="1" dirty="0">
                    <a:solidFill>
                      <a:prstClr val="black"/>
                    </a:solidFill>
                    <a:latin typeface="メイリオ" pitchFamily="50" charset="-128"/>
                    <a:ea typeface="メイリオ" pitchFamily="50" charset="-128"/>
                    <a:cs typeface="メイリオ" pitchFamily="50" charset="-128"/>
                  </a:rPr>
                  <a:t>チェックリスト</a:t>
                </a:r>
                <a:r>
                  <a:rPr lang="ja-JP" altLang="en-US" sz="952" b="1" dirty="0">
                    <a:solidFill>
                      <a:prstClr val="black"/>
                    </a:solidFill>
                    <a:latin typeface="メイリオ" pitchFamily="50" charset="-128"/>
                    <a:ea typeface="メイリオ" pitchFamily="50" charset="-128"/>
                    <a:cs typeface="メイリオ" pitchFamily="50" charset="-128"/>
                  </a:rPr>
                  <a:t>非該当</a:t>
                </a:r>
              </a:p>
            </p:txBody>
          </p:sp>
          <p:sp>
            <p:nvSpPr>
              <p:cNvPr id="14" name="角丸四角形 13"/>
              <p:cNvSpPr/>
              <p:nvPr/>
            </p:nvSpPr>
            <p:spPr>
              <a:xfrm>
                <a:off x="4497112" y="3352800"/>
                <a:ext cx="2731861" cy="757238"/>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　　　</a:t>
                </a:r>
                <a:endParaRPr lang="en-US" altLang="ja-JP" sz="952"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　　　事業対象者に被保険者証を発行</a:t>
                </a:r>
                <a:endParaRPr lang="en-US" altLang="ja-JP" sz="544"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◇介護予防ケアマネジメント作成依頼届出書（</a:t>
                </a:r>
                <a:r>
                  <a:rPr lang="en-US" altLang="ja-JP" sz="816" b="1" dirty="0">
                    <a:solidFill>
                      <a:prstClr val="black"/>
                    </a:solidFill>
                    <a:latin typeface="メイリオ" pitchFamily="50" charset="-128"/>
                    <a:ea typeface="メイリオ" pitchFamily="50" charset="-128"/>
                    <a:cs typeface="メイリオ" pitchFamily="50" charset="-128"/>
                  </a:rPr>
                  <a:t>※</a:t>
                </a:r>
                <a:r>
                  <a:rPr lang="ja-JP" altLang="en-US" sz="816" b="1" dirty="0">
                    <a:solidFill>
                      <a:prstClr val="black"/>
                    </a:solidFill>
                    <a:latin typeface="メイリオ" pitchFamily="50" charset="-128"/>
                    <a:ea typeface="メイリオ" pitchFamily="50" charset="-128"/>
                    <a:cs typeface="メイリオ" pitchFamily="50" charset="-128"/>
                  </a:rPr>
                  <a:t>１）に記入いただき、台帳に記載し、被保険者証（</a:t>
                </a:r>
                <a:r>
                  <a:rPr lang="en-US" altLang="ja-JP" sz="816" b="1" dirty="0">
                    <a:solidFill>
                      <a:prstClr val="black"/>
                    </a:solidFill>
                    <a:latin typeface="メイリオ" pitchFamily="50" charset="-128"/>
                    <a:ea typeface="メイリオ" pitchFamily="50" charset="-128"/>
                    <a:cs typeface="メイリオ" pitchFamily="50" charset="-128"/>
                  </a:rPr>
                  <a:t>※</a:t>
                </a:r>
                <a:r>
                  <a:rPr lang="ja-JP" altLang="en-US" sz="816" b="1" dirty="0">
                    <a:solidFill>
                      <a:prstClr val="black"/>
                    </a:solidFill>
                    <a:latin typeface="メイリオ" pitchFamily="50" charset="-128"/>
                    <a:ea typeface="メイリオ" pitchFamily="50" charset="-128"/>
                    <a:cs typeface="メイリオ" pitchFamily="50" charset="-128"/>
                  </a:rPr>
                  <a:t>２）を発行。地域包括支援センターとの面談日について、日程・連絡先等を聞き取る。）</a:t>
                </a:r>
                <a:endParaRPr lang="en-US" altLang="ja-JP" sz="816"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　</a:t>
                </a:r>
                <a:endParaRPr lang="en-US" altLang="ja-JP" sz="816" b="1" dirty="0">
                  <a:solidFill>
                    <a:prstClr val="black"/>
                  </a:solidFill>
                  <a:latin typeface="メイリオ" pitchFamily="50" charset="-128"/>
                  <a:ea typeface="メイリオ" pitchFamily="50" charset="-128"/>
                  <a:cs typeface="メイリオ" pitchFamily="50" charset="-128"/>
                </a:endParaRPr>
              </a:p>
            </p:txBody>
          </p:sp>
          <p:sp>
            <p:nvSpPr>
              <p:cNvPr id="15" name="角丸四角形 14"/>
              <p:cNvSpPr/>
              <p:nvPr/>
            </p:nvSpPr>
            <p:spPr>
              <a:xfrm>
                <a:off x="3883870" y="5695950"/>
                <a:ext cx="1177362" cy="508000"/>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一般介護予防</a:t>
                </a:r>
                <a:endParaRPr lang="en-US" altLang="ja-JP" sz="952"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事業の紹介</a:t>
                </a:r>
                <a:endParaRPr lang="en-US" altLang="ja-JP" sz="952"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（高齢施策課）</a:t>
                </a:r>
              </a:p>
            </p:txBody>
          </p:sp>
          <p:sp>
            <p:nvSpPr>
              <p:cNvPr id="16" name="右矢印 15"/>
              <p:cNvSpPr/>
              <p:nvPr/>
            </p:nvSpPr>
            <p:spPr>
              <a:xfrm>
                <a:off x="4790317" y="779568"/>
                <a:ext cx="239275" cy="90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pic>
            <p:nvPicPr>
              <p:cNvPr id="17" name="Picture 25"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290" y="547793"/>
                <a:ext cx="68613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角丸四角形 17"/>
              <p:cNvSpPr/>
              <p:nvPr/>
            </p:nvSpPr>
            <p:spPr>
              <a:xfrm>
                <a:off x="7724956" y="535093"/>
                <a:ext cx="483304" cy="498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介護給付</a:t>
                </a:r>
              </a:p>
            </p:txBody>
          </p:sp>
          <p:sp>
            <p:nvSpPr>
              <p:cNvPr id="19" name="角丸四角形 18"/>
              <p:cNvSpPr/>
              <p:nvPr/>
            </p:nvSpPr>
            <p:spPr>
              <a:xfrm>
                <a:off x="4536728" y="1403455"/>
                <a:ext cx="2053650" cy="423863"/>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◇総合事業等の説明</a:t>
                </a:r>
                <a:endParaRPr lang="en-US" altLang="ja-JP" sz="816"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◇基本チェックリストの実施に同意</a:t>
                </a:r>
                <a:endParaRPr lang="en-US" altLang="ja-JP" sz="816" b="1" dirty="0">
                  <a:solidFill>
                    <a:prstClr val="black"/>
                  </a:solidFill>
                  <a:latin typeface="メイリオ" pitchFamily="50" charset="-128"/>
                  <a:ea typeface="メイリオ" pitchFamily="50" charset="-128"/>
                  <a:cs typeface="メイリオ" pitchFamily="50" charset="-128"/>
                </a:endParaRPr>
              </a:p>
            </p:txBody>
          </p:sp>
          <p:sp>
            <p:nvSpPr>
              <p:cNvPr id="20" name="角丸四角形 19"/>
              <p:cNvSpPr/>
              <p:nvPr/>
            </p:nvSpPr>
            <p:spPr>
              <a:xfrm>
                <a:off x="5351215" y="5791200"/>
                <a:ext cx="1564006" cy="361950"/>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介護予防・生活支援</a:t>
                </a:r>
                <a:endParaRPr lang="en-US" altLang="ja-JP" sz="952"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サービス事業の利用</a:t>
                </a:r>
              </a:p>
            </p:txBody>
          </p:sp>
          <p:sp>
            <p:nvSpPr>
              <p:cNvPr id="21" name="右矢印 20"/>
              <p:cNvSpPr/>
              <p:nvPr/>
            </p:nvSpPr>
            <p:spPr>
              <a:xfrm rot="5400000">
                <a:off x="5890671" y="1151842"/>
                <a:ext cx="169863" cy="120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2" name="角丸四角形 21"/>
              <p:cNvSpPr/>
              <p:nvPr/>
            </p:nvSpPr>
            <p:spPr>
              <a:xfrm>
                <a:off x="7330388" y="5791200"/>
                <a:ext cx="819242" cy="342900"/>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952" b="1" dirty="0">
                    <a:solidFill>
                      <a:prstClr val="black"/>
                    </a:solidFill>
                    <a:latin typeface="メイリオ" pitchFamily="50" charset="-128"/>
                    <a:ea typeface="メイリオ" pitchFamily="50" charset="-128"/>
                    <a:cs typeface="メイリオ" pitchFamily="50" charset="-128"/>
                  </a:rPr>
                  <a:t>予防給付の利用</a:t>
                </a:r>
              </a:p>
            </p:txBody>
          </p:sp>
          <p:sp>
            <p:nvSpPr>
              <p:cNvPr id="23" name="右矢印 22"/>
              <p:cNvSpPr/>
              <p:nvPr/>
            </p:nvSpPr>
            <p:spPr>
              <a:xfrm rot="8876123">
                <a:off x="6615731" y="1581150"/>
                <a:ext cx="218676" cy="69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4" name="右矢印 23"/>
              <p:cNvSpPr/>
              <p:nvPr/>
            </p:nvSpPr>
            <p:spPr>
              <a:xfrm>
                <a:off x="7471471" y="1312968"/>
                <a:ext cx="205999" cy="1285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5" name="右矢印 24"/>
              <p:cNvSpPr/>
              <p:nvPr/>
            </p:nvSpPr>
            <p:spPr>
              <a:xfrm>
                <a:off x="6636383" y="731943"/>
                <a:ext cx="205999" cy="1285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6" name="右矢印 25"/>
              <p:cNvSpPr/>
              <p:nvPr/>
            </p:nvSpPr>
            <p:spPr>
              <a:xfrm rot="10800000">
                <a:off x="4809280" y="2325793"/>
                <a:ext cx="186984" cy="920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7" name="右矢印 26"/>
              <p:cNvSpPr/>
              <p:nvPr/>
            </p:nvSpPr>
            <p:spPr>
              <a:xfrm rot="5400000">
                <a:off x="5900127" y="1975754"/>
                <a:ext cx="169862" cy="1204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8" name="右矢印 27"/>
              <p:cNvSpPr/>
              <p:nvPr/>
            </p:nvSpPr>
            <p:spPr>
              <a:xfrm rot="5400000">
                <a:off x="2809068" y="4014103"/>
                <a:ext cx="3146425" cy="1156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29" name="右矢印 28"/>
              <p:cNvSpPr/>
              <p:nvPr/>
            </p:nvSpPr>
            <p:spPr>
              <a:xfrm rot="5400000">
                <a:off x="5895657" y="3611654"/>
                <a:ext cx="4262437" cy="966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sp>
            <p:nvSpPr>
              <p:cNvPr id="30" name="テキスト ボックス 4"/>
              <p:cNvSpPr txBox="1">
                <a:spLocks noChangeArrowheads="1"/>
              </p:cNvSpPr>
              <p:nvPr/>
            </p:nvSpPr>
            <p:spPr bwMode="auto">
              <a:xfrm>
                <a:off x="6586068" y="1706567"/>
                <a:ext cx="310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lang="ja-JP" altLang="en-US" sz="816" b="1" dirty="0">
                    <a:solidFill>
                      <a:prstClr val="black"/>
                    </a:solidFill>
                  </a:rPr>
                  <a:t>認定非該当</a:t>
                </a:r>
              </a:p>
            </p:txBody>
          </p:sp>
          <p:sp>
            <p:nvSpPr>
              <p:cNvPr id="31" name="角丸四角形 30"/>
              <p:cNvSpPr/>
              <p:nvPr/>
            </p:nvSpPr>
            <p:spPr>
              <a:xfrm>
                <a:off x="7724956" y="1166813"/>
                <a:ext cx="483304" cy="449262"/>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要支援</a:t>
                </a:r>
              </a:p>
            </p:txBody>
          </p:sp>
          <p:sp>
            <p:nvSpPr>
              <p:cNvPr id="32" name="テキスト ボックス 14"/>
              <p:cNvSpPr txBox="1">
                <a:spLocks noChangeArrowheads="1"/>
              </p:cNvSpPr>
              <p:nvPr/>
            </p:nvSpPr>
            <p:spPr bwMode="auto">
              <a:xfrm>
                <a:off x="4015392" y="293688"/>
                <a:ext cx="1140916"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lang="ja-JP" altLang="en-US" sz="952">
                    <a:solidFill>
                      <a:prstClr val="black"/>
                    </a:solidFill>
                    <a:latin typeface="HGP創英角ｺﾞｼｯｸUB" panose="020B0900000000000000" pitchFamily="50" charset="-128"/>
                    <a:ea typeface="HGP創英角ｺﾞｼｯｸUB" panose="020B0900000000000000" pitchFamily="50" charset="-128"/>
                  </a:rPr>
                  <a:t>（介護保険課）</a:t>
                </a:r>
              </a:p>
            </p:txBody>
          </p:sp>
          <p:sp>
            <p:nvSpPr>
              <p:cNvPr id="33" name="テキスト ボックス 41"/>
              <p:cNvSpPr txBox="1">
                <a:spLocks noChangeArrowheads="1"/>
              </p:cNvSpPr>
              <p:nvPr/>
            </p:nvSpPr>
            <p:spPr bwMode="auto">
              <a:xfrm>
                <a:off x="4112054" y="1063730"/>
                <a:ext cx="1140916"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lang="ja-JP" altLang="en-US" sz="952">
                    <a:solidFill>
                      <a:prstClr val="black"/>
                    </a:solidFill>
                    <a:latin typeface="HGP創英角ｺﾞｼｯｸUB" panose="020B0900000000000000" pitchFamily="50" charset="-128"/>
                    <a:ea typeface="HGP創英角ｺﾞｼｯｸUB" panose="020B0900000000000000" pitchFamily="50" charset="-128"/>
                  </a:rPr>
                  <a:t>相談受付</a:t>
                </a:r>
              </a:p>
            </p:txBody>
          </p:sp>
          <p:cxnSp>
            <p:nvCxnSpPr>
              <p:cNvPr id="34" name="直線コネクタ 33"/>
              <p:cNvCxnSpPr/>
              <p:nvPr/>
            </p:nvCxnSpPr>
            <p:spPr>
              <a:xfrm>
                <a:off x="7560156" y="579438"/>
                <a:ext cx="12677" cy="368300"/>
              </a:xfrm>
              <a:prstGeom prst="line">
                <a:avLst/>
              </a:prstGeom>
              <a:ln w="28575">
                <a:solidFill>
                  <a:srgbClr val="FF7C80"/>
                </a:solidFill>
                <a:prstDash val="dash"/>
              </a:ln>
            </p:spPr>
            <p:style>
              <a:lnRef idx="1">
                <a:schemeClr val="accent2"/>
              </a:lnRef>
              <a:fillRef idx="0">
                <a:schemeClr val="accent2"/>
              </a:fillRef>
              <a:effectRef idx="0">
                <a:schemeClr val="accent2"/>
              </a:effectRef>
              <a:fontRef idx="minor">
                <a:schemeClr val="tx1"/>
              </a:fontRef>
            </p:style>
          </p:cxnSp>
          <p:sp>
            <p:nvSpPr>
              <p:cNvPr id="35" name="角丸四角形 34"/>
              <p:cNvSpPr/>
              <p:nvPr/>
            </p:nvSpPr>
            <p:spPr>
              <a:xfrm>
                <a:off x="4497112" y="4248255"/>
                <a:ext cx="2663723" cy="290513"/>
              </a:xfrm>
              <a:prstGeom prst="round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高齢施策課から、基本チェックリストの写しの交付</a:t>
                </a:r>
                <a:endParaRPr lang="en-US" altLang="ja-JP" sz="816"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（包括へ）</a:t>
                </a:r>
              </a:p>
            </p:txBody>
          </p:sp>
          <p:sp>
            <p:nvSpPr>
              <p:cNvPr id="36" name="右矢印 35"/>
              <p:cNvSpPr/>
              <p:nvPr/>
            </p:nvSpPr>
            <p:spPr>
              <a:xfrm rot="5400000">
                <a:off x="5907277" y="4118046"/>
                <a:ext cx="147638" cy="776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25">
                  <a:solidFill>
                    <a:prstClr val="white"/>
                  </a:solidFill>
                </a:endParaRPr>
              </a:p>
            </p:txBody>
          </p:sp>
        </p:grpSp>
        <p:sp>
          <p:nvSpPr>
            <p:cNvPr id="38" name="角丸四角形 37"/>
            <p:cNvSpPr/>
            <p:nvPr/>
          </p:nvSpPr>
          <p:spPr>
            <a:xfrm>
              <a:off x="3621028" y="670314"/>
              <a:ext cx="1571297" cy="565150"/>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eaLnBrk="0" fontAlgn="base" hangingPunct="0">
                <a:spcBef>
                  <a:spcPct val="0"/>
                </a:spcBef>
                <a:spcAft>
                  <a:spcPct val="0"/>
                </a:spcAft>
                <a:defRPr/>
              </a:pPr>
              <a:r>
                <a:rPr lang="ja-JP" altLang="en-US" sz="816" b="1" dirty="0">
                  <a:solidFill>
                    <a:prstClr val="black"/>
                  </a:solidFill>
                  <a:latin typeface="メイリオ" pitchFamily="50" charset="-128"/>
                  <a:ea typeface="メイリオ" pitchFamily="50" charset="-128"/>
                  <a:cs typeface="メイリオ" pitchFamily="50" charset="-128"/>
                </a:rPr>
                <a:t>介護保険の認定申請か総合事業かを窓口で振り分ける</a:t>
              </a:r>
              <a:endParaRPr lang="en-US" altLang="ja-JP" sz="816" b="1" dirty="0">
                <a:solidFill>
                  <a:prstClr val="black"/>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defRPr/>
              </a:pPr>
              <a:r>
                <a:rPr lang="ja-JP" altLang="en-US" sz="680" b="1" dirty="0">
                  <a:solidFill>
                    <a:prstClr val="black"/>
                  </a:solidFill>
                  <a:latin typeface="メイリオ" pitchFamily="50" charset="-128"/>
                  <a:ea typeface="メイリオ" pitchFamily="50" charset="-128"/>
                  <a:cs typeface="メイリオ" pitchFamily="50" charset="-128"/>
                </a:rPr>
                <a:t>（別紙「窓口対応方法」を参照）</a:t>
              </a:r>
              <a:endParaRPr lang="en-US" altLang="ja-JP" sz="680" b="1" dirty="0">
                <a:solidFill>
                  <a:prstClr val="black"/>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5478244" y="619732"/>
              <a:ext cx="459185" cy="1244600"/>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ja-JP" altLang="en-US" sz="1088" b="1" dirty="0">
                  <a:solidFill>
                    <a:prstClr val="black"/>
                  </a:solidFill>
                  <a:latin typeface="メイリオ" pitchFamily="50" charset="-128"/>
                  <a:ea typeface="メイリオ" pitchFamily="50" charset="-128"/>
                  <a:cs typeface="メイリオ" pitchFamily="50" charset="-128"/>
                </a:rPr>
                <a:t>要支援・</a:t>
              </a:r>
              <a:endParaRPr lang="en-US" altLang="ja-JP" sz="1088" b="1"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088" b="1" dirty="0">
                  <a:solidFill>
                    <a:prstClr val="black"/>
                  </a:solidFill>
                  <a:latin typeface="メイリオ" pitchFamily="50" charset="-128"/>
                  <a:ea typeface="メイリオ" pitchFamily="50" charset="-128"/>
                  <a:cs typeface="メイリオ" pitchFamily="50" charset="-128"/>
                </a:rPr>
                <a:t>要介護認定</a:t>
              </a:r>
            </a:p>
          </p:txBody>
        </p:sp>
      </p:grpSp>
      <p:sp>
        <p:nvSpPr>
          <p:cNvPr id="40" name="正方形/長方形 39"/>
          <p:cNvSpPr/>
          <p:nvPr/>
        </p:nvSpPr>
        <p:spPr>
          <a:xfrm>
            <a:off x="1645941" y="6349346"/>
            <a:ext cx="4521817" cy="46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altLang="ja-JP" sz="1000" b="1" dirty="0">
                <a:solidFill>
                  <a:prstClr val="black"/>
                </a:solidFill>
                <a:latin typeface="メイリオ" pitchFamily="50" charset="-128"/>
                <a:ea typeface="メイリオ" pitchFamily="50" charset="-128"/>
                <a:cs typeface="メイリオ" pitchFamily="50" charset="-128"/>
              </a:rPr>
              <a:t>※</a:t>
            </a:r>
            <a:r>
              <a:rPr lang="ja-JP" altLang="en-US" sz="1000" b="1" dirty="0">
                <a:solidFill>
                  <a:prstClr val="black"/>
                </a:solidFill>
                <a:latin typeface="メイリオ" pitchFamily="50" charset="-128"/>
                <a:ea typeface="メイリオ" pitchFamily="50" charset="-128"/>
                <a:cs typeface="メイリオ" pitchFamily="50" charset="-128"/>
              </a:rPr>
              <a:t>　現行の認定者も、介護予防・生活支援サービス事業に移行したい人は、チェックリスト⇒アセスメントツールで、事業エントリーが可能となる。</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41" name="角丸四角形 40"/>
          <p:cNvSpPr/>
          <p:nvPr/>
        </p:nvSpPr>
        <p:spPr>
          <a:xfrm>
            <a:off x="6185055" y="446260"/>
            <a:ext cx="3606564" cy="5943598"/>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prstClr val="black"/>
              </a:solidFill>
            </a:endParaRPr>
          </a:p>
          <a:p>
            <a:pPr algn="ctr">
              <a:defRPr/>
            </a:pPr>
            <a:endParaRPr lang="en-US" altLang="ja-JP" sz="1600" dirty="0">
              <a:solidFill>
                <a:prstClr val="black"/>
              </a:solidFill>
            </a:endParaRPr>
          </a:p>
          <a:p>
            <a:pPr algn="ctr">
              <a:defRPr/>
            </a:pPr>
            <a:endParaRPr lang="en-US" altLang="ja-JP" sz="1600" dirty="0">
              <a:solidFill>
                <a:prstClr val="black"/>
              </a:solidFill>
            </a:endParaRPr>
          </a:p>
          <a:p>
            <a:pPr algn="ctr">
              <a:defRPr/>
            </a:pPr>
            <a:r>
              <a:rPr lang="en-US" altLang="ja-JP" sz="1400" dirty="0">
                <a:solidFill>
                  <a:prstClr val="black"/>
                </a:solidFill>
              </a:rPr>
              <a:t>【</a:t>
            </a:r>
            <a:r>
              <a:rPr lang="ja-JP" altLang="en-US" sz="1400" dirty="0">
                <a:solidFill>
                  <a:prstClr val="black"/>
                </a:solidFill>
              </a:rPr>
              <a:t>対応窓口</a:t>
            </a:r>
            <a:r>
              <a:rPr lang="en-US" altLang="ja-JP" sz="1400" dirty="0">
                <a:solidFill>
                  <a:prstClr val="black"/>
                </a:solidFill>
              </a:rPr>
              <a:t>】</a:t>
            </a:r>
          </a:p>
          <a:p>
            <a:pPr algn="ctr">
              <a:defRPr/>
            </a:pPr>
            <a:r>
              <a:rPr lang="ja-JP" altLang="en-US" sz="1400" dirty="0">
                <a:solidFill>
                  <a:prstClr val="black"/>
                </a:solidFill>
              </a:rPr>
              <a:t>介護保険課・高齢施策課・地域包括支援センター</a:t>
            </a:r>
            <a:endParaRPr lang="en-US" altLang="ja-JP" sz="1400" dirty="0">
              <a:solidFill>
                <a:prstClr val="black"/>
              </a:solidFill>
            </a:endParaRPr>
          </a:p>
          <a:p>
            <a:pPr algn="ctr">
              <a:defRPr/>
            </a:pPr>
            <a:endParaRPr lang="en-US" altLang="ja-JP" sz="1400" dirty="0">
              <a:solidFill>
                <a:prstClr val="black"/>
              </a:solidFill>
            </a:endParaRPr>
          </a:p>
          <a:p>
            <a:pPr>
              <a:defRPr/>
            </a:pPr>
            <a:r>
              <a:rPr lang="ja-JP" altLang="en-US" sz="1400" dirty="0">
                <a:solidFill>
                  <a:prstClr val="black"/>
                </a:solidFill>
              </a:rPr>
              <a:t>１．来所者の主訴を尋ね、おおまかな状態像を聞き取り、あきらかに要介護認定が必要な人は、介護申請を案内。</a:t>
            </a:r>
            <a:endParaRPr lang="en-US" altLang="ja-JP" sz="1400" dirty="0">
              <a:solidFill>
                <a:prstClr val="black"/>
              </a:solidFill>
            </a:endParaRPr>
          </a:p>
          <a:p>
            <a:pPr>
              <a:defRPr/>
            </a:pPr>
            <a:r>
              <a:rPr lang="ja-JP" altLang="en-US" sz="1400" dirty="0">
                <a:solidFill>
                  <a:prstClr val="black"/>
                </a:solidFill>
              </a:rPr>
              <a:t>２．介護保険サービスや総合事業のサービス等の説明を行い、基本チェックリストの実施について同意いただいた人に実施。</a:t>
            </a:r>
            <a:endParaRPr lang="en-US" altLang="ja-JP" sz="1400" dirty="0">
              <a:solidFill>
                <a:prstClr val="black"/>
              </a:solidFill>
            </a:endParaRPr>
          </a:p>
          <a:p>
            <a:pPr>
              <a:defRPr/>
            </a:pPr>
            <a:r>
              <a:rPr lang="ja-JP" altLang="en-US" sz="1400" dirty="0">
                <a:solidFill>
                  <a:prstClr val="black"/>
                </a:solidFill>
              </a:rPr>
              <a:t>３．非該当者については、一般介護予防事業等のご案内</a:t>
            </a:r>
            <a:endParaRPr lang="en-US" altLang="ja-JP" sz="1400" dirty="0">
              <a:solidFill>
                <a:prstClr val="black"/>
              </a:solidFill>
            </a:endParaRPr>
          </a:p>
          <a:p>
            <a:pPr>
              <a:defRPr/>
            </a:pPr>
            <a:r>
              <a:rPr lang="ja-JP" altLang="en-US" sz="1400" dirty="0">
                <a:solidFill>
                  <a:prstClr val="black"/>
                </a:solidFill>
              </a:rPr>
              <a:t>４．チェックリスト該当者については、介護予防ケアマネジメント依頼書を提出してもらい、被保険者証を発行。後日、担当の地域包括支援センターから連絡が入る旨伝え、情報提供に同意を得る。</a:t>
            </a:r>
            <a:endParaRPr lang="en-US" altLang="ja-JP" sz="1400" dirty="0">
              <a:solidFill>
                <a:prstClr val="black"/>
              </a:solidFill>
            </a:endParaRPr>
          </a:p>
          <a:p>
            <a:pPr>
              <a:defRPr/>
            </a:pPr>
            <a:r>
              <a:rPr lang="ja-JP" altLang="en-US" sz="1400" dirty="0">
                <a:solidFill>
                  <a:prstClr val="black"/>
                </a:solidFill>
              </a:rPr>
              <a:t>５．担当課より地域包括支援センターに情報提供し、再度、制度の説明を行った上、総合事業の利用希望者には、介護予防ケアマネジメントを始める。</a:t>
            </a:r>
            <a:endParaRPr lang="en-US" altLang="ja-JP" sz="1400" dirty="0">
              <a:solidFill>
                <a:prstClr val="black"/>
              </a:solidFill>
            </a:endParaRPr>
          </a:p>
          <a:p>
            <a:pPr>
              <a:defRPr/>
            </a:pPr>
            <a:r>
              <a:rPr lang="ja-JP" altLang="en-US" sz="1400" dirty="0">
                <a:solidFill>
                  <a:prstClr val="black"/>
                </a:solidFill>
              </a:rPr>
              <a:t>６．センターは、速やかにサービス事業所に連絡を入れ、サービス利用を開始する。</a:t>
            </a:r>
            <a:endParaRPr lang="en-US" altLang="ja-JP" sz="1400" dirty="0">
              <a:solidFill>
                <a:prstClr val="black"/>
              </a:solidFill>
            </a:endParaRPr>
          </a:p>
          <a:p>
            <a:pPr>
              <a:defRPr/>
            </a:pPr>
            <a:endParaRPr lang="en-US" altLang="ja-JP" sz="1400" dirty="0">
              <a:solidFill>
                <a:prstClr val="black"/>
              </a:solidFill>
            </a:endParaRPr>
          </a:p>
          <a:p>
            <a:pPr>
              <a:defRPr/>
            </a:pPr>
            <a:endParaRPr lang="en-US" altLang="ja-JP" sz="1600" dirty="0">
              <a:solidFill>
                <a:prstClr val="black"/>
              </a:solidFill>
            </a:endParaRPr>
          </a:p>
          <a:p>
            <a:pPr>
              <a:defRPr/>
            </a:pPr>
            <a:endParaRPr lang="en-US" altLang="ja-JP" sz="1600" dirty="0">
              <a:solidFill>
                <a:prstClr val="black"/>
              </a:solidFill>
            </a:endParaRPr>
          </a:p>
        </p:txBody>
      </p:sp>
      <p:sp>
        <p:nvSpPr>
          <p:cNvPr id="43" name="角丸四角形 42"/>
          <p:cNvSpPr/>
          <p:nvPr/>
        </p:nvSpPr>
        <p:spPr>
          <a:xfrm>
            <a:off x="32486" y="475876"/>
            <a:ext cx="1601774" cy="914400"/>
          </a:xfrm>
          <a:prstGeom prst="round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r>
              <a:rPr lang="ja-JP" altLang="en-US" b="1" dirty="0">
                <a:solidFill>
                  <a:prstClr val="black"/>
                </a:solidFill>
              </a:rPr>
              <a:t>事業対象者の決定までの流れ</a:t>
            </a:r>
          </a:p>
        </p:txBody>
      </p:sp>
      <p:sp>
        <p:nvSpPr>
          <p:cNvPr id="44" name="角丸四角形 43"/>
          <p:cNvSpPr/>
          <p:nvPr/>
        </p:nvSpPr>
        <p:spPr>
          <a:xfrm>
            <a:off x="38971" y="2120900"/>
            <a:ext cx="1607164" cy="1329998"/>
          </a:xfrm>
          <a:prstGeom prst="round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r>
              <a:rPr lang="ja-JP" altLang="en-US" b="1" dirty="0">
                <a:solidFill>
                  <a:prstClr val="black"/>
                </a:solidFill>
              </a:rPr>
              <a:t>基本チェックリストは総合事業のリーフレットを参照</a:t>
            </a:r>
          </a:p>
        </p:txBody>
      </p:sp>
      <p:sp>
        <p:nvSpPr>
          <p:cNvPr id="45" name="正方形/長方形 44"/>
          <p:cNvSpPr/>
          <p:nvPr/>
        </p:nvSpPr>
        <p:spPr>
          <a:xfrm>
            <a:off x="6994569" y="68439"/>
            <a:ext cx="1989738" cy="32081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生駒市作成資料</a:t>
            </a:r>
          </a:p>
        </p:txBody>
      </p:sp>
      <p:sp>
        <p:nvSpPr>
          <p:cNvPr id="4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20</a:t>
            </a:r>
            <a:endParaRPr lang="ja-JP" altLang="en-US" sz="1600" b="1" dirty="0">
              <a:solidFill>
                <a:prstClr val="black"/>
              </a:solidFill>
              <a:latin typeface="+mn-ea"/>
            </a:endParaRPr>
          </a:p>
        </p:txBody>
      </p:sp>
    </p:spTree>
    <p:extLst>
      <p:ext uri="{BB962C8B-B14F-4D97-AF65-F5344CB8AC3E}">
        <p14:creationId xmlns:p14="http://schemas.microsoft.com/office/powerpoint/2010/main" val="2276479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0926" y="1196756"/>
            <a:ext cx="9394605" cy="2790687"/>
          </a:xfrm>
          <a:prstGeom prst="rect">
            <a:avLst/>
          </a:prstGeom>
          <a:noFill/>
        </p:spPr>
        <p:txBody>
          <a:bodyPr wrap="square" lIns="96698" tIns="48349" rIns="96698" bIns="48349" rtlCol="0">
            <a:spAutoFit/>
          </a:bodyPr>
          <a:lstStyle/>
          <a:p>
            <a:r>
              <a:rPr lang="en-US" altLang="ja-JP" sz="2500" dirty="0">
                <a:solidFill>
                  <a:prstClr val="black"/>
                </a:solidFill>
              </a:rPr>
              <a:t>◇</a:t>
            </a:r>
            <a:r>
              <a:rPr lang="ja-JP" altLang="en-US" sz="2500" dirty="0">
                <a:solidFill>
                  <a:prstClr val="black"/>
                </a:solidFill>
              </a:rPr>
              <a:t>　高齢者のニーズが多様化することを踏まえ、「どのような場合に、</a:t>
            </a:r>
            <a:endParaRPr lang="en-US" altLang="ja-JP" sz="2500" dirty="0">
              <a:solidFill>
                <a:prstClr val="black"/>
              </a:solidFill>
            </a:endParaRPr>
          </a:p>
          <a:p>
            <a:r>
              <a:rPr lang="ja-JP" altLang="en-US" sz="2500" dirty="0">
                <a:solidFill>
                  <a:prstClr val="black"/>
                </a:solidFill>
              </a:rPr>
              <a:t>　どのような視点で、どのようなサービスを利用することが適切で</a:t>
            </a:r>
            <a:r>
              <a:rPr lang="ja-JP" altLang="en-US" sz="2500" dirty="0" err="1">
                <a:solidFill>
                  <a:prstClr val="black"/>
                </a:solidFill>
              </a:rPr>
              <a:t>あ</a:t>
            </a:r>
            <a:r>
              <a:rPr lang="ja-JP" altLang="en-US" sz="2500" dirty="0">
                <a:solidFill>
                  <a:prstClr val="black"/>
                </a:solidFill>
              </a:rPr>
              <a:t>　</a:t>
            </a:r>
            <a:endParaRPr lang="en-US" altLang="ja-JP" sz="2500" dirty="0">
              <a:solidFill>
                <a:prstClr val="black"/>
              </a:solidFill>
            </a:endParaRPr>
          </a:p>
          <a:p>
            <a:r>
              <a:rPr lang="ja-JP" altLang="en-US" sz="2500" dirty="0">
                <a:solidFill>
                  <a:prstClr val="black"/>
                </a:solidFill>
              </a:rPr>
              <a:t>　るか」について、</a:t>
            </a:r>
            <a:r>
              <a:rPr lang="ja-JP" altLang="en-US" sz="2500" dirty="0">
                <a:solidFill>
                  <a:srgbClr val="FF0000"/>
                </a:solidFill>
              </a:rPr>
              <a:t>市町村内での多機関、多職種による協議の場が</a:t>
            </a:r>
            <a:endParaRPr lang="en-US" altLang="ja-JP" sz="2500" dirty="0">
              <a:solidFill>
                <a:srgbClr val="FF0000"/>
              </a:solidFill>
            </a:endParaRPr>
          </a:p>
          <a:p>
            <a:r>
              <a:rPr lang="ja-JP" altLang="en-US" sz="2500" dirty="0">
                <a:solidFill>
                  <a:srgbClr val="FF0000"/>
                </a:solidFill>
              </a:rPr>
              <a:t>　不可欠</a:t>
            </a:r>
            <a:r>
              <a:rPr lang="ja-JP" altLang="en-US" sz="2500" dirty="0">
                <a:solidFill>
                  <a:prstClr val="black"/>
                </a:solidFill>
              </a:rPr>
              <a:t>である。</a:t>
            </a:r>
            <a:endParaRPr lang="en-US" altLang="ja-JP" sz="2500" dirty="0">
              <a:solidFill>
                <a:prstClr val="black"/>
              </a:solidFill>
            </a:endParaRPr>
          </a:p>
          <a:p>
            <a:pPr marL="800100" lvl="1" indent="-342900">
              <a:buFont typeface="Wingdings" pitchFamily="2" charset="2"/>
              <a:buChar char="Ø"/>
            </a:pPr>
            <a:r>
              <a:rPr lang="ja-JP" altLang="en-US" sz="2500" dirty="0">
                <a:solidFill>
                  <a:prstClr val="black"/>
                </a:solidFill>
              </a:rPr>
              <a:t>　</a:t>
            </a:r>
            <a:r>
              <a:rPr lang="ja-JP" altLang="en-US" sz="2500" dirty="0"/>
              <a:t>医療・介護の専門職以外の者でも適切な対応が可能となるよう、各サービスや判断基準などを整理し、説明のための資料を整えておくことが重要。</a:t>
            </a:r>
          </a:p>
        </p:txBody>
      </p:sp>
      <p:sp>
        <p:nvSpPr>
          <p:cNvPr id="7" name="テキスト ボックス 6"/>
          <p:cNvSpPr txBox="1"/>
          <p:nvPr/>
        </p:nvSpPr>
        <p:spPr>
          <a:xfrm>
            <a:off x="345994" y="4509138"/>
            <a:ext cx="9230497" cy="1636525"/>
          </a:xfrm>
          <a:prstGeom prst="rect">
            <a:avLst/>
          </a:prstGeom>
          <a:noFill/>
        </p:spPr>
        <p:txBody>
          <a:bodyPr wrap="square" lIns="96698" tIns="48349" rIns="96698" bIns="48349" rtlCol="0">
            <a:spAutoFit/>
          </a:bodyPr>
          <a:lstStyle/>
          <a:p>
            <a:r>
              <a:rPr lang="en-US" altLang="ja-JP" sz="2500" dirty="0">
                <a:solidFill>
                  <a:prstClr val="black"/>
                </a:solidFill>
              </a:rPr>
              <a:t>◇</a:t>
            </a:r>
            <a:r>
              <a:rPr lang="ja-JP" altLang="en-US" sz="2500" dirty="0">
                <a:solidFill>
                  <a:prstClr val="black"/>
                </a:solidFill>
              </a:rPr>
              <a:t>　市町村の要介護（要支援）認定等の申請窓口に、保健師、社　</a:t>
            </a:r>
            <a:endParaRPr lang="en-US" altLang="ja-JP" sz="2500" dirty="0">
              <a:solidFill>
                <a:prstClr val="black"/>
              </a:solidFill>
            </a:endParaRPr>
          </a:p>
          <a:p>
            <a:r>
              <a:rPr lang="ja-JP" altLang="en-US" sz="2500" dirty="0">
                <a:solidFill>
                  <a:prstClr val="black"/>
                </a:solidFill>
              </a:rPr>
              <a:t>　会福祉士、主任介護支援専門員等の専門職を配置し、申請希望　</a:t>
            </a:r>
            <a:endParaRPr lang="en-US" altLang="ja-JP" sz="2500" dirty="0">
              <a:solidFill>
                <a:prstClr val="black"/>
              </a:solidFill>
            </a:endParaRPr>
          </a:p>
          <a:p>
            <a:r>
              <a:rPr lang="ja-JP" altLang="en-US" sz="2500" dirty="0">
                <a:solidFill>
                  <a:prstClr val="black"/>
                </a:solidFill>
              </a:rPr>
              <a:t>　者からの相談を受けながら、必要に応じて総合事業を案内し、地　</a:t>
            </a:r>
            <a:endParaRPr lang="en-US" altLang="ja-JP" sz="2500" dirty="0">
              <a:solidFill>
                <a:prstClr val="black"/>
              </a:solidFill>
            </a:endParaRPr>
          </a:p>
          <a:p>
            <a:r>
              <a:rPr lang="ja-JP" altLang="en-US" sz="2500" dirty="0">
                <a:solidFill>
                  <a:prstClr val="black"/>
                </a:solidFill>
              </a:rPr>
              <a:t>　域包括支援センターにつなぐといった体制を構築することも有効。</a:t>
            </a:r>
            <a:endParaRPr lang="en-US" altLang="ja-JP" sz="2500" dirty="0">
              <a:solidFill>
                <a:prstClr val="black"/>
              </a:solidFill>
            </a:endParaRPr>
          </a:p>
        </p:txBody>
      </p:sp>
      <p:sp>
        <p:nvSpPr>
          <p:cNvPr id="8" name="タイトル 4"/>
          <p:cNvSpPr>
            <a:spLocks noGrp="1"/>
          </p:cNvSpPr>
          <p:nvPr>
            <p:ph type="title"/>
          </p:nvPr>
        </p:nvSpPr>
        <p:spPr>
          <a:xfrm>
            <a:off x="0" y="0"/>
            <a:ext cx="9906000" cy="504967"/>
          </a:xfrm>
          <a:solidFill>
            <a:schemeClr val="accent2">
              <a:lumMod val="20000"/>
              <a:lumOff val="80000"/>
            </a:schemeClr>
          </a:solidFill>
        </p:spPr>
        <p:txBody>
          <a:bodyPr>
            <a:noAutofit/>
          </a:bodyPr>
          <a:lstStyle/>
          <a:p>
            <a:r>
              <a:rPr lang="ja-JP" altLang="en-US" sz="3200" dirty="0"/>
              <a:t>総合事業における窓口対応のあり方として③</a:t>
            </a:r>
            <a:endParaRPr kumimoji="1" lang="ja-JP" altLang="en-US" sz="3200" dirty="0"/>
          </a:p>
        </p:txBody>
      </p:sp>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21</a:t>
            </a:r>
            <a:endParaRPr lang="ja-JP" altLang="en-US" sz="1600" b="1" dirty="0">
              <a:solidFill>
                <a:prstClr val="black"/>
              </a:solidFill>
              <a:latin typeface="+mn-ea"/>
            </a:endParaRPr>
          </a:p>
        </p:txBody>
      </p:sp>
    </p:spTree>
    <p:extLst>
      <p:ext uri="{BB962C8B-B14F-4D97-AF65-F5344CB8AC3E}">
        <p14:creationId xmlns:p14="http://schemas.microsoft.com/office/powerpoint/2010/main" val="2070492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45910"/>
          </a:xfrm>
          <a:solidFill>
            <a:schemeClr val="accent2">
              <a:lumMod val="20000"/>
              <a:lumOff val="80000"/>
            </a:schemeClr>
          </a:solidFill>
        </p:spPr>
        <p:txBody>
          <a:bodyPr/>
          <a:lstStyle/>
          <a:p>
            <a:r>
              <a:rPr kumimoji="1" lang="ja-JP" altLang="en-US" sz="3200" dirty="0">
                <a:solidFill>
                  <a:schemeClr val="tx1"/>
                </a:solidFill>
              </a:rPr>
              <a:t>介護予防ケアマネジメントのあり方</a:t>
            </a:r>
            <a:r>
              <a:rPr lang="ja-JP" altLang="en-US" sz="3200" dirty="0">
                <a:solidFill>
                  <a:schemeClr val="tx1"/>
                </a:solidFill>
              </a:rPr>
              <a:t>①</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191068" y="900752"/>
            <a:ext cx="9512489" cy="5397834"/>
          </a:xfrm>
        </p:spPr>
        <p:txBody>
          <a:bodyPr/>
          <a:lstStyle/>
          <a:p>
            <a:pPr marL="0" indent="0">
              <a:buNone/>
            </a:pPr>
            <a:r>
              <a:rPr lang="ja-JP" altLang="en-US" dirty="0"/>
              <a:t>　</a:t>
            </a:r>
            <a:r>
              <a:rPr lang="ja-JP" altLang="en-US" sz="2500" dirty="0">
                <a:latin typeface="+mn-ea"/>
              </a:rPr>
              <a:t>介護予防ケアマネジメントのプロセスや考え方については、介護予防支援として行うケアマネジメントと同様です</a:t>
            </a:r>
            <a:r>
              <a:rPr lang="ja-JP" altLang="en-US" sz="2500" dirty="0">
                <a:latin typeface="HG丸ｺﾞｼｯｸM-PRO" pitchFamily="50" charset="-128"/>
                <a:ea typeface="HG丸ｺﾞｼｯｸM-PRO" pitchFamily="50" charset="-128"/>
              </a:rPr>
              <a:t>。</a:t>
            </a:r>
            <a:endParaRPr lang="en-US" altLang="ja-JP" sz="2500" dirty="0">
              <a:latin typeface="HG丸ｺﾞｼｯｸM-PRO" pitchFamily="50" charset="-128"/>
              <a:ea typeface="HG丸ｺﾞｼｯｸM-PRO" pitchFamily="50" charset="-128"/>
            </a:endParaRPr>
          </a:p>
          <a:p>
            <a:pPr marL="0" indent="0">
              <a:buNone/>
            </a:pPr>
            <a:r>
              <a:rPr kumimoji="1" lang="ja-JP" altLang="en-US" sz="2500" dirty="0">
                <a:latin typeface="+mn-ea"/>
              </a:rPr>
              <a:t>　そのうえで、各市町村の総合事業のサービス、一般</a:t>
            </a:r>
            <a:r>
              <a:rPr lang="ja-JP" altLang="en-US" sz="2500" dirty="0">
                <a:latin typeface="+mn-ea"/>
              </a:rPr>
              <a:t>介護</a:t>
            </a:r>
            <a:r>
              <a:rPr kumimoji="1" lang="ja-JP" altLang="en-US" sz="2500" dirty="0">
                <a:latin typeface="+mn-ea"/>
              </a:rPr>
              <a:t>予防事業、その他、必要な支援や本人の取り組みをケアプランに位置づけ、必要に応じてモニタリングや、評価を行い、再アセスメントに返る。</a:t>
            </a:r>
            <a:endParaRPr kumimoji="1" lang="en-US" altLang="ja-JP" sz="2500" dirty="0">
              <a:latin typeface="+mn-ea"/>
            </a:endParaRPr>
          </a:p>
          <a:p>
            <a:pPr marL="0" indent="0">
              <a:buNone/>
            </a:pPr>
            <a:r>
              <a:rPr lang="ja-JP" altLang="en-US" sz="2500" dirty="0">
                <a:latin typeface="+mn-ea"/>
              </a:rPr>
              <a:t>　</a:t>
            </a:r>
            <a:endParaRPr lang="en-US" altLang="ja-JP" sz="2500" dirty="0">
              <a:latin typeface="+mn-ea"/>
            </a:endParaRPr>
          </a:p>
          <a:p>
            <a:pPr marL="0" indent="0">
              <a:buNone/>
            </a:pPr>
            <a:r>
              <a:rPr lang="en-US" altLang="ja-JP" sz="2800" dirty="0">
                <a:latin typeface="+mn-ea"/>
              </a:rPr>
              <a:t>【</a:t>
            </a:r>
            <a:r>
              <a:rPr lang="ja-JP" altLang="en-US" sz="2800" dirty="0">
                <a:latin typeface="+mn-ea"/>
              </a:rPr>
              <a:t>ポイント</a:t>
            </a:r>
            <a:r>
              <a:rPr lang="en-US" altLang="ja-JP" sz="2800" dirty="0">
                <a:latin typeface="+mn-ea"/>
              </a:rPr>
              <a:t>】</a:t>
            </a:r>
          </a:p>
          <a:p>
            <a:pPr>
              <a:buFont typeface="Wingdings" panose="05000000000000000000" pitchFamily="2" charset="2"/>
              <a:buChar char="Ø"/>
            </a:pPr>
            <a:r>
              <a:rPr lang="ja-JP" altLang="en-US" sz="2800" dirty="0">
                <a:latin typeface="+mn-ea"/>
              </a:rPr>
              <a:t>　利用者の望む生活（＝「・・・したい」）という意欲を喚起するような面談が重要で、</a:t>
            </a:r>
            <a:r>
              <a:rPr lang="ja-JP" altLang="en-US" sz="2800" dirty="0">
                <a:solidFill>
                  <a:srgbClr val="FF0000"/>
                </a:solidFill>
                <a:latin typeface="+mn-ea"/>
              </a:rPr>
              <a:t>自立支援に向けた動機づけ</a:t>
            </a:r>
            <a:r>
              <a:rPr lang="ja-JP" altLang="en-US" sz="2800" dirty="0">
                <a:latin typeface="+mn-ea"/>
              </a:rPr>
              <a:t>が大切。</a:t>
            </a:r>
            <a:endParaRPr lang="en-US" altLang="ja-JP" sz="2800" dirty="0">
              <a:latin typeface="+mn-ea"/>
            </a:endParaRPr>
          </a:p>
          <a:p>
            <a:pPr>
              <a:buFont typeface="Wingdings" panose="05000000000000000000" pitchFamily="2" charset="2"/>
              <a:buChar char="Ø"/>
            </a:pPr>
            <a:r>
              <a:rPr lang="ja-JP" altLang="en-US" sz="2800" dirty="0">
                <a:latin typeface="+mn-ea"/>
              </a:rPr>
              <a:t>　多様なニーズに対して、ケアマネジメント実施者は、</a:t>
            </a:r>
            <a:r>
              <a:rPr lang="ja-JP" altLang="en-US" sz="2800" dirty="0">
                <a:solidFill>
                  <a:srgbClr val="FF0000"/>
                </a:solidFill>
                <a:latin typeface="+mn-ea"/>
              </a:rPr>
              <a:t>介護保険制度の理念や市町村の取り組む総合事業の趣旨を充分に理解</a:t>
            </a:r>
            <a:r>
              <a:rPr lang="ja-JP" altLang="en-US" sz="2800" dirty="0">
                <a:latin typeface="+mn-ea"/>
              </a:rPr>
              <a:t>した上で、適切な介護予防ケアマネジメントを行う。</a:t>
            </a:r>
            <a:r>
              <a:rPr lang="ja-JP" altLang="en-US" sz="2800" dirty="0"/>
              <a:t>　　　</a:t>
            </a:r>
            <a:endParaRPr kumimoji="1" lang="ja-JP" altLang="en-US" sz="2800" dirty="0"/>
          </a:p>
        </p:txBody>
      </p:sp>
      <p:sp>
        <p:nvSpPr>
          <p:cNvPr id="6"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22</a:t>
            </a:r>
            <a:endParaRPr lang="ja-JP" altLang="en-US" sz="1600" b="1" dirty="0">
              <a:solidFill>
                <a:prstClr val="black"/>
              </a:solidFill>
              <a:latin typeface="+mn-ea"/>
            </a:endParaRPr>
          </a:p>
        </p:txBody>
      </p:sp>
    </p:spTree>
    <p:extLst>
      <p:ext uri="{BB962C8B-B14F-4D97-AF65-F5344CB8AC3E}">
        <p14:creationId xmlns:p14="http://schemas.microsoft.com/office/powerpoint/2010/main" val="2837645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518615"/>
          </a:xfrm>
          <a:solidFill>
            <a:schemeClr val="accent2">
              <a:lumMod val="20000"/>
              <a:lumOff val="80000"/>
            </a:schemeClr>
          </a:solidFill>
        </p:spPr>
        <p:txBody>
          <a:bodyPr/>
          <a:lstStyle/>
          <a:p>
            <a:r>
              <a:rPr kumimoji="1" lang="ja-JP" altLang="en-US" sz="3200" dirty="0">
                <a:solidFill>
                  <a:schemeClr val="tx1"/>
                </a:solidFill>
              </a:rPr>
              <a:t>介護予防ケアマネジメントのあり方</a:t>
            </a:r>
            <a:r>
              <a:rPr lang="ja-JP" altLang="en-US" sz="3200" dirty="0">
                <a:solidFill>
                  <a:schemeClr val="tx1"/>
                </a:solidFill>
              </a:rPr>
              <a:t>②</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495549" y="1177896"/>
            <a:ext cx="9037779" cy="5116468"/>
          </a:xfrm>
        </p:spPr>
        <p:txBody>
          <a:bodyPr/>
          <a:lstStyle/>
          <a:p>
            <a:pPr marL="0" indent="0">
              <a:buNone/>
            </a:pPr>
            <a:r>
              <a:rPr lang="ja-JP" altLang="en-US" sz="2400" dirty="0">
                <a:latin typeface="+mn-ea"/>
              </a:rPr>
              <a:t>　</a:t>
            </a:r>
            <a:r>
              <a:rPr lang="en-US" altLang="ja-JP" sz="2400" dirty="0">
                <a:latin typeface="+mn-ea"/>
              </a:rPr>
              <a:t>  </a:t>
            </a:r>
            <a:r>
              <a:rPr lang="ja-JP" altLang="en-US" sz="2800" dirty="0">
                <a:latin typeface="+mn-ea"/>
              </a:rPr>
              <a:t>高齢者自身が、要介護状態とならないための予防やその有する能力の維持向上に努めるよう、日常生活上の課題とその原因、介護予防の取り組みを行うことによる状況改善のイメージなどについて、利用者が気付き、ケアマネジメント実施者と共有できたうえで、本人のセルフマネジメントを推進していく視点でそのプロセスを進める。</a:t>
            </a:r>
            <a:endParaRPr lang="en-US" altLang="ja-JP" sz="2800" dirty="0">
              <a:latin typeface="+mn-ea"/>
            </a:endParaRPr>
          </a:p>
          <a:p>
            <a:pPr marL="0" indent="0">
              <a:buNone/>
            </a:pPr>
            <a:endParaRPr lang="en-US" altLang="ja-JP" sz="2800" dirty="0">
              <a:latin typeface="+mn-ea"/>
            </a:endParaRPr>
          </a:p>
          <a:p>
            <a:pPr marL="0" indent="0">
              <a:buNone/>
            </a:pPr>
            <a:r>
              <a:rPr lang="ja-JP" altLang="en-US" sz="2800" dirty="0">
                <a:latin typeface="+mn-ea"/>
              </a:rPr>
              <a:t>　</a:t>
            </a:r>
            <a:r>
              <a:rPr lang="en-US" altLang="ja-JP" sz="2800" dirty="0">
                <a:latin typeface="+mn-ea"/>
              </a:rPr>
              <a:t> </a:t>
            </a:r>
            <a:r>
              <a:rPr lang="ja-JP" altLang="en-US" sz="2800" dirty="0">
                <a:latin typeface="+mn-ea"/>
              </a:rPr>
              <a:t>利用者が、</a:t>
            </a:r>
            <a:r>
              <a:rPr lang="ja-JP" altLang="en-US" sz="2800" dirty="0">
                <a:solidFill>
                  <a:srgbClr val="FF0000"/>
                </a:solidFill>
                <a:latin typeface="+mn-ea"/>
              </a:rPr>
              <a:t>自分の課題に気付き</a:t>
            </a:r>
            <a:r>
              <a:rPr lang="ja-JP" altLang="en-US" sz="2800" dirty="0">
                <a:latin typeface="+mn-ea"/>
              </a:rPr>
              <a:t>、そこから</a:t>
            </a:r>
            <a:r>
              <a:rPr lang="ja-JP" altLang="en-US" sz="2800" dirty="0">
                <a:solidFill>
                  <a:srgbClr val="FF0000"/>
                </a:solidFill>
                <a:latin typeface="+mn-ea"/>
              </a:rPr>
              <a:t>「したい」「できるようになりたい」</a:t>
            </a:r>
            <a:r>
              <a:rPr lang="ja-JP" altLang="en-US" sz="2800" dirty="0">
                <a:latin typeface="+mn-ea"/>
              </a:rPr>
              <a:t>という意欲につなげ、実現可能な目標を設定し、目標達成に向け、具体的に取り組む事象への理解を深め、</a:t>
            </a:r>
            <a:r>
              <a:rPr lang="ja-JP" altLang="en-US" sz="2800" dirty="0">
                <a:solidFill>
                  <a:srgbClr val="FF0000"/>
                </a:solidFill>
                <a:latin typeface="+mn-ea"/>
              </a:rPr>
              <a:t>行動化</a:t>
            </a:r>
            <a:r>
              <a:rPr lang="ja-JP" altLang="en-US" sz="2800" dirty="0">
                <a:latin typeface="+mn-ea"/>
              </a:rPr>
              <a:t>できるよう支援することが大切である。</a:t>
            </a:r>
            <a:endParaRPr lang="en-US" altLang="ja-JP" sz="2800" dirty="0">
              <a:latin typeface="+mn-ea"/>
            </a:endParaRPr>
          </a:p>
          <a:p>
            <a:pPr marL="0" indent="0">
              <a:buNone/>
            </a:pPr>
            <a:endParaRPr lang="en-US" altLang="ja-JP" sz="2400" b="1" dirty="0">
              <a:latin typeface="+mn-ea"/>
            </a:endParaRPr>
          </a:p>
        </p:txBody>
      </p:sp>
      <p:sp>
        <p:nvSpPr>
          <p:cNvPr id="6"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23</a:t>
            </a:r>
            <a:endParaRPr lang="ja-JP" altLang="en-US" sz="1600" b="1" dirty="0">
              <a:solidFill>
                <a:prstClr val="black"/>
              </a:solidFill>
              <a:latin typeface="+mn-ea"/>
            </a:endParaRPr>
          </a:p>
        </p:txBody>
      </p:sp>
    </p:spTree>
    <p:extLst>
      <p:ext uri="{BB962C8B-B14F-4D97-AF65-F5344CB8AC3E}">
        <p14:creationId xmlns:p14="http://schemas.microsoft.com/office/powerpoint/2010/main" val="710331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518615"/>
          </a:xfrm>
          <a:solidFill>
            <a:schemeClr val="accent2">
              <a:lumMod val="20000"/>
              <a:lumOff val="80000"/>
            </a:schemeClr>
          </a:solidFill>
        </p:spPr>
        <p:txBody>
          <a:bodyPr/>
          <a:lstStyle/>
          <a:p>
            <a:r>
              <a:rPr kumimoji="1" lang="ja-JP" altLang="en-US" sz="3200" dirty="0">
                <a:solidFill>
                  <a:schemeClr val="tx1"/>
                </a:solidFill>
              </a:rPr>
              <a:t>介護予防ケアマネジメントのあり方</a:t>
            </a:r>
            <a:r>
              <a:rPr lang="ja-JP" altLang="en-US" sz="3200" dirty="0">
                <a:solidFill>
                  <a:schemeClr val="tx1"/>
                </a:solidFill>
              </a:rPr>
              <a:t>③</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259312" y="994128"/>
            <a:ext cx="9366035" cy="5519443"/>
          </a:xfrm>
        </p:spPr>
        <p:txBody>
          <a:bodyPr/>
          <a:lstStyle/>
          <a:p>
            <a:pPr marL="0" indent="0">
              <a:buNone/>
            </a:pPr>
            <a:r>
              <a:rPr lang="ja-JP" altLang="en-US" sz="2400" dirty="0">
                <a:latin typeface="+mn-ea"/>
              </a:rPr>
              <a:t>　</a:t>
            </a:r>
            <a:r>
              <a:rPr lang="ja-JP" altLang="en-US" sz="2600" dirty="0">
                <a:latin typeface="+mn-ea"/>
              </a:rPr>
              <a:t>そのような支援を通して、利用者による</a:t>
            </a:r>
            <a:r>
              <a:rPr lang="ja-JP" altLang="en-US" sz="2600" dirty="0">
                <a:solidFill>
                  <a:srgbClr val="FF0000"/>
                </a:solidFill>
                <a:latin typeface="+mn-ea"/>
              </a:rPr>
              <a:t>主体的な取り組みを支援</a:t>
            </a:r>
            <a:r>
              <a:rPr lang="ja-JP" altLang="en-US" sz="2600" dirty="0">
                <a:latin typeface="+mn-ea"/>
              </a:rPr>
              <a:t>し、できることはできるだけ利用者本人が行いながら、できない部分を支援し、</a:t>
            </a:r>
            <a:r>
              <a:rPr lang="ja-JP" altLang="en-US" sz="2600" dirty="0">
                <a:solidFill>
                  <a:srgbClr val="FF0000"/>
                </a:solidFill>
                <a:latin typeface="+mn-ea"/>
              </a:rPr>
              <a:t>利用者の自立を最大限引き出すよう援助</a:t>
            </a:r>
            <a:r>
              <a:rPr lang="ja-JP" altLang="en-US" sz="2600" dirty="0">
                <a:latin typeface="+mn-ea"/>
              </a:rPr>
              <a:t>することが求められる。</a:t>
            </a:r>
            <a:endParaRPr lang="en-US" altLang="ja-JP" sz="2600" dirty="0">
              <a:latin typeface="+mn-ea"/>
            </a:endParaRPr>
          </a:p>
          <a:p>
            <a:pPr marL="0" indent="0">
              <a:buNone/>
            </a:pPr>
            <a:endParaRPr lang="en-US" altLang="ja-JP" sz="2600" dirty="0">
              <a:latin typeface="+mn-ea"/>
            </a:endParaRPr>
          </a:p>
          <a:p>
            <a:pPr marL="0" indent="0">
              <a:buNone/>
            </a:pPr>
            <a:r>
              <a:rPr lang="ja-JP" altLang="en-US" sz="2600" dirty="0">
                <a:latin typeface="+mn-ea"/>
              </a:rPr>
              <a:t>　そのうえで、地域の力も借りながら、新しい仲間作りの場や楽しみとなる、</a:t>
            </a:r>
            <a:r>
              <a:rPr lang="ja-JP" altLang="en-US" sz="2600" dirty="0">
                <a:solidFill>
                  <a:srgbClr val="FF0000"/>
                </a:solidFill>
                <a:latin typeface="+mn-ea"/>
              </a:rPr>
              <a:t>生きがい活動の場への参加に焦点を当て</a:t>
            </a:r>
            <a:r>
              <a:rPr lang="ja-JP" altLang="en-US" sz="2600" dirty="0">
                <a:latin typeface="+mn-ea"/>
              </a:rPr>
              <a:t>、できるようになった</a:t>
            </a:r>
            <a:r>
              <a:rPr lang="ja-JP" altLang="en-US" sz="2600" dirty="0">
                <a:solidFill>
                  <a:srgbClr val="FF0000"/>
                </a:solidFill>
                <a:latin typeface="+mn-ea"/>
              </a:rPr>
              <a:t>生活行為の維持に引き続き取り組む</a:t>
            </a:r>
            <a:r>
              <a:rPr lang="ja-JP" altLang="en-US" sz="2600" dirty="0">
                <a:latin typeface="+mn-ea"/>
              </a:rPr>
              <a:t>ところまで結びつけるケアマネジメントが求められる。</a:t>
            </a:r>
            <a:endParaRPr lang="en-US" altLang="ja-JP" sz="2600" dirty="0">
              <a:latin typeface="+mn-ea"/>
            </a:endParaRPr>
          </a:p>
          <a:p>
            <a:pPr marL="0" indent="0">
              <a:buNone/>
            </a:pPr>
            <a:endParaRPr lang="en-US" altLang="ja-JP" sz="2600" dirty="0">
              <a:latin typeface="+mn-ea"/>
            </a:endParaRPr>
          </a:p>
          <a:p>
            <a:pPr marL="0" indent="0">
              <a:buNone/>
            </a:pPr>
            <a:r>
              <a:rPr lang="ja-JP" altLang="en-US" sz="2600" dirty="0">
                <a:latin typeface="+mn-ea"/>
              </a:rPr>
              <a:t>　利用者の状況に応じて、様々なサービスや介護保険制度外の住民の健康づくり活動等の利用や、状態変化に応じて予防給付、介護給付とも切れ目のない支援を行うような配慮も必要である。</a:t>
            </a:r>
            <a:endParaRPr lang="en-US" altLang="ja-JP" sz="2600" dirty="0">
              <a:latin typeface="+mn-ea"/>
            </a:endParaRPr>
          </a:p>
        </p:txBody>
      </p:sp>
      <p:sp>
        <p:nvSpPr>
          <p:cNvPr id="6"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24</a:t>
            </a:r>
            <a:endParaRPr lang="ja-JP" altLang="en-US" sz="1600" b="1" dirty="0">
              <a:solidFill>
                <a:prstClr val="black"/>
              </a:solidFill>
              <a:latin typeface="+mn-ea"/>
            </a:endParaRPr>
          </a:p>
        </p:txBody>
      </p:sp>
    </p:spTree>
    <p:extLst>
      <p:ext uri="{BB962C8B-B14F-4D97-AF65-F5344CB8AC3E}">
        <p14:creationId xmlns:p14="http://schemas.microsoft.com/office/powerpoint/2010/main" val="3526432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518615"/>
          </a:xfrm>
          <a:solidFill>
            <a:schemeClr val="accent2">
              <a:lumMod val="20000"/>
              <a:lumOff val="80000"/>
            </a:schemeClr>
          </a:solidFill>
        </p:spPr>
        <p:txBody>
          <a:bodyPr/>
          <a:lstStyle/>
          <a:p>
            <a:r>
              <a:rPr kumimoji="1" lang="ja-JP" altLang="en-US" sz="2800" dirty="0"/>
              <a:t>（参考）介護予防支援の提供に当たっての留意点</a:t>
            </a:r>
          </a:p>
        </p:txBody>
      </p:sp>
      <p:sp>
        <p:nvSpPr>
          <p:cNvPr id="3" name="コンテンツ プレースホルダー 2"/>
          <p:cNvSpPr>
            <a:spLocks noGrp="1"/>
          </p:cNvSpPr>
          <p:nvPr>
            <p:ph idx="1"/>
          </p:nvPr>
        </p:nvSpPr>
        <p:spPr>
          <a:xfrm>
            <a:off x="166266" y="561115"/>
            <a:ext cx="9504218" cy="5895108"/>
          </a:xfrm>
          <a:ln>
            <a:solidFill>
              <a:schemeClr val="accent1"/>
            </a:solidFill>
          </a:ln>
        </p:spPr>
        <p:txBody>
          <a:bodyPr anchor="ctr" anchorCtr="0"/>
          <a:lstStyle/>
          <a:p>
            <a:pPr marL="0" indent="0">
              <a:buNone/>
            </a:pPr>
            <a:r>
              <a:rPr lang="ja-JP" altLang="en-US" sz="1900" dirty="0"/>
              <a:t>１　単に運動機能や栄養状態、口腔機能といった特定の機能の改善だけを目指すものではなく、これらの機能の改善や環境の調整などを通じて、利用者の日常生活の自立のための取組を総合的に支援することによって生活の質の向上を目指すこと。</a:t>
            </a:r>
          </a:p>
          <a:p>
            <a:pPr marL="0" indent="0">
              <a:buNone/>
            </a:pPr>
            <a:r>
              <a:rPr lang="ja-JP" altLang="en-US" sz="1900" dirty="0"/>
              <a:t>２　利用者による主体的な取組を支援し、常に利用者の生活機能の向上に対する意欲を高めるよう支援すること。</a:t>
            </a:r>
          </a:p>
          <a:p>
            <a:pPr marL="0" indent="0">
              <a:buNone/>
            </a:pPr>
            <a:r>
              <a:rPr lang="ja-JP" altLang="en-US" sz="1900" dirty="0"/>
              <a:t>３　具体的な日常生活における行為について、利用者の状態の特性を踏まえた目標を、期間を定めて設定し、利用者、サービス提供者等とともに目標を共有すること。</a:t>
            </a:r>
          </a:p>
          <a:p>
            <a:pPr marL="0" indent="0">
              <a:buNone/>
            </a:pPr>
            <a:r>
              <a:rPr lang="ja-JP" altLang="en-US" sz="1900" dirty="0"/>
              <a:t>４　利用者の自立を最大限に引き出す支援を行うことを基本とし、利用者のできる行為は可能な限り本人が行うよう配慮すること。</a:t>
            </a:r>
          </a:p>
          <a:p>
            <a:pPr marL="0" indent="0">
              <a:buNone/>
            </a:pPr>
            <a:r>
              <a:rPr lang="ja-JP" altLang="en-US" sz="1900" dirty="0"/>
              <a:t>５　サービス担当者会議等を通じて、多くの種類の専門職の連携により、地域における様々な予防給付の対象となるサービス以外の保健医療サービス又は福祉サービス、当該地域の住民による自発的な活動によるサービス等の利用も含めて、介護予防に資する取組を積極的に活用すること。</a:t>
            </a:r>
          </a:p>
          <a:p>
            <a:pPr marL="0" indent="0">
              <a:buNone/>
            </a:pPr>
            <a:r>
              <a:rPr lang="ja-JP" altLang="en-US" sz="1900" dirty="0"/>
              <a:t>６　地域支援事業（法第百十五条の四十五に規定する地域支援事業をいう。）及び介護給付（法第十八条第一号に規定する介護給付をいう。）と連続性及び一貫性を持った支援を行うよう配慮すること。</a:t>
            </a:r>
          </a:p>
          <a:p>
            <a:pPr marL="0" indent="0">
              <a:buNone/>
            </a:pPr>
            <a:r>
              <a:rPr lang="ja-JP" altLang="en-US" sz="1900" dirty="0"/>
              <a:t>７　介護予防サービス計画の策定に当たっては、利用者の個別性を重視した効果的なものとすること。</a:t>
            </a:r>
          </a:p>
          <a:p>
            <a:pPr marL="0" indent="0">
              <a:buNone/>
            </a:pPr>
            <a:r>
              <a:rPr lang="ja-JP" altLang="en-US" sz="1900" dirty="0"/>
              <a:t>８　機能の改善の後についてもその状態の維持への支援に努めること。</a:t>
            </a:r>
          </a:p>
        </p:txBody>
      </p:sp>
      <p:sp>
        <p:nvSpPr>
          <p:cNvPr id="5" name="テキスト ボックス 4"/>
          <p:cNvSpPr txBox="1"/>
          <p:nvPr/>
        </p:nvSpPr>
        <p:spPr>
          <a:xfrm>
            <a:off x="2105909" y="6567054"/>
            <a:ext cx="7647709" cy="230832"/>
          </a:xfrm>
          <a:prstGeom prst="rect">
            <a:avLst/>
          </a:prstGeom>
          <a:noFill/>
        </p:spPr>
        <p:txBody>
          <a:bodyPr wrap="square" rtlCol="0">
            <a:spAutoFit/>
          </a:bodyPr>
          <a:lstStyle/>
          <a:p>
            <a:r>
              <a:rPr lang="ja-JP" altLang="en-US" sz="900" dirty="0">
                <a:solidFill>
                  <a:prstClr val="black"/>
                </a:solidFill>
              </a:rPr>
              <a:t>厚労令３７「指定介護予防支援等の事業の人員及び運営並びに指定介護予防支援等に係る介護予防のための効果的な支援の方法に関する基準」より</a:t>
            </a:r>
          </a:p>
        </p:txBody>
      </p:sp>
      <p:sp>
        <p:nvSpPr>
          <p:cNvPr id="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25</a:t>
            </a:r>
            <a:endParaRPr lang="ja-JP" altLang="en-US" sz="1600" b="1" dirty="0">
              <a:solidFill>
                <a:prstClr val="black"/>
              </a:solidFill>
              <a:latin typeface="+mn-ea"/>
            </a:endParaRPr>
          </a:p>
        </p:txBody>
      </p:sp>
    </p:spTree>
    <p:extLst>
      <p:ext uri="{BB962C8B-B14F-4D97-AF65-F5344CB8AC3E}">
        <p14:creationId xmlns:p14="http://schemas.microsoft.com/office/powerpoint/2010/main" val="2892208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094" y="4936772"/>
            <a:ext cx="14954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形吹き出し 4"/>
          <p:cNvSpPr/>
          <p:nvPr/>
        </p:nvSpPr>
        <p:spPr>
          <a:xfrm>
            <a:off x="236492" y="804040"/>
            <a:ext cx="9443545" cy="3972911"/>
          </a:xfrm>
          <a:prstGeom prst="cloudCallout">
            <a:avLst>
              <a:gd name="adj1" fmla="val -23671"/>
              <a:gd name="adj2" fmla="val 58929"/>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prstClr val="black"/>
                </a:solidFill>
              </a:rPr>
              <a:t>「自立支援」</a:t>
            </a:r>
            <a:endParaRPr lang="en-US" altLang="ja-JP" sz="4400" dirty="0">
              <a:solidFill>
                <a:prstClr val="black"/>
              </a:solidFill>
            </a:endParaRPr>
          </a:p>
          <a:p>
            <a:pPr algn="ctr"/>
            <a:r>
              <a:rPr lang="ja-JP" altLang="en-US" sz="4400" dirty="0">
                <a:solidFill>
                  <a:prstClr val="black"/>
                </a:solidFill>
              </a:rPr>
              <a:t>共有できていますか？</a:t>
            </a:r>
            <a:endParaRPr lang="en-US" altLang="ja-JP" sz="4400" dirty="0">
              <a:solidFill>
                <a:prstClr val="black"/>
              </a:solidFill>
            </a:endParaRPr>
          </a:p>
        </p:txBody>
      </p:sp>
      <p:sp>
        <p:nvSpPr>
          <p:cNvPr id="7" name="正方形/長方形 6"/>
          <p:cNvSpPr/>
          <p:nvPr/>
        </p:nvSpPr>
        <p:spPr>
          <a:xfrm flipH="1">
            <a:off x="701569" y="94592"/>
            <a:ext cx="2790496" cy="709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rPr>
              <a:t>お隣ワーク</a:t>
            </a:r>
          </a:p>
        </p:txBody>
      </p:sp>
      <p:sp>
        <p:nvSpPr>
          <p:cNvPr id="8"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26</a:t>
            </a:r>
            <a:endParaRPr lang="ja-JP" altLang="en-US" sz="1600" b="1" dirty="0">
              <a:solidFill>
                <a:prstClr val="black"/>
              </a:solidFill>
              <a:latin typeface="+mn-ea"/>
            </a:endParaRPr>
          </a:p>
        </p:txBody>
      </p:sp>
    </p:spTree>
    <p:extLst>
      <p:ext uri="{BB962C8B-B14F-4D97-AF65-F5344CB8AC3E}">
        <p14:creationId xmlns:p14="http://schemas.microsoft.com/office/powerpoint/2010/main" val="3048533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9067" y="1469039"/>
            <a:ext cx="9293902" cy="2092881"/>
          </a:xfrm>
          <a:prstGeom prst="rect">
            <a:avLst/>
          </a:prstGeom>
          <a:noFill/>
        </p:spPr>
        <p:txBody>
          <a:bodyPr wrap="square" rtlCol="0">
            <a:spAutoFit/>
          </a:bodyPr>
          <a:lstStyle/>
          <a:p>
            <a:r>
              <a:rPr lang="ja-JP" altLang="en-US" dirty="0">
                <a:solidFill>
                  <a:prstClr val="black"/>
                </a:solidFill>
              </a:rPr>
              <a:t>　</a:t>
            </a:r>
            <a:r>
              <a:rPr lang="ja-JP" altLang="en-US" sz="2400" dirty="0">
                <a:solidFill>
                  <a:prstClr val="black"/>
                </a:solidFill>
              </a:rPr>
              <a:t>　</a:t>
            </a:r>
            <a:r>
              <a:rPr lang="ja-JP" altLang="en-US" sz="2600" dirty="0">
                <a:solidFill>
                  <a:prstClr val="black"/>
                </a:solidFill>
              </a:rPr>
              <a:t>介護予防ケアマネジメントは、要支援者等が有している生活機能の維持・改善が図られるよう、ケアマネジメントのプロセスを通じて、本人の意欲に働きかけながら、目標</a:t>
            </a:r>
            <a:r>
              <a:rPr lang="ja-JP" altLang="en-US" sz="2600" dirty="0"/>
              <a:t>指向型のケアプランを作成し、サービス利用等による改善のイメージを伝え、本人が</a:t>
            </a:r>
            <a:r>
              <a:rPr lang="ja-JP" altLang="en-US" sz="2600" b="1" dirty="0">
                <a:solidFill>
                  <a:srgbClr val="FF0000"/>
                </a:solidFill>
              </a:rPr>
              <a:t>「できることはできるだけ本人で行う」</a:t>
            </a:r>
            <a:r>
              <a:rPr lang="ja-JP" altLang="en-US" sz="2600" dirty="0"/>
              <a:t>という</a:t>
            </a:r>
            <a:r>
              <a:rPr lang="ja-JP" altLang="en-US" sz="2600" b="1" dirty="0">
                <a:solidFill>
                  <a:srgbClr val="FF0000"/>
                </a:solidFill>
              </a:rPr>
              <a:t>行動変容</a:t>
            </a:r>
            <a:r>
              <a:rPr lang="ja-JP" altLang="en-US" sz="2600" dirty="0"/>
              <a:t>につなげていく</a:t>
            </a:r>
            <a:r>
              <a:rPr lang="ja-JP" altLang="en-US" sz="2600" dirty="0">
                <a:solidFill>
                  <a:prstClr val="black"/>
                </a:solidFill>
              </a:rPr>
              <a:t>こと。</a:t>
            </a:r>
            <a:endParaRPr lang="en-US" altLang="ja-JP" sz="2600" dirty="0">
              <a:solidFill>
                <a:prstClr val="black"/>
              </a:solidFill>
            </a:endParaRPr>
          </a:p>
        </p:txBody>
      </p:sp>
      <p:sp>
        <p:nvSpPr>
          <p:cNvPr id="9" name="テキスト ボックス 8"/>
          <p:cNvSpPr txBox="1"/>
          <p:nvPr/>
        </p:nvSpPr>
        <p:spPr bwMode="auto">
          <a:xfrm>
            <a:off x="0" y="0"/>
            <a:ext cx="9906000" cy="584775"/>
          </a:xfrm>
          <a:prstGeom prst="rect">
            <a:avLst/>
          </a:prstGeom>
          <a:solidFill>
            <a:schemeClr val="accent2">
              <a:lumMod val="20000"/>
              <a:lumOff val="80000"/>
            </a:schemeClr>
          </a:solidFill>
          <a:ln w="9525">
            <a:noFill/>
            <a:miter lim="800000"/>
            <a:headEnd/>
            <a:tailEnd/>
          </a:ln>
          <a:effectLst/>
        </p:spPr>
        <p:txBody>
          <a:bodyPr wrap="square" rtlCol="0">
            <a:spAutoFit/>
          </a:bodyPr>
          <a:lstStyle/>
          <a:p>
            <a:pPr algn="ctr">
              <a:spcBef>
                <a:spcPct val="50000"/>
              </a:spcBef>
            </a:pPr>
            <a:r>
              <a:rPr kumimoji="1" lang="ja-JP" altLang="en-US" sz="3200" dirty="0"/>
              <a:t>自立支援に資する介護予防ケアマネジメントの視点①</a:t>
            </a:r>
          </a:p>
        </p:txBody>
      </p:sp>
      <p:sp>
        <p:nvSpPr>
          <p:cNvPr id="2" name="テキスト ボックス 1"/>
          <p:cNvSpPr txBox="1"/>
          <p:nvPr/>
        </p:nvSpPr>
        <p:spPr>
          <a:xfrm>
            <a:off x="279067" y="3976372"/>
            <a:ext cx="9293902" cy="1323439"/>
          </a:xfrm>
          <a:prstGeom prst="rect">
            <a:avLst/>
          </a:prstGeom>
          <a:noFill/>
        </p:spPr>
        <p:txBody>
          <a:bodyPr wrap="square" rtlCol="0">
            <a:spAutoFit/>
          </a:bodyPr>
          <a:lstStyle/>
          <a:p>
            <a:r>
              <a:rPr lang="ja-JP" altLang="en-US" sz="2800" dirty="0">
                <a:solidFill>
                  <a:prstClr val="black"/>
                </a:solidFill>
              </a:rPr>
              <a:t>　</a:t>
            </a:r>
            <a:r>
              <a:rPr lang="ja-JP" altLang="en-US" sz="2600" dirty="0">
                <a:solidFill>
                  <a:prstClr val="black"/>
                </a:solidFill>
              </a:rPr>
              <a:t>更に、地域での社会参加の機会を増やし、</a:t>
            </a:r>
            <a:r>
              <a:rPr lang="ja-JP" altLang="en-US" sz="2600" b="1" dirty="0">
                <a:solidFill>
                  <a:srgbClr val="FF0000"/>
                </a:solidFill>
              </a:rPr>
              <a:t>「役割や生きがいを持って生活する」</a:t>
            </a:r>
            <a:r>
              <a:rPr lang="ja-JP" altLang="en-US" sz="2600" dirty="0">
                <a:solidFill>
                  <a:prstClr val="black"/>
                </a:solidFill>
              </a:rPr>
              <a:t>と思うことができるよう、働きかけていくことが重要である。　</a:t>
            </a:r>
            <a:endParaRPr lang="en-US" altLang="ja-JP" sz="2600" dirty="0">
              <a:solidFill>
                <a:prstClr val="black"/>
              </a:solidFill>
            </a:endParaRP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27</a:t>
            </a:r>
            <a:endParaRPr lang="ja-JP" altLang="en-US" sz="1600" b="1" dirty="0">
              <a:solidFill>
                <a:prstClr val="black"/>
              </a:solidFill>
              <a:latin typeface="+mn-ea"/>
            </a:endParaRPr>
          </a:p>
        </p:txBody>
      </p:sp>
    </p:spTree>
    <p:extLst>
      <p:ext uri="{BB962C8B-B14F-4D97-AF65-F5344CB8AC3E}">
        <p14:creationId xmlns:p14="http://schemas.microsoft.com/office/powerpoint/2010/main" val="938087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0"/>
            <a:ext cx="9906000" cy="549275"/>
          </a:xfrm>
          <a:solidFill>
            <a:schemeClr val="accent2">
              <a:lumMod val="20000"/>
              <a:lumOff val="80000"/>
            </a:schemeClr>
          </a:solidFill>
          <a:ln>
            <a:noFill/>
            <a:miter lim="800000"/>
            <a:headEnd/>
            <a:tailEnd/>
          </a:ln>
        </p:spPr>
        <p:txBody>
          <a:bodyPr>
            <a:noAutofit/>
          </a:bodyPr>
          <a:lstStyle/>
          <a:p>
            <a:pPr>
              <a:spcBef>
                <a:spcPct val="50000"/>
              </a:spcBef>
            </a:pPr>
            <a:r>
              <a:rPr lang="ja-JP" altLang="en-US" sz="3200" dirty="0"/>
              <a:t>自立支援に資する介護予防ケアマネジメントの視点②</a:t>
            </a:r>
          </a:p>
        </p:txBody>
      </p:sp>
      <p:sp>
        <p:nvSpPr>
          <p:cNvPr id="10243" name="Rectangle 4"/>
          <p:cNvSpPr>
            <a:spLocks noChangeArrowheads="1"/>
          </p:cNvSpPr>
          <p:nvPr/>
        </p:nvSpPr>
        <p:spPr bwMode="auto">
          <a:xfrm>
            <a:off x="194352" y="1628788"/>
            <a:ext cx="54689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solidFill>
                <a:prstClr val="black"/>
              </a:solidFill>
            </a:endParaRPr>
          </a:p>
        </p:txBody>
      </p:sp>
      <p:sp>
        <p:nvSpPr>
          <p:cNvPr id="10244" name="Text Box 5"/>
          <p:cNvSpPr txBox="1">
            <a:spLocks noChangeArrowheads="1"/>
          </p:cNvSpPr>
          <p:nvPr/>
        </p:nvSpPr>
        <p:spPr bwMode="auto">
          <a:xfrm>
            <a:off x="13" y="549301"/>
            <a:ext cx="9711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400">
                <a:solidFill>
                  <a:prstClr val="black"/>
                </a:solidFill>
              </a:rPr>
              <a:t>■　自立した日常生活を阻む真の課題の解消を目指した支援方策</a:t>
            </a:r>
          </a:p>
        </p:txBody>
      </p:sp>
      <p:sp>
        <p:nvSpPr>
          <p:cNvPr id="10245" name="Rectangle 6"/>
          <p:cNvSpPr>
            <a:spLocks noChangeArrowheads="1"/>
          </p:cNvSpPr>
          <p:nvPr/>
        </p:nvSpPr>
        <p:spPr bwMode="auto">
          <a:xfrm>
            <a:off x="194352" y="4364066"/>
            <a:ext cx="54689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solidFill>
                <a:prstClr val="black"/>
              </a:solidFill>
            </a:endParaRPr>
          </a:p>
        </p:txBody>
      </p:sp>
      <p:sp>
        <p:nvSpPr>
          <p:cNvPr id="10246" name="Rectangle 7"/>
          <p:cNvSpPr>
            <a:spLocks noChangeArrowheads="1"/>
          </p:cNvSpPr>
          <p:nvPr/>
        </p:nvSpPr>
        <p:spPr bwMode="auto">
          <a:xfrm>
            <a:off x="741236" y="1628780"/>
            <a:ext cx="132596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solidFill>
                  <a:prstClr val="black"/>
                </a:solidFill>
              </a:rPr>
              <a:t>身体機能</a:t>
            </a:r>
          </a:p>
        </p:txBody>
      </p:sp>
      <p:sp>
        <p:nvSpPr>
          <p:cNvPr id="10247" name="Rectangle 8"/>
          <p:cNvSpPr>
            <a:spLocks noChangeArrowheads="1"/>
          </p:cNvSpPr>
          <p:nvPr/>
        </p:nvSpPr>
        <p:spPr bwMode="auto">
          <a:xfrm>
            <a:off x="741236" y="2276507"/>
            <a:ext cx="1325960"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solidFill>
                  <a:prstClr val="black"/>
                </a:solidFill>
              </a:rPr>
              <a:t>精神機能</a:t>
            </a:r>
          </a:p>
        </p:txBody>
      </p:sp>
      <p:sp>
        <p:nvSpPr>
          <p:cNvPr id="10248" name="Text Box 9"/>
          <p:cNvSpPr txBox="1">
            <a:spLocks noChangeArrowheads="1"/>
          </p:cNvSpPr>
          <p:nvPr/>
        </p:nvSpPr>
        <p:spPr bwMode="auto">
          <a:xfrm>
            <a:off x="248867" y="1700215"/>
            <a:ext cx="49244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000" dirty="0">
                <a:solidFill>
                  <a:prstClr val="black"/>
                </a:solidFill>
              </a:rPr>
              <a:t>個人的要因</a:t>
            </a:r>
          </a:p>
        </p:txBody>
      </p:sp>
      <p:sp>
        <p:nvSpPr>
          <p:cNvPr id="10249" name="Text Box 10"/>
          <p:cNvSpPr txBox="1">
            <a:spLocks noChangeArrowheads="1"/>
          </p:cNvSpPr>
          <p:nvPr/>
        </p:nvSpPr>
        <p:spPr bwMode="auto">
          <a:xfrm>
            <a:off x="231651" y="4481513"/>
            <a:ext cx="49244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000" dirty="0">
                <a:solidFill>
                  <a:prstClr val="black"/>
                </a:solidFill>
              </a:rPr>
              <a:t>環境的要因</a:t>
            </a:r>
          </a:p>
        </p:txBody>
      </p:sp>
      <p:sp>
        <p:nvSpPr>
          <p:cNvPr id="10250" name="Rectangle 11"/>
          <p:cNvSpPr>
            <a:spLocks noChangeArrowheads="1"/>
          </p:cNvSpPr>
          <p:nvPr/>
        </p:nvSpPr>
        <p:spPr bwMode="auto">
          <a:xfrm>
            <a:off x="741236" y="2852739"/>
            <a:ext cx="1325960"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solidFill>
                  <a:prstClr val="black"/>
                </a:solidFill>
              </a:rPr>
              <a:t>経済状況等</a:t>
            </a:r>
          </a:p>
        </p:txBody>
      </p:sp>
      <p:sp>
        <p:nvSpPr>
          <p:cNvPr id="10251" name="Line 12"/>
          <p:cNvSpPr>
            <a:spLocks noChangeShapeType="1"/>
          </p:cNvSpPr>
          <p:nvPr/>
        </p:nvSpPr>
        <p:spPr bwMode="auto">
          <a:xfrm>
            <a:off x="194338" y="1628788"/>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52" name="Line 13"/>
          <p:cNvSpPr>
            <a:spLocks noChangeShapeType="1"/>
          </p:cNvSpPr>
          <p:nvPr/>
        </p:nvSpPr>
        <p:spPr bwMode="auto">
          <a:xfrm>
            <a:off x="2067191" y="4364066"/>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53" name="Line 14"/>
          <p:cNvSpPr>
            <a:spLocks noChangeShapeType="1"/>
          </p:cNvSpPr>
          <p:nvPr/>
        </p:nvSpPr>
        <p:spPr bwMode="auto">
          <a:xfrm>
            <a:off x="2067191" y="1628788"/>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54" name="Line 15"/>
          <p:cNvSpPr>
            <a:spLocks noChangeShapeType="1"/>
          </p:cNvSpPr>
          <p:nvPr/>
        </p:nvSpPr>
        <p:spPr bwMode="auto">
          <a:xfrm>
            <a:off x="194338" y="4364066"/>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55" name="Rectangle 16"/>
          <p:cNvSpPr>
            <a:spLocks noChangeArrowheads="1"/>
          </p:cNvSpPr>
          <p:nvPr/>
        </p:nvSpPr>
        <p:spPr bwMode="auto">
          <a:xfrm>
            <a:off x="741236" y="4364038"/>
            <a:ext cx="1325960"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solidFill>
                  <a:prstClr val="black"/>
                </a:solidFill>
              </a:rPr>
              <a:t>家族・経済</a:t>
            </a:r>
          </a:p>
        </p:txBody>
      </p:sp>
      <p:sp>
        <p:nvSpPr>
          <p:cNvPr id="10256" name="Rectangle 17"/>
          <p:cNvSpPr>
            <a:spLocks noChangeArrowheads="1"/>
          </p:cNvSpPr>
          <p:nvPr/>
        </p:nvSpPr>
        <p:spPr bwMode="auto">
          <a:xfrm>
            <a:off x="741236" y="4724433"/>
            <a:ext cx="1325960"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600">
                <a:solidFill>
                  <a:prstClr val="black"/>
                </a:solidFill>
              </a:rPr>
              <a:t>近親者・近隣</a:t>
            </a:r>
          </a:p>
        </p:txBody>
      </p:sp>
      <p:sp>
        <p:nvSpPr>
          <p:cNvPr id="10257" name="Rectangle 18"/>
          <p:cNvSpPr>
            <a:spLocks noChangeArrowheads="1"/>
          </p:cNvSpPr>
          <p:nvPr/>
        </p:nvSpPr>
        <p:spPr bwMode="auto">
          <a:xfrm>
            <a:off x="741236" y="5084763"/>
            <a:ext cx="1325960"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200" b="1" dirty="0">
                <a:solidFill>
                  <a:prstClr val="black"/>
                </a:solidFill>
              </a:rPr>
              <a:t>住まい・居住環境</a:t>
            </a:r>
          </a:p>
        </p:txBody>
      </p:sp>
      <p:sp>
        <p:nvSpPr>
          <p:cNvPr id="10258" name="Rectangle 19"/>
          <p:cNvSpPr>
            <a:spLocks noChangeArrowheads="1"/>
          </p:cNvSpPr>
          <p:nvPr/>
        </p:nvSpPr>
        <p:spPr bwMode="auto">
          <a:xfrm>
            <a:off x="741236" y="5445158"/>
            <a:ext cx="1325960"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solidFill>
                  <a:prstClr val="black"/>
                </a:solidFill>
              </a:rPr>
              <a:t>社会資源</a:t>
            </a:r>
          </a:p>
        </p:txBody>
      </p:sp>
      <p:sp>
        <p:nvSpPr>
          <p:cNvPr id="10259" name="Rectangle 20"/>
          <p:cNvSpPr>
            <a:spLocks noChangeArrowheads="1"/>
          </p:cNvSpPr>
          <p:nvPr/>
        </p:nvSpPr>
        <p:spPr bwMode="auto">
          <a:xfrm>
            <a:off x="741236" y="5805488"/>
            <a:ext cx="1325960"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solidFill>
                  <a:prstClr val="black"/>
                </a:solidFill>
              </a:rPr>
              <a:t>その他</a:t>
            </a:r>
          </a:p>
        </p:txBody>
      </p:sp>
      <p:sp>
        <p:nvSpPr>
          <p:cNvPr id="10260" name="Line 21"/>
          <p:cNvSpPr>
            <a:spLocks noChangeShapeType="1"/>
          </p:cNvSpPr>
          <p:nvPr/>
        </p:nvSpPr>
        <p:spPr bwMode="auto">
          <a:xfrm>
            <a:off x="194352" y="6164263"/>
            <a:ext cx="187285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61" name="Line 22"/>
          <p:cNvSpPr>
            <a:spLocks noChangeShapeType="1"/>
          </p:cNvSpPr>
          <p:nvPr/>
        </p:nvSpPr>
        <p:spPr bwMode="auto">
          <a:xfrm>
            <a:off x="194352" y="4364038"/>
            <a:ext cx="187285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62" name="Line 23"/>
          <p:cNvSpPr>
            <a:spLocks noChangeShapeType="1"/>
          </p:cNvSpPr>
          <p:nvPr/>
        </p:nvSpPr>
        <p:spPr bwMode="auto">
          <a:xfrm>
            <a:off x="194352" y="3429000"/>
            <a:ext cx="187285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63" name="Line 24"/>
          <p:cNvSpPr>
            <a:spLocks noChangeShapeType="1"/>
          </p:cNvSpPr>
          <p:nvPr/>
        </p:nvSpPr>
        <p:spPr bwMode="auto">
          <a:xfrm>
            <a:off x="194352" y="1628775"/>
            <a:ext cx="187285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64" name="Oval 1"/>
          <p:cNvSpPr>
            <a:spLocks noChangeArrowheads="1"/>
          </p:cNvSpPr>
          <p:nvPr/>
        </p:nvSpPr>
        <p:spPr bwMode="auto">
          <a:xfrm>
            <a:off x="2925367" y="1412880"/>
            <a:ext cx="6980634" cy="2736850"/>
          </a:xfrm>
          <a:prstGeom prst="ellipse">
            <a:avLst/>
          </a:prstGeom>
          <a:solidFill>
            <a:srgbClr val="BBE0E3">
              <a:alpha val="9804"/>
            </a:srgbClr>
          </a:solidFill>
          <a:ln w="9360">
            <a:solidFill>
              <a:srgbClr val="000000"/>
            </a:solidFill>
            <a:round/>
            <a:headEnd/>
            <a:tailEnd/>
          </a:ln>
        </p:spPr>
        <p:txBody>
          <a:bodyPr wrap="none" anchor="ctr"/>
          <a:lstStyle/>
          <a:p>
            <a:pPr>
              <a:buSzPct val="100000"/>
              <a:buFont typeface="Times New Roman" pitchFamily="18" charset="0"/>
              <a:buNone/>
            </a:pPr>
            <a:endParaRPr lang="ja-JP" altLang="en-US">
              <a:solidFill>
                <a:prstClr val="white"/>
              </a:solidFill>
            </a:endParaRPr>
          </a:p>
        </p:txBody>
      </p:sp>
      <p:sp>
        <p:nvSpPr>
          <p:cNvPr id="10265" name="Oval 4"/>
          <p:cNvSpPr>
            <a:spLocks noChangeArrowheads="1"/>
          </p:cNvSpPr>
          <p:nvPr/>
        </p:nvSpPr>
        <p:spPr bwMode="auto">
          <a:xfrm>
            <a:off x="3002762" y="3509973"/>
            <a:ext cx="6903244" cy="3087687"/>
          </a:xfrm>
          <a:prstGeom prst="ellipse">
            <a:avLst/>
          </a:prstGeom>
          <a:solidFill>
            <a:srgbClr val="BBE0E3">
              <a:alpha val="9804"/>
            </a:srgbClr>
          </a:solidFill>
          <a:ln w="9360">
            <a:solidFill>
              <a:srgbClr val="000000"/>
            </a:solidFill>
            <a:round/>
            <a:headEnd/>
            <a:tailEnd/>
          </a:ln>
        </p:spPr>
        <p:txBody>
          <a:bodyPr wrap="none" anchor="ctr"/>
          <a:lstStyle/>
          <a:p>
            <a:pPr>
              <a:buSzPct val="100000"/>
              <a:buFont typeface="Times New Roman" pitchFamily="18" charset="0"/>
              <a:buNone/>
            </a:pPr>
            <a:endParaRPr lang="ja-JP" altLang="en-US">
              <a:solidFill>
                <a:prstClr val="white"/>
              </a:solidFill>
            </a:endParaRPr>
          </a:p>
        </p:txBody>
      </p:sp>
      <p:sp>
        <p:nvSpPr>
          <p:cNvPr id="10266" name="Rectangle 8"/>
          <p:cNvSpPr>
            <a:spLocks noChangeArrowheads="1"/>
          </p:cNvSpPr>
          <p:nvPr/>
        </p:nvSpPr>
        <p:spPr bwMode="auto">
          <a:xfrm>
            <a:off x="5733784" y="3716338"/>
            <a:ext cx="16389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prstClr val="black"/>
                </a:solidFill>
                <a:ea typeface="HGP創英角ﾎﾟｯﾌﾟ体" pitchFamily="50" charset="-128"/>
              </a:rPr>
              <a:t>的確なアセスメント</a:t>
            </a:r>
          </a:p>
        </p:txBody>
      </p:sp>
      <p:sp>
        <p:nvSpPr>
          <p:cNvPr id="10267" name="Text Box 30"/>
          <p:cNvSpPr txBox="1">
            <a:spLocks noChangeArrowheads="1"/>
          </p:cNvSpPr>
          <p:nvPr/>
        </p:nvSpPr>
        <p:spPr bwMode="auto">
          <a:xfrm>
            <a:off x="18" y="3429024"/>
            <a:ext cx="331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1600" dirty="0">
                <a:solidFill>
                  <a:prstClr val="black"/>
                </a:solidFill>
              </a:rPr>
              <a:t>性格、人生歴、身体機能・生活機能に支障をきたす高齢者の個人的な要因</a:t>
            </a:r>
          </a:p>
        </p:txBody>
      </p:sp>
      <p:sp>
        <p:nvSpPr>
          <p:cNvPr id="10268" name="Text Box 31"/>
          <p:cNvSpPr txBox="1">
            <a:spLocks noChangeArrowheads="1"/>
          </p:cNvSpPr>
          <p:nvPr/>
        </p:nvSpPr>
        <p:spPr bwMode="auto">
          <a:xfrm>
            <a:off x="16" y="6273825"/>
            <a:ext cx="3236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1600">
                <a:solidFill>
                  <a:prstClr val="black"/>
                </a:solidFill>
              </a:rPr>
              <a:t>高齢者をとりまく人や物など周囲のあらゆる状況</a:t>
            </a:r>
          </a:p>
        </p:txBody>
      </p:sp>
      <p:sp>
        <p:nvSpPr>
          <p:cNvPr id="10269" name="Text Box 32"/>
          <p:cNvSpPr txBox="1">
            <a:spLocks noChangeArrowheads="1"/>
          </p:cNvSpPr>
          <p:nvPr/>
        </p:nvSpPr>
        <p:spPr bwMode="auto">
          <a:xfrm>
            <a:off x="741242" y="981085"/>
            <a:ext cx="9164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2400" b="1" u="sng" dirty="0">
                <a:solidFill>
                  <a:srgbClr val="FF3300"/>
                </a:solidFill>
              </a:rPr>
              <a:t>本人と本人を取り巻く人々の力を引き出し、最適な状態を目指す</a:t>
            </a:r>
          </a:p>
        </p:txBody>
      </p:sp>
      <p:sp>
        <p:nvSpPr>
          <p:cNvPr id="10270" name="Line 33"/>
          <p:cNvSpPr>
            <a:spLocks noChangeShapeType="1"/>
          </p:cNvSpPr>
          <p:nvPr/>
        </p:nvSpPr>
        <p:spPr bwMode="auto">
          <a:xfrm>
            <a:off x="2067192" y="2636838"/>
            <a:ext cx="70167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71" name="Line 34"/>
          <p:cNvSpPr>
            <a:spLocks noChangeShapeType="1"/>
          </p:cNvSpPr>
          <p:nvPr/>
        </p:nvSpPr>
        <p:spPr bwMode="auto">
          <a:xfrm>
            <a:off x="2067203" y="5156200"/>
            <a:ext cx="85817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0272" name="Rectangle 10"/>
          <p:cNvSpPr>
            <a:spLocks noChangeArrowheads="1"/>
          </p:cNvSpPr>
          <p:nvPr/>
        </p:nvSpPr>
        <p:spPr bwMode="auto">
          <a:xfrm>
            <a:off x="2222707" y="6669088"/>
            <a:ext cx="7020191"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200" dirty="0">
                <a:solidFill>
                  <a:prstClr val="black"/>
                </a:solidFill>
              </a:rPr>
              <a:t>平成</a:t>
            </a:r>
            <a:r>
              <a:rPr lang="en-US" altLang="ja-JP" sz="1200" dirty="0">
                <a:solidFill>
                  <a:prstClr val="black"/>
                </a:solidFill>
              </a:rPr>
              <a:t>27</a:t>
            </a:r>
            <a:r>
              <a:rPr lang="ja-JP" altLang="en-US" sz="1200" dirty="0">
                <a:solidFill>
                  <a:prstClr val="black"/>
                </a:solidFill>
              </a:rPr>
              <a:t>年度地域ケア会議実務者研修　資料より</a:t>
            </a:r>
          </a:p>
        </p:txBody>
      </p:sp>
      <p:sp>
        <p:nvSpPr>
          <p:cNvPr id="10273" name="Text Box 40"/>
          <p:cNvSpPr txBox="1">
            <a:spLocks noChangeArrowheads="1"/>
          </p:cNvSpPr>
          <p:nvPr/>
        </p:nvSpPr>
        <p:spPr bwMode="auto">
          <a:xfrm>
            <a:off x="3632200" y="1844683"/>
            <a:ext cx="6273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pPr>
            <a:r>
              <a:rPr lang="ja-JP" altLang="en-US" sz="1600" dirty="0">
                <a:solidFill>
                  <a:prstClr val="black"/>
                </a:solidFill>
              </a:rPr>
              <a:t>身体機能・知的機能、障害、疾病の状態（ＡＤＬ、ＩＡＤＬ）は？</a:t>
            </a:r>
          </a:p>
          <a:p>
            <a:pPr eaLnBrk="1" hangingPunct="1">
              <a:lnSpc>
                <a:spcPct val="90000"/>
              </a:lnSpc>
            </a:pPr>
            <a:r>
              <a:rPr lang="ja-JP" altLang="en-US" sz="1600" dirty="0">
                <a:solidFill>
                  <a:prstClr val="black"/>
                </a:solidFill>
              </a:rPr>
              <a:t>性格や暮らしぶり、ストレスの状況は？</a:t>
            </a:r>
          </a:p>
          <a:p>
            <a:pPr eaLnBrk="1" hangingPunct="1">
              <a:lnSpc>
                <a:spcPct val="90000"/>
              </a:lnSpc>
            </a:pPr>
            <a:r>
              <a:rPr lang="ja-JP" altLang="en-US" sz="1600" dirty="0">
                <a:solidFill>
                  <a:prstClr val="black"/>
                </a:solidFill>
              </a:rPr>
              <a:t>普段の体調管理（水・食・運動・排泄）は？</a:t>
            </a:r>
          </a:p>
          <a:p>
            <a:pPr eaLnBrk="1" hangingPunct="1">
              <a:lnSpc>
                <a:spcPct val="90000"/>
              </a:lnSpc>
            </a:pPr>
            <a:r>
              <a:rPr lang="ja-JP" altLang="en-US" sz="1600" dirty="0">
                <a:solidFill>
                  <a:prstClr val="black"/>
                </a:solidFill>
              </a:rPr>
              <a:t>状態回復できるものか、できないものか、維持できるのか？</a:t>
            </a:r>
          </a:p>
          <a:p>
            <a:pPr eaLnBrk="1" hangingPunct="1">
              <a:lnSpc>
                <a:spcPct val="90000"/>
              </a:lnSpc>
            </a:pPr>
            <a:r>
              <a:rPr lang="ja-JP" altLang="en-US" sz="1600" dirty="0">
                <a:solidFill>
                  <a:prstClr val="black"/>
                </a:solidFill>
              </a:rPr>
              <a:t>経済的状況（収入、預貯金、不動産）は？</a:t>
            </a:r>
          </a:p>
          <a:p>
            <a:pPr eaLnBrk="1" hangingPunct="1">
              <a:lnSpc>
                <a:spcPct val="90000"/>
              </a:lnSpc>
            </a:pPr>
            <a:r>
              <a:rPr lang="ja-JP" altLang="en-US" sz="1600" dirty="0">
                <a:solidFill>
                  <a:prstClr val="black"/>
                </a:solidFill>
              </a:rPr>
              <a:t>価値観（人生で大事にしてきたこと）特技、趣味、生きがいは？</a:t>
            </a:r>
          </a:p>
          <a:p>
            <a:pPr eaLnBrk="1" hangingPunct="1">
              <a:lnSpc>
                <a:spcPct val="90000"/>
              </a:lnSpc>
            </a:pPr>
            <a:r>
              <a:rPr lang="ja-JP" altLang="en-US" sz="1600" dirty="0">
                <a:solidFill>
                  <a:prstClr val="black"/>
                </a:solidFill>
              </a:rPr>
              <a:t>過去の人脈、現在の人脈（本人が作ったネットワーク）は？</a:t>
            </a:r>
          </a:p>
        </p:txBody>
      </p:sp>
      <p:sp>
        <p:nvSpPr>
          <p:cNvPr id="10274" name="Text Box 41"/>
          <p:cNvSpPr txBox="1">
            <a:spLocks noChangeArrowheads="1"/>
          </p:cNvSpPr>
          <p:nvPr/>
        </p:nvSpPr>
        <p:spPr bwMode="auto">
          <a:xfrm>
            <a:off x="3797317" y="41148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ja-JP" altLang="en-US">
              <a:solidFill>
                <a:prstClr val="black"/>
              </a:solidFill>
            </a:endParaRPr>
          </a:p>
        </p:txBody>
      </p:sp>
      <p:sp>
        <p:nvSpPr>
          <p:cNvPr id="10275" name="Text Box 42"/>
          <p:cNvSpPr txBox="1">
            <a:spLocks noChangeArrowheads="1"/>
          </p:cNvSpPr>
          <p:nvPr/>
        </p:nvSpPr>
        <p:spPr bwMode="auto">
          <a:xfrm>
            <a:off x="3549660" y="4149726"/>
            <a:ext cx="6356349"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buFontTx/>
              <a:buChar char="•"/>
            </a:pPr>
            <a:r>
              <a:rPr lang="ja-JP" altLang="en-US" sz="1600">
                <a:solidFill>
                  <a:prstClr val="black"/>
                </a:solidFill>
              </a:rPr>
              <a:t>相談者と本人の関係は？</a:t>
            </a:r>
          </a:p>
          <a:p>
            <a:pPr eaLnBrk="1" hangingPunct="1">
              <a:lnSpc>
                <a:spcPct val="90000"/>
              </a:lnSpc>
              <a:buFontTx/>
              <a:buChar char="•"/>
            </a:pPr>
            <a:r>
              <a:rPr lang="ja-JP" altLang="en-US" sz="1600">
                <a:solidFill>
                  <a:prstClr val="black"/>
                </a:solidFill>
              </a:rPr>
              <a:t>家族構成員の状況と家族システムの現状（決定や権威等）、</a:t>
            </a:r>
          </a:p>
          <a:p>
            <a:pPr eaLnBrk="1" hangingPunct="1">
              <a:lnSpc>
                <a:spcPct val="90000"/>
              </a:lnSpc>
            </a:pPr>
            <a:r>
              <a:rPr lang="ja-JP" altLang="en-US" sz="1600">
                <a:solidFill>
                  <a:prstClr val="black"/>
                </a:solidFill>
              </a:rPr>
              <a:t>　経済状況は？</a:t>
            </a:r>
          </a:p>
          <a:p>
            <a:pPr eaLnBrk="1" hangingPunct="1">
              <a:lnSpc>
                <a:spcPct val="90000"/>
              </a:lnSpc>
              <a:buFontTx/>
              <a:buChar char="•"/>
            </a:pPr>
            <a:r>
              <a:rPr lang="ja-JP" altLang="en-US" sz="1600">
                <a:solidFill>
                  <a:prstClr val="black"/>
                </a:solidFill>
              </a:rPr>
              <a:t>居住地域がどんな地域か、どんな文化を持っているか本人家族と近隣住民との関係性は？　地域での役割は？（時系列で変化をとらえる）</a:t>
            </a:r>
          </a:p>
          <a:p>
            <a:pPr eaLnBrk="1" hangingPunct="1">
              <a:lnSpc>
                <a:spcPct val="90000"/>
              </a:lnSpc>
              <a:buFontTx/>
              <a:buChar char="•"/>
            </a:pPr>
            <a:r>
              <a:rPr lang="ja-JP" altLang="en-US" sz="1600">
                <a:solidFill>
                  <a:prstClr val="black"/>
                </a:solidFill>
              </a:rPr>
              <a:t>在宅や地域の日常生活導線は？　社会資源の状況は？</a:t>
            </a:r>
          </a:p>
          <a:p>
            <a:pPr eaLnBrk="1" hangingPunct="1">
              <a:lnSpc>
                <a:spcPct val="90000"/>
              </a:lnSpc>
              <a:buFontTx/>
              <a:buChar char="•"/>
            </a:pPr>
            <a:r>
              <a:rPr lang="ja-JP" altLang="en-US" sz="1600">
                <a:solidFill>
                  <a:prstClr val="black"/>
                </a:solidFill>
              </a:rPr>
              <a:t>かかりつけ医や民生委員との関係は？</a:t>
            </a:r>
          </a:p>
          <a:p>
            <a:pPr eaLnBrk="1" hangingPunct="1">
              <a:lnSpc>
                <a:spcPct val="90000"/>
              </a:lnSpc>
              <a:buFontTx/>
              <a:buChar char="•"/>
            </a:pPr>
            <a:r>
              <a:rPr lang="ja-JP" altLang="en-US" sz="1600">
                <a:solidFill>
                  <a:prstClr val="black"/>
                </a:solidFill>
              </a:rPr>
              <a:t>取り巻く人のストレスは？（障害、疾病への理解度、偏見の有無）</a:t>
            </a:r>
          </a:p>
        </p:txBody>
      </p:sp>
      <p:sp>
        <p:nvSpPr>
          <p:cNvPr id="3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28</a:t>
            </a:r>
            <a:endParaRPr lang="ja-JP" altLang="en-US" sz="1600" b="1" dirty="0">
              <a:solidFill>
                <a:prstClr val="black"/>
              </a:solidFill>
              <a:latin typeface="+mn-ea"/>
            </a:endParaRPr>
          </a:p>
        </p:txBody>
      </p:sp>
    </p:spTree>
    <p:extLst>
      <p:ext uri="{BB962C8B-B14F-4D97-AF65-F5344CB8AC3E}">
        <p14:creationId xmlns:p14="http://schemas.microsoft.com/office/powerpoint/2010/main" val="1952812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7462" y="164588"/>
            <a:ext cx="93611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dirty="0">
                <a:solidFill>
                  <a:prstClr val="black"/>
                </a:solidFill>
              </a:rPr>
              <a:t>地域包括ケアシステムの構築に向けて自治体に求められる機能</a:t>
            </a:r>
          </a:p>
        </p:txBody>
      </p:sp>
      <p:graphicFrame>
        <p:nvGraphicFramePr>
          <p:cNvPr id="3" name="図表 2"/>
          <p:cNvGraphicFramePr/>
          <p:nvPr/>
        </p:nvGraphicFramePr>
        <p:xfrm>
          <a:off x="267481" y="647703"/>
          <a:ext cx="9351265" cy="4493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正方形/長方形 3"/>
          <p:cNvSpPr/>
          <p:nvPr/>
        </p:nvSpPr>
        <p:spPr>
          <a:xfrm>
            <a:off x="250577" y="5274505"/>
            <a:ext cx="4675631" cy="1397127"/>
          </a:xfrm>
          <a:prstGeom prst="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500" dirty="0">
              <a:solidFill>
                <a:prstClr val="black"/>
              </a:solidFill>
            </a:endParaRPr>
          </a:p>
        </p:txBody>
      </p:sp>
      <p:sp>
        <p:nvSpPr>
          <p:cNvPr id="5" name="テキスト ボックス 4"/>
          <p:cNvSpPr txBox="1"/>
          <p:nvPr/>
        </p:nvSpPr>
        <p:spPr>
          <a:xfrm>
            <a:off x="254602" y="5264218"/>
            <a:ext cx="4667560" cy="307777"/>
          </a:xfrm>
          <a:prstGeom prst="rect">
            <a:avLst/>
          </a:prstGeom>
          <a:solidFill>
            <a:schemeClr val="bg1">
              <a:lumMod val="5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400" dirty="0">
                <a:solidFill>
                  <a:prstClr val="white"/>
                </a:solidFill>
                <a:latin typeface="ＭＳ Ｐゴシック"/>
              </a:rPr>
              <a:t>人員・組織体制</a:t>
            </a:r>
          </a:p>
        </p:txBody>
      </p:sp>
      <p:sp>
        <p:nvSpPr>
          <p:cNvPr id="7" name="正方形/長方形 6"/>
          <p:cNvSpPr/>
          <p:nvPr/>
        </p:nvSpPr>
        <p:spPr>
          <a:xfrm>
            <a:off x="5012451" y="5362607"/>
            <a:ext cx="4675631" cy="1296731"/>
          </a:xfrm>
          <a:prstGeom prst="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solidFill>
                <a:prstClr val="black"/>
              </a:solidFill>
            </a:endParaRPr>
          </a:p>
        </p:txBody>
      </p:sp>
      <p:sp>
        <p:nvSpPr>
          <p:cNvPr id="8" name="テキスト ボックス 7"/>
          <p:cNvSpPr txBox="1"/>
          <p:nvPr/>
        </p:nvSpPr>
        <p:spPr>
          <a:xfrm>
            <a:off x="5016476" y="5261171"/>
            <a:ext cx="4667560" cy="307777"/>
          </a:xfrm>
          <a:prstGeom prst="rect">
            <a:avLst/>
          </a:prstGeom>
          <a:solidFill>
            <a:schemeClr val="bg1">
              <a:lumMod val="5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400" dirty="0">
                <a:solidFill>
                  <a:prstClr val="white"/>
                </a:solidFill>
                <a:latin typeface="ＭＳ Ｐゴシック"/>
              </a:rPr>
              <a:t>自治体への支援のあり方</a:t>
            </a:r>
          </a:p>
        </p:txBody>
      </p:sp>
      <p:sp>
        <p:nvSpPr>
          <p:cNvPr id="9" name="テキスト ボックス 8"/>
          <p:cNvSpPr txBox="1"/>
          <p:nvPr/>
        </p:nvSpPr>
        <p:spPr>
          <a:xfrm>
            <a:off x="247662" y="5633466"/>
            <a:ext cx="4664073" cy="1015663"/>
          </a:xfrm>
          <a:prstGeom prst="rect">
            <a:avLst/>
          </a:prstGeom>
          <a:noFill/>
        </p:spPr>
        <p:txBody>
          <a:bodyPr wrap="square" rtlCol="0">
            <a:spAutoFit/>
          </a:bodyPr>
          <a:lstStyle/>
          <a:p>
            <a:pPr marL="180000" indent="-180000">
              <a:buFont typeface="Wingdings" pitchFamily="2" charset="2"/>
              <a:buChar char="l"/>
            </a:pPr>
            <a:r>
              <a:rPr lang="ja-JP" altLang="en-US" sz="1000" b="1" dirty="0">
                <a:solidFill>
                  <a:srgbClr val="FF0000"/>
                </a:solidFill>
              </a:rPr>
              <a:t>地域包括ケアシステムの構築に向けては、介護・医療・保健、福祉、住宅等と多様な分野での取組が求められるため、「地域包括ケア推進室」などの横断的なセクションの設置も有効。</a:t>
            </a:r>
            <a:endParaRPr lang="en-US" altLang="ja-JP" sz="1000" b="1" dirty="0">
              <a:solidFill>
                <a:srgbClr val="FF0000"/>
              </a:solidFill>
            </a:endParaRPr>
          </a:p>
          <a:p>
            <a:pPr marL="180000" indent="-180000">
              <a:buFont typeface="Wingdings" pitchFamily="2" charset="2"/>
              <a:buChar char="l"/>
            </a:pPr>
            <a:r>
              <a:rPr lang="ja-JP" altLang="en-US" sz="1000" dirty="0">
                <a:solidFill>
                  <a:prstClr val="black"/>
                </a:solidFill>
              </a:rPr>
              <a:t>施策立案に携わる職員には、一定の専門性、調整能力、経験の蓄積等が求められるため、人事異動の少ない専門職の配置、人事についての決定権を持つ首長への働きかけが重要。</a:t>
            </a:r>
          </a:p>
        </p:txBody>
      </p:sp>
      <p:sp>
        <p:nvSpPr>
          <p:cNvPr id="10" name="テキスト ボックス 9"/>
          <p:cNvSpPr txBox="1"/>
          <p:nvPr/>
        </p:nvSpPr>
        <p:spPr>
          <a:xfrm>
            <a:off x="5035562" y="5566731"/>
            <a:ext cx="4664073" cy="1092607"/>
          </a:xfrm>
          <a:prstGeom prst="rect">
            <a:avLst/>
          </a:prstGeom>
          <a:noFill/>
        </p:spPr>
        <p:txBody>
          <a:bodyPr wrap="square" rtlCol="0">
            <a:spAutoFit/>
          </a:bodyPr>
          <a:lstStyle/>
          <a:p>
            <a:pPr marL="180000" indent="-180000"/>
            <a:r>
              <a:rPr lang="en-US" altLang="ja-JP" sz="1000" dirty="0">
                <a:solidFill>
                  <a:prstClr val="black"/>
                </a:solidFill>
              </a:rPr>
              <a:t>【</a:t>
            </a:r>
            <a:r>
              <a:rPr lang="ja-JP" altLang="en-US" sz="1000" dirty="0">
                <a:solidFill>
                  <a:prstClr val="black"/>
                </a:solidFill>
              </a:rPr>
              <a:t>国からの支援</a:t>
            </a:r>
            <a:r>
              <a:rPr lang="en-US" altLang="ja-JP" sz="1000" dirty="0">
                <a:solidFill>
                  <a:prstClr val="black"/>
                </a:solidFill>
              </a:rPr>
              <a:t>】</a:t>
            </a:r>
          </a:p>
          <a:p>
            <a:pPr marL="180000" indent="-180000">
              <a:buFont typeface="Wingdings" pitchFamily="2" charset="2"/>
              <a:buChar char="l"/>
            </a:pPr>
            <a:r>
              <a:rPr lang="ja-JP" altLang="en-US" sz="1000" dirty="0">
                <a:solidFill>
                  <a:prstClr val="black"/>
                </a:solidFill>
              </a:rPr>
              <a:t>地域包括ケアシステム構築の進捗状況をはかる指標の提示、普及。</a:t>
            </a:r>
            <a:endParaRPr lang="en-US" altLang="ja-JP" sz="1000" dirty="0">
              <a:solidFill>
                <a:prstClr val="black"/>
              </a:solidFill>
            </a:endParaRPr>
          </a:p>
          <a:p>
            <a:pPr marL="180000" indent="-180000"/>
            <a:endParaRPr lang="en-US" altLang="ja-JP" sz="500" dirty="0">
              <a:solidFill>
                <a:prstClr val="black"/>
              </a:solidFill>
            </a:endParaRPr>
          </a:p>
          <a:p>
            <a:pPr marL="180000" indent="-180000"/>
            <a:r>
              <a:rPr lang="en-US" altLang="ja-JP" sz="1000" dirty="0">
                <a:solidFill>
                  <a:prstClr val="black"/>
                </a:solidFill>
              </a:rPr>
              <a:t>【</a:t>
            </a:r>
            <a:r>
              <a:rPr lang="ja-JP" altLang="en-US" sz="1000" dirty="0">
                <a:solidFill>
                  <a:prstClr val="black"/>
                </a:solidFill>
              </a:rPr>
              <a:t>都道府県からの支援</a:t>
            </a:r>
            <a:r>
              <a:rPr lang="en-US" altLang="ja-JP" sz="1000" dirty="0">
                <a:solidFill>
                  <a:prstClr val="black"/>
                </a:solidFill>
              </a:rPr>
              <a:t>】</a:t>
            </a:r>
          </a:p>
          <a:p>
            <a:pPr marL="180000" indent="-180000">
              <a:buFont typeface="Wingdings" pitchFamily="2" charset="2"/>
              <a:buChar char="l"/>
            </a:pPr>
            <a:r>
              <a:rPr lang="ja-JP" altLang="en-US" sz="1000" dirty="0">
                <a:solidFill>
                  <a:prstClr val="black"/>
                </a:solidFill>
              </a:rPr>
              <a:t>保健医療福祉に関する情報を集約して分析した結果を市町村に提供。</a:t>
            </a:r>
            <a:endParaRPr lang="en-US" altLang="ja-JP" sz="1000" dirty="0">
              <a:solidFill>
                <a:prstClr val="black"/>
              </a:solidFill>
            </a:endParaRPr>
          </a:p>
          <a:p>
            <a:pPr marL="180000" indent="-180000">
              <a:buFont typeface="Wingdings" pitchFamily="2" charset="2"/>
              <a:buChar char="l"/>
            </a:pPr>
            <a:r>
              <a:rPr lang="ja-JP" altLang="en-US" sz="1000" dirty="0">
                <a:solidFill>
                  <a:prstClr val="black"/>
                </a:solidFill>
              </a:rPr>
              <a:t>介護人材の確保に向けた、必要な介護人材の需給推計、教育資源の把握、介護関係団体・機関等の協議体の設置等による連携体制の構築等。</a:t>
            </a:r>
          </a:p>
        </p:txBody>
      </p:sp>
      <p:sp>
        <p:nvSpPr>
          <p:cNvPr id="11" name="正方形/長方形 10"/>
          <p:cNvSpPr/>
          <p:nvPr/>
        </p:nvSpPr>
        <p:spPr>
          <a:xfrm>
            <a:off x="2896776" y="6640382"/>
            <a:ext cx="6355987" cy="230832"/>
          </a:xfrm>
          <a:prstGeom prst="rect">
            <a:avLst/>
          </a:prstGeom>
        </p:spPr>
        <p:txBody>
          <a:bodyPr wrap="square">
            <a:spAutoFit/>
          </a:bodyPr>
          <a:lstStyle/>
          <a:p>
            <a:r>
              <a:rPr lang="ja-JP" altLang="en-US" sz="900" dirty="0">
                <a:solidFill>
                  <a:prstClr val="black"/>
                </a:solidFill>
              </a:rPr>
              <a:t>出典：平成２６年３月　地域包括ケア研究会　「地域包括ケアシステムを構築するための制度論等に関する調査研究事業」報告</a:t>
            </a:r>
          </a:p>
        </p:txBody>
      </p:sp>
      <p:sp>
        <p:nvSpPr>
          <p:cNvPr id="12"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a:t>
            </a:r>
            <a:endParaRPr lang="ja-JP" altLang="en-US" sz="1600" b="1" dirty="0">
              <a:solidFill>
                <a:prstClr val="black"/>
              </a:solidFill>
              <a:latin typeface="+mn-ea"/>
            </a:endParaRPr>
          </a:p>
        </p:txBody>
      </p:sp>
      <p:sp>
        <p:nvSpPr>
          <p:cNvPr id="6" name="正方形/長方形 5"/>
          <p:cNvSpPr/>
          <p:nvPr/>
        </p:nvSpPr>
        <p:spPr>
          <a:xfrm>
            <a:off x="267462" y="2303822"/>
            <a:ext cx="9361170" cy="1080655"/>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72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205522" y="696033"/>
            <a:ext cx="9494970" cy="5784143"/>
          </a:xfrm>
          <a:ln w="3175">
            <a:solidFill>
              <a:srgbClr val="000000"/>
            </a:solidFill>
            <a:miter lim="800000"/>
            <a:headEnd/>
            <a:tailEnd/>
          </a:ln>
        </p:spPr>
        <p:txBody>
          <a:bodyPr>
            <a:noAutofit/>
          </a:bodyPr>
          <a:lstStyle/>
          <a:p>
            <a:pPr>
              <a:lnSpc>
                <a:spcPct val="90000"/>
              </a:lnSpc>
            </a:pPr>
            <a:r>
              <a:rPr lang="ja-JP" altLang="en-US" sz="2400" b="1" dirty="0">
                <a:latin typeface="+mn-ea"/>
              </a:rPr>
              <a:t>本人の主訴（要望）、家族の要望、近隣の要望を聞き、それぞれが困っていることへの対応策として、公的制度、サービス及びインフォーマルなサポートを考えることも大切であるが、それだけでは潜在している真の課題を抽出することはできない。</a:t>
            </a:r>
            <a:endParaRPr lang="en-US" altLang="ja-JP" sz="2400" b="1" dirty="0">
              <a:latin typeface="+mn-ea"/>
            </a:endParaRPr>
          </a:p>
          <a:p>
            <a:pPr>
              <a:lnSpc>
                <a:spcPct val="90000"/>
              </a:lnSpc>
            </a:pPr>
            <a:endParaRPr lang="ja-JP" altLang="en-US" sz="2400" b="1" dirty="0">
              <a:latin typeface="+mn-ea"/>
            </a:endParaRPr>
          </a:p>
          <a:p>
            <a:pPr>
              <a:lnSpc>
                <a:spcPct val="90000"/>
              </a:lnSpc>
            </a:pPr>
            <a:r>
              <a:rPr lang="ja-JP" altLang="en-US" sz="2400" b="1" dirty="0">
                <a:latin typeface="+mn-ea"/>
              </a:rPr>
              <a:t>前述した着眼点を咀嚼して、多職種の専門職による知識の相乗効果（チームケア）を駆使して、個人的要因と環境的要因を洞察し、原因・背景を探ることによって、当事者たちが気づいていない、内に潜んでいる「</a:t>
            </a:r>
            <a:r>
              <a:rPr lang="ja-JP" altLang="en-US" sz="2400" b="1" dirty="0">
                <a:solidFill>
                  <a:srgbClr val="FF0000"/>
                </a:solidFill>
                <a:latin typeface="+mn-ea"/>
              </a:rPr>
              <a:t>状態の悪化に影響を及ぼしている要因</a:t>
            </a:r>
            <a:r>
              <a:rPr lang="ja-JP" altLang="en-US" sz="2400" b="1" dirty="0">
                <a:latin typeface="+mn-ea"/>
              </a:rPr>
              <a:t>」</a:t>
            </a:r>
            <a:r>
              <a:rPr lang="ja-JP" altLang="en-US" sz="2400" b="1" dirty="0">
                <a:solidFill>
                  <a:srgbClr val="FF0000"/>
                </a:solidFill>
                <a:latin typeface="+mn-ea"/>
              </a:rPr>
              <a:t>＝真の課題</a:t>
            </a:r>
            <a:r>
              <a:rPr lang="ja-JP" altLang="en-US" sz="2400" b="1" dirty="0">
                <a:latin typeface="+mn-ea"/>
              </a:rPr>
              <a:t>を、当事者や家族とともに明らかにし、解決策をともに考えていく姿勢と能力が求められる。</a:t>
            </a:r>
          </a:p>
          <a:p>
            <a:pPr>
              <a:lnSpc>
                <a:spcPct val="90000"/>
              </a:lnSpc>
            </a:pPr>
            <a:endParaRPr lang="en-US" altLang="ja-JP" sz="2400" b="1" dirty="0">
              <a:latin typeface="+mn-ea"/>
            </a:endParaRPr>
          </a:p>
          <a:p>
            <a:pPr>
              <a:lnSpc>
                <a:spcPct val="90000"/>
              </a:lnSpc>
            </a:pPr>
            <a:r>
              <a:rPr lang="ja-JP" altLang="en-US" sz="2400" b="1" dirty="0">
                <a:latin typeface="+mn-ea"/>
              </a:rPr>
              <a:t>その上で、</a:t>
            </a:r>
            <a:r>
              <a:rPr lang="ja-JP" altLang="en-US" sz="2400" b="1" dirty="0">
                <a:solidFill>
                  <a:srgbClr val="FF0000"/>
                </a:solidFill>
                <a:latin typeface="+mn-ea"/>
              </a:rPr>
              <a:t>課題解決の主体は、当事者（本人、家族、地域の人）</a:t>
            </a:r>
            <a:r>
              <a:rPr lang="ja-JP" altLang="en-US" sz="2400" b="1" dirty="0">
                <a:latin typeface="+mn-ea"/>
              </a:rPr>
              <a:t>であり、当事者が気づき、自ら取り込もうとする課題の抽出、と解決方法を一緒に合意していく必要がある。当事者を含めた合意形成の場を持つよう工夫するとともに、そこでの</a:t>
            </a:r>
            <a:r>
              <a:rPr lang="ja-JP" altLang="en-US" sz="2400" b="1" dirty="0">
                <a:solidFill>
                  <a:srgbClr val="FF0000"/>
                </a:solidFill>
                <a:latin typeface="+mn-ea"/>
              </a:rPr>
              <a:t>合意形成能力</a:t>
            </a:r>
            <a:r>
              <a:rPr lang="ja-JP" altLang="en-US" sz="2400" b="1" dirty="0">
                <a:latin typeface="+mn-ea"/>
              </a:rPr>
              <a:t>が必要とされる。</a:t>
            </a:r>
            <a:endParaRPr lang="en-US" sz="2400" b="1" dirty="0">
              <a:latin typeface="+mn-ea"/>
            </a:endParaRPr>
          </a:p>
          <a:p>
            <a:pPr>
              <a:lnSpc>
                <a:spcPct val="90000"/>
              </a:lnSpc>
              <a:buFontTx/>
              <a:buNone/>
            </a:pPr>
            <a:endParaRPr lang="ja-JP" altLang="en-US" sz="2600" dirty="0">
              <a:latin typeface="+mn-ea"/>
            </a:endParaRPr>
          </a:p>
        </p:txBody>
      </p:sp>
      <p:sp>
        <p:nvSpPr>
          <p:cNvPr id="11267" name="Rectangle 4"/>
          <p:cNvSpPr>
            <a:spLocks noGrp="1" noChangeArrowheads="1"/>
          </p:cNvSpPr>
          <p:nvPr>
            <p:ph type="title" idx="4294967295"/>
          </p:nvPr>
        </p:nvSpPr>
        <p:spPr>
          <a:xfrm>
            <a:off x="0" y="0"/>
            <a:ext cx="9906000" cy="532263"/>
          </a:xfrm>
          <a:solidFill>
            <a:schemeClr val="accent2">
              <a:lumMod val="20000"/>
              <a:lumOff val="80000"/>
            </a:schemeClr>
          </a:solidFill>
          <a:ln>
            <a:noFill/>
            <a:miter lim="800000"/>
            <a:headEnd/>
            <a:tailEnd/>
          </a:ln>
        </p:spPr>
        <p:txBody>
          <a:bodyPr>
            <a:noAutofit/>
          </a:bodyPr>
          <a:lstStyle/>
          <a:p>
            <a:r>
              <a:rPr lang="ja-JP" altLang="en-US" sz="3200" dirty="0"/>
              <a:t>自立支援に資する介護予防ケアマネジメントの視点③</a:t>
            </a:r>
            <a:endParaRPr lang="ja-JP" sz="3200" dirty="0"/>
          </a:p>
        </p:txBody>
      </p:sp>
      <p:sp>
        <p:nvSpPr>
          <p:cNvPr id="5" name="Rectangle 10"/>
          <p:cNvSpPr>
            <a:spLocks noChangeArrowheads="1"/>
          </p:cNvSpPr>
          <p:nvPr/>
        </p:nvSpPr>
        <p:spPr bwMode="auto">
          <a:xfrm>
            <a:off x="1948394" y="6575712"/>
            <a:ext cx="7020191"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200" dirty="0">
                <a:solidFill>
                  <a:prstClr val="black"/>
                </a:solidFill>
              </a:rPr>
              <a:t>平成</a:t>
            </a:r>
            <a:r>
              <a:rPr lang="en-US" altLang="ja-JP" sz="1200" dirty="0">
                <a:solidFill>
                  <a:prstClr val="black"/>
                </a:solidFill>
              </a:rPr>
              <a:t>27</a:t>
            </a:r>
            <a:r>
              <a:rPr lang="ja-JP" altLang="en-US" sz="1200" dirty="0">
                <a:solidFill>
                  <a:prstClr val="black"/>
                </a:solidFill>
              </a:rPr>
              <a:t>年度地域ケア会議運営に係る実務者研修　資料より</a:t>
            </a:r>
          </a:p>
        </p:txBody>
      </p:sp>
      <p:sp>
        <p:nvSpPr>
          <p:cNvPr id="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29</a:t>
            </a:r>
            <a:endParaRPr lang="ja-JP" altLang="en-US" sz="1600" b="1" dirty="0">
              <a:solidFill>
                <a:prstClr val="black"/>
              </a:solidFill>
              <a:latin typeface="+mn-ea"/>
            </a:endParaRPr>
          </a:p>
        </p:txBody>
      </p:sp>
    </p:spTree>
    <p:extLst>
      <p:ext uri="{BB962C8B-B14F-4D97-AF65-F5344CB8AC3E}">
        <p14:creationId xmlns:p14="http://schemas.microsoft.com/office/powerpoint/2010/main" val="280176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194349" y="1196978"/>
            <a:ext cx="9517326" cy="5353571"/>
          </a:xfrm>
          <a:ln w="3175">
            <a:noFill/>
            <a:miter lim="800000"/>
            <a:headEnd/>
            <a:tailEnd/>
          </a:ln>
        </p:spPr>
        <p:txBody>
          <a:bodyPr>
            <a:normAutofit/>
          </a:bodyPr>
          <a:lstStyle/>
          <a:p>
            <a:pPr>
              <a:lnSpc>
                <a:spcPct val="90000"/>
              </a:lnSpc>
            </a:pPr>
            <a:r>
              <a:rPr lang="ja-JP" altLang="en-US" sz="2800" dirty="0"/>
              <a:t>本人や家族が地域とともに築いてきた強みに着目し、出来ていたことや出来そうなこと、出来ることを把握し、意欲喪失をくい止め、</a:t>
            </a:r>
            <a:r>
              <a:rPr lang="en-US" altLang="ja-JP" sz="2800" dirty="0"/>
              <a:t>QOL</a:t>
            </a:r>
            <a:r>
              <a:rPr lang="ja-JP" altLang="en-US" sz="2800" dirty="0"/>
              <a:t>の維持向上を目指した暮らしぶりの再構築に向けた「自己決定」を上手にサポートすることにより、強制的なやらされ感ではなく、主体的な意欲を引き出す実践応用力が求められる。</a:t>
            </a:r>
          </a:p>
          <a:p>
            <a:pPr>
              <a:lnSpc>
                <a:spcPct val="90000"/>
              </a:lnSpc>
            </a:pPr>
            <a:endParaRPr lang="ja-JP" altLang="en-US" sz="2800" dirty="0"/>
          </a:p>
          <a:p>
            <a:pPr>
              <a:lnSpc>
                <a:spcPct val="90000"/>
              </a:lnSpc>
            </a:pPr>
            <a:r>
              <a:rPr lang="ja-JP" altLang="en-US" sz="2800" dirty="0"/>
              <a:t>見通しを立てるという視点も求められる。</a:t>
            </a:r>
          </a:p>
          <a:p>
            <a:pPr>
              <a:lnSpc>
                <a:spcPct val="90000"/>
              </a:lnSpc>
            </a:pPr>
            <a:endParaRPr lang="ja-JP" altLang="en-US" sz="2800" dirty="0"/>
          </a:p>
          <a:p>
            <a:pPr>
              <a:lnSpc>
                <a:spcPct val="90000"/>
              </a:lnSpc>
            </a:pPr>
            <a:r>
              <a:rPr lang="ja-JP" altLang="en-US" sz="2800" dirty="0"/>
              <a:t>目標が明確に設定されており、モニタリング時に適切に分析・評価が可能であること。</a:t>
            </a:r>
          </a:p>
        </p:txBody>
      </p:sp>
      <p:sp>
        <p:nvSpPr>
          <p:cNvPr id="12291" name="Rectangle 4"/>
          <p:cNvSpPr>
            <a:spLocks noGrp="1" noChangeArrowheads="1"/>
          </p:cNvSpPr>
          <p:nvPr>
            <p:ph type="title" idx="4294967295"/>
          </p:nvPr>
        </p:nvSpPr>
        <p:spPr>
          <a:xfrm>
            <a:off x="0" y="0"/>
            <a:ext cx="9906000" cy="573206"/>
          </a:xfrm>
          <a:solidFill>
            <a:schemeClr val="accent2">
              <a:lumMod val="20000"/>
              <a:lumOff val="80000"/>
            </a:schemeClr>
          </a:solidFill>
          <a:ln>
            <a:noFill/>
            <a:miter lim="800000"/>
            <a:headEnd/>
            <a:tailEnd/>
          </a:ln>
        </p:spPr>
        <p:txBody>
          <a:bodyPr>
            <a:noAutofit/>
          </a:bodyPr>
          <a:lstStyle/>
          <a:p>
            <a:r>
              <a:rPr lang="ja-JP" altLang="en-US" sz="3200" dirty="0"/>
              <a:t>自立支援に資する介護予防ケアマネジメントの視点④</a:t>
            </a:r>
            <a:endParaRPr lang="ja-JP" sz="3200" dirty="0"/>
          </a:p>
        </p:txBody>
      </p:sp>
      <p:sp>
        <p:nvSpPr>
          <p:cNvPr id="7"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30</a:t>
            </a:r>
            <a:endParaRPr lang="ja-JP" altLang="en-US" sz="1600" b="1" dirty="0">
              <a:solidFill>
                <a:prstClr val="black"/>
              </a:solidFill>
              <a:latin typeface="+mn-ea"/>
            </a:endParaRPr>
          </a:p>
        </p:txBody>
      </p:sp>
      <p:sp>
        <p:nvSpPr>
          <p:cNvPr id="6" name="Rectangle 10"/>
          <p:cNvSpPr>
            <a:spLocks noChangeArrowheads="1"/>
          </p:cNvSpPr>
          <p:nvPr/>
        </p:nvSpPr>
        <p:spPr bwMode="auto">
          <a:xfrm>
            <a:off x="1948394" y="6575712"/>
            <a:ext cx="7020191"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200" dirty="0">
                <a:solidFill>
                  <a:prstClr val="black"/>
                </a:solidFill>
              </a:rPr>
              <a:t>平成</a:t>
            </a:r>
            <a:r>
              <a:rPr lang="en-US" altLang="ja-JP" sz="1200" dirty="0">
                <a:solidFill>
                  <a:prstClr val="black"/>
                </a:solidFill>
              </a:rPr>
              <a:t>27</a:t>
            </a:r>
            <a:r>
              <a:rPr lang="ja-JP" altLang="en-US" sz="1200" dirty="0">
                <a:solidFill>
                  <a:prstClr val="black"/>
                </a:solidFill>
              </a:rPr>
              <a:t>年度地域ケア会議運営に係る実務者研修　資料より</a:t>
            </a:r>
          </a:p>
        </p:txBody>
      </p:sp>
    </p:spTree>
    <p:extLst>
      <p:ext uri="{BB962C8B-B14F-4D97-AF65-F5344CB8AC3E}">
        <p14:creationId xmlns:p14="http://schemas.microsoft.com/office/powerpoint/2010/main" val="1437696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0" y="0"/>
            <a:ext cx="9906000" cy="584775"/>
          </a:xfrm>
          <a:prstGeom prst="rect">
            <a:avLst/>
          </a:prstGeom>
          <a:solidFill>
            <a:schemeClr val="accent2">
              <a:lumMod val="20000"/>
              <a:lumOff val="80000"/>
            </a:schemeClr>
          </a:solidFill>
          <a:ln w="9525">
            <a:no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ja-JP" altLang="en-US" sz="3200" dirty="0">
                <a:solidFill>
                  <a:prstClr val="black"/>
                </a:solidFill>
              </a:rPr>
              <a:t>課題を明確化し、支援の方向性を導き出す方法</a:t>
            </a:r>
            <a:r>
              <a:rPr lang="ja-JP" altLang="en-US" sz="3200" dirty="0"/>
              <a:t>（例）</a:t>
            </a:r>
            <a:endParaRPr lang="en-US" sz="3200" dirty="0"/>
          </a:p>
        </p:txBody>
      </p:sp>
      <p:sp>
        <p:nvSpPr>
          <p:cNvPr id="9219" name="テキスト ボックス 2"/>
          <p:cNvSpPr txBox="1">
            <a:spLocks noChangeArrowheads="1"/>
          </p:cNvSpPr>
          <p:nvPr/>
        </p:nvSpPr>
        <p:spPr bwMode="auto">
          <a:xfrm>
            <a:off x="350915" y="1557340"/>
            <a:ext cx="920460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457200" indent="-457200" eaLnBrk="1" hangingPunct="1">
              <a:buFont typeface="Arial" pitchFamily="34" charset="0"/>
              <a:buChar char="•"/>
            </a:pPr>
            <a:r>
              <a:rPr lang="ja-JP" altLang="en-US" sz="2800" dirty="0">
                <a:solidFill>
                  <a:prstClr val="black"/>
                </a:solidFill>
                <a:latin typeface="ＭＳ Ｐゴシック"/>
                <a:ea typeface="ＭＳ Ｐゴシック"/>
              </a:rPr>
              <a:t>家族図、エコマップによる関係者と社会資源の整理</a:t>
            </a:r>
            <a:endParaRPr lang="en-US" sz="2800" dirty="0">
              <a:solidFill>
                <a:prstClr val="black"/>
              </a:solidFill>
            </a:endParaRPr>
          </a:p>
          <a:p>
            <a:pPr marL="457200" indent="-457200" eaLnBrk="1" hangingPunct="1">
              <a:buFont typeface="Arial" pitchFamily="34" charset="0"/>
              <a:buChar char="•"/>
            </a:pPr>
            <a:endParaRPr lang="en-US" sz="2800" dirty="0">
              <a:solidFill>
                <a:prstClr val="black"/>
              </a:solidFill>
            </a:endParaRPr>
          </a:p>
          <a:p>
            <a:pPr marL="457200" indent="-457200" eaLnBrk="1" hangingPunct="1">
              <a:buFont typeface="Arial" pitchFamily="34" charset="0"/>
              <a:buChar char="•"/>
            </a:pPr>
            <a:r>
              <a:rPr lang="ja-JP" altLang="en-US" sz="2800" dirty="0">
                <a:solidFill>
                  <a:prstClr val="black"/>
                </a:solidFill>
                <a:latin typeface="ＭＳ Ｐゴシック"/>
                <a:ea typeface="ＭＳ Ｐゴシック"/>
              </a:rPr>
              <a:t>本人・家族の生活歴、関係者の関わりを時系列で整理</a:t>
            </a:r>
            <a:endParaRPr lang="en-US" altLang="ja-JP" sz="2800" dirty="0">
              <a:solidFill>
                <a:prstClr val="black"/>
              </a:solidFill>
              <a:latin typeface="ＭＳ Ｐゴシック"/>
              <a:ea typeface="ＭＳ Ｐゴシック"/>
            </a:endParaRPr>
          </a:p>
          <a:p>
            <a:pPr marL="457200" indent="-457200" eaLnBrk="1" hangingPunct="1">
              <a:buFont typeface="Arial" pitchFamily="34" charset="0"/>
              <a:buChar char="•"/>
            </a:pPr>
            <a:endParaRPr lang="en-US" sz="2800" dirty="0">
              <a:solidFill>
                <a:prstClr val="black"/>
              </a:solidFill>
            </a:endParaRPr>
          </a:p>
          <a:p>
            <a:pPr marL="457200" indent="-457200" eaLnBrk="1" hangingPunct="1">
              <a:buFont typeface="Arial" pitchFamily="34" charset="0"/>
              <a:buChar char="•"/>
            </a:pPr>
            <a:r>
              <a:rPr lang="ja-JP" altLang="en-US" sz="2800" dirty="0">
                <a:solidFill>
                  <a:prstClr val="black"/>
                </a:solidFill>
                <a:latin typeface="ＭＳ Ｐゴシック"/>
                <a:ea typeface="ＭＳ Ｐゴシック"/>
              </a:rPr>
              <a:t>個人的要因と環境</a:t>
            </a:r>
            <a:r>
              <a:rPr lang="ja-JP" altLang="en-US" sz="2800" dirty="0">
                <a:solidFill>
                  <a:prstClr val="black"/>
                </a:solidFill>
                <a:latin typeface="ＭＳ Ｐゴシック"/>
              </a:rPr>
              <a:t>的要因</a:t>
            </a:r>
            <a:r>
              <a:rPr lang="ja-JP" altLang="en-US" sz="2800" dirty="0">
                <a:solidFill>
                  <a:prstClr val="black"/>
                </a:solidFill>
                <a:latin typeface="ＭＳ Ｐゴシック"/>
                <a:ea typeface="ＭＳ Ｐゴシック"/>
              </a:rPr>
              <a:t>による課題分析</a:t>
            </a:r>
            <a:endParaRPr lang="en-US" sz="2800" dirty="0">
              <a:solidFill>
                <a:prstClr val="black"/>
              </a:solidFill>
            </a:endParaRPr>
          </a:p>
          <a:p>
            <a:pPr marL="457200" indent="-457200" eaLnBrk="1" hangingPunct="1">
              <a:buFont typeface="Arial" pitchFamily="34" charset="0"/>
              <a:buChar char="•"/>
            </a:pPr>
            <a:endParaRPr lang="en-US" sz="2800" dirty="0">
              <a:solidFill>
                <a:prstClr val="black"/>
              </a:solidFill>
            </a:endParaRPr>
          </a:p>
          <a:p>
            <a:pPr marL="457200" indent="-457200" eaLnBrk="1" hangingPunct="1">
              <a:buFont typeface="Arial" pitchFamily="34" charset="0"/>
              <a:buChar char="•"/>
            </a:pPr>
            <a:r>
              <a:rPr lang="ja-JP" altLang="en-US" sz="2800" dirty="0">
                <a:solidFill>
                  <a:prstClr val="black"/>
                </a:solidFill>
                <a:latin typeface="ＭＳ Ｐゴシック"/>
                <a:ea typeface="ＭＳ Ｐゴシック"/>
              </a:rPr>
              <a:t>アセスメントによる目標の設定</a:t>
            </a:r>
            <a:endParaRPr lang="en-US" altLang="ja-JP" sz="2800" dirty="0">
              <a:solidFill>
                <a:prstClr val="black"/>
              </a:solidFill>
              <a:latin typeface="ＭＳ Ｐゴシック"/>
              <a:ea typeface="ＭＳ Ｐゴシック"/>
            </a:endParaRPr>
          </a:p>
          <a:p>
            <a:pPr marL="0" indent="0" eaLnBrk="1" hangingPunct="1"/>
            <a:endParaRPr lang="ja-JP" altLang="en-US" sz="2800" dirty="0">
              <a:solidFill>
                <a:prstClr val="black"/>
              </a:solidFill>
              <a:latin typeface="ＭＳ Ｐゴシック"/>
              <a:ea typeface="ＭＳ Ｐゴシック"/>
            </a:endParaRPr>
          </a:p>
        </p:txBody>
      </p:sp>
      <p:sp>
        <p:nvSpPr>
          <p:cNvPr id="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31</a:t>
            </a:r>
            <a:endParaRPr lang="ja-JP" altLang="en-US" sz="1600" b="1" dirty="0">
              <a:solidFill>
                <a:prstClr val="black"/>
              </a:solidFill>
              <a:latin typeface="+mn-ea"/>
            </a:endParaRPr>
          </a:p>
        </p:txBody>
      </p:sp>
      <p:sp>
        <p:nvSpPr>
          <p:cNvPr id="6" name="Rectangle 10"/>
          <p:cNvSpPr>
            <a:spLocks noChangeArrowheads="1"/>
          </p:cNvSpPr>
          <p:nvPr/>
        </p:nvSpPr>
        <p:spPr bwMode="auto">
          <a:xfrm>
            <a:off x="1948394" y="6343696"/>
            <a:ext cx="7020191"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200" dirty="0">
                <a:solidFill>
                  <a:prstClr val="black"/>
                </a:solidFill>
              </a:rPr>
              <a:t>平成</a:t>
            </a:r>
            <a:r>
              <a:rPr lang="en-US" altLang="ja-JP" sz="1200" dirty="0">
                <a:solidFill>
                  <a:prstClr val="black"/>
                </a:solidFill>
              </a:rPr>
              <a:t>27</a:t>
            </a:r>
            <a:r>
              <a:rPr lang="ja-JP" altLang="en-US" sz="1200" dirty="0">
                <a:solidFill>
                  <a:prstClr val="black"/>
                </a:solidFill>
              </a:rPr>
              <a:t>年度地域ケア会議運営に係る実務者研修　資料より</a:t>
            </a:r>
          </a:p>
        </p:txBody>
      </p:sp>
    </p:spTree>
    <p:extLst>
      <p:ext uri="{BB962C8B-B14F-4D97-AF65-F5344CB8AC3E}">
        <p14:creationId xmlns:p14="http://schemas.microsoft.com/office/powerpoint/2010/main" val="55984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1"/>
          <p:cNvSpPr txBox="1">
            <a:spLocks noChangeArrowheads="1"/>
          </p:cNvSpPr>
          <p:nvPr/>
        </p:nvSpPr>
        <p:spPr bwMode="auto">
          <a:xfrm>
            <a:off x="0" y="0"/>
            <a:ext cx="9906000" cy="584775"/>
          </a:xfrm>
          <a:prstGeom prst="rect">
            <a:avLst/>
          </a:prstGeom>
          <a:solidFill>
            <a:schemeClr val="accent2">
              <a:lumMod val="20000"/>
              <a:lumOff val="80000"/>
            </a:schemeClr>
          </a:solidFill>
          <a:ln w="9525">
            <a:no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ja-JP" altLang="en-US" sz="3200" dirty="0">
                <a:solidFill>
                  <a:prstClr val="black"/>
                </a:solidFill>
              </a:rPr>
              <a:t>ケアマネジメントの流れ</a:t>
            </a:r>
          </a:p>
        </p:txBody>
      </p:sp>
      <p:grpSp>
        <p:nvGrpSpPr>
          <p:cNvPr id="2" name="グループ化 1"/>
          <p:cNvGrpSpPr/>
          <p:nvPr/>
        </p:nvGrpSpPr>
        <p:grpSpPr>
          <a:xfrm>
            <a:off x="202546" y="789656"/>
            <a:ext cx="9516616" cy="5688370"/>
            <a:chOff x="311730" y="980728"/>
            <a:chExt cx="9516616" cy="5688370"/>
          </a:xfrm>
        </p:grpSpPr>
        <p:sp>
          <p:nvSpPr>
            <p:cNvPr id="33" name="角丸四角形 32"/>
            <p:cNvSpPr/>
            <p:nvPr/>
          </p:nvSpPr>
          <p:spPr>
            <a:xfrm>
              <a:off x="8619608" y="1250950"/>
              <a:ext cx="858177" cy="5399088"/>
            </a:xfrm>
            <a:prstGeom prst="roundRect">
              <a:avLst>
                <a:gd name="adj" fmla="val 10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fontAlgn="auto">
                <a:spcBef>
                  <a:spcPts val="0"/>
                </a:spcBef>
                <a:spcAft>
                  <a:spcPts val="0"/>
                </a:spcAft>
                <a:defRPr/>
              </a:pPr>
              <a:endParaRPr lang="ja-JP" altLang="en-US" dirty="0">
                <a:solidFill>
                  <a:srgbClr val="FF0000"/>
                </a:solidFill>
              </a:endParaRPr>
            </a:p>
          </p:txBody>
        </p:sp>
        <p:sp>
          <p:nvSpPr>
            <p:cNvPr id="6" name="角丸四角形 5"/>
            <p:cNvSpPr/>
            <p:nvPr/>
          </p:nvSpPr>
          <p:spPr>
            <a:xfrm>
              <a:off x="352398" y="1198570"/>
              <a:ext cx="2301080" cy="5451475"/>
            </a:xfrm>
            <a:prstGeom prst="roundRect">
              <a:avLst>
                <a:gd name="adj" fmla="val 58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fontAlgn="auto">
                <a:spcBef>
                  <a:spcPts val="0"/>
                </a:spcBef>
                <a:spcAft>
                  <a:spcPts val="0"/>
                </a:spcAft>
                <a:defRPr/>
              </a:pPr>
              <a:endParaRPr lang="ja-JP" altLang="en-US" dirty="0">
                <a:solidFill>
                  <a:srgbClr val="FF0000"/>
                </a:solidFill>
              </a:endParaRPr>
            </a:p>
          </p:txBody>
        </p:sp>
        <p:sp>
          <p:nvSpPr>
            <p:cNvPr id="2052" name="テキスト ボックス 6"/>
            <p:cNvSpPr txBox="1">
              <a:spLocks noChangeArrowheads="1"/>
            </p:cNvSpPr>
            <p:nvPr/>
          </p:nvSpPr>
          <p:spPr bwMode="auto">
            <a:xfrm>
              <a:off x="312988" y="1628782"/>
              <a:ext cx="166199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lnSpc>
                  <a:spcPct val="150000"/>
                </a:lnSpc>
              </a:pPr>
              <a:r>
                <a:rPr lang="ja-JP" altLang="en-US" sz="1600" dirty="0">
                  <a:latin typeface="HG丸ｺﾞｼｯｸM-PRO" pitchFamily="50" charset="-128"/>
                  <a:ea typeface="HG丸ｺﾞｼｯｸM-PRO" pitchFamily="50" charset="-128"/>
                </a:rPr>
                <a:t>・利用者の置かれている状況の把握</a:t>
              </a:r>
              <a:endParaRPr lang="en-US" altLang="ja-JP" sz="1600" dirty="0">
                <a:latin typeface="HG丸ｺﾞｼｯｸM-PRO" pitchFamily="50" charset="-128"/>
                <a:ea typeface="HG丸ｺﾞｼｯｸM-PRO" pitchFamily="50" charset="-128"/>
              </a:endParaRPr>
            </a:p>
            <a:p>
              <a:pPr algn="l" eaLnBrk="1" hangingPunct="1">
                <a:lnSpc>
                  <a:spcPct val="150000"/>
                </a:lnSpc>
              </a:pPr>
              <a:r>
                <a:rPr lang="ja-JP" altLang="en-US" sz="1600" dirty="0">
                  <a:latin typeface="HG丸ｺﾞｼｯｸM-PRO" pitchFamily="50" charset="-128"/>
                  <a:ea typeface="HG丸ｺﾞｼｯｸM-PRO" pitchFamily="50" charset="-128"/>
                </a:rPr>
                <a:t>・生活上の支障・要望などに関する情報を収集</a:t>
              </a:r>
              <a:endParaRPr lang="en-US" altLang="ja-JP" sz="1600" dirty="0">
                <a:latin typeface="HG丸ｺﾞｼｯｸM-PRO" pitchFamily="50" charset="-128"/>
                <a:ea typeface="HG丸ｺﾞｼｯｸM-PRO" pitchFamily="50" charset="-128"/>
              </a:endParaRPr>
            </a:p>
            <a:p>
              <a:pPr algn="l" eaLnBrk="1" hangingPunct="1">
                <a:lnSpc>
                  <a:spcPct val="150000"/>
                </a:lnSpc>
              </a:pPr>
              <a:r>
                <a:rPr lang="ja-JP" altLang="en-US" sz="1600" dirty="0">
                  <a:latin typeface="HG丸ｺﾞｼｯｸM-PRO" pitchFamily="50" charset="-128"/>
                  <a:ea typeface="HG丸ｺﾞｼｯｸM-PRO" pitchFamily="50" charset="-128"/>
                </a:rPr>
                <a:t>・心身機能の低下の背景・要因を分析</a:t>
              </a:r>
              <a:endParaRPr lang="en-US" altLang="ja-JP" sz="1600" dirty="0">
                <a:latin typeface="HG丸ｺﾞｼｯｸM-PRO" pitchFamily="50" charset="-128"/>
                <a:ea typeface="HG丸ｺﾞｼｯｸM-PRO" pitchFamily="50" charset="-128"/>
              </a:endParaRPr>
            </a:p>
            <a:p>
              <a:pPr algn="l" eaLnBrk="1" hangingPunct="1">
                <a:lnSpc>
                  <a:spcPct val="150000"/>
                </a:lnSpc>
              </a:pPr>
              <a:r>
                <a:rPr lang="ja-JP" altLang="en-US" sz="1600" dirty="0">
                  <a:latin typeface="HG丸ｺﾞｼｯｸM-PRO" pitchFamily="50" charset="-128"/>
                  <a:ea typeface="HG丸ｺﾞｼｯｸM-PRO" pitchFamily="50" charset="-128"/>
                </a:rPr>
                <a:t>・解決すべき生活課題（ニーズ）と可能性を把握</a:t>
              </a:r>
              <a:endParaRPr lang="en-US" altLang="ja-JP" sz="1600" dirty="0">
                <a:latin typeface="HG丸ｺﾞｼｯｸM-PRO" pitchFamily="50" charset="-128"/>
                <a:ea typeface="HG丸ｺﾞｼｯｸM-PRO" pitchFamily="50" charset="-128"/>
              </a:endParaRPr>
            </a:p>
          </p:txBody>
        </p:sp>
        <p:sp>
          <p:nvSpPr>
            <p:cNvPr id="13" name="右矢印 12"/>
            <p:cNvSpPr/>
            <p:nvPr/>
          </p:nvSpPr>
          <p:spPr>
            <a:xfrm>
              <a:off x="1950807" y="2925763"/>
              <a:ext cx="194338" cy="1008062"/>
            </a:xfrm>
            <a:prstGeom prst="rightArrow">
              <a:avLst>
                <a:gd name="adj1" fmla="val 50000"/>
                <a:gd name="adj2" fmla="val 637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角丸四角形 13"/>
            <p:cNvSpPr/>
            <p:nvPr/>
          </p:nvSpPr>
          <p:spPr>
            <a:xfrm>
              <a:off x="2184148" y="2495463"/>
              <a:ext cx="390393" cy="18002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schemeClr val="tx1"/>
                  </a:solidFill>
                  <a:latin typeface="HG丸ｺﾞｼｯｸM-PRO" pitchFamily="50" charset="-128"/>
                  <a:ea typeface="HG丸ｺﾞｼｯｸM-PRO" pitchFamily="50" charset="-128"/>
                </a:rPr>
                <a:t>見通し</a:t>
              </a:r>
            </a:p>
          </p:txBody>
        </p:sp>
        <p:sp>
          <p:nvSpPr>
            <p:cNvPr id="16" name="右矢印 15"/>
            <p:cNvSpPr/>
            <p:nvPr/>
          </p:nvSpPr>
          <p:spPr>
            <a:xfrm>
              <a:off x="2691977" y="2781309"/>
              <a:ext cx="388674" cy="1439863"/>
            </a:xfrm>
            <a:prstGeom prst="rightArrow">
              <a:avLst>
                <a:gd name="adj1" fmla="val 50000"/>
                <a:gd name="adj2" fmla="val 613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311730" y="980728"/>
              <a:ext cx="2340637"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アセスメント</a:t>
              </a:r>
            </a:p>
          </p:txBody>
        </p:sp>
        <p:sp>
          <p:nvSpPr>
            <p:cNvPr id="19" name="角丸四角形 18"/>
            <p:cNvSpPr/>
            <p:nvPr/>
          </p:nvSpPr>
          <p:spPr>
            <a:xfrm>
              <a:off x="3119718" y="1270002"/>
              <a:ext cx="1403349" cy="5399088"/>
            </a:xfrm>
            <a:prstGeom prst="roundRect">
              <a:avLst>
                <a:gd name="adj" fmla="val 10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fontAlgn="auto">
                <a:spcBef>
                  <a:spcPts val="0"/>
                </a:spcBef>
                <a:spcAft>
                  <a:spcPts val="0"/>
                </a:spcAft>
                <a:defRPr/>
              </a:pPr>
              <a:endParaRPr lang="ja-JP" altLang="en-US" dirty="0">
                <a:solidFill>
                  <a:srgbClr val="FF0000"/>
                </a:solidFill>
              </a:endParaRPr>
            </a:p>
          </p:txBody>
        </p:sp>
        <p:sp>
          <p:nvSpPr>
            <p:cNvPr id="20" name="正方形/長方形 19"/>
            <p:cNvSpPr/>
            <p:nvPr/>
          </p:nvSpPr>
          <p:spPr>
            <a:xfrm>
              <a:off x="2924979" y="1016792"/>
              <a:ext cx="1794001"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ケアプラン</a:t>
              </a:r>
              <a:endParaRPr lang="en-US" altLang="ja-JP" b="1" dirty="0">
                <a:solidFill>
                  <a:schemeClr val="bg1"/>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sz="1400" b="1" dirty="0">
                  <a:solidFill>
                    <a:schemeClr val="bg1"/>
                  </a:solidFill>
                  <a:latin typeface="HG丸ｺﾞｼｯｸM-PRO" pitchFamily="50" charset="-128"/>
                  <a:ea typeface="HG丸ｺﾞｼｯｸM-PRO" pitchFamily="50" charset="-128"/>
                </a:rPr>
                <a:t>（原案作成）</a:t>
              </a:r>
            </a:p>
          </p:txBody>
        </p:sp>
        <p:sp>
          <p:nvSpPr>
            <p:cNvPr id="2063" name="テキスト ボックス 20"/>
            <p:cNvSpPr txBox="1">
              <a:spLocks noChangeArrowheads="1"/>
            </p:cNvSpPr>
            <p:nvPr/>
          </p:nvSpPr>
          <p:spPr bwMode="auto">
            <a:xfrm>
              <a:off x="3179192" y="1627188"/>
              <a:ext cx="129266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lnSpc>
                  <a:spcPct val="150000"/>
                </a:lnSpc>
              </a:pPr>
              <a:r>
                <a:rPr lang="ja-JP" altLang="en-US" sz="1600" dirty="0">
                  <a:latin typeface="HG丸ｺﾞｼｯｸM-PRO" pitchFamily="50" charset="-128"/>
                  <a:ea typeface="HG丸ｺﾞｼｯｸM-PRO" pitchFamily="50" charset="-128"/>
                </a:rPr>
                <a:t>・総合的な援助方針、目標（達成時期等）を設定</a:t>
              </a:r>
              <a:endParaRPr lang="en-US" altLang="ja-JP" sz="1600" dirty="0">
                <a:latin typeface="HG丸ｺﾞｼｯｸM-PRO" pitchFamily="50" charset="-128"/>
                <a:ea typeface="HG丸ｺﾞｼｯｸM-PRO" pitchFamily="50" charset="-128"/>
              </a:endParaRPr>
            </a:p>
            <a:p>
              <a:pPr algn="l" eaLnBrk="1" hangingPunct="1">
                <a:lnSpc>
                  <a:spcPct val="150000"/>
                </a:lnSpc>
              </a:pPr>
              <a:r>
                <a:rPr lang="ja-JP" altLang="en-US" sz="1600" dirty="0">
                  <a:latin typeface="HG丸ｺﾞｼｯｸM-PRO" pitchFamily="50" charset="-128"/>
                  <a:ea typeface="HG丸ｺﾞｼｯｸM-PRO" pitchFamily="50" charset="-128"/>
                </a:rPr>
                <a:t>・目標達成のために必要な支援、サービス種別、回数等を設定</a:t>
              </a:r>
              <a:endParaRPr lang="en-US" altLang="ja-JP" sz="1600" dirty="0">
                <a:latin typeface="HG丸ｺﾞｼｯｸM-PRO" pitchFamily="50" charset="-128"/>
                <a:ea typeface="HG丸ｺﾞｼｯｸM-PRO" pitchFamily="50" charset="-128"/>
              </a:endParaRPr>
            </a:p>
          </p:txBody>
        </p:sp>
        <p:sp>
          <p:nvSpPr>
            <p:cNvPr id="25" name="角丸四角形 24"/>
            <p:cNvSpPr/>
            <p:nvPr/>
          </p:nvSpPr>
          <p:spPr>
            <a:xfrm>
              <a:off x="4993921" y="1270002"/>
              <a:ext cx="1559851" cy="5399088"/>
            </a:xfrm>
            <a:prstGeom prst="roundRect">
              <a:avLst>
                <a:gd name="adj" fmla="val 109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fontAlgn="auto">
                <a:spcBef>
                  <a:spcPts val="0"/>
                </a:spcBef>
                <a:spcAft>
                  <a:spcPts val="0"/>
                </a:spcAft>
                <a:defRPr/>
              </a:pPr>
              <a:endParaRPr lang="ja-JP" altLang="en-US" dirty="0">
                <a:solidFill>
                  <a:srgbClr val="FF0000"/>
                </a:solidFill>
              </a:endParaRPr>
            </a:p>
          </p:txBody>
        </p:sp>
        <p:sp>
          <p:nvSpPr>
            <p:cNvPr id="26" name="正方形/長方形 25"/>
            <p:cNvSpPr/>
            <p:nvPr/>
          </p:nvSpPr>
          <p:spPr>
            <a:xfrm>
              <a:off x="4836191" y="1016792"/>
              <a:ext cx="1872000"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サービス</a:t>
              </a:r>
              <a:endParaRPr lang="en-US" altLang="ja-JP" b="1" dirty="0">
                <a:solidFill>
                  <a:schemeClr val="bg1"/>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担当者会議等</a:t>
              </a:r>
            </a:p>
          </p:txBody>
        </p:sp>
        <p:sp>
          <p:nvSpPr>
            <p:cNvPr id="2068" name="テキスト ボックス 26"/>
            <p:cNvSpPr txBox="1">
              <a:spLocks noChangeArrowheads="1"/>
            </p:cNvSpPr>
            <p:nvPr/>
          </p:nvSpPr>
          <p:spPr bwMode="auto">
            <a:xfrm>
              <a:off x="5145927" y="1628785"/>
              <a:ext cx="12926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sz="1400">
                  <a:latin typeface="HG丸ｺﾞｼｯｸM-PRO" pitchFamily="50" charset="-128"/>
                  <a:ea typeface="HG丸ｺﾞｼｯｸM-PRO" pitchFamily="50" charset="-128"/>
                </a:rPr>
                <a:t>・</a:t>
              </a:r>
              <a:r>
                <a:rPr lang="ja-JP" altLang="en-US" sz="1600" b="1" u="sng">
                  <a:latin typeface="HG丸ｺﾞｼｯｸM-PRO" pitchFamily="50" charset="-128"/>
                  <a:ea typeface="HG丸ｺﾞｼｯｸM-PRO" pitchFamily="50" charset="-128"/>
                </a:rPr>
                <a:t>ケアプラン原案に関して各サービス提供事業者から</a:t>
              </a:r>
              <a:endParaRPr lang="en-US" altLang="ja-JP" sz="1600" b="1" u="sng">
                <a:latin typeface="HG丸ｺﾞｼｯｸM-PRO" pitchFamily="50" charset="-128"/>
                <a:ea typeface="HG丸ｺﾞｼｯｸM-PRO" pitchFamily="50" charset="-128"/>
              </a:endParaRPr>
            </a:p>
            <a:p>
              <a:pPr eaLnBrk="1" hangingPunct="1">
                <a:lnSpc>
                  <a:spcPct val="150000"/>
                </a:lnSpc>
              </a:pPr>
              <a:r>
                <a:rPr lang="ja-JP" altLang="en-US" sz="1600" b="1">
                  <a:latin typeface="HG丸ｺﾞｼｯｸM-PRO" pitchFamily="50" charset="-128"/>
                  <a:ea typeface="HG丸ｺﾞｼｯｸM-PRO" pitchFamily="50" charset="-128"/>
                </a:rPr>
                <a:t>　</a:t>
              </a:r>
              <a:r>
                <a:rPr lang="ja-JP" altLang="en-US" sz="1600" b="1" u="sng">
                  <a:latin typeface="HG丸ｺﾞｼｯｸM-PRO" pitchFamily="50" charset="-128"/>
                  <a:ea typeface="HG丸ｺﾞｼｯｸM-PRO" pitchFamily="50" charset="-128"/>
                </a:rPr>
                <a:t>専門的な視点で検討調整、認識を共有（多職種協</a:t>
              </a:r>
              <a:endParaRPr lang="en-US" altLang="ja-JP" sz="1600" b="1" u="sng">
                <a:latin typeface="HG丸ｺﾞｼｯｸM-PRO" pitchFamily="50" charset="-128"/>
                <a:ea typeface="HG丸ｺﾞｼｯｸM-PRO" pitchFamily="50" charset="-128"/>
              </a:endParaRPr>
            </a:p>
            <a:p>
              <a:pPr eaLnBrk="1" hangingPunct="1">
                <a:lnSpc>
                  <a:spcPct val="150000"/>
                </a:lnSpc>
              </a:pPr>
              <a:r>
                <a:rPr lang="ja-JP" altLang="en-US" sz="1600" b="1">
                  <a:latin typeface="HG丸ｺﾞｼｯｸM-PRO" pitchFamily="50" charset="-128"/>
                  <a:ea typeface="HG丸ｺﾞｼｯｸM-PRO" pitchFamily="50" charset="-128"/>
                </a:rPr>
                <a:t>　</a:t>
              </a:r>
              <a:r>
                <a:rPr lang="ja-JP" altLang="en-US" sz="1600" b="1" u="sng">
                  <a:latin typeface="HG丸ｺﾞｼｯｸM-PRO" pitchFamily="50" charset="-128"/>
                  <a:ea typeface="HG丸ｺﾞｼｯｸM-PRO" pitchFamily="50" charset="-128"/>
                </a:rPr>
                <a:t>働）し、利用者への説明・同意を得てプラン決定</a:t>
              </a:r>
              <a:endParaRPr lang="en-US" altLang="ja-JP" sz="1600" b="1" u="sng">
                <a:latin typeface="HG丸ｺﾞｼｯｸM-PRO" pitchFamily="50" charset="-128"/>
                <a:ea typeface="HG丸ｺﾞｼｯｸM-PRO" pitchFamily="50" charset="-128"/>
              </a:endParaRPr>
            </a:p>
          </p:txBody>
        </p:sp>
        <p:sp>
          <p:nvSpPr>
            <p:cNvPr id="48" name="正方形/長方形 47"/>
            <p:cNvSpPr/>
            <p:nvPr/>
          </p:nvSpPr>
          <p:spPr>
            <a:xfrm>
              <a:off x="6903720" y="1989138"/>
              <a:ext cx="429948" cy="33845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サービス提供</a:t>
              </a:r>
              <a:endParaRPr lang="en-US" altLang="ja-JP" sz="1600" b="1" dirty="0">
                <a:solidFill>
                  <a:schemeClr val="tx1"/>
                </a:solidFill>
                <a:latin typeface="HG丸ｺﾞｼｯｸM-PRO" pitchFamily="50" charset="-128"/>
                <a:ea typeface="HG丸ｺﾞｼｯｸM-PRO" pitchFamily="50" charset="-128"/>
              </a:endParaRPr>
            </a:p>
          </p:txBody>
        </p:sp>
        <p:sp>
          <p:nvSpPr>
            <p:cNvPr id="35" name="正方形/長方形 34"/>
            <p:cNvSpPr/>
            <p:nvPr/>
          </p:nvSpPr>
          <p:spPr>
            <a:xfrm>
              <a:off x="7685399" y="1989138"/>
              <a:ext cx="428229" cy="33845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給付管理</a:t>
              </a:r>
              <a:endParaRPr lang="en-US" altLang="ja-JP" sz="1600" b="1" dirty="0">
                <a:solidFill>
                  <a:schemeClr val="tx1"/>
                </a:solidFill>
                <a:latin typeface="HG丸ｺﾞｼｯｸM-PRO" pitchFamily="50" charset="-128"/>
                <a:ea typeface="HG丸ｺﾞｼｯｸM-PRO" pitchFamily="50" charset="-128"/>
              </a:endParaRPr>
            </a:p>
          </p:txBody>
        </p:sp>
        <p:sp>
          <p:nvSpPr>
            <p:cNvPr id="34" name="正方形/長方形 33"/>
            <p:cNvSpPr/>
            <p:nvPr/>
          </p:nvSpPr>
          <p:spPr>
            <a:xfrm>
              <a:off x="8073347" y="1016792"/>
              <a:ext cx="1754999"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モニタリング</a:t>
              </a:r>
              <a:endParaRPr lang="en-US" altLang="ja-JP" b="1" dirty="0">
                <a:solidFill>
                  <a:schemeClr val="bg1"/>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b="1" dirty="0">
                  <a:solidFill>
                    <a:schemeClr val="bg1"/>
                  </a:solidFill>
                  <a:latin typeface="HG丸ｺﾞｼｯｸM-PRO" pitchFamily="50" charset="-128"/>
                  <a:ea typeface="HG丸ｺﾞｼｯｸM-PRO" pitchFamily="50" charset="-128"/>
                </a:rPr>
                <a:t>評価</a:t>
              </a:r>
            </a:p>
          </p:txBody>
        </p:sp>
        <p:sp>
          <p:nvSpPr>
            <p:cNvPr id="2075" name="テキスト ボックス 26"/>
            <p:cNvSpPr txBox="1">
              <a:spLocks noChangeArrowheads="1"/>
            </p:cNvSpPr>
            <p:nvPr/>
          </p:nvSpPr>
          <p:spPr bwMode="auto">
            <a:xfrm>
              <a:off x="8795065" y="1701805"/>
              <a:ext cx="4308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r>
                <a:rPr lang="ja-JP" altLang="en-US" sz="14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見通しに基づく再アセスメント</a:t>
              </a:r>
              <a:endParaRPr lang="en-US" altLang="ja-JP" sz="1600" dirty="0">
                <a:latin typeface="HG丸ｺﾞｼｯｸM-PRO" pitchFamily="50" charset="-128"/>
                <a:ea typeface="HG丸ｺﾞｼｯｸM-PRO" pitchFamily="50" charset="-128"/>
              </a:endParaRPr>
            </a:p>
          </p:txBody>
        </p:sp>
        <p:sp>
          <p:nvSpPr>
            <p:cNvPr id="28" name="右矢印 27"/>
            <p:cNvSpPr/>
            <p:nvPr/>
          </p:nvSpPr>
          <p:spPr>
            <a:xfrm>
              <a:off x="6631524" y="2997209"/>
              <a:ext cx="194338"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右矢印 30"/>
            <p:cNvSpPr/>
            <p:nvPr/>
          </p:nvSpPr>
          <p:spPr>
            <a:xfrm>
              <a:off x="7411384" y="2997209"/>
              <a:ext cx="194336"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右矢印 36"/>
            <p:cNvSpPr/>
            <p:nvPr/>
          </p:nvSpPr>
          <p:spPr>
            <a:xfrm>
              <a:off x="8229205" y="2997209"/>
              <a:ext cx="313002"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右矢印 38"/>
            <p:cNvSpPr/>
            <p:nvPr/>
          </p:nvSpPr>
          <p:spPr>
            <a:xfrm>
              <a:off x="4562616" y="2781309"/>
              <a:ext cx="390391" cy="1439863"/>
            </a:xfrm>
            <a:prstGeom prst="rightArrow">
              <a:avLst>
                <a:gd name="adj1" fmla="val 50000"/>
                <a:gd name="adj2" fmla="val 613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32</a:t>
            </a:r>
            <a:endParaRPr lang="ja-JP" altLang="en-US" sz="1600" b="1" dirty="0">
              <a:solidFill>
                <a:prstClr val="black"/>
              </a:solidFill>
              <a:latin typeface="+mn-ea"/>
            </a:endParaRPr>
          </a:p>
        </p:txBody>
      </p:sp>
    </p:spTree>
    <p:extLst>
      <p:ext uri="{BB962C8B-B14F-4D97-AF65-F5344CB8AC3E}">
        <p14:creationId xmlns:p14="http://schemas.microsoft.com/office/powerpoint/2010/main" val="4064473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210"/>
            <a:ext cx="9906000" cy="654752"/>
          </a:xfrm>
          <a:solidFill>
            <a:schemeClr val="accent2">
              <a:lumMod val="20000"/>
              <a:lumOff val="80000"/>
            </a:schemeClr>
          </a:solidFill>
        </p:spPr>
        <p:txBody>
          <a:bodyPr>
            <a:normAutofit/>
          </a:bodyPr>
          <a:lstStyle/>
          <a:p>
            <a:r>
              <a:rPr kumimoji="1" lang="ja-JP" altLang="en-US" sz="3200" dirty="0"/>
              <a:t>アセスメントにおけるポイント　①</a:t>
            </a:r>
          </a:p>
        </p:txBody>
      </p:sp>
      <p:sp>
        <p:nvSpPr>
          <p:cNvPr id="5" name="正方形/長方形 4"/>
          <p:cNvSpPr/>
          <p:nvPr/>
        </p:nvSpPr>
        <p:spPr>
          <a:xfrm>
            <a:off x="279067" y="1168690"/>
            <a:ext cx="9293902" cy="194927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ja-JP" altLang="ja-JP" sz="2600" dirty="0"/>
              <a:t>　</a:t>
            </a:r>
            <a:r>
              <a:rPr lang="ja-JP" altLang="ja-JP" sz="2600" dirty="0">
                <a:solidFill>
                  <a:srgbClr val="FF0000"/>
                </a:solidFill>
              </a:rPr>
              <a:t>総合事業の対象者の特徴</a:t>
            </a:r>
            <a:r>
              <a:rPr lang="ja-JP" altLang="ja-JP" sz="2600" dirty="0"/>
              <a:t>を念頭に置いたおいたうえで、</a:t>
            </a:r>
            <a:r>
              <a:rPr lang="ja-JP" altLang="en-US" sz="2600" dirty="0">
                <a:solidFill>
                  <a:srgbClr val="FF0000"/>
                </a:solidFill>
              </a:rPr>
              <a:t>国際生活機能分類（</a:t>
            </a:r>
            <a:r>
              <a:rPr lang="ja-JP" altLang="ja-JP" sz="2600" dirty="0">
                <a:solidFill>
                  <a:srgbClr val="FF0000"/>
                </a:solidFill>
              </a:rPr>
              <a:t>ＩＣＦ</a:t>
            </a:r>
            <a:r>
              <a:rPr lang="ja-JP" altLang="en-US" sz="2600" dirty="0">
                <a:solidFill>
                  <a:srgbClr val="FF0000"/>
                </a:solidFill>
              </a:rPr>
              <a:t>）</a:t>
            </a:r>
            <a:r>
              <a:rPr lang="ja-JP" altLang="ja-JP" sz="2600" dirty="0">
                <a:solidFill>
                  <a:schemeClr val="tx1"/>
                </a:solidFill>
              </a:rPr>
              <a:t>の考え方</a:t>
            </a:r>
            <a:r>
              <a:rPr lang="ja-JP" altLang="ja-JP" sz="2600" dirty="0"/>
              <a:t>等を</a:t>
            </a:r>
            <a:r>
              <a:rPr lang="ja-JP" altLang="en-US" sz="2600" dirty="0">
                <a:solidFill>
                  <a:schemeClr val="tx1"/>
                </a:solidFill>
              </a:rPr>
              <a:t>基</a:t>
            </a:r>
            <a:r>
              <a:rPr lang="ja-JP" altLang="ja-JP" sz="2600" dirty="0"/>
              <a:t>に、利用者の健康状態、生活機能と共に、背景因子となる利用者の生育歴や趣味・嗜好等や、家族状況等の情報を総合的に収集しながら、課題を探って</a:t>
            </a:r>
            <a:r>
              <a:rPr lang="ja-JP" altLang="en-US" sz="2600" dirty="0"/>
              <a:t>いく。</a:t>
            </a:r>
            <a:endParaRPr lang="en-US" altLang="ja-JP" sz="2600" dirty="0"/>
          </a:p>
        </p:txBody>
      </p:sp>
      <p:sp>
        <p:nvSpPr>
          <p:cNvPr id="3" name="テキスト ボックス 2"/>
          <p:cNvSpPr txBox="1"/>
          <p:nvPr/>
        </p:nvSpPr>
        <p:spPr>
          <a:xfrm>
            <a:off x="279068" y="3714752"/>
            <a:ext cx="9293902" cy="2492990"/>
          </a:xfrm>
          <a:prstGeom prst="rect">
            <a:avLst/>
          </a:prstGeom>
          <a:noFill/>
        </p:spPr>
        <p:txBody>
          <a:bodyPr wrap="square" rtlCol="0">
            <a:spAutoFit/>
          </a:bodyPr>
          <a:lstStyle/>
          <a:p>
            <a:r>
              <a:rPr lang="ja-JP" altLang="en-US" dirty="0"/>
              <a:t>　</a:t>
            </a:r>
            <a:r>
              <a:rPr lang="ja-JP" altLang="en-US" sz="2600" dirty="0"/>
              <a:t>利用者基本情報や</a:t>
            </a:r>
            <a:r>
              <a:rPr lang="ja-JP" altLang="ja-JP" sz="2600" dirty="0"/>
              <a:t>基本チェックリストの内容</a:t>
            </a:r>
            <a:r>
              <a:rPr lang="ja-JP" altLang="en-US" sz="2600" dirty="0"/>
              <a:t>は、</a:t>
            </a:r>
            <a:r>
              <a:rPr lang="ja-JP" altLang="ja-JP" sz="2600" dirty="0"/>
              <a:t>利用者のアセスメントを行う上で、</a:t>
            </a:r>
            <a:r>
              <a:rPr lang="ja-JP" altLang="en-US" sz="2600" dirty="0"/>
              <a:t>有効に</a:t>
            </a:r>
            <a:r>
              <a:rPr lang="ja-JP" altLang="ja-JP" sz="2600" dirty="0"/>
              <a:t>活用できる</a:t>
            </a:r>
            <a:r>
              <a:rPr lang="ja-JP" altLang="en-US" sz="2600" dirty="0"/>
              <a:t>情報である。</a:t>
            </a:r>
            <a:endParaRPr lang="en-US" altLang="ja-JP" sz="2600" dirty="0"/>
          </a:p>
          <a:p>
            <a:r>
              <a:rPr lang="ja-JP" altLang="en-US" sz="2600" dirty="0"/>
              <a:t>　</a:t>
            </a:r>
            <a:r>
              <a:rPr lang="ja-JP" altLang="ja-JP" sz="2600" dirty="0"/>
              <a:t>記載内容</a:t>
            </a:r>
            <a:r>
              <a:rPr lang="ja-JP" altLang="en-US" sz="2600" dirty="0"/>
              <a:t>について、更に具体的な状況や、</a:t>
            </a:r>
            <a:r>
              <a:rPr lang="ja-JP" altLang="ja-JP" sz="2600" dirty="0"/>
              <a:t>不足する情報を聴き取ったり、実際に動作を行ってみたり、その間の利用者の様子を観察したりしながら、</a:t>
            </a:r>
            <a:r>
              <a:rPr lang="ja-JP" altLang="ja-JP" sz="2600" dirty="0">
                <a:solidFill>
                  <a:srgbClr val="FF0000"/>
                </a:solidFill>
              </a:rPr>
              <a:t>利用者本人の能力と実際に行っている行為の状況を、客観的に判断</a:t>
            </a:r>
            <a:r>
              <a:rPr lang="ja-JP" altLang="ja-JP" sz="2600" dirty="0"/>
              <a:t>して進め</a:t>
            </a:r>
            <a:r>
              <a:rPr lang="ja-JP" altLang="en-US" sz="2600" dirty="0"/>
              <a:t>る</a:t>
            </a:r>
            <a:r>
              <a:rPr lang="ja-JP" altLang="ja-JP" sz="2600" dirty="0"/>
              <a:t>。</a:t>
            </a:r>
          </a:p>
        </p:txBody>
      </p:sp>
      <p:sp>
        <p:nvSpPr>
          <p:cNvPr id="8"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33</a:t>
            </a:r>
            <a:endParaRPr lang="ja-JP" altLang="en-US" sz="1600" b="1" dirty="0">
              <a:solidFill>
                <a:prstClr val="black"/>
              </a:solidFill>
              <a:latin typeface="+mn-ea"/>
            </a:endParaRPr>
          </a:p>
        </p:txBody>
      </p:sp>
    </p:spTree>
    <p:extLst>
      <p:ext uri="{BB962C8B-B14F-4D97-AF65-F5344CB8AC3E}">
        <p14:creationId xmlns:p14="http://schemas.microsoft.com/office/powerpoint/2010/main" val="580438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0" y="127000"/>
            <a:ext cx="9906000" cy="610597"/>
          </a:xfrm>
          <a:solidFill>
            <a:schemeClr val="tx1">
              <a:lumMod val="50000"/>
              <a:lumOff val="50000"/>
            </a:schemeClr>
          </a:solidFill>
        </p:spPr>
        <p:txBody>
          <a:bodyPr>
            <a:noAutofit/>
          </a:bodyPr>
          <a:lstStyle/>
          <a:p>
            <a:pPr algn="ctr"/>
            <a:r>
              <a:rPr lang="ja-JP" altLang="en-US" sz="346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興味・</a:t>
            </a:r>
            <a:r>
              <a:rPr lang="ja-JP" altLang="en-US" sz="3467">
                <a:solidFill>
                  <a:schemeClr val="bg1"/>
                </a:solidFill>
                <a:latin typeface="Meiryo UI" panose="020B0604030504040204" pitchFamily="50" charset="-128"/>
                <a:ea typeface="Meiryo UI" panose="020B0604030504040204" pitchFamily="50" charset="-128"/>
                <a:cs typeface="Meiryo UI" panose="020B0604030504040204" pitchFamily="50" charset="-128"/>
              </a:rPr>
              <a:t>関心チェックシート</a:t>
            </a:r>
            <a:r>
              <a:rPr lang="ja-JP" altLang="en-US" sz="346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とは</a:t>
            </a:r>
          </a:p>
        </p:txBody>
      </p:sp>
      <p:sp>
        <p:nvSpPr>
          <p:cNvPr id="5" name="サブタイトル 2"/>
          <p:cNvSpPr txBox="1">
            <a:spLocks/>
          </p:cNvSpPr>
          <p:nvPr/>
        </p:nvSpPr>
        <p:spPr>
          <a:xfrm>
            <a:off x="200519" y="1022503"/>
            <a:ext cx="9467912" cy="5577029"/>
          </a:xfrm>
          <a:prstGeom prst="rect">
            <a:avLst/>
          </a:prstGeom>
        </p:spPr>
        <p:txBody>
          <a:bodyPr vert="horz" lIns="88053" tIns="44027" rIns="88053" bIns="44027"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3274"/>
              </a:lnSpc>
            </a:pPr>
            <a:r>
              <a:rPr lang="ja-JP" altLang="en-US" sz="3082" dirty="0">
                <a:latin typeface="Meiryo UI" panose="020B0604030504040204" pitchFamily="50" charset="-128"/>
                <a:ea typeface="Meiryo UI" panose="020B0604030504040204" pitchFamily="50" charset="-128"/>
                <a:cs typeface="Meiryo UI" panose="020B0604030504040204" pitchFamily="50" charset="-128"/>
              </a:rPr>
              <a:t>●利用者の「している」「してみたい」「関心がある」生活行為の状況の把握</a:t>
            </a:r>
            <a:endParaRPr lang="en-US" altLang="ja-JP" sz="3082"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3274"/>
              </a:lnSpc>
            </a:pPr>
            <a:r>
              <a:rPr lang="ja-JP" altLang="en-US" sz="3082" dirty="0">
                <a:latin typeface="Meiryo UI" panose="020B0604030504040204" pitchFamily="50" charset="-128"/>
                <a:ea typeface="Meiryo UI" panose="020B0604030504040204" pitchFamily="50" charset="-128"/>
                <a:cs typeface="Meiryo UI" panose="020B0604030504040204" pitchFamily="50" charset="-128"/>
              </a:rPr>
              <a:t>●自分の生活行為を思いつかない場合の、ヒント</a:t>
            </a:r>
            <a:endParaRPr lang="en-US" altLang="ja-JP" sz="3082"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＜成り立ちと注意＞</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老人福祉センターを利用している高齢者で、センターでの活動にニーズを把握するためのアンケートを実施。因子分析により項目を整理した研究</a:t>
            </a:r>
            <a:r>
              <a:rPr lang="en-US" altLang="ja-JP" sz="2696" dirty="0">
                <a:latin typeface="Meiryo UI" panose="020B0604030504040204" pitchFamily="50" charset="-128"/>
                <a:ea typeface="Meiryo UI" panose="020B0604030504040204" pitchFamily="50" charset="-128"/>
                <a:cs typeface="Meiryo UI" panose="020B0604030504040204" pitchFamily="50" charset="-128"/>
              </a:rPr>
              <a:t>(2005.</a:t>
            </a:r>
            <a:r>
              <a:rPr lang="ja-JP" altLang="en-US" sz="2696" dirty="0">
                <a:latin typeface="Meiryo UI" panose="020B0604030504040204" pitchFamily="50" charset="-128"/>
                <a:ea typeface="Meiryo UI" panose="020B0604030504040204" pitchFamily="50" charset="-128"/>
                <a:cs typeface="Meiryo UI" panose="020B0604030504040204" pitchFamily="50" charset="-128"/>
              </a:rPr>
              <a:t>村井）が基本として、その後、一般社団法人日本作業療法士協会が実施した老人保健健康増進等事業で試行を重ね、外部に学識者の意見を追加して完成させた。</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本シートの著作権は一般社団法人日本作業療法士協会に帰属しており本シートの全部または一部の内容の変更等は著作権法上の例外を除いて禁じている。</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txBox="1">
            <a:spLocks/>
          </p:cNvSpPr>
          <p:nvPr/>
        </p:nvSpPr>
        <p:spPr>
          <a:xfrm>
            <a:off x="7594600" y="6532836"/>
            <a:ext cx="2311400" cy="351602"/>
          </a:xfrm>
          <a:prstGeom prst="rect">
            <a:avLst/>
          </a:prstGeom>
        </p:spPr>
        <p:txBody>
          <a:bodyPr vert="horz" lIns="88053" tIns="44027" rIns="88053" bIns="4402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ＭＳ Ｐゴシック"/>
              </a:rPr>
              <a:t>34</a:t>
            </a:r>
            <a:endParaRPr lang="ja-JP" altLang="en-US" sz="1600" b="1" dirty="0">
              <a:solidFill>
                <a:prstClr val="black"/>
              </a:solidFill>
              <a:latin typeface="ＭＳ Ｐゴシック"/>
            </a:endParaRPr>
          </a:p>
        </p:txBody>
      </p:sp>
    </p:spTree>
    <p:extLst>
      <p:ext uri="{BB962C8B-B14F-4D97-AF65-F5344CB8AC3E}">
        <p14:creationId xmlns:p14="http://schemas.microsoft.com/office/powerpoint/2010/main" val="1423056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3" cstate="print"/>
          <a:srcRect l="3431" t="22105" r="67601" b="14187"/>
          <a:stretch/>
        </p:blipFill>
        <p:spPr bwMode="auto">
          <a:xfrm>
            <a:off x="176845" y="1934670"/>
            <a:ext cx="3149432" cy="4495414"/>
          </a:xfrm>
          <a:prstGeom prst="rect">
            <a:avLst/>
          </a:prstGeom>
          <a:noFill/>
          <a:ln w="9525">
            <a:noFill/>
            <a:miter lim="800000"/>
            <a:headEnd/>
            <a:tailEnd/>
          </a:ln>
        </p:spPr>
      </p:pic>
      <p:graphicFrame>
        <p:nvGraphicFramePr>
          <p:cNvPr id="3" name="表 2"/>
          <p:cNvGraphicFramePr>
            <a:graphicFrameLocks noGrp="1"/>
          </p:cNvGraphicFramePr>
          <p:nvPr>
            <p:extLst>
              <p:ext uri="{D42A27DB-BD31-4B8C-83A1-F6EECF244321}">
                <p14:modId xmlns:p14="http://schemas.microsoft.com/office/powerpoint/2010/main" val="1988980192"/>
              </p:ext>
            </p:extLst>
          </p:nvPr>
        </p:nvGraphicFramePr>
        <p:xfrm>
          <a:off x="3456944" y="0"/>
          <a:ext cx="6080716" cy="6752074"/>
        </p:xfrm>
        <a:graphic>
          <a:graphicData uri="http://schemas.openxmlformats.org/drawingml/2006/table">
            <a:tbl>
              <a:tblPr firstRow="1" bandRow="1">
                <a:tableStyleId>{5C22544A-7EE6-4342-B048-85BDC9FD1C3A}</a:tableStyleId>
              </a:tblPr>
              <a:tblGrid>
                <a:gridCol w="2333123">
                  <a:extLst>
                    <a:ext uri="{9D8B030D-6E8A-4147-A177-3AD203B41FA5}">
                      <a16:colId xmlns:a16="http://schemas.microsoft.com/office/drawing/2014/main" xmlns="" val="20000"/>
                    </a:ext>
                  </a:extLst>
                </a:gridCol>
                <a:gridCol w="1140866">
                  <a:extLst>
                    <a:ext uri="{9D8B030D-6E8A-4147-A177-3AD203B41FA5}">
                      <a16:colId xmlns:a16="http://schemas.microsoft.com/office/drawing/2014/main" xmlns="" val="20001"/>
                    </a:ext>
                  </a:extLst>
                </a:gridCol>
                <a:gridCol w="1293438">
                  <a:extLst>
                    <a:ext uri="{9D8B030D-6E8A-4147-A177-3AD203B41FA5}">
                      <a16:colId xmlns:a16="http://schemas.microsoft.com/office/drawing/2014/main" xmlns="" val="20002"/>
                    </a:ext>
                  </a:extLst>
                </a:gridCol>
                <a:gridCol w="1313289">
                  <a:extLst>
                    <a:ext uri="{9D8B030D-6E8A-4147-A177-3AD203B41FA5}">
                      <a16:colId xmlns:a16="http://schemas.microsoft.com/office/drawing/2014/main" xmlns="" val="20003"/>
                    </a:ext>
                  </a:extLst>
                </a:gridCol>
              </a:tblGrid>
              <a:tr h="534154">
                <a:tc>
                  <a:txBody>
                    <a:bodyPr/>
                    <a:lstStyle/>
                    <a:p>
                      <a:pPr algn="ctr"/>
                      <a:r>
                        <a:rPr kumimoji="1" lang="ja-JP" altLang="en-US" dirty="0">
                          <a:solidFill>
                            <a:schemeClr val="tx1"/>
                          </a:solidFill>
                        </a:rPr>
                        <a:t>生活行為</a:t>
                      </a:r>
                    </a:p>
                  </a:txBody>
                  <a:tcPr marL="88053" marR="88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dirty="0">
                          <a:solidFill>
                            <a:schemeClr val="tx1"/>
                          </a:solidFill>
                        </a:rPr>
                        <a:t>している</a:t>
                      </a:r>
                    </a:p>
                  </a:txBody>
                  <a:tcPr marL="88053" marR="88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dirty="0">
                          <a:solidFill>
                            <a:schemeClr val="tx1"/>
                          </a:solidFill>
                        </a:rPr>
                        <a:t>してみたい</a:t>
                      </a:r>
                    </a:p>
                  </a:txBody>
                  <a:tcPr marL="88053" marR="88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dirty="0">
                          <a:solidFill>
                            <a:schemeClr val="tx1"/>
                          </a:solidFill>
                        </a:rPr>
                        <a:t>興味がある</a:t>
                      </a:r>
                    </a:p>
                  </a:txBody>
                  <a:tcPr marL="88053" marR="88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343307">
                <a:tc>
                  <a:txBody>
                    <a:bodyPr/>
                    <a:lstStyle/>
                    <a:p>
                      <a:r>
                        <a:rPr kumimoji="1" lang="ja-JP" altLang="en-US" dirty="0"/>
                        <a:t>自分でトイレへ行く</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343307">
                <a:tc>
                  <a:txBody>
                    <a:bodyPr/>
                    <a:lstStyle/>
                    <a:p>
                      <a:r>
                        <a:rPr kumimoji="1" lang="ja-JP" altLang="en-US" dirty="0"/>
                        <a:t>一人でお風呂に入る</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343307">
                <a:tc>
                  <a:txBody>
                    <a:bodyPr/>
                    <a:lstStyle/>
                    <a:p>
                      <a:r>
                        <a:rPr kumimoji="1" lang="ja-JP" altLang="en-US" dirty="0"/>
                        <a:t>自分で服を着る</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r h="343307">
                <a:tc>
                  <a:txBody>
                    <a:bodyPr/>
                    <a:lstStyle/>
                    <a:p>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4"/>
                  </a:ext>
                </a:extLst>
              </a:tr>
              <a:tr h="343307">
                <a:tc>
                  <a:txBody>
                    <a:bodyPr/>
                    <a:lstStyle/>
                    <a:p>
                      <a:r>
                        <a:rPr kumimoji="1" lang="ja-JP" altLang="en-US" dirty="0"/>
                        <a:t>料理を作る</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5"/>
                  </a:ext>
                </a:extLst>
              </a:tr>
              <a:tr h="343307">
                <a:tc>
                  <a:txBody>
                    <a:bodyPr/>
                    <a:lstStyle/>
                    <a:p>
                      <a:r>
                        <a:rPr kumimoji="1" lang="ja-JP" altLang="en-US" dirty="0"/>
                        <a:t>買い物</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6"/>
                  </a:ext>
                </a:extLst>
              </a:tr>
              <a:tr h="343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電車・バスでの外出</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7"/>
                  </a:ext>
                </a:extLst>
              </a:tr>
              <a:tr h="343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孫の世話</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8"/>
                  </a:ext>
                </a:extLst>
              </a:tr>
              <a:tr h="343307">
                <a:tc>
                  <a:txBody>
                    <a:bodyPr/>
                    <a:lstStyle/>
                    <a:p>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9"/>
                  </a:ext>
                </a:extLst>
              </a:tr>
              <a:tr h="343307">
                <a:tc>
                  <a:txBody>
                    <a:bodyPr/>
                    <a:lstStyle/>
                    <a:p>
                      <a:r>
                        <a:rPr kumimoji="1" lang="ja-JP" altLang="en-US" dirty="0"/>
                        <a:t>家族・親戚との団らん</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0"/>
                  </a:ext>
                </a:extLst>
              </a:tr>
              <a:tr h="343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ボランティア</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1"/>
                  </a:ext>
                </a:extLst>
              </a:tr>
              <a:tr h="343307">
                <a:tc>
                  <a:txBody>
                    <a:bodyPr/>
                    <a:lstStyle/>
                    <a:p>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2"/>
                  </a:ext>
                </a:extLst>
              </a:tr>
              <a:tr h="343307">
                <a:tc>
                  <a:txBody>
                    <a:bodyPr/>
                    <a:lstStyle/>
                    <a:p>
                      <a:r>
                        <a:rPr kumimoji="1" lang="ja-JP" altLang="en-US" dirty="0"/>
                        <a:t>読書</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3"/>
                  </a:ext>
                </a:extLst>
              </a:tr>
              <a:tr h="343307">
                <a:tc>
                  <a:txBody>
                    <a:bodyPr/>
                    <a:lstStyle/>
                    <a:p>
                      <a:r>
                        <a:rPr kumimoji="1" lang="ja-JP" altLang="en-US" dirty="0"/>
                        <a:t>パソコン</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4"/>
                  </a:ext>
                </a:extLst>
              </a:tr>
              <a:tr h="343307">
                <a:tc>
                  <a:txBody>
                    <a:bodyPr/>
                    <a:lstStyle/>
                    <a:p>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5"/>
                  </a:ext>
                </a:extLst>
              </a:tr>
              <a:tr h="343307">
                <a:tc>
                  <a:txBody>
                    <a:bodyPr/>
                    <a:lstStyle/>
                    <a:p>
                      <a:r>
                        <a:rPr kumimoji="1" lang="ja-JP" altLang="en-US" dirty="0"/>
                        <a:t>畑仕事</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6"/>
                  </a:ext>
                </a:extLst>
              </a:tr>
              <a:tr h="343307">
                <a:tc>
                  <a:txBody>
                    <a:bodyPr/>
                    <a:lstStyle/>
                    <a:p>
                      <a:r>
                        <a:rPr kumimoji="1" lang="ja-JP" altLang="en-US" dirty="0"/>
                        <a:t>賃金を伴う仕事</a:t>
                      </a:r>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dirty="0"/>
                    </a:p>
                  </a:txBody>
                  <a:tcPr marL="88053" marR="88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7"/>
                  </a:ext>
                </a:extLst>
              </a:tr>
            </a:tbl>
          </a:graphicData>
        </a:graphic>
      </p:graphicFrame>
      <p:graphicFrame>
        <p:nvGraphicFramePr>
          <p:cNvPr id="5" name="表 4"/>
          <p:cNvGraphicFramePr>
            <a:graphicFrameLocks noGrp="1"/>
          </p:cNvGraphicFramePr>
          <p:nvPr/>
        </p:nvGraphicFramePr>
        <p:xfrm>
          <a:off x="2915969" y="7580243"/>
          <a:ext cx="201506" cy="365760"/>
        </p:xfrm>
        <a:graphic>
          <a:graphicData uri="http://schemas.openxmlformats.org/drawingml/2006/table">
            <a:tbl>
              <a:tblPr/>
              <a:tblGrid>
                <a:gridCol w="201506">
                  <a:extLst>
                    <a:ext uri="{9D8B030D-6E8A-4147-A177-3AD203B41FA5}">
                      <a16:colId xmlns:a16="http://schemas.microsoft.com/office/drawing/2014/main" xmlns="" val="20000"/>
                    </a:ext>
                  </a:extLst>
                </a:gridCol>
              </a:tblGrid>
              <a:tr h="0">
                <a:tc>
                  <a:txBody>
                    <a:bodyPr/>
                    <a:lstStyle/>
                    <a:p>
                      <a:endParaRPr kumimoji="1" lang="ja-JP" altLang="en-US" dirty="0"/>
                    </a:p>
                  </a:txBody>
                  <a:tcPr marL="88053" marR="8805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sp>
        <p:nvSpPr>
          <p:cNvPr id="16" name="正方形/長方形 15"/>
          <p:cNvSpPr/>
          <p:nvPr/>
        </p:nvSpPr>
        <p:spPr>
          <a:xfrm>
            <a:off x="326172" y="191809"/>
            <a:ext cx="1107996" cy="646331"/>
          </a:xfrm>
          <a:prstGeom prst="rect">
            <a:avLst/>
          </a:prstGeom>
        </p:spPr>
        <p:txBody>
          <a:bodyPr wrap="none">
            <a:spAutoFit/>
          </a:bodyPr>
          <a:lstStyle/>
          <a:p>
            <a:pPr algn="just"/>
            <a:r>
              <a:rPr lang="ja-JP" altLang="en-US" sz="3600" dirty="0">
                <a:solidFill>
                  <a:prstClr val="black"/>
                </a:solidFill>
              </a:rPr>
              <a:t>項目</a:t>
            </a:r>
            <a:endParaRPr lang="en-US" altLang="ja-JP" sz="3600" dirty="0">
              <a:solidFill>
                <a:prstClr val="black"/>
              </a:solidFill>
            </a:endParaRPr>
          </a:p>
        </p:txBody>
      </p:sp>
      <p:sp>
        <p:nvSpPr>
          <p:cNvPr id="19" name="角丸四角形吹き出し 18"/>
          <p:cNvSpPr/>
          <p:nvPr/>
        </p:nvSpPr>
        <p:spPr>
          <a:xfrm>
            <a:off x="6746397" y="1934670"/>
            <a:ext cx="2266719" cy="1006778"/>
          </a:xfrm>
          <a:prstGeom prst="wedgeRoundRectCallout">
            <a:avLst>
              <a:gd name="adj1" fmla="val -76218"/>
              <a:gd name="adj2" fmla="val -8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dirty="0">
                <a:solidFill>
                  <a:prstClr val="white"/>
                </a:solidFill>
              </a:rPr>
              <a:t>IADL</a:t>
            </a:r>
            <a:endParaRPr lang="ja-JP" altLang="en-US" sz="5400" dirty="0">
              <a:solidFill>
                <a:prstClr val="white"/>
              </a:solidFill>
            </a:endParaRPr>
          </a:p>
        </p:txBody>
      </p:sp>
      <p:sp>
        <p:nvSpPr>
          <p:cNvPr id="20" name="角丸四角形吹き出し 19"/>
          <p:cNvSpPr/>
          <p:nvPr/>
        </p:nvSpPr>
        <p:spPr>
          <a:xfrm>
            <a:off x="6746397" y="3291634"/>
            <a:ext cx="2266719" cy="1039397"/>
          </a:xfrm>
          <a:prstGeom prst="wedgeRoundRectCallout">
            <a:avLst>
              <a:gd name="adj1" fmla="val -72756"/>
              <a:gd name="adj2" fmla="val 24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prstClr val="white"/>
                </a:solidFill>
              </a:rPr>
              <a:t>参加</a:t>
            </a:r>
          </a:p>
        </p:txBody>
      </p:sp>
      <p:sp>
        <p:nvSpPr>
          <p:cNvPr id="21" name="角丸四角形吹き出し 20"/>
          <p:cNvSpPr/>
          <p:nvPr/>
        </p:nvSpPr>
        <p:spPr>
          <a:xfrm>
            <a:off x="6746397" y="4678803"/>
            <a:ext cx="2266719" cy="849367"/>
          </a:xfrm>
          <a:prstGeom prst="wedgeRoundRectCallout">
            <a:avLst>
              <a:gd name="adj1" fmla="val -76218"/>
              <a:gd name="adj2" fmla="val -8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prstClr val="white"/>
                </a:solidFill>
              </a:rPr>
              <a:t>趣味</a:t>
            </a:r>
          </a:p>
        </p:txBody>
      </p:sp>
      <p:sp>
        <p:nvSpPr>
          <p:cNvPr id="22" name="角丸四角形吹き出し 21"/>
          <p:cNvSpPr/>
          <p:nvPr/>
        </p:nvSpPr>
        <p:spPr>
          <a:xfrm>
            <a:off x="6746398" y="5878353"/>
            <a:ext cx="2266719" cy="792481"/>
          </a:xfrm>
          <a:prstGeom prst="wedgeRoundRectCallout">
            <a:avLst>
              <a:gd name="adj1" fmla="val -76218"/>
              <a:gd name="adj2" fmla="val -8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prstClr val="white"/>
                </a:solidFill>
              </a:rPr>
              <a:t>仕事</a:t>
            </a:r>
          </a:p>
        </p:txBody>
      </p:sp>
      <p:sp>
        <p:nvSpPr>
          <p:cNvPr id="23" name="角丸四角形吹き出し 22"/>
          <p:cNvSpPr/>
          <p:nvPr/>
        </p:nvSpPr>
        <p:spPr>
          <a:xfrm>
            <a:off x="6746397" y="588909"/>
            <a:ext cx="2266719" cy="890622"/>
          </a:xfrm>
          <a:prstGeom prst="wedgeRoundRectCallout">
            <a:avLst>
              <a:gd name="adj1" fmla="val -76218"/>
              <a:gd name="adj2" fmla="val -8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dirty="0">
                <a:solidFill>
                  <a:prstClr val="white"/>
                </a:solidFill>
              </a:rPr>
              <a:t>ADL</a:t>
            </a:r>
            <a:endParaRPr lang="ja-JP" altLang="en-US" sz="5400" dirty="0">
              <a:solidFill>
                <a:prstClr val="white"/>
              </a:solidFill>
            </a:endParaRPr>
          </a:p>
        </p:txBody>
      </p:sp>
      <p:sp>
        <p:nvSpPr>
          <p:cNvPr id="24" name="正方形/長方形 23"/>
          <p:cNvSpPr/>
          <p:nvPr/>
        </p:nvSpPr>
        <p:spPr>
          <a:xfrm rot="5400000">
            <a:off x="3630644" y="1639731"/>
            <a:ext cx="530915" cy="369332"/>
          </a:xfrm>
          <a:prstGeom prst="rect">
            <a:avLst/>
          </a:prstGeom>
        </p:spPr>
        <p:txBody>
          <a:bodyPr wrap="none">
            <a:spAutoFit/>
          </a:bodyPr>
          <a:lstStyle/>
          <a:p>
            <a:pPr algn="just"/>
            <a:r>
              <a:rPr lang="ja-JP" altLang="en-US" dirty="0">
                <a:solidFill>
                  <a:prstClr val="black"/>
                </a:solidFill>
              </a:rPr>
              <a:t>・・・</a:t>
            </a:r>
            <a:endParaRPr lang="en-US" altLang="ja-JP" dirty="0">
              <a:solidFill>
                <a:prstClr val="black"/>
              </a:solidFill>
            </a:endParaRPr>
          </a:p>
        </p:txBody>
      </p:sp>
      <p:sp>
        <p:nvSpPr>
          <p:cNvPr id="26" name="正方形/長方形 25"/>
          <p:cNvSpPr/>
          <p:nvPr/>
        </p:nvSpPr>
        <p:spPr>
          <a:xfrm rot="5400000">
            <a:off x="3630644" y="3456830"/>
            <a:ext cx="530915" cy="369332"/>
          </a:xfrm>
          <a:prstGeom prst="rect">
            <a:avLst/>
          </a:prstGeom>
        </p:spPr>
        <p:txBody>
          <a:bodyPr wrap="none">
            <a:spAutoFit/>
          </a:bodyPr>
          <a:lstStyle/>
          <a:p>
            <a:pPr algn="just"/>
            <a:r>
              <a:rPr lang="ja-JP" altLang="en-US" dirty="0">
                <a:solidFill>
                  <a:prstClr val="black"/>
                </a:solidFill>
              </a:rPr>
              <a:t>・・・</a:t>
            </a:r>
            <a:endParaRPr lang="en-US" altLang="ja-JP" dirty="0">
              <a:solidFill>
                <a:prstClr val="black"/>
              </a:solidFill>
            </a:endParaRPr>
          </a:p>
        </p:txBody>
      </p:sp>
      <p:sp>
        <p:nvSpPr>
          <p:cNvPr id="27" name="正方形/長方形 26"/>
          <p:cNvSpPr/>
          <p:nvPr/>
        </p:nvSpPr>
        <p:spPr>
          <a:xfrm rot="5400000">
            <a:off x="3630643" y="4576733"/>
            <a:ext cx="530915" cy="369332"/>
          </a:xfrm>
          <a:prstGeom prst="rect">
            <a:avLst/>
          </a:prstGeom>
        </p:spPr>
        <p:txBody>
          <a:bodyPr wrap="none">
            <a:spAutoFit/>
          </a:bodyPr>
          <a:lstStyle/>
          <a:p>
            <a:pPr algn="just"/>
            <a:r>
              <a:rPr lang="ja-JP" altLang="en-US" dirty="0">
                <a:solidFill>
                  <a:prstClr val="black"/>
                </a:solidFill>
              </a:rPr>
              <a:t>・・・</a:t>
            </a:r>
            <a:endParaRPr lang="en-US" altLang="ja-JP" dirty="0">
              <a:solidFill>
                <a:prstClr val="black"/>
              </a:solidFill>
            </a:endParaRPr>
          </a:p>
        </p:txBody>
      </p:sp>
      <p:sp>
        <p:nvSpPr>
          <p:cNvPr id="28" name="正方形/長方形 27"/>
          <p:cNvSpPr/>
          <p:nvPr/>
        </p:nvSpPr>
        <p:spPr>
          <a:xfrm rot="5400000">
            <a:off x="3630642" y="5638772"/>
            <a:ext cx="530915" cy="369332"/>
          </a:xfrm>
          <a:prstGeom prst="rect">
            <a:avLst/>
          </a:prstGeom>
        </p:spPr>
        <p:txBody>
          <a:bodyPr wrap="none">
            <a:spAutoFit/>
          </a:bodyPr>
          <a:lstStyle/>
          <a:p>
            <a:pPr algn="just"/>
            <a:r>
              <a:rPr lang="ja-JP" altLang="en-US" dirty="0">
                <a:solidFill>
                  <a:prstClr val="black"/>
                </a:solidFill>
              </a:rPr>
              <a:t>・・・</a:t>
            </a:r>
            <a:endParaRPr lang="en-US" altLang="ja-JP" dirty="0">
              <a:solidFill>
                <a:prstClr val="black"/>
              </a:solidFill>
            </a:endParaRPr>
          </a:p>
        </p:txBody>
      </p:sp>
      <p:sp>
        <p:nvSpPr>
          <p:cNvPr id="29" name="タイトル 1"/>
          <p:cNvSpPr txBox="1">
            <a:spLocks/>
          </p:cNvSpPr>
          <p:nvPr/>
        </p:nvSpPr>
        <p:spPr>
          <a:xfrm>
            <a:off x="2" y="2"/>
            <a:ext cx="3326277" cy="1558937"/>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興味・関心</a:t>
            </a:r>
            <a:endParaRPr lang="en-US" altLang="ja-JP"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チェックシートの</a:t>
            </a:r>
            <a:endParaRPr lang="en-US" altLang="ja-JP"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7" name="スライド番号プレースホルダー 3"/>
          <p:cNvSpPr txBox="1">
            <a:spLocks/>
          </p:cNvSpPr>
          <p:nvPr/>
        </p:nvSpPr>
        <p:spPr>
          <a:xfrm>
            <a:off x="7680207" y="6550550"/>
            <a:ext cx="2225793"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ＭＳ Ｐゴシック"/>
              </a:rPr>
              <a:t>35</a:t>
            </a:r>
            <a:endParaRPr lang="ja-JP" altLang="en-US" sz="1600" b="1" dirty="0">
              <a:solidFill>
                <a:prstClr val="black"/>
              </a:solidFill>
              <a:latin typeface="ＭＳ Ｐゴシック"/>
            </a:endParaRPr>
          </a:p>
        </p:txBody>
      </p:sp>
    </p:spTree>
    <p:extLst>
      <p:ext uri="{BB962C8B-B14F-4D97-AF65-F5344CB8AC3E}">
        <p14:creationId xmlns:p14="http://schemas.microsoft.com/office/powerpoint/2010/main" val="3588568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122055" y="737601"/>
            <a:ext cx="9467912" cy="5873137"/>
          </a:xfrm>
          <a:prstGeom prst="rect">
            <a:avLst/>
          </a:prstGeom>
        </p:spPr>
        <p:txBody>
          <a:bodyPr vert="horz" lIns="88053" tIns="44027" rIns="88053" bIns="44027"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＜シートの記入方法　＞</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①各項目ごと、現在している生活行為には、その頻度に関係なく</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「している」の欄に〇を記入。</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482"/>
              </a:lnSpc>
            </a:pP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②「していない」項目については、それを「してみたい」</a:t>
            </a:r>
            <a:r>
              <a:rPr lang="ja-JP" altLang="en-US" sz="2696" dirty="0" err="1">
                <a:latin typeface="Meiryo UI" panose="020B0604030504040204" pitchFamily="50" charset="-128"/>
                <a:ea typeface="Meiryo UI" panose="020B0604030504040204" pitchFamily="50" charset="-128"/>
                <a:cs typeface="Meiryo UI" panose="020B0604030504040204" pitchFamily="50" charset="-128"/>
              </a:rPr>
              <a:t>か</a:t>
            </a:r>
            <a:r>
              <a:rPr lang="ja-JP" altLang="en-US" sz="2696" dirty="0">
                <a:latin typeface="Meiryo UI" panose="020B0604030504040204" pitchFamily="50" charset="-128"/>
                <a:ea typeface="Meiryo UI" panose="020B0604030504040204" pitchFamily="50" charset="-128"/>
                <a:cs typeface="Meiryo UI" panose="020B0604030504040204" pitchFamily="50" charset="-128"/>
              </a:rPr>
              <a:t>意向を聞く。</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してみたいものには「してみたい」の欄に〇を記入。</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482"/>
              </a:lnSpc>
            </a:pP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③興味の有無を確認。している、していない、してみたい、できる、でき　　</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ないに関係なく、興味がある場合は「興味がある」の欄に〇を記入。</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482"/>
              </a:lnSpc>
            </a:pP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④いずれにも該当しない場合は、「している」の欄に</a:t>
            </a:r>
            <a:r>
              <a:rPr lang="en-US" altLang="ja-JP" sz="2696" dirty="0">
                <a:latin typeface="Meiryo UI" panose="020B0604030504040204" pitchFamily="50" charset="-128"/>
                <a:ea typeface="Meiryo UI" panose="020B0604030504040204" pitchFamily="50" charset="-128"/>
                <a:cs typeface="Meiryo UI" panose="020B0604030504040204" pitchFamily="50" charset="-128"/>
              </a:rPr>
              <a:t>×</a:t>
            </a:r>
            <a:r>
              <a:rPr lang="ja-JP" altLang="en-US" sz="2696" dirty="0">
                <a:latin typeface="Meiryo UI" panose="020B0604030504040204" pitchFamily="50" charset="-128"/>
                <a:ea typeface="Meiryo UI" panose="020B0604030504040204" pitchFamily="50" charset="-128"/>
                <a:cs typeface="Meiryo UI" panose="020B0604030504040204" pitchFamily="50" charset="-128"/>
              </a:rPr>
              <a:t>を記入。</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1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⑤シートには空欄があり、各地域特有の生活行為や趣味活動など、　</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96" dirty="0">
                <a:latin typeface="Meiryo UI" panose="020B0604030504040204" pitchFamily="50" charset="-128"/>
                <a:ea typeface="Meiryo UI" panose="020B0604030504040204" pitchFamily="50" charset="-128"/>
                <a:cs typeface="Meiryo UI" panose="020B0604030504040204" pitchFamily="50" charset="-128"/>
              </a:rPr>
              <a:t>　使用する場に応じて追記する。</a:t>
            </a:r>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9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a:spLocks noGrp="1"/>
          </p:cNvSpPr>
          <p:nvPr>
            <p:ph type="title"/>
          </p:nvPr>
        </p:nvSpPr>
        <p:spPr>
          <a:xfrm>
            <a:off x="0" y="127000"/>
            <a:ext cx="9906000" cy="610597"/>
          </a:xfrm>
          <a:solidFill>
            <a:schemeClr val="tx1">
              <a:lumMod val="50000"/>
              <a:lumOff val="50000"/>
            </a:schemeClr>
          </a:solidFill>
        </p:spPr>
        <p:txBody>
          <a:bodyPr>
            <a:noAutofit/>
          </a:bodyPr>
          <a:lstStyle/>
          <a:p>
            <a:pPr algn="ctr"/>
            <a:r>
              <a:rPr lang="ja-JP" altLang="en-US" sz="346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興味・関心チェックシートの手順</a:t>
            </a:r>
          </a:p>
        </p:txBody>
      </p:sp>
      <p:sp>
        <p:nvSpPr>
          <p:cNvPr id="6" name="スライド番号プレースホルダー 3"/>
          <p:cNvSpPr txBox="1">
            <a:spLocks/>
          </p:cNvSpPr>
          <p:nvPr/>
        </p:nvSpPr>
        <p:spPr>
          <a:xfrm>
            <a:off x="7680207" y="6506398"/>
            <a:ext cx="2225793" cy="351602"/>
          </a:xfrm>
          <a:prstGeom prst="rect">
            <a:avLst/>
          </a:prstGeom>
        </p:spPr>
        <p:txBody>
          <a:bodyPr vert="horz" lIns="88053" tIns="44027" rIns="88053" bIns="4402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541" b="1" dirty="0">
                <a:solidFill>
                  <a:prstClr val="black"/>
                </a:solidFill>
                <a:latin typeface="+mn-ea"/>
              </a:rPr>
              <a:t>36</a:t>
            </a:r>
            <a:endParaRPr lang="ja-JP" altLang="en-US" sz="1541" b="1" dirty="0">
              <a:solidFill>
                <a:prstClr val="black"/>
              </a:solidFill>
              <a:latin typeface="+mn-ea"/>
            </a:endParaRPr>
          </a:p>
        </p:txBody>
      </p:sp>
    </p:spTree>
    <p:extLst>
      <p:ext uri="{BB962C8B-B14F-4D97-AF65-F5344CB8AC3E}">
        <p14:creationId xmlns:p14="http://schemas.microsoft.com/office/powerpoint/2010/main" val="1373213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82"/>
            <a:ext cx="9906000" cy="567325"/>
          </a:xfrm>
          <a:solidFill>
            <a:schemeClr val="accent2">
              <a:lumMod val="20000"/>
              <a:lumOff val="80000"/>
            </a:schemeClr>
          </a:solidFill>
        </p:spPr>
        <p:txBody>
          <a:bodyPr>
            <a:noAutofit/>
          </a:bodyPr>
          <a:lstStyle/>
          <a:p>
            <a:r>
              <a:rPr kumimoji="1" lang="ja-JP" altLang="en-US" sz="3200" dirty="0"/>
              <a:t>アセスメントにおけるポイント　②</a:t>
            </a:r>
          </a:p>
        </p:txBody>
      </p:sp>
      <p:sp>
        <p:nvSpPr>
          <p:cNvPr id="5" name="正方形/長方形 4"/>
          <p:cNvSpPr/>
          <p:nvPr/>
        </p:nvSpPr>
        <p:spPr>
          <a:xfrm>
            <a:off x="306363" y="4103568"/>
            <a:ext cx="9293902" cy="2339021"/>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600" dirty="0">
                <a:solidFill>
                  <a:prstClr val="black"/>
                </a:solidFill>
              </a:rPr>
              <a:t>　</a:t>
            </a:r>
            <a:r>
              <a:rPr lang="ja-JP" altLang="ja-JP" sz="2600" dirty="0">
                <a:solidFill>
                  <a:prstClr val="black"/>
                </a:solidFill>
              </a:rPr>
              <a:t>基本チェックリストの基準該当による</a:t>
            </a:r>
            <a:r>
              <a:rPr lang="ja-JP" altLang="en-US" sz="2600" dirty="0">
                <a:solidFill>
                  <a:prstClr val="black"/>
                </a:solidFill>
              </a:rPr>
              <a:t>総合事業の</a:t>
            </a:r>
            <a:r>
              <a:rPr lang="ja-JP" altLang="ja-JP" sz="2600" dirty="0">
                <a:solidFill>
                  <a:prstClr val="black"/>
                </a:solidFill>
              </a:rPr>
              <a:t>利用者については、主治医の意見等が付されていない</a:t>
            </a:r>
            <a:r>
              <a:rPr lang="ja-JP" altLang="en-US" sz="2600" dirty="0">
                <a:solidFill>
                  <a:prstClr val="black"/>
                </a:solidFill>
              </a:rPr>
              <a:t>。</a:t>
            </a:r>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治療中の病気の有無、病名、処方薬等の内容も</a:t>
            </a:r>
            <a:r>
              <a:rPr lang="ja-JP" altLang="en-US" sz="2600" dirty="0">
                <a:solidFill>
                  <a:prstClr val="black"/>
                </a:solidFill>
              </a:rPr>
              <a:t>、</a:t>
            </a:r>
            <a:r>
              <a:rPr lang="ja-JP" altLang="ja-JP" sz="2600" dirty="0">
                <a:solidFill>
                  <a:prstClr val="black"/>
                </a:solidFill>
              </a:rPr>
              <a:t>本人及び家族から聴き取ると共に、</a:t>
            </a:r>
            <a:r>
              <a:rPr lang="ja-JP" altLang="ja-JP" sz="2600" dirty="0">
                <a:solidFill>
                  <a:srgbClr val="FF0000"/>
                </a:solidFill>
              </a:rPr>
              <a:t>必要に応じて主治医との連携</a:t>
            </a:r>
            <a:r>
              <a:rPr lang="ja-JP" altLang="ja-JP" sz="2600" dirty="0">
                <a:solidFill>
                  <a:prstClr val="black"/>
                </a:solidFill>
              </a:rPr>
              <a:t>もとりながら、利用するサービスによって留意事項を聴き取っておくことも必要</a:t>
            </a:r>
            <a:r>
              <a:rPr lang="ja-JP" altLang="en-US" sz="2600" dirty="0">
                <a:solidFill>
                  <a:prstClr val="black"/>
                </a:solidFill>
              </a:rPr>
              <a:t>である。</a:t>
            </a:r>
            <a:endParaRPr lang="ja-JP" altLang="ja-JP" sz="2600" dirty="0">
              <a:solidFill>
                <a:prstClr val="black"/>
              </a:solidFill>
            </a:endParaRP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37</a:t>
            </a:r>
            <a:endParaRPr lang="ja-JP" altLang="en-US" sz="1600" b="1" dirty="0">
              <a:solidFill>
                <a:prstClr val="black"/>
              </a:solidFill>
              <a:latin typeface="+mn-ea"/>
            </a:endParaRPr>
          </a:p>
        </p:txBody>
      </p:sp>
      <p:sp>
        <p:nvSpPr>
          <p:cNvPr id="7" name="テキスト ボックス 6"/>
          <p:cNvSpPr txBox="1"/>
          <p:nvPr/>
        </p:nvSpPr>
        <p:spPr>
          <a:xfrm>
            <a:off x="279067" y="787926"/>
            <a:ext cx="9293902" cy="3293209"/>
          </a:xfrm>
          <a:prstGeom prst="rect">
            <a:avLst/>
          </a:prstGeom>
          <a:noFill/>
        </p:spPr>
        <p:txBody>
          <a:bodyPr wrap="square" rtlCol="0">
            <a:spAutoFit/>
          </a:bodyPr>
          <a:lstStyle/>
          <a:p>
            <a:pPr lvl="0"/>
            <a:r>
              <a:rPr lang="ja-JP" altLang="en-US" sz="2400" dirty="0">
                <a:solidFill>
                  <a:prstClr val="black"/>
                </a:solidFill>
              </a:rPr>
              <a:t>　</a:t>
            </a:r>
            <a:r>
              <a:rPr lang="ja-JP" altLang="ja-JP" sz="2600" dirty="0">
                <a:solidFill>
                  <a:prstClr val="black"/>
                </a:solidFill>
              </a:rPr>
              <a:t>このような情報収集等の中で、</a:t>
            </a:r>
            <a:r>
              <a:rPr lang="ja-JP" altLang="ja-JP" sz="2600" dirty="0">
                <a:solidFill>
                  <a:srgbClr val="FF0000"/>
                </a:solidFill>
              </a:rPr>
              <a:t>本人の望む生活（生活の目標）</a:t>
            </a:r>
            <a:r>
              <a:rPr lang="ja-JP" altLang="ja-JP" sz="2600" dirty="0">
                <a:solidFill>
                  <a:prstClr val="black"/>
                </a:solidFill>
              </a:rPr>
              <a:t>と現状の生活の差について、「なぜ、うまくできていないのか」という要因を分析し、生活機能</a:t>
            </a:r>
            <a:r>
              <a:rPr lang="ja-JP" altLang="en-US" sz="2600" dirty="0"/>
              <a:t>を</a:t>
            </a:r>
            <a:r>
              <a:rPr lang="ja-JP" altLang="ja-JP" sz="2600" dirty="0">
                <a:solidFill>
                  <a:prstClr val="black"/>
                </a:solidFill>
              </a:rPr>
              <a:t>高めるために必要な</a:t>
            </a:r>
            <a:r>
              <a:rPr lang="ja-JP" altLang="ja-JP" sz="2600" dirty="0">
                <a:solidFill>
                  <a:srgbClr val="FF0000"/>
                </a:solidFill>
              </a:rPr>
              <a:t>「維持・改善すべき課題</a:t>
            </a:r>
            <a:r>
              <a:rPr lang="ja-JP" altLang="en-US" sz="2600" dirty="0">
                <a:solidFill>
                  <a:srgbClr val="FF0000"/>
                </a:solidFill>
              </a:rPr>
              <a:t>や悪化防止に関する課題（目標）</a:t>
            </a:r>
            <a:r>
              <a:rPr lang="ja-JP" altLang="ja-JP" sz="2600" dirty="0">
                <a:solidFill>
                  <a:srgbClr val="FF0000"/>
                </a:solidFill>
              </a:rPr>
              <a:t>」</a:t>
            </a:r>
            <a:r>
              <a:rPr lang="ja-JP" altLang="ja-JP" sz="2600" dirty="0">
                <a:solidFill>
                  <a:prstClr val="black"/>
                </a:solidFill>
              </a:rPr>
              <a:t>を明らかにしていく</a:t>
            </a:r>
            <a:r>
              <a:rPr lang="ja-JP" altLang="en-US" sz="2600" dirty="0">
                <a:solidFill>
                  <a:prstClr val="black"/>
                </a:solidFill>
              </a:rPr>
              <a:t>。</a:t>
            </a:r>
            <a:endParaRPr lang="ja-JP" altLang="ja-JP" sz="2600" dirty="0">
              <a:solidFill>
                <a:prstClr val="black"/>
              </a:solidFill>
            </a:endParaRPr>
          </a:p>
          <a:p>
            <a:pPr lvl="0"/>
            <a:r>
              <a:rPr lang="ja-JP" altLang="en-US" sz="2600" dirty="0">
                <a:solidFill>
                  <a:prstClr val="black"/>
                </a:solidFill>
              </a:rPr>
              <a:t>　</a:t>
            </a:r>
            <a:r>
              <a:rPr lang="ja-JP" altLang="ja-JP" sz="2600" dirty="0">
                <a:solidFill>
                  <a:prstClr val="black"/>
                </a:solidFill>
              </a:rPr>
              <a:t>その流れを、利用者本人及び家族と共有しながら進めていき、必要な</a:t>
            </a:r>
            <a:r>
              <a:rPr lang="ja-JP" altLang="en-US" sz="2600" dirty="0"/>
              <a:t>情報提供（見通しを含む）や</a:t>
            </a:r>
            <a:r>
              <a:rPr lang="ja-JP" altLang="ja-JP" sz="2600" dirty="0"/>
              <a:t>助言を行う</a:t>
            </a:r>
            <a:r>
              <a:rPr lang="ja-JP" altLang="en-US" sz="2600" dirty="0"/>
              <a:t>こ</a:t>
            </a:r>
            <a:r>
              <a:rPr lang="ja-JP" altLang="ja-JP" sz="2600" dirty="0"/>
              <a:t>とで、ケアプラン実施の際には本人・家族の取り組みを積極的に促す</a:t>
            </a:r>
            <a:r>
              <a:rPr lang="ja-JP" altLang="en-US" sz="2600" dirty="0"/>
              <a:t>ことにつながりやすい。</a:t>
            </a:r>
            <a:endParaRPr lang="ja-JP" altLang="ja-JP" sz="2600" dirty="0"/>
          </a:p>
        </p:txBody>
      </p:sp>
    </p:spTree>
    <p:extLst>
      <p:ext uri="{BB962C8B-B14F-4D97-AF65-F5344CB8AC3E}">
        <p14:creationId xmlns:p14="http://schemas.microsoft.com/office/powerpoint/2010/main" val="1559857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906001" cy="586854"/>
          </a:xfrm>
          <a:solidFill>
            <a:schemeClr val="accent2">
              <a:lumMod val="20000"/>
              <a:lumOff val="80000"/>
            </a:schemeClr>
          </a:solidFill>
        </p:spPr>
        <p:txBody>
          <a:bodyPr>
            <a:noAutofit/>
          </a:bodyPr>
          <a:lstStyle/>
          <a:p>
            <a:r>
              <a:rPr kumimoji="1" lang="ja-JP" altLang="en-US" sz="3200" dirty="0"/>
              <a:t>アセスメントにおけるポイント　③</a:t>
            </a:r>
          </a:p>
        </p:txBody>
      </p:sp>
      <p:sp>
        <p:nvSpPr>
          <p:cNvPr id="5" name="正方形/長方形 4"/>
          <p:cNvSpPr/>
          <p:nvPr/>
        </p:nvSpPr>
        <p:spPr>
          <a:xfrm>
            <a:off x="306363" y="955345"/>
            <a:ext cx="9293902" cy="273788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600" dirty="0">
                <a:solidFill>
                  <a:prstClr val="black"/>
                </a:solidFill>
              </a:rPr>
              <a:t>　</a:t>
            </a:r>
            <a:r>
              <a:rPr lang="ja-JP" altLang="en-US" sz="2600" dirty="0">
                <a:solidFill>
                  <a:schemeClr val="tx1"/>
                </a:solidFill>
              </a:rPr>
              <a:t>事業対象者や要支援状態の高齢者の特性が活かされ、介護予防ケアマネジメントに役立つアセスメントツールを市町村で独自に作成しているところもある。そうしたものを関係者で共に創りあげていく過程を大切にし、ケアマネジメントの質を互いに高めていくということも大切である。</a:t>
            </a:r>
            <a:endParaRPr lang="ja-JP" altLang="ja-JP" sz="2600" dirty="0">
              <a:solidFill>
                <a:schemeClr val="tx1"/>
              </a:solidFill>
            </a:endParaRPr>
          </a:p>
        </p:txBody>
      </p:sp>
      <p:sp>
        <p:nvSpPr>
          <p:cNvPr id="8" name="スライド番号プレースホルダー 3"/>
          <p:cNvSpPr txBox="1">
            <a:spLocks/>
          </p:cNvSpPr>
          <p:nvPr/>
        </p:nvSpPr>
        <p:spPr>
          <a:xfrm>
            <a:off x="7653517" y="655055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38</a:t>
            </a:r>
            <a:endParaRPr lang="ja-JP" altLang="en-US" sz="1600" b="1" dirty="0">
              <a:solidFill>
                <a:prstClr val="black"/>
              </a:solidFill>
              <a:latin typeface="+mn-ea"/>
            </a:endParaRPr>
          </a:p>
        </p:txBody>
      </p:sp>
    </p:spTree>
    <p:extLst>
      <p:ext uri="{BB962C8B-B14F-4D97-AF65-F5344CB8AC3E}">
        <p14:creationId xmlns:p14="http://schemas.microsoft.com/office/powerpoint/2010/main" val="2710181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274599264"/>
              </p:ext>
            </p:extLst>
          </p:nvPr>
        </p:nvGraphicFramePr>
        <p:xfrm>
          <a:off x="122670" y="568801"/>
          <a:ext cx="9733061" cy="6289200"/>
        </p:xfrm>
        <a:graphic>
          <a:graphicData uri="http://schemas.openxmlformats.org/drawingml/2006/table">
            <a:tbl>
              <a:tblPr firstRow="1" bandRow="1">
                <a:tableStyleId>{5940675A-B579-460E-94D1-54222C63F5DA}</a:tableStyleId>
              </a:tblPr>
              <a:tblGrid>
                <a:gridCol w="765148">
                  <a:extLst>
                    <a:ext uri="{9D8B030D-6E8A-4147-A177-3AD203B41FA5}">
                      <a16:colId xmlns:a16="http://schemas.microsoft.com/office/drawing/2014/main" xmlns="" val="20000"/>
                    </a:ext>
                  </a:extLst>
                </a:gridCol>
                <a:gridCol w="8967913">
                  <a:extLst>
                    <a:ext uri="{9D8B030D-6E8A-4147-A177-3AD203B41FA5}">
                      <a16:colId xmlns:a16="http://schemas.microsoft.com/office/drawing/2014/main" xmlns="" val="20001"/>
                    </a:ext>
                  </a:extLst>
                </a:gridCol>
              </a:tblGrid>
              <a:tr h="3419225">
                <a:tc>
                  <a:txBody>
                    <a:bodyPr/>
                    <a:lstStyle/>
                    <a:p>
                      <a:pPr algn="ctr"/>
                      <a:endParaRPr lang="en-US" altLang="ja-JP" sz="1200" dirty="0">
                        <a:solidFill>
                          <a:schemeClr val="tx1"/>
                        </a:solidFill>
                      </a:endParaRPr>
                    </a:p>
                    <a:p>
                      <a:pPr algn="ctr"/>
                      <a:endParaRPr lang="en-US" altLang="ja-JP" sz="1100" dirty="0">
                        <a:solidFill>
                          <a:schemeClr val="tx1"/>
                        </a:solidFill>
                      </a:endParaRPr>
                    </a:p>
                    <a:p>
                      <a:pPr algn="ctr"/>
                      <a:r>
                        <a:rPr lang="en-US" altLang="ja-JP" sz="1100" dirty="0">
                          <a:solidFill>
                            <a:schemeClr val="tx1"/>
                          </a:solidFill>
                        </a:rPr>
                        <a:t>【</a:t>
                      </a:r>
                      <a:r>
                        <a:rPr lang="ja-JP" altLang="en-US" sz="1100" dirty="0">
                          <a:solidFill>
                            <a:schemeClr val="tx1"/>
                          </a:solidFill>
                        </a:rPr>
                        <a:t>財源構成</a:t>
                      </a:r>
                      <a:r>
                        <a:rPr lang="en-US" altLang="ja-JP" sz="1100" dirty="0">
                          <a:solidFill>
                            <a:schemeClr val="tx1"/>
                          </a:solidFill>
                        </a:rPr>
                        <a:t>】</a:t>
                      </a:r>
                    </a:p>
                    <a:p>
                      <a:pPr algn="ctr"/>
                      <a:endParaRPr lang="en-US" altLang="ja-JP" sz="700" dirty="0">
                        <a:solidFill>
                          <a:schemeClr val="tx1"/>
                        </a:solidFill>
                      </a:endParaRPr>
                    </a:p>
                    <a:p>
                      <a:pPr marL="36000" indent="0">
                        <a:spcBef>
                          <a:spcPts val="0"/>
                        </a:spcBef>
                      </a:pPr>
                      <a:r>
                        <a:rPr lang="ja-JP" altLang="en-US" sz="1100" dirty="0">
                          <a:solidFill>
                            <a:schemeClr val="tx1"/>
                          </a:solidFill>
                        </a:rPr>
                        <a:t>国　</a:t>
                      </a:r>
                      <a:r>
                        <a:rPr lang="en-US" altLang="ja-JP" sz="1100" dirty="0">
                          <a:solidFill>
                            <a:schemeClr val="tx1"/>
                          </a:solidFill>
                        </a:rPr>
                        <a:t>25%</a:t>
                      </a:r>
                    </a:p>
                    <a:p>
                      <a:pPr marL="36000" indent="0">
                        <a:spcBef>
                          <a:spcPts val="0"/>
                        </a:spcBef>
                      </a:pPr>
                      <a:endParaRPr lang="en-US" altLang="ja-JP" sz="700" dirty="0">
                        <a:solidFill>
                          <a:schemeClr val="tx1"/>
                        </a:solidFill>
                      </a:endParaRPr>
                    </a:p>
                    <a:p>
                      <a:pPr marL="36000" indent="0">
                        <a:spcBef>
                          <a:spcPts val="0"/>
                        </a:spcBef>
                      </a:pPr>
                      <a:r>
                        <a:rPr lang="ja-JP" altLang="en-US" sz="1100" dirty="0">
                          <a:solidFill>
                            <a:schemeClr val="tx1"/>
                          </a:solidFill>
                        </a:rPr>
                        <a:t>都道府県　</a:t>
                      </a:r>
                      <a:endParaRPr lang="en-US" altLang="ja-JP" sz="1100" dirty="0">
                        <a:solidFill>
                          <a:schemeClr val="tx1"/>
                        </a:solidFill>
                      </a:endParaRPr>
                    </a:p>
                    <a:p>
                      <a:pPr marL="36000" indent="0">
                        <a:spcBef>
                          <a:spcPts val="0"/>
                        </a:spcBef>
                      </a:pPr>
                      <a:r>
                        <a:rPr lang="ja-JP" altLang="en-US" sz="1100" dirty="0">
                          <a:solidFill>
                            <a:schemeClr val="tx1"/>
                          </a:solidFill>
                        </a:rPr>
                        <a:t>　</a:t>
                      </a:r>
                      <a:r>
                        <a:rPr lang="en-US" altLang="ja-JP" sz="1100" dirty="0">
                          <a:solidFill>
                            <a:schemeClr val="tx1"/>
                          </a:solidFill>
                        </a:rPr>
                        <a:t>12.5%</a:t>
                      </a:r>
                    </a:p>
                    <a:p>
                      <a:pPr marL="36000" indent="0">
                        <a:spcBef>
                          <a:spcPts val="0"/>
                        </a:spcBef>
                      </a:pPr>
                      <a:endParaRPr lang="ja-JP" altLang="en-US" sz="700" dirty="0">
                        <a:solidFill>
                          <a:schemeClr val="tx1"/>
                        </a:solidFill>
                      </a:endParaRPr>
                    </a:p>
                    <a:p>
                      <a:pPr marL="36000" indent="0">
                        <a:spcBef>
                          <a:spcPts val="0"/>
                        </a:spcBef>
                      </a:pPr>
                      <a:r>
                        <a:rPr lang="ja-JP" altLang="en-US" sz="1100" dirty="0">
                          <a:solidFill>
                            <a:schemeClr val="tx1"/>
                          </a:solidFill>
                        </a:rPr>
                        <a:t>市町村　</a:t>
                      </a:r>
                      <a:endParaRPr lang="en-US" altLang="ja-JP" sz="1100" dirty="0">
                        <a:solidFill>
                          <a:schemeClr val="tx1"/>
                        </a:solidFill>
                      </a:endParaRPr>
                    </a:p>
                    <a:p>
                      <a:pPr marL="36000" indent="0">
                        <a:spcBef>
                          <a:spcPts val="0"/>
                        </a:spcBef>
                      </a:pPr>
                      <a:r>
                        <a:rPr lang="ja-JP" altLang="en-US" sz="1100" dirty="0">
                          <a:solidFill>
                            <a:schemeClr val="tx1"/>
                          </a:solidFill>
                        </a:rPr>
                        <a:t>　</a:t>
                      </a:r>
                      <a:r>
                        <a:rPr lang="en-US" altLang="ja-JP" sz="1100" dirty="0">
                          <a:solidFill>
                            <a:schemeClr val="tx1"/>
                          </a:solidFill>
                        </a:rPr>
                        <a:t>12.5%</a:t>
                      </a:r>
                    </a:p>
                    <a:p>
                      <a:pPr marL="36000" indent="0">
                        <a:spcBef>
                          <a:spcPts val="0"/>
                        </a:spcBef>
                      </a:pPr>
                      <a:endParaRPr lang="en-US" altLang="ja-JP" sz="700" dirty="0">
                        <a:solidFill>
                          <a:schemeClr val="tx1"/>
                        </a:solidFill>
                      </a:endParaRPr>
                    </a:p>
                    <a:p>
                      <a:pPr marL="36000" indent="0">
                        <a:spcBef>
                          <a:spcPts val="0"/>
                        </a:spcBef>
                      </a:pPr>
                      <a:r>
                        <a:rPr lang="en-US" altLang="ja-JP" sz="1100" dirty="0">
                          <a:solidFill>
                            <a:schemeClr val="tx1"/>
                          </a:solidFill>
                        </a:rPr>
                        <a:t>1</a:t>
                      </a:r>
                      <a:r>
                        <a:rPr lang="ja-JP" altLang="en-US" sz="1100" dirty="0">
                          <a:solidFill>
                            <a:schemeClr val="tx1"/>
                          </a:solidFill>
                        </a:rPr>
                        <a:t>号保険料　</a:t>
                      </a:r>
                      <a:endParaRPr lang="en-US" altLang="ja-JP" sz="1100" dirty="0">
                        <a:solidFill>
                          <a:schemeClr val="tx1"/>
                        </a:solidFill>
                      </a:endParaRPr>
                    </a:p>
                    <a:p>
                      <a:pPr marL="36000" indent="0">
                        <a:spcBef>
                          <a:spcPts val="0"/>
                        </a:spcBef>
                      </a:pPr>
                      <a:r>
                        <a:rPr lang="ja-JP" altLang="en-US" sz="1100" dirty="0">
                          <a:solidFill>
                            <a:schemeClr val="tx1"/>
                          </a:solidFill>
                        </a:rPr>
                        <a:t>　</a:t>
                      </a:r>
                      <a:r>
                        <a:rPr lang="en-US" altLang="ja-JP" sz="1100" dirty="0">
                          <a:solidFill>
                            <a:schemeClr val="tx1"/>
                          </a:solidFill>
                        </a:rPr>
                        <a:t>22%</a:t>
                      </a:r>
                    </a:p>
                    <a:p>
                      <a:pPr marL="36000" indent="0">
                        <a:spcBef>
                          <a:spcPts val="0"/>
                        </a:spcBef>
                      </a:pPr>
                      <a:endParaRPr lang="en-US" altLang="ja-JP" sz="700" dirty="0">
                        <a:solidFill>
                          <a:schemeClr val="tx1"/>
                        </a:solidFill>
                      </a:endParaRPr>
                    </a:p>
                    <a:p>
                      <a:pPr marL="36000" indent="0">
                        <a:spcBef>
                          <a:spcPts val="0"/>
                        </a:spcBef>
                      </a:pPr>
                      <a:r>
                        <a:rPr lang="en-US" altLang="ja-JP" sz="1100" dirty="0">
                          <a:solidFill>
                            <a:schemeClr val="tx1"/>
                          </a:solidFill>
                        </a:rPr>
                        <a:t>2</a:t>
                      </a:r>
                      <a:r>
                        <a:rPr lang="ja-JP" altLang="en-US" sz="1100" dirty="0">
                          <a:solidFill>
                            <a:schemeClr val="tx1"/>
                          </a:solidFill>
                        </a:rPr>
                        <a:t>号保険料　</a:t>
                      </a:r>
                      <a:endParaRPr lang="en-US" altLang="ja-JP" sz="1100" dirty="0">
                        <a:solidFill>
                          <a:schemeClr val="tx1"/>
                        </a:solidFill>
                      </a:endParaRPr>
                    </a:p>
                    <a:p>
                      <a:pPr marL="36000" indent="0">
                        <a:spcBef>
                          <a:spcPts val="0"/>
                        </a:spcBef>
                      </a:pPr>
                      <a:r>
                        <a:rPr lang="ja-JP" altLang="en-US" sz="1100" dirty="0">
                          <a:solidFill>
                            <a:schemeClr val="tx1"/>
                          </a:solidFill>
                        </a:rPr>
                        <a:t>　</a:t>
                      </a:r>
                      <a:r>
                        <a:rPr lang="en-US" altLang="ja-JP" sz="1100" dirty="0">
                          <a:solidFill>
                            <a:schemeClr val="tx1"/>
                          </a:solidFill>
                        </a:rPr>
                        <a:t>28%</a:t>
                      </a:r>
                      <a:endParaRPr lang="ja-JP" altLang="en-US" sz="1100" dirty="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0"/>
                  </a:ext>
                </a:extLst>
              </a:tr>
              <a:tr h="2869975">
                <a:tc>
                  <a:txBody>
                    <a:bodyPr/>
                    <a:lstStyle/>
                    <a:p>
                      <a:pPr algn="ctr"/>
                      <a:endParaRPr lang="en-US" altLang="ja-JP" sz="1200" dirty="0">
                        <a:solidFill>
                          <a:schemeClr val="tx1"/>
                        </a:solidFill>
                      </a:endParaRPr>
                    </a:p>
                    <a:p>
                      <a:pPr algn="ctr"/>
                      <a:endParaRPr lang="en-US" altLang="ja-JP" sz="1100" dirty="0">
                        <a:solidFill>
                          <a:schemeClr val="tx1"/>
                        </a:solidFill>
                      </a:endParaRPr>
                    </a:p>
                    <a:p>
                      <a:pPr algn="ctr"/>
                      <a:r>
                        <a:rPr lang="en-US" altLang="ja-JP" sz="1100" dirty="0">
                          <a:solidFill>
                            <a:schemeClr val="tx1"/>
                          </a:solidFill>
                        </a:rPr>
                        <a:t>【</a:t>
                      </a:r>
                      <a:r>
                        <a:rPr lang="ja-JP" altLang="en-US" sz="1100" dirty="0">
                          <a:solidFill>
                            <a:schemeClr val="tx1"/>
                          </a:solidFill>
                        </a:rPr>
                        <a:t>財源構成</a:t>
                      </a:r>
                      <a:r>
                        <a:rPr lang="en-US" altLang="ja-JP" sz="1100" dirty="0">
                          <a:solidFill>
                            <a:schemeClr val="tx1"/>
                          </a:solidFill>
                        </a:rPr>
                        <a:t>】</a:t>
                      </a:r>
                    </a:p>
                    <a:p>
                      <a:pPr algn="ctr"/>
                      <a:endParaRPr lang="en-US" altLang="ja-JP" sz="700" dirty="0">
                        <a:solidFill>
                          <a:schemeClr val="tx1"/>
                        </a:solidFill>
                      </a:endParaRPr>
                    </a:p>
                    <a:p>
                      <a:pPr marL="36000" indent="0"/>
                      <a:r>
                        <a:rPr lang="ja-JP" altLang="en-US" sz="1100" dirty="0">
                          <a:solidFill>
                            <a:schemeClr val="tx1"/>
                          </a:solidFill>
                        </a:rPr>
                        <a:t>国　</a:t>
                      </a:r>
                      <a:r>
                        <a:rPr lang="en-US" altLang="ja-JP" sz="1100" dirty="0">
                          <a:solidFill>
                            <a:schemeClr val="tx1"/>
                          </a:solidFill>
                        </a:rPr>
                        <a:t>39%</a:t>
                      </a:r>
                    </a:p>
                    <a:p>
                      <a:pPr marL="36000" indent="0"/>
                      <a:endParaRPr lang="en-US" altLang="ja-JP" sz="700" dirty="0">
                        <a:solidFill>
                          <a:schemeClr val="tx1"/>
                        </a:solidFill>
                      </a:endParaRPr>
                    </a:p>
                    <a:p>
                      <a:pPr marL="36000" indent="0"/>
                      <a:r>
                        <a:rPr lang="ja-JP" altLang="en-US" sz="1100" dirty="0">
                          <a:solidFill>
                            <a:schemeClr val="tx1"/>
                          </a:solidFill>
                        </a:rPr>
                        <a:t>都道府県　</a:t>
                      </a:r>
                      <a:endParaRPr lang="en-US" altLang="ja-JP" sz="1100" dirty="0">
                        <a:solidFill>
                          <a:schemeClr val="tx1"/>
                        </a:solidFill>
                      </a:endParaRPr>
                    </a:p>
                    <a:p>
                      <a:pPr marL="36000" indent="0"/>
                      <a:r>
                        <a:rPr lang="ja-JP" altLang="en-US" sz="1100" dirty="0">
                          <a:solidFill>
                            <a:schemeClr val="tx1"/>
                          </a:solidFill>
                        </a:rPr>
                        <a:t>　</a:t>
                      </a:r>
                      <a:r>
                        <a:rPr lang="en-US" altLang="ja-JP" sz="1100" dirty="0">
                          <a:solidFill>
                            <a:schemeClr val="tx1"/>
                          </a:solidFill>
                        </a:rPr>
                        <a:t>19.5%</a:t>
                      </a:r>
                    </a:p>
                    <a:p>
                      <a:pPr marL="36000" indent="0"/>
                      <a:endParaRPr lang="ja-JP" altLang="en-US" sz="700" dirty="0">
                        <a:solidFill>
                          <a:schemeClr val="tx1"/>
                        </a:solidFill>
                      </a:endParaRPr>
                    </a:p>
                    <a:p>
                      <a:pPr marL="36000" indent="0"/>
                      <a:r>
                        <a:rPr lang="ja-JP" altLang="en-US" sz="1100" dirty="0">
                          <a:solidFill>
                            <a:schemeClr val="tx1"/>
                          </a:solidFill>
                        </a:rPr>
                        <a:t>市町村　　</a:t>
                      </a:r>
                      <a:endParaRPr lang="en-US" altLang="ja-JP" sz="1100" dirty="0">
                        <a:solidFill>
                          <a:schemeClr val="tx1"/>
                        </a:solidFill>
                      </a:endParaRPr>
                    </a:p>
                    <a:p>
                      <a:pPr marL="36000" indent="0"/>
                      <a:r>
                        <a:rPr lang="ja-JP" altLang="en-US" sz="1100" dirty="0">
                          <a:solidFill>
                            <a:schemeClr val="tx1"/>
                          </a:solidFill>
                        </a:rPr>
                        <a:t>　</a:t>
                      </a:r>
                      <a:r>
                        <a:rPr lang="en-US" altLang="ja-JP" sz="1100" dirty="0">
                          <a:solidFill>
                            <a:schemeClr val="tx1"/>
                          </a:solidFill>
                        </a:rPr>
                        <a:t>19.5%</a:t>
                      </a:r>
                    </a:p>
                    <a:p>
                      <a:pPr marL="36000" indent="0"/>
                      <a:endParaRPr lang="en-US" altLang="ja-JP" sz="700" dirty="0">
                        <a:solidFill>
                          <a:schemeClr val="tx1"/>
                        </a:solidFill>
                      </a:endParaRPr>
                    </a:p>
                    <a:p>
                      <a:pPr marL="36000" indent="0"/>
                      <a:r>
                        <a:rPr lang="en-US" altLang="ja-JP" sz="1100" dirty="0">
                          <a:solidFill>
                            <a:schemeClr val="tx1"/>
                          </a:solidFill>
                        </a:rPr>
                        <a:t>1</a:t>
                      </a:r>
                      <a:r>
                        <a:rPr lang="ja-JP" altLang="en-US" sz="1100" dirty="0">
                          <a:solidFill>
                            <a:schemeClr val="tx1"/>
                          </a:solidFill>
                        </a:rPr>
                        <a:t>号保険料　  </a:t>
                      </a:r>
                      <a:endParaRPr lang="en-US" altLang="ja-JP" sz="1100" dirty="0">
                        <a:solidFill>
                          <a:schemeClr val="tx1"/>
                        </a:solidFill>
                      </a:endParaRPr>
                    </a:p>
                    <a:p>
                      <a:pPr marL="36000" indent="0"/>
                      <a:r>
                        <a:rPr lang="ja-JP" altLang="en-US" sz="1100" dirty="0">
                          <a:solidFill>
                            <a:schemeClr val="tx1"/>
                          </a:solidFill>
                        </a:rPr>
                        <a:t>　</a:t>
                      </a:r>
                      <a:r>
                        <a:rPr lang="en-US" altLang="ja-JP" sz="1100" dirty="0">
                          <a:solidFill>
                            <a:schemeClr val="tx1"/>
                          </a:solidFill>
                        </a:rPr>
                        <a:t>22%</a:t>
                      </a:r>
                      <a:endParaRPr lang="ja-JP" altLang="en-US" sz="1100" dirty="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7" name="右矢印 36"/>
          <p:cNvSpPr/>
          <p:nvPr/>
        </p:nvSpPr>
        <p:spPr>
          <a:xfrm>
            <a:off x="4517938" y="6178605"/>
            <a:ext cx="672150"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6" name="右矢印 35"/>
          <p:cNvSpPr/>
          <p:nvPr/>
        </p:nvSpPr>
        <p:spPr>
          <a:xfrm>
            <a:off x="4503528" y="4072047"/>
            <a:ext cx="672150"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3" name="右矢印 32"/>
          <p:cNvSpPr/>
          <p:nvPr/>
        </p:nvSpPr>
        <p:spPr>
          <a:xfrm>
            <a:off x="4502378" y="2348881"/>
            <a:ext cx="672150"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6" name="右矢印 25"/>
          <p:cNvSpPr/>
          <p:nvPr/>
        </p:nvSpPr>
        <p:spPr>
          <a:xfrm>
            <a:off x="4502378" y="1246319"/>
            <a:ext cx="672150"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右矢印 20"/>
          <p:cNvSpPr/>
          <p:nvPr/>
        </p:nvSpPr>
        <p:spPr>
          <a:xfrm>
            <a:off x="4502378" y="1697526"/>
            <a:ext cx="672150"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正方形/長方形 4"/>
          <p:cNvSpPr/>
          <p:nvPr/>
        </p:nvSpPr>
        <p:spPr>
          <a:xfrm>
            <a:off x="944382"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a:r>
              <a:rPr lang="ja-JP" altLang="en-US" dirty="0">
                <a:solidFill>
                  <a:prstClr val="black"/>
                </a:solidFill>
                <a:latin typeface="ＤＦ特太ゴシック体" panose="020B0509000000000000" pitchFamily="49" charset="-128"/>
                <a:ea typeface="ＤＦ特太ゴシック体" panose="020B0509000000000000" pitchFamily="49" charset="-128"/>
              </a:rPr>
              <a:t>予防給付</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a:solidFill>
                  <a:prstClr val="black"/>
                </a:solidFill>
                <a:latin typeface="ＤＦ特太ゴシック体" panose="020B0509000000000000" pitchFamily="49" charset="-128"/>
                <a:ea typeface="ＤＦ特太ゴシック体" panose="020B0509000000000000" pitchFamily="49" charset="-128"/>
              </a:rPr>
              <a:t>　（要支援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5086" y="2129805"/>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又は</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rPr>
              <a:t>○ 二次予防事業</a:t>
            </a:r>
            <a:endParaRPr lang="en-US" altLang="ja-JP" sz="1400" dirty="0">
              <a:solidFill>
                <a:prstClr val="black"/>
              </a:solidFill>
            </a:endParaRPr>
          </a:p>
          <a:p>
            <a:r>
              <a:rPr lang="ja-JP" altLang="en-US" sz="1400" dirty="0">
                <a:solidFill>
                  <a:prstClr val="black"/>
                </a:solidFill>
              </a:rPr>
              <a:t>○ 一次予防事業</a:t>
            </a:r>
            <a:endParaRPr lang="en-US" altLang="ja-JP" sz="1400" dirty="0">
              <a:solidFill>
                <a:prstClr val="black"/>
              </a:solidFill>
            </a:endParaRPr>
          </a:p>
          <a:p>
            <a:pPr marL="174625" algn="just"/>
            <a:r>
              <a:rPr lang="ja-JP" altLang="en-US" sz="1100" dirty="0">
                <a:solidFill>
                  <a:prstClr val="black"/>
                </a:solidFill>
              </a:rPr>
              <a:t>介護予防・日常生活支援総合事業の場合</a:t>
            </a:r>
            <a:endParaRPr lang="en-US" altLang="ja-JP" sz="1100" dirty="0">
              <a:solidFill>
                <a:prstClr val="black"/>
              </a:solidFill>
            </a:endParaRPr>
          </a:p>
          <a:p>
            <a:pPr marL="174625" algn="just"/>
            <a:r>
              <a:rPr lang="ja-JP" altLang="en-US" sz="1100" dirty="0">
                <a:solidFill>
                  <a:prstClr val="black"/>
                </a:solidFill>
              </a:rPr>
              <a:t>は、上記の他、生活支援サービスを含む</a:t>
            </a:r>
            <a:endParaRPr lang="en-US" altLang="ja-JP" sz="1100" dirty="0">
              <a:solidFill>
                <a:prstClr val="black"/>
              </a:solidFill>
            </a:endParaRPr>
          </a:p>
          <a:p>
            <a:pPr marL="174625" algn="just"/>
            <a:r>
              <a:rPr lang="ja-JP" altLang="en-US" sz="1100" dirty="0">
                <a:solidFill>
                  <a:prstClr val="black"/>
                </a:solidFill>
              </a:rPr>
              <a:t>要支援者向け事業、介護予防支援事業。</a:t>
            </a:r>
            <a:endParaRPr lang="en-US" altLang="ja-JP" sz="1100" dirty="0">
              <a:solidFill>
                <a:prstClr val="black"/>
              </a:solidFill>
            </a:endParaRPr>
          </a:p>
        </p:txBody>
      </p:sp>
      <p:sp>
        <p:nvSpPr>
          <p:cNvPr id="13" name="正方形/長方形 12"/>
          <p:cNvSpPr/>
          <p:nvPr/>
        </p:nvSpPr>
        <p:spPr>
          <a:xfrm>
            <a:off x="1414987" y="3817359"/>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○地域包括支援センターの運営</a:t>
            </a:r>
            <a:endParaRPr lang="en-US" altLang="ja-JP" sz="1400" dirty="0">
              <a:solidFill>
                <a:prstClr val="black"/>
              </a:solidFill>
            </a:endParaRPr>
          </a:p>
          <a:p>
            <a:pPr>
              <a:lnSpc>
                <a:spcPts val="1500"/>
              </a:lnSpc>
            </a:pPr>
            <a:r>
              <a:rPr lang="ja-JP" altLang="en-US" sz="1200" dirty="0">
                <a:solidFill>
                  <a:prstClr val="black"/>
                </a:solidFill>
              </a:rPr>
              <a:t>　 </a:t>
            </a:r>
            <a:r>
              <a:rPr lang="ja-JP" altLang="en-US" sz="1050" dirty="0">
                <a:solidFill>
                  <a:prstClr val="black"/>
                </a:solidFill>
              </a:rPr>
              <a:t>・介護予防ケアマネジメント、総合相談支援</a:t>
            </a:r>
            <a:endParaRPr lang="en-US" altLang="ja-JP" sz="1050" dirty="0">
              <a:solidFill>
                <a:prstClr val="black"/>
              </a:solidFill>
            </a:endParaRPr>
          </a:p>
          <a:p>
            <a:pPr>
              <a:lnSpc>
                <a:spcPts val="1500"/>
              </a:lnSpc>
            </a:pPr>
            <a:r>
              <a:rPr lang="ja-JP" altLang="en-US" sz="1050" dirty="0">
                <a:solidFill>
                  <a:prstClr val="black"/>
                </a:solidFill>
              </a:rPr>
              <a:t>　  業務、権利擁護業務、ケアマネジメント支援</a:t>
            </a:r>
          </a:p>
        </p:txBody>
      </p:sp>
      <p:sp>
        <p:nvSpPr>
          <p:cNvPr id="14" name="正方形/長方形 13"/>
          <p:cNvSpPr/>
          <p:nvPr/>
        </p:nvSpPr>
        <p:spPr>
          <a:xfrm>
            <a:off x="1414987"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a:solidFill>
                  <a:prstClr val="black"/>
                </a:solidFill>
              </a:rPr>
              <a:t>○ 介護給付費適正化事業</a:t>
            </a:r>
            <a:endParaRPr lang="en-US" altLang="ja-JP" sz="1200" dirty="0">
              <a:solidFill>
                <a:prstClr val="black"/>
              </a:solidFill>
            </a:endParaRPr>
          </a:p>
          <a:p>
            <a:r>
              <a:rPr lang="ja-JP" altLang="en-US" sz="1200" dirty="0">
                <a:solidFill>
                  <a:prstClr val="black"/>
                </a:solidFill>
              </a:rPr>
              <a:t>○ 家族介護支援事業</a:t>
            </a:r>
            <a:endParaRPr lang="en-US" altLang="ja-JP" sz="1200" dirty="0">
              <a:solidFill>
                <a:prstClr val="black"/>
              </a:solidFill>
            </a:endParaRPr>
          </a:p>
          <a:p>
            <a:r>
              <a:rPr lang="ja-JP" altLang="en-US" sz="1200" dirty="0">
                <a:solidFill>
                  <a:prstClr val="black"/>
                </a:solidFill>
              </a:rPr>
              <a:t>○ その他の事業</a:t>
            </a:r>
            <a:endParaRPr lang="ja-JP" altLang="en-US"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142" y="1695999"/>
            <a:ext cx="4032908"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a:solidFill>
                  <a:prstClr val="black"/>
                </a:solidFill>
              </a:rPr>
              <a:t>○ 介護予防・生活支援サービス事業</a:t>
            </a:r>
            <a:endParaRPr lang="en-US" altLang="ja-JP" sz="1400" dirty="0">
              <a:solidFill>
                <a:prstClr val="black"/>
              </a:solidFill>
            </a:endParaRPr>
          </a:p>
          <a:p>
            <a:r>
              <a:rPr lang="ja-JP" altLang="en-US" sz="1400" dirty="0">
                <a:solidFill>
                  <a:prstClr val="black"/>
                </a:solidFill>
              </a:rPr>
              <a:t>　　・訪問型サービス</a:t>
            </a:r>
            <a:endParaRPr lang="en-US" altLang="ja-JP" sz="1400" dirty="0">
              <a:solidFill>
                <a:prstClr val="black"/>
              </a:solidFill>
            </a:endParaRPr>
          </a:p>
          <a:p>
            <a:r>
              <a:rPr lang="ja-JP" altLang="en-US" sz="1400" dirty="0">
                <a:solidFill>
                  <a:prstClr val="black"/>
                </a:solidFill>
              </a:rPr>
              <a:t>　　・通所型サービス</a:t>
            </a:r>
            <a:endParaRPr lang="en-US" altLang="ja-JP" sz="1400" dirty="0">
              <a:solidFill>
                <a:prstClr val="black"/>
              </a:solidFill>
            </a:endParaRPr>
          </a:p>
          <a:p>
            <a:r>
              <a:rPr lang="ja-JP" altLang="en-US" sz="1400" dirty="0">
                <a:solidFill>
                  <a:prstClr val="black"/>
                </a:solidFill>
              </a:rPr>
              <a:t>　　・生活支援サービス（配食等）</a:t>
            </a:r>
            <a:endParaRPr lang="en-US" altLang="ja-JP" sz="1400" dirty="0">
              <a:solidFill>
                <a:prstClr val="black"/>
              </a:solidFill>
            </a:endParaRPr>
          </a:p>
          <a:p>
            <a:r>
              <a:rPr lang="ja-JP" altLang="en-US" sz="1400" dirty="0">
                <a:solidFill>
                  <a:prstClr val="black"/>
                </a:solidFill>
              </a:rPr>
              <a:t>　　・介護予防支援事業（ケアマネジメント）</a:t>
            </a:r>
            <a:endParaRPr lang="en-US" altLang="ja-JP" sz="1400" dirty="0">
              <a:solidFill>
                <a:prstClr val="black"/>
              </a:solidFill>
            </a:endParaRPr>
          </a:p>
          <a:p>
            <a:pPr>
              <a:spcBef>
                <a:spcPts val="600"/>
              </a:spcBef>
            </a:pPr>
            <a:r>
              <a:rPr lang="ja-JP" altLang="en-US" sz="1400" dirty="0">
                <a:solidFill>
                  <a:prstClr val="black"/>
                </a:solidFill>
              </a:rPr>
              <a:t>○ 一般介護予防事業</a:t>
            </a:r>
            <a:endParaRPr lang="en-US" altLang="ja-JP" sz="1400" dirty="0">
              <a:solidFill>
                <a:prstClr val="black"/>
              </a:solidFill>
            </a:endParaRPr>
          </a:p>
        </p:txBody>
      </p:sp>
      <p:sp>
        <p:nvSpPr>
          <p:cNvPr id="16" name="正方形/長方形 15"/>
          <p:cNvSpPr/>
          <p:nvPr/>
        </p:nvSpPr>
        <p:spPr>
          <a:xfrm>
            <a:off x="5299142" y="3784209"/>
            <a:ext cx="4032908" cy="1965802"/>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lnSpc>
                <a:spcPts val="1500"/>
              </a:lnSpc>
            </a:pPr>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a:solidFill>
                <a:prstClr val="black"/>
              </a:solidFill>
            </a:endParaRPr>
          </a:p>
          <a:p>
            <a:pPr>
              <a:lnSpc>
                <a:spcPts val="1500"/>
              </a:lnSpc>
              <a:spcBef>
                <a:spcPts val="600"/>
              </a:spcBef>
            </a:pPr>
            <a:r>
              <a:rPr lang="ja-JP" altLang="en-US" sz="1400" dirty="0">
                <a:solidFill>
                  <a:prstClr val="black"/>
                </a:solidFill>
              </a:rPr>
              <a:t>○ 地域包括支援センターの運営</a:t>
            </a:r>
            <a:endParaRPr lang="en-US" altLang="ja-JP" sz="1400" dirty="0">
              <a:solidFill>
                <a:prstClr val="black"/>
              </a:solidFill>
            </a:endParaRPr>
          </a:p>
          <a:p>
            <a:pPr marL="271463">
              <a:lnSpc>
                <a:spcPts val="1500"/>
              </a:lnSpc>
            </a:pPr>
            <a:r>
              <a:rPr lang="ja-JP" altLang="en-US" sz="1200" dirty="0">
                <a:solidFill>
                  <a:prstClr val="black"/>
                </a:solidFill>
              </a:rPr>
              <a:t>（左記に加え、</a:t>
            </a:r>
            <a:r>
              <a:rPr lang="ja-JP" altLang="en-US" sz="1200" b="1" dirty="0">
                <a:solidFill>
                  <a:srgbClr val="FF0000"/>
                </a:solidFill>
              </a:rPr>
              <a:t>地域ケア会議の充実</a:t>
            </a:r>
            <a:r>
              <a:rPr lang="ja-JP" altLang="en-US" sz="1200" dirty="0">
                <a:solidFill>
                  <a:prstClr val="black"/>
                </a:solidFill>
              </a:rPr>
              <a:t>）</a:t>
            </a:r>
            <a:endParaRPr lang="en-US" altLang="ja-JP" sz="1200" dirty="0">
              <a:solidFill>
                <a:prstClr val="black"/>
              </a:solidFill>
            </a:endParaRPr>
          </a:p>
          <a:p>
            <a:pPr>
              <a:lnSpc>
                <a:spcPts val="1500"/>
              </a:lnSpc>
              <a:spcBef>
                <a:spcPts val="300"/>
              </a:spcBef>
            </a:pPr>
            <a:r>
              <a:rPr lang="ja-JP" altLang="en-US" sz="1400" dirty="0">
                <a:solidFill>
                  <a:prstClr val="black"/>
                </a:solidFill>
              </a:rPr>
              <a:t>○ </a:t>
            </a:r>
            <a:r>
              <a:rPr lang="ja-JP" altLang="en-US" sz="1400" b="1" dirty="0">
                <a:solidFill>
                  <a:srgbClr val="FF0000"/>
                </a:solidFill>
              </a:rPr>
              <a:t>在宅医療・介護連携推進事業</a:t>
            </a:r>
            <a:endParaRPr lang="en-US" altLang="ja-JP" sz="1400" b="1" dirty="0">
              <a:solidFill>
                <a:srgbClr val="FF0000"/>
              </a:solidFill>
            </a:endParaRPr>
          </a:p>
          <a:p>
            <a:pPr>
              <a:lnSpc>
                <a:spcPts val="1500"/>
              </a:lnSpc>
              <a:spcBef>
                <a:spcPts val="300"/>
              </a:spcBef>
            </a:pPr>
            <a:r>
              <a:rPr lang="ja-JP" altLang="en-US" sz="1400" dirty="0">
                <a:solidFill>
                  <a:prstClr val="black"/>
                </a:solidFill>
              </a:rPr>
              <a:t>○ </a:t>
            </a:r>
            <a:r>
              <a:rPr lang="ja-JP" altLang="en-US" sz="1400" b="1" dirty="0">
                <a:solidFill>
                  <a:srgbClr val="FF0000"/>
                </a:solidFill>
              </a:rPr>
              <a:t>認知症総合支援事業</a:t>
            </a:r>
            <a:endParaRPr lang="en-US" altLang="ja-JP" sz="1400" b="1" dirty="0">
              <a:solidFill>
                <a:srgbClr val="FF0000"/>
              </a:solidFill>
            </a:endParaRPr>
          </a:p>
          <a:p>
            <a:pPr marL="444500" indent="-173038">
              <a:lnSpc>
                <a:spcPts val="1500"/>
              </a:lnSpc>
            </a:pPr>
            <a:r>
              <a:rPr lang="ja-JP" altLang="en-US" sz="1200" dirty="0">
                <a:solidFill>
                  <a:prstClr val="black"/>
                </a:solidFill>
              </a:rPr>
              <a:t>（認知症初期集中支援事業、認知症地域支援・ケア</a:t>
            </a:r>
            <a:endParaRPr lang="en-US" altLang="ja-JP" sz="1200" dirty="0">
              <a:solidFill>
                <a:prstClr val="black"/>
              </a:solidFill>
            </a:endParaRPr>
          </a:p>
          <a:p>
            <a:pPr marL="444500" indent="-173038">
              <a:lnSpc>
                <a:spcPts val="1500"/>
              </a:lnSpc>
            </a:pPr>
            <a:r>
              <a:rPr lang="ja-JP" altLang="en-US" sz="1200" dirty="0">
                <a:solidFill>
                  <a:prstClr val="black"/>
                </a:solidFill>
              </a:rPr>
              <a:t>向上事業　等）</a:t>
            </a:r>
            <a:endParaRPr lang="en-US" altLang="ja-JP" sz="1200" dirty="0">
              <a:solidFill>
                <a:prstClr val="black"/>
              </a:solidFill>
            </a:endParaRPr>
          </a:p>
          <a:p>
            <a:pPr>
              <a:lnSpc>
                <a:spcPts val="1500"/>
              </a:lnSpc>
              <a:spcBef>
                <a:spcPts val="300"/>
              </a:spcBef>
            </a:pPr>
            <a:r>
              <a:rPr lang="ja-JP" altLang="en-US" sz="1400" dirty="0">
                <a:solidFill>
                  <a:prstClr val="black"/>
                </a:solidFill>
              </a:rPr>
              <a:t>○ </a:t>
            </a:r>
            <a:r>
              <a:rPr lang="ja-JP" altLang="en-US" sz="1400" b="1" dirty="0">
                <a:solidFill>
                  <a:srgbClr val="FF0000"/>
                </a:solidFill>
              </a:rPr>
              <a:t>生活支援体制整備事業</a:t>
            </a:r>
            <a:endParaRPr lang="en-US" altLang="ja-JP" sz="1400" b="1" dirty="0">
              <a:solidFill>
                <a:srgbClr val="FF0000"/>
              </a:solidFill>
            </a:endParaRPr>
          </a:p>
          <a:p>
            <a:pPr marL="271463">
              <a:lnSpc>
                <a:spcPts val="1500"/>
              </a:lnSpc>
            </a:pPr>
            <a:r>
              <a:rPr lang="ja-JP" altLang="en-US" sz="1200" dirty="0">
                <a:solidFill>
                  <a:prstClr val="black"/>
                </a:solidFill>
              </a:rPr>
              <a:t>（コーディネーターの配置、協議体の設置　等）</a:t>
            </a:r>
            <a:endParaRPr lang="en-US" altLang="ja-JP" sz="1200" dirty="0">
              <a:solidFill>
                <a:prstClr val="black"/>
              </a:solidFill>
            </a:endParaRPr>
          </a:p>
        </p:txBody>
      </p:sp>
      <p:sp>
        <p:nvSpPr>
          <p:cNvPr id="19" name="正方形/長方形 18"/>
          <p:cNvSpPr/>
          <p:nvPr/>
        </p:nvSpPr>
        <p:spPr>
          <a:xfrm>
            <a:off x="5298022" y="1202017"/>
            <a:ext cx="4444593"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a:solidFill>
                  <a:prstClr val="black"/>
                </a:solidFill>
                <a:latin typeface="ＤＦ特太ゴシック体" panose="020B0509000000000000" pitchFamily="49" charset="-128"/>
                <a:ea typeface="ＤＦ特太ゴシック体" panose="020B0509000000000000" pitchFamily="49" charset="-128"/>
              </a:rPr>
              <a:t>予防給付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10"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0" name="テキスト ボックス 19"/>
          <p:cNvSpPr txBox="1"/>
          <p:nvPr/>
        </p:nvSpPr>
        <p:spPr>
          <a:xfrm>
            <a:off x="4800875" y="4936143"/>
            <a:ext cx="360039" cy="523220"/>
          </a:xfrm>
          <a:prstGeom prst="rect">
            <a:avLst/>
          </a:prstGeom>
          <a:noFill/>
        </p:spPr>
        <p:txBody>
          <a:bodyPr wrap="square" rtlCol="0">
            <a:spAutoFit/>
          </a:bodyPr>
          <a:lstStyle/>
          <a:p>
            <a:r>
              <a:rPr lang="ja-JP" altLang="en-US" sz="1400" dirty="0">
                <a:solidFill>
                  <a:srgbClr val="4F81BD"/>
                </a:solidFill>
                <a:latin typeface="HG丸ｺﾞｼｯｸM-PRO" panose="020F0600000000000000" pitchFamily="50" charset="-128"/>
                <a:ea typeface="HG丸ｺﾞｼｯｸM-PRO" panose="020F0600000000000000" pitchFamily="50" charset="-128"/>
              </a:rPr>
              <a:t>充実</a:t>
            </a:r>
          </a:p>
        </p:txBody>
      </p:sp>
      <p:sp>
        <p:nvSpPr>
          <p:cNvPr id="24" name="テキスト ボックス 23"/>
          <p:cNvSpPr txBox="1"/>
          <p:nvPr/>
        </p:nvSpPr>
        <p:spPr>
          <a:xfrm>
            <a:off x="4414526" y="1022540"/>
            <a:ext cx="999117" cy="230832"/>
          </a:xfrm>
          <a:prstGeom prst="rect">
            <a:avLst/>
          </a:prstGeom>
          <a:noFill/>
          <a:ln w="9525" cmpd="sng">
            <a:noFill/>
          </a:ln>
        </p:spPr>
        <p:txBody>
          <a:bodyPr wrap="square" rtlCol="0">
            <a:spAutoFit/>
          </a:bodyPr>
          <a:lstStyle/>
          <a:p>
            <a:r>
              <a:rPr lang="ja-JP" altLang="en-US" sz="900" dirty="0">
                <a:solidFill>
                  <a:srgbClr val="4F81BD"/>
                </a:solidFill>
                <a:latin typeface="HG丸ｺﾞｼｯｸM-PRO" panose="020F0600000000000000" pitchFamily="50" charset="-128"/>
                <a:ea typeface="HG丸ｺﾞｼｯｸM-PRO" panose="020F0600000000000000" pitchFamily="50" charset="-128"/>
              </a:rPr>
              <a:t>改正前と同様</a:t>
            </a:r>
          </a:p>
        </p:txBody>
      </p:sp>
      <p:sp>
        <p:nvSpPr>
          <p:cNvPr id="25" name="テキスト ボックス 24"/>
          <p:cNvSpPr txBox="1"/>
          <p:nvPr/>
        </p:nvSpPr>
        <p:spPr>
          <a:xfrm>
            <a:off x="4412268" y="1492732"/>
            <a:ext cx="999117" cy="261610"/>
          </a:xfrm>
          <a:prstGeom prst="rect">
            <a:avLst/>
          </a:prstGeom>
          <a:noFill/>
        </p:spPr>
        <p:txBody>
          <a:bodyPr wrap="square" rtlCol="0">
            <a:spAutoFit/>
          </a:bodyPr>
          <a:lstStyle/>
          <a:p>
            <a:r>
              <a:rPr lang="ja-JP" altLang="en-US" sz="1100" dirty="0">
                <a:solidFill>
                  <a:srgbClr val="4F81BD"/>
                </a:solidFill>
                <a:latin typeface="HG丸ｺﾞｼｯｸM-PRO" panose="020F0600000000000000" pitchFamily="50" charset="-128"/>
                <a:ea typeface="HG丸ｺﾞｼｯｸM-PRO" panose="020F0600000000000000" pitchFamily="50" charset="-128"/>
              </a:rPr>
              <a:t>事業に移行</a:t>
            </a:r>
          </a:p>
        </p:txBody>
      </p:sp>
      <p:sp>
        <p:nvSpPr>
          <p:cNvPr id="27" name="角丸四角形 26"/>
          <p:cNvSpPr/>
          <p:nvPr/>
        </p:nvSpPr>
        <p:spPr>
          <a:xfrm>
            <a:off x="2689024" y="1340768"/>
            <a:ext cx="1662518" cy="254808"/>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prstClr val="black"/>
                </a:solidFill>
              </a:rPr>
              <a:t>訪問看護、福祉用具等</a:t>
            </a:r>
          </a:p>
        </p:txBody>
      </p:sp>
      <p:sp>
        <p:nvSpPr>
          <p:cNvPr id="28" name="角丸四角形 27"/>
          <p:cNvSpPr/>
          <p:nvPr/>
        </p:nvSpPr>
        <p:spPr>
          <a:xfrm>
            <a:off x="2689541" y="1700817"/>
            <a:ext cx="1661792" cy="231213"/>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2" name="テキスト ボックス 31"/>
          <p:cNvSpPr txBox="1"/>
          <p:nvPr/>
        </p:nvSpPr>
        <p:spPr>
          <a:xfrm>
            <a:off x="4800875" y="2631885"/>
            <a:ext cx="360039" cy="738664"/>
          </a:xfrm>
          <a:prstGeom prst="rect">
            <a:avLst/>
          </a:prstGeom>
          <a:noFill/>
        </p:spPr>
        <p:txBody>
          <a:bodyPr wrap="square" rtlCol="0">
            <a:spAutoFit/>
          </a:bodyPr>
          <a:lstStyle/>
          <a:p>
            <a:r>
              <a:rPr lang="ja-JP" altLang="en-US" sz="1400" dirty="0">
                <a:solidFill>
                  <a:srgbClr val="4F81BD"/>
                </a:solidFill>
                <a:latin typeface="HG丸ｺﾞｼｯｸM-PRO" panose="020F0600000000000000" pitchFamily="50" charset="-128"/>
                <a:ea typeface="HG丸ｺﾞｼｯｸM-PRO" panose="020F0600000000000000" pitchFamily="50" charset="-128"/>
              </a:rPr>
              <a:t>多様化</a:t>
            </a:r>
          </a:p>
        </p:txBody>
      </p:sp>
      <p:sp>
        <p:nvSpPr>
          <p:cNvPr id="39" name="正方形/長方形 38"/>
          <p:cNvSpPr/>
          <p:nvPr/>
        </p:nvSpPr>
        <p:spPr>
          <a:xfrm>
            <a:off x="5299142" y="5851223"/>
            <a:ext cx="4032908"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a:solidFill>
                  <a:prstClr val="black"/>
                </a:solidFill>
              </a:rPr>
              <a:t>○ 介護給付費適正化事業</a:t>
            </a:r>
            <a:endParaRPr lang="en-US" altLang="ja-JP" sz="1200" dirty="0">
              <a:solidFill>
                <a:prstClr val="black"/>
              </a:solidFill>
            </a:endParaRPr>
          </a:p>
          <a:p>
            <a:r>
              <a:rPr lang="ja-JP" altLang="en-US" sz="1200" dirty="0">
                <a:solidFill>
                  <a:prstClr val="black"/>
                </a:solidFill>
              </a:rPr>
              <a:t>○ 家族介護支援事業</a:t>
            </a:r>
            <a:endParaRPr lang="en-US" altLang="ja-JP" sz="1200" dirty="0">
              <a:solidFill>
                <a:prstClr val="black"/>
              </a:solidFill>
            </a:endParaRPr>
          </a:p>
          <a:p>
            <a:r>
              <a:rPr lang="ja-JP" altLang="en-US" sz="1200" dirty="0">
                <a:solidFill>
                  <a:prstClr val="black"/>
                </a:solidFill>
              </a:rPr>
              <a:t>○ その他の事業</a:t>
            </a:r>
            <a:endParaRPr lang="ja-JP" altLang="en-US"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576" y="3083541"/>
            <a:ext cx="2816690"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52" name="正方形/長方形 51"/>
          <p:cNvSpPr/>
          <p:nvPr/>
        </p:nvSpPr>
        <p:spPr>
          <a:xfrm>
            <a:off x="944385"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5" name="正方形/長方形 54"/>
          <p:cNvSpPr/>
          <p:nvPr/>
        </p:nvSpPr>
        <p:spPr>
          <a:xfrm>
            <a:off x="944410"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102"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78" y="527853"/>
            <a:ext cx="9852322"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4" name="テキスト ボックス 33"/>
          <p:cNvSpPr txBox="1"/>
          <p:nvPr/>
        </p:nvSpPr>
        <p:spPr>
          <a:xfrm>
            <a:off x="2074029" y="454159"/>
            <a:ext cx="897682" cy="215444"/>
          </a:xfrm>
          <a:prstGeom prst="rect">
            <a:avLst/>
          </a:prstGeom>
          <a:solidFill>
            <a:schemeClr val="bg1"/>
          </a:solidFill>
        </p:spPr>
        <p:txBody>
          <a:bodyPr wrap="none" lIns="0" tIns="0" rIns="0" bIns="0"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＜改正前＞</a:t>
            </a:r>
          </a:p>
        </p:txBody>
      </p:sp>
      <p:sp>
        <p:nvSpPr>
          <p:cNvPr id="35" name="テキスト ボックス 34"/>
          <p:cNvSpPr txBox="1"/>
          <p:nvPr/>
        </p:nvSpPr>
        <p:spPr>
          <a:xfrm>
            <a:off x="6933286" y="454159"/>
            <a:ext cx="897682"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＜改正後＞</a:t>
            </a:r>
          </a:p>
        </p:txBody>
      </p:sp>
      <p:sp>
        <p:nvSpPr>
          <p:cNvPr id="7" name="角丸四角形 6"/>
          <p:cNvSpPr/>
          <p:nvPr/>
        </p:nvSpPr>
        <p:spPr>
          <a:xfrm>
            <a:off x="4351317" y="466658"/>
            <a:ext cx="1079073"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a:solidFill>
                  <a:prstClr val="black"/>
                </a:solidFill>
              </a:rPr>
              <a:t>介護保険制度</a:t>
            </a:r>
          </a:p>
        </p:txBody>
      </p:sp>
      <p:sp>
        <p:nvSpPr>
          <p:cNvPr id="38" name="テキスト ボックス 37"/>
          <p:cNvSpPr txBox="1"/>
          <p:nvPr/>
        </p:nvSpPr>
        <p:spPr>
          <a:xfrm>
            <a:off x="4450197" y="2014810"/>
            <a:ext cx="999117" cy="415498"/>
          </a:xfrm>
          <a:prstGeom prst="rect">
            <a:avLst/>
          </a:prstGeom>
          <a:noFill/>
          <a:ln w="9525" cmpd="sng">
            <a:noFill/>
          </a:ln>
        </p:spPr>
        <p:txBody>
          <a:bodyPr wrap="square" rtlCol="0">
            <a:spAutoFit/>
          </a:bodyPr>
          <a:lstStyle/>
          <a:p>
            <a:r>
              <a:rPr lang="ja-JP" altLang="en-US" sz="1050" dirty="0">
                <a:solidFill>
                  <a:srgbClr val="4F81BD"/>
                </a:solidFill>
                <a:latin typeface="HG丸ｺﾞｼｯｸM-PRO" panose="020F0600000000000000" pitchFamily="50" charset="-128"/>
                <a:ea typeface="HG丸ｺﾞｼｯｸM-PRO" panose="020F0600000000000000" pitchFamily="50" charset="-128"/>
              </a:rPr>
              <a:t>全市町村で</a:t>
            </a:r>
            <a:endParaRPr lang="en-US" altLang="ja-JP" sz="1050" dirty="0">
              <a:solidFill>
                <a:srgbClr val="4F81BD"/>
              </a:solidFill>
              <a:latin typeface="HG丸ｺﾞｼｯｸM-PRO" panose="020F0600000000000000" pitchFamily="50" charset="-128"/>
              <a:ea typeface="HG丸ｺﾞｼｯｸM-PRO" panose="020F0600000000000000" pitchFamily="50" charset="-128"/>
            </a:endParaRPr>
          </a:p>
          <a:p>
            <a:r>
              <a:rPr lang="ja-JP" altLang="en-US" sz="1050" dirty="0">
                <a:solidFill>
                  <a:srgbClr val="4F81BD"/>
                </a:solidFill>
                <a:latin typeface="HG丸ｺﾞｼｯｸM-PRO" panose="020F0600000000000000" pitchFamily="50" charset="-128"/>
                <a:ea typeface="HG丸ｺﾞｼｯｸM-PRO" panose="020F0600000000000000" pitchFamily="50" charset="-128"/>
              </a:rPr>
              <a:t>実施</a:t>
            </a:r>
          </a:p>
        </p:txBody>
      </p:sp>
      <p:sp>
        <p:nvSpPr>
          <p:cNvPr id="41" name="正方形/長方形 40"/>
          <p:cNvSpPr/>
          <p:nvPr/>
        </p:nvSpPr>
        <p:spPr>
          <a:xfrm>
            <a:off x="0" y="8"/>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kumimoji="0" lang="ja-JP" altLang="en-US" sz="2000" b="1" kern="0" dirty="0">
                <a:solidFill>
                  <a:prstClr val="black"/>
                </a:solidFill>
                <a:latin typeface="ＭＳ Ｐゴシック"/>
              </a:rPr>
              <a:t>新しい地域支援事業の全体像</a:t>
            </a:r>
            <a:endParaRPr lang="ja-JP" altLang="en-US" sz="2000" b="1" dirty="0">
              <a:solidFill>
                <a:prstClr val="black"/>
              </a:solidFill>
              <a:latin typeface="ＭＳ Ｐゴシック"/>
            </a:endParaRPr>
          </a:p>
        </p:txBody>
      </p:sp>
      <p:sp>
        <p:nvSpPr>
          <p:cNvPr id="42" name="スライド番号プレースホルダー 1"/>
          <p:cNvSpPr txBox="1">
            <a:spLocks noGrp="1"/>
          </p:cNvSpPr>
          <p:nvPr/>
        </p:nvSpPr>
        <p:spPr bwMode="auto">
          <a:xfrm>
            <a:off x="9087460" y="6564991"/>
            <a:ext cx="818540" cy="365125"/>
          </a:xfrm>
          <a:prstGeom prst="rect">
            <a:avLst/>
          </a:prstGeom>
          <a:noFill/>
          <a:ln>
            <a:miter lim="800000"/>
            <a:headEnd/>
            <a:tailEnd/>
          </a:ln>
        </p:spPr>
        <p:txBody>
          <a:bodyPr lIns="91413" tIns="45707" rIns="91413" bIns="45707" anchor="ctr"/>
          <a:lstStyle/>
          <a:p>
            <a:pPr algn="r">
              <a:defRPr/>
            </a:pPr>
            <a:r>
              <a:rPr lang="en-US" altLang="ja-JP" dirty="0">
                <a:solidFill>
                  <a:srgbClr val="000000"/>
                </a:solidFill>
              </a:rPr>
              <a:t>3</a:t>
            </a:r>
          </a:p>
        </p:txBody>
      </p:sp>
      <p:sp>
        <p:nvSpPr>
          <p:cNvPr id="2" name="角丸四角形 1"/>
          <p:cNvSpPr/>
          <p:nvPr/>
        </p:nvSpPr>
        <p:spPr>
          <a:xfrm>
            <a:off x="4816637" y="2652679"/>
            <a:ext cx="306077" cy="72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0" name="角丸四角形 39"/>
          <p:cNvSpPr/>
          <p:nvPr/>
        </p:nvSpPr>
        <p:spPr>
          <a:xfrm>
            <a:off x="4816638" y="4936143"/>
            <a:ext cx="284045" cy="6042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529940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8795">
            <a:off x="1966793" y="299841"/>
            <a:ext cx="1384002" cy="1511058"/>
          </a:xfrm>
          <a:prstGeom prst="rect">
            <a:avLst/>
          </a:prstGeom>
        </p:spPr>
      </p:pic>
      <p:graphicFrame>
        <p:nvGraphicFramePr>
          <p:cNvPr id="36891" name="Group 27"/>
          <p:cNvGraphicFramePr>
            <a:graphicFrameLocks noGrp="1"/>
          </p:cNvGraphicFramePr>
          <p:nvPr>
            <p:extLst>
              <p:ext uri="{D42A27DB-BD31-4B8C-83A1-F6EECF244321}">
                <p14:modId xmlns:p14="http://schemas.microsoft.com/office/powerpoint/2010/main" val="1164609211"/>
              </p:ext>
            </p:extLst>
          </p:nvPr>
        </p:nvGraphicFramePr>
        <p:xfrm>
          <a:off x="3740728" y="2903528"/>
          <a:ext cx="6118770" cy="3706418"/>
        </p:xfrm>
        <a:graphic>
          <a:graphicData uri="http://schemas.openxmlformats.org/drawingml/2006/table">
            <a:tbl>
              <a:tblPr/>
              <a:tblGrid>
                <a:gridCol w="1248043">
                  <a:extLst>
                    <a:ext uri="{9D8B030D-6E8A-4147-A177-3AD203B41FA5}">
                      <a16:colId xmlns:a16="http://schemas.microsoft.com/office/drawing/2014/main" xmlns="" val="20000"/>
                    </a:ext>
                  </a:extLst>
                </a:gridCol>
                <a:gridCol w="4870727">
                  <a:extLst>
                    <a:ext uri="{9D8B030D-6E8A-4147-A177-3AD203B41FA5}">
                      <a16:colId xmlns:a16="http://schemas.microsoft.com/office/drawing/2014/main" xmlns="" val="20001"/>
                    </a:ext>
                  </a:extLst>
                </a:gridCol>
              </a:tblGrid>
              <a:tr h="463638">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2400" b="1" i="0" u="none" strike="noStrike" cap="none" normalizeH="0" baseline="0" dirty="0">
                          <a:ln>
                            <a:noFill/>
                          </a:ln>
                          <a:solidFill>
                            <a:srgbClr val="0070C0"/>
                          </a:solidFill>
                          <a:effectLst/>
                          <a:latin typeface="Arial" charset="0"/>
                          <a:ea typeface="ＭＳ Ｐゴシック" charset="-128"/>
                        </a:rPr>
                        <a:t>アセスメント領域と現在の状況</a:t>
                      </a: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xmlns="" val="10000"/>
                  </a:ext>
                </a:extLst>
              </a:tr>
              <a:tr h="6764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運動・移動</a:t>
                      </a: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1600" kern="1200" dirty="0">
                          <a:solidFill>
                            <a:schemeClr val="tx1"/>
                          </a:solidFill>
                          <a:effectLst/>
                          <a:latin typeface="+mn-ea"/>
                          <a:ea typeface="+mn-ea"/>
                          <a:cs typeface="+mn-cs"/>
                        </a:rPr>
                        <a:t>室内外の歩行状況。転倒歴や転倒不安。ふらつきの有無や移動先（距離）。交通機関を利用しての移動状況等。</a:t>
                      </a:r>
                      <a:endParaRPr kumimoji="1" lang="en-US" altLang="ja-JP" sz="1600" kern="1200" dirty="0">
                        <a:solidFill>
                          <a:schemeClr val="tx1"/>
                        </a:solidFill>
                        <a:effectLst/>
                        <a:latin typeface="+mn-ea"/>
                        <a:ea typeface="+mn-ea"/>
                        <a:cs typeface="+mn-cs"/>
                      </a:endParaRPr>
                    </a:p>
                  </a:txBody>
                  <a:tcPr marL="74294" marR="74294"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959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日常生活</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n-ea"/>
                          <a:ea typeface="+mn-ea"/>
                        </a:rPr>
                        <a:t>(</a:t>
                      </a:r>
                      <a:r>
                        <a:rPr kumimoji="1" lang="ja-JP" altLang="en-US" sz="1600" b="1" i="0" u="none" strike="noStrike" cap="none" normalizeH="0" baseline="0" dirty="0">
                          <a:ln>
                            <a:noFill/>
                          </a:ln>
                          <a:solidFill>
                            <a:schemeClr val="tx1"/>
                          </a:solidFill>
                          <a:effectLst/>
                          <a:latin typeface="+mn-ea"/>
                          <a:ea typeface="+mn-ea"/>
                        </a:rPr>
                        <a:t>家庭生活</a:t>
                      </a:r>
                      <a:r>
                        <a:rPr kumimoji="1" lang="en-US" altLang="ja-JP" sz="1600" b="1" i="0" u="none" strike="noStrike" cap="none" normalizeH="0" baseline="0" dirty="0">
                          <a:ln>
                            <a:noFill/>
                          </a:ln>
                          <a:solidFill>
                            <a:schemeClr val="tx1"/>
                          </a:solidFill>
                          <a:effectLst/>
                          <a:latin typeface="+mn-ea"/>
                          <a:ea typeface="+mn-ea"/>
                        </a:rPr>
                        <a:t>)</a:t>
                      </a:r>
                      <a:endParaRPr kumimoji="1" lang="ja-JP" altLang="en-US" sz="1600" b="1" i="0" u="none" strike="noStrike" cap="none" normalizeH="0" baseline="0" dirty="0">
                        <a:ln>
                          <a:noFill/>
                        </a:ln>
                        <a:solidFill>
                          <a:schemeClr val="tx1"/>
                        </a:solidFill>
                        <a:effectLst/>
                        <a:latin typeface="+mn-ea"/>
                        <a:ea typeface="+mn-ea"/>
                      </a:endParaRP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身の周りのことや家事全般をどうしているかについて、事実を記載。預貯金の出し入れや日用品の買い物の状況等。</a:t>
                      </a:r>
                      <a:endParaRPr kumimoji="1" lang="en-US" altLang="ja-JP" sz="1600" b="0" i="0" u="none" strike="noStrike" cap="none" normalizeH="0" baseline="0" dirty="0">
                        <a:ln>
                          <a:noFill/>
                        </a:ln>
                        <a:solidFill>
                          <a:schemeClr val="tx1"/>
                        </a:solidFill>
                        <a:effectLst/>
                        <a:latin typeface="+mn-ea"/>
                        <a:ea typeface="+mn-ea"/>
                      </a:endParaRPr>
                    </a:p>
                  </a:txBody>
                  <a:tcPr marL="74294" marR="74294"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602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社会参加・</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対人関係・</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コミュニケーション</a:t>
                      </a:r>
                    </a:p>
                  </a:txBody>
                  <a:tcPr marL="74294" marR="74294"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ja-JP" altLang="en-US" sz="1600" dirty="0">
                          <a:solidFill>
                            <a:schemeClr val="tx1"/>
                          </a:solidFill>
                          <a:latin typeface="+mn-ea"/>
                          <a:ea typeface="+mn-ea"/>
                        </a:rPr>
                        <a:t>近隣との交流やコミュニケーション能力、対人関係や趣味等に関することについて事実を記載。</a:t>
                      </a:r>
                      <a:endParaRPr lang="en-US" altLang="ja-JP" sz="1600" dirty="0">
                        <a:solidFill>
                          <a:schemeClr val="tx1"/>
                        </a:solidFill>
                        <a:latin typeface="+mn-ea"/>
                        <a:ea typeface="+mn-ea"/>
                      </a:endParaRP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696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健康管理</a:t>
                      </a: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1600" kern="1200" dirty="0">
                          <a:solidFill>
                            <a:schemeClr val="tx1"/>
                          </a:solidFill>
                          <a:effectLst/>
                          <a:latin typeface="+mn-ea"/>
                          <a:ea typeface="+mn-ea"/>
                          <a:cs typeface="+mn-cs"/>
                        </a:rPr>
                        <a:t>健康管理の方法や通院、服薬、疾病の安定性の有無や清潔保持についての状況を記載。</a:t>
                      </a:r>
                      <a:endParaRPr kumimoji="1" lang="en-US" altLang="ja-JP" sz="1600" kern="1200" dirty="0">
                        <a:solidFill>
                          <a:schemeClr val="tx1"/>
                        </a:solidFill>
                        <a:effectLst/>
                        <a:latin typeface="+mn-ea"/>
                        <a:ea typeface="+mn-ea"/>
                        <a:cs typeface="+mn-cs"/>
                      </a:endParaRPr>
                    </a:p>
                  </a:txBody>
                  <a:tcPr marL="74294" marR="74294"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96255">
            <a:off x="2087234" y="1323716"/>
            <a:ext cx="1627194" cy="1776576"/>
          </a:xfrm>
          <a:prstGeom prst="rect">
            <a:avLst/>
          </a:prstGeom>
        </p:spPr>
      </p:pic>
      <p:sp>
        <p:nvSpPr>
          <p:cNvPr id="14" name="加算記号 13"/>
          <p:cNvSpPr/>
          <p:nvPr/>
        </p:nvSpPr>
        <p:spPr>
          <a:xfrm>
            <a:off x="6590811" y="2286813"/>
            <a:ext cx="434936" cy="4615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加算記号 14"/>
          <p:cNvSpPr/>
          <p:nvPr/>
        </p:nvSpPr>
        <p:spPr>
          <a:xfrm>
            <a:off x="6577124" y="1055387"/>
            <a:ext cx="434936" cy="4615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AutoShape 2"/>
          <p:cNvSpPr>
            <a:spLocks noChangeArrowheads="1"/>
          </p:cNvSpPr>
          <p:nvPr/>
        </p:nvSpPr>
        <p:spPr bwMode="auto">
          <a:xfrm>
            <a:off x="5108020" y="1657354"/>
            <a:ext cx="3359788" cy="493683"/>
          </a:xfrm>
          <a:prstGeom prst="roundRect">
            <a:avLst>
              <a:gd name="adj" fmla="val 16667"/>
            </a:avLst>
          </a:prstGeom>
          <a:solidFill>
            <a:schemeClr val="accent5">
              <a:lumMod val="20000"/>
              <a:lumOff val="80000"/>
            </a:schemeClr>
          </a:solidFill>
          <a:ln w="9525">
            <a:noFill/>
            <a:round/>
            <a:headEnd/>
            <a:tailEnd/>
          </a:ln>
          <a:effectLst/>
          <a:scene3d>
            <a:camera prst="orthographicFront"/>
            <a:lightRig rig="threePt" dir="t"/>
          </a:scene3d>
          <a:sp3d prstMaterial="softEdge">
            <a:bevelT/>
          </a:sp3d>
        </p:spPr>
        <p:txBody>
          <a:bodyPr wrap="none" anchor="ctr"/>
          <a:lstStyle/>
          <a:p>
            <a:pPr algn="ctr"/>
            <a:r>
              <a:rPr lang="ja-JP" altLang="en-US" sz="2400" b="1" dirty="0">
                <a:solidFill>
                  <a:srgbClr val="0070C0"/>
                </a:solidFill>
              </a:rPr>
              <a:t>基本チェックリスト</a:t>
            </a:r>
          </a:p>
        </p:txBody>
      </p:sp>
      <p:sp>
        <p:nvSpPr>
          <p:cNvPr id="25" name="AutoShape 2"/>
          <p:cNvSpPr>
            <a:spLocks noChangeArrowheads="1"/>
          </p:cNvSpPr>
          <p:nvPr/>
        </p:nvSpPr>
        <p:spPr bwMode="auto">
          <a:xfrm>
            <a:off x="5079112" y="457077"/>
            <a:ext cx="3359788" cy="493683"/>
          </a:xfrm>
          <a:prstGeom prst="roundRect">
            <a:avLst>
              <a:gd name="adj" fmla="val 16667"/>
            </a:avLst>
          </a:prstGeom>
          <a:solidFill>
            <a:schemeClr val="accent5">
              <a:lumMod val="20000"/>
              <a:lumOff val="80000"/>
            </a:schemeClr>
          </a:solidFill>
          <a:ln w="9525">
            <a:noFill/>
            <a:round/>
            <a:headEnd/>
            <a:tailEnd/>
          </a:ln>
          <a:effectLst/>
          <a:scene3d>
            <a:camera prst="orthographicFront"/>
            <a:lightRig rig="threePt" dir="t"/>
          </a:scene3d>
          <a:sp3d prstMaterial="softEdge">
            <a:bevelT/>
          </a:sp3d>
        </p:spPr>
        <p:txBody>
          <a:bodyPr wrap="none" anchor="ctr"/>
          <a:lstStyle/>
          <a:p>
            <a:pPr algn="ctr"/>
            <a:r>
              <a:rPr lang="zh-TW" altLang="en-US" sz="2400" b="1" dirty="0">
                <a:solidFill>
                  <a:srgbClr val="0070C0"/>
                </a:solidFill>
                <a:latin typeface="ＭＳ Ｐゴシック" panose="020B0600070205080204" pitchFamily="50" charset="-128"/>
                <a:ea typeface="ＭＳ Ｐゴシック" panose="020B0600070205080204" pitchFamily="50" charset="-128"/>
              </a:rPr>
              <a:t>利用者基本情報</a:t>
            </a:r>
            <a:endParaRPr lang="ja-JP" altLang="en-US" sz="2400" b="1" dirty="0">
              <a:solidFill>
                <a:srgbClr val="0070C0"/>
              </a:solidFill>
              <a:latin typeface="ＭＳ Ｐゴシック" panose="020B0600070205080204" pitchFamily="50" charset="-128"/>
            </a:endParaRP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50703">
            <a:off x="1792583" y="2352038"/>
            <a:ext cx="1732412" cy="1885272"/>
          </a:xfrm>
          <a:prstGeom prst="rect">
            <a:avLst/>
          </a:prstGeom>
        </p:spPr>
      </p:pic>
      <p:sp>
        <p:nvSpPr>
          <p:cNvPr id="23" name="Oval 6"/>
          <p:cNvSpPr>
            <a:spLocks noChangeArrowheads="1"/>
          </p:cNvSpPr>
          <p:nvPr/>
        </p:nvSpPr>
        <p:spPr bwMode="auto">
          <a:xfrm>
            <a:off x="122833" y="981752"/>
            <a:ext cx="2362200" cy="2362200"/>
          </a:xfrm>
          <a:prstGeom prst="ellipse">
            <a:avLst/>
          </a:prstGeom>
          <a:solidFill>
            <a:schemeClr val="tx2">
              <a:lumMod val="20000"/>
              <a:lumOff val="80000"/>
            </a:schemeClr>
          </a:solidFill>
          <a:ln w="57150" cap="rnd">
            <a:solidFill>
              <a:schemeClr val="tx2">
                <a:lumMod val="60000"/>
                <a:lumOff val="40000"/>
              </a:schemeClr>
            </a:solidFill>
            <a:prstDash val="sysDot"/>
            <a:round/>
            <a:headEnd/>
            <a:tailEnd/>
          </a:ln>
          <a:effectLst>
            <a:glow rad="139700">
              <a:schemeClr val="accent1">
                <a:satMod val="175000"/>
                <a:alpha val="39000"/>
              </a:schemeClr>
            </a:glow>
          </a:effectLst>
          <a:scene3d>
            <a:camera prst="orthographicFront"/>
            <a:lightRig rig="threePt" dir="t"/>
          </a:scene3d>
          <a:sp3d>
            <a:bevelT/>
          </a:sp3d>
        </p:spPr>
        <p:txBody>
          <a:bodyPr wrap="none" anchor="ctr"/>
          <a:lstStyle/>
          <a:p>
            <a:pPr algn="ctr"/>
            <a:r>
              <a:rPr lang="zh-TW" altLang="en-US" sz="2800" b="1" dirty="0">
                <a:solidFill>
                  <a:prstClr val="black"/>
                </a:solidFill>
                <a:latin typeface="ＭＳ Ｐゴシック" panose="020B0600070205080204" pitchFamily="50" charset="-128"/>
                <a:ea typeface="ＭＳ Ｐゴシック" panose="020B0600070205080204" pitchFamily="50" charset="-128"/>
              </a:rPr>
              <a:t>課題分析</a:t>
            </a:r>
            <a:endParaRPr lang="en-US" altLang="zh-TW" sz="2800" b="1" dirty="0">
              <a:solidFill>
                <a:prstClr val="black"/>
              </a:solidFill>
              <a:latin typeface="ＭＳ Ｐゴシック" panose="020B0600070205080204" pitchFamily="50" charset="-128"/>
              <a:ea typeface="ＭＳ Ｐゴシック" panose="020B0600070205080204" pitchFamily="50" charset="-128"/>
            </a:endParaRPr>
          </a:p>
          <a:p>
            <a:pPr algn="ctr"/>
            <a:r>
              <a:rPr lang="zh-TW" altLang="en-US" sz="2800" b="1" dirty="0">
                <a:solidFill>
                  <a:prstClr val="black"/>
                </a:solidFill>
                <a:latin typeface="ＭＳ Ｐゴシック" panose="020B0600070205080204" pitchFamily="50" charset="-128"/>
                <a:ea typeface="ＭＳ Ｐゴシック" panose="020B0600070205080204" pitchFamily="50" charset="-128"/>
              </a:rPr>
              <a:t>標準項目</a:t>
            </a:r>
            <a:endParaRPr lang="ja-JP" altLang="en-US" sz="2800" b="1" dirty="0">
              <a:solidFill>
                <a:prstClr val="black"/>
              </a:solidFill>
              <a:latin typeface="ＭＳ Ｐゴシック" panose="020B0600070205080204" pitchFamily="50" charset="-128"/>
            </a:endParaRPr>
          </a:p>
        </p:txBody>
      </p:sp>
      <p:pic>
        <p:nvPicPr>
          <p:cNvPr id="27" name="図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4" y="3507476"/>
            <a:ext cx="3780150" cy="3418982"/>
          </a:xfrm>
          <a:prstGeom prst="rect">
            <a:avLst/>
          </a:prstGeom>
        </p:spPr>
      </p:pic>
      <p:sp>
        <p:nvSpPr>
          <p:cNvPr id="26" name="正方形/長方形 25"/>
          <p:cNvSpPr/>
          <p:nvPr/>
        </p:nvSpPr>
        <p:spPr>
          <a:xfrm>
            <a:off x="96837" y="4217932"/>
            <a:ext cx="2692257" cy="1631216"/>
          </a:xfrm>
          <a:prstGeom prst="rect">
            <a:avLst/>
          </a:prstGeom>
        </p:spPr>
        <p:txBody>
          <a:bodyPr wrap="square">
            <a:spAutoFit/>
          </a:bodyPr>
          <a:lstStyle/>
          <a:p>
            <a:pPr algn="ctr"/>
            <a:r>
              <a:rPr lang="ja-JP" altLang="en-US" sz="2000" b="1" dirty="0">
                <a:solidFill>
                  <a:srgbClr val="1F497D"/>
                </a:solidFill>
                <a:latin typeface="ＭＳ Ｐゴシック"/>
              </a:rPr>
              <a:t>情報収集・課題分析が、不十分だと</a:t>
            </a:r>
            <a:endParaRPr lang="en-US" altLang="ja-JP" sz="2000" b="1" dirty="0">
              <a:solidFill>
                <a:srgbClr val="1F497D"/>
              </a:solidFill>
              <a:latin typeface="ＭＳ Ｐゴシック"/>
            </a:endParaRPr>
          </a:p>
          <a:p>
            <a:pPr algn="ctr"/>
            <a:r>
              <a:rPr lang="ja-JP" altLang="en-US" sz="2000" b="1" dirty="0">
                <a:solidFill>
                  <a:srgbClr val="1F497D"/>
                </a:solidFill>
                <a:latin typeface="ＭＳ Ｐゴシック"/>
              </a:rPr>
              <a:t>課題（ニーズ）の</a:t>
            </a:r>
            <a:endParaRPr lang="en-US" altLang="ja-JP" sz="2000" b="1" dirty="0">
              <a:solidFill>
                <a:srgbClr val="1F497D"/>
              </a:solidFill>
              <a:latin typeface="ＭＳ Ｐゴシック"/>
            </a:endParaRPr>
          </a:p>
          <a:p>
            <a:pPr algn="ctr"/>
            <a:r>
              <a:rPr lang="ja-JP" altLang="en-US" sz="2000" b="1" dirty="0">
                <a:solidFill>
                  <a:srgbClr val="1F497D"/>
                </a:solidFill>
                <a:latin typeface="ＭＳ Ｐゴシック"/>
              </a:rPr>
              <a:t>捉え方も不十分と</a:t>
            </a:r>
            <a:endParaRPr lang="en-US" altLang="ja-JP" sz="2000" b="1" dirty="0">
              <a:solidFill>
                <a:srgbClr val="1F497D"/>
              </a:solidFill>
              <a:latin typeface="ＭＳ Ｐゴシック"/>
            </a:endParaRPr>
          </a:p>
          <a:p>
            <a:pPr algn="ctr"/>
            <a:r>
              <a:rPr lang="ja-JP" altLang="en-US" sz="2000" b="1" dirty="0">
                <a:solidFill>
                  <a:srgbClr val="1F497D"/>
                </a:solidFill>
                <a:latin typeface="ＭＳ Ｐゴシック"/>
              </a:rPr>
              <a:t>なりやすい</a:t>
            </a:r>
          </a:p>
        </p:txBody>
      </p:sp>
      <p:sp>
        <p:nvSpPr>
          <p:cNvPr id="1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39</a:t>
            </a:r>
            <a:endParaRPr lang="ja-JP" altLang="en-US" sz="1600" b="1" dirty="0">
              <a:solidFill>
                <a:prstClr val="black"/>
              </a:solidFill>
              <a:latin typeface="+mn-ea"/>
            </a:endParaRPr>
          </a:p>
        </p:txBody>
      </p:sp>
    </p:spTree>
    <p:extLst>
      <p:ext uri="{BB962C8B-B14F-4D97-AF65-F5344CB8AC3E}">
        <p14:creationId xmlns:p14="http://schemas.microsoft.com/office/powerpoint/2010/main" val="87082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a:xfrm>
            <a:off x="-1" y="0"/>
            <a:ext cx="9906001" cy="586854"/>
          </a:xfrm>
          <a:prstGeom prst="rect">
            <a:avLst/>
          </a:prstGeom>
          <a:solidFill>
            <a:schemeClr val="accent2">
              <a:lumMod val="20000"/>
              <a:lumOff val="80000"/>
            </a:schemeClr>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zh-TW" altLang="en-US" sz="3200" dirty="0">
                <a:latin typeface="ＭＳ Ｐゴシック" pitchFamily="50" charset="-128"/>
                <a:ea typeface="ＭＳ Ｐゴシック" pitchFamily="50" charset="-128"/>
              </a:rPr>
              <a:t>国際生活機能分類（ＩＣＦ）</a:t>
            </a:r>
          </a:p>
        </p:txBody>
      </p:sp>
      <p:sp>
        <p:nvSpPr>
          <p:cNvPr id="13314" name="Rectangle 2"/>
          <p:cNvSpPr>
            <a:spLocks noChangeArrowheads="1"/>
          </p:cNvSpPr>
          <p:nvPr/>
        </p:nvSpPr>
        <p:spPr bwMode="auto">
          <a:xfrm>
            <a:off x="509218" y="2137011"/>
            <a:ext cx="8657431" cy="1439863"/>
          </a:xfrm>
          <a:prstGeom prst="rect">
            <a:avLst/>
          </a:prstGeom>
          <a:noFill/>
          <a:ln w="28575">
            <a:solidFill>
              <a:schemeClr val="tx1"/>
            </a:solidFill>
            <a:prstDash val="dash"/>
            <a:miter lim="800000"/>
            <a:headEnd/>
            <a:tailEnd/>
          </a:ln>
        </p:spPr>
        <p:txBody>
          <a:bodyPr wrap="none" anchor="ctr"/>
          <a:lstStyle/>
          <a:p>
            <a:endParaRPr lang="ja-JP" altLang="en-US" dirty="0">
              <a:solidFill>
                <a:prstClr val="black"/>
              </a:solidFill>
              <a:latin typeface="Calibri"/>
            </a:endParaRPr>
          </a:p>
        </p:txBody>
      </p:sp>
      <p:sp>
        <p:nvSpPr>
          <p:cNvPr id="13316" name="Rectangle 4"/>
          <p:cNvSpPr>
            <a:spLocks noChangeArrowheads="1"/>
          </p:cNvSpPr>
          <p:nvPr/>
        </p:nvSpPr>
        <p:spPr bwMode="auto">
          <a:xfrm>
            <a:off x="3627581" y="620447"/>
            <a:ext cx="2340635" cy="935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健康状態</a:t>
            </a:r>
          </a:p>
        </p:txBody>
      </p:sp>
      <p:sp>
        <p:nvSpPr>
          <p:cNvPr id="13317" name="Rectangle 5"/>
          <p:cNvSpPr>
            <a:spLocks noChangeArrowheads="1"/>
          </p:cNvSpPr>
          <p:nvPr/>
        </p:nvSpPr>
        <p:spPr bwMode="auto">
          <a:xfrm>
            <a:off x="897442" y="2349299"/>
            <a:ext cx="2340635" cy="935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心身機能・構造</a:t>
            </a:r>
            <a:endParaRPr lang="en-US" altLang="ja-JP" dirty="0">
              <a:solidFill>
                <a:prstClr val="black"/>
              </a:solidFill>
            </a:endParaRPr>
          </a:p>
          <a:p>
            <a:pPr algn="ctr">
              <a:lnSpc>
                <a:spcPct val="110000"/>
              </a:lnSpc>
            </a:pPr>
            <a:endParaRPr lang="en-US" altLang="ja-JP" dirty="0">
              <a:solidFill>
                <a:prstClr val="black"/>
              </a:solidFill>
            </a:endParaRPr>
          </a:p>
        </p:txBody>
      </p:sp>
      <p:sp>
        <p:nvSpPr>
          <p:cNvPr id="13318" name="Rectangle 6"/>
          <p:cNvSpPr>
            <a:spLocks noChangeArrowheads="1"/>
          </p:cNvSpPr>
          <p:nvPr/>
        </p:nvSpPr>
        <p:spPr bwMode="auto">
          <a:xfrm>
            <a:off x="3627581" y="2349230"/>
            <a:ext cx="2340635"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活　動</a:t>
            </a:r>
            <a:endParaRPr lang="en-US" altLang="ja-JP" dirty="0">
              <a:solidFill>
                <a:prstClr val="black"/>
              </a:solidFill>
            </a:endParaRPr>
          </a:p>
          <a:p>
            <a:pPr algn="ctr">
              <a:lnSpc>
                <a:spcPct val="110000"/>
              </a:lnSpc>
            </a:pPr>
            <a:endParaRPr lang="ja-JP" altLang="en-US" dirty="0">
              <a:solidFill>
                <a:prstClr val="black"/>
              </a:solidFill>
            </a:endParaRPr>
          </a:p>
        </p:txBody>
      </p:sp>
      <p:sp>
        <p:nvSpPr>
          <p:cNvPr id="13319" name="Rectangle 7"/>
          <p:cNvSpPr>
            <a:spLocks noChangeArrowheads="1"/>
          </p:cNvSpPr>
          <p:nvPr/>
        </p:nvSpPr>
        <p:spPr bwMode="auto">
          <a:xfrm>
            <a:off x="6356964" y="2349230"/>
            <a:ext cx="2340637"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参　加</a:t>
            </a:r>
            <a:endParaRPr lang="en-US" altLang="ja-JP" dirty="0">
              <a:solidFill>
                <a:prstClr val="black"/>
              </a:solidFill>
            </a:endParaRPr>
          </a:p>
          <a:p>
            <a:pPr algn="ctr">
              <a:lnSpc>
                <a:spcPct val="110000"/>
              </a:lnSpc>
            </a:pPr>
            <a:endParaRPr lang="ja-JP" altLang="en-US" dirty="0">
              <a:solidFill>
                <a:prstClr val="black"/>
              </a:solidFill>
            </a:endParaRPr>
          </a:p>
        </p:txBody>
      </p:sp>
      <p:sp>
        <p:nvSpPr>
          <p:cNvPr id="13320" name="Rectangle 8"/>
          <p:cNvSpPr>
            <a:spLocks noChangeArrowheads="1"/>
          </p:cNvSpPr>
          <p:nvPr/>
        </p:nvSpPr>
        <p:spPr bwMode="auto">
          <a:xfrm>
            <a:off x="5344275" y="4149457"/>
            <a:ext cx="2651920"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個人因子</a:t>
            </a:r>
          </a:p>
        </p:txBody>
      </p:sp>
      <p:sp>
        <p:nvSpPr>
          <p:cNvPr id="13321" name="Rectangle 9"/>
          <p:cNvSpPr>
            <a:spLocks noChangeArrowheads="1"/>
          </p:cNvSpPr>
          <p:nvPr/>
        </p:nvSpPr>
        <p:spPr bwMode="auto">
          <a:xfrm>
            <a:off x="1754195" y="4149457"/>
            <a:ext cx="2651920"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10000"/>
              </a:lnSpc>
            </a:pPr>
            <a:r>
              <a:rPr lang="ja-JP" altLang="en-US" dirty="0">
                <a:solidFill>
                  <a:prstClr val="black"/>
                </a:solidFill>
              </a:rPr>
              <a:t>環境因子</a:t>
            </a:r>
            <a:endParaRPr lang="ja-JP" altLang="en-US" sz="1400" dirty="0">
              <a:solidFill>
                <a:prstClr val="black"/>
              </a:solidFill>
            </a:endParaRPr>
          </a:p>
        </p:txBody>
      </p:sp>
      <p:sp>
        <p:nvSpPr>
          <p:cNvPr id="13323" name="Line 11"/>
          <p:cNvSpPr>
            <a:spLocks noChangeShapeType="1"/>
          </p:cNvSpPr>
          <p:nvPr/>
        </p:nvSpPr>
        <p:spPr bwMode="auto">
          <a:xfrm>
            <a:off x="1911329" y="1917427"/>
            <a:ext cx="5850733" cy="0"/>
          </a:xfrm>
          <a:prstGeom prst="line">
            <a:avLst/>
          </a:prstGeom>
          <a:noFill/>
          <a:ln w="9525">
            <a:solidFill>
              <a:schemeClr val="tx1"/>
            </a:solidFill>
            <a:round/>
            <a:headEnd/>
            <a:tailEnd/>
          </a:ln>
        </p:spPr>
        <p:txBody>
          <a:bodyPr/>
          <a:lstStyle/>
          <a:p>
            <a:endParaRPr lang="ja-JP" altLang="en-US" dirty="0">
              <a:solidFill>
                <a:prstClr val="black"/>
              </a:solidFill>
              <a:latin typeface="Calibri"/>
            </a:endParaRPr>
          </a:p>
        </p:txBody>
      </p:sp>
      <p:sp>
        <p:nvSpPr>
          <p:cNvPr id="13324" name="Line 12"/>
          <p:cNvSpPr>
            <a:spLocks noChangeShapeType="1"/>
          </p:cNvSpPr>
          <p:nvPr/>
        </p:nvSpPr>
        <p:spPr bwMode="auto">
          <a:xfrm>
            <a:off x="4719109" y="1557068"/>
            <a:ext cx="0" cy="792162"/>
          </a:xfrm>
          <a:prstGeom prst="line">
            <a:avLst/>
          </a:prstGeom>
          <a:noFill/>
          <a:ln w="9525">
            <a:solidFill>
              <a:schemeClr val="tx1"/>
            </a:solidFill>
            <a:round/>
            <a:headEnd type="triangle" w="med" len="med"/>
            <a:tailEnd type="triangle" w="med" len="med"/>
          </a:ln>
        </p:spPr>
        <p:txBody>
          <a:bodyPr/>
          <a:lstStyle/>
          <a:p>
            <a:endParaRPr lang="ja-JP" altLang="en-US" dirty="0">
              <a:solidFill>
                <a:prstClr val="black"/>
              </a:solidFill>
              <a:latin typeface="Calibri"/>
            </a:endParaRPr>
          </a:p>
        </p:txBody>
      </p:sp>
      <p:sp>
        <p:nvSpPr>
          <p:cNvPr id="13325" name="Line 13"/>
          <p:cNvSpPr>
            <a:spLocks noChangeShapeType="1"/>
          </p:cNvSpPr>
          <p:nvPr/>
        </p:nvSpPr>
        <p:spPr bwMode="auto">
          <a:xfrm>
            <a:off x="1910691" y="1917427"/>
            <a:ext cx="0" cy="431800"/>
          </a:xfrm>
          <a:prstGeom prst="line">
            <a:avLst/>
          </a:prstGeom>
          <a:noFill/>
          <a:ln w="9525">
            <a:solidFill>
              <a:schemeClr val="tx1"/>
            </a:solidFill>
            <a:round/>
            <a:headEnd/>
            <a:tailEnd type="triangle" w="med" len="med"/>
          </a:ln>
        </p:spPr>
        <p:txBody>
          <a:bodyPr/>
          <a:lstStyle/>
          <a:p>
            <a:endParaRPr lang="ja-JP" altLang="en-US" dirty="0">
              <a:solidFill>
                <a:prstClr val="black"/>
              </a:solidFill>
              <a:latin typeface="Calibri"/>
            </a:endParaRPr>
          </a:p>
        </p:txBody>
      </p:sp>
      <p:sp>
        <p:nvSpPr>
          <p:cNvPr id="13326" name="Line 14"/>
          <p:cNvSpPr>
            <a:spLocks noChangeShapeType="1"/>
          </p:cNvSpPr>
          <p:nvPr/>
        </p:nvSpPr>
        <p:spPr bwMode="auto">
          <a:xfrm>
            <a:off x="7761420" y="1917427"/>
            <a:ext cx="0" cy="431800"/>
          </a:xfrm>
          <a:prstGeom prst="line">
            <a:avLst/>
          </a:prstGeom>
          <a:noFill/>
          <a:ln w="9525">
            <a:solidFill>
              <a:schemeClr val="tx1"/>
            </a:solidFill>
            <a:round/>
            <a:headEnd/>
            <a:tailEnd type="triangle" w="med" len="med"/>
          </a:ln>
        </p:spPr>
        <p:txBody>
          <a:bodyPr/>
          <a:lstStyle/>
          <a:p>
            <a:endParaRPr lang="ja-JP" altLang="en-US" dirty="0">
              <a:solidFill>
                <a:prstClr val="black"/>
              </a:solidFill>
              <a:latin typeface="Calibri"/>
            </a:endParaRPr>
          </a:p>
        </p:txBody>
      </p:sp>
      <p:sp>
        <p:nvSpPr>
          <p:cNvPr id="13327" name="Line 15"/>
          <p:cNvSpPr>
            <a:spLocks noChangeShapeType="1"/>
          </p:cNvSpPr>
          <p:nvPr/>
        </p:nvSpPr>
        <p:spPr bwMode="auto">
          <a:xfrm>
            <a:off x="2925377" y="3860527"/>
            <a:ext cx="3821378" cy="0"/>
          </a:xfrm>
          <a:prstGeom prst="line">
            <a:avLst/>
          </a:prstGeom>
          <a:noFill/>
          <a:ln w="9525">
            <a:solidFill>
              <a:schemeClr val="tx1"/>
            </a:solidFill>
            <a:round/>
            <a:headEnd/>
            <a:tailEnd/>
          </a:ln>
        </p:spPr>
        <p:txBody>
          <a:bodyPr/>
          <a:lstStyle/>
          <a:p>
            <a:endParaRPr lang="ja-JP" altLang="en-US" dirty="0">
              <a:solidFill>
                <a:prstClr val="black"/>
              </a:solidFill>
              <a:latin typeface="Calibri"/>
            </a:endParaRPr>
          </a:p>
        </p:txBody>
      </p:sp>
      <p:sp>
        <p:nvSpPr>
          <p:cNvPr id="13328" name="Line 16"/>
          <p:cNvSpPr>
            <a:spLocks noChangeShapeType="1"/>
          </p:cNvSpPr>
          <p:nvPr/>
        </p:nvSpPr>
        <p:spPr bwMode="auto">
          <a:xfrm flipV="1">
            <a:off x="4719109" y="3285862"/>
            <a:ext cx="0" cy="574675"/>
          </a:xfrm>
          <a:prstGeom prst="line">
            <a:avLst/>
          </a:prstGeom>
          <a:noFill/>
          <a:ln w="9525">
            <a:solidFill>
              <a:schemeClr val="tx1"/>
            </a:solidFill>
            <a:round/>
            <a:headEnd/>
            <a:tailEnd type="triangle" w="med" len="med"/>
          </a:ln>
        </p:spPr>
        <p:txBody>
          <a:bodyPr/>
          <a:lstStyle/>
          <a:p>
            <a:endParaRPr lang="ja-JP" altLang="en-US" dirty="0">
              <a:solidFill>
                <a:prstClr val="black"/>
              </a:solidFill>
              <a:latin typeface="Calibri"/>
            </a:endParaRPr>
          </a:p>
        </p:txBody>
      </p:sp>
      <p:sp>
        <p:nvSpPr>
          <p:cNvPr id="13329" name="Line 17"/>
          <p:cNvSpPr>
            <a:spLocks noChangeShapeType="1"/>
          </p:cNvSpPr>
          <p:nvPr/>
        </p:nvSpPr>
        <p:spPr bwMode="auto">
          <a:xfrm>
            <a:off x="2925366" y="3860540"/>
            <a:ext cx="0" cy="288925"/>
          </a:xfrm>
          <a:prstGeom prst="line">
            <a:avLst/>
          </a:prstGeom>
          <a:noFill/>
          <a:ln w="9525">
            <a:solidFill>
              <a:schemeClr val="tx1"/>
            </a:solidFill>
            <a:round/>
            <a:headEnd/>
            <a:tailEnd type="triangle" w="med" len="med"/>
          </a:ln>
        </p:spPr>
        <p:txBody>
          <a:bodyPr/>
          <a:lstStyle/>
          <a:p>
            <a:endParaRPr lang="ja-JP" altLang="en-US" dirty="0">
              <a:solidFill>
                <a:prstClr val="black"/>
              </a:solidFill>
              <a:latin typeface="Calibri"/>
            </a:endParaRPr>
          </a:p>
        </p:txBody>
      </p:sp>
      <p:sp>
        <p:nvSpPr>
          <p:cNvPr id="13330" name="Line 18"/>
          <p:cNvSpPr>
            <a:spLocks noChangeShapeType="1"/>
          </p:cNvSpPr>
          <p:nvPr/>
        </p:nvSpPr>
        <p:spPr bwMode="auto">
          <a:xfrm>
            <a:off x="6746742" y="3860540"/>
            <a:ext cx="0" cy="288925"/>
          </a:xfrm>
          <a:prstGeom prst="line">
            <a:avLst/>
          </a:prstGeom>
          <a:noFill/>
          <a:ln w="9525">
            <a:solidFill>
              <a:schemeClr val="tx1"/>
            </a:solidFill>
            <a:round/>
            <a:headEnd/>
            <a:tailEnd type="triangle" w="med" len="med"/>
          </a:ln>
        </p:spPr>
        <p:txBody>
          <a:bodyPr/>
          <a:lstStyle/>
          <a:p>
            <a:endParaRPr lang="ja-JP" altLang="en-US" dirty="0">
              <a:solidFill>
                <a:prstClr val="black"/>
              </a:solidFill>
              <a:latin typeface="Calibri"/>
            </a:endParaRPr>
          </a:p>
        </p:txBody>
      </p:sp>
      <p:sp>
        <p:nvSpPr>
          <p:cNvPr id="13331" name="Text Box 19"/>
          <p:cNvSpPr txBox="1">
            <a:spLocks noChangeArrowheads="1"/>
          </p:cNvSpPr>
          <p:nvPr/>
        </p:nvSpPr>
        <p:spPr bwMode="auto">
          <a:xfrm>
            <a:off x="4968971" y="6612074"/>
            <a:ext cx="4230645" cy="276999"/>
          </a:xfrm>
          <a:prstGeom prst="rect">
            <a:avLst/>
          </a:prstGeom>
          <a:noFill/>
          <a:ln w="9525">
            <a:noFill/>
            <a:miter lim="800000"/>
            <a:headEnd/>
            <a:tailEnd/>
          </a:ln>
        </p:spPr>
        <p:txBody>
          <a:bodyPr wrap="none">
            <a:spAutoFit/>
          </a:bodyPr>
          <a:lstStyle/>
          <a:p>
            <a:r>
              <a:rPr lang="ja-JP" altLang="en-US" sz="1200" dirty="0">
                <a:solidFill>
                  <a:prstClr val="black"/>
                </a:solidFill>
                <a:latin typeface="Calibri"/>
              </a:rPr>
              <a:t>出典：平成</a:t>
            </a:r>
            <a:r>
              <a:rPr lang="en-US" altLang="ja-JP" sz="1200" dirty="0">
                <a:solidFill>
                  <a:prstClr val="black"/>
                </a:solidFill>
                <a:latin typeface="Calibri"/>
              </a:rPr>
              <a:t>16</a:t>
            </a:r>
            <a:r>
              <a:rPr lang="ja-JP" altLang="en-US" sz="1200" dirty="0">
                <a:solidFill>
                  <a:prstClr val="black"/>
                </a:solidFill>
                <a:latin typeface="Calibri"/>
              </a:rPr>
              <a:t>年</a:t>
            </a:r>
            <a:r>
              <a:rPr lang="en-US" altLang="ja-JP" sz="1200" dirty="0">
                <a:solidFill>
                  <a:prstClr val="black"/>
                </a:solidFill>
                <a:latin typeface="Calibri"/>
              </a:rPr>
              <a:t>1</a:t>
            </a:r>
            <a:r>
              <a:rPr lang="ja-JP" altLang="en-US" sz="1200" dirty="0">
                <a:solidFill>
                  <a:prstClr val="black"/>
                </a:solidFill>
                <a:latin typeface="Calibri"/>
              </a:rPr>
              <a:t>月　高齢者リハビリテーション研究会の報告書</a:t>
            </a:r>
          </a:p>
        </p:txBody>
      </p:sp>
      <p:sp>
        <p:nvSpPr>
          <p:cNvPr id="23" name="テキスト ボックス 22"/>
          <p:cNvSpPr txBox="1"/>
          <p:nvPr/>
        </p:nvSpPr>
        <p:spPr>
          <a:xfrm>
            <a:off x="1052703"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機能障害</a:t>
            </a:r>
          </a:p>
        </p:txBody>
      </p:sp>
      <p:sp>
        <p:nvSpPr>
          <p:cNvPr id="24" name="テキスト ボックス 23"/>
          <p:cNvSpPr txBox="1"/>
          <p:nvPr/>
        </p:nvSpPr>
        <p:spPr>
          <a:xfrm>
            <a:off x="3830682"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活動制限</a:t>
            </a:r>
          </a:p>
        </p:txBody>
      </p:sp>
      <p:sp>
        <p:nvSpPr>
          <p:cNvPr id="25" name="テキスト ボックス 24"/>
          <p:cNvSpPr txBox="1"/>
          <p:nvPr/>
        </p:nvSpPr>
        <p:spPr>
          <a:xfrm>
            <a:off x="6513280"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参加制約</a:t>
            </a:r>
          </a:p>
        </p:txBody>
      </p:sp>
      <p:sp>
        <p:nvSpPr>
          <p:cNvPr id="26" name="テキスト ボックス 25"/>
          <p:cNvSpPr txBox="1"/>
          <p:nvPr/>
        </p:nvSpPr>
        <p:spPr>
          <a:xfrm>
            <a:off x="7839333" y="3429097"/>
            <a:ext cx="1107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ja-JP" altLang="en-US" dirty="0">
                <a:solidFill>
                  <a:prstClr val="white"/>
                </a:solidFill>
              </a:rPr>
              <a:t>生活機能</a:t>
            </a:r>
          </a:p>
        </p:txBody>
      </p:sp>
      <p:sp>
        <p:nvSpPr>
          <p:cNvPr id="27" name="角丸四角形 26"/>
          <p:cNvSpPr/>
          <p:nvPr/>
        </p:nvSpPr>
        <p:spPr>
          <a:xfrm>
            <a:off x="274594" y="4941168"/>
            <a:ext cx="9437463" cy="1584176"/>
          </a:xfrm>
          <a:prstGeom prst="roundRect">
            <a:avLst/>
          </a:prstGeom>
          <a:noFill/>
          <a:ln w="25400" cmpd="dbl">
            <a:solidFill>
              <a:srgbClr val="B00082"/>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914326">
              <a:defRPr/>
            </a:pPr>
            <a:r>
              <a:rPr lang="ja-JP" altLang="en-US" dirty="0">
                <a:solidFill>
                  <a:prstClr val="black"/>
                </a:solidFill>
                <a:latin typeface="AR丸ゴシック体M" pitchFamily="49" charset="-128"/>
                <a:ea typeface="AR丸ゴシック体M" pitchFamily="49" charset="-128"/>
              </a:rPr>
              <a:t>　人が生きていくための機能全体を「生活機能」としてとらえ、</a:t>
            </a:r>
            <a:endParaRPr lang="en-US" altLang="ja-JP" dirty="0">
              <a:solidFill>
                <a:prstClr val="black"/>
              </a:solidFill>
              <a:latin typeface="AR丸ゴシック体M" pitchFamily="49" charset="-128"/>
              <a:ea typeface="AR丸ゴシック体M" pitchFamily="49" charset="-128"/>
            </a:endParaRPr>
          </a:p>
          <a:p>
            <a:pPr defTabSz="914326">
              <a:defRPr/>
            </a:pPr>
            <a:r>
              <a:rPr lang="ja-JP" altLang="en-US" dirty="0">
                <a:solidFill>
                  <a:prstClr val="black"/>
                </a:solidFill>
                <a:latin typeface="AR丸ゴシック体M" pitchFamily="49" charset="-128"/>
                <a:ea typeface="AR丸ゴシック体M" pitchFamily="49" charset="-128"/>
              </a:rPr>
              <a:t>　　①体の働きや精神の働きである「心身機能」</a:t>
            </a:r>
            <a:endParaRPr lang="en-US" altLang="ja-JP" dirty="0">
              <a:solidFill>
                <a:prstClr val="black"/>
              </a:solidFill>
              <a:latin typeface="AR丸ゴシック体M" pitchFamily="49" charset="-128"/>
              <a:ea typeface="AR丸ゴシック体M" pitchFamily="49" charset="-128"/>
            </a:endParaRPr>
          </a:p>
          <a:p>
            <a:pPr defTabSz="914326">
              <a:defRPr/>
            </a:pPr>
            <a:r>
              <a:rPr lang="ja-JP" altLang="en-US" dirty="0">
                <a:solidFill>
                  <a:prstClr val="black"/>
                </a:solidFill>
                <a:latin typeface="AR丸ゴシック体M" pitchFamily="49" charset="-128"/>
                <a:ea typeface="AR丸ゴシック体M" pitchFamily="49" charset="-128"/>
              </a:rPr>
              <a:t>　　②ＡＤＬ・家事・職業能力や屋外歩行といった生活行為全般である「活動」</a:t>
            </a:r>
            <a:endParaRPr lang="en-US" altLang="ja-JP" dirty="0">
              <a:solidFill>
                <a:prstClr val="black"/>
              </a:solidFill>
              <a:latin typeface="AR丸ゴシック体M" pitchFamily="49" charset="-128"/>
              <a:ea typeface="AR丸ゴシック体M" pitchFamily="49" charset="-128"/>
            </a:endParaRPr>
          </a:p>
          <a:p>
            <a:pPr defTabSz="914326">
              <a:defRPr/>
            </a:pPr>
            <a:r>
              <a:rPr lang="ja-JP" altLang="en-US" dirty="0">
                <a:solidFill>
                  <a:prstClr val="black"/>
                </a:solidFill>
                <a:latin typeface="AR丸ゴシック体M" pitchFamily="49" charset="-128"/>
                <a:ea typeface="AR丸ゴシック体M" pitchFamily="49" charset="-128"/>
              </a:rPr>
              <a:t>　　③家庭や社会生活で役割を果たすことである「参加」</a:t>
            </a:r>
            <a:endParaRPr lang="en-US" altLang="ja-JP" dirty="0">
              <a:solidFill>
                <a:prstClr val="black"/>
              </a:solidFill>
              <a:latin typeface="AR丸ゴシック体M" pitchFamily="49" charset="-128"/>
              <a:ea typeface="AR丸ゴシック体M" pitchFamily="49" charset="-128"/>
            </a:endParaRPr>
          </a:p>
          <a:p>
            <a:pPr defTabSz="914326">
              <a:defRPr/>
            </a:pPr>
            <a:r>
              <a:rPr lang="ja-JP" altLang="en-US" dirty="0">
                <a:solidFill>
                  <a:prstClr val="black"/>
                </a:solidFill>
                <a:latin typeface="AR丸ゴシック体M" pitchFamily="49" charset="-128"/>
                <a:ea typeface="AR丸ゴシック体M" pitchFamily="49" charset="-128"/>
              </a:rPr>
              <a:t>　の３つの構成要素からなる</a:t>
            </a:r>
            <a:endParaRPr lang="en-US" altLang="ja-JP" dirty="0">
              <a:solidFill>
                <a:prstClr val="black"/>
              </a:solidFill>
              <a:latin typeface="AR丸ゴシック体M" pitchFamily="49" charset="-128"/>
              <a:ea typeface="AR丸ゴシック体M" pitchFamily="49" charset="-128"/>
            </a:endParaRPr>
          </a:p>
        </p:txBody>
      </p:sp>
      <p:cxnSp>
        <p:nvCxnSpPr>
          <p:cNvPr id="5" name="直線矢印コネクタ 4"/>
          <p:cNvCxnSpPr>
            <a:stCxn id="13317" idx="3"/>
            <a:endCxn id="13318" idx="1"/>
          </p:cNvCxnSpPr>
          <p:nvPr/>
        </p:nvCxnSpPr>
        <p:spPr bwMode="auto">
          <a:xfrm>
            <a:off x="3238086" y="2816746"/>
            <a:ext cx="389503"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2" name="直線矢印コネクタ 41"/>
          <p:cNvCxnSpPr/>
          <p:nvPr/>
        </p:nvCxnSpPr>
        <p:spPr bwMode="auto">
          <a:xfrm>
            <a:off x="5967483" y="2817840"/>
            <a:ext cx="389503"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2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40</a:t>
            </a:r>
            <a:endParaRPr lang="ja-JP" altLang="en-US" sz="1600" b="1" dirty="0">
              <a:solidFill>
                <a:prstClr val="black"/>
              </a:solidFill>
              <a:latin typeface="+mn-ea"/>
            </a:endParaRPr>
          </a:p>
        </p:txBody>
      </p:sp>
    </p:spTree>
    <p:extLst>
      <p:ext uri="{BB962C8B-B14F-4D97-AF65-F5344CB8AC3E}">
        <p14:creationId xmlns:p14="http://schemas.microsoft.com/office/powerpoint/2010/main" val="927606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69100" y="2115712"/>
            <a:ext cx="9805647" cy="2204074"/>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8194" name="テキスト ボックス 1"/>
          <p:cNvSpPr txBox="1">
            <a:spLocks noChangeArrowheads="1"/>
          </p:cNvSpPr>
          <p:nvPr/>
        </p:nvSpPr>
        <p:spPr bwMode="auto">
          <a:xfrm>
            <a:off x="-50168" y="-5888"/>
            <a:ext cx="9954589" cy="507831"/>
          </a:xfrm>
          <a:prstGeom prst="rect">
            <a:avLst/>
          </a:prstGeom>
          <a:solidFill>
            <a:schemeClr val="accent2">
              <a:lumMod val="20000"/>
              <a:lumOff val="80000"/>
            </a:schemeClr>
          </a:solidFill>
          <a:ln>
            <a:no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700" dirty="0">
                <a:solidFill>
                  <a:prstClr val="black"/>
                </a:solidFill>
                <a:latin typeface="+mj-ea"/>
                <a:ea typeface="+mj-ea"/>
              </a:rPr>
              <a:t>国際生活機能分類（</a:t>
            </a:r>
            <a:r>
              <a:rPr lang="en-US" altLang="ja-JP" sz="2700" dirty="0">
                <a:solidFill>
                  <a:prstClr val="black"/>
                </a:solidFill>
                <a:latin typeface="+mj-ea"/>
                <a:ea typeface="+mj-ea"/>
              </a:rPr>
              <a:t>ICF</a:t>
            </a:r>
            <a:r>
              <a:rPr lang="ja-JP" altLang="en-US" sz="2700" dirty="0">
                <a:solidFill>
                  <a:prstClr val="black"/>
                </a:solidFill>
                <a:latin typeface="+mj-ea"/>
                <a:ea typeface="+mj-ea"/>
              </a:rPr>
              <a:t>）からみた介護予防のアセスメントの視点例</a:t>
            </a:r>
          </a:p>
        </p:txBody>
      </p:sp>
      <p:sp>
        <p:nvSpPr>
          <p:cNvPr id="8197" name="Text Box 5"/>
          <p:cNvSpPr txBox="1">
            <a:spLocks noChangeArrowheads="1"/>
          </p:cNvSpPr>
          <p:nvPr/>
        </p:nvSpPr>
        <p:spPr bwMode="auto">
          <a:xfrm>
            <a:off x="110598" y="2265435"/>
            <a:ext cx="3672001" cy="1754312"/>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miter lim="800000"/>
            <a:headEnd/>
            <a:tailEnd/>
          </a:ln>
          <a:extLst/>
        </p:spPr>
        <p:txBody>
          <a:bodyPr wrap="squar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solidFill>
                  <a:prstClr val="black"/>
                </a:solidFill>
                <a:latin typeface="ＭＳ Ｐゴシック"/>
                <a:ea typeface="ＭＳ Ｐゴシック"/>
              </a:rPr>
              <a:t>心身機能・構造</a:t>
            </a:r>
          </a:p>
          <a:p>
            <a:pPr eaLnBrk="1" hangingPunct="1">
              <a:spcBef>
                <a:spcPct val="0"/>
              </a:spcBef>
              <a:buFontTx/>
              <a:buNone/>
            </a:pPr>
            <a:r>
              <a:rPr lang="ja-JP" altLang="en-US" sz="1400" dirty="0">
                <a:solidFill>
                  <a:prstClr val="black"/>
                </a:solidFill>
                <a:latin typeface="ＭＳ Ｐゴシック"/>
                <a:ea typeface="ＭＳ Ｐゴシック"/>
              </a:rPr>
              <a:t>□睡眠の内容（不眠、中途覚醒、服薬の有無）</a:t>
            </a:r>
          </a:p>
          <a:p>
            <a:pPr eaLnBrk="1" hangingPunct="1">
              <a:spcBef>
                <a:spcPct val="0"/>
              </a:spcBef>
              <a:buFontTx/>
              <a:buNone/>
            </a:pPr>
            <a:r>
              <a:rPr lang="ja-JP" altLang="en-US" sz="1400" dirty="0">
                <a:solidFill>
                  <a:prstClr val="black"/>
                </a:solidFill>
                <a:latin typeface="ＭＳ Ｐゴシック"/>
                <a:ea typeface="ＭＳ Ｐゴシック"/>
              </a:rPr>
              <a:t>□栄養（増加、減少、嗜好、水分摂取状況）</a:t>
            </a:r>
          </a:p>
          <a:p>
            <a:pPr eaLnBrk="1" hangingPunct="1">
              <a:spcBef>
                <a:spcPct val="0"/>
              </a:spcBef>
              <a:buFontTx/>
              <a:buNone/>
            </a:pPr>
            <a:r>
              <a:rPr lang="ja-JP" altLang="en-US" sz="1400" dirty="0">
                <a:solidFill>
                  <a:prstClr val="black"/>
                </a:solidFill>
                <a:latin typeface="ＭＳ Ｐゴシック"/>
                <a:ea typeface="ＭＳ Ｐゴシック"/>
              </a:rPr>
              <a:t>□視覚・聴覚・痛みと日常生活の支障の程度</a:t>
            </a:r>
          </a:p>
          <a:p>
            <a:pPr eaLnBrk="1" hangingPunct="1">
              <a:spcBef>
                <a:spcPct val="0"/>
              </a:spcBef>
              <a:buFontTx/>
              <a:buNone/>
            </a:pPr>
            <a:r>
              <a:rPr lang="ja-JP" altLang="en-US" sz="1400" dirty="0">
                <a:solidFill>
                  <a:prstClr val="black"/>
                </a:solidFill>
                <a:latin typeface="ＭＳ Ｐゴシック"/>
                <a:ea typeface="ＭＳ Ｐゴシック"/>
              </a:rPr>
              <a:t>□口腔機能と衛生　　 □排尿・排便障害</a:t>
            </a:r>
          </a:p>
          <a:p>
            <a:pPr eaLnBrk="1" hangingPunct="1">
              <a:spcBef>
                <a:spcPct val="0"/>
              </a:spcBef>
              <a:buFontTx/>
              <a:buNone/>
            </a:pPr>
            <a:r>
              <a:rPr lang="ja-JP" altLang="en-US" sz="1400" dirty="0">
                <a:solidFill>
                  <a:prstClr val="black"/>
                </a:solidFill>
                <a:latin typeface="ＭＳ Ｐゴシック"/>
                <a:ea typeface="ＭＳ Ｐゴシック"/>
              </a:rPr>
              <a:t>□筋力　　　　　　　　　  </a:t>
            </a:r>
            <a:r>
              <a:rPr lang="ja-JP" altLang="en-US" sz="1400" dirty="0">
                <a:solidFill>
                  <a:prstClr val="black"/>
                </a:solidFill>
                <a:latin typeface="ＭＳ Ｐゴシック"/>
              </a:rPr>
              <a:t>□全身持久力　</a:t>
            </a:r>
            <a:endParaRPr lang="en-US" altLang="ja-JP" sz="1400" dirty="0">
              <a:solidFill>
                <a:prstClr val="black"/>
              </a:solidFill>
              <a:latin typeface="ＭＳ Ｐゴシック"/>
            </a:endParaRPr>
          </a:p>
          <a:p>
            <a:pPr eaLnBrk="1" hangingPunct="1">
              <a:spcBef>
                <a:spcPct val="0"/>
              </a:spcBef>
              <a:buFontTx/>
              <a:buNone/>
            </a:pPr>
            <a:r>
              <a:rPr lang="ja-JP" altLang="en-US" sz="1400" dirty="0">
                <a:solidFill>
                  <a:prstClr val="black"/>
                </a:solidFill>
                <a:latin typeface="ＭＳ Ｐゴシック"/>
              </a:rPr>
              <a:t>□精神面（抑うつ、認知機能）</a:t>
            </a:r>
            <a:endParaRPr lang="en-US" altLang="ja-JP" sz="1400" dirty="0">
              <a:solidFill>
                <a:prstClr val="black"/>
              </a:solidFill>
              <a:latin typeface="ＭＳ Ｐゴシック"/>
            </a:endParaRPr>
          </a:p>
        </p:txBody>
      </p:sp>
      <p:sp>
        <p:nvSpPr>
          <p:cNvPr id="8198" name="Text Box 6"/>
          <p:cNvSpPr txBox="1">
            <a:spLocks noChangeArrowheads="1"/>
          </p:cNvSpPr>
          <p:nvPr/>
        </p:nvSpPr>
        <p:spPr bwMode="auto">
          <a:xfrm>
            <a:off x="4028270" y="2274868"/>
            <a:ext cx="3456001" cy="1969756"/>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miter lim="800000"/>
            <a:headEnd/>
            <a:tailEnd/>
          </a:ln>
          <a:extLst/>
        </p:spPr>
        <p:txBody>
          <a:bodyPr wrap="squar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solidFill>
                  <a:prstClr val="black"/>
                </a:solidFill>
                <a:latin typeface="ＭＳ Ｐゴシック"/>
                <a:ea typeface="ＭＳ Ｐゴシック"/>
              </a:rPr>
              <a:t>活動</a:t>
            </a:r>
          </a:p>
          <a:p>
            <a:pPr eaLnBrk="1" hangingPunct="1">
              <a:spcBef>
                <a:spcPct val="0"/>
              </a:spcBef>
              <a:buFontTx/>
              <a:buNone/>
            </a:pPr>
            <a:r>
              <a:rPr lang="ja-JP" altLang="en-US" sz="1400" dirty="0">
                <a:solidFill>
                  <a:prstClr val="black"/>
                </a:solidFill>
                <a:latin typeface="ＭＳ Ｐゴシック"/>
                <a:ea typeface="ＭＳ Ｐゴシック"/>
              </a:rPr>
              <a:t>□立ち座り、浴槽のまたぎなどの起居動作　　</a:t>
            </a:r>
          </a:p>
          <a:p>
            <a:pPr eaLnBrk="1" hangingPunct="1">
              <a:spcBef>
                <a:spcPct val="0"/>
              </a:spcBef>
              <a:buFontTx/>
              <a:buNone/>
            </a:pPr>
            <a:r>
              <a:rPr lang="ja-JP" altLang="en-US" sz="1400" dirty="0">
                <a:solidFill>
                  <a:prstClr val="black"/>
                </a:solidFill>
                <a:latin typeface="ＭＳ Ｐゴシック"/>
                <a:ea typeface="ＭＳ Ｐゴシック"/>
              </a:rPr>
              <a:t>□移動（屋内・屋外歩行）　　　　□運搬動作　　　　</a:t>
            </a:r>
          </a:p>
          <a:p>
            <a:pPr eaLnBrk="1" hangingPunct="1">
              <a:spcBef>
                <a:spcPct val="0"/>
              </a:spcBef>
              <a:buFontTx/>
              <a:buNone/>
            </a:pPr>
            <a:r>
              <a:rPr lang="ja-JP" altLang="en-US" sz="1400" dirty="0">
                <a:solidFill>
                  <a:prstClr val="black"/>
                </a:solidFill>
                <a:latin typeface="ＭＳ Ｐゴシック"/>
                <a:ea typeface="ＭＳ Ｐゴシック"/>
              </a:rPr>
              <a:t>□洗髪・洗身　　　□爪切り・耳掃除　　　</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□下着・衣類の脱着　　 </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□買い物　　 □金銭管理　　□簡単な調理</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□掃除         □整理整頓　  □洗濯</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□服薬管理   </a:t>
            </a:r>
            <a:endParaRPr lang="en-US" altLang="ja-JP" sz="1400" dirty="0">
              <a:solidFill>
                <a:prstClr val="black"/>
              </a:solidFill>
              <a:latin typeface="ＭＳ Ｐゴシック"/>
              <a:ea typeface="ＭＳ Ｐゴシック"/>
            </a:endParaRPr>
          </a:p>
        </p:txBody>
      </p:sp>
      <p:sp>
        <p:nvSpPr>
          <p:cNvPr id="8199" name="Text Box 7"/>
          <p:cNvSpPr txBox="1">
            <a:spLocks noChangeArrowheads="1"/>
          </p:cNvSpPr>
          <p:nvPr/>
        </p:nvSpPr>
        <p:spPr bwMode="auto">
          <a:xfrm>
            <a:off x="69075" y="4968856"/>
            <a:ext cx="5315195" cy="1754312"/>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miter lim="800000"/>
            <a:headEnd/>
            <a:tailEnd/>
          </a:ln>
          <a:extLst/>
        </p:spPr>
        <p:txBody>
          <a:bodyPr wrap="squar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solidFill>
                  <a:prstClr val="black"/>
                </a:solidFill>
                <a:latin typeface="HG創英角ﾎﾟｯﾌﾟ体" pitchFamily="49" charset="-128"/>
                <a:ea typeface="HG創英角ﾎﾟｯﾌﾟ体" pitchFamily="49" charset="-128"/>
              </a:rPr>
              <a:t>　　　　　　</a:t>
            </a:r>
            <a:r>
              <a:rPr lang="ja-JP" altLang="en-US" sz="2400" b="1" dirty="0">
                <a:solidFill>
                  <a:prstClr val="black"/>
                </a:solidFill>
                <a:latin typeface="ＭＳ Ｐゴシック"/>
                <a:ea typeface="ＭＳ Ｐゴシック"/>
              </a:rPr>
              <a:t>環境因子</a:t>
            </a:r>
            <a:endParaRPr lang="en-US" altLang="ja-JP" sz="2400" b="1" dirty="0">
              <a:solidFill>
                <a:prstClr val="black"/>
              </a:solidFill>
              <a:latin typeface="ＭＳ Ｐゴシック"/>
              <a:ea typeface="ＭＳ Ｐゴシック"/>
            </a:endParaRPr>
          </a:p>
          <a:p>
            <a:pPr eaLnBrk="1" hangingPunct="1">
              <a:spcBef>
                <a:spcPct val="0"/>
              </a:spcBef>
              <a:buFont typeface="Arial" charset="0"/>
              <a:buNone/>
            </a:pPr>
            <a:r>
              <a:rPr lang="ja-JP" altLang="en-US" sz="1400" dirty="0">
                <a:solidFill>
                  <a:prstClr val="black"/>
                </a:solidFill>
                <a:latin typeface="ＭＳ Ｐゴシック"/>
                <a:ea typeface="ＭＳ Ｐゴシック"/>
              </a:rPr>
              <a:t>□家族構成及び家族の健康状態　　□家族・親戚との交流</a:t>
            </a:r>
            <a:r>
              <a:rPr lang="en-US" altLang="ja-JP" sz="1400" dirty="0">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つながり</a:t>
            </a:r>
            <a:endParaRPr lang="en-US" altLang="ja-JP" sz="1400" dirty="0">
              <a:solidFill>
                <a:prstClr val="black"/>
              </a:solidFill>
              <a:latin typeface="ＭＳ Ｐゴシック"/>
              <a:ea typeface="ＭＳ Ｐゴシック"/>
            </a:endParaRPr>
          </a:p>
          <a:p>
            <a:pPr eaLnBrk="1" hangingPunct="1">
              <a:spcBef>
                <a:spcPct val="0"/>
              </a:spcBef>
              <a:buFont typeface="Arial" charset="0"/>
              <a:buNone/>
            </a:pPr>
            <a:r>
              <a:rPr lang="ja-JP" altLang="en-US" sz="1400" dirty="0">
                <a:solidFill>
                  <a:prstClr val="black"/>
                </a:solidFill>
                <a:latin typeface="ＭＳ Ｐゴシック"/>
                <a:ea typeface="ＭＳ Ｐゴシック"/>
              </a:rPr>
              <a:t>□経済状況　　　　　　　　　　　　　　　 □住環境（立地状況）</a:t>
            </a:r>
          </a:p>
          <a:p>
            <a:pPr eaLnBrk="1" hangingPunct="1">
              <a:spcBef>
                <a:spcPct val="0"/>
              </a:spcBef>
              <a:buFont typeface="Arial" charset="0"/>
              <a:buNone/>
            </a:pPr>
            <a:r>
              <a:rPr lang="ja-JP" altLang="en-US" sz="1400" dirty="0">
                <a:solidFill>
                  <a:prstClr val="black"/>
                </a:solidFill>
                <a:latin typeface="ＭＳ Ｐゴシック"/>
                <a:ea typeface="ＭＳ Ｐゴシック"/>
              </a:rPr>
              <a:t>□</a:t>
            </a:r>
            <a:r>
              <a:rPr lang="ja-JP" altLang="en-US" sz="1400" dirty="0">
                <a:solidFill>
                  <a:prstClr val="black"/>
                </a:solidFill>
                <a:latin typeface="ＭＳ Ｐゴシック"/>
              </a:rPr>
              <a:t>公共交通機関へのアクセス　　　　</a:t>
            </a:r>
            <a:r>
              <a:rPr lang="ja-JP" altLang="en-US" sz="1400" dirty="0">
                <a:solidFill>
                  <a:prstClr val="black"/>
                </a:solidFill>
                <a:latin typeface="ＭＳ Ｐゴシック"/>
                <a:ea typeface="ＭＳ Ｐゴシック"/>
              </a:rPr>
              <a:t>□よく利用していた社会資源              □福祉用・自助具　　　　　　　　　　　 □医療・保健・福祉サービス　　　　　　　□友人など家までの距離</a:t>
            </a:r>
          </a:p>
          <a:p>
            <a:pPr eaLnBrk="1" hangingPunct="1">
              <a:spcBef>
                <a:spcPct val="0"/>
              </a:spcBef>
              <a:buFont typeface="Arial" charset="0"/>
              <a:buNone/>
            </a:pPr>
            <a:r>
              <a:rPr lang="ja-JP" altLang="en-US" sz="1400" dirty="0">
                <a:solidFill>
                  <a:prstClr val="black"/>
                </a:solidFill>
                <a:latin typeface="ＭＳ Ｐゴシック"/>
                <a:ea typeface="ＭＳ Ｐゴシック"/>
              </a:rPr>
              <a:t>□その他（　　　　　　　　　　　　　　　　　）</a:t>
            </a:r>
          </a:p>
        </p:txBody>
      </p:sp>
      <p:sp>
        <p:nvSpPr>
          <p:cNvPr id="8200" name="Text Box 8"/>
          <p:cNvSpPr txBox="1">
            <a:spLocks noChangeArrowheads="1"/>
          </p:cNvSpPr>
          <p:nvPr/>
        </p:nvSpPr>
        <p:spPr bwMode="auto">
          <a:xfrm>
            <a:off x="6249149" y="4960586"/>
            <a:ext cx="2998196" cy="1107981"/>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miter lim="800000"/>
            <a:headEnd/>
            <a:tailEnd/>
          </a:ln>
          <a:extLst/>
        </p:spPr>
        <p:txBody>
          <a:bodyPr wrap="squar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solidFill>
                  <a:prstClr val="black"/>
                </a:solidFill>
                <a:latin typeface="ＭＳ Ｐゴシック"/>
                <a:ea typeface="ＭＳ Ｐゴシック"/>
              </a:rPr>
              <a:t>個人因子</a:t>
            </a:r>
          </a:p>
          <a:p>
            <a:pPr eaLnBrk="1" hangingPunct="1">
              <a:spcBef>
                <a:spcPct val="0"/>
              </a:spcBef>
              <a:buFontTx/>
              <a:buNone/>
            </a:pPr>
            <a:r>
              <a:rPr lang="ja-JP" altLang="en-US" sz="1400" dirty="0">
                <a:solidFill>
                  <a:prstClr val="black"/>
                </a:solidFill>
                <a:latin typeface="ＭＳ Ｐゴシック"/>
                <a:ea typeface="ＭＳ Ｐゴシック"/>
              </a:rPr>
              <a:t>□年齢　　□生育歴　　□趣味・嗜好</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□性格　　□価値観　　□職歴</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　　　　　　　　　　　　　　　　　　　　など　</a:t>
            </a:r>
          </a:p>
        </p:txBody>
      </p:sp>
      <p:sp>
        <p:nvSpPr>
          <p:cNvPr id="8201" name="Line 10"/>
          <p:cNvSpPr>
            <a:spLocks noChangeShapeType="1"/>
          </p:cNvSpPr>
          <p:nvPr/>
        </p:nvSpPr>
        <p:spPr bwMode="auto">
          <a:xfrm>
            <a:off x="2920820" y="4711038"/>
            <a:ext cx="45634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2161" tIns="31080" rIns="62161" bIns="31080"/>
          <a:lstStyle/>
          <a:p>
            <a:endParaRPr lang="ja-JP" altLang="en-US" dirty="0">
              <a:solidFill>
                <a:prstClr val="black"/>
              </a:solidFill>
            </a:endParaRPr>
          </a:p>
        </p:txBody>
      </p:sp>
      <p:sp>
        <p:nvSpPr>
          <p:cNvPr id="8202" name="Line 11"/>
          <p:cNvSpPr>
            <a:spLocks noChangeShapeType="1"/>
          </p:cNvSpPr>
          <p:nvPr/>
        </p:nvSpPr>
        <p:spPr bwMode="auto">
          <a:xfrm>
            <a:off x="4957822" y="4255860"/>
            <a:ext cx="0" cy="424580"/>
          </a:xfrm>
          <a:prstGeom prst="line">
            <a:avLst/>
          </a:prstGeom>
          <a:noFill/>
          <a:ln w="9525">
            <a:solidFill>
              <a:schemeClr val="tx1"/>
            </a:solidFill>
            <a:round/>
            <a:headEnd type="arrow"/>
            <a:tailEnd type="arrow"/>
          </a:ln>
          <a:extLst>
            <a:ext uri="{909E8E84-426E-40DD-AFC4-6F175D3DCCD1}">
              <a14:hiddenFill xmlns:a14="http://schemas.microsoft.com/office/drawing/2010/main">
                <a:noFill/>
              </a14:hiddenFill>
            </a:ext>
          </a:extLst>
        </p:spPr>
        <p:txBody>
          <a:bodyPr lIns="62161" tIns="31080" rIns="62161" bIns="31080"/>
          <a:lstStyle/>
          <a:p>
            <a:endParaRPr lang="ja-JP" altLang="en-US" dirty="0">
              <a:solidFill>
                <a:prstClr val="black"/>
              </a:solidFill>
            </a:endParaRPr>
          </a:p>
        </p:txBody>
      </p:sp>
      <p:sp>
        <p:nvSpPr>
          <p:cNvPr id="8203" name="Line 12"/>
          <p:cNvSpPr>
            <a:spLocks noChangeShapeType="1"/>
          </p:cNvSpPr>
          <p:nvPr/>
        </p:nvSpPr>
        <p:spPr bwMode="auto">
          <a:xfrm>
            <a:off x="2920797" y="4711041"/>
            <a:ext cx="0" cy="28733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lIns="62161" tIns="31080" rIns="62161" bIns="31080"/>
          <a:lstStyle/>
          <a:p>
            <a:endParaRPr lang="ja-JP" altLang="en-US" dirty="0">
              <a:solidFill>
                <a:prstClr val="black"/>
              </a:solidFill>
            </a:endParaRPr>
          </a:p>
        </p:txBody>
      </p:sp>
      <p:sp>
        <p:nvSpPr>
          <p:cNvPr id="8204" name="Line 13"/>
          <p:cNvSpPr>
            <a:spLocks noChangeShapeType="1"/>
          </p:cNvSpPr>
          <p:nvPr/>
        </p:nvSpPr>
        <p:spPr bwMode="auto">
          <a:xfrm>
            <a:off x="7484263" y="4693576"/>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lIns="62161" tIns="31080" rIns="62161" bIns="31080"/>
          <a:lstStyle/>
          <a:p>
            <a:endParaRPr lang="ja-JP" altLang="en-US" dirty="0">
              <a:solidFill>
                <a:prstClr val="black"/>
              </a:solidFill>
            </a:endParaRPr>
          </a:p>
        </p:txBody>
      </p:sp>
      <p:sp>
        <p:nvSpPr>
          <p:cNvPr id="8205" name="Line 19"/>
          <p:cNvSpPr>
            <a:spLocks noChangeShapeType="1"/>
          </p:cNvSpPr>
          <p:nvPr/>
        </p:nvSpPr>
        <p:spPr bwMode="auto">
          <a:xfrm>
            <a:off x="1925825" y="4451600"/>
            <a:ext cx="67457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2161" tIns="31080" rIns="62161" bIns="31080"/>
          <a:lstStyle/>
          <a:p>
            <a:endParaRPr lang="ja-JP" altLang="en-US" dirty="0">
              <a:solidFill>
                <a:prstClr val="black"/>
              </a:solidFill>
            </a:endParaRPr>
          </a:p>
        </p:txBody>
      </p:sp>
      <p:sp>
        <p:nvSpPr>
          <p:cNvPr id="8206" name="Line 20"/>
          <p:cNvSpPr>
            <a:spLocks noChangeShapeType="1"/>
          </p:cNvSpPr>
          <p:nvPr/>
        </p:nvSpPr>
        <p:spPr bwMode="auto">
          <a:xfrm flipV="1">
            <a:off x="1946573" y="4037408"/>
            <a:ext cx="0" cy="414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2161" tIns="31080" rIns="62161" bIns="31080"/>
          <a:lstStyle/>
          <a:p>
            <a:endParaRPr lang="ja-JP" altLang="en-US" dirty="0">
              <a:solidFill>
                <a:prstClr val="black"/>
              </a:solidFill>
            </a:endParaRPr>
          </a:p>
        </p:txBody>
      </p:sp>
      <p:sp>
        <p:nvSpPr>
          <p:cNvPr id="8207" name="Line 21"/>
          <p:cNvSpPr>
            <a:spLocks noChangeShapeType="1"/>
          </p:cNvSpPr>
          <p:nvPr/>
        </p:nvSpPr>
        <p:spPr bwMode="auto">
          <a:xfrm flipV="1">
            <a:off x="8692288" y="4061757"/>
            <a:ext cx="0" cy="390093"/>
          </a:xfrm>
          <a:prstGeom prst="line">
            <a:avLst/>
          </a:prstGeom>
          <a:noFill/>
          <a:ln w="9525">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wrap="none" lIns="62161" tIns="31080" rIns="62161" bIns="31080"/>
          <a:lstStyle/>
          <a:p>
            <a:endParaRPr lang="ja-JP" altLang="en-US" dirty="0">
              <a:solidFill>
                <a:prstClr val="black"/>
              </a:solidFill>
            </a:endParaRPr>
          </a:p>
        </p:txBody>
      </p:sp>
      <p:sp>
        <p:nvSpPr>
          <p:cNvPr id="8208" name="Text Box 22"/>
          <p:cNvSpPr txBox="1">
            <a:spLocks noChangeArrowheads="1"/>
          </p:cNvSpPr>
          <p:nvPr/>
        </p:nvSpPr>
        <p:spPr bwMode="auto">
          <a:xfrm>
            <a:off x="-50180" y="4535294"/>
            <a:ext cx="1723516"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solidFill>
                  <a:prstClr val="black"/>
                </a:solidFill>
                <a:latin typeface="Arial" charset="0"/>
              </a:rPr>
              <a:t>＜背景因子＞</a:t>
            </a:r>
          </a:p>
        </p:txBody>
      </p:sp>
      <p:sp>
        <p:nvSpPr>
          <p:cNvPr id="8209" name="テキスト ボックス 1"/>
          <p:cNvSpPr txBox="1">
            <a:spLocks noChangeArrowheads="1"/>
          </p:cNvSpPr>
          <p:nvPr/>
        </p:nvSpPr>
        <p:spPr bwMode="auto">
          <a:xfrm>
            <a:off x="69066" y="517324"/>
            <a:ext cx="8387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dirty="0">
                <a:solidFill>
                  <a:prstClr val="black"/>
                </a:solidFill>
                <a:latin typeface="Arial" charset="0"/>
              </a:rPr>
              <a:t>※ICF</a:t>
            </a:r>
            <a:r>
              <a:rPr lang="ja-JP" altLang="en-US" sz="1600" dirty="0">
                <a:solidFill>
                  <a:prstClr val="black"/>
                </a:solidFill>
                <a:latin typeface="Arial" charset="0"/>
              </a:rPr>
              <a:t>（</a:t>
            </a:r>
            <a:r>
              <a:rPr lang="en-US" altLang="ja-JP" sz="1600" dirty="0">
                <a:solidFill>
                  <a:prstClr val="black"/>
                </a:solidFill>
                <a:latin typeface="Arial" charset="0"/>
              </a:rPr>
              <a:t>International Classification of Functioning, Disability and Health</a:t>
            </a:r>
            <a:r>
              <a:rPr lang="ja-JP" altLang="en-US" sz="1600" dirty="0">
                <a:solidFill>
                  <a:prstClr val="black"/>
                </a:solidFill>
                <a:latin typeface="Arial" charset="0"/>
              </a:rPr>
              <a:t>）：国際生活機能分類</a:t>
            </a:r>
            <a:endParaRPr lang="en-US" altLang="ja-JP" sz="1600" dirty="0">
              <a:solidFill>
                <a:prstClr val="black"/>
              </a:solidFill>
              <a:latin typeface="Arial" charset="0"/>
            </a:endParaRPr>
          </a:p>
        </p:txBody>
      </p:sp>
      <p:sp>
        <p:nvSpPr>
          <p:cNvPr id="2" name="テキスト ボックス 1"/>
          <p:cNvSpPr txBox="1"/>
          <p:nvPr/>
        </p:nvSpPr>
        <p:spPr>
          <a:xfrm>
            <a:off x="2948066" y="865738"/>
            <a:ext cx="3958135" cy="892552"/>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ln>
        </p:spPr>
        <p:txBody>
          <a:bodyPr wrap="none" rtlCol="0">
            <a:spAutoFit/>
          </a:bodyPr>
          <a:lstStyle/>
          <a:p>
            <a:pPr algn="ctr"/>
            <a:r>
              <a:rPr lang="ja-JP" altLang="en-US" sz="2400" b="1" dirty="0">
                <a:solidFill>
                  <a:prstClr val="black"/>
                </a:solidFill>
                <a:latin typeface="ＭＳ Ｐゴシック"/>
              </a:rPr>
              <a:t>健康状態</a:t>
            </a:r>
            <a:endParaRPr lang="en-US" altLang="ja-JP" sz="2400" b="1" dirty="0">
              <a:solidFill>
                <a:prstClr val="black"/>
              </a:solidFill>
              <a:latin typeface="ＭＳ Ｐゴシック"/>
            </a:endParaRPr>
          </a:p>
          <a:p>
            <a:r>
              <a:rPr lang="ja-JP" altLang="en-US" sz="1400" dirty="0">
                <a:solidFill>
                  <a:prstClr val="black"/>
                </a:solidFill>
                <a:latin typeface="ＭＳ Ｐゴシック"/>
              </a:rPr>
              <a:t>□病名と症状　　□服薬内容　　□既往歴</a:t>
            </a:r>
          </a:p>
          <a:p>
            <a:r>
              <a:rPr lang="ja-JP" altLang="en-US" sz="1400" dirty="0">
                <a:solidFill>
                  <a:prstClr val="black"/>
                </a:solidFill>
                <a:latin typeface="ＭＳ Ｐゴシック"/>
              </a:rPr>
              <a:t>□主治医　　　　 □受診行動（頻度、方法）　　 など</a:t>
            </a:r>
          </a:p>
        </p:txBody>
      </p:sp>
      <p:cxnSp>
        <p:nvCxnSpPr>
          <p:cNvPr id="5" name="直線コネクタ 4"/>
          <p:cNvCxnSpPr/>
          <p:nvPr/>
        </p:nvCxnSpPr>
        <p:spPr>
          <a:xfrm>
            <a:off x="1891368" y="1963711"/>
            <a:ext cx="6875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891348" y="1967868"/>
            <a:ext cx="0" cy="3193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コネクタ 10"/>
          <p:cNvCxnSpPr>
            <a:stCxn id="2" idx="2"/>
          </p:cNvCxnSpPr>
          <p:nvPr/>
        </p:nvCxnSpPr>
        <p:spPr>
          <a:xfrm>
            <a:off x="4927134" y="1758290"/>
            <a:ext cx="7" cy="528952"/>
          </a:xfrm>
          <a:prstGeom prst="line">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8" name="Text Box 6"/>
          <p:cNvSpPr txBox="1">
            <a:spLocks noChangeArrowheads="1"/>
          </p:cNvSpPr>
          <p:nvPr/>
        </p:nvSpPr>
        <p:spPr bwMode="auto">
          <a:xfrm>
            <a:off x="7740758" y="2283096"/>
            <a:ext cx="2052001" cy="1754312"/>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6200000" scaled="1"/>
            <a:tileRect/>
          </a:gradFill>
          <a:ln w="19050">
            <a:solidFill>
              <a:schemeClr val="tx1"/>
            </a:solidFill>
            <a:miter lim="800000"/>
            <a:headEnd/>
            <a:tailEnd/>
          </a:ln>
          <a:extLst/>
        </p:spPr>
        <p:txBody>
          <a:bodyPr wrap="squar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solidFill>
                  <a:prstClr val="black"/>
                </a:solidFill>
                <a:latin typeface="ＭＳ Ｐゴシック"/>
                <a:ea typeface="ＭＳ Ｐゴシック"/>
              </a:rPr>
              <a:t>参加</a:t>
            </a:r>
          </a:p>
          <a:p>
            <a:pPr eaLnBrk="1" hangingPunct="1">
              <a:spcBef>
                <a:spcPct val="0"/>
              </a:spcBef>
              <a:buFontTx/>
              <a:buNone/>
            </a:pPr>
            <a:r>
              <a:rPr lang="ja-JP" altLang="en-US" sz="1400" dirty="0">
                <a:solidFill>
                  <a:prstClr val="black"/>
                </a:solidFill>
                <a:latin typeface="ＭＳ Ｐゴシック"/>
                <a:ea typeface="ＭＳ Ｐゴシック"/>
              </a:rPr>
              <a:t>□外出先の有無　　　</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□趣味活動　　</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□友人・親戚の交流</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□地域の居場所</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□日中の活動の有無</a:t>
            </a:r>
            <a:endParaRPr lang="en-US" altLang="ja-JP" sz="1400" dirty="0">
              <a:solidFill>
                <a:prstClr val="black"/>
              </a:solidFill>
              <a:latin typeface="ＭＳ Ｐゴシック"/>
              <a:ea typeface="ＭＳ Ｐゴシック"/>
            </a:endParaRPr>
          </a:p>
          <a:p>
            <a:pPr eaLnBrk="1" hangingPunct="1">
              <a:spcBef>
                <a:spcPct val="0"/>
              </a:spcBef>
              <a:buFontTx/>
              <a:buNone/>
            </a:pPr>
            <a:r>
              <a:rPr lang="ja-JP" altLang="en-US" sz="1400" dirty="0">
                <a:solidFill>
                  <a:prstClr val="black"/>
                </a:solidFill>
                <a:latin typeface="ＭＳ Ｐゴシック"/>
                <a:ea typeface="ＭＳ Ｐゴシック"/>
              </a:rPr>
              <a:t>□その他（　　　　　　　　）　　　 </a:t>
            </a:r>
          </a:p>
        </p:txBody>
      </p:sp>
      <p:cxnSp>
        <p:nvCxnSpPr>
          <p:cNvPr id="17" name="直線矢印コネクタ 16"/>
          <p:cNvCxnSpPr>
            <a:endCxn id="28" idx="0"/>
          </p:cNvCxnSpPr>
          <p:nvPr/>
        </p:nvCxnSpPr>
        <p:spPr>
          <a:xfrm>
            <a:off x="8766761" y="1948330"/>
            <a:ext cx="7" cy="3347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flipH="1">
            <a:off x="3769735" y="3128878"/>
            <a:ext cx="2872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28" idx="1"/>
          </p:cNvCxnSpPr>
          <p:nvPr/>
        </p:nvCxnSpPr>
        <p:spPr>
          <a:xfrm>
            <a:off x="7484288" y="3160252"/>
            <a:ext cx="25647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 Box 22"/>
          <p:cNvSpPr txBox="1">
            <a:spLocks noChangeArrowheads="1"/>
          </p:cNvSpPr>
          <p:nvPr/>
        </p:nvSpPr>
        <p:spPr bwMode="auto">
          <a:xfrm>
            <a:off x="8766767" y="4135127"/>
            <a:ext cx="1107963" cy="369318"/>
          </a:xfrm>
          <a:prstGeom prst="rect">
            <a:avLst/>
          </a:prstGeom>
          <a:solidFill>
            <a:srgbClr val="FFC000"/>
          </a:solidFill>
          <a:ln w="9525">
            <a:solidFill>
              <a:srgbClr val="000000"/>
            </a:solidFill>
            <a:miter lim="800000"/>
            <a:headEnd/>
            <a:tailEnd/>
          </a:ln>
          <a:extLst/>
        </p:spPr>
        <p:txBody>
          <a:bodyPr wrap="none" lIns="91424" tIns="45713" rIns="91424" bIns="45713">
            <a:spAutoFit/>
          </a:bodyPr>
          <a:lstStyle>
            <a:lvl1pPr defTabSz="1344613"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defTabSz="1344613"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defTabSz="1344613"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defTabSz="1344613"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defTabSz="13446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solidFill>
                  <a:prstClr val="black"/>
                </a:solidFill>
                <a:latin typeface="Arial" charset="0"/>
              </a:rPr>
              <a:t>生活機能</a:t>
            </a:r>
          </a:p>
        </p:txBody>
      </p:sp>
      <p:sp>
        <p:nvSpPr>
          <p:cNvPr id="4" name="テキスト ボックス 3"/>
          <p:cNvSpPr txBox="1"/>
          <p:nvPr/>
        </p:nvSpPr>
        <p:spPr>
          <a:xfrm>
            <a:off x="6641436" y="6420255"/>
            <a:ext cx="2679296" cy="369332"/>
          </a:xfrm>
          <a:prstGeom prst="rect">
            <a:avLst/>
          </a:prstGeom>
          <a:noFill/>
        </p:spPr>
        <p:txBody>
          <a:bodyPr wrap="square" rtlCol="0">
            <a:spAutoFit/>
          </a:bodyPr>
          <a:lstStyle/>
          <a:p>
            <a:r>
              <a:rPr kumimoji="1" lang="ja-JP" altLang="en-US" dirty="0"/>
              <a:t>生駒市作成資料</a:t>
            </a:r>
          </a:p>
        </p:txBody>
      </p:sp>
      <p:sp>
        <p:nvSpPr>
          <p:cNvPr id="30"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41</a:t>
            </a:r>
            <a:endParaRPr lang="ja-JP" altLang="en-US" sz="1600" b="1" dirty="0">
              <a:solidFill>
                <a:prstClr val="black"/>
              </a:solidFill>
              <a:latin typeface="+mn-ea"/>
            </a:endParaRPr>
          </a:p>
        </p:txBody>
      </p:sp>
    </p:spTree>
    <p:extLst>
      <p:ext uri="{BB962C8B-B14F-4D97-AF65-F5344CB8AC3E}">
        <p14:creationId xmlns:p14="http://schemas.microsoft.com/office/powerpoint/2010/main" val="828820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1551" y="1004555"/>
            <a:ext cx="9288961" cy="129266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600" dirty="0"/>
              <a:t>　</a:t>
            </a:r>
            <a:r>
              <a:rPr lang="ja-JP" altLang="ja-JP" sz="2600" dirty="0"/>
              <a:t>ケアプランの目的は、「維持・改善すべき課題</a:t>
            </a:r>
            <a:r>
              <a:rPr lang="ja-JP" altLang="en-US" sz="2600" dirty="0"/>
              <a:t>や悪化防止</a:t>
            </a:r>
            <a:r>
              <a:rPr lang="ja-JP" altLang="ja-JP" sz="2600" dirty="0"/>
              <a:t>」を解決する上で最も適切な目標、支援内容、達成時期を含め、段階的に支援するための計画を作成すること</a:t>
            </a:r>
            <a:r>
              <a:rPr lang="ja-JP" altLang="en-US" sz="2600" dirty="0"/>
              <a:t>。</a:t>
            </a:r>
            <a:endParaRPr lang="en-US" altLang="ja-JP" sz="2600" dirty="0"/>
          </a:p>
        </p:txBody>
      </p:sp>
      <p:sp>
        <p:nvSpPr>
          <p:cNvPr id="6" name="テキスト ボックス 5"/>
          <p:cNvSpPr txBox="1"/>
          <p:nvPr/>
        </p:nvSpPr>
        <p:spPr>
          <a:xfrm>
            <a:off x="0" y="0"/>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ケアプラン作成におけるポイント　①</a:t>
            </a:r>
          </a:p>
        </p:txBody>
      </p:sp>
      <p:sp>
        <p:nvSpPr>
          <p:cNvPr id="7" name="テキスト ボックス 6"/>
          <p:cNvSpPr txBox="1"/>
          <p:nvPr/>
        </p:nvSpPr>
        <p:spPr>
          <a:xfrm>
            <a:off x="316548" y="2461103"/>
            <a:ext cx="9218949" cy="4093428"/>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600" dirty="0"/>
              <a:t>　</a:t>
            </a:r>
            <a:r>
              <a:rPr lang="ja-JP" altLang="ja-JP" sz="2600" dirty="0"/>
              <a:t>手法としては、３～</a:t>
            </a:r>
            <a:r>
              <a:rPr lang="ja-JP" altLang="en-US" sz="2600" dirty="0"/>
              <a:t>１２ヶ月</a:t>
            </a:r>
            <a:r>
              <a:rPr lang="ja-JP" altLang="ja-JP" sz="2600" dirty="0"/>
              <a:t>を目途とする本人自身が</a:t>
            </a:r>
            <a:r>
              <a:rPr lang="ja-JP" altLang="en-US" sz="2600" dirty="0"/>
              <a:t>、</a:t>
            </a:r>
            <a:r>
              <a:rPr lang="ja-JP" altLang="ja-JP" sz="2600" dirty="0"/>
              <a:t>このような自立した生活を送りたいと思う「生活の目標」に対し、３～６</a:t>
            </a:r>
            <a:r>
              <a:rPr lang="ja-JP" altLang="en-US" sz="2600" dirty="0"/>
              <a:t>ヶ月</a:t>
            </a:r>
            <a:r>
              <a:rPr lang="ja-JP" altLang="ja-JP" sz="2600" dirty="0"/>
              <a:t>を目途とする維持・改善</a:t>
            </a:r>
            <a:r>
              <a:rPr lang="ja-JP" altLang="en-US" sz="2600" dirty="0"/>
              <a:t>や悪化防止に対する</a:t>
            </a:r>
            <a:r>
              <a:rPr lang="ja-JP" altLang="ja-JP" sz="2600" dirty="0"/>
              <a:t>課題である「目標」が達成</a:t>
            </a:r>
            <a:r>
              <a:rPr lang="ja-JP" altLang="ja-JP" sz="2600" dirty="0">
                <a:solidFill>
                  <a:schemeClr val="tx1"/>
                </a:solidFill>
              </a:rPr>
              <a:t>されることを目的に</a:t>
            </a:r>
          </a:p>
          <a:p>
            <a:r>
              <a:rPr lang="ja-JP" altLang="en-US" sz="2600" dirty="0">
                <a:solidFill>
                  <a:schemeClr val="tx1"/>
                </a:solidFill>
              </a:rPr>
              <a:t>　　</a:t>
            </a:r>
            <a:r>
              <a:rPr lang="ja-JP" altLang="ja-JP" sz="2600" dirty="0">
                <a:solidFill>
                  <a:schemeClr val="tx1"/>
                </a:solidFill>
              </a:rPr>
              <a:t>・「</a:t>
            </a:r>
            <a:r>
              <a:rPr lang="ja-JP" altLang="ja-JP" sz="2600" dirty="0">
                <a:solidFill>
                  <a:srgbClr val="FF0000"/>
                </a:solidFill>
              </a:rPr>
              <a:t>どのように</a:t>
            </a:r>
            <a:r>
              <a:rPr lang="ja-JP" altLang="ja-JP" sz="2600" dirty="0">
                <a:solidFill>
                  <a:schemeClr val="tx1"/>
                </a:solidFill>
              </a:rPr>
              <a:t>改善を図るのか」（最も効果的な方法の選択）</a:t>
            </a:r>
          </a:p>
          <a:p>
            <a:r>
              <a:rPr lang="ja-JP" altLang="en-US" sz="2600" dirty="0">
                <a:solidFill>
                  <a:schemeClr val="tx1"/>
                </a:solidFill>
              </a:rPr>
              <a:t>　　</a:t>
            </a:r>
            <a:r>
              <a:rPr lang="ja-JP" altLang="ja-JP" sz="2600" dirty="0">
                <a:solidFill>
                  <a:schemeClr val="tx1"/>
                </a:solidFill>
              </a:rPr>
              <a:t>・「</a:t>
            </a:r>
            <a:r>
              <a:rPr lang="ja-JP" altLang="ja-JP" sz="2600" dirty="0">
                <a:solidFill>
                  <a:srgbClr val="FF0000"/>
                </a:solidFill>
              </a:rPr>
              <a:t>どこで</a:t>
            </a:r>
            <a:r>
              <a:rPr lang="ja-JP" altLang="ja-JP" sz="2600" dirty="0">
                <a:solidFill>
                  <a:schemeClr val="tx1"/>
                </a:solidFill>
              </a:rPr>
              <a:t>、</a:t>
            </a:r>
            <a:r>
              <a:rPr lang="ja-JP" altLang="ja-JP" sz="2600" dirty="0">
                <a:solidFill>
                  <a:srgbClr val="FF0000"/>
                </a:solidFill>
              </a:rPr>
              <a:t>誰が</a:t>
            </a:r>
            <a:r>
              <a:rPr lang="ja-JP" altLang="ja-JP" sz="2600" dirty="0">
                <a:solidFill>
                  <a:schemeClr val="tx1"/>
                </a:solidFill>
              </a:rPr>
              <a:t>アプローチするとよいのか」</a:t>
            </a:r>
            <a:endParaRPr lang="en-US" altLang="ja-JP" sz="2600" dirty="0">
              <a:solidFill>
                <a:schemeClr val="tx1"/>
              </a:solidFill>
            </a:endParaRPr>
          </a:p>
          <a:p>
            <a:r>
              <a:rPr lang="ja-JP" altLang="en-US" sz="2600" dirty="0">
                <a:solidFill>
                  <a:schemeClr val="tx1"/>
                </a:solidFill>
              </a:rPr>
              <a:t>　　　　　　　　　　　　　　　　　　　　　</a:t>
            </a:r>
            <a:r>
              <a:rPr lang="ja-JP" altLang="ja-JP" sz="2600" dirty="0">
                <a:solidFill>
                  <a:schemeClr val="tx1"/>
                </a:solidFill>
              </a:rPr>
              <a:t>（最も効果的手段の選択）</a:t>
            </a:r>
          </a:p>
          <a:p>
            <a:r>
              <a:rPr lang="ja-JP" altLang="en-US" sz="2600" dirty="0">
                <a:solidFill>
                  <a:schemeClr val="tx1"/>
                </a:solidFill>
              </a:rPr>
              <a:t>　　</a:t>
            </a:r>
            <a:r>
              <a:rPr lang="ja-JP" altLang="ja-JP" sz="2600" dirty="0">
                <a:solidFill>
                  <a:schemeClr val="tx1"/>
                </a:solidFill>
              </a:rPr>
              <a:t>・「</a:t>
            </a:r>
            <a:r>
              <a:rPr lang="ja-JP" altLang="ja-JP" sz="2600" dirty="0">
                <a:solidFill>
                  <a:srgbClr val="FF0000"/>
                </a:solidFill>
              </a:rPr>
              <a:t>いつ頃</a:t>
            </a:r>
            <a:r>
              <a:rPr lang="ja-JP" altLang="ja-JP" sz="2600" dirty="0">
                <a:solidFill>
                  <a:schemeClr val="tx1"/>
                </a:solidFill>
              </a:rPr>
              <a:t>までに</a:t>
            </a:r>
            <a:r>
              <a:rPr lang="ja-JP" altLang="ja-JP" sz="2600" dirty="0"/>
              <a:t>」（期限）</a:t>
            </a:r>
          </a:p>
          <a:p>
            <a:r>
              <a:rPr lang="ja-JP" altLang="ja-JP" sz="2600" dirty="0"/>
              <a:t>を考慮し、利用者本人が取り組むこと、周囲の支援を受けることを整理しながら計画を作成する</a:t>
            </a:r>
            <a:r>
              <a:rPr lang="ja-JP" altLang="en-US" sz="2600" dirty="0"/>
              <a:t>。</a:t>
            </a:r>
            <a:endParaRPr lang="ja-JP" altLang="ja-JP" sz="2600" dirty="0"/>
          </a:p>
        </p:txBody>
      </p:sp>
      <p:sp>
        <p:nvSpPr>
          <p:cNvPr id="10"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42</a:t>
            </a:r>
            <a:endParaRPr lang="ja-JP" altLang="en-US" sz="1600" b="1" dirty="0">
              <a:solidFill>
                <a:prstClr val="black"/>
              </a:solidFill>
              <a:latin typeface="+mn-ea"/>
            </a:endParaRPr>
          </a:p>
        </p:txBody>
      </p:sp>
    </p:spTree>
    <p:extLst>
      <p:ext uri="{BB962C8B-B14F-4D97-AF65-F5344CB8AC3E}">
        <p14:creationId xmlns:p14="http://schemas.microsoft.com/office/powerpoint/2010/main" val="3553121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816" y="1366465"/>
            <a:ext cx="9506417" cy="3293209"/>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ja-JP" sz="2400" dirty="0">
                <a:solidFill>
                  <a:prstClr val="black"/>
                </a:solidFill>
              </a:rPr>
              <a:t>　</a:t>
            </a:r>
            <a:r>
              <a:rPr lang="ja-JP" altLang="ja-JP" sz="2600" dirty="0">
                <a:solidFill>
                  <a:prstClr val="black"/>
                </a:solidFill>
              </a:rPr>
              <a:t>サービス等の利用にあたっては、総合事業のサービス事業における住民主体の活動や一般介護予防事業、その他</a:t>
            </a:r>
            <a:r>
              <a:rPr lang="ja-JP" altLang="en-US" sz="2600" dirty="0">
                <a:solidFill>
                  <a:prstClr val="black"/>
                </a:solidFill>
              </a:rPr>
              <a:t>何らか</a:t>
            </a:r>
            <a:r>
              <a:rPr lang="ja-JP" altLang="ja-JP" sz="2600" dirty="0">
                <a:solidFill>
                  <a:prstClr val="black"/>
                </a:solidFill>
              </a:rPr>
              <a:t>の地域の支援や活動を利用する</a:t>
            </a:r>
            <a:r>
              <a:rPr lang="ja-JP" altLang="en-US" sz="2600" dirty="0">
                <a:solidFill>
                  <a:prstClr val="black"/>
                </a:solidFill>
              </a:rPr>
              <a:t>ことも想定される。</a:t>
            </a:r>
            <a:endParaRPr lang="en-US" altLang="ja-JP" sz="2600" dirty="0">
              <a:solidFill>
                <a:prstClr val="black"/>
              </a:solidFill>
            </a:endParaRPr>
          </a:p>
          <a:p>
            <a:endParaRPr lang="en-US" altLang="ja-JP" sz="2600" dirty="0">
              <a:solidFill>
                <a:prstClr val="black"/>
              </a:solidFill>
            </a:endParaRPr>
          </a:p>
          <a:p>
            <a:r>
              <a:rPr lang="ja-JP" altLang="en-US" sz="2600" dirty="0">
                <a:solidFill>
                  <a:prstClr val="black"/>
                </a:solidFill>
              </a:rPr>
              <a:t>　その際、</a:t>
            </a:r>
            <a:r>
              <a:rPr lang="ja-JP" altLang="ja-JP" sz="2600" dirty="0">
                <a:solidFill>
                  <a:prstClr val="black"/>
                </a:solidFill>
              </a:rPr>
              <a:t>単にサービスにつなぐというのではなく、その活動等のひとつひとつの取組内容や利用者の思い等を尊重しながら</a:t>
            </a:r>
            <a:r>
              <a:rPr lang="ja-JP" altLang="en-US" sz="2600" dirty="0">
                <a:solidFill>
                  <a:prstClr val="black"/>
                </a:solidFill>
              </a:rPr>
              <a:t>も</a:t>
            </a:r>
            <a:r>
              <a:rPr lang="ja-JP" altLang="ja-JP" sz="2600" dirty="0">
                <a:solidFill>
                  <a:prstClr val="black"/>
                </a:solidFill>
              </a:rPr>
              <a:t>、利用者の意欲や、他の利用者との関係等を考え、利用者がその活動等に馴染んでいけるよう支援していく姿勢が重要</a:t>
            </a:r>
            <a:r>
              <a:rPr lang="ja-JP" altLang="en-US" sz="2600" dirty="0">
                <a:solidFill>
                  <a:prstClr val="black"/>
                </a:solidFill>
              </a:rPr>
              <a:t>。</a:t>
            </a:r>
            <a:endParaRPr lang="ja-JP" altLang="ja-JP" sz="2600" dirty="0">
              <a:solidFill>
                <a:prstClr val="black"/>
              </a:solidFill>
            </a:endParaRPr>
          </a:p>
        </p:txBody>
      </p:sp>
      <p:sp>
        <p:nvSpPr>
          <p:cNvPr id="6" name="テキスト ボックス 5"/>
          <p:cNvSpPr txBox="1"/>
          <p:nvPr/>
        </p:nvSpPr>
        <p:spPr>
          <a:xfrm>
            <a:off x="0" y="0"/>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ケアプラン作成におけるポイント　②</a:t>
            </a: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43</a:t>
            </a:r>
            <a:endParaRPr lang="ja-JP" altLang="en-US" sz="1600" b="1" dirty="0">
              <a:solidFill>
                <a:prstClr val="black"/>
              </a:solidFill>
              <a:latin typeface="+mn-ea"/>
            </a:endParaRPr>
          </a:p>
        </p:txBody>
      </p:sp>
    </p:spTree>
    <p:extLst>
      <p:ext uri="{BB962C8B-B14F-4D97-AF65-F5344CB8AC3E}">
        <p14:creationId xmlns:p14="http://schemas.microsoft.com/office/powerpoint/2010/main" val="2864625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816" y="1175036"/>
            <a:ext cx="9506417" cy="486287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200" dirty="0">
                <a:solidFill>
                  <a:prstClr val="black"/>
                </a:solidFill>
              </a:rPr>
              <a:t>　</a:t>
            </a:r>
            <a:r>
              <a:rPr lang="ja-JP" altLang="ja-JP" sz="2600" dirty="0">
                <a:solidFill>
                  <a:prstClr val="black"/>
                </a:solidFill>
              </a:rPr>
              <a:t>ケアプランの作成の際には、本人・家族と</a:t>
            </a:r>
            <a:r>
              <a:rPr lang="ja-JP" altLang="ja-JP" sz="2600" b="1" dirty="0">
                <a:solidFill>
                  <a:schemeClr val="tx1"/>
                </a:solidFill>
              </a:rPr>
              <a:t>①</a:t>
            </a:r>
            <a:r>
              <a:rPr lang="ja-JP" altLang="ja-JP" sz="2800" b="1" u="sng" dirty="0">
                <a:solidFill>
                  <a:srgbClr val="FF0000"/>
                </a:solidFill>
              </a:rPr>
              <a:t>本人のしたい生活（生活の目標）のイメージを共有</a:t>
            </a:r>
            <a:r>
              <a:rPr lang="ja-JP" altLang="ja-JP" sz="2600" dirty="0">
                <a:solidFill>
                  <a:prstClr val="black"/>
                </a:solidFill>
              </a:rPr>
              <a:t>し、②生活の目標が達成されるためには</a:t>
            </a:r>
            <a:r>
              <a:rPr lang="ja-JP" altLang="ja-JP" sz="2800" b="1" u="sng" dirty="0">
                <a:solidFill>
                  <a:srgbClr val="FF0000"/>
                </a:solidFill>
              </a:rPr>
              <a:t>「維持・改善すべき課題</a:t>
            </a:r>
            <a:r>
              <a:rPr lang="ja-JP" altLang="en-US" sz="2800" b="1" u="sng" dirty="0">
                <a:solidFill>
                  <a:srgbClr val="FF0000"/>
                </a:solidFill>
              </a:rPr>
              <a:t>や悪化防止に対する課題</a:t>
            </a:r>
            <a:r>
              <a:rPr lang="ja-JP" altLang="ja-JP" sz="2800" b="1" u="sng" dirty="0">
                <a:solidFill>
                  <a:srgbClr val="FF0000"/>
                </a:solidFill>
              </a:rPr>
              <a:t>」（目標）の解決</a:t>
            </a:r>
            <a:r>
              <a:rPr lang="ja-JP" altLang="ja-JP" sz="2600" dirty="0">
                <a:solidFill>
                  <a:prstClr val="black"/>
                </a:solidFill>
              </a:rPr>
              <a:t>を図ることが大切であること、③目標が達成された後は、</a:t>
            </a:r>
            <a:r>
              <a:rPr lang="ja-JP" altLang="ja-JP" sz="2800" b="1" u="sng" dirty="0">
                <a:solidFill>
                  <a:srgbClr val="FF0000"/>
                </a:solidFill>
              </a:rPr>
              <a:t>生活機能を維持し、さらに高めていく</a:t>
            </a:r>
            <a:r>
              <a:rPr lang="ja-JP" altLang="ja-JP" sz="2600" dirty="0">
                <a:solidFill>
                  <a:prstClr val="black"/>
                </a:solidFill>
              </a:rPr>
              <a:t>ために、次のステップアップの場である</a:t>
            </a:r>
            <a:r>
              <a:rPr lang="ja-JP" altLang="ja-JP" sz="2800" b="1" u="sng" dirty="0">
                <a:solidFill>
                  <a:srgbClr val="FF0000"/>
                </a:solidFill>
              </a:rPr>
              <a:t>様々な通所の場や社会参加の場に通う</a:t>
            </a:r>
            <a:r>
              <a:rPr lang="ja-JP" altLang="ja-JP" sz="2600" dirty="0">
                <a:solidFill>
                  <a:prstClr val="black"/>
                </a:solidFill>
              </a:rPr>
              <a:t>ことが大切であることを説明しておくことが重要</a:t>
            </a:r>
            <a:r>
              <a:rPr lang="ja-JP" altLang="en-US" sz="2600" dirty="0">
                <a:solidFill>
                  <a:prstClr val="black"/>
                </a:solidFill>
              </a:rPr>
              <a:t>。</a:t>
            </a:r>
            <a:endParaRPr lang="en-US" altLang="ja-JP" sz="2600" dirty="0">
              <a:solidFill>
                <a:prstClr val="black"/>
              </a:solidFill>
            </a:endParaRPr>
          </a:p>
          <a:p>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作成されたケアプランは、</a:t>
            </a:r>
            <a:r>
              <a:rPr lang="ja-JP" altLang="ja-JP" sz="2800" b="1" u="sng" dirty="0">
                <a:solidFill>
                  <a:srgbClr val="FF0000"/>
                </a:solidFill>
              </a:rPr>
              <a:t>利用者が自身のケアプランと実感できるもの</a:t>
            </a:r>
            <a:r>
              <a:rPr lang="ja-JP" altLang="ja-JP" sz="2600" dirty="0">
                <a:solidFill>
                  <a:prstClr val="black"/>
                </a:solidFill>
              </a:rPr>
              <a:t>であり、</a:t>
            </a:r>
            <a:r>
              <a:rPr lang="ja-JP" altLang="ja-JP" sz="2800" b="1" u="sng" dirty="0">
                <a:solidFill>
                  <a:srgbClr val="FF0000"/>
                </a:solidFill>
              </a:rPr>
              <a:t>関係者で共有</a:t>
            </a:r>
            <a:r>
              <a:rPr lang="ja-JP" altLang="ja-JP" sz="2600" dirty="0">
                <a:solidFill>
                  <a:schemeClr val="tx1"/>
                </a:solidFill>
              </a:rPr>
              <a:t>された上で、</a:t>
            </a:r>
            <a:r>
              <a:rPr lang="ja-JP" altLang="ja-JP" sz="2600" dirty="0">
                <a:solidFill>
                  <a:prstClr val="black"/>
                </a:solidFill>
              </a:rPr>
              <a:t>サービスの提供が行われなければな</a:t>
            </a:r>
            <a:r>
              <a:rPr lang="ja-JP" altLang="en-US" sz="2600" dirty="0">
                <a:solidFill>
                  <a:prstClr val="black"/>
                </a:solidFill>
              </a:rPr>
              <a:t>らない。</a:t>
            </a:r>
          </a:p>
        </p:txBody>
      </p:sp>
      <p:sp>
        <p:nvSpPr>
          <p:cNvPr id="6" name="テキスト ボックス 5"/>
          <p:cNvSpPr txBox="1"/>
          <p:nvPr/>
        </p:nvSpPr>
        <p:spPr>
          <a:xfrm>
            <a:off x="0" y="0"/>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ケアプラン作成におけるポイント　③</a:t>
            </a:r>
          </a:p>
        </p:txBody>
      </p:sp>
      <p:sp>
        <p:nvSpPr>
          <p:cNvPr id="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44</a:t>
            </a:r>
            <a:endParaRPr lang="ja-JP" altLang="en-US" sz="1600" b="1" dirty="0">
              <a:solidFill>
                <a:prstClr val="black"/>
              </a:solidFill>
              <a:latin typeface="+mn-ea"/>
            </a:endParaRPr>
          </a:p>
        </p:txBody>
      </p:sp>
    </p:spTree>
    <p:extLst>
      <p:ext uri="{BB962C8B-B14F-4D97-AF65-F5344CB8AC3E}">
        <p14:creationId xmlns:p14="http://schemas.microsoft.com/office/powerpoint/2010/main" val="3166412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9775" y="1214431"/>
            <a:ext cx="9158990" cy="3293209"/>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ja-JP" sz="2600" dirty="0">
                <a:solidFill>
                  <a:prstClr val="black"/>
                </a:solidFill>
                <a:latin typeface="+mn-ea"/>
              </a:rPr>
              <a:t>　ケアマネジメントＣにおいては、アセスメントから目標設定、利用する介護予防に関する取組等の検討まで支援をした後は、利用者自身でその内容を実践し、地域包括支援センターのモニタリングは行わないことを想定</a:t>
            </a:r>
            <a:r>
              <a:rPr lang="ja-JP" altLang="en-US" sz="2600" dirty="0">
                <a:solidFill>
                  <a:prstClr val="black"/>
                </a:solidFill>
                <a:latin typeface="+mn-ea"/>
              </a:rPr>
              <a:t>している。</a:t>
            </a:r>
            <a:endParaRPr lang="en-US" altLang="ja-JP" sz="2600" dirty="0">
              <a:solidFill>
                <a:prstClr val="black"/>
              </a:solidFill>
              <a:latin typeface="+mn-ea"/>
            </a:endParaRPr>
          </a:p>
          <a:p>
            <a:endParaRPr lang="ja-JP" altLang="ja-JP" sz="2600" dirty="0">
              <a:solidFill>
                <a:prstClr val="black"/>
              </a:solidFill>
              <a:latin typeface="+mn-ea"/>
            </a:endParaRPr>
          </a:p>
          <a:p>
            <a:r>
              <a:rPr lang="ja-JP" altLang="ja-JP" sz="2600" dirty="0">
                <a:solidFill>
                  <a:prstClr val="black"/>
                </a:solidFill>
                <a:latin typeface="+mn-ea"/>
              </a:rPr>
              <a:t>　そのような場合に、利用者自身で目標の達成状況を確認したり、取組の変更を考えたりする材料として、介護予防手帳等のツールの活用</a:t>
            </a:r>
            <a:r>
              <a:rPr lang="ja-JP" altLang="en-US" sz="2600" dirty="0">
                <a:solidFill>
                  <a:prstClr val="black"/>
                </a:solidFill>
                <a:latin typeface="+mn-ea"/>
              </a:rPr>
              <a:t>も</a:t>
            </a:r>
            <a:r>
              <a:rPr lang="ja-JP" altLang="ja-JP" sz="2600" dirty="0">
                <a:solidFill>
                  <a:prstClr val="black"/>
                </a:solidFill>
                <a:latin typeface="+mn-ea"/>
              </a:rPr>
              <a:t>有効</a:t>
            </a:r>
            <a:r>
              <a:rPr lang="ja-JP" altLang="en-US" sz="2600" dirty="0">
                <a:solidFill>
                  <a:prstClr val="black"/>
                </a:solidFill>
                <a:latin typeface="+mn-ea"/>
              </a:rPr>
              <a:t>である。</a:t>
            </a:r>
            <a:endParaRPr lang="ja-JP" altLang="ja-JP" sz="2600" dirty="0">
              <a:solidFill>
                <a:prstClr val="black"/>
              </a:solidFill>
              <a:latin typeface="+mn-ea"/>
            </a:endParaRPr>
          </a:p>
        </p:txBody>
      </p:sp>
      <p:sp>
        <p:nvSpPr>
          <p:cNvPr id="6" name="テキスト ボックス 5"/>
          <p:cNvSpPr txBox="1"/>
          <p:nvPr/>
        </p:nvSpPr>
        <p:spPr>
          <a:xfrm>
            <a:off x="0" y="-13699"/>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ケアプラン作成におけるポイント　④</a:t>
            </a: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45</a:t>
            </a:r>
            <a:endParaRPr lang="ja-JP" altLang="en-US" sz="1600" b="1" dirty="0">
              <a:solidFill>
                <a:prstClr val="black"/>
              </a:solidFill>
              <a:latin typeface="+mn-ea"/>
            </a:endParaRPr>
          </a:p>
        </p:txBody>
      </p:sp>
    </p:spTree>
    <p:extLst>
      <p:ext uri="{BB962C8B-B14F-4D97-AF65-F5344CB8AC3E}">
        <p14:creationId xmlns:p14="http://schemas.microsoft.com/office/powerpoint/2010/main" val="1355827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46</a:t>
            </a:fld>
            <a:endParaRPr lang="ja-JP" altLang="en-US">
              <a:solidFill>
                <a:prstClr val="black">
                  <a:tint val="75000"/>
                </a:prstClr>
              </a:solidFill>
            </a:endParaRPr>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23" y="-20213"/>
            <a:ext cx="4832943" cy="68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flipH="1">
            <a:off x="0" y="-317"/>
            <a:ext cx="4975189" cy="1164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rPr>
              <a:t>「平成</a:t>
            </a:r>
            <a:r>
              <a:rPr lang="en-US" altLang="ja-JP" sz="1400" b="1" dirty="0">
                <a:solidFill>
                  <a:prstClr val="black"/>
                </a:solidFill>
              </a:rPr>
              <a:t>26</a:t>
            </a:r>
            <a:r>
              <a:rPr lang="ja-JP" altLang="en-US" sz="1400" b="1" dirty="0">
                <a:solidFill>
                  <a:prstClr val="black"/>
                </a:solidFill>
              </a:rPr>
              <a:t>年度厚生労働省老人保健事業推進費補助金　</a:t>
            </a:r>
            <a:endParaRPr lang="en-US" altLang="ja-JP" sz="1400" b="1" dirty="0">
              <a:solidFill>
                <a:prstClr val="black"/>
              </a:solidFill>
            </a:endParaRPr>
          </a:p>
          <a:p>
            <a:r>
              <a:rPr lang="ja-JP" altLang="en-US" sz="1400" b="1" dirty="0">
                <a:solidFill>
                  <a:prstClr val="black"/>
                </a:solidFill>
              </a:rPr>
              <a:t>地域支援事業の新しい総合事業の市町村による円滑な実施に向けた調査研究事業」　　三菱</a:t>
            </a:r>
            <a:r>
              <a:rPr lang="en-US" altLang="ja-JP" sz="1400" b="1" dirty="0">
                <a:solidFill>
                  <a:prstClr val="black"/>
                </a:solidFill>
              </a:rPr>
              <a:t>UFJ</a:t>
            </a:r>
            <a:r>
              <a:rPr lang="ja-JP" altLang="en-US" sz="1400" b="1" dirty="0">
                <a:solidFill>
                  <a:prstClr val="black"/>
                </a:solidFill>
              </a:rPr>
              <a:t>リサーチ</a:t>
            </a:r>
            <a:r>
              <a:rPr lang="en-US" altLang="ja-JP" sz="1400" b="1" dirty="0">
                <a:solidFill>
                  <a:prstClr val="black"/>
                </a:solidFill>
              </a:rPr>
              <a:t>&amp;</a:t>
            </a:r>
            <a:r>
              <a:rPr lang="ja-JP" altLang="en-US" sz="1400" b="1" dirty="0">
                <a:solidFill>
                  <a:prstClr val="black"/>
                </a:solidFill>
              </a:rPr>
              <a:t>コンサルティング</a:t>
            </a:r>
            <a:endParaRPr lang="en-US" altLang="ja-JP" sz="1400" b="1" dirty="0">
              <a:solidFill>
                <a:prstClr val="black"/>
              </a:solidFill>
            </a:endParaRPr>
          </a:p>
          <a:p>
            <a:r>
              <a:rPr lang="en-US" altLang="ja-JP" b="1" dirty="0">
                <a:solidFill>
                  <a:prstClr val="black"/>
                </a:solidFill>
              </a:rPr>
              <a:t>http://www.murc.jp/sp/1410/sougou/</a:t>
            </a:r>
            <a:endParaRPr lang="ja-JP" altLang="en-US" b="1" dirty="0">
              <a:solidFill>
                <a:prstClr val="black"/>
              </a:solidFill>
            </a:endParaRPr>
          </a:p>
        </p:txBody>
      </p:sp>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3278" y="19"/>
            <a:ext cx="4832943" cy="686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46</a:t>
            </a:r>
            <a:endParaRPr lang="ja-JP" altLang="en-US" sz="1600" b="1" dirty="0">
              <a:solidFill>
                <a:prstClr val="black"/>
              </a:solidFill>
              <a:latin typeface="+mn-ea"/>
            </a:endParaRPr>
          </a:p>
        </p:txBody>
      </p:sp>
      <p:sp>
        <p:nvSpPr>
          <p:cNvPr id="4" name="正方形/長方形 3"/>
          <p:cNvSpPr/>
          <p:nvPr/>
        </p:nvSpPr>
        <p:spPr>
          <a:xfrm>
            <a:off x="57475" y="40963"/>
            <a:ext cx="4832943" cy="10393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5376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12" y="0"/>
            <a:ext cx="9918212"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サービス担当者会議におけるポイント　①</a:t>
            </a:r>
          </a:p>
        </p:txBody>
      </p:sp>
      <p:sp>
        <p:nvSpPr>
          <p:cNvPr id="4" name="テキスト ボックス 3"/>
          <p:cNvSpPr txBox="1"/>
          <p:nvPr/>
        </p:nvSpPr>
        <p:spPr>
          <a:xfrm>
            <a:off x="369667" y="799669"/>
            <a:ext cx="9124545" cy="4093428"/>
          </a:xfrm>
          <a:prstGeom prst="rect">
            <a:avLst/>
          </a:prstGeom>
          <a:noFill/>
        </p:spPr>
        <p:txBody>
          <a:bodyPr wrap="square" rtlCol="0">
            <a:spAutoFit/>
          </a:bodyPr>
          <a:lstStyle/>
          <a:p>
            <a:r>
              <a:rPr lang="ja-JP" altLang="en-US" sz="2400" dirty="0">
                <a:solidFill>
                  <a:prstClr val="black"/>
                </a:solidFill>
                <a:latin typeface="+mn-ea"/>
              </a:rPr>
              <a:t>　</a:t>
            </a:r>
            <a:r>
              <a:rPr lang="ja-JP" altLang="en-US" sz="2600" dirty="0">
                <a:solidFill>
                  <a:prstClr val="black"/>
                </a:solidFill>
                <a:latin typeface="+mn-ea"/>
              </a:rPr>
              <a:t>サービス担当者会議は、ケアマネジメントの一環として開催するもの。</a:t>
            </a:r>
            <a:endParaRPr lang="en-US" altLang="ja-JP" sz="2600" dirty="0">
              <a:solidFill>
                <a:prstClr val="black"/>
              </a:solidFill>
              <a:latin typeface="+mn-ea"/>
            </a:endParaRPr>
          </a:p>
          <a:p>
            <a:r>
              <a:rPr lang="ja-JP" altLang="en-US" sz="2600" dirty="0">
                <a:solidFill>
                  <a:prstClr val="black"/>
                </a:solidFill>
                <a:latin typeface="+mn-ea"/>
              </a:rPr>
              <a:t>　総合事業において多様な実施主体がサービス提供を行うにあたり、「利用者の情報を各サービスの担当者等で共有するとともに、利用者が抱えている課題、目標、支援の方針等について協議し、各サービスが共通の目標を</a:t>
            </a:r>
            <a:r>
              <a:rPr lang="ja-JP" altLang="en-US" sz="2600" dirty="0">
                <a:latin typeface="+mn-ea"/>
              </a:rPr>
              <a:t>達成するために</a:t>
            </a:r>
            <a:r>
              <a:rPr lang="ja-JP" altLang="en-US" sz="2600" dirty="0">
                <a:solidFill>
                  <a:srgbClr val="FF0000"/>
                </a:solidFill>
                <a:latin typeface="+mn-ea"/>
              </a:rPr>
              <a:t>具体的なサービス内容として、何ができるかについて相互に理解</a:t>
            </a:r>
            <a:r>
              <a:rPr lang="ja-JP" altLang="en-US" sz="2600" dirty="0">
                <a:latin typeface="+mn-ea"/>
              </a:rPr>
              <a:t>するなど、利用者や家族、ケアプラン作成者、ケアプランに位置づけたサービス提供者、主治医等からなる会議」として、開催することが必要である。</a:t>
            </a:r>
            <a:endParaRPr lang="en-US" altLang="ja-JP" sz="2600" dirty="0">
              <a:latin typeface="+mn-ea"/>
            </a:endParaRPr>
          </a:p>
        </p:txBody>
      </p:sp>
      <p:sp>
        <p:nvSpPr>
          <p:cNvPr id="2" name="正方形/長方形 1"/>
          <p:cNvSpPr/>
          <p:nvPr/>
        </p:nvSpPr>
        <p:spPr>
          <a:xfrm>
            <a:off x="369665" y="4865861"/>
            <a:ext cx="9124545" cy="1692771"/>
          </a:xfrm>
          <a:prstGeom prst="rect">
            <a:avLst/>
          </a:prstGeom>
        </p:spPr>
        <p:txBody>
          <a:bodyPr wrap="square">
            <a:spAutoFit/>
          </a:bodyPr>
          <a:lstStyle/>
          <a:p>
            <a:r>
              <a:rPr lang="ja-JP" altLang="en-US" sz="2400" dirty="0">
                <a:solidFill>
                  <a:prstClr val="black"/>
                </a:solidFill>
              </a:rPr>
              <a:t>　</a:t>
            </a:r>
            <a:r>
              <a:rPr lang="ja-JP" altLang="en-US" sz="2600" dirty="0">
                <a:solidFill>
                  <a:prstClr val="black"/>
                </a:solidFill>
              </a:rPr>
              <a:t>その中で、効果的かつ実現可能</a:t>
            </a:r>
            <a:r>
              <a:rPr lang="ja-JP" altLang="en-US" sz="2600" dirty="0"/>
              <a:t>な質の高いケアプランとするため、</a:t>
            </a:r>
            <a:r>
              <a:rPr lang="ja-JP" altLang="en-US" sz="2600" dirty="0">
                <a:solidFill>
                  <a:srgbClr val="FF0000"/>
                </a:solidFill>
              </a:rPr>
              <a:t>利用者の状況等に関する情報を各サービス担当者等と共有</a:t>
            </a:r>
            <a:r>
              <a:rPr lang="ja-JP" altLang="en-US" sz="2600" dirty="0"/>
              <a:t>するとともに、専門的な見地から意見を求め、具体的なサービスの内容の検討、調整を図っていく。</a:t>
            </a:r>
          </a:p>
        </p:txBody>
      </p:sp>
      <p:sp>
        <p:nvSpPr>
          <p:cNvPr id="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47</a:t>
            </a:r>
            <a:endParaRPr lang="ja-JP" altLang="en-US" sz="1600" b="1" dirty="0">
              <a:solidFill>
                <a:prstClr val="black"/>
              </a:solidFill>
              <a:latin typeface="+mn-ea"/>
            </a:endParaRPr>
          </a:p>
        </p:txBody>
      </p:sp>
    </p:spTree>
    <p:extLst>
      <p:ext uri="{BB962C8B-B14F-4D97-AF65-F5344CB8AC3E}">
        <p14:creationId xmlns:p14="http://schemas.microsoft.com/office/powerpoint/2010/main" val="21524886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812" y="759030"/>
            <a:ext cx="9506417" cy="6001643"/>
          </a:xfrm>
          <a:prstGeom prst="rect">
            <a:avLst/>
          </a:prstGeom>
          <a:noFill/>
        </p:spPr>
        <p:txBody>
          <a:bodyPr wrap="square" rtlCol="0">
            <a:spAutoFit/>
          </a:bodyPr>
          <a:lstStyle/>
          <a:p>
            <a:r>
              <a:rPr lang="ja-JP" altLang="en-US" sz="2400" dirty="0">
                <a:solidFill>
                  <a:prstClr val="black"/>
                </a:solidFill>
              </a:rPr>
              <a:t>　更に、サービス提供事業者だけで</a:t>
            </a:r>
            <a:r>
              <a:rPr lang="ja-JP" altLang="en-US" sz="2400" dirty="0"/>
              <a:t>なく、</a:t>
            </a:r>
            <a:r>
              <a:rPr lang="ja-JP" altLang="en-US" sz="2400" b="1" dirty="0">
                <a:solidFill>
                  <a:srgbClr val="FF0000"/>
                </a:solidFill>
              </a:rPr>
              <a:t>リハビリテーションの専門職や栄養士等様々な専門職の必要に応じた参加</a:t>
            </a:r>
            <a:r>
              <a:rPr lang="ja-JP" altLang="en-US" sz="2400" dirty="0"/>
              <a:t>により、対象者の有する能力はどの程度あるのか、改善できるのかという見通し、効果的な支援方法を入手し、</a:t>
            </a:r>
            <a:r>
              <a:rPr lang="ja-JP" altLang="en-US" sz="2400" b="1" dirty="0">
                <a:solidFill>
                  <a:srgbClr val="FF0000"/>
                </a:solidFill>
              </a:rPr>
              <a:t>自立支援の視点</a:t>
            </a:r>
            <a:r>
              <a:rPr lang="ja-JP" altLang="en-US" sz="2400" dirty="0"/>
              <a:t>に立った介護予防ケアマネジメントを実践するような取組も、総合事業として検討することができる。　</a:t>
            </a:r>
            <a:endParaRPr lang="en-US" altLang="ja-JP" sz="2400" dirty="0"/>
          </a:p>
          <a:p>
            <a:endParaRPr lang="en-US" altLang="ja-JP" sz="2400" dirty="0"/>
          </a:p>
          <a:p>
            <a:r>
              <a:rPr lang="ja-JP" altLang="en-US" sz="2400" dirty="0"/>
              <a:t>　このような会議で、多職種が関与することにより、見落としていた課題や、より留意した方が利用者の生活により効果的であるもの、</a:t>
            </a:r>
            <a:r>
              <a:rPr lang="ja-JP" altLang="en-US" sz="2400" b="1" dirty="0">
                <a:solidFill>
                  <a:srgbClr val="FF0000"/>
                </a:solidFill>
              </a:rPr>
              <a:t>各専門職の様々な角度からの目標設定・課題解決策などについての意見を得る</a:t>
            </a:r>
            <a:r>
              <a:rPr lang="ja-JP" altLang="en-US" sz="2400" dirty="0"/>
              <a:t>ことができ、その意見を</a:t>
            </a:r>
            <a:r>
              <a:rPr lang="ja-JP" altLang="en-US" sz="2400" b="1" dirty="0">
                <a:solidFill>
                  <a:srgbClr val="FF0000"/>
                </a:solidFill>
              </a:rPr>
              <a:t>利用者合意</a:t>
            </a:r>
            <a:r>
              <a:rPr lang="ja-JP" altLang="en-US" sz="2400" dirty="0"/>
              <a:t>を得てケアプランに反映</a:t>
            </a:r>
            <a:r>
              <a:rPr lang="ja-JP" altLang="en-US" sz="2400" dirty="0">
                <a:solidFill>
                  <a:prstClr val="black"/>
                </a:solidFill>
              </a:rPr>
              <a:t>させ、より利用者の状況等にあわせた支援が可能となってくる。</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その実施により改善できたことを、利用者本人、家族やサービス事業者等関わる人々が共有することで、その後の高齢者自身の取組やケアマネジメント、各サービス事業の向上にもつながる。</a:t>
            </a:r>
          </a:p>
          <a:p>
            <a:r>
              <a:rPr lang="ja-JP" altLang="en-US" sz="2400" dirty="0">
                <a:solidFill>
                  <a:prstClr val="black"/>
                </a:solidFill>
              </a:rPr>
              <a:t>　</a:t>
            </a:r>
          </a:p>
        </p:txBody>
      </p:sp>
      <p:sp>
        <p:nvSpPr>
          <p:cNvPr id="6" name="テキスト ボックス 5"/>
          <p:cNvSpPr txBox="1"/>
          <p:nvPr/>
        </p:nvSpPr>
        <p:spPr>
          <a:xfrm>
            <a:off x="0" y="0"/>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サービス担当者会議におけるポイント　②</a:t>
            </a: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48</a:t>
            </a:r>
            <a:endParaRPr lang="ja-JP" altLang="en-US" sz="1600" b="1" dirty="0">
              <a:solidFill>
                <a:prstClr val="black"/>
              </a:solidFill>
              <a:latin typeface="+mn-ea"/>
            </a:endParaRPr>
          </a:p>
        </p:txBody>
      </p:sp>
    </p:spTree>
    <p:extLst>
      <p:ext uri="{BB962C8B-B14F-4D97-AF65-F5344CB8AC3E}">
        <p14:creationId xmlns:p14="http://schemas.microsoft.com/office/powerpoint/2010/main" val="1671021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7391" y="841962"/>
            <a:ext cx="9705526" cy="5932913"/>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3575"/>
            <a:endParaRPr lang="ja-JP" altLang="en-US" dirty="0">
              <a:solidFill>
                <a:prstClr val="black"/>
              </a:solidFill>
            </a:endParaRPr>
          </a:p>
        </p:txBody>
      </p:sp>
      <p:sp>
        <p:nvSpPr>
          <p:cNvPr id="6" name="テキスト ボックス 5"/>
          <p:cNvSpPr txBox="1"/>
          <p:nvPr/>
        </p:nvSpPr>
        <p:spPr>
          <a:xfrm>
            <a:off x="103536" y="664989"/>
            <a:ext cx="254526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defTabSz="913575"/>
            <a:r>
              <a:rPr lang="ja-JP" altLang="en-US" sz="1600" u="sng" dirty="0">
                <a:solidFill>
                  <a:prstClr val="black"/>
                </a:solidFill>
                <a:latin typeface="HG丸ｺﾞｼｯｸM-PRO" panose="020F0600000000000000" pitchFamily="50" charset="-128"/>
                <a:ea typeface="HG丸ｺﾞｼｯｸM-PRO" panose="020F0600000000000000" pitchFamily="50" charset="-128"/>
              </a:rPr>
              <a:t>１　事業の目的・考え方</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0" y="0"/>
            <a:ext cx="9906000" cy="540000"/>
          </a:xfr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oAutofit/>
          </a:bodyPr>
          <a:lstStyle/>
          <a:p>
            <a:r>
              <a:rPr lang="ja-JP" altLang="en-US" sz="3200" dirty="0">
                <a:solidFill>
                  <a:schemeClr val="tx1"/>
                </a:solidFill>
              </a:rPr>
              <a:t>総合事業</a:t>
            </a:r>
            <a:r>
              <a:rPr lang="ja-JP" altLang="en-US" sz="3200" dirty="0"/>
              <a:t>に関する</a:t>
            </a:r>
            <a:r>
              <a:rPr lang="ja-JP" altLang="en-US" sz="3200" dirty="0">
                <a:solidFill>
                  <a:schemeClr val="tx1"/>
                </a:solidFill>
              </a:rPr>
              <a:t>総則的な事項</a:t>
            </a:r>
          </a:p>
        </p:txBody>
      </p:sp>
      <p:sp>
        <p:nvSpPr>
          <p:cNvPr id="3" name="角丸四角形 2"/>
          <p:cNvSpPr/>
          <p:nvPr/>
        </p:nvSpPr>
        <p:spPr>
          <a:xfrm>
            <a:off x="200487" y="1187744"/>
            <a:ext cx="9575999" cy="726358"/>
          </a:xfrm>
          <a:prstGeom prst="roundRect">
            <a:avLst>
              <a:gd name="adj" fmla="val 8812"/>
            </a:avLst>
          </a:prstGeom>
          <a:solidFill>
            <a:schemeClr val="bg1"/>
          </a:solid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defTabSz="913575">
              <a:spcBef>
                <a:spcPts val="1200"/>
              </a:spcBef>
            </a:pPr>
            <a:endParaRPr lang="en-US" altLang="ja-JP" sz="100" dirty="0">
              <a:solidFill>
                <a:prstClr val="black"/>
              </a:solidFill>
            </a:endParaRPr>
          </a:p>
          <a:p>
            <a:pPr marL="95250" indent="177800" defTabSz="913575">
              <a:spcBef>
                <a:spcPts val="1200"/>
              </a:spcBef>
            </a:pPr>
            <a:r>
              <a:rPr lang="ja-JP" altLang="en-US" sz="1400" dirty="0">
                <a:solidFill>
                  <a:prstClr val="black"/>
                </a:solidFill>
              </a:rPr>
              <a:t>総合事業は、</a:t>
            </a:r>
            <a:r>
              <a:rPr lang="ja-JP" altLang="ja-JP" sz="1400" b="1" dirty="0">
                <a:solidFill>
                  <a:srgbClr val="FF0000"/>
                </a:solidFill>
              </a:rPr>
              <a:t>市町村が中心となって、地域の実情に応じて</a:t>
            </a:r>
            <a:r>
              <a:rPr lang="ja-JP" altLang="ja-JP" sz="1400" dirty="0">
                <a:solidFill>
                  <a:prstClr val="black"/>
                </a:solidFill>
              </a:rPr>
              <a:t>、住民等の多様な主体が参画し、多様なサービスを充実すること</a:t>
            </a:r>
            <a:r>
              <a:rPr lang="ja-JP" altLang="en-US" sz="1400" dirty="0">
                <a:solidFill>
                  <a:prstClr val="black"/>
                </a:solidFill>
              </a:rPr>
              <a:t>で</a:t>
            </a:r>
            <a:r>
              <a:rPr lang="ja-JP" altLang="ja-JP" sz="1400" dirty="0">
                <a:solidFill>
                  <a:prstClr val="black"/>
                </a:solidFill>
              </a:rPr>
              <a:t>、</a:t>
            </a:r>
            <a:r>
              <a:rPr lang="ja-JP" altLang="ja-JP" sz="1400" b="1" dirty="0">
                <a:solidFill>
                  <a:srgbClr val="FF0000"/>
                </a:solidFill>
              </a:rPr>
              <a:t>地域の支え合い体制づくりを推進</a:t>
            </a:r>
            <a:r>
              <a:rPr lang="ja-JP" altLang="ja-JP" sz="1400" dirty="0">
                <a:solidFill>
                  <a:prstClr val="black"/>
                </a:solidFill>
              </a:rPr>
              <a:t>し、要支援者等に対する</a:t>
            </a:r>
            <a:r>
              <a:rPr lang="ja-JP" altLang="ja-JP" sz="1400" b="1" dirty="0">
                <a:solidFill>
                  <a:srgbClr val="FF0000"/>
                </a:solidFill>
              </a:rPr>
              <a:t>効果的かつ効率的な支援</a:t>
            </a:r>
            <a:r>
              <a:rPr lang="ja-JP" altLang="ja-JP" sz="1400" dirty="0">
                <a:solidFill>
                  <a:prstClr val="black"/>
                </a:solidFill>
              </a:rPr>
              <a:t>等を可能とすることを目指すもの</a:t>
            </a:r>
            <a:r>
              <a:rPr lang="ja-JP" altLang="en-US" sz="1400" dirty="0">
                <a:solidFill>
                  <a:prstClr val="black"/>
                </a:solidFill>
              </a:rPr>
              <a:t>。</a:t>
            </a:r>
          </a:p>
        </p:txBody>
      </p:sp>
      <p:sp>
        <p:nvSpPr>
          <p:cNvPr id="8" name="角丸四角形 7"/>
          <p:cNvSpPr/>
          <p:nvPr/>
        </p:nvSpPr>
        <p:spPr>
          <a:xfrm>
            <a:off x="215391" y="2209277"/>
            <a:ext cx="9505056" cy="4464000"/>
          </a:xfrm>
          <a:prstGeom prst="roundRect">
            <a:avLst>
              <a:gd name="adj" fmla="val 4485"/>
            </a:avLst>
          </a:prstGeom>
          <a:solidFill>
            <a:schemeClr val="bg1"/>
          </a:solidFill>
          <a:ln w="190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en-US" altLang="ja-JP" sz="1000" u="sng" dirty="0">
              <a:solidFill>
                <a:prstClr val="black"/>
              </a:solidFill>
            </a:endParaRPr>
          </a:p>
          <a:p>
            <a:pPr indent="88900" defTabSz="913575"/>
            <a:r>
              <a:rPr lang="ja-JP" altLang="en-US" sz="1400" u="sng" dirty="0">
                <a:solidFill>
                  <a:prstClr val="black"/>
                </a:solidFill>
              </a:rPr>
              <a:t>イ　多様な生活支援の充実</a:t>
            </a:r>
            <a:endParaRPr lang="en-US" altLang="ja-JP" sz="1400" u="sng" dirty="0">
              <a:solidFill>
                <a:prstClr val="black"/>
              </a:solidFill>
            </a:endParaRPr>
          </a:p>
          <a:p>
            <a:pPr marL="266700" defTabSz="913575"/>
            <a:r>
              <a:rPr lang="ja-JP" altLang="ja-JP" sz="1400" dirty="0">
                <a:solidFill>
                  <a:prstClr val="black"/>
                </a:solidFill>
              </a:rPr>
              <a:t>　住民主体の多様</a:t>
            </a:r>
            <a:r>
              <a:rPr lang="ja-JP" altLang="en-US" sz="1400" dirty="0">
                <a:solidFill>
                  <a:prstClr val="black"/>
                </a:solidFill>
              </a:rPr>
              <a:t>な</a:t>
            </a:r>
            <a:r>
              <a:rPr lang="ja-JP" altLang="ja-JP" sz="1400" dirty="0">
                <a:solidFill>
                  <a:prstClr val="black"/>
                </a:solidFill>
              </a:rPr>
              <a:t>サービスを支援の対象と</a:t>
            </a:r>
            <a:r>
              <a:rPr lang="ja-JP" altLang="en-US" sz="1400" dirty="0">
                <a:solidFill>
                  <a:prstClr val="black"/>
                </a:solidFill>
              </a:rPr>
              <a:t>するとともに</a:t>
            </a:r>
            <a:r>
              <a:rPr lang="ja-JP" altLang="ja-JP" sz="1400" dirty="0">
                <a:solidFill>
                  <a:prstClr val="black"/>
                </a:solidFill>
              </a:rPr>
              <a:t>、ＮＰＯ、ボランティア等によるサービスの開発を進める。</a:t>
            </a:r>
            <a:r>
              <a:rPr lang="ja-JP" altLang="en-US" sz="1400" dirty="0">
                <a:solidFill>
                  <a:prstClr val="black"/>
                </a:solidFill>
              </a:rPr>
              <a:t>併せて</a:t>
            </a:r>
            <a:r>
              <a:rPr lang="ja-JP" altLang="ja-JP" sz="1400" dirty="0">
                <a:solidFill>
                  <a:prstClr val="black"/>
                </a:solidFill>
              </a:rPr>
              <a:t>、サービスにアクセスしやすい環境の整備も進めていく。</a:t>
            </a:r>
            <a:endParaRPr lang="en-US" altLang="ja-JP" sz="1400" dirty="0">
              <a:solidFill>
                <a:prstClr val="black"/>
              </a:solidFill>
            </a:endParaRPr>
          </a:p>
          <a:p>
            <a:pPr defTabSz="913575">
              <a:spcBef>
                <a:spcPts val="600"/>
              </a:spcBef>
            </a:pPr>
            <a:r>
              <a:rPr lang="ja-JP" altLang="en-US" sz="1400" dirty="0">
                <a:solidFill>
                  <a:prstClr val="black"/>
                </a:solidFill>
              </a:rPr>
              <a:t>　</a:t>
            </a:r>
            <a:r>
              <a:rPr lang="ja-JP" altLang="en-US" sz="1400" u="sng" dirty="0">
                <a:solidFill>
                  <a:prstClr val="black"/>
                </a:solidFill>
              </a:rPr>
              <a:t>ロ　高齢者の社会参加と地域における支え合い体制づくり</a:t>
            </a:r>
            <a:endParaRPr lang="en-US" altLang="ja-JP" sz="1400" u="sng" dirty="0">
              <a:solidFill>
                <a:prstClr val="black"/>
              </a:solidFill>
            </a:endParaRPr>
          </a:p>
          <a:p>
            <a:pPr marL="266700" indent="177800" defTabSz="913575"/>
            <a:r>
              <a:rPr lang="ja-JP" altLang="ja-JP" sz="1400" dirty="0">
                <a:solidFill>
                  <a:prstClr val="black"/>
                </a:solidFill>
              </a:rPr>
              <a:t>高齢者の社会参加のニーズは</a:t>
            </a:r>
            <a:r>
              <a:rPr lang="ja-JP" altLang="en-US" sz="1400" dirty="0">
                <a:solidFill>
                  <a:prstClr val="black"/>
                </a:solidFill>
              </a:rPr>
              <a:t>高く、</a:t>
            </a:r>
            <a:r>
              <a:rPr lang="ja-JP" altLang="ja-JP" sz="1400" dirty="0">
                <a:solidFill>
                  <a:prstClr val="black"/>
                </a:solidFill>
              </a:rPr>
              <a:t>高齢者の地域の社会的な活動への参加は、活動を行う高齢者自身の生きがい</a:t>
            </a:r>
            <a:r>
              <a:rPr lang="ja-JP" altLang="en-US" sz="1400" dirty="0">
                <a:solidFill>
                  <a:prstClr val="black"/>
                </a:solidFill>
              </a:rPr>
              <a:t>や</a:t>
            </a:r>
            <a:r>
              <a:rPr lang="ja-JP" altLang="ja-JP" sz="1400" dirty="0">
                <a:solidFill>
                  <a:prstClr val="black"/>
                </a:solidFill>
              </a:rPr>
              <a:t>介護予防</a:t>
            </a:r>
            <a:r>
              <a:rPr lang="ja-JP" altLang="en-US" sz="1400" dirty="0">
                <a:solidFill>
                  <a:prstClr val="black"/>
                </a:solidFill>
              </a:rPr>
              <a:t>等</a:t>
            </a:r>
            <a:r>
              <a:rPr lang="ja-JP" altLang="ja-JP" sz="1400" dirty="0">
                <a:solidFill>
                  <a:prstClr val="black"/>
                </a:solidFill>
              </a:rPr>
              <a:t>ともなる</a:t>
            </a:r>
            <a:r>
              <a:rPr lang="ja-JP" altLang="en-US" sz="1400" dirty="0">
                <a:solidFill>
                  <a:prstClr val="black"/>
                </a:solidFill>
              </a:rPr>
              <a:t>ため</a:t>
            </a:r>
            <a:r>
              <a:rPr lang="ja-JP" altLang="ja-JP" sz="1400" dirty="0">
                <a:solidFill>
                  <a:prstClr val="black"/>
                </a:solidFill>
              </a:rPr>
              <a:t>、積極的な取組</a:t>
            </a:r>
            <a:r>
              <a:rPr lang="ja-JP" altLang="en-US" sz="1400" dirty="0">
                <a:solidFill>
                  <a:prstClr val="black"/>
                </a:solidFill>
              </a:rPr>
              <a:t>を推進する。</a:t>
            </a:r>
            <a:endParaRPr lang="ja-JP" altLang="ja-JP" sz="1400" dirty="0">
              <a:solidFill>
                <a:prstClr val="black"/>
              </a:solidFill>
            </a:endParaRPr>
          </a:p>
          <a:p>
            <a:pPr defTabSz="913575">
              <a:spcBef>
                <a:spcPts val="600"/>
              </a:spcBef>
            </a:pPr>
            <a:r>
              <a:rPr lang="ja-JP" altLang="en-US" sz="1400" dirty="0">
                <a:solidFill>
                  <a:prstClr val="black"/>
                </a:solidFill>
              </a:rPr>
              <a:t>　</a:t>
            </a:r>
            <a:r>
              <a:rPr lang="ja-JP" altLang="en-US" sz="1400" u="sng" dirty="0">
                <a:solidFill>
                  <a:prstClr val="black"/>
                </a:solidFill>
              </a:rPr>
              <a:t>ハ　介護予防の推進</a:t>
            </a:r>
            <a:endParaRPr lang="en-US" altLang="ja-JP" sz="1400" u="sng" dirty="0">
              <a:solidFill>
                <a:prstClr val="black"/>
              </a:solidFill>
            </a:endParaRPr>
          </a:p>
          <a:p>
            <a:pPr marL="266700" indent="177800" defTabSz="913575"/>
            <a:r>
              <a:rPr lang="ja-JP" altLang="ja-JP" sz="1400" dirty="0">
                <a:solidFill>
                  <a:prstClr val="black"/>
                </a:solidFill>
              </a:rPr>
              <a:t>生活環境の調整や居場所と出番づくりなど</a:t>
            </a:r>
            <a:r>
              <a:rPr lang="ja-JP" altLang="en-US" sz="1400" dirty="0">
                <a:solidFill>
                  <a:prstClr val="black"/>
                </a:solidFill>
              </a:rPr>
              <a:t>の</a:t>
            </a:r>
            <a:r>
              <a:rPr lang="ja-JP" altLang="ja-JP" sz="1400" dirty="0">
                <a:solidFill>
                  <a:prstClr val="black"/>
                </a:solidFill>
              </a:rPr>
              <a:t>環境へのアプローチも含めた、バランスのとれたアプローチが重要。</a:t>
            </a:r>
            <a:r>
              <a:rPr lang="ja-JP" altLang="en-US" sz="1400" dirty="0">
                <a:solidFill>
                  <a:prstClr val="black"/>
                </a:solidFill>
              </a:rPr>
              <a:t>その</a:t>
            </a:r>
            <a:r>
              <a:rPr lang="ja-JP" altLang="ja-JP" sz="1400" dirty="0">
                <a:solidFill>
                  <a:prstClr val="black"/>
                </a:solidFill>
              </a:rPr>
              <a:t>ため、リハビリ専門職等を活かした自立支援に資する取組を推進</a:t>
            </a:r>
            <a:r>
              <a:rPr lang="ja-JP" altLang="en-US" sz="1400" dirty="0">
                <a:solidFill>
                  <a:prstClr val="black"/>
                </a:solidFill>
              </a:rPr>
              <a:t>する。</a:t>
            </a:r>
            <a:endParaRPr lang="en-US" altLang="ja-JP" sz="1400" dirty="0">
              <a:solidFill>
                <a:prstClr val="black"/>
              </a:solidFill>
            </a:endParaRPr>
          </a:p>
          <a:p>
            <a:pPr defTabSz="913575">
              <a:spcBef>
                <a:spcPts val="600"/>
              </a:spcBef>
            </a:pPr>
            <a:r>
              <a:rPr lang="ja-JP" altLang="en-US" sz="1400" dirty="0">
                <a:solidFill>
                  <a:prstClr val="black"/>
                </a:solidFill>
              </a:rPr>
              <a:t>　</a:t>
            </a:r>
            <a:r>
              <a:rPr lang="ja-JP" altLang="en-US" sz="1400" u="sng" dirty="0">
                <a:solidFill>
                  <a:prstClr val="black"/>
                </a:solidFill>
              </a:rPr>
              <a:t>ニ　市町村、住民等の関係者間における意識の共有と自立支援に向けたサービス等の展開</a:t>
            </a:r>
            <a:endParaRPr lang="en-US" altLang="ja-JP" sz="1400" u="sng" dirty="0">
              <a:solidFill>
                <a:prstClr val="black"/>
              </a:solidFill>
            </a:endParaRPr>
          </a:p>
          <a:p>
            <a:pPr marL="266700" indent="177800" defTabSz="913575"/>
            <a:r>
              <a:rPr lang="ja-JP" altLang="en-US" sz="1400" dirty="0">
                <a:solidFill>
                  <a:prstClr val="black"/>
                </a:solidFill>
              </a:rPr>
              <a:t>地域の</a:t>
            </a:r>
            <a:r>
              <a:rPr lang="ja-JP" altLang="ja-JP" sz="1400" dirty="0">
                <a:solidFill>
                  <a:prstClr val="black"/>
                </a:solidFill>
              </a:rPr>
              <a:t>関係者間で、自立支援</a:t>
            </a:r>
            <a:r>
              <a:rPr lang="ja-JP" altLang="en-US" sz="1400" dirty="0">
                <a:solidFill>
                  <a:prstClr val="black"/>
                </a:solidFill>
              </a:rPr>
              <a:t>・</a:t>
            </a:r>
            <a:r>
              <a:rPr lang="ja-JP" altLang="ja-JP" sz="1400" dirty="0">
                <a:solidFill>
                  <a:prstClr val="black"/>
                </a:solidFill>
              </a:rPr>
              <a:t>介護予防</a:t>
            </a:r>
            <a:r>
              <a:rPr lang="ja-JP" altLang="en-US" sz="1400" dirty="0">
                <a:solidFill>
                  <a:prstClr val="black"/>
                </a:solidFill>
              </a:rPr>
              <a:t>といった</a:t>
            </a:r>
            <a:r>
              <a:rPr lang="ja-JP" altLang="ja-JP" sz="1400" dirty="0">
                <a:solidFill>
                  <a:prstClr val="black"/>
                </a:solidFill>
              </a:rPr>
              <a:t>理念や、</a:t>
            </a:r>
            <a:r>
              <a:rPr lang="ja-JP" altLang="en-US" sz="1400" dirty="0">
                <a:solidFill>
                  <a:prstClr val="black"/>
                </a:solidFill>
              </a:rPr>
              <a:t>高齢者</a:t>
            </a:r>
            <a:r>
              <a:rPr lang="ja-JP" altLang="ja-JP" sz="1400" dirty="0">
                <a:solidFill>
                  <a:prstClr val="black"/>
                </a:solidFill>
              </a:rPr>
              <a:t>自らが介護予防に取り組むと</a:t>
            </a:r>
            <a:r>
              <a:rPr lang="ja-JP" altLang="en-US" sz="1400" dirty="0">
                <a:solidFill>
                  <a:prstClr val="black"/>
                </a:solidFill>
              </a:rPr>
              <a:t>いった</a:t>
            </a:r>
            <a:r>
              <a:rPr lang="ja-JP" altLang="ja-JP" sz="1400" dirty="0">
                <a:solidFill>
                  <a:prstClr val="black"/>
                </a:solidFill>
              </a:rPr>
              <a:t>基本的な考え方、地域づくりの方向性等を共有するとともに、多職種</a:t>
            </a:r>
            <a:r>
              <a:rPr lang="ja-JP" altLang="en-US" sz="1400" dirty="0">
                <a:solidFill>
                  <a:prstClr val="black"/>
                </a:solidFill>
              </a:rPr>
              <a:t>による</a:t>
            </a:r>
            <a:r>
              <a:rPr lang="ja-JP" altLang="ja-JP" sz="1400" dirty="0">
                <a:solidFill>
                  <a:prstClr val="black"/>
                </a:solidFill>
              </a:rPr>
              <a:t>ケアマネジメント支援を行う。</a:t>
            </a:r>
          </a:p>
          <a:p>
            <a:pPr defTabSz="913575">
              <a:spcBef>
                <a:spcPts val="600"/>
              </a:spcBef>
            </a:pPr>
            <a:r>
              <a:rPr lang="ja-JP" altLang="en-US" sz="1400" dirty="0">
                <a:solidFill>
                  <a:prstClr val="black"/>
                </a:solidFill>
              </a:rPr>
              <a:t>   </a:t>
            </a:r>
            <a:r>
              <a:rPr lang="ja-JP" altLang="en-US" sz="1400" u="sng" dirty="0">
                <a:solidFill>
                  <a:prstClr val="black"/>
                </a:solidFill>
              </a:rPr>
              <a:t>ホ　認知症施策の推進</a:t>
            </a:r>
            <a:endParaRPr lang="en-US" altLang="ja-JP" sz="1400" u="sng" dirty="0">
              <a:solidFill>
                <a:prstClr val="black"/>
              </a:solidFill>
            </a:endParaRPr>
          </a:p>
          <a:p>
            <a:pPr marL="266700" indent="177800" defTabSz="913575"/>
            <a:r>
              <a:rPr lang="ja-JP" altLang="ja-JP" sz="1400" dirty="0">
                <a:solidFill>
                  <a:prstClr val="black"/>
                </a:solidFill>
              </a:rPr>
              <a:t>ボランティア活動に参加する高齢者等に研修を実施するなど、認知症の人に対して適切な支援が行われるようにするとともに、認知症サポーターの養成等により、認知症にやさしいまちづくりに積極的に取り組む。</a:t>
            </a:r>
            <a:endParaRPr lang="en-US" altLang="ja-JP" sz="1400" dirty="0">
              <a:solidFill>
                <a:prstClr val="black"/>
              </a:solidFill>
            </a:endParaRPr>
          </a:p>
          <a:p>
            <a:pPr indent="88900" defTabSz="913575">
              <a:spcBef>
                <a:spcPts val="600"/>
              </a:spcBef>
            </a:pPr>
            <a:r>
              <a:rPr lang="ja-JP" altLang="en-US" sz="1400" u="sng" dirty="0">
                <a:solidFill>
                  <a:prstClr val="black"/>
                </a:solidFill>
              </a:rPr>
              <a:t>へ　共生社会の推進</a:t>
            </a:r>
            <a:endParaRPr lang="en-US" altLang="ja-JP" sz="1400" u="sng" dirty="0">
              <a:solidFill>
                <a:prstClr val="black"/>
              </a:solidFill>
            </a:endParaRPr>
          </a:p>
          <a:p>
            <a:pPr marL="266700" indent="177800" defTabSz="913575"/>
            <a:r>
              <a:rPr lang="ja-JP" altLang="ja-JP" sz="1400" dirty="0">
                <a:solidFill>
                  <a:prstClr val="black"/>
                </a:solidFill>
              </a:rPr>
              <a:t>地域のニーズが要支援者等</a:t>
            </a:r>
            <a:r>
              <a:rPr lang="ja-JP" altLang="en-US" sz="1400" dirty="0">
                <a:solidFill>
                  <a:prstClr val="black"/>
                </a:solidFill>
              </a:rPr>
              <a:t>だけではなく</a:t>
            </a:r>
            <a:r>
              <a:rPr lang="ja-JP" altLang="ja-JP" sz="1400" dirty="0">
                <a:solidFill>
                  <a:prstClr val="black"/>
                </a:solidFill>
              </a:rPr>
              <a:t>、また、多様な人との関わりが高齢者の支援にも有効で、豊かな地域づくりにつながっていく</a:t>
            </a:r>
            <a:r>
              <a:rPr lang="ja-JP" altLang="en-US" sz="1400" dirty="0">
                <a:solidFill>
                  <a:prstClr val="black"/>
                </a:solidFill>
              </a:rPr>
              <a:t>ため</a:t>
            </a:r>
            <a:r>
              <a:rPr lang="ja-JP" altLang="ja-JP" sz="1400" dirty="0">
                <a:solidFill>
                  <a:prstClr val="black"/>
                </a:solidFill>
              </a:rPr>
              <a:t>、要支援者等以外の高齢者、障害者、児童等がともに集える環境づくりに心がけることが重要。</a:t>
            </a:r>
            <a:endParaRPr lang="ja-JP" altLang="en-US" sz="1400" dirty="0">
              <a:solidFill>
                <a:prstClr val="black"/>
              </a:solidFill>
            </a:endParaRPr>
          </a:p>
        </p:txBody>
      </p:sp>
      <p:sp>
        <p:nvSpPr>
          <p:cNvPr id="5" name="正方形/長方形 4"/>
          <p:cNvSpPr/>
          <p:nvPr/>
        </p:nvSpPr>
        <p:spPr>
          <a:xfrm>
            <a:off x="416538" y="1060396"/>
            <a:ext cx="2232249"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600" b="1" dirty="0">
                <a:solidFill>
                  <a:prstClr val="white"/>
                </a:solidFill>
              </a:rPr>
              <a:t>（１）　総合事業の趣旨</a:t>
            </a:r>
            <a:r>
              <a:rPr lang="ja-JP" altLang="en-US" sz="1200" b="1" dirty="0">
                <a:solidFill>
                  <a:prstClr val="white"/>
                </a:solidFill>
              </a:rPr>
              <a:t>　</a:t>
            </a:r>
            <a:endParaRPr lang="ja-JP" altLang="en-US" sz="1200" b="1" dirty="0">
              <a:solidFill>
                <a:prstClr val="black"/>
              </a:solidFill>
            </a:endParaRPr>
          </a:p>
        </p:txBody>
      </p:sp>
      <p:sp>
        <p:nvSpPr>
          <p:cNvPr id="11" name="正方形/長方形 10"/>
          <p:cNvSpPr/>
          <p:nvPr/>
        </p:nvSpPr>
        <p:spPr>
          <a:xfrm>
            <a:off x="416524" y="2056877"/>
            <a:ext cx="2448266" cy="28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600" b="1" dirty="0">
                <a:solidFill>
                  <a:prstClr val="white"/>
                </a:solidFill>
              </a:rPr>
              <a:t>（２）　背景・基本的考え方　</a:t>
            </a:r>
            <a:endParaRPr lang="ja-JP" altLang="en-US" sz="1200" b="1" dirty="0">
              <a:solidFill>
                <a:prstClr val="black"/>
              </a:solidFill>
            </a:endParaRPr>
          </a:p>
        </p:txBody>
      </p:sp>
      <p:sp>
        <p:nvSpPr>
          <p:cNvPr id="10" name="スライド番号プレースホルダー 2"/>
          <p:cNvSpPr txBox="1">
            <a:spLocks/>
          </p:cNvSpPr>
          <p:nvPr/>
        </p:nvSpPr>
        <p:spPr>
          <a:xfrm>
            <a:off x="9417496" y="652541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r>
              <a:rPr lang="en-US" altLang="ja-JP" sz="1800" b="1" dirty="0">
                <a:solidFill>
                  <a:prstClr val="black"/>
                </a:solidFill>
              </a:rPr>
              <a:t>4</a:t>
            </a:r>
            <a:endParaRPr lang="ja-JP" altLang="en-US" sz="1800" b="1" dirty="0">
              <a:solidFill>
                <a:prstClr val="black"/>
              </a:solidFill>
            </a:endParaRPr>
          </a:p>
        </p:txBody>
      </p:sp>
    </p:spTree>
    <p:extLst>
      <p:ext uri="{BB962C8B-B14F-4D97-AF65-F5344CB8AC3E}">
        <p14:creationId xmlns:p14="http://schemas.microsoft.com/office/powerpoint/2010/main" val="2991990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モニタリング・評価におけるポイント　①</a:t>
            </a:r>
          </a:p>
        </p:txBody>
      </p:sp>
      <p:sp>
        <p:nvSpPr>
          <p:cNvPr id="7" name="テキスト ボックス 6"/>
          <p:cNvSpPr txBox="1"/>
          <p:nvPr/>
        </p:nvSpPr>
        <p:spPr>
          <a:xfrm>
            <a:off x="369014" y="795599"/>
            <a:ext cx="9114020" cy="129266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dirty="0"/>
              <a:t>　</a:t>
            </a:r>
            <a:r>
              <a:rPr lang="ja-JP" altLang="en-US" sz="2600" dirty="0"/>
              <a:t>モニタリングの目的は、</a:t>
            </a:r>
            <a:r>
              <a:rPr lang="ja-JP" altLang="ja-JP" sz="2600" dirty="0"/>
              <a:t>支援計画の実施状況を把握し、目標の達成状況の確認、支援内容の適否、新たな目標がないかを確認し、状況の変化に応じてケアプラン変更を行っていくことで</a:t>
            </a:r>
            <a:r>
              <a:rPr lang="ja-JP" altLang="en-US" sz="2600" dirty="0"/>
              <a:t>ある。</a:t>
            </a:r>
            <a:endParaRPr lang="ja-JP" altLang="ja-JP" sz="2600" strike="sngStrike" dirty="0">
              <a:solidFill>
                <a:srgbClr val="FF0000"/>
              </a:solidFill>
            </a:endParaRPr>
          </a:p>
        </p:txBody>
      </p:sp>
      <p:sp>
        <p:nvSpPr>
          <p:cNvPr id="2" name="テキスト ボックス 1"/>
          <p:cNvSpPr txBox="1"/>
          <p:nvPr/>
        </p:nvSpPr>
        <p:spPr>
          <a:xfrm>
            <a:off x="369011" y="2407487"/>
            <a:ext cx="9114020" cy="3693319"/>
          </a:xfrm>
          <a:prstGeom prst="rect">
            <a:avLst/>
          </a:prstGeom>
          <a:noFill/>
        </p:spPr>
        <p:txBody>
          <a:bodyPr wrap="square" rtlCol="0">
            <a:spAutoFit/>
          </a:bodyPr>
          <a:lstStyle/>
          <a:p>
            <a:r>
              <a:rPr lang="ja-JP" altLang="en-US" sz="2600" dirty="0"/>
              <a:t>　</a:t>
            </a:r>
            <a:r>
              <a:rPr lang="ja-JP" altLang="ja-JP" sz="2600" dirty="0"/>
              <a:t>総合事業においては、多様な主体による多様なサービスが展開され、介護予防ケアマネジメントも、利用するサービスの内容等に応じて、モニタリングの頻度等も変わる</a:t>
            </a:r>
            <a:r>
              <a:rPr lang="ja-JP" altLang="en-US" sz="2600" dirty="0"/>
              <a:t>。</a:t>
            </a:r>
            <a:endParaRPr lang="en-US" altLang="ja-JP" sz="2600" dirty="0"/>
          </a:p>
          <a:p>
            <a:r>
              <a:rPr lang="ja-JP" altLang="en-US" sz="2600" dirty="0"/>
              <a:t>　ケア</a:t>
            </a:r>
            <a:r>
              <a:rPr lang="ja-JP" altLang="ja-JP" sz="2600" dirty="0"/>
              <a:t>マネジメント実施者が利用者と連絡を取らない間</a:t>
            </a:r>
            <a:r>
              <a:rPr lang="ja-JP" altLang="en-US" sz="2600" dirty="0"/>
              <a:t>（ケアマネジメントＣとして、地域包括支援センターからのモニタリングをしない場合や、ケアマネジメントＢとしてモニタリングの間隔をあける場合）</a:t>
            </a:r>
            <a:r>
              <a:rPr lang="ja-JP" altLang="ja-JP" sz="2600" dirty="0"/>
              <a:t>も、</a:t>
            </a:r>
            <a:r>
              <a:rPr lang="ja-JP" altLang="ja-JP" sz="2600" dirty="0">
                <a:solidFill>
                  <a:srgbClr val="FF0000"/>
                </a:solidFill>
              </a:rPr>
              <a:t>利用者の状況変化等の際に</a:t>
            </a:r>
            <a:r>
              <a:rPr lang="ja-JP" altLang="en-US" sz="2600" dirty="0">
                <a:solidFill>
                  <a:srgbClr val="FF0000"/>
                </a:solidFill>
              </a:rPr>
              <a:t>は</a:t>
            </a:r>
            <a:r>
              <a:rPr lang="ja-JP" altLang="ja-JP" sz="2600" dirty="0">
                <a:solidFill>
                  <a:srgbClr val="FF0000"/>
                </a:solidFill>
              </a:rPr>
              <a:t>、</a:t>
            </a:r>
            <a:r>
              <a:rPr lang="ja-JP" altLang="en-US" sz="2600" dirty="0">
                <a:solidFill>
                  <a:srgbClr val="FF0000"/>
                </a:solidFill>
              </a:rPr>
              <a:t>適宜利用者自身やサービス提供者等から地域包括支援センターに連絡する体制</a:t>
            </a:r>
            <a:r>
              <a:rPr lang="ja-JP" altLang="en-US" sz="2600" dirty="0"/>
              <a:t>をつくっておくことが必要。</a:t>
            </a:r>
          </a:p>
        </p:txBody>
      </p:sp>
      <p:sp>
        <p:nvSpPr>
          <p:cNvPr id="10"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49</a:t>
            </a:r>
            <a:endParaRPr lang="ja-JP" altLang="en-US" sz="1600" b="1" dirty="0">
              <a:solidFill>
                <a:prstClr val="black"/>
              </a:solidFill>
              <a:latin typeface="+mn-ea"/>
            </a:endParaRPr>
          </a:p>
        </p:txBody>
      </p:sp>
    </p:spTree>
    <p:extLst>
      <p:ext uri="{BB962C8B-B14F-4D97-AF65-F5344CB8AC3E}">
        <p14:creationId xmlns:p14="http://schemas.microsoft.com/office/powerpoint/2010/main" val="3952068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2796"/>
            <a:ext cx="9906000" cy="1077218"/>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モニタリング・評価におけるポイント　②</a:t>
            </a:r>
            <a:endParaRPr lang="en-US" altLang="ja-JP" sz="3200" dirty="0">
              <a:solidFill>
                <a:prstClr val="black"/>
              </a:solidFill>
            </a:endParaRPr>
          </a:p>
          <a:p>
            <a:pPr algn="ctr"/>
            <a:r>
              <a:rPr lang="ja-JP" altLang="en-US" sz="3200" dirty="0">
                <a:solidFill>
                  <a:prstClr val="black"/>
                </a:solidFill>
              </a:rPr>
              <a:t>～状況悪化を見過ごさない仕組みづくりの例～</a:t>
            </a:r>
          </a:p>
        </p:txBody>
      </p:sp>
      <p:sp>
        <p:nvSpPr>
          <p:cNvPr id="2" name="テキスト ボックス 1"/>
          <p:cNvSpPr txBox="1"/>
          <p:nvPr/>
        </p:nvSpPr>
        <p:spPr>
          <a:xfrm>
            <a:off x="369011" y="1618942"/>
            <a:ext cx="9114020" cy="4493538"/>
          </a:xfrm>
          <a:prstGeom prst="rect">
            <a:avLst/>
          </a:prstGeom>
          <a:noFill/>
        </p:spPr>
        <p:txBody>
          <a:bodyPr wrap="square" rtlCol="0">
            <a:spAutoFit/>
          </a:bodyPr>
          <a:lstStyle/>
          <a:p>
            <a:pPr marL="457200" indent="-457200">
              <a:buFont typeface="Wingdings" pitchFamily="2" charset="2"/>
              <a:buChar char="Ø"/>
            </a:pPr>
            <a:r>
              <a:rPr lang="ja-JP" altLang="en-US" sz="2600" dirty="0">
                <a:solidFill>
                  <a:prstClr val="black"/>
                </a:solidFill>
                <a:latin typeface="+mn-ea"/>
              </a:rPr>
              <a:t>サービス提供者と地域包括支援センターの間で、利用中止、</a:t>
            </a:r>
            <a:endParaRPr lang="en-US" altLang="ja-JP" sz="2600" dirty="0">
              <a:solidFill>
                <a:prstClr val="black"/>
              </a:solidFill>
              <a:latin typeface="+mn-ea"/>
            </a:endParaRPr>
          </a:p>
          <a:p>
            <a:r>
              <a:rPr lang="ja-JP" altLang="en-US" sz="2600" dirty="0">
                <a:solidFill>
                  <a:prstClr val="black"/>
                </a:solidFill>
                <a:latin typeface="+mn-ea"/>
              </a:rPr>
              <a:t>　無断欠席などについて報告する仕組みをつくる。</a:t>
            </a:r>
            <a:endParaRPr lang="en-US" altLang="ja-JP" sz="2600" dirty="0">
              <a:solidFill>
                <a:prstClr val="black"/>
              </a:solidFill>
              <a:latin typeface="+mn-ea"/>
            </a:endParaRPr>
          </a:p>
          <a:p>
            <a:endParaRPr lang="en-US" altLang="ja-JP" sz="2600" dirty="0">
              <a:solidFill>
                <a:prstClr val="black"/>
              </a:solidFill>
              <a:latin typeface="+mn-ea"/>
            </a:endParaRPr>
          </a:p>
          <a:p>
            <a:pPr marL="457200" indent="-457200">
              <a:buFont typeface="Wingdings" pitchFamily="2" charset="2"/>
              <a:buChar char="Ø"/>
            </a:pPr>
            <a:r>
              <a:rPr lang="ja-JP" altLang="en-US" sz="2600" dirty="0">
                <a:solidFill>
                  <a:prstClr val="black"/>
                </a:solidFill>
                <a:latin typeface="+mn-ea"/>
              </a:rPr>
              <a:t>定期的に専門職が住民主体の活動の場等を巡回し、参加状況等を確認する。</a:t>
            </a:r>
            <a:endParaRPr lang="en-US" altLang="ja-JP" sz="2600" dirty="0">
              <a:solidFill>
                <a:prstClr val="black"/>
              </a:solidFill>
              <a:latin typeface="+mn-ea"/>
            </a:endParaRPr>
          </a:p>
          <a:p>
            <a:endParaRPr lang="en-US" altLang="ja-JP" sz="2600" dirty="0">
              <a:solidFill>
                <a:prstClr val="black"/>
              </a:solidFill>
              <a:latin typeface="+mn-ea"/>
            </a:endParaRPr>
          </a:p>
          <a:p>
            <a:pPr marL="457200" indent="-457200">
              <a:buFont typeface="Wingdings" pitchFamily="2" charset="2"/>
              <a:buChar char="Ø"/>
            </a:pPr>
            <a:r>
              <a:rPr lang="ja-JP" altLang="en-US" sz="2600" dirty="0">
                <a:solidFill>
                  <a:prstClr val="black"/>
                </a:solidFill>
                <a:latin typeface="+mn-ea"/>
              </a:rPr>
              <a:t>住民主体の活動の場における体力測定等で、悪化の兆しを</a:t>
            </a:r>
            <a:endParaRPr lang="en-US" altLang="ja-JP" sz="2600" dirty="0">
              <a:solidFill>
                <a:prstClr val="black"/>
              </a:solidFill>
              <a:latin typeface="+mn-ea"/>
            </a:endParaRPr>
          </a:p>
          <a:p>
            <a:r>
              <a:rPr lang="ja-JP" altLang="en-US" sz="2600" dirty="0">
                <a:solidFill>
                  <a:prstClr val="black"/>
                </a:solidFill>
                <a:latin typeface="+mn-ea"/>
              </a:rPr>
              <a:t>　早期に発見する。</a:t>
            </a:r>
            <a:endParaRPr lang="en-US" altLang="ja-JP" sz="2600" dirty="0">
              <a:solidFill>
                <a:prstClr val="black"/>
              </a:solidFill>
              <a:latin typeface="+mn-ea"/>
            </a:endParaRPr>
          </a:p>
          <a:p>
            <a:endParaRPr lang="en-US" altLang="ja-JP" sz="2600" dirty="0">
              <a:solidFill>
                <a:prstClr val="black"/>
              </a:solidFill>
              <a:latin typeface="+mn-ea"/>
            </a:endParaRPr>
          </a:p>
          <a:p>
            <a:pPr marL="457200" indent="-457200">
              <a:buFont typeface="Wingdings" pitchFamily="2" charset="2"/>
              <a:buChar char="Ø"/>
            </a:pPr>
            <a:r>
              <a:rPr lang="ja-JP" altLang="en-US" sz="2600" dirty="0">
                <a:solidFill>
                  <a:prstClr val="black"/>
                </a:solidFill>
                <a:latin typeface="+mn-ea"/>
              </a:rPr>
              <a:t>活動の場での</a:t>
            </a:r>
            <a:r>
              <a:rPr lang="ja-JP" altLang="ja-JP" sz="2600" dirty="0">
                <a:solidFill>
                  <a:prstClr val="black"/>
                </a:solidFill>
                <a:latin typeface="+mn-ea"/>
              </a:rPr>
              <a:t>出席簿を作成して、地域包括支援センター</a:t>
            </a:r>
            <a:r>
              <a:rPr lang="ja-JP" altLang="en-US" sz="2600" dirty="0">
                <a:solidFill>
                  <a:prstClr val="black"/>
                </a:solidFill>
                <a:latin typeface="+mn-ea"/>
              </a:rPr>
              <a:t>に</a:t>
            </a:r>
            <a:endParaRPr lang="en-US" altLang="ja-JP" sz="2600" dirty="0">
              <a:solidFill>
                <a:prstClr val="black"/>
              </a:solidFill>
              <a:latin typeface="+mn-ea"/>
            </a:endParaRPr>
          </a:p>
          <a:p>
            <a:r>
              <a:rPr lang="ja-JP" altLang="en-US" sz="2600" dirty="0">
                <a:solidFill>
                  <a:prstClr val="black"/>
                </a:solidFill>
                <a:latin typeface="+mn-ea"/>
              </a:rPr>
              <a:t>　</a:t>
            </a:r>
            <a:r>
              <a:rPr lang="ja-JP" altLang="ja-JP" sz="2600" dirty="0">
                <a:solidFill>
                  <a:prstClr val="black"/>
                </a:solidFill>
                <a:latin typeface="+mn-ea"/>
              </a:rPr>
              <a:t>毎月報告を</a:t>
            </a:r>
            <a:r>
              <a:rPr lang="ja-JP" altLang="en-US" sz="2600" dirty="0">
                <a:solidFill>
                  <a:prstClr val="black"/>
                </a:solidFill>
                <a:latin typeface="+mn-ea"/>
              </a:rPr>
              <a:t>行う。</a:t>
            </a:r>
            <a:endParaRPr lang="ja-JP" altLang="ja-JP" sz="2600" dirty="0">
              <a:solidFill>
                <a:prstClr val="black"/>
              </a:solidFill>
              <a:latin typeface="+mn-ea"/>
            </a:endParaRPr>
          </a:p>
        </p:txBody>
      </p:sp>
      <p:sp>
        <p:nvSpPr>
          <p:cNvPr id="8"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50</a:t>
            </a:r>
            <a:endParaRPr lang="ja-JP" altLang="en-US" sz="1600" b="1" dirty="0">
              <a:solidFill>
                <a:prstClr val="black"/>
              </a:solidFill>
              <a:latin typeface="+mn-ea"/>
            </a:endParaRPr>
          </a:p>
        </p:txBody>
      </p:sp>
    </p:spTree>
    <p:extLst>
      <p:ext uri="{BB962C8B-B14F-4D97-AF65-F5344CB8AC3E}">
        <p14:creationId xmlns:p14="http://schemas.microsoft.com/office/powerpoint/2010/main" val="1931500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5726"/>
            <a:ext cx="9906000" cy="584775"/>
          </a:xfrm>
          <a:prstGeom prst="rect">
            <a:avLst/>
          </a:prstGeom>
          <a:solidFill>
            <a:schemeClr val="accent2">
              <a:lumMod val="20000"/>
              <a:lumOff val="80000"/>
            </a:schemeClr>
          </a:solidFill>
        </p:spPr>
        <p:txBody>
          <a:bodyPr wrap="square" rtlCol="0">
            <a:spAutoFit/>
          </a:bodyPr>
          <a:lstStyle/>
          <a:p>
            <a:pPr algn="ctr"/>
            <a:r>
              <a:rPr lang="ja-JP" altLang="en-US" sz="3200" dirty="0">
                <a:solidFill>
                  <a:prstClr val="black"/>
                </a:solidFill>
              </a:rPr>
              <a:t>モニタリング・評価におけるポイント　③</a:t>
            </a:r>
          </a:p>
        </p:txBody>
      </p:sp>
      <p:sp>
        <p:nvSpPr>
          <p:cNvPr id="7" name="テキスト ボックス 6"/>
          <p:cNvSpPr txBox="1"/>
          <p:nvPr/>
        </p:nvSpPr>
        <p:spPr>
          <a:xfrm>
            <a:off x="400945" y="1436013"/>
            <a:ext cx="9099029" cy="1692771"/>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ja-JP" altLang="ja-JP" dirty="0">
                <a:solidFill>
                  <a:prstClr val="black"/>
                </a:solidFill>
              </a:rPr>
              <a:t>　</a:t>
            </a:r>
            <a:r>
              <a:rPr lang="ja-JP" altLang="ja-JP" sz="2600" dirty="0">
                <a:solidFill>
                  <a:prstClr val="black"/>
                </a:solidFill>
              </a:rPr>
              <a:t>モニタリングの結果、目標が達成された場合は、速やかに再</a:t>
            </a:r>
            <a:r>
              <a:rPr lang="ja-JP" altLang="en-US" sz="2600" dirty="0">
                <a:solidFill>
                  <a:schemeClr val="tx1"/>
                </a:solidFill>
              </a:rPr>
              <a:t>度</a:t>
            </a:r>
            <a:r>
              <a:rPr lang="ja-JP" altLang="ja-JP" sz="2600" dirty="0">
                <a:solidFill>
                  <a:prstClr val="black"/>
                </a:solidFill>
              </a:rPr>
              <a:t>課題分析を行い、課題が解決されている場合は、次のステップアップのために、住民主体や一般介護予防事業などの通いの場を見学するなど、スムーズな移行へ配慮して行</a:t>
            </a:r>
            <a:r>
              <a:rPr lang="ja-JP" altLang="en-US" sz="2600" dirty="0">
                <a:solidFill>
                  <a:prstClr val="black"/>
                </a:solidFill>
              </a:rPr>
              <a:t>う。</a:t>
            </a:r>
            <a:endParaRPr lang="en-US" altLang="ja-JP" sz="2600" dirty="0">
              <a:solidFill>
                <a:prstClr val="black"/>
              </a:solidFill>
            </a:endParaRPr>
          </a:p>
        </p:txBody>
      </p:sp>
      <p:sp>
        <p:nvSpPr>
          <p:cNvPr id="2" name="テキスト ボックス 1"/>
          <p:cNvSpPr txBox="1"/>
          <p:nvPr/>
        </p:nvSpPr>
        <p:spPr>
          <a:xfrm>
            <a:off x="397241" y="3653679"/>
            <a:ext cx="8994098" cy="1692771"/>
          </a:xfrm>
          <a:prstGeom prst="rect">
            <a:avLst/>
          </a:prstGeom>
          <a:noFill/>
        </p:spPr>
        <p:txBody>
          <a:bodyPr wrap="square" rtlCol="0">
            <a:spAutoFit/>
          </a:bodyPr>
          <a:lstStyle/>
          <a:p>
            <a:pPr lvl="0"/>
            <a:r>
              <a:rPr lang="ja-JP" altLang="en-US" sz="2400" dirty="0">
                <a:solidFill>
                  <a:prstClr val="black"/>
                </a:solidFill>
              </a:rPr>
              <a:t>　</a:t>
            </a:r>
            <a:r>
              <a:rPr lang="ja-JP" altLang="ja-JP" sz="2600" dirty="0">
                <a:solidFill>
                  <a:prstClr val="black"/>
                </a:solidFill>
              </a:rPr>
              <a:t>新たな課題が見つかった場合や、目標達成が困難な場合もケアプランの見直し</a:t>
            </a:r>
            <a:r>
              <a:rPr lang="ja-JP" altLang="en-US" sz="2600" dirty="0">
                <a:solidFill>
                  <a:prstClr val="black"/>
                </a:solidFill>
              </a:rPr>
              <a:t>となるが</a:t>
            </a:r>
            <a:r>
              <a:rPr lang="ja-JP" altLang="ja-JP" sz="2600" dirty="0">
                <a:solidFill>
                  <a:prstClr val="black"/>
                </a:solidFill>
              </a:rPr>
              <a:t>、必要に応じてサービス担当者会議等でリハビリテーション専門職等の意見を入手し、維持・改善の可能性を追求することが望まれ</a:t>
            </a:r>
            <a:r>
              <a:rPr lang="ja-JP" altLang="en-US" sz="2600" dirty="0">
                <a:solidFill>
                  <a:prstClr val="black"/>
                </a:solidFill>
              </a:rPr>
              <a:t>る。</a:t>
            </a:r>
            <a:endParaRPr lang="ja-JP" altLang="ja-JP" sz="2600" dirty="0">
              <a:solidFill>
                <a:prstClr val="black"/>
              </a:solidFill>
            </a:endParaRPr>
          </a:p>
        </p:txBody>
      </p:sp>
      <p:sp>
        <p:nvSpPr>
          <p:cNvPr id="10"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51</a:t>
            </a:r>
            <a:endParaRPr lang="ja-JP" altLang="en-US" sz="1600" b="1" dirty="0">
              <a:solidFill>
                <a:prstClr val="black"/>
              </a:solidFill>
              <a:latin typeface="+mn-ea"/>
            </a:endParaRPr>
          </a:p>
        </p:txBody>
      </p:sp>
    </p:spTree>
    <p:extLst>
      <p:ext uri="{BB962C8B-B14F-4D97-AF65-F5344CB8AC3E}">
        <p14:creationId xmlns:p14="http://schemas.microsoft.com/office/powerpoint/2010/main" val="2067086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9781" y="1029241"/>
            <a:ext cx="9143999" cy="1692771"/>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600" dirty="0"/>
              <a:t>　</a:t>
            </a:r>
            <a:r>
              <a:rPr lang="ja-JP" altLang="ja-JP" sz="2600" dirty="0"/>
              <a:t>介護予防ケアマネジメントにおいて使用する様式は、介護予防支援業務における関連の様式例を活用するほか、市町村の判断で任意の様式</a:t>
            </a:r>
            <a:r>
              <a:rPr lang="ja-JP" altLang="ja-JP" sz="2600" dirty="0">
                <a:solidFill>
                  <a:schemeClr val="tx1"/>
                </a:solidFill>
              </a:rPr>
              <a:t>を用いることもできる。</a:t>
            </a:r>
          </a:p>
          <a:p>
            <a:r>
              <a:rPr lang="ja-JP" altLang="ja-JP" sz="2600" dirty="0">
                <a:solidFill>
                  <a:schemeClr val="tx1"/>
                </a:solidFill>
              </a:rPr>
              <a:t>　　ただし、</a:t>
            </a:r>
            <a:r>
              <a:rPr lang="ja-JP" altLang="ja-JP" sz="2600" dirty="0">
                <a:solidFill>
                  <a:srgbClr val="FF0000"/>
                </a:solidFill>
              </a:rPr>
              <a:t>市町村で統一</a:t>
            </a:r>
            <a:r>
              <a:rPr lang="ja-JP" altLang="ja-JP" sz="2600" dirty="0"/>
              <a:t>しておくことが望ましい。</a:t>
            </a:r>
            <a:endParaRPr lang="en-US" altLang="ja-JP" sz="2600" dirty="0"/>
          </a:p>
        </p:txBody>
      </p:sp>
      <p:sp>
        <p:nvSpPr>
          <p:cNvPr id="6" name="テキスト ボックス 5"/>
          <p:cNvSpPr txBox="1"/>
          <p:nvPr/>
        </p:nvSpPr>
        <p:spPr bwMode="auto">
          <a:xfrm>
            <a:off x="0" y="0"/>
            <a:ext cx="9906000" cy="584775"/>
          </a:xfrm>
          <a:prstGeom prst="rect">
            <a:avLst/>
          </a:prstGeom>
          <a:solidFill>
            <a:schemeClr val="accent2">
              <a:lumMod val="20000"/>
              <a:lumOff val="80000"/>
            </a:schemeClr>
          </a:solidFill>
          <a:ln w="9525">
            <a:noFill/>
            <a:miter lim="800000"/>
            <a:headEnd/>
            <a:tailEnd/>
          </a:ln>
          <a:effectLst/>
        </p:spPr>
        <p:txBody>
          <a:bodyPr wrap="square" rtlCol="0">
            <a:spAutoFit/>
          </a:bodyPr>
          <a:lstStyle/>
          <a:p>
            <a:pPr algn="ctr">
              <a:spcBef>
                <a:spcPct val="50000"/>
              </a:spcBef>
            </a:pPr>
            <a:r>
              <a:rPr kumimoji="1" lang="ja-JP" altLang="en-US" sz="3200" dirty="0"/>
              <a:t>ケアプランに関する様式</a:t>
            </a:r>
            <a:r>
              <a:rPr lang="ja-JP" altLang="en-US" sz="3200" dirty="0"/>
              <a:t>について</a:t>
            </a:r>
            <a:endParaRPr kumimoji="1" lang="ja-JP" altLang="en-US" sz="3200" dirty="0"/>
          </a:p>
        </p:txBody>
      </p:sp>
      <p:sp>
        <p:nvSpPr>
          <p:cNvPr id="5" name="テキスト ボックス 4"/>
          <p:cNvSpPr txBox="1"/>
          <p:nvPr/>
        </p:nvSpPr>
        <p:spPr>
          <a:xfrm>
            <a:off x="545915" y="2909977"/>
            <a:ext cx="8830102" cy="3693319"/>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2600" dirty="0">
                <a:solidFill>
                  <a:prstClr val="black"/>
                </a:solidFill>
              </a:rPr>
              <a:t>※</a:t>
            </a:r>
            <a:r>
              <a:rPr lang="ja-JP" altLang="en-US" sz="2600" dirty="0">
                <a:solidFill>
                  <a:prstClr val="black"/>
                </a:solidFill>
              </a:rPr>
              <a:t>　例えば、ケアマネジメントＢ、Ｃ（一部簡略化</a:t>
            </a:r>
            <a:r>
              <a:rPr lang="ja-JP" altLang="en-US" sz="2600" dirty="0">
                <a:solidFill>
                  <a:schemeClr val="tx1"/>
                </a:solidFill>
              </a:rPr>
              <a:t>）</a:t>
            </a:r>
            <a:endParaRPr lang="en-US" altLang="ja-JP" sz="2600" strike="sngStrike" dirty="0">
              <a:solidFill>
                <a:schemeClr val="tx1"/>
              </a:solidFill>
            </a:endParaRPr>
          </a:p>
          <a:p>
            <a:r>
              <a:rPr lang="ja-JP" altLang="en-US" sz="2600" dirty="0">
                <a:solidFill>
                  <a:prstClr val="black"/>
                </a:solidFill>
              </a:rPr>
              <a:t>　　「</a:t>
            </a:r>
            <a:r>
              <a:rPr lang="ja-JP" altLang="ja-JP" sz="2600" dirty="0">
                <a:solidFill>
                  <a:srgbClr val="000000"/>
                </a:solidFill>
                <a:latin typeface="ＭＳ ゴシック" pitchFamily="49" charset="-128"/>
                <a:ea typeface="ＭＳ ゴシック" pitchFamily="49" charset="-128"/>
                <a:cs typeface="ＭＳ Ｐゴシック" pitchFamily="50" charset="-128"/>
              </a:rPr>
              <a:t>介護予防サービス・</a:t>
            </a:r>
            <a:r>
              <a:rPr lang="ja-JP" altLang="en-US" sz="2600" dirty="0">
                <a:solidFill>
                  <a:srgbClr val="000000"/>
                </a:solidFill>
                <a:latin typeface="ＭＳ ゴシック" pitchFamily="49" charset="-128"/>
                <a:ea typeface="ＭＳ ゴシック" pitchFamily="49" charset="-128"/>
                <a:cs typeface="ＭＳ Ｐゴシック" pitchFamily="50" charset="-128"/>
              </a:rPr>
              <a:t>支援</a:t>
            </a:r>
            <a:r>
              <a:rPr lang="ja-JP" altLang="ja-JP" sz="2600" dirty="0">
                <a:solidFill>
                  <a:srgbClr val="000000"/>
                </a:solidFill>
                <a:latin typeface="ＭＳ ゴシック" pitchFamily="49" charset="-128"/>
                <a:ea typeface="ＭＳ ゴシック" pitchFamily="49" charset="-128"/>
                <a:cs typeface="ＭＳ Ｐゴシック" pitchFamily="50" charset="-128"/>
              </a:rPr>
              <a:t>計画書</a:t>
            </a:r>
            <a:r>
              <a:rPr lang="ja-JP" altLang="en-US" sz="2600" dirty="0">
                <a:solidFill>
                  <a:srgbClr val="000000"/>
                </a:solidFill>
                <a:latin typeface="ＭＳ ゴシック" pitchFamily="49" charset="-128"/>
                <a:ea typeface="ＭＳ ゴシック" pitchFamily="49" charset="-128"/>
                <a:cs typeface="ＭＳ Ｐゴシック" pitchFamily="50" charset="-128"/>
              </a:rPr>
              <a:t>」の一部を省略して</a:t>
            </a:r>
            <a:endParaRPr lang="en-US" altLang="ja-JP" sz="2600" dirty="0">
              <a:solidFill>
                <a:srgbClr val="000000"/>
              </a:solidFill>
              <a:latin typeface="ＭＳ ゴシック" pitchFamily="49" charset="-128"/>
              <a:ea typeface="ＭＳ ゴシック" pitchFamily="49" charset="-128"/>
              <a:cs typeface="ＭＳ Ｐゴシック" pitchFamily="50" charset="-128"/>
            </a:endParaRPr>
          </a:p>
          <a:p>
            <a:r>
              <a:rPr lang="ja-JP" altLang="en-US" sz="2600" dirty="0">
                <a:solidFill>
                  <a:srgbClr val="000000"/>
                </a:solidFill>
                <a:latin typeface="ＭＳ ゴシック" pitchFamily="49" charset="-128"/>
                <a:ea typeface="ＭＳ ゴシック" pitchFamily="49" charset="-128"/>
              </a:rPr>
              <a:t>　</a:t>
            </a:r>
            <a:r>
              <a:rPr lang="ja-JP" altLang="ja-JP" sz="2600" dirty="0">
                <a:solidFill>
                  <a:prstClr val="black"/>
                </a:solidFill>
              </a:rPr>
              <a:t>用い</a:t>
            </a:r>
            <a:r>
              <a:rPr lang="ja-JP" altLang="en-US" sz="2600" dirty="0">
                <a:solidFill>
                  <a:prstClr val="black"/>
                </a:solidFill>
              </a:rPr>
              <a:t>る</a:t>
            </a:r>
            <a:r>
              <a:rPr lang="ja-JP" altLang="ja-JP" sz="2600" dirty="0">
                <a:solidFill>
                  <a:prstClr val="black"/>
                </a:solidFill>
              </a:rPr>
              <a:t>ことも</a:t>
            </a:r>
            <a:r>
              <a:rPr lang="ja-JP" altLang="en-US" sz="2600" dirty="0">
                <a:solidFill>
                  <a:prstClr val="black"/>
                </a:solidFill>
              </a:rPr>
              <a:t>可能。</a:t>
            </a:r>
            <a:endParaRPr lang="en-US" altLang="ja-JP" sz="2600" dirty="0">
              <a:solidFill>
                <a:prstClr val="black"/>
              </a:solidFill>
            </a:endParaRPr>
          </a:p>
          <a:p>
            <a:r>
              <a:rPr lang="ja-JP" altLang="en-US" sz="2600" dirty="0">
                <a:solidFill>
                  <a:prstClr val="black"/>
                </a:solidFill>
              </a:rPr>
              <a:t>　　 ただし、その場合でも</a:t>
            </a:r>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a:t>
            </a:r>
            <a:r>
              <a:rPr lang="ja-JP" altLang="ja-JP" sz="2600" dirty="0">
                <a:solidFill>
                  <a:srgbClr val="FF0000"/>
                </a:solidFill>
              </a:rPr>
              <a:t>本人の生活の目標</a:t>
            </a:r>
            <a:r>
              <a:rPr lang="ja-JP" altLang="ja-JP" sz="2600" dirty="0">
                <a:solidFill>
                  <a:prstClr val="black"/>
                </a:solidFill>
              </a:rPr>
              <a:t>」</a:t>
            </a:r>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a:t>
            </a:r>
            <a:r>
              <a:rPr lang="ja-JP" altLang="ja-JP" sz="2600" dirty="0">
                <a:solidFill>
                  <a:srgbClr val="FF0000"/>
                </a:solidFill>
              </a:rPr>
              <a:t>維持・改善すべき課題（アセスメント結果）</a:t>
            </a:r>
            <a:r>
              <a:rPr lang="ja-JP" altLang="ja-JP" sz="2600" dirty="0">
                <a:solidFill>
                  <a:prstClr val="black"/>
                </a:solidFill>
              </a:rPr>
              <a:t>」</a:t>
            </a:r>
            <a:r>
              <a:rPr lang="ja-JP" altLang="en-US" sz="2600" dirty="0">
                <a:solidFill>
                  <a:prstClr val="black"/>
                </a:solidFill>
              </a:rPr>
              <a:t>　</a:t>
            </a:r>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a:t>
            </a:r>
            <a:r>
              <a:rPr lang="ja-JP" altLang="ja-JP" sz="2600" dirty="0">
                <a:solidFill>
                  <a:srgbClr val="FF0000"/>
                </a:solidFill>
              </a:rPr>
              <a:t>課題の解決への具体的対策（利用サービス）</a:t>
            </a:r>
            <a:r>
              <a:rPr lang="ja-JP" altLang="ja-JP" sz="2600" dirty="0">
                <a:solidFill>
                  <a:prstClr val="black"/>
                </a:solidFill>
              </a:rPr>
              <a:t>」</a:t>
            </a:r>
            <a:endParaRPr lang="en-US" altLang="ja-JP" sz="2600" dirty="0">
              <a:solidFill>
                <a:prstClr val="black"/>
              </a:solidFill>
            </a:endParaRPr>
          </a:p>
          <a:p>
            <a:r>
              <a:rPr lang="ja-JP" altLang="en-US" sz="2600" dirty="0">
                <a:solidFill>
                  <a:prstClr val="black"/>
                </a:solidFill>
              </a:rPr>
              <a:t>　　　</a:t>
            </a:r>
            <a:r>
              <a:rPr lang="ja-JP" altLang="ja-JP" sz="2600" dirty="0">
                <a:solidFill>
                  <a:prstClr val="black"/>
                </a:solidFill>
              </a:rPr>
              <a:t>「</a:t>
            </a:r>
            <a:r>
              <a:rPr lang="ja-JP" altLang="ja-JP" sz="2600" dirty="0">
                <a:solidFill>
                  <a:srgbClr val="FF0000"/>
                </a:solidFill>
              </a:rPr>
              <a:t>注意事項</a:t>
            </a:r>
            <a:r>
              <a:rPr lang="ja-JP" altLang="ja-JP" sz="2600" dirty="0">
                <a:solidFill>
                  <a:prstClr val="black"/>
                </a:solidFill>
              </a:rPr>
              <a:t>」</a:t>
            </a:r>
            <a:endParaRPr lang="en-US" altLang="ja-JP" sz="2600" dirty="0">
              <a:solidFill>
                <a:prstClr val="black"/>
              </a:solidFill>
            </a:endParaRPr>
          </a:p>
          <a:p>
            <a:r>
              <a:rPr lang="ja-JP" altLang="en-US" sz="2600" dirty="0">
                <a:solidFill>
                  <a:prstClr val="black"/>
                </a:solidFill>
              </a:rPr>
              <a:t>　　と</a:t>
            </a:r>
            <a:r>
              <a:rPr lang="ja-JP" altLang="ja-JP" sz="2600" dirty="0">
                <a:solidFill>
                  <a:prstClr val="black"/>
                </a:solidFill>
              </a:rPr>
              <a:t>いった内容</a:t>
            </a:r>
            <a:r>
              <a:rPr lang="ja-JP" altLang="en-US" sz="2600" dirty="0">
                <a:solidFill>
                  <a:prstClr val="black"/>
                </a:solidFill>
              </a:rPr>
              <a:t>が含まれていること</a:t>
            </a:r>
            <a:r>
              <a:rPr lang="ja-JP" altLang="ja-JP" sz="2600" dirty="0">
                <a:solidFill>
                  <a:prstClr val="black"/>
                </a:solidFill>
              </a:rPr>
              <a:t>が望ましい。</a:t>
            </a:r>
            <a:endParaRPr lang="en-US" altLang="ja-JP" sz="2600" dirty="0">
              <a:solidFill>
                <a:prstClr val="black"/>
              </a:solidFill>
            </a:endParaRPr>
          </a:p>
        </p:txBody>
      </p:sp>
      <p:sp>
        <p:nvSpPr>
          <p:cNvPr id="9"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52</a:t>
            </a:r>
            <a:endParaRPr lang="ja-JP" altLang="en-US" sz="1600" b="1" dirty="0">
              <a:solidFill>
                <a:prstClr val="black"/>
              </a:solidFill>
              <a:latin typeface="+mn-ea"/>
            </a:endParaRPr>
          </a:p>
        </p:txBody>
      </p:sp>
    </p:spTree>
    <p:extLst>
      <p:ext uri="{BB962C8B-B14F-4D97-AF65-F5344CB8AC3E}">
        <p14:creationId xmlns:p14="http://schemas.microsoft.com/office/powerpoint/2010/main" val="1268965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0758" y="1044844"/>
            <a:ext cx="9603751" cy="5258520"/>
          </a:xfrm>
          <a:prstGeom prst="rect">
            <a:avLst/>
          </a:prstGeom>
        </p:spPr>
      </p:pic>
      <p:sp>
        <p:nvSpPr>
          <p:cNvPr id="3" name="角丸四角形 2"/>
          <p:cNvSpPr/>
          <p:nvPr/>
        </p:nvSpPr>
        <p:spPr>
          <a:xfrm>
            <a:off x="180753" y="403550"/>
            <a:ext cx="9473610" cy="603250"/>
          </a:xfrm>
          <a:prstGeom prst="roundRect">
            <a:avLst>
              <a:gd name="adj" fmla="val 4310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800" dirty="0">
                <a:solidFill>
                  <a:prstClr val="black"/>
                </a:solidFill>
              </a:rPr>
              <a:t>生駒市版　簡易プラン表（ケアマネジメントＢに活用する帳票）</a:t>
            </a:r>
          </a:p>
        </p:txBody>
      </p:sp>
      <p:sp>
        <p:nvSpPr>
          <p:cNvPr id="5" name="正方形/長方形 4"/>
          <p:cNvSpPr/>
          <p:nvPr/>
        </p:nvSpPr>
        <p:spPr>
          <a:xfrm>
            <a:off x="7232072" y="44689"/>
            <a:ext cx="2001609" cy="32081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生駒市作成資料</a:t>
            </a:r>
          </a:p>
        </p:txBody>
      </p:sp>
      <p:sp>
        <p:nvSpPr>
          <p:cNvPr id="7"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53</a:t>
            </a:r>
            <a:endParaRPr lang="ja-JP" altLang="en-US" sz="1600" b="1" dirty="0">
              <a:solidFill>
                <a:prstClr val="black"/>
              </a:solidFill>
              <a:latin typeface="+mn-ea"/>
            </a:endParaRPr>
          </a:p>
        </p:txBody>
      </p:sp>
    </p:spTree>
    <p:extLst>
      <p:ext uri="{BB962C8B-B14F-4D97-AF65-F5344CB8AC3E}">
        <p14:creationId xmlns:p14="http://schemas.microsoft.com/office/powerpoint/2010/main" val="33236470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06941452"/>
              </p:ext>
            </p:extLst>
          </p:nvPr>
        </p:nvGraphicFramePr>
        <p:xfrm>
          <a:off x="92412" y="1865214"/>
          <a:ext cx="9755210" cy="3497419"/>
        </p:xfrm>
        <a:graphic>
          <a:graphicData uri="http://schemas.openxmlformats.org/drawingml/2006/table">
            <a:tbl>
              <a:tblPr firstRow="1" firstCol="1" lastRow="1" lastCol="1" bandRow="1" bandCol="1"/>
              <a:tblGrid>
                <a:gridCol w="1012488">
                  <a:extLst>
                    <a:ext uri="{9D8B030D-6E8A-4147-A177-3AD203B41FA5}">
                      <a16:colId xmlns:a16="http://schemas.microsoft.com/office/drawing/2014/main" xmlns="" val="20000"/>
                    </a:ext>
                  </a:extLst>
                </a:gridCol>
                <a:gridCol w="632165">
                  <a:extLst>
                    <a:ext uri="{9D8B030D-6E8A-4147-A177-3AD203B41FA5}">
                      <a16:colId xmlns:a16="http://schemas.microsoft.com/office/drawing/2014/main" xmlns="" val="20001"/>
                    </a:ext>
                  </a:extLst>
                </a:gridCol>
                <a:gridCol w="798917">
                  <a:extLst>
                    <a:ext uri="{9D8B030D-6E8A-4147-A177-3AD203B41FA5}">
                      <a16:colId xmlns:a16="http://schemas.microsoft.com/office/drawing/2014/main" xmlns="" val="20002"/>
                    </a:ext>
                  </a:extLst>
                </a:gridCol>
                <a:gridCol w="675807">
                  <a:extLst>
                    <a:ext uri="{9D8B030D-6E8A-4147-A177-3AD203B41FA5}">
                      <a16:colId xmlns:a16="http://schemas.microsoft.com/office/drawing/2014/main" xmlns="" val="20003"/>
                    </a:ext>
                  </a:extLst>
                </a:gridCol>
                <a:gridCol w="675807">
                  <a:extLst>
                    <a:ext uri="{9D8B030D-6E8A-4147-A177-3AD203B41FA5}">
                      <a16:colId xmlns:a16="http://schemas.microsoft.com/office/drawing/2014/main" xmlns="" val="20004"/>
                    </a:ext>
                  </a:extLst>
                </a:gridCol>
                <a:gridCol w="981851">
                  <a:extLst>
                    <a:ext uri="{9D8B030D-6E8A-4147-A177-3AD203B41FA5}">
                      <a16:colId xmlns:a16="http://schemas.microsoft.com/office/drawing/2014/main" xmlns="" val="20005"/>
                    </a:ext>
                  </a:extLst>
                </a:gridCol>
                <a:gridCol w="981851">
                  <a:extLst>
                    <a:ext uri="{9D8B030D-6E8A-4147-A177-3AD203B41FA5}">
                      <a16:colId xmlns:a16="http://schemas.microsoft.com/office/drawing/2014/main" xmlns="" val="20006"/>
                    </a:ext>
                  </a:extLst>
                </a:gridCol>
                <a:gridCol w="921595">
                  <a:extLst>
                    <a:ext uri="{9D8B030D-6E8A-4147-A177-3AD203B41FA5}">
                      <a16:colId xmlns:a16="http://schemas.microsoft.com/office/drawing/2014/main" xmlns="" val="20007"/>
                    </a:ext>
                  </a:extLst>
                </a:gridCol>
                <a:gridCol w="921595">
                  <a:extLst>
                    <a:ext uri="{9D8B030D-6E8A-4147-A177-3AD203B41FA5}">
                      <a16:colId xmlns:a16="http://schemas.microsoft.com/office/drawing/2014/main" xmlns="" val="20008"/>
                    </a:ext>
                  </a:extLst>
                </a:gridCol>
                <a:gridCol w="860039">
                  <a:extLst>
                    <a:ext uri="{9D8B030D-6E8A-4147-A177-3AD203B41FA5}">
                      <a16:colId xmlns:a16="http://schemas.microsoft.com/office/drawing/2014/main" xmlns="" val="20009"/>
                    </a:ext>
                  </a:extLst>
                </a:gridCol>
                <a:gridCol w="494176">
                  <a:extLst>
                    <a:ext uri="{9D8B030D-6E8A-4147-A177-3AD203B41FA5}">
                      <a16:colId xmlns:a16="http://schemas.microsoft.com/office/drawing/2014/main" xmlns="" val="20010"/>
                    </a:ext>
                  </a:extLst>
                </a:gridCol>
                <a:gridCol w="430455">
                  <a:extLst>
                    <a:ext uri="{9D8B030D-6E8A-4147-A177-3AD203B41FA5}">
                      <a16:colId xmlns:a16="http://schemas.microsoft.com/office/drawing/2014/main" xmlns="" val="20011"/>
                    </a:ext>
                  </a:extLst>
                </a:gridCol>
                <a:gridCol w="368464">
                  <a:extLst>
                    <a:ext uri="{9D8B030D-6E8A-4147-A177-3AD203B41FA5}">
                      <a16:colId xmlns:a16="http://schemas.microsoft.com/office/drawing/2014/main" xmlns="" val="20012"/>
                    </a:ext>
                  </a:extLst>
                </a:gridCol>
              </a:tblGrid>
              <a:tr h="106680">
                <a:tc rowSpan="2">
                  <a:txBody>
                    <a:bodyPr/>
                    <a:lstStyle/>
                    <a:p>
                      <a:pPr algn="ctr">
                        <a:spcAft>
                          <a:spcPts val="0"/>
                        </a:spcAft>
                      </a:pPr>
                      <a:r>
                        <a:rPr lang="ja-JP" sz="800" kern="100" dirty="0">
                          <a:solidFill>
                            <a:srgbClr val="000000"/>
                          </a:solidFill>
                          <a:effectLst/>
                          <a:latin typeface="Century"/>
                          <a:ea typeface="ＭＳ ゴシック"/>
                          <a:cs typeface="Times New Roman"/>
                        </a:rPr>
                        <a:t>アセスメント領域と</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現在の状況</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本人・家族の意欲・意向</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領域における課題（背景・原因）</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総合的課題</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課題に対する目標と具体策の提案</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具体策についての意向</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本人・家族</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800" kern="100" dirty="0">
                          <a:solidFill>
                            <a:srgbClr val="000000"/>
                          </a:solidFill>
                          <a:effectLst/>
                          <a:latin typeface="Century"/>
                          <a:ea typeface="ＭＳ ゴシック"/>
                          <a:cs typeface="Times New Roman"/>
                        </a:rPr>
                        <a:t>目標</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ja-JP" sz="700" kern="100" dirty="0">
                          <a:solidFill>
                            <a:srgbClr val="000000"/>
                          </a:solidFill>
                          <a:effectLst/>
                          <a:latin typeface="Century"/>
                          <a:ea typeface="ＭＳ ゴシック"/>
                          <a:cs typeface="Times New Roman"/>
                        </a:rPr>
                        <a:t>支援計画</a:t>
                      </a:r>
                      <a:endParaRPr lang="ja-JP" sz="7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8645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800" kern="100" dirty="0">
                          <a:solidFill>
                            <a:srgbClr val="000000"/>
                          </a:solidFill>
                          <a:effectLst/>
                          <a:latin typeface="Century"/>
                          <a:ea typeface="ＭＳ ゴシック"/>
                          <a:cs typeface="Times New Roman"/>
                        </a:rPr>
                        <a:t>目標についての</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支援のポイント</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本人等のセルフケアや家族の支援、インフォーマルサービス（民間サービス）</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800" kern="100" dirty="0">
                          <a:solidFill>
                            <a:srgbClr val="000000"/>
                          </a:solidFill>
                          <a:effectLst/>
                          <a:latin typeface="Century"/>
                          <a:ea typeface="ＭＳ ゴシック"/>
                          <a:cs typeface="Times New Roman"/>
                        </a:rPr>
                        <a:t>介護保険サービス</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又は地域支援事業</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（総合事業のサービス）</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800" kern="100" dirty="0">
                          <a:solidFill>
                            <a:srgbClr val="000000"/>
                          </a:solidFill>
                          <a:effectLst/>
                          <a:latin typeface="Century"/>
                          <a:ea typeface="ＭＳ ゴシック"/>
                          <a:cs typeface="Times New Roman"/>
                        </a:rPr>
                        <a:t>サービス</a:t>
                      </a:r>
                      <a:endParaRPr lang="ja-JP" sz="800" kern="100" dirty="0">
                        <a:effectLst/>
                        <a:latin typeface="Century"/>
                        <a:ea typeface="ＭＳ 明朝"/>
                        <a:cs typeface="Times New Roman"/>
                      </a:endParaRPr>
                    </a:p>
                    <a:p>
                      <a:pPr algn="ctr">
                        <a:spcAft>
                          <a:spcPts val="0"/>
                        </a:spcAft>
                      </a:pPr>
                      <a:r>
                        <a:rPr lang="ja-JP" sz="800" kern="100" dirty="0">
                          <a:solidFill>
                            <a:srgbClr val="000000"/>
                          </a:solidFill>
                          <a:effectLst/>
                          <a:latin typeface="Century"/>
                          <a:ea typeface="ＭＳ ゴシック"/>
                          <a:cs typeface="Times New Roman"/>
                        </a:rPr>
                        <a:t>種別</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800" kern="100" dirty="0">
                          <a:solidFill>
                            <a:srgbClr val="000000"/>
                          </a:solidFill>
                          <a:effectLst/>
                          <a:latin typeface="Century"/>
                          <a:ea typeface="ＭＳ ゴシック"/>
                          <a:cs typeface="Times New Roman"/>
                        </a:rPr>
                        <a:t>事業所</a:t>
                      </a:r>
                      <a:endParaRPr lang="ja-JP" sz="800" kern="100" dirty="0">
                        <a:effectLst/>
                        <a:latin typeface="Century"/>
                        <a:ea typeface="ＭＳ 明朝"/>
                        <a:cs typeface="Times New Roman"/>
                      </a:endParaRPr>
                    </a:p>
                    <a:p>
                      <a:pPr algn="ctr">
                        <a:spcAft>
                          <a:spcPts val="0"/>
                        </a:spcAft>
                      </a:pPr>
                      <a:r>
                        <a:rPr lang="en-US" sz="800" kern="100" dirty="0">
                          <a:solidFill>
                            <a:srgbClr val="000000"/>
                          </a:solidFill>
                          <a:effectLst/>
                          <a:latin typeface="ＭＳ ゴシック"/>
                          <a:ea typeface="ＭＳ 明朝"/>
                          <a:cs typeface="Times New Roman"/>
                        </a:rPr>
                        <a:t>(</a:t>
                      </a:r>
                      <a:r>
                        <a:rPr lang="ja-JP" sz="800" kern="100" dirty="0">
                          <a:solidFill>
                            <a:srgbClr val="000000"/>
                          </a:solidFill>
                          <a:effectLst/>
                          <a:latin typeface="Century"/>
                          <a:ea typeface="ＭＳ ゴシック"/>
                          <a:cs typeface="Times New Roman"/>
                        </a:rPr>
                        <a:t>利用先</a:t>
                      </a:r>
                      <a:r>
                        <a:rPr lang="en-US" sz="800" kern="100" dirty="0">
                          <a:solidFill>
                            <a:srgbClr val="000000"/>
                          </a:solidFill>
                          <a:effectLst/>
                          <a:latin typeface="Century"/>
                          <a:ea typeface="ＭＳ ゴシック"/>
                          <a:cs typeface="Times New Roman"/>
                        </a:rPr>
                        <a:t>)</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800" kern="100" dirty="0">
                          <a:solidFill>
                            <a:srgbClr val="000000"/>
                          </a:solidFill>
                          <a:effectLst/>
                          <a:latin typeface="Century"/>
                          <a:ea typeface="ＭＳ ゴシック"/>
                          <a:cs typeface="Times New Roman"/>
                        </a:rPr>
                        <a:t>期間</a:t>
                      </a:r>
                      <a:endParaRPr lang="ja-JP" sz="800" kern="100" dirty="0">
                        <a:effectLst/>
                        <a:latin typeface="Century"/>
                        <a:ea typeface="ＭＳ 明朝"/>
                        <a:cs typeface="Times New Roman"/>
                      </a:endParaRPr>
                    </a:p>
                  </a:txBody>
                  <a:tcPr marL="46574" marR="46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31540">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（運動・移動について）</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800" kern="100" dirty="0">
                          <a:solidFill>
                            <a:srgbClr val="000000"/>
                          </a:solidFill>
                          <a:effectLst/>
                          <a:latin typeface="ＭＳ ゴシック"/>
                          <a:ea typeface="ＭＳ 明朝"/>
                          <a:cs typeface="Times New Roman"/>
                        </a:rPr>
                        <a:t> </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□有　□無</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4">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4">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4">
                  <a:txBody>
                    <a:bodyPr/>
                    <a:lstStyle/>
                    <a:p>
                      <a:pPr algn="just">
                        <a:lnSpc>
                          <a:spcPts val="1200"/>
                        </a:lnSpc>
                        <a:spcAft>
                          <a:spcPts val="0"/>
                        </a:spcAft>
                      </a:pPr>
                      <a:r>
                        <a:rPr lang="ja-JP" sz="600" kern="100" dirty="0">
                          <a:solidFill>
                            <a:srgbClr val="000000"/>
                          </a:solidFill>
                          <a:effectLst/>
                          <a:latin typeface="Century"/>
                          <a:ea typeface="ＭＳ ゴシック"/>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4">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gn="just">
                        <a:lnSpc>
                          <a:spcPts val="1200"/>
                        </a:lnSpc>
                        <a:spcAft>
                          <a:spcPts val="0"/>
                        </a:spcAft>
                      </a:pPr>
                      <a:r>
                        <a:rPr lang="ja-JP" sz="600" kern="100" dirty="0">
                          <a:solidFill>
                            <a:srgbClr val="000000"/>
                          </a:solidFill>
                          <a:effectLst/>
                          <a:latin typeface="Century"/>
                          <a:ea typeface="ＭＳ ゴシック"/>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2"/>
                  </a:ext>
                </a:extLst>
              </a:tr>
              <a:tr h="631540">
                <a:tc>
                  <a:txBody>
                    <a:bodyPr/>
                    <a:lstStyle/>
                    <a:p>
                      <a:pPr algn="just">
                        <a:spcAft>
                          <a:spcPts val="0"/>
                        </a:spcAft>
                      </a:pPr>
                      <a:r>
                        <a:rPr lang="ja-JP" sz="800" kern="100" dirty="0">
                          <a:solidFill>
                            <a:srgbClr val="000000"/>
                          </a:solidFill>
                          <a:effectLst/>
                          <a:latin typeface="Century"/>
                          <a:ea typeface="ＭＳ ゴシック"/>
                          <a:cs typeface="Times New Roman"/>
                        </a:rPr>
                        <a:t>（日常生活</a:t>
                      </a:r>
                      <a:r>
                        <a:rPr lang="en-US" sz="800" kern="100" dirty="0">
                          <a:solidFill>
                            <a:srgbClr val="000000"/>
                          </a:solidFill>
                          <a:effectLst/>
                          <a:latin typeface="Century"/>
                          <a:ea typeface="ＭＳ ゴシック"/>
                          <a:cs typeface="Times New Roman"/>
                        </a:rPr>
                        <a:t>(</a:t>
                      </a:r>
                      <a:r>
                        <a:rPr lang="ja-JP" sz="800" kern="100" dirty="0">
                          <a:solidFill>
                            <a:srgbClr val="000000"/>
                          </a:solidFill>
                          <a:effectLst/>
                          <a:latin typeface="Century"/>
                          <a:ea typeface="ＭＳ ゴシック"/>
                          <a:cs typeface="Times New Roman"/>
                        </a:rPr>
                        <a:t>家庭生活</a:t>
                      </a:r>
                      <a:r>
                        <a:rPr lang="en-US" sz="800" kern="100" dirty="0">
                          <a:solidFill>
                            <a:srgbClr val="000000"/>
                          </a:solidFill>
                          <a:effectLst/>
                          <a:latin typeface="Century"/>
                          <a:ea typeface="ＭＳ ゴシック"/>
                          <a:cs typeface="Times New Roman"/>
                        </a:rPr>
                        <a:t>)</a:t>
                      </a:r>
                      <a:r>
                        <a:rPr lang="ja-JP" sz="800" kern="100" dirty="0">
                          <a:solidFill>
                            <a:srgbClr val="000000"/>
                          </a:solidFill>
                          <a:effectLst/>
                          <a:latin typeface="Century"/>
                          <a:ea typeface="ＭＳ ゴシック"/>
                          <a:cs typeface="Times New Roman"/>
                        </a:rPr>
                        <a:t>について）</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800" kern="100" dirty="0">
                          <a:solidFill>
                            <a:srgbClr val="000000"/>
                          </a:solidFill>
                          <a:effectLst/>
                          <a:latin typeface="ＭＳ ゴシック"/>
                          <a:ea typeface="ＭＳ 明朝"/>
                          <a:cs typeface="Times New Roman"/>
                        </a:rPr>
                        <a:t> </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□有　□無</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indent="-58420" algn="just">
                        <a:spcAft>
                          <a:spcPts val="0"/>
                        </a:spcAft>
                      </a:pPr>
                      <a:r>
                        <a:rPr lang="ja-JP" sz="600" kern="100" dirty="0">
                          <a:solidFill>
                            <a:srgbClr val="000000"/>
                          </a:solidFill>
                          <a:effectLst/>
                          <a:latin typeface="Century"/>
                          <a:ea typeface="ＭＳ ゴシック"/>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3"/>
                  </a:ext>
                </a:extLst>
              </a:tr>
              <a:tr h="631540">
                <a:tc>
                  <a:txBody>
                    <a:bodyPr/>
                    <a:lstStyle/>
                    <a:p>
                      <a:pPr algn="just">
                        <a:spcAft>
                          <a:spcPts val="0"/>
                        </a:spcAft>
                      </a:pPr>
                      <a:r>
                        <a:rPr lang="ja-JP" sz="800" kern="100" dirty="0">
                          <a:solidFill>
                            <a:srgbClr val="000000"/>
                          </a:solidFill>
                          <a:effectLst/>
                          <a:latin typeface="Century"/>
                          <a:ea typeface="ＭＳ ゴシック"/>
                          <a:cs typeface="Times New Roman"/>
                        </a:rPr>
                        <a:t>（社会参加、対人関係・コミュニケーションについて）</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800" kern="100" dirty="0">
                          <a:solidFill>
                            <a:srgbClr val="000000"/>
                          </a:solidFill>
                          <a:effectLst/>
                          <a:latin typeface="ＭＳ ゴシック"/>
                          <a:ea typeface="ＭＳ 明朝"/>
                          <a:cs typeface="Times New Roman"/>
                        </a:rPr>
                        <a:t> </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□有　□無</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indent="-58420" algn="just">
                        <a:spcAft>
                          <a:spcPts val="0"/>
                        </a:spcAft>
                      </a:pPr>
                      <a:r>
                        <a:rPr lang="ja-JP" sz="600" kern="100" dirty="0">
                          <a:solidFill>
                            <a:srgbClr val="000000"/>
                          </a:solidFill>
                          <a:effectLst/>
                          <a:latin typeface="Century"/>
                          <a:ea typeface="ＭＳ ゴシック"/>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4"/>
                  </a:ext>
                </a:extLst>
              </a:tr>
              <a:tr h="631540">
                <a:tc>
                  <a:txBody>
                    <a:bodyPr/>
                    <a:lstStyle/>
                    <a:p>
                      <a:pPr algn="just">
                        <a:spcAft>
                          <a:spcPts val="0"/>
                        </a:spcAft>
                      </a:pPr>
                      <a:r>
                        <a:rPr lang="ja-JP" sz="800" kern="100" dirty="0">
                          <a:solidFill>
                            <a:srgbClr val="000000"/>
                          </a:solidFill>
                          <a:effectLst/>
                          <a:latin typeface="Century"/>
                          <a:ea typeface="ＭＳ ゴシック"/>
                          <a:cs typeface="Times New Roman"/>
                        </a:rPr>
                        <a:t>（健康管理について）</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800" kern="100" dirty="0">
                          <a:solidFill>
                            <a:srgbClr val="000000"/>
                          </a:solidFill>
                          <a:effectLst/>
                          <a:latin typeface="ＭＳ ゴシック"/>
                          <a:ea typeface="ＭＳ 明朝"/>
                          <a:cs typeface="Times New Roman"/>
                        </a:rPr>
                        <a:t> </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800" kern="100" dirty="0">
                          <a:solidFill>
                            <a:srgbClr val="000000"/>
                          </a:solidFill>
                          <a:effectLst/>
                          <a:latin typeface="Century"/>
                          <a:ea typeface="ＭＳ ゴシック"/>
                          <a:cs typeface="Times New Roman"/>
                        </a:rPr>
                        <a:t>□有　□無</a:t>
                      </a:r>
                      <a:endParaRPr lang="ja-JP" sz="8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indent="-58420" algn="just">
                        <a:spcAft>
                          <a:spcPts val="0"/>
                        </a:spcAft>
                      </a:pPr>
                      <a:r>
                        <a:rPr lang="ja-JP" sz="600" kern="100" dirty="0">
                          <a:solidFill>
                            <a:srgbClr val="000000"/>
                          </a:solidFill>
                          <a:effectLst/>
                          <a:latin typeface="Century"/>
                          <a:ea typeface="ＭＳ ゴシック"/>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6574" marR="46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5"/>
                  </a:ext>
                </a:extLst>
              </a:tr>
            </a:tbl>
          </a:graphicData>
        </a:graphic>
      </p:graphicFrame>
      <p:sp>
        <p:nvSpPr>
          <p:cNvPr id="5" name="Rectangle 2"/>
          <p:cNvSpPr>
            <a:spLocks noChangeArrowheads="1"/>
          </p:cNvSpPr>
          <p:nvPr/>
        </p:nvSpPr>
        <p:spPr bwMode="auto">
          <a:xfrm>
            <a:off x="6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solidFill>
                <a:prstClr val="black"/>
              </a:solidFill>
            </a:endParaRPr>
          </a:p>
        </p:txBody>
      </p:sp>
      <p:sp>
        <p:nvSpPr>
          <p:cNvPr id="6" name="Text Box 1"/>
          <p:cNvSpPr txBox="1">
            <a:spLocks noChangeArrowheads="1"/>
          </p:cNvSpPr>
          <p:nvPr/>
        </p:nvSpPr>
        <p:spPr bwMode="auto">
          <a:xfrm>
            <a:off x="2642929" y="381000"/>
            <a:ext cx="4974441" cy="20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sz="1000" dirty="0">
                <a:solidFill>
                  <a:prstClr val="black"/>
                </a:solidFill>
                <a:latin typeface="ＭＳ ゴシック" pitchFamily="49" charset="-128"/>
                <a:ea typeface="ＭＳ ゴシック" pitchFamily="49" charset="-128"/>
                <a:cs typeface="Times New Roman" pitchFamily="18" charset="0"/>
              </a:rPr>
              <a:t>※　ケアマネジメント結果等記録表においては、網掛け部分の記載は省略可能</a:t>
            </a:r>
            <a:endParaRPr lang="ja-JP" altLang="ja-JP" dirty="0">
              <a:solidFill>
                <a:prstClr val="black"/>
              </a:solidFill>
              <a:latin typeface="Arial" pitchFamily="34" charset="0"/>
              <a:cs typeface="ＭＳ Ｐゴシック" pitchFamily="50" charset="-128"/>
            </a:endParaRPr>
          </a:p>
        </p:txBody>
      </p:sp>
      <p:sp>
        <p:nvSpPr>
          <p:cNvPr id="7" name="Rectangle 3"/>
          <p:cNvSpPr>
            <a:spLocks noChangeArrowheads="1"/>
          </p:cNvSpPr>
          <p:nvPr/>
        </p:nvSpPr>
        <p:spPr bwMode="auto">
          <a:xfrm>
            <a:off x="29421" y="-298296"/>
            <a:ext cx="984884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altLang="ja-JP" b="1" dirty="0">
              <a:solidFill>
                <a:srgbClr val="000000"/>
              </a:solidFill>
              <a:latin typeface="ＭＳ ゴシック" pitchFamily="49" charset="-128"/>
              <a:ea typeface="ＭＳ ゴシック" pitchFamily="49" charset="-128"/>
              <a:cs typeface="ＭＳ Ｐゴシック" pitchFamily="50" charset="-128"/>
            </a:endParaRPr>
          </a:p>
          <a:p>
            <a:pPr algn="ctr" eaLnBrk="0" fontAlgn="base" hangingPunct="0">
              <a:spcBef>
                <a:spcPct val="0"/>
              </a:spcBef>
              <a:spcAft>
                <a:spcPct val="0"/>
              </a:spcAft>
            </a:pPr>
            <a:r>
              <a:rPr lang="ja-JP" altLang="ja-JP" b="1" dirty="0">
                <a:solidFill>
                  <a:srgbClr val="000000"/>
                </a:solidFill>
                <a:latin typeface="ＭＳ ゴシック" pitchFamily="49" charset="-128"/>
                <a:ea typeface="ＭＳ ゴシック" pitchFamily="49" charset="-128"/>
                <a:cs typeface="ＭＳ Ｐゴシック" pitchFamily="50" charset="-128"/>
              </a:rPr>
              <a:t>介護予防サービス・支援計画書（ケアマネジメント結果等記録表）</a:t>
            </a:r>
            <a:endParaRPr lang="en-US" altLang="ja-JP" b="1" dirty="0">
              <a:solidFill>
                <a:srgbClr val="000000"/>
              </a:solidFill>
              <a:latin typeface="ＭＳ ゴシック" pitchFamily="49" charset="-128"/>
              <a:ea typeface="ＭＳ ゴシック" pitchFamily="49" charset="-128"/>
              <a:cs typeface="ＭＳ Ｐゴシック" pitchFamily="50" charset="-128"/>
            </a:endParaRPr>
          </a:p>
          <a:p>
            <a:pPr algn="ctr" eaLnBrk="0" fontAlgn="base" hangingPunct="0">
              <a:spcBef>
                <a:spcPct val="0"/>
              </a:spcBef>
              <a:spcAft>
                <a:spcPct val="0"/>
              </a:spcAft>
            </a:pPr>
            <a:endParaRPr lang="ja-JP" altLang="ja-JP" sz="900" dirty="0">
              <a:solidFill>
                <a:prstClr val="black"/>
              </a:solidFill>
              <a:latin typeface="Arial" pitchFamily="34" charset="0"/>
              <a:cs typeface="ＭＳ Ｐゴシック" pitchFamily="50" charset="-128"/>
            </a:endParaRPr>
          </a:p>
          <a:p>
            <a:pPr eaLnBrk="0" fontAlgn="base" hangingPunct="0">
              <a:spcBef>
                <a:spcPct val="0"/>
              </a:spcBef>
              <a:spcAft>
                <a:spcPct val="0"/>
              </a:spcAft>
            </a:pPr>
            <a:endParaRPr lang="en-US" altLang="ja-JP" sz="1000" u="sng" dirty="0">
              <a:solidFill>
                <a:srgbClr val="000000"/>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000" u="sng" dirty="0">
              <a:solidFill>
                <a:srgbClr val="000000"/>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r>
              <a:rPr lang="ja-JP" altLang="ja-JP" sz="1000" u="sng" dirty="0">
                <a:solidFill>
                  <a:srgbClr val="000000"/>
                </a:solidFill>
                <a:latin typeface="ＭＳ ゴシック" pitchFamily="49" charset="-128"/>
                <a:ea typeface="ＭＳ ゴシック" pitchFamily="49" charset="-128"/>
                <a:cs typeface="Times New Roman" pitchFamily="18" charset="0"/>
              </a:rPr>
              <a:t>Ｎｏ．</a:t>
            </a:r>
            <a:r>
              <a:rPr lang="ja-JP" altLang="en-US" sz="1000" u="sng" dirty="0">
                <a:solidFill>
                  <a:srgbClr val="000000"/>
                </a:solidFill>
                <a:latin typeface="ＭＳ ゴシック" pitchFamily="49" charset="-128"/>
                <a:ea typeface="ＭＳ ゴシック" pitchFamily="49" charset="-128"/>
                <a:cs typeface="Times New Roman" pitchFamily="18" charset="0"/>
              </a:rPr>
              <a:t>　　　</a:t>
            </a:r>
            <a:r>
              <a:rPr lang="ja-JP" altLang="ja-JP" sz="1000" u="sng" dirty="0">
                <a:solidFill>
                  <a:srgbClr val="000000"/>
                </a:solidFill>
                <a:latin typeface="ＭＳ ゴシック" pitchFamily="49" charset="-128"/>
                <a:ea typeface="ＭＳ ゴシック" pitchFamily="49" charset="-128"/>
                <a:cs typeface="Times New Roman" pitchFamily="18" charset="0"/>
              </a:rPr>
              <a:t>　　　　　　　</a:t>
            </a:r>
            <a:endParaRPr lang="ja-JP" altLang="ja-JP" sz="900" dirty="0">
              <a:solidFill>
                <a:prstClr val="black"/>
              </a:solidFill>
              <a:latin typeface="Arial" pitchFamily="34" charset="0"/>
              <a:cs typeface="ＭＳ Ｐゴシック" pitchFamily="50" charset="-128"/>
            </a:endParaRPr>
          </a:p>
          <a:p>
            <a:pPr eaLnBrk="0" fontAlgn="base" hangingPunct="0">
              <a:spcBef>
                <a:spcPct val="0"/>
              </a:spcBef>
              <a:spcAft>
                <a:spcPct val="0"/>
              </a:spcAft>
            </a:pPr>
            <a:r>
              <a:rPr lang="ja-JP" altLang="ja-JP" sz="1000" u="sng" dirty="0">
                <a:solidFill>
                  <a:srgbClr val="000000"/>
                </a:solidFill>
                <a:latin typeface="ＭＳ ゴシック" pitchFamily="49" charset="-128"/>
                <a:ea typeface="ＭＳ ゴシック" pitchFamily="49" charset="-128"/>
                <a:cs typeface="Times New Roman" pitchFamily="18" charset="0"/>
              </a:rPr>
              <a:t>利用者名　　　　　　　　　　　　様　</a:t>
            </a:r>
            <a:r>
              <a:rPr lang="en-US" altLang="ja-JP" sz="1000" u="sng" dirty="0">
                <a:solidFill>
                  <a:srgbClr val="000000"/>
                </a:solidFill>
                <a:latin typeface="ＭＳ ゴシック" pitchFamily="49" charset="-128"/>
                <a:ea typeface="ＭＳ ゴシック" pitchFamily="49" charset="-128"/>
                <a:cs typeface="Times New Roman" pitchFamily="18" charset="0"/>
              </a:rPr>
              <a:t>(</a:t>
            </a:r>
            <a:r>
              <a:rPr lang="ja-JP" altLang="en-US" sz="1000" u="sng" dirty="0">
                <a:solidFill>
                  <a:srgbClr val="000000"/>
                </a:solidFill>
                <a:latin typeface="ＭＳ ゴシック" pitchFamily="49" charset="-128"/>
                <a:ea typeface="ＭＳ ゴシック" pitchFamily="49" charset="-128"/>
                <a:cs typeface="Times New Roman" pitchFamily="18" charset="0"/>
              </a:rPr>
              <a:t>男・女</a:t>
            </a:r>
            <a:r>
              <a:rPr lang="en-US" altLang="ja-JP" sz="1000" u="sng" dirty="0">
                <a:solidFill>
                  <a:srgbClr val="000000"/>
                </a:solidFill>
                <a:latin typeface="ＭＳ ゴシック" pitchFamily="49" charset="-128"/>
                <a:ea typeface="ＭＳ ゴシック" pitchFamily="49" charset="-128"/>
                <a:cs typeface="Times New Roman" pitchFamily="18" charset="0"/>
              </a:rPr>
              <a:t>)</a:t>
            </a:r>
            <a:r>
              <a:rPr lang="ja-JP" altLang="en-US" sz="1000" u="sng" dirty="0">
                <a:solidFill>
                  <a:srgbClr val="000000"/>
                </a:solidFill>
                <a:latin typeface="ＭＳ ゴシック" pitchFamily="49" charset="-128"/>
                <a:ea typeface="ＭＳ ゴシック" pitchFamily="49" charset="-128"/>
                <a:cs typeface="Times New Roman" pitchFamily="18" charset="0"/>
              </a:rPr>
              <a:t>　　　歳</a:t>
            </a:r>
            <a:r>
              <a:rPr lang="ja-JP" altLang="en-US" sz="1000" dirty="0">
                <a:solidFill>
                  <a:srgbClr val="000000"/>
                </a:solidFill>
                <a:latin typeface="ＭＳ ゴシック" pitchFamily="49" charset="-128"/>
                <a:ea typeface="ＭＳ ゴシック" pitchFamily="49" charset="-128"/>
                <a:cs typeface="Times New Roman" pitchFamily="18" charset="0"/>
              </a:rPr>
              <a:t>　</a:t>
            </a:r>
            <a:r>
              <a:rPr lang="ja-JP" altLang="en-US" sz="1000" u="sng" dirty="0">
                <a:solidFill>
                  <a:srgbClr val="000000"/>
                </a:solidFill>
                <a:latin typeface="ＭＳ ゴシック" pitchFamily="49" charset="-128"/>
                <a:ea typeface="ＭＳ ゴシック" pitchFamily="49" charset="-128"/>
                <a:cs typeface="Times New Roman" pitchFamily="18" charset="0"/>
              </a:rPr>
              <a:t>認定年月日　　年　　月　　日　認定の有効期間　　年　　月　　日～　　年　　月　　日　</a:t>
            </a:r>
            <a:endParaRPr lang="ja-JP" altLang="en-US" sz="900" dirty="0">
              <a:solidFill>
                <a:prstClr val="black"/>
              </a:solidFill>
              <a:latin typeface="Arial" pitchFamily="34" charset="0"/>
              <a:cs typeface="ＭＳ Ｐゴシック" pitchFamily="50" charset="-128"/>
            </a:endParaRPr>
          </a:p>
          <a:p>
            <a:pPr eaLnBrk="0" fontAlgn="base" hangingPunct="0">
              <a:spcBef>
                <a:spcPct val="0"/>
              </a:spcBef>
              <a:spcAft>
                <a:spcPct val="0"/>
              </a:spcAft>
            </a:pPr>
            <a:r>
              <a:rPr lang="ja-JP" altLang="en-US" sz="1000" u="sng" dirty="0">
                <a:solidFill>
                  <a:srgbClr val="000000"/>
                </a:solidFill>
                <a:latin typeface="ＭＳ ゴシック" pitchFamily="49" charset="-128"/>
                <a:ea typeface="ＭＳ ゴシック" pitchFamily="49" charset="-128"/>
                <a:cs typeface="Times New Roman" pitchFamily="18" charset="0"/>
              </a:rPr>
              <a:t>計画作成者氏名　　　　　　　　　　　　　　　　　　　　　</a:t>
            </a:r>
            <a:r>
              <a:rPr lang="ja-JP" altLang="en-US" sz="1000" dirty="0">
                <a:solidFill>
                  <a:srgbClr val="000000"/>
                </a:solidFill>
                <a:latin typeface="ＭＳ ゴシック" pitchFamily="49" charset="-128"/>
                <a:ea typeface="ＭＳ ゴシック" pitchFamily="49" charset="-128"/>
                <a:cs typeface="Times New Roman" pitchFamily="18" charset="0"/>
              </a:rPr>
              <a:t>　　　　　　</a:t>
            </a:r>
            <a:r>
              <a:rPr lang="ja-JP" altLang="en-US" sz="1000" u="sng" dirty="0">
                <a:solidFill>
                  <a:srgbClr val="000000"/>
                </a:solidFill>
                <a:latin typeface="ＭＳ ゴシック" pitchFamily="49" charset="-128"/>
                <a:ea typeface="ＭＳ ゴシック" pitchFamily="49" charset="-128"/>
                <a:cs typeface="Times New Roman" pitchFamily="18" charset="0"/>
              </a:rPr>
              <a:t>委託の場合：計画作成者事業者・事業所名及び所在地（連絡先）　　　　　　　　　　　　　　　　　　　　　　　　　　　　　　　　　　　　　　　　　　</a:t>
            </a:r>
            <a:endParaRPr lang="ja-JP" altLang="en-US" sz="900" dirty="0">
              <a:solidFill>
                <a:prstClr val="black"/>
              </a:solidFill>
              <a:latin typeface="Arial" pitchFamily="34" charset="0"/>
              <a:cs typeface="ＭＳ Ｐゴシック" pitchFamily="50" charset="-128"/>
            </a:endParaRPr>
          </a:p>
          <a:p>
            <a:pPr eaLnBrk="0" fontAlgn="base" hangingPunct="0">
              <a:spcBef>
                <a:spcPct val="0"/>
              </a:spcBef>
              <a:spcAft>
                <a:spcPct val="0"/>
              </a:spcAft>
            </a:pPr>
            <a:r>
              <a:rPr lang="ja-JP" altLang="en-US" sz="1000" u="sng" dirty="0">
                <a:solidFill>
                  <a:srgbClr val="000000"/>
                </a:solidFill>
                <a:latin typeface="ＭＳ ゴシック" pitchFamily="49" charset="-128"/>
                <a:ea typeface="ＭＳ ゴシック" pitchFamily="49" charset="-128"/>
                <a:cs typeface="Times New Roman" pitchFamily="18" charset="0"/>
              </a:rPr>
              <a:t>計画作成（変更）日　　　　　　年　　　月　　　日（初回作成日　　　　　　年　　　月　　　日）　　</a:t>
            </a:r>
            <a:r>
              <a:rPr lang="ja-JP" altLang="en-US" sz="1000" dirty="0">
                <a:solidFill>
                  <a:srgbClr val="000000"/>
                </a:solidFill>
                <a:latin typeface="ＭＳ ゴシック" pitchFamily="49" charset="-128"/>
                <a:ea typeface="ＭＳ ゴシック" pitchFamily="49" charset="-128"/>
                <a:cs typeface="Times New Roman" pitchFamily="18" charset="0"/>
              </a:rPr>
              <a:t>　</a:t>
            </a:r>
            <a:r>
              <a:rPr lang="ja-JP" altLang="en-US" sz="1000" u="sng" dirty="0">
                <a:solidFill>
                  <a:srgbClr val="000000"/>
                </a:solidFill>
                <a:latin typeface="ＭＳ ゴシック" pitchFamily="49" charset="-128"/>
                <a:ea typeface="ＭＳ ゴシック" pitchFamily="49" charset="-128"/>
                <a:cs typeface="Times New Roman" pitchFamily="18" charset="0"/>
              </a:rPr>
              <a:t>担当地域包括支援センター：　　　　　　　　　　　　　　　　　　　　　　　　　　　　　　　　　　　　　　　　　　　　　　　　　　　</a:t>
            </a:r>
            <a:endParaRPr lang="ja-JP" altLang="en-US" sz="900" dirty="0">
              <a:solidFill>
                <a:prstClr val="black"/>
              </a:solidFill>
              <a:latin typeface="Arial" pitchFamily="34" charset="0"/>
              <a:cs typeface="ＭＳ Ｐゴシック" pitchFamily="50" charset="-128"/>
            </a:endParaRPr>
          </a:p>
          <a:p>
            <a:pPr eaLnBrk="0" fontAlgn="base" hangingPunct="0">
              <a:spcBef>
                <a:spcPct val="0"/>
              </a:spcBef>
              <a:spcAft>
                <a:spcPct val="0"/>
              </a:spcAft>
            </a:pPr>
            <a:r>
              <a:rPr lang="ja-JP" altLang="en-US" sz="1000" dirty="0">
                <a:solidFill>
                  <a:srgbClr val="000000"/>
                </a:solidFill>
                <a:latin typeface="ＭＳ ゴシック" pitchFamily="49" charset="-128"/>
                <a:ea typeface="ＭＳ ゴシック" pitchFamily="49" charset="-128"/>
                <a:cs typeface="Times New Roman" pitchFamily="18" charset="0"/>
              </a:rPr>
              <a:t>目標とする生活</a:t>
            </a:r>
            <a:endParaRPr lang="ja-JP" altLang="en-US" dirty="0">
              <a:solidFill>
                <a:prstClr val="black"/>
              </a:solidFill>
              <a:latin typeface="Arial" pitchFamily="34" charset="0"/>
              <a:cs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302223624"/>
              </p:ext>
            </p:extLst>
          </p:nvPr>
        </p:nvGraphicFramePr>
        <p:xfrm>
          <a:off x="4598863" y="590560"/>
          <a:ext cx="5139473" cy="320040"/>
        </p:xfrm>
        <a:graphic>
          <a:graphicData uri="http://schemas.openxmlformats.org/drawingml/2006/table">
            <a:tbl>
              <a:tblPr firstRow="1" firstCol="1" lastRow="1" lastCol="1" bandRow="1" bandCol="1"/>
              <a:tblGrid>
                <a:gridCol w="496666">
                  <a:extLst>
                    <a:ext uri="{9D8B030D-6E8A-4147-A177-3AD203B41FA5}">
                      <a16:colId xmlns:a16="http://schemas.microsoft.com/office/drawing/2014/main" xmlns="" val="20000"/>
                    </a:ext>
                  </a:extLst>
                </a:gridCol>
                <a:gridCol w="708997">
                  <a:extLst>
                    <a:ext uri="{9D8B030D-6E8A-4147-A177-3AD203B41FA5}">
                      <a16:colId xmlns:a16="http://schemas.microsoft.com/office/drawing/2014/main" xmlns="" val="20001"/>
                    </a:ext>
                  </a:extLst>
                </a:gridCol>
                <a:gridCol w="1433248">
                  <a:extLst>
                    <a:ext uri="{9D8B030D-6E8A-4147-A177-3AD203B41FA5}">
                      <a16:colId xmlns:a16="http://schemas.microsoft.com/office/drawing/2014/main" xmlns="" val="20002"/>
                    </a:ext>
                  </a:extLst>
                </a:gridCol>
                <a:gridCol w="1326518">
                  <a:extLst>
                    <a:ext uri="{9D8B030D-6E8A-4147-A177-3AD203B41FA5}">
                      <a16:colId xmlns:a16="http://schemas.microsoft.com/office/drawing/2014/main" xmlns="" val="20003"/>
                    </a:ext>
                  </a:extLst>
                </a:gridCol>
                <a:gridCol w="1174044">
                  <a:extLst>
                    <a:ext uri="{9D8B030D-6E8A-4147-A177-3AD203B41FA5}">
                      <a16:colId xmlns:a16="http://schemas.microsoft.com/office/drawing/2014/main" xmlns="" val="20004"/>
                    </a:ext>
                  </a:extLst>
                </a:gridCol>
              </a:tblGrid>
              <a:tr h="138168">
                <a:tc gridSpan="2">
                  <a:txBody>
                    <a:bodyPr/>
                    <a:lstStyle/>
                    <a:p>
                      <a:pPr algn="ctr">
                        <a:spcAft>
                          <a:spcPts val="0"/>
                        </a:spcAft>
                      </a:pPr>
                      <a:r>
                        <a:rPr lang="ja-JP" sz="1000" kern="100" dirty="0">
                          <a:effectLst/>
                          <a:latin typeface="Century"/>
                          <a:ea typeface="ＭＳ ゴシック"/>
                          <a:cs typeface="Times New Roman"/>
                        </a:rPr>
                        <a:t>初回・紹介・継続</a:t>
                      </a:r>
                      <a:endParaRPr lang="ja-JP" sz="1100" kern="100" dirty="0">
                        <a:effectLst/>
                        <a:latin typeface="Century"/>
                        <a:ea typeface="ＭＳ 明朝"/>
                        <a:cs typeface="Times New Roman"/>
                      </a:endParaRPr>
                    </a:p>
                  </a:txBody>
                  <a:tcPr marL="68612" marR="68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ctr">
                        <a:spcAft>
                          <a:spcPts val="0"/>
                        </a:spcAft>
                      </a:pPr>
                      <a:r>
                        <a:rPr lang="ja-JP" sz="1000" kern="100" dirty="0">
                          <a:effectLst/>
                          <a:latin typeface="Century"/>
                          <a:ea typeface="ＭＳ ゴシック"/>
                          <a:cs typeface="Times New Roman"/>
                        </a:rPr>
                        <a:t>認定済・申請中</a:t>
                      </a:r>
                      <a:endParaRPr lang="ja-JP" sz="1100" kern="100" dirty="0">
                        <a:effectLst/>
                        <a:latin typeface="Century"/>
                        <a:ea typeface="ＭＳ 明朝"/>
                        <a:cs typeface="Times New Roman"/>
                      </a:endParaRPr>
                    </a:p>
                  </a:txBody>
                  <a:tcPr marL="68612" marR="68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algn="ctr">
                        <a:spcAft>
                          <a:spcPts val="0"/>
                        </a:spcAft>
                      </a:pPr>
                      <a:r>
                        <a:rPr lang="ja-JP" sz="1000" kern="100" dirty="0">
                          <a:effectLst/>
                          <a:latin typeface="Century"/>
                          <a:ea typeface="ＭＳ ゴシック"/>
                          <a:cs typeface="Times New Roman"/>
                        </a:rPr>
                        <a:t>要支援１・要支援２</a:t>
                      </a:r>
                      <a:endParaRPr lang="ja-JP" sz="1100" kern="100" dirty="0">
                        <a:effectLst/>
                        <a:latin typeface="Century"/>
                        <a:ea typeface="ＭＳ 明朝"/>
                        <a:cs typeface="Times New Roman"/>
                      </a:endParaRPr>
                    </a:p>
                  </a:txBody>
                  <a:tcPr marL="68612" marR="68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algn="ctr">
                        <a:spcAft>
                          <a:spcPts val="0"/>
                        </a:spcAft>
                      </a:pPr>
                      <a:r>
                        <a:rPr lang="ja-JP" sz="1000" kern="100" dirty="0">
                          <a:effectLst/>
                          <a:latin typeface="Century"/>
                          <a:ea typeface="ＭＳ ゴシック"/>
                          <a:cs typeface="Times New Roman"/>
                        </a:rPr>
                        <a:t>事業</a:t>
                      </a:r>
                      <a:r>
                        <a:rPr lang="ja-JP" sz="1000" kern="100" dirty="0">
                          <a:solidFill>
                            <a:srgbClr val="000000"/>
                          </a:solidFill>
                          <a:effectLst/>
                          <a:latin typeface="Century"/>
                          <a:ea typeface="ＭＳ ゴシック"/>
                          <a:cs typeface="Times New Roman"/>
                        </a:rPr>
                        <a:t>対象者</a:t>
                      </a:r>
                      <a:endParaRPr lang="ja-JP" sz="1100" kern="100" dirty="0">
                        <a:effectLst/>
                        <a:latin typeface="Century"/>
                        <a:ea typeface="ＭＳ 明朝"/>
                        <a:cs typeface="Times New Roman"/>
                      </a:endParaRPr>
                    </a:p>
                  </a:txBody>
                  <a:tcPr marL="68612" marR="68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0"/>
                  </a:ext>
                </a:extLst>
              </a:tr>
              <a:tr h="144729">
                <a:tc>
                  <a:txBody>
                    <a:bodyPr/>
                    <a:lstStyle/>
                    <a:p>
                      <a:pPr algn="just">
                        <a:spcAft>
                          <a:spcPts val="0"/>
                        </a:spcAft>
                      </a:pPr>
                      <a:r>
                        <a:rPr lang="ja-JP" sz="1100" kern="100" dirty="0">
                          <a:effectLst/>
                          <a:latin typeface="Century"/>
                          <a:ea typeface="ＭＳ 明朝"/>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algn="ctr">
                        <a:lnSpc>
                          <a:spcPts val="900"/>
                        </a:lnSpc>
                        <a:spcAft>
                          <a:spcPts val="0"/>
                        </a:spcAft>
                      </a:pPr>
                      <a:r>
                        <a:rPr lang="en-US" sz="1000" u="none" strike="noStrike" kern="100" dirty="0">
                          <a:effectLst/>
                          <a:latin typeface="ＭＳ ゴシック"/>
                          <a:ea typeface="ＭＳ 明朝"/>
                          <a:cs typeface="Times New Roman"/>
                        </a:rPr>
                        <a:t> </a:t>
                      </a:r>
                      <a:endParaRPr lang="ja-JP" sz="1100" kern="100" dirty="0">
                        <a:effectLst/>
                        <a:latin typeface="Century"/>
                        <a:ea typeface="ＭＳ 明朝"/>
                        <a:cs typeface="Times New Roman"/>
                      </a:endParaRPr>
                    </a:p>
                  </a:txBody>
                  <a:tcPr marL="68612" marR="686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53962713"/>
              </p:ext>
            </p:extLst>
          </p:nvPr>
        </p:nvGraphicFramePr>
        <p:xfrm>
          <a:off x="144851" y="1535645"/>
          <a:ext cx="9613442" cy="281330"/>
        </p:xfrm>
        <a:graphic>
          <a:graphicData uri="http://schemas.openxmlformats.org/drawingml/2006/table">
            <a:tbl>
              <a:tblPr firstRow="1" firstCol="1" lastRow="1" lastCol="1" bandRow="1" bandCol="1"/>
              <a:tblGrid>
                <a:gridCol w="351260">
                  <a:extLst>
                    <a:ext uri="{9D8B030D-6E8A-4147-A177-3AD203B41FA5}">
                      <a16:colId xmlns:a16="http://schemas.microsoft.com/office/drawing/2014/main" xmlns="" val="20000"/>
                    </a:ext>
                  </a:extLst>
                </a:gridCol>
                <a:gridCol w="4323039">
                  <a:extLst>
                    <a:ext uri="{9D8B030D-6E8A-4147-A177-3AD203B41FA5}">
                      <a16:colId xmlns:a16="http://schemas.microsoft.com/office/drawing/2014/main" xmlns="" val="20001"/>
                    </a:ext>
                  </a:extLst>
                </a:gridCol>
                <a:gridCol w="308697">
                  <a:extLst>
                    <a:ext uri="{9D8B030D-6E8A-4147-A177-3AD203B41FA5}">
                      <a16:colId xmlns:a16="http://schemas.microsoft.com/office/drawing/2014/main" xmlns="" val="20002"/>
                    </a:ext>
                  </a:extLst>
                </a:gridCol>
                <a:gridCol w="4630446">
                  <a:extLst>
                    <a:ext uri="{9D8B030D-6E8A-4147-A177-3AD203B41FA5}">
                      <a16:colId xmlns:a16="http://schemas.microsoft.com/office/drawing/2014/main" xmlns="" val="20003"/>
                    </a:ext>
                  </a:extLst>
                </a:gridCol>
              </a:tblGrid>
              <a:tr h="281330">
                <a:tc>
                  <a:txBody>
                    <a:bodyPr/>
                    <a:lstStyle/>
                    <a:p>
                      <a:pPr algn="ctr">
                        <a:spcAft>
                          <a:spcPts val="0"/>
                        </a:spcAft>
                      </a:pPr>
                      <a:r>
                        <a:rPr lang="en-US" sz="600" kern="100" dirty="0">
                          <a:solidFill>
                            <a:srgbClr val="000000"/>
                          </a:solidFill>
                          <a:effectLst/>
                          <a:latin typeface="ＭＳ ゴシック"/>
                          <a:ea typeface="ＭＳ 明朝"/>
                          <a:cs typeface="Times New Roman"/>
                        </a:rPr>
                        <a:t>1</a:t>
                      </a:r>
                      <a:r>
                        <a:rPr lang="ja-JP" sz="600" kern="100" dirty="0">
                          <a:solidFill>
                            <a:srgbClr val="000000"/>
                          </a:solidFill>
                          <a:effectLst/>
                          <a:latin typeface="Century"/>
                          <a:ea typeface="ＭＳ ゴシック"/>
                          <a:cs typeface="Times New Roman"/>
                        </a:rPr>
                        <a:t>日</a:t>
                      </a:r>
                      <a:endParaRPr lang="ja-JP" sz="700" kern="100" dirty="0">
                        <a:effectLst/>
                        <a:latin typeface="Century"/>
                        <a:ea typeface="ＭＳ 明朝"/>
                        <a:cs typeface="Times New Roman"/>
                      </a:endParaRPr>
                    </a:p>
                  </a:txBody>
                  <a:tcPr marL="43054" marR="43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3054" marR="43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US" sz="600" kern="100" dirty="0">
                          <a:solidFill>
                            <a:srgbClr val="000000"/>
                          </a:solidFill>
                          <a:effectLst/>
                          <a:latin typeface="ＭＳ ゴシック"/>
                          <a:ea typeface="ＭＳ 明朝"/>
                          <a:cs typeface="Times New Roman"/>
                        </a:rPr>
                        <a:t>1</a:t>
                      </a:r>
                      <a:r>
                        <a:rPr lang="ja-JP" sz="600" kern="100" dirty="0">
                          <a:solidFill>
                            <a:srgbClr val="000000"/>
                          </a:solidFill>
                          <a:effectLst/>
                          <a:latin typeface="Century"/>
                          <a:ea typeface="ＭＳ ゴシック"/>
                          <a:cs typeface="Times New Roman"/>
                        </a:rPr>
                        <a:t>年</a:t>
                      </a:r>
                      <a:endParaRPr lang="ja-JP" sz="700" kern="100" dirty="0">
                        <a:effectLst/>
                        <a:latin typeface="Century"/>
                        <a:ea typeface="ＭＳ 明朝"/>
                        <a:cs typeface="Times New Roman"/>
                      </a:endParaRPr>
                    </a:p>
                  </a:txBody>
                  <a:tcPr marL="43054" marR="43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600" kern="100" dirty="0">
                          <a:solidFill>
                            <a:srgbClr val="000000"/>
                          </a:solidFill>
                          <a:effectLst/>
                          <a:latin typeface="ＭＳ ゴシック"/>
                          <a:ea typeface="ＭＳ 明朝"/>
                          <a:cs typeface="Times New Roman"/>
                        </a:rPr>
                        <a:t> </a:t>
                      </a:r>
                      <a:endParaRPr lang="ja-JP" sz="700" kern="100" dirty="0">
                        <a:effectLst/>
                        <a:latin typeface="Century"/>
                        <a:ea typeface="ＭＳ 明朝"/>
                        <a:cs typeface="Times New Roman"/>
                      </a:endParaRPr>
                    </a:p>
                  </a:txBody>
                  <a:tcPr marL="43054" marR="43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xmlns="" val="10000"/>
                  </a:ext>
                </a:extLst>
              </a:tr>
            </a:tbl>
          </a:graphicData>
        </a:graphic>
      </p:graphicFrame>
      <p:sp>
        <p:nvSpPr>
          <p:cNvPr id="22" name="Rectangle 13"/>
          <p:cNvSpPr>
            <a:spLocks noChangeArrowheads="1"/>
          </p:cNvSpPr>
          <p:nvPr/>
        </p:nvSpPr>
        <p:spPr bwMode="auto">
          <a:xfrm>
            <a:off x="2666751" y="382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a:solidFill>
                <a:prstClr val="black"/>
              </a:solidFill>
            </a:endParaRPr>
          </a:p>
        </p:txBody>
      </p:sp>
      <p:pic>
        <p:nvPicPr>
          <p:cNvPr id="41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 y="5426393"/>
            <a:ext cx="9848849" cy="1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8714186" y="74642"/>
            <a:ext cx="969479" cy="461665"/>
          </a:xfrm>
          <a:prstGeom prst="rect">
            <a:avLst/>
          </a:prstGeom>
          <a:noFill/>
        </p:spPr>
        <p:txBody>
          <a:bodyPr wrap="square" rtlCol="0">
            <a:spAutoFit/>
          </a:bodyPr>
          <a:lstStyle/>
          <a:p>
            <a:pPr algn="ctr"/>
            <a:r>
              <a:rPr kumimoji="1" lang="ja-JP" altLang="en-US" sz="2400" dirty="0">
                <a:solidFill>
                  <a:srgbClr val="FF0000"/>
                </a:solidFill>
              </a:rPr>
              <a:t>（例）</a:t>
            </a:r>
          </a:p>
        </p:txBody>
      </p:sp>
      <p:sp>
        <p:nvSpPr>
          <p:cNvPr id="13"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54</a:t>
            </a:r>
            <a:endParaRPr lang="ja-JP" altLang="en-US" sz="1600" b="1" dirty="0">
              <a:solidFill>
                <a:prstClr val="black"/>
              </a:solidFill>
              <a:latin typeface="+mn-ea"/>
            </a:endParaRPr>
          </a:p>
        </p:txBody>
      </p:sp>
    </p:spTree>
    <p:extLst>
      <p:ext uri="{BB962C8B-B14F-4D97-AF65-F5344CB8AC3E}">
        <p14:creationId xmlns:p14="http://schemas.microsoft.com/office/powerpoint/2010/main" val="1471724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412886" y="2792713"/>
            <a:ext cx="7080580" cy="3974665"/>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4" name="Rectangle 2"/>
          <p:cNvSpPr>
            <a:spLocks noChangeArrowheads="1"/>
          </p:cNvSpPr>
          <p:nvPr/>
        </p:nvSpPr>
        <p:spPr bwMode="auto">
          <a:xfrm>
            <a:off x="117042" y="-603212"/>
            <a:ext cx="184642" cy="369287"/>
          </a:xfrm>
          <a:prstGeom prst="rect">
            <a:avLst/>
          </a:prstGeom>
          <a:noFill/>
          <a:ln w="9525">
            <a:noFill/>
            <a:miter lim="800000"/>
            <a:headEnd/>
            <a:tailEnd/>
          </a:ln>
          <a:effectLst/>
        </p:spPr>
        <p:txBody>
          <a:bodyPr vert="horz" wrap="none" lIns="91396" tIns="45698" rIns="91396" bIns="45698" numCol="1" anchor="ctr" anchorCtr="0" compatLnSpc="1">
            <a:prstTxWarp prst="textNoShape">
              <a:avLst/>
            </a:prstTxWarp>
            <a:spAutoFit/>
          </a:bodyPr>
          <a:lstStyle/>
          <a:p>
            <a:pPr algn="ctr" fontAlgn="base">
              <a:spcBef>
                <a:spcPct val="0"/>
              </a:spcBef>
              <a:spcAft>
                <a:spcPct val="0"/>
              </a:spcAft>
            </a:pPr>
            <a:endParaRPr lang="ja-JP" altLang="en-US">
              <a:solidFill>
                <a:prstClr val="black"/>
              </a:solidFill>
              <a:latin typeface="Arial" charset="0"/>
            </a:endParaRPr>
          </a:p>
        </p:txBody>
      </p:sp>
      <p:sp>
        <p:nvSpPr>
          <p:cNvPr id="30" name="テキスト ボックス 29"/>
          <p:cNvSpPr txBox="1"/>
          <p:nvPr/>
        </p:nvSpPr>
        <p:spPr>
          <a:xfrm>
            <a:off x="1050079" y="4255358"/>
            <a:ext cx="702080" cy="230832"/>
          </a:xfrm>
          <a:prstGeom prst="rect">
            <a:avLst/>
          </a:prstGeom>
          <a:noFill/>
        </p:spPr>
        <p:txBody>
          <a:bodyPr wrap="square" rtlCol="0">
            <a:spAutoFit/>
          </a:bodyPr>
          <a:lstStyle/>
          <a:p>
            <a:pPr algn="ctr" fontAlgn="base">
              <a:spcBef>
                <a:spcPct val="0"/>
              </a:spcBef>
              <a:spcAft>
                <a:spcPct val="0"/>
              </a:spcAft>
            </a:pPr>
            <a:r>
              <a:rPr lang="ja-JP" altLang="en-US" sz="900" dirty="0">
                <a:solidFill>
                  <a:prstClr val="black"/>
                </a:solidFill>
                <a:latin typeface="Arial" charset="0"/>
              </a:rPr>
              <a:t>　支　援</a:t>
            </a:r>
            <a:endParaRPr lang="en-US" altLang="ja-JP" sz="900" dirty="0">
              <a:solidFill>
                <a:prstClr val="black"/>
              </a:solidFill>
              <a:latin typeface="Arial" charset="0"/>
            </a:endParaRPr>
          </a:p>
        </p:txBody>
      </p:sp>
      <p:sp>
        <p:nvSpPr>
          <p:cNvPr id="2" name="テキスト ボックス 1"/>
          <p:cNvSpPr txBox="1"/>
          <p:nvPr/>
        </p:nvSpPr>
        <p:spPr>
          <a:xfrm>
            <a:off x="5751245" y="3121427"/>
            <a:ext cx="1627103" cy="253787"/>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base">
              <a:spcBef>
                <a:spcPct val="0"/>
              </a:spcBef>
              <a:spcAft>
                <a:spcPct val="0"/>
              </a:spcAft>
            </a:pPr>
            <a:r>
              <a:rPr lang="ja-JP" altLang="en-US" sz="1049" dirty="0">
                <a:solidFill>
                  <a:prstClr val="black"/>
                </a:solidFill>
              </a:rPr>
              <a:t>医療・介護の専門職種等</a:t>
            </a:r>
          </a:p>
        </p:txBody>
      </p:sp>
      <p:sp>
        <p:nvSpPr>
          <p:cNvPr id="40" name="テキスト ボックス 39"/>
          <p:cNvSpPr txBox="1"/>
          <p:nvPr/>
        </p:nvSpPr>
        <p:spPr>
          <a:xfrm>
            <a:off x="5751245" y="3906035"/>
            <a:ext cx="1627103" cy="253787"/>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base">
              <a:spcBef>
                <a:spcPct val="0"/>
              </a:spcBef>
              <a:spcAft>
                <a:spcPct val="0"/>
              </a:spcAft>
            </a:pPr>
            <a:r>
              <a:rPr lang="ja-JP" altLang="en-US" sz="1049" dirty="0">
                <a:solidFill>
                  <a:prstClr val="black"/>
                </a:solidFill>
              </a:rPr>
              <a:t>地域の支援者</a:t>
            </a:r>
          </a:p>
        </p:txBody>
      </p:sp>
      <p:sp>
        <p:nvSpPr>
          <p:cNvPr id="6" name="スライド番号プレースホルダー 5"/>
          <p:cNvSpPr>
            <a:spLocks noGrp="1"/>
          </p:cNvSpPr>
          <p:nvPr>
            <p:ph type="sldNum" sz="quarter" idx="4294967295"/>
          </p:nvPr>
        </p:nvSpPr>
        <p:spPr>
          <a:xfrm>
            <a:off x="7361895" y="7854354"/>
            <a:ext cx="2311400" cy="364949"/>
          </a:xfrm>
          <a:prstGeom prst="rect">
            <a:avLst/>
          </a:prstGeom>
        </p:spPr>
        <p:txBody>
          <a:bodyPr/>
          <a:lstStyle/>
          <a:p>
            <a:fld id="{FBE40F64-11E9-497B-A1AD-7EDFE4891B0C}" type="slidenum">
              <a:rPr lang="ja-JP" altLang="en-US" sz="1599">
                <a:solidFill>
                  <a:prstClr val="black">
                    <a:tint val="75000"/>
                  </a:prstClr>
                </a:solidFill>
              </a:rPr>
              <a:pPr/>
              <a:t>55</a:t>
            </a:fld>
            <a:endParaRPr lang="ja-JP" altLang="en-US" sz="1599" dirty="0">
              <a:solidFill>
                <a:prstClr val="black">
                  <a:tint val="75000"/>
                </a:prstClr>
              </a:solidFill>
            </a:endParaRPr>
          </a:p>
        </p:txBody>
      </p:sp>
      <p:grpSp>
        <p:nvGrpSpPr>
          <p:cNvPr id="3" name="グループ化 2"/>
          <p:cNvGrpSpPr/>
          <p:nvPr/>
        </p:nvGrpSpPr>
        <p:grpSpPr>
          <a:xfrm>
            <a:off x="56865" y="2578792"/>
            <a:ext cx="9797814" cy="4248000"/>
            <a:chOff x="56865" y="2469608"/>
            <a:chExt cx="9797814" cy="4248000"/>
          </a:xfrm>
        </p:grpSpPr>
        <p:sp>
          <p:nvSpPr>
            <p:cNvPr id="19" name="AutoShape 47"/>
            <p:cNvSpPr>
              <a:spLocks noChangeArrowheads="1"/>
            </p:cNvSpPr>
            <p:nvPr/>
          </p:nvSpPr>
          <p:spPr bwMode="auto">
            <a:xfrm>
              <a:off x="1674090" y="2810966"/>
              <a:ext cx="6721176" cy="2140542"/>
            </a:xfrm>
            <a:prstGeom prst="roundRect">
              <a:avLst>
                <a:gd name="adj" fmla="val 12422"/>
              </a:avLst>
            </a:prstGeom>
            <a:solidFill>
              <a:srgbClr val="FFFF99"/>
            </a:solidFill>
            <a:ln w="76200">
              <a:solidFill>
                <a:srgbClr val="FF0000"/>
              </a:solidFill>
              <a:round/>
              <a:headEnd/>
              <a:tailEnd/>
            </a:ln>
          </p:spPr>
          <p:txBody>
            <a:bodyPr vert="horz" wrap="square" lIns="74259" tIns="8886" rIns="74259" bIns="8886" numCol="1" anchor="t" anchorCtr="0" compatLnSpc="1">
              <a:prstTxWarp prst="textNoShape">
                <a:avLst/>
              </a:prstTxWarp>
            </a:bodyPr>
            <a:lstStyle/>
            <a:p>
              <a:pPr marL="533133" indent="-92029" fontAlgn="base">
                <a:spcBef>
                  <a:spcPct val="0"/>
                </a:spcBef>
                <a:spcAft>
                  <a:spcPct val="0"/>
                </a:spcAft>
              </a:pPr>
              <a:endParaRPr lang="en-US" altLang="ja-JP" sz="1199" dirty="0">
                <a:solidFill>
                  <a:prstClr val="black"/>
                </a:solidFill>
                <a:latin typeface="ＭＳ ゴシック" pitchFamily="49" charset="-128"/>
                <a:ea typeface="ＭＳ ゴシック" pitchFamily="49" charset="-128"/>
                <a:cs typeface="ＭＳ Ｐゴシック" pitchFamily="50" charset="-128"/>
              </a:endParaRPr>
            </a:p>
            <a:p>
              <a:pPr marL="444278" indent="-264980" fontAlgn="base">
                <a:spcBef>
                  <a:spcPct val="0"/>
                </a:spcBef>
                <a:spcAft>
                  <a:spcPct val="0"/>
                </a:spcAft>
              </a:pPr>
              <a:r>
                <a:rPr lang="ja-JP" altLang="en-US" sz="1199" dirty="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199" dirty="0">
                <a:solidFill>
                  <a:prstClr val="black"/>
                </a:solidFill>
                <a:latin typeface="ＭＳ ゴシック" pitchFamily="49" charset="-128"/>
                <a:ea typeface="ＭＳ ゴシック" pitchFamily="49" charset="-128"/>
                <a:cs typeface="ＭＳ Ｐゴシック" pitchFamily="50" charset="-128"/>
              </a:endParaRPr>
            </a:p>
            <a:p>
              <a:pPr marL="444278" indent="-264980" fontAlgn="base">
                <a:spcBef>
                  <a:spcPct val="0"/>
                </a:spcBef>
                <a:spcAft>
                  <a:spcPct val="0"/>
                </a:spcAft>
              </a:pPr>
              <a:r>
                <a:rPr lang="ja-JP" altLang="en-US" sz="1199" u="sng" dirty="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199" u="sng" dirty="0">
                <a:solidFill>
                  <a:prstClr val="black"/>
                </a:solidFill>
                <a:latin typeface="ＭＳ ゴシック" pitchFamily="49" charset="-128"/>
                <a:ea typeface="ＭＳ ゴシック" pitchFamily="49" charset="-128"/>
                <a:cs typeface="ＭＳ Ｐゴシック" pitchFamily="50" charset="-128"/>
              </a:endParaRPr>
            </a:p>
            <a:p>
              <a:pPr marL="355422" indent="-92029" fontAlgn="base">
                <a:spcBef>
                  <a:spcPct val="0"/>
                </a:spcBef>
                <a:spcAft>
                  <a:spcPct val="0"/>
                </a:spcAft>
              </a:pPr>
              <a:r>
                <a:rPr lang="ja-JP" altLang="en-US" sz="1199" dirty="0">
                  <a:solidFill>
                    <a:prstClr val="black"/>
                  </a:solidFill>
                  <a:latin typeface="ＭＳ ゴシック" pitchFamily="49" charset="-128"/>
                  <a:ea typeface="ＭＳ ゴシック" pitchFamily="49" charset="-128"/>
                  <a:cs typeface="ＭＳ Ｐゴシック" pitchFamily="50" charset="-128"/>
                </a:rPr>
                <a:t>①地域支援ネットワークの構築</a:t>
              </a:r>
              <a:endParaRPr lang="en-US" altLang="ja-JP" sz="1199" dirty="0">
                <a:solidFill>
                  <a:prstClr val="black"/>
                </a:solidFill>
                <a:latin typeface="ＭＳ ゴシック" pitchFamily="49" charset="-128"/>
                <a:ea typeface="ＭＳ ゴシック" pitchFamily="49" charset="-128"/>
                <a:cs typeface="ＭＳ Ｐゴシック" pitchFamily="50" charset="-128"/>
              </a:endParaRPr>
            </a:p>
            <a:p>
              <a:pPr marL="355422" indent="-92029" fontAlgn="base">
                <a:spcBef>
                  <a:spcPct val="0"/>
                </a:spcBef>
                <a:spcAft>
                  <a:spcPct val="0"/>
                </a:spcAft>
              </a:pPr>
              <a:r>
                <a:rPr lang="ja-JP" altLang="en-US" sz="1199" dirty="0">
                  <a:solidFill>
                    <a:prstClr val="black"/>
                  </a:solidFill>
                  <a:latin typeface="ＭＳ ゴシック" pitchFamily="49" charset="-128"/>
                  <a:ea typeface="ＭＳ ゴシック" pitchFamily="49" charset="-128"/>
                  <a:cs typeface="ＭＳ Ｐゴシック" pitchFamily="50" charset="-128"/>
                </a:rPr>
                <a:t>②高齢者の自立支援に資するケアマネジメント支援</a:t>
              </a:r>
              <a:endParaRPr lang="en-US" altLang="ja-JP" sz="1199" dirty="0">
                <a:solidFill>
                  <a:prstClr val="black"/>
                </a:solidFill>
                <a:latin typeface="ＭＳ ゴシック" pitchFamily="49" charset="-128"/>
                <a:ea typeface="ＭＳ ゴシック" pitchFamily="49" charset="-128"/>
                <a:cs typeface="ＭＳ Ｐゴシック" pitchFamily="50" charset="-128"/>
              </a:endParaRPr>
            </a:p>
            <a:p>
              <a:pPr marL="355422" indent="-92029" fontAlgn="base">
                <a:spcBef>
                  <a:spcPct val="0"/>
                </a:spcBef>
                <a:spcAft>
                  <a:spcPct val="0"/>
                </a:spcAft>
              </a:pPr>
              <a:r>
                <a:rPr lang="ja-JP" altLang="en-US" sz="1199" dirty="0">
                  <a:solidFill>
                    <a:prstClr val="black"/>
                  </a:solidFill>
                  <a:latin typeface="ＭＳ ゴシック" pitchFamily="49" charset="-128"/>
                  <a:ea typeface="ＭＳ ゴシック" pitchFamily="49" charset="-128"/>
                  <a:cs typeface="ＭＳ Ｐゴシック" pitchFamily="50" charset="-128"/>
                </a:rPr>
                <a:t>③地域課題の把握　　などを行う。</a:t>
              </a:r>
              <a:endParaRPr lang="en-US" altLang="ja-JP" sz="1199" dirty="0">
                <a:solidFill>
                  <a:prstClr val="black"/>
                </a:solidFill>
                <a:latin typeface="ＭＳ ゴシック" pitchFamily="49" charset="-128"/>
                <a:ea typeface="ＭＳ ゴシック" pitchFamily="49" charset="-128"/>
                <a:cs typeface="ＭＳ Ｐゴシック" pitchFamily="50" charset="-128"/>
              </a:endParaRPr>
            </a:p>
            <a:p>
              <a:pPr marL="84096" indent="-84096" fontAlgn="base">
                <a:spcBef>
                  <a:spcPct val="0"/>
                </a:spcBef>
                <a:spcAft>
                  <a:spcPct val="0"/>
                </a:spcAft>
              </a:pPr>
              <a:r>
                <a:rPr lang="ja-JP" altLang="en-US" sz="1199" dirty="0">
                  <a:solidFill>
                    <a:prstClr val="black"/>
                  </a:solidFill>
                  <a:latin typeface="ＭＳ ゴシック" pitchFamily="49" charset="-128"/>
                  <a:ea typeface="ＭＳ ゴシック" pitchFamily="49" charset="-128"/>
                  <a:cs typeface="ＭＳ Ｐゴシック" pitchFamily="50" charset="-128"/>
                </a:rPr>
                <a:t>　</a:t>
              </a:r>
              <a:r>
                <a:rPr lang="en-US" altLang="ja-JP" sz="1199"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199" dirty="0">
                  <a:solidFill>
                    <a:prstClr val="black"/>
                  </a:solidFill>
                  <a:latin typeface="HG丸ｺﾞｼｯｸM-PRO" pitchFamily="50" charset="-128"/>
                  <a:ea typeface="HG丸ｺﾞｼｯｸM-PRO" pitchFamily="50" charset="-128"/>
                  <a:cs typeface="ＭＳ Ｐゴシック" pitchFamily="50" charset="-128"/>
                </a:rPr>
                <a:t>幅広い視点から、直接サービス提供に当たらない</a:t>
              </a:r>
              <a:endParaRPr lang="en-US" altLang="ja-JP" sz="1199" dirty="0">
                <a:solidFill>
                  <a:prstClr val="black"/>
                </a:solidFill>
                <a:latin typeface="HG丸ｺﾞｼｯｸM-PRO" pitchFamily="50" charset="-128"/>
                <a:ea typeface="HG丸ｺﾞｼｯｸM-PRO" pitchFamily="50" charset="-128"/>
                <a:cs typeface="ＭＳ Ｐゴシック" pitchFamily="50" charset="-128"/>
              </a:endParaRPr>
            </a:p>
            <a:p>
              <a:pPr marL="272913" indent="-272913" fontAlgn="base">
                <a:spcBef>
                  <a:spcPct val="0"/>
                </a:spcBef>
                <a:spcAft>
                  <a:spcPct val="0"/>
                </a:spcAft>
              </a:pPr>
              <a:r>
                <a:rPr lang="ja-JP" altLang="en-US" sz="1199" dirty="0">
                  <a:solidFill>
                    <a:prstClr val="black"/>
                  </a:solidFill>
                  <a:latin typeface="HG丸ｺﾞｼｯｸM-PRO" pitchFamily="50" charset="-128"/>
                  <a:ea typeface="HG丸ｺﾞｼｯｸM-PRO" pitchFamily="50" charset="-128"/>
                  <a:cs typeface="ＭＳ Ｐゴシック" pitchFamily="50" charset="-128"/>
                </a:rPr>
                <a:t>　　専門職種も参加</a:t>
              </a:r>
              <a:endParaRPr lang="en-US" altLang="ja-JP" sz="1199" dirty="0">
                <a:solidFill>
                  <a:prstClr val="black"/>
                </a:solidFill>
                <a:latin typeface="HG丸ｺﾞｼｯｸM-PRO" pitchFamily="50" charset="-128"/>
                <a:ea typeface="HG丸ｺﾞｼｯｸM-PRO" pitchFamily="50" charset="-128"/>
                <a:cs typeface="ＭＳ Ｐゴシック" pitchFamily="50" charset="-128"/>
              </a:endParaRPr>
            </a:p>
            <a:p>
              <a:pPr marL="84096" indent="-84096" fontAlgn="base">
                <a:spcBef>
                  <a:spcPct val="0"/>
                </a:spcBef>
                <a:spcAft>
                  <a:spcPct val="0"/>
                </a:spcAft>
              </a:pPr>
              <a:r>
                <a:rPr lang="ja-JP" altLang="en-US" sz="1199" dirty="0">
                  <a:solidFill>
                    <a:prstClr val="black"/>
                  </a:solidFill>
                  <a:latin typeface="HG丸ｺﾞｼｯｸM-PRO" pitchFamily="50" charset="-128"/>
                  <a:ea typeface="HG丸ｺﾞｼｯｸM-PRO" pitchFamily="50" charset="-128"/>
                  <a:cs typeface="ＭＳ Ｐゴシック" pitchFamily="50" charset="-128"/>
                </a:rPr>
                <a:t>　</a:t>
              </a:r>
              <a:r>
                <a:rPr lang="en-US" altLang="ja-JP" sz="1199"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199" dirty="0">
                  <a:solidFill>
                    <a:prstClr val="black"/>
                  </a:solidFill>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199" dirty="0">
                <a:solidFill>
                  <a:prstClr val="black"/>
                </a:solidFill>
                <a:latin typeface="HG丸ｺﾞｼｯｸM-PRO" pitchFamily="50" charset="-128"/>
                <a:ea typeface="HG丸ｺﾞｼｯｸM-PRO" pitchFamily="50" charset="-128"/>
                <a:cs typeface="ＭＳ Ｐゴシック" pitchFamily="50" charset="-128"/>
              </a:endParaRPr>
            </a:p>
            <a:p>
              <a:pPr marL="84096" indent="-84096" fontAlgn="base">
                <a:spcBef>
                  <a:spcPct val="0"/>
                </a:spcBef>
                <a:spcAft>
                  <a:spcPct val="0"/>
                </a:spcAft>
              </a:pPr>
              <a:r>
                <a:rPr lang="ja-JP" altLang="en-US" sz="1199" dirty="0">
                  <a:solidFill>
                    <a:prstClr val="black"/>
                  </a:solidFill>
                  <a:latin typeface="HG丸ｺﾞｼｯｸM-PRO" pitchFamily="50" charset="-128"/>
                  <a:ea typeface="HG丸ｺﾞｼｯｸM-PRO" pitchFamily="50" charset="-128"/>
                  <a:cs typeface="ＭＳ Ｐゴシック" pitchFamily="50" charset="-128"/>
                </a:rPr>
                <a:t>　　地域課題の集約などに活かす。</a:t>
              </a:r>
              <a:endParaRPr lang="en-US" altLang="ja-JP" sz="1199" dirty="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endParaRPr lang="ja-JP" altLang="en-US" sz="1199" dirty="0">
                <a:solidFill>
                  <a:srgbClr val="FF0000"/>
                </a:solidFill>
                <a:latin typeface="Arial" charset="0"/>
                <a:cs typeface="ＭＳ Ｐゴシック" pitchFamily="50" charset="-128"/>
              </a:endParaRPr>
            </a:p>
            <a:p>
              <a:pPr marL="355422" indent="-92029" algn="just" fontAlgn="base">
                <a:spcBef>
                  <a:spcPct val="0"/>
                </a:spcBef>
                <a:spcAft>
                  <a:spcPct val="0"/>
                </a:spcAft>
              </a:pPr>
              <a:endParaRPr lang="ja-JP" altLang="en-US" sz="1199" dirty="0">
                <a:solidFill>
                  <a:prstClr val="black"/>
                </a:solidFill>
                <a:latin typeface="Arial" charset="0"/>
                <a:cs typeface="ＭＳ Ｐゴシック" pitchFamily="50" charset="-128"/>
              </a:endParaRPr>
            </a:p>
          </p:txBody>
        </p:sp>
        <p:sp>
          <p:nvSpPr>
            <p:cNvPr id="7" name="角丸四角形 6"/>
            <p:cNvSpPr/>
            <p:nvPr/>
          </p:nvSpPr>
          <p:spPr>
            <a:xfrm>
              <a:off x="3471161" y="5239403"/>
              <a:ext cx="3198397" cy="287894"/>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599"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249" y="5671244"/>
              <a:ext cx="4338435" cy="431840"/>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599" dirty="0">
                  <a:solidFill>
                    <a:prstClr val="black"/>
                  </a:solidFill>
                  <a:latin typeface="HGSｺﾞｼｯｸE" pitchFamily="50" charset="-128"/>
                  <a:ea typeface="HGSｺﾞｼｯｸE" pitchFamily="50" charset="-128"/>
                </a:rPr>
                <a:t>政策形成</a:t>
              </a:r>
              <a:endParaRPr lang="en-US" altLang="ja-JP" sz="1599" dirty="0">
                <a:solidFill>
                  <a:prstClr val="black"/>
                </a:solidFill>
                <a:latin typeface="HGSｺﾞｼｯｸE" pitchFamily="50" charset="-128"/>
                <a:ea typeface="HGSｺﾞｼｯｸE" pitchFamily="50" charset="-128"/>
              </a:endParaRPr>
            </a:p>
            <a:p>
              <a:pPr algn="ctr" fontAlgn="base">
                <a:spcBef>
                  <a:spcPct val="0"/>
                </a:spcBef>
                <a:spcAft>
                  <a:spcPct val="0"/>
                </a:spcAft>
              </a:pPr>
              <a:r>
                <a:rPr lang="ja-JP" altLang="en-US" sz="1199" dirty="0">
                  <a:solidFill>
                    <a:prstClr val="black"/>
                  </a:solidFill>
                  <a:latin typeface="ＭＳ Ｐゴシック"/>
                </a:rPr>
                <a:t>介護保険事業計画等への位置づけなど</a:t>
              </a:r>
            </a:p>
          </p:txBody>
        </p:sp>
        <p:sp>
          <p:nvSpPr>
            <p:cNvPr id="10" name="角丸四角形 9"/>
            <p:cNvSpPr/>
            <p:nvPr/>
          </p:nvSpPr>
          <p:spPr>
            <a:xfrm>
              <a:off x="3471161" y="4807563"/>
              <a:ext cx="3198397" cy="287894"/>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599"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42" y="4664458"/>
              <a:ext cx="624069" cy="143947"/>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4" name="AutoShape 58"/>
            <p:cNvSpPr>
              <a:spLocks noChangeArrowheads="1"/>
            </p:cNvSpPr>
            <p:nvPr/>
          </p:nvSpPr>
          <p:spPr bwMode="auto">
            <a:xfrm>
              <a:off x="56865" y="3368094"/>
              <a:ext cx="1230105" cy="2375122"/>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1209" y="6187849"/>
              <a:ext cx="4638459" cy="33249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ja-JP" altLang="en-US" sz="1599"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latin typeface="Arial" charset="0"/>
                <a:cs typeface="ＭＳ Ｐゴシック" pitchFamily="50" charset="-128"/>
              </a:endParaRPr>
            </a:p>
          </p:txBody>
        </p:sp>
        <p:sp>
          <p:nvSpPr>
            <p:cNvPr id="15" name="上矢印 14"/>
            <p:cNvSpPr/>
            <p:nvPr/>
          </p:nvSpPr>
          <p:spPr>
            <a:xfrm rot="16200000" flipH="1" flipV="1">
              <a:off x="1417222" y="3282738"/>
              <a:ext cx="359867" cy="818525"/>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47" name="上矢印 46"/>
            <p:cNvSpPr/>
            <p:nvPr/>
          </p:nvSpPr>
          <p:spPr>
            <a:xfrm flipV="1">
              <a:off x="4641142" y="5096301"/>
              <a:ext cx="624069" cy="143947"/>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48" name="上矢印 47"/>
            <p:cNvSpPr/>
            <p:nvPr/>
          </p:nvSpPr>
          <p:spPr>
            <a:xfrm flipV="1">
              <a:off x="4641142" y="5528139"/>
              <a:ext cx="624069" cy="143947"/>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34" name="AutoShape 58"/>
            <p:cNvSpPr>
              <a:spLocks noChangeArrowheads="1"/>
            </p:cNvSpPr>
            <p:nvPr/>
          </p:nvSpPr>
          <p:spPr bwMode="auto">
            <a:xfrm>
              <a:off x="194770" y="3871913"/>
              <a:ext cx="954214" cy="1655388"/>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049"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49"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3390" y="3604471"/>
              <a:ext cx="359867" cy="750863"/>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41" name="Rectangle 49"/>
            <p:cNvSpPr>
              <a:spLocks noChangeArrowheads="1"/>
            </p:cNvSpPr>
            <p:nvPr/>
          </p:nvSpPr>
          <p:spPr bwMode="auto">
            <a:xfrm>
              <a:off x="5654412" y="2944167"/>
              <a:ext cx="2667582" cy="1791441"/>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en-US" altLang="ja-JP" sz="1049"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49" dirty="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104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049" dirty="0">
                  <a:solidFill>
                    <a:srgbClr val="FF0000"/>
                  </a:solidFill>
                  <a:latin typeface="HG丸ｺﾞｼｯｸM-PRO" pitchFamily="50" charset="-128"/>
                  <a:ea typeface="HG丸ｺﾞｼｯｸM-PRO" pitchFamily="50" charset="-128"/>
                  <a:cs typeface="ＭＳ Ｐゴシック" pitchFamily="50" charset="-128"/>
                </a:rPr>
                <a:t>その他必要に応じて参加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5714478" y="3224422"/>
              <a:ext cx="2545005" cy="646331"/>
            </a:xfrm>
            <a:prstGeom prst="rect">
              <a:avLst/>
            </a:prstGeom>
            <a:noFill/>
            <a:ln>
              <a:solidFill>
                <a:srgbClr val="FF0000"/>
              </a:solidFill>
            </a:ln>
          </p:spPr>
          <p:txBody>
            <a:bodyPr wrap="square" rtlCol="0">
              <a:spAutoFit/>
            </a:bodyPr>
            <a:lstStyle/>
            <a:p>
              <a:pPr algn="ctr" fontAlgn="base">
                <a:spcBef>
                  <a:spcPct val="0"/>
                </a:spcBef>
                <a:spcAft>
                  <a:spcPct val="0"/>
                </a:spcAft>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900" dirty="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900" dirty="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a:solidFill>
                    <a:prstClr val="black"/>
                  </a:solidFill>
                  <a:latin typeface="HG丸ｺﾞｼｯｸM-PRO" panose="020F0600000000000000" pitchFamily="50" charset="-128"/>
                  <a:ea typeface="HG丸ｺﾞｼｯｸM-PRO" panose="020F0600000000000000" pitchFamily="50" charset="-128"/>
                </a:rPr>
                <a:t>、</a:t>
              </a:r>
              <a:r>
                <a:rPr lang="en-US" altLang="ja-JP" sz="900" dirty="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a:solidFill>
                    <a:prstClr val="black"/>
                  </a:solidFill>
                  <a:latin typeface="HG丸ｺﾞｼｯｸM-PRO" panose="020F0600000000000000" pitchFamily="50" charset="-128"/>
                  <a:ea typeface="HG丸ｺﾞｼｯｸM-PRO" panose="020F0600000000000000" pitchFamily="50" charset="-128"/>
                </a:rPr>
                <a:t>、</a:t>
              </a:r>
              <a:r>
                <a:rPr lang="en-US" altLang="ja-JP" sz="900" dirty="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900" dirty="0">
                  <a:solidFill>
                    <a:prstClr val="black"/>
                  </a:solidFill>
                  <a:latin typeface="HG丸ｺﾞｼｯｸM-PRO" panose="020F0600000000000000" pitchFamily="50" charset="-128"/>
                  <a:ea typeface="HG丸ｺﾞｼｯｸM-PRO" panose="020F0600000000000000" pitchFamily="50" charset="-128"/>
                </a:rPr>
                <a:t>ケアマネジャー、介護サービス事業者　など</a:t>
              </a:r>
            </a:p>
          </p:txBody>
        </p:sp>
        <p:sp>
          <p:nvSpPr>
            <p:cNvPr id="39" name="テキスト ボックス 38"/>
            <p:cNvSpPr txBox="1"/>
            <p:nvPr/>
          </p:nvSpPr>
          <p:spPr>
            <a:xfrm>
              <a:off x="5714443" y="4021376"/>
              <a:ext cx="2545005" cy="369332"/>
            </a:xfrm>
            <a:prstGeom prst="rect">
              <a:avLst/>
            </a:prstGeom>
            <a:noFill/>
            <a:ln>
              <a:solidFill>
                <a:srgbClr val="FF0000"/>
              </a:solidFill>
            </a:ln>
          </p:spPr>
          <p:txBody>
            <a:bodyPr wrap="square" rtlCol="0">
              <a:spAutoFit/>
            </a:bodyPr>
            <a:lstStyle/>
            <a:p>
              <a:pPr algn="ctr" fontAlgn="base">
                <a:spcBef>
                  <a:spcPct val="0"/>
                </a:spcBef>
                <a:spcAft>
                  <a:spcPct val="0"/>
                </a:spcAft>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900" dirty="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a:solidFill>
                    <a:prstClr val="black"/>
                  </a:solidFill>
                  <a:latin typeface="HG丸ｺﾞｼｯｸM-PRO" panose="020F0600000000000000" pitchFamily="50" charset="-128"/>
                  <a:ea typeface="HG丸ｺﾞｼｯｸM-PRO" panose="020F0600000000000000" pitchFamily="50" charset="-128"/>
                </a:rPr>
                <a:t>など</a:t>
              </a:r>
            </a:p>
          </p:txBody>
        </p:sp>
        <p:sp>
          <p:nvSpPr>
            <p:cNvPr id="24" name="AutoShape 43"/>
            <p:cNvSpPr>
              <a:spLocks noChangeArrowheads="1"/>
            </p:cNvSpPr>
            <p:nvPr/>
          </p:nvSpPr>
          <p:spPr bwMode="auto">
            <a:xfrm>
              <a:off x="2262703" y="2662493"/>
              <a:ext cx="5380933" cy="258876"/>
            </a:xfrm>
            <a:prstGeom prst="roundRect">
              <a:avLst>
                <a:gd name="adj" fmla="val 16667"/>
              </a:avLst>
            </a:prstGeom>
            <a:solidFill>
              <a:srgbClr val="FF0000"/>
            </a:solidFill>
            <a:ln w="9525">
              <a:solidFill>
                <a:srgbClr val="FF0000"/>
              </a:solidFill>
              <a:round/>
              <a:headEnd/>
              <a:tailEnd/>
            </a:ln>
            <a:effectLst>
              <a:outerShdw blurRad="50800" dist="38100" dir="5400000" algn="t" rotWithShape="0">
                <a:prstClr val="black">
                  <a:alpha val="40000"/>
                </a:prstClr>
              </a:outerShdw>
            </a:effectLst>
          </p:spPr>
          <p:txBody>
            <a:bodyPr vert="horz" wrap="square" lIns="74259" tIns="8886" rIns="74259" bIns="8886" numCol="1" anchor="ctr" anchorCtr="0" compatLnSpc="1">
              <a:prstTxWarp prst="textNoShape">
                <a:avLst/>
              </a:prstTxWarp>
            </a:bodyPr>
            <a:lstStyle/>
            <a:p>
              <a:pPr algn="ctr" fontAlgn="base">
                <a:spcBef>
                  <a:spcPct val="0"/>
                </a:spcBef>
                <a:spcAft>
                  <a:spcPct val="0"/>
                </a:spcAft>
              </a:pPr>
              <a:r>
                <a:rPr lang="ja-JP" altLang="en-US" sz="1399" b="1" dirty="0">
                  <a:solidFill>
                    <a:prstClr val="black"/>
                  </a:solidFill>
                  <a:latin typeface="ＭＳ Ｐゴシック" pitchFamily="50" charset="-128"/>
                  <a:cs typeface="ＭＳ Ｐゴシック" pitchFamily="50" charset="-128"/>
                </a:rPr>
                <a:t>地域包括支援センターレベルでの会議（地域ケア個別会議）</a:t>
              </a:r>
              <a:endParaRPr lang="en-US" altLang="ja-JP" sz="1399" b="1" dirty="0">
                <a:solidFill>
                  <a:prstClr val="black"/>
                </a:solidFill>
                <a:latin typeface="ＭＳ Ｐゴシック" pitchFamily="50" charset="-128"/>
                <a:cs typeface="ＭＳ Ｐゴシック" pitchFamily="50" charset="-128"/>
              </a:endParaRPr>
            </a:p>
          </p:txBody>
        </p:sp>
        <p:sp>
          <p:nvSpPr>
            <p:cNvPr id="44" name="角丸四角形 43"/>
            <p:cNvSpPr/>
            <p:nvPr/>
          </p:nvSpPr>
          <p:spPr>
            <a:xfrm>
              <a:off x="8564932" y="2469608"/>
              <a:ext cx="1289747" cy="4248000"/>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nvGrpSpPr>
            <p:cNvPr id="45" name="グループ化 44"/>
            <p:cNvGrpSpPr/>
            <p:nvPr/>
          </p:nvGrpSpPr>
          <p:grpSpPr>
            <a:xfrm>
              <a:off x="8662916" y="3921820"/>
              <a:ext cx="1161045" cy="135093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59" tIns="8886" rIns="74259" bIns="8886" numCol="1" anchor="ctr" anchorCtr="0" compatLnSpc="1">
                <a:prstTxWarp prst="textNoShape">
                  <a:avLst/>
                </a:prstTxWarp>
              </a:bodyPr>
              <a:lstStyle/>
              <a:p>
                <a:pPr algn="ctr" fontAlgn="base">
                  <a:spcBef>
                    <a:spcPct val="0"/>
                  </a:spcBef>
                  <a:spcAft>
                    <a:spcPct val="0"/>
                  </a:spcAft>
                </a:pPr>
                <a:r>
                  <a:rPr lang="ja-JP" altLang="en-US" sz="900" dirty="0">
                    <a:solidFill>
                      <a:prstClr val="black"/>
                    </a:solidFill>
                    <a:latin typeface="Arial" charset="0"/>
                    <a:cs typeface="ＭＳ Ｐゴシック" pitchFamily="50" charset="-128"/>
                  </a:rPr>
                  <a:t>生活支援コーディネーター</a:t>
                </a:r>
                <a:endParaRPr lang="en-US" altLang="ja-JP" sz="900" dirty="0">
                  <a:solidFill>
                    <a:prstClr val="black"/>
                  </a:solidFill>
                  <a:latin typeface="Arial" charset="0"/>
                  <a:cs typeface="ＭＳ Ｐゴシック" pitchFamily="50" charset="-128"/>
                </a:endParaRPr>
              </a:p>
              <a:p>
                <a:pPr algn="ctr" fontAlgn="base">
                  <a:spcBef>
                    <a:spcPct val="0"/>
                  </a:spcBef>
                  <a:spcAft>
                    <a:spcPct val="0"/>
                  </a:spcAft>
                </a:pPr>
                <a:endParaRPr lang="en-US" altLang="ja-JP" sz="900" dirty="0">
                  <a:solidFill>
                    <a:prstClr val="black"/>
                  </a:solidFill>
                  <a:latin typeface="Arial" charset="0"/>
                  <a:cs typeface="ＭＳ Ｐゴシック" pitchFamily="50" charset="-128"/>
                </a:endParaRPr>
              </a:p>
              <a:p>
                <a:pPr algn="ctr" fontAlgn="base">
                  <a:spcBef>
                    <a:spcPct val="0"/>
                  </a:spcBef>
                  <a:spcAft>
                    <a:spcPct val="0"/>
                  </a:spcAft>
                </a:pPr>
                <a:r>
                  <a:rPr lang="ja-JP" altLang="en-US" sz="1399" dirty="0">
                    <a:solidFill>
                      <a:prstClr val="black"/>
                    </a:solidFill>
                    <a:latin typeface="Arial" charset="0"/>
                    <a:cs typeface="ＭＳ Ｐゴシック" pitchFamily="50" charset="-128"/>
                  </a:rPr>
                  <a:t>協議体</a:t>
                </a:r>
              </a:p>
            </p:txBody>
          </p:sp>
        </p:grpSp>
        <p:grpSp>
          <p:nvGrpSpPr>
            <p:cNvPr id="51" name="グループ化 50"/>
            <p:cNvGrpSpPr/>
            <p:nvPr/>
          </p:nvGrpSpPr>
          <p:grpSpPr>
            <a:xfrm>
              <a:off x="8678681" y="5331362"/>
              <a:ext cx="1145195" cy="1276040"/>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1176"/>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59" tIns="8886" rIns="74259" bIns="8886" numCol="1" anchor="t" anchorCtr="0" compatLnSpc="1">
                <a:prstTxWarp prst="textNoShape">
                  <a:avLst/>
                </a:prstTxWarp>
              </a:bodyPr>
              <a:lstStyle/>
              <a:p>
                <a:pPr algn="ctr" fontAlgn="base">
                  <a:spcBef>
                    <a:spcPct val="0"/>
                  </a:spcBef>
                  <a:spcAft>
                    <a:spcPct val="0"/>
                  </a:spcAft>
                </a:pPr>
                <a:r>
                  <a:rPr lang="ja-JP" altLang="en-US" sz="1099" b="1" dirty="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099"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59" tIns="8886" rIns="74259" bIns="8886" numCol="1" anchor="ctr" anchorCtr="0" compatLnSpc="1">
                <a:prstTxWarp prst="textNoShape">
                  <a:avLst/>
                </a:prstTxWarp>
              </a:bodyPr>
              <a:lstStyle/>
              <a:p>
                <a:pPr algn="ctr" fontAlgn="base">
                  <a:spcBef>
                    <a:spcPct val="0"/>
                  </a:spcBef>
                  <a:spcAft>
                    <a:spcPct val="0"/>
                  </a:spcAft>
                </a:pPr>
                <a:r>
                  <a:rPr lang="ja-JP" altLang="en-US" sz="999" dirty="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99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99" dirty="0">
                    <a:solidFill>
                      <a:prstClr val="black"/>
                    </a:solidFill>
                    <a:latin typeface="Arial" charset="0"/>
                    <a:cs typeface="ＭＳ Ｐゴシック" pitchFamily="50" charset="-128"/>
                  </a:rPr>
                  <a:t>認知症地域支援推進員</a:t>
                </a:r>
                <a:endParaRPr lang="en-US" altLang="ja-JP" sz="999" dirty="0">
                  <a:solidFill>
                    <a:prstClr val="black"/>
                  </a:solidFill>
                  <a:latin typeface="Arial" charset="0"/>
                  <a:cs typeface="ＭＳ Ｐゴシック" pitchFamily="50" charset="-128"/>
                </a:endParaRPr>
              </a:p>
            </p:txBody>
          </p:sp>
        </p:grpSp>
        <p:grpSp>
          <p:nvGrpSpPr>
            <p:cNvPr id="54" name="グループ化 53"/>
            <p:cNvGrpSpPr/>
            <p:nvPr/>
          </p:nvGrpSpPr>
          <p:grpSpPr>
            <a:xfrm>
              <a:off x="8594290" y="2525802"/>
              <a:ext cx="1221631" cy="1342901"/>
              <a:chOff x="152797" y="4860539"/>
              <a:chExt cx="1225545" cy="1582267"/>
            </a:xfrm>
          </p:grpSpPr>
          <p:sp>
            <p:nvSpPr>
              <p:cNvPr id="55" name="AutoShape 58"/>
              <p:cNvSpPr>
                <a:spLocks noChangeArrowheads="1"/>
              </p:cNvSpPr>
              <p:nvPr/>
            </p:nvSpPr>
            <p:spPr bwMode="auto">
              <a:xfrm>
                <a:off x="152797" y="4860539"/>
                <a:ext cx="1225545"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35983" tIns="8886" rIns="0" bIns="8886" numCol="1" anchor="t" anchorCtr="0" compatLnSpc="1">
                <a:prstTxWarp prst="textNoShape">
                  <a:avLst/>
                </a:prstTxWarp>
              </a:bodyPr>
              <a:lstStyle/>
              <a:p>
                <a:pPr algn="ctr" fontAlgn="base">
                  <a:spcBef>
                    <a:spcPct val="0"/>
                  </a:spcBef>
                  <a:spcAft>
                    <a:spcPct val="0"/>
                  </a:spcAft>
                </a:pPr>
                <a:r>
                  <a:rPr lang="ja-JP" altLang="en-US" sz="999" b="1" dirty="0">
                    <a:solidFill>
                      <a:prstClr val="black"/>
                    </a:solidFill>
                    <a:latin typeface="HG丸ｺﾞｼｯｸM-PRO" pitchFamily="50" charset="-128"/>
                    <a:ea typeface="HG丸ｺﾞｼｯｸM-PRO" pitchFamily="50" charset="-128"/>
                    <a:cs typeface="ＭＳ Ｐゴシック" pitchFamily="50" charset="-128"/>
                  </a:rPr>
                  <a:t>在宅医療･介護</a:t>
                </a:r>
                <a:endParaRPr lang="en-US" altLang="ja-JP" sz="9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99" b="1" dirty="0">
                    <a:solidFill>
                      <a:prstClr val="black"/>
                    </a:solidFill>
                    <a:latin typeface="HG丸ｺﾞｼｯｸM-PRO" pitchFamily="50" charset="-128"/>
                    <a:ea typeface="HG丸ｺﾞｼｯｸM-PRO" pitchFamily="50" charset="-128"/>
                    <a:cs typeface="ＭＳ Ｐゴシック" pitchFamily="50" charset="-128"/>
                  </a:rPr>
                  <a:t>連携を支援する</a:t>
                </a:r>
                <a:endParaRPr lang="en-US" altLang="ja-JP" sz="999" b="1"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99" b="1" dirty="0">
                    <a:solidFill>
                      <a:prstClr val="black"/>
                    </a:solidFill>
                    <a:latin typeface="HG丸ｺﾞｼｯｸM-PRO" pitchFamily="50" charset="-128"/>
                    <a:ea typeface="HG丸ｺﾞｼｯｸM-PRO" pitchFamily="50" charset="-128"/>
                    <a:cs typeface="ＭＳ Ｐゴシック" pitchFamily="50" charset="-128"/>
                  </a:rPr>
                  <a:t>相談窓口</a:t>
                </a:r>
                <a:endParaRPr lang="en-US" altLang="ja-JP" sz="999"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173723" y="5561784"/>
                <a:ext cx="1179480" cy="7581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59" tIns="8886" rIns="74259" bIns="8886" numCol="1" anchor="ctr" anchorCtr="0" compatLnSpc="1">
                <a:prstTxWarp prst="textNoShape">
                  <a:avLst/>
                </a:prstTxWarp>
              </a:bodyPr>
              <a:lstStyle/>
              <a:p>
                <a:pPr algn="ctr" fontAlgn="base">
                  <a:spcBef>
                    <a:spcPct val="0"/>
                  </a:spcBef>
                  <a:spcAft>
                    <a:spcPct val="0"/>
                  </a:spcAft>
                </a:pPr>
                <a:r>
                  <a:rPr lang="ja-JP" altLang="en-US" sz="999" dirty="0">
                    <a:solidFill>
                      <a:prstClr val="black"/>
                    </a:solidFill>
                    <a:latin typeface="HG丸ｺﾞｼｯｸM-PRO" pitchFamily="50" charset="-128"/>
                    <a:ea typeface="HG丸ｺﾞｼｯｸM-PRO" pitchFamily="50" charset="-128"/>
                    <a:cs typeface="ＭＳ Ｐゴシック" pitchFamily="50" charset="-128"/>
                  </a:rPr>
                  <a:t>郡市区医師会等</a:t>
                </a:r>
                <a:endParaRPr lang="en-US" altLang="ja-JP" sz="999"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endParaRPr lang="en-US" altLang="ja-JP" sz="400" dirty="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99" dirty="0">
                    <a:solidFill>
                      <a:prstClr val="black"/>
                    </a:solidFill>
                    <a:latin typeface="HG丸ｺﾞｼｯｸM-PRO" pitchFamily="50" charset="-128"/>
                    <a:ea typeface="HG丸ｺﾞｼｯｸM-PRO" pitchFamily="50" charset="-128"/>
                    <a:cs typeface="ＭＳ Ｐゴシック" pitchFamily="50" charset="-128"/>
                  </a:rPr>
                  <a:t>連携を支援する専門職等</a:t>
                </a:r>
                <a:endParaRPr lang="ja-JP" altLang="en-US" dirty="0">
                  <a:solidFill>
                    <a:prstClr val="black"/>
                  </a:solidFill>
                  <a:latin typeface="Arial" charset="0"/>
                  <a:cs typeface="ＭＳ Ｐゴシック" pitchFamily="50" charset="-128"/>
                </a:endParaRPr>
              </a:p>
            </p:txBody>
          </p:sp>
        </p:grpSp>
      </p:grpSp>
      <p:sp>
        <p:nvSpPr>
          <p:cNvPr id="32" name="上矢印 31"/>
          <p:cNvSpPr/>
          <p:nvPr/>
        </p:nvSpPr>
        <p:spPr>
          <a:xfrm rot="16200000" flipH="1" flipV="1">
            <a:off x="8110553" y="4759087"/>
            <a:ext cx="359867" cy="74543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31" name="上矢印 30"/>
          <p:cNvSpPr/>
          <p:nvPr/>
        </p:nvSpPr>
        <p:spPr>
          <a:xfrm rot="5400000" flipV="1">
            <a:off x="8052133" y="4482199"/>
            <a:ext cx="359867" cy="725265"/>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7" name="テキスト ボックス 56"/>
          <p:cNvSpPr txBox="1"/>
          <p:nvPr/>
        </p:nvSpPr>
        <p:spPr>
          <a:xfrm>
            <a:off x="1563691" y="1663138"/>
            <a:ext cx="6635090" cy="1129579"/>
          </a:xfrm>
          <a:prstGeom prst="rect">
            <a:avLst/>
          </a:prstGeom>
          <a:noFill/>
          <a:ln w="19050">
            <a:noFill/>
          </a:ln>
        </p:spPr>
        <p:txBody>
          <a:bodyPr wrap="square" lIns="107948" tIns="71965" rIns="107948" bIns="71965" rtlCol="0">
            <a:spAutoFit/>
          </a:bodyPr>
          <a:lstStyle/>
          <a:p>
            <a:pPr marL="143928" indent="-174538" algn="just" fontAlgn="base">
              <a:spcBef>
                <a:spcPct val="0"/>
              </a:spcBef>
              <a:spcAft>
                <a:spcPct val="0"/>
              </a:spcAft>
            </a:pPr>
            <a:r>
              <a:rPr lang="ja-JP" altLang="en-US" sz="1199" dirty="0">
                <a:solidFill>
                  <a:prstClr val="black"/>
                </a:solidFill>
                <a:latin typeface="Arial" charset="0"/>
              </a:rPr>
              <a:t>（参考）平成２７年度より、地域ケア会議を介護保険法に規定。（法第１１５条の４８）</a:t>
            </a:r>
            <a:endParaRPr lang="en-US" altLang="ja-JP" sz="1199" u="sng" dirty="0">
              <a:solidFill>
                <a:prstClr val="black"/>
              </a:solidFill>
              <a:latin typeface="Arial" charset="0"/>
            </a:endParaRPr>
          </a:p>
          <a:p>
            <a:pPr marL="359820" indent="-174538" algn="just" fontAlgn="base">
              <a:spcBef>
                <a:spcPct val="0"/>
              </a:spcBef>
              <a:spcAft>
                <a:spcPct val="0"/>
              </a:spcAft>
            </a:pPr>
            <a:r>
              <a:rPr lang="ja-JP" altLang="en-US" sz="1399" dirty="0">
                <a:solidFill>
                  <a:prstClr val="black"/>
                </a:solidFill>
                <a:latin typeface="Arial" charset="0"/>
              </a:rPr>
              <a:t>　</a:t>
            </a:r>
            <a:r>
              <a:rPr lang="ja-JP" altLang="en-US" sz="1199" dirty="0">
                <a:solidFill>
                  <a:prstClr val="black"/>
                </a:solidFill>
                <a:latin typeface="HG丸ｺﾞｼｯｸM-PRO" panose="020F0600000000000000" pitchFamily="50" charset="-128"/>
                <a:ea typeface="HG丸ｺﾞｼｯｸM-PRO" panose="020F0600000000000000" pitchFamily="50" charset="-128"/>
              </a:rPr>
              <a:t>○市町村が地域ケア会議を行うよう努めなければならない旨を規定</a:t>
            </a:r>
            <a:endParaRPr lang="en-US" altLang="ja-JP" sz="1199" dirty="0">
              <a:solidFill>
                <a:prstClr val="black"/>
              </a:solidFill>
              <a:latin typeface="HG丸ｺﾞｼｯｸM-PRO" panose="020F0600000000000000" pitchFamily="50" charset="-128"/>
              <a:ea typeface="HG丸ｺﾞｼｯｸM-PRO" panose="020F0600000000000000" pitchFamily="50" charset="-128"/>
            </a:endParaRPr>
          </a:p>
          <a:p>
            <a:pPr marL="359820" indent="-174538" algn="just" fontAlgn="base">
              <a:spcBef>
                <a:spcPct val="0"/>
              </a:spcBef>
              <a:spcAft>
                <a:spcPct val="0"/>
              </a:spcAft>
            </a:pPr>
            <a:r>
              <a:rPr lang="ja-JP" altLang="en-US" sz="1199" dirty="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199" dirty="0">
              <a:solidFill>
                <a:prstClr val="black"/>
              </a:solidFill>
              <a:latin typeface="HG丸ｺﾞｼｯｸM-PRO" panose="020F0600000000000000" pitchFamily="50" charset="-128"/>
              <a:ea typeface="HG丸ｺﾞｼｯｸM-PRO" panose="020F0600000000000000" pitchFamily="50" charset="-128"/>
            </a:endParaRPr>
          </a:p>
          <a:p>
            <a:pPr marL="359820" indent="-174538" algn="just" fontAlgn="base">
              <a:spcBef>
                <a:spcPct val="0"/>
              </a:spcBef>
              <a:spcAft>
                <a:spcPct val="0"/>
              </a:spcAft>
            </a:pPr>
            <a:r>
              <a:rPr lang="ja-JP" altLang="en-US" sz="1199" dirty="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399" dirty="0">
                <a:solidFill>
                  <a:prstClr val="black"/>
                </a:solidFill>
                <a:latin typeface="HG丸ｺﾞｼｯｸM-PRO" panose="020F0600000000000000" pitchFamily="50" charset="-128"/>
                <a:ea typeface="HG丸ｺﾞｼｯｸM-PRO" panose="020F0600000000000000" pitchFamily="50" charset="-128"/>
              </a:rPr>
              <a:t>　</a:t>
            </a:r>
            <a:endParaRPr lang="en-US" altLang="ja-JP" sz="1199" dirty="0">
              <a:solidFill>
                <a:prstClr val="black"/>
              </a:solidFill>
              <a:latin typeface="HG丸ｺﾞｼｯｸM-PRO" panose="020F0600000000000000" pitchFamily="50" charset="-128"/>
              <a:ea typeface="HG丸ｺﾞｼｯｸM-PRO" panose="020F0600000000000000" pitchFamily="50" charset="-128"/>
            </a:endParaRPr>
          </a:p>
          <a:p>
            <a:pPr marL="174538" indent="-174538" algn="just" fontAlgn="base">
              <a:spcBef>
                <a:spcPct val="0"/>
              </a:spcBef>
              <a:spcAft>
                <a:spcPct val="0"/>
              </a:spcAft>
            </a:pPr>
            <a:r>
              <a:rPr lang="ja-JP" altLang="en-US" sz="1199" dirty="0">
                <a:solidFill>
                  <a:prstClr val="black"/>
                </a:solidFill>
                <a:latin typeface="HG丸ｺﾞｼｯｸM-PRO" panose="020F0600000000000000" pitchFamily="50" charset="-128"/>
                <a:ea typeface="HG丸ｺﾞｼｯｸM-PRO" panose="020F0600000000000000" pitchFamily="50" charset="-128"/>
              </a:rPr>
              <a:t>　   ○地域ケア会議に参加する関係者の協力や守秘義務に係る規定 など</a:t>
            </a:r>
            <a:endParaRPr lang="en-US" altLang="ja-JP" sz="1199"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496655" y="1669919"/>
            <a:ext cx="6785117" cy="1113592"/>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ja-JP" altLang="en-US">
              <a:solidFill>
                <a:prstClr val="black"/>
              </a:solidFill>
            </a:endParaRPr>
          </a:p>
        </p:txBody>
      </p:sp>
      <p:sp>
        <p:nvSpPr>
          <p:cNvPr id="59" name="正方形/長方形 58"/>
          <p:cNvSpPr/>
          <p:nvPr/>
        </p:nvSpPr>
        <p:spPr>
          <a:xfrm>
            <a:off x="75860" y="324938"/>
            <a:ext cx="9717127" cy="1322798"/>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3928" algn="just" fontAlgn="base">
              <a:spcBef>
                <a:spcPct val="0"/>
              </a:spcBef>
              <a:spcAft>
                <a:spcPct val="0"/>
              </a:spcAft>
            </a:pPr>
            <a:r>
              <a:rPr lang="ja-JP" altLang="en-US" sz="1599" dirty="0">
                <a:solidFill>
                  <a:prstClr val="black"/>
                </a:solidFill>
              </a:rPr>
              <a:t>地域包括支援センター等において、多職種協働による個別事例の検討等を行い、地域のネットワーク構築、</a:t>
            </a:r>
            <a:endParaRPr lang="en-US" altLang="ja-JP" sz="1599" dirty="0">
              <a:solidFill>
                <a:prstClr val="black"/>
              </a:solidFill>
            </a:endParaRPr>
          </a:p>
          <a:p>
            <a:pPr marL="143928" algn="just" fontAlgn="base">
              <a:spcBef>
                <a:spcPct val="0"/>
              </a:spcBef>
              <a:spcAft>
                <a:spcPct val="0"/>
              </a:spcAft>
            </a:pPr>
            <a:r>
              <a:rPr lang="ja-JP" altLang="en-US" sz="1599" dirty="0">
                <a:solidFill>
                  <a:prstClr val="black"/>
                </a:solidFill>
              </a:rPr>
              <a:t>ケアマネジメント支援、地域課題の把握等を推進する。</a:t>
            </a:r>
            <a:endParaRPr lang="en-US" altLang="ja-JP" sz="1599" dirty="0">
              <a:solidFill>
                <a:prstClr val="black"/>
              </a:solidFill>
            </a:endParaRPr>
          </a:p>
          <a:p>
            <a:pPr marL="143928" algn="just" fontAlgn="base">
              <a:spcBef>
                <a:spcPct val="0"/>
              </a:spcBef>
              <a:spcAft>
                <a:spcPct val="0"/>
              </a:spcAft>
            </a:pPr>
            <a:r>
              <a:rPr lang="ja-JP" altLang="en-US" sz="1599" dirty="0">
                <a:solidFill>
                  <a:prstClr val="black"/>
                </a:solidFill>
              </a:rPr>
              <a:t>介護予防ケアマネジメントは、自立支援に資するものとして行うものである。この支援の一つとして、総合事業のサービス事業利用者等についても地域ケア個別会議の検討ケースとして選定し、</a:t>
            </a:r>
            <a:r>
              <a:rPr lang="ja-JP" altLang="en-US" sz="1599" b="1" dirty="0">
                <a:solidFill>
                  <a:srgbClr val="FF0000"/>
                </a:solidFill>
              </a:rPr>
              <a:t>多職種による介護予防ケアマネジメント支援を行うことも有効。</a:t>
            </a:r>
            <a:endParaRPr lang="en-US" altLang="ja-JP" sz="1599" b="1" dirty="0">
              <a:solidFill>
                <a:srgbClr val="FF0000"/>
              </a:solidFill>
            </a:endParaRPr>
          </a:p>
        </p:txBody>
      </p:sp>
      <p:sp>
        <p:nvSpPr>
          <p:cNvPr id="60" name="タイトル 60"/>
          <p:cNvSpPr txBox="1">
            <a:spLocks/>
          </p:cNvSpPr>
          <p:nvPr/>
        </p:nvSpPr>
        <p:spPr>
          <a:xfrm>
            <a:off x="5" y="1654"/>
            <a:ext cx="9964917" cy="323284"/>
          </a:xfrm>
          <a:prstGeom prst="rect">
            <a:avLst/>
          </a:prstGeom>
          <a:solidFill>
            <a:schemeClr val="accent2">
              <a:lumMod val="20000"/>
              <a:lumOff val="80000"/>
            </a:schemeClr>
          </a:solidFill>
          <a:ln>
            <a:noFill/>
          </a:ln>
        </p:spPr>
        <p:txBody>
          <a:bodyPr vert="horz" lIns="91396" tIns="45698" rIns="91396" bIns="4569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399" dirty="0">
                <a:solidFill>
                  <a:prstClr val="black"/>
                </a:solidFill>
                <a:latin typeface="ＭＳ Ｐゴシック"/>
              </a:rPr>
              <a:t>　</a:t>
            </a:r>
            <a:r>
              <a:rPr lang="ja-JP" altLang="en-US" sz="1999" b="1" dirty="0">
                <a:solidFill>
                  <a:prstClr val="black"/>
                </a:solidFill>
                <a:latin typeface="ＭＳ Ｐゴシック"/>
              </a:rPr>
              <a:t>地域ケア個別会議の活用　　　　</a:t>
            </a:r>
            <a:r>
              <a:rPr lang="ja-JP" altLang="en-US" sz="1999" dirty="0">
                <a:solidFill>
                  <a:prstClr val="black"/>
                </a:solidFill>
                <a:latin typeface="ＭＳ Ｐゴシック"/>
              </a:rPr>
              <a:t>　　</a:t>
            </a:r>
            <a:r>
              <a:rPr lang="zh-TW" altLang="en-US" sz="1999" dirty="0">
                <a:solidFill>
                  <a:prstClr val="black"/>
                </a:solidFill>
                <a:latin typeface="新細明體"/>
              </a:rPr>
              <a:t>　</a:t>
            </a:r>
            <a:endParaRPr lang="ja-JP" altLang="en-US" sz="1599" b="1" u="sng" dirty="0">
              <a:solidFill>
                <a:prstClr val="black"/>
              </a:solidFill>
              <a:latin typeface="ＭＳ Ｐゴシック"/>
            </a:endParaRPr>
          </a:p>
        </p:txBody>
      </p:sp>
      <p:sp>
        <p:nvSpPr>
          <p:cNvPr id="43"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55</a:t>
            </a:r>
            <a:endParaRPr lang="ja-JP" altLang="en-US" sz="1600" b="1" dirty="0">
              <a:solidFill>
                <a:prstClr val="black"/>
              </a:solidFill>
              <a:latin typeface="+mn-ea"/>
            </a:endParaRPr>
          </a:p>
        </p:txBody>
      </p:sp>
      <p:sp>
        <p:nvSpPr>
          <p:cNvPr id="29" name="テキスト ボックス 28"/>
          <p:cNvSpPr txBox="1"/>
          <p:nvPr/>
        </p:nvSpPr>
        <p:spPr>
          <a:xfrm>
            <a:off x="1054842" y="3409157"/>
            <a:ext cx="702080" cy="230832"/>
          </a:xfrm>
          <a:prstGeom prst="rect">
            <a:avLst/>
          </a:prstGeom>
          <a:noFill/>
        </p:spPr>
        <p:txBody>
          <a:bodyPr wrap="square" rtlCol="0">
            <a:spAutoFit/>
          </a:bodyPr>
          <a:lstStyle/>
          <a:p>
            <a:pPr algn="ctr" fontAlgn="base">
              <a:spcBef>
                <a:spcPct val="0"/>
              </a:spcBef>
              <a:spcAft>
                <a:spcPct val="0"/>
              </a:spcAft>
            </a:pPr>
            <a:r>
              <a:rPr lang="ja-JP" altLang="en-US" sz="900" dirty="0">
                <a:solidFill>
                  <a:prstClr val="black"/>
                </a:solidFill>
                <a:latin typeface="Arial" charset="0"/>
              </a:rPr>
              <a:t>事例提供</a:t>
            </a:r>
          </a:p>
        </p:txBody>
      </p:sp>
    </p:spTree>
    <p:extLst>
      <p:ext uri="{BB962C8B-B14F-4D97-AF65-F5344CB8AC3E}">
        <p14:creationId xmlns:p14="http://schemas.microsoft.com/office/powerpoint/2010/main" val="174173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5831" y="402559"/>
            <a:ext cx="9788658" cy="637408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3575"/>
            <a:endParaRPr lang="ja-JP" altLang="en-US" dirty="0">
              <a:solidFill>
                <a:prstClr val="black"/>
              </a:solidFill>
            </a:endParaRPr>
          </a:p>
        </p:txBody>
      </p:sp>
      <p:sp>
        <p:nvSpPr>
          <p:cNvPr id="10" name="角丸四角形 9"/>
          <p:cNvSpPr/>
          <p:nvPr/>
        </p:nvSpPr>
        <p:spPr>
          <a:xfrm>
            <a:off x="5346222" y="922384"/>
            <a:ext cx="4427974" cy="5652000"/>
          </a:xfrm>
          <a:prstGeom prst="roundRect">
            <a:avLst>
              <a:gd name="adj" fmla="val 3171"/>
            </a:avLst>
          </a:prstGeom>
          <a:ln/>
        </p:spPr>
        <p:style>
          <a:lnRef idx="2">
            <a:schemeClr val="accent1"/>
          </a:lnRef>
          <a:fillRef idx="1">
            <a:schemeClr val="lt1"/>
          </a:fillRef>
          <a:effectRef idx="0">
            <a:schemeClr val="accent1"/>
          </a:effectRef>
          <a:fontRef idx="minor">
            <a:schemeClr val="dk1"/>
          </a:fontRef>
        </p:style>
        <p:txBody>
          <a:bodyPr rtlCol="0" anchor="t"/>
          <a:lstStyle/>
          <a:p>
            <a:pPr marL="82550" defTabSz="913575"/>
            <a:endParaRPr lang="en-US" altLang="ja-JP" sz="2000" dirty="0">
              <a:solidFill>
                <a:prstClr val="black"/>
              </a:solidFill>
            </a:endParaRPr>
          </a:p>
          <a:p>
            <a:pPr marL="266700" indent="-184150" defTabSz="913575"/>
            <a:r>
              <a:rPr lang="ja-JP" altLang="ja-JP" sz="1600" dirty="0">
                <a:solidFill>
                  <a:prstClr val="black"/>
                </a:solidFill>
              </a:rPr>
              <a:t>○　</a:t>
            </a:r>
            <a:r>
              <a:rPr lang="ja-JP" altLang="en-US" sz="1600" dirty="0">
                <a:solidFill>
                  <a:prstClr val="black"/>
                </a:solidFill>
              </a:rPr>
              <a:t>対象者は、</a:t>
            </a:r>
            <a:r>
              <a:rPr lang="ja-JP" altLang="ja-JP" sz="1600" dirty="0">
                <a:solidFill>
                  <a:prstClr val="black"/>
                </a:solidFill>
              </a:rPr>
              <a:t>第１号被保険者の全ての者及びその支援のための活動に関わる者</a:t>
            </a:r>
            <a:r>
              <a:rPr lang="ja-JP" altLang="en-US" sz="1600" dirty="0">
                <a:solidFill>
                  <a:prstClr val="black"/>
                </a:solidFill>
              </a:rPr>
              <a:t>。</a:t>
            </a:r>
            <a:endParaRPr lang="en-US" altLang="ja-JP" sz="1600" dirty="0">
              <a:solidFill>
                <a:prstClr val="black"/>
              </a:solidFill>
            </a:endParaRPr>
          </a:p>
          <a:p>
            <a:pPr algn="ctr" defTabSz="913575"/>
            <a:endParaRPr lang="ja-JP" altLang="en-US" dirty="0">
              <a:solidFill>
                <a:prstClr val="black"/>
              </a:solidFill>
            </a:endParaRPr>
          </a:p>
        </p:txBody>
      </p:sp>
      <p:sp>
        <p:nvSpPr>
          <p:cNvPr id="9" name="角丸四角形 8"/>
          <p:cNvSpPr/>
          <p:nvPr/>
        </p:nvSpPr>
        <p:spPr>
          <a:xfrm>
            <a:off x="172811" y="911216"/>
            <a:ext cx="5112569" cy="5683417"/>
          </a:xfrm>
          <a:prstGeom prst="roundRect">
            <a:avLst>
              <a:gd name="adj" fmla="val 4423"/>
            </a:avLst>
          </a:prstGeom>
          <a:ln/>
        </p:spPr>
        <p:style>
          <a:lnRef idx="2">
            <a:schemeClr val="accent1"/>
          </a:lnRef>
          <a:fillRef idx="1">
            <a:schemeClr val="lt1"/>
          </a:fillRef>
          <a:effectRef idx="0">
            <a:schemeClr val="accent1"/>
          </a:effectRef>
          <a:fontRef idx="minor">
            <a:schemeClr val="dk1"/>
          </a:fontRef>
        </p:style>
        <p:txBody>
          <a:bodyPr rtlCol="0" anchor="ctr"/>
          <a:lstStyle/>
          <a:p>
            <a:pPr marL="179388" indent="-179388" defTabSz="913575"/>
            <a:endParaRPr lang="en-US" altLang="ja-JP" sz="1600" dirty="0">
              <a:solidFill>
                <a:prstClr val="black"/>
              </a:solidFill>
            </a:endParaRPr>
          </a:p>
          <a:p>
            <a:pPr marL="179388" indent="-179388" defTabSz="913575"/>
            <a:r>
              <a:rPr lang="ja-JP" altLang="ja-JP" sz="1600" dirty="0">
                <a:solidFill>
                  <a:prstClr val="black"/>
                </a:solidFill>
              </a:rPr>
              <a:t>○</a:t>
            </a:r>
            <a:r>
              <a:rPr lang="ja-JP" altLang="en-US" sz="1600" dirty="0">
                <a:solidFill>
                  <a:prstClr val="black"/>
                </a:solidFill>
              </a:rPr>
              <a:t>　</a:t>
            </a:r>
            <a:r>
              <a:rPr lang="ja-JP" altLang="ja-JP" sz="1600" dirty="0">
                <a:solidFill>
                  <a:prstClr val="black"/>
                </a:solidFill>
              </a:rPr>
              <a:t>対象者は、</a:t>
            </a:r>
            <a:r>
              <a:rPr lang="ja-JP" altLang="en-US" sz="1600" dirty="0">
                <a:solidFill>
                  <a:prstClr val="black"/>
                </a:solidFill>
              </a:rPr>
              <a:t>制度</a:t>
            </a:r>
            <a:r>
              <a:rPr lang="ja-JP" altLang="ja-JP" sz="1600" dirty="0">
                <a:solidFill>
                  <a:prstClr val="black"/>
                </a:solidFill>
              </a:rPr>
              <a:t>改正前の要支援者に相当する者</a:t>
            </a:r>
            <a:r>
              <a:rPr lang="ja-JP" altLang="en-US" sz="1600" dirty="0">
                <a:solidFill>
                  <a:prstClr val="black"/>
                </a:solidFill>
              </a:rPr>
              <a:t>。</a:t>
            </a:r>
            <a:endParaRPr lang="en-US" altLang="ja-JP" sz="1600" dirty="0">
              <a:solidFill>
                <a:prstClr val="black"/>
              </a:solidFill>
            </a:endParaRPr>
          </a:p>
          <a:p>
            <a:pPr marL="177800" defTabSz="913575"/>
            <a:r>
              <a:rPr lang="ja-JP" altLang="en-US" sz="1600" dirty="0">
                <a:solidFill>
                  <a:prstClr val="black"/>
                </a:solidFill>
              </a:rPr>
              <a:t>①要支援認定を受けた者</a:t>
            </a:r>
            <a:endParaRPr lang="en-US" altLang="ja-JP" sz="1600" dirty="0">
              <a:solidFill>
                <a:prstClr val="black"/>
              </a:solidFill>
            </a:endParaRPr>
          </a:p>
          <a:p>
            <a:pPr marL="177800" defTabSz="913575"/>
            <a:r>
              <a:rPr lang="ja-JP" altLang="en-US" sz="1600" dirty="0">
                <a:solidFill>
                  <a:prstClr val="black"/>
                </a:solidFill>
              </a:rPr>
              <a:t>②</a:t>
            </a:r>
            <a:r>
              <a:rPr lang="ja-JP" altLang="ja-JP" sz="1600" dirty="0">
                <a:solidFill>
                  <a:prstClr val="black"/>
                </a:solidFill>
              </a:rPr>
              <a:t>基本チェックリスト</a:t>
            </a:r>
            <a:r>
              <a:rPr lang="ja-JP" altLang="en-US" sz="1600" dirty="0">
                <a:solidFill>
                  <a:prstClr val="black"/>
                </a:solidFill>
              </a:rPr>
              <a:t>該当者（事業対象者）</a:t>
            </a:r>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100" dirty="0">
              <a:solidFill>
                <a:prstClr val="black"/>
              </a:solidFill>
            </a:endParaRPr>
          </a:p>
          <a:p>
            <a:pPr marL="177800" defTabSz="913575"/>
            <a:endParaRPr lang="en-US" altLang="ja-JP" sz="12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177800" defTabSz="913575"/>
            <a:endParaRPr lang="en-US" altLang="ja-JP" sz="1600" dirty="0">
              <a:solidFill>
                <a:prstClr val="black"/>
              </a:solidFill>
            </a:endParaRPr>
          </a:p>
          <a:p>
            <a:pPr marL="355600" indent="-177800" defTabSz="913575"/>
            <a:endParaRPr lang="en-US" altLang="ja-JP" sz="1200" dirty="0">
              <a:solidFill>
                <a:prstClr val="black"/>
              </a:solidFill>
            </a:endParaRPr>
          </a:p>
          <a:p>
            <a:pPr marL="355600" indent="-177800" defTabSz="913575"/>
            <a:r>
              <a:rPr lang="en-US" altLang="ja-JP" sz="1200" dirty="0">
                <a:solidFill>
                  <a:prstClr val="black"/>
                </a:solidFill>
              </a:rPr>
              <a:t>※</a:t>
            </a:r>
            <a:r>
              <a:rPr lang="ja-JP" altLang="en-US" sz="1200" dirty="0">
                <a:solidFill>
                  <a:prstClr val="black"/>
                </a:solidFill>
              </a:rPr>
              <a:t>　事業対象者は、要支援者に相当する状態等の者を想定。</a:t>
            </a:r>
            <a:endParaRPr lang="en-US" altLang="ja-JP" sz="1200" dirty="0">
              <a:solidFill>
                <a:prstClr val="black"/>
              </a:solidFill>
            </a:endParaRPr>
          </a:p>
          <a:p>
            <a:pPr marL="355600" indent="-177800" defTabSz="913575"/>
            <a:r>
              <a:rPr lang="ja-JP" altLang="ja-JP" sz="1200" dirty="0">
                <a:solidFill>
                  <a:prstClr val="black"/>
                </a:solidFill>
              </a:rPr>
              <a:t>※　基本チェックリスト</a:t>
            </a:r>
            <a:r>
              <a:rPr lang="ja-JP" altLang="en-US" sz="1200" dirty="0">
                <a:solidFill>
                  <a:prstClr val="black"/>
                </a:solidFill>
              </a:rPr>
              <a:t>は</a:t>
            </a:r>
            <a:r>
              <a:rPr lang="ja-JP" altLang="ja-JP" sz="1200" dirty="0">
                <a:solidFill>
                  <a:prstClr val="black"/>
                </a:solidFill>
              </a:rPr>
              <a:t>、支援が必要だと市町村や地域包括支援センターに相談に来た者に対して、簡便にサービスにつなぐため</a:t>
            </a:r>
            <a:r>
              <a:rPr lang="ja-JP" altLang="en-US" sz="1200" dirty="0">
                <a:solidFill>
                  <a:prstClr val="black"/>
                </a:solidFill>
              </a:rPr>
              <a:t>のもの。</a:t>
            </a:r>
            <a:endParaRPr lang="ja-JP" altLang="ja-JP" sz="1200" dirty="0">
              <a:solidFill>
                <a:prstClr val="black"/>
              </a:solidFill>
            </a:endParaRPr>
          </a:p>
          <a:p>
            <a:pPr marL="355600" indent="-177800" defTabSz="913575"/>
            <a:r>
              <a:rPr lang="en-US" altLang="ja-JP" sz="1200" dirty="0">
                <a:solidFill>
                  <a:prstClr val="black"/>
                </a:solidFill>
              </a:rPr>
              <a:t>※</a:t>
            </a:r>
            <a:r>
              <a:rPr lang="ja-JP" altLang="ja-JP" sz="1200" dirty="0">
                <a:solidFill>
                  <a:prstClr val="black"/>
                </a:solidFill>
              </a:rPr>
              <a:t>　予防給付に残る介護予防訪問看護、介護予防福祉用具貸与等を利用する場合は、要支援認定を受ける必要がある。</a:t>
            </a:r>
            <a:endParaRPr lang="ja-JP" altLang="en-US" sz="5400" dirty="0">
              <a:solidFill>
                <a:prstClr val="black"/>
              </a:solidFill>
            </a:endParaRPr>
          </a:p>
        </p:txBody>
      </p:sp>
      <p:sp>
        <p:nvSpPr>
          <p:cNvPr id="3" name="コンテンツ プレースホルダー 2"/>
          <p:cNvSpPr>
            <a:spLocks noGrp="1"/>
          </p:cNvSpPr>
          <p:nvPr>
            <p:ph idx="1"/>
          </p:nvPr>
        </p:nvSpPr>
        <p:spPr>
          <a:xfrm>
            <a:off x="200487" y="235484"/>
            <a:ext cx="4824536" cy="419720"/>
          </a:xfrm>
        </p:spPr>
        <p:txBody>
          <a:bodyPr>
            <a:normAutofit/>
          </a:bodyPr>
          <a:lstStyle/>
          <a:p>
            <a:pPr marL="0" lvl="0" indent="0">
              <a:spcBef>
                <a:spcPts val="0"/>
              </a:spcBef>
              <a:buNone/>
            </a:pPr>
            <a:endParaRPr lang="en-US" altLang="ja-JP" sz="1700" dirty="0">
              <a:solidFill>
                <a:prstClr val="black"/>
              </a:solidFill>
            </a:endParaRPr>
          </a:p>
          <a:p>
            <a:pPr marL="177800" lvl="0" indent="0">
              <a:buNone/>
            </a:pPr>
            <a:endParaRPr lang="en-US" altLang="ja-JP" sz="1600"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092802817"/>
              </p:ext>
            </p:extLst>
          </p:nvPr>
        </p:nvGraphicFramePr>
        <p:xfrm>
          <a:off x="435830" y="2304680"/>
          <a:ext cx="4534341" cy="2908595"/>
        </p:xfrm>
        <a:graphic>
          <a:graphicData uri="http://schemas.openxmlformats.org/drawingml/2006/table">
            <a:tbl>
              <a:tblPr firstRow="1" firstCol="1" bandRow="1">
                <a:tableStyleId>{5C22544A-7EE6-4342-B048-85BDC9FD1C3A}</a:tableStyleId>
              </a:tblPr>
              <a:tblGrid>
                <a:gridCol w="1180561">
                  <a:extLst>
                    <a:ext uri="{9D8B030D-6E8A-4147-A177-3AD203B41FA5}">
                      <a16:colId xmlns:a16="http://schemas.microsoft.com/office/drawing/2014/main" xmlns="" val="20000"/>
                    </a:ext>
                  </a:extLst>
                </a:gridCol>
                <a:gridCol w="3353780">
                  <a:extLst>
                    <a:ext uri="{9D8B030D-6E8A-4147-A177-3AD203B41FA5}">
                      <a16:colId xmlns:a16="http://schemas.microsoft.com/office/drawing/2014/main" xmlns="" val="20001"/>
                    </a:ext>
                  </a:extLst>
                </a:gridCol>
              </a:tblGrid>
              <a:tr h="256087">
                <a:tc>
                  <a:txBody>
                    <a:bodyPr/>
                    <a:lstStyle/>
                    <a:p>
                      <a:pPr marL="165100" indent="-165100" algn="ctr">
                        <a:spcAft>
                          <a:spcPts val="0"/>
                        </a:spcAft>
                      </a:pPr>
                      <a:r>
                        <a:rPr lang="ja-JP" sz="1300" kern="100" dirty="0">
                          <a:effectLst/>
                        </a:rPr>
                        <a:t>事業</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dirty="0">
                          <a:effectLst/>
                        </a:rPr>
                        <a:t>内容</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8440">
                <a:tc>
                  <a:txBody>
                    <a:bodyPr/>
                    <a:lstStyle/>
                    <a:p>
                      <a:pPr algn="just">
                        <a:spcAft>
                          <a:spcPts val="0"/>
                        </a:spcAft>
                      </a:pPr>
                      <a:r>
                        <a:rPr lang="ja-JP" sz="1300" kern="100" dirty="0">
                          <a:effectLst/>
                        </a:rPr>
                        <a:t>訪問型サービス</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a:t>
                      </a:r>
                      <a:r>
                        <a:rPr lang="ja-JP" altLang="en-US" sz="1300" kern="100" dirty="0">
                          <a:effectLst/>
                        </a:rPr>
                        <a:t>に対し</a:t>
                      </a:r>
                      <a:r>
                        <a:rPr lang="ja-JP" sz="1300" kern="100" dirty="0">
                          <a:effectLst/>
                        </a:rPr>
                        <a:t>、掃除、洗濯等の日常生活上の支援を提供</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50483">
                <a:tc>
                  <a:txBody>
                    <a:bodyPr/>
                    <a:lstStyle/>
                    <a:p>
                      <a:pPr algn="just">
                        <a:spcAft>
                          <a:spcPts val="0"/>
                        </a:spcAft>
                      </a:pPr>
                      <a:r>
                        <a:rPr lang="ja-JP" sz="1300" kern="100" dirty="0">
                          <a:effectLst/>
                        </a:rPr>
                        <a:t>通所型サービス</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要支援者等に対し、機能訓練や集いの場など日常生活上の支援を提供</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13102">
                <a:tc>
                  <a:txBody>
                    <a:bodyPr/>
                    <a:lstStyle/>
                    <a:p>
                      <a:pPr algn="just">
                        <a:spcAft>
                          <a:spcPts val="0"/>
                        </a:spcAft>
                      </a:pPr>
                      <a:r>
                        <a:rPr lang="ja-JP" sz="1300" kern="100" dirty="0">
                          <a:effectLst/>
                        </a:rPr>
                        <a:t>その他の生活支援サービス</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要支援者等に対し、栄養改善を目的とした配食や一人暮らし高齢者等への見守りを提供</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50483">
                <a:tc>
                  <a:txBody>
                    <a:bodyPr/>
                    <a:lstStyle/>
                    <a:p>
                      <a:pPr algn="just">
                        <a:spcAft>
                          <a:spcPts val="0"/>
                        </a:spcAft>
                      </a:pPr>
                      <a:r>
                        <a:rPr lang="ja-JP" sz="1300" kern="100" dirty="0">
                          <a:effectLst/>
                        </a:rPr>
                        <a:t>介護予防ケアマネジメント</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要支援者等に対し、総合事業によるサービス等が適切に提供できるようケアマネジメント</a:t>
                      </a:r>
                      <a:endParaRPr lang="ja-JP" sz="1300" kern="10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83250509"/>
              </p:ext>
            </p:extLst>
          </p:nvPr>
        </p:nvGraphicFramePr>
        <p:xfrm>
          <a:off x="5543988" y="2075271"/>
          <a:ext cx="3873517" cy="4132567"/>
        </p:xfrm>
        <a:graphic>
          <a:graphicData uri="http://schemas.openxmlformats.org/drawingml/2006/table">
            <a:tbl>
              <a:tblPr firstRow="1" firstCol="1" bandRow="1">
                <a:tableStyleId>{5C22544A-7EE6-4342-B048-85BDC9FD1C3A}</a:tableStyleId>
              </a:tblPr>
              <a:tblGrid>
                <a:gridCol w="1290642">
                  <a:extLst>
                    <a:ext uri="{9D8B030D-6E8A-4147-A177-3AD203B41FA5}">
                      <a16:colId xmlns:a16="http://schemas.microsoft.com/office/drawing/2014/main" xmlns="" val="20000"/>
                    </a:ext>
                  </a:extLst>
                </a:gridCol>
                <a:gridCol w="2582875">
                  <a:extLst>
                    <a:ext uri="{9D8B030D-6E8A-4147-A177-3AD203B41FA5}">
                      <a16:colId xmlns:a16="http://schemas.microsoft.com/office/drawing/2014/main" xmlns="" val="20001"/>
                    </a:ext>
                  </a:extLst>
                </a:gridCol>
              </a:tblGrid>
              <a:tr h="203200">
                <a:tc>
                  <a:txBody>
                    <a:bodyPr/>
                    <a:lstStyle/>
                    <a:p>
                      <a:pPr algn="ctr">
                        <a:spcAft>
                          <a:spcPts val="0"/>
                        </a:spcAft>
                      </a:pPr>
                      <a:r>
                        <a:rPr lang="ja-JP" sz="1300" kern="100" spc="-50" baseline="0" dirty="0">
                          <a:effectLst/>
                        </a:rPr>
                        <a:t>事業</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spc="-50" baseline="0" dirty="0">
                          <a:effectLst/>
                        </a:rPr>
                        <a:t>内容</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73193">
                <a:tc>
                  <a:txBody>
                    <a:bodyPr/>
                    <a:lstStyle/>
                    <a:p>
                      <a:pPr algn="just">
                        <a:spcAft>
                          <a:spcPts val="0"/>
                        </a:spcAft>
                      </a:pPr>
                      <a:r>
                        <a:rPr lang="ja-JP" sz="1300" kern="100" spc="-50" baseline="0" dirty="0">
                          <a:effectLst/>
                        </a:rPr>
                        <a:t>介護予防把握事業</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収集した情報等の活用により、閉じこもり等の何らかの支援を要する者を把握し、介護予防活動へつなげる</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82129">
                <a:tc>
                  <a:txBody>
                    <a:bodyPr/>
                    <a:lstStyle/>
                    <a:p>
                      <a:pPr algn="just">
                        <a:spcAft>
                          <a:spcPts val="0"/>
                        </a:spcAft>
                      </a:pPr>
                      <a:r>
                        <a:rPr lang="ja-JP" sz="1300" kern="100" spc="-50" baseline="0">
                          <a:effectLst/>
                        </a:rPr>
                        <a:t>介護予防普及啓発事業</a:t>
                      </a:r>
                      <a:endParaRPr lang="ja-JP" sz="1300" kern="100" spc="-50" baseline="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介護予防活動の普及・啓発を行う</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82129">
                <a:tc>
                  <a:txBody>
                    <a:bodyPr/>
                    <a:lstStyle/>
                    <a:p>
                      <a:pPr algn="just">
                        <a:spcAft>
                          <a:spcPts val="0"/>
                        </a:spcAft>
                      </a:pPr>
                      <a:r>
                        <a:rPr lang="ja-JP" sz="1300" kern="100" spc="-50" baseline="0" dirty="0">
                          <a:effectLst/>
                        </a:rPr>
                        <a:t>地域介護予防活動支援事業</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住民主体の介護予防活動の育成・支援を行う</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27660">
                <a:tc>
                  <a:txBody>
                    <a:bodyPr/>
                    <a:lstStyle/>
                    <a:p>
                      <a:pPr algn="just">
                        <a:spcAft>
                          <a:spcPts val="0"/>
                        </a:spcAft>
                      </a:pPr>
                      <a:r>
                        <a:rPr lang="ja-JP" sz="1300" kern="100" spc="-50" baseline="0">
                          <a:effectLst/>
                        </a:rPr>
                        <a:t>一般介護予防事業評価事業</a:t>
                      </a:r>
                      <a:endParaRPr lang="ja-JP" sz="1300" kern="100" spc="-50" baseline="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spc="-50" baseline="0" dirty="0">
                          <a:effectLst/>
                        </a:rPr>
                        <a:t>介護保険事業計画に定める目標値の達成状況等</a:t>
                      </a:r>
                      <a:r>
                        <a:rPr lang="ja-JP" altLang="en-US" sz="1300" kern="100" spc="-50" baseline="0" dirty="0">
                          <a:effectLst/>
                        </a:rPr>
                        <a:t>を</a:t>
                      </a:r>
                      <a:r>
                        <a:rPr lang="ja-JP" sz="1300" kern="100" spc="-50" baseline="0" dirty="0">
                          <a:effectLst/>
                        </a:rPr>
                        <a:t>検証</a:t>
                      </a:r>
                      <a:r>
                        <a:rPr lang="ja-JP" altLang="en-US" sz="1300" kern="100" spc="-50" baseline="0" dirty="0">
                          <a:effectLst/>
                        </a:rPr>
                        <a:t>し</a:t>
                      </a:r>
                      <a:r>
                        <a:rPr lang="ja-JP" sz="1300" kern="100" spc="-50" baseline="0" dirty="0">
                          <a:effectLst/>
                        </a:rPr>
                        <a:t>、一般介護予防事業の評価を行う</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164256">
                <a:tc>
                  <a:txBody>
                    <a:bodyPr/>
                    <a:lstStyle/>
                    <a:p>
                      <a:pPr algn="just">
                        <a:spcAft>
                          <a:spcPts val="0"/>
                        </a:spcAft>
                      </a:pPr>
                      <a:r>
                        <a:rPr lang="ja-JP" sz="1300" kern="100" spc="-50" baseline="0" dirty="0">
                          <a:effectLst/>
                        </a:rPr>
                        <a:t>地域リハビリテーション活動支援事業</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介護予防の取組を機能強化するため、通所、訪問、地域ケア会議、住民</a:t>
                      </a:r>
                      <a:r>
                        <a:rPr lang="ja-JP" altLang="en-US" sz="1300" kern="0" spc="-50" baseline="0" dirty="0">
                          <a:effectLst/>
                        </a:rPr>
                        <a:t>主体</a:t>
                      </a:r>
                      <a:r>
                        <a:rPr lang="ja-JP" sz="1300" kern="0" spc="-50" baseline="0" dirty="0">
                          <a:effectLst/>
                        </a:rPr>
                        <a:t>の通いの場等</a:t>
                      </a:r>
                      <a:r>
                        <a:rPr lang="ja-JP" altLang="en-US" sz="1300" kern="0" spc="-50" baseline="0" dirty="0">
                          <a:effectLst/>
                        </a:rPr>
                        <a:t>への</a:t>
                      </a:r>
                      <a:r>
                        <a:rPr lang="ja-JP" sz="1300" kern="0" spc="-50" baseline="0" dirty="0">
                          <a:effectLst/>
                        </a:rPr>
                        <a:t>リハビリ専門職等</a:t>
                      </a:r>
                      <a:r>
                        <a:rPr lang="ja-JP" altLang="en-US" sz="1300" kern="0" spc="-50" baseline="0" dirty="0">
                          <a:effectLst/>
                        </a:rPr>
                        <a:t>による助言等を実施</a:t>
                      </a:r>
                      <a:endParaRPr lang="ja-JP" sz="1300" kern="100" spc="-50" baseline="0" dirty="0">
                        <a:effectLst/>
                        <a:latin typeface="Century"/>
                        <a:ea typeface="ＭＳ 明朝"/>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1" name="正方形/長方形 10"/>
          <p:cNvSpPr/>
          <p:nvPr/>
        </p:nvSpPr>
        <p:spPr>
          <a:xfrm>
            <a:off x="172813" y="682911"/>
            <a:ext cx="4596985"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defTabSz="913575"/>
            <a:r>
              <a:rPr lang="ja-JP" altLang="en-US" sz="1600" b="1" spc="-100" dirty="0">
                <a:solidFill>
                  <a:prstClr val="white"/>
                </a:solidFill>
                <a:latin typeface="ＭＳ Ｐゴシック"/>
              </a:rPr>
              <a:t>（１）介護予防・生活支援サービス事業（サービス事業）</a:t>
            </a:r>
            <a:r>
              <a:rPr lang="ja-JP" altLang="en-US" sz="1200" b="1" spc="-100" dirty="0">
                <a:solidFill>
                  <a:prstClr val="white"/>
                </a:solidFill>
                <a:latin typeface="ＭＳ Ｐゴシック"/>
              </a:rPr>
              <a:t>　</a:t>
            </a:r>
            <a:endParaRPr lang="ja-JP" altLang="en-US" sz="1600" b="1" spc="-100" dirty="0">
              <a:solidFill>
                <a:prstClr val="black"/>
              </a:solidFill>
              <a:latin typeface="ＭＳ Ｐゴシック"/>
            </a:endParaRPr>
          </a:p>
        </p:txBody>
      </p:sp>
      <p:sp>
        <p:nvSpPr>
          <p:cNvPr id="12" name="正方形/長方形 11"/>
          <p:cNvSpPr/>
          <p:nvPr/>
        </p:nvSpPr>
        <p:spPr>
          <a:xfrm>
            <a:off x="5676019" y="668965"/>
            <a:ext cx="2517361"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defTabSz="913575"/>
            <a:r>
              <a:rPr lang="ja-JP" altLang="en-US" sz="1600" b="1" dirty="0">
                <a:solidFill>
                  <a:prstClr val="white"/>
                </a:solidFill>
              </a:rPr>
              <a:t>（２）　一般介護予防事業</a:t>
            </a:r>
            <a:r>
              <a:rPr lang="ja-JP" altLang="en-US" sz="1200" b="1" dirty="0">
                <a:solidFill>
                  <a:prstClr val="white"/>
                </a:solidFill>
              </a:rPr>
              <a:t>　</a:t>
            </a:r>
            <a:endParaRPr lang="en-US" altLang="ja-JP" sz="1200" b="1" dirty="0">
              <a:solidFill>
                <a:prstClr val="white"/>
              </a:solidFill>
            </a:endParaRPr>
          </a:p>
        </p:txBody>
      </p:sp>
      <p:sp>
        <p:nvSpPr>
          <p:cNvPr id="16" name="テキスト ボックス 15"/>
          <p:cNvSpPr txBox="1"/>
          <p:nvPr/>
        </p:nvSpPr>
        <p:spPr>
          <a:xfrm>
            <a:off x="82281" y="225588"/>
            <a:ext cx="4687465" cy="338554"/>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defTabSz="913575"/>
            <a:r>
              <a:rPr lang="ja-JP" altLang="en-US" sz="1600" u="sng" dirty="0">
                <a:solidFill>
                  <a:prstClr val="black"/>
                </a:solidFill>
                <a:latin typeface="HG丸ｺﾞｼｯｸM-PRO" panose="020F0600000000000000" pitchFamily="50" charset="-128"/>
                <a:ea typeface="HG丸ｺﾞｼｯｸM-PRO" panose="020F0600000000000000" pitchFamily="50" charset="-128"/>
              </a:rPr>
              <a:t>２　総合事業を構成する各事業の内容及び対象者</a:t>
            </a:r>
          </a:p>
        </p:txBody>
      </p:sp>
      <p:sp>
        <p:nvSpPr>
          <p:cNvPr id="15" name="スライド番号プレースホルダー 2"/>
          <p:cNvSpPr txBox="1">
            <a:spLocks/>
          </p:cNvSpPr>
          <p:nvPr/>
        </p:nvSpPr>
        <p:spPr>
          <a:xfrm>
            <a:off x="9417496" y="652541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r>
              <a:rPr lang="en-US" altLang="ja-JP" sz="1800" b="1" dirty="0">
                <a:solidFill>
                  <a:prstClr val="black"/>
                </a:solidFill>
              </a:rPr>
              <a:t>5</a:t>
            </a:r>
            <a:endParaRPr lang="ja-JP" altLang="en-US" sz="1800" b="1" dirty="0">
              <a:solidFill>
                <a:prstClr val="black"/>
              </a:solidFill>
            </a:endParaRPr>
          </a:p>
        </p:txBody>
      </p:sp>
    </p:spTree>
    <p:extLst>
      <p:ext uri="{BB962C8B-B14F-4D97-AF65-F5344CB8AC3E}">
        <p14:creationId xmlns:p14="http://schemas.microsoft.com/office/powerpoint/2010/main" val="2465385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44624"/>
            <a:ext cx="8914924" cy="1143000"/>
          </a:xfrm>
        </p:spPr>
        <p:txBody>
          <a:bodyPr/>
          <a:lstStyle/>
          <a:p>
            <a:r>
              <a:rPr lang="ja-JP" altLang="en-US" sz="3000" b="1" dirty="0">
                <a:latin typeface="+mn-ea"/>
                <a:ea typeface="+mn-ea"/>
              </a:rPr>
              <a:t>（参考）一般介護予防事業</a:t>
            </a:r>
            <a:r>
              <a:rPr lang="en-US" altLang="ja-JP" sz="3000" b="1" dirty="0">
                <a:latin typeface="+mn-ea"/>
                <a:ea typeface="+mn-ea"/>
              </a:rPr>
              <a:t/>
            </a:r>
            <a:br>
              <a:rPr lang="en-US" altLang="ja-JP" sz="3000" b="1" dirty="0">
                <a:latin typeface="+mn-ea"/>
                <a:ea typeface="+mn-ea"/>
              </a:rPr>
            </a:br>
            <a:r>
              <a:rPr lang="ja-JP" altLang="en-US" sz="3000" b="1" dirty="0">
                <a:latin typeface="+mn-ea"/>
                <a:ea typeface="+mn-ea"/>
              </a:rPr>
              <a:t>住民主体の介護予防活動とその支援</a:t>
            </a:r>
          </a:p>
        </p:txBody>
      </p:sp>
      <p:sp>
        <p:nvSpPr>
          <p:cNvPr id="3" name="コンテンツ プレースホルダー 2"/>
          <p:cNvSpPr>
            <a:spLocks noGrp="1"/>
          </p:cNvSpPr>
          <p:nvPr>
            <p:ph idx="1"/>
          </p:nvPr>
        </p:nvSpPr>
        <p:spPr>
          <a:xfrm>
            <a:off x="495539" y="1196752"/>
            <a:ext cx="8914924" cy="3888432"/>
          </a:xfrm>
          <a:ln w="12700">
            <a:solidFill>
              <a:schemeClr val="tx1"/>
            </a:solidFill>
          </a:ln>
        </p:spPr>
        <p:txBody>
          <a:bodyPr>
            <a:normAutofit lnSpcReduction="10000"/>
          </a:bodyPr>
          <a:lstStyle/>
          <a:p>
            <a:pPr eaLnBrk="1" hangingPunct="1">
              <a:buFont typeface="Arial"/>
              <a:buChar char="•"/>
            </a:pPr>
            <a:r>
              <a:rPr lang="ja-JP" altLang="en-US" sz="1900" dirty="0">
                <a:latin typeface="+mn-ea"/>
              </a:rPr>
              <a:t>市町村の全域で、</a:t>
            </a:r>
            <a:r>
              <a:rPr lang="ja-JP" altLang="ja-JP" sz="1900" dirty="0">
                <a:latin typeface="+mn-ea"/>
              </a:rPr>
              <a:t>高齢者が</a:t>
            </a:r>
            <a:r>
              <a:rPr lang="ja-JP" altLang="en-US" sz="1900" dirty="0">
                <a:latin typeface="+mn-ea"/>
              </a:rPr>
              <a:t>容易に通える</a:t>
            </a:r>
            <a:r>
              <a:rPr lang="ja-JP" altLang="ja-JP" sz="1900" dirty="0">
                <a:latin typeface="+mn-ea"/>
              </a:rPr>
              <a:t>範囲に</a:t>
            </a:r>
            <a:r>
              <a:rPr lang="ja-JP" altLang="en-US" sz="1900" dirty="0">
                <a:latin typeface="+mn-ea"/>
              </a:rPr>
              <a:t>通いの場</a:t>
            </a:r>
            <a:r>
              <a:rPr lang="ja-JP" altLang="ja-JP" sz="1900" dirty="0">
                <a:latin typeface="+mn-ea"/>
              </a:rPr>
              <a:t>を住民主体</a:t>
            </a:r>
            <a:r>
              <a:rPr lang="ja-JP" altLang="en-US" sz="1900" dirty="0">
                <a:latin typeface="+mn-ea"/>
              </a:rPr>
              <a:t>で展開</a:t>
            </a:r>
            <a:endParaRPr lang="en-US" altLang="ja-JP" sz="1900" dirty="0">
              <a:latin typeface="+mn-ea"/>
            </a:endParaRPr>
          </a:p>
          <a:p>
            <a:pPr eaLnBrk="1" hangingPunct="1">
              <a:buFont typeface="Arial"/>
              <a:buChar char="•"/>
            </a:pPr>
            <a:r>
              <a:rPr lang="ja-JP" altLang="en-US" sz="1900" dirty="0">
                <a:latin typeface="+mn-ea"/>
              </a:rPr>
              <a:t>前期高齢者のみならず、後期高齢者や閉じこもり等何らかの支援を要する者といった幅広い参加を促進（高齢者人口の１０％の参加を目標）</a:t>
            </a:r>
            <a:endParaRPr lang="en-US" altLang="ja-JP" sz="1900" dirty="0">
              <a:latin typeface="+mn-ea"/>
            </a:endParaRPr>
          </a:p>
          <a:p>
            <a:pPr eaLnBrk="1" hangingPunct="1">
              <a:buFont typeface="Arial"/>
              <a:buChar char="•"/>
            </a:pPr>
            <a:r>
              <a:rPr lang="ja-JP" altLang="en-US" sz="1900" dirty="0">
                <a:latin typeface="+mn-ea"/>
              </a:rPr>
              <a:t>住民自身の積極的な参加と運営による自律的な拡大を目指す</a:t>
            </a:r>
            <a:endParaRPr lang="en-US" altLang="ja-JP" sz="1900" dirty="0">
              <a:latin typeface="+mn-ea"/>
            </a:endParaRPr>
          </a:p>
          <a:p>
            <a:pPr marL="0" indent="0">
              <a:buNone/>
            </a:pPr>
            <a:r>
              <a:rPr lang="ja-JP" altLang="en-US" sz="1900" dirty="0">
                <a:latin typeface="+mn-ea"/>
              </a:rPr>
              <a:t>具体的には、</a:t>
            </a:r>
            <a:endParaRPr lang="en-US" altLang="ja-JP" sz="1900" dirty="0">
              <a:latin typeface="+mn-ea"/>
            </a:endParaRPr>
          </a:p>
          <a:p>
            <a:pPr eaLnBrk="1" hangingPunct="1">
              <a:buFont typeface="Arial"/>
              <a:buChar char="•"/>
            </a:pPr>
            <a:r>
              <a:rPr lang="ja-JP" altLang="en-US" sz="1900" u="sng" dirty="0">
                <a:latin typeface="+mn-ea"/>
              </a:rPr>
              <a:t>住民主体の通いの場は、原則として</a:t>
            </a:r>
            <a:r>
              <a:rPr lang="ja-JP" altLang="ja-JP" sz="1900" u="sng" dirty="0">
                <a:latin typeface="+mn-ea"/>
              </a:rPr>
              <a:t>週</a:t>
            </a:r>
            <a:r>
              <a:rPr lang="en-US" altLang="ja-JP" sz="1900" u="sng" dirty="0">
                <a:latin typeface="+mn-ea"/>
              </a:rPr>
              <a:t>1</a:t>
            </a:r>
            <a:r>
              <a:rPr lang="ja-JP" altLang="ja-JP" sz="1900" u="sng" dirty="0">
                <a:latin typeface="+mn-ea"/>
              </a:rPr>
              <a:t>回以上</a:t>
            </a:r>
            <a:r>
              <a:rPr lang="ja-JP" altLang="en-US" sz="1900" u="sng" dirty="0">
                <a:latin typeface="+mn-ea"/>
              </a:rPr>
              <a:t>の開催</a:t>
            </a:r>
            <a:endParaRPr lang="en-US" altLang="ja-JP" sz="1900" u="sng" dirty="0">
              <a:latin typeface="+mn-ea"/>
            </a:endParaRPr>
          </a:p>
          <a:p>
            <a:pPr eaLnBrk="1" hangingPunct="1">
              <a:buFont typeface="Arial"/>
              <a:buChar char="•"/>
            </a:pPr>
            <a:r>
              <a:rPr lang="ja-JP" altLang="en-US" sz="1900" u="sng" dirty="0">
                <a:latin typeface="+mn-ea"/>
              </a:rPr>
              <a:t>後期高齢者・要支援者でも行えるレベルの体操などを実施</a:t>
            </a:r>
            <a:endParaRPr lang="en-US" altLang="ja-JP" sz="1900" u="sng" dirty="0">
              <a:latin typeface="+mn-ea"/>
            </a:endParaRPr>
          </a:p>
          <a:p>
            <a:pPr eaLnBrk="1" hangingPunct="1">
              <a:buFont typeface="Arial"/>
              <a:buChar char="•"/>
            </a:pPr>
            <a:r>
              <a:rPr lang="ja-JP" altLang="en-US" sz="1900" dirty="0">
                <a:latin typeface="+mn-ea"/>
              </a:rPr>
              <a:t>出前講座による栄養教室や口腔教室などを組み合わせることにより、住民主体の取組の効果を高める</a:t>
            </a:r>
            <a:endParaRPr lang="en-US" altLang="ja-JP" sz="1900" dirty="0">
              <a:latin typeface="+mn-ea"/>
            </a:endParaRPr>
          </a:p>
          <a:p>
            <a:pPr eaLnBrk="1" hangingPunct="1">
              <a:buFont typeface="Arial"/>
              <a:buChar char="•"/>
            </a:pPr>
            <a:r>
              <a:rPr lang="ja-JP" altLang="en-US" sz="1900" dirty="0">
                <a:latin typeface="+mn-ea"/>
              </a:rPr>
              <a:t>ボランティアの育成・支援等を通じて、地域における互助の関係を促進</a:t>
            </a:r>
            <a:endParaRPr lang="en-US" altLang="ja-JP" sz="1900" dirty="0">
              <a:latin typeface="+mn-ea"/>
            </a:endParaRPr>
          </a:p>
          <a:p>
            <a:pPr eaLnBrk="1" hangingPunct="1">
              <a:buFont typeface="Arial"/>
              <a:buChar char="•"/>
            </a:pPr>
            <a:r>
              <a:rPr lang="ja-JP" altLang="en-US" sz="1900" u="sng" dirty="0">
                <a:latin typeface="+mn-ea"/>
              </a:rPr>
              <a:t>総合事業に移行していない市町村においても、原則として二次予防事業を見直し、一次予防事業において住民主体の介護予防活動を優先して実施</a:t>
            </a:r>
            <a:endParaRPr lang="en-US" altLang="ja-JP" sz="1900" u="sng" dirty="0">
              <a:latin typeface="+mn-ea"/>
            </a:endParaRPr>
          </a:p>
        </p:txBody>
      </p:sp>
      <p:sp>
        <p:nvSpPr>
          <p:cNvPr id="5" name="コンテンツ プレースホルダー 2"/>
          <p:cNvSpPr txBox="1">
            <a:spLocks/>
          </p:cNvSpPr>
          <p:nvPr/>
        </p:nvSpPr>
        <p:spPr bwMode="auto">
          <a:xfrm>
            <a:off x="495539" y="5229200"/>
            <a:ext cx="8914924" cy="1368152"/>
          </a:xfrm>
          <a:prstGeom prst="rect">
            <a:avLst/>
          </a:prstGeom>
          <a:noFill/>
          <a:ln w="12700">
            <a:solidFill>
              <a:schemeClr val="tx1"/>
            </a:solidFill>
            <a:prstDash val="dash"/>
          </a:ln>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2035" indent="-282035" eaLnBrk="1" hangingPunct="1">
              <a:buNone/>
            </a:pPr>
            <a:r>
              <a:rPr lang="ja-JP" altLang="en-US" sz="1900" dirty="0">
                <a:latin typeface="+mn-ea"/>
              </a:rPr>
              <a:t>（参考）住民主体の介護予防活動に向いた体操の条件</a:t>
            </a:r>
            <a:endParaRPr lang="en-US" altLang="ja-JP" sz="1900" dirty="0">
              <a:latin typeface="+mn-ea"/>
            </a:endParaRPr>
          </a:p>
          <a:p>
            <a:pPr marL="282035" indent="-282035" eaLnBrk="1" hangingPunct="1">
              <a:buNone/>
            </a:pPr>
            <a:r>
              <a:rPr lang="ja-JP" altLang="en-US" sz="1900" dirty="0">
                <a:latin typeface="+mn-ea"/>
              </a:rPr>
              <a:t>　①初めての人でも簡単にできる　　②虚弱な高齢者でも安全にできる</a:t>
            </a:r>
            <a:endParaRPr lang="en-US" altLang="ja-JP" sz="1900" dirty="0">
              <a:latin typeface="+mn-ea"/>
            </a:endParaRPr>
          </a:p>
          <a:p>
            <a:pPr marL="282035" indent="-282035" eaLnBrk="1" hangingPunct="1">
              <a:buNone/>
            </a:pPr>
            <a:r>
              <a:rPr lang="ja-JP" altLang="en-US" sz="1900" dirty="0">
                <a:latin typeface="+mn-ea"/>
              </a:rPr>
              <a:t>　③虚弱高齢者から元気高齢者まで誰もが一緒にできる</a:t>
            </a:r>
            <a:endParaRPr lang="en-US" altLang="ja-JP" sz="1900" dirty="0">
              <a:latin typeface="+mn-ea"/>
            </a:endParaRPr>
          </a:p>
          <a:p>
            <a:pPr marL="282035" indent="-282035" eaLnBrk="1" hangingPunct="1">
              <a:buNone/>
            </a:pPr>
            <a:r>
              <a:rPr lang="ja-JP" altLang="en-US" sz="1900" dirty="0">
                <a:latin typeface="+mn-ea"/>
              </a:rPr>
              <a:t>　④住民自身が体操の効果を実感できる　　⑤介護予防の効果が実証されている</a:t>
            </a:r>
            <a:endParaRPr lang="ja-JP" altLang="ja-JP" sz="1900" dirty="0">
              <a:latin typeface="+mn-ea"/>
            </a:endParaRPr>
          </a:p>
        </p:txBody>
      </p:sp>
      <p:sp>
        <p:nvSpPr>
          <p:cNvPr id="6"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6</a:t>
            </a:r>
            <a:endParaRPr lang="ja-JP" altLang="en-US" sz="1600" b="1" dirty="0">
              <a:solidFill>
                <a:prstClr val="black"/>
              </a:solidFill>
              <a:latin typeface="+mn-ea"/>
            </a:endParaRPr>
          </a:p>
        </p:txBody>
      </p:sp>
    </p:spTree>
    <p:extLst>
      <p:ext uri="{BB962C8B-B14F-4D97-AF65-F5344CB8AC3E}">
        <p14:creationId xmlns:p14="http://schemas.microsoft.com/office/powerpoint/2010/main" val="249557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44624"/>
            <a:ext cx="8914924" cy="1143000"/>
          </a:xfrm>
        </p:spPr>
        <p:txBody>
          <a:bodyPr/>
          <a:lstStyle/>
          <a:p>
            <a:r>
              <a:rPr lang="ja-JP" altLang="en-US" sz="3000" b="1" dirty="0">
                <a:latin typeface="+mn-ea"/>
                <a:ea typeface="+mn-ea"/>
              </a:rPr>
              <a:t>（参考）地域リハビリテーション活動支援事業</a:t>
            </a:r>
            <a:r>
              <a:rPr lang="en-US" altLang="ja-JP" sz="3000" b="1" dirty="0">
                <a:latin typeface="+mn-ea"/>
                <a:ea typeface="+mn-ea"/>
              </a:rPr>
              <a:t/>
            </a:r>
            <a:br>
              <a:rPr lang="en-US" altLang="ja-JP" sz="3000" b="1" dirty="0">
                <a:latin typeface="+mn-ea"/>
                <a:ea typeface="+mn-ea"/>
              </a:rPr>
            </a:br>
            <a:r>
              <a:rPr lang="ja-JP" altLang="en-US" sz="3000" b="1" dirty="0">
                <a:latin typeface="+mn-ea"/>
                <a:ea typeface="+mn-ea"/>
              </a:rPr>
              <a:t>リハ専門職等による</a:t>
            </a:r>
            <a:r>
              <a:rPr lang="ja-JP" altLang="en-US" sz="3000" b="1" dirty="0">
                <a:solidFill>
                  <a:prstClr val="black"/>
                </a:solidFill>
                <a:latin typeface="+mn-ea"/>
                <a:ea typeface="+mn-ea"/>
              </a:rPr>
              <a:t>介護予防の機能強化</a:t>
            </a:r>
            <a:endParaRPr lang="ja-JP" altLang="en-US" sz="3000" b="1" dirty="0">
              <a:latin typeface="+mn-ea"/>
              <a:ea typeface="+mn-ea"/>
            </a:endParaRPr>
          </a:p>
        </p:txBody>
      </p:sp>
      <p:sp>
        <p:nvSpPr>
          <p:cNvPr id="3" name="コンテンツ プレースホルダー 2"/>
          <p:cNvSpPr>
            <a:spLocks noGrp="1"/>
          </p:cNvSpPr>
          <p:nvPr>
            <p:ph idx="1"/>
          </p:nvPr>
        </p:nvSpPr>
        <p:spPr>
          <a:xfrm>
            <a:off x="495539" y="1268760"/>
            <a:ext cx="8914924" cy="5112568"/>
          </a:xfrm>
          <a:ln w="12700">
            <a:solidFill>
              <a:schemeClr val="tx1"/>
            </a:solidFill>
          </a:ln>
        </p:spPr>
        <p:txBody>
          <a:bodyPr anchor="ctr"/>
          <a:lstStyle/>
          <a:p>
            <a:pPr eaLnBrk="1" hangingPunct="1">
              <a:buFont typeface="Arial"/>
              <a:buChar char="•"/>
            </a:pPr>
            <a:r>
              <a:rPr lang="ja-JP" altLang="en-US" sz="1900" dirty="0">
                <a:solidFill>
                  <a:prstClr val="black"/>
                </a:solidFill>
                <a:latin typeface="+mn-ea"/>
                <a:cs typeface="HG丸ｺﾞｼｯｸM-PRO"/>
              </a:rPr>
              <a:t>地域における介護予防の取組を機能強化するために、通所、訪問、地域ケア会議、サービス担当者会議、住民運営の通いの場等へのリハビリテーション専門職等の関与を促進</a:t>
            </a:r>
            <a:endParaRPr lang="en-US" altLang="ja-JP" sz="1900" dirty="0">
              <a:solidFill>
                <a:prstClr val="black"/>
              </a:solidFill>
              <a:latin typeface="+mn-ea"/>
              <a:cs typeface="HG丸ｺﾞｼｯｸM-PRO"/>
            </a:endParaRPr>
          </a:p>
          <a:p>
            <a:pPr eaLnBrk="1" hangingPunct="1">
              <a:buFont typeface="Arial"/>
              <a:buChar char="•"/>
            </a:pPr>
            <a:r>
              <a:rPr lang="ja-JP" altLang="en-US" sz="1900" u="sng" dirty="0">
                <a:solidFill>
                  <a:prstClr val="black"/>
                </a:solidFill>
                <a:latin typeface="+mn-ea"/>
                <a:cs typeface="HG丸ｺﾞｼｯｸM-PRO"/>
              </a:rPr>
              <a:t>リハビリテーション専門職等は、通所、訪問、地域ケア会議、サービス担当者会議、住民運営の通いの場等の介護予防の取組を地域包括支援センターと連携しながら総合的に支援</a:t>
            </a:r>
            <a:endParaRPr lang="en-US" altLang="ja-JP" sz="1900" u="sng" dirty="0">
              <a:solidFill>
                <a:prstClr val="black"/>
              </a:solidFill>
              <a:latin typeface="+mn-ea"/>
              <a:cs typeface="HG丸ｺﾞｼｯｸM-PRO"/>
            </a:endParaRPr>
          </a:p>
          <a:p>
            <a:pPr marL="0" indent="0">
              <a:buNone/>
            </a:pPr>
            <a:r>
              <a:rPr lang="ja-JP" altLang="en-US" sz="1900" dirty="0">
                <a:solidFill>
                  <a:prstClr val="black"/>
                </a:solidFill>
                <a:latin typeface="+mn-ea"/>
                <a:cs typeface="HG丸ｺﾞｼｯｸM-PRO"/>
              </a:rPr>
              <a:t>具体的には、</a:t>
            </a:r>
            <a:endParaRPr lang="en-US" altLang="ja-JP" sz="1900" dirty="0">
              <a:solidFill>
                <a:prstClr val="black"/>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住民主体の通いの場に定期的に関与することにより、要介護状態になっても参加し続けることのできる通いの場を地域に展開</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介護事業所において、介護職員等への助言などを実施することで、通所や訪問における自立支援に資する取組を促進</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地域個別ケア会議等において、自立支援のプロセスを参加者全員で共有し、個々人の介護予防ケアマネジメント力を向上</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latin typeface="+mn-ea"/>
                <a:cs typeface="HG丸ｺﾞｼｯｸM-PRO"/>
              </a:rPr>
              <a:t>ただし、地域リハビリテーション活動支援事業によるリハビリテーション専門職等の関与は、訪問リハビリテーションではなく、あくまでも住民や従事者に対するリハビリテーションからの助言・指導に限定</a:t>
            </a:r>
            <a:endParaRPr lang="en-US" altLang="ja-JP" sz="1900" dirty="0">
              <a:solidFill>
                <a:srgbClr val="000000"/>
              </a:solidFill>
              <a:latin typeface="+mn-ea"/>
              <a:cs typeface="HG丸ｺﾞｼｯｸM-PRO"/>
            </a:endParaRPr>
          </a:p>
        </p:txBody>
      </p:sp>
      <p:sp>
        <p:nvSpPr>
          <p:cNvPr id="5"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7</a:t>
            </a:r>
            <a:endParaRPr lang="ja-JP" altLang="en-US" sz="1600" b="1" dirty="0">
              <a:solidFill>
                <a:prstClr val="black"/>
              </a:solidFill>
              <a:latin typeface="+mn-ea"/>
            </a:endParaRPr>
          </a:p>
        </p:txBody>
      </p:sp>
    </p:spTree>
    <p:extLst>
      <p:ext uri="{BB962C8B-B14F-4D97-AF65-F5344CB8AC3E}">
        <p14:creationId xmlns:p14="http://schemas.microsoft.com/office/powerpoint/2010/main" val="328325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8193530" y="3201255"/>
            <a:ext cx="1712673" cy="3656753"/>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020991" y="3345296"/>
            <a:ext cx="3172388" cy="3512719"/>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56776" y="3345281"/>
            <a:ext cx="3164317" cy="3512718"/>
          </a:xfrm>
          <a:prstGeom prst="rect">
            <a:avLst/>
          </a:prstGeom>
          <a:solidFill>
            <a:schemeClr val="accent6">
              <a:lumMod val="60000"/>
              <a:lumOff val="40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79056" y="4365105"/>
            <a:ext cx="2826170" cy="73527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a:solidFill>
                <a:prstClr val="black"/>
              </a:solidFill>
            </a:endParaRPr>
          </a:p>
          <a:p>
            <a:pPr marL="180000" indent="-457200" algn="ctr"/>
            <a:endParaRPr lang="en-US" altLang="ja-JP" sz="1400" b="1" u="sng" dirty="0">
              <a:solidFill>
                <a:prstClr val="black"/>
              </a:solidFill>
            </a:endParaRPr>
          </a:p>
          <a:p>
            <a:pPr marL="180000" indent="-457200" algn="ctr"/>
            <a:r>
              <a:rPr lang="ja-JP" altLang="en-US" sz="1400" dirty="0">
                <a:solidFill>
                  <a:prstClr val="black"/>
                </a:solidFill>
              </a:rPr>
              <a:t>訪問看護、福祉用具等</a:t>
            </a:r>
            <a:endParaRPr lang="en-US" altLang="ja-JP" sz="1400" dirty="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a:solidFill>
                <a:prstClr val="black"/>
              </a:solidFill>
            </a:endParaRPr>
          </a:p>
          <a:p>
            <a:pPr marL="180000" indent="-457200" algn="ctr"/>
            <a:endParaRPr lang="ja-JP" altLang="en-US" sz="1400" b="1" u="sng" dirty="0">
              <a:solidFill>
                <a:prstClr val="black"/>
              </a:solidFill>
            </a:endParaRPr>
          </a:p>
        </p:txBody>
      </p:sp>
      <p:sp>
        <p:nvSpPr>
          <p:cNvPr id="67" name="角丸四角形 66"/>
          <p:cNvSpPr/>
          <p:nvPr/>
        </p:nvSpPr>
        <p:spPr>
          <a:xfrm>
            <a:off x="49044" y="4263134"/>
            <a:ext cx="1735618" cy="914911"/>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a:solidFill>
                  <a:prstClr val="white"/>
                </a:solidFill>
              </a:rPr>
              <a:t>予防給付</a:t>
            </a:r>
          </a:p>
        </p:txBody>
      </p:sp>
      <p:sp>
        <p:nvSpPr>
          <p:cNvPr id="24" name="角丸四角形 23"/>
          <p:cNvSpPr/>
          <p:nvPr/>
        </p:nvSpPr>
        <p:spPr>
          <a:xfrm>
            <a:off x="5083785" y="3189516"/>
            <a:ext cx="3072336" cy="309270"/>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介護予防・生活支援サービス事業対象者</a:t>
            </a:r>
          </a:p>
        </p:txBody>
      </p:sp>
      <p:sp>
        <p:nvSpPr>
          <p:cNvPr id="23" name="角丸四角形 22"/>
          <p:cNvSpPr/>
          <p:nvPr/>
        </p:nvSpPr>
        <p:spPr>
          <a:xfrm>
            <a:off x="2204643" y="3190013"/>
            <a:ext cx="2457257" cy="311491"/>
          </a:xfrm>
          <a:prstGeom prst="roundRect">
            <a:avLst/>
          </a:prstGeom>
          <a:solidFill>
            <a:schemeClr val="accent6">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a:solidFill>
                  <a:prstClr val="black"/>
                </a:solidFill>
              </a:rPr>
              <a:t>要　支　援　者</a:t>
            </a:r>
          </a:p>
        </p:txBody>
      </p:sp>
      <p:sp>
        <p:nvSpPr>
          <p:cNvPr id="15" name="下矢印 14"/>
          <p:cNvSpPr/>
          <p:nvPr/>
        </p:nvSpPr>
        <p:spPr>
          <a:xfrm>
            <a:off x="3277199" y="3545959"/>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6249153" y="3534584"/>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133" y="5359520"/>
            <a:ext cx="1735619"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a:solidFill>
                  <a:prstClr val="white"/>
                </a:solidFill>
              </a:rPr>
              <a:t>総 合 事 業</a:t>
            </a:r>
          </a:p>
        </p:txBody>
      </p:sp>
      <p:sp>
        <p:nvSpPr>
          <p:cNvPr id="13" name="テキスト ボックス 12"/>
          <p:cNvSpPr txBox="1"/>
          <p:nvPr/>
        </p:nvSpPr>
        <p:spPr>
          <a:xfrm>
            <a:off x="3618583" y="2907672"/>
            <a:ext cx="1043377" cy="261610"/>
          </a:xfrm>
          <a:prstGeom prst="rect">
            <a:avLst/>
          </a:prstGeom>
          <a:noFill/>
        </p:spPr>
        <p:txBody>
          <a:bodyPr wrap="square" rtlCol="0">
            <a:spAutoFit/>
          </a:bodyPr>
          <a:lstStyle/>
          <a:p>
            <a:pPr marL="36000" indent="-457200"/>
            <a:r>
              <a:rPr lang="ja-JP" altLang="en-US" sz="1100" dirty="0">
                <a:solidFill>
                  <a:prstClr val="black"/>
                </a:solidFill>
              </a:rPr>
              <a:t>要支援認定</a:t>
            </a:r>
          </a:p>
        </p:txBody>
      </p:sp>
      <p:sp>
        <p:nvSpPr>
          <p:cNvPr id="28" name="正方形/長方形 27"/>
          <p:cNvSpPr/>
          <p:nvPr/>
        </p:nvSpPr>
        <p:spPr>
          <a:xfrm>
            <a:off x="1977641" y="6471065"/>
            <a:ext cx="7808879"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a:solidFill>
                  <a:prstClr val="black"/>
                </a:solidFill>
              </a:rPr>
              <a:t>一般介護予防事業</a:t>
            </a:r>
            <a:r>
              <a:rPr lang="ja-JP" altLang="en-US" sz="1300" dirty="0">
                <a:solidFill>
                  <a:prstClr val="black"/>
                </a:solidFill>
              </a:rPr>
              <a:t>（要支援者等も参加できる住民運営の通いの場の充実等。全ての高齢者が対象。）</a:t>
            </a:r>
            <a:endParaRPr lang="en-US" altLang="ja-JP" sz="1300" dirty="0">
              <a:solidFill>
                <a:prstClr val="black"/>
              </a:solidFill>
            </a:endParaRPr>
          </a:p>
        </p:txBody>
      </p:sp>
      <p:sp>
        <p:nvSpPr>
          <p:cNvPr id="45" name="下矢印 44"/>
          <p:cNvSpPr/>
          <p:nvPr/>
        </p:nvSpPr>
        <p:spPr>
          <a:xfrm>
            <a:off x="6249254" y="3978013"/>
            <a:ext cx="328549"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879153" y="3404432"/>
            <a:ext cx="341127" cy="3025175"/>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8309737" y="3176193"/>
            <a:ext cx="1521135" cy="311491"/>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dirty="0">
                <a:solidFill>
                  <a:prstClr val="black"/>
                </a:solidFill>
              </a:rPr>
              <a:t>一般高齢者等</a:t>
            </a:r>
          </a:p>
        </p:txBody>
      </p:sp>
      <p:sp>
        <p:nvSpPr>
          <p:cNvPr id="50" name="正方形/長方形 49"/>
          <p:cNvSpPr/>
          <p:nvPr/>
        </p:nvSpPr>
        <p:spPr>
          <a:xfrm>
            <a:off x="1977643" y="3761986"/>
            <a:ext cx="6083999" cy="360040"/>
          </a:xfrm>
          <a:prstGeom prst="rect">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b="1" dirty="0">
                <a:solidFill>
                  <a:srgbClr val="002060"/>
                </a:solidFill>
              </a:rPr>
              <a:t>地域包括支援センターが介護予防ケアマネジメントを実施</a:t>
            </a:r>
          </a:p>
        </p:txBody>
      </p:sp>
      <p:sp>
        <p:nvSpPr>
          <p:cNvPr id="27" name="加算記号 26"/>
          <p:cNvSpPr/>
          <p:nvPr/>
        </p:nvSpPr>
        <p:spPr>
          <a:xfrm>
            <a:off x="3277102" y="5072673"/>
            <a:ext cx="312033"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47442" y="494251"/>
            <a:ext cx="9800569" cy="2005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just"/>
            <a:r>
              <a:rPr lang="ja-JP" altLang="en-US" sz="1300" dirty="0">
                <a:solidFill>
                  <a:prstClr val="black"/>
                </a:solidFill>
              </a:rPr>
              <a:t>○　サービスの種類・内容・人員基準・運営基準・単価等が全国一律となっている予防給付のうち、訪問介護・通所介護について、市町村が地域の実情に応じ、住民主体の取組を含めた多様な主体による柔軟な取組により、効果的かつ効率的にサービスを提供できるよう、地域支援事業の形式に見直す（平成</a:t>
            </a:r>
            <a:r>
              <a:rPr lang="en-US" altLang="ja-JP" sz="1300" dirty="0">
                <a:solidFill>
                  <a:prstClr val="black"/>
                </a:solidFill>
              </a:rPr>
              <a:t>29</a:t>
            </a:r>
            <a:r>
              <a:rPr lang="ja-JP" altLang="en-US" sz="1300" dirty="0">
                <a:solidFill>
                  <a:prstClr val="black"/>
                </a:solidFill>
              </a:rPr>
              <a:t>年度末には全て事業に移行）。</a:t>
            </a:r>
          </a:p>
          <a:p>
            <a:pPr marL="177800" indent="-177800" algn="just">
              <a:spcBef>
                <a:spcPts val="400"/>
              </a:spcBef>
            </a:pPr>
            <a:r>
              <a:rPr lang="ja-JP" altLang="en-US" sz="1300" dirty="0">
                <a:solidFill>
                  <a:prstClr val="black"/>
                </a:solidFill>
              </a:rPr>
              <a:t>○　訪問介護・通所介護以外のサービス（訪問看護、福祉用具等）は、引き続き介護予防給付によるサービス提供を継続。　　</a:t>
            </a:r>
            <a:endParaRPr lang="en-US" altLang="ja-JP" sz="1300" dirty="0">
              <a:solidFill>
                <a:prstClr val="black"/>
              </a:solidFill>
              <a:latin typeface="ＭＳ Ｐゴシック"/>
            </a:endParaRPr>
          </a:p>
          <a:p>
            <a:pPr marL="177800" indent="-177800" algn="just">
              <a:spcBef>
                <a:spcPts val="400"/>
              </a:spcBef>
            </a:pPr>
            <a:r>
              <a:rPr lang="ja-JP" altLang="en-US" sz="1300" dirty="0">
                <a:solidFill>
                  <a:prstClr val="black"/>
                </a:solidFill>
              </a:rPr>
              <a:t>○　地域包括支援センターによる介護予防ケアマネジメントに基づき、総合事業（介護予防・生活支援サービス事業及び一般介護予防事業）のサービスと、介護予防給付のサービス（要支援者のみ）を組み合わせる。</a:t>
            </a:r>
            <a:endParaRPr lang="en-US" altLang="ja-JP" sz="1300" dirty="0">
              <a:solidFill>
                <a:prstClr val="black"/>
              </a:solidFill>
            </a:endParaRPr>
          </a:p>
          <a:p>
            <a:pPr marL="177800" indent="-177800" algn="just">
              <a:spcBef>
                <a:spcPts val="400"/>
              </a:spcBef>
            </a:pPr>
            <a:r>
              <a:rPr lang="ja-JP" altLang="en-US" sz="1300" dirty="0">
                <a:solidFill>
                  <a:prstClr val="black"/>
                </a:solidFill>
              </a:rPr>
              <a:t>○　介護予防・生活支援サービス事業によるサービスのみ利用する場合は、要介護認定等を省略して「介護予防・生活支援サービス事業対象者」とし、迅速なサービス利用を可能に（基本チェックリストで判断）。</a:t>
            </a:r>
            <a:endParaRPr lang="en-US" altLang="ja-JP" sz="1300" dirty="0">
              <a:solidFill>
                <a:prstClr val="black"/>
              </a:solidFill>
            </a:endParaRPr>
          </a:p>
          <a:p>
            <a:pPr marL="177800" indent="-177800" algn="just">
              <a:spcBef>
                <a:spcPts val="400"/>
              </a:spcBef>
            </a:pPr>
            <a:r>
              <a:rPr lang="en-US" altLang="ja-JP" sz="1300" dirty="0">
                <a:solidFill>
                  <a:prstClr val="black"/>
                </a:solidFill>
              </a:rPr>
              <a:t>※</a:t>
            </a:r>
            <a:r>
              <a:rPr lang="ja-JP" altLang="en-US" sz="1300" dirty="0">
                <a:solidFill>
                  <a:prstClr val="black"/>
                </a:solidFill>
              </a:rPr>
              <a:t>　第２号被保険者は、基本チェックリストではなく、要介護認定等申請を行う。</a:t>
            </a:r>
          </a:p>
        </p:txBody>
      </p:sp>
      <p:sp>
        <p:nvSpPr>
          <p:cNvPr id="35" name="正方形/長方形 34"/>
          <p:cNvSpPr/>
          <p:nvPr/>
        </p:nvSpPr>
        <p:spPr>
          <a:xfrm>
            <a:off x="1979068" y="5373690"/>
            <a:ext cx="6083999"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a:solidFill>
                  <a:prstClr val="black"/>
                </a:solidFill>
              </a:rPr>
              <a:t>介護予防・生活支援サービス事業</a:t>
            </a:r>
            <a:endParaRPr lang="en-US" altLang="ja-JP" sz="1400" b="1" u="sng" spc="-100" dirty="0">
              <a:solidFill>
                <a:prstClr val="black"/>
              </a:solidFill>
            </a:endParaRPr>
          </a:p>
          <a:p>
            <a:r>
              <a:rPr lang="ja-JP" altLang="en-US" sz="1200" spc="-100" dirty="0">
                <a:solidFill>
                  <a:prstClr val="black"/>
                </a:solidFill>
              </a:rPr>
              <a:t>①訪問型・通所型サービス</a:t>
            </a:r>
            <a:endParaRPr lang="en-US" altLang="ja-JP" sz="1200" spc="-100" dirty="0">
              <a:solidFill>
                <a:prstClr val="black"/>
              </a:solidFill>
            </a:endParaRPr>
          </a:p>
          <a:p>
            <a:pPr marL="177800" indent="-177800"/>
            <a:r>
              <a:rPr lang="ja-JP" altLang="en-US" sz="1200" spc="-100" dirty="0">
                <a:solidFill>
                  <a:prstClr val="black"/>
                </a:solidFill>
              </a:rPr>
              <a:t>②その他の生活支援サービス（栄養改善を目的とした配食、定期的な安否確認・緊急時の対応　等）</a:t>
            </a:r>
            <a:endParaRPr lang="en-US" altLang="ja-JP" sz="1200" spc="-100" dirty="0">
              <a:solidFill>
                <a:prstClr val="black"/>
              </a:solidFill>
            </a:endParaRPr>
          </a:p>
          <a:p>
            <a:pPr marL="177800" indent="-177800">
              <a:spcBef>
                <a:spcPts val="300"/>
              </a:spcBef>
            </a:pPr>
            <a:r>
              <a:rPr lang="ja-JP" altLang="en-US" sz="1200" spc="-100" dirty="0">
                <a:solidFill>
                  <a:prstClr val="black"/>
                </a:solidFill>
              </a:rPr>
              <a:t>　</a:t>
            </a:r>
            <a:r>
              <a:rPr lang="en-US" altLang="ja-JP" sz="1050" spc="-100" dirty="0">
                <a:solidFill>
                  <a:prstClr val="black"/>
                </a:solidFill>
                <a:latin typeface="ＭＳ Ｐ明朝" panose="02020600040205080304" pitchFamily="18" charset="-128"/>
                <a:ea typeface="ＭＳ Ｐ明朝" panose="02020600040205080304" pitchFamily="18" charset="-128"/>
              </a:rPr>
              <a:t>※</a:t>
            </a:r>
            <a:r>
              <a:rPr lang="ja-JP" altLang="en-US" sz="1050" spc="-100" dirty="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77199" y="4149080"/>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095972" y="2616873"/>
            <a:ext cx="5921455" cy="311491"/>
          </a:xfrm>
          <a:prstGeom prst="roundRect">
            <a:avLst/>
          </a:prstGeom>
          <a:solidFill>
            <a:schemeClr val="accent3">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solidFill>
                  <a:prstClr val="black"/>
                </a:solidFill>
              </a:rPr>
              <a:t>従　来　の　要　支　援　者</a:t>
            </a:r>
          </a:p>
        </p:txBody>
      </p:sp>
      <p:sp>
        <p:nvSpPr>
          <p:cNvPr id="42" name="加算記号 41"/>
          <p:cNvSpPr/>
          <p:nvPr/>
        </p:nvSpPr>
        <p:spPr>
          <a:xfrm>
            <a:off x="4805174" y="6194064"/>
            <a:ext cx="312033"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6520395" y="2908146"/>
            <a:ext cx="1809371" cy="261610"/>
          </a:xfrm>
          <a:prstGeom prst="rect">
            <a:avLst/>
          </a:prstGeom>
          <a:noFill/>
        </p:spPr>
        <p:txBody>
          <a:bodyPr wrap="square" rtlCol="0">
            <a:spAutoFit/>
          </a:bodyPr>
          <a:lstStyle/>
          <a:p>
            <a:pPr marL="36000" indent="-457200"/>
            <a:r>
              <a:rPr lang="ja-JP" altLang="en-US" sz="1100" dirty="0">
                <a:solidFill>
                  <a:prstClr val="black"/>
                </a:solidFill>
              </a:rPr>
              <a:t>基本チェックリスト</a:t>
            </a:r>
            <a:r>
              <a:rPr lang="en-US" altLang="ja-JP" sz="1100" dirty="0">
                <a:solidFill>
                  <a:prstClr val="black"/>
                </a:solidFill>
              </a:rPr>
              <a:t>※</a:t>
            </a:r>
            <a:r>
              <a:rPr lang="ja-JP" altLang="en-US" sz="1100" dirty="0">
                <a:solidFill>
                  <a:prstClr val="black"/>
                </a:solidFill>
              </a:rPr>
              <a:t>で判断</a:t>
            </a:r>
          </a:p>
        </p:txBody>
      </p:sp>
      <p:sp>
        <p:nvSpPr>
          <p:cNvPr id="47" name="下矢印 46"/>
          <p:cNvSpPr/>
          <p:nvPr/>
        </p:nvSpPr>
        <p:spPr>
          <a:xfrm>
            <a:off x="3277199" y="2959677"/>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6266635" y="2953259"/>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8305786" y="2554273"/>
            <a:ext cx="1600406" cy="577081"/>
          </a:xfrm>
          <a:prstGeom prst="rect">
            <a:avLst/>
          </a:prstGeom>
          <a:noFill/>
        </p:spPr>
        <p:txBody>
          <a:bodyPr wrap="square" rtlCol="0">
            <a:spAutoFit/>
          </a:bodyPr>
          <a:lstStyle/>
          <a:p>
            <a:r>
              <a:rPr lang="en-US" altLang="ja-JP" sz="1050" spc="-30" dirty="0">
                <a:solidFill>
                  <a:prstClr val="black"/>
                </a:solidFill>
              </a:rPr>
              <a:t>※</a:t>
            </a:r>
            <a:r>
              <a:rPr lang="ja-JP" altLang="en-US" sz="1050" spc="-30" dirty="0">
                <a:solidFill>
                  <a:prstClr val="black"/>
                </a:solidFill>
              </a:rPr>
              <a:t>２次予防事業対象者把握のための基本チェックリストの配布は行わない</a:t>
            </a:r>
          </a:p>
        </p:txBody>
      </p:sp>
      <p:sp>
        <p:nvSpPr>
          <p:cNvPr id="46" name="正方形/長方形 45"/>
          <p:cNvSpPr/>
          <p:nvPr/>
        </p:nvSpPr>
        <p:spPr>
          <a:xfrm>
            <a:off x="186461" y="38461"/>
            <a:ext cx="9600099" cy="396008"/>
          </a:xfrm>
          <a:prstGeom prst="rect">
            <a:avLst/>
          </a:prstGeom>
          <a:solidFill>
            <a:srgbClr val="FFFF00">
              <a:alpha val="29000"/>
            </a:srgbClr>
          </a:solidFill>
          <a:ln w="9525" cap="flat" cmpd="sng" algn="ctr">
            <a:solidFill>
              <a:srgbClr val="4F81BD">
                <a:lumMod val="75000"/>
              </a:srgbClr>
            </a:solidFill>
            <a:prstDash val="solid"/>
          </a:ln>
          <a:effectLst/>
        </p:spPr>
        <p:txBody>
          <a:bodyPr lIns="91357" tIns="45680" rIns="91357" bIns="45680" rtlCol="0" anchor="t"/>
          <a:lstStyle/>
          <a:p>
            <a:pPr algn="ctr">
              <a:defRPr/>
            </a:pPr>
            <a:r>
              <a:rPr kumimoji="0" lang="ja-JP" altLang="en-US" sz="2000" b="1" kern="0" dirty="0">
                <a:solidFill>
                  <a:prstClr val="black"/>
                </a:solidFill>
                <a:latin typeface="HGSｺﾞｼｯｸE" panose="020B0900000000000000" pitchFamily="50" charset="-128"/>
                <a:ea typeface="HGSｺﾞｼｯｸE" panose="020B0900000000000000" pitchFamily="50" charset="-128"/>
              </a:rPr>
              <a:t>新しい介護予防・日常生活支援総合事業（総合事業）の概要</a:t>
            </a:r>
          </a:p>
        </p:txBody>
      </p:sp>
      <p:sp>
        <p:nvSpPr>
          <p:cNvPr id="40" name="スライド番号プレースホルダー 3"/>
          <p:cNvSpPr txBox="1">
            <a:spLocks/>
          </p:cNvSpPr>
          <p:nvPr/>
        </p:nvSpPr>
        <p:spPr>
          <a:xfrm>
            <a:off x="7653517" y="655056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prstClr val="black"/>
                </a:solidFill>
                <a:latin typeface="+mn-ea"/>
              </a:rPr>
              <a:t>8</a:t>
            </a:r>
            <a:endParaRPr lang="ja-JP" altLang="en-US" sz="1600" b="1" dirty="0">
              <a:solidFill>
                <a:prstClr val="black"/>
              </a:solidFill>
              <a:latin typeface="+mn-ea"/>
            </a:endParaRPr>
          </a:p>
        </p:txBody>
      </p:sp>
    </p:spTree>
    <p:extLst>
      <p:ext uri="{BB962C8B-B14F-4D97-AF65-F5344CB8AC3E}">
        <p14:creationId xmlns:p14="http://schemas.microsoft.com/office/powerpoint/2010/main" val="564901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171"/>
        </a:solidFill>
        <a:ln w="22225">
          <a:solidFill>
            <a:srgbClr val="FF3B3B"/>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5390</TotalTime>
  <Words>9174</Words>
  <Application>Microsoft Office PowerPoint</Application>
  <PresentationFormat>A4 210 x 297 mm</PresentationFormat>
  <Paragraphs>1159</Paragraphs>
  <Slides>56</Slides>
  <Notes>56</Notes>
  <HiddenSlides>0</HiddenSlides>
  <MMClips>0</MMClips>
  <ScaleCrop>false</ScaleCrop>
  <HeadingPairs>
    <vt:vector size="4" baseType="variant">
      <vt:variant>
        <vt:lpstr>テーマ</vt:lpstr>
      </vt:variant>
      <vt:variant>
        <vt:i4>11</vt:i4>
      </vt:variant>
      <vt:variant>
        <vt:lpstr>スライド タイトル</vt:lpstr>
      </vt:variant>
      <vt:variant>
        <vt:i4>56</vt:i4>
      </vt:variant>
    </vt:vector>
  </HeadingPairs>
  <TitlesOfParts>
    <vt:vector size="67" baseType="lpstr">
      <vt:lpstr>7_Office ​​テーマ</vt:lpstr>
      <vt:lpstr>8_標準デザイン</vt:lpstr>
      <vt:lpstr>3_Office テーマ</vt:lpstr>
      <vt:lpstr>Office テーマ</vt:lpstr>
      <vt:lpstr>1_Office テーマ</vt:lpstr>
      <vt:lpstr>1_blank</vt:lpstr>
      <vt:lpstr>1_Office ​​テーマ</vt:lpstr>
      <vt:lpstr>1_新しいﾌﾟﾚｾﾞﾝﾃｰｼｮﾝ</vt:lpstr>
      <vt:lpstr>2_Office テーマ</vt:lpstr>
      <vt:lpstr>4_Office テーマ</vt:lpstr>
      <vt:lpstr>5_Office テーマ</vt:lpstr>
      <vt:lpstr>１．介護予防ケアマネジメントの考え方</vt:lpstr>
      <vt:lpstr>介護保険法における保険者等の役割</vt:lpstr>
      <vt:lpstr>PowerPoint プレゼンテーション</vt:lpstr>
      <vt:lpstr>PowerPoint プレゼンテーション</vt:lpstr>
      <vt:lpstr>総合事業に関する総則的な事項</vt:lpstr>
      <vt:lpstr>PowerPoint プレゼンテーション</vt:lpstr>
      <vt:lpstr>（参考）一般介護予防事業 住民主体の介護予防活動とその支援</vt:lpstr>
      <vt:lpstr>（参考）地域リハビリテーション活動支援事業 リハ専門職等による介護予防の機能強化</vt:lpstr>
      <vt:lpstr>PowerPoint プレゼンテーション</vt:lpstr>
      <vt:lpstr>具体的な介護予防ケアマネジメント（アセスメント、ケアプラン等）の例</vt:lpstr>
      <vt:lpstr>PowerPoint プレゼンテーション</vt:lpstr>
      <vt:lpstr>７．介護予防ケアマネジメントに向けた準備　～介護予防ケアマネジメントの三類型</vt:lpstr>
      <vt:lpstr>総合事業における介護予防ケアマネジメント （第1号介護予防支援事業）　</vt:lpstr>
      <vt:lpstr>介護予防ケアマネジメントの対象者像</vt:lpstr>
      <vt:lpstr>PowerPoint プレゼンテーション</vt:lpstr>
      <vt:lpstr>利用者像の多くに見られる代表的な状態</vt:lpstr>
      <vt:lpstr>PowerPoint プレゼンテーション</vt:lpstr>
      <vt:lpstr>ADL/IADLの評価とは</vt:lpstr>
      <vt:lpstr>PowerPoint プレゼンテーション</vt:lpstr>
      <vt:lpstr>総合事業における窓口対応のあり方として②</vt:lpstr>
      <vt:lpstr>PowerPoint プレゼンテーション</vt:lpstr>
      <vt:lpstr>総合事業における窓口対応のあり方として③</vt:lpstr>
      <vt:lpstr>介護予防ケアマネジメントのあり方①</vt:lpstr>
      <vt:lpstr>介護予防ケアマネジメントのあり方②</vt:lpstr>
      <vt:lpstr>介護予防ケアマネジメントのあり方③</vt:lpstr>
      <vt:lpstr>（参考）介護予防支援の提供に当たっての留意点</vt:lpstr>
      <vt:lpstr>PowerPoint プレゼンテーション</vt:lpstr>
      <vt:lpstr>PowerPoint プレゼンテーション</vt:lpstr>
      <vt:lpstr>自立支援に資する介護予防ケアマネジメントの視点②</vt:lpstr>
      <vt:lpstr>自立支援に資する介護予防ケアマネジメントの視点③</vt:lpstr>
      <vt:lpstr>自立支援に資する介護予防ケアマネジメントの視点④</vt:lpstr>
      <vt:lpstr>PowerPoint プレゼンテーション</vt:lpstr>
      <vt:lpstr>PowerPoint プレゼンテーション</vt:lpstr>
      <vt:lpstr>アセスメントにおけるポイント　①</vt:lpstr>
      <vt:lpstr>興味・関心チェックシートとは</vt:lpstr>
      <vt:lpstr>PowerPoint プレゼンテーション</vt:lpstr>
      <vt:lpstr>興味・関心チェックシートの手順</vt:lpstr>
      <vt:lpstr>アセスメントにおけるポイント　②</vt:lpstr>
      <vt:lpstr>アセスメントにおけるポイント　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総合事業における介護予防ケアマネジメント 　　　　　　　　　　（第1号介護予防支援事業）</dc:title>
  <dc:creator>厚生労働省ネットワークシステム</dc:creator>
  <cp:lastModifiedBy>厚生労働省ネットワークシステム</cp:lastModifiedBy>
  <cp:revision>199</cp:revision>
  <cp:lastPrinted>2017-03-27T03:05:07Z</cp:lastPrinted>
  <dcterms:created xsi:type="dcterms:W3CDTF">2016-02-16T15:55:42Z</dcterms:created>
  <dcterms:modified xsi:type="dcterms:W3CDTF">2017-04-20T05:32:54Z</dcterms:modified>
</cp:coreProperties>
</file>