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838" autoAdjust="0"/>
    <p:restoredTop sz="94660"/>
  </p:normalViewPr>
  <p:slideViewPr>
    <p:cSldViewPr>
      <p:cViewPr varScale="1">
        <p:scale>
          <a:sx n="73" d="100"/>
          <a:sy n="73" d="100"/>
        </p:scale>
        <p:origin x="-144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5574A999-C21B-49F0-8E7A-029162B90FF0}" type="datetimeFigureOut">
              <a:rPr kumimoji="1" lang="ja-JP" altLang="en-US" smtClean="0"/>
              <a:t>2018/2/2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8D25865-C87D-45BA-9835-65056217171F}" type="slidenum">
              <a:rPr kumimoji="1" lang="ja-JP" altLang="en-US" smtClean="0"/>
              <a:t>‹#›</a:t>
            </a:fld>
            <a:endParaRPr kumimoji="1" lang="ja-JP" altLang="en-US"/>
          </a:p>
        </p:txBody>
      </p:sp>
    </p:spTree>
    <p:extLst>
      <p:ext uri="{BB962C8B-B14F-4D97-AF65-F5344CB8AC3E}">
        <p14:creationId xmlns:p14="http://schemas.microsoft.com/office/powerpoint/2010/main" val="3051908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574A999-C21B-49F0-8E7A-029162B90FF0}" type="datetimeFigureOut">
              <a:rPr kumimoji="1" lang="ja-JP" altLang="en-US" smtClean="0"/>
              <a:t>2018/2/2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8D25865-C87D-45BA-9835-65056217171F}" type="slidenum">
              <a:rPr kumimoji="1" lang="ja-JP" altLang="en-US" smtClean="0"/>
              <a:t>‹#›</a:t>
            </a:fld>
            <a:endParaRPr kumimoji="1" lang="ja-JP" altLang="en-US"/>
          </a:p>
        </p:txBody>
      </p:sp>
    </p:spTree>
    <p:extLst>
      <p:ext uri="{BB962C8B-B14F-4D97-AF65-F5344CB8AC3E}">
        <p14:creationId xmlns:p14="http://schemas.microsoft.com/office/powerpoint/2010/main" val="22834496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574A999-C21B-49F0-8E7A-029162B90FF0}" type="datetimeFigureOut">
              <a:rPr kumimoji="1" lang="ja-JP" altLang="en-US" smtClean="0"/>
              <a:t>2018/2/2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8D25865-C87D-45BA-9835-65056217171F}" type="slidenum">
              <a:rPr kumimoji="1" lang="ja-JP" altLang="en-US" smtClean="0"/>
              <a:t>‹#›</a:t>
            </a:fld>
            <a:endParaRPr kumimoji="1" lang="ja-JP" altLang="en-US"/>
          </a:p>
        </p:txBody>
      </p:sp>
    </p:spTree>
    <p:extLst>
      <p:ext uri="{BB962C8B-B14F-4D97-AF65-F5344CB8AC3E}">
        <p14:creationId xmlns:p14="http://schemas.microsoft.com/office/powerpoint/2010/main" val="2384772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574A999-C21B-49F0-8E7A-029162B90FF0}" type="datetimeFigureOut">
              <a:rPr kumimoji="1" lang="ja-JP" altLang="en-US" smtClean="0"/>
              <a:t>2018/2/2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8D25865-C87D-45BA-9835-65056217171F}" type="slidenum">
              <a:rPr kumimoji="1" lang="ja-JP" altLang="en-US" smtClean="0"/>
              <a:t>‹#›</a:t>
            </a:fld>
            <a:endParaRPr kumimoji="1" lang="ja-JP" altLang="en-US"/>
          </a:p>
        </p:txBody>
      </p:sp>
    </p:spTree>
    <p:extLst>
      <p:ext uri="{BB962C8B-B14F-4D97-AF65-F5344CB8AC3E}">
        <p14:creationId xmlns:p14="http://schemas.microsoft.com/office/powerpoint/2010/main" val="3387239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5574A999-C21B-49F0-8E7A-029162B90FF0}" type="datetimeFigureOut">
              <a:rPr kumimoji="1" lang="ja-JP" altLang="en-US" smtClean="0"/>
              <a:t>2018/2/2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8D25865-C87D-45BA-9835-65056217171F}" type="slidenum">
              <a:rPr kumimoji="1" lang="ja-JP" altLang="en-US" smtClean="0"/>
              <a:t>‹#›</a:t>
            </a:fld>
            <a:endParaRPr kumimoji="1" lang="ja-JP" altLang="en-US"/>
          </a:p>
        </p:txBody>
      </p:sp>
    </p:spTree>
    <p:extLst>
      <p:ext uri="{BB962C8B-B14F-4D97-AF65-F5344CB8AC3E}">
        <p14:creationId xmlns:p14="http://schemas.microsoft.com/office/powerpoint/2010/main" val="1321545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5574A999-C21B-49F0-8E7A-029162B90FF0}" type="datetimeFigureOut">
              <a:rPr kumimoji="1" lang="ja-JP" altLang="en-US" smtClean="0"/>
              <a:t>2018/2/2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8D25865-C87D-45BA-9835-65056217171F}" type="slidenum">
              <a:rPr kumimoji="1" lang="ja-JP" altLang="en-US" smtClean="0"/>
              <a:t>‹#›</a:t>
            </a:fld>
            <a:endParaRPr kumimoji="1" lang="ja-JP" altLang="en-US"/>
          </a:p>
        </p:txBody>
      </p:sp>
    </p:spTree>
    <p:extLst>
      <p:ext uri="{BB962C8B-B14F-4D97-AF65-F5344CB8AC3E}">
        <p14:creationId xmlns:p14="http://schemas.microsoft.com/office/powerpoint/2010/main" val="840595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5574A999-C21B-49F0-8E7A-029162B90FF0}" type="datetimeFigureOut">
              <a:rPr kumimoji="1" lang="ja-JP" altLang="en-US" smtClean="0"/>
              <a:t>2018/2/2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8D25865-C87D-45BA-9835-65056217171F}" type="slidenum">
              <a:rPr kumimoji="1" lang="ja-JP" altLang="en-US" smtClean="0"/>
              <a:t>‹#›</a:t>
            </a:fld>
            <a:endParaRPr kumimoji="1" lang="ja-JP" altLang="en-US"/>
          </a:p>
        </p:txBody>
      </p:sp>
    </p:spTree>
    <p:extLst>
      <p:ext uri="{BB962C8B-B14F-4D97-AF65-F5344CB8AC3E}">
        <p14:creationId xmlns:p14="http://schemas.microsoft.com/office/powerpoint/2010/main" val="494792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5574A999-C21B-49F0-8E7A-029162B90FF0}" type="datetimeFigureOut">
              <a:rPr kumimoji="1" lang="ja-JP" altLang="en-US" smtClean="0"/>
              <a:t>2018/2/2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8D25865-C87D-45BA-9835-65056217171F}" type="slidenum">
              <a:rPr kumimoji="1" lang="ja-JP" altLang="en-US" smtClean="0"/>
              <a:t>‹#›</a:t>
            </a:fld>
            <a:endParaRPr kumimoji="1" lang="ja-JP" altLang="en-US"/>
          </a:p>
        </p:txBody>
      </p:sp>
    </p:spTree>
    <p:extLst>
      <p:ext uri="{BB962C8B-B14F-4D97-AF65-F5344CB8AC3E}">
        <p14:creationId xmlns:p14="http://schemas.microsoft.com/office/powerpoint/2010/main" val="166771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574A999-C21B-49F0-8E7A-029162B90FF0}" type="datetimeFigureOut">
              <a:rPr kumimoji="1" lang="ja-JP" altLang="en-US" smtClean="0"/>
              <a:t>2018/2/2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8D25865-C87D-45BA-9835-65056217171F}" type="slidenum">
              <a:rPr kumimoji="1" lang="ja-JP" altLang="en-US" smtClean="0"/>
              <a:t>‹#›</a:t>
            </a:fld>
            <a:endParaRPr kumimoji="1" lang="ja-JP" altLang="en-US"/>
          </a:p>
        </p:txBody>
      </p:sp>
    </p:spTree>
    <p:extLst>
      <p:ext uri="{BB962C8B-B14F-4D97-AF65-F5344CB8AC3E}">
        <p14:creationId xmlns:p14="http://schemas.microsoft.com/office/powerpoint/2010/main" val="1713199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5574A999-C21B-49F0-8E7A-029162B90FF0}" type="datetimeFigureOut">
              <a:rPr kumimoji="1" lang="ja-JP" altLang="en-US" smtClean="0"/>
              <a:t>2018/2/2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8D25865-C87D-45BA-9835-65056217171F}" type="slidenum">
              <a:rPr kumimoji="1" lang="ja-JP" altLang="en-US" smtClean="0"/>
              <a:t>‹#›</a:t>
            </a:fld>
            <a:endParaRPr kumimoji="1" lang="ja-JP" altLang="en-US"/>
          </a:p>
        </p:txBody>
      </p:sp>
    </p:spTree>
    <p:extLst>
      <p:ext uri="{BB962C8B-B14F-4D97-AF65-F5344CB8AC3E}">
        <p14:creationId xmlns:p14="http://schemas.microsoft.com/office/powerpoint/2010/main" val="1603371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5574A999-C21B-49F0-8E7A-029162B90FF0}" type="datetimeFigureOut">
              <a:rPr kumimoji="1" lang="ja-JP" altLang="en-US" smtClean="0"/>
              <a:t>2018/2/2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8D25865-C87D-45BA-9835-65056217171F}" type="slidenum">
              <a:rPr kumimoji="1" lang="ja-JP" altLang="en-US" smtClean="0"/>
              <a:t>‹#›</a:t>
            </a:fld>
            <a:endParaRPr kumimoji="1" lang="ja-JP" altLang="en-US"/>
          </a:p>
        </p:txBody>
      </p:sp>
    </p:spTree>
    <p:extLst>
      <p:ext uri="{BB962C8B-B14F-4D97-AF65-F5344CB8AC3E}">
        <p14:creationId xmlns:p14="http://schemas.microsoft.com/office/powerpoint/2010/main" val="942275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74A999-C21B-49F0-8E7A-029162B90FF0}" type="datetimeFigureOut">
              <a:rPr kumimoji="1" lang="ja-JP" altLang="en-US" smtClean="0"/>
              <a:t>2018/2/2</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D25865-C87D-45BA-9835-65056217171F}" type="slidenum">
              <a:rPr kumimoji="1" lang="ja-JP" altLang="en-US" smtClean="0"/>
              <a:t>‹#›</a:t>
            </a:fld>
            <a:endParaRPr kumimoji="1" lang="ja-JP" altLang="en-US"/>
          </a:p>
        </p:txBody>
      </p:sp>
    </p:spTree>
    <p:extLst>
      <p:ext uri="{BB962C8B-B14F-4D97-AF65-F5344CB8AC3E}">
        <p14:creationId xmlns:p14="http://schemas.microsoft.com/office/powerpoint/2010/main" val="3133047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18" y="260648"/>
            <a:ext cx="9144000" cy="144016"/>
          </a:xfrm>
          <a:prstGeom prst="rect">
            <a:avLst/>
          </a:prstGeom>
          <a:gradFill rotWithShape="1">
            <a:gsLst>
              <a:gs pos="0">
                <a:schemeClr val="bg1"/>
              </a:gs>
              <a:gs pos="100000">
                <a:schemeClr val="accent1"/>
              </a:gs>
            </a:gsLst>
            <a:lin ang="5400000" scaled="1"/>
          </a:gradFill>
          <a:ln w="9525">
            <a:noFill/>
            <a:miter lim="800000"/>
            <a:headEnd/>
            <a:tailEnd/>
          </a:ln>
        </p:spPr>
        <p:txBody>
          <a:bodyPr wrap="none" lIns="65288" tIns="32643" rIns="65288" bIns="32643" anchor="ctr"/>
          <a:lstStyle/>
          <a:p>
            <a:endParaRPr lang="ja-JP" altLang="en-US"/>
          </a:p>
        </p:txBody>
      </p:sp>
      <p:sp>
        <p:nvSpPr>
          <p:cNvPr id="5" name="テキスト ボックス 1"/>
          <p:cNvSpPr txBox="1"/>
          <p:nvPr/>
        </p:nvSpPr>
        <p:spPr>
          <a:xfrm>
            <a:off x="18" y="0"/>
            <a:ext cx="9144000" cy="332656"/>
          </a:xfrm>
          <a:prstGeom prst="rect">
            <a:avLst/>
          </a:prstGeom>
          <a:noFill/>
          <a:ln>
            <a:noFill/>
          </a:ln>
        </p:spPr>
        <p:txBody>
          <a:bodyPr wrap="square" lIns="91414" tIns="45708" rIns="91414" bIns="45708"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ja-JP" altLang="en-US" sz="1600" b="1" dirty="0" smtClean="0">
                <a:latin typeface="Calibri" pitchFamily="34" charset="0"/>
              </a:rPr>
              <a:t>総合事業（介護予防・生活支援サービス事業）等のロードマップ</a:t>
            </a:r>
            <a:r>
              <a:rPr lang="en-US" altLang="ja-JP" sz="1600" b="1" dirty="0" smtClean="0">
                <a:latin typeface="Calibri" pitchFamily="34" charset="0"/>
              </a:rPr>
              <a:t>【</a:t>
            </a:r>
            <a:r>
              <a:rPr lang="ja-JP" altLang="en-US" sz="1600" b="1" dirty="0" smtClean="0">
                <a:latin typeface="Calibri" pitchFamily="34" charset="0"/>
              </a:rPr>
              <a:t>第６～８期</a:t>
            </a:r>
            <a:r>
              <a:rPr lang="en-US" altLang="ja-JP" sz="1600" b="1" dirty="0" smtClean="0">
                <a:latin typeface="Calibri" pitchFamily="34" charset="0"/>
              </a:rPr>
              <a:t>】</a:t>
            </a:r>
            <a:r>
              <a:rPr lang="ja-JP" altLang="en-US" sz="1600" b="1" dirty="0" smtClean="0">
                <a:latin typeface="Calibri" pitchFamily="34" charset="0"/>
              </a:rPr>
              <a:t>（イメージ）</a:t>
            </a:r>
            <a:endParaRPr lang="ja-JP" altLang="ja-JP" sz="1600" b="1" dirty="0">
              <a:latin typeface="Calibri" pitchFamily="34" charset="0"/>
            </a:endParaRPr>
          </a:p>
        </p:txBody>
      </p:sp>
      <p:graphicFrame>
        <p:nvGraphicFramePr>
          <p:cNvPr id="42" name="表 41"/>
          <p:cNvGraphicFramePr>
            <a:graphicFrameLocks noGrp="1"/>
          </p:cNvGraphicFramePr>
          <p:nvPr>
            <p:extLst>
              <p:ext uri="{D42A27DB-BD31-4B8C-83A1-F6EECF244321}">
                <p14:modId xmlns:p14="http://schemas.microsoft.com/office/powerpoint/2010/main" val="2747708776"/>
              </p:ext>
            </p:extLst>
          </p:nvPr>
        </p:nvGraphicFramePr>
        <p:xfrm>
          <a:off x="179531" y="620688"/>
          <a:ext cx="8784974" cy="6141000"/>
        </p:xfrm>
        <a:graphic>
          <a:graphicData uri="http://schemas.openxmlformats.org/drawingml/2006/table">
            <a:tbl>
              <a:tblPr firstRow="1" bandRow="1">
                <a:tableStyleId>{5940675A-B579-460E-94D1-54222C63F5DA}</a:tableStyleId>
              </a:tblPr>
              <a:tblGrid>
                <a:gridCol w="798634"/>
                <a:gridCol w="798634"/>
                <a:gridCol w="798634"/>
                <a:gridCol w="798634"/>
                <a:gridCol w="798634"/>
                <a:gridCol w="798634"/>
                <a:gridCol w="798634"/>
                <a:gridCol w="798634"/>
                <a:gridCol w="798634"/>
                <a:gridCol w="798634"/>
                <a:gridCol w="798634"/>
              </a:tblGrid>
              <a:tr h="375920">
                <a:tc rowSpan="2">
                  <a:txBody>
                    <a:bodyPr/>
                    <a:lstStyle/>
                    <a:p>
                      <a:endParaRPr kumimoji="1" lang="ja-JP" altLang="en-US" sz="1900" dirty="0"/>
                    </a:p>
                  </a:txBody>
                  <a:tcPr/>
                </a:tc>
                <a:tc>
                  <a:txBody>
                    <a:bodyPr/>
                    <a:lstStyle/>
                    <a:p>
                      <a:endParaRPr kumimoji="1" lang="ja-JP" altLang="en-US" sz="1900" dirty="0"/>
                    </a:p>
                  </a:txBody>
                  <a:tcPr/>
                </a:tc>
                <a:tc gridSpan="3">
                  <a:txBody>
                    <a:bodyPr/>
                    <a:lstStyle/>
                    <a:p>
                      <a:pPr algn="ctr"/>
                      <a:r>
                        <a:rPr kumimoji="1" lang="ja-JP" altLang="en-US" sz="1600" dirty="0" smtClean="0"/>
                        <a:t>第６期</a:t>
                      </a:r>
                      <a:endParaRPr kumimoji="1" lang="en-US" altLang="ja-JP" sz="1600" dirty="0" smtClean="0"/>
                    </a:p>
                  </a:txBody>
                  <a:tcPr/>
                </a:tc>
                <a:tc hMerge="1">
                  <a:txBody>
                    <a:bodyPr/>
                    <a:lstStyle/>
                    <a:p>
                      <a:endParaRPr kumimoji="1" lang="ja-JP" altLang="en-US" dirty="0"/>
                    </a:p>
                  </a:txBody>
                  <a:tcPr/>
                </a:tc>
                <a:tc hMerge="1">
                  <a:txBody>
                    <a:bodyPr/>
                    <a:lstStyle/>
                    <a:p>
                      <a:endParaRPr kumimoji="1" lang="ja-JP" altLang="en-US" dirty="0"/>
                    </a:p>
                  </a:txBody>
                  <a:tcPr/>
                </a:tc>
                <a:tc gridSpan="3">
                  <a:txBody>
                    <a:bodyPr/>
                    <a:lstStyle/>
                    <a:p>
                      <a:pPr algn="ctr"/>
                      <a:r>
                        <a:rPr kumimoji="1" lang="ja-JP" altLang="en-US" sz="1600" dirty="0" smtClean="0"/>
                        <a:t>第７期</a:t>
                      </a:r>
                      <a:endParaRPr kumimoji="1" lang="ja-JP" altLang="en-US" sz="1600" dirty="0"/>
                    </a:p>
                  </a:txBody>
                  <a:tcPr/>
                </a:tc>
                <a:tc hMerge="1">
                  <a:txBody>
                    <a:bodyPr/>
                    <a:lstStyle/>
                    <a:p>
                      <a:endParaRPr kumimoji="1" lang="ja-JP" altLang="en-US" dirty="0"/>
                    </a:p>
                  </a:txBody>
                  <a:tcPr/>
                </a:tc>
                <a:tc hMerge="1">
                  <a:txBody>
                    <a:bodyPr/>
                    <a:lstStyle/>
                    <a:p>
                      <a:endParaRPr kumimoji="1" lang="ja-JP" altLang="en-US" dirty="0"/>
                    </a:p>
                  </a:txBody>
                  <a:tcPr/>
                </a:tc>
                <a:tc gridSpan="3">
                  <a:txBody>
                    <a:bodyPr/>
                    <a:lstStyle/>
                    <a:p>
                      <a:pPr algn="ctr"/>
                      <a:r>
                        <a:rPr kumimoji="1" lang="ja-JP" altLang="en-US" sz="1600" dirty="0" smtClean="0"/>
                        <a:t>第８期</a:t>
                      </a:r>
                      <a:endParaRPr kumimoji="1" lang="ja-JP" altLang="en-US" sz="1600" dirty="0"/>
                    </a:p>
                  </a:txBody>
                  <a:tcPr/>
                </a:tc>
                <a:tc hMerge="1">
                  <a:txBody>
                    <a:bodyPr/>
                    <a:lstStyle/>
                    <a:p>
                      <a:endParaRPr kumimoji="1" lang="ja-JP" altLang="en-US" dirty="0"/>
                    </a:p>
                  </a:txBody>
                  <a:tcPr/>
                </a:tc>
                <a:tc hMerge="1">
                  <a:txBody>
                    <a:bodyPr/>
                    <a:lstStyle/>
                    <a:p>
                      <a:endParaRPr kumimoji="1" lang="ja-JP" altLang="en-US" dirty="0"/>
                    </a:p>
                  </a:txBody>
                  <a:tcPr/>
                </a:tc>
              </a:tr>
              <a:tr h="375920">
                <a:tc vMerge="1">
                  <a:txBody>
                    <a:bodyPr/>
                    <a:lstStyle/>
                    <a:p>
                      <a:endParaRPr kumimoji="1" lang="ja-JP" altLang="en-US" dirty="0"/>
                    </a:p>
                  </a:txBody>
                  <a:tcPr/>
                </a:tc>
                <a:tc>
                  <a:txBody>
                    <a:bodyPr/>
                    <a:lstStyle/>
                    <a:p>
                      <a:r>
                        <a:rPr kumimoji="1" lang="en-US" altLang="ja-JP" sz="1900" dirty="0" smtClean="0"/>
                        <a:t>26</a:t>
                      </a:r>
                      <a:r>
                        <a:rPr kumimoji="1" lang="ja-JP" altLang="en-US" sz="1200" dirty="0" smtClean="0"/>
                        <a:t>年度</a:t>
                      </a:r>
                      <a:endParaRPr kumimoji="1" lang="ja-JP" altLang="en-US" sz="1900" dirty="0"/>
                    </a:p>
                  </a:txBody>
                  <a:tcPr/>
                </a:tc>
                <a:tc>
                  <a:txBody>
                    <a:bodyPr/>
                    <a:lstStyle/>
                    <a:p>
                      <a:r>
                        <a:rPr kumimoji="1" lang="en-US" altLang="ja-JP" sz="1900" dirty="0" smtClean="0"/>
                        <a:t>27</a:t>
                      </a:r>
                      <a:r>
                        <a:rPr kumimoji="1" lang="ja-JP" altLang="en-US" sz="1200" b="0" i="0" u="none" strike="noStrike" kern="1200" cap="none" spc="0" normalizeH="0" baseline="0" noProof="0" dirty="0" smtClean="0">
                          <a:ln>
                            <a:noFill/>
                          </a:ln>
                          <a:solidFill>
                            <a:prstClr val="black"/>
                          </a:solidFill>
                          <a:effectLst/>
                          <a:uLnTx/>
                          <a:uFillTx/>
                          <a:latin typeface="+mn-lt"/>
                          <a:ea typeface="+mn-ea"/>
                          <a:cs typeface="+mn-cs"/>
                        </a:rPr>
                        <a:t>年度</a:t>
                      </a:r>
                      <a:endParaRPr kumimoji="1" lang="ja-JP" altLang="en-US" sz="1900" dirty="0"/>
                    </a:p>
                  </a:txBody>
                  <a:tcPr/>
                </a:tc>
                <a:tc>
                  <a:txBody>
                    <a:bodyPr/>
                    <a:lstStyle/>
                    <a:p>
                      <a:r>
                        <a:rPr kumimoji="1" lang="en-US" altLang="ja-JP" sz="1900" dirty="0" smtClean="0"/>
                        <a:t>28</a:t>
                      </a:r>
                      <a:r>
                        <a:rPr kumimoji="1" lang="ja-JP" altLang="en-US" sz="1200" b="0" i="0" u="none" strike="noStrike" kern="1200" cap="none" spc="0" normalizeH="0" baseline="0" noProof="0" dirty="0" smtClean="0">
                          <a:ln>
                            <a:noFill/>
                          </a:ln>
                          <a:solidFill>
                            <a:prstClr val="black"/>
                          </a:solidFill>
                          <a:effectLst/>
                          <a:uLnTx/>
                          <a:uFillTx/>
                          <a:latin typeface="+mn-lt"/>
                          <a:ea typeface="+mn-ea"/>
                          <a:cs typeface="+mn-cs"/>
                        </a:rPr>
                        <a:t>年度</a:t>
                      </a:r>
                      <a:endParaRPr kumimoji="1" lang="ja-JP" altLang="en-US" sz="1900" dirty="0"/>
                    </a:p>
                  </a:txBody>
                  <a:tcPr/>
                </a:tc>
                <a:tc>
                  <a:txBody>
                    <a:bodyPr/>
                    <a:lstStyle/>
                    <a:p>
                      <a:r>
                        <a:rPr kumimoji="1" lang="en-US" altLang="ja-JP" sz="1900" dirty="0" smtClean="0"/>
                        <a:t>29</a:t>
                      </a:r>
                      <a:r>
                        <a:rPr kumimoji="1" lang="ja-JP" altLang="en-US" sz="1200" b="0" i="0" u="none" strike="noStrike" kern="1200" cap="none" spc="0" normalizeH="0" baseline="0" noProof="0" dirty="0" smtClean="0">
                          <a:ln>
                            <a:noFill/>
                          </a:ln>
                          <a:solidFill>
                            <a:prstClr val="black"/>
                          </a:solidFill>
                          <a:effectLst/>
                          <a:uLnTx/>
                          <a:uFillTx/>
                          <a:latin typeface="+mn-lt"/>
                          <a:ea typeface="+mn-ea"/>
                          <a:cs typeface="+mn-cs"/>
                        </a:rPr>
                        <a:t>年度</a:t>
                      </a:r>
                      <a:endParaRPr kumimoji="1" lang="ja-JP" altLang="en-US" sz="1900" dirty="0"/>
                    </a:p>
                  </a:txBody>
                  <a:tcPr/>
                </a:tc>
                <a:tc>
                  <a:txBody>
                    <a:bodyPr/>
                    <a:lstStyle/>
                    <a:p>
                      <a:r>
                        <a:rPr kumimoji="1" lang="en-US" altLang="ja-JP" sz="1900" dirty="0" smtClean="0"/>
                        <a:t>30</a:t>
                      </a:r>
                      <a:r>
                        <a:rPr kumimoji="1" lang="ja-JP" altLang="en-US" sz="1200" b="0" i="0" u="none" strike="noStrike" kern="1200" cap="none" spc="0" normalizeH="0" baseline="0" noProof="0" dirty="0" smtClean="0">
                          <a:ln>
                            <a:noFill/>
                          </a:ln>
                          <a:solidFill>
                            <a:prstClr val="black"/>
                          </a:solidFill>
                          <a:effectLst/>
                          <a:uLnTx/>
                          <a:uFillTx/>
                          <a:latin typeface="+mn-lt"/>
                          <a:ea typeface="+mn-ea"/>
                          <a:cs typeface="+mn-cs"/>
                        </a:rPr>
                        <a:t>年度</a:t>
                      </a:r>
                      <a:endParaRPr kumimoji="1" lang="ja-JP" altLang="en-US" sz="1900" dirty="0"/>
                    </a:p>
                  </a:txBody>
                  <a:tcPr/>
                </a:tc>
                <a:tc>
                  <a:txBody>
                    <a:bodyPr/>
                    <a:lstStyle/>
                    <a:p>
                      <a:r>
                        <a:rPr kumimoji="1" lang="en-US" altLang="ja-JP" sz="1900" dirty="0" smtClean="0"/>
                        <a:t>31</a:t>
                      </a:r>
                      <a:r>
                        <a:rPr kumimoji="1" lang="ja-JP" altLang="en-US" sz="1200" b="0" i="0" u="none" strike="noStrike" kern="1200" cap="none" spc="0" normalizeH="0" baseline="0" noProof="0" dirty="0" smtClean="0">
                          <a:ln>
                            <a:noFill/>
                          </a:ln>
                          <a:solidFill>
                            <a:prstClr val="black"/>
                          </a:solidFill>
                          <a:effectLst/>
                          <a:uLnTx/>
                          <a:uFillTx/>
                          <a:latin typeface="+mn-lt"/>
                          <a:ea typeface="+mn-ea"/>
                          <a:cs typeface="+mn-cs"/>
                        </a:rPr>
                        <a:t>年度</a:t>
                      </a:r>
                      <a:endParaRPr kumimoji="1" lang="ja-JP" altLang="en-US" sz="1900" dirty="0"/>
                    </a:p>
                  </a:txBody>
                  <a:tcPr/>
                </a:tc>
                <a:tc>
                  <a:txBody>
                    <a:bodyPr/>
                    <a:lstStyle/>
                    <a:p>
                      <a:r>
                        <a:rPr kumimoji="1" lang="en-US" altLang="ja-JP" sz="1900" dirty="0" smtClean="0"/>
                        <a:t>32</a:t>
                      </a:r>
                      <a:r>
                        <a:rPr kumimoji="1" lang="ja-JP" altLang="en-US" sz="1200" b="0" i="0" u="none" strike="noStrike" kern="1200" cap="none" spc="0" normalizeH="0" baseline="0" noProof="0" dirty="0" smtClean="0">
                          <a:ln>
                            <a:noFill/>
                          </a:ln>
                          <a:solidFill>
                            <a:prstClr val="black"/>
                          </a:solidFill>
                          <a:effectLst/>
                          <a:uLnTx/>
                          <a:uFillTx/>
                          <a:latin typeface="+mn-lt"/>
                          <a:ea typeface="+mn-ea"/>
                          <a:cs typeface="+mn-cs"/>
                        </a:rPr>
                        <a:t>年度</a:t>
                      </a:r>
                      <a:endParaRPr kumimoji="1" lang="ja-JP" altLang="en-US" sz="1900" dirty="0"/>
                    </a:p>
                  </a:txBody>
                  <a:tcPr/>
                </a:tc>
                <a:tc>
                  <a:txBody>
                    <a:bodyPr/>
                    <a:lstStyle/>
                    <a:p>
                      <a:r>
                        <a:rPr kumimoji="1" lang="en-US" altLang="ja-JP" sz="1900" dirty="0" smtClean="0"/>
                        <a:t>33</a:t>
                      </a:r>
                      <a:r>
                        <a:rPr kumimoji="1" lang="ja-JP" altLang="en-US" sz="1200" b="0" i="0" u="none" strike="noStrike" kern="1200" cap="none" spc="0" normalizeH="0" baseline="0" noProof="0" dirty="0" smtClean="0">
                          <a:ln>
                            <a:noFill/>
                          </a:ln>
                          <a:solidFill>
                            <a:prstClr val="black"/>
                          </a:solidFill>
                          <a:effectLst/>
                          <a:uLnTx/>
                          <a:uFillTx/>
                          <a:latin typeface="+mn-lt"/>
                          <a:ea typeface="+mn-ea"/>
                          <a:cs typeface="+mn-cs"/>
                        </a:rPr>
                        <a:t>年度</a:t>
                      </a:r>
                      <a:endParaRPr kumimoji="1" lang="ja-JP" altLang="en-US" sz="1900" dirty="0"/>
                    </a:p>
                  </a:txBody>
                  <a:tcPr/>
                </a:tc>
                <a:tc>
                  <a:txBody>
                    <a:bodyPr/>
                    <a:lstStyle/>
                    <a:p>
                      <a:r>
                        <a:rPr kumimoji="1" lang="en-US" altLang="ja-JP" sz="1900" dirty="0" smtClean="0"/>
                        <a:t>34</a:t>
                      </a:r>
                      <a:r>
                        <a:rPr kumimoji="1" lang="ja-JP" altLang="en-US" sz="1200" b="0" i="0" u="none" strike="noStrike" kern="1200" cap="none" spc="0" normalizeH="0" baseline="0" noProof="0" dirty="0" smtClean="0">
                          <a:ln>
                            <a:noFill/>
                          </a:ln>
                          <a:solidFill>
                            <a:prstClr val="black"/>
                          </a:solidFill>
                          <a:effectLst/>
                          <a:uLnTx/>
                          <a:uFillTx/>
                          <a:latin typeface="+mn-lt"/>
                          <a:ea typeface="+mn-ea"/>
                          <a:cs typeface="+mn-cs"/>
                        </a:rPr>
                        <a:t>年度</a:t>
                      </a:r>
                      <a:endParaRPr kumimoji="1" lang="ja-JP" altLang="en-US" sz="1900" dirty="0"/>
                    </a:p>
                  </a:txBody>
                  <a:tcPr/>
                </a:tc>
                <a:tc>
                  <a:txBody>
                    <a:bodyPr/>
                    <a:lstStyle/>
                    <a:p>
                      <a:r>
                        <a:rPr kumimoji="1" lang="en-US" altLang="ja-JP" sz="1900" dirty="0" smtClean="0"/>
                        <a:t>35</a:t>
                      </a:r>
                      <a:r>
                        <a:rPr kumimoji="1" lang="ja-JP" altLang="en-US" sz="1200" b="0" i="0" u="none" strike="noStrike" kern="1200" cap="none" spc="0" normalizeH="0" baseline="0" noProof="0" dirty="0" smtClean="0">
                          <a:ln>
                            <a:noFill/>
                          </a:ln>
                          <a:solidFill>
                            <a:prstClr val="black"/>
                          </a:solidFill>
                          <a:effectLst/>
                          <a:uLnTx/>
                          <a:uFillTx/>
                          <a:latin typeface="+mn-lt"/>
                          <a:ea typeface="+mn-ea"/>
                          <a:cs typeface="+mn-cs"/>
                        </a:rPr>
                        <a:t>年度</a:t>
                      </a:r>
                      <a:endParaRPr kumimoji="1" lang="ja-JP" altLang="en-US" sz="1900" dirty="0"/>
                    </a:p>
                  </a:txBody>
                  <a:tcPr/>
                </a:tc>
              </a:tr>
              <a:tr h="1418560">
                <a:tc>
                  <a:txBody>
                    <a:bodyPr/>
                    <a:lstStyle/>
                    <a:p>
                      <a:pPr algn="ctr"/>
                      <a:r>
                        <a:rPr kumimoji="1" lang="ja-JP" altLang="en-US" sz="1600" dirty="0" smtClean="0"/>
                        <a:t>段階</a:t>
                      </a:r>
                      <a:endParaRPr kumimoji="1" lang="ja-JP" altLang="en-US" sz="1600" dirty="0"/>
                    </a:p>
                  </a:txBody>
                  <a:tcPr vert="eaVert" anchor="ctr"/>
                </a:tc>
                <a:tc>
                  <a:txBody>
                    <a:bodyPr/>
                    <a:lstStyle/>
                    <a:p>
                      <a:endParaRPr kumimoji="1" lang="ja-JP" altLang="en-US" sz="1900" dirty="0"/>
                    </a:p>
                  </a:txBody>
                  <a:tcPr/>
                </a:tc>
                <a:tc>
                  <a:txBody>
                    <a:bodyPr/>
                    <a:lstStyle/>
                    <a:p>
                      <a:endParaRPr kumimoji="1" lang="ja-JP" altLang="en-US" sz="1900" dirty="0"/>
                    </a:p>
                  </a:txBody>
                  <a:tcPr/>
                </a:tc>
                <a:tc>
                  <a:txBody>
                    <a:bodyPr/>
                    <a:lstStyle/>
                    <a:p>
                      <a:endParaRPr kumimoji="1" lang="ja-JP" altLang="en-US" sz="1900" dirty="0"/>
                    </a:p>
                  </a:txBody>
                  <a:tcPr/>
                </a:tc>
                <a:tc>
                  <a:txBody>
                    <a:bodyPr/>
                    <a:lstStyle/>
                    <a:p>
                      <a:endParaRPr kumimoji="1" lang="ja-JP" altLang="en-US" sz="1900" dirty="0"/>
                    </a:p>
                  </a:txBody>
                  <a:tcPr/>
                </a:tc>
                <a:tc>
                  <a:txBody>
                    <a:bodyPr/>
                    <a:lstStyle/>
                    <a:p>
                      <a:endParaRPr kumimoji="1" lang="ja-JP" altLang="en-US" sz="1900" dirty="0"/>
                    </a:p>
                  </a:txBody>
                  <a:tcPr/>
                </a:tc>
                <a:tc>
                  <a:txBody>
                    <a:bodyPr/>
                    <a:lstStyle/>
                    <a:p>
                      <a:endParaRPr kumimoji="1" lang="ja-JP" altLang="en-US" sz="1900" dirty="0"/>
                    </a:p>
                  </a:txBody>
                  <a:tcPr/>
                </a:tc>
                <a:tc>
                  <a:txBody>
                    <a:bodyPr/>
                    <a:lstStyle/>
                    <a:p>
                      <a:endParaRPr kumimoji="1" lang="ja-JP" altLang="en-US" sz="1900" dirty="0"/>
                    </a:p>
                  </a:txBody>
                  <a:tcPr/>
                </a:tc>
                <a:tc>
                  <a:txBody>
                    <a:bodyPr/>
                    <a:lstStyle/>
                    <a:p>
                      <a:endParaRPr kumimoji="1" lang="ja-JP" altLang="en-US" sz="1900" dirty="0"/>
                    </a:p>
                  </a:txBody>
                  <a:tcPr/>
                </a:tc>
                <a:tc>
                  <a:txBody>
                    <a:bodyPr/>
                    <a:lstStyle/>
                    <a:p>
                      <a:endParaRPr kumimoji="1" lang="ja-JP" altLang="en-US" sz="1900" dirty="0"/>
                    </a:p>
                  </a:txBody>
                  <a:tcPr/>
                </a:tc>
                <a:tc>
                  <a:txBody>
                    <a:bodyPr/>
                    <a:lstStyle/>
                    <a:p>
                      <a:endParaRPr kumimoji="1" lang="ja-JP" altLang="en-US" sz="1900" dirty="0"/>
                    </a:p>
                  </a:txBody>
                  <a:tcPr/>
                </a:tc>
              </a:tr>
              <a:tr h="3960440">
                <a:tc>
                  <a:txBody>
                    <a:bodyPr/>
                    <a:lstStyle/>
                    <a:p>
                      <a:pPr algn="ctr"/>
                      <a:r>
                        <a:rPr kumimoji="1" lang="ja-JP" altLang="en-US" sz="1600" dirty="0" smtClean="0"/>
                        <a:t>取組事項</a:t>
                      </a:r>
                      <a:endParaRPr kumimoji="1" lang="ja-JP" altLang="en-US" sz="1600" dirty="0"/>
                    </a:p>
                  </a:txBody>
                  <a:tcPr vert="eaVert" anchor="ctr"/>
                </a:tc>
                <a:tc>
                  <a:txBody>
                    <a:bodyPr/>
                    <a:lstStyle/>
                    <a:p>
                      <a:endParaRPr kumimoji="1" lang="ja-JP" altLang="en-US" sz="1900" dirty="0"/>
                    </a:p>
                  </a:txBody>
                  <a:tcPr/>
                </a:tc>
                <a:tc>
                  <a:txBody>
                    <a:bodyPr/>
                    <a:lstStyle/>
                    <a:p>
                      <a:endParaRPr kumimoji="1" lang="ja-JP" altLang="en-US" sz="1900" dirty="0"/>
                    </a:p>
                  </a:txBody>
                  <a:tcPr/>
                </a:tc>
                <a:tc>
                  <a:txBody>
                    <a:bodyPr/>
                    <a:lstStyle/>
                    <a:p>
                      <a:endParaRPr kumimoji="1" lang="ja-JP" altLang="en-US" sz="1900" dirty="0"/>
                    </a:p>
                  </a:txBody>
                  <a:tcPr/>
                </a:tc>
                <a:tc>
                  <a:txBody>
                    <a:bodyPr/>
                    <a:lstStyle/>
                    <a:p>
                      <a:endParaRPr kumimoji="1" lang="ja-JP" altLang="en-US" sz="1900" dirty="0"/>
                    </a:p>
                  </a:txBody>
                  <a:tcPr/>
                </a:tc>
                <a:tc>
                  <a:txBody>
                    <a:bodyPr/>
                    <a:lstStyle/>
                    <a:p>
                      <a:endParaRPr kumimoji="1" lang="ja-JP" altLang="en-US" sz="1900" dirty="0"/>
                    </a:p>
                  </a:txBody>
                  <a:tcPr/>
                </a:tc>
                <a:tc>
                  <a:txBody>
                    <a:bodyPr/>
                    <a:lstStyle/>
                    <a:p>
                      <a:endParaRPr kumimoji="1" lang="ja-JP" altLang="en-US" sz="1900" dirty="0"/>
                    </a:p>
                  </a:txBody>
                  <a:tcPr/>
                </a:tc>
                <a:tc>
                  <a:txBody>
                    <a:bodyPr/>
                    <a:lstStyle/>
                    <a:p>
                      <a:endParaRPr kumimoji="1" lang="ja-JP" altLang="en-US" sz="1900" dirty="0"/>
                    </a:p>
                  </a:txBody>
                  <a:tcPr/>
                </a:tc>
                <a:tc>
                  <a:txBody>
                    <a:bodyPr/>
                    <a:lstStyle/>
                    <a:p>
                      <a:endParaRPr kumimoji="1" lang="ja-JP" altLang="en-US" sz="1900" dirty="0"/>
                    </a:p>
                  </a:txBody>
                  <a:tcPr/>
                </a:tc>
                <a:tc>
                  <a:txBody>
                    <a:bodyPr/>
                    <a:lstStyle/>
                    <a:p>
                      <a:endParaRPr kumimoji="1" lang="ja-JP" altLang="en-US" sz="1900" dirty="0"/>
                    </a:p>
                  </a:txBody>
                  <a:tcPr/>
                </a:tc>
                <a:tc>
                  <a:txBody>
                    <a:bodyPr/>
                    <a:lstStyle/>
                    <a:p>
                      <a:endParaRPr kumimoji="1" lang="ja-JP" altLang="en-US" sz="1900" dirty="0"/>
                    </a:p>
                  </a:txBody>
                  <a:tcPr/>
                </a:tc>
              </a:tr>
            </a:tbl>
          </a:graphicData>
        </a:graphic>
      </p:graphicFrame>
      <p:sp>
        <p:nvSpPr>
          <p:cNvPr id="47" name="テキスト ボックス 46"/>
          <p:cNvSpPr txBox="1"/>
          <p:nvPr/>
        </p:nvSpPr>
        <p:spPr>
          <a:xfrm>
            <a:off x="1115616" y="1568985"/>
            <a:ext cx="432048" cy="707886"/>
          </a:xfrm>
          <a:prstGeom prst="rect">
            <a:avLst/>
          </a:prstGeom>
          <a:solidFill>
            <a:schemeClr val="bg1"/>
          </a:solidFill>
        </p:spPr>
        <p:txBody>
          <a:bodyPr wrap="square" rtlCol="0">
            <a:spAutoFit/>
          </a:bodyPr>
          <a:lstStyle/>
          <a:p>
            <a:pPr>
              <a:lnSpc>
                <a:spcPts val="1200"/>
              </a:lnSpc>
            </a:pPr>
            <a:r>
              <a:rPr kumimoji="1" lang="ja-JP" altLang="en-US" sz="1200" b="1" dirty="0" smtClean="0"/>
              <a:t>● </a:t>
            </a:r>
            <a:endParaRPr lang="en-US" altLang="ja-JP" sz="1200" b="1" dirty="0"/>
          </a:p>
          <a:p>
            <a:pPr>
              <a:lnSpc>
                <a:spcPts val="1200"/>
              </a:lnSpc>
            </a:pPr>
            <a:r>
              <a:rPr lang="ja-JP" altLang="en-US" sz="1200" b="1" dirty="0"/>
              <a:t>法改正</a:t>
            </a:r>
            <a:endParaRPr lang="en-US" altLang="ja-JP" sz="1200" b="1" dirty="0" smtClean="0"/>
          </a:p>
        </p:txBody>
      </p:sp>
      <p:sp>
        <p:nvSpPr>
          <p:cNvPr id="48" name="テキスト ボックス 47"/>
          <p:cNvSpPr txBox="1"/>
          <p:nvPr/>
        </p:nvSpPr>
        <p:spPr>
          <a:xfrm>
            <a:off x="1619672" y="1568985"/>
            <a:ext cx="432048" cy="707886"/>
          </a:xfrm>
          <a:prstGeom prst="rect">
            <a:avLst/>
          </a:prstGeom>
          <a:solidFill>
            <a:schemeClr val="bg1"/>
          </a:solidFill>
        </p:spPr>
        <p:txBody>
          <a:bodyPr wrap="square" rtlCol="0">
            <a:spAutoFit/>
          </a:bodyPr>
          <a:lstStyle/>
          <a:p>
            <a:pPr>
              <a:lnSpc>
                <a:spcPts val="1200"/>
              </a:lnSpc>
            </a:pPr>
            <a:r>
              <a:rPr kumimoji="1" lang="ja-JP" altLang="en-US" sz="1200" b="1" dirty="0" smtClean="0"/>
              <a:t>● </a:t>
            </a:r>
            <a:endParaRPr lang="en-US" altLang="ja-JP" sz="1200" b="1" dirty="0"/>
          </a:p>
          <a:p>
            <a:pPr>
              <a:lnSpc>
                <a:spcPts val="1200"/>
              </a:lnSpc>
            </a:pPr>
            <a:r>
              <a:rPr lang="ja-JP" altLang="en-US" sz="1200" b="1" dirty="0" smtClean="0"/>
              <a:t>法施行</a:t>
            </a:r>
            <a:endParaRPr lang="en-US" altLang="ja-JP" sz="1200" b="1" dirty="0" smtClean="0"/>
          </a:p>
        </p:txBody>
      </p:sp>
      <p:sp>
        <p:nvSpPr>
          <p:cNvPr id="49" name="テキスト ボックス 48"/>
          <p:cNvSpPr txBox="1"/>
          <p:nvPr/>
        </p:nvSpPr>
        <p:spPr>
          <a:xfrm>
            <a:off x="3067537" y="1568992"/>
            <a:ext cx="492443" cy="1169551"/>
          </a:xfrm>
          <a:prstGeom prst="rect">
            <a:avLst/>
          </a:prstGeom>
          <a:solidFill>
            <a:schemeClr val="bg1"/>
          </a:solidFill>
        </p:spPr>
        <p:txBody>
          <a:bodyPr vert="eaVert" wrap="square" rtlCol="0">
            <a:spAutoFit/>
          </a:bodyPr>
          <a:lstStyle/>
          <a:p>
            <a:pPr>
              <a:lnSpc>
                <a:spcPts val="1200"/>
              </a:lnSpc>
            </a:pPr>
            <a:r>
              <a:rPr kumimoji="1" lang="ja-JP" altLang="en-US" sz="1200" b="1" dirty="0" smtClean="0"/>
              <a:t>●</a:t>
            </a:r>
            <a:r>
              <a:rPr lang="ja-JP" altLang="en-US" sz="1200" b="1" dirty="0"/>
              <a:t>総合</a:t>
            </a:r>
            <a:r>
              <a:rPr lang="ja-JP" altLang="en-US" sz="1200" b="1" dirty="0" smtClean="0"/>
              <a:t>事業</a:t>
            </a:r>
            <a:endParaRPr lang="en-US" altLang="ja-JP" sz="1200" b="1" dirty="0" smtClean="0"/>
          </a:p>
          <a:p>
            <a:pPr>
              <a:lnSpc>
                <a:spcPts val="1200"/>
              </a:lnSpc>
            </a:pPr>
            <a:r>
              <a:rPr lang="ja-JP" altLang="en-US" sz="1200" b="1" dirty="0"/>
              <a:t>　 </a:t>
            </a:r>
            <a:r>
              <a:rPr lang="ja-JP" altLang="en-US" sz="1200" b="1" dirty="0" smtClean="0"/>
              <a:t>経過措置終了</a:t>
            </a:r>
            <a:endParaRPr lang="en-US" altLang="ja-JP" sz="1200" b="1" dirty="0" smtClean="0"/>
          </a:p>
        </p:txBody>
      </p:sp>
      <p:sp>
        <p:nvSpPr>
          <p:cNvPr id="50" name="右矢印 49"/>
          <p:cNvSpPr/>
          <p:nvPr/>
        </p:nvSpPr>
        <p:spPr>
          <a:xfrm>
            <a:off x="2051720" y="1772816"/>
            <a:ext cx="1080120" cy="720080"/>
          </a:xfrm>
          <a:prstGeom prst="rightArrow">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テキスト ボックス 50"/>
          <p:cNvSpPr txBox="1"/>
          <p:nvPr/>
        </p:nvSpPr>
        <p:spPr>
          <a:xfrm>
            <a:off x="2123731" y="1969102"/>
            <a:ext cx="1008112" cy="307777"/>
          </a:xfrm>
          <a:prstGeom prst="rect">
            <a:avLst/>
          </a:prstGeom>
          <a:noFill/>
        </p:spPr>
        <p:txBody>
          <a:bodyPr wrap="square" rtlCol="0">
            <a:spAutoFit/>
          </a:bodyPr>
          <a:lstStyle/>
          <a:p>
            <a:r>
              <a:rPr lang="ja-JP" altLang="en-US" sz="1400" dirty="0" smtClean="0"/>
              <a:t>移行期</a:t>
            </a:r>
            <a:endParaRPr kumimoji="1" lang="ja-JP" altLang="en-US" sz="1400" dirty="0"/>
          </a:p>
        </p:txBody>
      </p:sp>
      <p:sp>
        <p:nvSpPr>
          <p:cNvPr id="52" name="右矢印 51"/>
          <p:cNvSpPr/>
          <p:nvPr/>
        </p:nvSpPr>
        <p:spPr>
          <a:xfrm>
            <a:off x="4427986" y="1762943"/>
            <a:ext cx="2088232" cy="720080"/>
          </a:xfrm>
          <a:prstGeom prst="rightArrow">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テキスト ボックス 52"/>
          <p:cNvSpPr txBox="1"/>
          <p:nvPr/>
        </p:nvSpPr>
        <p:spPr>
          <a:xfrm>
            <a:off x="4932043" y="1959228"/>
            <a:ext cx="1008112" cy="307777"/>
          </a:xfrm>
          <a:prstGeom prst="rect">
            <a:avLst/>
          </a:prstGeom>
          <a:noFill/>
        </p:spPr>
        <p:txBody>
          <a:bodyPr wrap="square" rtlCol="0">
            <a:spAutoFit/>
          </a:bodyPr>
          <a:lstStyle/>
          <a:p>
            <a:r>
              <a:rPr lang="ja-JP" altLang="en-US" sz="1400" dirty="0" smtClean="0"/>
              <a:t>成長期①</a:t>
            </a:r>
            <a:endParaRPr kumimoji="1" lang="ja-JP" altLang="en-US" sz="1400" dirty="0"/>
          </a:p>
        </p:txBody>
      </p:sp>
      <p:sp>
        <p:nvSpPr>
          <p:cNvPr id="54" name="テキスト ボックス 53"/>
          <p:cNvSpPr txBox="1"/>
          <p:nvPr/>
        </p:nvSpPr>
        <p:spPr>
          <a:xfrm>
            <a:off x="3863612" y="1568992"/>
            <a:ext cx="492443" cy="1169551"/>
          </a:xfrm>
          <a:prstGeom prst="rect">
            <a:avLst/>
          </a:prstGeom>
          <a:solidFill>
            <a:schemeClr val="bg1"/>
          </a:solidFill>
        </p:spPr>
        <p:txBody>
          <a:bodyPr vert="eaVert" wrap="square" rtlCol="0">
            <a:spAutoFit/>
          </a:bodyPr>
          <a:lstStyle/>
          <a:p>
            <a:pPr>
              <a:lnSpc>
                <a:spcPts val="1200"/>
              </a:lnSpc>
            </a:pPr>
            <a:r>
              <a:rPr kumimoji="1" lang="ja-JP" altLang="en-US" sz="1200" b="1" dirty="0" smtClean="0"/>
              <a:t>●</a:t>
            </a:r>
            <a:r>
              <a:rPr lang="ja-JP" altLang="en-US" sz="1200" b="1" dirty="0" smtClean="0"/>
              <a:t>体制整備事業</a:t>
            </a:r>
            <a:endParaRPr lang="en-US" altLang="ja-JP" sz="1200" b="1" dirty="0" smtClean="0"/>
          </a:p>
          <a:p>
            <a:pPr>
              <a:lnSpc>
                <a:spcPts val="1200"/>
              </a:lnSpc>
            </a:pPr>
            <a:r>
              <a:rPr lang="ja-JP" altLang="en-US" sz="1200" b="1" dirty="0"/>
              <a:t>　 </a:t>
            </a:r>
            <a:r>
              <a:rPr lang="ja-JP" altLang="en-US" sz="1200" b="1" dirty="0" smtClean="0"/>
              <a:t>経過措置終了</a:t>
            </a:r>
            <a:endParaRPr lang="en-US" altLang="ja-JP" sz="1200" b="1" dirty="0" smtClean="0"/>
          </a:p>
        </p:txBody>
      </p:sp>
      <p:sp>
        <p:nvSpPr>
          <p:cNvPr id="55" name="右矢印 54"/>
          <p:cNvSpPr/>
          <p:nvPr/>
        </p:nvSpPr>
        <p:spPr>
          <a:xfrm>
            <a:off x="6732240" y="1772816"/>
            <a:ext cx="2088232" cy="720080"/>
          </a:xfrm>
          <a:prstGeom prst="rightArrow">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テキスト ボックス 55"/>
          <p:cNvSpPr txBox="1"/>
          <p:nvPr/>
        </p:nvSpPr>
        <p:spPr>
          <a:xfrm>
            <a:off x="7308307" y="1969102"/>
            <a:ext cx="1008112" cy="307777"/>
          </a:xfrm>
          <a:prstGeom prst="rect">
            <a:avLst/>
          </a:prstGeom>
          <a:noFill/>
        </p:spPr>
        <p:txBody>
          <a:bodyPr wrap="square" rtlCol="0">
            <a:spAutoFit/>
          </a:bodyPr>
          <a:lstStyle/>
          <a:p>
            <a:r>
              <a:rPr lang="ja-JP" altLang="en-US" sz="1400" dirty="0" smtClean="0"/>
              <a:t>成長期②</a:t>
            </a:r>
            <a:endParaRPr kumimoji="1" lang="ja-JP" altLang="en-US" sz="1400" dirty="0"/>
          </a:p>
        </p:txBody>
      </p:sp>
      <p:sp>
        <p:nvSpPr>
          <p:cNvPr id="58" name="右矢印 57"/>
          <p:cNvSpPr/>
          <p:nvPr/>
        </p:nvSpPr>
        <p:spPr>
          <a:xfrm>
            <a:off x="4301970" y="5517238"/>
            <a:ext cx="4518502" cy="1080121"/>
          </a:xfrm>
          <a:prstGeom prst="rightArrow">
            <a:avLst>
              <a:gd name="adj1" fmla="val 50000"/>
              <a:gd name="adj2" fmla="val 37906"/>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60" name="テキスト ボックス 59"/>
          <p:cNvSpPr txBox="1"/>
          <p:nvPr/>
        </p:nvSpPr>
        <p:spPr>
          <a:xfrm>
            <a:off x="5148067" y="5877278"/>
            <a:ext cx="3384376" cy="307777"/>
          </a:xfrm>
          <a:prstGeom prst="rect">
            <a:avLst/>
          </a:prstGeom>
          <a:noFill/>
        </p:spPr>
        <p:txBody>
          <a:bodyPr wrap="square" rtlCol="0">
            <a:spAutoFit/>
          </a:bodyPr>
          <a:lstStyle/>
          <a:p>
            <a:r>
              <a:rPr kumimoji="1" lang="ja-JP" altLang="en-US" sz="1400" dirty="0" smtClean="0"/>
              <a:t>総合事業等の成長・発展の支援</a:t>
            </a:r>
            <a:endParaRPr kumimoji="1" lang="ja-JP" altLang="en-US" sz="1400" dirty="0"/>
          </a:p>
        </p:txBody>
      </p:sp>
      <p:sp>
        <p:nvSpPr>
          <p:cNvPr id="64" name="右矢印 63"/>
          <p:cNvSpPr/>
          <p:nvPr/>
        </p:nvSpPr>
        <p:spPr>
          <a:xfrm>
            <a:off x="4283968" y="4221094"/>
            <a:ext cx="4518502" cy="1080121"/>
          </a:xfrm>
          <a:prstGeom prst="rightArrow">
            <a:avLst>
              <a:gd name="adj1" fmla="val 50000"/>
              <a:gd name="adj2" fmla="val 37906"/>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65" name="テキスト ボックス 64"/>
          <p:cNvSpPr txBox="1"/>
          <p:nvPr/>
        </p:nvSpPr>
        <p:spPr>
          <a:xfrm>
            <a:off x="5004048" y="4581136"/>
            <a:ext cx="3384376" cy="307777"/>
          </a:xfrm>
          <a:prstGeom prst="rect">
            <a:avLst/>
          </a:prstGeom>
          <a:noFill/>
        </p:spPr>
        <p:txBody>
          <a:bodyPr wrap="square" rtlCol="0">
            <a:spAutoFit/>
          </a:bodyPr>
          <a:lstStyle/>
          <a:p>
            <a:r>
              <a:rPr kumimoji="1" lang="ja-JP" altLang="en-US" sz="1400" dirty="0" smtClean="0"/>
              <a:t>取組に関する定期的な検証の実施</a:t>
            </a:r>
            <a:endParaRPr kumimoji="1" lang="ja-JP" altLang="en-US" sz="1400" dirty="0"/>
          </a:p>
        </p:txBody>
      </p:sp>
      <p:sp>
        <p:nvSpPr>
          <p:cNvPr id="66" name="二等辺三角形 65"/>
          <p:cNvSpPr/>
          <p:nvPr/>
        </p:nvSpPr>
        <p:spPr>
          <a:xfrm flipV="1">
            <a:off x="5220072" y="5219337"/>
            <a:ext cx="2520280" cy="441919"/>
          </a:xfrm>
          <a:prstGeom prst="triangle">
            <a:avLst/>
          </a:prstGeom>
          <a:solidFill>
            <a:schemeClr val="bg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テキスト ボックス 66"/>
          <p:cNvSpPr txBox="1"/>
          <p:nvPr/>
        </p:nvSpPr>
        <p:spPr>
          <a:xfrm>
            <a:off x="5364088" y="5312249"/>
            <a:ext cx="2484276" cy="276999"/>
          </a:xfrm>
          <a:prstGeom prst="rect">
            <a:avLst/>
          </a:prstGeom>
          <a:noFill/>
        </p:spPr>
        <p:txBody>
          <a:bodyPr wrap="square" rtlCol="0">
            <a:spAutoFit/>
          </a:bodyPr>
          <a:lstStyle/>
          <a:p>
            <a:r>
              <a:rPr kumimoji="1" lang="ja-JP" altLang="en-US" sz="1200" dirty="0" smtClean="0"/>
              <a:t>検証結果を踏まえた支援の展開</a:t>
            </a:r>
            <a:endParaRPr kumimoji="1" lang="ja-JP" altLang="en-US" sz="1200" dirty="0"/>
          </a:p>
        </p:txBody>
      </p:sp>
      <p:sp>
        <p:nvSpPr>
          <p:cNvPr id="70" name="右中かっこ 69"/>
          <p:cNvSpPr/>
          <p:nvPr/>
        </p:nvSpPr>
        <p:spPr>
          <a:xfrm rot="5400000">
            <a:off x="6183179" y="737703"/>
            <a:ext cx="864096" cy="4374488"/>
          </a:xfrm>
          <a:prstGeom prst="rightBrace">
            <a:avLst>
              <a:gd name="adj1" fmla="val 8333"/>
              <a:gd name="adj2" fmla="val 44028"/>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71" name="テキスト ボックス 70"/>
          <p:cNvSpPr txBox="1"/>
          <p:nvPr/>
        </p:nvSpPr>
        <p:spPr>
          <a:xfrm>
            <a:off x="5148064" y="3356993"/>
            <a:ext cx="3456384" cy="523220"/>
          </a:xfrm>
          <a:prstGeom prst="rect">
            <a:avLst/>
          </a:prstGeom>
          <a:solidFill>
            <a:schemeClr val="bg1"/>
          </a:solidFill>
        </p:spPr>
        <p:txBody>
          <a:bodyPr wrap="square" rtlCol="0">
            <a:spAutoFit/>
          </a:bodyPr>
          <a:lstStyle/>
          <a:p>
            <a:r>
              <a:rPr kumimoji="1" lang="ja-JP" altLang="en-US" sz="1400" b="1" dirty="0" smtClean="0"/>
              <a:t>地域づくりに対する住民意識の醸成により、取組が発展的に成長</a:t>
            </a:r>
            <a:endParaRPr kumimoji="1" lang="ja-JP" altLang="en-US" sz="1400" b="1" dirty="0"/>
          </a:p>
        </p:txBody>
      </p:sp>
      <p:sp>
        <p:nvSpPr>
          <p:cNvPr id="68" name="正方形/長方形 67"/>
          <p:cNvSpPr/>
          <p:nvPr/>
        </p:nvSpPr>
        <p:spPr>
          <a:xfrm>
            <a:off x="1835699" y="2852939"/>
            <a:ext cx="2274128" cy="3860658"/>
          </a:xfrm>
          <a:prstGeom prst="rect">
            <a:avLst/>
          </a:prstGeom>
          <a:solidFill>
            <a:schemeClr val="accent2">
              <a:alpha val="34000"/>
            </a:schemeClr>
          </a:solidFill>
          <a:ln>
            <a:solidFill>
              <a:schemeClr val="accent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右矢印 56"/>
          <p:cNvSpPr/>
          <p:nvPr/>
        </p:nvSpPr>
        <p:spPr>
          <a:xfrm>
            <a:off x="1547664" y="3140972"/>
            <a:ext cx="2353826" cy="957301"/>
          </a:xfrm>
          <a:prstGeom prst="rightArrow">
            <a:avLst>
              <a:gd name="adj1" fmla="val 52405"/>
              <a:gd name="adj2" fmla="val 37906"/>
            </a:avLst>
          </a:prstGeom>
          <a:solidFill>
            <a:schemeClr val="accent5">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59" name="テキスト ボックス 58"/>
          <p:cNvSpPr txBox="1"/>
          <p:nvPr/>
        </p:nvSpPr>
        <p:spPr>
          <a:xfrm>
            <a:off x="1619674" y="3481266"/>
            <a:ext cx="2160241" cy="307777"/>
          </a:xfrm>
          <a:prstGeom prst="rect">
            <a:avLst/>
          </a:prstGeom>
          <a:noFill/>
        </p:spPr>
        <p:txBody>
          <a:bodyPr wrap="square" rtlCol="0">
            <a:spAutoFit/>
          </a:bodyPr>
          <a:lstStyle/>
          <a:p>
            <a:r>
              <a:rPr lang="ja-JP" altLang="en-US" sz="1400" dirty="0" smtClean="0"/>
              <a:t>円滑な移行のための支援</a:t>
            </a:r>
            <a:endParaRPr kumimoji="1" lang="ja-JP" altLang="en-US" sz="1400" dirty="0"/>
          </a:p>
        </p:txBody>
      </p:sp>
      <p:sp>
        <p:nvSpPr>
          <p:cNvPr id="61" name="右矢印 60"/>
          <p:cNvSpPr/>
          <p:nvPr/>
        </p:nvSpPr>
        <p:spPr>
          <a:xfrm>
            <a:off x="2987824" y="4221096"/>
            <a:ext cx="1122000" cy="1080121"/>
          </a:xfrm>
          <a:prstGeom prst="rightArrow">
            <a:avLst>
              <a:gd name="adj1" fmla="val 50000"/>
              <a:gd name="adj2" fmla="val 37906"/>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63" name="テキスト ボックス 62"/>
          <p:cNvSpPr txBox="1"/>
          <p:nvPr/>
        </p:nvSpPr>
        <p:spPr>
          <a:xfrm>
            <a:off x="2987824" y="4509120"/>
            <a:ext cx="1234442" cy="523220"/>
          </a:xfrm>
          <a:prstGeom prst="rect">
            <a:avLst/>
          </a:prstGeom>
          <a:noFill/>
        </p:spPr>
        <p:txBody>
          <a:bodyPr wrap="square" rtlCol="0">
            <a:spAutoFit/>
          </a:bodyPr>
          <a:lstStyle/>
          <a:p>
            <a:r>
              <a:rPr kumimoji="1" lang="ja-JP" altLang="en-US" sz="1400" dirty="0" smtClean="0"/>
              <a:t>検証手法の</a:t>
            </a:r>
            <a:endParaRPr kumimoji="1" lang="en-US" altLang="ja-JP" sz="1400" dirty="0" smtClean="0"/>
          </a:p>
          <a:p>
            <a:r>
              <a:rPr lang="ja-JP" altLang="en-US" sz="1400" dirty="0" smtClean="0"/>
              <a:t>開発等</a:t>
            </a:r>
            <a:endParaRPr kumimoji="1" lang="ja-JP" altLang="en-US" sz="1400" dirty="0"/>
          </a:p>
        </p:txBody>
      </p:sp>
      <p:sp>
        <p:nvSpPr>
          <p:cNvPr id="69" name="テキスト ボックス 68"/>
          <p:cNvSpPr txBox="1"/>
          <p:nvPr/>
        </p:nvSpPr>
        <p:spPr>
          <a:xfrm>
            <a:off x="2123731" y="6217570"/>
            <a:ext cx="1656184" cy="307777"/>
          </a:xfrm>
          <a:prstGeom prst="rect">
            <a:avLst/>
          </a:prstGeom>
          <a:solidFill>
            <a:schemeClr val="accent2">
              <a:alpha val="0"/>
            </a:schemeClr>
          </a:solidFill>
        </p:spPr>
        <p:txBody>
          <a:bodyPr wrap="square" rtlCol="0">
            <a:spAutoFit/>
          </a:bodyPr>
          <a:lstStyle/>
          <a:p>
            <a:r>
              <a:rPr kumimoji="1" lang="ja-JP" altLang="en-US" sz="1400" dirty="0" smtClean="0"/>
              <a:t>第６期詳細編参照</a:t>
            </a:r>
            <a:endParaRPr kumimoji="1" lang="ja-JP" altLang="en-US" sz="1400" dirty="0"/>
          </a:p>
        </p:txBody>
      </p:sp>
      <p:sp>
        <p:nvSpPr>
          <p:cNvPr id="31" name="スライド番号プレースホルダー 1"/>
          <p:cNvSpPr txBox="1">
            <a:spLocks noGrp="1"/>
          </p:cNvSpPr>
          <p:nvPr/>
        </p:nvSpPr>
        <p:spPr bwMode="auto">
          <a:xfrm>
            <a:off x="8460434" y="6531038"/>
            <a:ext cx="755576" cy="365125"/>
          </a:xfrm>
          <a:prstGeom prst="rect">
            <a:avLst/>
          </a:prstGeom>
          <a:noFill/>
          <a:ln>
            <a:miter lim="800000"/>
            <a:headEnd/>
            <a:tailEnd/>
          </a:ln>
        </p:spPr>
        <p:txBody>
          <a:bodyPr lIns="91413" tIns="45707" rIns="91413" bIns="45707" anchor="ctr"/>
          <a:lstStyle/>
          <a:p>
            <a:pPr algn="r">
              <a:defRPr/>
            </a:pPr>
            <a:fld id="{71316A0E-05EA-4553-ABD2-DA07ABB94753}" type="slidenum">
              <a:rPr lang="ja-JP" altLang="en-US">
                <a:solidFill>
                  <a:srgbClr val="000000"/>
                </a:solidFill>
              </a:rPr>
              <a:pPr algn="r">
                <a:defRPr/>
              </a:pPr>
              <a:t>1</a:t>
            </a:fld>
            <a:endParaRPr lang="en-US" altLang="ja-JP" dirty="0">
              <a:solidFill>
                <a:srgbClr val="000000"/>
              </a:solidFill>
            </a:endParaRPr>
          </a:p>
        </p:txBody>
      </p:sp>
      <p:sp>
        <p:nvSpPr>
          <p:cNvPr id="30" name="テキスト ボックス 29"/>
          <p:cNvSpPr txBox="1"/>
          <p:nvPr/>
        </p:nvSpPr>
        <p:spPr>
          <a:xfrm>
            <a:off x="6905037" y="260649"/>
            <a:ext cx="2088232" cy="276999"/>
          </a:xfrm>
          <a:prstGeom prst="rect">
            <a:avLst/>
          </a:prstGeom>
          <a:solidFill>
            <a:schemeClr val="bg1"/>
          </a:solidFill>
          <a:ln>
            <a:solidFill>
              <a:schemeClr val="tx1"/>
            </a:solidFill>
          </a:ln>
        </p:spPr>
        <p:txBody>
          <a:bodyPr wrap="square" rtlCol="0">
            <a:spAutoFit/>
          </a:bodyPr>
          <a:lstStyle/>
          <a:p>
            <a:pPr algn="ctr"/>
            <a:r>
              <a:rPr kumimoji="1" lang="en-US" altLang="ja-JP" sz="1200" dirty="0" smtClean="0">
                <a:latin typeface="+mj-ea"/>
                <a:ea typeface="+mj-ea"/>
              </a:rPr>
              <a:t>9</a:t>
            </a:r>
            <a:r>
              <a:rPr kumimoji="1" lang="ja-JP" altLang="en-US" sz="1200" dirty="0" smtClean="0">
                <a:latin typeface="+mj-ea"/>
                <a:ea typeface="+mj-ea"/>
              </a:rPr>
              <a:t>月</a:t>
            </a:r>
            <a:r>
              <a:rPr kumimoji="1" lang="en-US" altLang="ja-JP" sz="1200" dirty="0" smtClean="0">
                <a:latin typeface="+mj-ea"/>
                <a:ea typeface="+mj-ea"/>
              </a:rPr>
              <a:t>30</a:t>
            </a:r>
            <a:r>
              <a:rPr kumimoji="1" lang="ja-JP" altLang="en-US" sz="1200" dirty="0" smtClean="0">
                <a:latin typeface="+mj-ea"/>
                <a:ea typeface="+mj-ea"/>
              </a:rPr>
              <a:t>日介護保険部会資料</a:t>
            </a:r>
            <a:endParaRPr kumimoji="1" lang="ja-JP" altLang="en-US" sz="1200" dirty="0">
              <a:latin typeface="+mj-ea"/>
              <a:ea typeface="+mj-ea"/>
            </a:endParaRPr>
          </a:p>
        </p:txBody>
      </p:sp>
    </p:spTree>
    <p:extLst>
      <p:ext uri="{BB962C8B-B14F-4D97-AF65-F5344CB8AC3E}">
        <p14:creationId xmlns:p14="http://schemas.microsoft.com/office/powerpoint/2010/main" val="11769368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18" y="260648"/>
            <a:ext cx="9144000" cy="144016"/>
          </a:xfrm>
          <a:prstGeom prst="rect">
            <a:avLst/>
          </a:prstGeom>
          <a:gradFill rotWithShape="1">
            <a:gsLst>
              <a:gs pos="0">
                <a:schemeClr val="bg1"/>
              </a:gs>
              <a:gs pos="100000">
                <a:schemeClr val="accent1"/>
              </a:gs>
            </a:gsLst>
            <a:lin ang="5400000" scaled="1"/>
          </a:gradFill>
          <a:ln w="9525">
            <a:noFill/>
            <a:miter lim="800000"/>
            <a:headEnd/>
            <a:tailEnd/>
          </a:ln>
        </p:spPr>
        <p:txBody>
          <a:bodyPr wrap="none" lIns="65288" tIns="32643" rIns="65288" bIns="32643" anchor="ctr"/>
          <a:lstStyle/>
          <a:p>
            <a:endParaRPr lang="ja-JP" altLang="en-US"/>
          </a:p>
        </p:txBody>
      </p:sp>
      <p:sp>
        <p:nvSpPr>
          <p:cNvPr id="5" name="テキスト ボックス 1"/>
          <p:cNvSpPr txBox="1"/>
          <p:nvPr/>
        </p:nvSpPr>
        <p:spPr>
          <a:xfrm>
            <a:off x="18" y="0"/>
            <a:ext cx="9144000" cy="332656"/>
          </a:xfrm>
          <a:prstGeom prst="rect">
            <a:avLst/>
          </a:prstGeom>
          <a:noFill/>
          <a:ln>
            <a:noFill/>
          </a:ln>
        </p:spPr>
        <p:txBody>
          <a:bodyPr wrap="square" lIns="91414" tIns="45708" rIns="91414" bIns="45708"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ja-JP" altLang="en-US" sz="1600" b="1" dirty="0" smtClean="0">
                <a:latin typeface="Calibri" pitchFamily="34" charset="0"/>
              </a:rPr>
              <a:t>総合事業（介護予防・生活支援サービス事業）等のロードマップ</a:t>
            </a:r>
            <a:r>
              <a:rPr lang="en-US" altLang="ja-JP" sz="1600" b="1" dirty="0" smtClean="0">
                <a:latin typeface="Calibri" pitchFamily="34" charset="0"/>
              </a:rPr>
              <a:t>【</a:t>
            </a:r>
            <a:r>
              <a:rPr lang="ja-JP" altLang="en-US" sz="1600" b="1" dirty="0" smtClean="0">
                <a:latin typeface="Calibri" pitchFamily="34" charset="0"/>
              </a:rPr>
              <a:t>第６期詳細</a:t>
            </a:r>
            <a:r>
              <a:rPr lang="en-US" altLang="ja-JP" sz="1600" b="1" dirty="0" smtClean="0">
                <a:latin typeface="Calibri" pitchFamily="34" charset="0"/>
              </a:rPr>
              <a:t>】</a:t>
            </a:r>
            <a:r>
              <a:rPr lang="ja-JP" altLang="en-US" sz="1600" b="1" dirty="0" smtClean="0">
                <a:latin typeface="Calibri" pitchFamily="34" charset="0"/>
              </a:rPr>
              <a:t>（イメージ）</a:t>
            </a:r>
            <a:endParaRPr lang="ja-JP" altLang="ja-JP" sz="1600" b="1" dirty="0">
              <a:latin typeface="Calibri" pitchFamily="34" charset="0"/>
            </a:endParaRPr>
          </a:p>
        </p:txBody>
      </p:sp>
      <p:graphicFrame>
        <p:nvGraphicFramePr>
          <p:cNvPr id="7" name="表 6"/>
          <p:cNvGraphicFramePr>
            <a:graphicFrameLocks noGrp="1"/>
          </p:cNvGraphicFramePr>
          <p:nvPr>
            <p:extLst>
              <p:ext uri="{D42A27DB-BD31-4B8C-83A1-F6EECF244321}">
                <p14:modId xmlns:p14="http://schemas.microsoft.com/office/powerpoint/2010/main" val="2988162407"/>
              </p:ext>
            </p:extLst>
          </p:nvPr>
        </p:nvGraphicFramePr>
        <p:xfrm>
          <a:off x="35496" y="548680"/>
          <a:ext cx="9036496" cy="6368464"/>
        </p:xfrm>
        <a:graphic>
          <a:graphicData uri="http://schemas.openxmlformats.org/drawingml/2006/table">
            <a:tbl>
              <a:tblPr firstRow="1" bandRow="1">
                <a:tableStyleId>{5940675A-B579-460E-94D1-54222C63F5DA}</a:tableStyleId>
              </a:tblPr>
              <a:tblGrid>
                <a:gridCol w="323528"/>
                <a:gridCol w="627500"/>
                <a:gridCol w="637786"/>
                <a:gridCol w="637786"/>
                <a:gridCol w="637786"/>
                <a:gridCol w="637786"/>
                <a:gridCol w="637786"/>
                <a:gridCol w="637786"/>
                <a:gridCol w="637786"/>
                <a:gridCol w="637786"/>
                <a:gridCol w="637786"/>
                <a:gridCol w="637786"/>
                <a:gridCol w="637786"/>
                <a:gridCol w="1069822"/>
              </a:tblGrid>
              <a:tr h="259080">
                <a:tc rowSpan="2">
                  <a:txBody>
                    <a:bodyPr/>
                    <a:lstStyle/>
                    <a:p>
                      <a:endParaRPr kumimoji="1" lang="ja-JP" altLang="en-US" sz="1200" dirty="0"/>
                    </a:p>
                  </a:txBody>
                  <a:tcPr/>
                </a:tc>
                <a:tc gridSpan="4">
                  <a:txBody>
                    <a:bodyPr/>
                    <a:lstStyle/>
                    <a:p>
                      <a:pPr algn="ctr"/>
                      <a:r>
                        <a:rPr kumimoji="1" lang="ja-JP" altLang="en-US" sz="1100" dirty="0" smtClean="0"/>
                        <a:t>平成</a:t>
                      </a:r>
                      <a:r>
                        <a:rPr kumimoji="1" lang="en-US" altLang="ja-JP" sz="1100" dirty="0" smtClean="0"/>
                        <a:t>27</a:t>
                      </a:r>
                      <a:r>
                        <a:rPr kumimoji="1" lang="ja-JP" altLang="en-US" sz="1100" dirty="0" smtClean="0"/>
                        <a:t>年度</a:t>
                      </a:r>
                      <a:endParaRPr kumimoji="1" lang="ja-JP" altLang="en-US" sz="1100"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gridSpan="4">
                  <a:txBody>
                    <a:bodyPr/>
                    <a:lstStyle/>
                    <a:p>
                      <a:pPr algn="ctr"/>
                      <a:r>
                        <a:rPr kumimoji="1" lang="ja-JP" altLang="en-US" sz="1100" dirty="0" smtClean="0"/>
                        <a:t>平成</a:t>
                      </a:r>
                      <a:r>
                        <a:rPr kumimoji="1" lang="en-US" altLang="ja-JP" sz="1100" dirty="0" smtClean="0"/>
                        <a:t>28</a:t>
                      </a:r>
                      <a:r>
                        <a:rPr kumimoji="1" lang="ja-JP" altLang="en-US" sz="1100" dirty="0" smtClean="0"/>
                        <a:t>年度</a:t>
                      </a:r>
                      <a:endParaRPr kumimoji="1" lang="ja-JP" altLang="en-US" sz="1100"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gridSpan="4">
                  <a:txBody>
                    <a:bodyPr/>
                    <a:lstStyle/>
                    <a:p>
                      <a:pPr algn="ctr"/>
                      <a:r>
                        <a:rPr kumimoji="1" lang="ja-JP" altLang="en-US" sz="1100" dirty="0" smtClean="0"/>
                        <a:t>平成</a:t>
                      </a:r>
                      <a:r>
                        <a:rPr kumimoji="1" lang="en-US" altLang="ja-JP" sz="1100" dirty="0" smtClean="0"/>
                        <a:t>29</a:t>
                      </a:r>
                      <a:r>
                        <a:rPr kumimoji="1" lang="ja-JP" altLang="en-US" sz="1100" dirty="0" smtClean="0"/>
                        <a:t>年度</a:t>
                      </a:r>
                      <a:endParaRPr kumimoji="1" lang="ja-JP" altLang="en-US" sz="1100"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a:txBody>
                    <a:bodyPr/>
                    <a:lstStyle/>
                    <a:p>
                      <a:pPr algn="ctr"/>
                      <a:r>
                        <a:rPr kumimoji="1" lang="ja-JP" altLang="en-US" sz="1100" dirty="0" smtClean="0"/>
                        <a:t>平成</a:t>
                      </a:r>
                      <a:r>
                        <a:rPr kumimoji="1" lang="en-US" altLang="ja-JP" sz="1100" dirty="0" smtClean="0"/>
                        <a:t>30</a:t>
                      </a:r>
                      <a:r>
                        <a:rPr kumimoji="1" lang="ja-JP" altLang="en-US" sz="1100" dirty="0" smtClean="0"/>
                        <a:t>年度～</a:t>
                      </a:r>
                      <a:endParaRPr kumimoji="1" lang="ja-JP" altLang="en-US" sz="1100" dirty="0"/>
                    </a:p>
                  </a:txBody>
                  <a:tcPr/>
                </a:tc>
              </a:tr>
              <a:tr h="277232">
                <a:tc vMerge="1">
                  <a:txBody>
                    <a:bodyPr/>
                    <a:lstStyle/>
                    <a:p>
                      <a:endParaRPr kumimoji="1" lang="ja-JP" altLang="en-US" sz="1200" dirty="0"/>
                    </a:p>
                  </a:txBody>
                  <a:tcPr/>
                </a:tc>
                <a:tc>
                  <a:txBody>
                    <a:bodyPr/>
                    <a:lstStyle/>
                    <a:p>
                      <a:pPr algn="ctr"/>
                      <a:r>
                        <a:rPr kumimoji="1" lang="en-US" altLang="ja-JP" sz="1100" dirty="0" smtClean="0"/>
                        <a:t>4~6</a:t>
                      </a:r>
                      <a:r>
                        <a:rPr kumimoji="1" lang="ja-JP" altLang="en-US" sz="800" dirty="0" smtClean="0"/>
                        <a:t>月</a:t>
                      </a:r>
                      <a:endParaRPr kumimoji="1" lang="ja-JP" altLang="en-US" sz="800" dirty="0"/>
                    </a:p>
                  </a:txBody>
                  <a:tcPr>
                    <a:lnR w="12700" cap="flat" cmpd="sng" algn="ctr">
                      <a:solidFill>
                        <a:schemeClr val="tx1"/>
                      </a:solidFill>
                      <a:prstDash val="sysDash"/>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prstClr val="black"/>
                          </a:solidFill>
                          <a:effectLst/>
                          <a:uLnTx/>
                          <a:uFillTx/>
                          <a:latin typeface="+mn-lt"/>
                          <a:ea typeface="+mn-ea"/>
                          <a:cs typeface="+mn-cs"/>
                        </a:rPr>
                        <a:t>7~9</a:t>
                      </a:r>
                      <a:r>
                        <a:rPr kumimoji="1" lang="ja-JP" altLang="en-US" sz="800" b="0" i="0" u="none" strike="noStrike" kern="1200" cap="none" spc="0" normalizeH="0" baseline="0" noProof="0" dirty="0" smtClean="0">
                          <a:ln>
                            <a:noFill/>
                          </a:ln>
                          <a:solidFill>
                            <a:prstClr val="black"/>
                          </a:solidFill>
                          <a:effectLst/>
                          <a:uLnTx/>
                          <a:uFillTx/>
                          <a:latin typeface="+mn-lt"/>
                          <a:ea typeface="+mn-ea"/>
                          <a:cs typeface="+mn-cs"/>
                        </a:rPr>
                        <a:t>月</a:t>
                      </a: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prstClr val="black"/>
                          </a:solidFill>
                          <a:effectLst/>
                          <a:uLnTx/>
                          <a:uFillTx/>
                          <a:latin typeface="+mn-lt"/>
                          <a:ea typeface="+mn-ea"/>
                          <a:cs typeface="+mn-cs"/>
                        </a:rPr>
                        <a:t>10~12</a:t>
                      </a:r>
                      <a:r>
                        <a:rPr kumimoji="1" lang="ja-JP" altLang="en-US" sz="800" b="0" i="0" u="none" strike="noStrike" kern="1200" cap="none" spc="0" normalizeH="0" baseline="0" noProof="0" dirty="0" smtClean="0">
                          <a:ln>
                            <a:noFill/>
                          </a:ln>
                          <a:solidFill>
                            <a:prstClr val="black"/>
                          </a:solidFill>
                          <a:effectLst/>
                          <a:uLnTx/>
                          <a:uFillTx/>
                          <a:latin typeface="+mn-lt"/>
                          <a:ea typeface="+mn-ea"/>
                          <a:cs typeface="+mn-cs"/>
                        </a:rPr>
                        <a:t>月</a:t>
                      </a:r>
                      <a:endParaRPr kumimoji="1" lang="ja-JP" altLang="en-US" sz="1500"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prstClr val="black"/>
                          </a:solidFill>
                          <a:effectLst/>
                          <a:uLnTx/>
                          <a:uFillTx/>
                          <a:latin typeface="+mn-lt"/>
                          <a:ea typeface="+mn-ea"/>
                          <a:cs typeface="+mn-cs"/>
                        </a:rPr>
                        <a:t>1~3</a:t>
                      </a:r>
                      <a:r>
                        <a:rPr kumimoji="1" lang="ja-JP" altLang="en-US" sz="800" b="0" i="0" u="none" strike="noStrike" kern="1200" cap="none" spc="0" normalizeH="0" baseline="0" noProof="0" dirty="0" smtClean="0">
                          <a:ln>
                            <a:noFill/>
                          </a:ln>
                          <a:solidFill>
                            <a:prstClr val="black"/>
                          </a:solidFill>
                          <a:effectLst/>
                          <a:uLnTx/>
                          <a:uFillTx/>
                          <a:latin typeface="+mn-lt"/>
                          <a:ea typeface="+mn-ea"/>
                          <a:cs typeface="+mn-cs"/>
                        </a:rPr>
                        <a:t>月</a:t>
                      </a:r>
                      <a:endParaRPr kumimoji="1" lang="ja-JP" altLang="en-US" sz="1500" dirty="0"/>
                    </a:p>
                  </a:txBody>
                  <a:tcPr>
                    <a:lnL w="12700" cap="flat" cmpd="sng" algn="ctr">
                      <a:solidFill>
                        <a:schemeClr val="tx1"/>
                      </a:solidFill>
                      <a:prstDash val="sysDash"/>
                      <a:round/>
                      <a:headEnd type="none" w="med" len="med"/>
                      <a:tailEnd type="none" w="med" len="med"/>
                    </a:lnL>
                  </a:tcPr>
                </a:tc>
                <a:tc>
                  <a:txBody>
                    <a:bodyPr/>
                    <a:lstStyle/>
                    <a:p>
                      <a:pPr algn="ctr"/>
                      <a:r>
                        <a:rPr kumimoji="1" lang="en-US" altLang="ja-JP" sz="1100" dirty="0" smtClean="0"/>
                        <a:t>4~6</a:t>
                      </a:r>
                      <a:r>
                        <a:rPr kumimoji="1" lang="ja-JP" altLang="en-US" sz="800" dirty="0" smtClean="0"/>
                        <a:t>月</a:t>
                      </a:r>
                      <a:endParaRPr kumimoji="1" lang="ja-JP" altLang="en-US" sz="800" dirty="0"/>
                    </a:p>
                  </a:txBody>
                  <a:tcPr>
                    <a:lnR w="12700" cap="flat" cmpd="sng" algn="ctr">
                      <a:solidFill>
                        <a:schemeClr val="tx1"/>
                      </a:solidFill>
                      <a:prstDash val="sysDash"/>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prstClr val="black"/>
                          </a:solidFill>
                          <a:effectLst/>
                          <a:uLnTx/>
                          <a:uFillTx/>
                          <a:latin typeface="+mn-lt"/>
                          <a:ea typeface="+mn-ea"/>
                          <a:cs typeface="+mn-cs"/>
                        </a:rPr>
                        <a:t>7~9</a:t>
                      </a:r>
                      <a:r>
                        <a:rPr kumimoji="1" lang="ja-JP" altLang="en-US" sz="800" b="0" i="0" u="none" strike="noStrike" kern="1200" cap="none" spc="0" normalizeH="0" baseline="0" noProof="0" dirty="0" smtClean="0">
                          <a:ln>
                            <a:noFill/>
                          </a:ln>
                          <a:solidFill>
                            <a:prstClr val="black"/>
                          </a:solidFill>
                          <a:effectLst/>
                          <a:uLnTx/>
                          <a:uFillTx/>
                          <a:latin typeface="+mn-lt"/>
                          <a:ea typeface="+mn-ea"/>
                          <a:cs typeface="+mn-cs"/>
                        </a:rPr>
                        <a:t>月</a:t>
                      </a: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prstClr val="black"/>
                          </a:solidFill>
                          <a:effectLst/>
                          <a:uLnTx/>
                          <a:uFillTx/>
                          <a:latin typeface="+mn-lt"/>
                          <a:ea typeface="+mn-ea"/>
                          <a:cs typeface="+mn-cs"/>
                        </a:rPr>
                        <a:t>10~12</a:t>
                      </a:r>
                      <a:r>
                        <a:rPr kumimoji="1" lang="ja-JP" altLang="en-US" sz="800" b="0" i="0" u="none" strike="noStrike" kern="1200" cap="none" spc="0" normalizeH="0" baseline="0" noProof="0" dirty="0" smtClean="0">
                          <a:ln>
                            <a:noFill/>
                          </a:ln>
                          <a:solidFill>
                            <a:prstClr val="black"/>
                          </a:solidFill>
                          <a:effectLst/>
                          <a:uLnTx/>
                          <a:uFillTx/>
                          <a:latin typeface="+mn-lt"/>
                          <a:ea typeface="+mn-ea"/>
                          <a:cs typeface="+mn-cs"/>
                        </a:rPr>
                        <a:t>月</a:t>
                      </a:r>
                      <a:endParaRPr kumimoji="1" lang="ja-JP" altLang="en-US" sz="1500"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prstClr val="black"/>
                          </a:solidFill>
                          <a:effectLst/>
                          <a:uLnTx/>
                          <a:uFillTx/>
                          <a:latin typeface="+mn-lt"/>
                          <a:ea typeface="+mn-ea"/>
                          <a:cs typeface="+mn-cs"/>
                        </a:rPr>
                        <a:t>1~3</a:t>
                      </a:r>
                      <a:r>
                        <a:rPr kumimoji="1" lang="ja-JP" altLang="en-US" sz="800" b="0" i="0" u="none" strike="noStrike" kern="1200" cap="none" spc="0" normalizeH="0" baseline="0" noProof="0" dirty="0" smtClean="0">
                          <a:ln>
                            <a:noFill/>
                          </a:ln>
                          <a:solidFill>
                            <a:prstClr val="black"/>
                          </a:solidFill>
                          <a:effectLst/>
                          <a:uLnTx/>
                          <a:uFillTx/>
                          <a:latin typeface="+mn-lt"/>
                          <a:ea typeface="+mn-ea"/>
                          <a:cs typeface="+mn-cs"/>
                        </a:rPr>
                        <a:t>月</a:t>
                      </a:r>
                      <a:endParaRPr kumimoji="1" lang="ja-JP" altLang="en-US" sz="1500" dirty="0"/>
                    </a:p>
                  </a:txBody>
                  <a:tcPr>
                    <a:lnL w="12700" cap="flat" cmpd="sng" algn="ctr">
                      <a:solidFill>
                        <a:schemeClr val="tx1"/>
                      </a:solidFill>
                      <a:prstDash val="sysDash"/>
                      <a:round/>
                      <a:headEnd type="none" w="med" len="med"/>
                      <a:tailEnd type="none" w="med" len="med"/>
                    </a:lnL>
                  </a:tcPr>
                </a:tc>
                <a:tc>
                  <a:txBody>
                    <a:bodyPr/>
                    <a:lstStyle/>
                    <a:p>
                      <a:pPr algn="ctr"/>
                      <a:r>
                        <a:rPr kumimoji="1" lang="en-US" altLang="ja-JP" sz="1100" dirty="0" smtClean="0"/>
                        <a:t>4~6</a:t>
                      </a:r>
                      <a:r>
                        <a:rPr kumimoji="1" lang="ja-JP" altLang="en-US" sz="800" dirty="0" smtClean="0"/>
                        <a:t>月</a:t>
                      </a:r>
                      <a:endParaRPr kumimoji="1" lang="ja-JP" altLang="en-US" sz="800" dirty="0"/>
                    </a:p>
                  </a:txBody>
                  <a:tcPr>
                    <a:lnR w="12700" cap="flat" cmpd="sng" algn="ctr">
                      <a:solidFill>
                        <a:schemeClr val="tx1"/>
                      </a:solidFill>
                      <a:prstDash val="sysDash"/>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prstClr val="black"/>
                          </a:solidFill>
                          <a:effectLst/>
                          <a:uLnTx/>
                          <a:uFillTx/>
                          <a:latin typeface="+mn-lt"/>
                          <a:ea typeface="+mn-ea"/>
                          <a:cs typeface="+mn-cs"/>
                        </a:rPr>
                        <a:t>7~9</a:t>
                      </a:r>
                      <a:r>
                        <a:rPr kumimoji="1" lang="ja-JP" altLang="en-US" sz="800" b="0" i="0" u="none" strike="noStrike" kern="1200" cap="none" spc="0" normalizeH="0" baseline="0" noProof="0" dirty="0" smtClean="0">
                          <a:ln>
                            <a:noFill/>
                          </a:ln>
                          <a:solidFill>
                            <a:prstClr val="black"/>
                          </a:solidFill>
                          <a:effectLst/>
                          <a:uLnTx/>
                          <a:uFillTx/>
                          <a:latin typeface="+mn-lt"/>
                          <a:ea typeface="+mn-ea"/>
                          <a:cs typeface="+mn-cs"/>
                        </a:rPr>
                        <a:t>月</a:t>
                      </a: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prstClr val="black"/>
                          </a:solidFill>
                          <a:effectLst/>
                          <a:uLnTx/>
                          <a:uFillTx/>
                          <a:latin typeface="+mn-lt"/>
                          <a:ea typeface="+mn-ea"/>
                          <a:cs typeface="+mn-cs"/>
                        </a:rPr>
                        <a:t>10~12</a:t>
                      </a:r>
                      <a:r>
                        <a:rPr kumimoji="1" lang="ja-JP" altLang="en-US" sz="800" b="0" i="0" u="none" strike="noStrike" kern="1200" cap="none" spc="0" normalizeH="0" baseline="0" noProof="0" dirty="0" smtClean="0">
                          <a:ln>
                            <a:noFill/>
                          </a:ln>
                          <a:solidFill>
                            <a:prstClr val="black"/>
                          </a:solidFill>
                          <a:effectLst/>
                          <a:uLnTx/>
                          <a:uFillTx/>
                          <a:latin typeface="+mn-lt"/>
                          <a:ea typeface="+mn-ea"/>
                          <a:cs typeface="+mn-cs"/>
                        </a:rPr>
                        <a:t>月</a:t>
                      </a:r>
                      <a:endParaRPr kumimoji="1" lang="ja-JP" altLang="en-US" sz="1500"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prstClr val="black"/>
                          </a:solidFill>
                          <a:effectLst/>
                          <a:uLnTx/>
                          <a:uFillTx/>
                          <a:latin typeface="+mn-lt"/>
                          <a:ea typeface="+mn-ea"/>
                          <a:cs typeface="+mn-cs"/>
                        </a:rPr>
                        <a:t>1~3</a:t>
                      </a:r>
                      <a:r>
                        <a:rPr kumimoji="1" lang="ja-JP" altLang="en-US" sz="800" b="0" i="0" u="none" strike="noStrike" kern="1200" cap="none" spc="0" normalizeH="0" baseline="0" noProof="0" dirty="0" smtClean="0">
                          <a:ln>
                            <a:noFill/>
                          </a:ln>
                          <a:solidFill>
                            <a:prstClr val="black"/>
                          </a:solidFill>
                          <a:effectLst/>
                          <a:uLnTx/>
                          <a:uFillTx/>
                          <a:latin typeface="+mn-lt"/>
                          <a:ea typeface="+mn-ea"/>
                          <a:cs typeface="+mn-cs"/>
                        </a:rPr>
                        <a:t>月</a:t>
                      </a:r>
                      <a:endParaRPr kumimoji="1" lang="ja-JP" altLang="en-US" sz="1500" dirty="0"/>
                    </a:p>
                  </a:txBody>
                  <a:tcPr>
                    <a:lnL w="12700" cap="flat" cmpd="sng" algn="ctr">
                      <a:solidFill>
                        <a:schemeClr val="tx1"/>
                      </a:solidFill>
                      <a:prstDash val="sysDash"/>
                      <a:round/>
                      <a:headEnd type="none" w="med" len="med"/>
                      <a:tailEnd type="none" w="med" len="med"/>
                    </a:lnL>
                  </a:tcPr>
                </a:tc>
                <a:tc>
                  <a:txBody>
                    <a:bodyPr/>
                    <a:lstStyle/>
                    <a:p>
                      <a:pPr algn="l"/>
                      <a:r>
                        <a:rPr kumimoji="1" lang="en-US" altLang="ja-JP" sz="1100" dirty="0" smtClean="0"/>
                        <a:t>4</a:t>
                      </a:r>
                      <a:r>
                        <a:rPr kumimoji="1" lang="ja-JP" altLang="en-US" sz="1100" dirty="0" smtClean="0"/>
                        <a:t>月～</a:t>
                      </a:r>
                      <a:endParaRPr kumimoji="1" lang="ja-JP" altLang="en-US" sz="1100" dirty="0"/>
                    </a:p>
                  </a:txBody>
                  <a:tcPr/>
                </a:tc>
              </a:tr>
              <a:tr h="831840">
                <a:tc>
                  <a:txBody>
                    <a:bodyPr/>
                    <a:lstStyle/>
                    <a:p>
                      <a:pPr algn="ctr"/>
                      <a:r>
                        <a:rPr kumimoji="1" lang="ja-JP" altLang="en-US" sz="1100" dirty="0" smtClean="0"/>
                        <a:t>移行状況</a:t>
                      </a:r>
                      <a:endParaRPr kumimoji="1" lang="ja-JP" altLang="en-US" sz="1100" dirty="0"/>
                    </a:p>
                  </a:txBody>
                  <a:tcPr vert="eaVert" anchor="ctr"/>
                </a:tc>
                <a:tc>
                  <a:txBody>
                    <a:bodyPr/>
                    <a:lstStyle/>
                    <a:p>
                      <a:endParaRPr kumimoji="1" lang="ja-JP" altLang="en-US" sz="1900" dirty="0"/>
                    </a:p>
                  </a:txBody>
                  <a:tcPr>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tcPr>
                </a:tc>
                <a:tc>
                  <a:txBody>
                    <a:bodyPr/>
                    <a:lstStyle/>
                    <a:p>
                      <a:endParaRPr kumimoji="1" lang="ja-JP" altLang="en-US" sz="1900" dirty="0"/>
                    </a:p>
                  </a:txBody>
                  <a:tcPr>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tcPr>
                </a:tc>
                <a:tc>
                  <a:txBody>
                    <a:bodyPr/>
                    <a:lstStyle/>
                    <a:p>
                      <a:endParaRPr kumimoji="1" lang="ja-JP" altLang="en-US" sz="1900" dirty="0"/>
                    </a:p>
                  </a:txBody>
                  <a:tcPr>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tcPr>
                </a:tc>
                <a:tc>
                  <a:txBody>
                    <a:bodyPr/>
                    <a:lstStyle/>
                    <a:p>
                      <a:endParaRPr kumimoji="1" lang="ja-JP" altLang="en-US" sz="1900" dirty="0"/>
                    </a:p>
                  </a:txBody>
                  <a:tcPr/>
                </a:tc>
              </a:tr>
              <a:tr h="864096">
                <a:tc>
                  <a:txBody>
                    <a:bodyPr/>
                    <a:lstStyle/>
                    <a:p>
                      <a:pPr algn="ctr"/>
                      <a:r>
                        <a:rPr kumimoji="1" lang="ja-JP" altLang="en-US" sz="1100" dirty="0" smtClean="0"/>
                        <a:t>取組段階</a:t>
                      </a:r>
                      <a:endParaRPr kumimoji="1" lang="ja-JP" altLang="en-US" sz="1100" dirty="0"/>
                    </a:p>
                  </a:txBody>
                  <a:tcPr vert="eaVert" anchor="ctr"/>
                </a:tc>
                <a:tc gridSpan="4">
                  <a:txBody>
                    <a:bodyPr/>
                    <a:lstStyle/>
                    <a:p>
                      <a:endParaRPr kumimoji="1" lang="ja-JP" altLang="en-US" sz="1900" dirty="0"/>
                    </a:p>
                  </a:txBody>
                  <a:tcPr/>
                </a:tc>
                <a:tc hMerge="1">
                  <a:txBody>
                    <a:bodyPr/>
                    <a:lstStyle/>
                    <a:p>
                      <a:endParaRPr kumimoji="1" lang="ja-JP" altLang="en-US"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hMerge="1">
                  <a:txBody>
                    <a:bodyPr/>
                    <a:lstStyle/>
                    <a:p>
                      <a:endParaRPr kumimoji="1" lang="ja-JP" altLang="en-US"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hMerge="1">
                  <a:txBody>
                    <a:bodyPr/>
                    <a:lstStyle/>
                    <a:p>
                      <a:endParaRPr kumimoji="1" lang="ja-JP" altLang="en-US" dirty="0"/>
                    </a:p>
                  </a:txBody>
                  <a:tcPr>
                    <a:lnL w="12700" cap="flat" cmpd="sng" algn="ctr">
                      <a:solidFill>
                        <a:schemeClr val="tx1"/>
                      </a:solidFill>
                      <a:prstDash val="sysDash"/>
                      <a:round/>
                      <a:headEnd type="none" w="med" len="med"/>
                      <a:tailEnd type="none" w="med" len="med"/>
                    </a:lnL>
                  </a:tcPr>
                </a:tc>
                <a:tc gridSpan="4">
                  <a:txBody>
                    <a:bodyPr/>
                    <a:lstStyle/>
                    <a:p>
                      <a:endParaRPr kumimoji="1" lang="ja-JP" altLang="en-US" sz="1900" dirty="0"/>
                    </a:p>
                  </a:txBody>
                  <a:tcPr/>
                </a:tc>
                <a:tc hMerge="1">
                  <a:txBody>
                    <a:bodyPr/>
                    <a:lstStyle/>
                    <a:p>
                      <a:endParaRPr kumimoji="1" lang="ja-JP" altLang="en-US"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hMerge="1">
                  <a:txBody>
                    <a:bodyPr/>
                    <a:lstStyle/>
                    <a:p>
                      <a:endParaRPr kumimoji="1" lang="ja-JP" altLang="en-US"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hMerge="1">
                  <a:txBody>
                    <a:bodyPr/>
                    <a:lstStyle/>
                    <a:p>
                      <a:endParaRPr kumimoji="1" lang="ja-JP" altLang="en-US" dirty="0"/>
                    </a:p>
                  </a:txBody>
                  <a:tcPr>
                    <a:lnL w="12700" cap="flat" cmpd="sng" algn="ctr">
                      <a:solidFill>
                        <a:schemeClr val="tx1"/>
                      </a:solidFill>
                      <a:prstDash val="sysDash"/>
                      <a:round/>
                      <a:headEnd type="none" w="med" len="med"/>
                      <a:tailEnd type="none" w="med" len="med"/>
                    </a:lnL>
                  </a:tcPr>
                </a:tc>
                <a:tc gridSpan="4">
                  <a:txBody>
                    <a:bodyPr/>
                    <a:lstStyle/>
                    <a:p>
                      <a:endParaRPr kumimoji="1" lang="ja-JP" altLang="en-US" sz="1900" dirty="0"/>
                    </a:p>
                  </a:txBody>
                  <a:tcPr/>
                </a:tc>
                <a:tc hMerge="1">
                  <a:txBody>
                    <a:bodyPr/>
                    <a:lstStyle/>
                    <a:p>
                      <a:endParaRPr kumimoji="1" lang="ja-JP" altLang="en-US"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hMerge="1">
                  <a:txBody>
                    <a:bodyPr/>
                    <a:lstStyle/>
                    <a:p>
                      <a:endParaRPr kumimoji="1" lang="ja-JP" altLang="en-US"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hMerge="1">
                  <a:txBody>
                    <a:bodyPr/>
                    <a:lstStyle/>
                    <a:p>
                      <a:endParaRPr kumimoji="1" lang="ja-JP" altLang="en-US" dirty="0"/>
                    </a:p>
                  </a:txBody>
                  <a:tcPr>
                    <a:lnL w="12700" cap="flat" cmpd="sng" algn="ctr">
                      <a:solidFill>
                        <a:schemeClr val="tx1"/>
                      </a:solidFill>
                      <a:prstDash val="sysDash"/>
                      <a:round/>
                      <a:headEnd type="none" w="med" len="med"/>
                      <a:tailEnd type="none" w="med" len="med"/>
                    </a:lnL>
                  </a:tcPr>
                </a:tc>
                <a:tc>
                  <a:txBody>
                    <a:bodyPr/>
                    <a:lstStyle/>
                    <a:p>
                      <a:endParaRPr kumimoji="1" lang="ja-JP" altLang="en-US" sz="1900" dirty="0"/>
                    </a:p>
                  </a:txBody>
                  <a:tcPr/>
                </a:tc>
              </a:tr>
              <a:tr h="4032448">
                <a:tc>
                  <a:txBody>
                    <a:bodyPr/>
                    <a:lstStyle/>
                    <a:p>
                      <a:pPr algn="ctr"/>
                      <a:r>
                        <a:rPr kumimoji="1" lang="ja-JP" altLang="en-US" sz="1100" dirty="0" smtClean="0"/>
                        <a:t>取組事項</a:t>
                      </a:r>
                      <a:endParaRPr kumimoji="1" lang="ja-JP" altLang="en-US" sz="1100" dirty="0"/>
                    </a:p>
                  </a:txBody>
                  <a:tcPr vert="eaVert" anchor="ctr"/>
                </a:tc>
                <a:tc>
                  <a:txBody>
                    <a:bodyPr/>
                    <a:lstStyle/>
                    <a:p>
                      <a:endParaRPr kumimoji="1" lang="ja-JP" altLang="en-US" sz="1900" dirty="0"/>
                    </a:p>
                  </a:txBody>
                  <a:tcPr>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tcPr>
                </a:tc>
                <a:tc>
                  <a:txBody>
                    <a:bodyPr/>
                    <a:lstStyle/>
                    <a:p>
                      <a:endParaRPr kumimoji="1" lang="ja-JP" altLang="en-US" sz="1900" dirty="0"/>
                    </a:p>
                  </a:txBody>
                  <a:tcPr>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tcPr>
                </a:tc>
                <a:tc>
                  <a:txBody>
                    <a:bodyPr/>
                    <a:lstStyle/>
                    <a:p>
                      <a:endParaRPr kumimoji="1" lang="ja-JP" altLang="en-US" sz="1900" dirty="0"/>
                    </a:p>
                  </a:txBody>
                  <a:tcPr>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tcPr>
                </a:tc>
                <a:tc>
                  <a:txBody>
                    <a:bodyPr/>
                    <a:lstStyle/>
                    <a:p>
                      <a:endParaRPr kumimoji="1" lang="ja-JP" altLang="en-US" sz="1900" dirty="0"/>
                    </a:p>
                  </a:txBody>
                  <a:tcPr>
                    <a:lnL w="12700" cap="flat" cmpd="sng" algn="ctr">
                      <a:solidFill>
                        <a:schemeClr val="tx1"/>
                      </a:solidFill>
                      <a:prstDash val="sysDash"/>
                      <a:round/>
                      <a:headEnd type="none" w="med" len="med"/>
                      <a:tailEnd type="none" w="med" len="med"/>
                    </a:lnL>
                  </a:tcPr>
                </a:tc>
                <a:tc>
                  <a:txBody>
                    <a:bodyPr/>
                    <a:lstStyle/>
                    <a:p>
                      <a:endParaRPr kumimoji="1" lang="ja-JP" altLang="en-US" sz="1900" dirty="0"/>
                    </a:p>
                  </a:txBody>
                  <a:tcPr/>
                </a:tc>
              </a:tr>
            </a:tbl>
          </a:graphicData>
        </a:graphic>
      </p:graphicFrame>
      <p:sp>
        <p:nvSpPr>
          <p:cNvPr id="6" name="テキスト ボックス 5"/>
          <p:cNvSpPr txBox="1"/>
          <p:nvPr/>
        </p:nvSpPr>
        <p:spPr>
          <a:xfrm>
            <a:off x="3059834" y="6551766"/>
            <a:ext cx="1800200" cy="261610"/>
          </a:xfrm>
          <a:prstGeom prst="rect">
            <a:avLst/>
          </a:prstGeom>
          <a:solidFill>
            <a:schemeClr val="bg1"/>
          </a:solidFill>
        </p:spPr>
        <p:txBody>
          <a:bodyPr wrap="square" rtlCol="0">
            <a:spAutoFit/>
          </a:bodyPr>
          <a:lstStyle/>
          <a:p>
            <a:r>
              <a:rPr kumimoji="1" lang="ja-JP" altLang="en-US" sz="1100" dirty="0" smtClean="0"/>
              <a:t>（対象：平成</a:t>
            </a:r>
            <a:r>
              <a:rPr kumimoji="1" lang="en-US" altLang="ja-JP" sz="1100" dirty="0" smtClean="0"/>
              <a:t>27</a:t>
            </a:r>
            <a:r>
              <a:rPr kumimoji="1" lang="ja-JP" altLang="en-US" sz="1100" dirty="0" smtClean="0"/>
              <a:t>年度実施分）</a:t>
            </a:r>
            <a:endParaRPr kumimoji="1" lang="ja-JP" altLang="en-US" sz="1100" dirty="0"/>
          </a:p>
        </p:txBody>
      </p:sp>
      <p:sp>
        <p:nvSpPr>
          <p:cNvPr id="10" name="テキスト ボックス 9"/>
          <p:cNvSpPr txBox="1"/>
          <p:nvPr/>
        </p:nvSpPr>
        <p:spPr>
          <a:xfrm>
            <a:off x="1763688" y="1124744"/>
            <a:ext cx="1116650" cy="400110"/>
          </a:xfrm>
          <a:prstGeom prst="rect">
            <a:avLst/>
          </a:prstGeom>
          <a:solidFill>
            <a:schemeClr val="bg1"/>
          </a:solidFill>
        </p:spPr>
        <p:txBody>
          <a:bodyPr wrap="square" rtlCol="0">
            <a:spAutoFit/>
          </a:bodyPr>
          <a:lstStyle/>
          <a:p>
            <a:pPr algn="r">
              <a:lnSpc>
                <a:spcPts val="1200"/>
              </a:lnSpc>
            </a:pPr>
            <a:r>
              <a:rPr kumimoji="1" lang="ja-JP" altLang="en-US" sz="1100" b="1" dirty="0" smtClean="0"/>
              <a:t>● </a:t>
            </a:r>
            <a:r>
              <a:rPr lang="ja-JP" altLang="en-US" sz="1100" b="1" dirty="0"/>
              <a:t>　</a:t>
            </a:r>
            <a:endParaRPr lang="en-US" altLang="ja-JP" sz="1100" b="1" dirty="0" smtClean="0"/>
          </a:p>
          <a:p>
            <a:pPr algn="r">
              <a:lnSpc>
                <a:spcPts val="1200"/>
              </a:lnSpc>
            </a:pPr>
            <a:r>
              <a:rPr lang="ja-JP" altLang="en-US" sz="1100" b="1" u="sng" dirty="0" smtClean="0"/>
              <a:t>２８８自治体</a:t>
            </a:r>
            <a:endParaRPr kumimoji="1" lang="ja-JP" altLang="en-US" sz="1100" b="1" u="sng" dirty="0"/>
          </a:p>
        </p:txBody>
      </p:sp>
      <p:sp>
        <p:nvSpPr>
          <p:cNvPr id="11" name="テキスト ボックス 10"/>
          <p:cNvSpPr txBox="1"/>
          <p:nvPr/>
        </p:nvSpPr>
        <p:spPr>
          <a:xfrm>
            <a:off x="395536" y="1124744"/>
            <a:ext cx="936104" cy="400110"/>
          </a:xfrm>
          <a:prstGeom prst="rect">
            <a:avLst/>
          </a:prstGeom>
          <a:solidFill>
            <a:schemeClr val="bg1"/>
          </a:solidFill>
        </p:spPr>
        <p:txBody>
          <a:bodyPr wrap="square" rtlCol="0">
            <a:spAutoFit/>
          </a:bodyPr>
          <a:lstStyle/>
          <a:p>
            <a:pPr>
              <a:lnSpc>
                <a:spcPts val="1200"/>
              </a:lnSpc>
            </a:pPr>
            <a:r>
              <a:rPr kumimoji="1" lang="ja-JP" altLang="en-US" sz="1100" b="1" dirty="0" smtClean="0"/>
              <a:t>● </a:t>
            </a:r>
            <a:r>
              <a:rPr lang="ja-JP" altLang="en-US" sz="1100" b="1" dirty="0"/>
              <a:t>　</a:t>
            </a:r>
            <a:endParaRPr lang="en-US" altLang="ja-JP" sz="1100" b="1" dirty="0" smtClean="0"/>
          </a:p>
          <a:p>
            <a:pPr>
              <a:lnSpc>
                <a:spcPts val="1200"/>
              </a:lnSpc>
            </a:pPr>
            <a:r>
              <a:rPr lang="ja-JP" altLang="en-US" sz="1100" b="1" u="sng" dirty="0" smtClean="0"/>
              <a:t>７８自治体</a:t>
            </a:r>
            <a:endParaRPr kumimoji="1" lang="ja-JP" altLang="en-US" sz="1100" b="1" u="sng" dirty="0"/>
          </a:p>
        </p:txBody>
      </p:sp>
      <p:sp>
        <p:nvSpPr>
          <p:cNvPr id="12" name="テキスト ボックス 11"/>
          <p:cNvSpPr txBox="1"/>
          <p:nvPr/>
        </p:nvSpPr>
        <p:spPr>
          <a:xfrm>
            <a:off x="2915819" y="1124744"/>
            <a:ext cx="936104" cy="400110"/>
          </a:xfrm>
          <a:prstGeom prst="rect">
            <a:avLst/>
          </a:prstGeom>
          <a:solidFill>
            <a:schemeClr val="bg1"/>
          </a:solidFill>
        </p:spPr>
        <p:txBody>
          <a:bodyPr wrap="square" rtlCol="0">
            <a:spAutoFit/>
          </a:bodyPr>
          <a:lstStyle/>
          <a:p>
            <a:pPr>
              <a:lnSpc>
                <a:spcPts val="1200"/>
              </a:lnSpc>
            </a:pPr>
            <a:r>
              <a:rPr kumimoji="1" lang="ja-JP" altLang="en-US" sz="1100" b="1" dirty="0" smtClean="0"/>
              <a:t>● </a:t>
            </a:r>
            <a:r>
              <a:rPr lang="ja-JP" altLang="en-US" sz="1100" b="1" dirty="0"/>
              <a:t>　</a:t>
            </a:r>
            <a:endParaRPr kumimoji="1" lang="en-US" altLang="ja-JP" sz="1100" b="1" dirty="0" smtClean="0"/>
          </a:p>
          <a:p>
            <a:pPr>
              <a:lnSpc>
                <a:spcPts val="1200"/>
              </a:lnSpc>
            </a:pPr>
            <a:r>
              <a:rPr lang="ja-JP" altLang="en-US" sz="1100" b="1" u="sng" dirty="0" smtClean="0"/>
              <a:t>５１６自治体</a:t>
            </a:r>
            <a:endParaRPr kumimoji="1" lang="ja-JP" altLang="en-US" sz="1100" b="1" u="sng" dirty="0"/>
          </a:p>
        </p:txBody>
      </p:sp>
      <p:sp>
        <p:nvSpPr>
          <p:cNvPr id="13" name="テキスト ボックス 12"/>
          <p:cNvSpPr txBox="1"/>
          <p:nvPr/>
        </p:nvSpPr>
        <p:spPr>
          <a:xfrm>
            <a:off x="5471574" y="1124744"/>
            <a:ext cx="1116650" cy="400110"/>
          </a:xfrm>
          <a:prstGeom prst="rect">
            <a:avLst/>
          </a:prstGeom>
          <a:solidFill>
            <a:schemeClr val="bg1"/>
          </a:solidFill>
        </p:spPr>
        <p:txBody>
          <a:bodyPr wrap="square" rtlCol="0">
            <a:spAutoFit/>
          </a:bodyPr>
          <a:lstStyle/>
          <a:p>
            <a:pPr>
              <a:lnSpc>
                <a:spcPts val="1200"/>
              </a:lnSpc>
            </a:pPr>
            <a:r>
              <a:rPr kumimoji="1" lang="ja-JP" altLang="en-US" sz="1100" b="1" dirty="0" smtClean="0"/>
              <a:t>● </a:t>
            </a:r>
            <a:r>
              <a:rPr lang="ja-JP" altLang="en-US" sz="1100" b="1" dirty="0"/>
              <a:t>　</a:t>
            </a:r>
            <a:endParaRPr kumimoji="1" lang="en-US" altLang="ja-JP" sz="1100" b="1" dirty="0" smtClean="0"/>
          </a:p>
          <a:p>
            <a:pPr>
              <a:lnSpc>
                <a:spcPts val="1200"/>
              </a:lnSpc>
            </a:pPr>
            <a:r>
              <a:rPr lang="ja-JP" altLang="en-US" sz="1100" b="1" u="sng" dirty="0" smtClean="0"/>
              <a:t>１</a:t>
            </a:r>
            <a:r>
              <a:rPr lang="en-US" altLang="ja-JP" sz="1100" b="1" u="sng" dirty="0" smtClean="0"/>
              <a:t>,</a:t>
            </a:r>
            <a:r>
              <a:rPr lang="ja-JP" altLang="en-US" sz="1100" b="1" u="sng" dirty="0" smtClean="0"/>
              <a:t>５７９自治体</a:t>
            </a:r>
            <a:endParaRPr kumimoji="1" lang="ja-JP" altLang="en-US" sz="1100" b="1" u="sng" dirty="0"/>
          </a:p>
        </p:txBody>
      </p:sp>
      <p:sp>
        <p:nvSpPr>
          <p:cNvPr id="15" name="テキスト ボックス 14"/>
          <p:cNvSpPr txBox="1"/>
          <p:nvPr/>
        </p:nvSpPr>
        <p:spPr>
          <a:xfrm>
            <a:off x="5580115" y="1567833"/>
            <a:ext cx="2304256" cy="276999"/>
          </a:xfrm>
          <a:prstGeom prst="rect">
            <a:avLst/>
          </a:prstGeom>
          <a:solidFill>
            <a:schemeClr val="bg2"/>
          </a:solidFill>
          <a:ln>
            <a:solidFill>
              <a:schemeClr val="tx1"/>
            </a:solidFill>
          </a:ln>
        </p:spPr>
        <p:txBody>
          <a:bodyPr wrap="square" rtlCol="0">
            <a:spAutoFit/>
          </a:bodyPr>
          <a:lstStyle/>
          <a:p>
            <a:r>
              <a:rPr lang="ja-JP" altLang="en-US" sz="1200" b="1" dirty="0"/>
              <a:t>全て</a:t>
            </a:r>
            <a:r>
              <a:rPr lang="ja-JP" altLang="en-US" sz="1200" b="1" dirty="0" smtClean="0"/>
              <a:t>の自治体が総合事業を実施</a:t>
            </a:r>
            <a:endParaRPr kumimoji="1" lang="ja-JP" altLang="en-US" sz="1200" b="1" dirty="0"/>
          </a:p>
        </p:txBody>
      </p:sp>
      <p:sp>
        <p:nvSpPr>
          <p:cNvPr id="16" name="テキスト ボックス 15"/>
          <p:cNvSpPr txBox="1"/>
          <p:nvPr/>
        </p:nvSpPr>
        <p:spPr>
          <a:xfrm>
            <a:off x="683570" y="1556797"/>
            <a:ext cx="4392488" cy="276999"/>
          </a:xfrm>
          <a:prstGeom prst="rect">
            <a:avLst/>
          </a:prstGeom>
          <a:solidFill>
            <a:schemeClr val="bg2"/>
          </a:solidFill>
          <a:ln>
            <a:solidFill>
              <a:schemeClr val="tx1"/>
            </a:solidFill>
          </a:ln>
        </p:spPr>
        <p:txBody>
          <a:bodyPr wrap="square" rtlCol="0">
            <a:spAutoFit/>
          </a:bodyPr>
          <a:lstStyle/>
          <a:p>
            <a:pPr algn="ctr"/>
            <a:r>
              <a:rPr kumimoji="1" lang="ja-JP" altLang="en-US" sz="1200" b="1" dirty="0" smtClean="0"/>
              <a:t>市町村が定める条例に基づき、段階的に実施</a:t>
            </a:r>
            <a:endParaRPr kumimoji="1" lang="ja-JP" altLang="en-US" sz="1200" b="1" dirty="0"/>
          </a:p>
        </p:txBody>
      </p:sp>
      <p:sp>
        <p:nvSpPr>
          <p:cNvPr id="21" name="テキスト ボックス 20"/>
          <p:cNvSpPr txBox="1"/>
          <p:nvPr/>
        </p:nvSpPr>
        <p:spPr>
          <a:xfrm>
            <a:off x="2987827" y="3445550"/>
            <a:ext cx="1440160" cy="415498"/>
          </a:xfrm>
          <a:prstGeom prst="rect">
            <a:avLst/>
          </a:prstGeom>
          <a:solidFill>
            <a:schemeClr val="bg1"/>
          </a:solidFill>
        </p:spPr>
        <p:txBody>
          <a:bodyPr wrap="square" rtlCol="0">
            <a:spAutoFit/>
          </a:bodyPr>
          <a:lstStyle/>
          <a:p>
            <a:r>
              <a:rPr lang="ja-JP" altLang="en-US" sz="1050" dirty="0" smtClean="0"/>
              <a:t>総合事業への移行事務等に関するセミナー</a:t>
            </a:r>
            <a:endParaRPr kumimoji="1" lang="ja-JP" altLang="en-US" sz="1050" dirty="0"/>
          </a:p>
        </p:txBody>
      </p:sp>
      <p:cxnSp>
        <p:nvCxnSpPr>
          <p:cNvPr id="3" name="直線矢印コネクタ 2"/>
          <p:cNvCxnSpPr/>
          <p:nvPr/>
        </p:nvCxnSpPr>
        <p:spPr>
          <a:xfrm>
            <a:off x="727996" y="1245548"/>
            <a:ext cx="1800200"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7" name="直線矢印コネクタ 16"/>
          <p:cNvCxnSpPr/>
          <p:nvPr/>
        </p:nvCxnSpPr>
        <p:spPr>
          <a:xfrm>
            <a:off x="3203848" y="1245548"/>
            <a:ext cx="2232248"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8" name="テキスト ボックス 27"/>
          <p:cNvSpPr txBox="1"/>
          <p:nvPr/>
        </p:nvSpPr>
        <p:spPr>
          <a:xfrm>
            <a:off x="611563" y="3445550"/>
            <a:ext cx="1440160" cy="415498"/>
          </a:xfrm>
          <a:prstGeom prst="rect">
            <a:avLst/>
          </a:prstGeom>
          <a:solidFill>
            <a:schemeClr val="bg1"/>
          </a:solidFill>
        </p:spPr>
        <p:txBody>
          <a:bodyPr wrap="square" rtlCol="0">
            <a:spAutoFit/>
          </a:bodyPr>
          <a:lstStyle/>
          <a:p>
            <a:r>
              <a:rPr kumimoji="1" lang="ja-JP" altLang="en-US" sz="1050" dirty="0" smtClean="0"/>
              <a:t>総合事業への早期</a:t>
            </a:r>
            <a:endParaRPr kumimoji="1" lang="en-US" altLang="ja-JP" sz="1050" dirty="0" smtClean="0"/>
          </a:p>
          <a:p>
            <a:r>
              <a:rPr kumimoji="1" lang="ja-JP" altLang="en-US" sz="1050" dirty="0" smtClean="0"/>
              <a:t>移行に向けたセミナー</a:t>
            </a:r>
            <a:endParaRPr kumimoji="1" lang="ja-JP" altLang="en-US" sz="1050" dirty="0"/>
          </a:p>
        </p:txBody>
      </p:sp>
      <p:sp>
        <p:nvSpPr>
          <p:cNvPr id="32" name="テキスト ボックス 31"/>
          <p:cNvSpPr txBox="1"/>
          <p:nvPr/>
        </p:nvSpPr>
        <p:spPr>
          <a:xfrm>
            <a:off x="6156179" y="6551766"/>
            <a:ext cx="1800200" cy="261610"/>
          </a:xfrm>
          <a:prstGeom prst="rect">
            <a:avLst/>
          </a:prstGeom>
          <a:solidFill>
            <a:schemeClr val="bg1"/>
          </a:solidFill>
        </p:spPr>
        <p:txBody>
          <a:bodyPr wrap="square" rtlCol="0">
            <a:spAutoFit/>
          </a:bodyPr>
          <a:lstStyle/>
          <a:p>
            <a:r>
              <a:rPr kumimoji="1" lang="ja-JP" altLang="en-US" sz="1100" dirty="0" smtClean="0"/>
              <a:t>（対象：平成</a:t>
            </a:r>
            <a:r>
              <a:rPr kumimoji="1" lang="en-US" altLang="ja-JP" sz="1100" dirty="0" smtClean="0"/>
              <a:t>28</a:t>
            </a:r>
            <a:r>
              <a:rPr kumimoji="1" lang="ja-JP" altLang="en-US" sz="1100" dirty="0" smtClean="0"/>
              <a:t>年度実施分）</a:t>
            </a:r>
            <a:endParaRPr kumimoji="1" lang="ja-JP" altLang="en-US" sz="1100" dirty="0"/>
          </a:p>
        </p:txBody>
      </p:sp>
      <p:sp>
        <p:nvSpPr>
          <p:cNvPr id="8" name="正方形/長方形 7"/>
          <p:cNvSpPr/>
          <p:nvPr/>
        </p:nvSpPr>
        <p:spPr>
          <a:xfrm>
            <a:off x="467544" y="2831743"/>
            <a:ext cx="7272808" cy="1677379"/>
          </a:xfrm>
          <a:prstGeom prst="rect">
            <a:avLst/>
          </a:prstGeom>
          <a:solidFill>
            <a:schemeClr val="accent1">
              <a:alpha val="36000"/>
            </a:schemeClr>
          </a:solidFill>
          <a:ln>
            <a:solidFill>
              <a:schemeClr val="accent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3167849" y="3940516"/>
            <a:ext cx="1872207" cy="461665"/>
          </a:xfrm>
          <a:prstGeom prst="rect">
            <a:avLst/>
          </a:prstGeom>
          <a:solidFill>
            <a:schemeClr val="accent1"/>
          </a:solidFill>
          <a:ln>
            <a:solidFill>
              <a:schemeClr val="accent1"/>
            </a:solidFill>
          </a:ln>
        </p:spPr>
        <p:txBody>
          <a:bodyPr wrap="square" rtlCol="0">
            <a:spAutoFit/>
          </a:bodyPr>
          <a:lstStyle/>
          <a:p>
            <a:pPr algn="ctr"/>
            <a:r>
              <a:rPr kumimoji="1" lang="ja-JP" altLang="en-US" sz="1200" b="1" dirty="0" smtClean="0">
                <a:solidFill>
                  <a:schemeClr val="bg1"/>
                </a:solidFill>
              </a:rPr>
              <a:t>総合事業の円滑な移行に向けた支援</a:t>
            </a:r>
            <a:endParaRPr kumimoji="1" lang="ja-JP" altLang="en-US" sz="1200" b="1" dirty="0">
              <a:solidFill>
                <a:schemeClr val="bg1"/>
              </a:solidFill>
            </a:endParaRPr>
          </a:p>
        </p:txBody>
      </p:sp>
      <p:sp>
        <p:nvSpPr>
          <p:cNvPr id="33" name="正方形/長方形 32"/>
          <p:cNvSpPr/>
          <p:nvPr/>
        </p:nvSpPr>
        <p:spPr>
          <a:xfrm>
            <a:off x="3059834" y="4602332"/>
            <a:ext cx="5904656" cy="2211051"/>
          </a:xfrm>
          <a:prstGeom prst="rect">
            <a:avLst/>
          </a:prstGeom>
          <a:solidFill>
            <a:schemeClr val="accent6">
              <a:alpha val="29000"/>
            </a:schemeClr>
          </a:solidFill>
          <a:ln>
            <a:solidFill>
              <a:schemeClr val="accent6">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テキスト ボックス 33"/>
          <p:cNvSpPr txBox="1"/>
          <p:nvPr/>
        </p:nvSpPr>
        <p:spPr>
          <a:xfrm>
            <a:off x="5721525" y="5567094"/>
            <a:ext cx="1514774" cy="276999"/>
          </a:xfrm>
          <a:prstGeom prst="rect">
            <a:avLst/>
          </a:prstGeom>
          <a:solidFill>
            <a:schemeClr val="accent6">
              <a:lumMod val="75000"/>
            </a:schemeClr>
          </a:solidFill>
          <a:ln>
            <a:solidFill>
              <a:schemeClr val="accent2"/>
            </a:solidFill>
          </a:ln>
        </p:spPr>
        <p:txBody>
          <a:bodyPr wrap="square" rtlCol="0">
            <a:spAutoFit/>
          </a:bodyPr>
          <a:lstStyle/>
          <a:p>
            <a:pPr algn="ctr"/>
            <a:r>
              <a:rPr lang="ja-JP" altLang="en-US" sz="1200" b="1" dirty="0" smtClean="0">
                <a:solidFill>
                  <a:schemeClr val="bg1"/>
                </a:solidFill>
              </a:rPr>
              <a:t>事業評価の実施</a:t>
            </a:r>
            <a:endParaRPr kumimoji="1" lang="ja-JP" altLang="en-US" sz="1200" b="1" dirty="0">
              <a:solidFill>
                <a:schemeClr val="bg1"/>
              </a:solidFill>
            </a:endParaRPr>
          </a:p>
        </p:txBody>
      </p:sp>
      <p:sp>
        <p:nvSpPr>
          <p:cNvPr id="14" name="角丸四角形 13"/>
          <p:cNvSpPr/>
          <p:nvPr/>
        </p:nvSpPr>
        <p:spPr>
          <a:xfrm>
            <a:off x="5292082" y="2852939"/>
            <a:ext cx="296416" cy="3888433"/>
          </a:xfrm>
          <a:prstGeom prst="round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200" dirty="0" smtClean="0">
                <a:solidFill>
                  <a:schemeClr val="tx1"/>
                </a:solidFill>
              </a:rPr>
              <a:t>総合事業への移行の経 過 措 置 期 間 の 終 了</a:t>
            </a:r>
            <a:endParaRPr kumimoji="1" lang="ja-JP" altLang="en-US" sz="1200" dirty="0">
              <a:solidFill>
                <a:schemeClr val="tx1"/>
              </a:solidFill>
            </a:endParaRPr>
          </a:p>
        </p:txBody>
      </p:sp>
      <p:sp>
        <p:nvSpPr>
          <p:cNvPr id="35" name="右矢印 34"/>
          <p:cNvSpPr/>
          <p:nvPr/>
        </p:nvSpPr>
        <p:spPr>
          <a:xfrm>
            <a:off x="5688128" y="4797152"/>
            <a:ext cx="2268251" cy="792088"/>
          </a:xfrm>
          <a:prstGeom prst="rightArrow">
            <a:avLst>
              <a:gd name="adj1" fmla="val 50000"/>
              <a:gd name="adj2" fmla="val 37906"/>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36" name="テキスト ボックス 35"/>
          <p:cNvSpPr txBox="1"/>
          <p:nvPr/>
        </p:nvSpPr>
        <p:spPr>
          <a:xfrm>
            <a:off x="5588496" y="5062391"/>
            <a:ext cx="2367880" cy="261610"/>
          </a:xfrm>
          <a:prstGeom prst="rect">
            <a:avLst/>
          </a:prstGeom>
          <a:noFill/>
        </p:spPr>
        <p:txBody>
          <a:bodyPr wrap="square" rtlCol="0">
            <a:spAutoFit/>
          </a:bodyPr>
          <a:lstStyle/>
          <a:p>
            <a:pPr algn="ctr"/>
            <a:r>
              <a:rPr kumimoji="1" lang="ja-JP" altLang="en-US" sz="1100" dirty="0" smtClean="0"/>
              <a:t>事業効果に関する研究事業</a:t>
            </a:r>
            <a:endParaRPr kumimoji="1" lang="ja-JP" altLang="en-US" sz="1100" dirty="0"/>
          </a:p>
        </p:txBody>
      </p:sp>
      <p:sp>
        <p:nvSpPr>
          <p:cNvPr id="37" name="右矢印 36"/>
          <p:cNvSpPr/>
          <p:nvPr/>
        </p:nvSpPr>
        <p:spPr>
          <a:xfrm>
            <a:off x="8100395" y="4797152"/>
            <a:ext cx="797964" cy="792088"/>
          </a:xfrm>
          <a:prstGeom prst="rightArrow">
            <a:avLst>
              <a:gd name="adj1" fmla="val 50000"/>
              <a:gd name="adj2" fmla="val 37906"/>
            </a:avLst>
          </a:prstGeom>
          <a:solidFill>
            <a:schemeClr val="accent6">
              <a:lumMod val="40000"/>
              <a:lumOff val="60000"/>
            </a:scheme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39" name="角丸四角形 38"/>
          <p:cNvSpPr/>
          <p:nvPr/>
        </p:nvSpPr>
        <p:spPr>
          <a:xfrm>
            <a:off x="467546" y="1988843"/>
            <a:ext cx="7272807" cy="257223"/>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rPr>
              <a:t>総合</a:t>
            </a:r>
            <a:r>
              <a:rPr lang="ja-JP" altLang="en-US" sz="1200" dirty="0" smtClean="0">
                <a:solidFill>
                  <a:schemeClr val="tx1"/>
                </a:solidFill>
              </a:rPr>
              <a:t>事業の円滑な移行に関する支援</a:t>
            </a:r>
            <a:endParaRPr kumimoji="1" lang="ja-JP" altLang="en-US" sz="1200" dirty="0">
              <a:solidFill>
                <a:schemeClr val="tx1"/>
              </a:solidFill>
            </a:endParaRPr>
          </a:p>
        </p:txBody>
      </p:sp>
      <p:sp>
        <p:nvSpPr>
          <p:cNvPr id="40" name="角丸四角形 39"/>
          <p:cNvSpPr/>
          <p:nvPr/>
        </p:nvSpPr>
        <p:spPr>
          <a:xfrm>
            <a:off x="2987827" y="2318074"/>
            <a:ext cx="2304256" cy="390846"/>
          </a:xfrm>
          <a:prstGeom prst="roundRect">
            <a:avLst/>
          </a:prstGeom>
          <a:solidFill>
            <a:schemeClr val="accent6">
              <a:lumMod val="40000"/>
              <a:lumOff val="6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smtClean="0">
                <a:solidFill>
                  <a:schemeClr val="tx1"/>
                </a:solidFill>
              </a:rPr>
              <a:t>先行移行自治体の状況等の把握</a:t>
            </a:r>
            <a:endParaRPr kumimoji="1" lang="ja-JP" altLang="en-US" sz="1100" dirty="0">
              <a:solidFill>
                <a:schemeClr val="tx1"/>
              </a:solidFill>
            </a:endParaRPr>
          </a:p>
        </p:txBody>
      </p:sp>
      <p:sp>
        <p:nvSpPr>
          <p:cNvPr id="41" name="角丸四角形 40"/>
          <p:cNvSpPr/>
          <p:nvPr/>
        </p:nvSpPr>
        <p:spPr>
          <a:xfrm>
            <a:off x="5580111" y="2318077"/>
            <a:ext cx="3384378" cy="390847"/>
          </a:xfrm>
          <a:prstGeom prst="roundRect">
            <a:avLst/>
          </a:prstGeom>
          <a:solidFill>
            <a:schemeClr val="accent6">
              <a:lumMod val="40000"/>
              <a:lumOff val="6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smtClean="0">
                <a:solidFill>
                  <a:schemeClr val="tx1"/>
                </a:solidFill>
              </a:rPr>
              <a:t>○　事業の効果測定による評価</a:t>
            </a:r>
            <a:endParaRPr lang="en-US" altLang="ja-JP" sz="1100" dirty="0" smtClean="0">
              <a:solidFill>
                <a:schemeClr val="tx1"/>
              </a:solidFill>
            </a:endParaRPr>
          </a:p>
          <a:p>
            <a:pPr algn="ctr"/>
            <a:r>
              <a:rPr lang="ja-JP" altLang="en-US" sz="1100" dirty="0" smtClean="0">
                <a:solidFill>
                  <a:schemeClr val="tx1"/>
                </a:solidFill>
              </a:rPr>
              <a:t>○　事業所数等の数量的評価</a:t>
            </a:r>
            <a:endParaRPr kumimoji="1" lang="ja-JP" altLang="en-US" sz="1100" dirty="0">
              <a:solidFill>
                <a:schemeClr val="tx1"/>
              </a:solidFill>
            </a:endParaRPr>
          </a:p>
        </p:txBody>
      </p:sp>
      <p:sp>
        <p:nvSpPr>
          <p:cNvPr id="19" name="右矢印 18"/>
          <p:cNvSpPr/>
          <p:nvPr/>
        </p:nvSpPr>
        <p:spPr>
          <a:xfrm>
            <a:off x="3851920" y="2852936"/>
            <a:ext cx="720098" cy="792088"/>
          </a:xfrm>
          <a:prstGeom prst="rightArrow">
            <a:avLst>
              <a:gd name="adj1" fmla="val 50000"/>
              <a:gd name="adj2" fmla="val 37906"/>
            </a:avLst>
          </a:prstGeom>
          <a:solidFill>
            <a:schemeClr val="accent5">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20" name="テキスト ボックス 19"/>
          <p:cNvSpPr txBox="1"/>
          <p:nvPr/>
        </p:nvSpPr>
        <p:spPr>
          <a:xfrm>
            <a:off x="3779914" y="3134442"/>
            <a:ext cx="792088" cy="276999"/>
          </a:xfrm>
          <a:prstGeom prst="rect">
            <a:avLst/>
          </a:prstGeom>
          <a:noFill/>
        </p:spPr>
        <p:txBody>
          <a:bodyPr wrap="square" rtlCol="0">
            <a:spAutoFit/>
          </a:bodyPr>
          <a:lstStyle/>
          <a:p>
            <a:pPr algn="ctr"/>
            <a:r>
              <a:rPr kumimoji="1" lang="ja-JP" altLang="en-US" sz="1200" dirty="0" smtClean="0"/>
              <a:t>セミナー</a:t>
            </a:r>
            <a:endParaRPr kumimoji="1" lang="en-US" altLang="ja-JP" sz="1200" dirty="0" smtClean="0"/>
          </a:p>
        </p:txBody>
      </p:sp>
      <p:sp>
        <p:nvSpPr>
          <p:cNvPr id="2" name="テキスト ボックス 1"/>
          <p:cNvSpPr txBox="1"/>
          <p:nvPr/>
        </p:nvSpPr>
        <p:spPr>
          <a:xfrm>
            <a:off x="4572002" y="3254979"/>
            <a:ext cx="720080" cy="276999"/>
          </a:xfrm>
          <a:prstGeom prst="rect">
            <a:avLst/>
          </a:prstGeom>
          <a:noFill/>
        </p:spPr>
        <p:txBody>
          <a:bodyPr wrap="square" rtlCol="0">
            <a:spAutoFit/>
          </a:bodyPr>
          <a:lstStyle/>
          <a:p>
            <a:r>
              <a:rPr kumimoji="1" lang="ja-JP" altLang="en-US" sz="1200" dirty="0" smtClean="0"/>
              <a:t>計</a:t>
            </a:r>
            <a:r>
              <a:rPr kumimoji="1" lang="en-US" altLang="ja-JP" sz="1200" dirty="0" smtClean="0"/>
              <a:t>12</a:t>
            </a:r>
            <a:r>
              <a:rPr kumimoji="1" lang="ja-JP" altLang="en-US" sz="1200" dirty="0" smtClean="0"/>
              <a:t>回</a:t>
            </a:r>
            <a:endParaRPr kumimoji="1" lang="ja-JP" altLang="en-US" sz="1200" dirty="0"/>
          </a:p>
        </p:txBody>
      </p:sp>
      <p:sp>
        <p:nvSpPr>
          <p:cNvPr id="29" name="テキスト ボックス 28"/>
          <p:cNvSpPr txBox="1"/>
          <p:nvPr/>
        </p:nvSpPr>
        <p:spPr>
          <a:xfrm>
            <a:off x="2051723" y="3254979"/>
            <a:ext cx="720080" cy="276999"/>
          </a:xfrm>
          <a:prstGeom prst="rect">
            <a:avLst/>
          </a:prstGeom>
          <a:noFill/>
        </p:spPr>
        <p:txBody>
          <a:bodyPr wrap="square" rtlCol="0">
            <a:spAutoFit/>
          </a:bodyPr>
          <a:lstStyle/>
          <a:p>
            <a:r>
              <a:rPr kumimoji="1" lang="ja-JP" altLang="en-US" sz="1200" dirty="0" smtClean="0"/>
              <a:t>計</a:t>
            </a:r>
            <a:r>
              <a:rPr kumimoji="1" lang="en-US" altLang="ja-JP" sz="1200" dirty="0" smtClean="0"/>
              <a:t>11</a:t>
            </a:r>
            <a:r>
              <a:rPr kumimoji="1" lang="ja-JP" altLang="en-US" sz="1200" dirty="0" smtClean="0"/>
              <a:t>回</a:t>
            </a:r>
            <a:endParaRPr kumimoji="1" lang="ja-JP" altLang="en-US" sz="1200" dirty="0"/>
          </a:p>
        </p:txBody>
      </p:sp>
      <p:sp>
        <p:nvSpPr>
          <p:cNvPr id="22" name="右矢印 21"/>
          <p:cNvSpPr/>
          <p:nvPr/>
        </p:nvSpPr>
        <p:spPr>
          <a:xfrm>
            <a:off x="683570" y="2852936"/>
            <a:ext cx="1368152" cy="792088"/>
          </a:xfrm>
          <a:prstGeom prst="rightArrow">
            <a:avLst>
              <a:gd name="adj1" fmla="val 50000"/>
              <a:gd name="adj2" fmla="val 37906"/>
            </a:avLst>
          </a:prstGeom>
          <a:solidFill>
            <a:schemeClr val="accent5">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23" name="テキスト ボックス 22"/>
          <p:cNvSpPr txBox="1"/>
          <p:nvPr/>
        </p:nvSpPr>
        <p:spPr>
          <a:xfrm>
            <a:off x="611563" y="3127997"/>
            <a:ext cx="1332139" cy="276999"/>
          </a:xfrm>
          <a:prstGeom prst="rect">
            <a:avLst/>
          </a:prstGeom>
          <a:noFill/>
        </p:spPr>
        <p:txBody>
          <a:bodyPr wrap="square" rtlCol="0">
            <a:spAutoFit/>
          </a:bodyPr>
          <a:lstStyle/>
          <a:p>
            <a:pPr algn="ctr"/>
            <a:r>
              <a:rPr kumimoji="1" lang="ja-JP" altLang="en-US" sz="1200" dirty="0" smtClean="0"/>
              <a:t>セミナ</a:t>
            </a:r>
            <a:r>
              <a:rPr lang="ja-JP" altLang="en-US" sz="1200" dirty="0" smtClean="0"/>
              <a:t>ー開催</a:t>
            </a:r>
            <a:endParaRPr kumimoji="1" lang="ja-JP" altLang="en-US" sz="1200" dirty="0"/>
          </a:p>
        </p:txBody>
      </p:sp>
      <p:sp>
        <p:nvSpPr>
          <p:cNvPr id="30" name="右矢印 29"/>
          <p:cNvSpPr/>
          <p:nvPr/>
        </p:nvSpPr>
        <p:spPr>
          <a:xfrm>
            <a:off x="6372206" y="5877272"/>
            <a:ext cx="1116123" cy="792088"/>
          </a:xfrm>
          <a:prstGeom prst="rightArrow">
            <a:avLst>
              <a:gd name="adj1" fmla="val 50000"/>
              <a:gd name="adj2" fmla="val 37906"/>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31" name="テキスト ボックス 30"/>
          <p:cNvSpPr txBox="1"/>
          <p:nvPr/>
        </p:nvSpPr>
        <p:spPr>
          <a:xfrm>
            <a:off x="6228184" y="6057879"/>
            <a:ext cx="1296144" cy="430887"/>
          </a:xfrm>
          <a:prstGeom prst="rect">
            <a:avLst/>
          </a:prstGeom>
          <a:noFill/>
        </p:spPr>
        <p:txBody>
          <a:bodyPr wrap="square" rtlCol="0">
            <a:spAutoFit/>
          </a:bodyPr>
          <a:lstStyle/>
          <a:p>
            <a:pPr algn="ctr"/>
            <a:r>
              <a:rPr lang="ja-JP" altLang="en-US" sz="1100" dirty="0" smtClean="0"/>
              <a:t>創出された事業</a:t>
            </a:r>
            <a:endParaRPr lang="en-US" altLang="ja-JP" sz="1100" dirty="0" smtClean="0"/>
          </a:p>
          <a:p>
            <a:pPr algn="ctr"/>
            <a:r>
              <a:rPr lang="ja-JP" altLang="en-US" sz="1100" dirty="0" smtClean="0"/>
              <a:t>所数の把握</a:t>
            </a:r>
            <a:endParaRPr kumimoji="1" lang="ja-JP" altLang="en-US" sz="1100" dirty="0"/>
          </a:p>
        </p:txBody>
      </p:sp>
      <p:sp>
        <p:nvSpPr>
          <p:cNvPr id="38" name="右矢印 37"/>
          <p:cNvSpPr/>
          <p:nvPr/>
        </p:nvSpPr>
        <p:spPr>
          <a:xfrm>
            <a:off x="8499379" y="5805264"/>
            <a:ext cx="199491" cy="792088"/>
          </a:xfrm>
          <a:prstGeom prst="rightArrow">
            <a:avLst>
              <a:gd name="adj1" fmla="val 50000"/>
              <a:gd name="adj2" fmla="val 37906"/>
            </a:avLst>
          </a:prstGeom>
          <a:solidFill>
            <a:schemeClr val="accent6">
              <a:lumMod val="40000"/>
              <a:lumOff val="60000"/>
            </a:scheme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26" name="右矢印 25"/>
          <p:cNvSpPr/>
          <p:nvPr/>
        </p:nvSpPr>
        <p:spPr>
          <a:xfrm>
            <a:off x="3203854" y="5949280"/>
            <a:ext cx="1116123" cy="792088"/>
          </a:xfrm>
          <a:prstGeom prst="rightArrow">
            <a:avLst>
              <a:gd name="adj1" fmla="val 50000"/>
              <a:gd name="adj2" fmla="val 37906"/>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27" name="テキスト ボックス 26"/>
          <p:cNvSpPr txBox="1"/>
          <p:nvPr/>
        </p:nvSpPr>
        <p:spPr>
          <a:xfrm>
            <a:off x="3087080" y="6125802"/>
            <a:ext cx="1296144" cy="430887"/>
          </a:xfrm>
          <a:prstGeom prst="rect">
            <a:avLst/>
          </a:prstGeom>
          <a:noFill/>
        </p:spPr>
        <p:txBody>
          <a:bodyPr wrap="square" rtlCol="0">
            <a:spAutoFit/>
          </a:bodyPr>
          <a:lstStyle/>
          <a:p>
            <a:pPr algn="ctr"/>
            <a:r>
              <a:rPr lang="ja-JP" altLang="en-US" sz="1100" dirty="0" smtClean="0"/>
              <a:t>創出された事業</a:t>
            </a:r>
            <a:endParaRPr lang="en-US" altLang="ja-JP" sz="1100" dirty="0" smtClean="0"/>
          </a:p>
          <a:p>
            <a:pPr algn="ctr"/>
            <a:r>
              <a:rPr lang="ja-JP" altLang="en-US" sz="1100" dirty="0" smtClean="0"/>
              <a:t>所数の把握</a:t>
            </a:r>
            <a:endParaRPr kumimoji="1" lang="ja-JP" altLang="en-US" sz="1100" dirty="0"/>
          </a:p>
        </p:txBody>
      </p:sp>
      <p:sp>
        <p:nvSpPr>
          <p:cNvPr id="44" name="角丸四角形 43"/>
          <p:cNvSpPr/>
          <p:nvPr/>
        </p:nvSpPr>
        <p:spPr>
          <a:xfrm>
            <a:off x="323530" y="2852939"/>
            <a:ext cx="296416" cy="3888433"/>
          </a:xfrm>
          <a:prstGeom prst="round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200" dirty="0" smtClean="0">
                <a:solidFill>
                  <a:schemeClr val="tx1"/>
                </a:solidFill>
              </a:rPr>
              <a:t>総 合 事 業 の 施 行</a:t>
            </a:r>
            <a:endParaRPr kumimoji="1" lang="ja-JP" altLang="en-US" sz="1200" dirty="0">
              <a:solidFill>
                <a:schemeClr val="tx1"/>
              </a:solidFill>
            </a:endParaRPr>
          </a:p>
        </p:txBody>
      </p:sp>
      <p:sp>
        <p:nvSpPr>
          <p:cNvPr id="43" name="角丸四角形吹き出し 42"/>
          <p:cNvSpPr/>
          <p:nvPr/>
        </p:nvSpPr>
        <p:spPr>
          <a:xfrm>
            <a:off x="683568" y="4869160"/>
            <a:ext cx="2304256" cy="1800200"/>
          </a:xfrm>
          <a:prstGeom prst="wedgeRoundRectCallout">
            <a:avLst>
              <a:gd name="adj1" fmla="val -1660"/>
              <a:gd name="adj2" fmla="val -75880"/>
              <a:gd name="adj3" fmla="val 16667"/>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5725" indent="-85725"/>
            <a:r>
              <a:rPr lang="ja-JP" altLang="en-US" sz="1100" dirty="0">
                <a:solidFill>
                  <a:schemeClr val="tx1"/>
                </a:solidFill>
              </a:rPr>
              <a:t>○　</a:t>
            </a:r>
            <a:r>
              <a:rPr lang="ja-JP" altLang="en-US" sz="1100" dirty="0" smtClean="0">
                <a:solidFill>
                  <a:schemeClr val="tx1"/>
                </a:solidFill>
              </a:rPr>
              <a:t>事業</a:t>
            </a:r>
            <a:r>
              <a:rPr lang="ja-JP" altLang="en-US" sz="1100" dirty="0">
                <a:solidFill>
                  <a:schemeClr val="tx1"/>
                </a:solidFill>
              </a:rPr>
              <a:t>を開始して</a:t>
            </a:r>
            <a:r>
              <a:rPr lang="ja-JP" altLang="en-US" sz="1100" dirty="0" smtClean="0">
                <a:solidFill>
                  <a:schemeClr val="tx1"/>
                </a:solidFill>
              </a:rPr>
              <a:t>いる</a:t>
            </a:r>
            <a:r>
              <a:rPr lang="ja-JP" altLang="en-US" sz="1100" dirty="0">
                <a:solidFill>
                  <a:schemeClr val="tx1"/>
                </a:solidFill>
              </a:rPr>
              <a:t>自治体</a:t>
            </a:r>
            <a:r>
              <a:rPr lang="ja-JP" altLang="en-US" sz="1100" dirty="0" smtClean="0">
                <a:solidFill>
                  <a:schemeClr val="tx1"/>
                </a:solidFill>
              </a:rPr>
              <a:t>でも</a:t>
            </a:r>
            <a:r>
              <a:rPr lang="ja-JP" altLang="en-US" sz="1100" dirty="0">
                <a:solidFill>
                  <a:schemeClr val="tx1"/>
                </a:solidFill>
              </a:rPr>
              <a:t>、生活支援サービス等の今後の展開に向けて取組を行っている段階にある</a:t>
            </a:r>
            <a:r>
              <a:rPr lang="ja-JP" altLang="en-US" sz="1100" dirty="0" smtClean="0">
                <a:solidFill>
                  <a:schemeClr val="tx1"/>
                </a:solidFill>
              </a:rPr>
              <a:t>。</a:t>
            </a:r>
            <a:endParaRPr lang="en-US" altLang="ja-JP" sz="1100" dirty="0" smtClean="0">
              <a:solidFill>
                <a:schemeClr val="tx1"/>
              </a:solidFill>
            </a:endParaRPr>
          </a:p>
          <a:p>
            <a:pPr marL="85725" indent="-85725"/>
            <a:r>
              <a:rPr lang="ja-JP" altLang="en-US" sz="1100" dirty="0" smtClean="0">
                <a:solidFill>
                  <a:schemeClr val="tx1"/>
                </a:solidFill>
              </a:rPr>
              <a:t>○　早期に移行した自治体の実践事例においても、住民主体のサービスの創出の前に、まず地域の関係者間での意識の共有の推進が必要だとして取組を行っている事例がある。</a:t>
            </a:r>
            <a:endParaRPr lang="en-US" altLang="ja-JP" sz="1100" dirty="0" smtClean="0">
              <a:solidFill>
                <a:schemeClr val="tx1"/>
              </a:solidFill>
            </a:endParaRPr>
          </a:p>
        </p:txBody>
      </p:sp>
      <p:sp>
        <p:nvSpPr>
          <p:cNvPr id="45" name="右矢印 44"/>
          <p:cNvSpPr/>
          <p:nvPr/>
        </p:nvSpPr>
        <p:spPr>
          <a:xfrm>
            <a:off x="3779918" y="5301208"/>
            <a:ext cx="648071" cy="792088"/>
          </a:xfrm>
          <a:prstGeom prst="rightArrow">
            <a:avLst>
              <a:gd name="adj1" fmla="val 50000"/>
              <a:gd name="adj2" fmla="val 37906"/>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46" name="テキスト ボックス 45"/>
          <p:cNvSpPr txBox="1"/>
          <p:nvPr/>
        </p:nvSpPr>
        <p:spPr>
          <a:xfrm>
            <a:off x="3635899" y="5492405"/>
            <a:ext cx="1008112" cy="400110"/>
          </a:xfrm>
          <a:prstGeom prst="rect">
            <a:avLst/>
          </a:prstGeom>
          <a:noFill/>
        </p:spPr>
        <p:txBody>
          <a:bodyPr wrap="square" rtlCol="0">
            <a:spAutoFit/>
          </a:bodyPr>
          <a:lstStyle/>
          <a:p>
            <a:pPr algn="ctr"/>
            <a:r>
              <a:rPr kumimoji="1" lang="ja-JP" altLang="en-US" sz="1000" dirty="0" smtClean="0"/>
              <a:t>先行移行</a:t>
            </a:r>
            <a:endParaRPr kumimoji="1" lang="en-US" altLang="ja-JP" sz="1000" dirty="0" smtClean="0"/>
          </a:p>
          <a:p>
            <a:pPr algn="ctr"/>
            <a:r>
              <a:rPr kumimoji="1" lang="ja-JP" altLang="en-US" sz="1000" dirty="0" smtClean="0"/>
              <a:t>自治体</a:t>
            </a:r>
            <a:r>
              <a:rPr lang="ja-JP" altLang="en-US" sz="1000" dirty="0" smtClean="0"/>
              <a:t>調査</a:t>
            </a:r>
            <a:endParaRPr kumimoji="1" lang="ja-JP" altLang="en-US" sz="1000" dirty="0"/>
          </a:p>
        </p:txBody>
      </p:sp>
      <p:sp>
        <p:nvSpPr>
          <p:cNvPr id="47" name="角丸四角形 46"/>
          <p:cNvSpPr/>
          <p:nvPr/>
        </p:nvSpPr>
        <p:spPr>
          <a:xfrm>
            <a:off x="7884370" y="2895333"/>
            <a:ext cx="296416" cy="3888433"/>
          </a:xfrm>
          <a:prstGeom prst="round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200" dirty="0" smtClean="0">
                <a:solidFill>
                  <a:schemeClr val="tx1"/>
                </a:solidFill>
              </a:rPr>
              <a:t>生活支援体制整備事業の経 過 措 置 期 間 の 終 了</a:t>
            </a:r>
            <a:endParaRPr kumimoji="1" lang="ja-JP" altLang="en-US" sz="1200" dirty="0">
              <a:solidFill>
                <a:schemeClr val="tx1"/>
              </a:solidFill>
            </a:endParaRPr>
          </a:p>
        </p:txBody>
      </p:sp>
      <p:sp>
        <p:nvSpPr>
          <p:cNvPr id="48" name="右矢印 47"/>
          <p:cNvSpPr/>
          <p:nvPr/>
        </p:nvSpPr>
        <p:spPr>
          <a:xfrm>
            <a:off x="3959932" y="4797159"/>
            <a:ext cx="1332148" cy="756083"/>
          </a:xfrm>
          <a:prstGeom prst="rightArrow">
            <a:avLst>
              <a:gd name="adj1" fmla="val 50000"/>
              <a:gd name="adj2" fmla="val 37906"/>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49" name="テキスト ボックス 48"/>
          <p:cNvSpPr txBox="1"/>
          <p:nvPr/>
        </p:nvSpPr>
        <p:spPr>
          <a:xfrm>
            <a:off x="3941267" y="4975137"/>
            <a:ext cx="1206800" cy="400110"/>
          </a:xfrm>
          <a:prstGeom prst="rect">
            <a:avLst/>
          </a:prstGeom>
          <a:noFill/>
        </p:spPr>
        <p:txBody>
          <a:bodyPr wrap="square" rtlCol="0">
            <a:spAutoFit/>
          </a:bodyPr>
          <a:lstStyle/>
          <a:p>
            <a:pPr algn="ctr"/>
            <a:r>
              <a:rPr lang="ja-JP" altLang="en-US" sz="1000" dirty="0"/>
              <a:t>効果</a:t>
            </a:r>
            <a:r>
              <a:rPr lang="ja-JP" altLang="en-US" sz="1000" dirty="0" smtClean="0"/>
              <a:t>測定指標に</a:t>
            </a:r>
            <a:endParaRPr lang="en-US" altLang="ja-JP" sz="1000" dirty="0" smtClean="0"/>
          </a:p>
          <a:p>
            <a:pPr algn="ctr"/>
            <a:r>
              <a:rPr lang="ja-JP" altLang="en-US" sz="1000" dirty="0" smtClean="0"/>
              <a:t>関する研究事業</a:t>
            </a:r>
            <a:endParaRPr kumimoji="1" lang="en-US" altLang="ja-JP" sz="1000" dirty="0" smtClean="0"/>
          </a:p>
        </p:txBody>
      </p:sp>
      <p:sp>
        <p:nvSpPr>
          <p:cNvPr id="24" name="右矢印 23"/>
          <p:cNvSpPr/>
          <p:nvPr/>
        </p:nvSpPr>
        <p:spPr>
          <a:xfrm>
            <a:off x="863591" y="3645027"/>
            <a:ext cx="2052228" cy="957301"/>
          </a:xfrm>
          <a:prstGeom prst="rightArrow">
            <a:avLst>
              <a:gd name="adj1" fmla="val 52405"/>
              <a:gd name="adj2" fmla="val 37906"/>
            </a:avLst>
          </a:prstGeom>
          <a:solidFill>
            <a:schemeClr val="accent5">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endParaRPr>
          </a:p>
        </p:txBody>
      </p:sp>
      <p:sp>
        <p:nvSpPr>
          <p:cNvPr id="25" name="テキスト ボックス 24"/>
          <p:cNvSpPr txBox="1"/>
          <p:nvPr/>
        </p:nvSpPr>
        <p:spPr>
          <a:xfrm>
            <a:off x="899592" y="3875857"/>
            <a:ext cx="1908212" cy="528350"/>
          </a:xfrm>
          <a:prstGeom prst="rect">
            <a:avLst/>
          </a:prstGeom>
          <a:noFill/>
        </p:spPr>
        <p:txBody>
          <a:bodyPr wrap="square" rtlCol="0">
            <a:spAutoFit/>
          </a:bodyPr>
          <a:lstStyle/>
          <a:p>
            <a:pPr algn="ctr">
              <a:lnSpc>
                <a:spcPts val="1700"/>
              </a:lnSpc>
            </a:pPr>
            <a:r>
              <a:rPr kumimoji="1" lang="ja-JP" altLang="en-US" sz="1200" dirty="0" smtClean="0"/>
              <a:t>総合事業の移行に関する実践事例集の作成</a:t>
            </a:r>
            <a:endParaRPr kumimoji="1" lang="ja-JP" altLang="en-US" sz="1200" dirty="0"/>
          </a:p>
        </p:txBody>
      </p:sp>
      <p:sp>
        <p:nvSpPr>
          <p:cNvPr id="50" name="右矢印 49"/>
          <p:cNvSpPr/>
          <p:nvPr/>
        </p:nvSpPr>
        <p:spPr>
          <a:xfrm>
            <a:off x="5721522" y="2895331"/>
            <a:ext cx="1802806" cy="1506851"/>
          </a:xfrm>
          <a:prstGeom prst="rightArrow">
            <a:avLst>
              <a:gd name="adj1" fmla="val 50000"/>
              <a:gd name="adj2" fmla="val 37906"/>
            </a:avLst>
          </a:prstGeom>
          <a:solidFill>
            <a:schemeClr val="accent5">
              <a:lumMod val="20000"/>
              <a:lumOff val="80000"/>
            </a:scheme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schemeClr val="tx1"/>
                </a:solidFill>
              </a:rPr>
              <a:t>自治体の状況を踏まえ、円滑な実施に関する支援を実施</a:t>
            </a:r>
            <a:endParaRPr kumimoji="1" lang="ja-JP" altLang="en-US" sz="1200" dirty="0">
              <a:solidFill>
                <a:schemeClr val="tx1"/>
              </a:solidFill>
            </a:endParaRPr>
          </a:p>
        </p:txBody>
      </p:sp>
      <p:sp>
        <p:nvSpPr>
          <p:cNvPr id="52" name="スライド番号プレースホルダー 1"/>
          <p:cNvSpPr txBox="1">
            <a:spLocks noGrp="1"/>
          </p:cNvSpPr>
          <p:nvPr/>
        </p:nvSpPr>
        <p:spPr bwMode="auto">
          <a:xfrm>
            <a:off x="8460434" y="6531038"/>
            <a:ext cx="755576" cy="365125"/>
          </a:xfrm>
          <a:prstGeom prst="rect">
            <a:avLst/>
          </a:prstGeom>
          <a:noFill/>
          <a:ln>
            <a:miter lim="800000"/>
            <a:headEnd/>
            <a:tailEnd/>
          </a:ln>
        </p:spPr>
        <p:txBody>
          <a:bodyPr lIns="91413" tIns="45707" rIns="91413" bIns="45707" anchor="ctr"/>
          <a:lstStyle/>
          <a:p>
            <a:pPr algn="r">
              <a:defRPr/>
            </a:pPr>
            <a:fld id="{71316A0E-05EA-4553-ABD2-DA07ABB94753}" type="slidenum">
              <a:rPr lang="ja-JP" altLang="en-US">
                <a:solidFill>
                  <a:srgbClr val="000000"/>
                </a:solidFill>
              </a:rPr>
              <a:pPr algn="r">
                <a:defRPr/>
              </a:pPr>
              <a:t>2</a:t>
            </a:fld>
            <a:endParaRPr lang="en-US" altLang="ja-JP" dirty="0">
              <a:solidFill>
                <a:srgbClr val="000000"/>
              </a:solidFill>
            </a:endParaRPr>
          </a:p>
        </p:txBody>
      </p:sp>
      <p:sp>
        <p:nvSpPr>
          <p:cNvPr id="51" name="テキスト ボックス 50"/>
          <p:cNvSpPr txBox="1"/>
          <p:nvPr/>
        </p:nvSpPr>
        <p:spPr>
          <a:xfrm>
            <a:off x="6933544" y="266165"/>
            <a:ext cx="2088232" cy="276999"/>
          </a:xfrm>
          <a:prstGeom prst="rect">
            <a:avLst/>
          </a:prstGeom>
          <a:solidFill>
            <a:schemeClr val="bg1"/>
          </a:solidFill>
          <a:ln>
            <a:solidFill>
              <a:schemeClr val="tx1"/>
            </a:solidFill>
          </a:ln>
        </p:spPr>
        <p:txBody>
          <a:bodyPr wrap="square" rtlCol="0">
            <a:spAutoFit/>
          </a:bodyPr>
          <a:lstStyle/>
          <a:p>
            <a:pPr algn="ctr"/>
            <a:r>
              <a:rPr kumimoji="1" lang="en-US" altLang="ja-JP" sz="1200" dirty="0" smtClean="0">
                <a:latin typeface="+mj-ea"/>
                <a:ea typeface="+mj-ea"/>
              </a:rPr>
              <a:t>9</a:t>
            </a:r>
            <a:r>
              <a:rPr kumimoji="1" lang="ja-JP" altLang="en-US" sz="1200" dirty="0" smtClean="0">
                <a:latin typeface="+mj-ea"/>
                <a:ea typeface="+mj-ea"/>
              </a:rPr>
              <a:t>月</a:t>
            </a:r>
            <a:r>
              <a:rPr kumimoji="1" lang="en-US" altLang="ja-JP" sz="1200" dirty="0" smtClean="0">
                <a:latin typeface="+mj-ea"/>
                <a:ea typeface="+mj-ea"/>
              </a:rPr>
              <a:t>30</a:t>
            </a:r>
            <a:r>
              <a:rPr kumimoji="1" lang="ja-JP" altLang="en-US" sz="1200" dirty="0" smtClean="0">
                <a:latin typeface="+mj-ea"/>
                <a:ea typeface="+mj-ea"/>
              </a:rPr>
              <a:t>日介護保険部会資料</a:t>
            </a:r>
            <a:endParaRPr kumimoji="1" lang="ja-JP" altLang="en-US" sz="1200" dirty="0">
              <a:latin typeface="+mj-ea"/>
              <a:ea typeface="+mj-ea"/>
            </a:endParaRPr>
          </a:p>
        </p:txBody>
      </p:sp>
    </p:spTree>
    <p:extLst>
      <p:ext uri="{BB962C8B-B14F-4D97-AF65-F5344CB8AC3E}">
        <p14:creationId xmlns:p14="http://schemas.microsoft.com/office/powerpoint/2010/main" val="16795634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391</Words>
  <Application>Microsoft Office PowerPoint</Application>
  <PresentationFormat>画面に合わせる (4:3)</PresentationFormat>
  <Paragraphs>101</Paragraphs>
  <Slides>2</Slides>
  <Notes>0</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PowerPoint プレゼンテーション</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厚生労働省ネットワークシステム</dc:creator>
  <cp:lastModifiedBy>厚生労働省ネットワークシステム</cp:lastModifiedBy>
  <cp:revision>1</cp:revision>
  <dcterms:created xsi:type="dcterms:W3CDTF">2018-02-02T00:59:27Z</dcterms:created>
  <dcterms:modified xsi:type="dcterms:W3CDTF">2018-02-02T01:00:08Z</dcterms:modified>
</cp:coreProperties>
</file>