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600"/>
    <a:srgbClr val="CCFFCC"/>
    <a:srgbClr val="FFB265"/>
    <a:srgbClr val="CC6600"/>
    <a:srgbClr val="FF99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92" autoAdjust="0"/>
    <p:restoredTop sz="95043" autoAdjust="0"/>
  </p:normalViewPr>
  <p:slideViewPr>
    <p:cSldViewPr>
      <p:cViewPr>
        <p:scale>
          <a:sx n="100" d="100"/>
          <a:sy n="100" d="100"/>
        </p:scale>
        <p:origin x="-1626" y="-7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EB56B2-BF1F-49A8-8C7B-E9559395965F}" type="datetimeFigureOut">
              <a:rPr kumimoji="1" lang="ja-JP" altLang="en-US" smtClean="0"/>
              <a:pPr/>
              <a:t>2015/4/7</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3AA15B6D-6FB1-440C-A20C-3E419FD87745}" type="slidenum">
              <a:rPr kumimoji="1" lang="ja-JP" altLang="en-US" smtClean="0"/>
              <a:pPr/>
              <a:t>‹#›</a:t>
            </a:fld>
            <a:endParaRPr kumimoji="1" lang="ja-JP" altLang="en-US"/>
          </a:p>
        </p:txBody>
      </p:sp>
    </p:spTree>
    <p:extLst>
      <p:ext uri="{BB962C8B-B14F-4D97-AF65-F5344CB8AC3E}">
        <p14:creationId xmlns:p14="http://schemas.microsoft.com/office/powerpoint/2010/main" val="2121958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う</a:t>
            </a:r>
            <a:endParaRPr kumimoji="1" lang="ja-JP" altLang="en-US" dirty="0"/>
          </a:p>
        </p:txBody>
      </p:sp>
      <p:sp>
        <p:nvSpPr>
          <p:cNvPr id="4" name="スライド番号プレースホルダ 3"/>
          <p:cNvSpPr>
            <a:spLocks noGrp="1"/>
          </p:cNvSpPr>
          <p:nvPr>
            <p:ph type="sldNum" sz="quarter" idx="10"/>
          </p:nvPr>
        </p:nvSpPr>
        <p:spPr/>
        <p:txBody>
          <a:bodyPr/>
          <a:lstStyle/>
          <a:p>
            <a:fld id="{3AA15B6D-6FB1-440C-A20C-3E419FD87745}"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529697"/>
            <a:ext cx="3357563" cy="1126807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D29E211-ED28-467B-B2F0-DFF9C3DED195}" type="datetimeFigureOut">
              <a:rPr kumimoji="1" lang="ja-JP" altLang="en-US" smtClean="0"/>
              <a:pPr/>
              <a:t>2015/4/7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1D29E211-ED28-467B-B2F0-DFF9C3DED195}" type="datetimeFigureOut">
              <a:rPr kumimoji="1" lang="ja-JP" altLang="en-US" smtClean="0"/>
              <a:pPr/>
              <a:t>2015/4/7</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2236514E-24B0-4B7F-BDCE-337F932801C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jpeg"/><Relationship Id="rId18" Type="http://schemas.openxmlformats.org/officeDocument/2006/relationships/image" Target="../media/image17.gif"/><Relationship Id="rId26" Type="http://schemas.openxmlformats.org/officeDocument/2006/relationships/image" Target="../media/image25.gif"/><Relationship Id="rId3" Type="http://schemas.openxmlformats.org/officeDocument/2006/relationships/image" Target="../media/image2.gif"/><Relationship Id="rId21" Type="http://schemas.openxmlformats.org/officeDocument/2006/relationships/image" Target="../media/image20.gif"/><Relationship Id="rId7" Type="http://schemas.openxmlformats.org/officeDocument/2006/relationships/image" Target="../media/image6.gif"/><Relationship Id="rId12" Type="http://schemas.openxmlformats.org/officeDocument/2006/relationships/image" Target="../media/image11.gif"/><Relationship Id="rId17" Type="http://schemas.openxmlformats.org/officeDocument/2006/relationships/image" Target="../media/image16.gif"/><Relationship Id="rId25" Type="http://schemas.openxmlformats.org/officeDocument/2006/relationships/image" Target="../media/image24.gif"/><Relationship Id="rId2" Type="http://schemas.openxmlformats.org/officeDocument/2006/relationships/image" Target="../media/image1.gif"/><Relationship Id="rId16" Type="http://schemas.openxmlformats.org/officeDocument/2006/relationships/image" Target="../media/image15.gif"/><Relationship Id="rId20" Type="http://schemas.openxmlformats.org/officeDocument/2006/relationships/image" Target="../media/image19.gif"/><Relationship Id="rId29" Type="http://schemas.openxmlformats.org/officeDocument/2006/relationships/image" Target="../media/image28.gif"/><Relationship Id="rId1" Type="http://schemas.openxmlformats.org/officeDocument/2006/relationships/slideLayout" Target="../slideLayouts/slideLayout1.xml"/><Relationship Id="rId6" Type="http://schemas.openxmlformats.org/officeDocument/2006/relationships/image" Target="../media/image5.gif"/><Relationship Id="rId11" Type="http://schemas.openxmlformats.org/officeDocument/2006/relationships/image" Target="../media/image10.gif"/><Relationship Id="rId24" Type="http://schemas.openxmlformats.org/officeDocument/2006/relationships/image" Target="../media/image23.gif"/><Relationship Id="rId5" Type="http://schemas.openxmlformats.org/officeDocument/2006/relationships/image" Target="../media/image4.gif"/><Relationship Id="rId15" Type="http://schemas.openxmlformats.org/officeDocument/2006/relationships/image" Target="../media/image14.gif"/><Relationship Id="rId23" Type="http://schemas.openxmlformats.org/officeDocument/2006/relationships/image" Target="../media/image22.gif"/><Relationship Id="rId28" Type="http://schemas.openxmlformats.org/officeDocument/2006/relationships/image" Target="../media/image27.gif"/><Relationship Id="rId10" Type="http://schemas.openxmlformats.org/officeDocument/2006/relationships/image" Target="../media/image9.gif"/><Relationship Id="rId19" Type="http://schemas.openxmlformats.org/officeDocument/2006/relationships/image" Target="../media/image18.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gif"/><Relationship Id="rId22" Type="http://schemas.openxmlformats.org/officeDocument/2006/relationships/image" Target="../media/image21.gif"/><Relationship Id="rId27" Type="http://schemas.openxmlformats.org/officeDocument/2006/relationships/image" Target="../media/image2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6858000" cy="992560"/>
          </a:xfrm>
          <a:prstGeom prst="rect">
            <a:avLst/>
          </a:prstGeom>
          <a:solidFill>
            <a:schemeClr val="accent6">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en-US" altLang="ja-JP" sz="36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4</a:t>
            </a:r>
            <a:r>
              <a:rPr kumimoji="1" lang="ja-JP" altLang="en-US" sz="24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月</a:t>
            </a:r>
            <a:r>
              <a:rPr kumimoji="1" lang="en-US" altLang="ja-JP" sz="36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1</a:t>
            </a:r>
            <a:r>
              <a:rPr kumimoji="1" lang="ja-JP" altLang="en-US" sz="24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日から新しい「</a:t>
            </a:r>
            <a:r>
              <a:rPr lang="ja-JP" altLang="en-US" sz="24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地域づくり</a:t>
            </a:r>
            <a:r>
              <a:rPr kumimoji="1" lang="ja-JP" altLang="en-US" sz="24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」が始まります。</a:t>
            </a:r>
            <a:endParaRPr kumimoji="1" lang="en-US" altLang="ja-JP" sz="28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a:p>
            <a:pPr algn="ctr"/>
            <a:r>
              <a:rPr lang="ja-JP" altLang="en-US" sz="1400" dirty="0" err="1" smtClean="0">
                <a:solidFill>
                  <a:schemeClr val="accent3">
                    <a:lumMod val="50000"/>
                  </a:schemeClr>
                </a:solidFill>
                <a:latin typeface="HGP創英角ｺﾞｼｯｸUB" pitchFamily="50" charset="-128"/>
                <a:ea typeface="HGP創英角ｺﾞｼｯｸUB" pitchFamily="50" charset="-128"/>
              </a:rPr>
              <a:t>ー</a:t>
            </a:r>
            <a:r>
              <a:rPr lang="ja-JP" altLang="en-US" sz="1400" dirty="0" smtClean="0">
                <a:solidFill>
                  <a:schemeClr val="accent3">
                    <a:lumMod val="50000"/>
                  </a:schemeClr>
                </a:solidFill>
                <a:latin typeface="HGP創英角ｺﾞｼｯｸUB" pitchFamily="50" charset="-128"/>
                <a:ea typeface="HGP創英角ｺﾞｼｯｸUB" pitchFamily="50" charset="-128"/>
              </a:rPr>
              <a:t>介護保険法改正による介護予防・日常生活支援総合事業のご紹介</a:t>
            </a:r>
            <a:r>
              <a:rPr lang="ja-JP" altLang="en-US" sz="1400" dirty="0" err="1" smtClean="0">
                <a:solidFill>
                  <a:schemeClr val="accent3">
                    <a:lumMod val="50000"/>
                  </a:schemeClr>
                </a:solidFill>
                <a:latin typeface="HGP創英角ｺﾞｼｯｸUB" pitchFamily="50" charset="-128"/>
                <a:ea typeface="HGP創英角ｺﾞｼｯｸUB" pitchFamily="50" charset="-128"/>
              </a:rPr>
              <a:t>ー</a:t>
            </a:r>
            <a:endParaRPr kumimoji="1" lang="ja-JP" altLang="en-US" sz="1400" dirty="0">
              <a:solidFill>
                <a:schemeClr val="accent3">
                  <a:lumMod val="50000"/>
                </a:schemeClr>
              </a:solidFill>
              <a:latin typeface="HGP創英角ｺﾞｼｯｸUB" pitchFamily="50" charset="-128"/>
              <a:ea typeface="HGP創英角ｺﾞｼｯｸUB" pitchFamily="50" charset="-128"/>
            </a:endParaRPr>
          </a:p>
        </p:txBody>
      </p:sp>
      <p:sp>
        <p:nvSpPr>
          <p:cNvPr id="6" name="テキスト ボックス 5"/>
          <p:cNvSpPr txBox="1"/>
          <p:nvPr/>
        </p:nvSpPr>
        <p:spPr>
          <a:xfrm>
            <a:off x="72008" y="1176640"/>
            <a:ext cx="6741368" cy="5401479"/>
          </a:xfrm>
          <a:prstGeom prst="rect">
            <a:avLst/>
          </a:prstGeom>
          <a:noFill/>
        </p:spPr>
        <p:txBody>
          <a:bodyPr wrap="square" rtlCol="0">
            <a:spAutoFit/>
          </a:bodyPr>
          <a:lstStyle/>
          <a:p>
            <a:endParaRPr kumimoji="1" lang="en-US" altLang="ja-JP" sz="1200" dirty="0" smtClean="0"/>
          </a:p>
          <a:p>
            <a:pPr>
              <a:spcAft>
                <a:spcPts val="600"/>
              </a:spcAft>
            </a:pPr>
            <a:endParaRPr lang="en-US" altLang="ja-JP" sz="1200" dirty="0" smtClean="0"/>
          </a:p>
          <a:p>
            <a:pPr>
              <a:spcAft>
                <a:spcPts val="600"/>
              </a:spcAft>
            </a:pPr>
            <a:r>
              <a:rPr kumimoji="1" lang="ja-JP" altLang="en-US" sz="1200" dirty="0" smtClean="0"/>
              <a:t>　</a:t>
            </a:r>
            <a:r>
              <a:rPr lang="ja-JP" altLang="en-US" sz="1400" dirty="0" smtClean="0">
                <a:latin typeface="メイリオ" pitchFamily="50" charset="-128"/>
                <a:ea typeface="メイリオ" pitchFamily="50" charset="-128"/>
                <a:cs typeface="メイリオ" pitchFamily="50" charset="-128"/>
              </a:rPr>
              <a:t>介護や生活支援を必要とする高齢者や、単身生活者や高齢者のみの世帯が増える中、生活の</a:t>
            </a:r>
            <a:r>
              <a:rPr lang="ja-JP" altLang="en-US" sz="1400" dirty="0">
                <a:latin typeface="メイリオ" pitchFamily="50" charset="-128"/>
                <a:ea typeface="メイリオ" pitchFamily="50" charset="-128"/>
                <a:cs typeface="メイリオ" pitchFamily="50" charset="-128"/>
              </a:rPr>
              <a:t>継続</a:t>
            </a:r>
            <a:r>
              <a:rPr lang="ja-JP" altLang="en-US" sz="1400" dirty="0" smtClean="0">
                <a:latin typeface="メイリオ" pitchFamily="50" charset="-128"/>
                <a:ea typeface="メイリオ" pitchFamily="50" charset="-128"/>
                <a:cs typeface="メイリオ" pitchFamily="50" charset="-128"/>
              </a:rPr>
              <a:t>に必要な買い物や掃除の支援、高齢者が生きがいを持って参加できる</a:t>
            </a:r>
            <a:r>
              <a:rPr lang="ja-JP" altLang="en-US" sz="1400" dirty="0">
                <a:latin typeface="メイリオ" pitchFamily="50" charset="-128"/>
                <a:ea typeface="メイリオ" pitchFamily="50" charset="-128"/>
                <a:cs typeface="メイリオ" pitchFamily="50" charset="-128"/>
              </a:rPr>
              <a:t>活動</a:t>
            </a:r>
            <a:r>
              <a:rPr lang="ja-JP" altLang="en-US" sz="1400" dirty="0" smtClean="0">
                <a:latin typeface="メイリオ" pitchFamily="50" charset="-128"/>
                <a:ea typeface="メイリオ" pitchFamily="50" charset="-128"/>
                <a:cs typeface="メイリオ" pitchFamily="50" charset="-128"/>
              </a:rPr>
              <a:t>が、これまで以上に</a:t>
            </a:r>
            <a:r>
              <a:rPr lang="ja-JP" altLang="en-US" sz="1400" dirty="0">
                <a:latin typeface="メイリオ" pitchFamily="50" charset="-128"/>
                <a:ea typeface="メイリオ" pitchFamily="50" charset="-128"/>
                <a:cs typeface="メイリオ" pitchFamily="50" charset="-128"/>
              </a:rPr>
              <a:t>必要</a:t>
            </a:r>
            <a:r>
              <a:rPr lang="ja-JP" altLang="en-US" sz="1400" dirty="0" smtClean="0">
                <a:latin typeface="メイリオ" pitchFamily="50" charset="-128"/>
                <a:ea typeface="メイリオ" pitchFamily="50" charset="-128"/>
                <a:cs typeface="メイリオ" pitchFamily="50" charset="-128"/>
              </a:rPr>
              <a:t>になると見込まれます。</a:t>
            </a:r>
            <a:endParaRPr lang="en-US" altLang="ja-JP" sz="1400" dirty="0" smtClean="0">
              <a:latin typeface="メイリオ" pitchFamily="50" charset="-128"/>
              <a:ea typeface="メイリオ" pitchFamily="50" charset="-128"/>
              <a:cs typeface="メイリオ" pitchFamily="50" charset="-128"/>
            </a:endParaRPr>
          </a:p>
          <a:p>
            <a:pPr>
              <a:spcAft>
                <a:spcPts val="600"/>
              </a:spcAft>
            </a:pPr>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この</a:t>
            </a:r>
            <a:r>
              <a:rPr lang="ja-JP" altLang="en-US" sz="1400" dirty="0">
                <a:latin typeface="メイリオ" pitchFamily="50" charset="-128"/>
                <a:ea typeface="メイリオ" pitchFamily="50" charset="-128"/>
                <a:cs typeface="メイリオ" pitchFamily="50" charset="-128"/>
              </a:rPr>
              <a:t>ため</a:t>
            </a:r>
            <a:r>
              <a:rPr lang="ja-JP" altLang="en-US" sz="1400" dirty="0" smtClean="0">
                <a:latin typeface="メイリオ" pitchFamily="50" charset="-128"/>
                <a:ea typeface="メイリオ" pitchFamily="50" charset="-128"/>
                <a:cs typeface="メイリオ" pitchFamily="50" charset="-128"/>
              </a:rPr>
              <a:t>、従来のホームヘルプやデイサービスだけではなく、住民が実施する取組も含めた、多様な担い手による高齢者の支援体制を、地域の中に作っていくことが必要になっています。</a:t>
            </a:r>
            <a:endParaRPr lang="ja-JP" altLang="en-US" sz="1400" dirty="0">
              <a:latin typeface="メイリオ" pitchFamily="50" charset="-128"/>
              <a:ea typeface="メイリオ" pitchFamily="50" charset="-128"/>
              <a:cs typeface="メイリオ" pitchFamily="50" charset="-128"/>
            </a:endParaRPr>
          </a:p>
          <a:p>
            <a:pPr>
              <a:spcAft>
                <a:spcPts val="600"/>
              </a:spcAft>
            </a:pPr>
            <a:endParaRPr lang="en-US" altLang="ja-JP" sz="1400" dirty="0" smtClean="0">
              <a:latin typeface="メイリオ" pitchFamily="50" charset="-128"/>
              <a:ea typeface="メイリオ" pitchFamily="50" charset="-128"/>
              <a:cs typeface="メイリオ" pitchFamily="50" charset="-128"/>
            </a:endParaRPr>
          </a:p>
          <a:p>
            <a:pPr>
              <a:spcAft>
                <a:spcPts val="600"/>
              </a:spcAft>
            </a:pPr>
            <a:endParaRPr lang="en-US" altLang="ja-JP" sz="1200" dirty="0" smtClean="0">
              <a:latin typeface="HGS創英ﾌﾟﾚｾﾞﾝｽEB" pitchFamily="18" charset="-128"/>
              <a:ea typeface="HGS創英ﾌﾟﾚｾﾞﾝｽEB" pitchFamily="18" charset="-128"/>
            </a:endParaRPr>
          </a:p>
          <a:p>
            <a:pPr>
              <a:spcAft>
                <a:spcPts val="600"/>
              </a:spcAft>
            </a:pPr>
            <a:r>
              <a:rPr lang="ja-JP" altLang="en-US" sz="1400" dirty="0" smtClean="0">
                <a:latin typeface="メイリオ" pitchFamily="50" charset="-128"/>
                <a:ea typeface="メイリオ" pitchFamily="50" charset="-128"/>
                <a:cs typeface="メイリオ" pitchFamily="50" charset="-128"/>
              </a:rPr>
              <a:t>　</a:t>
            </a:r>
            <a:r>
              <a:rPr lang="ja-JP" altLang="ja-JP" sz="1400" dirty="0" smtClean="0">
                <a:latin typeface="メイリオ" pitchFamily="50" charset="-128"/>
                <a:ea typeface="メイリオ" pitchFamily="50" charset="-128"/>
                <a:cs typeface="メイリオ" pitchFamily="50" charset="-128"/>
              </a:rPr>
              <a:t>自分</a:t>
            </a:r>
            <a:r>
              <a:rPr lang="ja-JP" altLang="ja-JP" sz="1400" dirty="0">
                <a:latin typeface="メイリオ" pitchFamily="50" charset="-128"/>
                <a:ea typeface="メイリオ" pitchFamily="50" charset="-128"/>
                <a:cs typeface="メイリオ" pitchFamily="50" charset="-128"/>
              </a:rPr>
              <a:t>らしく地域で暮らし続けるためには</a:t>
            </a:r>
            <a:r>
              <a:rPr lang="ja-JP"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一人ひとりができる限り介護予防に努めるとともに、</a:t>
            </a:r>
            <a:r>
              <a:rPr lang="ja-JP" altLang="ja-JP" sz="1400" dirty="0" smtClean="0">
                <a:latin typeface="メイリオ" pitchFamily="50" charset="-128"/>
                <a:ea typeface="メイリオ" pitchFamily="50" charset="-128"/>
                <a:cs typeface="メイリオ" pitchFamily="50" charset="-128"/>
              </a:rPr>
              <a:t>地域</a:t>
            </a:r>
            <a:r>
              <a:rPr lang="ja-JP" altLang="ja-JP" sz="1400" dirty="0">
                <a:latin typeface="メイリオ" pitchFamily="50" charset="-128"/>
                <a:ea typeface="メイリオ" pitchFamily="50" charset="-128"/>
                <a:cs typeface="メイリオ" pitchFamily="50" charset="-128"/>
              </a:rPr>
              <a:t>や家庭の中で何らかの役割を担いながら生活することが</a:t>
            </a:r>
            <a:r>
              <a:rPr lang="ja-JP" altLang="ja-JP" sz="1400" dirty="0" smtClean="0">
                <a:latin typeface="メイリオ" pitchFamily="50" charset="-128"/>
                <a:ea typeface="メイリオ" pitchFamily="50" charset="-128"/>
                <a:cs typeface="メイリオ" pitchFamily="50" charset="-128"/>
              </a:rPr>
              <a:t>大切</a:t>
            </a:r>
            <a:r>
              <a:rPr kumimoji="1" lang="ja-JP" altLang="en-US" sz="1400" dirty="0" smtClean="0">
                <a:latin typeface="メイリオ" pitchFamily="50" charset="-128"/>
                <a:ea typeface="メイリオ" pitchFamily="50" charset="-128"/>
                <a:cs typeface="メイリオ" pitchFamily="50" charset="-128"/>
              </a:rPr>
              <a:t>です。また、</a:t>
            </a:r>
            <a:r>
              <a:rPr lang="ja-JP" altLang="en-US" sz="1400" dirty="0" smtClean="0">
                <a:latin typeface="メイリオ" pitchFamily="50" charset="-128"/>
                <a:ea typeface="メイリオ" pitchFamily="50" charset="-128"/>
                <a:cs typeface="メイリオ" pitchFamily="50" charset="-128"/>
              </a:rPr>
              <a:t>役割を担うことは介護予防にもつながりま</a:t>
            </a:r>
            <a:r>
              <a:rPr kumimoji="1" lang="ja-JP" altLang="en-US" sz="1400" dirty="0" smtClean="0">
                <a:latin typeface="メイリオ" pitchFamily="50" charset="-128"/>
                <a:ea typeface="メイリオ" pitchFamily="50" charset="-128"/>
                <a:cs typeface="メイリオ" pitchFamily="50" charset="-128"/>
              </a:rPr>
              <a:t>す。地域の誰もが参加できる、身近な場所での「体操教室」や「サロン」など、住民の自主的な介護予防活動の立ち上げや、運営について幅広く</a:t>
            </a:r>
            <a:r>
              <a:rPr lang="ja-JP" altLang="en-US" sz="1400" dirty="0" smtClean="0">
                <a:latin typeface="メイリオ" pitchFamily="50" charset="-128"/>
                <a:ea typeface="メイリオ" pitchFamily="50" charset="-128"/>
                <a:cs typeface="メイリオ" pitchFamily="50" charset="-128"/>
              </a:rPr>
              <a:t>応援</a:t>
            </a:r>
            <a:r>
              <a:rPr lang="ja-JP" altLang="en-US" sz="1400" dirty="0">
                <a:latin typeface="メイリオ" pitchFamily="50" charset="-128"/>
                <a:ea typeface="メイリオ" pitchFamily="50" charset="-128"/>
                <a:cs typeface="メイリオ" pitchFamily="50" charset="-128"/>
              </a:rPr>
              <a:t>します</a:t>
            </a:r>
            <a:r>
              <a:rPr kumimoji="1" lang="ja-JP" altLang="en-US" sz="1400" dirty="0" smtClean="0">
                <a:latin typeface="メイリオ" pitchFamily="50" charset="-128"/>
                <a:ea typeface="メイリオ" pitchFamily="50" charset="-128"/>
                <a:cs typeface="メイリオ" pitchFamily="50" charset="-128"/>
              </a:rPr>
              <a:t>。</a:t>
            </a:r>
            <a:endParaRPr kumimoji="1" lang="en-US" altLang="ja-JP" sz="1400" dirty="0" smtClean="0">
              <a:latin typeface="メイリオ" pitchFamily="50" charset="-128"/>
              <a:ea typeface="メイリオ" pitchFamily="50" charset="-128"/>
              <a:cs typeface="メイリオ" pitchFamily="50" charset="-128"/>
            </a:endParaRPr>
          </a:p>
          <a:p>
            <a:pPr>
              <a:spcAft>
                <a:spcPts val="600"/>
              </a:spcAft>
            </a:pPr>
            <a:endParaRPr lang="en-US" altLang="ja-JP" sz="1400" dirty="0" smtClean="0">
              <a:latin typeface="メイリオ" pitchFamily="50" charset="-128"/>
              <a:ea typeface="メイリオ" pitchFamily="50" charset="-128"/>
              <a:cs typeface="メイリオ" pitchFamily="50" charset="-128"/>
            </a:endParaRPr>
          </a:p>
          <a:p>
            <a:pPr>
              <a:spcAft>
                <a:spcPts val="600"/>
              </a:spcAft>
            </a:pPr>
            <a:endParaRPr kumimoji="1" lang="en-US" altLang="ja-JP" sz="1400" dirty="0" smtClean="0">
              <a:latin typeface="メイリオ" pitchFamily="50" charset="-128"/>
              <a:ea typeface="メイリオ" pitchFamily="50" charset="-128"/>
              <a:cs typeface="メイリオ" pitchFamily="50" charset="-128"/>
            </a:endParaRPr>
          </a:p>
          <a:p>
            <a:pPr>
              <a:spcAft>
                <a:spcPts val="600"/>
              </a:spcAft>
            </a:pPr>
            <a:r>
              <a:rPr lang="ja-JP" altLang="en-US" sz="1400" dirty="0" smtClean="0">
                <a:latin typeface="メイリオ" pitchFamily="50" charset="-128"/>
                <a:ea typeface="メイリオ" pitchFamily="50" charset="-128"/>
                <a:cs typeface="メイリオ" pitchFamily="50" charset="-128"/>
              </a:rPr>
              <a:t>　こうした住民の皆さんの参加による、幅広い支え合いの地域づくりを推進するため、○○市（町村）では、○年</a:t>
            </a:r>
            <a:r>
              <a:rPr lang="en-US" altLang="ja-JP" sz="1400" dirty="0" smtClean="0">
                <a:latin typeface="メイリオ" pitchFamily="50" charset="-128"/>
                <a:ea typeface="メイリオ" pitchFamily="50" charset="-128"/>
                <a:cs typeface="メイリオ" pitchFamily="50" charset="-128"/>
              </a:rPr>
              <a:t>4</a:t>
            </a:r>
            <a:r>
              <a:rPr lang="ja-JP" altLang="en-US" sz="1400" dirty="0" smtClean="0">
                <a:latin typeface="メイリオ" pitchFamily="50" charset="-128"/>
                <a:ea typeface="メイリオ" pitchFamily="50" charset="-128"/>
                <a:cs typeface="メイリオ" pitchFamily="50" charset="-128"/>
              </a:rPr>
              <a:t>月</a:t>
            </a:r>
            <a:r>
              <a:rPr lang="en-US" altLang="ja-JP" sz="1400" dirty="0" smtClean="0">
                <a:latin typeface="メイリオ" pitchFamily="50" charset="-128"/>
                <a:ea typeface="メイリオ" pitchFamily="50" charset="-128"/>
                <a:cs typeface="メイリオ" pitchFamily="50" charset="-128"/>
              </a:rPr>
              <a:t>1</a:t>
            </a:r>
            <a:r>
              <a:rPr lang="ja-JP" altLang="en-US" sz="1400" dirty="0" smtClean="0">
                <a:latin typeface="メイリオ" pitchFamily="50" charset="-128"/>
                <a:ea typeface="メイリオ" pitchFamily="50" charset="-128"/>
                <a:cs typeface="メイリオ" pitchFamily="50" charset="-128"/>
              </a:rPr>
              <a:t>日から、介護予防・日常生活支援総合事業（総合事業）を実施します。新しい「総合事業」では、地域住民の皆さんによる高齢者の介護予防活動や生活支援の自主的な取組を応援します！</a:t>
            </a:r>
            <a:endParaRPr lang="en-US" altLang="ja-JP" sz="1400" dirty="0" smtClean="0">
              <a:latin typeface="メイリオ" pitchFamily="50" charset="-128"/>
              <a:ea typeface="メイリオ" pitchFamily="50" charset="-128"/>
              <a:cs typeface="メイリオ" pitchFamily="50" charset="-128"/>
            </a:endParaRPr>
          </a:p>
          <a:p>
            <a:pPr>
              <a:spcAft>
                <a:spcPts val="600"/>
              </a:spcAft>
            </a:pPr>
            <a:r>
              <a:rPr kumimoji="1" lang="ja-JP" altLang="en-US" sz="1200" dirty="0">
                <a:latin typeface="HGS創英ﾌﾟﾚｾﾞﾝｽEB" pitchFamily="18" charset="-128"/>
                <a:ea typeface="HGS創英ﾌﾟﾚｾﾞﾝｽEB" pitchFamily="18" charset="-128"/>
              </a:rPr>
              <a:t>　</a:t>
            </a:r>
          </a:p>
        </p:txBody>
      </p:sp>
      <p:sp>
        <p:nvSpPr>
          <p:cNvPr id="14" name="角丸四角形 13"/>
          <p:cNvSpPr/>
          <p:nvPr/>
        </p:nvSpPr>
        <p:spPr>
          <a:xfrm>
            <a:off x="209557" y="1121718"/>
            <a:ext cx="6466270" cy="432048"/>
          </a:xfrm>
          <a:prstGeom prst="roundRect">
            <a:avLst>
              <a:gd name="adj" fmla="val 50000"/>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1600" b="1" spc="50" dirty="0" smtClean="0">
                <a:ln w="11430"/>
                <a:solidFill>
                  <a:schemeClr val="accent3">
                    <a:lumMod val="50000"/>
                  </a:schemeClr>
                </a:solidFill>
                <a:effectLst>
                  <a:outerShdw blurRad="76200" dist="50800" dir="5400000" algn="tl" rotWithShape="0">
                    <a:srgbClr val="000000">
                      <a:alpha val="65000"/>
                    </a:srgbClr>
                  </a:outerShdw>
                </a:effectLst>
              </a:rPr>
              <a:t>高齢者の生活</a:t>
            </a:r>
            <a:r>
              <a:rPr lang="ja-JP" altLang="en-US" sz="1600" b="1" spc="50" dirty="0" smtClean="0">
                <a:ln w="11430"/>
                <a:solidFill>
                  <a:schemeClr val="accent3">
                    <a:lumMod val="50000"/>
                  </a:schemeClr>
                </a:solidFill>
                <a:effectLst>
                  <a:outerShdw blurRad="76200" dist="50800" dir="5400000" algn="tl" rotWithShape="0">
                    <a:srgbClr val="000000">
                      <a:alpha val="65000"/>
                    </a:srgbClr>
                  </a:outerShdw>
                </a:effectLst>
              </a:rPr>
              <a:t>を支えるための地域づくり</a:t>
            </a:r>
            <a:endParaRPr kumimoji="1" lang="ja-JP" altLang="en-US" sz="1600" b="1" spc="50" dirty="0">
              <a:ln w="11430"/>
              <a:solidFill>
                <a:schemeClr val="accent3">
                  <a:lumMod val="50000"/>
                </a:schemeClr>
              </a:solidFill>
              <a:effectLst>
                <a:outerShdw blurRad="76200" dist="50800" dir="5400000" algn="tl" rotWithShape="0">
                  <a:srgbClr val="000000">
                    <a:alpha val="65000"/>
                  </a:srgbClr>
                </a:outerShdw>
              </a:effectLst>
            </a:endParaRPr>
          </a:p>
        </p:txBody>
      </p:sp>
      <p:sp>
        <p:nvSpPr>
          <p:cNvPr id="15" name="角丸四角形 14"/>
          <p:cNvSpPr/>
          <p:nvPr/>
        </p:nvSpPr>
        <p:spPr>
          <a:xfrm>
            <a:off x="188640" y="3123208"/>
            <a:ext cx="6408712" cy="432048"/>
          </a:xfrm>
          <a:prstGeom prst="roundRect">
            <a:avLst>
              <a:gd name="adj" fmla="val 50000"/>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1600" b="1" spc="50" dirty="0" smtClean="0">
                <a:ln w="11430"/>
                <a:solidFill>
                  <a:schemeClr val="accent3">
                    <a:lumMod val="50000"/>
                  </a:schemeClr>
                </a:solidFill>
                <a:effectLst>
                  <a:outerShdw blurRad="76200" dist="50800" dir="5400000" algn="tl" rotWithShape="0">
                    <a:srgbClr val="000000">
                      <a:alpha val="65000"/>
                    </a:srgbClr>
                  </a:outerShdw>
                </a:effectLst>
              </a:rPr>
              <a:t>地域のみんなで一緒に取り組む介護予防活動を応援します</a:t>
            </a:r>
            <a:endParaRPr kumimoji="1" lang="ja-JP" altLang="en-US" sz="1600" b="1" strike="dblStrike" spc="50" dirty="0">
              <a:ln w="11430"/>
              <a:solidFill>
                <a:srgbClr val="FF0000"/>
              </a:solidFill>
              <a:effectLst>
                <a:outerShdw blurRad="76200" dist="50800" dir="5400000" algn="tl" rotWithShape="0">
                  <a:srgbClr val="000000">
                    <a:alpha val="65000"/>
                  </a:srgbClr>
                </a:outerShdw>
              </a:effectLst>
            </a:endParaRPr>
          </a:p>
        </p:txBody>
      </p:sp>
      <p:sp>
        <p:nvSpPr>
          <p:cNvPr id="16" name="角丸四角形 15"/>
          <p:cNvSpPr/>
          <p:nvPr/>
        </p:nvSpPr>
        <p:spPr>
          <a:xfrm>
            <a:off x="44624" y="6461100"/>
            <a:ext cx="6741368" cy="3168228"/>
          </a:xfrm>
          <a:prstGeom prst="roundRect">
            <a:avLst>
              <a:gd name="adj" fmla="val 8259"/>
            </a:avLst>
          </a:prstGeom>
        </p:spPr>
        <p:style>
          <a:lnRef idx="2">
            <a:schemeClr val="accent1"/>
          </a:lnRef>
          <a:fillRef idx="1">
            <a:schemeClr val="lt1"/>
          </a:fillRef>
          <a:effectRef idx="0">
            <a:schemeClr val="accent1"/>
          </a:effectRef>
          <a:fontRef idx="minor">
            <a:schemeClr val="dk1"/>
          </a:fontRef>
        </p:style>
        <p:txBody>
          <a:bodyPr rtlCol="0" anchor="ctr"/>
          <a:lstStyle/>
          <a:p>
            <a:endParaRPr lang="en-US" altLang="ja-JP" sz="1200" dirty="0" smtClean="0"/>
          </a:p>
          <a:p>
            <a:r>
              <a:rPr lang="ja-JP" altLang="en-US" sz="1600" dirty="0" smtClean="0"/>
              <a:t>■</a:t>
            </a:r>
            <a:r>
              <a:rPr lang="ja-JP" altLang="en-US" sz="1600" dirty="0" smtClean="0">
                <a:solidFill>
                  <a:schemeClr val="tx1"/>
                </a:solidFill>
              </a:rPr>
              <a:t>高齢者が参加できる定期的・継続的な</a:t>
            </a:r>
            <a:r>
              <a:rPr lang="ja-JP" altLang="en-US" sz="1600" dirty="0">
                <a:solidFill>
                  <a:schemeClr val="tx1"/>
                </a:solidFill>
              </a:rPr>
              <a:t>介護</a:t>
            </a:r>
            <a:r>
              <a:rPr lang="ja-JP" altLang="en-US" sz="1600" dirty="0" smtClean="0">
                <a:solidFill>
                  <a:schemeClr val="tx1"/>
                </a:solidFill>
              </a:rPr>
              <a:t>予防</a:t>
            </a:r>
            <a:r>
              <a:rPr lang="ja-JP" altLang="en-US" sz="1600" dirty="0">
                <a:solidFill>
                  <a:schemeClr val="tx1"/>
                </a:solidFill>
              </a:rPr>
              <a:t>活動</a:t>
            </a:r>
            <a:r>
              <a:rPr lang="ja-JP" altLang="en-US" sz="1600" dirty="0" smtClean="0">
                <a:solidFill>
                  <a:schemeClr val="tx1"/>
                </a:solidFill>
              </a:rPr>
              <a:t>を応援します。</a:t>
            </a:r>
            <a:endParaRPr lang="en-US" altLang="ja-JP" sz="1600" dirty="0" smtClean="0">
              <a:solidFill>
                <a:schemeClr val="tx1"/>
              </a:solidFill>
            </a:endParaRPr>
          </a:p>
          <a:p>
            <a:pPr marL="180975"/>
            <a:r>
              <a:rPr lang="ja-JP" altLang="en-US" sz="1600" dirty="0" smtClean="0">
                <a:solidFill>
                  <a:schemeClr val="tx1"/>
                </a:solidFill>
              </a:rPr>
              <a:t>～取組の内容や開催場所は、住民の皆さんのアイデアで～</a:t>
            </a:r>
            <a:endParaRPr lang="en-US" altLang="ja-JP" sz="1600" dirty="0" smtClean="0">
              <a:solidFill>
                <a:schemeClr val="tx1"/>
              </a:solidFill>
            </a:endParaRPr>
          </a:p>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a:p>
        </p:txBody>
      </p:sp>
      <p:sp>
        <p:nvSpPr>
          <p:cNvPr id="17" name="角丸四角形 16"/>
          <p:cNvSpPr/>
          <p:nvPr/>
        </p:nvSpPr>
        <p:spPr>
          <a:xfrm>
            <a:off x="188640" y="4843016"/>
            <a:ext cx="6408712" cy="432048"/>
          </a:xfrm>
          <a:prstGeom prst="roundRect">
            <a:avLst>
              <a:gd name="adj" fmla="val 50000"/>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1600" b="1" spc="50" dirty="0" smtClean="0">
                <a:ln w="11430"/>
                <a:solidFill>
                  <a:schemeClr val="accent3">
                    <a:lumMod val="50000"/>
                  </a:schemeClr>
                </a:solidFill>
                <a:effectLst>
                  <a:outerShdw blurRad="76200" dist="50800" dir="5400000" algn="tl" rotWithShape="0">
                    <a:srgbClr val="000000">
                      <a:alpha val="65000"/>
                    </a:srgbClr>
                  </a:outerShdw>
                </a:effectLst>
              </a:rPr>
              <a:t>高齢者のための地域活動を支援します</a:t>
            </a:r>
            <a:endParaRPr kumimoji="1" lang="ja-JP" altLang="en-US" sz="1600" b="1" spc="50" dirty="0">
              <a:ln w="11430"/>
              <a:solidFill>
                <a:schemeClr val="accent3">
                  <a:lumMod val="50000"/>
                </a:schemeClr>
              </a:solidFill>
              <a:effectLst>
                <a:outerShdw blurRad="76200" dist="50800" dir="5400000" algn="tl" rotWithShape="0">
                  <a:srgbClr val="000000">
                    <a:alpha val="65000"/>
                  </a:srgbClr>
                </a:outerShdw>
              </a:effectLst>
            </a:endParaRPr>
          </a:p>
        </p:txBody>
      </p:sp>
      <p:sp>
        <p:nvSpPr>
          <p:cNvPr id="19" name="正方形/長方形 18"/>
          <p:cNvSpPr/>
          <p:nvPr/>
        </p:nvSpPr>
        <p:spPr>
          <a:xfrm>
            <a:off x="150483" y="7325072"/>
            <a:ext cx="2132856" cy="93622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体操教室をやってみたいけど、</a:t>
            </a:r>
            <a:r>
              <a:rPr lang="ja-JP" altLang="en-US" sz="1200" dirty="0" smtClean="0">
                <a:solidFill>
                  <a:schemeClr val="tx1"/>
                </a:solidFill>
                <a:latin typeface="HG丸ｺﾞｼｯｸM-PRO" pitchFamily="50" charset="-128"/>
                <a:ea typeface="HG丸ｺﾞｼｯｸM-PRO" pitchFamily="50" charset="-128"/>
              </a:rPr>
              <a:t>どのように立ち上げれば良いのか</a:t>
            </a:r>
            <a:r>
              <a:rPr lang="ja-JP" altLang="en-US" sz="1200" dirty="0">
                <a:solidFill>
                  <a:schemeClr val="tx1"/>
                </a:solidFill>
                <a:latin typeface="HG丸ｺﾞｼｯｸM-PRO" pitchFamily="50" charset="-128"/>
                <a:ea typeface="HG丸ｺﾞｼｯｸM-PRO" pitchFamily="50" charset="-128"/>
              </a:rPr>
              <a:t>わからない。</a:t>
            </a:r>
          </a:p>
        </p:txBody>
      </p:sp>
      <p:sp>
        <p:nvSpPr>
          <p:cNvPr id="20" name="正方形/長方形 19"/>
          <p:cNvSpPr/>
          <p:nvPr/>
        </p:nvSpPr>
        <p:spPr>
          <a:xfrm>
            <a:off x="2338107" y="7325072"/>
            <a:ext cx="2132856" cy="93622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週</a:t>
            </a:r>
            <a:r>
              <a:rPr lang="en-US" altLang="ja-JP" sz="1200" dirty="0">
                <a:solidFill>
                  <a:schemeClr val="tx1"/>
                </a:solidFill>
                <a:latin typeface="HG丸ｺﾞｼｯｸM-PRO" pitchFamily="50" charset="-128"/>
                <a:ea typeface="HG丸ｺﾞｼｯｸM-PRO" pitchFamily="50" charset="-128"/>
              </a:rPr>
              <a:t>2</a:t>
            </a:r>
            <a:r>
              <a:rPr lang="ja-JP" altLang="en-US" sz="1200" dirty="0" smtClean="0">
                <a:solidFill>
                  <a:schemeClr val="tx1"/>
                </a:solidFill>
                <a:latin typeface="HG丸ｺﾞｼｯｸM-PRO" pitchFamily="50" charset="-128"/>
                <a:ea typeface="HG丸ｺﾞｼｯｸM-PRO" pitchFamily="50" charset="-128"/>
              </a:rPr>
              <a:t>回、サロンを開きたいけど、</a:t>
            </a:r>
            <a:r>
              <a:rPr lang="ja-JP" altLang="en-US" sz="1200" dirty="0">
                <a:solidFill>
                  <a:schemeClr val="tx1"/>
                </a:solidFill>
                <a:latin typeface="HG丸ｺﾞｼｯｸM-PRO" pitchFamily="50" charset="-128"/>
                <a:ea typeface="HG丸ｺﾞｼｯｸM-PRO" pitchFamily="50" charset="-128"/>
              </a:rPr>
              <a:t>場所代の負担が重くて</a:t>
            </a:r>
            <a:r>
              <a:rPr lang="ja-JP" altLang="en-US" sz="1200" dirty="0" smtClean="0">
                <a:solidFill>
                  <a:schemeClr val="tx1"/>
                </a:solidFill>
                <a:latin typeface="HG丸ｺﾞｼｯｸM-PRO" pitchFamily="50" charset="-128"/>
                <a:ea typeface="HG丸ｺﾞｼｯｸM-PRO" pitchFamily="50" charset="-128"/>
              </a:rPr>
              <a:t>難しい。</a:t>
            </a:r>
            <a:endParaRPr kumimoji="1" lang="ja-JP" altLang="en-US" sz="1200" dirty="0">
              <a:solidFill>
                <a:schemeClr val="tx1"/>
              </a:solidFill>
              <a:latin typeface="HG丸ｺﾞｼｯｸM-PRO" pitchFamily="50" charset="-128"/>
              <a:ea typeface="HG丸ｺﾞｼｯｸM-PRO" pitchFamily="50" charset="-128"/>
            </a:endParaRPr>
          </a:p>
        </p:txBody>
      </p:sp>
      <p:sp>
        <p:nvSpPr>
          <p:cNvPr id="21" name="正方形/長方形 20"/>
          <p:cNvSpPr/>
          <p:nvPr/>
        </p:nvSpPr>
        <p:spPr>
          <a:xfrm>
            <a:off x="4542971" y="7325072"/>
            <a:ext cx="2132856" cy="93622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介護予防</a:t>
            </a:r>
            <a:r>
              <a:rPr lang="ja-JP" altLang="en-US" sz="1200" dirty="0" smtClean="0">
                <a:solidFill>
                  <a:schemeClr val="tx1"/>
                </a:solidFill>
                <a:latin typeface="HG丸ｺﾞｼｯｸM-PRO" pitchFamily="50" charset="-128"/>
                <a:ea typeface="HG丸ｺﾞｼｯｸM-PRO" pitchFamily="50" charset="-128"/>
              </a:rPr>
              <a:t>教室など地域でボランティア</a:t>
            </a:r>
            <a:r>
              <a:rPr lang="ja-JP" altLang="en-US" sz="1200" dirty="0">
                <a:solidFill>
                  <a:schemeClr val="tx1"/>
                </a:solidFill>
                <a:latin typeface="HG丸ｺﾞｼｯｸM-PRO" pitchFamily="50" charset="-128"/>
                <a:ea typeface="HG丸ｺﾞｼｯｸM-PRO" pitchFamily="50" charset="-128"/>
              </a:rPr>
              <a:t>をしたいけど、どうすれば</a:t>
            </a:r>
            <a:r>
              <a:rPr lang="ja-JP" altLang="en-US" sz="1200" dirty="0" smtClean="0">
                <a:solidFill>
                  <a:schemeClr val="tx1"/>
                </a:solidFill>
                <a:latin typeface="HG丸ｺﾞｼｯｸM-PRO" pitchFamily="50" charset="-128"/>
                <a:ea typeface="HG丸ｺﾞｼｯｸM-PRO" pitchFamily="50" charset="-128"/>
              </a:rPr>
              <a:t>良いか</a:t>
            </a:r>
            <a:r>
              <a:rPr lang="ja-JP" altLang="en-US" sz="1200" dirty="0">
                <a:solidFill>
                  <a:schemeClr val="tx1"/>
                </a:solidFill>
                <a:latin typeface="HG丸ｺﾞｼｯｸM-PRO" pitchFamily="50" charset="-128"/>
                <a:ea typeface="HG丸ｺﾞｼｯｸM-PRO" pitchFamily="50" charset="-128"/>
              </a:rPr>
              <a:t>わからない。</a:t>
            </a:r>
          </a:p>
        </p:txBody>
      </p:sp>
      <p:sp>
        <p:nvSpPr>
          <p:cNvPr id="22" name="正方形/長方形 21"/>
          <p:cNvSpPr/>
          <p:nvPr/>
        </p:nvSpPr>
        <p:spPr>
          <a:xfrm>
            <a:off x="150483" y="8549332"/>
            <a:ext cx="2132856" cy="7920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新た</a:t>
            </a:r>
            <a:r>
              <a:rPr lang="ja-JP" altLang="en-US" sz="1200" dirty="0" smtClean="0">
                <a:solidFill>
                  <a:schemeClr val="tx1"/>
                </a:solidFill>
                <a:latin typeface="HG丸ｺﾞｼｯｸM-PRO" pitchFamily="50" charset="-128"/>
                <a:ea typeface="HG丸ｺﾞｼｯｸM-PRO" pitchFamily="50" charset="-128"/>
              </a:rPr>
              <a:t>に地域に配置するコーディネーターがアドバイスなど支援をします。</a:t>
            </a:r>
            <a:endParaRPr lang="ja-JP" altLang="en-US" sz="1200" dirty="0">
              <a:solidFill>
                <a:schemeClr val="tx1"/>
              </a:solidFill>
              <a:latin typeface="HG丸ｺﾞｼｯｸM-PRO" pitchFamily="50" charset="-128"/>
              <a:ea typeface="HG丸ｺﾞｼｯｸM-PRO" pitchFamily="50" charset="-128"/>
            </a:endParaRPr>
          </a:p>
        </p:txBody>
      </p:sp>
      <p:sp>
        <p:nvSpPr>
          <p:cNvPr id="23" name="正方形/長方形 22"/>
          <p:cNvSpPr/>
          <p:nvPr/>
        </p:nvSpPr>
        <p:spPr>
          <a:xfrm>
            <a:off x="2338107" y="8549332"/>
            <a:ext cx="2132856" cy="7920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場所の確保費用の一部について、助成</a:t>
            </a:r>
            <a:r>
              <a:rPr lang="ja-JP" altLang="en-US" sz="1200" dirty="0" smtClean="0">
                <a:solidFill>
                  <a:schemeClr val="tx1"/>
                </a:solidFill>
                <a:latin typeface="HG丸ｺﾞｼｯｸM-PRO" pitchFamily="50" charset="-128"/>
                <a:ea typeface="HG丸ｺﾞｼｯｸM-PRO" pitchFamily="50" charset="-128"/>
              </a:rPr>
              <a:t>を受ける</a:t>
            </a:r>
            <a:r>
              <a:rPr lang="ja-JP" altLang="en-US" sz="1200" dirty="0">
                <a:solidFill>
                  <a:schemeClr val="tx1"/>
                </a:solidFill>
                <a:latin typeface="HG丸ｺﾞｼｯｸM-PRO" pitchFamily="50" charset="-128"/>
                <a:ea typeface="HG丸ｺﾞｼｯｸM-PRO" pitchFamily="50" charset="-128"/>
              </a:rPr>
              <a:t>ことができます。</a:t>
            </a:r>
          </a:p>
        </p:txBody>
      </p:sp>
      <p:sp>
        <p:nvSpPr>
          <p:cNvPr id="24" name="正方形/長方形 23"/>
          <p:cNvSpPr/>
          <p:nvPr/>
        </p:nvSpPr>
        <p:spPr>
          <a:xfrm>
            <a:off x="4542971" y="8549332"/>
            <a:ext cx="2132856" cy="7920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ボランティア</a:t>
            </a:r>
            <a:r>
              <a:rPr lang="ja-JP" altLang="en-US" sz="1200" dirty="0" smtClean="0">
                <a:solidFill>
                  <a:schemeClr val="tx1"/>
                </a:solidFill>
                <a:latin typeface="HG丸ｺﾞｼｯｸM-PRO" pitchFamily="50" charset="-128"/>
                <a:ea typeface="HG丸ｺﾞｼｯｸM-PRO" pitchFamily="50" charset="-128"/>
              </a:rPr>
              <a:t>研修を実施します。</a:t>
            </a:r>
            <a:r>
              <a:rPr lang="ja-JP" altLang="en-US" sz="1200" dirty="0">
                <a:solidFill>
                  <a:schemeClr val="tx1"/>
                </a:solidFill>
                <a:latin typeface="HG丸ｺﾞｼｯｸM-PRO" pitchFamily="50" charset="-128"/>
                <a:ea typeface="HG丸ｺﾞｼｯｸM-PRO" pitchFamily="50" charset="-128"/>
              </a:rPr>
              <a:t>積極的に</a:t>
            </a:r>
            <a:r>
              <a:rPr lang="ja-JP" altLang="en-US" sz="1200" dirty="0" smtClean="0">
                <a:solidFill>
                  <a:schemeClr val="tx1"/>
                </a:solidFill>
                <a:latin typeface="HG丸ｺﾞｼｯｸM-PRO" pitchFamily="50" charset="-128"/>
                <a:ea typeface="HG丸ｺﾞｼｯｸM-PRO" pitchFamily="50" charset="-128"/>
              </a:rPr>
              <a:t>参加してみてください。</a:t>
            </a:r>
            <a:endParaRPr lang="ja-JP" altLang="en-US" sz="1200" dirty="0">
              <a:solidFill>
                <a:schemeClr val="tx1"/>
              </a:solidFill>
              <a:latin typeface="HG丸ｺﾞｼｯｸM-PRO" pitchFamily="50" charset="-128"/>
              <a:ea typeface="HG丸ｺﾞｼｯｸM-PRO" pitchFamily="50" charset="-128"/>
            </a:endParaRPr>
          </a:p>
        </p:txBody>
      </p:sp>
      <p:sp>
        <p:nvSpPr>
          <p:cNvPr id="25" name="下矢印 24"/>
          <p:cNvSpPr/>
          <p:nvPr/>
        </p:nvSpPr>
        <p:spPr>
          <a:xfrm>
            <a:off x="942571" y="8261300"/>
            <a:ext cx="57606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3102811" y="8261300"/>
            <a:ext cx="57606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a:off x="5263051" y="8261300"/>
            <a:ext cx="57606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44624" y="704528"/>
            <a:ext cx="6741368" cy="3024336"/>
          </a:xfrm>
          <a:prstGeom prst="roundRect">
            <a:avLst>
              <a:gd name="adj" fmla="val 6054"/>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a:p>
        </p:txBody>
      </p:sp>
      <p:sp>
        <p:nvSpPr>
          <p:cNvPr id="10" name="角丸四角形 9"/>
          <p:cNvSpPr/>
          <p:nvPr/>
        </p:nvSpPr>
        <p:spPr>
          <a:xfrm>
            <a:off x="47625" y="4491358"/>
            <a:ext cx="6741368" cy="2765898"/>
          </a:xfrm>
          <a:prstGeom prst="roundRect">
            <a:avLst>
              <a:gd name="adj" fmla="val 6402"/>
            </a:avLst>
          </a:prstGeom>
          <a:ln>
            <a:solidFill>
              <a:srgbClr val="94C6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2" name="正方形/長方形 11"/>
          <p:cNvSpPr/>
          <p:nvPr/>
        </p:nvSpPr>
        <p:spPr>
          <a:xfrm>
            <a:off x="72008" y="7761312"/>
            <a:ext cx="3284984" cy="1125513"/>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smtClean="0">
                <a:solidFill>
                  <a:schemeClr val="tx1"/>
                </a:solidFill>
              </a:rPr>
              <a:t>利用者の希望などを踏まえた、地域包括支援センターなどのケアマネジメントで、専門職による支援が必要と判断された場合は、引き続き</a:t>
            </a:r>
            <a:r>
              <a:rPr lang="ja-JP" altLang="en-US" sz="1100" dirty="0" smtClean="0">
                <a:solidFill>
                  <a:schemeClr val="tx1"/>
                </a:solidFill>
              </a:rPr>
              <a:t>従来型</a:t>
            </a:r>
            <a:r>
              <a:rPr lang="ja-JP" altLang="en-US" sz="1100" dirty="0">
                <a:solidFill>
                  <a:schemeClr val="tx1"/>
                </a:solidFill>
              </a:rPr>
              <a:t>の訪問</a:t>
            </a:r>
            <a:r>
              <a:rPr lang="ja-JP" altLang="en-US" sz="1100" dirty="0" smtClean="0">
                <a:solidFill>
                  <a:schemeClr val="tx1"/>
                </a:solidFill>
              </a:rPr>
              <a:t>介護や通所介護を利用することができます。</a:t>
            </a:r>
            <a:endParaRPr kumimoji="1" lang="ja-JP" altLang="en-US" sz="1100" strike="dblStrike" dirty="0">
              <a:solidFill>
                <a:schemeClr val="tx1"/>
              </a:solidFill>
            </a:endParaRPr>
          </a:p>
        </p:txBody>
      </p:sp>
      <p:sp>
        <p:nvSpPr>
          <p:cNvPr id="14" name="正方形/長方形 13"/>
          <p:cNvSpPr/>
          <p:nvPr/>
        </p:nvSpPr>
        <p:spPr>
          <a:xfrm>
            <a:off x="72008" y="7329264"/>
            <a:ext cx="3284984" cy="432048"/>
          </a:xfrm>
          <a:prstGeom prst="rect">
            <a:avLst/>
          </a:prstGeom>
          <a:solidFill>
            <a:schemeClr val="accent5">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pPr>
            <a:r>
              <a:rPr lang="ja-JP" altLang="en-US" sz="1100" dirty="0" smtClean="0">
                <a:solidFill>
                  <a:schemeClr val="tx1"/>
                </a:solidFill>
                <a:latin typeface="メイリオ" pitchFamily="50" charset="-128"/>
                <a:ea typeface="メイリオ" pitchFamily="50" charset="-128"/>
                <a:cs typeface="メイリオ" pitchFamily="50" charset="-128"/>
              </a:rPr>
              <a:t>現在、</a:t>
            </a:r>
            <a:r>
              <a:rPr kumimoji="1" lang="ja-JP" altLang="en-US" sz="1100" dirty="0" smtClean="0">
                <a:solidFill>
                  <a:schemeClr val="tx1"/>
                </a:solidFill>
                <a:latin typeface="メイリオ" pitchFamily="50" charset="-128"/>
                <a:ea typeface="メイリオ" pitchFamily="50" charset="-128"/>
                <a:cs typeface="メイリオ" pitchFamily="50" charset="-128"/>
              </a:rPr>
              <a:t>ホームヘルプやデイサービスを利用していますが、継続利用できますか？</a:t>
            </a:r>
            <a:endParaRPr kumimoji="1" lang="ja-JP" altLang="en-US" sz="1100" dirty="0">
              <a:solidFill>
                <a:schemeClr val="tx1"/>
              </a:solidFill>
              <a:latin typeface="メイリオ" pitchFamily="50" charset="-128"/>
              <a:ea typeface="メイリオ" pitchFamily="50" charset="-128"/>
              <a:cs typeface="メイリオ" pitchFamily="50" charset="-128"/>
            </a:endParaRPr>
          </a:p>
        </p:txBody>
      </p:sp>
      <p:sp>
        <p:nvSpPr>
          <p:cNvPr id="15" name="正方形/長方形 14"/>
          <p:cNvSpPr/>
          <p:nvPr/>
        </p:nvSpPr>
        <p:spPr>
          <a:xfrm>
            <a:off x="3418309" y="7761312"/>
            <a:ext cx="3323059" cy="1125513"/>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smtClean="0">
                <a:solidFill>
                  <a:schemeClr val="tx1"/>
                </a:solidFill>
              </a:rPr>
              <a:t>生活の中の困りごとなどができたときは、これまで通り、「地域包括支援センター」にご相談ください。</a:t>
            </a:r>
            <a:endParaRPr lang="en-US" altLang="ja-JP" sz="1100" dirty="0" smtClean="0">
              <a:solidFill>
                <a:schemeClr val="tx1"/>
              </a:solidFill>
            </a:endParaRPr>
          </a:p>
          <a:p>
            <a:r>
              <a:rPr lang="ja-JP" altLang="en-US" sz="1100" dirty="0" smtClean="0">
                <a:solidFill>
                  <a:schemeClr val="tx1"/>
                </a:solidFill>
              </a:rPr>
              <a:t>心身や生活の状況によっては、基本チェックリストと呼ばれる簡易な確認で、サービスや支援を受けたり、地域の通いの場に参加いただくことができます。</a:t>
            </a:r>
            <a:endParaRPr lang="en-US" altLang="ja-JP" sz="1100" dirty="0" smtClean="0">
              <a:solidFill>
                <a:schemeClr val="tx1"/>
              </a:solidFill>
            </a:endParaRPr>
          </a:p>
          <a:p>
            <a:pPr>
              <a:lnSpc>
                <a:spcPts val="1700"/>
              </a:lnSpc>
            </a:pPr>
            <a:r>
              <a:rPr lang="en-US" altLang="ja-JP" sz="1100" dirty="0" smtClean="0">
                <a:solidFill>
                  <a:schemeClr val="tx1"/>
                </a:solidFill>
              </a:rPr>
              <a:t>※</a:t>
            </a:r>
            <a:r>
              <a:rPr lang="ja-JP" altLang="en-US" sz="1100" dirty="0" smtClean="0">
                <a:solidFill>
                  <a:schemeClr val="tx1"/>
                </a:solidFill>
              </a:rPr>
              <a:t>希望に応じて「要支援認定」を受けることもできます。</a:t>
            </a:r>
            <a:endParaRPr lang="en-US" altLang="ja-JP" sz="1100" dirty="0" smtClean="0">
              <a:solidFill>
                <a:schemeClr val="tx1"/>
              </a:solidFill>
            </a:endParaRPr>
          </a:p>
        </p:txBody>
      </p:sp>
      <p:sp>
        <p:nvSpPr>
          <p:cNvPr id="16" name="正方形/長方形 15"/>
          <p:cNvSpPr/>
          <p:nvPr/>
        </p:nvSpPr>
        <p:spPr>
          <a:xfrm>
            <a:off x="3415308" y="7329264"/>
            <a:ext cx="3326060" cy="432048"/>
          </a:xfrm>
          <a:prstGeom prst="rect">
            <a:avLst/>
          </a:prstGeom>
          <a:solidFill>
            <a:schemeClr val="accent5">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メイリオ" pitchFamily="50" charset="-128"/>
                <a:ea typeface="メイリオ" pitchFamily="50" charset="-128"/>
                <a:cs typeface="メイリオ" pitchFamily="50" charset="-128"/>
              </a:rPr>
              <a:t>どうやって利用・参加することができますか？</a:t>
            </a:r>
            <a:endParaRPr kumimoji="1" lang="ja-JP" altLang="en-US" sz="1100" dirty="0">
              <a:solidFill>
                <a:schemeClr val="tx1"/>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a:xfrm>
            <a:off x="94320" y="8913440"/>
            <a:ext cx="6669360" cy="307777"/>
          </a:xfrm>
          <a:prstGeom prst="rect">
            <a:avLst/>
          </a:prstGeom>
          <a:noFill/>
        </p:spPr>
        <p:txBody>
          <a:bodyPr wrap="square" rtlCol="0">
            <a:spAutoFit/>
          </a:bodyPr>
          <a:lstStyle/>
          <a:p>
            <a:pPr algn="ctr"/>
            <a:r>
              <a:rPr kumimoji="1" lang="ja-JP" altLang="en-US" sz="1400" b="1" dirty="0" smtClean="0">
                <a:solidFill>
                  <a:schemeClr val="accent1">
                    <a:lumMod val="50000"/>
                  </a:schemeClr>
                </a:solidFill>
                <a:latin typeface="メイリオ" pitchFamily="50" charset="-128"/>
                <a:ea typeface="メイリオ" pitchFamily="50" charset="-128"/>
                <a:cs typeface="メイリオ" pitchFamily="50" charset="-128"/>
              </a:rPr>
              <a:t>詳しくは、お近くの地域包括支援センターまでご連絡ください。</a:t>
            </a:r>
            <a:endParaRPr kumimoji="1" lang="ja-JP" altLang="en-US" sz="1400" b="1" dirty="0">
              <a:solidFill>
                <a:schemeClr val="accent1">
                  <a:lumMod val="50000"/>
                </a:schemeClr>
              </a:solidFill>
              <a:latin typeface="メイリオ" pitchFamily="50" charset="-128"/>
              <a:ea typeface="メイリオ" pitchFamily="50" charset="-128"/>
              <a:cs typeface="メイリオ" pitchFamily="50" charset="-128"/>
            </a:endParaRPr>
          </a:p>
        </p:txBody>
      </p:sp>
      <p:sp>
        <p:nvSpPr>
          <p:cNvPr id="18" name="正方形/長方形 17"/>
          <p:cNvSpPr/>
          <p:nvPr/>
        </p:nvSpPr>
        <p:spPr>
          <a:xfrm>
            <a:off x="0" y="0"/>
            <a:ext cx="6858000" cy="632520"/>
          </a:xfrm>
          <a:prstGeom prst="rect">
            <a:avLst/>
          </a:prstGeom>
          <a:solidFill>
            <a:schemeClr val="accent6">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100"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総合事業では、どんな介護予防活動に参加できますか？</a:t>
            </a:r>
            <a:endParaRPr kumimoji="1" lang="ja-JP" altLang="en-US" sz="2100" spc="50" dirty="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p:txBody>
      </p:sp>
      <p:sp>
        <p:nvSpPr>
          <p:cNvPr id="41" name="雲形吹き出し 40"/>
          <p:cNvSpPr/>
          <p:nvPr/>
        </p:nvSpPr>
        <p:spPr>
          <a:xfrm>
            <a:off x="4950693" y="992560"/>
            <a:ext cx="1752575" cy="720080"/>
          </a:xfrm>
          <a:prstGeom prst="cloudCallout">
            <a:avLst>
              <a:gd name="adj1" fmla="val -111701"/>
              <a:gd name="adj2" fmla="val -59489"/>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r>
              <a:rPr lang="ja-JP" altLang="en-US" sz="1050" dirty="0" smtClean="0">
                <a:solidFill>
                  <a:schemeClr val="tx1"/>
                </a:solidFill>
              </a:rPr>
              <a:t>将来の自分のためにも、介護予防を学んでみたい</a:t>
            </a:r>
            <a:endParaRPr kumimoji="1" lang="ja-JP" altLang="en-US" sz="1050" dirty="0">
              <a:solidFill>
                <a:schemeClr val="tx1"/>
              </a:solidFill>
            </a:endParaRPr>
          </a:p>
        </p:txBody>
      </p:sp>
      <p:sp>
        <p:nvSpPr>
          <p:cNvPr id="43" name="雲形吹き出し 42"/>
          <p:cNvSpPr/>
          <p:nvPr/>
        </p:nvSpPr>
        <p:spPr>
          <a:xfrm>
            <a:off x="130324" y="4995414"/>
            <a:ext cx="1714500" cy="648072"/>
          </a:xfrm>
          <a:prstGeom prst="cloudCallout">
            <a:avLst>
              <a:gd name="adj1" fmla="val 113400"/>
              <a:gd name="adj2" fmla="val -62135"/>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50" dirty="0" smtClean="0">
                <a:solidFill>
                  <a:schemeClr val="tx1"/>
                </a:solidFill>
              </a:rPr>
              <a:t>体の調子が悪くて</a:t>
            </a:r>
            <a:endParaRPr lang="en-US" altLang="ja-JP" sz="1050" dirty="0" smtClean="0">
              <a:solidFill>
                <a:schemeClr val="tx1"/>
              </a:solidFill>
            </a:endParaRPr>
          </a:p>
          <a:p>
            <a:pPr algn="ctr"/>
            <a:r>
              <a:rPr lang="ja-JP" altLang="en-US" sz="1050" dirty="0" smtClean="0">
                <a:solidFill>
                  <a:schemeClr val="tx1"/>
                </a:solidFill>
              </a:rPr>
              <a:t>ごみ出しが大変</a:t>
            </a:r>
            <a:endParaRPr kumimoji="1" lang="ja-JP" altLang="en-US" sz="1050" dirty="0">
              <a:solidFill>
                <a:schemeClr val="tx1"/>
              </a:solidFill>
            </a:endParaRPr>
          </a:p>
        </p:txBody>
      </p:sp>
      <p:sp>
        <p:nvSpPr>
          <p:cNvPr id="46" name="雲形吹き出し 45"/>
          <p:cNvSpPr/>
          <p:nvPr/>
        </p:nvSpPr>
        <p:spPr>
          <a:xfrm>
            <a:off x="5085184" y="5037828"/>
            <a:ext cx="1533770" cy="648072"/>
          </a:xfrm>
          <a:prstGeom prst="cloudCallout">
            <a:avLst>
              <a:gd name="adj1" fmla="val -127573"/>
              <a:gd name="adj2" fmla="val -76538"/>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50" dirty="0" smtClean="0">
                <a:solidFill>
                  <a:schemeClr val="tx1"/>
                </a:solidFill>
              </a:rPr>
              <a:t>足腰が悪くなって掃除ができない</a:t>
            </a:r>
            <a:endParaRPr kumimoji="1" lang="ja-JP" altLang="en-US" sz="1050" dirty="0">
              <a:solidFill>
                <a:schemeClr val="tx1"/>
              </a:solidFill>
            </a:endParaRPr>
          </a:p>
        </p:txBody>
      </p:sp>
      <p:sp>
        <p:nvSpPr>
          <p:cNvPr id="47" name="テキスト ボックス 46"/>
          <p:cNvSpPr txBox="1"/>
          <p:nvPr/>
        </p:nvSpPr>
        <p:spPr>
          <a:xfrm>
            <a:off x="130324" y="2901526"/>
            <a:ext cx="1656184" cy="720000"/>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nchor="ctr" anchorCtr="1">
            <a:noAutofit/>
          </a:bodyPr>
          <a:lstStyle/>
          <a:p>
            <a:r>
              <a:rPr kumimoji="1" lang="ja-JP" altLang="en-US" sz="1050" dirty="0" smtClean="0"/>
              <a:t>近所の皆さんで集まる茶話会やサロンへの参加はいかがですか？</a:t>
            </a:r>
            <a:endParaRPr kumimoji="1" lang="ja-JP" altLang="en-US" sz="1050" dirty="0"/>
          </a:p>
        </p:txBody>
      </p:sp>
      <p:sp>
        <p:nvSpPr>
          <p:cNvPr id="48" name="テキスト ボックス 47"/>
          <p:cNvSpPr txBox="1"/>
          <p:nvPr/>
        </p:nvSpPr>
        <p:spPr>
          <a:xfrm>
            <a:off x="1863874" y="2901486"/>
            <a:ext cx="1597868" cy="720080"/>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nchor="ctr" anchorCtr="1">
            <a:noAutofit/>
          </a:bodyPr>
          <a:lstStyle/>
          <a:p>
            <a:pPr>
              <a:spcBef>
                <a:spcPts val="600"/>
              </a:spcBef>
              <a:spcAft>
                <a:spcPts val="600"/>
              </a:spcAft>
            </a:pPr>
            <a:r>
              <a:rPr kumimoji="1" lang="ja-JP" altLang="en-US" sz="1050" dirty="0" smtClean="0"/>
              <a:t>近所で開催されている体操教室への参加はどうですか？</a:t>
            </a:r>
            <a:endParaRPr kumimoji="1" lang="ja-JP" altLang="en-US" sz="1050" dirty="0"/>
          </a:p>
        </p:txBody>
      </p:sp>
      <p:sp>
        <p:nvSpPr>
          <p:cNvPr id="49" name="テキスト ボックス 48"/>
          <p:cNvSpPr txBox="1"/>
          <p:nvPr/>
        </p:nvSpPr>
        <p:spPr>
          <a:xfrm>
            <a:off x="3533750" y="2892194"/>
            <a:ext cx="1512168" cy="738664"/>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lang="ja-JP" altLang="en-US" sz="1050" dirty="0" smtClean="0"/>
              <a:t>近所の方を誘ってランチ会への参加はどうですか？料理の腕をふるうのも歓迎です！</a:t>
            </a:r>
            <a:endParaRPr lang="en-US" altLang="ja-JP" sz="1050" dirty="0" smtClean="0"/>
          </a:p>
        </p:txBody>
      </p:sp>
      <p:sp>
        <p:nvSpPr>
          <p:cNvPr id="50" name="テキスト ボックス 49"/>
          <p:cNvSpPr txBox="1"/>
          <p:nvPr/>
        </p:nvSpPr>
        <p:spPr>
          <a:xfrm>
            <a:off x="5127451" y="2977960"/>
            <a:ext cx="1512168"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lIns="36000" rIns="36000" rtlCol="0" anchor="ctr">
            <a:spAutoFit/>
          </a:bodyPr>
          <a:lstStyle/>
          <a:p>
            <a:r>
              <a:rPr lang="ja-JP" altLang="en-US" sz="1050" dirty="0" smtClean="0"/>
              <a:t>ボランティア研修に参加し、地域デビューの一歩を踏み出してみませんか？</a:t>
            </a:r>
            <a:endParaRPr kumimoji="1" lang="ja-JP" altLang="en-US" sz="1050" dirty="0"/>
          </a:p>
        </p:txBody>
      </p:sp>
      <p:sp>
        <p:nvSpPr>
          <p:cNvPr id="60" name="テキスト ボックス 59"/>
          <p:cNvSpPr txBox="1"/>
          <p:nvPr/>
        </p:nvSpPr>
        <p:spPr>
          <a:xfrm>
            <a:off x="116632" y="6609184"/>
            <a:ext cx="1656184"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kumimoji="1" lang="ja-JP" altLang="en-US" sz="1050" dirty="0" smtClean="0"/>
              <a:t>ご近所の支え合いの中で、ごみ出しのお手伝いをしていただくこともできます。</a:t>
            </a:r>
            <a:endParaRPr kumimoji="1" lang="ja-JP" altLang="en-US" sz="1050" dirty="0"/>
          </a:p>
        </p:txBody>
      </p:sp>
      <p:sp>
        <p:nvSpPr>
          <p:cNvPr id="61" name="テキスト ボックス 60"/>
          <p:cNvSpPr txBox="1"/>
          <p:nvPr/>
        </p:nvSpPr>
        <p:spPr>
          <a:xfrm>
            <a:off x="1844824" y="6610201"/>
            <a:ext cx="1584176"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lang="ja-JP" altLang="en-US" sz="1050" dirty="0" smtClean="0"/>
              <a:t>有償ボランティアによる家事支援の利用はどうですか？</a:t>
            </a:r>
            <a:endParaRPr kumimoji="1" lang="ja-JP" altLang="en-US" sz="1050" dirty="0"/>
          </a:p>
        </p:txBody>
      </p:sp>
      <p:sp>
        <p:nvSpPr>
          <p:cNvPr id="62" name="テキスト ボックス 61"/>
          <p:cNvSpPr txBox="1"/>
          <p:nvPr/>
        </p:nvSpPr>
        <p:spPr>
          <a:xfrm>
            <a:off x="3501008" y="6609184"/>
            <a:ext cx="1584176"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lang="ja-JP" altLang="en-US" sz="1050" dirty="0" smtClean="0"/>
              <a:t>お弁当をお声掛けしながら、手渡しでお届けします。</a:t>
            </a:r>
            <a:endParaRPr kumimoji="1" lang="ja-JP" altLang="en-US" sz="1050" dirty="0"/>
          </a:p>
        </p:txBody>
      </p:sp>
      <p:sp>
        <p:nvSpPr>
          <p:cNvPr id="63" name="テキスト ボックス 62"/>
          <p:cNvSpPr txBox="1"/>
          <p:nvPr/>
        </p:nvSpPr>
        <p:spPr>
          <a:xfrm>
            <a:off x="5153000" y="6610201"/>
            <a:ext cx="1512168"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kumimoji="1" lang="ja-JP" altLang="en-US" sz="1050" dirty="0" smtClean="0"/>
              <a:t>ホームヘルパーがご自宅にお邪魔して</a:t>
            </a:r>
            <a:r>
              <a:rPr lang="ja-JP" altLang="en-US" sz="1050" dirty="0"/>
              <a:t>支援</a:t>
            </a:r>
            <a:r>
              <a:rPr kumimoji="1" lang="ja-JP" altLang="en-US" sz="1050" dirty="0" smtClean="0"/>
              <a:t>をします。</a:t>
            </a:r>
            <a:endParaRPr kumimoji="1" lang="ja-JP" altLang="en-US" sz="1050" dirty="0"/>
          </a:p>
        </p:txBody>
      </p:sp>
      <p:sp>
        <p:nvSpPr>
          <p:cNvPr id="44" name="正方形/長方形 43"/>
          <p:cNvSpPr/>
          <p:nvPr/>
        </p:nvSpPr>
        <p:spPr>
          <a:xfrm>
            <a:off x="-1984" y="3800872"/>
            <a:ext cx="6858000" cy="632520"/>
          </a:xfrm>
          <a:prstGeom prst="rect">
            <a:avLst/>
          </a:prstGeom>
          <a:solidFill>
            <a:schemeClr val="accent6">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100"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総合事業では、どんな生活支援がありますか？</a:t>
            </a:r>
            <a:endParaRPr kumimoji="1" lang="ja-JP" altLang="en-US" sz="2100" spc="50" dirty="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p:txBody>
      </p:sp>
      <p:pic>
        <p:nvPicPr>
          <p:cNvPr id="1027" name="Picture 3" descr="D:\GIF\A091_100gif\A09600.GIF"/>
          <p:cNvPicPr>
            <a:picLocks noChangeAspect="1" noChangeArrowheads="1"/>
          </p:cNvPicPr>
          <p:nvPr/>
        </p:nvPicPr>
        <p:blipFill>
          <a:blip r:embed="rId2" cstate="print"/>
          <a:srcRect/>
          <a:stretch>
            <a:fillRect/>
          </a:stretch>
        </p:blipFill>
        <p:spPr bwMode="auto">
          <a:xfrm>
            <a:off x="260648" y="1496616"/>
            <a:ext cx="1440160" cy="1442116"/>
          </a:xfrm>
          <a:prstGeom prst="rect">
            <a:avLst/>
          </a:prstGeom>
          <a:noFill/>
        </p:spPr>
      </p:pic>
      <p:pic>
        <p:nvPicPr>
          <p:cNvPr id="1044" name="Picture 20" descr="D:\GIF\B011_020gif\B01308.GIF"/>
          <p:cNvPicPr>
            <a:picLocks noChangeAspect="1" noChangeArrowheads="1"/>
          </p:cNvPicPr>
          <p:nvPr/>
        </p:nvPicPr>
        <p:blipFill>
          <a:blip r:embed="rId3" cstate="print"/>
          <a:srcRect l="4447" t="26682" r="6613" b="28848"/>
          <a:stretch>
            <a:fillRect/>
          </a:stretch>
        </p:blipFill>
        <p:spPr bwMode="auto">
          <a:xfrm>
            <a:off x="1988840" y="5859510"/>
            <a:ext cx="1296144" cy="648072"/>
          </a:xfrm>
          <a:prstGeom prst="rect">
            <a:avLst/>
          </a:prstGeom>
          <a:noFill/>
        </p:spPr>
      </p:pic>
      <p:pic>
        <p:nvPicPr>
          <p:cNvPr id="1051" name="Picture 27" descr="D:\GIF\B011_020gif\B01301.GIF"/>
          <p:cNvPicPr>
            <a:picLocks noChangeAspect="1" noChangeArrowheads="1"/>
          </p:cNvPicPr>
          <p:nvPr/>
        </p:nvPicPr>
        <p:blipFill>
          <a:blip r:embed="rId4" cstate="print"/>
          <a:srcRect l="5294" t="10588" r="6471" b="8235"/>
          <a:stretch>
            <a:fillRect/>
          </a:stretch>
        </p:blipFill>
        <p:spPr bwMode="auto">
          <a:xfrm>
            <a:off x="3933056" y="2000671"/>
            <a:ext cx="939237" cy="864097"/>
          </a:xfrm>
          <a:prstGeom prst="rect">
            <a:avLst/>
          </a:prstGeom>
          <a:noFill/>
        </p:spPr>
      </p:pic>
      <p:pic>
        <p:nvPicPr>
          <p:cNvPr id="1052" name="Picture 28" descr="D:\GIF\B091_100gif\B09702.GIF"/>
          <p:cNvPicPr>
            <a:picLocks noChangeAspect="1" noChangeArrowheads="1"/>
          </p:cNvPicPr>
          <p:nvPr/>
        </p:nvPicPr>
        <p:blipFill>
          <a:blip r:embed="rId5" cstate="print"/>
          <a:srcRect l="26682" r="28848"/>
          <a:stretch>
            <a:fillRect/>
          </a:stretch>
        </p:blipFill>
        <p:spPr bwMode="auto">
          <a:xfrm flipH="1">
            <a:off x="3517102" y="1765598"/>
            <a:ext cx="559970" cy="1259210"/>
          </a:xfrm>
          <a:prstGeom prst="rect">
            <a:avLst/>
          </a:prstGeom>
          <a:noFill/>
        </p:spPr>
      </p:pic>
      <p:pic>
        <p:nvPicPr>
          <p:cNvPr id="1053" name="Picture 29" descr="D:\GIF\B021_030gif\B02905.GIF"/>
          <p:cNvPicPr>
            <a:picLocks noChangeAspect="1" noChangeArrowheads="1"/>
          </p:cNvPicPr>
          <p:nvPr/>
        </p:nvPicPr>
        <p:blipFill>
          <a:blip r:embed="rId6" cstate="print"/>
          <a:srcRect l="32212" t="5530" r="32212" b="5530"/>
          <a:stretch>
            <a:fillRect/>
          </a:stretch>
        </p:blipFill>
        <p:spPr bwMode="auto">
          <a:xfrm>
            <a:off x="2996952" y="416496"/>
            <a:ext cx="576064" cy="1440160"/>
          </a:xfrm>
          <a:prstGeom prst="rect">
            <a:avLst/>
          </a:prstGeom>
          <a:noFill/>
        </p:spPr>
      </p:pic>
      <p:pic>
        <p:nvPicPr>
          <p:cNvPr id="1054" name="Picture 30" descr="D:\GIF\B021_030gif\B02906.GIF"/>
          <p:cNvPicPr>
            <a:picLocks noChangeAspect="1" noChangeArrowheads="1"/>
          </p:cNvPicPr>
          <p:nvPr/>
        </p:nvPicPr>
        <p:blipFill>
          <a:blip r:embed="rId7" cstate="print"/>
          <a:srcRect l="27765" t="4447" r="27765" b="6613"/>
          <a:stretch>
            <a:fillRect/>
          </a:stretch>
        </p:blipFill>
        <p:spPr bwMode="auto">
          <a:xfrm>
            <a:off x="3356992" y="488504"/>
            <a:ext cx="576064" cy="1296144"/>
          </a:xfrm>
          <a:prstGeom prst="rect">
            <a:avLst/>
          </a:prstGeom>
          <a:noFill/>
        </p:spPr>
      </p:pic>
      <p:pic>
        <p:nvPicPr>
          <p:cNvPr id="70" name="Picture 29" descr="D:\GIF\B021_030gif\B02905.GIF"/>
          <p:cNvPicPr>
            <a:picLocks noChangeAspect="1" noChangeArrowheads="1"/>
          </p:cNvPicPr>
          <p:nvPr/>
        </p:nvPicPr>
        <p:blipFill>
          <a:blip r:embed="rId6" cstate="print"/>
          <a:srcRect l="32212" t="5530" r="32212" b="5530"/>
          <a:stretch>
            <a:fillRect/>
          </a:stretch>
        </p:blipFill>
        <p:spPr bwMode="auto">
          <a:xfrm>
            <a:off x="2924944" y="4275334"/>
            <a:ext cx="576064" cy="1440160"/>
          </a:xfrm>
          <a:prstGeom prst="rect">
            <a:avLst/>
          </a:prstGeom>
          <a:noFill/>
        </p:spPr>
      </p:pic>
      <p:pic>
        <p:nvPicPr>
          <p:cNvPr id="71" name="Picture 30" descr="D:\GIF\B021_030gif\B02906.GIF"/>
          <p:cNvPicPr>
            <a:picLocks noChangeAspect="1" noChangeArrowheads="1"/>
          </p:cNvPicPr>
          <p:nvPr/>
        </p:nvPicPr>
        <p:blipFill>
          <a:blip r:embed="rId7" cstate="print"/>
          <a:srcRect l="27765" t="4447" r="27765" b="6613"/>
          <a:stretch>
            <a:fillRect/>
          </a:stretch>
        </p:blipFill>
        <p:spPr bwMode="auto">
          <a:xfrm>
            <a:off x="3284984" y="4347342"/>
            <a:ext cx="576064" cy="1296144"/>
          </a:xfrm>
          <a:prstGeom prst="rect">
            <a:avLst/>
          </a:prstGeom>
          <a:noFill/>
        </p:spPr>
      </p:pic>
      <p:sp>
        <p:nvSpPr>
          <p:cNvPr id="37" name="雲形吹き出し 36"/>
          <p:cNvSpPr/>
          <p:nvPr/>
        </p:nvSpPr>
        <p:spPr>
          <a:xfrm>
            <a:off x="130324" y="1136576"/>
            <a:ext cx="1714500" cy="610989"/>
          </a:xfrm>
          <a:prstGeom prst="cloudCallout">
            <a:avLst>
              <a:gd name="adj1" fmla="val 113515"/>
              <a:gd name="adj2" fmla="val -77715"/>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50" dirty="0" smtClean="0">
                <a:solidFill>
                  <a:schemeClr val="tx1"/>
                </a:solidFill>
              </a:rPr>
              <a:t>ご近所さんとお茶やお話をしたい</a:t>
            </a:r>
            <a:endParaRPr kumimoji="1" lang="ja-JP" altLang="en-US" sz="1050" dirty="0">
              <a:solidFill>
                <a:schemeClr val="tx1"/>
              </a:solidFill>
            </a:endParaRPr>
          </a:p>
        </p:txBody>
      </p:sp>
      <p:sp>
        <p:nvSpPr>
          <p:cNvPr id="39" name="雲形吹き出し 38"/>
          <p:cNvSpPr/>
          <p:nvPr/>
        </p:nvSpPr>
        <p:spPr>
          <a:xfrm>
            <a:off x="1844824" y="1280592"/>
            <a:ext cx="1368152" cy="576064"/>
          </a:xfrm>
          <a:prstGeom prst="cloudCallout">
            <a:avLst>
              <a:gd name="adj1" fmla="val 31085"/>
              <a:gd name="adj2" fmla="val -109544"/>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r>
              <a:rPr kumimoji="1" lang="ja-JP" altLang="en-US" sz="1050" dirty="0" smtClean="0">
                <a:solidFill>
                  <a:schemeClr val="tx1"/>
                </a:solidFill>
              </a:rPr>
              <a:t>体操で健康</a:t>
            </a:r>
            <a:endParaRPr kumimoji="1" lang="en-US" altLang="ja-JP" sz="1050" dirty="0" smtClean="0">
              <a:solidFill>
                <a:schemeClr val="tx1"/>
              </a:solidFill>
            </a:endParaRPr>
          </a:p>
          <a:p>
            <a:pPr algn="ctr"/>
            <a:r>
              <a:rPr kumimoji="1" lang="ja-JP" altLang="en-US" sz="1050" dirty="0" smtClean="0">
                <a:solidFill>
                  <a:schemeClr val="tx1"/>
                </a:solidFill>
              </a:rPr>
              <a:t>づくりをしたい</a:t>
            </a:r>
            <a:endParaRPr kumimoji="1" lang="ja-JP" altLang="en-US" sz="1050" dirty="0">
              <a:solidFill>
                <a:schemeClr val="tx1"/>
              </a:solidFill>
            </a:endParaRPr>
          </a:p>
        </p:txBody>
      </p:sp>
      <p:sp>
        <p:nvSpPr>
          <p:cNvPr id="40" name="雲形吹き出し 39"/>
          <p:cNvSpPr/>
          <p:nvPr/>
        </p:nvSpPr>
        <p:spPr>
          <a:xfrm>
            <a:off x="3544441" y="1280592"/>
            <a:ext cx="1440160" cy="648072"/>
          </a:xfrm>
          <a:prstGeom prst="cloudCallout">
            <a:avLst>
              <a:gd name="adj1" fmla="val -22813"/>
              <a:gd name="adj2" fmla="val -96820"/>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r>
              <a:rPr lang="ja-JP" altLang="en-US" sz="1050" dirty="0" smtClean="0">
                <a:solidFill>
                  <a:schemeClr val="tx1"/>
                </a:solidFill>
              </a:rPr>
              <a:t>独りで食事をするのは寂しく、食が進まない</a:t>
            </a:r>
            <a:endParaRPr kumimoji="1" lang="ja-JP" altLang="en-US" sz="1050" dirty="0">
              <a:solidFill>
                <a:schemeClr val="tx1"/>
              </a:solidFill>
            </a:endParaRPr>
          </a:p>
        </p:txBody>
      </p:sp>
      <p:pic>
        <p:nvPicPr>
          <p:cNvPr id="1056" name="Picture 32" descr="D:\GIF\B081_090gif\B08603.GIF"/>
          <p:cNvPicPr>
            <a:picLocks noChangeAspect="1" noChangeArrowheads="1"/>
          </p:cNvPicPr>
          <p:nvPr/>
        </p:nvPicPr>
        <p:blipFill>
          <a:blip r:embed="rId8" cstate="print"/>
          <a:srcRect l="19954" t="4447" r="22235" b="6613"/>
          <a:stretch>
            <a:fillRect/>
          </a:stretch>
        </p:blipFill>
        <p:spPr bwMode="auto">
          <a:xfrm flipH="1">
            <a:off x="181440" y="5643486"/>
            <a:ext cx="655272" cy="1008110"/>
          </a:xfrm>
          <a:prstGeom prst="rect">
            <a:avLst/>
          </a:prstGeom>
          <a:noFill/>
        </p:spPr>
      </p:pic>
      <p:pic>
        <p:nvPicPr>
          <p:cNvPr id="1049" name="Picture 25" descr="D:\GIF\B091_100gif\B09707.GIF"/>
          <p:cNvPicPr>
            <a:picLocks noChangeAspect="1" noChangeArrowheads="1"/>
          </p:cNvPicPr>
          <p:nvPr/>
        </p:nvPicPr>
        <p:blipFill>
          <a:blip r:embed="rId9" cstate="print"/>
          <a:srcRect l="26682" r="28848"/>
          <a:stretch>
            <a:fillRect/>
          </a:stretch>
        </p:blipFill>
        <p:spPr bwMode="auto">
          <a:xfrm>
            <a:off x="2041800" y="1674900"/>
            <a:ext cx="625200" cy="1405892"/>
          </a:xfrm>
          <a:prstGeom prst="rect">
            <a:avLst/>
          </a:prstGeom>
          <a:noFill/>
        </p:spPr>
      </p:pic>
      <p:pic>
        <p:nvPicPr>
          <p:cNvPr id="1057" name="Picture 33" descr="D:\GIF\B011_020gif\B01309.GIF"/>
          <p:cNvPicPr>
            <a:picLocks noChangeAspect="1" noChangeArrowheads="1"/>
          </p:cNvPicPr>
          <p:nvPr/>
        </p:nvPicPr>
        <p:blipFill>
          <a:blip r:embed="rId10" cstate="print"/>
          <a:srcRect l="5530" t="27765" r="5530" b="27765"/>
          <a:stretch>
            <a:fillRect/>
          </a:stretch>
        </p:blipFill>
        <p:spPr bwMode="auto">
          <a:xfrm>
            <a:off x="2420888" y="5895514"/>
            <a:ext cx="360040" cy="180020"/>
          </a:xfrm>
          <a:prstGeom prst="rect">
            <a:avLst/>
          </a:prstGeom>
          <a:noFill/>
        </p:spPr>
      </p:pic>
      <p:pic>
        <p:nvPicPr>
          <p:cNvPr id="1046" name="Picture 22" descr="D:\GIF\B001_010gif\B00908.GIF"/>
          <p:cNvPicPr>
            <a:picLocks noChangeAspect="1" noChangeArrowheads="1"/>
          </p:cNvPicPr>
          <p:nvPr/>
        </p:nvPicPr>
        <p:blipFill>
          <a:blip r:embed="rId11" cstate="print"/>
          <a:srcRect l="24401" t="4447" r="31129" b="6613"/>
          <a:stretch>
            <a:fillRect/>
          </a:stretch>
        </p:blipFill>
        <p:spPr bwMode="auto">
          <a:xfrm flipH="1">
            <a:off x="1988840" y="5582022"/>
            <a:ext cx="540060" cy="1080120"/>
          </a:xfrm>
          <a:prstGeom prst="rect">
            <a:avLst/>
          </a:prstGeom>
          <a:noFill/>
        </p:spPr>
      </p:pic>
      <p:sp>
        <p:nvSpPr>
          <p:cNvPr id="45" name="雲形吹き出し 44"/>
          <p:cNvSpPr/>
          <p:nvPr/>
        </p:nvSpPr>
        <p:spPr>
          <a:xfrm>
            <a:off x="1844824" y="5169024"/>
            <a:ext cx="3182044" cy="504056"/>
          </a:xfrm>
          <a:prstGeom prst="cloudCallout">
            <a:avLst>
              <a:gd name="adj1" fmla="val -2601"/>
              <a:gd name="adj2" fmla="val -94469"/>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50" dirty="0" smtClean="0">
                <a:solidFill>
                  <a:schemeClr val="tx1"/>
                </a:solidFill>
              </a:rPr>
              <a:t>スーパーは遠いし、足も悪くなって</a:t>
            </a:r>
            <a:endParaRPr lang="en-US" altLang="ja-JP" sz="1050" dirty="0" smtClean="0">
              <a:solidFill>
                <a:schemeClr val="tx1"/>
              </a:solidFill>
            </a:endParaRPr>
          </a:p>
          <a:p>
            <a:pPr algn="ctr"/>
            <a:r>
              <a:rPr lang="ja-JP" altLang="en-US" sz="1050" dirty="0" smtClean="0">
                <a:solidFill>
                  <a:schemeClr val="tx1"/>
                </a:solidFill>
              </a:rPr>
              <a:t>買い物やご飯の支度に困っています</a:t>
            </a:r>
            <a:endParaRPr kumimoji="1" lang="ja-JP" altLang="en-US" sz="1050" dirty="0">
              <a:solidFill>
                <a:schemeClr val="tx1"/>
              </a:solidFill>
            </a:endParaRPr>
          </a:p>
        </p:txBody>
      </p:sp>
      <p:pic>
        <p:nvPicPr>
          <p:cNvPr id="1045" name="Picture 21" descr="D:\GIF\B011_020gif\B01311.GIF"/>
          <p:cNvPicPr>
            <a:picLocks noChangeAspect="1" noChangeArrowheads="1"/>
          </p:cNvPicPr>
          <p:nvPr/>
        </p:nvPicPr>
        <p:blipFill>
          <a:blip r:embed="rId12" cstate="print"/>
          <a:srcRect l="31129" t="4447" r="28848" b="6613"/>
          <a:stretch>
            <a:fillRect/>
          </a:stretch>
        </p:blipFill>
        <p:spPr bwMode="auto">
          <a:xfrm>
            <a:off x="2726922" y="5601072"/>
            <a:ext cx="486054" cy="1080120"/>
          </a:xfrm>
          <a:prstGeom prst="rect">
            <a:avLst/>
          </a:prstGeom>
          <a:noFill/>
        </p:spPr>
      </p:pic>
      <p:grpSp>
        <p:nvGrpSpPr>
          <p:cNvPr id="82" name="グループ化 81"/>
          <p:cNvGrpSpPr/>
          <p:nvPr/>
        </p:nvGrpSpPr>
        <p:grpSpPr>
          <a:xfrm>
            <a:off x="1375225" y="6050756"/>
            <a:ext cx="397591" cy="644672"/>
            <a:chOff x="980728" y="6069806"/>
            <a:chExt cx="397591" cy="644672"/>
          </a:xfrm>
        </p:grpSpPr>
        <p:pic>
          <p:nvPicPr>
            <p:cNvPr id="1059" name="Picture 35" descr="C:\Users\yuri-saiki\AppData\Local\Microsoft\Windows\Temporary Internet Files\Content.IE5\DHGCBIPT\sgi01a201310092100[1].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980728" y="6069806"/>
              <a:ext cx="397591" cy="644672"/>
            </a:xfrm>
            <a:prstGeom prst="rect">
              <a:avLst/>
            </a:prstGeom>
            <a:noFill/>
          </p:spPr>
        </p:pic>
        <p:sp>
          <p:nvSpPr>
            <p:cNvPr id="77" name="円/楕円 76"/>
            <p:cNvSpPr/>
            <p:nvPr/>
          </p:nvSpPr>
          <p:spPr>
            <a:xfrm>
              <a:off x="1035844" y="6325443"/>
              <a:ext cx="294480" cy="32777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テキスト ボックス 77"/>
          <p:cNvSpPr txBox="1"/>
          <p:nvPr/>
        </p:nvSpPr>
        <p:spPr>
          <a:xfrm>
            <a:off x="1052736" y="9273480"/>
            <a:ext cx="4691605" cy="646331"/>
          </a:xfrm>
          <a:prstGeom prst="rect">
            <a:avLst/>
          </a:prstGeom>
          <a:noFill/>
        </p:spPr>
        <p:txBody>
          <a:bodyPr wrap="none" rtlCol="0">
            <a:spAutoFit/>
          </a:bodyPr>
          <a:lstStyle/>
          <a:p>
            <a:r>
              <a:rPr lang="ja-JP" altLang="en-US" sz="1200" dirty="0" smtClean="0"/>
              <a:t>○○市　○○課</a:t>
            </a:r>
            <a:endParaRPr lang="en-US" altLang="ja-JP" sz="1200" dirty="0" smtClean="0"/>
          </a:p>
          <a:p>
            <a:r>
              <a:rPr lang="ja-JP" altLang="en-US" sz="1200" dirty="0" smtClean="0"/>
              <a:t>〒○○○</a:t>
            </a:r>
            <a:r>
              <a:rPr lang="en-US" altLang="ja-JP" sz="1200" dirty="0" smtClean="0"/>
              <a:t>-</a:t>
            </a:r>
            <a:r>
              <a:rPr lang="ja-JP" altLang="en-US" sz="1200" dirty="0" smtClean="0"/>
              <a:t>○○○○　○○市○○町○番地</a:t>
            </a:r>
            <a:endParaRPr lang="en-US" altLang="ja-JP" sz="1200" dirty="0" smtClean="0"/>
          </a:p>
          <a:p>
            <a:r>
              <a:rPr lang="ja-JP" altLang="en-US" sz="1200" dirty="0" smtClean="0"/>
              <a:t>電話：○○○</a:t>
            </a:r>
            <a:r>
              <a:rPr lang="en-US" altLang="ja-JP" sz="1200" dirty="0" smtClean="0"/>
              <a:t>-</a:t>
            </a:r>
            <a:r>
              <a:rPr lang="ja-JP" altLang="en-US" sz="1200" dirty="0" smtClean="0"/>
              <a:t>○○○</a:t>
            </a:r>
            <a:r>
              <a:rPr lang="en-US" altLang="ja-JP" sz="1200" dirty="0" smtClean="0"/>
              <a:t>-</a:t>
            </a:r>
            <a:r>
              <a:rPr lang="ja-JP" altLang="en-US" sz="1200" dirty="0" smtClean="0"/>
              <a:t>○○○○　ホームページ：</a:t>
            </a:r>
            <a:r>
              <a:rPr lang="en-US" altLang="ja-JP" sz="1200" dirty="0" smtClean="0"/>
              <a:t>www.//</a:t>
            </a:r>
            <a:r>
              <a:rPr lang="ja-JP" altLang="en-US" sz="1200" dirty="0" smtClean="0"/>
              <a:t> ○○○○○○</a:t>
            </a:r>
            <a:endParaRPr kumimoji="1" lang="ja-JP" altLang="en-US" sz="1200" dirty="0"/>
          </a:p>
        </p:txBody>
      </p:sp>
      <p:cxnSp>
        <p:nvCxnSpPr>
          <p:cNvPr id="81" name="直線コネクタ 80"/>
          <p:cNvCxnSpPr/>
          <p:nvPr/>
        </p:nvCxnSpPr>
        <p:spPr>
          <a:xfrm>
            <a:off x="116632" y="9221217"/>
            <a:ext cx="6552728" cy="0"/>
          </a:xfrm>
          <a:prstGeom prst="line">
            <a:avLst/>
          </a:prstGeom>
          <a:ln w="76200" cmpd="thinThick">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51" name="Picture 7" descr="D:\GIF\B041_050gif\B04106.GIF"/>
          <p:cNvPicPr>
            <a:picLocks noChangeAspect="1" noChangeArrowheads="1"/>
          </p:cNvPicPr>
          <p:nvPr/>
        </p:nvPicPr>
        <p:blipFill>
          <a:blip r:embed="rId14" cstate="print"/>
          <a:srcRect l="13341" t="4447" r="15507" b="6613"/>
          <a:stretch>
            <a:fillRect/>
          </a:stretch>
        </p:blipFill>
        <p:spPr bwMode="auto">
          <a:xfrm>
            <a:off x="2636912" y="2252414"/>
            <a:ext cx="547489" cy="684361"/>
          </a:xfrm>
          <a:prstGeom prst="rect">
            <a:avLst/>
          </a:prstGeom>
          <a:noFill/>
        </p:spPr>
      </p:pic>
      <p:pic>
        <p:nvPicPr>
          <p:cNvPr id="52" name="Picture 8" descr="D:\GIF\B081_090gif\B08103.GIF"/>
          <p:cNvPicPr>
            <a:picLocks noChangeAspect="1" noChangeArrowheads="1"/>
          </p:cNvPicPr>
          <p:nvPr/>
        </p:nvPicPr>
        <p:blipFill>
          <a:blip r:embed="rId15" cstate="print"/>
          <a:srcRect l="25828" r="28973"/>
          <a:stretch>
            <a:fillRect/>
          </a:stretch>
        </p:blipFill>
        <p:spPr bwMode="auto">
          <a:xfrm>
            <a:off x="2564904" y="1893590"/>
            <a:ext cx="504056" cy="1115194"/>
          </a:xfrm>
          <a:prstGeom prst="rect">
            <a:avLst/>
          </a:prstGeom>
          <a:noFill/>
        </p:spPr>
      </p:pic>
      <p:pic>
        <p:nvPicPr>
          <p:cNvPr id="53" name="Picture 12" descr="D:\GIF\B091_100gif\B09209.GIF"/>
          <p:cNvPicPr>
            <a:picLocks noChangeAspect="1" noChangeArrowheads="1"/>
          </p:cNvPicPr>
          <p:nvPr/>
        </p:nvPicPr>
        <p:blipFill>
          <a:blip r:embed="rId16" cstate="print"/>
          <a:srcRect l="32820" t="26682" r="36051" b="28848"/>
          <a:stretch>
            <a:fillRect/>
          </a:stretch>
        </p:blipFill>
        <p:spPr bwMode="auto">
          <a:xfrm>
            <a:off x="5120707" y="2144688"/>
            <a:ext cx="453650" cy="648072"/>
          </a:xfrm>
          <a:prstGeom prst="rect">
            <a:avLst/>
          </a:prstGeom>
          <a:noFill/>
        </p:spPr>
      </p:pic>
      <p:pic>
        <p:nvPicPr>
          <p:cNvPr id="54" name="Picture 12" descr="D:\GIF\B091_100gif\B09209.GIF"/>
          <p:cNvPicPr>
            <a:picLocks noChangeAspect="1" noChangeArrowheads="1"/>
          </p:cNvPicPr>
          <p:nvPr/>
        </p:nvPicPr>
        <p:blipFill>
          <a:blip r:embed="rId16" cstate="print"/>
          <a:srcRect l="62258" t="26682" r="6613" b="28848"/>
          <a:stretch>
            <a:fillRect/>
          </a:stretch>
        </p:blipFill>
        <p:spPr bwMode="auto">
          <a:xfrm>
            <a:off x="6165304" y="2122934"/>
            <a:ext cx="453650" cy="648072"/>
          </a:xfrm>
          <a:prstGeom prst="rect">
            <a:avLst/>
          </a:prstGeom>
          <a:noFill/>
        </p:spPr>
      </p:pic>
      <p:pic>
        <p:nvPicPr>
          <p:cNvPr id="55" name="Picture 17" descr="D:\GIF\B091_100gif\B09202.GIF"/>
          <p:cNvPicPr>
            <a:picLocks noChangeAspect="1" noChangeArrowheads="1"/>
          </p:cNvPicPr>
          <p:nvPr/>
        </p:nvPicPr>
        <p:blipFill>
          <a:blip r:embed="rId17" cstate="print"/>
          <a:srcRect l="26682" t="6477" r="28848" b="6613"/>
          <a:stretch>
            <a:fillRect/>
          </a:stretch>
        </p:blipFill>
        <p:spPr bwMode="auto">
          <a:xfrm>
            <a:off x="5589240" y="1602532"/>
            <a:ext cx="558218" cy="1090960"/>
          </a:xfrm>
          <a:prstGeom prst="rect">
            <a:avLst/>
          </a:prstGeom>
          <a:noFill/>
        </p:spPr>
      </p:pic>
      <p:pic>
        <p:nvPicPr>
          <p:cNvPr id="59" name="Picture 10" descr="D:\GIF\B071_080gif\B07303.GIF"/>
          <p:cNvPicPr>
            <a:picLocks noChangeAspect="1" noChangeArrowheads="1"/>
          </p:cNvPicPr>
          <p:nvPr/>
        </p:nvPicPr>
        <p:blipFill>
          <a:blip r:embed="rId18" cstate="print"/>
          <a:srcRect l="26682" t="4447" r="24401" b="6613"/>
          <a:stretch>
            <a:fillRect/>
          </a:stretch>
        </p:blipFill>
        <p:spPr bwMode="auto">
          <a:xfrm>
            <a:off x="5157192" y="1782531"/>
            <a:ext cx="504056" cy="916467"/>
          </a:xfrm>
          <a:prstGeom prst="rect">
            <a:avLst/>
          </a:prstGeom>
          <a:noFill/>
        </p:spPr>
      </p:pic>
      <p:pic>
        <p:nvPicPr>
          <p:cNvPr id="56" name="Picture 11" descr="D:\GIF\B091_100gif\B09210.GIF"/>
          <p:cNvPicPr>
            <a:picLocks noChangeAspect="1" noChangeArrowheads="1"/>
          </p:cNvPicPr>
          <p:nvPr/>
        </p:nvPicPr>
        <p:blipFill>
          <a:blip r:embed="rId19" cstate="print"/>
          <a:srcRect l="3857" t="22235" r="7203" b="19954"/>
          <a:stretch>
            <a:fillRect/>
          </a:stretch>
        </p:blipFill>
        <p:spPr bwMode="auto">
          <a:xfrm>
            <a:off x="5301208" y="2178596"/>
            <a:ext cx="1152128" cy="748883"/>
          </a:xfrm>
          <a:prstGeom prst="rect">
            <a:avLst/>
          </a:prstGeom>
          <a:noFill/>
        </p:spPr>
      </p:pic>
      <p:pic>
        <p:nvPicPr>
          <p:cNvPr id="57" name="Picture 9" descr="D:\GIF\B011_020gif\B02004.GIF"/>
          <p:cNvPicPr>
            <a:picLocks noChangeAspect="1" noChangeArrowheads="1"/>
          </p:cNvPicPr>
          <p:nvPr/>
        </p:nvPicPr>
        <p:blipFill>
          <a:blip r:embed="rId20" cstate="print"/>
          <a:srcRect l="31129" t="4447" r="33295" b="6613"/>
          <a:stretch>
            <a:fillRect/>
          </a:stretch>
        </p:blipFill>
        <p:spPr bwMode="auto">
          <a:xfrm>
            <a:off x="6154340" y="1709465"/>
            <a:ext cx="392510" cy="981274"/>
          </a:xfrm>
          <a:prstGeom prst="rect">
            <a:avLst/>
          </a:prstGeom>
          <a:noFill/>
        </p:spPr>
      </p:pic>
      <p:pic>
        <p:nvPicPr>
          <p:cNvPr id="58" name="Picture 15" descr="D:\GIF\B091_100gif\B09206.GIF"/>
          <p:cNvPicPr>
            <a:picLocks noChangeAspect="1" noChangeArrowheads="1"/>
          </p:cNvPicPr>
          <p:nvPr/>
        </p:nvPicPr>
        <p:blipFill>
          <a:blip r:embed="rId21" cstate="print"/>
          <a:srcRect l="26682" t="4447" r="28848" b="6613"/>
          <a:stretch>
            <a:fillRect/>
          </a:stretch>
        </p:blipFill>
        <p:spPr bwMode="auto">
          <a:xfrm>
            <a:off x="5907410" y="1956569"/>
            <a:ext cx="504056" cy="1008112"/>
          </a:xfrm>
          <a:prstGeom prst="rect">
            <a:avLst/>
          </a:prstGeom>
          <a:noFill/>
        </p:spPr>
      </p:pic>
      <p:pic>
        <p:nvPicPr>
          <p:cNvPr id="64" name="Picture 14" descr="D:\GIF\B091_100gif\B09204.GIF"/>
          <p:cNvPicPr>
            <a:picLocks noChangeAspect="1" noChangeArrowheads="1"/>
          </p:cNvPicPr>
          <p:nvPr/>
        </p:nvPicPr>
        <p:blipFill>
          <a:blip r:embed="rId22" cstate="print"/>
          <a:srcRect l="31129" t="4447" r="28848" b="6613"/>
          <a:stretch>
            <a:fillRect/>
          </a:stretch>
        </p:blipFill>
        <p:spPr bwMode="auto">
          <a:xfrm>
            <a:off x="5376391" y="1906439"/>
            <a:ext cx="465609" cy="1034687"/>
          </a:xfrm>
          <a:prstGeom prst="rect">
            <a:avLst/>
          </a:prstGeom>
          <a:noFill/>
        </p:spPr>
      </p:pic>
      <p:pic>
        <p:nvPicPr>
          <p:cNvPr id="65" name="Picture 3" descr="D:\GIF\B091_100gif\B09704.GIF"/>
          <p:cNvPicPr>
            <a:picLocks noChangeAspect="1" noChangeArrowheads="1"/>
          </p:cNvPicPr>
          <p:nvPr/>
        </p:nvPicPr>
        <p:blipFill>
          <a:blip r:embed="rId23" cstate="print"/>
          <a:srcRect/>
          <a:stretch>
            <a:fillRect/>
          </a:stretch>
        </p:blipFill>
        <p:spPr bwMode="auto">
          <a:xfrm>
            <a:off x="5229200" y="5385048"/>
            <a:ext cx="1368152" cy="1368152"/>
          </a:xfrm>
          <a:prstGeom prst="rect">
            <a:avLst/>
          </a:prstGeom>
          <a:noFill/>
        </p:spPr>
      </p:pic>
      <p:pic>
        <p:nvPicPr>
          <p:cNvPr id="66" name="Picture 2" descr="D:\GIF\B091_100gif\B09108.GIF"/>
          <p:cNvPicPr>
            <a:picLocks noChangeAspect="1" noChangeArrowheads="1"/>
          </p:cNvPicPr>
          <p:nvPr/>
        </p:nvPicPr>
        <p:blipFill>
          <a:blip r:embed="rId24" cstate="print"/>
          <a:srcRect l="22808" r="23607"/>
          <a:stretch>
            <a:fillRect/>
          </a:stretch>
        </p:blipFill>
        <p:spPr bwMode="auto">
          <a:xfrm rot="858429">
            <a:off x="894528" y="5433029"/>
            <a:ext cx="663561" cy="1238334"/>
          </a:xfrm>
          <a:prstGeom prst="rect">
            <a:avLst/>
          </a:prstGeom>
          <a:noFill/>
        </p:spPr>
      </p:pic>
      <p:pic>
        <p:nvPicPr>
          <p:cNvPr id="1033" name="Picture 9" descr="D:\GIF\B091_100gif\B09406.GIF"/>
          <p:cNvPicPr>
            <a:picLocks noChangeAspect="1" noChangeArrowheads="1"/>
          </p:cNvPicPr>
          <p:nvPr/>
        </p:nvPicPr>
        <p:blipFill>
          <a:blip r:embed="rId25" cstate="print"/>
          <a:srcRect l="5530" t="23318" r="5530" b="23318"/>
          <a:stretch>
            <a:fillRect/>
          </a:stretch>
        </p:blipFill>
        <p:spPr bwMode="auto">
          <a:xfrm>
            <a:off x="3789040" y="5673080"/>
            <a:ext cx="720080" cy="432048"/>
          </a:xfrm>
          <a:prstGeom prst="rect">
            <a:avLst/>
          </a:prstGeom>
          <a:noFill/>
        </p:spPr>
      </p:pic>
      <p:pic>
        <p:nvPicPr>
          <p:cNvPr id="1032" name="Picture 8" descr="D:\GIF\B091_100gif\B09405.GIF"/>
          <p:cNvPicPr>
            <a:picLocks noChangeAspect="1" noChangeArrowheads="1"/>
          </p:cNvPicPr>
          <p:nvPr/>
        </p:nvPicPr>
        <p:blipFill>
          <a:blip r:embed="rId26" cstate="print"/>
          <a:srcRect l="22647" t="6765" r="22941" b="7059"/>
          <a:stretch>
            <a:fillRect/>
          </a:stretch>
        </p:blipFill>
        <p:spPr bwMode="auto">
          <a:xfrm>
            <a:off x="4261792" y="5673080"/>
            <a:ext cx="535360" cy="847894"/>
          </a:xfrm>
          <a:prstGeom prst="rect">
            <a:avLst/>
          </a:prstGeom>
          <a:noFill/>
        </p:spPr>
      </p:pic>
      <p:pic>
        <p:nvPicPr>
          <p:cNvPr id="1031" name="Picture 7" descr="D:\GIF\B091_100gif\B09403.GIF"/>
          <p:cNvPicPr>
            <a:picLocks noChangeAspect="1" noChangeArrowheads="1"/>
          </p:cNvPicPr>
          <p:nvPr/>
        </p:nvPicPr>
        <p:blipFill>
          <a:blip r:embed="rId27" cstate="print"/>
          <a:srcRect l="26682" t="8588" r="26036" b="7284"/>
          <a:stretch>
            <a:fillRect/>
          </a:stretch>
        </p:blipFill>
        <p:spPr bwMode="auto">
          <a:xfrm>
            <a:off x="4180026" y="5921127"/>
            <a:ext cx="391577" cy="696722"/>
          </a:xfrm>
          <a:prstGeom prst="rect">
            <a:avLst/>
          </a:prstGeom>
          <a:noFill/>
        </p:spPr>
      </p:pic>
      <p:pic>
        <p:nvPicPr>
          <p:cNvPr id="1040" name="Picture 16" descr="D:\GIF\B001_010gif\B00507.GIF"/>
          <p:cNvPicPr>
            <a:picLocks noChangeAspect="1" noChangeArrowheads="1"/>
          </p:cNvPicPr>
          <p:nvPr/>
        </p:nvPicPr>
        <p:blipFill>
          <a:blip r:embed="rId28" cstate="print"/>
          <a:srcRect l="31129" t="5294" r="30988" b="6706"/>
          <a:stretch>
            <a:fillRect/>
          </a:stretch>
        </p:blipFill>
        <p:spPr bwMode="auto">
          <a:xfrm>
            <a:off x="3687986" y="5774422"/>
            <a:ext cx="365431" cy="848876"/>
          </a:xfrm>
          <a:prstGeom prst="rect">
            <a:avLst/>
          </a:prstGeom>
          <a:noFill/>
        </p:spPr>
      </p:pic>
      <p:pic>
        <p:nvPicPr>
          <p:cNvPr id="1039" name="Picture 15" descr="D:\GIF\B11_20gif\B1413.GIF"/>
          <p:cNvPicPr>
            <a:picLocks noChangeAspect="1" noChangeArrowheads="1"/>
          </p:cNvPicPr>
          <p:nvPr/>
        </p:nvPicPr>
        <p:blipFill>
          <a:blip r:embed="rId29" cstate="print">
            <a:clrChange>
              <a:clrFrom>
                <a:srgbClr val="FFFFFF"/>
              </a:clrFrom>
              <a:clrTo>
                <a:srgbClr val="FFFFFF">
                  <a:alpha val="0"/>
                </a:srgbClr>
              </a:clrTo>
            </a:clrChange>
          </a:blip>
          <a:srcRect/>
          <a:stretch>
            <a:fillRect/>
          </a:stretch>
        </p:blipFill>
        <p:spPr bwMode="auto">
          <a:xfrm flipH="1">
            <a:off x="3958952" y="5976180"/>
            <a:ext cx="334144" cy="27296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2819</TotalTime>
  <Words>565</Words>
  <Application>Microsoft Office PowerPoint</Application>
  <PresentationFormat>A4 210 x 297 mm</PresentationFormat>
  <Paragraphs>66</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MURC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iwana</dc:creator>
  <cp:lastModifiedBy>mhlw飯村</cp:lastModifiedBy>
  <cp:revision>91</cp:revision>
  <cp:lastPrinted>2015-01-15T03:45:49Z</cp:lastPrinted>
  <dcterms:created xsi:type="dcterms:W3CDTF">2014-12-24T09:57:48Z</dcterms:created>
  <dcterms:modified xsi:type="dcterms:W3CDTF">2015-04-07T12:18:50Z</dcterms:modified>
</cp:coreProperties>
</file>