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18" y="-6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2E1BEC-E86C-4A55-9EB5-6EA77296DC5E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921620-72A3-44C5-A67E-A3A7CE967E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228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921620-72A3-44C5-A67E-A3A7CE967E6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1367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142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0639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826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35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0136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506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819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92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363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54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1141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963BD-8D0A-4597-9F48-3B23D1CBF176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23C86-2C04-4363-BF93-4011129C4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4398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/>
          <p:cNvSpPr txBox="1">
            <a:spLocks/>
          </p:cNvSpPr>
          <p:nvPr/>
        </p:nvSpPr>
        <p:spPr bwMode="auto">
          <a:xfrm>
            <a:off x="50375" y="44628"/>
            <a:ext cx="9805258" cy="432044"/>
          </a:xfrm>
          <a:prstGeom prst="rect">
            <a:avLst/>
          </a:prstGeom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8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16200000" scaled="0"/>
          </a:gradFill>
          <a:ln w="9525">
            <a:noFill/>
            <a:miter lim="800000"/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72000" tIns="45720" rIns="7200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kern="0" dirty="0" smtClean="0">
                <a:solidFill>
                  <a:prstClr val="white"/>
                </a:solidFill>
              </a:rPr>
              <a:t>総合事業・包括的支援事業（社会保障充実分）の実施状況について</a:t>
            </a:r>
            <a:endParaRPr lang="ja-JP" altLang="en-US" sz="2000" b="1" kern="0" dirty="0">
              <a:solidFill>
                <a:prstClr val="white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 bwMode="auto">
          <a:xfrm>
            <a:off x="6897217" y="487705"/>
            <a:ext cx="30087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ja-JP" altLang="en-US" sz="1200" dirty="0" smtClean="0">
                <a:solidFill>
                  <a:prstClr val="black"/>
                </a:solidFill>
                <a:latin typeface="ＭＳ Ｐゴシック"/>
              </a:rPr>
              <a:t>平成</a:t>
            </a:r>
            <a:r>
              <a:rPr lang="en-US" altLang="ja-JP" sz="1200" dirty="0" smtClean="0">
                <a:solidFill>
                  <a:prstClr val="black"/>
                </a:solidFill>
                <a:latin typeface="ＭＳ Ｐゴシック"/>
              </a:rPr>
              <a:t>29</a:t>
            </a:r>
            <a:r>
              <a:rPr lang="ja-JP" altLang="en-US" sz="1200" dirty="0" smtClean="0">
                <a:solidFill>
                  <a:prstClr val="black"/>
                </a:solidFill>
                <a:latin typeface="ＭＳ Ｐゴシック"/>
              </a:rPr>
              <a:t>年</a:t>
            </a:r>
            <a:r>
              <a:rPr lang="ja-JP" altLang="en-US" sz="1200" dirty="0">
                <a:solidFill>
                  <a:prstClr val="black"/>
                </a:solidFill>
                <a:latin typeface="ＭＳ Ｐゴシック"/>
              </a:rPr>
              <a:t>８</a:t>
            </a:r>
            <a:r>
              <a:rPr lang="ja-JP" altLang="en-US" sz="1200" dirty="0" smtClean="0">
                <a:solidFill>
                  <a:prstClr val="black"/>
                </a:solidFill>
                <a:latin typeface="ＭＳ Ｐゴシック"/>
              </a:rPr>
              <a:t>月１日調査</a:t>
            </a:r>
            <a:endParaRPr lang="ja-JP" altLang="en-US" sz="1200" dirty="0">
              <a:solidFill>
                <a:prstClr val="black"/>
              </a:solidFill>
              <a:latin typeface="ＭＳ Ｐゴシック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341052"/>
              </p:ext>
            </p:extLst>
          </p:nvPr>
        </p:nvGraphicFramePr>
        <p:xfrm>
          <a:off x="113980" y="764791"/>
          <a:ext cx="9678047" cy="4752440"/>
        </p:xfrm>
        <a:graphic>
          <a:graphicData uri="http://schemas.openxmlformats.org/drawingml/2006/table">
            <a:tbl>
              <a:tblPr/>
              <a:tblGrid>
                <a:gridCol w="1469597"/>
                <a:gridCol w="890539"/>
                <a:gridCol w="744724"/>
                <a:gridCol w="881480"/>
                <a:gridCol w="702696"/>
                <a:gridCol w="923506"/>
                <a:gridCol w="813101"/>
                <a:gridCol w="813101"/>
                <a:gridCol w="813101"/>
                <a:gridCol w="813101"/>
                <a:gridCol w="813101"/>
              </a:tblGrid>
              <a:tr h="70031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介護予防・日常生活支援総合事業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生活支援体制整備事業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在宅医療・介護連携推進事業</a:t>
                      </a:r>
                    </a:p>
                  </a:txBody>
                  <a:tcPr marL="72001" marR="7200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認知症総合支援事業</a:t>
                      </a:r>
                    </a:p>
                  </a:txBody>
                  <a:tcPr marL="72001" marR="7200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68945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3231" marR="3323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3231" marR="3323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3231" marR="3323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3231" marR="3323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認知症初期集中支援推進事業</a:t>
                      </a:r>
                    </a:p>
                  </a:txBody>
                  <a:tcPr marL="72001" marR="7200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認知症地域支援・ケア向上事業</a:t>
                      </a:r>
                    </a:p>
                  </a:txBody>
                  <a:tcPr marL="72001" marR="72001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57032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保険者数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実施率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（累積）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保険者数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実施率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（累積）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保険者数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実施率</a:t>
                      </a:r>
                      <a:endParaRPr lang="en-US" altLang="ja-JP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（累積）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保険者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実施率</a:t>
                      </a:r>
                      <a:endParaRPr lang="en-US" altLang="ja-JP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（累積）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保険者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実施率</a:t>
                      </a:r>
                      <a:endParaRPr lang="en-US" altLang="ja-JP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（累積）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55485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平成</a:t>
                      </a:r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27</a:t>
                      </a:r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年度中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287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18.2%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663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42.0%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868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55.0%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282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17.9%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751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47.6%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935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平成</a:t>
                      </a:r>
                      <a:r>
                        <a:rPr kumimoji="1" lang="en-US" altLang="ja-JP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28</a:t>
                      </a:r>
                      <a:r>
                        <a:rPr kumimoji="1" lang="ja-JP" alt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年度中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324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38.7%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432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69.4%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336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76.4%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402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43.3%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344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69.4%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83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平成</a:t>
                      </a:r>
                      <a:r>
                        <a:rPr lang="en-US" altLang="ja-JP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29</a:t>
                      </a:r>
                      <a:r>
                        <a:rPr lang="ja-JP" alt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年度中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967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100.0%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287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87.6%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189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88.3%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490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74.4%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232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84.1%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29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lang="en-US" altLang="ja-JP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30</a:t>
                      </a:r>
                      <a:r>
                        <a:rPr lang="ja-JP" alt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年４月</a:t>
                      </a:r>
                      <a:endParaRPr lang="zh-TW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  <a:r>
                        <a:rPr lang="ja-JP" alt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－</a:t>
                      </a:r>
                      <a:endParaRPr lang="ja-JP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  <a:r>
                        <a:rPr lang="ja-JP" alt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－</a:t>
                      </a:r>
                      <a:endParaRPr lang="ja-JP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196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100.0%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185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100.0%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404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100.0%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251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100.0%</a:t>
                      </a:r>
                      <a:endParaRPr lang="en-US" alt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642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合計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1,578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1,578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1,578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1,578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1,578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" name="テキスト ボックス 17"/>
          <p:cNvSpPr txBox="1"/>
          <p:nvPr/>
        </p:nvSpPr>
        <p:spPr>
          <a:xfrm>
            <a:off x="149423" y="5733256"/>
            <a:ext cx="100091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4138" indent="-84138"/>
            <a:r>
              <a:rPr lang="en-US" altLang="ja-JP" sz="1100" dirty="0"/>
              <a:t>※</a:t>
            </a:r>
            <a:r>
              <a:rPr lang="ja-JP" altLang="en-US" sz="1100" dirty="0"/>
              <a:t>　保険者に</a:t>
            </a:r>
            <a:r>
              <a:rPr lang="ja-JP" altLang="en-US" sz="1100" dirty="0" smtClean="0"/>
              <a:t>対し、予定を含む各事業の実施（移行）状況を月別で報告を求めたものである。</a:t>
            </a:r>
            <a:endParaRPr lang="en-US" altLang="ja-JP" sz="1100" dirty="0" smtClean="0"/>
          </a:p>
          <a:p>
            <a:pPr marL="84138" indent="-84138"/>
            <a:r>
              <a:rPr kumimoji="1" lang="en-US" altLang="ja-JP" sz="1100" dirty="0" smtClean="0"/>
              <a:t>※</a:t>
            </a:r>
            <a:r>
              <a:rPr kumimoji="1" lang="ja-JP" altLang="en-US" sz="1100" dirty="0" smtClean="0"/>
              <a:t>　介護予防・日常生活支援</a:t>
            </a:r>
            <a:r>
              <a:rPr lang="ja-JP" altLang="en-US" sz="1100" dirty="0" smtClean="0"/>
              <a:t>総合事業に関しては、平成</a:t>
            </a:r>
            <a:r>
              <a:rPr lang="en-US" altLang="ja-JP" sz="1100" dirty="0" smtClean="0"/>
              <a:t>29</a:t>
            </a:r>
            <a:r>
              <a:rPr lang="ja-JP" altLang="en-US" sz="1100" dirty="0" smtClean="0"/>
              <a:t>年４月の時点で全保険者において実施（移行）済みである。</a:t>
            </a:r>
            <a:endParaRPr lang="en-US" altLang="ja-JP" sz="1100" dirty="0" smtClean="0"/>
          </a:p>
        </p:txBody>
      </p:sp>
    </p:spTree>
    <p:extLst>
      <p:ext uri="{BB962C8B-B14F-4D97-AF65-F5344CB8AC3E}">
        <p14:creationId xmlns:p14="http://schemas.microsoft.com/office/powerpoint/2010/main" val="62223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1405</TotalTime>
  <Words>162</Words>
  <Application>Microsoft Office PowerPoint</Application>
  <PresentationFormat>A4 210 x 297 mm</PresentationFormat>
  <Paragraphs>80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厚生労働省ネットワークシステム</dc:creator>
  <cp:lastModifiedBy>厚生労働省ネットワークシステム</cp:lastModifiedBy>
  <cp:revision>81</cp:revision>
  <cp:lastPrinted>2016-11-16T02:12:15Z</cp:lastPrinted>
  <dcterms:created xsi:type="dcterms:W3CDTF">2016-10-26T09:18:19Z</dcterms:created>
  <dcterms:modified xsi:type="dcterms:W3CDTF">2017-10-05T04:03:23Z</dcterms:modified>
</cp:coreProperties>
</file>