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89" r:id="rId2"/>
    <p:sldId id="310" r:id="rId3"/>
    <p:sldId id="311" r:id="rId4"/>
    <p:sldId id="309" r:id="rId5"/>
    <p:sldId id="298" r:id="rId6"/>
    <p:sldId id="306" r:id="rId7"/>
    <p:sldId id="307" r:id="rId8"/>
    <p:sldId id="297" r:id="rId9"/>
    <p:sldId id="292" r:id="rId10"/>
    <p:sldId id="271" r:id="rId11"/>
    <p:sldId id="272" r:id="rId12"/>
    <p:sldId id="299" r:id="rId13"/>
    <p:sldId id="273" r:id="rId14"/>
    <p:sldId id="276" r:id="rId15"/>
    <p:sldId id="293" r:id="rId16"/>
    <p:sldId id="294" r:id="rId17"/>
    <p:sldId id="295" r:id="rId18"/>
    <p:sldId id="277" r:id="rId19"/>
    <p:sldId id="279" r:id="rId20"/>
    <p:sldId id="270" r:id="rId21"/>
    <p:sldId id="308" r:id="rId22"/>
    <p:sldId id="283" r:id="rId23"/>
    <p:sldId id="328" r:id="rId24"/>
    <p:sldId id="327" r:id="rId25"/>
    <p:sldId id="318" r:id="rId26"/>
    <p:sldId id="319" r:id="rId27"/>
    <p:sldId id="312" r:id="rId28"/>
    <p:sldId id="320" r:id="rId29"/>
    <p:sldId id="321" r:id="rId30"/>
    <p:sldId id="322" r:id="rId31"/>
    <p:sldId id="323" r:id="rId32"/>
    <p:sldId id="324" r:id="rId3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69D56DB-9FD9-4836-8CBF-135994C3F4B1}">
          <p14:sldIdLst>
            <p14:sldId id="289"/>
            <p14:sldId id="310"/>
            <p14:sldId id="311"/>
            <p14:sldId id="309"/>
            <p14:sldId id="298"/>
            <p14:sldId id="306"/>
            <p14:sldId id="307"/>
            <p14:sldId id="297"/>
            <p14:sldId id="292"/>
            <p14:sldId id="271"/>
            <p14:sldId id="272"/>
            <p14:sldId id="299"/>
            <p14:sldId id="273"/>
            <p14:sldId id="276"/>
            <p14:sldId id="293"/>
            <p14:sldId id="294"/>
            <p14:sldId id="295"/>
            <p14:sldId id="277"/>
            <p14:sldId id="279"/>
            <p14:sldId id="270"/>
            <p14:sldId id="308"/>
            <p14:sldId id="283"/>
            <p14:sldId id="328"/>
            <p14:sldId id="327"/>
            <p14:sldId id="318"/>
            <p14:sldId id="319"/>
            <p14:sldId id="312"/>
            <p14:sldId id="320"/>
            <p14:sldId id="321"/>
            <p14:sldId id="322"/>
            <p14:sldId id="323"/>
            <p14:sldId id="32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497" autoAdjust="0"/>
    <p:restoredTop sz="87486" autoAdjust="0"/>
  </p:normalViewPr>
  <p:slideViewPr>
    <p:cSldViewPr>
      <p:cViewPr>
        <p:scale>
          <a:sx n="60" d="100"/>
          <a:sy n="60" d="100"/>
        </p:scale>
        <p:origin x="-72" y="-8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varScale="1">
        <p:scale>
          <a:sx n="43" d="100"/>
          <a:sy n="43" d="100"/>
        </p:scale>
        <p:origin x="-1776" y="-11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3F00FB11-34A8-4F70-BADB-4A79B15050F9}" type="slidenum">
              <a:rPr kumimoji="1" lang="ja-JP" altLang="en-US" smtClean="0"/>
              <a:t>‹#›</a:t>
            </a:fld>
            <a:endParaRPr kumimoji="1" lang="ja-JP" altLang="en-US"/>
          </a:p>
        </p:txBody>
      </p:sp>
    </p:spTree>
    <p:extLst>
      <p:ext uri="{BB962C8B-B14F-4D97-AF65-F5344CB8AC3E}">
        <p14:creationId xmlns:p14="http://schemas.microsoft.com/office/powerpoint/2010/main" val="3486528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CAB44EE4-6951-4005-A5A3-015A6E6EEF62}" type="datetimeFigureOut">
              <a:rPr kumimoji="1" lang="ja-JP" altLang="en-US" smtClean="0"/>
              <a:pPr/>
              <a:t>2016/9/16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D523953-7C9B-4B05-B9DB-BC28AAAB05E1}" type="slidenum">
              <a:rPr kumimoji="1" lang="ja-JP" altLang="en-US" smtClean="0"/>
              <a:pPr/>
              <a:t>‹#›</a:t>
            </a:fld>
            <a:endParaRPr kumimoji="1" lang="ja-JP" altLang="en-US"/>
          </a:p>
        </p:txBody>
      </p:sp>
    </p:spTree>
    <p:extLst>
      <p:ext uri="{BB962C8B-B14F-4D97-AF65-F5344CB8AC3E}">
        <p14:creationId xmlns:p14="http://schemas.microsoft.com/office/powerpoint/2010/main" val="28047456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2813" y="742950"/>
            <a:ext cx="4949825" cy="3713163"/>
          </a:xfrm>
        </p:spPr>
      </p:sp>
      <p:sp>
        <p:nvSpPr>
          <p:cNvPr id="3" name="ノート プレースホルダ 2"/>
          <p:cNvSpPr>
            <a:spLocks noGrp="1"/>
          </p:cNvSpPr>
          <p:nvPr>
            <p:ph type="body" idx="1"/>
          </p:nvPr>
        </p:nvSpPr>
        <p:spPr/>
        <p:txBody>
          <a:bodyPr>
            <a:normAutofit/>
          </a:bodyPr>
          <a:lstStyle/>
          <a:p>
            <a:r>
              <a:rPr lang="ja-JP" altLang="ja-JP" dirty="0"/>
              <a:t>　</a:t>
            </a:r>
            <a:endParaRPr kumimoji="1" lang="ja-JP" altLang="en-US" dirty="0"/>
          </a:p>
        </p:txBody>
      </p:sp>
    </p:spTree>
    <p:extLst>
      <p:ext uri="{BB962C8B-B14F-4D97-AF65-F5344CB8AC3E}">
        <p14:creationId xmlns:p14="http://schemas.microsoft.com/office/powerpoint/2010/main" val="31487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08330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6804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4425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754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73356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32754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3148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ja-JP" altLang="en-US" dirty="0"/>
          </a:p>
        </p:txBody>
      </p:sp>
    </p:spTree>
    <p:extLst>
      <p:ext uri="{BB962C8B-B14F-4D97-AF65-F5344CB8AC3E}">
        <p14:creationId xmlns:p14="http://schemas.microsoft.com/office/powerpoint/2010/main" val="156625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7998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72892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7780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Tree>
    <p:extLst>
      <p:ext uri="{BB962C8B-B14F-4D97-AF65-F5344CB8AC3E}">
        <p14:creationId xmlns:p14="http://schemas.microsoft.com/office/powerpoint/2010/main" val="316871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0227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4696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Tree>
    <p:extLst>
      <p:ext uri="{BB962C8B-B14F-4D97-AF65-F5344CB8AC3E}">
        <p14:creationId xmlns:p14="http://schemas.microsoft.com/office/powerpoint/2010/main" val="425644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343BC79-7DA7-416A-AF0A-D3F043C050BB}" type="datetime1">
              <a:rPr kumimoji="1" lang="ja-JP" altLang="en-US" smtClean="0"/>
              <a:t>2016/9/16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E821DBC-6686-4F92-9EE1-3AF3E94F497C}" type="datetime1">
              <a:rPr kumimoji="1" lang="ja-JP" altLang="en-US" smtClean="0"/>
              <a:t>2016/9/16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63DAF95-E193-4897-BD1B-E7A51AD6F75D}" type="datetime1">
              <a:rPr kumimoji="1" lang="ja-JP" altLang="en-US" smtClean="0"/>
              <a:t>2016/9/16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DC9E1DF-CEB0-49AF-81DB-1CE005CC3D16}" type="datetime1">
              <a:rPr kumimoji="1" lang="ja-JP" altLang="en-US" smtClean="0"/>
              <a:t>2016/9/16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8295FC7-09BE-4461-B722-C72181CDE36F}" type="datetime1">
              <a:rPr kumimoji="1" lang="ja-JP" altLang="en-US" smtClean="0"/>
              <a:t>2016/9/16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FBECAF5-2FAD-484D-88A5-A00CEB754ABE}" type="datetime1">
              <a:rPr kumimoji="1" lang="ja-JP" altLang="en-US" smtClean="0"/>
              <a:t>2016/9/16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8A1D294-F162-4705-B08E-0422DD97FEE6}" type="datetime1">
              <a:rPr kumimoji="1" lang="ja-JP" altLang="en-US" smtClean="0"/>
              <a:t>2016/9/16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5E8B030-CD3C-40C2-8BDA-98D68B8723B2}" type="datetime1">
              <a:rPr kumimoji="1" lang="ja-JP" altLang="en-US" smtClean="0"/>
              <a:t>2016/9/16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AE4AF6-4D9E-4D85-A832-C6611AF20074}" type="datetime1">
              <a:rPr kumimoji="1" lang="ja-JP" altLang="en-US" smtClean="0"/>
              <a:t>2016/9/16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80C8CCF-F644-4C6C-AF07-04428B92063A}" type="datetime1">
              <a:rPr kumimoji="1" lang="ja-JP" altLang="en-US" smtClean="0"/>
              <a:t>2016/9/16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2968997-ABF2-4843-9A06-800BEF46363D}" type="datetime1">
              <a:rPr kumimoji="1" lang="ja-JP" altLang="en-US" smtClean="0"/>
              <a:t>2016/9/16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a:xfrm>
            <a:off x="6553200" y="6356350"/>
            <a:ext cx="2133600" cy="365125"/>
          </a:xfrm>
          <a:prstGeom prst="rect">
            <a:avLst/>
          </a:prstGeo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C5534-E661-4C38-9B9A-8922D35A9D2B}" type="datetime1">
              <a:rPr kumimoji="1" lang="ja-JP" altLang="en-US" smtClean="0"/>
              <a:t>2016/9/16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11" Type="http://schemas.openxmlformats.org/officeDocument/2006/relationships/image" Target="../media/image9.png"/><Relationship Id="rId5" Type="http://schemas.openxmlformats.org/officeDocument/2006/relationships/image" Target="../media/image3.wmf"/><Relationship Id="rId10" Type="http://schemas.openxmlformats.org/officeDocument/2006/relationships/image" Target="../media/image8.gif"/><Relationship Id="rId4" Type="http://schemas.openxmlformats.org/officeDocument/2006/relationships/image" Target="../media/image2.wmf"/><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7544" y="2708920"/>
            <a:ext cx="8280920"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4000" b="1" spc="50" dirty="0">
                <a:ln w="11430"/>
                <a:solidFill>
                  <a:srgbClr val="002060"/>
                </a:solidFill>
                <a:effectLst>
                  <a:outerShdw blurRad="76200" dist="50800" dir="5400000" algn="tl" rotWithShape="0">
                    <a:srgbClr val="000000">
                      <a:alpha val="65000"/>
                    </a:srgbClr>
                  </a:outerShdw>
                </a:effectLst>
              </a:rPr>
              <a:t>２</a:t>
            </a:r>
            <a:r>
              <a:rPr lang="en-US" altLang="ja-JP" sz="4000" b="1" spc="50" dirty="0" smtClean="0">
                <a:ln w="11430"/>
                <a:solidFill>
                  <a:srgbClr val="002060"/>
                </a:solidFill>
                <a:effectLst>
                  <a:outerShdw blurRad="76200" dist="50800" dir="5400000" algn="tl" rotWithShape="0">
                    <a:srgbClr val="000000">
                      <a:alpha val="65000"/>
                    </a:srgbClr>
                  </a:outerShdw>
                </a:effectLst>
              </a:rPr>
              <a:t>.</a:t>
            </a:r>
            <a:r>
              <a:rPr lang="ja-JP" altLang="en-US" sz="4000" b="1" spc="50" dirty="0" smtClean="0">
                <a:ln w="11430"/>
                <a:solidFill>
                  <a:srgbClr val="002060"/>
                </a:solidFill>
                <a:effectLst>
                  <a:outerShdw blurRad="76200" dist="50800" dir="5400000" algn="tl" rotWithShape="0">
                    <a:srgbClr val="000000">
                      <a:alpha val="65000"/>
                    </a:srgbClr>
                  </a:outerShdw>
                </a:effectLst>
              </a:rPr>
              <a:t>生活</a:t>
            </a:r>
            <a:r>
              <a:rPr lang="ja-JP" altLang="en-US" sz="4000" b="1" spc="50" dirty="0">
                <a:ln w="11430"/>
                <a:solidFill>
                  <a:srgbClr val="002060"/>
                </a:solidFill>
                <a:effectLst>
                  <a:outerShdw blurRad="76200" dist="50800" dir="5400000" algn="tl" rotWithShape="0">
                    <a:srgbClr val="000000">
                      <a:alpha val="65000"/>
                    </a:srgbClr>
                  </a:outerShdw>
                </a:effectLst>
              </a:rPr>
              <a:t>支援コーディネーターに期待される機能と役割</a:t>
            </a:r>
            <a:endParaRPr lang="ja-JP" altLang="en-US" sz="4000" b="1" cap="none" spc="50" dirty="0">
              <a:ln w="11430"/>
              <a:solidFill>
                <a:srgbClr val="00206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59552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700808"/>
            <a:ext cx="8435280" cy="4680520"/>
          </a:xfrm>
          <a:ln w="63500" cmpd="dbl">
            <a:solidFill>
              <a:schemeClr val="tx1"/>
            </a:solidFill>
          </a:ln>
        </p:spPr>
        <p:txBody>
          <a:bodyPr>
            <a:noAutofit/>
          </a:bodyPr>
          <a:lstStyle/>
          <a:p>
            <a:pPr marL="0" indent="0">
              <a:spcBef>
                <a:spcPts val="0"/>
              </a:spcBef>
              <a:buNone/>
            </a:pPr>
            <a:r>
              <a:rPr lang="ja-JP" altLang="en-US" sz="2400" dirty="0" smtClean="0"/>
              <a:t>（</a:t>
            </a:r>
            <a:r>
              <a:rPr lang="ja-JP" altLang="en-US" sz="2400" dirty="0"/>
              <a:t>生活支援コーディネーター（地域支え合い推進員））</a:t>
            </a:r>
          </a:p>
          <a:p>
            <a:pPr marL="274638" indent="-274638">
              <a:spcBef>
                <a:spcPts val="0"/>
              </a:spcBef>
              <a:buNone/>
            </a:pPr>
            <a:r>
              <a:rPr lang="ja-JP" altLang="en-US" sz="2400" dirty="0"/>
              <a:t>○　高齢者の生活支援・介護予防の基盤整備を推進していくことを目的とし、地域において、生活支援・介護予防サービスの提供体制の構築に向けたコーディネート機能を果たす者を「生活支援コーディネーター（地域支え合い推進員）」（以下「コーディネーター」という。）とする。</a:t>
            </a:r>
          </a:p>
          <a:p>
            <a:pPr marL="0" indent="0">
              <a:spcBef>
                <a:spcPts val="0"/>
              </a:spcBef>
              <a:buNone/>
            </a:pPr>
            <a:endParaRPr lang="en-US" altLang="ja-JP" sz="2400" dirty="0" smtClean="0"/>
          </a:p>
          <a:p>
            <a:pPr marL="0" indent="0">
              <a:spcBef>
                <a:spcPts val="0"/>
              </a:spcBef>
              <a:buNone/>
            </a:pPr>
            <a:r>
              <a:rPr lang="ja-JP" altLang="en-US" sz="2400" dirty="0" smtClean="0"/>
              <a:t>（</a:t>
            </a:r>
            <a:r>
              <a:rPr lang="ja-JP" altLang="en-US" sz="2400" dirty="0"/>
              <a:t>協議体）</a:t>
            </a:r>
          </a:p>
          <a:p>
            <a:pPr marL="274638" indent="-274638">
              <a:spcBef>
                <a:spcPts val="0"/>
              </a:spcBef>
              <a:buNone/>
            </a:pPr>
            <a:r>
              <a:rPr lang="ja-JP" altLang="en-US" sz="2400" dirty="0"/>
              <a:t>○　市町村が主体となり、各地域におけるコーディネーターと生活支援・介護</a:t>
            </a:r>
            <a:r>
              <a:rPr lang="ja-JP" altLang="en-US" sz="2400" dirty="0" smtClean="0"/>
              <a:t>予防サービスの</a:t>
            </a:r>
            <a:r>
              <a:rPr lang="ja-JP" altLang="en-US" sz="2400" dirty="0"/>
              <a:t>提供主体等が参画し、定期的な情報共有及び連携強化の場として、中核となるネットワークを「協議体」とする</a:t>
            </a:r>
            <a:r>
              <a:rPr lang="ja-JP" altLang="en-US" sz="2400" dirty="0" smtClean="0"/>
              <a:t>。</a:t>
            </a:r>
            <a:endParaRPr lang="en-US" altLang="ja-JP" sz="2400" dirty="0" smtClean="0"/>
          </a:p>
          <a:p>
            <a:pPr marL="274638" indent="-274638">
              <a:spcBef>
                <a:spcPts val="0"/>
              </a:spcBef>
              <a:buNone/>
            </a:pPr>
            <a:endParaRPr lang="ja-JP" altLang="en-US" sz="2400" dirty="0"/>
          </a:p>
        </p:txBody>
      </p:sp>
      <p:sp>
        <p:nvSpPr>
          <p:cNvPr id="5" name="テキスト ボックス 4"/>
          <p:cNvSpPr txBox="1"/>
          <p:nvPr/>
        </p:nvSpPr>
        <p:spPr>
          <a:xfrm>
            <a:off x="13199" y="-1262"/>
            <a:ext cx="9144000" cy="584775"/>
          </a:xfrm>
          <a:prstGeom prst="rect">
            <a:avLst/>
          </a:prstGeom>
          <a:noFill/>
        </p:spPr>
        <p:txBody>
          <a:bodyPr wrap="square" rtlCol="0">
            <a:spAutoFit/>
          </a:bodyPr>
          <a:lstStyle/>
          <a:p>
            <a:r>
              <a:rPr kumimoji="1" lang="ja-JP" altLang="en-US" sz="3200" dirty="0" smtClean="0"/>
              <a:t>３</a:t>
            </a:r>
            <a:r>
              <a:rPr kumimoji="1" lang="en-US" altLang="ja-JP" sz="3200" dirty="0" smtClean="0"/>
              <a:t>.</a:t>
            </a:r>
            <a:r>
              <a:rPr kumimoji="1" lang="ja-JP" altLang="en-US" sz="3200" dirty="0" smtClean="0"/>
              <a:t>コーディネーター、協議体の位置づけ</a:t>
            </a:r>
          </a:p>
        </p:txBody>
      </p:sp>
      <p:sp>
        <p:nvSpPr>
          <p:cNvPr id="6" name="タイトル 1"/>
          <p:cNvSpPr>
            <a:spLocks noGrp="1"/>
          </p:cNvSpPr>
          <p:nvPr>
            <p:ph type="title"/>
          </p:nvPr>
        </p:nvSpPr>
        <p:spPr>
          <a:xfrm>
            <a:off x="1281929" y="593292"/>
            <a:ext cx="7862071" cy="387436"/>
          </a:xfrm>
        </p:spPr>
        <p:txBody>
          <a:bodyPr>
            <a:normAutofit/>
          </a:bodyPr>
          <a:lstStyle/>
          <a:p>
            <a:pPr marL="0" indent="0" algn="r">
              <a:spcBef>
                <a:spcPts val="0"/>
              </a:spcBef>
            </a:pPr>
            <a:r>
              <a:rPr lang="en-US" altLang="ja-JP" sz="1600" dirty="0" smtClean="0"/>
              <a:t>※</a:t>
            </a:r>
            <a:r>
              <a:rPr lang="ja-JP" altLang="en-US" sz="1600" dirty="0" smtClean="0"/>
              <a:t>二重線囲いは「</a:t>
            </a:r>
            <a:r>
              <a:rPr lang="ja-JP" altLang="en-US" sz="1600" dirty="0"/>
              <a:t>介護予防・日常生活支援総合</a:t>
            </a:r>
            <a:r>
              <a:rPr lang="ja-JP" altLang="en-US" sz="1600" dirty="0" smtClean="0"/>
              <a:t>事業ガイドライン」の記述</a:t>
            </a:r>
            <a:endParaRPr lang="ja-JP" altLang="en-US" sz="2000" dirty="0"/>
          </a:p>
        </p:txBody>
      </p:sp>
      <p:sp>
        <p:nvSpPr>
          <p:cNvPr id="7" name="タイトル 1"/>
          <p:cNvSpPr txBox="1">
            <a:spLocks/>
          </p:cNvSpPr>
          <p:nvPr/>
        </p:nvSpPr>
        <p:spPr>
          <a:xfrm>
            <a:off x="186283" y="1052736"/>
            <a:ext cx="4896544" cy="5620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514350" lvl="0" indent="-514350" algn="l">
              <a:spcBef>
                <a:spcPts val="0"/>
              </a:spcBef>
            </a:pPr>
            <a:r>
              <a:rPr lang="ja-JP" altLang="en-US" sz="2600" dirty="0" smtClean="0">
                <a:solidFill>
                  <a:prstClr val="black"/>
                </a:solidFill>
                <a:cs typeface="+mn-cs"/>
              </a:rPr>
              <a:t>（</a:t>
            </a:r>
            <a:r>
              <a:rPr lang="ja-JP" altLang="en-US" sz="2600" dirty="0">
                <a:solidFill>
                  <a:prstClr val="black"/>
                </a:solidFill>
                <a:cs typeface="+mn-cs"/>
              </a:rPr>
              <a:t>１）基本的な考え方及び定義</a:t>
            </a:r>
          </a:p>
        </p:txBody>
      </p:sp>
      <p:sp>
        <p:nvSpPr>
          <p:cNvPr id="8"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10</a:t>
            </a:fld>
            <a:endParaRPr lang="ja-JP" altLang="en-US" sz="1400" b="1" dirty="0">
              <a:solidFill>
                <a:prstClr val="black"/>
              </a:solidFill>
            </a:endParaRPr>
          </a:p>
        </p:txBody>
      </p:sp>
    </p:spTree>
    <p:extLst>
      <p:ext uri="{BB962C8B-B14F-4D97-AF65-F5344CB8AC3E}">
        <p14:creationId xmlns:p14="http://schemas.microsoft.com/office/powerpoint/2010/main" val="2185732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216" y="44624"/>
            <a:ext cx="8811264" cy="4248472"/>
          </a:xfrm>
          <a:ln w="63500" cmpd="dbl">
            <a:solidFill>
              <a:schemeClr val="tx1"/>
            </a:solidFill>
          </a:ln>
        </p:spPr>
        <p:txBody>
          <a:bodyPr>
            <a:noAutofit/>
          </a:bodyPr>
          <a:lstStyle/>
          <a:p>
            <a:pPr marL="0" indent="0">
              <a:spcBef>
                <a:spcPts val="0"/>
              </a:spcBef>
              <a:buNone/>
            </a:pPr>
            <a:r>
              <a:rPr lang="ja-JP" altLang="en-US" sz="2400" dirty="0"/>
              <a:t>（コーディネーターと協議体によるコーディネート機能の考え方）</a:t>
            </a:r>
          </a:p>
          <a:p>
            <a:pPr marL="365125" indent="-365125">
              <a:spcBef>
                <a:spcPts val="0"/>
              </a:spcBef>
              <a:buNone/>
            </a:pPr>
            <a:r>
              <a:rPr lang="ja-JP" altLang="en-US" sz="2400" dirty="0" smtClean="0"/>
              <a:t>○</a:t>
            </a:r>
            <a:r>
              <a:rPr lang="ja-JP" altLang="en-US" sz="2400" dirty="0"/>
              <a:t>　日常生活ニーズ調査や地域ケア</a:t>
            </a:r>
            <a:r>
              <a:rPr lang="ja-JP" altLang="en-US" sz="2400" dirty="0" smtClean="0"/>
              <a:t>会議等</a:t>
            </a:r>
            <a:r>
              <a:rPr lang="ja-JP" altLang="en-US" sz="2400" dirty="0"/>
              <a:t>により、地域の高齢者支援のニーズ及び地域資源の状況について十分把握し、地域における以下の取組を総合的に支援・推進</a:t>
            </a:r>
            <a:r>
              <a:rPr lang="ja-JP" altLang="en-US" sz="2400" dirty="0" smtClean="0"/>
              <a:t>。</a:t>
            </a:r>
          </a:p>
          <a:p>
            <a:pPr marL="898525" indent="-533400">
              <a:spcBef>
                <a:spcPts val="0"/>
              </a:spcBef>
              <a:buNone/>
            </a:pPr>
            <a:r>
              <a:rPr lang="ja-JP" altLang="en-US" sz="2200" dirty="0" smtClean="0"/>
              <a:t>①　地域のニーズと資源の状況の見える化、問題提起</a:t>
            </a:r>
          </a:p>
          <a:p>
            <a:pPr marL="898525" indent="-533400">
              <a:spcBef>
                <a:spcPts val="0"/>
              </a:spcBef>
              <a:buNone/>
            </a:pPr>
            <a:r>
              <a:rPr lang="ja-JP" altLang="en-US" sz="2200" dirty="0" smtClean="0"/>
              <a:t>②</a:t>
            </a:r>
            <a:r>
              <a:rPr lang="ja-JP" altLang="en-US" sz="2200" dirty="0"/>
              <a:t>　</a:t>
            </a:r>
            <a:r>
              <a:rPr lang="ja-JP" altLang="en-US" sz="2200" dirty="0" smtClean="0"/>
              <a:t>地縁組織等</a:t>
            </a:r>
            <a:r>
              <a:rPr lang="ja-JP" altLang="en-US" sz="2200" dirty="0"/>
              <a:t>多様な主体への協力依頼などの働きかけ</a:t>
            </a:r>
          </a:p>
          <a:p>
            <a:pPr marL="898525" indent="-533400">
              <a:spcBef>
                <a:spcPts val="0"/>
              </a:spcBef>
              <a:buNone/>
            </a:pPr>
            <a:r>
              <a:rPr lang="ja-JP" altLang="en-US" sz="2200" dirty="0"/>
              <a:t>③　関係者のネットワーク化</a:t>
            </a:r>
          </a:p>
          <a:p>
            <a:pPr marL="898525" indent="-533400">
              <a:spcBef>
                <a:spcPts val="0"/>
              </a:spcBef>
              <a:buNone/>
            </a:pPr>
            <a:r>
              <a:rPr lang="ja-JP" altLang="en-US" sz="2200" dirty="0"/>
              <a:t>④　目指す地域の姿・方針の共有、意識の</a:t>
            </a:r>
            <a:r>
              <a:rPr lang="ja-JP" altLang="en-US" sz="2200" dirty="0" smtClean="0"/>
              <a:t>統一</a:t>
            </a:r>
            <a:endParaRPr lang="en-US" altLang="ja-JP" sz="2200" dirty="0" smtClean="0"/>
          </a:p>
          <a:p>
            <a:pPr marL="898525" indent="-533400">
              <a:spcBef>
                <a:spcPts val="0"/>
              </a:spcBef>
              <a:buNone/>
            </a:pPr>
            <a:r>
              <a:rPr lang="ja-JP" altLang="en-US" sz="2200" dirty="0" smtClean="0"/>
              <a:t>⑤</a:t>
            </a:r>
            <a:r>
              <a:rPr lang="ja-JP" altLang="en-US" sz="2200" dirty="0"/>
              <a:t>　生活支援の担い手の養成やサービスの開発</a:t>
            </a:r>
            <a:r>
              <a:rPr lang="ja-JP" altLang="en-US" sz="2200" dirty="0" smtClean="0"/>
              <a:t>（担い手を養成し、組織化し、担い手を支援活動に</a:t>
            </a:r>
            <a:r>
              <a:rPr lang="ja-JP" altLang="en-US" sz="2200" dirty="0"/>
              <a:t>つなげる機能 </a:t>
            </a:r>
            <a:r>
              <a:rPr lang="ja-JP" altLang="en-US" sz="2200" dirty="0" smtClean="0"/>
              <a:t>）</a:t>
            </a:r>
            <a:endParaRPr lang="ja-JP" altLang="en-US" sz="2200" dirty="0"/>
          </a:p>
          <a:p>
            <a:pPr marL="898525" indent="-533400">
              <a:spcBef>
                <a:spcPts val="0"/>
              </a:spcBef>
              <a:buNone/>
            </a:pPr>
            <a:r>
              <a:rPr lang="ja-JP" altLang="en-US" sz="2200" dirty="0"/>
              <a:t>⑥　ニーズとサービスのマッチング</a:t>
            </a:r>
          </a:p>
        </p:txBody>
      </p:sp>
      <p:sp>
        <p:nvSpPr>
          <p:cNvPr id="4" name="コンテンツ プレースホルダー 2"/>
          <p:cNvSpPr txBox="1">
            <a:spLocks/>
          </p:cNvSpPr>
          <p:nvPr/>
        </p:nvSpPr>
        <p:spPr>
          <a:xfrm>
            <a:off x="81216" y="4520168"/>
            <a:ext cx="8826504" cy="2281064"/>
          </a:xfrm>
          <a:prstGeom prst="rect">
            <a:avLst/>
          </a:prstGeom>
          <a:ln w="63500" cmpd="dbl">
            <a:solidFill>
              <a:schemeClr val="tx1"/>
            </a:solidFill>
          </a:ln>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　コーディネート機能は、概ね以下の３層で展開。当面は第１層・第２層の機能を充実し、体制整備を推進していくことが重要。</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200" b="0" i="0" u="none" strike="noStrike" kern="1200" cap="none" spc="0" normalizeH="0" baseline="0" noProof="0" dirty="0" smtClean="0">
                <a:ln>
                  <a:noFill/>
                </a:ln>
                <a:solidFill>
                  <a:schemeClr val="tx1"/>
                </a:solidFill>
                <a:effectLst/>
                <a:uLnTx/>
                <a:uFillTx/>
                <a:latin typeface="+mn-lt"/>
                <a:ea typeface="+mn-ea"/>
                <a:cs typeface="+mn-cs"/>
              </a:rPr>
              <a:t>・第１層　市町村区域で①～⑤を中心に行う機能</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200" b="0" i="0" u="none" strike="noStrike" kern="1200" cap="none" spc="0" normalizeH="0" baseline="0" noProof="0" dirty="0" smtClean="0">
                <a:ln>
                  <a:noFill/>
                </a:ln>
                <a:solidFill>
                  <a:schemeClr val="tx1"/>
                </a:solidFill>
                <a:effectLst/>
                <a:uLnTx/>
                <a:uFillTx/>
                <a:latin typeface="+mn-lt"/>
                <a:ea typeface="+mn-ea"/>
                <a:cs typeface="+mn-cs"/>
              </a:rPr>
              <a:t>・第２層　日常生活圏域で、第１層の機能の下、①～⑥を行う機能</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200" b="0" i="0" u="none" strike="noStrike" kern="1200" cap="none" spc="0" normalizeH="0" baseline="0" noProof="0" dirty="0" smtClean="0">
                <a:ln>
                  <a:noFill/>
                </a:ln>
                <a:solidFill>
                  <a:schemeClr val="tx1"/>
                </a:solidFill>
                <a:effectLst/>
                <a:uLnTx/>
                <a:uFillTx/>
                <a:latin typeface="+mn-lt"/>
                <a:ea typeface="+mn-ea"/>
                <a:cs typeface="+mn-cs"/>
              </a:rPr>
              <a:t>・第３層　個々の生活支援、介護予防サービスの事業主体で、利用者と提供者をマッチングする機能</a:t>
            </a:r>
            <a:endParaRPr kumimoji="1" lang="en-US" altLang="ja-JP"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1" lang="ja-JP"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11</a:t>
            </a:fld>
            <a:endParaRPr lang="ja-JP" altLang="en-US" sz="1400" b="1" dirty="0">
              <a:solidFill>
                <a:prstClr val="black"/>
              </a:solidFill>
            </a:endParaRPr>
          </a:p>
        </p:txBody>
      </p:sp>
    </p:spTree>
    <p:extLst>
      <p:ext uri="{BB962C8B-B14F-4D97-AF65-F5344CB8AC3E}">
        <p14:creationId xmlns:p14="http://schemas.microsoft.com/office/powerpoint/2010/main" val="1757508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円/楕円 145"/>
          <p:cNvSpPr/>
          <p:nvPr/>
        </p:nvSpPr>
        <p:spPr>
          <a:xfrm>
            <a:off x="0" y="3861048"/>
            <a:ext cx="9144000" cy="2996952"/>
          </a:xfrm>
          <a:prstGeom prst="ellipse">
            <a:avLst/>
          </a:prstGeom>
          <a:solidFill>
            <a:schemeClr val="accent6">
              <a:lumMod val="40000"/>
              <a:lumOff val="60000"/>
            </a:schemeClr>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7" name="円/楕円 96"/>
          <p:cNvSpPr/>
          <p:nvPr/>
        </p:nvSpPr>
        <p:spPr>
          <a:xfrm>
            <a:off x="899592" y="5445224"/>
            <a:ext cx="3635896" cy="108012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9" name="正方形/長方形 88"/>
          <p:cNvSpPr/>
          <p:nvPr/>
        </p:nvSpPr>
        <p:spPr>
          <a:xfrm flipV="1">
            <a:off x="792089" y="5013176"/>
            <a:ext cx="3635896"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flipV="1">
            <a:off x="251521" y="3212976"/>
            <a:ext cx="2232248"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51520" y="3068960"/>
            <a:ext cx="2520280" cy="369332"/>
          </a:xfrm>
          <a:prstGeom prst="rect">
            <a:avLst/>
          </a:prstGeom>
          <a:noFill/>
        </p:spPr>
        <p:txBody>
          <a:bodyPr wrap="square" rtlCol="0">
            <a:spAutoFit/>
          </a:bodyPr>
          <a:lstStyle/>
          <a:p>
            <a:r>
              <a:rPr kumimoji="1" lang="ja-JP" altLang="en-US" b="1" dirty="0" smtClean="0"/>
              <a:t>第</a:t>
            </a:r>
            <a:r>
              <a:rPr kumimoji="1" lang="en-US" altLang="ja-JP" b="1" dirty="0" smtClean="0"/>
              <a:t>1</a:t>
            </a:r>
            <a:r>
              <a:rPr kumimoji="1" lang="ja-JP" altLang="en-US" b="1" dirty="0" smtClean="0"/>
              <a:t>層　市町村全域</a:t>
            </a:r>
            <a:endParaRPr kumimoji="1" lang="ja-JP" altLang="en-US" b="1" dirty="0"/>
          </a:p>
        </p:txBody>
      </p:sp>
      <p:sp>
        <p:nvSpPr>
          <p:cNvPr id="5" name="円/楕円 4"/>
          <p:cNvSpPr/>
          <p:nvPr/>
        </p:nvSpPr>
        <p:spPr>
          <a:xfrm>
            <a:off x="2483769" y="3429000"/>
            <a:ext cx="4176464" cy="1368152"/>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5" name="円/楕円 14"/>
          <p:cNvSpPr/>
          <p:nvPr/>
        </p:nvSpPr>
        <p:spPr>
          <a:xfrm>
            <a:off x="2843808" y="3140968"/>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dirty="0" smtClean="0"/>
              <a:t>中間支援組織</a:t>
            </a:r>
            <a:endParaRPr kumimoji="1" lang="ja-JP" altLang="en-US" sz="1200" dirty="0"/>
          </a:p>
        </p:txBody>
      </p:sp>
      <p:sp>
        <p:nvSpPr>
          <p:cNvPr id="16" name="円/楕円 15"/>
          <p:cNvSpPr/>
          <p:nvPr/>
        </p:nvSpPr>
        <p:spPr>
          <a:xfrm>
            <a:off x="3059832" y="42930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t>地縁組織</a:t>
            </a:r>
            <a:endParaRPr kumimoji="1" lang="ja-JP" altLang="en-US" sz="1400" dirty="0"/>
          </a:p>
        </p:txBody>
      </p:sp>
      <p:sp>
        <p:nvSpPr>
          <p:cNvPr id="17" name="円/楕円 16"/>
          <p:cNvSpPr/>
          <p:nvPr/>
        </p:nvSpPr>
        <p:spPr>
          <a:xfrm>
            <a:off x="1763688" y="3501008"/>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社協</a:t>
            </a:r>
            <a:endParaRPr kumimoji="1" lang="ja-JP" altLang="en-US" sz="1400" dirty="0"/>
          </a:p>
        </p:txBody>
      </p:sp>
      <p:sp>
        <p:nvSpPr>
          <p:cNvPr id="18" name="円/楕円 17"/>
          <p:cNvSpPr/>
          <p:nvPr/>
        </p:nvSpPr>
        <p:spPr>
          <a:xfrm>
            <a:off x="5796136" y="357301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包括</a:t>
            </a:r>
            <a:endParaRPr kumimoji="1" lang="ja-JP" altLang="en-US" sz="1400" dirty="0"/>
          </a:p>
        </p:txBody>
      </p:sp>
      <p:sp>
        <p:nvSpPr>
          <p:cNvPr id="21" name="円/楕円 20"/>
          <p:cNvSpPr/>
          <p:nvPr/>
        </p:nvSpPr>
        <p:spPr>
          <a:xfrm>
            <a:off x="4932040" y="3140968"/>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市町村</a:t>
            </a:r>
            <a:endParaRPr kumimoji="1" lang="ja-JP" altLang="en-US" sz="1400" dirty="0"/>
          </a:p>
        </p:txBody>
      </p:sp>
      <p:sp>
        <p:nvSpPr>
          <p:cNvPr id="27" name="テキスト ボックス 26"/>
          <p:cNvSpPr txBox="1"/>
          <p:nvPr/>
        </p:nvSpPr>
        <p:spPr>
          <a:xfrm>
            <a:off x="3923928" y="3861048"/>
            <a:ext cx="1008112" cy="369332"/>
          </a:xfrm>
          <a:prstGeom prst="rect">
            <a:avLst/>
          </a:prstGeom>
          <a:noFill/>
        </p:spPr>
        <p:txBody>
          <a:bodyPr wrap="square" rtlCol="0">
            <a:spAutoFit/>
          </a:bodyPr>
          <a:lstStyle/>
          <a:p>
            <a:pPr algn="ctr"/>
            <a:r>
              <a:rPr kumimoji="1" lang="ja-JP" altLang="en-US" b="1" u="sng" dirty="0" smtClean="0"/>
              <a:t>協議体</a:t>
            </a:r>
            <a:endParaRPr kumimoji="1" lang="ja-JP" altLang="en-US" b="1" u="sng" dirty="0"/>
          </a:p>
        </p:txBody>
      </p:sp>
      <p:sp>
        <p:nvSpPr>
          <p:cNvPr id="20" name="円/楕円 19"/>
          <p:cNvSpPr/>
          <p:nvPr/>
        </p:nvSpPr>
        <p:spPr>
          <a:xfrm>
            <a:off x="1763688" y="4077072"/>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400" dirty="0" smtClean="0"/>
              <a:t>NPO</a:t>
            </a:r>
            <a:endParaRPr kumimoji="1" lang="ja-JP" altLang="en-US" sz="1400" dirty="0"/>
          </a:p>
        </p:txBody>
      </p:sp>
      <p:sp>
        <p:nvSpPr>
          <p:cNvPr id="37" name="円/楕円 36"/>
          <p:cNvSpPr/>
          <p:nvPr/>
        </p:nvSpPr>
        <p:spPr>
          <a:xfrm>
            <a:off x="4427984" y="42930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民間企業</a:t>
            </a:r>
            <a:endParaRPr kumimoji="1" lang="ja-JP" altLang="en-US" sz="1400" dirty="0"/>
          </a:p>
        </p:txBody>
      </p:sp>
      <p:sp>
        <p:nvSpPr>
          <p:cNvPr id="39" name="円/楕円 38"/>
          <p:cNvSpPr/>
          <p:nvPr/>
        </p:nvSpPr>
        <p:spPr>
          <a:xfrm>
            <a:off x="5796136" y="4221088"/>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50" dirty="0" smtClean="0"/>
              <a:t>ボランティア団体</a:t>
            </a:r>
            <a:endParaRPr kumimoji="1" lang="ja-JP" altLang="en-US" sz="1050" dirty="0"/>
          </a:p>
        </p:txBody>
      </p:sp>
      <p:sp>
        <p:nvSpPr>
          <p:cNvPr id="45" name="テキスト ボックス 44"/>
          <p:cNvSpPr txBox="1"/>
          <p:nvPr/>
        </p:nvSpPr>
        <p:spPr>
          <a:xfrm>
            <a:off x="792089" y="4859868"/>
            <a:ext cx="3851920" cy="369332"/>
          </a:xfrm>
          <a:prstGeom prst="rect">
            <a:avLst/>
          </a:prstGeom>
          <a:noFill/>
        </p:spPr>
        <p:txBody>
          <a:bodyPr wrap="square" rtlCol="0">
            <a:spAutoFit/>
          </a:bodyPr>
          <a:lstStyle/>
          <a:p>
            <a:r>
              <a:rPr kumimoji="1" lang="ja-JP" altLang="en-US" b="1" dirty="0" smtClean="0"/>
              <a:t>第</a:t>
            </a:r>
            <a:r>
              <a:rPr kumimoji="1" lang="en-US" altLang="ja-JP" b="1" dirty="0" smtClean="0"/>
              <a:t>2</a:t>
            </a:r>
            <a:r>
              <a:rPr kumimoji="1" lang="ja-JP" altLang="en-US" b="1" dirty="0" smtClean="0"/>
              <a:t>層　日常生活圏域（中学校区等）</a:t>
            </a:r>
            <a:endParaRPr kumimoji="1" lang="ja-JP" altLang="en-US" b="1" dirty="0"/>
          </a:p>
        </p:txBody>
      </p:sp>
      <p:sp>
        <p:nvSpPr>
          <p:cNvPr id="47" name="テキスト ボックス 46"/>
          <p:cNvSpPr txBox="1"/>
          <p:nvPr/>
        </p:nvSpPr>
        <p:spPr>
          <a:xfrm>
            <a:off x="2051721" y="5733256"/>
            <a:ext cx="1008112" cy="369332"/>
          </a:xfrm>
          <a:prstGeom prst="rect">
            <a:avLst/>
          </a:prstGeom>
          <a:noFill/>
        </p:spPr>
        <p:txBody>
          <a:bodyPr wrap="square" rtlCol="0">
            <a:spAutoFit/>
          </a:bodyPr>
          <a:lstStyle/>
          <a:p>
            <a:pPr algn="ctr"/>
            <a:r>
              <a:rPr kumimoji="1" lang="ja-JP" altLang="en-US" b="1" u="sng" dirty="0" smtClean="0"/>
              <a:t>協議体</a:t>
            </a:r>
            <a:endParaRPr kumimoji="1" lang="ja-JP" altLang="en-US" b="1" u="sng" dirty="0"/>
          </a:p>
        </p:txBody>
      </p:sp>
      <p:sp>
        <p:nvSpPr>
          <p:cNvPr id="48" name="円/楕円 47"/>
          <p:cNvSpPr/>
          <p:nvPr/>
        </p:nvSpPr>
        <p:spPr>
          <a:xfrm>
            <a:off x="755576" y="60932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smtClean="0"/>
              <a:t>地区社協</a:t>
            </a:r>
            <a:endParaRPr kumimoji="1" lang="ja-JP" altLang="en-US" sz="1400" dirty="0"/>
          </a:p>
        </p:txBody>
      </p:sp>
      <p:sp>
        <p:nvSpPr>
          <p:cNvPr id="49" name="円/楕円 48"/>
          <p:cNvSpPr/>
          <p:nvPr/>
        </p:nvSpPr>
        <p:spPr>
          <a:xfrm>
            <a:off x="2987824" y="537321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包括</a:t>
            </a:r>
            <a:endParaRPr kumimoji="1" lang="ja-JP" altLang="en-US" sz="1400" dirty="0"/>
          </a:p>
        </p:txBody>
      </p:sp>
      <p:sp>
        <p:nvSpPr>
          <p:cNvPr id="50" name="円/楕円 49"/>
          <p:cNvSpPr/>
          <p:nvPr/>
        </p:nvSpPr>
        <p:spPr>
          <a:xfrm>
            <a:off x="755576" y="537321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400" dirty="0" smtClean="0"/>
              <a:t>NPO</a:t>
            </a:r>
            <a:endParaRPr kumimoji="1" lang="ja-JP" altLang="en-US" sz="1400" dirty="0"/>
          </a:p>
        </p:txBody>
      </p:sp>
      <p:sp>
        <p:nvSpPr>
          <p:cNvPr id="51" name="円/楕円 50"/>
          <p:cNvSpPr/>
          <p:nvPr/>
        </p:nvSpPr>
        <p:spPr>
          <a:xfrm>
            <a:off x="2987824" y="60932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意欲ある住民</a:t>
            </a:r>
            <a:endParaRPr kumimoji="1" lang="ja-JP" altLang="en-US" sz="1400" dirty="0"/>
          </a:p>
        </p:txBody>
      </p:sp>
      <p:grpSp>
        <p:nvGrpSpPr>
          <p:cNvPr id="2" name="グループ化 66"/>
          <p:cNvGrpSpPr/>
          <p:nvPr/>
        </p:nvGrpSpPr>
        <p:grpSpPr>
          <a:xfrm>
            <a:off x="755577" y="5229200"/>
            <a:ext cx="288032" cy="432048"/>
            <a:chOff x="2843808" y="548680"/>
            <a:chExt cx="504056" cy="634217"/>
          </a:xfrm>
          <a:solidFill>
            <a:schemeClr val="accent6">
              <a:lumMod val="75000"/>
            </a:schemeClr>
          </a:solidFill>
        </p:grpSpPr>
        <p:sp>
          <p:nvSpPr>
            <p:cNvPr id="68" name="円/楕円 67"/>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68"/>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51"/>
          <p:cNvGrpSpPr/>
          <p:nvPr/>
        </p:nvGrpSpPr>
        <p:grpSpPr>
          <a:xfrm>
            <a:off x="2339752" y="5229200"/>
            <a:ext cx="432048" cy="504056"/>
            <a:chOff x="2843808" y="548680"/>
            <a:chExt cx="504056" cy="634217"/>
          </a:xfrm>
          <a:solidFill>
            <a:schemeClr val="tx2">
              <a:lumMod val="60000"/>
              <a:lumOff val="40000"/>
            </a:schemeClr>
          </a:solidFill>
        </p:grpSpPr>
        <p:sp>
          <p:nvSpPr>
            <p:cNvPr id="95" name="円/楕円 94"/>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二等辺三角形 95"/>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4" name="タイトル 1"/>
          <p:cNvSpPr txBox="1">
            <a:spLocks/>
          </p:cNvSpPr>
          <p:nvPr/>
        </p:nvSpPr>
        <p:spPr>
          <a:xfrm>
            <a:off x="15997" y="0"/>
            <a:ext cx="9144000" cy="540000"/>
          </a:xfrm>
          <a:prstGeom prst="rect">
            <a:avLst/>
          </a:prstGeom>
          <a:solidFill>
            <a:srgbClr val="00B050"/>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algn="ctr" defTabSz="913575">
              <a:spcBef>
                <a:spcPct val="0"/>
              </a:spcBef>
              <a:defRPr/>
            </a:pPr>
            <a:r>
              <a:rPr lang="ja-JP" altLang="en-US" sz="2400" b="1" spc="-150" dirty="0" smtClean="0">
                <a:solidFill>
                  <a:prstClr val="white"/>
                </a:solidFill>
              </a:rPr>
              <a:t>コーディネーター</a:t>
            </a:r>
            <a:r>
              <a:rPr lang="ja-JP" altLang="en-US" sz="2400" b="1" spc="-150" dirty="0">
                <a:solidFill>
                  <a:prstClr val="white"/>
                </a:solidFill>
              </a:rPr>
              <a:t>・協議体</a:t>
            </a:r>
            <a:r>
              <a:rPr lang="ja-JP" altLang="en-US" sz="2400" b="1" spc="-150" dirty="0" smtClean="0">
                <a:solidFill>
                  <a:prstClr val="white"/>
                </a:solidFill>
              </a:rPr>
              <a:t>の配置・構成のイメージ</a:t>
            </a:r>
            <a:endParaRPr lang="ja-JP" altLang="en-US" sz="2400" b="1" spc="-150" dirty="0">
              <a:solidFill>
                <a:prstClr val="white"/>
              </a:solidFill>
            </a:endParaRPr>
          </a:p>
        </p:txBody>
      </p:sp>
      <p:sp>
        <p:nvSpPr>
          <p:cNvPr id="101" name="円/楕円 100"/>
          <p:cNvSpPr/>
          <p:nvPr/>
        </p:nvSpPr>
        <p:spPr>
          <a:xfrm>
            <a:off x="4644009" y="5445224"/>
            <a:ext cx="3635896" cy="108012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pSp>
        <p:nvGrpSpPr>
          <p:cNvPr id="6" name="グループ化 11"/>
          <p:cNvGrpSpPr/>
          <p:nvPr/>
        </p:nvGrpSpPr>
        <p:grpSpPr>
          <a:xfrm>
            <a:off x="4280607" y="2996954"/>
            <a:ext cx="504056" cy="634217"/>
            <a:chOff x="2843808" y="548680"/>
            <a:chExt cx="504056" cy="634217"/>
          </a:xfrm>
          <a:solidFill>
            <a:srgbClr val="FF0000"/>
          </a:solidFill>
        </p:grpSpPr>
        <p:sp>
          <p:nvSpPr>
            <p:cNvPr id="13" name="円/楕円 12"/>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二等辺三角形 13"/>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02" name="円/楕円 101"/>
          <p:cNvSpPr/>
          <p:nvPr/>
        </p:nvSpPr>
        <p:spPr>
          <a:xfrm>
            <a:off x="4644008" y="537321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t>町内会</a:t>
            </a:r>
            <a:endParaRPr kumimoji="1" lang="ja-JP" altLang="en-US" sz="1400" dirty="0"/>
          </a:p>
        </p:txBody>
      </p:sp>
      <p:sp>
        <p:nvSpPr>
          <p:cNvPr id="103" name="円/楕円 102"/>
          <p:cNvSpPr/>
          <p:nvPr/>
        </p:nvSpPr>
        <p:spPr>
          <a:xfrm>
            <a:off x="7020272" y="5445224"/>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包括</a:t>
            </a:r>
            <a:endParaRPr kumimoji="1" lang="ja-JP" altLang="en-US" sz="1400" dirty="0"/>
          </a:p>
        </p:txBody>
      </p:sp>
      <p:sp>
        <p:nvSpPr>
          <p:cNvPr id="104" name="円/楕円 103"/>
          <p:cNvSpPr/>
          <p:nvPr/>
        </p:nvSpPr>
        <p:spPr>
          <a:xfrm>
            <a:off x="4644008" y="60932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t>介護サービス</a:t>
            </a:r>
            <a:r>
              <a:rPr kumimoji="1" lang="ja-JP" altLang="en-US" sz="1200" dirty="0" smtClean="0"/>
              <a:t>事業所</a:t>
            </a:r>
            <a:endParaRPr kumimoji="1" lang="ja-JP" altLang="en-US" sz="1200" dirty="0"/>
          </a:p>
        </p:txBody>
      </p:sp>
      <p:sp>
        <p:nvSpPr>
          <p:cNvPr id="105" name="円/楕円 104"/>
          <p:cNvSpPr/>
          <p:nvPr/>
        </p:nvSpPr>
        <p:spPr>
          <a:xfrm>
            <a:off x="7092280" y="6093296"/>
            <a:ext cx="129614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smtClean="0"/>
              <a:t>意欲ある住民</a:t>
            </a:r>
            <a:endParaRPr kumimoji="1" lang="ja-JP" altLang="en-US" sz="1400" dirty="0"/>
          </a:p>
        </p:txBody>
      </p:sp>
      <p:sp>
        <p:nvSpPr>
          <p:cNvPr id="106" name="テキスト ボックス 105"/>
          <p:cNvSpPr txBox="1"/>
          <p:nvPr/>
        </p:nvSpPr>
        <p:spPr>
          <a:xfrm>
            <a:off x="6012161" y="5733256"/>
            <a:ext cx="1008112" cy="369332"/>
          </a:xfrm>
          <a:prstGeom prst="rect">
            <a:avLst/>
          </a:prstGeom>
          <a:noFill/>
        </p:spPr>
        <p:txBody>
          <a:bodyPr wrap="square" rtlCol="0">
            <a:spAutoFit/>
          </a:bodyPr>
          <a:lstStyle/>
          <a:p>
            <a:pPr algn="ctr"/>
            <a:r>
              <a:rPr kumimoji="1" lang="ja-JP" altLang="en-US" b="1" u="sng" dirty="0" smtClean="0"/>
              <a:t>協議体</a:t>
            </a:r>
            <a:endParaRPr kumimoji="1" lang="ja-JP" altLang="en-US" b="1" u="sng" dirty="0"/>
          </a:p>
        </p:txBody>
      </p:sp>
      <p:sp>
        <p:nvSpPr>
          <p:cNvPr id="119" name="テキスト ボックス 118"/>
          <p:cNvSpPr txBox="1"/>
          <p:nvPr/>
        </p:nvSpPr>
        <p:spPr>
          <a:xfrm>
            <a:off x="12798" y="548681"/>
            <a:ext cx="9095706" cy="2084399"/>
          </a:xfrm>
          <a:prstGeom prst="rect">
            <a:avLst/>
          </a:prstGeom>
          <a:noFill/>
          <a:ln w="19050">
            <a:solidFill>
              <a:schemeClr val="tx1"/>
            </a:solidFill>
          </a:ln>
        </p:spPr>
        <p:txBody>
          <a:bodyPr wrap="square" lIns="108000" tIns="72000" rIns="108000" bIns="72000" rtlCol="0">
            <a:spAutoFit/>
          </a:bodyPr>
          <a:lstStyle/>
          <a:p>
            <a:pPr marL="144000" indent="-174625" algn="just"/>
            <a:r>
              <a:rPr lang="ja-JP" altLang="en-US" sz="1400" dirty="0" smtClean="0">
                <a:solidFill>
                  <a:prstClr val="black"/>
                </a:solidFill>
                <a:latin typeface="+mn-ea"/>
              </a:rPr>
              <a:t>○　コーディネーターとして適切な者を選出するには、「特定の団体における特定の役職の者」のような充て職による任用ではなく、例えば、先に協議体を設置し、サービス創出に係る議論を行う中で、コーディネーターにふさわしい者を協議体から選出するような方法で人物像を見極めたうえで選出することが望ましい。</a:t>
            </a:r>
            <a:endParaRPr lang="en-US" altLang="ja-JP" sz="1400" dirty="0" smtClean="0">
              <a:solidFill>
                <a:prstClr val="black"/>
              </a:solidFill>
              <a:latin typeface="+mn-ea"/>
            </a:endParaRPr>
          </a:p>
          <a:p>
            <a:pPr marL="144000" indent="-174625" algn="just"/>
            <a:r>
              <a:rPr lang="ja-JP" altLang="en-US" sz="1400" dirty="0" smtClean="0">
                <a:solidFill>
                  <a:prstClr val="black"/>
                </a:solidFill>
                <a:latin typeface="+mn-ea"/>
              </a:rPr>
              <a:t>○　協議体は必ずしも当初から全ての構成メンバーを揃える必要はなく、まずは最低限必要なメンバーで協議体を立ち上げ、徐々にメンバーを増やす方法も有効。　</a:t>
            </a:r>
            <a:endParaRPr lang="en-US" altLang="ja-JP" sz="1400" dirty="0" smtClean="0">
              <a:solidFill>
                <a:prstClr val="black"/>
              </a:solidFill>
              <a:latin typeface="+mn-ea"/>
            </a:endParaRPr>
          </a:p>
          <a:p>
            <a:pPr marL="144000" indent="-174625" algn="just"/>
            <a:r>
              <a:rPr lang="ja-JP" altLang="en-US" sz="1400" dirty="0">
                <a:solidFill>
                  <a:prstClr val="black"/>
                </a:solidFill>
                <a:latin typeface="+mn-ea"/>
              </a:rPr>
              <a:t>○　住民主体の活動を広める観点から、特に第２層の協議体には、地区社協、町内会、地域協議会等地域で活動する地縁組織や意欲ある住民が構成メンバーとして加わることが望ましい</a:t>
            </a:r>
            <a:r>
              <a:rPr lang="ja-JP" altLang="en-US" sz="1400" dirty="0" smtClean="0">
                <a:solidFill>
                  <a:prstClr val="black"/>
                </a:solidFill>
                <a:latin typeface="+mn-ea"/>
              </a:rPr>
              <a:t>。</a:t>
            </a:r>
            <a:endParaRPr lang="en-US" altLang="ja-JP" sz="1400" dirty="0" smtClean="0">
              <a:solidFill>
                <a:prstClr val="black"/>
              </a:solidFill>
              <a:latin typeface="+mn-ea"/>
            </a:endParaRPr>
          </a:p>
          <a:p>
            <a:pPr marL="144000" indent="-174625" algn="just"/>
            <a:r>
              <a:rPr lang="ja-JP" altLang="en-US" sz="1400" dirty="0" smtClean="0">
                <a:solidFill>
                  <a:prstClr val="black"/>
                </a:solidFill>
                <a:latin typeface="+mn-ea"/>
              </a:rPr>
              <a:t>○　第３層のコーディネーターは、サービス提供主体に置かれるため、その提供主体の活動圏域によっては、第２層の圏域を複数にまたがって活動が行われたり、時には第１層の圏域を超えた活動が行われたりすることも想定される。</a:t>
            </a:r>
            <a:endParaRPr lang="en-US" altLang="ja-JP" sz="1400" dirty="0" smtClean="0">
              <a:solidFill>
                <a:prstClr val="black"/>
              </a:solidFill>
              <a:latin typeface="+mn-ea"/>
            </a:endParaRPr>
          </a:p>
        </p:txBody>
      </p:sp>
      <p:grpSp>
        <p:nvGrpSpPr>
          <p:cNvPr id="7" name="グループ化 66"/>
          <p:cNvGrpSpPr/>
          <p:nvPr/>
        </p:nvGrpSpPr>
        <p:grpSpPr>
          <a:xfrm>
            <a:off x="6804249" y="4077072"/>
            <a:ext cx="288032" cy="432048"/>
            <a:chOff x="2843808" y="548680"/>
            <a:chExt cx="504056" cy="634217"/>
          </a:xfrm>
          <a:solidFill>
            <a:schemeClr val="accent6">
              <a:lumMod val="75000"/>
            </a:schemeClr>
          </a:solidFill>
        </p:grpSpPr>
        <p:sp>
          <p:nvSpPr>
            <p:cNvPr id="128" name="円/楕円 127"/>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二等辺三角形 128"/>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51"/>
          <p:cNvGrpSpPr/>
          <p:nvPr/>
        </p:nvGrpSpPr>
        <p:grpSpPr>
          <a:xfrm>
            <a:off x="6300192" y="5229200"/>
            <a:ext cx="432048" cy="504056"/>
            <a:chOff x="2843808" y="548680"/>
            <a:chExt cx="504056" cy="634217"/>
          </a:xfrm>
          <a:solidFill>
            <a:schemeClr val="tx2">
              <a:lumMod val="60000"/>
              <a:lumOff val="40000"/>
            </a:schemeClr>
          </a:solidFill>
        </p:grpSpPr>
        <p:sp>
          <p:nvSpPr>
            <p:cNvPr id="141" name="円/楕円 140"/>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二等辺三角形 141"/>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51"/>
          <p:cNvGrpSpPr/>
          <p:nvPr/>
        </p:nvGrpSpPr>
        <p:grpSpPr>
          <a:xfrm>
            <a:off x="6300192" y="6165304"/>
            <a:ext cx="432048" cy="504056"/>
            <a:chOff x="2843808" y="548680"/>
            <a:chExt cx="504056" cy="634217"/>
          </a:xfrm>
          <a:solidFill>
            <a:schemeClr val="tx2">
              <a:lumMod val="60000"/>
              <a:lumOff val="40000"/>
            </a:schemeClr>
          </a:solidFill>
        </p:grpSpPr>
        <p:sp>
          <p:nvSpPr>
            <p:cNvPr id="144" name="円/楕円 143"/>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二等辺三角形 144"/>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9" name="正方形/長方形 148"/>
          <p:cNvSpPr/>
          <p:nvPr/>
        </p:nvSpPr>
        <p:spPr>
          <a:xfrm flipV="1">
            <a:off x="4680521" y="5013176"/>
            <a:ext cx="3635896"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テキスト ボックス 147"/>
          <p:cNvSpPr txBox="1"/>
          <p:nvPr/>
        </p:nvSpPr>
        <p:spPr>
          <a:xfrm>
            <a:off x="4680521" y="4869160"/>
            <a:ext cx="3851920" cy="369332"/>
          </a:xfrm>
          <a:prstGeom prst="rect">
            <a:avLst/>
          </a:prstGeom>
          <a:noFill/>
        </p:spPr>
        <p:txBody>
          <a:bodyPr wrap="square" rtlCol="0">
            <a:spAutoFit/>
          </a:bodyPr>
          <a:lstStyle/>
          <a:p>
            <a:r>
              <a:rPr kumimoji="1" lang="ja-JP" altLang="en-US" b="1" dirty="0" smtClean="0"/>
              <a:t>第</a:t>
            </a:r>
            <a:r>
              <a:rPr kumimoji="1" lang="en-US" altLang="ja-JP" b="1" dirty="0" smtClean="0"/>
              <a:t>2</a:t>
            </a:r>
            <a:r>
              <a:rPr kumimoji="1" lang="ja-JP" altLang="en-US" b="1" dirty="0" smtClean="0"/>
              <a:t>層　日常生活圏域（中学校区等）</a:t>
            </a:r>
            <a:endParaRPr kumimoji="1" lang="ja-JP" altLang="en-US" b="1" dirty="0"/>
          </a:p>
        </p:txBody>
      </p:sp>
      <p:sp>
        <p:nvSpPr>
          <p:cNvPr id="22" name="正方形/長方形 21"/>
          <p:cNvSpPr/>
          <p:nvPr/>
        </p:nvSpPr>
        <p:spPr>
          <a:xfrm>
            <a:off x="5436096" y="2708920"/>
            <a:ext cx="2232248" cy="5133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第</a:t>
            </a:r>
            <a:r>
              <a:rPr kumimoji="1" lang="en-US" altLang="ja-JP" dirty="0" smtClean="0"/>
              <a:t>1</a:t>
            </a:r>
            <a:r>
              <a:rPr kumimoji="1" lang="ja-JP" altLang="en-US" dirty="0" smtClean="0"/>
              <a:t>層コーディネーター</a:t>
            </a:r>
            <a:endParaRPr kumimoji="1" lang="ja-JP" altLang="en-US" dirty="0"/>
          </a:p>
        </p:txBody>
      </p:sp>
      <p:cxnSp>
        <p:nvCxnSpPr>
          <p:cNvPr id="25" name="カギ線コネクタ 24"/>
          <p:cNvCxnSpPr>
            <a:stCxn id="13" idx="7"/>
            <a:endCxn id="22" idx="1"/>
          </p:cNvCxnSpPr>
          <p:nvPr/>
        </p:nvCxnSpPr>
        <p:spPr>
          <a:xfrm rot="5400000" flipH="1" flipV="1">
            <a:off x="5031428" y="2645013"/>
            <a:ext cx="84087" cy="725250"/>
          </a:xfrm>
          <a:prstGeom prst="bentConnector2">
            <a:avLst/>
          </a:prstGeom>
        </p:spPr>
        <p:style>
          <a:lnRef idx="2">
            <a:schemeClr val="accent2"/>
          </a:lnRef>
          <a:fillRef idx="0">
            <a:schemeClr val="accent2"/>
          </a:fillRef>
          <a:effectRef idx="1">
            <a:schemeClr val="accent2"/>
          </a:effectRef>
          <a:fontRef idx="minor">
            <a:schemeClr val="tx1"/>
          </a:fontRef>
        </p:style>
      </p:cxnSp>
      <p:sp>
        <p:nvSpPr>
          <p:cNvPr id="66" name="正方形/長方形 65"/>
          <p:cNvSpPr/>
          <p:nvPr/>
        </p:nvSpPr>
        <p:spPr>
          <a:xfrm>
            <a:off x="7360377" y="4164482"/>
            <a:ext cx="1733730" cy="5497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第</a:t>
            </a:r>
            <a:r>
              <a:rPr lang="ja-JP" altLang="en-US" dirty="0" smtClean="0"/>
              <a:t>２</a:t>
            </a:r>
            <a:r>
              <a:rPr kumimoji="1" lang="ja-JP" altLang="en-US" dirty="0" smtClean="0"/>
              <a:t>層コーディネーター</a:t>
            </a:r>
            <a:endParaRPr kumimoji="1" lang="ja-JP" altLang="en-US" dirty="0"/>
          </a:p>
        </p:txBody>
      </p:sp>
      <p:cxnSp>
        <p:nvCxnSpPr>
          <p:cNvPr id="32" name="カギ線コネクタ 31"/>
          <p:cNvCxnSpPr/>
          <p:nvPr/>
        </p:nvCxnSpPr>
        <p:spPr>
          <a:xfrm flipV="1">
            <a:off x="6732241" y="4725145"/>
            <a:ext cx="1800200" cy="664735"/>
          </a:xfrm>
          <a:prstGeom prst="bentConnector3">
            <a:avLst>
              <a:gd name="adj1" fmla="val 101086"/>
            </a:avLst>
          </a:prstGeom>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1" y="4054213"/>
            <a:ext cx="1643925" cy="5497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t>第３層コーディネーター</a:t>
            </a:r>
            <a:endParaRPr kumimoji="1" lang="ja-JP" altLang="en-US" dirty="0"/>
          </a:p>
        </p:txBody>
      </p:sp>
      <p:cxnSp>
        <p:nvCxnSpPr>
          <p:cNvPr id="44" name="カギ線コネクタ 43"/>
          <p:cNvCxnSpPr>
            <a:stCxn id="68" idx="2"/>
          </p:cNvCxnSpPr>
          <p:nvPr/>
        </p:nvCxnSpPr>
        <p:spPr>
          <a:xfrm rot="10800000">
            <a:off x="251522" y="4603987"/>
            <a:ext cx="504056" cy="747848"/>
          </a:xfrm>
          <a:prstGeom prst="bentConnector2">
            <a:avLst/>
          </a:prstGeom>
        </p:spPr>
        <p:style>
          <a:lnRef idx="2">
            <a:schemeClr val="accent6"/>
          </a:lnRef>
          <a:fillRef idx="0">
            <a:schemeClr val="accent6"/>
          </a:fillRef>
          <a:effectRef idx="1">
            <a:schemeClr val="accent6"/>
          </a:effectRef>
          <a:fontRef idx="minor">
            <a:schemeClr val="tx1"/>
          </a:fontRef>
        </p:style>
      </p:cxnSp>
      <p:sp>
        <p:nvSpPr>
          <p:cNvPr id="58" name="テキスト ボックス 57"/>
          <p:cNvSpPr txBox="1"/>
          <p:nvPr/>
        </p:nvSpPr>
        <p:spPr>
          <a:xfrm>
            <a:off x="317989" y="6609680"/>
            <a:ext cx="2813851" cy="292388"/>
          </a:xfrm>
          <a:prstGeom prst="rect">
            <a:avLst/>
          </a:prstGeom>
          <a:noFill/>
        </p:spPr>
        <p:txBody>
          <a:bodyPr wrap="square" rtlCol="0">
            <a:spAutoFit/>
          </a:bodyPr>
          <a:lstStyle/>
          <a:p>
            <a:r>
              <a:rPr kumimoji="1" lang="en-US" altLang="ja-JP" sz="1300" dirty="0" smtClean="0"/>
              <a:t>【</a:t>
            </a:r>
            <a:r>
              <a:rPr kumimoji="1" lang="ja-JP" altLang="en-US" sz="1300" dirty="0" smtClean="0"/>
              <a:t>出典</a:t>
            </a:r>
            <a:r>
              <a:rPr kumimoji="1" lang="en-US" altLang="ja-JP" sz="1300" dirty="0" smtClean="0"/>
              <a:t>】</a:t>
            </a:r>
            <a:r>
              <a:rPr kumimoji="1" lang="ja-JP" altLang="en-US" sz="1300" dirty="0" smtClean="0"/>
              <a:t>厚労省作成資料</a:t>
            </a:r>
            <a:endParaRPr kumimoji="1" lang="ja-JP" altLang="en-US" sz="1300" dirty="0"/>
          </a:p>
        </p:txBody>
      </p:sp>
      <p:sp>
        <p:nvSpPr>
          <p:cNvPr id="59"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12</a:t>
            </a:fld>
            <a:endParaRPr lang="ja-JP" altLang="en-US" sz="1400" b="1" dirty="0">
              <a:solidFill>
                <a:prstClr val="black"/>
              </a:solidFill>
            </a:endParaRPr>
          </a:p>
        </p:txBody>
      </p:sp>
    </p:spTree>
    <p:extLst>
      <p:ext uri="{BB962C8B-B14F-4D97-AF65-F5344CB8AC3E}">
        <p14:creationId xmlns:p14="http://schemas.microsoft.com/office/powerpoint/2010/main" val="378627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179512" y="836712"/>
            <a:ext cx="8712968" cy="5832648"/>
          </a:xfrm>
          <a:prstGeom prst="rect">
            <a:avLst/>
          </a:prstGeom>
          <a:ln w="63500" cmpd="dbl">
            <a:solidFill>
              <a:schemeClr val="tx1"/>
            </a:solidFill>
          </a:ln>
        </p:spPr>
        <p:txBody>
          <a:bodyPr vert="horz" lIns="91440" tIns="45720" rIns="91440" bIns="45720" rtlCol="0">
            <a:noAutofit/>
          </a:bodyPr>
          <a:lstStyle/>
          <a:p>
            <a:r>
              <a:rPr lang="ja-JP" altLang="en-US" sz="2200" dirty="0" smtClean="0"/>
              <a:t>　①　コーディネーターの設置目的</a:t>
            </a:r>
          </a:p>
          <a:p>
            <a:pPr marL="365125"/>
            <a:r>
              <a:rPr lang="ja-JP" altLang="en-US" sz="2200" dirty="0" smtClean="0"/>
              <a:t>市町村が定める活動区域ごとに、関係者のネットワークや既存の取組・組織等も活用しながら、上記のコーディネート業務を実施することにより、地域における生活支援・介護予防サービスの提供体制の整備に向けた取組を推進することを目的とする。</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200" b="0" i="0" u="none" strike="noStrike" kern="1200" cap="none" spc="0" normalizeH="0" baseline="0" noProof="0" dirty="0" smtClean="0">
                <a:ln>
                  <a:noFill/>
                </a:ln>
                <a:solidFill>
                  <a:schemeClr val="tx1"/>
                </a:solidFill>
                <a:effectLst/>
                <a:uLnTx/>
                <a:uFillTx/>
              </a:rPr>
              <a:t>　②　コーディネーターの役割等</a:t>
            </a:r>
          </a:p>
          <a:p>
            <a:pPr marL="365125" marR="0" lvl="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2200" dirty="0" smtClean="0"/>
              <a:t>・</a:t>
            </a:r>
            <a:r>
              <a:rPr kumimoji="1" lang="ja-JP" altLang="en-US" sz="2200" b="0" i="0" u="none" strike="noStrike" kern="1200" cap="none" spc="0" normalizeH="0" baseline="0" noProof="0" dirty="0" smtClean="0">
                <a:ln>
                  <a:noFill/>
                </a:ln>
                <a:effectLst/>
                <a:uLnTx/>
                <a:uFillTx/>
              </a:rPr>
              <a:t>生活支援の担い手の養成、サービスの開発（第１層、第２層）</a:t>
            </a:r>
          </a:p>
          <a:p>
            <a:pPr marL="365125" marR="0" lvl="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2200" dirty="0" smtClean="0"/>
              <a:t>・</a:t>
            </a:r>
            <a:r>
              <a:rPr kumimoji="1" lang="ja-JP" altLang="en-US" sz="2200" b="0" i="0" u="none" strike="noStrike" kern="1200" cap="none" spc="0" normalizeH="0" baseline="0" noProof="0" dirty="0" smtClean="0">
                <a:ln>
                  <a:noFill/>
                </a:ln>
                <a:effectLst/>
                <a:uLnTx/>
                <a:uFillTx/>
              </a:rPr>
              <a:t>関係者のネットワーク化（第１層、第２層）</a:t>
            </a:r>
          </a:p>
          <a:p>
            <a:pPr marL="365125" marR="0" lvl="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2200" dirty="0" smtClean="0"/>
              <a:t>・</a:t>
            </a:r>
            <a:r>
              <a:rPr kumimoji="1" lang="ja-JP" altLang="en-US" sz="2200" b="0" i="0" u="none" strike="noStrike" kern="1200" cap="none" spc="0" normalizeH="0" baseline="0" noProof="0" dirty="0" smtClean="0">
                <a:ln>
                  <a:noFill/>
                </a:ln>
                <a:effectLst/>
                <a:uLnTx/>
                <a:uFillTx/>
              </a:rPr>
              <a:t>ニ</a:t>
            </a:r>
            <a:r>
              <a:rPr kumimoji="1" lang="ja-JP" altLang="en-US" sz="2200" b="0" i="0" u="none" strike="noStrike" kern="1200" cap="none" spc="0" normalizeH="0" baseline="0" noProof="0" dirty="0" smtClean="0">
                <a:ln>
                  <a:noFill/>
                </a:ln>
                <a:solidFill>
                  <a:schemeClr val="tx1"/>
                </a:solidFill>
                <a:effectLst/>
                <a:uLnTx/>
                <a:uFillTx/>
              </a:rPr>
              <a:t>ーズとサービスのマッチング（第２層）</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200" b="0" i="0" u="none" strike="noStrike" kern="1200" cap="none" spc="0" normalizeH="0" baseline="0" noProof="0" dirty="0" smtClean="0">
                <a:ln>
                  <a:noFill/>
                </a:ln>
                <a:solidFill>
                  <a:schemeClr val="tx1"/>
                </a:solidFill>
                <a:effectLst/>
                <a:uLnTx/>
                <a:uFillTx/>
              </a:rPr>
              <a:t>　③　配置</a:t>
            </a:r>
          </a:p>
          <a:p>
            <a:pPr marL="365125" marR="0" lvl="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2200" b="0" i="0" u="none" strike="noStrike" kern="1200" cap="none" spc="0" normalizeH="0" baseline="0" noProof="0" dirty="0" smtClean="0">
                <a:ln>
                  <a:noFill/>
                </a:ln>
                <a:solidFill>
                  <a:schemeClr val="tx1"/>
                </a:solidFill>
                <a:effectLst/>
                <a:uLnTx/>
                <a:uFillTx/>
              </a:rPr>
              <a:t>地域包括支援センターとの連携を前提とした上で、配置先や市町村ごとの配置人数等は限定せず、地域の実情に応じた多様な配置を可能とする。</a:t>
            </a:r>
          </a:p>
          <a:p>
            <a:pPr lvl="0">
              <a:defRPr/>
            </a:pPr>
            <a:r>
              <a:rPr lang="ja-JP" altLang="en-US" sz="2200" dirty="0" smtClean="0"/>
              <a:t>　④　コーディネーターの資格・要件</a:t>
            </a:r>
          </a:p>
          <a:p>
            <a:pPr marL="365125" lvl="0">
              <a:defRPr/>
            </a:pPr>
            <a:r>
              <a:rPr lang="ja-JP" altLang="en-US" sz="2200" dirty="0" smtClean="0"/>
              <a:t>地域における助け合いや生活支援・介護予防サービスの提供実績のある者、または中間支援を行う団体等であって、地域でコーディネート機能を適切に担うことができる者。</a:t>
            </a:r>
            <a:endParaRPr kumimoji="1" lang="ja-JP" altLang="en-US" sz="2200" b="0" i="0" u="none" strike="noStrike" kern="1200" cap="none" spc="0" normalizeH="0" baseline="0" noProof="0" dirty="0">
              <a:ln>
                <a:noFill/>
              </a:ln>
              <a:solidFill>
                <a:schemeClr val="tx1"/>
              </a:solidFill>
              <a:effectLst/>
              <a:uLnTx/>
              <a:uFillTx/>
            </a:endParaRPr>
          </a:p>
        </p:txBody>
      </p:sp>
      <p:sp>
        <p:nvSpPr>
          <p:cNvPr id="4" name="タイトル 1"/>
          <p:cNvSpPr txBox="1">
            <a:spLocks/>
          </p:cNvSpPr>
          <p:nvPr/>
        </p:nvSpPr>
        <p:spPr>
          <a:xfrm>
            <a:off x="0" y="12700"/>
            <a:ext cx="6336704" cy="5620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500" dirty="0"/>
              <a:t>（２）　コーディネーターの目的・役割等</a:t>
            </a:r>
          </a:p>
        </p:txBody>
      </p:sp>
      <p:sp>
        <p:nvSpPr>
          <p:cNvPr id="6"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13</a:t>
            </a:fld>
            <a:endParaRPr lang="ja-JP" altLang="en-US" sz="1400" b="1" dirty="0">
              <a:solidFill>
                <a:prstClr val="black"/>
              </a:solidFill>
            </a:endParaRPr>
          </a:p>
        </p:txBody>
      </p:sp>
    </p:spTree>
    <p:extLst>
      <p:ext uri="{BB962C8B-B14F-4D97-AF65-F5344CB8AC3E}">
        <p14:creationId xmlns:p14="http://schemas.microsoft.com/office/powerpoint/2010/main" val="4179873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116632"/>
            <a:ext cx="8229600" cy="927100"/>
          </a:xfrm>
        </p:spPr>
        <p:txBody>
          <a:bodyPr>
            <a:normAutofit/>
          </a:bodyPr>
          <a:lstStyle/>
          <a:p>
            <a:r>
              <a:rPr lang="ja-JP" altLang="en-US" sz="3200" dirty="0" smtClean="0"/>
              <a:t>各レベル</a:t>
            </a:r>
            <a:r>
              <a:rPr lang="ja-JP" altLang="en-US" sz="3200" dirty="0"/>
              <a:t>の</a:t>
            </a:r>
            <a:r>
              <a:rPr lang="ja-JP" altLang="en-US" sz="3200" dirty="0" smtClean="0"/>
              <a:t>コーディネーターの基本的</a:t>
            </a:r>
            <a:r>
              <a:rPr lang="ja-JP" altLang="en-US" sz="3200" dirty="0"/>
              <a:t>な役割</a:t>
            </a:r>
          </a:p>
        </p:txBody>
      </p:sp>
      <p:sp>
        <p:nvSpPr>
          <p:cNvPr id="6" name="コンテンツ プレースホルダー 2"/>
          <p:cNvSpPr txBox="1">
            <a:spLocks/>
          </p:cNvSpPr>
          <p:nvPr/>
        </p:nvSpPr>
        <p:spPr>
          <a:xfrm>
            <a:off x="251520" y="1484784"/>
            <a:ext cx="8640960" cy="4752528"/>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Char char="l"/>
            </a:pPr>
            <a:r>
              <a:rPr lang="ja-JP" altLang="en-US" sz="2600" dirty="0" smtClean="0"/>
              <a:t>第１層（市町村全域対象）、第</a:t>
            </a:r>
            <a:r>
              <a:rPr lang="ja-JP" altLang="en-US" sz="2600" dirty="0"/>
              <a:t>２</a:t>
            </a:r>
            <a:r>
              <a:rPr lang="ja-JP" altLang="en-US" sz="2600" dirty="0" smtClean="0"/>
              <a:t>層（日常生活圏域対象）</a:t>
            </a:r>
          </a:p>
          <a:p>
            <a:pPr marL="274638" indent="-274638">
              <a:buNone/>
            </a:pPr>
            <a:r>
              <a:rPr lang="ja-JP" altLang="en-US" sz="2800" dirty="0" smtClean="0"/>
              <a:t>　</a:t>
            </a:r>
            <a:r>
              <a:rPr lang="ja-JP" altLang="en-US" sz="2600" dirty="0" smtClean="0"/>
              <a:t>・</a:t>
            </a:r>
            <a:r>
              <a:rPr lang="ja-JP" altLang="ja-JP" sz="2600" dirty="0" smtClean="0"/>
              <a:t>生活</a:t>
            </a:r>
            <a:r>
              <a:rPr lang="ja-JP" altLang="ja-JP" sz="2600" dirty="0"/>
              <a:t>支援の担い手の</a:t>
            </a:r>
            <a:r>
              <a:rPr lang="ja-JP" altLang="ja-JP" sz="2600" dirty="0" smtClean="0"/>
              <a:t>養成</a:t>
            </a:r>
            <a:r>
              <a:rPr lang="ja-JP" altLang="en-US" sz="2600" dirty="0" smtClean="0"/>
              <a:t>、</a:t>
            </a:r>
            <a:r>
              <a:rPr lang="ja-JP" altLang="ja-JP" sz="2600" dirty="0" smtClean="0"/>
              <a:t>サービス</a:t>
            </a:r>
            <a:r>
              <a:rPr lang="ja-JP" altLang="ja-JP" sz="2600" dirty="0"/>
              <a:t>の開発等の資源</a:t>
            </a:r>
            <a:r>
              <a:rPr lang="ja-JP" altLang="ja-JP" sz="2600" dirty="0" smtClean="0"/>
              <a:t>開発</a:t>
            </a:r>
            <a:endParaRPr lang="ja-JP" altLang="en-US" sz="2600" dirty="0" smtClean="0"/>
          </a:p>
          <a:p>
            <a:pPr marL="274638" indent="-274638">
              <a:buNone/>
            </a:pPr>
            <a:r>
              <a:rPr lang="ja-JP" altLang="en-US" sz="2600" dirty="0"/>
              <a:t>　</a:t>
            </a:r>
            <a:r>
              <a:rPr lang="ja-JP" altLang="en-US" sz="2600" dirty="0" smtClean="0"/>
              <a:t>・</a:t>
            </a:r>
            <a:r>
              <a:rPr lang="ja-JP" altLang="ja-JP" sz="2600" dirty="0" smtClean="0"/>
              <a:t>関係者</a:t>
            </a:r>
            <a:r>
              <a:rPr lang="ja-JP" altLang="ja-JP" sz="2600" dirty="0"/>
              <a:t>のネットワーク化の</a:t>
            </a:r>
            <a:r>
              <a:rPr lang="ja-JP" altLang="ja-JP" sz="2600" dirty="0" smtClean="0"/>
              <a:t>推進</a:t>
            </a:r>
            <a:endParaRPr lang="ja-JP" altLang="en-US" sz="2600" dirty="0" smtClean="0"/>
          </a:p>
          <a:p>
            <a:pPr marL="274638" indent="-274638">
              <a:buNone/>
            </a:pPr>
            <a:r>
              <a:rPr lang="ja-JP" altLang="en-US" sz="2800" dirty="0"/>
              <a:t>　</a:t>
            </a:r>
            <a:endParaRPr lang="ja-JP" altLang="en-US" sz="2600" dirty="0"/>
          </a:p>
          <a:p>
            <a:pPr>
              <a:buFont typeface="Wingdings" pitchFamily="2" charset="2"/>
              <a:buChar char="l"/>
            </a:pPr>
            <a:r>
              <a:rPr lang="ja-JP" altLang="en-US" sz="2600" dirty="0" smtClean="0"/>
              <a:t>第３層</a:t>
            </a:r>
            <a:r>
              <a:rPr lang="ja-JP" altLang="en-US" sz="2600" dirty="0"/>
              <a:t>のコーディネーター（サービス</a:t>
            </a:r>
            <a:r>
              <a:rPr lang="ja-JP" altLang="en-US" sz="2600" dirty="0" smtClean="0"/>
              <a:t>提供組織に属する）</a:t>
            </a:r>
          </a:p>
          <a:p>
            <a:pPr marL="274638" indent="-274638">
              <a:buNone/>
            </a:pPr>
            <a:r>
              <a:rPr lang="ja-JP" altLang="en-US" sz="2600" dirty="0" smtClean="0"/>
              <a:t>　・自身が属する組織のサービスの提供</a:t>
            </a:r>
            <a:r>
              <a:rPr lang="en-US" altLang="ja-JP" sz="2600" dirty="0" smtClean="0"/>
              <a:t>…</a:t>
            </a:r>
            <a:r>
              <a:rPr lang="ja-JP" altLang="en-US" sz="2600" dirty="0" smtClean="0"/>
              <a:t>サービス提供内容の調整と担い手とのマッチング</a:t>
            </a:r>
          </a:p>
        </p:txBody>
      </p:sp>
      <p:sp>
        <p:nvSpPr>
          <p:cNvPr id="4"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14</a:t>
            </a:fld>
            <a:endParaRPr lang="ja-JP" altLang="en-US" sz="1400" b="1" dirty="0">
              <a:solidFill>
                <a:prstClr val="black"/>
              </a:solidFill>
            </a:endParaRPr>
          </a:p>
        </p:txBody>
      </p:sp>
    </p:spTree>
    <p:extLst>
      <p:ext uri="{BB962C8B-B14F-4D97-AF65-F5344CB8AC3E}">
        <p14:creationId xmlns:p14="http://schemas.microsoft.com/office/powerpoint/2010/main" val="313508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0" y="980728"/>
            <a:ext cx="8964488" cy="5877272"/>
          </a:xfrm>
          <a:prstGeom prst="rect">
            <a:avLst/>
          </a:prstGeom>
        </p:spPr>
        <p:txBody>
          <a:bodyPr vert="horz" lIns="91440" tIns="45720" rIns="91440" bIns="45720" rtlCol="0">
            <a:noAutofit/>
          </a:bodyPr>
          <a:lstStyle/>
          <a:p>
            <a:pPr marL="514350" indent="-342900">
              <a:spcBef>
                <a:spcPct val="20000"/>
              </a:spcBef>
              <a:buFont typeface="Wingdings" pitchFamily="2" charset="2"/>
              <a:buChar char="l"/>
            </a:pPr>
            <a:r>
              <a:rPr lang="ja-JP" altLang="en-US" sz="2600" dirty="0" smtClean="0">
                <a:solidFill>
                  <a:prstClr val="black"/>
                </a:solidFill>
              </a:rPr>
              <a:t>市町村全域でのサービス開発</a:t>
            </a:r>
            <a:r>
              <a:rPr lang="ja-JP" altLang="en-US" sz="2400" dirty="0" smtClean="0">
                <a:solidFill>
                  <a:prstClr val="black"/>
                </a:solidFill>
              </a:rPr>
              <a:t/>
            </a:r>
            <a:br>
              <a:rPr lang="ja-JP" altLang="en-US" sz="2400" dirty="0" smtClean="0">
                <a:solidFill>
                  <a:prstClr val="black"/>
                </a:solidFill>
              </a:rPr>
            </a:br>
            <a:r>
              <a:rPr lang="ja-JP" altLang="en-US" sz="2200" dirty="0" smtClean="0">
                <a:solidFill>
                  <a:prstClr val="black"/>
                </a:solidFill>
              </a:rPr>
              <a:t>・市町村全域で生活支援サービスが利用できるよう、現在あるいは今後生活支援サービスを行う活動主体を把握する。</a:t>
            </a:r>
            <a:br>
              <a:rPr lang="ja-JP" altLang="en-US" sz="2200" dirty="0" smtClean="0">
                <a:solidFill>
                  <a:prstClr val="black"/>
                </a:solidFill>
              </a:rPr>
            </a:br>
            <a:r>
              <a:rPr lang="ja-JP" altLang="en-US" sz="2200" dirty="0" smtClean="0">
                <a:solidFill>
                  <a:prstClr val="black"/>
                </a:solidFill>
              </a:rPr>
              <a:t>・既存の団体への活動開始への働きかけ、立ち上げ支援等を行う。</a:t>
            </a:r>
          </a:p>
          <a:p>
            <a:pPr marL="514350" indent="-342900">
              <a:spcBef>
                <a:spcPct val="20000"/>
              </a:spcBef>
              <a:buFont typeface="Wingdings" pitchFamily="2" charset="2"/>
              <a:buChar char="l"/>
            </a:pPr>
            <a:r>
              <a:rPr lang="ja-JP" altLang="en-US" sz="2600" dirty="0" smtClean="0">
                <a:solidFill>
                  <a:prstClr val="black"/>
                </a:solidFill>
              </a:rPr>
              <a:t>住民によるサービス提供主体への活動支援</a:t>
            </a:r>
            <a:r>
              <a:rPr lang="ja-JP" altLang="en-US" sz="2400" dirty="0" smtClean="0">
                <a:solidFill>
                  <a:prstClr val="black"/>
                </a:solidFill>
              </a:rPr>
              <a:t/>
            </a:r>
            <a:br>
              <a:rPr lang="ja-JP" altLang="en-US" sz="2400" dirty="0" smtClean="0">
                <a:solidFill>
                  <a:prstClr val="black"/>
                </a:solidFill>
              </a:rPr>
            </a:br>
            <a:r>
              <a:rPr lang="ja-JP" altLang="en-US" sz="2200" dirty="0" smtClean="0">
                <a:solidFill>
                  <a:prstClr val="black"/>
                </a:solidFill>
              </a:rPr>
              <a:t>・中間支援組織やサービス</a:t>
            </a:r>
            <a:r>
              <a:rPr lang="ja-JP" altLang="en-US" sz="2200" dirty="0">
                <a:solidFill>
                  <a:prstClr val="black"/>
                </a:solidFill>
              </a:rPr>
              <a:t>提供組織と</a:t>
            </a:r>
            <a:r>
              <a:rPr lang="ja-JP" altLang="en-US" sz="2200" dirty="0" smtClean="0">
                <a:solidFill>
                  <a:prstClr val="black"/>
                </a:solidFill>
              </a:rPr>
              <a:t>協働し、ボランティアの呼びかけやサービスの案内等の広報支援、養成研修、スキルアップ研修等を行う。</a:t>
            </a:r>
            <a:br>
              <a:rPr lang="ja-JP" altLang="en-US" sz="2200" dirty="0" smtClean="0">
                <a:solidFill>
                  <a:prstClr val="black"/>
                </a:solidFill>
              </a:rPr>
            </a:br>
            <a:r>
              <a:rPr lang="ja-JP" altLang="en-US" sz="2200" dirty="0" smtClean="0">
                <a:solidFill>
                  <a:prstClr val="black"/>
                </a:solidFill>
              </a:rPr>
              <a:t>・同種の活動を行っている団体の情報交換や連絡の場を設けたり、協働を促す。</a:t>
            </a:r>
            <a:br>
              <a:rPr lang="ja-JP" altLang="en-US" sz="2200" dirty="0" smtClean="0">
                <a:solidFill>
                  <a:prstClr val="black"/>
                </a:solidFill>
              </a:rPr>
            </a:br>
            <a:r>
              <a:rPr lang="ja-JP" altLang="en-US" sz="2200" dirty="0" smtClean="0">
                <a:solidFill>
                  <a:prstClr val="black"/>
                </a:solidFill>
              </a:rPr>
              <a:t>・継続的な活動を行う組織への、事務所・コーディネーター等の確保に関する支援方策の検討。</a:t>
            </a:r>
          </a:p>
          <a:p>
            <a:pPr marL="514350" indent="-342900">
              <a:spcBef>
                <a:spcPct val="20000"/>
              </a:spcBef>
              <a:buFont typeface="Wingdings" pitchFamily="2" charset="2"/>
              <a:buChar char="l"/>
            </a:pPr>
            <a:r>
              <a:rPr lang="ja-JP" altLang="en-US" sz="2600" dirty="0" smtClean="0">
                <a:solidFill>
                  <a:prstClr val="black"/>
                </a:solidFill>
              </a:rPr>
              <a:t>行政からの情報提供や意見交換の促進</a:t>
            </a:r>
            <a:r>
              <a:rPr lang="ja-JP" altLang="en-US" sz="2400" dirty="0" smtClean="0">
                <a:solidFill>
                  <a:prstClr val="black"/>
                </a:solidFill>
              </a:rPr>
              <a:t/>
            </a:r>
            <a:br>
              <a:rPr lang="ja-JP" altLang="en-US" sz="2400" dirty="0" smtClean="0">
                <a:solidFill>
                  <a:prstClr val="black"/>
                </a:solidFill>
              </a:rPr>
            </a:br>
            <a:r>
              <a:rPr lang="ja-JP" altLang="en-US" sz="2200" dirty="0" smtClean="0">
                <a:solidFill>
                  <a:prstClr val="black"/>
                </a:solidFill>
              </a:rPr>
              <a:t>・行政の施策等の情報をコーディネーターやサービス提供主体に提供し、定期的な意見交換の場を設けるなど、行政との連携や施策の計画的な推進を促進する</a:t>
            </a:r>
          </a:p>
        </p:txBody>
      </p:sp>
      <p:sp>
        <p:nvSpPr>
          <p:cNvPr id="4" name="タイトル 1"/>
          <p:cNvSpPr txBox="1">
            <a:spLocks/>
          </p:cNvSpPr>
          <p:nvPr/>
        </p:nvSpPr>
        <p:spPr>
          <a:xfrm>
            <a:off x="0" y="1588"/>
            <a:ext cx="8229600" cy="92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第１層のコーディネーターの活動</a:t>
            </a:r>
            <a:endParaRPr lang="ja-JP" altLang="en-US" sz="3200" dirty="0"/>
          </a:p>
        </p:txBody>
      </p:sp>
      <p:sp>
        <p:nvSpPr>
          <p:cNvPr id="5"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15</a:t>
            </a:fld>
            <a:endParaRPr lang="ja-JP" altLang="en-US" sz="1400" b="1" dirty="0">
              <a:solidFill>
                <a:prstClr val="black"/>
              </a:solidFill>
            </a:endParaRPr>
          </a:p>
        </p:txBody>
      </p:sp>
    </p:spTree>
    <p:extLst>
      <p:ext uri="{BB962C8B-B14F-4D97-AF65-F5344CB8AC3E}">
        <p14:creationId xmlns:p14="http://schemas.microsoft.com/office/powerpoint/2010/main" val="2179837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0" y="692696"/>
            <a:ext cx="9150532" cy="5920184"/>
          </a:xfrm>
          <a:prstGeom prst="rect">
            <a:avLst/>
          </a:prstGeom>
        </p:spPr>
        <p:txBody>
          <a:bodyPr vert="horz" lIns="91440" tIns="45720" rIns="91440" bIns="45720" rtlCol="0">
            <a:noAutofit/>
          </a:bodyPr>
          <a:lstStyle/>
          <a:p>
            <a:pPr marL="528638" indent="-342900">
              <a:buFont typeface="Wingdings" pitchFamily="2" charset="2"/>
              <a:buChar char="l"/>
            </a:pPr>
            <a:r>
              <a:rPr lang="ja-JP" altLang="en-US" sz="2600" dirty="0" smtClean="0">
                <a:solidFill>
                  <a:prstClr val="black"/>
                </a:solidFill>
              </a:rPr>
              <a:t>生活支援サービスについてのニーズ把握</a:t>
            </a:r>
            <a:r>
              <a:rPr lang="ja-JP" altLang="en-US" sz="2400" dirty="0" smtClean="0">
                <a:solidFill>
                  <a:prstClr val="black"/>
                </a:solidFill>
              </a:rPr>
              <a:t/>
            </a:r>
            <a:br>
              <a:rPr lang="ja-JP" altLang="en-US" sz="2400" dirty="0" smtClean="0">
                <a:solidFill>
                  <a:prstClr val="black"/>
                </a:solidFill>
              </a:rPr>
            </a:br>
            <a:r>
              <a:rPr lang="ja-JP" altLang="en-US" sz="2200" dirty="0" smtClean="0">
                <a:solidFill>
                  <a:prstClr val="black"/>
                </a:solidFill>
              </a:rPr>
              <a:t>・地域包括支援センター等と協働して既存の情報を活用し、小地域ごとにニーズを明らかにする。</a:t>
            </a:r>
            <a:br>
              <a:rPr lang="ja-JP" altLang="en-US" sz="2200" dirty="0" smtClean="0">
                <a:solidFill>
                  <a:prstClr val="black"/>
                </a:solidFill>
              </a:rPr>
            </a:br>
            <a:r>
              <a:rPr lang="ja-JP" altLang="en-US" sz="2200" dirty="0" smtClean="0">
                <a:solidFill>
                  <a:prstClr val="black"/>
                </a:solidFill>
              </a:rPr>
              <a:t>・地域の住民組織等との日常的な意見交換</a:t>
            </a:r>
            <a:endParaRPr lang="en-US" altLang="ja-JP" sz="2200" dirty="0" smtClean="0">
              <a:solidFill>
                <a:prstClr val="black"/>
              </a:solidFill>
            </a:endParaRPr>
          </a:p>
          <a:p>
            <a:pPr marL="528638" indent="-342900">
              <a:buFont typeface="Wingdings" pitchFamily="2" charset="2"/>
              <a:buChar char="l"/>
            </a:pPr>
            <a:r>
              <a:rPr lang="ja-JP" altLang="en-US" sz="2600" dirty="0" smtClean="0">
                <a:solidFill>
                  <a:prstClr val="black"/>
                </a:solidFill>
              </a:rPr>
              <a:t>圏域の活動団体・社会資源の把握</a:t>
            </a:r>
            <a:r>
              <a:rPr lang="ja-JP" altLang="en-US" sz="2400" dirty="0" smtClean="0">
                <a:solidFill>
                  <a:prstClr val="black"/>
                </a:solidFill>
              </a:rPr>
              <a:t/>
            </a:r>
            <a:br>
              <a:rPr lang="ja-JP" altLang="en-US" sz="2400" dirty="0" smtClean="0">
                <a:solidFill>
                  <a:prstClr val="black"/>
                </a:solidFill>
              </a:rPr>
            </a:br>
            <a:r>
              <a:rPr lang="ja-JP" altLang="en-US" sz="2200" dirty="0" smtClean="0">
                <a:solidFill>
                  <a:prstClr val="black"/>
                </a:solidFill>
              </a:rPr>
              <a:t>・生活支援サービスを行っている団体、サロン活動の拠点、高齢者がよく買い物にいく商店街、地域密着型の企業など社会資源を把握する</a:t>
            </a:r>
            <a:endParaRPr lang="en-US" altLang="ja-JP" sz="2200" dirty="0" smtClean="0">
              <a:solidFill>
                <a:prstClr val="black"/>
              </a:solidFill>
            </a:endParaRPr>
          </a:p>
          <a:p>
            <a:pPr marL="528638" indent="-342900">
              <a:buFont typeface="Wingdings" pitchFamily="2" charset="2"/>
              <a:buChar char="l"/>
            </a:pPr>
            <a:r>
              <a:rPr lang="ja-JP" altLang="en-US" sz="2600" dirty="0" smtClean="0">
                <a:solidFill>
                  <a:prstClr val="black"/>
                </a:solidFill>
              </a:rPr>
              <a:t>圏域に必要なサービスや活動（社会参加・活動の場・居場所等）の開発</a:t>
            </a:r>
            <a:r>
              <a:rPr lang="ja-JP" altLang="en-US" sz="2200" dirty="0" smtClean="0">
                <a:solidFill>
                  <a:prstClr val="black"/>
                </a:solidFill>
              </a:rPr>
              <a:t/>
            </a:r>
            <a:br>
              <a:rPr lang="ja-JP" altLang="en-US" sz="2200" dirty="0" smtClean="0">
                <a:solidFill>
                  <a:prstClr val="black"/>
                </a:solidFill>
              </a:rPr>
            </a:br>
            <a:r>
              <a:rPr lang="ja-JP" altLang="en-US" sz="2200" dirty="0" smtClean="0">
                <a:solidFill>
                  <a:prstClr val="black"/>
                </a:solidFill>
              </a:rPr>
              <a:t>・開発視点は第１層のコーディネーターの活動と同様。住民の気づきの支援など、活動の支援と開発を一体的に進めていく</a:t>
            </a:r>
            <a:endParaRPr lang="en-US" altLang="ja-JP" sz="2200" dirty="0" smtClean="0">
              <a:solidFill>
                <a:prstClr val="black"/>
              </a:solidFill>
            </a:endParaRPr>
          </a:p>
          <a:p>
            <a:pPr marL="528638" indent="-342900">
              <a:buFont typeface="Wingdings" pitchFamily="2" charset="2"/>
              <a:buChar char="l"/>
            </a:pPr>
            <a:r>
              <a:rPr lang="ja-JP" altLang="en-US" sz="2600" dirty="0" smtClean="0">
                <a:solidFill>
                  <a:prstClr val="black"/>
                </a:solidFill>
              </a:rPr>
              <a:t>地域への情報提供と利用者のサービスへの結び付け</a:t>
            </a:r>
            <a:r>
              <a:rPr lang="ja-JP" altLang="en-US" sz="2400" dirty="0" smtClean="0">
                <a:solidFill>
                  <a:prstClr val="black"/>
                </a:solidFill>
              </a:rPr>
              <a:t/>
            </a:r>
            <a:br>
              <a:rPr lang="ja-JP" altLang="en-US" sz="2400" dirty="0" smtClean="0">
                <a:solidFill>
                  <a:prstClr val="black"/>
                </a:solidFill>
              </a:rPr>
            </a:br>
            <a:r>
              <a:rPr lang="ja-JP" altLang="en-US" sz="2200" dirty="0" smtClean="0">
                <a:solidFill>
                  <a:prstClr val="black"/>
                </a:solidFill>
              </a:rPr>
              <a:t>・生活支援サービスの情報をリストや冊子にまとめ、利用者、地域の支援者・活動者、居宅介護支援事業所等に提供する</a:t>
            </a:r>
            <a:endParaRPr lang="en-US" altLang="ja-JP" sz="2200" dirty="0" smtClean="0">
              <a:solidFill>
                <a:prstClr val="black"/>
              </a:solidFill>
            </a:endParaRPr>
          </a:p>
          <a:p>
            <a:pPr marL="528638" indent="-342900">
              <a:buFont typeface="Wingdings" pitchFamily="2" charset="2"/>
              <a:buChar char="l"/>
            </a:pPr>
            <a:r>
              <a:rPr lang="ja-JP" altLang="en-US" sz="2600" dirty="0" smtClean="0">
                <a:solidFill>
                  <a:prstClr val="black"/>
                </a:solidFill>
              </a:rPr>
              <a:t>サービス提供主体・地域の諸団体、居宅介護支援・介護サービス事業所間の日常的な連携・協働の促進</a:t>
            </a:r>
            <a:r>
              <a:rPr lang="ja-JP" altLang="en-US" sz="2400" dirty="0" smtClean="0">
                <a:solidFill>
                  <a:prstClr val="black"/>
                </a:solidFill>
              </a:rPr>
              <a:t/>
            </a:r>
            <a:br>
              <a:rPr lang="ja-JP" altLang="en-US" sz="2400" dirty="0" smtClean="0">
                <a:solidFill>
                  <a:prstClr val="black"/>
                </a:solidFill>
              </a:rPr>
            </a:br>
            <a:r>
              <a:rPr lang="ja-JP" altLang="en-US" sz="2200" dirty="0" smtClean="0">
                <a:solidFill>
                  <a:prstClr val="black"/>
                </a:solidFill>
              </a:rPr>
              <a:t>・互いの役割分担等についての共通認識の醸成</a:t>
            </a:r>
            <a:endParaRPr lang="en-US" altLang="ja-JP" sz="2200" dirty="0" smtClean="0">
              <a:solidFill>
                <a:prstClr val="black"/>
              </a:solidFill>
            </a:endParaRPr>
          </a:p>
          <a:p>
            <a:pPr marL="357188" indent="-185738">
              <a:spcBef>
                <a:spcPct val="20000"/>
              </a:spcBef>
            </a:pPr>
            <a:endParaRPr lang="en-US" altLang="ja-JP" sz="2200" dirty="0" smtClean="0">
              <a:solidFill>
                <a:prstClr val="black"/>
              </a:solidFill>
            </a:endParaRPr>
          </a:p>
        </p:txBody>
      </p:sp>
      <p:sp>
        <p:nvSpPr>
          <p:cNvPr id="3" name="タイトル 1"/>
          <p:cNvSpPr txBox="1">
            <a:spLocks/>
          </p:cNvSpPr>
          <p:nvPr/>
        </p:nvSpPr>
        <p:spPr>
          <a:xfrm>
            <a:off x="0" y="10716"/>
            <a:ext cx="8229600" cy="92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第２層のコーディネーターの活動</a:t>
            </a:r>
            <a:endParaRPr lang="ja-JP" altLang="en-US" sz="3200" dirty="0"/>
          </a:p>
        </p:txBody>
      </p:sp>
      <p:sp>
        <p:nvSpPr>
          <p:cNvPr id="4"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16</a:t>
            </a:fld>
            <a:endParaRPr lang="ja-JP" altLang="en-US" sz="1400" b="1" dirty="0">
              <a:solidFill>
                <a:prstClr val="black"/>
              </a:solidFill>
            </a:endParaRPr>
          </a:p>
        </p:txBody>
      </p:sp>
    </p:spTree>
    <p:extLst>
      <p:ext uri="{BB962C8B-B14F-4D97-AF65-F5344CB8AC3E}">
        <p14:creationId xmlns:p14="http://schemas.microsoft.com/office/powerpoint/2010/main" val="1658712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0" y="1124744"/>
            <a:ext cx="9150532" cy="5472608"/>
          </a:xfrm>
          <a:prstGeom prst="rect">
            <a:avLst/>
          </a:prstGeom>
        </p:spPr>
        <p:txBody>
          <a:bodyPr vert="horz" lIns="91440" tIns="45720" rIns="91440" bIns="45720" rtlCol="0">
            <a:noAutofit/>
          </a:bodyPr>
          <a:lstStyle/>
          <a:p>
            <a:pPr marL="528638" indent="-342900">
              <a:buFont typeface="Wingdings" pitchFamily="2" charset="2"/>
              <a:buChar char="l"/>
            </a:pPr>
            <a:r>
              <a:rPr lang="ja-JP" altLang="en-US" sz="2600" dirty="0" smtClean="0">
                <a:solidFill>
                  <a:prstClr val="black"/>
                </a:solidFill>
              </a:rPr>
              <a:t>支援を必要とする人のアセスメントと</a:t>
            </a:r>
            <a:r>
              <a:rPr lang="ja-JP" altLang="en-US" sz="2600" dirty="0" smtClean="0"/>
              <a:t>生活支援プランづくり</a:t>
            </a:r>
            <a:r>
              <a:rPr lang="ja-JP" altLang="en-US" sz="2600" dirty="0" smtClean="0">
                <a:solidFill>
                  <a:prstClr val="black"/>
                </a:solidFill>
              </a:rPr>
              <a:t>のお手伝い</a:t>
            </a:r>
            <a:r>
              <a:rPr lang="ja-JP" altLang="en-US" sz="2400" dirty="0" smtClean="0">
                <a:solidFill>
                  <a:prstClr val="black"/>
                </a:solidFill>
              </a:rPr>
              <a:t/>
            </a:r>
            <a:br>
              <a:rPr lang="ja-JP" altLang="en-US" sz="2400" dirty="0" smtClean="0">
                <a:solidFill>
                  <a:prstClr val="black"/>
                </a:solidFill>
              </a:rPr>
            </a:br>
            <a:r>
              <a:rPr lang="ja-JP" altLang="en-US" sz="2200" dirty="0" smtClean="0">
                <a:solidFill>
                  <a:prstClr val="black"/>
                </a:solidFill>
              </a:rPr>
              <a:t>・利用者が地域の支援を得ながら、地域で自分らしい生活を続けることが出来る生活支援プランを、利用者と一緒に考えていく</a:t>
            </a:r>
          </a:p>
          <a:p>
            <a:pPr marL="357188" indent="-171450"/>
            <a:endParaRPr lang="ja-JP" altLang="en-US" sz="2200" dirty="0" smtClean="0">
              <a:solidFill>
                <a:prstClr val="black"/>
              </a:solidFill>
            </a:endParaRPr>
          </a:p>
          <a:p>
            <a:pPr marL="528638" indent="-342900">
              <a:buFont typeface="Wingdings" pitchFamily="2" charset="2"/>
              <a:buChar char="l"/>
            </a:pPr>
            <a:r>
              <a:rPr lang="ja-JP" altLang="en-US" sz="2600" dirty="0" smtClean="0">
                <a:solidFill>
                  <a:prstClr val="black"/>
                </a:solidFill>
              </a:rPr>
              <a:t>サービスの担い手の支援</a:t>
            </a:r>
            <a:r>
              <a:rPr lang="ja-JP" altLang="en-US" sz="2400" dirty="0" smtClean="0">
                <a:solidFill>
                  <a:prstClr val="black"/>
                </a:solidFill>
              </a:rPr>
              <a:t/>
            </a:r>
            <a:br>
              <a:rPr lang="ja-JP" altLang="en-US" sz="2400" dirty="0" smtClean="0">
                <a:solidFill>
                  <a:prstClr val="black"/>
                </a:solidFill>
              </a:rPr>
            </a:br>
            <a:r>
              <a:rPr lang="ja-JP" altLang="en-US" sz="2200" dirty="0" smtClean="0">
                <a:solidFill>
                  <a:prstClr val="black"/>
                </a:solidFill>
              </a:rPr>
              <a:t>・担い手が、不安なく意欲を持ち活動し続けることが出来るよう、技能習得のための研修などを行う</a:t>
            </a:r>
          </a:p>
          <a:p>
            <a:pPr marL="357188" indent="-171450"/>
            <a:endParaRPr lang="ja-JP" altLang="en-US" sz="2200" dirty="0" smtClean="0">
              <a:solidFill>
                <a:prstClr val="black"/>
              </a:solidFill>
            </a:endParaRPr>
          </a:p>
          <a:p>
            <a:pPr marL="528638" indent="-342900">
              <a:buFont typeface="Wingdings" pitchFamily="2" charset="2"/>
              <a:buChar char="l"/>
            </a:pPr>
            <a:r>
              <a:rPr lang="ja-JP" altLang="en-US" sz="2600" dirty="0" smtClean="0">
                <a:solidFill>
                  <a:prstClr val="black"/>
                </a:solidFill>
              </a:rPr>
              <a:t>サービス提供時の関係機関との調整</a:t>
            </a:r>
            <a:r>
              <a:rPr lang="ja-JP" altLang="en-US" sz="2400" dirty="0" smtClean="0">
                <a:solidFill>
                  <a:prstClr val="black"/>
                </a:solidFill>
              </a:rPr>
              <a:t/>
            </a:r>
            <a:br>
              <a:rPr lang="ja-JP" altLang="en-US" sz="2400" dirty="0" smtClean="0">
                <a:solidFill>
                  <a:prstClr val="black"/>
                </a:solidFill>
              </a:rPr>
            </a:br>
            <a:r>
              <a:rPr lang="ja-JP" altLang="en-US" sz="2200" dirty="0" smtClean="0">
                <a:solidFill>
                  <a:prstClr val="black"/>
                </a:solidFill>
              </a:rPr>
              <a:t>・利用者の生活ニーズを代弁し、活動の担い手側に立ち、担い手の声や課題を専門職等に対し代弁する</a:t>
            </a:r>
          </a:p>
          <a:p>
            <a:pPr marL="357188" indent="-171450"/>
            <a:r>
              <a:rPr lang="ja-JP" altLang="en-US" sz="2200" dirty="0" smtClean="0">
                <a:solidFill>
                  <a:prstClr val="black"/>
                </a:solidFill>
              </a:rPr>
              <a:t/>
            </a:r>
            <a:br>
              <a:rPr lang="ja-JP" altLang="en-US" sz="2200" dirty="0" smtClean="0">
                <a:solidFill>
                  <a:prstClr val="black"/>
                </a:solidFill>
              </a:rPr>
            </a:br>
            <a:endParaRPr lang="en-US" altLang="ja-JP" sz="2200" dirty="0" smtClean="0">
              <a:solidFill>
                <a:prstClr val="black"/>
              </a:solidFill>
            </a:endParaRPr>
          </a:p>
        </p:txBody>
      </p:sp>
      <p:sp>
        <p:nvSpPr>
          <p:cNvPr id="3" name="タイトル 1"/>
          <p:cNvSpPr txBox="1">
            <a:spLocks/>
          </p:cNvSpPr>
          <p:nvPr/>
        </p:nvSpPr>
        <p:spPr>
          <a:xfrm>
            <a:off x="0" y="6524"/>
            <a:ext cx="8229600" cy="92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t>第３層のコーディネーターの活動</a:t>
            </a:r>
            <a:endParaRPr lang="ja-JP" altLang="en-US" sz="3200" dirty="0"/>
          </a:p>
        </p:txBody>
      </p:sp>
      <p:sp>
        <p:nvSpPr>
          <p:cNvPr id="4"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17</a:t>
            </a:fld>
            <a:endParaRPr lang="ja-JP" altLang="en-US" sz="1400" b="1" dirty="0">
              <a:solidFill>
                <a:prstClr val="black"/>
              </a:solidFill>
            </a:endParaRPr>
          </a:p>
        </p:txBody>
      </p:sp>
    </p:spTree>
    <p:extLst>
      <p:ext uri="{BB962C8B-B14F-4D97-AF65-F5344CB8AC3E}">
        <p14:creationId xmlns:p14="http://schemas.microsoft.com/office/powerpoint/2010/main" val="3681080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275268" y="836712"/>
            <a:ext cx="8689220" cy="5616624"/>
          </a:xfrm>
          <a:prstGeom prst="rect">
            <a:avLst/>
          </a:prstGeom>
          <a:ln w="63500" cmpd="dbl">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t>①</a:t>
            </a:r>
            <a:r>
              <a:rPr lang="ja-JP" altLang="en-US" sz="2000" dirty="0"/>
              <a:t>　協議体の設置目的 </a:t>
            </a:r>
          </a:p>
          <a:p>
            <a:pPr marL="0" indent="0">
              <a:buNone/>
            </a:pPr>
            <a:r>
              <a:rPr lang="ja-JP" altLang="en-US" sz="2200" dirty="0"/>
              <a:t>　生活</a:t>
            </a:r>
            <a:r>
              <a:rPr lang="ja-JP" altLang="en-US" sz="2200" dirty="0" smtClean="0"/>
              <a:t>支援・介護予防サービスの体制整備</a:t>
            </a:r>
            <a:r>
              <a:rPr lang="ja-JP" altLang="en-US" sz="2200" dirty="0"/>
              <a:t>に向けて、多様な主体の参画が求められることから、市町村が主体となって、「定期的な情報の共有・連携強化の場」として設置することにより、多様な主体間の情報共有及び連携・協働</a:t>
            </a:r>
            <a:r>
              <a:rPr lang="ja-JP" altLang="en-US" sz="2200" u="sng" dirty="0"/>
              <a:t>によるサービスや資源開発等を推進することを目的とする</a:t>
            </a:r>
            <a:r>
              <a:rPr lang="ja-JP" altLang="en-US" sz="2200" u="sng" dirty="0" smtClean="0"/>
              <a:t>。</a:t>
            </a:r>
            <a:endParaRPr lang="en-US" altLang="ja-JP" sz="2200" u="sng" dirty="0" smtClean="0"/>
          </a:p>
          <a:p>
            <a:pPr marL="0" indent="0">
              <a:buNone/>
            </a:pPr>
            <a:endParaRPr lang="en-US" altLang="ja-JP" sz="2200" dirty="0" smtClean="0"/>
          </a:p>
          <a:p>
            <a:pPr marL="0" indent="0">
              <a:spcBef>
                <a:spcPts val="0"/>
              </a:spcBef>
              <a:buNone/>
            </a:pPr>
            <a:r>
              <a:rPr lang="ja-JP" altLang="en-US" sz="2000" dirty="0" smtClean="0"/>
              <a:t>②　協議体の役割等</a:t>
            </a:r>
          </a:p>
          <a:p>
            <a:pPr marL="0" indent="0">
              <a:spcBef>
                <a:spcPts val="0"/>
              </a:spcBef>
              <a:buNone/>
            </a:pPr>
            <a:r>
              <a:rPr lang="ja-JP" altLang="en-US" sz="2200" dirty="0" smtClean="0"/>
              <a:t>○コーディネーターの組織的な補完</a:t>
            </a:r>
          </a:p>
          <a:p>
            <a:pPr marL="0" indent="0">
              <a:spcBef>
                <a:spcPts val="0"/>
              </a:spcBef>
              <a:buNone/>
            </a:pPr>
            <a:r>
              <a:rPr lang="ja-JP" altLang="en-US" sz="2200" dirty="0" smtClean="0"/>
              <a:t>○地域ニーズの把握（アンケート調査やマッピング等の実施）</a:t>
            </a:r>
          </a:p>
          <a:p>
            <a:pPr marL="0" indent="0">
              <a:spcBef>
                <a:spcPts val="0"/>
              </a:spcBef>
              <a:buNone/>
            </a:pPr>
            <a:r>
              <a:rPr lang="ja-JP" altLang="en-US" sz="2200" dirty="0" smtClean="0"/>
              <a:t>○情報の見える化の推進</a:t>
            </a:r>
          </a:p>
          <a:p>
            <a:pPr marL="0" indent="0">
              <a:spcBef>
                <a:spcPts val="0"/>
              </a:spcBef>
              <a:buNone/>
            </a:pPr>
            <a:r>
              <a:rPr lang="ja-JP" altLang="en-US" sz="2200" dirty="0" smtClean="0"/>
              <a:t>○企画、立案、方針策定を行う場</a:t>
            </a:r>
          </a:p>
          <a:p>
            <a:pPr marL="0" indent="0">
              <a:spcBef>
                <a:spcPts val="0"/>
              </a:spcBef>
              <a:buNone/>
            </a:pPr>
            <a:r>
              <a:rPr lang="ja-JP" altLang="en-US" sz="2200" dirty="0" smtClean="0"/>
              <a:t>○地域づくりにおける意識の統一を図る場</a:t>
            </a:r>
          </a:p>
          <a:p>
            <a:pPr marL="0" indent="0">
              <a:spcBef>
                <a:spcPts val="0"/>
              </a:spcBef>
              <a:buNone/>
            </a:pPr>
            <a:r>
              <a:rPr lang="ja-JP" altLang="en-US" sz="2200" dirty="0" smtClean="0"/>
              <a:t>○情報交換の場</a:t>
            </a:r>
          </a:p>
          <a:p>
            <a:pPr marL="0" indent="0">
              <a:spcBef>
                <a:spcPts val="0"/>
              </a:spcBef>
              <a:buNone/>
            </a:pPr>
            <a:r>
              <a:rPr lang="ja-JP" altLang="en-US" sz="2200" dirty="0" smtClean="0"/>
              <a:t>○働きかけの場</a:t>
            </a:r>
            <a:endParaRPr lang="ja-JP" altLang="en-US" sz="2200" dirty="0"/>
          </a:p>
          <a:p>
            <a:pPr marL="0" indent="0">
              <a:buNone/>
            </a:pPr>
            <a:endParaRPr lang="ja-JP" altLang="en-US" sz="2600" dirty="0"/>
          </a:p>
        </p:txBody>
      </p:sp>
      <p:sp>
        <p:nvSpPr>
          <p:cNvPr id="3" name="タイトル 1"/>
          <p:cNvSpPr txBox="1">
            <a:spLocks/>
          </p:cNvSpPr>
          <p:nvPr/>
        </p:nvSpPr>
        <p:spPr>
          <a:xfrm>
            <a:off x="0" y="10840"/>
            <a:ext cx="5760640"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500" dirty="0">
                <a:latin typeface="+mj-ea"/>
              </a:rPr>
              <a:t>（３）協議体の目的・役割等</a:t>
            </a:r>
          </a:p>
        </p:txBody>
      </p:sp>
      <p:sp>
        <p:nvSpPr>
          <p:cNvPr id="4"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18</a:t>
            </a:fld>
            <a:endParaRPr lang="ja-JP" altLang="en-US" sz="1400" b="1" dirty="0">
              <a:solidFill>
                <a:prstClr val="black"/>
              </a:solidFill>
            </a:endParaRPr>
          </a:p>
        </p:txBody>
      </p:sp>
    </p:spTree>
    <p:extLst>
      <p:ext uri="{BB962C8B-B14F-4D97-AF65-F5344CB8AC3E}">
        <p14:creationId xmlns:p14="http://schemas.microsoft.com/office/powerpoint/2010/main" val="3262012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404664"/>
            <a:ext cx="8784976" cy="4536504"/>
          </a:xfrm>
          <a:ln w="63500" cmpd="dbl">
            <a:solidFill>
              <a:schemeClr val="tx1"/>
            </a:solidFill>
          </a:ln>
        </p:spPr>
        <p:txBody>
          <a:bodyPr>
            <a:noAutofit/>
          </a:bodyPr>
          <a:lstStyle/>
          <a:p>
            <a:pPr marL="0" indent="0">
              <a:spcBef>
                <a:spcPts val="0"/>
              </a:spcBef>
              <a:buNone/>
            </a:pPr>
            <a:r>
              <a:rPr lang="ja-JP" altLang="en-US" sz="2000" dirty="0"/>
              <a:t>③　協議体の設置主体 </a:t>
            </a:r>
          </a:p>
          <a:p>
            <a:pPr marL="0" indent="0">
              <a:spcBef>
                <a:spcPts val="0"/>
              </a:spcBef>
              <a:buNone/>
            </a:pPr>
            <a:r>
              <a:rPr lang="ja-JP" altLang="en-US" sz="2200" dirty="0"/>
              <a:t>　</a:t>
            </a:r>
            <a:r>
              <a:rPr lang="ja-JP" altLang="en-US" sz="2200" dirty="0" smtClean="0"/>
              <a:t>市町村が地域</a:t>
            </a:r>
            <a:r>
              <a:rPr lang="ja-JP" altLang="en-US" sz="2200" dirty="0"/>
              <a:t>の関係者</a:t>
            </a:r>
            <a:r>
              <a:rPr lang="ja-JP" altLang="en-US" sz="2200" dirty="0" smtClean="0"/>
              <a:t>のネットワーク化</a:t>
            </a:r>
            <a:r>
              <a:rPr lang="ja-JP" altLang="en-US" sz="2200" dirty="0"/>
              <a:t>を</a:t>
            </a:r>
            <a:r>
              <a:rPr lang="ja-JP" altLang="en-US" sz="2200" dirty="0" smtClean="0"/>
              <a:t>図り協議体</a:t>
            </a:r>
            <a:r>
              <a:rPr lang="ja-JP" altLang="en-US" sz="2200" dirty="0"/>
              <a:t>を設置する</a:t>
            </a:r>
            <a:r>
              <a:rPr lang="ja-JP" altLang="en-US" sz="2200" dirty="0" smtClean="0"/>
              <a:t>。</a:t>
            </a:r>
            <a:endParaRPr lang="en-US" altLang="ja-JP" sz="2200" dirty="0" smtClean="0"/>
          </a:p>
          <a:p>
            <a:pPr marL="0" indent="0">
              <a:spcBef>
                <a:spcPts val="0"/>
              </a:spcBef>
              <a:buNone/>
            </a:pPr>
            <a:r>
              <a:rPr lang="ja-JP" altLang="en-US" sz="2200" dirty="0" smtClean="0"/>
              <a:t>④　協議体の構成団体等</a:t>
            </a:r>
          </a:p>
          <a:p>
            <a:pPr marL="273050" indent="-93663">
              <a:spcBef>
                <a:spcPts val="0"/>
              </a:spcBef>
              <a:buNone/>
            </a:pPr>
            <a:r>
              <a:rPr lang="ja-JP" altLang="en-US" sz="2200" dirty="0" smtClean="0"/>
              <a:t>・行政機関（市町村、地域包括支援センター等）</a:t>
            </a:r>
          </a:p>
          <a:p>
            <a:pPr marL="273050" indent="-93663">
              <a:spcBef>
                <a:spcPts val="0"/>
              </a:spcBef>
              <a:buNone/>
            </a:pPr>
            <a:r>
              <a:rPr lang="ja-JP" altLang="en-US" sz="2200" dirty="0" smtClean="0"/>
              <a:t>・コーディネーター</a:t>
            </a:r>
          </a:p>
          <a:p>
            <a:pPr marL="273050" indent="-93663">
              <a:spcBef>
                <a:spcPts val="0"/>
              </a:spcBef>
              <a:buNone/>
            </a:pPr>
            <a:r>
              <a:rPr lang="ja-JP" altLang="en-US" sz="2200" dirty="0" smtClean="0"/>
              <a:t>・地域の関係者（ＮＰＯ、社会福祉法人、社会福祉協議会、地縁組織、協同組合、民間企業、ボランティア団体、介護サービス事業者、シルバー人材センター等）</a:t>
            </a:r>
          </a:p>
          <a:p>
            <a:pPr marL="536575" indent="-93663">
              <a:spcBef>
                <a:spcPts val="0"/>
              </a:spcBef>
              <a:buNone/>
            </a:pPr>
            <a:r>
              <a:rPr lang="en-US" altLang="ja-JP" sz="2200" dirty="0" smtClean="0"/>
              <a:t>※</a:t>
            </a:r>
            <a:r>
              <a:rPr lang="ja-JP" altLang="en-US" sz="2200" dirty="0" smtClean="0"/>
              <a:t>この</a:t>
            </a:r>
            <a:r>
              <a:rPr lang="ja-JP" altLang="en-US" sz="2200" dirty="0"/>
              <a:t>他にも地域の実情に応じて適宜参画者を募ることが望ましい。</a:t>
            </a:r>
            <a:endParaRPr lang="en-US" altLang="ja-JP" sz="2200" dirty="0" smtClean="0"/>
          </a:p>
          <a:p>
            <a:pPr marL="0" indent="0">
              <a:spcBef>
                <a:spcPts val="0"/>
              </a:spcBef>
              <a:buNone/>
            </a:pPr>
            <a:r>
              <a:rPr lang="ja-JP" altLang="en-US" sz="2200" dirty="0" smtClean="0"/>
              <a:t>⑤費用負担</a:t>
            </a:r>
            <a:endParaRPr lang="en-US" altLang="ja-JP" sz="2200" dirty="0"/>
          </a:p>
          <a:p>
            <a:pPr marL="0" indent="0">
              <a:spcBef>
                <a:spcPts val="0"/>
              </a:spcBef>
              <a:buNone/>
            </a:pPr>
            <a:r>
              <a:rPr lang="ja-JP" altLang="en-US" sz="2200" dirty="0" smtClean="0"/>
              <a:t>人件費、委託費、活動費用については、地域支援事業の包括的支援事業（生活支援体制整備事業）の対象</a:t>
            </a:r>
            <a:endParaRPr lang="ja-JP" altLang="en-US" sz="2200" dirty="0"/>
          </a:p>
        </p:txBody>
      </p:sp>
      <p:sp>
        <p:nvSpPr>
          <p:cNvPr id="4" name="テキスト ボックス 3"/>
          <p:cNvSpPr txBox="1"/>
          <p:nvPr/>
        </p:nvSpPr>
        <p:spPr>
          <a:xfrm>
            <a:off x="323528" y="5229200"/>
            <a:ext cx="8496944" cy="1323439"/>
          </a:xfrm>
          <a:prstGeom prst="rect">
            <a:avLst/>
          </a:prstGeom>
          <a:noFill/>
        </p:spPr>
        <p:txBody>
          <a:bodyPr wrap="square" rtlCol="0">
            <a:spAutoFit/>
          </a:bodyPr>
          <a:lstStyle/>
          <a:p>
            <a:pPr marL="274638" indent="-274638"/>
            <a:r>
              <a:rPr kumimoji="1" lang="en-US" altLang="ja-JP" sz="2000" dirty="0" smtClean="0"/>
              <a:t>※</a:t>
            </a:r>
            <a:r>
              <a:rPr kumimoji="1" lang="ja-JP" altLang="en-US" sz="2000" dirty="0" smtClean="0"/>
              <a:t>コーディネーターの配置、協議体の設置形態は、地域の実情に応じて既存の資源を活用した様々なあり方を想定</a:t>
            </a:r>
          </a:p>
          <a:p>
            <a:pPr marL="274638" indent="-274638"/>
            <a:r>
              <a:rPr lang="en-US" altLang="ja-JP" sz="2000" dirty="0" smtClean="0"/>
              <a:t>※</a:t>
            </a:r>
            <a:r>
              <a:rPr lang="ja-JP" altLang="en-US" sz="2000" dirty="0" smtClean="0"/>
              <a:t>コーディネーターの活動、協議体の協議のいずれも、地域の公益的な活動の視点、公平中立な視点が大切</a:t>
            </a:r>
            <a:endParaRPr kumimoji="1" lang="ja-JP" altLang="en-US" sz="2000" dirty="0"/>
          </a:p>
        </p:txBody>
      </p:sp>
      <p:sp>
        <p:nvSpPr>
          <p:cNvPr id="5"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19</a:t>
            </a:fld>
            <a:endParaRPr lang="ja-JP" altLang="en-US" sz="1400" b="1" dirty="0">
              <a:solidFill>
                <a:prstClr val="black"/>
              </a:solidFill>
            </a:endParaRPr>
          </a:p>
        </p:txBody>
      </p:sp>
    </p:spTree>
    <p:extLst>
      <p:ext uri="{BB962C8B-B14F-4D97-AF65-F5344CB8AC3E}">
        <p14:creationId xmlns:p14="http://schemas.microsoft.com/office/powerpoint/2010/main" val="2966463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a:xfrm>
            <a:off x="384459" y="4676299"/>
            <a:ext cx="8367860" cy="664787"/>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77" spc="-92" dirty="0">
              <a:solidFill>
                <a:prstClr val="black"/>
              </a:solidFill>
            </a:endParaRPr>
          </a:p>
        </p:txBody>
      </p:sp>
      <p:sp>
        <p:nvSpPr>
          <p:cNvPr id="99" name="円/楕円 98"/>
          <p:cNvSpPr/>
          <p:nvPr/>
        </p:nvSpPr>
        <p:spPr>
          <a:xfrm>
            <a:off x="716829" y="4747704"/>
            <a:ext cx="1264476" cy="515199"/>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dirty="0">
                <a:solidFill>
                  <a:prstClr val="black"/>
                </a:solidFill>
                <a:latin typeface="メイリオ" pitchFamily="50" charset="-128"/>
                <a:ea typeface="メイリオ" pitchFamily="50" charset="-128"/>
              </a:rPr>
              <a:t>民間</a:t>
            </a:r>
            <a:endParaRPr lang="en-US" altLang="ja-JP" sz="1477" dirty="0">
              <a:solidFill>
                <a:prstClr val="black"/>
              </a:solidFill>
              <a:latin typeface="メイリオ" pitchFamily="50" charset="-128"/>
              <a:ea typeface="メイリオ" pitchFamily="50" charset="-128"/>
            </a:endParaRPr>
          </a:p>
          <a:p>
            <a:pPr algn="ctr"/>
            <a:r>
              <a:rPr lang="ja-JP" altLang="en-US" sz="1477" dirty="0">
                <a:solidFill>
                  <a:prstClr val="black"/>
                </a:solidFill>
                <a:latin typeface="メイリオ" pitchFamily="50" charset="-128"/>
                <a:ea typeface="メイリオ" pitchFamily="50" charset="-128"/>
              </a:rPr>
              <a:t>企業</a:t>
            </a:r>
          </a:p>
        </p:txBody>
      </p:sp>
      <p:sp>
        <p:nvSpPr>
          <p:cNvPr id="100" name="円/楕円 99"/>
          <p:cNvSpPr/>
          <p:nvPr/>
        </p:nvSpPr>
        <p:spPr>
          <a:xfrm>
            <a:off x="6654703" y="4769013"/>
            <a:ext cx="2038380" cy="493890"/>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dirty="0">
                <a:solidFill>
                  <a:prstClr val="black"/>
                </a:solidFill>
                <a:latin typeface="メイリオ" pitchFamily="50" charset="-128"/>
                <a:ea typeface="メイリオ" pitchFamily="50" charset="-128"/>
              </a:rPr>
              <a:t>ボランティア</a:t>
            </a:r>
          </a:p>
        </p:txBody>
      </p:sp>
      <p:sp>
        <p:nvSpPr>
          <p:cNvPr id="101" name="円/楕円 100"/>
          <p:cNvSpPr/>
          <p:nvPr/>
        </p:nvSpPr>
        <p:spPr>
          <a:xfrm>
            <a:off x="2112675" y="4731218"/>
            <a:ext cx="1349758" cy="531685"/>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dirty="0">
                <a:solidFill>
                  <a:prstClr val="black"/>
                </a:solidFill>
                <a:latin typeface="メイリオ" pitchFamily="50" charset="-128"/>
                <a:ea typeface="メイリオ" pitchFamily="50" charset="-128"/>
              </a:rPr>
              <a:t>ＮＰＯ</a:t>
            </a:r>
          </a:p>
        </p:txBody>
      </p:sp>
      <p:sp>
        <p:nvSpPr>
          <p:cNvPr id="105" name="二等辺三角形 104"/>
          <p:cNvSpPr/>
          <p:nvPr/>
        </p:nvSpPr>
        <p:spPr>
          <a:xfrm>
            <a:off x="450937" y="5341148"/>
            <a:ext cx="8293605" cy="410848"/>
          </a:xfrm>
          <a:prstGeom prst="triangle">
            <a:avLst/>
          </a:prstGeom>
          <a:solidFill>
            <a:srgbClr val="39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prstClr val="white"/>
                </a:solidFill>
                <a:latin typeface="メイリオ" pitchFamily="50" charset="-128"/>
                <a:ea typeface="メイリオ" pitchFamily="50" charset="-128"/>
              </a:rPr>
              <a:t>バックアップ</a:t>
            </a:r>
          </a:p>
        </p:txBody>
      </p:sp>
      <p:sp>
        <p:nvSpPr>
          <p:cNvPr id="106" name="角丸四角形 105"/>
          <p:cNvSpPr/>
          <p:nvPr/>
        </p:nvSpPr>
        <p:spPr>
          <a:xfrm>
            <a:off x="385969" y="5787565"/>
            <a:ext cx="8366356" cy="731077"/>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spc="-92" dirty="0">
                <a:solidFill>
                  <a:prstClr val="black"/>
                </a:solidFill>
                <a:latin typeface="メイリオ" pitchFamily="50" charset="-128"/>
                <a:ea typeface="メイリオ" pitchFamily="50" charset="-128"/>
              </a:rPr>
              <a:t>市町村を核とした支援体制の充実・強化</a:t>
            </a:r>
            <a:r>
              <a:rPr lang="ja-JP" altLang="en-US" sz="1292" spc="-92" dirty="0">
                <a:solidFill>
                  <a:prstClr val="black"/>
                </a:solidFill>
                <a:latin typeface="メイリオ" pitchFamily="50" charset="-128"/>
                <a:ea typeface="メイリオ" pitchFamily="50" charset="-128"/>
              </a:rPr>
              <a:t>（コーディネーターの配置、　　　　</a:t>
            </a:r>
            <a:endParaRPr lang="en-US" altLang="ja-JP" sz="1292" spc="-92" dirty="0">
              <a:solidFill>
                <a:prstClr val="black"/>
              </a:solidFill>
              <a:latin typeface="メイリオ" pitchFamily="50" charset="-128"/>
              <a:ea typeface="メイリオ" pitchFamily="50" charset="-128"/>
            </a:endParaRPr>
          </a:p>
          <a:p>
            <a:pPr algn="ctr"/>
            <a:r>
              <a:rPr lang="ja-JP" altLang="en-US" sz="1292" spc="-92" dirty="0">
                <a:solidFill>
                  <a:prstClr val="black"/>
                </a:solidFill>
                <a:latin typeface="メイリオ" pitchFamily="50" charset="-128"/>
                <a:ea typeface="メイリオ" pitchFamily="50" charset="-128"/>
              </a:rPr>
              <a:t>協議体の設置等を通じた住民ニーズとサービス資源のマッチング、情報集約等）</a:t>
            </a:r>
            <a:endParaRPr lang="en-US" altLang="ja-JP" sz="1292" spc="-92" dirty="0">
              <a:solidFill>
                <a:prstClr val="black"/>
              </a:solidFill>
              <a:latin typeface="メイリオ" pitchFamily="50" charset="-128"/>
              <a:ea typeface="メイリオ" pitchFamily="50" charset="-128"/>
            </a:endParaRPr>
          </a:p>
          <a:p>
            <a:pPr algn="ctr"/>
            <a:endParaRPr lang="en-US" altLang="ja-JP" sz="1477" spc="-92" dirty="0">
              <a:solidFill>
                <a:prstClr val="black"/>
              </a:solidFill>
              <a:latin typeface="メイリオ" pitchFamily="50" charset="-128"/>
              <a:ea typeface="メイリオ" pitchFamily="50" charset="-128"/>
            </a:endParaRPr>
          </a:p>
        </p:txBody>
      </p:sp>
      <p:sp>
        <p:nvSpPr>
          <p:cNvPr id="108" name="角丸四角形 107"/>
          <p:cNvSpPr/>
          <p:nvPr/>
        </p:nvSpPr>
        <p:spPr>
          <a:xfrm>
            <a:off x="37798" y="4625441"/>
            <a:ext cx="631385" cy="598154"/>
          </a:xfrm>
          <a:prstGeom prst="roundRect">
            <a:avLst/>
          </a:prstGeom>
          <a:solidFill>
            <a:srgbClr val="39A7AE"/>
          </a:solidFill>
          <a:ln w="6350">
            <a:noFill/>
          </a:ln>
        </p:spPr>
        <p:style>
          <a:lnRef idx="2">
            <a:schemeClr val="accent6"/>
          </a:lnRef>
          <a:fillRef idx="1">
            <a:schemeClr val="lt1"/>
          </a:fillRef>
          <a:effectRef idx="0">
            <a:schemeClr val="accent6"/>
          </a:effectRef>
          <a:fontRef idx="minor">
            <a:schemeClr val="dk1"/>
          </a:fontRef>
        </p:style>
        <p:txBody>
          <a:bodyPr vert="eaVert" lIns="33231" tIns="33231" rIns="33231" bIns="33231" rtlCol="0" anchor="ctr"/>
          <a:lstStyle/>
          <a:p>
            <a:pPr algn="ctr"/>
            <a:r>
              <a:rPr lang="ja-JP" altLang="en-US" sz="1662" b="1" dirty="0">
                <a:solidFill>
                  <a:prstClr val="white"/>
                </a:solidFill>
                <a:latin typeface="メイリオ" pitchFamily="50" charset="-128"/>
                <a:ea typeface="メイリオ" pitchFamily="50" charset="-128"/>
              </a:rPr>
              <a:t>事業</a:t>
            </a:r>
            <a:endParaRPr lang="en-US" altLang="ja-JP" sz="1662" b="1" dirty="0">
              <a:solidFill>
                <a:prstClr val="white"/>
              </a:solidFill>
              <a:latin typeface="メイリオ" pitchFamily="50" charset="-128"/>
              <a:ea typeface="メイリオ" pitchFamily="50" charset="-128"/>
            </a:endParaRPr>
          </a:p>
          <a:p>
            <a:pPr algn="ctr"/>
            <a:r>
              <a:rPr lang="ja-JP" altLang="en-US" sz="1662" b="1" dirty="0">
                <a:solidFill>
                  <a:prstClr val="white"/>
                </a:solidFill>
                <a:latin typeface="メイリオ" pitchFamily="50" charset="-128"/>
                <a:ea typeface="メイリオ" pitchFamily="50" charset="-128"/>
              </a:rPr>
              <a:t>主体</a:t>
            </a:r>
          </a:p>
        </p:txBody>
      </p:sp>
      <p:sp>
        <p:nvSpPr>
          <p:cNvPr id="51" name="正方形/長方形 50"/>
          <p:cNvSpPr/>
          <p:nvPr/>
        </p:nvSpPr>
        <p:spPr>
          <a:xfrm>
            <a:off x="14326" y="836714"/>
            <a:ext cx="9091887" cy="1194814"/>
          </a:xfrm>
          <a:prstGeom prst="rect">
            <a:avLst/>
          </a:prstGeom>
        </p:spPr>
        <p:txBody>
          <a:bodyPr wrap="square">
            <a:spAutoFit/>
          </a:bodyPr>
          <a:lstStyle/>
          <a:p>
            <a:pPr marL="164127" indent="-164127">
              <a:spcBef>
                <a:spcPct val="20000"/>
              </a:spcBef>
              <a:defRPr/>
            </a:pPr>
            <a:r>
              <a:rPr lang="ja-JP" altLang="en-US" sz="1477" dirty="0">
                <a:solidFill>
                  <a:prstClr val="black"/>
                </a:solidFill>
                <a:latin typeface="メイリオ" pitchFamily="50" charset="-128"/>
                <a:ea typeface="メイリオ" pitchFamily="50" charset="-128"/>
              </a:rPr>
              <a:t>○高齢者の在宅生活を支えるため、ボランティア、ＮＰＯ、民間企業、社会福祉法人、協同組合等の多様な事業主体による重層的な生活支援・介護予防サービスの提供体制の構築を支援</a:t>
            </a:r>
            <a:endParaRPr lang="en-US" altLang="ja-JP" sz="1477" dirty="0">
              <a:solidFill>
                <a:prstClr val="black"/>
              </a:solidFill>
              <a:latin typeface="メイリオ" pitchFamily="50" charset="-128"/>
              <a:ea typeface="メイリオ" pitchFamily="50" charset="-128"/>
            </a:endParaRPr>
          </a:p>
          <a:p>
            <a:pPr marL="164127" indent="-164127">
              <a:spcBef>
                <a:spcPct val="20000"/>
              </a:spcBef>
              <a:defRPr/>
            </a:pPr>
            <a:endParaRPr lang="en-US" altLang="ja-JP" sz="554" dirty="0">
              <a:solidFill>
                <a:prstClr val="black"/>
              </a:solidFill>
              <a:latin typeface="メイリオ" pitchFamily="50" charset="-128"/>
              <a:ea typeface="メイリオ" pitchFamily="50" charset="-128"/>
            </a:endParaRPr>
          </a:p>
          <a:p>
            <a:pPr marL="164127" indent="-164127">
              <a:spcBef>
                <a:spcPct val="20000"/>
              </a:spcBef>
              <a:defRPr/>
            </a:pPr>
            <a:r>
              <a:rPr lang="ja-JP" altLang="en-US" sz="1477" dirty="0">
                <a:solidFill>
                  <a:prstClr val="black"/>
                </a:solidFill>
                <a:latin typeface="メイリオ" pitchFamily="50" charset="-128"/>
                <a:ea typeface="メイリオ" pitchFamily="50" charset="-128"/>
              </a:rPr>
              <a:t>　　　・介護支援ボランティアポイント等を組み込んだ地域の自助・互助の好取組を全国展開</a:t>
            </a:r>
            <a:endParaRPr lang="en-US" altLang="ja-JP" sz="1477" dirty="0">
              <a:solidFill>
                <a:prstClr val="black"/>
              </a:solidFill>
              <a:latin typeface="メイリオ" pitchFamily="50" charset="-128"/>
              <a:ea typeface="メイリオ" pitchFamily="50" charset="-128"/>
            </a:endParaRPr>
          </a:p>
          <a:p>
            <a:pPr marL="164127" indent="-164127">
              <a:spcBef>
                <a:spcPct val="20000"/>
              </a:spcBef>
              <a:defRPr/>
            </a:pPr>
            <a:r>
              <a:rPr lang="ja-JP" altLang="en-US" sz="1477" dirty="0">
                <a:solidFill>
                  <a:prstClr val="black"/>
                </a:solidFill>
                <a:latin typeface="メイリオ" pitchFamily="50" charset="-128"/>
                <a:ea typeface="メイリオ" pitchFamily="50" charset="-128"/>
              </a:rPr>
              <a:t>　　　・「生活支援コーディネーター（地域支え合い推進員）」の配置や協議体の設置などに対する支援</a:t>
            </a:r>
            <a:endParaRPr lang="en-US" altLang="ja-JP" sz="1477" dirty="0">
              <a:solidFill>
                <a:prstClr val="black"/>
              </a:solidFill>
              <a:latin typeface="メイリオ" pitchFamily="50" charset="-128"/>
              <a:ea typeface="メイリオ" pitchFamily="50" charset="-128"/>
            </a:endParaRPr>
          </a:p>
        </p:txBody>
      </p:sp>
      <p:sp>
        <p:nvSpPr>
          <p:cNvPr id="53" name="正方形/長方形 52"/>
          <p:cNvSpPr/>
          <p:nvPr/>
        </p:nvSpPr>
        <p:spPr>
          <a:xfrm>
            <a:off x="53397" y="836714"/>
            <a:ext cx="9038492" cy="1196439"/>
          </a:xfrm>
          <a:prstGeom prst="rect">
            <a:avLst/>
          </a:prstGeom>
          <a:noFill/>
          <a:ln>
            <a:solidFill>
              <a:srgbClr val="A1C2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54" name="右矢印 53"/>
          <p:cNvSpPr/>
          <p:nvPr/>
        </p:nvSpPr>
        <p:spPr>
          <a:xfrm>
            <a:off x="289924" y="1381062"/>
            <a:ext cx="379259" cy="607340"/>
          </a:xfrm>
          <a:prstGeom prst="rightArrow">
            <a:avLst/>
          </a:prstGeom>
          <a:solidFill>
            <a:srgbClr val="A1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58" name="テキスト ボックス 57"/>
          <p:cNvSpPr txBox="1"/>
          <p:nvPr/>
        </p:nvSpPr>
        <p:spPr>
          <a:xfrm>
            <a:off x="2410234" y="6249370"/>
            <a:ext cx="3655791" cy="319639"/>
          </a:xfrm>
          <a:prstGeom prst="rect">
            <a:avLst/>
          </a:prstGeom>
          <a:noFill/>
        </p:spPr>
        <p:txBody>
          <a:bodyPr wrap="square" rtlCol="0">
            <a:spAutoFit/>
          </a:bodyPr>
          <a:lstStyle/>
          <a:p>
            <a:r>
              <a:rPr lang="ja-JP" altLang="en-US" sz="1477" u="sng" dirty="0">
                <a:solidFill>
                  <a:prstClr val="black"/>
                </a:solidFill>
                <a:latin typeface="メイリオ" pitchFamily="50" charset="-128"/>
                <a:ea typeface="メイリオ" pitchFamily="50" charset="-128"/>
              </a:rPr>
              <a:t>民間とも協働して支援体制を構築</a:t>
            </a:r>
          </a:p>
        </p:txBody>
      </p:sp>
      <p:sp>
        <p:nvSpPr>
          <p:cNvPr id="59" name="右矢印 58"/>
          <p:cNvSpPr/>
          <p:nvPr/>
        </p:nvSpPr>
        <p:spPr>
          <a:xfrm>
            <a:off x="2153485" y="6315838"/>
            <a:ext cx="232616" cy="166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grpSp>
        <p:nvGrpSpPr>
          <p:cNvPr id="2" name="グループ化 153"/>
          <p:cNvGrpSpPr/>
          <p:nvPr/>
        </p:nvGrpSpPr>
        <p:grpSpPr>
          <a:xfrm>
            <a:off x="438331" y="2112220"/>
            <a:ext cx="8313991" cy="2489699"/>
            <a:chOff x="488504" y="1988840"/>
            <a:chExt cx="8568952" cy="2697174"/>
          </a:xfrm>
        </p:grpSpPr>
        <p:grpSp>
          <p:nvGrpSpPr>
            <p:cNvPr id="3" name="グループ化 122"/>
            <p:cNvGrpSpPr/>
            <p:nvPr/>
          </p:nvGrpSpPr>
          <p:grpSpPr>
            <a:xfrm>
              <a:off x="488504" y="2204864"/>
              <a:ext cx="8568952" cy="2481150"/>
              <a:chOff x="395536" y="1988841"/>
              <a:chExt cx="8496944" cy="2481150"/>
            </a:xfrm>
          </p:grpSpPr>
          <p:sp>
            <p:nvSpPr>
              <p:cNvPr id="124" name="角丸四角形 123"/>
              <p:cNvSpPr/>
              <p:nvPr/>
            </p:nvSpPr>
            <p:spPr>
              <a:xfrm>
                <a:off x="395536" y="1988841"/>
                <a:ext cx="8496944" cy="244827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r>
                  <a:rPr lang="ja-JP" altLang="en-US" sz="1292" b="1" dirty="0">
                    <a:solidFill>
                      <a:prstClr val="black"/>
                    </a:solidFill>
                  </a:rPr>
                  <a:t>　</a:t>
                </a:r>
              </a:p>
            </p:txBody>
          </p:sp>
          <p:sp>
            <p:nvSpPr>
              <p:cNvPr id="125" name="角丸四角形 124"/>
              <p:cNvSpPr/>
              <p:nvPr/>
            </p:nvSpPr>
            <p:spPr>
              <a:xfrm>
                <a:off x="755576" y="2204865"/>
                <a:ext cx="6768752" cy="2232247"/>
              </a:xfrm>
              <a:prstGeom prst="roundRect">
                <a:avLst/>
              </a:prstGeom>
              <a:solidFill>
                <a:schemeClr val="accent1">
                  <a:lumMod val="40000"/>
                  <a:lumOff val="60000"/>
                </a:schemeClr>
              </a:solidFill>
              <a:ln w="6350">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1292" b="1" dirty="0">
                  <a:solidFill>
                    <a:prstClr val="black"/>
                  </a:solidFill>
                </a:endParaRPr>
              </a:p>
            </p:txBody>
          </p:sp>
          <p:sp>
            <p:nvSpPr>
              <p:cNvPr id="126" name="角丸四角形 125"/>
              <p:cNvSpPr/>
              <p:nvPr/>
            </p:nvSpPr>
            <p:spPr>
              <a:xfrm>
                <a:off x="1180968" y="2708921"/>
                <a:ext cx="4968552" cy="1728191"/>
              </a:xfrm>
              <a:prstGeom prst="roundRect">
                <a:avLst/>
              </a:prstGeom>
              <a:solidFill>
                <a:schemeClr val="accent1">
                  <a:lumMod val="20000"/>
                  <a:lumOff val="8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en-US" altLang="ja-JP" sz="969" dirty="0">
                  <a:solidFill>
                    <a:prstClr val="black"/>
                  </a:solidFill>
                </a:endParaRPr>
              </a:p>
              <a:p>
                <a:endParaRPr lang="ja-JP" altLang="en-US" sz="1292" b="1" dirty="0">
                  <a:solidFill>
                    <a:prstClr val="black"/>
                  </a:solidFill>
                  <a:latin typeface="ＭＳ Ｐゴシック"/>
                </a:endParaRPr>
              </a:p>
            </p:txBody>
          </p:sp>
          <p:sp>
            <p:nvSpPr>
              <p:cNvPr id="127" name="角丸四角形 126"/>
              <p:cNvSpPr/>
              <p:nvPr/>
            </p:nvSpPr>
            <p:spPr>
              <a:xfrm>
                <a:off x="2445315" y="262331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メイリオ" pitchFamily="50" charset="-128"/>
                    <a:ea typeface="メイリオ" pitchFamily="50" charset="-128"/>
                  </a:rPr>
                  <a:t>家事援助</a:t>
                </a:r>
                <a:endParaRPr lang="en-US" altLang="ja-JP" sz="1108" dirty="0">
                  <a:solidFill>
                    <a:prstClr val="black"/>
                  </a:solidFill>
                  <a:latin typeface="メイリオ" pitchFamily="50" charset="-128"/>
                  <a:ea typeface="メイリオ" pitchFamily="50" charset="-128"/>
                </a:endParaRPr>
              </a:p>
            </p:txBody>
          </p:sp>
          <p:sp>
            <p:nvSpPr>
              <p:cNvPr id="128" name="角丸四角形 127"/>
              <p:cNvSpPr/>
              <p:nvPr/>
            </p:nvSpPr>
            <p:spPr>
              <a:xfrm>
                <a:off x="7279543" y="245427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メイリオ" pitchFamily="50" charset="-128"/>
                    <a:ea typeface="メイリオ" pitchFamily="50" charset="-128"/>
                  </a:rPr>
                  <a:t>安否確認</a:t>
                </a:r>
                <a:endParaRPr lang="ja-JP" altLang="en-US" sz="923" dirty="0">
                  <a:solidFill>
                    <a:prstClr val="black"/>
                  </a:solidFill>
                  <a:latin typeface="メイリオ" pitchFamily="50" charset="-128"/>
                  <a:ea typeface="メイリオ" pitchFamily="50" charset="-128"/>
                </a:endParaRPr>
              </a:p>
            </p:txBody>
          </p:sp>
          <p:sp>
            <p:nvSpPr>
              <p:cNvPr id="129" name="角丸四角形 128"/>
              <p:cNvSpPr/>
              <p:nvPr/>
            </p:nvSpPr>
            <p:spPr>
              <a:xfrm>
                <a:off x="554212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メイリオ" pitchFamily="50" charset="-128"/>
                    <a:ea typeface="メイリオ" pitchFamily="50" charset="-128"/>
                  </a:rPr>
                  <a:t>食材配達</a:t>
                </a:r>
                <a:endParaRPr lang="ja-JP" altLang="en-US" sz="923" dirty="0">
                  <a:solidFill>
                    <a:prstClr val="black"/>
                  </a:solidFill>
                  <a:latin typeface="メイリオ" pitchFamily="50" charset="-128"/>
                  <a:ea typeface="メイリオ" pitchFamily="50" charset="-128"/>
                </a:endParaRPr>
              </a:p>
            </p:txBody>
          </p:sp>
          <p:sp>
            <p:nvSpPr>
              <p:cNvPr id="130" name="角丸四角形 129"/>
              <p:cNvSpPr/>
              <p:nvPr/>
            </p:nvSpPr>
            <p:spPr>
              <a:xfrm>
                <a:off x="6614867" y="378148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メイリオ" pitchFamily="50" charset="-128"/>
                    <a:ea typeface="メイリオ" pitchFamily="50" charset="-128"/>
                  </a:rPr>
                  <a:t>移動販売</a:t>
                </a:r>
                <a:endParaRPr lang="ja-JP" altLang="en-US" sz="923" dirty="0">
                  <a:solidFill>
                    <a:prstClr val="black"/>
                  </a:solidFill>
                  <a:latin typeface="メイリオ" pitchFamily="50" charset="-128"/>
                  <a:ea typeface="メイリオ" pitchFamily="50" charset="-128"/>
                </a:endParaRPr>
              </a:p>
            </p:txBody>
          </p:sp>
          <p:sp>
            <p:nvSpPr>
              <p:cNvPr id="131" name="角丸四角形 130"/>
              <p:cNvSpPr/>
              <p:nvPr/>
            </p:nvSpPr>
            <p:spPr>
              <a:xfrm>
                <a:off x="5051087" y="3182484"/>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メイリオ" pitchFamily="50" charset="-128"/>
                    <a:ea typeface="メイリオ" pitchFamily="50" charset="-128"/>
                  </a:rPr>
                  <a:t>配食＋見守り</a:t>
                </a:r>
                <a:endParaRPr lang="ja-JP" altLang="en-US" sz="923" dirty="0">
                  <a:solidFill>
                    <a:prstClr val="black"/>
                  </a:solidFill>
                  <a:latin typeface="メイリオ" pitchFamily="50" charset="-128"/>
                  <a:ea typeface="メイリオ" pitchFamily="50" charset="-128"/>
                </a:endParaRPr>
              </a:p>
            </p:txBody>
          </p:sp>
          <p:sp>
            <p:nvSpPr>
              <p:cNvPr id="133" name="正方形/長方形 132"/>
              <p:cNvSpPr/>
              <p:nvPr/>
            </p:nvSpPr>
            <p:spPr>
              <a:xfrm>
                <a:off x="1180968" y="2780929"/>
                <a:ext cx="360040"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92" dirty="0">
                    <a:solidFill>
                      <a:prstClr val="black"/>
                    </a:solidFill>
                    <a:latin typeface="メイリオ" pitchFamily="50" charset="-128"/>
                    <a:ea typeface="メイリオ" pitchFamily="50" charset="-128"/>
                  </a:rPr>
                  <a:t>自治会単位の圏域</a:t>
                </a:r>
              </a:p>
            </p:txBody>
          </p:sp>
          <p:sp>
            <p:nvSpPr>
              <p:cNvPr id="134" name="正方形/長方形 133"/>
              <p:cNvSpPr/>
              <p:nvPr/>
            </p:nvSpPr>
            <p:spPr>
              <a:xfrm>
                <a:off x="827584" y="2348879"/>
                <a:ext cx="254312" cy="17985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92" dirty="0">
                    <a:solidFill>
                      <a:prstClr val="black"/>
                    </a:solidFill>
                    <a:latin typeface="メイリオ" pitchFamily="50" charset="-128"/>
                    <a:ea typeface="メイリオ" pitchFamily="50" charset="-128"/>
                  </a:rPr>
                  <a:t>小学校区単位の圏域</a:t>
                </a:r>
              </a:p>
            </p:txBody>
          </p:sp>
          <p:sp>
            <p:nvSpPr>
              <p:cNvPr id="135" name="正方形/長方形 134"/>
              <p:cNvSpPr/>
              <p:nvPr/>
            </p:nvSpPr>
            <p:spPr>
              <a:xfrm>
                <a:off x="395536" y="2165612"/>
                <a:ext cx="360040"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92" dirty="0">
                    <a:solidFill>
                      <a:prstClr val="black"/>
                    </a:solidFill>
                    <a:latin typeface="メイリオ" pitchFamily="50" charset="-128"/>
                    <a:ea typeface="メイリオ" pitchFamily="50" charset="-128"/>
                  </a:rPr>
                  <a:t>市町村単位の圏域</a:t>
                </a:r>
              </a:p>
            </p:txBody>
          </p:sp>
          <p:sp>
            <p:nvSpPr>
              <p:cNvPr id="136" name="角丸四角形 135"/>
              <p:cNvSpPr/>
              <p:nvPr/>
            </p:nvSpPr>
            <p:spPr>
              <a:xfrm>
                <a:off x="2624476"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メイリオ" pitchFamily="50" charset="-128"/>
                    <a:ea typeface="メイリオ" pitchFamily="50" charset="-128"/>
                  </a:rPr>
                  <a:t>交流サロン</a:t>
                </a:r>
                <a:endParaRPr lang="en-US" altLang="ja-JP" sz="1108" dirty="0">
                  <a:solidFill>
                    <a:prstClr val="black"/>
                  </a:solidFill>
                  <a:latin typeface="メイリオ" pitchFamily="50" charset="-128"/>
                  <a:ea typeface="メイリオ" pitchFamily="50" charset="-128"/>
                </a:endParaRPr>
              </a:p>
            </p:txBody>
          </p:sp>
          <p:sp>
            <p:nvSpPr>
              <p:cNvPr id="137" name="角丸四角形 136"/>
              <p:cNvSpPr/>
              <p:nvPr/>
            </p:nvSpPr>
            <p:spPr>
              <a:xfrm>
                <a:off x="2162354" y="389066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メイリオ" pitchFamily="50" charset="-128"/>
                    <a:ea typeface="メイリオ" pitchFamily="50" charset="-128"/>
                  </a:rPr>
                  <a:t>声かけ</a:t>
                </a:r>
                <a:endParaRPr lang="ja-JP" altLang="en-US" sz="923" dirty="0">
                  <a:solidFill>
                    <a:prstClr val="black"/>
                  </a:solidFill>
                  <a:latin typeface="メイリオ" pitchFamily="50" charset="-128"/>
                  <a:ea typeface="メイリオ" pitchFamily="50" charset="-128"/>
                </a:endParaRPr>
              </a:p>
            </p:txBody>
          </p:sp>
          <p:sp>
            <p:nvSpPr>
              <p:cNvPr id="138" name="角丸四角形 137"/>
              <p:cNvSpPr/>
              <p:nvPr/>
            </p:nvSpPr>
            <p:spPr>
              <a:xfrm>
                <a:off x="4418699" y="376174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dirty="0">
                    <a:solidFill>
                      <a:prstClr val="black"/>
                    </a:solidFill>
                    <a:latin typeface="メイリオ" pitchFamily="50" charset="-128"/>
                    <a:ea typeface="メイリオ" pitchFamily="50" charset="-128"/>
                  </a:rPr>
                  <a:t>コミュニティ</a:t>
                </a:r>
                <a:r>
                  <a:rPr lang="en-US" altLang="ja-JP" sz="1015" dirty="0">
                    <a:solidFill>
                      <a:prstClr val="black"/>
                    </a:solidFill>
                    <a:latin typeface="メイリオ" pitchFamily="50" charset="-128"/>
                    <a:ea typeface="メイリオ" pitchFamily="50" charset="-128"/>
                  </a:rPr>
                  <a:t/>
                </a:r>
                <a:br>
                  <a:rPr lang="en-US" altLang="ja-JP" sz="1015" dirty="0">
                    <a:solidFill>
                      <a:prstClr val="black"/>
                    </a:solidFill>
                    <a:latin typeface="メイリオ" pitchFamily="50" charset="-128"/>
                    <a:ea typeface="メイリオ" pitchFamily="50" charset="-128"/>
                  </a:rPr>
                </a:br>
                <a:r>
                  <a:rPr lang="ja-JP" altLang="en-US" sz="1015" dirty="0">
                    <a:solidFill>
                      <a:prstClr val="black"/>
                    </a:solidFill>
                    <a:latin typeface="メイリオ" pitchFamily="50" charset="-128"/>
                    <a:ea typeface="メイリオ" pitchFamily="50" charset="-128"/>
                  </a:rPr>
                  <a:t>カフェ</a:t>
                </a:r>
              </a:p>
            </p:txBody>
          </p:sp>
          <p:sp>
            <p:nvSpPr>
              <p:cNvPr id="139" name="角丸四角形 138"/>
              <p:cNvSpPr/>
              <p:nvPr/>
            </p:nvSpPr>
            <p:spPr>
              <a:xfrm>
                <a:off x="7035722"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メイリオ" pitchFamily="50" charset="-128"/>
                    <a:ea typeface="メイリオ" pitchFamily="50" charset="-128"/>
                  </a:rPr>
                  <a:t>権利擁護</a:t>
                </a:r>
                <a:endParaRPr lang="ja-JP" altLang="en-US" sz="923" dirty="0">
                  <a:solidFill>
                    <a:prstClr val="black"/>
                  </a:solidFill>
                  <a:latin typeface="メイリオ" pitchFamily="50" charset="-128"/>
                  <a:ea typeface="メイリオ" pitchFamily="50" charset="-128"/>
                </a:endParaRPr>
              </a:p>
            </p:txBody>
          </p:sp>
          <p:pic>
            <p:nvPicPr>
              <p:cNvPr id="140" name="Picture 6" descr="C:\Users\OSJSE\AppData\Local\Microsoft\Windows\Temporary Internet Files\Content.IE5\8CD1AJ1I\MC900343525[1].wmf"/>
              <p:cNvPicPr>
                <a:picLocks noChangeAspect="1" noChangeArrowheads="1"/>
              </p:cNvPicPr>
              <p:nvPr/>
            </p:nvPicPr>
            <p:blipFill>
              <a:blip r:embed="rId3" cstate="print"/>
              <a:srcRect/>
              <a:stretch>
                <a:fillRect/>
              </a:stretch>
            </p:blipFill>
            <p:spPr bwMode="auto">
              <a:xfrm>
                <a:off x="1767640" y="3119761"/>
                <a:ext cx="993805" cy="537449"/>
              </a:xfrm>
              <a:prstGeom prst="rect">
                <a:avLst/>
              </a:prstGeom>
              <a:noFill/>
            </p:spPr>
          </p:pic>
          <p:pic>
            <p:nvPicPr>
              <p:cNvPr id="141" name="Picture 8" descr="C:\Users\OSJSE\AppData\Local\Microsoft\Windows\Temporary Internet Files\Content.IE5\MINKZDPO\MC900290320[1].wmf"/>
              <p:cNvPicPr>
                <a:picLocks noChangeAspect="1" noChangeArrowheads="1"/>
              </p:cNvPicPr>
              <p:nvPr/>
            </p:nvPicPr>
            <p:blipFill>
              <a:blip r:embed="rId4" cstate="print"/>
              <a:srcRect/>
              <a:stretch>
                <a:fillRect/>
              </a:stretch>
            </p:blipFill>
            <p:spPr bwMode="auto">
              <a:xfrm rot="464564">
                <a:off x="7651405" y="3985507"/>
                <a:ext cx="923629" cy="484484"/>
              </a:xfrm>
              <a:prstGeom prst="rect">
                <a:avLst/>
              </a:prstGeom>
              <a:noFill/>
            </p:spPr>
          </p:pic>
          <p:pic>
            <p:nvPicPr>
              <p:cNvPr id="142" name="Picture 9" descr="C:\Users\OSJSE\AppData\Local\Microsoft\Windows\Temporary Internet Files\Content.IE5\MINKZDPO\MC900234585[1].wmf"/>
              <p:cNvPicPr>
                <a:picLocks noChangeAspect="1" noChangeArrowheads="1"/>
              </p:cNvPicPr>
              <p:nvPr/>
            </p:nvPicPr>
            <p:blipFill>
              <a:blip r:embed="rId5" cstate="print"/>
              <a:srcRect/>
              <a:stretch>
                <a:fillRect/>
              </a:stretch>
            </p:blipFill>
            <p:spPr bwMode="auto">
              <a:xfrm>
                <a:off x="7135527" y="2166241"/>
                <a:ext cx="598550" cy="616309"/>
              </a:xfrm>
              <a:prstGeom prst="rect">
                <a:avLst/>
              </a:prstGeom>
              <a:noFill/>
            </p:spPr>
          </p:pic>
          <p:pic>
            <p:nvPicPr>
              <p:cNvPr id="143" name="Picture 10" descr="C:\Users\OSJSE\AppData\Local\Microsoft\Windows\Temporary Internet Files\Content.IE5\MINKZDPO\MC900150735[1].wmf"/>
              <p:cNvPicPr>
                <a:picLocks noChangeAspect="1" noChangeArrowheads="1"/>
              </p:cNvPicPr>
              <p:nvPr/>
            </p:nvPicPr>
            <p:blipFill>
              <a:blip r:embed="rId6" cstate="print"/>
              <a:srcRect/>
              <a:stretch>
                <a:fillRect/>
              </a:stretch>
            </p:blipFill>
            <p:spPr bwMode="auto">
              <a:xfrm>
                <a:off x="4616812" y="3108961"/>
                <a:ext cx="565194" cy="407284"/>
              </a:xfrm>
              <a:prstGeom prst="rect">
                <a:avLst/>
              </a:prstGeom>
              <a:noFill/>
            </p:spPr>
          </p:pic>
          <p:sp>
            <p:nvSpPr>
              <p:cNvPr id="144" name="角丸四角形 143"/>
              <p:cNvSpPr/>
              <p:nvPr/>
            </p:nvSpPr>
            <p:spPr>
              <a:xfrm>
                <a:off x="359946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メイリオ" pitchFamily="50" charset="-128"/>
                    <a:ea typeface="メイリオ" pitchFamily="50" charset="-128"/>
                  </a:rPr>
                  <a:t>外出支援</a:t>
                </a:r>
                <a:endParaRPr lang="en-US" altLang="ja-JP" sz="1108" dirty="0">
                  <a:solidFill>
                    <a:prstClr val="black"/>
                  </a:solidFill>
                  <a:latin typeface="メイリオ" pitchFamily="50" charset="-128"/>
                  <a:ea typeface="メイリオ" pitchFamily="50" charset="-128"/>
                </a:endParaRPr>
              </a:p>
            </p:txBody>
          </p:sp>
        </p:grpSp>
        <p:pic>
          <p:nvPicPr>
            <p:cNvPr id="145" name="Picture 14" descr="C:\Users\OSJSE\AppData\Local\Microsoft\Windows\Temporary Internet Files\Content.IE5\8CD1AJ1I\MC900360978[1].wmf"/>
            <p:cNvPicPr>
              <a:picLocks noChangeAspect="1" noChangeArrowheads="1"/>
            </p:cNvPicPr>
            <p:nvPr/>
          </p:nvPicPr>
          <p:blipFill>
            <a:blip r:embed="rId7" cstate="print"/>
            <a:srcRect/>
            <a:stretch>
              <a:fillRect/>
            </a:stretch>
          </p:blipFill>
          <p:spPr bwMode="auto">
            <a:xfrm>
              <a:off x="4839754" y="2526280"/>
              <a:ext cx="490691" cy="622508"/>
            </a:xfrm>
            <a:prstGeom prst="rect">
              <a:avLst/>
            </a:prstGeom>
            <a:noFill/>
          </p:spPr>
        </p:pic>
        <p:pic>
          <p:nvPicPr>
            <p:cNvPr id="147" name="Picture 20" descr="C:\Users\OSJSE\AppData\Local\Microsoft\Windows\Temporary Internet Files\Content.IE5\RQBHCWF5\MC900352362[1].wmf"/>
            <p:cNvPicPr>
              <a:picLocks noChangeAspect="1" noChangeArrowheads="1"/>
            </p:cNvPicPr>
            <p:nvPr/>
          </p:nvPicPr>
          <p:blipFill>
            <a:blip r:embed="rId8" cstate="print"/>
            <a:srcRect/>
            <a:stretch>
              <a:fillRect/>
            </a:stretch>
          </p:blipFill>
          <p:spPr bwMode="auto">
            <a:xfrm>
              <a:off x="1990175" y="2839288"/>
              <a:ext cx="496939" cy="432048"/>
            </a:xfrm>
            <a:prstGeom prst="rect">
              <a:avLst/>
            </a:prstGeom>
            <a:noFill/>
          </p:spPr>
        </p:pic>
        <p:pic>
          <p:nvPicPr>
            <p:cNvPr id="148" name="Picture 4" descr="C:\Users\OSJSE\AppData\Local\Microsoft\Windows\Temporary Internet Files\Content.IE5\ARIWXH11\MC900297581[1].wmf"/>
            <p:cNvPicPr>
              <a:picLocks noChangeAspect="1" noChangeArrowheads="1"/>
            </p:cNvPicPr>
            <p:nvPr/>
          </p:nvPicPr>
          <p:blipFill>
            <a:blip r:embed="rId9" cstate="print"/>
            <a:srcRect/>
            <a:stretch>
              <a:fillRect/>
            </a:stretch>
          </p:blipFill>
          <p:spPr bwMode="auto">
            <a:xfrm>
              <a:off x="4074796" y="3919408"/>
              <a:ext cx="613027" cy="487825"/>
            </a:xfrm>
            <a:prstGeom prst="rect">
              <a:avLst/>
            </a:prstGeom>
            <a:noFill/>
          </p:spPr>
        </p:pic>
        <p:pic>
          <p:nvPicPr>
            <p:cNvPr id="151" name="Picture 2" descr="C:\Users\OSJSE\AppData\Local\Microsoft\Windows\Temporary Internet Files\Content.IE5\TWGEIMC4\MM900283027[1].gif"/>
            <p:cNvPicPr>
              <a:picLocks noChangeAspect="1" noChangeArrowheads="1" noCrop="1"/>
            </p:cNvPicPr>
            <p:nvPr/>
          </p:nvPicPr>
          <p:blipFill>
            <a:blip r:embed="rId10" cstate="print"/>
            <a:srcRect/>
            <a:stretch>
              <a:fillRect/>
            </a:stretch>
          </p:blipFill>
          <p:spPr bwMode="auto">
            <a:xfrm>
              <a:off x="6395144" y="2623264"/>
              <a:ext cx="673179" cy="511616"/>
            </a:xfrm>
            <a:prstGeom prst="rect">
              <a:avLst/>
            </a:prstGeom>
            <a:noFill/>
          </p:spPr>
        </p:pic>
        <p:pic>
          <p:nvPicPr>
            <p:cNvPr id="152" name="Picture 2"/>
            <p:cNvPicPr>
              <a:picLocks noChangeAspect="1" noChangeArrowheads="1"/>
            </p:cNvPicPr>
            <p:nvPr/>
          </p:nvPicPr>
          <p:blipFill>
            <a:blip r:embed="rId11" cstate="print"/>
            <a:srcRect/>
            <a:stretch>
              <a:fillRect/>
            </a:stretch>
          </p:blipFill>
          <p:spPr bwMode="auto">
            <a:xfrm>
              <a:off x="8325053" y="3406106"/>
              <a:ext cx="584595" cy="517401"/>
            </a:xfrm>
            <a:prstGeom prst="rect">
              <a:avLst/>
            </a:prstGeom>
            <a:noFill/>
            <a:ln w="9525">
              <a:noFill/>
              <a:miter lim="800000"/>
              <a:headEnd/>
              <a:tailEnd/>
            </a:ln>
          </p:spPr>
        </p:pic>
        <p:sp>
          <p:nvSpPr>
            <p:cNvPr id="153" name="正方形/長方形 152"/>
            <p:cNvSpPr/>
            <p:nvPr/>
          </p:nvSpPr>
          <p:spPr>
            <a:xfrm>
              <a:off x="2506259" y="1988840"/>
              <a:ext cx="4757223" cy="2880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77" dirty="0">
                  <a:solidFill>
                    <a:prstClr val="black"/>
                  </a:solidFill>
                  <a:latin typeface="メイリオ" pitchFamily="50" charset="-128"/>
                  <a:ea typeface="メイリオ" pitchFamily="50" charset="-128"/>
                </a:rPr>
                <a:t>生活支援・介護予防サービスの提供イメージ</a:t>
              </a:r>
            </a:p>
          </p:txBody>
        </p:sp>
      </p:grpSp>
      <p:sp>
        <p:nvSpPr>
          <p:cNvPr id="62" name="円/楕円 61"/>
          <p:cNvSpPr/>
          <p:nvPr/>
        </p:nvSpPr>
        <p:spPr>
          <a:xfrm>
            <a:off x="3574969" y="4747704"/>
            <a:ext cx="1402261" cy="515199"/>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dirty="0">
                <a:solidFill>
                  <a:prstClr val="black"/>
                </a:solidFill>
                <a:latin typeface="メイリオ" pitchFamily="50" charset="-128"/>
                <a:ea typeface="メイリオ" pitchFamily="50" charset="-128"/>
              </a:rPr>
              <a:t>協同</a:t>
            </a:r>
            <a:endParaRPr lang="en-US" altLang="ja-JP" sz="1477" dirty="0">
              <a:solidFill>
                <a:prstClr val="black"/>
              </a:solidFill>
              <a:latin typeface="メイリオ" pitchFamily="50" charset="-128"/>
              <a:ea typeface="メイリオ" pitchFamily="50" charset="-128"/>
            </a:endParaRPr>
          </a:p>
          <a:p>
            <a:pPr algn="ctr"/>
            <a:r>
              <a:rPr lang="ja-JP" altLang="en-US" sz="1477" dirty="0">
                <a:solidFill>
                  <a:prstClr val="black"/>
                </a:solidFill>
                <a:latin typeface="メイリオ" pitchFamily="50" charset="-128"/>
                <a:ea typeface="メイリオ" pitchFamily="50" charset="-128"/>
              </a:rPr>
              <a:t>組合</a:t>
            </a:r>
          </a:p>
        </p:txBody>
      </p:sp>
      <p:sp>
        <p:nvSpPr>
          <p:cNvPr id="55" name="テキスト ボックス 54"/>
          <p:cNvSpPr txBox="1"/>
          <p:nvPr/>
        </p:nvSpPr>
        <p:spPr>
          <a:xfrm>
            <a:off x="14356" y="344091"/>
            <a:ext cx="9144000" cy="433196"/>
          </a:xfrm>
          <a:prstGeom prst="rect">
            <a:avLst/>
          </a:prstGeom>
          <a:noFill/>
        </p:spPr>
        <p:txBody>
          <a:bodyPr wrap="square" rtlCol="0">
            <a:spAutoFit/>
          </a:bodyPr>
          <a:lstStyle/>
          <a:p>
            <a:pPr marL="2478028" indent="-2478028" algn="ctr"/>
            <a:r>
              <a:rPr lang="ja-JP" altLang="en-US" sz="2215" b="1" dirty="0">
                <a:solidFill>
                  <a:sysClr val="windowText" lastClr="000000"/>
                </a:solidFill>
              </a:rPr>
              <a:t>多様な主体による生活支援・介護予防サービスの重層的な提供</a:t>
            </a:r>
          </a:p>
        </p:txBody>
      </p:sp>
      <p:sp>
        <p:nvSpPr>
          <p:cNvPr id="45" name="円/楕円 44"/>
          <p:cNvSpPr/>
          <p:nvPr/>
        </p:nvSpPr>
        <p:spPr>
          <a:xfrm>
            <a:off x="5170223" y="4758378"/>
            <a:ext cx="1402261" cy="515199"/>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77" dirty="0">
                <a:solidFill>
                  <a:prstClr val="black"/>
                </a:solidFill>
                <a:latin typeface="メイリオ" pitchFamily="50" charset="-128"/>
                <a:ea typeface="メイリオ" pitchFamily="50" charset="-128"/>
              </a:rPr>
              <a:t>社会福祉法人</a:t>
            </a:r>
          </a:p>
        </p:txBody>
      </p:sp>
      <p:sp>
        <p:nvSpPr>
          <p:cNvPr id="46" name="角丸四角形 45"/>
          <p:cNvSpPr/>
          <p:nvPr/>
        </p:nvSpPr>
        <p:spPr>
          <a:xfrm>
            <a:off x="1246956" y="2432011"/>
            <a:ext cx="1414078" cy="398769"/>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prstClr val="black"/>
                </a:solidFill>
                <a:latin typeface="メイリオ" pitchFamily="50" charset="-128"/>
                <a:ea typeface="メイリオ" pitchFamily="50" charset="-128"/>
              </a:rPr>
              <a:t>介護者支援</a:t>
            </a:r>
            <a:endParaRPr lang="en-US" altLang="ja-JP" sz="1108" dirty="0">
              <a:solidFill>
                <a:prstClr val="black"/>
              </a:solidFill>
              <a:latin typeface="メイリオ" pitchFamily="50" charset="-128"/>
              <a:ea typeface="メイリオ" pitchFamily="50" charset="-128"/>
            </a:endParaRPr>
          </a:p>
        </p:txBody>
      </p:sp>
      <p:sp>
        <p:nvSpPr>
          <p:cNvPr id="48" name="正方形/長方形 47"/>
          <p:cNvSpPr/>
          <p:nvPr/>
        </p:nvSpPr>
        <p:spPr>
          <a:xfrm>
            <a:off x="8497047" y="5099053"/>
            <a:ext cx="247495" cy="242033"/>
          </a:xfrm>
          <a:prstGeom prst="rect">
            <a:avLst/>
          </a:prstGeom>
          <a:noFill/>
          <a:ln w="25400" cap="flat" cmpd="sng" algn="ctr">
            <a:noFill/>
            <a:prstDash val="solid"/>
          </a:ln>
          <a:effectLst/>
        </p:spPr>
        <p:txBody>
          <a:bodyPr rtlCol="0" anchor="ctr"/>
          <a:lstStyle/>
          <a:p>
            <a:pPr algn="ctr">
              <a:defRPr/>
            </a:pPr>
            <a:r>
              <a:rPr kumimoji="0" lang="ja-JP" altLang="en-US"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49" name="テキスト ボックス 48"/>
          <p:cNvSpPr txBox="1"/>
          <p:nvPr/>
        </p:nvSpPr>
        <p:spPr>
          <a:xfrm>
            <a:off x="317989" y="6609680"/>
            <a:ext cx="2813851" cy="292388"/>
          </a:xfrm>
          <a:prstGeom prst="rect">
            <a:avLst/>
          </a:prstGeom>
          <a:noFill/>
        </p:spPr>
        <p:txBody>
          <a:bodyPr wrap="square" rtlCol="0">
            <a:spAutoFit/>
          </a:bodyPr>
          <a:lstStyle/>
          <a:p>
            <a:r>
              <a:rPr kumimoji="1" lang="en-US" altLang="ja-JP" sz="1300" dirty="0" smtClean="0"/>
              <a:t>【</a:t>
            </a:r>
            <a:r>
              <a:rPr kumimoji="1" lang="ja-JP" altLang="en-US" sz="1300" dirty="0" smtClean="0"/>
              <a:t>出典</a:t>
            </a:r>
            <a:r>
              <a:rPr kumimoji="1" lang="en-US" altLang="ja-JP" sz="1300" dirty="0" smtClean="0"/>
              <a:t>】</a:t>
            </a:r>
            <a:r>
              <a:rPr kumimoji="1" lang="ja-JP" altLang="en-US" sz="1300" dirty="0" smtClean="0"/>
              <a:t>厚労省作成資料</a:t>
            </a:r>
            <a:endParaRPr kumimoji="1" lang="ja-JP" altLang="en-US" sz="1300" dirty="0"/>
          </a:p>
        </p:txBody>
      </p:sp>
      <p:sp>
        <p:nvSpPr>
          <p:cNvPr id="50" name="スライド番号プレースホルダー 2"/>
          <p:cNvSpPr txBox="1">
            <a:spLocks/>
          </p:cNvSpPr>
          <p:nvPr/>
        </p:nvSpPr>
        <p:spPr>
          <a:xfrm>
            <a:off x="8638176" y="6481992"/>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a:t>
            </a:fld>
            <a:endParaRPr lang="ja-JP" altLang="en-US" sz="1400" b="1" dirty="0">
              <a:solidFill>
                <a:prstClr val="black"/>
              </a:solidFill>
            </a:endParaRPr>
          </a:p>
        </p:txBody>
      </p:sp>
    </p:spTree>
    <p:extLst>
      <p:ext uri="{BB962C8B-B14F-4D97-AF65-F5344CB8AC3E}">
        <p14:creationId xmlns:p14="http://schemas.microsoft.com/office/powerpoint/2010/main" val="2561017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 y="558114"/>
            <a:ext cx="9157199" cy="6274486"/>
          </a:xfrm>
        </p:spPr>
        <p:txBody>
          <a:bodyPr>
            <a:noAutofit/>
          </a:bodyPr>
          <a:lstStyle/>
          <a:p>
            <a:pPr marL="542925" indent="-357188">
              <a:buFont typeface="Wingdings" pitchFamily="2" charset="2"/>
              <a:buChar char="l"/>
            </a:pPr>
            <a:r>
              <a:rPr lang="ja-JP" altLang="en-US" sz="2600" dirty="0" smtClean="0"/>
              <a:t>計画的な推進体制・基盤整備</a:t>
            </a:r>
            <a:r>
              <a:rPr lang="ja-JP" altLang="en-US" sz="2400" dirty="0" smtClean="0"/>
              <a:t>・・・</a:t>
            </a:r>
            <a:endParaRPr lang="en-US" altLang="ja-JP" sz="2400" dirty="0" smtClean="0"/>
          </a:p>
          <a:p>
            <a:pPr marL="585787" lvl="1" indent="0">
              <a:buNone/>
            </a:pPr>
            <a:r>
              <a:rPr lang="ja-JP" altLang="en-US" sz="2400" dirty="0" smtClean="0"/>
              <a:t>コーディネーターや協議体の設置（特定）、サービス開発や基盤整備の方向性を行政の計画に位置づけ</a:t>
            </a:r>
            <a:endParaRPr lang="en-US" altLang="ja-JP" sz="2400" dirty="0" smtClean="0"/>
          </a:p>
          <a:p>
            <a:pPr marL="542925" indent="-357188">
              <a:buFont typeface="Wingdings" pitchFamily="2" charset="2"/>
              <a:buChar char="l"/>
            </a:pPr>
            <a:r>
              <a:rPr lang="ja-JP" altLang="en-US" sz="2600" dirty="0" smtClean="0"/>
              <a:t>コーディネーターの資質向上</a:t>
            </a:r>
            <a:r>
              <a:rPr lang="ja-JP" altLang="en-US" sz="2400" dirty="0" smtClean="0"/>
              <a:t>・・・都道府県研修派遣、事例検討</a:t>
            </a:r>
          </a:p>
          <a:p>
            <a:pPr marL="542925" indent="-357188">
              <a:buFont typeface="Wingdings" pitchFamily="2" charset="2"/>
              <a:buChar char="l"/>
            </a:pPr>
            <a:r>
              <a:rPr lang="ja-JP" altLang="en-US" sz="2600" dirty="0" smtClean="0"/>
              <a:t>コーディネーターの活動のバックアップ・庁内調整</a:t>
            </a:r>
            <a:r>
              <a:rPr lang="ja-JP" altLang="en-US" sz="2400" dirty="0" smtClean="0"/>
              <a:t>・・・</a:t>
            </a:r>
            <a:endParaRPr lang="en-US" altLang="ja-JP" sz="2400" dirty="0" smtClean="0"/>
          </a:p>
          <a:p>
            <a:pPr marL="585787" lvl="1" indent="0">
              <a:buNone/>
            </a:pPr>
            <a:r>
              <a:rPr lang="ja-JP" altLang="en-US" sz="2400" dirty="0" smtClean="0"/>
              <a:t>行政側</a:t>
            </a:r>
            <a:r>
              <a:rPr lang="ja-JP" altLang="en-US" sz="2400" dirty="0"/>
              <a:t>の</a:t>
            </a:r>
            <a:r>
              <a:rPr lang="ja-JP" altLang="en-US" sz="2400" dirty="0" smtClean="0"/>
              <a:t>担当者の明確化、コーディネーターや団体との意見交換、行政庁内及び関係団体との調整</a:t>
            </a:r>
            <a:endParaRPr lang="en-US" altLang="ja-JP" sz="2400" dirty="0" smtClean="0"/>
          </a:p>
          <a:p>
            <a:pPr marL="542925" indent="-357188">
              <a:buFont typeface="Wingdings" pitchFamily="2" charset="2"/>
              <a:buChar char="l"/>
            </a:pPr>
            <a:r>
              <a:rPr kumimoji="1" lang="ja-JP" altLang="en-US" sz="2600" dirty="0" smtClean="0"/>
              <a:t>住民主体のサービス提供組織への活動支援</a:t>
            </a:r>
            <a:r>
              <a:rPr kumimoji="1" lang="ja-JP" altLang="en-US" sz="2400" dirty="0" smtClean="0"/>
              <a:t>・・・</a:t>
            </a:r>
            <a:endParaRPr kumimoji="1" lang="en-US" altLang="ja-JP" sz="2400" dirty="0" smtClean="0"/>
          </a:p>
          <a:p>
            <a:pPr marL="585787" lvl="1" indent="0">
              <a:buNone/>
            </a:pPr>
            <a:r>
              <a:rPr kumimoji="1" lang="ja-JP" altLang="en-US" sz="2400" dirty="0" smtClean="0"/>
              <a:t>公共施設等を活用した活動拠点の支援、補助（助成）による活動拠点や間接経費</a:t>
            </a:r>
            <a:r>
              <a:rPr lang="ja-JP" altLang="en-US" sz="2400" dirty="0" smtClean="0"/>
              <a:t>への支援など</a:t>
            </a:r>
            <a:endParaRPr lang="en-US" altLang="ja-JP" sz="2400" dirty="0" smtClean="0"/>
          </a:p>
          <a:p>
            <a:pPr marL="542925" indent="-357188">
              <a:buFont typeface="Wingdings" pitchFamily="2" charset="2"/>
              <a:buChar char="l"/>
            </a:pPr>
            <a:r>
              <a:rPr kumimoji="1" lang="ja-JP" altLang="en-US" sz="2600" dirty="0" smtClean="0"/>
              <a:t>他施策との連動による総合的な推進</a:t>
            </a:r>
            <a:r>
              <a:rPr kumimoji="1" lang="ja-JP" altLang="en-US" sz="2400" dirty="0" smtClean="0"/>
              <a:t>・・・</a:t>
            </a:r>
            <a:endParaRPr kumimoji="1" lang="en-US" altLang="ja-JP" sz="2400" dirty="0" smtClean="0"/>
          </a:p>
          <a:p>
            <a:pPr marL="585787" lvl="1" indent="0">
              <a:buNone/>
            </a:pPr>
            <a:r>
              <a:rPr kumimoji="1" lang="ja-JP" altLang="en-US" sz="2400" dirty="0" smtClean="0"/>
              <a:t>複合的な生活課題に対応できる仕組みづくり、庁内調整体制の明確化、地域福祉施策など他の福祉施策、まちづくり、生涯学習施策との連動</a:t>
            </a:r>
            <a:endParaRPr kumimoji="1" lang="ja-JP" altLang="en-US" sz="2400" dirty="0"/>
          </a:p>
        </p:txBody>
      </p:sp>
      <p:sp>
        <p:nvSpPr>
          <p:cNvPr id="4"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20</a:t>
            </a:fld>
            <a:endParaRPr lang="ja-JP" altLang="en-US" sz="1400" b="1" dirty="0">
              <a:solidFill>
                <a:prstClr val="black"/>
              </a:solidFill>
            </a:endParaRPr>
          </a:p>
        </p:txBody>
      </p:sp>
      <p:sp>
        <p:nvSpPr>
          <p:cNvPr id="5" name="テキスト ボックス 4"/>
          <p:cNvSpPr txBox="1"/>
          <p:nvPr/>
        </p:nvSpPr>
        <p:spPr>
          <a:xfrm>
            <a:off x="13199" y="-1262"/>
            <a:ext cx="9144000" cy="584775"/>
          </a:xfrm>
          <a:prstGeom prst="rect">
            <a:avLst/>
          </a:prstGeom>
          <a:noFill/>
        </p:spPr>
        <p:txBody>
          <a:bodyPr wrap="square" rtlCol="0">
            <a:spAutoFit/>
          </a:bodyPr>
          <a:lstStyle/>
          <a:p>
            <a:r>
              <a:rPr lang="ja-JP" altLang="en-US" sz="3200" dirty="0"/>
              <a:t>４．市町村の役割</a:t>
            </a:r>
            <a:endParaRPr lang="en-US" altLang="ja-JP" sz="3200" dirty="0"/>
          </a:p>
        </p:txBody>
      </p:sp>
    </p:spTree>
    <p:extLst>
      <p:ext uri="{BB962C8B-B14F-4D97-AF65-F5344CB8AC3E}">
        <p14:creationId xmlns:p14="http://schemas.microsoft.com/office/powerpoint/2010/main" val="2007719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964488" cy="6741368"/>
          </a:xfrm>
          <a:prstGeom prst="rect">
            <a:avLst/>
          </a:prstGeom>
          <a:noFill/>
          <a:ln>
            <a:noFill/>
          </a:ln>
        </p:spPr>
      </p:pic>
      <p:sp>
        <p:nvSpPr>
          <p:cNvPr id="3"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21</a:t>
            </a:fld>
            <a:endParaRPr lang="ja-JP" altLang="en-US" sz="1400" b="1" dirty="0">
              <a:solidFill>
                <a:prstClr val="black"/>
              </a:solidFill>
            </a:endParaRPr>
          </a:p>
        </p:txBody>
      </p:sp>
    </p:spTree>
    <p:extLst>
      <p:ext uri="{BB962C8B-B14F-4D97-AF65-F5344CB8AC3E}">
        <p14:creationId xmlns:p14="http://schemas.microsoft.com/office/powerpoint/2010/main" val="4927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3199" y="764704"/>
            <a:ext cx="9144000" cy="5040560"/>
          </a:xfrm>
        </p:spPr>
        <p:txBody>
          <a:bodyPr>
            <a:noAutofit/>
          </a:bodyPr>
          <a:lstStyle/>
          <a:p>
            <a:pPr marL="514350">
              <a:buFont typeface="Wingdings" pitchFamily="2" charset="2"/>
              <a:buChar char="l"/>
            </a:pPr>
            <a:r>
              <a:rPr lang="ja-JP" altLang="en-US" sz="2600" dirty="0" smtClean="0"/>
              <a:t>人材育成</a:t>
            </a:r>
            <a:r>
              <a:rPr lang="ja-JP" altLang="en-US" sz="2400" dirty="0" smtClean="0"/>
              <a:t>・・・国</a:t>
            </a:r>
            <a:r>
              <a:rPr lang="ja-JP" altLang="en-US" sz="2400" dirty="0"/>
              <a:t>で作成したコーディネーター養成カリキュラム、</a:t>
            </a:r>
            <a:r>
              <a:rPr lang="ja-JP" altLang="en-US" sz="2400" dirty="0" smtClean="0"/>
              <a:t>テキストを活用し、継続的・体系的な研修を実施</a:t>
            </a:r>
            <a:endParaRPr lang="en-US" altLang="ja-JP" sz="2400" dirty="0" smtClean="0"/>
          </a:p>
          <a:p>
            <a:pPr marL="357188" indent="-185738">
              <a:buNone/>
            </a:pPr>
            <a:endParaRPr lang="ja-JP" altLang="en-US" sz="2400" dirty="0" smtClean="0"/>
          </a:p>
          <a:p>
            <a:pPr marL="514350">
              <a:buFont typeface="Wingdings" pitchFamily="2" charset="2"/>
              <a:buChar char="l"/>
            </a:pPr>
            <a:r>
              <a:rPr lang="ja-JP" altLang="en-US" sz="2600" dirty="0" smtClean="0"/>
              <a:t>第１層のコーディネーターのスキルアップ、活動支援</a:t>
            </a:r>
            <a:r>
              <a:rPr lang="ja-JP" altLang="en-US" sz="2400" dirty="0" smtClean="0"/>
              <a:t>・・・相互研鑚（サービス開発手法の検討等）や相談の機会・場・仕組みをつくる</a:t>
            </a:r>
            <a:endParaRPr lang="en-US" altLang="ja-JP" sz="2400" dirty="0" smtClean="0"/>
          </a:p>
          <a:p>
            <a:pPr marL="357188" indent="-185738">
              <a:buNone/>
            </a:pPr>
            <a:endParaRPr lang="ja-JP" altLang="en-US" sz="2400" dirty="0" smtClean="0"/>
          </a:p>
          <a:p>
            <a:pPr marL="514350">
              <a:buFont typeface="Wingdings" pitchFamily="2" charset="2"/>
              <a:buChar char="l"/>
            </a:pPr>
            <a:r>
              <a:rPr lang="ja-JP" altLang="en-US" sz="2600" dirty="0" smtClean="0"/>
              <a:t>市町村への支援</a:t>
            </a:r>
            <a:r>
              <a:rPr lang="ja-JP" altLang="en-US" sz="2400" dirty="0" smtClean="0"/>
              <a:t>・・・県内のコーディネーターの配置状況の偏在や地域事情等を配慮し調整。生活支援サービスの意義やコーディネーター等を支援する市町村職員の役割、他市町村の取り組み状況等の情報提供や研修等の支援</a:t>
            </a:r>
            <a:endParaRPr kumimoji="1" lang="ja-JP" altLang="en-US" sz="2400" dirty="0"/>
          </a:p>
        </p:txBody>
      </p:sp>
      <p:sp>
        <p:nvSpPr>
          <p:cNvPr id="4"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22</a:t>
            </a:fld>
            <a:endParaRPr lang="ja-JP" altLang="en-US" sz="1400" b="1" dirty="0">
              <a:solidFill>
                <a:prstClr val="black"/>
              </a:solidFill>
            </a:endParaRPr>
          </a:p>
        </p:txBody>
      </p:sp>
      <p:sp>
        <p:nvSpPr>
          <p:cNvPr id="5" name="テキスト ボックス 4"/>
          <p:cNvSpPr txBox="1"/>
          <p:nvPr/>
        </p:nvSpPr>
        <p:spPr>
          <a:xfrm>
            <a:off x="13199" y="-1262"/>
            <a:ext cx="9144000" cy="584775"/>
          </a:xfrm>
          <a:prstGeom prst="rect">
            <a:avLst/>
          </a:prstGeom>
          <a:noFill/>
        </p:spPr>
        <p:txBody>
          <a:bodyPr wrap="square" rtlCol="0">
            <a:spAutoFit/>
          </a:bodyPr>
          <a:lstStyle/>
          <a:p>
            <a:r>
              <a:rPr lang="ja-JP" altLang="en-US" sz="3200" dirty="0"/>
              <a:t>５．都道府県の役割</a:t>
            </a:r>
            <a:endParaRPr lang="en-US" altLang="ja-JP" sz="3200" dirty="0"/>
          </a:p>
        </p:txBody>
      </p:sp>
    </p:spTree>
    <p:extLst>
      <p:ext uri="{BB962C8B-B14F-4D97-AF65-F5344CB8AC3E}">
        <p14:creationId xmlns:p14="http://schemas.microsoft.com/office/powerpoint/2010/main" val="2007719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txBox="1">
            <a:spLocks/>
          </p:cNvSpPr>
          <p:nvPr/>
        </p:nvSpPr>
        <p:spPr>
          <a:xfrm>
            <a:off x="251520" y="1268760"/>
            <a:ext cx="8784976" cy="5040560"/>
          </a:xfrm>
          <a:prstGeom prst="rect">
            <a:avLst/>
          </a:prstGeom>
        </p:spPr>
        <p:txBody>
          <a:bodyPr>
            <a:noAutofit/>
          </a:bodyPr>
          <a:lstStyle/>
          <a:p>
            <a:pPr marL="457200" indent="-457200">
              <a:spcBef>
                <a:spcPts val="600"/>
              </a:spcBef>
              <a:buClr>
                <a:schemeClr val="tx1"/>
              </a:buClr>
              <a:buSzPct val="76000"/>
              <a:buFont typeface="Wingdings" panose="05000000000000000000" pitchFamily="2" charset="2"/>
              <a:buChar char="l"/>
              <a:defRPr/>
            </a:pPr>
            <a:r>
              <a:rPr lang="ja-JP" altLang="en-US" sz="2400" dirty="0" smtClean="0">
                <a:solidFill>
                  <a:schemeClr val="tx1">
                    <a:lumMod val="95000"/>
                    <a:lumOff val="5000"/>
                  </a:schemeClr>
                </a:solidFill>
                <a:latin typeface="+mj-ea"/>
                <a:ea typeface="+mj-ea"/>
              </a:rPr>
              <a:t>協議体の設置やコーディネーターの配置が目的ではない。⇒設置や配置されたからといって、「課題が整理され、解決策が構想され、住民が主体的に動いたり、サービスが開発される」等ということは起こらない。</a:t>
            </a:r>
          </a:p>
          <a:p>
            <a:pPr marL="457200" indent="-457200">
              <a:spcBef>
                <a:spcPts val="600"/>
              </a:spcBef>
              <a:buClr>
                <a:schemeClr val="tx1"/>
              </a:buClr>
              <a:buSzPct val="76000"/>
              <a:buFont typeface="Wingdings" panose="05000000000000000000" pitchFamily="2" charset="2"/>
              <a:buChar char="l"/>
              <a:defRPr/>
            </a:pPr>
            <a:r>
              <a:rPr lang="ja-JP" altLang="en-US" sz="2400" dirty="0" smtClean="0">
                <a:solidFill>
                  <a:schemeClr val="tx1">
                    <a:lumMod val="95000"/>
                    <a:lumOff val="5000"/>
                  </a:schemeClr>
                </a:solidFill>
                <a:latin typeface="+mj-ea"/>
                <a:ea typeface="+mj-ea"/>
              </a:rPr>
              <a:t>体制整備事業を推進する</a:t>
            </a:r>
            <a:r>
              <a:rPr lang="ja-JP" altLang="en-US" sz="2400" dirty="0" smtClean="0">
                <a:solidFill>
                  <a:schemeClr val="tx1">
                    <a:lumMod val="95000"/>
                    <a:lumOff val="5000"/>
                  </a:schemeClr>
                </a:solidFill>
                <a:latin typeface="+mj-ea"/>
              </a:rPr>
              <a:t>核</a:t>
            </a:r>
            <a:r>
              <a:rPr lang="ja-JP" altLang="en-US" sz="2400" dirty="0">
                <a:solidFill>
                  <a:schemeClr val="tx1">
                    <a:lumMod val="95000"/>
                    <a:lumOff val="5000"/>
                  </a:schemeClr>
                </a:solidFill>
                <a:latin typeface="+mj-ea"/>
              </a:rPr>
              <a:t>となる者に</a:t>
            </a:r>
            <a:r>
              <a:rPr lang="ja-JP" altLang="en-US" sz="2400" dirty="0" smtClean="0">
                <a:solidFill>
                  <a:schemeClr val="tx1">
                    <a:lumMod val="95000"/>
                    <a:lumOff val="5000"/>
                  </a:schemeClr>
                </a:solidFill>
                <a:latin typeface="+mj-ea"/>
              </a:rPr>
              <a:t>よって課題</a:t>
            </a:r>
            <a:r>
              <a:rPr lang="ja-JP" altLang="en-US" sz="2400" dirty="0">
                <a:solidFill>
                  <a:schemeClr val="tx1">
                    <a:lumMod val="95000"/>
                    <a:lumOff val="5000"/>
                  </a:schemeClr>
                </a:solidFill>
                <a:latin typeface="+mj-ea"/>
              </a:rPr>
              <a:t>や</a:t>
            </a:r>
            <a:r>
              <a:rPr lang="ja-JP" altLang="en-US" sz="2400" dirty="0" smtClean="0">
                <a:solidFill>
                  <a:schemeClr val="tx1">
                    <a:lumMod val="95000"/>
                    <a:lumOff val="5000"/>
                  </a:schemeClr>
                </a:solidFill>
                <a:latin typeface="+mj-ea"/>
              </a:rPr>
              <a:t>方向性を整理しながら、協議体で議論するといったプロセス</a:t>
            </a:r>
            <a:r>
              <a:rPr lang="ja-JP" altLang="en-US" sz="2400" dirty="0">
                <a:solidFill>
                  <a:schemeClr val="tx1">
                    <a:lumMod val="95000"/>
                    <a:lumOff val="5000"/>
                  </a:schemeClr>
                </a:solidFill>
                <a:latin typeface="+mj-ea"/>
              </a:rPr>
              <a:t>が重要。</a:t>
            </a:r>
          </a:p>
          <a:p>
            <a:pPr marL="457200" indent="-457200">
              <a:spcBef>
                <a:spcPts val="600"/>
              </a:spcBef>
              <a:buClr>
                <a:schemeClr val="tx1"/>
              </a:buClr>
              <a:buSzPct val="76000"/>
              <a:buFont typeface="Wingdings" panose="05000000000000000000" pitchFamily="2" charset="2"/>
              <a:buChar char="l"/>
              <a:defRPr/>
            </a:pPr>
            <a:r>
              <a:rPr lang="ja-JP" altLang="en-US" sz="2400" dirty="0" smtClean="0">
                <a:solidFill>
                  <a:schemeClr val="tx1">
                    <a:lumMod val="95000"/>
                    <a:lumOff val="5000"/>
                  </a:schemeClr>
                </a:solidFill>
                <a:latin typeface="+mj-ea"/>
              </a:rPr>
              <a:t>行政は、コーディネーターの配置や協議体の設置後、　丸投げするのではなく協働して運営や活動を検討していくことが大切。関係者への働きかけや、庁内・関係機関との調整を共に実施することが求められる。</a:t>
            </a:r>
          </a:p>
          <a:p>
            <a:pPr>
              <a:spcBef>
                <a:spcPts val="600"/>
              </a:spcBef>
              <a:buClr>
                <a:schemeClr val="accent1"/>
              </a:buClr>
              <a:buSzPct val="76000"/>
              <a:defRPr/>
            </a:pPr>
            <a:endParaRPr lang="ja-JP" altLang="en-US" sz="2400" dirty="0">
              <a:solidFill>
                <a:schemeClr val="tx1">
                  <a:lumMod val="95000"/>
                  <a:lumOff val="5000"/>
                </a:schemeClr>
              </a:solidFill>
              <a:latin typeface="+mj-ea"/>
            </a:endParaRPr>
          </a:p>
        </p:txBody>
      </p:sp>
      <p:sp>
        <p:nvSpPr>
          <p:cNvPr id="5" name="タイトル 9"/>
          <p:cNvSpPr txBox="1">
            <a:spLocks/>
          </p:cNvSpPr>
          <p:nvPr/>
        </p:nvSpPr>
        <p:spPr>
          <a:xfrm>
            <a:off x="0" y="583513"/>
            <a:ext cx="8856983" cy="576064"/>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600" dirty="0" smtClean="0">
                <a:solidFill>
                  <a:schemeClr val="tx1"/>
                </a:solidFill>
              </a:rPr>
              <a:t>（１）コアメンバーによる課題整理等の重要性と、行政の責任</a:t>
            </a:r>
            <a:endParaRPr lang="ja-JP" altLang="en-US" sz="2600" dirty="0">
              <a:solidFill>
                <a:schemeClr val="tx1"/>
              </a:solidFill>
            </a:endParaRPr>
          </a:p>
        </p:txBody>
      </p:sp>
      <p:sp>
        <p:nvSpPr>
          <p:cNvPr id="7"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23</a:t>
            </a:fld>
            <a:endParaRPr lang="ja-JP" altLang="en-US" sz="1400" b="1" dirty="0">
              <a:solidFill>
                <a:prstClr val="black"/>
              </a:solidFill>
            </a:endParaRPr>
          </a:p>
        </p:txBody>
      </p:sp>
      <p:sp>
        <p:nvSpPr>
          <p:cNvPr id="8" name="テキスト ボックス 7"/>
          <p:cNvSpPr txBox="1"/>
          <p:nvPr/>
        </p:nvSpPr>
        <p:spPr>
          <a:xfrm>
            <a:off x="13199" y="-1262"/>
            <a:ext cx="9144000" cy="584775"/>
          </a:xfrm>
          <a:prstGeom prst="rect">
            <a:avLst/>
          </a:prstGeom>
          <a:noFill/>
        </p:spPr>
        <p:txBody>
          <a:bodyPr wrap="square" rtlCol="0">
            <a:spAutoFit/>
          </a:bodyPr>
          <a:lstStyle/>
          <a:p>
            <a:r>
              <a:rPr lang="ja-JP" altLang="en-US" sz="3200" dirty="0" smtClean="0"/>
              <a:t>６．</a:t>
            </a:r>
            <a:r>
              <a:rPr lang="ja-JP" altLang="en-US" sz="3200" dirty="0"/>
              <a:t>具体的な取り組みからの視点</a:t>
            </a:r>
            <a:endParaRPr lang="en-US" altLang="ja-JP" sz="3200" dirty="0"/>
          </a:p>
        </p:txBody>
      </p:sp>
    </p:spTree>
    <p:extLst>
      <p:ext uri="{BB962C8B-B14F-4D97-AF65-F5344CB8AC3E}">
        <p14:creationId xmlns:p14="http://schemas.microsoft.com/office/powerpoint/2010/main" val="2867390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ホームベース 3"/>
          <p:cNvSpPr/>
          <p:nvPr/>
        </p:nvSpPr>
        <p:spPr>
          <a:xfrm>
            <a:off x="99328" y="764704"/>
            <a:ext cx="1304320" cy="648072"/>
          </a:xfrm>
          <a:prstGeom prst="homePlate">
            <a:avLst/>
          </a:prstGeom>
        </p:spPr>
        <p:style>
          <a:lnRef idx="1">
            <a:schemeClr val="accent2"/>
          </a:lnRef>
          <a:fillRef idx="3">
            <a:schemeClr val="accent2"/>
          </a:fillRef>
          <a:effectRef idx="2">
            <a:schemeClr val="accent2"/>
          </a:effectRef>
          <a:fontRef idx="minor">
            <a:schemeClr val="lt1"/>
          </a:fontRef>
        </p:style>
        <p:txBody>
          <a:bodyPr wrap="none" rtlCol="0" anchor="ctr"/>
          <a:lstStyle/>
          <a:p>
            <a:r>
              <a:rPr kumimoji="1" lang="ja-JP" altLang="en-US" dirty="0" smtClean="0"/>
              <a:t>協働基盤</a:t>
            </a:r>
          </a:p>
          <a:p>
            <a:r>
              <a:rPr lang="ja-JP" altLang="en-US" dirty="0" smtClean="0"/>
              <a:t>の形成</a:t>
            </a:r>
            <a:endParaRPr kumimoji="1" lang="ja-JP" altLang="en-US" dirty="0"/>
          </a:p>
        </p:txBody>
      </p:sp>
      <p:grpSp>
        <p:nvGrpSpPr>
          <p:cNvPr id="9" name="グループ化 8"/>
          <p:cNvGrpSpPr/>
          <p:nvPr/>
        </p:nvGrpSpPr>
        <p:grpSpPr>
          <a:xfrm>
            <a:off x="4886345" y="774682"/>
            <a:ext cx="1512168" cy="648072"/>
            <a:chOff x="2123728" y="836712"/>
            <a:chExt cx="1512168" cy="648072"/>
          </a:xfrm>
        </p:grpSpPr>
        <p:sp>
          <p:nvSpPr>
            <p:cNvPr id="10" name="山形 9"/>
            <p:cNvSpPr/>
            <p:nvPr/>
          </p:nvSpPr>
          <p:spPr>
            <a:xfrm>
              <a:off x="2123728" y="836712"/>
              <a:ext cx="1512168"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dirty="0"/>
            </a:p>
          </p:txBody>
        </p:sp>
        <p:sp>
          <p:nvSpPr>
            <p:cNvPr id="11" name="テキスト ボックス 10"/>
            <p:cNvSpPr txBox="1"/>
            <p:nvPr/>
          </p:nvSpPr>
          <p:spPr>
            <a:xfrm>
              <a:off x="2411760" y="838453"/>
              <a:ext cx="1152128" cy="646331"/>
            </a:xfrm>
            <a:prstGeom prst="rect">
              <a:avLst/>
            </a:prstGeom>
            <a:noFill/>
          </p:spPr>
          <p:txBody>
            <a:bodyPr wrap="square" rtlCol="0">
              <a:spAutoFit/>
            </a:bodyPr>
            <a:lstStyle/>
            <a:p>
              <a:r>
                <a:rPr kumimoji="1" lang="ja-JP" altLang="en-US" dirty="0" smtClean="0">
                  <a:solidFill>
                    <a:schemeClr val="bg1"/>
                  </a:solidFill>
                </a:rPr>
                <a:t>活動主体の組織化</a:t>
              </a:r>
            </a:p>
          </p:txBody>
        </p:sp>
      </p:grpSp>
      <p:grpSp>
        <p:nvGrpSpPr>
          <p:cNvPr id="13" name="グループ化 12"/>
          <p:cNvGrpSpPr/>
          <p:nvPr/>
        </p:nvGrpSpPr>
        <p:grpSpPr>
          <a:xfrm>
            <a:off x="6182548" y="764704"/>
            <a:ext cx="1616808" cy="1017404"/>
            <a:chOff x="2123728" y="836712"/>
            <a:chExt cx="1512168" cy="1017404"/>
          </a:xfrm>
        </p:grpSpPr>
        <p:sp>
          <p:nvSpPr>
            <p:cNvPr id="14" name="山形 13"/>
            <p:cNvSpPr/>
            <p:nvPr/>
          </p:nvSpPr>
          <p:spPr>
            <a:xfrm>
              <a:off x="2123728" y="836712"/>
              <a:ext cx="1512168"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sz="2000" dirty="0"/>
            </a:p>
          </p:txBody>
        </p:sp>
        <p:sp>
          <p:nvSpPr>
            <p:cNvPr id="15" name="テキスト ボックス 14"/>
            <p:cNvSpPr txBox="1"/>
            <p:nvPr/>
          </p:nvSpPr>
          <p:spPr>
            <a:xfrm>
              <a:off x="2399759" y="838453"/>
              <a:ext cx="1152128" cy="1015663"/>
            </a:xfrm>
            <a:prstGeom prst="rect">
              <a:avLst/>
            </a:prstGeom>
            <a:noFill/>
          </p:spPr>
          <p:txBody>
            <a:bodyPr wrap="square" rtlCol="0">
              <a:spAutoFit/>
            </a:bodyPr>
            <a:lstStyle/>
            <a:p>
              <a:r>
                <a:rPr kumimoji="1" lang="ja-JP" altLang="en-US" sz="2000" dirty="0" smtClean="0">
                  <a:solidFill>
                    <a:schemeClr val="bg1"/>
                  </a:solidFill>
                </a:rPr>
                <a:t>活動の計画と実施</a:t>
              </a:r>
            </a:p>
          </p:txBody>
        </p:sp>
      </p:grpSp>
      <p:sp>
        <p:nvSpPr>
          <p:cNvPr id="17" name="テキスト ボックス 16"/>
          <p:cNvSpPr txBox="1"/>
          <p:nvPr/>
        </p:nvSpPr>
        <p:spPr>
          <a:xfrm>
            <a:off x="1403648" y="1988840"/>
            <a:ext cx="1440160" cy="3477875"/>
          </a:xfrm>
          <a:prstGeom prst="rect">
            <a:avLst/>
          </a:prstGeom>
          <a:noFill/>
          <a:ln>
            <a:solidFill>
              <a:schemeClr val="accent1"/>
            </a:solidFill>
          </a:ln>
        </p:spPr>
        <p:txBody>
          <a:bodyPr wrap="square" rtlCol="0">
            <a:spAutoFit/>
          </a:bodyPr>
          <a:lstStyle/>
          <a:p>
            <a:pPr marL="87313" indent="-87313">
              <a:buFont typeface="Arial" panose="020B0604020202020204" pitchFamily="34" charset="0"/>
              <a:buChar char="•"/>
            </a:pPr>
            <a:r>
              <a:rPr lang="ja-JP" altLang="en-US" sz="2000" dirty="0"/>
              <a:t>困りごとやつぶやきを聞き取る</a:t>
            </a:r>
          </a:p>
          <a:p>
            <a:pPr marL="87313" indent="-87313">
              <a:buFont typeface="Arial" panose="020B0604020202020204" pitchFamily="34" charset="0"/>
              <a:buChar char="•"/>
            </a:pPr>
            <a:r>
              <a:rPr lang="ja-JP" altLang="en-US" sz="2000" dirty="0" smtClean="0"/>
              <a:t>住民と話し合う</a:t>
            </a:r>
          </a:p>
          <a:p>
            <a:pPr marL="87313" indent="-87313">
              <a:buFont typeface="Arial" panose="020B0604020202020204" pitchFamily="34" charset="0"/>
              <a:buChar char="•"/>
            </a:pPr>
            <a:r>
              <a:rPr lang="ja-JP" altLang="en-US" sz="2000" dirty="0" smtClean="0"/>
              <a:t>個別事例の分析からの抽出</a:t>
            </a:r>
          </a:p>
          <a:p>
            <a:pPr marL="87313" indent="-87313">
              <a:buFont typeface="Arial" panose="020B0604020202020204" pitchFamily="34" charset="0"/>
              <a:buChar char="•"/>
            </a:pPr>
            <a:r>
              <a:rPr lang="ja-JP" altLang="en-US" sz="2000" dirty="0" smtClean="0"/>
              <a:t>予防プランの検証</a:t>
            </a:r>
          </a:p>
          <a:p>
            <a:pPr marL="87313" indent="-87313">
              <a:buFont typeface="Arial" panose="020B0604020202020204" pitchFamily="34" charset="0"/>
              <a:buChar char="•"/>
            </a:pPr>
            <a:endParaRPr lang="ja-JP" altLang="en-US" sz="2000" dirty="0" smtClean="0"/>
          </a:p>
        </p:txBody>
      </p:sp>
      <p:sp>
        <p:nvSpPr>
          <p:cNvPr id="19" name="テキスト ボックス 18"/>
          <p:cNvSpPr txBox="1"/>
          <p:nvPr/>
        </p:nvSpPr>
        <p:spPr>
          <a:xfrm>
            <a:off x="2893127" y="1988840"/>
            <a:ext cx="1606865" cy="4154984"/>
          </a:xfrm>
          <a:prstGeom prst="rect">
            <a:avLst/>
          </a:prstGeom>
          <a:noFill/>
          <a:ln>
            <a:solidFill>
              <a:schemeClr val="accent1"/>
            </a:solidFill>
          </a:ln>
        </p:spPr>
        <p:txBody>
          <a:bodyPr wrap="square" rtlCol="0">
            <a:spAutoFit/>
          </a:bodyPr>
          <a:lstStyle/>
          <a:p>
            <a:pPr marL="87313" indent="-87313">
              <a:buFont typeface="Arial" panose="020B0604020202020204" pitchFamily="34" charset="0"/>
              <a:buChar char="•"/>
            </a:pPr>
            <a:r>
              <a:rPr lang="ja-JP" altLang="en-US" sz="2000" dirty="0" smtClean="0"/>
              <a:t>課題抽出と優先順位の明確化</a:t>
            </a:r>
          </a:p>
          <a:p>
            <a:pPr marL="87313" indent="-87313">
              <a:buFont typeface="Arial" panose="020B0604020202020204" pitchFamily="34" charset="0"/>
              <a:buChar char="•"/>
            </a:pPr>
            <a:r>
              <a:rPr lang="ja-JP" altLang="en-US" sz="2000" dirty="0" smtClean="0"/>
              <a:t>主体の選択</a:t>
            </a:r>
          </a:p>
          <a:p>
            <a:pPr marL="87313" indent="-87313">
              <a:buFont typeface="Arial" panose="020B0604020202020204" pitchFamily="34" charset="0"/>
              <a:buChar char="•"/>
            </a:pPr>
            <a:r>
              <a:rPr lang="ja-JP" altLang="en-US" sz="2000" dirty="0" smtClean="0"/>
              <a:t>プログラムの検討</a:t>
            </a:r>
          </a:p>
          <a:p>
            <a:pPr marL="87313" indent="-87313">
              <a:buFont typeface="Arial" panose="020B0604020202020204" pitchFamily="34" charset="0"/>
              <a:buChar char="•"/>
            </a:pPr>
            <a:r>
              <a:rPr lang="ja-JP" altLang="en-US" sz="2000" dirty="0" smtClean="0"/>
              <a:t>住民への持ち掛け方の検討</a:t>
            </a:r>
            <a:br>
              <a:rPr lang="ja-JP" altLang="en-US" sz="2000" dirty="0" smtClean="0"/>
            </a:br>
            <a:r>
              <a:rPr lang="ja-JP" altLang="en-US" sz="2000" dirty="0" smtClean="0"/>
              <a:t> </a:t>
            </a:r>
            <a:r>
              <a:rPr lang="ja-JP" altLang="en-US" sz="1600" dirty="0" smtClean="0"/>
              <a:t>つぶやき</a:t>
            </a:r>
            <a:br>
              <a:rPr lang="ja-JP" altLang="en-US" sz="1600" dirty="0" smtClean="0"/>
            </a:br>
            <a:r>
              <a:rPr lang="ja-JP" altLang="en-US" sz="1600" dirty="0" smtClean="0"/>
              <a:t> ねまわし</a:t>
            </a:r>
            <a:br>
              <a:rPr lang="ja-JP" altLang="en-US" sz="1600" dirty="0" smtClean="0"/>
            </a:br>
            <a:r>
              <a:rPr lang="ja-JP" altLang="en-US" sz="1600" dirty="0" smtClean="0"/>
              <a:t> 競争心を刺激</a:t>
            </a:r>
            <a:r>
              <a:rPr lang="en-US" altLang="ja-JP" sz="1600" dirty="0"/>
              <a:t/>
            </a:r>
            <a:br>
              <a:rPr lang="en-US" altLang="ja-JP" sz="1600" dirty="0"/>
            </a:br>
            <a:r>
              <a:rPr lang="ja-JP" altLang="en-US" sz="1600" dirty="0"/>
              <a:t> </a:t>
            </a:r>
            <a:r>
              <a:rPr lang="ja-JP" altLang="en-US" sz="1600" dirty="0" smtClean="0"/>
              <a:t>提案</a:t>
            </a:r>
            <a:br>
              <a:rPr lang="ja-JP" altLang="en-US" sz="1600" dirty="0" smtClean="0"/>
            </a:br>
            <a:r>
              <a:rPr lang="ja-JP" altLang="en-US" sz="1600" dirty="0" smtClean="0"/>
              <a:t> お願い？</a:t>
            </a:r>
            <a:endParaRPr lang="en-US" altLang="ja-JP" sz="1600" dirty="0" smtClean="0"/>
          </a:p>
        </p:txBody>
      </p:sp>
      <p:sp>
        <p:nvSpPr>
          <p:cNvPr id="21" name="テキスト ボックス 20"/>
          <p:cNvSpPr txBox="1"/>
          <p:nvPr/>
        </p:nvSpPr>
        <p:spPr>
          <a:xfrm>
            <a:off x="4572000" y="1988840"/>
            <a:ext cx="2952328" cy="3170099"/>
          </a:xfrm>
          <a:prstGeom prst="rect">
            <a:avLst/>
          </a:prstGeom>
          <a:noFill/>
          <a:ln>
            <a:solidFill>
              <a:schemeClr val="accent1"/>
            </a:solidFill>
          </a:ln>
        </p:spPr>
        <p:txBody>
          <a:bodyPr wrap="square" rtlCol="0">
            <a:spAutoFit/>
          </a:bodyPr>
          <a:lstStyle/>
          <a:p>
            <a:pPr marL="87313" indent="-87313">
              <a:buFont typeface="Arial" panose="020B0604020202020204" pitchFamily="34" charset="0"/>
              <a:buChar char="•"/>
            </a:pPr>
            <a:r>
              <a:rPr lang="ja-JP" altLang="en-US" sz="2000" dirty="0"/>
              <a:t>いろんな人に会って</a:t>
            </a:r>
            <a:r>
              <a:rPr lang="ja-JP" altLang="en-US" sz="2000" dirty="0" smtClean="0"/>
              <a:t>つぶやく、キーパーソン</a:t>
            </a:r>
            <a:r>
              <a:rPr lang="ja-JP" altLang="en-US" sz="2000" dirty="0"/>
              <a:t>、</a:t>
            </a:r>
            <a:r>
              <a:rPr lang="ja-JP" altLang="en-US" sz="2000" dirty="0" smtClean="0"/>
              <a:t>協力者を発掘する</a:t>
            </a:r>
            <a:endParaRPr lang="ja-JP" altLang="en-US" sz="2000" dirty="0"/>
          </a:p>
          <a:p>
            <a:pPr marL="87313" indent="-87313">
              <a:buFont typeface="Arial" panose="020B0604020202020204" pitchFamily="34" charset="0"/>
              <a:buChar char="•"/>
            </a:pPr>
            <a:r>
              <a:rPr lang="ja-JP" altLang="en-US" sz="2000" dirty="0"/>
              <a:t>中核となる</a:t>
            </a:r>
            <a:r>
              <a:rPr lang="ja-JP" altLang="en-US" sz="2000" dirty="0" smtClean="0"/>
              <a:t>担い手、実行チームを</a:t>
            </a:r>
            <a:r>
              <a:rPr lang="ja-JP" altLang="en-US" sz="2000" dirty="0"/>
              <a:t>組織化</a:t>
            </a:r>
          </a:p>
          <a:p>
            <a:pPr marL="87313" indent="-87313">
              <a:buFont typeface="Arial" panose="020B0604020202020204" pitchFamily="34" charset="0"/>
              <a:buChar char="•"/>
            </a:pPr>
            <a:r>
              <a:rPr lang="ja-JP" altLang="en-US" sz="2000" dirty="0" smtClean="0"/>
              <a:t>共通認識づくり（会議、学習会、</a:t>
            </a:r>
            <a:r>
              <a:rPr lang="ja-JP" altLang="en-US" sz="2000" dirty="0"/>
              <a:t>調査活動</a:t>
            </a:r>
            <a:r>
              <a:rPr lang="ja-JP" altLang="en-US" sz="2000" dirty="0" smtClean="0"/>
              <a:t>）</a:t>
            </a:r>
          </a:p>
          <a:p>
            <a:pPr marL="87313" indent="-87313">
              <a:buFont typeface="Arial" panose="020B0604020202020204" pitchFamily="34" charset="0"/>
              <a:buChar char="•"/>
            </a:pPr>
            <a:r>
              <a:rPr lang="ja-JP" altLang="en-US" sz="2000" dirty="0" smtClean="0"/>
              <a:t>活動プログラムの企画</a:t>
            </a:r>
          </a:p>
          <a:p>
            <a:pPr marL="87313" indent="-87313">
              <a:buFont typeface="Arial" panose="020B0604020202020204" pitchFamily="34" charset="0"/>
              <a:buChar char="•"/>
            </a:pPr>
            <a:r>
              <a:rPr lang="ja-JP" altLang="en-US" sz="2000" dirty="0" smtClean="0"/>
              <a:t>担い手発掘・研修等を企画</a:t>
            </a:r>
          </a:p>
        </p:txBody>
      </p:sp>
      <p:grpSp>
        <p:nvGrpSpPr>
          <p:cNvPr id="26" name="グループ化 25"/>
          <p:cNvGrpSpPr/>
          <p:nvPr/>
        </p:nvGrpSpPr>
        <p:grpSpPr>
          <a:xfrm>
            <a:off x="7583394" y="764038"/>
            <a:ext cx="1512168" cy="709627"/>
            <a:chOff x="2123728" y="836712"/>
            <a:chExt cx="1512168" cy="709627"/>
          </a:xfrm>
        </p:grpSpPr>
        <p:sp>
          <p:nvSpPr>
            <p:cNvPr id="27" name="山形 26"/>
            <p:cNvSpPr/>
            <p:nvPr/>
          </p:nvSpPr>
          <p:spPr>
            <a:xfrm>
              <a:off x="2123728" y="836712"/>
              <a:ext cx="1512168"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sz="2000" dirty="0"/>
            </a:p>
          </p:txBody>
        </p:sp>
        <p:sp>
          <p:nvSpPr>
            <p:cNvPr id="28" name="テキスト ボックス 27"/>
            <p:cNvSpPr txBox="1"/>
            <p:nvPr/>
          </p:nvSpPr>
          <p:spPr>
            <a:xfrm>
              <a:off x="2411760" y="838453"/>
              <a:ext cx="1152128" cy="707886"/>
            </a:xfrm>
            <a:prstGeom prst="rect">
              <a:avLst/>
            </a:prstGeom>
            <a:noFill/>
          </p:spPr>
          <p:txBody>
            <a:bodyPr wrap="square" rtlCol="0">
              <a:spAutoFit/>
            </a:bodyPr>
            <a:lstStyle/>
            <a:p>
              <a:r>
                <a:rPr lang="ja-JP" altLang="en-US" sz="2000" dirty="0" smtClean="0">
                  <a:solidFill>
                    <a:schemeClr val="bg1"/>
                  </a:solidFill>
                </a:rPr>
                <a:t>ふりかえり、評価</a:t>
              </a:r>
              <a:endParaRPr kumimoji="1" lang="ja-JP" altLang="en-US" sz="2000" dirty="0" smtClean="0">
                <a:solidFill>
                  <a:schemeClr val="bg1"/>
                </a:solidFill>
              </a:endParaRPr>
            </a:p>
          </p:txBody>
        </p:sp>
      </p:grpSp>
      <p:sp>
        <p:nvSpPr>
          <p:cNvPr id="29" name="テキスト ボックス 28"/>
          <p:cNvSpPr txBox="1"/>
          <p:nvPr/>
        </p:nvSpPr>
        <p:spPr>
          <a:xfrm>
            <a:off x="7596336" y="1988840"/>
            <a:ext cx="1512168" cy="2862322"/>
          </a:xfrm>
          <a:prstGeom prst="rect">
            <a:avLst/>
          </a:prstGeom>
          <a:noFill/>
          <a:ln>
            <a:solidFill>
              <a:schemeClr val="accent1"/>
            </a:solidFill>
          </a:ln>
        </p:spPr>
        <p:txBody>
          <a:bodyPr wrap="square" rtlCol="0">
            <a:spAutoFit/>
          </a:bodyPr>
          <a:lstStyle/>
          <a:p>
            <a:pPr marL="87313" indent="-87313">
              <a:buFont typeface="Arial" panose="020B0604020202020204" pitchFamily="34" charset="0"/>
              <a:buChar char="•"/>
            </a:pPr>
            <a:r>
              <a:rPr lang="ja-JP" altLang="en-US" sz="2000" dirty="0" smtClean="0"/>
              <a:t>活動主体・関係者による共同での評価</a:t>
            </a:r>
          </a:p>
          <a:p>
            <a:pPr marL="87313" indent="-87313">
              <a:buFont typeface="Arial" panose="020B0604020202020204" pitchFamily="34" charset="0"/>
              <a:buChar char="•"/>
            </a:pPr>
            <a:r>
              <a:rPr lang="ja-JP" altLang="en-US" sz="2000" dirty="0" smtClean="0"/>
              <a:t>成果や成功体験を共有する</a:t>
            </a:r>
          </a:p>
          <a:p>
            <a:pPr marL="87313" indent="-87313">
              <a:buFont typeface="Arial" panose="020B0604020202020204" pitchFamily="34" charset="0"/>
              <a:buChar char="•"/>
            </a:pPr>
            <a:r>
              <a:rPr lang="ja-JP" altLang="en-US" sz="2000" dirty="0" smtClean="0"/>
              <a:t>次の課題を検討する</a:t>
            </a:r>
            <a:endParaRPr lang="ja-JP" altLang="en-US" sz="2000" dirty="0"/>
          </a:p>
        </p:txBody>
      </p:sp>
      <p:grpSp>
        <p:nvGrpSpPr>
          <p:cNvPr id="32" name="グループ化 31"/>
          <p:cNvGrpSpPr/>
          <p:nvPr/>
        </p:nvGrpSpPr>
        <p:grpSpPr>
          <a:xfrm>
            <a:off x="2428111" y="764704"/>
            <a:ext cx="1512168" cy="648072"/>
            <a:chOff x="1691680" y="836712"/>
            <a:chExt cx="1512168" cy="648072"/>
          </a:xfrm>
        </p:grpSpPr>
        <p:sp>
          <p:nvSpPr>
            <p:cNvPr id="5" name="山形 4"/>
            <p:cNvSpPr/>
            <p:nvPr/>
          </p:nvSpPr>
          <p:spPr>
            <a:xfrm>
              <a:off x="1691680" y="836712"/>
              <a:ext cx="1512168"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dirty="0"/>
            </a:p>
          </p:txBody>
        </p:sp>
        <p:sp>
          <p:nvSpPr>
            <p:cNvPr id="6" name="テキスト ボックス 5"/>
            <p:cNvSpPr txBox="1"/>
            <p:nvPr/>
          </p:nvSpPr>
          <p:spPr>
            <a:xfrm>
              <a:off x="1979712" y="838453"/>
              <a:ext cx="1152128" cy="646331"/>
            </a:xfrm>
            <a:prstGeom prst="rect">
              <a:avLst/>
            </a:prstGeom>
            <a:noFill/>
          </p:spPr>
          <p:txBody>
            <a:bodyPr wrap="square" rtlCol="0">
              <a:spAutoFit/>
            </a:bodyPr>
            <a:lstStyle/>
            <a:p>
              <a:r>
                <a:rPr kumimoji="1" lang="ja-JP" altLang="en-US" dirty="0" smtClean="0">
                  <a:solidFill>
                    <a:schemeClr val="bg1"/>
                  </a:solidFill>
                </a:rPr>
                <a:t>解決策</a:t>
              </a:r>
              <a:r>
                <a:rPr lang="ja-JP" altLang="en-US" dirty="0" smtClean="0">
                  <a:solidFill>
                    <a:schemeClr val="bg1"/>
                  </a:solidFill>
                </a:rPr>
                <a:t>の事前検討</a:t>
              </a:r>
              <a:endParaRPr kumimoji="1" lang="ja-JP" altLang="en-US" dirty="0">
                <a:solidFill>
                  <a:schemeClr val="bg1"/>
                </a:solidFill>
              </a:endParaRPr>
            </a:p>
          </p:txBody>
        </p:sp>
      </p:grpSp>
      <p:grpSp>
        <p:nvGrpSpPr>
          <p:cNvPr id="31" name="グループ化 30"/>
          <p:cNvGrpSpPr/>
          <p:nvPr/>
        </p:nvGrpSpPr>
        <p:grpSpPr>
          <a:xfrm>
            <a:off x="3724314" y="765779"/>
            <a:ext cx="1377996" cy="648072"/>
            <a:chOff x="2123728" y="836712"/>
            <a:chExt cx="1512168" cy="648072"/>
          </a:xfrm>
        </p:grpSpPr>
        <p:sp>
          <p:nvSpPr>
            <p:cNvPr id="33" name="山形 32"/>
            <p:cNvSpPr/>
            <p:nvPr/>
          </p:nvSpPr>
          <p:spPr>
            <a:xfrm>
              <a:off x="2123728" y="836712"/>
              <a:ext cx="1512168" cy="648072"/>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dirty="0"/>
            </a:p>
          </p:txBody>
        </p:sp>
        <p:sp>
          <p:nvSpPr>
            <p:cNvPr id="34" name="テキスト ボックス 33"/>
            <p:cNvSpPr txBox="1"/>
            <p:nvPr/>
          </p:nvSpPr>
          <p:spPr>
            <a:xfrm>
              <a:off x="2411760" y="838453"/>
              <a:ext cx="1152128" cy="646331"/>
            </a:xfrm>
            <a:prstGeom prst="rect">
              <a:avLst/>
            </a:prstGeom>
            <a:noFill/>
          </p:spPr>
          <p:txBody>
            <a:bodyPr wrap="square" rtlCol="0">
              <a:spAutoFit/>
            </a:bodyPr>
            <a:lstStyle/>
            <a:p>
              <a:r>
                <a:rPr lang="ja-JP" altLang="en-US" dirty="0" smtClean="0">
                  <a:solidFill>
                    <a:schemeClr val="bg1"/>
                  </a:solidFill>
                </a:rPr>
                <a:t>課題の</a:t>
              </a:r>
            </a:p>
            <a:p>
              <a:r>
                <a:rPr lang="ja-JP" altLang="en-US" dirty="0" smtClean="0">
                  <a:solidFill>
                    <a:schemeClr val="bg1"/>
                  </a:solidFill>
                </a:rPr>
                <a:t>共有化</a:t>
              </a:r>
              <a:endParaRPr kumimoji="1" lang="ja-JP" altLang="en-US" dirty="0" smtClean="0">
                <a:solidFill>
                  <a:schemeClr val="bg1"/>
                </a:solidFill>
              </a:endParaRPr>
            </a:p>
          </p:txBody>
        </p:sp>
      </p:grpSp>
      <p:sp>
        <p:nvSpPr>
          <p:cNvPr id="42" name="山形 41"/>
          <p:cNvSpPr/>
          <p:nvPr/>
        </p:nvSpPr>
        <p:spPr>
          <a:xfrm>
            <a:off x="1187683" y="764038"/>
            <a:ext cx="1456393" cy="648072"/>
          </a:xfrm>
          <a:prstGeom prst="chevron">
            <a:avLst/>
          </a:prstGeom>
        </p:spPr>
        <p:style>
          <a:lnRef idx="1">
            <a:schemeClr val="accent2"/>
          </a:lnRef>
          <a:fillRef idx="3">
            <a:schemeClr val="accent2"/>
          </a:fillRef>
          <a:effectRef idx="2">
            <a:schemeClr val="accent2"/>
          </a:effectRef>
          <a:fontRef idx="minor">
            <a:schemeClr val="lt1"/>
          </a:fontRef>
        </p:style>
        <p:txBody>
          <a:bodyPr wrap="none" lIns="0" tIns="0" rIns="0" bIns="0" rtlCol="0" anchor="ctr"/>
          <a:lstStyle/>
          <a:p>
            <a:r>
              <a:rPr lang="ja-JP" altLang="en-US" sz="1600" dirty="0" smtClean="0">
                <a:solidFill>
                  <a:schemeClr val="bg1"/>
                </a:solidFill>
              </a:rPr>
              <a:t>ニーズ把握</a:t>
            </a:r>
          </a:p>
          <a:p>
            <a:r>
              <a:rPr lang="ja-JP" altLang="en-US" sz="1600" dirty="0" smtClean="0">
                <a:solidFill>
                  <a:schemeClr val="bg1"/>
                </a:solidFill>
              </a:rPr>
              <a:t>課題抽出</a:t>
            </a:r>
            <a:endParaRPr lang="ja-JP" altLang="en-US" sz="1600" dirty="0"/>
          </a:p>
        </p:txBody>
      </p:sp>
      <p:sp>
        <p:nvSpPr>
          <p:cNvPr id="44" name="テキスト ボックス 43"/>
          <p:cNvSpPr txBox="1"/>
          <p:nvPr/>
        </p:nvSpPr>
        <p:spPr>
          <a:xfrm>
            <a:off x="35496" y="1988840"/>
            <a:ext cx="1296144" cy="4093428"/>
          </a:xfrm>
          <a:prstGeom prst="rect">
            <a:avLst/>
          </a:prstGeom>
          <a:noFill/>
          <a:ln>
            <a:solidFill>
              <a:schemeClr val="accent1"/>
            </a:solidFill>
          </a:ln>
        </p:spPr>
        <p:txBody>
          <a:bodyPr wrap="square" rtlCol="0">
            <a:spAutoFit/>
          </a:bodyPr>
          <a:lstStyle/>
          <a:p>
            <a:pPr marL="87313" indent="-87313">
              <a:buFont typeface="Arial" panose="020B0604020202020204" pitchFamily="34" charset="0"/>
              <a:buChar char="•"/>
            </a:pPr>
            <a:r>
              <a:rPr lang="ja-JP" altLang="en-US" sz="2000" dirty="0" smtClean="0"/>
              <a:t>地域の現状と将来の課題</a:t>
            </a:r>
          </a:p>
          <a:p>
            <a:pPr marL="87313" indent="-87313">
              <a:buFont typeface="Arial" panose="020B0604020202020204" pitchFamily="34" charset="0"/>
              <a:buChar char="•"/>
            </a:pPr>
            <a:r>
              <a:rPr lang="ja-JP" altLang="en-US" sz="2000" dirty="0" smtClean="0"/>
              <a:t>資源の見える化・不足</a:t>
            </a:r>
          </a:p>
          <a:p>
            <a:pPr marL="87313" indent="-87313">
              <a:buFont typeface="Arial" panose="020B0604020202020204" pitchFamily="34" charset="0"/>
              <a:buChar char="•"/>
            </a:pPr>
            <a:r>
              <a:rPr lang="ja-JP" altLang="en-US" sz="2000" dirty="0" smtClean="0"/>
              <a:t>活動団体の勉強会</a:t>
            </a:r>
          </a:p>
          <a:p>
            <a:pPr marL="87313" indent="-87313">
              <a:buFont typeface="Arial" panose="020B0604020202020204" pitchFamily="34" charset="0"/>
              <a:buChar char="•"/>
            </a:pPr>
            <a:r>
              <a:rPr lang="ja-JP" altLang="en-US" sz="2000" dirty="0" smtClean="0"/>
              <a:t>住民との学習会、啓発活動</a:t>
            </a:r>
          </a:p>
          <a:p>
            <a:pPr marL="87313" indent="-87313">
              <a:buFont typeface="Arial" panose="020B0604020202020204" pitchFamily="34" charset="0"/>
              <a:buChar char="•"/>
            </a:pPr>
            <a:endParaRPr lang="ja-JP" altLang="en-US" sz="2000" dirty="0" smtClean="0"/>
          </a:p>
          <a:p>
            <a:pPr marL="87313" indent="-87313">
              <a:buFont typeface="Arial" panose="020B0604020202020204" pitchFamily="34" charset="0"/>
              <a:buChar char="•"/>
            </a:pPr>
            <a:endParaRPr lang="ja-JP" altLang="en-US" sz="2000" dirty="0" smtClean="0"/>
          </a:p>
        </p:txBody>
      </p:sp>
      <p:sp>
        <p:nvSpPr>
          <p:cNvPr id="38" name="タイトル 9"/>
          <p:cNvSpPr txBox="1">
            <a:spLocks/>
          </p:cNvSpPr>
          <p:nvPr/>
        </p:nvSpPr>
        <p:spPr>
          <a:xfrm>
            <a:off x="5904" y="-12180"/>
            <a:ext cx="8856983" cy="626368"/>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600" dirty="0" smtClean="0">
                <a:solidFill>
                  <a:schemeClr val="tx1"/>
                </a:solidFill>
              </a:rPr>
              <a:t>（２）体制</a:t>
            </a:r>
            <a:r>
              <a:rPr lang="ja-JP" altLang="en-US" sz="2600" dirty="0">
                <a:solidFill>
                  <a:schemeClr val="tx1"/>
                </a:solidFill>
              </a:rPr>
              <a:t>整備</a:t>
            </a:r>
            <a:r>
              <a:rPr lang="ja-JP" altLang="en-US" sz="2600" dirty="0" smtClean="0">
                <a:solidFill>
                  <a:schemeClr val="tx1"/>
                </a:solidFill>
              </a:rPr>
              <a:t>のプロセス</a:t>
            </a:r>
            <a:endParaRPr lang="ja-JP" altLang="en-US" sz="2600" dirty="0">
              <a:solidFill>
                <a:schemeClr val="tx1"/>
              </a:solidFill>
            </a:endParaRPr>
          </a:p>
        </p:txBody>
      </p:sp>
      <p:sp>
        <p:nvSpPr>
          <p:cNvPr id="39" name="テキスト ボックス 38"/>
          <p:cNvSpPr txBox="1"/>
          <p:nvPr/>
        </p:nvSpPr>
        <p:spPr>
          <a:xfrm>
            <a:off x="317989" y="6609680"/>
            <a:ext cx="2813851" cy="292388"/>
          </a:xfrm>
          <a:prstGeom prst="rect">
            <a:avLst/>
          </a:prstGeom>
          <a:noFill/>
        </p:spPr>
        <p:txBody>
          <a:bodyPr wrap="square" rtlCol="0">
            <a:spAutoFit/>
          </a:bodyPr>
          <a:lstStyle/>
          <a:p>
            <a:r>
              <a:rPr kumimoji="1" lang="en-US" altLang="ja-JP" sz="1300" dirty="0" smtClean="0"/>
              <a:t>【</a:t>
            </a:r>
            <a:r>
              <a:rPr kumimoji="1" lang="ja-JP" altLang="en-US" sz="1300" dirty="0" smtClean="0"/>
              <a:t>出典</a:t>
            </a:r>
            <a:r>
              <a:rPr kumimoji="1" lang="en-US" altLang="ja-JP" sz="1300" dirty="0" smtClean="0"/>
              <a:t>】</a:t>
            </a:r>
            <a:r>
              <a:rPr lang="ja-JP" altLang="en-US" sz="1300" dirty="0"/>
              <a:t>諏訪作成資料</a:t>
            </a:r>
            <a:endParaRPr kumimoji="1" lang="ja-JP" altLang="en-US" sz="1300" dirty="0"/>
          </a:p>
        </p:txBody>
      </p:sp>
      <p:sp>
        <p:nvSpPr>
          <p:cNvPr id="30"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24</a:t>
            </a:fld>
            <a:endParaRPr lang="ja-JP" altLang="en-US" sz="1400" b="1" dirty="0">
              <a:solidFill>
                <a:prstClr val="black"/>
              </a:solidFill>
            </a:endParaRPr>
          </a:p>
        </p:txBody>
      </p:sp>
    </p:spTree>
    <p:extLst>
      <p:ext uri="{BB962C8B-B14F-4D97-AF65-F5344CB8AC3E}">
        <p14:creationId xmlns:p14="http://schemas.microsoft.com/office/powerpoint/2010/main" val="1710165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179512" y="908720"/>
            <a:ext cx="8784976" cy="5688632"/>
          </a:xfrm>
          <a:prstGeom prst="rect">
            <a:avLst/>
          </a:prstGeom>
        </p:spPr>
        <p:txBody>
          <a:bodyPr>
            <a:normAutofit/>
          </a:bodyPr>
          <a:lstStyle/>
          <a:p>
            <a:pPr marL="457200" indent="-457200">
              <a:spcBef>
                <a:spcPts val="600"/>
              </a:spcBef>
              <a:buClr>
                <a:schemeClr val="tx1"/>
              </a:buClr>
              <a:buSzPct val="76000"/>
              <a:buFont typeface="Wingdings" panose="05000000000000000000" pitchFamily="2" charset="2"/>
              <a:buChar char="l"/>
              <a:defRPr/>
            </a:pPr>
            <a:r>
              <a:rPr lang="ja-JP" altLang="en-US" sz="2600" dirty="0" smtClean="0">
                <a:latin typeface="+mj-ea"/>
                <a:ea typeface="+mj-ea"/>
              </a:rPr>
              <a:t>似たような会議が増え、仕事が増えるだけと住民に受け止められないよう、周知方法を工夫する。</a:t>
            </a:r>
          </a:p>
          <a:p>
            <a:pPr marL="457200" indent="-457200">
              <a:spcBef>
                <a:spcPts val="600"/>
              </a:spcBef>
              <a:buClr>
                <a:schemeClr val="tx1"/>
              </a:buClr>
              <a:buSzPct val="76000"/>
              <a:buFont typeface="Wingdings" panose="05000000000000000000" pitchFamily="2" charset="2"/>
              <a:buChar char="l"/>
              <a:defRPr/>
            </a:pPr>
            <a:r>
              <a:rPr lang="ja-JP" altLang="en-US" sz="2600" dirty="0" smtClean="0">
                <a:latin typeface="+mj-ea"/>
                <a:ea typeface="+mj-ea"/>
              </a:rPr>
              <a:t>特に、既存</a:t>
            </a:r>
            <a:r>
              <a:rPr lang="ja-JP" altLang="en-US" sz="2600" dirty="0">
                <a:latin typeface="+mj-ea"/>
                <a:ea typeface="+mj-ea"/>
              </a:rPr>
              <a:t>の地域ケア会議や小地域の自発的な住民の協議組織等が十分に機能している場合、協議体が屋上屋とならない</a:t>
            </a:r>
            <a:r>
              <a:rPr lang="ja-JP" altLang="en-US" sz="2600" dirty="0" smtClean="0">
                <a:latin typeface="+mj-ea"/>
                <a:ea typeface="+mj-ea"/>
              </a:rPr>
              <a:t>よう、留意</a:t>
            </a:r>
            <a:r>
              <a:rPr lang="ja-JP" altLang="en-US" sz="2600" dirty="0">
                <a:latin typeface="+mj-ea"/>
                <a:ea typeface="+mj-ea"/>
              </a:rPr>
              <a:t>する必要がある</a:t>
            </a:r>
            <a:r>
              <a:rPr lang="ja-JP" altLang="en-US" sz="2600" dirty="0" smtClean="0">
                <a:latin typeface="+mj-ea"/>
                <a:ea typeface="+mj-ea"/>
              </a:rPr>
              <a:t>。</a:t>
            </a:r>
          </a:p>
          <a:p>
            <a:pPr marL="541338" lvl="0" indent="-180000">
              <a:spcBef>
                <a:spcPts val="600"/>
              </a:spcBef>
              <a:buClr>
                <a:schemeClr val="tx1"/>
              </a:buClr>
              <a:buSzPct val="76000"/>
              <a:buFont typeface="Arial" panose="020B0604020202020204" pitchFamily="34" charset="0"/>
              <a:buChar char="•"/>
              <a:defRPr/>
            </a:pPr>
            <a:r>
              <a:rPr lang="ja-JP" altLang="en-US" sz="2600" dirty="0" smtClean="0">
                <a:latin typeface="+mj-ea"/>
                <a:ea typeface="+mj-ea"/>
              </a:rPr>
              <a:t>既存の会議に生活支援コーディネーターが参加した会議を協議体と位置付けている自治体例もある。</a:t>
            </a:r>
          </a:p>
          <a:p>
            <a:pPr marL="541338" lvl="0" indent="-180000">
              <a:spcBef>
                <a:spcPts val="600"/>
              </a:spcBef>
              <a:buClr>
                <a:schemeClr val="tx1"/>
              </a:buClr>
              <a:buSzPct val="76000"/>
              <a:buFont typeface="Arial" panose="020B0604020202020204" pitchFamily="34" charset="0"/>
              <a:buChar char="•"/>
              <a:defRPr/>
            </a:pPr>
            <a:r>
              <a:rPr lang="ja-JP" altLang="en-US" sz="2600" dirty="0">
                <a:latin typeface="+mj-ea"/>
                <a:ea typeface="+mj-ea"/>
              </a:rPr>
              <a:t>協議体は</a:t>
            </a:r>
            <a:r>
              <a:rPr lang="ja-JP" altLang="en-US" sz="2600" dirty="0" smtClean="0">
                <a:latin typeface="+mj-ea"/>
                <a:ea typeface="+mj-ea"/>
              </a:rPr>
              <a:t>、検討する課題によってメンバーを加除できるよう、柔軟に検討できる仕組みとする方法も考えられる。</a:t>
            </a:r>
          </a:p>
          <a:p>
            <a:pPr marL="541338" lvl="0" indent="-180000">
              <a:spcBef>
                <a:spcPts val="600"/>
              </a:spcBef>
              <a:buClr>
                <a:schemeClr val="tx1"/>
              </a:buClr>
              <a:buSzPct val="76000"/>
              <a:buFont typeface="Arial" panose="020B0604020202020204" pitchFamily="34" charset="0"/>
              <a:buChar char="•"/>
              <a:defRPr/>
            </a:pPr>
            <a:r>
              <a:rPr lang="ja-JP" altLang="en-US" sz="2600" dirty="0" smtClean="0">
                <a:latin typeface="+mj-ea"/>
                <a:ea typeface="+mj-ea"/>
              </a:rPr>
              <a:t>介護保険による日常生活圏域等と、</a:t>
            </a:r>
            <a:r>
              <a:rPr lang="ja-JP" altLang="en-US" sz="2600" dirty="0" smtClean="0">
                <a:latin typeface="+mj-ea"/>
              </a:rPr>
              <a:t>既存</a:t>
            </a:r>
            <a:r>
              <a:rPr lang="ja-JP" altLang="en-US" sz="2600" dirty="0">
                <a:latin typeface="+mj-ea"/>
              </a:rPr>
              <a:t>の住民の協議</a:t>
            </a:r>
            <a:r>
              <a:rPr lang="ja-JP" altLang="en-US" sz="2600" dirty="0" smtClean="0">
                <a:latin typeface="+mj-ea"/>
              </a:rPr>
              <a:t>組織等のエリアと</a:t>
            </a:r>
            <a:r>
              <a:rPr lang="ja-JP" altLang="en-US" sz="2600" dirty="0" smtClean="0">
                <a:latin typeface="+mj-ea"/>
                <a:ea typeface="+mj-ea"/>
              </a:rPr>
              <a:t>のズレに十分配慮する必要がある。</a:t>
            </a:r>
          </a:p>
          <a:p>
            <a:pPr marL="457200" indent="-457200">
              <a:spcBef>
                <a:spcPts val="600"/>
              </a:spcBef>
              <a:buClr>
                <a:schemeClr val="tx1"/>
              </a:buClr>
              <a:buSzPct val="76000"/>
              <a:buFont typeface="Wingdings" panose="05000000000000000000" pitchFamily="2" charset="2"/>
              <a:buChar char="l"/>
              <a:defRPr/>
            </a:pPr>
            <a:r>
              <a:rPr lang="ja-JP" altLang="en-US" sz="2600" dirty="0" smtClean="0">
                <a:latin typeface="+mj-ea"/>
                <a:ea typeface="+mj-ea"/>
              </a:rPr>
              <a:t>組織づくりが目的にならないよう、住民やメンバーのペース</a:t>
            </a:r>
            <a:r>
              <a:rPr lang="ja-JP" altLang="en-US" sz="2600" dirty="0">
                <a:latin typeface="+mj-ea"/>
                <a:ea typeface="+mj-ea"/>
              </a:rPr>
              <a:t>を尊重する</a:t>
            </a:r>
            <a:r>
              <a:rPr lang="ja-JP" altLang="en-US" sz="2600" dirty="0" smtClean="0">
                <a:latin typeface="+mj-ea"/>
                <a:ea typeface="+mj-ea"/>
              </a:rPr>
              <a:t>。</a:t>
            </a:r>
            <a:endParaRPr lang="ja-JP" altLang="en-US" sz="2600" dirty="0">
              <a:latin typeface="+mj-ea"/>
              <a:ea typeface="+mj-ea"/>
            </a:endParaRPr>
          </a:p>
        </p:txBody>
      </p:sp>
      <p:sp>
        <p:nvSpPr>
          <p:cNvPr id="5" name="タイトル 9"/>
          <p:cNvSpPr txBox="1">
            <a:spLocks/>
          </p:cNvSpPr>
          <p:nvPr/>
        </p:nvSpPr>
        <p:spPr>
          <a:xfrm>
            <a:off x="0" y="2704"/>
            <a:ext cx="8856983" cy="626368"/>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600" dirty="0" smtClean="0">
                <a:solidFill>
                  <a:schemeClr val="tx1"/>
                </a:solidFill>
              </a:rPr>
              <a:t>（３）協議体の立ち上げ</a:t>
            </a:r>
            <a:endParaRPr lang="ja-JP" altLang="en-US" sz="2600" dirty="0">
              <a:solidFill>
                <a:schemeClr val="tx1"/>
              </a:solidFill>
            </a:endParaRPr>
          </a:p>
        </p:txBody>
      </p:sp>
      <p:sp>
        <p:nvSpPr>
          <p:cNvPr id="8"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25</a:t>
            </a:fld>
            <a:endParaRPr lang="ja-JP" altLang="en-US" sz="1400" b="1" dirty="0">
              <a:solidFill>
                <a:prstClr val="black"/>
              </a:solidFill>
            </a:endParaRPr>
          </a:p>
        </p:txBody>
      </p:sp>
    </p:spTree>
    <p:extLst>
      <p:ext uri="{BB962C8B-B14F-4D97-AF65-F5344CB8AC3E}">
        <p14:creationId xmlns:p14="http://schemas.microsoft.com/office/powerpoint/2010/main" val="2981627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179512" y="504387"/>
            <a:ext cx="8784976" cy="4292765"/>
          </a:xfrm>
          <a:prstGeom prst="rect">
            <a:avLst/>
          </a:prstGeom>
        </p:spPr>
        <p:txBody>
          <a:bodyPr>
            <a:normAutofit/>
          </a:bodyPr>
          <a:lstStyle/>
          <a:p>
            <a:pPr marL="457200" lvl="0" indent="-457200">
              <a:spcBef>
                <a:spcPts val="600"/>
              </a:spcBef>
              <a:buClr>
                <a:schemeClr val="tx1"/>
              </a:buClr>
              <a:buSzPct val="76000"/>
              <a:buFont typeface="Wingdings" panose="05000000000000000000" pitchFamily="2" charset="2"/>
              <a:buChar char="l"/>
              <a:defRPr/>
            </a:pPr>
            <a:r>
              <a:rPr lang="ja-JP" altLang="en-US" sz="2600" dirty="0" smtClean="0">
                <a:latin typeface="+mj-ea"/>
                <a:ea typeface="+mj-ea"/>
              </a:rPr>
              <a:t>協議体メンバーは、地域で活動し、実態を把握している方が適任。形式的に団体の役員をメンバーにするのではなく、具体的・現実的な意見や実践が出来る者が望ましい。</a:t>
            </a:r>
            <a:endParaRPr lang="en-US" altLang="ja-JP" sz="2600" dirty="0" smtClean="0">
              <a:latin typeface="+mj-ea"/>
              <a:ea typeface="+mj-ea"/>
            </a:endParaRPr>
          </a:p>
          <a:p>
            <a:pPr marL="457200" lvl="0" indent="-457200">
              <a:spcBef>
                <a:spcPts val="600"/>
              </a:spcBef>
              <a:buClr>
                <a:schemeClr val="tx1"/>
              </a:buClr>
              <a:buSzPct val="76000"/>
              <a:buFont typeface="Wingdings" panose="05000000000000000000" pitchFamily="2" charset="2"/>
              <a:buChar char="l"/>
              <a:defRPr/>
            </a:pPr>
            <a:r>
              <a:rPr lang="ja-JP" altLang="en-US" sz="2600" dirty="0">
                <a:solidFill>
                  <a:prstClr val="black"/>
                </a:solidFill>
                <a:latin typeface="ＭＳ Ｐゴシック"/>
              </a:rPr>
              <a:t>生活支援コーディネーターは、地域の状況を把握している為、地域ケア会議に参加することで、地域課題の共有やネットワーク構築、課題の発見、支援の開発を援助することができる。</a:t>
            </a:r>
            <a:endParaRPr lang="en-US" altLang="ja-JP" sz="2600" dirty="0">
              <a:solidFill>
                <a:prstClr val="black"/>
              </a:solidFill>
              <a:latin typeface="ＭＳ Ｐゴシック"/>
            </a:endParaRPr>
          </a:p>
          <a:p>
            <a:pPr marL="457200" lvl="0" indent="-457200">
              <a:spcBef>
                <a:spcPts val="600"/>
              </a:spcBef>
              <a:buClr>
                <a:schemeClr val="accent1"/>
              </a:buClr>
              <a:buSzPct val="76000"/>
              <a:buFont typeface="Wingdings" panose="05000000000000000000" pitchFamily="2" charset="2"/>
              <a:buChar char="l"/>
              <a:defRPr/>
            </a:pPr>
            <a:endParaRPr lang="ja-JP" altLang="en-US" sz="2600" dirty="0" smtClean="0">
              <a:latin typeface="+mj-ea"/>
              <a:ea typeface="+mj-ea"/>
            </a:endParaRPr>
          </a:p>
          <a:p>
            <a:pPr marL="628650">
              <a:spcBef>
                <a:spcPts val="600"/>
              </a:spcBef>
              <a:buClr>
                <a:schemeClr val="accent1"/>
              </a:buClr>
              <a:buSzPct val="76000"/>
              <a:defRPr/>
            </a:pPr>
            <a:endParaRPr lang="ja-JP" altLang="en-US" sz="2600" dirty="0">
              <a:latin typeface="+mj-ea"/>
              <a:ea typeface="+mj-ea"/>
            </a:endParaRPr>
          </a:p>
        </p:txBody>
      </p:sp>
      <p:sp>
        <p:nvSpPr>
          <p:cNvPr id="6"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26</a:t>
            </a:fld>
            <a:endParaRPr lang="ja-JP" altLang="en-US" sz="1400" b="1" dirty="0">
              <a:solidFill>
                <a:prstClr val="black"/>
              </a:solidFill>
            </a:endParaRPr>
          </a:p>
        </p:txBody>
      </p:sp>
    </p:spTree>
    <p:extLst>
      <p:ext uri="{BB962C8B-B14F-4D97-AF65-F5344CB8AC3E}">
        <p14:creationId xmlns:p14="http://schemas.microsoft.com/office/powerpoint/2010/main" val="3702440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txBox="1">
            <a:spLocks/>
          </p:cNvSpPr>
          <p:nvPr/>
        </p:nvSpPr>
        <p:spPr>
          <a:xfrm>
            <a:off x="107504" y="712576"/>
            <a:ext cx="8784976" cy="5596744"/>
          </a:xfrm>
          <a:prstGeom prst="rect">
            <a:avLst/>
          </a:prstGeom>
        </p:spPr>
        <p:txBody>
          <a:bodyPr>
            <a:noAutofit/>
          </a:bodyPr>
          <a:lstStyle/>
          <a:p>
            <a:pPr marL="457200" indent="-457200">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協議体</a:t>
            </a:r>
            <a:r>
              <a:rPr lang="en-US" altLang="ja-JP" sz="2400" dirty="0" smtClean="0">
                <a:latin typeface="+mj-ea"/>
                <a:ea typeface="+mj-ea"/>
              </a:rPr>
              <a:t>…</a:t>
            </a:r>
            <a:r>
              <a:rPr lang="ja-JP" altLang="en-US" sz="2400" dirty="0" smtClean="0">
                <a:latin typeface="+mj-ea"/>
                <a:ea typeface="+mj-ea"/>
              </a:rPr>
              <a:t>団体が協働し、地域のニーズ（あったらいいな）を話し</a:t>
            </a:r>
            <a:endParaRPr lang="en-US" altLang="ja-JP" sz="2400" dirty="0" smtClean="0">
              <a:latin typeface="+mj-ea"/>
              <a:ea typeface="+mj-ea"/>
            </a:endParaRPr>
          </a:p>
          <a:p>
            <a:pPr>
              <a:spcBef>
                <a:spcPts val="600"/>
              </a:spcBef>
              <a:buClr>
                <a:schemeClr val="accent1"/>
              </a:buClr>
              <a:buSzPct val="76000"/>
              <a:defRPr/>
            </a:pPr>
            <a:r>
              <a:rPr lang="ja-JP" altLang="en-US" sz="2400" dirty="0" smtClean="0">
                <a:latin typeface="+mj-ea"/>
                <a:ea typeface="+mj-ea"/>
              </a:rPr>
              <a:t>　　</a:t>
            </a:r>
            <a:r>
              <a:rPr lang="ja-JP" altLang="en-US" sz="2400" dirty="0">
                <a:latin typeface="+mj-ea"/>
                <a:ea typeface="+mj-ea"/>
              </a:rPr>
              <a:t>　</a:t>
            </a:r>
            <a:r>
              <a:rPr lang="ja-JP" altLang="en-US" sz="2400" dirty="0" smtClean="0">
                <a:latin typeface="+mj-ea"/>
                <a:ea typeface="+mj-ea"/>
              </a:rPr>
              <a:t>　　　　　合い、活動の開発や企画等をする場</a:t>
            </a:r>
          </a:p>
          <a:p>
            <a:pPr marL="457200" indent="-457200">
              <a:spcBef>
                <a:spcPts val="600"/>
              </a:spcBef>
              <a:buClr>
                <a:schemeClr val="tx1"/>
              </a:buClr>
              <a:buSzPct val="76000"/>
              <a:buFont typeface="Wingdings" panose="05000000000000000000" pitchFamily="2" charset="2"/>
              <a:buChar char="l"/>
              <a:defRPr/>
            </a:pPr>
            <a:r>
              <a:rPr lang="ja-JP" altLang="en-US" sz="2400" dirty="0">
                <a:latin typeface="+mj-ea"/>
                <a:ea typeface="+mj-ea"/>
              </a:rPr>
              <a:t>コーディネーター</a:t>
            </a:r>
            <a:r>
              <a:rPr lang="en-US" altLang="ja-JP" sz="2400" dirty="0" smtClean="0">
                <a:latin typeface="+mj-ea"/>
                <a:ea typeface="+mj-ea"/>
              </a:rPr>
              <a:t>…</a:t>
            </a:r>
            <a:r>
              <a:rPr lang="ja-JP" altLang="en-US" sz="2400" dirty="0" smtClean="0">
                <a:latin typeface="+mj-ea"/>
                <a:ea typeface="+mj-ea"/>
              </a:rPr>
              <a:t>地域資源やニーズを発掘し、調整や開発、　</a:t>
            </a:r>
            <a:endParaRPr lang="en-US" altLang="ja-JP" sz="2400" dirty="0" smtClean="0">
              <a:latin typeface="+mj-ea"/>
              <a:ea typeface="+mj-ea"/>
            </a:endParaRPr>
          </a:p>
          <a:p>
            <a:pPr>
              <a:spcBef>
                <a:spcPts val="600"/>
              </a:spcBef>
              <a:buClr>
                <a:schemeClr val="accent1"/>
              </a:buClr>
              <a:buSzPct val="76000"/>
              <a:defRPr/>
            </a:pPr>
            <a:r>
              <a:rPr lang="ja-JP" altLang="en-US" sz="2400" dirty="0" smtClean="0">
                <a:latin typeface="+mj-ea"/>
                <a:ea typeface="+mj-ea"/>
              </a:rPr>
              <a:t>　　</a:t>
            </a:r>
            <a:r>
              <a:rPr lang="ja-JP" altLang="en-US" sz="2400" dirty="0">
                <a:latin typeface="+mj-ea"/>
                <a:ea typeface="+mj-ea"/>
              </a:rPr>
              <a:t>　</a:t>
            </a:r>
            <a:r>
              <a:rPr lang="ja-JP" altLang="en-US" sz="2400" dirty="0" smtClean="0">
                <a:latin typeface="+mj-ea"/>
                <a:ea typeface="+mj-ea"/>
              </a:rPr>
              <a:t>　　　　　　　　　　　養成等、地域づくりの推進者（担い手養成・　</a:t>
            </a:r>
            <a:endParaRPr lang="en-US" altLang="ja-JP" sz="2400" dirty="0" smtClean="0">
              <a:latin typeface="+mj-ea"/>
              <a:ea typeface="+mj-ea"/>
            </a:endParaRPr>
          </a:p>
          <a:p>
            <a:pPr>
              <a:spcBef>
                <a:spcPts val="600"/>
              </a:spcBef>
              <a:buClr>
                <a:schemeClr val="accent1"/>
              </a:buClr>
              <a:buSzPct val="76000"/>
              <a:defRPr/>
            </a:pPr>
            <a:r>
              <a:rPr lang="ja-JP" altLang="en-US" sz="2400" dirty="0">
                <a:latin typeface="+mj-ea"/>
                <a:ea typeface="+mj-ea"/>
              </a:rPr>
              <a:t>　</a:t>
            </a:r>
            <a:r>
              <a:rPr lang="ja-JP" altLang="en-US" sz="2400" dirty="0" smtClean="0">
                <a:latin typeface="+mj-ea"/>
                <a:ea typeface="+mj-ea"/>
              </a:rPr>
              <a:t>　　　　　　　　　　　　　組織づくり・活動開始にもっていく人）</a:t>
            </a:r>
            <a:endParaRPr lang="ja-JP" altLang="en-US" sz="2400" dirty="0">
              <a:latin typeface="+mj-ea"/>
              <a:ea typeface="+mj-ea"/>
            </a:endParaRPr>
          </a:p>
          <a:p>
            <a:pPr marL="457200" indent="-457200">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開発の進め方</a:t>
            </a:r>
            <a:endParaRPr lang="en-US" altLang="ja-JP" sz="2400" dirty="0">
              <a:latin typeface="+mj-ea"/>
              <a:ea typeface="+mj-ea"/>
            </a:endParaRPr>
          </a:p>
          <a:p>
            <a:pPr lvl="1">
              <a:spcBef>
                <a:spcPts val="600"/>
              </a:spcBef>
              <a:buClr>
                <a:schemeClr val="tx1"/>
              </a:buClr>
              <a:buSzPct val="76000"/>
              <a:defRPr/>
            </a:pPr>
            <a:r>
              <a:rPr lang="ja-JP" altLang="en-US" sz="2400" dirty="0">
                <a:latin typeface="+mj-ea"/>
                <a:ea typeface="+mj-ea"/>
              </a:rPr>
              <a:t>・今ある住民活動を壊さない。</a:t>
            </a:r>
          </a:p>
          <a:p>
            <a:pPr lvl="1">
              <a:spcBef>
                <a:spcPts val="600"/>
              </a:spcBef>
              <a:buClr>
                <a:schemeClr val="tx1"/>
              </a:buClr>
              <a:buSzPct val="76000"/>
              <a:defRPr/>
            </a:pPr>
            <a:r>
              <a:rPr lang="ja-JP" altLang="en-US" sz="2400" dirty="0">
                <a:latin typeface="+mj-ea"/>
                <a:ea typeface="+mj-ea"/>
              </a:rPr>
              <a:t>・今あるものでそのまま活用できるものは活用し、内容の追加や形を変えることでできる可能性がないか議論することも大切。</a:t>
            </a:r>
          </a:p>
          <a:p>
            <a:pPr lvl="1">
              <a:spcBef>
                <a:spcPts val="600"/>
              </a:spcBef>
              <a:buClr>
                <a:schemeClr val="tx1"/>
              </a:buClr>
              <a:buSzPct val="76000"/>
              <a:defRPr/>
            </a:pPr>
            <a:r>
              <a:rPr lang="ja-JP" altLang="en-US" sz="2400" dirty="0">
                <a:latin typeface="+mj-ea"/>
                <a:ea typeface="+mj-ea"/>
              </a:rPr>
              <a:t>・住民に体制整備事業の趣旨を丁寧に説明し、自発的に参加できる雰囲気づくりも必要。</a:t>
            </a:r>
            <a:endParaRPr lang="ja-JP" altLang="en-US" sz="2400" dirty="0" smtClean="0">
              <a:latin typeface="+mj-ea"/>
              <a:ea typeface="+mj-ea"/>
            </a:endParaRPr>
          </a:p>
        </p:txBody>
      </p:sp>
      <p:sp>
        <p:nvSpPr>
          <p:cNvPr id="6" name="タイトル 9"/>
          <p:cNvSpPr txBox="1">
            <a:spLocks/>
          </p:cNvSpPr>
          <p:nvPr/>
        </p:nvSpPr>
        <p:spPr>
          <a:xfrm>
            <a:off x="10097" y="-5680"/>
            <a:ext cx="8856983" cy="626368"/>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600" dirty="0" smtClean="0">
                <a:solidFill>
                  <a:schemeClr val="tx1"/>
                </a:solidFill>
              </a:rPr>
              <a:t>（４）協議体・コーディネーターによる開発の視点</a:t>
            </a:r>
            <a:endParaRPr lang="ja-JP" altLang="en-US" sz="2600" dirty="0">
              <a:solidFill>
                <a:schemeClr val="tx1"/>
              </a:solidFill>
            </a:endParaRPr>
          </a:p>
        </p:txBody>
      </p:sp>
      <p:sp>
        <p:nvSpPr>
          <p:cNvPr id="8"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27</a:t>
            </a:fld>
            <a:endParaRPr lang="ja-JP" altLang="en-US" sz="1400" b="1" dirty="0">
              <a:solidFill>
                <a:prstClr val="black"/>
              </a:solidFill>
            </a:endParaRPr>
          </a:p>
        </p:txBody>
      </p:sp>
    </p:spTree>
    <p:extLst>
      <p:ext uri="{BB962C8B-B14F-4D97-AF65-F5344CB8AC3E}">
        <p14:creationId xmlns:p14="http://schemas.microsoft.com/office/powerpoint/2010/main" val="3034790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179512" y="692697"/>
            <a:ext cx="8964488" cy="5544616"/>
          </a:xfrm>
          <a:prstGeom prst="rect">
            <a:avLst/>
          </a:prstGeom>
        </p:spPr>
        <p:txBody>
          <a:bodyPr>
            <a:normAutofit/>
          </a:bodyPr>
          <a:lstStyle/>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600" dirty="0" smtClean="0">
                <a:latin typeface="+mj-ea"/>
                <a:ea typeface="+mj-ea"/>
              </a:rPr>
              <a:t>資源</a:t>
            </a:r>
            <a:r>
              <a:rPr lang="en-US" altLang="ja-JP" sz="2600" dirty="0" smtClean="0">
                <a:latin typeface="+mj-ea"/>
                <a:ea typeface="+mj-ea"/>
              </a:rPr>
              <a:t>…</a:t>
            </a:r>
            <a:r>
              <a:rPr lang="ja-JP" altLang="en-US" sz="2400" dirty="0" smtClean="0">
                <a:latin typeface="+mj-ea"/>
                <a:ea typeface="+mj-ea"/>
              </a:rPr>
              <a:t>高齢者が「利用する資源」「参加する資源」</a:t>
            </a:r>
            <a:br>
              <a:rPr lang="ja-JP" altLang="en-US" sz="2400" dirty="0" smtClean="0">
                <a:latin typeface="+mj-ea"/>
                <a:ea typeface="+mj-ea"/>
              </a:rPr>
            </a:br>
            <a:r>
              <a:rPr lang="ja-JP" altLang="en-US" sz="2400" dirty="0" smtClean="0">
                <a:latin typeface="+mj-ea"/>
                <a:ea typeface="+mj-ea"/>
              </a:rPr>
              <a:t>地域活動のための資源</a:t>
            </a:r>
            <a:r>
              <a:rPr lang="ja-JP" altLang="en-US" sz="2400" dirty="0">
                <a:latin typeface="+mj-ea"/>
                <a:ea typeface="+mj-ea"/>
              </a:rPr>
              <a:t>（</a:t>
            </a:r>
            <a:r>
              <a:rPr lang="ja-JP" altLang="en-US" sz="2400" dirty="0" smtClean="0">
                <a:latin typeface="+mj-ea"/>
                <a:ea typeface="+mj-ea"/>
              </a:rPr>
              <a:t>場所、人材、財源、情報等）</a:t>
            </a:r>
            <a:endParaRPr lang="en-US" altLang="ja-JP" sz="2400" dirty="0" smtClean="0">
              <a:latin typeface="+mj-ea"/>
              <a:ea typeface="+mj-ea"/>
            </a:endParaRPr>
          </a:p>
          <a:p>
            <a:pPr lvl="0">
              <a:lnSpc>
                <a:spcPct val="95000"/>
              </a:lnSpc>
              <a:spcBef>
                <a:spcPts val="600"/>
              </a:spcBef>
              <a:buClr>
                <a:schemeClr val="tx1"/>
              </a:buClr>
              <a:buSzPct val="76000"/>
              <a:defRPr/>
            </a:pPr>
            <a:endParaRPr lang="ja-JP" altLang="en-US" sz="1050" dirty="0" smtClean="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今あるものの把握だけでなく、資源化できるものを探す。</a:t>
            </a:r>
            <a:br>
              <a:rPr lang="ja-JP" altLang="en-US" sz="2400" dirty="0" smtClean="0">
                <a:latin typeface="+mj-ea"/>
                <a:ea typeface="+mj-ea"/>
              </a:rPr>
            </a:br>
            <a:r>
              <a:rPr lang="ja-JP" altLang="en-US" sz="2400" dirty="0" smtClean="0">
                <a:latin typeface="+mj-ea"/>
                <a:ea typeface="+mj-ea"/>
              </a:rPr>
              <a:t>一見、福祉・高齢者と関係なさそうな資源も資源化する。</a:t>
            </a:r>
          </a:p>
          <a:p>
            <a:pPr marL="540000" lvl="1" indent="-180000">
              <a:lnSpc>
                <a:spcPct val="95000"/>
              </a:lnSpc>
              <a:spcBef>
                <a:spcPts val="600"/>
              </a:spcBef>
              <a:buClr>
                <a:schemeClr val="tx1"/>
              </a:buClr>
              <a:buSzPct val="76000"/>
              <a:buFont typeface="Arial" pitchFamily="34" charset="0"/>
              <a:buChar char="•"/>
              <a:defRPr/>
            </a:pPr>
            <a:r>
              <a:rPr lang="ja-JP" altLang="en-US" sz="2200" dirty="0" smtClean="0">
                <a:latin typeface="+mj-ea"/>
                <a:ea typeface="+mj-ea"/>
              </a:rPr>
              <a:t>生活</a:t>
            </a:r>
            <a:r>
              <a:rPr lang="ja-JP" altLang="en-US" sz="2200" dirty="0">
                <a:latin typeface="+mj-ea"/>
                <a:ea typeface="+mj-ea"/>
              </a:rPr>
              <a:t>支援</a:t>
            </a:r>
            <a:r>
              <a:rPr lang="ja-JP" altLang="en-US" sz="2200" dirty="0" smtClean="0">
                <a:latin typeface="+mj-ea"/>
                <a:ea typeface="+mj-ea"/>
              </a:rPr>
              <a:t>サービスやモノ（便利屋、ロボット型掃除機等）</a:t>
            </a:r>
          </a:p>
          <a:p>
            <a:pPr marL="540000" lvl="1" indent="-180000">
              <a:lnSpc>
                <a:spcPct val="95000"/>
              </a:lnSpc>
              <a:spcBef>
                <a:spcPts val="600"/>
              </a:spcBef>
              <a:buClr>
                <a:schemeClr val="tx1"/>
              </a:buClr>
              <a:buSzPct val="76000"/>
              <a:buFont typeface="Arial" pitchFamily="34" charset="0"/>
              <a:buChar char="•"/>
              <a:defRPr/>
            </a:pPr>
            <a:r>
              <a:rPr lang="ja-JP" altLang="en-US" sz="2200" dirty="0">
                <a:latin typeface="+mj-ea"/>
                <a:ea typeface="+mj-ea"/>
              </a:rPr>
              <a:t>商店や</a:t>
            </a:r>
            <a:r>
              <a:rPr lang="ja-JP" altLang="en-US" sz="2200" dirty="0" smtClean="0">
                <a:latin typeface="+mj-ea"/>
                <a:ea typeface="+mj-ea"/>
              </a:rPr>
              <a:t>公園</a:t>
            </a:r>
            <a:r>
              <a:rPr lang="ja-JP" altLang="en-US" sz="2200" dirty="0">
                <a:latin typeface="+mj-ea"/>
                <a:ea typeface="+mj-ea"/>
              </a:rPr>
              <a:t>、市民農場</a:t>
            </a:r>
            <a:r>
              <a:rPr lang="ja-JP" altLang="en-US" sz="2200" dirty="0" smtClean="0">
                <a:latin typeface="+mj-ea"/>
                <a:ea typeface="+mj-ea"/>
              </a:rPr>
              <a:t>、ヨガ教室</a:t>
            </a:r>
          </a:p>
          <a:p>
            <a:pPr marL="540000" lvl="1" indent="-180000">
              <a:lnSpc>
                <a:spcPct val="95000"/>
              </a:lnSpc>
              <a:spcBef>
                <a:spcPts val="600"/>
              </a:spcBef>
              <a:buClr>
                <a:schemeClr val="tx1"/>
              </a:buClr>
              <a:buSzPct val="76000"/>
              <a:buFont typeface="Arial" pitchFamily="34" charset="0"/>
              <a:buChar char="•"/>
              <a:defRPr/>
            </a:pPr>
            <a:r>
              <a:rPr lang="ja-JP" altLang="en-US" sz="2200" dirty="0" smtClean="0">
                <a:latin typeface="+mj-ea"/>
                <a:ea typeface="+mj-ea"/>
              </a:rPr>
              <a:t>空き家、遊休スペース・施設・設備</a:t>
            </a:r>
          </a:p>
          <a:p>
            <a:pPr marL="540000" lvl="1" indent="-180000">
              <a:lnSpc>
                <a:spcPct val="95000"/>
              </a:lnSpc>
              <a:spcBef>
                <a:spcPts val="600"/>
              </a:spcBef>
              <a:buClr>
                <a:schemeClr val="tx1"/>
              </a:buClr>
              <a:buSzPct val="76000"/>
              <a:buFont typeface="Arial" pitchFamily="34" charset="0"/>
              <a:buChar char="•"/>
              <a:defRPr/>
            </a:pPr>
            <a:r>
              <a:rPr lang="ja-JP" altLang="en-US" sz="2200" dirty="0" smtClean="0">
                <a:latin typeface="+mj-ea"/>
                <a:ea typeface="+mj-ea"/>
              </a:rPr>
              <a:t>高齢者との交流をもとめる子育てサークル等</a:t>
            </a:r>
            <a:endParaRPr lang="en-US" altLang="ja-JP" sz="2200" dirty="0">
              <a:latin typeface="+mj-ea"/>
              <a:ea typeface="+mj-ea"/>
            </a:endParaRPr>
          </a:p>
          <a:p>
            <a:pPr marL="540000" lvl="1" indent="-180000">
              <a:lnSpc>
                <a:spcPct val="95000"/>
              </a:lnSpc>
              <a:spcBef>
                <a:spcPts val="600"/>
              </a:spcBef>
              <a:buClr>
                <a:schemeClr val="tx1"/>
              </a:buClr>
              <a:buSzPct val="76000"/>
              <a:buFont typeface="Arial" pitchFamily="34" charset="0"/>
              <a:buChar char="•"/>
              <a:defRPr/>
            </a:pPr>
            <a:endParaRPr lang="ja-JP" altLang="en-US" sz="1050" dirty="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こんな組織・人たちも地域活動の資源</a:t>
            </a:r>
          </a:p>
          <a:p>
            <a:pPr marL="540000" lvl="1" indent="-180000">
              <a:lnSpc>
                <a:spcPct val="95000"/>
              </a:lnSpc>
              <a:spcBef>
                <a:spcPts val="600"/>
              </a:spcBef>
              <a:buClr>
                <a:schemeClr val="tx1"/>
              </a:buClr>
              <a:buSzPct val="76000"/>
              <a:buFont typeface="Arial" pitchFamily="34" charset="0"/>
              <a:buChar char="•"/>
              <a:defRPr/>
            </a:pPr>
            <a:r>
              <a:rPr lang="ja-JP" altLang="en-US" sz="2200" dirty="0" smtClean="0">
                <a:latin typeface="+mj-ea"/>
                <a:ea typeface="+mj-ea"/>
              </a:rPr>
              <a:t>小規模多機能や認知症ＧＨの利用者、サ高住等の入居者、障害のある人、小中高校生</a:t>
            </a:r>
          </a:p>
          <a:p>
            <a:pPr marL="540000" lvl="1" indent="-180000">
              <a:lnSpc>
                <a:spcPct val="95000"/>
              </a:lnSpc>
              <a:spcBef>
                <a:spcPts val="600"/>
              </a:spcBef>
              <a:buClr>
                <a:schemeClr val="tx1"/>
              </a:buClr>
              <a:buSzPct val="76000"/>
              <a:buFont typeface="Arial" pitchFamily="34" charset="0"/>
              <a:buChar char="•"/>
              <a:defRPr/>
            </a:pPr>
            <a:r>
              <a:rPr lang="ja-JP" altLang="en-US" sz="2200" dirty="0" smtClean="0">
                <a:latin typeface="+mj-ea"/>
                <a:ea typeface="+mj-ea"/>
              </a:rPr>
              <a:t>社会福祉法人、薬局、サ高住等の建物</a:t>
            </a:r>
          </a:p>
        </p:txBody>
      </p:sp>
      <p:sp>
        <p:nvSpPr>
          <p:cNvPr id="5" name="タイトル 9"/>
          <p:cNvSpPr txBox="1">
            <a:spLocks/>
          </p:cNvSpPr>
          <p:nvPr/>
        </p:nvSpPr>
        <p:spPr>
          <a:xfrm>
            <a:off x="0" y="13220"/>
            <a:ext cx="9150532" cy="463452"/>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600" dirty="0" smtClean="0">
                <a:solidFill>
                  <a:schemeClr val="tx1"/>
                </a:solidFill>
              </a:rPr>
              <a:t>（５）資源の把握と開発</a:t>
            </a:r>
            <a:endParaRPr lang="ja-JP" altLang="en-US" sz="2600" dirty="0">
              <a:solidFill>
                <a:schemeClr val="tx1"/>
              </a:solidFill>
            </a:endParaRPr>
          </a:p>
        </p:txBody>
      </p:sp>
      <p:sp>
        <p:nvSpPr>
          <p:cNvPr id="8"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28</a:t>
            </a:fld>
            <a:endParaRPr lang="ja-JP" altLang="en-US" sz="1400" b="1" dirty="0">
              <a:solidFill>
                <a:prstClr val="black"/>
              </a:solidFill>
            </a:endParaRPr>
          </a:p>
        </p:txBody>
      </p:sp>
    </p:spTree>
    <p:extLst>
      <p:ext uri="{BB962C8B-B14F-4D97-AF65-F5344CB8AC3E}">
        <p14:creationId xmlns:p14="http://schemas.microsoft.com/office/powerpoint/2010/main" val="1608515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0" y="692696"/>
            <a:ext cx="9108504" cy="6501041"/>
          </a:xfrm>
          <a:prstGeom prst="rect">
            <a:avLst/>
          </a:prstGeom>
        </p:spPr>
        <p:txBody>
          <a:bodyPr>
            <a:normAutofit/>
          </a:bodyPr>
          <a:lstStyle/>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地域</a:t>
            </a:r>
            <a:r>
              <a:rPr lang="ja-JP" altLang="en-US" sz="2400" dirty="0">
                <a:latin typeface="+mj-ea"/>
                <a:ea typeface="+mj-ea"/>
              </a:rPr>
              <a:t>のために活動して</a:t>
            </a:r>
            <a:r>
              <a:rPr lang="ja-JP" altLang="en-US" sz="2400" dirty="0" smtClean="0">
                <a:latin typeface="+mj-ea"/>
                <a:ea typeface="+mj-ea"/>
              </a:rPr>
              <a:t>いる支援者（</a:t>
            </a:r>
            <a:r>
              <a:rPr lang="en-US" altLang="ja-JP" sz="2400" dirty="0" smtClean="0">
                <a:latin typeface="+mj-ea"/>
                <a:ea typeface="+mj-ea"/>
              </a:rPr>
              <a:t>NPO</a:t>
            </a:r>
            <a:r>
              <a:rPr lang="ja-JP" altLang="en-US" sz="2400" dirty="0" smtClean="0">
                <a:latin typeface="+mj-ea"/>
                <a:ea typeface="+mj-ea"/>
              </a:rPr>
              <a:t>やボランティア等）・グループ</a:t>
            </a:r>
            <a:r>
              <a:rPr lang="ja-JP" altLang="en-US" sz="2400" dirty="0">
                <a:latin typeface="+mj-ea"/>
                <a:ea typeface="+mj-ea"/>
              </a:rPr>
              <a:t>の</a:t>
            </a:r>
            <a:r>
              <a:rPr lang="ja-JP" altLang="en-US" sz="2400" dirty="0" smtClean="0">
                <a:latin typeface="+mj-ea"/>
                <a:ea typeface="+mj-ea"/>
              </a:rPr>
              <a:t>情報共有の場</a:t>
            </a:r>
            <a:r>
              <a:rPr lang="ja-JP" altLang="en-US" sz="2400" dirty="0">
                <a:latin typeface="+mj-ea"/>
                <a:ea typeface="+mj-ea"/>
              </a:rPr>
              <a:t>において</a:t>
            </a:r>
            <a:r>
              <a:rPr lang="ja-JP" altLang="en-US" sz="2400" dirty="0" smtClean="0">
                <a:latin typeface="+mj-ea"/>
                <a:ea typeface="+mj-ea"/>
              </a:rPr>
              <a:t>、地域</a:t>
            </a:r>
            <a:r>
              <a:rPr lang="ja-JP" altLang="en-US" sz="2400" dirty="0">
                <a:latin typeface="+mj-ea"/>
                <a:ea typeface="+mj-ea"/>
              </a:rPr>
              <a:t>の実情、生活</a:t>
            </a:r>
            <a:r>
              <a:rPr lang="ja-JP" altLang="en-US" sz="2400" dirty="0" smtClean="0">
                <a:latin typeface="+mj-ea"/>
                <a:ea typeface="+mj-ea"/>
              </a:rPr>
              <a:t>課題が抽出</a:t>
            </a:r>
            <a:r>
              <a:rPr lang="ja-JP" altLang="en-US" sz="2400" dirty="0">
                <a:latin typeface="+mj-ea"/>
                <a:ea typeface="+mj-ea"/>
              </a:rPr>
              <a:t>されてくる</a:t>
            </a:r>
            <a:r>
              <a:rPr lang="ja-JP" altLang="en-US" sz="2400" dirty="0" smtClean="0">
                <a:latin typeface="+mj-ea"/>
                <a:ea typeface="+mj-ea"/>
              </a:rPr>
              <a:t>。</a:t>
            </a:r>
            <a:br>
              <a:rPr lang="ja-JP" altLang="en-US" sz="2400" dirty="0" smtClean="0">
                <a:latin typeface="+mj-ea"/>
                <a:ea typeface="+mj-ea"/>
              </a:rPr>
            </a:br>
            <a:r>
              <a:rPr lang="ja-JP" altLang="en-US" sz="2400" dirty="0" smtClean="0">
                <a:latin typeface="+mj-ea"/>
                <a:ea typeface="+mj-ea"/>
              </a:rPr>
              <a:t>すべて</a:t>
            </a:r>
            <a:r>
              <a:rPr lang="ja-JP" altLang="en-US" sz="2400" dirty="0">
                <a:latin typeface="+mj-ea"/>
                <a:ea typeface="+mj-ea"/>
              </a:rPr>
              <a:t>住民活動で対応</a:t>
            </a:r>
            <a:r>
              <a:rPr lang="ja-JP" altLang="en-US" sz="2400" dirty="0" smtClean="0">
                <a:latin typeface="+mj-ea"/>
                <a:ea typeface="+mj-ea"/>
              </a:rPr>
              <a:t>すると考えるの</a:t>
            </a:r>
            <a:r>
              <a:rPr lang="ja-JP" altLang="en-US" sz="2400" dirty="0">
                <a:latin typeface="+mj-ea"/>
                <a:ea typeface="+mj-ea"/>
              </a:rPr>
              <a:t>は非現実的</a:t>
            </a:r>
            <a:r>
              <a:rPr lang="ja-JP" altLang="en-US" sz="2400" dirty="0" smtClean="0">
                <a:latin typeface="+mj-ea"/>
                <a:ea typeface="+mj-ea"/>
              </a:rPr>
              <a:t>。民間</a:t>
            </a:r>
            <a:r>
              <a:rPr lang="ja-JP" altLang="en-US" sz="2400" dirty="0">
                <a:latin typeface="+mj-ea"/>
                <a:ea typeface="+mj-ea"/>
              </a:rPr>
              <a:t>サービス・商品の活用</a:t>
            </a:r>
            <a:r>
              <a:rPr lang="ja-JP" altLang="en-US" sz="2400" dirty="0" smtClean="0">
                <a:latin typeface="+mj-ea"/>
                <a:ea typeface="+mj-ea"/>
              </a:rPr>
              <a:t>は重要。</a:t>
            </a:r>
            <a:endParaRPr lang="en-US" altLang="ja-JP" sz="2400" dirty="0" smtClean="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endParaRPr lang="ja-JP" altLang="en-US" sz="1050" dirty="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要支援</a:t>
            </a:r>
            <a:r>
              <a:rPr lang="ja-JP" altLang="en-US" sz="2400" dirty="0">
                <a:latin typeface="+mj-ea"/>
                <a:ea typeface="+mj-ea"/>
              </a:rPr>
              <a:t>・非該当に対応できる地域活動を増やして</a:t>
            </a:r>
            <a:r>
              <a:rPr lang="ja-JP" altLang="en-US" sz="2400" dirty="0" smtClean="0">
                <a:latin typeface="+mj-ea"/>
                <a:ea typeface="+mj-ea"/>
              </a:rPr>
              <a:t>いく。住民だけでは限界があるため、住民活動と専門機関・専門職とのミックスを考える。</a:t>
            </a:r>
            <a:endParaRPr lang="en-US" altLang="ja-JP" sz="2400" dirty="0" smtClean="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endParaRPr lang="en-US" altLang="ja-JP" sz="1050" dirty="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サロン・見守りなどサービス</a:t>
            </a:r>
            <a:r>
              <a:rPr lang="ja-JP" altLang="en-US" sz="2400" dirty="0">
                <a:latin typeface="+mj-ea"/>
                <a:ea typeface="+mj-ea"/>
              </a:rPr>
              <a:t>や</a:t>
            </a:r>
            <a:r>
              <a:rPr lang="ja-JP" altLang="en-US" sz="2400" dirty="0" smtClean="0">
                <a:latin typeface="+mj-ea"/>
                <a:ea typeface="+mj-ea"/>
              </a:rPr>
              <a:t>支援だけでなく、高齢者の社会参加による役割</a:t>
            </a:r>
            <a:r>
              <a:rPr lang="ja-JP" altLang="en-US" sz="2400" dirty="0">
                <a:latin typeface="+mj-ea"/>
                <a:ea typeface="+mj-ea"/>
              </a:rPr>
              <a:t>・活動の場の</a:t>
            </a:r>
            <a:r>
              <a:rPr lang="ja-JP" altLang="en-US" sz="2400" dirty="0" smtClean="0">
                <a:latin typeface="+mj-ea"/>
                <a:ea typeface="+mj-ea"/>
              </a:rPr>
              <a:t>開発も重要。</a:t>
            </a:r>
            <a:endParaRPr lang="en-US" altLang="ja-JP" sz="2400" dirty="0" smtClean="0">
              <a:latin typeface="+mj-ea"/>
              <a:ea typeface="+mj-ea"/>
            </a:endParaRPr>
          </a:p>
          <a:p>
            <a:pPr lvl="0">
              <a:lnSpc>
                <a:spcPct val="95000"/>
              </a:lnSpc>
              <a:spcBef>
                <a:spcPts val="600"/>
              </a:spcBef>
              <a:buClr>
                <a:schemeClr val="tx1"/>
              </a:buClr>
              <a:buSzPct val="76000"/>
              <a:defRPr/>
            </a:pPr>
            <a:endParaRPr lang="ja-JP" altLang="en-US" sz="1050" dirty="0" smtClean="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無償活動だけでなく、就労や有償活動も重要。</a:t>
            </a:r>
            <a:endParaRPr lang="en-US" altLang="ja-JP" sz="2400" dirty="0" smtClean="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endParaRPr lang="ja-JP" altLang="en-US" sz="1050" dirty="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人材養成においては、自立</a:t>
            </a:r>
            <a:r>
              <a:rPr lang="ja-JP" altLang="en-US" sz="2400" dirty="0">
                <a:latin typeface="+mj-ea"/>
                <a:ea typeface="+mj-ea"/>
              </a:rPr>
              <a:t>支援</a:t>
            </a:r>
            <a:r>
              <a:rPr lang="ja-JP" altLang="en-US" sz="2400" dirty="0" smtClean="0">
                <a:latin typeface="+mj-ea"/>
                <a:ea typeface="+mj-ea"/>
              </a:rPr>
              <a:t>や介護予防に向けた関わり方を示すことが大切。</a:t>
            </a:r>
          </a:p>
        </p:txBody>
      </p:sp>
      <p:sp>
        <p:nvSpPr>
          <p:cNvPr id="5" name="タイトル 9"/>
          <p:cNvSpPr txBox="1">
            <a:spLocks/>
          </p:cNvSpPr>
          <p:nvPr/>
        </p:nvSpPr>
        <p:spPr>
          <a:xfrm>
            <a:off x="0" y="0"/>
            <a:ext cx="8435975" cy="548680"/>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600" dirty="0" smtClean="0">
                <a:solidFill>
                  <a:schemeClr val="tx1"/>
                </a:solidFill>
              </a:rPr>
              <a:t>（６）活動のネットワーキング・開発</a:t>
            </a:r>
            <a:endParaRPr lang="ja-JP" altLang="en-US" sz="2600" dirty="0">
              <a:solidFill>
                <a:schemeClr val="tx1"/>
              </a:solidFill>
            </a:endParaRPr>
          </a:p>
        </p:txBody>
      </p:sp>
      <p:sp>
        <p:nvSpPr>
          <p:cNvPr id="8"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29</a:t>
            </a:fld>
            <a:endParaRPr lang="ja-JP" altLang="en-US" sz="1400" b="1" dirty="0">
              <a:solidFill>
                <a:prstClr val="black"/>
              </a:solidFill>
            </a:endParaRPr>
          </a:p>
        </p:txBody>
      </p:sp>
    </p:spTree>
    <p:extLst>
      <p:ext uri="{BB962C8B-B14F-4D97-AF65-F5344CB8AC3E}">
        <p14:creationId xmlns:p14="http://schemas.microsoft.com/office/powerpoint/2010/main" val="951386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203" y="3219753"/>
            <a:ext cx="914838" cy="1683025"/>
          </a:xfrm>
          <a:prstGeom prst="rect">
            <a:avLst/>
          </a:prstGeom>
          <a:solidFill>
            <a:srgbClr val="CCFFCC"/>
          </a:solidFill>
          <a:ln w="19050">
            <a:solidFill>
              <a:schemeClr val="tx1"/>
            </a:solidFill>
          </a:ln>
        </p:spPr>
        <p:txBody>
          <a:bodyPr wrap="square">
            <a:spAutoFit/>
          </a:bodyPr>
          <a:lstStyle/>
          <a:p>
            <a:pPr algn="just" fontAlgn="base">
              <a:spcAft>
                <a:spcPct val="0"/>
              </a:spcAft>
            </a:pPr>
            <a:r>
              <a:rPr lang="ja-JP" altLang="en-US" sz="1292" dirty="0">
                <a:solidFill>
                  <a:prstClr val="black"/>
                </a:solidFill>
                <a:latin typeface="ＭＳ Ｐゴシック"/>
              </a:rPr>
              <a:t>介護予防・</a:t>
            </a:r>
            <a:endParaRPr lang="en-US" altLang="ja-JP" sz="1292" dirty="0">
              <a:solidFill>
                <a:prstClr val="black"/>
              </a:solidFill>
              <a:latin typeface="ＭＳ Ｐゴシック"/>
            </a:endParaRPr>
          </a:p>
          <a:p>
            <a:pPr algn="just" fontAlgn="base">
              <a:spcAft>
                <a:spcPct val="0"/>
              </a:spcAft>
            </a:pPr>
            <a:r>
              <a:rPr lang="ja-JP" altLang="en-US" sz="1292" dirty="0">
                <a:solidFill>
                  <a:prstClr val="black"/>
                </a:solidFill>
                <a:latin typeface="ＭＳ Ｐゴシック"/>
              </a:rPr>
              <a:t>日常生活</a:t>
            </a:r>
            <a:endParaRPr lang="en-US" altLang="ja-JP" sz="1292" dirty="0">
              <a:solidFill>
                <a:prstClr val="black"/>
              </a:solidFill>
              <a:latin typeface="ＭＳ Ｐゴシック"/>
            </a:endParaRPr>
          </a:p>
          <a:p>
            <a:pPr algn="just" fontAlgn="base">
              <a:spcAft>
                <a:spcPct val="0"/>
              </a:spcAft>
            </a:pPr>
            <a:r>
              <a:rPr lang="ja-JP" altLang="en-US" sz="1292" dirty="0">
                <a:solidFill>
                  <a:prstClr val="black"/>
                </a:solidFill>
                <a:latin typeface="ＭＳ Ｐゴシック"/>
              </a:rPr>
              <a:t>支援総合</a:t>
            </a:r>
            <a:endParaRPr lang="en-US" altLang="ja-JP" sz="1292" dirty="0">
              <a:solidFill>
                <a:prstClr val="black"/>
              </a:solidFill>
              <a:latin typeface="ＭＳ Ｐゴシック"/>
            </a:endParaRPr>
          </a:p>
          <a:p>
            <a:pPr algn="just" fontAlgn="base">
              <a:spcAft>
                <a:spcPct val="0"/>
              </a:spcAft>
            </a:pPr>
            <a:r>
              <a:rPr lang="ja-JP" altLang="en-US" sz="1292" dirty="0">
                <a:solidFill>
                  <a:prstClr val="black"/>
                </a:solidFill>
                <a:latin typeface="ＭＳ Ｐゴシック"/>
              </a:rPr>
              <a:t>事業</a:t>
            </a:r>
            <a:endParaRPr lang="en-US" altLang="ja-JP" sz="1292" dirty="0">
              <a:solidFill>
                <a:prstClr val="black"/>
              </a:solidFill>
              <a:latin typeface="ＭＳ Ｐゴシック"/>
            </a:endParaRPr>
          </a:p>
          <a:p>
            <a:pPr algn="just" fontAlgn="base">
              <a:spcAft>
                <a:spcPct val="0"/>
              </a:spcAft>
            </a:pPr>
            <a:r>
              <a:rPr lang="ja-JP" altLang="en-US" sz="1292" dirty="0">
                <a:solidFill>
                  <a:prstClr val="black"/>
                </a:solidFill>
                <a:latin typeface="ＭＳ Ｐゴシック"/>
              </a:rPr>
              <a:t>（新しい</a:t>
            </a:r>
            <a:endParaRPr lang="en-US" altLang="ja-JP" sz="1292" dirty="0">
              <a:solidFill>
                <a:prstClr val="black"/>
              </a:solidFill>
              <a:latin typeface="ＭＳ Ｐゴシック"/>
            </a:endParaRPr>
          </a:p>
          <a:p>
            <a:pPr algn="just" fontAlgn="base">
              <a:spcAft>
                <a:spcPct val="0"/>
              </a:spcAft>
            </a:pPr>
            <a:r>
              <a:rPr lang="ja-JP" altLang="en-US" sz="1292" dirty="0">
                <a:solidFill>
                  <a:prstClr val="black"/>
                </a:solidFill>
                <a:latin typeface="ＭＳ Ｐゴシック"/>
              </a:rPr>
              <a:t>総合事業）</a:t>
            </a:r>
            <a:endParaRPr lang="en-US" altLang="ja-JP" sz="1292" dirty="0">
              <a:solidFill>
                <a:prstClr val="black"/>
              </a:solidFill>
              <a:latin typeface="ＭＳ Ｐゴシック"/>
            </a:endParaRPr>
          </a:p>
        </p:txBody>
      </p:sp>
      <p:sp>
        <p:nvSpPr>
          <p:cNvPr id="3" name="正方形/長方形 2"/>
          <p:cNvSpPr/>
          <p:nvPr/>
        </p:nvSpPr>
        <p:spPr>
          <a:xfrm>
            <a:off x="1243486" y="2369761"/>
            <a:ext cx="1260940" cy="688843"/>
          </a:xfrm>
          <a:prstGeom prst="rect">
            <a:avLst/>
          </a:prstGeom>
          <a:solidFill>
            <a:srgbClr val="FFCCFF"/>
          </a:solidFill>
          <a:ln w="19050">
            <a:solidFill>
              <a:schemeClr val="tx1"/>
            </a:solidFill>
          </a:ln>
        </p:spPr>
        <p:txBody>
          <a:bodyPr wrap="square">
            <a:spAutoFit/>
          </a:bodyPr>
          <a:lstStyle/>
          <a:p>
            <a:pPr algn="just" fontAlgn="base">
              <a:spcBef>
                <a:spcPts val="554"/>
              </a:spcBef>
              <a:spcAft>
                <a:spcPct val="0"/>
              </a:spcAft>
            </a:pPr>
            <a:r>
              <a:rPr lang="ja-JP" altLang="en-US" sz="1292" dirty="0">
                <a:solidFill>
                  <a:prstClr val="black"/>
                </a:solidFill>
                <a:latin typeface="ＭＳ Ｐゴシック"/>
              </a:rPr>
              <a:t>介護予防・生活支援サービス事業</a:t>
            </a:r>
            <a:endParaRPr lang="en-US" altLang="ja-JP" sz="1292" dirty="0">
              <a:solidFill>
                <a:prstClr val="black"/>
              </a:solidFill>
              <a:latin typeface="ＭＳ Ｐゴシック"/>
            </a:endParaRPr>
          </a:p>
        </p:txBody>
      </p:sp>
      <p:sp>
        <p:nvSpPr>
          <p:cNvPr id="6" name="正方形/長方形 5"/>
          <p:cNvSpPr/>
          <p:nvPr/>
        </p:nvSpPr>
        <p:spPr>
          <a:xfrm>
            <a:off x="1243486" y="5570669"/>
            <a:ext cx="1837560" cy="291170"/>
          </a:xfrm>
          <a:prstGeom prst="rect">
            <a:avLst/>
          </a:prstGeom>
          <a:solidFill>
            <a:srgbClr val="FFCCFF"/>
          </a:solidFill>
          <a:ln w="19050">
            <a:solidFill>
              <a:schemeClr val="tx1"/>
            </a:solidFill>
          </a:ln>
        </p:spPr>
        <p:txBody>
          <a:bodyPr wrap="square">
            <a:spAutoFit/>
          </a:bodyPr>
          <a:lstStyle/>
          <a:p>
            <a:pPr algn="just" fontAlgn="base">
              <a:spcBef>
                <a:spcPts val="554"/>
              </a:spcBef>
              <a:spcAft>
                <a:spcPct val="0"/>
              </a:spcAft>
            </a:pPr>
            <a:r>
              <a:rPr lang="ja-JP" altLang="en-US" sz="1292" dirty="0">
                <a:solidFill>
                  <a:prstClr val="black"/>
                </a:solidFill>
                <a:latin typeface="ＭＳ Ｐゴシック"/>
              </a:rPr>
              <a:t>一般介護予防事業</a:t>
            </a:r>
            <a:endParaRPr lang="en-US" altLang="ja-JP" sz="1292" dirty="0">
              <a:solidFill>
                <a:prstClr val="black"/>
              </a:solidFill>
              <a:latin typeface="ＭＳ Ｐゴシック"/>
            </a:endParaRPr>
          </a:p>
        </p:txBody>
      </p:sp>
      <p:sp>
        <p:nvSpPr>
          <p:cNvPr id="8" name="正方形/長方形 7"/>
          <p:cNvSpPr/>
          <p:nvPr/>
        </p:nvSpPr>
        <p:spPr>
          <a:xfrm>
            <a:off x="2883058" y="1076313"/>
            <a:ext cx="1304737" cy="490006"/>
          </a:xfrm>
          <a:prstGeom prst="rect">
            <a:avLst/>
          </a:prstGeom>
          <a:solidFill>
            <a:srgbClr val="FFFF99"/>
          </a:solidFill>
          <a:ln>
            <a:solidFill>
              <a:schemeClr val="tx1"/>
            </a:solidFill>
          </a:ln>
        </p:spPr>
        <p:txBody>
          <a:bodyPr wrap="none" lIns="33231" rIns="0">
            <a:spAutoFit/>
          </a:bodyPr>
          <a:lstStyle/>
          <a:p>
            <a:pPr algn="just" fontAlgn="base">
              <a:spcBef>
                <a:spcPts val="554"/>
              </a:spcBef>
              <a:spcAft>
                <a:spcPct val="0"/>
              </a:spcAft>
            </a:pPr>
            <a:r>
              <a:rPr lang="ja-JP" altLang="en-US" sz="1292" dirty="0">
                <a:solidFill>
                  <a:prstClr val="black"/>
                </a:solidFill>
                <a:latin typeface="ＭＳ Ｐゴシック"/>
              </a:rPr>
              <a:t>訪問型サービス</a:t>
            </a:r>
            <a:endParaRPr lang="en-US" altLang="ja-JP" sz="1292" dirty="0">
              <a:solidFill>
                <a:prstClr val="black"/>
              </a:solidFill>
              <a:latin typeface="ＭＳ Ｐゴシック"/>
            </a:endParaRPr>
          </a:p>
          <a:p>
            <a:pPr algn="just" fontAlgn="base">
              <a:spcAft>
                <a:spcPct val="0"/>
              </a:spcAft>
            </a:pPr>
            <a:r>
              <a:rPr lang="ja-JP" altLang="en-US" sz="1292" dirty="0">
                <a:solidFill>
                  <a:prstClr val="black"/>
                </a:solidFill>
                <a:latin typeface="ＭＳ Ｐゴシック"/>
              </a:rPr>
              <a:t>（第１号訪問事業）</a:t>
            </a:r>
            <a:endParaRPr lang="en-US" altLang="ja-JP" sz="1292" dirty="0">
              <a:solidFill>
                <a:prstClr val="black"/>
              </a:solidFill>
              <a:latin typeface="ＭＳ Ｐゴシック"/>
            </a:endParaRPr>
          </a:p>
        </p:txBody>
      </p:sp>
      <p:sp>
        <p:nvSpPr>
          <p:cNvPr id="9" name="正方形/長方形 8"/>
          <p:cNvSpPr/>
          <p:nvPr/>
        </p:nvSpPr>
        <p:spPr>
          <a:xfrm>
            <a:off x="2883058" y="2439021"/>
            <a:ext cx="1304737" cy="490006"/>
          </a:xfrm>
          <a:prstGeom prst="rect">
            <a:avLst/>
          </a:prstGeom>
          <a:solidFill>
            <a:srgbClr val="FFFF99"/>
          </a:solidFill>
          <a:ln>
            <a:solidFill>
              <a:schemeClr val="tx1"/>
            </a:solidFill>
          </a:ln>
        </p:spPr>
        <p:txBody>
          <a:bodyPr wrap="none" lIns="33231" rIns="0">
            <a:spAutoFit/>
          </a:bodyPr>
          <a:lstStyle/>
          <a:p>
            <a:pPr algn="just" fontAlgn="base">
              <a:spcBef>
                <a:spcPts val="554"/>
              </a:spcBef>
              <a:spcAft>
                <a:spcPct val="0"/>
              </a:spcAft>
            </a:pPr>
            <a:r>
              <a:rPr lang="ja-JP" altLang="en-US" sz="1292" dirty="0">
                <a:solidFill>
                  <a:prstClr val="black"/>
                </a:solidFill>
                <a:latin typeface="ＭＳ Ｐゴシック"/>
              </a:rPr>
              <a:t>通所型サービス</a:t>
            </a:r>
            <a:endParaRPr lang="en-US" altLang="ja-JP" sz="1292" dirty="0">
              <a:solidFill>
                <a:prstClr val="black"/>
              </a:solidFill>
              <a:latin typeface="ＭＳ Ｐゴシック"/>
            </a:endParaRPr>
          </a:p>
          <a:p>
            <a:pPr algn="just" fontAlgn="base">
              <a:spcAft>
                <a:spcPct val="0"/>
              </a:spcAft>
            </a:pPr>
            <a:r>
              <a:rPr lang="ja-JP" altLang="en-US" sz="1292" dirty="0">
                <a:solidFill>
                  <a:prstClr val="black"/>
                </a:solidFill>
                <a:latin typeface="ＭＳ Ｐゴシック"/>
              </a:rPr>
              <a:t>（第１号通所事業）</a:t>
            </a:r>
            <a:endParaRPr lang="en-US" altLang="ja-JP" sz="1292" dirty="0">
              <a:solidFill>
                <a:prstClr val="black"/>
              </a:solidFill>
              <a:latin typeface="ＭＳ Ｐゴシック"/>
            </a:endParaRPr>
          </a:p>
        </p:txBody>
      </p:sp>
      <p:sp>
        <p:nvSpPr>
          <p:cNvPr id="10" name="正方形/長方形 9"/>
          <p:cNvSpPr/>
          <p:nvPr/>
        </p:nvSpPr>
        <p:spPr>
          <a:xfrm>
            <a:off x="2852624" y="3506891"/>
            <a:ext cx="2042204" cy="490006"/>
          </a:xfrm>
          <a:prstGeom prst="rect">
            <a:avLst/>
          </a:prstGeom>
          <a:solidFill>
            <a:srgbClr val="FFFF99"/>
          </a:solidFill>
          <a:ln>
            <a:solidFill>
              <a:schemeClr val="tx1"/>
            </a:solidFill>
          </a:ln>
        </p:spPr>
        <p:txBody>
          <a:bodyPr wrap="square" lIns="33231" rIns="0">
            <a:spAutoFit/>
          </a:bodyPr>
          <a:lstStyle/>
          <a:p>
            <a:r>
              <a:rPr lang="ja-JP" altLang="en-US" sz="1292" dirty="0">
                <a:solidFill>
                  <a:prstClr val="black"/>
                </a:solidFill>
                <a:latin typeface="ＭＳ Ｐゴシック"/>
              </a:rPr>
              <a:t>その他の生活支援サービス</a:t>
            </a:r>
            <a:endParaRPr lang="en-US" altLang="ja-JP" sz="1292" dirty="0">
              <a:solidFill>
                <a:prstClr val="black"/>
              </a:solidFill>
              <a:latin typeface="ＭＳ Ｐゴシック"/>
            </a:endParaRPr>
          </a:p>
          <a:p>
            <a:r>
              <a:rPr lang="ja-JP" altLang="en-US" sz="1292" dirty="0">
                <a:solidFill>
                  <a:prstClr val="black"/>
                </a:solidFill>
                <a:latin typeface="ＭＳ Ｐゴシック"/>
              </a:rPr>
              <a:t>（第１号生活支援事業）</a:t>
            </a:r>
          </a:p>
        </p:txBody>
      </p:sp>
      <p:sp>
        <p:nvSpPr>
          <p:cNvPr id="11" name="正方形/長方形 10"/>
          <p:cNvSpPr/>
          <p:nvPr/>
        </p:nvSpPr>
        <p:spPr>
          <a:xfrm>
            <a:off x="2845317" y="4337626"/>
            <a:ext cx="1982528" cy="490006"/>
          </a:xfrm>
          <a:prstGeom prst="rect">
            <a:avLst/>
          </a:prstGeom>
          <a:solidFill>
            <a:srgbClr val="FFFF99"/>
          </a:solidFill>
          <a:ln>
            <a:solidFill>
              <a:schemeClr val="tx1"/>
            </a:solidFill>
          </a:ln>
        </p:spPr>
        <p:txBody>
          <a:bodyPr wrap="square" lIns="33231" rIns="0">
            <a:spAutoFit/>
          </a:bodyPr>
          <a:lstStyle/>
          <a:p>
            <a:pPr algn="just" fontAlgn="base">
              <a:spcAft>
                <a:spcPct val="0"/>
              </a:spcAft>
            </a:pPr>
            <a:r>
              <a:rPr lang="ja-JP" altLang="en-US" sz="1292" dirty="0">
                <a:solidFill>
                  <a:prstClr val="black"/>
                </a:solidFill>
                <a:latin typeface="ＭＳ Ｐゴシック"/>
              </a:rPr>
              <a:t>介護予防ケアマネジメント</a:t>
            </a:r>
            <a:endParaRPr lang="en-US" altLang="ja-JP" sz="1292" dirty="0">
              <a:solidFill>
                <a:prstClr val="black"/>
              </a:solidFill>
              <a:latin typeface="ＭＳ Ｐゴシック"/>
            </a:endParaRPr>
          </a:p>
          <a:p>
            <a:pPr algn="just" fontAlgn="base">
              <a:spcAft>
                <a:spcPct val="0"/>
              </a:spcAft>
            </a:pPr>
            <a:r>
              <a:rPr lang="ja-JP" altLang="en-US" sz="1292" dirty="0">
                <a:solidFill>
                  <a:prstClr val="black"/>
                </a:solidFill>
                <a:latin typeface="ＭＳ Ｐゴシック"/>
              </a:rPr>
              <a:t>（第１号介護予防支援事業）</a:t>
            </a:r>
            <a:endParaRPr lang="en-US" altLang="ja-JP" sz="1292" dirty="0">
              <a:solidFill>
                <a:prstClr val="black"/>
              </a:solidFill>
              <a:latin typeface="ＭＳ Ｐゴシック"/>
            </a:endParaRPr>
          </a:p>
        </p:txBody>
      </p:sp>
      <p:cxnSp>
        <p:nvCxnSpPr>
          <p:cNvPr id="13" name="直線コネクタ 12"/>
          <p:cNvCxnSpPr>
            <a:stCxn id="2" idx="3"/>
            <a:endCxn id="3" idx="1"/>
          </p:cNvCxnSpPr>
          <p:nvPr/>
        </p:nvCxnSpPr>
        <p:spPr>
          <a:xfrm flipV="1">
            <a:off x="954041" y="2714183"/>
            <a:ext cx="289445" cy="13470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2" idx="3"/>
            <a:endCxn id="6" idx="1"/>
          </p:cNvCxnSpPr>
          <p:nvPr/>
        </p:nvCxnSpPr>
        <p:spPr>
          <a:xfrm>
            <a:off x="954041" y="4061266"/>
            <a:ext cx="289445" cy="16549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3" idx="3"/>
            <a:endCxn id="8" idx="1"/>
          </p:cNvCxnSpPr>
          <p:nvPr/>
        </p:nvCxnSpPr>
        <p:spPr>
          <a:xfrm flipV="1">
            <a:off x="2504426" y="1321316"/>
            <a:ext cx="378632" cy="13928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3" idx="3"/>
            <a:endCxn id="9" idx="1"/>
          </p:cNvCxnSpPr>
          <p:nvPr/>
        </p:nvCxnSpPr>
        <p:spPr>
          <a:xfrm flipV="1">
            <a:off x="2504426" y="2684024"/>
            <a:ext cx="378632" cy="301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3" idx="3"/>
            <a:endCxn id="10" idx="1"/>
          </p:cNvCxnSpPr>
          <p:nvPr/>
        </p:nvCxnSpPr>
        <p:spPr>
          <a:xfrm>
            <a:off x="2504426" y="2714183"/>
            <a:ext cx="348198" cy="10377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3" idx="3"/>
            <a:endCxn id="11" idx="1"/>
          </p:cNvCxnSpPr>
          <p:nvPr/>
        </p:nvCxnSpPr>
        <p:spPr>
          <a:xfrm>
            <a:off x="2504426" y="2714183"/>
            <a:ext cx="340891" cy="18684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1286385" y="5876583"/>
            <a:ext cx="1881118" cy="774315"/>
          </a:xfrm>
          <a:prstGeom prst="rect">
            <a:avLst/>
          </a:prstGeom>
          <a:noFill/>
        </p:spPr>
        <p:txBody>
          <a:bodyPr wrap="square" rtlCol="0">
            <a:spAutoFit/>
          </a:bodyPr>
          <a:lstStyle/>
          <a:p>
            <a:r>
              <a:rPr lang="ja-JP" altLang="en-US" sz="1108" dirty="0">
                <a:solidFill>
                  <a:prstClr val="black"/>
                </a:solidFill>
              </a:rPr>
              <a:t>・第１号被保険者の全ての者</a:t>
            </a:r>
            <a:endParaRPr lang="en-US" altLang="ja-JP" sz="1108" dirty="0">
              <a:solidFill>
                <a:prstClr val="black"/>
              </a:solidFill>
            </a:endParaRPr>
          </a:p>
          <a:p>
            <a:pPr marL="80599" indent="-80599"/>
            <a:r>
              <a:rPr lang="ja-JP" altLang="en-US" sz="1108" dirty="0">
                <a:solidFill>
                  <a:prstClr val="black"/>
                </a:solidFill>
              </a:rPr>
              <a:t>・その支援のための活動に関わる者</a:t>
            </a:r>
            <a:endParaRPr lang="ja-JP" altLang="en-US" sz="1292" dirty="0">
              <a:solidFill>
                <a:prstClr val="black"/>
              </a:solidFill>
            </a:endParaRPr>
          </a:p>
        </p:txBody>
      </p:sp>
      <p:sp>
        <p:nvSpPr>
          <p:cNvPr id="117" name="テキスト ボックス 116"/>
          <p:cNvSpPr txBox="1"/>
          <p:nvPr/>
        </p:nvSpPr>
        <p:spPr>
          <a:xfrm>
            <a:off x="1243486" y="3232375"/>
            <a:ext cx="1400065" cy="1439689"/>
          </a:xfrm>
          <a:prstGeom prst="rect">
            <a:avLst/>
          </a:prstGeom>
          <a:noFill/>
        </p:spPr>
        <p:txBody>
          <a:bodyPr wrap="square" rtlCol="0">
            <a:spAutoFit/>
          </a:bodyPr>
          <a:lstStyle/>
          <a:p>
            <a:r>
              <a:rPr lang="ja-JP" altLang="en-US" sz="1108" dirty="0">
                <a:solidFill>
                  <a:prstClr val="black"/>
                </a:solidFill>
              </a:rPr>
              <a:t>（従来の要支援者）</a:t>
            </a:r>
            <a:endParaRPr lang="en-US" altLang="ja-JP" sz="1108" dirty="0">
              <a:solidFill>
                <a:prstClr val="black"/>
              </a:solidFill>
            </a:endParaRPr>
          </a:p>
          <a:p>
            <a:pPr marL="80599" indent="-80599" algn="just">
              <a:spcBef>
                <a:spcPts val="554"/>
              </a:spcBef>
            </a:pPr>
            <a:r>
              <a:rPr lang="ja-JP" altLang="en-US" sz="1108" dirty="0">
                <a:solidFill>
                  <a:prstClr val="black"/>
                </a:solidFill>
              </a:rPr>
              <a:t>・要支援認定を受け　　　　</a:t>
            </a:r>
            <a:r>
              <a:rPr lang="ja-JP" altLang="en-US" sz="1108" dirty="0" err="1">
                <a:solidFill>
                  <a:prstClr val="black"/>
                </a:solidFill>
              </a:rPr>
              <a:t>た</a:t>
            </a:r>
            <a:r>
              <a:rPr lang="ja-JP" altLang="en-US" sz="1108" dirty="0">
                <a:solidFill>
                  <a:prstClr val="black"/>
                </a:solidFill>
              </a:rPr>
              <a:t>者（要支援者）</a:t>
            </a:r>
            <a:endParaRPr lang="en-US" altLang="ja-JP" sz="1108" dirty="0">
              <a:solidFill>
                <a:prstClr val="black"/>
              </a:solidFill>
            </a:endParaRPr>
          </a:p>
          <a:p>
            <a:pPr marL="80599" indent="-80599" algn="just">
              <a:spcBef>
                <a:spcPts val="554"/>
              </a:spcBef>
            </a:pPr>
            <a:r>
              <a:rPr lang="ja-JP" altLang="en-US" sz="1108" dirty="0">
                <a:solidFill>
                  <a:prstClr val="black"/>
                </a:solidFill>
              </a:rPr>
              <a:t>・基本チェックリスト該当者（介護予防・生活支援サービス対象事業者）</a:t>
            </a:r>
          </a:p>
        </p:txBody>
      </p:sp>
      <p:sp>
        <p:nvSpPr>
          <p:cNvPr id="16" name="テキスト ボックス 15"/>
          <p:cNvSpPr txBox="1"/>
          <p:nvPr/>
        </p:nvSpPr>
        <p:spPr>
          <a:xfrm>
            <a:off x="4439062" y="703775"/>
            <a:ext cx="1028468" cy="688843"/>
          </a:xfrm>
          <a:prstGeom prst="rect">
            <a:avLst/>
          </a:prstGeom>
          <a:noFill/>
        </p:spPr>
        <p:txBody>
          <a:bodyPr wrap="square" lIns="33231" rIns="0" rtlCol="0">
            <a:spAutoFit/>
          </a:bodyPr>
          <a:lstStyle/>
          <a:p>
            <a:endParaRPr lang="en-US" altLang="ja-JP" sz="1292" dirty="0"/>
          </a:p>
          <a:p>
            <a:pPr marL="80599" indent="-80599"/>
            <a:r>
              <a:rPr lang="ja-JP" altLang="en-US" sz="1292" dirty="0"/>
              <a:t>・現行の訪問</a:t>
            </a:r>
            <a:endParaRPr lang="en-US" altLang="ja-JP" sz="1292" dirty="0"/>
          </a:p>
          <a:p>
            <a:pPr marL="80599" indent="-80599"/>
            <a:r>
              <a:rPr lang="ja-JP" altLang="en-US" sz="1292" dirty="0"/>
              <a:t>　介護相当</a:t>
            </a:r>
          </a:p>
        </p:txBody>
      </p:sp>
      <p:sp>
        <p:nvSpPr>
          <p:cNvPr id="37" name="テキスト ボックス 36"/>
          <p:cNvSpPr txBox="1"/>
          <p:nvPr/>
        </p:nvSpPr>
        <p:spPr>
          <a:xfrm>
            <a:off x="4343956" y="1301995"/>
            <a:ext cx="793272" cy="688843"/>
          </a:xfrm>
          <a:prstGeom prst="rect">
            <a:avLst/>
          </a:prstGeom>
          <a:noFill/>
        </p:spPr>
        <p:txBody>
          <a:bodyPr wrap="none" lIns="33231" rIns="33231" rtlCol="0">
            <a:spAutoFit/>
          </a:bodyPr>
          <a:lstStyle/>
          <a:p>
            <a:endParaRPr lang="en-US" altLang="ja-JP" sz="1292" dirty="0"/>
          </a:p>
          <a:p>
            <a:r>
              <a:rPr lang="ja-JP" altLang="en-US" sz="1292" dirty="0"/>
              <a:t>・多様な</a:t>
            </a:r>
            <a:endParaRPr lang="en-US" altLang="ja-JP" sz="1292" dirty="0"/>
          </a:p>
          <a:p>
            <a:r>
              <a:rPr lang="ja-JP" altLang="en-US" sz="1292" dirty="0"/>
              <a:t>　サービス</a:t>
            </a:r>
          </a:p>
        </p:txBody>
      </p:sp>
      <p:cxnSp>
        <p:nvCxnSpPr>
          <p:cNvPr id="42" name="直線コネクタ 41"/>
          <p:cNvCxnSpPr>
            <a:stCxn id="8" idx="3"/>
          </p:cNvCxnSpPr>
          <p:nvPr/>
        </p:nvCxnSpPr>
        <p:spPr>
          <a:xfrm flipV="1">
            <a:off x="4187795" y="1044696"/>
            <a:ext cx="156161" cy="276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8" idx="3"/>
            <a:endCxn id="37" idx="1"/>
          </p:cNvCxnSpPr>
          <p:nvPr/>
        </p:nvCxnSpPr>
        <p:spPr>
          <a:xfrm>
            <a:off x="4187795" y="1321316"/>
            <a:ext cx="156161" cy="325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39" idx="1"/>
          </p:cNvCxnSpPr>
          <p:nvPr/>
        </p:nvCxnSpPr>
        <p:spPr>
          <a:xfrm flipV="1">
            <a:off x="5372425" y="1033681"/>
            <a:ext cx="54643" cy="110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37" idx="3"/>
            <a:endCxn id="38" idx="1"/>
          </p:cNvCxnSpPr>
          <p:nvPr/>
        </p:nvCxnSpPr>
        <p:spPr>
          <a:xfrm flipV="1">
            <a:off x="5137228" y="1321464"/>
            <a:ext cx="277258" cy="324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37" idx="3"/>
            <a:endCxn id="40" idx="1"/>
          </p:cNvCxnSpPr>
          <p:nvPr/>
        </p:nvCxnSpPr>
        <p:spPr>
          <a:xfrm flipV="1">
            <a:off x="5137228" y="1564633"/>
            <a:ext cx="272825" cy="81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37" idx="3"/>
            <a:endCxn id="48" idx="1"/>
          </p:cNvCxnSpPr>
          <p:nvPr/>
        </p:nvCxnSpPr>
        <p:spPr>
          <a:xfrm>
            <a:off x="5137228" y="1646417"/>
            <a:ext cx="257161" cy="1662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37" idx="3"/>
            <a:endCxn id="49" idx="1"/>
          </p:cNvCxnSpPr>
          <p:nvPr/>
        </p:nvCxnSpPr>
        <p:spPr>
          <a:xfrm>
            <a:off x="5137228" y="1646417"/>
            <a:ext cx="259531" cy="401823"/>
          </a:xfrm>
          <a:prstGeom prst="line">
            <a:avLst/>
          </a:prstGeom>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4343956" y="2069476"/>
            <a:ext cx="976014" cy="688843"/>
          </a:xfrm>
          <a:prstGeom prst="rect">
            <a:avLst/>
          </a:prstGeom>
          <a:noFill/>
        </p:spPr>
        <p:txBody>
          <a:bodyPr wrap="none" lIns="33231" rIns="33231" rtlCol="0">
            <a:spAutoFit/>
          </a:bodyPr>
          <a:lstStyle/>
          <a:p>
            <a:endParaRPr lang="en-US" altLang="ja-JP" sz="1292" dirty="0"/>
          </a:p>
          <a:p>
            <a:r>
              <a:rPr lang="ja-JP" altLang="en-US" sz="1292" dirty="0"/>
              <a:t>・現行の通所</a:t>
            </a:r>
            <a:endParaRPr lang="en-US" altLang="ja-JP" sz="1292" dirty="0"/>
          </a:p>
          <a:p>
            <a:r>
              <a:rPr lang="ja-JP" altLang="en-US" sz="1292" dirty="0"/>
              <a:t>　介護相当</a:t>
            </a:r>
          </a:p>
        </p:txBody>
      </p:sp>
      <p:sp>
        <p:nvSpPr>
          <p:cNvPr id="65" name="テキスト ボックス 64"/>
          <p:cNvSpPr txBox="1"/>
          <p:nvPr/>
        </p:nvSpPr>
        <p:spPr>
          <a:xfrm>
            <a:off x="4343956" y="2631373"/>
            <a:ext cx="793272" cy="688843"/>
          </a:xfrm>
          <a:prstGeom prst="rect">
            <a:avLst/>
          </a:prstGeom>
          <a:noFill/>
        </p:spPr>
        <p:txBody>
          <a:bodyPr wrap="none" lIns="33231" rIns="33231" rtlCol="0">
            <a:spAutoFit/>
          </a:bodyPr>
          <a:lstStyle/>
          <a:p>
            <a:endParaRPr lang="en-US" altLang="ja-JP" sz="1292" dirty="0"/>
          </a:p>
          <a:p>
            <a:r>
              <a:rPr lang="ja-JP" altLang="en-US" sz="1292" dirty="0"/>
              <a:t>・多様な</a:t>
            </a:r>
            <a:endParaRPr lang="en-US" altLang="ja-JP" sz="1292" dirty="0"/>
          </a:p>
          <a:p>
            <a:r>
              <a:rPr lang="ja-JP" altLang="en-US" sz="1292" dirty="0"/>
              <a:t>　サービス</a:t>
            </a:r>
          </a:p>
        </p:txBody>
      </p:sp>
      <p:cxnSp>
        <p:nvCxnSpPr>
          <p:cNvPr id="67" name="直線コネクタ 66"/>
          <p:cNvCxnSpPr>
            <a:stCxn id="9" idx="3"/>
            <a:endCxn id="64" idx="1"/>
          </p:cNvCxnSpPr>
          <p:nvPr/>
        </p:nvCxnSpPr>
        <p:spPr>
          <a:xfrm flipV="1">
            <a:off x="4187795" y="2413898"/>
            <a:ext cx="156161" cy="270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9" idx="3"/>
            <a:endCxn id="65" idx="1"/>
          </p:cNvCxnSpPr>
          <p:nvPr/>
        </p:nvCxnSpPr>
        <p:spPr>
          <a:xfrm>
            <a:off x="4187795" y="2684024"/>
            <a:ext cx="156161" cy="291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p:cNvCxnSpPr>
            <a:endCxn id="66" idx="1"/>
          </p:cNvCxnSpPr>
          <p:nvPr/>
        </p:nvCxnSpPr>
        <p:spPr>
          <a:xfrm>
            <a:off x="5322559" y="2410399"/>
            <a:ext cx="76105" cy="6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65" idx="3"/>
            <a:endCxn id="74" idx="1"/>
          </p:cNvCxnSpPr>
          <p:nvPr/>
        </p:nvCxnSpPr>
        <p:spPr>
          <a:xfrm flipV="1">
            <a:off x="5137228" y="2703642"/>
            <a:ext cx="259476" cy="272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65" idx="3"/>
            <a:endCxn id="75" idx="1"/>
          </p:cNvCxnSpPr>
          <p:nvPr/>
        </p:nvCxnSpPr>
        <p:spPr>
          <a:xfrm flipV="1">
            <a:off x="5137228" y="2956859"/>
            <a:ext cx="262777" cy="18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65" idx="3"/>
            <a:endCxn id="76" idx="1"/>
          </p:cNvCxnSpPr>
          <p:nvPr/>
        </p:nvCxnSpPr>
        <p:spPr>
          <a:xfrm>
            <a:off x="5137228" y="2975795"/>
            <a:ext cx="259478" cy="229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10" idx="3"/>
            <a:endCxn id="84" idx="1"/>
          </p:cNvCxnSpPr>
          <p:nvPr/>
        </p:nvCxnSpPr>
        <p:spPr>
          <a:xfrm flipV="1">
            <a:off x="4894828" y="3566581"/>
            <a:ext cx="468855" cy="185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p:cNvCxnSpPr>
            <a:stCxn id="10" idx="3"/>
            <a:endCxn id="85" idx="1"/>
          </p:cNvCxnSpPr>
          <p:nvPr/>
        </p:nvCxnSpPr>
        <p:spPr>
          <a:xfrm>
            <a:off x="4894828" y="3751894"/>
            <a:ext cx="468854" cy="67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p:cNvCxnSpPr>
            <a:stCxn id="10" idx="3"/>
          </p:cNvCxnSpPr>
          <p:nvPr/>
        </p:nvCxnSpPr>
        <p:spPr>
          <a:xfrm>
            <a:off x="4894828" y="3751894"/>
            <a:ext cx="512631" cy="320641"/>
          </a:xfrm>
          <a:prstGeom prst="line">
            <a:avLst/>
          </a:prstGeom>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3429056" y="5391263"/>
            <a:ext cx="2924308"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②</a:t>
            </a:r>
            <a:r>
              <a:rPr lang="ja-JP" altLang="en-US" sz="1292" dirty="0">
                <a:solidFill>
                  <a:prstClr val="black"/>
                </a:solidFill>
              </a:rPr>
              <a:t>介護予防普及啓発事業</a:t>
            </a:r>
            <a:endParaRPr lang="ja-JP" altLang="en-US" sz="1292" dirty="0"/>
          </a:p>
        </p:txBody>
      </p:sp>
      <p:sp>
        <p:nvSpPr>
          <p:cNvPr id="119" name="テキスト ボックス 118"/>
          <p:cNvSpPr txBox="1"/>
          <p:nvPr/>
        </p:nvSpPr>
        <p:spPr>
          <a:xfrm>
            <a:off x="3429057" y="5669382"/>
            <a:ext cx="2924308"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③</a:t>
            </a:r>
            <a:r>
              <a:rPr lang="ja-JP" altLang="en-US" sz="1292" dirty="0">
                <a:solidFill>
                  <a:prstClr val="black"/>
                </a:solidFill>
              </a:rPr>
              <a:t>地域介護予防活動支援事業</a:t>
            </a:r>
            <a:endParaRPr lang="ja-JP" altLang="en-US" sz="1292" dirty="0"/>
          </a:p>
        </p:txBody>
      </p:sp>
      <p:sp>
        <p:nvSpPr>
          <p:cNvPr id="120" name="テキスト ボックス 119"/>
          <p:cNvSpPr txBox="1"/>
          <p:nvPr/>
        </p:nvSpPr>
        <p:spPr>
          <a:xfrm>
            <a:off x="3433489" y="5955355"/>
            <a:ext cx="2924308"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④</a:t>
            </a:r>
            <a:r>
              <a:rPr lang="ja-JP" altLang="en-US" sz="1292" dirty="0">
                <a:solidFill>
                  <a:prstClr val="black"/>
                </a:solidFill>
              </a:rPr>
              <a:t>一般介護予防事業評価事業</a:t>
            </a:r>
            <a:endParaRPr lang="ja-JP" altLang="en-US" sz="1292" dirty="0"/>
          </a:p>
        </p:txBody>
      </p:sp>
      <p:sp>
        <p:nvSpPr>
          <p:cNvPr id="121" name="テキスト ボックス 120"/>
          <p:cNvSpPr txBox="1"/>
          <p:nvPr/>
        </p:nvSpPr>
        <p:spPr>
          <a:xfrm>
            <a:off x="3425811" y="6221231"/>
            <a:ext cx="2924308"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⑤</a:t>
            </a:r>
            <a:r>
              <a:rPr lang="ja-JP" altLang="en-US" sz="1292" dirty="0">
                <a:solidFill>
                  <a:prstClr val="black"/>
                </a:solidFill>
              </a:rPr>
              <a:t>地域リハビリテーション活動支援事業</a:t>
            </a:r>
            <a:endParaRPr lang="ja-JP" altLang="en-US" sz="1292" dirty="0"/>
          </a:p>
        </p:txBody>
      </p:sp>
      <p:cxnSp>
        <p:nvCxnSpPr>
          <p:cNvPr id="122" name="直線コネクタ 121"/>
          <p:cNvCxnSpPr>
            <a:stCxn id="6" idx="3"/>
            <a:endCxn id="118" idx="1"/>
          </p:cNvCxnSpPr>
          <p:nvPr/>
        </p:nvCxnSpPr>
        <p:spPr>
          <a:xfrm flipV="1">
            <a:off x="3081046" y="5490682"/>
            <a:ext cx="348010" cy="225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6" idx="3"/>
            <a:endCxn id="119" idx="1"/>
          </p:cNvCxnSpPr>
          <p:nvPr/>
        </p:nvCxnSpPr>
        <p:spPr>
          <a:xfrm>
            <a:off x="3081046" y="5716254"/>
            <a:ext cx="348011" cy="52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p:cNvCxnSpPr>
            <a:stCxn id="6" idx="3"/>
            <a:endCxn id="120" idx="1"/>
          </p:cNvCxnSpPr>
          <p:nvPr/>
        </p:nvCxnSpPr>
        <p:spPr>
          <a:xfrm>
            <a:off x="3081046" y="5716254"/>
            <a:ext cx="352443" cy="338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p:cNvCxnSpPr>
            <a:stCxn id="6" idx="3"/>
            <a:endCxn id="121" idx="1"/>
          </p:cNvCxnSpPr>
          <p:nvPr/>
        </p:nvCxnSpPr>
        <p:spPr>
          <a:xfrm>
            <a:off x="3081046" y="5716254"/>
            <a:ext cx="344765" cy="604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6" idx="3"/>
            <a:endCxn id="127" idx="1"/>
          </p:cNvCxnSpPr>
          <p:nvPr/>
        </p:nvCxnSpPr>
        <p:spPr>
          <a:xfrm flipV="1">
            <a:off x="3081046" y="5217102"/>
            <a:ext cx="354073" cy="499152"/>
          </a:xfrm>
          <a:prstGeom prst="line">
            <a:avLst/>
          </a:prstGeom>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3435119" y="5117683"/>
            <a:ext cx="2924308"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solidFill>
                  <a:prstClr val="black"/>
                </a:solidFill>
              </a:rPr>
              <a:t>①介護予防把握事業</a:t>
            </a:r>
            <a:endParaRPr lang="ja-JP" altLang="en-US" sz="1292" dirty="0"/>
          </a:p>
        </p:txBody>
      </p:sp>
      <p:sp>
        <p:nvSpPr>
          <p:cNvPr id="199" name="正方形/長方形 198"/>
          <p:cNvSpPr/>
          <p:nvPr/>
        </p:nvSpPr>
        <p:spPr>
          <a:xfrm>
            <a:off x="0" y="263769"/>
            <a:ext cx="9144000" cy="465231"/>
          </a:xfrm>
          <a:prstGeom prst="rect">
            <a:avLst/>
          </a:prstGeom>
          <a:ln/>
        </p:spPr>
        <p:style>
          <a:lnRef idx="1">
            <a:schemeClr val="accent1"/>
          </a:lnRef>
          <a:fillRef idx="2">
            <a:schemeClr val="accent1"/>
          </a:fillRef>
          <a:effectRef idx="1">
            <a:schemeClr val="accent1"/>
          </a:effectRef>
          <a:fontRef idx="minor">
            <a:schemeClr val="dk1"/>
          </a:fontRef>
        </p:style>
        <p:txBody>
          <a:bodyPr lIns="84330" tIns="42166" rIns="84330" bIns="42166" rtlCol="0" anchor="ctr"/>
          <a:lstStyle/>
          <a:p>
            <a:pPr algn="ctr" defTabSz="844083"/>
            <a:r>
              <a:rPr kumimoji="0" lang="en-US" altLang="ja-JP" sz="2215" b="1" kern="0" dirty="0">
                <a:solidFill>
                  <a:prstClr val="black"/>
                </a:solidFill>
                <a:latin typeface="+mn-ea"/>
              </a:rPr>
              <a:t>【</a:t>
            </a:r>
            <a:r>
              <a:rPr kumimoji="0" lang="ja-JP" altLang="en-US" sz="2215" b="1" kern="0" dirty="0">
                <a:solidFill>
                  <a:prstClr val="black"/>
                </a:solidFill>
                <a:latin typeface="+mn-ea"/>
              </a:rPr>
              <a:t>参考</a:t>
            </a:r>
            <a:r>
              <a:rPr kumimoji="0" lang="en-US" altLang="ja-JP" sz="2215" b="1" kern="0" dirty="0">
                <a:solidFill>
                  <a:prstClr val="black"/>
                </a:solidFill>
                <a:latin typeface="+mn-ea"/>
              </a:rPr>
              <a:t>】</a:t>
            </a:r>
            <a:r>
              <a:rPr kumimoji="0" lang="ja-JP" altLang="en-US" sz="2215" b="1" kern="0" dirty="0">
                <a:solidFill>
                  <a:prstClr val="black"/>
                </a:solidFill>
                <a:latin typeface="+mn-ea"/>
              </a:rPr>
              <a:t>介護予防・日常生活支援総合事業（新しい総合事業）の構成</a:t>
            </a:r>
            <a:endParaRPr lang="ja-JP" altLang="en-US" sz="2215" b="1" dirty="0">
              <a:solidFill>
                <a:prstClr val="black"/>
              </a:solidFill>
              <a:latin typeface="+mn-ea"/>
            </a:endParaRPr>
          </a:p>
        </p:txBody>
      </p:sp>
      <p:sp>
        <p:nvSpPr>
          <p:cNvPr id="38" name="テキスト ボックス 37"/>
          <p:cNvSpPr txBox="1"/>
          <p:nvPr/>
        </p:nvSpPr>
        <p:spPr>
          <a:xfrm>
            <a:off x="5414486" y="1222045"/>
            <a:ext cx="3715232"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②訪問型サービス</a:t>
            </a:r>
            <a:r>
              <a:rPr lang="en-US" altLang="ja-JP" sz="1292" dirty="0"/>
              <a:t>A</a:t>
            </a:r>
            <a:r>
              <a:rPr lang="ja-JP" altLang="en-US" sz="1292" dirty="0"/>
              <a:t>（緩和した基準によるサービス）</a:t>
            </a:r>
          </a:p>
        </p:txBody>
      </p:sp>
      <p:sp>
        <p:nvSpPr>
          <p:cNvPr id="39" name="テキスト ボックス 38"/>
          <p:cNvSpPr txBox="1"/>
          <p:nvPr/>
        </p:nvSpPr>
        <p:spPr>
          <a:xfrm>
            <a:off x="5427068" y="934262"/>
            <a:ext cx="1010213" cy="198837"/>
          </a:xfrm>
          <a:prstGeom prst="rect">
            <a:avLst/>
          </a:prstGeom>
          <a:solidFill>
            <a:schemeClr val="accent5">
              <a:lumMod val="40000"/>
              <a:lumOff val="60000"/>
            </a:schemeClr>
          </a:solidFill>
          <a:ln>
            <a:solidFill>
              <a:schemeClr val="accent1"/>
            </a:solidFill>
          </a:ln>
        </p:spPr>
        <p:txBody>
          <a:bodyPr wrap="none" tIns="0" bIns="0" rtlCol="0">
            <a:spAutoFit/>
          </a:bodyPr>
          <a:lstStyle/>
          <a:p>
            <a:r>
              <a:rPr lang="ja-JP" altLang="en-US" sz="1292" dirty="0"/>
              <a:t>①訪問介護</a:t>
            </a:r>
          </a:p>
        </p:txBody>
      </p:sp>
      <p:sp>
        <p:nvSpPr>
          <p:cNvPr id="40" name="テキスト ボックス 39"/>
          <p:cNvSpPr txBox="1"/>
          <p:nvPr/>
        </p:nvSpPr>
        <p:spPr>
          <a:xfrm>
            <a:off x="5410053" y="1465214"/>
            <a:ext cx="3323077"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③訪問型サービス</a:t>
            </a:r>
            <a:r>
              <a:rPr lang="en-US" altLang="ja-JP" sz="1292" dirty="0"/>
              <a:t>B</a:t>
            </a:r>
            <a:r>
              <a:rPr lang="ja-JP" altLang="en-US" sz="1292" dirty="0"/>
              <a:t>（住民主体による支援）</a:t>
            </a:r>
          </a:p>
        </p:txBody>
      </p:sp>
      <p:sp>
        <p:nvSpPr>
          <p:cNvPr id="48" name="テキスト ボックス 47"/>
          <p:cNvSpPr txBox="1"/>
          <p:nvPr/>
        </p:nvSpPr>
        <p:spPr>
          <a:xfrm>
            <a:off x="5394389" y="1713227"/>
            <a:ext cx="3344185" cy="198837"/>
          </a:xfrm>
          <a:prstGeom prst="rect">
            <a:avLst/>
          </a:prstGeom>
          <a:solidFill>
            <a:schemeClr val="accent5">
              <a:lumMod val="40000"/>
              <a:lumOff val="60000"/>
            </a:schemeClr>
          </a:solidFill>
          <a:ln>
            <a:solidFill>
              <a:schemeClr val="accent1"/>
            </a:solidFill>
          </a:ln>
        </p:spPr>
        <p:txBody>
          <a:bodyPr wrap="none" tIns="0" bIns="0" rtlCol="0">
            <a:spAutoFit/>
          </a:bodyPr>
          <a:lstStyle/>
          <a:p>
            <a:r>
              <a:rPr lang="ja-JP" altLang="en-US" sz="1292" dirty="0"/>
              <a:t>④訪問型サービス</a:t>
            </a:r>
            <a:r>
              <a:rPr lang="en-US" altLang="ja-JP" sz="1292" dirty="0"/>
              <a:t>C</a:t>
            </a:r>
            <a:r>
              <a:rPr lang="ja-JP" altLang="en-US" sz="1292" dirty="0"/>
              <a:t>（短期集中予防サービス）</a:t>
            </a:r>
          </a:p>
        </p:txBody>
      </p:sp>
      <p:sp>
        <p:nvSpPr>
          <p:cNvPr id="49" name="テキスト ボックス 48"/>
          <p:cNvSpPr txBox="1"/>
          <p:nvPr/>
        </p:nvSpPr>
        <p:spPr>
          <a:xfrm>
            <a:off x="5396759" y="1948821"/>
            <a:ext cx="3323077"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⑤訪問型サービス</a:t>
            </a:r>
            <a:r>
              <a:rPr lang="en-US" altLang="ja-JP" sz="1292" dirty="0"/>
              <a:t>D</a:t>
            </a:r>
            <a:r>
              <a:rPr lang="ja-JP" altLang="en-US" sz="1292" dirty="0"/>
              <a:t>（移動支援）</a:t>
            </a:r>
          </a:p>
        </p:txBody>
      </p:sp>
      <p:sp>
        <p:nvSpPr>
          <p:cNvPr id="66" name="テキスト ボックス 65"/>
          <p:cNvSpPr txBox="1"/>
          <p:nvPr/>
        </p:nvSpPr>
        <p:spPr>
          <a:xfrm>
            <a:off x="5398664" y="2311678"/>
            <a:ext cx="1010213" cy="198837"/>
          </a:xfrm>
          <a:prstGeom prst="rect">
            <a:avLst/>
          </a:prstGeom>
          <a:solidFill>
            <a:schemeClr val="accent5">
              <a:lumMod val="40000"/>
              <a:lumOff val="60000"/>
            </a:schemeClr>
          </a:solidFill>
          <a:ln>
            <a:solidFill>
              <a:schemeClr val="accent1"/>
            </a:solidFill>
          </a:ln>
        </p:spPr>
        <p:txBody>
          <a:bodyPr wrap="none" tIns="0" bIns="0" rtlCol="0">
            <a:spAutoFit/>
          </a:bodyPr>
          <a:lstStyle/>
          <a:p>
            <a:r>
              <a:rPr lang="ja-JP" altLang="en-US" sz="1292" dirty="0"/>
              <a:t>①通所介護</a:t>
            </a:r>
          </a:p>
        </p:txBody>
      </p:sp>
      <p:sp>
        <p:nvSpPr>
          <p:cNvPr id="74" name="テキスト ボックス 73"/>
          <p:cNvSpPr txBox="1"/>
          <p:nvPr/>
        </p:nvSpPr>
        <p:spPr>
          <a:xfrm>
            <a:off x="5396704" y="2604223"/>
            <a:ext cx="3733014"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②通所型サービス</a:t>
            </a:r>
            <a:r>
              <a:rPr lang="en-US" altLang="ja-JP" sz="1292" dirty="0"/>
              <a:t>A</a:t>
            </a:r>
            <a:r>
              <a:rPr lang="ja-JP" altLang="en-US" sz="1292" dirty="0"/>
              <a:t>（緩和した基準によるサービス）</a:t>
            </a:r>
          </a:p>
        </p:txBody>
      </p:sp>
      <p:sp>
        <p:nvSpPr>
          <p:cNvPr id="75" name="テキスト ボックス 74"/>
          <p:cNvSpPr txBox="1"/>
          <p:nvPr/>
        </p:nvSpPr>
        <p:spPr>
          <a:xfrm>
            <a:off x="5400005" y="2857440"/>
            <a:ext cx="3323077"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③通所型サービス</a:t>
            </a:r>
            <a:r>
              <a:rPr lang="en-US" altLang="ja-JP" sz="1292" dirty="0"/>
              <a:t>B</a:t>
            </a:r>
            <a:r>
              <a:rPr lang="ja-JP" altLang="en-US" sz="1292" dirty="0"/>
              <a:t>（住民主体による支援）</a:t>
            </a:r>
          </a:p>
        </p:txBody>
      </p:sp>
      <p:sp>
        <p:nvSpPr>
          <p:cNvPr id="76" name="テキスト ボックス 75"/>
          <p:cNvSpPr txBox="1"/>
          <p:nvPr/>
        </p:nvSpPr>
        <p:spPr>
          <a:xfrm>
            <a:off x="5396706" y="3105453"/>
            <a:ext cx="3323077"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④通所型サービス</a:t>
            </a:r>
            <a:r>
              <a:rPr lang="en-US" altLang="ja-JP" sz="1292" dirty="0"/>
              <a:t>C</a:t>
            </a:r>
            <a:r>
              <a:rPr lang="ja-JP" altLang="en-US" sz="1292" dirty="0"/>
              <a:t>（短期集中予防サービス）</a:t>
            </a:r>
          </a:p>
        </p:txBody>
      </p:sp>
      <p:sp>
        <p:nvSpPr>
          <p:cNvPr id="84" name="テキスト ボックス 83"/>
          <p:cNvSpPr txBox="1"/>
          <p:nvPr/>
        </p:nvSpPr>
        <p:spPr>
          <a:xfrm>
            <a:off x="5363683" y="3467162"/>
            <a:ext cx="3323077"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①栄養改善の目的とした配食</a:t>
            </a:r>
          </a:p>
        </p:txBody>
      </p:sp>
      <p:sp>
        <p:nvSpPr>
          <p:cNvPr id="85" name="テキスト ボックス 84"/>
          <p:cNvSpPr txBox="1"/>
          <p:nvPr/>
        </p:nvSpPr>
        <p:spPr>
          <a:xfrm>
            <a:off x="5363682" y="3720380"/>
            <a:ext cx="3323077" cy="198837"/>
          </a:xfrm>
          <a:prstGeom prst="rect">
            <a:avLst/>
          </a:prstGeom>
          <a:solidFill>
            <a:schemeClr val="accent5">
              <a:lumMod val="40000"/>
              <a:lumOff val="60000"/>
            </a:schemeClr>
          </a:solidFill>
          <a:ln>
            <a:solidFill>
              <a:schemeClr val="accent1"/>
            </a:solidFill>
          </a:ln>
        </p:spPr>
        <p:txBody>
          <a:bodyPr wrap="square" tIns="0" bIns="0" rtlCol="0">
            <a:spAutoFit/>
          </a:bodyPr>
          <a:lstStyle/>
          <a:p>
            <a:r>
              <a:rPr lang="ja-JP" altLang="en-US" sz="1292" dirty="0"/>
              <a:t>②住民ボランティア等が行う見守り</a:t>
            </a:r>
          </a:p>
        </p:txBody>
      </p:sp>
      <p:sp>
        <p:nvSpPr>
          <p:cNvPr id="86" name="テキスト ボックス 85"/>
          <p:cNvSpPr txBox="1"/>
          <p:nvPr/>
        </p:nvSpPr>
        <p:spPr>
          <a:xfrm>
            <a:off x="5358066" y="3978440"/>
            <a:ext cx="3323077" cy="596510"/>
          </a:xfrm>
          <a:prstGeom prst="rect">
            <a:avLst/>
          </a:prstGeom>
          <a:solidFill>
            <a:schemeClr val="accent5">
              <a:lumMod val="40000"/>
              <a:lumOff val="60000"/>
            </a:schemeClr>
          </a:solidFill>
          <a:ln>
            <a:solidFill>
              <a:schemeClr val="accent1"/>
            </a:solidFill>
          </a:ln>
        </p:spPr>
        <p:txBody>
          <a:bodyPr wrap="square" tIns="0" bIns="0" rtlCol="0">
            <a:spAutoFit/>
          </a:bodyPr>
          <a:lstStyle/>
          <a:p>
            <a:pPr marL="161196" indent="-161196" algn="just"/>
            <a:r>
              <a:rPr lang="ja-JP" altLang="en-US" sz="1292" dirty="0"/>
              <a:t>③訪問型サービス、通所型サービスに準じる自立支援に資する生活支援（訪問型サービス・通所型サービスの一体的提供等）</a:t>
            </a:r>
          </a:p>
        </p:txBody>
      </p:sp>
      <p:sp>
        <p:nvSpPr>
          <p:cNvPr id="60" name="テキスト ボックス 59"/>
          <p:cNvSpPr txBox="1"/>
          <p:nvPr/>
        </p:nvSpPr>
        <p:spPr>
          <a:xfrm>
            <a:off x="5339951" y="4549912"/>
            <a:ext cx="3436299" cy="348044"/>
          </a:xfrm>
          <a:prstGeom prst="rect">
            <a:avLst/>
          </a:prstGeom>
          <a:noFill/>
        </p:spPr>
        <p:txBody>
          <a:bodyPr wrap="square" rtlCol="0">
            <a:spAutoFit/>
          </a:bodyPr>
          <a:lstStyle/>
          <a:p>
            <a:r>
              <a:rPr lang="en-US" altLang="ja-JP" sz="831" dirty="0">
                <a:solidFill>
                  <a:prstClr val="black"/>
                </a:solidFill>
                <a:latin typeface="ＭＳ Ｐ明朝" panose="02020600040205080304" pitchFamily="18" charset="-128"/>
                <a:ea typeface="ＭＳ Ｐ明朝" panose="02020600040205080304" pitchFamily="18" charset="-128"/>
              </a:rPr>
              <a:t>※</a:t>
            </a:r>
            <a:r>
              <a:rPr lang="ja-JP" altLang="en-US" sz="831" dirty="0">
                <a:solidFill>
                  <a:prstClr val="black"/>
                </a:solidFill>
                <a:latin typeface="ＭＳ Ｐ明朝" panose="02020600040205080304" pitchFamily="18" charset="-128"/>
                <a:ea typeface="ＭＳ Ｐ明朝" panose="02020600040205080304" pitchFamily="18" charset="-128"/>
              </a:rPr>
              <a:t>　上記はサービスの典型例として示しているもの。市町村はこの例を</a:t>
            </a:r>
            <a:endParaRPr lang="en-US" altLang="ja-JP" sz="831" dirty="0">
              <a:solidFill>
                <a:prstClr val="black"/>
              </a:solidFill>
              <a:latin typeface="ＭＳ Ｐ明朝" panose="02020600040205080304" pitchFamily="18" charset="-128"/>
              <a:ea typeface="ＭＳ Ｐ明朝" panose="02020600040205080304" pitchFamily="18" charset="-128"/>
            </a:endParaRPr>
          </a:p>
          <a:p>
            <a:r>
              <a:rPr lang="ja-JP" altLang="en-US" sz="831" dirty="0">
                <a:solidFill>
                  <a:prstClr val="black"/>
                </a:solidFill>
                <a:latin typeface="ＭＳ Ｐ明朝" panose="02020600040205080304" pitchFamily="18" charset="-128"/>
                <a:ea typeface="ＭＳ Ｐ明朝" panose="02020600040205080304" pitchFamily="18" charset="-128"/>
              </a:rPr>
              <a:t>　　踏まえて、地域の実情に応じた、サービス内容を検討する。</a:t>
            </a:r>
          </a:p>
        </p:txBody>
      </p:sp>
      <p:sp>
        <p:nvSpPr>
          <p:cNvPr id="62" name="テキスト ボックス 61"/>
          <p:cNvSpPr txBox="1"/>
          <p:nvPr/>
        </p:nvSpPr>
        <p:spPr>
          <a:xfrm>
            <a:off x="317989" y="6609680"/>
            <a:ext cx="2813851" cy="292388"/>
          </a:xfrm>
          <a:prstGeom prst="rect">
            <a:avLst/>
          </a:prstGeom>
          <a:noFill/>
        </p:spPr>
        <p:txBody>
          <a:bodyPr wrap="square" rtlCol="0">
            <a:spAutoFit/>
          </a:bodyPr>
          <a:lstStyle/>
          <a:p>
            <a:r>
              <a:rPr kumimoji="1" lang="en-US" altLang="ja-JP" sz="1300" dirty="0" smtClean="0"/>
              <a:t>【</a:t>
            </a:r>
            <a:r>
              <a:rPr kumimoji="1" lang="ja-JP" altLang="en-US" sz="1300" dirty="0" smtClean="0"/>
              <a:t>出典</a:t>
            </a:r>
            <a:r>
              <a:rPr kumimoji="1" lang="en-US" altLang="ja-JP" sz="1300" dirty="0" smtClean="0"/>
              <a:t>】</a:t>
            </a:r>
            <a:r>
              <a:rPr kumimoji="1" lang="ja-JP" altLang="en-US" sz="1300" dirty="0" smtClean="0"/>
              <a:t>厚労省作成資料</a:t>
            </a:r>
            <a:endParaRPr kumimoji="1" lang="ja-JP" altLang="en-US" sz="1300" dirty="0"/>
          </a:p>
        </p:txBody>
      </p:sp>
      <p:sp>
        <p:nvSpPr>
          <p:cNvPr id="63"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3</a:t>
            </a:fld>
            <a:endParaRPr lang="ja-JP" altLang="en-US" sz="1400" b="1" dirty="0">
              <a:solidFill>
                <a:prstClr val="black"/>
              </a:solidFill>
            </a:endParaRPr>
          </a:p>
        </p:txBody>
      </p:sp>
    </p:spTree>
    <p:extLst>
      <p:ext uri="{BB962C8B-B14F-4D97-AF65-F5344CB8AC3E}">
        <p14:creationId xmlns:p14="http://schemas.microsoft.com/office/powerpoint/2010/main" val="1678555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0" y="816391"/>
            <a:ext cx="9144000" cy="6501041"/>
          </a:xfrm>
          <a:prstGeom prst="rect">
            <a:avLst/>
          </a:prstGeom>
        </p:spPr>
        <p:txBody>
          <a:bodyPr>
            <a:normAutofit/>
          </a:bodyPr>
          <a:lstStyle/>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a:latin typeface="+mj-ea"/>
                <a:ea typeface="+mj-ea"/>
              </a:rPr>
              <a:t>「今まで専門職がやっていたことを住民に押し付ける」「サービスが受けられなくなる」といった誤解を</a:t>
            </a:r>
            <a:r>
              <a:rPr lang="ja-JP" altLang="en-US" sz="2400" dirty="0" smtClean="0">
                <a:latin typeface="+mj-ea"/>
                <a:ea typeface="+mj-ea"/>
              </a:rPr>
              <a:t>解く</a:t>
            </a:r>
            <a:endParaRPr lang="en-US" altLang="ja-JP" sz="2400" dirty="0" smtClean="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endParaRPr lang="ja-JP" altLang="en-US" sz="1050" dirty="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地域のために活動している住民がたくさんいることを大いに広報・評価する</a:t>
            </a:r>
            <a:endParaRPr lang="en-US" altLang="ja-JP" sz="2400" dirty="0" smtClean="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endParaRPr lang="ja-JP" altLang="en-US" sz="1050" dirty="0" smtClean="0">
              <a:latin typeface="+mj-ea"/>
              <a:ea typeface="+mj-ea"/>
            </a:endParaRPr>
          </a:p>
          <a:p>
            <a:pPr marL="45720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身近な地域のサービス情報、活動情報、資源情報を入手できるようにする</a:t>
            </a:r>
            <a:endParaRPr lang="en-US" altLang="ja-JP" sz="2400" dirty="0" smtClean="0">
              <a:latin typeface="+mj-ea"/>
              <a:ea typeface="+mj-ea"/>
            </a:endParaRPr>
          </a:p>
          <a:p>
            <a:pPr marL="457200" indent="-457200">
              <a:lnSpc>
                <a:spcPct val="95000"/>
              </a:lnSpc>
              <a:spcBef>
                <a:spcPts val="600"/>
              </a:spcBef>
              <a:buClr>
                <a:schemeClr val="tx1"/>
              </a:buClr>
              <a:buSzPct val="76000"/>
              <a:buFont typeface="Wingdings" panose="05000000000000000000" pitchFamily="2" charset="2"/>
              <a:buChar char="l"/>
              <a:defRPr/>
            </a:pPr>
            <a:endParaRPr lang="ja-JP" altLang="en-US" sz="1050" dirty="0" smtClean="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a:latin typeface="+mj-ea"/>
                <a:ea typeface="+mj-ea"/>
              </a:rPr>
              <a:t>勉強会を企画</a:t>
            </a:r>
            <a:r>
              <a:rPr lang="ja-JP" altLang="en-US" sz="2400" dirty="0" smtClean="0">
                <a:latin typeface="+mj-ea"/>
                <a:ea typeface="+mj-ea"/>
              </a:rPr>
              <a:t>するほか、いろいろな</a:t>
            </a:r>
            <a:r>
              <a:rPr lang="ja-JP" altLang="en-US" sz="2400" dirty="0">
                <a:latin typeface="+mj-ea"/>
                <a:ea typeface="+mj-ea"/>
              </a:rPr>
              <a:t>集まり</a:t>
            </a:r>
            <a:r>
              <a:rPr lang="ja-JP" altLang="en-US" sz="2400" dirty="0" smtClean="0">
                <a:latin typeface="+mj-ea"/>
                <a:ea typeface="+mj-ea"/>
              </a:rPr>
              <a:t>に行政</a:t>
            </a:r>
            <a:r>
              <a:rPr lang="ja-JP" altLang="en-US" sz="2400" dirty="0">
                <a:latin typeface="+mj-ea"/>
                <a:ea typeface="+mj-ea"/>
              </a:rPr>
              <a:t>職員、社協職員</a:t>
            </a:r>
            <a:r>
              <a:rPr lang="ja-JP" altLang="en-US" sz="2400" dirty="0" smtClean="0">
                <a:latin typeface="+mj-ea"/>
                <a:ea typeface="+mj-ea"/>
              </a:rPr>
              <a:t>、包括センター職員が出向き、総合事業や生活支援体制整備事業の趣旨を説明する</a:t>
            </a:r>
            <a:endParaRPr lang="en-US" altLang="ja-JP" sz="2400" dirty="0" smtClean="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endParaRPr lang="ja-JP" altLang="en-US" sz="1050" dirty="0">
              <a:latin typeface="+mj-ea"/>
              <a:ea typeface="+mj-ea"/>
            </a:endParaRPr>
          </a:p>
          <a:p>
            <a:pPr marL="45720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さまざまな生涯学習や市民活動支援施策を活用し、住民が、町の将来や高齢期の社会参加・生き方を考える</a:t>
            </a:r>
            <a:r>
              <a:rPr lang="ja-JP" altLang="en-US" sz="2400" dirty="0">
                <a:latin typeface="+mj-ea"/>
                <a:ea typeface="+mj-ea"/>
              </a:rPr>
              <a:t>ための</a:t>
            </a:r>
            <a:r>
              <a:rPr lang="ja-JP" altLang="en-US" sz="2400" dirty="0" smtClean="0">
                <a:latin typeface="+mj-ea"/>
                <a:ea typeface="+mj-ea"/>
              </a:rPr>
              <a:t>機会をつくる</a:t>
            </a:r>
          </a:p>
          <a:p>
            <a:pPr lvl="0">
              <a:lnSpc>
                <a:spcPct val="95000"/>
              </a:lnSpc>
              <a:spcBef>
                <a:spcPts val="600"/>
              </a:spcBef>
              <a:buClr>
                <a:schemeClr val="accent1"/>
              </a:buClr>
              <a:buSzPct val="76000"/>
              <a:defRPr/>
            </a:pPr>
            <a:endParaRPr lang="ja-JP" altLang="en-US" sz="2600" dirty="0" smtClean="0">
              <a:latin typeface="+mj-ea"/>
              <a:ea typeface="+mj-ea"/>
            </a:endParaRPr>
          </a:p>
        </p:txBody>
      </p:sp>
      <p:sp>
        <p:nvSpPr>
          <p:cNvPr id="5" name="タイトル 9"/>
          <p:cNvSpPr txBox="1">
            <a:spLocks/>
          </p:cNvSpPr>
          <p:nvPr/>
        </p:nvSpPr>
        <p:spPr>
          <a:xfrm>
            <a:off x="1" y="0"/>
            <a:ext cx="8676456" cy="548680"/>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600" dirty="0" smtClean="0">
                <a:solidFill>
                  <a:schemeClr val="tx1"/>
                </a:solidFill>
              </a:rPr>
              <a:t>（７）住民の理解・啓発</a:t>
            </a:r>
            <a:endParaRPr lang="ja-JP" altLang="en-US" sz="2600" dirty="0">
              <a:solidFill>
                <a:schemeClr val="tx1"/>
              </a:solidFill>
            </a:endParaRPr>
          </a:p>
        </p:txBody>
      </p:sp>
      <p:sp>
        <p:nvSpPr>
          <p:cNvPr id="8"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30</a:t>
            </a:fld>
            <a:endParaRPr lang="ja-JP" altLang="en-US" sz="1400" b="1" dirty="0">
              <a:solidFill>
                <a:prstClr val="black"/>
              </a:solidFill>
            </a:endParaRPr>
          </a:p>
        </p:txBody>
      </p:sp>
    </p:spTree>
    <p:extLst>
      <p:ext uri="{BB962C8B-B14F-4D97-AF65-F5344CB8AC3E}">
        <p14:creationId xmlns:p14="http://schemas.microsoft.com/office/powerpoint/2010/main" val="1038311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179512" y="764704"/>
            <a:ext cx="8784976" cy="5516900"/>
          </a:xfrm>
          <a:prstGeom prst="rect">
            <a:avLst/>
          </a:prstGeom>
        </p:spPr>
        <p:txBody>
          <a:bodyPr>
            <a:normAutofit/>
          </a:bodyPr>
          <a:lstStyle/>
          <a:p>
            <a:pPr marL="457200" lvl="0" indent="-457200">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行政や包括センターで</a:t>
            </a:r>
            <a:r>
              <a:rPr lang="ja-JP" altLang="en-US" sz="2400" dirty="0">
                <a:latin typeface="+mj-ea"/>
              </a:rPr>
              <a:t>予防訪問介護</a:t>
            </a:r>
            <a:r>
              <a:rPr lang="ja-JP" altLang="en-US" sz="2400" dirty="0" smtClean="0">
                <a:latin typeface="+mj-ea"/>
              </a:rPr>
              <a:t>・予防通所介護の</a:t>
            </a:r>
            <a:r>
              <a:rPr lang="ja-JP" altLang="en-US" sz="2400" dirty="0" smtClean="0">
                <a:latin typeface="+mj-ea"/>
                <a:ea typeface="+mj-ea"/>
              </a:rPr>
              <a:t>ケアプラン検証を行い、ニーズや資源の状況を協議体で共有することも効果的</a:t>
            </a:r>
            <a:endParaRPr lang="en-US" altLang="ja-JP" sz="2400" dirty="0" smtClean="0">
              <a:latin typeface="+mj-ea"/>
              <a:ea typeface="+mj-ea"/>
            </a:endParaRPr>
          </a:p>
          <a:p>
            <a:pPr lvl="0">
              <a:spcBef>
                <a:spcPts val="600"/>
              </a:spcBef>
              <a:buClr>
                <a:schemeClr val="tx1"/>
              </a:buClr>
              <a:buSzPct val="76000"/>
              <a:defRPr/>
            </a:pPr>
            <a:endParaRPr lang="en-US" altLang="ja-JP" sz="2400" dirty="0" smtClean="0">
              <a:latin typeface="+mj-ea"/>
              <a:ea typeface="+mj-ea"/>
            </a:endParaRPr>
          </a:p>
          <a:p>
            <a:pPr marL="540000" lvl="1" indent="-180000">
              <a:spcBef>
                <a:spcPts val="600"/>
              </a:spcBef>
              <a:buClr>
                <a:schemeClr val="tx1"/>
              </a:buClr>
              <a:buSzPct val="76000"/>
              <a:buFont typeface="Arial" pitchFamily="34" charset="0"/>
              <a:buChar char="•"/>
              <a:defRPr/>
            </a:pPr>
            <a:r>
              <a:rPr lang="ja-JP" altLang="en-US" sz="2200" dirty="0" smtClean="0">
                <a:latin typeface="+mj-ea"/>
                <a:ea typeface="+mj-ea"/>
              </a:rPr>
              <a:t>専門職でなくても対応できることをしていないか</a:t>
            </a:r>
            <a:r>
              <a:rPr lang="en-US" altLang="ja-JP" sz="2200" dirty="0" smtClean="0">
                <a:latin typeface="+mj-ea"/>
                <a:ea typeface="+mj-ea"/>
              </a:rPr>
              <a:t>…</a:t>
            </a:r>
            <a:r>
              <a:rPr lang="ja-JP" altLang="en-US" sz="2200" dirty="0" smtClean="0">
                <a:latin typeface="+mj-ea"/>
                <a:ea typeface="+mj-ea"/>
              </a:rPr>
              <a:t>掃除、ゴミ出し、買い物時の荷物の持ち帰りなど</a:t>
            </a:r>
            <a:endParaRPr lang="en-US" altLang="ja-JP" sz="2200" dirty="0" smtClean="0">
              <a:latin typeface="+mj-ea"/>
              <a:ea typeface="+mj-ea"/>
            </a:endParaRPr>
          </a:p>
          <a:p>
            <a:pPr marL="540000" lvl="1" indent="-180000">
              <a:spcBef>
                <a:spcPts val="600"/>
              </a:spcBef>
              <a:buClr>
                <a:schemeClr val="tx1"/>
              </a:buClr>
              <a:buSzPct val="76000"/>
              <a:buFont typeface="Arial" pitchFamily="34" charset="0"/>
              <a:buChar char="•"/>
              <a:defRPr/>
            </a:pPr>
            <a:r>
              <a:rPr lang="ja-JP" altLang="en-US" sz="2200" dirty="0" smtClean="0">
                <a:latin typeface="+mj-ea"/>
                <a:ea typeface="+mj-ea"/>
              </a:rPr>
              <a:t>本当は違うニーズに対応していないか</a:t>
            </a:r>
            <a:r>
              <a:rPr lang="en-US" altLang="ja-JP" sz="2200" dirty="0" smtClean="0">
                <a:latin typeface="+mj-ea"/>
                <a:ea typeface="+mj-ea"/>
              </a:rPr>
              <a:t>…</a:t>
            </a:r>
            <a:r>
              <a:rPr lang="ja-JP" altLang="en-US" sz="2200" dirty="0" smtClean="0">
                <a:latin typeface="+mj-ea"/>
                <a:ea typeface="+mj-ea"/>
              </a:rPr>
              <a:t>人付き合いが苦手／孤独なので、ヘルパーに来てほしい</a:t>
            </a:r>
          </a:p>
          <a:p>
            <a:pPr marL="540000" lvl="1" indent="-180000">
              <a:spcBef>
                <a:spcPts val="600"/>
              </a:spcBef>
              <a:buClr>
                <a:schemeClr val="tx1"/>
              </a:buClr>
              <a:buSzPct val="76000"/>
              <a:buFont typeface="Arial" pitchFamily="34" charset="0"/>
              <a:buChar char="•"/>
              <a:defRPr/>
            </a:pPr>
            <a:r>
              <a:rPr lang="ja-JP" altLang="en-US" sz="2200" dirty="0">
                <a:latin typeface="+mj-ea"/>
                <a:ea typeface="+mj-ea"/>
              </a:rPr>
              <a:t>地域の居場所・活動の場で代替できない</a:t>
            </a:r>
            <a:r>
              <a:rPr lang="ja-JP" altLang="en-US" sz="2200" dirty="0" smtClean="0">
                <a:latin typeface="+mj-ea"/>
                <a:ea typeface="+mj-ea"/>
              </a:rPr>
              <a:t>か</a:t>
            </a:r>
          </a:p>
          <a:p>
            <a:pPr marL="540000" lvl="1" indent="-180000">
              <a:spcBef>
                <a:spcPts val="600"/>
              </a:spcBef>
              <a:buClr>
                <a:schemeClr val="tx1"/>
              </a:buClr>
              <a:buSzPct val="76000"/>
              <a:buFont typeface="Arial" pitchFamily="34" charset="0"/>
              <a:buChar char="•"/>
              <a:defRPr/>
            </a:pPr>
            <a:r>
              <a:rPr lang="ja-JP" altLang="en-US" sz="2200" dirty="0" smtClean="0">
                <a:latin typeface="+mj-ea"/>
                <a:ea typeface="+mj-ea"/>
              </a:rPr>
              <a:t>専門的支援は、状態改善を目標にした時限介入中心にできないか</a:t>
            </a:r>
          </a:p>
        </p:txBody>
      </p:sp>
      <p:sp>
        <p:nvSpPr>
          <p:cNvPr id="5" name="タイトル 9"/>
          <p:cNvSpPr txBox="1">
            <a:spLocks/>
          </p:cNvSpPr>
          <p:nvPr/>
        </p:nvSpPr>
        <p:spPr>
          <a:xfrm>
            <a:off x="1" y="0"/>
            <a:ext cx="8676456" cy="476672"/>
          </a:xfrm>
          <a:prstGeom prst="rect">
            <a:avLst/>
          </a:prstGeom>
        </p:spPr>
        <p:txBody>
          <a:bodyPr vert="horz" anchor="b" anchorCtr="0">
            <a:normAutofit lnSpcReduction="100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600" dirty="0" smtClean="0">
                <a:solidFill>
                  <a:schemeClr val="tx1"/>
                </a:solidFill>
              </a:rPr>
              <a:t>（８）予防プランの検証</a:t>
            </a:r>
            <a:endParaRPr lang="ja-JP" altLang="en-US" sz="2600" dirty="0">
              <a:solidFill>
                <a:schemeClr val="tx1"/>
              </a:solidFill>
            </a:endParaRPr>
          </a:p>
        </p:txBody>
      </p:sp>
      <p:sp>
        <p:nvSpPr>
          <p:cNvPr id="8"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31</a:t>
            </a:fld>
            <a:endParaRPr lang="ja-JP" altLang="en-US" sz="1400" b="1" dirty="0">
              <a:solidFill>
                <a:prstClr val="black"/>
              </a:solidFill>
            </a:endParaRPr>
          </a:p>
        </p:txBody>
      </p:sp>
    </p:spTree>
    <p:extLst>
      <p:ext uri="{BB962C8B-B14F-4D97-AF65-F5344CB8AC3E}">
        <p14:creationId xmlns:p14="http://schemas.microsoft.com/office/powerpoint/2010/main" val="518982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txBox="1">
            <a:spLocks/>
          </p:cNvSpPr>
          <p:nvPr/>
        </p:nvSpPr>
        <p:spPr>
          <a:xfrm>
            <a:off x="0" y="572983"/>
            <a:ext cx="9144000" cy="5664329"/>
          </a:xfrm>
          <a:prstGeom prst="rect">
            <a:avLst/>
          </a:prstGeom>
        </p:spPr>
        <p:txBody>
          <a:bodyPr>
            <a:normAutofit/>
          </a:bodyPr>
          <a:lstStyle/>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専門職が住民との協働の流儀を身につけることが必要。</a:t>
            </a:r>
          </a:p>
          <a:p>
            <a:pPr marL="540000" lvl="1" indent="-180000">
              <a:lnSpc>
                <a:spcPct val="95000"/>
              </a:lnSpc>
              <a:spcBef>
                <a:spcPts val="600"/>
              </a:spcBef>
              <a:buClr>
                <a:schemeClr val="tx1"/>
              </a:buClr>
              <a:buSzPct val="76000"/>
              <a:buFont typeface="Arial" pitchFamily="34" charset="0"/>
              <a:buChar char="•"/>
              <a:defRPr/>
            </a:pPr>
            <a:r>
              <a:rPr lang="ja-JP" altLang="en-US" sz="2200" dirty="0" smtClean="0">
                <a:latin typeface="+mj-ea"/>
                <a:ea typeface="+mj-ea"/>
              </a:rPr>
              <a:t>介護サービスだけで支えようとする意識を変える</a:t>
            </a:r>
          </a:p>
          <a:p>
            <a:pPr marL="540000" lvl="1" indent="-180000">
              <a:lnSpc>
                <a:spcPct val="95000"/>
              </a:lnSpc>
              <a:spcBef>
                <a:spcPts val="600"/>
              </a:spcBef>
              <a:buClr>
                <a:schemeClr val="tx1"/>
              </a:buClr>
              <a:buSzPct val="76000"/>
              <a:buFont typeface="Arial" pitchFamily="34" charset="0"/>
              <a:buChar char="•"/>
              <a:defRPr/>
            </a:pPr>
            <a:r>
              <a:rPr lang="ja-JP" altLang="en-US" sz="2200" dirty="0" smtClean="0">
                <a:latin typeface="+mj-ea"/>
                <a:ea typeface="+mj-ea"/>
              </a:rPr>
              <a:t>一緒に支えるために住民の知恵・情報・力をもらう</a:t>
            </a:r>
          </a:p>
          <a:p>
            <a:pPr marL="540000" lvl="1" indent="-180000">
              <a:lnSpc>
                <a:spcPct val="95000"/>
              </a:lnSpc>
              <a:spcBef>
                <a:spcPts val="600"/>
              </a:spcBef>
              <a:buClr>
                <a:schemeClr val="tx1"/>
              </a:buClr>
              <a:buSzPct val="76000"/>
              <a:buFont typeface="Arial" pitchFamily="34" charset="0"/>
              <a:buChar char="•"/>
              <a:defRPr/>
            </a:pPr>
            <a:r>
              <a:rPr lang="ja-JP" altLang="en-US" sz="2200" dirty="0" smtClean="0">
                <a:latin typeface="+mj-ea"/>
                <a:ea typeface="+mj-ea"/>
              </a:rPr>
              <a:t>住民活動の価値、活動者の思いをよく理解する</a:t>
            </a:r>
          </a:p>
          <a:p>
            <a:pPr marL="45720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家族・友人・地域が</a:t>
            </a:r>
            <a:r>
              <a:rPr lang="ja-JP" altLang="en-US" sz="2400" dirty="0">
                <a:latin typeface="+mj-ea"/>
                <a:ea typeface="+mj-ea"/>
              </a:rPr>
              <a:t>していることを評価</a:t>
            </a:r>
            <a:r>
              <a:rPr lang="ja-JP" altLang="en-US" sz="2400" dirty="0" smtClean="0">
                <a:latin typeface="+mj-ea"/>
                <a:ea typeface="+mj-ea"/>
              </a:rPr>
              <a:t>し支える。</a:t>
            </a:r>
            <a:r>
              <a:rPr lang="ja-JP" altLang="en-US" sz="2400" dirty="0">
                <a:latin typeface="+mj-ea"/>
                <a:ea typeface="+mj-ea"/>
              </a:rPr>
              <a:t/>
            </a:r>
            <a:br>
              <a:rPr lang="ja-JP" altLang="en-US" sz="2400" dirty="0">
                <a:latin typeface="+mj-ea"/>
                <a:ea typeface="+mj-ea"/>
              </a:rPr>
            </a:br>
            <a:r>
              <a:rPr lang="ja-JP" altLang="en-US" sz="2400" dirty="0" smtClean="0">
                <a:latin typeface="+mj-ea"/>
                <a:ea typeface="+mj-ea"/>
              </a:rPr>
              <a:t>今周囲ができて</a:t>
            </a:r>
            <a:r>
              <a:rPr lang="ja-JP" altLang="en-US" sz="2400" dirty="0">
                <a:latin typeface="+mj-ea"/>
                <a:ea typeface="+mj-ea"/>
              </a:rPr>
              <a:t>いることを維持する（失わせない</a:t>
            </a:r>
            <a:r>
              <a:rPr lang="ja-JP" altLang="en-US" sz="2400" dirty="0" smtClean="0">
                <a:latin typeface="+mj-ea"/>
                <a:ea typeface="+mj-ea"/>
              </a:rPr>
              <a:t>）。</a:t>
            </a:r>
            <a:endParaRPr lang="ja-JP" altLang="en-US" sz="2400" dirty="0">
              <a:latin typeface="+mj-ea"/>
              <a:ea typeface="+mj-ea"/>
            </a:endParaRPr>
          </a:p>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生活</a:t>
            </a:r>
            <a:r>
              <a:rPr lang="ja-JP" altLang="en-US" sz="2400" dirty="0">
                <a:latin typeface="+mj-ea"/>
                <a:ea typeface="+mj-ea"/>
              </a:rPr>
              <a:t>のなか</a:t>
            </a:r>
            <a:r>
              <a:rPr lang="ja-JP" altLang="en-US" sz="2400" dirty="0" smtClean="0">
                <a:latin typeface="+mj-ea"/>
                <a:ea typeface="+mj-ea"/>
              </a:rPr>
              <a:t>で本人の</a:t>
            </a:r>
            <a:r>
              <a:rPr lang="ja-JP" altLang="en-US" sz="2400" dirty="0">
                <a:latin typeface="+mj-ea"/>
                <a:ea typeface="+mj-ea"/>
              </a:rPr>
              <a:t>役割を</a:t>
            </a:r>
            <a:r>
              <a:rPr lang="ja-JP" altLang="en-US" sz="2400" dirty="0" smtClean="0">
                <a:latin typeface="+mj-ea"/>
                <a:ea typeface="+mj-ea"/>
              </a:rPr>
              <a:t>つくる。</a:t>
            </a:r>
            <a:endParaRPr lang="en-US" altLang="ja-JP" sz="2400" dirty="0" smtClean="0">
              <a:latin typeface="+mj-ea"/>
              <a:ea typeface="+mj-ea"/>
            </a:endParaRPr>
          </a:p>
          <a:p>
            <a:pPr lvl="0">
              <a:lnSpc>
                <a:spcPct val="95000"/>
              </a:lnSpc>
              <a:spcBef>
                <a:spcPts val="600"/>
              </a:spcBef>
              <a:buClr>
                <a:schemeClr val="accent1"/>
              </a:buClr>
              <a:buSzPct val="76000"/>
              <a:defRPr/>
            </a:pPr>
            <a:r>
              <a:rPr lang="ja-JP" altLang="en-US" sz="2600" dirty="0">
                <a:latin typeface="+mj-ea"/>
                <a:ea typeface="+mj-ea"/>
              </a:rPr>
              <a:t>　</a:t>
            </a:r>
            <a:r>
              <a:rPr lang="ja-JP" altLang="en-US" sz="2600" dirty="0" smtClean="0">
                <a:latin typeface="+mj-ea"/>
                <a:ea typeface="+mj-ea"/>
              </a:rPr>
              <a:t>　</a:t>
            </a:r>
            <a:r>
              <a:rPr lang="ja-JP" altLang="en-US" sz="2200" dirty="0" smtClean="0">
                <a:latin typeface="+mj-ea"/>
                <a:ea typeface="+mj-ea"/>
              </a:rPr>
              <a:t>例えば、</a:t>
            </a:r>
            <a:endParaRPr lang="ja-JP" altLang="en-US" sz="2200" dirty="0">
              <a:latin typeface="+mj-ea"/>
              <a:ea typeface="+mj-ea"/>
            </a:endParaRPr>
          </a:p>
          <a:p>
            <a:pPr marL="540000" lvl="1" indent="-180000">
              <a:lnSpc>
                <a:spcPct val="95000"/>
              </a:lnSpc>
              <a:spcBef>
                <a:spcPts val="600"/>
              </a:spcBef>
              <a:buClr>
                <a:schemeClr val="tx1"/>
              </a:buClr>
              <a:buSzPct val="76000"/>
              <a:buFont typeface="Arial" pitchFamily="34" charset="0"/>
              <a:buChar char="•"/>
              <a:defRPr/>
            </a:pPr>
            <a:r>
              <a:rPr lang="ja-JP" altLang="en-US" sz="2200" dirty="0">
                <a:latin typeface="+mj-ea"/>
                <a:ea typeface="+mj-ea"/>
              </a:rPr>
              <a:t>自治会の当番を援助付きで続けられるようにする</a:t>
            </a:r>
          </a:p>
          <a:p>
            <a:pPr marL="540000" lvl="1" indent="-180000">
              <a:lnSpc>
                <a:spcPct val="95000"/>
              </a:lnSpc>
              <a:spcBef>
                <a:spcPts val="600"/>
              </a:spcBef>
              <a:buClr>
                <a:schemeClr val="tx1"/>
              </a:buClr>
              <a:buSzPct val="76000"/>
              <a:buFont typeface="Arial" pitchFamily="34" charset="0"/>
              <a:buChar char="•"/>
              <a:defRPr/>
            </a:pPr>
            <a:r>
              <a:rPr lang="ja-JP" altLang="en-US" sz="2200" dirty="0">
                <a:latin typeface="+mj-ea"/>
                <a:ea typeface="+mj-ea"/>
              </a:rPr>
              <a:t>当事者としての苦労話・知恵を他の住民に伝えてもらう</a:t>
            </a:r>
          </a:p>
          <a:p>
            <a:pPr marL="457200" lvl="0" indent="-457200">
              <a:lnSpc>
                <a:spcPct val="95000"/>
              </a:lnSpc>
              <a:spcBef>
                <a:spcPts val="600"/>
              </a:spcBef>
              <a:buClr>
                <a:schemeClr val="tx1"/>
              </a:buClr>
              <a:buSzPct val="76000"/>
              <a:buFont typeface="Wingdings" panose="05000000000000000000" pitchFamily="2" charset="2"/>
              <a:buChar char="l"/>
              <a:defRPr/>
            </a:pPr>
            <a:r>
              <a:rPr lang="ja-JP" altLang="en-US" sz="2400" dirty="0" smtClean="0">
                <a:latin typeface="+mj-ea"/>
                <a:ea typeface="+mj-ea"/>
              </a:rPr>
              <a:t>専門</a:t>
            </a:r>
            <a:r>
              <a:rPr lang="ja-JP" altLang="en-US" sz="2400" dirty="0">
                <a:latin typeface="+mj-ea"/>
                <a:ea typeface="+mj-ea"/>
              </a:rPr>
              <a:t>職がしっかり支えることで住民・地域が安心して活動できるようにし、住民・地域の支える力を引き出し、高める</a:t>
            </a:r>
            <a:r>
              <a:rPr lang="ja-JP" altLang="en-US" sz="2400" dirty="0" smtClean="0">
                <a:latin typeface="+mj-ea"/>
                <a:ea typeface="+mj-ea"/>
              </a:rPr>
              <a:t>。</a:t>
            </a:r>
            <a:endParaRPr lang="ja-JP" altLang="en-US" sz="2400" dirty="0">
              <a:latin typeface="+mj-ea"/>
              <a:ea typeface="+mj-ea"/>
            </a:endParaRPr>
          </a:p>
        </p:txBody>
      </p:sp>
      <p:sp>
        <p:nvSpPr>
          <p:cNvPr id="5" name="タイトル 9"/>
          <p:cNvSpPr txBox="1">
            <a:spLocks/>
          </p:cNvSpPr>
          <p:nvPr/>
        </p:nvSpPr>
        <p:spPr>
          <a:xfrm>
            <a:off x="1" y="6524"/>
            <a:ext cx="8676456" cy="528359"/>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600" dirty="0" smtClean="0">
                <a:solidFill>
                  <a:schemeClr val="tx1"/>
                </a:solidFill>
              </a:rPr>
              <a:t>（</a:t>
            </a:r>
            <a:r>
              <a:rPr lang="ja-JP" altLang="en-US" sz="2600" dirty="0">
                <a:solidFill>
                  <a:schemeClr val="tx1"/>
                </a:solidFill>
              </a:rPr>
              <a:t>９</a:t>
            </a:r>
            <a:r>
              <a:rPr lang="ja-JP" altLang="en-US" sz="2600" dirty="0" smtClean="0">
                <a:solidFill>
                  <a:schemeClr val="tx1"/>
                </a:solidFill>
              </a:rPr>
              <a:t>）住民と協働できる専門性</a:t>
            </a:r>
            <a:endParaRPr lang="ja-JP" altLang="en-US" sz="2600" dirty="0">
              <a:solidFill>
                <a:schemeClr val="tx1"/>
              </a:solidFill>
            </a:endParaRPr>
          </a:p>
        </p:txBody>
      </p:sp>
      <p:sp>
        <p:nvSpPr>
          <p:cNvPr id="8"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32</a:t>
            </a:fld>
            <a:endParaRPr lang="ja-JP" altLang="en-US" sz="1400" b="1" dirty="0">
              <a:solidFill>
                <a:prstClr val="black"/>
              </a:solidFill>
            </a:endParaRPr>
          </a:p>
        </p:txBody>
      </p:sp>
    </p:spTree>
    <p:extLst>
      <p:ext uri="{BB962C8B-B14F-4D97-AF65-F5344CB8AC3E}">
        <p14:creationId xmlns:p14="http://schemas.microsoft.com/office/powerpoint/2010/main" val="3202625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259520" y="3645024"/>
            <a:ext cx="8640960" cy="27363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2800" dirty="0" smtClean="0"/>
          </a:p>
          <a:p>
            <a:pPr algn="ctr"/>
            <a:endParaRPr lang="ja-JP" altLang="en-US" sz="2800" dirty="0"/>
          </a:p>
          <a:p>
            <a:pPr algn="ctr"/>
            <a:endParaRPr lang="ja-JP" altLang="en-US" sz="2800" dirty="0" smtClean="0"/>
          </a:p>
          <a:p>
            <a:pPr algn="ctr"/>
            <a:endParaRPr lang="ja-JP" altLang="en-US" sz="2800" dirty="0"/>
          </a:p>
          <a:p>
            <a:pPr algn="ctr"/>
            <a:endParaRPr lang="ja-JP" altLang="en-US" sz="2800" dirty="0" smtClean="0"/>
          </a:p>
          <a:p>
            <a:pPr algn="ctr"/>
            <a:r>
              <a:rPr lang="ja-JP" altLang="en-US" sz="2800" dirty="0" smtClean="0"/>
              <a:t>多様</a:t>
            </a:r>
            <a:r>
              <a:rPr lang="ja-JP" altLang="en-US" sz="2800" dirty="0"/>
              <a:t>な社会</a:t>
            </a:r>
            <a:r>
              <a:rPr lang="ja-JP" altLang="en-US" sz="2800" dirty="0" smtClean="0"/>
              <a:t>参加活動、社会的役割</a:t>
            </a:r>
          </a:p>
          <a:p>
            <a:pPr algn="ctr"/>
            <a:r>
              <a:rPr lang="ja-JP" altLang="en-US" sz="2800" dirty="0" smtClean="0"/>
              <a:t>（</a:t>
            </a:r>
            <a:r>
              <a:rPr lang="ja-JP" altLang="en-US" sz="2800" dirty="0"/>
              <a:t>地域活動、就労等）</a:t>
            </a:r>
          </a:p>
          <a:p>
            <a:pPr algn="ctr"/>
            <a:endParaRPr kumimoji="1" lang="ja-JP" altLang="en-US" sz="2800" dirty="0"/>
          </a:p>
        </p:txBody>
      </p:sp>
      <p:sp>
        <p:nvSpPr>
          <p:cNvPr id="3" name="円/楕円 2"/>
          <p:cNvSpPr/>
          <p:nvPr/>
        </p:nvSpPr>
        <p:spPr>
          <a:xfrm>
            <a:off x="1988432" y="1352524"/>
            <a:ext cx="5184576" cy="195335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smtClean="0"/>
              <a:t>営利企業による生活関連サービス、商品</a:t>
            </a:r>
          </a:p>
          <a:p>
            <a:pPr algn="ctr"/>
            <a:endParaRPr kumimoji="1" lang="ja-JP" altLang="en-US" sz="2800" dirty="0"/>
          </a:p>
        </p:txBody>
      </p:sp>
      <p:sp>
        <p:nvSpPr>
          <p:cNvPr id="4" name="円/楕円 3"/>
          <p:cNvSpPr/>
          <p:nvPr/>
        </p:nvSpPr>
        <p:spPr>
          <a:xfrm>
            <a:off x="1988432" y="3305884"/>
            <a:ext cx="5184576" cy="194413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2800" dirty="0" smtClean="0"/>
          </a:p>
          <a:p>
            <a:pPr algn="ctr"/>
            <a:r>
              <a:rPr kumimoji="1" lang="ja-JP" altLang="en-US" sz="2800" dirty="0" smtClean="0"/>
              <a:t>地域住民による</a:t>
            </a:r>
          </a:p>
          <a:p>
            <a:pPr algn="ctr"/>
            <a:r>
              <a:rPr kumimoji="1" lang="ja-JP" altLang="en-US" sz="2800" dirty="0" smtClean="0"/>
              <a:t>支えあいの活動</a:t>
            </a:r>
          </a:p>
          <a:p>
            <a:pPr algn="ctr"/>
            <a:r>
              <a:rPr kumimoji="1" lang="ja-JP" altLang="en-US" sz="2800" dirty="0" smtClean="0"/>
              <a:t>（有償事業含む）</a:t>
            </a:r>
            <a:endParaRPr kumimoji="1" lang="ja-JP" altLang="en-US" sz="2800" dirty="0"/>
          </a:p>
        </p:txBody>
      </p:sp>
      <p:sp>
        <p:nvSpPr>
          <p:cNvPr id="5" name="円/楕円 4"/>
          <p:cNvSpPr/>
          <p:nvPr/>
        </p:nvSpPr>
        <p:spPr>
          <a:xfrm>
            <a:off x="3140560" y="2588261"/>
            <a:ext cx="2880320" cy="1272944"/>
          </a:xfrm>
          <a:prstGeom prst="ellipse">
            <a:avLst/>
          </a:prstGeom>
          <a:solidFill>
            <a:schemeClr val="accent4">
              <a:lumMod val="40000"/>
              <a:lumOff val="60000"/>
              <a:alpha val="66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3200" dirty="0" smtClean="0"/>
              <a:t>総合事業の対象</a:t>
            </a:r>
            <a:endParaRPr kumimoji="1" lang="ja-JP" altLang="en-US" sz="3200" dirty="0"/>
          </a:p>
        </p:txBody>
      </p:sp>
      <p:sp>
        <p:nvSpPr>
          <p:cNvPr id="6" name="タイトル 9"/>
          <p:cNvSpPr txBox="1">
            <a:spLocks/>
          </p:cNvSpPr>
          <p:nvPr/>
        </p:nvSpPr>
        <p:spPr>
          <a:xfrm>
            <a:off x="-819" y="-1364"/>
            <a:ext cx="8435975" cy="626368"/>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dirty="0" smtClean="0"/>
              <a:t>生活支援・介護予防と総合事業の関係</a:t>
            </a:r>
            <a:endParaRPr lang="ja-JP" altLang="en-US" dirty="0"/>
          </a:p>
        </p:txBody>
      </p:sp>
      <p:sp>
        <p:nvSpPr>
          <p:cNvPr id="8" name="角丸四角形吹き出し 7"/>
          <p:cNvSpPr/>
          <p:nvPr/>
        </p:nvSpPr>
        <p:spPr>
          <a:xfrm>
            <a:off x="6228184" y="2827628"/>
            <a:ext cx="2304256" cy="817396"/>
          </a:xfrm>
          <a:prstGeom prst="wedgeRoundRectCallout">
            <a:avLst>
              <a:gd name="adj1" fmla="val -65435"/>
              <a:gd name="adj2" fmla="val 95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smtClean="0"/>
              <a:t>総合事業になるのは一部</a:t>
            </a:r>
            <a:endParaRPr kumimoji="1" lang="ja-JP" altLang="en-US" sz="2400" dirty="0"/>
          </a:p>
        </p:txBody>
      </p:sp>
      <p:sp>
        <p:nvSpPr>
          <p:cNvPr id="9" name="角丸四角形吹き出し 8"/>
          <p:cNvSpPr/>
          <p:nvPr/>
        </p:nvSpPr>
        <p:spPr>
          <a:xfrm>
            <a:off x="328792" y="785195"/>
            <a:ext cx="2513964" cy="1059629"/>
          </a:xfrm>
          <a:prstGeom prst="wedgeRoundRectCallout">
            <a:avLst>
              <a:gd name="adj1" fmla="val 57919"/>
              <a:gd name="adj2" fmla="val 4153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smtClean="0"/>
              <a:t>営利企業のサービスや商品も大切</a:t>
            </a:r>
            <a:endParaRPr kumimoji="1" lang="ja-JP" altLang="en-US" sz="2400" dirty="0"/>
          </a:p>
        </p:txBody>
      </p:sp>
      <p:sp>
        <p:nvSpPr>
          <p:cNvPr id="10" name="角丸四角形吹き出し 9"/>
          <p:cNvSpPr/>
          <p:nvPr/>
        </p:nvSpPr>
        <p:spPr>
          <a:xfrm>
            <a:off x="328791" y="3407157"/>
            <a:ext cx="2475453" cy="1059629"/>
          </a:xfrm>
          <a:prstGeom prst="wedgeRoundRectCallout">
            <a:avLst>
              <a:gd name="adj1" fmla="val 57919"/>
              <a:gd name="adj2" fmla="val 4153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smtClean="0"/>
              <a:t>総合事業に乗らないという選択も大切</a:t>
            </a:r>
            <a:endParaRPr kumimoji="1" lang="ja-JP" altLang="en-US" sz="2400" dirty="0"/>
          </a:p>
        </p:txBody>
      </p:sp>
      <p:sp>
        <p:nvSpPr>
          <p:cNvPr id="12" name="角丸四角形吹き出し 11"/>
          <p:cNvSpPr/>
          <p:nvPr/>
        </p:nvSpPr>
        <p:spPr>
          <a:xfrm>
            <a:off x="6444208" y="5949280"/>
            <a:ext cx="2304256" cy="648072"/>
          </a:xfrm>
          <a:prstGeom prst="wedgeRoundRectCallout">
            <a:avLst>
              <a:gd name="adj1" fmla="val -47496"/>
              <a:gd name="adj2" fmla="val -6475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smtClean="0"/>
              <a:t>予防の本質</a:t>
            </a:r>
            <a:endParaRPr kumimoji="1" lang="ja-JP" altLang="en-US" sz="2400" dirty="0"/>
          </a:p>
        </p:txBody>
      </p:sp>
      <p:sp>
        <p:nvSpPr>
          <p:cNvPr id="13" name="テキスト ボックス 12"/>
          <p:cNvSpPr txBox="1"/>
          <p:nvPr/>
        </p:nvSpPr>
        <p:spPr>
          <a:xfrm>
            <a:off x="317989" y="6609680"/>
            <a:ext cx="2813851" cy="292388"/>
          </a:xfrm>
          <a:prstGeom prst="rect">
            <a:avLst/>
          </a:prstGeom>
          <a:noFill/>
        </p:spPr>
        <p:txBody>
          <a:bodyPr wrap="square" rtlCol="0">
            <a:spAutoFit/>
          </a:bodyPr>
          <a:lstStyle/>
          <a:p>
            <a:r>
              <a:rPr kumimoji="1" lang="en-US" altLang="ja-JP" sz="1300" dirty="0" smtClean="0"/>
              <a:t>【</a:t>
            </a:r>
            <a:r>
              <a:rPr kumimoji="1" lang="ja-JP" altLang="en-US" sz="1300" dirty="0" smtClean="0"/>
              <a:t>出典</a:t>
            </a:r>
            <a:r>
              <a:rPr kumimoji="1" lang="en-US" altLang="ja-JP" sz="1300" dirty="0" smtClean="0"/>
              <a:t>】</a:t>
            </a:r>
            <a:r>
              <a:rPr lang="ja-JP" altLang="en-US" sz="1300" dirty="0"/>
              <a:t>諏訪作成資料</a:t>
            </a:r>
            <a:endParaRPr kumimoji="1" lang="ja-JP" altLang="en-US" sz="1300" dirty="0"/>
          </a:p>
        </p:txBody>
      </p:sp>
      <p:sp>
        <p:nvSpPr>
          <p:cNvPr id="14"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4</a:t>
            </a:fld>
            <a:endParaRPr lang="ja-JP" altLang="en-US" sz="1400" b="1" dirty="0">
              <a:solidFill>
                <a:prstClr val="black"/>
              </a:solidFill>
            </a:endParaRPr>
          </a:p>
        </p:txBody>
      </p:sp>
    </p:spTree>
    <p:extLst>
      <p:ext uri="{BB962C8B-B14F-4D97-AF65-F5344CB8AC3E}">
        <p14:creationId xmlns:p14="http://schemas.microsoft.com/office/powerpoint/2010/main" val="2884821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016479553"/>
              </p:ext>
            </p:extLst>
          </p:nvPr>
        </p:nvGraphicFramePr>
        <p:xfrm>
          <a:off x="84949" y="663082"/>
          <a:ext cx="8954125" cy="5617186"/>
        </p:xfrm>
        <a:graphic>
          <a:graphicData uri="http://schemas.openxmlformats.org/drawingml/2006/table">
            <a:tbl>
              <a:tblPr firstRow="1" bandRow="1">
                <a:tableStyleId>{5C22544A-7EE6-4342-B048-85BDC9FD1C3A}</a:tableStyleId>
              </a:tblPr>
              <a:tblGrid>
                <a:gridCol w="1233212"/>
                <a:gridCol w="1140031"/>
                <a:gridCol w="1140031"/>
                <a:gridCol w="1073355"/>
                <a:gridCol w="1141658"/>
                <a:gridCol w="1141658"/>
                <a:gridCol w="1141658"/>
                <a:gridCol w="942522"/>
              </a:tblGrid>
              <a:tr h="574354">
                <a:tc>
                  <a:txBody>
                    <a:bodyPr/>
                    <a:lstStyle/>
                    <a:p>
                      <a:pPr algn="l"/>
                      <a:r>
                        <a:rPr kumimoji="1" lang="ja-JP" altLang="en-US" sz="1200" dirty="0" smtClean="0">
                          <a:latin typeface="+mn-ea"/>
                          <a:ea typeface="+mn-ea"/>
                        </a:rPr>
                        <a:t>サービスの分類</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サービス事業</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一般介護予防</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任意事業</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市町村実施</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民間市場</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地域の</a:t>
                      </a:r>
                      <a:endParaRPr kumimoji="1" lang="en-US" altLang="ja-JP" sz="1200" dirty="0" smtClean="0">
                        <a:latin typeface="+mn-ea"/>
                        <a:ea typeface="+mn-ea"/>
                      </a:endParaRPr>
                    </a:p>
                    <a:p>
                      <a:pPr algn="ctr"/>
                      <a:r>
                        <a:rPr kumimoji="1" lang="ja-JP" altLang="en-US" sz="1200" dirty="0" smtClean="0">
                          <a:latin typeface="+mn-ea"/>
                          <a:ea typeface="+mn-ea"/>
                        </a:rPr>
                        <a:t>助け合い</a:t>
                      </a:r>
                      <a:endParaRPr kumimoji="1" lang="ja-JP" altLang="en-US" sz="1200" dirty="0">
                        <a:latin typeface="+mn-ea"/>
                        <a:ea typeface="+mn-ea"/>
                      </a:endParaRPr>
                    </a:p>
                  </a:txBody>
                  <a:tcPr anchor="ctr"/>
                </a:tc>
                <a:tc>
                  <a:txBody>
                    <a:bodyPr/>
                    <a:lstStyle/>
                    <a:p>
                      <a:pPr algn="ctr"/>
                      <a:r>
                        <a:rPr kumimoji="1" lang="ja-JP" altLang="en-US" sz="1200" dirty="0" smtClean="0">
                          <a:latin typeface="+mn-ea"/>
                          <a:ea typeface="+mn-ea"/>
                        </a:rPr>
                        <a:t>備　考</a:t>
                      </a:r>
                      <a:endParaRPr kumimoji="1" lang="ja-JP" altLang="en-US" sz="1200" dirty="0">
                        <a:latin typeface="+mn-ea"/>
                        <a:ea typeface="+mn-ea"/>
                      </a:endParaRPr>
                    </a:p>
                  </a:txBody>
                  <a:tcPr anchor="ctr"/>
                </a:tc>
              </a:tr>
              <a:tr h="842030">
                <a:tc>
                  <a:txBody>
                    <a:bodyPr/>
                    <a:lstStyle/>
                    <a:p>
                      <a:r>
                        <a:rPr kumimoji="1" lang="ja-JP" altLang="en-US" sz="1200" b="1" dirty="0" smtClean="0">
                          <a:latin typeface="+mn-ea"/>
                          <a:ea typeface="+mn-ea"/>
                        </a:rPr>
                        <a:t>①介護者支援</a:t>
                      </a:r>
                      <a:endParaRPr kumimoji="1" lang="ja-JP" altLang="en-US" sz="1200" b="1" dirty="0">
                        <a:latin typeface="+mn-ea"/>
                        <a:ea typeface="+mn-ea"/>
                      </a:endParaRPr>
                    </a:p>
                  </a:txBody>
                  <a:tcPr anchor="ct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r>
              <a:tr h="842030">
                <a:tc>
                  <a:txBody>
                    <a:bodyPr/>
                    <a:lstStyle/>
                    <a:p>
                      <a:r>
                        <a:rPr kumimoji="1" lang="ja-JP" altLang="en-US" sz="1200" b="1" dirty="0" smtClean="0">
                          <a:latin typeface="+mn-ea"/>
                          <a:ea typeface="+mn-ea"/>
                        </a:rPr>
                        <a:t>②家事援助</a:t>
                      </a:r>
                      <a:endParaRPr kumimoji="1" lang="ja-JP" altLang="en-US" sz="1200" b="1" dirty="0">
                        <a:latin typeface="+mn-ea"/>
                        <a:ea typeface="+mn-ea"/>
                      </a:endParaRPr>
                    </a:p>
                  </a:txBody>
                  <a:tcPr anchor="ct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a:latin typeface="+mn-ea"/>
                        <a:ea typeface="+mn-ea"/>
                      </a:endParaRPr>
                    </a:p>
                  </a:txBody>
                  <a:tcPr/>
                </a:tc>
                <a:tc>
                  <a:txBody>
                    <a:bodyPr/>
                    <a:lstStyle/>
                    <a:p>
                      <a:pPr algn="l" fontAlgn="auto">
                        <a:spcBef>
                          <a:spcPts val="0"/>
                        </a:spcBef>
                        <a:spcAft>
                          <a:spcPts val="0"/>
                        </a:spcAft>
                      </a:pPr>
                      <a:endParaRPr kumimoji="1" lang="ja-JP" altLang="en-US" sz="1200" dirty="0">
                        <a:latin typeface="+mn-ea"/>
                        <a:ea typeface="+mn-ea"/>
                      </a:endParaRPr>
                    </a:p>
                  </a:txBody>
                  <a:tcPr/>
                </a:tc>
              </a:tr>
              <a:tr h="842030">
                <a:tc>
                  <a:txBody>
                    <a:bodyPr/>
                    <a:lstStyle/>
                    <a:p>
                      <a:r>
                        <a:rPr kumimoji="1" lang="ja-JP" altLang="en-US" sz="1200" b="1" dirty="0" smtClean="0">
                          <a:latin typeface="+mn-ea"/>
                          <a:ea typeface="+mn-ea"/>
                        </a:rPr>
                        <a:t>③交流サロン</a:t>
                      </a:r>
                      <a:endParaRPr kumimoji="1" lang="ja-JP" altLang="en-US" sz="1200" b="1" dirty="0">
                        <a:latin typeface="+mn-ea"/>
                        <a:ea typeface="+mn-ea"/>
                      </a:endParaRPr>
                    </a:p>
                  </a:txBody>
                  <a:tcPr anchor="ct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r>
              <a:tr h="842030">
                <a:tc>
                  <a:txBody>
                    <a:bodyPr/>
                    <a:lstStyle/>
                    <a:p>
                      <a:r>
                        <a:rPr kumimoji="1" lang="ja-JP" altLang="en-US" sz="1200" b="1" dirty="0" smtClean="0">
                          <a:latin typeface="+mn-ea"/>
                          <a:ea typeface="+mn-ea"/>
                        </a:rPr>
                        <a:t>④外出支援</a:t>
                      </a:r>
                      <a:endParaRPr kumimoji="1" lang="ja-JP" altLang="en-US" sz="1200" b="1" dirty="0">
                        <a:latin typeface="+mn-ea"/>
                        <a:ea typeface="+mn-ea"/>
                      </a:endParaRPr>
                    </a:p>
                  </a:txBody>
                  <a:tcPr anchor="ct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r>
              <a:tr h="832682">
                <a:tc>
                  <a:txBody>
                    <a:bodyPr/>
                    <a:lstStyle/>
                    <a:p>
                      <a:r>
                        <a:rPr kumimoji="1" lang="ja-JP" altLang="en-US" sz="1200" b="1" dirty="0" smtClean="0">
                          <a:latin typeface="+mn-ea"/>
                          <a:ea typeface="+mn-ea"/>
                        </a:rPr>
                        <a:t>⑤配食＋見守り</a:t>
                      </a:r>
                      <a:endParaRPr kumimoji="1" lang="ja-JP" altLang="en-US" sz="1200" b="1" dirty="0">
                        <a:latin typeface="+mn-ea"/>
                        <a:ea typeface="+mn-ea"/>
                      </a:endParaRPr>
                    </a:p>
                  </a:txBody>
                  <a:tcPr anchor="ct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prstClr val="black"/>
                          </a:solidFill>
                          <a:latin typeface="+mn-lt"/>
                          <a:ea typeface="+mn-ea"/>
                        </a:rPr>
                        <a:t>サービス事業では、民間市場で提供されないサービスを提供</a:t>
                      </a:r>
                    </a:p>
                  </a:txBody>
                  <a:tcPr anchor="ctr"/>
                </a:tc>
              </a:tr>
              <a:tr h="842030">
                <a:tc>
                  <a:txBody>
                    <a:bodyPr/>
                    <a:lstStyle/>
                    <a:p>
                      <a:r>
                        <a:rPr kumimoji="1" lang="ja-JP" altLang="en-US" sz="1200" b="1" dirty="0" smtClean="0">
                          <a:latin typeface="+mn-ea"/>
                          <a:ea typeface="+mn-ea"/>
                        </a:rPr>
                        <a:t>⑥見守り・安否　　</a:t>
                      </a:r>
                      <a:endParaRPr kumimoji="1" lang="en-US" altLang="ja-JP" sz="1200" b="1" dirty="0" smtClean="0">
                        <a:latin typeface="+mn-ea"/>
                        <a:ea typeface="+mn-ea"/>
                      </a:endParaRPr>
                    </a:p>
                    <a:p>
                      <a:r>
                        <a:rPr kumimoji="1" lang="ja-JP" altLang="en-US" sz="1200" b="1" dirty="0" smtClean="0">
                          <a:latin typeface="+mn-ea"/>
                          <a:ea typeface="+mn-ea"/>
                        </a:rPr>
                        <a:t>　</a:t>
                      </a:r>
                      <a:r>
                        <a:rPr kumimoji="1" lang="ja-JP" altLang="en-US" sz="1200" b="1" baseline="0" dirty="0" smtClean="0">
                          <a:latin typeface="+mn-ea"/>
                          <a:ea typeface="+mn-ea"/>
                        </a:rPr>
                        <a:t> </a:t>
                      </a:r>
                      <a:r>
                        <a:rPr kumimoji="1" lang="ja-JP" altLang="en-US" sz="1200" b="1" dirty="0" smtClean="0">
                          <a:latin typeface="+mn-ea"/>
                          <a:ea typeface="+mn-ea"/>
                        </a:rPr>
                        <a:t>確認</a:t>
                      </a:r>
                      <a:endParaRPr kumimoji="1" lang="ja-JP" altLang="en-US" sz="1200" b="1" dirty="0">
                        <a:latin typeface="+mn-ea"/>
                        <a:ea typeface="+mn-ea"/>
                      </a:endParaRPr>
                    </a:p>
                  </a:txBody>
                  <a:tcPr anchor="ct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a:txBody>
                    <a:bodyPr/>
                    <a:lstStyle/>
                    <a:p>
                      <a:endParaRPr kumimoji="1" lang="ja-JP" altLang="en-US" sz="1200" dirty="0">
                        <a:latin typeface="+mn-ea"/>
                        <a:ea typeface="+mn-ea"/>
                      </a:endParaRPr>
                    </a:p>
                  </a:txBody>
                  <a:tcPr/>
                </a:tc>
                <a:tc vMerge="1">
                  <a:txBody>
                    <a:bodyPr/>
                    <a:lstStyle/>
                    <a:p>
                      <a:endParaRPr kumimoji="1" lang="ja-JP" altLang="en-US" sz="1200" dirty="0">
                        <a:latin typeface="+mn-ea"/>
                        <a:ea typeface="+mn-ea"/>
                      </a:endParaRPr>
                    </a:p>
                  </a:txBody>
                  <a:tcPr marL="99012" marR="99012"/>
                </a:tc>
              </a:tr>
            </a:tbl>
          </a:graphicData>
        </a:graphic>
      </p:graphicFrame>
      <p:sp>
        <p:nvSpPr>
          <p:cNvPr id="3" name="角丸四角形 2"/>
          <p:cNvSpPr/>
          <p:nvPr/>
        </p:nvSpPr>
        <p:spPr>
          <a:xfrm>
            <a:off x="3707516" y="1309845"/>
            <a:ext cx="4256039" cy="7283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総合</a:t>
            </a:r>
            <a:r>
              <a:rPr lang="ja-JP" altLang="en-US" sz="1100" dirty="0">
                <a:solidFill>
                  <a:prstClr val="black"/>
                </a:solidFill>
              </a:rPr>
              <a:t>事業の対象外であり</a:t>
            </a:r>
            <a:r>
              <a:rPr lang="ja-JP" altLang="en-US" sz="1100" dirty="0" smtClean="0">
                <a:solidFill>
                  <a:prstClr val="black"/>
                </a:solidFill>
              </a:rPr>
              <a:t>、任意事業、市町村</a:t>
            </a:r>
            <a:r>
              <a:rPr lang="ja-JP" altLang="en-US" sz="1100" dirty="0">
                <a:solidFill>
                  <a:prstClr val="black"/>
                </a:solidFill>
              </a:rPr>
              <a:t>の独自事業での実施を想定</a:t>
            </a:r>
            <a:r>
              <a:rPr lang="ja-JP" altLang="en-US" sz="1100" dirty="0" smtClean="0">
                <a:solidFill>
                  <a:prstClr val="black"/>
                </a:solidFill>
              </a:rPr>
              <a:t>。介護者の集い、介護教室等。</a:t>
            </a:r>
            <a:endParaRPr lang="ja-JP" altLang="en-US" sz="1100" dirty="0">
              <a:solidFill>
                <a:prstClr val="black"/>
              </a:solidFill>
            </a:endParaRPr>
          </a:p>
        </p:txBody>
      </p:sp>
      <p:sp>
        <p:nvSpPr>
          <p:cNvPr id="8" name="角丸四角形 7"/>
          <p:cNvSpPr/>
          <p:nvPr/>
        </p:nvSpPr>
        <p:spPr>
          <a:xfrm>
            <a:off x="4737849" y="2108729"/>
            <a:ext cx="3225706" cy="7607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要介護者の生活支援は任意事業で実施可能。</a:t>
            </a:r>
            <a:endParaRPr lang="en-US" altLang="ja-JP" sz="1100" dirty="0" smtClean="0">
              <a:solidFill>
                <a:prstClr val="black"/>
              </a:solidFill>
            </a:endParaRPr>
          </a:p>
          <a:p>
            <a:r>
              <a:rPr lang="ja-JP" altLang="en-US" sz="1100" dirty="0" smtClean="0">
                <a:solidFill>
                  <a:prstClr val="black"/>
                </a:solidFill>
              </a:rPr>
              <a:t>一般財源化された軽度生活支援は市町村独自で実施可能。</a:t>
            </a:r>
            <a:endParaRPr lang="ja-JP" altLang="en-US" sz="1100" dirty="0">
              <a:solidFill>
                <a:prstClr val="black"/>
              </a:solidFill>
            </a:endParaRPr>
          </a:p>
        </p:txBody>
      </p:sp>
      <p:sp>
        <p:nvSpPr>
          <p:cNvPr id="9" name="角丸四角形 8"/>
          <p:cNvSpPr/>
          <p:nvPr/>
        </p:nvSpPr>
        <p:spPr>
          <a:xfrm>
            <a:off x="1339715" y="2117987"/>
            <a:ext cx="1035355" cy="75149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訪問型サービスで実施。</a:t>
            </a:r>
            <a:r>
              <a:rPr lang="en-US" altLang="ja-JP" sz="900" dirty="0" smtClean="0">
                <a:solidFill>
                  <a:prstClr val="black"/>
                </a:solidFill>
              </a:rPr>
              <a:t>NPO</a:t>
            </a:r>
            <a:r>
              <a:rPr lang="ja-JP" altLang="en-US" sz="900" dirty="0">
                <a:solidFill>
                  <a:prstClr val="black"/>
                </a:solidFill>
              </a:rPr>
              <a:t>・</a:t>
            </a:r>
            <a:r>
              <a:rPr lang="ja-JP" altLang="en-US" sz="900" dirty="0" smtClean="0">
                <a:solidFill>
                  <a:prstClr val="black"/>
                </a:solidFill>
              </a:rPr>
              <a:t>ボランティアを主に活用</a:t>
            </a:r>
            <a:endParaRPr lang="ja-JP" altLang="en-US" sz="900" dirty="0">
              <a:solidFill>
                <a:prstClr val="black"/>
              </a:solidFill>
            </a:endParaRPr>
          </a:p>
        </p:txBody>
      </p:sp>
      <p:sp>
        <p:nvSpPr>
          <p:cNvPr id="10" name="角丸四角形 9"/>
          <p:cNvSpPr/>
          <p:nvPr/>
        </p:nvSpPr>
        <p:spPr>
          <a:xfrm>
            <a:off x="1339714" y="2987811"/>
            <a:ext cx="6623837" cy="701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要支援者を中心に定期的な利用が可能な形態は総合事業の通所型サービス、その他の地域住民の通いの場は一般介護予防事業を主に想定。住民、</a:t>
            </a:r>
            <a:r>
              <a:rPr lang="ja-JP" altLang="en-US" sz="1100" dirty="0">
                <a:solidFill>
                  <a:prstClr val="black"/>
                </a:solidFill>
              </a:rPr>
              <a:t>ボランティア</a:t>
            </a:r>
            <a:r>
              <a:rPr lang="ja-JP" altLang="en-US" sz="1100" dirty="0" smtClean="0">
                <a:solidFill>
                  <a:prstClr val="black"/>
                </a:solidFill>
              </a:rPr>
              <a:t>等を中心に実施。</a:t>
            </a:r>
            <a:endParaRPr lang="ja-JP" altLang="en-US" sz="1100" dirty="0">
              <a:solidFill>
                <a:prstClr val="black"/>
              </a:solidFill>
            </a:endParaRPr>
          </a:p>
        </p:txBody>
      </p:sp>
      <p:sp>
        <p:nvSpPr>
          <p:cNvPr id="13" name="角丸四角形 12"/>
          <p:cNvSpPr/>
          <p:nvPr/>
        </p:nvSpPr>
        <p:spPr>
          <a:xfrm>
            <a:off x="1339717" y="3805719"/>
            <a:ext cx="1059562" cy="7619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訪問型サービス</a:t>
            </a:r>
            <a:r>
              <a:rPr lang="en-US" altLang="ja-JP" sz="900" dirty="0" smtClean="0">
                <a:solidFill>
                  <a:prstClr val="black"/>
                </a:solidFill>
              </a:rPr>
              <a:t>D</a:t>
            </a:r>
            <a:r>
              <a:rPr lang="ja-JP" altLang="en-US" sz="900" dirty="0" smtClean="0">
                <a:solidFill>
                  <a:prstClr val="black"/>
                </a:solidFill>
              </a:rPr>
              <a:t>で実施。担い手は</a:t>
            </a:r>
            <a:r>
              <a:rPr lang="en-US" altLang="ja-JP" sz="900" dirty="0" smtClean="0">
                <a:solidFill>
                  <a:prstClr val="black"/>
                </a:solidFill>
              </a:rPr>
              <a:t>NPO</a:t>
            </a:r>
            <a:r>
              <a:rPr lang="ja-JP" altLang="en-US" sz="900" dirty="0" err="1" smtClean="0">
                <a:solidFill>
                  <a:prstClr val="black"/>
                </a:solidFill>
              </a:rPr>
              <a:t>、</a:t>
            </a:r>
            <a:r>
              <a:rPr lang="ja-JP" altLang="en-US" sz="900" dirty="0">
                <a:solidFill>
                  <a:prstClr val="black"/>
                </a:solidFill>
              </a:rPr>
              <a:t>ボランティア</a:t>
            </a:r>
          </a:p>
        </p:txBody>
      </p:sp>
      <p:sp>
        <p:nvSpPr>
          <p:cNvPr id="14" name="角丸四角形 13"/>
          <p:cNvSpPr/>
          <p:nvPr/>
        </p:nvSpPr>
        <p:spPr>
          <a:xfrm>
            <a:off x="4758538" y="3805714"/>
            <a:ext cx="3205012" cy="761934"/>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左記以外は、市町村</a:t>
            </a:r>
            <a:r>
              <a:rPr lang="ja-JP" altLang="en-US" sz="1100" dirty="0">
                <a:solidFill>
                  <a:prstClr val="black"/>
                </a:solidFill>
              </a:rPr>
              <a:t>・</a:t>
            </a:r>
            <a:r>
              <a:rPr lang="ja-JP" altLang="en-US" sz="1100" dirty="0" smtClean="0">
                <a:solidFill>
                  <a:prstClr val="black"/>
                </a:solidFill>
              </a:rPr>
              <a:t>民間事業者が独自に</a:t>
            </a:r>
            <a:r>
              <a:rPr lang="ja-JP" altLang="en-US" sz="1100" dirty="0">
                <a:solidFill>
                  <a:prstClr val="black"/>
                </a:solidFill>
              </a:rPr>
              <a:t>実施</a:t>
            </a:r>
          </a:p>
        </p:txBody>
      </p:sp>
      <p:sp>
        <p:nvSpPr>
          <p:cNvPr id="15" name="角丸四角形 14"/>
          <p:cNvSpPr/>
          <p:nvPr/>
        </p:nvSpPr>
        <p:spPr>
          <a:xfrm>
            <a:off x="1342824" y="4654689"/>
            <a:ext cx="1056449" cy="7323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その他の生活支援サービスを活用可。</a:t>
            </a:r>
            <a:r>
              <a:rPr lang="ja-JP" altLang="en-US" sz="900" dirty="0">
                <a:solidFill>
                  <a:prstClr val="black"/>
                </a:solidFill>
              </a:rPr>
              <a:t>担い手</a:t>
            </a:r>
            <a:r>
              <a:rPr lang="ja-JP" altLang="en-US" sz="900" dirty="0" smtClean="0">
                <a:solidFill>
                  <a:prstClr val="black"/>
                </a:solidFill>
              </a:rPr>
              <a:t>は</a:t>
            </a:r>
            <a:r>
              <a:rPr lang="en-US" altLang="ja-JP" sz="900" dirty="0" smtClean="0">
                <a:solidFill>
                  <a:prstClr val="black"/>
                </a:solidFill>
              </a:rPr>
              <a:t>NPO</a:t>
            </a:r>
            <a:r>
              <a:rPr lang="ja-JP" altLang="en-US" sz="900" dirty="0" err="1" smtClean="0">
                <a:solidFill>
                  <a:prstClr val="black"/>
                </a:solidFill>
              </a:rPr>
              <a:t>、</a:t>
            </a:r>
            <a:r>
              <a:rPr lang="ja-JP" altLang="en-US" sz="900" dirty="0" smtClean="0">
                <a:solidFill>
                  <a:prstClr val="black"/>
                </a:solidFill>
              </a:rPr>
              <a:t>民間事業者等</a:t>
            </a:r>
            <a:endParaRPr lang="ja-JP" altLang="en-US" sz="900" dirty="0">
              <a:solidFill>
                <a:prstClr val="black"/>
              </a:solidFill>
            </a:endParaRPr>
          </a:p>
        </p:txBody>
      </p:sp>
      <p:sp>
        <p:nvSpPr>
          <p:cNvPr id="17" name="角丸四角形 16"/>
          <p:cNvSpPr/>
          <p:nvPr/>
        </p:nvSpPr>
        <p:spPr>
          <a:xfrm>
            <a:off x="3621333" y="5497600"/>
            <a:ext cx="4342218" cy="673218"/>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a:t>
            </a:r>
            <a:r>
              <a:rPr lang="ja-JP" altLang="en-US" sz="1100" dirty="0">
                <a:solidFill>
                  <a:prstClr val="black"/>
                </a:solidFill>
              </a:rPr>
              <a:t>以外は</a:t>
            </a:r>
            <a:r>
              <a:rPr lang="ja-JP" altLang="en-US" sz="1100" dirty="0" smtClean="0">
                <a:solidFill>
                  <a:prstClr val="black"/>
                </a:solidFill>
              </a:rPr>
              <a:t>、地域の地縁組織・民間事業者等による緩やかな見守り</a:t>
            </a:r>
            <a:endParaRPr lang="ja-JP" altLang="en-US" sz="1100" dirty="0">
              <a:solidFill>
                <a:prstClr val="black"/>
              </a:solidFill>
            </a:endParaRPr>
          </a:p>
        </p:txBody>
      </p:sp>
      <p:sp>
        <p:nvSpPr>
          <p:cNvPr id="20" name="角丸四角形 19"/>
          <p:cNvSpPr/>
          <p:nvPr/>
        </p:nvSpPr>
        <p:spPr>
          <a:xfrm>
            <a:off x="3621332" y="4666580"/>
            <a:ext cx="4342220" cy="720483"/>
          </a:xfrm>
          <a:prstGeom prst="roundRect">
            <a:avLst/>
          </a:prstGeom>
          <a:ln>
            <a:prstDash val="solid"/>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100" dirty="0" smtClean="0">
                <a:solidFill>
                  <a:prstClr val="black"/>
                </a:solidFill>
              </a:rPr>
              <a:t>左記以外は、任意事業</a:t>
            </a:r>
            <a:r>
              <a:rPr lang="ja-JP" altLang="en-US" sz="1100" dirty="0">
                <a:solidFill>
                  <a:prstClr val="black"/>
                </a:solidFill>
              </a:rPr>
              <a:t>又は市町村・民間事業者</a:t>
            </a:r>
            <a:r>
              <a:rPr lang="ja-JP" altLang="en-US" sz="1100" dirty="0" smtClean="0">
                <a:solidFill>
                  <a:prstClr val="black"/>
                </a:solidFill>
              </a:rPr>
              <a:t>が独自に</a:t>
            </a:r>
            <a:r>
              <a:rPr lang="ja-JP" altLang="en-US" sz="1100" dirty="0">
                <a:solidFill>
                  <a:prstClr val="black"/>
                </a:solidFill>
              </a:rPr>
              <a:t>実施</a:t>
            </a:r>
          </a:p>
        </p:txBody>
      </p:sp>
      <p:sp>
        <p:nvSpPr>
          <p:cNvPr id="21" name="テキスト ボックス 20"/>
          <p:cNvSpPr txBox="1"/>
          <p:nvPr/>
        </p:nvSpPr>
        <p:spPr>
          <a:xfrm>
            <a:off x="599616" y="6320353"/>
            <a:ext cx="6136616" cy="276999"/>
          </a:xfrm>
          <a:prstGeom prst="rect">
            <a:avLst/>
          </a:prstGeom>
          <a:noFill/>
        </p:spPr>
        <p:txBody>
          <a:bodyPr wrap="none" rtlCol="0">
            <a:spAutoFit/>
          </a:bodyPr>
          <a:lstStyle/>
          <a:p>
            <a:r>
              <a:rPr lang="en-US" altLang="ja-JP" sz="1200" dirty="0" smtClean="0">
                <a:solidFill>
                  <a:prstClr val="black"/>
                </a:solidFill>
              </a:rPr>
              <a:t>※</a:t>
            </a:r>
            <a:r>
              <a:rPr lang="ja-JP" altLang="en-US" sz="1200" dirty="0" smtClean="0">
                <a:solidFill>
                  <a:prstClr val="black"/>
                </a:solidFill>
              </a:rPr>
              <a:t>　上表中、地縁組織は</a:t>
            </a:r>
            <a:r>
              <a:rPr lang="zh-CN" altLang="en-US" sz="1200" dirty="0">
                <a:solidFill>
                  <a:prstClr val="black"/>
                </a:solidFill>
                <a:ea typeface="ＭＳ Ｐゴシック"/>
              </a:rPr>
              <a:t>地区社会福祉協議会</a:t>
            </a:r>
            <a:r>
              <a:rPr lang="ja-JP" altLang="en-US" sz="1200" dirty="0" err="1" smtClean="0">
                <a:solidFill>
                  <a:prstClr val="black"/>
                </a:solidFill>
              </a:rPr>
              <a:t>、</a:t>
            </a:r>
            <a:r>
              <a:rPr lang="ja-JP" altLang="en-US" sz="1200" dirty="0" smtClean="0">
                <a:solidFill>
                  <a:prstClr val="black"/>
                </a:solidFill>
              </a:rPr>
              <a:t>自治会、町内会、地域協議会等を意味する。</a:t>
            </a:r>
            <a:endParaRPr lang="ja-JP" altLang="en-US" sz="1200" dirty="0">
              <a:solidFill>
                <a:prstClr val="black"/>
              </a:solidFill>
            </a:endParaRPr>
          </a:p>
        </p:txBody>
      </p:sp>
      <p:sp>
        <p:nvSpPr>
          <p:cNvPr id="25" name="角丸四角形 24"/>
          <p:cNvSpPr/>
          <p:nvPr/>
        </p:nvSpPr>
        <p:spPr>
          <a:xfrm>
            <a:off x="1342825" y="5473867"/>
            <a:ext cx="1059798" cy="6969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900" dirty="0" smtClean="0">
                <a:solidFill>
                  <a:prstClr val="black"/>
                </a:solidFill>
              </a:rPr>
              <a:t>その他の生活支援サービスを活用。</a:t>
            </a:r>
            <a:r>
              <a:rPr lang="ja-JP" altLang="en-US" sz="900" dirty="0">
                <a:solidFill>
                  <a:prstClr val="black"/>
                </a:solidFill>
              </a:rPr>
              <a:t>担い手</a:t>
            </a:r>
            <a:r>
              <a:rPr lang="ja-JP" altLang="en-US" sz="900" dirty="0" smtClean="0">
                <a:solidFill>
                  <a:prstClr val="black"/>
                </a:solidFill>
              </a:rPr>
              <a:t>は住民、</a:t>
            </a:r>
            <a:r>
              <a:rPr lang="ja-JP" altLang="en-US" sz="900" dirty="0">
                <a:solidFill>
                  <a:prstClr val="black"/>
                </a:solidFill>
              </a:rPr>
              <a:t>ボランティア</a:t>
            </a:r>
            <a:r>
              <a:rPr lang="ja-JP" altLang="en-US" sz="900" dirty="0" smtClean="0">
                <a:solidFill>
                  <a:prstClr val="black"/>
                </a:solidFill>
              </a:rPr>
              <a:t>等</a:t>
            </a:r>
            <a:endParaRPr lang="ja-JP" altLang="en-US" sz="900" dirty="0">
              <a:solidFill>
                <a:prstClr val="black"/>
              </a:solidFill>
            </a:endParaRPr>
          </a:p>
        </p:txBody>
      </p:sp>
      <p:sp>
        <p:nvSpPr>
          <p:cNvPr id="16" name="コンテンツ プレースホルダー 2"/>
          <p:cNvSpPr txBox="1">
            <a:spLocks/>
          </p:cNvSpPr>
          <p:nvPr/>
        </p:nvSpPr>
        <p:spPr>
          <a:xfrm>
            <a:off x="0" y="10716"/>
            <a:ext cx="9144000" cy="432410"/>
          </a:xfrm>
          <a:prstGeom prst="rect">
            <a:avLst/>
          </a:prstGeom>
        </p:spPr>
        <p:txBody>
          <a:bodyPr vert="horz" lIns="91440" tIns="45720" rIns="91440" bIns="45720" rtlCol="0">
            <a:noAutofit/>
          </a:bodyPr>
          <a:lstStyle/>
          <a:p>
            <a:pPr>
              <a:spcBef>
                <a:spcPct val="20000"/>
              </a:spcBef>
              <a:buFont typeface="Arial" pitchFamily="34" charset="0"/>
              <a:buNone/>
              <a:defRPr/>
            </a:pPr>
            <a:r>
              <a:rPr lang="ja-JP" altLang="en-US" sz="3200" dirty="0" smtClean="0">
                <a:solidFill>
                  <a:prstClr val="black"/>
                </a:solidFill>
              </a:rPr>
              <a:t>１</a:t>
            </a:r>
            <a:r>
              <a:rPr lang="en-US" altLang="ja-JP" sz="3200" dirty="0" smtClean="0">
                <a:solidFill>
                  <a:prstClr val="black"/>
                </a:solidFill>
              </a:rPr>
              <a:t>.</a:t>
            </a:r>
            <a:r>
              <a:rPr lang="ja-JP" altLang="en-US" sz="3200" dirty="0" smtClean="0">
                <a:solidFill>
                  <a:prstClr val="black"/>
                </a:solidFill>
              </a:rPr>
              <a:t>生活支援サービスについて</a:t>
            </a:r>
          </a:p>
        </p:txBody>
      </p:sp>
      <p:sp>
        <p:nvSpPr>
          <p:cNvPr id="18" name="テキスト ボックス 17"/>
          <p:cNvSpPr txBox="1"/>
          <p:nvPr/>
        </p:nvSpPr>
        <p:spPr>
          <a:xfrm>
            <a:off x="317989" y="6609680"/>
            <a:ext cx="2813851" cy="292388"/>
          </a:xfrm>
          <a:prstGeom prst="rect">
            <a:avLst/>
          </a:prstGeom>
          <a:noFill/>
        </p:spPr>
        <p:txBody>
          <a:bodyPr wrap="square" rtlCol="0">
            <a:spAutoFit/>
          </a:bodyPr>
          <a:lstStyle/>
          <a:p>
            <a:r>
              <a:rPr kumimoji="1" lang="en-US" altLang="ja-JP" sz="1300" dirty="0" smtClean="0"/>
              <a:t>【</a:t>
            </a:r>
            <a:r>
              <a:rPr kumimoji="1" lang="ja-JP" altLang="en-US" sz="1300" dirty="0" smtClean="0"/>
              <a:t>出典</a:t>
            </a:r>
            <a:r>
              <a:rPr kumimoji="1" lang="en-US" altLang="ja-JP" sz="1300" dirty="0" smtClean="0"/>
              <a:t>】</a:t>
            </a:r>
            <a:r>
              <a:rPr kumimoji="1" lang="ja-JP" altLang="en-US" sz="1300" dirty="0" smtClean="0"/>
              <a:t>厚労省作成資料</a:t>
            </a:r>
            <a:endParaRPr kumimoji="1" lang="ja-JP" altLang="en-US" sz="1300" dirty="0"/>
          </a:p>
        </p:txBody>
      </p:sp>
      <p:sp>
        <p:nvSpPr>
          <p:cNvPr id="19"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5</a:t>
            </a:fld>
            <a:endParaRPr lang="ja-JP" altLang="en-US" sz="1400" b="1" dirty="0">
              <a:solidFill>
                <a:prstClr val="black"/>
              </a:solidFill>
            </a:endParaRPr>
          </a:p>
        </p:txBody>
      </p:sp>
    </p:spTree>
    <p:extLst>
      <p:ext uri="{BB962C8B-B14F-4D97-AF65-F5344CB8AC3E}">
        <p14:creationId xmlns:p14="http://schemas.microsoft.com/office/powerpoint/2010/main" val="2545131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6632"/>
            <a:ext cx="9144000" cy="6408712"/>
          </a:xfrm>
          <a:prstGeom prst="rect">
            <a:avLst/>
          </a:prstGeom>
          <a:noFill/>
          <a:ln>
            <a:noFill/>
          </a:ln>
        </p:spPr>
      </p:pic>
      <p:sp>
        <p:nvSpPr>
          <p:cNvPr id="3" name="テキスト ボックス 2"/>
          <p:cNvSpPr txBox="1"/>
          <p:nvPr/>
        </p:nvSpPr>
        <p:spPr>
          <a:xfrm>
            <a:off x="317989" y="6609680"/>
            <a:ext cx="2813851" cy="292388"/>
          </a:xfrm>
          <a:prstGeom prst="rect">
            <a:avLst/>
          </a:prstGeom>
          <a:noFill/>
        </p:spPr>
        <p:txBody>
          <a:bodyPr wrap="square" rtlCol="0">
            <a:spAutoFit/>
          </a:bodyPr>
          <a:lstStyle/>
          <a:p>
            <a:r>
              <a:rPr kumimoji="1" lang="en-US" altLang="ja-JP" sz="1300" dirty="0" smtClean="0"/>
              <a:t>【</a:t>
            </a:r>
            <a:r>
              <a:rPr kumimoji="1" lang="ja-JP" altLang="en-US" sz="1300" dirty="0" smtClean="0"/>
              <a:t>出典</a:t>
            </a:r>
            <a:r>
              <a:rPr kumimoji="1" lang="en-US" altLang="ja-JP" sz="1300" dirty="0" smtClean="0"/>
              <a:t>】</a:t>
            </a:r>
            <a:r>
              <a:rPr kumimoji="1" lang="ja-JP" altLang="en-US" sz="1300" dirty="0" smtClean="0"/>
              <a:t>研修テキスト</a:t>
            </a:r>
            <a:r>
              <a:rPr kumimoji="1" lang="en-US" altLang="ja-JP" sz="1300" dirty="0" smtClean="0"/>
              <a:t>p.10</a:t>
            </a:r>
            <a:endParaRPr kumimoji="1" lang="ja-JP" altLang="en-US" sz="1300" dirty="0"/>
          </a:p>
        </p:txBody>
      </p:sp>
      <p:sp>
        <p:nvSpPr>
          <p:cNvPr id="4"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6</a:t>
            </a:fld>
            <a:endParaRPr lang="ja-JP" altLang="en-US" sz="1400" b="1" dirty="0">
              <a:solidFill>
                <a:prstClr val="blac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404664"/>
            <a:ext cx="9180512" cy="6453336"/>
          </a:xfrm>
          <a:prstGeom prst="rect">
            <a:avLst/>
          </a:prstGeom>
          <a:noFill/>
          <a:ln>
            <a:noFill/>
          </a:ln>
        </p:spPr>
      </p:pic>
      <p:sp>
        <p:nvSpPr>
          <p:cNvPr id="3" name="正方形/長方形 2"/>
          <p:cNvSpPr/>
          <p:nvPr/>
        </p:nvSpPr>
        <p:spPr>
          <a:xfrm>
            <a:off x="179512" y="10493"/>
            <a:ext cx="8352928" cy="461665"/>
          </a:xfrm>
          <a:prstGeom prst="rect">
            <a:avLst/>
          </a:prstGeom>
        </p:spPr>
        <p:txBody>
          <a:bodyPr wrap="square">
            <a:spAutoFit/>
          </a:bodyPr>
          <a:lstStyle/>
          <a:p>
            <a:r>
              <a:rPr lang="ja-JP" altLang="en-US" sz="2400" dirty="0" smtClean="0">
                <a:solidFill>
                  <a:prstClr val="black"/>
                </a:solidFill>
              </a:rPr>
              <a:t>一般</a:t>
            </a:r>
            <a:r>
              <a:rPr lang="ja-JP" altLang="en-US" sz="2400" dirty="0">
                <a:solidFill>
                  <a:prstClr val="black"/>
                </a:solidFill>
              </a:rPr>
              <a:t>介護予防と住民主体による通いの場は</a:t>
            </a:r>
            <a:r>
              <a:rPr lang="ja-JP" altLang="en-US" sz="2400" dirty="0" smtClean="0">
                <a:solidFill>
                  <a:prstClr val="black"/>
                </a:solidFill>
              </a:rPr>
              <a:t>連続的</a:t>
            </a:r>
            <a:endParaRPr lang="ja-JP" altLang="en-US" sz="2400" dirty="0"/>
          </a:p>
        </p:txBody>
      </p:sp>
      <p:sp>
        <p:nvSpPr>
          <p:cNvPr id="4" name="テキスト ボックス 3"/>
          <p:cNvSpPr txBox="1"/>
          <p:nvPr/>
        </p:nvSpPr>
        <p:spPr>
          <a:xfrm>
            <a:off x="317989" y="6609680"/>
            <a:ext cx="2813851" cy="292388"/>
          </a:xfrm>
          <a:prstGeom prst="rect">
            <a:avLst/>
          </a:prstGeom>
          <a:noFill/>
        </p:spPr>
        <p:txBody>
          <a:bodyPr wrap="square" rtlCol="0">
            <a:spAutoFit/>
          </a:bodyPr>
          <a:lstStyle/>
          <a:p>
            <a:r>
              <a:rPr kumimoji="1" lang="en-US" altLang="ja-JP" sz="1300" dirty="0" smtClean="0"/>
              <a:t>【</a:t>
            </a:r>
            <a:r>
              <a:rPr kumimoji="1" lang="ja-JP" altLang="en-US" sz="1300" dirty="0" smtClean="0"/>
              <a:t>出典</a:t>
            </a:r>
            <a:r>
              <a:rPr kumimoji="1" lang="en-US" altLang="ja-JP" sz="1300" dirty="0" smtClean="0"/>
              <a:t>】</a:t>
            </a:r>
            <a:r>
              <a:rPr kumimoji="1" lang="ja-JP" altLang="en-US" sz="1300" dirty="0" smtClean="0"/>
              <a:t>研修テキスト</a:t>
            </a:r>
            <a:r>
              <a:rPr kumimoji="1" lang="en-US" altLang="ja-JP" sz="1300" dirty="0" smtClean="0"/>
              <a:t>p.4</a:t>
            </a:r>
            <a:endParaRPr kumimoji="1" lang="ja-JP" altLang="en-US" sz="1300" dirty="0"/>
          </a:p>
        </p:txBody>
      </p:sp>
      <p:sp>
        <p:nvSpPr>
          <p:cNvPr id="5"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7</a:t>
            </a:fld>
            <a:endParaRPr lang="ja-JP" altLang="en-US" sz="1400" b="1" dirty="0">
              <a:solidFill>
                <a:prstClr val="black"/>
              </a:solidFill>
            </a:endParaRPr>
          </a:p>
        </p:txBody>
      </p:sp>
    </p:spTree>
    <p:extLst>
      <p:ext uri="{BB962C8B-B14F-4D97-AF65-F5344CB8AC3E}">
        <p14:creationId xmlns:p14="http://schemas.microsoft.com/office/powerpoint/2010/main" val="348727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0" y="44624"/>
            <a:ext cx="9144000" cy="2924944"/>
          </a:xfrm>
          <a:prstGeom prst="rect">
            <a:avLst/>
          </a:prstGeom>
        </p:spPr>
        <p:txBody>
          <a:bodyPr vert="horz" lIns="91440" tIns="45720" rIns="91440" bIns="45720" rtlCol="0">
            <a:noAutofit/>
          </a:bodyPr>
          <a:lstStyle/>
          <a:p>
            <a:pPr marL="342900" indent="-342900">
              <a:spcBef>
                <a:spcPct val="20000"/>
              </a:spcBef>
              <a:buFont typeface="Wingdings" pitchFamily="2" charset="2"/>
              <a:buChar char="l"/>
              <a:defRPr/>
            </a:pPr>
            <a:r>
              <a:rPr lang="ja-JP" altLang="en-US" sz="2200" dirty="0">
                <a:solidFill>
                  <a:prstClr val="black"/>
                </a:solidFill>
                <a:latin typeface="+mn-ea"/>
              </a:rPr>
              <a:t>生活支援サービスには</a:t>
            </a:r>
            <a:r>
              <a:rPr lang="ja-JP" altLang="en-US" sz="2200" dirty="0" smtClean="0">
                <a:solidFill>
                  <a:prstClr val="black"/>
                </a:solidFill>
                <a:latin typeface="+mn-ea"/>
              </a:rPr>
              <a:t>、総合事業だけでなく、総合</a:t>
            </a:r>
            <a:r>
              <a:rPr lang="ja-JP" altLang="en-US" sz="2200" dirty="0">
                <a:solidFill>
                  <a:prstClr val="black"/>
                </a:solidFill>
                <a:latin typeface="+mn-ea"/>
              </a:rPr>
              <a:t>事業には位置づけられない住民主体の地域の助け合い、民間企業による市場のサービス、市町村の単独事業等を含む。</a:t>
            </a:r>
          </a:p>
          <a:p>
            <a:pPr marL="342900" indent="-342900">
              <a:spcBef>
                <a:spcPct val="20000"/>
              </a:spcBef>
              <a:buFont typeface="Wingdings" pitchFamily="2" charset="2"/>
              <a:buChar char="l"/>
              <a:defRPr/>
            </a:pPr>
            <a:r>
              <a:rPr lang="ja-JP" altLang="en-US" sz="2200" dirty="0">
                <a:solidFill>
                  <a:prstClr val="black"/>
                </a:solidFill>
                <a:latin typeface="+mn-ea"/>
              </a:rPr>
              <a:t>協議体、コーディネーターの活動は、総合事業内の生活支援サービスだけで</a:t>
            </a:r>
            <a:r>
              <a:rPr lang="ja-JP" altLang="en-US" sz="2200" dirty="0" smtClean="0">
                <a:solidFill>
                  <a:prstClr val="black"/>
                </a:solidFill>
                <a:latin typeface="+mn-ea"/>
              </a:rPr>
              <a:t>なく、多様なサービス</a:t>
            </a:r>
            <a:r>
              <a:rPr lang="ja-JP" altLang="en-US" sz="2200" dirty="0">
                <a:solidFill>
                  <a:prstClr val="black"/>
                </a:solidFill>
                <a:latin typeface="+mn-ea"/>
              </a:rPr>
              <a:t>・活動を視野にいれることが必要</a:t>
            </a:r>
          </a:p>
          <a:p>
            <a:pPr marL="342900" indent="-342900">
              <a:spcBef>
                <a:spcPct val="20000"/>
              </a:spcBef>
              <a:buFont typeface="Wingdings" pitchFamily="2" charset="2"/>
              <a:buChar char="l"/>
              <a:defRPr/>
            </a:pPr>
            <a:r>
              <a:rPr lang="ja-JP" altLang="en-US" sz="2200" dirty="0" smtClean="0">
                <a:solidFill>
                  <a:prstClr val="black"/>
                </a:solidFill>
                <a:latin typeface="+mn-ea"/>
              </a:rPr>
              <a:t>一般</a:t>
            </a:r>
            <a:r>
              <a:rPr lang="ja-JP" altLang="en-US" sz="2200" dirty="0">
                <a:solidFill>
                  <a:prstClr val="black"/>
                </a:solidFill>
                <a:latin typeface="+mn-ea"/>
              </a:rPr>
              <a:t>介護</a:t>
            </a:r>
            <a:r>
              <a:rPr lang="ja-JP" altLang="en-US" sz="2200" dirty="0" smtClean="0">
                <a:solidFill>
                  <a:prstClr val="black"/>
                </a:solidFill>
                <a:latin typeface="+mn-ea"/>
              </a:rPr>
              <a:t>予防事業と</a:t>
            </a:r>
            <a:r>
              <a:rPr lang="ja-JP" altLang="en-US" sz="2200" dirty="0">
                <a:solidFill>
                  <a:prstClr val="black"/>
                </a:solidFill>
                <a:latin typeface="+mn-ea"/>
              </a:rPr>
              <a:t>住民主体による通いの場は連続的であると考えられる。</a:t>
            </a:r>
            <a:r>
              <a:rPr lang="ja-JP" altLang="en-US" sz="2200" dirty="0" smtClean="0">
                <a:solidFill>
                  <a:prstClr val="black"/>
                </a:solidFill>
                <a:latin typeface="+mn-ea"/>
              </a:rPr>
              <a:t>介護予防、生活支援、社会参加は、一体的に推進することが必要。</a:t>
            </a:r>
          </a:p>
          <a:p>
            <a:pPr>
              <a:spcBef>
                <a:spcPct val="20000"/>
              </a:spcBef>
              <a:defRPr/>
            </a:pPr>
            <a:r>
              <a:rPr lang="en-US" altLang="ja-JP" sz="2000" dirty="0" smtClean="0">
                <a:solidFill>
                  <a:prstClr val="black"/>
                </a:solidFill>
                <a:latin typeface="+mn-ea"/>
              </a:rPr>
              <a:t>※</a:t>
            </a:r>
            <a:r>
              <a:rPr lang="ja-JP" altLang="en-US" sz="2000" dirty="0" smtClean="0">
                <a:solidFill>
                  <a:prstClr val="black"/>
                </a:solidFill>
                <a:latin typeface="+mn-ea"/>
              </a:rPr>
              <a:t>地域資源の全てを総合事業に位置づける必要はないことにも留意。</a:t>
            </a:r>
          </a:p>
        </p:txBody>
      </p:sp>
      <p:pic>
        <p:nvPicPr>
          <p:cNvPr id="3" name="図 2"/>
          <p:cNvPicPr/>
          <p:nvPr/>
        </p:nvPicPr>
        <p:blipFill rotWithShape="1">
          <a:blip r:embed="rId3" cstate="print">
            <a:extLst>
              <a:ext uri="{28A0092B-C50C-407E-A947-70E740481C1C}">
                <a14:useLocalDpi xmlns:a14="http://schemas.microsoft.com/office/drawing/2010/main" val="0"/>
              </a:ext>
            </a:extLst>
          </a:blip>
          <a:srcRect l="41082" t="49941" b="5563"/>
          <a:stretch/>
        </p:blipFill>
        <p:spPr bwMode="auto">
          <a:xfrm>
            <a:off x="1331640" y="3068960"/>
            <a:ext cx="6177830" cy="3096344"/>
          </a:xfrm>
          <a:prstGeom prst="rect">
            <a:avLst/>
          </a:prstGeom>
          <a:noFill/>
          <a:ln>
            <a:noFill/>
          </a:ln>
        </p:spPr>
      </p:pic>
      <p:sp>
        <p:nvSpPr>
          <p:cNvPr id="4" name="テキスト ボックス 3"/>
          <p:cNvSpPr txBox="1"/>
          <p:nvPr/>
        </p:nvSpPr>
        <p:spPr>
          <a:xfrm>
            <a:off x="317989" y="6609680"/>
            <a:ext cx="2813851" cy="292388"/>
          </a:xfrm>
          <a:prstGeom prst="rect">
            <a:avLst/>
          </a:prstGeom>
          <a:noFill/>
        </p:spPr>
        <p:txBody>
          <a:bodyPr wrap="square" rtlCol="0">
            <a:spAutoFit/>
          </a:bodyPr>
          <a:lstStyle/>
          <a:p>
            <a:r>
              <a:rPr kumimoji="1" lang="en-US" altLang="ja-JP" sz="1300" dirty="0" smtClean="0"/>
              <a:t>【</a:t>
            </a:r>
            <a:r>
              <a:rPr kumimoji="1" lang="ja-JP" altLang="en-US" sz="1300" dirty="0" smtClean="0"/>
              <a:t>出典</a:t>
            </a:r>
            <a:r>
              <a:rPr kumimoji="1" lang="en-US" altLang="ja-JP" sz="1300" dirty="0" smtClean="0"/>
              <a:t>】</a:t>
            </a:r>
            <a:r>
              <a:rPr kumimoji="1" lang="ja-JP" altLang="en-US" sz="1300" dirty="0" smtClean="0"/>
              <a:t>研修テキスト</a:t>
            </a:r>
            <a:r>
              <a:rPr kumimoji="1" lang="en-US" altLang="ja-JP" sz="1300" dirty="0" smtClean="0"/>
              <a:t>p.5</a:t>
            </a:r>
            <a:endParaRPr kumimoji="1" lang="ja-JP" altLang="en-US" sz="1300" dirty="0"/>
          </a:p>
        </p:txBody>
      </p:sp>
      <p:sp>
        <p:nvSpPr>
          <p:cNvPr id="5"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8</a:t>
            </a:fld>
            <a:endParaRPr lang="ja-JP" altLang="en-US" sz="1400" b="1" dirty="0">
              <a:solidFill>
                <a:prstClr val="black"/>
              </a:solidFill>
            </a:endParaRPr>
          </a:p>
        </p:txBody>
      </p:sp>
    </p:spTree>
    <p:extLst>
      <p:ext uri="{BB962C8B-B14F-4D97-AF65-F5344CB8AC3E}">
        <p14:creationId xmlns:p14="http://schemas.microsoft.com/office/powerpoint/2010/main" val="40301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964488" cy="562074"/>
          </a:xfrm>
        </p:spPr>
        <p:txBody>
          <a:bodyPr>
            <a:normAutofit fontScale="90000"/>
          </a:bodyPr>
          <a:lstStyle/>
          <a:p>
            <a:pPr algn="l"/>
            <a:r>
              <a:rPr lang="ja-JP" altLang="en-US" sz="3600" dirty="0" smtClean="0"/>
              <a:t>２</a:t>
            </a:r>
            <a:r>
              <a:rPr lang="en-US" altLang="ja-JP" sz="3600" dirty="0" smtClean="0"/>
              <a:t>.</a:t>
            </a:r>
            <a:r>
              <a:rPr lang="ja-JP" altLang="en-US" sz="3600" dirty="0" smtClean="0"/>
              <a:t>生活支援コーディネーターと協議体の活動理念</a:t>
            </a:r>
            <a:endParaRPr kumimoji="1" lang="ja-JP" altLang="en-US" sz="2900" dirty="0"/>
          </a:p>
        </p:txBody>
      </p:sp>
      <p:sp>
        <p:nvSpPr>
          <p:cNvPr id="5" name="コンテンツ プレースホルダー 2"/>
          <p:cNvSpPr txBox="1">
            <a:spLocks/>
          </p:cNvSpPr>
          <p:nvPr/>
        </p:nvSpPr>
        <p:spPr>
          <a:xfrm>
            <a:off x="0" y="692696"/>
            <a:ext cx="9144000" cy="6165304"/>
          </a:xfrm>
          <a:prstGeom prst="rect">
            <a:avLst/>
          </a:prstGeom>
        </p:spPr>
        <p:txBody>
          <a:bodyPr vert="horz" lIns="91440" tIns="45720" rIns="91440" bIns="45720" rtlCol="0">
            <a:noAutofit/>
          </a:bodyPr>
          <a:lstStyle/>
          <a:p>
            <a:pPr>
              <a:spcBef>
                <a:spcPts val="1200"/>
              </a:spcBef>
              <a:buFont typeface="Arial" pitchFamily="34" charset="0"/>
              <a:buNone/>
              <a:defRPr/>
            </a:pPr>
            <a:r>
              <a:rPr lang="ja-JP" altLang="en-US" sz="2000" dirty="0" smtClean="0">
                <a:solidFill>
                  <a:prstClr val="black"/>
                </a:solidFill>
              </a:rPr>
              <a:t>利用者、他の専門職、行政職員等とも共有できるよう働きかける</a:t>
            </a:r>
          </a:p>
          <a:p>
            <a:pPr marL="185738" indent="-185738">
              <a:spcBef>
                <a:spcPct val="20000"/>
              </a:spcBef>
            </a:pPr>
            <a:r>
              <a:rPr lang="ja-JP" altLang="en-US" sz="2400" dirty="0">
                <a:solidFill>
                  <a:prstClr val="black"/>
                </a:solidFill>
              </a:rPr>
              <a:t>（１）利用者への支援やサービスの質に関する理念</a:t>
            </a:r>
          </a:p>
          <a:p>
            <a:pPr marL="514350" indent="-342900">
              <a:spcBef>
                <a:spcPct val="20000"/>
              </a:spcBef>
              <a:buFont typeface="Wingdings" pitchFamily="2" charset="2"/>
              <a:buChar char="l"/>
            </a:pPr>
            <a:r>
              <a:rPr lang="ja-JP" altLang="en-US" sz="2000" dirty="0" smtClean="0"/>
              <a:t>高齢者</a:t>
            </a:r>
            <a:r>
              <a:rPr lang="ja-JP" altLang="en-US" sz="2000" dirty="0"/>
              <a:t>が地域で生きがいや役割を持ち、尊厳を保持し、高齢者が地域で自分らしい</a:t>
            </a:r>
            <a:r>
              <a:rPr lang="ja-JP" altLang="en-US" sz="2000" dirty="0" smtClean="0"/>
              <a:t>生活</a:t>
            </a:r>
            <a:r>
              <a:rPr lang="ja-JP" altLang="en-US" sz="2000" dirty="0"/>
              <a:t>を送ることができるように、その人の状態に最適な生活支援等サービスの活用を</a:t>
            </a:r>
            <a:r>
              <a:rPr lang="ja-JP" altLang="en-US" sz="2000" dirty="0" smtClean="0"/>
              <a:t>支援する</a:t>
            </a:r>
            <a:endParaRPr lang="ja-JP" altLang="en-US" sz="2000" dirty="0"/>
          </a:p>
          <a:p>
            <a:pPr marL="514350" indent="-342900">
              <a:spcBef>
                <a:spcPct val="20000"/>
              </a:spcBef>
              <a:buFont typeface="Wingdings" pitchFamily="2" charset="2"/>
              <a:buChar char="l"/>
            </a:pPr>
            <a:r>
              <a:rPr lang="ja-JP" altLang="en-US" sz="2000" dirty="0" smtClean="0"/>
              <a:t>生活</a:t>
            </a:r>
            <a:r>
              <a:rPr lang="ja-JP" altLang="en-US" sz="2000" dirty="0"/>
              <a:t>支援等サービスの質を担保する（役立つ、使いやすい、信頼がおける、自立や</a:t>
            </a:r>
            <a:r>
              <a:rPr lang="ja-JP" altLang="en-US" sz="2000" dirty="0" smtClean="0"/>
              <a:t>社会</a:t>
            </a:r>
            <a:r>
              <a:rPr lang="ja-JP" altLang="en-US" sz="2000" dirty="0"/>
              <a:t>参加に資する、ソーシャルサポートを維持する</a:t>
            </a:r>
            <a:r>
              <a:rPr lang="ja-JP" altLang="en-US" sz="2000" dirty="0" smtClean="0"/>
              <a:t>）</a:t>
            </a:r>
            <a:endParaRPr lang="ja-JP" altLang="en-US" sz="2000" dirty="0"/>
          </a:p>
          <a:p>
            <a:pPr marL="185738" indent="-185738">
              <a:spcBef>
                <a:spcPct val="20000"/>
              </a:spcBef>
            </a:pPr>
            <a:r>
              <a:rPr lang="ja-JP" altLang="en-US" sz="2400" dirty="0" smtClean="0"/>
              <a:t>（</a:t>
            </a:r>
            <a:r>
              <a:rPr lang="ja-JP" altLang="en-US" sz="2400" dirty="0"/>
              <a:t>２）地域の福祉力の形成に関する理念</a:t>
            </a:r>
          </a:p>
          <a:p>
            <a:pPr marL="514350" indent="-342900">
              <a:spcBef>
                <a:spcPct val="20000"/>
              </a:spcBef>
              <a:buFont typeface="Wingdings" pitchFamily="2" charset="2"/>
              <a:buChar char="l"/>
            </a:pPr>
            <a:r>
              <a:rPr lang="ja-JP" altLang="en-US" sz="2000" dirty="0" smtClean="0"/>
              <a:t>地域</a:t>
            </a:r>
            <a:r>
              <a:rPr lang="ja-JP" altLang="en-US" sz="2000" dirty="0"/>
              <a:t>のできるだけ多くの主体や元気な高齢者の参加を得てサービスが提供できる</a:t>
            </a:r>
            <a:r>
              <a:rPr lang="ja-JP" altLang="en-US" sz="2000" dirty="0" smtClean="0"/>
              <a:t>体制を</a:t>
            </a:r>
            <a:r>
              <a:rPr lang="ja-JP" altLang="en-US" sz="2000" dirty="0"/>
              <a:t>整える　</a:t>
            </a:r>
          </a:p>
          <a:p>
            <a:pPr marL="514350" indent="-342900">
              <a:spcBef>
                <a:spcPct val="20000"/>
              </a:spcBef>
              <a:buFont typeface="Wingdings" pitchFamily="2" charset="2"/>
              <a:buChar char="l"/>
            </a:pPr>
            <a:r>
              <a:rPr lang="ja-JP" altLang="en-US" sz="2000" dirty="0" smtClean="0"/>
              <a:t>支え</a:t>
            </a:r>
            <a:r>
              <a:rPr lang="ja-JP" altLang="en-US" sz="2000" dirty="0"/>
              <a:t>上手、支えられ上手を増やす</a:t>
            </a:r>
          </a:p>
          <a:p>
            <a:pPr marL="514350" indent="-342900">
              <a:spcBef>
                <a:spcPct val="20000"/>
              </a:spcBef>
              <a:buFont typeface="Wingdings" pitchFamily="2" charset="2"/>
              <a:buChar char="l"/>
            </a:pPr>
            <a:r>
              <a:rPr lang="ja-JP" altLang="en-US" sz="2000" dirty="0" smtClean="0"/>
              <a:t>地域</a:t>
            </a:r>
            <a:r>
              <a:rPr lang="ja-JP" altLang="en-US" sz="2000" dirty="0"/>
              <a:t>の参加を広げ、地域の力量を高める</a:t>
            </a:r>
          </a:p>
          <a:p>
            <a:pPr marL="514350" indent="-342900">
              <a:spcBef>
                <a:spcPct val="20000"/>
              </a:spcBef>
              <a:buFont typeface="Wingdings" pitchFamily="2" charset="2"/>
              <a:buChar char="l"/>
            </a:pPr>
            <a:r>
              <a:rPr lang="ja-JP" altLang="en-US" sz="2000" dirty="0" smtClean="0"/>
              <a:t>地域</a:t>
            </a:r>
            <a:r>
              <a:rPr lang="ja-JP" altLang="en-US" sz="2000" dirty="0"/>
              <a:t>とともにサービスや活動を創出し、一緒に運営していく</a:t>
            </a:r>
          </a:p>
          <a:p>
            <a:pPr marL="185738" indent="-185738">
              <a:spcBef>
                <a:spcPct val="20000"/>
              </a:spcBef>
            </a:pPr>
            <a:r>
              <a:rPr lang="ja-JP" altLang="en-US" sz="2400" dirty="0" smtClean="0"/>
              <a:t>（</a:t>
            </a:r>
            <a:r>
              <a:rPr lang="ja-JP" altLang="en-US" sz="2400" dirty="0"/>
              <a:t>３）地域社会の持続可能性に関する理念</a:t>
            </a:r>
          </a:p>
          <a:p>
            <a:pPr marL="514350" indent="-342900">
              <a:spcBef>
                <a:spcPct val="20000"/>
              </a:spcBef>
              <a:buFont typeface="Wingdings" pitchFamily="2" charset="2"/>
              <a:buChar char="l"/>
            </a:pPr>
            <a:r>
              <a:rPr lang="ja-JP" altLang="en-US" sz="2000" dirty="0" smtClean="0"/>
              <a:t>皆</a:t>
            </a:r>
            <a:r>
              <a:rPr lang="ja-JP" altLang="en-US" sz="2000" dirty="0"/>
              <a:t>で資源を持ち寄り、賢く効率的に財源を使う</a:t>
            </a:r>
          </a:p>
          <a:p>
            <a:pPr marL="514350" indent="-342900">
              <a:spcBef>
                <a:spcPct val="20000"/>
              </a:spcBef>
              <a:buFont typeface="Wingdings" pitchFamily="2" charset="2"/>
              <a:buChar char="l"/>
            </a:pPr>
            <a:r>
              <a:rPr lang="ja-JP" altLang="en-US" sz="2000" dirty="0" smtClean="0"/>
              <a:t>地域</a:t>
            </a:r>
            <a:r>
              <a:rPr lang="ja-JP" altLang="en-US" sz="2000" dirty="0"/>
              <a:t>の実情や将来の介護保険制度等の姿をよく考える</a:t>
            </a:r>
          </a:p>
        </p:txBody>
      </p:sp>
      <p:sp>
        <p:nvSpPr>
          <p:cNvPr id="4" name="スライド番号プレースホルダー 2"/>
          <p:cNvSpPr txBox="1">
            <a:spLocks/>
          </p:cNvSpPr>
          <p:nvPr/>
        </p:nvSpPr>
        <p:spPr>
          <a:xfrm>
            <a:off x="8639332" y="6492875"/>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9</a:t>
            </a:fld>
            <a:endParaRPr lang="ja-JP" altLang="en-US" sz="1400" b="1" dirty="0">
              <a:solidFill>
                <a:prstClr val="black"/>
              </a:solidFill>
            </a:endParaRPr>
          </a:p>
        </p:txBody>
      </p:sp>
    </p:spTree>
    <p:extLst>
      <p:ext uri="{BB962C8B-B14F-4D97-AF65-F5344CB8AC3E}">
        <p14:creationId xmlns:p14="http://schemas.microsoft.com/office/powerpoint/2010/main" val="2765410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5332</TotalTime>
  <Words>2585</Words>
  <Application>Microsoft Office PowerPoint</Application>
  <PresentationFormat>画面に合わせる (4:3)</PresentationFormat>
  <Paragraphs>457</Paragraphs>
  <Slides>32</Slides>
  <Notes>16</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２.生活支援コーディネーターと協議体の活動理念</vt:lpstr>
      <vt:lpstr>※二重線囲いは「介護予防・日常生活支援総合事業ガイドライン」の記述</vt:lpstr>
      <vt:lpstr>PowerPoint プレゼンテーション</vt:lpstr>
      <vt:lpstr>PowerPoint プレゼンテーション</vt:lpstr>
      <vt:lpstr>PowerPoint プレゼンテーション</vt:lpstr>
      <vt:lpstr>各レベルのコーディネーターの基本的な役割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生活支援　中央研修  H26.9.4（木）～5（金） 品川フロントビル会議室  H26.9.6（土）～7（日） JA共済ビルカンファレンスホール</dc:title>
  <dc:creator>か_河野 順子</dc:creator>
  <cp:lastModifiedBy>JMAR</cp:lastModifiedBy>
  <cp:revision>262</cp:revision>
  <cp:lastPrinted>2016-09-13T10:38:20Z</cp:lastPrinted>
  <dcterms:created xsi:type="dcterms:W3CDTF">2014-07-03T01:33:57Z</dcterms:created>
  <dcterms:modified xsi:type="dcterms:W3CDTF">2016-09-16T02:29:33Z</dcterms:modified>
</cp:coreProperties>
</file>