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86" r:id="rId1"/>
    <p:sldMasterId id="2147484048" r:id="rId2"/>
    <p:sldMasterId id="2147484072" r:id="rId3"/>
    <p:sldMasterId id="2147484604" r:id="rId4"/>
    <p:sldMasterId id="2147484638" r:id="rId5"/>
    <p:sldMasterId id="2147484662" r:id="rId6"/>
    <p:sldMasterId id="2147484909" r:id="rId7"/>
    <p:sldMasterId id="2147484915" r:id="rId8"/>
    <p:sldMasterId id="2147484920" r:id="rId9"/>
    <p:sldMasterId id="2147484925" r:id="rId10"/>
    <p:sldMasterId id="2147484930" r:id="rId11"/>
    <p:sldMasterId id="2147484935" r:id="rId12"/>
    <p:sldMasterId id="2147484941" r:id="rId13"/>
    <p:sldMasterId id="2147484946" r:id="rId14"/>
    <p:sldMasterId id="2147484951" r:id="rId15"/>
    <p:sldMasterId id="2147484956" r:id="rId16"/>
    <p:sldMasterId id="2147484961" r:id="rId17"/>
    <p:sldMasterId id="2147484966" r:id="rId18"/>
    <p:sldMasterId id="2147484971" r:id="rId19"/>
    <p:sldMasterId id="2147484976" r:id="rId20"/>
    <p:sldMasterId id="2147484981" r:id="rId21"/>
    <p:sldMasterId id="2147484986" r:id="rId22"/>
  </p:sldMasterIdLst>
  <p:notesMasterIdLst>
    <p:notesMasterId r:id="rId54"/>
  </p:notesMasterIdLst>
  <p:handoutMasterIdLst>
    <p:handoutMasterId r:id="rId55"/>
  </p:handoutMasterIdLst>
  <p:sldIdLst>
    <p:sldId id="1229" r:id="rId23"/>
    <p:sldId id="1311" r:id="rId24"/>
    <p:sldId id="1312" r:id="rId25"/>
    <p:sldId id="1326" r:id="rId26"/>
    <p:sldId id="1317" r:id="rId27"/>
    <p:sldId id="1285" r:id="rId28"/>
    <p:sldId id="1325" r:id="rId29"/>
    <p:sldId id="1318" r:id="rId30"/>
    <p:sldId id="1319" r:id="rId31"/>
    <p:sldId id="1315" r:id="rId32"/>
    <p:sldId id="1206" r:id="rId33"/>
    <p:sldId id="1207" r:id="rId34"/>
    <p:sldId id="1274" r:id="rId35"/>
    <p:sldId id="1302" r:id="rId36"/>
    <p:sldId id="1320" r:id="rId37"/>
    <p:sldId id="1277" r:id="rId38"/>
    <p:sldId id="1305" r:id="rId39"/>
    <p:sldId id="1306" r:id="rId40"/>
    <p:sldId id="1321" r:id="rId41"/>
    <p:sldId id="1322" r:id="rId42"/>
    <p:sldId id="1323" r:id="rId43"/>
    <p:sldId id="1307" r:id="rId44"/>
    <p:sldId id="1310" r:id="rId45"/>
    <p:sldId id="1294" r:id="rId46"/>
    <p:sldId id="1296" r:id="rId47"/>
    <p:sldId id="1295" r:id="rId48"/>
    <p:sldId id="1297" r:id="rId49"/>
    <p:sldId id="1298" r:id="rId50"/>
    <p:sldId id="1300" r:id="rId51"/>
    <p:sldId id="1299" r:id="rId52"/>
    <p:sldId id="1301" r:id="rId53"/>
  </p:sldIdLst>
  <p:sldSz cx="9906000" cy="6858000" type="A4"/>
  <p:notesSz cx="6807200" cy="9939338"/>
  <p:defaultTextStyle>
    <a:defPPr>
      <a:defRPr lang="ja-JP"/>
    </a:defPPr>
    <a:lvl1pPr marL="0" algn="l" defTabSz="913575" rtl="0" eaLnBrk="1" latinLnBrk="0" hangingPunct="1">
      <a:defRPr kumimoji="1" sz="1800" kern="1200">
        <a:solidFill>
          <a:schemeClr val="tx1"/>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CCFFFF"/>
    <a:srgbClr val="FFCCFF"/>
    <a:srgbClr val="99FF99"/>
    <a:srgbClr val="CCFFCC"/>
    <a:srgbClr val="E6E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3165" autoAdjust="0"/>
  </p:normalViewPr>
  <p:slideViewPr>
    <p:cSldViewPr snapToGrid="0">
      <p:cViewPr varScale="1">
        <p:scale>
          <a:sx n="91" d="100"/>
          <a:sy n="91" d="100"/>
        </p:scale>
        <p:origin x="-1392" y="-108"/>
      </p:cViewPr>
      <p:guideLst>
        <p:guide orient="horz" pos="2160"/>
        <p:guide pos="3121"/>
      </p:guideLst>
    </p:cSldViewPr>
  </p:slideViewPr>
  <p:notesTextViewPr>
    <p:cViewPr>
      <p:scale>
        <a:sx n="300" d="100"/>
        <a:sy n="300" d="100"/>
      </p:scale>
      <p:origin x="0" y="0"/>
    </p:cViewPr>
  </p:notesTextViewPr>
  <p:sorterViewPr>
    <p:cViewPr>
      <p:scale>
        <a:sx n="100" d="100"/>
        <a:sy n="100" d="100"/>
      </p:scale>
      <p:origin x="0" y="20154"/>
    </p:cViewPr>
  </p:sorterViewPr>
  <p:notesViewPr>
    <p:cSldViewPr snapToGrid="0">
      <p:cViewPr varScale="1">
        <p:scale>
          <a:sx n="63" d="100"/>
          <a:sy n="63" d="100"/>
        </p:scale>
        <p:origin x="-3462" y="-12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1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22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33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世帯主が65歳以上の単独世帯数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invertIfNegative val="0"/>
          <c:dLbls>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6453.3220000000238</c:v>
                </c:pt>
                <c:pt idx="4">
                  <c:v>6327.991</c:v>
                </c:pt>
                <c:pt idx="5">
                  <c:v>6254.1450000000004</c:v>
                </c:pt>
              </c:numCache>
            </c:numRef>
          </c:val>
        </c:ser>
        <c:dLbls>
          <c:showLegendKey val="0"/>
          <c:showVal val="0"/>
          <c:showCatName val="0"/>
          <c:showSerName val="0"/>
          <c:showPercent val="0"/>
          <c:showBubbleSize val="0"/>
        </c:dLbls>
        <c:gapWidth val="150"/>
        <c:overlap val="100"/>
        <c:axId val="50424448"/>
        <c:axId val="50446720"/>
      </c:barChart>
      <c:lineChart>
        <c:grouping val="standard"/>
        <c:varyColors val="0"/>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LegendKey val="0"/>
            <c:showVal val="1"/>
            <c:showCatName val="0"/>
            <c:showSerName val="0"/>
            <c:showPercent val="0"/>
            <c:showBubbleSize val="0"/>
            <c:showLeaderLines val="0"/>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20.02667628197938</c:v>
                </c:pt>
                <c:pt idx="1">
                  <c:v>23.093754952390515</c:v>
                </c:pt>
                <c:pt idx="2">
                  <c:v>24.862755140498631</c:v>
                </c:pt>
                <c:pt idx="3">
                  <c:v>25.667838915252375</c:v>
                </c:pt>
                <c:pt idx="4">
                  <c:v>26.597400421346393</c:v>
                </c:pt>
                <c:pt idx="5">
                  <c:v>28.001697659869663</c:v>
                </c:pt>
              </c:numCache>
            </c:numRef>
          </c:val>
          <c:smooth val="0"/>
        </c:ser>
        <c:dLbls>
          <c:showLegendKey val="0"/>
          <c:showVal val="0"/>
          <c:showCatName val="0"/>
          <c:showSerName val="0"/>
          <c:showPercent val="0"/>
          <c:showBubbleSize val="0"/>
        </c:dLbls>
        <c:marker val="1"/>
        <c:smooth val="0"/>
        <c:axId val="50449792"/>
        <c:axId val="50448256"/>
      </c:lineChart>
      <c:catAx>
        <c:axId val="50424448"/>
        <c:scaling>
          <c:orientation val="minMax"/>
        </c:scaling>
        <c:delete val="0"/>
        <c:axPos val="b"/>
        <c:majorTickMark val="out"/>
        <c:minorTickMark val="none"/>
        <c:tickLblPos val="nextTo"/>
        <c:crossAx val="50446720"/>
        <c:crosses val="autoZero"/>
        <c:auto val="1"/>
        <c:lblAlgn val="ctr"/>
        <c:lblOffset val="100"/>
        <c:noMultiLvlLbl val="0"/>
      </c:catAx>
      <c:valAx>
        <c:axId val="50446720"/>
        <c:scaling>
          <c:orientation val="minMax"/>
        </c:scaling>
        <c:delete val="0"/>
        <c:axPos val="l"/>
        <c:majorGridlines/>
        <c:numFmt formatCode="#,##0_ " sourceLinked="1"/>
        <c:majorTickMark val="out"/>
        <c:minorTickMark val="none"/>
        <c:tickLblPos val="nextTo"/>
        <c:crossAx val="50424448"/>
        <c:crosses val="autoZero"/>
        <c:crossBetween val="between"/>
        <c:majorUnit val="5000"/>
      </c:valAx>
      <c:valAx>
        <c:axId val="50448256"/>
        <c:scaling>
          <c:orientation val="minMax"/>
        </c:scaling>
        <c:delete val="0"/>
        <c:axPos val="r"/>
        <c:numFmt formatCode="0.0_ " sourceLinked="1"/>
        <c:majorTickMark val="out"/>
        <c:minorTickMark val="none"/>
        <c:tickLblPos val="nextTo"/>
        <c:crossAx val="50449792"/>
        <c:crosses val="max"/>
        <c:crossBetween val="between"/>
        <c:majorUnit val="10"/>
      </c:valAx>
      <c:catAx>
        <c:axId val="50449792"/>
        <c:scaling>
          <c:orientation val="minMax"/>
        </c:scaling>
        <c:delete val="1"/>
        <c:axPos val="b"/>
        <c:majorTickMark val="out"/>
        <c:minorTickMark val="none"/>
        <c:tickLblPos val="none"/>
        <c:crossAx val="50448256"/>
        <c:crosses val="autoZero"/>
        <c:auto val="1"/>
        <c:lblAlgn val="ctr"/>
        <c:lblOffset val="100"/>
        <c:noMultiLvlLbl val="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manualLayout>
          <c:xMode val="edge"/>
          <c:yMode val="edge"/>
          <c:x val="8.2350645546671583E-2"/>
          <c:y val="0.71238261883931175"/>
          <c:w val="0.88952480011067248"/>
          <c:h val="0.20891367745698455"/>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ja-JP" altLang="en-US" sz="1100" dirty="0" smtClean="0">
                <a:latin typeface="+mn-ea"/>
                <a:ea typeface="+mn-ea"/>
              </a:rPr>
              <a:t>（括弧内</a:t>
            </a:r>
            <a:r>
              <a:rPr lang="ja-JP" altLang="en-US" sz="1100" dirty="0">
                <a:latin typeface="+mn-ea"/>
                <a:ea typeface="+mn-ea"/>
              </a:rPr>
              <a:t>は</a:t>
            </a:r>
            <a:r>
              <a:rPr lang="en-US" altLang="ja-JP" sz="1100" dirty="0">
                <a:latin typeface="+mn-ea"/>
                <a:ea typeface="+mn-ea"/>
              </a:rPr>
              <a:t>65</a:t>
            </a:r>
            <a:r>
              <a:rPr lang="ja-JP" altLang="en-US" sz="1100" dirty="0">
                <a:latin typeface="+mn-ea"/>
                <a:ea typeface="+mn-ea"/>
              </a:rPr>
              <a:t>歳以上人口</a:t>
            </a:r>
            <a:r>
              <a:rPr lang="ja-JP" altLang="en-US" sz="1100" dirty="0" smtClean="0">
                <a:latin typeface="+mn-ea"/>
                <a:ea typeface="+mn-ea"/>
              </a:rPr>
              <a:t>対比）</a:t>
            </a:r>
            <a:endParaRPr lang="ja-JP" altLang="en-US" sz="1100" dirty="0">
              <a:latin typeface="+mn-ea"/>
              <a:ea typeface="+mn-ea"/>
            </a:endParaRPr>
          </a:p>
        </c:rich>
      </c:tx>
      <c:layout>
        <c:manualLayout>
          <c:xMode val="edge"/>
          <c:yMode val="edge"/>
          <c:x val="6.7241477136066097E-2"/>
          <c:y val="9.3961692104580247E-2"/>
        </c:manualLayout>
      </c:layout>
      <c:overlay val="0"/>
    </c:title>
    <c:autoTitleDeleted val="0"/>
    <c:plotArea>
      <c:layout>
        <c:manualLayout>
          <c:layoutTarget val="inner"/>
          <c:xMode val="edge"/>
          <c:yMode val="edge"/>
          <c:x val="3.0408498672561287E-2"/>
          <c:y val="0.10296021530487542"/>
          <c:w val="0.93310130292036519"/>
          <c:h val="0.58631807350203713"/>
        </c:manualLayout>
      </c:layout>
      <c:barChart>
        <c:barDir val="col"/>
        <c:grouping val="stacked"/>
        <c:varyColors val="0"/>
        <c:ser>
          <c:idx val="0"/>
          <c:order val="0"/>
          <c:tx>
            <c:strRef>
              <c:f>Sheet1!$B$1</c:f>
              <c:strCache>
                <c:ptCount val="1"/>
                <c:pt idx="0">
                  <c:v>「認知症高齢者の日常生活自立度」Ⅱ以上の高齢者の推計（括弧内は65歳以上人口対比）</c:v>
                </c:pt>
              </c:strCache>
            </c:strRef>
          </c:tx>
          <c:spPr>
            <a:solidFill>
              <a:schemeClr val="accent1"/>
            </a:solidFill>
            <a:ln w="9525" cap="flat" cmpd="sng" algn="ctr">
              <a:noFill/>
              <a:prstDash val="solid"/>
            </a:ln>
            <a:effectLst>
              <a:outerShdw blurRad="40000" dist="20000" dir="5400000" rotWithShape="0">
                <a:srgbClr val="000000">
                  <a:alpha val="38000"/>
                </a:srgbClr>
              </a:outerShdw>
            </a:effectLst>
          </c:spPr>
          <c:invertIfNegative val="0"/>
          <c:cat>
            <c:strRef>
              <c:f>Sheet1!$A$2:$A$3</c:f>
              <c:strCache>
                <c:ptCount val="2"/>
                <c:pt idx="0">
                  <c:v>2012年</c:v>
                </c:pt>
                <c:pt idx="1">
                  <c:v>2025年</c:v>
                </c:pt>
              </c:strCache>
            </c:strRef>
          </c:cat>
          <c:val>
            <c:numRef>
              <c:f>Sheet1!$B$2:$B$3</c:f>
              <c:numCache>
                <c:formatCode>General</c:formatCode>
                <c:ptCount val="2"/>
                <c:pt idx="0">
                  <c:v>462</c:v>
                </c:pt>
                <c:pt idx="1">
                  <c:v>700</c:v>
                </c:pt>
              </c:numCache>
            </c:numRef>
          </c:val>
        </c:ser>
        <c:dLbls>
          <c:showLegendKey val="0"/>
          <c:showVal val="0"/>
          <c:showCatName val="0"/>
          <c:showSerName val="0"/>
          <c:showPercent val="0"/>
          <c:showBubbleSize val="0"/>
        </c:dLbls>
        <c:gapWidth val="150"/>
        <c:overlap val="100"/>
        <c:axId val="50311552"/>
        <c:axId val="50313088"/>
      </c:barChart>
      <c:catAx>
        <c:axId val="50311552"/>
        <c:scaling>
          <c:orientation val="minMax"/>
        </c:scaling>
        <c:delete val="0"/>
        <c:axPos val="b"/>
        <c:majorTickMark val="out"/>
        <c:minorTickMark val="none"/>
        <c:tickLblPos val="nextTo"/>
        <c:txPr>
          <a:bodyPr/>
          <a:lstStyle/>
          <a:p>
            <a:pPr>
              <a:defRPr sz="1200"/>
            </a:pPr>
            <a:endParaRPr lang="ja-JP"/>
          </a:p>
        </c:txPr>
        <c:crossAx val="50313088"/>
        <c:crosses val="autoZero"/>
        <c:auto val="1"/>
        <c:lblAlgn val="ctr"/>
        <c:lblOffset val="100"/>
        <c:noMultiLvlLbl val="0"/>
      </c:catAx>
      <c:valAx>
        <c:axId val="50313088"/>
        <c:scaling>
          <c:orientation val="minMax"/>
        </c:scaling>
        <c:delete val="1"/>
        <c:axPos val="l"/>
        <c:majorGridlines>
          <c:spPr>
            <a:ln>
              <a:noFill/>
            </a:ln>
          </c:spPr>
        </c:majorGridlines>
        <c:numFmt formatCode="General" sourceLinked="1"/>
        <c:majorTickMark val="out"/>
        <c:minorTickMark val="none"/>
        <c:tickLblPos val="nextTo"/>
        <c:crossAx val="50311552"/>
        <c:crosses val="autoZero"/>
        <c:crossBetween val="between"/>
      </c:valAx>
      <c:spPr>
        <a:noFill/>
        <a:ln>
          <a:noFill/>
        </a:ln>
      </c:spPr>
    </c:plotArea>
    <c:plotVisOnly val="1"/>
    <c:dispBlanksAs val="gap"/>
    <c:showDLblsOverMax val="0"/>
  </c:chart>
  <c:spPr>
    <a:solidFill>
      <a:schemeClr val="bg1">
        <a:lumMod val="95000"/>
      </a:schemeClr>
    </a:solidFill>
  </c:spPr>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'40～ (4)'!$A$10</c:f>
              <c:strCache>
                <c:ptCount val="1"/>
                <c:pt idx="0">
                  <c:v>20歳～39歳</c:v>
                </c:pt>
              </c:strCache>
            </c:strRef>
          </c:tx>
          <c:spPr>
            <a:solidFill>
              <a:srgbClr val="FFCC00"/>
            </a:solidFill>
          </c:spPr>
          <c:invertIfNegative val="0"/>
          <c:dLbls>
            <c:dLbl>
              <c:idx val="0"/>
              <c:layout>
                <c:manualLayout>
                  <c:x val="0"/>
                  <c:y val="0"/>
                </c:manualLayout>
              </c:layout>
              <c:tx>
                <c:rich>
                  <a:bodyPr/>
                  <a:lstStyle/>
                  <a:p>
                    <a:r>
                      <a:rPr lang="en-US" altLang="en-US" smtClean="0"/>
                      <a:t>3,517 </a:t>
                    </a:r>
                    <a:endParaRPr lang="en-US" altLang="en-US"/>
                  </a:p>
                </c:rich>
              </c:tx>
              <c:dLblPos val="ctr"/>
              <c:showLegendKey val="0"/>
              <c:showVal val="1"/>
              <c:showCatName val="0"/>
              <c:showSerName val="0"/>
              <c:showPercent val="0"/>
              <c:showBubbleSize val="0"/>
            </c:dLbl>
            <c:dLbl>
              <c:idx val="1"/>
              <c:layout/>
              <c:tx>
                <c:rich>
                  <a:bodyPr/>
                  <a:lstStyle/>
                  <a:p>
                    <a:r>
                      <a:rPr lang="en-US" altLang="en-US" smtClean="0"/>
                      <a:t>3,426 </a:t>
                    </a:r>
                    <a:endParaRPr lang="en-US" altLang="en-US" dirty="0"/>
                  </a:p>
                </c:rich>
              </c:tx>
              <c:dLblPos val="ctr"/>
              <c:showLegendKey val="0"/>
              <c:showVal val="1"/>
              <c:showCatName val="0"/>
              <c:showSerName val="0"/>
              <c:showPercent val="0"/>
              <c:showBubbleSize val="0"/>
            </c:dLbl>
            <c:dLbl>
              <c:idx val="2"/>
              <c:layout/>
              <c:tx>
                <c:rich>
                  <a:bodyPr/>
                  <a:lstStyle/>
                  <a:p>
                    <a:r>
                      <a:rPr lang="en-US" altLang="en-US" smtClean="0"/>
                      <a:t>3,220 </a:t>
                    </a:r>
                    <a:endParaRPr lang="en-US" altLang="en-US"/>
                  </a:p>
                </c:rich>
              </c:tx>
              <c:dLblPos val="ctr"/>
              <c:showLegendKey val="0"/>
              <c:showVal val="1"/>
              <c:showCatName val="0"/>
              <c:showSerName val="0"/>
              <c:showPercent val="0"/>
              <c:showBubbleSize val="0"/>
            </c:dLbl>
            <c:dLbl>
              <c:idx val="3"/>
              <c:layout/>
              <c:tx>
                <c:rich>
                  <a:bodyPr/>
                  <a:lstStyle/>
                  <a:p>
                    <a:r>
                      <a:rPr lang="en-US" altLang="en-US" smtClean="0"/>
                      <a:t>2,838 </a:t>
                    </a:r>
                    <a:endParaRPr lang="en-US" altLang="en-US" dirty="0"/>
                  </a:p>
                </c:rich>
              </c:tx>
              <c:dLblPos val="ctr"/>
              <c:showLegendKey val="0"/>
              <c:showVal val="1"/>
              <c:showCatName val="0"/>
              <c:showSerName val="0"/>
              <c:showPercent val="0"/>
              <c:showBubbleSize val="0"/>
            </c:dLbl>
            <c:dLbl>
              <c:idx val="4"/>
              <c:layout/>
              <c:tx>
                <c:rich>
                  <a:bodyPr/>
                  <a:lstStyle/>
                  <a:p>
                    <a:r>
                      <a:rPr lang="en-US" altLang="en-US" smtClean="0"/>
                      <a:t>2,608 </a:t>
                    </a:r>
                    <a:endParaRPr lang="en-US" altLang="en-US" dirty="0"/>
                  </a:p>
                </c:rich>
              </c:tx>
              <c:dLblPos val="ctr"/>
              <c:showLegendKey val="0"/>
              <c:showVal val="1"/>
              <c:showCatName val="0"/>
              <c:showSerName val="0"/>
              <c:showPercent val="0"/>
              <c:showBubbleSize val="0"/>
            </c:dLbl>
            <c:dLbl>
              <c:idx val="5"/>
              <c:layout/>
              <c:tx>
                <c:rich>
                  <a:bodyPr/>
                  <a:lstStyle/>
                  <a:p>
                    <a:r>
                      <a:rPr lang="en-US" altLang="en-US" smtClean="0"/>
                      <a:t>2,448 </a:t>
                    </a:r>
                    <a:endParaRPr lang="en-US" altLang="en-US" dirty="0"/>
                  </a:p>
                </c:rich>
              </c:tx>
              <c:dLblPos val="ctr"/>
              <c:showLegendKey val="0"/>
              <c:showVal val="1"/>
              <c:showCatName val="0"/>
              <c:showSerName val="0"/>
              <c:showPercent val="0"/>
              <c:showBubbleSize val="0"/>
            </c:dLbl>
            <c:dLbl>
              <c:idx val="6"/>
              <c:layout/>
              <c:tx>
                <c:rich>
                  <a:bodyPr/>
                  <a:lstStyle/>
                  <a:p>
                    <a:r>
                      <a:rPr lang="en-US" altLang="en-US" smtClean="0"/>
                      <a:t>2,337 </a:t>
                    </a:r>
                    <a:endParaRPr lang="en-US" altLang="en-US" dirty="0"/>
                  </a:p>
                </c:rich>
              </c:tx>
              <c:dLblPos val="ctr"/>
              <c:showLegendKey val="0"/>
              <c:showVal val="1"/>
              <c:showCatName val="0"/>
              <c:showSerName val="0"/>
              <c:showPercent val="0"/>
              <c:showBubbleSize val="0"/>
            </c:dLbl>
            <c:dLbl>
              <c:idx val="7"/>
              <c:layout/>
              <c:tx>
                <c:rich>
                  <a:bodyPr/>
                  <a:lstStyle/>
                  <a:p>
                    <a:r>
                      <a:rPr lang="en-US" altLang="en-US" smtClean="0"/>
                      <a:t>2,229 </a:t>
                    </a:r>
                    <a:endParaRPr lang="en-US" altLang="en-US"/>
                  </a:p>
                </c:rich>
              </c:tx>
              <c:dLblPos val="ctr"/>
              <c:showLegendKey val="0"/>
              <c:showVal val="1"/>
              <c:showCatName val="0"/>
              <c:showSerName val="0"/>
              <c:showPercent val="0"/>
              <c:showBubbleSize val="0"/>
            </c:dLbl>
            <c:dLbl>
              <c:idx val="8"/>
              <c:layout/>
              <c:tx>
                <c:rich>
                  <a:bodyPr/>
                  <a:lstStyle/>
                  <a:p>
                    <a:r>
                      <a:rPr lang="en-US" altLang="en-US" smtClean="0"/>
                      <a:t>2,069 </a:t>
                    </a:r>
                    <a:endParaRPr lang="en-US" altLang="en-US"/>
                  </a:p>
                </c:rich>
              </c:tx>
              <c:dLblPos val="ctr"/>
              <c:showLegendKey val="0"/>
              <c:showVal val="1"/>
              <c:showCatName val="0"/>
              <c:showSerName val="0"/>
              <c:showPercent val="0"/>
              <c:showBubbleSize val="0"/>
            </c:dLbl>
            <c:dLbl>
              <c:idx val="9"/>
              <c:layout/>
              <c:tx>
                <c:rich>
                  <a:bodyPr/>
                  <a:lstStyle/>
                  <a:p>
                    <a:r>
                      <a:rPr lang="en-US" altLang="en-US" smtClean="0"/>
                      <a:t>1,902 </a:t>
                    </a:r>
                    <a:endParaRPr lang="en-US" altLang="en-US"/>
                  </a:p>
                </c:rich>
              </c:tx>
              <c:dLblPos val="ctr"/>
              <c:showLegendKey val="0"/>
              <c:showVal val="1"/>
              <c:showCatName val="0"/>
              <c:showSerName val="0"/>
              <c:showPercent val="0"/>
              <c:showBubbleSize val="0"/>
            </c:dLbl>
            <c:dLbl>
              <c:idx val="10"/>
              <c:layout/>
              <c:tx>
                <c:rich>
                  <a:bodyPr/>
                  <a:lstStyle/>
                  <a:p>
                    <a:r>
                      <a:rPr lang="en-US" altLang="en-US" smtClean="0"/>
                      <a:t>1,747 </a:t>
                    </a:r>
                    <a:endParaRPr lang="en-US" altLang="en-US"/>
                  </a:p>
                </c:rich>
              </c:tx>
              <c:dLblPos val="ctr"/>
              <c:showLegendKey val="0"/>
              <c:showVal val="1"/>
              <c:showCatName val="0"/>
              <c:showSerName val="0"/>
              <c:showPercent val="0"/>
              <c:showBubbleSize val="0"/>
            </c:dLbl>
            <c:dLbl>
              <c:idx val="11"/>
              <c:layout/>
              <c:tx>
                <c:rich>
                  <a:bodyPr/>
                  <a:lstStyle/>
                  <a:p>
                    <a:r>
                      <a:rPr lang="en-US" altLang="en-US" smtClean="0"/>
                      <a:t>1,607 </a:t>
                    </a:r>
                    <a:endParaRPr lang="en-US" altLang="en-US" dirty="0"/>
                  </a:p>
                </c:rich>
              </c:tx>
              <c:dLblPos val="ctr"/>
              <c:showLegendKey val="0"/>
              <c:showVal val="1"/>
              <c:showCatName val="0"/>
              <c:showSerName val="0"/>
              <c:showPercent val="0"/>
              <c:showBubbleSize val="0"/>
            </c:dLbl>
            <c:dLbl>
              <c:idx val="12"/>
              <c:layout/>
              <c:tx>
                <c:rich>
                  <a:bodyPr/>
                  <a:lstStyle/>
                  <a:p>
                    <a:r>
                      <a:rPr lang="en-US" altLang="en-US" smtClean="0"/>
                      <a:t>1,509 </a:t>
                    </a:r>
                    <a:endParaRPr lang="en-US" altLang="en-US" dirty="0"/>
                  </a:p>
                </c:rich>
              </c:tx>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(4)'!$B$10:$N$10</c:f>
              <c:numCache>
                <c:formatCode>#,##0_ </c:formatCode>
                <c:ptCount val="13"/>
                <c:pt idx="0">
                  <c:v>-3517.2182999999995</c:v>
                </c:pt>
                <c:pt idx="1">
                  <c:v>-3426.2527</c:v>
                </c:pt>
                <c:pt idx="2">
                  <c:v>-3220.0001000000002</c:v>
                </c:pt>
                <c:pt idx="3">
                  <c:v>-2838.4975999999997</c:v>
                </c:pt>
                <c:pt idx="4">
                  <c:v>-2607.9564999999998</c:v>
                </c:pt>
                <c:pt idx="5">
                  <c:v>-2447.7159999999999</c:v>
                </c:pt>
                <c:pt idx="6">
                  <c:v>-2337.4101999999998</c:v>
                </c:pt>
                <c:pt idx="7">
                  <c:v>-2229.4153999999999</c:v>
                </c:pt>
                <c:pt idx="8">
                  <c:v>-2069.2536</c:v>
                </c:pt>
                <c:pt idx="9">
                  <c:v>-1901.9657999999999</c:v>
                </c:pt>
                <c:pt idx="10">
                  <c:v>-1747.0955000000001</c:v>
                </c:pt>
                <c:pt idx="11">
                  <c:v>-1606.8303000000001</c:v>
                </c:pt>
                <c:pt idx="12">
                  <c:v>-1508.9385</c:v>
                </c:pt>
              </c:numCache>
            </c:numRef>
          </c:val>
        </c:ser>
        <c:ser>
          <c:idx val="5"/>
          <c:order val="1"/>
          <c:tx>
            <c:strRef>
              <c:f>'40～ (4)'!$A$11</c:f>
              <c:strCache>
                <c:ptCount val="1"/>
                <c:pt idx="0">
                  <c:v>40歳～64歳</c:v>
                </c:pt>
              </c:strCache>
            </c:strRef>
          </c:tx>
          <c:invertIfNegative val="0"/>
          <c:dLbls>
            <c:showLegendKey val="0"/>
            <c:showVal val="1"/>
            <c:showCatName val="0"/>
            <c:showSerName val="0"/>
            <c:showPercent val="0"/>
            <c:showBubbleSize val="0"/>
            <c:showLeaderLines val="0"/>
          </c:dLbls>
          <c:val>
            <c:numRef>
              <c:f>'40～ (4)'!$B$11:$N$11</c:f>
              <c:numCache>
                <c:formatCode>#,##0_ </c:formatCode>
                <c:ptCount val="13"/>
                <c:pt idx="0">
                  <c:v>4370.6817000000001</c:v>
                </c:pt>
                <c:pt idx="1">
                  <c:v>4356.6472999999996</c:v>
                </c:pt>
                <c:pt idx="2">
                  <c:v>4344.1505000000006</c:v>
                </c:pt>
                <c:pt idx="3">
                  <c:v>4250.0295999999998</c:v>
                </c:pt>
                <c:pt idx="4">
                  <c:v>4175.0897000000004</c:v>
                </c:pt>
                <c:pt idx="5">
                  <c:v>4111.6256999999996</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2"/>
          <c:tx>
            <c:strRef>
              <c:f>'40～ (4)'!$A$12</c:f>
              <c:strCache>
                <c:ptCount val="1"/>
                <c:pt idx="0">
                  <c:v>65歳～74歳</c:v>
                </c:pt>
              </c:strCache>
            </c:strRef>
          </c:tx>
          <c:spPr>
            <a:solidFill>
              <a:srgbClr val="00CC00"/>
            </a:solidFill>
          </c:spPr>
          <c:invertIfNegative val="0"/>
          <c:dLbls>
            <c:dLbl>
              <c:idx val="6"/>
              <c:layout>
                <c:manualLayout>
                  <c:x val="0"/>
                  <c:y val="2.4059673041041636E-2"/>
                </c:manualLayout>
              </c:layout>
              <c:dLblPos val="ctr"/>
              <c:showLegendKey val="0"/>
              <c:showVal val="1"/>
              <c:showCatName val="0"/>
              <c:showSerName val="0"/>
              <c:showPercent val="0"/>
              <c:showBubbleSize val="0"/>
            </c:dLbl>
            <c:dLbl>
              <c:idx val="8"/>
              <c:layout>
                <c:manualLayout>
                  <c:x val="5.0547183208464542E-3"/>
                  <c:y val="-1.8713079031921272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2204.1</c:v>
                </c:pt>
                <c:pt idx="1">
                  <c:v>2576.1999999999998</c:v>
                </c:pt>
                <c:pt idx="2">
                  <c:v>2948.3</c:v>
                </c:pt>
                <c:pt idx="3">
                  <c:v>3395.2</c:v>
                </c:pt>
                <c:pt idx="4">
                  <c:v>3612.4</c:v>
                </c:pt>
                <c:pt idx="5">
                  <c:v>3657.3</c:v>
                </c:pt>
                <c:pt idx="6">
                  <c:v>3684.9</c:v>
                </c:pt>
                <c:pt idx="7">
                  <c:v>3740.7</c:v>
                </c:pt>
                <c:pt idx="8">
                  <c:v>3867.8</c:v>
                </c:pt>
                <c:pt idx="9">
                  <c:v>3856.4</c:v>
                </c:pt>
                <c:pt idx="10">
                  <c:v>3767.6</c:v>
                </c:pt>
                <c:pt idx="11">
                  <c:v>3625.7</c:v>
                </c:pt>
                <c:pt idx="12">
                  <c:v>3464.2</c:v>
                </c:pt>
              </c:numCache>
            </c:numRef>
          </c:val>
        </c:ser>
        <c:ser>
          <c:idx val="2"/>
          <c:order val="3"/>
          <c:tx>
            <c:strRef>
              <c:f>'40～ (4)'!#REF!</c:f>
              <c:strCache>
                <c:ptCount val="1"/>
                <c:pt idx="0">
                  <c:v>#REF!</c:v>
                </c:pt>
              </c:strCache>
            </c:strRef>
          </c:tx>
          <c:spPr>
            <a:solidFill>
              <a:srgbClr val="66FFFF"/>
            </a:solidFill>
          </c:spPr>
          <c:invertIfNegative val="0"/>
          <c:dLbls>
            <c:dLbl>
              <c:idx val="0"/>
              <c:delete val="1"/>
            </c:dLbl>
            <c:dLbl>
              <c:idx val="3"/>
              <c:layout>
                <c:manualLayout>
                  <c:x val="0"/>
                  <c:y val="-1.0693188018240726E-2"/>
                </c:manualLayout>
              </c:layout>
              <c:dLblPos val="ctr"/>
              <c:showLegendKey val="0"/>
              <c:showVal val="1"/>
              <c:showCatName val="0"/>
              <c:showSerName val="0"/>
              <c:showPercent val="0"/>
              <c:showBubbleSize val="0"/>
            </c:dLbl>
            <c:dLbl>
              <c:idx val="6"/>
              <c:layout>
                <c:manualLayout>
                  <c:x val="0"/>
                  <c:y val="1.3366485022800908E-2"/>
                </c:manualLayout>
              </c:layout>
              <c:dLblPos val="ctr"/>
              <c:showLegendKey val="0"/>
              <c:showVal val="1"/>
              <c:showCatName val="0"/>
              <c:showSerName val="0"/>
              <c:showPercent val="0"/>
              <c:showBubbleSize val="0"/>
            </c:dLbl>
            <c:dLbl>
              <c:idx val="7"/>
              <c:layout>
                <c:manualLayout>
                  <c:x val="0"/>
                  <c:y val="-1.0693188018240726E-2"/>
                </c:manualLayout>
              </c:layout>
              <c:dLblPos val="ctr"/>
              <c:showLegendKey val="0"/>
              <c:showVal val="1"/>
              <c:showCatName val="0"/>
              <c:showSerName val="0"/>
              <c:showPercent val="0"/>
              <c:showBubbleSize val="0"/>
            </c:dLbl>
            <c:dLbl>
              <c:idx val="8"/>
              <c:layout>
                <c:manualLayout>
                  <c:x val="0"/>
                  <c:y val="-2.4059673041041636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(4)'!#REF!</c:f>
              <c:numCache>
                <c:formatCode>General</c:formatCode>
                <c:ptCount val="1"/>
                <c:pt idx="0">
                  <c:v>1</c:v>
                </c:pt>
              </c:numCache>
            </c:numRef>
          </c:val>
        </c:ser>
        <c:ser>
          <c:idx val="3"/>
          <c:order val="4"/>
          <c:tx>
            <c:strRef>
              <c:f>'40～ (4)'!#REF!</c:f>
              <c:strCache>
                <c:ptCount val="1"/>
                <c:pt idx="0">
                  <c:v>#REF!</c:v>
                </c:pt>
              </c:strCache>
            </c:strRef>
          </c:tx>
          <c:spPr>
            <a:solidFill>
              <a:srgbClr val="FF66FF"/>
            </a:solidFill>
          </c:spPr>
          <c:invertIfNegative val="0"/>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(4)'!#REF!</c:f>
              <c:numCache>
                <c:formatCode>General</c:formatCode>
                <c:ptCount val="1"/>
                <c:pt idx="0">
                  <c:v>1</c:v>
                </c:pt>
              </c:numCache>
            </c:numRef>
          </c:val>
        </c:ser>
        <c:ser>
          <c:idx val="4"/>
          <c:order val="5"/>
          <c:tx>
            <c:v>20～</c:v>
          </c:tx>
          <c:spPr>
            <a:noFill/>
            <a:ln>
              <a:noFill/>
            </a:ln>
          </c:spPr>
          <c:invertIfNegative val="0"/>
          <c:dLbls>
            <c:dLbl>
              <c:idx val="0"/>
              <c:layout/>
              <c:tx>
                <c:rich>
                  <a:bodyPr/>
                  <a:lstStyle/>
                  <a:p>
                    <a:r>
                      <a:rPr lang="en-US" altLang="ja-JP" b="1" smtClean="0"/>
                      <a:t>6,575</a:t>
                    </a:r>
                    <a:r>
                      <a:rPr lang="en-US" altLang="en-US" b="1" smtClean="0"/>
                      <a:t> </a:t>
                    </a:r>
                    <a:endParaRPr lang="en-US" altLang="en-US" dirty="0"/>
                  </a:p>
                </c:rich>
              </c:tx>
              <c:dLblPos val="inBase"/>
              <c:showLegendKey val="0"/>
              <c:showVal val="1"/>
              <c:showCatName val="0"/>
              <c:showSerName val="0"/>
              <c:showPercent val="0"/>
              <c:showBubbleSize val="0"/>
            </c:dLbl>
            <c:dLbl>
              <c:idx val="1"/>
              <c:layout/>
              <c:tx>
                <c:rich>
                  <a:bodyPr/>
                  <a:lstStyle/>
                  <a:p>
                    <a:r>
                      <a:rPr lang="en-US" altLang="ja-JP" b="1" smtClean="0"/>
                      <a:t>6,933</a:t>
                    </a:r>
                    <a:r>
                      <a:rPr lang="en-US" altLang="en-US" b="1" smtClean="0"/>
                      <a:t> </a:t>
                    </a:r>
                    <a:endParaRPr lang="en-US" altLang="en-US" dirty="0"/>
                  </a:p>
                </c:rich>
              </c:tx>
              <c:dLblPos val="inBase"/>
              <c:showLegendKey val="0"/>
              <c:showVal val="1"/>
              <c:showCatName val="0"/>
              <c:showSerName val="0"/>
              <c:showPercent val="0"/>
              <c:showBubbleSize val="0"/>
            </c:dLbl>
            <c:dLbl>
              <c:idx val="2"/>
              <c:layout/>
              <c:tx>
                <c:rich>
                  <a:bodyPr/>
                  <a:lstStyle/>
                  <a:p>
                    <a:r>
                      <a:rPr lang="en-US" altLang="ja-JP" b="1" smtClean="0"/>
                      <a:t>7,293</a:t>
                    </a:r>
                    <a:r>
                      <a:rPr lang="en-US" altLang="en-US" b="1" smtClean="0"/>
                      <a:t> </a:t>
                    </a:r>
                    <a:endParaRPr lang="en-US" altLang="en-US" dirty="0"/>
                  </a:p>
                </c:rich>
              </c:tx>
              <c:dLblPos val="inBase"/>
              <c:showLegendKey val="0"/>
              <c:showVal val="1"/>
              <c:showCatName val="0"/>
              <c:showSerName val="0"/>
              <c:showPercent val="0"/>
              <c:showBubbleSize val="0"/>
            </c:dLbl>
            <c:dLbl>
              <c:idx val="3"/>
              <c:layout/>
              <c:tx>
                <c:rich>
                  <a:bodyPr/>
                  <a:lstStyle/>
                  <a:p>
                    <a:r>
                      <a:rPr lang="en-US" altLang="ja-JP" b="1" smtClean="0"/>
                      <a:t>7,645</a:t>
                    </a:r>
                    <a:r>
                      <a:rPr lang="en-US" altLang="en-US" b="1" smtClean="0"/>
                      <a:t> </a:t>
                    </a:r>
                    <a:endParaRPr lang="en-US" altLang="en-US" dirty="0"/>
                  </a:p>
                </c:rich>
              </c:tx>
              <c:dLblPos val="inBase"/>
              <c:showLegendKey val="0"/>
              <c:showVal val="1"/>
              <c:showCatName val="0"/>
              <c:showSerName val="0"/>
              <c:showPercent val="0"/>
              <c:showBubbleSize val="0"/>
            </c:dLbl>
            <c:dLbl>
              <c:idx val="4"/>
              <c:layout/>
              <c:tx>
                <c:rich>
                  <a:bodyPr/>
                  <a:lstStyle/>
                  <a:p>
                    <a:r>
                      <a:rPr lang="en-US" altLang="ja-JP" b="1" smtClean="0"/>
                      <a:t>7,787</a:t>
                    </a:r>
                    <a:r>
                      <a:rPr lang="en-US" altLang="en-US" b="1" smtClean="0"/>
                      <a:t> </a:t>
                    </a:r>
                    <a:endParaRPr lang="en-US" altLang="en-US" dirty="0"/>
                  </a:p>
                </c:rich>
              </c:tx>
              <c:dLblPos val="inBase"/>
              <c:showLegendKey val="0"/>
              <c:showVal val="1"/>
              <c:showCatName val="0"/>
              <c:showSerName val="0"/>
              <c:showPercent val="0"/>
              <c:showBubbleSize val="0"/>
            </c:dLbl>
            <c:dLbl>
              <c:idx val="5"/>
              <c:layout/>
              <c:tx>
                <c:rich>
                  <a:bodyPr/>
                  <a:lstStyle/>
                  <a:p>
                    <a:r>
                      <a:rPr lang="en-US" altLang="ja-JP" b="1" smtClean="0"/>
                      <a:t>7,769</a:t>
                    </a:r>
                    <a:r>
                      <a:rPr lang="en-US" altLang="en-US" b="1" smtClean="0"/>
                      <a:t> </a:t>
                    </a:r>
                    <a:endParaRPr lang="en-US" altLang="en-US" dirty="0"/>
                  </a:p>
                </c:rich>
              </c:tx>
              <c:dLblPos val="inBase"/>
              <c:showLegendKey val="0"/>
              <c:showVal val="1"/>
              <c:showCatName val="0"/>
              <c:showSerName val="0"/>
              <c:showPercent val="0"/>
              <c:showBubbleSize val="0"/>
            </c:dLbl>
            <c:dLbl>
              <c:idx val="6"/>
              <c:layout/>
              <c:tx>
                <c:rich>
                  <a:bodyPr/>
                  <a:lstStyle/>
                  <a:p>
                    <a:r>
                      <a:rPr lang="en-US" altLang="ja-JP" b="1" smtClean="0"/>
                      <a:t>7,626</a:t>
                    </a:r>
                    <a:r>
                      <a:rPr lang="en-US" altLang="en-US" b="1" smtClean="0"/>
                      <a:t> </a:t>
                    </a:r>
                    <a:endParaRPr lang="en-US" altLang="en-US" dirty="0"/>
                  </a:p>
                </c:rich>
              </c:tx>
              <c:dLblPos val="inBase"/>
              <c:showLegendKey val="0"/>
              <c:showVal val="1"/>
              <c:showCatName val="0"/>
              <c:showSerName val="0"/>
              <c:showPercent val="0"/>
              <c:showBubbleSize val="0"/>
            </c:dLbl>
            <c:dLbl>
              <c:idx val="7"/>
              <c:layout/>
              <c:tx>
                <c:rich>
                  <a:bodyPr/>
                  <a:lstStyle/>
                  <a:p>
                    <a:r>
                      <a:rPr lang="en-US" altLang="ja-JP" b="1" smtClean="0"/>
                      <a:t>7,421</a:t>
                    </a:r>
                    <a:r>
                      <a:rPr lang="en-US" altLang="en-US" b="1" smtClean="0"/>
                      <a:t> </a:t>
                    </a:r>
                    <a:endParaRPr lang="en-US" altLang="en-US" dirty="0"/>
                  </a:p>
                </c:rich>
              </c:tx>
              <c:dLblPos val="inBase"/>
              <c:showLegendKey val="0"/>
              <c:showVal val="1"/>
              <c:showCatName val="0"/>
              <c:showSerName val="0"/>
              <c:showPercent val="0"/>
              <c:showBubbleSize val="0"/>
            </c:dLbl>
            <c:dLbl>
              <c:idx val="8"/>
              <c:layout>
                <c:manualLayout>
                  <c:x val="1.3616097725615561E-2"/>
                  <c:y val="0.11032907233647"/>
                </c:manualLayout>
              </c:layout>
              <c:tx>
                <c:rich>
                  <a:bodyPr/>
                  <a:lstStyle/>
                  <a:p>
                    <a:r>
                      <a:rPr lang="en-US" altLang="ja-JP" b="1" dirty="0" smtClean="0"/>
                      <a:t>7,192</a:t>
                    </a:r>
                    <a:endParaRPr lang="en-US" altLang="en-US" dirty="0"/>
                  </a:p>
                </c:rich>
              </c:tx>
              <c:dLblPos val="ctr"/>
              <c:showLegendKey val="0"/>
              <c:showVal val="1"/>
              <c:showCatName val="0"/>
              <c:showSerName val="0"/>
              <c:showPercent val="0"/>
              <c:showBubbleSize val="0"/>
            </c:dLbl>
            <c:dLbl>
              <c:idx val="9"/>
              <c:layout>
                <c:manualLayout>
                  <c:x val="1.0109436641693002E-2"/>
                  <c:y val="0.1138026744757812"/>
                </c:manualLayout>
              </c:layout>
              <c:tx>
                <c:rich>
                  <a:bodyPr/>
                  <a:lstStyle/>
                  <a:p>
                    <a:r>
                      <a:rPr lang="en-US" altLang="ja-JP" b="1" dirty="0" smtClean="0"/>
                      <a:t>6,933</a:t>
                    </a:r>
                    <a:endParaRPr lang="en-US" altLang="ja-JP" dirty="0" smtClean="0"/>
                  </a:p>
                </c:rich>
              </c:tx>
              <c:dLblPos val="ctr"/>
              <c:showLegendKey val="0"/>
              <c:showVal val="1"/>
              <c:showCatName val="0"/>
              <c:showSerName val="0"/>
              <c:showPercent val="0"/>
              <c:showBubbleSize val="0"/>
            </c:dLbl>
            <c:dLbl>
              <c:idx val="10"/>
              <c:layout>
                <c:manualLayout>
                  <c:x val="2.5273591604233199E-3"/>
                  <c:y val="0.11615749129389259"/>
                </c:manualLayout>
              </c:layout>
              <c:tx>
                <c:rich>
                  <a:bodyPr/>
                  <a:lstStyle/>
                  <a:p>
                    <a:r>
                      <a:rPr lang="en-US" altLang="ja-JP" b="1" smtClean="0"/>
                      <a:t>6,664</a:t>
                    </a:r>
                    <a:r>
                      <a:rPr lang="en-US" altLang="en-US" b="1" smtClean="0"/>
                      <a:t> </a:t>
                    </a:r>
                    <a:endParaRPr lang="en-US" altLang="en-US" dirty="0"/>
                  </a:p>
                </c:rich>
              </c:tx>
              <c:dLblPos val="ctr"/>
              <c:showLegendKey val="0"/>
              <c:showVal val="1"/>
              <c:showCatName val="0"/>
              <c:showSerName val="0"/>
              <c:showPercent val="0"/>
              <c:showBubbleSize val="0"/>
            </c:dLbl>
            <c:dLbl>
              <c:idx val="11"/>
              <c:layout>
                <c:manualLayout>
                  <c:x val="-2.5273591604231347E-3"/>
                  <c:y val="9.9232574313446814E-2"/>
                </c:manualLayout>
              </c:layout>
              <c:tx>
                <c:rich>
                  <a:bodyPr/>
                  <a:lstStyle/>
                  <a:p>
                    <a:r>
                      <a:rPr lang="en-US" altLang="ja-JP" b="1" smtClean="0"/>
                      <a:t>6,387</a:t>
                    </a:r>
                    <a:endParaRPr lang="en-US" altLang="en-US" dirty="0"/>
                  </a:p>
                </c:rich>
              </c:tx>
              <c:dLblPos val="ctr"/>
              <c:showLegendKey val="0"/>
              <c:showVal val="1"/>
              <c:showCatName val="0"/>
              <c:showSerName val="0"/>
              <c:showPercent val="0"/>
              <c:showBubbleSize val="0"/>
            </c:dLbl>
            <c:dLbl>
              <c:idx val="12"/>
              <c:layout/>
              <c:tx>
                <c:rich>
                  <a:bodyPr/>
                  <a:lstStyle/>
                  <a:p>
                    <a:r>
                      <a:rPr lang="en-US" altLang="ja-JP" b="1" smtClean="0"/>
                      <a:t>6,060</a:t>
                    </a:r>
                    <a:endParaRPr lang="en-US" altLang="en-US" dirty="0"/>
                  </a:p>
                </c:rich>
              </c:tx>
              <c:dLblPos val="inBase"/>
              <c:showLegendKey val="0"/>
              <c:showVal val="1"/>
              <c:showCatName val="0"/>
              <c:showSerName val="0"/>
              <c:showPercent val="0"/>
              <c:showBubbleSize val="0"/>
            </c:dLbl>
            <c:txPr>
              <a:bodyPr/>
              <a:lstStyle/>
              <a:p>
                <a:pPr>
                  <a:defRPr b="1"/>
                </a:pPr>
                <a:endParaRPr lang="ja-JP"/>
              </a:p>
            </c:txPr>
            <c:dLblPos val="inBase"/>
            <c:showLegendKey val="0"/>
            <c:showVal val="1"/>
            <c:showCatName val="0"/>
            <c:showSerName val="0"/>
            <c:showPercent val="0"/>
            <c:showBubbleSize val="0"/>
            <c:showLeaderLines val="0"/>
          </c:dLbls>
          <c:val>
            <c:numRef>
              <c:f>'40～ (4)'!$B$13:$N$13</c:f>
              <c:numCache>
                <c:formatCode>#,##0_ </c:formatCode>
                <c:ptCount val="13"/>
                <c:pt idx="0">
                  <c:v>3057.5634000000005</c:v>
                </c:pt>
                <c:pt idx="1">
                  <c:v>3506.5945999999994</c:v>
                </c:pt>
                <c:pt idx="2">
                  <c:v>4072.4504000000006</c:v>
                </c:pt>
                <c:pt idx="3">
                  <c:v>4806.732</c:v>
                </c:pt>
                <c:pt idx="4">
                  <c:v>5179.5332000000008</c:v>
                </c:pt>
                <c:pt idx="5">
                  <c:v>5321.2096999999994</c:v>
                </c:pt>
                <c:pt idx="6">
                  <c:v>5288.5189</c:v>
                </c:pt>
                <c:pt idx="7">
                  <c:v>5191.4966000000004</c:v>
                </c:pt>
                <c:pt idx="8">
                  <c:v>5122.5562</c:v>
                </c:pt>
                <c:pt idx="9">
                  <c:v>5030.9485999999997</c:v>
                </c:pt>
                <c:pt idx="10">
                  <c:v>4916.4521999999997</c:v>
                </c:pt>
                <c:pt idx="11">
                  <c:v>4780.2660999999998</c:v>
                </c:pt>
                <c:pt idx="12">
                  <c:v>4551.3355000000001</c:v>
                </c:pt>
              </c:numCache>
            </c:numRef>
          </c:val>
        </c:ser>
        <c:dLbls>
          <c:showLegendKey val="0"/>
          <c:showVal val="0"/>
          <c:showCatName val="0"/>
          <c:showSerName val="0"/>
          <c:showPercent val="0"/>
          <c:showBubbleSize val="0"/>
        </c:dLbls>
        <c:gapWidth val="150"/>
        <c:overlap val="100"/>
        <c:axId val="179532928"/>
        <c:axId val="179534464"/>
      </c:barChart>
      <c:catAx>
        <c:axId val="179532928"/>
        <c:scaling>
          <c:orientation val="minMax"/>
        </c:scaling>
        <c:delete val="1"/>
        <c:axPos val="b"/>
        <c:numFmt formatCode="General" sourceLinked="1"/>
        <c:majorTickMark val="out"/>
        <c:minorTickMark val="none"/>
        <c:tickLblPos val="nextTo"/>
        <c:crossAx val="179534464"/>
        <c:crosses val="autoZero"/>
        <c:auto val="1"/>
        <c:lblAlgn val="ctr"/>
        <c:lblOffset val="100"/>
        <c:noMultiLvlLbl val="0"/>
      </c:catAx>
      <c:valAx>
        <c:axId val="179534464"/>
        <c:scaling>
          <c:orientation val="minMax"/>
          <c:max val="12000"/>
        </c:scaling>
        <c:delete val="0"/>
        <c:axPos val="l"/>
        <c:majorGridlines/>
        <c:numFmt formatCode="#,##0_ " sourceLinked="1"/>
        <c:majorTickMark val="out"/>
        <c:minorTickMark val="none"/>
        <c:tickLblPos val="nextTo"/>
        <c:crossAx val="17953292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33111245709671"/>
          <c:y val="4.5529632179987581E-2"/>
          <c:w val="0.85648843751521231"/>
          <c:h val="0.74507022500050091"/>
        </c:manualLayout>
      </c:layout>
      <c:barChart>
        <c:barDir val="col"/>
        <c:grouping val="stacked"/>
        <c:varyColors val="0"/>
        <c:ser>
          <c:idx val="0"/>
          <c:order val="0"/>
          <c:tx>
            <c:strRef>
              <c:f>'75～ (2)'!$A$12</c:f>
              <c:strCache>
                <c:ptCount val="1"/>
                <c:pt idx="0">
                  <c:v>75歳～84歳</c:v>
                </c:pt>
              </c:strCache>
            </c:strRef>
          </c:tx>
          <c:spPr>
            <a:solidFill>
              <a:srgbClr val="00FFFF"/>
            </a:solidFill>
          </c:spPr>
          <c:invertIfNegative val="0"/>
          <c:dLbls>
            <c:dLbl>
              <c:idx val="0"/>
              <c:layout>
                <c:manualLayout>
                  <c:x val="2.5641025641025641E-3"/>
                  <c:y val="2.2986739687943444E-2"/>
                </c:manualLayout>
              </c:layout>
              <c:showLegendKey val="0"/>
              <c:showVal val="1"/>
              <c:showCatName val="0"/>
              <c:showSerName val="0"/>
              <c:showPercent val="0"/>
              <c:showBubbleSize val="0"/>
            </c:dLbl>
            <c:dLbl>
              <c:idx val="1"/>
              <c:layout>
                <c:manualLayout>
                  <c:x val="-2.5641025641025641E-3"/>
                  <c:y val="1.78785753128449E-2"/>
                </c:manualLayout>
              </c:layout>
              <c:showLegendKey val="0"/>
              <c:showVal val="1"/>
              <c:showCatName val="0"/>
              <c:showSerName val="0"/>
              <c:showPercent val="0"/>
              <c:showBubbleSize val="0"/>
            </c:dLbl>
            <c:dLbl>
              <c:idx val="2"/>
              <c:layout>
                <c:manualLayout>
                  <c:x val="-5.1282051282051282E-3"/>
                  <c:y val="1.0216328750197087E-2"/>
                </c:manualLayout>
              </c:layout>
              <c:showLegendKey val="0"/>
              <c:showVal val="1"/>
              <c:showCatName val="0"/>
              <c:showSerName val="0"/>
              <c:showPercent val="0"/>
              <c:showBubbleSize val="0"/>
            </c:dLbl>
            <c:dLbl>
              <c:idx val="3"/>
              <c:layout>
                <c:manualLayout>
                  <c:x val="2.5641025641025641E-3"/>
                  <c:y val="-2.5540821875492717E-3"/>
                </c:manualLayout>
              </c:layout>
              <c:showLegendKey val="0"/>
              <c:showVal val="1"/>
              <c:showCatName val="0"/>
              <c:showSerName val="0"/>
              <c:showPercent val="0"/>
              <c:showBubbleSize val="0"/>
            </c:dLbl>
            <c:dLbl>
              <c:idx val="4"/>
              <c:layout>
                <c:manualLayout>
                  <c:x val="-4.7008003968073819E-17"/>
                  <c:y val="-1.532449312529563E-2"/>
                </c:manualLayout>
              </c:layout>
              <c:showLegendKey val="0"/>
              <c:showVal val="1"/>
              <c:showCatName val="0"/>
              <c:showSerName val="0"/>
              <c:showPercent val="0"/>
              <c:showBubbleSize val="0"/>
            </c:dLbl>
            <c:dLbl>
              <c:idx val="5"/>
              <c:layout>
                <c:manualLayout>
                  <c:x val="-7.6923076923076927E-3"/>
                  <c:y val="-1.532449312529563E-2"/>
                </c:manualLayout>
              </c:layout>
              <c:showLegendKey val="0"/>
              <c:showVal val="1"/>
              <c:showCatName val="0"/>
              <c:showSerName val="0"/>
              <c:showPercent val="0"/>
              <c:showBubbleSize val="0"/>
            </c:dLbl>
            <c:dLbl>
              <c:idx val="8"/>
              <c:layout>
                <c:manualLayout>
                  <c:x val="0"/>
                  <c:y val="2.8094904063041989E-2"/>
                </c:manualLayout>
              </c:layout>
              <c:showLegendKey val="0"/>
              <c:showVal val="1"/>
              <c:showCatName val="0"/>
              <c:showSerName val="0"/>
              <c:showPercent val="0"/>
              <c:showBubbleSize val="0"/>
            </c:dLbl>
            <c:dLbl>
              <c:idx val="10"/>
              <c:layout>
                <c:manualLayout>
                  <c:x val="-5.1282051282052219E-3"/>
                  <c:y val="-2.2986739687943444E-2"/>
                </c:manualLayout>
              </c:layout>
              <c:showLegendKey val="0"/>
              <c:showVal val="1"/>
              <c:showCatName val="0"/>
              <c:showSerName val="0"/>
              <c:showPercent val="0"/>
              <c:showBubbleSize val="0"/>
            </c:dLbl>
            <c:txPr>
              <a:bodyPr/>
              <a:lstStyle/>
              <a:p>
                <a:pPr>
                  <a:defRPr sz="105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677.56790000000001</c:v>
                </c:pt>
                <c:pt idx="1">
                  <c:v>870.37799999999993</c:v>
                </c:pt>
                <c:pt idx="2">
                  <c:v>1036.8440999999998</c:v>
                </c:pt>
                <c:pt idx="3">
                  <c:v>1134.7764</c:v>
                </c:pt>
                <c:pt idx="4">
                  <c:v>1242.154</c:v>
                </c:pt>
                <c:pt idx="5">
                  <c:v>1442.3580000000002</c:v>
                </c:pt>
                <c:pt idx="6">
                  <c:v>1432.1466</c:v>
                </c:pt>
                <c:pt idx="7">
                  <c:v>1230.6118999999999</c:v>
                </c:pt>
                <c:pt idx="8">
                  <c:v>1186.402</c:v>
                </c:pt>
                <c:pt idx="9">
                  <c:v>1271.799</c:v>
                </c:pt>
                <c:pt idx="10">
                  <c:v>1407.2474</c:v>
                </c:pt>
                <c:pt idx="11">
                  <c:v>1366.346</c:v>
                </c:pt>
                <c:pt idx="12">
                  <c:v>1187.2159999999999</c:v>
                </c:pt>
              </c:numCache>
            </c:numRef>
          </c:val>
        </c:ser>
        <c:ser>
          <c:idx val="1"/>
          <c:order val="1"/>
          <c:tx>
            <c:strRef>
              <c:f>'75～ (2)'!$A$13</c:f>
              <c:strCache>
                <c:ptCount val="1"/>
                <c:pt idx="0">
                  <c:v>85歳～</c:v>
                </c:pt>
              </c:strCache>
            </c:strRef>
          </c:tx>
          <c:spPr>
            <a:solidFill>
              <a:srgbClr val="FF6699"/>
            </a:solidFill>
          </c:spPr>
          <c:invertIfNegative val="0"/>
          <c:dLbls>
            <c:dLbl>
              <c:idx val="7"/>
              <c:layout>
                <c:manualLayout>
                  <c:x val="0"/>
                  <c:y val="1.2770410937746406E-2"/>
                </c:manualLayout>
              </c:layout>
              <c:showLegendKey val="0"/>
              <c:showVal val="1"/>
              <c:showCatName val="0"/>
              <c:showSerName val="0"/>
              <c:showPercent val="0"/>
              <c:showBubbleSize val="0"/>
            </c:dLbl>
            <c:dLbl>
              <c:idx val="8"/>
              <c:layout>
                <c:manualLayout>
                  <c:x val="-5.1282051282051282E-3"/>
                  <c:y val="3.3203068438140484E-2"/>
                </c:manualLayout>
              </c:layout>
              <c:showLegendKey val="0"/>
              <c:showVal val="1"/>
              <c:showCatName val="0"/>
              <c:showSerName val="0"/>
              <c:showPercent val="0"/>
              <c:showBubbleSize val="0"/>
            </c:dLbl>
            <c:dLbl>
              <c:idx val="9"/>
              <c:layout>
                <c:manualLayout>
                  <c:x val="-9.4016007936147637E-17"/>
                  <c:y val="1.2770410937746406E-2"/>
                </c:manualLayout>
              </c:layout>
              <c:showLegendKey val="0"/>
              <c:showVal val="1"/>
              <c:showCatName val="0"/>
              <c:showSerName val="0"/>
              <c:showPercent val="0"/>
              <c:showBubbleSize val="0"/>
            </c:dLbl>
            <c:txPr>
              <a:bodyPr/>
              <a:lstStyle/>
              <a:p>
                <a:pPr>
                  <a:defRPr sz="1200"/>
                </a:pPr>
                <a:endParaRPr lang="ja-JP"/>
              </a:p>
            </c:txPr>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293.55879999999996</c:v>
                </c:pt>
                <c:pt idx="2">
                  <c:v>382.51979999999998</c:v>
                </c:pt>
                <c:pt idx="3">
                  <c:v>511.04290000000003</c:v>
                </c:pt>
                <c:pt idx="4">
                  <c:v>636.84669999999994</c:v>
                </c:pt>
                <c:pt idx="5">
                  <c:v>736.20580000000007</c:v>
                </c:pt>
                <c:pt idx="6">
                  <c:v>846.23590000000002</c:v>
                </c:pt>
                <c:pt idx="7">
                  <c:v>1014.8273999999999</c:v>
                </c:pt>
                <c:pt idx="8">
                  <c:v>1036.5912999999998</c:v>
                </c:pt>
                <c:pt idx="9">
                  <c:v>984.88020000000017</c:v>
                </c:pt>
                <c:pt idx="10">
                  <c:v>977.36770000000001</c:v>
                </c:pt>
                <c:pt idx="11">
                  <c:v>1034.6650000000002</c:v>
                </c:pt>
                <c:pt idx="12">
                  <c:v>1149.0293999999999</c:v>
                </c:pt>
              </c:numCache>
            </c:numRef>
          </c:val>
        </c:ser>
        <c:ser>
          <c:idx val="2"/>
          <c:order val="2"/>
          <c:tx>
            <c:strRef>
              <c:f>'75～ (2)'!$A$14</c:f>
              <c:strCache>
                <c:ptCount val="1"/>
                <c:pt idx="0">
                  <c:v>75以上計</c:v>
                </c:pt>
              </c:strCache>
            </c:strRef>
          </c:tx>
          <c:spPr>
            <a:noFill/>
            <a:ln>
              <a:noFill/>
            </a:ln>
          </c:spPr>
          <c:invertIfNegative val="0"/>
          <c:dLbls>
            <c:dLbl>
              <c:idx val="2"/>
              <c:layout>
                <c:manualLayout>
                  <c:x val="-1.282051282051282E-2"/>
                  <c:y val="0.14328119519784277"/>
                </c:manualLayout>
              </c:layout>
              <c:dLblPos val="ctr"/>
              <c:showLegendKey val="0"/>
              <c:showVal val="1"/>
              <c:showCatName val="0"/>
              <c:showSerName val="0"/>
              <c:showPercent val="0"/>
              <c:showBubbleSize val="0"/>
            </c:dLbl>
            <c:spPr>
              <a:noFill/>
              <a:ln>
                <a:noFill/>
              </a:ln>
            </c:spPr>
            <c:txPr>
              <a:bodyPr/>
              <a:lstStyle/>
              <a:p>
                <a:pPr>
                  <a:defRPr sz="1050"/>
                </a:pPr>
                <a:endParaRPr lang="ja-JP"/>
              </a:p>
            </c:txPr>
            <c:dLblPos val="inBase"/>
            <c:showLegendKey val="0"/>
            <c:showVal val="1"/>
            <c:showCatName val="0"/>
            <c:showSerName val="0"/>
            <c:showPercent val="0"/>
            <c:showBubbleSize val="0"/>
            <c:showLeaderLines val="0"/>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1163.9367999999999</c:v>
                </c:pt>
                <c:pt idx="2">
                  <c:v>1419.3638999999998</c:v>
                </c:pt>
                <c:pt idx="3">
                  <c:v>1645.8193000000001</c:v>
                </c:pt>
                <c:pt idx="4">
                  <c:v>1879.0007000000001</c:v>
                </c:pt>
                <c:pt idx="5">
                  <c:v>2178.5638000000004</c:v>
                </c:pt>
                <c:pt idx="6">
                  <c:v>2278.3825000000002</c:v>
                </c:pt>
                <c:pt idx="7">
                  <c:v>2245.4393</c:v>
                </c:pt>
                <c:pt idx="8">
                  <c:v>2222.9933000000001</c:v>
                </c:pt>
                <c:pt idx="9">
                  <c:v>2256.6792</c:v>
                </c:pt>
                <c:pt idx="10">
                  <c:v>2384.6151</c:v>
                </c:pt>
                <c:pt idx="11">
                  <c:v>2401.0110000000004</c:v>
                </c:pt>
                <c:pt idx="12">
                  <c:v>2336.2453999999998</c:v>
                </c:pt>
              </c:numCache>
            </c:numRef>
          </c:val>
        </c:ser>
        <c:dLbls>
          <c:showLegendKey val="0"/>
          <c:showVal val="0"/>
          <c:showCatName val="0"/>
          <c:showSerName val="0"/>
          <c:showPercent val="0"/>
          <c:showBubbleSize val="0"/>
        </c:dLbls>
        <c:gapWidth val="150"/>
        <c:overlap val="100"/>
        <c:axId val="182338304"/>
        <c:axId val="182339840"/>
      </c:barChart>
      <c:catAx>
        <c:axId val="182338304"/>
        <c:scaling>
          <c:orientation val="minMax"/>
        </c:scaling>
        <c:delete val="0"/>
        <c:axPos val="b"/>
        <c:numFmt formatCode="General" sourceLinked="1"/>
        <c:majorTickMark val="out"/>
        <c:minorTickMark val="none"/>
        <c:tickLblPos val="nextTo"/>
        <c:txPr>
          <a:bodyPr/>
          <a:lstStyle/>
          <a:p>
            <a:pPr>
              <a:defRPr sz="1050"/>
            </a:pPr>
            <a:endParaRPr lang="ja-JP"/>
          </a:p>
        </c:txPr>
        <c:crossAx val="182339840"/>
        <c:crosses val="autoZero"/>
        <c:auto val="1"/>
        <c:lblAlgn val="ctr"/>
        <c:lblOffset val="100"/>
        <c:noMultiLvlLbl val="0"/>
      </c:catAx>
      <c:valAx>
        <c:axId val="182339840"/>
        <c:scaling>
          <c:orientation val="minMax"/>
          <c:max val="3000"/>
        </c:scaling>
        <c:delete val="0"/>
        <c:axPos val="l"/>
        <c:majorGridlines/>
        <c:numFmt formatCode="#,##0_ " sourceLinked="1"/>
        <c:majorTickMark val="out"/>
        <c:minorTickMark val="none"/>
        <c:tickLblPos val="nextTo"/>
        <c:txPr>
          <a:bodyPr/>
          <a:lstStyle/>
          <a:p>
            <a:pPr>
              <a:defRPr sz="1100"/>
            </a:pPr>
            <a:endParaRPr lang="ja-JP"/>
          </a:p>
        </c:txPr>
        <c:crossAx val="182338304"/>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0.08605</cdr:x>
      <cdr:y>0.42857</cdr:y>
    </cdr:from>
    <cdr:to>
      <cdr:x>0.46552</cdr:x>
      <cdr:y>0.65086</cdr:y>
    </cdr:to>
    <cdr:sp macro="" textlink="">
      <cdr:nvSpPr>
        <cdr:cNvPr id="2" name="正方形/長方形 1"/>
        <cdr:cNvSpPr/>
      </cdr:nvSpPr>
      <cdr:spPr>
        <a:xfrm xmlns:a="http://schemas.openxmlformats.org/drawingml/2006/main">
          <a:off x="279054" y="1060682"/>
          <a:ext cx="1230592" cy="55015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ja-JP" sz="1400" dirty="0">
              <a:solidFill>
                <a:schemeClr val="tx1"/>
              </a:solidFill>
            </a:rPr>
            <a:t>462</a:t>
          </a:r>
          <a:r>
            <a:rPr lang="ja-JP" altLang="en-US" sz="1400" dirty="0" smtClean="0">
              <a:solidFill>
                <a:schemeClr val="tx1"/>
              </a:solidFill>
            </a:rPr>
            <a:t>万人</a:t>
          </a:r>
          <a:endParaRPr lang="en-US" altLang="ja-JP" sz="1400" dirty="0" smtClean="0">
            <a:solidFill>
              <a:schemeClr val="tx1"/>
            </a:solidFill>
          </a:endParaRPr>
        </a:p>
        <a:p xmlns:a="http://schemas.openxmlformats.org/drawingml/2006/main">
          <a:pPr algn="ctr"/>
          <a:r>
            <a:rPr lang="en-US" altLang="ja-JP" sz="1400" dirty="0" smtClean="0">
              <a:solidFill>
                <a:schemeClr val="tx1"/>
              </a:solidFill>
            </a:rPr>
            <a:t>(15%)</a:t>
          </a:r>
          <a:endParaRPr lang="ja-JP" sz="1400" dirty="0">
            <a:solidFill>
              <a:schemeClr val="tx1"/>
            </a:solidFill>
          </a:endParaRPr>
        </a:p>
      </cdr:txBody>
    </cdr:sp>
  </cdr:relSizeAnchor>
  <cdr:relSizeAnchor xmlns:cdr="http://schemas.openxmlformats.org/drawingml/2006/chartDrawing">
    <cdr:from>
      <cdr:x>0.55157</cdr:x>
      <cdr:y>0.30612</cdr:y>
    </cdr:from>
    <cdr:to>
      <cdr:x>0.93103</cdr:x>
      <cdr:y>0.48979</cdr:y>
    </cdr:to>
    <cdr:sp macro="" textlink="">
      <cdr:nvSpPr>
        <cdr:cNvPr id="3" name="正方形/長方形 2"/>
        <cdr:cNvSpPr/>
      </cdr:nvSpPr>
      <cdr:spPr>
        <a:xfrm xmlns:a="http://schemas.openxmlformats.org/drawingml/2006/main">
          <a:off x="2303611" y="1080120"/>
          <a:ext cx="1584801" cy="64806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sz="1400" b="1" dirty="0" smtClean="0">
              <a:solidFill>
                <a:schemeClr val="tx1"/>
              </a:solidFill>
            </a:rPr>
            <a:t>約</a:t>
          </a:r>
          <a:r>
            <a:rPr lang="en-US" altLang="ja-JP" sz="1400" b="1" dirty="0" smtClean="0">
              <a:solidFill>
                <a:schemeClr val="tx1"/>
              </a:solidFill>
            </a:rPr>
            <a:t>700</a:t>
          </a:r>
          <a:r>
            <a:rPr lang="ja-JP" altLang="en-US" sz="1400" b="1" dirty="0" smtClean="0">
              <a:solidFill>
                <a:schemeClr val="tx1"/>
              </a:solidFill>
            </a:rPr>
            <a:t>万人</a:t>
          </a:r>
          <a:endParaRPr lang="en-US" altLang="ja-JP" sz="1400" b="1" dirty="0" smtClean="0">
            <a:solidFill>
              <a:schemeClr val="tx1"/>
            </a:solidFill>
          </a:endParaRPr>
        </a:p>
        <a:p xmlns:a="http://schemas.openxmlformats.org/drawingml/2006/main">
          <a:pPr algn="ctr"/>
          <a:r>
            <a:rPr lang="en-US" altLang="ja-JP" sz="1400" b="1" dirty="0" smtClean="0">
              <a:solidFill>
                <a:schemeClr val="tx1"/>
              </a:solidFill>
            </a:rPr>
            <a:t>(</a:t>
          </a:r>
          <a:r>
            <a:rPr lang="ja-JP" altLang="en-US" sz="1400" b="1" dirty="0" smtClean="0">
              <a:solidFill>
                <a:schemeClr val="tx1"/>
              </a:solidFill>
            </a:rPr>
            <a:t>約</a:t>
          </a:r>
          <a:r>
            <a:rPr lang="en-US" altLang="ja-JP" sz="1400" b="1" dirty="0" smtClean="0">
              <a:solidFill>
                <a:schemeClr val="tx1"/>
              </a:solidFill>
            </a:rPr>
            <a:t>20%)</a:t>
          </a:r>
          <a:endParaRPr lang="ja-JP" sz="1400" b="1" dirty="0">
            <a:solidFill>
              <a:schemeClr val="tx1"/>
            </a:solidFill>
          </a:endParaRPr>
        </a:p>
      </cdr:txBody>
    </cdr:sp>
  </cdr:relSizeAnchor>
  <cdr:relSizeAnchor xmlns:cdr="http://schemas.openxmlformats.org/drawingml/2006/chartDrawing">
    <cdr:from>
      <cdr:x>0.01724</cdr:x>
      <cdr:y>0.77025</cdr:y>
    </cdr:from>
    <cdr:to>
      <cdr:x>1</cdr:x>
      <cdr:y>1</cdr:y>
    </cdr:to>
    <cdr:sp macro="" textlink="">
      <cdr:nvSpPr>
        <cdr:cNvPr id="4" name="正方形/長方形 3"/>
        <cdr:cNvSpPr/>
      </cdr:nvSpPr>
      <cdr:spPr>
        <a:xfrm xmlns:a="http://schemas.openxmlformats.org/drawingml/2006/main">
          <a:off x="55907" y="2172652"/>
          <a:ext cx="3187017" cy="64807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50" dirty="0" smtClean="0">
              <a:solidFill>
                <a:schemeClr val="tx1"/>
              </a:solidFill>
            </a:rPr>
            <a:t>※</a:t>
          </a:r>
          <a:r>
            <a:rPr lang="ja-JP" altLang="en-US" sz="1050" dirty="0" smtClean="0">
              <a:solidFill>
                <a:schemeClr val="tx1"/>
              </a:solidFill>
            </a:rPr>
            <a:t>「日本における認知症の高齢者人口の将来推計に関する研究」（平成</a:t>
          </a:r>
          <a:r>
            <a:rPr lang="en-US" altLang="ja-JP" sz="1050" dirty="0" smtClean="0">
              <a:solidFill>
                <a:schemeClr val="tx1"/>
              </a:solidFill>
            </a:rPr>
            <a:t>26</a:t>
          </a:r>
          <a:r>
            <a:rPr lang="ja-JP" altLang="en-US" sz="1050" dirty="0" smtClean="0">
              <a:solidFill>
                <a:schemeClr val="tx1"/>
              </a:solidFill>
            </a:rPr>
            <a:t>年度厚生労働科学研究費補助金特別研究事業　九州大学　二宮教授）による速報値</a:t>
          </a:r>
          <a:endParaRPr lang="ja-JP" sz="105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0B13B4B-7E3D-441D-BA84-3DAF71F2B46B}" type="slidenum">
              <a:rPr kumimoji="1" lang="ja-JP" altLang="en-US" smtClean="0"/>
              <a:t>‹#›</a:t>
            </a:fld>
            <a:endParaRPr kumimoji="1" lang="ja-JP" altLang="en-US"/>
          </a:p>
        </p:txBody>
      </p:sp>
    </p:spTree>
    <p:extLst>
      <p:ext uri="{BB962C8B-B14F-4D97-AF65-F5344CB8AC3E}">
        <p14:creationId xmlns:p14="http://schemas.microsoft.com/office/powerpoint/2010/main" val="343146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49787" cy="496967"/>
          </a:xfrm>
          <a:prstGeom prst="rect">
            <a:avLst/>
          </a:prstGeom>
        </p:spPr>
        <p:txBody>
          <a:bodyPr vert="horz" lIns="91424" tIns="45712" rIns="91424" bIns="45712"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5842" y="3"/>
            <a:ext cx="2949787" cy="496967"/>
          </a:xfrm>
          <a:prstGeom prst="rect">
            <a:avLst/>
          </a:prstGeom>
        </p:spPr>
        <p:txBody>
          <a:bodyPr vert="horz" lIns="91424" tIns="45712" rIns="91424" bIns="45712" rtlCol="0"/>
          <a:lstStyle>
            <a:lvl1pPr algn="r">
              <a:defRPr sz="1200"/>
            </a:lvl1pPr>
          </a:lstStyle>
          <a:p>
            <a:fld id="{1DE8F494-17F5-4B00-9330-3ADC54B8FA8F}" type="datetimeFigureOut">
              <a:rPr kumimoji="1" lang="ja-JP" altLang="en-US" smtClean="0"/>
              <a:pPr/>
              <a:t>2016/9/16</a:t>
            </a:fld>
            <a:endParaRPr kumimoji="1" lang="ja-JP" altLang="en-US" dirty="0"/>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4" tIns="45712" rIns="91424" bIns="45712" rtlCol="0" anchor="ctr"/>
          <a:lstStyle/>
          <a:p>
            <a:endParaRPr lang="ja-JP" altLang="en-US" dirty="0"/>
          </a:p>
        </p:txBody>
      </p:sp>
      <p:sp>
        <p:nvSpPr>
          <p:cNvPr id="5" name="ノート プレースホルダ 4"/>
          <p:cNvSpPr>
            <a:spLocks noGrp="1"/>
          </p:cNvSpPr>
          <p:nvPr>
            <p:ph type="body" sz="quarter" idx="3"/>
          </p:nvPr>
        </p:nvSpPr>
        <p:spPr>
          <a:xfrm>
            <a:off x="680721" y="4721188"/>
            <a:ext cx="5445760" cy="4472702"/>
          </a:xfrm>
          <a:prstGeom prst="rect">
            <a:avLst/>
          </a:prstGeom>
        </p:spPr>
        <p:txBody>
          <a:bodyPr vert="horz" lIns="91424" tIns="45712" rIns="91424"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9440653"/>
            <a:ext cx="2949787" cy="496967"/>
          </a:xfrm>
          <a:prstGeom prst="rect">
            <a:avLst/>
          </a:prstGeom>
        </p:spPr>
        <p:txBody>
          <a:bodyPr vert="horz" lIns="91424" tIns="45712" rIns="91424" bIns="45712"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5842" y="9440653"/>
            <a:ext cx="2949787" cy="496967"/>
          </a:xfrm>
          <a:prstGeom prst="rect">
            <a:avLst/>
          </a:prstGeom>
        </p:spPr>
        <p:txBody>
          <a:bodyPr vert="horz" lIns="91424" tIns="45712" rIns="91424" bIns="45712" rtlCol="0" anchor="b"/>
          <a:lstStyle>
            <a:lvl1pPr algn="r">
              <a:defRPr sz="1200"/>
            </a:lvl1pPr>
          </a:lstStyle>
          <a:p>
            <a:fld id="{37976347-805E-4FFF-9923-2C031D7650CD}" type="slidenum">
              <a:rPr kumimoji="1" lang="ja-JP" altLang="en-US" smtClean="0"/>
              <a:pPr/>
              <a:t>‹#›</a:t>
            </a:fld>
            <a:endParaRPr kumimoji="1" lang="ja-JP" altLang="en-US" dirty="0"/>
          </a:p>
        </p:txBody>
      </p:sp>
    </p:spTree>
    <p:extLst>
      <p:ext uri="{BB962C8B-B14F-4D97-AF65-F5344CB8AC3E}">
        <p14:creationId xmlns:p14="http://schemas.microsoft.com/office/powerpoint/2010/main" val="301865608"/>
      </p:ext>
    </p:extLst>
  </p:cSld>
  <p:clrMap bg1="lt1" tx1="dk1" bg2="lt2" tx2="dk2" accent1="accent1" accent2="accent2" accent3="accent3" accent4="accent4" accent5="accent5" accent6="accent6" hlink="hlink" folHlink="folHlink"/>
  <p:notesStyle>
    <a:lvl1pPr marL="0" algn="l" defTabSz="913575" rtl="0" eaLnBrk="1" latinLnBrk="0" hangingPunct="1">
      <a:defRPr kumimoji="1" sz="1200" kern="1200">
        <a:solidFill>
          <a:schemeClr val="tx1"/>
        </a:solidFill>
        <a:latin typeface="+mn-lt"/>
        <a:ea typeface="+mn-ea"/>
        <a:cs typeface="+mn-cs"/>
      </a:defRPr>
    </a:lvl1pPr>
    <a:lvl2pPr marL="456787" algn="l" defTabSz="913575" rtl="0" eaLnBrk="1" latinLnBrk="0" hangingPunct="1">
      <a:defRPr kumimoji="1" sz="1200" kern="1200">
        <a:solidFill>
          <a:schemeClr val="tx1"/>
        </a:solidFill>
        <a:latin typeface="+mn-lt"/>
        <a:ea typeface="+mn-ea"/>
        <a:cs typeface="+mn-cs"/>
      </a:defRPr>
    </a:lvl2pPr>
    <a:lvl3pPr marL="913575" algn="l" defTabSz="913575" rtl="0" eaLnBrk="1" latinLnBrk="0" hangingPunct="1">
      <a:defRPr kumimoji="1" sz="1200" kern="1200">
        <a:solidFill>
          <a:schemeClr val="tx1"/>
        </a:solidFill>
        <a:latin typeface="+mn-lt"/>
        <a:ea typeface="+mn-ea"/>
        <a:cs typeface="+mn-cs"/>
      </a:defRPr>
    </a:lvl3pPr>
    <a:lvl4pPr marL="1370365" algn="l" defTabSz="913575" rtl="0" eaLnBrk="1" latinLnBrk="0" hangingPunct="1">
      <a:defRPr kumimoji="1" sz="1200" kern="1200">
        <a:solidFill>
          <a:schemeClr val="tx1"/>
        </a:solidFill>
        <a:latin typeface="+mn-lt"/>
        <a:ea typeface="+mn-ea"/>
        <a:cs typeface="+mn-cs"/>
      </a:defRPr>
    </a:lvl4pPr>
    <a:lvl5pPr marL="1827152" algn="l" defTabSz="913575" rtl="0" eaLnBrk="1" latinLnBrk="0" hangingPunct="1">
      <a:defRPr kumimoji="1" sz="1200" kern="1200">
        <a:solidFill>
          <a:schemeClr val="tx1"/>
        </a:solidFill>
        <a:latin typeface="+mn-lt"/>
        <a:ea typeface="+mn-ea"/>
        <a:cs typeface="+mn-cs"/>
      </a:defRPr>
    </a:lvl5pPr>
    <a:lvl6pPr marL="2283940" algn="l" defTabSz="913575" rtl="0" eaLnBrk="1" latinLnBrk="0" hangingPunct="1">
      <a:defRPr kumimoji="1" sz="1200" kern="1200">
        <a:solidFill>
          <a:schemeClr val="tx1"/>
        </a:solidFill>
        <a:latin typeface="+mn-lt"/>
        <a:ea typeface="+mn-ea"/>
        <a:cs typeface="+mn-cs"/>
      </a:defRPr>
    </a:lvl6pPr>
    <a:lvl7pPr marL="2740728" algn="l" defTabSz="913575" rtl="0" eaLnBrk="1" latinLnBrk="0" hangingPunct="1">
      <a:defRPr kumimoji="1" sz="1200" kern="1200">
        <a:solidFill>
          <a:schemeClr val="tx1"/>
        </a:solidFill>
        <a:latin typeface="+mn-lt"/>
        <a:ea typeface="+mn-ea"/>
        <a:cs typeface="+mn-cs"/>
      </a:defRPr>
    </a:lvl7pPr>
    <a:lvl8pPr marL="3197515" algn="l" defTabSz="913575" rtl="0" eaLnBrk="1" latinLnBrk="0" hangingPunct="1">
      <a:defRPr kumimoji="1" sz="1200" kern="1200">
        <a:solidFill>
          <a:schemeClr val="tx1"/>
        </a:solidFill>
        <a:latin typeface="+mn-lt"/>
        <a:ea typeface="+mn-ea"/>
        <a:cs typeface="+mn-cs"/>
      </a:defRPr>
    </a:lvl8pPr>
    <a:lvl9pPr marL="3654302" algn="l" defTabSz="91357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a:xfrm>
            <a:off x="714375" y="746125"/>
            <a:ext cx="5380038" cy="3725863"/>
          </a:xfrm>
          <a:ln/>
        </p:spPr>
      </p:sp>
      <p:sp>
        <p:nvSpPr>
          <p:cNvPr id="102403" name="ノート プレースホルダ 2"/>
          <p:cNvSpPr>
            <a:spLocks noGrp="1"/>
          </p:cNvSpPr>
          <p:nvPr>
            <p:ph type="body" idx="1"/>
          </p:nvPr>
        </p:nvSpPr>
        <p:spPr>
          <a:noFill/>
          <a:ln/>
        </p:spPr>
        <p:txBody>
          <a:bodyPr/>
          <a:lstStyle/>
          <a:p>
            <a:endParaRPr lang="ja-JP" altLang="en-US" smtClean="0">
              <a:ea typeface="ＭＳ Ｐ明朝" charset="-128"/>
            </a:endParaRPr>
          </a:p>
        </p:txBody>
      </p:sp>
      <p:sp>
        <p:nvSpPr>
          <p:cNvPr id="102404" name="スライド番号プレースホルダ 3"/>
          <p:cNvSpPr>
            <a:spLocks noGrp="1"/>
          </p:cNvSpPr>
          <p:nvPr>
            <p:ph type="sldNum" sz="quarter" idx="5"/>
          </p:nvPr>
        </p:nvSpPr>
        <p:spPr>
          <a:noFill/>
        </p:spPr>
        <p:txBody>
          <a:bodyPr/>
          <a:lstStyle/>
          <a:p>
            <a:fld id="{A887E17B-EFF5-40B6-A2C7-99F71482C036}" type="slidenum">
              <a:rPr lang="en-US" altLang="ja-JP" smtClean="0">
                <a:solidFill>
                  <a:prstClr val="black"/>
                </a:solidFill>
              </a:rPr>
              <a:pPr/>
              <a:t>0</a:t>
            </a:fld>
            <a:endParaRPr lang="en-US" altLang="ja-JP"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3212"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316452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BD21F5-9C51-43D2-8E34-71EB923BF425}" type="slidenum">
              <a:rPr kumimoji="1" lang="ja-JP" altLang="en-US" smtClean="0"/>
              <a:t>7</a:t>
            </a:fld>
            <a:endParaRPr kumimoji="1" lang="ja-JP" altLang="en-US" dirty="0"/>
          </a:p>
        </p:txBody>
      </p:sp>
    </p:spTree>
    <p:extLst>
      <p:ext uri="{BB962C8B-B14F-4D97-AF65-F5344CB8AC3E}">
        <p14:creationId xmlns:p14="http://schemas.microsoft.com/office/powerpoint/2010/main" val="294135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r>
              <a:rPr lang="ja-JP" altLang="ja-JP" dirty="0"/>
              <a:t>　この図は前ページでお話した高齢者による生活支援の担い手としての社会参加の姿をさらに進めて具体的に示したものです。</a:t>
            </a:r>
          </a:p>
          <a:p>
            <a:r>
              <a:rPr lang="ja-JP" altLang="ja-JP" dirty="0"/>
              <a:t>　　図示しました様に生活支援は配食＋見守りをはじめ様々なものがあります。このような多様な生活支援を支えるには、同じく多様な支援を実施出来る事業主体、便宜上「協議体」と呼ばせて頂きますが、これを市町村単位で作り上げ、生活支援を支えることが必要だと考えています。これを市町村はバックアップしていくこととなります。このバックアップの内容については次ページ以降で御説明していき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E31ED63-A5EA-4CE3-8CDA-2FD463B09E91}" type="slidenum">
              <a:rPr lang="ja-JP" altLang="en-US" smtClean="0">
                <a:solidFill>
                  <a:prstClr val="black"/>
                </a:solidFill>
              </a:rPr>
              <a:pPr/>
              <a:t>10</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pPr>
              <a:buClr>
                <a:srgbClr val="EEECE1"/>
              </a:buClr>
              <a:defRPr/>
            </a:pPr>
            <a:fld id="{09CB1168-961D-456A-AC38-60B30D647958}" type="datetime8">
              <a:rPr lang="en-US" smtClean="0"/>
              <a:pPr>
                <a:buClr>
                  <a:srgbClr val="EEECE1"/>
                </a:buClr>
                <a:defRPr/>
              </a:pPr>
              <a:t>9/16/2016 11:11 AM</a:t>
            </a:fld>
            <a:endParaRPr lang="en-US" altLang="ja-JP"/>
          </a:p>
        </p:txBody>
      </p:sp>
    </p:spTree>
    <p:extLst>
      <p:ext uri="{BB962C8B-B14F-4D97-AF65-F5344CB8AC3E}">
        <p14:creationId xmlns:p14="http://schemas.microsoft.com/office/powerpoint/2010/main" val="310778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a:xfrm>
            <a:off x="307259" y="4721188"/>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78335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8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232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511918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6289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7576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039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4463600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0017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457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3366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283461546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6227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83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25"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611581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668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402067990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5611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7375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90817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380779602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2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01273" y="6486163"/>
            <a:ext cx="2311400" cy="365125"/>
          </a:xfrm>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733922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15849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38359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7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671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13"/>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FD7A4E4-0BBB-4CB8-A6CF-2FBF03085F60}"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9821746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5" y="1535113"/>
            <a:ext cx="43768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5"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48343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09968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6429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31" y="273050"/>
            <a:ext cx="3259005"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7"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31" y="1435102"/>
            <a:ext cx="325900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68383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13734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64866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2"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A79D515-D48E-4C35-93B4-9C55BB84668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5821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E6EC3B-D99D-4147-9FEF-C23F9B5D02B8}"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3396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58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113EBC0-E423-47F7-A7C3-C2DCE68CEB90}"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1335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60513CB-5D79-4B72-B038-514D9A6866A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78333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C26E7CE-F7BF-4D59-9654-D547DEEEA2A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9451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7F2E129-1C27-41B3-86D6-79D70DB31555}"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142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E3F976B-73E8-414F-899F-8941817998E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0969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05" y="27310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1AA3918-0927-435D-A1A6-91D3B3A418F5}"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483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84610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5"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65" y="612778"/>
            <a:ext cx="59436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6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7CDC03F-DF9A-4120-8C35-5BE917A9B188}"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90948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B30044-397F-40CC-BDD4-5932CDB3505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1416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5" y="27468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54DE6C1-8E35-48A5-A5FC-F3FDF89E82AB}"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874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53"/>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FD7A4E4-0BBB-4CB8-A6CF-2FBF03085F60}"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386F71DF-08A6-4E45-AE8A-287890DEDBBF}"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771938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FE6EC3B-D99D-4147-9FEF-C23F9B5D02B8}"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2B3C7CC-C5C5-424D-A0E2-B7B867E0E9D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976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28"/>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113EBC0-E423-47F7-A7C3-C2DCE68CEB90}"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F2036F-8A84-4FB9-9D19-34F272C19267}"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95367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6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60513CB-5D79-4B72-B038-514D9A6866A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7C220D9-2AFE-45A3-AD71-3F73D60BE07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969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C26E7CE-F7BF-4D59-9654-D547DEEEA2A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1455993-F6AD-4E65-B15B-6B8662AC42A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94063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7F2E129-1C27-41B3-86D6-79D70DB31555}"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C5E64652-BC7A-4E56-A796-D1B9199490E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36372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E3F976B-73E8-414F-899F-8941817998E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6A2AA17C-FF44-42A8-9A48-F5F3354DE7D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9358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41147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57" y="27310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1AA3918-0927-435D-A1A6-91D3B3A418F5}"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18D3335-139C-4A19-8534-0021C357AEEF}"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4579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3"/>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76" y="612778"/>
            <a:ext cx="5943600" cy="4114800"/>
          </a:xfrm>
        </p:spPr>
        <p:txBody>
          <a:bodyPr rtlCol="0">
            <a:normAutofit/>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7CDC03F-DF9A-4120-8C35-5BE917A9B188}"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7A3A85F-90D3-485B-951B-FFF9534CAE6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28184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B30044-397F-40CC-BDD4-5932CDB35057}"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71B086F-8D3D-4D5F-84BD-365B960A94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55136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8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62" y="27468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54DE6C1-8E35-48A5-A5FC-F3FDF89E82AB}"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560AF6D-AD96-43F3-A4D6-7E6491DE35D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56812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68195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5268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25" y="2131263"/>
            <a:ext cx="8420101"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8"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7427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4580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64"/>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D351221-4186-40F7-9F9C-1F04F198C544}" type="datetime1">
              <a:rPr lang="ja-JP" altLang="en-US"/>
              <a:pPr>
                <a:defRPr/>
              </a:pPr>
              <a:t>2016/9/16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D4FC2C8-5507-4A87-962B-18066E7B65D7}" type="slidenum">
              <a:rPr lang="ja-JP" altLang="en-US"/>
              <a:pPr>
                <a:defRPr/>
              </a:pPr>
              <a:t>‹#›</a:t>
            </a:fld>
            <a:endParaRPr lang="ja-JP" altLang="en-US"/>
          </a:p>
        </p:txBody>
      </p:sp>
    </p:spTree>
    <p:extLst>
      <p:ext uri="{BB962C8B-B14F-4D97-AF65-F5344CB8AC3E}">
        <p14:creationId xmlns:p14="http://schemas.microsoft.com/office/powerpoint/2010/main" val="1583412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443D9F4-921B-4A6E-919E-E8060E9872FD}" type="datetime1">
              <a:rPr lang="ja-JP" altLang="en-US"/>
              <a:pPr>
                <a:defRPr/>
              </a:pPr>
              <a:t>2016/9/16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32B6DD2-91FB-4600-8585-352B221CE9DE}" type="slidenum">
              <a:rPr lang="ja-JP" altLang="en-US"/>
              <a:pPr>
                <a:defRPr/>
              </a:pPr>
              <a:t>‹#›</a:t>
            </a:fld>
            <a:endParaRPr lang="ja-JP" altLang="en-US"/>
          </a:p>
        </p:txBody>
      </p:sp>
    </p:spTree>
    <p:extLst>
      <p:ext uri="{BB962C8B-B14F-4D97-AF65-F5344CB8AC3E}">
        <p14:creationId xmlns:p14="http://schemas.microsoft.com/office/powerpoint/2010/main" val="198066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4"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415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639"/>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30DA7ED-7C43-48E9-8A1C-653270AF8C48}" type="datetime1">
              <a:rPr lang="ja-JP" altLang="en-US"/>
              <a:pPr>
                <a:defRPr/>
              </a:pPr>
              <a:t>2016/9/16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48DEDB6-B718-405B-A65F-4957639B64E4}" type="slidenum">
              <a:rPr lang="ja-JP" altLang="en-US"/>
              <a:pPr>
                <a:defRPr/>
              </a:pPr>
              <a:t>‹#›</a:t>
            </a:fld>
            <a:endParaRPr lang="ja-JP" altLang="en-US"/>
          </a:p>
        </p:txBody>
      </p:sp>
    </p:spTree>
    <p:extLst>
      <p:ext uri="{BB962C8B-B14F-4D97-AF65-F5344CB8AC3E}">
        <p14:creationId xmlns:p14="http://schemas.microsoft.com/office/powerpoint/2010/main" val="290143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596"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D021B75-AC1D-4669-B76F-CA16437825E1}" type="datetime1">
              <a:rPr lang="ja-JP" altLang="en-US"/>
              <a:pPr>
                <a:defRPr/>
              </a:pPr>
              <a:t>2016/9/16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C25C0D-8BFA-4D3D-BBC7-D102170E7B60}" type="slidenum">
              <a:rPr lang="ja-JP" altLang="en-US"/>
              <a:pPr>
                <a:defRPr/>
              </a:pPr>
              <a:t>‹#›</a:t>
            </a:fld>
            <a:endParaRPr lang="ja-JP" altLang="en-US"/>
          </a:p>
        </p:txBody>
      </p:sp>
    </p:spTree>
    <p:extLst>
      <p:ext uri="{BB962C8B-B14F-4D97-AF65-F5344CB8AC3E}">
        <p14:creationId xmlns:p14="http://schemas.microsoft.com/office/powerpoint/2010/main" val="3601078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BD972A9-7343-4F7F-AE61-8B194BDC19BC}" type="datetime1">
              <a:rPr lang="ja-JP" altLang="en-US"/>
              <a:pPr>
                <a:defRPr/>
              </a:pPr>
              <a:t>2016/9/16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CA21B97-318F-430D-873A-04671646345C}" type="slidenum">
              <a:rPr lang="ja-JP" altLang="en-US"/>
              <a:pPr>
                <a:defRPr/>
              </a:pPr>
              <a:t>‹#›</a:t>
            </a:fld>
            <a:endParaRPr lang="ja-JP" altLang="en-US"/>
          </a:p>
        </p:txBody>
      </p:sp>
    </p:spTree>
    <p:extLst>
      <p:ext uri="{BB962C8B-B14F-4D97-AF65-F5344CB8AC3E}">
        <p14:creationId xmlns:p14="http://schemas.microsoft.com/office/powerpoint/2010/main" val="3885885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C88FACB4-B536-46D9-9784-3D335F86E4EB}" type="datetime1">
              <a:rPr lang="ja-JP" altLang="en-US"/>
              <a:pPr>
                <a:defRPr/>
              </a:pPr>
              <a:t>2016/9/16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94BF4969-E5B4-46D4-B845-F6EBA65E930E}" type="slidenum">
              <a:rPr lang="ja-JP" altLang="en-US"/>
              <a:pPr>
                <a:defRPr/>
              </a:pPr>
              <a:t>‹#›</a:t>
            </a:fld>
            <a:endParaRPr lang="ja-JP" altLang="en-US"/>
          </a:p>
        </p:txBody>
      </p:sp>
    </p:spTree>
    <p:extLst>
      <p:ext uri="{BB962C8B-B14F-4D97-AF65-F5344CB8AC3E}">
        <p14:creationId xmlns:p14="http://schemas.microsoft.com/office/powerpoint/2010/main" val="183592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1B6BB84-B4B2-451A-B7CC-3138D97CDCC9}" type="datetime1">
              <a:rPr lang="ja-JP" altLang="en-US"/>
              <a:pPr>
                <a:defRPr/>
              </a:pPr>
              <a:t>2016/9/16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6769041-0198-49BC-B58C-C189859BA8F2}" type="slidenum">
              <a:rPr lang="ja-JP" altLang="en-US"/>
              <a:pPr>
                <a:defRPr/>
              </a:pPr>
              <a:t>‹#›</a:t>
            </a:fld>
            <a:endParaRPr lang="ja-JP" altLang="en-US"/>
          </a:p>
        </p:txBody>
      </p:sp>
    </p:spTree>
    <p:extLst>
      <p:ext uri="{BB962C8B-B14F-4D97-AF65-F5344CB8AC3E}">
        <p14:creationId xmlns:p14="http://schemas.microsoft.com/office/powerpoint/2010/main" val="1161338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30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E007787-0E66-4676-AFF6-FED3590B5654}" type="datetime1">
              <a:rPr lang="ja-JP" altLang="en-US"/>
              <a:pPr>
                <a:defRPr/>
              </a:pPr>
              <a:t>2016/9/16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2F9511DD-FFF9-4A68-8107-AEF8E49AA423}" type="slidenum">
              <a:rPr lang="ja-JP" altLang="en-US"/>
              <a:pPr>
                <a:defRPr/>
              </a:pPr>
              <a:t>‹#›</a:t>
            </a:fld>
            <a:endParaRPr lang="ja-JP" altLang="en-US"/>
          </a:p>
        </p:txBody>
      </p:sp>
    </p:spTree>
    <p:extLst>
      <p:ext uri="{BB962C8B-B14F-4D97-AF65-F5344CB8AC3E}">
        <p14:creationId xmlns:p14="http://schemas.microsoft.com/office/powerpoint/2010/main" val="419683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76"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58953B7-7554-4771-BC94-4D0C555AAC07}" type="datetime1">
              <a:rPr lang="ja-JP" altLang="en-US"/>
              <a:pPr>
                <a:defRPr/>
              </a:pPr>
              <a:t>2016/9/16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9858890-3440-450C-A91A-B4C1B93789D8}" type="slidenum">
              <a:rPr lang="ja-JP" altLang="en-US"/>
              <a:pPr>
                <a:defRPr/>
              </a:pPr>
              <a:t>‹#›</a:t>
            </a:fld>
            <a:endParaRPr lang="ja-JP" altLang="en-US"/>
          </a:p>
        </p:txBody>
      </p:sp>
    </p:spTree>
    <p:extLst>
      <p:ext uri="{BB962C8B-B14F-4D97-AF65-F5344CB8AC3E}">
        <p14:creationId xmlns:p14="http://schemas.microsoft.com/office/powerpoint/2010/main" val="3872717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9980F4A-8F91-4E8D-B54F-CC3E12E96F44}" type="datetime1">
              <a:rPr lang="ja-JP" altLang="en-US"/>
              <a:pPr>
                <a:defRPr/>
              </a:pPr>
              <a:t>2016/9/16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0B7DBF6-D0F9-4FC8-B812-BD8887E7A502}" type="slidenum">
              <a:rPr lang="ja-JP" altLang="en-US"/>
              <a:pPr>
                <a:defRPr/>
              </a:pPr>
              <a:t>‹#›</a:t>
            </a:fld>
            <a:endParaRPr lang="ja-JP" altLang="en-US"/>
          </a:p>
        </p:txBody>
      </p:sp>
    </p:spTree>
    <p:extLst>
      <p:ext uri="{BB962C8B-B14F-4D97-AF65-F5344CB8AC3E}">
        <p14:creationId xmlns:p14="http://schemas.microsoft.com/office/powerpoint/2010/main" val="253487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596"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A832212-DB50-4D21-920E-EC6869C28EE8}" type="datetime1">
              <a:rPr lang="ja-JP" altLang="en-US"/>
              <a:pPr>
                <a:defRPr/>
              </a:pPr>
              <a:t>2016/9/16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6D8099F-9CCC-4092-AF3A-665E7E2DEDDA}" type="slidenum">
              <a:rPr lang="ja-JP" altLang="en-US"/>
              <a:pPr>
                <a:defRPr/>
              </a:pPr>
              <a:t>‹#›</a:t>
            </a:fld>
            <a:endParaRPr lang="ja-JP" altLang="en-US"/>
          </a:p>
        </p:txBody>
      </p:sp>
    </p:spTree>
    <p:extLst>
      <p:ext uri="{BB962C8B-B14F-4D97-AF65-F5344CB8AC3E}">
        <p14:creationId xmlns:p14="http://schemas.microsoft.com/office/powerpoint/2010/main" val="2694665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95126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58152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151148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682606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99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lgn="ctr" defTabSz="914400" fontAlgn="base">
              <a:lnSpc>
                <a:spcPct val="120000"/>
              </a:lnSpc>
              <a:spcBef>
                <a:spcPct val="50000"/>
              </a:spcBef>
              <a:spcAft>
                <a:spcPct val="0"/>
              </a:spcAft>
              <a:buClr>
                <a:srgbClr val="EAEBDE"/>
              </a:buClr>
              <a:buFont typeface="Wingdings" pitchFamily="2" charset="2"/>
              <a:buNone/>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4" y="6597650"/>
            <a:ext cx="9399343" cy="260350"/>
          </a:xfrm>
          <a:prstGeom prst="rect">
            <a:avLst/>
          </a:prstGeom>
          <a:ln/>
        </p:spPr>
        <p:txBody>
          <a:bodyPr/>
          <a:lstStyle>
            <a:lvl1pPr>
              <a:defRPr/>
            </a:lvl1pPr>
          </a:lstStyle>
          <a:p>
            <a:pPr algn="ctr" defTabSz="914400" fontAlgn="base">
              <a:lnSpc>
                <a:spcPct val="120000"/>
              </a:lnSpc>
              <a:spcBef>
                <a:spcPct val="50000"/>
              </a:spcBef>
              <a:spcAft>
                <a:spcPct val="0"/>
              </a:spcAft>
              <a:buClr>
                <a:srgbClr val="EAEBDE"/>
              </a:buClr>
              <a:buFont typeface="Wingdings" pitchFamily="2" charset="2"/>
              <a:buNone/>
              <a:defRPr/>
            </a:pPr>
            <a:fld id="{E8AE98F9-6224-40A8-BE36-A267DB43DC44}" type="slidenum">
              <a:rPr lang="en-US" altLang="ja-JP" sz="1000">
                <a:solidFill>
                  <a:prstClr val="black"/>
                </a:solidFill>
              </a:rPr>
              <a:pPr algn="ctr" defTabSz="914400" fontAlgn="base">
                <a:lnSpc>
                  <a:spcPct val="120000"/>
                </a:lnSpc>
                <a:spcBef>
                  <a:spcPct val="50000"/>
                </a:spcBef>
                <a:spcAft>
                  <a:spcPct val="0"/>
                </a:spcAft>
                <a:buClr>
                  <a:srgbClr val="EAEBDE"/>
                </a:buClr>
                <a:buFont typeface="Wingdings" pitchFamily="2" charset="2"/>
                <a:buNone/>
                <a:defRPr/>
              </a:pPr>
              <a:t>‹#›</a:t>
            </a:fld>
            <a:endParaRPr lang="en-US" altLang="ja-JP" sz="1000">
              <a:solidFill>
                <a:prstClr val="black"/>
              </a:solidFill>
            </a:endParaRPr>
          </a:p>
        </p:txBody>
      </p:sp>
    </p:spTree>
    <p:extLst>
      <p:ext uri="{BB962C8B-B14F-4D97-AF65-F5344CB8AC3E}">
        <p14:creationId xmlns:p14="http://schemas.microsoft.com/office/powerpoint/2010/main" val="37802205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1"/>
            <a:ext cx="2311400" cy="365125"/>
          </a:xfrm>
          <a:prstGeom prst="rect">
            <a:avLst/>
          </a:prstGeom>
        </p:spPr>
        <p:txBody>
          <a:bodyPr/>
          <a:lstStyle/>
          <a:p>
            <a:pPr algn="ctr" defTabSz="914400" fontAlgn="base">
              <a:lnSpc>
                <a:spcPct val="120000"/>
              </a:lnSpc>
              <a:spcBef>
                <a:spcPct val="50000"/>
              </a:spcBef>
              <a:spcAft>
                <a:spcPct val="0"/>
              </a:spcAft>
              <a:buClr>
                <a:srgbClr val="EAEBDE"/>
              </a:buClr>
              <a:buFont typeface="Wingdings" pitchFamily="2" charset="2"/>
              <a:buNone/>
            </a:pPr>
            <a:fld id="{6128E8CE-047D-457F-9D62-BDADBFC85A07}" type="datetimeFigureOut">
              <a:rPr lang="ja-JP" altLang="en-US" sz="1000" smtClean="0">
                <a:solidFill>
                  <a:prstClr val="black">
                    <a:tint val="75000"/>
                  </a:prstClr>
                </a:solidFill>
              </a:rPr>
              <a:pPr algn="ctr" defTabSz="914400" fontAlgn="base">
                <a:lnSpc>
                  <a:spcPct val="120000"/>
                </a:lnSpc>
                <a:spcBef>
                  <a:spcPct val="50000"/>
                </a:spcBef>
                <a:spcAft>
                  <a:spcPct val="0"/>
                </a:spcAft>
                <a:buClr>
                  <a:srgbClr val="EAEBDE"/>
                </a:buClr>
                <a:buFont typeface="Wingdings" pitchFamily="2" charset="2"/>
                <a:buNone/>
              </a:pPr>
              <a:t>2016/9/16</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1"/>
            <a:ext cx="3136900" cy="365125"/>
          </a:xfrm>
          <a:prstGeom prst="rect">
            <a:avLst/>
          </a:prstGeom>
        </p:spPr>
        <p:txBody>
          <a:bodyPr/>
          <a:lstStyle/>
          <a:p>
            <a:pPr algn="ctr" defTabSz="914400" fontAlgn="base">
              <a:lnSpc>
                <a:spcPct val="120000"/>
              </a:lnSpc>
              <a:spcBef>
                <a:spcPct val="50000"/>
              </a:spcBef>
              <a:spcAft>
                <a:spcPct val="0"/>
              </a:spcAft>
              <a:buClr>
                <a:srgbClr val="EAEBDE"/>
              </a:buClr>
              <a:buFont typeface="Wingdings" pitchFamily="2" charset="2"/>
              <a:buNone/>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1"/>
            <a:ext cx="2311400" cy="365125"/>
          </a:xfrm>
          <a:prstGeom prst="rect">
            <a:avLst/>
          </a:prstGeom>
        </p:spPr>
        <p:txBody>
          <a:bodyPr/>
          <a:lstStyle/>
          <a:p>
            <a:pPr algn="ctr" defTabSz="914400" fontAlgn="base">
              <a:lnSpc>
                <a:spcPct val="120000"/>
              </a:lnSpc>
              <a:spcBef>
                <a:spcPct val="50000"/>
              </a:spcBef>
              <a:spcAft>
                <a:spcPct val="0"/>
              </a:spcAft>
              <a:buClr>
                <a:srgbClr val="EAEBDE"/>
              </a:buClr>
              <a:buFont typeface="Wingdings" pitchFamily="2" charset="2"/>
              <a:buNone/>
            </a:pPr>
            <a:fld id="{6605E433-86FC-4084-95B5-B6E4EAA45002}" type="slidenum">
              <a:rPr lang="ja-JP" altLang="en-US" sz="1000" smtClean="0">
                <a:solidFill>
                  <a:prstClr val="black">
                    <a:tint val="75000"/>
                  </a:prstClr>
                </a:solidFill>
              </a:rPr>
              <a:pPr algn="ctr" defTabSz="914400" fontAlgn="base">
                <a:lnSpc>
                  <a:spcPct val="120000"/>
                </a:lnSpc>
                <a:spcBef>
                  <a:spcPct val="50000"/>
                </a:spcBef>
                <a:spcAft>
                  <a:spcPct val="0"/>
                </a:spcAft>
                <a:buClr>
                  <a:srgbClr val="EAEBDE"/>
                </a:buClr>
                <a:buFont typeface="Wingdings" pitchFamily="2" charset="2"/>
                <a:buNone/>
              </a:pPr>
              <a:t>‹#›</a:t>
            </a:fld>
            <a:endParaRPr lang="ja-JP" altLang="en-US" sz="1000">
              <a:solidFill>
                <a:prstClr val="black">
                  <a:tint val="75000"/>
                </a:prstClr>
              </a:solidFill>
            </a:endParaRPr>
          </a:p>
        </p:txBody>
      </p:sp>
    </p:spTree>
    <p:extLst>
      <p:ext uri="{BB962C8B-B14F-4D97-AF65-F5344CB8AC3E}">
        <p14:creationId xmlns:p14="http://schemas.microsoft.com/office/powerpoint/2010/main" val="1914334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644353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71784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5A5A5A"/>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5A5A5A"/>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srgbClr val="000000"/>
                </a:solidFill>
              </a:rPr>
              <a:t>Appendix</a:t>
            </a:r>
            <a:endParaRPr lang="ja-JP" altLang="en-US" sz="1400" dirty="0">
              <a:solidFill>
                <a:srgbClr val="000000"/>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2569210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3918823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lgn="ctr" defTabSz="914400" fontAlgn="base">
              <a:lnSpc>
                <a:spcPct val="120000"/>
              </a:lnSpc>
              <a:spcBef>
                <a:spcPct val="50000"/>
              </a:spcBef>
              <a:spcAft>
                <a:spcPct val="0"/>
              </a:spcAft>
              <a:buClr>
                <a:srgbClr val="5A5A5A"/>
              </a:buClr>
              <a:buFont typeface="Wingdings" pitchFamily="2" charset="2"/>
              <a:buNone/>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4" y="6597650"/>
            <a:ext cx="9399343" cy="260350"/>
          </a:xfrm>
          <a:prstGeom prst="rect">
            <a:avLst/>
          </a:prstGeom>
          <a:ln/>
        </p:spPr>
        <p:txBody>
          <a:bodyPr/>
          <a:lstStyle>
            <a:lvl1pPr>
              <a:defRPr/>
            </a:lvl1pPr>
          </a:lstStyle>
          <a:p>
            <a:pPr algn="ctr" defTabSz="914400" fontAlgn="base">
              <a:lnSpc>
                <a:spcPct val="120000"/>
              </a:lnSpc>
              <a:spcBef>
                <a:spcPct val="50000"/>
              </a:spcBef>
              <a:spcAft>
                <a:spcPct val="0"/>
              </a:spcAft>
              <a:buClr>
                <a:srgbClr val="5A5A5A"/>
              </a:buClr>
              <a:buFont typeface="Wingdings" pitchFamily="2" charset="2"/>
              <a:buNone/>
              <a:defRPr/>
            </a:pPr>
            <a:fld id="{E8AE98F9-6224-40A8-BE36-A267DB43DC44}" type="slidenum">
              <a:rPr lang="en-US" altLang="ja-JP" sz="1000">
                <a:solidFill>
                  <a:prstClr val="black"/>
                </a:solidFill>
              </a:rPr>
              <a:pPr algn="ctr" defTabSz="914400" fontAlgn="base">
                <a:lnSpc>
                  <a:spcPct val="120000"/>
                </a:lnSpc>
                <a:spcBef>
                  <a:spcPct val="50000"/>
                </a:spcBef>
                <a:spcAft>
                  <a:spcPct val="0"/>
                </a:spcAft>
                <a:buClr>
                  <a:srgbClr val="5A5A5A"/>
                </a:buClr>
                <a:buFont typeface="Wingdings" pitchFamily="2" charset="2"/>
                <a:buNone/>
                <a:defRPr/>
              </a:pPr>
              <a:t>‹#›</a:t>
            </a:fld>
            <a:endParaRPr lang="en-US" altLang="ja-JP" sz="1000">
              <a:solidFill>
                <a:prstClr val="black"/>
              </a:solidFill>
            </a:endParaRPr>
          </a:p>
        </p:txBody>
      </p:sp>
    </p:spTree>
    <p:extLst>
      <p:ext uri="{BB962C8B-B14F-4D97-AF65-F5344CB8AC3E}">
        <p14:creationId xmlns:p14="http://schemas.microsoft.com/office/powerpoint/2010/main" val="340919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977449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406377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6903081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242988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2823687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862267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33727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810891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2308413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777382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84904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89542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412415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26401713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940043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2653881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839760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31162192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885326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6571943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36" name="テキスト ボックス 35"/>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B83CBD0-757A-40FF-BAE8-D8C56A0E7A67}"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7" name="テキスト ボックス 36"/>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defTabSz="914400" eaLnBrk="0" fontAlgn="base" hangingPunct="0">
              <a:spcBef>
                <a:spcPct val="0"/>
              </a:spcBef>
              <a:spcAft>
                <a:spcPct val="0"/>
              </a:spcAft>
            </a:pPr>
            <a:r>
              <a:rPr lang="en-US" altLang="ja-JP" sz="1400" dirty="0" smtClean="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2084240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extLst>
      <p:ext uri="{BB962C8B-B14F-4D97-AF65-F5344CB8AC3E}">
        <p14:creationId xmlns:p14="http://schemas.microsoft.com/office/powerpoint/2010/main" val="105785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84544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6075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7398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3762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415418655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058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1705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3246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8379355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3627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076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9"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59"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59"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776904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4539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279739152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68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9066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9788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21729634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sp>
        <p:nvSpPr>
          <p:cNvPr id="13" name="正方形/長方形 12"/>
          <p:cNvSpPr/>
          <p:nvPr userDrawn="1"/>
        </p:nvSpPr>
        <p:spPr>
          <a:xfrm>
            <a:off x="-1" y="0"/>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30" name="フリーフォーム 29"/>
          <p:cNvSpPr/>
          <p:nvPr userDrawn="1"/>
        </p:nvSpPr>
        <p:spPr>
          <a:xfrm>
            <a:off x="-28575" y="-9525"/>
            <a:ext cx="9944100" cy="6877050"/>
          </a:xfrm>
          <a:custGeom>
            <a:avLst/>
            <a:gdLst>
              <a:gd name="connsiteX0" fmla="*/ 19050 w 9944100"/>
              <a:gd name="connsiteY0" fmla="*/ 5076825 h 6877050"/>
              <a:gd name="connsiteX1" fmla="*/ 8220075 w 9944100"/>
              <a:gd name="connsiteY1" fmla="*/ 0 h 6877050"/>
              <a:gd name="connsiteX2" fmla="*/ 9944100 w 9944100"/>
              <a:gd name="connsiteY2" fmla="*/ 9525 h 6877050"/>
              <a:gd name="connsiteX3" fmla="*/ 9915525 w 9944100"/>
              <a:gd name="connsiteY3" fmla="*/ 1295400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25050 w 9944100"/>
              <a:gd name="connsiteY3" fmla="*/ 1266825 h 6877050"/>
              <a:gd name="connsiteX4" fmla="*/ 8629650 w 9944100"/>
              <a:gd name="connsiteY4" fmla="*/ 6867525 h 6877050"/>
              <a:gd name="connsiteX5" fmla="*/ 0 w 9944100"/>
              <a:gd name="connsiteY5" fmla="*/ 6877050 h 6877050"/>
              <a:gd name="connsiteX6" fmla="*/ 0 w 9944100"/>
              <a:gd name="connsiteY6" fmla="*/ 5124450 h 6877050"/>
              <a:gd name="connsiteX0" fmla="*/ 19050 w 9944100"/>
              <a:gd name="connsiteY0" fmla="*/ 5076825 h 6877050"/>
              <a:gd name="connsiteX1" fmla="*/ 8220075 w 9944100"/>
              <a:gd name="connsiteY1" fmla="*/ 0 h 6877050"/>
              <a:gd name="connsiteX2" fmla="*/ 9944100 w 9944100"/>
              <a:gd name="connsiteY2" fmla="*/ 9525 h 6877050"/>
              <a:gd name="connsiteX3" fmla="*/ 9944100 w 9944100"/>
              <a:gd name="connsiteY3" fmla="*/ 762000 h 6877050"/>
              <a:gd name="connsiteX4" fmla="*/ 8629650 w 9944100"/>
              <a:gd name="connsiteY4" fmla="*/ 6867525 h 6877050"/>
              <a:gd name="connsiteX5" fmla="*/ 0 w 9944100"/>
              <a:gd name="connsiteY5" fmla="*/ 6877050 h 6877050"/>
              <a:gd name="connsiteX6" fmla="*/ 0 w 9944100"/>
              <a:gd name="connsiteY6" fmla="*/ 51244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4100" h="6877050">
                <a:moveTo>
                  <a:pt x="19050" y="5076825"/>
                </a:moveTo>
                <a:lnTo>
                  <a:pt x="8220075" y="0"/>
                </a:lnTo>
                <a:lnTo>
                  <a:pt x="9944100" y="9525"/>
                </a:lnTo>
                <a:lnTo>
                  <a:pt x="9944100" y="762000"/>
                </a:lnTo>
                <a:lnTo>
                  <a:pt x="8629650" y="6867525"/>
                </a:lnTo>
                <a:lnTo>
                  <a:pt x="0" y="6877050"/>
                </a:lnTo>
                <a:lnTo>
                  <a:pt x="0" y="5124450"/>
                </a:lnTo>
              </a:path>
            </a:pathLst>
          </a:custGeom>
          <a:gradFill flip="none" rotWithShape="1">
            <a:gsLst>
              <a:gs pos="38000">
                <a:schemeClr val="bg1">
                  <a:shade val="30000"/>
                  <a:satMod val="115000"/>
                </a:schemeClr>
              </a:gs>
              <a:gs pos="58311">
                <a:schemeClr val="bg1"/>
              </a:gs>
              <a:gs pos="5200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nvGrpSpPr>
          <p:cNvPr id="33" name="グループ化 32"/>
          <p:cNvGrpSpPr/>
          <p:nvPr userDrawn="1"/>
        </p:nvGrpSpPr>
        <p:grpSpPr>
          <a:xfrm>
            <a:off x="-29716" y="5816941"/>
            <a:ext cx="9936000" cy="852419"/>
            <a:chOff x="-29716" y="5785848"/>
            <a:chExt cx="9936000" cy="835906"/>
          </a:xfrm>
        </p:grpSpPr>
        <p:sp>
          <p:nvSpPr>
            <p:cNvPr id="31" name="正方形/長方形 30"/>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正方形/長方形 31"/>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8" name="グループ化 27"/>
          <p:cNvGrpSpPr/>
          <p:nvPr userDrawn="1"/>
        </p:nvGrpSpPr>
        <p:grpSpPr>
          <a:xfrm>
            <a:off x="5743767" y="3380792"/>
            <a:ext cx="3552908" cy="2665450"/>
            <a:chOff x="4832665" y="3819519"/>
            <a:chExt cx="2789919" cy="2093043"/>
          </a:xfrm>
          <a:effectLst>
            <a:outerShdw blurRad="76200" dist="12700" dir="2700000" sy="-23000" kx="-800400" algn="bl" rotWithShape="0">
              <a:prstClr val="black">
                <a:alpha val="20000"/>
              </a:prstClr>
            </a:outerShdw>
          </a:effectLst>
        </p:grpSpPr>
        <p:sp>
          <p:nvSpPr>
            <p:cNvPr id="18" name="直方体 1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19" name="直方体 1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0" name="直方体 1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8" name="タイトル 7"/>
          <p:cNvSpPr>
            <a:spLocks noGrp="1"/>
          </p:cNvSpPr>
          <p:nvPr>
            <p:ph type="title"/>
          </p:nvPr>
        </p:nvSpPr>
        <p:spPr>
          <a:xfrm>
            <a:off x="488504" y="620688"/>
            <a:ext cx="8928992" cy="1440160"/>
          </a:xfrm>
          <a:noFill/>
          <a:effectLst>
            <a:innerShdw blurRad="63500" dist="50800" dir="13500000">
              <a:prstClr val="black">
                <a:alpha val="50000"/>
              </a:prstClr>
            </a:innerShdw>
          </a:effectLst>
        </p:spPr>
        <p:txBody>
          <a:bodyPr/>
          <a:lstStyle>
            <a:lvl1pPr algn="ctr">
              <a:defRPr sz="4400" b="1" cap="none" spc="0">
                <a:ln w="18000">
                  <a:solidFill>
                    <a:schemeClr val="accent6"/>
                  </a:solidFill>
                  <a:prstDash val="solid"/>
                  <a:miter lim="800000"/>
                </a:ln>
                <a:solidFill>
                  <a:schemeClr val="bg1"/>
                </a:solidFill>
                <a:effectLst>
                  <a:outerShdw blurRad="25500" dist="23000" dir="7020000" algn="tl">
                    <a:srgbClr val="000000">
                      <a:alpha val="50000"/>
                    </a:srgbClr>
                  </a:outerShdw>
                </a:effectLst>
              </a:defRPr>
            </a:lvl1pPr>
          </a:lstStyle>
          <a:p>
            <a:r>
              <a:rPr kumimoji="1" lang="ja-JP" altLang="en-US" dirty="0" smtClean="0"/>
              <a:t>マスター タイトルの書式設定</a:t>
            </a:r>
            <a:endParaRPr kumimoji="1" lang="ja-JP" altLang="en-US" dirty="0"/>
          </a:p>
        </p:txBody>
      </p:sp>
      <p:pic>
        <p:nvPicPr>
          <p:cNvPr id="27"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05"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7003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sp>
        <p:nvSpPr>
          <p:cNvPr id="18" name="正方形/長方形 17"/>
          <p:cNvSpPr/>
          <p:nvPr userDrawn="1"/>
        </p:nvSpPr>
        <p:spPr>
          <a:xfrm>
            <a:off x="2488" y="-1"/>
            <a:ext cx="8237691" cy="5241705"/>
          </a:xfrm>
          <a:prstGeom prst="rect">
            <a:avLst/>
          </a:prstGeom>
          <a:gradFill>
            <a:gsLst>
              <a:gs pos="38000">
                <a:schemeClr val="accent2">
                  <a:lumMod val="60000"/>
                  <a:lumOff val="40000"/>
                </a:schemeClr>
              </a:gs>
              <a:gs pos="48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6EF438">
                    <a:satMod val="140000"/>
                  </a:srgbClr>
                </a:solidFill>
                <a:prstDash val="solid"/>
                <a:miter lim="800000"/>
              </a:ln>
              <a:noFill/>
              <a:effectLst>
                <a:outerShdw blurRad="25500" dist="23000" dir="7020000" algn="tl">
                  <a:srgbClr val="000000">
                    <a:alpha val="50000"/>
                  </a:srgbClr>
                </a:outerShdw>
              </a:effectLst>
            </a:endParaRPr>
          </a:p>
        </p:txBody>
      </p:sp>
      <p:sp>
        <p:nvSpPr>
          <p:cNvPr id="15" name="タイトル 7"/>
          <p:cNvSpPr>
            <a:spLocks noGrp="1"/>
          </p:cNvSpPr>
          <p:nvPr userDrawn="1">
            <p:ph type="title"/>
          </p:nvPr>
        </p:nvSpPr>
        <p:spPr>
          <a:xfrm>
            <a:off x="812540" y="404664"/>
            <a:ext cx="8280920" cy="1296144"/>
          </a:xfrm>
          <a:solidFill>
            <a:schemeClr val="bg1"/>
          </a:solidFill>
          <a:effectLst>
            <a:innerShdw blurRad="63500" dist="50800" dir="13500000">
              <a:prstClr val="black">
                <a:alpha val="50000"/>
              </a:prstClr>
            </a:innerShdw>
          </a:effectLst>
        </p:spPr>
        <p:txBody>
          <a:bodyPr/>
          <a:lstStyle>
            <a:lvl1pPr algn="ctr">
              <a:defRPr sz="4000"/>
            </a:lvl1pPr>
          </a:lstStyle>
          <a:p>
            <a:r>
              <a:rPr kumimoji="1" lang="ja-JP" altLang="en-US" dirty="0" smtClean="0"/>
              <a:t>マスター タイトルの書式設定</a:t>
            </a:r>
            <a:endParaRPr kumimoji="1" lang="ja-JP" altLang="en-US" dirty="0"/>
          </a:p>
        </p:txBody>
      </p:sp>
      <p:grpSp>
        <p:nvGrpSpPr>
          <p:cNvPr id="19" name="グループ化 18"/>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0" name="直方体 19"/>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1" name="直方体 20"/>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2" name="直方体 21"/>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3" name="直方体 22"/>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4" name="直方体 23"/>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5" name="直方体 24"/>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直方体 25"/>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7" name="直方体 26"/>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8" name="直方体 27"/>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29" name="テキスト ボックス 28"/>
          <p:cNvSpPr txBox="1"/>
          <p:nvPr userDrawn="1"/>
        </p:nvSpPr>
        <p:spPr>
          <a:xfrm>
            <a:off x="9057456"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6"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2853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白紙">
    <p:spTree>
      <p:nvGrpSpPr>
        <p:cNvPr id="1" name=""/>
        <p:cNvGrpSpPr/>
        <p:nvPr/>
      </p:nvGrpSpPr>
      <p:grpSpPr>
        <a:xfrm>
          <a:off x="0" y="0"/>
          <a:ext cx="0" cy="0"/>
          <a:chOff x="0" y="0"/>
          <a:chExt cx="0" cy="0"/>
        </a:xfrm>
      </p:grpSpPr>
      <p:grpSp>
        <p:nvGrpSpPr>
          <p:cNvPr id="24" name="グループ化 23"/>
          <p:cNvGrpSpPr/>
          <p:nvPr userDrawn="1"/>
        </p:nvGrpSpPr>
        <p:grpSpPr>
          <a:xfrm>
            <a:off x="-29716" y="5816941"/>
            <a:ext cx="9936000" cy="852419"/>
            <a:chOff x="-29716" y="5785848"/>
            <a:chExt cx="9936000" cy="835906"/>
          </a:xfrm>
        </p:grpSpPr>
        <p:sp>
          <p:nvSpPr>
            <p:cNvPr id="25" name="正方形/長方形 24"/>
            <p:cNvSpPr/>
            <p:nvPr userDrawn="1"/>
          </p:nvSpPr>
          <p:spPr>
            <a:xfrm>
              <a:off x="-29716" y="6261714"/>
              <a:ext cx="9936000"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6" name="正方形/長方形 25"/>
            <p:cNvSpPr/>
            <p:nvPr userDrawn="1"/>
          </p:nvSpPr>
          <p:spPr>
            <a:xfrm>
              <a:off x="-29716" y="5785848"/>
              <a:ext cx="9936000" cy="36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grpSp>
        <p:nvGrpSpPr>
          <p:cNvPr id="27" name="グループ化 26"/>
          <p:cNvGrpSpPr/>
          <p:nvPr userDrawn="1"/>
        </p:nvGrpSpPr>
        <p:grpSpPr>
          <a:xfrm>
            <a:off x="6507699" y="4005064"/>
            <a:ext cx="2981805" cy="2236999"/>
            <a:chOff x="4832665" y="3819519"/>
            <a:chExt cx="2789919" cy="2093043"/>
          </a:xfrm>
          <a:effectLst>
            <a:outerShdw blurRad="76200" dist="12700" dir="2700000" sy="-23000" kx="-800400" algn="bl" rotWithShape="0">
              <a:prstClr val="black">
                <a:alpha val="20000"/>
              </a:prstClr>
            </a:outerShdw>
          </a:effectLst>
        </p:grpSpPr>
        <p:sp>
          <p:nvSpPr>
            <p:cNvPr id="28" name="直方体 27"/>
            <p:cNvSpPr/>
            <p:nvPr userDrawn="1"/>
          </p:nvSpPr>
          <p:spPr>
            <a:xfrm flipH="1">
              <a:off x="7356669" y="3819519"/>
              <a:ext cx="265915" cy="2093043"/>
            </a:xfrm>
            <a:prstGeom prst="cub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9" name="直方体 28"/>
            <p:cNvSpPr/>
            <p:nvPr userDrawn="1"/>
          </p:nvSpPr>
          <p:spPr>
            <a:xfrm flipH="1">
              <a:off x="7041172" y="4423983"/>
              <a:ext cx="265915" cy="1488579"/>
            </a:xfrm>
            <a:prstGeom prst="cube">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 name="直方体 29"/>
            <p:cNvSpPr/>
            <p:nvPr userDrawn="1"/>
          </p:nvSpPr>
          <p:spPr>
            <a:xfrm flipH="1">
              <a:off x="6725671" y="4842832"/>
              <a:ext cx="265915" cy="1069730"/>
            </a:xfrm>
            <a:prstGeom prst="cub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1" name="直方体 30"/>
            <p:cNvSpPr/>
            <p:nvPr userDrawn="1"/>
          </p:nvSpPr>
          <p:spPr>
            <a:xfrm flipH="1">
              <a:off x="6410170" y="5135727"/>
              <a:ext cx="265915" cy="776835"/>
            </a:xfrm>
            <a:prstGeom prst="cub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2" name="直方体 31"/>
            <p:cNvSpPr/>
            <p:nvPr userDrawn="1"/>
          </p:nvSpPr>
          <p:spPr>
            <a:xfrm flipH="1">
              <a:off x="6094669" y="5273314"/>
              <a:ext cx="265915" cy="639248"/>
            </a:xfrm>
            <a:prstGeom prst="cube">
              <a:avLst/>
            </a:pr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3" name="直方体 32"/>
            <p:cNvSpPr/>
            <p:nvPr userDrawn="1"/>
          </p:nvSpPr>
          <p:spPr>
            <a:xfrm flipH="1">
              <a:off x="5779168" y="5405802"/>
              <a:ext cx="265915" cy="506760"/>
            </a:xfrm>
            <a:prstGeom prst="cub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4" name="直方体 33"/>
            <p:cNvSpPr/>
            <p:nvPr userDrawn="1"/>
          </p:nvSpPr>
          <p:spPr>
            <a:xfrm flipH="1">
              <a:off x="5463667" y="5552445"/>
              <a:ext cx="265915" cy="360117"/>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5" name="直方体 34"/>
            <p:cNvSpPr/>
            <p:nvPr userDrawn="1"/>
          </p:nvSpPr>
          <p:spPr>
            <a:xfrm flipH="1">
              <a:off x="5148166" y="5709904"/>
              <a:ext cx="265915" cy="202658"/>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6" name="直方体 35"/>
            <p:cNvSpPr/>
            <p:nvPr userDrawn="1"/>
          </p:nvSpPr>
          <p:spPr>
            <a:xfrm flipH="1">
              <a:off x="4832665" y="5811233"/>
              <a:ext cx="265915" cy="101329"/>
            </a:xfrm>
            <a:prstGeom prst="cub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grpSp>
      <p:sp>
        <p:nvSpPr>
          <p:cNvPr id="15" name="タイトル 7"/>
          <p:cNvSpPr>
            <a:spLocks noGrp="1"/>
          </p:cNvSpPr>
          <p:nvPr userDrawn="1">
            <p:ph type="title"/>
          </p:nvPr>
        </p:nvSpPr>
        <p:spPr>
          <a:xfrm>
            <a:off x="812540" y="3068960"/>
            <a:ext cx="8280920" cy="720080"/>
          </a:xfrm>
          <a:noFill/>
          <a:effectLst/>
        </p:spPr>
        <p:txBody>
          <a:bodyPr/>
          <a:lstStyle>
            <a:lvl1pPr algn="ctr">
              <a:defRPr sz="4000"/>
            </a:lvl1pPr>
          </a:lstStyle>
          <a:p>
            <a:r>
              <a:rPr kumimoji="1" lang="ja-JP" altLang="en-US" dirty="0" smtClean="0"/>
              <a:t>マスター タイトルの書式設定</a:t>
            </a:r>
            <a:endParaRPr kumimoji="1" lang="ja-JP" altLang="en-US" dirty="0"/>
          </a:p>
        </p:txBody>
      </p:sp>
      <p:sp>
        <p:nvSpPr>
          <p:cNvPr id="17" name="テキスト ボックス 16"/>
          <p:cNvSpPr txBox="1"/>
          <p:nvPr userDrawn="1"/>
        </p:nvSpPr>
        <p:spPr>
          <a:xfrm>
            <a:off x="905818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lumMod val="50000"/>
                  </a:srgbClr>
                </a:solidFill>
              </a:rPr>
              <a:pPr algn="ctr" defTabSz="914400"/>
              <a:t>‹#›</a:t>
            </a:fld>
            <a:endParaRPr lang="ja-JP" altLang="en-US" sz="1200" dirty="0">
              <a:solidFill>
                <a:srgbClr val="FFFFFF">
                  <a:lumMod val="50000"/>
                </a:srgbClr>
              </a:solidFill>
            </a:endParaRPr>
          </a:p>
        </p:txBody>
      </p:sp>
      <p:pic>
        <p:nvPicPr>
          <p:cNvPr id="18" name="Picture 2" descr="C:\Users\jr00606\AppData\Local\Temp\notes99CF70\JMARロゴ.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8427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495300" y="6237312"/>
            <a:ext cx="2311400" cy="476250"/>
          </a:xfrm>
          <a:prstGeom prst="rect">
            <a:avLst/>
          </a:prstGeom>
        </p:spPr>
        <p:txBody>
          <a:bodyPr/>
          <a:lstStyle/>
          <a:p>
            <a:pPr defTabSz="914400" fontAlgn="base">
              <a:spcBef>
                <a:spcPct val="0"/>
              </a:spcBef>
              <a:spcAft>
                <a:spcPct val="0"/>
              </a:spcAft>
            </a:pPr>
            <a:endParaRPr lang="en-US" altLang="ja-JP" dirty="0">
              <a:solidFill>
                <a:srgbClr val="000000"/>
              </a:solidFill>
            </a:endParaRPr>
          </a:p>
        </p:txBody>
      </p:sp>
      <p:sp>
        <p:nvSpPr>
          <p:cNvPr id="4" name="フッター プレースホルダー 3"/>
          <p:cNvSpPr>
            <a:spLocks noGrp="1"/>
          </p:cNvSpPr>
          <p:nvPr>
            <p:ph type="ftr" sz="quarter" idx="11"/>
          </p:nvPr>
        </p:nvSpPr>
        <p:spPr>
          <a:xfrm>
            <a:off x="3363912" y="6245225"/>
            <a:ext cx="3136900" cy="476250"/>
          </a:xfrm>
          <a:prstGeom prst="rect">
            <a:avLst/>
          </a:prstGeom>
        </p:spPr>
        <p:txBody>
          <a:bodyPr/>
          <a:lstStyle/>
          <a:p>
            <a:pPr defTabSz="914400" fontAlgn="base">
              <a:spcBef>
                <a:spcPct val="0"/>
              </a:spcBef>
              <a:spcAft>
                <a:spcPct val="0"/>
              </a:spcAft>
            </a:pPr>
            <a:endParaRPr lang="en-US" altLang="ja-JP">
              <a:solidFill>
                <a:srgbClr val="000000"/>
              </a:solidFill>
            </a:endParaRPr>
          </a:p>
        </p:txBody>
      </p:sp>
      <p:sp>
        <p:nvSpPr>
          <p:cNvPr id="5" name="スライド番号プレースホルダー 4"/>
          <p:cNvSpPr>
            <a:spLocks noGrp="1"/>
          </p:cNvSpPr>
          <p:nvPr>
            <p:ph type="sldNum" sz="quarter" idx="12"/>
          </p:nvPr>
        </p:nvSpPr>
        <p:spPr>
          <a:xfrm>
            <a:off x="7594600" y="6608763"/>
            <a:ext cx="2311400" cy="241300"/>
          </a:xfrm>
          <a:prstGeom prst="rect">
            <a:avLst/>
          </a:prstGeom>
        </p:spPr>
        <p:txBody>
          <a:bodyPr/>
          <a:lstStyle/>
          <a:p>
            <a:pPr defTabSz="914400" fontAlgn="base">
              <a:spcBef>
                <a:spcPct val="0"/>
              </a:spcBef>
              <a:spcAft>
                <a:spcPct val="0"/>
              </a:spcAft>
            </a:pPr>
            <a:fld id="{407455B0-477A-4158-8E62-71C1876E9B19}" type="slidenum">
              <a:rPr lang="en-US" altLang="ja-JP" smtClean="0">
                <a:solidFill>
                  <a:srgbClr val="000000"/>
                </a:solidFill>
              </a:rPr>
              <a:pPr defTabSz="914400" fontAlgn="base">
                <a:spcBef>
                  <a:spcPct val="0"/>
                </a:spcBef>
                <a:spcAft>
                  <a:spcPct val="0"/>
                </a:spcAft>
              </a:pPr>
              <a:t>‹#›</a:t>
            </a:fld>
            <a:endParaRPr lang="en-US" altLang="ja-JP">
              <a:solidFill>
                <a:srgbClr val="000000"/>
              </a:solidFill>
            </a:endParaRPr>
          </a:p>
        </p:txBody>
      </p:sp>
    </p:spTree>
    <p:extLst>
      <p:ext uri="{BB962C8B-B14F-4D97-AF65-F5344CB8AC3E}">
        <p14:creationId xmlns:p14="http://schemas.microsoft.com/office/powerpoint/2010/main" val="34331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image" Target="../media/image1.jpeg"/><Relationship Id="rId5" Type="http://schemas.openxmlformats.org/officeDocument/2006/relationships/theme" Target="../theme/theme10.xml"/><Relationship Id="rId4"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1.jpeg"/><Relationship Id="rId5" Type="http://schemas.openxmlformats.org/officeDocument/2006/relationships/theme" Target="../theme/theme11.xml"/><Relationship Id="rId4"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image" Target="../media/image1.jpeg"/><Relationship Id="rId5" Type="http://schemas.openxmlformats.org/officeDocument/2006/relationships/theme" Target="../theme/theme12.xml"/><Relationship Id="rId4" Type="http://schemas.openxmlformats.org/officeDocument/2006/relationships/slideLayout" Target="../slideLayouts/slideLayout7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3.jpeg"/><Relationship Id="rId5" Type="http://schemas.openxmlformats.org/officeDocument/2006/relationships/theme" Target="../theme/theme13.xml"/><Relationship Id="rId4" Type="http://schemas.openxmlformats.org/officeDocument/2006/relationships/slideLayout" Target="../slideLayouts/slideLayout8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image" Target="../media/image3.jpeg"/><Relationship Id="rId5" Type="http://schemas.openxmlformats.org/officeDocument/2006/relationships/theme" Target="../theme/theme14.xml"/><Relationship Id="rId4" Type="http://schemas.openxmlformats.org/officeDocument/2006/relationships/slideLayout" Target="../slideLayouts/slideLayout8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media/image3.jpeg"/><Relationship Id="rId5" Type="http://schemas.openxmlformats.org/officeDocument/2006/relationships/theme" Target="../theme/theme15.xml"/><Relationship Id="rId4" Type="http://schemas.openxmlformats.org/officeDocument/2006/relationships/slideLayout" Target="../slideLayouts/slideLayout91.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3.jpeg"/><Relationship Id="rId5" Type="http://schemas.openxmlformats.org/officeDocument/2006/relationships/theme" Target="../theme/theme16.xml"/><Relationship Id="rId4" Type="http://schemas.openxmlformats.org/officeDocument/2006/relationships/slideLayout" Target="../slideLayouts/slideLayout9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image" Target="../media/image3.jpeg"/><Relationship Id="rId5" Type="http://schemas.openxmlformats.org/officeDocument/2006/relationships/theme" Target="../theme/theme17.xml"/><Relationship Id="rId4" Type="http://schemas.openxmlformats.org/officeDocument/2006/relationships/slideLayout" Target="../slideLayouts/slideLayout99.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3.jpeg"/><Relationship Id="rId5" Type="http://schemas.openxmlformats.org/officeDocument/2006/relationships/theme" Target="../theme/theme18.xml"/><Relationship Id="rId4" Type="http://schemas.openxmlformats.org/officeDocument/2006/relationships/slideLayout" Target="../slideLayouts/slideLayout103.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image" Target="../media/image3.jpeg"/><Relationship Id="rId5" Type="http://schemas.openxmlformats.org/officeDocument/2006/relationships/theme" Target="../theme/theme19.xml"/><Relationship Id="rId4"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image" Target="../media/image3.jpeg"/><Relationship Id="rId5" Type="http://schemas.openxmlformats.org/officeDocument/2006/relationships/theme" Target="../theme/theme20.xml"/><Relationship Id="rId4" Type="http://schemas.openxmlformats.org/officeDocument/2006/relationships/slideLayout" Target="../slideLayouts/slideLayout111.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4.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image" Target="../media/image3.jpeg"/><Relationship Id="rId5" Type="http://schemas.openxmlformats.org/officeDocument/2006/relationships/theme" Target="../theme/theme21.xml"/><Relationship Id="rId4" Type="http://schemas.openxmlformats.org/officeDocument/2006/relationships/slideLayout" Target="../slideLayouts/slideLayout11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1.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7.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jpeg"/><Relationship Id="rId5" Type="http://schemas.openxmlformats.org/officeDocument/2006/relationships/theme" Target="../theme/theme9.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5" y="635650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64" y="635650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5" y="649301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588898087"/>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4FC02CB-9E9B-446E-AF88-F271348760CE}"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6"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454818272"/>
      </p:ext>
    </p:extLst>
  </p:cSld>
  <p:clrMap bg1="lt1" tx1="dk1" bg2="lt2" tx2="dk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4FC02CB-9E9B-446E-AF88-F271348760CE}"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6"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553150957"/>
      </p:ext>
    </p:extLst>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4FC02CB-9E9B-446E-AF88-F271348760CE}"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6"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834933803"/>
      </p:ext>
    </p:extLst>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4939"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91629"/>
      </p:ext>
    </p:extLst>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00733"/>
      </p:ext>
    </p:extLst>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72866"/>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56112"/>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06344"/>
      </p:ext>
    </p:extLst>
  </p:cSld>
  <p:clrMap bg1="lt1" tx1="dk1" bg2="lt2" tx2="dk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30617"/>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32253"/>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6" y="274638"/>
            <a:ext cx="89154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6" y="1600206"/>
            <a:ext cx="89154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25" y="6356966"/>
            <a:ext cx="23114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ADFB3DC0-D550-4432-93FB-7CA58567B942}"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4" y="6356966"/>
            <a:ext cx="31369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7" y="6493491"/>
            <a:ext cx="23114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4997927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80669"/>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直角三角形 12"/>
          <p:cNvSpPr/>
          <p:nvPr userDrawn="1"/>
        </p:nvSpPr>
        <p:spPr>
          <a:xfrm flipV="1">
            <a:off x="0" y="21"/>
            <a:ext cx="5889104" cy="1556769"/>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 name="直角三角形 2"/>
          <p:cNvSpPr/>
          <p:nvPr userDrawn="1"/>
        </p:nvSpPr>
        <p:spPr>
          <a:xfrm flipV="1">
            <a:off x="0" y="25"/>
            <a:ext cx="5313040" cy="1368152"/>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3074" name="Rectangle 2"/>
          <p:cNvSpPr>
            <a:spLocks noGrp="1" noChangeArrowheads="1"/>
          </p:cNvSpPr>
          <p:nvPr>
            <p:ph type="title"/>
          </p:nvPr>
        </p:nvSpPr>
        <p:spPr bwMode="auto">
          <a:xfrm>
            <a:off x="200472" y="145510"/>
            <a:ext cx="9577064"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ja-JP" altLang="en-US" dirty="0" smtClean="0"/>
              <a:t>マスタ タイトルの書式設定</a:t>
            </a:r>
          </a:p>
        </p:txBody>
      </p:sp>
      <p:sp>
        <p:nvSpPr>
          <p:cNvPr id="3075" name="Rectangle 3"/>
          <p:cNvSpPr>
            <a:spLocks noGrp="1" noChangeArrowheads="1"/>
          </p:cNvSpPr>
          <p:nvPr>
            <p:ph type="body" idx="1"/>
          </p:nvPr>
        </p:nvSpPr>
        <p:spPr bwMode="auto">
          <a:xfrm>
            <a:off x="495300" y="1196752"/>
            <a:ext cx="8915400" cy="49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正方形/長方形 8"/>
          <p:cNvSpPr/>
          <p:nvPr userDrawn="1"/>
        </p:nvSpPr>
        <p:spPr>
          <a:xfrm>
            <a:off x="0" y="6678069"/>
            <a:ext cx="9918000" cy="1860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テキスト ボックス 1"/>
          <p:cNvSpPr txBox="1"/>
          <p:nvPr userDrawn="1"/>
        </p:nvSpPr>
        <p:spPr>
          <a:xfrm>
            <a:off x="9041835" y="6633547"/>
            <a:ext cx="848544" cy="276999"/>
          </a:xfrm>
          <a:prstGeom prst="rect">
            <a:avLst/>
          </a:prstGeom>
          <a:noFill/>
        </p:spPr>
        <p:txBody>
          <a:bodyPr wrap="square" rtlCol="0">
            <a:spAutoFit/>
          </a:bodyPr>
          <a:lstStyle/>
          <a:p>
            <a:pPr algn="ctr" defTabSz="914400"/>
            <a:fld id="{0A077E03-0E5E-4895-988C-EF1054D8419E}" type="slidenum">
              <a:rPr lang="ja-JP" altLang="en-US" sz="1200" smtClean="0">
                <a:solidFill>
                  <a:srgbClr val="FFFFFF"/>
                </a:solidFill>
              </a:rPr>
              <a:pPr algn="ctr" defTabSz="914400"/>
              <a:t>‹#›</a:t>
            </a:fld>
            <a:endParaRPr lang="ja-JP" altLang="en-US" sz="1200" dirty="0">
              <a:solidFill>
                <a:srgbClr val="FFFFFF"/>
              </a:solidFill>
            </a:endParaRPr>
          </a:p>
        </p:txBody>
      </p:sp>
      <p:pic>
        <p:nvPicPr>
          <p:cNvPr id="12290" name="Picture 2" descr="C:\Users\jr00606\AppData\Local\Temp\notes99CF70\JMARロゴ.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76" y="6663693"/>
            <a:ext cx="628276" cy="20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31880"/>
      </p:ext>
    </p:extLst>
  </p:cSld>
  <p:clrMap bg1="lt1" tx1="dk1" bg2="lt2" tx2="dk2" accent1="accent1" accent2="accent2" accent3="accent3" accent4="accent4" accent5="accent5" accent6="accent6" hlink="hlink" folHlink="folHlink"/>
  <p:sldLayoutIdLst>
    <p:sldLayoutId id="2147484982" r:id="rId1"/>
    <p:sldLayoutId id="2147484983" r:id="rId2"/>
    <p:sldLayoutId id="2147484984" r:id="rId3"/>
    <p:sldLayoutId id="2147484985" r:id="rId4"/>
  </p:sldLayoutIdLst>
  <p:timing>
    <p:tnLst>
      <p:par>
        <p:cTn id="1" dur="indefinite" restart="never" nodeType="tmRoot"/>
      </p:par>
    </p:tnLst>
  </p:timing>
  <p:hf sldNum="0" hdr="0" ftr="0" dt="0"/>
  <p:txStyles>
    <p:titleStyle>
      <a:lvl1pPr algn="l" rtl="0" fontAlgn="base">
        <a:spcBef>
          <a:spcPct val="0"/>
        </a:spcBef>
        <a:spcAft>
          <a:spcPct val="0"/>
        </a:spcAft>
        <a:defRPr kumimoji="1" sz="3200" b="0" cap="none" spc="0">
          <a:ln>
            <a:noFill/>
          </a:ln>
          <a:solidFill>
            <a:schemeClr val="tx1"/>
          </a:solidFill>
          <a:effectLst/>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2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2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2" y="635641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617295" y="659232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79D515-D48E-4C35-93B4-9C55BB84668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734401101"/>
      </p:ext>
    </p:extLst>
  </p:cSld>
  <p:clrMap bg1="lt1" tx1="dk1" bg2="lt2" tx2="dk2" accent1="accent1" accent2="accent2" accent3="accent3" accent4="accent4" accent5="accent5" accent6="accent6" hlink="hlink" folHlink="folHlink"/>
  <p:sldLayoutIdLst>
    <p:sldLayoutId id="2147484987" r:id="rId1"/>
    <p:sldLayoutId id="2147484988" r:id="rId2"/>
    <p:sldLayoutId id="2147484989" r:id="rId3"/>
    <p:sldLayoutId id="2147484990" r:id="rId4"/>
    <p:sldLayoutId id="2147484991" r:id="rId5"/>
    <p:sldLayoutId id="2147484992" r:id="rId6"/>
    <p:sldLayoutId id="2147484993" r:id="rId7"/>
    <p:sldLayoutId id="2147484994" r:id="rId8"/>
    <p:sldLayoutId id="2147484995" r:id="rId9"/>
    <p:sldLayoutId id="2147484996" r:id="rId10"/>
    <p:sldLayoutId id="2147484997"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6" y="274638"/>
            <a:ext cx="8915400" cy="1143000"/>
          </a:xfrm>
          <a:prstGeom prst="rect">
            <a:avLst/>
          </a:prstGeom>
          <a:noFill/>
          <a:ln w="9525">
            <a:noFill/>
            <a:miter lim="800000"/>
            <a:headEnd/>
            <a:tailEnd/>
          </a:ln>
        </p:spPr>
        <p:txBody>
          <a:bodyPr vert="horz" wrap="square" lIns="91413" tIns="45707" rIns="91413"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6" y="1600206"/>
            <a:ext cx="8915400" cy="4525963"/>
          </a:xfrm>
          <a:prstGeom prst="rect">
            <a:avLst/>
          </a:prstGeom>
          <a:noFill/>
          <a:ln w="9525">
            <a:noFill/>
            <a:miter lim="800000"/>
            <a:headEnd/>
            <a:tailEnd/>
          </a:ln>
        </p:spPr>
        <p:txBody>
          <a:bodyPr vert="horz" wrap="square" lIns="91413" tIns="45707" rIns="91413"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62" y="6357006"/>
            <a:ext cx="2311400" cy="365125"/>
          </a:xfrm>
          <a:prstGeom prst="rect">
            <a:avLst/>
          </a:prstGeom>
        </p:spPr>
        <p:txBody>
          <a:bodyPr vert="horz" lIns="91413" tIns="45707" rIns="91413" bIns="45707" rtlCol="0" anchor="ctr"/>
          <a:lstStyle>
            <a:lvl1pPr algn="l" defTabSz="914125" fontAlgn="auto">
              <a:spcBef>
                <a:spcPts val="0"/>
              </a:spcBef>
              <a:spcAft>
                <a:spcPts val="0"/>
              </a:spcAft>
              <a:defRPr sz="1200">
                <a:solidFill>
                  <a:schemeClr val="tx1">
                    <a:tint val="75000"/>
                  </a:schemeClr>
                </a:solidFill>
                <a:latin typeface="+mn-lt"/>
                <a:ea typeface="+mn-ea"/>
              </a:defRPr>
            </a:lvl1pPr>
          </a:lstStyle>
          <a:p>
            <a:pPr>
              <a:defRPr/>
            </a:pPr>
            <a:fld id="{ADFB3DC0-D550-4432-93FB-7CA58567B942}" type="datetime1">
              <a:rPr lang="ja-JP" altLang="en-US">
                <a:solidFill>
                  <a:prstClr val="black">
                    <a:tint val="75000"/>
                  </a:prstClr>
                </a:solidFill>
              </a:rPr>
              <a:pPr>
                <a:defRPr/>
              </a:pPr>
              <a:t>2016/9/16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4" y="6357006"/>
            <a:ext cx="3136900" cy="365125"/>
          </a:xfrm>
          <a:prstGeom prst="rect">
            <a:avLst/>
          </a:prstGeom>
        </p:spPr>
        <p:txBody>
          <a:bodyPr vert="horz" lIns="91413" tIns="45707" rIns="91413" bIns="45707" rtlCol="0" anchor="ctr"/>
          <a:lstStyle>
            <a:lvl1pPr algn="ctr" defTabSz="914125"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7" y="6493531"/>
            <a:ext cx="2311400" cy="365125"/>
          </a:xfrm>
          <a:prstGeom prst="rect">
            <a:avLst/>
          </a:prstGeom>
        </p:spPr>
        <p:txBody>
          <a:bodyPr vert="horz" lIns="91413" tIns="45707" rIns="91413" bIns="45707" rtlCol="0" anchor="ctr"/>
          <a:lstStyle>
            <a:lvl1pPr algn="r" defTabSz="914125" fontAlgn="auto">
              <a:spcBef>
                <a:spcPts val="0"/>
              </a:spcBef>
              <a:spcAft>
                <a:spcPts val="0"/>
              </a:spcAft>
              <a:defRPr sz="1200">
                <a:solidFill>
                  <a:schemeClr val="tx1">
                    <a:tint val="75000"/>
                  </a:schemeClr>
                </a:solidFill>
                <a:latin typeface="+mn-lt"/>
                <a:ea typeface="+mn-ea"/>
              </a:defRPr>
            </a:lvl1pPr>
          </a:lstStyle>
          <a:p>
            <a:pPr>
              <a:defRPr/>
            </a:pPr>
            <a:fld id="{1FFBE791-4A68-4971-B757-81C682E172D5}"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32548303"/>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17"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17"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67" y="63565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22" y="63565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2927FFD-3D24-4EC2-AEC8-E83A8D96C0AC}"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995947680"/>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596" y="6357088"/>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C23BF5D8-A5AC-46F2-9E53-99DA11DE70D6}" type="datetime1">
              <a:rPr lang="ja-JP" altLang="en-US"/>
              <a:pPr defTabSz="457200" fontAlgn="base">
                <a:spcBef>
                  <a:spcPct val="0"/>
                </a:spcBef>
                <a:spcAft>
                  <a:spcPct val="0"/>
                </a:spcAft>
                <a:defRPr/>
              </a:pPr>
              <a:t>2016/9/16</a:t>
            </a:fld>
            <a:endParaRPr lang="ja-JP" altLang="en-US"/>
          </a:p>
        </p:txBody>
      </p:sp>
      <p:sp>
        <p:nvSpPr>
          <p:cNvPr id="5" name="フッター プレースホルダ 4"/>
          <p:cNvSpPr>
            <a:spLocks noGrp="1"/>
          </p:cNvSpPr>
          <p:nvPr>
            <p:ph type="ftr" sz="quarter" idx="3"/>
          </p:nvPr>
        </p:nvSpPr>
        <p:spPr>
          <a:xfrm>
            <a:off x="3384550" y="6357088"/>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70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A04D6A56-A57B-465E-A7F8-3834DEFA6041}" type="slidenum">
              <a:rPr lang="ja-JP" altLang="en-US"/>
              <a:pPr defTabSz="457200" fontAlgn="base">
                <a:spcBef>
                  <a:spcPct val="0"/>
                </a:spcBef>
                <a:spcAft>
                  <a:spcPct val="0"/>
                </a:spcAft>
                <a:defRPr/>
              </a:pPr>
              <a:t>‹#›</a:t>
            </a:fld>
            <a:endParaRPr lang="ja-JP" altLang="en-US"/>
          </a:p>
        </p:txBody>
      </p:sp>
    </p:spTree>
    <p:extLst>
      <p:ext uri="{BB962C8B-B14F-4D97-AF65-F5344CB8AC3E}">
        <p14:creationId xmlns:p14="http://schemas.microsoft.com/office/powerpoint/2010/main" val="2513215032"/>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Lst>
  <p:hf sldNum="0"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4FC02CB-9E9B-446E-AF88-F271348760CE}"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smtClean="0"/>
              <a:t>第 </a:t>
            </a:r>
            <a:r>
              <a:rPr lang="en-US" altLang="ja-JP" dirty="0" smtClean="0"/>
              <a:t>1 </a:t>
            </a:r>
            <a:r>
              <a:rPr lang="ja-JP" altLang="en-US" dirty="0" smtClean="0"/>
              <a:t>レベル</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8"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694127422"/>
      </p:ext>
    </p:extLst>
  </p:cSld>
  <p:clrMap bg1="lt1" tx1="dk1" bg2="lt2" tx2="dk2" accent1="accent1" accent2="accent2" accent3="accent3" accent4="accent4" accent5="accent5" accent6="accent6" hlink="hlink" folHlink="folHlink"/>
  <p:sldLayoutIdLst>
    <p:sldLayoutId id="2147484663" r:id="rId1"/>
    <p:sldLayoutId id="2147484664" r:id="rId2"/>
    <p:sldLayoutId id="2147484665" r:id="rId3"/>
    <p:sldLayoutId id="2147484666" r:id="rId4"/>
    <p:sldLayoutId id="2147484667" r:id="rId5"/>
    <p:sldLayoutId id="2147484668" r:id="rId6"/>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5A5A5A"/>
              </a:buClr>
              <a:buFont typeface="Wingdings" pitchFamily="2" charset="2"/>
              <a:buNone/>
              <a:defRPr/>
            </a:pPr>
            <a:r>
              <a:rPr lang="en-US" altLang="ja-JP" sz="1000" dirty="0">
                <a:solidFill>
                  <a:srgbClr val="FFFFFF"/>
                </a:solidFill>
              </a:rPr>
              <a:t>/</a:t>
            </a:r>
            <a:r>
              <a:rPr lang="ja-JP" altLang="en-US" sz="1000" dirty="0">
                <a:solidFill>
                  <a:srgbClr val="FFFFFF"/>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7"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5A5A5A"/>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79314788"/>
      </p:ext>
    </p:extLst>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4FC02CB-9E9B-446E-AF88-F271348760CE}"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6"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322766930"/>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defTabSz="914400" fontAlgn="base">
              <a:lnSpc>
                <a:spcPct val="120000"/>
              </a:lnSpc>
              <a:spcBef>
                <a:spcPct val="50000"/>
              </a:spcBef>
              <a:spcAft>
                <a:spcPct val="0"/>
              </a:spcAft>
              <a:buClr>
                <a:srgbClr val="EAEBDE"/>
              </a:buClr>
              <a:buFont typeface="Wingdings" pitchFamily="2" charset="2"/>
              <a:buNone/>
              <a:defRPr/>
            </a:pPr>
            <a:fld id="{54FC02CB-9E9B-446E-AF88-F271348760CE}" type="slidenum">
              <a:rPr lang="ja-JP" altLang="en-US" sz="1000">
                <a:solidFill>
                  <a:srgbClr val="000000"/>
                </a:solidFill>
              </a:rPr>
              <a:pPr algn="r" defTabSz="914400" fontAlgn="base">
                <a:lnSpc>
                  <a:spcPct val="120000"/>
                </a:lnSpc>
                <a:spcBef>
                  <a:spcPct val="50000"/>
                </a:spcBef>
                <a:spcAft>
                  <a:spcPct val="0"/>
                </a:spcAft>
                <a:buClr>
                  <a:srgbClr val="EAEBDE"/>
                </a:buClr>
                <a:buFont typeface="Wingdings" pitchFamily="2" charset="2"/>
                <a:buNone/>
                <a:defRPr/>
              </a:pPr>
              <a:t>‹#›</a:t>
            </a:fld>
            <a:endParaRPr lang="ja-JP" altLang="en-US" sz="1000" dirty="0">
              <a:solidFill>
                <a:srgbClr val="000000"/>
              </a:solidFill>
            </a:endParaRPr>
          </a:p>
        </p:txBody>
      </p:sp>
      <p:sp>
        <p:nvSpPr>
          <p:cNvPr id="39" name="テキスト ボックス 38"/>
          <p:cNvSpPr txBox="1"/>
          <p:nvPr userDrawn="1"/>
        </p:nvSpPr>
        <p:spPr>
          <a:xfrm>
            <a:off x="9297988" y="6477000"/>
            <a:ext cx="347662" cy="258763"/>
          </a:xfrm>
          <a:prstGeom prst="rect">
            <a:avLst/>
          </a:prstGeom>
          <a:noFill/>
        </p:spPr>
        <p:txBody>
          <a:bodyPr wrap="none"/>
          <a:lstStyle/>
          <a:p>
            <a:pPr defTabSz="914400" fontAlgn="base">
              <a:lnSpc>
                <a:spcPct val="120000"/>
              </a:lnSpc>
              <a:spcBef>
                <a:spcPct val="50000"/>
              </a:spcBef>
              <a:spcAft>
                <a:spcPct val="0"/>
              </a:spcAft>
              <a:buClr>
                <a:srgbClr val="EAEBDE"/>
              </a:buClr>
              <a:buFont typeface="Wingdings" pitchFamily="2" charset="2"/>
              <a:buNone/>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pic>
        <p:nvPicPr>
          <p:cNvPr id="1032" name="Picture 52" descr="ロゴ有 英文 300 symbol_h_a_e_2のコピー"/>
          <p:cNvPicPr>
            <a:picLocks noChangeAspect="1" noChangeArrowheads="1"/>
          </p:cNvPicPr>
          <p:nvPr userDrawn="1"/>
        </p:nvPicPr>
        <p:blipFill>
          <a:blip r:embed="rId6"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lgn="ctr" defTabSz="914400" fontAlgn="base">
              <a:lnSpc>
                <a:spcPct val="120000"/>
              </a:lnSpc>
              <a:spcBef>
                <a:spcPct val="50000"/>
              </a:spcBef>
              <a:spcAft>
                <a:spcPct val="0"/>
              </a:spcAft>
              <a:buClr>
                <a:srgbClr val="EAEBDE"/>
              </a:buClr>
              <a:buFont typeface="Wingdings" pitchFamily="2" charset="2"/>
              <a:buNone/>
              <a:defRPr/>
            </a:pPr>
            <a:endParaRPr lang="ja-JP" altLang="en-US" sz="1000">
              <a:solidFill>
                <a:srgbClr val="000000"/>
              </a:solidFill>
            </a:endParaRPr>
          </a:p>
        </p:txBody>
      </p:sp>
    </p:spTree>
    <p:extLst>
      <p:ext uri="{BB962C8B-B14F-4D97-AF65-F5344CB8AC3E}">
        <p14:creationId xmlns:p14="http://schemas.microsoft.com/office/powerpoint/2010/main" val="17695482"/>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4.wmf"/><Relationship Id="rId7" Type="http://schemas.openxmlformats.org/officeDocument/2006/relationships/image" Target="../media/image3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image" Target="../media/image34.png"/><Relationship Id="rId5" Type="http://schemas.openxmlformats.org/officeDocument/2006/relationships/image" Target="../media/image28.wmf"/><Relationship Id="rId10" Type="http://schemas.openxmlformats.org/officeDocument/2006/relationships/image" Target="../media/image33.gif"/><Relationship Id="rId4" Type="http://schemas.openxmlformats.org/officeDocument/2006/relationships/image" Target="../media/image27.wmf"/><Relationship Id="rId9" Type="http://schemas.openxmlformats.org/officeDocument/2006/relationships/image" Target="../media/image3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hyperlink" Target="http://jmar-im.com/healthcare/news/newsh2804_48.html" TargetMode="Externa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gif"/><Relationship Id="rId18" Type="http://schemas.openxmlformats.org/officeDocument/2006/relationships/image" Target="../media/image2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gif"/><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wmf"/><Relationship Id="rId20" Type="http://schemas.openxmlformats.org/officeDocument/2006/relationships/image" Target="../media/image25.png"/><Relationship Id="rId1" Type="http://schemas.openxmlformats.org/officeDocument/2006/relationships/slideLayout" Target="../slideLayouts/slideLayout18.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19" Type="http://schemas.openxmlformats.org/officeDocument/2006/relationships/image" Target="../media/image24.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72929" y="5085184"/>
            <a:ext cx="9160144" cy="1440160"/>
          </a:xfrm>
        </p:spPr>
        <p:txBody>
          <a:bodyPr>
            <a:noAutofit/>
          </a:bodyPr>
          <a:lstStyle/>
          <a:p>
            <a:pPr eaLnBrk="1" hangingPunct="1">
              <a:lnSpc>
                <a:spcPct val="80000"/>
              </a:lnSpc>
            </a:pPr>
            <a:r>
              <a:rPr lang="ja-JP" altLang="en-US" sz="3600" dirty="0" smtClean="0">
                <a:solidFill>
                  <a:schemeClr val="tx1"/>
                </a:solidFill>
                <a:latin typeface="+mn-ea"/>
              </a:rPr>
              <a:t>厚生労働省　老健局振興課　</a:t>
            </a:r>
            <a:endParaRPr lang="en-US" altLang="ja-JP" sz="3600" dirty="0" smtClean="0">
              <a:solidFill>
                <a:schemeClr val="tx1"/>
              </a:solidFill>
              <a:latin typeface="+mn-ea"/>
            </a:endParaRPr>
          </a:p>
        </p:txBody>
      </p:sp>
      <p:sp>
        <p:nvSpPr>
          <p:cNvPr id="2" name="スライド番号プレースホルダー 1"/>
          <p:cNvSpPr>
            <a:spLocks noGrp="1"/>
          </p:cNvSpPr>
          <p:nvPr>
            <p:ph type="sldNum" sz="quarter" idx="12"/>
          </p:nvPr>
        </p:nvSpPr>
        <p:spPr>
          <a:xfrm>
            <a:off x="7563580" y="6474134"/>
            <a:ext cx="2311399" cy="365125"/>
          </a:xfrm>
        </p:spPr>
        <p:txBody>
          <a:bodyPr/>
          <a:lstStyle/>
          <a:p>
            <a:fld id="{32927FFD-3D24-4EC2-AEC8-E83A8D96C0AC}" type="slidenum">
              <a:rPr lang="ja-JP" altLang="en-US" smtClean="0">
                <a:solidFill>
                  <a:schemeClr val="bg1"/>
                </a:solidFill>
              </a:rPr>
              <a:pPr/>
              <a:t>0</a:t>
            </a:fld>
            <a:endParaRPr lang="ja-JP" altLang="en-US" dirty="0">
              <a:solidFill>
                <a:schemeClr val="bg1"/>
              </a:solidFill>
            </a:endParaRPr>
          </a:p>
        </p:txBody>
      </p:sp>
      <p:sp>
        <p:nvSpPr>
          <p:cNvPr id="8" name="タイトル 1"/>
          <p:cNvSpPr>
            <a:spLocks noGrp="1"/>
          </p:cNvSpPr>
          <p:nvPr>
            <p:ph type="ctrTitle"/>
          </p:nvPr>
        </p:nvSpPr>
        <p:spPr>
          <a:xfrm>
            <a:off x="0" y="1988840"/>
            <a:ext cx="9906000" cy="1719005"/>
          </a:xfrm>
        </p:spPr>
        <p:txBody>
          <a:bodyPr>
            <a:noAutofit/>
          </a:bodyPr>
          <a:lstStyle/>
          <a:p>
            <a:r>
              <a:rPr lang="ja-JP" altLang="en-US" sz="3600" smtClean="0">
                <a:latin typeface="+mj-ea"/>
              </a:rPr>
              <a:t>１．「</a:t>
            </a:r>
            <a:r>
              <a:rPr lang="ja-JP" altLang="en-US" sz="3600" dirty="0" smtClean="0">
                <a:latin typeface="+mj-ea"/>
              </a:rPr>
              <a:t>生活支援コーディネーター及び協議体とは」</a:t>
            </a:r>
            <a:r>
              <a:rPr lang="en-US" altLang="ja-JP" sz="3600" dirty="0" smtClean="0">
                <a:latin typeface="+mj-ea"/>
              </a:rPr>
              <a:t/>
            </a:r>
            <a:br>
              <a:rPr lang="en-US" altLang="ja-JP" sz="3600" dirty="0" smtClean="0">
                <a:latin typeface="+mj-ea"/>
              </a:rPr>
            </a:br>
            <a:r>
              <a:rPr lang="ja-JP" altLang="en-US" sz="3600" dirty="0" smtClean="0">
                <a:latin typeface="+mj-ea"/>
              </a:rPr>
              <a:t>～その目的、仕組み及び養成について～</a:t>
            </a:r>
            <a:endParaRPr kumimoji="1" lang="ja-JP" altLang="en-US" sz="3600" dirty="0">
              <a:latin typeface="+mj-ea"/>
            </a:endParaRPr>
          </a:p>
        </p:txBody>
      </p:sp>
      <p:pic>
        <p:nvPicPr>
          <p:cNvPr id="7" name="Picture 4"/>
          <p:cNvPicPr>
            <a:picLocks noChangeAspect="1" noChangeArrowheads="1"/>
          </p:cNvPicPr>
          <p:nvPr/>
        </p:nvPicPr>
        <p:blipFill>
          <a:blip r:embed="rId3" cstate="print"/>
          <a:srcRect/>
          <a:stretch>
            <a:fillRect/>
          </a:stretch>
        </p:blipFill>
        <p:spPr bwMode="auto">
          <a:xfrm>
            <a:off x="154884" y="142881"/>
            <a:ext cx="1483923" cy="1263650"/>
          </a:xfrm>
          <a:prstGeom prst="rect">
            <a:avLst/>
          </a:prstGeom>
          <a:noFill/>
          <a:ln w="9525">
            <a:noFill/>
            <a:miter lim="800000"/>
            <a:headEnd/>
            <a:tailEnd/>
          </a:ln>
        </p:spPr>
      </p:pic>
    </p:spTree>
    <p:extLst>
      <p:ext uri="{BB962C8B-B14F-4D97-AF65-F5344CB8AC3E}">
        <p14:creationId xmlns:p14="http://schemas.microsoft.com/office/powerpoint/2010/main" val="52257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p:nvPr/>
        </p:nvGrpSpPr>
        <p:grpSpPr>
          <a:xfrm>
            <a:off x="2222713" y="2239850"/>
            <a:ext cx="5854911" cy="2801530"/>
            <a:chOff x="2051720" y="764704"/>
            <a:chExt cx="5328592" cy="4104456"/>
          </a:xfrm>
        </p:grpSpPr>
        <p:sp>
          <p:nvSpPr>
            <p:cNvPr id="20" name="円/楕円 19"/>
            <p:cNvSpPr/>
            <p:nvPr/>
          </p:nvSpPr>
          <p:spPr>
            <a:xfrm>
              <a:off x="2051720" y="908720"/>
              <a:ext cx="5328592" cy="3960440"/>
            </a:xfrm>
            <a:prstGeom prst="ellipse">
              <a:avLst/>
            </a:prstGeom>
            <a:no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21" name="角丸四角形 20"/>
            <p:cNvSpPr/>
            <p:nvPr/>
          </p:nvSpPr>
          <p:spPr>
            <a:xfrm>
              <a:off x="3635896" y="764704"/>
              <a:ext cx="2164168" cy="288032"/>
            </a:xfrm>
            <a:prstGeom prst="roundRect">
              <a:avLst/>
            </a:prstGeom>
            <a:solidFill>
              <a:schemeClr val="bg1"/>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地域住民の参加</a:t>
              </a:r>
              <a:endParaRPr lang="ja-JP" altLang="en-US" sz="1600" dirty="0">
                <a:solidFill>
                  <a:prstClr val="black"/>
                </a:solidFill>
              </a:endParaRPr>
            </a:p>
          </p:txBody>
        </p:sp>
      </p:grpSp>
      <p:grpSp>
        <p:nvGrpSpPr>
          <p:cNvPr id="3" name="グループ化 24"/>
          <p:cNvGrpSpPr/>
          <p:nvPr/>
        </p:nvGrpSpPr>
        <p:grpSpPr>
          <a:xfrm>
            <a:off x="3938910" y="2533731"/>
            <a:ext cx="5772641" cy="2736304"/>
            <a:chOff x="3563888" y="1412776"/>
            <a:chExt cx="5328592" cy="3600400"/>
          </a:xfrm>
          <a:solidFill>
            <a:schemeClr val="accent1">
              <a:lumMod val="20000"/>
              <a:lumOff val="80000"/>
              <a:alpha val="70000"/>
            </a:schemeClr>
          </a:solidFill>
        </p:grpSpPr>
        <p:sp>
          <p:nvSpPr>
            <p:cNvPr id="6" name="円/楕円 5"/>
            <p:cNvSpPr/>
            <p:nvPr/>
          </p:nvSpPr>
          <p:spPr>
            <a:xfrm>
              <a:off x="3563888" y="1412776"/>
              <a:ext cx="5328592" cy="3600400"/>
            </a:xfrm>
            <a:prstGeom prst="ellipse">
              <a:avLst/>
            </a:prstGeom>
            <a:grp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2" name="角丸四角形 11"/>
            <p:cNvSpPr/>
            <p:nvPr/>
          </p:nvSpPr>
          <p:spPr>
            <a:xfrm>
              <a:off x="5220072" y="1412776"/>
              <a:ext cx="2164168" cy="288032"/>
            </a:xfrm>
            <a:prstGeom prst="roundRect">
              <a:avLst/>
            </a:prstGeom>
            <a:solidFill>
              <a:schemeClr val="accent1">
                <a:lumMod val="20000"/>
                <a:lumOff val="80000"/>
              </a:schemeClr>
            </a:solidFill>
            <a:ln w="6350">
              <a:solidFill>
                <a:schemeClr val="tx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高齢者の社会参加</a:t>
              </a:r>
              <a:endParaRPr lang="ja-JP" altLang="en-US" sz="1600" dirty="0">
                <a:solidFill>
                  <a:prstClr val="black"/>
                </a:solidFill>
              </a:endParaRPr>
            </a:p>
          </p:txBody>
        </p:sp>
      </p:grpSp>
      <p:grpSp>
        <p:nvGrpSpPr>
          <p:cNvPr id="4" name="グループ化 23"/>
          <p:cNvGrpSpPr/>
          <p:nvPr/>
        </p:nvGrpSpPr>
        <p:grpSpPr>
          <a:xfrm>
            <a:off x="194493" y="2533731"/>
            <a:ext cx="6054668" cy="2736304"/>
            <a:chOff x="251520" y="1412776"/>
            <a:chExt cx="5472608" cy="3600400"/>
          </a:xfrm>
        </p:grpSpPr>
        <p:sp>
          <p:nvSpPr>
            <p:cNvPr id="8" name="円/楕円 7"/>
            <p:cNvSpPr/>
            <p:nvPr/>
          </p:nvSpPr>
          <p:spPr>
            <a:xfrm>
              <a:off x="251520" y="1412776"/>
              <a:ext cx="5472608" cy="3600400"/>
            </a:xfrm>
            <a:prstGeom prst="ellipse">
              <a:avLst/>
            </a:prstGeom>
            <a:solidFill>
              <a:schemeClr val="accent2">
                <a:lumMod val="20000"/>
                <a:lumOff val="80000"/>
                <a:alpha val="70000"/>
              </a:schemeClr>
            </a:solid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endParaRPr lang="en-US" altLang="ja-JP" sz="1400" dirty="0" smtClean="0">
                <a:solidFill>
                  <a:prstClr val="black"/>
                </a:solidFill>
              </a:endParaRPr>
            </a:p>
          </p:txBody>
        </p:sp>
        <p:sp>
          <p:nvSpPr>
            <p:cNvPr id="11" name="角丸四角形 10"/>
            <p:cNvSpPr/>
            <p:nvPr/>
          </p:nvSpPr>
          <p:spPr>
            <a:xfrm>
              <a:off x="1604225" y="1412776"/>
              <a:ext cx="2736838" cy="288032"/>
            </a:xfrm>
            <a:prstGeom prst="roundRect">
              <a:avLst/>
            </a:prstGeom>
            <a:solidFill>
              <a:schemeClr val="accent2">
                <a:lumMod val="40000"/>
                <a:lumOff val="60000"/>
              </a:schemeClr>
            </a:solidFill>
            <a:ln w="6350">
              <a:solidFill>
                <a:schemeClr val="accent2">
                  <a:lumMod val="60000"/>
                  <a:lumOff val="40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生活支援・介護予防サービス</a:t>
              </a:r>
              <a:endParaRPr lang="ja-JP" altLang="en-US" sz="1600" dirty="0">
                <a:solidFill>
                  <a:prstClr val="black"/>
                </a:solidFill>
              </a:endParaRPr>
            </a:p>
          </p:txBody>
        </p:sp>
      </p:grpSp>
      <p:sp>
        <p:nvSpPr>
          <p:cNvPr id="13" name="角丸四角形 12"/>
          <p:cNvSpPr/>
          <p:nvPr/>
        </p:nvSpPr>
        <p:spPr>
          <a:xfrm>
            <a:off x="3963378" y="2996952"/>
            <a:ext cx="2471819" cy="1380814"/>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600" dirty="0" smtClean="0">
                <a:solidFill>
                  <a:prstClr val="black"/>
                </a:solidFill>
              </a:rPr>
              <a:t>　</a:t>
            </a:r>
            <a:r>
              <a:rPr lang="ja-JP" altLang="en-US" sz="1600" b="1" dirty="0" smtClean="0">
                <a:solidFill>
                  <a:prstClr val="black"/>
                </a:solidFill>
              </a:rPr>
              <a:t>生活支援の担い手</a:t>
            </a:r>
            <a:endParaRPr lang="en-US" altLang="ja-JP" sz="1600" b="1" dirty="0" smtClean="0">
              <a:solidFill>
                <a:prstClr val="black"/>
              </a:solidFill>
            </a:endParaRPr>
          </a:p>
          <a:p>
            <a:pPr defTabSz="913575" fontAlgn="base">
              <a:spcBef>
                <a:spcPct val="0"/>
              </a:spcBef>
              <a:spcAft>
                <a:spcPct val="0"/>
              </a:spcAft>
            </a:pPr>
            <a:r>
              <a:rPr lang="ja-JP" altLang="en-US" sz="1600" b="1" dirty="0" smtClean="0">
                <a:solidFill>
                  <a:prstClr val="black"/>
                </a:solidFill>
              </a:rPr>
              <a:t>　としての社会参加</a:t>
            </a:r>
            <a:endParaRPr lang="en-US" altLang="ja-JP" sz="1600" b="1" dirty="0" smtClean="0">
              <a:solidFill>
                <a:prstClr val="black"/>
              </a:solidFill>
            </a:endParaRPr>
          </a:p>
        </p:txBody>
      </p:sp>
      <p:sp>
        <p:nvSpPr>
          <p:cNvPr id="15" name="角丸四角形 14"/>
          <p:cNvSpPr/>
          <p:nvPr/>
        </p:nvSpPr>
        <p:spPr>
          <a:xfrm>
            <a:off x="6045122" y="2693320"/>
            <a:ext cx="3588399" cy="2448272"/>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r>
              <a:rPr lang="ja-JP" altLang="en-US" sz="1400" dirty="0" smtClean="0">
                <a:solidFill>
                  <a:prstClr val="black"/>
                </a:solidFill>
              </a:rPr>
              <a:t>○現役時代の能力を活かした活動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○興味関心がある活動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○新たにチャレンジする活動</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・一般就労、起業</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・趣味活動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・健康づくり活動、地域活動</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・介護、福祉以外の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ボランティア活動　等</a:t>
            </a:r>
            <a:endParaRPr lang="ja-JP" altLang="en-US" sz="1400" dirty="0">
              <a:solidFill>
                <a:prstClr val="black"/>
              </a:solidFill>
            </a:endParaRPr>
          </a:p>
        </p:txBody>
      </p:sp>
      <p:sp>
        <p:nvSpPr>
          <p:cNvPr id="17" name="角丸四角形 16"/>
          <p:cNvSpPr/>
          <p:nvPr/>
        </p:nvSpPr>
        <p:spPr>
          <a:xfrm>
            <a:off x="776547" y="2844330"/>
            <a:ext cx="3942445" cy="252028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○ニーズに合った多様なサービス種別</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○住民主体、</a:t>
            </a:r>
            <a:r>
              <a:rPr lang="en-US" altLang="ja-JP" sz="1400" dirty="0" smtClean="0">
                <a:solidFill>
                  <a:prstClr val="black"/>
                </a:solidFill>
                <a:latin typeface="ＭＳ Ｐゴシック"/>
              </a:rPr>
              <a:t>NPO</a:t>
            </a:r>
            <a:r>
              <a:rPr lang="ja-JP" altLang="en-US" sz="1400" dirty="0" err="1" smtClean="0">
                <a:solidFill>
                  <a:prstClr val="black"/>
                </a:solidFill>
                <a:latin typeface="ＭＳ Ｐゴシック"/>
              </a:rPr>
              <a:t>、</a:t>
            </a:r>
            <a:r>
              <a:rPr lang="ja-JP" altLang="en-US" sz="1400" dirty="0" smtClean="0">
                <a:solidFill>
                  <a:prstClr val="black"/>
                </a:solidFill>
                <a:latin typeface="ＭＳ Ｐゴシック"/>
              </a:rPr>
              <a:t>民間企業等多様な</a:t>
            </a:r>
            <a:endParaRPr lang="en-US" altLang="ja-JP" sz="1400" dirty="0" smtClean="0">
              <a:solidFill>
                <a:prstClr val="black"/>
              </a:solidFill>
              <a:latin typeface="ＭＳ Ｐゴシック"/>
            </a:endParaRPr>
          </a:p>
          <a:p>
            <a:pPr defTabSz="913575" fontAlgn="base">
              <a:spcBef>
                <a:spcPct val="0"/>
              </a:spcBef>
              <a:spcAft>
                <a:spcPct val="0"/>
              </a:spcAft>
            </a:pPr>
            <a:r>
              <a:rPr lang="ja-JP" altLang="en-US" sz="1400" dirty="0" smtClean="0">
                <a:solidFill>
                  <a:prstClr val="black"/>
                </a:solidFill>
                <a:latin typeface="ＭＳ Ｐゴシック"/>
              </a:rPr>
              <a:t>　 主体による</a:t>
            </a:r>
            <a:r>
              <a:rPr lang="ja-JP" altLang="en-US" sz="1400" dirty="0" smtClean="0">
                <a:solidFill>
                  <a:prstClr val="black"/>
                </a:solidFill>
              </a:rPr>
              <a:t>サービス提供</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・地域サロンの開催</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・見守り、安否確認</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・外出支援</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・買い物、調理、掃除などの家事支援</a:t>
            </a:r>
            <a:endParaRPr lang="en-US" altLang="ja-JP" sz="1400" dirty="0" smtClean="0">
              <a:solidFill>
                <a:prstClr val="black"/>
              </a:solidFill>
            </a:endParaRPr>
          </a:p>
          <a:p>
            <a:pPr defTabSz="913575" fontAlgn="base">
              <a:spcBef>
                <a:spcPct val="0"/>
              </a:spcBef>
              <a:spcAft>
                <a:spcPct val="0"/>
              </a:spcAft>
            </a:pPr>
            <a:r>
              <a:rPr lang="ja-JP" altLang="en-US" sz="1400" dirty="0">
                <a:solidFill>
                  <a:prstClr val="black"/>
                </a:solidFill>
              </a:rPr>
              <a:t>　</a:t>
            </a:r>
            <a:r>
              <a:rPr lang="ja-JP" altLang="en-US" sz="1400" dirty="0" smtClean="0">
                <a:solidFill>
                  <a:prstClr val="black"/>
                </a:solidFill>
              </a:rPr>
              <a:t>　・介護者支援 　等　</a:t>
            </a:r>
            <a:endParaRPr lang="en-US" altLang="ja-JP" sz="1400" dirty="0" smtClean="0">
              <a:solidFill>
                <a:prstClr val="black"/>
              </a:solidFill>
            </a:endParaRPr>
          </a:p>
          <a:p>
            <a:pPr defTabSz="913575" fontAlgn="base">
              <a:spcBef>
                <a:spcPct val="0"/>
              </a:spcBef>
              <a:spcAft>
                <a:spcPct val="0"/>
              </a:spcAft>
            </a:pPr>
            <a:r>
              <a:rPr lang="ja-JP" altLang="en-US" sz="1400" dirty="0" smtClean="0">
                <a:solidFill>
                  <a:prstClr val="black"/>
                </a:solidFill>
              </a:rPr>
              <a:t>　</a:t>
            </a:r>
            <a:endParaRPr lang="en-US" altLang="ja-JP" sz="1400" dirty="0" smtClean="0">
              <a:solidFill>
                <a:prstClr val="black"/>
              </a:solidFill>
            </a:endParaRPr>
          </a:p>
          <a:p>
            <a:pPr defTabSz="913575" fontAlgn="base">
              <a:spcBef>
                <a:spcPct val="0"/>
              </a:spcBef>
              <a:spcAft>
                <a:spcPct val="0"/>
              </a:spcAft>
            </a:pPr>
            <a:endParaRPr lang="en-US" altLang="ja-JP" sz="1400" dirty="0" smtClean="0">
              <a:solidFill>
                <a:prstClr val="black"/>
              </a:solidFill>
            </a:endParaRPr>
          </a:p>
        </p:txBody>
      </p:sp>
      <p:sp>
        <p:nvSpPr>
          <p:cNvPr id="18" name="二等辺三角形 17"/>
          <p:cNvSpPr/>
          <p:nvPr/>
        </p:nvSpPr>
        <p:spPr>
          <a:xfrm>
            <a:off x="1052590" y="5260783"/>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b="1" dirty="0" smtClean="0">
                <a:solidFill>
                  <a:prstClr val="white"/>
                </a:solidFill>
              </a:rPr>
              <a:t>バックアップ</a:t>
            </a:r>
            <a:endParaRPr lang="ja-JP" altLang="en-US" sz="1600" b="1" dirty="0">
              <a:solidFill>
                <a:prstClr val="white"/>
              </a:solidFill>
            </a:endParaRPr>
          </a:p>
        </p:txBody>
      </p:sp>
      <p:sp>
        <p:nvSpPr>
          <p:cNvPr id="22" name="二等辺三角形 21"/>
          <p:cNvSpPr/>
          <p:nvPr/>
        </p:nvSpPr>
        <p:spPr>
          <a:xfrm>
            <a:off x="1130575" y="6021288"/>
            <a:ext cx="8034893" cy="3600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b="1" dirty="0" smtClean="0">
                <a:solidFill>
                  <a:prstClr val="white"/>
                </a:solidFill>
              </a:rPr>
              <a:t>バックアップ</a:t>
            </a:r>
            <a:endParaRPr lang="ja-JP" altLang="en-US" b="1" dirty="0">
              <a:solidFill>
                <a:prstClr val="white"/>
              </a:solidFill>
            </a:endParaRPr>
          </a:p>
        </p:txBody>
      </p:sp>
      <p:sp>
        <p:nvSpPr>
          <p:cNvPr id="23" name="角丸四角形 22"/>
          <p:cNvSpPr/>
          <p:nvPr/>
        </p:nvSpPr>
        <p:spPr>
          <a:xfrm>
            <a:off x="974570" y="6453336"/>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都道府県等による後方支援体制の充実</a:t>
            </a:r>
            <a:endParaRPr lang="ja-JP" altLang="en-US" sz="1600" dirty="0">
              <a:solidFill>
                <a:prstClr val="black"/>
              </a:solidFill>
            </a:endParaRPr>
          </a:p>
        </p:txBody>
      </p:sp>
      <p:sp>
        <p:nvSpPr>
          <p:cNvPr id="19" name="角丸四角形 18"/>
          <p:cNvSpPr/>
          <p:nvPr/>
        </p:nvSpPr>
        <p:spPr>
          <a:xfrm>
            <a:off x="974570" y="5692831"/>
            <a:ext cx="8190910" cy="360040"/>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fontAlgn="base">
              <a:spcBef>
                <a:spcPct val="0"/>
              </a:spcBef>
              <a:spcAft>
                <a:spcPct val="0"/>
              </a:spcAft>
            </a:pPr>
            <a:r>
              <a:rPr lang="ja-JP" altLang="en-US" sz="1600" dirty="0" smtClean="0">
                <a:solidFill>
                  <a:prstClr val="black"/>
                </a:solidFill>
              </a:rPr>
              <a:t>市町村を核とした支援体制の充実・強化</a:t>
            </a:r>
            <a:endParaRPr lang="ja-JP" altLang="en-US" sz="1600" dirty="0">
              <a:solidFill>
                <a:prstClr val="black"/>
              </a:solidFill>
            </a:endParaRPr>
          </a:p>
        </p:txBody>
      </p:sp>
      <p:pic>
        <p:nvPicPr>
          <p:cNvPr id="1039" name="Picture 15" descr="C:\Users\OSJSE\AppData\Local\Microsoft\Windows\Temporary Internet Files\Content.IE5\IBVVOSZQ\MC900297567[1].wmf"/>
          <p:cNvPicPr>
            <a:picLocks noChangeAspect="1" noChangeArrowheads="1"/>
          </p:cNvPicPr>
          <p:nvPr/>
        </p:nvPicPr>
        <p:blipFill>
          <a:blip r:embed="rId2" cstate="print"/>
          <a:srcRect/>
          <a:stretch>
            <a:fillRect/>
          </a:stretch>
        </p:blipFill>
        <p:spPr bwMode="auto">
          <a:xfrm>
            <a:off x="4485025" y="4044176"/>
            <a:ext cx="1064647" cy="514070"/>
          </a:xfrm>
          <a:prstGeom prst="rect">
            <a:avLst/>
          </a:prstGeom>
          <a:noFill/>
        </p:spPr>
      </p:pic>
      <p:sp>
        <p:nvSpPr>
          <p:cNvPr id="24" name="角丸四角形 23"/>
          <p:cNvSpPr/>
          <p:nvPr/>
        </p:nvSpPr>
        <p:spPr>
          <a:xfrm>
            <a:off x="36" y="545947"/>
            <a:ext cx="9906001" cy="1662966"/>
          </a:xfrm>
          <a:prstGeom prst="round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indent="-185738" defTabSz="913575">
              <a:lnSpc>
                <a:spcPts val="1700"/>
              </a:lnSpc>
            </a:pPr>
            <a:r>
              <a:rPr lang="ja-JP" altLang="en-US" sz="1400" dirty="0">
                <a:solidFill>
                  <a:prstClr val="black"/>
                </a:solidFill>
                <a:latin typeface="ＭＳ Ｐゴシック"/>
              </a:rPr>
              <a:t>○　</a:t>
            </a:r>
            <a:r>
              <a:rPr lang="ja-JP" altLang="en-US" sz="1400" spc="-100" dirty="0">
                <a:solidFill>
                  <a:prstClr val="black"/>
                </a:solidFill>
              </a:rPr>
              <a:t>単身世帯等が増加し、支援を必要とする軽度の高齢者が増加する中、</a:t>
            </a:r>
            <a:r>
              <a:rPr lang="ja-JP" altLang="en-US" sz="1400" u="sng" spc="-100" dirty="0">
                <a:solidFill>
                  <a:srgbClr val="FF0000"/>
                </a:solidFill>
              </a:rPr>
              <a:t>生活支援</a:t>
            </a:r>
            <a:r>
              <a:rPr lang="ja-JP" altLang="en-US" sz="1400" spc="-100" dirty="0">
                <a:solidFill>
                  <a:prstClr val="black"/>
                </a:solidFill>
              </a:rPr>
              <a:t>の必要性が増加。</a:t>
            </a:r>
            <a:r>
              <a:rPr lang="ja-JP" altLang="en-US" sz="1400" u="sng" spc="-100" dirty="0">
                <a:solidFill>
                  <a:srgbClr val="FF0000"/>
                </a:solidFill>
              </a:rPr>
              <a:t>ボランティア、ＮＰＯ、民間企業、協同組合等の多様な主体が生活</a:t>
            </a:r>
            <a:r>
              <a:rPr lang="ja-JP" altLang="en-US" sz="1400" u="sng" spc="-100" dirty="0" smtClean="0">
                <a:solidFill>
                  <a:srgbClr val="FF0000"/>
                </a:solidFill>
              </a:rPr>
              <a:t>支援・介護予防サービス</a:t>
            </a:r>
            <a:r>
              <a:rPr lang="ja-JP" altLang="en-US" sz="1400" u="sng" spc="-100" dirty="0">
                <a:solidFill>
                  <a:srgbClr val="FF0000"/>
                </a:solidFill>
              </a:rPr>
              <a:t>を提供することが必要</a:t>
            </a:r>
            <a:r>
              <a:rPr lang="ja-JP" altLang="en-US" sz="1400" spc="-100" dirty="0">
                <a:solidFill>
                  <a:prstClr val="black"/>
                </a:solidFill>
              </a:rPr>
              <a:t>。</a:t>
            </a:r>
            <a:endParaRPr lang="en-US" altLang="ja-JP" sz="1400" spc="-100" dirty="0">
              <a:solidFill>
                <a:prstClr val="black"/>
              </a:solidFill>
            </a:endParaRPr>
          </a:p>
          <a:p>
            <a:pPr marL="185738" indent="-185738" defTabSz="913575">
              <a:lnSpc>
                <a:spcPts val="1700"/>
              </a:lnSpc>
            </a:pPr>
            <a:r>
              <a:rPr lang="ja-JP" altLang="en-US" sz="1400" spc="-100" dirty="0">
                <a:solidFill>
                  <a:prstClr val="black"/>
                </a:solidFill>
              </a:rPr>
              <a:t>○　高齢者の介護予防が求められているが、</a:t>
            </a:r>
            <a:r>
              <a:rPr lang="ja-JP" altLang="en-US" sz="1400" u="sng" spc="-100" dirty="0">
                <a:solidFill>
                  <a:srgbClr val="FF0000"/>
                </a:solidFill>
              </a:rPr>
              <a:t>社会参加・社会的役割を持つことが生きがいや介護予防</a:t>
            </a:r>
            <a:r>
              <a:rPr lang="ja-JP" altLang="en-US" sz="1400" spc="-100" dirty="0">
                <a:solidFill>
                  <a:prstClr val="black"/>
                </a:solidFill>
              </a:rPr>
              <a:t>につながる</a:t>
            </a:r>
            <a:r>
              <a:rPr lang="ja-JP" altLang="en-US" sz="1400" spc="-100" dirty="0" smtClean="0">
                <a:solidFill>
                  <a:prstClr val="black"/>
                </a:solidFill>
              </a:rPr>
              <a:t>。</a:t>
            </a:r>
            <a:endParaRPr lang="en-US" altLang="ja-JP" sz="1400" spc="-100" dirty="0" smtClean="0">
              <a:solidFill>
                <a:prstClr val="black"/>
              </a:solidFill>
            </a:endParaRPr>
          </a:p>
          <a:p>
            <a:pPr marL="185738" indent="-185738" defTabSz="913575">
              <a:lnSpc>
                <a:spcPts val="1700"/>
              </a:lnSpc>
            </a:pPr>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多様</a:t>
            </a:r>
            <a:r>
              <a:rPr lang="ja-JP" altLang="ja-JP" sz="1400" dirty="0">
                <a:solidFill>
                  <a:prstClr val="black"/>
                </a:solidFill>
              </a:rPr>
              <a:t>な生活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が利用できるような地域づくりを市町村が支援することについて、制度的な位置づけの強化を図る</a:t>
            </a:r>
            <a:r>
              <a:rPr lang="ja-JP" altLang="ja-JP" sz="1400" dirty="0" smtClean="0">
                <a:solidFill>
                  <a:prstClr val="black"/>
                </a:solidFill>
              </a:rPr>
              <a:t>。具体的</a:t>
            </a:r>
            <a:r>
              <a:rPr lang="ja-JP" altLang="ja-JP" sz="1400" dirty="0">
                <a:solidFill>
                  <a:prstClr val="black"/>
                </a:solidFill>
              </a:rPr>
              <a:t>には、生活</a:t>
            </a:r>
            <a:r>
              <a:rPr lang="ja-JP" altLang="ja-JP" sz="1400" dirty="0" smtClean="0">
                <a:solidFill>
                  <a:prstClr val="black"/>
                </a:solidFill>
              </a:rPr>
              <a:t>支援</a:t>
            </a:r>
            <a:r>
              <a:rPr lang="ja-JP" altLang="en-US" sz="1400" dirty="0" smtClean="0">
                <a:solidFill>
                  <a:prstClr val="black"/>
                </a:solidFill>
              </a:rPr>
              <a:t>・介護予防</a:t>
            </a:r>
            <a:r>
              <a:rPr lang="ja-JP" altLang="ja-JP" sz="1400" dirty="0" smtClean="0">
                <a:solidFill>
                  <a:prstClr val="black"/>
                </a:solidFill>
              </a:rPr>
              <a:t>サービス</a:t>
            </a:r>
            <a:r>
              <a:rPr lang="ja-JP" altLang="ja-JP" sz="1400" dirty="0">
                <a:solidFill>
                  <a:prstClr val="black"/>
                </a:solidFill>
              </a:rPr>
              <a:t>の充実に向けて、ボランティア等の生活支援の担い手の養成・発掘等の地域資源の開発やそのネットワーク化などを行う</a:t>
            </a:r>
            <a:r>
              <a:rPr lang="ja-JP" altLang="ja-JP" sz="1400" u="sng" dirty="0">
                <a:solidFill>
                  <a:srgbClr val="FF0000"/>
                </a:solidFill>
              </a:rPr>
              <a:t>「生活</a:t>
            </a:r>
            <a:r>
              <a:rPr lang="ja-JP" altLang="ja-JP" sz="1400" u="sng" dirty="0" smtClean="0">
                <a:solidFill>
                  <a:srgbClr val="FF0000"/>
                </a:solidFill>
              </a:rPr>
              <a:t>支援コーディネーター</a:t>
            </a:r>
            <a:r>
              <a:rPr lang="ja-JP" altLang="en-US" sz="1400" u="sng" dirty="0" smtClean="0">
                <a:solidFill>
                  <a:srgbClr val="FF0000"/>
                </a:solidFill>
              </a:rPr>
              <a:t>（地域支え合い推進員）</a:t>
            </a:r>
            <a:r>
              <a:rPr lang="ja-JP" altLang="ja-JP" sz="1400" u="sng" dirty="0" smtClean="0">
                <a:solidFill>
                  <a:srgbClr val="FF0000"/>
                </a:solidFill>
              </a:rPr>
              <a:t>」</a:t>
            </a:r>
            <a:r>
              <a:rPr lang="ja-JP" altLang="ja-JP" sz="1400" u="sng" dirty="0">
                <a:solidFill>
                  <a:srgbClr val="FF0000"/>
                </a:solidFill>
              </a:rPr>
              <a:t>の配置などについて、介護保険法の地域支援事業に位置づける</a:t>
            </a:r>
            <a:r>
              <a:rPr lang="ja-JP" altLang="ja-JP" sz="1400" dirty="0" smtClean="0">
                <a:solidFill>
                  <a:prstClr val="black"/>
                </a:solidFill>
              </a:rPr>
              <a:t>。</a:t>
            </a:r>
            <a:endParaRPr lang="ja-JP" altLang="ja-JP" sz="1400" dirty="0">
              <a:solidFill>
                <a:prstClr val="black"/>
              </a:solidFill>
            </a:endParaRPr>
          </a:p>
        </p:txBody>
      </p:sp>
      <p:sp>
        <p:nvSpPr>
          <p:cNvPr id="26" name="タイトル 1"/>
          <p:cNvSpPr txBox="1">
            <a:spLocks/>
          </p:cNvSpPr>
          <p:nvPr/>
        </p:nvSpPr>
        <p:spPr>
          <a:xfrm>
            <a:off x="416514" y="61283"/>
            <a:ext cx="8985448" cy="404663"/>
          </a:xfrm>
          <a:prstGeom prst="rect">
            <a:avLst/>
          </a:prstGeom>
          <a:solidFill>
            <a:srgbClr val="FFFF00">
              <a:alpha val="32000"/>
            </a:srgbClr>
          </a:solidFill>
          <a:ln>
            <a:solidFill>
              <a:schemeClr val="tx1"/>
            </a:solidFill>
          </a:ln>
          <a:scene3d>
            <a:camera prst="orthographicFront"/>
            <a:lightRig rig="threePt" dir="t"/>
          </a:scene3d>
          <a:sp3d>
            <a:bevelT/>
          </a:sp3d>
        </p:spPr>
        <p:txBody>
          <a:bodyPr vert="horz" lIns="91440" tIns="45720" rIns="91440" bIns="45720" rtlCol="0" anchor="ctr">
            <a:noAutofit/>
          </a:bodyPr>
          <a:lstStyle/>
          <a:p>
            <a:pPr algn="ctr" defTabSz="913575">
              <a:spcBef>
                <a:spcPct val="0"/>
              </a:spcBef>
              <a:defRPr/>
            </a:pPr>
            <a:r>
              <a:rPr lang="ja-JP" altLang="en-US" sz="2400" b="1" dirty="0" smtClean="0">
                <a:solidFill>
                  <a:prstClr val="black"/>
                </a:solidFill>
                <a:latin typeface="Calibri"/>
              </a:rPr>
              <a:t>生活支援・介護予防サービスの充実と高齢者の社会参加</a:t>
            </a:r>
            <a:endParaRPr lang="ja-JP" altLang="en-US" sz="2400" b="1" dirty="0">
              <a:solidFill>
                <a:prstClr val="black"/>
              </a:solidFill>
              <a:latin typeface="Calibri"/>
            </a:endParaRPr>
          </a:p>
        </p:txBody>
      </p:sp>
      <p:sp>
        <p:nvSpPr>
          <p:cNvPr id="27" name="スライド番号プレースホルダー 2"/>
          <p:cNvSpPr txBox="1">
            <a:spLocks/>
          </p:cNvSpPr>
          <p:nvPr/>
        </p:nvSpPr>
        <p:spPr>
          <a:xfrm>
            <a:off x="9417496" y="650432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9</a:t>
            </a:fld>
            <a:endParaRPr lang="ja-JP" altLang="en-US" sz="1400" b="1" dirty="0">
              <a:solidFill>
                <a:prstClr val="black"/>
              </a:solidFill>
            </a:endParaRPr>
          </a:p>
        </p:txBody>
      </p:sp>
    </p:spTree>
    <p:extLst>
      <p:ext uri="{BB962C8B-B14F-4D97-AF65-F5344CB8AC3E}">
        <p14:creationId xmlns:p14="http://schemas.microsoft.com/office/powerpoint/2010/main" val="4205369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a:xfrm>
            <a:off x="416497" y="4780240"/>
            <a:ext cx="9065182" cy="720186"/>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spc="-100" dirty="0" smtClean="0">
              <a:solidFill>
                <a:prstClr val="black"/>
              </a:solidFill>
            </a:endParaRPr>
          </a:p>
        </p:txBody>
      </p:sp>
      <p:sp>
        <p:nvSpPr>
          <p:cNvPr id="99" name="円/楕円 98"/>
          <p:cNvSpPr/>
          <p:nvPr/>
        </p:nvSpPr>
        <p:spPr>
          <a:xfrm>
            <a:off x="776586" y="4857596"/>
            <a:ext cx="1369849"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民間</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企業</a:t>
            </a:r>
            <a:endParaRPr lang="ja-JP" altLang="en-US" sz="1600" dirty="0">
              <a:solidFill>
                <a:prstClr val="black"/>
              </a:solidFill>
              <a:latin typeface="メイリオ" pitchFamily="50" charset="-128"/>
              <a:ea typeface="メイリオ" pitchFamily="50" charset="-128"/>
            </a:endParaRPr>
          </a:p>
        </p:txBody>
      </p:sp>
      <p:sp>
        <p:nvSpPr>
          <p:cNvPr id="100" name="円/楕円 99"/>
          <p:cNvSpPr/>
          <p:nvPr/>
        </p:nvSpPr>
        <p:spPr>
          <a:xfrm>
            <a:off x="7209287" y="4880680"/>
            <a:ext cx="2208245" cy="535048"/>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ボランティア</a:t>
            </a:r>
            <a:endParaRPr lang="ja-JP" altLang="en-US" sz="1600" dirty="0">
              <a:solidFill>
                <a:prstClr val="black"/>
              </a:solidFill>
              <a:latin typeface="メイリオ" pitchFamily="50" charset="-128"/>
              <a:ea typeface="メイリオ" pitchFamily="50" charset="-128"/>
            </a:endParaRPr>
          </a:p>
        </p:txBody>
      </p:sp>
      <p:sp>
        <p:nvSpPr>
          <p:cNvPr id="101" name="円/楕円 100"/>
          <p:cNvSpPr/>
          <p:nvPr/>
        </p:nvSpPr>
        <p:spPr>
          <a:xfrm>
            <a:off x="2288733" y="4839736"/>
            <a:ext cx="1462238" cy="57599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ＮＰＯ</a:t>
            </a:r>
            <a:endParaRPr lang="ja-JP" altLang="en-US" sz="1600" dirty="0">
              <a:solidFill>
                <a:prstClr val="black"/>
              </a:solidFill>
              <a:latin typeface="メイリオ" pitchFamily="50" charset="-128"/>
              <a:ea typeface="メイリオ" pitchFamily="50" charset="-128"/>
            </a:endParaRPr>
          </a:p>
        </p:txBody>
      </p:sp>
      <p:sp>
        <p:nvSpPr>
          <p:cNvPr id="105" name="二等辺三角形 104"/>
          <p:cNvSpPr/>
          <p:nvPr/>
        </p:nvSpPr>
        <p:spPr>
          <a:xfrm>
            <a:off x="488524" y="5500547"/>
            <a:ext cx="8984739" cy="445085"/>
          </a:xfrm>
          <a:prstGeom prst="triangle">
            <a:avLst/>
          </a:prstGeom>
          <a:solidFill>
            <a:srgbClr val="39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itchFamily="50" charset="-128"/>
                <a:ea typeface="メイリオ" pitchFamily="50" charset="-128"/>
              </a:rPr>
              <a:t>バックアップ</a:t>
            </a:r>
            <a:endParaRPr lang="ja-JP" altLang="en-US" b="1" dirty="0">
              <a:solidFill>
                <a:prstClr val="white"/>
              </a:solidFill>
              <a:latin typeface="メイリオ" pitchFamily="50" charset="-128"/>
              <a:ea typeface="メイリオ" pitchFamily="50" charset="-128"/>
            </a:endParaRPr>
          </a:p>
        </p:txBody>
      </p:sp>
      <p:sp>
        <p:nvSpPr>
          <p:cNvPr id="106" name="角丸四角形 105"/>
          <p:cNvSpPr/>
          <p:nvPr/>
        </p:nvSpPr>
        <p:spPr>
          <a:xfrm>
            <a:off x="418135" y="5984112"/>
            <a:ext cx="9063552" cy="792000"/>
          </a:xfrm>
          <a:prstGeom prst="roundRect">
            <a:avLst/>
          </a:prstGeom>
          <a:solidFill>
            <a:srgbClr val="A1C2CA"/>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smtClean="0">
                <a:solidFill>
                  <a:prstClr val="black"/>
                </a:solidFill>
                <a:latin typeface="メイリオ" pitchFamily="50" charset="-128"/>
                <a:ea typeface="メイリオ" pitchFamily="50" charset="-128"/>
              </a:rPr>
              <a:t>市町村を核とした支援体制の充実・強化</a:t>
            </a:r>
            <a:r>
              <a:rPr lang="ja-JP" altLang="en-US" sz="1400" spc="-100" dirty="0" smtClean="0">
                <a:solidFill>
                  <a:prstClr val="black"/>
                </a:solidFill>
                <a:latin typeface="メイリオ" pitchFamily="50" charset="-128"/>
                <a:ea typeface="メイリオ" pitchFamily="50" charset="-128"/>
              </a:rPr>
              <a:t>（コーディネーターの配置、　　　　</a:t>
            </a:r>
            <a:endParaRPr lang="en-US" altLang="ja-JP" sz="1400" spc="-100" dirty="0" smtClean="0">
              <a:solidFill>
                <a:prstClr val="black"/>
              </a:solidFill>
              <a:latin typeface="メイリオ" pitchFamily="50" charset="-128"/>
              <a:ea typeface="メイリオ" pitchFamily="50" charset="-128"/>
            </a:endParaRPr>
          </a:p>
          <a:p>
            <a:pPr algn="ctr"/>
            <a:r>
              <a:rPr lang="ja-JP" altLang="en-US" sz="1400" spc="-100" dirty="0" smtClean="0">
                <a:solidFill>
                  <a:prstClr val="black"/>
                </a:solidFill>
                <a:latin typeface="メイリオ" pitchFamily="50" charset="-128"/>
                <a:ea typeface="メイリオ" pitchFamily="50" charset="-128"/>
              </a:rPr>
              <a:t>協議体の設置等を通じた住民ニーズとサービス資源のマッチング、情報集約等）</a:t>
            </a:r>
            <a:endParaRPr lang="en-US" altLang="ja-JP" sz="1400" spc="-100" dirty="0" smtClean="0">
              <a:solidFill>
                <a:prstClr val="black"/>
              </a:solidFill>
              <a:latin typeface="メイリオ" pitchFamily="50" charset="-128"/>
              <a:ea typeface="メイリオ" pitchFamily="50" charset="-128"/>
            </a:endParaRPr>
          </a:p>
          <a:p>
            <a:pPr algn="ctr"/>
            <a:endParaRPr lang="en-US" altLang="ja-JP" sz="1600" spc="-100" dirty="0" smtClean="0">
              <a:solidFill>
                <a:prstClr val="black"/>
              </a:solidFill>
              <a:latin typeface="メイリオ" pitchFamily="50" charset="-128"/>
              <a:ea typeface="メイリオ" pitchFamily="50" charset="-128"/>
            </a:endParaRPr>
          </a:p>
        </p:txBody>
      </p:sp>
      <p:sp>
        <p:nvSpPr>
          <p:cNvPr id="108" name="角丸四角形 107"/>
          <p:cNvSpPr/>
          <p:nvPr/>
        </p:nvSpPr>
        <p:spPr>
          <a:xfrm>
            <a:off x="40955" y="4725144"/>
            <a:ext cx="684000" cy="648000"/>
          </a:xfrm>
          <a:prstGeom prst="roundRect">
            <a:avLst/>
          </a:prstGeom>
          <a:solidFill>
            <a:srgbClr val="39A7AE"/>
          </a:solidFill>
          <a:ln w="6350">
            <a:noFill/>
          </a:ln>
        </p:spPr>
        <p:style>
          <a:lnRef idx="2">
            <a:schemeClr val="accent6"/>
          </a:lnRef>
          <a:fillRef idx="1">
            <a:schemeClr val="lt1"/>
          </a:fillRef>
          <a:effectRef idx="0">
            <a:schemeClr val="accent6"/>
          </a:effectRef>
          <a:fontRef idx="minor">
            <a:schemeClr val="dk1"/>
          </a:fontRef>
        </p:style>
        <p:txBody>
          <a:bodyPr vert="eaVert" lIns="36000" tIns="36000" rIns="36000" bIns="36000" rtlCol="0" anchor="ctr"/>
          <a:lstStyle/>
          <a:p>
            <a:pPr algn="ctr"/>
            <a:r>
              <a:rPr lang="ja-JP" altLang="en-US" b="1" dirty="0" smtClean="0">
                <a:solidFill>
                  <a:prstClr val="white"/>
                </a:solidFill>
                <a:latin typeface="メイリオ" pitchFamily="50" charset="-128"/>
                <a:ea typeface="メイリオ" pitchFamily="50" charset="-128"/>
              </a:rPr>
              <a:t>事業</a:t>
            </a:r>
            <a:endParaRPr lang="en-US" altLang="ja-JP" b="1" dirty="0" smtClean="0">
              <a:solidFill>
                <a:prstClr val="white"/>
              </a:solidFill>
              <a:latin typeface="メイリオ" pitchFamily="50" charset="-128"/>
              <a:ea typeface="メイリオ" pitchFamily="50" charset="-128"/>
            </a:endParaRPr>
          </a:p>
          <a:p>
            <a:pPr algn="ctr"/>
            <a:r>
              <a:rPr lang="ja-JP" altLang="en-US" b="1" dirty="0" smtClean="0">
                <a:solidFill>
                  <a:prstClr val="white"/>
                </a:solidFill>
                <a:latin typeface="メイリオ" pitchFamily="50" charset="-128"/>
                <a:ea typeface="メイリオ" pitchFamily="50" charset="-128"/>
              </a:rPr>
              <a:t>主体</a:t>
            </a:r>
            <a:endParaRPr lang="ja-JP" altLang="en-US" b="1" dirty="0">
              <a:solidFill>
                <a:prstClr val="white"/>
              </a:solidFill>
              <a:latin typeface="メイリオ" pitchFamily="50" charset="-128"/>
              <a:ea typeface="メイリオ" pitchFamily="50" charset="-128"/>
            </a:endParaRPr>
          </a:p>
        </p:txBody>
      </p:sp>
      <p:sp>
        <p:nvSpPr>
          <p:cNvPr id="51" name="正方形/長方形 50"/>
          <p:cNvSpPr/>
          <p:nvPr/>
        </p:nvSpPr>
        <p:spPr>
          <a:xfrm>
            <a:off x="15541" y="620691"/>
            <a:ext cx="9849544" cy="1286506"/>
          </a:xfrm>
          <a:prstGeom prst="rect">
            <a:avLst/>
          </a:prstGeom>
        </p:spPr>
        <p:txBody>
          <a:bodyPr wrap="square">
            <a:spAutoFit/>
          </a:bodyPr>
          <a:lstStyle/>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○高齢者の在宅生活を支えるため、ボランティア、ＮＰＯ、民間企業、社会福祉法人、協同組合等の多様な事業主体による重層的な生活支援・介護予防サービスの提供体制の構築を支援</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endParaRPr lang="en-US" altLang="ja-JP" sz="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・介護支援ボランティアポイント等を組み込んだ地域の自助・互助の好取組を</a:t>
            </a:r>
            <a:r>
              <a:rPr lang="ja-JP" altLang="en-US" sz="1600" dirty="0">
                <a:solidFill>
                  <a:prstClr val="black"/>
                </a:solidFill>
                <a:latin typeface="メイリオ" pitchFamily="50" charset="-128"/>
                <a:ea typeface="メイリオ" pitchFamily="50" charset="-128"/>
              </a:rPr>
              <a:t>全国</a:t>
            </a:r>
            <a:r>
              <a:rPr lang="ja-JP" altLang="en-US" sz="1600" dirty="0" smtClean="0">
                <a:solidFill>
                  <a:prstClr val="black"/>
                </a:solidFill>
                <a:latin typeface="メイリオ" pitchFamily="50" charset="-128"/>
                <a:ea typeface="メイリオ" pitchFamily="50" charset="-128"/>
              </a:rPr>
              <a:t>展開</a:t>
            </a:r>
            <a:endParaRPr lang="en-US" altLang="ja-JP" sz="1600" dirty="0" smtClean="0">
              <a:solidFill>
                <a:prstClr val="black"/>
              </a:solidFill>
              <a:latin typeface="メイリオ" pitchFamily="50" charset="-128"/>
              <a:ea typeface="メイリオ" pitchFamily="50" charset="-128"/>
            </a:endParaRPr>
          </a:p>
          <a:p>
            <a:pPr marL="177800" indent="-177800">
              <a:spcBef>
                <a:spcPct val="20000"/>
              </a:spcBef>
              <a:defRPr/>
            </a:pPr>
            <a:r>
              <a:rPr lang="ja-JP" altLang="en-US" sz="1600" dirty="0" smtClean="0">
                <a:solidFill>
                  <a:prstClr val="black"/>
                </a:solidFill>
                <a:latin typeface="メイリオ" pitchFamily="50" charset="-128"/>
                <a:ea typeface="メイリオ" pitchFamily="50" charset="-128"/>
              </a:rPr>
              <a:t>　　　・「生活支援コーディネーター（地域支え合い推進員）」の配置や協議体の設置などに対する支援</a:t>
            </a:r>
            <a:endParaRPr lang="en-US" altLang="ja-JP" sz="1600" dirty="0" smtClean="0">
              <a:solidFill>
                <a:prstClr val="black"/>
              </a:solidFill>
              <a:latin typeface="メイリオ" pitchFamily="50" charset="-128"/>
              <a:ea typeface="メイリオ" pitchFamily="50" charset="-128"/>
            </a:endParaRPr>
          </a:p>
        </p:txBody>
      </p:sp>
      <p:sp>
        <p:nvSpPr>
          <p:cNvPr id="53" name="正方形/長方形 52"/>
          <p:cNvSpPr/>
          <p:nvPr/>
        </p:nvSpPr>
        <p:spPr>
          <a:xfrm>
            <a:off x="57860" y="620690"/>
            <a:ext cx="9791700" cy="1296142"/>
          </a:xfrm>
          <a:prstGeom prst="rect">
            <a:avLst/>
          </a:prstGeom>
          <a:noFill/>
          <a:ln>
            <a:solidFill>
              <a:srgbClr val="A1C2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右矢印 53"/>
          <p:cNvSpPr/>
          <p:nvPr/>
        </p:nvSpPr>
        <p:spPr>
          <a:xfrm>
            <a:off x="314090" y="1210400"/>
            <a:ext cx="410864" cy="657952"/>
          </a:xfrm>
          <a:prstGeom prst="rightArrow">
            <a:avLst/>
          </a:prstGeom>
          <a:solidFill>
            <a:srgbClr val="A1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2611094" y="6484400"/>
            <a:ext cx="3960440" cy="338554"/>
          </a:xfrm>
          <a:prstGeom prst="rect">
            <a:avLst/>
          </a:prstGeom>
          <a:noFill/>
        </p:spPr>
        <p:txBody>
          <a:bodyPr wrap="square" rtlCol="0">
            <a:spAutoFit/>
          </a:bodyPr>
          <a:lstStyle/>
          <a:p>
            <a:r>
              <a:rPr lang="ja-JP" altLang="en-US" sz="1600" u="sng" dirty="0" smtClean="0">
                <a:solidFill>
                  <a:prstClr val="black"/>
                </a:solidFill>
                <a:latin typeface="メイリオ" pitchFamily="50" charset="-128"/>
                <a:ea typeface="メイリオ" pitchFamily="50" charset="-128"/>
              </a:rPr>
              <a:t>民間とも協働して支援体制を構築</a:t>
            </a:r>
            <a:endParaRPr lang="ja-JP" altLang="en-US" sz="1600" u="sng" dirty="0">
              <a:solidFill>
                <a:prstClr val="black"/>
              </a:solidFill>
              <a:latin typeface="メイリオ" pitchFamily="50" charset="-128"/>
              <a:ea typeface="メイリオ" pitchFamily="50" charset="-128"/>
            </a:endParaRPr>
          </a:p>
        </p:txBody>
      </p:sp>
      <p:sp>
        <p:nvSpPr>
          <p:cNvPr id="59" name="右矢印 58"/>
          <p:cNvSpPr/>
          <p:nvPr/>
        </p:nvSpPr>
        <p:spPr>
          <a:xfrm>
            <a:off x="2332963" y="6556408"/>
            <a:ext cx="252001"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 name="グループ化 153"/>
          <p:cNvGrpSpPr/>
          <p:nvPr/>
        </p:nvGrpSpPr>
        <p:grpSpPr>
          <a:xfrm>
            <a:off x="474860" y="2002488"/>
            <a:ext cx="9006824" cy="2697174"/>
            <a:chOff x="488504" y="1988840"/>
            <a:chExt cx="8568952" cy="2697174"/>
          </a:xfrm>
        </p:grpSpPr>
        <p:grpSp>
          <p:nvGrpSpPr>
            <p:cNvPr id="3" name="グループ化 122"/>
            <p:cNvGrpSpPr/>
            <p:nvPr/>
          </p:nvGrpSpPr>
          <p:grpSpPr>
            <a:xfrm>
              <a:off x="488504" y="2204864"/>
              <a:ext cx="8568952" cy="2481150"/>
              <a:chOff x="395536" y="1988841"/>
              <a:chExt cx="8496944" cy="2481150"/>
            </a:xfrm>
          </p:grpSpPr>
          <p:sp>
            <p:nvSpPr>
              <p:cNvPr id="124" name="角丸四角形 123"/>
              <p:cNvSpPr/>
              <p:nvPr/>
            </p:nvSpPr>
            <p:spPr>
              <a:xfrm>
                <a:off x="395536" y="1988841"/>
                <a:ext cx="8496944" cy="2448272"/>
              </a:xfrm>
              <a:prstGeom prst="roundRect">
                <a:avLst/>
              </a:prstGeom>
              <a:solidFill>
                <a:schemeClr val="accent1">
                  <a:lumMod val="60000"/>
                  <a:lumOff val="40000"/>
                </a:schemeClr>
              </a:solidFill>
              <a:ln w="63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r>
                  <a:rPr lang="ja-JP" altLang="en-US" sz="1400" b="1" dirty="0" smtClean="0">
                    <a:solidFill>
                      <a:prstClr val="black"/>
                    </a:solidFill>
                  </a:rPr>
                  <a:t>　</a:t>
                </a:r>
                <a:endParaRPr lang="ja-JP" altLang="en-US" sz="1400" b="1" dirty="0">
                  <a:solidFill>
                    <a:prstClr val="black"/>
                  </a:solidFill>
                </a:endParaRPr>
              </a:p>
            </p:txBody>
          </p:sp>
          <p:sp>
            <p:nvSpPr>
              <p:cNvPr id="125" name="角丸四角形 124"/>
              <p:cNvSpPr/>
              <p:nvPr/>
            </p:nvSpPr>
            <p:spPr>
              <a:xfrm>
                <a:off x="755576" y="2204865"/>
                <a:ext cx="6768752" cy="2232247"/>
              </a:xfrm>
              <a:prstGeom prst="roundRect">
                <a:avLst/>
              </a:prstGeom>
              <a:solidFill>
                <a:schemeClr val="accent1">
                  <a:lumMod val="40000"/>
                  <a:lumOff val="60000"/>
                </a:schemeClr>
              </a:solidFill>
              <a:ln w="6350">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400" b="1" dirty="0" smtClean="0">
                  <a:solidFill>
                    <a:prstClr val="black"/>
                  </a:solidFill>
                </a:endParaRPr>
              </a:p>
            </p:txBody>
          </p:sp>
          <p:sp>
            <p:nvSpPr>
              <p:cNvPr id="126" name="角丸四角形 125"/>
              <p:cNvSpPr/>
              <p:nvPr/>
            </p:nvSpPr>
            <p:spPr>
              <a:xfrm>
                <a:off x="1180968" y="2708921"/>
                <a:ext cx="4968552" cy="1728191"/>
              </a:xfrm>
              <a:prstGeom prst="roundRect">
                <a:avLst/>
              </a:prstGeom>
              <a:solidFill>
                <a:schemeClr val="accent1">
                  <a:lumMod val="20000"/>
                  <a:lumOff val="80000"/>
                </a:schemeClr>
              </a:solidFill>
              <a:ln w="63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en-US" altLang="ja-JP" sz="1050" dirty="0" smtClean="0">
                  <a:solidFill>
                    <a:prstClr val="black"/>
                  </a:solidFill>
                </a:endParaRPr>
              </a:p>
              <a:p>
                <a:endParaRPr lang="ja-JP" altLang="en-US" sz="1400" b="1" dirty="0">
                  <a:solidFill>
                    <a:prstClr val="black"/>
                  </a:solidFill>
                  <a:latin typeface="ＭＳ Ｐゴシック"/>
                </a:endParaRPr>
              </a:p>
            </p:txBody>
          </p:sp>
          <p:sp>
            <p:nvSpPr>
              <p:cNvPr id="127" name="角丸四角形 126"/>
              <p:cNvSpPr/>
              <p:nvPr/>
            </p:nvSpPr>
            <p:spPr>
              <a:xfrm>
                <a:off x="2445315" y="262331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家事援助</a:t>
                </a:r>
                <a:endParaRPr lang="en-US" altLang="ja-JP" sz="1200" dirty="0" smtClean="0">
                  <a:solidFill>
                    <a:prstClr val="black"/>
                  </a:solidFill>
                  <a:latin typeface="メイリオ" pitchFamily="50" charset="-128"/>
                  <a:ea typeface="メイリオ" pitchFamily="50" charset="-128"/>
                </a:endParaRPr>
              </a:p>
            </p:txBody>
          </p:sp>
          <p:sp>
            <p:nvSpPr>
              <p:cNvPr id="128" name="角丸四角形 127"/>
              <p:cNvSpPr/>
              <p:nvPr/>
            </p:nvSpPr>
            <p:spPr>
              <a:xfrm>
                <a:off x="7279543" y="2454273"/>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安否確認</a:t>
                </a:r>
                <a:endParaRPr lang="ja-JP" altLang="en-US" sz="1000" dirty="0">
                  <a:solidFill>
                    <a:prstClr val="black"/>
                  </a:solidFill>
                  <a:latin typeface="メイリオ" pitchFamily="50" charset="-128"/>
                  <a:ea typeface="メイリオ" pitchFamily="50" charset="-128"/>
                </a:endParaRPr>
              </a:p>
            </p:txBody>
          </p:sp>
          <p:sp>
            <p:nvSpPr>
              <p:cNvPr id="129" name="角丸四角形 128"/>
              <p:cNvSpPr/>
              <p:nvPr/>
            </p:nvSpPr>
            <p:spPr>
              <a:xfrm>
                <a:off x="554212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食材配達</a:t>
                </a:r>
                <a:endParaRPr lang="ja-JP" altLang="en-US" sz="1000" dirty="0">
                  <a:solidFill>
                    <a:prstClr val="black"/>
                  </a:solidFill>
                  <a:latin typeface="メイリオ" pitchFamily="50" charset="-128"/>
                  <a:ea typeface="メイリオ" pitchFamily="50" charset="-128"/>
                </a:endParaRPr>
              </a:p>
            </p:txBody>
          </p:sp>
          <p:sp>
            <p:nvSpPr>
              <p:cNvPr id="130" name="角丸四角形 129"/>
              <p:cNvSpPr/>
              <p:nvPr/>
            </p:nvSpPr>
            <p:spPr>
              <a:xfrm>
                <a:off x="6614867" y="378148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移動販売</a:t>
                </a:r>
                <a:endParaRPr lang="ja-JP" altLang="en-US" sz="1000" dirty="0">
                  <a:solidFill>
                    <a:prstClr val="black"/>
                  </a:solidFill>
                  <a:latin typeface="メイリオ" pitchFamily="50" charset="-128"/>
                  <a:ea typeface="メイリオ" pitchFamily="50" charset="-128"/>
                </a:endParaRPr>
              </a:p>
            </p:txBody>
          </p:sp>
          <p:sp>
            <p:nvSpPr>
              <p:cNvPr id="131" name="角丸四角形 130"/>
              <p:cNvSpPr/>
              <p:nvPr/>
            </p:nvSpPr>
            <p:spPr>
              <a:xfrm>
                <a:off x="5051087" y="3182484"/>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配食＋見守り</a:t>
                </a:r>
                <a:endParaRPr lang="ja-JP" altLang="en-US" sz="1000" dirty="0">
                  <a:solidFill>
                    <a:prstClr val="black"/>
                  </a:solidFill>
                  <a:latin typeface="メイリオ" pitchFamily="50" charset="-128"/>
                  <a:ea typeface="メイリオ" pitchFamily="50" charset="-128"/>
                </a:endParaRPr>
              </a:p>
            </p:txBody>
          </p:sp>
          <p:sp>
            <p:nvSpPr>
              <p:cNvPr id="133" name="正方形/長方形 132"/>
              <p:cNvSpPr/>
              <p:nvPr/>
            </p:nvSpPr>
            <p:spPr>
              <a:xfrm>
                <a:off x="1180968" y="2780929"/>
                <a:ext cx="360040" cy="15841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自治会単位の圏域</a:t>
                </a:r>
                <a:endParaRPr lang="ja-JP" altLang="en-US" sz="1400" dirty="0">
                  <a:solidFill>
                    <a:prstClr val="black"/>
                  </a:solidFill>
                  <a:latin typeface="メイリオ" pitchFamily="50" charset="-128"/>
                  <a:ea typeface="メイリオ" pitchFamily="50" charset="-128"/>
                </a:endParaRPr>
              </a:p>
            </p:txBody>
          </p:sp>
          <p:sp>
            <p:nvSpPr>
              <p:cNvPr id="134" name="正方形/長方形 133"/>
              <p:cNvSpPr/>
              <p:nvPr/>
            </p:nvSpPr>
            <p:spPr>
              <a:xfrm>
                <a:off x="827584" y="2348879"/>
                <a:ext cx="254312" cy="17985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小学校区単位の圏域</a:t>
                </a:r>
                <a:endParaRPr lang="ja-JP" altLang="en-US" sz="1400" dirty="0">
                  <a:solidFill>
                    <a:prstClr val="black"/>
                  </a:solidFill>
                  <a:latin typeface="メイリオ" pitchFamily="50" charset="-128"/>
                  <a:ea typeface="メイリオ" pitchFamily="50" charset="-128"/>
                </a:endParaRPr>
              </a:p>
            </p:txBody>
          </p:sp>
          <p:sp>
            <p:nvSpPr>
              <p:cNvPr id="135" name="正方形/長方形 134"/>
              <p:cNvSpPr/>
              <p:nvPr/>
            </p:nvSpPr>
            <p:spPr>
              <a:xfrm>
                <a:off x="395536" y="2165612"/>
                <a:ext cx="360040" cy="16561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prstClr val="black"/>
                    </a:solidFill>
                    <a:latin typeface="メイリオ" pitchFamily="50" charset="-128"/>
                    <a:ea typeface="メイリオ" pitchFamily="50" charset="-128"/>
                  </a:rPr>
                  <a:t>市町村単位の圏域</a:t>
                </a:r>
                <a:endParaRPr lang="ja-JP" altLang="en-US" sz="1400" dirty="0">
                  <a:solidFill>
                    <a:prstClr val="black"/>
                  </a:solidFill>
                  <a:latin typeface="メイリオ" pitchFamily="50" charset="-128"/>
                  <a:ea typeface="メイリオ" pitchFamily="50" charset="-128"/>
                </a:endParaRPr>
              </a:p>
            </p:txBody>
          </p:sp>
          <p:sp>
            <p:nvSpPr>
              <p:cNvPr id="136" name="角丸四角形 135"/>
              <p:cNvSpPr/>
              <p:nvPr/>
            </p:nvSpPr>
            <p:spPr>
              <a:xfrm>
                <a:off x="2624476"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交流サロン</a:t>
                </a:r>
                <a:endParaRPr lang="en-US" altLang="ja-JP" sz="1200" dirty="0" smtClean="0">
                  <a:solidFill>
                    <a:prstClr val="black"/>
                  </a:solidFill>
                  <a:latin typeface="メイリオ" pitchFamily="50" charset="-128"/>
                  <a:ea typeface="メイリオ" pitchFamily="50" charset="-128"/>
                </a:endParaRPr>
              </a:p>
            </p:txBody>
          </p:sp>
          <p:sp>
            <p:nvSpPr>
              <p:cNvPr id="137" name="角丸四角形 136"/>
              <p:cNvSpPr/>
              <p:nvPr/>
            </p:nvSpPr>
            <p:spPr>
              <a:xfrm>
                <a:off x="2162354" y="389066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声かけ</a:t>
                </a:r>
                <a:endParaRPr lang="ja-JP" altLang="en-US" sz="1000" dirty="0">
                  <a:solidFill>
                    <a:prstClr val="black"/>
                  </a:solidFill>
                  <a:latin typeface="メイリオ" pitchFamily="50" charset="-128"/>
                  <a:ea typeface="メイリオ" pitchFamily="50" charset="-128"/>
                </a:endParaRPr>
              </a:p>
            </p:txBody>
          </p:sp>
          <p:sp>
            <p:nvSpPr>
              <p:cNvPr id="138" name="角丸四角形 137"/>
              <p:cNvSpPr/>
              <p:nvPr/>
            </p:nvSpPr>
            <p:spPr>
              <a:xfrm>
                <a:off x="4418699" y="3761745"/>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メイリオ" pitchFamily="50" charset="-128"/>
                    <a:ea typeface="メイリオ" pitchFamily="50" charset="-128"/>
                  </a:rPr>
                  <a:t>コミュニティ</a:t>
                </a:r>
                <a:r>
                  <a:rPr lang="en-US" altLang="ja-JP" sz="1100" dirty="0" smtClean="0">
                    <a:solidFill>
                      <a:prstClr val="black"/>
                    </a:solidFill>
                    <a:latin typeface="メイリオ" pitchFamily="50" charset="-128"/>
                    <a:ea typeface="メイリオ" pitchFamily="50" charset="-128"/>
                  </a:rPr>
                  <a:t/>
                </a:r>
                <a:br>
                  <a:rPr lang="en-US" altLang="ja-JP" sz="1100" dirty="0" smtClean="0">
                    <a:solidFill>
                      <a:prstClr val="black"/>
                    </a:solidFill>
                    <a:latin typeface="メイリオ" pitchFamily="50" charset="-128"/>
                    <a:ea typeface="メイリオ" pitchFamily="50" charset="-128"/>
                  </a:rPr>
                </a:br>
                <a:r>
                  <a:rPr lang="ja-JP" altLang="en-US" sz="1100" dirty="0" smtClean="0">
                    <a:solidFill>
                      <a:prstClr val="black"/>
                    </a:solidFill>
                    <a:latin typeface="メイリオ" pitchFamily="50" charset="-128"/>
                    <a:ea typeface="メイリオ" pitchFamily="50" charset="-128"/>
                  </a:rPr>
                  <a:t>カフェ</a:t>
                </a:r>
                <a:endParaRPr lang="ja-JP" altLang="en-US" sz="1100" dirty="0">
                  <a:solidFill>
                    <a:prstClr val="black"/>
                  </a:solidFill>
                  <a:latin typeface="メイリオ" pitchFamily="50" charset="-128"/>
                  <a:ea typeface="メイリオ" pitchFamily="50" charset="-128"/>
                </a:endParaRPr>
              </a:p>
            </p:txBody>
          </p:sp>
          <p:sp>
            <p:nvSpPr>
              <p:cNvPr id="139" name="角丸四角形 138"/>
              <p:cNvSpPr/>
              <p:nvPr/>
            </p:nvSpPr>
            <p:spPr>
              <a:xfrm>
                <a:off x="7035722" y="3119761"/>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権利擁護</a:t>
                </a:r>
                <a:endParaRPr lang="ja-JP" altLang="en-US" sz="1000" dirty="0">
                  <a:solidFill>
                    <a:prstClr val="black"/>
                  </a:solidFill>
                  <a:latin typeface="メイリオ" pitchFamily="50" charset="-128"/>
                  <a:ea typeface="メイリオ" pitchFamily="50" charset="-128"/>
                </a:endParaRPr>
              </a:p>
            </p:txBody>
          </p:sp>
          <p:pic>
            <p:nvPicPr>
              <p:cNvPr id="140" name="Picture 6" descr="C:\Users\OSJSE\AppData\Local\Microsoft\Windows\Temporary Internet Files\Content.IE5\8CD1AJ1I\MC900343525[1].wmf"/>
              <p:cNvPicPr>
                <a:picLocks noChangeAspect="1" noChangeArrowheads="1"/>
              </p:cNvPicPr>
              <p:nvPr/>
            </p:nvPicPr>
            <p:blipFill>
              <a:blip r:embed="rId3" cstate="print"/>
              <a:srcRect/>
              <a:stretch>
                <a:fillRect/>
              </a:stretch>
            </p:blipFill>
            <p:spPr bwMode="auto">
              <a:xfrm>
                <a:off x="1767640" y="3119761"/>
                <a:ext cx="993805" cy="537449"/>
              </a:xfrm>
              <a:prstGeom prst="rect">
                <a:avLst/>
              </a:prstGeom>
              <a:noFill/>
            </p:spPr>
          </p:pic>
          <p:pic>
            <p:nvPicPr>
              <p:cNvPr id="141" name="Picture 8" descr="C:\Users\OSJSE\AppData\Local\Microsoft\Windows\Temporary Internet Files\Content.IE5\MINKZDPO\MC900290320[1].wmf"/>
              <p:cNvPicPr>
                <a:picLocks noChangeAspect="1" noChangeArrowheads="1"/>
              </p:cNvPicPr>
              <p:nvPr/>
            </p:nvPicPr>
            <p:blipFill>
              <a:blip r:embed="rId4" cstate="print"/>
              <a:srcRect/>
              <a:stretch>
                <a:fillRect/>
              </a:stretch>
            </p:blipFill>
            <p:spPr bwMode="auto">
              <a:xfrm rot="464564">
                <a:off x="7651405" y="3985507"/>
                <a:ext cx="923629" cy="484484"/>
              </a:xfrm>
              <a:prstGeom prst="rect">
                <a:avLst/>
              </a:prstGeom>
              <a:noFill/>
            </p:spPr>
          </p:pic>
          <p:pic>
            <p:nvPicPr>
              <p:cNvPr id="142" name="Picture 9" descr="C:\Users\OSJSE\AppData\Local\Microsoft\Windows\Temporary Internet Files\Content.IE5\MINKZDPO\MC900234585[1].wmf"/>
              <p:cNvPicPr>
                <a:picLocks noChangeAspect="1" noChangeArrowheads="1"/>
              </p:cNvPicPr>
              <p:nvPr/>
            </p:nvPicPr>
            <p:blipFill>
              <a:blip r:embed="rId5" cstate="print"/>
              <a:srcRect/>
              <a:stretch>
                <a:fillRect/>
              </a:stretch>
            </p:blipFill>
            <p:spPr bwMode="auto">
              <a:xfrm>
                <a:off x="7135527" y="2166241"/>
                <a:ext cx="598550" cy="616309"/>
              </a:xfrm>
              <a:prstGeom prst="rect">
                <a:avLst/>
              </a:prstGeom>
              <a:noFill/>
            </p:spPr>
          </p:pic>
          <p:pic>
            <p:nvPicPr>
              <p:cNvPr id="143" name="Picture 10" descr="C:\Users\OSJSE\AppData\Local\Microsoft\Windows\Temporary Internet Files\Content.IE5\MINKZDPO\MC900150735[1].wmf"/>
              <p:cNvPicPr>
                <a:picLocks noChangeAspect="1" noChangeArrowheads="1"/>
              </p:cNvPicPr>
              <p:nvPr/>
            </p:nvPicPr>
            <p:blipFill>
              <a:blip r:embed="rId6" cstate="print"/>
              <a:srcRect/>
              <a:stretch>
                <a:fillRect/>
              </a:stretch>
            </p:blipFill>
            <p:spPr bwMode="auto">
              <a:xfrm>
                <a:off x="4616812" y="3108961"/>
                <a:ext cx="565194" cy="407284"/>
              </a:xfrm>
              <a:prstGeom prst="rect">
                <a:avLst/>
              </a:prstGeom>
              <a:noFill/>
            </p:spPr>
          </p:pic>
          <p:sp>
            <p:nvSpPr>
              <p:cNvPr id="144" name="角丸四角形 143"/>
              <p:cNvSpPr/>
              <p:nvPr/>
            </p:nvSpPr>
            <p:spPr>
              <a:xfrm>
                <a:off x="3599462" y="2111649"/>
                <a:ext cx="1445196"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外出支援</a:t>
                </a:r>
                <a:endParaRPr lang="en-US" altLang="ja-JP" sz="1200" dirty="0" smtClean="0">
                  <a:solidFill>
                    <a:prstClr val="black"/>
                  </a:solidFill>
                  <a:latin typeface="メイリオ" pitchFamily="50" charset="-128"/>
                  <a:ea typeface="メイリオ" pitchFamily="50" charset="-128"/>
                </a:endParaRPr>
              </a:p>
            </p:txBody>
          </p:sp>
        </p:grpSp>
        <p:pic>
          <p:nvPicPr>
            <p:cNvPr id="145" name="Picture 14" descr="C:\Users\OSJSE\AppData\Local\Microsoft\Windows\Temporary Internet Files\Content.IE5\8CD1AJ1I\MC900360978[1].wmf"/>
            <p:cNvPicPr>
              <a:picLocks noChangeAspect="1" noChangeArrowheads="1"/>
            </p:cNvPicPr>
            <p:nvPr/>
          </p:nvPicPr>
          <p:blipFill>
            <a:blip r:embed="rId7" cstate="print"/>
            <a:srcRect/>
            <a:stretch>
              <a:fillRect/>
            </a:stretch>
          </p:blipFill>
          <p:spPr bwMode="auto">
            <a:xfrm>
              <a:off x="4839754" y="2526280"/>
              <a:ext cx="490691" cy="622508"/>
            </a:xfrm>
            <a:prstGeom prst="rect">
              <a:avLst/>
            </a:prstGeom>
            <a:noFill/>
          </p:spPr>
        </p:pic>
        <p:pic>
          <p:nvPicPr>
            <p:cNvPr id="147" name="Picture 20" descr="C:\Users\OSJSE\AppData\Local\Microsoft\Windows\Temporary Internet Files\Content.IE5\RQBHCWF5\MC900352362[1].wmf"/>
            <p:cNvPicPr>
              <a:picLocks noChangeAspect="1" noChangeArrowheads="1"/>
            </p:cNvPicPr>
            <p:nvPr/>
          </p:nvPicPr>
          <p:blipFill>
            <a:blip r:embed="rId8" cstate="print"/>
            <a:srcRect/>
            <a:stretch>
              <a:fillRect/>
            </a:stretch>
          </p:blipFill>
          <p:spPr bwMode="auto">
            <a:xfrm>
              <a:off x="1990175" y="2839288"/>
              <a:ext cx="496939" cy="432048"/>
            </a:xfrm>
            <a:prstGeom prst="rect">
              <a:avLst/>
            </a:prstGeom>
            <a:noFill/>
          </p:spPr>
        </p:pic>
        <p:pic>
          <p:nvPicPr>
            <p:cNvPr id="148" name="Picture 4" descr="C:\Users\OSJSE\AppData\Local\Microsoft\Windows\Temporary Internet Files\Content.IE5\ARIWXH11\MC900297581[1].wmf"/>
            <p:cNvPicPr>
              <a:picLocks noChangeAspect="1" noChangeArrowheads="1"/>
            </p:cNvPicPr>
            <p:nvPr/>
          </p:nvPicPr>
          <p:blipFill>
            <a:blip r:embed="rId9" cstate="print"/>
            <a:srcRect/>
            <a:stretch>
              <a:fillRect/>
            </a:stretch>
          </p:blipFill>
          <p:spPr bwMode="auto">
            <a:xfrm>
              <a:off x="4074796" y="3919408"/>
              <a:ext cx="613027" cy="487825"/>
            </a:xfrm>
            <a:prstGeom prst="rect">
              <a:avLst/>
            </a:prstGeom>
            <a:noFill/>
          </p:spPr>
        </p:pic>
        <p:pic>
          <p:nvPicPr>
            <p:cNvPr id="151" name="Picture 2" descr="C:\Users\OSJSE\AppData\Local\Microsoft\Windows\Temporary Internet Files\Content.IE5\TWGEIMC4\MM900283027[1].gif"/>
            <p:cNvPicPr>
              <a:picLocks noChangeAspect="1" noChangeArrowheads="1" noCrop="1"/>
            </p:cNvPicPr>
            <p:nvPr/>
          </p:nvPicPr>
          <p:blipFill>
            <a:blip r:embed="rId10" cstate="print"/>
            <a:srcRect/>
            <a:stretch>
              <a:fillRect/>
            </a:stretch>
          </p:blipFill>
          <p:spPr bwMode="auto">
            <a:xfrm>
              <a:off x="6395144" y="2623264"/>
              <a:ext cx="673179" cy="511616"/>
            </a:xfrm>
            <a:prstGeom prst="rect">
              <a:avLst/>
            </a:prstGeom>
            <a:noFill/>
          </p:spPr>
        </p:pic>
        <p:pic>
          <p:nvPicPr>
            <p:cNvPr id="152" name="Picture 2"/>
            <p:cNvPicPr>
              <a:picLocks noChangeAspect="1" noChangeArrowheads="1"/>
            </p:cNvPicPr>
            <p:nvPr/>
          </p:nvPicPr>
          <p:blipFill>
            <a:blip r:embed="rId11" cstate="print"/>
            <a:srcRect/>
            <a:stretch>
              <a:fillRect/>
            </a:stretch>
          </p:blipFill>
          <p:spPr bwMode="auto">
            <a:xfrm>
              <a:off x="8325053" y="3406106"/>
              <a:ext cx="584595" cy="517401"/>
            </a:xfrm>
            <a:prstGeom prst="rect">
              <a:avLst/>
            </a:prstGeom>
            <a:noFill/>
            <a:ln w="9525">
              <a:noFill/>
              <a:miter lim="800000"/>
              <a:headEnd/>
              <a:tailEnd/>
            </a:ln>
          </p:spPr>
        </p:pic>
        <p:sp>
          <p:nvSpPr>
            <p:cNvPr id="153" name="正方形/長方形 152"/>
            <p:cNvSpPr/>
            <p:nvPr/>
          </p:nvSpPr>
          <p:spPr>
            <a:xfrm>
              <a:off x="2506259" y="1988840"/>
              <a:ext cx="4757223" cy="2880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生活支援・介護予防サービスの提供イメージ</a:t>
              </a:r>
              <a:endParaRPr lang="ja-JP" altLang="en-US" sz="1600" dirty="0">
                <a:solidFill>
                  <a:prstClr val="black"/>
                </a:solidFill>
                <a:latin typeface="メイリオ" pitchFamily="50" charset="-128"/>
                <a:ea typeface="メイリオ" pitchFamily="50" charset="-128"/>
              </a:endParaRPr>
            </a:p>
          </p:txBody>
        </p:sp>
      </p:grpSp>
      <p:sp>
        <p:nvSpPr>
          <p:cNvPr id="62" name="円/楕円 61"/>
          <p:cNvSpPr/>
          <p:nvPr/>
        </p:nvSpPr>
        <p:spPr>
          <a:xfrm>
            <a:off x="3872889" y="4857596"/>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協同</a:t>
            </a:r>
            <a:endParaRPr lang="en-US" altLang="ja-JP" sz="1600" dirty="0" smtClean="0">
              <a:solidFill>
                <a:prstClr val="black"/>
              </a:solidFill>
              <a:latin typeface="メイリオ" pitchFamily="50" charset="-128"/>
              <a:ea typeface="メイリオ" pitchFamily="50" charset="-128"/>
            </a:endParaRPr>
          </a:p>
          <a:p>
            <a:pPr algn="ctr"/>
            <a:r>
              <a:rPr lang="ja-JP" altLang="en-US" sz="1600" dirty="0" smtClean="0">
                <a:solidFill>
                  <a:prstClr val="black"/>
                </a:solidFill>
                <a:latin typeface="メイリオ" pitchFamily="50" charset="-128"/>
                <a:ea typeface="メイリオ" pitchFamily="50" charset="-128"/>
              </a:rPr>
              <a:t>組合</a:t>
            </a:r>
            <a:endParaRPr lang="ja-JP" altLang="en-US" sz="1600" dirty="0">
              <a:solidFill>
                <a:prstClr val="black"/>
              </a:solidFill>
              <a:latin typeface="メイリオ" pitchFamily="50" charset="-128"/>
              <a:ea typeface="メイリオ" pitchFamily="50" charset="-128"/>
            </a:endParaRPr>
          </a:p>
        </p:txBody>
      </p:sp>
      <p:sp>
        <p:nvSpPr>
          <p:cNvPr id="55" name="テキスト ボックス 54"/>
          <p:cNvSpPr txBox="1"/>
          <p:nvPr/>
        </p:nvSpPr>
        <p:spPr>
          <a:xfrm>
            <a:off x="15552" y="87015"/>
            <a:ext cx="9906000" cy="461665"/>
          </a:xfrm>
          <a:prstGeom prst="rect">
            <a:avLst/>
          </a:prstGeom>
          <a:noFill/>
        </p:spPr>
        <p:txBody>
          <a:bodyPr wrap="square" rtlCol="0">
            <a:spAutoFit/>
          </a:bodyPr>
          <a:lstStyle/>
          <a:p>
            <a:pPr marL="2684463" indent="-2684463" algn="ctr"/>
            <a:r>
              <a:rPr lang="ja-JP" altLang="en-US" sz="2400" b="1" dirty="0" smtClean="0">
                <a:solidFill>
                  <a:sysClr val="windowText" lastClr="000000"/>
                </a:solidFill>
              </a:rPr>
              <a:t>多様な主体による生活支援・介護予防サービスの重層的な提供</a:t>
            </a:r>
            <a:endParaRPr lang="ja-JP" altLang="en-US" sz="2400" b="1" dirty="0">
              <a:solidFill>
                <a:sysClr val="windowText" lastClr="000000"/>
              </a:solidFill>
            </a:endParaRPr>
          </a:p>
        </p:txBody>
      </p:sp>
      <p:sp>
        <p:nvSpPr>
          <p:cNvPr id="45" name="円/楕円 44"/>
          <p:cNvSpPr/>
          <p:nvPr/>
        </p:nvSpPr>
        <p:spPr>
          <a:xfrm>
            <a:off x="5601082" y="4869160"/>
            <a:ext cx="1519116" cy="558132"/>
          </a:xfrm>
          <a:prstGeom prst="ellipse">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solidFill>
                  <a:prstClr val="black"/>
                </a:solidFill>
                <a:latin typeface="メイリオ" pitchFamily="50" charset="-128"/>
                <a:ea typeface="メイリオ" pitchFamily="50" charset="-128"/>
              </a:rPr>
              <a:t>社会福祉法人</a:t>
            </a:r>
            <a:endParaRPr lang="ja-JP" altLang="en-US" sz="1600" dirty="0">
              <a:solidFill>
                <a:prstClr val="black"/>
              </a:solidFill>
              <a:latin typeface="メイリオ" pitchFamily="50" charset="-128"/>
              <a:ea typeface="メイリオ" pitchFamily="50" charset="-128"/>
            </a:endParaRPr>
          </a:p>
        </p:txBody>
      </p:sp>
      <p:sp>
        <p:nvSpPr>
          <p:cNvPr id="46" name="角丸四角形 45"/>
          <p:cNvSpPr/>
          <p:nvPr/>
        </p:nvSpPr>
        <p:spPr>
          <a:xfrm>
            <a:off x="1350869" y="2348928"/>
            <a:ext cx="1531918" cy="432000"/>
          </a:xfrm>
          <a:prstGeom prst="round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itchFamily="50" charset="-128"/>
                <a:ea typeface="メイリオ" pitchFamily="50" charset="-128"/>
              </a:rPr>
              <a:t>介護者支援</a:t>
            </a:r>
            <a:endParaRPr lang="en-US" altLang="ja-JP" sz="1200" dirty="0" smtClean="0">
              <a:solidFill>
                <a:prstClr val="black"/>
              </a:solidFill>
              <a:latin typeface="メイリオ" pitchFamily="50" charset="-128"/>
              <a:ea typeface="メイリオ" pitchFamily="50" charset="-128"/>
            </a:endParaRPr>
          </a:p>
        </p:txBody>
      </p:sp>
      <p:sp>
        <p:nvSpPr>
          <p:cNvPr id="47" name="スライド番号プレースホルダー 1"/>
          <p:cNvSpPr txBox="1">
            <a:spLocks noGrp="1"/>
          </p:cNvSpPr>
          <p:nvPr/>
        </p:nvSpPr>
        <p:spPr bwMode="auto">
          <a:xfrm>
            <a:off x="9417496" y="6453394"/>
            <a:ext cx="424322" cy="365125"/>
          </a:xfrm>
          <a:prstGeom prst="rect">
            <a:avLst/>
          </a:prstGeom>
          <a:noFill/>
          <a:ln>
            <a:miter lim="800000"/>
            <a:headEnd/>
            <a:tailEnd/>
          </a:ln>
        </p:spPr>
        <p:txBody>
          <a:bodyPr lIns="91413" tIns="45707" rIns="91413" bIns="45707" anchor="ctr"/>
          <a:lstStyle/>
          <a:p>
            <a:pPr algn="r">
              <a:defRPr/>
            </a:pPr>
            <a:endParaRPr lang="en-US" altLang="ja-JP" sz="1600" dirty="0">
              <a:solidFill>
                <a:srgbClr val="000000"/>
              </a:solidFill>
            </a:endParaRPr>
          </a:p>
        </p:txBody>
      </p:sp>
      <p:sp>
        <p:nvSpPr>
          <p:cNvPr id="48" name="正方形/長方形 47"/>
          <p:cNvSpPr/>
          <p:nvPr/>
        </p:nvSpPr>
        <p:spPr>
          <a:xfrm>
            <a:off x="9205147" y="5238224"/>
            <a:ext cx="268120" cy="262202"/>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49" name="スライド番号プレースホルダー 2"/>
          <p:cNvSpPr txBox="1">
            <a:spLocks/>
          </p:cNvSpPr>
          <p:nvPr/>
        </p:nvSpPr>
        <p:spPr>
          <a:xfrm>
            <a:off x="9417496" y="652534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10</a:t>
            </a:fld>
            <a:endParaRPr lang="ja-JP" altLang="en-US" sz="1400" b="1" dirty="0">
              <a:solidFill>
                <a:prstClr val="black"/>
              </a:solidFill>
            </a:endParaRPr>
          </a:p>
        </p:txBody>
      </p:sp>
    </p:spTree>
    <p:extLst>
      <p:ext uri="{BB962C8B-B14F-4D97-AF65-F5344CB8AC3E}">
        <p14:creationId xmlns:p14="http://schemas.microsoft.com/office/powerpoint/2010/main" val="2581003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17329" y="0"/>
            <a:ext cx="9906000" cy="5400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algn="ctr" defTabSz="913575">
              <a:spcBef>
                <a:spcPct val="0"/>
              </a:spcBef>
              <a:defRPr/>
            </a:pPr>
            <a:r>
              <a:rPr lang="en-US" altLang="ja-JP" sz="2100" spc="-150" dirty="0" smtClean="0">
                <a:solidFill>
                  <a:prstClr val="black"/>
                </a:solidFill>
              </a:rPr>
              <a:t>【</a:t>
            </a:r>
            <a:r>
              <a:rPr lang="ja-JP" altLang="en-US" sz="2100" spc="-150" dirty="0" smtClean="0">
                <a:solidFill>
                  <a:prstClr val="black"/>
                </a:solidFill>
              </a:rPr>
              <a:t>参考</a:t>
            </a:r>
            <a:r>
              <a:rPr lang="en-US" altLang="ja-JP" sz="2100" spc="-150" dirty="0" smtClean="0">
                <a:solidFill>
                  <a:prstClr val="black"/>
                </a:solidFill>
              </a:rPr>
              <a:t>】</a:t>
            </a:r>
            <a:r>
              <a:rPr lang="ja-JP" altLang="en-US" sz="2100" spc="-150" dirty="0" smtClean="0">
                <a:solidFill>
                  <a:prstClr val="black"/>
                </a:solidFill>
              </a:rPr>
              <a:t>生活</a:t>
            </a:r>
            <a:r>
              <a:rPr lang="ja-JP" altLang="en-US" sz="2100" spc="-150" dirty="0">
                <a:solidFill>
                  <a:prstClr val="black"/>
                </a:solidFill>
              </a:rPr>
              <a:t>支援・介護予防</a:t>
            </a:r>
            <a:r>
              <a:rPr lang="ja-JP" altLang="en-US" sz="2100" spc="-150" dirty="0" smtClean="0">
                <a:solidFill>
                  <a:prstClr val="black"/>
                </a:solidFill>
              </a:rPr>
              <a:t>の</a:t>
            </a:r>
            <a:r>
              <a:rPr lang="ja-JP" altLang="en-US" sz="2100" spc="-150" dirty="0">
                <a:solidFill>
                  <a:prstClr val="black"/>
                </a:solidFill>
              </a:rPr>
              <a:t>体制</a:t>
            </a:r>
            <a:r>
              <a:rPr lang="ja-JP" altLang="en-US" sz="2100" spc="-150" dirty="0" smtClean="0">
                <a:solidFill>
                  <a:prstClr val="black"/>
                </a:solidFill>
              </a:rPr>
              <a:t>整備</a:t>
            </a:r>
            <a:r>
              <a:rPr lang="ja-JP" altLang="en-US" sz="2100" spc="-150" dirty="0">
                <a:solidFill>
                  <a:prstClr val="black"/>
                </a:solidFill>
              </a:rPr>
              <a:t>におけるコーディネーター・協議体の役割</a:t>
            </a:r>
          </a:p>
        </p:txBody>
      </p:sp>
      <p:sp>
        <p:nvSpPr>
          <p:cNvPr id="27" name="正方形/長方形 26"/>
          <p:cNvSpPr/>
          <p:nvPr/>
        </p:nvSpPr>
        <p:spPr>
          <a:xfrm>
            <a:off x="423901" y="4525708"/>
            <a:ext cx="9445625" cy="1299456"/>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smtClean="0">
                <a:solidFill>
                  <a:srgbClr val="FF0000"/>
                </a:solidFill>
                <a:latin typeface="HGSｺﾞｼｯｸM" panose="020B0600000000000000" pitchFamily="50" charset="-128"/>
                <a:ea typeface="HGSｺﾞｼｯｸM" panose="020B0600000000000000" pitchFamily="50" charset="-128"/>
              </a:rPr>
              <a:t>（２）協議体の設置</a:t>
            </a:r>
            <a:r>
              <a:rPr lang="ja-JP" altLang="en-US" sz="1400" dirty="0">
                <a:solidFill>
                  <a:prstClr val="black"/>
                </a:solidFill>
                <a:latin typeface="HGSｺﾞｼｯｸM" panose="020B0600000000000000" pitchFamily="50" charset="-128"/>
                <a:ea typeface="HGSｺﾞｼｯｸM" panose="020B0600000000000000" pitchFamily="50" charset="-128"/>
              </a:rPr>
              <a:t>　⇒多様な関係主体間</a:t>
            </a:r>
            <a:r>
              <a:rPr lang="ja-JP" altLang="en-US" sz="1400" dirty="0" smtClean="0">
                <a:solidFill>
                  <a:prstClr val="black"/>
                </a:solidFill>
                <a:latin typeface="HGSｺﾞｼｯｸM" panose="020B0600000000000000" pitchFamily="50" charset="-128"/>
                <a:ea typeface="HGSｺﾞｼｯｸM" panose="020B0600000000000000" pitchFamily="50" charset="-128"/>
              </a:rPr>
              <a:t>の定期的な情報</a:t>
            </a:r>
            <a:r>
              <a:rPr lang="ja-JP" altLang="en-US" sz="1400" dirty="0">
                <a:solidFill>
                  <a:prstClr val="black"/>
                </a:solidFill>
                <a:latin typeface="HGSｺﾞｼｯｸM" panose="020B0600000000000000" pitchFamily="50" charset="-128"/>
                <a:ea typeface="HGSｺﾞｼｯｸM" panose="020B0600000000000000" pitchFamily="50" charset="-128"/>
              </a:rPr>
              <a:t>共有及び連携・協働による</a:t>
            </a:r>
            <a:r>
              <a:rPr lang="ja-JP" altLang="en-US" sz="1400" dirty="0" smtClean="0">
                <a:solidFill>
                  <a:prstClr val="black"/>
                </a:solidFill>
                <a:latin typeface="HGSｺﾞｼｯｸM" panose="020B0600000000000000" pitchFamily="50" charset="-128"/>
                <a:ea typeface="HGSｺﾞｼｯｸM" panose="020B0600000000000000" pitchFamily="50" charset="-128"/>
              </a:rPr>
              <a:t>取組を推進</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a:solidFill>
                <a:prstClr val="black"/>
              </a:solidFill>
              <a:latin typeface="HGSｺﾞｼｯｸM" panose="020B0600000000000000" pitchFamily="50" charset="-128"/>
              <a:ea typeface="HGSｺﾞｼｯｸM" panose="020B0600000000000000" pitchFamily="50" charset="-128"/>
            </a:endParaRPr>
          </a:p>
        </p:txBody>
      </p:sp>
      <p:sp>
        <p:nvSpPr>
          <p:cNvPr id="6" name="正方形/長方形 5"/>
          <p:cNvSpPr/>
          <p:nvPr/>
        </p:nvSpPr>
        <p:spPr>
          <a:xfrm>
            <a:off x="428866" y="836712"/>
            <a:ext cx="9445625" cy="3276000"/>
          </a:xfrm>
          <a:prstGeom prst="rect">
            <a:avLst/>
          </a:prstGeom>
        </p:spPr>
        <p:style>
          <a:lnRef idx="1">
            <a:schemeClr val="accent3"/>
          </a:lnRef>
          <a:fillRef idx="2">
            <a:schemeClr val="accent3"/>
          </a:fillRef>
          <a:effectRef idx="1">
            <a:schemeClr val="accent3"/>
          </a:effectRef>
          <a:fontRef idx="minor">
            <a:schemeClr val="dk1"/>
          </a:fontRef>
        </p:style>
        <p:txBody>
          <a:bodyPr wrap="square">
            <a:noAutofit/>
          </a:bodyPr>
          <a:lstStyle/>
          <a:p>
            <a:pPr marL="360000" indent="-457200"/>
            <a:r>
              <a:rPr lang="ja-JP" altLang="en-US" sz="1400" b="1" dirty="0" smtClean="0">
                <a:solidFill>
                  <a:srgbClr val="FF0000"/>
                </a:solidFill>
                <a:latin typeface="HGSｺﾞｼｯｸM" panose="020B0600000000000000" pitchFamily="50" charset="-128"/>
                <a:ea typeface="HGSｺﾞｼｯｸM" panose="020B0600000000000000" pitchFamily="50" charset="-128"/>
              </a:rPr>
              <a:t>（１）生活支援コーディネーター（地域支え合い推進員）の配置</a:t>
            </a:r>
            <a:r>
              <a:rPr lang="ja-JP" altLang="en-US" sz="1400" dirty="0" smtClean="0">
                <a:solidFill>
                  <a:prstClr val="black"/>
                </a:solidFill>
                <a:latin typeface="HGSｺﾞｼｯｸM" panose="020B0600000000000000" pitchFamily="50" charset="-128"/>
                <a:ea typeface="HGSｺﾞｼｯｸM" panose="020B0600000000000000" pitchFamily="50" charset="-128"/>
              </a:rPr>
              <a:t>　⇒多様な主体による多様な取組のコーディネート機能を担い、一体的な活動を推進。コーディネート機能は、以下のＡ～Ｃの機能があるが、当面ＡとＢの機能を中心に充実。</a:t>
            </a:r>
          </a:p>
          <a:p>
            <a:pPr marL="36000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200" dirty="0">
              <a:solidFill>
                <a:prstClr val="black"/>
              </a:solidFill>
              <a:latin typeface="HGSｺﾞｼｯｸM" panose="020B0600000000000000" pitchFamily="50" charset="-128"/>
              <a:ea typeface="HGSｺﾞｼｯｸM" panose="020B0600000000000000" pitchFamily="50" charset="-128"/>
            </a:endParaRPr>
          </a:p>
          <a:p>
            <a:pPr marL="360000" indent="-457200"/>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エリアとしては、第１層の市町村区域、第２層の中学校区域があり、平成</a:t>
            </a:r>
            <a:r>
              <a:rPr lang="en-US" altLang="ja-JP" sz="1400" dirty="0" smtClean="0">
                <a:solidFill>
                  <a:prstClr val="black"/>
                </a:solidFill>
                <a:latin typeface="HGSｺﾞｼｯｸM" panose="020B0600000000000000" pitchFamily="50" charset="-128"/>
                <a:ea typeface="HGSｺﾞｼｯｸM" panose="020B0600000000000000" pitchFamily="50" charset="-128"/>
              </a:rPr>
              <a:t>26</a:t>
            </a:r>
            <a:r>
              <a:rPr lang="ja-JP" altLang="en-US" sz="1400" dirty="0" smtClean="0">
                <a:solidFill>
                  <a:prstClr val="black"/>
                </a:solidFill>
                <a:latin typeface="HGSｺﾞｼｯｸM" panose="020B0600000000000000" pitchFamily="50" charset="-128"/>
                <a:ea typeface="HGSｺﾞｼｯｸM" panose="020B0600000000000000" pitchFamily="50" charset="-128"/>
              </a:rPr>
              <a:t>年度は第１層、平成</a:t>
            </a:r>
            <a:r>
              <a:rPr lang="en-US" altLang="ja-JP" sz="1400" dirty="0" smtClean="0">
                <a:solidFill>
                  <a:prstClr val="black"/>
                </a:solidFill>
                <a:latin typeface="HGSｺﾞｼｯｸM" panose="020B0600000000000000" pitchFamily="50" charset="-128"/>
                <a:ea typeface="HGSｺﾞｼｯｸM" panose="020B0600000000000000" pitchFamily="50" charset="-128"/>
              </a:rPr>
              <a:t>29</a:t>
            </a:r>
            <a:r>
              <a:rPr lang="ja-JP" altLang="en-US" sz="1400" dirty="0" smtClean="0">
                <a:solidFill>
                  <a:prstClr val="black"/>
                </a:solidFill>
                <a:latin typeface="HGSｺﾞｼｯｸM" panose="020B0600000000000000" pitchFamily="50" charset="-128"/>
                <a:ea typeface="HGSｺﾞｼｯｸM" panose="020B0600000000000000" pitchFamily="50" charset="-128"/>
              </a:rPr>
              <a:t>年度までの間に第２層の充実を目指す。</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①</a:t>
            </a:r>
            <a:r>
              <a:rPr lang="ja-JP" altLang="en-US" sz="1200" dirty="0">
                <a:solidFill>
                  <a:prstClr val="black"/>
                </a:solidFill>
                <a:latin typeface="HGSｺﾞｼｯｸM" panose="020B0600000000000000" pitchFamily="50" charset="-128"/>
                <a:ea typeface="HGSｺﾞｼｯｸM" panose="020B0600000000000000" pitchFamily="50" charset="-128"/>
              </a:rPr>
              <a:t>　第１層　市町村区域で</a:t>
            </a:r>
            <a:r>
              <a:rPr lang="ja-JP" altLang="en-US" sz="1200" dirty="0" smtClean="0">
                <a:solidFill>
                  <a:prstClr val="black"/>
                </a:solidFill>
                <a:latin typeface="HGSｺﾞｼｯｸM" panose="020B0600000000000000" pitchFamily="50" charset="-128"/>
                <a:ea typeface="HGSｺﾞｼｯｸM" panose="020B0600000000000000" pitchFamily="50" charset="-128"/>
              </a:rPr>
              <a:t>、主に資源開発（不足するサービスや担い手の創出・養成、活動</a:t>
            </a:r>
            <a:r>
              <a:rPr lang="ja-JP" altLang="en-US" sz="1200" dirty="0">
                <a:solidFill>
                  <a:prstClr val="black"/>
                </a:solidFill>
                <a:latin typeface="HGSｺﾞｼｯｸM" panose="020B0600000000000000" pitchFamily="50" charset="-128"/>
                <a:ea typeface="HGSｺﾞｼｯｸM" panose="020B0600000000000000" pitchFamily="50" charset="-128"/>
              </a:rPr>
              <a:t>する</a:t>
            </a:r>
            <a:r>
              <a:rPr lang="ja-JP" altLang="en-US" sz="1200" dirty="0" smtClean="0">
                <a:solidFill>
                  <a:prstClr val="black"/>
                </a:solidFill>
                <a:latin typeface="HGSｺﾞｼｯｸM" panose="020B0600000000000000" pitchFamily="50" charset="-128"/>
                <a:ea typeface="HGSｺﾞｼｯｸM" panose="020B0600000000000000" pitchFamily="50" charset="-128"/>
              </a:rPr>
              <a:t>場の確保）中心</a:t>
            </a:r>
            <a:endParaRPr lang="ja-JP" altLang="en-US" sz="1200" dirty="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②</a:t>
            </a:r>
            <a:r>
              <a:rPr lang="ja-JP" altLang="en-US" sz="1200" dirty="0">
                <a:solidFill>
                  <a:prstClr val="black"/>
                </a:solidFill>
                <a:latin typeface="HGSｺﾞｼｯｸM" panose="020B0600000000000000" pitchFamily="50" charset="-128"/>
                <a:ea typeface="HGSｺﾞｼｯｸM" panose="020B0600000000000000" pitchFamily="50" charset="-128"/>
              </a:rPr>
              <a:t>　第２層　</a:t>
            </a:r>
            <a:r>
              <a:rPr lang="ja-JP" altLang="en-US" sz="1200" dirty="0" smtClean="0">
                <a:solidFill>
                  <a:prstClr val="black"/>
                </a:solidFill>
                <a:latin typeface="HGSｺﾞｼｯｸM" panose="020B0600000000000000" pitchFamily="50" charset="-128"/>
                <a:ea typeface="HGSｺﾞｼｯｸM" panose="020B0600000000000000" pitchFamily="50" charset="-128"/>
              </a:rPr>
              <a:t>中学校</a:t>
            </a:r>
            <a:r>
              <a:rPr lang="ja-JP" altLang="en-US" sz="1200" dirty="0">
                <a:solidFill>
                  <a:prstClr val="black"/>
                </a:solidFill>
                <a:latin typeface="HGSｺﾞｼｯｸM" panose="020B0600000000000000" pitchFamily="50" charset="-128"/>
                <a:ea typeface="HGSｺﾞｼｯｸM" panose="020B0600000000000000" pitchFamily="50" charset="-128"/>
              </a:rPr>
              <a:t>区域で、第１層の機能の</a:t>
            </a:r>
            <a:r>
              <a:rPr lang="ja-JP" altLang="en-US" sz="1200" dirty="0" smtClean="0">
                <a:solidFill>
                  <a:prstClr val="black"/>
                </a:solidFill>
                <a:latin typeface="HGSｺﾞｼｯｸM" panose="020B0600000000000000" pitchFamily="50" charset="-128"/>
                <a:ea typeface="HGSｺﾞｼｯｸM" panose="020B0600000000000000" pitchFamily="50" charset="-128"/>
              </a:rPr>
              <a:t>下で具体的な活動を展開</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ja-JP" altLang="en-US" sz="1200" dirty="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コーディネート機能には、第３層として、個々の生活支援サービスの事業主体で、利用者と提供者をマッチングする機能が</a:t>
            </a:r>
            <a:endParaRPr lang="en-US" altLang="ja-JP" sz="1200" dirty="0" smtClean="0">
              <a:solidFill>
                <a:prstClr val="black"/>
              </a:solidFill>
              <a:latin typeface="HGSｺﾞｼｯｸM" panose="020B0600000000000000" pitchFamily="50" charset="-128"/>
              <a:ea typeface="HGSｺﾞｼｯｸM" panose="020B0600000000000000" pitchFamily="50" charset="-128"/>
            </a:endParaRPr>
          </a:p>
          <a:p>
            <a:pPr marL="360000" indent="-457200"/>
            <a:r>
              <a:rPr lang="en-US" altLang="ja-JP" sz="1200" dirty="0">
                <a:solidFill>
                  <a:prstClr val="black"/>
                </a:solidFill>
                <a:latin typeface="HGSｺﾞｼｯｸM" panose="020B0600000000000000" pitchFamily="50" charset="-128"/>
                <a:ea typeface="HGSｺﾞｼｯｸM" panose="020B0600000000000000" pitchFamily="50" charset="-128"/>
              </a:rPr>
              <a:t> </a:t>
            </a:r>
            <a:r>
              <a:rPr lang="en-US" altLang="ja-JP" sz="1200" dirty="0" smtClean="0">
                <a:solidFill>
                  <a:prstClr val="black"/>
                </a:solidFill>
                <a:latin typeface="HGSｺﾞｼｯｸM" panose="020B0600000000000000" pitchFamily="50" charset="-128"/>
                <a:ea typeface="HGSｺﾞｼｯｸM" panose="020B0600000000000000" pitchFamily="50" charset="-128"/>
              </a:rPr>
              <a:t>            </a:t>
            </a:r>
            <a:r>
              <a:rPr lang="ja-JP" altLang="en-US" sz="1200" dirty="0" smtClean="0">
                <a:solidFill>
                  <a:prstClr val="black"/>
                </a:solidFill>
                <a:latin typeface="HGSｺﾞｼｯｸM" panose="020B0600000000000000" pitchFamily="50" charset="-128"/>
                <a:ea typeface="HGSｺﾞｼｯｸM" panose="020B0600000000000000" pitchFamily="50" charset="-128"/>
              </a:rPr>
              <a:t>あるが、これは本事業の対象外</a:t>
            </a:r>
            <a:endParaRPr lang="ja-JP" altLang="en-US" sz="1200" dirty="0">
              <a:solidFill>
                <a:prstClr val="black"/>
              </a:solidFill>
              <a:latin typeface="HGSｺﾞｼｯｸM" panose="020B0600000000000000" pitchFamily="50" charset="-128"/>
              <a:ea typeface="HGSｺﾞｼｯｸM" panose="020B0600000000000000" pitchFamily="50" charset="-128"/>
            </a:endParaRPr>
          </a:p>
        </p:txBody>
      </p:sp>
      <p:sp>
        <p:nvSpPr>
          <p:cNvPr id="9" name="正方形/長方形 8"/>
          <p:cNvSpPr/>
          <p:nvPr/>
        </p:nvSpPr>
        <p:spPr>
          <a:xfrm>
            <a:off x="598864"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9BBB59">
                    <a:lumMod val="50000"/>
                  </a:srgbClr>
                </a:solidFill>
                <a:latin typeface="HG丸ｺﾞｼｯｸM-PRO" panose="020F0600000000000000" pitchFamily="50" charset="-128"/>
                <a:ea typeface="HG丸ｺﾞｼｯｸM-PRO" panose="020F0600000000000000" pitchFamily="50" charset="-128"/>
              </a:rPr>
              <a:t>（Ａ）</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資　源　開　発</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3706468"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9BBB59">
                    <a:lumMod val="50000"/>
                  </a:srgbClr>
                </a:solidFill>
                <a:latin typeface="HG丸ｺﾞｼｯｸM-PRO" panose="020F0600000000000000" pitchFamily="50" charset="-128"/>
                <a:ea typeface="HG丸ｺﾞｼｯｸM-PRO" panose="020F0600000000000000" pitchFamily="50" charset="-128"/>
              </a:rPr>
              <a:t>（Ｂ）</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ネットワーク構築</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779427" y="1700808"/>
            <a:ext cx="2978619" cy="360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9BBB59">
                    <a:lumMod val="50000"/>
                  </a:srgbClr>
                </a:solidFill>
                <a:latin typeface="HG丸ｺﾞｼｯｸM-PRO" panose="020F0600000000000000" pitchFamily="50" charset="-128"/>
                <a:ea typeface="HG丸ｺﾞｼｯｸM-PRO" panose="020F0600000000000000" pitchFamily="50" charset="-128"/>
              </a:rPr>
              <a:t>（Ｃ）</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ニーズと取組のマッチング</a:t>
            </a:r>
            <a:endParaRPr lang="ja-JP" altLang="en-US" sz="14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54101" y="836712"/>
            <a:ext cx="374736"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prstClr val="black"/>
                </a:solidFill>
                <a:latin typeface="HGSｺﾞｼｯｸM" panose="020B0600000000000000" pitchFamily="50" charset="-128"/>
                <a:ea typeface="HGSｺﾞｼｯｸM" panose="020B0600000000000000" pitchFamily="50" charset="-128"/>
              </a:rPr>
              <a:t>生活支援</a:t>
            </a:r>
            <a:endParaRPr lang="en-US" altLang="ja-JP" sz="1400" b="1" dirty="0" smtClean="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400" b="1" dirty="0" smtClean="0">
              <a:solidFill>
                <a:prstClr val="black"/>
              </a:solidFill>
              <a:latin typeface="HGSｺﾞｼｯｸM" panose="020B0600000000000000" pitchFamily="50" charset="-128"/>
              <a:ea typeface="HGSｺﾞｼｯｸM" panose="020B0600000000000000" pitchFamily="50" charset="-128"/>
            </a:endParaRPr>
          </a:p>
          <a:p>
            <a:pPr algn="ctr"/>
            <a:r>
              <a:rPr lang="ja-JP" altLang="en-US" sz="1400" b="1" dirty="0" smtClean="0">
                <a:solidFill>
                  <a:prstClr val="black"/>
                </a:solidFill>
                <a:latin typeface="HGSｺﾞｼｯｸM" panose="020B0600000000000000" pitchFamily="50" charset="-128"/>
                <a:ea typeface="HGSｺﾞｼｯｸM" panose="020B0600000000000000" pitchFamily="50" charset="-128"/>
              </a:rPr>
              <a:t>介護予防の基盤整備に向けた取組</a:t>
            </a:r>
            <a:endParaRPr lang="ja-JP" altLang="en-US" sz="1400" b="1" dirty="0">
              <a:solidFill>
                <a:prstClr val="black"/>
              </a:solidFill>
              <a:latin typeface="HGSｺﾞｼｯｸM" panose="020B0600000000000000" pitchFamily="50" charset="-128"/>
              <a:ea typeface="HGSｺﾞｼｯｸM" panose="020B0600000000000000" pitchFamily="50" charset="-128"/>
            </a:endParaRPr>
          </a:p>
        </p:txBody>
      </p:sp>
      <p:sp>
        <p:nvSpPr>
          <p:cNvPr id="30" name="正方形/長方形 29"/>
          <p:cNvSpPr/>
          <p:nvPr/>
        </p:nvSpPr>
        <p:spPr>
          <a:xfrm>
            <a:off x="598864"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地域に不足するサービスの創出</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サービスの担い手の養成</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元気な高齢者などが担い手として活動する場の確保　</a:t>
            </a:r>
            <a:r>
              <a:rPr lang="ja-JP" altLang="en-US" sz="1100" dirty="0">
                <a:solidFill>
                  <a:prstClr val="black"/>
                </a:solidFill>
                <a:latin typeface="ＭＳ ゴシック" panose="020B0609070205080204" pitchFamily="49" charset="-128"/>
                <a:ea typeface="ＭＳ ゴシック" panose="020B0609070205080204" pitchFamily="49"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rPr>
              <a:t>など　</a:t>
            </a:r>
            <a:endParaRPr lang="ja-JP" altLang="en-US" sz="1100" dirty="0">
              <a:solidFill>
                <a:prstClr val="black"/>
              </a:solidFill>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3706468"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関係者間の情報共有</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サービス提供主体間の連携の体制づくり</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など　</a:t>
            </a:r>
            <a:endParaRPr lang="ja-JP" altLang="en-US" sz="1100" dirty="0">
              <a:solidFill>
                <a:prstClr val="black"/>
              </a:solidFill>
              <a:latin typeface="ＭＳ ゴシック" panose="020B0609070205080204" pitchFamily="49" charset="-128"/>
              <a:ea typeface="ＭＳ ゴシック" panose="020B0609070205080204" pitchFamily="49" charset="-128"/>
            </a:endParaRPr>
          </a:p>
        </p:txBody>
      </p:sp>
      <p:sp>
        <p:nvSpPr>
          <p:cNvPr id="32" name="正方形/長方形 31"/>
          <p:cNvSpPr/>
          <p:nvPr/>
        </p:nvSpPr>
        <p:spPr>
          <a:xfrm>
            <a:off x="6779427" y="2060808"/>
            <a:ext cx="2978619" cy="75768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180000" indent="-457200"/>
            <a:r>
              <a:rPr lang="ja-JP" altLang="en-US" sz="1100" dirty="0">
                <a:solidFill>
                  <a:prstClr val="black"/>
                </a:solidFill>
                <a:latin typeface="ＭＳ ゴシック" panose="020B0609070205080204" pitchFamily="49" charset="-128"/>
                <a:ea typeface="ＭＳ ゴシック" panose="020B0609070205080204" pitchFamily="49" charset="-128"/>
              </a:rPr>
              <a:t>○　地域の支援ニーズ</a:t>
            </a:r>
            <a:r>
              <a:rPr lang="ja-JP" altLang="en-US" sz="1100" dirty="0" smtClean="0">
                <a:solidFill>
                  <a:prstClr val="black"/>
                </a:solidFill>
                <a:latin typeface="ＭＳ ゴシック" panose="020B0609070205080204" pitchFamily="49" charset="-128"/>
                <a:ea typeface="ＭＳ ゴシック" panose="020B0609070205080204" pitchFamily="49" charset="-128"/>
              </a:rPr>
              <a:t>とサービス提供主体</a:t>
            </a:r>
            <a:r>
              <a:rPr lang="ja-JP" altLang="en-US" sz="1100" dirty="0">
                <a:solidFill>
                  <a:prstClr val="black"/>
                </a:solidFill>
                <a:latin typeface="ＭＳ ゴシック" panose="020B0609070205080204" pitchFamily="49" charset="-128"/>
                <a:ea typeface="ＭＳ ゴシック" panose="020B0609070205080204" pitchFamily="49" charset="-128"/>
              </a:rPr>
              <a:t>の活動をマッチング</a:t>
            </a:r>
          </a:p>
          <a:p>
            <a:pPr marL="180000" indent="-457200"/>
            <a:r>
              <a:rPr lang="ja-JP" altLang="en-US" sz="1100" dirty="0" smtClean="0">
                <a:solidFill>
                  <a:prstClr val="black"/>
                </a:solidFill>
                <a:latin typeface="ＭＳ ゴシック" panose="020B0609070205080204" pitchFamily="49" charset="-128"/>
                <a:ea typeface="ＭＳ ゴシック" panose="020B0609070205080204" pitchFamily="49" charset="-128"/>
              </a:rPr>
              <a:t>　など</a:t>
            </a:r>
            <a:endParaRPr lang="en-US" altLang="ja-JP" sz="1100" dirty="0" smtClean="0">
              <a:solidFill>
                <a:prstClr val="black"/>
              </a:solidFill>
              <a:latin typeface="ＭＳ ゴシック" panose="020B0609070205080204" pitchFamily="49" charset="-128"/>
              <a:ea typeface="ＭＳ ゴシック" panose="020B0609070205080204" pitchFamily="49" charset="-128"/>
            </a:endParaRPr>
          </a:p>
        </p:txBody>
      </p:sp>
      <p:grpSp>
        <p:nvGrpSpPr>
          <p:cNvPr id="42" name="グループ化 41"/>
          <p:cNvGrpSpPr/>
          <p:nvPr/>
        </p:nvGrpSpPr>
        <p:grpSpPr>
          <a:xfrm>
            <a:off x="588082" y="5214975"/>
            <a:ext cx="9164077" cy="452522"/>
            <a:chOff x="423839" y="2963217"/>
            <a:chExt cx="9224985" cy="613915"/>
          </a:xfrm>
        </p:grpSpPr>
        <p:sp>
          <p:nvSpPr>
            <p:cNvPr id="34" name="正方形/長方形 33"/>
            <p:cNvSpPr/>
            <p:nvPr/>
          </p:nvSpPr>
          <p:spPr>
            <a:xfrm>
              <a:off x="423839" y="2963217"/>
              <a:ext cx="9224985" cy="613915"/>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1600" b="1" spc="-100" dirty="0" smtClean="0">
                <a:solidFill>
                  <a:prstClr val="black"/>
                </a:solidFill>
              </a:endParaRPr>
            </a:p>
          </p:txBody>
        </p:sp>
        <p:sp>
          <p:nvSpPr>
            <p:cNvPr id="35" name="円/楕円 34"/>
            <p:cNvSpPr/>
            <p:nvPr/>
          </p:nvSpPr>
          <p:spPr>
            <a:xfrm>
              <a:off x="2324157" y="3055987"/>
              <a:ext cx="1393996" cy="379327"/>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民間企業</a:t>
              </a:r>
              <a:endParaRPr lang="ja-JP" altLang="en-US" sz="1100" b="1" dirty="0">
                <a:solidFill>
                  <a:prstClr val="black"/>
                </a:solidFill>
                <a:latin typeface="メイリオ" pitchFamily="50" charset="-128"/>
                <a:ea typeface="メイリオ" pitchFamily="50" charset="-128"/>
              </a:endParaRPr>
            </a:p>
          </p:txBody>
        </p:sp>
        <p:sp>
          <p:nvSpPr>
            <p:cNvPr id="36" name="円/楕円 35"/>
            <p:cNvSpPr/>
            <p:nvPr/>
          </p:nvSpPr>
          <p:spPr>
            <a:xfrm>
              <a:off x="5660144" y="3079071"/>
              <a:ext cx="2247172" cy="405258"/>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ボランティア</a:t>
              </a:r>
              <a:endParaRPr lang="ja-JP" altLang="en-US" sz="1100" b="1" dirty="0">
                <a:solidFill>
                  <a:prstClr val="black"/>
                </a:solidFill>
                <a:latin typeface="メイリオ" pitchFamily="50" charset="-128"/>
                <a:ea typeface="メイリオ" pitchFamily="50" charset="-128"/>
              </a:endParaRPr>
            </a:p>
          </p:txBody>
        </p:sp>
        <p:sp>
          <p:nvSpPr>
            <p:cNvPr id="37" name="円/楕円 36"/>
            <p:cNvSpPr/>
            <p:nvPr/>
          </p:nvSpPr>
          <p:spPr>
            <a:xfrm>
              <a:off x="606364" y="3038127"/>
              <a:ext cx="1488015" cy="436270"/>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ＮＰＯ</a:t>
              </a:r>
              <a:endParaRPr lang="ja-JP" altLang="en-US" sz="1100" b="1" dirty="0">
                <a:solidFill>
                  <a:prstClr val="black"/>
                </a:solidFill>
                <a:latin typeface="メイリオ" pitchFamily="50" charset="-128"/>
                <a:ea typeface="メイリオ" pitchFamily="50" charset="-128"/>
              </a:endParaRPr>
            </a:p>
          </p:txBody>
        </p:sp>
        <p:sp>
          <p:nvSpPr>
            <p:cNvPr id="39" name="円/楕円 38"/>
            <p:cNvSpPr/>
            <p:nvPr/>
          </p:nvSpPr>
          <p:spPr>
            <a:xfrm>
              <a:off x="3941157" y="3055987"/>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協同組合</a:t>
              </a:r>
              <a:endParaRPr lang="ja-JP" altLang="en-US" sz="1100" b="1" dirty="0">
                <a:solidFill>
                  <a:prstClr val="black"/>
                </a:solidFill>
                <a:latin typeface="メイリオ" pitchFamily="50" charset="-128"/>
                <a:ea typeface="メイリオ" pitchFamily="50" charset="-128"/>
              </a:endParaRPr>
            </a:p>
          </p:txBody>
        </p:sp>
        <p:sp>
          <p:nvSpPr>
            <p:cNvPr id="40" name="円/楕円 39"/>
            <p:cNvSpPr/>
            <p:nvPr/>
          </p:nvSpPr>
          <p:spPr>
            <a:xfrm>
              <a:off x="8073679" y="3067552"/>
              <a:ext cx="1545895" cy="422742"/>
            </a:xfrm>
            <a:prstGeom prst="ellipse">
              <a:avLst/>
            </a:prstGeom>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b="1" dirty="0" smtClean="0">
                  <a:solidFill>
                    <a:prstClr val="black"/>
                  </a:solidFill>
                  <a:latin typeface="メイリオ" pitchFamily="50" charset="-128"/>
                  <a:ea typeface="メイリオ" pitchFamily="50" charset="-128"/>
                </a:rPr>
                <a:t>社会福祉法人</a:t>
              </a:r>
              <a:endParaRPr lang="ja-JP" altLang="en-US" sz="1100" b="1" dirty="0">
                <a:solidFill>
                  <a:prstClr val="black"/>
                </a:solidFill>
                <a:latin typeface="メイリオ" pitchFamily="50" charset="-128"/>
                <a:ea typeface="メイリオ" pitchFamily="50" charset="-128"/>
              </a:endParaRPr>
            </a:p>
          </p:txBody>
        </p:sp>
      </p:grpSp>
      <p:sp>
        <p:nvSpPr>
          <p:cNvPr id="43" name="正方形/長方形 42"/>
          <p:cNvSpPr/>
          <p:nvPr/>
        </p:nvSpPr>
        <p:spPr>
          <a:xfrm>
            <a:off x="571170" y="4877955"/>
            <a:ext cx="9159179" cy="36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rPr>
              <a:t>生活支援・介護予防サービスの多様な</a:t>
            </a:r>
            <a:r>
              <a:rPr lang="ja-JP" altLang="en-US" sz="1400" b="1" dirty="0">
                <a:solidFill>
                  <a:prstClr val="white"/>
                </a:solidFill>
                <a:latin typeface="HG丸ｺﾞｼｯｸM-PRO" panose="020F0600000000000000" pitchFamily="50" charset="-128"/>
                <a:ea typeface="HG丸ｺﾞｼｯｸM-PRO" panose="020F0600000000000000" pitchFamily="50" charset="-128"/>
              </a:rPr>
              <a:t>関係</a:t>
            </a:r>
            <a:r>
              <a:rPr lang="ja-JP" altLang="en-US" sz="1400" b="1" dirty="0" smtClean="0">
                <a:solidFill>
                  <a:prstClr val="white"/>
                </a:solidFill>
                <a:latin typeface="HG丸ｺﾞｼｯｸM-PRO" panose="020F0600000000000000" pitchFamily="50" charset="-128"/>
                <a:ea typeface="HG丸ｺﾞｼｯｸM-PRO" panose="020F0600000000000000" pitchFamily="50" charset="-128"/>
              </a:rPr>
              <a:t>主体の参画例</a:t>
            </a:r>
            <a:endParaRPr lang="ja-JP" altLang="en-US" sz="1400" b="1" dirty="0">
              <a:solidFill>
                <a:prstClr val="white"/>
              </a:solidFill>
              <a:latin typeface="HG丸ｺﾞｼｯｸM-PRO" panose="020F0600000000000000" pitchFamily="50" charset="-128"/>
              <a:ea typeface="HG丸ｺﾞｼｯｸM-PRO" panose="020F0600000000000000" pitchFamily="50" charset="-128"/>
            </a:endParaRPr>
          </a:p>
        </p:txBody>
      </p:sp>
      <p:sp>
        <p:nvSpPr>
          <p:cNvPr id="14" name="加算記号 13"/>
          <p:cNvSpPr/>
          <p:nvPr/>
        </p:nvSpPr>
        <p:spPr>
          <a:xfrm>
            <a:off x="4935551" y="4107515"/>
            <a:ext cx="432257" cy="43204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488563" y="5949280"/>
            <a:ext cx="9112845" cy="738664"/>
          </a:xfrm>
          <a:prstGeom prst="rect">
            <a:avLst/>
          </a:prstGeom>
          <a:noFill/>
        </p:spPr>
        <p:txBody>
          <a:bodyPr wrap="square" rtlCol="0">
            <a:spAutoFit/>
          </a:bodyPr>
          <a:lstStyle/>
          <a:p>
            <a:pPr marL="252000" indent="-457200"/>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１　これらの取組については、平成２６年度予算においても先行的に取り組めるよう５億円を計上。</a:t>
            </a:r>
            <a:endParaRPr lang="en-US" altLang="ja-JP" sz="1400" dirty="0" smtClean="0">
              <a:solidFill>
                <a:prstClr val="black"/>
              </a:solidFill>
              <a:latin typeface="ＭＳ Ｐゴシック"/>
            </a:endParaRPr>
          </a:p>
          <a:p>
            <a:pPr marL="252000" indent="-457200"/>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２　コーディネーターの職種や配置場所については、一律には限定せず、地域の実情に応じて多様な主体が活用できる仕組みとする予定であるが、市町村や地域包括支援センターと連携しながら活動することが重要</a:t>
            </a:r>
            <a:endParaRPr lang="ja-JP" altLang="en-US" sz="1400" dirty="0">
              <a:solidFill>
                <a:prstClr val="black"/>
              </a:solidFill>
              <a:latin typeface="ＭＳ Ｐゴシック"/>
            </a:endParaRPr>
          </a:p>
        </p:txBody>
      </p:sp>
      <p:sp>
        <p:nvSpPr>
          <p:cNvPr id="25" name="スライド番号プレースホルダー 3"/>
          <p:cNvSpPr>
            <a:spLocks noGrp="1"/>
          </p:cNvSpPr>
          <p:nvPr>
            <p:ph type="sldNum" sz="quarter" idx="12"/>
          </p:nvPr>
        </p:nvSpPr>
        <p:spPr>
          <a:xfrm>
            <a:off x="7545313" y="6525466"/>
            <a:ext cx="2311400" cy="365125"/>
          </a:xfrm>
        </p:spPr>
        <p:txBody>
          <a:bodyPr/>
          <a:lstStyle/>
          <a:p>
            <a:fld id="{32927FFD-3D24-4EC2-AEC8-E83A8D96C0AC}" type="slidenum">
              <a:rPr lang="ja-JP" altLang="en-US" sz="1600" smtClean="0">
                <a:solidFill>
                  <a:prstClr val="white"/>
                </a:solidFill>
              </a:rPr>
              <a:pPr/>
              <a:t>11</a:t>
            </a:fld>
            <a:endParaRPr lang="ja-JP" altLang="en-US" sz="1600" dirty="0">
              <a:solidFill>
                <a:prstClr val="white"/>
              </a:solidFill>
            </a:endParaRPr>
          </a:p>
        </p:txBody>
      </p:sp>
      <p:sp>
        <p:nvSpPr>
          <p:cNvPr id="2" name="大かっこ 1"/>
          <p:cNvSpPr/>
          <p:nvPr/>
        </p:nvSpPr>
        <p:spPr>
          <a:xfrm>
            <a:off x="797106" y="3284984"/>
            <a:ext cx="8953700" cy="720080"/>
          </a:xfrm>
          <a:prstGeom prst="bracketPair">
            <a:avLst>
              <a:gd name="adj" fmla="val 149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3" name="正方形/長方形 32"/>
          <p:cNvSpPr/>
          <p:nvPr/>
        </p:nvSpPr>
        <p:spPr>
          <a:xfrm>
            <a:off x="9589121" y="5536396"/>
            <a:ext cx="267991" cy="26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prstClr val="black"/>
                </a:solidFill>
              </a:rPr>
              <a:t>等</a:t>
            </a:r>
          </a:p>
        </p:txBody>
      </p:sp>
      <p:sp>
        <p:nvSpPr>
          <p:cNvPr id="29" name="スライド番号プレースホルダー 2"/>
          <p:cNvSpPr txBox="1">
            <a:spLocks/>
          </p:cNvSpPr>
          <p:nvPr/>
        </p:nvSpPr>
        <p:spPr>
          <a:xfrm>
            <a:off x="9417496" y="652534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11</a:t>
            </a:fld>
            <a:endParaRPr lang="ja-JP" altLang="en-US" sz="1400" b="1" dirty="0">
              <a:solidFill>
                <a:prstClr val="black"/>
              </a:solidFill>
            </a:endParaRPr>
          </a:p>
        </p:txBody>
      </p:sp>
    </p:spTree>
    <p:extLst>
      <p:ext uri="{BB962C8B-B14F-4D97-AF65-F5344CB8AC3E}">
        <p14:creationId xmlns:p14="http://schemas.microsoft.com/office/powerpoint/2010/main" val="272789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円/楕円 145"/>
          <p:cNvSpPr/>
          <p:nvPr/>
        </p:nvSpPr>
        <p:spPr>
          <a:xfrm>
            <a:off x="0" y="3861048"/>
            <a:ext cx="9906000" cy="2996952"/>
          </a:xfrm>
          <a:prstGeom prst="ellipse">
            <a:avLst/>
          </a:prstGeom>
          <a:solidFill>
            <a:schemeClr val="accent6">
              <a:lumMod val="40000"/>
              <a:lumOff val="60000"/>
            </a:schemeClr>
          </a:solidFill>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ja-JP" altLang="en-US">
              <a:solidFill>
                <a:prstClr val="black"/>
              </a:solidFill>
            </a:endParaRPr>
          </a:p>
        </p:txBody>
      </p:sp>
      <p:sp>
        <p:nvSpPr>
          <p:cNvPr id="97" name="円/楕円 96"/>
          <p:cNvSpPr/>
          <p:nvPr/>
        </p:nvSpPr>
        <p:spPr>
          <a:xfrm>
            <a:off x="974558" y="5445224"/>
            <a:ext cx="3938887"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ja-JP" altLang="en-US">
              <a:solidFill>
                <a:prstClr val="black"/>
              </a:solidFill>
            </a:endParaRPr>
          </a:p>
        </p:txBody>
      </p:sp>
      <p:sp>
        <p:nvSpPr>
          <p:cNvPr id="89" name="正方形/長方形 88"/>
          <p:cNvSpPr/>
          <p:nvPr/>
        </p:nvSpPr>
        <p:spPr>
          <a:xfrm flipV="1">
            <a:off x="858096" y="5013176"/>
            <a:ext cx="3938887"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8" name="正方形/長方形 87"/>
          <p:cNvSpPr/>
          <p:nvPr/>
        </p:nvSpPr>
        <p:spPr>
          <a:xfrm flipV="1">
            <a:off x="378072" y="3069971"/>
            <a:ext cx="2418269"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4" name="テキスト ボックス 3"/>
          <p:cNvSpPr txBox="1"/>
          <p:nvPr/>
        </p:nvSpPr>
        <p:spPr>
          <a:xfrm>
            <a:off x="573382" y="2949185"/>
            <a:ext cx="2730303" cy="369332"/>
          </a:xfrm>
          <a:prstGeom prst="rect">
            <a:avLst/>
          </a:prstGeom>
          <a:noFill/>
        </p:spPr>
        <p:txBody>
          <a:bodyPr wrap="square" rtlCol="0">
            <a:spAutoFit/>
          </a:bodyPr>
          <a:lstStyle/>
          <a:p>
            <a:pPr defTabSz="914400"/>
            <a:r>
              <a:rPr lang="ja-JP" altLang="en-US" b="1" dirty="0" smtClean="0">
                <a:solidFill>
                  <a:prstClr val="black"/>
                </a:solidFill>
              </a:rPr>
              <a:t>第</a:t>
            </a:r>
            <a:r>
              <a:rPr lang="en-US" altLang="ja-JP" b="1" dirty="0" smtClean="0">
                <a:solidFill>
                  <a:prstClr val="black"/>
                </a:solidFill>
              </a:rPr>
              <a:t>1</a:t>
            </a:r>
            <a:r>
              <a:rPr lang="ja-JP" altLang="en-US" b="1" dirty="0" smtClean="0">
                <a:solidFill>
                  <a:prstClr val="black"/>
                </a:solidFill>
              </a:rPr>
              <a:t>層　市町村全域</a:t>
            </a:r>
            <a:endParaRPr lang="ja-JP" altLang="en-US" b="1" dirty="0">
              <a:solidFill>
                <a:prstClr val="black"/>
              </a:solidFill>
            </a:endParaRPr>
          </a:p>
        </p:txBody>
      </p:sp>
      <p:sp>
        <p:nvSpPr>
          <p:cNvPr id="5" name="円/楕円 4"/>
          <p:cNvSpPr/>
          <p:nvPr/>
        </p:nvSpPr>
        <p:spPr>
          <a:xfrm>
            <a:off x="2690749" y="3429000"/>
            <a:ext cx="4524503" cy="1368152"/>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ja-JP" altLang="en-US">
              <a:solidFill>
                <a:prstClr val="black"/>
              </a:solidFill>
            </a:endParaRPr>
          </a:p>
        </p:txBody>
      </p:sp>
      <p:sp>
        <p:nvSpPr>
          <p:cNvPr id="15" name="円/楕円 14"/>
          <p:cNvSpPr/>
          <p:nvPr/>
        </p:nvSpPr>
        <p:spPr>
          <a:xfrm>
            <a:off x="3303685" y="3133851"/>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200" dirty="0" smtClean="0">
                <a:solidFill>
                  <a:prstClr val="black"/>
                </a:solidFill>
              </a:rPr>
              <a:t>中間支援組織</a:t>
            </a:r>
            <a:endParaRPr lang="ja-JP" altLang="en-US" sz="1200" dirty="0">
              <a:solidFill>
                <a:prstClr val="black"/>
              </a:solidFill>
            </a:endParaRPr>
          </a:p>
        </p:txBody>
      </p:sp>
      <p:sp>
        <p:nvSpPr>
          <p:cNvPr id="16" name="円/楕円 15"/>
          <p:cNvSpPr/>
          <p:nvPr/>
        </p:nvSpPr>
        <p:spPr>
          <a:xfrm>
            <a:off x="3314818" y="42930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地縁組織</a:t>
            </a:r>
            <a:endParaRPr lang="ja-JP" altLang="en-US" sz="1400" dirty="0">
              <a:solidFill>
                <a:prstClr val="black"/>
              </a:solidFill>
            </a:endParaRPr>
          </a:p>
        </p:txBody>
      </p:sp>
      <p:sp>
        <p:nvSpPr>
          <p:cNvPr id="17" name="円/楕円 16"/>
          <p:cNvSpPr/>
          <p:nvPr/>
        </p:nvSpPr>
        <p:spPr>
          <a:xfrm>
            <a:off x="2066679" y="3453252"/>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社協</a:t>
            </a:r>
            <a:endParaRPr lang="ja-JP" altLang="en-US" sz="1400" dirty="0">
              <a:solidFill>
                <a:prstClr val="black"/>
              </a:solidFill>
            </a:endParaRPr>
          </a:p>
        </p:txBody>
      </p:sp>
      <p:sp>
        <p:nvSpPr>
          <p:cNvPr id="18" name="円/楕円 17"/>
          <p:cNvSpPr/>
          <p:nvPr/>
        </p:nvSpPr>
        <p:spPr>
          <a:xfrm>
            <a:off x="6279147" y="35730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包括</a:t>
            </a:r>
            <a:endParaRPr lang="ja-JP" altLang="en-US" sz="1400" dirty="0">
              <a:solidFill>
                <a:prstClr val="black"/>
              </a:solidFill>
            </a:endParaRPr>
          </a:p>
        </p:txBody>
      </p:sp>
      <p:sp>
        <p:nvSpPr>
          <p:cNvPr id="21" name="円/楕円 20"/>
          <p:cNvSpPr/>
          <p:nvPr/>
        </p:nvSpPr>
        <p:spPr>
          <a:xfrm>
            <a:off x="5343043" y="314096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市町村</a:t>
            </a:r>
            <a:endParaRPr lang="ja-JP" altLang="en-US" sz="1400" dirty="0">
              <a:solidFill>
                <a:prstClr val="black"/>
              </a:solidFill>
            </a:endParaRPr>
          </a:p>
        </p:txBody>
      </p:sp>
      <p:sp>
        <p:nvSpPr>
          <p:cNvPr id="27" name="テキスト ボックス 26"/>
          <p:cNvSpPr txBox="1"/>
          <p:nvPr/>
        </p:nvSpPr>
        <p:spPr>
          <a:xfrm>
            <a:off x="4250922" y="3861048"/>
            <a:ext cx="1092121" cy="369332"/>
          </a:xfrm>
          <a:prstGeom prst="rect">
            <a:avLst/>
          </a:prstGeom>
          <a:noFill/>
        </p:spPr>
        <p:txBody>
          <a:bodyPr wrap="square" rtlCol="0">
            <a:spAutoFit/>
          </a:bodyPr>
          <a:lstStyle/>
          <a:p>
            <a:pPr algn="ctr" defTabSz="914400"/>
            <a:r>
              <a:rPr lang="ja-JP" altLang="en-US" b="1" u="sng" dirty="0" smtClean="0">
                <a:solidFill>
                  <a:prstClr val="black"/>
                </a:solidFill>
              </a:rPr>
              <a:t>協議体</a:t>
            </a:r>
            <a:endParaRPr lang="ja-JP" altLang="en-US" b="1" u="sng" dirty="0">
              <a:solidFill>
                <a:prstClr val="black"/>
              </a:solidFill>
            </a:endParaRPr>
          </a:p>
        </p:txBody>
      </p:sp>
      <p:sp>
        <p:nvSpPr>
          <p:cNvPr id="20" name="円/楕円 19"/>
          <p:cNvSpPr/>
          <p:nvPr/>
        </p:nvSpPr>
        <p:spPr>
          <a:xfrm>
            <a:off x="1985068" y="4050912"/>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altLang="ja-JP" sz="1400" dirty="0" smtClean="0">
                <a:solidFill>
                  <a:prstClr val="black"/>
                </a:solidFill>
              </a:rPr>
              <a:t>NPO</a:t>
            </a:r>
            <a:endParaRPr lang="ja-JP" altLang="en-US" sz="1400" dirty="0">
              <a:solidFill>
                <a:prstClr val="black"/>
              </a:solidFill>
            </a:endParaRPr>
          </a:p>
        </p:txBody>
      </p:sp>
      <p:sp>
        <p:nvSpPr>
          <p:cNvPr id="37" name="円/楕円 36"/>
          <p:cNvSpPr/>
          <p:nvPr/>
        </p:nvSpPr>
        <p:spPr>
          <a:xfrm>
            <a:off x="4796983" y="42930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民間企業</a:t>
            </a:r>
            <a:endParaRPr lang="ja-JP" altLang="en-US" sz="1400" dirty="0">
              <a:solidFill>
                <a:prstClr val="black"/>
              </a:solidFill>
            </a:endParaRPr>
          </a:p>
        </p:txBody>
      </p:sp>
      <p:sp>
        <p:nvSpPr>
          <p:cNvPr id="39" name="円/楕円 38"/>
          <p:cNvSpPr/>
          <p:nvPr/>
        </p:nvSpPr>
        <p:spPr>
          <a:xfrm>
            <a:off x="6279147" y="4221088"/>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050" dirty="0" smtClean="0">
                <a:solidFill>
                  <a:prstClr val="black"/>
                </a:solidFill>
              </a:rPr>
              <a:t>ボランティア団体</a:t>
            </a:r>
            <a:endParaRPr lang="ja-JP" altLang="en-US" sz="1050" dirty="0">
              <a:solidFill>
                <a:prstClr val="black"/>
              </a:solidFill>
            </a:endParaRPr>
          </a:p>
        </p:txBody>
      </p:sp>
      <p:sp>
        <p:nvSpPr>
          <p:cNvPr id="45" name="テキスト ボックス 44"/>
          <p:cNvSpPr txBox="1"/>
          <p:nvPr/>
        </p:nvSpPr>
        <p:spPr>
          <a:xfrm>
            <a:off x="858096" y="4859868"/>
            <a:ext cx="4172913" cy="369332"/>
          </a:xfrm>
          <a:prstGeom prst="rect">
            <a:avLst/>
          </a:prstGeom>
          <a:noFill/>
        </p:spPr>
        <p:txBody>
          <a:bodyPr wrap="square" rtlCol="0">
            <a:spAutoFit/>
          </a:bodyPr>
          <a:lstStyle/>
          <a:p>
            <a:pPr defTabSz="914400"/>
            <a:r>
              <a:rPr lang="ja-JP" altLang="en-US" b="1" dirty="0" smtClean="0">
                <a:solidFill>
                  <a:prstClr val="black"/>
                </a:solidFill>
              </a:rPr>
              <a:t>第</a:t>
            </a:r>
            <a:r>
              <a:rPr lang="en-US" altLang="ja-JP" b="1" dirty="0" smtClean="0">
                <a:solidFill>
                  <a:prstClr val="black"/>
                </a:solidFill>
              </a:rPr>
              <a:t>2</a:t>
            </a:r>
            <a:r>
              <a:rPr lang="ja-JP" altLang="en-US" b="1" dirty="0" smtClean="0">
                <a:solidFill>
                  <a:prstClr val="black"/>
                </a:solidFill>
              </a:rPr>
              <a:t>層　日常生活圏域（中学校区等）</a:t>
            </a:r>
            <a:endParaRPr lang="ja-JP" altLang="en-US" b="1" dirty="0">
              <a:solidFill>
                <a:prstClr val="black"/>
              </a:solidFill>
            </a:endParaRPr>
          </a:p>
        </p:txBody>
      </p:sp>
      <p:sp>
        <p:nvSpPr>
          <p:cNvPr id="47" name="テキスト ボックス 46"/>
          <p:cNvSpPr txBox="1"/>
          <p:nvPr/>
        </p:nvSpPr>
        <p:spPr>
          <a:xfrm>
            <a:off x="2222697" y="5733256"/>
            <a:ext cx="1092121" cy="369332"/>
          </a:xfrm>
          <a:prstGeom prst="rect">
            <a:avLst/>
          </a:prstGeom>
          <a:noFill/>
        </p:spPr>
        <p:txBody>
          <a:bodyPr wrap="square" rtlCol="0">
            <a:spAutoFit/>
          </a:bodyPr>
          <a:lstStyle/>
          <a:p>
            <a:pPr algn="ctr" defTabSz="914400"/>
            <a:r>
              <a:rPr lang="ja-JP" altLang="en-US" b="1" u="sng" dirty="0" smtClean="0">
                <a:solidFill>
                  <a:prstClr val="black"/>
                </a:solidFill>
              </a:rPr>
              <a:t>協議体</a:t>
            </a:r>
            <a:endParaRPr lang="ja-JP" altLang="en-US" b="1" u="sng" dirty="0">
              <a:solidFill>
                <a:prstClr val="black"/>
              </a:solidFill>
            </a:endParaRPr>
          </a:p>
        </p:txBody>
      </p:sp>
      <p:sp>
        <p:nvSpPr>
          <p:cNvPr id="48" name="円/楕円 47"/>
          <p:cNvSpPr/>
          <p:nvPr/>
        </p:nvSpPr>
        <p:spPr>
          <a:xfrm>
            <a:off x="818541"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地区社協</a:t>
            </a:r>
            <a:endParaRPr lang="ja-JP" altLang="en-US" sz="1400" dirty="0">
              <a:solidFill>
                <a:prstClr val="black"/>
              </a:solidFill>
            </a:endParaRPr>
          </a:p>
        </p:txBody>
      </p:sp>
      <p:sp>
        <p:nvSpPr>
          <p:cNvPr id="49" name="円/楕円 48"/>
          <p:cNvSpPr/>
          <p:nvPr/>
        </p:nvSpPr>
        <p:spPr>
          <a:xfrm>
            <a:off x="3236809" y="53732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包括</a:t>
            </a:r>
            <a:endParaRPr lang="ja-JP" altLang="en-US" sz="1400" dirty="0">
              <a:solidFill>
                <a:prstClr val="black"/>
              </a:solidFill>
            </a:endParaRPr>
          </a:p>
        </p:txBody>
      </p:sp>
      <p:sp>
        <p:nvSpPr>
          <p:cNvPr id="50" name="円/楕円 49"/>
          <p:cNvSpPr/>
          <p:nvPr/>
        </p:nvSpPr>
        <p:spPr>
          <a:xfrm>
            <a:off x="818541" y="53732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altLang="ja-JP" sz="1400" dirty="0" smtClean="0">
                <a:solidFill>
                  <a:prstClr val="black"/>
                </a:solidFill>
              </a:rPr>
              <a:t>NPO</a:t>
            </a:r>
            <a:endParaRPr lang="ja-JP" altLang="en-US" sz="1400" dirty="0">
              <a:solidFill>
                <a:prstClr val="black"/>
              </a:solidFill>
            </a:endParaRPr>
          </a:p>
        </p:txBody>
      </p:sp>
      <p:sp>
        <p:nvSpPr>
          <p:cNvPr id="51" name="円/楕円 50"/>
          <p:cNvSpPr/>
          <p:nvPr/>
        </p:nvSpPr>
        <p:spPr>
          <a:xfrm>
            <a:off x="3236809"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意欲ある住民</a:t>
            </a:r>
            <a:endParaRPr lang="ja-JP" altLang="en-US" sz="1400" dirty="0">
              <a:solidFill>
                <a:prstClr val="black"/>
              </a:solidFill>
            </a:endParaRPr>
          </a:p>
        </p:txBody>
      </p:sp>
      <p:grpSp>
        <p:nvGrpSpPr>
          <p:cNvPr id="6" name="グループ化 66"/>
          <p:cNvGrpSpPr/>
          <p:nvPr/>
        </p:nvGrpSpPr>
        <p:grpSpPr>
          <a:xfrm>
            <a:off x="818541" y="5229200"/>
            <a:ext cx="312035" cy="432048"/>
            <a:chOff x="2843808" y="548680"/>
            <a:chExt cx="504056" cy="634217"/>
          </a:xfrm>
          <a:solidFill>
            <a:schemeClr val="accent6">
              <a:lumMod val="75000"/>
            </a:schemeClr>
          </a:solidFill>
        </p:grpSpPr>
        <p:sp>
          <p:nvSpPr>
            <p:cNvPr id="68" name="円/楕円 6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9" name="二等辺三角形 6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grpSp>
      <p:grpSp>
        <p:nvGrpSpPr>
          <p:cNvPr id="10" name="グループ化 51"/>
          <p:cNvGrpSpPr/>
          <p:nvPr/>
        </p:nvGrpSpPr>
        <p:grpSpPr>
          <a:xfrm>
            <a:off x="2534731" y="5229200"/>
            <a:ext cx="468052" cy="504056"/>
            <a:chOff x="2843808" y="548680"/>
            <a:chExt cx="504056" cy="634217"/>
          </a:xfrm>
          <a:solidFill>
            <a:schemeClr val="tx2">
              <a:lumMod val="60000"/>
              <a:lumOff val="40000"/>
            </a:schemeClr>
          </a:solidFill>
        </p:grpSpPr>
        <p:sp>
          <p:nvSpPr>
            <p:cNvPr id="95" name="円/楕円 94"/>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96" name="二等辺三角形 95"/>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grpSp>
      <p:sp>
        <p:nvSpPr>
          <p:cNvPr id="94" name="タイトル 1"/>
          <p:cNvSpPr txBox="1">
            <a:spLocks/>
          </p:cNvSpPr>
          <p:nvPr/>
        </p:nvSpPr>
        <p:spPr>
          <a:xfrm>
            <a:off x="17330" y="0"/>
            <a:ext cx="9906000" cy="540000"/>
          </a:xfrm>
          <a:prstGeom prst="rect">
            <a:avLst/>
          </a:prstGeom>
          <a:solidFill>
            <a:srgbClr val="00B050"/>
          </a:solidFill>
          <a:ln>
            <a:solidFill>
              <a:schemeClr val="bg2"/>
            </a:solidFill>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p>
            <a:pPr algn="ctr">
              <a:spcBef>
                <a:spcPct val="0"/>
              </a:spcBef>
              <a:defRPr/>
            </a:pPr>
            <a:r>
              <a:rPr lang="ja-JP" altLang="en-US" sz="2400" b="1" spc="-150" dirty="0" smtClean="0">
                <a:solidFill>
                  <a:prstClr val="white"/>
                </a:solidFill>
              </a:rPr>
              <a:t>コーディネーター</a:t>
            </a:r>
            <a:r>
              <a:rPr lang="ja-JP" altLang="en-US" sz="2400" b="1" spc="-150" dirty="0">
                <a:solidFill>
                  <a:prstClr val="white"/>
                </a:solidFill>
              </a:rPr>
              <a:t>・協議体</a:t>
            </a:r>
            <a:r>
              <a:rPr lang="ja-JP" altLang="en-US" sz="2400" b="1" spc="-150" dirty="0" smtClean="0">
                <a:solidFill>
                  <a:prstClr val="white"/>
                </a:solidFill>
              </a:rPr>
              <a:t>の配置・構成のイメージ</a:t>
            </a:r>
            <a:endParaRPr lang="ja-JP" altLang="en-US" sz="2400" b="1" spc="-150" dirty="0">
              <a:solidFill>
                <a:prstClr val="white"/>
              </a:solidFill>
            </a:endParaRPr>
          </a:p>
        </p:txBody>
      </p:sp>
      <p:sp>
        <p:nvSpPr>
          <p:cNvPr id="101" name="円/楕円 100"/>
          <p:cNvSpPr/>
          <p:nvPr/>
        </p:nvSpPr>
        <p:spPr>
          <a:xfrm>
            <a:off x="5031009" y="5445224"/>
            <a:ext cx="3938887" cy="1080120"/>
          </a:xfrm>
          <a:prstGeom prst="ellipse">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ja-JP" altLang="en-US">
              <a:solidFill>
                <a:prstClr val="black"/>
              </a:solidFill>
            </a:endParaRPr>
          </a:p>
        </p:txBody>
      </p:sp>
      <p:grpSp>
        <p:nvGrpSpPr>
          <p:cNvPr id="2" name="グループ化 11"/>
          <p:cNvGrpSpPr/>
          <p:nvPr/>
        </p:nvGrpSpPr>
        <p:grpSpPr>
          <a:xfrm>
            <a:off x="4697299" y="3010807"/>
            <a:ext cx="546061" cy="634217"/>
            <a:chOff x="2843808" y="548680"/>
            <a:chExt cx="504056" cy="634217"/>
          </a:xfrm>
          <a:solidFill>
            <a:srgbClr val="FF0000"/>
          </a:solidFill>
        </p:grpSpPr>
        <p:sp>
          <p:nvSpPr>
            <p:cNvPr id="13" name="円/楕円 12"/>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4" name="二等辺三角形 13"/>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pSp>
      <p:sp>
        <p:nvSpPr>
          <p:cNvPr id="102" name="円/楕円 101"/>
          <p:cNvSpPr/>
          <p:nvPr/>
        </p:nvSpPr>
        <p:spPr>
          <a:xfrm>
            <a:off x="5031009" y="537321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a:solidFill>
                  <a:prstClr val="black"/>
                </a:solidFill>
              </a:rPr>
              <a:t>町内会</a:t>
            </a:r>
          </a:p>
        </p:txBody>
      </p:sp>
      <p:sp>
        <p:nvSpPr>
          <p:cNvPr id="103" name="円/楕円 102"/>
          <p:cNvSpPr/>
          <p:nvPr/>
        </p:nvSpPr>
        <p:spPr>
          <a:xfrm>
            <a:off x="7605295" y="5445224"/>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包括</a:t>
            </a:r>
            <a:endParaRPr lang="ja-JP" altLang="en-US" sz="1400" dirty="0">
              <a:solidFill>
                <a:prstClr val="black"/>
              </a:solidFill>
            </a:endParaRPr>
          </a:p>
        </p:txBody>
      </p:sp>
      <p:sp>
        <p:nvSpPr>
          <p:cNvPr id="104" name="円/楕円 103"/>
          <p:cNvSpPr/>
          <p:nvPr/>
        </p:nvSpPr>
        <p:spPr>
          <a:xfrm>
            <a:off x="5031009"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200" dirty="0" smtClean="0">
                <a:solidFill>
                  <a:prstClr val="black"/>
                </a:solidFill>
              </a:rPr>
              <a:t>介護サービス事業所</a:t>
            </a:r>
            <a:endParaRPr lang="ja-JP" altLang="en-US" sz="1200" dirty="0">
              <a:solidFill>
                <a:prstClr val="black"/>
              </a:solidFill>
            </a:endParaRPr>
          </a:p>
        </p:txBody>
      </p:sp>
      <p:sp>
        <p:nvSpPr>
          <p:cNvPr id="105" name="円/楕円 104"/>
          <p:cNvSpPr/>
          <p:nvPr/>
        </p:nvSpPr>
        <p:spPr>
          <a:xfrm>
            <a:off x="7683303" y="6093296"/>
            <a:ext cx="1404156"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ja-JP" altLang="en-US" sz="1400" dirty="0" smtClean="0">
                <a:solidFill>
                  <a:prstClr val="black"/>
                </a:solidFill>
              </a:rPr>
              <a:t>意欲ある住民</a:t>
            </a:r>
            <a:endParaRPr lang="ja-JP" altLang="en-US" sz="1400" dirty="0">
              <a:solidFill>
                <a:prstClr val="black"/>
              </a:solidFill>
            </a:endParaRPr>
          </a:p>
        </p:txBody>
      </p:sp>
      <p:sp>
        <p:nvSpPr>
          <p:cNvPr id="106" name="テキスト ボックス 105"/>
          <p:cNvSpPr txBox="1"/>
          <p:nvPr/>
        </p:nvSpPr>
        <p:spPr>
          <a:xfrm>
            <a:off x="6513174" y="5733256"/>
            <a:ext cx="1092121" cy="369332"/>
          </a:xfrm>
          <a:prstGeom prst="rect">
            <a:avLst/>
          </a:prstGeom>
          <a:noFill/>
        </p:spPr>
        <p:txBody>
          <a:bodyPr wrap="square" rtlCol="0">
            <a:spAutoFit/>
          </a:bodyPr>
          <a:lstStyle/>
          <a:p>
            <a:pPr algn="ctr" defTabSz="914400"/>
            <a:r>
              <a:rPr lang="ja-JP" altLang="en-US" b="1" u="sng" dirty="0" smtClean="0">
                <a:solidFill>
                  <a:prstClr val="black"/>
                </a:solidFill>
              </a:rPr>
              <a:t>協議体</a:t>
            </a:r>
            <a:endParaRPr lang="ja-JP" altLang="en-US" b="1" u="sng" dirty="0">
              <a:solidFill>
                <a:prstClr val="black"/>
              </a:solidFill>
            </a:endParaRPr>
          </a:p>
        </p:txBody>
      </p:sp>
      <p:sp>
        <p:nvSpPr>
          <p:cNvPr id="119" name="テキスト ボックス 118"/>
          <p:cNvSpPr txBox="1"/>
          <p:nvPr/>
        </p:nvSpPr>
        <p:spPr>
          <a:xfrm>
            <a:off x="13864" y="548681"/>
            <a:ext cx="9853682" cy="2299842"/>
          </a:xfrm>
          <a:prstGeom prst="rect">
            <a:avLst/>
          </a:prstGeom>
          <a:noFill/>
          <a:ln w="19050">
            <a:solidFill>
              <a:schemeClr val="tx1"/>
            </a:solidFill>
          </a:ln>
        </p:spPr>
        <p:txBody>
          <a:bodyPr wrap="square" lIns="108000" tIns="72000" rIns="108000" bIns="72000" rtlCol="0">
            <a:spAutoFit/>
          </a:bodyPr>
          <a:lstStyle/>
          <a:p>
            <a:pPr marL="144000" indent="-174625" algn="just" defTabSz="914400"/>
            <a:r>
              <a:rPr lang="ja-JP" altLang="en-US" sz="1400" dirty="0" smtClean="0">
                <a:solidFill>
                  <a:prstClr val="black"/>
                </a:solidFill>
                <a:latin typeface="ＭＳ Ｐゴシック"/>
              </a:rPr>
              <a:t>○　コーディネーターとして適切な者を選出するには、「特定の団体における特定の役職の者」のような充て職による任用ではなく、例えば、先に協議体を設置し、サービス創出に係る議論を行う中で、コーディネーターにふさわしい者を協議体から選出するような方法で人物像を見極めたうえで選出することが望ましい。</a:t>
            </a:r>
            <a:endParaRPr lang="en-US" altLang="ja-JP" sz="1400" dirty="0" smtClean="0">
              <a:solidFill>
                <a:prstClr val="black"/>
              </a:solidFill>
              <a:latin typeface="ＭＳ Ｐゴシック"/>
            </a:endParaRPr>
          </a:p>
          <a:p>
            <a:pPr marL="144000" indent="-174625" algn="just" defTabSz="914400"/>
            <a:r>
              <a:rPr lang="ja-JP" altLang="en-US" sz="1400" dirty="0" smtClean="0">
                <a:solidFill>
                  <a:prstClr val="black"/>
                </a:solidFill>
                <a:latin typeface="ＭＳ Ｐゴシック"/>
              </a:rPr>
              <a:t>○　協議体は必ずしも当初から全ての構成メンバーを揃える必要はなく、まずは最低限必要なメンバーで協議体を立ち上げ、徐々にメンバーを増やす方法も有効。　</a:t>
            </a:r>
            <a:endParaRPr lang="en-US" altLang="ja-JP" sz="1400" dirty="0" smtClean="0">
              <a:solidFill>
                <a:prstClr val="black"/>
              </a:solidFill>
              <a:latin typeface="ＭＳ Ｐゴシック"/>
            </a:endParaRPr>
          </a:p>
          <a:p>
            <a:pPr marL="144000" indent="-174625" algn="just" defTabSz="914400"/>
            <a:r>
              <a:rPr lang="ja-JP" altLang="en-US" sz="1400" dirty="0">
                <a:solidFill>
                  <a:prstClr val="black"/>
                </a:solidFill>
                <a:latin typeface="ＭＳ Ｐゴシック"/>
              </a:rPr>
              <a:t>○　住民主体の活動を広める観点から、特に第２層の協議体には、地区社協、町内会、地域協議会等地域で活動する地縁組織や意欲ある住民が構成メンバーとして加わることが望ましい</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44000" indent="-174625" algn="just" defTabSz="914400"/>
            <a:r>
              <a:rPr lang="ja-JP" altLang="en-US" sz="1400" dirty="0" smtClean="0">
                <a:solidFill>
                  <a:prstClr val="black"/>
                </a:solidFill>
                <a:latin typeface="ＭＳ Ｐゴシック"/>
              </a:rPr>
              <a:t>○　</a:t>
            </a:r>
            <a:r>
              <a:rPr lang="ja-JP" altLang="en-US" sz="1400" dirty="0">
                <a:solidFill>
                  <a:prstClr val="black"/>
                </a:solidFill>
                <a:latin typeface="ＭＳ Ｐゴシック"/>
              </a:rPr>
              <a:t>第３層のコーディネーターはサービス提供主体に置かれ、利用者と提供者のマッチング</a:t>
            </a:r>
            <a:r>
              <a:rPr lang="en-US" altLang="ja-JP" sz="1400" dirty="0">
                <a:solidFill>
                  <a:prstClr val="black"/>
                </a:solidFill>
                <a:latin typeface="ＭＳ Ｐゴシック"/>
              </a:rPr>
              <a:t>(</a:t>
            </a:r>
            <a:r>
              <a:rPr lang="ja-JP" altLang="en-US" sz="1400" dirty="0">
                <a:solidFill>
                  <a:prstClr val="black"/>
                </a:solidFill>
                <a:latin typeface="ＭＳ Ｐゴシック"/>
              </a:rPr>
              <a:t>利用者へのサービス提供内容の調整</a:t>
            </a:r>
            <a:r>
              <a:rPr lang="en-US" altLang="ja-JP" sz="1400" dirty="0">
                <a:solidFill>
                  <a:prstClr val="black"/>
                </a:solidFill>
                <a:latin typeface="ＭＳ Ｐゴシック"/>
              </a:rPr>
              <a:t>)</a:t>
            </a:r>
            <a:r>
              <a:rPr lang="ja-JP" altLang="en-US" sz="1400" dirty="0">
                <a:solidFill>
                  <a:prstClr val="black"/>
                </a:solidFill>
                <a:latin typeface="ＭＳ Ｐゴシック"/>
              </a:rPr>
              <a:t>を行うが、その提供主体の活動圏域によっては、第２層の圏域を複数にまたがって活動が行われたり、時には第１層の圏域を超えた活動が行われたりすることも想定</a:t>
            </a:r>
            <a:r>
              <a:rPr lang="ja-JP" altLang="en-US" sz="1400" dirty="0" smtClean="0">
                <a:solidFill>
                  <a:prstClr val="black"/>
                </a:solidFill>
                <a:latin typeface="ＭＳ Ｐゴシック"/>
              </a:rPr>
              <a:t>される（体制整備事業対象外）</a:t>
            </a:r>
            <a:endParaRPr lang="en-US" altLang="ja-JP" sz="1400" dirty="0" smtClean="0">
              <a:solidFill>
                <a:prstClr val="black"/>
              </a:solidFill>
              <a:latin typeface="ＭＳ Ｐゴシック"/>
            </a:endParaRPr>
          </a:p>
        </p:txBody>
      </p:sp>
      <p:grpSp>
        <p:nvGrpSpPr>
          <p:cNvPr id="127" name="グループ化 66"/>
          <p:cNvGrpSpPr/>
          <p:nvPr/>
        </p:nvGrpSpPr>
        <p:grpSpPr>
          <a:xfrm>
            <a:off x="7371269" y="4077072"/>
            <a:ext cx="312035" cy="432048"/>
            <a:chOff x="2843808" y="548680"/>
            <a:chExt cx="504056" cy="634217"/>
          </a:xfrm>
          <a:solidFill>
            <a:schemeClr val="accent6">
              <a:lumMod val="75000"/>
            </a:schemeClr>
          </a:solidFill>
        </p:grpSpPr>
        <p:sp>
          <p:nvSpPr>
            <p:cNvPr id="128" name="円/楕円 127"/>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29" name="二等辺三角形 128"/>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grpSp>
      <p:grpSp>
        <p:nvGrpSpPr>
          <p:cNvPr id="140" name="グループ化 51"/>
          <p:cNvGrpSpPr/>
          <p:nvPr/>
        </p:nvGrpSpPr>
        <p:grpSpPr>
          <a:xfrm>
            <a:off x="6825208" y="5229200"/>
            <a:ext cx="468052" cy="504056"/>
            <a:chOff x="2843808" y="548680"/>
            <a:chExt cx="504056" cy="634217"/>
          </a:xfrm>
          <a:solidFill>
            <a:schemeClr val="tx2">
              <a:lumMod val="60000"/>
              <a:lumOff val="40000"/>
            </a:schemeClr>
          </a:solidFill>
        </p:grpSpPr>
        <p:sp>
          <p:nvSpPr>
            <p:cNvPr id="141" name="円/楕円 140"/>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42" name="二等辺三角形 141"/>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grpSp>
      <p:grpSp>
        <p:nvGrpSpPr>
          <p:cNvPr id="143" name="グループ化 51"/>
          <p:cNvGrpSpPr/>
          <p:nvPr/>
        </p:nvGrpSpPr>
        <p:grpSpPr>
          <a:xfrm>
            <a:off x="6825208" y="6165304"/>
            <a:ext cx="468052" cy="504056"/>
            <a:chOff x="2843808" y="548680"/>
            <a:chExt cx="504056" cy="634217"/>
          </a:xfrm>
          <a:solidFill>
            <a:schemeClr val="tx2">
              <a:lumMod val="60000"/>
              <a:lumOff val="40000"/>
            </a:schemeClr>
          </a:solidFill>
        </p:grpSpPr>
        <p:sp>
          <p:nvSpPr>
            <p:cNvPr id="144" name="円/楕円 143"/>
            <p:cNvSpPr/>
            <p:nvPr/>
          </p:nvSpPr>
          <p:spPr>
            <a:xfrm>
              <a:off x="2843808" y="548680"/>
              <a:ext cx="504056" cy="3600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45" name="二等辺三角形 144"/>
            <p:cNvSpPr/>
            <p:nvPr/>
          </p:nvSpPr>
          <p:spPr>
            <a:xfrm>
              <a:off x="2960114" y="750849"/>
              <a:ext cx="288032" cy="43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grpSp>
      <p:sp>
        <p:nvSpPr>
          <p:cNvPr id="149" name="正方形/長方形 148"/>
          <p:cNvSpPr/>
          <p:nvPr/>
        </p:nvSpPr>
        <p:spPr>
          <a:xfrm flipV="1">
            <a:off x="5070564" y="5013176"/>
            <a:ext cx="3938887" cy="1440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48" name="テキスト ボックス 147"/>
          <p:cNvSpPr txBox="1"/>
          <p:nvPr/>
        </p:nvSpPr>
        <p:spPr>
          <a:xfrm>
            <a:off x="5070564" y="4869160"/>
            <a:ext cx="4172913" cy="369332"/>
          </a:xfrm>
          <a:prstGeom prst="rect">
            <a:avLst/>
          </a:prstGeom>
          <a:noFill/>
        </p:spPr>
        <p:txBody>
          <a:bodyPr wrap="square" rtlCol="0">
            <a:spAutoFit/>
          </a:bodyPr>
          <a:lstStyle/>
          <a:p>
            <a:pPr defTabSz="914400"/>
            <a:r>
              <a:rPr lang="ja-JP" altLang="en-US" b="1" dirty="0" smtClean="0">
                <a:solidFill>
                  <a:prstClr val="black"/>
                </a:solidFill>
              </a:rPr>
              <a:t>第</a:t>
            </a:r>
            <a:r>
              <a:rPr lang="en-US" altLang="ja-JP" b="1" dirty="0" smtClean="0">
                <a:solidFill>
                  <a:prstClr val="black"/>
                </a:solidFill>
              </a:rPr>
              <a:t>2</a:t>
            </a:r>
            <a:r>
              <a:rPr lang="ja-JP" altLang="en-US" b="1" dirty="0" smtClean="0">
                <a:solidFill>
                  <a:prstClr val="black"/>
                </a:solidFill>
              </a:rPr>
              <a:t>層　日常生活圏域（中学校区等）</a:t>
            </a:r>
            <a:endParaRPr lang="ja-JP" altLang="en-US" b="1" dirty="0">
              <a:solidFill>
                <a:prstClr val="black"/>
              </a:solidFill>
            </a:endParaRPr>
          </a:p>
        </p:txBody>
      </p:sp>
      <p:sp>
        <p:nvSpPr>
          <p:cNvPr id="22" name="正方形/長方形 21"/>
          <p:cNvSpPr/>
          <p:nvPr/>
        </p:nvSpPr>
        <p:spPr>
          <a:xfrm>
            <a:off x="7352023" y="2889951"/>
            <a:ext cx="2418269" cy="360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ja-JP" altLang="en-US" dirty="0" smtClean="0">
                <a:solidFill>
                  <a:prstClr val="white"/>
                </a:solidFill>
              </a:rPr>
              <a:t>第</a:t>
            </a:r>
            <a:r>
              <a:rPr lang="en-US" altLang="ja-JP" dirty="0" smtClean="0">
                <a:solidFill>
                  <a:prstClr val="white"/>
                </a:solidFill>
              </a:rPr>
              <a:t>1</a:t>
            </a:r>
            <a:r>
              <a:rPr lang="ja-JP" altLang="en-US" dirty="0" smtClean="0">
                <a:solidFill>
                  <a:prstClr val="white"/>
                </a:solidFill>
              </a:rPr>
              <a:t>層コーディネーター</a:t>
            </a:r>
            <a:endParaRPr lang="ja-JP" altLang="en-US" dirty="0">
              <a:solidFill>
                <a:prstClr val="white"/>
              </a:solidFill>
            </a:endParaRPr>
          </a:p>
        </p:txBody>
      </p:sp>
      <p:cxnSp>
        <p:nvCxnSpPr>
          <p:cNvPr id="25" name="カギ線コネクタ 24"/>
          <p:cNvCxnSpPr>
            <a:stCxn id="13" idx="7"/>
          </p:cNvCxnSpPr>
          <p:nvPr/>
        </p:nvCxnSpPr>
        <p:spPr>
          <a:xfrm rot="5400000" flipH="1" flipV="1">
            <a:off x="6230115" y="1941626"/>
            <a:ext cx="55185" cy="2188632"/>
          </a:xfrm>
          <a:prstGeom prst="bentConnector2">
            <a:avLst/>
          </a:prstGeom>
        </p:spPr>
        <p:style>
          <a:lnRef idx="2">
            <a:schemeClr val="accent2"/>
          </a:lnRef>
          <a:fillRef idx="0">
            <a:schemeClr val="accent2"/>
          </a:fillRef>
          <a:effectRef idx="1">
            <a:schemeClr val="accent2"/>
          </a:effectRef>
          <a:fontRef idx="minor">
            <a:schemeClr val="tx1"/>
          </a:fontRef>
        </p:style>
      </p:cxnSp>
      <p:sp>
        <p:nvSpPr>
          <p:cNvPr id="66" name="正方形/長方形 65"/>
          <p:cNvSpPr/>
          <p:nvPr/>
        </p:nvSpPr>
        <p:spPr>
          <a:xfrm>
            <a:off x="7958143" y="4313794"/>
            <a:ext cx="1878207" cy="549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ja-JP" altLang="en-US" dirty="0" smtClean="0">
                <a:solidFill>
                  <a:prstClr val="white"/>
                </a:solidFill>
              </a:rPr>
              <a:t>第２層</a:t>
            </a:r>
            <a:endParaRPr lang="en-US" altLang="ja-JP" dirty="0" smtClean="0">
              <a:solidFill>
                <a:prstClr val="white"/>
              </a:solidFill>
            </a:endParaRPr>
          </a:p>
          <a:p>
            <a:pPr algn="ctr" defTabSz="914400"/>
            <a:r>
              <a:rPr lang="ja-JP" altLang="en-US" dirty="0" smtClean="0">
                <a:solidFill>
                  <a:prstClr val="white"/>
                </a:solidFill>
              </a:rPr>
              <a:t>コーディネーター</a:t>
            </a:r>
            <a:endParaRPr lang="ja-JP" altLang="en-US" dirty="0">
              <a:solidFill>
                <a:prstClr val="white"/>
              </a:solidFill>
            </a:endParaRPr>
          </a:p>
        </p:txBody>
      </p:sp>
      <p:cxnSp>
        <p:nvCxnSpPr>
          <p:cNvPr id="32" name="カギ線コネクタ 31"/>
          <p:cNvCxnSpPr/>
          <p:nvPr/>
        </p:nvCxnSpPr>
        <p:spPr>
          <a:xfrm flipV="1">
            <a:off x="7293260" y="4725144"/>
            <a:ext cx="1950217" cy="664735"/>
          </a:xfrm>
          <a:prstGeom prst="bentConnector3">
            <a:avLst>
              <a:gd name="adj1" fmla="val 101086"/>
            </a:avLst>
          </a:prstGeom>
        </p:spPr>
        <p:style>
          <a:lnRef idx="2">
            <a:schemeClr val="accent1"/>
          </a:lnRef>
          <a:fillRef idx="0">
            <a:schemeClr val="accent1"/>
          </a:fillRef>
          <a:effectRef idx="1">
            <a:schemeClr val="accent1"/>
          </a:effectRef>
          <a:fontRef idx="minor">
            <a:schemeClr val="tx1"/>
          </a:fontRef>
        </p:style>
      </p:cxnSp>
      <p:sp>
        <p:nvSpPr>
          <p:cNvPr id="77" name="正方形/長方形 76"/>
          <p:cNvSpPr/>
          <p:nvPr/>
        </p:nvSpPr>
        <p:spPr>
          <a:xfrm>
            <a:off x="84098" y="4247377"/>
            <a:ext cx="1780919" cy="5497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ja-JP" altLang="en-US" dirty="0" smtClean="0">
                <a:solidFill>
                  <a:prstClr val="white"/>
                </a:solidFill>
              </a:rPr>
              <a:t>第３層</a:t>
            </a:r>
            <a:endParaRPr lang="en-US" altLang="ja-JP" dirty="0" smtClean="0">
              <a:solidFill>
                <a:prstClr val="white"/>
              </a:solidFill>
            </a:endParaRPr>
          </a:p>
          <a:p>
            <a:pPr algn="ctr" defTabSz="914400"/>
            <a:r>
              <a:rPr lang="ja-JP" altLang="en-US" dirty="0" smtClean="0">
                <a:solidFill>
                  <a:prstClr val="white"/>
                </a:solidFill>
              </a:rPr>
              <a:t>コーディネーター</a:t>
            </a:r>
            <a:endParaRPr lang="ja-JP" altLang="en-US" dirty="0">
              <a:solidFill>
                <a:prstClr val="white"/>
              </a:solidFill>
            </a:endParaRPr>
          </a:p>
        </p:txBody>
      </p:sp>
      <p:cxnSp>
        <p:nvCxnSpPr>
          <p:cNvPr id="44" name="カギ線コネクタ 43"/>
          <p:cNvCxnSpPr>
            <a:stCxn id="68" idx="2"/>
          </p:cNvCxnSpPr>
          <p:nvPr/>
        </p:nvCxnSpPr>
        <p:spPr>
          <a:xfrm rot="10800000">
            <a:off x="272481" y="4797153"/>
            <a:ext cx="546061" cy="554683"/>
          </a:xfrm>
          <a:prstGeom prst="bentConnector2">
            <a:avLst/>
          </a:prstGeom>
        </p:spPr>
        <p:style>
          <a:lnRef idx="2">
            <a:schemeClr val="accent6"/>
          </a:lnRef>
          <a:fillRef idx="0">
            <a:schemeClr val="accent6"/>
          </a:fillRef>
          <a:effectRef idx="1">
            <a:schemeClr val="accent6"/>
          </a:effectRef>
          <a:fontRef idx="minor">
            <a:schemeClr val="tx1"/>
          </a:fontRef>
        </p:style>
      </p:cxnSp>
      <p:sp>
        <p:nvSpPr>
          <p:cNvPr id="58" name="スライド番号プレースホルダー 2"/>
          <p:cNvSpPr txBox="1">
            <a:spLocks/>
          </p:cNvSpPr>
          <p:nvPr/>
        </p:nvSpPr>
        <p:spPr>
          <a:xfrm>
            <a:off x="9424998" y="6497671"/>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12</a:t>
            </a:fld>
            <a:endParaRPr lang="ja-JP" altLang="en-US" sz="1400" b="1" dirty="0">
              <a:solidFill>
                <a:prstClr val="black"/>
              </a:solidFill>
            </a:endParaRPr>
          </a:p>
        </p:txBody>
      </p:sp>
    </p:spTree>
    <p:extLst>
      <p:ext uri="{BB962C8B-B14F-4D97-AF65-F5344CB8AC3E}">
        <p14:creationId xmlns:p14="http://schemas.microsoft.com/office/powerpoint/2010/main" val="2489218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20057" y="4530541"/>
            <a:ext cx="9650846" cy="1634770"/>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a:t>
            </a:r>
            <a:r>
              <a:rPr lang="ja-JP" altLang="en-US" sz="1400" dirty="0"/>
              <a:t>地域における助け合いや生活支援・介護予防サービスの提供実績がある者、または中間支援を行う団体等であって、地域でコーディネート機能を適切に担うことができる者。</a:t>
            </a:r>
            <a:endParaRPr lang="en-US" altLang="ja-JP" sz="1400" dirty="0"/>
          </a:p>
          <a:p>
            <a:pPr algn="l"/>
            <a:r>
              <a:rPr lang="ja-JP" altLang="en-US" sz="1400" dirty="0"/>
              <a:t>○特定の資格要件は定めず、市民活動</a:t>
            </a:r>
            <a:r>
              <a:rPr lang="ja-JP" altLang="en-US" sz="1400" dirty="0" smtClean="0"/>
              <a:t>への理解</a:t>
            </a:r>
            <a:r>
              <a:rPr lang="ja-JP" altLang="en-US" sz="1400" dirty="0"/>
              <a:t>があり、多様な理念をもつ地域のサービス提供主体と連絡調整できる立場の者であって、国や都道府県</a:t>
            </a:r>
            <a:r>
              <a:rPr lang="ja-JP" altLang="en-US" sz="1400" dirty="0" smtClean="0"/>
              <a:t>が実施する研修</a:t>
            </a:r>
            <a:r>
              <a:rPr lang="ja-JP" altLang="en-US" sz="1400" dirty="0"/>
              <a:t>を修了した者が望ましい。</a:t>
            </a:r>
            <a:endParaRPr lang="en-US" altLang="ja-JP" sz="1400" dirty="0"/>
          </a:p>
          <a:p>
            <a:pPr algn="l"/>
            <a:r>
              <a:rPr lang="ja-JP" altLang="en-US" sz="1400" dirty="0"/>
              <a:t>○コーディネーターが属する組織の活動の枠組みを超えた視点、地域の公益的活動の視点、公平中立な視点を有することが</a:t>
            </a:r>
            <a:r>
              <a:rPr lang="ja-JP" altLang="en-US" sz="1400" dirty="0" smtClean="0"/>
              <a:t>適当。</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市町村が定める活動区域ごとに、</a:t>
            </a:r>
            <a:r>
              <a:rPr lang="ja-JP" altLang="en-US" sz="1400" b="1" u="sng" dirty="0" smtClean="0">
                <a:solidFill>
                  <a:srgbClr val="FF0000"/>
                </a:solidFill>
              </a:rPr>
              <a:t>関係者のネットワークや既存の取組・組織等も活用しながら</a:t>
            </a:r>
            <a:r>
              <a:rPr lang="ja-JP" altLang="en-US" sz="1400" dirty="0" smtClean="0"/>
              <a:t>、資源開発、関係者のネットワーク化、地域の支援ニーズとサービス提供主体のマッチング等のコーディネート業務を実施することにより、地域における生活支援・介護予防サービスの提供体制の整備に向けた取組を推進する。</a:t>
            </a:r>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05052" y="3269741"/>
            <a:ext cx="9650846" cy="102520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常勤・非常勤やボランティアなどの雇用形態については問わず、また、職種、人数、配置場所、勤務形態等は一律には限定せず、</a:t>
            </a:r>
            <a:r>
              <a:rPr lang="ja-JP" altLang="en-US" sz="1400" b="1" u="sng" dirty="0">
                <a:solidFill>
                  <a:srgbClr val="FF0000"/>
                </a:solidFill>
              </a:rPr>
              <a:t>地域の実情に応じた多様な配置が可能</a:t>
            </a:r>
            <a:r>
              <a:rPr lang="ja-JP" altLang="en-US" sz="1400" dirty="0"/>
              <a:t>であるが、</a:t>
            </a:r>
            <a:r>
              <a:rPr lang="ja-JP" altLang="en-US" sz="1400" b="1" u="sng" dirty="0">
                <a:solidFill>
                  <a:srgbClr val="FF0000"/>
                </a:solidFill>
              </a:rPr>
              <a:t>市町村や地域包括支援センターと連携しながら活動</a:t>
            </a:r>
            <a:r>
              <a:rPr lang="ja-JP" altLang="en-US" sz="1400" dirty="0"/>
              <a:t>することが重要。</a:t>
            </a:r>
            <a:endParaRPr lang="en-US" altLang="ja-JP" sz="1400" dirty="0"/>
          </a:p>
          <a:p>
            <a:pPr algn="l"/>
            <a:endParaRPr lang="en-US" altLang="ja-JP" sz="1400" dirty="0" smtClean="0"/>
          </a:p>
        </p:txBody>
      </p:sp>
      <p:sp>
        <p:nvSpPr>
          <p:cNvPr id="9" name="角丸四角形 8"/>
          <p:cNvSpPr/>
          <p:nvPr/>
        </p:nvSpPr>
        <p:spPr>
          <a:xfrm>
            <a:off x="105061" y="308963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配置</a:t>
            </a:r>
            <a:endParaRPr kumimoji="1" lang="ja-JP" altLang="en-US" b="1" dirty="0">
              <a:solidFill>
                <a:schemeClr val="tx1"/>
              </a:solidFill>
            </a:endParaRPr>
          </a:p>
        </p:txBody>
      </p:sp>
      <p:sp>
        <p:nvSpPr>
          <p:cNvPr id="11" name="角丸四角形 10"/>
          <p:cNvSpPr/>
          <p:nvPr/>
        </p:nvSpPr>
        <p:spPr>
          <a:xfrm>
            <a:off x="120076" y="4364287"/>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資格・要件</a:t>
            </a:r>
            <a:endParaRPr kumimoji="1" lang="ja-JP" altLang="en-US" b="1" dirty="0">
              <a:solidFill>
                <a:schemeClr val="tx1"/>
              </a:solidFill>
            </a:endParaRPr>
          </a:p>
        </p:txBody>
      </p:sp>
      <p:sp>
        <p:nvSpPr>
          <p:cNvPr id="14" name="タイトル 1"/>
          <p:cNvSpPr txBox="1">
            <a:spLocks/>
          </p:cNvSpPr>
          <p:nvPr/>
        </p:nvSpPr>
        <p:spPr>
          <a:xfrm>
            <a:off x="105052" y="2036648"/>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○生活支援の担い手の養成、サービスの開発等の</a:t>
            </a:r>
            <a:r>
              <a:rPr lang="ja-JP" altLang="en-US" sz="1400" b="1" u="sng" dirty="0" smtClean="0">
                <a:solidFill>
                  <a:srgbClr val="FF0000"/>
                </a:solidFill>
              </a:rPr>
              <a:t>資源開発</a:t>
            </a:r>
            <a:r>
              <a:rPr lang="ja-JP" altLang="en-US" sz="1400" dirty="0"/>
              <a:t>・・</a:t>
            </a:r>
            <a:r>
              <a:rPr lang="ja-JP" altLang="en-US" sz="1400" dirty="0" smtClean="0"/>
              <a:t>・・・第１層、第２層</a:t>
            </a:r>
            <a:endParaRPr lang="en-US" altLang="ja-JP" sz="1400" dirty="0" smtClean="0"/>
          </a:p>
          <a:p>
            <a:pPr algn="l"/>
            <a:r>
              <a:rPr lang="ja-JP" altLang="en-US" sz="1400" dirty="0" smtClean="0"/>
              <a:t>○サービス提供主体等の関係者の</a:t>
            </a:r>
            <a:r>
              <a:rPr lang="ja-JP" altLang="en-US" sz="1400" b="1" u="sng" dirty="0" smtClean="0">
                <a:solidFill>
                  <a:srgbClr val="FF0000"/>
                </a:solidFill>
              </a:rPr>
              <a:t>ネットワーク構築</a:t>
            </a:r>
            <a:r>
              <a:rPr lang="ja-JP" altLang="en-US" sz="1400" dirty="0" smtClean="0"/>
              <a:t>・・・・・・・・・・・・第１層、第２層</a:t>
            </a:r>
            <a:endParaRPr lang="en-US" altLang="ja-JP" sz="1400" dirty="0" smtClean="0"/>
          </a:p>
          <a:p>
            <a:pPr algn="l"/>
            <a:r>
              <a:rPr lang="ja-JP" altLang="en-US" sz="1400" dirty="0" smtClean="0"/>
              <a:t>○地域の支援ニーズとサービス提供主体の活動の</a:t>
            </a:r>
            <a:r>
              <a:rPr lang="ja-JP" altLang="en-US" sz="1400" b="1" u="sng" dirty="0" smtClean="0">
                <a:solidFill>
                  <a:srgbClr val="FF0000"/>
                </a:solidFill>
              </a:rPr>
              <a:t>マッチング</a:t>
            </a:r>
            <a:r>
              <a:rPr lang="ja-JP" altLang="en-US" sz="1400" dirty="0" smtClean="0"/>
              <a:t>　</a:t>
            </a:r>
            <a:r>
              <a:rPr lang="ja-JP" altLang="en-US" sz="1400" dirty="0"/>
              <a:t>・・・</a:t>
            </a:r>
            <a:r>
              <a:rPr lang="ja-JP" altLang="en-US" sz="1400" dirty="0" smtClean="0"/>
              <a:t>第２層</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6" name="正方形/長方形 15"/>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schemeClr val="bg1"/>
                </a:solidFill>
                <a:latin typeface="+mn-ea"/>
              </a:rPr>
              <a:t>コーディネーターの目的・役割等について</a:t>
            </a:r>
            <a:endParaRPr lang="ja-JP" altLang="en-US" sz="1600" b="1" dirty="0">
              <a:solidFill>
                <a:schemeClr val="bg1"/>
              </a:solidFill>
              <a:latin typeface="+mn-ea"/>
            </a:endParaRPr>
          </a:p>
        </p:txBody>
      </p:sp>
      <p:sp>
        <p:nvSpPr>
          <p:cNvPr id="15" name="スライド番号プレースホルダ 31"/>
          <p:cNvSpPr>
            <a:spLocks noGrp="1"/>
          </p:cNvSpPr>
          <p:nvPr>
            <p:ph type="sldNum" sz="quarter" idx="12"/>
          </p:nvPr>
        </p:nvSpPr>
        <p:spPr>
          <a:xfrm>
            <a:off x="9412262" y="6579522"/>
            <a:ext cx="493738" cy="258654"/>
          </a:xfrm>
        </p:spPr>
        <p:txBody>
          <a:bodyPr/>
          <a:lstStyle/>
          <a:p>
            <a:pPr>
              <a:defRPr/>
            </a:pPr>
            <a:fld id="{AFF62460-EC34-422A-A834-EA8B1E04C307}" type="slidenum">
              <a:rPr lang="en-US" altLang="ja-JP" sz="1400" b="1" smtClean="0">
                <a:solidFill>
                  <a:prstClr val="black"/>
                </a:solidFill>
                <a:latin typeface="+mn-ea"/>
              </a:rPr>
              <a:pPr>
                <a:defRPr/>
              </a:pPr>
              <a:t>13</a:t>
            </a:fld>
            <a:endParaRPr lang="en-US" altLang="ja-JP" sz="1400" b="1" dirty="0">
              <a:solidFill>
                <a:prstClr val="black"/>
              </a:solidFill>
              <a:latin typeface="+mn-ea"/>
            </a:endParaRPr>
          </a:p>
        </p:txBody>
      </p:sp>
    </p:spTree>
    <p:extLst>
      <p:ext uri="{BB962C8B-B14F-4D97-AF65-F5344CB8AC3E}">
        <p14:creationId xmlns:p14="http://schemas.microsoft.com/office/powerpoint/2010/main" val="2565847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05066" y="5448922"/>
            <a:ext cx="9650846" cy="1385337"/>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○行政機関（市町村、地域包括支援センター等）</a:t>
            </a:r>
            <a:endParaRPr lang="en-US" altLang="ja-JP" sz="1400" dirty="0" smtClean="0"/>
          </a:p>
          <a:p>
            <a:pPr algn="l"/>
            <a:r>
              <a:rPr lang="ja-JP" altLang="en-US" sz="1400" dirty="0" smtClean="0"/>
              <a:t>○コーディネーター</a:t>
            </a:r>
            <a:endParaRPr lang="en-US" altLang="ja-JP" sz="1400" dirty="0" smtClean="0"/>
          </a:p>
          <a:p>
            <a:pPr algn="l"/>
            <a:r>
              <a:rPr lang="ja-JP" altLang="en-US" sz="1400" dirty="0" smtClean="0"/>
              <a:t>○地域の関係者（ＮＰＯ、社会福祉法人、社会福祉協議会、地縁組織、協同組合、民間企業、ボランティア団体、介護サービス事業者、シルバー人材センター等）</a:t>
            </a:r>
            <a:endParaRPr lang="en-US" altLang="ja-JP" sz="1400" dirty="0" smtClean="0"/>
          </a:p>
          <a:p>
            <a:pPr algn="l"/>
            <a:r>
              <a:rPr lang="ja-JP" altLang="en-US" sz="1400" dirty="0"/>
              <a:t>　</a:t>
            </a:r>
            <a:r>
              <a:rPr lang="en-US" altLang="ja-JP" sz="1400" dirty="0" smtClean="0"/>
              <a:t>※</a:t>
            </a:r>
            <a:r>
              <a:rPr lang="ja-JP" altLang="en-US" sz="1400" dirty="0" smtClean="0"/>
              <a:t>この他にも地域の実情に応じて適宜参画者を募ることが望ましい。</a:t>
            </a:r>
            <a:endParaRPr lang="en-US" altLang="ja-JP" sz="1400" dirty="0"/>
          </a:p>
        </p:txBody>
      </p:sp>
      <p:sp>
        <p:nvSpPr>
          <p:cNvPr id="6" name="タイトル 1"/>
          <p:cNvSpPr txBox="1">
            <a:spLocks/>
          </p:cNvSpPr>
          <p:nvPr/>
        </p:nvSpPr>
        <p:spPr>
          <a:xfrm>
            <a:off x="105058" y="817412"/>
            <a:ext cx="9650846" cy="983679"/>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a:t>　</a:t>
            </a:r>
            <a:r>
              <a:rPr lang="ja-JP" altLang="en-US" sz="1400" dirty="0" smtClean="0"/>
              <a:t>生活支援・介護予防サービスの体制整備に向けて、多様なサービス提供主体の参画が求められることから、</a:t>
            </a:r>
            <a:r>
              <a:rPr lang="ja-JP" altLang="en-US" sz="1400" b="1" u="sng" dirty="0" smtClean="0">
                <a:solidFill>
                  <a:srgbClr val="FF0000"/>
                </a:solidFill>
              </a:rPr>
              <a:t>市町村が主体</a:t>
            </a:r>
            <a:r>
              <a:rPr lang="ja-JP" altLang="en-US" sz="1400" dirty="0" smtClean="0"/>
              <a:t>となって、</a:t>
            </a:r>
            <a:r>
              <a:rPr lang="ja-JP" altLang="en-US" sz="1400" b="1" u="sng" dirty="0" smtClean="0">
                <a:solidFill>
                  <a:srgbClr val="FF0000"/>
                </a:solidFill>
              </a:rPr>
              <a:t>「定期的な情報の共有・連携強化の場」として設置する</a:t>
            </a:r>
            <a:r>
              <a:rPr lang="ja-JP" altLang="en-US" sz="1400" dirty="0" smtClean="0"/>
              <a:t>ことにより、多様な主体間の情報共有及び連携・協働による資源開発等を推進する。</a:t>
            </a:r>
            <a:endParaRPr lang="en-US" altLang="ja-JP" sz="1400" dirty="0" smtClean="0"/>
          </a:p>
          <a:p>
            <a:pPr algn="l"/>
            <a:endParaRPr lang="en-US" altLang="ja-JP" sz="1400" dirty="0" smtClean="0"/>
          </a:p>
        </p:txBody>
      </p:sp>
      <p:sp>
        <p:nvSpPr>
          <p:cNvPr id="5" name="角丸四角形 4"/>
          <p:cNvSpPr/>
          <p:nvPr/>
        </p:nvSpPr>
        <p:spPr>
          <a:xfrm>
            <a:off x="105066" y="63730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rPr>
              <a:t>設置目的</a:t>
            </a:r>
            <a:endParaRPr kumimoji="1" lang="ja-JP" altLang="en-US" b="1" dirty="0">
              <a:solidFill>
                <a:schemeClr val="tx1"/>
              </a:solidFill>
            </a:endParaRPr>
          </a:p>
        </p:txBody>
      </p:sp>
      <p:sp>
        <p:nvSpPr>
          <p:cNvPr id="10" name="タイトル 1"/>
          <p:cNvSpPr txBox="1">
            <a:spLocks/>
          </p:cNvSpPr>
          <p:nvPr/>
        </p:nvSpPr>
        <p:spPr>
          <a:xfrm>
            <a:off x="120072" y="3933056"/>
            <a:ext cx="9650846" cy="1205278"/>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solidFill>
                  <a:srgbClr val="FF0000"/>
                </a:solidFill>
              </a:rPr>
              <a:t>　</a:t>
            </a:r>
            <a:r>
              <a:rPr lang="ja-JP" altLang="en-US" sz="1400" b="1" u="sng" dirty="0" smtClean="0">
                <a:solidFill>
                  <a:srgbClr val="FF0000"/>
                </a:solidFill>
              </a:rPr>
              <a:t>設置主体は市町村</a:t>
            </a:r>
            <a:r>
              <a:rPr lang="ja-JP" altLang="en-US" sz="1400" dirty="0" smtClean="0"/>
              <a:t>であり、第１層のコーディネーターが協力して地域の関係者のネットワーク化を図り、設置する。</a:t>
            </a:r>
            <a:endParaRPr lang="en-US" altLang="ja-JP" sz="1400" dirty="0" smtClean="0"/>
          </a:p>
          <a:p>
            <a:pPr algn="l"/>
            <a:r>
              <a:rPr lang="ja-JP" altLang="en-US" sz="1400" dirty="0"/>
              <a:t>　</a:t>
            </a:r>
            <a:r>
              <a:rPr lang="en-US" altLang="ja-JP" sz="1400" dirty="0" smtClean="0"/>
              <a:t>※</a:t>
            </a:r>
            <a:r>
              <a:rPr lang="ja-JP" altLang="en-US" sz="1400" dirty="0" smtClean="0"/>
              <a:t>地域の実情に応じた様々なネットワーク化の手法が考えられるため、既に類似の目的を持ったネットワーク会議等が開催されている場合は、その枠組みを活用することも可能。</a:t>
            </a:r>
            <a:endParaRPr lang="en-US" altLang="ja-JP" sz="1400" dirty="0" smtClean="0"/>
          </a:p>
          <a:p>
            <a:pPr algn="l"/>
            <a:r>
              <a:rPr lang="ja-JP" altLang="en-US" sz="1400" dirty="0" smtClean="0"/>
              <a:t>　</a:t>
            </a:r>
            <a:r>
              <a:rPr lang="en-US" altLang="ja-JP" sz="1400" dirty="0" smtClean="0"/>
              <a:t>※</a:t>
            </a:r>
            <a:r>
              <a:rPr lang="ja-JP" altLang="en-US" sz="1400" dirty="0" smtClean="0"/>
              <a:t>特定の事業者の活動の枠組みを超えた協議が行われることが重要。</a:t>
            </a:r>
            <a:endParaRPr lang="en-US" altLang="ja-JP" sz="1400" dirty="0" smtClean="0"/>
          </a:p>
        </p:txBody>
      </p:sp>
      <p:sp>
        <p:nvSpPr>
          <p:cNvPr id="9" name="角丸四角形 8"/>
          <p:cNvSpPr/>
          <p:nvPr/>
        </p:nvSpPr>
        <p:spPr>
          <a:xfrm>
            <a:off x="115950" y="3752947"/>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設置主体</a:t>
            </a:r>
            <a:endParaRPr kumimoji="1" lang="ja-JP" altLang="en-US" b="1" dirty="0">
              <a:solidFill>
                <a:schemeClr val="tx1"/>
              </a:solidFill>
            </a:endParaRPr>
          </a:p>
        </p:txBody>
      </p:sp>
      <p:sp>
        <p:nvSpPr>
          <p:cNvPr id="11" name="角丸四角形 10"/>
          <p:cNvSpPr/>
          <p:nvPr/>
        </p:nvSpPr>
        <p:spPr>
          <a:xfrm>
            <a:off x="105051" y="5276857"/>
            <a:ext cx="1635993"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構成団体等</a:t>
            </a:r>
            <a:endParaRPr kumimoji="1" lang="ja-JP" altLang="en-US" b="1" dirty="0">
              <a:solidFill>
                <a:schemeClr val="tx1"/>
              </a:solidFill>
            </a:endParaRPr>
          </a:p>
        </p:txBody>
      </p:sp>
      <p:sp>
        <p:nvSpPr>
          <p:cNvPr id="14" name="タイトル 1"/>
          <p:cNvSpPr txBox="1">
            <a:spLocks/>
          </p:cNvSpPr>
          <p:nvPr/>
        </p:nvSpPr>
        <p:spPr>
          <a:xfrm>
            <a:off x="105051" y="2050507"/>
            <a:ext cx="9650846" cy="1594517"/>
          </a:xfrm>
          <a:prstGeom prst="rect">
            <a:avLst/>
          </a:prstGeom>
          <a:noFill/>
          <a:ln w="190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400" dirty="0" smtClean="0"/>
          </a:p>
          <a:p>
            <a:pPr algn="l"/>
            <a:r>
              <a:rPr lang="ja-JP" altLang="en-US" sz="1400" dirty="0" smtClean="0"/>
              <a:t>○コーディネーターの組織的な補完</a:t>
            </a:r>
            <a:endParaRPr lang="en-US" altLang="ja-JP" sz="1400" dirty="0" smtClean="0"/>
          </a:p>
          <a:p>
            <a:pPr algn="l"/>
            <a:r>
              <a:rPr lang="ja-JP" altLang="en-US" sz="1400" dirty="0" smtClean="0"/>
              <a:t>○地域ニーズの把握、情報の見える化の推進</a:t>
            </a:r>
            <a:endParaRPr lang="en-US" altLang="ja-JP" sz="1400" dirty="0" smtClean="0"/>
          </a:p>
          <a:p>
            <a:pPr algn="l"/>
            <a:r>
              <a:rPr lang="ja-JP" altLang="en-US" sz="1400" dirty="0"/>
              <a:t>　</a:t>
            </a:r>
            <a:r>
              <a:rPr lang="ja-JP" altLang="en-US" sz="1400" dirty="0" smtClean="0"/>
              <a:t>（アンケート調査やマッピング等の実施）</a:t>
            </a:r>
            <a:endParaRPr lang="en-US" altLang="ja-JP" sz="1400" dirty="0" smtClean="0"/>
          </a:p>
          <a:p>
            <a:pPr algn="l"/>
            <a:r>
              <a:rPr lang="ja-JP" altLang="en-US" sz="1400" dirty="0" smtClean="0"/>
              <a:t>○企画、立案、方針策定を行う場</a:t>
            </a:r>
            <a:endParaRPr lang="en-US" altLang="ja-JP" sz="1400" dirty="0" smtClean="0"/>
          </a:p>
          <a:p>
            <a:pPr algn="l"/>
            <a:r>
              <a:rPr lang="ja-JP" altLang="en-US" sz="1400" dirty="0" smtClean="0"/>
              <a:t>○地域づくりにおける意識の統一を図る場</a:t>
            </a:r>
            <a:endParaRPr lang="en-US" altLang="ja-JP" sz="1400" dirty="0" smtClean="0"/>
          </a:p>
          <a:p>
            <a:pPr algn="l"/>
            <a:r>
              <a:rPr lang="ja-JP" altLang="en-US" sz="1400" dirty="0" smtClean="0"/>
              <a:t>○情報交換の場、働きかけの場</a:t>
            </a:r>
            <a:endParaRPr lang="en-US" altLang="ja-JP" sz="1400" dirty="0" smtClean="0"/>
          </a:p>
        </p:txBody>
      </p:sp>
      <p:sp>
        <p:nvSpPr>
          <p:cNvPr id="13" name="角丸四角形 12"/>
          <p:cNvSpPr/>
          <p:nvPr/>
        </p:nvSpPr>
        <p:spPr>
          <a:xfrm>
            <a:off x="105061" y="1870393"/>
            <a:ext cx="1425865" cy="3602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役割</a:t>
            </a:r>
            <a:endParaRPr kumimoji="1" lang="ja-JP" altLang="en-US" b="1" dirty="0">
              <a:solidFill>
                <a:schemeClr val="tx1"/>
              </a:solidFill>
            </a:endParaRPr>
          </a:p>
        </p:txBody>
      </p:sp>
      <p:sp>
        <p:nvSpPr>
          <p:cNvPr id="15" name="正方形/長方形 14"/>
          <p:cNvSpPr/>
          <p:nvPr/>
        </p:nvSpPr>
        <p:spPr bwMode="gray">
          <a:xfrm>
            <a:off x="55503" y="44625"/>
            <a:ext cx="9813993"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a:solidFill>
                  <a:schemeClr val="bg1"/>
                </a:solidFill>
                <a:latin typeface="+mn-ea"/>
              </a:rPr>
              <a:t>協議体</a:t>
            </a:r>
            <a:r>
              <a:rPr lang="ja-JP" altLang="en-US" sz="2400" b="1" dirty="0" smtClean="0">
                <a:solidFill>
                  <a:schemeClr val="bg1"/>
                </a:solidFill>
                <a:latin typeface="+mn-ea"/>
              </a:rPr>
              <a:t>の目的・役割等について</a:t>
            </a:r>
            <a:endParaRPr lang="ja-JP" altLang="en-US" sz="1600" b="1" dirty="0">
              <a:solidFill>
                <a:schemeClr val="bg1"/>
              </a:solidFill>
              <a:latin typeface="+mn-ea"/>
            </a:endParaRPr>
          </a:p>
        </p:txBody>
      </p:sp>
      <p:sp>
        <p:nvSpPr>
          <p:cNvPr id="17" name="スライド番号プレースホルダ 31"/>
          <p:cNvSpPr>
            <a:spLocks noGrp="1"/>
          </p:cNvSpPr>
          <p:nvPr>
            <p:ph type="sldNum" sz="quarter" idx="12"/>
          </p:nvPr>
        </p:nvSpPr>
        <p:spPr>
          <a:xfrm>
            <a:off x="9422772" y="6590032"/>
            <a:ext cx="493738" cy="258654"/>
          </a:xfrm>
        </p:spPr>
        <p:txBody>
          <a:bodyPr/>
          <a:lstStyle/>
          <a:p>
            <a:pPr>
              <a:defRPr/>
            </a:pPr>
            <a:fld id="{AFF62460-EC34-422A-A834-EA8B1E04C307}" type="slidenum">
              <a:rPr lang="en-US" altLang="ja-JP" sz="1400" b="1" smtClean="0">
                <a:solidFill>
                  <a:prstClr val="black"/>
                </a:solidFill>
                <a:latin typeface="+mn-ea"/>
              </a:rPr>
              <a:pPr>
                <a:defRPr/>
              </a:pPr>
              <a:t>14</a:t>
            </a:fld>
            <a:endParaRPr lang="en-US" altLang="ja-JP" sz="1400" b="1" dirty="0">
              <a:solidFill>
                <a:prstClr val="black"/>
              </a:solidFill>
              <a:latin typeface="+mn-ea"/>
            </a:endParaRPr>
          </a:p>
        </p:txBody>
      </p:sp>
      <p:sp>
        <p:nvSpPr>
          <p:cNvPr id="4" name="角丸四角形吹き出し 3"/>
          <p:cNvSpPr/>
          <p:nvPr/>
        </p:nvSpPr>
        <p:spPr>
          <a:xfrm>
            <a:off x="4930474" y="1870393"/>
            <a:ext cx="4703046" cy="1882554"/>
          </a:xfrm>
          <a:prstGeom prst="wedgeRoundRectCallout">
            <a:avLst>
              <a:gd name="adj1" fmla="val -67382"/>
              <a:gd name="adj2" fmla="val 17327"/>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b="1" dirty="0">
                <a:solidFill>
                  <a:schemeClr val="tx1"/>
                </a:solidFill>
              </a:rPr>
              <a:t>具体例</a:t>
            </a:r>
            <a:endParaRPr lang="en-US" altLang="ja-JP" b="1" dirty="0">
              <a:solidFill>
                <a:schemeClr val="tx1"/>
              </a:solidFill>
            </a:endParaRPr>
          </a:p>
          <a:p>
            <a:r>
              <a:rPr lang="ja-JP" altLang="en-US" b="1" dirty="0">
                <a:solidFill>
                  <a:schemeClr val="tx1"/>
                </a:solidFill>
              </a:rPr>
              <a:t>・地域の課題についての問題提起</a:t>
            </a:r>
            <a:endParaRPr lang="en-US" altLang="ja-JP" b="1" dirty="0">
              <a:solidFill>
                <a:schemeClr val="tx1"/>
              </a:solidFill>
            </a:endParaRPr>
          </a:p>
          <a:p>
            <a:r>
              <a:rPr lang="ja-JP" altLang="en-US" b="1" dirty="0">
                <a:solidFill>
                  <a:schemeClr val="tx1"/>
                </a:solidFill>
              </a:rPr>
              <a:t>・課題に対する取組の具体的協力依頼</a:t>
            </a:r>
            <a:endParaRPr lang="en-US" altLang="ja-JP" b="1" dirty="0">
              <a:solidFill>
                <a:schemeClr val="tx1"/>
              </a:solidFill>
            </a:endParaRPr>
          </a:p>
          <a:p>
            <a:r>
              <a:rPr lang="ja-JP" altLang="en-US" b="1" dirty="0" smtClean="0">
                <a:solidFill>
                  <a:schemeClr val="tx1"/>
                </a:solidFill>
              </a:rPr>
              <a:t>・他団体の参加依頼</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（Ａ団体単独では不可能なこともＢ団体が協　</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　</a:t>
            </a:r>
            <a:r>
              <a:rPr lang="ja-JP" altLang="en-US" b="1" dirty="0" err="1" smtClean="0">
                <a:solidFill>
                  <a:schemeClr val="tx1"/>
                </a:solidFill>
              </a:rPr>
              <a:t>力する</a:t>
            </a:r>
            <a:r>
              <a:rPr lang="ja-JP" altLang="en-US" b="1" dirty="0" smtClean="0">
                <a:solidFill>
                  <a:schemeClr val="tx1"/>
                </a:solidFill>
              </a:rPr>
              <a:t>ことで可能になることもある）</a:t>
            </a:r>
            <a:endParaRPr lang="ja-JP" altLang="en-US" b="1" dirty="0">
              <a:solidFill>
                <a:schemeClr val="tx1"/>
              </a:solidFill>
            </a:endParaRPr>
          </a:p>
        </p:txBody>
      </p:sp>
    </p:spTree>
    <p:extLst>
      <p:ext uri="{BB962C8B-B14F-4D97-AF65-F5344CB8AC3E}">
        <p14:creationId xmlns:p14="http://schemas.microsoft.com/office/powerpoint/2010/main" val="117355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382016" y="588873"/>
            <a:ext cx="6860032" cy="463138"/>
          </a:xfrm>
          <a:prstGeom prst="roundRect">
            <a:avLst>
              <a:gd name="adj" fmla="val 50000"/>
            </a:avLst>
          </a:prstGeom>
          <a:solidFill>
            <a:schemeClr val="accent1">
              <a:lumMod val="40000"/>
              <a:lumOff val="60000"/>
            </a:schemeClr>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r>
              <a:rPr lang="ja-JP" altLang="en-US" b="1" dirty="0" smtClean="0">
                <a:solidFill>
                  <a:srgbClr val="72A376">
                    <a:lumMod val="75000"/>
                  </a:srgbClr>
                </a:solidFill>
                <a:latin typeface="メイリオ" pitchFamily="50" charset="-128"/>
                <a:ea typeface="メイリオ" pitchFamily="50" charset="-128"/>
                <a:cs typeface="メイリオ" pitchFamily="50" charset="-128"/>
              </a:rPr>
              <a:t>協議体・生活支援コーディネーター（生活支援体制整備事業）</a:t>
            </a:r>
            <a:endParaRPr lang="ja-JP" altLang="en-US" sz="1000" b="1" dirty="0" smtClean="0">
              <a:solidFill>
                <a:srgbClr val="72A376">
                  <a:lumMod val="75000"/>
                </a:srgbClr>
              </a:solidFill>
              <a:latin typeface="メイリオ" pitchFamily="50" charset="-128"/>
              <a:ea typeface="メイリオ" pitchFamily="50" charset="-128"/>
              <a:cs typeface="メイリオ" pitchFamily="50" charset="-128"/>
            </a:endParaRPr>
          </a:p>
        </p:txBody>
      </p:sp>
      <p:sp>
        <p:nvSpPr>
          <p:cNvPr id="9" name="正方形/長方形 8"/>
          <p:cNvSpPr/>
          <p:nvPr/>
        </p:nvSpPr>
        <p:spPr bwMode="auto">
          <a:xfrm>
            <a:off x="382016" y="1231391"/>
            <a:ext cx="6227270" cy="1425303"/>
          </a:xfrm>
          <a:prstGeom prst="rect">
            <a:avLst/>
          </a:prstGeom>
          <a:solidFill>
            <a:schemeClr val="accent5">
              <a:lumMod val="60000"/>
              <a:lumOff val="40000"/>
            </a:schemeClr>
          </a:solidFill>
          <a:ln w="12700" cap="flat" cmpd="sng" algn="ctr">
            <a:solidFill>
              <a:schemeClr val="bg2"/>
            </a:solidFill>
            <a:prstDash val="solid"/>
            <a:round/>
            <a:headEnd type="none" w="med" len="med"/>
            <a:tailEnd type="none" w="med" len="med"/>
          </a:ln>
          <a:effectLst/>
        </p:spPr>
        <p:txBody>
          <a:bodyPr vert="horz" wrap="square" lIns="144000" tIns="18000" rIns="144000" bIns="18000" numCol="1" rtlCol="0" anchor="ctr" anchorCtr="0" compatLnSpc="1">
            <a:prstTxWarp prst="textNoShape">
              <a:avLst/>
            </a:prstTxWarp>
          </a:bodyPr>
          <a:lstStyle/>
          <a:p>
            <a:pPr defTabSz="914400" fontAlgn="base">
              <a:lnSpc>
                <a:spcPct val="120000"/>
              </a:lnSpc>
              <a:spcBef>
                <a:spcPct val="50000"/>
              </a:spcBef>
              <a:spcAft>
                <a:spcPct val="0"/>
              </a:spcAft>
              <a:buClr>
                <a:srgbClr val="EAEBDE"/>
              </a:buClr>
              <a:buFont typeface="Wingdings" pitchFamily="2" charset="2"/>
              <a:buNone/>
            </a:pPr>
            <a:r>
              <a:rPr lang="ja-JP" altLang="en-US" dirty="0" smtClean="0">
                <a:solidFill>
                  <a:srgbClr val="000000"/>
                </a:solidFill>
                <a:latin typeface="メイリオ" pitchFamily="50" charset="-128"/>
                <a:ea typeface="メイリオ" pitchFamily="50" charset="-128"/>
                <a:cs typeface="メイリオ" pitchFamily="50" charset="-128"/>
              </a:rPr>
              <a:t>協議体は、住民主体の取組を推進するためのメインエンジン。生活支援コーディネーターは、すでに「地域づくり」を担ってきたような適任者がいないなら無理に配置しない。</a:t>
            </a:r>
          </a:p>
        </p:txBody>
      </p:sp>
      <p:sp>
        <p:nvSpPr>
          <p:cNvPr id="7" name="正方形/長方形 6"/>
          <p:cNvSpPr/>
          <p:nvPr/>
        </p:nvSpPr>
        <p:spPr bwMode="auto">
          <a:xfrm>
            <a:off x="382016" y="2735669"/>
            <a:ext cx="6227270" cy="345091"/>
          </a:xfrm>
          <a:prstGeom prst="rect">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r>
              <a:rPr lang="ja-JP" altLang="en-US" sz="1600" dirty="0" smtClean="0">
                <a:solidFill>
                  <a:srgbClr val="000000"/>
                </a:solidFill>
                <a:latin typeface="Meiryo UI" pitchFamily="50" charset="-128"/>
                <a:ea typeface="Meiryo UI" pitchFamily="50" charset="-128"/>
                <a:cs typeface="Meiryo UI" pitchFamily="50" charset="-128"/>
              </a:rPr>
              <a:t>解　説</a:t>
            </a:r>
          </a:p>
        </p:txBody>
      </p:sp>
      <p:sp>
        <p:nvSpPr>
          <p:cNvPr id="14" name="正方形/長方形 13"/>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defTabSz="914400" fontAlgn="base">
              <a:lnSpc>
                <a:spcPct val="120000"/>
              </a:lnSpc>
              <a:spcBef>
                <a:spcPct val="50000"/>
              </a:spcBef>
              <a:spcAft>
                <a:spcPct val="0"/>
              </a:spcAft>
              <a:buClr>
                <a:srgbClr val="EAEBDE"/>
              </a:buClr>
              <a:buFont typeface="Wingdings" pitchFamily="2" charset="2"/>
              <a:buNone/>
            </a:pPr>
            <a:r>
              <a:rPr lang="ja-JP" altLang="en-US" sz="1600" b="1" dirty="0" smtClean="0">
                <a:solidFill>
                  <a:srgbClr val="FFFFFF"/>
                </a:solidFill>
                <a:latin typeface="メイリオ" pitchFamily="50" charset="-128"/>
                <a:ea typeface="メイリオ" pitchFamily="50" charset="-128"/>
                <a:cs typeface="メイリオ" pitchFamily="50" charset="-128"/>
              </a:rPr>
              <a:t>　</a:t>
            </a:r>
            <a:r>
              <a:rPr lang="en-US" altLang="ja-JP" sz="1600" b="1" dirty="0" smtClean="0">
                <a:solidFill>
                  <a:srgbClr val="FFFFFF"/>
                </a:solidFill>
                <a:latin typeface="メイリオ" pitchFamily="50" charset="-128"/>
                <a:ea typeface="メイリオ" pitchFamily="50" charset="-128"/>
                <a:cs typeface="メイリオ" pitchFamily="50" charset="-128"/>
              </a:rPr>
              <a:t> Ⅱ </a:t>
            </a:r>
            <a:r>
              <a:rPr lang="ja-JP" altLang="en-US" sz="1600" b="1" dirty="0" smtClean="0">
                <a:solidFill>
                  <a:srgbClr val="FFFFFF"/>
                </a:solidFill>
                <a:latin typeface="メイリオ" pitchFamily="50" charset="-128"/>
                <a:ea typeface="メイリオ" pitchFamily="50" charset="-128"/>
                <a:cs typeface="メイリオ" pitchFamily="50" charset="-128"/>
              </a:rPr>
              <a:t>　まず、すべきこと</a:t>
            </a:r>
          </a:p>
        </p:txBody>
      </p:sp>
      <p:sp>
        <p:nvSpPr>
          <p:cNvPr id="15" name="正方形/長方形 14"/>
          <p:cNvSpPr/>
          <p:nvPr/>
        </p:nvSpPr>
        <p:spPr bwMode="auto">
          <a:xfrm>
            <a:off x="306092" y="3121700"/>
            <a:ext cx="6462322" cy="3019765"/>
          </a:xfrm>
          <a:prstGeom prst="rect">
            <a:avLst/>
          </a:prstGeom>
          <a:solidFill>
            <a:schemeClr val="bg1"/>
          </a:solidFill>
          <a:ln w="12700" cap="flat" cmpd="sng" algn="ctr">
            <a:noFill/>
            <a:prstDash val="solid"/>
            <a:round/>
            <a:headEnd type="none" w="med" len="med"/>
            <a:tailEnd type="none" w="med" len="med"/>
          </a:ln>
          <a:effectLst/>
        </p:spPr>
        <p:txBody>
          <a:bodyPr vert="horz" wrap="square" lIns="72000" tIns="18000" rIns="72000" bIns="18000" numCol="1" rtlCol="0" anchor="t" anchorCtr="0" compatLnSpc="1">
            <a:prstTxWarp prst="textNoShape">
              <a:avLst/>
            </a:prstTxWarp>
          </a:bodyPr>
          <a:lstStyle/>
          <a:p>
            <a:pPr marL="266700" indent="-266700" defTabSz="914400" fontAlgn="base">
              <a:lnSpc>
                <a:spcPct val="120000"/>
              </a:lnSpc>
              <a:spcBef>
                <a:spcPct val="50000"/>
              </a:spcBef>
              <a:spcAft>
                <a:spcPct val="0"/>
              </a:spcAft>
              <a:buClr>
                <a:prstClr val="black">
                  <a:lumMod val="50000"/>
                  <a:lumOff val="50000"/>
                </a:prstClr>
              </a:buClr>
              <a:buFont typeface="Wingdings" pitchFamily="2" charset="2"/>
              <a:buChar char="u"/>
            </a:pPr>
            <a:r>
              <a:rPr lang="ja-JP" altLang="en-US" sz="1100" dirty="0" smtClean="0">
                <a:solidFill>
                  <a:srgbClr val="000000"/>
                </a:solidFill>
                <a:latin typeface="Meiryo UI" pitchFamily="50" charset="-128"/>
                <a:ea typeface="Meiryo UI" pitchFamily="50" charset="-128"/>
                <a:cs typeface="Meiryo UI" pitchFamily="50" charset="-128"/>
              </a:rPr>
              <a:t>地域の規模やこれまでの地域づくりの取組の蓄積によって、協議体や生活支援コーディネーターの設置・配置に対する考え方が違ってくる。第一層は、市域全体の生活支援サービスの開発など比較的広域で検討すべきテーマについて具体的な検討、第二層は、地域住民の活動を知り、地域の「あったらいいね」を提案したり、自分たちでできることを話し合う場として機能する。</a:t>
            </a:r>
            <a:endParaRPr lang="en-US" altLang="ja-JP" sz="1100" dirty="0" smtClean="0">
              <a:solidFill>
                <a:srgbClr val="000000"/>
              </a:solidFill>
              <a:latin typeface="Meiryo UI" pitchFamily="50" charset="-128"/>
              <a:ea typeface="Meiryo UI" pitchFamily="50" charset="-128"/>
              <a:cs typeface="Meiryo UI" pitchFamily="50" charset="-128"/>
            </a:endParaRPr>
          </a:p>
          <a:p>
            <a:pPr marL="266700" indent="-266700" defTabSz="914400" fontAlgn="base">
              <a:lnSpc>
                <a:spcPct val="120000"/>
              </a:lnSpc>
              <a:spcBef>
                <a:spcPct val="50000"/>
              </a:spcBef>
              <a:spcAft>
                <a:spcPct val="0"/>
              </a:spcAft>
              <a:buClr>
                <a:prstClr val="black">
                  <a:lumMod val="50000"/>
                  <a:lumOff val="50000"/>
                </a:prstClr>
              </a:buClr>
              <a:buFont typeface="Wingdings" pitchFamily="2" charset="2"/>
              <a:buChar char="u"/>
            </a:pPr>
            <a:r>
              <a:rPr lang="ja-JP" altLang="en-US" sz="1100" dirty="0" smtClean="0">
                <a:solidFill>
                  <a:srgbClr val="000000"/>
                </a:solidFill>
                <a:latin typeface="Meiryo UI" pitchFamily="50" charset="-128"/>
                <a:ea typeface="Meiryo UI" pitchFamily="50" charset="-128"/>
                <a:cs typeface="Meiryo UI" pitchFamily="50" charset="-128"/>
              </a:rPr>
              <a:t>生活支援コーディネーターや協議体を「あて職」で設定するのは、もっともやってはいけないこと。協議体は、地域の中で話し合いをしていく中で参加してほしい人も変化していく。したがって最初からメンバーを固定化しないことが大切。</a:t>
            </a:r>
            <a:endParaRPr lang="en-US" altLang="ja-JP" sz="1100" dirty="0" smtClean="0">
              <a:solidFill>
                <a:srgbClr val="000000"/>
              </a:solidFill>
              <a:latin typeface="Meiryo UI" pitchFamily="50" charset="-128"/>
              <a:ea typeface="Meiryo UI" pitchFamily="50" charset="-128"/>
              <a:cs typeface="Meiryo UI" pitchFamily="50" charset="-128"/>
            </a:endParaRPr>
          </a:p>
          <a:p>
            <a:pPr marL="266700" indent="-266700" defTabSz="914400" fontAlgn="base">
              <a:lnSpc>
                <a:spcPct val="120000"/>
              </a:lnSpc>
              <a:spcBef>
                <a:spcPct val="50000"/>
              </a:spcBef>
              <a:spcAft>
                <a:spcPct val="0"/>
              </a:spcAft>
              <a:buClr>
                <a:prstClr val="black">
                  <a:lumMod val="50000"/>
                  <a:lumOff val="50000"/>
                </a:prstClr>
              </a:buClr>
              <a:buFont typeface="Wingdings" pitchFamily="2" charset="2"/>
              <a:buChar char="u"/>
            </a:pPr>
            <a:r>
              <a:rPr lang="ja-JP" altLang="en-US" sz="1100" dirty="0" smtClean="0">
                <a:solidFill>
                  <a:srgbClr val="000000"/>
                </a:solidFill>
                <a:latin typeface="Meiryo UI" pitchFamily="50" charset="-128"/>
                <a:ea typeface="Meiryo UI" pitchFamily="50" charset="-128"/>
                <a:cs typeface="Meiryo UI" pitchFamily="50" charset="-128"/>
              </a:rPr>
              <a:t>生活支援コーディネーターへの丸投げはＮＧ。「任命したんだから地域づくりは生活支援コーディネーターの仕事でしょ」という態度は、生活支援コーディネーターを孤立させる。行政も地域包括支援センターも、生活支援コーディネーターを支えるよう積極的に協働することが基本だ。</a:t>
            </a:r>
            <a:endParaRPr lang="en-US" altLang="ja-JP" sz="1100" dirty="0" smtClean="0">
              <a:solidFill>
                <a:srgbClr val="000000"/>
              </a:solidFill>
              <a:latin typeface="Meiryo UI" pitchFamily="50" charset="-128"/>
              <a:ea typeface="Meiryo UI" pitchFamily="50" charset="-128"/>
              <a:cs typeface="Meiryo UI" pitchFamily="50" charset="-128"/>
            </a:endParaRPr>
          </a:p>
          <a:p>
            <a:pPr marL="266700" indent="-266700" defTabSz="914400" fontAlgn="base">
              <a:lnSpc>
                <a:spcPct val="120000"/>
              </a:lnSpc>
              <a:spcBef>
                <a:spcPct val="50000"/>
              </a:spcBef>
              <a:spcAft>
                <a:spcPct val="0"/>
              </a:spcAft>
              <a:buClr>
                <a:prstClr val="black">
                  <a:lumMod val="50000"/>
                  <a:lumOff val="50000"/>
                </a:prstClr>
              </a:buClr>
              <a:buFont typeface="Wingdings" pitchFamily="2" charset="2"/>
              <a:buChar char="u"/>
            </a:pPr>
            <a:r>
              <a:rPr lang="ja-JP" altLang="en-US" sz="1100" dirty="0" smtClean="0">
                <a:solidFill>
                  <a:srgbClr val="000000"/>
                </a:solidFill>
                <a:latin typeface="Meiryo UI" pitchFamily="50" charset="-128"/>
                <a:ea typeface="Meiryo UI" pitchFamily="50" charset="-128"/>
                <a:cs typeface="Meiryo UI" pitchFamily="50" charset="-128"/>
              </a:rPr>
              <a:t>すでに「地域づくり」を担ってきたような適任者がいない場合は、生活支援コーディネーターの任命を急ぐ必要はない。協議体（準備会、研究会でも可）の事務局的な機能を担う者を決め、先に話し合いを進めるべき。</a:t>
            </a:r>
            <a:endParaRPr lang="en-US" altLang="ja-JP" sz="1100" dirty="0" smtClean="0">
              <a:solidFill>
                <a:srgbClr val="000000"/>
              </a:solidFill>
              <a:latin typeface="Meiryo UI" pitchFamily="50" charset="-128"/>
              <a:ea typeface="Meiryo UI" pitchFamily="50" charset="-128"/>
              <a:cs typeface="Meiryo UI" pitchFamily="50" charset="-128"/>
            </a:endParaRPr>
          </a:p>
          <a:p>
            <a:pPr marL="266700" indent="-266700" defTabSz="914400" fontAlgn="base">
              <a:lnSpc>
                <a:spcPct val="120000"/>
              </a:lnSpc>
              <a:spcBef>
                <a:spcPct val="50000"/>
              </a:spcBef>
              <a:spcAft>
                <a:spcPct val="0"/>
              </a:spcAft>
              <a:buClr>
                <a:prstClr val="black">
                  <a:lumMod val="50000"/>
                  <a:lumOff val="50000"/>
                </a:prstClr>
              </a:buClr>
              <a:buFont typeface="Wingdings" pitchFamily="2" charset="2"/>
              <a:buChar char="u"/>
            </a:pPr>
            <a:r>
              <a:rPr lang="ja-JP" altLang="en-US" sz="1100" dirty="0" smtClean="0">
                <a:solidFill>
                  <a:srgbClr val="000000"/>
                </a:solidFill>
                <a:latin typeface="Meiryo UI" pitchFamily="50" charset="-128"/>
                <a:ea typeface="Meiryo UI" pitchFamily="50" charset="-128"/>
                <a:cs typeface="Meiryo UI" pitchFamily="50" charset="-128"/>
              </a:rPr>
              <a:t>生活支援コーディネーターは一人でなければならないということでもない。複数でも法人でも可能なので、地域の実情に応じて配置する。</a:t>
            </a:r>
            <a:endParaRPr lang="en-US" altLang="ja-JP" sz="1100" dirty="0" smtClean="0">
              <a:solidFill>
                <a:srgbClr val="000000"/>
              </a:solidFill>
              <a:latin typeface="Meiryo UI" pitchFamily="50" charset="-128"/>
              <a:ea typeface="Meiryo UI" pitchFamily="50" charset="-128"/>
              <a:cs typeface="Meiryo UI" pitchFamily="50" charset="-128"/>
            </a:endParaRPr>
          </a:p>
        </p:txBody>
      </p:sp>
      <p:sp>
        <p:nvSpPr>
          <p:cNvPr id="18" name="角丸四角形 17"/>
          <p:cNvSpPr/>
          <p:nvPr/>
        </p:nvSpPr>
        <p:spPr bwMode="auto">
          <a:xfrm>
            <a:off x="6855154" y="3532026"/>
            <a:ext cx="2859024" cy="2219838"/>
          </a:xfrm>
          <a:prstGeom prst="roundRect">
            <a:avLst>
              <a:gd name="adj" fmla="val 5346"/>
            </a:avLst>
          </a:prstGeom>
          <a:solidFill>
            <a:schemeClr val="accent2">
              <a:lumMod val="75000"/>
            </a:schemeClr>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endParaRPr lang="ja-JP" altLang="en-US" sz="1000" smtClean="0">
              <a:solidFill>
                <a:srgbClr val="000000"/>
              </a:solidFill>
            </a:endParaRPr>
          </a:p>
        </p:txBody>
      </p:sp>
      <p:sp>
        <p:nvSpPr>
          <p:cNvPr id="19" name="テキスト ボックス 18"/>
          <p:cNvSpPr txBox="1"/>
          <p:nvPr/>
        </p:nvSpPr>
        <p:spPr>
          <a:xfrm>
            <a:off x="6812482" y="4068473"/>
            <a:ext cx="2938272" cy="1191095"/>
          </a:xfrm>
          <a:prstGeom prst="rect">
            <a:avLst/>
          </a:prstGeom>
          <a:noFill/>
        </p:spPr>
        <p:txBody>
          <a:bodyPr wrap="square" rtlCol="0">
            <a:spAutoFit/>
          </a:bodyPr>
          <a:lstStyle/>
          <a:p>
            <a:pPr defTabSz="914400" fontAlgn="base">
              <a:lnSpc>
                <a:spcPct val="120000"/>
              </a:lnSpc>
              <a:spcAft>
                <a:spcPct val="0"/>
              </a:spcAft>
              <a:buClr>
                <a:srgbClr val="EAEBDE"/>
              </a:buClr>
              <a:buFont typeface="Wingdings" pitchFamily="2" charset="2"/>
              <a:buNone/>
            </a:pPr>
            <a:r>
              <a:rPr lang="ja-JP" altLang="en-US" sz="1200" b="1" dirty="0" smtClean="0">
                <a:solidFill>
                  <a:prstClr val="white"/>
                </a:solidFill>
                <a:latin typeface="メイリオ" pitchFamily="50" charset="-128"/>
                <a:ea typeface="メイリオ" pitchFamily="50" charset="-128"/>
                <a:cs typeface="メイリオ" pitchFamily="50" charset="-128"/>
              </a:rPr>
              <a:t>地域のＡさんＢさんの活動を知り、「すごい」ことに気づき、「こう</a:t>
            </a:r>
            <a:r>
              <a:rPr lang="ja-JP" altLang="en-US" sz="1200" b="1" dirty="0" err="1" smtClean="0">
                <a:solidFill>
                  <a:prstClr val="white"/>
                </a:solidFill>
                <a:latin typeface="メイリオ" pitchFamily="50" charset="-128"/>
                <a:ea typeface="メイリオ" pitchFamily="50" charset="-128"/>
                <a:cs typeface="メイリオ" pitchFamily="50" charset="-128"/>
              </a:rPr>
              <a:t>いうの</a:t>
            </a:r>
            <a:r>
              <a:rPr lang="ja-JP" altLang="en-US" sz="1200" b="1" dirty="0" smtClean="0">
                <a:solidFill>
                  <a:prstClr val="white"/>
                </a:solidFill>
                <a:latin typeface="メイリオ" pitchFamily="50" charset="-128"/>
                <a:ea typeface="メイリオ" pitchFamily="50" charset="-128"/>
                <a:cs typeface="メイリオ" pitchFamily="50" charset="-128"/>
              </a:rPr>
              <a:t>あったらいいね」と提案し、自分たちができることが何か、生活支援コーディネーターと一緒に考える場</a:t>
            </a:r>
            <a:endParaRPr lang="ja-JP" altLang="en-US" sz="1200" b="1" dirty="0">
              <a:solidFill>
                <a:prstClr val="white"/>
              </a:solidFill>
              <a:latin typeface="メイリオ" pitchFamily="50" charset="-128"/>
              <a:ea typeface="メイリオ" pitchFamily="50" charset="-128"/>
              <a:cs typeface="メイリオ" pitchFamily="50" charset="-128"/>
            </a:endParaRPr>
          </a:p>
        </p:txBody>
      </p:sp>
      <p:sp>
        <p:nvSpPr>
          <p:cNvPr id="20" name="角丸四角形 19"/>
          <p:cNvSpPr/>
          <p:nvPr/>
        </p:nvSpPr>
        <p:spPr bwMode="auto">
          <a:xfrm>
            <a:off x="6996095" y="5260304"/>
            <a:ext cx="2596896" cy="353568"/>
          </a:xfrm>
          <a:prstGeom prst="roundRect">
            <a:avLst>
              <a:gd name="adj" fmla="val 13977"/>
            </a:avLst>
          </a:prstGeom>
          <a:solidFill>
            <a:schemeClr val="accent1">
              <a:lumMod val="50000"/>
            </a:schemeClr>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r>
              <a:rPr lang="ja-JP" altLang="en-US" sz="1400" b="1" dirty="0" smtClean="0">
                <a:solidFill>
                  <a:prstClr val="white"/>
                </a:solidFill>
                <a:latin typeface="メイリオ" pitchFamily="50" charset="-128"/>
                <a:ea typeface="メイリオ" pitchFamily="50" charset="-128"/>
                <a:cs typeface="メイリオ" pitchFamily="50" charset="-128"/>
              </a:rPr>
              <a:t>多様</a:t>
            </a:r>
            <a:r>
              <a:rPr lang="ja-JP" altLang="en-US" sz="1100" b="1" dirty="0" smtClean="0">
                <a:solidFill>
                  <a:prstClr val="white"/>
                </a:solidFill>
                <a:latin typeface="メイリオ" pitchFamily="50" charset="-128"/>
                <a:ea typeface="メイリオ" pitchFamily="50" charset="-128"/>
                <a:cs typeface="メイリオ" pitchFamily="50" charset="-128"/>
              </a:rPr>
              <a:t>な主体</a:t>
            </a:r>
            <a:r>
              <a:rPr lang="ja-JP" altLang="en-US" sz="1200" b="1" dirty="0" smtClean="0">
                <a:solidFill>
                  <a:prstClr val="white"/>
                </a:solidFill>
                <a:latin typeface="メイリオ" pitchFamily="50" charset="-128"/>
                <a:ea typeface="メイリオ" pitchFamily="50" charset="-128"/>
                <a:cs typeface="メイリオ" pitchFamily="50" charset="-128"/>
              </a:rPr>
              <a:t>（住民中心）</a:t>
            </a:r>
          </a:p>
        </p:txBody>
      </p:sp>
      <p:sp>
        <p:nvSpPr>
          <p:cNvPr id="21" name="角丸四角形 20"/>
          <p:cNvSpPr/>
          <p:nvPr/>
        </p:nvSpPr>
        <p:spPr bwMode="auto">
          <a:xfrm>
            <a:off x="6868810" y="1480848"/>
            <a:ext cx="2845368" cy="1938528"/>
          </a:xfrm>
          <a:prstGeom prst="roundRect">
            <a:avLst>
              <a:gd name="adj" fmla="val 5346"/>
            </a:avLst>
          </a:prstGeom>
          <a:solidFill>
            <a:schemeClr val="accent2">
              <a:lumMod val="75000"/>
            </a:schemeClr>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endParaRPr lang="ja-JP" altLang="en-US" sz="1000" smtClean="0">
              <a:solidFill>
                <a:srgbClr val="000000"/>
              </a:solidFill>
            </a:endParaRPr>
          </a:p>
        </p:txBody>
      </p:sp>
      <p:sp>
        <p:nvSpPr>
          <p:cNvPr id="22" name="角丸四角形 21"/>
          <p:cNvSpPr/>
          <p:nvPr/>
        </p:nvSpPr>
        <p:spPr bwMode="auto">
          <a:xfrm>
            <a:off x="6954154" y="1541808"/>
            <a:ext cx="2596896" cy="463296"/>
          </a:xfrm>
          <a:prstGeom prst="roundRect">
            <a:avLst>
              <a:gd name="adj" fmla="val 10606"/>
            </a:avLst>
          </a:prstGeom>
          <a:solidFill>
            <a:schemeClr val="accent2">
              <a:lumMod val="60000"/>
              <a:lumOff val="40000"/>
            </a:schemeClr>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r>
              <a:rPr lang="ja-JP" altLang="en-US" sz="1600" b="1" dirty="0" smtClean="0">
                <a:solidFill>
                  <a:srgbClr val="002060"/>
                </a:solidFill>
                <a:latin typeface="メイリオ" pitchFamily="50" charset="-128"/>
                <a:ea typeface="メイリオ" pitchFamily="50" charset="-128"/>
                <a:cs typeface="メイリオ" pitchFamily="50" charset="-128"/>
              </a:rPr>
              <a:t>第１層</a:t>
            </a:r>
            <a:r>
              <a:rPr lang="ja-JP" altLang="en-US" sz="1100" b="1" dirty="0" smtClean="0">
                <a:solidFill>
                  <a:srgbClr val="002060"/>
                </a:solidFill>
                <a:latin typeface="メイリオ" pitchFamily="50" charset="-128"/>
                <a:ea typeface="メイリオ" pitchFamily="50" charset="-128"/>
                <a:cs typeface="メイリオ" pitchFamily="50" charset="-128"/>
              </a:rPr>
              <a:t>の</a:t>
            </a:r>
            <a:r>
              <a:rPr lang="ja-JP" altLang="en-US" sz="1600" b="1" dirty="0" smtClean="0">
                <a:solidFill>
                  <a:srgbClr val="002060"/>
                </a:solidFill>
                <a:latin typeface="メイリオ" pitchFamily="50" charset="-128"/>
                <a:ea typeface="メイリオ" pitchFamily="50" charset="-128"/>
                <a:cs typeface="メイリオ" pitchFamily="50" charset="-128"/>
              </a:rPr>
              <a:t>協議体</a:t>
            </a:r>
          </a:p>
        </p:txBody>
      </p:sp>
      <p:sp>
        <p:nvSpPr>
          <p:cNvPr id="23" name="角丸四角形 22"/>
          <p:cNvSpPr/>
          <p:nvPr/>
        </p:nvSpPr>
        <p:spPr bwMode="auto">
          <a:xfrm>
            <a:off x="6946594" y="3592986"/>
            <a:ext cx="2596896" cy="463296"/>
          </a:xfrm>
          <a:prstGeom prst="roundRect">
            <a:avLst>
              <a:gd name="adj" fmla="val 10606"/>
            </a:avLst>
          </a:prstGeom>
          <a:solidFill>
            <a:schemeClr val="accent2">
              <a:lumMod val="60000"/>
              <a:lumOff val="40000"/>
            </a:schemeClr>
          </a:solidFill>
          <a:ln w="12700"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r>
              <a:rPr lang="ja-JP" altLang="en-US" sz="1600" b="1" dirty="0" smtClean="0">
                <a:solidFill>
                  <a:srgbClr val="002060"/>
                </a:solidFill>
                <a:latin typeface="メイリオ" pitchFamily="50" charset="-128"/>
                <a:ea typeface="メイリオ" pitchFamily="50" charset="-128"/>
                <a:cs typeface="メイリオ" pitchFamily="50" charset="-128"/>
              </a:rPr>
              <a:t>第２層</a:t>
            </a:r>
            <a:r>
              <a:rPr lang="ja-JP" altLang="en-US" sz="1100" b="1" dirty="0" smtClean="0">
                <a:solidFill>
                  <a:srgbClr val="002060"/>
                </a:solidFill>
                <a:latin typeface="メイリオ" pitchFamily="50" charset="-128"/>
                <a:ea typeface="メイリオ" pitchFamily="50" charset="-128"/>
                <a:cs typeface="メイリオ" pitchFamily="50" charset="-128"/>
              </a:rPr>
              <a:t>の</a:t>
            </a:r>
            <a:r>
              <a:rPr lang="ja-JP" altLang="en-US" sz="1600" b="1" dirty="0" smtClean="0">
                <a:solidFill>
                  <a:srgbClr val="002060"/>
                </a:solidFill>
                <a:latin typeface="メイリオ" pitchFamily="50" charset="-128"/>
                <a:ea typeface="メイリオ" pitchFamily="50" charset="-128"/>
                <a:cs typeface="メイリオ" pitchFamily="50" charset="-128"/>
              </a:rPr>
              <a:t>協議体</a:t>
            </a:r>
          </a:p>
        </p:txBody>
      </p:sp>
      <p:sp>
        <p:nvSpPr>
          <p:cNvPr id="24" name="テキスト ボックス 23"/>
          <p:cNvSpPr txBox="1"/>
          <p:nvPr/>
        </p:nvSpPr>
        <p:spPr>
          <a:xfrm>
            <a:off x="6941962" y="2017296"/>
            <a:ext cx="2621280" cy="904863"/>
          </a:xfrm>
          <a:prstGeom prst="rect">
            <a:avLst/>
          </a:prstGeom>
          <a:noFill/>
        </p:spPr>
        <p:txBody>
          <a:bodyPr wrap="square" rtlCol="0">
            <a:spAutoFit/>
          </a:bodyPr>
          <a:lstStyle/>
          <a:p>
            <a:pPr algn="ctr" defTabSz="914400" fontAlgn="base">
              <a:lnSpc>
                <a:spcPct val="120000"/>
              </a:lnSpc>
              <a:spcAft>
                <a:spcPct val="0"/>
              </a:spcAft>
              <a:buClr>
                <a:srgbClr val="EAEBDE"/>
              </a:buClr>
              <a:buFont typeface="Wingdings" pitchFamily="2" charset="2"/>
              <a:buNone/>
            </a:pPr>
            <a:r>
              <a:rPr lang="ja-JP" altLang="en-US" sz="1200" b="1" dirty="0" smtClean="0">
                <a:solidFill>
                  <a:prstClr val="white"/>
                </a:solidFill>
                <a:latin typeface="メイリオ" pitchFamily="50" charset="-128"/>
                <a:ea typeface="メイリオ" pitchFamily="50" charset="-128"/>
                <a:cs typeface="メイリオ" pitchFamily="50" charset="-128"/>
              </a:rPr>
              <a:t>生活支援資源を</a:t>
            </a:r>
            <a:r>
              <a:rPr lang="en-US" altLang="ja-JP" sz="1200" b="1" dirty="0" smtClean="0">
                <a:solidFill>
                  <a:prstClr val="white"/>
                </a:solidFill>
                <a:latin typeface="メイリオ" pitchFamily="50" charset="-128"/>
                <a:ea typeface="メイリオ" pitchFamily="50" charset="-128"/>
                <a:cs typeface="メイリオ" pitchFamily="50" charset="-128"/>
              </a:rPr>
              <a:t/>
            </a:r>
            <a:br>
              <a:rPr lang="en-US" altLang="ja-JP" sz="1200" b="1" dirty="0" smtClean="0">
                <a:solidFill>
                  <a:prstClr val="white"/>
                </a:solidFill>
                <a:latin typeface="メイリオ" pitchFamily="50" charset="-128"/>
                <a:ea typeface="メイリオ" pitchFamily="50" charset="-128"/>
                <a:cs typeface="メイリオ" pitchFamily="50" charset="-128"/>
              </a:rPr>
            </a:br>
            <a:r>
              <a:rPr lang="ja-JP" altLang="en-US" b="1" dirty="0" smtClean="0">
                <a:solidFill>
                  <a:prstClr val="white"/>
                </a:solidFill>
                <a:latin typeface="メイリオ" pitchFamily="50" charset="-128"/>
                <a:ea typeface="メイリオ" pitchFamily="50" charset="-128"/>
                <a:cs typeface="メイリオ" pitchFamily="50" charset="-128"/>
              </a:rPr>
              <a:t>さがす・つくる</a:t>
            </a:r>
            <a:r>
              <a:rPr lang="en-US" altLang="ja-JP" b="1" dirty="0" smtClean="0">
                <a:solidFill>
                  <a:prstClr val="white"/>
                </a:solidFill>
                <a:latin typeface="メイリオ" pitchFamily="50" charset="-128"/>
                <a:ea typeface="メイリオ" pitchFamily="50" charset="-128"/>
                <a:cs typeface="メイリオ" pitchFamily="50" charset="-128"/>
              </a:rPr>
              <a:t/>
            </a:r>
            <a:br>
              <a:rPr lang="en-US" altLang="ja-JP" b="1" dirty="0" smtClean="0">
                <a:solidFill>
                  <a:prstClr val="white"/>
                </a:solidFill>
                <a:latin typeface="メイリオ" pitchFamily="50" charset="-128"/>
                <a:ea typeface="メイリオ" pitchFamily="50" charset="-128"/>
                <a:cs typeface="メイリオ" pitchFamily="50" charset="-128"/>
              </a:rPr>
            </a:br>
            <a:r>
              <a:rPr lang="ja-JP" altLang="en-US" sz="1200" b="1" dirty="0" smtClean="0">
                <a:solidFill>
                  <a:prstClr val="white"/>
                </a:solidFill>
                <a:latin typeface="メイリオ" pitchFamily="50" charset="-128"/>
                <a:ea typeface="メイリオ" pitchFamily="50" charset="-128"/>
                <a:cs typeface="メイリオ" pitchFamily="50" charset="-128"/>
              </a:rPr>
              <a:t>地域ケア推進会議</a:t>
            </a:r>
            <a:r>
              <a:rPr lang="ja-JP" altLang="en-US" sz="1050" b="1" dirty="0" smtClean="0">
                <a:solidFill>
                  <a:prstClr val="white"/>
                </a:solidFill>
                <a:latin typeface="メイリオ" pitchFamily="50" charset="-128"/>
                <a:ea typeface="メイリオ" pitchFamily="50" charset="-128"/>
                <a:cs typeface="メイリオ" pitchFamily="50" charset="-128"/>
              </a:rPr>
              <a:t>への</a:t>
            </a:r>
            <a:r>
              <a:rPr lang="ja-JP" altLang="en-US" sz="1400" b="1" dirty="0" smtClean="0">
                <a:solidFill>
                  <a:prstClr val="white"/>
                </a:solidFill>
                <a:latin typeface="メイリオ" pitchFamily="50" charset="-128"/>
                <a:ea typeface="メイリオ" pitchFamily="50" charset="-128"/>
                <a:cs typeface="メイリオ" pitchFamily="50" charset="-128"/>
              </a:rPr>
              <a:t>資源</a:t>
            </a:r>
            <a:r>
              <a:rPr lang="ja-JP" altLang="en-US" sz="1100" b="1" dirty="0" smtClean="0">
                <a:solidFill>
                  <a:prstClr val="white"/>
                </a:solidFill>
                <a:latin typeface="メイリオ" pitchFamily="50" charset="-128"/>
                <a:ea typeface="メイリオ" pitchFamily="50" charset="-128"/>
                <a:cs typeface="メイリオ" pitchFamily="50" charset="-128"/>
              </a:rPr>
              <a:t>の</a:t>
            </a:r>
            <a:r>
              <a:rPr lang="ja-JP" altLang="en-US" sz="1400" b="1" dirty="0" smtClean="0">
                <a:solidFill>
                  <a:prstClr val="white"/>
                </a:solidFill>
                <a:latin typeface="メイリオ" pitchFamily="50" charset="-128"/>
                <a:ea typeface="メイリオ" pitchFamily="50" charset="-128"/>
                <a:cs typeface="メイリオ" pitchFamily="50" charset="-128"/>
              </a:rPr>
              <a:t>提案</a:t>
            </a:r>
            <a:endParaRPr lang="ja-JP" altLang="en-US" sz="1600" b="1" dirty="0">
              <a:solidFill>
                <a:prstClr val="white"/>
              </a:solidFill>
              <a:latin typeface="メイリオ" pitchFamily="50" charset="-128"/>
              <a:ea typeface="メイリオ" pitchFamily="50" charset="-128"/>
              <a:cs typeface="メイリオ" pitchFamily="50" charset="-128"/>
            </a:endParaRPr>
          </a:p>
        </p:txBody>
      </p:sp>
      <p:sp>
        <p:nvSpPr>
          <p:cNvPr id="25" name="角丸四角形 24"/>
          <p:cNvSpPr/>
          <p:nvPr/>
        </p:nvSpPr>
        <p:spPr bwMode="auto">
          <a:xfrm>
            <a:off x="6997696" y="2992656"/>
            <a:ext cx="2596896" cy="353568"/>
          </a:xfrm>
          <a:prstGeom prst="roundRect">
            <a:avLst>
              <a:gd name="adj" fmla="val 13977"/>
            </a:avLst>
          </a:prstGeom>
          <a:solidFill>
            <a:schemeClr val="accent1">
              <a:lumMod val="50000"/>
            </a:schemeClr>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EAEBDE"/>
              </a:buClr>
              <a:buFont typeface="Wingdings" pitchFamily="2" charset="2"/>
              <a:buNone/>
            </a:pPr>
            <a:r>
              <a:rPr lang="ja-JP" altLang="en-US" sz="1400" b="1" dirty="0" smtClean="0">
                <a:solidFill>
                  <a:prstClr val="white"/>
                </a:solidFill>
                <a:latin typeface="メイリオ" pitchFamily="50" charset="-128"/>
                <a:ea typeface="メイリオ" pitchFamily="50" charset="-128"/>
                <a:cs typeface="メイリオ" pitchFamily="50" charset="-128"/>
              </a:rPr>
              <a:t>多様</a:t>
            </a:r>
            <a:r>
              <a:rPr lang="ja-JP" altLang="en-US" sz="1100" b="1" dirty="0" smtClean="0">
                <a:solidFill>
                  <a:prstClr val="white"/>
                </a:solidFill>
                <a:latin typeface="メイリオ" pitchFamily="50" charset="-128"/>
                <a:ea typeface="メイリオ" pitchFamily="50" charset="-128"/>
                <a:cs typeface="メイリオ" pitchFamily="50" charset="-128"/>
              </a:rPr>
              <a:t>な主体（</a:t>
            </a:r>
            <a:r>
              <a:rPr lang="ja-JP" altLang="en-US" sz="1400" b="1" dirty="0" smtClean="0">
                <a:solidFill>
                  <a:prstClr val="white"/>
                </a:solidFill>
                <a:latin typeface="メイリオ" pitchFamily="50" charset="-128"/>
                <a:ea typeface="メイリオ" pitchFamily="50" charset="-128"/>
                <a:cs typeface="メイリオ" pitchFamily="50" charset="-128"/>
              </a:rPr>
              <a:t>専門職以外</a:t>
            </a:r>
            <a:r>
              <a:rPr lang="ja-JP" altLang="en-US" sz="1100" b="1" dirty="0" smtClean="0">
                <a:solidFill>
                  <a:prstClr val="white"/>
                </a:solidFill>
                <a:latin typeface="メイリオ" pitchFamily="50" charset="-128"/>
                <a:ea typeface="メイリオ" pitchFamily="50" charset="-128"/>
                <a:cs typeface="メイリオ" pitchFamily="50" charset="-128"/>
              </a:rPr>
              <a:t>も多数）</a:t>
            </a:r>
          </a:p>
        </p:txBody>
      </p:sp>
      <p:sp>
        <p:nvSpPr>
          <p:cNvPr id="16" name="テキスト ボックス 15"/>
          <p:cNvSpPr txBox="1"/>
          <p:nvPr/>
        </p:nvSpPr>
        <p:spPr>
          <a:xfrm>
            <a:off x="6900618" y="1118113"/>
            <a:ext cx="2782110" cy="350865"/>
          </a:xfrm>
          <a:prstGeom prst="rect">
            <a:avLst/>
          </a:prstGeom>
          <a:noFill/>
        </p:spPr>
        <p:txBody>
          <a:bodyPr wrap="square" rtlCol="0">
            <a:spAutoFit/>
          </a:bodyPr>
          <a:lstStyle/>
          <a:p>
            <a:pPr algn="ctr" defTabSz="914400" fontAlgn="base">
              <a:lnSpc>
                <a:spcPct val="120000"/>
              </a:lnSpc>
              <a:spcBef>
                <a:spcPct val="50000"/>
              </a:spcBef>
              <a:spcAft>
                <a:spcPct val="0"/>
              </a:spcAft>
              <a:buClr>
                <a:srgbClr val="EAEBDE"/>
              </a:buClr>
              <a:buFont typeface="Wingdings" pitchFamily="2" charset="2"/>
              <a:buNone/>
            </a:pPr>
            <a:r>
              <a:rPr lang="en-US" altLang="ja-JP" sz="1400" dirty="0" smtClean="0">
                <a:solidFill>
                  <a:srgbClr val="000000"/>
                </a:solidFill>
                <a:latin typeface="Meiryo UI" pitchFamily="50" charset="-128"/>
                <a:ea typeface="Meiryo UI" pitchFamily="50" charset="-128"/>
                <a:cs typeface="Meiryo UI" pitchFamily="50" charset="-128"/>
              </a:rPr>
              <a:t>【 </a:t>
            </a:r>
            <a:r>
              <a:rPr lang="ja-JP" altLang="en-US" sz="1400" dirty="0" smtClean="0">
                <a:solidFill>
                  <a:srgbClr val="000000"/>
                </a:solidFill>
                <a:latin typeface="Meiryo UI" pitchFamily="50" charset="-128"/>
                <a:ea typeface="Meiryo UI" pitchFamily="50" charset="-128"/>
                <a:cs typeface="Meiryo UI" pitchFamily="50" charset="-128"/>
              </a:rPr>
              <a:t>協議体のイメージ </a:t>
            </a:r>
            <a:r>
              <a:rPr lang="en-US" altLang="ja-JP" sz="1400" dirty="0" smtClean="0">
                <a:solidFill>
                  <a:srgbClr val="000000"/>
                </a:solidFill>
                <a:latin typeface="Meiryo UI" pitchFamily="50" charset="-128"/>
                <a:ea typeface="Meiryo UI" pitchFamily="50" charset="-128"/>
                <a:cs typeface="Meiryo UI" pitchFamily="50" charset="-128"/>
              </a:rPr>
              <a:t>】</a:t>
            </a:r>
            <a:endParaRPr lang="ja-JP" altLang="en-US" sz="1400" dirty="0">
              <a:solidFill>
                <a:srgbClr val="000000"/>
              </a:solidFill>
              <a:latin typeface="Meiryo UI" pitchFamily="50" charset="-128"/>
              <a:ea typeface="Meiryo UI" pitchFamily="50" charset="-128"/>
              <a:cs typeface="Meiryo UI" pitchFamily="50" charset="-128"/>
            </a:endParaRPr>
          </a:p>
        </p:txBody>
      </p:sp>
      <p:sp>
        <p:nvSpPr>
          <p:cNvPr id="17" name="正方形/長方形 16"/>
          <p:cNvSpPr/>
          <p:nvPr/>
        </p:nvSpPr>
        <p:spPr>
          <a:xfrm>
            <a:off x="5313040" y="44625"/>
            <a:ext cx="4536509" cy="435967"/>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rgbClr val="000000"/>
                </a:solidFill>
              </a:rPr>
              <a:t>【</a:t>
            </a:r>
            <a:r>
              <a:rPr lang="ja-JP" altLang="en-US" sz="1200" dirty="0" smtClean="0">
                <a:solidFill>
                  <a:srgbClr val="000000"/>
                </a:solidFill>
              </a:rPr>
              <a:t>セミナー</a:t>
            </a:r>
            <a:r>
              <a:rPr lang="en-US" altLang="ja-JP" sz="1200" dirty="0" smtClean="0">
                <a:solidFill>
                  <a:srgbClr val="000000"/>
                </a:solidFill>
              </a:rPr>
              <a:t>】</a:t>
            </a:r>
            <a:r>
              <a:rPr lang="ja-JP" altLang="en-US" sz="1200" dirty="0" smtClean="0">
                <a:solidFill>
                  <a:srgbClr val="000000"/>
                </a:solidFill>
              </a:rPr>
              <a:t>「新しい総合事業の移行戦略」</a:t>
            </a:r>
            <a:r>
              <a:rPr lang="ja-JP" altLang="en-US" sz="900" dirty="0" smtClean="0">
                <a:solidFill>
                  <a:srgbClr val="000000"/>
                </a:solidFill>
              </a:rPr>
              <a:t>～地域づくりに向けたロードマップ～</a:t>
            </a:r>
            <a:endParaRPr lang="en-US" altLang="ja-JP" sz="900" dirty="0" smtClean="0">
              <a:solidFill>
                <a:srgbClr val="000000"/>
              </a:solidFill>
            </a:endParaRPr>
          </a:p>
          <a:p>
            <a:pPr algn="ctr"/>
            <a:r>
              <a:rPr lang="ja-JP" altLang="en-US" sz="1200" dirty="0" smtClean="0">
                <a:solidFill>
                  <a:srgbClr val="000000"/>
                </a:solidFill>
              </a:rPr>
              <a:t>三菱</a:t>
            </a:r>
            <a:r>
              <a:rPr lang="en-US" altLang="ja-JP" sz="1200" dirty="0" smtClean="0">
                <a:solidFill>
                  <a:srgbClr val="000000"/>
                </a:solidFill>
              </a:rPr>
              <a:t>UFJ</a:t>
            </a:r>
            <a:r>
              <a:rPr lang="ja-JP" altLang="en-US" sz="1200" dirty="0" smtClean="0">
                <a:solidFill>
                  <a:srgbClr val="000000"/>
                </a:solidFill>
              </a:rPr>
              <a:t>リサーチ＆コンサルティング株式会社作成資料</a:t>
            </a:r>
          </a:p>
        </p:txBody>
      </p:sp>
      <p:sp>
        <p:nvSpPr>
          <p:cNvPr id="26" name="スライド番号プレースホルダー 2"/>
          <p:cNvSpPr txBox="1">
            <a:spLocks/>
          </p:cNvSpPr>
          <p:nvPr/>
        </p:nvSpPr>
        <p:spPr>
          <a:xfrm>
            <a:off x="9417496" y="651483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15</a:t>
            </a:fld>
            <a:endParaRPr lang="ja-JP" altLang="en-US" sz="1400" b="1" dirty="0">
              <a:solidFill>
                <a:prstClr val="black"/>
              </a:solidFill>
            </a:endParaRPr>
          </a:p>
        </p:txBody>
      </p:sp>
      <p:sp>
        <p:nvSpPr>
          <p:cNvPr id="2" name="正方形/長方形 1"/>
          <p:cNvSpPr/>
          <p:nvPr/>
        </p:nvSpPr>
        <p:spPr bwMode="auto">
          <a:xfrm>
            <a:off x="8985448" y="6381328"/>
            <a:ext cx="576064" cy="36004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Tree>
    <p:extLst>
      <p:ext uri="{BB962C8B-B14F-4D97-AF65-F5344CB8AC3E}">
        <p14:creationId xmlns:p14="http://schemas.microsoft.com/office/powerpoint/2010/main" val="576055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16463" y="2924944"/>
            <a:ext cx="9711528" cy="3744416"/>
          </a:xfrm>
          <a:prstGeom prst="rect">
            <a:avLst/>
          </a:prstGeom>
          <a:ln w="41275" cmpd="dbl">
            <a:solidFill>
              <a:schemeClr val="tx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1559623" y="179348"/>
            <a:ext cx="6786754" cy="369332"/>
          </a:xfrm>
          <a:prstGeom prst="rect">
            <a:avLst/>
          </a:prstGeom>
          <a:solidFill>
            <a:srgbClr val="FFDF7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dirty="0" smtClean="0">
                <a:solidFill>
                  <a:prstClr val="black"/>
                </a:solidFill>
              </a:rPr>
              <a:t>新しい包括的支援事業（新規４事業）の「標準額」について</a:t>
            </a:r>
            <a:endParaRPr lang="ja-JP" altLang="en-US" dirty="0">
              <a:solidFill>
                <a:prstClr val="black"/>
              </a:solidFill>
            </a:endParaRPr>
          </a:p>
        </p:txBody>
      </p:sp>
      <p:sp>
        <p:nvSpPr>
          <p:cNvPr id="6" name="正方形/長方形 5"/>
          <p:cNvSpPr/>
          <p:nvPr/>
        </p:nvSpPr>
        <p:spPr>
          <a:xfrm>
            <a:off x="272481" y="828006"/>
            <a:ext cx="9283032" cy="584775"/>
          </a:xfrm>
          <a:prstGeom prst="rect">
            <a:avLst/>
          </a:prstGeom>
          <a:ln>
            <a:solidFill>
              <a:schemeClr val="tx1"/>
            </a:solidFill>
          </a:ln>
        </p:spPr>
        <p:txBody>
          <a:bodyPr wrap="square">
            <a:spAutoFit/>
          </a:bodyPr>
          <a:lstStyle/>
          <a:p>
            <a:r>
              <a:rPr lang="ja-JP" altLang="en-US" sz="1600" dirty="0" smtClean="0">
                <a:solidFill>
                  <a:prstClr val="black"/>
                </a:solidFill>
              </a:rPr>
              <a:t>以下</a:t>
            </a:r>
            <a:r>
              <a:rPr lang="ja-JP" altLang="en-US" sz="1600" dirty="0">
                <a:solidFill>
                  <a:prstClr val="black"/>
                </a:solidFill>
              </a:rPr>
              <a:t>の①～④の算定式の</a:t>
            </a:r>
            <a:r>
              <a:rPr lang="ja-JP" altLang="en-US" sz="1600" dirty="0">
                <a:solidFill>
                  <a:srgbClr val="FF0000"/>
                </a:solidFill>
              </a:rPr>
              <a:t>合計</a:t>
            </a:r>
            <a:r>
              <a:rPr lang="ja-JP" altLang="en-US" sz="1600" dirty="0" smtClean="0">
                <a:solidFill>
                  <a:srgbClr val="FF0000"/>
                </a:solidFill>
              </a:rPr>
              <a:t>額を「</a:t>
            </a:r>
            <a:r>
              <a:rPr lang="ja-JP" altLang="ja-JP" sz="1600" dirty="0" smtClean="0">
                <a:solidFill>
                  <a:srgbClr val="FF0000"/>
                </a:solidFill>
              </a:rPr>
              <a:t>標準額</a:t>
            </a:r>
            <a:r>
              <a:rPr lang="ja-JP" altLang="en-US" sz="1600" dirty="0" smtClean="0">
                <a:solidFill>
                  <a:srgbClr val="FF0000"/>
                </a:solidFill>
              </a:rPr>
              <a:t>」</a:t>
            </a:r>
            <a:r>
              <a:rPr lang="ja-JP" altLang="en-US" sz="1600" dirty="0" smtClean="0">
                <a:solidFill>
                  <a:prstClr val="black"/>
                </a:solidFill>
              </a:rPr>
              <a:t>とし、これ</a:t>
            </a:r>
            <a:r>
              <a:rPr lang="ja-JP" altLang="ja-JP" sz="1600" dirty="0" smtClean="0">
                <a:solidFill>
                  <a:prstClr val="black"/>
                </a:solidFill>
              </a:rPr>
              <a:t>を</a:t>
            </a:r>
            <a:r>
              <a:rPr lang="ja-JP" altLang="ja-JP" sz="1600" dirty="0">
                <a:solidFill>
                  <a:prstClr val="black"/>
                </a:solidFill>
              </a:rPr>
              <a:t>基本として、各市町村の実情に応じて算定した額とする</a:t>
            </a:r>
            <a:r>
              <a:rPr lang="ja-JP" altLang="ja-JP" sz="1600" dirty="0" smtClean="0">
                <a:solidFill>
                  <a:prstClr val="black"/>
                </a:solidFill>
              </a:rPr>
              <a:t>。</a:t>
            </a:r>
            <a:endParaRPr lang="ja-JP" altLang="ja-JP" sz="1400" dirty="0">
              <a:solidFill>
                <a:prstClr val="black"/>
              </a:solidFill>
            </a:endParaRPr>
          </a:p>
        </p:txBody>
      </p:sp>
      <p:sp>
        <p:nvSpPr>
          <p:cNvPr id="7" name="正方形/長方形 6"/>
          <p:cNvSpPr/>
          <p:nvPr/>
        </p:nvSpPr>
        <p:spPr>
          <a:xfrm>
            <a:off x="389297" y="1484787"/>
            <a:ext cx="8877703" cy="1169551"/>
          </a:xfrm>
          <a:prstGeom prst="rect">
            <a:avLst/>
          </a:prstGeom>
        </p:spPr>
        <p:txBody>
          <a:bodyPr wrap="square">
            <a:spAutoFit/>
          </a:bodyPr>
          <a:lstStyle/>
          <a:p>
            <a:pPr marL="216000" indent="-457200"/>
            <a:r>
              <a:rPr lang="ja-JP" altLang="en-US" sz="1400" dirty="0">
                <a:solidFill>
                  <a:prstClr val="black"/>
                </a:solidFill>
              </a:rPr>
              <a:t> </a:t>
            </a:r>
            <a:r>
              <a:rPr lang="en-US" altLang="ja-JP" sz="1400" dirty="0" smtClean="0">
                <a:solidFill>
                  <a:prstClr val="black"/>
                </a:solidFill>
              </a:rPr>
              <a:t>※</a:t>
            </a:r>
            <a:r>
              <a:rPr lang="ja-JP" altLang="en-US" sz="1400" dirty="0" smtClean="0">
                <a:solidFill>
                  <a:prstClr val="black"/>
                </a:solidFill>
              </a:rPr>
              <a:t>平成</a:t>
            </a:r>
            <a:r>
              <a:rPr lang="ja-JP" altLang="en-US" sz="1400" dirty="0">
                <a:solidFill>
                  <a:prstClr val="black"/>
                </a:solidFill>
              </a:rPr>
              <a:t>２９年度</a:t>
            </a:r>
            <a:r>
              <a:rPr lang="ja-JP" altLang="en-US" sz="1400" dirty="0" smtClean="0">
                <a:solidFill>
                  <a:prstClr val="black"/>
                </a:solidFill>
              </a:rPr>
              <a:t>まで（実施の猶予期間）においては、①から④の実施</a:t>
            </a:r>
            <a:r>
              <a:rPr lang="ja-JP" altLang="en-US" sz="1400" dirty="0">
                <a:solidFill>
                  <a:prstClr val="black"/>
                </a:solidFill>
              </a:rPr>
              <a:t>する</a:t>
            </a:r>
            <a:r>
              <a:rPr lang="ja-JP" altLang="en-US" sz="1400" dirty="0" smtClean="0">
                <a:solidFill>
                  <a:prstClr val="black"/>
                </a:solidFill>
              </a:rPr>
              <a:t>事業に係る算定式</a:t>
            </a:r>
            <a:r>
              <a:rPr lang="ja-JP" altLang="en-US" sz="1400" dirty="0">
                <a:solidFill>
                  <a:prstClr val="black"/>
                </a:solidFill>
              </a:rPr>
              <a:t>の合計</a:t>
            </a:r>
            <a:r>
              <a:rPr lang="ja-JP" altLang="en-US" sz="1400" dirty="0" smtClean="0">
                <a:solidFill>
                  <a:prstClr val="black"/>
                </a:solidFill>
              </a:rPr>
              <a:t>額とする。</a:t>
            </a:r>
            <a:endParaRPr lang="en-US" altLang="ja-JP" sz="1400" dirty="0" smtClean="0">
              <a:solidFill>
                <a:prstClr val="black"/>
              </a:solidFill>
            </a:endParaRPr>
          </a:p>
          <a:p>
            <a:r>
              <a:rPr lang="en-US" altLang="ja-JP" sz="1400" dirty="0" smtClean="0">
                <a:solidFill>
                  <a:prstClr val="black"/>
                </a:solidFill>
              </a:rPr>
              <a:t> </a:t>
            </a:r>
            <a:r>
              <a:rPr lang="ja-JP" altLang="ja-JP" sz="1400" dirty="0" smtClean="0">
                <a:solidFill>
                  <a:prstClr val="black"/>
                </a:solidFill>
              </a:rPr>
              <a:t>※</a:t>
            </a:r>
            <a:r>
              <a:rPr lang="ja-JP" altLang="en-US" sz="1400" dirty="0">
                <a:solidFill>
                  <a:prstClr val="black"/>
                </a:solidFill>
              </a:rPr>
              <a:t>４事業の合計額（「標準額」）</a:t>
            </a:r>
            <a:r>
              <a:rPr lang="ja-JP" altLang="en-US" sz="1400" dirty="0" smtClean="0">
                <a:solidFill>
                  <a:prstClr val="black"/>
                </a:solidFill>
              </a:rPr>
              <a:t>の範囲内</a:t>
            </a:r>
            <a:r>
              <a:rPr lang="ja-JP" altLang="en-US" sz="1400" dirty="0">
                <a:solidFill>
                  <a:prstClr val="black"/>
                </a:solidFill>
              </a:rPr>
              <a:t>で柔軟に実施ができる</a:t>
            </a:r>
          </a:p>
          <a:p>
            <a:pPr marL="216000" indent="-457200"/>
            <a:r>
              <a:rPr lang="en-US" altLang="ja-JP" sz="1400" dirty="0" smtClean="0">
                <a:solidFill>
                  <a:prstClr val="black"/>
                </a:solidFill>
              </a:rPr>
              <a:t> </a:t>
            </a:r>
            <a:r>
              <a:rPr lang="ja-JP" altLang="ja-JP" sz="1400" dirty="0" smtClean="0">
                <a:solidFill>
                  <a:prstClr val="black"/>
                </a:solidFill>
              </a:rPr>
              <a:t>※</a:t>
            </a:r>
            <a:r>
              <a:rPr lang="ja-JP" altLang="en-US" sz="1400" dirty="0" smtClean="0">
                <a:solidFill>
                  <a:prstClr val="black"/>
                </a:solidFill>
              </a:rPr>
              <a:t>市町村の</a:t>
            </a:r>
            <a:r>
              <a:rPr lang="ja-JP" altLang="en-US" sz="1400" dirty="0">
                <a:solidFill>
                  <a:prstClr val="black"/>
                </a:solidFill>
              </a:rPr>
              <a:t>日常生活圏</a:t>
            </a:r>
            <a:r>
              <a:rPr lang="ja-JP" altLang="en-US" sz="1400" dirty="0" smtClean="0">
                <a:solidFill>
                  <a:prstClr val="black"/>
                </a:solidFill>
              </a:rPr>
              <a:t>域の設定状況、地域包括</a:t>
            </a:r>
            <a:r>
              <a:rPr lang="ja-JP" altLang="en-US" sz="1400" dirty="0">
                <a:solidFill>
                  <a:prstClr val="black"/>
                </a:solidFill>
              </a:rPr>
              <a:t>支援</a:t>
            </a:r>
            <a:r>
              <a:rPr lang="ja-JP" altLang="en-US" sz="1400" dirty="0" smtClean="0">
                <a:solidFill>
                  <a:prstClr val="black"/>
                </a:solidFill>
              </a:rPr>
              <a:t>センターの整備状況及び事業の進捗等を踏まえて、必要に応じて</a:t>
            </a:r>
            <a:r>
              <a:rPr lang="ja-JP" altLang="en-US" sz="1400" dirty="0" smtClean="0">
                <a:solidFill>
                  <a:srgbClr val="FF0000"/>
                </a:solidFill>
              </a:rPr>
              <a:t>「</a:t>
            </a:r>
            <a:r>
              <a:rPr lang="ja-JP" altLang="ja-JP" sz="1400" dirty="0" smtClean="0">
                <a:solidFill>
                  <a:srgbClr val="FF0000"/>
                </a:solidFill>
              </a:rPr>
              <a:t>標準額</a:t>
            </a:r>
            <a:r>
              <a:rPr lang="ja-JP" altLang="en-US" sz="1400" dirty="0" smtClean="0">
                <a:solidFill>
                  <a:srgbClr val="FF0000"/>
                </a:solidFill>
              </a:rPr>
              <a:t>」</a:t>
            </a:r>
            <a:r>
              <a:rPr lang="ja-JP" altLang="ja-JP" sz="1400" dirty="0" smtClean="0">
                <a:solidFill>
                  <a:srgbClr val="FF0000"/>
                </a:solidFill>
              </a:rPr>
              <a:t>を</a:t>
            </a:r>
            <a:r>
              <a:rPr lang="ja-JP" altLang="ja-JP" sz="1400" dirty="0">
                <a:solidFill>
                  <a:srgbClr val="FF0000"/>
                </a:solidFill>
              </a:rPr>
              <a:t>超えることも可能</a:t>
            </a:r>
            <a:r>
              <a:rPr lang="ja-JP" altLang="ja-JP" sz="1400" dirty="0">
                <a:solidFill>
                  <a:prstClr val="black"/>
                </a:solidFill>
              </a:rPr>
              <a:t>であり、その場合は厚生労働省</a:t>
            </a:r>
            <a:r>
              <a:rPr lang="ja-JP" altLang="ja-JP" sz="1400" dirty="0" smtClean="0">
                <a:solidFill>
                  <a:prstClr val="black"/>
                </a:solidFill>
              </a:rPr>
              <a:t>に</a:t>
            </a:r>
            <a:r>
              <a:rPr lang="ja-JP" altLang="en-US" sz="1400" dirty="0" smtClean="0">
                <a:solidFill>
                  <a:prstClr val="black"/>
                </a:solidFill>
              </a:rPr>
              <a:t>追加額を</a:t>
            </a:r>
            <a:r>
              <a:rPr lang="ja-JP" altLang="ja-JP" sz="1400" dirty="0" smtClean="0">
                <a:solidFill>
                  <a:prstClr val="black"/>
                </a:solidFill>
              </a:rPr>
              <a:t>協議</a:t>
            </a:r>
            <a:r>
              <a:rPr lang="ja-JP" altLang="ja-JP" sz="1400" dirty="0">
                <a:solidFill>
                  <a:prstClr val="black"/>
                </a:solidFill>
              </a:rPr>
              <a:t>して定めた</a:t>
            </a:r>
            <a:r>
              <a:rPr lang="ja-JP" altLang="ja-JP" sz="1400" dirty="0" smtClean="0">
                <a:solidFill>
                  <a:prstClr val="black"/>
                </a:solidFill>
              </a:rPr>
              <a:t>額</a:t>
            </a:r>
            <a:r>
              <a:rPr lang="ja-JP" altLang="en-US" sz="1400" dirty="0" smtClean="0">
                <a:solidFill>
                  <a:prstClr val="black"/>
                </a:solidFill>
              </a:rPr>
              <a:t>まで事業を実施することを可能とする</a:t>
            </a:r>
            <a:r>
              <a:rPr lang="ja-JP" altLang="ja-JP" sz="1400" dirty="0" smtClean="0">
                <a:solidFill>
                  <a:prstClr val="black"/>
                </a:solidFill>
              </a:rPr>
              <a:t>。</a:t>
            </a:r>
            <a:r>
              <a:rPr lang="ja-JP" altLang="en-US" sz="1400" dirty="0" smtClean="0">
                <a:solidFill>
                  <a:prstClr val="black"/>
                </a:solidFill>
              </a:rPr>
              <a:t>　（次項に追加協議の参考例）</a:t>
            </a:r>
            <a:endParaRPr lang="ja-JP" altLang="ja-JP" sz="1100" dirty="0">
              <a:solidFill>
                <a:prstClr val="black"/>
              </a:solidFill>
            </a:endParaRPr>
          </a:p>
        </p:txBody>
      </p:sp>
      <p:sp>
        <p:nvSpPr>
          <p:cNvPr id="3" name="テキスト ボックス 2"/>
          <p:cNvSpPr txBox="1"/>
          <p:nvPr/>
        </p:nvSpPr>
        <p:spPr>
          <a:xfrm>
            <a:off x="194472" y="3429001"/>
            <a:ext cx="4585050" cy="1246495"/>
          </a:xfrm>
          <a:prstGeom prst="rect">
            <a:avLst/>
          </a:prstGeom>
          <a:noFill/>
        </p:spPr>
        <p:txBody>
          <a:bodyPr wrap="square" rtlCol="0">
            <a:spAutoFit/>
          </a:bodyPr>
          <a:lstStyle/>
          <a:p>
            <a:endParaRPr lang="ja-JP" altLang="ja-JP" sz="1400" dirty="0">
              <a:solidFill>
                <a:prstClr val="black"/>
              </a:solidFill>
            </a:endParaRPr>
          </a:p>
          <a:p>
            <a:pPr marL="355600" indent="-355600"/>
            <a:r>
              <a:rPr lang="ja-JP" altLang="ja-JP" sz="1400" dirty="0">
                <a:solidFill>
                  <a:prstClr val="black"/>
                </a:solidFill>
              </a:rPr>
              <a:t>　</a:t>
            </a:r>
            <a:r>
              <a:rPr lang="en-US" altLang="ja-JP" sz="1400" dirty="0">
                <a:solidFill>
                  <a:prstClr val="black"/>
                </a:solidFill>
              </a:rPr>
              <a:t> </a:t>
            </a:r>
            <a:r>
              <a:rPr lang="ja-JP" altLang="en-US" sz="1400" dirty="0">
                <a:solidFill>
                  <a:prstClr val="black"/>
                </a:solidFill>
              </a:rPr>
              <a:t>■</a:t>
            </a:r>
            <a:r>
              <a:rPr lang="ja-JP" altLang="ja-JP" sz="1400" dirty="0">
                <a:solidFill>
                  <a:prstClr val="black"/>
                </a:solidFill>
              </a:rPr>
              <a:t>第１層　</a:t>
            </a:r>
            <a:r>
              <a:rPr lang="en-US" altLang="ja-JP" sz="1400" dirty="0">
                <a:solidFill>
                  <a:srgbClr val="FF0000"/>
                </a:solidFill>
              </a:rPr>
              <a:t>8,000</a:t>
            </a:r>
            <a:r>
              <a:rPr lang="ja-JP" altLang="ja-JP" sz="1400" dirty="0" smtClean="0">
                <a:solidFill>
                  <a:srgbClr val="FF0000"/>
                </a:solidFill>
              </a:rPr>
              <a:t>千円</a:t>
            </a:r>
            <a:r>
              <a:rPr lang="en-US" altLang="ja-JP" sz="1400" dirty="0">
                <a:solidFill>
                  <a:prstClr val="black"/>
                </a:solidFill>
              </a:rPr>
              <a:t/>
            </a:r>
            <a:br>
              <a:rPr lang="en-US" altLang="ja-JP" sz="1400" dirty="0">
                <a:solidFill>
                  <a:prstClr val="black"/>
                </a:solidFill>
              </a:rPr>
            </a:br>
            <a:r>
              <a:rPr lang="ja-JP" altLang="ja-JP" sz="1100" dirty="0" smtClean="0">
                <a:solidFill>
                  <a:prstClr val="black"/>
                </a:solidFill>
              </a:rPr>
              <a:t>※</a:t>
            </a:r>
            <a:r>
              <a:rPr lang="ja-JP" altLang="ja-JP" sz="1100" dirty="0">
                <a:solidFill>
                  <a:prstClr val="black"/>
                </a:solidFill>
              </a:rPr>
              <a:t>指定都市の場合は、行政区の数を</a:t>
            </a:r>
            <a:r>
              <a:rPr lang="ja-JP" altLang="ja-JP" sz="1100" dirty="0" smtClean="0">
                <a:solidFill>
                  <a:prstClr val="black"/>
                </a:solidFill>
              </a:rPr>
              <a:t>乗じる</a:t>
            </a:r>
            <a:r>
              <a:rPr lang="ja-JP" altLang="en-US" sz="1100" dirty="0" smtClean="0">
                <a:solidFill>
                  <a:prstClr val="black"/>
                </a:solidFill>
              </a:rPr>
              <a:t>。</a:t>
            </a:r>
            <a:endParaRPr lang="en-US" altLang="ja-JP" sz="1100" dirty="0" smtClean="0">
              <a:solidFill>
                <a:prstClr val="black"/>
              </a:solidFill>
            </a:endParaRPr>
          </a:p>
          <a:p>
            <a:pPr indent="355600"/>
            <a:r>
              <a:rPr lang="ja-JP" altLang="ja-JP" sz="1100" u="sng" dirty="0" smtClean="0">
                <a:solidFill>
                  <a:srgbClr val="FF0000"/>
                </a:solidFill>
              </a:rPr>
              <a:t>※</a:t>
            </a:r>
            <a:r>
              <a:rPr lang="ja-JP" altLang="en-US" sz="1100" u="sng" dirty="0" smtClean="0">
                <a:solidFill>
                  <a:srgbClr val="FF0000"/>
                </a:solidFill>
              </a:rPr>
              <a:t>広域連合の場合は、構成市町村の数を乗じる。　</a:t>
            </a:r>
            <a:r>
              <a:rPr lang="ja-JP" altLang="en-US" sz="1100" dirty="0" smtClean="0">
                <a:solidFill>
                  <a:prstClr val="black"/>
                </a:solidFill>
              </a:rPr>
              <a:t>　</a:t>
            </a:r>
            <a:endParaRPr lang="ja-JP" altLang="ja-JP" sz="1100" dirty="0">
              <a:solidFill>
                <a:prstClr val="black"/>
              </a:solidFill>
            </a:endParaRPr>
          </a:p>
          <a:p>
            <a:r>
              <a:rPr lang="ja-JP" altLang="ja-JP" sz="1400" dirty="0">
                <a:solidFill>
                  <a:prstClr val="black"/>
                </a:solidFill>
              </a:rPr>
              <a:t>　</a:t>
            </a:r>
            <a:r>
              <a:rPr lang="en-US" altLang="ja-JP" sz="1400" dirty="0">
                <a:solidFill>
                  <a:prstClr val="black"/>
                </a:solidFill>
              </a:rPr>
              <a:t> </a:t>
            </a:r>
            <a:r>
              <a:rPr lang="ja-JP" altLang="en-US" sz="1400" dirty="0">
                <a:solidFill>
                  <a:prstClr val="black"/>
                </a:solidFill>
              </a:rPr>
              <a:t>■</a:t>
            </a:r>
            <a:r>
              <a:rPr lang="ja-JP" altLang="ja-JP" sz="1400" dirty="0">
                <a:solidFill>
                  <a:prstClr val="black"/>
                </a:solidFill>
              </a:rPr>
              <a:t>第２層　</a:t>
            </a:r>
            <a:r>
              <a:rPr lang="en-US" altLang="ja-JP" sz="1400" dirty="0">
                <a:solidFill>
                  <a:srgbClr val="FF0000"/>
                </a:solidFill>
              </a:rPr>
              <a:t>4,000</a:t>
            </a:r>
            <a:r>
              <a:rPr lang="ja-JP" altLang="ja-JP" sz="1400" dirty="0">
                <a:solidFill>
                  <a:srgbClr val="FF0000"/>
                </a:solidFill>
              </a:rPr>
              <a:t>千円　×　日常生活圏域の数</a:t>
            </a:r>
          </a:p>
          <a:p>
            <a:pPr marL="360000" indent="-457200"/>
            <a:r>
              <a:rPr lang="en-US" altLang="ja-JP" sz="1100" dirty="0" smtClean="0">
                <a:solidFill>
                  <a:prstClr val="black"/>
                </a:solidFill>
              </a:rPr>
              <a:t>  </a:t>
            </a:r>
            <a:r>
              <a:rPr lang="ja-JP" altLang="ja-JP" sz="1100" dirty="0">
                <a:solidFill>
                  <a:prstClr val="black"/>
                </a:solidFill>
              </a:rPr>
              <a:t>　</a:t>
            </a:r>
            <a:r>
              <a:rPr lang="ja-JP" altLang="en-US" sz="1100" dirty="0">
                <a:solidFill>
                  <a:prstClr val="black"/>
                </a:solidFill>
              </a:rPr>
              <a:t>　</a:t>
            </a:r>
            <a:r>
              <a:rPr lang="ja-JP" altLang="en-US" sz="1100" dirty="0" smtClean="0">
                <a:solidFill>
                  <a:prstClr val="black"/>
                </a:solidFill>
              </a:rPr>
              <a:t>　</a:t>
            </a:r>
            <a:r>
              <a:rPr lang="en-US" altLang="ja-JP" sz="1100" dirty="0" smtClean="0">
                <a:solidFill>
                  <a:prstClr val="black"/>
                </a:solidFill>
              </a:rPr>
              <a:t>※</a:t>
            </a:r>
            <a:r>
              <a:rPr lang="ja-JP" altLang="ja-JP" sz="1100" dirty="0" smtClean="0">
                <a:solidFill>
                  <a:prstClr val="black"/>
                </a:solidFill>
              </a:rPr>
              <a:t>日常</a:t>
            </a:r>
            <a:r>
              <a:rPr lang="ja-JP" altLang="ja-JP" sz="1100" dirty="0">
                <a:solidFill>
                  <a:prstClr val="black"/>
                </a:solidFill>
              </a:rPr>
              <a:t>生活圏域</a:t>
            </a:r>
            <a:r>
              <a:rPr lang="ja-JP" altLang="en-US" sz="1100" dirty="0">
                <a:solidFill>
                  <a:prstClr val="black"/>
                </a:solidFill>
              </a:rPr>
              <a:t>が一つの市町村</a:t>
            </a:r>
            <a:r>
              <a:rPr lang="ja-JP" altLang="ja-JP" sz="1100" dirty="0">
                <a:solidFill>
                  <a:prstClr val="black"/>
                </a:solidFill>
              </a:rPr>
              <a:t>は、第１層分のみを算定</a:t>
            </a:r>
            <a:r>
              <a:rPr lang="ja-JP" altLang="ja-JP" sz="1100" dirty="0" smtClean="0">
                <a:solidFill>
                  <a:prstClr val="black"/>
                </a:solidFill>
              </a:rPr>
              <a:t>。</a:t>
            </a:r>
            <a:endParaRPr lang="en-US" altLang="ja-JP" sz="1400" dirty="0" smtClean="0">
              <a:solidFill>
                <a:prstClr val="black"/>
              </a:solidFill>
            </a:endParaRPr>
          </a:p>
        </p:txBody>
      </p:sp>
      <p:sp>
        <p:nvSpPr>
          <p:cNvPr id="9" name="正方形/長方形 8"/>
          <p:cNvSpPr/>
          <p:nvPr/>
        </p:nvSpPr>
        <p:spPr>
          <a:xfrm>
            <a:off x="4953000" y="3698448"/>
            <a:ext cx="4953000" cy="738664"/>
          </a:xfrm>
          <a:prstGeom prst="rect">
            <a:avLst/>
          </a:prstGeom>
        </p:spPr>
        <p:txBody>
          <a:bodyPr wrap="square">
            <a:spAutoFit/>
          </a:bodyPr>
          <a:lstStyle/>
          <a:p>
            <a:r>
              <a:rPr lang="ja-JP" altLang="en-US" sz="1400" dirty="0" smtClean="0">
                <a:solidFill>
                  <a:prstClr val="black"/>
                </a:solidFill>
              </a:rPr>
              <a:t>■</a:t>
            </a:r>
            <a:r>
              <a:rPr lang="ja-JP" altLang="ja-JP" sz="1400" dirty="0" smtClean="0">
                <a:solidFill>
                  <a:prstClr val="black"/>
                </a:solidFill>
              </a:rPr>
              <a:t>基礎</a:t>
            </a:r>
            <a:r>
              <a:rPr lang="ja-JP" altLang="en-US" sz="1400" dirty="0">
                <a:solidFill>
                  <a:prstClr val="black"/>
                </a:solidFill>
              </a:rPr>
              <a:t>事業</a:t>
            </a:r>
            <a:r>
              <a:rPr lang="ja-JP" altLang="ja-JP" sz="1400" dirty="0" smtClean="0">
                <a:solidFill>
                  <a:prstClr val="black"/>
                </a:solidFill>
              </a:rPr>
              <a:t>分</a:t>
            </a:r>
            <a:r>
              <a:rPr lang="ja-JP" altLang="ja-JP" sz="1400" dirty="0">
                <a:solidFill>
                  <a:prstClr val="black"/>
                </a:solidFill>
              </a:rPr>
              <a:t>　</a:t>
            </a:r>
            <a:r>
              <a:rPr lang="en-US" altLang="ja-JP" sz="1400" dirty="0">
                <a:solidFill>
                  <a:srgbClr val="FF0000"/>
                </a:solidFill>
              </a:rPr>
              <a:t>1,058</a:t>
            </a:r>
            <a:r>
              <a:rPr lang="ja-JP" altLang="ja-JP" sz="1400" dirty="0" smtClean="0">
                <a:solidFill>
                  <a:srgbClr val="FF0000"/>
                </a:solidFill>
              </a:rPr>
              <a:t>千円</a:t>
            </a:r>
            <a:endParaRPr lang="en-US" altLang="ja-JP" sz="1400" dirty="0" smtClean="0">
              <a:solidFill>
                <a:srgbClr val="FF0000"/>
              </a:solidFill>
            </a:endParaRPr>
          </a:p>
          <a:p>
            <a:endParaRPr lang="en-US" altLang="ja-JP" sz="1400" dirty="0">
              <a:solidFill>
                <a:srgbClr val="FF0000"/>
              </a:solidFill>
            </a:endParaRPr>
          </a:p>
          <a:p>
            <a:r>
              <a:rPr lang="ja-JP" altLang="en-US" sz="1400" dirty="0" smtClean="0">
                <a:solidFill>
                  <a:prstClr val="black"/>
                </a:solidFill>
              </a:rPr>
              <a:t>■</a:t>
            </a:r>
            <a:r>
              <a:rPr lang="ja-JP" altLang="ja-JP" sz="1400" dirty="0" smtClean="0">
                <a:solidFill>
                  <a:prstClr val="black"/>
                </a:solidFill>
              </a:rPr>
              <a:t>規模</a:t>
            </a:r>
            <a:r>
              <a:rPr lang="ja-JP" altLang="en-US" sz="1400" dirty="0" smtClean="0">
                <a:solidFill>
                  <a:prstClr val="black"/>
                </a:solidFill>
              </a:rPr>
              <a:t>連動</a:t>
            </a:r>
            <a:r>
              <a:rPr lang="ja-JP" altLang="ja-JP" sz="1400" dirty="0" smtClean="0">
                <a:solidFill>
                  <a:prstClr val="black"/>
                </a:solidFill>
              </a:rPr>
              <a:t>分</a:t>
            </a:r>
            <a:r>
              <a:rPr lang="ja-JP" altLang="ja-JP" sz="1400" dirty="0">
                <a:solidFill>
                  <a:prstClr val="black"/>
                </a:solidFill>
              </a:rPr>
              <a:t>　</a:t>
            </a:r>
            <a:r>
              <a:rPr lang="en-US" altLang="ja-JP" sz="1400" dirty="0">
                <a:solidFill>
                  <a:srgbClr val="FF0000"/>
                </a:solidFill>
              </a:rPr>
              <a:t>3,761</a:t>
            </a:r>
            <a:r>
              <a:rPr lang="ja-JP" altLang="ja-JP" sz="1400" dirty="0">
                <a:solidFill>
                  <a:srgbClr val="FF0000"/>
                </a:solidFill>
              </a:rPr>
              <a:t>千円　×　地域包括支援</a:t>
            </a:r>
            <a:r>
              <a:rPr lang="ja-JP" altLang="ja-JP" sz="1400" dirty="0" smtClean="0">
                <a:solidFill>
                  <a:srgbClr val="FF0000"/>
                </a:solidFill>
              </a:rPr>
              <a:t>センター数</a:t>
            </a:r>
            <a:endParaRPr lang="en-US" altLang="ja-JP" sz="1400" dirty="0" smtClean="0">
              <a:solidFill>
                <a:prstClr val="black"/>
              </a:solidFill>
            </a:endParaRPr>
          </a:p>
        </p:txBody>
      </p:sp>
      <p:sp>
        <p:nvSpPr>
          <p:cNvPr id="15" name="角丸四角形 14"/>
          <p:cNvSpPr/>
          <p:nvPr/>
        </p:nvSpPr>
        <p:spPr>
          <a:xfrm>
            <a:off x="311277" y="3476752"/>
            <a:ext cx="4251681"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72163" y="3213000"/>
            <a:ext cx="2152666"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ja-JP" sz="1400" dirty="0">
                <a:solidFill>
                  <a:prstClr val="white"/>
                </a:solidFill>
              </a:rPr>
              <a:t>①生活支援体制</a:t>
            </a:r>
            <a:r>
              <a:rPr lang="ja-JP" altLang="ja-JP" sz="1400" dirty="0" smtClean="0">
                <a:solidFill>
                  <a:prstClr val="white"/>
                </a:solidFill>
              </a:rPr>
              <a:t>整備</a:t>
            </a:r>
            <a:r>
              <a:rPr lang="ja-JP" altLang="en-US" sz="1400" dirty="0" smtClean="0">
                <a:solidFill>
                  <a:prstClr val="white"/>
                </a:solidFill>
              </a:rPr>
              <a:t>事業</a:t>
            </a:r>
            <a:endParaRPr lang="ja-JP" altLang="ja-JP" sz="1400" dirty="0">
              <a:solidFill>
                <a:prstClr val="white"/>
              </a:solidFill>
            </a:endParaRPr>
          </a:p>
        </p:txBody>
      </p:sp>
      <p:sp>
        <p:nvSpPr>
          <p:cNvPr id="16" name="角丸四角形 15"/>
          <p:cNvSpPr/>
          <p:nvPr/>
        </p:nvSpPr>
        <p:spPr>
          <a:xfrm>
            <a:off x="311276" y="5286699"/>
            <a:ext cx="4251681"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 16"/>
          <p:cNvSpPr/>
          <p:nvPr/>
        </p:nvSpPr>
        <p:spPr>
          <a:xfrm>
            <a:off x="4913787" y="3486483"/>
            <a:ext cx="4797741" cy="12386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4905948" y="5358707"/>
            <a:ext cx="4797741" cy="11666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272487" y="5085208"/>
            <a:ext cx="1973703"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smtClean="0">
                <a:solidFill>
                  <a:prstClr val="white"/>
                </a:solidFill>
              </a:rPr>
              <a:t>②認知症総合支援事業</a:t>
            </a:r>
            <a:endParaRPr lang="en-US" altLang="ja-JP" sz="1400" dirty="0" smtClean="0">
              <a:solidFill>
                <a:prstClr val="white"/>
              </a:solidFill>
            </a:endParaRPr>
          </a:p>
        </p:txBody>
      </p:sp>
      <p:sp>
        <p:nvSpPr>
          <p:cNvPr id="12" name="正方形/長方形 11"/>
          <p:cNvSpPr/>
          <p:nvPr/>
        </p:nvSpPr>
        <p:spPr>
          <a:xfrm>
            <a:off x="4779522" y="3227163"/>
            <a:ext cx="2600072"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smtClean="0">
                <a:solidFill>
                  <a:prstClr val="white"/>
                </a:solidFill>
              </a:rPr>
              <a:t>③在宅医療・介護連携推進事業</a:t>
            </a:r>
            <a:endParaRPr lang="ja-JP" altLang="ja-JP" sz="1400" dirty="0">
              <a:solidFill>
                <a:prstClr val="white"/>
              </a:solidFill>
            </a:endParaRPr>
          </a:p>
        </p:txBody>
      </p:sp>
      <p:sp>
        <p:nvSpPr>
          <p:cNvPr id="13" name="正方形/長方形 12"/>
          <p:cNvSpPr/>
          <p:nvPr/>
        </p:nvSpPr>
        <p:spPr>
          <a:xfrm>
            <a:off x="4796996" y="5180904"/>
            <a:ext cx="2122307"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sz="1400" dirty="0">
                <a:solidFill>
                  <a:prstClr val="white"/>
                </a:solidFill>
              </a:rPr>
              <a:t>④</a:t>
            </a:r>
            <a:r>
              <a:rPr lang="ja-JP" altLang="en-US" sz="1400" dirty="0" smtClean="0">
                <a:solidFill>
                  <a:prstClr val="white"/>
                </a:solidFill>
              </a:rPr>
              <a:t>地域ケア会議推進事業</a:t>
            </a:r>
            <a:endParaRPr lang="ja-JP" altLang="ja-JP" sz="1400" dirty="0">
              <a:solidFill>
                <a:prstClr val="white"/>
              </a:solidFill>
            </a:endParaRPr>
          </a:p>
        </p:txBody>
      </p:sp>
      <p:sp>
        <p:nvSpPr>
          <p:cNvPr id="8" name="正方形/長方形 7"/>
          <p:cNvSpPr/>
          <p:nvPr/>
        </p:nvSpPr>
        <p:spPr>
          <a:xfrm>
            <a:off x="4953002" y="5589240"/>
            <a:ext cx="4665565" cy="815608"/>
          </a:xfrm>
          <a:prstGeom prst="rect">
            <a:avLst/>
          </a:prstGeom>
        </p:spPr>
        <p:txBody>
          <a:bodyPr wrap="square">
            <a:spAutoFit/>
          </a:bodyPr>
          <a:lstStyle/>
          <a:p>
            <a:r>
              <a:rPr lang="ja-JP" altLang="en-US" sz="1400" dirty="0" smtClean="0">
                <a:solidFill>
                  <a:prstClr val="black"/>
                </a:solidFill>
              </a:rPr>
              <a:t>■</a:t>
            </a:r>
            <a:r>
              <a:rPr lang="en-US" altLang="ja-JP" sz="1400" dirty="0" smtClean="0">
                <a:solidFill>
                  <a:srgbClr val="FF0000"/>
                </a:solidFill>
              </a:rPr>
              <a:t>1,272</a:t>
            </a:r>
            <a:r>
              <a:rPr lang="ja-JP" altLang="ja-JP" sz="1400" dirty="0">
                <a:solidFill>
                  <a:srgbClr val="FF0000"/>
                </a:solidFill>
              </a:rPr>
              <a:t>千円　×　地域包括支援</a:t>
            </a:r>
            <a:r>
              <a:rPr lang="ja-JP" altLang="ja-JP" sz="1400" dirty="0" smtClean="0">
                <a:solidFill>
                  <a:srgbClr val="FF0000"/>
                </a:solidFill>
              </a:rPr>
              <a:t>センター数</a:t>
            </a:r>
            <a:endParaRPr lang="en-US" altLang="ja-JP" sz="1400" dirty="0" smtClean="0">
              <a:solidFill>
                <a:srgbClr val="FF0000"/>
              </a:solidFill>
            </a:endParaRPr>
          </a:p>
          <a:p>
            <a:pPr marL="177800"/>
            <a:r>
              <a:rPr lang="en-US" altLang="ja-JP" sz="1100" u="sng" dirty="0" smtClean="0">
                <a:solidFill>
                  <a:srgbClr val="FF0000"/>
                </a:solidFill>
                <a:latin typeface="+mj-ea"/>
                <a:ea typeface="+mj-ea"/>
              </a:rPr>
              <a:t>※</a:t>
            </a:r>
            <a:r>
              <a:rPr lang="ja-JP" altLang="en-US" sz="1100" u="sng" dirty="0" smtClean="0">
                <a:solidFill>
                  <a:srgbClr val="FF0000"/>
                </a:solidFill>
                <a:latin typeface="+mj-ea"/>
                <a:ea typeface="+mj-ea"/>
              </a:rPr>
              <a:t>介護支援専門員の資質向上に資するよう、市町村内の全ての介護支援専門員が年に１回は地域ケア会議での支援を受けられるようにするなど、効果的な実施に努める。</a:t>
            </a:r>
            <a:endParaRPr lang="ja-JP" altLang="en-US" sz="1100" u="sng" dirty="0">
              <a:solidFill>
                <a:srgbClr val="FF0000"/>
              </a:solidFill>
              <a:latin typeface="+mj-ea"/>
              <a:ea typeface="+mj-ea"/>
            </a:endParaRPr>
          </a:p>
        </p:txBody>
      </p:sp>
      <p:sp>
        <p:nvSpPr>
          <p:cNvPr id="19" name="正方形/長方形 18"/>
          <p:cNvSpPr/>
          <p:nvPr/>
        </p:nvSpPr>
        <p:spPr>
          <a:xfrm>
            <a:off x="350489" y="5545419"/>
            <a:ext cx="4368485" cy="907941"/>
          </a:xfrm>
          <a:prstGeom prst="rect">
            <a:avLst/>
          </a:prstGeom>
        </p:spPr>
        <p:txBody>
          <a:bodyPr wrap="square">
            <a:spAutoFit/>
          </a:bodyPr>
          <a:lstStyle/>
          <a:p>
            <a:r>
              <a:rPr lang="ja-JP" altLang="en-US" sz="1400" dirty="0" smtClean="0">
                <a:solidFill>
                  <a:prstClr val="black"/>
                </a:solidFill>
              </a:rPr>
              <a:t>■</a:t>
            </a:r>
            <a:r>
              <a:rPr lang="ja-JP" altLang="en-US" sz="1400" dirty="0">
                <a:solidFill>
                  <a:prstClr val="black"/>
                </a:solidFill>
              </a:rPr>
              <a:t>認知症初期集中支援事業　　</a:t>
            </a:r>
            <a:r>
              <a:rPr lang="en-US" altLang="ja-JP" sz="1400" dirty="0">
                <a:solidFill>
                  <a:srgbClr val="FF0000"/>
                </a:solidFill>
              </a:rPr>
              <a:t>10,266</a:t>
            </a:r>
            <a:r>
              <a:rPr lang="ja-JP" altLang="ja-JP" sz="1400" dirty="0">
                <a:solidFill>
                  <a:srgbClr val="FF0000"/>
                </a:solidFill>
              </a:rPr>
              <a:t>千円</a:t>
            </a:r>
            <a:r>
              <a:rPr lang="en-US" altLang="ja-JP" sz="1400" dirty="0">
                <a:solidFill>
                  <a:prstClr val="black"/>
                </a:solidFill>
              </a:rPr>
              <a:t/>
            </a:r>
            <a:br>
              <a:rPr lang="en-US" altLang="ja-JP" sz="1400" dirty="0">
                <a:solidFill>
                  <a:prstClr val="black"/>
                </a:solidFill>
              </a:rPr>
            </a:br>
            <a:r>
              <a:rPr lang="ja-JP" altLang="en-US" sz="1400" dirty="0">
                <a:solidFill>
                  <a:prstClr val="black"/>
                </a:solidFill>
              </a:rPr>
              <a:t>　 </a:t>
            </a:r>
            <a:r>
              <a:rPr lang="ja-JP" altLang="ja-JP" sz="1100" dirty="0" smtClean="0">
                <a:solidFill>
                  <a:prstClr val="black"/>
                </a:solidFill>
              </a:rPr>
              <a:t>※</a:t>
            </a:r>
            <a:r>
              <a:rPr lang="ja-JP" altLang="ja-JP" sz="1100" dirty="0">
                <a:solidFill>
                  <a:prstClr val="black"/>
                </a:solidFill>
              </a:rPr>
              <a:t>指定都市の場合は、行政区の数を</a:t>
            </a:r>
            <a:r>
              <a:rPr lang="ja-JP" altLang="ja-JP" sz="1100" dirty="0" smtClean="0">
                <a:solidFill>
                  <a:prstClr val="black"/>
                </a:solidFill>
              </a:rPr>
              <a:t>乗じる</a:t>
            </a:r>
            <a:endParaRPr lang="en-US" altLang="ja-JP" sz="1100" dirty="0" smtClean="0">
              <a:solidFill>
                <a:prstClr val="black"/>
              </a:solidFill>
            </a:endParaRPr>
          </a:p>
          <a:p>
            <a:endParaRPr lang="ja-JP" altLang="ja-JP" sz="1100" dirty="0" smtClean="0">
              <a:solidFill>
                <a:prstClr val="black"/>
              </a:solidFill>
            </a:endParaRPr>
          </a:p>
          <a:p>
            <a:r>
              <a:rPr lang="ja-JP" altLang="en-US" sz="1400" dirty="0" smtClean="0">
                <a:solidFill>
                  <a:prstClr val="black"/>
                </a:solidFill>
              </a:rPr>
              <a:t>■</a:t>
            </a:r>
            <a:r>
              <a:rPr lang="ja-JP" altLang="en-US" sz="1200" dirty="0" smtClean="0">
                <a:solidFill>
                  <a:prstClr val="black"/>
                </a:solidFill>
              </a:rPr>
              <a:t>認知症地域支援・ケア向上推進事業</a:t>
            </a:r>
            <a:r>
              <a:rPr lang="ja-JP" altLang="ja-JP" sz="1400" dirty="0" smtClean="0">
                <a:solidFill>
                  <a:prstClr val="black"/>
                </a:solidFill>
              </a:rPr>
              <a:t>　</a:t>
            </a:r>
            <a:r>
              <a:rPr lang="en-US" altLang="ja-JP" sz="1400" dirty="0" smtClean="0">
                <a:solidFill>
                  <a:prstClr val="black"/>
                </a:solidFill>
              </a:rPr>
              <a:t> </a:t>
            </a:r>
            <a:r>
              <a:rPr lang="en-US" altLang="ja-JP" sz="1400" dirty="0" smtClean="0">
                <a:solidFill>
                  <a:srgbClr val="FF0000"/>
                </a:solidFill>
              </a:rPr>
              <a:t>6,802</a:t>
            </a:r>
            <a:r>
              <a:rPr lang="ja-JP" altLang="ja-JP" sz="1400" dirty="0" smtClean="0">
                <a:solidFill>
                  <a:srgbClr val="FF0000"/>
                </a:solidFill>
              </a:rPr>
              <a:t>千円</a:t>
            </a:r>
            <a:endParaRPr lang="ja-JP" altLang="en-US" sz="1400" dirty="0">
              <a:solidFill>
                <a:srgbClr val="FF0000"/>
              </a:solidFill>
            </a:endParaRPr>
          </a:p>
        </p:txBody>
      </p:sp>
      <p:sp>
        <p:nvSpPr>
          <p:cNvPr id="20" name="角丸四角形 19"/>
          <p:cNvSpPr/>
          <p:nvPr/>
        </p:nvSpPr>
        <p:spPr>
          <a:xfrm>
            <a:off x="215656" y="3140969"/>
            <a:ext cx="4378454" cy="1656184"/>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スライド番号プレースホルダー 2"/>
          <p:cNvSpPr>
            <a:spLocks noGrp="1"/>
          </p:cNvSpPr>
          <p:nvPr>
            <p:ph type="sldNum" sz="quarter" idx="12"/>
          </p:nvPr>
        </p:nvSpPr>
        <p:spPr>
          <a:xfrm>
            <a:off x="7594278" y="6520260"/>
            <a:ext cx="2311400" cy="365125"/>
          </a:xfrm>
        </p:spPr>
        <p:txBody>
          <a:bodyPr/>
          <a:lstStyle/>
          <a:p>
            <a:fld id="{6EE5545B-4637-4310-8EFF-B98F64E0B5B7}" type="slidenum">
              <a:rPr lang="ja-JP" altLang="en-US" sz="1400" b="1" smtClean="0">
                <a:solidFill>
                  <a:schemeClr val="tx1"/>
                </a:solidFill>
                <a:latin typeface="ＭＳ ゴシック" panose="020B0609070205080204" pitchFamily="49" charset="-128"/>
                <a:ea typeface="ＭＳ ゴシック" panose="020B0609070205080204" pitchFamily="49" charset="-128"/>
              </a:rPr>
              <a:pPr/>
              <a:t>16</a:t>
            </a:fld>
            <a:endParaRPr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4473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6463" y="908721"/>
            <a:ext cx="9673075" cy="1368151"/>
          </a:xfrm>
          <a:ln w="19050">
            <a:solidFill>
              <a:schemeClr val="tx1"/>
            </a:solidFill>
          </a:ln>
        </p:spPr>
        <p:txBody>
          <a:bodyPr>
            <a:normAutofit lnSpcReduction="10000"/>
          </a:bodyPr>
          <a:lstStyle/>
          <a:p>
            <a:pPr marL="0" indent="0">
              <a:buNone/>
            </a:pPr>
            <a:endParaRPr lang="en-US" altLang="ja-JP" sz="1600" dirty="0" smtClean="0"/>
          </a:p>
          <a:p>
            <a:pPr marL="0" indent="0">
              <a:buNone/>
            </a:pPr>
            <a:r>
              <a:rPr lang="ja-JP" altLang="en-US" sz="1600" dirty="0" smtClean="0"/>
              <a:t>○市町村全域において実施する必要はなく、地域を限定してモデル的に取り組むことも可能。</a:t>
            </a:r>
            <a:endParaRPr lang="en-US" altLang="ja-JP" sz="1600" dirty="0" smtClean="0"/>
          </a:p>
          <a:p>
            <a:pPr marL="0" indent="0">
              <a:buNone/>
            </a:pPr>
            <a:r>
              <a:rPr lang="ja-JP" altLang="en-US" sz="1600" dirty="0" smtClean="0"/>
              <a:t>○当初は生活支援コーディネーターや協議体が配置、設置されていなくとも、活用が可能。</a:t>
            </a:r>
            <a:endParaRPr lang="en-US" altLang="ja-JP" sz="1600" dirty="0" smtClean="0"/>
          </a:p>
          <a:p>
            <a:pPr marL="0" indent="0">
              <a:buNone/>
            </a:pPr>
            <a:r>
              <a:rPr kumimoji="1" lang="ja-JP" altLang="en-US" sz="1600" dirty="0" smtClean="0"/>
              <a:t>○協議体の機能を有するような既存の会議等も積極的に活用しつつ、最低限必要なメンバーで協議体を立ち上げ、徐々にメンバーを増やしていくなどといった方法も有効。</a:t>
            </a:r>
            <a:endParaRPr kumimoji="1" lang="ja-JP" altLang="en-US" sz="1600" dirty="0"/>
          </a:p>
        </p:txBody>
      </p:sp>
      <p:sp>
        <p:nvSpPr>
          <p:cNvPr id="5" name="角丸四角形 4"/>
          <p:cNvSpPr/>
          <p:nvPr/>
        </p:nvSpPr>
        <p:spPr>
          <a:xfrm>
            <a:off x="116463" y="692696"/>
            <a:ext cx="1794199"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black"/>
                </a:solidFill>
              </a:rPr>
              <a:t>前提</a:t>
            </a:r>
            <a:endParaRPr lang="ja-JP" altLang="en-US" b="1" dirty="0">
              <a:solidFill>
                <a:prstClr val="black"/>
              </a:solidFill>
            </a:endParaRPr>
          </a:p>
        </p:txBody>
      </p:sp>
      <p:sp>
        <p:nvSpPr>
          <p:cNvPr id="8" name="正方形/長方形 7"/>
          <p:cNvSpPr/>
          <p:nvPr/>
        </p:nvSpPr>
        <p:spPr bwMode="gray">
          <a:xfrm>
            <a:off x="66135" y="44625"/>
            <a:ext cx="9773730" cy="547241"/>
          </a:xfrm>
          <a:prstGeom prst="rect">
            <a:avLst/>
          </a:prstGeom>
          <a:solidFill>
            <a:srgbClr val="00B0F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2400" b="1" dirty="0" smtClean="0">
                <a:solidFill>
                  <a:prstClr val="white"/>
                </a:solidFill>
                <a:latin typeface="ＭＳ Ｐゴシック"/>
              </a:rPr>
              <a:t>生活支援体制整備事業の活用例</a:t>
            </a:r>
            <a:endParaRPr lang="ja-JP" altLang="en-US" sz="1600" b="1" dirty="0">
              <a:solidFill>
                <a:prstClr val="white"/>
              </a:solidFill>
              <a:latin typeface="ＭＳ Ｐゴシック"/>
            </a:endParaRPr>
          </a:p>
        </p:txBody>
      </p:sp>
      <p:grpSp>
        <p:nvGrpSpPr>
          <p:cNvPr id="6" name="グループ化 5"/>
          <p:cNvGrpSpPr/>
          <p:nvPr/>
        </p:nvGrpSpPr>
        <p:grpSpPr>
          <a:xfrm>
            <a:off x="116463" y="2348880"/>
            <a:ext cx="9673075" cy="3072684"/>
            <a:chOff x="116836" y="2420888"/>
            <a:chExt cx="9704078" cy="3072684"/>
          </a:xfrm>
        </p:grpSpPr>
        <p:sp>
          <p:nvSpPr>
            <p:cNvPr id="4" name="コンテンツ プレースホルダー 2"/>
            <p:cNvSpPr txBox="1">
              <a:spLocks/>
            </p:cNvSpPr>
            <p:nvPr/>
          </p:nvSpPr>
          <p:spPr>
            <a:xfrm>
              <a:off x="116836" y="2665581"/>
              <a:ext cx="9704078" cy="2827991"/>
            </a:xfrm>
            <a:prstGeom prst="rect">
              <a:avLst/>
            </a:prstGeom>
            <a:ln w="1905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6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○協議体の設置に向けた生活支援・介護予防サービスの充実に関する研究会等の立上げや開催に係る経費</a:t>
              </a:r>
              <a:endParaRPr lang="en-US" altLang="ja-JP" sz="1600" dirty="0" smtClean="0">
                <a:solidFill>
                  <a:prstClr val="black"/>
                </a:solidFill>
              </a:endParaRPr>
            </a:p>
            <a:p>
              <a:pPr marL="261938" indent="0">
                <a:buFont typeface="Arial" panose="020B0604020202020204" pitchFamily="34" charset="0"/>
                <a:buNone/>
              </a:pPr>
              <a:r>
                <a:rPr lang="ja-JP" altLang="en-US" sz="1300" dirty="0" smtClean="0">
                  <a:solidFill>
                    <a:prstClr val="black"/>
                  </a:solidFill>
                </a:rPr>
                <a:t>研究会等出席に係る謝金（報償費）</a:t>
              </a:r>
              <a:r>
                <a:rPr lang="ja-JP" altLang="en-US" sz="1300" dirty="0">
                  <a:solidFill>
                    <a:prstClr val="black"/>
                  </a:solidFill>
                </a:rPr>
                <a:t>、</a:t>
              </a:r>
              <a:r>
                <a:rPr lang="ja-JP" altLang="en-US" sz="1300" dirty="0" smtClean="0">
                  <a:solidFill>
                    <a:prstClr val="black"/>
                  </a:solidFill>
                </a:rPr>
                <a:t>開催調整に係る旅費、資料印刷費（印刷製本費）、会場借上料（使用料及び賃借料）　等</a:t>
              </a:r>
              <a:endParaRPr lang="en-US" altLang="ja-JP" sz="1300" dirty="0" smtClean="0">
                <a:solidFill>
                  <a:prstClr val="black"/>
                </a:solidFill>
              </a:endParaRPr>
            </a:p>
            <a:p>
              <a:pPr marL="0" indent="0">
                <a:buFont typeface="Arial" panose="020B0604020202020204" pitchFamily="34" charset="0"/>
                <a:buNone/>
              </a:pPr>
              <a:endParaRPr lang="en-US" altLang="ja-JP" sz="12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○研究会や協議体等が中心となって実施する地域</a:t>
              </a:r>
              <a:r>
                <a:rPr lang="ja-JP" altLang="en-US" sz="1600" dirty="0">
                  <a:solidFill>
                    <a:prstClr val="black"/>
                  </a:solidFill>
                </a:rPr>
                <a:t>資源の実態調査等の情報</a:t>
              </a:r>
              <a:r>
                <a:rPr lang="ja-JP" altLang="en-US" sz="1600" dirty="0" smtClean="0">
                  <a:solidFill>
                    <a:prstClr val="black"/>
                  </a:solidFill>
                </a:rPr>
                <a:t>収集に係る経費</a:t>
              </a:r>
              <a:endParaRPr lang="en-US" altLang="ja-JP" sz="1600" dirty="0">
                <a:solidFill>
                  <a:prstClr val="black"/>
                </a:solidFill>
              </a:endParaRPr>
            </a:p>
            <a:p>
              <a:pPr marL="261938" indent="0">
                <a:buFont typeface="Arial" panose="020B0604020202020204" pitchFamily="34" charset="0"/>
                <a:buNone/>
              </a:pPr>
              <a:r>
                <a:rPr lang="ja-JP" altLang="en-US" sz="1300" dirty="0" smtClean="0">
                  <a:solidFill>
                    <a:prstClr val="black"/>
                  </a:solidFill>
                </a:rPr>
                <a:t>調査</a:t>
              </a:r>
              <a:r>
                <a:rPr lang="ja-JP" altLang="en-US" sz="1300" dirty="0">
                  <a:solidFill>
                    <a:prstClr val="black"/>
                  </a:solidFill>
                </a:rPr>
                <a:t>様式印刷費（印刷製本費）、調査様式郵送料（通信運搬費）、調査に係る委託料　等</a:t>
              </a:r>
              <a:endParaRPr lang="en-US" altLang="ja-JP" sz="1300" dirty="0">
                <a:solidFill>
                  <a:prstClr val="black"/>
                </a:solidFill>
              </a:endParaRPr>
            </a:p>
            <a:p>
              <a:pPr marL="0" indent="0">
                <a:buFont typeface="Arial" panose="020B0604020202020204" pitchFamily="34" charset="0"/>
                <a:buNone/>
              </a:pPr>
              <a:endParaRPr lang="en-US" altLang="ja-JP" sz="1200" dirty="0" smtClean="0">
                <a:solidFill>
                  <a:prstClr val="black"/>
                </a:solidFill>
              </a:endParaRPr>
            </a:p>
            <a:p>
              <a:pPr marL="0" indent="0">
                <a:buFont typeface="Arial" panose="020B0604020202020204" pitchFamily="34" charset="0"/>
                <a:buNone/>
              </a:pPr>
              <a:r>
                <a:rPr lang="ja-JP" altLang="en-US" sz="1600" dirty="0" smtClean="0">
                  <a:solidFill>
                    <a:prstClr val="black"/>
                  </a:solidFill>
                </a:rPr>
                <a:t>○</a:t>
              </a:r>
              <a:r>
                <a:rPr lang="ja-JP" altLang="en-US" sz="1600" dirty="0">
                  <a:solidFill>
                    <a:prstClr val="black"/>
                  </a:solidFill>
                </a:rPr>
                <a:t>生活支援・介護予防サービスに係るボランティア等の担い手に対する研修等実施に</a:t>
              </a:r>
              <a:r>
                <a:rPr lang="ja-JP" altLang="en-US" sz="1600" dirty="0" smtClean="0">
                  <a:solidFill>
                    <a:prstClr val="black"/>
                  </a:solidFill>
                </a:rPr>
                <a:t>係る経費</a:t>
              </a:r>
              <a:endParaRPr lang="en-US" altLang="ja-JP" sz="1600" dirty="0">
                <a:solidFill>
                  <a:prstClr val="black"/>
                </a:solidFill>
              </a:endParaRPr>
            </a:p>
            <a:p>
              <a:pPr marL="261938" indent="0">
                <a:buFont typeface="Arial" panose="020B0604020202020204" pitchFamily="34" charset="0"/>
                <a:buNone/>
              </a:pPr>
              <a:r>
                <a:rPr lang="ja-JP" altLang="en-US" sz="1300" dirty="0" smtClean="0">
                  <a:solidFill>
                    <a:prstClr val="black"/>
                  </a:solidFill>
                </a:rPr>
                <a:t>研修</a:t>
              </a:r>
              <a:r>
                <a:rPr lang="ja-JP" altLang="en-US" sz="1300" dirty="0">
                  <a:solidFill>
                    <a:prstClr val="black"/>
                  </a:solidFill>
                </a:rPr>
                <a:t>の講師謝金（報償費）、研修調整に係る旅費、資料印刷費（印刷製本費）、会場借上料（使用料及び賃借料）　</a:t>
              </a:r>
              <a:r>
                <a:rPr lang="ja-JP" altLang="en-US" sz="1300" dirty="0" smtClean="0">
                  <a:solidFill>
                    <a:prstClr val="black"/>
                  </a:solidFill>
                </a:rPr>
                <a:t>等</a:t>
              </a:r>
              <a:endParaRPr lang="en-US" altLang="ja-JP" sz="1300" dirty="0" smtClean="0">
                <a:solidFill>
                  <a:prstClr val="black"/>
                </a:solidFill>
              </a:endParaRPr>
            </a:p>
            <a:p>
              <a:pPr marL="0" indent="0">
                <a:spcBef>
                  <a:spcPts val="0"/>
                </a:spcBef>
                <a:buFont typeface="Arial" panose="020B0604020202020204" pitchFamily="34" charset="0"/>
                <a:buNone/>
              </a:pPr>
              <a:endParaRPr lang="en-US" altLang="ja-JP" sz="1200" dirty="0" smtClean="0">
                <a:solidFill>
                  <a:prstClr val="black"/>
                </a:solidFill>
              </a:endParaRPr>
            </a:p>
            <a:p>
              <a:pPr marL="0" indent="0">
                <a:spcBef>
                  <a:spcPts val="0"/>
                </a:spcBef>
                <a:buFont typeface="Arial" panose="020B0604020202020204" pitchFamily="34" charset="0"/>
                <a:buNone/>
              </a:pPr>
              <a:r>
                <a:rPr lang="ja-JP" altLang="en-US" sz="1600" dirty="0" smtClean="0">
                  <a:solidFill>
                    <a:prstClr val="black"/>
                  </a:solidFill>
                </a:rPr>
                <a:t>○生活支援コーディネーターの配置及び活動に係る経費や協議体の開催に係る経費</a:t>
              </a:r>
              <a:endParaRPr lang="en-US" altLang="ja-JP" sz="1600" dirty="0" smtClean="0">
                <a:solidFill>
                  <a:prstClr val="black"/>
                </a:solidFill>
              </a:endParaRPr>
            </a:p>
          </p:txBody>
        </p:sp>
        <p:sp>
          <p:nvSpPr>
            <p:cNvPr id="9" name="角丸四角形 8"/>
            <p:cNvSpPr/>
            <p:nvPr/>
          </p:nvSpPr>
          <p:spPr>
            <a:xfrm>
              <a:off x="116836" y="2420888"/>
              <a:ext cx="1799950" cy="43204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活用</a:t>
              </a:r>
              <a:r>
                <a:rPr lang="ja-JP" altLang="en-US" b="1" dirty="0" smtClean="0">
                  <a:solidFill>
                    <a:prstClr val="black"/>
                  </a:solidFill>
                </a:rPr>
                <a:t>例</a:t>
              </a:r>
              <a:endParaRPr lang="ja-JP" altLang="en-US" b="1" dirty="0">
                <a:solidFill>
                  <a:prstClr val="black"/>
                </a:solidFill>
              </a:endParaRPr>
            </a:p>
          </p:txBody>
        </p:sp>
      </p:grpSp>
      <p:sp>
        <p:nvSpPr>
          <p:cNvPr id="2" name="正方形/長方形 1"/>
          <p:cNvSpPr/>
          <p:nvPr/>
        </p:nvSpPr>
        <p:spPr>
          <a:xfrm>
            <a:off x="107829" y="5517232"/>
            <a:ext cx="9690344" cy="129614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a:t>
            </a:r>
            <a:r>
              <a:rPr lang="ja-JP" altLang="en-US" b="1" dirty="0" smtClean="0">
                <a:solidFill>
                  <a:schemeClr val="tx1"/>
                </a:solidFill>
              </a:rPr>
              <a:t>地域</a:t>
            </a:r>
            <a:r>
              <a:rPr lang="ja-JP" altLang="en-US" b="1" dirty="0">
                <a:solidFill>
                  <a:schemeClr val="tx1"/>
                </a:solidFill>
              </a:rPr>
              <a:t>医療介護総合確保基金の</a:t>
            </a:r>
            <a:r>
              <a:rPr lang="ja-JP" altLang="en-US" b="1" dirty="0" smtClean="0">
                <a:solidFill>
                  <a:schemeClr val="tx1"/>
                </a:solidFill>
              </a:rPr>
              <a:t>活用例</a:t>
            </a:r>
            <a:r>
              <a:rPr lang="en-US" altLang="ja-JP" b="1" dirty="0" smtClean="0">
                <a:solidFill>
                  <a:schemeClr val="tx1"/>
                </a:solidFill>
              </a:rPr>
              <a:t>】</a:t>
            </a:r>
            <a:endParaRPr lang="en-US" altLang="ja-JP" b="1" dirty="0">
              <a:solidFill>
                <a:schemeClr val="tx1"/>
              </a:solidFill>
            </a:endParaRPr>
          </a:p>
          <a:p>
            <a:r>
              <a:rPr lang="ja-JP" altLang="en-US" sz="1600" dirty="0">
                <a:solidFill>
                  <a:schemeClr val="tx1"/>
                </a:solidFill>
              </a:rPr>
              <a:t>○広範囲にサービスを提供する</a:t>
            </a:r>
            <a:r>
              <a:rPr lang="ja-JP" altLang="ja-JP" sz="1600" dirty="0">
                <a:solidFill>
                  <a:schemeClr val="tx1"/>
                </a:solidFill>
              </a:rPr>
              <a:t>担い手</a:t>
            </a:r>
            <a:r>
              <a:rPr lang="ja-JP" altLang="en-US" sz="1600" dirty="0">
                <a:solidFill>
                  <a:schemeClr val="tx1"/>
                </a:solidFill>
              </a:rPr>
              <a:t>や</a:t>
            </a:r>
            <a:r>
              <a:rPr lang="ja-JP" altLang="en-US" sz="1600" dirty="0" smtClean="0">
                <a:solidFill>
                  <a:schemeClr val="tx1"/>
                </a:solidFill>
              </a:rPr>
              <a:t>基準を緩和</a:t>
            </a:r>
            <a:r>
              <a:rPr lang="ja-JP" altLang="en-US" sz="1600" dirty="0">
                <a:solidFill>
                  <a:schemeClr val="tx1"/>
                </a:solidFill>
              </a:rPr>
              <a:t>した訪問型サービスの従事者の養成</a:t>
            </a:r>
            <a:endParaRPr lang="en-US" altLang="ja-JP" sz="1600" dirty="0">
              <a:solidFill>
                <a:schemeClr val="tx1"/>
              </a:solidFill>
            </a:endParaRPr>
          </a:p>
          <a:p>
            <a:r>
              <a:rPr lang="ja-JP" altLang="en-US" sz="1600" dirty="0">
                <a:solidFill>
                  <a:schemeClr val="tx1"/>
                </a:solidFill>
              </a:rPr>
              <a:t>○生活支援</a:t>
            </a:r>
            <a:r>
              <a:rPr lang="ja-JP" altLang="ja-JP" sz="1600" dirty="0">
                <a:solidFill>
                  <a:schemeClr val="tx1"/>
                </a:solidFill>
              </a:rPr>
              <a:t>コーディネーターの養成研修に加え、</a:t>
            </a:r>
            <a:r>
              <a:rPr lang="ja-JP" altLang="ja-JP" sz="1600" u="sng" dirty="0">
                <a:solidFill>
                  <a:srgbClr val="FF0000"/>
                </a:solidFill>
              </a:rPr>
              <a:t>フォローアップ</a:t>
            </a:r>
            <a:r>
              <a:rPr lang="ja-JP" altLang="ja-JP" sz="1600" u="sng" dirty="0" smtClean="0">
                <a:solidFill>
                  <a:srgbClr val="FF0000"/>
                </a:solidFill>
              </a:rPr>
              <a:t>研修</a:t>
            </a:r>
            <a:r>
              <a:rPr lang="ja-JP" altLang="en-US" sz="1600" u="sng" dirty="0">
                <a:solidFill>
                  <a:srgbClr val="FF0000"/>
                </a:solidFill>
              </a:rPr>
              <a:t>や</a:t>
            </a:r>
            <a:r>
              <a:rPr lang="ja-JP" altLang="ja-JP" sz="1600" u="sng" dirty="0" smtClean="0">
                <a:solidFill>
                  <a:srgbClr val="FF0000"/>
                </a:solidFill>
              </a:rPr>
              <a:t>実践研修</a:t>
            </a:r>
            <a:r>
              <a:rPr lang="ja-JP" altLang="en-US" sz="1600" u="sng" dirty="0" smtClean="0">
                <a:solidFill>
                  <a:srgbClr val="FF0000"/>
                </a:solidFill>
              </a:rPr>
              <a:t>の実施</a:t>
            </a:r>
            <a:endParaRPr lang="en-US" altLang="ja-JP" sz="1600" dirty="0" smtClean="0">
              <a:solidFill>
                <a:schemeClr val="tx1"/>
              </a:solidFill>
            </a:endParaRPr>
          </a:p>
          <a:p>
            <a:r>
              <a:rPr lang="ja-JP" altLang="en-US" sz="1600" dirty="0" smtClean="0">
                <a:solidFill>
                  <a:schemeClr val="tx1"/>
                </a:solidFill>
              </a:rPr>
              <a:t>○</a:t>
            </a:r>
            <a:r>
              <a:rPr lang="ja-JP" altLang="ja-JP" sz="1600" u="sng" dirty="0" smtClean="0">
                <a:solidFill>
                  <a:srgbClr val="FF0000"/>
                </a:solidFill>
              </a:rPr>
              <a:t>生活</a:t>
            </a:r>
            <a:r>
              <a:rPr lang="ja-JP" altLang="ja-JP" sz="1600" u="sng" dirty="0">
                <a:solidFill>
                  <a:srgbClr val="FF0000"/>
                </a:solidFill>
              </a:rPr>
              <a:t>支援</a:t>
            </a:r>
            <a:r>
              <a:rPr lang="ja-JP" altLang="ja-JP" sz="1600" u="sng" dirty="0" smtClean="0">
                <a:solidFill>
                  <a:srgbClr val="FF0000"/>
                </a:solidFill>
              </a:rPr>
              <a:t>コーディネーター</a:t>
            </a:r>
            <a:r>
              <a:rPr lang="ja-JP" altLang="en-US" sz="1600" u="sng" dirty="0" smtClean="0">
                <a:solidFill>
                  <a:srgbClr val="FF0000"/>
                </a:solidFill>
              </a:rPr>
              <a:t>の</a:t>
            </a:r>
            <a:r>
              <a:rPr lang="ja-JP" altLang="ja-JP" sz="1600" u="sng" dirty="0" smtClean="0">
                <a:solidFill>
                  <a:srgbClr val="FF0000"/>
                </a:solidFill>
              </a:rPr>
              <a:t>指導者</a:t>
            </a:r>
            <a:r>
              <a:rPr lang="ja-JP" altLang="ja-JP" sz="1600" u="sng" dirty="0">
                <a:solidFill>
                  <a:srgbClr val="FF0000"/>
                </a:solidFill>
              </a:rPr>
              <a:t>等が生活支援コーディネーターの</a:t>
            </a:r>
            <a:r>
              <a:rPr lang="ja-JP" altLang="ja-JP" sz="1600" u="sng" dirty="0" smtClean="0">
                <a:solidFill>
                  <a:srgbClr val="FF0000"/>
                </a:solidFill>
              </a:rPr>
              <a:t>個別</a:t>
            </a:r>
            <a:r>
              <a:rPr lang="ja-JP" altLang="en-US" sz="1600" u="sng" dirty="0" smtClean="0">
                <a:solidFill>
                  <a:srgbClr val="FF0000"/>
                </a:solidFill>
              </a:rPr>
              <a:t>又は</a:t>
            </a:r>
            <a:r>
              <a:rPr lang="ja-JP" altLang="ja-JP" sz="1600" u="sng" dirty="0" smtClean="0">
                <a:solidFill>
                  <a:srgbClr val="FF0000"/>
                </a:solidFill>
              </a:rPr>
              <a:t>共同</a:t>
            </a:r>
            <a:r>
              <a:rPr lang="ja-JP" altLang="ja-JP" sz="1600" u="sng" dirty="0">
                <a:solidFill>
                  <a:srgbClr val="FF0000"/>
                </a:solidFill>
              </a:rPr>
              <a:t>指導を行い資質の向上を図る事業</a:t>
            </a:r>
            <a:endParaRPr lang="en-US" altLang="ja-JP" sz="1600" u="sng" dirty="0" smtClean="0">
              <a:solidFill>
                <a:srgbClr val="FF0000"/>
              </a:solidFill>
            </a:endParaRPr>
          </a:p>
        </p:txBody>
      </p:sp>
      <p:sp>
        <p:nvSpPr>
          <p:cNvPr id="10" name="スライド番号プレースホルダー 2"/>
          <p:cNvSpPr>
            <a:spLocks noGrp="1"/>
          </p:cNvSpPr>
          <p:nvPr>
            <p:ph type="sldNum" sz="quarter" idx="12"/>
          </p:nvPr>
        </p:nvSpPr>
        <p:spPr>
          <a:xfrm>
            <a:off x="7594278" y="6520260"/>
            <a:ext cx="2311400" cy="365125"/>
          </a:xfrm>
        </p:spPr>
        <p:txBody>
          <a:bodyPr/>
          <a:lstStyle/>
          <a:p>
            <a:fld id="{6EE5545B-4637-4310-8EFF-B98F64E0B5B7}" type="slidenum">
              <a:rPr lang="ja-JP" altLang="en-US" sz="1400" b="1" smtClean="0">
                <a:solidFill>
                  <a:schemeClr val="tx1"/>
                </a:solidFill>
                <a:latin typeface="ＭＳ Ｐゴシック" pitchFamily="50" charset="-128"/>
                <a:ea typeface="ＭＳ Ｐゴシック" pitchFamily="50" charset="-128"/>
              </a:rPr>
              <a:pPr/>
              <a:t>17</a:t>
            </a:fld>
            <a:endParaRPr lang="ja-JP" altLang="en-US" sz="1400" b="1"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101191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72480" y="629660"/>
            <a:ext cx="9283032" cy="60293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5" name="正方形/長方形 4"/>
          <p:cNvSpPr/>
          <p:nvPr/>
        </p:nvSpPr>
        <p:spPr>
          <a:xfrm>
            <a:off x="3409287" y="127215"/>
            <a:ext cx="3087427" cy="368152"/>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defTabSz="911474"/>
            <a:r>
              <a:rPr lang="ja-JP" altLang="en-US" sz="1794" dirty="0">
                <a:solidFill>
                  <a:prstClr val="black"/>
                </a:solidFill>
              </a:rPr>
              <a:t>＜標準額を超える協議の例＞</a:t>
            </a:r>
            <a:endParaRPr lang="en-US" altLang="ja-JP" sz="1794" dirty="0">
              <a:solidFill>
                <a:prstClr val="black"/>
              </a:solidFill>
            </a:endParaRPr>
          </a:p>
        </p:txBody>
      </p:sp>
      <p:sp>
        <p:nvSpPr>
          <p:cNvPr id="6" name="テキスト ボックス 5"/>
          <p:cNvSpPr txBox="1"/>
          <p:nvPr/>
        </p:nvSpPr>
        <p:spPr>
          <a:xfrm>
            <a:off x="584515" y="844994"/>
            <a:ext cx="2730303"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生活支援体制整備事業</a:t>
            </a:r>
          </a:p>
        </p:txBody>
      </p:sp>
      <p:sp>
        <p:nvSpPr>
          <p:cNvPr id="7" name="正方形/長方形 6"/>
          <p:cNvSpPr/>
          <p:nvPr/>
        </p:nvSpPr>
        <p:spPr>
          <a:xfrm>
            <a:off x="682301" y="1275664"/>
            <a:ext cx="8639184" cy="951059"/>
          </a:xfrm>
          <a:prstGeom prst="rect">
            <a:avLst/>
          </a:prstGeom>
        </p:spPr>
        <p:txBody>
          <a:bodyPr wrap="square">
            <a:spAutoFit/>
          </a:bodyPr>
          <a:lstStyle/>
          <a:p>
            <a:pPr marL="143539" indent="-455737" defTabSz="911474"/>
            <a:r>
              <a:rPr lang="ja-JP" altLang="en-US" sz="1396" dirty="0">
                <a:solidFill>
                  <a:prstClr val="black"/>
                </a:solidFill>
              </a:rPr>
              <a:t>○日常生活圏域の中にサブセンターやブランチなどを設置した小圏域を設定しており、生活支援コーディネーターや協議体を当該小圏域単位に配置</a:t>
            </a:r>
          </a:p>
          <a:p>
            <a:pPr defTabSz="911474"/>
            <a:r>
              <a:rPr lang="ja-JP" altLang="en-US" sz="1396" dirty="0">
                <a:solidFill>
                  <a:prstClr val="black"/>
                </a:solidFill>
              </a:rPr>
              <a:t>○第２層における生活支援コーディネーターに、専門職などを配置</a:t>
            </a:r>
            <a:endParaRPr lang="en-US" altLang="ja-JP" sz="1396" dirty="0">
              <a:solidFill>
                <a:prstClr val="black"/>
              </a:solidFill>
            </a:endParaRPr>
          </a:p>
          <a:p>
            <a:pPr defTabSz="911474"/>
            <a:r>
              <a:rPr lang="ja-JP" altLang="en-US" sz="1396" dirty="0">
                <a:solidFill>
                  <a:prstClr val="black"/>
                </a:solidFill>
              </a:rPr>
              <a:t>○１つの日常生活圏域に生活支援コーディネーターや協議体を複数配置</a:t>
            </a:r>
          </a:p>
        </p:txBody>
      </p:sp>
      <p:sp>
        <p:nvSpPr>
          <p:cNvPr id="8" name="正方形/長方形 7"/>
          <p:cNvSpPr/>
          <p:nvPr/>
        </p:nvSpPr>
        <p:spPr>
          <a:xfrm>
            <a:off x="638924" y="4451848"/>
            <a:ext cx="8682561" cy="951059"/>
          </a:xfrm>
          <a:prstGeom prst="rect">
            <a:avLst/>
          </a:prstGeom>
        </p:spPr>
        <p:txBody>
          <a:bodyPr wrap="square">
            <a:spAutoFit/>
          </a:bodyPr>
          <a:lstStyle/>
          <a:p>
            <a:pPr defTabSz="911474"/>
            <a:r>
              <a:rPr lang="ja-JP" altLang="en-US" sz="1396" dirty="0">
                <a:solidFill>
                  <a:prstClr val="black"/>
                </a:solidFill>
              </a:rPr>
              <a:t>○</a:t>
            </a:r>
            <a:r>
              <a:rPr lang="ja-JP" altLang="ja-JP" sz="1396" dirty="0">
                <a:solidFill>
                  <a:prstClr val="black"/>
                </a:solidFill>
              </a:rPr>
              <a:t>医療機関数・介護事業者数が多いため、資源把握にかかる調査</a:t>
            </a:r>
            <a:r>
              <a:rPr lang="ja-JP" altLang="en-US" sz="1396" dirty="0">
                <a:solidFill>
                  <a:prstClr val="black"/>
                </a:solidFill>
              </a:rPr>
              <a:t>を重点的に実施</a:t>
            </a:r>
            <a:endParaRPr lang="en-US" altLang="ja-JP" sz="1396" dirty="0">
              <a:solidFill>
                <a:prstClr val="black"/>
              </a:solidFill>
            </a:endParaRPr>
          </a:p>
          <a:p>
            <a:pPr defTabSz="911474"/>
            <a:r>
              <a:rPr lang="ja-JP" altLang="en-US" sz="1396" dirty="0">
                <a:solidFill>
                  <a:prstClr val="black"/>
                </a:solidFill>
              </a:rPr>
              <a:t>○</a:t>
            </a:r>
            <a:r>
              <a:rPr lang="ja-JP" altLang="ja-JP" sz="1396" dirty="0">
                <a:solidFill>
                  <a:prstClr val="black"/>
                </a:solidFill>
              </a:rPr>
              <a:t>医療ニーズの高い要介護者が多く、在宅医療・介護連携に関する相談窓口を複数設置</a:t>
            </a:r>
            <a:r>
              <a:rPr lang="ja-JP" altLang="en-US" sz="1396" dirty="0">
                <a:solidFill>
                  <a:prstClr val="black"/>
                </a:solidFill>
              </a:rPr>
              <a:t>する必要がある</a:t>
            </a:r>
            <a:endParaRPr lang="en-US" altLang="ja-JP" sz="1396" dirty="0">
              <a:solidFill>
                <a:prstClr val="black"/>
              </a:solidFill>
            </a:endParaRPr>
          </a:p>
          <a:p>
            <a:pPr marL="179424" indent="-455737" defTabSz="911474"/>
            <a:r>
              <a:rPr lang="ja-JP" altLang="en-US" sz="1396" dirty="0">
                <a:solidFill>
                  <a:prstClr val="black"/>
                </a:solidFill>
              </a:rPr>
              <a:t>○多職種研修や普及啓発事業などについて、</a:t>
            </a:r>
            <a:r>
              <a:rPr lang="ja-JP" altLang="ja-JP" sz="1396" dirty="0">
                <a:solidFill>
                  <a:prstClr val="black"/>
                </a:solidFill>
              </a:rPr>
              <a:t>山間部や離島等、会場へのアクセスが難しいために、</a:t>
            </a:r>
            <a:r>
              <a:rPr lang="ja-JP" altLang="en-US" sz="1396" dirty="0">
                <a:solidFill>
                  <a:prstClr val="black"/>
                </a:solidFill>
              </a:rPr>
              <a:t>通常以上に開催しなければならない</a:t>
            </a:r>
            <a:endParaRPr lang="ja-JP" altLang="ja-JP" sz="1396" strike="dblStrike" dirty="0">
              <a:solidFill>
                <a:prstClr val="black"/>
              </a:solidFill>
            </a:endParaRPr>
          </a:p>
        </p:txBody>
      </p:sp>
      <p:sp>
        <p:nvSpPr>
          <p:cNvPr id="9" name="正方形/長方形 8"/>
          <p:cNvSpPr/>
          <p:nvPr/>
        </p:nvSpPr>
        <p:spPr>
          <a:xfrm>
            <a:off x="584514" y="6084784"/>
            <a:ext cx="8970997" cy="521548"/>
          </a:xfrm>
          <a:prstGeom prst="rect">
            <a:avLst/>
          </a:prstGeom>
        </p:spPr>
        <p:txBody>
          <a:bodyPr wrap="square">
            <a:spAutoFit/>
          </a:bodyPr>
          <a:lstStyle/>
          <a:p>
            <a:pPr marL="215309" indent="-455737" defTabSz="911474"/>
            <a:r>
              <a:rPr lang="ja-JP" altLang="en-US" sz="1396" dirty="0">
                <a:solidFill>
                  <a:prstClr val="black"/>
                </a:solidFill>
              </a:rPr>
              <a:t> ○通常の地域ケア会議に加え、地域包括支援センターの後方支援等を行う基幹的機能を有するセンター等が、自らの担当地区以外の支援困難事例を検討する会議や多数の専門職が必要な会議を開催する場合</a:t>
            </a:r>
            <a:endParaRPr lang="en-US" altLang="ja-JP" sz="1396" dirty="0">
              <a:solidFill>
                <a:prstClr val="black"/>
              </a:solidFill>
            </a:endParaRPr>
          </a:p>
        </p:txBody>
      </p:sp>
      <p:sp>
        <p:nvSpPr>
          <p:cNvPr id="10" name="正方形/長方形 9"/>
          <p:cNvSpPr/>
          <p:nvPr/>
        </p:nvSpPr>
        <p:spPr>
          <a:xfrm>
            <a:off x="662526" y="2854788"/>
            <a:ext cx="8658962" cy="951059"/>
          </a:xfrm>
          <a:prstGeom prst="rect">
            <a:avLst/>
          </a:prstGeom>
        </p:spPr>
        <p:txBody>
          <a:bodyPr wrap="square">
            <a:spAutoFit/>
          </a:bodyPr>
          <a:lstStyle/>
          <a:p>
            <a:pPr marL="143539" indent="-455737" defTabSz="911474"/>
            <a:r>
              <a:rPr lang="ja-JP" altLang="en-US" sz="1396" dirty="0">
                <a:solidFill>
                  <a:prstClr val="black"/>
                </a:solidFill>
              </a:rPr>
              <a:t>○認知症初期集中支援チームについて、市町村の規模が大きく、かつ、施策の対象となる者が多く見込まれることが明らかな場合</a:t>
            </a:r>
            <a:endParaRPr lang="en-US" altLang="ja-JP" sz="1396" strike="dblStrike" dirty="0">
              <a:solidFill>
                <a:prstClr val="black"/>
              </a:solidFill>
            </a:endParaRPr>
          </a:p>
          <a:p>
            <a:pPr marL="143539" indent="-455737" defTabSz="911474"/>
            <a:r>
              <a:rPr lang="ja-JP" altLang="en-US" sz="1396" dirty="0">
                <a:solidFill>
                  <a:prstClr val="black"/>
                </a:solidFill>
              </a:rPr>
              <a:t>○認知症地域支援推進員について、市町村の規模が大きく、かつ、地域での相談件数やサービス事業所等の数も多い場合</a:t>
            </a:r>
          </a:p>
        </p:txBody>
      </p:sp>
      <p:sp>
        <p:nvSpPr>
          <p:cNvPr id="11" name="テキスト ボックス 10"/>
          <p:cNvSpPr txBox="1"/>
          <p:nvPr/>
        </p:nvSpPr>
        <p:spPr>
          <a:xfrm>
            <a:off x="584515" y="2424109"/>
            <a:ext cx="2730303"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認知症施策推進事業</a:t>
            </a:r>
          </a:p>
        </p:txBody>
      </p:sp>
      <p:sp>
        <p:nvSpPr>
          <p:cNvPr id="12" name="テキスト ボックス 11"/>
          <p:cNvSpPr txBox="1"/>
          <p:nvPr/>
        </p:nvSpPr>
        <p:spPr>
          <a:xfrm>
            <a:off x="584515" y="4003224"/>
            <a:ext cx="3487529"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在宅医療・介護連携推進事業</a:t>
            </a:r>
          </a:p>
        </p:txBody>
      </p:sp>
      <p:sp>
        <p:nvSpPr>
          <p:cNvPr id="13" name="テキスト ボックス 12"/>
          <p:cNvSpPr txBox="1"/>
          <p:nvPr/>
        </p:nvSpPr>
        <p:spPr>
          <a:xfrm>
            <a:off x="584515" y="5654116"/>
            <a:ext cx="2730303" cy="3681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1474"/>
            <a:r>
              <a:rPr lang="ja-JP" altLang="en-US" sz="1794" dirty="0">
                <a:solidFill>
                  <a:prstClr val="black"/>
                </a:solidFill>
              </a:rPr>
              <a:t>地域ケア会議推進事業</a:t>
            </a:r>
          </a:p>
        </p:txBody>
      </p:sp>
      <p:sp>
        <p:nvSpPr>
          <p:cNvPr id="14" name="スライド番号プレースホルダー 2"/>
          <p:cNvSpPr>
            <a:spLocks noGrp="1"/>
          </p:cNvSpPr>
          <p:nvPr>
            <p:ph type="sldNum" sz="quarter" idx="12"/>
          </p:nvPr>
        </p:nvSpPr>
        <p:spPr>
          <a:xfrm>
            <a:off x="7594278" y="6510384"/>
            <a:ext cx="2311400" cy="363958"/>
          </a:xfrm>
        </p:spPr>
        <p:txBody>
          <a:bodyPr/>
          <a:lstStyle/>
          <a:p>
            <a:fld id="{6EE5545B-4637-4310-8EFF-B98F64E0B5B7}" type="slidenum">
              <a:rPr lang="ja-JP" altLang="en-US" sz="1396" b="1">
                <a:solidFill>
                  <a:prstClr val="black"/>
                </a:solidFill>
                <a:latin typeface="ＭＳ Ｐゴシック" pitchFamily="50" charset="-128"/>
                <a:ea typeface="ＭＳ Ｐゴシック" pitchFamily="50" charset="-128"/>
              </a:rPr>
              <a:pPr/>
              <a:t>18</a:t>
            </a:fld>
            <a:endParaRPr lang="ja-JP" altLang="en-US" sz="1396" b="1" dirty="0">
              <a:solidFill>
                <a:prstClr val="black"/>
              </a:solidFill>
              <a:latin typeface="ＭＳ Ｐゴシック" pitchFamily="50" charset="-128"/>
              <a:ea typeface="ＭＳ Ｐゴシック" pitchFamily="50" charset="-128"/>
            </a:endParaRPr>
          </a:p>
        </p:txBody>
      </p:sp>
      <p:sp>
        <p:nvSpPr>
          <p:cNvPr id="15" name="角丸四角形 14"/>
          <p:cNvSpPr/>
          <p:nvPr/>
        </p:nvSpPr>
        <p:spPr>
          <a:xfrm>
            <a:off x="488504" y="764705"/>
            <a:ext cx="8712968" cy="1584176"/>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
        <p:nvSpPr>
          <p:cNvPr id="18" name="角丸四角形 17"/>
          <p:cNvSpPr/>
          <p:nvPr/>
        </p:nvSpPr>
        <p:spPr>
          <a:xfrm>
            <a:off x="488504" y="5517231"/>
            <a:ext cx="8976130" cy="1084687"/>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4"/>
            <a:endParaRPr lang="ja-JP" altLang="en-US" sz="1794">
              <a:solidFill>
                <a:prstClr val="white"/>
              </a:solidFill>
            </a:endParaRPr>
          </a:p>
        </p:txBody>
      </p:sp>
    </p:spTree>
    <p:extLst>
      <p:ext uri="{BB962C8B-B14F-4D97-AF65-F5344CB8AC3E}">
        <p14:creationId xmlns:p14="http://schemas.microsoft.com/office/powerpoint/2010/main" val="52156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25" y="421840"/>
            <a:ext cx="9756000" cy="1488098"/>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defTabSz="914400">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defTabSz="914400">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val="2241785043"/>
              </p:ext>
            </p:extLst>
          </p:nvPr>
        </p:nvGraphicFramePr>
        <p:xfrm>
          <a:off x="337063" y="891142"/>
          <a:ext cx="9080501" cy="76464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2010</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2015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2025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c>
                  <a:txBody>
                    <a:bodyPr/>
                    <a:lstStyle/>
                    <a:p>
                      <a:pPr algn="ctr"/>
                      <a:r>
                        <a:rPr kumimoji="1" lang="en-US" altLang="ja-JP" sz="1200" baseline="0" dirty="0" smtClean="0">
                          <a:latin typeface="+mn-lt"/>
                          <a:ea typeface="+mn-ea"/>
                        </a:rPr>
                        <a:t>2055</a:t>
                      </a:r>
                      <a:r>
                        <a:rPr kumimoji="1" lang="ja-JP" altLang="en-US" sz="1200" baseline="0" dirty="0" smtClean="0">
                          <a:latin typeface="+mn-lt"/>
                          <a:ea typeface="+mn-ea"/>
                        </a:rPr>
                        <a:t>年</a:t>
                      </a:r>
                      <a:endParaRPr kumimoji="1" lang="ja-JP" altLang="en-US" sz="12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mn-lt"/>
                          <a:ea typeface="+mn-ea"/>
                        </a:rPr>
                        <a:t>65</a:t>
                      </a:r>
                      <a:r>
                        <a:rPr kumimoji="1" lang="ja-JP" altLang="en-US" sz="1200" baseline="0" dirty="0" smtClean="0">
                          <a:latin typeface="+mn-lt"/>
                          <a:ea typeface="+mn-ea"/>
                        </a:rPr>
                        <a:t>歳以上高齢者人口（割合）</a:t>
                      </a:r>
                    </a:p>
                  </a:txBody>
                  <a:tcPr marL="99061" marR="99061" marT="36000" marB="36000"/>
                </a:tc>
                <a:tc>
                  <a:txBody>
                    <a:bodyPr/>
                    <a:lstStyle/>
                    <a:p>
                      <a:pPr algn="ctr"/>
                      <a:r>
                        <a:rPr kumimoji="1" lang="en-US" altLang="ja-JP" sz="1200" spc="-150" baseline="0" dirty="0" smtClean="0">
                          <a:latin typeface="+mn-lt"/>
                          <a:ea typeface="+mn-ea"/>
                        </a:rPr>
                        <a:t>2,948</a:t>
                      </a:r>
                      <a:r>
                        <a:rPr kumimoji="1" lang="ja-JP" altLang="en-US" sz="1200" spc="-150" baseline="0" dirty="0" smtClean="0">
                          <a:latin typeface="+mn-lt"/>
                          <a:ea typeface="+mn-ea"/>
                        </a:rPr>
                        <a:t>万人（</a:t>
                      </a:r>
                      <a:r>
                        <a:rPr kumimoji="1" lang="en-US" altLang="ja-JP" sz="1200" spc="-150" baseline="0" dirty="0" smtClean="0">
                          <a:latin typeface="+mn-lt"/>
                          <a:ea typeface="+mn-ea"/>
                        </a:rPr>
                        <a:t>23.0%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3,395</a:t>
                      </a:r>
                      <a:r>
                        <a:rPr kumimoji="1" lang="ja-JP" altLang="en-US" sz="1200" spc="-150" baseline="0" dirty="0" smtClean="0">
                          <a:latin typeface="+mn-lt"/>
                          <a:ea typeface="+mn-ea"/>
                        </a:rPr>
                        <a:t>万人（</a:t>
                      </a:r>
                      <a:r>
                        <a:rPr kumimoji="1" lang="en-US" altLang="ja-JP" sz="1200" spc="-150" baseline="0" dirty="0" smtClean="0">
                          <a:latin typeface="+mn-lt"/>
                          <a:ea typeface="+mn-ea"/>
                        </a:rPr>
                        <a:t>26.8%</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solidFill>
                            <a:schemeClr val="tx1"/>
                          </a:solidFill>
                          <a:latin typeface="+mn-lt"/>
                          <a:ea typeface="+mn-ea"/>
                        </a:rPr>
                        <a:t>3,657</a:t>
                      </a:r>
                      <a:r>
                        <a:rPr kumimoji="1" lang="ja-JP" altLang="en-US" sz="1200" spc="-150" baseline="0" dirty="0" smtClean="0">
                          <a:solidFill>
                            <a:schemeClr val="tx1"/>
                          </a:solidFill>
                          <a:latin typeface="+mn-lt"/>
                          <a:ea typeface="+mn-ea"/>
                        </a:rPr>
                        <a:t>万人</a:t>
                      </a:r>
                      <a:r>
                        <a:rPr kumimoji="1" lang="ja-JP" altLang="en-US" sz="1200" spc="-150" baseline="0" dirty="0" smtClean="0">
                          <a:latin typeface="+mn-lt"/>
                          <a:ea typeface="+mn-ea"/>
                        </a:rPr>
                        <a:t>（</a:t>
                      </a:r>
                      <a:r>
                        <a:rPr kumimoji="1" lang="en-US" altLang="ja-JP" sz="1200" spc="-150" baseline="0" dirty="0" smtClean="0">
                          <a:latin typeface="+mn-lt"/>
                          <a:ea typeface="+mn-ea"/>
                        </a:rPr>
                        <a:t>30.3%</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3,626</a:t>
                      </a:r>
                      <a:r>
                        <a:rPr kumimoji="1" lang="ja-JP" altLang="en-US" sz="1200" spc="-150" baseline="0" dirty="0" smtClean="0">
                          <a:latin typeface="+mn-lt"/>
                          <a:ea typeface="+mn-ea"/>
                        </a:rPr>
                        <a:t>万人（</a:t>
                      </a:r>
                      <a:r>
                        <a:rPr kumimoji="1" lang="en-US" altLang="ja-JP" sz="1200" spc="-150" baseline="0" dirty="0" smtClean="0">
                          <a:latin typeface="+mn-lt"/>
                          <a:ea typeface="+mn-ea"/>
                        </a:rPr>
                        <a:t>39.4%</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r>
              <a:tr h="171668">
                <a:tc>
                  <a:txBody>
                    <a:bodyPr/>
                    <a:lstStyle/>
                    <a:p>
                      <a:pPr algn="ctr"/>
                      <a:r>
                        <a:rPr kumimoji="1" lang="en-US" altLang="ja-JP" sz="1200" baseline="0" dirty="0" smtClean="0">
                          <a:latin typeface="+mn-lt"/>
                          <a:ea typeface="+mn-ea"/>
                        </a:rPr>
                        <a:t>75</a:t>
                      </a:r>
                      <a:r>
                        <a:rPr kumimoji="1" lang="ja-JP" altLang="en-US" sz="1200" baseline="0" dirty="0" smtClean="0">
                          <a:latin typeface="+mn-lt"/>
                          <a:ea typeface="+mn-ea"/>
                        </a:rPr>
                        <a:t>歳以上高齢者人口（割合）</a:t>
                      </a:r>
                      <a:endParaRPr kumimoji="1" lang="ja-JP" altLang="en-US" sz="1200" baseline="0" dirty="0">
                        <a:latin typeface="+mn-lt"/>
                        <a:ea typeface="+mn-ea"/>
                      </a:endParaRPr>
                    </a:p>
                  </a:txBody>
                  <a:tcPr marL="99061" marR="99061" marT="36000" marB="36000"/>
                </a:tc>
                <a:tc>
                  <a:txBody>
                    <a:bodyPr/>
                    <a:lstStyle/>
                    <a:p>
                      <a:pPr algn="ctr"/>
                      <a:r>
                        <a:rPr kumimoji="1" lang="en-US" altLang="ja-JP" sz="1200" spc="-150" baseline="0" dirty="0" smtClean="0">
                          <a:latin typeface="+mn-lt"/>
                          <a:ea typeface="+mn-ea"/>
                        </a:rPr>
                        <a:t>1,419</a:t>
                      </a:r>
                      <a:r>
                        <a:rPr kumimoji="1" lang="ja-JP" altLang="en-US" sz="1200" spc="-150" baseline="0" dirty="0" smtClean="0">
                          <a:latin typeface="+mn-lt"/>
                          <a:ea typeface="+mn-ea"/>
                        </a:rPr>
                        <a:t>万人（</a:t>
                      </a:r>
                      <a:r>
                        <a:rPr kumimoji="1" lang="en-US" altLang="ja-JP" sz="1200" spc="-150" baseline="0" dirty="0" smtClean="0">
                          <a:latin typeface="+mn-lt"/>
                          <a:ea typeface="+mn-ea"/>
                        </a:rPr>
                        <a:t>11.1%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1,646</a:t>
                      </a:r>
                      <a:r>
                        <a:rPr kumimoji="1" lang="ja-JP" altLang="en-US" sz="1200" spc="-150" baseline="0" dirty="0" smtClean="0">
                          <a:latin typeface="+mn-lt"/>
                          <a:ea typeface="+mn-ea"/>
                        </a:rPr>
                        <a:t>万人（</a:t>
                      </a:r>
                      <a:r>
                        <a:rPr kumimoji="1" lang="en-US" altLang="ja-JP" sz="1200" spc="-150" baseline="0" dirty="0" smtClean="0">
                          <a:latin typeface="+mn-lt"/>
                          <a:ea typeface="+mn-ea"/>
                        </a:rPr>
                        <a:t>13.0%</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2,179</a:t>
                      </a:r>
                      <a:r>
                        <a:rPr kumimoji="1" lang="ja-JP" altLang="en-US" sz="1200" spc="-150" baseline="0" dirty="0" smtClean="0">
                          <a:latin typeface="+mn-lt"/>
                          <a:ea typeface="+mn-ea"/>
                        </a:rPr>
                        <a:t>万人（</a:t>
                      </a:r>
                      <a:r>
                        <a:rPr kumimoji="1" lang="en-US" altLang="ja-JP" sz="1200" spc="-150" baseline="0" dirty="0" smtClean="0">
                          <a:latin typeface="+mn-lt"/>
                          <a:ea typeface="+mn-ea"/>
                        </a:rPr>
                        <a:t>18.1%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c>
                  <a:txBody>
                    <a:bodyPr/>
                    <a:lstStyle/>
                    <a:p>
                      <a:pPr algn="ctr"/>
                      <a:r>
                        <a:rPr kumimoji="1" lang="en-US" altLang="ja-JP" sz="1200" spc="-150" baseline="0" dirty="0" smtClean="0">
                          <a:latin typeface="+mn-lt"/>
                          <a:ea typeface="+mn-ea"/>
                        </a:rPr>
                        <a:t>2,401</a:t>
                      </a:r>
                      <a:r>
                        <a:rPr kumimoji="1" lang="ja-JP" altLang="en-US" sz="1200" spc="-150" baseline="0" dirty="0" smtClean="0">
                          <a:latin typeface="+mn-lt"/>
                          <a:ea typeface="+mn-ea"/>
                        </a:rPr>
                        <a:t>万人（</a:t>
                      </a:r>
                      <a:r>
                        <a:rPr kumimoji="1" lang="en-US" altLang="ja-JP" sz="1200" spc="-150" baseline="0" dirty="0" smtClean="0">
                          <a:latin typeface="+mn-lt"/>
                          <a:ea typeface="+mn-ea"/>
                        </a:rPr>
                        <a:t>26.1%</a:t>
                      </a:r>
                      <a:r>
                        <a:rPr kumimoji="1" lang="ja-JP" altLang="en-US" sz="1200" spc="-150" baseline="0" dirty="0" smtClean="0">
                          <a:latin typeface="+mn-lt"/>
                          <a:ea typeface="+mn-ea"/>
                        </a:rPr>
                        <a:t>）</a:t>
                      </a:r>
                      <a:endParaRPr kumimoji="1" lang="ja-JP" altLang="en-US" sz="12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97961" y="1909938"/>
            <a:ext cx="4515422" cy="3182502"/>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defTabSz="914400">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a:t>
            </a:r>
            <a:r>
              <a:rPr lang="ja-JP" altLang="en-US" sz="1400" b="1" dirty="0" smtClean="0">
                <a:solidFill>
                  <a:prstClr val="black"/>
                </a:solidFill>
              </a:rPr>
              <a:t>、</a:t>
            </a:r>
            <a:r>
              <a:rPr lang="ja-JP" altLang="en-US" sz="1400" b="1" dirty="0">
                <a:solidFill>
                  <a:prstClr val="black"/>
                </a:solidFill>
              </a:rPr>
              <a:t>認知症</a:t>
            </a:r>
            <a:r>
              <a:rPr lang="ja-JP" altLang="en-US" sz="1400" b="1" dirty="0" smtClean="0">
                <a:solidFill>
                  <a:prstClr val="black"/>
                </a:solidFill>
              </a:rPr>
              <a:t>高齢者</a:t>
            </a:r>
            <a:r>
              <a:rPr lang="ja-JP" altLang="en-US" sz="1400" b="1" dirty="0">
                <a:solidFill>
                  <a:prstClr val="black"/>
                </a:solidFill>
              </a:rPr>
              <a:t>が増加していく。</a:t>
            </a:r>
          </a:p>
        </p:txBody>
      </p:sp>
      <p:sp>
        <p:nvSpPr>
          <p:cNvPr id="10" name="正方形/長方形 9"/>
          <p:cNvSpPr/>
          <p:nvPr/>
        </p:nvSpPr>
        <p:spPr>
          <a:xfrm>
            <a:off x="4625864" y="1909938"/>
            <a:ext cx="5220001" cy="3182502"/>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defTabSz="914400">
              <a:defRPr/>
            </a:pPr>
            <a:endParaRPr lang="ja-JP" altLang="en-US" sz="1600" b="1" dirty="0">
              <a:solidFill>
                <a:prstClr val="black"/>
              </a:solidFill>
            </a:endParaRPr>
          </a:p>
        </p:txBody>
      </p:sp>
      <p:sp>
        <p:nvSpPr>
          <p:cNvPr id="14" name="正方形/長方形 13"/>
          <p:cNvSpPr/>
          <p:nvPr/>
        </p:nvSpPr>
        <p:spPr>
          <a:xfrm>
            <a:off x="95380" y="5092440"/>
            <a:ext cx="9756000" cy="176556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defTabSz="914400">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defTabSz="914400">
              <a:defRPr/>
            </a:pPr>
            <a:r>
              <a:rPr lang="ja-JP" altLang="en-US" sz="1400" b="1" dirty="0" smtClean="0">
                <a:solidFill>
                  <a:prstClr val="black"/>
                </a:solidFill>
              </a:rPr>
              <a:t>　は異なるため、各地域の特性に応じた対応が必要。　　　　　　　　　　　　　　　　　　　　　　　　</a:t>
            </a:r>
            <a:r>
              <a:rPr lang="ja-JP" altLang="en-US" sz="1400" b="1" smtClean="0">
                <a:solidFill>
                  <a:prstClr val="black"/>
                </a:solidFill>
              </a:rPr>
              <a:t>　</a:t>
            </a:r>
            <a:r>
              <a:rPr lang="en-US" altLang="ja-JP" sz="1000" b="1" smtClean="0">
                <a:solidFill>
                  <a:prstClr val="black"/>
                </a:solidFill>
              </a:rPr>
              <a:t>※</a:t>
            </a:r>
            <a:r>
              <a:rPr lang="ja-JP" altLang="en-US" sz="1000" b="1" dirty="0" smtClean="0">
                <a:solidFill>
                  <a:prstClr val="black"/>
                </a:solidFill>
              </a:rPr>
              <a:t>都道府県名欄の（　）内の数字は倍率の順位</a:t>
            </a:r>
            <a:endParaRPr lang="ja-JP" altLang="en-US" sz="1000" b="1" dirty="0">
              <a:solidFill>
                <a:prstClr val="black"/>
              </a:solidFill>
            </a:endParaRPr>
          </a:p>
        </p:txBody>
      </p:sp>
      <p:sp>
        <p:nvSpPr>
          <p:cNvPr id="2111" name="テキスト ボックス 24"/>
          <p:cNvSpPr txBox="1">
            <a:spLocks noChangeArrowheads="1"/>
          </p:cNvSpPr>
          <p:nvPr/>
        </p:nvSpPr>
        <p:spPr bwMode="auto">
          <a:xfrm>
            <a:off x="4964078" y="2209540"/>
            <a:ext cx="925043" cy="230653"/>
          </a:xfrm>
          <a:prstGeom prst="rect">
            <a:avLst/>
          </a:prstGeom>
          <a:noFill/>
          <a:ln w="9525">
            <a:noFill/>
            <a:miter lim="800000"/>
            <a:headEnd/>
            <a:tailEnd/>
          </a:ln>
        </p:spPr>
        <p:txBody>
          <a:bodyPr wrap="square" lIns="91263" tIns="45631" rIns="91263" bIns="45631">
            <a:spAutoFit/>
          </a:bodyPr>
          <a:lstStyle/>
          <a:p>
            <a:pPr defTabSz="914400"/>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3" name="テキスト ボックス 26"/>
          <p:cNvSpPr txBox="1">
            <a:spLocks noChangeArrowheads="1"/>
          </p:cNvSpPr>
          <p:nvPr/>
        </p:nvSpPr>
        <p:spPr bwMode="auto">
          <a:xfrm>
            <a:off x="5660336" y="2198502"/>
            <a:ext cx="4101654" cy="430707"/>
          </a:xfrm>
          <a:prstGeom prst="rect">
            <a:avLst/>
          </a:prstGeom>
          <a:noFill/>
          <a:ln w="9525">
            <a:noFill/>
            <a:miter lim="800000"/>
            <a:headEnd/>
            <a:tailEnd/>
          </a:ln>
        </p:spPr>
        <p:txBody>
          <a:bodyPr lIns="91263" tIns="45631" rIns="91263" bIns="45631">
            <a:spAutoFit/>
          </a:bodyPr>
          <a:lstStyle/>
          <a:p>
            <a:pPr defTabSz="914400"/>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pPr defTabSz="914400"/>
            <a:endParaRPr lang="ja-JP" altLang="en-US" sz="1100" b="1" dirty="0">
              <a:solidFill>
                <a:prstClr val="black"/>
              </a:solidFill>
              <a:latin typeface="Arial" charset="0"/>
            </a:endParaRPr>
          </a:p>
        </p:txBody>
      </p:sp>
      <p:graphicFrame>
        <p:nvGraphicFramePr>
          <p:cNvPr id="20" name="表 19"/>
          <p:cNvGraphicFramePr>
            <a:graphicFrameLocks noGrp="1"/>
          </p:cNvGraphicFramePr>
          <p:nvPr>
            <p:extLst>
              <p:ext uri="{D42A27DB-BD31-4B8C-83A1-F6EECF244321}">
                <p14:modId xmlns:p14="http://schemas.microsoft.com/office/powerpoint/2010/main" val="2986676530"/>
              </p:ext>
            </p:extLst>
          </p:nvPr>
        </p:nvGraphicFramePr>
        <p:xfrm>
          <a:off x="200492" y="5589240"/>
          <a:ext cx="9461261" cy="1113840"/>
        </p:xfrm>
        <a:graphic>
          <a:graphicData uri="http://schemas.openxmlformats.org/drawingml/2006/table">
            <a:tbl>
              <a:tblPr/>
              <a:tblGrid>
                <a:gridCol w="718772"/>
                <a:gridCol w="821453"/>
                <a:gridCol w="821453"/>
                <a:gridCol w="821453"/>
                <a:gridCol w="821453"/>
                <a:gridCol w="821453"/>
                <a:gridCol w="204942"/>
                <a:gridCol w="825985"/>
                <a:gridCol w="225269"/>
                <a:gridCol w="902525"/>
                <a:gridCol w="792088"/>
                <a:gridCol w="783342"/>
                <a:gridCol w="901073"/>
              </a:tblGrid>
              <a:tr h="18431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r>
                        <a:rPr kumimoji="1" lang="en-US" altLang="ja-JP" sz="1100" b="0" i="0" u="none" strike="noStrike" cap="none" normalizeH="0" baseline="0" dirty="0" smtClean="0">
                          <a:ln>
                            <a:noFill/>
                          </a:ln>
                          <a:solidFill>
                            <a:schemeClr val="tx1"/>
                          </a:solidFill>
                          <a:effectLst/>
                          <a:latin typeface="+mn-lt"/>
                          <a:ea typeface="+mn-ea"/>
                        </a:rPr>
                        <a:t>(1)</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r>
                        <a:rPr kumimoji="1" lang="en-US" altLang="ja-JP" sz="1100" b="0" i="0" u="none" strike="noStrike" cap="none" normalizeH="0" baseline="0" dirty="0" smtClean="0">
                          <a:ln>
                            <a:noFill/>
                          </a:ln>
                          <a:solidFill>
                            <a:schemeClr val="tx1"/>
                          </a:solidFill>
                          <a:effectLst/>
                          <a:latin typeface="+mn-lt"/>
                          <a:ea typeface="+mn-ea"/>
                        </a:rPr>
                        <a:t>(2)</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r>
                        <a:rPr kumimoji="1" lang="en-US" altLang="ja-JP" sz="1100" b="0" i="0" u="none" strike="noStrike" cap="none" normalizeH="0" baseline="0" dirty="0" smtClean="0">
                          <a:ln>
                            <a:noFill/>
                          </a:ln>
                          <a:solidFill>
                            <a:schemeClr val="tx1"/>
                          </a:solidFill>
                          <a:effectLst/>
                          <a:latin typeface="+mn-lt"/>
                          <a:ea typeface="+mn-ea"/>
                        </a:rPr>
                        <a:t>(3)</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r>
                        <a:rPr kumimoji="1" lang="en-US" altLang="ja-JP" sz="1100" b="0" i="0" u="none" strike="noStrike" cap="none" normalizeH="0" baseline="0" dirty="0" smtClean="0">
                          <a:ln>
                            <a:noFill/>
                          </a:ln>
                          <a:solidFill>
                            <a:schemeClr val="tx1"/>
                          </a:solidFill>
                          <a:effectLst/>
                          <a:latin typeface="+mn-lt"/>
                          <a:ea typeface="+mn-ea"/>
                        </a:rPr>
                        <a:t>(4)</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r>
                        <a:rPr kumimoji="1" lang="en-US" altLang="ja-JP" sz="1100" b="0" i="0" u="none" strike="noStrike" cap="none" normalizeH="0" baseline="0" dirty="0" smtClean="0">
                          <a:ln>
                            <a:noFill/>
                          </a:ln>
                          <a:solidFill>
                            <a:schemeClr val="tx1"/>
                          </a:solidFill>
                          <a:effectLst/>
                          <a:latin typeface="+mn-lt"/>
                          <a:ea typeface="+mn-ea"/>
                        </a:rPr>
                        <a:t>(5)</a:t>
                      </a: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r>
                        <a:rPr kumimoji="1" lang="en-US" altLang="ja-JP" sz="1100" b="0" i="0" u="none" strike="noStrike" cap="none" normalizeH="0" baseline="0" dirty="0" smtClean="0">
                          <a:ln>
                            <a:noFill/>
                          </a:ln>
                          <a:solidFill>
                            <a:schemeClr val="tx1"/>
                          </a:solidFill>
                          <a:effectLst/>
                          <a:latin typeface="+mn-lt"/>
                          <a:ea typeface="+mn-ea"/>
                        </a:rPr>
                        <a:t>(11)</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r>
                        <a:rPr kumimoji="1" lang="en-US" altLang="ja-JP" sz="1100" b="0" i="0" u="none" strike="noStrike" cap="none" normalizeH="0" baseline="0" dirty="0" smtClean="0">
                          <a:ln>
                            <a:noFill/>
                          </a:ln>
                          <a:solidFill>
                            <a:schemeClr val="tx1"/>
                          </a:solidFill>
                          <a:effectLst/>
                          <a:latin typeface="+mn-lt"/>
                          <a:ea typeface="+mn-ea"/>
                        </a:rPr>
                        <a:t>(45)</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秋田県</a:t>
                      </a:r>
                      <a:r>
                        <a:rPr kumimoji="1" lang="en-US" altLang="ja-JP" sz="1100" b="0" i="0" u="none" strike="noStrike" cap="none" normalizeH="0" baseline="0" dirty="0" smtClean="0">
                          <a:ln>
                            <a:noFill/>
                          </a:ln>
                          <a:solidFill>
                            <a:schemeClr val="tx1"/>
                          </a:solidFill>
                          <a:effectLst/>
                          <a:latin typeface="+mn-lt"/>
                          <a:ea typeface="+mn-ea"/>
                        </a:rPr>
                        <a:t>(46)</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r>
                        <a:rPr kumimoji="1" lang="en-US" altLang="ja-JP" sz="1100" b="0" i="0" u="none" strike="noStrike" cap="none" normalizeH="0" baseline="0" dirty="0" smtClean="0">
                          <a:ln>
                            <a:noFill/>
                          </a:ln>
                          <a:solidFill>
                            <a:schemeClr val="tx1"/>
                          </a:solidFill>
                          <a:effectLst/>
                          <a:latin typeface="+mn-lt"/>
                          <a:ea typeface="+mn-ea"/>
                        </a:rPr>
                        <a:t>(47)</a:t>
                      </a: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3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76.5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71.7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101.6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81.7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107.0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12.1%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147.3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26.7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17.0%</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1645.8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13.0%</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6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1.54</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1.51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1.46</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1.43</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1.43</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rgbClr val="FF0000"/>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1.34</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1.10</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smtClean="0">
                          <a:ln>
                            <a:noFill/>
                          </a:ln>
                          <a:solidFill>
                            <a:schemeClr val="tx1"/>
                          </a:solidFill>
                          <a:effectLst/>
                          <a:latin typeface="+mn-lt"/>
                          <a:ea typeface="+mn-ea"/>
                        </a:rPr>
                        <a:t>23.0%</a:t>
                      </a:r>
                      <a:r>
                        <a:rPr kumimoji="1" lang="ja-JP" altLang="en-US" sz="1100" b="0" i="0" u="none" strike="noStrike" cap="none" normalizeH="0" baseline="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1.09</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1.32</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492" y="2198502"/>
            <a:ext cx="925043" cy="230653"/>
          </a:xfrm>
          <a:prstGeom prst="rect">
            <a:avLst/>
          </a:prstGeom>
          <a:noFill/>
          <a:ln w="9525">
            <a:noFill/>
            <a:miter lim="800000"/>
            <a:headEnd/>
            <a:tailEnd/>
          </a:ln>
        </p:spPr>
        <p:txBody>
          <a:bodyPr wrap="square" lIns="91263" tIns="45631" rIns="91263" bIns="45631">
            <a:spAutoFit/>
          </a:bodyPr>
          <a:lstStyle/>
          <a:p>
            <a:pPr defTabSz="914400"/>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val="1410866847"/>
              </p:ext>
            </p:extLst>
          </p:nvPr>
        </p:nvGraphicFramePr>
        <p:xfrm>
          <a:off x="4953002" y="2341984"/>
          <a:ext cx="468409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defTabSz="914400">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今後の介護保険をとりまく状況</a:t>
            </a:r>
            <a:endParaRPr lang="ja-JP" altLang="en-US" sz="28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2" name="サブタイトル 2"/>
          <p:cNvSpPr txBox="1">
            <a:spLocks/>
          </p:cNvSpPr>
          <p:nvPr/>
        </p:nvSpPr>
        <p:spPr>
          <a:xfrm>
            <a:off x="3863648" y="1688554"/>
            <a:ext cx="6360794" cy="249958"/>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900" dirty="0" smtClean="0">
                <a:solidFill>
                  <a:prstClr val="black"/>
                </a:solidFill>
              </a:rPr>
              <a:t>国立社会保障・人口問題研究所「日本の世帯数の将来推計（全国推計）（平成</a:t>
            </a:r>
            <a:r>
              <a:rPr lang="en-US" altLang="ja-JP" sz="900" dirty="0" smtClean="0">
                <a:solidFill>
                  <a:prstClr val="black"/>
                </a:solidFill>
              </a:rPr>
              <a:t>25</a:t>
            </a:r>
            <a:r>
              <a:rPr lang="ja-JP" altLang="en-US" sz="900" dirty="0" smtClean="0">
                <a:solidFill>
                  <a:prstClr val="black"/>
                </a:solidFill>
              </a:rPr>
              <a:t>（</a:t>
            </a:r>
            <a:r>
              <a:rPr lang="en-US" altLang="ja-JP" sz="900" dirty="0" smtClean="0">
                <a:solidFill>
                  <a:prstClr val="black"/>
                </a:solidFill>
              </a:rPr>
              <a:t>2013</a:t>
            </a:r>
            <a:r>
              <a:rPr lang="ja-JP" altLang="en-US" sz="900" dirty="0" smtClean="0">
                <a:solidFill>
                  <a:prstClr val="black"/>
                </a:solidFill>
              </a:rPr>
              <a:t>））年</a:t>
            </a:r>
            <a:r>
              <a:rPr lang="en-US" altLang="ja-JP" sz="900" dirty="0" smtClean="0">
                <a:solidFill>
                  <a:prstClr val="black"/>
                </a:solidFill>
              </a:rPr>
              <a:t>1</a:t>
            </a:r>
            <a:r>
              <a:rPr lang="ja-JP" altLang="en-US" sz="900" dirty="0" smtClean="0">
                <a:solidFill>
                  <a:prstClr val="black"/>
                </a:solidFill>
              </a:rPr>
              <a:t>月推計）」より作成</a:t>
            </a:r>
            <a:endParaRPr lang="en-US" altLang="ja-JP" sz="900" dirty="0" smtClean="0">
              <a:solidFill>
                <a:prstClr val="black"/>
              </a:solidFill>
            </a:endParaRPr>
          </a:p>
        </p:txBody>
      </p:sp>
      <p:sp>
        <p:nvSpPr>
          <p:cNvPr id="25" name="サブタイトル 2"/>
          <p:cNvSpPr txBox="1">
            <a:spLocks/>
          </p:cNvSpPr>
          <p:nvPr/>
        </p:nvSpPr>
        <p:spPr>
          <a:xfrm>
            <a:off x="4795267" y="4867613"/>
            <a:ext cx="5180806" cy="224831"/>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800" dirty="0" smtClean="0">
                <a:solidFill>
                  <a:prstClr val="black"/>
                </a:solidFill>
              </a:rPr>
              <a:t>国立社会保障・人口問題研究所「日本の世帯数の将来推計（全国推計）（平成</a:t>
            </a:r>
            <a:r>
              <a:rPr lang="en-US" altLang="ja-JP" sz="800" dirty="0" smtClean="0">
                <a:solidFill>
                  <a:prstClr val="black"/>
                </a:solidFill>
              </a:rPr>
              <a:t>25</a:t>
            </a:r>
            <a:r>
              <a:rPr lang="ja-JP" altLang="en-US" sz="800" dirty="0" smtClean="0">
                <a:solidFill>
                  <a:prstClr val="black"/>
                </a:solidFill>
              </a:rPr>
              <a:t>（</a:t>
            </a:r>
            <a:r>
              <a:rPr lang="en-US" altLang="ja-JP" sz="800" dirty="0" smtClean="0">
                <a:solidFill>
                  <a:prstClr val="black"/>
                </a:solidFill>
              </a:rPr>
              <a:t>2013</a:t>
            </a:r>
            <a:r>
              <a:rPr lang="ja-JP" altLang="en-US" sz="800" dirty="0" smtClean="0">
                <a:solidFill>
                  <a:prstClr val="black"/>
                </a:solidFill>
              </a:rPr>
              <a:t>））年</a:t>
            </a:r>
            <a:r>
              <a:rPr lang="en-US" altLang="ja-JP" sz="800" dirty="0" smtClean="0">
                <a:solidFill>
                  <a:prstClr val="black"/>
                </a:solidFill>
              </a:rPr>
              <a:t>1</a:t>
            </a:r>
            <a:r>
              <a:rPr lang="ja-JP" altLang="en-US" sz="800" dirty="0" smtClean="0">
                <a:solidFill>
                  <a:prstClr val="black"/>
                </a:solidFill>
              </a:rPr>
              <a:t>月推計）」より作成</a:t>
            </a:r>
            <a:endParaRPr lang="en-US" altLang="ja-JP" sz="800" dirty="0" smtClean="0">
              <a:solidFill>
                <a:prstClr val="black"/>
              </a:solidFill>
            </a:endParaRPr>
          </a:p>
        </p:txBody>
      </p:sp>
      <p:sp>
        <p:nvSpPr>
          <p:cNvPr id="26" name="サブタイトル 2"/>
          <p:cNvSpPr txBox="1">
            <a:spLocks/>
          </p:cNvSpPr>
          <p:nvPr/>
        </p:nvSpPr>
        <p:spPr>
          <a:xfrm>
            <a:off x="4977011" y="6678885"/>
            <a:ext cx="5061096" cy="144016"/>
          </a:xfrm>
          <a:prstGeom prst="rect">
            <a:avLst/>
          </a:prstGeom>
        </p:spPr>
        <p:txBody>
          <a:bodyPr vert="horz" lIns="91440" tIns="45720" rIns="91440" bIns="45720" rtlCol="0">
            <a:noAutofit/>
          </a:bodyPr>
          <a:lstStyle/>
          <a:p>
            <a:pPr algn="ctr" defTabSz="914400">
              <a:spcBef>
                <a:spcPct val="20000"/>
              </a:spcBef>
              <a:buFont typeface="Arial" pitchFamily="34" charset="0"/>
              <a:buNone/>
              <a:defRPr/>
            </a:pPr>
            <a:r>
              <a:rPr lang="ja-JP" altLang="en-US" sz="800" dirty="0" smtClean="0">
                <a:solidFill>
                  <a:prstClr val="black"/>
                </a:solidFill>
              </a:rPr>
              <a:t>国立社会保障・人口問題研究所「日本の地域別将来推計人口</a:t>
            </a:r>
            <a:r>
              <a:rPr lang="en-US" altLang="ja-JP" sz="800" dirty="0" smtClean="0">
                <a:solidFill>
                  <a:prstClr val="black"/>
                </a:solidFill>
              </a:rPr>
              <a:t>(</a:t>
            </a:r>
            <a:r>
              <a:rPr lang="ja-JP" altLang="en-US" sz="800" dirty="0" smtClean="0">
                <a:solidFill>
                  <a:prstClr val="black"/>
                </a:solidFill>
              </a:rPr>
              <a:t>平成</a:t>
            </a:r>
            <a:r>
              <a:rPr lang="en-US" altLang="ja-JP" sz="800" dirty="0" smtClean="0">
                <a:solidFill>
                  <a:prstClr val="black"/>
                </a:solidFill>
              </a:rPr>
              <a:t>25(2013)</a:t>
            </a:r>
            <a:r>
              <a:rPr lang="ja-JP" altLang="en-US" sz="800" dirty="0" smtClean="0">
                <a:solidFill>
                  <a:prstClr val="black"/>
                </a:solidFill>
              </a:rPr>
              <a:t>年</a:t>
            </a:r>
            <a:r>
              <a:rPr lang="en-US" altLang="ja-JP" sz="800" dirty="0" smtClean="0">
                <a:solidFill>
                  <a:prstClr val="black"/>
                </a:solidFill>
              </a:rPr>
              <a:t>3</a:t>
            </a:r>
            <a:r>
              <a:rPr lang="ja-JP" altLang="en-US" sz="800" dirty="0" smtClean="0">
                <a:solidFill>
                  <a:prstClr val="black"/>
                </a:solidFill>
              </a:rPr>
              <a:t>月推計</a:t>
            </a:r>
            <a:r>
              <a:rPr lang="en-US" altLang="ja-JP" sz="800" dirty="0" smtClean="0">
                <a:solidFill>
                  <a:prstClr val="black"/>
                </a:solidFill>
              </a:rPr>
              <a:t>)</a:t>
            </a:r>
            <a:r>
              <a:rPr lang="ja-JP" altLang="en-US" sz="800" dirty="0" smtClean="0">
                <a:solidFill>
                  <a:prstClr val="black"/>
                </a:solidFill>
              </a:rPr>
              <a:t>」より作成</a:t>
            </a:r>
            <a:endParaRPr lang="en-US" altLang="ja-JP" sz="800" dirty="0" smtClean="0">
              <a:solidFill>
                <a:prstClr val="black"/>
              </a:solidFill>
            </a:endParaRPr>
          </a:p>
        </p:txBody>
      </p:sp>
      <p:graphicFrame>
        <p:nvGraphicFramePr>
          <p:cNvPr id="24" name="グラフ 23"/>
          <p:cNvGraphicFramePr/>
          <p:nvPr>
            <p:extLst>
              <p:ext uri="{D42A27DB-BD31-4B8C-83A1-F6EECF244321}">
                <p14:modId xmlns:p14="http://schemas.microsoft.com/office/powerpoint/2010/main" val="2806725186"/>
              </p:ext>
            </p:extLst>
          </p:nvPr>
        </p:nvGraphicFramePr>
        <p:xfrm>
          <a:off x="704530" y="2279026"/>
          <a:ext cx="3396172" cy="2666464"/>
        </p:xfrm>
        <a:graphic>
          <a:graphicData uri="http://schemas.openxmlformats.org/drawingml/2006/chart">
            <c:chart xmlns:c="http://schemas.openxmlformats.org/drawingml/2006/chart" xmlns:r="http://schemas.openxmlformats.org/officeDocument/2006/relationships" r:id="rId3"/>
          </a:graphicData>
        </a:graphic>
      </p:graphicFrame>
      <p:sp>
        <p:nvSpPr>
          <p:cNvPr id="28" name="角丸四角形 27"/>
          <p:cNvSpPr/>
          <p:nvPr/>
        </p:nvSpPr>
        <p:spPr>
          <a:xfrm>
            <a:off x="6206099" y="908720"/>
            <a:ext cx="1675892" cy="77983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スライド番号プレースホルダー 2"/>
          <p:cNvSpPr txBox="1">
            <a:spLocks/>
          </p:cNvSpPr>
          <p:nvPr/>
        </p:nvSpPr>
        <p:spPr>
          <a:xfrm>
            <a:off x="9417496" y="652534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1</a:t>
            </a:fld>
            <a:endParaRPr lang="ja-JP" altLang="en-US" sz="1400" b="1" dirty="0">
              <a:solidFill>
                <a:prstClr val="black"/>
              </a:solidFill>
            </a:endParaRPr>
          </a:p>
        </p:txBody>
      </p:sp>
    </p:spTree>
    <p:extLst>
      <p:ext uri="{BB962C8B-B14F-4D97-AF65-F5344CB8AC3E}">
        <p14:creationId xmlns:p14="http://schemas.microsoft.com/office/powerpoint/2010/main" val="3513664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8564587" y="2573691"/>
            <a:ext cx="1289747"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8678621" y="5436619"/>
            <a:ext cx="1145196"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7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900" dirty="0" smtClean="0">
                  <a:solidFill>
                    <a:prstClr val="black"/>
                  </a:solidFill>
                  <a:cs typeface="ＭＳ Ｐゴシック" pitchFamily="50" charset="-128"/>
                </a:rPr>
                <a:t>認知症地域支援推進員</a:t>
              </a:r>
              <a:endParaRPr lang="en-US" altLang="ja-JP" sz="900" dirty="0">
                <a:solidFill>
                  <a:prstClr val="black"/>
                </a:solidFill>
                <a:cs typeface="ＭＳ Ｐゴシック" pitchFamily="50" charset="-128"/>
              </a:endParaRPr>
            </a:p>
          </p:txBody>
        </p:sp>
      </p:grpSp>
      <p:sp>
        <p:nvSpPr>
          <p:cNvPr id="17" name="角丸四角形 16"/>
          <p:cNvSpPr/>
          <p:nvPr/>
        </p:nvSpPr>
        <p:spPr>
          <a:xfrm>
            <a:off x="1402929" y="2587577"/>
            <a:ext cx="7080580"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4089" y="2810669"/>
            <a:ext cx="6721176"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796"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956" y="5240274"/>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043" y="5672322"/>
            <a:ext cx="4338435"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956" y="4808226"/>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27" y="4664209"/>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555" y="3368065"/>
            <a:ext cx="123010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05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05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8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0928" y="6189176"/>
            <a:ext cx="463845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16712" y="3282855"/>
            <a:ext cx="360040" cy="81852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127" y="5096257"/>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127" y="5528305"/>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299370" y="3289757"/>
            <a:ext cx="70207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86666" y="4160153"/>
            <a:ext cx="70207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557" y="3872121"/>
            <a:ext cx="954215"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05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05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05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0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2876" y="3604727"/>
            <a:ext cx="360040" cy="75086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Rectangle 49"/>
          <p:cNvSpPr>
            <a:spLocks noChangeArrowheads="1"/>
          </p:cNvSpPr>
          <p:nvPr/>
        </p:nvSpPr>
        <p:spPr bwMode="auto">
          <a:xfrm>
            <a:off x="5967113" y="2943923"/>
            <a:ext cx="2354746"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6015076" y="3276276"/>
            <a:ext cx="2292297" cy="584775"/>
          </a:xfrm>
          <a:prstGeom prst="rect">
            <a:avLst/>
          </a:prstGeom>
          <a:noFill/>
          <a:ln>
            <a:solidFill>
              <a:srgbClr val="FF0000"/>
            </a:solidFill>
          </a:ln>
        </p:spPr>
        <p:txBody>
          <a:bodyPr wrap="square" rtlCol="0">
            <a:spAutoFit/>
          </a:bodyPr>
          <a:lstStyle/>
          <a:p>
            <a:endParaRPr lang="en-US" altLang="ja-JP" sz="8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医師、歯科医師、薬剤師、看護師、歯科衛生士、</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8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8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8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管理栄養士、ケアマネジャー</a:t>
            </a:r>
            <a:r>
              <a:rPr lang="ja-JP" altLang="en-US" sz="8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業者など</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6015209" y="4098559"/>
            <a:ext cx="2292164" cy="338554"/>
          </a:xfrm>
          <a:prstGeom prst="rect">
            <a:avLst/>
          </a:prstGeom>
          <a:noFill/>
          <a:ln>
            <a:solidFill>
              <a:srgbClr val="FF0000"/>
            </a:solidFill>
          </a:ln>
        </p:spPr>
        <p:txBody>
          <a:bodyPr wrap="square" rtlCol="0">
            <a:spAutoFit/>
          </a:bodyPr>
          <a:lstStyle/>
          <a:p>
            <a:endParaRPr lang="en-US" altLang="ja-JP" sz="8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8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8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6024830" y="3120706"/>
            <a:ext cx="1892499"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2262535" y="2662127"/>
            <a:ext cx="5380934"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6024830" y="3967192"/>
            <a:ext cx="1892499" cy="25389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grpSp>
        <p:nvGrpSpPr>
          <p:cNvPr id="45" name="グループ化 44"/>
          <p:cNvGrpSpPr/>
          <p:nvPr/>
        </p:nvGrpSpPr>
        <p:grpSpPr>
          <a:xfrm>
            <a:off x="8662775" y="4026393"/>
            <a:ext cx="1161046"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4985243"/>
              <a:ext cx="939104" cy="837253"/>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800" dirty="0" smtClean="0">
                  <a:solidFill>
                    <a:prstClr val="black"/>
                  </a:solidFill>
                  <a:cs typeface="ＭＳ Ｐゴシック" pitchFamily="50" charset="-128"/>
                </a:rPr>
                <a:t>生活支援コーディネーター</a:t>
              </a:r>
              <a:endParaRPr lang="en-US" altLang="ja-JP" sz="800" dirty="0" smtClean="0">
                <a:solidFill>
                  <a:prstClr val="black"/>
                </a:solidFill>
                <a:cs typeface="ＭＳ Ｐゴシック" pitchFamily="50" charset="-128"/>
              </a:endParaRPr>
            </a:p>
            <a:p>
              <a:pPr algn="ctr"/>
              <a:endParaRPr lang="en-US" altLang="ja-JP" sz="800" dirty="0">
                <a:solidFill>
                  <a:prstClr val="black"/>
                </a:solidFill>
                <a:cs typeface="ＭＳ Ｐゴシック" pitchFamily="50" charset="-128"/>
              </a:endParaRPr>
            </a:p>
            <a:p>
              <a:pPr algn="ctr"/>
              <a:r>
                <a:rPr lang="ja-JP" altLang="en-US" sz="1200" dirty="0" smtClean="0">
                  <a:solidFill>
                    <a:prstClr val="black"/>
                  </a:solidFill>
                  <a:cs typeface="ＭＳ Ｐゴシック" pitchFamily="50" charset="-128"/>
                </a:rPr>
                <a:t>協議体</a:t>
              </a:r>
              <a:endParaRPr lang="ja-JP" altLang="en-US" sz="1200" dirty="0">
                <a:solidFill>
                  <a:prstClr val="black"/>
                </a:solidFill>
                <a:cs typeface="ＭＳ Ｐゴシック" pitchFamily="50" charset="-128"/>
              </a:endParaRPr>
            </a:p>
          </p:txBody>
        </p:sp>
      </p:grpSp>
      <p:grpSp>
        <p:nvGrpSpPr>
          <p:cNvPr id="54" name="グループ化 53"/>
          <p:cNvGrpSpPr/>
          <p:nvPr/>
        </p:nvGrpSpPr>
        <p:grpSpPr>
          <a:xfrm>
            <a:off x="8594264" y="2628871"/>
            <a:ext cx="1221630" cy="1343547"/>
            <a:chOff x="152797" y="4860539"/>
            <a:chExt cx="1225545" cy="1582267"/>
          </a:xfrm>
        </p:grpSpPr>
        <p:sp>
          <p:nvSpPr>
            <p:cNvPr id="55" name="AutoShape 58"/>
            <p:cNvSpPr>
              <a:spLocks noChangeArrowheads="1"/>
            </p:cNvSpPr>
            <p:nvPr/>
          </p:nvSpPr>
          <p:spPr bwMode="auto">
            <a:xfrm>
              <a:off x="152797" y="4860539"/>
              <a:ext cx="1225545"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36000" tIns="8890" rIns="0" bIns="8890" numCol="1" anchor="t" anchorCtr="0" compatLnSpc="1">
              <a:prstTxWarp prst="textNoShape">
                <a:avLst/>
              </a:prstTxWarp>
            </a:bodyPr>
            <a:lstStyle/>
            <a:p>
              <a:pPr algn="ctr"/>
              <a:r>
                <a:rPr lang="ja-JP" altLang="en-US" sz="1000" b="1" dirty="0">
                  <a:solidFill>
                    <a:prstClr val="black"/>
                  </a:solidFill>
                  <a:latin typeface="HG丸ｺﾞｼｯｸM-PRO" pitchFamily="50" charset="-128"/>
                  <a:ea typeface="HG丸ｺﾞｼｯｸM-PRO" pitchFamily="50" charset="-128"/>
                  <a:cs typeface="ＭＳ Ｐゴシック" pitchFamily="50" charset="-128"/>
                </a:rPr>
                <a:t>在宅</a:t>
              </a:r>
              <a:r>
                <a:rPr lang="ja-JP" altLang="en-US" sz="1000" b="1" dirty="0" smtClean="0">
                  <a:solidFill>
                    <a:prstClr val="black"/>
                  </a:solidFill>
                  <a:latin typeface="HG丸ｺﾞｼｯｸM-PRO" pitchFamily="50" charset="-128"/>
                  <a:ea typeface="HG丸ｺﾞｼｯｸM-PRO" pitchFamily="50" charset="-128"/>
                  <a:cs typeface="ＭＳ Ｐゴシック" pitchFamily="50" charset="-128"/>
                </a:rPr>
                <a:t>医療･介護連携を支援する相談窓口</a:t>
              </a:r>
              <a:endParaRPr lang="en-US" altLang="ja-JP" sz="10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173723" y="5561784"/>
              <a:ext cx="1179480" cy="7581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郡市区医師会等</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3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連携を支援する専門</a:t>
              </a:r>
              <a:r>
                <a:rPr lang="ja-JP" altLang="en-US" sz="900" dirty="0">
                  <a:solidFill>
                    <a:prstClr val="black"/>
                  </a:solidFill>
                  <a:latin typeface="HG丸ｺﾞｼｯｸM-PRO" pitchFamily="50" charset="-128"/>
                  <a:ea typeface="HG丸ｺﾞｼｯｸM-PRO" pitchFamily="50" charset="-128"/>
                  <a:cs typeface="ＭＳ Ｐゴシック" pitchFamily="50" charset="-128"/>
                </a:rPr>
                <a:t>職等</a:t>
              </a:r>
              <a:endParaRPr lang="ja-JP" altLang="en-US" sz="1600" dirty="0">
                <a:solidFill>
                  <a:prstClr val="black"/>
                </a:solidFill>
                <a:cs typeface="ＭＳ Ｐゴシック" pitchFamily="50" charset="-128"/>
              </a:endParaRPr>
            </a:p>
          </p:txBody>
        </p:sp>
      </p:grpSp>
      <p:sp>
        <p:nvSpPr>
          <p:cNvPr id="32" name="上矢印 31"/>
          <p:cNvSpPr/>
          <p:nvPr/>
        </p:nvSpPr>
        <p:spPr>
          <a:xfrm rot="16200000" flipH="1" flipV="1">
            <a:off x="8110032" y="4759544"/>
            <a:ext cx="360040" cy="745440"/>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51610" y="4482351"/>
            <a:ext cx="360040" cy="72526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286595" y="1362606"/>
            <a:ext cx="7067969" cy="1130291"/>
          </a:xfrm>
          <a:prstGeom prst="rect">
            <a:avLst/>
          </a:prstGeom>
          <a:noFill/>
          <a:ln w="19050">
            <a:noFill/>
          </a:ln>
        </p:spPr>
        <p:txBody>
          <a:bodyPr wrap="square" lIns="108000" tIns="72000" rIns="108000" bIns="72000" rtlCol="0">
            <a:spAutoFit/>
          </a:bodyPr>
          <a:lstStyle/>
          <a:p>
            <a:pPr marL="144000" indent="-174625" algn="just"/>
            <a:r>
              <a:rPr lang="ja-JP" altLang="en-US" sz="1200" dirty="0" smtClean="0">
                <a:solidFill>
                  <a:prstClr val="black"/>
                </a:solidFill>
              </a:rPr>
              <a:t>（参考）平成２７年度より、地域ケア会議を介護</a:t>
            </a:r>
            <a:r>
              <a:rPr lang="ja-JP" altLang="en-US" sz="1200" dirty="0">
                <a:solidFill>
                  <a:prstClr val="black"/>
                </a:solidFill>
              </a:rPr>
              <a:t>保険法に規定</a:t>
            </a:r>
            <a:r>
              <a:rPr lang="ja-JP" altLang="en-US" sz="1200" dirty="0" smtClean="0">
                <a:solidFill>
                  <a:prstClr val="black"/>
                </a:solidFill>
              </a:rPr>
              <a:t>。（法第１１５条</a:t>
            </a:r>
            <a:r>
              <a:rPr lang="ja-JP" altLang="en-US" sz="1200" dirty="0">
                <a:solidFill>
                  <a:prstClr val="black"/>
                </a:solidFill>
              </a:rPr>
              <a:t>の</a:t>
            </a:r>
            <a:r>
              <a:rPr lang="ja-JP" altLang="en-US" sz="1200" dirty="0" smtClean="0">
                <a:solidFill>
                  <a:prstClr val="black"/>
                </a:solidFill>
              </a:rPr>
              <a:t>４８）</a:t>
            </a:r>
            <a:endParaRPr lang="en-US" altLang="ja-JP" sz="1200" u="sng" dirty="0" smtClean="0">
              <a:solidFill>
                <a:prstClr val="black"/>
              </a:solidFill>
            </a:endParaRPr>
          </a:p>
          <a:p>
            <a:pPr marL="360000" indent="-174625" algn="just"/>
            <a:r>
              <a:rPr lang="ja-JP" altLang="en-US" sz="1400" dirty="0">
                <a:solidFill>
                  <a:prstClr val="black"/>
                </a:solidFill>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市町村</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が地域ケア会議を行うよう努めなければならない旨を</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規定</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○地域ケア会議を、適切な支援を図るために必要な検討を行うとともに、地域において</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自立した日常生活を営むために必要な支援体制に関する検討を行うものとして規定</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○地域ケア会議に参加</a:t>
            </a:r>
            <a:r>
              <a:rPr lang="ja-JP" altLang="en-US" sz="1200" dirty="0">
                <a:solidFill>
                  <a:prstClr val="black"/>
                </a:solidFill>
                <a:latin typeface="HG丸ｺﾞｼｯｸM-PRO" panose="020F0600000000000000" pitchFamily="50" charset="-128"/>
                <a:ea typeface="HG丸ｺﾞｼｯｸM-PRO" panose="020F0600000000000000" pitchFamily="50" charset="-128"/>
              </a:rPr>
              <a:t>する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関係者の協力や守秘義務に係る規定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8" name="大かっこ 57"/>
          <p:cNvSpPr/>
          <p:nvPr/>
        </p:nvSpPr>
        <p:spPr>
          <a:xfrm>
            <a:off x="1187470" y="1355018"/>
            <a:ext cx="7094267" cy="1114128"/>
          </a:xfrm>
          <a:prstGeom prst="bracketPair">
            <a:avLst>
              <a:gd name="adj" fmla="val 1628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9" name="正方形/長方形 58"/>
          <p:cNvSpPr/>
          <p:nvPr/>
        </p:nvSpPr>
        <p:spPr>
          <a:xfrm>
            <a:off x="75732" y="499320"/>
            <a:ext cx="9717128" cy="769441"/>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marL="144000" algn="just"/>
            <a:r>
              <a:rPr lang="ja-JP" altLang="en-US" sz="1600" dirty="0" smtClean="0">
                <a:solidFill>
                  <a:prstClr val="black"/>
                </a:solidFill>
              </a:rPr>
              <a:t>地域</a:t>
            </a:r>
            <a:r>
              <a:rPr lang="ja-JP" altLang="en-US" sz="1600" dirty="0">
                <a:solidFill>
                  <a:prstClr val="black"/>
                </a:solidFill>
              </a:rPr>
              <a:t>包括支援センター等において、多職種協働による個別事例の検討等を行い、地域のネットワーク構築、ケアマネジメント支援、地域課題の把握等を推進する</a:t>
            </a:r>
            <a:r>
              <a:rPr lang="ja-JP" altLang="en-US" sz="1600" dirty="0" smtClean="0">
                <a:solidFill>
                  <a:prstClr val="black"/>
                </a:solidFill>
              </a:rPr>
              <a:t>。</a:t>
            </a:r>
            <a:endParaRPr lang="en-US" altLang="ja-JP" sz="1600" dirty="0" smtClean="0">
              <a:solidFill>
                <a:prstClr val="black"/>
              </a:solidFill>
            </a:endParaRPr>
          </a:p>
          <a:p>
            <a:pPr marL="144000" algn="just"/>
            <a:r>
              <a:rPr lang="en-US" altLang="ja-JP" sz="1200" dirty="0" smtClean="0">
                <a:solidFill>
                  <a:prstClr val="black"/>
                </a:solidFill>
              </a:rPr>
              <a:t>※</a:t>
            </a:r>
            <a:r>
              <a:rPr lang="ja-JP" altLang="en-US" sz="1200" dirty="0" smtClean="0">
                <a:solidFill>
                  <a:prstClr val="black"/>
                </a:solidFill>
              </a:rPr>
              <a:t>従来の包括的支援事業（地域包括支援センターの運営費）とは別枠で計上</a:t>
            </a:r>
            <a:endParaRPr lang="en-US" altLang="ja-JP" sz="1200" b="1" u="sng" dirty="0">
              <a:solidFill>
                <a:prstClr val="black"/>
              </a:solidFill>
            </a:endParaRPr>
          </a:p>
        </p:txBody>
      </p:sp>
      <p:sp>
        <p:nvSpPr>
          <p:cNvPr id="60" name="タイトル 60"/>
          <p:cNvSpPr txBox="1">
            <a:spLocks/>
          </p:cNvSpPr>
          <p:nvPr/>
        </p:nvSpPr>
        <p:spPr>
          <a:xfrm>
            <a:off x="84812" y="0"/>
            <a:ext cx="9736376" cy="404664"/>
          </a:xfrm>
          <a:prstGeom prst="rect">
            <a:avLst/>
          </a:prstGeom>
          <a:solidFill>
            <a:srgbClr val="FDFAB5"/>
          </a:solid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mj-ea"/>
              </a:rPr>
              <a:t>　地域ケア会議の推進　　　　　　</a:t>
            </a:r>
            <a:r>
              <a:rPr lang="zh-TW" altLang="en-US" sz="2400" dirty="0">
                <a:solidFill>
                  <a:prstClr val="black"/>
                </a:solidFill>
                <a:latin typeface="+mj-ea"/>
              </a:rPr>
              <a:t>　</a:t>
            </a:r>
            <a:endParaRPr lang="ja-JP" altLang="en-US" sz="2400" b="1" u="sng" dirty="0">
              <a:solidFill>
                <a:prstClr val="black"/>
              </a:solidFill>
              <a:latin typeface="+mj-ea"/>
            </a:endParaRPr>
          </a:p>
        </p:txBody>
      </p:sp>
      <p:sp>
        <p:nvSpPr>
          <p:cNvPr id="42" name="スライド番号プレースホルダー 1"/>
          <p:cNvSpPr txBox="1">
            <a:spLocks noGrp="1"/>
          </p:cNvSpPr>
          <p:nvPr/>
        </p:nvSpPr>
        <p:spPr bwMode="auto">
          <a:xfrm>
            <a:off x="9165468" y="6531034"/>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b="1">
                <a:solidFill>
                  <a:srgbClr val="000000"/>
                </a:solidFill>
              </a:rPr>
              <a:pPr algn="r">
                <a:defRPr/>
              </a:pPr>
              <a:t>19</a:t>
            </a:fld>
            <a:endParaRPr lang="en-US" altLang="ja-JP" sz="1400" b="1" dirty="0">
              <a:solidFill>
                <a:srgbClr val="000000"/>
              </a:solidFill>
            </a:endParaRPr>
          </a:p>
        </p:txBody>
      </p:sp>
    </p:spTree>
    <p:extLst>
      <p:ext uri="{BB962C8B-B14F-4D97-AF65-F5344CB8AC3E}">
        <p14:creationId xmlns:p14="http://schemas.microsoft.com/office/powerpoint/2010/main" val="2214659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a:xfrm>
            <a:off x="126164" y="1628800"/>
            <a:ext cx="9653713" cy="36004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ja-JP" sz="1400" dirty="0" smtClean="0">
                <a:solidFill>
                  <a:prstClr val="black"/>
                </a:solidFill>
              </a:rPr>
              <a:t>問</a:t>
            </a:r>
            <a:r>
              <a:rPr lang="ja-JP" altLang="ja-JP" sz="1400" dirty="0">
                <a:solidFill>
                  <a:prstClr val="black"/>
                </a:solidFill>
              </a:rPr>
              <a:t>　地域ケア会議と協議体との連携についての記載があるが、どのような関係なのか。構成メンバーは共通するものではないか。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bwMode="gray">
          <a:xfrm>
            <a:off x="55503" y="1439"/>
            <a:ext cx="9813993" cy="547241"/>
          </a:xfrm>
          <a:prstGeom prst="rect">
            <a:avLst/>
          </a:prstGeom>
          <a:solidFill>
            <a:srgbClr val="00B050"/>
          </a:solidFill>
          <a:ln/>
        </p:spPr>
        <p:style>
          <a:lnRef idx="3">
            <a:schemeClr val="lt1"/>
          </a:lnRef>
          <a:fillRef idx="1">
            <a:schemeClr val="accent5"/>
          </a:fillRef>
          <a:effectRef idx="1">
            <a:schemeClr val="accent5"/>
          </a:effectRef>
          <a:fontRef idx="minor">
            <a:schemeClr val="lt1"/>
          </a:fontRef>
        </p:style>
        <p:txBody>
          <a:bodyPr anchor="ctr"/>
          <a:lstStyle/>
          <a:p>
            <a:pPr algn="ctr" defTabSz="914400">
              <a:defRPr/>
            </a:pPr>
            <a:r>
              <a:rPr lang="ja-JP" altLang="en-US" b="1" dirty="0">
                <a:solidFill>
                  <a:prstClr val="white"/>
                </a:solidFill>
                <a:latin typeface="ＭＳ Ｐゴシック"/>
              </a:rPr>
              <a:t>「介護予防・日常生活支援総合事業ガイドライン案」についての</a:t>
            </a:r>
            <a:r>
              <a:rPr lang="en-US" altLang="ja-JP" b="1" dirty="0">
                <a:solidFill>
                  <a:prstClr val="white"/>
                </a:solidFill>
                <a:latin typeface="ＭＳ Ｐゴシック"/>
              </a:rPr>
              <a:t>Q&amp;A</a:t>
            </a:r>
            <a:r>
              <a:rPr lang="ja-JP" altLang="en-US" b="1" dirty="0" smtClean="0">
                <a:solidFill>
                  <a:prstClr val="white"/>
                </a:solidFill>
                <a:latin typeface="ＭＳ Ｐゴシック"/>
              </a:rPr>
              <a:t>（９月３０日版</a:t>
            </a:r>
            <a:r>
              <a:rPr lang="ja-JP" altLang="en-US" b="1" dirty="0">
                <a:solidFill>
                  <a:prstClr val="white"/>
                </a:solidFill>
                <a:latin typeface="ＭＳ Ｐゴシック"/>
              </a:rPr>
              <a:t>）・抜粋</a:t>
            </a:r>
            <a:endParaRPr lang="en-US" altLang="ja-JP" b="1" dirty="0">
              <a:solidFill>
                <a:prstClr val="white"/>
              </a:solidFill>
              <a:latin typeface="ＭＳ Ｐゴシック"/>
            </a:endParaRPr>
          </a:p>
        </p:txBody>
      </p:sp>
      <p:sp>
        <p:nvSpPr>
          <p:cNvPr id="5" name="スライド番号プレースホルダー 3"/>
          <p:cNvSpPr>
            <a:spLocks noGrp="1"/>
          </p:cNvSpPr>
          <p:nvPr>
            <p:ph type="sldNum" sz="quarter" idx="12"/>
          </p:nvPr>
        </p:nvSpPr>
        <p:spPr>
          <a:xfrm>
            <a:off x="9345488" y="6492883"/>
            <a:ext cx="553590" cy="365125"/>
          </a:xfrm>
        </p:spPr>
        <p:txBody>
          <a:bodyPr/>
          <a:lstStyle/>
          <a:p>
            <a:fld id="{FCE98AE0-BE98-4E8C-BBDC-F98D666762F1}" type="slidenum">
              <a:rPr lang="ja-JP" altLang="en-US" sz="1400" b="1" smtClean="0">
                <a:solidFill>
                  <a:prstClr val="black"/>
                </a:solidFill>
              </a:rPr>
              <a:pPr/>
              <a:t>20</a:t>
            </a:fld>
            <a:endParaRPr lang="ja-JP" altLang="en-US" sz="1400" b="1" dirty="0">
              <a:solidFill>
                <a:prstClr val="black"/>
              </a:solidFill>
            </a:endParaRPr>
          </a:p>
        </p:txBody>
      </p:sp>
      <p:sp>
        <p:nvSpPr>
          <p:cNvPr id="7" name="コンテンツ プレースホルダー 1"/>
          <p:cNvSpPr txBox="1">
            <a:spLocks/>
          </p:cNvSpPr>
          <p:nvPr/>
        </p:nvSpPr>
        <p:spPr>
          <a:xfrm>
            <a:off x="128468" y="1277144"/>
            <a:ext cx="9653713" cy="279648"/>
          </a:xfrm>
          <a:prstGeom prst="rect">
            <a:avLst/>
          </a:prstGeom>
          <a:ln>
            <a:no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80000" indent="-457200">
              <a:buFont typeface="Arial" pitchFamily="34" charset="0"/>
              <a:buNone/>
            </a:pPr>
            <a:r>
              <a:rPr lang="ja-JP" altLang="en-US" sz="1400" b="1" dirty="0" smtClean="0">
                <a:solidFill>
                  <a:prstClr val="black"/>
                </a:solidFill>
                <a:latin typeface="ＭＳ ゴシック" panose="020B0609070205080204" pitchFamily="49" charset="-128"/>
                <a:ea typeface="ＭＳ ゴシック" panose="020B0609070205080204" pitchFamily="49" charset="-128"/>
              </a:rPr>
              <a:t>第３　生活支援・介護予防サービスの充実</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9" name="コンテンツ プレースホルダー 1"/>
          <p:cNvSpPr txBox="1">
            <a:spLocks/>
          </p:cNvSpPr>
          <p:nvPr/>
        </p:nvSpPr>
        <p:spPr>
          <a:xfrm>
            <a:off x="128468" y="2132856"/>
            <a:ext cx="9653713" cy="3600400"/>
          </a:xfrm>
          <a:prstGeom prst="rect">
            <a:avLst/>
          </a:prstGeom>
          <a:ln>
            <a:solidFill>
              <a:schemeClr val="tx1"/>
            </a:solidFill>
            <a:prstDash val="sysDot"/>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ja-JP" sz="1400" dirty="0" smtClean="0">
                <a:solidFill>
                  <a:prstClr val="black"/>
                </a:solidFill>
              </a:rPr>
              <a:t>１</a:t>
            </a:r>
            <a:r>
              <a:rPr lang="ja-JP" altLang="en-US" sz="1400" dirty="0" smtClean="0">
                <a:solidFill>
                  <a:prstClr val="black"/>
                </a:solidFill>
              </a:rPr>
              <a:t>　</a:t>
            </a:r>
            <a:r>
              <a:rPr lang="ja-JP" altLang="ja-JP" sz="1400" dirty="0" smtClean="0">
                <a:solidFill>
                  <a:prstClr val="black"/>
                </a:solidFill>
              </a:rPr>
              <a:t>地域</a:t>
            </a:r>
            <a:r>
              <a:rPr lang="ja-JP" altLang="ja-JP" sz="1400" dirty="0">
                <a:solidFill>
                  <a:prstClr val="black"/>
                </a:solidFill>
              </a:rPr>
              <a:t>ケア会議については、多職種による個別事例の検討を通じ、高齢者の自立に資するケアプランにつなげていくとともに、個別事例の検討を積み重ねることで、地域課題を発見し、新たな資源開発などにつなげていくもの</a:t>
            </a:r>
            <a:r>
              <a:rPr lang="ja-JP" altLang="ja-JP" sz="1400" dirty="0" smtClean="0">
                <a:solidFill>
                  <a:prstClr val="black"/>
                </a:solidFill>
              </a:rPr>
              <a:t>。</a:t>
            </a:r>
            <a:endParaRPr lang="en-US" altLang="ja-JP" sz="1400" dirty="0">
              <a:solidFill>
                <a:prstClr val="black"/>
              </a:solidFill>
            </a:endParaRPr>
          </a:p>
          <a:p>
            <a:pPr marL="0" indent="0">
              <a:buFont typeface="Arial" pitchFamily="34" charset="0"/>
              <a:buNone/>
            </a:pPr>
            <a:r>
              <a:rPr lang="ja-JP" altLang="en-US" sz="1400" dirty="0" smtClean="0">
                <a:solidFill>
                  <a:prstClr val="black"/>
                </a:solidFill>
              </a:rPr>
              <a:t>　</a:t>
            </a:r>
            <a:r>
              <a:rPr lang="ja-JP" altLang="ja-JP" sz="1400" dirty="0" smtClean="0">
                <a:solidFill>
                  <a:prstClr val="black"/>
                </a:solidFill>
              </a:rPr>
              <a:t>この</a:t>
            </a:r>
            <a:r>
              <a:rPr lang="ja-JP" altLang="ja-JP" sz="1400" dirty="0">
                <a:solidFill>
                  <a:prstClr val="black"/>
                </a:solidFill>
              </a:rPr>
              <a:t>ように地域ケア会議については、地域資源の把握・開発という側面で協議体の取組をサポートするものであることから、ガイドライン</a:t>
            </a:r>
            <a:r>
              <a:rPr lang="ja-JP" altLang="ja-JP" sz="1400" dirty="0" smtClean="0">
                <a:solidFill>
                  <a:prstClr val="black"/>
                </a:solidFill>
              </a:rPr>
              <a:t>案で</a:t>
            </a:r>
            <a:r>
              <a:rPr lang="ja-JP" altLang="ja-JP" sz="1400" dirty="0">
                <a:solidFill>
                  <a:prstClr val="black"/>
                </a:solidFill>
              </a:rPr>
              <a:t>お示ししているとおり、「生活支援・介護予防サービスの充実を図っていく上で、コーディネーターや協議体の仕組みと連携しながら、積極的に活用を図っていくことが望ましい」と考えており、例えば、</a:t>
            </a:r>
            <a:r>
              <a:rPr lang="ja-JP" altLang="ja-JP" sz="1400" b="1" u="sng" dirty="0">
                <a:solidFill>
                  <a:srgbClr val="FF0000"/>
                </a:solidFill>
              </a:rPr>
              <a:t>地域ケア会議にコーディネーターが参加するなど地域の実情に応じた連携した取組を進めていただきたい</a:t>
            </a:r>
            <a:r>
              <a:rPr lang="ja-JP" altLang="ja-JP" sz="1400" dirty="0">
                <a:solidFill>
                  <a:prstClr val="black"/>
                </a:solidFill>
              </a:rPr>
              <a:t>と考えている。（なお、ガイドライン</a:t>
            </a:r>
            <a:r>
              <a:rPr lang="ja-JP" altLang="ja-JP" sz="1400" dirty="0" smtClean="0">
                <a:solidFill>
                  <a:prstClr val="black"/>
                </a:solidFill>
              </a:rPr>
              <a:t>案に</a:t>
            </a:r>
            <a:r>
              <a:rPr lang="ja-JP" altLang="ja-JP" sz="1400" dirty="0">
                <a:solidFill>
                  <a:prstClr val="black"/>
                </a:solidFill>
              </a:rPr>
              <a:t>おいて地域ケア会議によるサービス開発の事例も紹介している。</a:t>
            </a:r>
            <a:r>
              <a:rPr lang="ja-JP" altLang="ja-JP" sz="1400" dirty="0" smtClean="0">
                <a:solidFill>
                  <a:prstClr val="black"/>
                </a:solidFill>
              </a:rPr>
              <a:t>）</a:t>
            </a:r>
            <a:endParaRPr lang="en-US" altLang="ja-JP" sz="1400" dirty="0" smtClean="0">
              <a:solidFill>
                <a:prstClr val="black"/>
              </a:solidFill>
            </a:endParaRPr>
          </a:p>
          <a:p>
            <a:pPr marL="0" indent="0">
              <a:buFont typeface="Arial" pitchFamily="34" charset="0"/>
              <a:buNone/>
            </a:pPr>
            <a:endParaRPr lang="en-US" altLang="ja-JP" sz="1400" dirty="0" smtClean="0">
              <a:solidFill>
                <a:prstClr val="black"/>
              </a:solidFill>
            </a:endParaRPr>
          </a:p>
          <a:p>
            <a:pPr marL="0" indent="0">
              <a:buFont typeface="Arial" pitchFamily="34" charset="0"/>
              <a:buNone/>
            </a:pPr>
            <a:r>
              <a:rPr lang="ja-JP" altLang="ja-JP" sz="1400" dirty="0" smtClean="0">
                <a:solidFill>
                  <a:prstClr val="black"/>
                </a:solidFill>
              </a:rPr>
              <a:t>２</a:t>
            </a:r>
            <a:r>
              <a:rPr lang="ja-JP" altLang="en-US" sz="1400" dirty="0" smtClean="0">
                <a:solidFill>
                  <a:prstClr val="black"/>
                </a:solidFill>
              </a:rPr>
              <a:t>　</a:t>
            </a:r>
            <a:r>
              <a:rPr lang="ja-JP" altLang="ja-JP" sz="1400" dirty="0">
                <a:solidFill>
                  <a:prstClr val="black"/>
                </a:solidFill>
              </a:rPr>
              <a:t>　</a:t>
            </a:r>
            <a:r>
              <a:rPr lang="ja-JP" altLang="ja-JP" sz="1400" b="1" u="sng" dirty="0">
                <a:solidFill>
                  <a:srgbClr val="FF0000"/>
                </a:solidFill>
              </a:rPr>
              <a:t>地域ケア会議は、個別事例の検討を通じて医療関係職種などを含めた多職種協働によるケアマネジメント支援を行うことが基本である一方、協議体は、多様なサービス提供主体間の情報共有及び連携・協働による資源開発等を推進することとしている。</a:t>
            </a:r>
            <a:r>
              <a:rPr lang="ja-JP" altLang="ja-JP" sz="1400" dirty="0">
                <a:solidFill>
                  <a:prstClr val="black"/>
                </a:solidFill>
              </a:rPr>
              <a:t>このように</a:t>
            </a:r>
            <a:r>
              <a:rPr lang="ja-JP" altLang="ja-JP" sz="1400" b="1" u="sng" dirty="0">
                <a:solidFill>
                  <a:srgbClr val="FF0000"/>
                </a:solidFill>
              </a:rPr>
              <a:t>性格等は異なる</a:t>
            </a:r>
            <a:r>
              <a:rPr lang="ja-JP" altLang="ja-JP" sz="1400" dirty="0">
                <a:solidFill>
                  <a:prstClr val="black"/>
                </a:solidFill>
              </a:rPr>
              <a:t>が、協議体の構成メンバーは、地域ケア会議のうち、地域包括支援ネットワークを支える職種・機関の代表者レベルが集まり、地域づくり・資源開発、政策の形成の観点から議論する市町村レベルの会議と</a:t>
            </a:r>
            <a:r>
              <a:rPr lang="ja-JP" altLang="ja-JP" sz="1400" u="sng" dirty="0">
                <a:solidFill>
                  <a:srgbClr val="FF0000"/>
                </a:solidFill>
              </a:rPr>
              <a:t>一般的には一部重複することも想定される</a:t>
            </a:r>
            <a:r>
              <a:rPr lang="ja-JP" altLang="ja-JP" sz="1400" dirty="0">
                <a:solidFill>
                  <a:prstClr val="black"/>
                </a:solidFill>
              </a:rPr>
              <a:t>ので、例えば、小規模な自治体では</a:t>
            </a:r>
            <a:r>
              <a:rPr lang="ja-JP" altLang="ja-JP" sz="1400" u="sng" dirty="0">
                <a:solidFill>
                  <a:srgbClr val="FF0000"/>
                </a:solidFill>
              </a:rPr>
              <a:t>両者を連続した時間で開催する等効率的な運営を図っていただきたい。</a:t>
            </a:r>
            <a:r>
              <a:rPr lang="ja-JP" altLang="ja-JP" sz="1400" dirty="0">
                <a:solidFill>
                  <a:prstClr val="black"/>
                </a:solidFill>
              </a:rPr>
              <a:t>この場合も、コーディネーターの補完や地域ニーズの把握等の協議体に期待される役割を全うできるメンバーを選定いただきたい。</a:t>
            </a:r>
          </a:p>
          <a:p>
            <a:pPr marL="180000" indent="-457200">
              <a:buFont typeface="Arial" pitchFamily="34" charset="0"/>
              <a:buNone/>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55503" y="692696"/>
            <a:ext cx="360135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sz="1600" b="1" dirty="0" smtClean="0">
                <a:solidFill>
                  <a:prstClr val="white"/>
                </a:solidFill>
              </a:rPr>
              <a:t>地域ケア会議と協議体の関係</a:t>
            </a:r>
            <a:endParaRPr lang="ja-JP" altLang="en-US" sz="1600" b="1" dirty="0">
              <a:solidFill>
                <a:prstClr val="white"/>
              </a:solidFill>
            </a:endParaRPr>
          </a:p>
        </p:txBody>
      </p:sp>
    </p:spTree>
    <p:extLst>
      <p:ext uri="{BB962C8B-B14F-4D97-AF65-F5344CB8AC3E}">
        <p14:creationId xmlns:p14="http://schemas.microsoft.com/office/powerpoint/2010/main" val="43784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6" y="2456135"/>
            <a:ext cx="8915400" cy="1143000"/>
          </a:xfrm>
        </p:spPr>
        <p:txBody>
          <a:bodyPr/>
          <a:lstStyle/>
          <a:p>
            <a:r>
              <a:rPr kumimoji="1" lang="ja-JP" altLang="en-US" dirty="0" smtClean="0"/>
              <a:t>参考資料</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2B3C7CC-C5C5-424D-A0E2-B7B867E0E9D1}" type="slidenum">
              <a:rPr lang="ja-JP" altLang="en-US" smtClean="0">
                <a:solidFill>
                  <a:prstClr val="black">
                    <a:tint val="75000"/>
                  </a:prstClr>
                </a:solidFill>
              </a:rPr>
              <a:pPr>
                <a:def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77705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t>１．調査概要</a:t>
            </a:r>
            <a:endParaRPr kumimoji="1" lang="ja-JP" altLang="en-US" dirty="0"/>
          </a:p>
        </p:txBody>
      </p:sp>
      <p:grpSp>
        <p:nvGrpSpPr>
          <p:cNvPr id="11" name="グループ化 10"/>
          <p:cNvGrpSpPr/>
          <p:nvPr/>
        </p:nvGrpSpPr>
        <p:grpSpPr>
          <a:xfrm>
            <a:off x="389592" y="666795"/>
            <a:ext cx="9049006" cy="909541"/>
            <a:chOff x="389592" y="836613"/>
            <a:chExt cx="9049006" cy="909541"/>
          </a:xfrm>
        </p:grpSpPr>
        <p:sp>
          <p:nvSpPr>
            <p:cNvPr id="27" name="正方形/長方形 26"/>
            <p:cNvSpPr/>
            <p:nvPr/>
          </p:nvSpPr>
          <p:spPr>
            <a:xfrm>
              <a:off x="389592" y="836613"/>
              <a:ext cx="1692789" cy="909541"/>
            </a:xfrm>
            <a:prstGeom prst="rect">
              <a:avLst/>
            </a:prstGeom>
            <a:solidFill>
              <a:schemeClr val="accent6"/>
            </a:solidFill>
            <a:ln w="19050" cap="flat" cmpd="sng" algn="ctr">
              <a:solidFill>
                <a:schemeClr val="bg1"/>
              </a:solidFill>
              <a:prstDash val="solid"/>
            </a:ln>
            <a:effectLst/>
          </p:spPr>
          <p:txBody>
            <a:bodyPr anchor="ctr"/>
            <a:lstStyle/>
            <a:p>
              <a:pPr algn="ctr" defTabSz="914400">
                <a:defRPr/>
              </a:pPr>
              <a:r>
                <a:rPr kumimoji="0" lang="ja-JP" altLang="en-US" sz="1600" b="1" kern="0" dirty="0">
                  <a:solidFill>
                    <a:srgbClr val="FFFFFF"/>
                  </a:solidFill>
                  <a:latin typeface="ＭＳ Ｐゴシック"/>
                </a:rPr>
                <a:t>調査目的</a:t>
              </a:r>
            </a:p>
          </p:txBody>
        </p:sp>
        <p:sp>
          <p:nvSpPr>
            <p:cNvPr id="28" name="正方形/長方形 27"/>
            <p:cNvSpPr/>
            <p:nvPr/>
          </p:nvSpPr>
          <p:spPr>
            <a:xfrm>
              <a:off x="2183792" y="836613"/>
              <a:ext cx="7254806" cy="909541"/>
            </a:xfrm>
            <a:prstGeom prst="rect">
              <a:avLst/>
            </a:prstGeom>
            <a:solidFill>
              <a:schemeClr val="bg1"/>
            </a:solidFill>
            <a:ln w="9525" cap="flat" cmpd="sng" algn="ctr">
              <a:noFill/>
              <a:prstDash val="solid"/>
            </a:ln>
            <a:effectLst>
              <a:outerShdw blurRad="50800" dist="38100" dir="2700000" algn="tl" rotWithShape="0">
                <a:prstClr val="black">
                  <a:alpha val="40000"/>
                </a:prstClr>
              </a:outerShdw>
            </a:effectLst>
          </p:spPr>
          <p:txBody>
            <a:bodyPr anchor="ctr"/>
            <a:lstStyle/>
            <a:p>
              <a:pPr defTabSz="914400">
                <a:defRPr/>
              </a:pPr>
              <a:r>
                <a:rPr kumimoji="0" lang="ja-JP" altLang="en-US" sz="1600" kern="0" dirty="0">
                  <a:solidFill>
                    <a:prstClr val="black"/>
                  </a:solidFill>
                  <a:latin typeface="ＭＳ Ｐゴシック"/>
                  <a:cs typeface="メイリオ" panose="020B0604030504040204" pitchFamily="50" charset="-128"/>
                </a:rPr>
                <a:t>生活支援体制整備事業における協議体の設置状況・構成メンバー、生活支援コーディネーターの配置状況などについて、市区町村の傾向を定量的に分析し、全国的な傾向を把握することを目的とする。</a:t>
              </a:r>
              <a:endParaRPr kumimoji="0" lang="en-US" altLang="ja-JP" sz="1600" kern="0" dirty="0">
                <a:solidFill>
                  <a:prstClr val="black"/>
                </a:solidFill>
                <a:latin typeface="ＭＳ Ｐゴシック"/>
                <a:cs typeface="メイリオ" panose="020B0604030504040204" pitchFamily="50" charset="-128"/>
              </a:endParaRPr>
            </a:p>
          </p:txBody>
        </p:sp>
      </p:grpSp>
      <p:grpSp>
        <p:nvGrpSpPr>
          <p:cNvPr id="12" name="グループ化 11"/>
          <p:cNvGrpSpPr/>
          <p:nvPr/>
        </p:nvGrpSpPr>
        <p:grpSpPr>
          <a:xfrm>
            <a:off x="389592" y="1668569"/>
            <a:ext cx="9049006" cy="810377"/>
            <a:chOff x="389592" y="1851449"/>
            <a:chExt cx="9049006" cy="810377"/>
          </a:xfrm>
        </p:grpSpPr>
        <p:sp>
          <p:nvSpPr>
            <p:cNvPr id="29" name="正方形/長方形 28"/>
            <p:cNvSpPr/>
            <p:nvPr/>
          </p:nvSpPr>
          <p:spPr>
            <a:xfrm>
              <a:off x="389592" y="1851449"/>
              <a:ext cx="1692789" cy="810377"/>
            </a:xfrm>
            <a:prstGeom prst="rect">
              <a:avLst/>
            </a:prstGeom>
            <a:solidFill>
              <a:schemeClr val="accent6"/>
            </a:solidFill>
            <a:ln w="19050" cap="flat" cmpd="sng" algn="ctr">
              <a:solidFill>
                <a:schemeClr val="bg1"/>
              </a:solidFill>
              <a:prstDash val="solid"/>
            </a:ln>
            <a:effectLst/>
          </p:spPr>
          <p:txBody>
            <a:bodyPr anchor="ctr"/>
            <a:lstStyle/>
            <a:p>
              <a:pPr algn="ctr" defTabSz="914400">
                <a:defRPr/>
              </a:pPr>
              <a:r>
                <a:rPr kumimoji="0" lang="ja-JP" altLang="en-US" sz="1600" b="1" kern="0" dirty="0">
                  <a:solidFill>
                    <a:srgbClr val="FFFFFF"/>
                  </a:solidFill>
                  <a:latin typeface="ＭＳ Ｐゴシック"/>
                </a:rPr>
                <a:t>調査対象</a:t>
              </a:r>
            </a:p>
          </p:txBody>
        </p:sp>
        <p:sp>
          <p:nvSpPr>
            <p:cNvPr id="30" name="正方形/長方形 29"/>
            <p:cNvSpPr/>
            <p:nvPr/>
          </p:nvSpPr>
          <p:spPr>
            <a:xfrm>
              <a:off x="2183792" y="1851449"/>
              <a:ext cx="7254806" cy="810377"/>
            </a:xfrm>
            <a:prstGeom prst="rect">
              <a:avLst/>
            </a:prstGeom>
            <a:solidFill>
              <a:schemeClr val="bg1"/>
            </a:solidFill>
            <a:ln w="9525" cap="flat" cmpd="sng" algn="ctr">
              <a:noFill/>
              <a:prstDash val="solid"/>
            </a:ln>
            <a:effectLst>
              <a:outerShdw blurRad="50800" dist="38100" dir="2700000" algn="tl" rotWithShape="0">
                <a:prstClr val="black">
                  <a:alpha val="40000"/>
                </a:prstClr>
              </a:outerShdw>
            </a:effectLst>
          </p:spPr>
          <p:txBody>
            <a:bodyPr anchor="ctr"/>
            <a:lstStyle/>
            <a:p>
              <a:pPr defTabSz="914400">
                <a:defRPr/>
              </a:pPr>
              <a:r>
                <a:rPr kumimoji="0" lang="ja-JP" altLang="en-US" sz="1600" kern="0" dirty="0">
                  <a:solidFill>
                    <a:prstClr val="black"/>
                  </a:solidFill>
                  <a:latin typeface="ＭＳ Ｐゴシック"/>
                  <a:cs typeface="メイリオ" panose="020B0604030504040204" pitchFamily="50" charset="-128"/>
                </a:rPr>
                <a:t>本年度から取り組みを開始している、又は開始予定としている</a:t>
              </a:r>
              <a:r>
                <a:rPr kumimoji="0" lang="en-US" altLang="ja-JP" sz="1600" kern="0" dirty="0">
                  <a:solidFill>
                    <a:prstClr val="black"/>
                  </a:solidFill>
                  <a:latin typeface="ＭＳ Ｐゴシック"/>
                  <a:cs typeface="メイリオ" panose="020B0604030504040204" pitchFamily="50" charset="-128"/>
                </a:rPr>
                <a:t>713</a:t>
              </a:r>
              <a:r>
                <a:rPr kumimoji="0" lang="ja-JP" altLang="en-US" sz="1600" kern="0" dirty="0">
                  <a:solidFill>
                    <a:prstClr val="black"/>
                  </a:solidFill>
                  <a:latin typeface="ＭＳ Ｐゴシック"/>
                  <a:cs typeface="メイリオ" panose="020B0604030504040204" pitchFamily="50" charset="-128"/>
                </a:rPr>
                <a:t>の市区町村の</a:t>
              </a:r>
              <a:r>
                <a:rPr kumimoji="0" lang="zh-CN" altLang="en-US" sz="1600" kern="0" dirty="0">
                  <a:solidFill>
                    <a:prstClr val="black"/>
                  </a:solidFill>
                  <a:latin typeface="ＭＳ Ｐゴシック"/>
                  <a:cs typeface="メイリオ" panose="020B0604030504040204" pitchFamily="50" charset="-128"/>
                </a:rPr>
                <a:t>地域支援事業（包括的支援事業）担当</a:t>
              </a:r>
              <a:r>
                <a:rPr kumimoji="0" lang="ja-JP" altLang="en-US" sz="1600" kern="0" dirty="0">
                  <a:solidFill>
                    <a:prstClr val="black"/>
                  </a:solidFill>
                  <a:latin typeface="ＭＳ Ｐゴシック"/>
                  <a:cs typeface="メイリオ" panose="020B0604030504040204" pitchFamily="50" charset="-128"/>
                </a:rPr>
                <a:t>者。</a:t>
              </a:r>
            </a:p>
          </p:txBody>
        </p:sp>
      </p:grpSp>
      <p:grpSp>
        <p:nvGrpSpPr>
          <p:cNvPr id="13" name="グループ化 12"/>
          <p:cNvGrpSpPr/>
          <p:nvPr/>
        </p:nvGrpSpPr>
        <p:grpSpPr>
          <a:xfrm>
            <a:off x="389592" y="2571178"/>
            <a:ext cx="9049006" cy="859959"/>
            <a:chOff x="389592" y="2767121"/>
            <a:chExt cx="9049006" cy="859959"/>
          </a:xfrm>
        </p:grpSpPr>
        <p:sp>
          <p:nvSpPr>
            <p:cNvPr id="31" name="正方形/長方形 30"/>
            <p:cNvSpPr/>
            <p:nvPr/>
          </p:nvSpPr>
          <p:spPr>
            <a:xfrm>
              <a:off x="389592" y="2767121"/>
              <a:ext cx="1692789" cy="859959"/>
            </a:xfrm>
            <a:prstGeom prst="rect">
              <a:avLst/>
            </a:prstGeom>
            <a:solidFill>
              <a:schemeClr val="accent6"/>
            </a:solidFill>
            <a:ln w="19050" cap="flat" cmpd="sng" algn="ctr">
              <a:solidFill>
                <a:schemeClr val="bg1"/>
              </a:solidFill>
              <a:prstDash val="solid"/>
            </a:ln>
            <a:effectLst/>
          </p:spPr>
          <p:txBody>
            <a:bodyPr anchor="ctr"/>
            <a:lstStyle/>
            <a:p>
              <a:pPr algn="ctr" defTabSz="914400">
                <a:defRPr/>
              </a:pPr>
              <a:r>
                <a:rPr kumimoji="0" lang="ja-JP" altLang="en-US" sz="1600" b="1" kern="0" dirty="0">
                  <a:solidFill>
                    <a:srgbClr val="FFFFFF"/>
                  </a:solidFill>
                  <a:latin typeface="ＭＳ Ｐゴシック"/>
                </a:rPr>
                <a:t>調査方法</a:t>
              </a:r>
            </a:p>
          </p:txBody>
        </p:sp>
        <p:sp>
          <p:nvSpPr>
            <p:cNvPr id="32" name="正方形/長方形 31"/>
            <p:cNvSpPr/>
            <p:nvPr/>
          </p:nvSpPr>
          <p:spPr>
            <a:xfrm>
              <a:off x="2183792" y="2767121"/>
              <a:ext cx="7254806" cy="859959"/>
            </a:xfrm>
            <a:prstGeom prst="rect">
              <a:avLst/>
            </a:prstGeom>
            <a:solidFill>
              <a:schemeClr val="bg1"/>
            </a:solidFill>
            <a:ln w="9525" cap="flat" cmpd="sng" algn="ctr">
              <a:noFill/>
              <a:prstDash val="solid"/>
            </a:ln>
            <a:effectLst>
              <a:outerShdw blurRad="50800" dist="38100" dir="2700000" algn="tl" rotWithShape="0">
                <a:prstClr val="black">
                  <a:alpha val="40000"/>
                </a:prstClr>
              </a:outerShdw>
            </a:effectLst>
          </p:spPr>
          <p:txBody>
            <a:bodyPr anchor="ctr"/>
            <a:lstStyle/>
            <a:p>
              <a:pPr defTabSz="914400">
                <a:defRPr/>
              </a:pPr>
              <a:r>
                <a:rPr kumimoji="0" lang="ja-JP" altLang="en-US" sz="1600" kern="0" dirty="0" smtClean="0">
                  <a:solidFill>
                    <a:prstClr val="black"/>
                  </a:solidFill>
                  <a:latin typeface="ＭＳ Ｐゴシック"/>
                  <a:cs typeface="メイリオ" panose="020B0604030504040204" pitchFamily="50" charset="-128"/>
                </a:rPr>
                <a:t>自治体</a:t>
              </a:r>
              <a:r>
                <a:rPr kumimoji="0" lang="ja-JP" altLang="en-US" sz="1600" kern="0" dirty="0">
                  <a:solidFill>
                    <a:prstClr val="black"/>
                  </a:solidFill>
                  <a:latin typeface="ＭＳ Ｐゴシック"/>
                  <a:cs typeface="メイリオ" panose="020B0604030504040204" pitchFamily="50" charset="-128"/>
                </a:rPr>
                <a:t>担当者リストに基づき、メールにて調査協力依頼を送信し、アンケート用</a:t>
              </a:r>
              <a:endParaRPr kumimoji="0" lang="en-US" altLang="ja-JP" sz="1600" kern="0" dirty="0">
                <a:solidFill>
                  <a:prstClr val="black"/>
                </a:solidFill>
                <a:latin typeface="ＭＳ Ｐゴシック"/>
                <a:cs typeface="メイリオ" panose="020B0604030504040204" pitchFamily="50" charset="-128"/>
              </a:endParaRPr>
            </a:p>
            <a:p>
              <a:pPr defTabSz="914400">
                <a:defRPr/>
              </a:pPr>
              <a:r>
                <a:rPr kumimoji="0" lang="ja-JP" altLang="en-US" sz="1600" kern="0" dirty="0">
                  <a:solidFill>
                    <a:prstClr val="black"/>
                  </a:solidFill>
                  <a:latin typeface="ＭＳ Ｐゴシック"/>
                  <a:cs typeface="メイリオ" panose="020B0604030504040204" pitchFamily="50" charset="-128"/>
                </a:rPr>
                <a:t>　</a:t>
              </a:r>
              <a:r>
                <a:rPr kumimoji="0" lang="en-US" altLang="ja-JP" sz="1600" kern="0" dirty="0">
                  <a:solidFill>
                    <a:prstClr val="black"/>
                  </a:solidFill>
                  <a:latin typeface="ＭＳ Ｐゴシック"/>
                  <a:cs typeface="メイリオ" panose="020B0604030504040204" pitchFamily="50" charset="-128"/>
                </a:rPr>
                <a:t>WEB</a:t>
              </a:r>
              <a:r>
                <a:rPr kumimoji="0" lang="ja-JP" altLang="en-US" sz="1600" kern="0" dirty="0">
                  <a:solidFill>
                    <a:prstClr val="black"/>
                  </a:solidFill>
                  <a:latin typeface="ＭＳ Ｐゴシック"/>
                  <a:cs typeface="メイリオ" panose="020B0604030504040204" pitchFamily="50" charset="-128"/>
                </a:rPr>
                <a:t>サイトにて回答。</a:t>
              </a:r>
              <a:endParaRPr kumimoji="0" lang="en-US" altLang="ja-JP" sz="1600" kern="0" dirty="0">
                <a:solidFill>
                  <a:prstClr val="black"/>
                </a:solidFill>
                <a:latin typeface="ＭＳ Ｐゴシック"/>
                <a:cs typeface="メイリオ" panose="020B0604030504040204" pitchFamily="50" charset="-128"/>
              </a:endParaRPr>
            </a:p>
            <a:p>
              <a:pPr defTabSz="914400">
                <a:defRPr/>
              </a:pPr>
              <a:r>
                <a:rPr kumimoji="0" lang="ja-JP" altLang="en-US" sz="1600" kern="0" dirty="0">
                  <a:solidFill>
                    <a:prstClr val="black"/>
                  </a:solidFill>
                  <a:latin typeface="ＭＳ Ｐゴシック"/>
                  <a:cs typeface="メイリオ" panose="020B0604030504040204" pitchFamily="50" charset="-128"/>
                </a:rPr>
                <a:t>（</a:t>
              </a:r>
              <a:r>
                <a:rPr kumimoji="0" lang="en-US" altLang="ja-JP" sz="1600" kern="0" dirty="0">
                  <a:solidFill>
                    <a:prstClr val="black"/>
                  </a:solidFill>
                  <a:latin typeface="ＭＳ Ｐゴシック"/>
                  <a:cs typeface="メイリオ" panose="020B0604030504040204" pitchFamily="50" charset="-128"/>
                </a:rPr>
                <a:t>WEB</a:t>
              </a:r>
              <a:r>
                <a:rPr kumimoji="0" lang="ja-JP" altLang="en-US" sz="1600" kern="0" dirty="0">
                  <a:solidFill>
                    <a:prstClr val="black"/>
                  </a:solidFill>
                  <a:latin typeface="ＭＳ Ｐゴシック"/>
                  <a:cs typeface="メイリオ" panose="020B0604030504040204" pitchFamily="50" charset="-128"/>
                </a:rPr>
                <a:t>回答ができない自治体には、アンケート票を送付し、郵送にて回収）</a:t>
              </a:r>
            </a:p>
          </p:txBody>
        </p:sp>
      </p:grpSp>
      <p:grpSp>
        <p:nvGrpSpPr>
          <p:cNvPr id="14" name="グループ化 13"/>
          <p:cNvGrpSpPr/>
          <p:nvPr/>
        </p:nvGrpSpPr>
        <p:grpSpPr>
          <a:xfrm>
            <a:off x="389592" y="3505912"/>
            <a:ext cx="9049006" cy="744212"/>
            <a:chOff x="389592" y="3732375"/>
            <a:chExt cx="9049006" cy="744212"/>
          </a:xfrm>
        </p:grpSpPr>
        <p:sp>
          <p:nvSpPr>
            <p:cNvPr id="33" name="正方形/長方形 32"/>
            <p:cNvSpPr/>
            <p:nvPr/>
          </p:nvSpPr>
          <p:spPr>
            <a:xfrm>
              <a:off x="389592" y="3732375"/>
              <a:ext cx="1692789" cy="744212"/>
            </a:xfrm>
            <a:prstGeom prst="rect">
              <a:avLst/>
            </a:prstGeom>
            <a:solidFill>
              <a:schemeClr val="accent6"/>
            </a:solidFill>
            <a:ln w="19050" cap="flat" cmpd="sng" algn="ctr">
              <a:solidFill>
                <a:schemeClr val="bg1"/>
              </a:solidFill>
              <a:prstDash val="solid"/>
            </a:ln>
            <a:effectLst/>
          </p:spPr>
          <p:txBody>
            <a:bodyPr anchor="ctr"/>
            <a:lstStyle/>
            <a:p>
              <a:pPr algn="ctr" defTabSz="914400">
                <a:defRPr/>
              </a:pPr>
              <a:r>
                <a:rPr kumimoji="0" lang="ja-JP" altLang="en-US" sz="1600" b="1" kern="0" dirty="0">
                  <a:solidFill>
                    <a:srgbClr val="FFFFFF"/>
                  </a:solidFill>
                  <a:latin typeface="ＭＳ Ｐゴシック"/>
                </a:rPr>
                <a:t>調査期間</a:t>
              </a:r>
            </a:p>
          </p:txBody>
        </p:sp>
        <p:sp>
          <p:nvSpPr>
            <p:cNvPr id="34" name="正方形/長方形 33"/>
            <p:cNvSpPr/>
            <p:nvPr/>
          </p:nvSpPr>
          <p:spPr>
            <a:xfrm>
              <a:off x="2183792" y="3732375"/>
              <a:ext cx="7254806" cy="744212"/>
            </a:xfrm>
            <a:prstGeom prst="rect">
              <a:avLst/>
            </a:prstGeom>
            <a:solidFill>
              <a:schemeClr val="bg1"/>
            </a:solidFill>
            <a:ln w="9525" cap="flat" cmpd="sng" algn="ctr">
              <a:noFill/>
              <a:prstDash val="solid"/>
            </a:ln>
            <a:effectLst>
              <a:outerShdw blurRad="50800" dist="38100" dir="2700000" algn="tl" rotWithShape="0">
                <a:prstClr val="black">
                  <a:alpha val="40000"/>
                </a:prstClr>
              </a:outerShdw>
            </a:effectLst>
          </p:spPr>
          <p:txBody>
            <a:bodyPr anchor="ctr"/>
            <a:lstStyle/>
            <a:p>
              <a:pPr defTabSz="914400">
                <a:defRPr/>
              </a:pPr>
              <a:r>
                <a:rPr kumimoji="0" lang="ja-JP" altLang="en-US" sz="1600" kern="0" dirty="0">
                  <a:solidFill>
                    <a:prstClr val="black"/>
                  </a:solidFill>
                  <a:latin typeface="ＭＳ Ｐゴシック"/>
                  <a:cs typeface="メイリオ" panose="020B0604030504040204" pitchFamily="50" charset="-128"/>
                </a:rPr>
                <a:t>２０１５年１１月９日～２０１５年１２月２日</a:t>
              </a:r>
            </a:p>
          </p:txBody>
        </p:sp>
      </p:grpSp>
      <p:grpSp>
        <p:nvGrpSpPr>
          <p:cNvPr id="15" name="グループ化 14"/>
          <p:cNvGrpSpPr/>
          <p:nvPr/>
        </p:nvGrpSpPr>
        <p:grpSpPr>
          <a:xfrm>
            <a:off x="389592" y="4346750"/>
            <a:ext cx="9049006" cy="1566993"/>
            <a:chOff x="389592" y="4581881"/>
            <a:chExt cx="9049006" cy="1566993"/>
          </a:xfrm>
        </p:grpSpPr>
        <p:sp>
          <p:nvSpPr>
            <p:cNvPr id="35" name="正方形/長方形 34"/>
            <p:cNvSpPr/>
            <p:nvPr/>
          </p:nvSpPr>
          <p:spPr>
            <a:xfrm>
              <a:off x="389592" y="4581881"/>
              <a:ext cx="1692789" cy="1566993"/>
            </a:xfrm>
            <a:prstGeom prst="rect">
              <a:avLst/>
            </a:prstGeom>
            <a:solidFill>
              <a:schemeClr val="accent6"/>
            </a:solidFill>
            <a:ln w="19050" cap="flat" cmpd="sng" algn="ctr">
              <a:solidFill>
                <a:schemeClr val="bg1"/>
              </a:solidFill>
              <a:prstDash val="solid"/>
            </a:ln>
            <a:effectLst/>
          </p:spPr>
          <p:txBody>
            <a:bodyPr anchor="ctr"/>
            <a:lstStyle/>
            <a:p>
              <a:pPr algn="ctr" defTabSz="914400">
                <a:defRPr/>
              </a:pPr>
              <a:r>
                <a:rPr kumimoji="0" lang="ja-JP" altLang="en-US" sz="1600" b="1" kern="0" dirty="0">
                  <a:solidFill>
                    <a:srgbClr val="FFFFFF"/>
                  </a:solidFill>
                  <a:latin typeface="ＭＳ Ｐゴシック"/>
                </a:rPr>
                <a:t>回収数</a:t>
              </a:r>
            </a:p>
          </p:txBody>
        </p:sp>
        <p:sp>
          <p:nvSpPr>
            <p:cNvPr id="36" name="正方形/長方形 35"/>
            <p:cNvSpPr/>
            <p:nvPr/>
          </p:nvSpPr>
          <p:spPr>
            <a:xfrm>
              <a:off x="2183792" y="4581881"/>
              <a:ext cx="7254806" cy="1566993"/>
            </a:xfrm>
            <a:prstGeom prst="rect">
              <a:avLst/>
            </a:prstGeom>
            <a:solidFill>
              <a:schemeClr val="bg1"/>
            </a:solidFill>
            <a:ln w="9525" cap="flat" cmpd="sng" algn="ctr">
              <a:noFill/>
              <a:prstDash val="solid"/>
            </a:ln>
            <a:effectLst>
              <a:outerShdw blurRad="50800" dist="38100" dir="2700000" algn="tl" rotWithShape="0">
                <a:prstClr val="black">
                  <a:alpha val="40000"/>
                </a:prstClr>
              </a:outerShdw>
            </a:effectLst>
          </p:spPr>
          <p:txBody>
            <a:bodyPr anchor="ctr"/>
            <a:lstStyle/>
            <a:p>
              <a:pPr marL="1166813" indent="-1166813" defTabSz="914400">
                <a:defRPr/>
              </a:pPr>
              <a:r>
                <a:rPr kumimoji="0" lang="ja-JP" altLang="en-US" sz="1600" kern="0" dirty="0" smtClean="0">
                  <a:solidFill>
                    <a:prstClr val="black"/>
                  </a:solidFill>
                  <a:latin typeface="ＭＳ Ｐゴシック"/>
                  <a:cs typeface="メイリオ" panose="020B0604030504040204" pitchFamily="50" charset="-128"/>
                </a:rPr>
                <a:t>発送数：</a:t>
              </a:r>
              <a:r>
                <a:rPr kumimoji="0" lang="en-US" altLang="ja-JP" sz="1600" kern="0" dirty="0" smtClean="0">
                  <a:solidFill>
                    <a:prstClr val="black"/>
                  </a:solidFill>
                  <a:latin typeface="ＭＳ Ｐゴシック"/>
                  <a:cs typeface="メイリオ" panose="020B0604030504040204" pitchFamily="50" charset="-128"/>
                </a:rPr>
                <a:t>	</a:t>
              </a:r>
              <a:r>
                <a:rPr kumimoji="0" lang="ja-JP" altLang="en-US" sz="1600" kern="0" dirty="0" smtClean="0">
                  <a:solidFill>
                    <a:prstClr val="black"/>
                  </a:solidFill>
                  <a:latin typeface="ＭＳ Ｐゴシック"/>
                  <a:cs typeface="メイリオ" panose="020B0604030504040204" pitchFamily="50" charset="-128"/>
                </a:rPr>
                <a:t>９２８自治体（</a:t>
              </a:r>
              <a:r>
                <a:rPr kumimoji="0" lang="ja-JP" altLang="en-US" sz="1600" kern="0" dirty="0">
                  <a:solidFill>
                    <a:prstClr val="black"/>
                  </a:solidFill>
                  <a:latin typeface="ＭＳ Ｐゴシック"/>
                  <a:cs typeface="メイリオ" panose="020B0604030504040204" pitchFamily="50" charset="-128"/>
                </a:rPr>
                <a:t>一部の広域連合は構成市町村、政令指定都市は行政区も対象とした）</a:t>
              </a:r>
              <a:endParaRPr kumimoji="0" lang="en-US" altLang="ja-JP" sz="1600" kern="0" dirty="0">
                <a:solidFill>
                  <a:prstClr val="black"/>
                </a:solidFill>
                <a:latin typeface="ＭＳ Ｐゴシック"/>
                <a:cs typeface="メイリオ" panose="020B0604030504040204" pitchFamily="50" charset="-128"/>
              </a:endParaRPr>
            </a:p>
            <a:p>
              <a:pPr marL="1166813" indent="-1166813" defTabSz="914400">
                <a:defRPr/>
              </a:pPr>
              <a:r>
                <a:rPr kumimoji="0" lang="ja-JP" altLang="en-US" sz="1600" kern="0" dirty="0" smtClean="0">
                  <a:solidFill>
                    <a:prstClr val="black"/>
                  </a:solidFill>
                  <a:latin typeface="ＭＳ Ｐゴシック"/>
                  <a:cs typeface="メイリオ" panose="020B0604030504040204" pitchFamily="50" charset="-128"/>
                </a:rPr>
                <a:t>回収数：</a:t>
              </a:r>
              <a:r>
                <a:rPr kumimoji="0" lang="en-US" altLang="ja-JP" sz="1600" kern="0" dirty="0" smtClean="0">
                  <a:solidFill>
                    <a:prstClr val="black"/>
                  </a:solidFill>
                  <a:latin typeface="ＭＳ Ｐゴシック"/>
                  <a:cs typeface="メイリオ" panose="020B0604030504040204" pitchFamily="50" charset="-128"/>
                </a:rPr>
                <a:t>	</a:t>
              </a:r>
              <a:r>
                <a:rPr kumimoji="0" lang="ja-JP" altLang="en-US" sz="1600" kern="0" dirty="0" smtClean="0">
                  <a:solidFill>
                    <a:prstClr val="black"/>
                  </a:solidFill>
                  <a:latin typeface="ＭＳ Ｐゴシック"/>
                  <a:cs typeface="メイリオ" panose="020B0604030504040204" pitchFamily="50" charset="-128"/>
                </a:rPr>
                <a:t>４８４</a:t>
              </a:r>
              <a:r>
                <a:rPr kumimoji="0" lang="ja-JP" altLang="en-US" sz="1600" kern="0" dirty="0">
                  <a:solidFill>
                    <a:prstClr val="black"/>
                  </a:solidFill>
                  <a:latin typeface="ＭＳ Ｐゴシック"/>
                  <a:cs typeface="メイリオ" panose="020B0604030504040204" pitchFamily="50" charset="-128"/>
                </a:rPr>
                <a:t>自治体（回収率　　５２．２％）</a:t>
              </a:r>
              <a:endParaRPr kumimoji="0" lang="en-US" altLang="ja-JP" sz="1600" kern="0" dirty="0">
                <a:solidFill>
                  <a:prstClr val="black"/>
                </a:solidFill>
                <a:latin typeface="ＭＳ Ｐゴシック"/>
                <a:cs typeface="メイリオ" panose="020B0604030504040204" pitchFamily="50" charset="-128"/>
              </a:endParaRPr>
            </a:p>
            <a:p>
              <a:pPr marL="1166813" indent="-1166813" defTabSz="914400">
                <a:defRPr/>
              </a:pPr>
              <a:r>
                <a:rPr kumimoji="0" lang="ja-JP" altLang="en-US" sz="1600" kern="0" dirty="0">
                  <a:solidFill>
                    <a:prstClr val="black"/>
                  </a:solidFill>
                  <a:latin typeface="ＭＳ Ｐゴシック"/>
                  <a:cs typeface="メイリオ" panose="020B0604030504040204" pitchFamily="50" charset="-128"/>
                </a:rPr>
                <a:t>有効回収数</a:t>
              </a:r>
              <a:r>
                <a:rPr kumimoji="0" lang="ja-JP" altLang="en-US" sz="1600" kern="0" dirty="0" smtClean="0">
                  <a:solidFill>
                    <a:prstClr val="black"/>
                  </a:solidFill>
                  <a:latin typeface="ＭＳ Ｐゴシック"/>
                  <a:cs typeface="メイリオ" panose="020B0604030504040204" pitchFamily="50" charset="-128"/>
                </a:rPr>
                <a:t>：</a:t>
              </a:r>
              <a:r>
                <a:rPr kumimoji="0" lang="en-US" altLang="ja-JP" sz="1600" kern="0" dirty="0" smtClean="0">
                  <a:solidFill>
                    <a:prstClr val="black"/>
                  </a:solidFill>
                  <a:latin typeface="ＭＳ Ｐゴシック"/>
                  <a:cs typeface="メイリオ" panose="020B0604030504040204" pitchFamily="50" charset="-128"/>
                </a:rPr>
                <a:t>	</a:t>
              </a:r>
              <a:r>
                <a:rPr kumimoji="0" lang="ja-JP" altLang="en-US" sz="1600" kern="0" dirty="0" smtClean="0">
                  <a:solidFill>
                    <a:prstClr val="black"/>
                  </a:solidFill>
                  <a:latin typeface="ＭＳ Ｐゴシック"/>
                  <a:cs typeface="メイリオ" panose="020B0604030504040204" pitchFamily="50" charset="-128"/>
                </a:rPr>
                <a:t>４７４</a:t>
              </a:r>
              <a:r>
                <a:rPr kumimoji="0" lang="ja-JP" altLang="en-US" sz="1600" kern="0" dirty="0">
                  <a:solidFill>
                    <a:prstClr val="black"/>
                  </a:solidFill>
                  <a:latin typeface="ＭＳ Ｐゴシック"/>
                  <a:cs typeface="メイリオ" panose="020B0604030504040204" pitchFamily="50" charset="-128"/>
                </a:rPr>
                <a:t>自治体（有効回収率５１．１％</a:t>
              </a:r>
              <a:r>
                <a:rPr kumimoji="0" lang="ja-JP" altLang="en-US" sz="1600" kern="0" dirty="0" smtClean="0">
                  <a:solidFill>
                    <a:prstClr val="black"/>
                  </a:solidFill>
                  <a:latin typeface="ＭＳ Ｐゴシック"/>
                  <a:cs typeface="メイリオ" panose="020B0604030504040204" pitchFamily="50" charset="-128"/>
                </a:rPr>
                <a:t>）</a:t>
              </a:r>
              <a:endParaRPr kumimoji="0" lang="en-US" altLang="ja-JP" sz="1600" kern="0" dirty="0">
                <a:solidFill>
                  <a:prstClr val="black"/>
                </a:solidFill>
                <a:latin typeface="ＭＳ Ｐゴシック"/>
                <a:cs typeface="メイリオ" panose="020B0604030504040204" pitchFamily="50" charset="-128"/>
              </a:endParaRPr>
            </a:p>
            <a:p>
              <a:pPr defTabSz="914400">
                <a:defRPr/>
              </a:pPr>
              <a:r>
                <a:rPr kumimoji="0" lang="en-US" altLang="ja-JP" sz="1400" kern="0" dirty="0" smtClean="0">
                  <a:solidFill>
                    <a:prstClr val="black"/>
                  </a:solidFill>
                  <a:latin typeface="ＭＳ Ｐゴシック"/>
                  <a:cs typeface="メイリオ" panose="020B0604030504040204" pitchFamily="50" charset="-128"/>
                </a:rPr>
                <a:t>※</a:t>
              </a:r>
              <a:r>
                <a:rPr kumimoji="0" lang="ja-JP" altLang="en-US" sz="1400" kern="0" dirty="0">
                  <a:solidFill>
                    <a:prstClr val="black"/>
                  </a:solidFill>
                  <a:latin typeface="ＭＳ Ｐゴシック"/>
                  <a:cs typeface="メイリオ" panose="020B0604030504040204" pitchFamily="50" charset="-128"/>
                </a:rPr>
                <a:t>調査対象のうち、未だ生活支援体制整備事業に取り組んでいない自治体は回答できない</a:t>
              </a:r>
              <a:r>
                <a:rPr kumimoji="0" lang="ja-JP" altLang="en-US" sz="1400" kern="0" dirty="0" smtClean="0">
                  <a:solidFill>
                    <a:prstClr val="black"/>
                  </a:solidFill>
                  <a:latin typeface="ＭＳ Ｐゴシック"/>
                  <a:cs typeface="メイリオ" panose="020B0604030504040204" pitchFamily="50" charset="-128"/>
                </a:rPr>
                <a:t>ため未回収</a:t>
              </a:r>
              <a:r>
                <a:rPr kumimoji="0" lang="ja-JP" altLang="en-US" sz="1400" kern="0" dirty="0">
                  <a:solidFill>
                    <a:prstClr val="black"/>
                  </a:solidFill>
                  <a:latin typeface="ＭＳ Ｐゴシック"/>
                  <a:cs typeface="メイリオ" panose="020B0604030504040204" pitchFamily="50" charset="-128"/>
                </a:rPr>
                <a:t>となったと思われる。</a:t>
              </a:r>
              <a:endParaRPr kumimoji="0" lang="en-US" altLang="ja-JP" sz="1400" kern="0" dirty="0">
                <a:solidFill>
                  <a:prstClr val="black"/>
                </a:solidFill>
                <a:latin typeface="ＭＳ Ｐゴシック"/>
                <a:cs typeface="メイリオ" panose="020B0604030504040204" pitchFamily="50" charset="-128"/>
              </a:endParaRPr>
            </a:p>
          </p:txBody>
        </p:sp>
      </p:grpSp>
      <p:sp>
        <p:nvSpPr>
          <p:cNvPr id="3" name="正方形/長方形 2"/>
          <p:cNvSpPr/>
          <p:nvPr/>
        </p:nvSpPr>
        <p:spPr>
          <a:xfrm>
            <a:off x="235131" y="6021978"/>
            <a:ext cx="9470572" cy="8229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600" u="sng" dirty="0" smtClean="0"/>
              <a:t>ホームページ：厚生</a:t>
            </a:r>
            <a:r>
              <a:rPr lang="ja-JP" altLang="en-US" sz="1600" u="sng" dirty="0" smtClean="0">
                <a:solidFill>
                  <a:schemeClr val="tx1"/>
                </a:solidFill>
              </a:rPr>
              <a:t>労働省 </a:t>
            </a:r>
            <a:r>
              <a:rPr lang="en-US" altLang="ja-JP" sz="1600" u="sng" dirty="0">
                <a:solidFill>
                  <a:schemeClr val="tx1"/>
                </a:solidFill>
              </a:rPr>
              <a:t>&gt; </a:t>
            </a:r>
            <a:r>
              <a:rPr lang="ja-JP" altLang="en-US" sz="1600" u="sng" dirty="0" smtClean="0">
                <a:solidFill>
                  <a:schemeClr val="tx1"/>
                </a:solidFill>
              </a:rPr>
              <a:t>政策について </a:t>
            </a:r>
            <a:r>
              <a:rPr lang="en-US" altLang="ja-JP" sz="1600" u="sng" dirty="0" smtClean="0">
                <a:solidFill>
                  <a:schemeClr val="tx1"/>
                </a:solidFill>
              </a:rPr>
              <a:t>&gt;</a:t>
            </a:r>
            <a:r>
              <a:rPr lang="ja-JP" altLang="en-US" sz="1600" u="sng" dirty="0" smtClean="0">
                <a:solidFill>
                  <a:schemeClr val="tx1"/>
                </a:solidFill>
              </a:rPr>
              <a:t>分野別の政策一覧 </a:t>
            </a:r>
            <a:r>
              <a:rPr lang="en-US" altLang="ja-JP" sz="1600" u="sng" dirty="0" smtClean="0">
                <a:solidFill>
                  <a:schemeClr val="tx1"/>
                </a:solidFill>
              </a:rPr>
              <a:t>&gt;</a:t>
            </a:r>
            <a:r>
              <a:rPr lang="ja-JP" altLang="en-US" sz="1600" u="sng" dirty="0" smtClean="0">
                <a:solidFill>
                  <a:schemeClr val="tx1"/>
                </a:solidFill>
              </a:rPr>
              <a:t>福祉・介護 </a:t>
            </a:r>
            <a:r>
              <a:rPr lang="en-US" altLang="ja-JP" sz="1600" u="sng" dirty="0" smtClean="0">
                <a:solidFill>
                  <a:schemeClr val="tx1"/>
                </a:solidFill>
              </a:rPr>
              <a:t>&gt;</a:t>
            </a:r>
            <a:r>
              <a:rPr lang="ja-JP" altLang="en-US" sz="1600" u="sng" dirty="0" smtClean="0">
                <a:solidFill>
                  <a:schemeClr val="tx1"/>
                </a:solidFill>
              </a:rPr>
              <a:t>介護・高齢者福祉 </a:t>
            </a:r>
            <a:r>
              <a:rPr lang="en-US" altLang="ja-JP" sz="1600" u="sng" dirty="0">
                <a:solidFill>
                  <a:schemeClr val="tx1"/>
                </a:solidFill>
              </a:rPr>
              <a:t>&gt; </a:t>
            </a:r>
            <a:r>
              <a:rPr lang="ja-JP" altLang="en-US" sz="1600" u="sng" dirty="0">
                <a:solidFill>
                  <a:schemeClr val="tx1"/>
                </a:solidFill>
              </a:rPr>
              <a:t>介護予防・日常生活支援総合</a:t>
            </a:r>
            <a:r>
              <a:rPr lang="ja-JP" altLang="en-US" sz="1600" u="sng" dirty="0" smtClean="0">
                <a:solidFill>
                  <a:schemeClr val="tx1"/>
                </a:solidFill>
              </a:rPr>
              <a:t>事業</a:t>
            </a:r>
            <a:r>
              <a:rPr lang="en-US" altLang="ja-JP" sz="1600" u="sng" dirty="0" smtClean="0">
                <a:solidFill>
                  <a:schemeClr val="tx1"/>
                </a:solidFill>
              </a:rPr>
              <a:t>&gt;</a:t>
            </a:r>
            <a:r>
              <a:rPr lang="ja-JP" altLang="en-US" sz="1600" u="sng" dirty="0" smtClean="0">
                <a:solidFill>
                  <a:schemeClr val="tx1"/>
                </a:solidFill>
              </a:rPr>
              <a:t>生活支援コーディネーター・協議体のあり方に関する調査研究事業報告</a:t>
            </a:r>
            <a:endParaRPr lang="en-US" altLang="ja-JP" sz="1600" u="sng" dirty="0" smtClean="0">
              <a:solidFill>
                <a:schemeClr val="tx1"/>
              </a:solidFill>
            </a:endParaRPr>
          </a:p>
          <a:p>
            <a:pPr algn="ctr"/>
            <a:r>
              <a:rPr lang="en-US" altLang="ja-JP" sz="1600" u="sng" dirty="0">
                <a:solidFill>
                  <a:schemeClr val="tx1"/>
                </a:solidFill>
                <a:hlinkClick r:id="rId2"/>
              </a:rPr>
              <a:t>http://</a:t>
            </a:r>
            <a:r>
              <a:rPr lang="en-US" altLang="ja-JP" sz="1600" u="sng" dirty="0" smtClean="0">
                <a:solidFill>
                  <a:schemeClr val="tx1"/>
                </a:solidFill>
                <a:hlinkClick r:id="rId2"/>
              </a:rPr>
              <a:t>jmar-im.com/healthcare/news/newsh2804_48.html</a:t>
            </a:r>
            <a:endParaRPr lang="en-US" altLang="ja-JP" sz="1600" u="sng" dirty="0" smtClean="0">
              <a:solidFill>
                <a:schemeClr val="tx1"/>
              </a:solidFill>
            </a:endParaRPr>
          </a:p>
        </p:txBody>
      </p:sp>
    </p:spTree>
    <p:extLst>
      <p:ext uri="{BB962C8B-B14F-4D97-AF65-F5344CB8AC3E}">
        <p14:creationId xmlns:p14="http://schemas.microsoft.com/office/powerpoint/2010/main" val="136453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769752" y="5047105"/>
            <a:ext cx="538810" cy="1673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sp>
        <p:nvSpPr>
          <p:cNvPr id="2" name="タイトル 1"/>
          <p:cNvSpPr>
            <a:spLocks noGrp="1"/>
          </p:cNvSpPr>
          <p:nvPr>
            <p:ph type="title"/>
          </p:nvPr>
        </p:nvSpPr>
        <p:spPr/>
        <p:txBody>
          <a:bodyPr/>
          <a:lstStyle/>
          <a:p>
            <a:r>
              <a:rPr lang="ja-JP" altLang="en-US" dirty="0"/>
              <a:t>第１層</a:t>
            </a:r>
            <a:r>
              <a:rPr lang="ja-JP" altLang="en-US" dirty="0" smtClean="0"/>
              <a:t>協議体構成員所属先</a:t>
            </a:r>
            <a:endParaRPr kumimoji="1" lang="ja-JP" altLang="en-US" dirty="0"/>
          </a:p>
        </p:txBody>
      </p:sp>
      <p:sp>
        <p:nvSpPr>
          <p:cNvPr id="15" name="テキスト ボックス 14"/>
          <p:cNvSpPr txBox="1"/>
          <p:nvPr/>
        </p:nvSpPr>
        <p:spPr>
          <a:xfrm>
            <a:off x="199612" y="5589239"/>
            <a:ext cx="9506363" cy="592486"/>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smtClean="0">
                <a:solidFill>
                  <a:prstClr val="black"/>
                </a:solidFill>
                <a:latin typeface="ＭＳ Ｐゴシック"/>
                <a:cs typeface="Meiryo UI" panose="020B0604030504040204" pitchFamily="50" charset="-128"/>
              </a:rPr>
              <a:t>協議体構成員は</a:t>
            </a:r>
            <a:r>
              <a:rPr lang="ja-JP" altLang="en-US" dirty="0">
                <a:solidFill>
                  <a:prstClr val="black"/>
                </a:solidFill>
                <a:latin typeface="ＭＳ Ｐゴシック"/>
                <a:cs typeface="Meiryo UI" panose="020B0604030504040204" pitchFamily="50" charset="-128"/>
              </a:rPr>
              <a:t>、「市町村社会福祉協議会」、「地域包括支援センター」、「行政職員」</a:t>
            </a:r>
            <a:r>
              <a:rPr lang="ja-JP" altLang="en-US" dirty="0" smtClean="0">
                <a:solidFill>
                  <a:prstClr val="black"/>
                </a:solidFill>
                <a:latin typeface="ＭＳ Ｐゴシック"/>
                <a:cs typeface="Meiryo UI" panose="020B0604030504040204" pitchFamily="50" charset="-128"/>
              </a:rPr>
              <a:t>、</a:t>
            </a:r>
            <a:r>
              <a:rPr lang="en-US" altLang="ja-JP" dirty="0" smtClean="0">
                <a:solidFill>
                  <a:prstClr val="black"/>
                </a:solidFill>
                <a:latin typeface="ＭＳ Ｐゴシック"/>
                <a:cs typeface="Meiryo UI" panose="020B0604030504040204" pitchFamily="50" charset="-128"/>
              </a:rPr>
              <a:t/>
            </a:r>
            <a:br>
              <a:rPr lang="en-US" altLang="ja-JP" dirty="0" smtClean="0">
                <a:solidFill>
                  <a:prstClr val="black"/>
                </a:solidFill>
                <a:latin typeface="ＭＳ Ｐゴシック"/>
                <a:cs typeface="Meiryo UI" panose="020B0604030504040204" pitchFamily="50" charset="-128"/>
              </a:rPr>
            </a:br>
            <a:r>
              <a:rPr lang="ja-JP" altLang="en-US" dirty="0" smtClean="0">
                <a:solidFill>
                  <a:prstClr val="black"/>
                </a:solidFill>
                <a:latin typeface="ＭＳ Ｐゴシック"/>
                <a:cs typeface="Meiryo UI" panose="020B0604030504040204" pitchFamily="50" charset="-128"/>
              </a:rPr>
              <a:t>「</a:t>
            </a:r>
            <a:r>
              <a:rPr lang="ja-JP" altLang="en-US" dirty="0">
                <a:solidFill>
                  <a:prstClr val="black"/>
                </a:solidFill>
                <a:latin typeface="ＭＳ Ｐゴシック"/>
                <a:cs typeface="Meiryo UI" panose="020B0604030504040204" pitchFamily="50" charset="-128"/>
              </a:rPr>
              <a:t>民生委員」が多い。</a:t>
            </a:r>
            <a:endParaRPr lang="en-US" altLang="ja-JP" dirty="0">
              <a:solidFill>
                <a:prstClr val="black"/>
              </a:solidFill>
              <a:latin typeface="ＭＳ Ｐゴシック"/>
              <a:cs typeface="Meiryo UI" panose="020B0604030504040204" pitchFamily="50" charset="-128"/>
            </a:endParaRPr>
          </a:p>
        </p:txBody>
      </p:sp>
      <p:sp>
        <p:nvSpPr>
          <p:cNvPr id="17" name="正方形/長方形 16"/>
          <p:cNvSpPr/>
          <p:nvPr/>
        </p:nvSpPr>
        <p:spPr>
          <a:xfrm>
            <a:off x="171037" y="820916"/>
            <a:ext cx="9515887"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smtClean="0">
                <a:solidFill>
                  <a:srgbClr val="FFFFFF"/>
                </a:solidFill>
              </a:rPr>
              <a:t>協議体構成員所属先</a:t>
            </a:r>
            <a:endParaRPr lang="ja-JP" altLang="en-US" dirty="0">
              <a:solidFill>
                <a:srgbClr val="FFFFFF"/>
              </a:solidFill>
            </a:endParaRPr>
          </a:p>
        </p:txBody>
      </p:sp>
      <p:sp>
        <p:nvSpPr>
          <p:cNvPr id="20" name="Text Box 10"/>
          <p:cNvSpPr txBox="1">
            <a:spLocks noChangeArrowheads="1"/>
          </p:cNvSpPr>
          <p:nvPr/>
        </p:nvSpPr>
        <p:spPr bwMode="auto">
          <a:xfrm>
            <a:off x="171038" y="1283226"/>
            <a:ext cx="682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ja-JP" sz="1200" dirty="0" smtClean="0">
                <a:solidFill>
                  <a:srgbClr val="000000"/>
                </a:solidFill>
              </a:rPr>
              <a:t>n=415</a:t>
            </a:r>
            <a:endParaRPr lang="en-US" altLang="ja-JP" sz="1200" dirty="0">
              <a:solidFill>
                <a:srgbClr val="000000"/>
              </a:solidFill>
            </a:endParaRPr>
          </a:p>
        </p:txBody>
      </p:sp>
      <p:sp>
        <p:nvSpPr>
          <p:cNvPr id="21" name="テキスト ボックス 20"/>
          <p:cNvSpPr txBox="1"/>
          <p:nvPr/>
        </p:nvSpPr>
        <p:spPr>
          <a:xfrm>
            <a:off x="5889551" y="6381328"/>
            <a:ext cx="3816424" cy="276999"/>
          </a:xfrm>
          <a:prstGeom prst="rect">
            <a:avLst/>
          </a:prstGeom>
          <a:noFill/>
        </p:spPr>
        <p:txBody>
          <a:bodyPr wrap="square" rtlCol="0">
            <a:spAutoFit/>
          </a:bodyPr>
          <a:lstStyle/>
          <a:p>
            <a:pPr algn="r" defTabSz="914400"/>
            <a:r>
              <a:rPr lang="ja-JP" altLang="en-US" sz="1200" dirty="0" smtClean="0">
                <a:solidFill>
                  <a:srgbClr val="000000"/>
                </a:solidFill>
              </a:rPr>
              <a:t>注：協議体</a:t>
            </a:r>
            <a:r>
              <a:rPr lang="ja-JP" altLang="en-US" sz="1200" dirty="0">
                <a:solidFill>
                  <a:srgbClr val="000000"/>
                </a:solidFill>
              </a:rPr>
              <a:t>設置済み、または準備実施自治体のみ</a:t>
            </a:r>
          </a:p>
        </p:txBody>
      </p:sp>
      <p:pic>
        <p:nvPicPr>
          <p:cNvPr id="8198" name="Picture 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4001" r="8050"/>
          <a:stretch/>
        </p:blipFill>
        <p:spPr bwMode="auto">
          <a:xfrm>
            <a:off x="853796" y="1267618"/>
            <a:ext cx="7245175" cy="44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393160" y="3135635"/>
            <a:ext cx="2592288" cy="1954381"/>
          </a:xfrm>
          <a:prstGeom prst="rect">
            <a:avLst/>
          </a:prstGeom>
          <a:noFill/>
          <a:ln w="12700">
            <a:solidFill>
              <a:schemeClr val="bg1">
                <a:lumMod val="75000"/>
              </a:schemeClr>
            </a:solidFill>
          </a:ln>
        </p:spPr>
        <p:txBody>
          <a:bodyPr wrap="square" rtlCol="0">
            <a:spAutoFit/>
          </a:bodyPr>
          <a:lstStyle/>
          <a:p>
            <a:pPr defTabSz="914400"/>
            <a:r>
              <a:rPr lang="ja-JP" altLang="en-US" sz="1100" dirty="0">
                <a:solidFill>
                  <a:srgbClr val="000000"/>
                </a:solidFill>
              </a:rPr>
              <a:t>「その他」内訳：</a:t>
            </a:r>
          </a:p>
          <a:p>
            <a:pPr defTabSz="914400">
              <a:tabLst>
                <a:tab pos="2238375" algn="r"/>
              </a:tabLst>
            </a:pPr>
            <a:r>
              <a:rPr lang="ja-JP" altLang="en-US" sz="1100" dirty="0">
                <a:solidFill>
                  <a:srgbClr val="000000"/>
                </a:solidFill>
              </a:rPr>
              <a:t>　・</a:t>
            </a:r>
            <a:r>
              <a:rPr lang="ja-JP" altLang="en-US" sz="1100" dirty="0" smtClean="0">
                <a:solidFill>
                  <a:srgbClr val="000000"/>
                </a:solidFill>
              </a:rPr>
              <a:t>未定／検討中</a:t>
            </a:r>
            <a:r>
              <a:rPr lang="en-US" altLang="ja-JP" sz="1100" dirty="0" smtClean="0">
                <a:solidFill>
                  <a:srgbClr val="000000"/>
                </a:solidFill>
              </a:rPr>
              <a:t>	7</a:t>
            </a:r>
            <a:endParaRPr lang="en-US" altLang="ja-JP" sz="1100" dirty="0">
              <a:solidFill>
                <a:srgbClr val="000000"/>
              </a:solidFill>
            </a:endParaRPr>
          </a:p>
          <a:p>
            <a:pPr defTabSz="914400">
              <a:tabLst>
                <a:tab pos="2238375" algn="r"/>
              </a:tabLst>
            </a:pPr>
            <a:r>
              <a:rPr lang="ja-JP" altLang="en-US" sz="1100" dirty="0">
                <a:solidFill>
                  <a:srgbClr val="000000"/>
                </a:solidFill>
              </a:rPr>
              <a:t>　・</a:t>
            </a:r>
            <a:r>
              <a:rPr lang="ja-JP" altLang="en-US" sz="1100" dirty="0" smtClean="0">
                <a:solidFill>
                  <a:srgbClr val="000000"/>
                </a:solidFill>
              </a:rPr>
              <a:t>公募</a:t>
            </a:r>
            <a:r>
              <a:rPr lang="en-US" altLang="ja-JP" sz="1100" dirty="0" smtClean="0">
                <a:solidFill>
                  <a:srgbClr val="000000"/>
                </a:solidFill>
              </a:rPr>
              <a:t>	5</a:t>
            </a:r>
            <a:endParaRPr lang="en-US" altLang="ja-JP" sz="1100" dirty="0">
              <a:solidFill>
                <a:srgbClr val="000000"/>
              </a:solidFill>
            </a:endParaRPr>
          </a:p>
          <a:p>
            <a:pPr defTabSz="914400">
              <a:tabLst>
                <a:tab pos="2238375" algn="r"/>
              </a:tabLst>
            </a:pPr>
            <a:r>
              <a:rPr lang="ja-JP" altLang="en-US" sz="1100" dirty="0">
                <a:solidFill>
                  <a:srgbClr val="000000"/>
                </a:solidFill>
              </a:rPr>
              <a:t>　・</a:t>
            </a:r>
            <a:r>
              <a:rPr lang="ja-JP" altLang="en-US" sz="1100" dirty="0" smtClean="0">
                <a:solidFill>
                  <a:srgbClr val="000000"/>
                </a:solidFill>
              </a:rPr>
              <a:t>住民</a:t>
            </a:r>
            <a:r>
              <a:rPr lang="en-US" altLang="ja-JP" sz="1100" dirty="0" smtClean="0">
                <a:solidFill>
                  <a:srgbClr val="000000"/>
                </a:solidFill>
              </a:rPr>
              <a:t>	5</a:t>
            </a:r>
            <a:endParaRPr lang="en-US" altLang="ja-JP" sz="1100" dirty="0">
              <a:solidFill>
                <a:srgbClr val="000000"/>
              </a:solidFill>
            </a:endParaRPr>
          </a:p>
          <a:p>
            <a:pPr defTabSz="914400">
              <a:tabLst>
                <a:tab pos="2238375" algn="r"/>
              </a:tabLst>
            </a:pPr>
            <a:r>
              <a:rPr lang="ja-JP" altLang="en-US" sz="1100" dirty="0">
                <a:solidFill>
                  <a:srgbClr val="000000"/>
                </a:solidFill>
              </a:rPr>
              <a:t>　・生活支援</a:t>
            </a:r>
            <a:r>
              <a:rPr lang="ja-JP" altLang="en-US" sz="1100" dirty="0" smtClean="0">
                <a:solidFill>
                  <a:srgbClr val="000000"/>
                </a:solidFill>
              </a:rPr>
              <a:t>コーディネーター</a:t>
            </a:r>
            <a:r>
              <a:rPr lang="en-US" altLang="ja-JP" sz="1100" dirty="0" smtClean="0">
                <a:solidFill>
                  <a:srgbClr val="000000"/>
                </a:solidFill>
              </a:rPr>
              <a:t>	3</a:t>
            </a:r>
            <a:endParaRPr lang="en-US" altLang="ja-JP" sz="1100" dirty="0">
              <a:solidFill>
                <a:srgbClr val="000000"/>
              </a:solidFill>
            </a:endParaRPr>
          </a:p>
          <a:p>
            <a:pPr defTabSz="914400">
              <a:tabLst>
                <a:tab pos="2238375" algn="r"/>
              </a:tabLst>
            </a:pPr>
            <a:r>
              <a:rPr lang="ja-JP" altLang="en-US" sz="1100" dirty="0">
                <a:solidFill>
                  <a:srgbClr val="000000"/>
                </a:solidFill>
              </a:rPr>
              <a:t>　・家族の</a:t>
            </a:r>
            <a:r>
              <a:rPr lang="ja-JP" altLang="en-US" sz="1100" dirty="0" smtClean="0">
                <a:solidFill>
                  <a:srgbClr val="000000"/>
                </a:solidFill>
              </a:rPr>
              <a:t>会</a:t>
            </a:r>
            <a:r>
              <a:rPr lang="en-US" altLang="ja-JP" sz="1100" dirty="0" smtClean="0">
                <a:solidFill>
                  <a:srgbClr val="000000"/>
                </a:solidFill>
              </a:rPr>
              <a:t>	3</a:t>
            </a:r>
            <a:endParaRPr lang="en-US" altLang="ja-JP" sz="1100" dirty="0">
              <a:solidFill>
                <a:srgbClr val="000000"/>
              </a:solidFill>
            </a:endParaRPr>
          </a:p>
          <a:p>
            <a:pPr defTabSz="914400">
              <a:tabLst>
                <a:tab pos="2238375" algn="r"/>
              </a:tabLst>
            </a:pPr>
            <a:r>
              <a:rPr lang="ja-JP" altLang="en-US" sz="1100" dirty="0">
                <a:solidFill>
                  <a:srgbClr val="000000"/>
                </a:solidFill>
              </a:rPr>
              <a:t>　・介護支援専門員協</a:t>
            </a:r>
            <a:r>
              <a:rPr lang="ja-JP" altLang="en-US" sz="1100" dirty="0" smtClean="0">
                <a:solidFill>
                  <a:srgbClr val="000000"/>
                </a:solidFill>
              </a:rPr>
              <a:t>議会</a:t>
            </a:r>
            <a:r>
              <a:rPr lang="en-US" altLang="ja-JP" sz="1100" dirty="0" smtClean="0">
                <a:solidFill>
                  <a:srgbClr val="000000"/>
                </a:solidFill>
              </a:rPr>
              <a:t>	2</a:t>
            </a:r>
            <a:endParaRPr lang="en-US" altLang="ja-JP" sz="1100" dirty="0">
              <a:solidFill>
                <a:srgbClr val="000000"/>
              </a:solidFill>
            </a:endParaRPr>
          </a:p>
          <a:p>
            <a:pPr defTabSz="914400">
              <a:tabLst>
                <a:tab pos="2238375" algn="r"/>
              </a:tabLst>
            </a:pPr>
            <a:r>
              <a:rPr lang="ja-JP" altLang="en-US" sz="1100" dirty="0">
                <a:solidFill>
                  <a:srgbClr val="000000"/>
                </a:solidFill>
              </a:rPr>
              <a:t>　・在宅介護支援</a:t>
            </a:r>
            <a:r>
              <a:rPr lang="ja-JP" altLang="en-US" sz="1100" dirty="0" smtClean="0">
                <a:solidFill>
                  <a:srgbClr val="000000"/>
                </a:solidFill>
              </a:rPr>
              <a:t>センター</a:t>
            </a:r>
            <a:r>
              <a:rPr lang="en-US" altLang="ja-JP" sz="1100" dirty="0" smtClean="0">
                <a:solidFill>
                  <a:srgbClr val="000000"/>
                </a:solidFill>
              </a:rPr>
              <a:t>	2</a:t>
            </a:r>
            <a:endParaRPr lang="en-US" altLang="ja-JP" sz="1100" dirty="0">
              <a:solidFill>
                <a:srgbClr val="000000"/>
              </a:solidFill>
            </a:endParaRPr>
          </a:p>
          <a:p>
            <a:pPr defTabSz="914400">
              <a:tabLst>
                <a:tab pos="2238375" algn="r"/>
              </a:tabLst>
            </a:pPr>
            <a:r>
              <a:rPr lang="ja-JP" altLang="en-US" sz="1100" dirty="0">
                <a:solidFill>
                  <a:srgbClr val="000000"/>
                </a:solidFill>
              </a:rPr>
              <a:t>　・</a:t>
            </a:r>
            <a:r>
              <a:rPr lang="ja-JP" altLang="en-US" sz="1100" dirty="0" smtClean="0">
                <a:solidFill>
                  <a:srgbClr val="000000"/>
                </a:solidFill>
              </a:rPr>
              <a:t>有識者</a:t>
            </a:r>
            <a:r>
              <a:rPr lang="en-US" altLang="ja-JP" sz="1100" dirty="0" smtClean="0">
                <a:solidFill>
                  <a:srgbClr val="000000"/>
                </a:solidFill>
              </a:rPr>
              <a:t>	2</a:t>
            </a:r>
            <a:endParaRPr lang="en-US" altLang="ja-JP" sz="1100" dirty="0">
              <a:solidFill>
                <a:srgbClr val="000000"/>
              </a:solidFill>
            </a:endParaRPr>
          </a:p>
          <a:p>
            <a:pPr defTabSz="914400">
              <a:tabLst>
                <a:tab pos="2238375" algn="r"/>
              </a:tabLst>
            </a:pPr>
            <a:r>
              <a:rPr lang="ja-JP" altLang="en-US" sz="1100" dirty="0">
                <a:solidFill>
                  <a:srgbClr val="000000"/>
                </a:solidFill>
              </a:rPr>
              <a:t>　・看護</a:t>
            </a:r>
            <a:r>
              <a:rPr lang="ja-JP" altLang="en-US" sz="1100" dirty="0" smtClean="0">
                <a:solidFill>
                  <a:srgbClr val="000000"/>
                </a:solidFill>
              </a:rPr>
              <a:t>職／介護</a:t>
            </a:r>
            <a:r>
              <a:rPr lang="ja-JP" altLang="en-US" sz="1100" dirty="0">
                <a:solidFill>
                  <a:srgbClr val="000000"/>
                </a:solidFill>
              </a:rPr>
              <a:t>職の</a:t>
            </a:r>
            <a:r>
              <a:rPr lang="ja-JP" altLang="en-US" sz="1100" dirty="0" smtClean="0">
                <a:solidFill>
                  <a:srgbClr val="000000"/>
                </a:solidFill>
              </a:rPr>
              <a:t>従事者</a:t>
            </a:r>
            <a:r>
              <a:rPr lang="en-US" altLang="ja-JP" sz="1100" dirty="0" smtClean="0">
                <a:solidFill>
                  <a:srgbClr val="000000"/>
                </a:solidFill>
              </a:rPr>
              <a:t>	2</a:t>
            </a:r>
            <a:endParaRPr lang="en-US" altLang="ja-JP" sz="1100" dirty="0">
              <a:solidFill>
                <a:srgbClr val="000000"/>
              </a:solidFill>
            </a:endParaRPr>
          </a:p>
          <a:p>
            <a:pPr defTabSz="914400"/>
            <a:r>
              <a:rPr lang="ja-JP" altLang="en-US" sz="1100" dirty="0">
                <a:solidFill>
                  <a:srgbClr val="000000"/>
                </a:solidFill>
              </a:rPr>
              <a:t>　など</a:t>
            </a:r>
          </a:p>
        </p:txBody>
      </p:sp>
    </p:spTree>
    <p:extLst>
      <p:ext uri="{BB962C8B-B14F-4D97-AF65-F5344CB8AC3E}">
        <p14:creationId xmlns:p14="http://schemas.microsoft.com/office/powerpoint/2010/main" val="965756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000" dirty="0"/>
              <a:t>第２層の</a:t>
            </a:r>
            <a:r>
              <a:rPr lang="ja-JP" altLang="en-US" sz="3000" dirty="0" smtClean="0"/>
              <a:t>協議体構成員所属先</a:t>
            </a:r>
            <a:endParaRPr kumimoji="1" lang="ja-JP" altLang="en-US" sz="3000" dirty="0"/>
          </a:p>
        </p:txBody>
      </p:sp>
      <p:sp>
        <p:nvSpPr>
          <p:cNvPr id="17" name="正方形/長方形 16"/>
          <p:cNvSpPr/>
          <p:nvPr/>
        </p:nvSpPr>
        <p:spPr>
          <a:xfrm>
            <a:off x="200025" y="836613"/>
            <a:ext cx="9505950"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smtClean="0">
                <a:solidFill>
                  <a:srgbClr val="FFFFFF"/>
                </a:solidFill>
              </a:rPr>
              <a:t>協議体</a:t>
            </a:r>
            <a:r>
              <a:rPr lang="ja-JP" altLang="en-US" dirty="0">
                <a:solidFill>
                  <a:srgbClr val="FFFFFF"/>
                </a:solidFill>
              </a:rPr>
              <a:t>構成員</a:t>
            </a:r>
            <a:r>
              <a:rPr lang="ja-JP" altLang="en-US" dirty="0" smtClean="0">
                <a:solidFill>
                  <a:srgbClr val="FFFFFF"/>
                </a:solidFill>
              </a:rPr>
              <a:t>所属先</a:t>
            </a:r>
            <a:endParaRPr lang="ja-JP" altLang="en-US" dirty="0">
              <a:solidFill>
                <a:srgbClr val="FFFFFF"/>
              </a:solidFill>
            </a:endParaRPr>
          </a:p>
        </p:txBody>
      </p:sp>
      <p:sp>
        <p:nvSpPr>
          <p:cNvPr id="4" name="テキスト ボックス 3"/>
          <p:cNvSpPr txBox="1"/>
          <p:nvPr/>
        </p:nvSpPr>
        <p:spPr>
          <a:xfrm>
            <a:off x="5025008" y="6381328"/>
            <a:ext cx="4680967" cy="276999"/>
          </a:xfrm>
          <a:prstGeom prst="rect">
            <a:avLst/>
          </a:prstGeom>
          <a:noFill/>
        </p:spPr>
        <p:txBody>
          <a:bodyPr wrap="square" rtlCol="0">
            <a:spAutoFit/>
          </a:bodyPr>
          <a:lstStyle/>
          <a:p>
            <a:pPr algn="r" defTabSz="914400"/>
            <a:r>
              <a:rPr lang="ja-JP" altLang="en-US" sz="1200" dirty="0" smtClean="0">
                <a:solidFill>
                  <a:srgbClr val="000000"/>
                </a:solidFill>
              </a:rPr>
              <a:t>注</a:t>
            </a:r>
            <a:r>
              <a:rPr lang="ja-JP" altLang="en-US" sz="1200" dirty="0">
                <a:solidFill>
                  <a:srgbClr val="000000"/>
                </a:solidFill>
              </a:rPr>
              <a:t>：平成</a:t>
            </a:r>
            <a:r>
              <a:rPr lang="en-US" altLang="ja-JP" sz="1200" dirty="0">
                <a:solidFill>
                  <a:srgbClr val="000000"/>
                </a:solidFill>
              </a:rPr>
              <a:t>27</a:t>
            </a:r>
            <a:r>
              <a:rPr lang="ja-JP" altLang="en-US" sz="1200" dirty="0">
                <a:solidFill>
                  <a:srgbClr val="000000"/>
                </a:solidFill>
              </a:rPr>
              <a:t>年度設置済み、または設置予定のある自治体のみ</a:t>
            </a:r>
          </a:p>
        </p:txBody>
      </p:sp>
      <p:sp>
        <p:nvSpPr>
          <p:cNvPr id="7" name="正方形/長方形 6"/>
          <p:cNvSpPr/>
          <p:nvPr/>
        </p:nvSpPr>
        <p:spPr>
          <a:xfrm>
            <a:off x="2125279" y="6288829"/>
            <a:ext cx="560687" cy="1834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0762"/>
          <a:stretch/>
        </p:blipFill>
        <p:spPr bwMode="auto">
          <a:xfrm>
            <a:off x="125824" y="1246472"/>
            <a:ext cx="7691018"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6029334" y="2996952"/>
            <a:ext cx="3672855" cy="1873628"/>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a:solidFill>
                  <a:prstClr val="black"/>
                </a:solidFill>
                <a:latin typeface="ＭＳ Ｐゴシック"/>
                <a:cs typeface="Meiryo UI" panose="020B0604030504040204" pitchFamily="50" charset="-128"/>
              </a:rPr>
              <a:t>平成</a:t>
            </a:r>
            <a:r>
              <a:rPr lang="en-US" altLang="ja-JP" dirty="0">
                <a:solidFill>
                  <a:prstClr val="black"/>
                </a:solidFill>
                <a:latin typeface="ＭＳ Ｐゴシック"/>
                <a:cs typeface="Meiryo UI" panose="020B0604030504040204" pitchFamily="50" charset="-128"/>
              </a:rPr>
              <a:t>27</a:t>
            </a:r>
            <a:r>
              <a:rPr lang="ja-JP" altLang="en-US" dirty="0">
                <a:solidFill>
                  <a:prstClr val="black"/>
                </a:solidFill>
                <a:latin typeface="ＭＳ Ｐゴシック"/>
                <a:cs typeface="Meiryo UI" panose="020B0604030504040204" pitchFamily="50" charset="-128"/>
              </a:rPr>
              <a:t>年度に第</a:t>
            </a:r>
            <a:r>
              <a:rPr lang="en-US" altLang="ja-JP" dirty="0">
                <a:solidFill>
                  <a:prstClr val="black"/>
                </a:solidFill>
                <a:latin typeface="ＭＳ Ｐゴシック"/>
                <a:cs typeface="Meiryo UI" panose="020B0604030504040204" pitchFamily="50" charset="-128"/>
              </a:rPr>
              <a:t>2</a:t>
            </a:r>
            <a:r>
              <a:rPr lang="ja-JP" altLang="en-US" dirty="0">
                <a:solidFill>
                  <a:prstClr val="black"/>
                </a:solidFill>
                <a:latin typeface="ＭＳ Ｐゴシック"/>
                <a:cs typeface="Meiryo UI" panose="020B0604030504040204" pitchFamily="50" charset="-128"/>
              </a:rPr>
              <a:t>層</a:t>
            </a:r>
            <a:r>
              <a:rPr lang="ja-JP" altLang="en-US" dirty="0" smtClean="0">
                <a:solidFill>
                  <a:prstClr val="black"/>
                </a:solidFill>
                <a:latin typeface="ＭＳ Ｐゴシック"/>
                <a:cs typeface="Meiryo UI" panose="020B0604030504040204" pitchFamily="50" charset="-128"/>
              </a:rPr>
              <a:t>設置済み</a:t>
            </a:r>
            <a:r>
              <a:rPr lang="ja-JP" altLang="en-US" dirty="0">
                <a:solidFill>
                  <a:prstClr val="black"/>
                </a:solidFill>
                <a:latin typeface="ＭＳ Ｐゴシック"/>
                <a:cs typeface="Meiryo UI" panose="020B0604030504040204" pitchFamily="50" charset="-128"/>
              </a:rPr>
              <a:t>または設置予定</a:t>
            </a:r>
            <a:r>
              <a:rPr lang="ja-JP" altLang="en-US" dirty="0" smtClean="0">
                <a:solidFill>
                  <a:prstClr val="black"/>
                </a:solidFill>
                <a:latin typeface="ＭＳ Ｐゴシック"/>
                <a:cs typeface="Meiryo UI" panose="020B0604030504040204" pitchFamily="50" charset="-128"/>
              </a:rPr>
              <a:t>の自治体</a:t>
            </a:r>
            <a:r>
              <a:rPr lang="ja-JP" altLang="en-US" dirty="0">
                <a:solidFill>
                  <a:prstClr val="black"/>
                </a:solidFill>
                <a:latin typeface="ＭＳ Ｐゴシック"/>
                <a:cs typeface="Meiryo UI" panose="020B0604030504040204" pitchFamily="50" charset="-128"/>
              </a:rPr>
              <a:t>の</a:t>
            </a:r>
            <a:r>
              <a:rPr lang="ja-JP" altLang="en-US" dirty="0" smtClean="0">
                <a:solidFill>
                  <a:prstClr val="black"/>
                </a:solidFill>
                <a:latin typeface="ＭＳ Ｐゴシック"/>
                <a:cs typeface="Meiryo UI" panose="020B0604030504040204" pitchFamily="50" charset="-128"/>
              </a:rPr>
              <a:t>協議体構成員は、「</a:t>
            </a:r>
            <a:r>
              <a:rPr lang="ja-JP" altLang="en-US" dirty="0">
                <a:solidFill>
                  <a:prstClr val="black"/>
                </a:solidFill>
                <a:latin typeface="ＭＳ Ｐゴシック"/>
                <a:cs typeface="Meiryo UI" panose="020B0604030504040204" pitchFamily="50" charset="-128"/>
              </a:rPr>
              <a:t>民生委員」、「地域包括支援センター」、「自治会・町内会」、「市町村社会福祉協議会」が</a:t>
            </a:r>
            <a:r>
              <a:rPr lang="en-US" altLang="ja-JP" dirty="0">
                <a:solidFill>
                  <a:prstClr val="black"/>
                </a:solidFill>
                <a:latin typeface="ＭＳ Ｐゴシック"/>
                <a:cs typeface="Meiryo UI" panose="020B0604030504040204" pitchFamily="50" charset="-128"/>
              </a:rPr>
              <a:t>7</a:t>
            </a:r>
            <a:r>
              <a:rPr lang="ja-JP" altLang="en-US" dirty="0">
                <a:solidFill>
                  <a:prstClr val="black"/>
                </a:solidFill>
                <a:latin typeface="ＭＳ Ｐゴシック"/>
                <a:cs typeface="Meiryo UI" panose="020B0604030504040204" pitchFamily="50" charset="-128"/>
              </a:rPr>
              <a:t>割以上</a:t>
            </a:r>
            <a:r>
              <a:rPr lang="ja-JP" altLang="en-US" dirty="0" smtClean="0">
                <a:solidFill>
                  <a:prstClr val="black"/>
                </a:solidFill>
                <a:latin typeface="ＭＳ Ｐゴシック"/>
                <a:cs typeface="Meiryo UI" panose="020B0604030504040204" pitchFamily="50" charset="-128"/>
              </a:rPr>
              <a:t>の自治体</a:t>
            </a:r>
            <a:r>
              <a:rPr lang="ja-JP" altLang="en-US" dirty="0">
                <a:solidFill>
                  <a:prstClr val="black"/>
                </a:solidFill>
                <a:latin typeface="ＭＳ Ｐゴシック"/>
                <a:cs typeface="Meiryo UI" panose="020B0604030504040204" pitchFamily="50" charset="-128"/>
              </a:rPr>
              <a:t>で挙げられている。</a:t>
            </a:r>
            <a:endParaRPr lang="en-US" altLang="ja-JP" dirty="0">
              <a:solidFill>
                <a:prstClr val="black"/>
              </a:solidFill>
              <a:latin typeface="ＭＳ Ｐゴシック"/>
              <a:cs typeface="Meiryo UI" panose="020B0604030504040204" pitchFamily="50" charset="-128"/>
            </a:endParaRPr>
          </a:p>
        </p:txBody>
      </p:sp>
      <p:sp>
        <p:nvSpPr>
          <p:cNvPr id="8" name="テキスト ボックス 7"/>
          <p:cNvSpPr txBox="1"/>
          <p:nvPr/>
        </p:nvSpPr>
        <p:spPr>
          <a:xfrm>
            <a:off x="6029334" y="5445224"/>
            <a:ext cx="2088232" cy="769441"/>
          </a:xfrm>
          <a:prstGeom prst="rect">
            <a:avLst/>
          </a:prstGeom>
          <a:noFill/>
          <a:ln w="12700">
            <a:solidFill>
              <a:schemeClr val="bg1">
                <a:lumMod val="75000"/>
              </a:schemeClr>
            </a:solidFill>
          </a:ln>
        </p:spPr>
        <p:txBody>
          <a:bodyPr wrap="square" rtlCol="0">
            <a:spAutoFit/>
          </a:bodyPr>
          <a:lstStyle/>
          <a:p>
            <a:pPr defTabSz="914400"/>
            <a:r>
              <a:rPr lang="ja-JP" altLang="en-US" sz="1100" dirty="0">
                <a:solidFill>
                  <a:srgbClr val="000000"/>
                </a:solidFill>
              </a:rPr>
              <a:t>「その他」内訳：</a:t>
            </a:r>
          </a:p>
          <a:p>
            <a:pPr defTabSz="914400">
              <a:tabLst>
                <a:tab pos="1790700" algn="r"/>
                <a:tab pos="2781300" algn="r"/>
              </a:tabLst>
            </a:pPr>
            <a:r>
              <a:rPr lang="ja-JP" altLang="en-US" sz="1100" dirty="0">
                <a:solidFill>
                  <a:srgbClr val="000000"/>
                </a:solidFill>
              </a:rPr>
              <a:t>　・</a:t>
            </a:r>
            <a:r>
              <a:rPr lang="ja-JP" altLang="en-US" sz="1100" dirty="0" smtClean="0">
                <a:solidFill>
                  <a:srgbClr val="000000"/>
                </a:solidFill>
              </a:rPr>
              <a:t>未定</a:t>
            </a:r>
            <a:r>
              <a:rPr lang="en-US" altLang="ja-JP" sz="1100" dirty="0" smtClean="0">
                <a:solidFill>
                  <a:srgbClr val="000000"/>
                </a:solidFill>
              </a:rPr>
              <a:t>	3</a:t>
            </a:r>
            <a:endParaRPr lang="en-US" altLang="ja-JP" sz="1100" dirty="0">
              <a:solidFill>
                <a:srgbClr val="000000"/>
              </a:solidFill>
            </a:endParaRPr>
          </a:p>
          <a:p>
            <a:pPr defTabSz="914400">
              <a:tabLst>
                <a:tab pos="1790700" algn="r"/>
                <a:tab pos="2781300" algn="r"/>
              </a:tabLst>
            </a:pPr>
            <a:r>
              <a:rPr lang="ja-JP" altLang="en-US" sz="1100" dirty="0" smtClean="0">
                <a:solidFill>
                  <a:srgbClr val="000000"/>
                </a:solidFill>
              </a:rPr>
              <a:t>　・</a:t>
            </a:r>
            <a:r>
              <a:rPr lang="ja-JP" altLang="en-US" sz="1100" dirty="0">
                <a:solidFill>
                  <a:srgbClr val="000000"/>
                </a:solidFill>
              </a:rPr>
              <a:t>地域の実情に</a:t>
            </a:r>
            <a:r>
              <a:rPr lang="ja-JP" altLang="en-US" sz="1100" dirty="0" smtClean="0">
                <a:solidFill>
                  <a:srgbClr val="000000"/>
                </a:solidFill>
              </a:rPr>
              <a:t>応じて</a:t>
            </a:r>
            <a:r>
              <a:rPr lang="en-US" altLang="ja-JP" sz="1100" dirty="0" smtClean="0">
                <a:solidFill>
                  <a:srgbClr val="000000"/>
                </a:solidFill>
              </a:rPr>
              <a:t>	2</a:t>
            </a:r>
            <a:endParaRPr lang="en-US" altLang="ja-JP" sz="1100" dirty="0">
              <a:solidFill>
                <a:srgbClr val="000000"/>
              </a:solidFill>
            </a:endParaRPr>
          </a:p>
          <a:p>
            <a:pPr defTabSz="914400">
              <a:tabLst>
                <a:tab pos="1790700" algn="r"/>
                <a:tab pos="2781300" algn="r"/>
              </a:tabLst>
            </a:pPr>
            <a:r>
              <a:rPr lang="ja-JP" altLang="en-US" sz="1100" dirty="0" smtClean="0">
                <a:solidFill>
                  <a:srgbClr val="000000"/>
                </a:solidFill>
              </a:rPr>
              <a:t>　・その他</a:t>
            </a:r>
            <a:r>
              <a:rPr lang="en-US" altLang="ja-JP" sz="1100" dirty="0" smtClean="0">
                <a:solidFill>
                  <a:srgbClr val="000000"/>
                </a:solidFill>
              </a:rPr>
              <a:t>	7</a:t>
            </a:r>
            <a:endParaRPr lang="ja-JP" altLang="en-US" sz="1100" dirty="0">
              <a:solidFill>
                <a:srgbClr val="000000"/>
              </a:solidFill>
            </a:endParaRPr>
          </a:p>
        </p:txBody>
      </p:sp>
      <p:sp>
        <p:nvSpPr>
          <p:cNvPr id="9" name="Text Box 10"/>
          <p:cNvSpPr txBox="1">
            <a:spLocks noChangeArrowheads="1"/>
          </p:cNvSpPr>
          <p:nvPr/>
        </p:nvSpPr>
        <p:spPr bwMode="auto">
          <a:xfrm>
            <a:off x="171038" y="1283226"/>
            <a:ext cx="682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ja-JP" sz="1200" dirty="0">
                <a:solidFill>
                  <a:srgbClr val="000000"/>
                </a:solidFill>
              </a:rPr>
              <a:t>n=48</a:t>
            </a:r>
          </a:p>
        </p:txBody>
      </p:sp>
    </p:spTree>
    <p:extLst>
      <p:ext uri="{BB962C8B-B14F-4D97-AF65-F5344CB8AC3E}">
        <p14:creationId xmlns:p14="http://schemas.microsoft.com/office/powerpoint/2010/main" val="4051407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第１層</a:t>
            </a:r>
            <a:r>
              <a:rPr lang="ja-JP" altLang="en-US" sz="2800" dirty="0" smtClean="0"/>
              <a:t>協議体事務局の運営主体</a:t>
            </a:r>
            <a:endParaRPr kumimoji="1" lang="ja-JP" altLang="en-US" sz="2800" dirty="0"/>
          </a:p>
        </p:txBody>
      </p:sp>
      <p:sp>
        <p:nvSpPr>
          <p:cNvPr id="21" name="テキスト ボックス 20"/>
          <p:cNvSpPr txBox="1"/>
          <p:nvPr/>
        </p:nvSpPr>
        <p:spPr>
          <a:xfrm>
            <a:off x="5889551" y="6381328"/>
            <a:ext cx="3816424" cy="276999"/>
          </a:xfrm>
          <a:prstGeom prst="rect">
            <a:avLst/>
          </a:prstGeom>
          <a:noFill/>
        </p:spPr>
        <p:txBody>
          <a:bodyPr wrap="square" rtlCol="0">
            <a:spAutoFit/>
          </a:bodyPr>
          <a:lstStyle/>
          <a:p>
            <a:pPr algn="r" defTabSz="914400"/>
            <a:r>
              <a:rPr lang="ja-JP" altLang="en-US" sz="1200" dirty="0" smtClean="0">
                <a:solidFill>
                  <a:srgbClr val="000000"/>
                </a:solidFill>
              </a:rPr>
              <a:t>注</a:t>
            </a:r>
            <a:r>
              <a:rPr lang="ja-JP" altLang="en-US" sz="1200" dirty="0">
                <a:solidFill>
                  <a:srgbClr val="000000"/>
                </a:solidFill>
              </a:rPr>
              <a:t>：協議体設置済み、または準備実施自治体のみ</a:t>
            </a:r>
          </a:p>
        </p:txBody>
      </p:sp>
      <p:sp>
        <p:nvSpPr>
          <p:cNvPr id="11" name="正方形/長方形 10"/>
          <p:cNvSpPr/>
          <p:nvPr/>
        </p:nvSpPr>
        <p:spPr>
          <a:xfrm>
            <a:off x="171037" y="820916"/>
            <a:ext cx="9515887"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a:solidFill>
                  <a:srgbClr val="FFFFFF"/>
                </a:solidFill>
              </a:rPr>
              <a:t>協議体事務局の運営</a:t>
            </a:r>
            <a:r>
              <a:rPr lang="ja-JP" altLang="en-US" dirty="0" smtClean="0">
                <a:solidFill>
                  <a:srgbClr val="FFFFFF"/>
                </a:solidFill>
              </a:rPr>
              <a:t>主体　</a:t>
            </a:r>
            <a:r>
              <a:rPr lang="en-US" altLang="ja-JP" dirty="0" smtClean="0">
                <a:solidFill>
                  <a:srgbClr val="FFFFFF"/>
                </a:solidFill>
              </a:rPr>
              <a:t>(</a:t>
            </a:r>
            <a:r>
              <a:rPr lang="ja-JP" altLang="en-US" dirty="0">
                <a:solidFill>
                  <a:srgbClr val="FFFFFF"/>
                </a:solidFill>
              </a:rPr>
              <a:t>全体・自治体区分別</a:t>
            </a:r>
            <a:r>
              <a:rPr lang="en-US" altLang="ja-JP" dirty="0">
                <a:solidFill>
                  <a:srgbClr val="FFFFFF"/>
                </a:solidFill>
              </a:rPr>
              <a:t>)</a:t>
            </a:r>
            <a:endParaRPr lang="ja-JP" altLang="en-US" dirty="0">
              <a:solidFill>
                <a:srgbClr val="FFFFFF"/>
              </a:solidFill>
            </a:endParaRPr>
          </a:p>
        </p:txBody>
      </p:sp>
      <p:sp>
        <p:nvSpPr>
          <p:cNvPr id="16" name="テキスト ボックス 15"/>
          <p:cNvSpPr txBox="1"/>
          <p:nvPr/>
        </p:nvSpPr>
        <p:spPr>
          <a:xfrm>
            <a:off x="199612" y="5589239"/>
            <a:ext cx="9506363" cy="592486"/>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a:solidFill>
                  <a:prstClr val="black"/>
                </a:solidFill>
                <a:latin typeface="ＭＳ Ｐゴシック"/>
                <a:cs typeface="Meiryo UI" panose="020B0604030504040204" pitchFamily="50" charset="-128"/>
              </a:rPr>
              <a:t>事務局の運営主体は、「行政」が</a:t>
            </a:r>
            <a:r>
              <a:rPr lang="en-US" altLang="ja-JP" dirty="0">
                <a:solidFill>
                  <a:prstClr val="black"/>
                </a:solidFill>
                <a:latin typeface="ＭＳ Ｐゴシック"/>
                <a:cs typeface="Meiryo UI" panose="020B0604030504040204" pitchFamily="50" charset="-128"/>
              </a:rPr>
              <a:t>5</a:t>
            </a:r>
            <a:r>
              <a:rPr lang="ja-JP" altLang="en-US" dirty="0">
                <a:solidFill>
                  <a:prstClr val="black"/>
                </a:solidFill>
                <a:latin typeface="ＭＳ Ｐゴシック"/>
                <a:cs typeface="Meiryo UI" panose="020B0604030504040204" pitchFamily="50" charset="-128"/>
              </a:rPr>
              <a:t>割で最も多いが、人口の少ない市町村</a:t>
            </a:r>
            <a:r>
              <a:rPr lang="ja-JP" altLang="en-US" dirty="0" smtClean="0">
                <a:solidFill>
                  <a:prstClr val="black"/>
                </a:solidFill>
                <a:latin typeface="ＭＳ Ｐゴシック"/>
                <a:cs typeface="Meiryo UI" panose="020B0604030504040204" pitchFamily="50" charset="-128"/>
              </a:rPr>
              <a:t>は</a:t>
            </a:r>
            <a:r>
              <a:rPr lang="en-US" altLang="ja-JP" dirty="0" smtClean="0">
                <a:solidFill>
                  <a:prstClr val="black"/>
                </a:solidFill>
                <a:latin typeface="ＭＳ Ｐゴシック"/>
                <a:cs typeface="Meiryo UI" panose="020B0604030504040204" pitchFamily="50" charset="-128"/>
              </a:rPr>
              <a:t/>
            </a:r>
            <a:br>
              <a:rPr lang="en-US" altLang="ja-JP" dirty="0" smtClean="0">
                <a:solidFill>
                  <a:prstClr val="black"/>
                </a:solidFill>
                <a:latin typeface="ＭＳ Ｐゴシック"/>
                <a:cs typeface="Meiryo UI" panose="020B0604030504040204" pitchFamily="50" charset="-128"/>
              </a:rPr>
            </a:br>
            <a:r>
              <a:rPr lang="ja-JP" altLang="en-US" dirty="0" smtClean="0">
                <a:solidFill>
                  <a:prstClr val="black"/>
                </a:solidFill>
                <a:latin typeface="ＭＳ Ｐゴシック"/>
                <a:cs typeface="Meiryo UI" panose="020B0604030504040204" pitchFamily="50" charset="-128"/>
              </a:rPr>
              <a:t>「</a:t>
            </a:r>
            <a:r>
              <a:rPr lang="ja-JP" altLang="en-US" dirty="0">
                <a:solidFill>
                  <a:prstClr val="black"/>
                </a:solidFill>
                <a:latin typeface="ＭＳ Ｐゴシック"/>
                <a:cs typeface="Meiryo UI" panose="020B0604030504040204" pitchFamily="50" charset="-128"/>
              </a:rPr>
              <a:t>直営の地域包括支援センター」も多い。</a:t>
            </a:r>
            <a:endParaRPr lang="en-US" altLang="ja-JP" dirty="0">
              <a:solidFill>
                <a:prstClr val="black"/>
              </a:solidFill>
              <a:latin typeface="ＭＳ Ｐゴシック"/>
              <a:cs typeface="Meiryo UI" panose="020B0604030504040204" pitchFamily="50" charset="-128"/>
            </a:endParaRPr>
          </a:p>
        </p:txBody>
      </p:sp>
      <p:pic>
        <p:nvPicPr>
          <p:cNvPr id="10246" name="Picture 6"/>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978" r="7640"/>
          <a:stretch/>
        </p:blipFill>
        <p:spPr bwMode="auto">
          <a:xfrm>
            <a:off x="0" y="1256952"/>
            <a:ext cx="9906000"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591594" y="5291683"/>
            <a:ext cx="3384376" cy="276999"/>
          </a:xfrm>
          <a:prstGeom prst="rect">
            <a:avLst/>
          </a:prstGeom>
          <a:noFill/>
        </p:spPr>
        <p:txBody>
          <a:bodyPr wrap="square" rtlCol="0">
            <a:spAutoFit/>
          </a:bodyPr>
          <a:lstStyle/>
          <a:p>
            <a:pPr defTabSz="914400"/>
            <a:r>
              <a:rPr lang="ja-JP" altLang="en-US" sz="1200" dirty="0" smtClean="0">
                <a:solidFill>
                  <a:srgbClr val="000000"/>
                </a:solidFill>
              </a:rPr>
              <a:t>*「</a:t>
            </a:r>
            <a:r>
              <a:rPr lang="ja-JP" altLang="en-US" sz="1200" dirty="0">
                <a:solidFill>
                  <a:srgbClr val="000000"/>
                </a:solidFill>
              </a:rPr>
              <a:t>その他」は検討中・未定との回答が</a:t>
            </a:r>
            <a:r>
              <a:rPr lang="en-US" altLang="ja-JP" sz="1200" dirty="0">
                <a:solidFill>
                  <a:srgbClr val="000000"/>
                </a:solidFill>
              </a:rPr>
              <a:t>9</a:t>
            </a:r>
            <a:r>
              <a:rPr lang="ja-JP" altLang="en-US" sz="1200" dirty="0">
                <a:solidFill>
                  <a:srgbClr val="000000"/>
                </a:solidFill>
              </a:rPr>
              <a:t>割</a:t>
            </a:r>
            <a:r>
              <a:rPr lang="ja-JP" altLang="en-US" sz="1200" dirty="0" smtClean="0">
                <a:solidFill>
                  <a:srgbClr val="000000"/>
                </a:solidFill>
              </a:rPr>
              <a:t>以上</a:t>
            </a:r>
            <a:endParaRPr lang="ja-JP" altLang="en-US" sz="1200" dirty="0">
              <a:solidFill>
                <a:srgbClr val="000000"/>
              </a:solidFill>
            </a:endParaRPr>
          </a:p>
        </p:txBody>
      </p:sp>
    </p:spTree>
    <p:extLst>
      <p:ext uri="{BB962C8B-B14F-4D97-AF65-F5344CB8AC3E}">
        <p14:creationId xmlns:p14="http://schemas.microsoft.com/office/powerpoint/2010/main" val="746286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6091165" y="4273398"/>
            <a:ext cx="595182" cy="27060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pic>
        <p:nvPicPr>
          <p:cNvPr id="9225" name="Picture 9"/>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6944" r="14007"/>
          <a:stretch/>
        </p:blipFill>
        <p:spPr bwMode="auto">
          <a:xfrm>
            <a:off x="4870885" y="1283226"/>
            <a:ext cx="4978659" cy="342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5551"/>
          <a:stretch/>
        </p:blipFill>
        <p:spPr bwMode="auto">
          <a:xfrm>
            <a:off x="300473" y="1412776"/>
            <a:ext cx="4570412" cy="299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dirty="0"/>
              <a:t>第２層の</a:t>
            </a:r>
            <a:r>
              <a:rPr lang="ja-JP" altLang="en-US" dirty="0" smtClean="0"/>
              <a:t>協議体構成員数</a:t>
            </a:r>
            <a:r>
              <a:rPr lang="ja-JP" altLang="en-US" dirty="0"/>
              <a:t>および事務局運営主体</a:t>
            </a:r>
            <a:endParaRPr kumimoji="1" lang="ja-JP" altLang="en-US" dirty="0"/>
          </a:p>
        </p:txBody>
      </p:sp>
      <p:sp>
        <p:nvSpPr>
          <p:cNvPr id="15" name="テキスト ボックス 14"/>
          <p:cNvSpPr txBox="1"/>
          <p:nvPr/>
        </p:nvSpPr>
        <p:spPr>
          <a:xfrm>
            <a:off x="206817" y="5001208"/>
            <a:ext cx="4605632" cy="1156996"/>
          </a:xfrm>
          <a:prstGeom prst="rect">
            <a:avLst/>
          </a:prstGeom>
          <a:solidFill>
            <a:schemeClr val="accent6">
              <a:lumMod val="40000"/>
              <a:lumOff val="60000"/>
            </a:schemeClr>
          </a:solidFill>
          <a:ln w="19050">
            <a:noFill/>
          </a:ln>
        </p:spPr>
        <p:txBody>
          <a:bodyPr wrap="square" rtlCol="0" anchor="ctr">
            <a:noAutofit/>
          </a:bodyPr>
          <a:lstStyle/>
          <a:p>
            <a:pPr defTabSz="914400">
              <a:buClr>
                <a:srgbClr val="339933"/>
              </a:buClr>
            </a:pPr>
            <a:r>
              <a:rPr lang="ja-JP" altLang="en-US" dirty="0">
                <a:solidFill>
                  <a:prstClr val="black"/>
                </a:solidFill>
                <a:latin typeface="ＭＳ Ｐゴシック"/>
                <a:cs typeface="Meiryo UI" panose="020B0604030504040204" pitchFamily="50" charset="-128"/>
              </a:rPr>
              <a:t>第</a:t>
            </a:r>
            <a:r>
              <a:rPr lang="en-US" altLang="ja-JP" dirty="0">
                <a:solidFill>
                  <a:prstClr val="black"/>
                </a:solidFill>
                <a:latin typeface="ＭＳ Ｐゴシック"/>
                <a:cs typeface="Meiryo UI" panose="020B0604030504040204" pitchFamily="50" charset="-128"/>
              </a:rPr>
              <a:t>2</a:t>
            </a:r>
            <a:r>
              <a:rPr lang="ja-JP" altLang="en-US" dirty="0">
                <a:solidFill>
                  <a:prstClr val="black"/>
                </a:solidFill>
                <a:latin typeface="ＭＳ Ｐゴシック"/>
                <a:cs typeface="Meiryo UI" panose="020B0604030504040204" pitchFamily="50" charset="-128"/>
              </a:rPr>
              <a:t>層の</a:t>
            </a:r>
            <a:r>
              <a:rPr lang="ja-JP" altLang="en-US" dirty="0" smtClean="0">
                <a:solidFill>
                  <a:prstClr val="black"/>
                </a:solidFill>
                <a:latin typeface="ＭＳ Ｐゴシック"/>
                <a:cs typeface="Meiryo UI" panose="020B0604030504040204" pitchFamily="50" charset="-128"/>
              </a:rPr>
              <a:t>協議体構成員数</a:t>
            </a:r>
            <a:r>
              <a:rPr lang="ja-JP" altLang="en-US" dirty="0">
                <a:solidFill>
                  <a:prstClr val="black"/>
                </a:solidFill>
                <a:latin typeface="ＭＳ Ｐゴシック"/>
                <a:cs typeface="Meiryo UI" panose="020B0604030504040204" pitchFamily="50" charset="-128"/>
              </a:rPr>
              <a:t>の</a:t>
            </a:r>
            <a:r>
              <a:rPr lang="en-US" altLang="ja-JP" dirty="0">
                <a:solidFill>
                  <a:prstClr val="black"/>
                </a:solidFill>
                <a:latin typeface="ＭＳ Ｐゴシック"/>
                <a:cs typeface="Meiryo UI" panose="020B0604030504040204" pitchFamily="50" charset="-128"/>
              </a:rPr>
              <a:t>1</a:t>
            </a:r>
            <a:r>
              <a:rPr lang="ja-JP" altLang="en-US" dirty="0">
                <a:solidFill>
                  <a:prstClr val="black"/>
                </a:solidFill>
                <a:latin typeface="ＭＳ Ｐゴシック"/>
                <a:cs typeface="Meiryo UI" panose="020B0604030504040204" pitchFamily="50" charset="-128"/>
              </a:rPr>
              <a:t>圏域あたりの平均人数は、「</a:t>
            </a:r>
            <a:r>
              <a:rPr lang="en-US" altLang="ja-JP" dirty="0">
                <a:solidFill>
                  <a:prstClr val="black"/>
                </a:solidFill>
                <a:latin typeface="ＭＳ Ｐゴシック"/>
                <a:cs typeface="Meiryo UI" panose="020B0604030504040204" pitchFamily="50" charset="-128"/>
              </a:rPr>
              <a:t>10</a:t>
            </a:r>
            <a:r>
              <a:rPr lang="ja-JP" altLang="en-US" dirty="0">
                <a:solidFill>
                  <a:prstClr val="black"/>
                </a:solidFill>
                <a:latin typeface="ＭＳ Ｐゴシック"/>
                <a:cs typeface="Meiryo UI" panose="020B0604030504040204" pitchFamily="50" charset="-128"/>
              </a:rPr>
              <a:t>～</a:t>
            </a:r>
            <a:r>
              <a:rPr lang="en-US" altLang="ja-JP" dirty="0">
                <a:solidFill>
                  <a:prstClr val="black"/>
                </a:solidFill>
                <a:latin typeface="ＭＳ Ｐゴシック"/>
                <a:cs typeface="Meiryo UI" panose="020B0604030504040204" pitchFamily="50" charset="-128"/>
              </a:rPr>
              <a:t>20</a:t>
            </a:r>
            <a:r>
              <a:rPr lang="ja-JP" altLang="en-US" dirty="0">
                <a:solidFill>
                  <a:prstClr val="black"/>
                </a:solidFill>
                <a:latin typeface="ＭＳ Ｐゴシック"/>
                <a:cs typeface="Meiryo UI" panose="020B0604030504040204" pitchFamily="50" charset="-128"/>
              </a:rPr>
              <a:t>人未満」がおよそ</a:t>
            </a:r>
            <a:r>
              <a:rPr lang="en-US" altLang="ja-JP" dirty="0">
                <a:solidFill>
                  <a:prstClr val="black"/>
                </a:solidFill>
                <a:latin typeface="ＭＳ Ｐゴシック"/>
                <a:cs typeface="Meiryo UI" panose="020B0604030504040204" pitchFamily="50" charset="-128"/>
              </a:rPr>
              <a:t>3</a:t>
            </a:r>
            <a:r>
              <a:rPr lang="ja-JP" altLang="en-US" dirty="0">
                <a:solidFill>
                  <a:prstClr val="black"/>
                </a:solidFill>
                <a:latin typeface="ＭＳ Ｐゴシック"/>
                <a:cs typeface="Meiryo UI" panose="020B0604030504040204" pitchFamily="50" charset="-128"/>
              </a:rPr>
              <a:t>分の</a:t>
            </a:r>
            <a:r>
              <a:rPr lang="en-US" altLang="ja-JP" dirty="0">
                <a:solidFill>
                  <a:prstClr val="black"/>
                </a:solidFill>
                <a:latin typeface="ＭＳ Ｐゴシック"/>
                <a:cs typeface="Meiryo UI" panose="020B0604030504040204" pitchFamily="50" charset="-128"/>
              </a:rPr>
              <a:t>1</a:t>
            </a:r>
            <a:r>
              <a:rPr lang="ja-JP" altLang="en-US" dirty="0">
                <a:solidFill>
                  <a:prstClr val="black"/>
                </a:solidFill>
                <a:latin typeface="ＭＳ Ｐゴシック"/>
                <a:cs typeface="Meiryo UI" panose="020B0604030504040204" pitchFamily="50" charset="-128"/>
              </a:rPr>
              <a:t>を占め最も多い。</a:t>
            </a:r>
            <a:endParaRPr lang="en-US" altLang="ja-JP" dirty="0">
              <a:solidFill>
                <a:prstClr val="black"/>
              </a:solidFill>
              <a:latin typeface="ＭＳ Ｐゴシック"/>
              <a:cs typeface="Meiryo UI" panose="020B0604030504040204" pitchFamily="50" charset="-128"/>
            </a:endParaRPr>
          </a:p>
        </p:txBody>
      </p:sp>
      <p:sp>
        <p:nvSpPr>
          <p:cNvPr id="17" name="正方形/長方形 16"/>
          <p:cNvSpPr/>
          <p:nvPr/>
        </p:nvSpPr>
        <p:spPr>
          <a:xfrm>
            <a:off x="171038" y="820916"/>
            <a:ext cx="4641410"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smtClean="0">
                <a:solidFill>
                  <a:srgbClr val="FFFFFF"/>
                </a:solidFill>
              </a:rPr>
              <a:t>協議体構成員数</a:t>
            </a:r>
            <a:r>
              <a:rPr lang="en-US" altLang="ja-JP" dirty="0">
                <a:solidFill>
                  <a:srgbClr val="FFFFFF"/>
                </a:solidFill>
              </a:rPr>
              <a:t>(1</a:t>
            </a:r>
            <a:r>
              <a:rPr lang="ja-JP" altLang="en-US" dirty="0">
                <a:solidFill>
                  <a:srgbClr val="FFFFFF"/>
                </a:solidFill>
              </a:rPr>
              <a:t>圏域あたりの平均</a:t>
            </a:r>
            <a:r>
              <a:rPr lang="en-US" altLang="ja-JP" dirty="0">
                <a:solidFill>
                  <a:srgbClr val="FFFFFF"/>
                </a:solidFill>
              </a:rPr>
              <a:t>)</a:t>
            </a:r>
            <a:endParaRPr lang="ja-JP" altLang="en-US" dirty="0">
              <a:solidFill>
                <a:srgbClr val="FFFFFF"/>
              </a:solidFill>
            </a:endParaRPr>
          </a:p>
        </p:txBody>
      </p:sp>
      <p:sp>
        <p:nvSpPr>
          <p:cNvPr id="18" name="正方形/長方形 17"/>
          <p:cNvSpPr/>
          <p:nvPr/>
        </p:nvSpPr>
        <p:spPr>
          <a:xfrm>
            <a:off x="5016941" y="820916"/>
            <a:ext cx="4641410"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a:solidFill>
                  <a:srgbClr val="FFFFFF"/>
                </a:solidFill>
              </a:rPr>
              <a:t>協議体事務局の運営主体</a:t>
            </a:r>
          </a:p>
        </p:txBody>
      </p:sp>
      <p:sp>
        <p:nvSpPr>
          <p:cNvPr id="20" name="Text Box 10"/>
          <p:cNvSpPr txBox="1">
            <a:spLocks noChangeArrowheads="1"/>
          </p:cNvSpPr>
          <p:nvPr/>
        </p:nvSpPr>
        <p:spPr bwMode="auto">
          <a:xfrm>
            <a:off x="171038" y="1283226"/>
            <a:ext cx="682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ja-JP" sz="1200" dirty="0" smtClean="0">
                <a:solidFill>
                  <a:srgbClr val="000000"/>
                </a:solidFill>
              </a:rPr>
              <a:t>n=48</a:t>
            </a:r>
            <a:endParaRPr lang="en-US" altLang="ja-JP" sz="1200" dirty="0">
              <a:solidFill>
                <a:srgbClr val="000000"/>
              </a:solidFill>
            </a:endParaRPr>
          </a:p>
        </p:txBody>
      </p:sp>
      <p:sp>
        <p:nvSpPr>
          <p:cNvPr id="25" name="テキスト ボックス 24"/>
          <p:cNvSpPr txBox="1"/>
          <p:nvPr/>
        </p:nvSpPr>
        <p:spPr>
          <a:xfrm>
            <a:off x="5100343" y="5001208"/>
            <a:ext cx="4605632" cy="1156996"/>
          </a:xfrm>
          <a:prstGeom prst="rect">
            <a:avLst/>
          </a:prstGeom>
          <a:solidFill>
            <a:schemeClr val="accent6">
              <a:lumMod val="40000"/>
              <a:lumOff val="60000"/>
            </a:schemeClr>
          </a:solidFill>
          <a:ln w="19050">
            <a:noFill/>
          </a:ln>
        </p:spPr>
        <p:txBody>
          <a:bodyPr wrap="square" rtlCol="0" anchor="ctr">
            <a:noAutofit/>
          </a:bodyPr>
          <a:lstStyle/>
          <a:p>
            <a:pPr defTabSz="914400">
              <a:buClr>
                <a:srgbClr val="339933"/>
              </a:buClr>
            </a:pPr>
            <a:r>
              <a:rPr lang="ja-JP" altLang="en-US" dirty="0">
                <a:solidFill>
                  <a:prstClr val="black"/>
                </a:solidFill>
                <a:latin typeface="ＭＳ Ｐゴシック"/>
                <a:cs typeface="Meiryo UI" panose="020B0604030504040204" pitchFamily="50" charset="-128"/>
              </a:rPr>
              <a:t>平成</a:t>
            </a:r>
            <a:r>
              <a:rPr lang="en-US" altLang="ja-JP" dirty="0">
                <a:solidFill>
                  <a:prstClr val="black"/>
                </a:solidFill>
                <a:latin typeface="ＭＳ Ｐゴシック"/>
                <a:cs typeface="Meiryo UI" panose="020B0604030504040204" pitchFamily="50" charset="-128"/>
              </a:rPr>
              <a:t>27</a:t>
            </a:r>
            <a:r>
              <a:rPr lang="ja-JP" altLang="en-US" dirty="0">
                <a:solidFill>
                  <a:prstClr val="black"/>
                </a:solidFill>
                <a:latin typeface="ＭＳ Ｐゴシック"/>
                <a:cs typeface="Meiryo UI" panose="020B0604030504040204" pitchFamily="50" charset="-128"/>
              </a:rPr>
              <a:t>年度に第</a:t>
            </a:r>
            <a:r>
              <a:rPr lang="en-US" altLang="ja-JP" dirty="0">
                <a:solidFill>
                  <a:prstClr val="black"/>
                </a:solidFill>
                <a:latin typeface="ＭＳ Ｐゴシック"/>
                <a:cs typeface="Meiryo UI" panose="020B0604030504040204" pitchFamily="50" charset="-128"/>
              </a:rPr>
              <a:t>2</a:t>
            </a:r>
            <a:r>
              <a:rPr lang="ja-JP" altLang="en-US" dirty="0">
                <a:solidFill>
                  <a:prstClr val="black"/>
                </a:solidFill>
                <a:latin typeface="ＭＳ Ｐゴシック"/>
                <a:cs typeface="Meiryo UI" panose="020B0604030504040204" pitchFamily="50" charset="-128"/>
              </a:rPr>
              <a:t>層の協議体設置済みの自治体について、協議体事務局の運営主体をみると、「社会福祉協議会」が最も多く、次いで「委託の地域包括支援センター」である。</a:t>
            </a:r>
            <a:endParaRPr lang="en-US" altLang="ja-JP" dirty="0">
              <a:solidFill>
                <a:prstClr val="black"/>
              </a:solidFill>
              <a:latin typeface="ＭＳ Ｐゴシック"/>
              <a:cs typeface="Meiryo UI" panose="020B0604030504040204" pitchFamily="50" charset="-128"/>
            </a:endParaRPr>
          </a:p>
        </p:txBody>
      </p:sp>
      <p:sp>
        <p:nvSpPr>
          <p:cNvPr id="3" name="テキスト ボックス 2"/>
          <p:cNvSpPr txBox="1"/>
          <p:nvPr/>
        </p:nvSpPr>
        <p:spPr>
          <a:xfrm>
            <a:off x="1712640" y="6176337"/>
            <a:ext cx="3099809" cy="461665"/>
          </a:xfrm>
          <a:prstGeom prst="rect">
            <a:avLst/>
          </a:prstGeom>
          <a:noFill/>
        </p:spPr>
        <p:txBody>
          <a:bodyPr wrap="square" rtlCol="0">
            <a:spAutoFit/>
          </a:bodyPr>
          <a:lstStyle/>
          <a:p>
            <a:pPr marL="269875" indent="-269875" defTabSz="914400"/>
            <a:r>
              <a:rPr lang="ja-JP" altLang="en-US" sz="1200" dirty="0" smtClean="0">
                <a:solidFill>
                  <a:srgbClr val="000000"/>
                </a:solidFill>
              </a:rPr>
              <a:t>注：平成</a:t>
            </a:r>
            <a:r>
              <a:rPr lang="en-US" altLang="ja-JP" sz="1200" dirty="0" smtClean="0">
                <a:solidFill>
                  <a:srgbClr val="000000"/>
                </a:solidFill>
              </a:rPr>
              <a:t>27</a:t>
            </a:r>
            <a:r>
              <a:rPr lang="ja-JP" altLang="en-US" sz="1200" dirty="0">
                <a:solidFill>
                  <a:srgbClr val="000000"/>
                </a:solidFill>
              </a:rPr>
              <a:t>年度設置済み、また</a:t>
            </a:r>
            <a:r>
              <a:rPr lang="ja-JP" altLang="en-US" sz="1200" dirty="0" smtClean="0">
                <a:solidFill>
                  <a:srgbClr val="000000"/>
                </a:solidFill>
              </a:rPr>
              <a:t>は平成</a:t>
            </a:r>
            <a:r>
              <a:rPr lang="en-US" altLang="ja-JP" sz="1200" dirty="0" smtClean="0">
                <a:solidFill>
                  <a:srgbClr val="000000"/>
                </a:solidFill>
              </a:rPr>
              <a:t>27</a:t>
            </a:r>
            <a:r>
              <a:rPr lang="ja-JP" altLang="en-US" sz="1200" dirty="0" smtClean="0">
                <a:solidFill>
                  <a:srgbClr val="000000"/>
                </a:solidFill>
              </a:rPr>
              <a:t>年度</a:t>
            </a:r>
            <a:r>
              <a:rPr lang="ja-JP" altLang="en-US" sz="1200" dirty="0">
                <a:solidFill>
                  <a:srgbClr val="000000"/>
                </a:solidFill>
              </a:rPr>
              <a:t>設置予定の自治体のみ</a:t>
            </a:r>
          </a:p>
        </p:txBody>
      </p:sp>
      <p:sp>
        <p:nvSpPr>
          <p:cNvPr id="21" name="テキスト ボックス 20"/>
          <p:cNvSpPr txBox="1"/>
          <p:nvPr/>
        </p:nvSpPr>
        <p:spPr>
          <a:xfrm>
            <a:off x="5889551" y="6381328"/>
            <a:ext cx="3816424" cy="276999"/>
          </a:xfrm>
          <a:prstGeom prst="rect">
            <a:avLst/>
          </a:prstGeom>
          <a:noFill/>
        </p:spPr>
        <p:txBody>
          <a:bodyPr wrap="square" rtlCol="0">
            <a:spAutoFit/>
          </a:bodyPr>
          <a:lstStyle/>
          <a:p>
            <a:pPr algn="r" defTabSz="914400"/>
            <a:r>
              <a:rPr lang="ja-JP" altLang="en-US" sz="1200" dirty="0" smtClean="0">
                <a:solidFill>
                  <a:srgbClr val="000000"/>
                </a:solidFill>
              </a:rPr>
              <a:t>注</a:t>
            </a:r>
            <a:r>
              <a:rPr lang="ja-JP" altLang="en-US" sz="1200" dirty="0">
                <a:solidFill>
                  <a:srgbClr val="000000"/>
                </a:solidFill>
              </a:rPr>
              <a:t>：平成</a:t>
            </a:r>
            <a:r>
              <a:rPr lang="en-US" altLang="ja-JP" sz="1200" dirty="0">
                <a:solidFill>
                  <a:srgbClr val="000000"/>
                </a:solidFill>
              </a:rPr>
              <a:t>27</a:t>
            </a:r>
            <a:r>
              <a:rPr lang="ja-JP" altLang="en-US" sz="1200" dirty="0">
                <a:solidFill>
                  <a:srgbClr val="000000"/>
                </a:solidFill>
              </a:rPr>
              <a:t>年度</a:t>
            </a:r>
            <a:r>
              <a:rPr lang="ja-JP" altLang="en-US" sz="1200" dirty="0" smtClean="0">
                <a:solidFill>
                  <a:srgbClr val="000000"/>
                </a:solidFill>
              </a:rPr>
              <a:t>設置済みの</a:t>
            </a:r>
            <a:r>
              <a:rPr lang="ja-JP" altLang="en-US" sz="1200" dirty="0">
                <a:solidFill>
                  <a:srgbClr val="000000"/>
                </a:solidFill>
              </a:rPr>
              <a:t>自治体のみ</a:t>
            </a:r>
          </a:p>
        </p:txBody>
      </p:sp>
      <p:sp>
        <p:nvSpPr>
          <p:cNvPr id="22" name="テキスト ボックス 21"/>
          <p:cNvSpPr txBox="1"/>
          <p:nvPr/>
        </p:nvSpPr>
        <p:spPr>
          <a:xfrm>
            <a:off x="7884546" y="3995325"/>
            <a:ext cx="1821429" cy="769441"/>
          </a:xfrm>
          <a:prstGeom prst="rect">
            <a:avLst/>
          </a:prstGeom>
          <a:noFill/>
          <a:ln w="12700">
            <a:solidFill>
              <a:schemeClr val="bg1">
                <a:lumMod val="75000"/>
              </a:schemeClr>
            </a:solidFill>
          </a:ln>
        </p:spPr>
        <p:txBody>
          <a:bodyPr wrap="square" rtlCol="0">
            <a:spAutoFit/>
          </a:bodyPr>
          <a:lstStyle/>
          <a:p>
            <a:pPr defTabSz="914400"/>
            <a:r>
              <a:rPr lang="ja-JP" altLang="en-US" sz="1100" dirty="0">
                <a:solidFill>
                  <a:srgbClr val="000000"/>
                </a:solidFill>
              </a:rPr>
              <a:t>「その他」内訳：</a:t>
            </a:r>
          </a:p>
          <a:p>
            <a:pPr defTabSz="914400">
              <a:tabLst>
                <a:tab pos="1790700" algn="r"/>
                <a:tab pos="2781300" algn="r"/>
              </a:tabLst>
            </a:pPr>
            <a:r>
              <a:rPr lang="ja-JP" altLang="en-US" sz="1100" dirty="0">
                <a:solidFill>
                  <a:srgbClr val="000000"/>
                </a:solidFill>
              </a:rPr>
              <a:t>　・住民組織</a:t>
            </a:r>
          </a:p>
          <a:p>
            <a:pPr defTabSz="914400">
              <a:tabLst>
                <a:tab pos="1790700" algn="r"/>
                <a:tab pos="2781300" algn="r"/>
              </a:tabLst>
            </a:pPr>
            <a:r>
              <a:rPr lang="ja-JP" altLang="en-US" sz="1100" dirty="0" smtClean="0">
                <a:solidFill>
                  <a:srgbClr val="000000"/>
                </a:solidFill>
              </a:rPr>
              <a:t>　・</a:t>
            </a:r>
            <a:r>
              <a:rPr lang="ja-JP" altLang="en-US" sz="1100" dirty="0">
                <a:solidFill>
                  <a:srgbClr val="000000"/>
                </a:solidFill>
              </a:rPr>
              <a:t>委託先が運営する団体</a:t>
            </a:r>
          </a:p>
          <a:p>
            <a:pPr defTabSz="914400">
              <a:tabLst>
                <a:tab pos="1790700" algn="r"/>
                <a:tab pos="2781300" algn="r"/>
              </a:tabLst>
            </a:pPr>
            <a:r>
              <a:rPr lang="ja-JP" altLang="en-US" sz="1100" dirty="0" smtClean="0">
                <a:solidFill>
                  <a:srgbClr val="000000"/>
                </a:solidFill>
              </a:rPr>
              <a:t>　・</a:t>
            </a:r>
            <a:r>
              <a:rPr lang="ja-JP" altLang="en-US" sz="1100" dirty="0">
                <a:solidFill>
                  <a:srgbClr val="000000"/>
                </a:solidFill>
              </a:rPr>
              <a:t>地区社会福祉協議会</a:t>
            </a:r>
          </a:p>
        </p:txBody>
      </p:sp>
      <p:sp>
        <p:nvSpPr>
          <p:cNvPr id="10" name="テキスト ボックス 9"/>
          <p:cNvSpPr txBox="1"/>
          <p:nvPr/>
        </p:nvSpPr>
        <p:spPr>
          <a:xfrm>
            <a:off x="414303" y="4402428"/>
            <a:ext cx="1586369" cy="584775"/>
          </a:xfrm>
          <a:prstGeom prst="rect">
            <a:avLst/>
          </a:prstGeom>
          <a:noFill/>
        </p:spPr>
        <p:txBody>
          <a:bodyPr wrap="square" rtlCol="0">
            <a:spAutoFit/>
          </a:bodyPr>
          <a:lstStyle/>
          <a:p>
            <a:pPr defTabSz="914400">
              <a:tabLst>
                <a:tab pos="1343025" algn="r"/>
              </a:tabLst>
            </a:pPr>
            <a:r>
              <a:rPr lang="ja-JP" altLang="en-US" sz="1600" b="1" dirty="0" smtClean="0">
                <a:solidFill>
                  <a:srgbClr val="339933"/>
                </a:solidFill>
              </a:rPr>
              <a:t>平均：</a:t>
            </a:r>
            <a:r>
              <a:rPr lang="en-US" altLang="ja-JP" sz="1600" b="1" dirty="0" smtClean="0">
                <a:solidFill>
                  <a:srgbClr val="339933"/>
                </a:solidFill>
              </a:rPr>
              <a:t>	15</a:t>
            </a:r>
            <a:r>
              <a:rPr lang="ja-JP" altLang="en-US" sz="1600" b="1" dirty="0">
                <a:solidFill>
                  <a:srgbClr val="339933"/>
                </a:solidFill>
              </a:rPr>
              <a:t>人</a:t>
            </a:r>
          </a:p>
          <a:p>
            <a:pPr defTabSz="914400">
              <a:tabLst>
                <a:tab pos="1343025" algn="r"/>
              </a:tabLst>
            </a:pPr>
            <a:r>
              <a:rPr lang="ja-JP" altLang="en-US" sz="1600" b="1" dirty="0">
                <a:solidFill>
                  <a:srgbClr val="339933"/>
                </a:solidFill>
              </a:rPr>
              <a:t>中央値</a:t>
            </a:r>
            <a:r>
              <a:rPr lang="ja-JP" altLang="en-US" sz="1600" b="1" dirty="0" smtClean="0">
                <a:solidFill>
                  <a:srgbClr val="339933"/>
                </a:solidFill>
              </a:rPr>
              <a:t>：</a:t>
            </a:r>
            <a:r>
              <a:rPr lang="en-US" altLang="ja-JP" sz="1600" b="1" dirty="0" smtClean="0">
                <a:solidFill>
                  <a:srgbClr val="339933"/>
                </a:solidFill>
              </a:rPr>
              <a:t>	11.5</a:t>
            </a:r>
            <a:r>
              <a:rPr lang="ja-JP" altLang="en-US" sz="1600" b="1" dirty="0">
                <a:solidFill>
                  <a:srgbClr val="339933"/>
                </a:solidFill>
              </a:rPr>
              <a:t>人</a:t>
            </a:r>
          </a:p>
        </p:txBody>
      </p:sp>
    </p:spTree>
    <p:extLst>
      <p:ext uri="{BB962C8B-B14F-4D97-AF65-F5344CB8AC3E}">
        <p14:creationId xmlns:p14="http://schemas.microsoft.com/office/powerpoint/2010/main" val="3221449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388281" y="4895713"/>
            <a:ext cx="560687" cy="3054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srgbClr val="FFFFFF"/>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7796" y="1334077"/>
            <a:ext cx="8428038"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sz="2800" dirty="0"/>
              <a:t>第１層コーディネーターの</a:t>
            </a:r>
            <a:r>
              <a:rPr lang="ja-JP" altLang="en-US" sz="2800" dirty="0" smtClean="0"/>
              <a:t>所属先</a:t>
            </a:r>
            <a:endParaRPr kumimoji="1" lang="ja-JP" altLang="en-US" sz="2800" dirty="0"/>
          </a:p>
        </p:txBody>
      </p:sp>
      <p:sp>
        <p:nvSpPr>
          <p:cNvPr id="21" name="テキスト ボックス 20"/>
          <p:cNvSpPr txBox="1"/>
          <p:nvPr/>
        </p:nvSpPr>
        <p:spPr>
          <a:xfrm>
            <a:off x="1640632" y="6381328"/>
            <a:ext cx="8065343" cy="276999"/>
          </a:xfrm>
          <a:prstGeom prst="rect">
            <a:avLst/>
          </a:prstGeom>
          <a:noFill/>
        </p:spPr>
        <p:txBody>
          <a:bodyPr wrap="square" rtlCol="0">
            <a:spAutoFit/>
          </a:bodyPr>
          <a:lstStyle/>
          <a:p>
            <a:pPr algn="r" defTabSz="914400"/>
            <a:r>
              <a:rPr lang="ja-JP" altLang="en-US" sz="1200" dirty="0" smtClean="0">
                <a:solidFill>
                  <a:srgbClr val="000000"/>
                </a:solidFill>
              </a:rPr>
              <a:t>注</a:t>
            </a:r>
            <a:r>
              <a:rPr lang="ja-JP" altLang="en-US" sz="1200" dirty="0">
                <a:solidFill>
                  <a:srgbClr val="000000"/>
                </a:solidFill>
              </a:rPr>
              <a:t>：コーディネーター配置済み自治体のみ</a:t>
            </a:r>
          </a:p>
        </p:txBody>
      </p:sp>
      <p:sp>
        <p:nvSpPr>
          <p:cNvPr id="11" name="正方形/長方形 10"/>
          <p:cNvSpPr/>
          <p:nvPr/>
        </p:nvSpPr>
        <p:spPr>
          <a:xfrm>
            <a:off x="171037" y="820916"/>
            <a:ext cx="9515887"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a:solidFill>
                  <a:srgbClr val="FFFFFF"/>
                </a:solidFill>
              </a:rPr>
              <a:t>コーディネーターの所属先</a:t>
            </a:r>
          </a:p>
        </p:txBody>
      </p:sp>
      <p:sp>
        <p:nvSpPr>
          <p:cNvPr id="16" name="テキスト ボックス 15"/>
          <p:cNvSpPr txBox="1"/>
          <p:nvPr/>
        </p:nvSpPr>
        <p:spPr>
          <a:xfrm>
            <a:off x="199612" y="5589239"/>
            <a:ext cx="9506363" cy="592486"/>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smtClean="0">
                <a:solidFill>
                  <a:prstClr val="black"/>
                </a:solidFill>
                <a:latin typeface="ＭＳ Ｐゴシック"/>
                <a:cs typeface="Meiryo UI" panose="020B0604030504040204" pitchFamily="50" charset="-128"/>
              </a:rPr>
              <a:t>配置</a:t>
            </a:r>
            <a:r>
              <a:rPr lang="ja-JP" altLang="en-US" dirty="0">
                <a:solidFill>
                  <a:prstClr val="black"/>
                </a:solidFill>
                <a:latin typeface="ＭＳ Ｐゴシック"/>
                <a:cs typeface="Meiryo UI" panose="020B0604030504040204" pitchFamily="50" charset="-128"/>
              </a:rPr>
              <a:t>しているコーディネーターの所属をみると、「市町村社会福祉協議会」が最も</a:t>
            </a:r>
            <a:r>
              <a:rPr lang="ja-JP" altLang="en-US" dirty="0" smtClean="0">
                <a:solidFill>
                  <a:prstClr val="black"/>
                </a:solidFill>
                <a:latin typeface="ＭＳ Ｐゴシック"/>
                <a:cs typeface="Meiryo UI" panose="020B0604030504040204" pitchFamily="50" charset="-128"/>
              </a:rPr>
              <a:t>多く</a:t>
            </a:r>
            <a:r>
              <a:rPr lang="en-US" altLang="ja-JP" dirty="0" smtClean="0">
                <a:solidFill>
                  <a:prstClr val="black"/>
                </a:solidFill>
                <a:latin typeface="ＭＳ Ｐゴシック"/>
                <a:cs typeface="Meiryo UI" panose="020B0604030504040204" pitchFamily="50" charset="-128"/>
              </a:rPr>
              <a:t/>
            </a:r>
            <a:br>
              <a:rPr lang="en-US" altLang="ja-JP" dirty="0" smtClean="0">
                <a:solidFill>
                  <a:prstClr val="black"/>
                </a:solidFill>
                <a:latin typeface="ＭＳ Ｐゴシック"/>
                <a:cs typeface="Meiryo UI" panose="020B0604030504040204" pitchFamily="50" charset="-128"/>
              </a:rPr>
            </a:br>
            <a:r>
              <a:rPr lang="en-US" altLang="ja-JP" dirty="0" smtClean="0">
                <a:solidFill>
                  <a:prstClr val="black"/>
                </a:solidFill>
                <a:latin typeface="ＭＳ Ｐゴシック"/>
                <a:cs typeface="Meiryo UI" panose="020B0604030504040204" pitchFamily="50" charset="-128"/>
              </a:rPr>
              <a:t>6</a:t>
            </a:r>
            <a:r>
              <a:rPr lang="ja-JP" altLang="en-US" dirty="0">
                <a:solidFill>
                  <a:prstClr val="black"/>
                </a:solidFill>
                <a:latin typeface="ＭＳ Ｐゴシック"/>
                <a:cs typeface="Meiryo UI" panose="020B0604030504040204" pitchFamily="50" charset="-128"/>
              </a:rPr>
              <a:t>割弱である。次いで、「地域包括支援センター」が</a:t>
            </a:r>
            <a:r>
              <a:rPr lang="en-US" altLang="ja-JP" dirty="0">
                <a:solidFill>
                  <a:prstClr val="black"/>
                </a:solidFill>
                <a:latin typeface="ＭＳ Ｐゴシック"/>
                <a:cs typeface="Meiryo UI" panose="020B0604030504040204" pitchFamily="50" charset="-128"/>
              </a:rPr>
              <a:t>2</a:t>
            </a:r>
            <a:r>
              <a:rPr lang="ja-JP" altLang="en-US" dirty="0">
                <a:solidFill>
                  <a:prstClr val="black"/>
                </a:solidFill>
                <a:latin typeface="ＭＳ Ｐゴシック"/>
                <a:cs typeface="Meiryo UI" panose="020B0604030504040204" pitchFamily="50" charset="-128"/>
              </a:rPr>
              <a:t>割弱である。</a:t>
            </a:r>
            <a:endParaRPr lang="en-US" altLang="ja-JP" dirty="0">
              <a:solidFill>
                <a:prstClr val="black"/>
              </a:solidFill>
              <a:latin typeface="ＭＳ Ｐゴシック"/>
              <a:cs typeface="Meiryo UI" panose="020B0604030504040204" pitchFamily="50" charset="-128"/>
            </a:endParaRPr>
          </a:p>
        </p:txBody>
      </p:sp>
      <p:sp>
        <p:nvSpPr>
          <p:cNvPr id="13" name="テキスト ボックス 12"/>
          <p:cNvSpPr txBox="1"/>
          <p:nvPr/>
        </p:nvSpPr>
        <p:spPr>
          <a:xfrm>
            <a:off x="6033120" y="4531767"/>
            <a:ext cx="2160240" cy="769441"/>
          </a:xfrm>
          <a:prstGeom prst="rect">
            <a:avLst/>
          </a:prstGeom>
          <a:noFill/>
          <a:ln w="12700">
            <a:solidFill>
              <a:schemeClr val="bg1">
                <a:lumMod val="75000"/>
              </a:schemeClr>
            </a:solidFill>
          </a:ln>
        </p:spPr>
        <p:txBody>
          <a:bodyPr wrap="square" rtlCol="0">
            <a:spAutoFit/>
          </a:bodyPr>
          <a:lstStyle/>
          <a:p>
            <a:pPr defTabSz="914400"/>
            <a:r>
              <a:rPr lang="ja-JP" altLang="en-US" sz="1100" dirty="0">
                <a:solidFill>
                  <a:srgbClr val="000000"/>
                </a:solidFill>
              </a:rPr>
              <a:t>「その他」内訳：</a:t>
            </a:r>
          </a:p>
          <a:p>
            <a:pPr defTabSz="914400">
              <a:tabLst>
                <a:tab pos="1884363" algn="r"/>
              </a:tabLst>
            </a:pPr>
            <a:r>
              <a:rPr lang="ja-JP" altLang="en-US" sz="1100" dirty="0">
                <a:solidFill>
                  <a:srgbClr val="000000"/>
                </a:solidFill>
              </a:rPr>
              <a:t>　</a:t>
            </a:r>
            <a:r>
              <a:rPr lang="ja-JP" altLang="en-US" sz="1100" dirty="0" smtClean="0">
                <a:solidFill>
                  <a:srgbClr val="000000"/>
                </a:solidFill>
              </a:rPr>
              <a:t>・行政職員</a:t>
            </a:r>
            <a:r>
              <a:rPr lang="en-US" altLang="ja-JP" sz="1100" dirty="0" smtClean="0">
                <a:solidFill>
                  <a:srgbClr val="000000"/>
                </a:solidFill>
              </a:rPr>
              <a:t>	25</a:t>
            </a:r>
            <a:endParaRPr lang="en-US" altLang="ja-JP" sz="1100" dirty="0">
              <a:solidFill>
                <a:srgbClr val="000000"/>
              </a:solidFill>
            </a:endParaRPr>
          </a:p>
          <a:p>
            <a:pPr defTabSz="914400">
              <a:tabLst>
                <a:tab pos="1884363" algn="r"/>
              </a:tabLst>
            </a:pPr>
            <a:r>
              <a:rPr lang="ja-JP" altLang="en-US" sz="1100" dirty="0" smtClean="0">
                <a:solidFill>
                  <a:srgbClr val="000000"/>
                </a:solidFill>
              </a:rPr>
              <a:t>　・</a:t>
            </a:r>
            <a:r>
              <a:rPr lang="ja-JP" altLang="en-US" sz="1100" dirty="0">
                <a:solidFill>
                  <a:srgbClr val="000000"/>
                </a:solidFill>
              </a:rPr>
              <a:t>シルバー人材</a:t>
            </a:r>
            <a:r>
              <a:rPr lang="ja-JP" altLang="en-US" sz="1100" dirty="0" smtClean="0">
                <a:solidFill>
                  <a:srgbClr val="000000"/>
                </a:solidFill>
              </a:rPr>
              <a:t>センター</a:t>
            </a:r>
            <a:r>
              <a:rPr lang="en-US" altLang="ja-JP" sz="1100" dirty="0" smtClean="0">
                <a:solidFill>
                  <a:srgbClr val="000000"/>
                </a:solidFill>
              </a:rPr>
              <a:t>	2</a:t>
            </a:r>
            <a:endParaRPr lang="en-US" altLang="ja-JP" sz="1100" dirty="0">
              <a:solidFill>
                <a:srgbClr val="000000"/>
              </a:solidFill>
            </a:endParaRPr>
          </a:p>
          <a:p>
            <a:pPr defTabSz="914400">
              <a:tabLst>
                <a:tab pos="1884363" algn="r"/>
              </a:tabLst>
            </a:pPr>
            <a:r>
              <a:rPr lang="ja-JP" altLang="en-US" sz="1100" dirty="0" smtClean="0">
                <a:solidFill>
                  <a:srgbClr val="000000"/>
                </a:solidFill>
              </a:rPr>
              <a:t>　・その他</a:t>
            </a:r>
            <a:r>
              <a:rPr lang="en-US" altLang="ja-JP" sz="1100" dirty="0" smtClean="0">
                <a:solidFill>
                  <a:srgbClr val="000000"/>
                </a:solidFill>
              </a:rPr>
              <a:t>	8</a:t>
            </a:r>
            <a:endParaRPr lang="ja-JP" altLang="en-US" sz="1100" dirty="0">
              <a:solidFill>
                <a:srgbClr val="000000"/>
              </a:solidFill>
            </a:endParaRPr>
          </a:p>
        </p:txBody>
      </p:sp>
      <p:sp>
        <p:nvSpPr>
          <p:cNvPr id="8" name="Text Box 10"/>
          <p:cNvSpPr txBox="1">
            <a:spLocks noChangeArrowheads="1"/>
          </p:cNvSpPr>
          <p:nvPr/>
        </p:nvSpPr>
        <p:spPr bwMode="auto">
          <a:xfrm>
            <a:off x="171038" y="1283226"/>
            <a:ext cx="682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ja-JP" sz="1200" dirty="0" smtClean="0">
                <a:solidFill>
                  <a:srgbClr val="000000"/>
                </a:solidFill>
              </a:rPr>
              <a:t>n=159</a:t>
            </a:r>
            <a:endParaRPr lang="en-US" altLang="ja-JP" sz="1200" dirty="0">
              <a:solidFill>
                <a:srgbClr val="000000"/>
              </a:solidFill>
            </a:endParaRPr>
          </a:p>
        </p:txBody>
      </p:sp>
    </p:spTree>
    <p:extLst>
      <p:ext uri="{BB962C8B-B14F-4D97-AF65-F5344CB8AC3E}">
        <p14:creationId xmlns:p14="http://schemas.microsoft.com/office/powerpoint/2010/main" val="3779835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第２層のコーディネーターの所属先</a:t>
            </a:r>
            <a:endParaRPr kumimoji="1" lang="ja-JP" altLang="en-US" sz="2800" dirty="0"/>
          </a:p>
        </p:txBody>
      </p:sp>
      <p:sp>
        <p:nvSpPr>
          <p:cNvPr id="21" name="テキスト ボックス 20"/>
          <p:cNvSpPr txBox="1"/>
          <p:nvPr/>
        </p:nvSpPr>
        <p:spPr>
          <a:xfrm>
            <a:off x="1640632" y="6381328"/>
            <a:ext cx="8065343" cy="276999"/>
          </a:xfrm>
          <a:prstGeom prst="rect">
            <a:avLst/>
          </a:prstGeom>
          <a:noFill/>
        </p:spPr>
        <p:txBody>
          <a:bodyPr wrap="square" rtlCol="0">
            <a:spAutoFit/>
          </a:bodyPr>
          <a:lstStyle/>
          <a:p>
            <a:pPr algn="r" defTabSz="914400"/>
            <a:r>
              <a:rPr lang="ja-JP" altLang="en-US" sz="1200" dirty="0" smtClean="0">
                <a:solidFill>
                  <a:srgbClr val="000000"/>
                </a:solidFill>
              </a:rPr>
              <a:t>注：平成</a:t>
            </a:r>
            <a:r>
              <a:rPr lang="en-US" altLang="ja-JP" sz="1200" dirty="0" smtClean="0">
                <a:solidFill>
                  <a:srgbClr val="000000"/>
                </a:solidFill>
              </a:rPr>
              <a:t>27</a:t>
            </a:r>
            <a:r>
              <a:rPr lang="ja-JP" altLang="en-US" sz="1200" dirty="0" smtClean="0">
                <a:solidFill>
                  <a:srgbClr val="000000"/>
                </a:solidFill>
              </a:rPr>
              <a:t>年度</a:t>
            </a:r>
            <a:r>
              <a:rPr lang="ja-JP" altLang="en-US" sz="1200" dirty="0">
                <a:solidFill>
                  <a:srgbClr val="000000"/>
                </a:solidFill>
              </a:rPr>
              <a:t>コーディネーター配置済みの自治体のみ</a:t>
            </a:r>
          </a:p>
        </p:txBody>
      </p:sp>
      <p:sp>
        <p:nvSpPr>
          <p:cNvPr id="11" name="正方形/長方形 10"/>
          <p:cNvSpPr/>
          <p:nvPr/>
        </p:nvSpPr>
        <p:spPr>
          <a:xfrm>
            <a:off x="171037" y="820916"/>
            <a:ext cx="9515887"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a:solidFill>
                  <a:srgbClr val="FFFFFF"/>
                </a:solidFill>
              </a:rPr>
              <a:t>コーディネーターの所属先</a:t>
            </a:r>
          </a:p>
        </p:txBody>
      </p:sp>
      <p:sp>
        <p:nvSpPr>
          <p:cNvPr id="16" name="テキスト ボックス 15"/>
          <p:cNvSpPr txBox="1"/>
          <p:nvPr/>
        </p:nvSpPr>
        <p:spPr>
          <a:xfrm>
            <a:off x="199612" y="5533253"/>
            <a:ext cx="9506363" cy="592486"/>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smtClean="0">
                <a:solidFill>
                  <a:prstClr val="black"/>
                </a:solidFill>
                <a:latin typeface="ＭＳ Ｐゴシック"/>
                <a:cs typeface="Meiryo UI" panose="020B0604030504040204" pitchFamily="50" charset="-128"/>
              </a:rPr>
              <a:t>配置</a:t>
            </a:r>
            <a:r>
              <a:rPr lang="ja-JP" altLang="en-US" dirty="0">
                <a:solidFill>
                  <a:prstClr val="black"/>
                </a:solidFill>
                <a:latin typeface="ＭＳ Ｐゴシック"/>
                <a:cs typeface="Meiryo UI" panose="020B0604030504040204" pitchFamily="50" charset="-128"/>
              </a:rPr>
              <a:t>しているコーディネーターの所属は、「市町村社会福祉協議会」が最も多く</a:t>
            </a:r>
            <a:r>
              <a:rPr lang="en-US" altLang="ja-JP" dirty="0">
                <a:solidFill>
                  <a:prstClr val="black"/>
                </a:solidFill>
                <a:latin typeface="ＭＳ Ｐゴシック"/>
                <a:cs typeface="Meiryo UI" panose="020B0604030504040204" pitchFamily="50" charset="-128"/>
              </a:rPr>
              <a:t>6</a:t>
            </a:r>
            <a:r>
              <a:rPr lang="ja-JP" altLang="en-US" dirty="0">
                <a:solidFill>
                  <a:prstClr val="black"/>
                </a:solidFill>
                <a:latin typeface="ＭＳ Ｐゴシック"/>
                <a:cs typeface="Meiryo UI" panose="020B0604030504040204" pitchFamily="50" charset="-128"/>
              </a:rPr>
              <a:t>割である</a:t>
            </a:r>
            <a:r>
              <a:rPr lang="ja-JP" altLang="en-US" dirty="0" smtClean="0">
                <a:solidFill>
                  <a:prstClr val="black"/>
                </a:solidFill>
                <a:latin typeface="ＭＳ Ｐゴシック"/>
                <a:cs typeface="Meiryo UI" panose="020B0604030504040204" pitchFamily="50" charset="-128"/>
              </a:rPr>
              <a:t>。</a:t>
            </a:r>
            <a:r>
              <a:rPr lang="en-US" altLang="ja-JP" dirty="0" smtClean="0">
                <a:solidFill>
                  <a:prstClr val="black"/>
                </a:solidFill>
                <a:latin typeface="ＭＳ Ｐゴシック"/>
                <a:cs typeface="Meiryo UI" panose="020B0604030504040204" pitchFamily="50" charset="-128"/>
              </a:rPr>
              <a:t/>
            </a:r>
            <a:br>
              <a:rPr lang="en-US" altLang="ja-JP" dirty="0" smtClean="0">
                <a:solidFill>
                  <a:prstClr val="black"/>
                </a:solidFill>
                <a:latin typeface="ＭＳ Ｐゴシック"/>
                <a:cs typeface="Meiryo UI" panose="020B0604030504040204" pitchFamily="50" charset="-128"/>
              </a:rPr>
            </a:br>
            <a:r>
              <a:rPr lang="ja-JP" altLang="en-US" dirty="0" smtClean="0">
                <a:solidFill>
                  <a:prstClr val="black"/>
                </a:solidFill>
                <a:latin typeface="ＭＳ Ｐゴシック"/>
                <a:cs typeface="Meiryo UI" panose="020B0604030504040204" pitchFamily="50" charset="-128"/>
              </a:rPr>
              <a:t>次いで</a:t>
            </a:r>
            <a:r>
              <a:rPr lang="ja-JP" altLang="en-US" dirty="0">
                <a:solidFill>
                  <a:prstClr val="black"/>
                </a:solidFill>
                <a:latin typeface="ＭＳ Ｐゴシック"/>
                <a:cs typeface="Meiryo UI" panose="020B0604030504040204" pitchFamily="50" charset="-128"/>
              </a:rPr>
              <a:t>、「地域包括支援センター」が</a:t>
            </a:r>
            <a:r>
              <a:rPr lang="en-US" altLang="ja-JP" dirty="0">
                <a:solidFill>
                  <a:prstClr val="black"/>
                </a:solidFill>
                <a:latin typeface="ＭＳ Ｐゴシック"/>
                <a:cs typeface="Meiryo UI" panose="020B0604030504040204" pitchFamily="50" charset="-128"/>
              </a:rPr>
              <a:t>2</a:t>
            </a:r>
            <a:r>
              <a:rPr lang="ja-JP" altLang="en-US" dirty="0">
                <a:solidFill>
                  <a:prstClr val="black"/>
                </a:solidFill>
                <a:latin typeface="ＭＳ Ｐゴシック"/>
                <a:cs typeface="Meiryo UI" panose="020B0604030504040204" pitchFamily="50" charset="-128"/>
              </a:rPr>
              <a:t>割である。</a:t>
            </a:r>
            <a:endParaRPr lang="en-US" altLang="ja-JP" dirty="0">
              <a:solidFill>
                <a:prstClr val="black"/>
              </a:solidFill>
              <a:latin typeface="ＭＳ Ｐゴシック"/>
              <a:cs typeface="Meiryo UI" panose="020B0604030504040204" pitchFamily="50" charset="-128"/>
            </a:endParaRPr>
          </a:p>
        </p:txBody>
      </p:sp>
      <p:sp>
        <p:nvSpPr>
          <p:cNvPr id="8" name="Text Box 10"/>
          <p:cNvSpPr txBox="1">
            <a:spLocks noChangeArrowheads="1"/>
          </p:cNvSpPr>
          <p:nvPr/>
        </p:nvSpPr>
        <p:spPr bwMode="auto">
          <a:xfrm>
            <a:off x="171038" y="1283226"/>
            <a:ext cx="6827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ja-JP" sz="1200" dirty="0" smtClean="0">
                <a:solidFill>
                  <a:srgbClr val="000000"/>
                </a:solidFill>
              </a:rPr>
              <a:t>n=32</a:t>
            </a:r>
            <a:endParaRPr lang="en-US" altLang="ja-JP" sz="1200" dirty="0">
              <a:solidFill>
                <a:srgbClr val="000000"/>
              </a:solidFill>
            </a:endParaRP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9775" y="1330290"/>
            <a:ext cx="8428038" cy="40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40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1665548772"/>
              </p:ext>
            </p:extLst>
          </p:nvPr>
        </p:nvGraphicFramePr>
        <p:xfrm>
          <a:off x="4791846" y="860733"/>
          <a:ext cx="5025008" cy="5592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1937674298"/>
              </p:ext>
            </p:extLst>
          </p:nvPr>
        </p:nvGraphicFramePr>
        <p:xfrm>
          <a:off x="12870"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90213" y="59913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1" name="正方形/長方形 10"/>
          <p:cNvSpPr/>
          <p:nvPr/>
        </p:nvSpPr>
        <p:spPr>
          <a:xfrm>
            <a:off x="6389990" y="1916411"/>
            <a:ext cx="971979" cy="26644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323"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327" y="4396223"/>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834" y="3124192"/>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5537743" y="4761048"/>
            <a:ext cx="719909"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a:solidFill>
                  <a:prstClr val="black"/>
                </a:solidFill>
              </a:rPr>
              <a:t>2</a:t>
            </a:r>
            <a:r>
              <a:rPr lang="en-US" altLang="ja-JP" sz="1200" dirty="0" smtClean="0">
                <a:solidFill>
                  <a:prstClr val="black"/>
                </a:solidFill>
              </a:rPr>
              <a:t>0</a:t>
            </a:r>
            <a:r>
              <a:rPr lang="ja-JP" altLang="en-US" sz="1200" dirty="0" smtClean="0">
                <a:solidFill>
                  <a:prstClr val="black"/>
                </a:solidFill>
              </a:rPr>
              <a:t>～</a:t>
            </a:r>
            <a:r>
              <a:rPr lang="en-US" altLang="ja-JP" sz="1200" dirty="0" smtClean="0">
                <a:solidFill>
                  <a:prstClr val="black"/>
                </a:solidFill>
              </a:rPr>
              <a:t>39</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5718160" y="3007827"/>
            <a:ext cx="1604502" cy="1615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algn="ctr" defTabSz="912813"/>
            <a:r>
              <a:rPr lang="en-US" altLang="ja-JP" sz="1050" dirty="0" smtClean="0">
                <a:solidFill>
                  <a:srgbClr val="FF0000"/>
                </a:solidFill>
              </a:rPr>
              <a:t>65</a:t>
            </a:r>
            <a:r>
              <a:rPr lang="ja-JP" altLang="en-US" sz="1050" dirty="0" smtClean="0">
                <a:solidFill>
                  <a:srgbClr val="FF0000"/>
                </a:solidFill>
              </a:rPr>
              <a:t>歳～（第１号被保険者）</a:t>
            </a:r>
            <a:endParaRPr lang="ja-JP" altLang="en-US" sz="1050" dirty="0">
              <a:solidFill>
                <a:srgbClr val="FF0000"/>
              </a:solidFill>
            </a:endParaRPr>
          </a:p>
        </p:txBody>
      </p:sp>
      <p:sp>
        <p:nvSpPr>
          <p:cNvPr id="20" name="右矢印 19"/>
          <p:cNvSpPr/>
          <p:nvPr/>
        </p:nvSpPr>
        <p:spPr>
          <a:xfrm rot="19124292">
            <a:off x="404301"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20603813">
            <a:off x="5490368" y="1845073"/>
            <a:ext cx="1561677" cy="1426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846801">
            <a:off x="7154801" y="1980398"/>
            <a:ext cx="2683929" cy="1529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24" y="6453436"/>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21"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8982623"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6" name="正方形/長方形 25"/>
          <p:cNvSpPr/>
          <p:nvPr/>
        </p:nvSpPr>
        <p:spPr>
          <a:xfrm>
            <a:off x="5638690" y="4068398"/>
            <a:ext cx="1637253" cy="1615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pPr defTabSz="912813"/>
            <a:r>
              <a:rPr lang="en-US" altLang="ja-JP" sz="1050" dirty="0" smtClean="0">
                <a:solidFill>
                  <a:srgbClr val="FF0000"/>
                </a:solidFill>
              </a:rPr>
              <a:t>40</a:t>
            </a:r>
            <a:r>
              <a:rPr lang="ja-JP" altLang="en-US" sz="1050" dirty="0" smtClean="0">
                <a:solidFill>
                  <a:srgbClr val="FF0000"/>
                </a:solidFill>
              </a:rPr>
              <a:t>～</a:t>
            </a:r>
            <a:r>
              <a:rPr lang="en-US" altLang="ja-JP" sz="1050" dirty="0" smtClean="0">
                <a:solidFill>
                  <a:srgbClr val="FF0000"/>
                </a:solidFill>
              </a:rPr>
              <a:t>64</a:t>
            </a:r>
            <a:r>
              <a:rPr lang="ja-JP" altLang="en-US" sz="1050" dirty="0" smtClean="0">
                <a:solidFill>
                  <a:srgbClr val="FF0000"/>
                </a:solidFill>
              </a:rPr>
              <a:t>歳（第</a:t>
            </a:r>
            <a:r>
              <a:rPr lang="en-US" altLang="ja-JP" sz="1050" dirty="0" smtClean="0">
                <a:solidFill>
                  <a:srgbClr val="FF0000"/>
                </a:solidFill>
              </a:rPr>
              <a:t>2</a:t>
            </a:r>
            <a:r>
              <a:rPr lang="ja-JP" altLang="en-US" sz="1050" dirty="0" smtClean="0">
                <a:solidFill>
                  <a:srgbClr val="FF0000"/>
                </a:solidFill>
              </a:rPr>
              <a:t>号被保険者）</a:t>
            </a:r>
            <a:endParaRPr lang="ja-JP" altLang="en-US" sz="1050" dirty="0">
              <a:solidFill>
                <a:srgbClr val="FF0000"/>
              </a:solidFill>
            </a:endParaRPr>
          </a:p>
        </p:txBody>
      </p:sp>
      <p:sp>
        <p:nvSpPr>
          <p:cNvPr id="4" name="正方形/長方形 3"/>
          <p:cNvSpPr/>
          <p:nvPr/>
        </p:nvSpPr>
        <p:spPr>
          <a:xfrm>
            <a:off x="4837773" y="4488620"/>
            <a:ext cx="127144" cy="169857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ja-JP" altLang="en-US">
              <a:solidFill>
                <a:prstClr val="black"/>
              </a:solidFill>
            </a:endParaRPr>
          </a:p>
        </p:txBody>
      </p:sp>
      <p:sp>
        <p:nvSpPr>
          <p:cNvPr id="37" name="正方形/長方形 36"/>
          <p:cNvSpPr/>
          <p:nvPr/>
        </p:nvSpPr>
        <p:spPr>
          <a:xfrm>
            <a:off x="4901364" y="5420418"/>
            <a:ext cx="4808587" cy="103296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ja-JP" altLang="en-US">
              <a:solidFill>
                <a:prstClr val="black"/>
              </a:solidFill>
            </a:endParaRPr>
          </a:p>
        </p:txBody>
      </p:sp>
      <p:cxnSp>
        <p:nvCxnSpPr>
          <p:cNvPr id="18" name="直線コネクタ 17"/>
          <p:cNvCxnSpPr/>
          <p:nvPr/>
        </p:nvCxnSpPr>
        <p:spPr>
          <a:xfrm>
            <a:off x="5349580" y="4543741"/>
            <a:ext cx="4427969"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grpSp>
        <p:nvGrpSpPr>
          <p:cNvPr id="17" name="グループ化 16"/>
          <p:cNvGrpSpPr/>
          <p:nvPr/>
        </p:nvGrpSpPr>
        <p:grpSpPr>
          <a:xfrm>
            <a:off x="4594747" y="5805886"/>
            <a:ext cx="5250623" cy="259712"/>
            <a:chOff x="4670929" y="5805886"/>
            <a:chExt cx="5250623" cy="259712"/>
          </a:xfrm>
        </p:grpSpPr>
        <p:sp>
          <p:nvSpPr>
            <p:cNvPr id="40" name="テキスト ボックス 39"/>
            <p:cNvSpPr txBox="1"/>
            <p:nvPr/>
          </p:nvSpPr>
          <p:spPr>
            <a:xfrm>
              <a:off x="4670929"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平成１２（２０００）年</a:t>
              </a:r>
              <a:endParaRPr lang="ja-JP" altLang="en-US" sz="1000" dirty="0">
                <a:solidFill>
                  <a:prstClr val="black"/>
                </a:solidFill>
                <a:latin typeface="ＭＳ Ｐゴシック"/>
              </a:endParaRPr>
            </a:p>
          </p:txBody>
        </p:sp>
        <p:sp>
          <p:nvSpPr>
            <p:cNvPr id="52" name="テキスト ボックス 51"/>
            <p:cNvSpPr txBox="1"/>
            <p:nvPr/>
          </p:nvSpPr>
          <p:spPr>
            <a:xfrm>
              <a:off x="5003481" y="5805886"/>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平成１７（２００５）年</a:t>
              </a:r>
              <a:endParaRPr lang="ja-JP" altLang="en-US" sz="1000" dirty="0">
                <a:solidFill>
                  <a:prstClr val="black"/>
                </a:solidFill>
                <a:latin typeface="ＭＳ Ｐゴシック"/>
              </a:endParaRPr>
            </a:p>
          </p:txBody>
        </p:sp>
        <p:sp>
          <p:nvSpPr>
            <p:cNvPr id="53" name="テキスト ボックス 52"/>
            <p:cNvSpPr txBox="1"/>
            <p:nvPr/>
          </p:nvSpPr>
          <p:spPr>
            <a:xfrm>
              <a:off x="7943294"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平成６２（２０５０）年</a:t>
              </a:r>
              <a:endParaRPr lang="ja-JP" altLang="en-US" sz="1000" dirty="0">
                <a:solidFill>
                  <a:prstClr val="black"/>
                </a:solidFill>
                <a:latin typeface="ＭＳ Ｐゴシック"/>
              </a:endParaRPr>
            </a:p>
          </p:txBody>
        </p:sp>
        <p:sp>
          <p:nvSpPr>
            <p:cNvPr id="54" name="テキスト ボックス 53"/>
            <p:cNvSpPr txBox="1"/>
            <p:nvPr/>
          </p:nvSpPr>
          <p:spPr>
            <a:xfrm>
              <a:off x="8294729" y="5829475"/>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平成６７（２０５５）年</a:t>
              </a:r>
              <a:endParaRPr lang="ja-JP" altLang="en-US" sz="1000" dirty="0">
                <a:solidFill>
                  <a:prstClr val="black"/>
                </a:solidFill>
                <a:latin typeface="ＭＳ Ｐゴシック"/>
              </a:endParaRPr>
            </a:p>
          </p:txBody>
        </p:sp>
        <p:sp>
          <p:nvSpPr>
            <p:cNvPr id="55" name="テキスト ボックス 54"/>
            <p:cNvSpPr txBox="1"/>
            <p:nvPr/>
          </p:nvSpPr>
          <p:spPr>
            <a:xfrm>
              <a:off x="6019624" y="5825728"/>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平成３２（２０２０）年</a:t>
              </a:r>
              <a:endParaRPr lang="ja-JP" altLang="en-US" sz="1000" dirty="0">
                <a:solidFill>
                  <a:prstClr val="black"/>
                </a:solidFill>
                <a:latin typeface="ＭＳ Ｐゴシック"/>
              </a:endParaRPr>
            </a:p>
          </p:txBody>
        </p:sp>
        <p:sp>
          <p:nvSpPr>
            <p:cNvPr id="56" name="テキスト ボックス 55"/>
            <p:cNvSpPr txBox="1"/>
            <p:nvPr/>
          </p:nvSpPr>
          <p:spPr>
            <a:xfrm>
              <a:off x="6304811" y="5825727"/>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平成３７（２０２５）年</a:t>
              </a:r>
              <a:endParaRPr lang="ja-JP" altLang="en-US" sz="1000" dirty="0">
                <a:solidFill>
                  <a:prstClr val="black"/>
                </a:solidFill>
                <a:latin typeface="ＭＳ Ｐゴシック"/>
              </a:endParaRPr>
            </a:p>
          </p:txBody>
        </p:sp>
        <p:sp>
          <p:nvSpPr>
            <p:cNvPr id="57" name="テキスト ボックス 56"/>
            <p:cNvSpPr txBox="1"/>
            <p:nvPr/>
          </p:nvSpPr>
          <p:spPr>
            <a:xfrm>
              <a:off x="5332018" y="5825727"/>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平成２２（２０１０）年</a:t>
              </a:r>
              <a:endParaRPr lang="ja-JP" altLang="en-US" sz="1000" dirty="0">
                <a:solidFill>
                  <a:prstClr val="black"/>
                </a:solidFill>
                <a:latin typeface="ＭＳ Ｐゴシック"/>
              </a:endParaRPr>
            </a:p>
          </p:txBody>
        </p:sp>
        <p:sp>
          <p:nvSpPr>
            <p:cNvPr id="58" name="テキスト ボックス 57"/>
            <p:cNvSpPr txBox="1"/>
            <p:nvPr/>
          </p:nvSpPr>
          <p:spPr>
            <a:xfrm>
              <a:off x="5636853" y="5825726"/>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平成２７（２０１５）年</a:t>
              </a:r>
              <a:endParaRPr lang="ja-JP" altLang="en-US" sz="1000" dirty="0">
                <a:solidFill>
                  <a:prstClr val="black"/>
                </a:solidFill>
                <a:latin typeface="ＭＳ Ｐゴシック"/>
              </a:endParaRPr>
            </a:p>
          </p:txBody>
        </p:sp>
        <p:sp>
          <p:nvSpPr>
            <p:cNvPr id="59" name="テキスト ボックス 58"/>
            <p:cNvSpPr txBox="1"/>
            <p:nvPr/>
          </p:nvSpPr>
          <p:spPr>
            <a:xfrm>
              <a:off x="6612982"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平成４２（２０３０）年</a:t>
              </a:r>
              <a:endParaRPr lang="ja-JP" altLang="en-US" sz="1000" dirty="0">
                <a:solidFill>
                  <a:prstClr val="black"/>
                </a:solidFill>
                <a:latin typeface="ＭＳ Ｐゴシック"/>
              </a:endParaRPr>
            </a:p>
          </p:txBody>
        </p:sp>
        <p:sp>
          <p:nvSpPr>
            <p:cNvPr id="60" name="テキスト ボックス 59"/>
            <p:cNvSpPr txBox="1"/>
            <p:nvPr/>
          </p:nvSpPr>
          <p:spPr>
            <a:xfrm>
              <a:off x="6970870" y="5825725"/>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平成４７（２０３５）年</a:t>
              </a:r>
              <a:endParaRPr lang="ja-JP" altLang="en-US" sz="1000" dirty="0">
                <a:solidFill>
                  <a:prstClr val="black"/>
                </a:solidFill>
                <a:latin typeface="ＭＳ Ｐゴシック"/>
              </a:endParaRPr>
            </a:p>
          </p:txBody>
        </p:sp>
        <p:sp>
          <p:nvSpPr>
            <p:cNvPr id="61" name="テキスト ボックス 60"/>
            <p:cNvSpPr txBox="1"/>
            <p:nvPr/>
          </p:nvSpPr>
          <p:spPr>
            <a:xfrm>
              <a:off x="7285804" y="5817560"/>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平成５２（２０４０）年</a:t>
              </a:r>
              <a:endParaRPr lang="ja-JP" altLang="en-US" sz="1000" dirty="0">
                <a:solidFill>
                  <a:prstClr val="black"/>
                </a:solidFill>
                <a:latin typeface="ＭＳ Ｐゴシック"/>
              </a:endParaRPr>
            </a:p>
          </p:txBody>
        </p:sp>
        <p:sp>
          <p:nvSpPr>
            <p:cNvPr id="62" name="テキスト ボックス 61"/>
            <p:cNvSpPr txBox="1"/>
            <p:nvPr/>
          </p:nvSpPr>
          <p:spPr>
            <a:xfrm>
              <a:off x="7637542" y="5831312"/>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平成５７（２０４５）年</a:t>
              </a:r>
              <a:endParaRPr lang="ja-JP" altLang="en-US" sz="1000" dirty="0">
                <a:solidFill>
                  <a:prstClr val="black"/>
                </a:solidFill>
                <a:latin typeface="ＭＳ Ｐゴシック"/>
              </a:endParaRPr>
            </a:p>
          </p:txBody>
        </p:sp>
        <p:sp>
          <p:nvSpPr>
            <p:cNvPr id="63" name="テキスト ボックス 62"/>
            <p:cNvSpPr txBox="1"/>
            <p:nvPr/>
          </p:nvSpPr>
          <p:spPr>
            <a:xfrm>
              <a:off x="8591206" y="5825728"/>
              <a:ext cx="1330346" cy="234286"/>
            </a:xfrm>
            <a:prstGeom prst="rect">
              <a:avLst/>
            </a:prstGeom>
            <a:solidFill>
              <a:schemeClr val="bg1"/>
            </a:solidFill>
            <a:scene3d>
              <a:camera prst="orthographicFront">
                <a:rot lat="0" lon="0" rev="2820000"/>
              </a:camera>
              <a:lightRig rig="threePt" dir="t"/>
            </a:scene3d>
          </p:spPr>
          <p:txBody>
            <a:bodyPr vert="horz" wrap="square" lIns="72000" tIns="36000" rIns="72000" bIns="36000" rtlCol="0">
              <a:spAutoFit/>
            </a:bodyPr>
            <a:lstStyle/>
            <a:p>
              <a:pPr defTabSz="914400"/>
              <a:r>
                <a:rPr lang="ja-JP" altLang="en-US" sz="1000" dirty="0" smtClean="0">
                  <a:solidFill>
                    <a:prstClr val="black"/>
                  </a:solidFill>
                  <a:latin typeface="ＭＳ Ｐゴシック"/>
                </a:rPr>
                <a:t>平成７２（２０６０）年</a:t>
              </a:r>
              <a:endParaRPr lang="ja-JP" altLang="en-US" sz="1000" dirty="0">
                <a:solidFill>
                  <a:prstClr val="black"/>
                </a:solidFill>
                <a:latin typeface="ＭＳ Ｐゴシック"/>
              </a:endParaRPr>
            </a:p>
          </p:txBody>
        </p:sp>
      </p:grpSp>
      <p:sp>
        <p:nvSpPr>
          <p:cNvPr id="39" name="正方形/長方形 38"/>
          <p:cNvSpPr/>
          <p:nvPr/>
        </p:nvSpPr>
        <p:spPr>
          <a:xfrm>
            <a:off x="4901357" y="860743"/>
            <a:ext cx="4944004" cy="79475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ja-JP" altLang="en-US">
              <a:solidFill>
                <a:prstClr val="black"/>
              </a:solidFill>
            </a:endParaRPr>
          </a:p>
        </p:txBody>
      </p:sp>
      <p:sp>
        <p:nvSpPr>
          <p:cNvPr id="28" name="テキスト ボックス 27"/>
          <p:cNvSpPr txBox="1"/>
          <p:nvPr/>
        </p:nvSpPr>
        <p:spPr>
          <a:xfrm>
            <a:off x="5084365" y="599122"/>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a:t>
            </a:r>
            <a:r>
              <a:rPr lang="ja-JP" altLang="en-US" sz="1400" dirty="0">
                <a:solidFill>
                  <a:prstClr val="black"/>
                </a:solidFill>
                <a:latin typeface="Arial" charset="0"/>
              </a:rPr>
              <a:t>で</a:t>
            </a:r>
            <a:r>
              <a:rPr lang="ja-JP" altLang="en-US" sz="1400" dirty="0" smtClean="0">
                <a:solidFill>
                  <a:prstClr val="black"/>
                </a:solidFill>
                <a:latin typeface="Arial" charset="0"/>
              </a:rPr>
              <a:t>ある</a:t>
            </a:r>
            <a:r>
              <a:rPr lang="en-US" altLang="ja-JP" sz="1400" dirty="0">
                <a:solidFill>
                  <a:prstClr val="black"/>
                </a:solidFill>
                <a:latin typeface="Arial" charset="0"/>
              </a:rPr>
              <a:t>4</a:t>
            </a:r>
            <a:r>
              <a:rPr lang="en-US" altLang="ja-JP" sz="1400" dirty="0" smtClean="0">
                <a:solidFill>
                  <a:prstClr val="black"/>
                </a:solidFill>
                <a:latin typeface="Arial" charset="0"/>
              </a:rPr>
              <a:t>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62" y="67668"/>
            <a:ext cx="9961563"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スライド番号プレースホルダー 2"/>
          <p:cNvSpPr txBox="1">
            <a:spLocks/>
          </p:cNvSpPr>
          <p:nvPr/>
        </p:nvSpPr>
        <p:spPr>
          <a:xfrm>
            <a:off x="9417496" y="652534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2</a:t>
            </a:fld>
            <a:endParaRPr lang="ja-JP" altLang="en-US" sz="1400" b="1" dirty="0">
              <a:solidFill>
                <a:prstClr val="black"/>
              </a:solidFill>
            </a:endParaRPr>
          </a:p>
        </p:txBody>
      </p:sp>
    </p:spTree>
    <p:extLst>
      <p:ext uri="{BB962C8B-B14F-4D97-AF65-F5344CB8AC3E}">
        <p14:creationId xmlns:p14="http://schemas.microsoft.com/office/powerpoint/2010/main" val="3728172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33"/>
          <a:stretch/>
        </p:blipFill>
        <p:spPr bwMode="auto">
          <a:xfrm>
            <a:off x="1166326" y="1267845"/>
            <a:ext cx="7734193"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sz="2800" dirty="0"/>
              <a:t>第１層コーディネーターの専任・兼任状況</a:t>
            </a:r>
            <a:endParaRPr kumimoji="1" lang="ja-JP" altLang="en-US" sz="2800" dirty="0"/>
          </a:p>
        </p:txBody>
      </p:sp>
      <p:sp>
        <p:nvSpPr>
          <p:cNvPr id="21" name="テキスト ボックス 20"/>
          <p:cNvSpPr txBox="1"/>
          <p:nvPr/>
        </p:nvSpPr>
        <p:spPr>
          <a:xfrm>
            <a:off x="1640632" y="6381328"/>
            <a:ext cx="8065343" cy="276999"/>
          </a:xfrm>
          <a:prstGeom prst="rect">
            <a:avLst/>
          </a:prstGeom>
          <a:noFill/>
        </p:spPr>
        <p:txBody>
          <a:bodyPr wrap="square" rtlCol="0">
            <a:spAutoFit/>
          </a:bodyPr>
          <a:lstStyle/>
          <a:p>
            <a:pPr algn="r" defTabSz="914400"/>
            <a:r>
              <a:rPr lang="ja-JP" altLang="en-US" sz="1200" dirty="0" smtClean="0">
                <a:solidFill>
                  <a:srgbClr val="000000"/>
                </a:solidFill>
              </a:rPr>
              <a:t>注</a:t>
            </a:r>
            <a:r>
              <a:rPr lang="ja-JP" altLang="en-US" sz="1200" dirty="0">
                <a:solidFill>
                  <a:srgbClr val="000000"/>
                </a:solidFill>
              </a:rPr>
              <a:t>：コーディネーター配置済み自治体のみ</a:t>
            </a:r>
          </a:p>
        </p:txBody>
      </p:sp>
      <p:sp>
        <p:nvSpPr>
          <p:cNvPr id="11" name="正方形/長方形 10"/>
          <p:cNvSpPr/>
          <p:nvPr/>
        </p:nvSpPr>
        <p:spPr>
          <a:xfrm>
            <a:off x="171037" y="820916"/>
            <a:ext cx="9515887"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a:solidFill>
                  <a:srgbClr val="FFFFFF"/>
                </a:solidFill>
              </a:rPr>
              <a:t>正規・非正規職員別の専任・兼任コーディネーター</a:t>
            </a:r>
          </a:p>
        </p:txBody>
      </p:sp>
      <p:sp>
        <p:nvSpPr>
          <p:cNvPr id="16" name="テキスト ボックス 15"/>
          <p:cNvSpPr txBox="1"/>
          <p:nvPr/>
        </p:nvSpPr>
        <p:spPr>
          <a:xfrm>
            <a:off x="199612" y="5589239"/>
            <a:ext cx="9506363" cy="592486"/>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smtClean="0">
                <a:solidFill>
                  <a:prstClr val="black"/>
                </a:solidFill>
                <a:latin typeface="ＭＳ Ｐゴシック"/>
                <a:cs typeface="Meiryo UI" panose="020B0604030504040204" pitchFamily="50" charset="-128"/>
              </a:rPr>
              <a:t>配置</a:t>
            </a:r>
            <a:r>
              <a:rPr lang="ja-JP" altLang="en-US" dirty="0">
                <a:solidFill>
                  <a:prstClr val="black"/>
                </a:solidFill>
                <a:latin typeface="ＭＳ Ｐゴシック"/>
                <a:cs typeface="Meiryo UI" panose="020B0604030504040204" pitchFamily="50" charset="-128"/>
              </a:rPr>
              <a:t>しているコーディネーターの雇用形態別にみると、正規職員は、兼任の割合が</a:t>
            </a:r>
            <a:r>
              <a:rPr lang="en-US" altLang="ja-JP" dirty="0">
                <a:solidFill>
                  <a:prstClr val="black"/>
                </a:solidFill>
                <a:latin typeface="ＭＳ Ｐゴシック"/>
                <a:cs typeface="Meiryo UI" panose="020B0604030504040204" pitchFamily="50" charset="-128"/>
              </a:rPr>
              <a:t>6</a:t>
            </a:r>
            <a:r>
              <a:rPr lang="ja-JP" altLang="en-US" dirty="0">
                <a:solidFill>
                  <a:prstClr val="black"/>
                </a:solidFill>
                <a:latin typeface="ＭＳ Ｐゴシック"/>
                <a:cs typeface="Meiryo UI" panose="020B0604030504040204" pitchFamily="50" charset="-128"/>
              </a:rPr>
              <a:t>割と高く</a:t>
            </a:r>
            <a:r>
              <a:rPr lang="ja-JP" altLang="en-US" dirty="0" smtClean="0">
                <a:solidFill>
                  <a:prstClr val="black"/>
                </a:solidFill>
                <a:latin typeface="ＭＳ Ｐゴシック"/>
                <a:cs typeface="Meiryo UI" panose="020B0604030504040204" pitchFamily="50" charset="-128"/>
              </a:rPr>
              <a:t>、</a:t>
            </a:r>
            <a:endParaRPr lang="en-US" altLang="ja-JP" dirty="0" smtClean="0">
              <a:solidFill>
                <a:prstClr val="black"/>
              </a:solidFill>
              <a:latin typeface="ＭＳ Ｐゴシック"/>
              <a:cs typeface="Meiryo UI" panose="020B0604030504040204" pitchFamily="50" charset="-128"/>
            </a:endParaRPr>
          </a:p>
          <a:p>
            <a:pPr algn="ctr" defTabSz="914400">
              <a:buClr>
                <a:srgbClr val="339933"/>
              </a:buClr>
            </a:pPr>
            <a:r>
              <a:rPr lang="ja-JP" altLang="en-US" dirty="0" smtClean="0">
                <a:solidFill>
                  <a:prstClr val="black"/>
                </a:solidFill>
                <a:latin typeface="ＭＳ Ｐゴシック"/>
                <a:cs typeface="Meiryo UI" panose="020B0604030504040204" pitchFamily="50" charset="-128"/>
              </a:rPr>
              <a:t>非正規</a:t>
            </a:r>
            <a:r>
              <a:rPr lang="ja-JP" altLang="en-US" dirty="0">
                <a:solidFill>
                  <a:prstClr val="black"/>
                </a:solidFill>
                <a:latin typeface="ＭＳ Ｐゴシック"/>
                <a:cs typeface="Meiryo UI" panose="020B0604030504040204" pitchFamily="50" charset="-128"/>
              </a:rPr>
              <a:t>職員は、専任が</a:t>
            </a:r>
            <a:r>
              <a:rPr lang="en-US" altLang="ja-JP" dirty="0">
                <a:solidFill>
                  <a:prstClr val="black"/>
                </a:solidFill>
                <a:latin typeface="ＭＳ Ｐゴシック"/>
                <a:cs typeface="Meiryo UI" panose="020B0604030504040204" pitchFamily="50" charset="-128"/>
              </a:rPr>
              <a:t>7</a:t>
            </a:r>
            <a:r>
              <a:rPr lang="ja-JP" altLang="en-US" dirty="0">
                <a:solidFill>
                  <a:prstClr val="black"/>
                </a:solidFill>
                <a:latin typeface="ＭＳ Ｐゴシック"/>
                <a:cs typeface="Meiryo UI" panose="020B0604030504040204" pitchFamily="50" charset="-128"/>
              </a:rPr>
              <a:t>割を占める。</a:t>
            </a:r>
            <a:endParaRPr lang="en-US" altLang="ja-JP" dirty="0">
              <a:solidFill>
                <a:prstClr val="black"/>
              </a:solidFill>
              <a:latin typeface="ＭＳ Ｐゴシック"/>
              <a:cs typeface="Meiryo UI" panose="020B0604030504040204" pitchFamily="50" charset="-128"/>
            </a:endParaRPr>
          </a:p>
        </p:txBody>
      </p:sp>
      <p:sp>
        <p:nvSpPr>
          <p:cNvPr id="3" name="テキスト ボックス 2"/>
          <p:cNvSpPr txBox="1"/>
          <p:nvPr/>
        </p:nvSpPr>
        <p:spPr>
          <a:xfrm>
            <a:off x="1650841" y="4942908"/>
            <a:ext cx="6686535" cy="523220"/>
          </a:xfrm>
          <a:prstGeom prst="rect">
            <a:avLst/>
          </a:prstGeom>
          <a:noFill/>
        </p:spPr>
        <p:txBody>
          <a:bodyPr wrap="square" rtlCol="0">
            <a:spAutoFit/>
          </a:bodyPr>
          <a:lstStyle/>
          <a:p>
            <a:pPr defTabSz="914400"/>
            <a:r>
              <a:rPr lang="ja-JP" altLang="en-US" sz="1400" dirty="0" smtClean="0">
                <a:solidFill>
                  <a:srgbClr val="000000"/>
                </a:solidFill>
              </a:rPr>
              <a:t>＊</a:t>
            </a:r>
            <a:r>
              <a:rPr lang="en-US" altLang="ja-JP" sz="1400" dirty="0" smtClean="0">
                <a:solidFill>
                  <a:srgbClr val="000000"/>
                </a:solidFill>
              </a:rPr>
              <a:t>n</a:t>
            </a:r>
            <a:r>
              <a:rPr lang="ja-JP" altLang="en-US" sz="1400" dirty="0">
                <a:solidFill>
                  <a:srgbClr val="000000"/>
                </a:solidFill>
              </a:rPr>
              <a:t>数は、自治体数ではなく、自治体の回答数をベースとして算出。</a:t>
            </a:r>
          </a:p>
          <a:p>
            <a:pPr defTabSz="914400"/>
            <a:r>
              <a:rPr lang="ja-JP" altLang="en-US" sz="1400" dirty="0">
                <a:solidFill>
                  <a:srgbClr val="000000"/>
                </a:solidFill>
              </a:rPr>
              <a:t>（</a:t>
            </a:r>
            <a:r>
              <a:rPr lang="en-US" altLang="ja-JP" sz="1400" dirty="0">
                <a:solidFill>
                  <a:srgbClr val="000000"/>
                </a:solidFill>
              </a:rPr>
              <a:t>ex. A</a:t>
            </a:r>
            <a:r>
              <a:rPr lang="ja-JP" altLang="en-US" sz="1400" dirty="0">
                <a:solidFill>
                  <a:srgbClr val="000000"/>
                </a:solidFill>
              </a:rPr>
              <a:t>市で「正規」、「非正規」の職員が両方いる場合、回答数「</a:t>
            </a:r>
            <a:r>
              <a:rPr lang="en-US" altLang="ja-JP" sz="1400" dirty="0">
                <a:solidFill>
                  <a:srgbClr val="000000"/>
                </a:solidFill>
              </a:rPr>
              <a:t>2</a:t>
            </a:r>
            <a:r>
              <a:rPr lang="ja-JP" altLang="en-US" sz="1400" dirty="0">
                <a:solidFill>
                  <a:srgbClr val="000000"/>
                </a:solidFill>
              </a:rPr>
              <a:t>」とする。）</a:t>
            </a:r>
          </a:p>
        </p:txBody>
      </p:sp>
    </p:spTree>
    <p:extLst>
      <p:ext uri="{BB962C8B-B14F-4D97-AF65-F5344CB8AC3E}">
        <p14:creationId xmlns:p14="http://schemas.microsoft.com/office/powerpoint/2010/main" val="1229477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379"/>
          <a:stretch/>
        </p:blipFill>
        <p:spPr bwMode="auto">
          <a:xfrm>
            <a:off x="1278293" y="1262247"/>
            <a:ext cx="7637571" cy="367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ja-JP" altLang="en-US" sz="2800" dirty="0"/>
              <a:t>第２層コーディネーターの専任・兼任状況</a:t>
            </a:r>
            <a:endParaRPr kumimoji="1" lang="ja-JP" altLang="en-US" sz="2800" dirty="0"/>
          </a:p>
        </p:txBody>
      </p:sp>
      <p:sp>
        <p:nvSpPr>
          <p:cNvPr id="21" name="テキスト ボックス 20"/>
          <p:cNvSpPr txBox="1"/>
          <p:nvPr/>
        </p:nvSpPr>
        <p:spPr>
          <a:xfrm>
            <a:off x="1640632" y="6381328"/>
            <a:ext cx="8065343" cy="276999"/>
          </a:xfrm>
          <a:prstGeom prst="rect">
            <a:avLst/>
          </a:prstGeom>
          <a:noFill/>
        </p:spPr>
        <p:txBody>
          <a:bodyPr wrap="square" rtlCol="0">
            <a:spAutoFit/>
          </a:bodyPr>
          <a:lstStyle/>
          <a:p>
            <a:pPr algn="r" defTabSz="914400"/>
            <a:r>
              <a:rPr lang="ja-JP" altLang="en-US" sz="1200" dirty="0" smtClean="0">
                <a:solidFill>
                  <a:srgbClr val="000000"/>
                </a:solidFill>
              </a:rPr>
              <a:t>注</a:t>
            </a:r>
            <a:r>
              <a:rPr lang="ja-JP" altLang="en-US" sz="1200" dirty="0">
                <a:solidFill>
                  <a:srgbClr val="000000"/>
                </a:solidFill>
              </a:rPr>
              <a:t>：コーディネーター配置済み自治体のみ</a:t>
            </a:r>
          </a:p>
        </p:txBody>
      </p:sp>
      <p:sp>
        <p:nvSpPr>
          <p:cNvPr id="11" name="正方形/長方形 10"/>
          <p:cNvSpPr/>
          <p:nvPr/>
        </p:nvSpPr>
        <p:spPr>
          <a:xfrm>
            <a:off x="171037" y="820916"/>
            <a:ext cx="9515887" cy="432000"/>
          </a:xfrm>
          <a:prstGeom prst="rect">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ja-JP" altLang="en-US" dirty="0">
                <a:solidFill>
                  <a:srgbClr val="FFFFFF"/>
                </a:solidFill>
              </a:rPr>
              <a:t>正規・非正規職員別の専任・兼任コーディネーター</a:t>
            </a:r>
          </a:p>
        </p:txBody>
      </p:sp>
      <p:sp>
        <p:nvSpPr>
          <p:cNvPr id="16" name="テキスト ボックス 15"/>
          <p:cNvSpPr txBox="1"/>
          <p:nvPr/>
        </p:nvSpPr>
        <p:spPr>
          <a:xfrm>
            <a:off x="199612" y="5589239"/>
            <a:ext cx="9506363" cy="592486"/>
          </a:xfrm>
          <a:prstGeom prst="rect">
            <a:avLst/>
          </a:prstGeom>
          <a:solidFill>
            <a:schemeClr val="accent6">
              <a:lumMod val="40000"/>
              <a:lumOff val="60000"/>
            </a:schemeClr>
          </a:solidFill>
          <a:ln w="19050">
            <a:noFill/>
          </a:ln>
        </p:spPr>
        <p:txBody>
          <a:bodyPr wrap="square" rtlCol="0" anchor="ctr">
            <a:noAutofit/>
          </a:bodyPr>
          <a:lstStyle/>
          <a:p>
            <a:pPr algn="ctr" defTabSz="914400">
              <a:buClr>
                <a:srgbClr val="339933"/>
              </a:buClr>
            </a:pPr>
            <a:r>
              <a:rPr lang="ja-JP" altLang="en-US" dirty="0" smtClean="0">
                <a:solidFill>
                  <a:prstClr val="black"/>
                </a:solidFill>
                <a:latin typeface="ＭＳ Ｐゴシック"/>
                <a:cs typeface="Meiryo UI" panose="020B0604030504040204" pitchFamily="50" charset="-128"/>
              </a:rPr>
              <a:t>配置</a:t>
            </a:r>
            <a:r>
              <a:rPr lang="ja-JP" altLang="en-US" dirty="0">
                <a:solidFill>
                  <a:prstClr val="black"/>
                </a:solidFill>
                <a:latin typeface="ＭＳ Ｐゴシック"/>
                <a:cs typeface="Meiryo UI" panose="020B0604030504040204" pitchFamily="50" charset="-128"/>
              </a:rPr>
              <a:t>しているコーディネーターの雇用形態別にみると、正規職員は</a:t>
            </a:r>
            <a:r>
              <a:rPr lang="ja-JP" altLang="en-US" dirty="0" smtClean="0">
                <a:solidFill>
                  <a:prstClr val="black"/>
                </a:solidFill>
                <a:latin typeface="ＭＳ Ｐゴシック"/>
                <a:cs typeface="Meiryo UI" panose="020B0604030504040204" pitchFamily="50" charset="-128"/>
              </a:rPr>
              <a:t>、</a:t>
            </a:r>
            <a:r>
              <a:rPr lang="en-US" altLang="ja-JP" dirty="0" smtClean="0">
                <a:solidFill>
                  <a:prstClr val="black"/>
                </a:solidFill>
                <a:latin typeface="ＭＳ Ｐゴシック"/>
                <a:cs typeface="Meiryo UI" panose="020B0604030504040204" pitchFamily="50" charset="-128"/>
              </a:rPr>
              <a:t/>
            </a:r>
            <a:br>
              <a:rPr lang="en-US" altLang="ja-JP" dirty="0" smtClean="0">
                <a:solidFill>
                  <a:prstClr val="black"/>
                </a:solidFill>
                <a:latin typeface="ＭＳ Ｐゴシック"/>
                <a:cs typeface="Meiryo UI" panose="020B0604030504040204" pitchFamily="50" charset="-128"/>
              </a:rPr>
            </a:br>
            <a:r>
              <a:rPr lang="ja-JP" altLang="en-US" dirty="0" smtClean="0">
                <a:solidFill>
                  <a:prstClr val="black"/>
                </a:solidFill>
                <a:latin typeface="ＭＳ Ｐゴシック"/>
                <a:cs typeface="Meiryo UI" panose="020B0604030504040204" pitchFamily="50" charset="-128"/>
              </a:rPr>
              <a:t>兼任</a:t>
            </a:r>
            <a:r>
              <a:rPr lang="ja-JP" altLang="en-US" dirty="0">
                <a:solidFill>
                  <a:prstClr val="black"/>
                </a:solidFill>
                <a:latin typeface="ＭＳ Ｐゴシック"/>
                <a:cs typeface="Meiryo UI" panose="020B0604030504040204" pitchFamily="50" charset="-128"/>
              </a:rPr>
              <a:t>の割合が</a:t>
            </a:r>
            <a:r>
              <a:rPr lang="en-US" altLang="ja-JP" dirty="0">
                <a:solidFill>
                  <a:prstClr val="black"/>
                </a:solidFill>
                <a:latin typeface="ＭＳ Ｐゴシック"/>
                <a:cs typeface="Meiryo UI" panose="020B0604030504040204" pitchFamily="50" charset="-128"/>
              </a:rPr>
              <a:t>7</a:t>
            </a:r>
            <a:r>
              <a:rPr lang="ja-JP" altLang="en-US" dirty="0">
                <a:solidFill>
                  <a:prstClr val="black"/>
                </a:solidFill>
                <a:latin typeface="ＭＳ Ｐゴシック"/>
                <a:cs typeface="Meiryo UI" panose="020B0604030504040204" pitchFamily="50" charset="-128"/>
              </a:rPr>
              <a:t>割弱と高く、非正規職員は、専任・兼任が同じ割合である。</a:t>
            </a:r>
            <a:endParaRPr lang="en-US" altLang="ja-JP" dirty="0">
              <a:solidFill>
                <a:prstClr val="black"/>
              </a:solidFill>
              <a:latin typeface="ＭＳ Ｐゴシック"/>
              <a:cs typeface="Meiryo UI" panose="020B0604030504040204" pitchFamily="50" charset="-128"/>
            </a:endParaRPr>
          </a:p>
        </p:txBody>
      </p:sp>
      <p:sp>
        <p:nvSpPr>
          <p:cNvPr id="3" name="テキスト ボックス 2"/>
          <p:cNvSpPr txBox="1"/>
          <p:nvPr/>
        </p:nvSpPr>
        <p:spPr>
          <a:xfrm>
            <a:off x="1650841" y="4942908"/>
            <a:ext cx="6686535" cy="523220"/>
          </a:xfrm>
          <a:prstGeom prst="rect">
            <a:avLst/>
          </a:prstGeom>
          <a:noFill/>
        </p:spPr>
        <p:txBody>
          <a:bodyPr wrap="square" rtlCol="0">
            <a:spAutoFit/>
          </a:bodyPr>
          <a:lstStyle/>
          <a:p>
            <a:pPr defTabSz="914400"/>
            <a:r>
              <a:rPr lang="ja-JP" altLang="en-US" sz="1400" dirty="0" smtClean="0">
                <a:solidFill>
                  <a:srgbClr val="000000"/>
                </a:solidFill>
              </a:rPr>
              <a:t>＊</a:t>
            </a:r>
            <a:r>
              <a:rPr lang="en-US" altLang="ja-JP" sz="1400" dirty="0" smtClean="0">
                <a:solidFill>
                  <a:srgbClr val="000000"/>
                </a:solidFill>
              </a:rPr>
              <a:t>n</a:t>
            </a:r>
            <a:r>
              <a:rPr lang="ja-JP" altLang="en-US" sz="1400" dirty="0">
                <a:solidFill>
                  <a:srgbClr val="000000"/>
                </a:solidFill>
              </a:rPr>
              <a:t>数は、自治体数ではなく、自治体の回答数をベースとして算出。</a:t>
            </a:r>
          </a:p>
          <a:p>
            <a:pPr defTabSz="914400"/>
            <a:r>
              <a:rPr lang="ja-JP" altLang="en-US" sz="1400" dirty="0">
                <a:solidFill>
                  <a:srgbClr val="000000"/>
                </a:solidFill>
              </a:rPr>
              <a:t>（</a:t>
            </a:r>
            <a:r>
              <a:rPr lang="en-US" altLang="ja-JP" sz="1400" dirty="0">
                <a:solidFill>
                  <a:srgbClr val="000000"/>
                </a:solidFill>
              </a:rPr>
              <a:t>ex. A</a:t>
            </a:r>
            <a:r>
              <a:rPr lang="ja-JP" altLang="en-US" sz="1400" dirty="0">
                <a:solidFill>
                  <a:srgbClr val="000000"/>
                </a:solidFill>
              </a:rPr>
              <a:t>市で「正規」、「非正規」の職員が両方いる場合、回答数「</a:t>
            </a:r>
            <a:r>
              <a:rPr lang="en-US" altLang="ja-JP" sz="1400" dirty="0">
                <a:solidFill>
                  <a:srgbClr val="000000"/>
                </a:solidFill>
              </a:rPr>
              <a:t>2</a:t>
            </a:r>
            <a:r>
              <a:rPr lang="ja-JP" altLang="en-US" sz="1400" dirty="0">
                <a:solidFill>
                  <a:srgbClr val="000000"/>
                </a:solidFill>
              </a:rPr>
              <a:t>」とする。）</a:t>
            </a:r>
          </a:p>
        </p:txBody>
      </p:sp>
    </p:spTree>
    <p:extLst>
      <p:ext uri="{BB962C8B-B14F-4D97-AF65-F5344CB8AC3E}">
        <p14:creationId xmlns:p14="http://schemas.microsoft.com/office/powerpoint/2010/main" val="578655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50794" y="6350796"/>
            <a:ext cx="4314932" cy="424732"/>
          </a:xfrm>
          <a:prstGeom prst="rect">
            <a:avLst/>
          </a:prstGeom>
          <a:noFill/>
        </p:spPr>
        <p:txBody>
          <a:bodyPr wrap="square" rtlCol="0">
            <a:spAutoFit/>
          </a:bodyPr>
          <a:lstStyle/>
          <a:p>
            <a:pPr defTabSz="914400" fontAlgn="base">
              <a:lnSpc>
                <a:spcPct val="120000"/>
              </a:lnSpc>
              <a:spcBef>
                <a:spcPct val="50000"/>
              </a:spcBef>
              <a:spcAft>
                <a:spcPct val="0"/>
              </a:spcAft>
              <a:buClr>
                <a:srgbClr val="5A5A5A"/>
              </a:buClr>
              <a:buFont typeface="Wingdings" pitchFamily="2" charset="2"/>
              <a:buNone/>
            </a:pPr>
            <a:r>
              <a:rPr lang="ja-JP" altLang="ja-JP" sz="900" dirty="0" smtClean="0">
                <a:solidFill>
                  <a:srgbClr val="000000"/>
                </a:solidFill>
                <a:latin typeface="ＭＳ Ｐゴシック"/>
              </a:rPr>
              <a:t>出所）国立社会保障人口問題研究所</a:t>
            </a:r>
            <a:r>
              <a:rPr lang="ja-JP" altLang="en-US" sz="900" dirty="0" smtClean="0">
                <a:solidFill>
                  <a:srgbClr val="000000"/>
                </a:solidFill>
                <a:latin typeface="ＭＳ Ｐゴシック"/>
              </a:rPr>
              <a:t>のデータをもとに三菱ＵＦＪリサーチ＆コンサルティングが作成。</a:t>
            </a:r>
            <a:r>
              <a:rPr lang="ja-JP" altLang="ja-JP" sz="900" dirty="0" smtClean="0">
                <a:solidFill>
                  <a:srgbClr val="000000"/>
                </a:solidFill>
                <a:latin typeface="ＭＳ Ｐゴシック"/>
              </a:rPr>
              <a:t>　　※</a:t>
            </a:r>
            <a:r>
              <a:rPr lang="en-US" altLang="ja-JP" sz="900" dirty="0" smtClean="0">
                <a:solidFill>
                  <a:srgbClr val="000000"/>
                </a:solidFill>
                <a:latin typeface="ＭＳ Ｐゴシック"/>
              </a:rPr>
              <a:t>2010</a:t>
            </a:r>
            <a:r>
              <a:rPr lang="ja-JP" altLang="ja-JP" sz="900" dirty="0" smtClean="0">
                <a:solidFill>
                  <a:srgbClr val="000000"/>
                </a:solidFill>
                <a:latin typeface="ＭＳ Ｐゴシック"/>
              </a:rPr>
              <a:t>年を</a:t>
            </a:r>
            <a:r>
              <a:rPr lang="en-US" altLang="ja-JP" sz="900" dirty="0" smtClean="0">
                <a:solidFill>
                  <a:srgbClr val="000000"/>
                </a:solidFill>
                <a:latin typeface="ＭＳ Ｐゴシック"/>
              </a:rPr>
              <a:t>100</a:t>
            </a:r>
            <a:r>
              <a:rPr lang="ja-JP" altLang="ja-JP" sz="900" dirty="0" smtClean="0">
                <a:solidFill>
                  <a:srgbClr val="000000"/>
                </a:solidFill>
                <a:latin typeface="ＭＳ Ｐゴシック"/>
              </a:rPr>
              <a:t>とした場合の</a:t>
            </a:r>
            <a:r>
              <a:rPr lang="en-US" altLang="ja-JP" sz="900" dirty="0" smtClean="0">
                <a:solidFill>
                  <a:srgbClr val="000000"/>
                </a:solidFill>
                <a:latin typeface="ＭＳ Ｐゴシック"/>
              </a:rPr>
              <a:t>2045</a:t>
            </a:r>
            <a:r>
              <a:rPr lang="ja-JP" altLang="ja-JP" sz="900" dirty="0" smtClean="0">
                <a:solidFill>
                  <a:srgbClr val="000000"/>
                </a:solidFill>
                <a:latin typeface="ＭＳ Ｐゴシック"/>
              </a:rPr>
              <a:t>年までの推計値</a:t>
            </a:r>
          </a:p>
        </p:txBody>
      </p:sp>
      <p:sp>
        <p:nvSpPr>
          <p:cNvPr id="2" name="タイトル 1"/>
          <p:cNvSpPr>
            <a:spLocks noGrp="1"/>
          </p:cNvSpPr>
          <p:nvPr>
            <p:ph type="title"/>
          </p:nvPr>
        </p:nvSpPr>
        <p:spPr>
          <a:xfrm>
            <a:off x="406400" y="662087"/>
            <a:ext cx="9061450" cy="307777"/>
          </a:xfrm>
        </p:spPr>
        <p:txBody>
          <a:bodyPr/>
          <a:lstStyle/>
          <a:p>
            <a:r>
              <a:rPr lang="ja-JP" altLang="en-US" b="0" dirty="0" smtClean="0">
                <a:latin typeface="メイリオ" pitchFamily="50" charset="-128"/>
                <a:ea typeface="メイリオ" pitchFamily="50" charset="-128"/>
                <a:cs typeface="メイリオ" pitchFamily="50" charset="-128"/>
              </a:rPr>
              <a:t>１．基本コンセプト：「地域づくり」としての総合事業</a:t>
            </a:r>
            <a:endParaRPr kumimoji="1" lang="ja-JP" altLang="en-US" sz="1600" b="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51851" y="1131620"/>
            <a:ext cx="9407303" cy="2331407"/>
          </a:xfrm>
          <a:prstGeom prst="rect">
            <a:avLst/>
          </a:prstGeom>
          <a:noFill/>
          <a:ln>
            <a:noFill/>
            <a:prstDash val="sysDash"/>
          </a:ln>
        </p:spPr>
        <p:txBody>
          <a:bodyPr wrap="square" rtlCol="0">
            <a:spAutoFit/>
          </a:bodyPr>
          <a:lstStyle/>
          <a:p>
            <a:pPr marL="185738" indent="-185738" defTabSz="914400" fontAlgn="base">
              <a:spcBef>
                <a:spcPts val="600"/>
              </a:spcBef>
              <a:spcAft>
                <a:spcPts val="600"/>
              </a:spcAft>
              <a:buClr>
                <a:srgbClr val="5A5A5A"/>
              </a:buClr>
              <a:buFont typeface="Wingdings" pitchFamily="2" charset="2"/>
              <a:buChar char="n"/>
            </a:pPr>
            <a:r>
              <a:rPr lang="en-US" altLang="ja-JP" dirty="0" smtClean="0">
                <a:solidFill>
                  <a:srgbClr val="000000"/>
                </a:solidFill>
                <a:latin typeface="HGP創英角ｺﾞｼｯｸUB" pitchFamily="50" charset="-128"/>
                <a:ea typeface="HGP創英角ｺﾞｼｯｸUB" pitchFamily="50" charset="-128"/>
              </a:rPr>
              <a:t>2025</a:t>
            </a:r>
            <a:r>
              <a:rPr lang="ja-JP" altLang="en-US" dirty="0" smtClean="0">
                <a:solidFill>
                  <a:srgbClr val="000000"/>
                </a:solidFill>
                <a:latin typeface="HGP創英角ｺﾞｼｯｸUB" pitchFamily="50" charset="-128"/>
                <a:ea typeface="HGP創英角ｺﾞｼｯｸUB" pitchFamily="50" charset="-128"/>
              </a:rPr>
              <a:t>年に向けた地域包括ケアシステム構築の必要性と総合事業</a:t>
            </a:r>
          </a:p>
          <a:p>
            <a:pPr marL="452438" lvl="1" indent="-179388" defTabSz="914400" fontAlgn="base">
              <a:lnSpc>
                <a:spcPct val="120000"/>
              </a:lnSpc>
              <a:spcAft>
                <a:spcPct val="0"/>
              </a:spcAft>
              <a:buClr>
                <a:srgbClr val="5A5A5A"/>
              </a:buClr>
              <a:buFont typeface="Wingdings" pitchFamily="2" charset="2"/>
              <a:buNone/>
            </a:pPr>
            <a:r>
              <a:rPr lang="ja-JP" altLang="en-US" sz="1600" dirty="0" smtClean="0">
                <a:solidFill>
                  <a:srgbClr val="000000"/>
                </a:solidFill>
                <a:latin typeface="HGP創英ﾌﾟﾚｾﾞﾝｽEB" pitchFamily="18" charset="-128"/>
                <a:ea typeface="HGP創英ﾌﾟﾚｾﾞﾝｽEB" pitchFamily="18" charset="-128"/>
              </a:rPr>
              <a:t>◎</a:t>
            </a:r>
            <a:r>
              <a:rPr lang="en-US" altLang="ja-JP" sz="1600" u="sng" dirty="0" smtClean="0">
                <a:solidFill>
                  <a:srgbClr val="000000"/>
                </a:solidFill>
                <a:latin typeface="HGP創英ﾌﾟﾚｾﾞﾝｽEB" pitchFamily="18" charset="-128"/>
                <a:ea typeface="HGP創英ﾌﾟﾚｾﾞﾝｽEB" pitchFamily="18" charset="-128"/>
              </a:rPr>
              <a:t>2025</a:t>
            </a:r>
            <a:r>
              <a:rPr lang="ja-JP" altLang="en-US" sz="1600" u="sng" dirty="0" smtClean="0">
                <a:solidFill>
                  <a:srgbClr val="000000"/>
                </a:solidFill>
                <a:latin typeface="HGP創英ﾌﾟﾚｾﾞﾝｽEB" pitchFamily="18" charset="-128"/>
                <a:ea typeface="HGP創英ﾌﾟﾚｾﾞﾝｽEB" pitchFamily="18" charset="-128"/>
              </a:rPr>
              <a:t>年に向けて医療・介護・予防・住まい・生活支援の一体的な提供の仕組みづくりが必要</a:t>
            </a:r>
            <a:endParaRPr lang="en-US" altLang="ja-JP" sz="1600" u="sng" dirty="0" smtClean="0">
              <a:solidFill>
                <a:srgbClr val="000000"/>
              </a:solidFill>
              <a:latin typeface="HGP創英ﾌﾟﾚｾﾞﾝｽEB" pitchFamily="18" charset="-128"/>
              <a:ea typeface="HGP創英ﾌﾟﾚｾﾞﾝｽEB" pitchFamily="18" charset="-128"/>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重度な要介護状態となっても住み慣れた地域で自分らしい暮らしを継続するための仕組みとしての地域包括ケアシステムの構築に向けては、医療や介護サービスの強化が必要なのは当然だが、調理、買い物、掃除などの生活支援の確保や、介護予防をいかにして効果的なものにしていくかも大きな課題。</a:t>
            </a:r>
          </a:p>
          <a:p>
            <a:pPr marL="709613" lvl="2" indent="-179388" defTabSz="71437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	各自治体では、地域包括ケアシステムの構築に向けて、平成</a:t>
            </a:r>
            <a:r>
              <a:rPr lang="en-US" altLang="ja-JP" sz="1200" dirty="0" smtClean="0">
                <a:solidFill>
                  <a:srgbClr val="000000"/>
                </a:solidFill>
                <a:latin typeface="ＭＳ Ｐゴシック"/>
              </a:rPr>
              <a:t>27</a:t>
            </a:r>
            <a:r>
              <a:rPr lang="ja-JP" altLang="en-US" sz="1200" dirty="0" smtClean="0">
                <a:solidFill>
                  <a:srgbClr val="000000"/>
                </a:solidFill>
                <a:latin typeface="ＭＳ Ｐゴシック"/>
              </a:rPr>
              <a:t>年度から主に４つの事業が展開される。「介護予防・日常生活支援総合事業（以下、総合事業）」、「生活支援体制整備事業（以下、整備事業）」、「在宅医療・介護連携推進事業」、「認知症総合支援事業」である。これら中でも特に、生活支援や介護予防に大きく関係するのは、要支援に相当する比較的軽度の高齢者を対象とした総合事業と、地域全体の生活支援体制の強化を目指す整備事業である。</a:t>
            </a:r>
            <a:endParaRPr lang="en-US" altLang="ja-JP" sz="1200" dirty="0" smtClean="0">
              <a:solidFill>
                <a:srgbClr val="000000"/>
              </a:solidFill>
              <a:latin typeface="ＭＳ Ｐゴシック"/>
            </a:endParaRPr>
          </a:p>
        </p:txBody>
      </p:sp>
      <p:sp>
        <p:nvSpPr>
          <p:cNvPr id="6" name="正方形/長方形 5"/>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algn="ctr" defTabSz="914400" fontAlgn="base">
              <a:lnSpc>
                <a:spcPct val="120000"/>
              </a:lnSpc>
              <a:spcBef>
                <a:spcPct val="50000"/>
              </a:spcBef>
              <a:spcAft>
                <a:spcPct val="0"/>
              </a:spcAft>
              <a:buClr>
                <a:srgbClr val="5A5A5A"/>
              </a:buClr>
              <a:buFont typeface="Wingdings" pitchFamily="2" charset="2"/>
              <a:buNone/>
            </a:pPr>
            <a:r>
              <a:rPr lang="en-US" altLang="ja-JP" sz="1600" b="1" dirty="0" smtClean="0">
                <a:solidFill>
                  <a:srgbClr val="FFFFFF"/>
                </a:solidFill>
                <a:latin typeface="メイリオ" pitchFamily="50" charset="-128"/>
                <a:ea typeface="メイリオ" pitchFamily="50" charset="-128"/>
                <a:cs typeface="メイリオ" pitchFamily="50" charset="-128"/>
              </a:rPr>
              <a:t>Ⅰ</a:t>
            </a:r>
            <a:r>
              <a:rPr lang="ja-JP" altLang="en-US" sz="1600" b="1" dirty="0" smtClean="0">
                <a:solidFill>
                  <a:srgbClr val="FFFFFF"/>
                </a:solidFill>
                <a:latin typeface="メイリオ" pitchFamily="50" charset="-128"/>
                <a:ea typeface="メイリオ" pitchFamily="50" charset="-128"/>
                <a:cs typeface="メイリオ" pitchFamily="50" charset="-128"/>
              </a:rPr>
              <a:t>　なぜ総合事業への移行が必要なのか？</a:t>
            </a:r>
          </a:p>
        </p:txBody>
      </p:sp>
      <p:sp>
        <p:nvSpPr>
          <p:cNvPr id="8" name="テキスト ボックス 7"/>
          <p:cNvSpPr txBox="1"/>
          <p:nvPr/>
        </p:nvSpPr>
        <p:spPr>
          <a:xfrm>
            <a:off x="258859" y="3463027"/>
            <a:ext cx="4751021" cy="3200876"/>
          </a:xfrm>
          <a:prstGeom prst="rect">
            <a:avLst/>
          </a:prstGeom>
          <a:noFill/>
          <a:ln>
            <a:noFill/>
            <a:prstDash val="sysDash"/>
          </a:ln>
        </p:spPr>
        <p:txBody>
          <a:bodyPr wrap="square" rtlCol="0">
            <a:spAutoFit/>
          </a:bodyPr>
          <a:lstStyle/>
          <a:p>
            <a:pPr marL="452438" lvl="1" indent="-179388" defTabSz="914400" fontAlgn="base">
              <a:lnSpc>
                <a:spcPct val="120000"/>
              </a:lnSpc>
              <a:spcAft>
                <a:spcPct val="0"/>
              </a:spcAft>
              <a:buClr>
                <a:srgbClr val="5A5A5A"/>
              </a:buClr>
              <a:buFont typeface="Wingdings" pitchFamily="2" charset="2"/>
              <a:buNone/>
            </a:pPr>
            <a:r>
              <a:rPr lang="ja-JP" altLang="en-US" sz="1600" u="sng" dirty="0" smtClean="0">
                <a:solidFill>
                  <a:srgbClr val="000000"/>
                </a:solidFill>
                <a:latin typeface="HGP創英ﾌﾟﾚｾﾞﾝｽEB" pitchFamily="18" charset="-128"/>
                <a:ea typeface="HGP創英ﾌﾟﾚｾﾞﾝｽEB" pitchFamily="18" charset="-128"/>
              </a:rPr>
              <a:t>◎総合事業の背景：ニーズの増大と担い手の減少</a:t>
            </a:r>
            <a:endParaRPr lang="en-US" altLang="ja-JP" sz="1600" u="sng" dirty="0" smtClean="0">
              <a:solidFill>
                <a:srgbClr val="000000"/>
              </a:solidFill>
              <a:latin typeface="HGP創英ﾌﾟﾚｾﾞﾝｽEB" pitchFamily="18" charset="-128"/>
              <a:ea typeface="HGP創英ﾌﾟﾚｾﾞﾝｽEB" pitchFamily="18" charset="-128"/>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要介護リスクが高くなってくる後期高齢者（</a:t>
            </a:r>
            <a:r>
              <a:rPr lang="en-US" altLang="ja-JP" sz="1200" dirty="0" smtClean="0">
                <a:solidFill>
                  <a:srgbClr val="000000"/>
                </a:solidFill>
                <a:latin typeface="ＭＳ Ｐゴシック"/>
              </a:rPr>
              <a:t>75</a:t>
            </a:r>
            <a:r>
              <a:rPr lang="ja-JP" altLang="en-US" sz="1200" dirty="0" smtClean="0">
                <a:solidFill>
                  <a:srgbClr val="000000"/>
                </a:solidFill>
                <a:latin typeface="ＭＳ Ｐゴシック"/>
              </a:rPr>
              <a:t>歳以上）人口は、今後</a:t>
            </a:r>
            <a:r>
              <a:rPr lang="en-US" altLang="ja-JP" sz="1200" dirty="0" smtClean="0">
                <a:solidFill>
                  <a:srgbClr val="000000"/>
                </a:solidFill>
                <a:latin typeface="ＭＳ Ｐゴシック"/>
              </a:rPr>
              <a:t>2025</a:t>
            </a:r>
            <a:r>
              <a:rPr lang="ja-JP" altLang="en-US" sz="1200" dirty="0" smtClean="0">
                <a:solidFill>
                  <a:srgbClr val="000000"/>
                </a:solidFill>
                <a:latin typeface="ＭＳ Ｐゴシック"/>
              </a:rPr>
              <a:t>年に向けて増加し続ける一方で、生産年齢（</a:t>
            </a:r>
            <a:r>
              <a:rPr lang="en-US" altLang="ja-JP" sz="1200" dirty="0" smtClean="0">
                <a:solidFill>
                  <a:srgbClr val="000000"/>
                </a:solidFill>
                <a:latin typeface="ＭＳ Ｐゴシック"/>
              </a:rPr>
              <a:t>15-64</a:t>
            </a:r>
            <a:r>
              <a:rPr lang="ja-JP" altLang="en-US" sz="1200" dirty="0" smtClean="0">
                <a:solidFill>
                  <a:srgbClr val="000000"/>
                </a:solidFill>
                <a:latin typeface="ＭＳ Ｐゴシック"/>
              </a:rPr>
              <a:t>歳）人口は継続的に減少し、そのギャップは拡大しつづける。</a:t>
            </a: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単身世帯・高齢者のみ世帯の増加により生活支援ニーズは、人口の増加以上に、急速に高まってくることが予想される。</a:t>
            </a:r>
            <a:endParaRPr lang="en-US" altLang="ja-JP" sz="1200" dirty="0" smtClean="0">
              <a:solidFill>
                <a:srgbClr val="000000"/>
              </a:solidFill>
              <a:latin typeface="ＭＳ Ｐゴシック"/>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他方、在宅介護のニーズが増加する中で、それを支える専門職数の増加は、要介護度者の増加に対応できるほどは期待できない。</a:t>
            </a:r>
            <a:endParaRPr lang="en-US" altLang="ja-JP" sz="1200" dirty="0" smtClean="0">
              <a:solidFill>
                <a:srgbClr val="000000"/>
              </a:solidFill>
              <a:latin typeface="ＭＳ Ｐゴシック"/>
            </a:endParaRPr>
          </a:p>
          <a:p>
            <a:pPr marL="719138" lvl="2" indent="-179388" defTabSz="809625" fontAlgn="base">
              <a:lnSpc>
                <a:spcPct val="120000"/>
              </a:lnSpc>
              <a:spcAft>
                <a:spcPts val="300"/>
              </a:spcAft>
              <a:buClr>
                <a:srgbClr val="5A5A5A"/>
              </a:buClr>
              <a:buFont typeface="Wingdings" pitchFamily="2" charset="2"/>
              <a:buChar char="Ø"/>
            </a:pPr>
            <a:r>
              <a:rPr lang="ja-JP" altLang="en-US" sz="1200" dirty="0" smtClean="0">
                <a:solidFill>
                  <a:srgbClr val="000000"/>
                </a:solidFill>
                <a:latin typeface="ＭＳ Ｐゴシック"/>
              </a:rPr>
              <a:t>増加するニーズへの対応と生産年齢人口の減少という、二つの困難な条件のもとに進められなければならないことを意味している。</a:t>
            </a:r>
          </a:p>
          <a:p>
            <a:pPr marL="709613" lvl="2" indent="-179388" defTabSz="714375" fontAlgn="base">
              <a:lnSpc>
                <a:spcPct val="120000"/>
              </a:lnSpc>
              <a:spcAft>
                <a:spcPts val="300"/>
              </a:spcAft>
              <a:buClr>
                <a:srgbClr val="5A5A5A"/>
              </a:buClr>
              <a:buFont typeface="Wingdings" pitchFamily="2" charset="2"/>
              <a:buChar char="Ø"/>
            </a:pPr>
            <a:endParaRPr lang="en-US" altLang="ja-JP" sz="1200" dirty="0" smtClean="0">
              <a:solidFill>
                <a:srgbClr val="000000"/>
              </a:solidFill>
              <a:latin typeface="ＭＳ Ｐゴシック"/>
            </a:endParaRPr>
          </a:p>
        </p:txBody>
      </p:sp>
      <p:pic>
        <p:nvPicPr>
          <p:cNvPr id="10" name="図 9"/>
          <p:cNvPicPr/>
          <p:nvPr/>
        </p:nvPicPr>
        <p:blipFill>
          <a:blip r:embed="rId2" cstate="print"/>
          <a:srcRect/>
          <a:stretch>
            <a:fillRect/>
          </a:stretch>
        </p:blipFill>
        <p:spPr bwMode="auto">
          <a:xfrm>
            <a:off x="5205631" y="3617575"/>
            <a:ext cx="4776006" cy="2871186"/>
          </a:xfrm>
          <a:prstGeom prst="rect">
            <a:avLst/>
          </a:prstGeom>
          <a:noFill/>
          <a:ln w="9525">
            <a:noFill/>
            <a:miter lim="800000"/>
            <a:headEnd/>
            <a:tailEnd/>
          </a:ln>
        </p:spPr>
      </p:pic>
      <p:sp>
        <p:nvSpPr>
          <p:cNvPr id="12" name="テキスト ボックス 11"/>
          <p:cNvSpPr txBox="1"/>
          <p:nvPr/>
        </p:nvSpPr>
        <p:spPr>
          <a:xfrm>
            <a:off x="6273092" y="3482771"/>
            <a:ext cx="2800768" cy="304699"/>
          </a:xfrm>
          <a:prstGeom prst="rect">
            <a:avLst/>
          </a:prstGeom>
          <a:noFill/>
        </p:spPr>
        <p:txBody>
          <a:bodyPr wrap="none" rtlCol="0">
            <a:spAutoFit/>
          </a:bodyPr>
          <a:lstStyle/>
          <a:p>
            <a:pPr algn="ctr" defTabSz="914400" fontAlgn="base">
              <a:lnSpc>
                <a:spcPct val="120000"/>
              </a:lnSpc>
              <a:spcBef>
                <a:spcPct val="50000"/>
              </a:spcBef>
              <a:spcAft>
                <a:spcPct val="0"/>
              </a:spcAft>
              <a:buClr>
                <a:srgbClr val="5A5A5A"/>
              </a:buClr>
              <a:buFont typeface="Wingdings" pitchFamily="2" charset="2"/>
              <a:buNone/>
            </a:pPr>
            <a:r>
              <a:rPr lang="ja-JP" altLang="ja-JP" sz="1200" dirty="0" smtClean="0">
                <a:solidFill>
                  <a:srgbClr val="000000"/>
                </a:solidFill>
                <a:latin typeface="メイリオ" pitchFamily="50" charset="-128"/>
                <a:ea typeface="メイリオ" pitchFamily="50" charset="-128"/>
                <a:cs typeface="メイリオ" pitchFamily="50" charset="-128"/>
              </a:rPr>
              <a:t>＜生産年齢人口の減少と後期高齢者＞</a:t>
            </a:r>
          </a:p>
        </p:txBody>
      </p:sp>
      <p:sp>
        <p:nvSpPr>
          <p:cNvPr id="13" name="正方形/長方形 12"/>
          <p:cNvSpPr/>
          <p:nvPr/>
        </p:nvSpPr>
        <p:spPr>
          <a:xfrm>
            <a:off x="6753204" y="44625"/>
            <a:ext cx="3096345" cy="435967"/>
          </a:xfrm>
          <a:prstGeom prst="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000000"/>
                </a:solidFill>
              </a:rPr>
              <a:t>第</a:t>
            </a:r>
            <a:r>
              <a:rPr lang="en-US" altLang="ja-JP" sz="1200" dirty="0" smtClean="0">
                <a:solidFill>
                  <a:srgbClr val="000000"/>
                </a:solidFill>
              </a:rPr>
              <a:t>111</a:t>
            </a:r>
            <a:r>
              <a:rPr lang="ja-JP" altLang="en-US" sz="1200" dirty="0" smtClean="0">
                <a:solidFill>
                  <a:srgbClr val="000000"/>
                </a:solidFill>
              </a:rPr>
              <a:t>回市町村セミナー</a:t>
            </a:r>
            <a:endParaRPr lang="en-US" altLang="ja-JP" sz="1200" dirty="0" smtClean="0">
              <a:solidFill>
                <a:srgbClr val="000000"/>
              </a:solidFill>
            </a:endParaRPr>
          </a:p>
          <a:p>
            <a:pPr algn="ctr"/>
            <a:r>
              <a:rPr lang="ja-JP" altLang="en-US" sz="1200" dirty="0" smtClean="0">
                <a:solidFill>
                  <a:srgbClr val="000000"/>
                </a:solidFill>
              </a:rPr>
              <a:t>三菱</a:t>
            </a:r>
            <a:r>
              <a:rPr lang="en-US" altLang="ja-JP" sz="1200" dirty="0" smtClean="0">
                <a:solidFill>
                  <a:srgbClr val="000000"/>
                </a:solidFill>
              </a:rPr>
              <a:t>UFJ</a:t>
            </a:r>
            <a:r>
              <a:rPr lang="ja-JP" altLang="en-US" sz="1200" dirty="0" smtClean="0">
                <a:solidFill>
                  <a:srgbClr val="000000"/>
                </a:solidFill>
              </a:rPr>
              <a:t>リサーチ＆コンサルティング資料</a:t>
            </a:r>
          </a:p>
        </p:txBody>
      </p:sp>
      <p:sp>
        <p:nvSpPr>
          <p:cNvPr id="14" name="スライド番号プレースホルダー 2"/>
          <p:cNvSpPr txBox="1">
            <a:spLocks/>
          </p:cNvSpPr>
          <p:nvPr/>
        </p:nvSpPr>
        <p:spPr>
          <a:xfrm>
            <a:off x="9417496" y="6525344"/>
            <a:ext cx="511200" cy="365125"/>
          </a:xfrm>
          <a:prstGeom prst="rect">
            <a:avLst/>
          </a:prstGeom>
        </p:spPr>
        <p:txBody>
          <a:bodyPr vert="horz" lIns="91437" tIns="45718" rIns="91437" bIns="45718" rtlCol="0" anchor="ctr"/>
          <a:lstStyle>
            <a:defPPr>
              <a:defRPr lang="ja-JP"/>
            </a:defPPr>
            <a:lvl1pPr marL="0" algn="r" defTabSz="914367" rtl="0" eaLnBrk="1" latinLnBrk="0" hangingPunct="1">
              <a:defRPr kumimoji="1" sz="1200" kern="1200">
                <a:solidFill>
                  <a:schemeClr val="tx1">
                    <a:tint val="75000"/>
                  </a:schemeClr>
                </a:solidFill>
                <a:latin typeface="+mn-lt"/>
                <a:ea typeface="+mn-ea"/>
                <a:cs typeface="+mn-cs"/>
              </a:defRPr>
            </a:lvl1pPr>
            <a:lvl2pPr marL="457184" algn="l" defTabSz="914367" rtl="0" eaLnBrk="1" latinLnBrk="0" hangingPunct="1">
              <a:defRPr kumimoji="1" sz="1800" kern="1200">
                <a:solidFill>
                  <a:schemeClr val="tx1"/>
                </a:solidFill>
                <a:latin typeface="+mn-lt"/>
                <a:ea typeface="+mn-ea"/>
                <a:cs typeface="+mn-cs"/>
              </a:defRPr>
            </a:lvl2pPr>
            <a:lvl3pPr marL="914367" algn="l" defTabSz="914367" rtl="0" eaLnBrk="1" latinLnBrk="0" hangingPunct="1">
              <a:defRPr kumimoji="1" sz="1800" kern="1200">
                <a:solidFill>
                  <a:schemeClr val="tx1"/>
                </a:solidFill>
                <a:latin typeface="+mn-lt"/>
                <a:ea typeface="+mn-ea"/>
                <a:cs typeface="+mn-cs"/>
              </a:defRPr>
            </a:lvl3pPr>
            <a:lvl4pPr marL="1371552" algn="l" defTabSz="914367" rtl="0" eaLnBrk="1" latinLnBrk="0" hangingPunct="1">
              <a:defRPr kumimoji="1" sz="1800" kern="1200">
                <a:solidFill>
                  <a:schemeClr val="tx1"/>
                </a:solidFill>
                <a:latin typeface="+mn-lt"/>
                <a:ea typeface="+mn-ea"/>
                <a:cs typeface="+mn-cs"/>
              </a:defRPr>
            </a:lvl4pPr>
            <a:lvl5pPr marL="1828736" algn="l" defTabSz="914367" rtl="0" eaLnBrk="1" latinLnBrk="0" hangingPunct="1">
              <a:defRPr kumimoji="1" sz="1800" kern="1200">
                <a:solidFill>
                  <a:schemeClr val="tx1"/>
                </a:solidFill>
                <a:latin typeface="+mn-lt"/>
                <a:ea typeface="+mn-ea"/>
                <a:cs typeface="+mn-cs"/>
              </a:defRPr>
            </a:lvl5pPr>
            <a:lvl6pPr marL="2285919" algn="l" defTabSz="914367" rtl="0" eaLnBrk="1" latinLnBrk="0" hangingPunct="1">
              <a:defRPr kumimoji="1" sz="1800" kern="1200">
                <a:solidFill>
                  <a:schemeClr val="tx1"/>
                </a:solidFill>
                <a:latin typeface="+mn-lt"/>
                <a:ea typeface="+mn-ea"/>
                <a:cs typeface="+mn-cs"/>
              </a:defRPr>
            </a:lvl6pPr>
            <a:lvl7pPr marL="2743103" algn="l" defTabSz="914367" rtl="0" eaLnBrk="1" latinLnBrk="0" hangingPunct="1">
              <a:defRPr kumimoji="1" sz="1800" kern="1200">
                <a:solidFill>
                  <a:schemeClr val="tx1"/>
                </a:solidFill>
                <a:latin typeface="+mn-lt"/>
                <a:ea typeface="+mn-ea"/>
                <a:cs typeface="+mn-cs"/>
              </a:defRPr>
            </a:lvl7pPr>
            <a:lvl8pPr marL="3200287" algn="l" defTabSz="914367" rtl="0" eaLnBrk="1" latinLnBrk="0" hangingPunct="1">
              <a:defRPr kumimoji="1" sz="1800" kern="1200">
                <a:solidFill>
                  <a:schemeClr val="tx1"/>
                </a:solidFill>
                <a:latin typeface="+mn-lt"/>
                <a:ea typeface="+mn-ea"/>
                <a:cs typeface="+mn-cs"/>
              </a:defRPr>
            </a:lvl8pPr>
            <a:lvl9pPr marL="3657471" algn="l" defTabSz="914367" rtl="0" eaLnBrk="1" latinLnBrk="0" hangingPunct="1">
              <a:defRPr kumimoji="1" sz="1800" kern="1200">
                <a:solidFill>
                  <a:schemeClr val="tx1"/>
                </a:solidFill>
                <a:latin typeface="+mn-lt"/>
                <a:ea typeface="+mn-ea"/>
                <a:cs typeface="+mn-cs"/>
              </a:defRPr>
            </a:lvl9pPr>
          </a:lstStyle>
          <a:p>
            <a:fld id="{D4B724C8-BE4B-4408-B758-2CAB7A724F97}" type="slidenum">
              <a:rPr lang="ja-JP" altLang="en-US" sz="1400" b="1" smtClean="0">
                <a:solidFill>
                  <a:prstClr val="black"/>
                </a:solidFill>
              </a:rPr>
              <a:pPr/>
              <a:t>3</a:t>
            </a:fld>
            <a:endParaRPr lang="ja-JP" altLang="en-US" sz="1400" b="1" dirty="0">
              <a:solidFill>
                <a:prstClr val="black"/>
              </a:solidFill>
            </a:endParaRPr>
          </a:p>
        </p:txBody>
      </p:sp>
    </p:spTree>
    <p:extLst>
      <p:ext uri="{BB962C8B-B14F-4D97-AF65-F5344CB8AC3E}">
        <p14:creationId xmlns:p14="http://schemas.microsoft.com/office/powerpoint/2010/main" val="1190049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64" y="3861048"/>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64" y="3140968"/>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73" y="1661225"/>
            <a:ext cx="1224136" cy="4385816"/>
          </a:xfrm>
          <a:prstGeom prst="rect">
            <a:avLst/>
          </a:prstGeom>
          <a:noFill/>
          <a:ln w="25400">
            <a:noFill/>
            <a:miter lim="800000"/>
            <a:headEnd/>
            <a:tailEnd/>
          </a:ln>
        </p:spPr>
        <p:txBody>
          <a:bodyPr wrap="square" lIns="0" tIns="0" rIns="0" bIns="0" anchor="ctr" anchorCtr="0">
            <a:spAutoFit/>
          </a:bodyPr>
          <a:lstStyle/>
          <a:p>
            <a:pPr defTabSz="762000">
              <a:lnSpc>
                <a:spcPts val="19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２０１４年度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２０１５年度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２０１６年度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1900"/>
              </a:lnSpc>
            </a:pPr>
            <a:r>
              <a:rPr lang="ja-JP" altLang="en-US" sz="1600" dirty="0" smtClean="0">
                <a:solidFill>
                  <a:prstClr val="black"/>
                </a:solidFill>
                <a:latin typeface="HGSｺﾞｼｯｸM" pitchFamily="50" charset="-128"/>
                <a:ea typeface="HGSｺﾞｼｯｸM" pitchFamily="50" charset="-128"/>
              </a:rPr>
              <a:t>２０１７年度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10001" y="177878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210001" y="2456570"/>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10001" y="3174876"/>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28" y="1429987"/>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29987"/>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0722" y="1429987"/>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240" y="1429987"/>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grpSp>
        <p:nvGrpSpPr>
          <p:cNvPr id="2" name="グループ化 1"/>
          <p:cNvGrpSpPr/>
          <p:nvPr/>
        </p:nvGrpSpPr>
        <p:grpSpPr>
          <a:xfrm>
            <a:off x="3463820" y="1739227"/>
            <a:ext cx="1296156" cy="644364"/>
            <a:chOff x="3463817" y="1790027"/>
            <a:chExt cx="1296156" cy="644364"/>
          </a:xfrm>
        </p:grpSpPr>
        <p:sp>
          <p:nvSpPr>
            <p:cNvPr id="8231" name="Rectangle 16"/>
            <p:cNvSpPr>
              <a:spLocks noChangeArrowheads="1"/>
            </p:cNvSpPr>
            <p:nvPr/>
          </p:nvSpPr>
          <p:spPr bwMode="auto">
            <a:xfrm>
              <a:off x="3463818" y="1790027"/>
              <a:ext cx="1008112" cy="216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17" y="2006051"/>
              <a:ext cx="1152128" cy="216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29" y="2218391"/>
              <a:ext cx="1296144" cy="216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sp>
        <p:nvSpPr>
          <p:cNvPr id="8211" name="AutoShape 23"/>
          <p:cNvSpPr>
            <a:spLocks/>
          </p:cNvSpPr>
          <p:nvPr/>
        </p:nvSpPr>
        <p:spPr bwMode="auto">
          <a:xfrm>
            <a:off x="6969270" y="2600586"/>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70" y="3294509"/>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70" y="4024114"/>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22" y="391740"/>
            <a:ext cx="9747366" cy="1021681"/>
          </a:xfrm>
          <a:prstGeom prst="roundRect">
            <a:avLst>
              <a:gd name="adj" fmla="val 523"/>
            </a:avLst>
          </a:prstGeom>
          <a:solidFill>
            <a:schemeClr val="bg1"/>
          </a:solidFill>
          <a:ln w="12700">
            <a:solidFill>
              <a:schemeClr val="tx1"/>
            </a:solidFill>
            <a:round/>
            <a:headEnd/>
            <a:tailEnd/>
          </a:ln>
        </p:spPr>
        <p:txBody>
          <a:bodyPr wrap="square" lIns="36000" tIns="36000" rIns="36000" bIns="36000" anchor="ctr">
            <a:spAutoFit/>
          </a:bodyPr>
          <a:lstStyle/>
          <a:p>
            <a:pPr marL="177800" indent="-177800" defTabSz="914353">
              <a:lnSpc>
                <a:spcPts val="1700"/>
              </a:lnSpc>
            </a:pP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市町村</a:t>
            </a:r>
            <a:r>
              <a:rPr lang="ja-JP" altLang="en-US" sz="1400" dirty="0">
                <a:solidFill>
                  <a:prstClr val="black"/>
                </a:solidFill>
                <a:latin typeface="ＭＳ Ｐゴシック"/>
              </a:rPr>
              <a:t>は３年を１期（２００５年度までは５年を１期）とする介護保険事業計画</a:t>
            </a:r>
            <a:r>
              <a:rPr lang="ja-JP" altLang="en-US" sz="1400" dirty="0" smtClean="0">
                <a:solidFill>
                  <a:prstClr val="black"/>
                </a:solidFill>
                <a:latin typeface="ＭＳ Ｐゴシック"/>
              </a:rPr>
              <a:t>を策定し、３年ごとに</a:t>
            </a:r>
            <a:r>
              <a:rPr lang="ja-JP" altLang="en-US" sz="1400" dirty="0">
                <a:solidFill>
                  <a:prstClr val="black"/>
                </a:solidFill>
                <a:latin typeface="ＭＳ Ｐゴシック"/>
              </a:rPr>
              <a:t>見直しを行う</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77800" indent="-177800" defTabSz="914353">
              <a:lnSpc>
                <a:spcPts val="17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保険料</a:t>
            </a:r>
            <a:r>
              <a:rPr lang="ja-JP" altLang="en-US" sz="1400" dirty="0">
                <a:solidFill>
                  <a:prstClr val="black"/>
                </a:solidFill>
                <a:latin typeface="ＭＳ Ｐゴシック"/>
              </a:rPr>
              <a:t>は、３年ごとに、事業計画に定めるサービス費用見込額等に</a:t>
            </a:r>
            <a:r>
              <a:rPr lang="ja-JP" altLang="en-US" sz="1400" dirty="0" smtClean="0">
                <a:solidFill>
                  <a:prstClr val="black"/>
                </a:solidFill>
                <a:latin typeface="ＭＳ Ｐゴシック"/>
              </a:rPr>
              <a:t>基づき</a:t>
            </a:r>
            <a:r>
              <a:rPr lang="ja-JP" altLang="en-US" sz="1400" dirty="0">
                <a:solidFill>
                  <a:prstClr val="black"/>
                </a:solidFill>
                <a:latin typeface="ＭＳ Ｐゴシック"/>
              </a:rPr>
              <a:t>、</a:t>
            </a:r>
            <a:r>
              <a:rPr lang="ja-JP" altLang="en-US" sz="1400" dirty="0" smtClean="0">
                <a:solidFill>
                  <a:prstClr val="black"/>
                </a:solidFill>
                <a:latin typeface="ＭＳ Ｐゴシック"/>
              </a:rPr>
              <a:t>３年間を</a:t>
            </a:r>
            <a:r>
              <a:rPr lang="ja-JP" altLang="en-US" sz="1400" dirty="0">
                <a:solidFill>
                  <a:prstClr val="black"/>
                </a:solidFill>
                <a:latin typeface="ＭＳ Ｐゴシック"/>
              </a:rPr>
              <a:t>通じて</a:t>
            </a:r>
            <a:r>
              <a:rPr lang="ja-JP" altLang="en-US" sz="1400" dirty="0" smtClean="0">
                <a:solidFill>
                  <a:prstClr val="black"/>
                </a:solidFill>
                <a:latin typeface="ＭＳ Ｐゴシック"/>
              </a:rPr>
              <a:t>財政</a:t>
            </a:r>
            <a:r>
              <a:rPr lang="ja-JP" altLang="en-US" sz="1400" dirty="0">
                <a:solidFill>
                  <a:prstClr val="black"/>
                </a:solidFill>
                <a:latin typeface="ＭＳ Ｐゴシック"/>
              </a:rPr>
              <a:t>の</a:t>
            </a:r>
            <a:r>
              <a:rPr lang="ja-JP" altLang="en-US" sz="1400" dirty="0" smtClean="0">
                <a:solidFill>
                  <a:prstClr val="black"/>
                </a:solidFill>
                <a:latin typeface="ＭＳ Ｐゴシック"/>
              </a:rPr>
              <a:t>均衡を</a:t>
            </a:r>
            <a:r>
              <a:rPr lang="ja-JP" altLang="en-US" sz="1400" dirty="0">
                <a:solidFill>
                  <a:prstClr val="black"/>
                </a:solidFill>
                <a:latin typeface="ＭＳ Ｐゴシック"/>
              </a:rPr>
              <a:t>保つよう</a:t>
            </a:r>
            <a:r>
              <a:rPr lang="ja-JP" altLang="en-US" sz="1400" dirty="0" smtClean="0">
                <a:solidFill>
                  <a:prstClr val="black"/>
                </a:solidFill>
                <a:latin typeface="ＭＳ Ｐゴシック"/>
              </a:rPr>
              <a:t>設定。</a:t>
            </a:r>
            <a:endParaRPr lang="en-US" altLang="ja-JP" sz="1400" dirty="0" smtClean="0">
              <a:solidFill>
                <a:prstClr val="black"/>
              </a:solidFill>
              <a:latin typeface="ＭＳ Ｐゴシック"/>
            </a:endParaRPr>
          </a:p>
          <a:p>
            <a:pPr marL="177800" indent="-177800" defTabSz="914353">
              <a:lnSpc>
                <a:spcPts val="1700"/>
              </a:lnSpc>
              <a:spcBef>
                <a:spcPts val="600"/>
              </a:spcBef>
            </a:pPr>
            <a:r>
              <a:rPr lang="ja-JP" altLang="en-US" sz="1400" dirty="0" smtClean="0">
                <a:solidFill>
                  <a:prstClr val="black"/>
                </a:solidFill>
                <a:latin typeface="ＭＳ Ｐゴシック"/>
              </a:rPr>
              <a:t>○ 高齢化</a:t>
            </a:r>
            <a:r>
              <a:rPr lang="ja-JP" altLang="en-US" sz="1400" dirty="0">
                <a:solidFill>
                  <a:prstClr val="black"/>
                </a:solidFill>
                <a:latin typeface="ＭＳ Ｐゴシック"/>
              </a:rPr>
              <a:t>の進展により、保険料が</a:t>
            </a:r>
            <a:r>
              <a:rPr lang="en-US" altLang="ja-JP" sz="1400" dirty="0">
                <a:solidFill>
                  <a:prstClr val="black"/>
                </a:solidFill>
                <a:latin typeface="ＭＳ Ｐゴシック"/>
              </a:rPr>
              <a:t>2020</a:t>
            </a:r>
            <a:r>
              <a:rPr lang="ja-JP" altLang="en-US" sz="1400" dirty="0">
                <a:solidFill>
                  <a:prstClr val="black"/>
                </a:solidFill>
                <a:latin typeface="ＭＳ Ｐゴシック"/>
              </a:rPr>
              <a:t>年には</a:t>
            </a:r>
            <a:r>
              <a:rPr lang="en-US" altLang="ja-JP" sz="1400" dirty="0">
                <a:solidFill>
                  <a:prstClr val="black"/>
                </a:solidFill>
                <a:latin typeface="ＭＳ Ｐゴシック"/>
              </a:rPr>
              <a:t>6,771</a:t>
            </a:r>
            <a:r>
              <a:rPr lang="ja-JP" altLang="en-US" sz="1400" dirty="0">
                <a:solidFill>
                  <a:prstClr val="black"/>
                </a:solidFill>
                <a:latin typeface="ＭＳ Ｐゴシック"/>
              </a:rPr>
              <a:t>円、</a:t>
            </a:r>
            <a:r>
              <a:rPr lang="en-US" altLang="ja-JP" sz="1400" dirty="0">
                <a:solidFill>
                  <a:prstClr val="black"/>
                </a:solidFill>
                <a:latin typeface="ＭＳ Ｐゴシック"/>
              </a:rPr>
              <a:t>2025</a:t>
            </a:r>
            <a:r>
              <a:rPr lang="ja-JP" altLang="en-US" sz="1400" dirty="0">
                <a:solidFill>
                  <a:prstClr val="black"/>
                </a:solidFill>
                <a:latin typeface="ＭＳ Ｐゴシック"/>
              </a:rPr>
              <a:t>年には</a:t>
            </a:r>
            <a:r>
              <a:rPr lang="en-US" altLang="ja-JP" sz="1400" dirty="0">
                <a:solidFill>
                  <a:prstClr val="black"/>
                </a:solidFill>
                <a:latin typeface="ＭＳ Ｐゴシック"/>
              </a:rPr>
              <a:t>8,165</a:t>
            </a:r>
            <a:r>
              <a:rPr lang="ja-JP" altLang="en-US" sz="1400" dirty="0">
                <a:solidFill>
                  <a:prstClr val="black"/>
                </a:solidFill>
                <a:latin typeface="ＭＳ Ｐゴシック"/>
              </a:rPr>
              <a:t>円に上昇することが</a:t>
            </a:r>
            <a:r>
              <a:rPr lang="ja-JP" altLang="en-US" sz="1400" dirty="0" smtClean="0">
                <a:solidFill>
                  <a:prstClr val="black"/>
                </a:solidFill>
                <a:latin typeface="ＭＳ Ｐゴシック"/>
              </a:rPr>
              <a:t>見込まれており、地域包括ケアシステムの構築を図る一方、介護保険制度の持続可能性の確保のための重点化・効率化も必要となっている。</a:t>
            </a:r>
            <a:endParaRPr lang="ja-JP" altLang="en-US" sz="1400" dirty="0">
              <a:solidFill>
                <a:prstClr val="black"/>
              </a:solidFill>
              <a:latin typeface="ＭＳ Ｐゴシック"/>
            </a:endParaRPr>
          </a:p>
        </p:txBody>
      </p:sp>
      <p:sp>
        <p:nvSpPr>
          <p:cNvPr id="8228" name="AutoShape 25"/>
          <p:cNvSpPr>
            <a:spLocks/>
          </p:cNvSpPr>
          <p:nvPr/>
        </p:nvSpPr>
        <p:spPr bwMode="auto">
          <a:xfrm>
            <a:off x="6969270" y="4725144"/>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10001" y="3904481"/>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9" name="Text Box 31"/>
          <p:cNvSpPr txBox="1">
            <a:spLocks noChangeArrowheads="1"/>
          </p:cNvSpPr>
          <p:nvPr/>
        </p:nvSpPr>
        <p:spPr bwMode="auto">
          <a:xfrm>
            <a:off x="2936776" y="314947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24" y="3153668"/>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24" y="2446288"/>
            <a:ext cx="432049" cy="68040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24" y="1739227"/>
            <a:ext cx="432049" cy="68040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24" y="3873748"/>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3873748"/>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37" y="2430413"/>
            <a:ext cx="9906017" cy="0"/>
          </a:xfrm>
          <a:prstGeom prst="line">
            <a:avLst/>
          </a:prstGeom>
          <a:noFill/>
          <a:ln w="19050">
            <a:solidFill>
              <a:schemeClr val="tx1"/>
            </a:solidFill>
            <a:prstDash val="sysDot"/>
            <a:round/>
            <a:headEnd/>
            <a:tailEnd/>
          </a:ln>
        </p:spPr>
        <p:txBody>
          <a:bodyPr wrap="square"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64" y="4581128"/>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24" y="4602336"/>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36776" y="4606580"/>
            <a:ext cx="396190" cy="647267"/>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grpSp>
        <p:nvGrpSpPr>
          <p:cNvPr id="3" name="グループ化 2"/>
          <p:cNvGrpSpPr/>
          <p:nvPr/>
        </p:nvGrpSpPr>
        <p:grpSpPr>
          <a:xfrm>
            <a:off x="3463812" y="2452638"/>
            <a:ext cx="1800200" cy="648048"/>
            <a:chOff x="3463809" y="2452638"/>
            <a:chExt cx="1800200" cy="648048"/>
          </a:xfrm>
        </p:grpSpPr>
        <p:sp>
          <p:nvSpPr>
            <p:cNvPr id="57" name="Rectangle 16"/>
            <p:cNvSpPr>
              <a:spLocks noChangeArrowheads="1"/>
            </p:cNvSpPr>
            <p:nvPr/>
          </p:nvSpPr>
          <p:spPr bwMode="auto">
            <a:xfrm>
              <a:off x="3463814" y="2452638"/>
              <a:ext cx="1368153" cy="216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811" y="2668662"/>
              <a:ext cx="1512168" cy="216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809" y="2884686"/>
              <a:ext cx="1800200" cy="216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grpSp>
        <p:nvGrpSpPr>
          <p:cNvPr id="4" name="グループ化 3"/>
          <p:cNvGrpSpPr/>
          <p:nvPr/>
        </p:nvGrpSpPr>
        <p:grpSpPr>
          <a:xfrm>
            <a:off x="3463832" y="3174876"/>
            <a:ext cx="2016241" cy="648048"/>
            <a:chOff x="3463809" y="3458911"/>
            <a:chExt cx="2016241" cy="648048"/>
          </a:xfrm>
        </p:grpSpPr>
        <p:sp>
          <p:nvSpPr>
            <p:cNvPr id="61" name="Rectangle 16"/>
            <p:cNvSpPr>
              <a:spLocks noChangeArrowheads="1"/>
            </p:cNvSpPr>
            <p:nvPr/>
          </p:nvSpPr>
          <p:spPr bwMode="auto">
            <a:xfrm>
              <a:off x="3463809" y="3458911"/>
              <a:ext cx="1800200" cy="216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816" y="3674935"/>
              <a:ext cx="1872208" cy="216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826" y="3890959"/>
              <a:ext cx="2016224" cy="216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grpSp>
        <p:nvGrpSpPr>
          <p:cNvPr id="5" name="グループ化 4"/>
          <p:cNvGrpSpPr/>
          <p:nvPr/>
        </p:nvGrpSpPr>
        <p:grpSpPr>
          <a:xfrm>
            <a:off x="3463801" y="3892822"/>
            <a:ext cx="2304262" cy="648048"/>
            <a:chOff x="3463801" y="4323007"/>
            <a:chExt cx="2304262" cy="648048"/>
          </a:xfrm>
        </p:grpSpPr>
        <p:sp>
          <p:nvSpPr>
            <p:cNvPr id="64" name="Rectangle 16"/>
            <p:cNvSpPr>
              <a:spLocks noChangeArrowheads="1"/>
            </p:cNvSpPr>
            <p:nvPr/>
          </p:nvSpPr>
          <p:spPr bwMode="auto">
            <a:xfrm>
              <a:off x="3463817" y="4323007"/>
              <a:ext cx="2088232" cy="216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01" y="4539031"/>
              <a:ext cx="2160240" cy="216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06" y="4755055"/>
              <a:ext cx="2304257" cy="216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grpSp>
        <p:nvGrpSpPr>
          <p:cNvPr id="6" name="グループ化 5"/>
          <p:cNvGrpSpPr/>
          <p:nvPr/>
        </p:nvGrpSpPr>
        <p:grpSpPr>
          <a:xfrm>
            <a:off x="3463801" y="4606528"/>
            <a:ext cx="2596822" cy="649186"/>
            <a:chOff x="3463797" y="4606528"/>
            <a:chExt cx="2596822" cy="649186"/>
          </a:xfrm>
        </p:grpSpPr>
        <p:sp>
          <p:nvSpPr>
            <p:cNvPr id="69" name="Rectangle 16"/>
            <p:cNvSpPr>
              <a:spLocks noChangeArrowheads="1"/>
            </p:cNvSpPr>
            <p:nvPr/>
          </p:nvSpPr>
          <p:spPr bwMode="auto">
            <a:xfrm>
              <a:off x="3463797" y="4606528"/>
              <a:ext cx="2376264" cy="216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8.8</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4822552"/>
              <a:ext cx="2520280" cy="216000"/>
            </a:xfrm>
            <a:prstGeom prst="rect">
              <a:avLst/>
            </a:prstGeom>
            <a:solidFill>
              <a:srgbClr val="66FF66"/>
            </a:solidFill>
            <a:ln w="6350">
              <a:solidFill>
                <a:schemeClr val="tx1"/>
              </a:solidFill>
              <a:prstDash val="solid"/>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smtClean="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8331" y="5039714"/>
              <a:ext cx="2592288" cy="216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10.0</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grpSp>
      <p:sp>
        <p:nvSpPr>
          <p:cNvPr id="72" name="AutoShape 25"/>
          <p:cNvSpPr>
            <a:spLocks/>
          </p:cNvSpPr>
          <p:nvPr/>
        </p:nvSpPr>
        <p:spPr bwMode="auto">
          <a:xfrm>
            <a:off x="6969270" y="1922798"/>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10001" y="4615036"/>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89" y="1738911"/>
            <a:ext cx="396190" cy="1167215"/>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446340"/>
            <a:ext cx="396190" cy="1138623"/>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64" y="6024463"/>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60" name="Text Box 2" descr="市松模様 (小)"/>
          <p:cNvSpPr txBox="1">
            <a:spLocks noChangeArrowheads="1"/>
          </p:cNvSpPr>
          <p:nvPr/>
        </p:nvSpPr>
        <p:spPr bwMode="auto">
          <a:xfrm>
            <a:off x="56291" y="6357346"/>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56" name="Rectangle 12"/>
          <p:cNvSpPr>
            <a:spLocks noChangeArrowheads="1"/>
          </p:cNvSpPr>
          <p:nvPr/>
        </p:nvSpPr>
        <p:spPr bwMode="auto">
          <a:xfrm>
            <a:off x="8697485" y="1429987"/>
            <a:ext cx="1157783" cy="504056"/>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介護報酬の改定率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25423" y="2162136"/>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25423" y="2522257"/>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18619" y="2906680"/>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25423" y="3606924"/>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25423" y="4332635"/>
            <a:ext cx="1283891"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2" name="Text Box 3" descr="市松模様 (小)"/>
          <p:cNvSpPr txBox="1">
            <a:spLocks noChangeArrowheads="1"/>
          </p:cNvSpPr>
          <p:nvPr/>
        </p:nvSpPr>
        <p:spPr bwMode="auto">
          <a:xfrm>
            <a:off x="8416573" y="4939815"/>
            <a:ext cx="1564417" cy="395885"/>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1000" dirty="0" smtClean="0">
                <a:solidFill>
                  <a:prstClr val="black"/>
                </a:solidFill>
                <a:latin typeface="Arial Black" pitchFamily="34" charset="0"/>
                <a:ea typeface="HGSｺﾞｼｯｸM" pitchFamily="50" charset="-128"/>
              </a:rPr>
              <a:t>消費税率引上げに伴う</a:t>
            </a:r>
            <a:endParaRPr lang="en-US" altLang="ja-JP" sz="1000" dirty="0" smtClean="0">
              <a:solidFill>
                <a:prstClr val="black"/>
              </a:solidFill>
              <a:latin typeface="Arial Black" pitchFamily="34" charset="0"/>
              <a:ea typeface="HGSｺﾞｼｯｸM" pitchFamily="50" charset="-128"/>
            </a:endParaRPr>
          </a:p>
          <a:p>
            <a:pPr algn="ctr" defTabSz="762000"/>
            <a:r>
              <a:rPr lang="en-US" altLang="ja-JP" sz="1000" dirty="0" smtClean="0">
                <a:solidFill>
                  <a:prstClr val="black"/>
                </a:solidFill>
                <a:latin typeface="Arial Black" pitchFamily="34" charset="0"/>
                <a:ea typeface="HGSｺﾞｼｯｸM" pitchFamily="50" charset="-128"/>
              </a:rPr>
              <a:t>H26</a:t>
            </a:r>
            <a:r>
              <a:rPr lang="ja-JP" altLang="en-US" sz="1000" dirty="0" smtClean="0">
                <a:solidFill>
                  <a:prstClr val="black"/>
                </a:solidFill>
                <a:latin typeface="Arial Black" pitchFamily="34" charset="0"/>
                <a:ea typeface="HGSｺﾞｼｯｸM" pitchFamily="50" charset="-128"/>
              </a:rPr>
              <a:t>年度改定 ＋</a:t>
            </a:r>
            <a:r>
              <a:rPr lang="en-US" altLang="ja-JP" sz="1000" dirty="0" smtClean="0">
                <a:solidFill>
                  <a:prstClr val="black"/>
                </a:solidFill>
                <a:latin typeface="Arial Black" pitchFamily="34" charset="0"/>
                <a:ea typeface="HGSｺﾞｼｯｸM" pitchFamily="50" charset="-128"/>
              </a:rPr>
              <a:t>0.63</a:t>
            </a:r>
            <a:r>
              <a:rPr lang="ja-JP" altLang="en-US" sz="1000" dirty="0" smtClean="0">
                <a:solidFill>
                  <a:prstClr val="black"/>
                </a:solidFill>
                <a:latin typeface="Arial Black" pitchFamily="34" charset="0"/>
                <a:ea typeface="HGSｺﾞｼｯｸM" pitchFamily="50" charset="-128"/>
              </a:rPr>
              <a:t>％</a:t>
            </a:r>
            <a:endParaRPr lang="ja-JP" altLang="en-US" sz="1000" dirty="0">
              <a:solidFill>
                <a:prstClr val="black"/>
              </a:solidFill>
              <a:latin typeface="Arial Black" pitchFamily="34" charset="0"/>
              <a:ea typeface="HGSｺﾞｼｯｸM" pitchFamily="50" charset="-128"/>
            </a:endParaRPr>
          </a:p>
        </p:txBody>
      </p:sp>
      <p:sp>
        <p:nvSpPr>
          <p:cNvPr id="84" name="正方形/長方形 83"/>
          <p:cNvSpPr/>
          <p:nvPr/>
        </p:nvSpPr>
        <p:spPr>
          <a:xfrm>
            <a:off x="166715" y="7179"/>
            <a:ext cx="9505056" cy="33209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介護給付と保険料の推移</a:t>
            </a:r>
          </a:p>
        </p:txBody>
      </p:sp>
      <p:sp>
        <p:nvSpPr>
          <p:cNvPr id="85" name="スライド番号プレースホルダー 3"/>
          <p:cNvSpPr txBox="1">
            <a:spLocks/>
          </p:cNvSpPr>
          <p:nvPr/>
        </p:nvSpPr>
        <p:spPr>
          <a:xfrm>
            <a:off x="9417499" y="6492941"/>
            <a:ext cx="488504"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b="1" smtClean="0">
                <a:solidFill>
                  <a:prstClr val="black"/>
                </a:solidFill>
                <a:latin typeface="+mn-ea"/>
              </a:rPr>
              <a:pPr/>
              <a:t>4</a:t>
            </a:fld>
            <a:endParaRPr lang="ja-JP" altLang="en-US" sz="1400" b="1" dirty="0">
              <a:solidFill>
                <a:prstClr val="black"/>
              </a:solidFill>
              <a:latin typeface="+mn-ea"/>
            </a:endParaRPr>
          </a:p>
        </p:txBody>
      </p:sp>
      <p:sp>
        <p:nvSpPr>
          <p:cNvPr id="74" name="Line 7"/>
          <p:cNvSpPr>
            <a:spLocks noChangeShapeType="1"/>
          </p:cNvSpPr>
          <p:nvPr/>
        </p:nvSpPr>
        <p:spPr bwMode="auto">
          <a:xfrm>
            <a:off x="-2849" y="5304383"/>
            <a:ext cx="9832727" cy="0"/>
          </a:xfrm>
          <a:prstGeom prst="line">
            <a:avLst/>
          </a:prstGeom>
          <a:noFill/>
          <a:ln w="19050">
            <a:solidFill>
              <a:schemeClr val="tx1"/>
            </a:solidFill>
            <a:prstDash val="sysDot"/>
            <a:round/>
            <a:headEnd/>
            <a:tailEnd/>
          </a:ln>
        </p:spPr>
        <p:txBody>
          <a:bodyPr lIns="87886" tIns="43943" rIns="87886" bIns="43943">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83" name="Text Box 26"/>
          <p:cNvSpPr txBox="1">
            <a:spLocks noChangeArrowheads="1"/>
          </p:cNvSpPr>
          <p:nvPr/>
        </p:nvSpPr>
        <p:spPr bwMode="auto">
          <a:xfrm>
            <a:off x="1424624" y="5322416"/>
            <a:ext cx="432049" cy="680400"/>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第六期</a:t>
            </a:r>
            <a:endParaRPr lang="ja-JP" altLang="en-US" sz="1400" dirty="0">
              <a:solidFill>
                <a:prstClr val="black"/>
              </a:solidFill>
              <a:latin typeface="HGSｺﾞｼｯｸM" pitchFamily="50" charset="-128"/>
              <a:ea typeface="HGSｺﾞｼｯｸM" pitchFamily="50" charset="-128"/>
            </a:endParaRPr>
          </a:p>
        </p:txBody>
      </p:sp>
      <p:sp>
        <p:nvSpPr>
          <p:cNvPr id="86" name="Text Box 31"/>
          <p:cNvSpPr txBox="1">
            <a:spLocks noChangeArrowheads="1"/>
          </p:cNvSpPr>
          <p:nvPr/>
        </p:nvSpPr>
        <p:spPr bwMode="auto">
          <a:xfrm>
            <a:off x="2936776" y="5335973"/>
            <a:ext cx="396190" cy="647267"/>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第六期</a:t>
            </a:r>
            <a:endParaRPr lang="ja-JP" altLang="en-US" sz="1400" dirty="0">
              <a:solidFill>
                <a:prstClr val="black"/>
              </a:solidFill>
              <a:latin typeface="HGSｺﾞｼｯｸM" pitchFamily="50" charset="-128"/>
              <a:ea typeface="HGSｺﾞｼｯｸM" pitchFamily="50" charset="-128"/>
            </a:endParaRPr>
          </a:p>
        </p:txBody>
      </p:sp>
      <p:grpSp>
        <p:nvGrpSpPr>
          <p:cNvPr id="7" name="グループ化 6"/>
          <p:cNvGrpSpPr/>
          <p:nvPr/>
        </p:nvGrpSpPr>
        <p:grpSpPr>
          <a:xfrm>
            <a:off x="3476529" y="5331943"/>
            <a:ext cx="2772615" cy="647505"/>
            <a:chOff x="3476529" y="5341416"/>
            <a:chExt cx="2772615" cy="647505"/>
          </a:xfrm>
        </p:grpSpPr>
        <p:sp>
          <p:nvSpPr>
            <p:cNvPr id="87" name="Rectangle 18"/>
            <p:cNvSpPr>
              <a:spLocks noChangeArrowheads="1"/>
            </p:cNvSpPr>
            <p:nvPr/>
          </p:nvSpPr>
          <p:spPr bwMode="auto">
            <a:xfrm>
              <a:off x="3476529" y="5341416"/>
              <a:ext cx="2628000" cy="2160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10.1</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8" name="Rectangle 18"/>
            <p:cNvSpPr>
              <a:spLocks noChangeArrowheads="1"/>
            </p:cNvSpPr>
            <p:nvPr/>
          </p:nvSpPr>
          <p:spPr bwMode="auto">
            <a:xfrm>
              <a:off x="3478548" y="5557416"/>
              <a:ext cx="2698588" cy="2160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10.4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9" name="Rectangle 18"/>
            <p:cNvSpPr>
              <a:spLocks noChangeArrowheads="1"/>
            </p:cNvSpPr>
            <p:nvPr/>
          </p:nvSpPr>
          <p:spPr bwMode="auto">
            <a:xfrm>
              <a:off x="3478548" y="5772921"/>
              <a:ext cx="2770596" cy="216000"/>
            </a:xfrm>
            <a:prstGeom prst="rect">
              <a:avLst/>
            </a:prstGeom>
            <a:solidFill>
              <a:srgbClr val="00B050"/>
            </a:solidFill>
            <a:ln w="12700">
              <a:solidFill>
                <a:schemeClr val="tx1"/>
              </a:solidFill>
              <a:prstDash val="dash"/>
              <a:miter lim="800000"/>
              <a:headEnd/>
              <a:tailEnd/>
            </a:ln>
          </p:spPr>
          <p:txBody>
            <a:bodyPr wrap="none" lIns="87886" tIns="43943" rIns="87886" bIns="43943" anchor="ctr" anchorCtr="1">
              <a:noAutofit/>
            </a:bodyPr>
            <a:lstStyle/>
            <a:p>
              <a:pPr algn="ctr" defTabSz="727075"/>
              <a:endParaRPr lang="ja-JP" altLang="ja-JP" sz="1400" dirty="0">
                <a:solidFill>
                  <a:prstClr val="black"/>
                </a:solidFill>
                <a:latin typeface="Arial Black" pitchFamily="34" charset="0"/>
                <a:ea typeface="HGSｺﾞｼｯｸM" pitchFamily="50" charset="-128"/>
              </a:endParaRPr>
            </a:p>
          </p:txBody>
        </p:sp>
      </p:grpSp>
      <p:sp>
        <p:nvSpPr>
          <p:cNvPr id="90" name="Text Box 3" descr="市松模様 (小)"/>
          <p:cNvSpPr txBox="1">
            <a:spLocks noChangeArrowheads="1"/>
          </p:cNvSpPr>
          <p:nvPr/>
        </p:nvSpPr>
        <p:spPr bwMode="auto">
          <a:xfrm>
            <a:off x="8713843" y="5321865"/>
            <a:ext cx="1283892" cy="498477"/>
          </a:xfrm>
          <a:prstGeom prst="rect">
            <a:avLst/>
          </a:prstGeom>
          <a:noFill/>
          <a:ln w="25400">
            <a:noFill/>
            <a:miter lim="800000"/>
            <a:headEnd/>
            <a:tailEnd/>
          </a:ln>
        </p:spPr>
        <p:txBody>
          <a:bodyPr wrap="none" lIns="87256" tIns="43628" rIns="87256" bIns="43628" anchor="ctr" anchorCtr="0">
            <a:spAutoFit/>
          </a:bodyPr>
          <a:lstStyle/>
          <a:p>
            <a:pPr algn="ctr" defTabSz="762000">
              <a:lnSpc>
                <a:spcPts val="1600"/>
              </a:lnSpc>
            </a:pPr>
            <a:r>
              <a:rPr lang="en-US" altLang="ja-JP" sz="1400" dirty="0" smtClean="0">
                <a:solidFill>
                  <a:prstClr val="black"/>
                </a:solidFill>
                <a:latin typeface="Arial Black" pitchFamily="34" charset="0"/>
                <a:ea typeface="HGSｺﾞｼｯｸM" pitchFamily="50" charset="-128"/>
              </a:rPr>
              <a:t>H27</a:t>
            </a:r>
            <a:r>
              <a:rPr lang="ja-JP" altLang="en-US" sz="1400" dirty="0" smtClean="0">
                <a:solidFill>
                  <a:prstClr val="black"/>
                </a:solidFill>
                <a:latin typeface="Arial Black" pitchFamily="34" charset="0"/>
                <a:ea typeface="HGSｺﾞｼｯｸM" pitchFamily="50" charset="-128"/>
              </a:rPr>
              <a:t>年改定　</a:t>
            </a:r>
            <a:endParaRPr lang="en-US" altLang="ja-JP" sz="1400" dirty="0" smtClean="0">
              <a:solidFill>
                <a:prstClr val="black"/>
              </a:solidFill>
              <a:latin typeface="Arial Black" pitchFamily="34" charset="0"/>
              <a:ea typeface="HGSｺﾞｼｯｸM" pitchFamily="50" charset="-128"/>
            </a:endParaRPr>
          </a:p>
          <a:p>
            <a:pPr algn="ctr" defTabSz="762000">
              <a:lnSpc>
                <a:spcPts val="1600"/>
              </a:lnSpc>
            </a:pPr>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2.27</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91" name="AutoShape 25"/>
          <p:cNvSpPr>
            <a:spLocks/>
          </p:cNvSpPr>
          <p:nvPr/>
        </p:nvSpPr>
        <p:spPr bwMode="auto">
          <a:xfrm>
            <a:off x="6993705" y="5460765"/>
            <a:ext cx="468150"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pPr defTabSz="914353"/>
            <a:endParaRPr lang="ja-JP" altLang="en-US" dirty="0">
              <a:solidFill>
                <a:prstClr val="black"/>
              </a:solidFill>
              <a:latin typeface="ＭＳ ゴシック" pitchFamily="49" charset="-128"/>
              <a:ea typeface="ＭＳ ゴシック" pitchFamily="49" charset="-128"/>
            </a:endParaRPr>
          </a:p>
        </p:txBody>
      </p:sp>
      <p:sp>
        <p:nvSpPr>
          <p:cNvPr id="93" name="Text Box 5" descr="市松模様 (小)"/>
          <p:cNvSpPr txBox="1">
            <a:spLocks noChangeArrowheads="1"/>
          </p:cNvSpPr>
          <p:nvPr/>
        </p:nvSpPr>
        <p:spPr bwMode="auto">
          <a:xfrm>
            <a:off x="7208729" y="5364215"/>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5,514</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94" name="テキスト ボックス 93"/>
          <p:cNvSpPr txBox="1"/>
          <p:nvPr/>
        </p:nvSpPr>
        <p:spPr bwMode="auto">
          <a:xfrm>
            <a:off x="2123603" y="6649348"/>
            <a:ext cx="5535913" cy="197490"/>
          </a:xfrm>
          <a:prstGeom prst="rect">
            <a:avLst/>
          </a:prstGeom>
          <a:noFill/>
          <a:ln w="9525">
            <a:noFill/>
            <a:miter lim="800000"/>
            <a:headEnd/>
            <a:tailEnd/>
          </a:ln>
          <a:effectLst/>
        </p:spPr>
        <p:txBody>
          <a:bodyPr wrap="square" lIns="0" tIns="0" rIns="0" bIns="0" rtlCol="0" anchor="ctr" anchorCtr="0">
            <a:spAutoFit/>
          </a:bodyPr>
          <a:lstStyle/>
          <a:p>
            <a:pPr defTabSz="914353">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2015</a:t>
            </a:r>
            <a:r>
              <a:rPr lang="ja-JP" altLang="en-US" sz="900" dirty="0" smtClean="0">
                <a:solidFill>
                  <a:prstClr val="black"/>
                </a:solidFill>
                <a:latin typeface="ＭＳ Ｐゴシック"/>
              </a:rPr>
              <a:t>年度は当初予算である。</a:t>
            </a:r>
            <a:endParaRPr lang="en-US" altLang="ja-JP" sz="900" dirty="0" smtClean="0">
              <a:solidFill>
                <a:prstClr val="black"/>
              </a:solidFill>
              <a:latin typeface="HGSｺﾞｼｯｸM" pitchFamily="50" charset="-128"/>
              <a:ea typeface="HGSｺﾞｼｯｸM" pitchFamily="50" charset="-128"/>
            </a:endParaRPr>
          </a:p>
          <a:p>
            <a:pPr defTabSz="914353">
              <a:lnSpc>
                <a:spcPts val="500"/>
              </a:lnSpc>
              <a:spcBef>
                <a:spcPct val="50000"/>
              </a:spcBef>
            </a:pPr>
            <a:r>
              <a:rPr lang="en-US" altLang="ja-JP" sz="900" dirty="0" smtClean="0">
                <a:solidFill>
                  <a:prstClr val="black"/>
                </a:solidFill>
                <a:latin typeface="ＭＳ Ｐゴシック"/>
              </a:rPr>
              <a:t>※</a:t>
            </a:r>
            <a:r>
              <a:rPr lang="en-US" altLang="ja-JP" sz="900" dirty="0">
                <a:solidFill>
                  <a:prstClr val="black"/>
                </a:solidFill>
                <a:latin typeface="ＭＳ Ｐゴシック"/>
              </a:rPr>
              <a:t>2020</a:t>
            </a:r>
            <a:r>
              <a:rPr lang="ja-JP" altLang="en-US" sz="900" dirty="0" smtClean="0">
                <a:solidFill>
                  <a:prstClr val="black"/>
                </a:solidFill>
                <a:latin typeface="ＭＳ Ｐゴシック"/>
              </a:rPr>
              <a:t>年度及び</a:t>
            </a: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年度の保険料は全国の保険者が作成した第</a:t>
            </a:r>
            <a:r>
              <a:rPr lang="en-US" altLang="ja-JP" sz="900" dirty="0" smtClean="0">
                <a:solidFill>
                  <a:prstClr val="black"/>
                </a:solidFill>
                <a:latin typeface="ＭＳ Ｐゴシック"/>
              </a:rPr>
              <a:t>6</a:t>
            </a:r>
            <a:r>
              <a:rPr lang="ja-JP" altLang="en-US" sz="900" dirty="0" smtClean="0">
                <a:solidFill>
                  <a:prstClr val="black"/>
                </a:solidFill>
                <a:latin typeface="ＭＳ Ｐゴシック"/>
              </a:rPr>
              <a:t>期介護保険</a:t>
            </a:r>
            <a:r>
              <a:rPr lang="ja-JP" altLang="en-US" sz="900" dirty="0">
                <a:solidFill>
                  <a:prstClr val="black"/>
                </a:solidFill>
                <a:latin typeface="ＭＳ Ｐゴシック"/>
              </a:rPr>
              <a:t>事業計画に</a:t>
            </a:r>
            <a:r>
              <a:rPr lang="ja-JP" altLang="en-US" sz="900" dirty="0" smtClean="0">
                <a:solidFill>
                  <a:prstClr val="black"/>
                </a:solidFill>
                <a:latin typeface="ＭＳ Ｐゴシック"/>
              </a:rPr>
              <a:t>おける推計値。 </a:t>
            </a:r>
            <a:endParaRPr lang="ja-JP" altLang="en-US" sz="900" dirty="0">
              <a:solidFill>
                <a:prstClr val="black"/>
              </a:solidFill>
              <a:latin typeface="ＭＳ Ｐゴシック"/>
            </a:endParaRPr>
          </a:p>
        </p:txBody>
      </p:sp>
      <p:sp>
        <p:nvSpPr>
          <p:cNvPr id="95" name="Rectangle 18"/>
          <p:cNvSpPr>
            <a:spLocks noChangeArrowheads="1"/>
          </p:cNvSpPr>
          <p:nvPr/>
        </p:nvSpPr>
        <p:spPr bwMode="auto">
          <a:xfrm>
            <a:off x="3476013" y="6290456"/>
            <a:ext cx="4080837" cy="279615"/>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96" name="Text Box 5" descr="市松模様 (小)"/>
          <p:cNvSpPr txBox="1">
            <a:spLocks noChangeArrowheads="1"/>
          </p:cNvSpPr>
          <p:nvPr/>
        </p:nvSpPr>
        <p:spPr bwMode="auto">
          <a:xfrm>
            <a:off x="7556813" y="6263825"/>
            <a:ext cx="2673156" cy="365107"/>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8,165</a:t>
            </a:r>
            <a:r>
              <a:rPr lang="ja-JP" altLang="en-US" dirty="0" smtClean="0">
                <a:solidFill>
                  <a:prstClr val="black"/>
                </a:solidFill>
                <a:latin typeface="Arial Black" pitchFamily="34" charset="0"/>
                <a:ea typeface="HGSｺﾞｼｯｸM" pitchFamily="50" charset="-128"/>
              </a:rPr>
              <a:t>円（全国平均）</a:t>
            </a:r>
            <a:endParaRPr lang="ja-JP" altLang="en-US" dirty="0">
              <a:solidFill>
                <a:prstClr val="black"/>
              </a:solidFill>
              <a:latin typeface="Arial Black" pitchFamily="34" charset="0"/>
              <a:ea typeface="HGSｺﾞｼｯｸM" pitchFamily="50" charset="-128"/>
            </a:endParaRPr>
          </a:p>
        </p:txBody>
      </p:sp>
      <p:sp>
        <p:nvSpPr>
          <p:cNvPr id="97" name="Rectangle 18"/>
          <p:cNvSpPr>
            <a:spLocks noChangeArrowheads="1"/>
          </p:cNvSpPr>
          <p:nvPr/>
        </p:nvSpPr>
        <p:spPr bwMode="auto">
          <a:xfrm>
            <a:off x="3476001" y="6053124"/>
            <a:ext cx="3203158" cy="237333"/>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98" name="Text Box 5" descr="市松模様 (小)"/>
          <p:cNvSpPr txBox="1">
            <a:spLocks noChangeArrowheads="1"/>
          </p:cNvSpPr>
          <p:nvPr/>
        </p:nvSpPr>
        <p:spPr bwMode="auto">
          <a:xfrm>
            <a:off x="7558936" y="5979481"/>
            <a:ext cx="2673156" cy="365107"/>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a:solidFill>
                  <a:prstClr val="black"/>
                </a:solidFill>
                <a:latin typeface="Arial Black" pitchFamily="34" charset="0"/>
                <a:ea typeface="HGSｺﾞｼｯｸM" pitchFamily="50" charset="-128"/>
              </a:rPr>
              <a:t>6,771</a:t>
            </a:r>
            <a:r>
              <a:rPr lang="ja-JP" altLang="en-US" dirty="0" smtClean="0">
                <a:solidFill>
                  <a:prstClr val="black"/>
                </a:solidFill>
                <a:latin typeface="Arial Black" pitchFamily="34" charset="0"/>
                <a:ea typeface="HGSｺﾞｼｯｸM" pitchFamily="50" charset="-128"/>
              </a:rPr>
              <a:t>円（全国平均）</a:t>
            </a:r>
            <a:endParaRPr lang="ja-JP" altLang="en-US" dirty="0">
              <a:solidFill>
                <a:prstClr val="black"/>
              </a:solidFill>
              <a:latin typeface="Arial Black" pitchFamily="34" charset="0"/>
              <a:ea typeface="HGSｺﾞｼｯｸM" pitchFamily="50" charset="-128"/>
            </a:endParaRPr>
          </a:p>
        </p:txBody>
      </p:sp>
      <p:sp>
        <p:nvSpPr>
          <p:cNvPr id="99" name="Text Box 2" descr="市松模様 (小)"/>
          <p:cNvSpPr txBox="1">
            <a:spLocks noChangeArrowheads="1"/>
          </p:cNvSpPr>
          <p:nvPr/>
        </p:nvSpPr>
        <p:spPr bwMode="auto">
          <a:xfrm>
            <a:off x="56487" y="6051884"/>
            <a:ext cx="1223940"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２０２０年度</a:t>
            </a:r>
            <a:endParaRPr lang="en-US" altLang="ja-JP" sz="1600" dirty="0">
              <a:solidFill>
                <a:prstClr val="black"/>
              </a:solidFill>
              <a:latin typeface="HGSｺﾞｼｯｸM" pitchFamily="50" charset="-128"/>
              <a:ea typeface="HGSｺﾞｼｯｸM" pitchFamily="50" charset="-128"/>
            </a:endParaRPr>
          </a:p>
        </p:txBody>
      </p:sp>
      <p:sp>
        <p:nvSpPr>
          <p:cNvPr id="100" name="テキスト ボックス 99"/>
          <p:cNvSpPr txBox="1"/>
          <p:nvPr/>
        </p:nvSpPr>
        <p:spPr>
          <a:xfrm>
            <a:off x="499264" y="6209288"/>
            <a:ext cx="338554" cy="284693"/>
          </a:xfrm>
          <a:prstGeom prst="rect">
            <a:avLst/>
          </a:prstGeom>
          <a:noFill/>
        </p:spPr>
        <p:txBody>
          <a:bodyPr vert="eaVert" wrap="none" rtlCol="0">
            <a:spAutoFit/>
          </a:bodyPr>
          <a:lstStyle/>
          <a:p>
            <a:pPr defTabSz="914353"/>
            <a:r>
              <a:rPr lang="ja-JP" altLang="en-US" sz="1000" dirty="0" smtClean="0">
                <a:solidFill>
                  <a:prstClr val="black"/>
                </a:solidFill>
              </a:rPr>
              <a:t>・・・</a:t>
            </a:r>
            <a:endParaRPr lang="ja-JP" altLang="en-US" sz="1000" dirty="0">
              <a:solidFill>
                <a:prstClr val="black"/>
              </a:solidFill>
            </a:endParaRPr>
          </a:p>
        </p:txBody>
      </p:sp>
    </p:spTree>
    <p:extLst>
      <p:ext uri="{BB962C8B-B14F-4D97-AF65-F5344CB8AC3E}">
        <p14:creationId xmlns:p14="http://schemas.microsoft.com/office/powerpoint/2010/main" val="353905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48" y="2708921"/>
            <a:ext cx="9322545" cy="410444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73"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69" name="円/楕円 68"/>
          <p:cNvSpPr/>
          <p:nvPr/>
        </p:nvSpPr>
        <p:spPr>
          <a:xfrm>
            <a:off x="7695306" y="37890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32822" y="3891763"/>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1" name="左カーブ矢印 70"/>
          <p:cNvSpPr/>
          <p:nvPr/>
        </p:nvSpPr>
        <p:spPr>
          <a:xfrm rot="2216199">
            <a:off x="6520490" y="39947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7" name="左カーブ矢印 76"/>
          <p:cNvSpPr/>
          <p:nvPr/>
        </p:nvSpPr>
        <p:spPr>
          <a:xfrm rot="1592324" flipH="1">
            <a:off x="3640508"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6" name="右カーブ矢印 75"/>
          <p:cNvSpPr/>
          <p:nvPr/>
        </p:nvSpPr>
        <p:spPr>
          <a:xfrm rot="12586660">
            <a:off x="5647360" y="5166598"/>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36" name="円/楕円 35"/>
          <p:cNvSpPr/>
          <p:nvPr/>
        </p:nvSpPr>
        <p:spPr>
          <a:xfrm>
            <a:off x="3303623"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41" name="テキスト ボックス 40"/>
          <p:cNvSpPr txBox="1"/>
          <p:nvPr/>
        </p:nvSpPr>
        <p:spPr>
          <a:xfrm>
            <a:off x="1610593" y="3140954"/>
            <a:ext cx="1170130" cy="338554"/>
          </a:xfrm>
          <a:prstGeom prst="rect">
            <a:avLst/>
          </a:prstGeom>
          <a:noFill/>
        </p:spPr>
        <p:txBody>
          <a:bodyPr wrap="square" lIns="91420" tIns="45713" rIns="91420" bIns="45713" rtlCol="0">
            <a:spAutoFit/>
          </a:bodyPr>
          <a:lstStyle/>
          <a:p>
            <a:endParaRPr lang="en-US" altLang="ja-JP" sz="1600" b="1" spc="-100"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723"/>
            <a:ext cx="2340260" cy="500123"/>
          </a:xfrm>
          <a:prstGeom prst="rect">
            <a:avLst/>
          </a:prstGeom>
          <a:noFill/>
        </p:spPr>
        <p:txBody>
          <a:bodyPr wrap="square" lIns="91420" tIns="45713" rIns="91420" bIns="45713" rtlCol="0">
            <a:spAutoFit/>
          </a:bodyPr>
          <a:lstStyle/>
          <a:p>
            <a:r>
              <a:rPr lang="ja-JP" altLang="en-US" sz="1050" spc="-100" dirty="0">
                <a:solidFill>
                  <a:prstClr val="black"/>
                </a:solidFill>
                <a:latin typeface="ＭＳ Ｐゴシック"/>
              </a:rPr>
              <a:t>いつまでも元気に暮らすために･･･  </a:t>
            </a:r>
            <a:endParaRPr lang="en-US" altLang="ja-JP" sz="105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生活支援・介護予防</a:t>
            </a:r>
            <a:endParaRPr lang="en-US" altLang="ja-JP" sz="1600" b="1" spc="-100"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57" y="4386590"/>
            <a:ext cx="1032027" cy="338540"/>
          </a:xfrm>
          <a:prstGeom prst="rect">
            <a:avLst/>
          </a:prstGeom>
          <a:noFill/>
        </p:spPr>
        <p:txBody>
          <a:bodyPr wrap="square" lIns="91420" tIns="45713" rIns="91420" bIns="45713" rtlCol="0">
            <a:spAutoFit/>
          </a:bodyPr>
          <a:lstStyle/>
          <a:p>
            <a:r>
              <a:rPr lang="ja-JP" altLang="en-US" sz="1600" b="1" spc="-100" dirty="0">
                <a:solidFill>
                  <a:prstClr val="black"/>
                </a:solidFill>
                <a:latin typeface="HG丸ｺﾞｼｯｸM-PRO" pitchFamily="50" charset="-128"/>
                <a:ea typeface="HG丸ｺﾞｼｯｸM-PRO" pitchFamily="50" charset="-128"/>
              </a:rPr>
              <a:t>住まい</a:t>
            </a:r>
            <a:endParaRPr lang="en-US" altLang="ja-JP" sz="1600" b="1" spc="-100" dirty="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77" y="4581114"/>
            <a:ext cx="936105" cy="526898"/>
          </a:xfrm>
          <a:prstGeom prst="rect">
            <a:avLst/>
          </a:prstGeom>
        </p:spPr>
      </p:pic>
      <p:sp>
        <p:nvSpPr>
          <p:cNvPr id="55" name="角丸四角形 54"/>
          <p:cNvSpPr/>
          <p:nvPr/>
        </p:nvSpPr>
        <p:spPr>
          <a:xfrm>
            <a:off x="2959255"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a:solidFill>
                  <a:prstClr val="black"/>
                </a:solidFill>
              </a:rPr>
              <a:t>地域包括ケアシステムの姿</a:t>
            </a:r>
          </a:p>
        </p:txBody>
      </p:sp>
      <p:sp>
        <p:nvSpPr>
          <p:cNvPr id="59" name="角丸四角形 58"/>
          <p:cNvSpPr/>
          <p:nvPr/>
        </p:nvSpPr>
        <p:spPr>
          <a:xfrm>
            <a:off x="6748701" y="5373216"/>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a:solidFill>
                  <a:prstClr val="black"/>
                </a:solidFill>
              </a:rPr>
              <a:t>※</a:t>
            </a:r>
            <a:r>
              <a:rPr lang="ja-JP" altLang="en-US" sz="1200" spc="-100" dirty="0">
                <a:solidFill>
                  <a:prstClr val="black"/>
                </a:solidFill>
              </a:rPr>
              <a:t>　</a:t>
            </a:r>
            <a:r>
              <a:rPr lang="ja-JP" altLang="ja-JP" sz="1200" spc="-100" dirty="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35082" y="4221620"/>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70"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dirty="0">
              <a:solidFill>
                <a:prstClr val="black"/>
              </a:solidFill>
            </a:endParaRPr>
          </a:p>
        </p:txBody>
      </p:sp>
      <p:pic>
        <p:nvPicPr>
          <p:cNvPr id="18" name="図 17" descr="build32.wmf"/>
          <p:cNvPicPr>
            <a:picLocks noChangeAspect="1"/>
          </p:cNvPicPr>
          <p:nvPr/>
        </p:nvPicPr>
        <p:blipFill>
          <a:blip r:embed="rId6" cstate="print"/>
          <a:stretch>
            <a:fillRect/>
          </a:stretch>
        </p:blipFill>
        <p:spPr>
          <a:xfrm>
            <a:off x="8046689" y="3284977"/>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8046698" y="3573005"/>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7332338" y="3530648"/>
            <a:ext cx="722972" cy="690426"/>
          </a:xfrm>
          <a:prstGeom prst="rect">
            <a:avLst/>
          </a:prstGeom>
        </p:spPr>
      </p:pic>
      <p:sp>
        <p:nvSpPr>
          <p:cNvPr id="39" name="テキスト ボックス 38"/>
          <p:cNvSpPr txBox="1"/>
          <p:nvPr/>
        </p:nvSpPr>
        <p:spPr>
          <a:xfrm>
            <a:off x="6179572" y="3879342"/>
            <a:ext cx="3228034" cy="1092593"/>
          </a:xfrm>
          <a:prstGeom prst="rect">
            <a:avLst/>
          </a:prstGeom>
          <a:noFill/>
        </p:spPr>
        <p:txBody>
          <a:bodyPr wrap="square" lIns="91420" tIns="45713" rIns="91420" bIns="45713" rtlCol="0">
            <a:spAutoFit/>
          </a:bodyPr>
          <a:lstStyle/>
          <a:p>
            <a:r>
              <a:rPr lang="ja-JP" altLang="en-US" sz="900" spc="-100" dirty="0">
                <a:solidFill>
                  <a:prstClr val="black"/>
                </a:solidFill>
                <a:latin typeface="ＭＳ Ｐゴシック"/>
              </a:rPr>
              <a:t>■在宅系サービス：</a:t>
            </a:r>
            <a:endParaRPr lang="en-US" altLang="ja-JP" sz="900" spc="-100" dirty="0">
              <a:solidFill>
                <a:prstClr val="black"/>
              </a:solidFill>
              <a:latin typeface="ＭＳ Ｐゴシック"/>
            </a:endParaRPr>
          </a:p>
          <a:p>
            <a:r>
              <a:rPr lang="ja-JP" altLang="en-US" sz="800" spc="-100" dirty="0">
                <a:solidFill>
                  <a:prstClr val="black"/>
                </a:solidFill>
                <a:latin typeface="ＭＳ Ｐゴシック"/>
              </a:rPr>
              <a:t>・訪問介護　・訪問看護　・通所介護　</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・小規模多機能型居宅介護</a:t>
            </a:r>
            <a:endParaRPr lang="en-US" altLang="ja-JP" sz="800" spc="-100" dirty="0">
              <a:solidFill>
                <a:prstClr val="black"/>
              </a:solidFill>
              <a:latin typeface="ＭＳ Ｐゴシック"/>
            </a:endParaRPr>
          </a:p>
          <a:p>
            <a:r>
              <a:rPr lang="ja-JP" altLang="en-US" sz="800" spc="-100" dirty="0">
                <a:solidFill>
                  <a:prstClr val="black"/>
                </a:solidFill>
                <a:latin typeface="ＭＳ Ｐゴシック"/>
              </a:rPr>
              <a:t>・</a:t>
            </a:r>
            <a:r>
              <a:rPr lang="ja-JP" altLang="en-US" sz="800" spc="-100" dirty="0">
                <a:solidFill>
                  <a:prstClr val="black"/>
                </a:solidFill>
              </a:rPr>
              <a:t>短期入所生活</a:t>
            </a:r>
            <a:r>
              <a:rPr lang="ja-JP" altLang="en-US" sz="800" spc="-100" dirty="0" smtClean="0">
                <a:solidFill>
                  <a:prstClr val="black"/>
                </a:solidFill>
              </a:rPr>
              <a:t>介護</a:t>
            </a:r>
            <a:endParaRPr lang="en-US" altLang="ja-JP" sz="800" spc="-100" dirty="0" smtClean="0">
              <a:solidFill>
                <a:prstClr val="black"/>
              </a:solidFill>
            </a:endParaRPr>
          </a:p>
          <a:p>
            <a:r>
              <a:rPr lang="ja-JP" altLang="en-US" sz="800" spc="-100" dirty="0">
                <a:solidFill>
                  <a:prstClr val="black"/>
                </a:solidFill>
              </a:rPr>
              <a:t>・福祉</a:t>
            </a:r>
            <a:r>
              <a:rPr lang="ja-JP" altLang="en-US" sz="800" spc="-100" dirty="0" smtClean="0">
                <a:solidFill>
                  <a:prstClr val="black"/>
                </a:solidFill>
              </a:rPr>
              <a:t>用具</a:t>
            </a:r>
            <a:endParaRPr lang="en-US" altLang="ja-JP" sz="800" spc="-100" dirty="0">
              <a:solidFill>
                <a:prstClr val="black"/>
              </a:solidFill>
            </a:endParaRPr>
          </a:p>
          <a:p>
            <a:r>
              <a:rPr lang="ja-JP" altLang="en-US" sz="800" spc="-100" dirty="0">
                <a:solidFill>
                  <a:prstClr val="black"/>
                </a:solidFill>
              </a:rPr>
              <a:t>・</a:t>
            </a:r>
            <a:r>
              <a:rPr lang="en-US" altLang="ja-JP" sz="800" spc="-100" dirty="0">
                <a:solidFill>
                  <a:prstClr val="black"/>
                </a:solidFill>
              </a:rPr>
              <a:t>24</a:t>
            </a:r>
            <a:r>
              <a:rPr lang="ja-JP" altLang="en-US" sz="800" spc="-100" dirty="0">
                <a:solidFill>
                  <a:prstClr val="black"/>
                </a:solidFill>
              </a:rPr>
              <a:t>時間対応の訪問サービス</a:t>
            </a:r>
            <a:endParaRPr lang="en-US" altLang="ja-JP" sz="800" spc="-100" dirty="0">
              <a:solidFill>
                <a:prstClr val="black"/>
              </a:solidFill>
            </a:endParaRPr>
          </a:p>
          <a:p>
            <a:r>
              <a:rPr lang="ja-JP" altLang="en-US" sz="800" spc="-100" dirty="0">
                <a:solidFill>
                  <a:prstClr val="black"/>
                </a:solidFill>
              </a:rPr>
              <a:t>・複合型サービス</a:t>
            </a:r>
            <a:endParaRPr lang="en-US" altLang="ja-JP" sz="800" spc="-100" dirty="0">
              <a:solidFill>
                <a:prstClr val="black"/>
              </a:solidFill>
            </a:endParaRPr>
          </a:p>
          <a:p>
            <a:r>
              <a:rPr lang="en-US" altLang="ja-JP" sz="800" spc="-100" dirty="0">
                <a:solidFill>
                  <a:prstClr val="black"/>
                </a:solidFill>
              </a:rPr>
              <a:t>  </a:t>
            </a:r>
            <a:r>
              <a:rPr lang="ja-JP" altLang="en-US" sz="800" spc="-100" dirty="0">
                <a:solidFill>
                  <a:prstClr val="black"/>
                </a:solidFill>
              </a:rPr>
              <a:t>　（小規模多機能型居宅介護＋訪問看護） </a:t>
            </a:r>
            <a:r>
              <a:rPr lang="ja-JP" altLang="en-US" sz="800" spc="-100" dirty="0">
                <a:solidFill>
                  <a:prstClr val="black"/>
                </a:solidFill>
                <a:latin typeface="ＭＳ Ｐゴシック"/>
              </a:rPr>
              <a:t>等</a:t>
            </a:r>
            <a:endParaRPr lang="en-US" altLang="ja-JP" sz="800" spc="-100" dirty="0">
              <a:solidFill>
                <a:prstClr val="black"/>
              </a:solidFill>
              <a:latin typeface="ＭＳ Ｐゴシック"/>
            </a:endParaRPr>
          </a:p>
        </p:txBody>
      </p:sp>
      <p:sp>
        <p:nvSpPr>
          <p:cNvPr id="51" name="角丸四角形吹き出し 50"/>
          <p:cNvSpPr/>
          <p:nvPr/>
        </p:nvSpPr>
        <p:spPr>
          <a:xfrm>
            <a:off x="3872847" y="51571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a:solidFill>
                  <a:prstClr val="black"/>
                </a:solidFill>
              </a:rPr>
              <a:t>　・自宅</a:t>
            </a:r>
            <a:endParaRPr lang="en-US" altLang="ja-JP" sz="900" spc="-100" dirty="0">
              <a:solidFill>
                <a:prstClr val="black"/>
              </a:solidFill>
            </a:endParaRPr>
          </a:p>
          <a:p>
            <a:r>
              <a:rPr lang="ja-JP" altLang="en-US" sz="900" spc="-100" dirty="0">
                <a:solidFill>
                  <a:prstClr val="black"/>
                </a:solidFill>
              </a:rPr>
              <a:t>　・サービス付き高齢者向け住宅 等</a:t>
            </a:r>
          </a:p>
        </p:txBody>
      </p:sp>
      <p:pic>
        <p:nvPicPr>
          <p:cNvPr id="66" name="図 65" descr="building03_cl2.wmf"/>
          <p:cNvPicPr>
            <a:picLocks noChangeAspect="1"/>
          </p:cNvPicPr>
          <p:nvPr/>
        </p:nvPicPr>
        <p:blipFill>
          <a:blip r:embed="rId10" cstate="print"/>
          <a:stretch>
            <a:fillRect/>
          </a:stretch>
        </p:blipFill>
        <p:spPr>
          <a:xfrm flipH="1">
            <a:off x="1380119" y="5323454"/>
            <a:ext cx="648074" cy="551017"/>
          </a:xfrm>
          <a:prstGeom prst="rect">
            <a:avLst/>
          </a:prstGeom>
        </p:spPr>
      </p:pic>
      <p:sp>
        <p:nvSpPr>
          <p:cNvPr id="78" name="角丸四角形吹き出し 77"/>
          <p:cNvSpPr/>
          <p:nvPr/>
        </p:nvSpPr>
        <p:spPr>
          <a:xfrm>
            <a:off x="2172243" y="5373198"/>
            <a:ext cx="846310" cy="823838"/>
          </a:xfrm>
          <a:prstGeom prst="wedgeRoundRectCallout">
            <a:avLst>
              <a:gd name="adj1" fmla="val -69366"/>
              <a:gd name="adj2" fmla="val -1060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a:solidFill>
                  <a:prstClr val="black"/>
                </a:solidFill>
              </a:rPr>
              <a:t>相談業務やサービスの</a:t>
            </a:r>
            <a:endParaRPr lang="en-US" altLang="ja-JP" sz="900" spc="-100" dirty="0">
              <a:solidFill>
                <a:prstClr val="black"/>
              </a:solidFill>
            </a:endParaRPr>
          </a:p>
          <a:p>
            <a:pPr algn="ctr"/>
            <a:r>
              <a:rPr lang="ja-JP" altLang="en-US" sz="900" spc="-100" dirty="0">
                <a:solidFill>
                  <a:prstClr val="black"/>
                </a:solidFill>
              </a:rPr>
              <a:t>コーディネートを行います。</a:t>
            </a:r>
          </a:p>
        </p:txBody>
      </p:sp>
      <p:pic>
        <p:nvPicPr>
          <p:cNvPr id="40" name="図 39" descr="health_0179.wmf"/>
          <p:cNvPicPr>
            <a:picLocks noChangeAspect="1"/>
          </p:cNvPicPr>
          <p:nvPr/>
        </p:nvPicPr>
        <p:blipFill>
          <a:blip r:embed="rId11" cstate="print"/>
          <a:stretch>
            <a:fillRect/>
          </a:stretch>
        </p:blipFill>
        <p:spPr>
          <a:xfrm>
            <a:off x="6014783" y="3506484"/>
            <a:ext cx="888573" cy="498566"/>
          </a:xfrm>
          <a:prstGeom prst="rect">
            <a:avLst/>
          </a:prstGeom>
        </p:spPr>
      </p:pic>
      <p:sp>
        <p:nvSpPr>
          <p:cNvPr id="65" name="テキスト ボックス 64"/>
          <p:cNvSpPr txBox="1"/>
          <p:nvPr/>
        </p:nvSpPr>
        <p:spPr>
          <a:xfrm>
            <a:off x="8480227" y="4007974"/>
            <a:ext cx="1649237" cy="954093"/>
          </a:xfrm>
          <a:prstGeom prst="rect">
            <a:avLst/>
          </a:prstGeom>
          <a:noFill/>
        </p:spPr>
        <p:txBody>
          <a:bodyPr wrap="square" lIns="91420" tIns="45713" rIns="91420" bIns="45713" rtlCol="0">
            <a:spAutoFit/>
          </a:bodyPr>
          <a:lstStyle/>
          <a:p>
            <a:r>
              <a:rPr lang="ja-JP" altLang="en-US" sz="800" spc="-100" dirty="0">
                <a:solidFill>
                  <a:prstClr val="black"/>
                </a:solidFill>
              </a:rPr>
              <a:t>■施設・居住系サービス</a:t>
            </a:r>
          </a:p>
          <a:p>
            <a:r>
              <a:rPr lang="ja-JP" altLang="en-US" sz="800" spc="-100" dirty="0">
                <a:solidFill>
                  <a:prstClr val="black"/>
                </a:solidFill>
              </a:rPr>
              <a:t>・介護老人福祉施設</a:t>
            </a:r>
            <a:endParaRPr lang="en-US" altLang="ja-JP" sz="800" spc="-100" dirty="0">
              <a:solidFill>
                <a:prstClr val="black"/>
              </a:solidFill>
            </a:endParaRPr>
          </a:p>
          <a:p>
            <a:r>
              <a:rPr lang="ja-JP" altLang="en-US" sz="800" spc="-100" dirty="0">
                <a:solidFill>
                  <a:prstClr val="black"/>
                </a:solidFill>
              </a:rPr>
              <a:t>・介護老人保健施設</a:t>
            </a:r>
            <a:endParaRPr lang="en-US" altLang="ja-JP" sz="800" spc="-100" dirty="0">
              <a:solidFill>
                <a:prstClr val="black"/>
              </a:solidFill>
            </a:endParaRPr>
          </a:p>
          <a:p>
            <a:r>
              <a:rPr lang="ja-JP" altLang="en-US" sz="800" spc="-100" dirty="0">
                <a:solidFill>
                  <a:prstClr val="black"/>
                </a:solidFill>
                <a:latin typeface="ＭＳ Ｐゴシック"/>
              </a:rPr>
              <a:t>・</a:t>
            </a:r>
            <a:r>
              <a:rPr lang="ja-JP" altLang="en-US" sz="800" spc="-100" dirty="0">
                <a:solidFill>
                  <a:prstClr val="black"/>
                </a:solidFill>
                <a:latin typeface="Arial" charset="0"/>
              </a:rPr>
              <a:t>認知症共同生活介護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a:t>
            </a:r>
            <a:r>
              <a:rPr lang="ja-JP" altLang="en-US" sz="800" spc="-100" dirty="0" smtClean="0">
                <a:solidFill>
                  <a:prstClr val="black"/>
                </a:solidFill>
                <a:latin typeface="Arial" charset="0"/>
              </a:rPr>
              <a:t>特定施設入居者</a:t>
            </a:r>
            <a:r>
              <a:rPr lang="ja-JP" altLang="en-US" sz="800" spc="-100" dirty="0">
                <a:solidFill>
                  <a:prstClr val="black"/>
                </a:solidFill>
                <a:latin typeface="Arial" charset="0"/>
              </a:rPr>
              <a:t>生活介護</a:t>
            </a:r>
            <a:endParaRPr lang="en-US" altLang="ja-JP" sz="800" spc="-100" dirty="0">
              <a:solidFill>
                <a:prstClr val="black"/>
              </a:solidFill>
              <a:latin typeface="Arial" charset="0"/>
            </a:endParaRPr>
          </a:p>
          <a:p>
            <a:r>
              <a:rPr lang="ja-JP" altLang="en-US" sz="800" spc="-100" dirty="0">
                <a:solidFill>
                  <a:prstClr val="black"/>
                </a:solidFill>
                <a:latin typeface="Arial" charset="0"/>
              </a:rPr>
              <a:t>　　　　　　　　　　　　　　　　</a:t>
            </a:r>
            <a:r>
              <a:rPr lang="ja-JP" altLang="en-US" sz="800" spc="-100" dirty="0">
                <a:solidFill>
                  <a:prstClr val="black"/>
                </a:solidFill>
              </a:rPr>
              <a:t>等</a:t>
            </a:r>
            <a:endParaRPr lang="en-US" altLang="ja-JP" sz="800" spc="-100" dirty="0">
              <a:solidFill>
                <a:prstClr val="black"/>
              </a:solidFill>
            </a:endParaRPr>
          </a:p>
          <a:p>
            <a:endParaRPr lang="en-US" altLang="ja-JP" sz="800" spc="-100" dirty="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dirty="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33"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2" name="円/楕円 71"/>
          <p:cNvSpPr/>
          <p:nvPr/>
        </p:nvSpPr>
        <p:spPr>
          <a:xfrm>
            <a:off x="5170929"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62" name="正方形/長方形 61"/>
          <p:cNvSpPr/>
          <p:nvPr/>
        </p:nvSpPr>
        <p:spPr>
          <a:xfrm>
            <a:off x="2654699" y="39330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日常の医療：</a:t>
            </a:r>
            <a:endParaRPr lang="en-US" altLang="ja-JP" sz="800" spc="-100" dirty="0">
              <a:solidFill>
                <a:prstClr val="black"/>
              </a:solidFill>
            </a:endParaRPr>
          </a:p>
          <a:p>
            <a:r>
              <a:rPr lang="ja-JP" altLang="en-US" sz="800" spc="-100" dirty="0">
                <a:solidFill>
                  <a:prstClr val="black"/>
                </a:solidFill>
              </a:rPr>
              <a:t>　・かかりつけ医、有床診療所</a:t>
            </a:r>
            <a:endParaRPr lang="en-US" altLang="ja-JP" sz="800" spc="-100" dirty="0">
              <a:solidFill>
                <a:prstClr val="black"/>
              </a:solidFill>
            </a:endParaRPr>
          </a:p>
          <a:p>
            <a:r>
              <a:rPr lang="ja-JP" altLang="en-US" sz="800" spc="-100" dirty="0">
                <a:solidFill>
                  <a:prstClr val="black"/>
                </a:solidFill>
              </a:rPr>
              <a:t>　・地域の連携病院</a:t>
            </a:r>
            <a:endParaRPr lang="en-US" altLang="ja-JP" sz="800" spc="-100" dirty="0">
              <a:solidFill>
                <a:prstClr val="black"/>
              </a:solidFill>
            </a:endParaRPr>
          </a:p>
          <a:p>
            <a:r>
              <a:rPr lang="ja-JP" altLang="en-US" sz="800" spc="-100" dirty="0">
                <a:solidFill>
                  <a:prstClr val="black"/>
                </a:solidFill>
              </a:rPr>
              <a:t>　・歯科医療、薬局</a:t>
            </a:r>
          </a:p>
        </p:txBody>
      </p:sp>
      <p:pic>
        <p:nvPicPr>
          <p:cNvPr id="4" name="図 3" descr="health_0183.wmf"/>
          <p:cNvPicPr>
            <a:picLocks noChangeAspect="1"/>
          </p:cNvPicPr>
          <p:nvPr/>
        </p:nvPicPr>
        <p:blipFill>
          <a:blip r:embed="rId14" cstate="print"/>
          <a:stretch>
            <a:fillRect/>
          </a:stretch>
        </p:blipFill>
        <p:spPr>
          <a:xfrm>
            <a:off x="5463015" y="5949779"/>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95" y="6021274"/>
            <a:ext cx="499255" cy="521250"/>
          </a:xfrm>
          <a:prstGeom prst="rect">
            <a:avLst/>
          </a:prstGeom>
        </p:spPr>
      </p:pic>
      <p:sp>
        <p:nvSpPr>
          <p:cNvPr id="47" name="テキスト ボックス 46"/>
          <p:cNvSpPr txBox="1"/>
          <p:nvPr/>
        </p:nvSpPr>
        <p:spPr>
          <a:xfrm>
            <a:off x="3212823" y="6605162"/>
            <a:ext cx="4914546" cy="280721"/>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老人クラブ・自治会・ボランティア・</a:t>
            </a:r>
            <a:r>
              <a:rPr lang="en-US" altLang="ja-JP" sz="1200" spc="-100" dirty="0">
                <a:solidFill>
                  <a:prstClr val="black"/>
                </a:solidFill>
                <a:latin typeface="HG丸ｺﾞｼｯｸM-PRO" pitchFamily="50" charset="-128"/>
                <a:ea typeface="HG丸ｺﾞｼｯｸM-PRO" pitchFamily="50" charset="-128"/>
              </a:rPr>
              <a:t>NPO</a:t>
            </a:r>
            <a:r>
              <a:rPr lang="ja-JP" altLang="en-US" sz="1200" spc="-100" dirty="0">
                <a:solidFill>
                  <a:prstClr val="black"/>
                </a:solidFill>
                <a:latin typeface="HG丸ｺﾞｼｯｸM-PRO" pitchFamily="50" charset="-128"/>
                <a:ea typeface="HG丸ｺﾞｼｯｸM-PRO" pitchFamily="50" charset="-128"/>
              </a:rPr>
              <a:t>　等</a:t>
            </a:r>
            <a:endParaRPr lang="en-US" altLang="ja-JP" sz="1200" spc="-100" dirty="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30" y="5106735"/>
            <a:ext cx="402046" cy="750252"/>
          </a:xfrm>
          <a:prstGeom prst="rect">
            <a:avLst/>
          </a:prstGeom>
        </p:spPr>
      </p:pic>
      <p:sp>
        <p:nvSpPr>
          <p:cNvPr id="49" name="テキスト ボックス 48"/>
          <p:cNvSpPr txBox="1"/>
          <p:nvPr/>
        </p:nvSpPr>
        <p:spPr>
          <a:xfrm>
            <a:off x="747602" y="4725640"/>
            <a:ext cx="1856656" cy="430873"/>
          </a:xfrm>
          <a:prstGeom prst="rect">
            <a:avLst/>
          </a:prstGeom>
          <a:noFill/>
        </p:spPr>
        <p:txBody>
          <a:bodyPr wrap="square" lIns="91420" tIns="45713" rIns="91420" bIns="45713" rtlCol="0">
            <a:spAutoFit/>
          </a:bodyPr>
          <a:lstStyle/>
          <a:p>
            <a:r>
              <a:rPr lang="ja-JP" altLang="en-US" sz="1100" spc="-100" dirty="0">
                <a:solidFill>
                  <a:prstClr val="black"/>
                </a:solidFill>
                <a:latin typeface="ＭＳ Ｐゴシック"/>
              </a:rPr>
              <a:t>・地域包括支援センター</a:t>
            </a:r>
            <a:endParaRPr lang="en-US" altLang="ja-JP" sz="1100" spc="-100" dirty="0">
              <a:solidFill>
                <a:prstClr val="black"/>
              </a:solidFill>
              <a:latin typeface="ＭＳ Ｐゴシック"/>
            </a:endParaRPr>
          </a:p>
          <a:p>
            <a:r>
              <a:rPr lang="ja-JP" altLang="en-US" sz="1100" spc="-100" dirty="0">
                <a:solidFill>
                  <a:prstClr val="black"/>
                </a:solidFill>
                <a:latin typeface="ＭＳ Ｐゴシック"/>
              </a:rPr>
              <a:t>・ケアマネジャー</a:t>
            </a:r>
            <a:endParaRPr lang="en-US" altLang="ja-JP" sz="1100" spc="-100" dirty="0">
              <a:solidFill>
                <a:prstClr val="black"/>
              </a:solidFill>
              <a:latin typeface="ＭＳ Ｐゴシック"/>
            </a:endParaRPr>
          </a:p>
        </p:txBody>
      </p:sp>
      <p:sp>
        <p:nvSpPr>
          <p:cNvPr id="50" name="テキスト ボックス 49"/>
          <p:cNvSpPr txBox="1"/>
          <p:nvPr/>
        </p:nvSpPr>
        <p:spPr>
          <a:xfrm>
            <a:off x="3800872" y="3800094"/>
            <a:ext cx="1008112"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通院・入院</a:t>
            </a:r>
            <a:endParaRPr lang="en-US" altLang="ja-JP" sz="1200" spc="-100"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37362" y="3933055"/>
            <a:ext cx="945734" cy="276985"/>
          </a:xfrm>
          <a:prstGeom prst="rect">
            <a:avLst/>
          </a:prstGeom>
          <a:noFill/>
        </p:spPr>
        <p:txBody>
          <a:bodyPr wrap="square" lIns="91420" tIns="45713" rIns="91420" bIns="45713" rtlCol="0">
            <a:spAutoFit/>
          </a:bodyPr>
          <a:lstStyle/>
          <a:p>
            <a:r>
              <a:rPr lang="ja-JP" altLang="en-US" sz="1200" spc="-100" dirty="0">
                <a:solidFill>
                  <a:prstClr val="black"/>
                </a:solidFill>
                <a:latin typeface="HG丸ｺﾞｼｯｸM-PRO" pitchFamily="50" charset="-128"/>
                <a:ea typeface="HG丸ｺﾞｼｯｸM-PRO" pitchFamily="50" charset="-128"/>
              </a:rPr>
              <a:t>通所・入所</a:t>
            </a:r>
            <a:endParaRPr lang="en-US" altLang="ja-JP" sz="1200" spc="-100" dirty="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32" y="3041948"/>
            <a:ext cx="540237" cy="603076"/>
          </a:xfrm>
          <a:prstGeom prst="rect">
            <a:avLst/>
          </a:prstGeom>
        </p:spPr>
      </p:pic>
      <p:sp>
        <p:nvSpPr>
          <p:cNvPr id="63" name="正方形/長方形 62"/>
          <p:cNvSpPr/>
          <p:nvPr/>
        </p:nvSpPr>
        <p:spPr>
          <a:xfrm>
            <a:off x="992562" y="3501008"/>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spc="-100" dirty="0">
                <a:solidFill>
                  <a:prstClr val="black"/>
                </a:solidFill>
              </a:rPr>
              <a:t>病院：</a:t>
            </a:r>
            <a:endParaRPr lang="en-US" altLang="ja-JP" sz="800" spc="-100" dirty="0">
              <a:solidFill>
                <a:prstClr val="black"/>
              </a:solidFill>
            </a:endParaRPr>
          </a:p>
          <a:p>
            <a:r>
              <a:rPr lang="ja-JP" altLang="en-US" sz="800" spc="-100" dirty="0">
                <a:solidFill>
                  <a:prstClr val="black"/>
                </a:solidFill>
              </a:rPr>
              <a:t>　急性期、回復期、慢性期</a:t>
            </a:r>
            <a:endParaRPr lang="en-US" altLang="ja-JP" sz="800" spc="-100" dirty="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418"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a:solidFill>
                  <a:prstClr val="black"/>
                </a:solidFill>
                <a:latin typeface="ＭＳ Ｐゴシック"/>
              </a:rPr>
              <a:t>病気になったら･･･  </a:t>
            </a:r>
            <a:endParaRPr lang="en-US" altLang="ja-JP" sz="1200" spc="-100" dirty="0">
              <a:solidFill>
                <a:prstClr val="black"/>
              </a:solidFill>
              <a:latin typeface="ＭＳ Ｐゴシック"/>
            </a:endParaRPr>
          </a:p>
          <a:p>
            <a:pPr algn="ctr" defTabSz="914125">
              <a:defRPr/>
            </a:pPr>
            <a:r>
              <a:rPr lang="ja-JP" altLang="en-US" sz="1400" b="1" spc="-100" dirty="0">
                <a:solidFill>
                  <a:prstClr val="black"/>
                </a:solidFill>
                <a:latin typeface="HG丸ｺﾞｼｯｸM-PRO" pitchFamily="50" charset="-128"/>
                <a:ea typeface="HG丸ｺﾞｼｯｸM-PRO" pitchFamily="50" charset="-128"/>
              </a:rPr>
              <a:t>医　療</a:t>
            </a:r>
            <a:endParaRPr lang="en-US" altLang="ja-JP" sz="1400" b="1" spc="-100" dirty="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18" y="5937552"/>
            <a:ext cx="1177445" cy="587778"/>
          </a:xfrm>
          <a:prstGeom prst="rect">
            <a:avLst/>
          </a:prstGeom>
          <a:noFill/>
        </p:spPr>
      </p:pic>
      <p:sp>
        <p:nvSpPr>
          <p:cNvPr id="42" name="テキスト ボックス 41"/>
          <p:cNvSpPr txBox="1"/>
          <p:nvPr/>
        </p:nvSpPr>
        <p:spPr>
          <a:xfrm>
            <a:off x="6969556" y="3068946"/>
            <a:ext cx="2144688" cy="523206"/>
          </a:xfrm>
          <a:prstGeom prst="rect">
            <a:avLst/>
          </a:prstGeom>
          <a:noFill/>
        </p:spPr>
        <p:txBody>
          <a:bodyPr wrap="square" lIns="91420" tIns="45713" rIns="91420" bIns="45713" rtlCol="0">
            <a:spAutoFit/>
          </a:bodyPr>
          <a:lstStyle/>
          <a:p>
            <a:r>
              <a:rPr lang="ja-JP" altLang="en-US" sz="1200" spc="-100" dirty="0">
                <a:solidFill>
                  <a:prstClr val="black"/>
                </a:solidFill>
                <a:latin typeface="ＭＳ Ｐゴシック"/>
              </a:rPr>
              <a:t>介護が必要になったら･･･  </a:t>
            </a:r>
            <a:endParaRPr lang="en-US" altLang="ja-JP" sz="1200" spc="-100" dirty="0">
              <a:solidFill>
                <a:prstClr val="black"/>
              </a:solidFill>
              <a:latin typeface="ＭＳ Ｐゴシック"/>
            </a:endParaRPr>
          </a:p>
          <a:p>
            <a:r>
              <a:rPr lang="ja-JP" altLang="en-US" sz="1600" b="1" spc="-100" dirty="0">
                <a:solidFill>
                  <a:prstClr val="black"/>
                </a:solidFill>
                <a:latin typeface="HG丸ｺﾞｼｯｸM-PRO" pitchFamily="50" charset="-128"/>
                <a:ea typeface="HG丸ｺﾞｼｯｸM-PRO" pitchFamily="50" charset="-128"/>
              </a:rPr>
              <a:t>　　　介　護</a:t>
            </a:r>
            <a:endParaRPr lang="en-US" altLang="ja-JP" sz="1600" b="1" spc="-100"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6209703" y="4869216"/>
            <a:ext cx="1239574" cy="215429"/>
          </a:xfrm>
          <a:prstGeom prst="rect">
            <a:avLst/>
          </a:prstGeom>
          <a:noFill/>
        </p:spPr>
        <p:txBody>
          <a:bodyPr wrap="square" lIns="91420" tIns="45713" rIns="91420" bIns="45713" rtlCol="0">
            <a:spAutoFit/>
          </a:bodyPr>
          <a:lstStyle/>
          <a:p>
            <a:r>
              <a:rPr lang="ja-JP" altLang="en-US" sz="800" spc="-100" dirty="0">
                <a:solidFill>
                  <a:prstClr val="black"/>
                </a:solidFill>
                <a:latin typeface="ＭＳ Ｐゴシック"/>
              </a:rPr>
              <a:t>■介護予防サービス</a:t>
            </a:r>
            <a:endParaRPr lang="en-US" altLang="ja-JP" sz="800" spc="-100" dirty="0">
              <a:solidFill>
                <a:prstClr val="black"/>
              </a:solidFill>
              <a:latin typeface="ＭＳ Ｐゴシック"/>
            </a:endParaRPr>
          </a:p>
        </p:txBody>
      </p:sp>
      <p:sp>
        <p:nvSpPr>
          <p:cNvPr id="68" name="正方形/長方形 67"/>
          <p:cNvSpPr/>
          <p:nvPr/>
        </p:nvSpPr>
        <p:spPr>
          <a:xfrm>
            <a:off x="81493" y="43547"/>
            <a:ext cx="9778938" cy="375843"/>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2000"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94551" y="476672"/>
            <a:ext cx="9584527" cy="2412000"/>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ctr"/>
          <a:lstStyle/>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600" b="1" dirty="0">
                <a:solidFill>
                  <a:srgbClr val="FF0000"/>
                </a:solidFill>
                <a:latin typeface="HGPｺﾞｼｯｸM" pitchFamily="50" charset="-128"/>
                <a:ea typeface="HGPｺﾞｼｯｸM" pitchFamily="50" charset="-128"/>
              </a:rPr>
              <a:t>医療・介護・予防・住まい・生活支援</a:t>
            </a:r>
            <a:r>
              <a:rPr lang="ja-JP" altLang="en-US" sz="1600" b="1" dirty="0" smtClean="0">
                <a:solidFill>
                  <a:srgbClr val="FF0000"/>
                </a:solidFill>
                <a:latin typeface="HGPｺﾞｼｯｸM" pitchFamily="50" charset="-128"/>
                <a:ea typeface="HGPｺﾞｼｯｸM" pitchFamily="50" charset="-128"/>
              </a:rPr>
              <a:t>が包括的に確保される体制（地域</a:t>
            </a:r>
            <a:r>
              <a:rPr lang="ja-JP" altLang="en-US" sz="1600" b="1" dirty="0">
                <a:solidFill>
                  <a:srgbClr val="FF0000"/>
                </a:solidFill>
                <a:latin typeface="HGPｺﾞｼｯｸM" pitchFamily="50" charset="-128"/>
                <a:ea typeface="HGPｺﾞｼｯｸM" pitchFamily="50" charset="-128"/>
              </a:rPr>
              <a:t>包括</a:t>
            </a:r>
            <a:r>
              <a:rPr lang="ja-JP" altLang="en-US" sz="1600" b="1" dirty="0" smtClean="0">
                <a:solidFill>
                  <a:srgbClr val="FF0000"/>
                </a:solidFill>
                <a:latin typeface="HGPｺﾞｼｯｸM" pitchFamily="50" charset="-128"/>
                <a:ea typeface="HGPｺﾞｼｯｸM" pitchFamily="50" charset="-128"/>
              </a:rPr>
              <a:t>ケアシステム）の</a:t>
            </a:r>
            <a:r>
              <a:rPr lang="ja-JP" altLang="en-US" sz="1600" b="1" dirty="0">
                <a:solidFill>
                  <a:srgbClr val="FF0000"/>
                </a:solidFill>
                <a:latin typeface="HGPｺﾞｼｯｸM" pitchFamily="50" charset="-128"/>
                <a:ea typeface="HGPｺﾞｼｯｸM" pitchFamily="50" charset="-128"/>
              </a:rPr>
              <a:t>構築を実現</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600" b="1" dirty="0">
                <a:solidFill>
                  <a:srgbClr val="FF0000"/>
                </a:solidFill>
                <a:latin typeface="HGPｺﾞｼｯｸM" pitchFamily="50" charset="-128"/>
                <a:ea typeface="HGPｺﾞｼｯｸM" pitchFamily="50" charset="-128"/>
              </a:rPr>
              <a:t>高齢化の進展状況には大きな地域差</a:t>
            </a:r>
            <a:r>
              <a:rPr lang="ja-JP" altLang="en-US" sz="1600" dirty="0">
                <a:solidFill>
                  <a:srgbClr val="000000"/>
                </a:solidFill>
                <a:latin typeface="HGPｺﾞｼｯｸM" pitchFamily="50" charset="-128"/>
                <a:ea typeface="HGPｺﾞｼｯｸM" pitchFamily="50" charset="-128"/>
              </a:rPr>
              <a:t>。</a:t>
            </a:r>
            <a:endParaRPr lang="en-US" altLang="ja-JP" sz="1600" dirty="0">
              <a:solidFill>
                <a:srgbClr val="000000"/>
              </a:solidFill>
              <a:latin typeface="HGPｺﾞｼｯｸM" pitchFamily="50" charset="-128"/>
              <a:ea typeface="HGPｺﾞｼｯｸM" pitchFamily="50" charset="-128"/>
            </a:endParaRPr>
          </a:p>
          <a:p>
            <a:pPr marL="177800" indent="-177800">
              <a:lnSpc>
                <a:spcPts val="1800"/>
              </a:lnSpc>
              <a:spcBef>
                <a:spcPts val="600"/>
              </a:spcBef>
              <a:defRPr/>
            </a:pPr>
            <a:r>
              <a:rPr lang="ja-JP" altLang="en-US" sz="1600" dirty="0">
                <a:solidFill>
                  <a:srgbClr val="000000"/>
                </a:solidFill>
                <a:latin typeface="HGPｺﾞｼｯｸM" pitchFamily="50" charset="-128"/>
                <a:ea typeface="HGPｺﾞｼｯｸM" pitchFamily="50" charset="-128"/>
              </a:rPr>
              <a:t>○　地域包括ケアシステムは、</a:t>
            </a:r>
            <a:r>
              <a:rPr lang="ja-JP" altLang="en-US" sz="1600"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600" dirty="0">
                <a:solidFill>
                  <a:prstClr val="black"/>
                </a:solidFill>
                <a:latin typeface="HGPｺﾞｼｯｸM" pitchFamily="50" charset="-128"/>
                <a:ea typeface="HGPｺﾞｼｯｸM" pitchFamily="50" charset="-128"/>
              </a:rPr>
              <a:t>ことが必要。</a:t>
            </a:r>
            <a:endParaRPr lang="ja-JP" altLang="en-US" sz="1200" dirty="0">
              <a:solidFill>
                <a:prstClr val="black"/>
              </a:solidFill>
            </a:endParaRPr>
          </a:p>
        </p:txBody>
      </p:sp>
      <p:sp>
        <p:nvSpPr>
          <p:cNvPr id="60" name="角丸四角形 59"/>
          <p:cNvSpPr/>
          <p:nvPr/>
        </p:nvSpPr>
        <p:spPr>
          <a:xfrm>
            <a:off x="3191367" y="5553219"/>
            <a:ext cx="3477824" cy="1287634"/>
          </a:xfrm>
          <a:prstGeom prst="roundRect">
            <a:avLst>
              <a:gd name="adj" fmla="val 11238"/>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スライド番号プレースホルダー 1"/>
          <p:cNvSpPr txBox="1">
            <a:spLocks noGrp="1"/>
          </p:cNvSpPr>
          <p:nvPr/>
        </p:nvSpPr>
        <p:spPr bwMode="auto">
          <a:xfrm>
            <a:off x="9082946" y="6486724"/>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b="1"/>
              <a:pPr algn="r">
                <a:defRPr/>
              </a:pPr>
              <a:t>5</a:t>
            </a:fld>
            <a:endParaRPr lang="en-US" altLang="ja-JP" sz="1400" b="1" dirty="0"/>
          </a:p>
        </p:txBody>
      </p:sp>
    </p:spTree>
    <p:extLst>
      <p:ext uri="{BB962C8B-B14F-4D97-AF65-F5344CB8AC3E}">
        <p14:creationId xmlns:p14="http://schemas.microsoft.com/office/powerpoint/2010/main" val="10837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65511" y="620692"/>
            <a:ext cx="9612025" cy="830997"/>
          </a:xfrm>
          <a:prstGeom prst="rect">
            <a:avLst/>
          </a:prstGeom>
          <a:noFill/>
          <a:ln>
            <a:solidFill>
              <a:schemeClr val="tx1"/>
            </a:solidFill>
          </a:ln>
        </p:spPr>
        <p:txBody>
          <a:bodyPr wrap="square" rtlCol="0">
            <a:spAutoFit/>
          </a:bodyPr>
          <a:lstStyle/>
          <a:p>
            <a:r>
              <a:rPr lang="ja-JP" altLang="en-US" sz="1600" dirty="0">
                <a:solidFill>
                  <a:prstClr val="black"/>
                </a:solidFill>
              </a:rPr>
              <a:t>○　地域包括ケア実現のため</a:t>
            </a:r>
            <a:r>
              <a:rPr lang="ja-JP" altLang="en-US" sz="1600" dirty="0" smtClean="0">
                <a:solidFill>
                  <a:prstClr val="black"/>
                </a:solidFill>
              </a:rPr>
              <a:t>、地域</a:t>
            </a:r>
            <a:r>
              <a:rPr lang="ja-JP" altLang="en-US" sz="1600" dirty="0">
                <a:solidFill>
                  <a:prstClr val="black"/>
                </a:solidFill>
              </a:rPr>
              <a:t>支援事業の枠組みを活用し</a:t>
            </a:r>
            <a:r>
              <a:rPr lang="ja-JP" altLang="en-US" sz="1600" dirty="0" smtClean="0">
                <a:solidFill>
                  <a:prstClr val="black"/>
                </a:solidFill>
              </a:rPr>
              <a:t>、以下の取組を充実・強化。</a:t>
            </a:r>
            <a:endParaRPr lang="en-US" altLang="ja-JP" sz="1600" dirty="0" smtClean="0">
              <a:solidFill>
                <a:prstClr val="black"/>
              </a:solidFill>
            </a:endParaRPr>
          </a:p>
          <a:p>
            <a:r>
              <a:rPr lang="ja-JP" altLang="en-US" sz="1600" dirty="0" smtClean="0">
                <a:solidFill>
                  <a:prstClr val="black"/>
                </a:solidFill>
              </a:rPr>
              <a:t>○</a:t>
            </a:r>
            <a:r>
              <a:rPr lang="ja-JP" altLang="en-US" sz="1600" dirty="0">
                <a:solidFill>
                  <a:prstClr val="black"/>
                </a:solidFill>
              </a:rPr>
              <a:t>　あわせて要支援者に対するサービスの提供の方法を給付から事業へ見直し。</a:t>
            </a:r>
            <a:endParaRPr lang="en-US" altLang="ja-JP" sz="1600" dirty="0">
              <a:solidFill>
                <a:prstClr val="black"/>
              </a:solidFill>
            </a:endParaRPr>
          </a:p>
          <a:p>
            <a:r>
              <a:rPr lang="ja-JP" altLang="en-US" sz="1600" dirty="0">
                <a:solidFill>
                  <a:prstClr val="black"/>
                </a:solidFill>
              </a:rPr>
              <a:t>○　これら</a:t>
            </a:r>
            <a:r>
              <a:rPr lang="ja-JP" altLang="en-US" sz="1600" dirty="0" smtClean="0">
                <a:solidFill>
                  <a:prstClr val="black"/>
                </a:solidFill>
              </a:rPr>
              <a:t>を市町村</a:t>
            </a:r>
            <a:r>
              <a:rPr lang="ja-JP" altLang="en-US" sz="1600" dirty="0">
                <a:solidFill>
                  <a:prstClr val="black"/>
                </a:solidFill>
              </a:rPr>
              <a:t>が</a:t>
            </a:r>
            <a:r>
              <a:rPr lang="ja-JP" altLang="en-US" sz="1600" dirty="0" smtClean="0">
                <a:solidFill>
                  <a:prstClr val="black"/>
                </a:solidFill>
              </a:rPr>
              <a:t>中心となって総合的に取り組む</a:t>
            </a:r>
            <a:r>
              <a:rPr lang="ja-JP" altLang="en-US" sz="1600" dirty="0">
                <a:solidFill>
                  <a:prstClr val="black"/>
                </a:solidFill>
              </a:rPr>
              <a:t>こと</a:t>
            </a:r>
            <a:r>
              <a:rPr lang="ja-JP" altLang="en-US" sz="1600" dirty="0" smtClean="0">
                <a:solidFill>
                  <a:prstClr val="black"/>
                </a:solidFill>
              </a:rPr>
              <a:t>で、地域で高齢者を支える</a:t>
            </a:r>
            <a:r>
              <a:rPr lang="ja-JP" altLang="en-US" sz="1600" dirty="0">
                <a:solidFill>
                  <a:prstClr val="black"/>
                </a:solidFill>
              </a:rPr>
              <a:t>社会が実現。</a:t>
            </a:r>
            <a:endParaRPr lang="en-US" altLang="ja-JP" sz="1600" dirty="0">
              <a:solidFill>
                <a:prstClr val="black"/>
              </a:solidFill>
            </a:endParaRPr>
          </a:p>
        </p:txBody>
      </p:sp>
      <p:sp>
        <p:nvSpPr>
          <p:cNvPr id="6" name="右矢印 5"/>
          <p:cNvSpPr/>
          <p:nvPr/>
        </p:nvSpPr>
        <p:spPr>
          <a:xfrm>
            <a:off x="3080804" y="1700808"/>
            <a:ext cx="216000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・連携強化</a:t>
            </a:r>
            <a:endParaRPr lang="en-US" altLang="ja-JP" sz="1400" dirty="0" smtClean="0">
              <a:solidFill>
                <a:prstClr val="white"/>
              </a:solidFill>
            </a:endParaRPr>
          </a:p>
        </p:txBody>
      </p:sp>
      <p:sp>
        <p:nvSpPr>
          <p:cNvPr id="7" name="角丸四角形 6"/>
          <p:cNvSpPr/>
          <p:nvPr/>
        </p:nvSpPr>
        <p:spPr>
          <a:xfrm>
            <a:off x="459918" y="1880034"/>
            <a:ext cx="1900800" cy="540854"/>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smtClean="0">
                <a:solidFill>
                  <a:prstClr val="white"/>
                </a:solidFill>
              </a:rPr>
              <a:t>医療・介護連携</a:t>
            </a:r>
            <a:endParaRPr lang="ja-JP" altLang="en-US" sz="1600" b="1" dirty="0">
              <a:solidFill>
                <a:prstClr val="white"/>
              </a:solidFill>
            </a:endParaRPr>
          </a:p>
        </p:txBody>
      </p:sp>
      <p:sp>
        <p:nvSpPr>
          <p:cNvPr id="8" name="角丸四角形 7"/>
          <p:cNvSpPr/>
          <p:nvPr/>
        </p:nvSpPr>
        <p:spPr>
          <a:xfrm>
            <a:off x="488504" y="2889000"/>
            <a:ext cx="1900052" cy="540000"/>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solidFill>
                  <a:prstClr val="white"/>
                </a:solidFill>
              </a:rPr>
              <a:t>認知症施策</a:t>
            </a:r>
            <a:endParaRPr lang="ja-JP" altLang="en-US" sz="1600" b="1" dirty="0">
              <a:solidFill>
                <a:prstClr val="white"/>
              </a:solidFill>
            </a:endParaRPr>
          </a:p>
        </p:txBody>
      </p:sp>
      <p:sp>
        <p:nvSpPr>
          <p:cNvPr id="9" name="角丸四角形 8"/>
          <p:cNvSpPr/>
          <p:nvPr/>
        </p:nvSpPr>
        <p:spPr>
          <a:xfrm>
            <a:off x="488506" y="3969120"/>
            <a:ext cx="1900800" cy="540000"/>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600" b="1" dirty="0">
                <a:solidFill>
                  <a:prstClr val="white"/>
                </a:solidFill>
              </a:rPr>
              <a:t>地域</a:t>
            </a:r>
            <a:r>
              <a:rPr lang="ja-JP" altLang="en-US" sz="1600" b="1" dirty="0" smtClean="0">
                <a:solidFill>
                  <a:prstClr val="white"/>
                </a:solidFill>
              </a:rPr>
              <a:t>ケア会議</a:t>
            </a:r>
            <a:endParaRPr lang="ja-JP" altLang="en-US" sz="1600" b="1" dirty="0">
              <a:solidFill>
                <a:prstClr val="white"/>
              </a:solidFill>
            </a:endParaRPr>
          </a:p>
        </p:txBody>
      </p:sp>
      <p:sp>
        <p:nvSpPr>
          <p:cNvPr id="10" name="右矢印 9"/>
          <p:cNvSpPr/>
          <p:nvPr/>
        </p:nvSpPr>
        <p:spPr>
          <a:xfrm>
            <a:off x="3080804" y="2781016"/>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・施策の推進</a:t>
            </a:r>
            <a:endParaRPr lang="en-US" altLang="ja-JP" sz="1400" dirty="0" smtClean="0">
              <a:solidFill>
                <a:prstClr val="white"/>
              </a:solidFill>
            </a:endParaRPr>
          </a:p>
        </p:txBody>
      </p:sp>
      <p:sp>
        <p:nvSpPr>
          <p:cNvPr id="11" name="右矢印 10"/>
          <p:cNvSpPr/>
          <p:nvPr/>
        </p:nvSpPr>
        <p:spPr>
          <a:xfrm>
            <a:off x="3080804" y="3789128"/>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・制度化による強化</a:t>
            </a:r>
            <a:endParaRPr lang="en-US" altLang="ja-JP" sz="1400" dirty="0" smtClean="0">
              <a:solidFill>
                <a:prstClr val="white"/>
              </a:solidFill>
            </a:endParaRPr>
          </a:p>
        </p:txBody>
      </p:sp>
      <p:sp>
        <p:nvSpPr>
          <p:cNvPr id="12" name="角丸四角形 11"/>
          <p:cNvSpPr/>
          <p:nvPr/>
        </p:nvSpPr>
        <p:spPr>
          <a:xfrm>
            <a:off x="5529064" y="1700808"/>
            <a:ext cx="4032448" cy="864096"/>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ja-JP" altLang="en-US" sz="1400" dirty="0" smtClean="0">
                <a:solidFill>
                  <a:prstClr val="black"/>
                </a:solidFill>
              </a:rPr>
              <a:t>関係者に対する研修等を通じて、医療と介護の濃密なネットワークが構築され、効率的、効果的できめ細かなサービス</a:t>
            </a:r>
            <a:r>
              <a:rPr lang="ja-JP" altLang="en-US" sz="1400" dirty="0">
                <a:solidFill>
                  <a:prstClr val="black"/>
                </a:solidFill>
              </a:rPr>
              <a:t>の</a:t>
            </a:r>
            <a:r>
              <a:rPr lang="ja-JP" altLang="en-US" sz="1400" dirty="0" smtClean="0">
                <a:solidFill>
                  <a:prstClr val="black"/>
                </a:solidFill>
              </a:rPr>
              <a:t>提供が実現</a:t>
            </a:r>
            <a:endParaRPr lang="ja-JP" altLang="en-US" sz="1400" dirty="0">
              <a:solidFill>
                <a:prstClr val="black"/>
              </a:solidFill>
            </a:endParaRPr>
          </a:p>
        </p:txBody>
      </p:sp>
      <p:sp>
        <p:nvSpPr>
          <p:cNvPr id="13" name="角丸四角形 12"/>
          <p:cNvSpPr/>
          <p:nvPr/>
        </p:nvSpPr>
        <p:spPr>
          <a:xfrm>
            <a:off x="5529064" y="2708920"/>
            <a:ext cx="4032448" cy="864096"/>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a:r>
              <a:rPr lang="ja-JP" altLang="en-US" sz="1400" dirty="0" smtClean="0">
                <a:solidFill>
                  <a:prstClr val="black"/>
                </a:solidFill>
              </a:rPr>
              <a:t>初期集中支援チームの関与による認知症の早期診断、早期</a:t>
            </a:r>
            <a:r>
              <a:rPr lang="ja-JP" altLang="en-US" sz="1400" dirty="0">
                <a:solidFill>
                  <a:prstClr val="black"/>
                </a:solidFill>
              </a:rPr>
              <a:t>対応</a:t>
            </a:r>
            <a:r>
              <a:rPr lang="ja-JP" altLang="en-US" sz="1400" dirty="0" smtClean="0">
                <a:solidFill>
                  <a:prstClr val="black"/>
                </a:solidFill>
              </a:rPr>
              <a:t>や地域支援推進員</a:t>
            </a:r>
            <a:r>
              <a:rPr lang="ja-JP" altLang="en-US" sz="1400" dirty="0">
                <a:solidFill>
                  <a:prstClr val="black"/>
                </a:solidFill>
              </a:rPr>
              <a:t>による</a:t>
            </a:r>
            <a:r>
              <a:rPr lang="ja-JP" altLang="en-US" sz="1400" dirty="0" smtClean="0">
                <a:solidFill>
                  <a:prstClr val="black"/>
                </a:solidFill>
              </a:rPr>
              <a:t>相談対応等により認知症でも生活</a:t>
            </a:r>
            <a:r>
              <a:rPr lang="ja-JP" altLang="en-US" sz="1400" dirty="0">
                <a:solidFill>
                  <a:prstClr val="black"/>
                </a:solidFill>
              </a:rPr>
              <a:t>できる</a:t>
            </a:r>
            <a:r>
              <a:rPr lang="ja-JP" altLang="en-US" sz="1400" dirty="0" smtClean="0">
                <a:solidFill>
                  <a:prstClr val="black"/>
                </a:solidFill>
              </a:rPr>
              <a:t>地域を実現</a:t>
            </a:r>
            <a:endParaRPr lang="en-US" altLang="ja-JP" sz="1400" dirty="0" smtClean="0">
              <a:solidFill>
                <a:prstClr val="black"/>
              </a:solidFill>
            </a:endParaRPr>
          </a:p>
        </p:txBody>
      </p:sp>
      <p:sp>
        <p:nvSpPr>
          <p:cNvPr id="14" name="角丸四角形 13"/>
          <p:cNvSpPr/>
          <p:nvPr/>
        </p:nvSpPr>
        <p:spPr>
          <a:xfrm>
            <a:off x="5529064" y="3717032"/>
            <a:ext cx="4032448" cy="864096"/>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ja-JP" altLang="en-US" sz="1400" dirty="0" smtClean="0">
                <a:solidFill>
                  <a:prstClr val="black"/>
                </a:solidFill>
              </a:rPr>
              <a:t>多職種連携、地域のニーズや社会資源を的確に把握可能になり、地域課題への取組が推進され、高齢者が地域で生活しやすい環境を実現</a:t>
            </a:r>
            <a:endParaRPr lang="en-US" altLang="ja-JP" sz="1400" dirty="0" smtClean="0">
              <a:solidFill>
                <a:prstClr val="black"/>
              </a:solidFill>
            </a:endParaRPr>
          </a:p>
        </p:txBody>
      </p:sp>
      <p:grpSp>
        <p:nvGrpSpPr>
          <p:cNvPr id="15" name="グループ化 14"/>
          <p:cNvGrpSpPr/>
          <p:nvPr/>
        </p:nvGrpSpPr>
        <p:grpSpPr>
          <a:xfrm>
            <a:off x="459912" y="5777968"/>
            <a:ext cx="9101600" cy="891304"/>
            <a:chOff x="459912" y="3645024"/>
            <a:chExt cx="9101600" cy="891304"/>
          </a:xfrm>
        </p:grpSpPr>
        <p:sp>
          <p:nvSpPr>
            <p:cNvPr id="16" name="角丸四角形 15"/>
            <p:cNvSpPr/>
            <p:nvPr/>
          </p:nvSpPr>
          <p:spPr>
            <a:xfrm>
              <a:off x="459912" y="3888344"/>
              <a:ext cx="1900800" cy="540000"/>
            </a:xfrm>
            <a:prstGeom prst="roundRect">
              <a:avLst>
                <a:gd name="adj" fmla="val 727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b="1" dirty="0" smtClean="0">
                  <a:solidFill>
                    <a:prstClr val="white"/>
                  </a:solidFill>
                </a:rPr>
                <a:t>介護予防</a:t>
              </a:r>
              <a:endParaRPr lang="ja-JP" altLang="en-US" sz="1600" b="1" dirty="0">
                <a:solidFill>
                  <a:prstClr val="white"/>
                </a:solidFill>
              </a:endParaRPr>
            </a:p>
          </p:txBody>
        </p:sp>
        <p:sp>
          <p:nvSpPr>
            <p:cNvPr id="17" name="右矢印 16"/>
            <p:cNvSpPr/>
            <p:nvPr/>
          </p:nvSpPr>
          <p:spPr>
            <a:xfrm>
              <a:off x="3080792" y="3744328"/>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・効果的な取組の推進</a:t>
              </a:r>
              <a:endParaRPr lang="en-US" altLang="ja-JP" sz="1400" dirty="0" smtClean="0">
                <a:solidFill>
                  <a:prstClr val="white"/>
                </a:solidFill>
              </a:endParaRPr>
            </a:p>
          </p:txBody>
        </p:sp>
        <p:sp>
          <p:nvSpPr>
            <p:cNvPr id="18" name="角丸四角形 17"/>
            <p:cNvSpPr/>
            <p:nvPr/>
          </p:nvSpPr>
          <p:spPr>
            <a:xfrm>
              <a:off x="5529064" y="3645024"/>
              <a:ext cx="4032448" cy="864096"/>
            </a:xfrm>
            <a:prstGeom prst="roundRect">
              <a:avLst>
                <a:gd name="adj" fmla="val 7272"/>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ja-JP" altLang="en-US" sz="1400" dirty="0" smtClean="0">
                  <a:solidFill>
                    <a:prstClr val="black"/>
                  </a:solidFill>
                </a:rPr>
                <a:t>多様な参加の場づくりとリハビリ専門職等を活かすことにより、高齢者が生きがい・役割をもって</a:t>
              </a:r>
              <a:r>
                <a:rPr lang="ja-JP" altLang="en-US" sz="1400" dirty="0">
                  <a:solidFill>
                    <a:prstClr val="black"/>
                  </a:solidFill>
                </a:rPr>
                <a:t>生活</a:t>
              </a:r>
              <a:r>
                <a:rPr lang="ja-JP" altLang="en-US" sz="1400" dirty="0" smtClean="0">
                  <a:solidFill>
                    <a:prstClr val="black"/>
                  </a:solidFill>
                </a:rPr>
                <a:t>できるような地域を実現</a:t>
              </a:r>
              <a:endParaRPr lang="en-US" altLang="ja-JP" sz="1400" dirty="0" smtClean="0">
                <a:solidFill>
                  <a:prstClr val="black"/>
                </a:solidFill>
              </a:endParaRPr>
            </a:p>
          </p:txBody>
        </p:sp>
      </p:grpSp>
      <p:grpSp>
        <p:nvGrpSpPr>
          <p:cNvPr id="19" name="グループ化 18"/>
          <p:cNvGrpSpPr/>
          <p:nvPr/>
        </p:nvGrpSpPr>
        <p:grpSpPr>
          <a:xfrm>
            <a:off x="488504" y="4725144"/>
            <a:ext cx="9073008" cy="864096"/>
            <a:chOff x="488504" y="4653136"/>
            <a:chExt cx="9073008" cy="864096"/>
          </a:xfrm>
        </p:grpSpPr>
        <p:sp>
          <p:nvSpPr>
            <p:cNvPr id="20" name="角丸四角形 19"/>
            <p:cNvSpPr/>
            <p:nvPr/>
          </p:nvSpPr>
          <p:spPr>
            <a:xfrm>
              <a:off x="488504" y="4869160"/>
              <a:ext cx="1900800" cy="540000"/>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600" b="1" dirty="0" smtClean="0">
                  <a:solidFill>
                    <a:prstClr val="white"/>
                  </a:solidFill>
                </a:rPr>
                <a:t>生活支援</a:t>
              </a:r>
              <a:endParaRPr lang="ja-JP" altLang="en-US" sz="1600" b="1" dirty="0">
                <a:solidFill>
                  <a:prstClr val="white"/>
                </a:solidFill>
              </a:endParaRPr>
            </a:p>
          </p:txBody>
        </p:sp>
        <p:sp>
          <p:nvSpPr>
            <p:cNvPr id="21" name="右矢印 20"/>
            <p:cNvSpPr/>
            <p:nvPr/>
          </p:nvSpPr>
          <p:spPr>
            <a:xfrm>
              <a:off x="3080792" y="4725232"/>
              <a:ext cx="2160000" cy="79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400" dirty="0" smtClean="0">
                  <a:solidFill>
                    <a:prstClr val="white"/>
                  </a:solidFill>
                </a:rPr>
                <a:t>・基盤整備等</a:t>
              </a:r>
              <a:endParaRPr lang="en-US" altLang="ja-JP" sz="1400" dirty="0" smtClean="0">
                <a:solidFill>
                  <a:prstClr val="white"/>
                </a:solidFill>
              </a:endParaRPr>
            </a:p>
          </p:txBody>
        </p:sp>
        <p:sp>
          <p:nvSpPr>
            <p:cNvPr id="22" name="角丸四角形 21"/>
            <p:cNvSpPr/>
            <p:nvPr/>
          </p:nvSpPr>
          <p:spPr>
            <a:xfrm>
              <a:off x="5529064" y="4653136"/>
              <a:ext cx="4032448" cy="864096"/>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ja-JP" altLang="en-US" sz="1400" dirty="0" smtClean="0">
                  <a:solidFill>
                    <a:prstClr val="black"/>
                  </a:solidFill>
                </a:rPr>
                <a:t>コーディネーターの配置等を通じて地域で高齢者のニーズとボランティア等の</a:t>
              </a:r>
              <a:r>
                <a:rPr lang="ja-JP" altLang="en-US" sz="1400" dirty="0">
                  <a:solidFill>
                    <a:prstClr val="black"/>
                  </a:solidFill>
                </a:rPr>
                <a:t>マッチング</a:t>
              </a:r>
              <a:r>
                <a:rPr lang="ja-JP" altLang="en-US" sz="1400" dirty="0" smtClean="0">
                  <a:solidFill>
                    <a:prstClr val="black"/>
                  </a:solidFill>
                </a:rPr>
                <a:t>を行うことにより、生活支援の充実を実現</a:t>
              </a:r>
              <a:endParaRPr lang="en-US" altLang="ja-JP" sz="1400" dirty="0" smtClean="0">
                <a:solidFill>
                  <a:prstClr val="black"/>
                </a:solidFill>
              </a:endParaRPr>
            </a:p>
          </p:txBody>
        </p:sp>
      </p:grpSp>
      <p:sp>
        <p:nvSpPr>
          <p:cNvPr id="23" name="加算記号 22"/>
          <p:cNvSpPr/>
          <p:nvPr/>
        </p:nvSpPr>
        <p:spPr>
          <a:xfrm>
            <a:off x="7329264" y="2492896"/>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加算記号 23"/>
          <p:cNvSpPr/>
          <p:nvPr/>
        </p:nvSpPr>
        <p:spPr>
          <a:xfrm>
            <a:off x="7329264" y="3501008"/>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加算記号 24"/>
          <p:cNvSpPr/>
          <p:nvPr/>
        </p:nvSpPr>
        <p:spPr>
          <a:xfrm>
            <a:off x="7329264" y="4509120"/>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加算記号 25"/>
          <p:cNvSpPr/>
          <p:nvPr/>
        </p:nvSpPr>
        <p:spPr>
          <a:xfrm>
            <a:off x="7329264" y="5517232"/>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848543" y="2401725"/>
            <a:ext cx="4536504" cy="523220"/>
          </a:xfrm>
          <a:prstGeom prst="rect">
            <a:avLst/>
          </a:prstGeom>
          <a:noFill/>
        </p:spPr>
        <p:txBody>
          <a:bodyPr wrap="square" rtlCol="0">
            <a:spAutoFit/>
          </a:bodyPr>
          <a:lstStyle/>
          <a:p>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市町村が中心となって取組を進めるため、関係者との</a:t>
            </a:r>
            <a:endParaRPr lang="en-US" altLang="ja-JP" sz="14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連携や調整を行う等 の市町村の役割の明確化</a:t>
            </a:r>
            <a:endParaRPr lang="ja-JP" altLang="en-US" sz="1400" dirty="0">
              <a:solidFill>
                <a:prstClr val="black"/>
              </a:solidFill>
              <a:latin typeface="ＭＳ Ｐゴシック"/>
            </a:endParaRPr>
          </a:p>
        </p:txBody>
      </p:sp>
      <p:sp>
        <p:nvSpPr>
          <p:cNvPr id="28" name="スライド番号プレースホルダ 31"/>
          <p:cNvSpPr>
            <a:spLocks noGrp="1"/>
          </p:cNvSpPr>
          <p:nvPr>
            <p:ph type="sldNum" sz="quarter" idx="12"/>
          </p:nvPr>
        </p:nvSpPr>
        <p:spPr>
          <a:xfrm>
            <a:off x="9422772" y="6590032"/>
            <a:ext cx="493738" cy="258654"/>
          </a:xfrm>
        </p:spPr>
        <p:txBody>
          <a:bodyPr/>
          <a:lstStyle/>
          <a:p>
            <a:pPr>
              <a:defRPr/>
            </a:pPr>
            <a:fld id="{AFF62460-EC34-422A-A834-EA8B1E04C307}" type="slidenum">
              <a:rPr lang="en-US" altLang="ja-JP" sz="1400" b="1" smtClean="0">
                <a:solidFill>
                  <a:prstClr val="black"/>
                </a:solidFill>
                <a:latin typeface="ＭＳ Ｐゴシック" pitchFamily="50" charset="-128"/>
                <a:ea typeface="ＭＳ Ｐゴシック" pitchFamily="50" charset="-128"/>
              </a:rPr>
              <a:pPr>
                <a:defRPr/>
              </a:pPr>
              <a:t>6</a:t>
            </a:fld>
            <a:endParaRPr lang="en-US" altLang="ja-JP" sz="1400" b="1" dirty="0">
              <a:solidFill>
                <a:prstClr val="black"/>
              </a:solidFill>
              <a:latin typeface="ＭＳ Ｐゴシック" pitchFamily="50" charset="-128"/>
              <a:ea typeface="ＭＳ Ｐゴシック" pitchFamily="50" charset="-128"/>
            </a:endParaRPr>
          </a:p>
        </p:txBody>
      </p:sp>
      <p:sp>
        <p:nvSpPr>
          <p:cNvPr id="29" name="テキスト ボックス 28"/>
          <p:cNvSpPr txBox="1"/>
          <p:nvPr/>
        </p:nvSpPr>
        <p:spPr>
          <a:xfrm>
            <a:off x="56456" y="44624"/>
            <a:ext cx="9746472" cy="400110"/>
          </a:xfrm>
          <a:prstGeom prst="rect">
            <a:avLst/>
          </a:prstGeom>
          <a:solidFill>
            <a:srgbClr val="FFFF00">
              <a:alpha val="29000"/>
            </a:srgbClr>
          </a:solid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000" dirty="0" smtClean="0">
                <a:solidFill>
                  <a:prstClr val="black"/>
                </a:solidFill>
                <a:latin typeface="HGP創英角ｺﾞｼｯｸUB" pitchFamily="50" charset="-128"/>
                <a:ea typeface="HGP創英角ｺﾞｼｯｸUB" pitchFamily="50" charset="-128"/>
              </a:rPr>
              <a:t>医療・介護連携、認知症施策、地域ケア会議、生活支援、介護予防の充実・強化</a:t>
            </a:r>
            <a:endParaRPr lang="ja-JP" altLang="en-US" sz="2000" dirty="0">
              <a:solidFill>
                <a:prstClr val="black"/>
              </a:solidFill>
              <a:latin typeface="HGP創英角ｺﾞｼｯｸUB" pitchFamily="50" charset="-128"/>
              <a:ea typeface="HGP創英角ｺﾞｼｯｸUB" pitchFamily="50" charset="-128"/>
            </a:endParaRPr>
          </a:p>
        </p:txBody>
      </p:sp>
      <p:sp>
        <p:nvSpPr>
          <p:cNvPr id="31" name="角丸四角形 30"/>
          <p:cNvSpPr/>
          <p:nvPr/>
        </p:nvSpPr>
        <p:spPr>
          <a:xfrm>
            <a:off x="406401" y="4725145"/>
            <a:ext cx="9155112" cy="936104"/>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Tree>
    <p:extLst>
      <p:ext uri="{BB962C8B-B14F-4D97-AF65-F5344CB8AC3E}">
        <p14:creationId xmlns:p14="http://schemas.microsoft.com/office/powerpoint/2010/main" val="4175247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637323057"/>
              </p:ext>
            </p:extLst>
          </p:nvPr>
        </p:nvGraphicFramePr>
        <p:xfrm>
          <a:off x="83754" y="620687"/>
          <a:ext cx="9733060" cy="6156265"/>
        </p:xfrm>
        <a:graphic>
          <a:graphicData uri="http://schemas.openxmlformats.org/drawingml/2006/table">
            <a:tbl>
              <a:tblPr firstRow="1" bandRow="1">
                <a:tableStyleId>{5940675A-B579-460E-94D1-54222C63F5DA}</a:tableStyleId>
              </a:tblPr>
              <a:tblGrid>
                <a:gridCol w="765148"/>
                <a:gridCol w="8967912"/>
              </a:tblGrid>
              <a:tr h="3096265">
                <a:tc>
                  <a:txBody>
                    <a:bodyPr/>
                    <a:lstStyle/>
                    <a:p>
                      <a:pPr algn="ctr"/>
                      <a:endParaRPr lang="en-US" altLang="ja-JP" sz="12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spcBef>
                          <a:spcPts val="0"/>
                        </a:spcBef>
                      </a:pPr>
                      <a:r>
                        <a:rPr lang="ja-JP" altLang="en-US" sz="1100" dirty="0" smtClean="0">
                          <a:solidFill>
                            <a:schemeClr val="tx1"/>
                          </a:solidFill>
                        </a:rPr>
                        <a:t>国　</a:t>
                      </a:r>
                      <a:r>
                        <a:rPr lang="en-US" altLang="ja-JP" sz="1100" dirty="0" smtClean="0">
                          <a:solidFill>
                            <a:schemeClr val="tx1"/>
                          </a:solidFill>
                        </a:rPr>
                        <a:t>25%</a:t>
                      </a:r>
                    </a:p>
                    <a:p>
                      <a:pPr marL="36000" indent="0">
                        <a:spcBef>
                          <a:spcPts val="0"/>
                        </a:spcBef>
                      </a:pPr>
                      <a:endParaRPr lang="en-US" altLang="ja-JP" sz="700" dirty="0" smtClean="0">
                        <a:solidFill>
                          <a:schemeClr val="tx1"/>
                        </a:solidFill>
                      </a:endParaRPr>
                    </a:p>
                    <a:p>
                      <a:pPr marL="36000" indent="0">
                        <a:spcBef>
                          <a:spcPts val="0"/>
                        </a:spcBef>
                      </a:pPr>
                      <a:r>
                        <a:rPr lang="ja-JP" altLang="en-US" sz="1100" dirty="0" smtClean="0">
                          <a:solidFill>
                            <a:schemeClr val="tx1"/>
                          </a:solidFill>
                        </a:rPr>
                        <a:t>都道府県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ja-JP" altLang="en-US" sz="700" dirty="0" smtClean="0">
                        <a:solidFill>
                          <a:schemeClr val="tx1"/>
                        </a:solidFill>
                      </a:endParaRPr>
                    </a:p>
                    <a:p>
                      <a:pPr marL="36000" indent="0">
                        <a:spcBef>
                          <a:spcPts val="0"/>
                        </a:spcBef>
                      </a:pPr>
                      <a:r>
                        <a:rPr lang="ja-JP" altLang="en-US" sz="1100" dirty="0" smtClean="0">
                          <a:solidFill>
                            <a:schemeClr val="tx1"/>
                          </a:solidFill>
                        </a:rPr>
                        <a:t>市町村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12.5%</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22%</a:t>
                      </a:r>
                    </a:p>
                    <a:p>
                      <a:pPr marL="36000" indent="0">
                        <a:spcBef>
                          <a:spcPts val="0"/>
                        </a:spcBef>
                      </a:pPr>
                      <a:endParaRPr lang="en-US" altLang="ja-JP" sz="700" dirty="0" smtClean="0">
                        <a:solidFill>
                          <a:schemeClr val="tx1"/>
                        </a:solidFill>
                      </a:endParaRPr>
                    </a:p>
                    <a:p>
                      <a:pPr marL="36000" indent="0">
                        <a:spcBef>
                          <a:spcPts val="0"/>
                        </a:spcBef>
                      </a:pPr>
                      <a:r>
                        <a:rPr lang="en-US" altLang="ja-JP" sz="1100" dirty="0" smtClean="0">
                          <a:solidFill>
                            <a:schemeClr val="tx1"/>
                          </a:solidFill>
                        </a:rPr>
                        <a:t>2</a:t>
                      </a:r>
                      <a:r>
                        <a:rPr lang="ja-JP" altLang="en-US" sz="1100" dirty="0" smtClean="0">
                          <a:solidFill>
                            <a:schemeClr val="tx1"/>
                          </a:solidFill>
                        </a:rPr>
                        <a:t>号保険料　</a:t>
                      </a:r>
                      <a:endParaRPr lang="en-US" altLang="ja-JP" sz="1100" dirty="0" smtClean="0">
                        <a:solidFill>
                          <a:schemeClr val="tx1"/>
                        </a:solidFill>
                      </a:endParaRPr>
                    </a:p>
                    <a:p>
                      <a:pPr marL="36000" indent="0">
                        <a:spcBef>
                          <a:spcPts val="0"/>
                        </a:spcBef>
                      </a:pPr>
                      <a:r>
                        <a:rPr lang="ja-JP" altLang="en-US" sz="1100" dirty="0" smtClean="0">
                          <a:solidFill>
                            <a:schemeClr val="tx1"/>
                          </a:solidFill>
                        </a:rPr>
                        <a:t>　</a:t>
                      </a:r>
                      <a:r>
                        <a:rPr lang="en-US" altLang="ja-JP" sz="1100" dirty="0" smtClean="0">
                          <a:solidFill>
                            <a:schemeClr val="tx1"/>
                          </a:solidFill>
                        </a:rPr>
                        <a:t>28%</a:t>
                      </a:r>
                      <a:endParaRPr lang="ja-JP" altLang="en-US" sz="11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60000">
                <a:tc>
                  <a:txBody>
                    <a:bodyPr/>
                    <a:lstStyle/>
                    <a:p>
                      <a:pPr algn="ctr"/>
                      <a:endParaRPr lang="en-US" altLang="ja-JP" sz="1200" dirty="0" smtClean="0">
                        <a:solidFill>
                          <a:schemeClr val="tx1"/>
                        </a:solidFill>
                      </a:endParaRPr>
                    </a:p>
                    <a:p>
                      <a:pPr algn="ct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財源構成</a:t>
                      </a:r>
                      <a:r>
                        <a:rPr lang="en-US" altLang="ja-JP" sz="1100" dirty="0" smtClean="0">
                          <a:solidFill>
                            <a:schemeClr val="tx1"/>
                          </a:solidFill>
                        </a:rPr>
                        <a:t>】</a:t>
                      </a:r>
                    </a:p>
                    <a:p>
                      <a:pPr algn="ctr"/>
                      <a:endParaRPr lang="en-US" altLang="ja-JP" sz="700" dirty="0" smtClean="0">
                        <a:solidFill>
                          <a:schemeClr val="tx1"/>
                        </a:solidFill>
                      </a:endParaRPr>
                    </a:p>
                    <a:p>
                      <a:pPr marL="36000" indent="0"/>
                      <a:r>
                        <a:rPr lang="ja-JP" altLang="en-US" sz="1100" dirty="0" smtClean="0">
                          <a:solidFill>
                            <a:schemeClr val="tx1"/>
                          </a:solidFill>
                        </a:rPr>
                        <a:t>国　</a:t>
                      </a:r>
                      <a:r>
                        <a:rPr lang="en-US" altLang="ja-JP" sz="1100" dirty="0" smtClean="0">
                          <a:solidFill>
                            <a:schemeClr val="tx1"/>
                          </a:solidFill>
                        </a:rPr>
                        <a:t>39%</a:t>
                      </a:r>
                    </a:p>
                    <a:p>
                      <a:pPr marL="36000" indent="0"/>
                      <a:endParaRPr lang="en-US" altLang="ja-JP" sz="700" dirty="0" smtClean="0">
                        <a:solidFill>
                          <a:schemeClr val="tx1"/>
                        </a:solidFill>
                      </a:endParaRPr>
                    </a:p>
                    <a:p>
                      <a:pPr marL="36000" indent="0"/>
                      <a:r>
                        <a:rPr lang="ja-JP" altLang="en-US" sz="1100" dirty="0" smtClean="0">
                          <a:solidFill>
                            <a:schemeClr val="tx1"/>
                          </a:solidFill>
                        </a:rPr>
                        <a:t>都道府県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ja-JP" altLang="en-US" sz="700" dirty="0" smtClean="0">
                        <a:solidFill>
                          <a:schemeClr val="tx1"/>
                        </a:solidFill>
                      </a:endParaRPr>
                    </a:p>
                    <a:p>
                      <a:pPr marL="36000" indent="0"/>
                      <a:r>
                        <a:rPr lang="ja-JP" altLang="en-US" sz="1100" dirty="0" smtClean="0">
                          <a:solidFill>
                            <a:schemeClr val="tx1"/>
                          </a:solidFill>
                        </a:rPr>
                        <a:t>市町村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19.5%</a:t>
                      </a:r>
                    </a:p>
                    <a:p>
                      <a:pPr marL="36000" indent="0"/>
                      <a:endParaRPr lang="en-US" altLang="ja-JP" sz="700" dirty="0" smtClean="0">
                        <a:solidFill>
                          <a:schemeClr val="tx1"/>
                        </a:solidFill>
                      </a:endParaRPr>
                    </a:p>
                    <a:p>
                      <a:pPr marL="36000" indent="0"/>
                      <a:r>
                        <a:rPr lang="en-US" altLang="ja-JP" sz="1100" dirty="0" smtClean="0">
                          <a:solidFill>
                            <a:schemeClr val="tx1"/>
                          </a:solidFill>
                        </a:rPr>
                        <a:t>1</a:t>
                      </a:r>
                      <a:r>
                        <a:rPr lang="ja-JP" altLang="en-US" sz="1100" dirty="0" smtClean="0">
                          <a:solidFill>
                            <a:schemeClr val="tx1"/>
                          </a:solidFill>
                        </a:rPr>
                        <a:t>号保険料　  </a:t>
                      </a:r>
                      <a:endParaRPr lang="en-US" altLang="ja-JP" sz="1100" dirty="0" smtClean="0">
                        <a:solidFill>
                          <a:schemeClr val="tx1"/>
                        </a:solidFill>
                      </a:endParaRPr>
                    </a:p>
                    <a:p>
                      <a:pPr marL="36000" indent="0"/>
                      <a:r>
                        <a:rPr lang="ja-JP" altLang="en-US" sz="1100" dirty="0" smtClean="0">
                          <a:solidFill>
                            <a:schemeClr val="tx1"/>
                          </a:solidFill>
                        </a:rPr>
                        <a:t>　</a:t>
                      </a:r>
                      <a:r>
                        <a:rPr lang="en-US" altLang="ja-JP" sz="1100" dirty="0" smtClean="0">
                          <a:solidFill>
                            <a:schemeClr val="tx1"/>
                          </a:solidFill>
                        </a:rPr>
                        <a:t>22%</a:t>
                      </a:r>
                      <a:endParaRPr lang="ja-JP" altLang="en-US" sz="1100" dirty="0" smtClean="0">
                        <a:solidFill>
                          <a:schemeClr val="tx1"/>
                        </a:solidFill>
                      </a:endParaRPr>
                    </a:p>
                    <a:p>
                      <a:endParaRPr kumimoji="1" lang="ja-JP" altLang="en-US" sz="1200" dirty="0"/>
                    </a:p>
                  </a:txBody>
                  <a:tcPr marL="0" marR="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dirty="0"/>
                    </a:p>
                  </a:txBody>
                  <a:tcPr marL="89856" marR="8985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517931" y="6178605"/>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6" name="右矢印 35"/>
          <p:cNvSpPr/>
          <p:nvPr/>
        </p:nvSpPr>
        <p:spPr>
          <a:xfrm>
            <a:off x="4503522" y="4072047"/>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33" name="右矢印 32"/>
          <p:cNvSpPr/>
          <p:nvPr/>
        </p:nvSpPr>
        <p:spPr>
          <a:xfrm>
            <a:off x="4502370" y="2348880"/>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6" name="右矢印 25"/>
          <p:cNvSpPr/>
          <p:nvPr/>
        </p:nvSpPr>
        <p:spPr>
          <a:xfrm>
            <a:off x="4502370" y="1246319"/>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21" name="右矢印 20"/>
          <p:cNvSpPr/>
          <p:nvPr/>
        </p:nvSpPr>
        <p:spPr>
          <a:xfrm>
            <a:off x="4502370" y="1697523"/>
            <a:ext cx="672151" cy="288032"/>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smtClean="0">
              <a:solidFill>
                <a:prstClr val="black"/>
              </a:solidFill>
            </a:endParaRPr>
          </a:p>
        </p:txBody>
      </p:sp>
      <p:sp>
        <p:nvSpPr>
          <p:cNvPr id="5" name="正方形/長方形 4"/>
          <p:cNvSpPr/>
          <p:nvPr/>
        </p:nvSpPr>
        <p:spPr>
          <a:xfrm>
            <a:off x="944379" y="1191727"/>
            <a:ext cx="3489282" cy="81969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88900"/>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予防</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給付</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415074" y="2129779"/>
            <a:ext cx="3019671" cy="1510427"/>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lgn="ctr"/>
            <a:r>
              <a:rPr lang="ja-JP" altLang="en-US" sz="1000" dirty="0">
                <a:solidFill>
                  <a:prstClr val="black"/>
                </a:solidFill>
                <a:latin typeface="HGP創英角ｺﾞｼｯｸUB" panose="020B0900000000000000" pitchFamily="50" charset="-128"/>
                <a:ea typeface="HGP創英角ｺﾞｼｯｸUB" panose="020B0900000000000000" pitchFamily="50" charset="-128"/>
              </a:rPr>
              <a:t>又</a:t>
            </a:r>
            <a:r>
              <a:rPr lang="ja-JP" altLang="en-US" sz="1000" dirty="0" smtClean="0">
                <a:solidFill>
                  <a:prstClr val="black"/>
                </a:solidFill>
                <a:latin typeface="HGP創英角ｺﾞｼｯｸUB" panose="020B0900000000000000" pitchFamily="50" charset="-128"/>
                <a:ea typeface="HGP創英角ｺﾞｼｯｸUB" panose="020B0900000000000000" pitchFamily="50" charset="-128"/>
              </a:rPr>
              <a:t>は</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smtClean="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1400" dirty="0" smtClean="0">
                <a:solidFill>
                  <a:prstClr val="black"/>
                </a:solidFill>
              </a:rPr>
              <a:t>○ 二次予防事業</a:t>
            </a:r>
            <a:endParaRPr lang="en-US" altLang="ja-JP" sz="1400" dirty="0" smtClean="0">
              <a:solidFill>
                <a:prstClr val="black"/>
              </a:solidFill>
            </a:endParaRPr>
          </a:p>
          <a:p>
            <a:r>
              <a:rPr lang="ja-JP" altLang="en-US" sz="1400" dirty="0" smtClean="0">
                <a:solidFill>
                  <a:prstClr val="black"/>
                </a:solidFill>
              </a:rPr>
              <a:t>○ 一次予防事業</a:t>
            </a:r>
            <a:endParaRPr lang="en-US" altLang="ja-JP" sz="1400" dirty="0" smtClean="0">
              <a:solidFill>
                <a:prstClr val="black"/>
              </a:solidFill>
            </a:endParaRPr>
          </a:p>
          <a:p>
            <a:pPr marL="174625" algn="just"/>
            <a:r>
              <a:rPr lang="ja-JP" altLang="en-US" sz="1100" dirty="0" smtClean="0">
                <a:solidFill>
                  <a:prstClr val="black"/>
                </a:solidFill>
              </a:rPr>
              <a:t>介護予防・日常生活支援総合事業の場合</a:t>
            </a:r>
            <a:endParaRPr lang="en-US" altLang="ja-JP" sz="1100" dirty="0" smtClean="0">
              <a:solidFill>
                <a:prstClr val="black"/>
              </a:solidFill>
            </a:endParaRPr>
          </a:p>
          <a:p>
            <a:pPr marL="174625" algn="just"/>
            <a:r>
              <a:rPr lang="ja-JP" altLang="en-US" sz="1100" dirty="0" smtClean="0">
                <a:solidFill>
                  <a:prstClr val="black"/>
                </a:solidFill>
              </a:rPr>
              <a:t>は、上記の他、生活支援サービスを含む</a:t>
            </a:r>
            <a:endParaRPr lang="en-US" altLang="ja-JP" sz="1100" dirty="0" smtClean="0">
              <a:solidFill>
                <a:prstClr val="black"/>
              </a:solidFill>
            </a:endParaRPr>
          </a:p>
          <a:p>
            <a:pPr marL="174625" algn="just"/>
            <a:r>
              <a:rPr lang="ja-JP" altLang="en-US" sz="1100" dirty="0" smtClean="0">
                <a:solidFill>
                  <a:prstClr val="black"/>
                </a:solidFill>
              </a:rPr>
              <a:t>要支援者向け事業、介護予防支援事業。</a:t>
            </a:r>
            <a:endParaRPr lang="en-US" altLang="ja-JP" sz="1100" dirty="0">
              <a:solidFill>
                <a:prstClr val="black"/>
              </a:solidFill>
            </a:endParaRPr>
          </a:p>
        </p:txBody>
      </p:sp>
      <p:sp>
        <p:nvSpPr>
          <p:cNvPr id="13" name="正方形/長方形 12"/>
          <p:cNvSpPr/>
          <p:nvPr/>
        </p:nvSpPr>
        <p:spPr>
          <a:xfrm>
            <a:off x="1414982" y="3817358"/>
            <a:ext cx="3035222" cy="947137"/>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pPr>
              <a:spcBef>
                <a:spcPts val="600"/>
              </a:spcBef>
            </a:pPr>
            <a:r>
              <a:rPr lang="ja-JP" altLang="en-US" sz="1400" dirty="0">
                <a:solidFill>
                  <a:prstClr val="black"/>
                </a:solidFill>
              </a:rPr>
              <a:t>○</a:t>
            </a:r>
            <a:r>
              <a:rPr lang="ja-JP" altLang="en-US" sz="1400" dirty="0" smtClean="0">
                <a:solidFill>
                  <a:prstClr val="black"/>
                </a:solidFill>
              </a:rPr>
              <a:t>地域包括支援センターの運営</a:t>
            </a:r>
            <a:endParaRPr lang="en-US" altLang="ja-JP" sz="1400" dirty="0" smtClean="0">
              <a:solidFill>
                <a:prstClr val="black"/>
              </a:solidFill>
            </a:endParaRPr>
          </a:p>
          <a:p>
            <a:pPr>
              <a:lnSpc>
                <a:spcPts val="1500"/>
              </a:lnSpc>
            </a:pPr>
            <a:r>
              <a:rPr lang="ja-JP" altLang="en-US" sz="1200" dirty="0">
                <a:solidFill>
                  <a:prstClr val="black"/>
                </a:solidFill>
              </a:rPr>
              <a:t>　</a:t>
            </a:r>
            <a:r>
              <a:rPr lang="ja-JP" altLang="en-US" sz="1200" dirty="0" smtClean="0">
                <a:solidFill>
                  <a:prstClr val="black"/>
                </a:solidFill>
              </a:rPr>
              <a:t> </a:t>
            </a:r>
            <a:r>
              <a:rPr lang="ja-JP" altLang="en-US" sz="1050" dirty="0" smtClean="0">
                <a:solidFill>
                  <a:prstClr val="black"/>
                </a:solidFill>
              </a:rPr>
              <a:t>・</a:t>
            </a:r>
            <a:r>
              <a:rPr lang="ja-JP" altLang="en-US" sz="1050" dirty="0">
                <a:solidFill>
                  <a:prstClr val="black"/>
                </a:solidFill>
              </a:rPr>
              <a:t>介護予防</a:t>
            </a:r>
            <a:r>
              <a:rPr lang="ja-JP" altLang="en-US" sz="1050" dirty="0" smtClean="0">
                <a:solidFill>
                  <a:prstClr val="black"/>
                </a:solidFill>
              </a:rPr>
              <a:t>ケアマネジメント、総合相談支援</a:t>
            </a:r>
            <a:endParaRPr lang="en-US" altLang="ja-JP" sz="1050" dirty="0" smtClean="0">
              <a:solidFill>
                <a:prstClr val="black"/>
              </a:solidFill>
            </a:endParaRPr>
          </a:p>
          <a:p>
            <a:pPr>
              <a:lnSpc>
                <a:spcPts val="1500"/>
              </a:lnSpc>
            </a:pPr>
            <a:r>
              <a:rPr lang="ja-JP" altLang="en-US" sz="1050" dirty="0" smtClean="0">
                <a:solidFill>
                  <a:prstClr val="black"/>
                </a:solidFill>
              </a:rPr>
              <a:t>　  業務、権利擁護業務、ケアマネジメント支援</a:t>
            </a:r>
          </a:p>
        </p:txBody>
      </p:sp>
      <p:sp>
        <p:nvSpPr>
          <p:cNvPr id="14" name="正方形/長方形 13"/>
          <p:cNvSpPr/>
          <p:nvPr/>
        </p:nvSpPr>
        <p:spPr>
          <a:xfrm>
            <a:off x="1414982" y="5843783"/>
            <a:ext cx="3035222"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15" name="正方形/長方形 14"/>
          <p:cNvSpPr/>
          <p:nvPr/>
        </p:nvSpPr>
        <p:spPr>
          <a:xfrm>
            <a:off x="5299139" y="1695999"/>
            <a:ext cx="4032907" cy="1944000"/>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a:r>
              <a:rPr lang="ja-JP" altLang="en-US" sz="1600" dirty="0" smtClean="0">
                <a:solidFill>
                  <a:schemeClr val="tx1"/>
                </a:solidFill>
                <a:latin typeface="HG創英角ｺﾞｼｯｸUB" panose="020B0909000000000000" pitchFamily="49" charset="-128"/>
                <a:ea typeface="HG創英角ｺﾞｼｯｸUB" panose="020B0909000000000000" pitchFamily="49" charset="-128"/>
              </a:rPr>
              <a:t>介護</a:t>
            </a:r>
            <a:r>
              <a:rPr lang="ja-JP" altLang="en-US" sz="1600" dirty="0">
                <a:solidFill>
                  <a:schemeClr val="tx1"/>
                </a:solidFill>
                <a:latin typeface="HG創英角ｺﾞｼｯｸUB" panose="020B0909000000000000" pitchFamily="49" charset="-128"/>
                <a:ea typeface="HG創英角ｺﾞｼｯｸUB" panose="020B0909000000000000" pitchFamily="49" charset="-128"/>
              </a:rPr>
              <a:t>予防・日常生活支援総合事業</a:t>
            </a:r>
            <a:endParaRPr lang="en-US" altLang="ja-JP" sz="1600" dirty="0">
              <a:solidFill>
                <a:schemeClr val="tx1"/>
              </a:solidFill>
              <a:latin typeface="HG創英角ｺﾞｼｯｸUB" panose="020B0909000000000000" pitchFamily="49" charset="-128"/>
              <a:ea typeface="HG創英角ｺﾞｼｯｸUB" panose="020B0909000000000000" pitchFamily="49" charset="-128"/>
            </a:endParaRPr>
          </a:p>
          <a:p>
            <a:pPr marL="88900"/>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２、それ以外の者）</a:t>
            </a:r>
            <a:endParaRPr lang="en-US" altLang="ja-JP" dirty="0" smtClean="0">
              <a:solidFill>
                <a:prstClr val="black"/>
              </a:solidFill>
              <a:latin typeface="ＤＦ特太ゴシック体" panose="020B0509000000000000" pitchFamily="49" charset="-128"/>
              <a:ea typeface="ＤＦ特太ゴシック体" panose="020B0509000000000000" pitchFamily="49" charset="-128"/>
            </a:endParaRPr>
          </a:p>
          <a:p>
            <a:pPr>
              <a:spcBef>
                <a:spcPts val="600"/>
              </a:spcBef>
            </a:pPr>
            <a:r>
              <a:rPr lang="ja-JP" altLang="en-US" sz="1400" dirty="0" smtClean="0">
                <a:solidFill>
                  <a:prstClr val="black"/>
                </a:solidFill>
              </a:rPr>
              <a:t>○ 介護予防・生活支援サービス事業</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・訪問型サービス</a:t>
            </a:r>
            <a:endParaRPr lang="en-US" altLang="ja-JP" sz="1400" dirty="0" smtClean="0">
              <a:solidFill>
                <a:prstClr val="black"/>
              </a:solidFill>
            </a:endParaRPr>
          </a:p>
          <a:p>
            <a:r>
              <a:rPr lang="ja-JP" altLang="en-US" sz="1400" dirty="0" smtClean="0">
                <a:solidFill>
                  <a:prstClr val="black"/>
                </a:solidFill>
              </a:rPr>
              <a:t>　　・通所型サービス</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・生活支援サービス（配食等）</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・介護予防支援事業（ケアマネジメント）</a:t>
            </a:r>
            <a:endParaRPr lang="en-US" altLang="ja-JP" sz="1400" dirty="0" smtClean="0">
              <a:solidFill>
                <a:prstClr val="black"/>
              </a:solidFill>
            </a:endParaRPr>
          </a:p>
          <a:p>
            <a:pPr>
              <a:spcBef>
                <a:spcPts val="600"/>
              </a:spcBef>
            </a:pPr>
            <a:r>
              <a:rPr lang="ja-JP" altLang="en-US" sz="1400" dirty="0" smtClean="0">
                <a:solidFill>
                  <a:prstClr val="black"/>
                </a:solidFill>
              </a:rPr>
              <a:t>○ 一般介護予防事業</a:t>
            </a:r>
            <a:endParaRPr lang="en-US" altLang="ja-JP" sz="1400" dirty="0" smtClean="0">
              <a:solidFill>
                <a:prstClr val="black"/>
              </a:solidFill>
            </a:endParaRPr>
          </a:p>
        </p:txBody>
      </p:sp>
      <p:sp>
        <p:nvSpPr>
          <p:cNvPr id="16" name="正方形/長方形 15"/>
          <p:cNvSpPr/>
          <p:nvPr/>
        </p:nvSpPr>
        <p:spPr>
          <a:xfrm>
            <a:off x="5299139" y="3784209"/>
            <a:ext cx="4032907" cy="1965802"/>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a:lnSpc>
                <a:spcPts val="1500"/>
              </a:lnSpc>
            </a:pPr>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smtClean="0">
              <a:solidFill>
                <a:prstClr val="black"/>
              </a:solidFill>
            </a:endParaRPr>
          </a:p>
          <a:p>
            <a:pPr>
              <a:lnSpc>
                <a:spcPts val="1500"/>
              </a:lnSpc>
              <a:spcBef>
                <a:spcPts val="600"/>
              </a:spcBef>
            </a:pPr>
            <a:r>
              <a:rPr lang="ja-JP" altLang="en-US" sz="1400" dirty="0" smtClean="0">
                <a:solidFill>
                  <a:prstClr val="black"/>
                </a:solidFill>
              </a:rPr>
              <a:t>○ 地域包括支援センターの運営</a:t>
            </a:r>
            <a:endParaRPr lang="en-US" altLang="ja-JP" sz="1400" dirty="0" smtClean="0">
              <a:solidFill>
                <a:prstClr val="black"/>
              </a:solidFill>
            </a:endParaRPr>
          </a:p>
          <a:p>
            <a:pPr marL="271463">
              <a:lnSpc>
                <a:spcPts val="1500"/>
              </a:lnSpc>
            </a:pPr>
            <a:r>
              <a:rPr lang="ja-JP" altLang="en-US" sz="1200" dirty="0" smtClean="0">
                <a:solidFill>
                  <a:prstClr val="black"/>
                </a:solidFill>
              </a:rPr>
              <a:t>（左記に加え、</a:t>
            </a:r>
            <a:r>
              <a:rPr lang="ja-JP" altLang="en-US" sz="1200" b="1" dirty="0" smtClean="0">
                <a:solidFill>
                  <a:schemeClr val="tx1"/>
                </a:solidFill>
              </a:rPr>
              <a:t>地域ケア会議の充実</a:t>
            </a:r>
            <a:r>
              <a:rPr lang="ja-JP" altLang="en-US" sz="1200" dirty="0" smtClean="0">
                <a:solidFill>
                  <a:schemeClr val="tx1"/>
                </a:solidFill>
              </a:rPr>
              <a:t>）</a:t>
            </a:r>
            <a:endParaRPr lang="en-US" altLang="ja-JP" sz="1200" dirty="0" smtClean="0">
              <a:solidFill>
                <a:schemeClr val="tx1"/>
              </a:solidFill>
            </a:endParaRPr>
          </a:p>
          <a:p>
            <a:pPr>
              <a:lnSpc>
                <a:spcPts val="1500"/>
              </a:lnSpc>
              <a:spcBef>
                <a:spcPts val="300"/>
              </a:spcBef>
            </a:pPr>
            <a:r>
              <a:rPr lang="ja-JP" altLang="en-US" sz="1400" dirty="0" smtClean="0">
                <a:solidFill>
                  <a:schemeClr val="tx1"/>
                </a:solidFill>
              </a:rPr>
              <a:t>○ </a:t>
            </a:r>
            <a:r>
              <a:rPr lang="ja-JP" altLang="en-US" sz="1400" b="1" dirty="0" smtClean="0">
                <a:solidFill>
                  <a:schemeClr val="tx1"/>
                </a:solidFill>
              </a:rPr>
              <a:t>在宅医療・介護連携推進事業</a:t>
            </a:r>
            <a:endParaRPr lang="en-US" altLang="ja-JP" sz="1400" b="1" dirty="0" smtClean="0">
              <a:solidFill>
                <a:schemeClr val="tx1"/>
              </a:solidFill>
            </a:endParaRPr>
          </a:p>
          <a:p>
            <a:pPr>
              <a:lnSpc>
                <a:spcPts val="1500"/>
              </a:lnSpc>
              <a:spcBef>
                <a:spcPts val="300"/>
              </a:spcBef>
            </a:pPr>
            <a:r>
              <a:rPr lang="ja-JP" altLang="en-US" sz="1400" dirty="0" smtClean="0">
                <a:solidFill>
                  <a:schemeClr val="tx1"/>
                </a:solidFill>
              </a:rPr>
              <a:t>○ </a:t>
            </a:r>
            <a:r>
              <a:rPr lang="ja-JP" altLang="en-US" sz="1400" b="1" dirty="0" smtClean="0">
                <a:solidFill>
                  <a:schemeClr val="tx1"/>
                </a:solidFill>
              </a:rPr>
              <a:t>認知症総合支援事業</a:t>
            </a:r>
            <a:endParaRPr lang="en-US" altLang="ja-JP" sz="1400" b="1" dirty="0" smtClean="0">
              <a:solidFill>
                <a:schemeClr val="tx1"/>
              </a:solidFill>
            </a:endParaRPr>
          </a:p>
          <a:p>
            <a:pPr marL="444500" indent="-173038">
              <a:lnSpc>
                <a:spcPts val="1500"/>
              </a:lnSpc>
            </a:pPr>
            <a:r>
              <a:rPr lang="ja-JP" altLang="en-US" sz="1200" dirty="0" smtClean="0">
                <a:solidFill>
                  <a:schemeClr val="tx1"/>
                </a:solidFill>
              </a:rPr>
              <a:t>（認知症初期集中支援</a:t>
            </a:r>
            <a:r>
              <a:rPr lang="ja-JP" altLang="en-US" sz="1200" dirty="0">
                <a:solidFill>
                  <a:schemeClr val="tx1"/>
                </a:solidFill>
              </a:rPr>
              <a:t>事業</a:t>
            </a:r>
            <a:r>
              <a:rPr lang="ja-JP" altLang="en-US" sz="1200" dirty="0" smtClean="0">
                <a:solidFill>
                  <a:schemeClr val="tx1"/>
                </a:solidFill>
              </a:rPr>
              <a:t>、認知症地</a:t>
            </a:r>
            <a:r>
              <a:rPr lang="ja-JP" altLang="en-US" sz="1200" dirty="0" smtClean="0">
                <a:solidFill>
                  <a:prstClr val="black"/>
                </a:solidFill>
              </a:rPr>
              <a:t>域支援・ケア</a:t>
            </a:r>
            <a:endParaRPr lang="en-US" altLang="ja-JP" sz="1200" dirty="0" smtClean="0">
              <a:solidFill>
                <a:prstClr val="black"/>
              </a:solidFill>
            </a:endParaRPr>
          </a:p>
          <a:p>
            <a:pPr marL="444500" indent="-173038">
              <a:lnSpc>
                <a:spcPts val="1500"/>
              </a:lnSpc>
            </a:pPr>
            <a:r>
              <a:rPr lang="ja-JP" altLang="en-US" sz="1200" dirty="0" smtClean="0">
                <a:solidFill>
                  <a:prstClr val="black"/>
                </a:solidFill>
              </a:rPr>
              <a:t>向上事業　等）</a:t>
            </a:r>
            <a:endParaRPr lang="en-US" altLang="ja-JP" sz="1200" dirty="0" smtClean="0">
              <a:solidFill>
                <a:prstClr val="black"/>
              </a:solidFill>
            </a:endParaRPr>
          </a:p>
          <a:p>
            <a:pPr>
              <a:lnSpc>
                <a:spcPts val="1500"/>
              </a:lnSpc>
              <a:spcBef>
                <a:spcPts val="300"/>
              </a:spcBef>
            </a:pPr>
            <a:r>
              <a:rPr lang="ja-JP" altLang="en-US" sz="1400" dirty="0" smtClean="0">
                <a:solidFill>
                  <a:prstClr val="black"/>
                </a:solidFill>
              </a:rPr>
              <a:t>○ </a:t>
            </a:r>
            <a:r>
              <a:rPr lang="ja-JP" altLang="en-US" sz="1400" b="1" dirty="0" smtClean="0">
                <a:solidFill>
                  <a:srgbClr val="FF0000"/>
                </a:solidFill>
              </a:rPr>
              <a:t>生活支援体制整備事業</a:t>
            </a:r>
            <a:endParaRPr lang="en-US" altLang="ja-JP" sz="1400" b="1" dirty="0">
              <a:solidFill>
                <a:srgbClr val="FF0000"/>
              </a:solidFill>
            </a:endParaRPr>
          </a:p>
          <a:p>
            <a:pPr marL="271463">
              <a:lnSpc>
                <a:spcPts val="1500"/>
              </a:lnSpc>
            </a:pPr>
            <a:r>
              <a:rPr lang="ja-JP" altLang="en-US" sz="1200" dirty="0" smtClean="0">
                <a:solidFill>
                  <a:prstClr val="black"/>
                </a:solidFill>
              </a:rPr>
              <a:t>（コーディネーターの配置、協議体の設置　等）</a:t>
            </a:r>
            <a:endParaRPr lang="en-US" altLang="ja-JP" sz="1200" dirty="0">
              <a:solidFill>
                <a:prstClr val="black"/>
              </a:solidFill>
            </a:endParaRPr>
          </a:p>
        </p:txBody>
      </p:sp>
      <p:sp>
        <p:nvSpPr>
          <p:cNvPr id="19" name="正方形/長方形 18"/>
          <p:cNvSpPr/>
          <p:nvPr/>
        </p:nvSpPr>
        <p:spPr>
          <a:xfrm>
            <a:off x="5298012" y="1202017"/>
            <a:ext cx="4444594"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左中かっこ 8"/>
          <p:cNvSpPr/>
          <p:nvPr/>
        </p:nvSpPr>
        <p:spPr>
          <a:xfrm>
            <a:off x="5110203" y="4612239"/>
            <a:ext cx="212258" cy="104398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20" name="テキスト ボックス 19"/>
          <p:cNvSpPr txBox="1"/>
          <p:nvPr/>
        </p:nvSpPr>
        <p:spPr>
          <a:xfrm>
            <a:off x="4800861" y="4936143"/>
            <a:ext cx="360039" cy="523220"/>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充実</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4376937" y="1022540"/>
            <a:ext cx="999118" cy="230832"/>
          </a:xfrm>
          <a:prstGeom prst="rect">
            <a:avLst/>
          </a:prstGeom>
          <a:noFill/>
          <a:ln w="9525" cmpd="sng">
            <a:noFill/>
          </a:ln>
        </p:spPr>
        <p:txBody>
          <a:bodyPr wrap="square" rtlCol="0">
            <a:spAutoFit/>
          </a:bodyPr>
          <a:lstStyle/>
          <a:p>
            <a:r>
              <a:rPr lang="ja-JP" altLang="en-US" sz="900" dirty="0" smtClean="0">
                <a:solidFill>
                  <a:srgbClr val="4F81BD"/>
                </a:solidFill>
                <a:latin typeface="HG丸ｺﾞｼｯｸM-PRO" panose="020F0600000000000000" pitchFamily="50" charset="-128"/>
                <a:ea typeface="HG丸ｺﾞｼｯｸM-PRO" panose="020F0600000000000000" pitchFamily="50" charset="-128"/>
              </a:rPr>
              <a:t>改正前と同様</a:t>
            </a:r>
            <a:endParaRPr lang="ja-JP" altLang="en-US" sz="9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4412259" y="1492732"/>
            <a:ext cx="999118" cy="261610"/>
          </a:xfrm>
          <a:prstGeom prst="rect">
            <a:avLst/>
          </a:prstGeom>
          <a:noFill/>
        </p:spPr>
        <p:txBody>
          <a:bodyPr wrap="square" rtlCol="0">
            <a:spAutoFit/>
          </a:bodyPr>
          <a:lstStyle/>
          <a:p>
            <a:r>
              <a:rPr lang="ja-JP" altLang="en-US" sz="1100" dirty="0" smtClean="0">
                <a:solidFill>
                  <a:srgbClr val="4F81BD"/>
                </a:solidFill>
                <a:latin typeface="HG丸ｺﾞｼｯｸM-PRO" panose="020F0600000000000000" pitchFamily="50" charset="-128"/>
                <a:ea typeface="HG丸ｺﾞｼｯｸM-PRO" panose="020F0600000000000000" pitchFamily="50" charset="-128"/>
              </a:rPr>
              <a:t>事業に移行</a:t>
            </a:r>
            <a:endParaRPr lang="ja-JP" altLang="en-US" sz="11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2689020" y="1340768"/>
            <a:ext cx="1662518" cy="254808"/>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smtClean="0">
                <a:solidFill>
                  <a:prstClr val="black"/>
                </a:solidFill>
              </a:rPr>
              <a:t>訪問看護、福祉用具等</a:t>
            </a:r>
          </a:p>
        </p:txBody>
      </p:sp>
      <p:sp>
        <p:nvSpPr>
          <p:cNvPr id="28" name="角丸四角形 27"/>
          <p:cNvSpPr/>
          <p:nvPr/>
        </p:nvSpPr>
        <p:spPr>
          <a:xfrm>
            <a:off x="2689536" y="1700809"/>
            <a:ext cx="1661791" cy="231213"/>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rPr>
              <a:t>訪問介護、通所介護</a:t>
            </a:r>
          </a:p>
        </p:txBody>
      </p:sp>
      <p:sp>
        <p:nvSpPr>
          <p:cNvPr id="31" name="左中かっこ 30"/>
          <p:cNvSpPr/>
          <p:nvPr/>
        </p:nvSpPr>
        <p:spPr>
          <a:xfrm>
            <a:off x="5105352" y="2374206"/>
            <a:ext cx="212258" cy="1116000"/>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32" name="テキスト ボックス 31"/>
          <p:cNvSpPr txBox="1"/>
          <p:nvPr/>
        </p:nvSpPr>
        <p:spPr>
          <a:xfrm>
            <a:off x="4800861" y="2631887"/>
            <a:ext cx="360039" cy="738664"/>
          </a:xfrm>
          <a:prstGeom prst="rect">
            <a:avLst/>
          </a:prstGeom>
          <a:noFill/>
        </p:spPr>
        <p:txBody>
          <a:bodyPr wrap="square" rtlCol="0">
            <a:spAutoFit/>
          </a:bodyPr>
          <a:lstStyle/>
          <a:p>
            <a:r>
              <a:rPr lang="ja-JP" altLang="en-US" sz="1400" dirty="0" smtClean="0">
                <a:solidFill>
                  <a:srgbClr val="4F81BD"/>
                </a:solidFill>
                <a:latin typeface="HG丸ｺﾞｼｯｸM-PRO" panose="020F0600000000000000" pitchFamily="50" charset="-128"/>
                <a:ea typeface="HG丸ｺﾞｼｯｸM-PRO" panose="020F0600000000000000" pitchFamily="50" charset="-128"/>
              </a:rPr>
              <a:t>多様化</a:t>
            </a:r>
            <a:endParaRPr lang="ja-JP" altLang="en-US" sz="1400" dirty="0">
              <a:solidFill>
                <a:srgbClr val="4F81BD"/>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5299139" y="5851223"/>
            <a:ext cx="4032907" cy="864000"/>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ja-JP" altLang="en-US" dirty="0" smtClean="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smtClean="0">
              <a:solidFill>
                <a:prstClr val="black"/>
              </a:solidFill>
              <a:latin typeface="HG創英角ｺﾞｼｯｸUB" panose="020B0909000000000000" pitchFamily="49" charset="-128"/>
              <a:ea typeface="HG創英角ｺﾞｼｯｸUB" panose="020B0909000000000000" pitchFamily="49" charset="-128"/>
            </a:endParaRPr>
          </a:p>
          <a:p>
            <a:r>
              <a:rPr lang="ja-JP" altLang="en-US" sz="1200" dirty="0" smtClean="0">
                <a:solidFill>
                  <a:prstClr val="black"/>
                </a:solidFill>
              </a:rPr>
              <a:t>○ 介護</a:t>
            </a:r>
            <a:r>
              <a:rPr lang="ja-JP" altLang="en-US" sz="1200" dirty="0">
                <a:solidFill>
                  <a:prstClr val="black"/>
                </a:solidFill>
              </a:rPr>
              <a:t>給付費</a:t>
            </a:r>
            <a:r>
              <a:rPr lang="ja-JP" altLang="en-US" sz="1200" dirty="0" smtClean="0">
                <a:solidFill>
                  <a:prstClr val="black"/>
                </a:solidFill>
              </a:rPr>
              <a:t>適正化事業</a:t>
            </a:r>
            <a:endParaRPr lang="en-US" altLang="ja-JP" sz="1200" dirty="0" smtClean="0">
              <a:solidFill>
                <a:prstClr val="black"/>
              </a:solidFill>
            </a:endParaRPr>
          </a:p>
          <a:p>
            <a:r>
              <a:rPr lang="ja-JP" altLang="en-US" sz="1200" dirty="0" smtClean="0">
                <a:solidFill>
                  <a:prstClr val="black"/>
                </a:solidFill>
              </a:rPr>
              <a:t>○ 家族介護支援事業</a:t>
            </a:r>
            <a:endParaRPr lang="en-US" altLang="ja-JP" sz="1200" dirty="0" smtClean="0">
              <a:solidFill>
                <a:prstClr val="black"/>
              </a:solidFill>
            </a:endParaRPr>
          </a:p>
          <a:p>
            <a:r>
              <a:rPr lang="ja-JP" altLang="en-US" sz="1200" dirty="0" smtClean="0">
                <a:solidFill>
                  <a:prstClr val="black"/>
                </a:solidFill>
              </a:rPr>
              <a:t>○ その他の事業</a:t>
            </a:r>
            <a:endParaRPr lang="ja-JP" altLang="en-US"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4" name="大かっこ 3"/>
          <p:cNvSpPr/>
          <p:nvPr/>
        </p:nvSpPr>
        <p:spPr>
          <a:xfrm>
            <a:off x="1595570" y="3083539"/>
            <a:ext cx="2816689" cy="54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prstClr val="black"/>
              </a:solidFill>
            </a:endParaRPr>
          </a:p>
        </p:txBody>
      </p:sp>
      <p:sp>
        <p:nvSpPr>
          <p:cNvPr id="52" name="正方形/長方形 51"/>
          <p:cNvSpPr/>
          <p:nvPr/>
        </p:nvSpPr>
        <p:spPr>
          <a:xfrm>
            <a:off x="944386" y="2140604"/>
            <a:ext cx="389140" cy="457200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4" name="正方形/長方形 53"/>
          <p:cNvSpPr/>
          <p:nvPr/>
        </p:nvSpPr>
        <p:spPr>
          <a:xfrm>
            <a:off x="9388844" y="1697523"/>
            <a:ext cx="353764" cy="5010260"/>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black"/>
                </a:solidFill>
                <a:latin typeface="ＤＦ特太ゴシック体" panose="020B0509000000000000" pitchFamily="49" charset="-128"/>
                <a:ea typeface="ＤＦ特太ゴシック体" panose="020B0509000000000000" pitchFamily="49" charset="-128"/>
              </a:rPr>
              <a:t>地域</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支援事業</a:t>
            </a:r>
            <a:endParaRPr lang="en-US" altLang="ja-JP" sz="1200" dirty="0">
              <a:solidFill>
                <a:prstClr val="black"/>
              </a:solidFill>
            </a:endParaRPr>
          </a:p>
        </p:txBody>
      </p:sp>
      <p:sp>
        <p:nvSpPr>
          <p:cNvPr id="55" name="正方形/長方形 54"/>
          <p:cNvSpPr/>
          <p:nvPr/>
        </p:nvSpPr>
        <p:spPr>
          <a:xfrm>
            <a:off x="944402" y="713799"/>
            <a:ext cx="3490269"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smtClean="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smtClean="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5300097" y="722461"/>
            <a:ext cx="4442510" cy="432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lgn="ct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介護</a:t>
            </a:r>
            <a:r>
              <a:rPr lang="ja-JP" altLang="en-US" dirty="0">
                <a:solidFill>
                  <a:prstClr val="black"/>
                </a:solidFill>
                <a:latin typeface="ＤＦ特太ゴシック体" panose="020B0509000000000000" pitchFamily="49" charset="-128"/>
                <a:ea typeface="ＤＦ特太ゴシック体" panose="020B0509000000000000" pitchFamily="49" charset="-128"/>
              </a:rPr>
              <a:t>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smtClean="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1479" y="527853"/>
            <a:ext cx="9852321" cy="63000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4" name="テキスト ボックス 33"/>
          <p:cNvSpPr txBox="1"/>
          <p:nvPr/>
        </p:nvSpPr>
        <p:spPr>
          <a:xfrm>
            <a:off x="2074027" y="454159"/>
            <a:ext cx="897682" cy="215444"/>
          </a:xfrm>
          <a:prstGeom prst="rect">
            <a:avLst/>
          </a:prstGeom>
          <a:solidFill>
            <a:schemeClr val="bg1"/>
          </a:solidFill>
        </p:spPr>
        <p:txBody>
          <a:bodyPr wrap="none" lIns="0" tIns="0" rIns="0" bIns="0" rtlCol="0">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＜改正前＞</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933287" y="454159"/>
            <a:ext cx="897682" cy="215444"/>
          </a:xfrm>
          <a:prstGeom prst="rect">
            <a:avLst/>
          </a:prstGeom>
          <a:solidFill>
            <a:schemeClr val="bg1"/>
          </a:solidFill>
        </p:spPr>
        <p:txBody>
          <a:bodyPr wrap="none" lIns="0" tIns="0" rIns="0" bIns="0" rtlCol="0" anchor="ctr">
            <a:spAutoFit/>
          </a:bodyPr>
          <a:lstStyle/>
          <a:p>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改正後</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51304" y="466642"/>
            <a:ext cx="1079072" cy="204311"/>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ja-JP" altLang="en-US" sz="1200" dirty="0" smtClean="0">
                <a:solidFill>
                  <a:prstClr val="black"/>
                </a:solidFill>
              </a:rPr>
              <a:t>介護保険制度</a:t>
            </a:r>
            <a:endParaRPr lang="ja-JP" altLang="en-US" sz="1200" dirty="0">
              <a:solidFill>
                <a:prstClr val="black"/>
              </a:solidFill>
            </a:endParaRPr>
          </a:p>
        </p:txBody>
      </p:sp>
      <p:sp>
        <p:nvSpPr>
          <p:cNvPr id="38" name="テキスト ボックス 37"/>
          <p:cNvSpPr txBox="1"/>
          <p:nvPr/>
        </p:nvSpPr>
        <p:spPr>
          <a:xfrm>
            <a:off x="4450192" y="2014811"/>
            <a:ext cx="999118" cy="430887"/>
          </a:xfrm>
          <a:prstGeom prst="rect">
            <a:avLst/>
          </a:prstGeom>
          <a:noFill/>
          <a:ln w="9525" cmpd="sng">
            <a:noFill/>
          </a:ln>
        </p:spPr>
        <p:txBody>
          <a:bodyPr wrap="square" rtlCol="0">
            <a:spAutoFit/>
          </a:bodyPr>
          <a:lstStyle/>
          <a:p>
            <a:r>
              <a:rPr lang="ja-JP" altLang="en-US" sz="1050" dirty="0" smtClean="0">
                <a:solidFill>
                  <a:srgbClr val="4F81BD"/>
                </a:solidFill>
                <a:latin typeface="HG丸ｺﾞｼｯｸM-PRO" panose="020F0600000000000000" pitchFamily="50" charset="-128"/>
                <a:ea typeface="HG丸ｺﾞｼｯｸM-PRO" panose="020F0600000000000000" pitchFamily="50" charset="-128"/>
              </a:rPr>
              <a:t>全市町村で</a:t>
            </a:r>
            <a:endParaRPr lang="en-US" altLang="ja-JP" sz="1050" dirty="0" smtClean="0">
              <a:solidFill>
                <a:srgbClr val="4F81BD"/>
              </a:solidFill>
              <a:latin typeface="HG丸ｺﾞｼｯｸM-PRO" panose="020F0600000000000000" pitchFamily="50" charset="-128"/>
              <a:ea typeface="HG丸ｺﾞｼｯｸM-PRO" panose="020F0600000000000000" pitchFamily="50" charset="-128"/>
            </a:endParaRPr>
          </a:p>
          <a:p>
            <a:r>
              <a:rPr lang="ja-JP" altLang="en-US" sz="1050" dirty="0" smtClean="0">
                <a:solidFill>
                  <a:srgbClr val="4F81BD"/>
                </a:solidFill>
                <a:latin typeface="HG丸ｺﾞｼｯｸM-PRO" panose="020F0600000000000000" pitchFamily="50" charset="-128"/>
                <a:ea typeface="HG丸ｺﾞｼｯｸM-PRO" panose="020F0600000000000000" pitchFamily="50" charset="-128"/>
              </a:rPr>
              <a:t>実施</a:t>
            </a:r>
            <a:endParaRPr lang="ja-JP" altLang="en-US" sz="1050" dirty="0">
              <a:solidFill>
                <a:srgbClr val="4F81BD"/>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0" y="0"/>
            <a:ext cx="9906000" cy="413215"/>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a:r>
              <a:rPr kumimoji="0" lang="ja-JP" altLang="en-US" sz="2000" b="1" kern="0" dirty="0" smtClean="0">
                <a:solidFill>
                  <a:prstClr val="black"/>
                </a:solidFill>
                <a:latin typeface="ＭＳ Ｐゴシック"/>
              </a:rPr>
              <a:t>新しい地域支援事業の全体像</a:t>
            </a:r>
            <a:endParaRPr lang="ja-JP" altLang="en-US" sz="2000" b="1" dirty="0">
              <a:solidFill>
                <a:prstClr val="black"/>
              </a:solidFill>
              <a:latin typeface="ＭＳ Ｐゴシック"/>
            </a:endParaRPr>
          </a:p>
        </p:txBody>
      </p:sp>
      <p:sp>
        <p:nvSpPr>
          <p:cNvPr id="42" name="スライド番号プレースホルダー 1"/>
          <p:cNvSpPr txBox="1">
            <a:spLocks noGrp="1"/>
          </p:cNvSpPr>
          <p:nvPr/>
        </p:nvSpPr>
        <p:spPr bwMode="auto">
          <a:xfrm>
            <a:off x="9068718" y="6479782"/>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b="1">
                <a:solidFill>
                  <a:srgbClr val="000000"/>
                </a:solidFill>
              </a:rPr>
              <a:pPr algn="r">
                <a:defRPr/>
              </a:pPr>
              <a:t>7</a:t>
            </a:fld>
            <a:endParaRPr lang="en-US" altLang="ja-JP" sz="1400" b="1" dirty="0">
              <a:solidFill>
                <a:srgbClr val="000000"/>
              </a:solidFill>
            </a:endParaRPr>
          </a:p>
        </p:txBody>
      </p:sp>
      <p:sp>
        <p:nvSpPr>
          <p:cNvPr id="40" name="角丸四角形 39"/>
          <p:cNvSpPr/>
          <p:nvPr/>
        </p:nvSpPr>
        <p:spPr>
          <a:xfrm>
            <a:off x="5376055" y="5326743"/>
            <a:ext cx="3955992" cy="423268"/>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Tree>
    <p:extLst>
      <p:ext uri="{BB962C8B-B14F-4D97-AF65-F5344CB8AC3E}">
        <p14:creationId xmlns:p14="http://schemas.microsoft.com/office/powerpoint/2010/main" val="758721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165511" y="870973"/>
            <a:ext cx="9612025" cy="1615827"/>
          </a:xfrm>
          <a:prstGeom prst="rect">
            <a:avLst/>
          </a:prstGeom>
          <a:noFill/>
          <a:ln>
            <a:solidFill>
              <a:schemeClr val="tx1"/>
            </a:solidFill>
            <a:prstDash val="dash"/>
          </a:ln>
        </p:spPr>
        <p:txBody>
          <a:bodyPr wrap="square" rtlCol="0">
            <a:spAutoFit/>
          </a:bodyPr>
          <a:lstStyle/>
          <a:p>
            <a:pPr defTabSz="913575">
              <a:lnSpc>
                <a:spcPct val="150000"/>
              </a:lnSpc>
            </a:pPr>
            <a:r>
              <a:rPr lang="ja-JP" altLang="en-US" sz="1400" dirty="0">
                <a:solidFill>
                  <a:prstClr val="black"/>
                </a:solidFill>
              </a:rPr>
              <a:t>○　地域包括ケア</a:t>
            </a:r>
            <a:r>
              <a:rPr lang="ja-JP" altLang="en-US" sz="1400" dirty="0" smtClean="0">
                <a:solidFill>
                  <a:prstClr val="black"/>
                </a:solidFill>
              </a:rPr>
              <a:t>実現に向けた、充実・強化の取組</a:t>
            </a:r>
            <a:r>
              <a:rPr lang="ja-JP" altLang="en-US" sz="1400" dirty="0">
                <a:solidFill>
                  <a:prstClr val="black"/>
                </a:solidFill>
              </a:rPr>
              <a:t>を</a:t>
            </a:r>
            <a:r>
              <a:rPr lang="ja-JP" altLang="en-US" sz="1400" b="1" u="sng" dirty="0">
                <a:solidFill>
                  <a:prstClr val="black"/>
                </a:solidFill>
              </a:rPr>
              <a:t>地域支援事業の枠組みを活用し</a:t>
            </a:r>
            <a:r>
              <a:rPr lang="ja-JP" altLang="en-US" sz="1400" dirty="0">
                <a:solidFill>
                  <a:prstClr val="black"/>
                </a:solidFill>
              </a:rPr>
              <a:t>、市町村が推進</a:t>
            </a:r>
            <a:r>
              <a:rPr lang="ja-JP" altLang="en-US" sz="1400" dirty="0" smtClean="0">
                <a:solidFill>
                  <a:prstClr val="black"/>
                </a:solidFill>
              </a:rPr>
              <a:t>。</a:t>
            </a:r>
            <a:endParaRPr lang="en-US" altLang="ja-JP" sz="1400" dirty="0" smtClean="0">
              <a:solidFill>
                <a:prstClr val="black"/>
              </a:solidFill>
            </a:endParaRPr>
          </a:p>
          <a:p>
            <a:pPr defTabSz="913575">
              <a:lnSpc>
                <a:spcPct val="150000"/>
              </a:lnSpc>
            </a:pPr>
            <a:r>
              <a:rPr lang="ja-JP" altLang="en-US" sz="1400" dirty="0" smtClean="0">
                <a:solidFill>
                  <a:prstClr val="black"/>
                </a:solidFill>
              </a:rPr>
              <a:t>○</a:t>
            </a:r>
            <a:r>
              <a:rPr lang="ja-JP" altLang="en-US" sz="1400" dirty="0">
                <a:solidFill>
                  <a:prstClr val="black"/>
                </a:solidFill>
              </a:rPr>
              <a:t>　あわせて要支援者に対するサービスの提供の方法を給付から事業へ</a:t>
            </a:r>
            <a:r>
              <a:rPr lang="ja-JP" altLang="en-US" sz="1400" dirty="0" smtClean="0">
                <a:solidFill>
                  <a:prstClr val="black"/>
                </a:solidFill>
              </a:rPr>
              <a:t>見直し、サービスの多様化を図る。</a:t>
            </a:r>
            <a:endParaRPr lang="en-US" altLang="ja-JP" sz="1400" dirty="0">
              <a:solidFill>
                <a:prstClr val="black"/>
              </a:solidFill>
            </a:endParaRPr>
          </a:p>
          <a:p>
            <a:pPr defTabSz="913575">
              <a:lnSpc>
                <a:spcPct val="150000"/>
              </a:lnSpc>
            </a:pPr>
            <a:r>
              <a:rPr lang="ja-JP" altLang="en-US" sz="1400" dirty="0">
                <a:solidFill>
                  <a:prstClr val="black"/>
                </a:solidFill>
              </a:rPr>
              <a:t>○　これら</a:t>
            </a:r>
            <a:r>
              <a:rPr lang="ja-JP" altLang="en-US" sz="1400" dirty="0" smtClean="0">
                <a:solidFill>
                  <a:prstClr val="black"/>
                </a:solidFill>
              </a:rPr>
              <a:t>を市町村</a:t>
            </a:r>
            <a:r>
              <a:rPr lang="ja-JP" altLang="en-US" sz="1400" dirty="0">
                <a:solidFill>
                  <a:prstClr val="black"/>
                </a:solidFill>
              </a:rPr>
              <a:t>が</a:t>
            </a:r>
            <a:r>
              <a:rPr lang="ja-JP" altLang="en-US" sz="1400" dirty="0" smtClean="0">
                <a:solidFill>
                  <a:prstClr val="black"/>
                </a:solidFill>
              </a:rPr>
              <a:t>中心となって総合的に取り組む</a:t>
            </a:r>
            <a:r>
              <a:rPr lang="ja-JP" altLang="en-US" sz="1400" dirty="0">
                <a:solidFill>
                  <a:prstClr val="black"/>
                </a:solidFill>
              </a:rPr>
              <a:t>ことで</a:t>
            </a:r>
            <a:r>
              <a:rPr lang="ja-JP" altLang="en-US" sz="1400" dirty="0" smtClean="0">
                <a:solidFill>
                  <a:prstClr val="black"/>
                </a:solidFill>
              </a:rPr>
              <a:t>地域で高齢者を支える</a:t>
            </a:r>
            <a:r>
              <a:rPr lang="ja-JP" altLang="en-US" sz="1400" dirty="0">
                <a:solidFill>
                  <a:prstClr val="black"/>
                </a:solidFill>
              </a:rPr>
              <a:t>社会が実現</a:t>
            </a:r>
            <a:r>
              <a:rPr lang="ja-JP" altLang="en-US" sz="1400" dirty="0" smtClean="0">
                <a:solidFill>
                  <a:prstClr val="black"/>
                </a:solidFill>
              </a:rPr>
              <a:t>。</a:t>
            </a:r>
            <a:endParaRPr lang="en-US" altLang="ja-JP" sz="1400" dirty="0" smtClean="0">
              <a:solidFill>
                <a:prstClr val="black"/>
              </a:solidFill>
            </a:endParaRPr>
          </a:p>
          <a:p>
            <a:pPr marL="180000" indent="-457200" defTabSz="913575">
              <a:lnSpc>
                <a:spcPct val="150000"/>
              </a:lnSpc>
            </a:pPr>
            <a:r>
              <a:rPr lang="en-US" altLang="ja-JP" sz="1200" dirty="0" smtClean="0">
                <a:solidFill>
                  <a:prstClr val="black"/>
                </a:solidFill>
              </a:rPr>
              <a:t>※</a:t>
            </a:r>
            <a:r>
              <a:rPr lang="ja-JP" altLang="en-US" sz="1200" dirty="0" smtClean="0">
                <a:solidFill>
                  <a:prstClr val="black"/>
                </a:solidFill>
              </a:rPr>
              <a:t>「医療・介護連携強化」「</a:t>
            </a:r>
            <a:r>
              <a:rPr lang="ja-JP" altLang="en-US" sz="1200" dirty="0">
                <a:solidFill>
                  <a:prstClr val="black"/>
                </a:solidFill>
              </a:rPr>
              <a:t>認知症</a:t>
            </a:r>
            <a:r>
              <a:rPr lang="ja-JP" altLang="en-US" sz="1200" dirty="0" smtClean="0">
                <a:solidFill>
                  <a:prstClr val="black"/>
                </a:solidFill>
              </a:rPr>
              <a:t>施策の推進」「生活支援体制整備」に係る事業については、地域包括支援センター以外の実施主体に事業を委託することも可能</a:t>
            </a:r>
            <a:endParaRPr lang="en-US" altLang="ja-JP" sz="1200" dirty="0">
              <a:solidFill>
                <a:prstClr val="black"/>
              </a:solidFill>
            </a:endParaRPr>
          </a:p>
        </p:txBody>
      </p:sp>
      <p:sp>
        <p:nvSpPr>
          <p:cNvPr id="23" name="テキスト ボックス 22"/>
          <p:cNvSpPr txBox="1"/>
          <p:nvPr/>
        </p:nvSpPr>
        <p:spPr>
          <a:xfrm>
            <a:off x="135568" y="2616216"/>
            <a:ext cx="9672000" cy="3472344"/>
          </a:xfrm>
          <a:prstGeom prst="roundRect">
            <a:avLst>
              <a:gd name="adj" fmla="val 5160"/>
            </a:avLst>
          </a:prstGeom>
          <a:solidFill>
            <a:sysClr val="window" lastClr="FFFFFF"/>
          </a:solidFill>
          <a:ln w="6350">
            <a:solidFill>
              <a:prstClr val="black"/>
            </a:solidFill>
          </a:ln>
          <a:effectLst/>
        </p:spPr>
        <p:txBody>
          <a:bodyPr rot="0" spcFirstLastPara="0" vert="horz" wrap="square" lIns="72000" tIns="45720" rIns="72000" bIns="45720" numCol="1" spcCol="0" rtlCol="0" fromWordArt="0" anchor="t" anchorCtr="0" forceAA="0" compatLnSpc="1">
            <a:prstTxWarp prst="textNoShape">
              <a:avLst/>
            </a:prstTxWarp>
            <a:noAutofit/>
          </a:bodyPr>
          <a:lstStyle/>
          <a:p>
            <a:pPr marL="177800" indent="-177800" algn="just">
              <a:defRPr/>
            </a:pPr>
            <a:r>
              <a:rPr kumimoji="0" lang="ja-JP" altLang="en-US" sz="1600" kern="0" dirty="0">
                <a:solidFill>
                  <a:prstClr val="black"/>
                </a:solidFill>
                <a:latin typeface="ＭＳ Ｐゴシック"/>
              </a:rPr>
              <a:t>　</a:t>
            </a:r>
            <a:r>
              <a:rPr kumimoji="0" lang="ja-JP" altLang="en-US" sz="1600" kern="0" dirty="0" smtClean="0">
                <a:solidFill>
                  <a:prstClr val="black"/>
                </a:solidFill>
                <a:latin typeface="ＭＳ Ｐゴシック"/>
              </a:rPr>
              <a:t> 　平成</a:t>
            </a:r>
            <a:r>
              <a:rPr kumimoji="0" lang="en-US" altLang="ja-JP" sz="1600" kern="0" dirty="0" smtClean="0">
                <a:solidFill>
                  <a:prstClr val="black"/>
                </a:solidFill>
                <a:latin typeface="ＭＳ Ｐゴシック"/>
              </a:rPr>
              <a:t>30</a:t>
            </a:r>
            <a:r>
              <a:rPr kumimoji="0" lang="ja-JP" altLang="en-US" sz="1600" kern="0" dirty="0" smtClean="0">
                <a:solidFill>
                  <a:prstClr val="black"/>
                </a:solidFill>
                <a:latin typeface="ＭＳ Ｐゴシック"/>
              </a:rPr>
              <a:t>年度までに全市町村が地域支援事業として以下の事業に取り組めるよう、必要な財源を確保し、市町村の取組を支援する。</a:t>
            </a:r>
            <a:endParaRPr lang="en-US" altLang="ja-JP" sz="1600" dirty="0" smtClean="0">
              <a:solidFill>
                <a:prstClr val="black"/>
              </a:solidFill>
              <a:latin typeface="ＭＳ Ｐゴシック"/>
            </a:endParaRPr>
          </a:p>
          <a:p>
            <a:pPr marL="177800" indent="-177800" algn="just">
              <a:defRPr/>
            </a:pPr>
            <a:endParaRPr lang="en-US" altLang="ja-JP" sz="1200" dirty="0" smtClean="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marL="177800" indent="-177800" algn="just">
              <a:defRPr/>
            </a:pPr>
            <a:endParaRPr lang="en-US" altLang="ja-JP" sz="1200" dirty="0">
              <a:solidFill>
                <a:prstClr val="black"/>
              </a:solidFill>
              <a:latin typeface="ＭＳ Ｐゴシック"/>
            </a:endParaRPr>
          </a:p>
          <a:p>
            <a:pPr algn="just">
              <a:defRPr/>
            </a:pPr>
            <a:endParaRPr kumimoji="0" lang="en-US" altLang="ja-JP" sz="1200" kern="0" dirty="0" smtClean="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200" kern="0" dirty="0">
              <a:solidFill>
                <a:prstClr val="black"/>
              </a:solidFill>
              <a:latin typeface="ＭＳ Ｐゴシック"/>
            </a:endParaRPr>
          </a:p>
          <a:p>
            <a:pPr marL="273050" indent="-273050" algn="just">
              <a:defRPr/>
            </a:pPr>
            <a:r>
              <a:rPr kumimoji="0" lang="ja-JP" altLang="en-US" sz="1200" kern="0" dirty="0" smtClean="0">
                <a:solidFill>
                  <a:prstClr val="black"/>
                </a:solidFill>
                <a:latin typeface="ＭＳ Ｐゴシック"/>
              </a:rPr>
              <a:t>　</a:t>
            </a:r>
            <a:endParaRPr kumimoji="0" lang="en-US" altLang="ja-JP" sz="1200" kern="0" dirty="0" smtClean="0">
              <a:solidFill>
                <a:prstClr val="black"/>
              </a:solidFill>
              <a:latin typeface="ＭＳ Ｐゴシック"/>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a:solidFill>
                <a:prstClr val="black"/>
              </a:solidFill>
              <a:latin typeface="ＭＳ 明朝" panose="02020609040205080304" pitchFamily="17" charset="-128"/>
              <a:ea typeface="ＭＳ 明朝" panose="02020609040205080304" pitchFamily="17" charset="-128"/>
            </a:endParaRPr>
          </a:p>
          <a:p>
            <a:pPr marL="273050" indent="-273050" algn="just">
              <a:defRPr/>
            </a:pPr>
            <a:endParaRPr kumimoji="0" lang="en-US" altLang="ja-JP" sz="1100" kern="0" dirty="0" smtClean="0">
              <a:solidFill>
                <a:prstClr val="black"/>
              </a:solidFill>
              <a:latin typeface="ＭＳ 明朝" panose="02020609040205080304" pitchFamily="17" charset="-128"/>
              <a:ea typeface="ＭＳ 明朝" panose="02020609040205080304" pitchFamily="17" charset="-128"/>
            </a:endParaRPr>
          </a:p>
        </p:txBody>
      </p:sp>
      <p:sp>
        <p:nvSpPr>
          <p:cNvPr id="24" name="角丸四角形 23"/>
          <p:cNvSpPr/>
          <p:nvPr/>
        </p:nvSpPr>
        <p:spPr>
          <a:xfrm>
            <a:off x="236473" y="3806569"/>
            <a:ext cx="2268258" cy="2070711"/>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smtClean="0">
                <a:solidFill>
                  <a:prstClr val="black"/>
                </a:solidFill>
              </a:rPr>
              <a:t>地域の医療・介護関係者による</a:t>
            </a:r>
            <a:r>
              <a:rPr lang="ja-JP" altLang="en-US" sz="1400" dirty="0">
                <a:solidFill>
                  <a:prstClr val="black"/>
                </a:solidFill>
              </a:rPr>
              <a:t>会議</a:t>
            </a:r>
            <a:r>
              <a:rPr lang="ja-JP" altLang="en-US" sz="1400" dirty="0" smtClean="0">
                <a:solidFill>
                  <a:prstClr val="black"/>
                </a:solidFill>
              </a:rPr>
              <a:t>の開催、在宅医療・介護関係者の研修等を</a:t>
            </a:r>
            <a:r>
              <a:rPr lang="ja-JP" altLang="en-US" sz="1400" dirty="0">
                <a:solidFill>
                  <a:prstClr val="black"/>
                </a:solidFill>
              </a:rPr>
              <a:t>行い</a:t>
            </a:r>
            <a:r>
              <a:rPr lang="ja-JP" altLang="en-US" sz="1400" dirty="0" smtClean="0">
                <a:solidFill>
                  <a:prstClr val="black"/>
                </a:solidFill>
              </a:rPr>
              <a:t>、在宅医療と介護サービスを一体的に提供する体制の構築を推進</a:t>
            </a:r>
            <a:endParaRPr lang="ja-JP" altLang="en-US" sz="1400" dirty="0">
              <a:solidFill>
                <a:prstClr val="black"/>
              </a:solidFill>
            </a:endParaRPr>
          </a:p>
        </p:txBody>
      </p:sp>
      <p:sp>
        <p:nvSpPr>
          <p:cNvPr id="25" name="角丸四角形 24"/>
          <p:cNvSpPr/>
          <p:nvPr/>
        </p:nvSpPr>
        <p:spPr>
          <a:xfrm>
            <a:off x="2571897" y="3806562"/>
            <a:ext cx="2453148" cy="2070710"/>
          </a:xfrm>
          <a:prstGeom prst="roundRect">
            <a:avLst>
              <a:gd name="adj" fmla="val 7272"/>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300" dirty="0" smtClean="0">
                <a:solidFill>
                  <a:prstClr val="black"/>
                </a:solidFill>
              </a:rPr>
              <a:t>初期集中支援チームの関与による認知症の早期診断・早期</a:t>
            </a:r>
            <a:r>
              <a:rPr lang="ja-JP" altLang="en-US" sz="1300" dirty="0">
                <a:solidFill>
                  <a:prstClr val="black"/>
                </a:solidFill>
              </a:rPr>
              <a:t>対応</a:t>
            </a:r>
            <a:r>
              <a:rPr lang="ja-JP" altLang="en-US" sz="1300" dirty="0" smtClean="0">
                <a:solidFill>
                  <a:prstClr val="black"/>
                </a:solidFill>
              </a:rPr>
              <a:t>や、地域支援推進員</a:t>
            </a:r>
            <a:r>
              <a:rPr lang="ja-JP" altLang="en-US" sz="1300" dirty="0">
                <a:solidFill>
                  <a:prstClr val="black"/>
                </a:solidFill>
              </a:rPr>
              <a:t>による</a:t>
            </a:r>
            <a:r>
              <a:rPr lang="ja-JP" altLang="en-US" sz="1300" dirty="0" smtClean="0">
                <a:solidFill>
                  <a:prstClr val="black"/>
                </a:solidFill>
              </a:rPr>
              <a:t>相談対応等を行い、</a:t>
            </a:r>
            <a:r>
              <a:rPr lang="ja-JP" altLang="en-US" sz="1300" dirty="0">
                <a:solidFill>
                  <a:prstClr val="black"/>
                </a:solidFill>
              </a:rPr>
              <a:t>認知症の人本人の意思が尊重され、できる限り住み慣れた地域のよい環境で自分らしく暮らし続けることができる</a:t>
            </a:r>
            <a:r>
              <a:rPr lang="ja-JP" altLang="en-US" sz="1300" dirty="0" smtClean="0">
                <a:solidFill>
                  <a:prstClr val="black"/>
                </a:solidFill>
              </a:rPr>
              <a:t>地域の構築を推進</a:t>
            </a:r>
            <a:endParaRPr lang="en-US" altLang="ja-JP" sz="1300" dirty="0" smtClean="0">
              <a:solidFill>
                <a:prstClr val="black"/>
              </a:solidFill>
            </a:endParaRPr>
          </a:p>
        </p:txBody>
      </p:sp>
      <p:sp>
        <p:nvSpPr>
          <p:cNvPr id="26" name="角丸四角形 25"/>
          <p:cNvSpPr/>
          <p:nvPr/>
        </p:nvSpPr>
        <p:spPr>
          <a:xfrm>
            <a:off x="7473279" y="3806562"/>
            <a:ext cx="2304257" cy="2070710"/>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prstClr val="black"/>
                </a:solidFill>
              </a:rPr>
              <a:t>生活支援コーディネーター</a:t>
            </a:r>
            <a:r>
              <a:rPr lang="ja-JP" altLang="en-US" sz="1400" dirty="0">
                <a:solidFill>
                  <a:prstClr val="black"/>
                </a:solidFill>
              </a:rPr>
              <a:t>の</a:t>
            </a:r>
            <a:r>
              <a:rPr lang="ja-JP" altLang="en-US" sz="1400" dirty="0" smtClean="0">
                <a:solidFill>
                  <a:prstClr val="black"/>
                </a:solidFill>
              </a:rPr>
              <a:t>配置や協議体の設置等</a:t>
            </a:r>
            <a:r>
              <a:rPr lang="ja-JP" altLang="en-US" sz="1400" dirty="0">
                <a:solidFill>
                  <a:prstClr val="black"/>
                </a:solidFill>
              </a:rPr>
              <a:t>により</a:t>
            </a:r>
            <a:r>
              <a:rPr lang="ja-JP" altLang="en-US" sz="1400" dirty="0" smtClean="0">
                <a:solidFill>
                  <a:prstClr val="black"/>
                </a:solidFill>
              </a:rPr>
              <a:t>、担い手やサービスの開発等を行い、高齢者の社会参加及び生活支援の充実を</a:t>
            </a:r>
            <a:r>
              <a:rPr lang="ja-JP" altLang="en-US" sz="1400" dirty="0">
                <a:solidFill>
                  <a:prstClr val="black"/>
                </a:solidFill>
              </a:rPr>
              <a:t>推進</a:t>
            </a:r>
            <a:endParaRPr lang="en-US" altLang="ja-JP" sz="1400" dirty="0" smtClean="0">
              <a:solidFill>
                <a:prstClr val="black"/>
              </a:solidFill>
            </a:endParaRPr>
          </a:p>
        </p:txBody>
      </p:sp>
      <p:sp>
        <p:nvSpPr>
          <p:cNvPr id="32" name="角丸四角形 31"/>
          <p:cNvSpPr/>
          <p:nvPr/>
        </p:nvSpPr>
        <p:spPr>
          <a:xfrm>
            <a:off x="135571" y="45128"/>
            <a:ext cx="9569960" cy="575056"/>
          </a:xfrm>
          <a:prstGeom prst="roundRect">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市町村による在宅医療・介護連携、認知症施策など地域支援事業の充実</a:t>
            </a:r>
            <a:endParaRPr lang="en-US" altLang="ja-JP" b="1" dirty="0" smtClean="0">
              <a:solidFill>
                <a:prstClr val="white"/>
              </a:solidFill>
            </a:endParaRPr>
          </a:p>
          <a:p>
            <a:pPr algn="ctr"/>
            <a:r>
              <a:rPr lang="ja-JP" altLang="en-US" b="1" dirty="0" smtClean="0">
                <a:solidFill>
                  <a:prstClr val="white"/>
                </a:solidFill>
              </a:rPr>
              <a:t>平成</a:t>
            </a:r>
            <a:r>
              <a:rPr lang="en-US" altLang="ja-JP" b="1" dirty="0" smtClean="0">
                <a:solidFill>
                  <a:prstClr val="white"/>
                </a:solidFill>
              </a:rPr>
              <a:t>28</a:t>
            </a:r>
            <a:r>
              <a:rPr lang="ja-JP" altLang="en-US" b="1" dirty="0" smtClean="0">
                <a:solidFill>
                  <a:prstClr val="white"/>
                </a:solidFill>
              </a:rPr>
              <a:t>年度１９５億円（公費：</a:t>
            </a:r>
            <a:r>
              <a:rPr lang="ja-JP" altLang="en-US" b="1" dirty="0">
                <a:solidFill>
                  <a:prstClr val="white"/>
                </a:solidFill>
              </a:rPr>
              <a:t>３９０</a:t>
            </a:r>
            <a:r>
              <a:rPr lang="ja-JP" altLang="en-US" b="1" dirty="0" smtClean="0">
                <a:solidFill>
                  <a:prstClr val="white"/>
                </a:solidFill>
              </a:rPr>
              <a:t>億円）</a:t>
            </a:r>
            <a:endParaRPr lang="ja-JP" altLang="en-US" b="1" dirty="0">
              <a:solidFill>
                <a:prstClr val="white"/>
              </a:solidFill>
            </a:endParaRPr>
          </a:p>
        </p:txBody>
      </p:sp>
      <p:sp>
        <p:nvSpPr>
          <p:cNvPr id="33" name="角丸四角形 32"/>
          <p:cNvSpPr/>
          <p:nvPr/>
        </p:nvSpPr>
        <p:spPr>
          <a:xfrm>
            <a:off x="344491" y="3356994"/>
            <a:ext cx="2088232" cy="481195"/>
          </a:xfrm>
          <a:prstGeom prst="roundRect">
            <a:avLst>
              <a:gd name="adj" fmla="val 7272"/>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100" b="1" dirty="0" smtClean="0">
                <a:solidFill>
                  <a:prstClr val="white"/>
                </a:solidFill>
              </a:rPr>
              <a:t>在宅医療・介護連携</a:t>
            </a:r>
            <a:endParaRPr lang="en-US" altLang="ja-JP" sz="1100" b="1" dirty="0" smtClean="0">
              <a:solidFill>
                <a:prstClr val="white"/>
              </a:solidFill>
            </a:endParaRPr>
          </a:p>
          <a:p>
            <a:pPr algn="ctr"/>
            <a:r>
              <a:rPr lang="ja-JP" altLang="en-US" sz="1200" b="1" dirty="0">
                <a:solidFill>
                  <a:prstClr val="white"/>
                </a:solidFill>
              </a:rPr>
              <a:t>３４</a:t>
            </a:r>
            <a:r>
              <a:rPr lang="ja-JP" altLang="en-US" sz="1200" b="1" dirty="0" smtClean="0">
                <a:solidFill>
                  <a:prstClr val="white"/>
                </a:solidFill>
              </a:rPr>
              <a:t>億円（公費：</a:t>
            </a:r>
            <a:r>
              <a:rPr lang="ja-JP" altLang="en-US" sz="1200" b="1" dirty="0">
                <a:solidFill>
                  <a:prstClr val="white"/>
                </a:solidFill>
              </a:rPr>
              <a:t>６８</a:t>
            </a:r>
            <a:r>
              <a:rPr lang="ja-JP" altLang="en-US" sz="1200" b="1" dirty="0" smtClean="0">
                <a:solidFill>
                  <a:prstClr val="white"/>
                </a:solidFill>
              </a:rPr>
              <a:t>億円）</a:t>
            </a:r>
            <a:endParaRPr lang="ja-JP" altLang="en-US" sz="1200" b="1" dirty="0">
              <a:solidFill>
                <a:prstClr val="white"/>
              </a:solidFill>
            </a:endParaRPr>
          </a:p>
        </p:txBody>
      </p:sp>
      <p:sp>
        <p:nvSpPr>
          <p:cNvPr id="34" name="角丸四角形 33"/>
          <p:cNvSpPr/>
          <p:nvPr/>
        </p:nvSpPr>
        <p:spPr>
          <a:xfrm>
            <a:off x="2762664" y="3357000"/>
            <a:ext cx="2046322" cy="480435"/>
          </a:xfrm>
          <a:prstGeom prst="roundRect">
            <a:avLst>
              <a:gd name="adj" fmla="val 7272"/>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100" b="1" dirty="0" smtClean="0">
                <a:solidFill>
                  <a:prstClr val="white"/>
                </a:solidFill>
              </a:rPr>
              <a:t>認知症施策</a:t>
            </a:r>
            <a:endParaRPr lang="en-US" altLang="ja-JP" sz="1100" b="1" dirty="0" smtClean="0">
              <a:solidFill>
                <a:prstClr val="white"/>
              </a:solidFill>
            </a:endParaRPr>
          </a:p>
          <a:p>
            <a:pPr algn="ctr"/>
            <a:r>
              <a:rPr lang="ja-JP" altLang="en-US" sz="1200" b="1" dirty="0">
                <a:solidFill>
                  <a:prstClr val="white"/>
                </a:solidFill>
              </a:rPr>
              <a:t>５７</a:t>
            </a:r>
            <a:r>
              <a:rPr lang="ja-JP" altLang="en-US" sz="1200" b="1" dirty="0" smtClean="0">
                <a:solidFill>
                  <a:prstClr val="white"/>
                </a:solidFill>
              </a:rPr>
              <a:t>億円（公費：</a:t>
            </a:r>
            <a:r>
              <a:rPr lang="ja-JP" altLang="en-US" sz="1200" b="1" dirty="0">
                <a:solidFill>
                  <a:prstClr val="white"/>
                </a:solidFill>
              </a:rPr>
              <a:t>１１３</a:t>
            </a:r>
            <a:r>
              <a:rPr lang="ja-JP" altLang="en-US" sz="1200" b="1" dirty="0" smtClean="0">
                <a:solidFill>
                  <a:prstClr val="white"/>
                </a:solidFill>
              </a:rPr>
              <a:t>億円）</a:t>
            </a:r>
            <a:endParaRPr lang="ja-JP" altLang="en-US" sz="1200" b="1" dirty="0">
              <a:solidFill>
                <a:prstClr val="white"/>
              </a:solidFill>
            </a:endParaRPr>
          </a:p>
        </p:txBody>
      </p:sp>
      <p:sp>
        <p:nvSpPr>
          <p:cNvPr id="35" name="角丸四角形 34"/>
          <p:cNvSpPr/>
          <p:nvPr/>
        </p:nvSpPr>
        <p:spPr>
          <a:xfrm>
            <a:off x="5097057" y="3806562"/>
            <a:ext cx="2304255" cy="2070710"/>
          </a:xfrm>
          <a:prstGeom prst="roundRect">
            <a:avLst>
              <a:gd name="adj" fmla="val 7272"/>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400" dirty="0" smtClean="0">
                <a:solidFill>
                  <a:prstClr val="black"/>
                </a:solidFill>
              </a:rPr>
              <a:t>地域包括支援センター等において、多職種協働による個別事例の検討等を行い、</a:t>
            </a:r>
            <a:r>
              <a:rPr lang="ja-JP" altLang="en-US" sz="1400" dirty="0">
                <a:solidFill>
                  <a:prstClr val="black"/>
                </a:solidFill>
              </a:rPr>
              <a:t>地域のネットワーク</a:t>
            </a:r>
            <a:r>
              <a:rPr lang="ja-JP" altLang="en-US" sz="1400" dirty="0" smtClean="0">
                <a:solidFill>
                  <a:prstClr val="black"/>
                </a:solidFill>
              </a:rPr>
              <a:t>構築、ケアマネジメント支援、地域</a:t>
            </a:r>
            <a:r>
              <a:rPr lang="ja-JP" altLang="en-US" sz="1400" dirty="0">
                <a:solidFill>
                  <a:prstClr val="black"/>
                </a:solidFill>
              </a:rPr>
              <a:t>課題の</a:t>
            </a:r>
            <a:r>
              <a:rPr lang="ja-JP" altLang="en-US" sz="1400" dirty="0" smtClean="0">
                <a:solidFill>
                  <a:prstClr val="black"/>
                </a:solidFill>
              </a:rPr>
              <a:t>把握等を推進</a:t>
            </a:r>
            <a:endParaRPr lang="en-US" altLang="ja-JP" sz="1400" dirty="0" smtClean="0">
              <a:solidFill>
                <a:prstClr val="black"/>
              </a:solidFill>
            </a:endParaRPr>
          </a:p>
        </p:txBody>
      </p:sp>
      <p:sp>
        <p:nvSpPr>
          <p:cNvPr id="36" name="角丸四角形 35"/>
          <p:cNvSpPr/>
          <p:nvPr/>
        </p:nvSpPr>
        <p:spPr>
          <a:xfrm>
            <a:off x="5175927" y="3356998"/>
            <a:ext cx="2153340" cy="504055"/>
          </a:xfrm>
          <a:prstGeom prst="roundRect">
            <a:avLst>
              <a:gd name="adj" fmla="val 7272"/>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100" b="1" dirty="0">
                <a:solidFill>
                  <a:prstClr val="white"/>
                </a:solidFill>
              </a:rPr>
              <a:t>地域</a:t>
            </a:r>
            <a:r>
              <a:rPr lang="ja-JP" altLang="en-US" sz="1100" b="1" dirty="0" smtClean="0">
                <a:solidFill>
                  <a:prstClr val="white"/>
                </a:solidFill>
              </a:rPr>
              <a:t>ケア会議</a:t>
            </a:r>
            <a:endParaRPr lang="en-US" altLang="ja-JP" sz="1100" b="1" dirty="0" smtClean="0">
              <a:solidFill>
                <a:prstClr val="white"/>
              </a:solidFill>
            </a:endParaRPr>
          </a:p>
          <a:p>
            <a:pPr algn="ctr"/>
            <a:r>
              <a:rPr lang="ja-JP" altLang="en-US" sz="1200" b="1" dirty="0" smtClean="0">
                <a:solidFill>
                  <a:prstClr val="white"/>
                </a:solidFill>
              </a:rPr>
              <a:t>２４億円（公費：４７億円）</a:t>
            </a:r>
            <a:endParaRPr lang="ja-JP" altLang="en-US" sz="1200" b="1" dirty="0">
              <a:solidFill>
                <a:prstClr val="white"/>
              </a:solidFill>
            </a:endParaRPr>
          </a:p>
        </p:txBody>
      </p:sp>
      <p:sp>
        <p:nvSpPr>
          <p:cNvPr id="37" name="角丸四角形 36"/>
          <p:cNvSpPr/>
          <p:nvPr/>
        </p:nvSpPr>
        <p:spPr>
          <a:xfrm>
            <a:off x="7545288" y="3356994"/>
            <a:ext cx="2160240" cy="503295"/>
          </a:xfrm>
          <a:prstGeom prst="roundRect">
            <a:avLst>
              <a:gd name="adj" fmla="val 7272"/>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1050" b="1" dirty="0" smtClean="0">
                <a:solidFill>
                  <a:prstClr val="white"/>
                </a:solidFill>
              </a:rPr>
              <a:t>生活支援の充実・強化</a:t>
            </a:r>
            <a:endParaRPr lang="en-US" altLang="ja-JP" sz="1050" b="1" dirty="0" smtClean="0">
              <a:solidFill>
                <a:prstClr val="white"/>
              </a:solidFill>
            </a:endParaRPr>
          </a:p>
          <a:p>
            <a:pPr algn="ctr"/>
            <a:r>
              <a:rPr lang="ja-JP" altLang="en-US" sz="1200" b="1" dirty="0">
                <a:solidFill>
                  <a:prstClr val="white"/>
                </a:solidFill>
              </a:rPr>
              <a:t>８１</a:t>
            </a:r>
            <a:r>
              <a:rPr lang="ja-JP" altLang="en-US" sz="1200" b="1" dirty="0" smtClean="0">
                <a:solidFill>
                  <a:prstClr val="white"/>
                </a:solidFill>
              </a:rPr>
              <a:t>億円（公費：</a:t>
            </a:r>
            <a:r>
              <a:rPr lang="ja-JP" altLang="en-US" sz="1200" b="1" dirty="0">
                <a:solidFill>
                  <a:prstClr val="white"/>
                </a:solidFill>
              </a:rPr>
              <a:t>１６２</a:t>
            </a:r>
            <a:r>
              <a:rPr lang="ja-JP" altLang="en-US" sz="1200" b="1" dirty="0" smtClean="0">
                <a:solidFill>
                  <a:prstClr val="white"/>
                </a:solidFill>
              </a:rPr>
              <a:t>億円）</a:t>
            </a:r>
            <a:endParaRPr lang="ja-JP" altLang="en-US" sz="1200" b="1" dirty="0">
              <a:solidFill>
                <a:prstClr val="white"/>
              </a:solidFill>
            </a:endParaRPr>
          </a:p>
        </p:txBody>
      </p:sp>
      <p:sp>
        <p:nvSpPr>
          <p:cNvPr id="2" name="正方形/長方形 1"/>
          <p:cNvSpPr/>
          <p:nvPr/>
        </p:nvSpPr>
        <p:spPr>
          <a:xfrm>
            <a:off x="95407" y="6088639"/>
            <a:ext cx="9752236" cy="646331"/>
          </a:xfrm>
          <a:prstGeom prst="rect">
            <a:avLst/>
          </a:prstGeom>
        </p:spPr>
        <p:txBody>
          <a:bodyPr wrap="square">
            <a:spAutoFit/>
          </a:bodyPr>
          <a:lstStyle/>
          <a:p>
            <a:pPr marL="273050" indent="-273050" algn="just">
              <a:defRPr/>
            </a:pPr>
            <a:r>
              <a:rPr kumimoji="0" lang="en-US" altLang="ja-JP" sz="1200" kern="0" dirty="0" smtClean="0">
                <a:solidFill>
                  <a:prstClr val="black"/>
                </a:solidFill>
                <a:latin typeface="ＭＳ 明朝" panose="02020609040205080304" pitchFamily="17" charset="-128"/>
                <a:ea typeface="ＭＳ 明朝" panose="02020609040205080304" pitchFamily="17" charset="-128"/>
              </a:rPr>
              <a:t>※</a:t>
            </a:r>
            <a:r>
              <a:rPr kumimoji="0" lang="ja-JP" altLang="en-US" sz="1200" kern="0" dirty="0">
                <a:solidFill>
                  <a:prstClr val="black"/>
                </a:solidFill>
                <a:latin typeface="ＭＳ 明朝" panose="02020609040205080304" pitchFamily="17" charset="-128"/>
                <a:ea typeface="ＭＳ 明朝" panose="02020609040205080304" pitchFamily="17" charset="-128"/>
              </a:rPr>
              <a:t>１ 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年度からの完全実施に向けて段階的に予算を拡充</a:t>
            </a:r>
            <a:r>
              <a:rPr kumimoji="0" lang="ja-JP" altLang="en-US" sz="1200" kern="0" dirty="0" smtClean="0">
                <a:solidFill>
                  <a:prstClr val="black"/>
                </a:solidFill>
                <a:latin typeface="ＭＳ 明朝" panose="02020609040205080304" pitchFamily="17" charset="-128"/>
                <a:ea typeface="ＭＳ 明朝" panose="02020609040205080304" pitchFamily="17" charset="-128"/>
              </a:rPr>
              <a:t>。（財源は、消費税の増収分を活用）</a:t>
            </a:r>
            <a:endParaRPr lang="en-US" altLang="ja-JP" sz="1200" dirty="0">
              <a:solidFill>
                <a:prstClr val="black"/>
              </a:solidFill>
              <a:latin typeface="ＭＳ 明朝" panose="02020609040205080304" pitchFamily="17" charset="-128"/>
              <a:ea typeface="ＭＳ 明朝" panose="02020609040205080304" pitchFamily="17" charset="-128"/>
            </a:endParaRPr>
          </a:p>
          <a:p>
            <a:pPr marL="273050" indent="-273050" algn="just">
              <a:defRPr/>
            </a:pP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２ 上記の地域支援</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事業（包括的支援事業）の</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負担割合は、国</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39</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％、都道府県</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％、市町村</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19.5</a:t>
            </a:r>
            <a:r>
              <a:rPr kumimoji="0" lang="ja-JP" altLang="en-US" sz="1200" kern="100" dirty="0">
                <a:solidFill>
                  <a:prstClr val="black"/>
                </a:solidFill>
                <a:latin typeface="ＭＳ 明朝" panose="02020609040205080304" pitchFamily="17" charset="-128"/>
                <a:ea typeface="ＭＳ 明朝" panose="02020609040205080304" pitchFamily="17" charset="-128"/>
                <a:cs typeface="Times New Roman"/>
              </a:rPr>
              <a:t>％、１号保険料</a:t>
            </a:r>
            <a:r>
              <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rPr>
              <a:t>22</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a:t>
            </a:r>
            <a:endPar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endParaRPr>
          </a:p>
          <a:p>
            <a:pPr marL="273050" indent="-273050" algn="just">
              <a:defRPr/>
            </a:pPr>
            <a:r>
              <a:rPr kumimoji="0" lang="en-US" altLang="ja-JP" sz="1200" kern="100" dirty="0" smtClean="0">
                <a:solidFill>
                  <a:prstClr val="black"/>
                </a:solidFill>
                <a:latin typeface="ＭＳ 明朝" panose="02020609040205080304" pitchFamily="17" charset="-128"/>
                <a:ea typeface="ＭＳ 明朝" panose="02020609040205080304" pitchFamily="17" charset="-128"/>
                <a:cs typeface="Times New Roman"/>
              </a:rPr>
              <a:t>※</a:t>
            </a:r>
            <a:r>
              <a:rPr kumimoji="0" lang="ja-JP" altLang="en-US" sz="1200" kern="100" dirty="0" smtClean="0">
                <a:solidFill>
                  <a:prstClr val="black"/>
                </a:solidFill>
                <a:latin typeface="ＭＳ 明朝" panose="02020609040205080304" pitchFamily="17" charset="-128"/>
                <a:ea typeface="ＭＳ 明朝" panose="02020609040205080304" pitchFamily="17" charset="-128"/>
                <a:cs typeface="Times New Roman"/>
              </a:rPr>
              <a:t>３ 金額は四捨五入により、億円単位にまとめているため、合計額は一致していない。</a:t>
            </a:r>
            <a:endParaRPr kumimoji="0" lang="en-US" altLang="ja-JP" sz="1200" kern="100" dirty="0">
              <a:solidFill>
                <a:prstClr val="black"/>
              </a:solidFill>
              <a:latin typeface="ＭＳ 明朝" panose="02020609040205080304" pitchFamily="17" charset="-128"/>
              <a:ea typeface="ＭＳ 明朝" panose="02020609040205080304" pitchFamily="17" charset="-128"/>
              <a:cs typeface="Times New Roman"/>
            </a:endParaRPr>
          </a:p>
        </p:txBody>
      </p:sp>
      <p:sp>
        <p:nvSpPr>
          <p:cNvPr id="16" name="スライド番号プレースホルダー 1"/>
          <p:cNvSpPr txBox="1">
            <a:spLocks noGrp="1"/>
          </p:cNvSpPr>
          <p:nvPr/>
        </p:nvSpPr>
        <p:spPr bwMode="auto">
          <a:xfrm>
            <a:off x="9079864" y="6475964"/>
            <a:ext cx="818541" cy="365125"/>
          </a:xfrm>
          <a:prstGeom prst="rect">
            <a:avLst/>
          </a:prstGeom>
          <a:noFill/>
          <a:ln>
            <a:miter lim="800000"/>
            <a:headEnd/>
            <a:tailEnd/>
          </a:ln>
        </p:spPr>
        <p:txBody>
          <a:bodyPr lIns="91413" tIns="45707" rIns="91413" bIns="45707" anchor="ctr"/>
          <a:lstStyle/>
          <a:p>
            <a:pPr algn="r">
              <a:defRPr/>
            </a:pPr>
            <a:fld id="{71316A0E-05EA-4553-ABD2-DA07ABB94753}" type="slidenum">
              <a:rPr lang="ja-JP" altLang="en-US" sz="1400" b="1">
                <a:solidFill>
                  <a:srgbClr val="000000"/>
                </a:solidFill>
              </a:rPr>
              <a:pPr algn="r">
                <a:defRPr/>
              </a:pPr>
              <a:t>8</a:t>
            </a:fld>
            <a:endParaRPr lang="en-US" altLang="ja-JP" sz="1400" b="1" dirty="0">
              <a:solidFill>
                <a:srgbClr val="000000"/>
              </a:solidFill>
            </a:endParaRPr>
          </a:p>
        </p:txBody>
      </p:sp>
      <p:sp>
        <p:nvSpPr>
          <p:cNvPr id="15" name="角丸四角形 14"/>
          <p:cNvSpPr/>
          <p:nvPr/>
        </p:nvSpPr>
        <p:spPr>
          <a:xfrm>
            <a:off x="7443743" y="3357000"/>
            <a:ext cx="2320744" cy="2525487"/>
          </a:xfrm>
          <a:prstGeom prst="roundRect">
            <a:avLst>
              <a:gd name="adj" fmla="val 458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Tree>
    <p:extLst>
      <p:ext uri="{BB962C8B-B14F-4D97-AF65-F5344CB8AC3E}">
        <p14:creationId xmlns:p14="http://schemas.microsoft.com/office/powerpoint/2010/main" val="2959390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4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20.xml><?xml version="1.0" encoding="utf-8"?>
<a:theme xmlns:a="http://schemas.openxmlformats.org/drawingml/2006/main" name="8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標準デザイン">
  <a:themeElements>
    <a:clrScheme name="日本能率協会総合研究所4">
      <a:dk1>
        <a:srgbClr val="000000"/>
      </a:dk1>
      <a:lt1>
        <a:srgbClr val="FFFFFF"/>
      </a:lt1>
      <a:dk2>
        <a:srgbClr val="000000"/>
      </a:dk2>
      <a:lt2>
        <a:srgbClr val="808080"/>
      </a:lt2>
      <a:accent1>
        <a:srgbClr val="3CC279"/>
      </a:accent1>
      <a:accent2>
        <a:srgbClr val="6EF438"/>
      </a:accent2>
      <a:accent3>
        <a:srgbClr val="FF3300"/>
      </a:accent3>
      <a:accent4>
        <a:srgbClr val="2C09C3"/>
      </a:accent4>
      <a:accent5>
        <a:srgbClr val="3CC279"/>
      </a:accent5>
      <a:accent6>
        <a:srgbClr val="339933"/>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92D050"/>
        </a:solidFill>
        <a:ln w="6350">
          <a:solidFill>
            <a:prstClr val="black"/>
          </a:solidFill>
        </a:ln>
        <a:effectLst/>
      </a:spPr>
      <a:bodyPr rot="0" spcFirstLastPara="0" vert="horz" wrap="square" lIns="91440" tIns="45720" rIns="91440" bIns="45720" numCol="1" spcCol="0" rtlCol="0" fromWordArt="0" anchor="t" anchorCtr="0" forceAA="0" compatLnSpc="1">
        <a:prstTxWarp prst="textNoShape">
          <a:avLst/>
        </a:prstTxWarp>
        <a:noAutofit/>
      </a:bodyPr>
      <a:lstStyle>
        <a:defPPr marL="0" marR="0" indent="0" algn="just" defTabSz="914400" eaLnBrk="1" fontAlgn="auto" latinLnBrk="0" hangingPunct="1">
          <a:lnSpc>
            <a:spcPts val="1800"/>
          </a:lnSpc>
          <a:spcBef>
            <a:spcPts val="0"/>
          </a:spcBef>
          <a:spcAft>
            <a:spcPts val="0"/>
          </a:spcAft>
          <a:buClrTx/>
          <a:buSzTx/>
          <a:buFontTx/>
          <a:buNone/>
          <a:tabLst/>
          <a:defRPr kumimoji="0" sz="1400" b="0" i="0" u="none" strike="noStrike" kern="100" cap="none" spc="0" normalizeH="0" baseline="0" noProof="0" dirty="0" smtClean="0">
            <a:ln>
              <a:noFill/>
            </a:ln>
            <a:solidFill>
              <a:sysClr val="windowText" lastClr="000000"/>
            </a:solidFill>
            <a:effectLst/>
            <a:uLnTx/>
            <a:uFillTx/>
            <a:latin typeface="Century"/>
            <a:ea typeface="ＭＳ ゴシック"/>
            <a:cs typeface="Times New Roman"/>
          </a:defRPr>
        </a:defPPr>
      </a:lstStyle>
    </a:txDef>
  </a:objectDefaults>
  <a:extraClrSchemeLst/>
</a:theme>
</file>

<file path=ppt/theme/theme2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4.xml><?xml version="1.0" encoding="utf-8"?>
<a:theme xmlns:a="http://schemas.openxmlformats.org/drawingml/2006/main" name="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92500"/>
      </a:bodyPr>
      <a:lstStyle>
        <a:defPPr>
          <a:defRPr sz="2700" dirty="0"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5.xml><?xml version="1.0" encoding="utf-8"?>
<a:theme xmlns:a="http://schemas.openxmlformats.org/drawingml/2006/main" name="1_tem_B16_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9322</TotalTime>
  <Words>5216</Words>
  <Application>Microsoft Office PowerPoint</Application>
  <PresentationFormat>A4 210 x 297 mm</PresentationFormat>
  <Paragraphs>935</Paragraphs>
  <Slides>31</Slides>
  <Notes>6</Notes>
  <HiddenSlides>0</HiddenSlides>
  <MMClips>0</MMClips>
  <ScaleCrop>false</ScaleCrop>
  <HeadingPairs>
    <vt:vector size="4" baseType="variant">
      <vt:variant>
        <vt:lpstr>テーマ</vt:lpstr>
      </vt:variant>
      <vt:variant>
        <vt:i4>22</vt:i4>
      </vt:variant>
      <vt:variant>
        <vt:lpstr>スライド タイトル</vt:lpstr>
      </vt:variant>
      <vt:variant>
        <vt:i4>31</vt:i4>
      </vt:variant>
    </vt:vector>
  </HeadingPairs>
  <TitlesOfParts>
    <vt:vector size="53" baseType="lpstr">
      <vt:lpstr>12_Office テーマ</vt:lpstr>
      <vt:lpstr>6_Office テーマ</vt:lpstr>
      <vt:lpstr>5_Office テーマ</vt:lpstr>
      <vt:lpstr>8_blank</vt:lpstr>
      <vt:lpstr>1_tem_B16_b</vt:lpstr>
      <vt:lpstr>1_新しいﾌﾟﾚｾﾞﾝﾃｰｼｮﾝ</vt:lpstr>
      <vt:lpstr>5_新しいﾌﾟﾚｾﾞﾝﾃｰｼｮﾝ</vt:lpstr>
      <vt:lpstr>2_新しいﾌﾟﾚｾﾞﾝﾃｰｼｮﾝ</vt:lpstr>
      <vt:lpstr>3_新しいﾌﾟﾚｾﾞﾝﾃｰｼｮﾝ</vt:lpstr>
      <vt:lpstr>4_新しいﾌﾟﾚｾﾞﾝﾃｰｼｮﾝ</vt:lpstr>
      <vt:lpstr>6_新しいﾌﾟﾚｾﾞﾝﾃｰｼｮﾝ</vt:lpstr>
      <vt:lpstr>7_新しいﾌﾟﾚｾﾞﾝﾃｰｼｮﾝ</vt:lpstr>
      <vt:lpstr>1_標準デザイン</vt:lpstr>
      <vt:lpstr>2_標準デザイン</vt:lpstr>
      <vt:lpstr>3_標準デザイン</vt:lpstr>
      <vt:lpstr>4_標準デザイン</vt:lpstr>
      <vt:lpstr>5_標準デザイン</vt:lpstr>
      <vt:lpstr>6_標準デザイン</vt:lpstr>
      <vt:lpstr>7_標準デザイン</vt:lpstr>
      <vt:lpstr>8_標準デザイン</vt:lpstr>
      <vt:lpstr>9_標準デザイン</vt:lpstr>
      <vt:lpstr>4_Office ​​テーマ</vt:lpstr>
      <vt:lpstr>１．「生活支援コーディネーター及び協議体とは」 ～その目的、仕組み及び養成について～</vt:lpstr>
      <vt:lpstr>PowerPoint プレゼンテーション</vt:lpstr>
      <vt:lpstr>PowerPoint プレゼンテーション</vt:lpstr>
      <vt:lpstr>１．基本コンセプト：「地域づくり」としての総合事業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１．調査概要</vt:lpstr>
      <vt:lpstr>第１層協議体構成員所属先</vt:lpstr>
      <vt:lpstr>第２層の協議体構成員所属先</vt:lpstr>
      <vt:lpstr>第１層協議体事務局の運営主体</vt:lpstr>
      <vt:lpstr>第２層の協議体構成員数および事務局運営主体</vt:lpstr>
      <vt:lpstr>第１層コーディネーターの所属先</vt:lpstr>
      <vt:lpstr>第２層のコーディネーターの所属先</vt:lpstr>
      <vt:lpstr>第１層コーディネーターの専任・兼任状況</vt:lpstr>
      <vt:lpstr>第２層コーディネーターの専任・兼任状況</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JMAR</cp:lastModifiedBy>
  <cp:revision>779</cp:revision>
  <cp:lastPrinted>2016-09-07T02:12:04Z</cp:lastPrinted>
  <dcterms:created xsi:type="dcterms:W3CDTF">2013-05-01T02:42:37Z</dcterms:created>
  <dcterms:modified xsi:type="dcterms:W3CDTF">2016-09-16T02:28:03Z</dcterms:modified>
</cp:coreProperties>
</file>