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312" r:id="rId2"/>
    <p:sldId id="313" r:id="rId3"/>
    <p:sldId id="314" r:id="rId4"/>
    <p:sldId id="369" r:id="rId5"/>
    <p:sldId id="320" r:id="rId6"/>
    <p:sldId id="321" r:id="rId7"/>
    <p:sldId id="331" r:id="rId8"/>
    <p:sldId id="332" r:id="rId9"/>
    <p:sldId id="333" r:id="rId10"/>
    <p:sldId id="334" r:id="rId11"/>
    <p:sldId id="335" r:id="rId12"/>
    <p:sldId id="336" r:id="rId13"/>
    <p:sldId id="337" r:id="rId14"/>
    <p:sldId id="338" r:id="rId15"/>
    <p:sldId id="339" r:id="rId16"/>
    <p:sldId id="340" r:id="rId17"/>
    <p:sldId id="341" r:id="rId18"/>
    <p:sldId id="342" r:id="rId19"/>
    <p:sldId id="343" r:id="rId20"/>
    <p:sldId id="344" r:id="rId21"/>
    <p:sldId id="345" r:id="rId22"/>
    <p:sldId id="346" r:id="rId23"/>
    <p:sldId id="347" r:id="rId24"/>
    <p:sldId id="348" r:id="rId25"/>
    <p:sldId id="349" r:id="rId26"/>
    <p:sldId id="350" r:id="rId27"/>
    <p:sldId id="351" r:id="rId28"/>
    <p:sldId id="359" r:id="rId29"/>
    <p:sldId id="360" r:id="rId30"/>
    <p:sldId id="361" r:id="rId31"/>
    <p:sldId id="362" r:id="rId32"/>
    <p:sldId id="363" r:id="rId33"/>
    <p:sldId id="364" r:id="rId34"/>
    <p:sldId id="365" r:id="rId35"/>
    <p:sldId id="366" r:id="rId36"/>
    <p:sldId id="367" r:id="rId37"/>
    <p:sldId id="368" r:id="rId38"/>
  </p:sldIdLst>
  <p:sldSz cx="9144000" cy="6858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120" y="5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4450" y="0"/>
            <a:ext cx="2949575" cy="496888"/>
          </a:xfrm>
          <a:prstGeom prst="rect">
            <a:avLst/>
          </a:prstGeom>
        </p:spPr>
        <p:txBody>
          <a:bodyPr vert="horz" lIns="91440" tIns="45720" rIns="91440" bIns="45720" rtlCol="0"/>
          <a:lstStyle>
            <a:lvl1pPr algn="r">
              <a:defRPr sz="1200"/>
            </a:lvl1pPr>
          </a:lstStyle>
          <a:p>
            <a:fld id="{431D98E4-3C47-45CB-A46A-D7F5210DE65A}" type="datetimeFigureOut">
              <a:rPr kumimoji="1" lang="ja-JP" altLang="en-US" smtClean="0"/>
              <a:t>2015/7/13</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4450" y="9440863"/>
            <a:ext cx="2949575" cy="496887"/>
          </a:xfrm>
          <a:prstGeom prst="rect">
            <a:avLst/>
          </a:prstGeom>
        </p:spPr>
        <p:txBody>
          <a:bodyPr vert="horz" lIns="91440" tIns="45720" rIns="91440" bIns="45720" rtlCol="0" anchor="b"/>
          <a:lstStyle>
            <a:lvl1pPr algn="r">
              <a:defRPr sz="1200"/>
            </a:lvl1pPr>
          </a:lstStyle>
          <a:p>
            <a:fld id="{5F88DF7C-6523-45CD-BB30-46F8BD59229E}" type="slidenum">
              <a:rPr kumimoji="1" lang="ja-JP" altLang="en-US" smtClean="0"/>
              <a:t>‹#›</a:t>
            </a:fld>
            <a:endParaRPr kumimoji="1" lang="ja-JP" altLang="en-US"/>
          </a:p>
        </p:txBody>
      </p:sp>
    </p:spTree>
    <p:extLst>
      <p:ext uri="{BB962C8B-B14F-4D97-AF65-F5344CB8AC3E}">
        <p14:creationId xmlns:p14="http://schemas.microsoft.com/office/powerpoint/2010/main" val="1388514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0" y="0"/>
            <a:ext cx="2949575" cy="496888"/>
          </a:xfrm>
          <a:prstGeom prst="rect">
            <a:avLst/>
          </a:prstGeom>
        </p:spPr>
        <p:txBody>
          <a:bodyPr vert="horz" lIns="91440" tIns="45720" rIns="91440" bIns="45720" rtlCol="0"/>
          <a:lstStyle>
            <a:lvl1pPr algn="r">
              <a:defRPr sz="1200"/>
            </a:lvl1pPr>
          </a:lstStyle>
          <a:p>
            <a:fld id="{1E61EECB-4877-43F3-B385-3C1FA77B4B87}" type="datetimeFigureOut">
              <a:rPr kumimoji="1" lang="ja-JP" altLang="en-US" smtClean="0"/>
              <a:t>2015/7/13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3537"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a:defRPr sz="1200"/>
            </a:lvl1pPr>
          </a:lstStyle>
          <a:p>
            <a:fld id="{95DF6230-B387-4A5D-B4C4-F9F18580AF3C}" type="slidenum">
              <a:rPr kumimoji="1" lang="ja-JP" altLang="en-US" smtClean="0"/>
              <a:t>‹#›</a:t>
            </a:fld>
            <a:endParaRPr kumimoji="1" lang="ja-JP" altLang="en-US"/>
          </a:p>
        </p:txBody>
      </p:sp>
    </p:spTree>
    <p:extLst>
      <p:ext uri="{BB962C8B-B14F-4D97-AF65-F5344CB8AC3E}">
        <p14:creationId xmlns:p14="http://schemas.microsoft.com/office/powerpoint/2010/main" val="10527265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5E72EC41-1767-48F1-A472-1FD88075197F}" type="datetime1">
              <a:rPr kumimoji="1" lang="ja-JP" altLang="en-US" smtClean="0"/>
              <a:t>2015/7/13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845AA8C-989A-4D49-8129-DEC2B586D8A0}" type="datetime1">
              <a:rPr kumimoji="1" lang="ja-JP" altLang="en-US" smtClean="0"/>
              <a:t>2015/7/13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AE30455-0751-472A-B6B8-B6DF93F8A46B}" type="datetime1">
              <a:rPr kumimoji="1" lang="ja-JP" altLang="en-US" smtClean="0"/>
              <a:t>2015/7/13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8E4BA61-1610-4290-B0F6-D8C6C80D4314}" type="datetime1">
              <a:rPr kumimoji="1" lang="ja-JP" altLang="en-US" smtClean="0"/>
              <a:t>2015/7/13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D8FCB638-1752-46D7-88D0-9A33DDD9A499}" type="datetime1">
              <a:rPr kumimoji="1" lang="ja-JP" altLang="en-US" smtClean="0"/>
              <a:t>2015/7/13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DCE003C-4121-44E6-88B8-69700F903317}" type="datetime1">
              <a:rPr kumimoji="1" lang="ja-JP" altLang="en-US" smtClean="0"/>
              <a:t>2015/7/13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5B7DADD1-A30A-42C6-B0B4-3B28CCE792E5}" type="datetime1">
              <a:rPr kumimoji="1" lang="ja-JP" altLang="en-US" smtClean="0"/>
              <a:t>2015/7/13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BEE2EDA-2659-4C7B-ADD1-0CA2A12F91EC}" type="datetime1">
              <a:rPr kumimoji="1" lang="ja-JP" altLang="en-US" smtClean="0"/>
              <a:t>2015/7/13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94EF4DD-390C-46BB-8B30-3B8FAF03458D}" type="datetime1">
              <a:rPr kumimoji="1" lang="ja-JP" altLang="en-US" smtClean="0"/>
              <a:t>2015/7/13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89A5B98-2B08-4D11-AE24-6321865BB05E}" type="datetime1">
              <a:rPr kumimoji="1" lang="ja-JP" altLang="en-US" smtClean="0"/>
              <a:t>2015/7/13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A90D5D7-2427-4BC3-90B2-FCF4E5CD7447}" type="datetime1">
              <a:rPr kumimoji="1" lang="ja-JP" altLang="en-US" smtClean="0"/>
              <a:t>2015/7/13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49BDCF-B0F6-4007-89F7-364DFABB4475}" type="datetime1">
              <a:rPr kumimoji="1" lang="ja-JP" altLang="en-US" smtClean="0"/>
              <a:t>2015/7/13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89250" y="2418172"/>
            <a:ext cx="8280920" cy="132343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altLang="ja-JP" sz="4000" b="1" spc="50" dirty="0">
                <a:ln w="11430"/>
                <a:solidFill>
                  <a:srgbClr val="002060"/>
                </a:solidFill>
                <a:effectLst>
                  <a:outerShdw blurRad="76200" dist="50800" dir="5400000" algn="tl" rotWithShape="0">
                    <a:srgbClr val="000000">
                      <a:alpha val="65000"/>
                    </a:srgbClr>
                  </a:outerShdw>
                </a:effectLst>
              </a:rPr>
              <a:t>Ⅴ</a:t>
            </a:r>
            <a:r>
              <a:rPr kumimoji="1" lang="ja-JP" altLang="en-US" sz="4000" b="1" cap="none" spc="50" dirty="0" err="1" smtClean="0">
                <a:ln w="11430"/>
                <a:solidFill>
                  <a:srgbClr val="002060"/>
                </a:solidFill>
                <a:effectLst>
                  <a:outerShdw blurRad="76200" dist="50800" dir="5400000" algn="tl" rotWithShape="0">
                    <a:srgbClr val="000000">
                      <a:alpha val="65000"/>
                    </a:srgbClr>
                  </a:outerShdw>
                </a:effectLst>
              </a:rPr>
              <a:t>．</a:t>
            </a:r>
            <a:endParaRPr kumimoji="1" lang="en-US" altLang="ja-JP" sz="4000" b="1" cap="none" spc="50" dirty="0" smtClean="0">
              <a:ln w="11430"/>
              <a:solidFill>
                <a:srgbClr val="002060"/>
              </a:solidFill>
              <a:effectLst>
                <a:outerShdw blurRad="76200" dist="50800" dir="5400000" algn="tl" rotWithShape="0">
                  <a:srgbClr val="000000">
                    <a:alpha val="65000"/>
                  </a:srgbClr>
                </a:outerShdw>
              </a:effectLst>
            </a:endParaRPr>
          </a:p>
          <a:p>
            <a:pPr algn="ctr"/>
            <a:r>
              <a:rPr kumimoji="1" lang="ja-JP" altLang="en-US" sz="4000" b="1" cap="none" spc="50" dirty="0" smtClean="0">
                <a:ln w="11430"/>
                <a:solidFill>
                  <a:srgbClr val="002060"/>
                </a:solidFill>
                <a:effectLst>
                  <a:outerShdw blurRad="76200" dist="50800" dir="5400000" algn="tl" rotWithShape="0">
                    <a:srgbClr val="000000">
                      <a:alpha val="65000"/>
                    </a:srgbClr>
                  </a:outerShdw>
                </a:effectLst>
              </a:rPr>
              <a:t>生活支援ニーズと生活支援サービス</a:t>
            </a:r>
            <a:endParaRPr lang="ja-JP" altLang="en-US" sz="4000" b="1" cap="none" spc="50" dirty="0">
              <a:ln w="11430"/>
              <a:solidFill>
                <a:srgbClr val="002060"/>
              </a:solidFill>
              <a:effectLst>
                <a:outerShdw blurRad="76200" dist="50800" dir="5400000" algn="tl" rotWithShape="0">
                  <a:srgbClr val="000000">
                    <a:alpha val="65000"/>
                  </a:srgbClr>
                </a:outerShdw>
              </a:effectLst>
            </a:endParaRPr>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Tree>
    <p:extLst>
      <p:ext uri="{BB962C8B-B14F-4D97-AF65-F5344CB8AC3E}">
        <p14:creationId xmlns:p14="http://schemas.microsoft.com/office/powerpoint/2010/main" val="24419372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（４）生活</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支援ニーズへの対応</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方法</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683568" y="1628800"/>
            <a:ext cx="8003232" cy="4497363"/>
          </a:xfrm>
        </p:spPr>
        <p:txBody>
          <a:bodyPr>
            <a:noAutofit/>
          </a:bodyPr>
          <a:lstStyle/>
          <a:p>
            <a:pPr marL="514350" indent="-514350">
              <a:buAutoNum type="arabicDbPeriod"/>
            </a:pPr>
            <a:r>
              <a:rPr lang="ja-JP" altLang="en-US" dirty="0" smtClean="0">
                <a:latin typeface="+mj-ea"/>
              </a:rPr>
              <a:t>ホームヘルパー</a:t>
            </a:r>
            <a:r>
              <a:rPr lang="ja-JP" altLang="en-US" dirty="0">
                <a:latin typeface="+mj-ea"/>
              </a:rPr>
              <a:t>や訪問ボランティア</a:t>
            </a:r>
            <a:r>
              <a:rPr lang="ja-JP" altLang="en-US" dirty="0" smtClean="0">
                <a:latin typeface="+mj-ea"/>
              </a:rPr>
              <a:t>が</a:t>
            </a:r>
            <a:endParaRPr lang="en-US" altLang="ja-JP" dirty="0" smtClean="0">
              <a:latin typeface="+mj-ea"/>
            </a:endParaRPr>
          </a:p>
          <a:p>
            <a:pPr marL="0" indent="0">
              <a:buNone/>
            </a:pPr>
            <a:r>
              <a:rPr lang="ja-JP" altLang="en-US" dirty="0">
                <a:latin typeface="+mj-ea"/>
              </a:rPr>
              <a:t>　</a:t>
            </a:r>
            <a:r>
              <a:rPr lang="ja-JP" altLang="en-US" dirty="0" smtClean="0">
                <a:latin typeface="+mj-ea"/>
              </a:rPr>
              <a:t>　まとまった</a:t>
            </a:r>
            <a:r>
              <a:rPr lang="ja-JP" altLang="en-US" dirty="0">
                <a:latin typeface="+mj-ea"/>
              </a:rPr>
              <a:t>時間枠の中で家事をしながら</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話し相手</a:t>
            </a:r>
            <a:r>
              <a:rPr lang="ja-JP" altLang="en-US" dirty="0">
                <a:latin typeface="+mj-ea"/>
              </a:rPr>
              <a:t>をし、安否確認をする</a:t>
            </a:r>
            <a:r>
              <a:rPr lang="ja-JP" altLang="en-US" dirty="0">
                <a:solidFill>
                  <a:srgbClr val="FF0000"/>
                </a:solidFill>
                <a:latin typeface="+mj-ea"/>
              </a:rPr>
              <a:t>包括的</a:t>
            </a:r>
            <a:r>
              <a:rPr lang="ja-JP" altLang="en-US" dirty="0" smtClean="0">
                <a:solidFill>
                  <a:srgbClr val="FF0000"/>
                </a:solidFill>
                <a:latin typeface="+mj-ea"/>
              </a:rPr>
              <a:t>な</a:t>
            </a:r>
            <a:endParaRPr lang="en-US" altLang="ja-JP" dirty="0" smtClean="0">
              <a:solidFill>
                <a:srgbClr val="FF0000"/>
              </a:solidFill>
              <a:latin typeface="+mj-ea"/>
            </a:endParaRPr>
          </a:p>
          <a:p>
            <a:pPr marL="0" indent="0">
              <a:buNone/>
            </a:pPr>
            <a:r>
              <a:rPr lang="ja-JP" altLang="en-US" dirty="0">
                <a:solidFill>
                  <a:srgbClr val="FF0000"/>
                </a:solidFill>
                <a:latin typeface="+mj-ea"/>
              </a:rPr>
              <a:t>　</a:t>
            </a:r>
            <a:r>
              <a:rPr lang="ja-JP" altLang="en-US" dirty="0" smtClean="0">
                <a:solidFill>
                  <a:srgbClr val="FF0000"/>
                </a:solidFill>
                <a:latin typeface="+mj-ea"/>
              </a:rPr>
              <a:t>　方法</a:t>
            </a:r>
            <a:endParaRPr lang="en-US" altLang="ja-JP" dirty="0" smtClean="0">
              <a:solidFill>
                <a:srgbClr val="FF0000"/>
              </a:solidFill>
              <a:latin typeface="+mj-ea"/>
            </a:endParaRPr>
          </a:p>
          <a:p>
            <a:pPr marL="0" indent="0">
              <a:buNone/>
            </a:pPr>
            <a:endParaRPr lang="en-US" altLang="ja-JP" dirty="0">
              <a:latin typeface="+mj-ea"/>
            </a:endParaRPr>
          </a:p>
          <a:p>
            <a:pPr marL="0" indent="0">
              <a:buNone/>
            </a:pPr>
            <a:r>
              <a:rPr lang="ja-JP" altLang="en-US" dirty="0" smtClean="0">
                <a:latin typeface="+mj-ea"/>
              </a:rPr>
              <a:t>２．配食</a:t>
            </a:r>
            <a:r>
              <a:rPr lang="ja-JP" altLang="en-US" dirty="0">
                <a:latin typeface="+mj-ea"/>
              </a:rPr>
              <a:t>、移動、買い物、掃除サービス</a:t>
            </a:r>
            <a:r>
              <a:rPr lang="ja-JP" altLang="en-US" dirty="0" smtClean="0">
                <a:latin typeface="+mj-ea"/>
              </a:rPr>
              <a:t>など</a:t>
            </a:r>
            <a:endParaRPr lang="en-US" altLang="ja-JP" dirty="0" smtClean="0">
              <a:latin typeface="+mj-ea"/>
            </a:endParaRPr>
          </a:p>
          <a:p>
            <a:pPr marL="0" indent="0">
              <a:buNone/>
            </a:pPr>
            <a:r>
              <a:rPr lang="ja-JP" altLang="en-US" dirty="0">
                <a:latin typeface="+mj-ea"/>
              </a:rPr>
              <a:t>　</a:t>
            </a:r>
            <a:r>
              <a:rPr lang="ja-JP" altLang="en-US" dirty="0" smtClean="0">
                <a:latin typeface="+mj-ea"/>
              </a:rPr>
              <a:t>　の</a:t>
            </a:r>
            <a:r>
              <a:rPr lang="ja-JP" altLang="en-US" dirty="0">
                <a:solidFill>
                  <a:srgbClr val="FF0000"/>
                </a:solidFill>
                <a:latin typeface="+mj-ea"/>
              </a:rPr>
              <a:t>単品サービス</a:t>
            </a:r>
            <a:endParaRPr lang="en-US" altLang="ja-JP" dirty="0">
              <a:solidFill>
                <a:srgbClr val="FF0000"/>
              </a:solidFill>
              <a:latin typeface="+mj-ea"/>
            </a:endParaRPr>
          </a:p>
          <a:p>
            <a:pPr marL="0" indent="0">
              <a:buNone/>
            </a:pPr>
            <a:endParaRPr lang="en-US" altLang="ja-JP" dirty="0">
              <a:latin typeface="+mj-ea"/>
            </a:endParaRPr>
          </a:p>
          <a:p>
            <a:pPr marL="0" indent="0">
              <a:buNone/>
            </a:pPr>
            <a:r>
              <a:rPr lang="ja-JP" altLang="en-US" dirty="0">
                <a:latin typeface="+mj-ea"/>
              </a:rPr>
              <a:t>　</a:t>
            </a:r>
            <a:r>
              <a:rPr lang="ja-JP" altLang="en-US" dirty="0" smtClean="0">
                <a:latin typeface="+mj-ea"/>
              </a:rPr>
              <a:t>　</a:t>
            </a: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10</a:t>
            </a:fld>
            <a:endParaRPr kumimoji="1" lang="ja-JP" altLang="en-US"/>
          </a:p>
        </p:txBody>
      </p:sp>
    </p:spTree>
    <p:extLst>
      <p:ext uri="{BB962C8B-B14F-4D97-AF65-F5344CB8AC3E}">
        <p14:creationId xmlns:p14="http://schemas.microsoft.com/office/powerpoint/2010/main" val="9456245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1430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kumimoji="1" lang="ja-JP" altLang="en-US" sz="4000" b="1" spc="50" dirty="0" smtClean="0">
                <a:ln w="11430"/>
                <a:solidFill>
                  <a:srgbClr val="0070C0"/>
                </a:solidFill>
                <a:effectLst>
                  <a:outerShdw blurRad="76200" dist="50800" dir="5400000" algn="tl" rotWithShape="0">
                    <a:srgbClr val="000000">
                      <a:alpha val="65000"/>
                    </a:srgbClr>
                  </a:outerShdw>
                </a:effectLst>
              </a:rPr>
              <a:t>二つの方法の特徴</a:t>
            </a:r>
            <a:endParaRPr kumimoji="1" lang="ja-JP" altLang="en-US" sz="4000" b="1" spc="50" dirty="0">
              <a:ln w="11430"/>
              <a:solidFill>
                <a:srgbClr val="0070C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467544" y="1844824"/>
            <a:ext cx="8229600" cy="4641379"/>
          </a:xfrm>
        </p:spPr>
        <p:txBody>
          <a:bodyPr>
            <a:normAutofit lnSpcReduction="10000"/>
          </a:bodyPr>
          <a:lstStyle/>
          <a:p>
            <a:pPr marL="0" indent="0">
              <a:buNone/>
            </a:pPr>
            <a:r>
              <a:rPr kumimoji="1" lang="ja-JP" altLang="en-US" sz="3600" b="1" u="sng" dirty="0" smtClean="0">
                <a:solidFill>
                  <a:srgbClr val="FF0066"/>
                </a:solidFill>
              </a:rPr>
              <a:t>包括的な方法</a:t>
            </a:r>
            <a:endParaRPr kumimoji="1" lang="en-US" altLang="ja-JP" sz="3600" b="1" u="sng" dirty="0" smtClean="0">
              <a:solidFill>
                <a:srgbClr val="FF0066"/>
              </a:solidFill>
            </a:endParaRPr>
          </a:p>
          <a:p>
            <a:pPr marL="0" indent="0">
              <a:buNone/>
            </a:pPr>
            <a:endParaRPr kumimoji="1" lang="en-US" altLang="ja-JP" sz="3600" b="1" u="sng" dirty="0" smtClean="0">
              <a:solidFill>
                <a:srgbClr val="FF0066"/>
              </a:solidFill>
            </a:endParaRPr>
          </a:p>
          <a:p>
            <a:pPr marL="0" indent="0">
              <a:buNone/>
            </a:pPr>
            <a:r>
              <a:rPr lang="ja-JP" altLang="en-US" dirty="0"/>
              <a:t>　</a:t>
            </a:r>
            <a:r>
              <a:rPr lang="ja-JP" altLang="en-US" dirty="0" smtClean="0"/>
              <a:t>○　その場の即応性、柔軟性、補完性に</a:t>
            </a:r>
            <a:endParaRPr lang="en-US" altLang="ja-JP" dirty="0" smtClean="0"/>
          </a:p>
          <a:p>
            <a:pPr marL="0" indent="0">
              <a:buNone/>
            </a:pPr>
            <a:r>
              <a:rPr lang="ja-JP" altLang="en-US" dirty="0"/>
              <a:t>　</a:t>
            </a:r>
            <a:r>
              <a:rPr lang="ja-JP" altLang="en-US" dirty="0" smtClean="0"/>
              <a:t>　　すぐれる</a:t>
            </a:r>
            <a:endParaRPr lang="en-US" altLang="ja-JP" dirty="0" smtClean="0"/>
          </a:p>
          <a:p>
            <a:pPr marL="0" indent="0">
              <a:buNone/>
            </a:pPr>
            <a:endParaRPr lang="en-US" altLang="ja-JP" dirty="0" smtClean="0"/>
          </a:p>
          <a:p>
            <a:pPr marL="0" indent="0">
              <a:buNone/>
            </a:pPr>
            <a:r>
              <a:rPr kumimoji="1" lang="ja-JP" altLang="en-US" dirty="0"/>
              <a:t>　</a:t>
            </a:r>
            <a:r>
              <a:rPr kumimoji="1" lang="ja-JP" altLang="en-US" dirty="0" smtClean="0"/>
              <a:t>○　できることも含めての代行になりやすい、</a:t>
            </a:r>
            <a:endParaRPr kumimoji="1" lang="en-US" altLang="ja-JP" dirty="0" smtClean="0"/>
          </a:p>
          <a:p>
            <a:pPr marL="0" indent="0">
              <a:buNone/>
            </a:pPr>
            <a:r>
              <a:rPr lang="ja-JP" altLang="en-US" dirty="0"/>
              <a:t>　</a:t>
            </a:r>
            <a:r>
              <a:rPr lang="ja-JP" altLang="en-US" dirty="0" smtClean="0"/>
              <a:t>　　</a:t>
            </a:r>
            <a:r>
              <a:rPr kumimoji="1" lang="ja-JP" altLang="en-US" dirty="0" smtClean="0"/>
              <a:t>利用者の要求水準の個人差大、要求が</a:t>
            </a:r>
            <a:endParaRPr kumimoji="1" lang="en-US" altLang="ja-JP" dirty="0" smtClean="0"/>
          </a:p>
          <a:p>
            <a:pPr marL="0" indent="0">
              <a:buNone/>
            </a:pPr>
            <a:r>
              <a:rPr lang="ja-JP" altLang="en-US" dirty="0"/>
              <a:t>　</a:t>
            </a:r>
            <a:r>
              <a:rPr lang="ja-JP" altLang="en-US" dirty="0" smtClean="0"/>
              <a:t>　　</a:t>
            </a:r>
            <a:r>
              <a:rPr kumimoji="1" lang="ja-JP" altLang="en-US" dirty="0" smtClean="0"/>
              <a:t>上がりやすい</a:t>
            </a:r>
            <a:endParaRPr kumimoji="1" lang="ja-JP" altLang="en-US" dirty="0"/>
          </a:p>
        </p:txBody>
      </p:sp>
      <p:sp>
        <p:nvSpPr>
          <p:cNvPr id="5" name="正方形/長方形 4"/>
          <p:cNvSpPr/>
          <p:nvPr/>
        </p:nvSpPr>
        <p:spPr>
          <a:xfrm>
            <a:off x="2051720" y="1268759"/>
            <a:ext cx="5538696" cy="461665"/>
          </a:xfrm>
          <a:prstGeom prst="rect">
            <a:avLst/>
          </a:prstGeom>
        </p:spPr>
        <p:txBody>
          <a:bodyPr wrap="none">
            <a:spAutoFit/>
          </a:bodyPr>
          <a:lstStyle/>
          <a:p>
            <a:r>
              <a:rPr lang="ja-JP" altLang="en-US" sz="2400" dirty="0" smtClean="0">
                <a:latin typeface="+mj-ea"/>
              </a:rPr>
              <a:t>それぞれの方法の特徴（長短）を踏まえる</a:t>
            </a:r>
            <a:endParaRPr lang="ja-JP" altLang="en-US" sz="2400"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11</a:t>
            </a:fld>
            <a:endParaRPr kumimoji="1" lang="ja-JP" altLang="en-US"/>
          </a:p>
        </p:txBody>
      </p:sp>
    </p:spTree>
    <p:extLst>
      <p:ext uri="{BB962C8B-B14F-4D97-AF65-F5344CB8AC3E}">
        <p14:creationId xmlns:p14="http://schemas.microsoft.com/office/powerpoint/2010/main" val="2137942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1052736"/>
            <a:ext cx="8229600" cy="4958011"/>
          </a:xfrm>
        </p:spPr>
        <p:txBody>
          <a:bodyPr>
            <a:normAutofit/>
          </a:bodyPr>
          <a:lstStyle/>
          <a:p>
            <a:pPr marL="0" indent="0">
              <a:buNone/>
            </a:pPr>
            <a:r>
              <a:rPr kumimoji="1" lang="ja-JP" altLang="en-US" sz="3600" b="1" u="sng" dirty="0" smtClean="0">
                <a:solidFill>
                  <a:srgbClr val="FF0066"/>
                </a:solidFill>
              </a:rPr>
              <a:t>単品サービスで対応する方法</a:t>
            </a:r>
            <a:endParaRPr kumimoji="1" lang="en-US" altLang="ja-JP" sz="3600" b="1" u="sng" dirty="0" smtClean="0">
              <a:solidFill>
                <a:srgbClr val="FF0066"/>
              </a:solidFill>
            </a:endParaRPr>
          </a:p>
          <a:p>
            <a:pPr marL="0" indent="0">
              <a:buNone/>
            </a:pPr>
            <a:endParaRPr kumimoji="1" lang="en-US" altLang="ja-JP" sz="3600" b="1" u="sng" dirty="0" smtClean="0">
              <a:solidFill>
                <a:srgbClr val="FF0066"/>
              </a:solidFill>
            </a:endParaRPr>
          </a:p>
          <a:p>
            <a:pPr marL="0" indent="0">
              <a:buNone/>
            </a:pPr>
            <a:r>
              <a:rPr lang="ja-JP" altLang="en-US" dirty="0"/>
              <a:t>　○</a:t>
            </a:r>
            <a:r>
              <a:rPr lang="ja-JP" altLang="en-US" dirty="0" smtClean="0"/>
              <a:t>　配食、移動、買物、掃除等を単品で提供</a:t>
            </a:r>
            <a:endParaRPr lang="en-US" altLang="ja-JP" dirty="0" smtClean="0"/>
          </a:p>
          <a:p>
            <a:pPr marL="0" indent="0">
              <a:buNone/>
            </a:pPr>
            <a:r>
              <a:rPr kumimoji="1" lang="ja-JP" altLang="en-US" dirty="0"/>
              <a:t>　</a:t>
            </a:r>
            <a:r>
              <a:rPr kumimoji="1" lang="ja-JP" altLang="en-US" dirty="0" smtClean="0"/>
              <a:t>　話し相手や見守りを付加することも多い</a:t>
            </a:r>
            <a:endParaRPr kumimoji="1" lang="en-US" altLang="ja-JP" dirty="0" smtClean="0"/>
          </a:p>
          <a:p>
            <a:pPr marL="0" indent="0">
              <a:buNone/>
            </a:pPr>
            <a:endParaRPr lang="en-US" altLang="ja-JP" dirty="0"/>
          </a:p>
          <a:p>
            <a:pPr marL="0" indent="0">
              <a:buNone/>
            </a:pPr>
            <a:r>
              <a:rPr kumimoji="1" lang="ja-JP" altLang="en-US" dirty="0" smtClean="0"/>
              <a:t>　○　広がりすぎてのトラブルは起こりにくい</a:t>
            </a:r>
            <a:endParaRPr kumimoji="1" lang="en-US" altLang="ja-JP" dirty="0" smtClean="0"/>
          </a:p>
          <a:p>
            <a:pPr marL="0" indent="0">
              <a:buNone/>
            </a:pPr>
            <a:r>
              <a:rPr lang="ja-JP" altLang="en-US" dirty="0"/>
              <a:t>　</a:t>
            </a:r>
            <a:r>
              <a:rPr lang="ja-JP" altLang="en-US" dirty="0" smtClean="0"/>
              <a:t>　 その場で柔軟に内容を変えるといったこ</a:t>
            </a:r>
            <a:endParaRPr lang="en-US" altLang="ja-JP" dirty="0" smtClean="0"/>
          </a:p>
          <a:p>
            <a:pPr marL="0" indent="0">
              <a:buNone/>
            </a:pPr>
            <a:r>
              <a:rPr lang="ja-JP" altLang="en-US" dirty="0"/>
              <a:t>　</a:t>
            </a:r>
            <a:r>
              <a:rPr lang="ja-JP" altLang="en-US" dirty="0" smtClean="0"/>
              <a:t>　とはしにくい</a:t>
            </a:r>
            <a:endParaRPr kumimoji="1" lang="ja-JP" altLang="en-US" dirty="0"/>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12</a:t>
            </a:fld>
            <a:endParaRPr kumimoji="1" lang="ja-JP" altLang="en-US"/>
          </a:p>
        </p:txBody>
      </p:sp>
    </p:spTree>
    <p:extLst>
      <p:ext uri="{BB962C8B-B14F-4D97-AF65-F5344CB8AC3E}">
        <p14:creationId xmlns:p14="http://schemas.microsoft.com/office/powerpoint/2010/main" val="4731031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3886" y="188640"/>
            <a:ext cx="8229600" cy="11430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a:ln w="11430"/>
                <a:solidFill>
                  <a:srgbClr val="002060"/>
                </a:solidFill>
                <a:effectLst>
                  <a:outerShdw blurRad="76200" dist="50800" dir="5400000" algn="tl" rotWithShape="0">
                    <a:srgbClr val="000000">
                      <a:alpha val="65000"/>
                    </a:srgbClr>
                  </a:outerShdw>
                </a:effectLst>
                <a:latin typeface="+mj-ea"/>
              </a:rPr>
              <a:t>（５）高齢者の生活における自立の</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姿</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483014" y="1105190"/>
            <a:ext cx="8229600" cy="4525963"/>
          </a:xfrm>
        </p:spPr>
        <p:txBody>
          <a:bodyPr/>
          <a:lstStyle/>
          <a:p>
            <a:pPr marL="0" indent="0">
              <a:buNone/>
            </a:pPr>
            <a:r>
              <a:rPr lang="ja-JP" altLang="en-US" dirty="0" smtClean="0">
                <a:latin typeface="+mj-ea"/>
              </a:rPr>
              <a:t>・　その</a:t>
            </a:r>
            <a:r>
              <a:rPr lang="ja-JP" altLang="en-US" dirty="0">
                <a:latin typeface="+mj-ea"/>
              </a:rPr>
              <a:t>人のできる範囲で、生活方法の工夫</a:t>
            </a:r>
            <a:r>
              <a:rPr lang="ja-JP" altLang="en-US" dirty="0" smtClean="0">
                <a:latin typeface="+mj-ea"/>
              </a:rPr>
              <a:t>が</a:t>
            </a:r>
            <a:endParaRPr lang="en-US" altLang="ja-JP" dirty="0" smtClean="0">
              <a:latin typeface="+mj-ea"/>
            </a:endParaRPr>
          </a:p>
          <a:p>
            <a:pPr marL="0" indent="0">
              <a:buNone/>
            </a:pPr>
            <a:r>
              <a:rPr lang="ja-JP" altLang="en-US" dirty="0">
                <a:latin typeface="+mj-ea"/>
              </a:rPr>
              <a:t>　</a:t>
            </a:r>
            <a:r>
              <a:rPr lang="ja-JP" altLang="en-US" dirty="0" smtClean="0">
                <a:latin typeface="+mj-ea"/>
              </a:rPr>
              <a:t>　できて</a:t>
            </a:r>
            <a:r>
              <a:rPr lang="ja-JP" altLang="en-US" dirty="0">
                <a:latin typeface="+mj-ea"/>
              </a:rPr>
              <a:t>いて、生活支援</a:t>
            </a:r>
            <a:r>
              <a:rPr lang="ja-JP" altLang="en-US" dirty="0" smtClean="0">
                <a:latin typeface="+mj-ea"/>
              </a:rPr>
              <a:t>用具や</a:t>
            </a:r>
            <a:r>
              <a:rPr lang="ja-JP" altLang="en-US" dirty="0">
                <a:latin typeface="+mj-ea"/>
              </a:rPr>
              <a:t>サービスの</a:t>
            </a:r>
            <a:r>
              <a:rPr lang="ja-JP" altLang="en-US" dirty="0" smtClean="0">
                <a:latin typeface="+mj-ea"/>
              </a:rPr>
              <a:t>活</a:t>
            </a:r>
            <a:endParaRPr lang="en-US" altLang="ja-JP" dirty="0" smtClean="0">
              <a:latin typeface="+mj-ea"/>
            </a:endParaRPr>
          </a:p>
          <a:p>
            <a:pPr marL="0" indent="0">
              <a:buNone/>
            </a:pPr>
            <a:r>
              <a:rPr lang="ja-JP" altLang="en-US" dirty="0">
                <a:latin typeface="+mj-ea"/>
              </a:rPr>
              <a:t>　</a:t>
            </a:r>
            <a:r>
              <a:rPr lang="ja-JP" altLang="en-US" dirty="0" smtClean="0">
                <a:latin typeface="+mj-ea"/>
              </a:rPr>
              <a:t>　用</a:t>
            </a:r>
            <a:r>
              <a:rPr lang="ja-JP" altLang="en-US" dirty="0">
                <a:latin typeface="+mj-ea"/>
              </a:rPr>
              <a:t>が適切に行えている状態</a:t>
            </a:r>
            <a:endParaRPr lang="en-US" altLang="ja-JP" dirty="0">
              <a:latin typeface="+mj-ea"/>
            </a:endParaRPr>
          </a:p>
          <a:p>
            <a:pPr marL="0" indent="0">
              <a:buNone/>
            </a:pPr>
            <a:endParaRPr kumimoji="1" lang="ja-JP" altLang="en-US" dirty="0"/>
          </a:p>
        </p:txBody>
      </p:sp>
      <p:grpSp>
        <p:nvGrpSpPr>
          <p:cNvPr id="4" name="グループ化 3"/>
          <p:cNvGrpSpPr/>
          <p:nvPr/>
        </p:nvGrpSpPr>
        <p:grpSpPr>
          <a:xfrm>
            <a:off x="2894204" y="2810810"/>
            <a:ext cx="3575334" cy="3282486"/>
            <a:chOff x="0" y="-1"/>
            <a:chExt cx="3352800" cy="3059738"/>
          </a:xfrm>
        </p:grpSpPr>
        <p:grpSp>
          <p:nvGrpSpPr>
            <p:cNvPr id="6" name="グループ化 5"/>
            <p:cNvGrpSpPr/>
            <p:nvPr/>
          </p:nvGrpSpPr>
          <p:grpSpPr>
            <a:xfrm>
              <a:off x="0" y="-1"/>
              <a:ext cx="3352800" cy="3059738"/>
              <a:chOff x="0" y="-1"/>
              <a:chExt cx="3352800" cy="3059738"/>
            </a:xfrm>
          </p:grpSpPr>
          <p:cxnSp>
            <p:nvCxnSpPr>
              <p:cNvPr id="8" name="直線矢印コネクタ 7"/>
              <p:cNvCxnSpPr/>
              <p:nvPr/>
            </p:nvCxnSpPr>
            <p:spPr>
              <a:xfrm flipH="1">
                <a:off x="1352550" y="1104900"/>
                <a:ext cx="761976" cy="397888"/>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nvGrpSpPr>
              <p:cNvPr id="9" name="グループ化 8"/>
              <p:cNvGrpSpPr/>
              <p:nvPr/>
            </p:nvGrpSpPr>
            <p:grpSpPr>
              <a:xfrm>
                <a:off x="0" y="-1"/>
                <a:ext cx="3352800" cy="3059738"/>
                <a:chOff x="0" y="-1"/>
                <a:chExt cx="3352800" cy="3059738"/>
              </a:xfrm>
            </p:grpSpPr>
            <p:cxnSp>
              <p:nvCxnSpPr>
                <p:cNvPr id="10" name="直線矢印コネクタ 9"/>
                <p:cNvCxnSpPr/>
                <p:nvPr/>
              </p:nvCxnSpPr>
              <p:spPr>
                <a:xfrm>
                  <a:off x="619125" y="1219200"/>
                  <a:ext cx="93770" cy="178216"/>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11" name="直線矢印コネクタ 10"/>
                <p:cNvCxnSpPr/>
                <p:nvPr/>
              </p:nvCxnSpPr>
              <p:spPr>
                <a:xfrm flipH="1">
                  <a:off x="1200150" y="914400"/>
                  <a:ext cx="171445" cy="466705"/>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nvGrpSpPr>
                <p:cNvPr id="12" name="グループ化 11"/>
                <p:cNvGrpSpPr/>
                <p:nvPr/>
              </p:nvGrpSpPr>
              <p:grpSpPr>
                <a:xfrm>
                  <a:off x="0" y="-1"/>
                  <a:ext cx="3352800" cy="3059738"/>
                  <a:chOff x="0" y="-1"/>
                  <a:chExt cx="3352800" cy="3059738"/>
                </a:xfrm>
              </p:grpSpPr>
              <p:grpSp>
                <p:nvGrpSpPr>
                  <p:cNvPr id="13" name="グループ化 12"/>
                  <p:cNvGrpSpPr/>
                  <p:nvPr/>
                </p:nvGrpSpPr>
                <p:grpSpPr>
                  <a:xfrm>
                    <a:off x="0" y="-1"/>
                    <a:ext cx="3065781" cy="3059738"/>
                    <a:chOff x="-133351" y="-36267"/>
                    <a:chExt cx="3065877" cy="3059868"/>
                  </a:xfrm>
                </p:grpSpPr>
                <p:sp>
                  <p:nvSpPr>
                    <p:cNvPr id="25" name="Oval 9"/>
                    <p:cNvSpPr>
                      <a:spLocks noChangeArrowheads="1"/>
                    </p:cNvSpPr>
                    <p:nvPr/>
                  </p:nvSpPr>
                  <p:spPr bwMode="auto">
                    <a:xfrm>
                      <a:off x="196177" y="2191268"/>
                      <a:ext cx="2448318" cy="680938"/>
                    </a:xfrm>
                    <a:prstGeom prst="ellipse">
                      <a:avLst/>
                    </a:prstGeom>
                    <a:solidFill>
                      <a:schemeClr val="bg1"/>
                    </a:solidFill>
                    <a:ln w="6350" algn="ctr">
                      <a:solidFill>
                        <a:srgbClr val="000000"/>
                      </a:solidFill>
                      <a:prstDash val="dashDot"/>
                      <a:round/>
                      <a:headEnd/>
                      <a:tailEnd/>
                    </a:ln>
                  </p:spPr>
                  <p:txBody>
                    <a:bodyPr lIns="74295" tIns="8890" rIns="74295" bIns="8890"/>
                    <a:lstStyle/>
                    <a:p>
                      <a:pPr algn="just">
                        <a:spcAft>
                          <a:spcPts val="0"/>
                        </a:spcAft>
                      </a:pPr>
                      <a:r>
                        <a:rPr lang="ja-JP" sz="1050" kern="1200">
                          <a:solidFill>
                            <a:srgbClr val="000000"/>
                          </a:solidFill>
                          <a:effectLst/>
                          <a:latin typeface="Century"/>
                          <a:ea typeface="ＭＳ 明朝"/>
                          <a:cs typeface="Times New Roman"/>
                        </a:rPr>
                        <a:t>　　　　　　　　　</a:t>
                      </a:r>
                      <a:endParaRPr lang="ja-JP" sz="1200">
                        <a:effectLst/>
                        <a:latin typeface="ＭＳ Ｐゴシック"/>
                        <a:cs typeface="ＭＳ Ｐゴシック"/>
                      </a:endParaRPr>
                    </a:p>
                    <a:p>
                      <a:pPr algn="just">
                        <a:spcAft>
                          <a:spcPts val="0"/>
                        </a:spcAft>
                      </a:pPr>
                      <a:r>
                        <a:rPr lang="ja-JP" sz="1050" b="1" kern="1200">
                          <a:solidFill>
                            <a:srgbClr val="000000"/>
                          </a:solidFill>
                          <a:effectLst/>
                          <a:latin typeface="Century"/>
                          <a:ea typeface="ＭＳ 明朝"/>
                          <a:cs typeface="Times New Roman"/>
                        </a:rPr>
                        <a:t>　</a:t>
                      </a:r>
                      <a:endParaRPr lang="ja-JP" sz="1200">
                        <a:effectLst/>
                        <a:latin typeface="ＭＳ Ｐゴシック"/>
                        <a:cs typeface="ＭＳ Ｐゴシック"/>
                      </a:endParaRPr>
                    </a:p>
                  </p:txBody>
                </p:sp>
                <p:sp>
                  <p:nvSpPr>
                    <p:cNvPr id="26" name="Oval 8"/>
                    <p:cNvSpPr>
                      <a:spLocks noChangeArrowheads="1"/>
                    </p:cNvSpPr>
                    <p:nvPr/>
                  </p:nvSpPr>
                  <p:spPr bwMode="auto">
                    <a:xfrm>
                      <a:off x="124214" y="2039873"/>
                      <a:ext cx="2808312" cy="983728"/>
                    </a:xfrm>
                    <a:prstGeom prst="ellipse">
                      <a:avLst/>
                    </a:prstGeom>
                    <a:noFill/>
                    <a:ln w="28575" algn="ctr">
                      <a:solidFill>
                        <a:srgbClr val="00B050"/>
                      </a:solidFill>
                      <a:round/>
                      <a:headEnd/>
                      <a:tailEnd/>
                    </a:ln>
                  </p:spPr>
                  <p:txBody>
                    <a:bodyPr lIns="74295" tIns="8890" rIns="74295" bIns="8890"/>
                    <a:lstStyle/>
                    <a:p>
                      <a:pPr algn="just">
                        <a:spcAft>
                          <a:spcPts val="0"/>
                        </a:spcAft>
                      </a:pPr>
                      <a:r>
                        <a:rPr lang="ja-JP" sz="1050" b="1" kern="1200">
                          <a:ln>
                            <a:solidFill>
                              <a:schemeClr val="accent2"/>
                            </a:solidFill>
                          </a:ln>
                          <a:solidFill>
                            <a:srgbClr val="000000"/>
                          </a:solidFill>
                          <a:effectLst/>
                          <a:latin typeface="Century"/>
                          <a:ea typeface="ＭＳ 明朝"/>
                          <a:cs typeface="Times New Roman"/>
                        </a:rPr>
                        <a:t>ほか）</a:t>
                      </a:r>
                      <a:endParaRPr lang="ja-JP" sz="1200">
                        <a:ln>
                          <a:solidFill>
                            <a:schemeClr val="accent2"/>
                          </a:solidFill>
                        </a:ln>
                        <a:effectLst/>
                        <a:latin typeface="ＭＳ Ｐゴシック"/>
                        <a:cs typeface="ＭＳ Ｐゴシック"/>
                      </a:endParaRPr>
                    </a:p>
                  </p:txBody>
                </p:sp>
                <p:sp>
                  <p:nvSpPr>
                    <p:cNvPr id="27" name="Oval 9"/>
                    <p:cNvSpPr>
                      <a:spLocks noChangeArrowheads="1"/>
                    </p:cNvSpPr>
                    <p:nvPr/>
                  </p:nvSpPr>
                  <p:spPr bwMode="auto">
                    <a:xfrm>
                      <a:off x="174644" y="2142230"/>
                      <a:ext cx="1910912" cy="680938"/>
                    </a:xfrm>
                    <a:prstGeom prst="ellipse">
                      <a:avLst/>
                    </a:prstGeom>
                    <a:solidFill>
                      <a:schemeClr val="bg1"/>
                    </a:solidFill>
                    <a:ln w="6350" algn="ctr">
                      <a:solidFill>
                        <a:srgbClr val="000000"/>
                      </a:solidFill>
                      <a:prstDash val="dashDot"/>
                      <a:round/>
                      <a:headEnd/>
                      <a:tailEnd/>
                    </a:ln>
                  </p:spPr>
                  <p:txBody>
                    <a:bodyPr lIns="74295" tIns="8890" rIns="74295" bIns="8890"/>
                    <a:lstStyle/>
                    <a:p>
                      <a:pPr algn="just">
                        <a:spcAft>
                          <a:spcPts val="0"/>
                        </a:spcAft>
                      </a:pPr>
                      <a:r>
                        <a:rPr lang="ja-JP" sz="1050" kern="1200">
                          <a:solidFill>
                            <a:srgbClr val="000000"/>
                          </a:solidFill>
                          <a:effectLst/>
                          <a:latin typeface="Century"/>
                          <a:ea typeface="ＭＳ 明朝"/>
                          <a:cs typeface="Times New Roman"/>
                        </a:rPr>
                        <a:t>　　　　　　　　　</a:t>
                      </a:r>
                      <a:endParaRPr lang="ja-JP" sz="1200">
                        <a:effectLst/>
                        <a:latin typeface="ＭＳ Ｐゴシック"/>
                        <a:cs typeface="ＭＳ Ｐゴシック"/>
                      </a:endParaRPr>
                    </a:p>
                    <a:p>
                      <a:pPr algn="just">
                        <a:spcAft>
                          <a:spcPts val="0"/>
                        </a:spcAft>
                      </a:pPr>
                      <a:r>
                        <a:rPr lang="ja-JP" sz="1050" b="1" kern="1200">
                          <a:solidFill>
                            <a:srgbClr val="000000"/>
                          </a:solidFill>
                          <a:effectLst/>
                          <a:latin typeface="Century"/>
                          <a:ea typeface="ＭＳ 明朝"/>
                          <a:cs typeface="Times New Roman"/>
                        </a:rPr>
                        <a:t>　</a:t>
                      </a:r>
                      <a:endParaRPr lang="ja-JP" sz="1200">
                        <a:effectLst/>
                        <a:latin typeface="ＭＳ Ｐゴシック"/>
                        <a:cs typeface="ＭＳ Ｐゴシック"/>
                      </a:endParaRPr>
                    </a:p>
                  </p:txBody>
                </p:sp>
                <p:sp>
                  <p:nvSpPr>
                    <p:cNvPr id="28" name="Oval 11"/>
                    <p:cNvSpPr>
                      <a:spLocks noChangeArrowheads="1"/>
                    </p:cNvSpPr>
                    <p:nvPr/>
                  </p:nvSpPr>
                  <p:spPr bwMode="auto">
                    <a:xfrm>
                      <a:off x="228727" y="2039873"/>
                      <a:ext cx="1609727" cy="478405"/>
                    </a:xfrm>
                    <a:prstGeom prst="ellipse">
                      <a:avLst/>
                    </a:prstGeom>
                    <a:solidFill>
                      <a:schemeClr val="bg1"/>
                    </a:solidFill>
                    <a:ln w="28575" algn="ctr">
                      <a:solidFill>
                        <a:srgbClr val="00B050"/>
                      </a:solidFill>
                      <a:round/>
                      <a:headEnd/>
                      <a:tailEnd/>
                    </a:ln>
                  </p:spPr>
                  <p:txBody>
                    <a:bodyPr lIns="74295" tIns="8890" rIns="74295" bIns="8890"/>
                    <a:lstStyle/>
                    <a:p>
                      <a:pPr>
                        <a:spcAft>
                          <a:spcPts val="0"/>
                        </a:spcAft>
                      </a:pPr>
                      <a:r>
                        <a:rPr lang="ja-JP" sz="1050" kern="1200">
                          <a:ln>
                            <a:solidFill>
                              <a:schemeClr val="accent2"/>
                            </a:solidFill>
                          </a:ln>
                          <a:solidFill>
                            <a:srgbClr val="000000"/>
                          </a:solidFill>
                          <a:effectLst/>
                          <a:latin typeface="Century"/>
                          <a:ea typeface="ＭＳ 明朝"/>
                          <a:cs typeface="Times New Roman"/>
                        </a:rPr>
                        <a:t>　　　　　　　　　　　　　　　　　　　　　　　</a:t>
                      </a:r>
                      <a:endParaRPr lang="ja-JP" sz="1200">
                        <a:ln>
                          <a:solidFill>
                            <a:schemeClr val="accent2"/>
                          </a:solidFill>
                        </a:ln>
                        <a:effectLst/>
                        <a:latin typeface="ＭＳ Ｐゴシック"/>
                        <a:cs typeface="ＭＳ Ｐゴシック"/>
                      </a:endParaRPr>
                    </a:p>
                  </p:txBody>
                </p:sp>
                <p:sp>
                  <p:nvSpPr>
                    <p:cNvPr id="29" name="Oval 12"/>
                    <p:cNvSpPr>
                      <a:spLocks noChangeArrowheads="1"/>
                    </p:cNvSpPr>
                    <p:nvPr/>
                  </p:nvSpPr>
                  <p:spPr bwMode="auto">
                    <a:xfrm>
                      <a:off x="370093" y="1965901"/>
                      <a:ext cx="1050266" cy="313173"/>
                    </a:xfrm>
                    <a:prstGeom prst="ellipse">
                      <a:avLst/>
                    </a:prstGeom>
                    <a:solidFill>
                      <a:schemeClr val="bg1"/>
                    </a:solidFill>
                    <a:ln w="28575">
                      <a:solidFill>
                        <a:srgbClr val="00B050"/>
                      </a:solidFill>
                      <a:round/>
                      <a:headEnd/>
                      <a:tailEnd/>
                    </a:ln>
                  </p:spPr>
                  <p:txBody>
                    <a:bodyPr lIns="74295" tIns="8890" rIns="74295" bIns="8890"/>
                    <a:lstStyle/>
                    <a:p>
                      <a:pPr algn="just">
                        <a:spcAft>
                          <a:spcPts val="0"/>
                        </a:spcAft>
                      </a:pPr>
                      <a:r>
                        <a:rPr lang="en-US" sz="1200" b="1" kern="100">
                          <a:ln>
                            <a:solidFill>
                              <a:schemeClr val="accent2"/>
                            </a:solidFill>
                          </a:ln>
                          <a:effectLst/>
                          <a:latin typeface="Century"/>
                          <a:ea typeface="ＭＳ 明朝"/>
                          <a:cs typeface="Times New Roman"/>
                        </a:rPr>
                        <a:t> </a:t>
                      </a:r>
                      <a:endParaRPr lang="ja-JP" sz="1200" b="1" kern="100">
                        <a:ln>
                          <a:solidFill>
                            <a:schemeClr val="accent2"/>
                          </a:solidFill>
                        </a:ln>
                        <a:effectLst/>
                        <a:latin typeface="Century"/>
                        <a:ea typeface="ＭＳ 明朝"/>
                        <a:cs typeface="Times New Roman"/>
                      </a:endParaRPr>
                    </a:p>
                  </p:txBody>
                </p:sp>
                <p:sp>
                  <p:nvSpPr>
                    <p:cNvPr id="30" name="テキスト ボックス 14"/>
                    <p:cNvSpPr txBox="1"/>
                    <p:nvPr/>
                  </p:nvSpPr>
                  <p:spPr>
                    <a:xfrm>
                      <a:off x="535864" y="2039411"/>
                      <a:ext cx="901094" cy="215177"/>
                    </a:xfrm>
                    <a:prstGeom prst="rect">
                      <a:avLst/>
                    </a:prstGeom>
                    <a:noFill/>
                  </p:spPr>
                  <p:txBody>
                    <a:bodyPr wrap="square" rtlCol="0">
                      <a:spAutoFit/>
                    </a:bodyPr>
                    <a:lstStyle/>
                    <a:p>
                      <a:pPr>
                        <a:spcAft>
                          <a:spcPts val="0"/>
                        </a:spcAft>
                      </a:pPr>
                      <a:r>
                        <a:rPr lang="ja-JP" sz="900" b="1" kern="1200" dirty="0">
                          <a:solidFill>
                            <a:srgbClr val="000000"/>
                          </a:solidFill>
                          <a:effectLst/>
                          <a:latin typeface="Century"/>
                          <a:ea typeface="ＭＳ 明朝"/>
                          <a:cs typeface="Times New Roman"/>
                        </a:rPr>
                        <a:t>所得</a:t>
                      </a:r>
                      <a:endParaRPr lang="ja-JP" sz="1200" b="1" dirty="0">
                        <a:effectLst/>
                        <a:latin typeface="ＭＳ Ｐゴシック"/>
                        <a:cs typeface="ＭＳ Ｐゴシック"/>
                      </a:endParaRPr>
                    </a:p>
                  </p:txBody>
                </p:sp>
                <p:sp>
                  <p:nvSpPr>
                    <p:cNvPr id="31" name="テキスト ボックス 16"/>
                    <p:cNvSpPr txBox="1"/>
                    <p:nvPr/>
                  </p:nvSpPr>
                  <p:spPr>
                    <a:xfrm>
                      <a:off x="484047" y="2251358"/>
                      <a:ext cx="901094" cy="215177"/>
                    </a:xfrm>
                    <a:prstGeom prst="rect">
                      <a:avLst/>
                    </a:prstGeom>
                    <a:noFill/>
                  </p:spPr>
                  <p:txBody>
                    <a:bodyPr wrap="square" rtlCol="0">
                      <a:spAutoFit/>
                    </a:bodyPr>
                    <a:lstStyle/>
                    <a:p>
                      <a:pPr>
                        <a:spcAft>
                          <a:spcPts val="0"/>
                        </a:spcAft>
                      </a:pPr>
                      <a:r>
                        <a:rPr lang="ja-JP" sz="900" b="1" kern="1200">
                          <a:solidFill>
                            <a:srgbClr val="000000"/>
                          </a:solidFill>
                          <a:effectLst/>
                          <a:latin typeface="Century"/>
                          <a:ea typeface="ＭＳ 明朝"/>
                          <a:cs typeface="Times New Roman"/>
                        </a:rPr>
                        <a:t>住まい</a:t>
                      </a:r>
                      <a:endParaRPr lang="ja-JP" sz="1200" b="1">
                        <a:effectLst/>
                        <a:latin typeface="ＭＳ Ｐゴシック"/>
                        <a:cs typeface="ＭＳ Ｐゴシック"/>
                      </a:endParaRPr>
                    </a:p>
                  </p:txBody>
                </p:sp>
                <p:sp>
                  <p:nvSpPr>
                    <p:cNvPr id="32" name="テキスト ボックス 17"/>
                    <p:cNvSpPr txBox="1"/>
                    <p:nvPr/>
                  </p:nvSpPr>
                  <p:spPr>
                    <a:xfrm>
                      <a:off x="608216" y="2640778"/>
                      <a:ext cx="1476422" cy="215177"/>
                    </a:xfrm>
                    <a:prstGeom prst="rect">
                      <a:avLst/>
                    </a:prstGeom>
                    <a:noFill/>
                  </p:spPr>
                  <p:txBody>
                    <a:bodyPr wrap="square" rtlCol="0">
                      <a:spAutoFit/>
                    </a:bodyPr>
                    <a:lstStyle/>
                    <a:p>
                      <a:pPr>
                        <a:spcAft>
                          <a:spcPts val="0"/>
                        </a:spcAft>
                      </a:pPr>
                      <a:r>
                        <a:rPr lang="ja-JP" sz="900" b="1" kern="1200">
                          <a:solidFill>
                            <a:srgbClr val="000000"/>
                          </a:solidFill>
                          <a:effectLst/>
                          <a:latin typeface="Century"/>
                          <a:ea typeface="ＭＳ 明朝"/>
                          <a:cs typeface="Times New Roman"/>
                        </a:rPr>
                        <a:t>地域（身近⇒広域）</a:t>
                      </a:r>
                      <a:endParaRPr lang="ja-JP" sz="1200" b="1">
                        <a:effectLst/>
                        <a:latin typeface="ＭＳ Ｐゴシック"/>
                        <a:cs typeface="ＭＳ Ｐゴシック"/>
                      </a:endParaRPr>
                    </a:p>
                  </p:txBody>
                </p:sp>
                <p:sp>
                  <p:nvSpPr>
                    <p:cNvPr id="33" name="円/楕円 32"/>
                    <p:cNvSpPr/>
                    <p:nvPr/>
                  </p:nvSpPr>
                  <p:spPr>
                    <a:xfrm>
                      <a:off x="-133351" y="349355"/>
                      <a:ext cx="985847" cy="916578"/>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900" b="1" kern="100">
                          <a:effectLst/>
                          <a:ea typeface="ＭＳ 明朝"/>
                          <a:cs typeface="Times New Roman"/>
                        </a:rPr>
                        <a:t> </a:t>
                      </a:r>
                      <a:endParaRPr lang="ja-JP" sz="1200" b="1" kern="100">
                        <a:effectLst/>
                        <a:ea typeface="ＭＳ 明朝"/>
                        <a:cs typeface="Times New Roman"/>
                      </a:endParaRPr>
                    </a:p>
                  </p:txBody>
                </p:sp>
                <p:sp>
                  <p:nvSpPr>
                    <p:cNvPr id="34" name="円/楕円 33"/>
                    <p:cNvSpPr/>
                    <p:nvPr/>
                  </p:nvSpPr>
                  <p:spPr>
                    <a:xfrm>
                      <a:off x="852405" y="-36267"/>
                      <a:ext cx="909720" cy="857215"/>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1200" b="1" kern="100">
                          <a:effectLst/>
                          <a:ea typeface="ＭＳ 明朝"/>
                          <a:cs typeface="Times New Roman"/>
                        </a:rPr>
                        <a:t> </a:t>
                      </a:r>
                      <a:endParaRPr lang="ja-JP" sz="1200" b="1" kern="100">
                        <a:effectLst/>
                        <a:ea typeface="ＭＳ 明朝"/>
                        <a:cs typeface="Times New Roman"/>
                      </a:endParaRPr>
                    </a:p>
                  </p:txBody>
                </p:sp>
                <p:sp>
                  <p:nvSpPr>
                    <p:cNvPr id="35" name="円/楕円 34"/>
                    <p:cNvSpPr/>
                    <p:nvPr/>
                  </p:nvSpPr>
                  <p:spPr>
                    <a:xfrm>
                      <a:off x="1838262" y="488728"/>
                      <a:ext cx="866775" cy="777076"/>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n-US" sz="1200" b="1" kern="100">
                          <a:effectLst/>
                          <a:ea typeface="ＭＳ 明朝"/>
                          <a:cs typeface="Times New Roman"/>
                        </a:rPr>
                        <a:t> </a:t>
                      </a:r>
                      <a:endParaRPr lang="ja-JP" sz="1200" b="1" kern="100">
                        <a:effectLst/>
                        <a:ea typeface="ＭＳ 明朝"/>
                        <a:cs typeface="Times New Roman"/>
                      </a:endParaRPr>
                    </a:p>
                  </p:txBody>
                </p:sp>
                <p:sp>
                  <p:nvSpPr>
                    <p:cNvPr id="36" name="テキスト ボックス 25"/>
                    <p:cNvSpPr txBox="1"/>
                    <p:nvPr/>
                  </p:nvSpPr>
                  <p:spPr>
                    <a:xfrm>
                      <a:off x="-7913" y="535205"/>
                      <a:ext cx="947450" cy="344284"/>
                    </a:xfrm>
                    <a:prstGeom prst="rect">
                      <a:avLst/>
                    </a:prstGeom>
                    <a:noFill/>
                  </p:spPr>
                  <p:txBody>
                    <a:bodyPr wrap="square" rtlCol="0">
                      <a:spAutoFit/>
                    </a:bodyPr>
                    <a:lstStyle/>
                    <a:p>
                      <a:pPr>
                        <a:spcAft>
                          <a:spcPts val="0"/>
                        </a:spcAft>
                      </a:pPr>
                      <a:r>
                        <a:rPr lang="ja-JP" sz="900" b="1" kern="1200" dirty="0">
                          <a:solidFill>
                            <a:srgbClr val="000000"/>
                          </a:solidFill>
                          <a:effectLst/>
                          <a:latin typeface="Century"/>
                          <a:ea typeface="ＭＳ 明朝"/>
                          <a:cs typeface="Times New Roman"/>
                        </a:rPr>
                        <a:t>地域の活動・</a:t>
                      </a:r>
                      <a:endParaRPr lang="ja-JP" sz="1200" b="1" dirty="0">
                        <a:effectLst/>
                        <a:latin typeface="ＭＳ Ｐゴシック"/>
                        <a:cs typeface="ＭＳ Ｐゴシック"/>
                      </a:endParaRPr>
                    </a:p>
                    <a:p>
                      <a:pPr>
                        <a:spcAft>
                          <a:spcPts val="0"/>
                        </a:spcAft>
                      </a:pPr>
                      <a:r>
                        <a:rPr lang="ja-JP" sz="900" b="1" kern="1200" dirty="0">
                          <a:solidFill>
                            <a:srgbClr val="000000"/>
                          </a:solidFill>
                          <a:effectLst/>
                          <a:latin typeface="Century"/>
                          <a:ea typeface="ＭＳ 明朝"/>
                          <a:cs typeface="Times New Roman"/>
                        </a:rPr>
                        <a:t>サービス</a:t>
                      </a:r>
                      <a:endParaRPr lang="ja-JP" sz="1200" b="1" dirty="0">
                        <a:effectLst/>
                        <a:latin typeface="ＭＳ Ｐゴシック"/>
                        <a:cs typeface="ＭＳ Ｐゴシック"/>
                      </a:endParaRPr>
                    </a:p>
                  </p:txBody>
                </p:sp>
                <p:sp>
                  <p:nvSpPr>
                    <p:cNvPr id="37" name="テキスト ボックス 27"/>
                    <p:cNvSpPr txBox="1"/>
                    <p:nvPr/>
                  </p:nvSpPr>
                  <p:spPr>
                    <a:xfrm>
                      <a:off x="1010308" y="139259"/>
                      <a:ext cx="789965" cy="344284"/>
                    </a:xfrm>
                    <a:prstGeom prst="rect">
                      <a:avLst/>
                    </a:prstGeom>
                    <a:noFill/>
                  </p:spPr>
                  <p:txBody>
                    <a:bodyPr wrap="square" rtlCol="0">
                      <a:spAutoFit/>
                    </a:bodyPr>
                    <a:lstStyle/>
                    <a:p>
                      <a:pPr>
                        <a:spcAft>
                          <a:spcPts val="0"/>
                        </a:spcAft>
                      </a:pPr>
                      <a:r>
                        <a:rPr lang="ja-JP" sz="900" b="1" kern="1200" dirty="0">
                          <a:solidFill>
                            <a:srgbClr val="000000"/>
                          </a:solidFill>
                          <a:effectLst/>
                          <a:latin typeface="Century"/>
                          <a:ea typeface="ＭＳ 明朝"/>
                          <a:cs typeface="Times New Roman"/>
                        </a:rPr>
                        <a:t>市場分野のサービス</a:t>
                      </a:r>
                      <a:endParaRPr lang="ja-JP" sz="1200" b="1" dirty="0">
                        <a:effectLst/>
                        <a:latin typeface="ＭＳ Ｐゴシック"/>
                        <a:cs typeface="ＭＳ Ｐゴシック"/>
                      </a:endParaRPr>
                    </a:p>
                  </p:txBody>
                </p:sp>
                <p:sp>
                  <p:nvSpPr>
                    <p:cNvPr id="38" name="テキスト ボックス 28"/>
                    <p:cNvSpPr txBox="1"/>
                    <p:nvPr/>
                  </p:nvSpPr>
                  <p:spPr>
                    <a:xfrm>
                      <a:off x="1965363" y="607787"/>
                      <a:ext cx="718843" cy="344284"/>
                    </a:xfrm>
                    <a:prstGeom prst="rect">
                      <a:avLst/>
                    </a:prstGeom>
                    <a:noFill/>
                  </p:spPr>
                  <p:txBody>
                    <a:bodyPr wrap="square" rtlCol="0">
                      <a:spAutoFit/>
                    </a:bodyPr>
                    <a:lstStyle/>
                    <a:p>
                      <a:pPr>
                        <a:spcAft>
                          <a:spcPts val="0"/>
                        </a:spcAft>
                      </a:pPr>
                      <a:r>
                        <a:rPr lang="ja-JP" sz="900" b="1" kern="1200">
                          <a:solidFill>
                            <a:srgbClr val="000000"/>
                          </a:solidFill>
                          <a:effectLst/>
                          <a:latin typeface="Century"/>
                          <a:ea typeface="ＭＳ 明朝"/>
                          <a:cs typeface="Times New Roman"/>
                        </a:rPr>
                        <a:t>公的</a:t>
                      </a:r>
                      <a:endParaRPr lang="ja-JP" sz="1200" b="1">
                        <a:effectLst/>
                        <a:latin typeface="ＭＳ Ｐゴシック"/>
                        <a:cs typeface="ＭＳ Ｐゴシック"/>
                      </a:endParaRPr>
                    </a:p>
                    <a:p>
                      <a:pPr>
                        <a:spcAft>
                          <a:spcPts val="0"/>
                        </a:spcAft>
                      </a:pPr>
                      <a:r>
                        <a:rPr lang="ja-JP" sz="900" b="1" kern="1200">
                          <a:solidFill>
                            <a:srgbClr val="000000"/>
                          </a:solidFill>
                          <a:effectLst/>
                          <a:latin typeface="Century"/>
                          <a:ea typeface="ＭＳ 明朝"/>
                          <a:cs typeface="Times New Roman"/>
                        </a:rPr>
                        <a:t>サービス</a:t>
                      </a:r>
                      <a:endParaRPr lang="ja-JP" sz="1200" b="1">
                        <a:effectLst/>
                        <a:latin typeface="ＭＳ Ｐゴシック"/>
                        <a:cs typeface="ＭＳ Ｐゴシック"/>
                      </a:endParaRPr>
                    </a:p>
                  </p:txBody>
                </p:sp>
              </p:grpSp>
              <p:grpSp>
                <p:nvGrpSpPr>
                  <p:cNvPr id="14" name="グループ化 13"/>
                  <p:cNvGrpSpPr/>
                  <p:nvPr/>
                </p:nvGrpSpPr>
                <p:grpSpPr>
                  <a:xfrm>
                    <a:off x="1285872" y="1209675"/>
                    <a:ext cx="2066928" cy="655320"/>
                    <a:chOff x="38097" y="0"/>
                    <a:chExt cx="2066928" cy="655320"/>
                  </a:xfrm>
                </p:grpSpPr>
                <p:sp>
                  <p:nvSpPr>
                    <p:cNvPr id="21" name="テキスト ボックス 2"/>
                    <p:cNvSpPr txBox="1">
                      <a:spLocks noChangeArrowheads="1"/>
                    </p:cNvSpPr>
                    <p:nvPr/>
                  </p:nvSpPr>
                  <p:spPr bwMode="auto">
                    <a:xfrm>
                      <a:off x="38097" y="286561"/>
                      <a:ext cx="1067434" cy="243857"/>
                    </a:xfrm>
                    <a:prstGeom prst="rect">
                      <a:avLst/>
                    </a:prstGeom>
                    <a:noFill/>
                    <a:ln w="9525">
                      <a:noFill/>
                      <a:miter lim="800000"/>
                      <a:headEnd/>
                      <a:tailEnd/>
                    </a:ln>
                  </p:spPr>
                  <p:txBody>
                    <a:bodyPr rot="0" vert="horz" wrap="square" lIns="91440" tIns="45720" rIns="91440" bIns="45720" anchor="t" anchorCtr="0">
                      <a:spAutoFit/>
                    </a:bodyPr>
                    <a:lstStyle/>
                    <a:p>
                      <a:pPr algn="just">
                        <a:spcAft>
                          <a:spcPts val="0"/>
                        </a:spcAft>
                      </a:pPr>
                      <a:r>
                        <a:rPr lang="ja-JP" sz="1100" kern="100" dirty="0">
                          <a:solidFill>
                            <a:srgbClr val="FF0000"/>
                          </a:solidFill>
                          <a:effectLst/>
                          <a:latin typeface="AR Pゴシック体S" panose="020B0600010101010101" pitchFamily="50" charset="-128"/>
                          <a:ea typeface="AR Pゴシック体S" panose="020B0600010101010101" pitchFamily="50" charset="-128"/>
                          <a:cs typeface="Times New Roman"/>
                        </a:rPr>
                        <a:t>選択し活用する</a:t>
                      </a:r>
                    </a:p>
                  </p:txBody>
                </p:sp>
                <p:sp>
                  <p:nvSpPr>
                    <p:cNvPr id="22" name="円/楕円 21"/>
                    <p:cNvSpPr/>
                    <p:nvPr/>
                  </p:nvSpPr>
                  <p:spPr>
                    <a:xfrm>
                      <a:off x="1295400" y="0"/>
                      <a:ext cx="769620" cy="655320"/>
                    </a:xfrm>
                    <a:prstGeom prst="ellipse">
                      <a:avLst/>
                    </a:prstGeom>
                    <a:noFill/>
                    <a:ln>
                      <a:solidFill>
                        <a:srgbClr val="0070C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b="1"/>
                    </a:p>
                  </p:txBody>
                </p:sp>
                <p:sp>
                  <p:nvSpPr>
                    <p:cNvPr id="23" name="テキスト ボックス 2"/>
                    <p:cNvSpPr txBox="1">
                      <a:spLocks noChangeArrowheads="1"/>
                    </p:cNvSpPr>
                    <p:nvPr/>
                  </p:nvSpPr>
                  <p:spPr bwMode="auto">
                    <a:xfrm>
                      <a:off x="1275716" y="161103"/>
                      <a:ext cx="829309" cy="215168"/>
                    </a:xfrm>
                    <a:prstGeom prst="rect">
                      <a:avLst/>
                    </a:prstGeom>
                    <a:noFill/>
                    <a:ln w="9525">
                      <a:noFill/>
                      <a:miter lim="800000"/>
                      <a:headEnd/>
                      <a:tailEnd/>
                    </a:ln>
                  </p:spPr>
                  <p:txBody>
                    <a:bodyPr rot="0" vert="horz" wrap="square" lIns="91440" tIns="45720" rIns="91440" bIns="45720" anchor="t" anchorCtr="0">
                      <a:spAutoFit/>
                    </a:bodyPr>
                    <a:lstStyle/>
                    <a:p>
                      <a:pPr algn="just">
                        <a:spcAft>
                          <a:spcPts val="0"/>
                        </a:spcAft>
                      </a:pPr>
                      <a:r>
                        <a:rPr lang="ja-JP" sz="900" b="1" kern="100">
                          <a:effectLst/>
                          <a:latin typeface="Century"/>
                          <a:ea typeface="ＭＳ 明朝"/>
                          <a:cs typeface="Times New Roman"/>
                        </a:rPr>
                        <a:t>便利な道具</a:t>
                      </a:r>
                      <a:endParaRPr lang="ja-JP" sz="1200" b="1" kern="100">
                        <a:effectLst/>
                        <a:latin typeface="Century"/>
                        <a:ea typeface="ＭＳ 明朝"/>
                        <a:cs typeface="Times New Roman"/>
                      </a:endParaRPr>
                    </a:p>
                  </p:txBody>
                </p:sp>
                <p:cxnSp>
                  <p:nvCxnSpPr>
                    <p:cNvPr id="24" name="直線矢印コネクタ 23"/>
                    <p:cNvCxnSpPr/>
                    <p:nvPr/>
                  </p:nvCxnSpPr>
                  <p:spPr>
                    <a:xfrm flipH="1">
                      <a:off x="295275" y="428625"/>
                      <a:ext cx="1000125" cy="120015"/>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grpSp>
              <p:grpSp>
                <p:nvGrpSpPr>
                  <p:cNvPr id="15" name="グループ化 14"/>
                  <p:cNvGrpSpPr/>
                  <p:nvPr/>
                </p:nvGrpSpPr>
                <p:grpSpPr>
                  <a:xfrm>
                    <a:off x="714375" y="1238250"/>
                    <a:ext cx="504825" cy="856615"/>
                    <a:chOff x="0" y="0"/>
                    <a:chExt cx="504825" cy="856615"/>
                  </a:xfrm>
                </p:grpSpPr>
                <p:sp>
                  <p:nvSpPr>
                    <p:cNvPr id="16" name="円/楕円 15"/>
                    <p:cNvSpPr/>
                    <p:nvPr/>
                  </p:nvSpPr>
                  <p:spPr>
                    <a:xfrm>
                      <a:off x="66675" y="0"/>
                      <a:ext cx="335280" cy="309245"/>
                    </a:xfrm>
                    <a:prstGeom prst="ellipse">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7" name="角丸四角形 16"/>
                    <p:cNvSpPr/>
                    <p:nvPr/>
                  </p:nvSpPr>
                  <p:spPr>
                    <a:xfrm>
                      <a:off x="0" y="342900"/>
                      <a:ext cx="504825" cy="74031"/>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8" name="角丸四角形 17"/>
                    <p:cNvSpPr/>
                    <p:nvPr/>
                  </p:nvSpPr>
                  <p:spPr>
                    <a:xfrm>
                      <a:off x="200025" y="304800"/>
                      <a:ext cx="78105" cy="28571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9" name="角丸四角形 18"/>
                    <p:cNvSpPr/>
                    <p:nvPr/>
                  </p:nvSpPr>
                  <p:spPr>
                    <a:xfrm rot="1590717">
                      <a:off x="133350" y="571500"/>
                      <a:ext cx="67117" cy="26652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0" name="角丸四角形 19"/>
                    <p:cNvSpPr/>
                    <p:nvPr/>
                  </p:nvSpPr>
                  <p:spPr>
                    <a:xfrm rot="20307544">
                      <a:off x="285750" y="571500"/>
                      <a:ext cx="66675" cy="28511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grpSp>
          </p:grpSp>
        </p:grpSp>
        <p:sp>
          <p:nvSpPr>
            <p:cNvPr id="7" name="角丸四角形 6"/>
            <p:cNvSpPr/>
            <p:nvPr/>
          </p:nvSpPr>
          <p:spPr>
            <a:xfrm>
              <a:off x="66675" y="1400175"/>
              <a:ext cx="561975" cy="383759"/>
            </a:xfrm>
            <a:prstGeom prst="roundRect">
              <a:avLst/>
            </a:prstGeom>
            <a:solidFill>
              <a:srgbClr val="FFFF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900" b="1" kern="100">
                  <a:effectLst/>
                  <a:ea typeface="ＭＳ 明朝"/>
                  <a:cs typeface="Times New Roman"/>
                </a:rPr>
                <a:t>工夫</a:t>
              </a:r>
              <a:endParaRPr lang="ja-JP" sz="1200" b="1" kern="100">
                <a:effectLst/>
                <a:ea typeface="ＭＳ 明朝"/>
                <a:cs typeface="Times New Roman"/>
              </a:endParaRPr>
            </a:p>
          </p:txBody>
        </p:sp>
      </p:grpSp>
      <p:sp>
        <p:nvSpPr>
          <p:cNvPr id="5" name="正方形/長方形 4"/>
          <p:cNvSpPr/>
          <p:nvPr/>
        </p:nvSpPr>
        <p:spPr>
          <a:xfrm>
            <a:off x="1475656" y="6202258"/>
            <a:ext cx="6408712" cy="333375"/>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1600" kern="100" dirty="0">
                <a:effectLst/>
                <a:ea typeface="ＪＳＰゴシック" panose="020B0600000101010101" pitchFamily="50" charset="-128"/>
                <a:cs typeface="Times New Roman"/>
              </a:rPr>
              <a:t>生活方法の工夫・道具の活用・生活支援サービスの活用のイメージ</a:t>
            </a:r>
          </a:p>
        </p:txBody>
      </p:sp>
      <p:sp>
        <p:nvSpPr>
          <p:cNvPr id="40" name="右矢印吹き出し 39"/>
          <p:cNvSpPr/>
          <p:nvPr/>
        </p:nvSpPr>
        <p:spPr>
          <a:xfrm>
            <a:off x="1763688" y="4118768"/>
            <a:ext cx="1080120" cy="776505"/>
          </a:xfrm>
          <a:prstGeom prst="rightArrowCallou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rgbClr val="FF0000"/>
                </a:solidFill>
              </a:rPr>
              <a:t>情報提供やアドバイス</a:t>
            </a:r>
            <a:endParaRPr kumimoji="1" lang="ja-JP" altLang="en-US" sz="1100" b="1" dirty="0">
              <a:solidFill>
                <a:srgbClr val="FF0000"/>
              </a:solidFill>
            </a:endParaRPr>
          </a:p>
        </p:txBody>
      </p:sp>
      <p:sp>
        <p:nvSpPr>
          <p:cNvPr id="39" name="正方形/長方形 38"/>
          <p:cNvSpPr/>
          <p:nvPr/>
        </p:nvSpPr>
        <p:spPr>
          <a:xfrm>
            <a:off x="6444208" y="5682621"/>
            <a:ext cx="1080120" cy="2857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作成：中村</a:t>
            </a:r>
            <a:endParaRPr kumimoji="1" lang="ja-JP" altLang="en-US" sz="1200" dirty="0">
              <a:solidFill>
                <a:schemeClr val="tx1"/>
              </a:solidFill>
            </a:endParaRPr>
          </a:p>
        </p:txBody>
      </p:sp>
      <p:sp>
        <p:nvSpPr>
          <p:cNvPr id="41" name="スライド番号プレースホルダー 40"/>
          <p:cNvSpPr>
            <a:spLocks noGrp="1"/>
          </p:cNvSpPr>
          <p:nvPr>
            <p:ph type="sldNum" sz="quarter" idx="12"/>
          </p:nvPr>
        </p:nvSpPr>
        <p:spPr/>
        <p:txBody>
          <a:bodyPr/>
          <a:lstStyle/>
          <a:p>
            <a:fld id="{D2D8002D-B5B0-4BAC-B1F6-782DDCCE6D9C}" type="slidenum">
              <a:rPr kumimoji="1" lang="ja-JP" altLang="en-US" smtClean="0"/>
              <a:t>13</a:t>
            </a:fld>
            <a:endParaRPr kumimoji="1" lang="ja-JP" altLang="en-US"/>
          </a:p>
        </p:txBody>
      </p:sp>
    </p:spTree>
    <p:extLst>
      <p:ext uri="{BB962C8B-B14F-4D97-AF65-F5344CB8AC3E}">
        <p14:creationId xmlns:p14="http://schemas.microsoft.com/office/powerpoint/2010/main" val="6478965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971600" y="2204864"/>
            <a:ext cx="7776864" cy="1323439"/>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２</a:t>
            </a:r>
            <a:r>
              <a:rPr lang="en-US" altLang="ja-JP"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発達</a:t>
            </a:r>
            <a:r>
              <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する道具（生活</a:t>
            </a:r>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支援用具）</a:t>
            </a:r>
            <a:endParaRPr lang="en-US" altLang="ja-JP"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r>
              <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と</a:t>
            </a:r>
            <a:r>
              <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生活支援サービス</a:t>
            </a:r>
            <a:endParaRPr lang="en-US" altLang="ja-JP"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14</a:t>
            </a:fld>
            <a:endParaRPr kumimoji="1" lang="ja-JP" altLang="en-US"/>
          </a:p>
        </p:txBody>
      </p:sp>
    </p:spTree>
    <p:extLst>
      <p:ext uri="{BB962C8B-B14F-4D97-AF65-F5344CB8AC3E}">
        <p14:creationId xmlns:p14="http://schemas.microsoft.com/office/powerpoint/2010/main" val="36058432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a:ln w="11430"/>
                <a:solidFill>
                  <a:srgbClr val="002060"/>
                </a:solidFill>
                <a:effectLst>
                  <a:outerShdw blurRad="76200" dist="50800" dir="5400000" algn="tl" rotWithShape="0">
                    <a:srgbClr val="000000">
                      <a:alpha val="65000"/>
                    </a:srgbClr>
                  </a:outerShdw>
                </a:effectLst>
                <a:latin typeface="+mj-ea"/>
              </a:rPr>
              <a:t>（１）高齢者と道具（生活支援用具）の</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活用</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395536" y="1484784"/>
            <a:ext cx="8229600" cy="4525963"/>
          </a:xfrm>
        </p:spPr>
        <p:txBody>
          <a:bodyPr/>
          <a:lstStyle/>
          <a:p>
            <a:pPr marL="0" indent="0">
              <a:buNone/>
            </a:pPr>
            <a:endParaRPr lang="en-US" altLang="ja-JP" dirty="0" smtClean="0">
              <a:latin typeface="+mj-ea"/>
            </a:endParaRPr>
          </a:p>
          <a:p>
            <a:pPr marL="0" indent="0">
              <a:buNone/>
            </a:pPr>
            <a:r>
              <a:rPr lang="ja-JP" altLang="en-US" dirty="0" smtClean="0">
                <a:latin typeface="+mj-ea"/>
              </a:rPr>
              <a:t>○　様々</a:t>
            </a:r>
            <a:r>
              <a:rPr lang="ja-JP" altLang="en-US" dirty="0">
                <a:latin typeface="+mj-ea"/>
              </a:rPr>
              <a:t>な道具の存在</a:t>
            </a:r>
            <a:endParaRPr lang="en-US" altLang="ja-JP" dirty="0">
              <a:latin typeface="+mj-ea"/>
            </a:endParaRPr>
          </a:p>
          <a:p>
            <a:pPr marL="0" indent="0">
              <a:buNone/>
            </a:pPr>
            <a:r>
              <a:rPr lang="ja-JP" altLang="en-US" dirty="0" smtClean="0">
                <a:latin typeface="+mj-ea"/>
              </a:rPr>
              <a:t>　　　例</a:t>
            </a:r>
            <a:r>
              <a:rPr lang="ja-JP" altLang="en-US" dirty="0">
                <a:latin typeface="+mj-ea"/>
              </a:rPr>
              <a:t>）</a:t>
            </a:r>
            <a:r>
              <a:rPr lang="ja-JP" altLang="en-US" dirty="0" smtClean="0">
                <a:latin typeface="+mj-ea"/>
              </a:rPr>
              <a:t>スタンド型</a:t>
            </a:r>
            <a:r>
              <a:rPr lang="ja-JP" altLang="en-US" dirty="0">
                <a:latin typeface="+mj-ea"/>
              </a:rPr>
              <a:t>掃除機、掃除</a:t>
            </a:r>
            <a:r>
              <a:rPr lang="ja-JP" altLang="en-US" dirty="0" smtClean="0">
                <a:latin typeface="+mj-ea"/>
              </a:rPr>
              <a:t>ロボット、炭バ</a:t>
            </a:r>
            <a:endParaRPr lang="en-US" altLang="ja-JP" dirty="0" smtClean="0">
              <a:latin typeface="+mj-ea"/>
            </a:endParaRPr>
          </a:p>
          <a:p>
            <a:pPr marL="0" indent="0">
              <a:buNone/>
            </a:pPr>
            <a:r>
              <a:rPr lang="ja-JP" altLang="en-US" dirty="0">
                <a:latin typeface="+mj-ea"/>
              </a:rPr>
              <a:t>　</a:t>
            </a:r>
            <a:r>
              <a:rPr lang="ja-JP" altLang="en-US" dirty="0" smtClean="0">
                <a:latin typeface="+mj-ea"/>
              </a:rPr>
              <a:t>　　　　サミ　</a:t>
            </a:r>
            <a:r>
              <a:rPr lang="en-US" altLang="ja-JP" dirty="0" smtClean="0">
                <a:latin typeface="+mj-ea"/>
              </a:rPr>
              <a:t>etc.</a:t>
            </a:r>
          </a:p>
          <a:p>
            <a:pPr marL="0" indent="0">
              <a:buNone/>
            </a:pPr>
            <a:endParaRPr lang="en-US" altLang="ja-JP" dirty="0" smtClean="0">
              <a:latin typeface="+mj-ea"/>
            </a:endParaRPr>
          </a:p>
          <a:p>
            <a:pPr marL="0" indent="0">
              <a:buNone/>
            </a:pPr>
            <a:r>
              <a:rPr lang="ja-JP" altLang="en-US" dirty="0" smtClean="0">
                <a:latin typeface="+mj-ea"/>
              </a:rPr>
              <a:t>○　様々な道具を</a:t>
            </a:r>
            <a:r>
              <a:rPr lang="ja-JP" altLang="en-US" dirty="0" smtClean="0">
                <a:solidFill>
                  <a:srgbClr val="FF0000"/>
                </a:solidFill>
                <a:latin typeface="+mj-ea"/>
              </a:rPr>
              <a:t>「</a:t>
            </a:r>
            <a:r>
              <a:rPr lang="ja-JP" altLang="en-US" dirty="0">
                <a:solidFill>
                  <a:srgbClr val="FF0000"/>
                </a:solidFill>
                <a:latin typeface="+mj-ea"/>
              </a:rPr>
              <a:t>生活支援</a:t>
            </a:r>
            <a:r>
              <a:rPr lang="ja-JP" altLang="en-US" dirty="0" smtClean="0">
                <a:solidFill>
                  <a:srgbClr val="FF0000"/>
                </a:solidFill>
                <a:latin typeface="+mj-ea"/>
              </a:rPr>
              <a:t>用具」として活用</a:t>
            </a:r>
            <a:endParaRPr lang="en-US" altLang="ja-JP" dirty="0">
              <a:solidFill>
                <a:srgbClr val="FF0000"/>
              </a:solidFill>
              <a:latin typeface="+mj-ea"/>
            </a:endParaRP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15</a:t>
            </a:fld>
            <a:endParaRPr kumimoji="1" lang="ja-JP" altLang="en-US"/>
          </a:p>
        </p:txBody>
      </p:sp>
    </p:spTree>
    <p:extLst>
      <p:ext uri="{BB962C8B-B14F-4D97-AF65-F5344CB8AC3E}">
        <p14:creationId xmlns:p14="http://schemas.microsoft.com/office/powerpoint/2010/main" val="3212813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a:ln w="11430"/>
                <a:solidFill>
                  <a:srgbClr val="002060"/>
                </a:solidFill>
                <a:effectLst>
                  <a:outerShdw blurRad="76200" dist="50800" dir="5400000" algn="tl" rotWithShape="0">
                    <a:srgbClr val="000000">
                      <a:alpha val="65000"/>
                    </a:srgbClr>
                  </a:outerShdw>
                </a:effectLst>
                <a:latin typeface="+mj-ea"/>
              </a:rPr>
              <a:t>（２</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）高齢者と生活</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支援サービスの</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活用</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p:txBody>
          <a:bodyPr/>
          <a:lstStyle/>
          <a:p>
            <a:pPr marL="0" indent="0">
              <a:buNone/>
            </a:pPr>
            <a:r>
              <a:rPr lang="ja-JP" altLang="en-US" dirty="0" smtClean="0">
                <a:latin typeface="+mj-ea"/>
              </a:rPr>
              <a:t>○　担い手は多様</a:t>
            </a:r>
            <a:endParaRPr lang="en-US" altLang="ja-JP" dirty="0" smtClean="0">
              <a:latin typeface="+mj-ea"/>
            </a:endParaRPr>
          </a:p>
          <a:p>
            <a:pPr marL="0" indent="0">
              <a:buNone/>
            </a:pPr>
            <a:r>
              <a:rPr lang="ja-JP" altLang="en-US" dirty="0">
                <a:latin typeface="+mj-ea"/>
              </a:rPr>
              <a:t>　</a:t>
            </a:r>
            <a:r>
              <a:rPr lang="ja-JP" altLang="en-US" dirty="0" smtClean="0">
                <a:latin typeface="+mj-ea"/>
              </a:rPr>
              <a:t>　地縁</a:t>
            </a:r>
            <a:r>
              <a:rPr lang="ja-JP" altLang="en-US" dirty="0">
                <a:latin typeface="+mj-ea"/>
              </a:rPr>
              <a:t>団体、</a:t>
            </a:r>
            <a:r>
              <a:rPr lang="en-US" altLang="ja-JP" dirty="0">
                <a:latin typeface="+mj-ea"/>
              </a:rPr>
              <a:t>NPO</a:t>
            </a:r>
            <a:r>
              <a:rPr lang="ja-JP" altLang="en-US" dirty="0">
                <a:latin typeface="+mj-ea"/>
              </a:rPr>
              <a:t>法人、社会福祉協議会</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協同</a:t>
            </a:r>
            <a:r>
              <a:rPr lang="ja-JP" altLang="en-US" dirty="0">
                <a:latin typeface="+mj-ea"/>
              </a:rPr>
              <a:t>組合、シルバー人材</a:t>
            </a:r>
            <a:r>
              <a:rPr lang="ja-JP" altLang="en-US" dirty="0" smtClean="0">
                <a:latin typeface="+mj-ea"/>
              </a:rPr>
              <a:t>センター、民間企</a:t>
            </a:r>
            <a:endParaRPr lang="en-US" altLang="ja-JP" dirty="0" smtClean="0">
              <a:latin typeface="+mj-ea"/>
            </a:endParaRPr>
          </a:p>
          <a:p>
            <a:pPr marL="0" indent="0">
              <a:buNone/>
            </a:pPr>
            <a:r>
              <a:rPr lang="ja-JP" altLang="en-US" dirty="0">
                <a:latin typeface="+mj-ea"/>
              </a:rPr>
              <a:t>　</a:t>
            </a:r>
            <a:r>
              <a:rPr lang="ja-JP" altLang="en-US" dirty="0" smtClean="0">
                <a:latin typeface="+mj-ea"/>
              </a:rPr>
              <a:t>　業・商店などのサービス</a:t>
            </a:r>
            <a:endParaRPr lang="en-US" altLang="ja-JP" dirty="0" smtClean="0">
              <a:latin typeface="+mj-ea"/>
            </a:endParaRPr>
          </a:p>
          <a:p>
            <a:pPr marL="0" indent="0">
              <a:buNone/>
            </a:pPr>
            <a:r>
              <a:rPr lang="ja-JP" altLang="en-US" dirty="0">
                <a:latin typeface="+mj-ea"/>
              </a:rPr>
              <a:t>　</a:t>
            </a:r>
            <a:r>
              <a:rPr lang="ja-JP" altLang="en-US" dirty="0" smtClean="0">
                <a:latin typeface="+mj-ea"/>
              </a:rPr>
              <a:t>　　　　・地域</a:t>
            </a:r>
            <a:r>
              <a:rPr lang="ja-JP" altLang="en-US" dirty="0">
                <a:latin typeface="+mj-ea"/>
              </a:rPr>
              <a:t>の生活支援</a:t>
            </a:r>
            <a:r>
              <a:rPr lang="ja-JP" altLang="en-US" dirty="0" smtClean="0">
                <a:latin typeface="+mj-ea"/>
              </a:rPr>
              <a:t>サービス</a:t>
            </a:r>
            <a:endParaRPr lang="en-US" altLang="ja-JP" dirty="0" smtClean="0">
              <a:latin typeface="+mj-ea"/>
            </a:endParaRPr>
          </a:p>
          <a:p>
            <a:pPr marL="0" indent="0">
              <a:buNone/>
            </a:pPr>
            <a:r>
              <a:rPr lang="ja-JP" altLang="en-US" dirty="0">
                <a:latin typeface="+mj-ea"/>
              </a:rPr>
              <a:t>　　　　　</a:t>
            </a:r>
            <a:r>
              <a:rPr lang="ja-JP" altLang="en-US" dirty="0" smtClean="0">
                <a:latin typeface="+mj-ea"/>
              </a:rPr>
              <a:t>・市場</a:t>
            </a:r>
            <a:r>
              <a:rPr lang="ja-JP" altLang="en-US" dirty="0">
                <a:latin typeface="+mj-ea"/>
              </a:rPr>
              <a:t>分野の生活支援サービス</a:t>
            </a:r>
            <a:endParaRPr lang="en-US" altLang="ja-JP" dirty="0">
              <a:latin typeface="+mj-ea"/>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16</a:t>
            </a:fld>
            <a:endParaRPr kumimoji="1" lang="ja-JP" altLang="en-US"/>
          </a:p>
        </p:txBody>
      </p:sp>
    </p:spTree>
    <p:extLst>
      <p:ext uri="{BB962C8B-B14F-4D97-AF65-F5344CB8AC3E}">
        <p14:creationId xmlns:p14="http://schemas.microsoft.com/office/powerpoint/2010/main" val="7741205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（３）地域</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の生活</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支援活動・サービス</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と市場分野の生活支援サービスの</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特徴</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467544" y="1628800"/>
            <a:ext cx="8363272" cy="4741987"/>
          </a:xfrm>
        </p:spPr>
        <p:txBody>
          <a:bodyPr>
            <a:normAutofit/>
          </a:bodyPr>
          <a:lstStyle/>
          <a:p>
            <a:pPr marL="0" indent="0">
              <a:buNone/>
            </a:pPr>
            <a:r>
              <a:rPr lang="ja-JP" altLang="en-US" dirty="0" smtClean="0">
                <a:latin typeface="+mj-ea"/>
              </a:rPr>
              <a:t>　</a:t>
            </a:r>
            <a:r>
              <a:rPr lang="ja-JP" altLang="en-US" sz="3600" u="sng" dirty="0" smtClean="0">
                <a:solidFill>
                  <a:srgbClr val="FF0066"/>
                </a:solidFill>
                <a:latin typeface="+mj-ea"/>
              </a:rPr>
              <a:t>地域</a:t>
            </a:r>
            <a:r>
              <a:rPr lang="ja-JP" altLang="en-US" sz="3600" u="sng" dirty="0">
                <a:solidFill>
                  <a:srgbClr val="FF0066"/>
                </a:solidFill>
                <a:latin typeface="+mj-ea"/>
              </a:rPr>
              <a:t>の生活</a:t>
            </a:r>
            <a:r>
              <a:rPr lang="ja-JP" altLang="en-US" sz="3600" u="sng" dirty="0" smtClean="0">
                <a:solidFill>
                  <a:srgbClr val="FF0066"/>
                </a:solidFill>
                <a:latin typeface="+mj-ea"/>
              </a:rPr>
              <a:t>支援活動・サービス</a:t>
            </a:r>
            <a:endParaRPr lang="en-US" altLang="ja-JP" sz="3600" u="sng" dirty="0" smtClean="0">
              <a:solidFill>
                <a:srgbClr val="FF0066"/>
              </a:solidFill>
              <a:latin typeface="+mj-ea"/>
            </a:endParaRPr>
          </a:p>
          <a:p>
            <a:pPr marL="0" indent="0">
              <a:buNone/>
            </a:pPr>
            <a:r>
              <a:rPr lang="ja-JP" altLang="en-US" dirty="0">
                <a:latin typeface="+mj-ea"/>
              </a:rPr>
              <a:t>　</a:t>
            </a:r>
            <a:endParaRPr lang="en-US" altLang="ja-JP" dirty="0" smtClean="0">
              <a:latin typeface="+mj-ea"/>
            </a:endParaRPr>
          </a:p>
          <a:p>
            <a:pPr marL="0" indent="0">
              <a:buNone/>
            </a:pPr>
            <a:r>
              <a:rPr lang="ja-JP" altLang="en-US" dirty="0">
                <a:latin typeface="+mj-ea"/>
              </a:rPr>
              <a:t>　</a:t>
            </a:r>
            <a:r>
              <a:rPr lang="ja-JP" altLang="en-US" dirty="0" smtClean="0">
                <a:latin typeface="+mj-ea"/>
              </a:rPr>
              <a:t>○　担い手</a:t>
            </a:r>
            <a:r>
              <a:rPr lang="ja-JP" altLang="en-US" dirty="0">
                <a:latin typeface="+mj-ea"/>
              </a:rPr>
              <a:t>が</a:t>
            </a:r>
            <a:r>
              <a:rPr lang="ja-JP" altLang="en-US" dirty="0" smtClean="0">
                <a:latin typeface="+mj-ea"/>
              </a:rPr>
              <a:t>住民</a:t>
            </a:r>
            <a:r>
              <a:rPr lang="ja-JP" altLang="en-US" dirty="0">
                <a:latin typeface="+mj-ea"/>
              </a:rPr>
              <a:t>、無料か低額での</a:t>
            </a:r>
            <a:r>
              <a:rPr lang="ja-JP" altLang="en-US" dirty="0" smtClean="0">
                <a:latin typeface="+mj-ea"/>
              </a:rPr>
              <a:t>提供、</a:t>
            </a:r>
            <a:endParaRPr lang="en-US" altLang="ja-JP" dirty="0">
              <a:latin typeface="+mj-ea"/>
            </a:endParaRPr>
          </a:p>
          <a:p>
            <a:pPr marL="0" indent="0">
              <a:buNone/>
            </a:pPr>
            <a:r>
              <a:rPr lang="ja-JP" altLang="en-US" dirty="0">
                <a:latin typeface="+mj-ea"/>
              </a:rPr>
              <a:t>　</a:t>
            </a:r>
            <a:r>
              <a:rPr lang="ja-JP" altLang="en-US" dirty="0" smtClean="0">
                <a:latin typeface="+mj-ea"/>
              </a:rPr>
              <a:t>　　日常</a:t>
            </a:r>
            <a:r>
              <a:rPr lang="ja-JP" altLang="en-US" dirty="0">
                <a:latin typeface="+mj-ea"/>
              </a:rPr>
              <a:t>の支えあいにつながる関係性が</a:t>
            </a:r>
            <a:r>
              <a:rPr lang="ja-JP" altLang="en-US" dirty="0" smtClean="0">
                <a:latin typeface="+mj-ea"/>
              </a:rPr>
              <a:t>特徴</a:t>
            </a:r>
            <a:endParaRPr lang="en-US" altLang="ja-JP" dirty="0" smtClean="0">
              <a:latin typeface="+mj-ea"/>
            </a:endParaRPr>
          </a:p>
          <a:p>
            <a:pPr marL="0" indent="0">
              <a:buNone/>
            </a:pPr>
            <a:r>
              <a:rPr lang="ja-JP" altLang="en-US" dirty="0">
                <a:latin typeface="+mj-ea"/>
              </a:rPr>
              <a:t>　</a:t>
            </a:r>
            <a:endParaRPr lang="en-US" altLang="ja-JP" dirty="0" smtClean="0">
              <a:latin typeface="+mj-ea"/>
            </a:endParaRPr>
          </a:p>
          <a:p>
            <a:pPr marL="0" indent="0">
              <a:buNone/>
            </a:pPr>
            <a:r>
              <a:rPr lang="ja-JP" altLang="en-US" dirty="0">
                <a:latin typeface="+mj-ea"/>
              </a:rPr>
              <a:t>　</a:t>
            </a:r>
            <a:r>
              <a:rPr lang="ja-JP" altLang="en-US" dirty="0" smtClean="0">
                <a:latin typeface="+mj-ea"/>
              </a:rPr>
              <a:t>○　遠慮、プライバシーがまもれるか不安に</a:t>
            </a:r>
            <a:endParaRPr lang="en-US" altLang="ja-JP" dirty="0" smtClean="0">
              <a:latin typeface="+mj-ea"/>
            </a:endParaRPr>
          </a:p>
          <a:p>
            <a:pPr marL="0" indent="0">
              <a:buNone/>
            </a:pPr>
            <a:r>
              <a:rPr lang="ja-JP" altLang="en-US" dirty="0">
                <a:latin typeface="+mj-ea"/>
              </a:rPr>
              <a:t>　</a:t>
            </a:r>
            <a:r>
              <a:rPr lang="ja-JP" altLang="en-US" dirty="0" smtClean="0">
                <a:latin typeface="+mj-ea"/>
              </a:rPr>
              <a:t>　　思う人もいる</a:t>
            </a:r>
            <a:r>
              <a:rPr lang="ja-JP" altLang="en-US" dirty="0">
                <a:latin typeface="+mj-ea"/>
              </a:rPr>
              <a:t>　</a:t>
            </a: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17</a:t>
            </a:fld>
            <a:endParaRPr kumimoji="1" lang="ja-JP" altLang="en-US"/>
          </a:p>
        </p:txBody>
      </p:sp>
    </p:spTree>
    <p:extLst>
      <p:ext uri="{BB962C8B-B14F-4D97-AF65-F5344CB8AC3E}">
        <p14:creationId xmlns:p14="http://schemas.microsoft.com/office/powerpoint/2010/main" val="27441776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a:xfrm>
            <a:off x="457200" y="692696"/>
            <a:ext cx="8363272" cy="5433467"/>
          </a:xfrm>
        </p:spPr>
        <p:txBody>
          <a:bodyPr>
            <a:normAutofit/>
          </a:bodyPr>
          <a:lstStyle/>
          <a:p>
            <a:pPr marL="0" indent="0">
              <a:buNone/>
            </a:pPr>
            <a:r>
              <a:rPr lang="ja-JP" altLang="en-US" sz="3600" u="sng" dirty="0">
                <a:solidFill>
                  <a:srgbClr val="FF0066"/>
                </a:solidFill>
                <a:latin typeface="+mj-ea"/>
              </a:rPr>
              <a:t>市場分野の生活支援サービス</a:t>
            </a:r>
            <a:endParaRPr lang="en-US" altLang="ja-JP" sz="3600" u="sng" dirty="0">
              <a:solidFill>
                <a:srgbClr val="FF0066"/>
              </a:solidFill>
              <a:latin typeface="+mj-ea"/>
            </a:endParaRPr>
          </a:p>
          <a:p>
            <a:pPr marL="0" indent="0">
              <a:buNone/>
            </a:pPr>
            <a:r>
              <a:rPr lang="ja-JP" altLang="en-US" dirty="0">
                <a:latin typeface="+mj-ea"/>
              </a:rPr>
              <a:t>　　</a:t>
            </a:r>
            <a:endParaRPr lang="en-US" altLang="ja-JP" dirty="0" smtClean="0">
              <a:latin typeface="+mj-ea"/>
            </a:endParaRPr>
          </a:p>
          <a:p>
            <a:pPr marL="0" indent="0">
              <a:buNone/>
            </a:pPr>
            <a:r>
              <a:rPr lang="ja-JP" altLang="en-US" dirty="0">
                <a:latin typeface="+mj-ea"/>
              </a:rPr>
              <a:t>　</a:t>
            </a:r>
            <a:r>
              <a:rPr lang="ja-JP" altLang="en-US" dirty="0" smtClean="0">
                <a:latin typeface="+mj-ea"/>
              </a:rPr>
              <a:t>○　「</a:t>
            </a:r>
            <a:r>
              <a:rPr lang="ja-JP" altLang="en-US" dirty="0">
                <a:latin typeface="+mj-ea"/>
              </a:rPr>
              <a:t>ハウスクリーニングサービス」、「便利屋」　</a:t>
            </a:r>
            <a:endParaRPr lang="en-US" altLang="ja-JP" dirty="0">
              <a:latin typeface="+mj-ea"/>
            </a:endParaRPr>
          </a:p>
          <a:p>
            <a:pPr marL="0" indent="0">
              <a:buNone/>
            </a:pPr>
            <a:r>
              <a:rPr lang="ja-JP" altLang="en-US" dirty="0">
                <a:latin typeface="+mj-ea"/>
              </a:rPr>
              <a:t>　　</a:t>
            </a:r>
            <a:r>
              <a:rPr lang="ja-JP" altLang="en-US" dirty="0" smtClean="0">
                <a:latin typeface="+mj-ea"/>
              </a:rPr>
              <a:t>など</a:t>
            </a:r>
            <a:r>
              <a:rPr lang="ja-JP" altLang="en-US" dirty="0">
                <a:latin typeface="+mj-ea"/>
              </a:rPr>
              <a:t>、多様な</a:t>
            </a:r>
            <a:r>
              <a:rPr lang="ja-JP" altLang="en-US" dirty="0" smtClean="0">
                <a:latin typeface="+mj-ea"/>
              </a:rPr>
              <a:t>業者</a:t>
            </a:r>
            <a:r>
              <a:rPr lang="ja-JP" altLang="en-US" dirty="0">
                <a:latin typeface="+mj-ea"/>
              </a:rPr>
              <a:t>が多様なメニューで</a:t>
            </a:r>
            <a:r>
              <a:rPr lang="ja-JP" altLang="en-US" dirty="0" smtClean="0">
                <a:latin typeface="+mj-ea"/>
              </a:rPr>
              <a:t>拡大中</a:t>
            </a:r>
            <a:endParaRPr lang="en-US" altLang="ja-JP" dirty="0" smtClean="0">
              <a:latin typeface="+mj-ea"/>
            </a:endParaRPr>
          </a:p>
          <a:p>
            <a:pPr marL="0" indent="0">
              <a:buNone/>
            </a:pPr>
            <a:endParaRPr lang="en-US" altLang="ja-JP" dirty="0" smtClean="0">
              <a:latin typeface="+mj-ea"/>
            </a:endParaRPr>
          </a:p>
          <a:p>
            <a:pPr marL="0" indent="0">
              <a:buNone/>
            </a:pPr>
            <a:r>
              <a:rPr lang="ja-JP" altLang="en-US" dirty="0">
                <a:latin typeface="+mj-ea"/>
              </a:rPr>
              <a:t>　</a:t>
            </a:r>
            <a:r>
              <a:rPr lang="ja-JP" altLang="en-US" dirty="0" smtClean="0">
                <a:latin typeface="+mj-ea"/>
              </a:rPr>
              <a:t>○　使いやすさ、地域外からの取り寄せ可</a:t>
            </a:r>
            <a:endParaRPr lang="en-US" altLang="ja-JP" dirty="0" smtClean="0">
              <a:latin typeface="+mj-ea"/>
            </a:endParaRPr>
          </a:p>
          <a:p>
            <a:pPr marL="0" indent="0">
              <a:buNone/>
            </a:pPr>
            <a:endParaRPr lang="en-US" altLang="ja-JP" dirty="0" smtClean="0">
              <a:latin typeface="+mj-ea"/>
            </a:endParaRPr>
          </a:p>
          <a:p>
            <a:pPr marL="0" indent="0">
              <a:buNone/>
            </a:pPr>
            <a:r>
              <a:rPr lang="ja-JP" altLang="en-US" dirty="0">
                <a:latin typeface="+mj-ea"/>
              </a:rPr>
              <a:t>　</a:t>
            </a:r>
            <a:r>
              <a:rPr lang="ja-JP" altLang="en-US" dirty="0" smtClean="0">
                <a:latin typeface="+mj-ea"/>
              </a:rPr>
              <a:t>○　費用負担の問題、利用経験者の少なさ、</a:t>
            </a:r>
            <a:endParaRPr lang="en-US" altLang="ja-JP" dirty="0" smtClean="0">
              <a:latin typeface="+mj-ea"/>
            </a:endParaRPr>
          </a:p>
          <a:p>
            <a:pPr marL="0" indent="0">
              <a:buNone/>
            </a:pPr>
            <a:r>
              <a:rPr lang="ja-JP" altLang="en-US" dirty="0">
                <a:latin typeface="+mj-ea"/>
              </a:rPr>
              <a:t>　</a:t>
            </a:r>
            <a:r>
              <a:rPr lang="ja-JP" altLang="en-US" dirty="0" smtClean="0">
                <a:latin typeface="+mj-ea"/>
              </a:rPr>
              <a:t>　　認知度の低さなどもある</a:t>
            </a:r>
            <a:endParaRPr lang="en-US" altLang="ja-JP" dirty="0">
              <a:latin typeface="+mj-ea"/>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18</a:t>
            </a:fld>
            <a:endParaRPr kumimoji="1" lang="ja-JP" altLang="en-US"/>
          </a:p>
        </p:txBody>
      </p:sp>
    </p:spTree>
    <p:extLst>
      <p:ext uri="{BB962C8B-B14F-4D97-AF65-F5344CB8AC3E}">
        <p14:creationId xmlns:p14="http://schemas.microsoft.com/office/powerpoint/2010/main" val="667537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259632" y="2204864"/>
            <a:ext cx="7128792" cy="1323439"/>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３</a:t>
            </a:r>
            <a:r>
              <a:rPr lang="en-US" altLang="ja-JP"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高齢者</a:t>
            </a:r>
            <a:r>
              <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の生活支援</a:t>
            </a:r>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サービス</a:t>
            </a:r>
            <a:endParaRPr lang="en-US" altLang="ja-JP"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r>
              <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活用上</a:t>
            </a:r>
            <a:r>
              <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の課題と支援の方法</a:t>
            </a:r>
            <a:endParaRPr lang="en-US" altLang="ja-JP"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19</a:t>
            </a:fld>
            <a:endParaRPr kumimoji="1" lang="ja-JP" altLang="en-US"/>
          </a:p>
        </p:txBody>
      </p:sp>
    </p:spTree>
    <p:extLst>
      <p:ext uri="{BB962C8B-B14F-4D97-AF65-F5344CB8AC3E}">
        <p14:creationId xmlns:p14="http://schemas.microsoft.com/office/powerpoint/2010/main" val="1726063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331640" y="2348880"/>
            <a:ext cx="6542176" cy="707886"/>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１．高齢者</a:t>
            </a:r>
            <a:r>
              <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の生活支援ニーズ</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39400557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（１</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）生活支援サービスの</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地域差</a:t>
            </a:r>
            <a:r>
              <a:rPr lang="en-US" altLang="ja-JP" sz="3600" b="1" spc="50" dirty="0" smtClean="0">
                <a:ln w="11430"/>
                <a:solidFill>
                  <a:srgbClr val="002060"/>
                </a:solidFill>
                <a:effectLst>
                  <a:outerShdw blurRad="76200" dist="50800" dir="5400000" algn="tl" rotWithShape="0">
                    <a:srgbClr val="000000">
                      <a:alpha val="65000"/>
                    </a:srgbClr>
                  </a:outerShdw>
                </a:effectLst>
                <a:latin typeface="+mj-ea"/>
              </a:rPr>
              <a:t/>
            </a:r>
            <a:br>
              <a:rPr lang="en-US" altLang="ja-JP" sz="3600" b="1" spc="50" dirty="0" smtClean="0">
                <a:ln w="11430"/>
                <a:solidFill>
                  <a:srgbClr val="002060"/>
                </a:solidFill>
                <a:effectLst>
                  <a:outerShdw blurRad="76200" dist="50800" dir="5400000" algn="tl" rotWithShape="0">
                    <a:srgbClr val="000000">
                      <a:alpha val="65000"/>
                    </a:srgbClr>
                  </a:outerShdw>
                </a:effectLst>
                <a:latin typeface="+mj-ea"/>
              </a:rPr>
            </a:b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と</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情報の</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散在</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611560" y="1772816"/>
            <a:ext cx="7992888" cy="4680520"/>
          </a:xfrm>
        </p:spPr>
        <p:txBody>
          <a:bodyPr>
            <a:normAutofit/>
          </a:bodyPr>
          <a:lstStyle/>
          <a:p>
            <a:pPr marL="0" indent="0">
              <a:buNone/>
            </a:pPr>
            <a:r>
              <a:rPr lang="ja-JP" altLang="en-US" dirty="0" smtClean="0">
                <a:latin typeface="+mj-ea"/>
              </a:rPr>
              <a:t>○　サービスのある地域とない地域がある</a:t>
            </a:r>
            <a:endParaRPr lang="en-US" altLang="ja-JP" dirty="0" smtClean="0">
              <a:latin typeface="+mj-ea"/>
            </a:endParaRPr>
          </a:p>
          <a:p>
            <a:pPr marL="0" indent="0">
              <a:buNone/>
            </a:pPr>
            <a:r>
              <a:rPr lang="ja-JP" altLang="en-US" dirty="0" smtClean="0">
                <a:latin typeface="+mj-ea"/>
              </a:rPr>
              <a:t>○　情報</a:t>
            </a:r>
            <a:r>
              <a:rPr lang="ja-JP" altLang="en-US" dirty="0">
                <a:latin typeface="+mj-ea"/>
              </a:rPr>
              <a:t>が散在し</a:t>
            </a:r>
            <a:r>
              <a:rPr lang="ja-JP" altLang="en-US" dirty="0" smtClean="0">
                <a:latin typeface="+mj-ea"/>
              </a:rPr>
              <a:t>、アクセスし難い</a:t>
            </a:r>
            <a:endParaRPr lang="en-US" altLang="ja-JP" dirty="0" smtClean="0">
              <a:latin typeface="+mj-ea"/>
            </a:endParaRPr>
          </a:p>
          <a:p>
            <a:pPr marL="0" indent="0">
              <a:buNone/>
            </a:pPr>
            <a:r>
              <a:rPr lang="ja-JP" altLang="en-US" dirty="0" smtClean="0">
                <a:latin typeface="+mj-ea"/>
              </a:rPr>
              <a:t>○　</a:t>
            </a:r>
            <a:r>
              <a:rPr lang="ja-JP" altLang="en-US" dirty="0" smtClean="0"/>
              <a:t>発達</a:t>
            </a:r>
            <a:r>
              <a:rPr lang="ja-JP" altLang="en-US" dirty="0"/>
              <a:t>途上のサービスが多数</a:t>
            </a:r>
            <a:endParaRPr lang="en-US" altLang="ja-JP" dirty="0"/>
          </a:p>
          <a:p>
            <a:pPr marL="0" indent="0">
              <a:buNone/>
            </a:pPr>
            <a:r>
              <a:rPr lang="ja-JP" altLang="en-US" dirty="0"/>
              <a:t>　　</a:t>
            </a:r>
            <a:r>
              <a:rPr lang="ja-JP" altLang="en-US" dirty="0" smtClean="0"/>
              <a:t>　</a:t>
            </a:r>
            <a:r>
              <a:rPr lang="ja-JP" altLang="en-US" sz="2800" dirty="0" smtClean="0"/>
              <a:t>・事</a:t>
            </a:r>
            <a:r>
              <a:rPr lang="ja-JP" altLang="en-US" sz="2800" dirty="0"/>
              <a:t>業者の信用性が不明⇒評価の公表</a:t>
            </a:r>
            <a:endParaRPr lang="en-US" altLang="ja-JP" sz="2800" dirty="0"/>
          </a:p>
          <a:p>
            <a:pPr marL="0" indent="0">
              <a:buNone/>
            </a:pPr>
            <a:r>
              <a:rPr lang="ja-JP" altLang="en-US" sz="2800" dirty="0"/>
              <a:t>　　</a:t>
            </a:r>
            <a:r>
              <a:rPr lang="ja-JP" altLang="en-US" sz="2800" dirty="0" smtClean="0"/>
              <a:t>　 ・高齢者</a:t>
            </a:r>
            <a:r>
              <a:rPr lang="ja-JP" altLang="en-US" sz="2800" dirty="0"/>
              <a:t>仕様になっているとは限らない</a:t>
            </a:r>
            <a:endParaRPr lang="en-US" altLang="ja-JP" sz="2800" dirty="0"/>
          </a:p>
          <a:p>
            <a:pPr marL="0" indent="0">
              <a:buNone/>
            </a:pPr>
            <a:r>
              <a:rPr lang="ja-JP" altLang="en-US" sz="2800" dirty="0"/>
              <a:t>　　　</a:t>
            </a:r>
            <a:r>
              <a:rPr lang="ja-JP" altLang="en-US" sz="2800" dirty="0" smtClean="0"/>
              <a:t>　　⇒</a:t>
            </a:r>
            <a:r>
              <a:rPr lang="ja-JP" altLang="en-US" sz="2800" dirty="0"/>
              <a:t>高齢者仕様への転換を</a:t>
            </a:r>
            <a:r>
              <a:rPr lang="ja-JP" altLang="en-US" sz="2800" dirty="0" smtClean="0"/>
              <a:t>働きかける</a:t>
            </a:r>
            <a:endParaRPr lang="en-US" altLang="ja-JP" sz="2800" dirty="0" smtClean="0"/>
          </a:p>
          <a:p>
            <a:pPr marL="0" indent="0">
              <a:buNone/>
            </a:pPr>
            <a:r>
              <a:rPr lang="ja-JP" altLang="en-US" dirty="0" smtClean="0">
                <a:latin typeface="+mj-ea"/>
              </a:rPr>
              <a:t>　と</a:t>
            </a:r>
            <a:r>
              <a:rPr lang="ja-JP" altLang="en-US" dirty="0">
                <a:latin typeface="+mj-ea"/>
              </a:rPr>
              <a:t>いった課題</a:t>
            </a:r>
            <a:endParaRPr lang="en-US" altLang="ja-JP" dirty="0">
              <a:latin typeface="+mj-ea"/>
            </a:endParaRPr>
          </a:p>
          <a:p>
            <a:pPr marL="0" indent="0">
              <a:buNone/>
            </a:pPr>
            <a:endParaRPr lang="ja-JP" altLang="en-US" dirty="0"/>
          </a:p>
          <a:p>
            <a:pPr marL="0" indent="0">
              <a:buNone/>
            </a:pPr>
            <a:endParaRPr lang="en-US" altLang="ja-JP" dirty="0">
              <a:latin typeface="+mj-ea"/>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20</a:t>
            </a:fld>
            <a:endParaRPr kumimoji="1" lang="ja-JP" altLang="en-US"/>
          </a:p>
        </p:txBody>
      </p:sp>
    </p:spTree>
    <p:extLst>
      <p:ext uri="{BB962C8B-B14F-4D97-AF65-F5344CB8AC3E}">
        <p14:creationId xmlns:p14="http://schemas.microsoft.com/office/powerpoint/2010/main" val="24378884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（２）活用力</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の差</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493204" y="1340768"/>
            <a:ext cx="8229600" cy="4497363"/>
          </a:xfrm>
        </p:spPr>
        <p:txBody>
          <a:bodyPr/>
          <a:lstStyle/>
          <a:p>
            <a:pPr marL="0" indent="0">
              <a:buNone/>
            </a:pPr>
            <a:r>
              <a:rPr lang="ja-JP" altLang="en-US" dirty="0" smtClean="0">
                <a:latin typeface="+mj-ea"/>
              </a:rPr>
              <a:t>○　活用力</a:t>
            </a:r>
            <a:r>
              <a:rPr lang="ja-JP" altLang="en-US" dirty="0">
                <a:latin typeface="+mj-ea"/>
              </a:rPr>
              <a:t>の差は</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入手</a:t>
            </a:r>
            <a:r>
              <a:rPr lang="ja-JP" altLang="en-US" dirty="0">
                <a:latin typeface="+mj-ea"/>
              </a:rPr>
              <a:t>可能な情報の量や質</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判断力</a:t>
            </a:r>
            <a:r>
              <a:rPr lang="ja-JP" altLang="en-US" dirty="0">
                <a:latin typeface="+mj-ea"/>
              </a:rPr>
              <a:t>の強弱</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所得</a:t>
            </a:r>
            <a:r>
              <a:rPr lang="ja-JP" altLang="en-US" dirty="0">
                <a:latin typeface="+mj-ea"/>
              </a:rPr>
              <a:t>の大小</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サポート</a:t>
            </a:r>
            <a:r>
              <a:rPr lang="ja-JP" altLang="en-US" dirty="0">
                <a:latin typeface="+mj-ea"/>
              </a:rPr>
              <a:t>の</a:t>
            </a:r>
            <a:r>
              <a:rPr lang="ja-JP" altLang="en-US" dirty="0" smtClean="0">
                <a:latin typeface="+mj-ea"/>
              </a:rPr>
              <a:t>有無　など</a:t>
            </a:r>
            <a:r>
              <a:rPr lang="ja-JP" altLang="en-US" dirty="0">
                <a:latin typeface="+mj-ea"/>
              </a:rPr>
              <a:t>の要素あり</a:t>
            </a:r>
            <a:endParaRPr lang="en-US" altLang="ja-JP" dirty="0">
              <a:latin typeface="+mj-ea"/>
            </a:endParaRPr>
          </a:p>
          <a:p>
            <a:pPr marL="0" indent="0">
              <a:buNone/>
            </a:pPr>
            <a:endParaRPr kumimoji="1" lang="ja-JP" altLang="en-US" dirty="0"/>
          </a:p>
        </p:txBody>
      </p:sp>
      <p:sp>
        <p:nvSpPr>
          <p:cNvPr id="5" name="正方形/長方形 4"/>
          <p:cNvSpPr/>
          <p:nvPr/>
        </p:nvSpPr>
        <p:spPr>
          <a:xfrm>
            <a:off x="1043608" y="4653136"/>
            <a:ext cx="7128792" cy="1569660"/>
          </a:xfrm>
          <a:prstGeom prst="rect">
            <a:avLst/>
          </a:prstGeom>
        </p:spPr>
        <p:txBody>
          <a:bodyPr wrap="square">
            <a:spAutoFit/>
          </a:bodyPr>
          <a:lstStyle/>
          <a:p>
            <a:r>
              <a:rPr lang="ja-JP" altLang="en-US" sz="2400" dirty="0" smtClean="0"/>
              <a:t>＊高齢者</a:t>
            </a:r>
            <a:r>
              <a:rPr lang="ja-JP" altLang="en-US" sz="2400" dirty="0"/>
              <a:t>は、新しいものを取り入れることが不得手</a:t>
            </a:r>
            <a:endParaRPr lang="en-US" altLang="ja-JP" sz="2400" dirty="0"/>
          </a:p>
          <a:p>
            <a:r>
              <a:rPr lang="ja-JP" altLang="en-US" sz="2400" dirty="0"/>
              <a:t>　　　⇒まずは経験してもらう。経験者とつなぐ</a:t>
            </a:r>
            <a:endParaRPr lang="en-US" altLang="ja-JP" sz="2400" dirty="0"/>
          </a:p>
          <a:p>
            <a:r>
              <a:rPr lang="ja-JP" altLang="en-US" sz="2400" dirty="0" smtClean="0"/>
              <a:t>＊費用</a:t>
            </a:r>
            <a:r>
              <a:rPr lang="ja-JP" altLang="en-US" sz="2400" dirty="0"/>
              <a:t>負担</a:t>
            </a:r>
            <a:endParaRPr lang="en-US" altLang="ja-JP" sz="2400" dirty="0"/>
          </a:p>
          <a:p>
            <a:r>
              <a:rPr lang="ja-JP" altLang="en-US" sz="2400" dirty="0"/>
              <a:t>　　　⇒「負担感」と「負担できない」問題を別に考える</a:t>
            </a:r>
            <a:endParaRPr lang="en-US" altLang="ja-JP" sz="2400"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21</a:t>
            </a:fld>
            <a:endParaRPr kumimoji="1" lang="ja-JP" altLang="en-US" dirty="0"/>
          </a:p>
        </p:txBody>
      </p:sp>
    </p:spTree>
    <p:extLst>
      <p:ext uri="{BB962C8B-B14F-4D97-AF65-F5344CB8AC3E}">
        <p14:creationId xmlns:p14="http://schemas.microsoft.com/office/powerpoint/2010/main" val="14766397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（３）資源</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アセスメントの</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重要性</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457200" y="1412776"/>
            <a:ext cx="8229600" cy="4248473"/>
          </a:xfrm>
        </p:spPr>
        <p:txBody>
          <a:bodyPr>
            <a:normAutofit fontScale="92500" lnSpcReduction="10000"/>
          </a:bodyPr>
          <a:lstStyle/>
          <a:p>
            <a:pPr marL="0" indent="0">
              <a:buNone/>
            </a:pPr>
            <a:r>
              <a:rPr lang="ja-JP" altLang="en-US" dirty="0" smtClean="0">
                <a:latin typeface="+mj-ea"/>
              </a:rPr>
              <a:t>○　現在活用</a:t>
            </a:r>
            <a:r>
              <a:rPr lang="ja-JP" altLang="en-US" dirty="0">
                <a:latin typeface="+mj-ea"/>
              </a:rPr>
              <a:t>しうる生活支援サービスを</a:t>
            </a:r>
            <a:r>
              <a:rPr lang="ja-JP" altLang="en-US" dirty="0" smtClean="0">
                <a:latin typeface="+mj-ea"/>
              </a:rPr>
              <a:t>できる</a:t>
            </a:r>
            <a:endParaRPr lang="en-US" altLang="ja-JP" dirty="0" smtClean="0">
              <a:latin typeface="+mj-ea"/>
            </a:endParaRPr>
          </a:p>
          <a:p>
            <a:pPr marL="0" indent="0">
              <a:buNone/>
            </a:pPr>
            <a:r>
              <a:rPr lang="ja-JP" altLang="en-US" dirty="0">
                <a:latin typeface="+mj-ea"/>
              </a:rPr>
              <a:t>　</a:t>
            </a:r>
            <a:r>
              <a:rPr lang="ja-JP" altLang="en-US" dirty="0" smtClean="0">
                <a:latin typeface="+mj-ea"/>
              </a:rPr>
              <a:t>　限り</a:t>
            </a:r>
            <a:r>
              <a:rPr lang="ja-JP" altLang="en-US" dirty="0">
                <a:latin typeface="+mj-ea"/>
              </a:rPr>
              <a:t>幅広く把握する</a:t>
            </a:r>
            <a:r>
              <a:rPr lang="ja-JP" altLang="en-US" dirty="0" smtClean="0">
                <a:latin typeface="+mj-ea"/>
              </a:rPr>
              <a:t>必要性</a:t>
            </a:r>
            <a:endParaRPr lang="en-US" altLang="ja-JP" dirty="0" smtClean="0">
              <a:latin typeface="+mj-ea"/>
            </a:endParaRPr>
          </a:p>
          <a:p>
            <a:pPr marL="0" indent="0">
              <a:buNone/>
            </a:pPr>
            <a:r>
              <a:rPr lang="ja-JP" altLang="en-US" dirty="0">
                <a:latin typeface="+mj-ea"/>
              </a:rPr>
              <a:t>　</a:t>
            </a:r>
            <a:r>
              <a:rPr lang="ja-JP" altLang="en-US" dirty="0" smtClean="0">
                <a:latin typeface="+mj-ea"/>
              </a:rPr>
              <a:t>　　　・福祉</a:t>
            </a:r>
            <a:r>
              <a:rPr lang="ja-JP" altLang="en-US" dirty="0">
                <a:latin typeface="+mj-ea"/>
              </a:rPr>
              <a:t>・</a:t>
            </a:r>
            <a:r>
              <a:rPr lang="ja-JP" altLang="en-US" dirty="0" smtClean="0">
                <a:latin typeface="+mj-ea"/>
              </a:rPr>
              <a:t>介護の活動・サービス</a:t>
            </a:r>
            <a:r>
              <a:rPr lang="ja-JP" altLang="en-US" dirty="0">
                <a:latin typeface="+mj-ea"/>
              </a:rPr>
              <a:t>にとどまらない。</a:t>
            </a:r>
            <a:endParaRPr lang="en-US" altLang="ja-JP" dirty="0">
              <a:latin typeface="+mj-ea"/>
            </a:endParaRPr>
          </a:p>
          <a:p>
            <a:pPr marL="0" indent="0">
              <a:buNone/>
            </a:pPr>
            <a:r>
              <a:rPr lang="ja-JP" altLang="en-US" dirty="0" smtClean="0">
                <a:latin typeface="+mj-ea"/>
              </a:rPr>
              <a:t>　　　　・地元＋広域も</a:t>
            </a:r>
            <a:endParaRPr lang="en-US" altLang="ja-JP" dirty="0">
              <a:latin typeface="+mj-ea"/>
            </a:endParaRPr>
          </a:p>
          <a:p>
            <a:pPr marL="0" indent="0">
              <a:buNone/>
            </a:pPr>
            <a:r>
              <a:rPr lang="ja-JP" altLang="en-US" dirty="0" smtClean="0">
                <a:latin typeface="+mj-ea"/>
              </a:rPr>
              <a:t>○　企業等の</a:t>
            </a:r>
            <a:r>
              <a:rPr lang="ja-JP" altLang="en-US" dirty="0">
                <a:latin typeface="+mj-ea"/>
              </a:rPr>
              <a:t>イメージアップや社会貢献の観点</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から</a:t>
            </a:r>
            <a:r>
              <a:rPr lang="ja-JP" altLang="en-US" dirty="0">
                <a:latin typeface="+mj-ea"/>
              </a:rPr>
              <a:t>の生活支援サービスも</a:t>
            </a:r>
            <a:r>
              <a:rPr lang="ja-JP" altLang="en-US" dirty="0" smtClean="0">
                <a:latin typeface="+mj-ea"/>
              </a:rPr>
              <a:t>対象</a:t>
            </a:r>
            <a:endParaRPr lang="en-US" altLang="ja-JP" dirty="0" smtClean="0">
              <a:latin typeface="+mj-ea"/>
            </a:endParaRPr>
          </a:p>
          <a:p>
            <a:pPr marL="0" indent="0">
              <a:buNone/>
            </a:pPr>
            <a:r>
              <a:rPr lang="ja-JP" altLang="en-US" dirty="0" smtClean="0">
                <a:latin typeface="+mj-ea"/>
              </a:rPr>
              <a:t>○</a:t>
            </a:r>
            <a:r>
              <a:rPr lang="ja-JP" altLang="en-US" dirty="0">
                <a:latin typeface="+mj-ea"/>
              </a:rPr>
              <a:t>　今後開発すべきものを明らかにするために</a:t>
            </a:r>
            <a:endParaRPr lang="en-US" altLang="ja-JP" dirty="0">
              <a:latin typeface="+mj-ea"/>
            </a:endParaRPr>
          </a:p>
          <a:p>
            <a:pPr marL="0" indent="0">
              <a:buNone/>
            </a:pPr>
            <a:r>
              <a:rPr lang="ja-JP" altLang="en-US" dirty="0">
                <a:latin typeface="+mj-ea"/>
              </a:rPr>
              <a:t>　</a:t>
            </a:r>
            <a:r>
              <a:rPr lang="ja-JP" altLang="en-US" dirty="0" smtClean="0">
                <a:latin typeface="+mj-ea"/>
              </a:rPr>
              <a:t>　も</a:t>
            </a:r>
            <a:r>
              <a:rPr lang="ja-JP" altLang="en-US" dirty="0">
                <a:latin typeface="+mj-ea"/>
              </a:rPr>
              <a:t>、重要</a:t>
            </a:r>
            <a:endParaRPr lang="en-US" altLang="ja-JP" dirty="0">
              <a:latin typeface="+mj-ea"/>
            </a:endParaRPr>
          </a:p>
          <a:p>
            <a:pPr marL="0" indent="0">
              <a:buNone/>
            </a:pPr>
            <a:endParaRPr lang="en-US" altLang="ja-JP" dirty="0">
              <a:latin typeface="+mj-ea"/>
            </a:endParaRPr>
          </a:p>
          <a:p>
            <a:endParaRPr kumimoji="1" lang="ja-JP" altLang="en-US" dirty="0"/>
          </a:p>
        </p:txBody>
      </p:sp>
      <p:sp>
        <p:nvSpPr>
          <p:cNvPr id="4" name="正方形/長方形 3"/>
          <p:cNvSpPr/>
          <p:nvPr/>
        </p:nvSpPr>
        <p:spPr>
          <a:xfrm>
            <a:off x="395536" y="5661248"/>
            <a:ext cx="8568952" cy="936104"/>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t>必要とする高齢者の視点で</a:t>
            </a:r>
            <a:endParaRPr kumimoji="1" lang="en-US" altLang="ja-JP" sz="2800" b="1" dirty="0" smtClean="0"/>
          </a:p>
          <a:p>
            <a:pPr algn="ctr"/>
            <a:r>
              <a:rPr kumimoji="1" lang="ja-JP" altLang="en-US" sz="2800" b="1" dirty="0" smtClean="0"/>
              <a:t>活用できるものをすべて把握する</a:t>
            </a:r>
            <a:endParaRPr kumimoji="1" lang="ja-JP" altLang="en-US" sz="2800" b="1" dirty="0"/>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22</a:t>
            </a:fld>
            <a:endParaRPr kumimoji="1" lang="ja-JP" altLang="en-US"/>
          </a:p>
        </p:txBody>
      </p:sp>
    </p:spTree>
    <p:extLst>
      <p:ext uri="{BB962C8B-B14F-4D97-AF65-F5344CB8AC3E}">
        <p14:creationId xmlns:p14="http://schemas.microsoft.com/office/powerpoint/2010/main" val="6188372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04664"/>
            <a:ext cx="8229600" cy="11430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（４）生活支援用具と</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生活支援サービスの活用環境の</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整備</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457200" y="2060848"/>
            <a:ext cx="8229600" cy="4065315"/>
          </a:xfrm>
        </p:spPr>
        <p:txBody>
          <a:bodyPr>
            <a:normAutofit fontScale="92500" lnSpcReduction="10000"/>
          </a:bodyPr>
          <a:lstStyle/>
          <a:p>
            <a:pPr marL="0" indent="0">
              <a:buNone/>
            </a:pPr>
            <a:r>
              <a:rPr lang="ja-JP" altLang="en-US" dirty="0" smtClean="0">
                <a:latin typeface="+mj-ea"/>
              </a:rPr>
              <a:t>○　高齢者</a:t>
            </a:r>
            <a:r>
              <a:rPr lang="ja-JP" altLang="en-US" dirty="0">
                <a:latin typeface="+mj-ea"/>
              </a:rPr>
              <a:t>が利用しやすくするには、情報や</a:t>
            </a:r>
            <a:r>
              <a:rPr lang="ja-JP" altLang="en-US" dirty="0" smtClean="0">
                <a:latin typeface="+mj-ea"/>
              </a:rPr>
              <a:t>利</a:t>
            </a:r>
            <a:endParaRPr lang="en-US" altLang="ja-JP" dirty="0" smtClean="0">
              <a:latin typeface="+mj-ea"/>
            </a:endParaRPr>
          </a:p>
          <a:p>
            <a:pPr marL="0" indent="0">
              <a:buNone/>
            </a:pPr>
            <a:r>
              <a:rPr lang="ja-JP" altLang="en-US" dirty="0">
                <a:latin typeface="+mj-ea"/>
              </a:rPr>
              <a:t>　</a:t>
            </a:r>
            <a:r>
              <a:rPr lang="ja-JP" altLang="en-US" dirty="0" smtClean="0">
                <a:latin typeface="+mj-ea"/>
              </a:rPr>
              <a:t>用</a:t>
            </a:r>
            <a:r>
              <a:rPr lang="ja-JP" altLang="en-US" dirty="0">
                <a:latin typeface="+mj-ea"/>
              </a:rPr>
              <a:t>への助言がもらえる頼りになる場所・人</a:t>
            </a:r>
            <a:r>
              <a:rPr lang="ja-JP" altLang="en-US" dirty="0" smtClean="0">
                <a:latin typeface="+mj-ea"/>
              </a:rPr>
              <a:t>の</a:t>
            </a:r>
            <a:endParaRPr lang="en-US" altLang="ja-JP" dirty="0" smtClean="0">
              <a:latin typeface="+mj-ea"/>
            </a:endParaRPr>
          </a:p>
          <a:p>
            <a:pPr marL="0" indent="0">
              <a:buNone/>
            </a:pPr>
            <a:r>
              <a:rPr lang="ja-JP" altLang="en-US" dirty="0">
                <a:latin typeface="+mj-ea"/>
              </a:rPr>
              <a:t>　</a:t>
            </a:r>
            <a:r>
              <a:rPr lang="ja-JP" altLang="en-US" dirty="0" smtClean="0">
                <a:latin typeface="+mj-ea"/>
              </a:rPr>
              <a:t>存在</a:t>
            </a:r>
            <a:r>
              <a:rPr lang="ja-JP" altLang="en-US" dirty="0">
                <a:latin typeface="+mj-ea"/>
              </a:rPr>
              <a:t>が必要</a:t>
            </a:r>
            <a:endParaRPr lang="en-US" altLang="ja-JP" dirty="0">
              <a:latin typeface="+mj-ea"/>
            </a:endParaRPr>
          </a:p>
          <a:p>
            <a:pPr marL="0" indent="0">
              <a:buNone/>
            </a:pPr>
            <a:r>
              <a:rPr lang="ja-JP" altLang="en-US" dirty="0" smtClean="0">
                <a:latin typeface="+mj-ea"/>
              </a:rPr>
              <a:t>○　既存</a:t>
            </a:r>
            <a:r>
              <a:rPr lang="ja-JP" altLang="en-US" dirty="0">
                <a:latin typeface="+mj-ea"/>
              </a:rPr>
              <a:t>のサービスで対応できない場合は</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様々</a:t>
            </a:r>
            <a:r>
              <a:rPr lang="ja-JP" altLang="en-US" dirty="0">
                <a:latin typeface="+mj-ea"/>
              </a:rPr>
              <a:t>なレベルとそれに応じた方法での</a:t>
            </a:r>
            <a:r>
              <a:rPr lang="ja-JP" altLang="en-US" dirty="0" smtClean="0">
                <a:latin typeface="+mj-ea"/>
              </a:rPr>
              <a:t>サービ</a:t>
            </a:r>
            <a:endParaRPr lang="en-US" altLang="ja-JP" dirty="0" smtClean="0">
              <a:latin typeface="+mj-ea"/>
            </a:endParaRPr>
          </a:p>
          <a:p>
            <a:pPr marL="0" indent="0">
              <a:buNone/>
            </a:pPr>
            <a:r>
              <a:rPr lang="ja-JP" altLang="en-US" dirty="0">
                <a:latin typeface="+mj-ea"/>
              </a:rPr>
              <a:t>　</a:t>
            </a:r>
            <a:r>
              <a:rPr lang="ja-JP" altLang="en-US" dirty="0" smtClean="0">
                <a:latin typeface="+mj-ea"/>
              </a:rPr>
              <a:t>ス</a:t>
            </a:r>
            <a:r>
              <a:rPr lang="ja-JP" altLang="en-US" dirty="0">
                <a:latin typeface="+mj-ea"/>
              </a:rPr>
              <a:t>開発が</a:t>
            </a:r>
            <a:r>
              <a:rPr lang="ja-JP" altLang="en-US" dirty="0" smtClean="0">
                <a:latin typeface="+mj-ea"/>
              </a:rPr>
              <a:t>必要</a:t>
            </a:r>
            <a:endParaRPr lang="en-US" altLang="ja-JP" dirty="0" smtClean="0">
              <a:latin typeface="+mj-ea"/>
            </a:endParaRPr>
          </a:p>
          <a:p>
            <a:pPr marL="0" indent="0">
              <a:buNone/>
            </a:pPr>
            <a:r>
              <a:rPr lang="ja-JP" altLang="en-US" dirty="0" smtClean="0">
                <a:latin typeface="+mj-ea"/>
              </a:rPr>
              <a:t>○　これまで十分意識されてこなかった、民間企業</a:t>
            </a:r>
            <a:endParaRPr lang="en-US" altLang="ja-JP" dirty="0" smtClean="0">
              <a:latin typeface="+mj-ea"/>
            </a:endParaRPr>
          </a:p>
          <a:p>
            <a:pPr marL="0" indent="0">
              <a:buNone/>
            </a:pPr>
            <a:r>
              <a:rPr lang="ja-JP" altLang="en-US" dirty="0">
                <a:latin typeface="+mj-ea"/>
              </a:rPr>
              <a:t>　</a:t>
            </a:r>
            <a:r>
              <a:rPr lang="ja-JP" altLang="en-US" dirty="0" smtClean="0">
                <a:latin typeface="+mj-ea"/>
              </a:rPr>
              <a:t>や商店等のサービスの活用支援</a:t>
            </a:r>
            <a:endParaRPr lang="en-US" altLang="ja-JP" dirty="0">
              <a:latin typeface="+mj-ea"/>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23</a:t>
            </a:fld>
            <a:endParaRPr kumimoji="1" lang="ja-JP" altLang="en-US"/>
          </a:p>
        </p:txBody>
      </p:sp>
    </p:spTree>
    <p:extLst>
      <p:ext uri="{BB962C8B-B14F-4D97-AF65-F5344CB8AC3E}">
        <p14:creationId xmlns:p14="http://schemas.microsoft.com/office/powerpoint/2010/main" val="17580385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43608" y="2136339"/>
            <a:ext cx="7272808" cy="1323439"/>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４．まとめ～生活支援ニーズ</a:t>
            </a:r>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に</a:t>
            </a:r>
            <a:endParaRPr lang="en-US" altLang="ja-JP"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r>
              <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応える</a:t>
            </a:r>
            <a:r>
              <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ため</a:t>
            </a:r>
            <a:r>
              <a:rPr lang="ja-JP" alt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に</a:t>
            </a:r>
            <a:endParaRPr lang="ja-JP" alt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24</a:t>
            </a:fld>
            <a:endParaRPr kumimoji="1" lang="ja-JP" altLang="en-US"/>
          </a:p>
        </p:txBody>
      </p:sp>
    </p:spTree>
    <p:extLst>
      <p:ext uri="{BB962C8B-B14F-4D97-AF65-F5344CB8AC3E}">
        <p14:creationId xmlns:p14="http://schemas.microsoft.com/office/powerpoint/2010/main" val="32248340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1124744"/>
            <a:ext cx="8496944" cy="5400600"/>
          </a:xfrm>
        </p:spPr>
        <p:txBody>
          <a:bodyPr>
            <a:noAutofit/>
          </a:bodyPr>
          <a:lstStyle/>
          <a:p>
            <a:pPr lvl="0">
              <a:buFont typeface="+mj-ea"/>
              <a:buAutoNum type="circleNumDbPlain"/>
            </a:pPr>
            <a:r>
              <a:rPr lang="ja-JP" altLang="ja-JP" sz="1900" dirty="0" smtClean="0"/>
              <a:t>まず、</a:t>
            </a:r>
            <a:r>
              <a:rPr lang="ja-JP" altLang="ja-JP" sz="1900" dirty="0"/>
              <a:t>高齢者の生活に活用できる生活支援用具や生活支援サービスに関する</a:t>
            </a:r>
            <a:r>
              <a:rPr lang="ja-JP" altLang="ja-JP" sz="1900" dirty="0">
                <a:solidFill>
                  <a:srgbClr val="FF0066"/>
                </a:solidFill>
              </a:rPr>
              <a:t>資源アセスメント</a:t>
            </a:r>
            <a:r>
              <a:rPr lang="ja-JP" altLang="ja-JP" sz="1900" dirty="0"/>
              <a:t>を行い</a:t>
            </a:r>
            <a:r>
              <a:rPr lang="ja-JP" altLang="ja-JP" sz="1900" dirty="0" smtClean="0"/>
              <a:t>、幅広く</a:t>
            </a:r>
            <a:r>
              <a:rPr lang="ja-JP" altLang="ja-JP" sz="1900" dirty="0"/>
              <a:t>把握することが重要。</a:t>
            </a:r>
          </a:p>
          <a:p>
            <a:pPr lvl="0">
              <a:buFont typeface="+mj-ea"/>
              <a:buAutoNum type="circleNumDbPlain"/>
            </a:pPr>
            <a:r>
              <a:rPr lang="ja-JP" altLang="ja-JP" sz="1900" dirty="0"/>
              <a:t>しかし、高齢者の生活支援サービス</a:t>
            </a:r>
            <a:r>
              <a:rPr lang="ja-JP" altLang="ja-JP" sz="1900" dirty="0">
                <a:solidFill>
                  <a:srgbClr val="FF0066"/>
                </a:solidFill>
              </a:rPr>
              <a:t>活用の課題</a:t>
            </a:r>
            <a:r>
              <a:rPr lang="ja-JP" altLang="ja-JP" sz="1900" dirty="0"/>
              <a:t>には、サービス</a:t>
            </a:r>
            <a:r>
              <a:rPr lang="ja-JP" altLang="ja-JP" sz="1900" dirty="0" smtClean="0"/>
              <a:t>の</a:t>
            </a:r>
            <a:r>
              <a:rPr lang="ja-JP" altLang="en-US" sz="1900" dirty="0" smtClean="0"/>
              <a:t>不足や</a:t>
            </a:r>
            <a:r>
              <a:rPr lang="ja-JP" altLang="ja-JP" sz="1900" dirty="0" smtClean="0"/>
              <a:t>地域差、</a:t>
            </a:r>
            <a:r>
              <a:rPr lang="ja-JP" altLang="ja-JP" sz="1900" dirty="0"/>
              <a:t>情報の散在によるアクセスしづらさ</a:t>
            </a:r>
            <a:r>
              <a:rPr lang="ja-JP" altLang="ja-JP" sz="1900" dirty="0" smtClean="0"/>
              <a:t>、活用力</a:t>
            </a:r>
            <a:r>
              <a:rPr lang="ja-JP" altLang="ja-JP" sz="1900" dirty="0"/>
              <a:t>の差がある。</a:t>
            </a:r>
          </a:p>
          <a:p>
            <a:pPr lvl="0">
              <a:buFont typeface="+mj-ea"/>
              <a:buAutoNum type="circleNumDbPlain"/>
            </a:pPr>
            <a:r>
              <a:rPr lang="ja-JP" altLang="ja-JP" sz="1900" dirty="0"/>
              <a:t>そのため</a:t>
            </a:r>
            <a:r>
              <a:rPr lang="ja-JP" altLang="ja-JP" sz="1900" dirty="0" smtClean="0"/>
              <a:t>、生活</a:t>
            </a:r>
            <a:r>
              <a:rPr lang="ja-JP" altLang="ja-JP" sz="1900" dirty="0"/>
              <a:t>方法の工夫、生活支援用具や生活支援サービス</a:t>
            </a:r>
            <a:r>
              <a:rPr lang="ja-JP" altLang="ja-JP" sz="1900" dirty="0">
                <a:solidFill>
                  <a:srgbClr val="FF0066"/>
                </a:solidFill>
              </a:rPr>
              <a:t>情報が必要な高齢者にもらさず届くような環境整備が</a:t>
            </a:r>
            <a:r>
              <a:rPr lang="ja-JP" altLang="ja-JP" sz="1900" dirty="0"/>
              <a:t>求められている。</a:t>
            </a:r>
          </a:p>
          <a:p>
            <a:pPr lvl="0">
              <a:buFont typeface="+mj-ea"/>
              <a:buAutoNum type="circleNumDbPlain"/>
            </a:pPr>
            <a:r>
              <a:rPr lang="ja-JP" altLang="ja-JP" sz="1900" dirty="0" smtClean="0"/>
              <a:t>不足</a:t>
            </a:r>
            <a:r>
              <a:rPr lang="ja-JP" altLang="ja-JP" sz="1900" dirty="0"/>
              <a:t>するサービスは、地域、市場分野、市町村等</a:t>
            </a:r>
            <a:r>
              <a:rPr lang="ja-JP" altLang="ja-JP" sz="1900" dirty="0">
                <a:solidFill>
                  <a:srgbClr val="FF0066"/>
                </a:solidFill>
              </a:rPr>
              <a:t>幅広い主体によって開発</a:t>
            </a:r>
            <a:r>
              <a:rPr lang="ja-JP" altLang="ja-JP" sz="1900" dirty="0"/>
              <a:t>を進める。</a:t>
            </a:r>
          </a:p>
          <a:p>
            <a:pPr lvl="0">
              <a:buFont typeface="+mj-ea"/>
              <a:buAutoNum type="circleNumDbPlain"/>
            </a:pPr>
            <a:r>
              <a:rPr lang="ja-JP" altLang="ja-JP" sz="1900" dirty="0"/>
              <a:t>生活支援サービスのメニューは、</a:t>
            </a:r>
            <a:r>
              <a:rPr lang="ja-JP" altLang="ja-JP" sz="1900" dirty="0">
                <a:solidFill>
                  <a:srgbClr val="FF0066"/>
                </a:solidFill>
              </a:rPr>
              <a:t>「安心」を基盤に「日常的家事」「外出」「交流」「非日常的家事」と「ちょっとしたこと」</a:t>
            </a:r>
            <a:r>
              <a:rPr lang="ja-JP" altLang="ja-JP" sz="1900" dirty="0"/>
              <a:t>（「</a:t>
            </a:r>
            <a:r>
              <a:rPr lang="en-US" altLang="ja-JP" sz="1900" dirty="0"/>
              <a:t>5</a:t>
            </a:r>
            <a:r>
              <a:rPr lang="ja-JP" altLang="ja-JP" sz="1900" dirty="0"/>
              <a:t>つのこと」と「ちょっとしたこと」）を備えていることが必要。</a:t>
            </a:r>
          </a:p>
          <a:p>
            <a:pPr lvl="0">
              <a:buFont typeface="+mj-ea"/>
              <a:buAutoNum type="circleNumDbPlain"/>
            </a:pPr>
            <a:r>
              <a:rPr lang="ja-JP" altLang="ja-JP" sz="1900" dirty="0"/>
              <a:t>生活支援サービスの提供には、</a:t>
            </a:r>
            <a:r>
              <a:rPr lang="ja-JP" altLang="ja-JP" sz="1900" dirty="0">
                <a:solidFill>
                  <a:srgbClr val="FF0066"/>
                </a:solidFill>
              </a:rPr>
              <a:t>包括的な方法と単品サービスで対応する方法</a:t>
            </a:r>
            <a:r>
              <a:rPr lang="ja-JP" altLang="ja-JP" sz="1900" dirty="0"/>
              <a:t>があるが、それぞれ長所短所があることから、その特徴を踏まえて整備、提供する。</a:t>
            </a:r>
          </a:p>
          <a:p>
            <a:pPr lvl="0">
              <a:buFont typeface="+mj-ea"/>
              <a:buAutoNum type="circleNumDbPlain"/>
            </a:pPr>
            <a:r>
              <a:rPr lang="ja-JP" altLang="ja-JP" sz="1900" dirty="0"/>
              <a:t>一人暮らしや高齢者のみ世帯の場合は、一定頻度の定期的な巡回訪問など</a:t>
            </a:r>
            <a:r>
              <a:rPr lang="ja-JP" altLang="ja-JP" sz="1900" dirty="0">
                <a:solidFill>
                  <a:srgbClr val="FF0066"/>
                </a:solidFill>
              </a:rPr>
              <a:t>安心確保</a:t>
            </a:r>
            <a:r>
              <a:rPr lang="ja-JP" altLang="ja-JP" sz="1900" dirty="0"/>
              <a:t>そのものをサービスとして提供することも必要</a:t>
            </a:r>
            <a:r>
              <a:rPr lang="ja-JP" altLang="ja-JP" sz="1900" dirty="0" smtClean="0"/>
              <a:t>。</a:t>
            </a:r>
            <a:endParaRPr lang="ja-JP" altLang="ja-JP" sz="1900" dirty="0"/>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25</a:t>
            </a:fld>
            <a:endParaRPr kumimoji="1" lang="ja-JP" altLang="en-US"/>
          </a:p>
        </p:txBody>
      </p:sp>
      <p:sp>
        <p:nvSpPr>
          <p:cNvPr id="4" name="テキスト ボックス 3"/>
          <p:cNvSpPr txBox="1"/>
          <p:nvPr/>
        </p:nvSpPr>
        <p:spPr>
          <a:xfrm>
            <a:off x="452742" y="188640"/>
            <a:ext cx="8223714" cy="707886"/>
          </a:xfrm>
          <a:prstGeom prst="rect">
            <a:avLst/>
          </a:prstGeom>
          <a:ln>
            <a:solidFill>
              <a:srgbClr val="92D05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2000" b="1" dirty="0">
                <a:solidFill>
                  <a:srgbClr val="7030A0"/>
                </a:solidFill>
                <a:latin typeface="+mj-ea"/>
              </a:rPr>
              <a:t>自立生活支援は、その人のできる範囲で、生活方法の工夫をし、生活支援用具やサービスをうまく活用できている</a:t>
            </a:r>
            <a:r>
              <a:rPr lang="ja-JP" altLang="en-US" sz="2000" b="1" dirty="0" smtClean="0">
                <a:solidFill>
                  <a:srgbClr val="7030A0"/>
                </a:solidFill>
                <a:latin typeface="+mj-ea"/>
              </a:rPr>
              <a:t>状態を支えることである</a:t>
            </a:r>
            <a:endParaRPr lang="en-US" altLang="ja-JP" sz="2000" b="1" dirty="0">
              <a:solidFill>
                <a:srgbClr val="7030A0"/>
              </a:solidFill>
              <a:latin typeface="+mj-ea"/>
            </a:endParaRPr>
          </a:p>
        </p:txBody>
      </p:sp>
    </p:spTree>
    <p:extLst>
      <p:ext uri="{BB962C8B-B14F-4D97-AF65-F5344CB8AC3E}">
        <p14:creationId xmlns:p14="http://schemas.microsoft.com/office/powerpoint/2010/main" val="36663280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3528" y="1916832"/>
            <a:ext cx="8496944" cy="2088232"/>
          </a:xfrm>
        </p:spPr>
        <p:txBody>
          <a:bodyPr/>
          <a:lstStyle/>
          <a:p>
            <a:r>
              <a:rPr lang="ja-JP" altLang="en-US" dirty="0" smtClean="0">
                <a:latin typeface="+mj-ea"/>
              </a:rPr>
              <a:t>地域</a:t>
            </a:r>
            <a:r>
              <a:rPr lang="ja-JP" altLang="en-US" dirty="0">
                <a:latin typeface="+mj-ea"/>
              </a:rPr>
              <a:t>の高齢者が最適な生活支援サービスを活用できる</a:t>
            </a:r>
            <a:r>
              <a:rPr lang="ja-JP" altLang="en-US" dirty="0" smtClean="0">
                <a:latin typeface="+mj-ea"/>
              </a:rPr>
              <a:t>ような</a:t>
            </a:r>
            <a:r>
              <a:rPr lang="ja-JP" altLang="en-US" dirty="0" smtClean="0">
                <a:solidFill>
                  <a:srgbClr val="FF0066"/>
                </a:solidFill>
                <a:latin typeface="+mj-ea"/>
              </a:rPr>
              <a:t>介護予防環境</a:t>
            </a:r>
            <a:r>
              <a:rPr lang="ja-JP" altLang="en-US" dirty="0" smtClean="0">
                <a:latin typeface="+mj-ea"/>
              </a:rPr>
              <a:t>に地域の状態を整えていくことが</a:t>
            </a:r>
            <a:r>
              <a:rPr lang="ja-JP" altLang="en-US" dirty="0">
                <a:latin typeface="+mj-ea"/>
              </a:rPr>
              <a:t>「生活支援コーディネーター」に求められて</a:t>
            </a:r>
            <a:r>
              <a:rPr lang="ja-JP" altLang="en-US" dirty="0" smtClean="0">
                <a:latin typeface="+mj-ea"/>
              </a:rPr>
              <a:t>いる</a:t>
            </a:r>
            <a:endParaRPr lang="en-US" altLang="ja-JP" dirty="0">
              <a:latin typeface="+mj-ea"/>
            </a:endParaRPr>
          </a:p>
          <a:p>
            <a:endParaRPr kumimoji="1" lang="ja-JP" altLang="en-US" dirty="0"/>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26</a:t>
            </a:fld>
            <a:endParaRPr kumimoji="1" lang="ja-JP" altLang="en-US"/>
          </a:p>
        </p:txBody>
      </p:sp>
    </p:spTree>
    <p:extLst>
      <p:ext uri="{BB962C8B-B14F-4D97-AF65-F5344CB8AC3E}">
        <p14:creationId xmlns:p14="http://schemas.microsoft.com/office/powerpoint/2010/main" val="30930287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6423513" y="1398654"/>
            <a:ext cx="1486515" cy="5043971"/>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8" name="円/楕円 7"/>
          <p:cNvSpPr/>
          <p:nvPr/>
        </p:nvSpPr>
        <p:spPr>
          <a:xfrm>
            <a:off x="3995936" y="1661598"/>
            <a:ext cx="1073187" cy="395541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rgbClr val="C00000"/>
                </a:solidFill>
              </a:rPr>
              <a:t>生活支援サービスのコーディネート機能（</a:t>
            </a:r>
            <a:r>
              <a:rPr kumimoji="1" lang="ja-JP" altLang="en-US" sz="1100" b="1" dirty="0" smtClean="0">
                <a:solidFill>
                  <a:srgbClr val="C00000"/>
                </a:solidFill>
              </a:rPr>
              <a:t>コーディネーターに期待される役割</a:t>
            </a:r>
            <a:r>
              <a:rPr kumimoji="1" lang="ja-JP" altLang="en-US" sz="1400" b="1" dirty="0" smtClean="0">
                <a:solidFill>
                  <a:srgbClr val="C00000"/>
                </a:solidFill>
              </a:rPr>
              <a:t>）</a:t>
            </a:r>
            <a:endParaRPr kumimoji="1" lang="ja-JP" altLang="en-US" sz="1400" b="1" dirty="0">
              <a:solidFill>
                <a:srgbClr val="C00000"/>
              </a:solidFill>
            </a:endParaRPr>
          </a:p>
        </p:txBody>
      </p:sp>
      <p:sp>
        <p:nvSpPr>
          <p:cNvPr id="25" name="右矢印 24"/>
          <p:cNvSpPr/>
          <p:nvPr/>
        </p:nvSpPr>
        <p:spPr>
          <a:xfrm rot="10800000">
            <a:off x="2812392" y="1590344"/>
            <a:ext cx="1101395" cy="4649554"/>
          </a:xfrm>
          <a:prstGeom prst="rightArrow">
            <a:avLst>
              <a:gd name="adj1" fmla="val 50000"/>
              <a:gd name="adj2" fmla="val 24031"/>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テキスト ボックス 25"/>
          <p:cNvSpPr txBox="1"/>
          <p:nvPr/>
        </p:nvSpPr>
        <p:spPr>
          <a:xfrm>
            <a:off x="3131840" y="2839105"/>
            <a:ext cx="640308" cy="584775"/>
          </a:xfrm>
          <a:prstGeom prst="rect">
            <a:avLst/>
          </a:prstGeom>
          <a:noFill/>
          <a:ln>
            <a:solidFill>
              <a:srgbClr val="FF0000"/>
            </a:solidFill>
          </a:ln>
        </p:spPr>
        <p:txBody>
          <a:bodyPr wrap="square" rtlCol="0">
            <a:spAutoFit/>
          </a:bodyPr>
          <a:lstStyle/>
          <a:p>
            <a:r>
              <a:rPr lang="ja-JP" altLang="en-US" sz="1600" dirty="0" smtClean="0"/>
              <a:t>情報提供</a:t>
            </a:r>
            <a:endParaRPr lang="ja-JP" altLang="en-US" sz="1600" dirty="0"/>
          </a:p>
        </p:txBody>
      </p:sp>
      <p:sp>
        <p:nvSpPr>
          <p:cNvPr id="30" name="タイトル 1"/>
          <p:cNvSpPr>
            <a:spLocks noGrp="1"/>
          </p:cNvSpPr>
          <p:nvPr>
            <p:ph type="title"/>
          </p:nvPr>
        </p:nvSpPr>
        <p:spPr>
          <a:xfrm>
            <a:off x="984392" y="260648"/>
            <a:ext cx="7334457" cy="736533"/>
          </a:xfrm>
          <a:ln w="28575">
            <a:solidFill>
              <a:schemeClr val="tx1"/>
            </a:solidFill>
          </a:ln>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kumimoji="1" lang="ja-JP" alt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生活支援サービスの把握、開発、活用支援イメージ</a:t>
            </a:r>
            <a:endParaRPr kumimoji="1" lang="ja-JP" altLang="en-US"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9" name="角丸四角形 38"/>
          <p:cNvSpPr/>
          <p:nvPr/>
        </p:nvSpPr>
        <p:spPr>
          <a:xfrm>
            <a:off x="1475656" y="1376589"/>
            <a:ext cx="1264730" cy="5066036"/>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27" name="右矢印 26"/>
          <p:cNvSpPr/>
          <p:nvPr/>
        </p:nvSpPr>
        <p:spPr>
          <a:xfrm>
            <a:off x="5148064" y="1500497"/>
            <a:ext cx="1152128" cy="4649554"/>
          </a:xfrm>
          <a:prstGeom prst="rightArrow">
            <a:avLst>
              <a:gd name="adj1" fmla="val 50000"/>
              <a:gd name="adj2" fmla="val 24031"/>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テキスト ボックス 27"/>
          <p:cNvSpPr txBox="1"/>
          <p:nvPr/>
        </p:nvSpPr>
        <p:spPr>
          <a:xfrm>
            <a:off x="5261451" y="2737054"/>
            <a:ext cx="822718" cy="738664"/>
          </a:xfrm>
          <a:prstGeom prst="rect">
            <a:avLst/>
          </a:prstGeom>
          <a:noFill/>
          <a:ln>
            <a:solidFill>
              <a:srgbClr val="FF0000"/>
            </a:solidFill>
          </a:ln>
        </p:spPr>
        <p:txBody>
          <a:bodyPr wrap="square" rtlCol="0">
            <a:spAutoFit/>
          </a:bodyPr>
          <a:lstStyle/>
          <a:p>
            <a:r>
              <a:rPr lang="ja-JP" altLang="en-US" sz="1400" dirty="0" smtClean="0">
                <a:latin typeface="+mn-ea"/>
              </a:rPr>
              <a:t>資源アセスメント</a:t>
            </a:r>
            <a:endParaRPr lang="en-US" altLang="ja-JP" sz="1400" dirty="0">
              <a:latin typeface="+mn-ea"/>
            </a:endParaRPr>
          </a:p>
        </p:txBody>
      </p:sp>
      <p:sp>
        <p:nvSpPr>
          <p:cNvPr id="29" name="テキスト ボックス 28"/>
          <p:cNvSpPr txBox="1"/>
          <p:nvPr/>
        </p:nvSpPr>
        <p:spPr>
          <a:xfrm>
            <a:off x="5280316" y="3568051"/>
            <a:ext cx="803854" cy="584775"/>
          </a:xfrm>
          <a:prstGeom prst="rect">
            <a:avLst/>
          </a:prstGeom>
          <a:noFill/>
          <a:ln>
            <a:solidFill>
              <a:srgbClr val="FF0000"/>
            </a:solidFill>
          </a:ln>
        </p:spPr>
        <p:txBody>
          <a:bodyPr wrap="square" rtlCol="0">
            <a:spAutoFit/>
          </a:bodyPr>
          <a:lstStyle/>
          <a:p>
            <a:r>
              <a:rPr lang="ja-JP" altLang="en-US" sz="1600" dirty="0" smtClean="0">
                <a:latin typeface="+mn-ea"/>
              </a:rPr>
              <a:t>改良提案</a:t>
            </a:r>
            <a:endParaRPr lang="en-US" altLang="ja-JP" sz="1600" dirty="0" smtClean="0">
              <a:latin typeface="+mn-ea"/>
            </a:endParaRPr>
          </a:p>
        </p:txBody>
      </p:sp>
      <p:sp>
        <p:nvSpPr>
          <p:cNvPr id="34" name="テキスト ボックス 33"/>
          <p:cNvSpPr txBox="1"/>
          <p:nvPr/>
        </p:nvSpPr>
        <p:spPr>
          <a:xfrm>
            <a:off x="5271086" y="4286641"/>
            <a:ext cx="822313" cy="584775"/>
          </a:xfrm>
          <a:prstGeom prst="rect">
            <a:avLst/>
          </a:prstGeom>
          <a:noFill/>
          <a:ln>
            <a:solidFill>
              <a:srgbClr val="FF0000"/>
            </a:solidFill>
          </a:ln>
        </p:spPr>
        <p:txBody>
          <a:bodyPr wrap="square" rtlCol="0">
            <a:spAutoFit/>
          </a:bodyPr>
          <a:lstStyle/>
          <a:p>
            <a:r>
              <a:rPr lang="ja-JP" altLang="en-US" sz="1600" dirty="0" smtClean="0">
                <a:latin typeface="+mn-ea"/>
              </a:rPr>
              <a:t>サービス開発</a:t>
            </a:r>
            <a:endParaRPr lang="en-US" altLang="ja-JP" sz="1600" dirty="0">
              <a:latin typeface="+mn-ea"/>
            </a:endParaRPr>
          </a:p>
        </p:txBody>
      </p:sp>
      <p:sp>
        <p:nvSpPr>
          <p:cNvPr id="35" name="テキスト ボックス 34"/>
          <p:cNvSpPr txBox="1"/>
          <p:nvPr/>
        </p:nvSpPr>
        <p:spPr>
          <a:xfrm>
            <a:off x="3131840" y="3532886"/>
            <a:ext cx="640308" cy="584775"/>
          </a:xfrm>
          <a:prstGeom prst="rect">
            <a:avLst/>
          </a:prstGeom>
          <a:noFill/>
          <a:ln>
            <a:solidFill>
              <a:srgbClr val="FF0000"/>
            </a:solidFill>
          </a:ln>
        </p:spPr>
        <p:txBody>
          <a:bodyPr wrap="square" rtlCol="0">
            <a:spAutoFit/>
          </a:bodyPr>
          <a:lstStyle/>
          <a:p>
            <a:r>
              <a:rPr kumimoji="1" lang="ja-JP" altLang="en-US" sz="1600" dirty="0" smtClean="0"/>
              <a:t>活用支援</a:t>
            </a:r>
            <a:endParaRPr lang="en-US" altLang="ja-JP" sz="1600" dirty="0"/>
          </a:p>
        </p:txBody>
      </p:sp>
      <p:sp>
        <p:nvSpPr>
          <p:cNvPr id="36" name="テキスト ボックス 35"/>
          <p:cNvSpPr txBox="1"/>
          <p:nvPr/>
        </p:nvSpPr>
        <p:spPr>
          <a:xfrm>
            <a:off x="6605768" y="1836116"/>
            <a:ext cx="1122007" cy="646331"/>
          </a:xfrm>
          <a:prstGeom prst="rect">
            <a:avLst/>
          </a:prstGeom>
          <a:noFill/>
        </p:spPr>
        <p:txBody>
          <a:bodyPr wrap="square" rtlCol="0">
            <a:spAutoFit/>
          </a:bodyPr>
          <a:lstStyle/>
          <a:p>
            <a:r>
              <a:rPr lang="ja-JP" altLang="en-US" dirty="0" smtClean="0"/>
              <a:t>生活支援サービス</a:t>
            </a:r>
            <a:endParaRPr lang="en-US" altLang="ja-JP" dirty="0"/>
          </a:p>
        </p:txBody>
      </p:sp>
      <p:sp>
        <p:nvSpPr>
          <p:cNvPr id="38" name="テキスト ボックス 37"/>
          <p:cNvSpPr txBox="1"/>
          <p:nvPr/>
        </p:nvSpPr>
        <p:spPr>
          <a:xfrm>
            <a:off x="6582339" y="3131493"/>
            <a:ext cx="1194015" cy="1200329"/>
          </a:xfrm>
          <a:prstGeom prst="rect">
            <a:avLst/>
          </a:prstGeom>
          <a:noFill/>
        </p:spPr>
        <p:txBody>
          <a:bodyPr wrap="square" rtlCol="0">
            <a:spAutoFit/>
          </a:bodyPr>
          <a:lstStyle/>
          <a:p>
            <a:r>
              <a:rPr lang="ja-JP" altLang="en-US" dirty="0"/>
              <a:t>活用できる</a:t>
            </a:r>
            <a:r>
              <a:rPr lang="ja-JP" altLang="en-US" dirty="0" smtClean="0"/>
              <a:t>道具（生活支援用具）</a:t>
            </a:r>
            <a:endParaRPr lang="en-US" altLang="ja-JP" dirty="0"/>
          </a:p>
        </p:txBody>
      </p:sp>
      <p:sp>
        <p:nvSpPr>
          <p:cNvPr id="40" name="テキスト ボックス 39"/>
          <p:cNvSpPr txBox="1"/>
          <p:nvPr/>
        </p:nvSpPr>
        <p:spPr>
          <a:xfrm>
            <a:off x="6631529" y="4731606"/>
            <a:ext cx="1122007" cy="646331"/>
          </a:xfrm>
          <a:prstGeom prst="rect">
            <a:avLst/>
          </a:prstGeom>
          <a:noFill/>
        </p:spPr>
        <p:txBody>
          <a:bodyPr wrap="square" rtlCol="0">
            <a:spAutoFit/>
          </a:bodyPr>
          <a:lstStyle/>
          <a:p>
            <a:r>
              <a:rPr lang="ja-JP" altLang="en-US" dirty="0" smtClean="0"/>
              <a:t>生活方法の工夫</a:t>
            </a:r>
            <a:endParaRPr lang="en-US" altLang="ja-JP" dirty="0"/>
          </a:p>
        </p:txBody>
      </p:sp>
      <p:sp>
        <p:nvSpPr>
          <p:cNvPr id="41" name="テキスト ボックス 40"/>
          <p:cNvSpPr txBox="1"/>
          <p:nvPr/>
        </p:nvSpPr>
        <p:spPr>
          <a:xfrm>
            <a:off x="1976093" y="1745300"/>
            <a:ext cx="407869" cy="4524315"/>
          </a:xfrm>
          <a:prstGeom prst="rect">
            <a:avLst/>
          </a:prstGeom>
          <a:noFill/>
        </p:spPr>
        <p:txBody>
          <a:bodyPr wrap="square" rtlCol="0">
            <a:spAutoFit/>
          </a:bodyPr>
          <a:lstStyle/>
          <a:p>
            <a:r>
              <a:rPr lang="ja-JP" altLang="en-US" dirty="0" smtClean="0"/>
              <a:t>高齢者</a:t>
            </a:r>
            <a:endParaRPr lang="en-US" altLang="ja-JP" dirty="0" smtClean="0"/>
          </a:p>
          <a:p>
            <a:r>
              <a:rPr lang="ja-JP" altLang="en-US" dirty="0" smtClean="0"/>
              <a:t>・専門職</a:t>
            </a:r>
            <a:endParaRPr lang="en-US" altLang="ja-JP" dirty="0" smtClean="0"/>
          </a:p>
          <a:p>
            <a:r>
              <a:rPr lang="ja-JP" altLang="en-US" dirty="0" smtClean="0"/>
              <a:t>・</a:t>
            </a:r>
            <a:endParaRPr lang="en-US" altLang="ja-JP" dirty="0" smtClean="0"/>
          </a:p>
          <a:p>
            <a:r>
              <a:rPr lang="ja-JP" altLang="en-US" dirty="0" smtClean="0"/>
              <a:t>関係機関団体</a:t>
            </a:r>
            <a:endParaRPr lang="en-US" altLang="ja-JP" dirty="0" smtClean="0"/>
          </a:p>
          <a:p>
            <a:endParaRPr lang="en-US" altLang="ja-JP" dirty="0"/>
          </a:p>
          <a:p>
            <a:r>
              <a:rPr lang="ja-JP" altLang="en-US" dirty="0" smtClean="0"/>
              <a:t>等</a:t>
            </a:r>
            <a:endParaRPr lang="en-US" altLang="ja-JP" dirty="0"/>
          </a:p>
        </p:txBody>
      </p:sp>
      <p:sp>
        <p:nvSpPr>
          <p:cNvPr id="7" name="正方形/長方形 6"/>
          <p:cNvSpPr/>
          <p:nvPr/>
        </p:nvSpPr>
        <p:spPr>
          <a:xfrm>
            <a:off x="3363090" y="6239898"/>
            <a:ext cx="2577062" cy="29257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FF0000"/>
                </a:solidFill>
              </a:rPr>
              <a:t>市町村</a:t>
            </a:r>
            <a:endParaRPr kumimoji="1" lang="ja-JP" altLang="en-US" dirty="0">
              <a:solidFill>
                <a:srgbClr val="FF0000"/>
              </a:solidFill>
            </a:endParaRPr>
          </a:p>
        </p:txBody>
      </p:sp>
      <p:sp>
        <p:nvSpPr>
          <p:cNvPr id="10" name="上矢印 9"/>
          <p:cNvSpPr/>
          <p:nvPr/>
        </p:nvSpPr>
        <p:spPr>
          <a:xfrm>
            <a:off x="3894923" y="5661248"/>
            <a:ext cx="1366528" cy="578650"/>
          </a:xfrm>
          <a:prstGeom prst="upArrow">
            <a:avLst>
              <a:gd name="adj1" fmla="val 50000"/>
              <a:gd name="adj2" fmla="val 28383"/>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 name="正方形/長方形 1"/>
          <p:cNvSpPr/>
          <p:nvPr/>
        </p:nvSpPr>
        <p:spPr>
          <a:xfrm>
            <a:off x="3491879" y="5937752"/>
            <a:ext cx="2180931" cy="25840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t>環境整備（設置、支援、実施）</a:t>
            </a:r>
            <a:endParaRPr kumimoji="1" lang="ja-JP" altLang="en-US" sz="1200" dirty="0"/>
          </a:p>
        </p:txBody>
      </p:sp>
      <p:sp>
        <p:nvSpPr>
          <p:cNvPr id="20" name="テキスト ボックス 19"/>
          <p:cNvSpPr txBox="1"/>
          <p:nvPr/>
        </p:nvSpPr>
        <p:spPr>
          <a:xfrm>
            <a:off x="3153082" y="4289369"/>
            <a:ext cx="640308" cy="646331"/>
          </a:xfrm>
          <a:prstGeom prst="rect">
            <a:avLst/>
          </a:prstGeom>
          <a:noFill/>
          <a:ln>
            <a:solidFill>
              <a:srgbClr val="FF0000"/>
            </a:solidFill>
          </a:ln>
        </p:spPr>
        <p:txBody>
          <a:bodyPr wrap="square" rtlCol="0">
            <a:spAutoFit/>
          </a:bodyPr>
          <a:lstStyle/>
          <a:p>
            <a:r>
              <a:rPr lang="ja-JP" altLang="en-US" sz="1200" dirty="0" smtClean="0"/>
              <a:t>ネットワークづくり</a:t>
            </a:r>
            <a:endParaRPr lang="ja-JP" altLang="en-US" sz="1200" dirty="0"/>
          </a:p>
        </p:txBody>
      </p:sp>
      <p:sp>
        <p:nvSpPr>
          <p:cNvPr id="21" name="正方形/長方形 20"/>
          <p:cNvSpPr/>
          <p:nvPr/>
        </p:nvSpPr>
        <p:spPr>
          <a:xfrm>
            <a:off x="8028384" y="6360464"/>
            <a:ext cx="1080120" cy="2857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作成：中村</a:t>
            </a:r>
            <a:endParaRPr kumimoji="1" lang="ja-JP" altLang="en-US" sz="1200" dirty="0">
              <a:solidFill>
                <a:schemeClr val="tx1"/>
              </a:solidFill>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27</a:t>
            </a:fld>
            <a:endParaRPr kumimoji="1" lang="ja-JP" altLang="en-US"/>
          </a:p>
        </p:txBody>
      </p:sp>
    </p:spTree>
    <p:extLst>
      <p:ext uri="{BB962C8B-B14F-4D97-AF65-F5344CB8AC3E}">
        <p14:creationId xmlns:p14="http://schemas.microsoft.com/office/powerpoint/2010/main" val="32926090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95536" y="2060848"/>
            <a:ext cx="8229600" cy="1143000"/>
          </a:xfrm>
        </p:spPr>
        <p:txBody>
          <a:bodyPr/>
          <a:lstStyle/>
          <a:p>
            <a:r>
              <a:rPr kumimoji="1" lang="ja-JP" altLang="en-US" dirty="0" smtClean="0"/>
              <a:t>参考</a:t>
            </a:r>
            <a:endParaRPr kumimoji="1" lang="ja-JP" altLang="en-US" dirty="0"/>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28</a:t>
            </a:fld>
            <a:endParaRPr kumimoji="1" lang="ja-JP" altLang="en-US"/>
          </a:p>
        </p:txBody>
      </p:sp>
    </p:spTree>
    <p:extLst>
      <p:ext uri="{BB962C8B-B14F-4D97-AF65-F5344CB8AC3E}">
        <p14:creationId xmlns:p14="http://schemas.microsoft.com/office/powerpoint/2010/main" val="7699624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908720"/>
            <a:ext cx="8229600" cy="5616624"/>
          </a:xfrm>
        </p:spPr>
        <p:txBody>
          <a:bodyPr>
            <a:normAutofit fontScale="47500" lnSpcReduction="20000"/>
          </a:bodyPr>
          <a:lstStyle/>
          <a:p>
            <a:pPr marL="0" indent="0">
              <a:lnSpc>
                <a:spcPct val="170000"/>
              </a:lnSpc>
              <a:buNone/>
            </a:pPr>
            <a:r>
              <a:rPr lang="ja-JP" altLang="en-US" sz="5100" dirty="0" smtClean="0"/>
              <a:t>＜東京圏と北陸都市での住まいに関する訪問調査＞</a:t>
            </a:r>
            <a:endParaRPr lang="en-US" altLang="ja-JP" sz="5100" dirty="0" smtClean="0"/>
          </a:p>
          <a:p>
            <a:pPr marL="0" indent="0">
              <a:lnSpc>
                <a:spcPct val="170000"/>
              </a:lnSpc>
              <a:buNone/>
            </a:pPr>
            <a:r>
              <a:rPr lang="ja-JP" altLang="en-US" dirty="0" smtClean="0"/>
              <a:t>　</a:t>
            </a:r>
            <a:r>
              <a:rPr lang="en-US" altLang="ja-JP" dirty="0" smtClean="0"/>
              <a:t>2009.9</a:t>
            </a:r>
            <a:r>
              <a:rPr lang="ja-JP" altLang="en-US" dirty="0" smtClean="0"/>
              <a:t>～</a:t>
            </a:r>
            <a:r>
              <a:rPr lang="en-US" altLang="ja-JP" dirty="0" smtClean="0"/>
              <a:t>2010.2</a:t>
            </a:r>
          </a:p>
          <a:p>
            <a:pPr marL="0" indent="0">
              <a:lnSpc>
                <a:spcPct val="170000"/>
              </a:lnSpc>
              <a:buNone/>
            </a:pPr>
            <a:r>
              <a:rPr lang="ja-JP" altLang="en-US" dirty="0"/>
              <a:t>　</a:t>
            </a:r>
            <a:r>
              <a:rPr lang="ja-JP" altLang="ja-JP" dirty="0"/>
              <a:t>鈴木晃、阪東美智子、大越扶貴、中村美</a:t>
            </a:r>
            <a:r>
              <a:rPr lang="ja-JP" altLang="ja-JP" dirty="0" smtClean="0"/>
              <a:t>安子『</a:t>
            </a:r>
            <a:r>
              <a:rPr lang="ja-JP" altLang="ja-JP" dirty="0"/>
              <a:t>平成</a:t>
            </a:r>
            <a:r>
              <a:rPr lang="en-US" altLang="ja-JP" dirty="0"/>
              <a:t>21</a:t>
            </a:r>
            <a:r>
              <a:rPr lang="ja-JP" altLang="ja-JP" dirty="0"/>
              <a:t>年度～平成</a:t>
            </a:r>
            <a:r>
              <a:rPr lang="en-US" altLang="ja-JP" dirty="0"/>
              <a:t>23</a:t>
            </a:r>
            <a:r>
              <a:rPr lang="ja-JP" altLang="ja-JP" dirty="0"/>
              <a:t>年度科学研究費補助金（基盤研究Ｃ）報告書．高齢後期における在宅生活の遂行モデルの検討と加齢対応住宅の基本性能に関する研究</a:t>
            </a:r>
            <a:r>
              <a:rPr lang="ja-JP" altLang="ja-JP" dirty="0" smtClean="0"/>
              <a:t>』</a:t>
            </a:r>
            <a:r>
              <a:rPr lang="ja-JP" altLang="en-US" dirty="0" smtClean="0"/>
              <a:t>より</a:t>
            </a:r>
            <a:endParaRPr lang="ja-JP" altLang="ja-JP" dirty="0"/>
          </a:p>
          <a:p>
            <a:pPr marL="0" indent="0">
              <a:lnSpc>
                <a:spcPct val="170000"/>
              </a:lnSpc>
              <a:buNone/>
            </a:pPr>
            <a:endParaRPr lang="en-US" altLang="ja-JP" dirty="0" smtClean="0"/>
          </a:p>
          <a:p>
            <a:pPr>
              <a:lnSpc>
                <a:spcPct val="170000"/>
              </a:lnSpc>
            </a:pPr>
            <a:r>
              <a:rPr lang="ja-JP" altLang="en-US" b="1" dirty="0" smtClean="0"/>
              <a:t>自立生活に何らかの課題を有すると考えられる「特定高齢者」「要支援」「要介護１」で、地域包括支援センター等が支援している後期高齢単身者</a:t>
            </a:r>
          </a:p>
          <a:p>
            <a:pPr>
              <a:lnSpc>
                <a:spcPct val="170000"/>
              </a:lnSpc>
            </a:pPr>
            <a:r>
              <a:rPr lang="ja-JP" altLang="en-US" b="1" dirty="0" smtClean="0"/>
              <a:t>大都市と地方都市を調査地域とし、前者［東京圏］（東京</a:t>
            </a:r>
            <a:r>
              <a:rPr lang="en-US" altLang="ja-JP" b="1" dirty="0" smtClean="0"/>
              <a:t>1</a:t>
            </a:r>
            <a:r>
              <a:rPr lang="ja-JP" altLang="en-US" b="1" dirty="0" smtClean="0"/>
              <a:t>区</a:t>
            </a:r>
            <a:r>
              <a:rPr lang="en-US" altLang="ja-JP" b="1" dirty="0" smtClean="0"/>
              <a:t>1</a:t>
            </a:r>
            <a:r>
              <a:rPr lang="ja-JP" altLang="en-US" b="1" dirty="0" smtClean="0"/>
              <a:t>市、神奈川政令</a:t>
            </a:r>
            <a:r>
              <a:rPr lang="en-US" altLang="ja-JP" b="1" dirty="0" smtClean="0"/>
              <a:t>2</a:t>
            </a:r>
            <a:r>
              <a:rPr lang="ja-JP" altLang="en-US" b="1" dirty="0" smtClean="0"/>
              <a:t>市）と後者［北陸都市］（福井県の</a:t>
            </a:r>
            <a:r>
              <a:rPr lang="en-US" altLang="ja-JP" b="1" dirty="0" smtClean="0"/>
              <a:t>1</a:t>
            </a:r>
            <a:r>
              <a:rPr lang="ja-JP" altLang="en-US" b="1" dirty="0" smtClean="0"/>
              <a:t>市）それぞれ</a:t>
            </a:r>
            <a:r>
              <a:rPr lang="en-US" altLang="ja-JP" b="1" dirty="0" smtClean="0"/>
              <a:t>11</a:t>
            </a:r>
            <a:r>
              <a:rPr lang="ja-JP" altLang="en-US" b="1" dirty="0" smtClean="0"/>
              <a:t>事例、合計</a:t>
            </a:r>
            <a:r>
              <a:rPr lang="en-US" altLang="ja-JP" b="1" dirty="0" smtClean="0"/>
              <a:t>22</a:t>
            </a:r>
            <a:r>
              <a:rPr lang="ja-JP" altLang="en-US" b="1" dirty="0" smtClean="0"/>
              <a:t>事例　</a:t>
            </a:r>
            <a:endParaRPr lang="en-US" altLang="ja-JP" dirty="0"/>
          </a:p>
          <a:p>
            <a:pPr marL="0" indent="0">
              <a:lnSpc>
                <a:spcPct val="170000"/>
              </a:lnSpc>
              <a:buNone/>
            </a:pPr>
            <a:r>
              <a:rPr lang="ja-JP" altLang="en-US" dirty="0" smtClean="0"/>
              <a:t>　　</a:t>
            </a:r>
            <a:r>
              <a:rPr lang="ja-JP" altLang="ja-JP" dirty="0" smtClean="0"/>
              <a:t>［</a:t>
            </a:r>
            <a:r>
              <a:rPr lang="ja-JP" altLang="ja-JP" dirty="0"/>
              <a:t>東京圏］「要支援」９、「特定高齢者</a:t>
            </a:r>
            <a:r>
              <a:rPr lang="ja-JP" altLang="ja-JP" dirty="0" smtClean="0"/>
              <a:t>」</a:t>
            </a:r>
            <a:r>
              <a:rPr lang="en-US" altLang="ja-JP" dirty="0" smtClean="0"/>
              <a:t>2</a:t>
            </a:r>
            <a:r>
              <a:rPr lang="ja-JP" altLang="en-US" dirty="0" smtClean="0"/>
              <a:t>　計</a:t>
            </a:r>
            <a:r>
              <a:rPr lang="en-US" altLang="ja-JP" dirty="0" smtClean="0"/>
              <a:t>11</a:t>
            </a:r>
          </a:p>
          <a:p>
            <a:pPr marL="0" indent="0">
              <a:lnSpc>
                <a:spcPct val="170000"/>
              </a:lnSpc>
              <a:buNone/>
            </a:pPr>
            <a:r>
              <a:rPr lang="ja-JP" altLang="en-US" dirty="0" smtClean="0"/>
              <a:t>　　</a:t>
            </a:r>
            <a:r>
              <a:rPr lang="ja-JP" altLang="ja-JP" dirty="0" smtClean="0"/>
              <a:t>［</a:t>
            </a:r>
            <a:r>
              <a:rPr lang="ja-JP" altLang="ja-JP" dirty="0"/>
              <a:t>北陸都市］「要支援」５</a:t>
            </a:r>
            <a:r>
              <a:rPr lang="ja-JP" altLang="ja-JP" dirty="0" smtClean="0"/>
              <a:t>、</a:t>
            </a:r>
            <a:r>
              <a:rPr lang="ja-JP" altLang="en-US" dirty="0" smtClean="0"/>
              <a:t>「</a:t>
            </a:r>
            <a:r>
              <a:rPr lang="ja-JP" altLang="ja-JP" dirty="0" smtClean="0"/>
              <a:t>特定</a:t>
            </a:r>
            <a:r>
              <a:rPr lang="ja-JP" altLang="ja-JP" dirty="0"/>
              <a:t>高齢者」</a:t>
            </a:r>
            <a:r>
              <a:rPr lang="ja-JP" altLang="ja-JP" dirty="0" smtClean="0"/>
              <a:t>６</a:t>
            </a:r>
            <a:r>
              <a:rPr lang="ja-JP" altLang="en-US" dirty="0" smtClean="0"/>
              <a:t>　計</a:t>
            </a:r>
            <a:r>
              <a:rPr lang="en-US" altLang="ja-JP" dirty="0" smtClean="0"/>
              <a:t>11</a:t>
            </a:r>
          </a:p>
          <a:p>
            <a:pPr>
              <a:lnSpc>
                <a:spcPct val="170000"/>
              </a:lnSpc>
            </a:pPr>
            <a:r>
              <a:rPr lang="ja-JP" altLang="en-US" b="1" dirty="0" smtClean="0"/>
              <a:t>訪問インタビューにより実施。住宅見取り図を作成し、住まいと生活の仕方を把握した。</a:t>
            </a:r>
            <a:endParaRPr lang="en-US" altLang="ja-JP" b="1" dirty="0" smtClean="0"/>
          </a:p>
          <a:p>
            <a:pPr marL="0" indent="0">
              <a:lnSpc>
                <a:spcPct val="170000"/>
              </a:lnSpc>
              <a:buNone/>
            </a:pPr>
            <a:endParaRPr lang="ja-JP" altLang="ja-JP" dirty="0"/>
          </a:p>
        </p:txBody>
      </p:sp>
      <p:sp>
        <p:nvSpPr>
          <p:cNvPr id="4" name="テキスト ボックス 3"/>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29</a:t>
            </a:fld>
            <a:endParaRPr kumimoji="1" lang="ja-JP" altLang="en-US"/>
          </a:p>
        </p:txBody>
      </p:sp>
    </p:spTree>
    <p:extLst>
      <p:ext uri="{BB962C8B-B14F-4D97-AF65-F5344CB8AC3E}">
        <p14:creationId xmlns:p14="http://schemas.microsoft.com/office/powerpoint/2010/main" val="3910621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188640"/>
            <a:ext cx="8568952" cy="864096"/>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a:ln w="11430"/>
                <a:solidFill>
                  <a:srgbClr val="002060"/>
                </a:solidFill>
                <a:effectLst>
                  <a:outerShdw blurRad="76200" dist="50800" dir="5400000" algn="tl" rotWithShape="0">
                    <a:srgbClr val="000000">
                      <a:alpha val="65000"/>
                    </a:srgbClr>
                  </a:outerShdw>
                </a:effectLst>
                <a:latin typeface="+mj-ea"/>
              </a:rPr>
              <a:t>（１）</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日常</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生活にある高齢者の不自由</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さ</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457200" y="1124744"/>
            <a:ext cx="8229600" cy="5400600"/>
          </a:xfrm>
        </p:spPr>
        <p:txBody>
          <a:bodyPr>
            <a:normAutofit fontScale="92500" lnSpcReduction="10000"/>
          </a:bodyPr>
          <a:lstStyle/>
          <a:p>
            <a:pPr marL="0" indent="0">
              <a:buNone/>
            </a:pPr>
            <a:r>
              <a:rPr lang="ja-JP" altLang="en-US" dirty="0">
                <a:latin typeface="+mj-ea"/>
              </a:rPr>
              <a:t>　</a:t>
            </a:r>
            <a:r>
              <a:rPr lang="ja-JP" altLang="en-US" dirty="0" smtClean="0">
                <a:latin typeface="+mj-ea"/>
              </a:rPr>
              <a:t>・　加齢</a:t>
            </a:r>
            <a:r>
              <a:rPr lang="ja-JP" altLang="en-US" dirty="0">
                <a:latin typeface="+mj-ea"/>
              </a:rPr>
              <a:t>に伴う膝痛</a:t>
            </a:r>
            <a:r>
              <a:rPr lang="ja-JP" altLang="en-US" dirty="0" smtClean="0">
                <a:latin typeface="+mj-ea"/>
              </a:rPr>
              <a:t>、腰痛</a:t>
            </a:r>
            <a:r>
              <a:rPr lang="ja-JP" altLang="en-US" dirty="0">
                <a:latin typeface="+mj-ea"/>
              </a:rPr>
              <a:t>、体力の低下</a:t>
            </a:r>
            <a:r>
              <a:rPr lang="ja-JP" altLang="en-US" dirty="0" smtClean="0">
                <a:latin typeface="+mj-ea"/>
              </a:rPr>
              <a:t>から</a:t>
            </a:r>
            <a:endParaRPr lang="en-US" altLang="ja-JP" dirty="0" smtClean="0">
              <a:latin typeface="+mj-ea"/>
            </a:endParaRPr>
          </a:p>
          <a:p>
            <a:pPr marL="0" indent="0">
              <a:buNone/>
            </a:pPr>
            <a:r>
              <a:rPr lang="ja-JP" altLang="en-US" dirty="0">
                <a:latin typeface="+mj-ea"/>
              </a:rPr>
              <a:t>　</a:t>
            </a:r>
            <a:r>
              <a:rPr lang="ja-JP" altLang="en-US" dirty="0" smtClean="0">
                <a:latin typeface="+mj-ea"/>
              </a:rPr>
              <a:t>　生じる症状</a:t>
            </a:r>
            <a:endParaRPr lang="en-US" altLang="ja-JP" dirty="0" smtClean="0">
              <a:latin typeface="+mj-ea"/>
            </a:endParaRPr>
          </a:p>
          <a:p>
            <a:pPr marL="0" indent="0">
              <a:buNone/>
            </a:pPr>
            <a:endParaRPr lang="en-US" altLang="ja-JP" dirty="0">
              <a:latin typeface="+mj-ea"/>
            </a:endParaRPr>
          </a:p>
          <a:p>
            <a:pPr marL="0" indent="0">
              <a:buNone/>
            </a:pPr>
            <a:endParaRPr lang="en-US" altLang="ja-JP" dirty="0" smtClean="0">
              <a:latin typeface="+mj-ea"/>
            </a:endParaRPr>
          </a:p>
          <a:p>
            <a:pPr marL="0" indent="0">
              <a:buNone/>
            </a:pPr>
            <a:endParaRPr lang="en-US" altLang="ja-JP" dirty="0" smtClean="0">
              <a:latin typeface="+mj-ea"/>
            </a:endParaRPr>
          </a:p>
          <a:p>
            <a:pPr marL="0" indent="0">
              <a:buNone/>
            </a:pPr>
            <a:endParaRPr lang="en-US" altLang="ja-JP" dirty="0">
              <a:latin typeface="+mj-ea"/>
            </a:endParaRPr>
          </a:p>
          <a:p>
            <a:pPr marL="0" indent="0">
              <a:buNone/>
            </a:pPr>
            <a:r>
              <a:rPr lang="ja-JP" altLang="en-US" dirty="0">
                <a:latin typeface="+mj-ea"/>
              </a:rPr>
              <a:t>　</a:t>
            </a:r>
            <a:endParaRPr lang="en-US" altLang="ja-JP" dirty="0" smtClean="0">
              <a:latin typeface="+mj-ea"/>
            </a:endParaRPr>
          </a:p>
          <a:p>
            <a:pPr marL="0" indent="0">
              <a:buNone/>
            </a:pPr>
            <a:endParaRPr lang="en-US" altLang="ja-JP" dirty="0">
              <a:latin typeface="+mj-ea"/>
            </a:endParaRPr>
          </a:p>
          <a:p>
            <a:pPr marL="0" indent="0">
              <a:buNone/>
            </a:pPr>
            <a:r>
              <a:rPr lang="ja-JP" altLang="en-US" dirty="0" smtClean="0">
                <a:latin typeface="+mj-ea"/>
              </a:rPr>
              <a:t>　・　「</a:t>
            </a:r>
            <a:r>
              <a:rPr lang="ja-JP" altLang="en-US" dirty="0">
                <a:latin typeface="+mj-ea"/>
              </a:rPr>
              <a:t>代わってもらえるなら助かる</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a:t>
            </a:r>
            <a:r>
              <a:rPr lang="ja-JP" altLang="en-US" dirty="0" smtClean="0">
                <a:solidFill>
                  <a:srgbClr val="FF0000"/>
                </a:solidFill>
                <a:latin typeface="+mj-ea"/>
              </a:rPr>
              <a:t>　「</a:t>
            </a:r>
            <a:r>
              <a:rPr lang="ja-JP" altLang="en-US" dirty="0">
                <a:solidFill>
                  <a:srgbClr val="FF0000"/>
                </a:solidFill>
                <a:latin typeface="+mj-ea"/>
              </a:rPr>
              <a:t>あると助かる</a:t>
            </a:r>
            <a:r>
              <a:rPr lang="ja-JP" altLang="en-US" dirty="0" smtClean="0">
                <a:solidFill>
                  <a:srgbClr val="FF0000"/>
                </a:solidFill>
                <a:latin typeface="+mj-ea"/>
              </a:rPr>
              <a:t>」</a:t>
            </a:r>
            <a:endParaRPr lang="en-US" altLang="ja-JP" dirty="0">
              <a:solidFill>
                <a:srgbClr val="FF0000"/>
              </a:solidFill>
              <a:latin typeface="+mj-ea"/>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31840" y="1700808"/>
            <a:ext cx="5068614" cy="33223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正方形/長方形 5"/>
          <p:cNvSpPr/>
          <p:nvPr/>
        </p:nvSpPr>
        <p:spPr>
          <a:xfrm>
            <a:off x="6300192" y="5229200"/>
            <a:ext cx="2162175" cy="314325"/>
          </a:xfrm>
          <a:prstGeom prst="rect">
            <a:avLst/>
          </a:prstGeom>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1000" kern="100" dirty="0">
                <a:solidFill>
                  <a:srgbClr val="000000"/>
                </a:solidFill>
                <a:effectLst/>
                <a:ea typeface="ＭＳ ゴシック"/>
                <a:cs typeface="Times New Roman"/>
              </a:rPr>
              <a:t>出典：</a:t>
            </a:r>
            <a:r>
              <a:rPr lang="ja-JP" sz="1000" kern="100" dirty="0">
                <a:effectLst/>
                <a:ea typeface="ＭＳ 明朝"/>
                <a:cs typeface="Times New Roman"/>
              </a:rPr>
              <a:t>厚生労働省</a:t>
            </a:r>
            <a:r>
              <a:rPr lang="ja-JP" sz="1000" kern="100" dirty="0">
                <a:solidFill>
                  <a:srgbClr val="000000"/>
                </a:solidFill>
                <a:effectLst/>
                <a:ea typeface="ＭＳ ゴシック"/>
                <a:cs typeface="Times New Roman"/>
              </a:rPr>
              <a:t>患者調査</a:t>
            </a:r>
            <a:endParaRPr lang="ja-JP" sz="1200" kern="100" dirty="0">
              <a:effectLst/>
              <a:ea typeface="ＭＳ 明朝"/>
              <a:cs typeface="Times New Roman"/>
            </a:endParaRPr>
          </a:p>
          <a:p>
            <a:pPr algn="ctr">
              <a:spcAft>
                <a:spcPts val="0"/>
              </a:spcAft>
            </a:pPr>
            <a:r>
              <a:rPr lang="en-US" sz="1000" kern="100" dirty="0">
                <a:effectLst/>
                <a:ea typeface="ＭＳ 明朝"/>
                <a:cs typeface="Times New Roman"/>
              </a:rPr>
              <a:t> </a:t>
            </a:r>
            <a:endParaRPr lang="ja-JP" sz="1200" kern="100" dirty="0">
              <a:effectLst/>
              <a:ea typeface="ＭＳ 明朝"/>
              <a:cs typeface="Times New Roman"/>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Tree>
    <p:extLst>
      <p:ext uri="{BB962C8B-B14F-4D97-AF65-F5344CB8AC3E}">
        <p14:creationId xmlns:p14="http://schemas.microsoft.com/office/powerpoint/2010/main" val="39694760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solidFill>
                  <a:srgbClr val="C00000"/>
                </a:solidFill>
                <a:latin typeface="AR Pゴシック体S" panose="020B0600010101010101" pitchFamily="50" charset="-128"/>
                <a:ea typeface="AR Pゴシック体S" panose="020B0600010101010101" pitchFamily="50" charset="-128"/>
              </a:rPr>
              <a:t>［調</a:t>
            </a:r>
            <a:r>
              <a:rPr lang="ja-JP" altLang="en-US" dirty="0" smtClean="0">
                <a:solidFill>
                  <a:srgbClr val="C00000"/>
                </a:solidFill>
                <a:latin typeface="AR Pゴシック体S" panose="020B0600010101010101" pitchFamily="50" charset="-128"/>
                <a:ea typeface="AR Pゴシック体S" panose="020B0600010101010101" pitchFamily="50" charset="-128"/>
              </a:rPr>
              <a:t>　</a:t>
            </a:r>
            <a:r>
              <a:rPr lang="ja-JP" altLang="ja-JP" dirty="0" smtClean="0">
                <a:solidFill>
                  <a:srgbClr val="C00000"/>
                </a:solidFill>
                <a:latin typeface="AR Pゴシック体S" panose="020B0600010101010101" pitchFamily="50" charset="-128"/>
                <a:ea typeface="AR Pゴシック体S" panose="020B0600010101010101" pitchFamily="50" charset="-128"/>
              </a:rPr>
              <a:t>理］</a:t>
            </a:r>
            <a:endParaRPr kumimoji="1" lang="ja-JP" altLang="en-US" dirty="0">
              <a:solidFill>
                <a:srgbClr val="C00000"/>
              </a:solidFill>
              <a:latin typeface="AR Pゴシック体S" panose="020B0600010101010101" pitchFamily="50" charset="-128"/>
              <a:ea typeface="AR Pゴシック体S" panose="020B0600010101010101" pitchFamily="50" charset="-128"/>
            </a:endParaRPr>
          </a:p>
        </p:txBody>
      </p:sp>
      <p:sp>
        <p:nvSpPr>
          <p:cNvPr id="3" name="コンテンツ プレースホルダー 2"/>
          <p:cNvSpPr>
            <a:spLocks noGrp="1"/>
          </p:cNvSpPr>
          <p:nvPr>
            <p:ph idx="1"/>
          </p:nvPr>
        </p:nvSpPr>
        <p:spPr/>
        <p:txBody>
          <a:bodyPr/>
          <a:lstStyle/>
          <a:p>
            <a:pPr marL="0" indent="0">
              <a:buNone/>
            </a:pPr>
            <a:r>
              <a:rPr lang="ja-JP" altLang="ja-JP" dirty="0" smtClean="0"/>
              <a:t>多く</a:t>
            </a:r>
            <a:r>
              <a:rPr lang="ja-JP" altLang="ja-JP" dirty="0"/>
              <a:t>は自分で行っているが簡易化されており、会食会や配食サービス、デイサービスでの食事と組み合わせて行われている</a:t>
            </a:r>
            <a:r>
              <a:rPr lang="ja-JP" altLang="ja-JP" dirty="0" smtClean="0"/>
              <a:t>。</a:t>
            </a:r>
            <a:endParaRPr lang="en-US" altLang="ja-JP" dirty="0" smtClean="0"/>
          </a:p>
          <a:p>
            <a:pPr marL="0" indent="0">
              <a:buNone/>
            </a:pPr>
            <a:endParaRPr kumimoji="1" lang="ja-JP" altLang="en-US" dirty="0"/>
          </a:p>
        </p:txBody>
      </p:sp>
      <p:graphicFrame>
        <p:nvGraphicFramePr>
          <p:cNvPr id="6" name="表 5"/>
          <p:cNvGraphicFramePr>
            <a:graphicFrameLocks noGrp="1"/>
          </p:cNvGraphicFramePr>
          <p:nvPr>
            <p:extLst/>
          </p:nvPr>
        </p:nvGraphicFramePr>
        <p:xfrm>
          <a:off x="395536" y="3645024"/>
          <a:ext cx="8229601" cy="1553924"/>
        </p:xfrm>
        <a:graphic>
          <a:graphicData uri="http://schemas.openxmlformats.org/drawingml/2006/table">
            <a:tbl>
              <a:tblPr firstRow="1" firstCol="1" bandRow="1">
                <a:tableStyleId>{5C22544A-7EE6-4342-B048-85BDC9FD1C3A}</a:tableStyleId>
              </a:tblPr>
              <a:tblGrid>
                <a:gridCol w="1790631"/>
                <a:gridCol w="2012077"/>
                <a:gridCol w="2242040"/>
                <a:gridCol w="2184853"/>
              </a:tblGrid>
              <a:tr h="253081">
                <a:tc>
                  <a:txBody>
                    <a:bodyPr/>
                    <a:lstStyle/>
                    <a:p>
                      <a:endParaRPr lang="ja-JP" sz="700" kern="100">
                        <a:effectLst/>
                        <a:latin typeface="Perpetua"/>
                      </a:endParaRPr>
                    </a:p>
                  </a:txBody>
                  <a:tcPr marL="40152" marR="40152" marT="0" marB="0" anchor="ctr"/>
                </a:tc>
                <a:tc>
                  <a:txBody>
                    <a:bodyPr/>
                    <a:lstStyle/>
                    <a:p>
                      <a:pPr algn="ctr">
                        <a:spcAft>
                          <a:spcPts val="0"/>
                        </a:spcAft>
                      </a:pPr>
                      <a:r>
                        <a:rPr lang="ja-JP" sz="1700" kern="0">
                          <a:effectLst/>
                        </a:rPr>
                        <a:t>自　分</a:t>
                      </a:r>
                      <a:endParaRPr lang="ja-JP" sz="700" kern="100">
                        <a:effectLst/>
                        <a:latin typeface="Perpetua"/>
                        <a:ea typeface="HG創英ﾌﾟﾚｾﾞﾝｽEB"/>
                        <a:cs typeface="Times New Roman"/>
                      </a:endParaRPr>
                    </a:p>
                  </a:txBody>
                  <a:tcPr marL="40152" marR="40152" marT="0" marB="0" anchor="ctr"/>
                </a:tc>
                <a:tc>
                  <a:txBody>
                    <a:bodyPr/>
                    <a:lstStyle/>
                    <a:p>
                      <a:pPr algn="ctr">
                        <a:spcAft>
                          <a:spcPts val="0"/>
                        </a:spcAft>
                      </a:pPr>
                      <a:r>
                        <a:rPr lang="ja-JP" sz="1700" kern="0">
                          <a:effectLst/>
                        </a:rPr>
                        <a:t>サポート　＋　自分</a:t>
                      </a:r>
                      <a:endParaRPr lang="ja-JP" sz="700" kern="100">
                        <a:effectLst/>
                        <a:latin typeface="Perpetua"/>
                        <a:ea typeface="HG創英ﾌﾟﾚｾﾞﾝｽEB"/>
                        <a:cs typeface="Times New Roman"/>
                      </a:endParaRPr>
                    </a:p>
                  </a:txBody>
                  <a:tcPr marL="40152" marR="40152" marT="0" marB="0" anchor="ctr"/>
                </a:tc>
                <a:tc>
                  <a:txBody>
                    <a:bodyPr/>
                    <a:lstStyle/>
                    <a:p>
                      <a:pPr algn="ctr">
                        <a:spcAft>
                          <a:spcPts val="0"/>
                        </a:spcAft>
                      </a:pPr>
                      <a:r>
                        <a:rPr lang="ja-JP" sz="1700" kern="0">
                          <a:effectLst/>
                        </a:rPr>
                        <a:t>サポートのみ</a:t>
                      </a:r>
                      <a:endParaRPr lang="ja-JP" sz="700" kern="100">
                        <a:effectLst/>
                        <a:latin typeface="Perpetua"/>
                        <a:ea typeface="HG創英ﾌﾟﾚｾﾞﾝｽEB"/>
                        <a:cs typeface="Times New Roman"/>
                      </a:endParaRPr>
                    </a:p>
                  </a:txBody>
                  <a:tcPr marL="40152" marR="40152" marT="0" marB="0" anchor="ctr"/>
                </a:tc>
              </a:tr>
              <a:tr h="335414">
                <a:tc>
                  <a:txBody>
                    <a:bodyPr/>
                    <a:lstStyle/>
                    <a:p>
                      <a:pPr algn="l">
                        <a:spcAft>
                          <a:spcPts val="0"/>
                        </a:spcAft>
                      </a:pPr>
                      <a:r>
                        <a:rPr lang="ja-JP" sz="1700" kern="0">
                          <a:effectLst/>
                        </a:rPr>
                        <a:t>東 京 圏　</a:t>
                      </a:r>
                      <a:r>
                        <a:rPr lang="en-US" sz="1700" kern="0">
                          <a:effectLst/>
                        </a:rPr>
                        <a:t>n=11</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８</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２</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１</a:t>
                      </a:r>
                      <a:endParaRPr lang="ja-JP" sz="700" kern="100">
                        <a:effectLst/>
                        <a:latin typeface="Perpetua"/>
                        <a:ea typeface="HG創英ﾌﾟﾚｾﾞﾝｽEB"/>
                        <a:cs typeface="Times New Roman"/>
                      </a:endParaRPr>
                    </a:p>
                  </a:txBody>
                  <a:tcPr marL="40152" marR="40152" marT="0" marB="0" anchor="ctr"/>
                </a:tc>
              </a:tr>
              <a:tr h="441270">
                <a:tc>
                  <a:txBody>
                    <a:bodyPr/>
                    <a:lstStyle/>
                    <a:p>
                      <a:pPr algn="l">
                        <a:spcAft>
                          <a:spcPts val="0"/>
                        </a:spcAft>
                      </a:pPr>
                      <a:r>
                        <a:rPr lang="ja-JP" sz="1700" kern="0">
                          <a:effectLst/>
                        </a:rPr>
                        <a:t>北陸都市  </a:t>
                      </a:r>
                      <a:r>
                        <a:rPr lang="en-US" sz="1700" kern="0">
                          <a:effectLst/>
                        </a:rPr>
                        <a:t>n=11</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１０</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１</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０</a:t>
                      </a:r>
                      <a:endParaRPr lang="ja-JP" sz="700" kern="100">
                        <a:effectLst/>
                        <a:latin typeface="Perpetua"/>
                        <a:ea typeface="HG創英ﾌﾟﾚｾﾞﾝｽEB"/>
                        <a:cs typeface="Times New Roman"/>
                      </a:endParaRPr>
                    </a:p>
                  </a:txBody>
                  <a:tcPr marL="40152" marR="40152" marT="0" marB="0" anchor="ctr"/>
                </a:tc>
              </a:tr>
              <a:tr h="253081">
                <a:tc>
                  <a:txBody>
                    <a:bodyPr/>
                    <a:lstStyle/>
                    <a:p>
                      <a:pPr algn="l">
                        <a:spcAft>
                          <a:spcPts val="0"/>
                        </a:spcAft>
                      </a:pPr>
                      <a:r>
                        <a:rPr lang="ja-JP" sz="1700" kern="0">
                          <a:effectLst/>
                        </a:rPr>
                        <a:t>合　　　計</a:t>
                      </a:r>
                      <a:r>
                        <a:rPr lang="en-US" sz="1700" kern="0">
                          <a:effectLst/>
                        </a:rPr>
                        <a:t> n=22</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１８</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３</a:t>
                      </a:r>
                      <a:endParaRPr lang="ja-JP" sz="700" kern="100">
                        <a:effectLst/>
                        <a:latin typeface="Perpetua"/>
                        <a:ea typeface="HG創英ﾌﾟﾚｾﾞﾝｽEB"/>
                        <a:cs typeface="Times New Roman"/>
                      </a:endParaRPr>
                    </a:p>
                  </a:txBody>
                  <a:tcPr marL="40152" marR="40152" marT="0" marB="0" anchor="ctr"/>
                </a:tc>
                <a:tc>
                  <a:txBody>
                    <a:bodyPr/>
                    <a:lstStyle/>
                    <a:p>
                      <a:pPr algn="r">
                        <a:spcAft>
                          <a:spcPts val="0"/>
                        </a:spcAft>
                      </a:pPr>
                      <a:r>
                        <a:rPr lang="ja-JP" sz="1700" kern="0">
                          <a:effectLst/>
                        </a:rPr>
                        <a:t>１</a:t>
                      </a:r>
                      <a:endParaRPr lang="ja-JP" sz="700" kern="100">
                        <a:effectLst/>
                        <a:latin typeface="Perpetua"/>
                        <a:ea typeface="HG創英ﾌﾟﾚｾﾞﾝｽEB"/>
                        <a:cs typeface="Times New Roman"/>
                      </a:endParaRPr>
                    </a:p>
                  </a:txBody>
                  <a:tcPr marL="40152" marR="40152" marT="0" marB="0" anchor="ctr"/>
                </a:tc>
              </a:tr>
              <a:tr h="253081">
                <a:tc>
                  <a:txBody>
                    <a:bodyPr/>
                    <a:lstStyle/>
                    <a:p>
                      <a:endParaRPr lang="ja-JP" sz="700" kern="100">
                        <a:effectLst/>
                        <a:latin typeface="Perpetua"/>
                      </a:endParaRPr>
                    </a:p>
                  </a:txBody>
                  <a:tcPr marL="40152" marR="40152" marT="0" marB="0" anchor="ctr"/>
                </a:tc>
                <a:tc>
                  <a:txBody>
                    <a:bodyPr/>
                    <a:lstStyle/>
                    <a:p>
                      <a:endParaRPr lang="ja-JP" sz="700" kern="100">
                        <a:effectLst/>
                        <a:latin typeface="Perpetua"/>
                      </a:endParaRPr>
                    </a:p>
                  </a:txBody>
                  <a:tcPr marL="40152" marR="40152" marT="0" marB="0" anchor="ctr"/>
                </a:tc>
                <a:tc gridSpan="2">
                  <a:txBody>
                    <a:bodyPr/>
                    <a:lstStyle/>
                    <a:p>
                      <a:pPr algn="l">
                        <a:spcAft>
                          <a:spcPts val="0"/>
                        </a:spcAft>
                      </a:pPr>
                      <a:r>
                        <a:rPr lang="ja-JP" sz="1700" kern="0" dirty="0">
                          <a:effectLst/>
                        </a:rPr>
                        <a:t>＊サポート：子、ヘルパー等、デイ、配食</a:t>
                      </a:r>
                      <a:endParaRPr lang="ja-JP" sz="700" kern="100" dirty="0">
                        <a:effectLst/>
                        <a:latin typeface="Perpetua"/>
                        <a:ea typeface="HG創英ﾌﾟﾚｾﾞﾝｽEB"/>
                        <a:cs typeface="Times New Roman"/>
                      </a:endParaRPr>
                    </a:p>
                  </a:txBody>
                  <a:tcPr marL="40152" marR="40152" marT="0" marB="0" anchor="ctr"/>
                </a:tc>
                <a:tc hMerge="1">
                  <a:txBody>
                    <a:bodyPr/>
                    <a:lstStyle/>
                    <a:p>
                      <a:endParaRPr kumimoji="1" lang="ja-JP" altLang="en-US"/>
                    </a:p>
                  </a:txBody>
                  <a:tcPr/>
                </a:tc>
              </a:tr>
            </a:tbl>
          </a:graphicData>
        </a:graphic>
      </p:graphicFrame>
      <p:sp>
        <p:nvSpPr>
          <p:cNvPr id="5" name="テキスト ボックス 4"/>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30</a:t>
            </a:fld>
            <a:endParaRPr kumimoji="1" lang="ja-JP" altLang="en-US"/>
          </a:p>
        </p:txBody>
      </p:sp>
    </p:spTree>
    <p:extLst>
      <p:ext uri="{BB962C8B-B14F-4D97-AF65-F5344CB8AC3E}">
        <p14:creationId xmlns:p14="http://schemas.microsoft.com/office/powerpoint/2010/main" val="38470096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solidFill>
                  <a:srgbClr val="C00000"/>
                </a:solidFill>
                <a:latin typeface="AR Pゴシック体S" panose="020B0600010101010101" pitchFamily="50" charset="-128"/>
                <a:ea typeface="AR Pゴシック体S" panose="020B0600010101010101" pitchFamily="50" charset="-128"/>
              </a:rPr>
              <a:t>［買</a:t>
            </a:r>
            <a:r>
              <a:rPr lang="ja-JP" altLang="en-US" dirty="0" smtClean="0">
                <a:solidFill>
                  <a:srgbClr val="C00000"/>
                </a:solidFill>
                <a:latin typeface="AR Pゴシック体S" panose="020B0600010101010101" pitchFamily="50" charset="-128"/>
                <a:ea typeface="AR Pゴシック体S" panose="020B0600010101010101" pitchFamily="50" charset="-128"/>
              </a:rPr>
              <a:t>　</a:t>
            </a:r>
            <a:r>
              <a:rPr lang="ja-JP" altLang="ja-JP" dirty="0" smtClean="0">
                <a:solidFill>
                  <a:srgbClr val="C00000"/>
                </a:solidFill>
                <a:latin typeface="AR Pゴシック体S" panose="020B0600010101010101" pitchFamily="50" charset="-128"/>
                <a:ea typeface="AR Pゴシック体S" panose="020B0600010101010101" pitchFamily="50" charset="-128"/>
              </a:rPr>
              <a:t>物］</a:t>
            </a:r>
            <a:endParaRPr kumimoji="1" lang="ja-JP" altLang="en-US" dirty="0">
              <a:solidFill>
                <a:srgbClr val="C00000"/>
              </a:solidFill>
              <a:latin typeface="AR Pゴシック体S" panose="020B0600010101010101" pitchFamily="50" charset="-128"/>
              <a:ea typeface="AR Pゴシック体S" panose="020B0600010101010101" pitchFamily="50" charset="-128"/>
            </a:endParaRPr>
          </a:p>
        </p:txBody>
      </p:sp>
      <p:sp>
        <p:nvSpPr>
          <p:cNvPr id="3" name="コンテンツ プレースホルダー 2"/>
          <p:cNvSpPr>
            <a:spLocks noGrp="1"/>
          </p:cNvSpPr>
          <p:nvPr>
            <p:ph idx="1"/>
          </p:nvPr>
        </p:nvSpPr>
        <p:spPr/>
        <p:txBody>
          <a:bodyPr/>
          <a:lstStyle/>
          <a:p>
            <a:pPr marL="0" indent="0">
              <a:buNone/>
            </a:pPr>
            <a:r>
              <a:rPr lang="ja-JP" altLang="ja-JP" dirty="0" smtClean="0"/>
              <a:t>シルバーカー</a:t>
            </a:r>
            <a:r>
              <a:rPr lang="ja-JP" altLang="ja-JP" dirty="0"/>
              <a:t>やタクシー利用などにより自分で何とか行うが、「大変」「ほしい物が買えない」という不自由さがある。</a:t>
            </a:r>
          </a:p>
          <a:p>
            <a:pPr marL="0" indent="0">
              <a:buNone/>
            </a:pPr>
            <a:endParaRPr kumimoji="1" lang="ja-JP" altLang="en-US" dirty="0"/>
          </a:p>
        </p:txBody>
      </p:sp>
      <p:graphicFrame>
        <p:nvGraphicFramePr>
          <p:cNvPr id="4" name="表 3"/>
          <p:cNvGraphicFramePr>
            <a:graphicFrameLocks noGrp="1"/>
          </p:cNvGraphicFramePr>
          <p:nvPr>
            <p:extLst/>
          </p:nvPr>
        </p:nvGraphicFramePr>
        <p:xfrm>
          <a:off x="323528" y="3933056"/>
          <a:ext cx="8229600" cy="2026920"/>
        </p:xfrm>
        <a:graphic>
          <a:graphicData uri="http://schemas.openxmlformats.org/drawingml/2006/table">
            <a:tbl>
              <a:tblPr firstRow="1" firstCol="1" bandRow="1">
                <a:tableStyleId>{5C22544A-7EE6-4342-B048-85BDC9FD1C3A}</a:tableStyleId>
              </a:tblPr>
              <a:tblGrid>
                <a:gridCol w="2628698"/>
                <a:gridCol w="2800451"/>
                <a:gridCol w="2800451"/>
              </a:tblGrid>
              <a:tr h="287191">
                <a:tc>
                  <a:txBody>
                    <a:bodyPr/>
                    <a:lstStyle/>
                    <a:p>
                      <a:pPr algn="ctr">
                        <a:spcAft>
                          <a:spcPts val="0"/>
                        </a:spcAft>
                      </a:pPr>
                      <a:r>
                        <a:rPr lang="ja-JP" sz="1900" kern="0">
                          <a:effectLst/>
                        </a:rPr>
                        <a:t>　</a:t>
                      </a:r>
                      <a:endParaRPr lang="ja-JP" sz="800" kern="100">
                        <a:effectLst/>
                        <a:latin typeface="Perpetua"/>
                        <a:ea typeface="HG創英ﾌﾟﾚｾﾞﾝｽEB"/>
                        <a:cs typeface="Times New Roman"/>
                      </a:endParaRPr>
                    </a:p>
                  </a:txBody>
                  <a:tcPr marL="45564" marR="45564" marT="0" marB="0" anchor="ctr"/>
                </a:tc>
                <a:tc>
                  <a:txBody>
                    <a:bodyPr/>
                    <a:lstStyle/>
                    <a:p>
                      <a:pPr algn="ctr">
                        <a:spcAft>
                          <a:spcPts val="0"/>
                        </a:spcAft>
                      </a:pPr>
                      <a:r>
                        <a:rPr lang="ja-JP" sz="1900" kern="0">
                          <a:effectLst/>
                        </a:rPr>
                        <a:t>自　分</a:t>
                      </a:r>
                      <a:endParaRPr lang="ja-JP" sz="800" kern="100">
                        <a:effectLst/>
                        <a:latin typeface="Perpetua"/>
                        <a:ea typeface="HG創英ﾌﾟﾚｾﾞﾝｽEB"/>
                        <a:cs typeface="Times New Roman"/>
                      </a:endParaRPr>
                    </a:p>
                  </a:txBody>
                  <a:tcPr marL="45564" marR="45564" marT="0" marB="0" anchor="ctr"/>
                </a:tc>
                <a:tc>
                  <a:txBody>
                    <a:bodyPr/>
                    <a:lstStyle/>
                    <a:p>
                      <a:pPr algn="ctr">
                        <a:spcAft>
                          <a:spcPts val="0"/>
                        </a:spcAft>
                      </a:pPr>
                      <a:r>
                        <a:rPr lang="ja-JP" sz="1900" kern="0">
                          <a:effectLst/>
                        </a:rPr>
                        <a:t>サポート　＋　自分</a:t>
                      </a:r>
                      <a:endParaRPr lang="ja-JP" sz="800" kern="100">
                        <a:effectLst/>
                        <a:latin typeface="Perpetua"/>
                        <a:ea typeface="HG創英ﾌﾟﾚｾﾞﾝｽEB"/>
                        <a:cs typeface="Times New Roman"/>
                      </a:endParaRPr>
                    </a:p>
                  </a:txBody>
                  <a:tcPr marL="45564" marR="45564" marT="0" marB="0" anchor="ctr"/>
                </a:tc>
              </a:tr>
              <a:tr h="287191">
                <a:tc rowSpan="2">
                  <a:txBody>
                    <a:bodyPr/>
                    <a:lstStyle/>
                    <a:p>
                      <a:pPr algn="l">
                        <a:spcAft>
                          <a:spcPts val="0"/>
                        </a:spcAft>
                      </a:pPr>
                      <a:r>
                        <a:rPr lang="ja-JP" sz="1900" kern="0">
                          <a:effectLst/>
                        </a:rPr>
                        <a:t>東 京 圏　</a:t>
                      </a:r>
                      <a:r>
                        <a:rPr lang="en-US" sz="1900" kern="0">
                          <a:effectLst/>
                        </a:rPr>
                        <a:t>n=11</a:t>
                      </a:r>
                      <a:endParaRPr lang="ja-JP" sz="800" kern="100">
                        <a:effectLst/>
                        <a:latin typeface="Perpetua"/>
                        <a:ea typeface="HG創英ﾌﾟﾚｾﾞﾝｽEB"/>
                        <a:cs typeface="Times New Roman"/>
                      </a:endParaRPr>
                    </a:p>
                  </a:txBody>
                  <a:tcPr marL="45564" marR="45564" marT="0" marB="0" anchor="ctr"/>
                </a:tc>
                <a:tc>
                  <a:txBody>
                    <a:bodyPr/>
                    <a:lstStyle/>
                    <a:p>
                      <a:pPr algn="r">
                        <a:spcAft>
                          <a:spcPts val="0"/>
                        </a:spcAft>
                      </a:pPr>
                      <a:r>
                        <a:rPr lang="ja-JP" sz="1900" kern="0">
                          <a:effectLst/>
                        </a:rPr>
                        <a:t>８</a:t>
                      </a:r>
                      <a:endParaRPr lang="ja-JP" sz="800" kern="100">
                        <a:effectLst/>
                        <a:latin typeface="Perpetua"/>
                        <a:ea typeface="HG創英ﾌﾟﾚｾﾞﾝｽEB"/>
                        <a:cs typeface="Times New Roman"/>
                      </a:endParaRPr>
                    </a:p>
                  </a:txBody>
                  <a:tcPr marL="45564" marR="45564" marT="0" marB="0" anchor="ctr"/>
                </a:tc>
                <a:tc>
                  <a:txBody>
                    <a:bodyPr/>
                    <a:lstStyle/>
                    <a:p>
                      <a:pPr algn="r">
                        <a:spcAft>
                          <a:spcPts val="0"/>
                        </a:spcAft>
                      </a:pPr>
                      <a:r>
                        <a:rPr lang="ja-JP" sz="1900" kern="0">
                          <a:effectLst/>
                        </a:rPr>
                        <a:t>３</a:t>
                      </a:r>
                      <a:endParaRPr lang="ja-JP" sz="800" kern="100">
                        <a:effectLst/>
                        <a:latin typeface="Perpetua"/>
                        <a:ea typeface="HG創英ﾌﾟﾚｾﾞﾝｽEB"/>
                        <a:cs typeface="Times New Roman"/>
                      </a:endParaRPr>
                    </a:p>
                  </a:txBody>
                  <a:tcPr marL="45564" marR="45564" marT="0" marB="0" anchor="ctr"/>
                </a:tc>
              </a:tr>
              <a:tr h="287191">
                <a:tc vMerge="1">
                  <a:txBody>
                    <a:bodyPr/>
                    <a:lstStyle/>
                    <a:p>
                      <a:endParaRPr kumimoji="1" lang="ja-JP" altLang="en-US"/>
                    </a:p>
                  </a:txBody>
                  <a:tcPr/>
                </a:tc>
                <a:tc>
                  <a:txBody>
                    <a:bodyPr/>
                    <a:lstStyle/>
                    <a:p>
                      <a:pPr algn="r">
                        <a:spcAft>
                          <a:spcPts val="0"/>
                        </a:spcAft>
                      </a:pPr>
                      <a:r>
                        <a:rPr lang="ja-JP" sz="1900" kern="0">
                          <a:effectLst/>
                        </a:rPr>
                        <a:t>（うちシルバーカー３）</a:t>
                      </a:r>
                      <a:endParaRPr lang="ja-JP" sz="800" kern="100">
                        <a:effectLst/>
                        <a:latin typeface="Perpetua"/>
                        <a:ea typeface="HG創英ﾌﾟﾚｾﾞﾝｽEB"/>
                        <a:cs typeface="Times New Roman"/>
                      </a:endParaRPr>
                    </a:p>
                  </a:txBody>
                  <a:tcPr marL="45564" marR="45564" marT="0" marB="0" anchor="ctr"/>
                </a:tc>
                <a:tc>
                  <a:txBody>
                    <a:bodyPr/>
                    <a:lstStyle/>
                    <a:p>
                      <a:pPr algn="l">
                        <a:spcAft>
                          <a:spcPts val="0"/>
                        </a:spcAft>
                      </a:pPr>
                      <a:r>
                        <a:rPr lang="ja-JP" sz="1900" kern="0">
                          <a:effectLst/>
                        </a:rPr>
                        <a:t>　</a:t>
                      </a:r>
                      <a:endParaRPr lang="ja-JP" sz="800" kern="100">
                        <a:effectLst/>
                        <a:latin typeface="Perpetua"/>
                        <a:ea typeface="HG創英ﾌﾟﾚｾﾞﾝｽEB"/>
                        <a:cs typeface="Times New Roman"/>
                      </a:endParaRPr>
                    </a:p>
                  </a:txBody>
                  <a:tcPr marL="45564" marR="45564" marT="0" marB="0" anchor="ctr"/>
                </a:tc>
              </a:tr>
              <a:tr h="287191">
                <a:tc rowSpan="2">
                  <a:txBody>
                    <a:bodyPr/>
                    <a:lstStyle/>
                    <a:p>
                      <a:pPr algn="l">
                        <a:spcAft>
                          <a:spcPts val="0"/>
                        </a:spcAft>
                      </a:pPr>
                      <a:r>
                        <a:rPr lang="ja-JP" sz="1900" kern="0">
                          <a:effectLst/>
                        </a:rPr>
                        <a:t>北陸都市 </a:t>
                      </a:r>
                      <a:r>
                        <a:rPr lang="en-US" sz="1900" kern="0">
                          <a:effectLst/>
                        </a:rPr>
                        <a:t> n=11</a:t>
                      </a:r>
                      <a:endParaRPr lang="ja-JP" sz="800" kern="100">
                        <a:effectLst/>
                        <a:latin typeface="Perpetua"/>
                        <a:ea typeface="HG創英ﾌﾟﾚｾﾞﾝｽEB"/>
                        <a:cs typeface="Times New Roman"/>
                      </a:endParaRPr>
                    </a:p>
                  </a:txBody>
                  <a:tcPr marL="45564" marR="45564" marT="0" marB="0" anchor="ctr"/>
                </a:tc>
                <a:tc>
                  <a:txBody>
                    <a:bodyPr/>
                    <a:lstStyle/>
                    <a:p>
                      <a:pPr algn="r">
                        <a:spcAft>
                          <a:spcPts val="0"/>
                        </a:spcAft>
                      </a:pPr>
                      <a:r>
                        <a:rPr lang="ja-JP" sz="1900" kern="0">
                          <a:effectLst/>
                        </a:rPr>
                        <a:t>６</a:t>
                      </a:r>
                      <a:endParaRPr lang="ja-JP" sz="800" kern="100">
                        <a:effectLst/>
                        <a:latin typeface="Perpetua"/>
                        <a:ea typeface="HG創英ﾌﾟﾚｾﾞﾝｽEB"/>
                        <a:cs typeface="Times New Roman"/>
                      </a:endParaRPr>
                    </a:p>
                  </a:txBody>
                  <a:tcPr marL="45564" marR="45564" marT="0" marB="0" anchor="ctr"/>
                </a:tc>
                <a:tc>
                  <a:txBody>
                    <a:bodyPr/>
                    <a:lstStyle/>
                    <a:p>
                      <a:pPr algn="r">
                        <a:spcAft>
                          <a:spcPts val="0"/>
                        </a:spcAft>
                      </a:pPr>
                      <a:r>
                        <a:rPr lang="ja-JP" sz="1900" kern="0">
                          <a:effectLst/>
                        </a:rPr>
                        <a:t>５</a:t>
                      </a:r>
                      <a:endParaRPr lang="ja-JP" sz="800" kern="100">
                        <a:effectLst/>
                        <a:latin typeface="Perpetua"/>
                        <a:ea typeface="HG創英ﾌﾟﾚｾﾞﾝｽEB"/>
                        <a:cs typeface="Times New Roman"/>
                      </a:endParaRPr>
                    </a:p>
                  </a:txBody>
                  <a:tcPr marL="45564" marR="45564" marT="0" marB="0" anchor="ctr"/>
                </a:tc>
              </a:tr>
              <a:tr h="287191">
                <a:tc vMerge="1">
                  <a:txBody>
                    <a:bodyPr/>
                    <a:lstStyle/>
                    <a:p>
                      <a:endParaRPr kumimoji="1" lang="ja-JP" altLang="en-US"/>
                    </a:p>
                  </a:txBody>
                  <a:tcPr/>
                </a:tc>
                <a:tc>
                  <a:txBody>
                    <a:bodyPr/>
                    <a:lstStyle/>
                    <a:p>
                      <a:pPr algn="r">
                        <a:spcAft>
                          <a:spcPts val="0"/>
                        </a:spcAft>
                      </a:pPr>
                      <a:r>
                        <a:rPr lang="ja-JP" sz="1900" kern="0">
                          <a:effectLst/>
                        </a:rPr>
                        <a:t>（うちシルバーカー３）</a:t>
                      </a:r>
                      <a:endParaRPr lang="ja-JP" sz="800" kern="100">
                        <a:effectLst/>
                        <a:latin typeface="Perpetua"/>
                        <a:ea typeface="HG創英ﾌﾟﾚｾﾞﾝｽEB"/>
                        <a:cs typeface="Times New Roman"/>
                      </a:endParaRPr>
                    </a:p>
                  </a:txBody>
                  <a:tcPr marL="45564" marR="45564" marT="0" marB="0" anchor="ctr"/>
                </a:tc>
                <a:tc>
                  <a:txBody>
                    <a:bodyPr/>
                    <a:lstStyle/>
                    <a:p>
                      <a:pPr algn="l">
                        <a:spcAft>
                          <a:spcPts val="0"/>
                        </a:spcAft>
                      </a:pPr>
                      <a:r>
                        <a:rPr lang="ja-JP" sz="1900" kern="0">
                          <a:effectLst/>
                        </a:rPr>
                        <a:t>　</a:t>
                      </a:r>
                      <a:endParaRPr lang="ja-JP" sz="800" kern="100">
                        <a:effectLst/>
                        <a:latin typeface="Perpetua"/>
                        <a:ea typeface="HG創英ﾌﾟﾚｾﾞﾝｽEB"/>
                        <a:cs typeface="Times New Roman"/>
                      </a:endParaRPr>
                    </a:p>
                  </a:txBody>
                  <a:tcPr marL="45564" marR="45564" marT="0" marB="0" anchor="ctr"/>
                </a:tc>
              </a:tr>
              <a:tr h="287191">
                <a:tc>
                  <a:txBody>
                    <a:bodyPr/>
                    <a:lstStyle/>
                    <a:p>
                      <a:pPr algn="l">
                        <a:spcAft>
                          <a:spcPts val="0"/>
                        </a:spcAft>
                      </a:pPr>
                      <a:r>
                        <a:rPr lang="ja-JP" sz="1900" kern="0">
                          <a:effectLst/>
                        </a:rPr>
                        <a:t>合　　　計</a:t>
                      </a:r>
                      <a:r>
                        <a:rPr lang="en-US" sz="1900" kern="0">
                          <a:effectLst/>
                        </a:rPr>
                        <a:t> n=22</a:t>
                      </a:r>
                      <a:endParaRPr lang="ja-JP" sz="800" kern="100">
                        <a:effectLst/>
                        <a:latin typeface="Perpetua"/>
                        <a:ea typeface="HG創英ﾌﾟﾚｾﾞﾝｽEB"/>
                        <a:cs typeface="Times New Roman"/>
                      </a:endParaRPr>
                    </a:p>
                  </a:txBody>
                  <a:tcPr marL="45564" marR="45564" marT="0" marB="0" anchor="ctr"/>
                </a:tc>
                <a:tc>
                  <a:txBody>
                    <a:bodyPr/>
                    <a:lstStyle/>
                    <a:p>
                      <a:pPr algn="r">
                        <a:spcAft>
                          <a:spcPts val="0"/>
                        </a:spcAft>
                      </a:pPr>
                      <a:r>
                        <a:rPr lang="ja-JP" sz="1900" kern="0">
                          <a:effectLst/>
                        </a:rPr>
                        <a:t>１４</a:t>
                      </a:r>
                      <a:endParaRPr lang="ja-JP" sz="800" kern="100">
                        <a:effectLst/>
                        <a:latin typeface="Perpetua"/>
                        <a:ea typeface="HG創英ﾌﾟﾚｾﾞﾝｽEB"/>
                        <a:cs typeface="Times New Roman"/>
                      </a:endParaRPr>
                    </a:p>
                  </a:txBody>
                  <a:tcPr marL="45564" marR="45564" marT="0" marB="0" anchor="ctr"/>
                </a:tc>
                <a:tc>
                  <a:txBody>
                    <a:bodyPr/>
                    <a:lstStyle/>
                    <a:p>
                      <a:pPr algn="r">
                        <a:spcAft>
                          <a:spcPts val="0"/>
                        </a:spcAft>
                      </a:pPr>
                      <a:r>
                        <a:rPr lang="ja-JP" sz="1900" kern="0">
                          <a:effectLst/>
                        </a:rPr>
                        <a:t>８</a:t>
                      </a:r>
                      <a:endParaRPr lang="ja-JP" sz="800" kern="100">
                        <a:effectLst/>
                        <a:latin typeface="Perpetua"/>
                        <a:ea typeface="HG創英ﾌﾟﾚｾﾞﾝｽEB"/>
                        <a:cs typeface="Times New Roman"/>
                      </a:endParaRPr>
                    </a:p>
                  </a:txBody>
                  <a:tcPr marL="45564" marR="45564" marT="0" marB="0" anchor="ctr"/>
                </a:tc>
              </a:tr>
              <a:tr h="287191">
                <a:tc>
                  <a:txBody>
                    <a:bodyPr/>
                    <a:lstStyle/>
                    <a:p>
                      <a:endParaRPr lang="ja-JP" sz="800" kern="100">
                        <a:effectLst/>
                        <a:latin typeface="Perpetua"/>
                      </a:endParaRPr>
                    </a:p>
                  </a:txBody>
                  <a:tcPr marL="45564" marR="45564" marT="0" marB="0" anchor="ctr"/>
                </a:tc>
                <a:tc>
                  <a:txBody>
                    <a:bodyPr/>
                    <a:lstStyle/>
                    <a:p>
                      <a:endParaRPr lang="ja-JP" sz="800" kern="100">
                        <a:effectLst/>
                        <a:latin typeface="Perpetua"/>
                      </a:endParaRPr>
                    </a:p>
                  </a:txBody>
                  <a:tcPr marL="45564" marR="45564" marT="0" marB="0" anchor="ctr"/>
                </a:tc>
                <a:tc>
                  <a:txBody>
                    <a:bodyPr/>
                    <a:lstStyle/>
                    <a:p>
                      <a:pPr algn="l">
                        <a:spcAft>
                          <a:spcPts val="0"/>
                        </a:spcAft>
                      </a:pPr>
                      <a:r>
                        <a:rPr lang="ja-JP" sz="1900" kern="0" dirty="0">
                          <a:effectLst/>
                        </a:rPr>
                        <a:t>＊サポートのみはなし</a:t>
                      </a:r>
                      <a:endParaRPr lang="ja-JP" sz="800" kern="100" dirty="0">
                        <a:effectLst/>
                        <a:latin typeface="Perpetua"/>
                        <a:ea typeface="HG創英ﾌﾟﾚｾﾞﾝｽEB"/>
                        <a:cs typeface="Times New Roman"/>
                      </a:endParaRPr>
                    </a:p>
                  </a:txBody>
                  <a:tcPr marL="45564" marR="45564" marT="0" marB="0" anchor="ctr"/>
                </a:tc>
              </a:tr>
            </a:tbl>
          </a:graphicData>
        </a:graphic>
      </p:graphicFrame>
      <p:sp>
        <p:nvSpPr>
          <p:cNvPr id="5" name="テキスト ボックス 4"/>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31</a:t>
            </a:fld>
            <a:endParaRPr kumimoji="1" lang="ja-JP" altLang="en-US"/>
          </a:p>
        </p:txBody>
      </p:sp>
    </p:spTree>
    <p:extLst>
      <p:ext uri="{BB962C8B-B14F-4D97-AF65-F5344CB8AC3E}">
        <p14:creationId xmlns:p14="http://schemas.microsoft.com/office/powerpoint/2010/main" val="23590149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solidFill>
                  <a:srgbClr val="C00000"/>
                </a:solidFill>
                <a:latin typeface="AR Pゴシック体S" panose="020B0600010101010101" pitchFamily="50" charset="-128"/>
                <a:ea typeface="AR Pゴシック体S" panose="020B0600010101010101" pitchFamily="50" charset="-128"/>
              </a:rPr>
              <a:t>［掃</a:t>
            </a:r>
            <a:r>
              <a:rPr lang="ja-JP" altLang="en-US" dirty="0" smtClean="0">
                <a:solidFill>
                  <a:srgbClr val="C00000"/>
                </a:solidFill>
                <a:latin typeface="AR Pゴシック体S" panose="020B0600010101010101" pitchFamily="50" charset="-128"/>
                <a:ea typeface="AR Pゴシック体S" panose="020B0600010101010101" pitchFamily="50" charset="-128"/>
              </a:rPr>
              <a:t>　</a:t>
            </a:r>
            <a:r>
              <a:rPr lang="ja-JP" altLang="ja-JP" dirty="0" smtClean="0">
                <a:solidFill>
                  <a:srgbClr val="C00000"/>
                </a:solidFill>
                <a:latin typeface="AR Pゴシック体S" panose="020B0600010101010101" pitchFamily="50" charset="-128"/>
                <a:ea typeface="AR Pゴシック体S" panose="020B0600010101010101" pitchFamily="50" charset="-128"/>
              </a:rPr>
              <a:t>除］</a:t>
            </a:r>
            <a:endParaRPr kumimoji="1" lang="ja-JP" altLang="en-US" dirty="0">
              <a:solidFill>
                <a:srgbClr val="C00000"/>
              </a:solidFill>
              <a:latin typeface="AR Pゴシック体S" panose="020B0600010101010101" pitchFamily="50" charset="-128"/>
              <a:ea typeface="AR Pゴシック体S" panose="020B0600010101010101" pitchFamily="50" charset="-128"/>
            </a:endParaRPr>
          </a:p>
        </p:txBody>
      </p:sp>
      <p:graphicFrame>
        <p:nvGraphicFramePr>
          <p:cNvPr id="4" name="コンテンツ プレースホルダー 3"/>
          <p:cNvGraphicFramePr>
            <a:graphicFrameLocks noGrp="1"/>
          </p:cNvGraphicFramePr>
          <p:nvPr>
            <p:ph idx="1"/>
            <p:extLst/>
          </p:nvPr>
        </p:nvGraphicFramePr>
        <p:xfrm>
          <a:off x="611560" y="2924944"/>
          <a:ext cx="8136904" cy="3108881"/>
        </p:xfrm>
        <a:graphic>
          <a:graphicData uri="http://schemas.openxmlformats.org/drawingml/2006/table">
            <a:tbl>
              <a:tblPr firstRow="1" firstCol="1" bandRow="1">
                <a:tableStyleId>{5C22544A-7EE6-4342-B048-85BDC9FD1C3A}</a:tableStyleId>
              </a:tblPr>
              <a:tblGrid>
                <a:gridCol w="2567366"/>
                <a:gridCol w="1465082"/>
                <a:gridCol w="643570"/>
                <a:gridCol w="940606"/>
                <a:gridCol w="2520280"/>
              </a:tblGrid>
              <a:tr h="532657">
                <a:tc>
                  <a:txBody>
                    <a:bodyPr/>
                    <a:lstStyle/>
                    <a:p>
                      <a:pPr algn="ctr">
                        <a:spcAft>
                          <a:spcPts val="0"/>
                        </a:spcAft>
                      </a:pPr>
                      <a:r>
                        <a:rPr lang="ja-JP" sz="1400" b="1" kern="0" dirty="0">
                          <a:effectLst/>
                        </a:rPr>
                        <a:t>　</a:t>
                      </a:r>
                      <a:endParaRPr lang="ja-JP" sz="600" b="1" kern="100" dirty="0">
                        <a:effectLst/>
                        <a:latin typeface="Perpetua"/>
                        <a:ea typeface="HG創英ﾌﾟﾚｾﾞﾝｽEB"/>
                        <a:cs typeface="Times New Roman"/>
                      </a:endParaRPr>
                    </a:p>
                  </a:txBody>
                  <a:tcPr marL="33991" marR="33991" marT="0" marB="0" anchor="ctr"/>
                </a:tc>
                <a:tc>
                  <a:txBody>
                    <a:bodyPr/>
                    <a:lstStyle/>
                    <a:p>
                      <a:pPr algn="ctr">
                        <a:spcAft>
                          <a:spcPts val="0"/>
                        </a:spcAft>
                      </a:pPr>
                      <a:r>
                        <a:rPr lang="ja-JP" sz="1400" b="1" kern="0">
                          <a:effectLst/>
                        </a:rPr>
                        <a:t>自　分</a:t>
                      </a:r>
                      <a:endParaRPr lang="ja-JP" sz="600" b="1" kern="100">
                        <a:effectLst/>
                        <a:latin typeface="Perpetua"/>
                        <a:ea typeface="HG創英ﾌﾟﾚｾﾞﾝｽEB"/>
                        <a:cs typeface="Times New Roman"/>
                      </a:endParaRPr>
                    </a:p>
                  </a:txBody>
                  <a:tcPr marL="33991" marR="33991" marT="0" marB="0" anchor="ctr"/>
                </a:tc>
                <a:tc gridSpan="2">
                  <a:txBody>
                    <a:bodyPr/>
                    <a:lstStyle/>
                    <a:p>
                      <a:pPr algn="ctr">
                        <a:spcAft>
                          <a:spcPts val="0"/>
                        </a:spcAft>
                      </a:pPr>
                      <a:r>
                        <a:rPr lang="ja-JP" sz="1400" b="1" kern="0">
                          <a:effectLst/>
                        </a:rPr>
                        <a:t>サポート　＋　自分</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a:txBody>
                    <a:bodyPr/>
                    <a:lstStyle/>
                    <a:p>
                      <a:pPr algn="ctr">
                        <a:spcAft>
                          <a:spcPts val="0"/>
                        </a:spcAft>
                      </a:pPr>
                      <a:r>
                        <a:rPr lang="ja-JP" sz="1400" b="1" kern="0">
                          <a:effectLst/>
                        </a:rPr>
                        <a:t>サポートのみ</a:t>
                      </a:r>
                      <a:endParaRPr lang="ja-JP" sz="600" b="1" kern="100">
                        <a:effectLst/>
                        <a:latin typeface="Perpetua"/>
                        <a:ea typeface="HG創英ﾌﾟﾚｾﾞﾝｽEB"/>
                        <a:cs typeface="Times New Roman"/>
                      </a:endParaRPr>
                    </a:p>
                  </a:txBody>
                  <a:tcPr marL="33991" marR="33991" marT="0" marB="0" anchor="ctr"/>
                </a:tc>
              </a:tr>
              <a:tr h="331439">
                <a:tc>
                  <a:txBody>
                    <a:bodyPr/>
                    <a:lstStyle/>
                    <a:p>
                      <a:pPr algn="l">
                        <a:spcAft>
                          <a:spcPts val="0"/>
                        </a:spcAft>
                      </a:pPr>
                      <a:r>
                        <a:rPr lang="ja-JP" sz="1400" b="1" kern="0" dirty="0">
                          <a:effectLst/>
                        </a:rPr>
                        <a:t>東 京 圏　</a:t>
                      </a:r>
                      <a:r>
                        <a:rPr lang="en-US" sz="1400" b="1" kern="0" dirty="0">
                          <a:effectLst/>
                        </a:rPr>
                        <a:t>n=11</a:t>
                      </a:r>
                      <a:endParaRPr lang="ja-JP" sz="600" b="1" kern="100" dirty="0">
                        <a:effectLst/>
                        <a:latin typeface="Perpetua"/>
                        <a:ea typeface="HG創英ﾌﾟﾚｾﾞﾝｽEB"/>
                        <a:cs typeface="Times New Roman"/>
                      </a:endParaRPr>
                    </a:p>
                  </a:txBody>
                  <a:tcPr marL="33991" marR="33991" marT="0" marB="0" anchor="ctr"/>
                </a:tc>
                <a:tc>
                  <a:txBody>
                    <a:bodyPr/>
                    <a:lstStyle/>
                    <a:p>
                      <a:pPr algn="r">
                        <a:spcAft>
                          <a:spcPts val="0"/>
                        </a:spcAft>
                      </a:pPr>
                      <a:r>
                        <a:rPr lang="ja-JP" sz="1400" b="1" kern="0">
                          <a:effectLst/>
                        </a:rPr>
                        <a:t>１</a:t>
                      </a:r>
                      <a:endParaRPr lang="ja-JP" sz="600" b="1" kern="100">
                        <a:effectLst/>
                        <a:latin typeface="Perpetua"/>
                        <a:ea typeface="HG創英ﾌﾟﾚｾﾞﾝｽEB"/>
                        <a:cs typeface="Times New Roman"/>
                      </a:endParaRPr>
                    </a:p>
                  </a:txBody>
                  <a:tcPr marL="33991" marR="33991" marT="0" marB="0" anchor="ctr"/>
                </a:tc>
                <a:tc gridSpan="2">
                  <a:txBody>
                    <a:bodyPr/>
                    <a:lstStyle/>
                    <a:p>
                      <a:pPr algn="r">
                        <a:spcAft>
                          <a:spcPts val="0"/>
                        </a:spcAft>
                      </a:pPr>
                      <a:r>
                        <a:rPr lang="ja-JP" sz="1400" b="1" kern="0" dirty="0">
                          <a:effectLst/>
                        </a:rPr>
                        <a:t>６</a:t>
                      </a:r>
                      <a:endParaRPr lang="ja-JP" sz="600" b="1" kern="100" dirty="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a:txBody>
                    <a:bodyPr/>
                    <a:lstStyle/>
                    <a:p>
                      <a:pPr algn="r">
                        <a:spcAft>
                          <a:spcPts val="0"/>
                        </a:spcAft>
                      </a:pPr>
                      <a:r>
                        <a:rPr lang="ja-JP" sz="1400" b="1" kern="0">
                          <a:effectLst/>
                        </a:rPr>
                        <a:t>４</a:t>
                      </a:r>
                      <a:endParaRPr lang="ja-JP" sz="600" b="1" kern="100">
                        <a:effectLst/>
                        <a:latin typeface="Perpetua"/>
                        <a:ea typeface="HG創英ﾌﾟﾚｾﾞﾝｽEB"/>
                        <a:cs typeface="Times New Roman"/>
                      </a:endParaRPr>
                    </a:p>
                  </a:txBody>
                  <a:tcPr marL="33991" marR="33991" marT="0" marB="0" anchor="ctr"/>
                </a:tc>
              </a:tr>
              <a:tr h="259431">
                <a:tc>
                  <a:txBody>
                    <a:bodyPr/>
                    <a:lstStyle/>
                    <a:p>
                      <a:pPr algn="l">
                        <a:spcAft>
                          <a:spcPts val="0"/>
                        </a:spcAft>
                      </a:pPr>
                      <a:r>
                        <a:rPr lang="ja-JP" sz="1400" b="1" kern="0">
                          <a:effectLst/>
                        </a:rPr>
                        <a:t>北陸都市  </a:t>
                      </a:r>
                      <a:r>
                        <a:rPr lang="en-US" sz="1400" b="1" kern="0">
                          <a:effectLst/>
                        </a:rPr>
                        <a:t>n=11</a:t>
                      </a:r>
                      <a:endParaRPr lang="ja-JP" sz="600" b="1" kern="100">
                        <a:effectLst/>
                        <a:latin typeface="Perpetua"/>
                        <a:ea typeface="HG創英ﾌﾟﾚｾﾞﾝｽEB"/>
                        <a:cs typeface="Times New Roman"/>
                      </a:endParaRPr>
                    </a:p>
                  </a:txBody>
                  <a:tcPr marL="33991" marR="33991" marT="0" marB="0" anchor="ctr"/>
                </a:tc>
                <a:tc>
                  <a:txBody>
                    <a:bodyPr/>
                    <a:lstStyle/>
                    <a:p>
                      <a:pPr algn="r">
                        <a:spcAft>
                          <a:spcPts val="0"/>
                        </a:spcAft>
                      </a:pPr>
                      <a:r>
                        <a:rPr lang="ja-JP" sz="1400" b="1" kern="0">
                          <a:effectLst/>
                        </a:rPr>
                        <a:t>７</a:t>
                      </a:r>
                      <a:endParaRPr lang="ja-JP" sz="600" b="1" kern="100">
                        <a:effectLst/>
                        <a:latin typeface="Perpetua"/>
                        <a:ea typeface="HG創英ﾌﾟﾚｾﾞﾝｽEB"/>
                        <a:cs typeface="Times New Roman"/>
                      </a:endParaRPr>
                    </a:p>
                  </a:txBody>
                  <a:tcPr marL="33991" marR="33991" marT="0" marB="0" anchor="ctr"/>
                </a:tc>
                <a:tc gridSpan="2">
                  <a:txBody>
                    <a:bodyPr/>
                    <a:lstStyle/>
                    <a:p>
                      <a:pPr algn="r">
                        <a:spcAft>
                          <a:spcPts val="0"/>
                        </a:spcAft>
                      </a:pPr>
                      <a:r>
                        <a:rPr lang="ja-JP" sz="1400" b="1" kern="0">
                          <a:effectLst/>
                        </a:rPr>
                        <a:t>４</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a:txBody>
                    <a:bodyPr/>
                    <a:lstStyle/>
                    <a:p>
                      <a:pPr algn="r">
                        <a:spcAft>
                          <a:spcPts val="0"/>
                        </a:spcAft>
                      </a:pPr>
                      <a:r>
                        <a:rPr lang="ja-JP" sz="1400" b="1" kern="0">
                          <a:effectLst/>
                        </a:rPr>
                        <a:t>０</a:t>
                      </a:r>
                      <a:endParaRPr lang="ja-JP" sz="600" b="1" kern="100">
                        <a:effectLst/>
                        <a:latin typeface="Perpetua"/>
                        <a:ea typeface="HG創英ﾌﾟﾚｾﾞﾝｽEB"/>
                        <a:cs typeface="Times New Roman"/>
                      </a:endParaRPr>
                    </a:p>
                  </a:txBody>
                  <a:tcPr marL="33991" marR="33991" marT="0" marB="0" anchor="ctr"/>
                </a:tc>
              </a:tr>
              <a:tr h="259431">
                <a:tc>
                  <a:txBody>
                    <a:bodyPr/>
                    <a:lstStyle/>
                    <a:p>
                      <a:pPr algn="l">
                        <a:spcAft>
                          <a:spcPts val="0"/>
                        </a:spcAft>
                      </a:pPr>
                      <a:r>
                        <a:rPr lang="ja-JP" sz="1400" b="1" kern="0">
                          <a:effectLst/>
                        </a:rPr>
                        <a:t>合　　　計 </a:t>
                      </a:r>
                      <a:r>
                        <a:rPr lang="en-US" sz="1400" b="1" kern="0">
                          <a:effectLst/>
                        </a:rPr>
                        <a:t>n=22</a:t>
                      </a:r>
                      <a:endParaRPr lang="ja-JP" sz="600" b="1" kern="100">
                        <a:effectLst/>
                        <a:latin typeface="Perpetua"/>
                        <a:ea typeface="HG創英ﾌﾟﾚｾﾞﾝｽEB"/>
                        <a:cs typeface="Times New Roman"/>
                      </a:endParaRPr>
                    </a:p>
                  </a:txBody>
                  <a:tcPr marL="33991" marR="33991" marT="0" marB="0" anchor="ctr"/>
                </a:tc>
                <a:tc>
                  <a:txBody>
                    <a:bodyPr/>
                    <a:lstStyle/>
                    <a:p>
                      <a:pPr algn="r">
                        <a:spcAft>
                          <a:spcPts val="0"/>
                        </a:spcAft>
                      </a:pPr>
                      <a:r>
                        <a:rPr lang="ja-JP" sz="1400" b="1" kern="0">
                          <a:effectLst/>
                        </a:rPr>
                        <a:t>８</a:t>
                      </a:r>
                      <a:endParaRPr lang="ja-JP" sz="600" b="1" kern="100">
                        <a:effectLst/>
                        <a:latin typeface="Perpetua"/>
                        <a:ea typeface="HG創英ﾌﾟﾚｾﾞﾝｽEB"/>
                        <a:cs typeface="Times New Roman"/>
                      </a:endParaRPr>
                    </a:p>
                  </a:txBody>
                  <a:tcPr marL="33991" marR="33991" marT="0" marB="0" anchor="ctr"/>
                </a:tc>
                <a:tc gridSpan="2">
                  <a:txBody>
                    <a:bodyPr/>
                    <a:lstStyle/>
                    <a:p>
                      <a:pPr algn="r">
                        <a:spcAft>
                          <a:spcPts val="0"/>
                        </a:spcAft>
                      </a:pPr>
                      <a:r>
                        <a:rPr lang="ja-JP" sz="1400" b="1" kern="0">
                          <a:effectLst/>
                        </a:rPr>
                        <a:t>１０</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a:txBody>
                    <a:bodyPr/>
                    <a:lstStyle/>
                    <a:p>
                      <a:pPr algn="r">
                        <a:spcAft>
                          <a:spcPts val="0"/>
                        </a:spcAft>
                      </a:pPr>
                      <a:r>
                        <a:rPr lang="ja-JP" sz="1400" b="1" kern="0">
                          <a:effectLst/>
                        </a:rPr>
                        <a:t>４</a:t>
                      </a:r>
                      <a:endParaRPr lang="ja-JP" sz="600" b="1" kern="100">
                        <a:effectLst/>
                        <a:latin typeface="Perpetua"/>
                        <a:ea typeface="HG創英ﾌﾟﾚｾﾞﾝｽEB"/>
                        <a:cs typeface="Times New Roman"/>
                      </a:endParaRPr>
                    </a:p>
                  </a:txBody>
                  <a:tcPr marL="33991" marR="33991" marT="0" marB="0" anchor="ctr"/>
                </a:tc>
              </a:tr>
              <a:tr h="47396">
                <a:tc>
                  <a:txBody>
                    <a:bodyPr/>
                    <a:lstStyle/>
                    <a:p>
                      <a:endParaRPr lang="ja-JP" sz="600" b="1" kern="100" dirty="0">
                        <a:effectLst/>
                        <a:latin typeface="Perpetua"/>
                      </a:endParaRPr>
                    </a:p>
                  </a:txBody>
                  <a:tcPr marL="33991" marR="33991" marT="0" marB="0" anchor="ctr"/>
                </a:tc>
                <a:tc>
                  <a:txBody>
                    <a:bodyPr/>
                    <a:lstStyle/>
                    <a:p>
                      <a:endParaRPr lang="ja-JP" sz="600" b="1" kern="100">
                        <a:effectLst/>
                        <a:latin typeface="Perpetua"/>
                      </a:endParaRPr>
                    </a:p>
                  </a:txBody>
                  <a:tcPr marL="33991" marR="33991" marT="0" marB="0" anchor="ctr"/>
                </a:tc>
                <a:tc gridSpan="3">
                  <a:txBody>
                    <a:bodyPr/>
                    <a:lstStyle/>
                    <a:p>
                      <a:pPr algn="l">
                        <a:spcAft>
                          <a:spcPts val="0"/>
                        </a:spcAft>
                      </a:pPr>
                      <a:r>
                        <a:rPr lang="ja-JP" sz="1400" b="1" kern="0">
                          <a:effectLst/>
                        </a:rPr>
                        <a:t>＊サポート：子、ヘルパー等、デイ、配食</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hMerge="1">
                  <a:txBody>
                    <a:bodyPr/>
                    <a:lstStyle/>
                    <a:p>
                      <a:endParaRPr kumimoji="1" lang="ja-JP" altLang="en-US"/>
                    </a:p>
                  </a:txBody>
                  <a:tcPr/>
                </a:tc>
              </a:tr>
              <a:tr h="262095">
                <a:tc>
                  <a:txBody>
                    <a:bodyPr/>
                    <a:lstStyle/>
                    <a:p>
                      <a:endParaRPr lang="ja-JP" sz="600" b="1" kern="100">
                        <a:effectLst/>
                        <a:latin typeface="Perpetua"/>
                      </a:endParaRPr>
                    </a:p>
                  </a:txBody>
                  <a:tcPr marL="33991" marR="33991" marT="0" marB="0" anchor="ctr"/>
                </a:tc>
                <a:tc>
                  <a:txBody>
                    <a:bodyPr/>
                    <a:lstStyle/>
                    <a:p>
                      <a:endParaRPr lang="ja-JP" sz="600" b="1" kern="100">
                        <a:effectLst/>
                        <a:latin typeface="Perpetua"/>
                      </a:endParaRPr>
                    </a:p>
                  </a:txBody>
                  <a:tcPr marL="33991" marR="33991" marT="0" marB="0" anchor="ctr"/>
                </a:tc>
                <a:tc gridSpan="3">
                  <a:txBody>
                    <a:bodyPr/>
                    <a:lstStyle/>
                    <a:p>
                      <a:endParaRPr lang="ja-JP" sz="600" b="1" kern="100">
                        <a:effectLst/>
                        <a:latin typeface="Perpetua"/>
                      </a:endParaRPr>
                    </a:p>
                  </a:txBody>
                  <a:tcPr marL="33991" marR="33991" marT="0" marB="0" anchor="ctr"/>
                </a:tc>
                <a:tc hMerge="1">
                  <a:txBody>
                    <a:bodyPr/>
                    <a:lstStyle/>
                    <a:p>
                      <a:endParaRPr kumimoji="1" lang="ja-JP" altLang="en-US"/>
                    </a:p>
                  </a:txBody>
                  <a:tcPr/>
                </a:tc>
                <a:tc hMerge="1">
                  <a:txBody>
                    <a:bodyPr/>
                    <a:lstStyle/>
                    <a:p>
                      <a:endParaRPr kumimoji="1" lang="ja-JP" altLang="en-US"/>
                    </a:p>
                  </a:txBody>
                  <a:tcPr/>
                </a:tc>
              </a:tr>
              <a:tr h="360040">
                <a:tc>
                  <a:txBody>
                    <a:bodyPr/>
                    <a:lstStyle/>
                    <a:p>
                      <a:pPr algn="ctr">
                        <a:spcAft>
                          <a:spcPts val="0"/>
                        </a:spcAft>
                      </a:pPr>
                      <a:r>
                        <a:rPr lang="ja-JP" sz="1400" b="1" kern="0">
                          <a:effectLst/>
                        </a:rPr>
                        <a:t>　</a:t>
                      </a:r>
                      <a:endParaRPr lang="ja-JP" sz="600" b="1" kern="100">
                        <a:effectLst/>
                        <a:latin typeface="Perpetua"/>
                        <a:ea typeface="HG創英ﾌﾟﾚｾﾞﾝｽEB"/>
                        <a:cs typeface="Times New Roman"/>
                      </a:endParaRPr>
                    </a:p>
                  </a:txBody>
                  <a:tcPr marL="33991" marR="33991" marT="0" marB="0" anchor="ctr"/>
                </a:tc>
                <a:tc gridSpan="2">
                  <a:txBody>
                    <a:bodyPr/>
                    <a:lstStyle/>
                    <a:p>
                      <a:pPr algn="ctr">
                        <a:spcAft>
                          <a:spcPts val="0"/>
                        </a:spcAft>
                      </a:pPr>
                      <a:r>
                        <a:rPr lang="ja-JP" sz="1300" b="1" kern="0">
                          <a:effectLst/>
                        </a:rPr>
                        <a:t>片付けられていない</a:t>
                      </a:r>
                      <a:r>
                        <a:rPr lang="ja-JP" sz="1400" b="1" kern="0">
                          <a:effectLst/>
                        </a:rPr>
                        <a:t>物置部屋ある</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gridSpan="2">
                  <a:txBody>
                    <a:bodyPr/>
                    <a:lstStyle/>
                    <a:p>
                      <a:pPr algn="ctr">
                        <a:spcAft>
                          <a:spcPts val="0"/>
                        </a:spcAft>
                      </a:pPr>
                      <a:r>
                        <a:rPr lang="ja-JP" sz="1300" b="1" kern="0">
                          <a:effectLst/>
                        </a:rPr>
                        <a:t>片付けられていない</a:t>
                      </a:r>
                      <a:r>
                        <a:rPr lang="ja-JP" sz="1400" b="1" kern="0">
                          <a:effectLst/>
                        </a:rPr>
                        <a:t>物置部屋なし</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r>
              <a:tr h="293360">
                <a:tc>
                  <a:txBody>
                    <a:bodyPr/>
                    <a:lstStyle/>
                    <a:p>
                      <a:pPr algn="l">
                        <a:spcAft>
                          <a:spcPts val="0"/>
                        </a:spcAft>
                      </a:pPr>
                      <a:r>
                        <a:rPr lang="ja-JP" sz="1400" b="1" kern="0">
                          <a:effectLst/>
                        </a:rPr>
                        <a:t>東 京 圏　</a:t>
                      </a:r>
                      <a:r>
                        <a:rPr lang="en-US" sz="1400" b="1" kern="0">
                          <a:effectLst/>
                        </a:rPr>
                        <a:t>n=11</a:t>
                      </a:r>
                      <a:endParaRPr lang="ja-JP" sz="600" b="1" kern="100">
                        <a:effectLst/>
                        <a:latin typeface="Perpetua"/>
                        <a:ea typeface="HG創英ﾌﾟﾚｾﾞﾝｽEB"/>
                        <a:cs typeface="Times New Roman"/>
                      </a:endParaRPr>
                    </a:p>
                  </a:txBody>
                  <a:tcPr marL="33991" marR="33991" marT="0" marB="0" anchor="ctr"/>
                </a:tc>
                <a:tc gridSpan="2">
                  <a:txBody>
                    <a:bodyPr/>
                    <a:lstStyle/>
                    <a:p>
                      <a:pPr algn="r">
                        <a:spcAft>
                          <a:spcPts val="0"/>
                        </a:spcAft>
                      </a:pPr>
                      <a:r>
                        <a:rPr lang="ja-JP" sz="1400" b="1" kern="0">
                          <a:effectLst/>
                        </a:rPr>
                        <a:t>８</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gridSpan="2">
                  <a:txBody>
                    <a:bodyPr/>
                    <a:lstStyle/>
                    <a:p>
                      <a:pPr algn="r">
                        <a:spcAft>
                          <a:spcPts val="0"/>
                        </a:spcAft>
                      </a:pPr>
                      <a:r>
                        <a:rPr lang="ja-JP" sz="1400" b="1" kern="0">
                          <a:effectLst/>
                        </a:rPr>
                        <a:t>３</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r>
              <a:tr h="265194">
                <a:tc>
                  <a:txBody>
                    <a:bodyPr/>
                    <a:lstStyle/>
                    <a:p>
                      <a:pPr algn="l">
                        <a:spcAft>
                          <a:spcPts val="0"/>
                        </a:spcAft>
                      </a:pPr>
                      <a:r>
                        <a:rPr lang="ja-JP" sz="1400" b="1" kern="0" dirty="0">
                          <a:effectLst/>
                        </a:rPr>
                        <a:t>北陸都市 </a:t>
                      </a:r>
                      <a:r>
                        <a:rPr lang="en-US" sz="1400" b="1" kern="0" dirty="0">
                          <a:effectLst/>
                        </a:rPr>
                        <a:t> n=11</a:t>
                      </a:r>
                      <a:endParaRPr lang="ja-JP" sz="600" b="1" kern="100" dirty="0">
                        <a:effectLst/>
                        <a:latin typeface="Perpetua"/>
                        <a:ea typeface="HG創英ﾌﾟﾚｾﾞﾝｽEB"/>
                        <a:cs typeface="Times New Roman"/>
                      </a:endParaRPr>
                    </a:p>
                  </a:txBody>
                  <a:tcPr marL="33991" marR="33991" marT="0" marB="0" anchor="ctr"/>
                </a:tc>
                <a:tc gridSpan="2">
                  <a:txBody>
                    <a:bodyPr/>
                    <a:lstStyle/>
                    <a:p>
                      <a:pPr algn="r">
                        <a:spcAft>
                          <a:spcPts val="0"/>
                        </a:spcAft>
                      </a:pPr>
                      <a:r>
                        <a:rPr lang="ja-JP" sz="1400" b="1" kern="0">
                          <a:effectLst/>
                        </a:rPr>
                        <a:t>９</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gridSpan="2">
                  <a:txBody>
                    <a:bodyPr/>
                    <a:lstStyle/>
                    <a:p>
                      <a:pPr algn="r">
                        <a:spcAft>
                          <a:spcPts val="0"/>
                        </a:spcAft>
                      </a:pPr>
                      <a:r>
                        <a:rPr lang="ja-JP" sz="1400" b="1" kern="0">
                          <a:effectLst/>
                        </a:rPr>
                        <a:t>２</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r>
              <a:tr h="265194">
                <a:tc>
                  <a:txBody>
                    <a:bodyPr/>
                    <a:lstStyle/>
                    <a:p>
                      <a:pPr algn="l">
                        <a:spcAft>
                          <a:spcPts val="0"/>
                        </a:spcAft>
                      </a:pPr>
                      <a:r>
                        <a:rPr lang="ja-JP" sz="1400" b="1" kern="0">
                          <a:effectLst/>
                        </a:rPr>
                        <a:t>合　　　計</a:t>
                      </a:r>
                      <a:r>
                        <a:rPr lang="en-US" sz="1400" b="1" kern="0">
                          <a:effectLst/>
                        </a:rPr>
                        <a:t> n=22</a:t>
                      </a:r>
                      <a:endParaRPr lang="ja-JP" sz="600" b="1" kern="100">
                        <a:effectLst/>
                        <a:latin typeface="Perpetua"/>
                        <a:ea typeface="HG創英ﾌﾟﾚｾﾞﾝｽEB"/>
                        <a:cs typeface="Times New Roman"/>
                      </a:endParaRPr>
                    </a:p>
                  </a:txBody>
                  <a:tcPr marL="33991" marR="33991" marT="0" marB="0" anchor="ctr"/>
                </a:tc>
                <a:tc gridSpan="2">
                  <a:txBody>
                    <a:bodyPr/>
                    <a:lstStyle/>
                    <a:p>
                      <a:pPr algn="r">
                        <a:spcAft>
                          <a:spcPts val="0"/>
                        </a:spcAft>
                      </a:pPr>
                      <a:r>
                        <a:rPr lang="ja-JP" sz="1400" b="1" kern="0">
                          <a:effectLst/>
                        </a:rPr>
                        <a:t>１７</a:t>
                      </a:r>
                      <a:endParaRPr lang="ja-JP" sz="600" b="1" kern="10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c gridSpan="2">
                  <a:txBody>
                    <a:bodyPr/>
                    <a:lstStyle/>
                    <a:p>
                      <a:pPr algn="r">
                        <a:spcAft>
                          <a:spcPts val="0"/>
                        </a:spcAft>
                      </a:pPr>
                      <a:r>
                        <a:rPr lang="ja-JP" sz="1400" b="1" kern="0" dirty="0">
                          <a:effectLst/>
                        </a:rPr>
                        <a:t>５</a:t>
                      </a:r>
                      <a:endParaRPr lang="ja-JP" sz="600" b="1" kern="100" dirty="0">
                        <a:effectLst/>
                        <a:latin typeface="Perpetua"/>
                        <a:ea typeface="HG創英ﾌﾟﾚｾﾞﾝｽEB"/>
                        <a:cs typeface="Times New Roman"/>
                      </a:endParaRPr>
                    </a:p>
                  </a:txBody>
                  <a:tcPr marL="33991" marR="33991" marT="0" marB="0" anchor="ctr"/>
                </a:tc>
                <a:tc hMerge="1">
                  <a:txBody>
                    <a:bodyPr/>
                    <a:lstStyle/>
                    <a:p>
                      <a:endParaRPr kumimoji="1" lang="ja-JP" altLang="en-US"/>
                    </a:p>
                  </a:txBody>
                  <a:tcPr/>
                </a:tc>
              </a:tr>
            </a:tbl>
          </a:graphicData>
        </a:graphic>
      </p:graphicFrame>
      <p:sp>
        <p:nvSpPr>
          <p:cNvPr id="5" name="正方形/長方形 4"/>
          <p:cNvSpPr/>
          <p:nvPr/>
        </p:nvSpPr>
        <p:spPr>
          <a:xfrm>
            <a:off x="539552" y="1412776"/>
            <a:ext cx="8208912" cy="1200329"/>
          </a:xfrm>
          <a:prstGeom prst="rect">
            <a:avLst/>
          </a:prstGeom>
        </p:spPr>
        <p:txBody>
          <a:bodyPr wrap="square">
            <a:spAutoFit/>
          </a:bodyPr>
          <a:lstStyle/>
          <a:p>
            <a:r>
              <a:rPr lang="ja-JP" altLang="ja-JP" sz="2400" dirty="0" smtClean="0"/>
              <a:t>掃除機は筋力や握力低下に伴い放棄され簡易化されている。ヘルパー派遣を受ける１２例は全員がヘルパーに依頼している。</a:t>
            </a:r>
            <a:r>
              <a:rPr lang="ja-JP" altLang="ja-JP" sz="2400" u="sng" dirty="0" smtClean="0"/>
              <a:t>１７例</a:t>
            </a:r>
            <a:r>
              <a:rPr lang="ja-JP" altLang="ja-JP" sz="2400" dirty="0" smtClean="0"/>
              <a:t>に物置となり片付けられていない部屋があった。</a:t>
            </a:r>
            <a:endParaRPr lang="ja-JP" altLang="ja-JP" sz="2400" dirty="0"/>
          </a:p>
        </p:txBody>
      </p:sp>
      <p:sp>
        <p:nvSpPr>
          <p:cNvPr id="6" name="テキスト ボックス 5"/>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32</a:t>
            </a:fld>
            <a:endParaRPr kumimoji="1" lang="ja-JP" altLang="en-US"/>
          </a:p>
        </p:txBody>
      </p:sp>
    </p:spTree>
    <p:extLst>
      <p:ext uri="{BB962C8B-B14F-4D97-AF65-F5344CB8AC3E}">
        <p14:creationId xmlns:p14="http://schemas.microsoft.com/office/powerpoint/2010/main" val="9932583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solidFill>
                  <a:srgbClr val="C00000"/>
                </a:solidFill>
                <a:latin typeface="AR Pゴシック体S" panose="020B0600010101010101" pitchFamily="50" charset="-128"/>
                <a:ea typeface="AR Pゴシック体S" panose="020B0600010101010101" pitchFamily="50" charset="-128"/>
              </a:rPr>
              <a:t>[</a:t>
            </a:r>
            <a:r>
              <a:rPr lang="ja-JP" altLang="ja-JP" dirty="0" smtClean="0">
                <a:solidFill>
                  <a:srgbClr val="C00000"/>
                </a:solidFill>
                <a:latin typeface="AR Pゴシック体S" panose="020B0600010101010101" pitchFamily="50" charset="-128"/>
                <a:ea typeface="AR Pゴシック体S" panose="020B0600010101010101" pitchFamily="50" charset="-128"/>
              </a:rPr>
              <a:t>洗</a:t>
            </a:r>
            <a:r>
              <a:rPr lang="ja-JP" altLang="en-US" dirty="0" smtClean="0">
                <a:solidFill>
                  <a:srgbClr val="C00000"/>
                </a:solidFill>
                <a:latin typeface="AR Pゴシック体S" panose="020B0600010101010101" pitchFamily="50" charset="-128"/>
                <a:ea typeface="AR Pゴシック体S" panose="020B0600010101010101" pitchFamily="50" charset="-128"/>
              </a:rPr>
              <a:t>　</a:t>
            </a:r>
            <a:r>
              <a:rPr lang="ja-JP" altLang="ja-JP" dirty="0" smtClean="0">
                <a:solidFill>
                  <a:srgbClr val="C00000"/>
                </a:solidFill>
                <a:latin typeface="AR Pゴシック体S" panose="020B0600010101010101" pitchFamily="50" charset="-128"/>
                <a:ea typeface="AR Pゴシック体S" panose="020B0600010101010101" pitchFamily="50" charset="-128"/>
              </a:rPr>
              <a:t>濯］</a:t>
            </a:r>
            <a:endParaRPr kumimoji="1" lang="ja-JP" altLang="en-US" dirty="0">
              <a:solidFill>
                <a:srgbClr val="C00000"/>
              </a:solidFill>
              <a:latin typeface="AR Pゴシック体S" panose="020B0600010101010101" pitchFamily="50" charset="-128"/>
              <a:ea typeface="AR Pゴシック体S" panose="020B0600010101010101" pitchFamily="50" charset="-128"/>
            </a:endParaRPr>
          </a:p>
        </p:txBody>
      </p:sp>
      <p:sp>
        <p:nvSpPr>
          <p:cNvPr id="3" name="コンテンツ プレースホルダー 2"/>
          <p:cNvSpPr>
            <a:spLocks noGrp="1"/>
          </p:cNvSpPr>
          <p:nvPr>
            <p:ph idx="1"/>
          </p:nvPr>
        </p:nvSpPr>
        <p:spPr/>
        <p:txBody>
          <a:bodyPr/>
          <a:lstStyle/>
          <a:p>
            <a:pPr marL="0" indent="0">
              <a:buNone/>
            </a:pPr>
            <a:r>
              <a:rPr lang="ja-JP" altLang="ja-JP" dirty="0" smtClean="0"/>
              <a:t>量</a:t>
            </a:r>
            <a:r>
              <a:rPr lang="ja-JP" altLang="ja-JP" dirty="0"/>
              <a:t>が少ないため下着のみ手洗い</a:t>
            </a:r>
            <a:r>
              <a:rPr lang="ja-JP" altLang="ja-JP" dirty="0" smtClean="0"/>
              <a:t>など</a:t>
            </a:r>
            <a:r>
              <a:rPr lang="ja-JP" altLang="en-US" dirty="0" smtClean="0"/>
              <a:t>、</a:t>
            </a:r>
            <a:r>
              <a:rPr lang="ja-JP" altLang="ja-JP" dirty="0" smtClean="0"/>
              <a:t>特</a:t>
            </a:r>
            <a:r>
              <a:rPr lang="ja-JP" altLang="ja-JP" dirty="0"/>
              <a:t>に〔北陸都市〕において簡易化が見られた</a:t>
            </a:r>
            <a:r>
              <a:rPr lang="ja-JP" altLang="ja-JP" dirty="0" smtClean="0"/>
              <a:t>。</a:t>
            </a:r>
            <a:endParaRPr lang="en-US" altLang="ja-JP" dirty="0" smtClean="0"/>
          </a:p>
          <a:p>
            <a:pPr marL="0" indent="0">
              <a:buNone/>
            </a:pPr>
            <a:endParaRPr lang="ja-JP" altLang="ja-JP" dirty="0"/>
          </a:p>
          <a:p>
            <a:pPr marL="0" indent="0">
              <a:buNone/>
            </a:pPr>
            <a:r>
              <a:rPr lang="ja-JP" altLang="ja-JP" dirty="0"/>
              <a:t>例）〔北陸都市〕週２回デイサービスの前日、下着だけは手洗いする、その他はたまったら適宜洗濯機で。</a:t>
            </a:r>
          </a:p>
          <a:p>
            <a:endParaRPr kumimoji="1" lang="ja-JP" altLang="en-US" dirty="0"/>
          </a:p>
        </p:txBody>
      </p:sp>
      <p:sp>
        <p:nvSpPr>
          <p:cNvPr id="4" name="テキスト ボックス 3"/>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33</a:t>
            </a:fld>
            <a:endParaRPr kumimoji="1" lang="ja-JP" altLang="en-US"/>
          </a:p>
        </p:txBody>
      </p:sp>
    </p:spTree>
    <p:extLst>
      <p:ext uri="{BB962C8B-B14F-4D97-AF65-F5344CB8AC3E}">
        <p14:creationId xmlns:p14="http://schemas.microsoft.com/office/powerpoint/2010/main" val="37133952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solidFill>
                  <a:srgbClr val="C00000"/>
                </a:solidFill>
                <a:latin typeface="AR Pゴシック体S" panose="020B0600010101010101" pitchFamily="50" charset="-128"/>
                <a:ea typeface="AR Pゴシック体S" panose="020B0600010101010101" pitchFamily="50" charset="-128"/>
              </a:rPr>
              <a:t>［布団干し］</a:t>
            </a:r>
            <a:endParaRPr kumimoji="1" lang="ja-JP" altLang="en-US" dirty="0">
              <a:solidFill>
                <a:srgbClr val="C00000"/>
              </a:solidFill>
              <a:latin typeface="AR Pゴシック体S" panose="020B0600010101010101" pitchFamily="50" charset="-128"/>
              <a:ea typeface="AR Pゴシック体S" panose="020B0600010101010101" pitchFamily="50" charset="-128"/>
            </a:endParaRPr>
          </a:p>
        </p:txBody>
      </p:sp>
      <p:sp>
        <p:nvSpPr>
          <p:cNvPr id="3" name="コンテンツ プレースホルダー 2"/>
          <p:cNvSpPr>
            <a:spLocks noGrp="1"/>
          </p:cNvSpPr>
          <p:nvPr>
            <p:ph idx="1"/>
          </p:nvPr>
        </p:nvSpPr>
        <p:spPr/>
        <p:txBody>
          <a:bodyPr/>
          <a:lstStyle/>
          <a:p>
            <a:pPr marL="0" indent="0">
              <a:buNone/>
            </a:pPr>
            <a:r>
              <a:rPr lang="ja-JP" altLang="ja-JP" dirty="0" smtClean="0"/>
              <a:t>従前</a:t>
            </a:r>
            <a:r>
              <a:rPr lang="ja-JP" altLang="ja-JP" dirty="0"/>
              <a:t>の方法で行えているのは１例のみで、布団素材の変更や寝室に</a:t>
            </a:r>
            <a:r>
              <a:rPr lang="ja-JP" altLang="ja-JP" dirty="0" smtClean="0"/>
              <a:t>広げて</a:t>
            </a:r>
            <a:r>
              <a:rPr lang="ja-JP" altLang="ja-JP" dirty="0"/>
              <a:t>日に当てるなどの工夫により対処したり、対応が見つからないままとなっている。</a:t>
            </a:r>
            <a:endParaRPr kumimoji="1" lang="ja-JP" altLang="en-US" dirty="0"/>
          </a:p>
        </p:txBody>
      </p:sp>
      <p:graphicFrame>
        <p:nvGraphicFramePr>
          <p:cNvPr id="6" name="表 5"/>
          <p:cNvGraphicFramePr>
            <a:graphicFrameLocks noGrp="1"/>
          </p:cNvGraphicFramePr>
          <p:nvPr>
            <p:extLst/>
          </p:nvPr>
        </p:nvGraphicFramePr>
        <p:xfrm>
          <a:off x="467544" y="3717032"/>
          <a:ext cx="8229599" cy="2561572"/>
        </p:xfrm>
        <a:graphic>
          <a:graphicData uri="http://schemas.openxmlformats.org/drawingml/2006/table">
            <a:tbl>
              <a:tblPr firstRow="1" firstCol="1" bandRow="1">
                <a:tableStyleId>{5C22544A-7EE6-4342-B048-85BDC9FD1C3A}</a:tableStyleId>
              </a:tblPr>
              <a:tblGrid>
                <a:gridCol w="1571666"/>
                <a:gridCol w="1215509"/>
                <a:gridCol w="1447501"/>
                <a:gridCol w="1447501"/>
                <a:gridCol w="1331505"/>
                <a:gridCol w="1215917"/>
              </a:tblGrid>
              <a:tr h="254865">
                <a:tc>
                  <a:txBody>
                    <a:bodyPr/>
                    <a:lstStyle/>
                    <a:p>
                      <a:pPr algn="ctr">
                        <a:spcAft>
                          <a:spcPts val="0"/>
                        </a:spcAft>
                      </a:pPr>
                      <a:r>
                        <a:rPr lang="ja-JP" sz="1700" kern="0" dirty="0">
                          <a:effectLst/>
                        </a:rPr>
                        <a:t>　</a:t>
                      </a:r>
                      <a:endParaRPr lang="ja-JP" sz="700" kern="100" dirty="0">
                        <a:effectLst/>
                        <a:latin typeface="Perpetua"/>
                        <a:ea typeface="HG創英ﾌﾟﾚｾﾞﾝｽEB"/>
                        <a:cs typeface="Times New Roman"/>
                      </a:endParaRPr>
                    </a:p>
                  </a:txBody>
                  <a:tcPr marL="40435" marR="40435" marT="0" marB="0" anchor="ctr"/>
                </a:tc>
                <a:tc>
                  <a:txBody>
                    <a:bodyPr/>
                    <a:lstStyle/>
                    <a:p>
                      <a:pPr algn="ctr">
                        <a:spcAft>
                          <a:spcPts val="0"/>
                        </a:spcAft>
                      </a:pPr>
                      <a:r>
                        <a:rPr lang="ja-JP" sz="1700" kern="0">
                          <a:effectLst/>
                        </a:rPr>
                        <a:t>物干し場に</a:t>
                      </a:r>
                      <a:endParaRPr lang="ja-JP" sz="700" kern="100">
                        <a:effectLst/>
                        <a:latin typeface="Perpetua"/>
                        <a:ea typeface="HG創英ﾌﾟﾚｾﾞﾝｽEB"/>
                        <a:cs typeface="Times New Roman"/>
                      </a:endParaRPr>
                    </a:p>
                  </a:txBody>
                  <a:tcPr marL="40435" marR="40435" marT="0" marB="0" anchor="ctr"/>
                </a:tc>
                <a:tc>
                  <a:txBody>
                    <a:bodyPr/>
                    <a:lstStyle/>
                    <a:p>
                      <a:pPr algn="ctr">
                        <a:spcAft>
                          <a:spcPts val="0"/>
                        </a:spcAft>
                      </a:pPr>
                      <a:r>
                        <a:rPr lang="ja-JP" sz="1700" kern="0">
                          <a:effectLst/>
                        </a:rPr>
                        <a:t>室内に広げる</a:t>
                      </a:r>
                      <a:endParaRPr lang="ja-JP" sz="700" kern="100">
                        <a:effectLst/>
                        <a:latin typeface="Perpetua"/>
                        <a:ea typeface="HG創英ﾌﾟﾚｾﾞﾝｽEB"/>
                        <a:cs typeface="Times New Roman"/>
                      </a:endParaRPr>
                    </a:p>
                  </a:txBody>
                  <a:tcPr marL="40435" marR="40435" marT="0" marB="0" anchor="ctr"/>
                </a:tc>
                <a:tc>
                  <a:txBody>
                    <a:bodyPr/>
                    <a:lstStyle/>
                    <a:p>
                      <a:pPr algn="ctr">
                        <a:spcAft>
                          <a:spcPts val="0"/>
                        </a:spcAft>
                      </a:pPr>
                      <a:r>
                        <a:rPr lang="ja-JP" sz="1700" kern="0">
                          <a:effectLst/>
                        </a:rPr>
                        <a:t>布団乾燥機</a:t>
                      </a:r>
                      <a:endParaRPr lang="ja-JP" sz="700" kern="100">
                        <a:effectLst/>
                        <a:latin typeface="Perpetua"/>
                        <a:ea typeface="HG創英ﾌﾟﾚｾﾞﾝｽEB"/>
                        <a:cs typeface="Times New Roman"/>
                      </a:endParaRPr>
                    </a:p>
                  </a:txBody>
                  <a:tcPr marL="40435" marR="40435" marT="0" marB="0" anchor="ctr"/>
                </a:tc>
                <a:tc>
                  <a:txBody>
                    <a:bodyPr/>
                    <a:lstStyle/>
                    <a:p>
                      <a:pPr algn="ctr">
                        <a:spcAft>
                          <a:spcPts val="0"/>
                        </a:spcAft>
                      </a:pPr>
                      <a:r>
                        <a:rPr lang="ja-JP" sz="1700" kern="0">
                          <a:effectLst/>
                        </a:rPr>
                        <a:t>サポート</a:t>
                      </a:r>
                      <a:endParaRPr lang="ja-JP" sz="700" kern="100">
                        <a:effectLst/>
                        <a:latin typeface="Perpetua"/>
                        <a:ea typeface="HG創英ﾌﾟﾚｾﾞﾝｽEB"/>
                        <a:cs typeface="Times New Roman"/>
                      </a:endParaRPr>
                    </a:p>
                  </a:txBody>
                  <a:tcPr marL="40435" marR="40435" marT="0" marB="0" anchor="ctr"/>
                </a:tc>
                <a:tc>
                  <a:txBody>
                    <a:bodyPr/>
                    <a:lstStyle/>
                    <a:p>
                      <a:pPr algn="ctr">
                        <a:spcAft>
                          <a:spcPts val="0"/>
                        </a:spcAft>
                      </a:pPr>
                      <a:r>
                        <a:rPr lang="ja-JP" sz="1700" kern="0">
                          <a:effectLst/>
                        </a:rPr>
                        <a:t>干さない</a:t>
                      </a:r>
                      <a:endParaRPr lang="ja-JP" sz="700" kern="100">
                        <a:effectLst/>
                        <a:latin typeface="Perpetua"/>
                        <a:ea typeface="HG創英ﾌﾟﾚｾﾞﾝｽEB"/>
                        <a:cs typeface="Times New Roman"/>
                      </a:endParaRPr>
                    </a:p>
                  </a:txBody>
                  <a:tcPr marL="40435" marR="40435" marT="0" marB="0" anchor="ctr"/>
                </a:tc>
              </a:tr>
              <a:tr h="364326">
                <a:tc>
                  <a:txBody>
                    <a:bodyPr/>
                    <a:lstStyle/>
                    <a:p>
                      <a:pPr algn="l">
                        <a:spcAft>
                          <a:spcPts val="0"/>
                        </a:spcAft>
                      </a:pPr>
                      <a:r>
                        <a:rPr lang="ja-JP" sz="1700" kern="0">
                          <a:effectLst/>
                        </a:rPr>
                        <a:t>東 京 圏　</a:t>
                      </a:r>
                      <a:r>
                        <a:rPr lang="en-US" sz="1700" kern="0">
                          <a:effectLst/>
                        </a:rPr>
                        <a:t>n=11</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１</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４</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dirty="0">
                          <a:effectLst/>
                        </a:rPr>
                        <a:t>１</a:t>
                      </a:r>
                      <a:endParaRPr lang="ja-JP" sz="700" kern="100" dirty="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５</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０</a:t>
                      </a:r>
                      <a:endParaRPr lang="ja-JP" sz="700" kern="100">
                        <a:effectLst/>
                        <a:latin typeface="Perpetua"/>
                        <a:ea typeface="HG創英ﾌﾟﾚｾﾞﾝｽEB"/>
                        <a:cs typeface="Times New Roman"/>
                      </a:endParaRPr>
                    </a:p>
                  </a:txBody>
                  <a:tcPr marL="40435" marR="40435" marT="0" marB="0" anchor="ctr"/>
                </a:tc>
              </a:tr>
              <a:tr h="254865">
                <a:tc>
                  <a:txBody>
                    <a:bodyPr/>
                    <a:lstStyle/>
                    <a:p>
                      <a:pPr algn="l">
                        <a:spcAft>
                          <a:spcPts val="0"/>
                        </a:spcAft>
                      </a:pPr>
                      <a:r>
                        <a:rPr lang="ja-JP" sz="1700" kern="0">
                          <a:effectLst/>
                        </a:rPr>
                        <a:t>北陸都市 </a:t>
                      </a:r>
                      <a:r>
                        <a:rPr lang="en-US" sz="1700" kern="0">
                          <a:effectLst/>
                        </a:rPr>
                        <a:t> n=11</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＊＊１</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３</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１</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０</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６</a:t>
                      </a:r>
                      <a:endParaRPr lang="ja-JP" sz="700" kern="100">
                        <a:effectLst/>
                        <a:latin typeface="Perpetua"/>
                        <a:ea typeface="HG創英ﾌﾟﾚｾﾞﾝｽEB"/>
                        <a:cs typeface="Times New Roman"/>
                      </a:endParaRPr>
                    </a:p>
                  </a:txBody>
                  <a:tcPr marL="40435" marR="40435" marT="0" marB="0" anchor="ctr"/>
                </a:tc>
              </a:tr>
              <a:tr h="509730">
                <a:tc>
                  <a:txBody>
                    <a:bodyPr/>
                    <a:lstStyle/>
                    <a:p>
                      <a:pPr algn="l">
                        <a:spcAft>
                          <a:spcPts val="0"/>
                        </a:spcAft>
                      </a:pPr>
                      <a:r>
                        <a:rPr lang="ja-JP" sz="1700" kern="0">
                          <a:effectLst/>
                        </a:rPr>
                        <a:t>合　　　計</a:t>
                      </a:r>
                      <a:r>
                        <a:rPr lang="en-US" sz="1700" kern="0">
                          <a:effectLst/>
                        </a:rPr>
                        <a:t> n=22</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２</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７</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２</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５</a:t>
                      </a:r>
                      <a:endParaRPr lang="ja-JP" sz="700" kern="100">
                        <a:effectLst/>
                        <a:latin typeface="Perpetua"/>
                        <a:ea typeface="HG創英ﾌﾟﾚｾﾞﾝｽEB"/>
                        <a:cs typeface="Times New Roman"/>
                      </a:endParaRPr>
                    </a:p>
                  </a:txBody>
                  <a:tcPr marL="40435" marR="40435" marT="0" marB="0" anchor="ctr"/>
                </a:tc>
                <a:tc>
                  <a:txBody>
                    <a:bodyPr/>
                    <a:lstStyle/>
                    <a:p>
                      <a:pPr algn="r">
                        <a:spcAft>
                          <a:spcPts val="0"/>
                        </a:spcAft>
                      </a:pPr>
                      <a:r>
                        <a:rPr lang="ja-JP" sz="1700" kern="0">
                          <a:effectLst/>
                        </a:rPr>
                        <a:t>６</a:t>
                      </a:r>
                      <a:endParaRPr lang="ja-JP" sz="700" kern="100">
                        <a:effectLst/>
                        <a:latin typeface="Perpetua"/>
                        <a:ea typeface="HG創英ﾌﾟﾚｾﾞﾝｽEB"/>
                        <a:cs typeface="Times New Roman"/>
                      </a:endParaRPr>
                    </a:p>
                  </a:txBody>
                  <a:tcPr marL="40435" marR="40435" marT="0" marB="0" anchor="ctr"/>
                </a:tc>
              </a:tr>
              <a:tr h="215655">
                <a:tc>
                  <a:txBody>
                    <a:bodyPr/>
                    <a:lstStyle/>
                    <a:p>
                      <a:endParaRPr lang="ja-JP" sz="700" kern="100">
                        <a:effectLst/>
                        <a:latin typeface="Perpetua"/>
                      </a:endParaRPr>
                    </a:p>
                  </a:txBody>
                  <a:tcPr marL="40435" marR="40435" marT="0" marB="0" anchor="ctr"/>
                </a:tc>
                <a:tc>
                  <a:txBody>
                    <a:bodyPr/>
                    <a:lstStyle/>
                    <a:p>
                      <a:endParaRPr lang="ja-JP" sz="700" kern="100">
                        <a:effectLst/>
                        <a:latin typeface="Perpetua"/>
                      </a:endParaRPr>
                    </a:p>
                  </a:txBody>
                  <a:tcPr marL="40435" marR="40435" marT="0" marB="0" anchor="ctr"/>
                </a:tc>
                <a:tc gridSpan="4">
                  <a:txBody>
                    <a:bodyPr/>
                    <a:lstStyle/>
                    <a:p>
                      <a:pPr algn="l">
                        <a:spcAft>
                          <a:spcPts val="0"/>
                        </a:spcAft>
                      </a:pPr>
                      <a:r>
                        <a:rPr lang="ja-JP" sz="1400" kern="0">
                          <a:effectLst/>
                        </a:rPr>
                        <a:t>＊「室内に広げる」には、「ベッドだから干さない」を含む</a:t>
                      </a:r>
                      <a:endParaRPr lang="ja-JP" sz="700" kern="100">
                        <a:effectLst/>
                        <a:latin typeface="Perpetua"/>
                        <a:ea typeface="HG創英ﾌﾟﾚｾﾞﾝｽEB"/>
                        <a:cs typeface="Times New Roman"/>
                      </a:endParaRPr>
                    </a:p>
                  </a:txBody>
                  <a:tcPr marL="40435" marR="40435"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15655">
                <a:tc>
                  <a:txBody>
                    <a:bodyPr/>
                    <a:lstStyle/>
                    <a:p>
                      <a:endParaRPr lang="ja-JP" sz="700" kern="100">
                        <a:effectLst/>
                        <a:latin typeface="Perpetua"/>
                      </a:endParaRPr>
                    </a:p>
                  </a:txBody>
                  <a:tcPr marL="40435" marR="40435" marT="0" marB="0" anchor="ctr"/>
                </a:tc>
                <a:tc>
                  <a:txBody>
                    <a:bodyPr/>
                    <a:lstStyle/>
                    <a:p>
                      <a:endParaRPr lang="ja-JP" sz="700" kern="100">
                        <a:effectLst/>
                        <a:latin typeface="Perpetua"/>
                      </a:endParaRPr>
                    </a:p>
                  </a:txBody>
                  <a:tcPr marL="40435" marR="40435" marT="0" marB="0" anchor="ctr"/>
                </a:tc>
                <a:tc gridSpan="4">
                  <a:txBody>
                    <a:bodyPr/>
                    <a:lstStyle/>
                    <a:p>
                      <a:pPr algn="l">
                        <a:spcAft>
                          <a:spcPts val="0"/>
                        </a:spcAft>
                      </a:pPr>
                      <a:r>
                        <a:rPr lang="ja-JP" sz="1400" kern="0">
                          <a:effectLst/>
                        </a:rPr>
                        <a:t>　「干さない」６のうち、夏場は物干し場に干すは３</a:t>
                      </a:r>
                      <a:endParaRPr lang="ja-JP" sz="700" kern="100">
                        <a:effectLst/>
                        <a:latin typeface="Perpetua"/>
                        <a:ea typeface="HG創英ﾌﾟﾚｾﾞﾝｽEB"/>
                        <a:cs typeface="Times New Roman"/>
                      </a:endParaRPr>
                    </a:p>
                  </a:txBody>
                  <a:tcPr marL="40435" marR="40435"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15655">
                <a:tc>
                  <a:txBody>
                    <a:bodyPr/>
                    <a:lstStyle/>
                    <a:p>
                      <a:endParaRPr lang="ja-JP" sz="700" kern="100">
                        <a:effectLst/>
                        <a:latin typeface="Perpetua"/>
                      </a:endParaRPr>
                    </a:p>
                  </a:txBody>
                  <a:tcPr marL="40435" marR="40435" marT="0" marB="0" anchor="ctr"/>
                </a:tc>
                <a:tc>
                  <a:txBody>
                    <a:bodyPr/>
                    <a:lstStyle/>
                    <a:p>
                      <a:endParaRPr lang="ja-JP" sz="700" kern="100">
                        <a:effectLst/>
                        <a:latin typeface="Perpetua"/>
                      </a:endParaRPr>
                    </a:p>
                  </a:txBody>
                  <a:tcPr marL="40435" marR="40435" marT="0" marB="0" anchor="ctr"/>
                </a:tc>
                <a:tc gridSpan="4">
                  <a:txBody>
                    <a:bodyPr/>
                    <a:lstStyle/>
                    <a:p>
                      <a:pPr algn="l">
                        <a:spcAft>
                          <a:spcPts val="0"/>
                        </a:spcAft>
                      </a:pPr>
                      <a:r>
                        <a:rPr lang="ja-JP" sz="1400" kern="0">
                          <a:effectLst/>
                        </a:rPr>
                        <a:t>　北陸都市は冬場</a:t>
                      </a:r>
                      <a:endParaRPr lang="ja-JP" sz="700" kern="100">
                        <a:effectLst/>
                        <a:latin typeface="Perpetua"/>
                        <a:ea typeface="HG創英ﾌﾟﾚｾﾞﾝｽEB"/>
                        <a:cs typeface="Times New Roman"/>
                      </a:endParaRPr>
                    </a:p>
                  </a:txBody>
                  <a:tcPr marL="40435" marR="40435"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522391">
                <a:tc>
                  <a:txBody>
                    <a:bodyPr/>
                    <a:lstStyle/>
                    <a:p>
                      <a:endParaRPr lang="ja-JP" sz="700" kern="100">
                        <a:effectLst/>
                        <a:latin typeface="Perpetua"/>
                      </a:endParaRPr>
                    </a:p>
                  </a:txBody>
                  <a:tcPr marL="40435" marR="40435" marT="0" marB="0" anchor="ctr"/>
                </a:tc>
                <a:tc>
                  <a:txBody>
                    <a:bodyPr/>
                    <a:lstStyle/>
                    <a:p>
                      <a:endParaRPr lang="ja-JP" sz="700" kern="100">
                        <a:effectLst/>
                        <a:latin typeface="Perpetua"/>
                      </a:endParaRPr>
                    </a:p>
                  </a:txBody>
                  <a:tcPr marL="40435" marR="40435" marT="0" marB="0" anchor="ctr"/>
                </a:tc>
                <a:tc gridSpan="4">
                  <a:txBody>
                    <a:bodyPr/>
                    <a:lstStyle/>
                    <a:p>
                      <a:pPr algn="l">
                        <a:spcAft>
                          <a:spcPts val="0"/>
                        </a:spcAft>
                      </a:pPr>
                      <a:r>
                        <a:rPr lang="ja-JP" sz="1400" kern="0" dirty="0">
                          <a:effectLst/>
                        </a:rPr>
                        <a:t>　サポート：子、ヘルパー、行政の布団乾燥サービス</a:t>
                      </a:r>
                      <a:endParaRPr lang="ja-JP" sz="700" kern="100" dirty="0">
                        <a:effectLst/>
                      </a:endParaRPr>
                    </a:p>
                    <a:p>
                      <a:pPr algn="l">
                        <a:spcAft>
                          <a:spcPts val="0"/>
                        </a:spcAft>
                      </a:pPr>
                      <a:r>
                        <a:rPr lang="ja-JP" sz="1400" kern="0" dirty="0">
                          <a:effectLst/>
                        </a:rPr>
                        <a:t>＊＊干しているようには見えない状態</a:t>
                      </a:r>
                      <a:endParaRPr lang="ja-JP" sz="700" kern="100" dirty="0">
                        <a:effectLst/>
                        <a:latin typeface="Perpetua"/>
                        <a:ea typeface="HG創英ﾌﾟﾚｾﾞﾝｽEB"/>
                        <a:cs typeface="Times New Roman"/>
                      </a:endParaRPr>
                    </a:p>
                  </a:txBody>
                  <a:tcPr marL="40435" marR="40435"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5" name="テキスト ボックス 4"/>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34</a:t>
            </a:fld>
            <a:endParaRPr kumimoji="1" lang="ja-JP" altLang="en-US"/>
          </a:p>
        </p:txBody>
      </p:sp>
    </p:spTree>
    <p:extLst>
      <p:ext uri="{BB962C8B-B14F-4D97-AF65-F5344CB8AC3E}">
        <p14:creationId xmlns:p14="http://schemas.microsoft.com/office/powerpoint/2010/main" val="20298152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smtClean="0">
                <a:solidFill>
                  <a:srgbClr val="C00000"/>
                </a:solidFill>
                <a:latin typeface="AR Pゴシック体S" panose="020B0600010101010101" pitchFamily="50" charset="-128"/>
                <a:ea typeface="AR Pゴシック体S" panose="020B0600010101010101" pitchFamily="50" charset="-128"/>
              </a:rPr>
              <a:t>［入</a:t>
            </a:r>
            <a:r>
              <a:rPr lang="ja-JP" altLang="en-US" dirty="0" smtClean="0">
                <a:solidFill>
                  <a:srgbClr val="C00000"/>
                </a:solidFill>
                <a:latin typeface="AR Pゴシック体S" panose="020B0600010101010101" pitchFamily="50" charset="-128"/>
                <a:ea typeface="AR Pゴシック体S" panose="020B0600010101010101" pitchFamily="50" charset="-128"/>
              </a:rPr>
              <a:t>　</a:t>
            </a:r>
            <a:r>
              <a:rPr lang="ja-JP" altLang="ja-JP" dirty="0" smtClean="0">
                <a:solidFill>
                  <a:srgbClr val="C00000"/>
                </a:solidFill>
                <a:latin typeface="AR Pゴシック体S" panose="020B0600010101010101" pitchFamily="50" charset="-128"/>
                <a:ea typeface="AR Pゴシック体S" panose="020B0600010101010101" pitchFamily="50" charset="-128"/>
              </a:rPr>
              <a:t>浴］</a:t>
            </a:r>
            <a:endParaRPr kumimoji="1" lang="ja-JP" altLang="en-US" dirty="0">
              <a:solidFill>
                <a:srgbClr val="C00000"/>
              </a:solidFill>
              <a:latin typeface="AR Pゴシック体S" panose="020B0600010101010101" pitchFamily="50" charset="-128"/>
              <a:ea typeface="AR Pゴシック体S" panose="020B0600010101010101" pitchFamily="50" charset="-128"/>
            </a:endParaRPr>
          </a:p>
        </p:txBody>
      </p:sp>
      <p:sp>
        <p:nvSpPr>
          <p:cNvPr id="3" name="コンテンツ プレースホルダー 2"/>
          <p:cNvSpPr>
            <a:spLocks noGrp="1"/>
          </p:cNvSpPr>
          <p:nvPr>
            <p:ph idx="1"/>
          </p:nvPr>
        </p:nvSpPr>
        <p:spPr/>
        <p:txBody>
          <a:bodyPr/>
          <a:lstStyle/>
          <a:p>
            <a:pPr marL="0" indent="0">
              <a:buNone/>
            </a:pPr>
            <a:r>
              <a:rPr lang="ja-JP" altLang="ja-JP" dirty="0" smtClean="0"/>
              <a:t>〔</a:t>
            </a:r>
            <a:r>
              <a:rPr lang="ja-JP" altLang="ja-JP" dirty="0"/>
              <a:t>東京圏〕では、毎日から週３回程度、日中から１７時くらいの間の入浴が４例。〔北陸都市〕では、夏場は毎日入る人でも冬場は週１回程度の入浴となっている。要支援では多くがデイサービスや浴場で入浴している。</a:t>
            </a:r>
          </a:p>
          <a:p>
            <a:pPr marL="0" indent="0">
              <a:buNone/>
            </a:pPr>
            <a:r>
              <a:rPr lang="ja-JP" altLang="ja-JP" dirty="0"/>
              <a:t>例）〔北陸都市〕週２回デイサービスで入浴。要支援になる以前、冬場は週１回以下だった。</a:t>
            </a:r>
          </a:p>
          <a:p>
            <a:endParaRPr kumimoji="1" lang="ja-JP" altLang="en-US" dirty="0"/>
          </a:p>
        </p:txBody>
      </p:sp>
      <p:sp>
        <p:nvSpPr>
          <p:cNvPr id="4" name="テキスト ボックス 3"/>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35</a:t>
            </a:fld>
            <a:endParaRPr kumimoji="1" lang="ja-JP" altLang="en-US"/>
          </a:p>
        </p:txBody>
      </p:sp>
    </p:spTree>
    <p:extLst>
      <p:ext uri="{BB962C8B-B14F-4D97-AF65-F5344CB8AC3E}">
        <p14:creationId xmlns:p14="http://schemas.microsoft.com/office/powerpoint/2010/main" val="7637220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nvPr>
        </p:nvGraphicFramePr>
        <p:xfrm>
          <a:off x="457200" y="2628741"/>
          <a:ext cx="8229600" cy="2468880"/>
        </p:xfrm>
        <a:graphic>
          <a:graphicData uri="http://schemas.openxmlformats.org/drawingml/2006/table">
            <a:tbl>
              <a:tblPr firstRow="1" firstCol="1" bandRow="1">
                <a:tableStyleId>{5C22544A-7EE6-4342-B048-85BDC9FD1C3A}</a:tableStyleId>
              </a:tblPr>
              <a:tblGrid>
                <a:gridCol w="1957505"/>
                <a:gridCol w="1644717"/>
                <a:gridCol w="489806"/>
                <a:gridCol w="1946335"/>
                <a:gridCol w="2191237"/>
              </a:tblGrid>
              <a:tr h="217406">
                <a:tc>
                  <a:txBody>
                    <a:bodyPr/>
                    <a:lstStyle/>
                    <a:p>
                      <a:pPr algn="ctr">
                        <a:spcAft>
                          <a:spcPts val="0"/>
                        </a:spcAft>
                      </a:pPr>
                      <a:r>
                        <a:rPr lang="ja-JP" sz="1800" kern="0" dirty="0">
                          <a:effectLst/>
                        </a:rPr>
                        <a:t>　</a:t>
                      </a:r>
                      <a:endParaRPr lang="ja-JP" sz="700" kern="100" dirty="0">
                        <a:effectLst/>
                        <a:latin typeface="Perpetua"/>
                        <a:ea typeface="HG創英ﾌﾟﾚｾﾞﾝｽEB"/>
                        <a:cs typeface="Times New Roman"/>
                      </a:endParaRPr>
                    </a:p>
                  </a:txBody>
                  <a:tcPr marL="42529" marR="42529" marT="0" marB="0" anchor="ctr"/>
                </a:tc>
                <a:tc>
                  <a:txBody>
                    <a:bodyPr/>
                    <a:lstStyle/>
                    <a:p>
                      <a:pPr algn="ctr">
                        <a:spcAft>
                          <a:spcPts val="0"/>
                        </a:spcAft>
                      </a:pPr>
                      <a:r>
                        <a:rPr lang="ja-JP" sz="1800" kern="0">
                          <a:effectLst/>
                        </a:rPr>
                        <a:t>週４～７回</a:t>
                      </a:r>
                      <a:endParaRPr lang="ja-JP" sz="700" kern="100">
                        <a:effectLst/>
                        <a:latin typeface="Perpetua"/>
                        <a:ea typeface="HG創英ﾌﾟﾚｾﾞﾝｽEB"/>
                        <a:cs typeface="Times New Roman"/>
                      </a:endParaRPr>
                    </a:p>
                  </a:txBody>
                  <a:tcPr marL="42529" marR="42529" marT="0" marB="0" anchor="ctr"/>
                </a:tc>
                <a:tc gridSpan="2">
                  <a:txBody>
                    <a:bodyPr/>
                    <a:lstStyle/>
                    <a:p>
                      <a:pPr algn="ctr">
                        <a:spcAft>
                          <a:spcPts val="0"/>
                        </a:spcAft>
                      </a:pPr>
                      <a:r>
                        <a:rPr lang="ja-JP" sz="1800" kern="0">
                          <a:effectLst/>
                        </a:rPr>
                        <a:t>週２～３回</a:t>
                      </a:r>
                      <a:endParaRPr lang="ja-JP" sz="700" kern="100">
                        <a:effectLst/>
                        <a:latin typeface="Perpetua"/>
                        <a:ea typeface="HG創英ﾌﾟﾚｾﾞﾝｽEB"/>
                        <a:cs typeface="Times New Roman"/>
                      </a:endParaRPr>
                    </a:p>
                  </a:txBody>
                  <a:tcPr marL="42529" marR="42529" marT="0" marB="0" anchor="ctr"/>
                </a:tc>
                <a:tc hMerge="1">
                  <a:txBody>
                    <a:bodyPr/>
                    <a:lstStyle/>
                    <a:p>
                      <a:endParaRPr kumimoji="1" lang="ja-JP" altLang="en-US"/>
                    </a:p>
                  </a:txBody>
                  <a:tcPr/>
                </a:tc>
                <a:tc>
                  <a:txBody>
                    <a:bodyPr/>
                    <a:lstStyle/>
                    <a:p>
                      <a:pPr algn="ctr">
                        <a:spcAft>
                          <a:spcPts val="0"/>
                        </a:spcAft>
                      </a:pPr>
                      <a:r>
                        <a:rPr lang="ja-JP" sz="1800" kern="0">
                          <a:effectLst/>
                        </a:rPr>
                        <a:t>週２回以下</a:t>
                      </a:r>
                      <a:endParaRPr lang="ja-JP" sz="700" kern="100">
                        <a:effectLst/>
                        <a:latin typeface="Perpetua"/>
                        <a:ea typeface="HG創英ﾌﾟﾚｾﾞﾝｽEB"/>
                        <a:cs typeface="Times New Roman"/>
                      </a:endParaRPr>
                    </a:p>
                  </a:txBody>
                  <a:tcPr marL="42529" marR="42529" marT="0" marB="0" anchor="ctr"/>
                </a:tc>
              </a:tr>
              <a:tr h="217406">
                <a:tc rowSpan="3">
                  <a:txBody>
                    <a:bodyPr/>
                    <a:lstStyle/>
                    <a:p>
                      <a:pPr algn="l">
                        <a:spcAft>
                          <a:spcPts val="0"/>
                        </a:spcAft>
                      </a:pPr>
                      <a:r>
                        <a:rPr lang="ja-JP" sz="1800" kern="0">
                          <a:effectLst/>
                        </a:rPr>
                        <a:t>東 京 圏　</a:t>
                      </a:r>
                      <a:r>
                        <a:rPr lang="en-US" sz="1800" kern="0">
                          <a:effectLst/>
                        </a:rPr>
                        <a:t>n=11</a:t>
                      </a:r>
                      <a:endParaRPr lang="ja-JP" sz="700" kern="100">
                        <a:effectLst/>
                        <a:latin typeface="Perpetua"/>
                        <a:ea typeface="HG創英ﾌﾟﾚｾﾞﾝｽEB"/>
                        <a:cs typeface="Times New Roman"/>
                      </a:endParaRPr>
                    </a:p>
                  </a:txBody>
                  <a:tcPr marL="42529" marR="42529" marT="0" marB="0" anchor="ctr"/>
                </a:tc>
                <a:tc rowSpan="3">
                  <a:txBody>
                    <a:bodyPr/>
                    <a:lstStyle/>
                    <a:p>
                      <a:pPr algn="r">
                        <a:spcAft>
                          <a:spcPts val="0"/>
                        </a:spcAft>
                      </a:pPr>
                      <a:r>
                        <a:rPr lang="ja-JP" sz="1800" kern="0">
                          <a:effectLst/>
                        </a:rPr>
                        <a:t>８</a:t>
                      </a:r>
                      <a:endParaRPr lang="ja-JP" sz="700" kern="100">
                        <a:effectLst/>
                        <a:latin typeface="Perpetua"/>
                        <a:ea typeface="HG創英ﾌﾟﾚｾﾞﾝｽEB"/>
                        <a:cs typeface="Times New Roman"/>
                      </a:endParaRPr>
                    </a:p>
                  </a:txBody>
                  <a:tcPr marL="42529" marR="42529" marT="0" marB="0" anchor="ctr"/>
                </a:tc>
                <a:tc rowSpan="3">
                  <a:txBody>
                    <a:bodyPr/>
                    <a:lstStyle/>
                    <a:p>
                      <a:pPr algn="ctr">
                        <a:spcAft>
                          <a:spcPts val="0"/>
                        </a:spcAft>
                      </a:pPr>
                      <a:r>
                        <a:rPr lang="ja-JP" sz="1800" kern="0" dirty="0">
                          <a:effectLst/>
                        </a:rPr>
                        <a:t>　</a:t>
                      </a:r>
                      <a:endParaRPr lang="ja-JP" sz="700" kern="100" dirty="0">
                        <a:effectLst/>
                        <a:latin typeface="Perpetua"/>
                        <a:ea typeface="HG創英ﾌﾟﾚｾﾞﾝｽEB"/>
                        <a:cs typeface="Times New Roman"/>
                      </a:endParaRPr>
                    </a:p>
                  </a:txBody>
                  <a:tcPr marL="42529" marR="42529" marT="0" marB="0" anchor="ctr"/>
                </a:tc>
                <a:tc>
                  <a:txBody>
                    <a:bodyPr/>
                    <a:lstStyle/>
                    <a:p>
                      <a:pPr algn="r">
                        <a:spcAft>
                          <a:spcPts val="0"/>
                        </a:spcAft>
                      </a:pPr>
                      <a:r>
                        <a:rPr lang="ja-JP" sz="1800" kern="0">
                          <a:effectLst/>
                        </a:rPr>
                        <a:t>２</a:t>
                      </a:r>
                      <a:endParaRPr lang="ja-JP" sz="700" kern="100">
                        <a:effectLst/>
                        <a:latin typeface="Perpetua"/>
                        <a:ea typeface="HG創英ﾌﾟﾚｾﾞﾝｽEB"/>
                        <a:cs typeface="Times New Roman"/>
                      </a:endParaRPr>
                    </a:p>
                  </a:txBody>
                  <a:tcPr marL="42529" marR="42529" marT="0" marB="0" anchor="ctr"/>
                </a:tc>
                <a:tc rowSpan="3">
                  <a:txBody>
                    <a:bodyPr/>
                    <a:lstStyle/>
                    <a:p>
                      <a:pPr algn="r">
                        <a:spcAft>
                          <a:spcPts val="0"/>
                        </a:spcAft>
                      </a:pPr>
                      <a:r>
                        <a:rPr lang="ja-JP" sz="1800" kern="0">
                          <a:effectLst/>
                        </a:rPr>
                        <a:t>１</a:t>
                      </a:r>
                      <a:endParaRPr lang="ja-JP" sz="700" kern="100">
                        <a:effectLst/>
                        <a:latin typeface="Perpetua"/>
                        <a:ea typeface="HG創英ﾌﾟﾚｾﾞﾝｽEB"/>
                        <a:cs typeface="Times New Roman"/>
                      </a:endParaRPr>
                    </a:p>
                  </a:txBody>
                  <a:tcPr marL="42529" marR="42529" marT="0" marB="0" anchor="ctr"/>
                </a:tc>
              </a:tr>
              <a:tr h="2174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a:effectLst/>
                        </a:rPr>
                        <a:t>自宅　　　１</a:t>
                      </a:r>
                      <a:endParaRPr lang="ja-JP" sz="700" kern="100">
                        <a:effectLst/>
                        <a:latin typeface="Perpetua"/>
                        <a:ea typeface="HG創英ﾌﾟﾚｾﾞﾝｽEB"/>
                        <a:cs typeface="Times New Roman"/>
                      </a:endParaRPr>
                    </a:p>
                  </a:txBody>
                  <a:tcPr marL="42529" marR="42529" marT="0" marB="0" anchor="ctr"/>
                </a:tc>
                <a:tc vMerge="1">
                  <a:txBody>
                    <a:bodyPr/>
                    <a:lstStyle/>
                    <a:p>
                      <a:endParaRPr kumimoji="1" lang="ja-JP" altLang="en-US"/>
                    </a:p>
                  </a:txBody>
                  <a:tcPr/>
                </a:tc>
              </a:tr>
              <a:tr h="2174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a:effectLst/>
                        </a:rPr>
                        <a:t>デイ　　　１</a:t>
                      </a:r>
                      <a:endParaRPr lang="ja-JP" sz="700" kern="100">
                        <a:effectLst/>
                        <a:latin typeface="Perpetua"/>
                        <a:ea typeface="HG創英ﾌﾟﾚｾﾞﾝｽEB"/>
                        <a:cs typeface="Times New Roman"/>
                      </a:endParaRPr>
                    </a:p>
                  </a:txBody>
                  <a:tcPr marL="42529" marR="42529" marT="0" marB="0" anchor="ctr"/>
                </a:tc>
                <a:tc vMerge="1">
                  <a:txBody>
                    <a:bodyPr/>
                    <a:lstStyle/>
                    <a:p>
                      <a:endParaRPr kumimoji="1" lang="ja-JP" altLang="en-US"/>
                    </a:p>
                  </a:txBody>
                  <a:tcPr/>
                </a:tc>
              </a:tr>
              <a:tr h="217406">
                <a:tc rowSpan="4">
                  <a:txBody>
                    <a:bodyPr/>
                    <a:lstStyle/>
                    <a:p>
                      <a:pPr algn="l">
                        <a:spcAft>
                          <a:spcPts val="0"/>
                        </a:spcAft>
                      </a:pPr>
                      <a:r>
                        <a:rPr lang="ja-JP" sz="1800" kern="0">
                          <a:effectLst/>
                        </a:rPr>
                        <a:t>北陸都市 </a:t>
                      </a:r>
                      <a:r>
                        <a:rPr lang="en-US" sz="1800" kern="0">
                          <a:effectLst/>
                        </a:rPr>
                        <a:t> n=11</a:t>
                      </a:r>
                      <a:endParaRPr lang="ja-JP" sz="700" kern="100">
                        <a:effectLst/>
                        <a:latin typeface="Perpetua"/>
                        <a:ea typeface="HG創英ﾌﾟﾚｾﾞﾝｽEB"/>
                        <a:cs typeface="Times New Roman"/>
                      </a:endParaRPr>
                    </a:p>
                  </a:txBody>
                  <a:tcPr marL="42529" marR="42529" marT="0" marB="0" anchor="ctr"/>
                </a:tc>
                <a:tc rowSpan="4">
                  <a:txBody>
                    <a:bodyPr/>
                    <a:lstStyle/>
                    <a:p>
                      <a:pPr algn="r">
                        <a:spcAft>
                          <a:spcPts val="0"/>
                        </a:spcAft>
                      </a:pPr>
                      <a:r>
                        <a:rPr lang="ja-JP" sz="1800" kern="0">
                          <a:effectLst/>
                        </a:rPr>
                        <a:t>１</a:t>
                      </a:r>
                      <a:endParaRPr lang="ja-JP" sz="700" kern="100">
                        <a:effectLst/>
                        <a:latin typeface="Perpetua"/>
                        <a:ea typeface="HG創英ﾌﾟﾚｾﾞﾝｽEB"/>
                        <a:cs typeface="Times New Roman"/>
                      </a:endParaRPr>
                    </a:p>
                  </a:txBody>
                  <a:tcPr marL="42529" marR="42529" marT="0" marB="0" anchor="ctr"/>
                </a:tc>
                <a:tc rowSpan="4">
                  <a:txBody>
                    <a:bodyPr/>
                    <a:lstStyle/>
                    <a:p>
                      <a:pPr algn="ctr">
                        <a:spcAft>
                          <a:spcPts val="0"/>
                        </a:spcAft>
                      </a:pPr>
                      <a:r>
                        <a:rPr lang="ja-JP" sz="1800" kern="0">
                          <a:effectLst/>
                        </a:rPr>
                        <a:t>　</a:t>
                      </a:r>
                      <a:endParaRPr lang="ja-JP" sz="700" kern="100">
                        <a:effectLst/>
                        <a:latin typeface="Perpetua"/>
                        <a:ea typeface="HG創英ﾌﾟﾚｾﾞﾝｽEB"/>
                        <a:cs typeface="Times New Roman"/>
                      </a:endParaRPr>
                    </a:p>
                  </a:txBody>
                  <a:tcPr marL="42529" marR="42529" marT="0" marB="0" anchor="ctr"/>
                </a:tc>
                <a:tc>
                  <a:txBody>
                    <a:bodyPr/>
                    <a:lstStyle/>
                    <a:p>
                      <a:pPr algn="r">
                        <a:spcAft>
                          <a:spcPts val="0"/>
                        </a:spcAft>
                      </a:pPr>
                      <a:r>
                        <a:rPr lang="ja-JP" sz="1800" kern="0">
                          <a:effectLst/>
                        </a:rPr>
                        <a:t>８</a:t>
                      </a:r>
                      <a:endParaRPr lang="ja-JP" sz="700" kern="100">
                        <a:effectLst/>
                        <a:latin typeface="Perpetua"/>
                        <a:ea typeface="HG創英ﾌﾟﾚｾﾞﾝｽEB"/>
                        <a:cs typeface="Times New Roman"/>
                      </a:endParaRPr>
                    </a:p>
                  </a:txBody>
                  <a:tcPr marL="42529" marR="42529" marT="0" marB="0" anchor="ctr"/>
                </a:tc>
                <a:tc rowSpan="4">
                  <a:txBody>
                    <a:bodyPr/>
                    <a:lstStyle/>
                    <a:p>
                      <a:pPr algn="r">
                        <a:spcAft>
                          <a:spcPts val="0"/>
                        </a:spcAft>
                      </a:pPr>
                      <a:r>
                        <a:rPr lang="ja-JP" sz="1800" kern="0">
                          <a:effectLst/>
                        </a:rPr>
                        <a:t>２</a:t>
                      </a:r>
                      <a:endParaRPr lang="ja-JP" sz="700" kern="100">
                        <a:effectLst/>
                        <a:latin typeface="Perpetua"/>
                        <a:ea typeface="HG創英ﾌﾟﾚｾﾞﾝｽEB"/>
                        <a:cs typeface="Times New Roman"/>
                      </a:endParaRPr>
                    </a:p>
                  </a:txBody>
                  <a:tcPr marL="42529" marR="42529" marT="0" marB="0" anchor="ctr"/>
                </a:tc>
              </a:tr>
              <a:tr h="2174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a:effectLst/>
                        </a:rPr>
                        <a:t>自宅　　　２</a:t>
                      </a:r>
                      <a:endParaRPr lang="ja-JP" sz="700" kern="100">
                        <a:effectLst/>
                        <a:latin typeface="Perpetua"/>
                        <a:ea typeface="HG創英ﾌﾟﾚｾﾞﾝｽEB"/>
                        <a:cs typeface="Times New Roman"/>
                      </a:endParaRPr>
                    </a:p>
                  </a:txBody>
                  <a:tcPr marL="42529" marR="42529" marT="0" marB="0" anchor="ctr"/>
                </a:tc>
                <a:tc vMerge="1">
                  <a:txBody>
                    <a:bodyPr/>
                    <a:lstStyle/>
                    <a:p>
                      <a:endParaRPr kumimoji="1" lang="ja-JP" altLang="en-US"/>
                    </a:p>
                  </a:txBody>
                  <a:tcPr/>
                </a:tc>
              </a:tr>
              <a:tr h="2174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a:effectLst/>
                        </a:rPr>
                        <a:t>デイ　　　 ３</a:t>
                      </a:r>
                      <a:endParaRPr lang="ja-JP" sz="700" kern="100">
                        <a:effectLst/>
                        <a:latin typeface="Perpetua"/>
                        <a:ea typeface="HG創英ﾌﾟﾚｾﾞﾝｽEB"/>
                        <a:cs typeface="Times New Roman"/>
                      </a:endParaRPr>
                    </a:p>
                  </a:txBody>
                  <a:tcPr marL="42529" marR="42529" marT="0" marB="0" anchor="ctr"/>
                </a:tc>
                <a:tc vMerge="1">
                  <a:txBody>
                    <a:bodyPr/>
                    <a:lstStyle/>
                    <a:p>
                      <a:endParaRPr kumimoji="1" lang="ja-JP" altLang="en-US"/>
                    </a:p>
                  </a:txBody>
                  <a:tcPr/>
                </a:tc>
              </a:tr>
              <a:tr h="2174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ja-JP" sz="1800" kern="0">
                          <a:effectLst/>
                        </a:rPr>
                        <a:t>浴場　　　 ３</a:t>
                      </a:r>
                      <a:endParaRPr lang="ja-JP" sz="700" kern="100">
                        <a:effectLst/>
                        <a:latin typeface="Perpetua"/>
                        <a:ea typeface="HG創英ﾌﾟﾚｾﾞﾝｽEB"/>
                        <a:cs typeface="Times New Roman"/>
                      </a:endParaRPr>
                    </a:p>
                  </a:txBody>
                  <a:tcPr marL="42529" marR="42529" marT="0" marB="0" anchor="ctr"/>
                </a:tc>
                <a:tc vMerge="1">
                  <a:txBody>
                    <a:bodyPr/>
                    <a:lstStyle/>
                    <a:p>
                      <a:endParaRPr kumimoji="1" lang="ja-JP" altLang="en-US"/>
                    </a:p>
                  </a:txBody>
                  <a:tcPr/>
                </a:tc>
              </a:tr>
              <a:tr h="217406">
                <a:tc>
                  <a:txBody>
                    <a:bodyPr/>
                    <a:lstStyle/>
                    <a:p>
                      <a:pPr algn="l">
                        <a:spcAft>
                          <a:spcPts val="0"/>
                        </a:spcAft>
                      </a:pPr>
                      <a:r>
                        <a:rPr lang="ja-JP" sz="1800" kern="0">
                          <a:effectLst/>
                        </a:rPr>
                        <a:t>合　　　計</a:t>
                      </a:r>
                      <a:r>
                        <a:rPr lang="en-US" sz="1800" kern="0">
                          <a:effectLst/>
                        </a:rPr>
                        <a:t> n=22</a:t>
                      </a:r>
                      <a:endParaRPr lang="ja-JP" sz="700" kern="100">
                        <a:effectLst/>
                        <a:latin typeface="Perpetua"/>
                        <a:ea typeface="HG創英ﾌﾟﾚｾﾞﾝｽEB"/>
                        <a:cs typeface="Times New Roman"/>
                      </a:endParaRPr>
                    </a:p>
                  </a:txBody>
                  <a:tcPr marL="42529" marR="42529" marT="0" marB="0" anchor="ctr"/>
                </a:tc>
                <a:tc>
                  <a:txBody>
                    <a:bodyPr/>
                    <a:lstStyle/>
                    <a:p>
                      <a:pPr algn="r">
                        <a:spcAft>
                          <a:spcPts val="0"/>
                        </a:spcAft>
                      </a:pPr>
                      <a:r>
                        <a:rPr lang="ja-JP" sz="1800" kern="0">
                          <a:effectLst/>
                        </a:rPr>
                        <a:t>９</a:t>
                      </a:r>
                      <a:endParaRPr lang="ja-JP" sz="700" kern="100">
                        <a:effectLst/>
                        <a:latin typeface="Perpetua"/>
                        <a:ea typeface="HG創英ﾌﾟﾚｾﾞﾝｽEB"/>
                        <a:cs typeface="Times New Roman"/>
                      </a:endParaRPr>
                    </a:p>
                  </a:txBody>
                  <a:tcPr marL="42529" marR="42529" marT="0" marB="0" anchor="ctr"/>
                </a:tc>
                <a:tc gridSpan="2">
                  <a:txBody>
                    <a:bodyPr/>
                    <a:lstStyle/>
                    <a:p>
                      <a:pPr algn="r">
                        <a:spcAft>
                          <a:spcPts val="0"/>
                        </a:spcAft>
                      </a:pPr>
                      <a:r>
                        <a:rPr lang="ja-JP" sz="1800" kern="0">
                          <a:effectLst/>
                        </a:rPr>
                        <a:t>１０</a:t>
                      </a:r>
                      <a:endParaRPr lang="ja-JP" sz="700" kern="100">
                        <a:effectLst/>
                        <a:latin typeface="Perpetua"/>
                        <a:ea typeface="HG創英ﾌﾟﾚｾﾞﾝｽEB"/>
                        <a:cs typeface="Times New Roman"/>
                      </a:endParaRPr>
                    </a:p>
                  </a:txBody>
                  <a:tcPr marL="42529" marR="42529" marT="0" marB="0" anchor="ctr"/>
                </a:tc>
                <a:tc hMerge="1">
                  <a:txBody>
                    <a:bodyPr/>
                    <a:lstStyle/>
                    <a:p>
                      <a:endParaRPr kumimoji="1" lang="ja-JP" altLang="en-US"/>
                    </a:p>
                  </a:txBody>
                  <a:tcPr/>
                </a:tc>
                <a:tc>
                  <a:txBody>
                    <a:bodyPr/>
                    <a:lstStyle/>
                    <a:p>
                      <a:pPr algn="r">
                        <a:spcAft>
                          <a:spcPts val="0"/>
                        </a:spcAft>
                      </a:pPr>
                      <a:r>
                        <a:rPr lang="ja-JP" sz="1800" kern="0" dirty="0">
                          <a:effectLst/>
                        </a:rPr>
                        <a:t>３</a:t>
                      </a:r>
                      <a:endParaRPr lang="ja-JP" sz="700" kern="100" dirty="0">
                        <a:effectLst/>
                        <a:latin typeface="Perpetua"/>
                        <a:ea typeface="HG創英ﾌﾟﾚｾﾞﾝｽEB"/>
                        <a:cs typeface="Times New Roman"/>
                      </a:endParaRPr>
                    </a:p>
                  </a:txBody>
                  <a:tcPr marL="42529" marR="42529" marT="0" marB="0" anchor="ctr"/>
                </a:tc>
              </a:tr>
            </a:tbl>
          </a:graphicData>
        </a:graphic>
      </p:graphicFrame>
      <p:sp>
        <p:nvSpPr>
          <p:cNvPr id="5" name="テキスト ボックス 4"/>
          <p:cNvSpPr txBox="1"/>
          <p:nvPr/>
        </p:nvSpPr>
        <p:spPr>
          <a:xfrm>
            <a:off x="467544" y="188640"/>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36</a:t>
            </a:fld>
            <a:endParaRPr kumimoji="1" lang="ja-JP" altLang="en-US"/>
          </a:p>
        </p:txBody>
      </p:sp>
    </p:spTree>
    <p:extLst>
      <p:ext uri="{BB962C8B-B14F-4D97-AF65-F5344CB8AC3E}">
        <p14:creationId xmlns:p14="http://schemas.microsoft.com/office/powerpoint/2010/main" val="16272437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3721" y="908720"/>
            <a:ext cx="8352928" cy="5678091"/>
          </a:xfrm>
        </p:spPr>
        <p:txBody>
          <a:bodyPr>
            <a:normAutofit fontScale="77500" lnSpcReduction="20000"/>
          </a:bodyPr>
          <a:lstStyle/>
          <a:p>
            <a:pPr marL="0" indent="0">
              <a:buNone/>
            </a:pPr>
            <a:r>
              <a:rPr lang="ja-JP" altLang="en-US" dirty="0" smtClean="0"/>
              <a:t>○　</a:t>
            </a:r>
            <a:r>
              <a:rPr lang="ja-JP" altLang="ja-JP" dirty="0" smtClean="0"/>
              <a:t>入浴</a:t>
            </a:r>
            <a:r>
              <a:rPr lang="ja-JP" altLang="ja-JP" dirty="0"/>
              <a:t>・洗濯・布団干し・掃除・調理・買物は、</a:t>
            </a:r>
            <a:r>
              <a:rPr lang="ja-JP" altLang="ja-JP" dirty="0" smtClean="0"/>
              <a:t>加</a:t>
            </a:r>
            <a:r>
              <a:rPr lang="ja-JP" altLang="ja-JP" dirty="0"/>
              <a:t>齢</a:t>
            </a:r>
            <a:r>
              <a:rPr lang="ja-JP" altLang="ja-JP" dirty="0" smtClean="0"/>
              <a:t>によって</a:t>
            </a:r>
            <a:endParaRPr lang="en-US" altLang="ja-JP" dirty="0" smtClean="0"/>
          </a:p>
          <a:p>
            <a:pPr marL="0" indent="0">
              <a:buNone/>
            </a:pPr>
            <a:r>
              <a:rPr lang="ja-JP" altLang="en-US" dirty="0"/>
              <a:t>　</a:t>
            </a:r>
            <a:r>
              <a:rPr lang="ja-JP" altLang="en-US" dirty="0" smtClean="0"/>
              <a:t>　</a:t>
            </a:r>
            <a:r>
              <a:rPr lang="ja-JP" altLang="ja-JP" dirty="0" smtClean="0"/>
              <a:t>生じた</a:t>
            </a:r>
            <a:r>
              <a:rPr lang="ja-JP" altLang="ja-JP" dirty="0"/>
              <a:t>不自由さについて方法を</a:t>
            </a:r>
            <a:r>
              <a:rPr lang="ja-JP" altLang="ja-JP" dirty="0" smtClean="0"/>
              <a:t>変えたりサポート</a:t>
            </a:r>
            <a:r>
              <a:rPr lang="ja-JP" altLang="ja-JP" dirty="0"/>
              <a:t>を組み</a:t>
            </a:r>
            <a:r>
              <a:rPr lang="ja-JP" altLang="ja-JP" dirty="0" smtClean="0"/>
              <a:t>合</a:t>
            </a:r>
            <a:endParaRPr lang="en-US" altLang="ja-JP" dirty="0" smtClean="0"/>
          </a:p>
          <a:p>
            <a:pPr marL="0" indent="0">
              <a:buNone/>
            </a:pPr>
            <a:r>
              <a:rPr lang="ja-JP" altLang="en-US" dirty="0"/>
              <a:t>　</a:t>
            </a:r>
            <a:r>
              <a:rPr lang="ja-JP" altLang="en-US" dirty="0" smtClean="0"/>
              <a:t>　</a:t>
            </a:r>
            <a:r>
              <a:rPr lang="ja-JP" altLang="ja-JP" dirty="0" smtClean="0"/>
              <a:t>わせる</a:t>
            </a:r>
            <a:r>
              <a:rPr lang="ja-JP" altLang="ja-JP" dirty="0"/>
              <a:t>などして対応している</a:t>
            </a:r>
            <a:r>
              <a:rPr lang="ja-JP" altLang="ja-JP" dirty="0" smtClean="0"/>
              <a:t>。</a:t>
            </a:r>
            <a:endParaRPr lang="en-US" altLang="ja-JP" dirty="0" smtClean="0"/>
          </a:p>
          <a:p>
            <a:pPr marL="0" indent="0">
              <a:buNone/>
            </a:pPr>
            <a:endParaRPr lang="ja-JP" altLang="ja-JP" sz="900" dirty="0"/>
          </a:p>
          <a:p>
            <a:pPr marL="0" indent="0">
              <a:buNone/>
            </a:pPr>
            <a:r>
              <a:rPr lang="ja-JP" altLang="ja-JP" dirty="0" smtClean="0"/>
              <a:t>○</a:t>
            </a:r>
            <a:r>
              <a:rPr lang="ja-JP" altLang="en-US" dirty="0" smtClean="0"/>
              <a:t>　</a:t>
            </a:r>
            <a:r>
              <a:rPr lang="ja-JP" altLang="ja-JP" dirty="0" smtClean="0"/>
              <a:t>入浴</a:t>
            </a:r>
            <a:r>
              <a:rPr lang="ja-JP" altLang="ja-JP" dirty="0"/>
              <a:t>・洗濯・布団干し・掃除については、</a:t>
            </a:r>
            <a:r>
              <a:rPr lang="ja-JP" altLang="ja-JP" dirty="0" smtClean="0"/>
              <a:t>地域性や習慣、</a:t>
            </a:r>
            <a:endParaRPr lang="en-US" altLang="ja-JP" dirty="0" smtClean="0"/>
          </a:p>
          <a:p>
            <a:pPr marL="0" indent="0">
              <a:buNone/>
            </a:pPr>
            <a:r>
              <a:rPr lang="ja-JP" altLang="en-US" dirty="0"/>
              <a:t>　</a:t>
            </a:r>
            <a:r>
              <a:rPr lang="ja-JP" altLang="en-US" dirty="0" smtClean="0"/>
              <a:t>　</a:t>
            </a:r>
            <a:r>
              <a:rPr lang="ja-JP" altLang="ja-JP" dirty="0" smtClean="0"/>
              <a:t>個人</a:t>
            </a:r>
            <a:r>
              <a:rPr lang="ja-JP" altLang="ja-JP" dirty="0"/>
              <a:t>の嗜好性の違いが大きい。掃除は</a:t>
            </a:r>
            <a:r>
              <a:rPr lang="ja-JP" altLang="ja-JP" dirty="0" smtClean="0"/>
              <a:t>むしろ体力</a:t>
            </a:r>
            <a:r>
              <a:rPr lang="ja-JP" altLang="ja-JP" dirty="0"/>
              <a:t>を</a:t>
            </a:r>
            <a:r>
              <a:rPr lang="ja-JP" altLang="ja-JP" dirty="0" smtClean="0"/>
              <a:t>要す</a:t>
            </a:r>
            <a:endParaRPr lang="en-US" altLang="ja-JP" dirty="0" smtClean="0"/>
          </a:p>
          <a:p>
            <a:pPr marL="0" indent="0">
              <a:buNone/>
            </a:pPr>
            <a:r>
              <a:rPr lang="ja-JP" altLang="en-US" dirty="0"/>
              <a:t>　</a:t>
            </a:r>
            <a:r>
              <a:rPr lang="ja-JP" altLang="en-US" dirty="0" smtClean="0"/>
              <a:t>　</a:t>
            </a:r>
            <a:r>
              <a:rPr lang="ja-JP" altLang="ja-JP" dirty="0" smtClean="0"/>
              <a:t>る</a:t>
            </a:r>
            <a:r>
              <a:rPr lang="ja-JP" altLang="ja-JP" dirty="0"/>
              <a:t>「片付け」に課題が</a:t>
            </a:r>
            <a:r>
              <a:rPr lang="ja-JP" altLang="ja-JP" dirty="0" smtClean="0"/>
              <a:t>あ</a:t>
            </a:r>
            <a:r>
              <a:rPr lang="ja-JP" altLang="en-US" dirty="0" smtClean="0"/>
              <a:t>り、</a:t>
            </a:r>
            <a:r>
              <a:rPr lang="ja-JP" altLang="ja-JP" dirty="0" smtClean="0"/>
              <a:t>掃除</a:t>
            </a:r>
            <a:r>
              <a:rPr lang="ja-JP" altLang="ja-JP" dirty="0"/>
              <a:t>は、</a:t>
            </a:r>
            <a:r>
              <a:rPr lang="ja-JP" altLang="ja-JP" u="sng" dirty="0"/>
              <a:t>「片付け</a:t>
            </a:r>
            <a:r>
              <a:rPr lang="ja-JP" altLang="ja-JP" u="sng" dirty="0" smtClean="0"/>
              <a:t>」の</a:t>
            </a:r>
            <a:r>
              <a:rPr lang="ja-JP" altLang="ja-JP" u="sng" dirty="0"/>
              <a:t>困難さ</a:t>
            </a:r>
            <a:r>
              <a:rPr lang="ja-JP" altLang="ja-JP" u="sng" dirty="0" smtClean="0"/>
              <a:t>へ</a:t>
            </a:r>
            <a:endParaRPr lang="en-US" altLang="ja-JP" u="sng" dirty="0" smtClean="0"/>
          </a:p>
          <a:p>
            <a:pPr marL="0" indent="0">
              <a:buNone/>
            </a:pPr>
            <a:r>
              <a:rPr lang="ja-JP" altLang="en-US" dirty="0"/>
              <a:t>　</a:t>
            </a:r>
            <a:r>
              <a:rPr lang="ja-JP" altLang="en-US" dirty="0" smtClean="0"/>
              <a:t>　</a:t>
            </a:r>
            <a:r>
              <a:rPr lang="ja-JP" altLang="ja-JP" u="sng" dirty="0" smtClean="0"/>
              <a:t>の配慮</a:t>
            </a:r>
            <a:r>
              <a:rPr lang="ja-JP" altLang="ja-JP" u="sng" dirty="0"/>
              <a:t>が必要</a:t>
            </a:r>
            <a:r>
              <a:rPr lang="ja-JP" altLang="ja-JP" dirty="0" smtClean="0"/>
              <a:t>で</a:t>
            </a:r>
            <a:r>
              <a:rPr lang="ja-JP" altLang="en-US" dirty="0" smtClean="0"/>
              <a:t>はないか</a:t>
            </a:r>
            <a:r>
              <a:rPr lang="ja-JP" altLang="ja-JP" dirty="0" smtClean="0"/>
              <a:t>。</a:t>
            </a:r>
            <a:endParaRPr lang="en-US" altLang="ja-JP" dirty="0" smtClean="0"/>
          </a:p>
          <a:p>
            <a:pPr marL="0" indent="0">
              <a:buNone/>
            </a:pPr>
            <a:endParaRPr lang="ja-JP" altLang="ja-JP" sz="1000" dirty="0"/>
          </a:p>
          <a:p>
            <a:pPr marL="0" indent="0">
              <a:buNone/>
            </a:pPr>
            <a:r>
              <a:rPr lang="ja-JP" altLang="ja-JP" dirty="0" smtClean="0"/>
              <a:t>○</a:t>
            </a:r>
            <a:r>
              <a:rPr lang="ja-JP" altLang="en-US" dirty="0" smtClean="0"/>
              <a:t>　</a:t>
            </a:r>
            <a:r>
              <a:rPr lang="ja-JP" altLang="ja-JP" dirty="0" smtClean="0"/>
              <a:t>調理</a:t>
            </a:r>
            <a:r>
              <a:rPr lang="ja-JP" altLang="ja-JP" dirty="0"/>
              <a:t>は、それまでの経験などが反映されていると</a:t>
            </a:r>
            <a:r>
              <a:rPr lang="ja-JP" altLang="ja-JP" dirty="0" smtClean="0"/>
              <a:t>考えら</a:t>
            </a:r>
            <a:endParaRPr lang="en-US" altLang="ja-JP" dirty="0" smtClean="0"/>
          </a:p>
          <a:p>
            <a:pPr marL="0" indent="0">
              <a:buNone/>
            </a:pPr>
            <a:r>
              <a:rPr lang="ja-JP" altLang="en-US" dirty="0"/>
              <a:t>　</a:t>
            </a:r>
            <a:r>
              <a:rPr lang="ja-JP" altLang="en-US" dirty="0" smtClean="0"/>
              <a:t>　</a:t>
            </a:r>
            <a:r>
              <a:rPr lang="ja-JP" altLang="ja-JP" dirty="0" smtClean="0"/>
              <a:t>れる。</a:t>
            </a:r>
            <a:endParaRPr lang="en-US" altLang="ja-JP" dirty="0" smtClean="0"/>
          </a:p>
          <a:p>
            <a:pPr marL="0" indent="0">
              <a:buNone/>
            </a:pPr>
            <a:endParaRPr lang="ja-JP" altLang="ja-JP" sz="1000" dirty="0"/>
          </a:p>
          <a:p>
            <a:pPr marL="0" indent="0">
              <a:buNone/>
            </a:pPr>
            <a:r>
              <a:rPr lang="ja-JP" altLang="ja-JP" dirty="0" smtClean="0"/>
              <a:t>○</a:t>
            </a:r>
            <a:r>
              <a:rPr lang="ja-JP" altLang="en-US" dirty="0" smtClean="0"/>
              <a:t>　</a:t>
            </a:r>
            <a:r>
              <a:rPr lang="ja-JP" altLang="ja-JP" dirty="0" smtClean="0"/>
              <a:t>調理</a:t>
            </a:r>
            <a:r>
              <a:rPr lang="ja-JP" altLang="ja-JP" dirty="0"/>
              <a:t>の簡易化は、単身世帯では、一般に</a:t>
            </a:r>
            <a:r>
              <a:rPr lang="ja-JP" altLang="ja-JP" dirty="0" smtClean="0"/>
              <a:t>行われているも</a:t>
            </a:r>
            <a:endParaRPr lang="en-US" altLang="ja-JP" dirty="0" smtClean="0"/>
          </a:p>
          <a:p>
            <a:pPr marL="0" indent="0">
              <a:buNone/>
            </a:pPr>
            <a:r>
              <a:rPr lang="ja-JP" altLang="en-US" dirty="0"/>
              <a:t>　</a:t>
            </a:r>
            <a:r>
              <a:rPr lang="ja-JP" altLang="en-US" dirty="0" smtClean="0"/>
              <a:t>　</a:t>
            </a:r>
            <a:r>
              <a:rPr lang="ja-JP" altLang="ja-JP" dirty="0" smtClean="0"/>
              <a:t>のと</a:t>
            </a:r>
            <a:r>
              <a:rPr lang="ja-JP" altLang="ja-JP" dirty="0"/>
              <a:t>思われ、高齢単身世帯の特徴</a:t>
            </a:r>
            <a:r>
              <a:rPr lang="ja-JP" altLang="ja-JP" dirty="0" smtClean="0"/>
              <a:t>と</a:t>
            </a:r>
            <a:r>
              <a:rPr lang="ja-JP" altLang="en-US" dirty="0" smtClean="0"/>
              <a:t>まで</a:t>
            </a:r>
            <a:r>
              <a:rPr lang="ja-JP" altLang="ja-JP" dirty="0" smtClean="0"/>
              <a:t>はいえない</a:t>
            </a:r>
            <a:r>
              <a:rPr lang="ja-JP" altLang="en-US" dirty="0" smtClean="0"/>
              <a:t>かもし</a:t>
            </a:r>
            <a:endParaRPr lang="en-US" altLang="ja-JP" dirty="0" smtClean="0"/>
          </a:p>
          <a:p>
            <a:pPr marL="0" indent="0">
              <a:buNone/>
            </a:pPr>
            <a:r>
              <a:rPr lang="ja-JP" altLang="en-US" dirty="0"/>
              <a:t>　</a:t>
            </a:r>
            <a:r>
              <a:rPr lang="ja-JP" altLang="en-US" dirty="0" smtClean="0"/>
              <a:t>　れない</a:t>
            </a:r>
            <a:r>
              <a:rPr lang="ja-JP" altLang="ja-JP" dirty="0" smtClean="0"/>
              <a:t>。</a:t>
            </a:r>
            <a:endParaRPr lang="en-US" altLang="ja-JP" dirty="0" smtClean="0"/>
          </a:p>
          <a:p>
            <a:pPr marL="0" indent="0">
              <a:buNone/>
            </a:pPr>
            <a:endParaRPr lang="ja-JP" altLang="ja-JP" sz="1000" dirty="0"/>
          </a:p>
          <a:p>
            <a:pPr marL="0" indent="0">
              <a:buNone/>
            </a:pPr>
            <a:r>
              <a:rPr lang="ja-JP" altLang="ja-JP" dirty="0" smtClean="0"/>
              <a:t>○</a:t>
            </a:r>
            <a:r>
              <a:rPr lang="ja-JP" altLang="en-US" dirty="0" smtClean="0"/>
              <a:t>　</a:t>
            </a:r>
            <a:r>
              <a:rPr lang="ja-JP" altLang="ja-JP" dirty="0" smtClean="0"/>
              <a:t>事例</a:t>
            </a:r>
            <a:r>
              <a:rPr lang="ja-JP" altLang="ja-JP" dirty="0"/>
              <a:t>の多くに</a:t>
            </a:r>
            <a:r>
              <a:rPr lang="ja-JP" altLang="ja-JP" u="sng" dirty="0"/>
              <a:t>買物の不自由さ</a:t>
            </a:r>
            <a:r>
              <a:rPr lang="ja-JP" altLang="ja-JP" dirty="0"/>
              <a:t>がある</a:t>
            </a:r>
            <a:r>
              <a:rPr lang="ja-JP" altLang="ja-JP" dirty="0" smtClean="0"/>
              <a:t>。</a:t>
            </a:r>
            <a:endParaRPr kumimoji="1" lang="ja-JP" altLang="en-US" dirty="0"/>
          </a:p>
        </p:txBody>
      </p:sp>
      <p:sp>
        <p:nvSpPr>
          <p:cNvPr id="4" name="テキスト ボックス 3"/>
          <p:cNvSpPr txBox="1"/>
          <p:nvPr/>
        </p:nvSpPr>
        <p:spPr>
          <a:xfrm>
            <a:off x="448792" y="217118"/>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37</a:t>
            </a:fld>
            <a:endParaRPr kumimoji="1" lang="ja-JP" altLang="en-US"/>
          </a:p>
        </p:txBody>
      </p:sp>
    </p:spTree>
    <p:extLst>
      <p:ext uri="{BB962C8B-B14F-4D97-AF65-F5344CB8AC3E}">
        <p14:creationId xmlns:p14="http://schemas.microsoft.com/office/powerpoint/2010/main" val="9248635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99592" y="962725"/>
            <a:ext cx="8136903" cy="954107"/>
          </a:xfrm>
          <a:prstGeom prst="rect">
            <a:avLst/>
          </a:prstGeom>
        </p:spPr>
        <p:txBody>
          <a:bodyPr wrap="square">
            <a:spAutoFit/>
          </a:bodyPr>
          <a:lstStyle/>
          <a:p>
            <a:r>
              <a:rPr lang="ja-JP" altLang="en-US" sz="2800" b="1" dirty="0" smtClean="0">
                <a:solidFill>
                  <a:srgbClr val="00B050"/>
                </a:solidFill>
              </a:rPr>
              <a:t>女子が最もやりたくない家事ランキング！</a:t>
            </a:r>
            <a:endParaRPr lang="en-US" altLang="ja-JP" sz="2800" b="1" dirty="0" smtClean="0">
              <a:solidFill>
                <a:srgbClr val="00B050"/>
              </a:solidFill>
            </a:endParaRPr>
          </a:p>
          <a:p>
            <a:r>
              <a:rPr lang="ja-JP" altLang="en-US" sz="2800" b="1" dirty="0" smtClean="0">
                <a:solidFill>
                  <a:srgbClr val="00B050"/>
                </a:solidFill>
              </a:rPr>
              <a:t>「</a:t>
            </a:r>
            <a:r>
              <a:rPr lang="en-US" altLang="ja-JP" sz="2800" b="1" dirty="0" smtClean="0">
                <a:solidFill>
                  <a:srgbClr val="00B050"/>
                </a:solidFill>
              </a:rPr>
              <a:t>1</a:t>
            </a:r>
            <a:r>
              <a:rPr lang="ja-JP" altLang="en-US" sz="2800" b="1" dirty="0" smtClean="0">
                <a:solidFill>
                  <a:srgbClr val="00B050"/>
                </a:solidFill>
              </a:rPr>
              <a:t>位　掃除」</a:t>
            </a:r>
            <a:endParaRPr lang="ja-JP" altLang="en-US" sz="2800" dirty="0" smtClean="0"/>
          </a:p>
        </p:txBody>
      </p:sp>
      <p:sp>
        <p:nvSpPr>
          <p:cNvPr id="6" name="正方形/長方形 5"/>
          <p:cNvSpPr/>
          <p:nvPr/>
        </p:nvSpPr>
        <p:spPr>
          <a:xfrm>
            <a:off x="714337" y="1916832"/>
            <a:ext cx="8064896" cy="2862322"/>
          </a:xfrm>
          <a:prstGeom prst="rect">
            <a:avLst/>
          </a:prstGeom>
        </p:spPr>
        <p:txBody>
          <a:bodyPr wrap="square">
            <a:spAutoFit/>
          </a:bodyPr>
          <a:lstStyle/>
          <a:p>
            <a:r>
              <a:rPr lang="ja-JP" altLang="en-US" sz="2000" dirty="0" smtClean="0"/>
              <a:t/>
            </a:r>
            <a:br>
              <a:rPr lang="ja-JP" altLang="en-US" sz="2000" dirty="0" smtClean="0"/>
            </a:br>
            <a:r>
              <a:rPr lang="en-US" altLang="ja-JP" sz="2000" dirty="0" smtClean="0"/>
              <a:t>1</a:t>
            </a:r>
            <a:r>
              <a:rPr lang="ja-JP" altLang="en-US" sz="2000" dirty="0" smtClean="0"/>
              <a:t>位　掃除　</a:t>
            </a:r>
            <a:r>
              <a:rPr lang="en-US" altLang="ja-JP" sz="2000" dirty="0" smtClean="0"/>
              <a:t>47.4</a:t>
            </a:r>
            <a:r>
              <a:rPr lang="ja-JP" altLang="en-US" sz="2000" dirty="0" smtClean="0"/>
              <a:t>％　　　　（理由：きりがない、腰が痛くなる　など）</a:t>
            </a:r>
            <a:br>
              <a:rPr lang="ja-JP" altLang="en-US" sz="2000" dirty="0" smtClean="0"/>
            </a:br>
            <a:r>
              <a:rPr lang="ja-JP" altLang="en-US" sz="2000" dirty="0" smtClean="0"/>
              <a:t/>
            </a:r>
            <a:br>
              <a:rPr lang="ja-JP" altLang="en-US" sz="2000" dirty="0" smtClean="0"/>
            </a:br>
            <a:r>
              <a:rPr lang="en-US" altLang="ja-JP" sz="2000" dirty="0" smtClean="0"/>
              <a:t>2</a:t>
            </a:r>
            <a:r>
              <a:rPr lang="ja-JP" altLang="en-US" sz="2000" dirty="0" smtClean="0"/>
              <a:t>位　料理　</a:t>
            </a:r>
            <a:r>
              <a:rPr lang="en-US" altLang="ja-JP" sz="2000" dirty="0" smtClean="0"/>
              <a:t>33.9</a:t>
            </a:r>
            <a:r>
              <a:rPr lang="ja-JP" altLang="en-US" sz="2000" dirty="0" smtClean="0"/>
              <a:t>％　　　　（理由：献立を考えるのが大変　など）</a:t>
            </a:r>
            <a:br>
              <a:rPr lang="ja-JP" altLang="en-US" sz="2000" dirty="0" smtClean="0"/>
            </a:br>
            <a:r>
              <a:rPr lang="ja-JP" altLang="en-US" sz="2000" dirty="0" smtClean="0"/>
              <a:t/>
            </a:r>
            <a:br>
              <a:rPr lang="ja-JP" altLang="en-US" sz="2000" dirty="0" smtClean="0"/>
            </a:br>
            <a:r>
              <a:rPr lang="en-US" altLang="ja-JP" sz="2000" dirty="0" smtClean="0"/>
              <a:t>3</a:t>
            </a:r>
            <a:r>
              <a:rPr lang="ja-JP" altLang="en-US" sz="2000" dirty="0" smtClean="0"/>
              <a:t>位　洗濯　</a:t>
            </a:r>
            <a:r>
              <a:rPr lang="en-US" altLang="ja-JP" sz="2000" dirty="0" smtClean="0"/>
              <a:t>14.9</a:t>
            </a:r>
            <a:r>
              <a:rPr lang="ja-JP" altLang="en-US" sz="2000" dirty="0" smtClean="0"/>
              <a:t>％　　　　（理由：干すのが大変　など）</a:t>
            </a:r>
            <a:br>
              <a:rPr lang="ja-JP" altLang="en-US" sz="2000" dirty="0" smtClean="0"/>
            </a:br>
            <a:r>
              <a:rPr lang="ja-JP" altLang="en-US" sz="2000" dirty="0" smtClean="0"/>
              <a:t/>
            </a:r>
            <a:br>
              <a:rPr lang="ja-JP" altLang="en-US" sz="2000" dirty="0" smtClean="0"/>
            </a:br>
            <a:r>
              <a:rPr lang="en-US" altLang="ja-JP" sz="2000" dirty="0" smtClean="0"/>
              <a:t>※4</a:t>
            </a:r>
            <a:r>
              <a:rPr lang="ja-JP" altLang="en-US" sz="2000" dirty="0" smtClean="0"/>
              <a:t>位以下省略、複数回答可</a:t>
            </a:r>
            <a:br>
              <a:rPr lang="ja-JP" altLang="en-US" sz="2000" dirty="0" smtClean="0"/>
            </a:br>
            <a:endParaRPr lang="ja-JP" altLang="en-US" sz="2000" dirty="0"/>
          </a:p>
        </p:txBody>
      </p:sp>
      <p:sp>
        <p:nvSpPr>
          <p:cNvPr id="2" name="テキスト ボックス 1"/>
          <p:cNvSpPr txBox="1"/>
          <p:nvPr/>
        </p:nvSpPr>
        <p:spPr>
          <a:xfrm>
            <a:off x="611560" y="225167"/>
            <a:ext cx="1368152" cy="369332"/>
          </a:xfrm>
          <a:prstGeom prst="rect">
            <a:avLst/>
          </a:prstGeom>
          <a:noFill/>
          <a:ln w="57150">
            <a:solidFill>
              <a:srgbClr val="FF0000"/>
            </a:solidFill>
          </a:ln>
        </p:spPr>
        <p:txBody>
          <a:bodyPr wrap="square" rtlCol="0">
            <a:spAutoFit/>
          </a:bodyPr>
          <a:lstStyle/>
          <a:p>
            <a:pPr algn="ctr"/>
            <a:r>
              <a:rPr kumimoji="1" lang="ja-JP" altLang="en-US" dirty="0" smtClean="0">
                <a:latin typeface="AR Pゴシック体S" panose="020B0600010101010101" pitchFamily="50" charset="-128"/>
                <a:ea typeface="AR Pゴシック体S" panose="020B0600010101010101" pitchFamily="50" charset="-128"/>
              </a:rPr>
              <a:t>参　考</a:t>
            </a:r>
            <a:endParaRPr kumimoji="1" lang="ja-JP" altLang="en-US" dirty="0">
              <a:latin typeface="AR Pゴシック体S" panose="020B0600010101010101" pitchFamily="50" charset="-128"/>
              <a:ea typeface="AR Pゴシック体S" panose="020B0600010101010101" pitchFamily="50" charset="-128"/>
            </a:endParaRPr>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
        <p:nvSpPr>
          <p:cNvPr id="4" name="正方形/長方形 3"/>
          <p:cNvSpPr/>
          <p:nvPr/>
        </p:nvSpPr>
        <p:spPr>
          <a:xfrm>
            <a:off x="4355976" y="5372482"/>
            <a:ext cx="4572000" cy="923330"/>
          </a:xfrm>
          <a:prstGeom prst="rect">
            <a:avLst/>
          </a:prstGeom>
        </p:spPr>
        <p:txBody>
          <a:bodyPr>
            <a:spAutoFit/>
          </a:bodyPr>
          <a:lstStyle/>
          <a:p>
            <a:r>
              <a:rPr lang="en-US" altLang="ja-JP" dirty="0"/>
              <a:t>※</a:t>
            </a:r>
            <a:r>
              <a:rPr lang="ja-JP" altLang="en-US" dirty="0"/>
              <a:t>マイナビウーマン調べ（</a:t>
            </a:r>
            <a:r>
              <a:rPr lang="en-US" altLang="ja-JP" dirty="0"/>
              <a:t>2014</a:t>
            </a:r>
            <a:r>
              <a:rPr lang="ja-JP" altLang="en-US" dirty="0"/>
              <a:t>年</a:t>
            </a:r>
            <a:r>
              <a:rPr lang="en-US" altLang="ja-JP" dirty="0"/>
              <a:t>6</a:t>
            </a:r>
            <a:r>
              <a:rPr lang="ja-JP" altLang="en-US" dirty="0"/>
              <a:t>月</a:t>
            </a:r>
            <a:r>
              <a:rPr lang="en-US" altLang="ja-JP" dirty="0"/>
              <a:t>21</a:t>
            </a:r>
            <a:r>
              <a:rPr lang="ja-JP" altLang="en-US" dirty="0"/>
              <a:t>日～</a:t>
            </a:r>
            <a:r>
              <a:rPr lang="en-US" altLang="ja-JP" dirty="0"/>
              <a:t>7</a:t>
            </a:r>
            <a:r>
              <a:rPr lang="ja-JP" altLang="en-US" dirty="0"/>
              <a:t>月</a:t>
            </a:r>
            <a:r>
              <a:rPr lang="en-US" altLang="ja-JP" dirty="0"/>
              <a:t>4</a:t>
            </a:r>
            <a:r>
              <a:rPr lang="ja-JP" altLang="en-US" dirty="0"/>
              <a:t>日に</a:t>
            </a:r>
            <a:r>
              <a:rPr lang="en-US" altLang="ja-JP" dirty="0"/>
              <a:t>Web</a:t>
            </a:r>
            <a:r>
              <a:rPr lang="ja-JP" altLang="en-US" dirty="0"/>
              <a:t>アンケート。有効回答数</a:t>
            </a:r>
            <a:r>
              <a:rPr lang="en-US" altLang="ja-JP" dirty="0"/>
              <a:t>289</a:t>
            </a:r>
            <a:r>
              <a:rPr lang="ja-JP" altLang="en-US" dirty="0"/>
              <a:t>件。働く女性）</a:t>
            </a:r>
          </a:p>
        </p:txBody>
      </p:sp>
      <p:sp>
        <p:nvSpPr>
          <p:cNvPr id="8" name="正方形/長方形 7"/>
          <p:cNvSpPr/>
          <p:nvPr/>
        </p:nvSpPr>
        <p:spPr>
          <a:xfrm>
            <a:off x="1123831" y="4581128"/>
            <a:ext cx="6840760"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0070C0"/>
                </a:solidFill>
                <a:latin typeface="AR Pゴシック体S" panose="020B0600010101010101" pitchFamily="50" charset="-128"/>
                <a:ea typeface="AR Pゴシック体S" panose="020B0600010101010101" pitchFamily="50" charset="-128"/>
              </a:rPr>
              <a:t>若い人がそうなら、高齢者</a:t>
            </a:r>
            <a:r>
              <a:rPr lang="ja-JP" altLang="en-US" dirty="0">
                <a:solidFill>
                  <a:srgbClr val="0070C0"/>
                </a:solidFill>
                <a:latin typeface="AR Pゴシック体S" panose="020B0600010101010101" pitchFamily="50" charset="-128"/>
                <a:ea typeface="AR Pゴシック体S" panose="020B0600010101010101" pitchFamily="50" charset="-128"/>
              </a:rPr>
              <a:t>であれば</a:t>
            </a:r>
            <a:r>
              <a:rPr kumimoji="1" lang="ja-JP" altLang="en-US" dirty="0" smtClean="0">
                <a:solidFill>
                  <a:srgbClr val="0070C0"/>
                </a:solidFill>
                <a:latin typeface="AR Pゴシック体S" panose="020B0600010101010101" pitchFamily="50" charset="-128"/>
                <a:ea typeface="AR Pゴシック体S" panose="020B0600010101010101" pitchFamily="50" charset="-128"/>
              </a:rPr>
              <a:t>なおさら</a:t>
            </a:r>
            <a:r>
              <a:rPr kumimoji="1" lang="ja-JP" altLang="en-US" dirty="0" err="1" smtClean="0">
                <a:solidFill>
                  <a:srgbClr val="0070C0"/>
                </a:solidFill>
                <a:latin typeface="AR Pゴシック体S" panose="020B0600010101010101" pitchFamily="50" charset="-128"/>
                <a:ea typeface="AR Pゴシック体S" panose="020B0600010101010101" pitchFamily="50" charset="-128"/>
              </a:rPr>
              <a:t>。。。</a:t>
            </a:r>
            <a:endParaRPr kumimoji="1" lang="ja-JP" altLang="en-US" dirty="0">
              <a:solidFill>
                <a:srgbClr val="0070C0"/>
              </a:solidFill>
              <a:latin typeface="AR Pゴシック体S" panose="020B0600010101010101" pitchFamily="50" charset="-128"/>
              <a:ea typeface="AR Pゴシック体S" panose="020B0600010101010101" pitchFamily="50" charset="-128"/>
            </a:endParaRPr>
          </a:p>
        </p:txBody>
      </p:sp>
    </p:spTree>
    <p:extLst>
      <p:ext uri="{BB962C8B-B14F-4D97-AF65-F5344CB8AC3E}">
        <p14:creationId xmlns:p14="http://schemas.microsoft.com/office/powerpoint/2010/main" val="2566658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（２）生活</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支援ニーズの</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内容</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a:xfrm>
            <a:off x="313184" y="1340768"/>
            <a:ext cx="8229600" cy="5040560"/>
          </a:xfrm>
        </p:spPr>
        <p:txBody>
          <a:bodyPr>
            <a:normAutofit fontScale="85000" lnSpcReduction="20000"/>
          </a:bodyPr>
          <a:lstStyle/>
          <a:p>
            <a:pPr marL="0" indent="0">
              <a:buNone/>
            </a:pPr>
            <a:r>
              <a:rPr lang="ja-JP" altLang="en-US" dirty="0" smtClean="0">
                <a:solidFill>
                  <a:srgbClr val="00B0F0"/>
                </a:solidFill>
                <a:latin typeface="AR Pゴシック体S" panose="020B0600010101010101" pitchFamily="50" charset="-128"/>
                <a:ea typeface="AR Pゴシック体S" panose="020B0600010101010101" pitchFamily="50" charset="-128"/>
              </a:rPr>
              <a:t>・　５つ</a:t>
            </a:r>
            <a:r>
              <a:rPr lang="ja-JP" altLang="en-US" dirty="0">
                <a:solidFill>
                  <a:srgbClr val="00B0F0"/>
                </a:solidFill>
                <a:latin typeface="AR Pゴシック体S" panose="020B0600010101010101" pitchFamily="50" charset="-128"/>
                <a:ea typeface="AR Pゴシック体S" panose="020B0600010101010101" pitchFamily="50" charset="-128"/>
              </a:rPr>
              <a:t>の</a:t>
            </a:r>
            <a:r>
              <a:rPr lang="ja-JP" altLang="en-US" dirty="0" smtClean="0">
                <a:solidFill>
                  <a:srgbClr val="00B0F0"/>
                </a:solidFill>
                <a:latin typeface="AR Pゴシック体S" panose="020B0600010101010101" pitchFamily="50" charset="-128"/>
                <a:ea typeface="AR Pゴシック体S" panose="020B0600010101010101" pitchFamily="50" charset="-128"/>
              </a:rPr>
              <a:t>こと</a:t>
            </a:r>
            <a:endParaRPr lang="en-US" altLang="ja-JP" dirty="0" smtClean="0">
              <a:solidFill>
                <a:srgbClr val="00B0F0"/>
              </a:solidFill>
              <a:latin typeface="AR Pゴシック体S" panose="020B0600010101010101" pitchFamily="50" charset="-128"/>
              <a:ea typeface="AR Pゴシック体S" panose="020B0600010101010101" pitchFamily="50" charset="-128"/>
            </a:endParaRPr>
          </a:p>
          <a:p>
            <a:pPr marL="0" indent="0">
              <a:buNone/>
            </a:pPr>
            <a:r>
              <a:rPr lang="ja-JP" altLang="en-US" dirty="0">
                <a:latin typeface="+mj-ea"/>
              </a:rPr>
              <a:t>　</a:t>
            </a:r>
            <a:r>
              <a:rPr lang="ja-JP" altLang="en-US" dirty="0" smtClean="0">
                <a:latin typeface="+mj-ea"/>
              </a:rPr>
              <a:t>　　　「</a:t>
            </a:r>
            <a:r>
              <a:rPr lang="ja-JP" altLang="en-US" dirty="0">
                <a:latin typeface="+mj-ea"/>
              </a:rPr>
              <a:t>安心</a:t>
            </a:r>
            <a:r>
              <a:rPr lang="ja-JP" altLang="en-US" dirty="0" smtClean="0">
                <a:latin typeface="+mj-ea"/>
              </a:rPr>
              <a:t>」が基盤</a:t>
            </a:r>
            <a:endParaRPr lang="en-US" altLang="ja-JP" dirty="0" smtClean="0">
              <a:latin typeface="+mj-ea"/>
            </a:endParaRPr>
          </a:p>
          <a:p>
            <a:pPr marL="0" indent="0">
              <a:buNone/>
            </a:pPr>
            <a:r>
              <a:rPr lang="ja-JP" altLang="en-US" dirty="0">
                <a:latin typeface="+mj-ea"/>
              </a:rPr>
              <a:t>　</a:t>
            </a:r>
            <a:r>
              <a:rPr lang="ja-JP" altLang="en-US" dirty="0" smtClean="0">
                <a:latin typeface="+mj-ea"/>
              </a:rPr>
              <a:t>　　　「</a:t>
            </a:r>
            <a:r>
              <a:rPr lang="ja-JP" altLang="en-US" dirty="0">
                <a:latin typeface="+mj-ea"/>
              </a:rPr>
              <a:t>日常的な家事</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a:t>
            </a:r>
            <a:r>
              <a:rPr lang="ja-JP" altLang="en-US" dirty="0">
                <a:latin typeface="+mj-ea"/>
              </a:rPr>
              <a:t>外出</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a:t>
            </a:r>
            <a:r>
              <a:rPr lang="ja-JP" altLang="en-US" dirty="0">
                <a:latin typeface="+mj-ea"/>
              </a:rPr>
              <a:t>交流</a:t>
            </a:r>
            <a:r>
              <a:rPr lang="ja-JP" altLang="en-US" dirty="0" smtClean="0">
                <a:latin typeface="+mj-ea"/>
              </a:rPr>
              <a:t>」</a:t>
            </a:r>
            <a:endParaRPr lang="en-US" altLang="ja-JP" dirty="0" smtClean="0">
              <a:latin typeface="+mj-ea"/>
            </a:endParaRPr>
          </a:p>
          <a:p>
            <a:pPr marL="0" indent="0">
              <a:buNone/>
            </a:pPr>
            <a:r>
              <a:rPr lang="ja-JP" altLang="en-US" dirty="0">
                <a:latin typeface="+mj-ea"/>
              </a:rPr>
              <a:t>　</a:t>
            </a:r>
            <a:r>
              <a:rPr lang="ja-JP" altLang="en-US" dirty="0" smtClean="0">
                <a:latin typeface="+mj-ea"/>
              </a:rPr>
              <a:t>　　　「</a:t>
            </a:r>
            <a:r>
              <a:rPr lang="ja-JP" altLang="en-US" dirty="0">
                <a:latin typeface="+mj-ea"/>
              </a:rPr>
              <a:t>非日常的な家事」</a:t>
            </a:r>
            <a:endParaRPr lang="en-US" altLang="ja-JP" dirty="0">
              <a:latin typeface="+mj-ea"/>
            </a:endParaRPr>
          </a:p>
          <a:p>
            <a:pPr marL="0" indent="0">
              <a:buNone/>
            </a:pPr>
            <a:r>
              <a:rPr lang="ja-JP" altLang="en-US" dirty="0" smtClean="0">
                <a:solidFill>
                  <a:srgbClr val="00B0F0"/>
                </a:solidFill>
                <a:latin typeface="AR Pゴシック体S" panose="020B0600010101010101" pitchFamily="50" charset="-128"/>
                <a:ea typeface="AR Pゴシック体S" panose="020B0600010101010101" pitchFamily="50" charset="-128"/>
              </a:rPr>
              <a:t>・　ちょっとしたこと</a:t>
            </a:r>
            <a:endParaRPr lang="en-US" altLang="ja-JP" dirty="0" smtClean="0">
              <a:solidFill>
                <a:srgbClr val="00B0F0"/>
              </a:solidFill>
              <a:latin typeface="AR Pゴシック体S" panose="020B0600010101010101" pitchFamily="50" charset="-128"/>
              <a:ea typeface="AR Pゴシック体S" panose="020B0600010101010101" pitchFamily="50" charset="-128"/>
            </a:endParaRPr>
          </a:p>
          <a:p>
            <a:pPr marL="0" indent="0">
              <a:buNone/>
            </a:pPr>
            <a:r>
              <a:rPr lang="ja-JP" altLang="en-US" dirty="0">
                <a:latin typeface="+mj-ea"/>
              </a:rPr>
              <a:t>　</a:t>
            </a:r>
            <a:r>
              <a:rPr lang="ja-JP" altLang="en-US" dirty="0" smtClean="0">
                <a:latin typeface="+mj-ea"/>
              </a:rPr>
              <a:t>　　　日常生活で不意に起こること</a:t>
            </a:r>
            <a:endParaRPr lang="en-US" altLang="ja-JP" dirty="0" smtClean="0">
              <a:latin typeface="+mj-ea"/>
            </a:endParaRPr>
          </a:p>
          <a:p>
            <a:pPr marL="0" indent="0">
              <a:buNone/>
            </a:pPr>
            <a:endParaRPr lang="en-US" altLang="ja-JP" sz="2300" dirty="0" smtClean="0"/>
          </a:p>
          <a:p>
            <a:pPr marL="0" indent="0">
              <a:buNone/>
            </a:pPr>
            <a:endParaRPr lang="en-US" altLang="ja-JP" sz="2300" dirty="0" smtClean="0"/>
          </a:p>
          <a:p>
            <a:pPr marL="0" indent="0">
              <a:buNone/>
            </a:pPr>
            <a:r>
              <a:rPr lang="ja-JP" altLang="en-US" sz="2300" dirty="0" smtClean="0"/>
              <a:t>（注）</a:t>
            </a:r>
            <a:r>
              <a:rPr lang="ja-JP" altLang="ja-JP" sz="2300" dirty="0" smtClean="0"/>
              <a:t>厚生</a:t>
            </a:r>
            <a:r>
              <a:rPr lang="ja-JP" altLang="ja-JP" sz="2300" dirty="0"/>
              <a:t>労働省社会・援護局地域</a:t>
            </a:r>
            <a:r>
              <a:rPr lang="ja-JP" altLang="ja-JP" sz="2300" dirty="0" smtClean="0"/>
              <a:t>福祉課資料で</a:t>
            </a:r>
            <a:r>
              <a:rPr lang="ja-JP" altLang="ja-JP" sz="2300" dirty="0"/>
              <a:t>は、「基盤領域」「日常領域」「移動」「交流」「非日常領域」「ちょっとしたこと」として</a:t>
            </a:r>
            <a:r>
              <a:rPr lang="ja-JP" altLang="ja-JP" sz="2300" dirty="0" smtClean="0"/>
              <a:t>い</a:t>
            </a:r>
            <a:r>
              <a:rPr lang="ja-JP" altLang="en-US" sz="2300" dirty="0" smtClean="0"/>
              <a:t>るが、</a:t>
            </a:r>
            <a:r>
              <a:rPr lang="ja-JP" altLang="ja-JP" sz="2300" dirty="0" smtClean="0"/>
              <a:t>ここ</a:t>
            </a:r>
            <a:r>
              <a:rPr lang="ja-JP" altLang="ja-JP" sz="2300" dirty="0"/>
              <a:t>では</a:t>
            </a:r>
            <a:r>
              <a:rPr lang="ja-JP" altLang="ja-JP" sz="2300" dirty="0" smtClean="0"/>
              <a:t>、</a:t>
            </a:r>
            <a:r>
              <a:rPr lang="ja-JP" altLang="en-US" sz="2300" dirty="0" smtClean="0"/>
              <a:t>テキスト</a:t>
            </a:r>
            <a:r>
              <a:rPr lang="ja-JP" altLang="ja-JP" sz="2300" dirty="0" smtClean="0"/>
              <a:t>本文</a:t>
            </a:r>
            <a:r>
              <a:rPr lang="ja-JP" altLang="ja-JP" sz="2300" dirty="0"/>
              <a:t>との関連から、それぞれ「安心」「日常的な家事」「外出」「交流」「非日常的な家事」「ちょっとしたこと」と</a:t>
            </a:r>
            <a:r>
              <a:rPr lang="ja-JP" altLang="ja-JP" sz="2300" dirty="0" smtClean="0"/>
              <a:t>表記</a:t>
            </a:r>
            <a:r>
              <a:rPr lang="ja-JP" altLang="en-US" sz="2300" dirty="0" smtClean="0"/>
              <a:t>した。</a:t>
            </a:r>
            <a:endParaRPr lang="en-US" altLang="ja-JP" sz="2300" dirty="0" smtClean="0">
              <a:latin typeface="+mj-ea"/>
            </a:endParaRP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Tree>
    <p:extLst>
      <p:ext uri="{BB962C8B-B14F-4D97-AF65-F5344CB8AC3E}">
        <p14:creationId xmlns:p14="http://schemas.microsoft.com/office/powerpoint/2010/main" val="444484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546269"/>
            <a:ext cx="7632847" cy="605515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正方形/長方形 2"/>
          <p:cNvSpPr/>
          <p:nvPr/>
        </p:nvSpPr>
        <p:spPr>
          <a:xfrm>
            <a:off x="5894301" y="6319105"/>
            <a:ext cx="2561209" cy="2857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厚生労働省資料　（一部中村修正）</a:t>
            </a:r>
            <a:endParaRPr kumimoji="1" lang="ja-JP" altLang="en-US" sz="1200" dirty="0">
              <a:solidFill>
                <a:schemeClr val="tx1"/>
              </a:solidFill>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Tree>
    <p:extLst>
      <p:ext uri="{BB962C8B-B14F-4D97-AF65-F5344CB8AC3E}">
        <p14:creationId xmlns:p14="http://schemas.microsoft.com/office/powerpoint/2010/main" val="17025550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（３）親族</a:t>
            </a:r>
            <a:r>
              <a:rPr lang="ja-JP" altLang="en-US" sz="3600" b="1" spc="50" dirty="0">
                <a:ln w="11430"/>
                <a:solidFill>
                  <a:srgbClr val="002060"/>
                </a:solidFill>
                <a:effectLst>
                  <a:outerShdw blurRad="76200" dist="50800" dir="5400000" algn="tl" rotWithShape="0">
                    <a:srgbClr val="000000">
                      <a:alpha val="65000"/>
                    </a:srgbClr>
                  </a:outerShdw>
                </a:effectLst>
                <a:latin typeface="+mj-ea"/>
              </a:rPr>
              <a:t>や行政、専門職の</a:t>
            </a:r>
            <a:r>
              <a:rPr lang="ja-JP" altLang="en-US" sz="3600" b="1" spc="50" dirty="0" smtClean="0">
                <a:ln w="11430"/>
                <a:solidFill>
                  <a:srgbClr val="002060"/>
                </a:solidFill>
                <a:effectLst>
                  <a:outerShdw blurRad="76200" dist="50800" dir="5400000" algn="tl" rotWithShape="0">
                    <a:srgbClr val="000000">
                      <a:alpha val="65000"/>
                    </a:srgbClr>
                  </a:outerShdw>
                </a:effectLst>
                <a:latin typeface="+mj-ea"/>
              </a:rPr>
              <a:t>ニーズ</a:t>
            </a:r>
            <a:endParaRPr kumimoji="1" lang="ja-JP" altLang="en-US" sz="3600" b="1" spc="50" dirty="0">
              <a:ln w="11430"/>
              <a:solidFill>
                <a:srgbClr val="002060"/>
              </a:solidFill>
              <a:effectLst>
                <a:outerShdw blurRad="76200" dist="50800" dir="5400000" algn="tl" rotWithShape="0">
                  <a:srgbClr val="000000">
                    <a:alpha val="65000"/>
                  </a:srgbClr>
                </a:outerShdw>
              </a:effectLst>
            </a:endParaRPr>
          </a:p>
        </p:txBody>
      </p:sp>
      <p:sp>
        <p:nvSpPr>
          <p:cNvPr id="3" name="コンテンツ プレースホルダー 2"/>
          <p:cNvSpPr>
            <a:spLocks noGrp="1"/>
          </p:cNvSpPr>
          <p:nvPr>
            <p:ph idx="1"/>
          </p:nvPr>
        </p:nvSpPr>
        <p:spPr/>
        <p:txBody>
          <a:bodyPr/>
          <a:lstStyle/>
          <a:p>
            <a:pPr marL="0" indent="0">
              <a:buNone/>
            </a:pPr>
            <a:r>
              <a:rPr lang="ja-JP" altLang="en-US" dirty="0" smtClean="0">
                <a:latin typeface="+mj-ea"/>
              </a:rPr>
              <a:t>・　周囲</a:t>
            </a:r>
            <a:r>
              <a:rPr lang="ja-JP" altLang="en-US" dirty="0">
                <a:latin typeface="+mj-ea"/>
              </a:rPr>
              <a:t>にいる人が、高齢者の安全確保</a:t>
            </a:r>
            <a:r>
              <a:rPr lang="ja-JP" altLang="en-US" dirty="0" smtClean="0">
                <a:latin typeface="+mj-ea"/>
              </a:rPr>
              <a:t>を</a:t>
            </a:r>
            <a:endParaRPr lang="en-US" altLang="ja-JP" dirty="0" smtClean="0">
              <a:latin typeface="+mj-ea"/>
            </a:endParaRPr>
          </a:p>
          <a:p>
            <a:pPr marL="0" indent="0">
              <a:buNone/>
            </a:pPr>
            <a:r>
              <a:rPr lang="ja-JP" altLang="en-US" dirty="0">
                <a:latin typeface="+mj-ea"/>
              </a:rPr>
              <a:t>　</a:t>
            </a:r>
            <a:r>
              <a:rPr lang="ja-JP" altLang="en-US" dirty="0" smtClean="0">
                <a:latin typeface="+mj-ea"/>
              </a:rPr>
              <a:t>　担保</a:t>
            </a:r>
            <a:r>
              <a:rPr lang="ja-JP" altLang="en-US" dirty="0">
                <a:latin typeface="+mj-ea"/>
              </a:rPr>
              <a:t>したいとした時の</a:t>
            </a:r>
            <a:r>
              <a:rPr lang="ja-JP" altLang="en-US" dirty="0" smtClean="0">
                <a:latin typeface="+mj-ea"/>
              </a:rPr>
              <a:t>ニーズ</a:t>
            </a:r>
            <a:endParaRPr lang="en-US" altLang="ja-JP" dirty="0" smtClean="0">
              <a:latin typeface="+mj-ea"/>
            </a:endParaRPr>
          </a:p>
          <a:p>
            <a:pPr marL="0" indent="0">
              <a:buNone/>
            </a:pPr>
            <a:r>
              <a:rPr lang="ja-JP" altLang="en-US" dirty="0">
                <a:latin typeface="+mj-ea"/>
              </a:rPr>
              <a:t>　</a:t>
            </a:r>
            <a:r>
              <a:rPr lang="ja-JP" altLang="en-US" dirty="0" smtClean="0">
                <a:latin typeface="+mj-ea"/>
              </a:rPr>
              <a:t>　＝</a:t>
            </a:r>
            <a:r>
              <a:rPr lang="ja-JP" altLang="en-US" dirty="0">
                <a:latin typeface="+mj-ea"/>
              </a:rPr>
              <a:t>高齢者の</a:t>
            </a:r>
            <a:r>
              <a:rPr lang="ja-JP" altLang="en-US" dirty="0">
                <a:solidFill>
                  <a:srgbClr val="FF0000"/>
                </a:solidFill>
                <a:latin typeface="+mj-ea"/>
              </a:rPr>
              <a:t>周囲の人々の「あると助かる</a:t>
            </a:r>
            <a:r>
              <a:rPr lang="ja-JP" altLang="en-US" dirty="0" smtClean="0">
                <a:solidFill>
                  <a:srgbClr val="FF0000"/>
                </a:solidFill>
                <a:latin typeface="+mj-ea"/>
              </a:rPr>
              <a:t>」</a:t>
            </a:r>
            <a:endParaRPr lang="en-US" altLang="ja-JP" dirty="0" smtClean="0">
              <a:solidFill>
                <a:srgbClr val="FF0000"/>
              </a:solidFill>
              <a:latin typeface="+mj-ea"/>
            </a:endParaRPr>
          </a:p>
          <a:p>
            <a:pPr marL="0" indent="0">
              <a:buNone/>
            </a:pPr>
            <a:r>
              <a:rPr lang="ja-JP" altLang="en-US" dirty="0">
                <a:latin typeface="+mj-ea"/>
              </a:rPr>
              <a:t>　</a:t>
            </a:r>
            <a:r>
              <a:rPr lang="ja-JP" altLang="en-US" dirty="0" smtClean="0">
                <a:latin typeface="+mj-ea"/>
              </a:rPr>
              <a:t>　　ニーズ</a:t>
            </a:r>
            <a:endParaRPr lang="en-US" altLang="ja-JP" dirty="0">
              <a:latin typeface="+mj-ea"/>
            </a:endParaRP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spTree>
    <p:extLst>
      <p:ext uri="{BB962C8B-B14F-4D97-AF65-F5344CB8AC3E}">
        <p14:creationId xmlns:p14="http://schemas.microsoft.com/office/powerpoint/2010/main" val="5160675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71600" y="1052736"/>
            <a:ext cx="7067128" cy="4525963"/>
          </a:xfrm>
        </p:spPr>
        <p:txBody>
          <a:bodyPr>
            <a:normAutofit/>
          </a:bodyPr>
          <a:lstStyle/>
          <a:p>
            <a:pPr marL="0" indent="0" algn="ctr">
              <a:buNone/>
            </a:pPr>
            <a:r>
              <a:rPr kumimoji="1" lang="ja-JP" altLang="en-US" sz="3600" u="sng" dirty="0" smtClean="0">
                <a:solidFill>
                  <a:srgbClr val="7030A0"/>
                </a:solidFill>
                <a:latin typeface="AR Pゴシック体S" panose="020B0600010101010101" pitchFamily="50" charset="-128"/>
                <a:ea typeface="AR Pゴシック体S" panose="020B0600010101010101" pitchFamily="50" charset="-128"/>
              </a:rPr>
              <a:t>虚弱高齢者の生活課題</a:t>
            </a:r>
            <a:endParaRPr kumimoji="1" lang="en-US" altLang="ja-JP" sz="3600" u="sng" dirty="0" smtClean="0">
              <a:solidFill>
                <a:srgbClr val="7030A0"/>
              </a:solidFill>
              <a:latin typeface="AR Pゴシック体S" panose="020B0600010101010101" pitchFamily="50" charset="-128"/>
              <a:ea typeface="AR Pゴシック体S" panose="020B0600010101010101" pitchFamily="50" charset="-128"/>
            </a:endParaRPr>
          </a:p>
          <a:p>
            <a:pPr marL="0" indent="0" algn="ctr">
              <a:buNone/>
            </a:pPr>
            <a:endParaRPr lang="en-US" altLang="ja-JP" sz="5400" dirty="0">
              <a:solidFill>
                <a:srgbClr val="FF0000"/>
              </a:solidFill>
            </a:endParaRPr>
          </a:p>
          <a:p>
            <a:pPr marL="0" indent="0" algn="ctr">
              <a:buNone/>
            </a:pPr>
            <a:r>
              <a:rPr kumimoji="1" lang="ja-JP" altLang="en-US" sz="4400" dirty="0" smtClean="0"/>
              <a:t>物の移動と自分の移動</a:t>
            </a:r>
            <a:endParaRPr kumimoji="1" lang="en-US" altLang="ja-JP" sz="4400" dirty="0" smtClean="0"/>
          </a:p>
          <a:p>
            <a:pPr marL="0" indent="0" algn="ctr">
              <a:buNone/>
            </a:pPr>
            <a:r>
              <a:rPr kumimoji="1" lang="ja-JP" altLang="en-US" sz="4400" dirty="0" smtClean="0"/>
              <a:t>と</a:t>
            </a:r>
            <a:endParaRPr lang="en-US" altLang="ja-JP" sz="4400" dirty="0" smtClean="0"/>
          </a:p>
          <a:p>
            <a:pPr marL="0" indent="0" algn="ctr">
              <a:buNone/>
            </a:pPr>
            <a:r>
              <a:rPr kumimoji="1" lang="ja-JP" altLang="en-US" sz="4400" dirty="0" smtClean="0"/>
              <a:t>自分と周囲の安心</a:t>
            </a:r>
            <a:r>
              <a:rPr kumimoji="1" lang="ja-JP" altLang="en-US" sz="4400" dirty="0" smtClean="0">
                <a:solidFill>
                  <a:srgbClr val="7030A0"/>
                </a:solidFill>
              </a:rPr>
              <a:t>　</a:t>
            </a:r>
            <a:endParaRPr kumimoji="1" lang="ja-JP" altLang="en-US" sz="4400" dirty="0">
              <a:solidFill>
                <a:srgbClr val="7030A0"/>
              </a:solidFill>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8</a:t>
            </a:fld>
            <a:endParaRPr kumimoji="1" lang="ja-JP" altLang="en-US"/>
          </a:p>
        </p:txBody>
      </p:sp>
    </p:spTree>
    <p:extLst>
      <p:ext uri="{BB962C8B-B14F-4D97-AF65-F5344CB8AC3E}">
        <p14:creationId xmlns:p14="http://schemas.microsoft.com/office/powerpoint/2010/main" val="30861467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smtClean="0">
                <a:solidFill>
                  <a:srgbClr val="7030A0"/>
                </a:solidFill>
                <a:latin typeface="AR Pゴシック体S" panose="020B0600010101010101" pitchFamily="50" charset="-128"/>
                <a:ea typeface="AR Pゴシック体S" panose="020B0600010101010101" pitchFamily="50" charset="-128"/>
              </a:rPr>
              <a:t>安心の確保</a:t>
            </a:r>
            <a:endParaRPr kumimoji="1" lang="ja-JP" altLang="en-US" sz="3600" dirty="0">
              <a:solidFill>
                <a:srgbClr val="7030A0"/>
              </a:solidFill>
              <a:latin typeface="AR Pゴシック体S" panose="020B0600010101010101" pitchFamily="50" charset="-128"/>
              <a:ea typeface="AR Pゴシック体S" panose="020B0600010101010101" pitchFamily="50" charset="-128"/>
            </a:endParaRPr>
          </a:p>
        </p:txBody>
      </p:sp>
      <p:sp>
        <p:nvSpPr>
          <p:cNvPr id="3" name="コンテンツ プレースホルダー 2"/>
          <p:cNvSpPr>
            <a:spLocks noGrp="1"/>
          </p:cNvSpPr>
          <p:nvPr>
            <p:ph idx="1"/>
          </p:nvPr>
        </p:nvSpPr>
        <p:spPr/>
        <p:txBody>
          <a:bodyPr/>
          <a:lstStyle/>
          <a:p>
            <a:r>
              <a:rPr lang="ja-JP" altLang="en-US" dirty="0"/>
              <a:t>信頼できる人</a:t>
            </a:r>
            <a:r>
              <a:rPr lang="ja-JP" altLang="en-US" dirty="0" smtClean="0"/>
              <a:t>が定期的あるいは頻度高く関わり、いざという時には連絡すれば助言やサポートが得られるという安心感をどうつくるか</a:t>
            </a:r>
            <a:endParaRPr lang="en-US" altLang="ja-JP" dirty="0" smtClean="0"/>
          </a:p>
          <a:p>
            <a:pPr marL="0" indent="0">
              <a:buNone/>
            </a:pPr>
            <a:endParaRPr kumimoji="1" lang="en-US" altLang="ja-JP" dirty="0"/>
          </a:p>
          <a:p>
            <a:pPr marL="0" indent="0">
              <a:buNone/>
            </a:pPr>
            <a:r>
              <a:rPr lang="ja-JP" altLang="en-US" dirty="0" smtClean="0"/>
              <a:t>　例）地域のつながりづくり</a:t>
            </a:r>
            <a:endParaRPr lang="en-US" altLang="ja-JP" dirty="0" smtClean="0"/>
          </a:p>
          <a:p>
            <a:pPr marL="0" indent="0">
              <a:buNone/>
            </a:pPr>
            <a:r>
              <a:rPr lang="ja-JP" altLang="en-US" dirty="0"/>
              <a:t>　</a:t>
            </a:r>
            <a:r>
              <a:rPr lang="ja-JP" altLang="en-US" dirty="0" smtClean="0"/>
              <a:t>　　地域のフロントサービス</a:t>
            </a:r>
            <a:endParaRPr lang="en-US" altLang="ja-JP" dirty="0" smtClean="0"/>
          </a:p>
          <a:p>
            <a:pPr marL="0" indent="0">
              <a:buNone/>
            </a:pPr>
            <a:r>
              <a:rPr lang="ja-JP" altLang="en-US" dirty="0"/>
              <a:t>　</a:t>
            </a:r>
            <a:r>
              <a:rPr lang="ja-JP" altLang="en-US" dirty="0" smtClean="0"/>
              <a:t>　　巡回訪問、双方向の連絡体制</a:t>
            </a: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spTree>
    <p:extLst>
      <p:ext uri="{BB962C8B-B14F-4D97-AF65-F5344CB8AC3E}">
        <p14:creationId xmlns:p14="http://schemas.microsoft.com/office/powerpoint/2010/main" val="41585115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2981</TotalTime>
  <Words>1302</Words>
  <Application>Microsoft Office PowerPoint</Application>
  <PresentationFormat>画面に合わせる (4:3)</PresentationFormat>
  <Paragraphs>413</Paragraphs>
  <Slides>37</Slides>
  <Notes>0</Notes>
  <HiddenSlides>0</HiddenSlides>
  <MMClips>0</MMClips>
  <ScaleCrop>false</ScaleCrop>
  <HeadingPairs>
    <vt:vector size="4" baseType="variant">
      <vt:variant>
        <vt:lpstr>テーマ</vt:lpstr>
      </vt:variant>
      <vt:variant>
        <vt:i4>1</vt:i4>
      </vt:variant>
      <vt:variant>
        <vt:lpstr>スライド タイトル</vt:lpstr>
      </vt:variant>
      <vt:variant>
        <vt:i4>37</vt:i4>
      </vt:variant>
    </vt:vector>
  </HeadingPairs>
  <TitlesOfParts>
    <vt:vector size="38" baseType="lpstr">
      <vt:lpstr>Office テーマ</vt:lpstr>
      <vt:lpstr>PowerPoint プレゼンテーション</vt:lpstr>
      <vt:lpstr>PowerPoint プレゼンテーション</vt:lpstr>
      <vt:lpstr>（１）日常生活にある高齢者の不自由さ</vt:lpstr>
      <vt:lpstr>PowerPoint プレゼンテーション</vt:lpstr>
      <vt:lpstr>（２）生活支援ニーズの内容</vt:lpstr>
      <vt:lpstr>PowerPoint プレゼンテーション</vt:lpstr>
      <vt:lpstr>（３）親族や行政、専門職のニーズ</vt:lpstr>
      <vt:lpstr>PowerPoint プレゼンテーション</vt:lpstr>
      <vt:lpstr>安心の確保</vt:lpstr>
      <vt:lpstr>（４）生活支援ニーズへの対応方法</vt:lpstr>
      <vt:lpstr>二つの方法の特徴</vt:lpstr>
      <vt:lpstr>PowerPoint プレゼンテーション</vt:lpstr>
      <vt:lpstr>（５）高齢者の生活における自立の姿</vt:lpstr>
      <vt:lpstr>PowerPoint プレゼンテーション</vt:lpstr>
      <vt:lpstr>（１）高齢者と道具（生活支援用具）の活用</vt:lpstr>
      <vt:lpstr>（２）高齢者と生活支援サービスの活用</vt:lpstr>
      <vt:lpstr>（３）地域の生活支援活動・サービスと市場分野の生活支援サービスの特徴</vt:lpstr>
      <vt:lpstr>PowerPoint プレゼンテーション</vt:lpstr>
      <vt:lpstr>PowerPoint プレゼンテーション</vt:lpstr>
      <vt:lpstr>（１）生活支援サービスの地域差 と情報の散在</vt:lpstr>
      <vt:lpstr>（２）活用力の差</vt:lpstr>
      <vt:lpstr>（３）資源アセスメントの重要性</vt:lpstr>
      <vt:lpstr>（４）生活支援用具と生活支援サービスの活用環境の整備</vt:lpstr>
      <vt:lpstr>PowerPoint プレゼンテーション</vt:lpstr>
      <vt:lpstr>PowerPoint プレゼンテーション</vt:lpstr>
      <vt:lpstr>PowerPoint プレゼンテーション</vt:lpstr>
      <vt:lpstr>生活支援サービスの把握、開発、活用支援イメージ</vt:lpstr>
      <vt:lpstr>参考</vt:lpstr>
      <vt:lpstr>PowerPoint プレゼンテーション</vt:lpstr>
      <vt:lpstr>［調　理］</vt:lpstr>
      <vt:lpstr>［買　物］</vt:lpstr>
      <vt:lpstr>［掃　除］</vt:lpstr>
      <vt:lpstr>[洗　濯］</vt:lpstr>
      <vt:lpstr>［布団干し］</vt:lpstr>
      <vt:lpstr>［入　浴］</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生活支援　中央研修  H26.9.4（木）～5（金） 品川フロントビル会議室  H26.9.6（土）～7（日） JA共済ビルカンファレンスホール</dc:title>
  <dc:creator>か_河野 順子</dc:creator>
  <cp:lastModifiedBy>JMAR</cp:lastModifiedBy>
  <cp:revision>144</cp:revision>
  <cp:lastPrinted>2014-08-18T04:17:51Z</cp:lastPrinted>
  <dcterms:created xsi:type="dcterms:W3CDTF">2014-07-03T01:33:57Z</dcterms:created>
  <dcterms:modified xsi:type="dcterms:W3CDTF">2015-07-13T08:47:55Z</dcterms:modified>
</cp:coreProperties>
</file>