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9" r:id="rId3"/>
    <p:sldId id="265" r:id="rId4"/>
    <p:sldId id="273" r:id="rId5"/>
    <p:sldId id="258" r:id="rId6"/>
    <p:sldId id="267" r:id="rId7"/>
    <p:sldId id="271" r:id="rId8"/>
    <p:sldId id="272" r:id="rId9"/>
    <p:sldId id="259" r:id="rId10"/>
    <p:sldId id="270"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244" y="-6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2015/3/31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238034" y="260648"/>
            <a:ext cx="8496944" cy="1098011"/>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rmAutofit fontScale="3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en-US" altLang="ja-JP" dirty="0" smtClean="0"/>
              <a:t/>
            </a:r>
            <a:br>
              <a:rPr lang="en-US" altLang="ja-JP" dirty="0" smtClean="0"/>
            </a:br>
            <a:r>
              <a:rPr lang="ja-JP" altLang="en-US" sz="6700" dirty="0" smtClean="0"/>
              <a:t>生活支援とは、生活の中でどう生きたいかを考え、介護保険の枠内だけ</a:t>
            </a:r>
            <a:r>
              <a:rPr lang="ja-JP" altLang="en-US" sz="6700" dirty="0"/>
              <a:t>ではなく、 </a:t>
            </a:r>
            <a:r>
              <a:rPr lang="ja-JP" altLang="en-US" sz="6700" dirty="0" smtClean="0"/>
              <a:t>生活における思い・意欲を含めて幅広く捉える必要がある</a:t>
            </a:r>
            <a:endParaRPr lang="en-US" altLang="ja-JP" sz="6700" dirty="0" smtClean="0"/>
          </a:p>
        </p:txBody>
      </p:sp>
      <p:sp>
        <p:nvSpPr>
          <p:cNvPr id="3" name="テキスト ボックス 2"/>
          <p:cNvSpPr txBox="1"/>
          <p:nvPr/>
        </p:nvSpPr>
        <p:spPr>
          <a:xfrm>
            <a:off x="-49998" y="1393612"/>
            <a:ext cx="4536504" cy="523220"/>
          </a:xfrm>
          <a:prstGeom prst="rect">
            <a:avLst/>
          </a:prstGeom>
          <a:noFill/>
        </p:spPr>
        <p:txBody>
          <a:bodyPr wrap="square" rtlCol="0">
            <a:spAutoFit/>
          </a:bodyPr>
          <a:lstStyle/>
          <a:p>
            <a:r>
              <a:rPr lang="ja-JP" altLang="en-US" sz="2800" dirty="0"/>
              <a:t>≪コーディネーターの視点≫</a:t>
            </a:r>
            <a:endParaRPr kumimoji="1" lang="ja-JP" altLang="en-US" sz="2800" dirty="0"/>
          </a:p>
        </p:txBody>
      </p:sp>
      <p:sp>
        <p:nvSpPr>
          <p:cNvPr id="4" name="タイトル 1"/>
          <p:cNvSpPr txBox="1">
            <a:spLocks/>
          </p:cNvSpPr>
          <p:nvPr/>
        </p:nvSpPr>
        <p:spPr>
          <a:xfrm>
            <a:off x="35496" y="2060848"/>
            <a:ext cx="8977974" cy="4824536"/>
          </a:xfrm>
          <a:prstGeom prst="rect">
            <a:avLst/>
          </a:prstGeom>
          <a:ln>
            <a:no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rmAutofit fontScale="9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3000" dirty="0" smtClean="0"/>
              <a:t>現在の支援やサービスで</a:t>
            </a:r>
            <a:r>
              <a:rPr lang="ja-JP" altLang="en-US" sz="3000" dirty="0"/>
              <a:t>は対応</a:t>
            </a:r>
            <a:r>
              <a:rPr lang="ja-JP" altLang="en-US" sz="3000" dirty="0" smtClean="0"/>
              <a:t>できない</a:t>
            </a:r>
            <a:r>
              <a:rPr lang="en-US" altLang="ja-JP" sz="3000" dirty="0" smtClean="0"/>
              <a:t>『</a:t>
            </a:r>
            <a:r>
              <a:rPr lang="ja-JP" altLang="en-US" sz="3000" dirty="0" smtClean="0"/>
              <a:t>日常</a:t>
            </a:r>
            <a:r>
              <a:rPr lang="ja-JP" altLang="en-US" sz="3000" dirty="0"/>
              <a:t>生活</a:t>
            </a:r>
            <a:r>
              <a:rPr lang="ja-JP" altLang="en-US" sz="3000" dirty="0" smtClean="0"/>
              <a:t>を行う上</a:t>
            </a:r>
            <a:r>
              <a:rPr lang="ja-JP" altLang="en-US" sz="3000" dirty="0"/>
              <a:t>で困っている</a:t>
            </a:r>
            <a:r>
              <a:rPr lang="ja-JP" altLang="en-US" sz="3000" dirty="0" smtClean="0"/>
              <a:t>こと</a:t>
            </a:r>
            <a:r>
              <a:rPr lang="en-US" altLang="ja-JP" sz="3000" dirty="0" smtClean="0"/>
              <a:t>』</a:t>
            </a:r>
            <a:r>
              <a:rPr lang="ja-JP" altLang="en-US" sz="3000" dirty="0" smtClean="0"/>
              <a:t>を具体的</a:t>
            </a:r>
            <a:r>
              <a:rPr lang="ja-JP" altLang="en-US" sz="3000" dirty="0"/>
              <a:t>に</a:t>
            </a:r>
            <a:r>
              <a:rPr lang="ja-JP" altLang="en-US" sz="3000" dirty="0" smtClean="0"/>
              <a:t>把握し、他機関との連携の上、対応</a:t>
            </a:r>
            <a:r>
              <a:rPr lang="ja-JP" altLang="en-US" sz="3000" dirty="0"/>
              <a:t>策を柔軟に検討する</a:t>
            </a:r>
            <a:endParaRPr lang="en-US" altLang="ja-JP" sz="3000" dirty="0"/>
          </a:p>
          <a:p>
            <a:pPr marL="457200" indent="-457200" algn="l">
              <a:buFont typeface="Arial" panose="020B0604020202020204" pitchFamily="34" charset="0"/>
              <a:buChar char="•"/>
            </a:pPr>
            <a:r>
              <a:rPr lang="ja-JP" altLang="en-US" sz="3000" dirty="0" smtClean="0"/>
              <a:t>制度的</a:t>
            </a:r>
            <a:r>
              <a:rPr lang="ja-JP" altLang="en-US" sz="3000" dirty="0"/>
              <a:t>な</a:t>
            </a:r>
            <a:r>
              <a:rPr lang="ja-JP" altLang="en-US" sz="3000" dirty="0" smtClean="0"/>
              <a:t>サービスの利用をしていても、フォーマルなサービスだけでは</a:t>
            </a:r>
            <a:r>
              <a:rPr lang="ja-JP" altLang="en-US" sz="3000" dirty="0"/>
              <a:t>対応</a:t>
            </a:r>
            <a:r>
              <a:rPr lang="ja-JP" altLang="en-US" sz="3000" dirty="0" smtClean="0"/>
              <a:t>できていない、困り事を</a:t>
            </a:r>
            <a:r>
              <a:rPr lang="ja-JP" altLang="en-US" sz="3000" dirty="0"/>
              <a:t>把握する</a:t>
            </a:r>
            <a:r>
              <a:rPr lang="ja-JP" altLang="en-US" sz="3000" dirty="0" smtClean="0"/>
              <a:t>。</a:t>
            </a:r>
            <a:endParaRPr lang="en-US" altLang="ja-JP" sz="3000" dirty="0" smtClean="0"/>
          </a:p>
          <a:p>
            <a:pPr algn="l"/>
            <a:endParaRPr lang="en-US" altLang="ja-JP" sz="2800" dirty="0"/>
          </a:p>
          <a:p>
            <a:pPr algn="l"/>
            <a:endParaRPr lang="en-US" altLang="ja-JP" sz="2400" dirty="0" smtClean="0"/>
          </a:p>
          <a:p>
            <a:pPr algn="l"/>
            <a:endParaRPr lang="en-US" altLang="ja-JP" sz="2400" dirty="0"/>
          </a:p>
          <a:p>
            <a:pPr algn="l"/>
            <a:endParaRPr lang="en-US" altLang="ja-JP" sz="2400" dirty="0" smtClean="0"/>
          </a:p>
          <a:p>
            <a:pPr algn="l"/>
            <a:endParaRPr lang="en-US" altLang="ja-JP" sz="2400" dirty="0"/>
          </a:p>
          <a:p>
            <a:pPr algn="l"/>
            <a:r>
              <a:rPr lang="ja-JP" altLang="en-US" sz="3000" dirty="0" smtClean="0"/>
              <a:t>次の事例</a:t>
            </a:r>
            <a:r>
              <a:rPr lang="ja-JP" altLang="en-US" sz="3000" dirty="0"/>
              <a:t>の場合に</a:t>
            </a:r>
            <a:r>
              <a:rPr lang="ja-JP" altLang="en-US" sz="3000" dirty="0" smtClean="0"/>
              <a:t>は、</a:t>
            </a:r>
            <a:r>
              <a:rPr lang="ja-JP" altLang="en-US" sz="3000" dirty="0" smtClean="0"/>
              <a:t>各スライドの</a:t>
            </a:r>
            <a:r>
              <a:rPr lang="ja-JP" altLang="en-US" sz="3000" dirty="0" smtClean="0"/>
              <a:t>ポイント（注意点）に記載されている視点を踏まえ、対応</a:t>
            </a:r>
            <a:r>
              <a:rPr lang="ja-JP" altLang="en-US" sz="3000" dirty="0"/>
              <a:t>を</a:t>
            </a:r>
            <a:r>
              <a:rPr lang="ja-JP" altLang="en-US" sz="3000" dirty="0" smtClean="0"/>
              <a:t>検討することが必要である</a:t>
            </a:r>
            <a:endParaRPr lang="ja-JP" altLang="en-US" sz="3000" dirty="0"/>
          </a:p>
          <a:p>
            <a:pPr algn="l"/>
            <a:endParaRPr lang="en-US" altLang="ja-JP" sz="2800" dirty="0" smtClean="0"/>
          </a:p>
        </p:txBody>
      </p:sp>
      <p:sp>
        <p:nvSpPr>
          <p:cNvPr id="6" name="タイトル 1"/>
          <p:cNvSpPr txBox="1">
            <a:spLocks/>
          </p:cNvSpPr>
          <p:nvPr/>
        </p:nvSpPr>
        <p:spPr>
          <a:xfrm>
            <a:off x="395536" y="4149080"/>
            <a:ext cx="8136904" cy="1384617"/>
          </a:xfrm>
          <a:prstGeom prst="rect">
            <a:avLst/>
          </a:prstGeom>
          <a:ln>
            <a:solidFill>
              <a:schemeClr val="tx2"/>
            </a:solidFill>
            <a:prstDash val="lgDash"/>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rmAutofit fontScale="3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
            </a:r>
            <a:br>
              <a:rPr lang="en-US" altLang="ja-JP" dirty="0" smtClean="0"/>
            </a:br>
            <a:r>
              <a:rPr lang="ja-JP" altLang="en-US" sz="7200" b="1" dirty="0"/>
              <a:t>＊具体的な困り事・・</a:t>
            </a:r>
            <a:r>
              <a:rPr lang="ja-JP" altLang="en-US" sz="7200" b="1" dirty="0" smtClean="0"/>
              <a:t>・（例：短時間</a:t>
            </a:r>
            <a:r>
              <a:rPr lang="ja-JP" altLang="en-US" sz="7200" b="1" dirty="0"/>
              <a:t>で済むような手助け（即応</a:t>
            </a:r>
            <a:r>
              <a:rPr lang="ja-JP" altLang="en-US" sz="7200" b="1" dirty="0" smtClean="0"/>
              <a:t>））</a:t>
            </a:r>
            <a:endParaRPr lang="en-US" altLang="ja-JP" sz="7200" b="1" dirty="0"/>
          </a:p>
          <a:p>
            <a:pPr algn="l"/>
            <a:r>
              <a:rPr lang="ja-JP" altLang="en-US" sz="7200" dirty="0"/>
              <a:t>　・話し相手　　　　　・様子の見守り　　　・近所の繋がり作り　　　　</a:t>
            </a:r>
            <a:endParaRPr lang="en-US" altLang="ja-JP" sz="7200" dirty="0"/>
          </a:p>
          <a:p>
            <a:pPr algn="l"/>
            <a:r>
              <a:rPr lang="ja-JP" altLang="en-US" sz="7200" dirty="0"/>
              <a:t>　・サロンのお誘い　・外出の支援　　　　・買い物支援</a:t>
            </a:r>
            <a:endParaRPr lang="en-US" altLang="ja-JP" sz="7200" dirty="0"/>
          </a:p>
          <a:p>
            <a:pPr algn="l"/>
            <a:r>
              <a:rPr lang="ja-JP" altLang="en-US" sz="7200" dirty="0"/>
              <a:t>　・ヘルパーさんへ依頼する程ではないもの　等</a:t>
            </a:r>
            <a:endParaRPr lang="en-US" altLang="ja-JP" sz="7200" dirty="0"/>
          </a:p>
        </p:txBody>
      </p:sp>
    </p:spTree>
    <p:extLst>
      <p:ext uri="{BB962C8B-B14F-4D97-AF65-F5344CB8AC3E}">
        <p14:creationId xmlns:p14="http://schemas.microsoft.com/office/powerpoint/2010/main" val="1869543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548680"/>
            <a:ext cx="8352928" cy="60016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400" dirty="0" smtClean="0">
                <a:solidFill>
                  <a:schemeClr val="tx1"/>
                </a:solidFill>
              </a:rPr>
              <a:t>●上記事例で</a:t>
            </a:r>
            <a:r>
              <a:rPr lang="ja-JP" altLang="en-US" sz="2400" dirty="0" smtClean="0">
                <a:solidFill>
                  <a:schemeClr val="tx1"/>
                </a:solidFill>
              </a:rPr>
              <a:t>のポイント</a:t>
            </a:r>
            <a:r>
              <a:rPr lang="ja-JP" altLang="en-US" sz="2400" dirty="0">
                <a:solidFill>
                  <a:schemeClr val="tx1"/>
                </a:solidFill>
              </a:rPr>
              <a:t>（注意点</a:t>
            </a:r>
            <a:r>
              <a:rPr lang="ja-JP" altLang="en-US" sz="2400" dirty="0" smtClean="0">
                <a:solidFill>
                  <a:schemeClr val="tx1"/>
                </a:solidFill>
              </a:rPr>
              <a:t>）</a:t>
            </a:r>
            <a:endParaRPr lang="en-US" altLang="ja-JP" sz="2400" dirty="0" smtClean="0">
              <a:solidFill>
                <a:schemeClr val="tx1"/>
              </a:solidFill>
            </a:endParaRPr>
          </a:p>
          <a:p>
            <a:r>
              <a:rPr lang="ja-JP" altLang="en-US" sz="2000" dirty="0">
                <a:solidFill>
                  <a:schemeClr val="tx1"/>
                </a:solidFill>
              </a:rPr>
              <a:t>　</a:t>
            </a:r>
            <a:r>
              <a:rPr lang="ja-JP" altLang="en-US" sz="2000" dirty="0" smtClean="0">
                <a:solidFill>
                  <a:schemeClr val="tx1"/>
                </a:solidFill>
              </a:rPr>
              <a:t>○本人の趣味や嗜好、出身や仕事歴などを聞き取る</a:t>
            </a:r>
            <a:endParaRPr lang="en-US" altLang="ja-JP" sz="2000" dirty="0" smtClean="0">
              <a:solidFill>
                <a:schemeClr val="tx1"/>
              </a:solidFill>
            </a:endParaRPr>
          </a:p>
          <a:p>
            <a:r>
              <a:rPr lang="ja-JP" altLang="en-US" sz="2000" dirty="0" smtClean="0">
                <a:solidFill>
                  <a:schemeClr val="tx1"/>
                </a:solidFill>
              </a:rPr>
              <a:t>　　　→</a:t>
            </a:r>
            <a:r>
              <a:rPr lang="ja-JP" altLang="en-US" sz="2000" u="sng" dirty="0" smtClean="0">
                <a:solidFill>
                  <a:schemeClr val="tx1"/>
                </a:solidFill>
              </a:rPr>
              <a:t>世間話の延長線上で</a:t>
            </a:r>
            <a:r>
              <a:rPr lang="ja-JP" altLang="en-US" sz="2000" dirty="0" smtClean="0">
                <a:solidFill>
                  <a:schemeClr val="tx1"/>
                </a:solidFill>
              </a:rPr>
              <a:t>、本人の興味・関心などを聞き取る。</a:t>
            </a:r>
            <a:endParaRPr lang="en-US" altLang="ja-JP" sz="2000" dirty="0" smtClean="0">
              <a:solidFill>
                <a:schemeClr val="tx1"/>
              </a:solidFill>
            </a:endParaRPr>
          </a:p>
          <a:p>
            <a:pPr marL="622300"/>
            <a:r>
              <a:rPr lang="ja-JP" altLang="en-US" sz="2000" dirty="0" smtClean="0">
                <a:solidFill>
                  <a:schemeClr val="tx1"/>
                </a:solidFill>
              </a:rPr>
              <a:t>友人やつながりづくり、傾聴でも、興味・関心が近い人が対応した方が、関係がつくりやすい。</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特に男性の場合、おしゃべり自体だけで楽しめる人が少ないため。</a:t>
            </a:r>
            <a:endParaRPr lang="en-US" altLang="ja-JP" sz="2000" dirty="0" smtClean="0">
              <a:solidFill>
                <a:schemeClr val="tx1"/>
              </a:solidFill>
            </a:endParaRPr>
          </a:p>
          <a:p>
            <a:endParaRPr lang="en-US" altLang="ja-JP" sz="2000" dirty="0">
              <a:solidFill>
                <a:schemeClr val="tx1"/>
              </a:solidFill>
            </a:endParaRPr>
          </a:p>
          <a:p>
            <a:pPr marL="723900"/>
            <a:r>
              <a:rPr lang="ja-JP" altLang="en-US" sz="1600" i="1" dirty="0" smtClean="0">
                <a:solidFill>
                  <a:schemeClr val="tx1"/>
                </a:solidFill>
              </a:rPr>
              <a:t>本人には、被支援者という意識はないと思われるので、アセスメントなどのつもりで根ほり葉ほり聞いたりしない。さりげなく、世間話のような感覚で。</a:t>
            </a:r>
            <a:endParaRPr lang="en-US" altLang="ja-JP" sz="1600" i="1" dirty="0" smtClean="0">
              <a:solidFill>
                <a:schemeClr val="tx1"/>
              </a:solidFill>
            </a:endParaRPr>
          </a:p>
          <a:p>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○ご近所の人とふれあう機会の創出</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→各種のサロンのほか、地域のイベント等に誘ってみる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地域に「世話焼きさん」がいる場合、その人に依頼してみるのもひとつ</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の方法。</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対象者が関心を持てるような小さいイベントをつくってしまうという手も。</a:t>
            </a:r>
            <a:endParaRPr lang="en-US" altLang="ja-JP" sz="2000" dirty="0" smtClean="0">
              <a:solidFill>
                <a:schemeClr val="tx1"/>
              </a:solidFill>
            </a:endParaRPr>
          </a:p>
          <a:p>
            <a:endParaRPr lang="en-US" altLang="ja-JP" sz="2000" dirty="0">
              <a:solidFill>
                <a:schemeClr val="tx1"/>
              </a:solidFill>
            </a:endParaRPr>
          </a:p>
          <a:p>
            <a:pPr marL="723900"/>
            <a:r>
              <a:rPr lang="ja-JP" altLang="en-US" sz="1600" i="1" dirty="0" smtClean="0">
                <a:solidFill>
                  <a:schemeClr val="tx1"/>
                </a:solidFill>
              </a:rPr>
              <a:t>出かけた地域イベントで世話人が集まっているテントなどで、さりげなく紹介したりなど。「この人のための」イベントやサロンを開いたときでも、当然、本人にはそのように言わない。周りの人が、この人に声をかけやすくするためのきっかけづくりの場と捉える。</a:t>
            </a:r>
            <a:endParaRPr lang="en-US" altLang="ja-JP" sz="1600" i="1" dirty="0" smtClean="0">
              <a:solidFill>
                <a:schemeClr val="tx1"/>
              </a:solidFill>
            </a:endParaRPr>
          </a:p>
          <a:p>
            <a:pPr marL="723900"/>
            <a:r>
              <a:rPr lang="ja-JP" altLang="en-US" sz="2000" dirty="0">
                <a:solidFill>
                  <a:schemeClr val="tx1"/>
                </a:solidFill>
              </a:rPr>
              <a:t>　</a:t>
            </a:r>
            <a:r>
              <a:rPr lang="ja-JP" altLang="en-US" sz="2000" dirty="0" smtClean="0">
                <a:solidFill>
                  <a:schemeClr val="tx1"/>
                </a:solidFill>
              </a:rPr>
              <a:t>　　</a:t>
            </a:r>
            <a:r>
              <a:rPr lang="ja-JP" altLang="en-US" sz="2000" dirty="0" smtClean="0">
                <a:solidFill>
                  <a:srgbClr val="C00000"/>
                </a:solidFill>
              </a:rPr>
              <a:t>　</a:t>
            </a:r>
            <a:endParaRPr lang="ja-JP" altLang="en-US" sz="2000" dirty="0">
              <a:solidFill>
                <a:srgbClr val="C00000"/>
              </a:solidFill>
            </a:endParaRPr>
          </a:p>
        </p:txBody>
      </p:sp>
    </p:spTree>
    <p:extLst>
      <p:ext uri="{BB962C8B-B14F-4D97-AF65-F5344CB8AC3E}">
        <p14:creationId xmlns:p14="http://schemas.microsoft.com/office/powerpoint/2010/main" val="921243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9425" y="116632"/>
            <a:ext cx="9144000" cy="764704"/>
          </a:xfrm>
        </p:spPr>
        <p:txBody>
          <a:bodyPr>
            <a:normAutofit/>
          </a:bodyPr>
          <a:lstStyle/>
          <a:p>
            <a:pPr algn="l"/>
            <a:r>
              <a:rPr kumimoji="1" lang="ja-JP" altLang="en-US" sz="3600" dirty="0" smtClean="0"/>
              <a:t>事例①　</a:t>
            </a:r>
            <a:r>
              <a:rPr lang="ja-JP" altLang="en-US" sz="3600" dirty="0" smtClean="0"/>
              <a:t>女性／</a:t>
            </a:r>
            <a:r>
              <a:rPr lang="en-US" altLang="ja-JP" sz="3600" dirty="0" smtClean="0"/>
              <a:t>83</a:t>
            </a:r>
            <a:r>
              <a:rPr lang="ja-JP" altLang="en-US" sz="3600" dirty="0" smtClean="0"/>
              <a:t>歳／独居／要支援</a:t>
            </a:r>
            <a:r>
              <a:rPr lang="en-US" altLang="ja-JP" sz="3600" dirty="0" smtClean="0"/>
              <a:t>1</a:t>
            </a:r>
            <a:endParaRPr kumimoji="1" lang="ja-JP" altLang="en-US" sz="3600" dirty="0"/>
          </a:p>
        </p:txBody>
      </p:sp>
      <p:sp>
        <p:nvSpPr>
          <p:cNvPr id="3" name="サブタイトル 2"/>
          <p:cNvSpPr>
            <a:spLocks noGrp="1"/>
          </p:cNvSpPr>
          <p:nvPr>
            <p:ph type="subTitle" idx="1"/>
          </p:nvPr>
        </p:nvSpPr>
        <p:spPr>
          <a:xfrm>
            <a:off x="363514" y="836712"/>
            <a:ext cx="8391339" cy="432048"/>
          </a:xfrm>
          <a:solidFill>
            <a:schemeClr val="tx2">
              <a:lumMod val="20000"/>
              <a:lumOff val="80000"/>
            </a:schemeClr>
          </a:solidFill>
          <a:ln>
            <a:solidFill>
              <a:schemeClr val="tx1"/>
            </a:solidFill>
          </a:ln>
        </p:spPr>
        <p:txBody>
          <a:bodyPr>
            <a:noAutofit/>
          </a:bodyPr>
          <a:lstStyle/>
          <a:p>
            <a:pPr algn="l"/>
            <a:r>
              <a:rPr lang="ja-JP" altLang="en-US" sz="2400" dirty="0" smtClean="0">
                <a:solidFill>
                  <a:schemeClr val="tx1"/>
                </a:solidFill>
              </a:rPr>
              <a:t>≪身体状況など≫膝痛</a:t>
            </a:r>
            <a:endParaRPr lang="en-US" altLang="ja-JP" sz="2400" dirty="0" smtClean="0">
              <a:solidFill>
                <a:schemeClr val="tx1"/>
              </a:solidFill>
            </a:endParaRPr>
          </a:p>
        </p:txBody>
      </p:sp>
      <p:sp>
        <p:nvSpPr>
          <p:cNvPr id="5" name="テキスト ボックス 4"/>
          <p:cNvSpPr txBox="1"/>
          <p:nvPr/>
        </p:nvSpPr>
        <p:spPr>
          <a:xfrm>
            <a:off x="395536" y="1323925"/>
            <a:ext cx="8352928"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400" dirty="0"/>
              <a:t>◆</a:t>
            </a:r>
            <a:r>
              <a:rPr lang="ja-JP" altLang="en-US" sz="2400" dirty="0" smtClean="0"/>
              <a:t>生活上の困りごと</a:t>
            </a:r>
            <a:endParaRPr lang="en-US" altLang="ja-JP" sz="2400" dirty="0" smtClean="0"/>
          </a:p>
          <a:p>
            <a:r>
              <a:rPr lang="ja-JP" altLang="en-US" sz="2000" dirty="0"/>
              <a:t>　</a:t>
            </a:r>
            <a:r>
              <a:rPr lang="ja-JP" altLang="en-US" sz="2000" dirty="0" smtClean="0"/>
              <a:t>・掃除機</a:t>
            </a:r>
            <a:r>
              <a:rPr lang="ja-JP" altLang="en-US" sz="2000" dirty="0"/>
              <a:t>が使えず、床掃除はできない</a:t>
            </a:r>
            <a:endParaRPr lang="en-US" altLang="ja-JP" sz="2000" dirty="0"/>
          </a:p>
          <a:p>
            <a:r>
              <a:rPr lang="ja-JP" altLang="en-US" sz="2000" dirty="0"/>
              <a:t>　　</a:t>
            </a:r>
            <a:r>
              <a:rPr lang="en-US" altLang="ja-JP" sz="2000" dirty="0"/>
              <a:t>※</a:t>
            </a:r>
            <a:r>
              <a:rPr lang="ja-JP" altLang="en-US" sz="2000" dirty="0"/>
              <a:t>日頃はハンドワイパーで掃除をしている</a:t>
            </a:r>
            <a:endParaRPr lang="en-US" altLang="ja-JP" sz="2000" dirty="0"/>
          </a:p>
          <a:p>
            <a:r>
              <a:rPr lang="ja-JP" altLang="en-US" sz="2000" dirty="0"/>
              <a:t>　</a:t>
            </a:r>
            <a:r>
              <a:rPr lang="ja-JP" altLang="en-US" sz="2000" dirty="0" smtClean="0"/>
              <a:t>・通院帰途等</a:t>
            </a:r>
            <a:r>
              <a:rPr lang="ja-JP" altLang="en-US" sz="2000" dirty="0"/>
              <a:t>で買い物には行けるが、荷物の持ち帰りが</a:t>
            </a:r>
            <a:r>
              <a:rPr lang="ja-JP" altLang="en-US" sz="2000" dirty="0" smtClean="0"/>
              <a:t>不自由</a:t>
            </a:r>
            <a:endParaRPr lang="ja-JP" altLang="en-US" sz="2000" dirty="0"/>
          </a:p>
        </p:txBody>
      </p:sp>
      <p:sp>
        <p:nvSpPr>
          <p:cNvPr id="4" name="二等辺三角形 3"/>
          <p:cNvSpPr/>
          <p:nvPr/>
        </p:nvSpPr>
        <p:spPr>
          <a:xfrm>
            <a:off x="404044" y="2735280"/>
            <a:ext cx="8352928" cy="342188"/>
          </a:xfrm>
          <a:prstGeom prst="triangle">
            <a:avLst/>
          </a:prstGeom>
          <a:gradFill flip="none" rotWithShape="1">
            <a:gsLst>
              <a:gs pos="0">
                <a:srgbClr val="5E9EFF"/>
              </a:gs>
              <a:gs pos="39999">
                <a:srgbClr val="85C2FF"/>
              </a:gs>
              <a:gs pos="70000">
                <a:srgbClr val="C4D6EB"/>
              </a:gs>
              <a:gs pos="100000">
                <a:srgbClr val="FFEBFA"/>
              </a:gs>
            </a:gsLst>
            <a:lin ang="16200000" scaled="0"/>
            <a:tileRect/>
          </a:gradFill>
          <a:ln>
            <a:solidFill>
              <a:schemeClr val="accent1"/>
            </a:solid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98623" y="3127608"/>
            <a:ext cx="8593857" cy="304698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t>◆</a:t>
            </a:r>
            <a:r>
              <a:rPr lang="ja-JP" altLang="en-US" sz="2400" dirty="0" smtClean="0"/>
              <a:t>支援</a:t>
            </a:r>
            <a:r>
              <a:rPr lang="ja-JP" altLang="en-US" sz="2400" dirty="0" smtClean="0">
                <a:solidFill>
                  <a:schemeClr val="tx1"/>
                </a:solidFill>
              </a:rPr>
              <a:t>方法</a:t>
            </a:r>
            <a:endParaRPr lang="en-US" altLang="ja-JP" sz="2400" dirty="0" smtClean="0">
              <a:solidFill>
                <a:schemeClr val="tx1"/>
              </a:solidFill>
            </a:endParaRPr>
          </a:p>
          <a:p>
            <a:r>
              <a:rPr lang="ja-JP" altLang="en-US" sz="2400" dirty="0" smtClean="0">
                <a:solidFill>
                  <a:schemeClr val="tx1"/>
                </a:solidFill>
              </a:rPr>
              <a:t>・①訪問型サービス活用</a:t>
            </a:r>
            <a:endParaRPr lang="en-US" altLang="ja-JP" sz="2400" dirty="0" smtClean="0">
              <a:solidFill>
                <a:schemeClr val="tx1"/>
              </a:solidFill>
            </a:endParaRPr>
          </a:p>
          <a:p>
            <a:r>
              <a:rPr lang="ja-JP" altLang="en-US" sz="2400" dirty="0" smtClean="0">
                <a:solidFill>
                  <a:schemeClr val="tx1"/>
                </a:solidFill>
              </a:rPr>
              <a:t>・②訪問型サービス以外の家事援助サービス</a:t>
            </a:r>
            <a:endParaRPr lang="en-US" altLang="ja-JP" sz="2400" dirty="0" smtClean="0">
              <a:solidFill>
                <a:schemeClr val="tx1"/>
              </a:solidFill>
            </a:endParaRPr>
          </a:p>
          <a:p>
            <a:r>
              <a:rPr kumimoji="1" lang="ja-JP" altLang="en-US" sz="2400" dirty="0" smtClean="0">
                <a:solidFill>
                  <a:schemeClr val="tx1"/>
                </a:solidFill>
              </a:rPr>
              <a:t>・③近所の店から配達してもらう</a:t>
            </a:r>
            <a:endParaRPr kumimoji="1" lang="en-US" altLang="ja-JP" sz="2400" dirty="0" smtClean="0">
              <a:solidFill>
                <a:schemeClr val="tx1"/>
              </a:solidFill>
            </a:endParaRPr>
          </a:p>
          <a:p>
            <a:r>
              <a:rPr kumimoji="1" lang="ja-JP" altLang="en-US" sz="2400" dirty="0" smtClean="0">
                <a:solidFill>
                  <a:schemeClr val="tx1"/>
                </a:solidFill>
              </a:rPr>
              <a:t>　　（店舗で購入した商品を配達してくれる店もある）</a:t>
            </a:r>
            <a:endParaRPr kumimoji="1" lang="en-US" altLang="ja-JP" sz="2400" dirty="0" smtClean="0">
              <a:solidFill>
                <a:schemeClr val="tx1"/>
              </a:solidFill>
            </a:endParaRPr>
          </a:p>
          <a:p>
            <a:r>
              <a:rPr lang="ja-JP" altLang="en-US" sz="2400" dirty="0" smtClean="0">
                <a:solidFill>
                  <a:schemeClr val="tx1"/>
                </a:solidFill>
              </a:rPr>
              <a:t>・④買い物代行サービス等の利用</a:t>
            </a:r>
            <a:endParaRPr lang="en-US" altLang="ja-JP" sz="2400" dirty="0" smtClean="0">
              <a:solidFill>
                <a:schemeClr val="tx1"/>
              </a:solidFill>
            </a:endParaRPr>
          </a:p>
          <a:p>
            <a:r>
              <a:rPr kumimoji="1" lang="ja-JP" altLang="en-US" sz="2400" dirty="0" smtClean="0">
                <a:solidFill>
                  <a:schemeClr val="tx1"/>
                </a:solidFill>
              </a:rPr>
              <a:t>・⑤近所の方で、一緒に掃除をしてくれたり、車で買い物に行って</a:t>
            </a:r>
            <a:endParaRPr kumimoji="1" lang="en-US" altLang="ja-JP" sz="2400" dirty="0" smtClean="0">
              <a:solidFill>
                <a:schemeClr val="tx1"/>
              </a:solidFill>
            </a:endParaRPr>
          </a:p>
          <a:p>
            <a:r>
              <a:rPr lang="ja-JP" altLang="en-US" sz="2400" dirty="0">
                <a:solidFill>
                  <a:schemeClr val="tx1"/>
                </a:solidFill>
              </a:rPr>
              <a:t>　</a:t>
            </a:r>
            <a:r>
              <a:rPr lang="ja-JP" altLang="en-US" sz="2400" dirty="0" smtClean="0">
                <a:solidFill>
                  <a:schemeClr val="tx1"/>
                </a:solidFill>
              </a:rPr>
              <a:t>　</a:t>
            </a:r>
            <a:r>
              <a:rPr kumimoji="1" lang="ja-JP" altLang="en-US" sz="2400" dirty="0" smtClean="0">
                <a:solidFill>
                  <a:schemeClr val="tx1"/>
                </a:solidFill>
              </a:rPr>
              <a:t>くれる人がいないか</a:t>
            </a:r>
            <a:endParaRPr kumimoji="1" lang="ja-JP" altLang="en-US" sz="2400" dirty="0">
              <a:solidFill>
                <a:schemeClr val="tx1"/>
              </a:solidFill>
            </a:endParaRPr>
          </a:p>
        </p:txBody>
      </p:sp>
    </p:spTree>
    <p:extLst>
      <p:ext uri="{BB962C8B-B14F-4D97-AF65-F5344CB8AC3E}">
        <p14:creationId xmlns:p14="http://schemas.microsoft.com/office/powerpoint/2010/main" val="273302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548680"/>
            <a:ext cx="8352928" cy="60016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400" dirty="0" smtClean="0">
                <a:solidFill>
                  <a:schemeClr val="tx1"/>
                </a:solidFill>
              </a:rPr>
              <a:t>●上記事例で</a:t>
            </a:r>
            <a:r>
              <a:rPr lang="ja-JP" altLang="en-US" sz="2400" dirty="0" smtClean="0">
                <a:solidFill>
                  <a:schemeClr val="tx1"/>
                </a:solidFill>
              </a:rPr>
              <a:t>のポイント</a:t>
            </a:r>
            <a:r>
              <a:rPr lang="ja-JP" altLang="en-US" sz="2400" dirty="0" smtClean="0">
                <a:solidFill>
                  <a:schemeClr val="tx1"/>
                </a:solidFill>
              </a:rPr>
              <a:t>（注意点）</a:t>
            </a:r>
            <a:endParaRPr lang="en-US" altLang="ja-JP" sz="2400" dirty="0" smtClean="0">
              <a:solidFill>
                <a:schemeClr val="tx1"/>
              </a:solidFill>
            </a:endParaRPr>
          </a:p>
          <a:p>
            <a:r>
              <a:rPr lang="ja-JP" altLang="en-US" sz="2000" dirty="0">
                <a:solidFill>
                  <a:schemeClr val="tx1"/>
                </a:solidFill>
              </a:rPr>
              <a:t>　</a:t>
            </a:r>
            <a:r>
              <a:rPr lang="ja-JP" altLang="en-US" sz="2000" dirty="0" smtClean="0">
                <a:solidFill>
                  <a:schemeClr val="tx1"/>
                </a:solidFill>
              </a:rPr>
              <a:t>○</a:t>
            </a:r>
            <a:r>
              <a:rPr lang="ja-JP" altLang="en-US" sz="2000" u="sng" dirty="0" smtClean="0">
                <a:solidFill>
                  <a:schemeClr val="tx1"/>
                </a:solidFill>
              </a:rPr>
              <a:t>制度サービスも含めて</a:t>
            </a:r>
            <a:r>
              <a:rPr lang="ja-JP" altLang="en-US" sz="2000" dirty="0" smtClean="0">
                <a:solidFill>
                  <a:schemeClr val="tx1"/>
                </a:solidFill>
              </a:rPr>
              <a:t>、活用可能なことを考える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→当然、担当ケアマネ・地域包括等との協議・連携が必要</a:t>
            </a:r>
            <a:endParaRPr lang="en-US" altLang="ja-JP" sz="2000" dirty="0" smtClean="0">
              <a:solidFill>
                <a:schemeClr val="tx1"/>
              </a:solidFill>
            </a:endParaRPr>
          </a:p>
          <a:p>
            <a:endParaRPr lang="en-US" altLang="ja-JP" sz="2000" dirty="0">
              <a:solidFill>
                <a:schemeClr val="tx1"/>
              </a:solidFill>
            </a:endParaRPr>
          </a:p>
          <a:p>
            <a:pPr marL="355600">
              <a:tabLst>
                <a:tab pos="355600" algn="l"/>
              </a:tabLst>
            </a:pPr>
            <a:r>
              <a:rPr lang="ja-JP" altLang="en-US" sz="1600" i="1" dirty="0" smtClean="0">
                <a:solidFill>
                  <a:schemeClr val="tx1"/>
                </a:solidFill>
              </a:rPr>
              <a:t>本人目線で考えれば、フォーマルサービスもインフォーマルなサービスも、必要性に違いはない。コーディネーターは、制度サービスも含めて、本人にとってのよりよい支援を考える必要がある。</a:t>
            </a:r>
            <a:endParaRPr lang="en-US" altLang="ja-JP" sz="1600" i="1" dirty="0" smtClean="0">
              <a:solidFill>
                <a:schemeClr val="tx1"/>
              </a:solidFill>
            </a:endParaRPr>
          </a:p>
          <a:p>
            <a:pPr marL="355600">
              <a:tabLst>
                <a:tab pos="355600" algn="l"/>
              </a:tabLst>
            </a:pPr>
            <a:r>
              <a:rPr lang="ja-JP" altLang="en-US" sz="1600" i="1" dirty="0" smtClean="0">
                <a:solidFill>
                  <a:schemeClr val="tx1"/>
                </a:solidFill>
              </a:rPr>
              <a:t>当然、ケアマネや地域包括をはじめとした関係専門職との協議・連携は、不可欠である。</a:t>
            </a:r>
            <a:endParaRPr lang="en-US" altLang="ja-JP" sz="1600" i="1" dirty="0" smtClean="0">
              <a:solidFill>
                <a:schemeClr val="tx1"/>
              </a:solidFill>
            </a:endParaRPr>
          </a:p>
          <a:p>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○「独居」という点から、周囲の人たちとの関係性を確認する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→関係性が薄い場合、</a:t>
            </a:r>
            <a:r>
              <a:rPr lang="en-US" altLang="ja-JP" sz="2000" dirty="0" smtClean="0">
                <a:solidFill>
                  <a:schemeClr val="tx1"/>
                </a:solidFill>
              </a:rPr>
              <a:t>”</a:t>
            </a:r>
            <a:r>
              <a:rPr lang="ja-JP" altLang="en-US" sz="2000" dirty="0" smtClean="0">
                <a:solidFill>
                  <a:schemeClr val="tx1"/>
                </a:solidFill>
              </a:rPr>
              <a:t>つながりづくり“を意識した支援方策を優先する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このケースの場合、一緒に掃除してくれそうな人を見出すことや、</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近所のお店との関係づくりなど</a:t>
            </a:r>
            <a:endParaRPr lang="en-US" altLang="ja-JP" sz="2000" dirty="0" smtClean="0">
              <a:solidFill>
                <a:schemeClr val="tx1"/>
              </a:solidFill>
            </a:endParaRPr>
          </a:p>
          <a:p>
            <a:endParaRPr lang="en-US" altLang="ja-JP" sz="2000" dirty="0">
              <a:solidFill>
                <a:schemeClr val="tx1"/>
              </a:solidFill>
            </a:endParaRPr>
          </a:p>
          <a:p>
            <a:pPr marL="355600" lvl="0">
              <a:tabLst>
                <a:tab pos="355600" algn="l"/>
              </a:tabLst>
            </a:pPr>
            <a:r>
              <a:rPr lang="ja-JP" altLang="en-US" sz="1600" i="1" dirty="0" smtClean="0">
                <a:solidFill>
                  <a:prstClr val="black"/>
                </a:solidFill>
              </a:rPr>
              <a:t>コーディネーターとしては、周囲の人たちとのつながりがあるか、孤立していないかを、常に意識している必要がある。</a:t>
            </a:r>
            <a:endParaRPr lang="en-US" altLang="ja-JP" sz="1600" i="1" dirty="0" smtClean="0">
              <a:solidFill>
                <a:prstClr val="black"/>
              </a:solidFill>
            </a:endParaRPr>
          </a:p>
          <a:p>
            <a:pPr marL="355600" lvl="0">
              <a:tabLst>
                <a:tab pos="355600" algn="l"/>
              </a:tabLst>
            </a:pPr>
            <a:r>
              <a:rPr lang="ja-JP" altLang="en-US" sz="1600" i="1" dirty="0">
                <a:solidFill>
                  <a:prstClr val="black"/>
                </a:solidFill>
              </a:rPr>
              <a:t>また</a:t>
            </a:r>
            <a:r>
              <a:rPr lang="ja-JP" altLang="en-US" sz="1600" i="1" dirty="0" smtClean="0">
                <a:solidFill>
                  <a:prstClr val="black"/>
                </a:solidFill>
              </a:rPr>
              <a:t>、</a:t>
            </a:r>
            <a:r>
              <a:rPr lang="en-US" altLang="ja-JP" sz="1600" i="1" dirty="0" smtClean="0">
                <a:solidFill>
                  <a:prstClr val="black"/>
                </a:solidFill>
              </a:rPr>
              <a:t>2</a:t>
            </a:r>
            <a:r>
              <a:rPr lang="ja-JP" altLang="en-US" sz="1600" i="1" dirty="0" smtClean="0">
                <a:solidFill>
                  <a:prstClr val="black"/>
                </a:solidFill>
              </a:rPr>
              <a:t>人暮らし等であっても孤立死というケースはあり、日頃から地域の人（特に、自治会役員や民生児童委員、福祉委員、世話焼きさん等）との情報交換・共有は重要と言える。</a:t>
            </a:r>
            <a:endParaRPr lang="en-US" altLang="ja-JP" sz="1600" i="1" dirty="0" smtClean="0">
              <a:solidFill>
                <a:prstClr val="black"/>
              </a:solidFill>
            </a:endParaRPr>
          </a:p>
          <a:p>
            <a:pPr marL="355600" lvl="0">
              <a:tabLst>
                <a:tab pos="355600" algn="l"/>
              </a:tabLst>
            </a:pPr>
            <a:r>
              <a:rPr lang="ja-JP" altLang="en-US" sz="1600" i="1" dirty="0" smtClean="0">
                <a:solidFill>
                  <a:prstClr val="black"/>
                </a:solidFill>
              </a:rPr>
              <a:t>もちろん、コーディネーター</a:t>
            </a:r>
            <a:r>
              <a:rPr lang="en-US" altLang="ja-JP" sz="1600" i="1" dirty="0" smtClean="0">
                <a:solidFill>
                  <a:prstClr val="black"/>
                </a:solidFill>
              </a:rPr>
              <a:t>1</a:t>
            </a:r>
            <a:r>
              <a:rPr lang="ja-JP" altLang="en-US" sz="1600" i="1" dirty="0" smtClean="0">
                <a:solidFill>
                  <a:prstClr val="black"/>
                </a:solidFill>
              </a:rPr>
              <a:t>人で地域を見られるわけではなく、そのような視点を地域のさまざまな人に訴えていく、広めていくことで地域の底力を上げていくことが大切である。</a:t>
            </a:r>
            <a:endParaRPr lang="en-US" altLang="ja-JP" sz="1600" i="1" dirty="0">
              <a:solidFill>
                <a:prstClr val="black"/>
              </a:solidFill>
            </a:endParaRPr>
          </a:p>
          <a:p>
            <a:pPr marL="355600"/>
            <a:endParaRPr lang="en-US" altLang="ja-JP" sz="2000" dirty="0" smtClean="0">
              <a:solidFill>
                <a:schemeClr val="tx1"/>
              </a:solidFill>
            </a:endParaRPr>
          </a:p>
        </p:txBody>
      </p:sp>
    </p:spTree>
    <p:extLst>
      <p:ext uri="{BB962C8B-B14F-4D97-AF65-F5344CB8AC3E}">
        <p14:creationId xmlns:p14="http://schemas.microsoft.com/office/powerpoint/2010/main" val="843376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548680"/>
            <a:ext cx="8352928" cy="594000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000" dirty="0" smtClean="0">
                <a:solidFill>
                  <a:schemeClr val="tx1"/>
                </a:solidFill>
              </a:rPr>
              <a:t>　○生活課題が、本人の「楽しみ」等と関係していないかを意識する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→買い物代行を頼めば、重い荷物を持てないという問題は解決するが、</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本人の</a:t>
            </a:r>
            <a:r>
              <a:rPr lang="en-US" altLang="ja-JP" sz="2000" dirty="0" smtClean="0">
                <a:solidFill>
                  <a:schemeClr val="tx1"/>
                </a:solidFill>
              </a:rPr>
              <a:t>『</a:t>
            </a:r>
            <a:r>
              <a:rPr lang="ja-JP" altLang="en-US" sz="2000" dirty="0" smtClean="0">
                <a:solidFill>
                  <a:schemeClr val="tx1"/>
                </a:solidFill>
              </a:rPr>
              <a:t>買い物の楽しみ</a:t>
            </a:r>
            <a:r>
              <a:rPr lang="en-US" altLang="ja-JP" sz="2000" dirty="0" smtClean="0">
                <a:solidFill>
                  <a:schemeClr val="tx1"/>
                </a:solidFill>
              </a:rPr>
              <a:t>』</a:t>
            </a:r>
            <a:r>
              <a:rPr lang="ja-JP" altLang="en-US" sz="2000" dirty="0" smtClean="0">
                <a:solidFill>
                  <a:schemeClr val="tx1"/>
                </a:solidFill>
              </a:rPr>
              <a:t>を奪うかもしれない。</a:t>
            </a:r>
            <a:endParaRPr lang="en-US" altLang="ja-JP" sz="2000" dirty="0" smtClean="0">
              <a:solidFill>
                <a:schemeClr val="tx1"/>
              </a:solidFill>
            </a:endParaRPr>
          </a:p>
          <a:p>
            <a:pPr marL="723900"/>
            <a:r>
              <a:rPr lang="ja-JP" altLang="en-US" sz="2000" dirty="0" smtClean="0">
                <a:solidFill>
                  <a:schemeClr val="tx1"/>
                </a:solidFill>
              </a:rPr>
              <a:t>このような場合、一緒に買い物に行ってくれる人を探すことや、店舗での購入商品を配達してくれるお店を探すことが、より望ましいと言える。</a:t>
            </a:r>
            <a:endParaRPr lang="en-US" altLang="ja-JP" sz="2000" dirty="0" smtClean="0">
              <a:solidFill>
                <a:schemeClr val="tx1"/>
              </a:solidFill>
            </a:endParaRPr>
          </a:p>
          <a:p>
            <a:pPr marL="723900"/>
            <a:endParaRPr lang="en-US" altLang="ja-JP" sz="2000" dirty="0" smtClean="0">
              <a:solidFill>
                <a:schemeClr val="tx1"/>
              </a:solidFill>
            </a:endParaRPr>
          </a:p>
          <a:p>
            <a:pPr marL="723900"/>
            <a:r>
              <a:rPr lang="ja-JP" altLang="en-US" sz="1600" i="1" dirty="0" smtClean="0">
                <a:solidFill>
                  <a:schemeClr val="tx1"/>
                </a:solidFill>
              </a:rPr>
              <a:t>女性で買い物が好きな人は多く、男性でも存在する。また、掃除が好きという人もいたりする。このような場合は、家事援助で全てやってもらうのではなく、一緒に掃除をしてくれるような近所の方やボランティア、サービスを探すほうが望ましいことになる。</a:t>
            </a:r>
            <a:endParaRPr lang="en-US" altLang="ja-JP" sz="1600" i="1" dirty="0" smtClean="0">
              <a:solidFill>
                <a:schemeClr val="tx1"/>
              </a:solidFill>
            </a:endParaRPr>
          </a:p>
          <a:p>
            <a:endParaRPr lang="en-US" altLang="ja-JP" sz="2000" dirty="0">
              <a:solidFill>
                <a:schemeClr val="tx1"/>
              </a:solidFill>
            </a:endParaRPr>
          </a:p>
          <a:p>
            <a:r>
              <a:rPr lang="ja-JP" altLang="en-US" sz="2000" dirty="0" smtClean="0">
                <a:solidFill>
                  <a:schemeClr val="tx1"/>
                </a:solidFill>
              </a:rPr>
              <a:t>　○ご近所（民生児童委員や町内会関係者含む）にお願いする場合、</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本人とお願いする人との関係性、お願いする人の人柄・志向等に</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十分配慮する。何でも頼まない。丸投げしない。</a:t>
            </a:r>
            <a:endParaRPr lang="en-US" altLang="ja-JP" sz="2000" dirty="0" smtClean="0">
              <a:solidFill>
                <a:schemeClr val="tx1"/>
              </a:solidFill>
            </a:endParaRPr>
          </a:p>
          <a:p>
            <a:endParaRPr lang="en-US" altLang="ja-JP" sz="2000" dirty="0">
              <a:solidFill>
                <a:schemeClr val="tx1"/>
              </a:solidFill>
            </a:endParaRPr>
          </a:p>
          <a:p>
            <a:pPr marL="723900" lvl="0"/>
            <a:r>
              <a:rPr lang="ja-JP" altLang="en-US" sz="1600" i="1" dirty="0" smtClean="0">
                <a:solidFill>
                  <a:prstClr val="black"/>
                </a:solidFill>
              </a:rPr>
              <a:t>ご近所の方にお願いする場合は、依頼の仕方、内容、量などに十分配慮する。お願いできそうな人を、本人や家族、地域の世話役（町内会役員や民生児童委員ほか）の人に聞いておくこともひとつの方法である。可能であれば紹介していただくのも良い。近所の人に、あまり過大なお願いをしないような気づかいは（相手が地域の世話役さんであっても）当然、必要。</a:t>
            </a:r>
            <a:endParaRPr lang="en-US" altLang="ja-JP" sz="1600" i="1" dirty="0" smtClean="0">
              <a:solidFill>
                <a:prstClr val="black"/>
              </a:solidFill>
            </a:endParaRPr>
          </a:p>
          <a:p>
            <a:pPr marL="723900" lvl="0"/>
            <a:r>
              <a:rPr lang="ja-JP" altLang="en-US" sz="1600" i="1" dirty="0">
                <a:solidFill>
                  <a:prstClr val="black"/>
                </a:solidFill>
              </a:rPr>
              <a:t>また</a:t>
            </a:r>
            <a:r>
              <a:rPr lang="ja-JP" altLang="en-US" sz="1600" i="1" dirty="0" smtClean="0">
                <a:solidFill>
                  <a:prstClr val="black"/>
                </a:solidFill>
              </a:rPr>
              <a:t>、全てを丸投げでお願いするのではなく、コーディネーターも関わり続けることを伝えていくことも、地域との信頼を育むために重要だと言えるだろう。</a:t>
            </a:r>
            <a:endParaRPr lang="en-US" altLang="ja-JP" sz="1600" i="1" dirty="0">
              <a:solidFill>
                <a:prstClr val="black"/>
              </a:solidFill>
            </a:endParaRPr>
          </a:p>
          <a:p>
            <a:endParaRPr lang="ja-JP" altLang="en-US" sz="2000" dirty="0">
              <a:solidFill>
                <a:schemeClr val="tx1"/>
              </a:solidFill>
            </a:endParaRPr>
          </a:p>
        </p:txBody>
      </p:sp>
    </p:spTree>
    <p:extLst>
      <p:ext uri="{BB962C8B-B14F-4D97-AF65-F5344CB8AC3E}">
        <p14:creationId xmlns:p14="http://schemas.microsoft.com/office/powerpoint/2010/main" val="119238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836712"/>
          </a:xfrm>
        </p:spPr>
        <p:txBody>
          <a:bodyPr>
            <a:normAutofit fontScale="90000"/>
          </a:bodyPr>
          <a:lstStyle/>
          <a:p>
            <a:pPr algn="l"/>
            <a:r>
              <a:rPr kumimoji="1" lang="ja-JP" altLang="en-US" dirty="0" smtClean="0"/>
              <a:t>事例②　</a:t>
            </a:r>
            <a:r>
              <a:rPr kumimoji="1" lang="ja-JP" altLang="en-US" sz="4000" dirty="0" smtClean="0"/>
              <a:t>男</a:t>
            </a:r>
            <a:r>
              <a:rPr lang="ja-JP" altLang="en-US" sz="4000" dirty="0" smtClean="0"/>
              <a:t>性／</a:t>
            </a:r>
            <a:r>
              <a:rPr lang="en-US" altLang="ja-JP" sz="4000" dirty="0" smtClean="0"/>
              <a:t>80</a:t>
            </a:r>
            <a:r>
              <a:rPr lang="ja-JP" altLang="en-US" sz="4000" dirty="0" smtClean="0"/>
              <a:t>歳／要支援</a:t>
            </a:r>
            <a:r>
              <a:rPr lang="en-US" altLang="ja-JP" sz="4000" dirty="0" smtClean="0"/>
              <a:t>2</a:t>
            </a:r>
            <a:r>
              <a:rPr lang="ja-JP" altLang="en-US" sz="4000" dirty="0" smtClean="0"/>
              <a:t>（軽度認知症）</a:t>
            </a:r>
            <a:endParaRPr kumimoji="1" lang="ja-JP" altLang="en-US" sz="4000" dirty="0"/>
          </a:p>
        </p:txBody>
      </p:sp>
      <p:sp>
        <p:nvSpPr>
          <p:cNvPr id="3" name="サブタイトル 2"/>
          <p:cNvSpPr>
            <a:spLocks noGrp="1"/>
          </p:cNvSpPr>
          <p:nvPr>
            <p:ph type="subTitle" idx="1"/>
          </p:nvPr>
        </p:nvSpPr>
        <p:spPr>
          <a:xfrm>
            <a:off x="198781" y="836712"/>
            <a:ext cx="8382714" cy="576065"/>
          </a:xfrm>
          <a:solidFill>
            <a:schemeClr val="tx2">
              <a:lumMod val="20000"/>
              <a:lumOff val="80000"/>
            </a:schemeClr>
          </a:solidFill>
          <a:ln>
            <a:solidFill>
              <a:schemeClr val="tx1"/>
            </a:solidFill>
          </a:ln>
        </p:spPr>
        <p:txBody>
          <a:bodyPr>
            <a:noAutofit/>
          </a:bodyPr>
          <a:lstStyle/>
          <a:p>
            <a:pPr algn="l"/>
            <a:r>
              <a:rPr lang="ja-JP" altLang="en-US" sz="2400" dirty="0" smtClean="0">
                <a:solidFill>
                  <a:schemeClr val="tx1"/>
                </a:solidFill>
              </a:rPr>
              <a:t>≪</a:t>
            </a:r>
            <a:r>
              <a:rPr lang="ja-JP" altLang="en-US" sz="2400" dirty="0">
                <a:solidFill>
                  <a:schemeClr val="tx1"/>
                </a:solidFill>
              </a:rPr>
              <a:t>状況</a:t>
            </a:r>
            <a:r>
              <a:rPr lang="ja-JP" altLang="en-US" sz="2400" dirty="0" smtClean="0">
                <a:solidFill>
                  <a:schemeClr val="tx1"/>
                </a:solidFill>
              </a:rPr>
              <a:t>≫妻が入院。何もできない本人が一人残された状況。</a:t>
            </a:r>
            <a:r>
              <a:rPr lang="ja-JP" altLang="en-US" sz="2000" dirty="0" smtClean="0">
                <a:solidFill>
                  <a:schemeClr val="tx1"/>
                </a:solidFill>
              </a:rPr>
              <a:t>　　　　　　　　　</a:t>
            </a:r>
            <a:endParaRPr lang="ja-JP" altLang="en-US" dirty="0">
              <a:solidFill>
                <a:schemeClr val="tx1"/>
              </a:solidFill>
            </a:endParaRPr>
          </a:p>
        </p:txBody>
      </p:sp>
      <p:sp>
        <p:nvSpPr>
          <p:cNvPr id="5" name="テキスト ボックス 4"/>
          <p:cNvSpPr txBox="1"/>
          <p:nvPr/>
        </p:nvSpPr>
        <p:spPr>
          <a:xfrm>
            <a:off x="179512" y="3211229"/>
            <a:ext cx="8748464" cy="34778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000" dirty="0" smtClean="0"/>
              <a:t>◆支援方法</a:t>
            </a:r>
            <a:endParaRPr lang="en-US" altLang="ja-JP" sz="2000" dirty="0" smtClean="0"/>
          </a:p>
          <a:p>
            <a:r>
              <a:rPr lang="ja-JP" altLang="en-US" sz="2000" dirty="0" smtClean="0"/>
              <a:t>・食事　⇒</a:t>
            </a:r>
            <a:r>
              <a:rPr lang="ja-JP" altLang="en-US" sz="2000" u="sng" dirty="0" smtClean="0">
                <a:solidFill>
                  <a:schemeClr val="tx1"/>
                </a:solidFill>
              </a:rPr>
              <a:t>安否確認を兼ねた</a:t>
            </a:r>
            <a:r>
              <a:rPr lang="ja-JP" altLang="en-US" sz="2000" dirty="0" smtClean="0"/>
              <a:t>配食サービス</a:t>
            </a:r>
            <a:r>
              <a:rPr kumimoji="1" lang="ja-JP" altLang="en-US" sz="2000" dirty="0" smtClean="0"/>
              <a:t>　</a:t>
            </a:r>
            <a:endParaRPr kumimoji="1" lang="en-US" altLang="ja-JP" sz="2000" dirty="0" smtClean="0"/>
          </a:p>
          <a:p>
            <a:r>
              <a:rPr lang="ja-JP" altLang="en-US" sz="2000" dirty="0" smtClean="0"/>
              <a:t>・訪問型サービスの活用</a:t>
            </a:r>
            <a:r>
              <a:rPr kumimoji="1" lang="ja-JP" altLang="en-US" sz="2000" dirty="0" smtClean="0"/>
              <a:t>　　　　　　　　　</a:t>
            </a:r>
            <a:endParaRPr kumimoji="1" lang="en-US" altLang="ja-JP" sz="2000" dirty="0" smtClean="0"/>
          </a:p>
          <a:p>
            <a:r>
              <a:rPr lang="ja-JP" altLang="en-US" sz="2000" dirty="0" smtClean="0"/>
              <a:t>・掃除</a:t>
            </a:r>
            <a:r>
              <a:rPr lang="ja-JP" altLang="en-US" sz="2000" dirty="0" smtClean="0">
                <a:solidFill>
                  <a:schemeClr val="tx1"/>
                </a:solidFill>
              </a:rPr>
              <a:t>・洗濯</a:t>
            </a:r>
            <a:r>
              <a:rPr lang="ja-JP" altLang="en-US" sz="2000" dirty="0" smtClean="0"/>
              <a:t>　⇒訪問型サービス以外の家事援助・ボランティア</a:t>
            </a:r>
            <a:endParaRPr lang="en-US" altLang="ja-JP" sz="2000" dirty="0" smtClean="0"/>
          </a:p>
          <a:p>
            <a:r>
              <a:rPr lang="ja-JP" altLang="en-US" sz="2000" dirty="0" smtClean="0"/>
              <a:t>・ご近所に安否確認を兼ね、声掛け等を依頼</a:t>
            </a:r>
            <a:endParaRPr lang="en-US" altLang="ja-JP" sz="2000" dirty="0" smtClean="0"/>
          </a:p>
          <a:p>
            <a:r>
              <a:rPr lang="ja-JP" altLang="en-US" sz="2000" dirty="0" smtClean="0"/>
              <a:t>・不安（一人でいられない、特に夜等）</a:t>
            </a:r>
            <a:endParaRPr lang="en-US" altLang="ja-JP" sz="2000" dirty="0" smtClean="0"/>
          </a:p>
          <a:p>
            <a:r>
              <a:rPr lang="ja-JP" altLang="en-US" sz="2000" dirty="0"/>
              <a:t>　</a:t>
            </a:r>
            <a:r>
              <a:rPr lang="ja-JP" altLang="en-US" sz="2000" dirty="0" smtClean="0"/>
              <a:t>　⇒見守りと話相手をする　（傾聴ボランティア等）</a:t>
            </a:r>
            <a:endParaRPr lang="en-US" altLang="ja-JP" sz="2000" dirty="0" smtClean="0"/>
          </a:p>
          <a:p>
            <a:r>
              <a:rPr lang="ja-JP" altLang="en-US" sz="2000" dirty="0"/>
              <a:t>　</a:t>
            </a:r>
            <a:r>
              <a:rPr lang="ja-JP" altLang="en-US" sz="2000" dirty="0" smtClean="0"/>
              <a:t>　⇒泊ってくれる人がいるとよい</a:t>
            </a:r>
            <a:endParaRPr lang="en-US" altLang="ja-JP" sz="2000" dirty="0" smtClean="0"/>
          </a:p>
          <a:p>
            <a:r>
              <a:rPr lang="ja-JP" altLang="en-US" sz="2000" dirty="0"/>
              <a:t>　</a:t>
            </a:r>
            <a:r>
              <a:rPr lang="ja-JP" altLang="en-US" sz="2000" dirty="0" smtClean="0"/>
              <a:t>　　（お泊りボランティア</a:t>
            </a:r>
            <a:r>
              <a:rPr lang="ja-JP" altLang="en-US" sz="2000" dirty="0"/>
              <a:t>／</a:t>
            </a:r>
            <a:r>
              <a:rPr lang="ja-JP" altLang="en-US" sz="2000" dirty="0" smtClean="0"/>
              <a:t>傾聴ボランティア</a:t>
            </a:r>
            <a:r>
              <a:rPr lang="ja-JP" altLang="en-US" sz="2000" dirty="0"/>
              <a:t>の</a:t>
            </a:r>
            <a:r>
              <a:rPr lang="ja-JP" altLang="en-US" sz="2000" dirty="0" smtClean="0"/>
              <a:t>夜版など）</a:t>
            </a:r>
            <a:endParaRPr lang="en-US" altLang="ja-JP" sz="2000" dirty="0" smtClean="0"/>
          </a:p>
          <a:p>
            <a:r>
              <a:rPr lang="ja-JP" altLang="en-US" sz="2000" dirty="0" smtClean="0"/>
              <a:t>　　</a:t>
            </a:r>
            <a:endParaRPr lang="en-US" altLang="ja-JP" sz="2000" dirty="0" smtClean="0"/>
          </a:p>
          <a:p>
            <a:r>
              <a:rPr lang="ja-JP" altLang="en-US" sz="2000" dirty="0"/>
              <a:t>　</a:t>
            </a:r>
            <a:r>
              <a:rPr lang="ja-JP" altLang="en-US" sz="2000" dirty="0" smtClean="0"/>
              <a:t>　</a:t>
            </a:r>
            <a:r>
              <a:rPr lang="ja-JP" altLang="en-US" sz="2000" b="1" u="sng" dirty="0" smtClean="0">
                <a:solidFill>
                  <a:schemeClr val="tx1"/>
                </a:solidFill>
              </a:rPr>
              <a:t>できるだけ地域に留まってもらう視点を持つ</a:t>
            </a:r>
            <a:endParaRPr kumimoji="1" lang="ja-JP" altLang="en-US" sz="2000" b="1" u="sng" dirty="0">
              <a:solidFill>
                <a:schemeClr val="tx1"/>
              </a:solidFill>
            </a:endParaRPr>
          </a:p>
        </p:txBody>
      </p:sp>
      <p:sp>
        <p:nvSpPr>
          <p:cNvPr id="4" name="テキスト ボックス 3"/>
          <p:cNvSpPr txBox="1"/>
          <p:nvPr/>
        </p:nvSpPr>
        <p:spPr>
          <a:xfrm>
            <a:off x="179512" y="1484784"/>
            <a:ext cx="8424936"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400" dirty="0" smtClean="0"/>
              <a:t>◆生活上の困りごと</a:t>
            </a:r>
            <a:endParaRPr lang="en-US" altLang="ja-JP" sz="2400" dirty="0" smtClean="0"/>
          </a:p>
          <a:p>
            <a:r>
              <a:rPr lang="ja-JP" altLang="en-US" sz="2400" dirty="0" smtClean="0"/>
              <a:t>　今まで、家事一切を自分でしてこなかったため、何もできない</a:t>
            </a:r>
            <a:endParaRPr lang="en-US" altLang="ja-JP" sz="2400" dirty="0" smtClean="0"/>
          </a:p>
          <a:p>
            <a:r>
              <a:rPr kumimoji="1" lang="ja-JP" altLang="en-US" sz="2400" dirty="0" smtClean="0"/>
              <a:t>　（即応が必要）</a:t>
            </a:r>
            <a:endParaRPr kumimoji="1" lang="ja-JP" altLang="en-US" sz="2400" dirty="0"/>
          </a:p>
        </p:txBody>
      </p:sp>
      <p:sp>
        <p:nvSpPr>
          <p:cNvPr id="7" name="二等辺三角形 6"/>
          <p:cNvSpPr/>
          <p:nvPr/>
        </p:nvSpPr>
        <p:spPr>
          <a:xfrm>
            <a:off x="215516" y="2709663"/>
            <a:ext cx="8352928" cy="376407"/>
          </a:xfrm>
          <a:prstGeom prst="triangle">
            <a:avLst/>
          </a:prstGeom>
          <a:gradFill flip="none" rotWithShape="1">
            <a:gsLst>
              <a:gs pos="0">
                <a:srgbClr val="5E9EFF"/>
              </a:gs>
              <a:gs pos="39999">
                <a:srgbClr val="85C2FF"/>
              </a:gs>
              <a:gs pos="70000">
                <a:srgbClr val="C4D6EB"/>
              </a:gs>
              <a:gs pos="100000">
                <a:srgbClr val="FFEBFA"/>
              </a:gs>
            </a:gsLst>
            <a:lin ang="16200000" scaled="0"/>
            <a:tileRect/>
          </a:gradFill>
          <a:ln>
            <a:solidFill>
              <a:schemeClr val="accent1"/>
            </a:solid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99477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548680"/>
            <a:ext cx="8352928" cy="53245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400" dirty="0" smtClean="0">
                <a:solidFill>
                  <a:schemeClr val="tx1"/>
                </a:solidFill>
              </a:rPr>
              <a:t>●上記事例で</a:t>
            </a:r>
            <a:r>
              <a:rPr lang="ja-JP" altLang="en-US" sz="2400" dirty="0" smtClean="0">
                <a:solidFill>
                  <a:schemeClr val="tx1"/>
                </a:solidFill>
              </a:rPr>
              <a:t>のポイント</a:t>
            </a:r>
            <a:r>
              <a:rPr lang="ja-JP" altLang="en-US" sz="2400" dirty="0">
                <a:solidFill>
                  <a:schemeClr val="tx1"/>
                </a:solidFill>
              </a:rPr>
              <a:t>（注意点）</a:t>
            </a:r>
            <a:endParaRPr lang="en-US" altLang="ja-JP" sz="2400" dirty="0">
              <a:solidFill>
                <a:schemeClr val="tx1"/>
              </a:solidFill>
            </a:endParaRPr>
          </a:p>
          <a:p>
            <a:r>
              <a:rPr lang="ja-JP" altLang="en-US" sz="2000" dirty="0">
                <a:solidFill>
                  <a:schemeClr val="tx1"/>
                </a:solidFill>
              </a:rPr>
              <a:t>　</a:t>
            </a:r>
            <a:r>
              <a:rPr lang="ja-JP" altLang="en-US" sz="2000" dirty="0" smtClean="0">
                <a:solidFill>
                  <a:schemeClr val="tx1"/>
                </a:solidFill>
              </a:rPr>
              <a:t>○本人の、「何ができるか」を確認する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a:t>
            </a:r>
            <a:r>
              <a:rPr lang="ja-JP" altLang="en-US" sz="2000" u="sng" dirty="0" smtClean="0">
                <a:solidFill>
                  <a:schemeClr val="tx1"/>
                </a:solidFill>
              </a:rPr>
              <a:t>本人ができることまで奪わない。</a:t>
            </a:r>
            <a:r>
              <a:rPr lang="ja-JP" altLang="en-US" sz="2000" dirty="0" smtClean="0">
                <a:solidFill>
                  <a:schemeClr val="tx1"/>
                </a:solidFill>
              </a:rPr>
              <a:t>妻が帰ってきたときに、要介護度　</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が上がっているような状況は避ける。</a:t>
            </a:r>
            <a:endParaRPr lang="en-US" altLang="ja-JP" sz="2000" dirty="0" smtClean="0">
              <a:solidFill>
                <a:schemeClr val="tx1"/>
              </a:solidFill>
            </a:endParaRPr>
          </a:p>
          <a:p>
            <a:endParaRPr lang="en-US" altLang="ja-JP" sz="2000" dirty="0">
              <a:solidFill>
                <a:schemeClr val="tx1"/>
              </a:solidFill>
            </a:endParaRPr>
          </a:p>
          <a:p>
            <a:pPr marL="622300">
              <a:tabLst>
                <a:tab pos="723900" algn="l"/>
              </a:tabLst>
            </a:pPr>
            <a:r>
              <a:rPr lang="ja-JP" altLang="en-US" sz="2000" dirty="0" smtClean="0">
                <a:solidFill>
                  <a:schemeClr val="tx1"/>
                </a:solidFill>
              </a:rPr>
              <a:t>自力で入浴できるのであれば、風呂の火の始末等不安な部分の支援などを優先する。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通所型サービスで入浴させれば良い、という安易な考えはやめる。</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（結果として、それしか方策がないという可能性はある）</a:t>
            </a:r>
            <a:endParaRPr lang="en-US" altLang="ja-JP" sz="2000" dirty="0" smtClean="0">
              <a:solidFill>
                <a:schemeClr val="tx1"/>
              </a:solidFill>
            </a:endParaRPr>
          </a:p>
          <a:p>
            <a:endParaRPr lang="en-US" altLang="ja-JP" sz="2000" dirty="0">
              <a:solidFill>
                <a:schemeClr val="tx1"/>
              </a:solidFill>
            </a:endParaRPr>
          </a:p>
          <a:p>
            <a:pPr marL="723900"/>
            <a:r>
              <a:rPr lang="ja-JP" altLang="en-US" sz="1600" i="1" dirty="0">
                <a:solidFill>
                  <a:schemeClr val="tx1"/>
                </a:solidFill>
              </a:rPr>
              <a:t>専門</a:t>
            </a:r>
            <a:r>
              <a:rPr lang="ja-JP" altLang="en-US" sz="1600" i="1" dirty="0" smtClean="0">
                <a:solidFill>
                  <a:schemeClr val="tx1"/>
                </a:solidFill>
              </a:rPr>
              <a:t>職をはじめとする支援者は、全てを遺漏なくサービス等につなげて、「完璧！」としてしまう傾向がある。家事を妻に頼っていた男性でも、入浴は自力の場合が多いはずだし、風呂を沸かすのは、夫の役目だったかもしれない。それまで本人がやっていたことを極力奪わないようにする。</a:t>
            </a:r>
            <a:endParaRPr lang="en-US" altLang="ja-JP" sz="1600" i="1" dirty="0" smtClean="0">
              <a:solidFill>
                <a:schemeClr val="tx1"/>
              </a:solidFill>
            </a:endParaRPr>
          </a:p>
          <a:p>
            <a:pPr marL="723900"/>
            <a:r>
              <a:rPr lang="ja-JP" altLang="en-US" sz="1600" i="1" dirty="0" smtClean="0">
                <a:solidFill>
                  <a:schemeClr val="tx1"/>
                </a:solidFill>
              </a:rPr>
              <a:t>サービス漬けにしてしまった、</a:t>
            </a:r>
            <a:r>
              <a:rPr lang="en-US" altLang="ja-JP" sz="1600" i="1" dirty="0" smtClean="0">
                <a:solidFill>
                  <a:schemeClr val="tx1"/>
                </a:solidFill>
              </a:rPr>
              <a:t>ADL</a:t>
            </a:r>
            <a:r>
              <a:rPr lang="ja-JP" altLang="en-US" sz="1600" i="1" dirty="0" smtClean="0">
                <a:solidFill>
                  <a:schemeClr val="tx1"/>
                </a:solidFill>
              </a:rPr>
              <a:t>が落ちてしまった、結果として妻が戻ってきても、地域で暮らせる時間を縮めてしまったというのでは、本末転倒である。</a:t>
            </a:r>
            <a:endParaRPr lang="en-US" altLang="ja-JP" sz="1600" i="1" dirty="0" smtClean="0">
              <a:solidFill>
                <a:schemeClr val="tx1"/>
              </a:solidFill>
            </a:endParaRPr>
          </a:p>
          <a:p>
            <a:endParaRPr lang="en-US" altLang="ja-JP" sz="2000" dirty="0" smtClean="0">
              <a:solidFill>
                <a:schemeClr val="tx1"/>
              </a:solidFill>
            </a:endParaRPr>
          </a:p>
          <a:p>
            <a:r>
              <a:rPr lang="ja-JP" altLang="en-US" sz="2000" dirty="0">
                <a:solidFill>
                  <a:schemeClr val="tx1"/>
                </a:solidFill>
              </a:rPr>
              <a:t>　</a:t>
            </a:r>
            <a:r>
              <a:rPr lang="ja-JP" altLang="en-US" sz="2000" dirty="0" smtClean="0">
                <a:solidFill>
                  <a:srgbClr val="C00000"/>
                </a:solidFill>
              </a:rPr>
              <a:t>　</a:t>
            </a:r>
            <a:endParaRPr lang="ja-JP" altLang="en-US" sz="2000" dirty="0">
              <a:solidFill>
                <a:srgbClr val="C00000"/>
              </a:solidFill>
            </a:endParaRPr>
          </a:p>
        </p:txBody>
      </p:sp>
    </p:spTree>
    <p:extLst>
      <p:ext uri="{BB962C8B-B14F-4D97-AF65-F5344CB8AC3E}">
        <p14:creationId xmlns:p14="http://schemas.microsoft.com/office/powerpoint/2010/main" val="2398990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548680"/>
            <a:ext cx="8352928" cy="427809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altLang="ja-JP" sz="2000" dirty="0" smtClean="0">
              <a:solidFill>
                <a:schemeClr val="tx1"/>
              </a:solidFill>
            </a:endParaRPr>
          </a:p>
          <a:p>
            <a:pPr lvl="0"/>
            <a:r>
              <a:rPr lang="ja-JP" altLang="en-US" sz="2000" dirty="0">
                <a:solidFill>
                  <a:schemeClr val="tx1"/>
                </a:solidFill>
              </a:rPr>
              <a:t>　</a:t>
            </a:r>
            <a:r>
              <a:rPr lang="ja-JP" altLang="en-US" sz="2000" dirty="0">
                <a:solidFill>
                  <a:prstClr val="black"/>
                </a:solidFill>
              </a:rPr>
              <a:t>○妻の入院が長引く可能性も考慮する</a:t>
            </a:r>
            <a:endParaRPr lang="en-US" altLang="ja-JP" sz="2000" dirty="0">
              <a:solidFill>
                <a:prstClr val="black"/>
              </a:solidFill>
            </a:endParaRPr>
          </a:p>
          <a:p>
            <a:pPr lvl="0"/>
            <a:r>
              <a:rPr lang="ja-JP" altLang="en-US" sz="2000" dirty="0">
                <a:solidFill>
                  <a:prstClr val="black"/>
                </a:solidFill>
              </a:rPr>
              <a:t>　　　→即応、緊急対応は必要として、長引いたときの支援も考慮に入れて</a:t>
            </a:r>
            <a:r>
              <a:rPr lang="ja-JP" altLang="en-US" sz="2000" dirty="0" err="1">
                <a:solidFill>
                  <a:prstClr val="black"/>
                </a:solidFill>
              </a:rPr>
              <a:t>お</a:t>
            </a:r>
            <a:r>
              <a:rPr lang="ja-JP" altLang="en-US" sz="2000" dirty="0">
                <a:solidFill>
                  <a:prstClr val="black"/>
                </a:solidFill>
              </a:rPr>
              <a:t>　</a:t>
            </a:r>
            <a:endParaRPr lang="en-US" altLang="ja-JP" sz="2000" dirty="0">
              <a:solidFill>
                <a:prstClr val="black"/>
              </a:solidFill>
            </a:endParaRPr>
          </a:p>
          <a:p>
            <a:pPr marL="723900" lvl="0"/>
            <a:r>
              <a:rPr lang="ja-JP" altLang="en-US" sz="2000" dirty="0">
                <a:solidFill>
                  <a:prstClr val="black"/>
                </a:solidFill>
              </a:rPr>
              <a:t>く。支援体制の変更は、当然、フォーマル・インフォーマルいずれ</a:t>
            </a:r>
            <a:r>
              <a:rPr lang="ja-JP" altLang="en-US" sz="2000" dirty="0" smtClean="0">
                <a:solidFill>
                  <a:prstClr val="black"/>
                </a:solidFill>
              </a:rPr>
              <a:t>のサービス</a:t>
            </a:r>
            <a:r>
              <a:rPr lang="ja-JP" altLang="en-US" sz="2000" dirty="0">
                <a:solidFill>
                  <a:prstClr val="black"/>
                </a:solidFill>
              </a:rPr>
              <a:t>活動も、両方連動させることを視野に入れる。</a:t>
            </a:r>
            <a:endParaRPr lang="en-US" altLang="ja-JP" sz="2000" dirty="0">
              <a:solidFill>
                <a:prstClr val="black"/>
              </a:solidFill>
            </a:endParaRPr>
          </a:p>
          <a:p>
            <a:endParaRPr lang="en-US" altLang="ja-JP" sz="2000" dirty="0">
              <a:solidFill>
                <a:schemeClr val="tx1"/>
              </a:solidFill>
            </a:endParaRPr>
          </a:p>
          <a:p>
            <a:pPr lvl="0" indent="723900"/>
            <a:r>
              <a:rPr lang="ja-JP" altLang="en-US" sz="1600" i="1" dirty="0">
                <a:solidFill>
                  <a:prstClr val="black"/>
                </a:solidFill>
              </a:rPr>
              <a:t>緊急対応としては望ましい対応も、長期間となった場合、最良の選択とは限らない。</a:t>
            </a:r>
            <a:endParaRPr lang="en-US" altLang="ja-JP" sz="1600" i="1" dirty="0">
              <a:solidFill>
                <a:prstClr val="black"/>
              </a:solidFill>
            </a:endParaRPr>
          </a:p>
          <a:p>
            <a:pPr lvl="0" indent="723900"/>
            <a:r>
              <a:rPr lang="ja-JP" altLang="en-US" sz="1600" i="1" dirty="0">
                <a:solidFill>
                  <a:prstClr val="black"/>
                </a:solidFill>
              </a:rPr>
              <a:t>例えば</a:t>
            </a:r>
            <a:r>
              <a:rPr lang="ja-JP" altLang="en-US" sz="1600" i="1" dirty="0" smtClean="0">
                <a:solidFill>
                  <a:prstClr val="black"/>
                </a:solidFill>
              </a:rPr>
              <a:t>、緊急の対応として、地域の人に２つお願いしていたものも、長期になる場合、</a:t>
            </a:r>
            <a:endParaRPr lang="en-US" altLang="ja-JP" sz="1600" i="1" dirty="0" smtClean="0">
              <a:solidFill>
                <a:prstClr val="black"/>
              </a:solidFill>
            </a:endParaRPr>
          </a:p>
          <a:p>
            <a:pPr lvl="0" indent="723900"/>
            <a:r>
              <a:rPr lang="ja-JP" altLang="en-US" sz="1600" i="1" dirty="0" smtClean="0">
                <a:solidFill>
                  <a:prstClr val="black"/>
                </a:solidFill>
              </a:rPr>
              <a:t>（お願いしていた地域の人の人柄や本人との関係性を考慮しながら）</a:t>
            </a:r>
            <a:endParaRPr lang="en-US" altLang="ja-JP" sz="1600" i="1" dirty="0" smtClean="0">
              <a:solidFill>
                <a:prstClr val="black"/>
              </a:solidFill>
            </a:endParaRPr>
          </a:p>
          <a:p>
            <a:pPr marL="723900" lvl="0"/>
            <a:r>
              <a:rPr lang="ja-JP" altLang="en-US" sz="1600" i="1" dirty="0" smtClean="0">
                <a:solidFill>
                  <a:prstClr val="black"/>
                </a:solidFill>
              </a:rPr>
              <a:t>お願いしていたものの１つを別なサービスに置き換えたり、逆に見守りを兼ねてヘルパーを週</a:t>
            </a:r>
            <a:r>
              <a:rPr lang="en-US" altLang="ja-JP" sz="1600" i="1" dirty="0" smtClean="0">
                <a:solidFill>
                  <a:prstClr val="black"/>
                </a:solidFill>
              </a:rPr>
              <a:t>2</a:t>
            </a:r>
            <a:r>
              <a:rPr lang="ja-JP" altLang="en-US" sz="1600" i="1" dirty="0" smtClean="0">
                <a:solidFill>
                  <a:prstClr val="black"/>
                </a:solidFill>
              </a:rPr>
              <a:t>～</a:t>
            </a:r>
            <a:r>
              <a:rPr lang="en-US" altLang="ja-JP" sz="1600" i="1" dirty="0" smtClean="0">
                <a:solidFill>
                  <a:prstClr val="black"/>
                </a:solidFill>
              </a:rPr>
              <a:t>3</a:t>
            </a:r>
            <a:r>
              <a:rPr lang="ja-JP" altLang="en-US" sz="1600" i="1" dirty="0" smtClean="0">
                <a:solidFill>
                  <a:prstClr val="black"/>
                </a:solidFill>
              </a:rPr>
              <a:t>回入れていたものを、家事援助のニーズがあまり大きくなければ、週</a:t>
            </a:r>
            <a:r>
              <a:rPr lang="en-US" altLang="ja-JP" sz="1600" i="1" dirty="0" smtClean="0">
                <a:solidFill>
                  <a:prstClr val="black"/>
                </a:solidFill>
              </a:rPr>
              <a:t>1</a:t>
            </a:r>
            <a:r>
              <a:rPr lang="ja-JP" altLang="en-US" sz="1600" i="1" dirty="0" smtClean="0">
                <a:solidFill>
                  <a:prstClr val="black"/>
                </a:solidFill>
              </a:rPr>
              <a:t>回に減らし、地域の人の見守りや声掛けの関与をもう少しお願いしたり、傾聴ボランティアに訪問してもらうように修正する等、変更の可能性に留意しておくことも必要。</a:t>
            </a:r>
            <a:endParaRPr lang="en-US" altLang="ja-JP" sz="2000" dirty="0" smtClean="0">
              <a:solidFill>
                <a:schemeClr val="tx1"/>
              </a:solidFill>
            </a:endParaRPr>
          </a:p>
          <a:p>
            <a:endParaRPr lang="en-US" altLang="ja-JP" sz="2000" dirty="0" smtClean="0">
              <a:solidFill>
                <a:schemeClr val="tx1"/>
              </a:solidFill>
            </a:endParaRPr>
          </a:p>
          <a:p>
            <a:r>
              <a:rPr lang="ja-JP" altLang="en-US" sz="2000" dirty="0">
                <a:solidFill>
                  <a:schemeClr val="tx1"/>
                </a:solidFill>
              </a:rPr>
              <a:t>　</a:t>
            </a:r>
            <a:r>
              <a:rPr lang="ja-JP" altLang="en-US" sz="2000" dirty="0" smtClean="0">
                <a:solidFill>
                  <a:srgbClr val="C00000"/>
                </a:solidFill>
              </a:rPr>
              <a:t>　</a:t>
            </a:r>
            <a:endParaRPr lang="ja-JP" altLang="en-US" sz="2000" dirty="0">
              <a:solidFill>
                <a:srgbClr val="C00000"/>
              </a:solidFill>
            </a:endParaRPr>
          </a:p>
        </p:txBody>
      </p:sp>
    </p:spTree>
    <p:extLst>
      <p:ext uri="{BB962C8B-B14F-4D97-AF65-F5344CB8AC3E}">
        <p14:creationId xmlns:p14="http://schemas.microsoft.com/office/powerpoint/2010/main" val="129263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548680"/>
            <a:ext cx="8352928" cy="458587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○本人だけでなく、家族へのフォローも</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→まず、本人を残して入院した妻が心配しているはず。</a:t>
            </a:r>
            <a:endParaRPr lang="en-US" altLang="ja-JP" sz="2000" dirty="0" smtClean="0">
              <a:solidFill>
                <a:schemeClr val="tx1"/>
              </a:solidFill>
            </a:endParaRPr>
          </a:p>
          <a:p>
            <a:r>
              <a:rPr lang="ja-JP" altLang="en-US" sz="2000" dirty="0" smtClean="0">
                <a:solidFill>
                  <a:schemeClr val="tx1"/>
                </a:solidFill>
              </a:rPr>
              <a:t>　　　</a:t>
            </a:r>
            <a:r>
              <a:rPr lang="ja-JP" altLang="en-US" sz="2000" dirty="0">
                <a:solidFill>
                  <a:schemeClr val="tx1"/>
                </a:solidFill>
              </a:rPr>
              <a:t>　さらに必要であれば近親者</a:t>
            </a:r>
            <a:r>
              <a:rPr lang="ja-JP" altLang="en-US" sz="2000" dirty="0" smtClean="0">
                <a:solidFill>
                  <a:schemeClr val="tx1"/>
                </a:solidFill>
              </a:rPr>
              <a:t>等へも、対応できている現状を連絡しておく。</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怠ると、心配した近親者が本人を入所施設に入れてしまうかもしれ　　</a:t>
            </a:r>
            <a:endParaRPr lang="en-US" altLang="ja-JP" sz="2000" dirty="0" smtClean="0">
              <a:solidFill>
                <a:schemeClr val="tx1"/>
              </a:solidFill>
            </a:endParaRPr>
          </a:p>
          <a:p>
            <a:r>
              <a:rPr lang="ja-JP" altLang="en-US" sz="2000" dirty="0">
                <a:solidFill>
                  <a:schemeClr val="tx1"/>
                </a:solidFill>
              </a:rPr>
              <a:t>　</a:t>
            </a:r>
            <a:r>
              <a:rPr lang="ja-JP" altLang="en-US" sz="2000" dirty="0" smtClean="0">
                <a:solidFill>
                  <a:schemeClr val="tx1"/>
                </a:solidFill>
              </a:rPr>
              <a:t>　　　ない。・・・結果として、地域で生活できる可能性が消える</a:t>
            </a:r>
            <a:endParaRPr lang="en-US" altLang="ja-JP" sz="2000" dirty="0" smtClean="0">
              <a:solidFill>
                <a:schemeClr val="tx1"/>
              </a:solidFill>
            </a:endParaRPr>
          </a:p>
          <a:p>
            <a:endParaRPr lang="en-US" altLang="ja-JP" sz="2000" dirty="0">
              <a:solidFill>
                <a:schemeClr val="tx1"/>
              </a:solidFill>
            </a:endParaRPr>
          </a:p>
          <a:p>
            <a:pPr lvl="0" indent="723900"/>
            <a:r>
              <a:rPr lang="ja-JP" altLang="en-US" sz="1600" i="1" dirty="0" smtClean="0">
                <a:solidFill>
                  <a:prstClr val="black"/>
                </a:solidFill>
              </a:rPr>
              <a:t>このようなケースは、容易に施設入所への引き金となりえる。</a:t>
            </a:r>
            <a:endParaRPr lang="en-US" altLang="ja-JP" sz="1600" i="1" dirty="0" smtClean="0">
              <a:solidFill>
                <a:prstClr val="black"/>
              </a:solidFill>
            </a:endParaRPr>
          </a:p>
          <a:p>
            <a:pPr marL="723900" lvl="0"/>
            <a:r>
              <a:rPr lang="ja-JP" altLang="en-US" sz="1600" i="1" dirty="0" smtClean="0">
                <a:solidFill>
                  <a:prstClr val="black"/>
                </a:solidFill>
              </a:rPr>
              <a:t>同居していない子どもなどは、「だから、お父さん達だけで暮らすのは無理なのよ」と自分達が住んでいる地域に呼び寄せたり、老人ホームなどの施設へ入所手続きを進めたりすることがありえる。こういう状況であっても、住み慣れた地域で生活を続けることができるということを知らせ、安心感を持ってもらうためにも、近親者等への連絡は重要。</a:t>
            </a:r>
            <a:endParaRPr lang="en-US" altLang="ja-JP" sz="1600" i="1" dirty="0" smtClean="0">
              <a:solidFill>
                <a:prstClr val="black"/>
              </a:solidFill>
            </a:endParaRPr>
          </a:p>
          <a:p>
            <a:pPr marL="723900" lvl="0"/>
            <a:r>
              <a:rPr lang="ja-JP" altLang="en-US" sz="1600" i="1" dirty="0" smtClean="0">
                <a:solidFill>
                  <a:prstClr val="black"/>
                </a:solidFill>
              </a:rPr>
              <a:t>地域の社会資源を整えたり、地域の人たちの理解・協力を得られても、近親者のそのような地域環境に対する無知・無理解により、地域での生活が絶たれることを避ける。</a:t>
            </a:r>
            <a:endParaRPr lang="en-US" altLang="ja-JP" sz="2000" dirty="0">
              <a:solidFill>
                <a:prstClr val="black"/>
              </a:solidFill>
            </a:endParaRPr>
          </a:p>
          <a:p>
            <a:pPr marL="622300"/>
            <a:endParaRPr lang="en-US" altLang="ja-JP" sz="2000" dirty="0">
              <a:solidFill>
                <a:srgbClr val="C00000"/>
              </a:solidFill>
            </a:endParaRPr>
          </a:p>
          <a:p>
            <a:r>
              <a:rPr lang="ja-JP" altLang="en-US" sz="2000" dirty="0" smtClean="0">
                <a:solidFill>
                  <a:srgbClr val="C00000"/>
                </a:solidFill>
              </a:rPr>
              <a:t>　</a:t>
            </a:r>
            <a:endParaRPr lang="ja-JP" altLang="en-US" sz="2000" dirty="0">
              <a:solidFill>
                <a:srgbClr val="C00000"/>
              </a:solidFill>
            </a:endParaRPr>
          </a:p>
        </p:txBody>
      </p:sp>
    </p:spTree>
    <p:extLst>
      <p:ext uri="{BB962C8B-B14F-4D97-AF65-F5344CB8AC3E}">
        <p14:creationId xmlns:p14="http://schemas.microsoft.com/office/powerpoint/2010/main" val="1197773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836712"/>
          </a:xfrm>
        </p:spPr>
        <p:txBody>
          <a:bodyPr>
            <a:normAutofit/>
          </a:bodyPr>
          <a:lstStyle/>
          <a:p>
            <a:pPr algn="l"/>
            <a:r>
              <a:rPr kumimoji="1" lang="ja-JP" altLang="en-US" sz="3600" smtClean="0"/>
              <a:t>事例③</a:t>
            </a:r>
            <a:r>
              <a:rPr kumimoji="1" lang="ja-JP" altLang="en-US" sz="3600" dirty="0" smtClean="0"/>
              <a:t>　男</a:t>
            </a:r>
            <a:r>
              <a:rPr lang="ja-JP" altLang="en-US" sz="3600" dirty="0" smtClean="0"/>
              <a:t>性／独居／要支援１</a:t>
            </a:r>
            <a:endParaRPr kumimoji="1" lang="ja-JP" altLang="en-US" sz="3600" dirty="0"/>
          </a:p>
        </p:txBody>
      </p:sp>
      <p:sp>
        <p:nvSpPr>
          <p:cNvPr id="3" name="サブタイトル 2"/>
          <p:cNvSpPr>
            <a:spLocks noGrp="1"/>
          </p:cNvSpPr>
          <p:nvPr>
            <p:ph type="subTitle" idx="1"/>
          </p:nvPr>
        </p:nvSpPr>
        <p:spPr>
          <a:xfrm>
            <a:off x="73868" y="836711"/>
            <a:ext cx="8856983" cy="1296145"/>
          </a:xfrm>
          <a:solidFill>
            <a:schemeClr val="tx2">
              <a:lumMod val="20000"/>
              <a:lumOff val="80000"/>
            </a:schemeClr>
          </a:solidFill>
          <a:ln>
            <a:solidFill>
              <a:schemeClr val="tx1"/>
            </a:solidFill>
          </a:ln>
        </p:spPr>
        <p:txBody>
          <a:bodyPr>
            <a:noAutofit/>
          </a:bodyPr>
          <a:lstStyle/>
          <a:p>
            <a:pPr algn="l"/>
            <a:r>
              <a:rPr lang="ja-JP" altLang="en-US" sz="2400" dirty="0" smtClean="0">
                <a:solidFill>
                  <a:schemeClr val="tx1"/>
                </a:solidFill>
              </a:rPr>
              <a:t>　≪状況≫近所づきあいがあまり無く、寂しい（話し相手がほしい）　</a:t>
            </a:r>
            <a:endParaRPr lang="en-US" altLang="ja-JP" sz="2400" dirty="0" smtClean="0">
              <a:solidFill>
                <a:schemeClr val="tx1"/>
              </a:solidFill>
            </a:endParaRPr>
          </a:p>
          <a:p>
            <a:pPr algn="l"/>
            <a:r>
              <a:rPr lang="ja-JP" altLang="en-US" sz="2400" dirty="0">
                <a:solidFill>
                  <a:schemeClr val="tx1"/>
                </a:solidFill>
              </a:rPr>
              <a:t>　</a:t>
            </a:r>
            <a:r>
              <a:rPr lang="ja-JP" altLang="en-US" sz="2400" dirty="0" smtClean="0">
                <a:solidFill>
                  <a:schemeClr val="tx1"/>
                </a:solidFill>
              </a:rPr>
              <a:t>　</a:t>
            </a:r>
            <a:r>
              <a:rPr lang="en-US" altLang="ja-JP" sz="2000" dirty="0" smtClean="0">
                <a:solidFill>
                  <a:schemeClr val="tx1"/>
                </a:solidFill>
              </a:rPr>
              <a:t>※</a:t>
            </a:r>
            <a:r>
              <a:rPr lang="ja-JP" altLang="en-US" sz="2000" dirty="0" smtClean="0">
                <a:solidFill>
                  <a:schemeClr val="tx1"/>
                </a:solidFill>
              </a:rPr>
              <a:t>そのため、ヘルパーが来るのが楽しみとなっている</a:t>
            </a:r>
            <a:endParaRPr lang="en-US" altLang="ja-JP" sz="2000" dirty="0" smtClean="0">
              <a:solidFill>
                <a:schemeClr val="tx1"/>
              </a:solidFill>
            </a:endParaRPr>
          </a:p>
          <a:p>
            <a:pPr algn="l"/>
            <a:r>
              <a:rPr lang="ja-JP" altLang="en-US" sz="2400" dirty="0" smtClean="0">
                <a:solidFill>
                  <a:schemeClr val="tx1"/>
                </a:solidFill>
              </a:rPr>
              <a:t>　≪</a:t>
            </a:r>
            <a:r>
              <a:rPr lang="ja-JP" altLang="en-US" sz="2400" dirty="0">
                <a:solidFill>
                  <a:schemeClr val="tx1"/>
                </a:solidFill>
              </a:rPr>
              <a:t>身体</a:t>
            </a:r>
            <a:r>
              <a:rPr lang="ja-JP" altLang="en-US" sz="2400" dirty="0" smtClean="0">
                <a:solidFill>
                  <a:schemeClr val="tx1"/>
                </a:solidFill>
              </a:rPr>
              <a:t>≫</a:t>
            </a:r>
            <a:r>
              <a:rPr lang="ja-JP" altLang="en-US" sz="2000" dirty="0" smtClean="0">
                <a:solidFill>
                  <a:schemeClr val="tx1"/>
                </a:solidFill>
              </a:rPr>
              <a:t>　</a:t>
            </a:r>
            <a:r>
              <a:rPr lang="ja-JP" altLang="en-US" sz="2400" dirty="0" smtClean="0">
                <a:solidFill>
                  <a:schemeClr val="tx1"/>
                </a:solidFill>
              </a:rPr>
              <a:t>腰痛　</a:t>
            </a:r>
            <a:r>
              <a:rPr lang="ja-JP" altLang="en-US" sz="2000" dirty="0" smtClean="0">
                <a:solidFill>
                  <a:schemeClr val="tx1"/>
                </a:solidFill>
              </a:rPr>
              <a:t>　　　　　　　</a:t>
            </a:r>
            <a:endParaRPr lang="ja-JP" altLang="en-US" dirty="0">
              <a:solidFill>
                <a:schemeClr val="tx1"/>
              </a:solidFill>
            </a:endParaRPr>
          </a:p>
        </p:txBody>
      </p:sp>
      <p:sp>
        <p:nvSpPr>
          <p:cNvPr id="5" name="テキスト ボックス 4"/>
          <p:cNvSpPr txBox="1"/>
          <p:nvPr/>
        </p:nvSpPr>
        <p:spPr>
          <a:xfrm>
            <a:off x="119976" y="3933056"/>
            <a:ext cx="8784976"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solidFill>
                  <a:schemeClr val="tx1"/>
                </a:solidFill>
              </a:rPr>
              <a:t>◆</a:t>
            </a:r>
            <a:r>
              <a:rPr kumimoji="1" lang="ja-JP" altLang="en-US" sz="2400" dirty="0" smtClean="0"/>
              <a:t>支援方法</a:t>
            </a:r>
            <a:endParaRPr kumimoji="1" lang="en-US" altLang="ja-JP" sz="2400" dirty="0" smtClean="0"/>
          </a:p>
          <a:p>
            <a:r>
              <a:rPr lang="ja-JP" altLang="en-US" sz="2400" dirty="0"/>
              <a:t>・</a:t>
            </a:r>
            <a:r>
              <a:rPr kumimoji="1" lang="ja-JP" altLang="en-US" sz="2400" dirty="0" smtClean="0"/>
              <a:t>傾聴ボランティアの派遣</a:t>
            </a:r>
            <a:endParaRPr kumimoji="1" lang="en-US" altLang="ja-JP" sz="2400" dirty="0" smtClean="0"/>
          </a:p>
          <a:p>
            <a:r>
              <a:rPr lang="ja-JP" altLang="en-US" sz="2400" dirty="0" smtClean="0"/>
              <a:t>・男性が好むサロン</a:t>
            </a:r>
            <a:r>
              <a:rPr lang="ja-JP" altLang="en-US" sz="2400" dirty="0" smtClean="0">
                <a:solidFill>
                  <a:schemeClr val="tx1"/>
                </a:solidFill>
              </a:rPr>
              <a:t>＊役割や出番等があるもの</a:t>
            </a:r>
            <a:endParaRPr lang="en-US" altLang="ja-JP" sz="2400" dirty="0" smtClean="0">
              <a:solidFill>
                <a:schemeClr val="tx1"/>
              </a:solidFill>
            </a:endParaRPr>
          </a:p>
          <a:p>
            <a:pPr>
              <a:lnSpc>
                <a:spcPct val="50000"/>
              </a:lnSpc>
            </a:pPr>
            <a:r>
              <a:rPr kumimoji="1" lang="ja-JP" altLang="en-US" sz="2400" dirty="0" smtClean="0"/>
              <a:t>　　　</a:t>
            </a:r>
            <a:endParaRPr kumimoji="1" lang="en-US" altLang="ja-JP" sz="2400" dirty="0" smtClean="0"/>
          </a:p>
          <a:p>
            <a:pPr>
              <a:lnSpc>
                <a:spcPct val="50000"/>
              </a:lnSpc>
            </a:pPr>
            <a:r>
              <a:rPr lang="ja-JP" altLang="en-US" sz="2400" dirty="0"/>
              <a:t>　</a:t>
            </a:r>
            <a:r>
              <a:rPr lang="ja-JP" altLang="en-US" sz="2400" dirty="0" smtClean="0"/>
              <a:t>　</a:t>
            </a:r>
            <a:r>
              <a:rPr kumimoji="1" lang="ja-JP" altLang="en-US" sz="2400" dirty="0" smtClean="0"/>
              <a:t>例：終了後、一杯呑めるサロンなど　</a:t>
            </a:r>
            <a:endParaRPr kumimoji="1" lang="en-US" altLang="ja-JP" sz="2400" dirty="0" smtClean="0"/>
          </a:p>
          <a:p>
            <a:pPr>
              <a:lnSpc>
                <a:spcPct val="50000"/>
              </a:lnSpc>
            </a:pPr>
            <a:endParaRPr kumimoji="1" lang="en-US" altLang="ja-JP" sz="2400" dirty="0" smtClean="0">
              <a:solidFill>
                <a:srgbClr val="C00000"/>
              </a:solidFill>
            </a:endParaRPr>
          </a:p>
          <a:p>
            <a:pPr>
              <a:lnSpc>
                <a:spcPct val="50000"/>
              </a:lnSpc>
            </a:pPr>
            <a:r>
              <a:rPr lang="ja-JP" altLang="en-US" sz="2400" dirty="0" smtClean="0">
                <a:solidFill>
                  <a:schemeClr val="tx1"/>
                </a:solidFill>
              </a:rPr>
              <a:t>・趣味・関心の近い地域のサークルを紹介</a:t>
            </a:r>
            <a:r>
              <a:rPr kumimoji="1" lang="ja-JP" altLang="en-US" sz="2400" dirty="0" smtClean="0">
                <a:solidFill>
                  <a:schemeClr val="tx1"/>
                </a:solidFill>
              </a:rPr>
              <a:t>　　　　　　　　　　</a:t>
            </a:r>
            <a:r>
              <a:rPr lang="ja-JP" altLang="en-US" sz="2400" dirty="0">
                <a:solidFill>
                  <a:schemeClr val="tx1"/>
                </a:solidFill>
              </a:rPr>
              <a:t>　</a:t>
            </a:r>
            <a:endParaRPr lang="en-US" altLang="ja-JP" sz="2400" dirty="0" smtClean="0">
              <a:solidFill>
                <a:schemeClr val="tx1"/>
              </a:solidFill>
            </a:endParaRPr>
          </a:p>
          <a:p>
            <a:r>
              <a:rPr lang="ja-JP" altLang="en-US" sz="2400" dirty="0" smtClean="0">
                <a:solidFill>
                  <a:schemeClr val="tx1"/>
                </a:solidFill>
              </a:rPr>
              <a:t>・声掛けをしてもらえる近所の人はいないか</a:t>
            </a:r>
            <a:r>
              <a:rPr lang="ja-JP" altLang="en-US" sz="2000" dirty="0" smtClean="0"/>
              <a:t>　</a:t>
            </a:r>
            <a:endParaRPr lang="en-US" altLang="ja-JP" sz="2000" dirty="0" smtClean="0"/>
          </a:p>
        </p:txBody>
      </p:sp>
      <p:sp>
        <p:nvSpPr>
          <p:cNvPr id="4" name="テキスト ボックス 3"/>
          <p:cNvSpPr txBox="1"/>
          <p:nvPr/>
        </p:nvSpPr>
        <p:spPr>
          <a:xfrm>
            <a:off x="98815" y="2276871"/>
            <a:ext cx="878497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2400" dirty="0" smtClean="0"/>
              <a:t>◆生活上の困りごと</a:t>
            </a:r>
            <a:endParaRPr kumimoji="1" lang="en-US" altLang="ja-JP" sz="2400" dirty="0" smtClean="0"/>
          </a:p>
          <a:p>
            <a:r>
              <a:rPr lang="ja-JP" altLang="en-US" sz="2400" dirty="0"/>
              <a:t>　</a:t>
            </a:r>
            <a:r>
              <a:rPr lang="ja-JP" altLang="en-US" sz="2400" dirty="0" smtClean="0">
                <a:solidFill>
                  <a:schemeClr val="tx1"/>
                </a:solidFill>
              </a:rPr>
              <a:t>人づきあい</a:t>
            </a:r>
            <a:r>
              <a:rPr lang="ja-JP" altLang="en-US" sz="2400" dirty="0">
                <a:solidFill>
                  <a:schemeClr val="tx1"/>
                </a:solidFill>
              </a:rPr>
              <a:t>が</a:t>
            </a:r>
            <a:r>
              <a:rPr lang="ja-JP" altLang="en-US" sz="2400" dirty="0" smtClean="0">
                <a:solidFill>
                  <a:schemeClr val="tx1"/>
                </a:solidFill>
              </a:rPr>
              <a:t>苦手だが、話し相手が欲しい</a:t>
            </a:r>
            <a:endParaRPr lang="en-US" altLang="ja-JP" sz="2400" dirty="0">
              <a:solidFill>
                <a:schemeClr val="tx1"/>
              </a:solidFill>
            </a:endParaRPr>
          </a:p>
        </p:txBody>
      </p:sp>
      <p:sp>
        <p:nvSpPr>
          <p:cNvPr id="7" name="二等辺三角形 6"/>
          <p:cNvSpPr/>
          <p:nvPr/>
        </p:nvSpPr>
        <p:spPr>
          <a:xfrm>
            <a:off x="119976" y="3158820"/>
            <a:ext cx="8763814" cy="342188"/>
          </a:xfrm>
          <a:prstGeom prst="triangle">
            <a:avLst/>
          </a:prstGeom>
          <a:gradFill flip="none" rotWithShape="1">
            <a:gsLst>
              <a:gs pos="0">
                <a:srgbClr val="5E9EFF"/>
              </a:gs>
              <a:gs pos="39999">
                <a:srgbClr val="85C2FF"/>
              </a:gs>
              <a:gs pos="70000">
                <a:srgbClr val="C4D6EB"/>
              </a:gs>
              <a:gs pos="100000">
                <a:srgbClr val="FFEBFA"/>
              </a:gs>
            </a:gsLst>
            <a:lin ang="16200000" scaled="0"/>
            <a:tileRect/>
          </a:gradFill>
          <a:ln>
            <a:solidFill>
              <a:schemeClr val="accent1"/>
            </a:solid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667357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TotalTime>
  <Words>224</Words>
  <Application>Microsoft Office PowerPoint</Application>
  <PresentationFormat>画面に合わせる (4:3)</PresentationFormat>
  <Paragraphs>138</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事例①　女性／83歳／独居／要支援1</vt:lpstr>
      <vt:lpstr>PowerPoint プレゼンテーション</vt:lpstr>
      <vt:lpstr>PowerPoint プレゼンテーション</vt:lpstr>
      <vt:lpstr>事例②　男性／80歳／要支援2（軽度認知症）</vt:lpstr>
      <vt:lpstr>PowerPoint プレゼンテーション</vt:lpstr>
      <vt:lpstr>PowerPoint プレゼンテーション</vt:lpstr>
      <vt:lpstr>PowerPoint プレゼンテーション</vt:lpstr>
      <vt:lpstr>事例③　男性／独居／要支援１</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事例①</dc:title>
  <dc:creator>か_河野 順子</dc:creator>
  <cp:lastModifiedBy>JMAR</cp:lastModifiedBy>
  <cp:revision>91</cp:revision>
  <cp:lastPrinted>2015-03-16T14:31:42Z</cp:lastPrinted>
  <dcterms:created xsi:type="dcterms:W3CDTF">2014-12-08T06:58:26Z</dcterms:created>
  <dcterms:modified xsi:type="dcterms:W3CDTF">2015-03-31T02:30:17Z</dcterms:modified>
</cp:coreProperties>
</file>