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4053" r:id="rId2"/>
    <p:sldMasterId id="2147484090" r:id="rId3"/>
  </p:sldMasterIdLst>
  <p:notesMasterIdLst>
    <p:notesMasterId r:id="rId71"/>
  </p:notesMasterIdLst>
  <p:handoutMasterIdLst>
    <p:handoutMasterId r:id="rId72"/>
  </p:handoutMasterIdLst>
  <p:sldIdLst>
    <p:sldId id="1077" r:id="rId4"/>
    <p:sldId id="1116" r:id="rId5"/>
    <p:sldId id="1080" r:id="rId6"/>
    <p:sldId id="1101" r:id="rId7"/>
    <p:sldId id="1102" r:id="rId8"/>
    <p:sldId id="1103" r:id="rId9"/>
    <p:sldId id="1097" r:id="rId10"/>
    <p:sldId id="1117" r:id="rId11"/>
    <p:sldId id="1038" r:id="rId12"/>
    <p:sldId id="1043" r:id="rId13"/>
    <p:sldId id="1085" r:id="rId14"/>
    <p:sldId id="1089" r:id="rId15"/>
    <p:sldId id="1114" r:id="rId16"/>
    <p:sldId id="1104" r:id="rId17"/>
    <p:sldId id="1115" r:id="rId18"/>
    <p:sldId id="1040" r:id="rId19"/>
    <p:sldId id="1045" r:id="rId20"/>
    <p:sldId id="1106" r:id="rId21"/>
    <p:sldId id="1107" r:id="rId22"/>
    <p:sldId id="1108" r:id="rId23"/>
    <p:sldId id="1118" r:id="rId24"/>
    <p:sldId id="1119" r:id="rId25"/>
    <p:sldId id="1120" r:id="rId26"/>
    <p:sldId id="1121" r:id="rId27"/>
    <p:sldId id="1122" r:id="rId28"/>
    <p:sldId id="1123" r:id="rId29"/>
    <p:sldId id="1155" r:id="rId30"/>
    <p:sldId id="1124" r:id="rId31"/>
    <p:sldId id="1125" r:id="rId32"/>
    <p:sldId id="1126" r:id="rId33"/>
    <p:sldId id="1127" r:id="rId34"/>
    <p:sldId id="1128" r:id="rId35"/>
    <p:sldId id="1129" r:id="rId36"/>
    <p:sldId id="1130" r:id="rId37"/>
    <p:sldId id="1156" r:id="rId38"/>
    <p:sldId id="1131" r:id="rId39"/>
    <p:sldId id="1132" r:id="rId40"/>
    <p:sldId id="1133" r:id="rId41"/>
    <p:sldId id="1134" r:id="rId42"/>
    <p:sldId id="1135" r:id="rId43"/>
    <p:sldId id="1136" r:id="rId44"/>
    <p:sldId id="1157" r:id="rId45"/>
    <p:sldId id="1137" r:id="rId46"/>
    <p:sldId id="1138" r:id="rId47"/>
    <p:sldId id="1139" r:id="rId48"/>
    <p:sldId id="1140" r:id="rId49"/>
    <p:sldId id="1142" r:id="rId50"/>
    <p:sldId id="1141" r:id="rId51"/>
    <p:sldId id="1143" r:id="rId52"/>
    <p:sldId id="1144" r:id="rId53"/>
    <p:sldId id="1158" r:id="rId54"/>
    <p:sldId id="1145" r:id="rId55"/>
    <p:sldId id="1154" r:id="rId56"/>
    <p:sldId id="1148" r:id="rId57"/>
    <p:sldId id="1153" r:id="rId58"/>
    <p:sldId id="1149" r:id="rId59"/>
    <p:sldId id="1150" r:id="rId60"/>
    <p:sldId id="1151" r:id="rId61"/>
    <p:sldId id="1152" r:id="rId62"/>
    <p:sldId id="1159" r:id="rId63"/>
    <p:sldId id="1094" r:id="rId64"/>
    <p:sldId id="1086" r:id="rId65"/>
    <p:sldId id="1087" r:id="rId66"/>
    <p:sldId id="1088" r:id="rId67"/>
    <p:sldId id="1090" r:id="rId68"/>
    <p:sldId id="1105" r:id="rId69"/>
    <p:sldId id="1093" r:id="rId7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4" autoAdjust="0"/>
    <p:restoredTop sz="80755" autoAdjust="0"/>
  </p:normalViewPr>
  <p:slideViewPr>
    <p:cSldViewPr>
      <p:cViewPr>
        <p:scale>
          <a:sx n="70" d="100"/>
          <a:sy n="70" d="100"/>
        </p:scale>
        <p:origin x="-1110" y="-162"/>
      </p:cViewPr>
      <p:guideLst>
        <p:guide orient="horz" pos="2160"/>
        <p:guide pos="3121"/>
      </p:guideLst>
    </p:cSldViewPr>
  </p:slideViewPr>
  <p:notesTextViewPr>
    <p:cViewPr>
      <p:scale>
        <a:sx n="1" d="1"/>
        <a:sy n="1" d="1"/>
      </p:scale>
      <p:origin x="0" y="0"/>
    </p:cViewPr>
  </p:notesTextViewPr>
  <p:sorterViewPr>
    <p:cViewPr>
      <p:scale>
        <a:sx n="100" d="100"/>
        <a:sy n="100" d="100"/>
      </p:scale>
      <p:origin x="0" y="20154"/>
    </p:cViewPr>
  </p:sorterViewPr>
  <p:notesViewPr>
    <p:cSldViewPr>
      <p:cViewPr varScale="1">
        <p:scale>
          <a:sx n="47" d="100"/>
          <a:sy n="47"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03553401978599E-2"/>
          <c:y val="0.15750544982825063"/>
          <c:w val="0.94473277606752393"/>
          <c:h val="0.75129876284356867"/>
        </c:manualLayout>
      </c:layout>
      <c:barChart>
        <c:barDir val="col"/>
        <c:grouping val="clustered"/>
        <c:varyColors val="0"/>
        <c:ser>
          <c:idx val="0"/>
          <c:order val="0"/>
          <c:tx>
            <c:strRef>
              <c:f>Sheet1!$B$1</c:f>
              <c:strCache>
                <c:ptCount val="1"/>
                <c:pt idx="0">
                  <c:v>保険者数</c:v>
                </c:pt>
              </c:strCache>
            </c:strRef>
          </c:tx>
          <c:spPr>
            <a:solidFill>
              <a:srgbClr val="0070C0"/>
            </a:solidFill>
          </c:spPr>
          <c:invertIfNegative val="0"/>
          <c:dLbls>
            <c:txPr>
              <a:bodyPr/>
              <a:lstStyle/>
              <a:p>
                <a:pPr>
                  <a:defRPr sz="1200"/>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7</c:v>
                </c:pt>
                <c:pt idx="1">
                  <c:v>0</c:v>
                </c:pt>
                <c:pt idx="2">
                  <c:v>2</c:v>
                </c:pt>
                <c:pt idx="3">
                  <c:v>3</c:v>
                </c:pt>
                <c:pt idx="4">
                  <c:v>3</c:v>
                </c:pt>
                <c:pt idx="5">
                  <c:v>2</c:v>
                </c:pt>
                <c:pt idx="6">
                  <c:v>3</c:v>
                </c:pt>
                <c:pt idx="7">
                  <c:v>3</c:v>
                </c:pt>
                <c:pt idx="8">
                  <c:v>1</c:v>
                </c:pt>
                <c:pt idx="9">
                  <c:v>1</c:v>
                </c:pt>
                <c:pt idx="10">
                  <c:v>8</c:v>
                </c:pt>
                <c:pt idx="11">
                  <c:v>5</c:v>
                </c:pt>
                <c:pt idx="12">
                  <c:v>9</c:v>
                </c:pt>
                <c:pt idx="13">
                  <c:v>8</c:v>
                </c:pt>
                <c:pt idx="14">
                  <c:v>2</c:v>
                </c:pt>
                <c:pt idx="15">
                  <c:v>1</c:v>
                </c:pt>
                <c:pt idx="16">
                  <c:v>0</c:v>
                </c:pt>
                <c:pt idx="17">
                  <c:v>0</c:v>
                </c:pt>
                <c:pt idx="18">
                  <c:v>3</c:v>
                </c:pt>
                <c:pt idx="19">
                  <c:v>3</c:v>
                </c:pt>
                <c:pt idx="20">
                  <c:v>2</c:v>
                </c:pt>
                <c:pt idx="21">
                  <c:v>3</c:v>
                </c:pt>
                <c:pt idx="22">
                  <c:v>1</c:v>
                </c:pt>
                <c:pt idx="23">
                  <c:v>3</c:v>
                </c:pt>
                <c:pt idx="24">
                  <c:v>1</c:v>
                </c:pt>
                <c:pt idx="25">
                  <c:v>0</c:v>
                </c:pt>
                <c:pt idx="26">
                  <c:v>1</c:v>
                </c:pt>
                <c:pt idx="27">
                  <c:v>2</c:v>
                </c:pt>
                <c:pt idx="28">
                  <c:v>3</c:v>
                </c:pt>
                <c:pt idx="29">
                  <c:v>0</c:v>
                </c:pt>
                <c:pt idx="30">
                  <c:v>1</c:v>
                </c:pt>
                <c:pt idx="31">
                  <c:v>0</c:v>
                </c:pt>
                <c:pt idx="32">
                  <c:v>0</c:v>
                </c:pt>
                <c:pt idx="33">
                  <c:v>2</c:v>
                </c:pt>
                <c:pt idx="34">
                  <c:v>0</c:v>
                </c:pt>
                <c:pt idx="35">
                  <c:v>0</c:v>
                </c:pt>
                <c:pt idx="36">
                  <c:v>0</c:v>
                </c:pt>
                <c:pt idx="37">
                  <c:v>0</c:v>
                </c:pt>
                <c:pt idx="38">
                  <c:v>2</c:v>
                </c:pt>
                <c:pt idx="39">
                  <c:v>5</c:v>
                </c:pt>
                <c:pt idx="40">
                  <c:v>0</c:v>
                </c:pt>
                <c:pt idx="41">
                  <c:v>3</c:v>
                </c:pt>
                <c:pt idx="42">
                  <c:v>4</c:v>
                </c:pt>
                <c:pt idx="43">
                  <c:v>10</c:v>
                </c:pt>
                <c:pt idx="44">
                  <c:v>1</c:v>
                </c:pt>
                <c:pt idx="45">
                  <c:v>6</c:v>
                </c:pt>
                <c:pt idx="46">
                  <c:v>0</c:v>
                </c:pt>
              </c:numCache>
            </c:numRef>
          </c:val>
        </c:ser>
        <c:dLbls>
          <c:showLegendKey val="0"/>
          <c:showVal val="0"/>
          <c:showCatName val="0"/>
          <c:showSerName val="0"/>
          <c:showPercent val="0"/>
          <c:showBubbleSize val="0"/>
        </c:dLbls>
        <c:gapWidth val="150"/>
        <c:axId val="230618240"/>
        <c:axId val="230619776"/>
      </c:barChart>
      <c:catAx>
        <c:axId val="230618240"/>
        <c:scaling>
          <c:orientation val="minMax"/>
        </c:scaling>
        <c:delete val="0"/>
        <c:axPos val="b"/>
        <c:majorTickMark val="out"/>
        <c:minorTickMark val="none"/>
        <c:tickLblPos val="nextTo"/>
        <c:txPr>
          <a:bodyPr rot="0" vert="eaVert"/>
          <a:lstStyle/>
          <a:p>
            <a:pPr>
              <a:defRPr sz="1050"/>
            </a:pPr>
            <a:endParaRPr lang="ja-JP"/>
          </a:p>
        </c:txPr>
        <c:crossAx val="230619776"/>
        <c:crosses val="autoZero"/>
        <c:auto val="1"/>
        <c:lblAlgn val="ctr"/>
        <c:lblOffset val="100"/>
        <c:noMultiLvlLbl val="0"/>
      </c:catAx>
      <c:valAx>
        <c:axId val="230619776"/>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3061824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70225227292702E-2"/>
          <c:y val="0.13953158954629588"/>
          <c:w val="0.94473277606752393"/>
          <c:h val="0.75129876284356867"/>
        </c:manualLayout>
      </c:layout>
      <c:barChart>
        <c:barDir val="col"/>
        <c:grouping val="clustered"/>
        <c:varyColors val="0"/>
        <c:ser>
          <c:idx val="0"/>
          <c:order val="0"/>
          <c:tx>
            <c:strRef>
              <c:f>Sheet1!$B$1</c:f>
              <c:strCache>
                <c:ptCount val="1"/>
                <c:pt idx="0">
                  <c:v>実施予定保険者数</c:v>
                </c:pt>
              </c:strCache>
            </c:strRef>
          </c:tx>
          <c:spPr>
            <a:solidFill>
              <a:srgbClr val="0070C0"/>
            </a:solidFill>
          </c:spPr>
          <c:invertIfNegative val="0"/>
          <c:dLbls>
            <c:txPr>
              <a:bodyPr/>
              <a:lstStyle/>
              <a:p>
                <a:pPr>
                  <a:defRPr sz="1200"/>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General</c:formatCode>
                <c:ptCount val="47"/>
                <c:pt idx="0">
                  <c:v>7</c:v>
                </c:pt>
                <c:pt idx="1">
                  <c:v>0</c:v>
                </c:pt>
                <c:pt idx="2">
                  <c:v>2</c:v>
                </c:pt>
                <c:pt idx="3">
                  <c:v>3</c:v>
                </c:pt>
                <c:pt idx="4">
                  <c:v>3</c:v>
                </c:pt>
                <c:pt idx="5">
                  <c:v>2</c:v>
                </c:pt>
                <c:pt idx="6">
                  <c:v>3</c:v>
                </c:pt>
                <c:pt idx="7">
                  <c:v>3</c:v>
                </c:pt>
                <c:pt idx="8">
                  <c:v>1</c:v>
                </c:pt>
                <c:pt idx="9">
                  <c:v>1</c:v>
                </c:pt>
                <c:pt idx="10">
                  <c:v>8</c:v>
                </c:pt>
                <c:pt idx="11">
                  <c:v>5</c:v>
                </c:pt>
                <c:pt idx="12">
                  <c:v>9</c:v>
                </c:pt>
                <c:pt idx="13">
                  <c:v>8</c:v>
                </c:pt>
                <c:pt idx="14">
                  <c:v>2</c:v>
                </c:pt>
                <c:pt idx="15">
                  <c:v>1</c:v>
                </c:pt>
                <c:pt idx="16">
                  <c:v>0</c:v>
                </c:pt>
                <c:pt idx="17">
                  <c:v>0</c:v>
                </c:pt>
                <c:pt idx="18">
                  <c:v>3</c:v>
                </c:pt>
                <c:pt idx="19">
                  <c:v>3</c:v>
                </c:pt>
                <c:pt idx="20">
                  <c:v>2</c:v>
                </c:pt>
                <c:pt idx="21">
                  <c:v>3</c:v>
                </c:pt>
                <c:pt idx="22">
                  <c:v>1</c:v>
                </c:pt>
                <c:pt idx="23">
                  <c:v>3</c:v>
                </c:pt>
                <c:pt idx="24">
                  <c:v>1</c:v>
                </c:pt>
                <c:pt idx="25">
                  <c:v>0</c:v>
                </c:pt>
                <c:pt idx="26">
                  <c:v>1</c:v>
                </c:pt>
                <c:pt idx="27">
                  <c:v>2</c:v>
                </c:pt>
                <c:pt idx="28">
                  <c:v>3</c:v>
                </c:pt>
                <c:pt idx="29">
                  <c:v>0</c:v>
                </c:pt>
                <c:pt idx="30">
                  <c:v>1</c:v>
                </c:pt>
                <c:pt idx="31">
                  <c:v>0</c:v>
                </c:pt>
                <c:pt idx="32">
                  <c:v>0</c:v>
                </c:pt>
                <c:pt idx="33">
                  <c:v>2</c:v>
                </c:pt>
                <c:pt idx="34">
                  <c:v>0</c:v>
                </c:pt>
                <c:pt idx="35">
                  <c:v>0</c:v>
                </c:pt>
                <c:pt idx="36">
                  <c:v>0</c:v>
                </c:pt>
                <c:pt idx="37">
                  <c:v>0</c:v>
                </c:pt>
                <c:pt idx="38">
                  <c:v>2</c:v>
                </c:pt>
                <c:pt idx="39">
                  <c:v>5</c:v>
                </c:pt>
                <c:pt idx="40">
                  <c:v>0</c:v>
                </c:pt>
                <c:pt idx="41">
                  <c:v>3</c:v>
                </c:pt>
                <c:pt idx="42">
                  <c:v>4</c:v>
                </c:pt>
                <c:pt idx="43">
                  <c:v>10</c:v>
                </c:pt>
                <c:pt idx="44">
                  <c:v>1</c:v>
                </c:pt>
                <c:pt idx="45">
                  <c:v>6</c:v>
                </c:pt>
                <c:pt idx="46">
                  <c:v>0</c:v>
                </c:pt>
              </c:numCache>
            </c:numRef>
          </c:val>
        </c:ser>
        <c:ser>
          <c:idx val="1"/>
          <c:order val="1"/>
          <c:tx>
            <c:strRef>
              <c:f>Sheet1!$C$1</c:f>
              <c:strCache>
                <c:ptCount val="1"/>
                <c:pt idx="0">
                  <c:v>全保険者数</c:v>
                </c:pt>
              </c:strCache>
            </c:strRef>
          </c:tx>
          <c:invertIfNegative val="0"/>
          <c:dLbls>
            <c:txPr>
              <a:bodyPr/>
              <a:lstStyle/>
              <a:p>
                <a:pPr>
                  <a:defRPr sz="1100">
                    <a:solidFill>
                      <a:srgbClr val="FF0000"/>
                    </a:solidFill>
                  </a:defRPr>
                </a:pPr>
                <a:endParaRPr lang="ja-JP"/>
              </a:p>
            </c:txPr>
            <c:showLegendKey val="0"/>
            <c:showVal val="1"/>
            <c:showCatName val="0"/>
            <c:showSerName val="0"/>
            <c:showPercent val="0"/>
            <c:showBubbleSize val="0"/>
            <c:showLeaderLines val="0"/>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General</c:formatCode>
                <c:ptCount val="47"/>
                <c:pt idx="0">
                  <c:v>156</c:v>
                </c:pt>
                <c:pt idx="1">
                  <c:v>40</c:v>
                </c:pt>
                <c:pt idx="2">
                  <c:v>24</c:v>
                </c:pt>
                <c:pt idx="3">
                  <c:v>35</c:v>
                </c:pt>
                <c:pt idx="4">
                  <c:v>22</c:v>
                </c:pt>
                <c:pt idx="5">
                  <c:v>35</c:v>
                </c:pt>
                <c:pt idx="6">
                  <c:v>59</c:v>
                </c:pt>
                <c:pt idx="7">
                  <c:v>44</c:v>
                </c:pt>
                <c:pt idx="8">
                  <c:v>25</c:v>
                </c:pt>
                <c:pt idx="9">
                  <c:v>35</c:v>
                </c:pt>
                <c:pt idx="10">
                  <c:v>61</c:v>
                </c:pt>
                <c:pt idx="11">
                  <c:v>54</c:v>
                </c:pt>
                <c:pt idx="12">
                  <c:v>62</c:v>
                </c:pt>
                <c:pt idx="13">
                  <c:v>33</c:v>
                </c:pt>
                <c:pt idx="14">
                  <c:v>30</c:v>
                </c:pt>
                <c:pt idx="15">
                  <c:v>9</c:v>
                </c:pt>
                <c:pt idx="16">
                  <c:v>19</c:v>
                </c:pt>
                <c:pt idx="17">
                  <c:v>16</c:v>
                </c:pt>
                <c:pt idx="18">
                  <c:v>27</c:v>
                </c:pt>
                <c:pt idx="19">
                  <c:v>63</c:v>
                </c:pt>
                <c:pt idx="20">
                  <c:v>36</c:v>
                </c:pt>
                <c:pt idx="21">
                  <c:v>35</c:v>
                </c:pt>
                <c:pt idx="22">
                  <c:v>51</c:v>
                </c:pt>
                <c:pt idx="23">
                  <c:v>25</c:v>
                </c:pt>
                <c:pt idx="24">
                  <c:v>19</c:v>
                </c:pt>
                <c:pt idx="25">
                  <c:v>26</c:v>
                </c:pt>
                <c:pt idx="26">
                  <c:v>41</c:v>
                </c:pt>
                <c:pt idx="27">
                  <c:v>41</c:v>
                </c:pt>
                <c:pt idx="28">
                  <c:v>39</c:v>
                </c:pt>
                <c:pt idx="29">
                  <c:v>30</c:v>
                </c:pt>
                <c:pt idx="30">
                  <c:v>17</c:v>
                </c:pt>
                <c:pt idx="31">
                  <c:v>11</c:v>
                </c:pt>
                <c:pt idx="32">
                  <c:v>27</c:v>
                </c:pt>
                <c:pt idx="33">
                  <c:v>23</c:v>
                </c:pt>
                <c:pt idx="34">
                  <c:v>19</c:v>
                </c:pt>
                <c:pt idx="35">
                  <c:v>23</c:v>
                </c:pt>
                <c:pt idx="36">
                  <c:v>17</c:v>
                </c:pt>
                <c:pt idx="37">
                  <c:v>20</c:v>
                </c:pt>
                <c:pt idx="38">
                  <c:v>30</c:v>
                </c:pt>
                <c:pt idx="39">
                  <c:v>28</c:v>
                </c:pt>
                <c:pt idx="40">
                  <c:v>7</c:v>
                </c:pt>
                <c:pt idx="41">
                  <c:v>19</c:v>
                </c:pt>
                <c:pt idx="42">
                  <c:v>45</c:v>
                </c:pt>
                <c:pt idx="43">
                  <c:v>18</c:v>
                </c:pt>
                <c:pt idx="44">
                  <c:v>26</c:v>
                </c:pt>
                <c:pt idx="45">
                  <c:v>43</c:v>
                </c:pt>
                <c:pt idx="46">
                  <c:v>14</c:v>
                </c:pt>
              </c:numCache>
            </c:numRef>
          </c:val>
        </c:ser>
        <c:ser>
          <c:idx val="2"/>
          <c:order val="2"/>
          <c:tx>
            <c:strRef>
              <c:f>Sheet1!$A$2:$A$48</c:f>
              <c:strCache>
                <c:ptCount val="1"/>
                <c:pt idx="0">
                  <c:v>北海道 青森県 岩手県 宮城県 秋田県 山形県 福島県 茨城県 栃木県 群馬県 埼玉県 千葉県 東京都 神奈川県 新潟県 富山県 石川県 福井県 山梨県 長野県 岐阜県 静岡県 愛知県 三重県 滋賀県 京都府 大阪府 兵庫県 奈良県 和歌山県 鳥取県 島根県 岡山県 広島県 山口県 徳島県 香川県 愛媛県 高知県 福岡県 佐賀県 長崎県 熊本県 大分県 宮崎県 鹿児島県 沖縄県</c:v>
                </c:pt>
              </c:strCache>
            </c:strRef>
          </c:tx>
          <c:invertIfNegative val="0"/>
          <c:val>
            <c:numRef>
              <c:f>Sheet1!$D$2:$D$48</c:f>
              <c:numCache>
                <c:formatCode>0.0%</c:formatCode>
                <c:ptCount val="47"/>
                <c:pt idx="0">
                  <c:v>4.4871794871794872E-2</c:v>
                </c:pt>
                <c:pt idx="1">
                  <c:v>0</c:v>
                </c:pt>
                <c:pt idx="2">
                  <c:v>8.3333333333333329E-2</c:v>
                </c:pt>
                <c:pt idx="3">
                  <c:v>8.5714285714285715E-2</c:v>
                </c:pt>
                <c:pt idx="4">
                  <c:v>0.13636363636363635</c:v>
                </c:pt>
                <c:pt idx="5">
                  <c:v>5.7142857142857141E-2</c:v>
                </c:pt>
                <c:pt idx="6">
                  <c:v>5.0847457627118647E-2</c:v>
                </c:pt>
                <c:pt idx="7">
                  <c:v>6.8181818181818177E-2</c:v>
                </c:pt>
                <c:pt idx="8">
                  <c:v>0.04</c:v>
                </c:pt>
                <c:pt idx="9">
                  <c:v>2.8571428571428571E-2</c:v>
                </c:pt>
                <c:pt idx="10">
                  <c:v>0.13114754098360656</c:v>
                </c:pt>
                <c:pt idx="11">
                  <c:v>9.2592592592592587E-2</c:v>
                </c:pt>
                <c:pt idx="12">
                  <c:v>0.14516129032258066</c:v>
                </c:pt>
                <c:pt idx="13">
                  <c:v>0.24242424242424243</c:v>
                </c:pt>
                <c:pt idx="14">
                  <c:v>6.6666666666666666E-2</c:v>
                </c:pt>
                <c:pt idx="15">
                  <c:v>0.1111111111111111</c:v>
                </c:pt>
                <c:pt idx="16">
                  <c:v>0</c:v>
                </c:pt>
                <c:pt idx="17">
                  <c:v>0</c:v>
                </c:pt>
                <c:pt idx="18">
                  <c:v>0.1111111111111111</c:v>
                </c:pt>
                <c:pt idx="19">
                  <c:v>4.7619047619047616E-2</c:v>
                </c:pt>
                <c:pt idx="20">
                  <c:v>5.5555555555555552E-2</c:v>
                </c:pt>
                <c:pt idx="21">
                  <c:v>8.5714285714285715E-2</c:v>
                </c:pt>
                <c:pt idx="22">
                  <c:v>1.9607843137254902E-2</c:v>
                </c:pt>
                <c:pt idx="23">
                  <c:v>0.12</c:v>
                </c:pt>
                <c:pt idx="24">
                  <c:v>5.2631578947368418E-2</c:v>
                </c:pt>
                <c:pt idx="25">
                  <c:v>0</c:v>
                </c:pt>
                <c:pt idx="26">
                  <c:v>2.4390243902439025E-2</c:v>
                </c:pt>
                <c:pt idx="27">
                  <c:v>4.878048780487805E-2</c:v>
                </c:pt>
                <c:pt idx="28">
                  <c:v>7.6923076923076927E-2</c:v>
                </c:pt>
                <c:pt idx="29">
                  <c:v>0</c:v>
                </c:pt>
                <c:pt idx="30">
                  <c:v>5.8823529411764705E-2</c:v>
                </c:pt>
                <c:pt idx="31">
                  <c:v>0</c:v>
                </c:pt>
                <c:pt idx="32">
                  <c:v>0</c:v>
                </c:pt>
                <c:pt idx="33">
                  <c:v>8.6956521739130432E-2</c:v>
                </c:pt>
                <c:pt idx="34">
                  <c:v>0</c:v>
                </c:pt>
                <c:pt idx="35">
                  <c:v>0</c:v>
                </c:pt>
                <c:pt idx="36">
                  <c:v>0</c:v>
                </c:pt>
                <c:pt idx="37">
                  <c:v>0</c:v>
                </c:pt>
                <c:pt idx="38">
                  <c:v>6.6666666666666666E-2</c:v>
                </c:pt>
                <c:pt idx="39">
                  <c:v>0.17857142857142858</c:v>
                </c:pt>
                <c:pt idx="40">
                  <c:v>0</c:v>
                </c:pt>
                <c:pt idx="41">
                  <c:v>0.15789473684210525</c:v>
                </c:pt>
                <c:pt idx="42">
                  <c:v>8.8888888888888892E-2</c:v>
                </c:pt>
                <c:pt idx="43">
                  <c:v>0.55555555555555558</c:v>
                </c:pt>
                <c:pt idx="44">
                  <c:v>3.8461538461538464E-2</c:v>
                </c:pt>
                <c:pt idx="45">
                  <c:v>0.13953488372093023</c:v>
                </c:pt>
                <c:pt idx="46">
                  <c:v>0</c:v>
                </c:pt>
              </c:numCache>
            </c:numRef>
          </c:val>
        </c:ser>
        <c:dLbls>
          <c:showLegendKey val="0"/>
          <c:showVal val="0"/>
          <c:showCatName val="0"/>
          <c:showSerName val="0"/>
          <c:showPercent val="0"/>
          <c:showBubbleSize val="0"/>
        </c:dLbls>
        <c:gapWidth val="150"/>
        <c:axId val="261549440"/>
        <c:axId val="261551232"/>
      </c:barChart>
      <c:catAx>
        <c:axId val="261549440"/>
        <c:scaling>
          <c:orientation val="minMax"/>
        </c:scaling>
        <c:delete val="0"/>
        <c:axPos val="b"/>
        <c:majorTickMark val="out"/>
        <c:minorTickMark val="none"/>
        <c:tickLblPos val="nextTo"/>
        <c:txPr>
          <a:bodyPr rot="0" vert="eaVert"/>
          <a:lstStyle/>
          <a:p>
            <a:pPr>
              <a:defRPr sz="1050"/>
            </a:pPr>
            <a:endParaRPr lang="ja-JP"/>
          </a:p>
        </c:txPr>
        <c:crossAx val="261551232"/>
        <c:crosses val="autoZero"/>
        <c:auto val="1"/>
        <c:lblAlgn val="ctr"/>
        <c:lblOffset val="100"/>
        <c:noMultiLvlLbl val="0"/>
      </c:catAx>
      <c:valAx>
        <c:axId val="261551232"/>
        <c:scaling>
          <c:orientation val="minMax"/>
        </c:scaling>
        <c:delete val="0"/>
        <c:axPos val="l"/>
        <c:majorGridlines/>
        <c:numFmt formatCode="General" sourceLinked="1"/>
        <c:majorTickMark val="out"/>
        <c:minorTickMark val="none"/>
        <c:tickLblPos val="nextTo"/>
        <c:txPr>
          <a:bodyPr/>
          <a:lstStyle/>
          <a:p>
            <a:pPr>
              <a:defRPr sz="1100"/>
            </a:pPr>
            <a:endParaRPr lang="ja-JP"/>
          </a:p>
        </c:txPr>
        <c:crossAx val="26154944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2015/7/29</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2015/7/29</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0</a:t>
            </a:fld>
            <a:endParaRPr kumimoji="1" lang="ja-JP" altLang="en-US"/>
          </a:p>
        </p:txBody>
      </p:sp>
    </p:spTree>
    <p:extLst>
      <p:ext uri="{BB962C8B-B14F-4D97-AF65-F5344CB8AC3E}">
        <p14:creationId xmlns:p14="http://schemas.microsoft.com/office/powerpoint/2010/main" val="7177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　</a:t>
            </a:r>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8</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xfrm>
            <a:off x="712788" y="746125"/>
            <a:ext cx="5381625" cy="3725863"/>
          </a:xfrm>
          <a:ln/>
        </p:spPr>
      </p:sp>
      <p:sp>
        <p:nvSpPr>
          <p:cNvPr id="378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chemeClr val="tx2"/>
                </a:solidFill>
                <a:latin typeface="Times New Roman" pitchFamily="18" charset="0"/>
                <a:ea typeface="ＭＳ Ｐゴシック" charset="-128"/>
              </a:defRPr>
            </a:lvl1pPr>
            <a:lvl2pPr marL="746293" indent="-287036">
              <a:defRPr kumimoji="1" sz="2800">
                <a:solidFill>
                  <a:schemeClr val="tx2"/>
                </a:solidFill>
                <a:latin typeface="Times New Roman" pitchFamily="18" charset="0"/>
                <a:ea typeface="ＭＳ Ｐゴシック" charset="-128"/>
              </a:defRPr>
            </a:lvl2pPr>
            <a:lvl3pPr marL="1148144" indent="-229629">
              <a:defRPr kumimoji="1" sz="2800">
                <a:solidFill>
                  <a:schemeClr val="tx2"/>
                </a:solidFill>
                <a:latin typeface="Times New Roman" pitchFamily="18" charset="0"/>
                <a:ea typeface="ＭＳ Ｐゴシック" charset="-128"/>
              </a:defRPr>
            </a:lvl3pPr>
            <a:lvl4pPr marL="1607401" indent="-229629">
              <a:defRPr kumimoji="1" sz="2800">
                <a:solidFill>
                  <a:schemeClr val="tx2"/>
                </a:solidFill>
                <a:latin typeface="Times New Roman" pitchFamily="18" charset="0"/>
                <a:ea typeface="ＭＳ Ｐゴシック" charset="-128"/>
              </a:defRPr>
            </a:lvl4pPr>
            <a:lvl5pPr marL="2066658" indent="-229629">
              <a:defRPr kumimoji="1" sz="2800">
                <a:solidFill>
                  <a:schemeClr val="tx2"/>
                </a:solidFill>
                <a:latin typeface="Times New Roman" pitchFamily="18" charset="0"/>
                <a:ea typeface="ＭＳ Ｐゴシック" charset="-128"/>
              </a:defRPr>
            </a:lvl5pPr>
            <a:lvl6pPr marL="2525916" indent="-229629" eaLnBrk="0" fontAlgn="base" hangingPunct="0">
              <a:spcBef>
                <a:spcPct val="0"/>
              </a:spcBef>
              <a:spcAft>
                <a:spcPct val="0"/>
              </a:spcAft>
              <a:defRPr kumimoji="1" sz="2800">
                <a:solidFill>
                  <a:schemeClr val="tx2"/>
                </a:solidFill>
                <a:latin typeface="Times New Roman" pitchFamily="18" charset="0"/>
                <a:ea typeface="ＭＳ Ｐゴシック" charset="-128"/>
              </a:defRPr>
            </a:lvl6pPr>
            <a:lvl7pPr marL="2985173" indent="-229629" eaLnBrk="0" fontAlgn="base" hangingPunct="0">
              <a:spcBef>
                <a:spcPct val="0"/>
              </a:spcBef>
              <a:spcAft>
                <a:spcPct val="0"/>
              </a:spcAft>
              <a:defRPr kumimoji="1" sz="2800">
                <a:solidFill>
                  <a:schemeClr val="tx2"/>
                </a:solidFill>
                <a:latin typeface="Times New Roman" pitchFamily="18" charset="0"/>
                <a:ea typeface="ＭＳ Ｐゴシック" charset="-128"/>
              </a:defRPr>
            </a:lvl7pPr>
            <a:lvl8pPr marL="3444431" indent="-229629" eaLnBrk="0" fontAlgn="base" hangingPunct="0">
              <a:spcBef>
                <a:spcPct val="0"/>
              </a:spcBef>
              <a:spcAft>
                <a:spcPct val="0"/>
              </a:spcAft>
              <a:defRPr kumimoji="1" sz="2800">
                <a:solidFill>
                  <a:schemeClr val="tx2"/>
                </a:solidFill>
                <a:latin typeface="Times New Roman" pitchFamily="18" charset="0"/>
                <a:ea typeface="ＭＳ Ｐゴシック" charset="-128"/>
              </a:defRPr>
            </a:lvl8pPr>
            <a:lvl9pPr marL="3903688" indent="-229629" eaLnBrk="0" fontAlgn="base" hangingPunct="0">
              <a:spcBef>
                <a:spcPct val="0"/>
              </a:spcBef>
              <a:spcAft>
                <a:spcPct val="0"/>
              </a:spcAft>
              <a:defRPr kumimoji="1" sz="2800">
                <a:solidFill>
                  <a:schemeClr val="tx2"/>
                </a:solidFill>
                <a:latin typeface="Times New Roman" pitchFamily="18" charset="0"/>
                <a:ea typeface="ＭＳ Ｐゴシック" charset="-128"/>
              </a:defRPr>
            </a:lvl9pPr>
          </a:lstStyle>
          <a:p>
            <a:fld id="{475F9230-F339-4157-A215-AC8A7124DC0C}" type="slidenum">
              <a:rPr lang="ja-JP" altLang="en-US" sz="1200">
                <a:solidFill>
                  <a:srgbClr val="000000"/>
                </a:solidFill>
                <a:latin typeface="Arial" charset="0"/>
              </a:rPr>
              <a:pPr/>
              <a:t>34</a:t>
            </a:fld>
            <a:endParaRPr lang="ja-JP" altLang="en-US" sz="120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5" name="日付プレースホルダ 4"/>
          <p:cNvSpPr>
            <a:spLocks noGrp="1"/>
          </p:cNvSpPr>
          <p:nvPr>
            <p:ph type="dt" idx="11"/>
          </p:nvPr>
        </p:nvSpPr>
        <p:spPr/>
        <p:txBody>
          <a:bodyPr/>
          <a:lstStyle/>
          <a:p>
            <a:r>
              <a:rPr kumimoji="1" lang="en-US" altLang="ja-JP" smtClean="0"/>
              <a:t>2014/8/26</a:t>
            </a:r>
            <a:endParaRPr kumimoji="1" lang="ja-JP" altLang="en-US"/>
          </a:p>
        </p:txBody>
      </p:sp>
    </p:spTree>
    <p:extLst>
      <p:ext uri="{BB962C8B-B14F-4D97-AF65-F5344CB8AC3E}">
        <p14:creationId xmlns:p14="http://schemas.microsoft.com/office/powerpoint/2010/main" val="379596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5" name="日付プレースホルダ 4"/>
          <p:cNvSpPr>
            <a:spLocks noGrp="1"/>
          </p:cNvSpPr>
          <p:nvPr>
            <p:ph type="dt" idx="11"/>
          </p:nvPr>
        </p:nvSpPr>
        <p:spPr/>
        <p:txBody>
          <a:bodyPr/>
          <a:lstStyle/>
          <a:p>
            <a:r>
              <a:rPr kumimoji="1" lang="en-US" altLang="ja-JP" smtClean="0"/>
              <a:t>2014/8/26</a:t>
            </a:r>
            <a:endParaRPr kumimoji="1" lang="ja-JP" altLang="en-US"/>
          </a:p>
        </p:txBody>
      </p:sp>
    </p:spTree>
    <p:extLst>
      <p:ext uri="{BB962C8B-B14F-4D97-AF65-F5344CB8AC3E}">
        <p14:creationId xmlns:p14="http://schemas.microsoft.com/office/powerpoint/2010/main" val="341155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22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59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6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D351221-4186-40F7-9F9C-1F04F198C544}" type="datetime1">
              <a:rPr lang="ja-JP" altLang="en-US"/>
              <a:pPr>
                <a:defRPr/>
              </a:pPr>
              <a:t>2015/7/29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D4FC2C8-5507-4A87-962B-18066E7B65D7}" type="slidenum">
              <a:rPr lang="ja-JP" altLang="en-US"/>
              <a:pPr>
                <a:defRPr/>
              </a:pPr>
              <a:t>‹#›</a:t>
            </a:fld>
            <a:endParaRPr lang="ja-JP" altLang="en-US"/>
          </a:p>
        </p:txBody>
      </p:sp>
    </p:spTree>
    <p:extLst>
      <p:ext uri="{BB962C8B-B14F-4D97-AF65-F5344CB8AC3E}">
        <p14:creationId xmlns:p14="http://schemas.microsoft.com/office/powerpoint/2010/main" val="102307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43D9F4-921B-4A6E-919E-E8060E9872FD}" type="datetime1">
              <a:rPr lang="ja-JP" altLang="en-US"/>
              <a:pPr>
                <a:defRPr/>
              </a:pPr>
              <a:t>2015/7/29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2B6DD2-91FB-4600-8585-352B221CE9DE}" type="slidenum">
              <a:rPr lang="ja-JP" altLang="en-US"/>
              <a:pPr>
                <a:defRPr/>
              </a:pPr>
              <a:t>‹#›</a:t>
            </a:fld>
            <a:endParaRPr lang="ja-JP" altLang="en-US"/>
          </a:p>
        </p:txBody>
      </p:sp>
    </p:spTree>
    <p:extLst>
      <p:ext uri="{BB962C8B-B14F-4D97-AF65-F5344CB8AC3E}">
        <p14:creationId xmlns:p14="http://schemas.microsoft.com/office/powerpoint/2010/main" val="2643488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39"/>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30DA7ED-7C43-48E9-8A1C-653270AF8C48}" type="datetime1">
              <a:rPr lang="ja-JP" altLang="en-US"/>
              <a:pPr>
                <a:defRPr/>
              </a:pPr>
              <a:t>2015/7/29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48DEDB6-B718-405B-A65F-4957639B64E4}" type="slidenum">
              <a:rPr lang="ja-JP" altLang="en-US"/>
              <a:pPr>
                <a:defRPr/>
              </a:pPr>
              <a:t>‹#›</a:t>
            </a:fld>
            <a:endParaRPr lang="ja-JP" altLang="en-US"/>
          </a:p>
        </p:txBody>
      </p:sp>
    </p:spTree>
    <p:extLst>
      <p:ext uri="{BB962C8B-B14F-4D97-AF65-F5344CB8AC3E}">
        <p14:creationId xmlns:p14="http://schemas.microsoft.com/office/powerpoint/2010/main" val="245597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D021B75-AC1D-4669-B76F-CA16437825E1}" type="datetime1">
              <a:rPr lang="ja-JP" altLang="en-US"/>
              <a:pPr>
                <a:defRPr/>
              </a:pPr>
              <a:t>2015/7/29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C25C0D-8BFA-4D3D-BBC7-D102170E7B60}" type="slidenum">
              <a:rPr lang="ja-JP" altLang="en-US"/>
              <a:pPr>
                <a:defRPr/>
              </a:pPr>
              <a:t>‹#›</a:t>
            </a:fld>
            <a:endParaRPr lang="ja-JP" altLang="en-US"/>
          </a:p>
        </p:txBody>
      </p:sp>
    </p:spTree>
    <p:extLst>
      <p:ext uri="{BB962C8B-B14F-4D97-AF65-F5344CB8AC3E}">
        <p14:creationId xmlns:p14="http://schemas.microsoft.com/office/powerpoint/2010/main" val="3415185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BD972A9-7343-4F7F-AE61-8B194BDC19BC}" type="datetime1">
              <a:rPr lang="ja-JP" altLang="en-US"/>
              <a:pPr>
                <a:defRPr/>
              </a:pPr>
              <a:t>2015/7/29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CA21B97-318F-430D-873A-04671646345C}" type="slidenum">
              <a:rPr lang="ja-JP" altLang="en-US"/>
              <a:pPr>
                <a:defRPr/>
              </a:pPr>
              <a:t>‹#›</a:t>
            </a:fld>
            <a:endParaRPr lang="ja-JP" altLang="en-US"/>
          </a:p>
        </p:txBody>
      </p:sp>
    </p:spTree>
    <p:extLst>
      <p:ext uri="{BB962C8B-B14F-4D97-AF65-F5344CB8AC3E}">
        <p14:creationId xmlns:p14="http://schemas.microsoft.com/office/powerpoint/2010/main" val="14452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88FACB4-B536-46D9-9784-3D335F86E4EB}" type="datetime1">
              <a:rPr lang="ja-JP" altLang="en-US"/>
              <a:pPr>
                <a:defRPr/>
              </a:pPr>
              <a:t>2015/7/29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BF4969-E5B4-46D4-B845-F6EBA65E930E}" type="slidenum">
              <a:rPr lang="ja-JP" altLang="en-US"/>
              <a:pPr>
                <a:defRPr/>
              </a:pPr>
              <a:t>‹#›</a:t>
            </a:fld>
            <a:endParaRPr lang="ja-JP" altLang="en-US"/>
          </a:p>
        </p:txBody>
      </p:sp>
    </p:spTree>
    <p:extLst>
      <p:ext uri="{BB962C8B-B14F-4D97-AF65-F5344CB8AC3E}">
        <p14:creationId xmlns:p14="http://schemas.microsoft.com/office/powerpoint/2010/main" val="2235809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1B6BB84-B4B2-451A-B7CC-3138D97CDCC9}" type="datetime1">
              <a:rPr lang="ja-JP" altLang="en-US"/>
              <a:pPr>
                <a:defRPr/>
              </a:pPr>
              <a:t>2015/7/29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6769041-0198-49BC-B58C-C189859BA8F2}" type="slidenum">
              <a:rPr lang="ja-JP" altLang="en-US"/>
              <a:pPr>
                <a:defRPr/>
              </a:pPr>
              <a:t>‹#›</a:t>
            </a:fld>
            <a:endParaRPr lang="ja-JP" altLang="en-US"/>
          </a:p>
        </p:txBody>
      </p:sp>
    </p:spTree>
    <p:extLst>
      <p:ext uri="{BB962C8B-B14F-4D97-AF65-F5344CB8AC3E}">
        <p14:creationId xmlns:p14="http://schemas.microsoft.com/office/powerpoint/2010/main" val="444030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30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E007787-0E66-4676-AFF6-FED3590B5654}" type="datetime1">
              <a:rPr lang="ja-JP" altLang="en-US"/>
              <a:pPr>
                <a:defRPr/>
              </a:pPr>
              <a:t>2015/7/29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F9511DD-FFF9-4A68-8107-AEF8E49AA423}" type="slidenum">
              <a:rPr lang="ja-JP" altLang="en-US"/>
              <a:pPr>
                <a:defRPr/>
              </a:pPr>
              <a:t>‹#›</a:t>
            </a:fld>
            <a:endParaRPr lang="ja-JP" altLang="en-US"/>
          </a:p>
        </p:txBody>
      </p:sp>
    </p:spTree>
    <p:extLst>
      <p:ext uri="{BB962C8B-B14F-4D97-AF65-F5344CB8AC3E}">
        <p14:creationId xmlns:p14="http://schemas.microsoft.com/office/powerpoint/2010/main" val="7524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76"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58953B7-7554-4771-BC94-4D0C555AAC07}" type="datetime1">
              <a:rPr lang="ja-JP" altLang="en-US"/>
              <a:pPr>
                <a:defRPr/>
              </a:pPr>
              <a:t>2015/7/29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9858890-3440-450C-A91A-B4C1B93789D8}" type="slidenum">
              <a:rPr lang="ja-JP" altLang="en-US"/>
              <a:pPr>
                <a:defRPr/>
              </a:pPr>
              <a:t>‹#›</a:t>
            </a:fld>
            <a:endParaRPr lang="ja-JP" altLang="en-US"/>
          </a:p>
        </p:txBody>
      </p:sp>
    </p:spTree>
    <p:extLst>
      <p:ext uri="{BB962C8B-B14F-4D97-AF65-F5344CB8AC3E}">
        <p14:creationId xmlns:p14="http://schemas.microsoft.com/office/powerpoint/2010/main" val="4199213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9980F4A-8F91-4E8D-B54F-CC3E12E96F44}" type="datetime1">
              <a:rPr lang="ja-JP" altLang="en-US"/>
              <a:pPr>
                <a:defRPr/>
              </a:pPr>
              <a:t>2015/7/29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0B7DBF6-D0F9-4FC8-B812-BD8887E7A502}" type="slidenum">
              <a:rPr lang="ja-JP" altLang="en-US"/>
              <a:pPr>
                <a:defRPr/>
              </a:pPr>
              <a:t>‹#›</a:t>
            </a:fld>
            <a:endParaRPr lang="ja-JP" altLang="en-US"/>
          </a:p>
        </p:txBody>
      </p:sp>
    </p:spTree>
    <p:extLst>
      <p:ext uri="{BB962C8B-B14F-4D97-AF65-F5344CB8AC3E}">
        <p14:creationId xmlns:p14="http://schemas.microsoft.com/office/powerpoint/2010/main" val="136126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596"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A832212-DB50-4D21-920E-EC6869C28EE8}" type="datetime1">
              <a:rPr lang="ja-JP" altLang="en-US"/>
              <a:pPr>
                <a:defRPr/>
              </a:pPr>
              <a:t>2015/7/29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6D8099F-9CCC-4092-AF3A-665E7E2DEDDA}" type="slidenum">
              <a:rPr lang="ja-JP" altLang="en-US"/>
              <a:pPr>
                <a:defRPr/>
              </a:pPr>
              <a:t>‹#›</a:t>
            </a:fld>
            <a:endParaRPr lang="ja-JP" altLang="en-US"/>
          </a:p>
        </p:txBody>
      </p:sp>
    </p:spTree>
    <p:extLst>
      <p:ext uri="{BB962C8B-B14F-4D97-AF65-F5344CB8AC3E}">
        <p14:creationId xmlns:p14="http://schemas.microsoft.com/office/powerpoint/2010/main" val="539651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95" y="2131169"/>
            <a:ext cx="842010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9C429E7-9DB8-47B1-99B4-EB5618275D70}"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884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142D23-9E77-4396-A934-832E70D058BE}"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9084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839" y="4407644"/>
            <a:ext cx="8420101"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839" y="2906713"/>
            <a:ext cx="84201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776856C-AD5F-4737-A9AA-4DD910F2F613}"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2201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59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F4AB111-BED6-4ACD-89E0-8ED5F55A0AAD}"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334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767D95-203E-4D7D-B271-8F5F1E91CA18}"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012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D2A97F-8478-473F-BC98-E2ECF679567B}"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6505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52FF746-4C6A-4119-B831-C0C254D65356}"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466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9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63" y="273050"/>
            <a:ext cx="3259007"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0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463" y="1435102"/>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82A9DA-5EC7-432C-9DE4-82882BCAAA47}"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3682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3D84DEC-43DA-4B03-B5BA-9E4777566555}"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8307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5677C53-308A-41DF-A86E-A39B21499141}"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0002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99" y="274639"/>
            <a:ext cx="2228849"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2" y="274639"/>
            <a:ext cx="6521451"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0080AA-BFAF-4818-8CFF-1EFDAC1D011E}"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59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5" y="274648"/>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58" y="6245226"/>
            <a:ext cx="2311399" cy="476250"/>
          </a:xfrm>
        </p:spPr>
        <p:txBody>
          <a:bodyPr/>
          <a:lstStyle>
            <a:lvl1pPr>
              <a:defRPr/>
            </a:lvl1pPr>
          </a:lstStyle>
          <a:p>
            <a:fld id="{77A0BCDE-FDE6-463C-9E57-82AF162E283C}" type="datetime1">
              <a:rPr lang="ja-JP" altLang="en-US" smtClean="0">
                <a:solidFill>
                  <a:prstClr val="black">
                    <a:tint val="75000"/>
                  </a:prstClr>
                </a:solidFill>
              </a:rPr>
              <a:pPr/>
              <a:t>2015/7/29</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555" y="6245226"/>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647" y="6245226"/>
            <a:ext cx="2311399"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432577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13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330"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596" y="63571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71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714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596" y="6357088"/>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C23BF5D8-A5AC-46F2-9E53-99DA11DE70D6}" type="datetime1">
              <a:rPr lang="ja-JP" altLang="en-US"/>
              <a:pPr defTabSz="457200" fontAlgn="base">
                <a:spcBef>
                  <a:spcPct val="0"/>
                </a:spcBef>
                <a:spcAft>
                  <a:spcPct val="0"/>
                </a:spcAft>
                <a:defRPr/>
              </a:pPr>
              <a:t>2015/7/29</a:t>
            </a:fld>
            <a:endParaRPr lang="ja-JP" altLang="en-US"/>
          </a:p>
        </p:txBody>
      </p:sp>
      <p:sp>
        <p:nvSpPr>
          <p:cNvPr id="5" name="フッター プレースホルダ 4"/>
          <p:cNvSpPr>
            <a:spLocks noGrp="1"/>
          </p:cNvSpPr>
          <p:nvPr>
            <p:ph type="ftr" sz="quarter" idx="3"/>
          </p:nvPr>
        </p:nvSpPr>
        <p:spPr>
          <a:xfrm>
            <a:off x="3384550" y="6357088"/>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70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A04D6A56-A57B-465E-A7F8-3834DEFA6041}"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33257509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hf sldNum="0"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4"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4"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8" y="6357094"/>
            <a:ext cx="23113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272D2-E671-42B5-A8BA-E0FD7035BA60}" type="datetime1">
              <a:rPr lang="ja-JP" altLang="en-US" smtClean="0">
                <a:solidFill>
                  <a:prstClr val="black">
                    <a:tint val="75000"/>
                  </a:prstClr>
                </a:solidFill>
              </a:rPr>
              <a:pPr/>
              <a:t>2015/7/29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1" y="635709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647" y="6357094"/>
            <a:ext cx="23113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0500415"/>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gi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gif"/><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wmf"/><Relationship Id="rId20" Type="http://schemas.openxmlformats.org/officeDocument/2006/relationships/image" Target="../media/image20.png"/><Relationship Id="rId1" Type="http://schemas.openxmlformats.org/officeDocument/2006/relationships/slideLayout" Target="../slideLayouts/slideLayout29.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wmf"/><Relationship Id="rId2" Type="http://schemas.openxmlformats.org/officeDocument/2006/relationships/image" Target="../media/image60.jpe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19.wmf"/><Relationship Id="rId7"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wmf"/><Relationship Id="rId11" Type="http://schemas.openxmlformats.org/officeDocument/2006/relationships/image" Target="../media/image29.png"/><Relationship Id="rId5" Type="http://schemas.openxmlformats.org/officeDocument/2006/relationships/image" Target="../media/image23.wmf"/><Relationship Id="rId10" Type="http://schemas.openxmlformats.org/officeDocument/2006/relationships/image" Target="../media/image28.gif"/><Relationship Id="rId4" Type="http://schemas.openxmlformats.org/officeDocument/2006/relationships/image" Target="../media/image22.wmf"/><Relationship Id="rId9"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9" y="1916832"/>
            <a:ext cx="9906000" cy="2051502"/>
          </a:xfrm>
        </p:spPr>
        <p:txBody>
          <a:bodyPr>
            <a:noAutofit/>
          </a:bodyPr>
          <a:lstStyle/>
          <a:p>
            <a:r>
              <a:rPr kumimoji="1" lang="ja-JP" altLang="en-US" sz="3600" b="1" dirty="0" smtClean="0">
                <a:latin typeface="+mn-ea"/>
                <a:ea typeface="+mn-ea"/>
              </a:rPr>
              <a:t>「</a:t>
            </a:r>
            <a:r>
              <a:rPr lang="ja-JP" altLang="en-US" sz="3600" b="1" dirty="0">
                <a:latin typeface="+mn-ea"/>
                <a:ea typeface="+mn-ea"/>
              </a:rPr>
              <a:t>生活</a:t>
            </a:r>
            <a:r>
              <a:rPr lang="ja-JP" altLang="en-US" sz="3600" b="1" dirty="0" smtClean="0">
                <a:latin typeface="+mn-ea"/>
                <a:ea typeface="+mn-ea"/>
              </a:rPr>
              <a:t>支援コーディネーター及び協議体</a:t>
            </a:r>
            <a:r>
              <a:rPr lang="ja-JP" altLang="en-US" sz="3600" b="1" dirty="0">
                <a:latin typeface="+mn-ea"/>
                <a:ea typeface="+mn-ea"/>
              </a:rPr>
              <a:t>とは</a:t>
            </a:r>
            <a:r>
              <a:rPr kumimoji="1" lang="ja-JP" altLang="en-US" sz="3600" b="1" dirty="0" smtClean="0">
                <a:latin typeface="+mn-ea"/>
                <a:ea typeface="+mn-ea"/>
              </a:rPr>
              <a:t>」</a:t>
            </a:r>
            <a:r>
              <a:rPr kumimoji="1" lang="en-US" altLang="ja-JP" sz="3600" b="1" dirty="0" smtClean="0">
                <a:latin typeface="+mn-ea"/>
                <a:ea typeface="+mn-ea"/>
              </a:rPr>
              <a:t/>
            </a:r>
            <a:br>
              <a:rPr kumimoji="1" lang="en-US" altLang="ja-JP" sz="3600" b="1" dirty="0" smtClean="0">
                <a:latin typeface="+mn-ea"/>
                <a:ea typeface="+mn-ea"/>
              </a:rPr>
            </a:br>
            <a:r>
              <a:rPr lang="ja-JP" altLang="en-US" sz="2800" b="1" dirty="0" smtClean="0">
                <a:latin typeface="+mn-ea"/>
                <a:ea typeface="+mn-ea"/>
              </a:rPr>
              <a:t>～その目的、仕組み及び養成について～</a:t>
            </a:r>
            <a:endParaRPr kumimoji="1" lang="ja-JP" altLang="en-US" sz="2800" b="1" dirty="0">
              <a:latin typeface="+mn-ea"/>
              <a:ea typeface="+mn-ea"/>
            </a:endParaRPr>
          </a:p>
        </p:txBody>
      </p:sp>
      <p:sp>
        <p:nvSpPr>
          <p:cNvPr id="3" name="サブタイトル 2"/>
          <p:cNvSpPr>
            <a:spLocks noGrp="1"/>
          </p:cNvSpPr>
          <p:nvPr>
            <p:ph type="subTitle" idx="1"/>
          </p:nvPr>
        </p:nvSpPr>
        <p:spPr>
          <a:xfrm>
            <a:off x="1568630" y="4941168"/>
            <a:ext cx="6934200" cy="1584176"/>
          </a:xfrm>
        </p:spPr>
        <p:txBody>
          <a:bodyPr>
            <a:noAutofit/>
          </a:bodyPr>
          <a:lstStyle/>
          <a:p>
            <a:r>
              <a:rPr kumimoji="1" lang="ja-JP" altLang="en-US" b="1" dirty="0" smtClean="0">
                <a:solidFill>
                  <a:schemeClr val="tx1"/>
                </a:solidFill>
                <a:latin typeface="+mn-ea"/>
              </a:rPr>
              <a:t>厚生労働省 老健局振興課</a:t>
            </a:r>
            <a:endParaRPr kumimoji="1" lang="ja-JP" altLang="en-US" b="1" dirty="0">
              <a:solidFill>
                <a:schemeClr val="tx1"/>
              </a:solidFill>
              <a:latin typeface="+mn-ea"/>
            </a:endParaRPr>
          </a:p>
        </p:txBody>
      </p:sp>
      <p:pic>
        <p:nvPicPr>
          <p:cNvPr id="6" name="Picture 6"/>
          <p:cNvPicPr>
            <a:picLocks noChangeAspect="1" noChangeArrowheads="1"/>
          </p:cNvPicPr>
          <p:nvPr/>
        </p:nvPicPr>
        <p:blipFill>
          <a:blip r:embed="rId3" cstate="print"/>
          <a:srcRect/>
          <a:stretch>
            <a:fillRect/>
          </a:stretch>
        </p:blipFill>
        <p:spPr bwMode="auto">
          <a:xfrm>
            <a:off x="128464" y="151910"/>
            <a:ext cx="1584176" cy="1584176"/>
          </a:xfrm>
          <a:prstGeom prst="rect">
            <a:avLst/>
          </a:prstGeom>
          <a:noFill/>
          <a:ln w="9525">
            <a:noFill/>
            <a:miter lim="800000"/>
            <a:headEnd/>
            <a:tailEnd/>
          </a:ln>
        </p:spPr>
      </p:pic>
    </p:spTree>
    <p:extLst>
      <p:ext uri="{BB962C8B-B14F-4D97-AF65-F5344CB8AC3E}">
        <p14:creationId xmlns:p14="http://schemas.microsoft.com/office/powerpoint/2010/main" val="1765962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17330" y="0"/>
            <a:ext cx="9906000" cy="540000"/>
          </a:xfrm>
          <a:prstGeom prst="rect">
            <a:avLst/>
          </a:prstGeom>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defTabSz="913575">
              <a:spcBef>
                <a:spcPct val="0"/>
              </a:spcBef>
              <a:defRPr/>
            </a:pPr>
            <a:r>
              <a:rPr lang="ja-JP" altLang="en-US" sz="2400" b="1" spc="-150" dirty="0" smtClean="0">
                <a:solidFill>
                  <a:prstClr val="white"/>
                </a:solidFill>
              </a:rPr>
              <a:t>生活</a:t>
            </a:r>
            <a:r>
              <a:rPr lang="ja-JP" altLang="en-US" sz="2400" b="1" spc="-150" dirty="0">
                <a:solidFill>
                  <a:prstClr val="white"/>
                </a:solidFill>
              </a:rPr>
              <a:t>支援・介護予防の体制整備におけるコーディネーター・協議体の役割</a:t>
            </a:r>
          </a:p>
        </p:txBody>
      </p:sp>
      <p:sp>
        <p:nvSpPr>
          <p:cNvPr id="27" name="正方形/長方形 26"/>
          <p:cNvSpPr/>
          <p:nvPr/>
        </p:nvSpPr>
        <p:spPr>
          <a:xfrm>
            <a:off x="423879" y="4525708"/>
            <a:ext cx="9445625" cy="1299456"/>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⇒多様な関係主体間の定期的な情報共有及び連携・協働による取組を推進</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28848" y="836712"/>
            <a:ext cx="9445625" cy="3276000"/>
          </a:xfrm>
          <a:prstGeom prst="rect">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⇒多様な主体による多様な取組のコーディネート機能を担い、一体的な活動を推進。コーディネート機能は、以下のＡ～Ｃの機能があるが、当面ＡとＢの機能を中心に充実。</a:t>
            </a: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400" dirty="0">
                <a:solidFill>
                  <a:prstClr val="black"/>
                </a:solidFill>
                <a:latin typeface="HGSｺﾞｼｯｸM" panose="020B0600000000000000" pitchFamily="50" charset="-128"/>
                <a:ea typeface="HGSｺﾞｼｯｸM" panose="020B0600000000000000" pitchFamily="50" charset="-128"/>
              </a:rPr>
              <a:t>　　エリアとしては、第１層の市町村区域、第２層</a:t>
            </a:r>
            <a:r>
              <a:rPr lang="ja-JP" altLang="en-US" sz="1400" dirty="0" smtClean="0">
                <a:solidFill>
                  <a:prstClr val="black"/>
                </a:solidFill>
                <a:latin typeface="HGSｺﾞｼｯｸM" panose="020B0600000000000000" pitchFamily="50" charset="-128"/>
                <a:ea typeface="HGSｺﾞｼｯｸM" panose="020B0600000000000000" pitchFamily="50" charset="-128"/>
              </a:rPr>
              <a:t>の日常生活圏域（中学校区域等）が</a:t>
            </a:r>
            <a:r>
              <a:rPr lang="ja-JP" altLang="en-US" sz="1400" dirty="0">
                <a:solidFill>
                  <a:prstClr val="black"/>
                </a:solidFill>
                <a:latin typeface="HGSｺﾞｼｯｸM" panose="020B0600000000000000" pitchFamily="50" charset="-128"/>
                <a:ea typeface="HGSｺﾞｼｯｸM" panose="020B0600000000000000" pitchFamily="50" charset="-128"/>
              </a:rPr>
              <a:t>あり、平成</a:t>
            </a:r>
            <a:r>
              <a:rPr lang="en-US" altLang="ja-JP" sz="1400" dirty="0">
                <a:solidFill>
                  <a:prstClr val="black"/>
                </a:solidFill>
                <a:latin typeface="HGSｺﾞｼｯｸM" panose="020B0600000000000000" pitchFamily="50" charset="-128"/>
                <a:ea typeface="HGSｺﾞｼｯｸM" panose="020B0600000000000000" pitchFamily="50" charset="-128"/>
              </a:rPr>
              <a:t>26</a:t>
            </a:r>
            <a:r>
              <a:rPr lang="ja-JP" altLang="en-US" sz="1400" dirty="0">
                <a:solidFill>
                  <a:prstClr val="black"/>
                </a:solidFill>
                <a:latin typeface="HGSｺﾞｼｯｸM" panose="020B0600000000000000" pitchFamily="50" charset="-128"/>
                <a:ea typeface="HGSｺﾞｼｯｸM" panose="020B0600000000000000" pitchFamily="50" charset="-128"/>
              </a:rPr>
              <a:t>年度は第１層、平成</a:t>
            </a:r>
            <a:r>
              <a:rPr lang="en-US" altLang="ja-JP" sz="1400" dirty="0">
                <a:solidFill>
                  <a:prstClr val="black"/>
                </a:solidFill>
                <a:latin typeface="HGSｺﾞｼｯｸM" panose="020B0600000000000000" pitchFamily="50" charset="-128"/>
                <a:ea typeface="HGSｺﾞｼｯｸM" panose="020B0600000000000000" pitchFamily="50" charset="-128"/>
              </a:rPr>
              <a:t>29</a:t>
            </a:r>
            <a:r>
              <a:rPr lang="ja-JP" altLang="en-US" sz="1400" dirty="0">
                <a:solidFill>
                  <a:prstClr val="black"/>
                </a:solidFill>
                <a:latin typeface="HGSｺﾞｼｯｸM" panose="020B0600000000000000" pitchFamily="50" charset="-128"/>
                <a:ea typeface="HGSｺﾞｼｯｸM" panose="020B0600000000000000" pitchFamily="50" charset="-128"/>
              </a:rPr>
              <a:t>年度までの間に第２層の充実を目指す。</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①　第１層　市町村区域で、主に資源開発（不足するサービスや担い手の創出・養成、活動する場の確保）中心</a:t>
            </a: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②　第２層　</a:t>
            </a:r>
            <a:r>
              <a:rPr lang="ja-JP" altLang="en-US" sz="1200" dirty="0" smtClean="0">
                <a:solidFill>
                  <a:prstClr val="black"/>
                </a:solidFill>
                <a:latin typeface="HGSｺﾞｼｯｸM" panose="020B0600000000000000" pitchFamily="50" charset="-128"/>
                <a:ea typeface="HGSｺﾞｼｯｸM" panose="020B0600000000000000" pitchFamily="50" charset="-128"/>
              </a:rPr>
              <a:t>日常生活圏域（中学校区域等）で</a:t>
            </a:r>
            <a:r>
              <a:rPr lang="ja-JP" altLang="en-US" sz="1200" dirty="0">
                <a:solidFill>
                  <a:prstClr val="black"/>
                </a:solidFill>
                <a:latin typeface="HGSｺﾞｼｯｸM" panose="020B0600000000000000" pitchFamily="50" charset="-128"/>
                <a:ea typeface="HGSｺﾞｼｯｸM" panose="020B0600000000000000" pitchFamily="50" charset="-128"/>
              </a:rPr>
              <a:t>、第１層の機能の下で具体的な活動を展開</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a:solidFill>
                  <a:prstClr val="black"/>
                </a:solidFill>
                <a:latin typeface="HGSｺﾞｼｯｸM" panose="020B0600000000000000" pitchFamily="50" charset="-128"/>
                <a:ea typeface="HGSｺﾞｼｯｸM" panose="020B0600000000000000" pitchFamily="50" charset="-128"/>
              </a:rPr>
              <a:t>コーディネート機能には、第３層として、個々の生活</a:t>
            </a:r>
            <a:r>
              <a:rPr lang="ja-JP" altLang="en-US" sz="1200" dirty="0" smtClean="0">
                <a:solidFill>
                  <a:prstClr val="black"/>
                </a:solidFill>
                <a:latin typeface="HGSｺﾞｼｯｸM" panose="020B0600000000000000" pitchFamily="50" charset="-128"/>
                <a:ea typeface="HGSｺﾞｼｯｸM" panose="020B0600000000000000" pitchFamily="50" charset="-128"/>
              </a:rPr>
              <a:t>支援・介護予防サービス</a:t>
            </a:r>
            <a:r>
              <a:rPr lang="ja-JP" altLang="en-US" sz="1200" dirty="0">
                <a:solidFill>
                  <a:prstClr val="black"/>
                </a:solidFill>
                <a:latin typeface="HGSｺﾞｼｯｸM" panose="020B0600000000000000" pitchFamily="50" charset="-128"/>
                <a:ea typeface="HGSｺﾞｼｯｸM" panose="020B0600000000000000" pitchFamily="50" charset="-128"/>
              </a:rPr>
              <a:t>の事業主体で、利用者と提供者を</a:t>
            </a:r>
            <a:r>
              <a:rPr lang="ja-JP" altLang="en-US" sz="1200" dirty="0" smtClean="0">
                <a:solidFill>
                  <a:prstClr val="black"/>
                </a:solidFill>
                <a:latin typeface="HGSｺﾞｼｯｸM" panose="020B0600000000000000" pitchFamily="50" charset="-128"/>
                <a:ea typeface="HGSｺﾞｼｯｸM" panose="020B0600000000000000" pitchFamily="50" charset="-128"/>
              </a:rPr>
              <a:t>マッチング</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する</a:t>
            </a:r>
            <a:r>
              <a:rPr lang="ja-JP" altLang="en-US" sz="1200" dirty="0">
                <a:solidFill>
                  <a:prstClr val="black"/>
                </a:solidFill>
                <a:latin typeface="HGSｺﾞｼｯｸM" panose="020B0600000000000000" pitchFamily="50" charset="-128"/>
                <a:ea typeface="HGSｺﾞｼｯｸM" panose="020B0600000000000000" pitchFamily="50" charset="-128"/>
              </a:rPr>
              <a:t>機能</a:t>
            </a:r>
            <a:r>
              <a:rPr lang="ja-JP" altLang="en-US" sz="1200" dirty="0" smtClean="0">
                <a:solidFill>
                  <a:prstClr val="black"/>
                </a:solidFill>
                <a:latin typeface="HGSｺﾞｼｯｸM" panose="020B0600000000000000" pitchFamily="50" charset="-128"/>
                <a:ea typeface="HGSｺﾞｼｯｸM" panose="020B0600000000000000" pitchFamily="50" charset="-128"/>
              </a:rPr>
              <a:t>がある</a:t>
            </a:r>
            <a:r>
              <a:rPr lang="ja-JP" altLang="en-US" sz="1200" dirty="0">
                <a:solidFill>
                  <a:prstClr val="black"/>
                </a:solidFill>
                <a:latin typeface="HGSｺﾞｼｯｸM" panose="020B0600000000000000" pitchFamily="50" charset="-128"/>
                <a:ea typeface="HGSｺﾞｼｯｸM" panose="020B0600000000000000" pitchFamily="50" charset="-128"/>
              </a:rPr>
              <a:t>が、これは本事業の対象外</a:t>
            </a:r>
          </a:p>
        </p:txBody>
      </p:sp>
      <p:sp>
        <p:nvSpPr>
          <p:cNvPr id="9" name="正方形/長方形 8"/>
          <p:cNvSpPr/>
          <p:nvPr/>
        </p:nvSpPr>
        <p:spPr>
          <a:xfrm>
            <a:off x="533711"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（Ａ）</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資　源　開　発</a:t>
            </a:r>
          </a:p>
        </p:txBody>
      </p:sp>
      <p:sp>
        <p:nvSpPr>
          <p:cNvPr id="10" name="正方形/長方形 9"/>
          <p:cNvSpPr/>
          <p:nvPr/>
        </p:nvSpPr>
        <p:spPr>
          <a:xfrm>
            <a:off x="3587138" y="1700808"/>
            <a:ext cx="3069357"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（Ｂ）</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ネットワーク構築</a:t>
            </a:r>
          </a:p>
        </p:txBody>
      </p:sp>
      <p:sp>
        <p:nvSpPr>
          <p:cNvPr id="13" name="正方形/長方形 12"/>
          <p:cNvSpPr/>
          <p:nvPr/>
        </p:nvSpPr>
        <p:spPr>
          <a:xfrm>
            <a:off x="54105" y="836712"/>
            <a:ext cx="374735"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生活支援</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介護予防の基盤整備に向けた取組</a:t>
            </a:r>
          </a:p>
        </p:txBody>
      </p:sp>
      <p:sp>
        <p:nvSpPr>
          <p:cNvPr id="30" name="正方形/長方形 29"/>
          <p:cNvSpPr/>
          <p:nvPr/>
        </p:nvSpPr>
        <p:spPr>
          <a:xfrm>
            <a:off x="533711"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地域に不足するサービスの創出</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サービスの担い手の養成</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元気な高齢者などが担い手として活動する場の確保　　など　</a:t>
            </a:r>
          </a:p>
        </p:txBody>
      </p:sp>
      <p:sp>
        <p:nvSpPr>
          <p:cNvPr id="31" name="正方形/長方形 30"/>
          <p:cNvSpPr/>
          <p:nvPr/>
        </p:nvSpPr>
        <p:spPr>
          <a:xfrm>
            <a:off x="3587138" y="2060808"/>
            <a:ext cx="3069357" cy="757680"/>
          </a:xfrm>
          <a:prstGeom prst="rect">
            <a:avLst/>
          </a:prstGeom>
        </p:spPr>
        <p:style>
          <a:lnRef idx="2">
            <a:schemeClr val="accent1"/>
          </a:lnRef>
          <a:fillRef idx="1">
            <a:schemeClr val="lt1"/>
          </a:fillRef>
          <a:effectRef idx="0">
            <a:schemeClr val="accent1"/>
          </a:effectRef>
          <a:fontRef idx="minor">
            <a:schemeClr val="dk1"/>
          </a:fontRef>
        </p:style>
        <p:txBody>
          <a:bodyPr rIns="54000"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関係者間の情報共有</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サービス提供主体間の連携の</a:t>
            </a:r>
            <a:r>
              <a:rPr lang="ja-JP" altLang="en-US" sz="1100" dirty="0" smtClean="0">
                <a:solidFill>
                  <a:prstClr val="black"/>
                </a:solidFill>
                <a:latin typeface="ＭＳ ゴシック" panose="020B0609070205080204" pitchFamily="49" charset="-128"/>
                <a:ea typeface="ＭＳ ゴシック" panose="020B0609070205080204" pitchFamily="49" charset="-128"/>
              </a:rPr>
              <a:t>体制づくり</a:t>
            </a:r>
            <a:r>
              <a:rPr lang="ja-JP" altLang="en-US" sz="1100" dirty="0">
                <a:solidFill>
                  <a:prstClr val="black"/>
                </a:solidFill>
                <a:latin typeface="ＭＳ ゴシック" panose="020B0609070205080204" pitchFamily="49" charset="-128"/>
                <a:ea typeface="ＭＳ ゴシック" panose="020B0609070205080204" pitchFamily="49" charset="-128"/>
              </a:rPr>
              <a:t>　など　</a:t>
            </a:r>
          </a:p>
        </p:txBody>
      </p:sp>
      <p:grpSp>
        <p:nvGrpSpPr>
          <p:cNvPr id="42" name="グループ化 41"/>
          <p:cNvGrpSpPr/>
          <p:nvPr/>
        </p:nvGrpSpPr>
        <p:grpSpPr>
          <a:xfrm>
            <a:off x="588076" y="5214975"/>
            <a:ext cx="9164076" cy="452522"/>
            <a:chOff x="423839" y="2963217"/>
            <a:chExt cx="9224985" cy="613915"/>
          </a:xfrm>
        </p:grpSpPr>
        <p:sp>
          <p:nvSpPr>
            <p:cNvPr id="34" name="正方形/長方形 33"/>
            <p:cNvSpPr/>
            <p:nvPr/>
          </p:nvSpPr>
          <p:spPr>
            <a:xfrm>
              <a:off x="423839" y="2963217"/>
              <a:ext cx="9224985" cy="613915"/>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a:solidFill>
                  <a:prstClr val="black"/>
                </a:solidFill>
              </a:endParaRPr>
            </a:p>
          </p:txBody>
        </p:sp>
        <p:sp>
          <p:nvSpPr>
            <p:cNvPr id="35" name="円/楕円 34"/>
            <p:cNvSpPr/>
            <p:nvPr/>
          </p:nvSpPr>
          <p:spPr>
            <a:xfrm>
              <a:off x="2324157" y="3055987"/>
              <a:ext cx="1393996" cy="3793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民間企業</a:t>
              </a:r>
            </a:p>
          </p:txBody>
        </p:sp>
        <p:sp>
          <p:nvSpPr>
            <p:cNvPr id="36" name="円/楕円 35"/>
            <p:cNvSpPr/>
            <p:nvPr/>
          </p:nvSpPr>
          <p:spPr>
            <a:xfrm>
              <a:off x="5660144" y="3079071"/>
              <a:ext cx="1876063" cy="372451"/>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ボランティア</a:t>
              </a:r>
            </a:p>
          </p:txBody>
        </p:sp>
        <p:sp>
          <p:nvSpPr>
            <p:cNvPr id="37" name="円/楕円 36"/>
            <p:cNvSpPr/>
            <p:nvPr/>
          </p:nvSpPr>
          <p:spPr>
            <a:xfrm>
              <a:off x="606364" y="3038127"/>
              <a:ext cx="1488015" cy="43627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ＮＰＯ</a:t>
              </a:r>
            </a:p>
          </p:txBody>
        </p:sp>
        <p:sp>
          <p:nvSpPr>
            <p:cNvPr id="39" name="円/楕円 38"/>
            <p:cNvSpPr/>
            <p:nvPr/>
          </p:nvSpPr>
          <p:spPr>
            <a:xfrm>
              <a:off x="3941157" y="3055987"/>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協同組合</a:t>
              </a:r>
            </a:p>
          </p:txBody>
        </p:sp>
        <p:sp>
          <p:nvSpPr>
            <p:cNvPr id="40" name="円/楕円 39"/>
            <p:cNvSpPr/>
            <p:nvPr/>
          </p:nvSpPr>
          <p:spPr>
            <a:xfrm>
              <a:off x="7686596" y="3067552"/>
              <a:ext cx="1698251" cy="406845"/>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社会福祉法人</a:t>
              </a:r>
            </a:p>
          </p:txBody>
        </p:sp>
      </p:grpSp>
      <p:sp>
        <p:nvSpPr>
          <p:cNvPr id="43" name="正方形/長方形 42"/>
          <p:cNvSpPr/>
          <p:nvPr/>
        </p:nvSpPr>
        <p:spPr>
          <a:xfrm>
            <a:off x="571167" y="4877955"/>
            <a:ext cx="9159179"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prstClr val="white"/>
                </a:solidFill>
                <a:latin typeface="HG丸ｺﾞｼｯｸM-PRO" panose="020F0600000000000000" pitchFamily="50" charset="-128"/>
                <a:ea typeface="HG丸ｺﾞｼｯｸM-PRO" panose="020F0600000000000000" pitchFamily="50" charset="-128"/>
              </a:rPr>
              <a:t>生活支援・介護予防サービスの多様な関係主体の参画例</a:t>
            </a:r>
          </a:p>
        </p:txBody>
      </p:sp>
      <p:sp>
        <p:nvSpPr>
          <p:cNvPr id="14" name="加算記号 13"/>
          <p:cNvSpPr/>
          <p:nvPr/>
        </p:nvSpPr>
        <p:spPr>
          <a:xfrm>
            <a:off x="4935544" y="4107515"/>
            <a:ext cx="432256"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488539" y="5949280"/>
            <a:ext cx="9112845" cy="523220"/>
          </a:xfrm>
          <a:prstGeom prst="rect">
            <a:avLst/>
          </a:prstGeom>
          <a:noFill/>
        </p:spPr>
        <p:txBody>
          <a:bodyPr wrap="square" rtlCol="0">
            <a:spAutoFit/>
          </a:bodyPr>
          <a:lstStyle/>
          <a:p>
            <a:pPr marL="252000" indent="-457200"/>
            <a:r>
              <a:rPr lang="en-US" altLang="ja-JP" sz="1400" dirty="0" smtClean="0">
                <a:solidFill>
                  <a:prstClr val="black"/>
                </a:solidFill>
                <a:latin typeface="ＭＳ Ｐゴシック"/>
              </a:rPr>
              <a:t>※</a:t>
            </a:r>
            <a:r>
              <a:rPr lang="ja-JP" altLang="en-US" sz="1400" dirty="0">
                <a:solidFill>
                  <a:prstClr val="black"/>
                </a:solidFill>
                <a:latin typeface="ＭＳ Ｐゴシック"/>
              </a:rPr>
              <a:t>　コーディネーターの職種や配置場所については、一律には限定せず、地域の実情に応じて多様な主体が活用できる仕組みとする予定であるが、市町村や地域包括支援センターと連携しながら活動することが重要</a:t>
            </a:r>
          </a:p>
        </p:txBody>
      </p:sp>
      <p:sp>
        <p:nvSpPr>
          <p:cNvPr id="2" name="大かっこ 1"/>
          <p:cNvSpPr/>
          <p:nvPr/>
        </p:nvSpPr>
        <p:spPr>
          <a:xfrm>
            <a:off x="797101" y="3284984"/>
            <a:ext cx="8953700" cy="720080"/>
          </a:xfrm>
          <a:prstGeom prst="bracketPair">
            <a:avLst>
              <a:gd name="adj" fmla="val 149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 name="正方形/長方形 2"/>
          <p:cNvSpPr/>
          <p:nvPr/>
        </p:nvSpPr>
        <p:spPr>
          <a:xfrm>
            <a:off x="9462221" y="5443809"/>
            <a:ext cx="268120" cy="26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33" name="正方形/長方形 32"/>
          <p:cNvSpPr/>
          <p:nvPr/>
        </p:nvSpPr>
        <p:spPr>
          <a:xfrm>
            <a:off x="6714273" y="1700848"/>
            <a:ext cx="3016073"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（Ｃ）</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ニーズと取組のマッチング</a:t>
            </a:r>
          </a:p>
        </p:txBody>
      </p:sp>
      <p:sp>
        <p:nvSpPr>
          <p:cNvPr id="32" name="正方形/長方形 31"/>
          <p:cNvSpPr/>
          <p:nvPr/>
        </p:nvSpPr>
        <p:spPr>
          <a:xfrm>
            <a:off x="6714273" y="2060808"/>
            <a:ext cx="3037880"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地域の支援ニーズとサービス提供主体の活動をマッチング</a:t>
            </a: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など</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2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9</a:t>
            </a:fld>
            <a:endParaRPr lang="en-US" altLang="ja-JP" sz="1600" b="1" dirty="0">
              <a:solidFill>
                <a:prstClr val="black"/>
              </a:solidFill>
              <a:latin typeface="+mn-ea"/>
            </a:endParaRPr>
          </a:p>
        </p:txBody>
      </p:sp>
    </p:spTree>
    <p:extLst>
      <p:ext uri="{BB962C8B-B14F-4D97-AF65-F5344CB8AC3E}">
        <p14:creationId xmlns:p14="http://schemas.microsoft.com/office/powerpoint/2010/main" val="2249012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20057" y="4530541"/>
            <a:ext cx="9650846" cy="1634770"/>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a:t>
            </a:r>
            <a:r>
              <a:rPr lang="ja-JP" altLang="en-US" sz="1400" dirty="0"/>
              <a:t>地域における助け合いや生活支援・介護予防サービスの提供実績がある者、または中間支援を行う団体等であって、地域でコーディネート機能を適切に担うことができる者。</a:t>
            </a:r>
            <a:endParaRPr lang="en-US" altLang="ja-JP" sz="1400" dirty="0"/>
          </a:p>
          <a:p>
            <a:pPr algn="l"/>
            <a:r>
              <a:rPr lang="ja-JP" altLang="en-US" sz="1400" dirty="0"/>
              <a:t>○特定の資格要件は定めず、市民活動</a:t>
            </a:r>
            <a:r>
              <a:rPr lang="ja-JP" altLang="en-US" sz="1400" dirty="0" smtClean="0"/>
              <a:t>への理解</a:t>
            </a:r>
            <a:r>
              <a:rPr lang="ja-JP" altLang="en-US" sz="1400" dirty="0"/>
              <a:t>があり、多様な理念をもつ地域のサービス提供主体と連絡調整できる立場の者であって、国や都道府県</a:t>
            </a:r>
            <a:r>
              <a:rPr lang="ja-JP" altLang="en-US" sz="1400" dirty="0" smtClean="0"/>
              <a:t>が実施する研修</a:t>
            </a:r>
            <a:r>
              <a:rPr lang="ja-JP" altLang="en-US" sz="1400" dirty="0"/>
              <a:t>を修了した者が望ましい。</a:t>
            </a:r>
            <a:endParaRPr lang="en-US" altLang="ja-JP" sz="1400" dirty="0"/>
          </a:p>
          <a:p>
            <a:pPr algn="l"/>
            <a:r>
              <a:rPr lang="ja-JP" altLang="en-US" sz="1400" dirty="0"/>
              <a:t>○コーディネーターが属する組織の活動の枠組みを超えた視点、地域の公益的活動の視点、公平中立な視点を有することが</a:t>
            </a:r>
            <a:r>
              <a:rPr lang="ja-JP" altLang="en-US" sz="1400" dirty="0" smtClean="0"/>
              <a:t>適当。</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市町村が定める活動区域ごとに、</a:t>
            </a:r>
            <a:r>
              <a:rPr lang="ja-JP" altLang="en-US" sz="1400" b="1" u="sng" dirty="0" smtClean="0">
                <a:solidFill>
                  <a:srgbClr val="FF0000"/>
                </a:solidFill>
              </a:rPr>
              <a:t>関係者のネットワークや既存の取組・組織等も活用しながら</a:t>
            </a:r>
            <a:r>
              <a:rPr lang="ja-JP" altLang="en-US" sz="1400" dirty="0" smtClean="0"/>
              <a:t>、資源開発、関係者のネットワーク化、地域の支援ニーズとサービス提供主体のマッチング等のコーディネート業務を実施することにより、地域における生活支援・介護予防サービスの提供体制の整備に向けた取組を推進する。</a:t>
            </a:r>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05052" y="3269741"/>
            <a:ext cx="9650846" cy="102520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常勤・非常勤やボランティアなどの雇用形態については問わず、また、職種、人数、配置場所、勤務形態等は一律には限定せず、</a:t>
            </a:r>
            <a:r>
              <a:rPr lang="ja-JP" altLang="en-US" sz="1400" b="1" u="sng" dirty="0">
                <a:solidFill>
                  <a:srgbClr val="FF0000"/>
                </a:solidFill>
              </a:rPr>
              <a:t>地域の実情に応じた多様な配置が可能</a:t>
            </a:r>
            <a:r>
              <a:rPr lang="ja-JP" altLang="en-US" sz="1400" dirty="0"/>
              <a:t>であるが、</a:t>
            </a:r>
            <a:r>
              <a:rPr lang="ja-JP" altLang="en-US" sz="1400" b="1" u="sng" dirty="0">
                <a:solidFill>
                  <a:srgbClr val="FF0000"/>
                </a:solidFill>
              </a:rPr>
              <a:t>市町村や地域包括支援センターと連携しながら活動</a:t>
            </a:r>
            <a:r>
              <a:rPr lang="ja-JP" altLang="en-US" sz="1400" dirty="0"/>
              <a:t>することが重要。</a:t>
            </a:r>
            <a:endParaRPr lang="en-US" altLang="ja-JP" sz="1400" dirty="0"/>
          </a:p>
          <a:p>
            <a:pPr algn="l"/>
            <a:endParaRPr lang="en-US" altLang="ja-JP" sz="1400" dirty="0" smtClean="0"/>
          </a:p>
        </p:txBody>
      </p:sp>
      <p:sp>
        <p:nvSpPr>
          <p:cNvPr id="9" name="角丸四角形 8"/>
          <p:cNvSpPr/>
          <p:nvPr/>
        </p:nvSpPr>
        <p:spPr>
          <a:xfrm>
            <a:off x="105061" y="308963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配置</a:t>
            </a:r>
            <a:endParaRPr kumimoji="1" lang="ja-JP" altLang="en-US" b="1" dirty="0">
              <a:solidFill>
                <a:schemeClr val="tx1"/>
              </a:solidFill>
            </a:endParaRPr>
          </a:p>
        </p:txBody>
      </p:sp>
      <p:sp>
        <p:nvSpPr>
          <p:cNvPr id="11" name="角丸四角形 10"/>
          <p:cNvSpPr/>
          <p:nvPr/>
        </p:nvSpPr>
        <p:spPr>
          <a:xfrm>
            <a:off x="120076" y="4364287"/>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資格・要件</a:t>
            </a:r>
            <a:endParaRPr kumimoji="1" lang="ja-JP" altLang="en-US" b="1" dirty="0">
              <a:solidFill>
                <a:schemeClr val="tx1"/>
              </a:solidFill>
            </a:endParaRPr>
          </a:p>
        </p:txBody>
      </p:sp>
      <p:sp>
        <p:nvSpPr>
          <p:cNvPr id="14" name="タイトル 1"/>
          <p:cNvSpPr txBox="1">
            <a:spLocks/>
          </p:cNvSpPr>
          <p:nvPr/>
        </p:nvSpPr>
        <p:spPr>
          <a:xfrm>
            <a:off x="105052" y="2036648"/>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○生活支援の担い手の養成、サービスの開発等の</a:t>
            </a:r>
            <a:r>
              <a:rPr lang="ja-JP" altLang="en-US" sz="1400" b="1" u="sng" dirty="0" smtClean="0">
                <a:solidFill>
                  <a:srgbClr val="FF0000"/>
                </a:solidFill>
              </a:rPr>
              <a:t>資源開発</a:t>
            </a:r>
            <a:r>
              <a:rPr lang="ja-JP" altLang="en-US" sz="1400" dirty="0"/>
              <a:t>・・</a:t>
            </a:r>
            <a:r>
              <a:rPr lang="ja-JP" altLang="en-US" sz="1400" dirty="0" smtClean="0"/>
              <a:t>・・・第１層、第２層</a:t>
            </a:r>
            <a:endParaRPr lang="en-US" altLang="ja-JP" sz="1400" dirty="0" smtClean="0"/>
          </a:p>
          <a:p>
            <a:pPr algn="l"/>
            <a:r>
              <a:rPr lang="ja-JP" altLang="en-US" sz="1400" dirty="0" smtClean="0"/>
              <a:t>○サービス提供主体等の関係者の</a:t>
            </a:r>
            <a:r>
              <a:rPr lang="ja-JP" altLang="en-US" sz="1400" b="1" u="sng" dirty="0" smtClean="0">
                <a:solidFill>
                  <a:srgbClr val="FF0000"/>
                </a:solidFill>
              </a:rPr>
              <a:t>ネットワーク構築</a:t>
            </a:r>
            <a:r>
              <a:rPr lang="ja-JP" altLang="en-US" sz="1400" dirty="0" smtClean="0"/>
              <a:t>・・・・・・・・・・・・第１層、第２層</a:t>
            </a:r>
            <a:endParaRPr lang="en-US" altLang="ja-JP" sz="1400" dirty="0" smtClean="0"/>
          </a:p>
          <a:p>
            <a:pPr algn="l"/>
            <a:r>
              <a:rPr lang="ja-JP" altLang="en-US" sz="1400" dirty="0" smtClean="0"/>
              <a:t>○地域の支援ニーズとサービス提供主体の活動の</a:t>
            </a:r>
            <a:r>
              <a:rPr lang="ja-JP" altLang="en-US" sz="1400" b="1" u="sng" dirty="0" smtClean="0">
                <a:solidFill>
                  <a:srgbClr val="FF0000"/>
                </a:solidFill>
              </a:rPr>
              <a:t>マッチング</a:t>
            </a:r>
            <a:r>
              <a:rPr lang="ja-JP" altLang="en-US" sz="1400" dirty="0" smtClean="0"/>
              <a:t>　</a:t>
            </a:r>
            <a:r>
              <a:rPr lang="ja-JP" altLang="en-US" sz="1400" dirty="0"/>
              <a:t>・・・</a:t>
            </a:r>
            <a:r>
              <a:rPr lang="ja-JP" altLang="en-US" sz="1400" dirty="0" smtClean="0"/>
              <a:t>第２層</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6" name="正方形/長方形 15"/>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コーディネーターの目的・役割等について</a:t>
            </a:r>
            <a:endParaRPr lang="ja-JP" altLang="en-US" sz="1600" b="1" dirty="0">
              <a:solidFill>
                <a:schemeClr val="bg1"/>
              </a:solidFill>
              <a:latin typeface="+mn-ea"/>
            </a:endParaRPr>
          </a:p>
        </p:txBody>
      </p:sp>
      <p:sp>
        <p:nvSpPr>
          <p:cNvPr id="1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10</a:t>
            </a:fld>
            <a:endParaRPr lang="en-US" altLang="ja-JP" sz="1600" b="1" dirty="0">
              <a:solidFill>
                <a:prstClr val="black"/>
              </a:solidFill>
              <a:latin typeface="+mn-ea"/>
            </a:endParaRPr>
          </a:p>
        </p:txBody>
      </p:sp>
    </p:spTree>
    <p:extLst>
      <p:ext uri="{BB962C8B-B14F-4D97-AF65-F5344CB8AC3E}">
        <p14:creationId xmlns:p14="http://schemas.microsoft.com/office/powerpoint/2010/main" val="163397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20057" y="5140163"/>
            <a:ext cx="9650846" cy="1385337"/>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○行政機関（市町村、地域包括支援センター等）</a:t>
            </a:r>
            <a:endParaRPr lang="en-US" altLang="ja-JP" sz="1400" dirty="0" smtClean="0"/>
          </a:p>
          <a:p>
            <a:pPr algn="l"/>
            <a:r>
              <a:rPr lang="ja-JP" altLang="en-US" sz="1400" dirty="0" smtClean="0"/>
              <a:t>○コーディネーター</a:t>
            </a:r>
            <a:endParaRPr lang="en-US" altLang="ja-JP" sz="1400" dirty="0" smtClean="0"/>
          </a:p>
          <a:p>
            <a:pPr algn="l"/>
            <a:r>
              <a:rPr lang="ja-JP" altLang="en-US" sz="1400" dirty="0" smtClean="0"/>
              <a:t>○地域の関係者（ＮＰＯ、社会福祉法人、社会福祉協議会、地縁組織、協同組合、民間企業、ボランティア団体、介護サービス事業者、シルバー人材センター等）</a:t>
            </a:r>
            <a:endParaRPr lang="en-US" altLang="ja-JP" sz="1400" dirty="0" smtClean="0"/>
          </a:p>
          <a:p>
            <a:pPr algn="l"/>
            <a:r>
              <a:rPr lang="ja-JP" altLang="en-US" sz="1400" dirty="0"/>
              <a:t>　</a:t>
            </a:r>
            <a:r>
              <a:rPr lang="en-US" altLang="ja-JP" sz="1400" dirty="0" smtClean="0"/>
              <a:t>※</a:t>
            </a:r>
            <a:r>
              <a:rPr lang="ja-JP" altLang="en-US" sz="1400" dirty="0" smtClean="0"/>
              <a:t>この他にも地域の実情に応じて適宜参画者を募ることが望ましい。</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生活支援・介護予防サービスの体制整備に向けて、多様なサービス提供主体の参画が求められることから、</a:t>
            </a:r>
            <a:r>
              <a:rPr lang="ja-JP" altLang="en-US" sz="1400" b="1" u="sng" dirty="0" smtClean="0">
                <a:solidFill>
                  <a:srgbClr val="FF0000"/>
                </a:solidFill>
              </a:rPr>
              <a:t>市町村が主体</a:t>
            </a:r>
            <a:r>
              <a:rPr lang="ja-JP" altLang="en-US" sz="1400" dirty="0" smtClean="0"/>
              <a:t>となって、</a:t>
            </a:r>
            <a:r>
              <a:rPr lang="ja-JP" altLang="en-US" sz="1400" b="1" u="sng" dirty="0" smtClean="0">
                <a:solidFill>
                  <a:srgbClr val="FF0000"/>
                </a:solidFill>
              </a:rPr>
              <a:t>「定期的な情報の共有・連携強化の場」として設置する</a:t>
            </a:r>
            <a:r>
              <a:rPr lang="ja-JP" altLang="en-US" sz="1400" dirty="0" smtClean="0"/>
              <a:t>ことにより、多様な主体間の情報共有及び連携・協働による資源開発等を推進する。</a:t>
            </a:r>
            <a:endParaRPr lang="en-US" altLang="ja-JP" sz="1400" dirty="0" smtClean="0"/>
          </a:p>
          <a:p>
            <a:pPr algn="l"/>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20072" y="3657668"/>
            <a:ext cx="9650846" cy="120527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solidFill>
                  <a:srgbClr val="FF0000"/>
                </a:solidFill>
              </a:rPr>
              <a:t>　</a:t>
            </a:r>
            <a:r>
              <a:rPr lang="ja-JP" altLang="en-US" sz="1400" b="1" u="sng" dirty="0" smtClean="0">
                <a:solidFill>
                  <a:srgbClr val="FF0000"/>
                </a:solidFill>
              </a:rPr>
              <a:t>設置主体は市町村</a:t>
            </a:r>
            <a:r>
              <a:rPr lang="ja-JP" altLang="en-US" sz="1400" dirty="0" smtClean="0"/>
              <a:t>であり、第１層のコーディネーターが協力して地域の関係者のネットワーク化を図り、設置する。</a:t>
            </a:r>
            <a:endParaRPr lang="en-US" altLang="ja-JP" sz="1400" dirty="0" smtClean="0"/>
          </a:p>
          <a:p>
            <a:pPr algn="l"/>
            <a:r>
              <a:rPr lang="ja-JP" altLang="en-US" sz="1400" dirty="0"/>
              <a:t>　</a:t>
            </a:r>
            <a:r>
              <a:rPr lang="en-US" altLang="ja-JP" sz="1400" dirty="0" smtClean="0"/>
              <a:t>※</a:t>
            </a:r>
            <a:r>
              <a:rPr lang="ja-JP" altLang="en-US" sz="1400" dirty="0" smtClean="0"/>
              <a:t>地域の実情に応じた様々なネットワーク化の手法が考えられるため、既に類似の目的を持ったネットワーク会議等が開催されている場合は、その枠組みを活用することも可能。</a:t>
            </a:r>
            <a:endParaRPr lang="en-US" altLang="ja-JP" sz="1400" dirty="0" smtClean="0"/>
          </a:p>
          <a:p>
            <a:pPr algn="l"/>
            <a:r>
              <a:rPr lang="ja-JP" altLang="en-US" sz="1400" dirty="0" smtClean="0"/>
              <a:t>　</a:t>
            </a:r>
            <a:r>
              <a:rPr lang="en-US" altLang="ja-JP" sz="1400" dirty="0" smtClean="0"/>
              <a:t>※</a:t>
            </a:r>
            <a:r>
              <a:rPr lang="ja-JP" altLang="en-US" sz="1400" dirty="0" smtClean="0"/>
              <a:t>特定の事業者の活動の枠組みを超えた協議が行われることが重要。</a:t>
            </a:r>
            <a:endParaRPr lang="en-US" altLang="ja-JP" sz="1400" dirty="0" smtClean="0"/>
          </a:p>
        </p:txBody>
      </p:sp>
      <p:sp>
        <p:nvSpPr>
          <p:cNvPr id="9" name="角丸四角形 8"/>
          <p:cNvSpPr/>
          <p:nvPr/>
        </p:nvSpPr>
        <p:spPr>
          <a:xfrm>
            <a:off x="120076" y="3477560"/>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設置主体</a:t>
            </a:r>
            <a:endParaRPr kumimoji="1" lang="ja-JP" altLang="en-US" b="1" dirty="0">
              <a:solidFill>
                <a:schemeClr val="tx1"/>
              </a:solidFill>
            </a:endParaRPr>
          </a:p>
        </p:txBody>
      </p:sp>
      <p:sp>
        <p:nvSpPr>
          <p:cNvPr id="11" name="角丸四角形 10"/>
          <p:cNvSpPr/>
          <p:nvPr/>
        </p:nvSpPr>
        <p:spPr>
          <a:xfrm>
            <a:off x="120076" y="4946191"/>
            <a:ext cx="1635993"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構成団体等</a:t>
            </a:r>
            <a:endParaRPr kumimoji="1" lang="ja-JP" altLang="en-US" b="1" dirty="0">
              <a:solidFill>
                <a:schemeClr val="tx1"/>
              </a:solidFill>
            </a:endParaRPr>
          </a:p>
        </p:txBody>
      </p:sp>
      <p:sp>
        <p:nvSpPr>
          <p:cNvPr id="14" name="タイトル 1"/>
          <p:cNvSpPr txBox="1">
            <a:spLocks/>
          </p:cNvSpPr>
          <p:nvPr/>
        </p:nvSpPr>
        <p:spPr>
          <a:xfrm>
            <a:off x="105051" y="2050507"/>
            <a:ext cx="9650846" cy="1357715"/>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○コーディネーターの組織的な補完</a:t>
            </a:r>
            <a:endParaRPr lang="en-US" altLang="ja-JP" sz="1400" dirty="0" smtClean="0"/>
          </a:p>
          <a:p>
            <a:pPr algn="l"/>
            <a:r>
              <a:rPr lang="ja-JP" altLang="en-US" sz="1400" dirty="0" smtClean="0"/>
              <a:t>○地域ニーズの把握、情報の見える化の推進（アンケート調査やマッピング等の実施）</a:t>
            </a:r>
            <a:endParaRPr lang="en-US" altLang="ja-JP" sz="1400" dirty="0" smtClean="0"/>
          </a:p>
          <a:p>
            <a:pPr algn="l"/>
            <a:r>
              <a:rPr lang="ja-JP" altLang="en-US" sz="1400" dirty="0" smtClean="0"/>
              <a:t>○企画、立案、方針策定を行う場</a:t>
            </a:r>
            <a:endParaRPr lang="en-US" altLang="ja-JP" sz="1400" dirty="0" smtClean="0"/>
          </a:p>
          <a:p>
            <a:pPr algn="l"/>
            <a:r>
              <a:rPr lang="ja-JP" altLang="en-US" sz="1400" dirty="0" smtClean="0"/>
              <a:t>○地域づくりにおける意識の統一を図る場</a:t>
            </a:r>
            <a:endParaRPr lang="en-US" altLang="ja-JP" sz="1400" dirty="0" smtClean="0"/>
          </a:p>
          <a:p>
            <a:pPr algn="l"/>
            <a:r>
              <a:rPr lang="ja-JP" altLang="en-US" sz="1400" dirty="0" smtClean="0"/>
              <a:t>○情報交換の場、働きかけの場</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5" name="正方形/長方形 14"/>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a:solidFill>
                  <a:schemeClr val="bg1"/>
                </a:solidFill>
                <a:latin typeface="+mn-ea"/>
              </a:rPr>
              <a:t>協議体</a:t>
            </a:r>
            <a:r>
              <a:rPr lang="ja-JP" altLang="en-US" sz="2400" b="1" dirty="0" smtClean="0">
                <a:solidFill>
                  <a:schemeClr val="bg1"/>
                </a:solidFill>
                <a:latin typeface="+mn-ea"/>
              </a:rPr>
              <a:t>の目的・役割等について</a:t>
            </a:r>
            <a:endParaRPr lang="ja-JP" altLang="en-US" sz="1600" b="1" dirty="0">
              <a:solidFill>
                <a:schemeClr val="bg1"/>
              </a:solidFill>
              <a:latin typeface="+mn-ea"/>
            </a:endParaRPr>
          </a:p>
        </p:txBody>
      </p:sp>
      <p:sp>
        <p:nvSpPr>
          <p:cNvPr id="1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11</a:t>
            </a:fld>
            <a:endParaRPr lang="en-US" altLang="ja-JP" sz="1600" b="1" dirty="0">
              <a:solidFill>
                <a:prstClr val="black"/>
              </a:solidFill>
              <a:latin typeface="+mn-ea"/>
            </a:endParaRPr>
          </a:p>
        </p:txBody>
      </p:sp>
    </p:spTree>
    <p:extLst>
      <p:ext uri="{BB962C8B-B14F-4D97-AF65-F5344CB8AC3E}">
        <p14:creationId xmlns:p14="http://schemas.microsoft.com/office/powerpoint/2010/main" val="4220668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円/楕円 145"/>
          <p:cNvSpPr/>
          <p:nvPr/>
        </p:nvSpPr>
        <p:spPr>
          <a:xfrm>
            <a:off x="0" y="3861048"/>
            <a:ext cx="9906000" cy="2996952"/>
          </a:xfrm>
          <a:prstGeom prst="ellipse">
            <a:avLst/>
          </a:prstGeom>
          <a:solidFill>
            <a:schemeClr val="accent6">
              <a:lumMod val="40000"/>
              <a:lumOff val="60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974558" y="5445224"/>
            <a:ext cx="3938887"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9" name="正方形/長方形 88"/>
          <p:cNvSpPr/>
          <p:nvPr/>
        </p:nvSpPr>
        <p:spPr>
          <a:xfrm flipV="1">
            <a:off x="858096" y="5013176"/>
            <a:ext cx="3938887"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flipV="1">
            <a:off x="272480" y="3212976"/>
            <a:ext cx="2418269"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72480" y="3068960"/>
            <a:ext cx="2730303" cy="369332"/>
          </a:xfrm>
          <a:prstGeom prst="rect">
            <a:avLst/>
          </a:prstGeom>
          <a:noFill/>
        </p:spPr>
        <p:txBody>
          <a:bodyPr wrap="square" rtlCol="0">
            <a:spAutoFit/>
          </a:bodyPr>
          <a:lstStyle/>
          <a:p>
            <a:r>
              <a:rPr kumimoji="1" lang="ja-JP" altLang="en-US" b="1" dirty="0" smtClean="0"/>
              <a:t>第</a:t>
            </a:r>
            <a:r>
              <a:rPr kumimoji="1" lang="en-US" altLang="ja-JP" b="1" dirty="0" smtClean="0"/>
              <a:t>1</a:t>
            </a:r>
            <a:r>
              <a:rPr kumimoji="1" lang="ja-JP" altLang="en-US" b="1" dirty="0" smtClean="0"/>
              <a:t>層　市町村全域</a:t>
            </a:r>
            <a:endParaRPr kumimoji="1" lang="ja-JP" altLang="en-US" b="1" dirty="0"/>
          </a:p>
        </p:txBody>
      </p:sp>
      <p:sp>
        <p:nvSpPr>
          <p:cNvPr id="5" name="円/楕円 4"/>
          <p:cNvSpPr/>
          <p:nvPr/>
        </p:nvSpPr>
        <p:spPr>
          <a:xfrm>
            <a:off x="2690749" y="3429000"/>
            <a:ext cx="4524503" cy="1368152"/>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円/楕円 14"/>
          <p:cNvSpPr/>
          <p:nvPr/>
        </p:nvSpPr>
        <p:spPr>
          <a:xfrm>
            <a:off x="3080792" y="314096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smtClean="0"/>
              <a:t>中間支援組織</a:t>
            </a:r>
            <a:endParaRPr kumimoji="1" lang="ja-JP" altLang="en-US" sz="1200" dirty="0"/>
          </a:p>
        </p:txBody>
      </p:sp>
      <p:sp>
        <p:nvSpPr>
          <p:cNvPr id="16" name="円/楕円 15"/>
          <p:cNvSpPr/>
          <p:nvPr/>
        </p:nvSpPr>
        <p:spPr>
          <a:xfrm>
            <a:off x="3314818" y="42930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t>地縁組織</a:t>
            </a:r>
            <a:endParaRPr kumimoji="1" lang="ja-JP" altLang="en-US" sz="1400" dirty="0"/>
          </a:p>
        </p:txBody>
      </p:sp>
      <p:sp>
        <p:nvSpPr>
          <p:cNvPr id="17" name="円/楕円 16"/>
          <p:cNvSpPr/>
          <p:nvPr/>
        </p:nvSpPr>
        <p:spPr>
          <a:xfrm>
            <a:off x="1910662" y="350100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社協</a:t>
            </a:r>
            <a:endParaRPr kumimoji="1" lang="ja-JP" altLang="en-US" sz="1400" dirty="0"/>
          </a:p>
        </p:txBody>
      </p:sp>
      <p:sp>
        <p:nvSpPr>
          <p:cNvPr id="18" name="円/楕円 17"/>
          <p:cNvSpPr/>
          <p:nvPr/>
        </p:nvSpPr>
        <p:spPr>
          <a:xfrm>
            <a:off x="6279147" y="35730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21" name="円/楕円 20"/>
          <p:cNvSpPr/>
          <p:nvPr/>
        </p:nvSpPr>
        <p:spPr>
          <a:xfrm>
            <a:off x="5343043" y="314096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市町村</a:t>
            </a:r>
            <a:endParaRPr kumimoji="1" lang="ja-JP" altLang="en-US" sz="1400" dirty="0"/>
          </a:p>
        </p:txBody>
      </p:sp>
      <p:sp>
        <p:nvSpPr>
          <p:cNvPr id="27" name="テキスト ボックス 26"/>
          <p:cNvSpPr txBox="1"/>
          <p:nvPr/>
        </p:nvSpPr>
        <p:spPr>
          <a:xfrm>
            <a:off x="4250922" y="3861048"/>
            <a:ext cx="1092121"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20" name="円/楕円 19"/>
          <p:cNvSpPr/>
          <p:nvPr/>
        </p:nvSpPr>
        <p:spPr>
          <a:xfrm>
            <a:off x="1910662" y="4077072"/>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400" dirty="0" smtClean="0"/>
              <a:t>NPO</a:t>
            </a:r>
            <a:endParaRPr kumimoji="1" lang="ja-JP" altLang="en-US" sz="1400" dirty="0"/>
          </a:p>
        </p:txBody>
      </p:sp>
      <p:sp>
        <p:nvSpPr>
          <p:cNvPr id="37" name="円/楕円 36"/>
          <p:cNvSpPr/>
          <p:nvPr/>
        </p:nvSpPr>
        <p:spPr>
          <a:xfrm>
            <a:off x="4796983" y="42930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民間企業</a:t>
            </a:r>
            <a:endParaRPr kumimoji="1" lang="ja-JP" altLang="en-US" sz="1400" dirty="0"/>
          </a:p>
        </p:txBody>
      </p:sp>
      <p:sp>
        <p:nvSpPr>
          <p:cNvPr id="39" name="円/楕円 38"/>
          <p:cNvSpPr/>
          <p:nvPr/>
        </p:nvSpPr>
        <p:spPr>
          <a:xfrm>
            <a:off x="6279147" y="422108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dirty="0" smtClean="0"/>
              <a:t>ボランティア団体</a:t>
            </a:r>
            <a:endParaRPr kumimoji="1" lang="ja-JP" altLang="en-US" sz="1050" dirty="0"/>
          </a:p>
        </p:txBody>
      </p:sp>
      <p:sp>
        <p:nvSpPr>
          <p:cNvPr id="45" name="テキスト ボックス 44"/>
          <p:cNvSpPr txBox="1"/>
          <p:nvPr/>
        </p:nvSpPr>
        <p:spPr>
          <a:xfrm>
            <a:off x="858096" y="4859868"/>
            <a:ext cx="4172913" cy="369332"/>
          </a:xfrm>
          <a:prstGeom prst="rect">
            <a:avLst/>
          </a:prstGeom>
          <a:noFill/>
        </p:spPr>
        <p:txBody>
          <a:bodyPr wrap="square" rtlCol="0">
            <a:spAutoFit/>
          </a:bodyPr>
          <a:lstStyle/>
          <a:p>
            <a:r>
              <a:rPr kumimoji="1" lang="ja-JP" altLang="en-US" b="1" dirty="0" smtClean="0"/>
              <a:t>第</a:t>
            </a:r>
            <a:r>
              <a:rPr kumimoji="1" lang="en-US" altLang="ja-JP" b="1" dirty="0" smtClean="0"/>
              <a:t>2</a:t>
            </a:r>
            <a:r>
              <a:rPr kumimoji="1" lang="ja-JP" altLang="en-US" b="1" dirty="0" smtClean="0"/>
              <a:t>層　日常生活圏域（中学校区等）</a:t>
            </a:r>
            <a:endParaRPr kumimoji="1" lang="ja-JP" altLang="en-US" b="1" dirty="0"/>
          </a:p>
        </p:txBody>
      </p:sp>
      <p:sp>
        <p:nvSpPr>
          <p:cNvPr id="47" name="テキスト ボックス 46"/>
          <p:cNvSpPr txBox="1"/>
          <p:nvPr/>
        </p:nvSpPr>
        <p:spPr>
          <a:xfrm>
            <a:off x="2222697" y="5733256"/>
            <a:ext cx="1092121"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48" name="円/楕円 47"/>
          <p:cNvSpPr/>
          <p:nvPr/>
        </p:nvSpPr>
        <p:spPr>
          <a:xfrm>
            <a:off x="818541"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t>地区社協</a:t>
            </a:r>
            <a:endParaRPr kumimoji="1" lang="ja-JP" altLang="en-US" sz="1400" dirty="0"/>
          </a:p>
        </p:txBody>
      </p:sp>
      <p:sp>
        <p:nvSpPr>
          <p:cNvPr id="49" name="円/楕円 48"/>
          <p:cNvSpPr/>
          <p:nvPr/>
        </p:nvSpPr>
        <p:spPr>
          <a:xfrm>
            <a:off x="3236809" y="53732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50" name="円/楕円 49"/>
          <p:cNvSpPr/>
          <p:nvPr/>
        </p:nvSpPr>
        <p:spPr>
          <a:xfrm>
            <a:off x="818541" y="53732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400" dirty="0" smtClean="0"/>
              <a:t>NPO</a:t>
            </a:r>
            <a:endParaRPr kumimoji="1" lang="ja-JP" altLang="en-US" sz="1400" dirty="0"/>
          </a:p>
        </p:txBody>
      </p:sp>
      <p:sp>
        <p:nvSpPr>
          <p:cNvPr id="51" name="円/楕円 50"/>
          <p:cNvSpPr/>
          <p:nvPr/>
        </p:nvSpPr>
        <p:spPr>
          <a:xfrm>
            <a:off x="3236809"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意欲ある住民</a:t>
            </a:r>
            <a:endParaRPr kumimoji="1" lang="ja-JP" altLang="en-US" sz="1400" dirty="0"/>
          </a:p>
        </p:txBody>
      </p:sp>
      <p:grpSp>
        <p:nvGrpSpPr>
          <p:cNvPr id="6" name="グループ化 66"/>
          <p:cNvGrpSpPr/>
          <p:nvPr/>
        </p:nvGrpSpPr>
        <p:grpSpPr>
          <a:xfrm>
            <a:off x="818541" y="5229200"/>
            <a:ext cx="312035" cy="432048"/>
            <a:chOff x="2843808" y="548680"/>
            <a:chExt cx="504056" cy="634217"/>
          </a:xfrm>
          <a:solidFill>
            <a:schemeClr val="accent6">
              <a:lumMod val="75000"/>
            </a:schemeClr>
          </a:solidFill>
        </p:grpSpPr>
        <p:sp>
          <p:nvSpPr>
            <p:cNvPr id="68" name="円/楕円 6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51"/>
          <p:cNvGrpSpPr/>
          <p:nvPr/>
        </p:nvGrpSpPr>
        <p:grpSpPr>
          <a:xfrm>
            <a:off x="2534731" y="5229200"/>
            <a:ext cx="468052" cy="504056"/>
            <a:chOff x="2843808" y="548680"/>
            <a:chExt cx="504056" cy="634217"/>
          </a:xfrm>
          <a:solidFill>
            <a:schemeClr val="tx2">
              <a:lumMod val="60000"/>
              <a:lumOff val="40000"/>
            </a:schemeClr>
          </a:solidFill>
        </p:grpSpPr>
        <p:sp>
          <p:nvSpPr>
            <p:cNvPr id="95" name="円/楕円 94"/>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タイトル 1"/>
          <p:cNvSpPr txBox="1">
            <a:spLocks/>
          </p:cNvSpPr>
          <p:nvPr/>
        </p:nvSpPr>
        <p:spPr>
          <a:xfrm>
            <a:off x="17330" y="0"/>
            <a:ext cx="9906000" cy="540000"/>
          </a:xfrm>
          <a:prstGeom prst="rect">
            <a:avLst/>
          </a:prstGeom>
          <a:solidFill>
            <a:srgbClr val="00B050"/>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defTabSz="913575">
              <a:spcBef>
                <a:spcPct val="0"/>
              </a:spcBef>
              <a:defRPr/>
            </a:pPr>
            <a:r>
              <a:rPr lang="ja-JP" altLang="en-US" sz="2400" b="1" spc="-150" dirty="0" smtClean="0">
                <a:solidFill>
                  <a:prstClr val="white"/>
                </a:solidFill>
              </a:rPr>
              <a:t>コーディネーター</a:t>
            </a:r>
            <a:r>
              <a:rPr lang="ja-JP" altLang="en-US" sz="2400" b="1" spc="-150" dirty="0">
                <a:solidFill>
                  <a:prstClr val="white"/>
                </a:solidFill>
              </a:rPr>
              <a:t>・協議体</a:t>
            </a:r>
            <a:r>
              <a:rPr lang="ja-JP" altLang="en-US" sz="2400" b="1" spc="-150" dirty="0" smtClean="0">
                <a:solidFill>
                  <a:prstClr val="white"/>
                </a:solidFill>
              </a:rPr>
              <a:t>の配置・構成のイメージ</a:t>
            </a:r>
            <a:endParaRPr lang="ja-JP" altLang="en-US" sz="2400" b="1" spc="-150" dirty="0">
              <a:solidFill>
                <a:prstClr val="white"/>
              </a:solidFill>
            </a:endParaRPr>
          </a:p>
        </p:txBody>
      </p:sp>
      <p:sp>
        <p:nvSpPr>
          <p:cNvPr id="101" name="円/楕円 100"/>
          <p:cNvSpPr/>
          <p:nvPr/>
        </p:nvSpPr>
        <p:spPr>
          <a:xfrm>
            <a:off x="5031009" y="5445224"/>
            <a:ext cx="3938887"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2" name="グループ化 11"/>
          <p:cNvGrpSpPr/>
          <p:nvPr/>
        </p:nvGrpSpPr>
        <p:grpSpPr>
          <a:xfrm>
            <a:off x="4637324" y="2996953"/>
            <a:ext cx="546061" cy="634217"/>
            <a:chOff x="2843808" y="548680"/>
            <a:chExt cx="504056" cy="634217"/>
          </a:xfrm>
          <a:solidFill>
            <a:srgbClr val="FF0000"/>
          </a:solidFill>
        </p:grpSpPr>
        <p:sp>
          <p:nvSpPr>
            <p:cNvPr id="13" name="円/楕円 12"/>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二等辺三角形 13"/>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02" name="円/楕円 101"/>
          <p:cNvSpPr/>
          <p:nvPr/>
        </p:nvSpPr>
        <p:spPr>
          <a:xfrm>
            <a:off x="5031009" y="53732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t>町内会</a:t>
            </a:r>
            <a:endParaRPr kumimoji="1" lang="ja-JP" altLang="en-US" sz="1400" dirty="0"/>
          </a:p>
        </p:txBody>
      </p:sp>
      <p:sp>
        <p:nvSpPr>
          <p:cNvPr id="103" name="円/楕円 102"/>
          <p:cNvSpPr/>
          <p:nvPr/>
        </p:nvSpPr>
        <p:spPr>
          <a:xfrm>
            <a:off x="7605295" y="5445224"/>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104" name="円/楕円 103"/>
          <p:cNvSpPr/>
          <p:nvPr/>
        </p:nvSpPr>
        <p:spPr>
          <a:xfrm>
            <a:off x="5031009"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介護サービス</a:t>
            </a:r>
            <a:r>
              <a:rPr kumimoji="1" lang="ja-JP" altLang="en-US" sz="1200" dirty="0" smtClean="0"/>
              <a:t>事業所</a:t>
            </a:r>
            <a:endParaRPr kumimoji="1" lang="ja-JP" altLang="en-US" sz="1200" dirty="0"/>
          </a:p>
        </p:txBody>
      </p:sp>
      <p:sp>
        <p:nvSpPr>
          <p:cNvPr id="105" name="円/楕円 104"/>
          <p:cNvSpPr/>
          <p:nvPr/>
        </p:nvSpPr>
        <p:spPr>
          <a:xfrm>
            <a:off x="7683303"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意欲ある住民</a:t>
            </a:r>
            <a:endParaRPr kumimoji="1" lang="ja-JP" altLang="en-US" sz="1400" dirty="0"/>
          </a:p>
        </p:txBody>
      </p:sp>
      <p:sp>
        <p:nvSpPr>
          <p:cNvPr id="106" name="テキスト ボックス 105"/>
          <p:cNvSpPr txBox="1"/>
          <p:nvPr/>
        </p:nvSpPr>
        <p:spPr>
          <a:xfrm>
            <a:off x="6513174" y="5733256"/>
            <a:ext cx="1092121"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119" name="テキスト ボックス 118"/>
          <p:cNvSpPr txBox="1"/>
          <p:nvPr/>
        </p:nvSpPr>
        <p:spPr>
          <a:xfrm>
            <a:off x="13864" y="548681"/>
            <a:ext cx="9853682" cy="2084399"/>
          </a:xfrm>
          <a:prstGeom prst="rect">
            <a:avLst/>
          </a:prstGeom>
          <a:noFill/>
          <a:ln w="19050">
            <a:solidFill>
              <a:schemeClr val="tx1"/>
            </a:solidFill>
          </a:ln>
        </p:spPr>
        <p:txBody>
          <a:bodyPr wrap="square" lIns="108000" tIns="72000" rIns="108000" bIns="72000" rtlCol="0">
            <a:spAutoFit/>
          </a:bodyPr>
          <a:lstStyle/>
          <a:p>
            <a:pPr marL="144000" indent="-174625" algn="just"/>
            <a:r>
              <a:rPr lang="ja-JP" altLang="en-US" sz="1400" dirty="0" smtClean="0">
                <a:solidFill>
                  <a:prstClr val="black"/>
                </a:solidFill>
                <a:latin typeface="+mn-ea"/>
              </a:rPr>
              <a:t>○　コーディネーターとして適切な者を選出するには、「特定の団体における特定の役職の者」のような充て職による任用ではなく、例えば、先に協議体を設置し、サービス創出に係る議論を行う中で、コーディネーターにふさわしい者を協議体から選出するような方法で人物像を見極めたうえで選出することが望ましい。</a:t>
            </a:r>
            <a:endParaRPr lang="en-US" altLang="ja-JP" sz="1400" dirty="0" smtClean="0">
              <a:solidFill>
                <a:prstClr val="black"/>
              </a:solidFill>
              <a:latin typeface="+mn-ea"/>
            </a:endParaRPr>
          </a:p>
          <a:p>
            <a:pPr marL="144000" indent="-174625" algn="just"/>
            <a:r>
              <a:rPr lang="ja-JP" altLang="en-US" sz="1400" dirty="0" smtClean="0">
                <a:solidFill>
                  <a:prstClr val="black"/>
                </a:solidFill>
                <a:latin typeface="+mn-ea"/>
              </a:rPr>
              <a:t>○　協議体は必ずしも当初から全ての構成メンバーを揃える必要はなく、まずは最低限必要なメンバーで協議体を立ち上げ、徐々にメンバーを増やす方法も有効。　</a:t>
            </a:r>
            <a:endParaRPr lang="en-US" altLang="ja-JP" sz="1400" dirty="0" smtClean="0">
              <a:solidFill>
                <a:prstClr val="black"/>
              </a:solidFill>
              <a:latin typeface="+mn-ea"/>
            </a:endParaRPr>
          </a:p>
          <a:p>
            <a:pPr marL="144000" indent="-174625" algn="just"/>
            <a:r>
              <a:rPr lang="ja-JP" altLang="en-US" sz="1400" dirty="0">
                <a:solidFill>
                  <a:prstClr val="black"/>
                </a:solidFill>
                <a:latin typeface="+mn-ea"/>
              </a:rPr>
              <a:t>○　住民主体の活動を広める観点から、特に第２層の協議体には、地区社協、町内会、地域協議会等地域で活動する地縁組織や意欲ある住民が構成メンバーとして加わることが望ましい</a:t>
            </a:r>
            <a:r>
              <a:rPr lang="ja-JP" altLang="en-US" sz="1400" dirty="0" smtClean="0">
                <a:solidFill>
                  <a:prstClr val="black"/>
                </a:solidFill>
                <a:latin typeface="+mn-ea"/>
              </a:rPr>
              <a:t>。</a:t>
            </a:r>
            <a:endParaRPr lang="en-US" altLang="ja-JP" sz="1400" dirty="0" smtClean="0">
              <a:solidFill>
                <a:prstClr val="black"/>
              </a:solidFill>
              <a:latin typeface="+mn-ea"/>
            </a:endParaRPr>
          </a:p>
          <a:p>
            <a:pPr marL="144000" indent="-174625" algn="just"/>
            <a:r>
              <a:rPr lang="ja-JP" altLang="en-US" sz="1400" dirty="0" smtClean="0">
                <a:solidFill>
                  <a:prstClr val="black"/>
                </a:solidFill>
                <a:latin typeface="+mn-ea"/>
              </a:rPr>
              <a:t>○　第３層のコーディネーターは、サービス提供主体に置かれるため、その提供主体の活動圏域によっては、第２層の圏域を複数にまたがって活動が行われたり、時には第１層の圏域を超えた活動が行われたりすることも想定される。</a:t>
            </a:r>
            <a:endParaRPr lang="en-US" altLang="ja-JP" sz="1400" dirty="0" smtClean="0">
              <a:solidFill>
                <a:prstClr val="black"/>
              </a:solidFill>
              <a:latin typeface="+mn-ea"/>
            </a:endParaRPr>
          </a:p>
        </p:txBody>
      </p:sp>
      <p:grpSp>
        <p:nvGrpSpPr>
          <p:cNvPr id="127" name="グループ化 66"/>
          <p:cNvGrpSpPr/>
          <p:nvPr/>
        </p:nvGrpSpPr>
        <p:grpSpPr>
          <a:xfrm>
            <a:off x="7371269" y="4077072"/>
            <a:ext cx="312035" cy="432048"/>
            <a:chOff x="2843808" y="548680"/>
            <a:chExt cx="504056" cy="634217"/>
          </a:xfrm>
          <a:solidFill>
            <a:schemeClr val="accent6">
              <a:lumMod val="75000"/>
            </a:schemeClr>
          </a:solidFill>
        </p:grpSpPr>
        <p:sp>
          <p:nvSpPr>
            <p:cNvPr id="128" name="円/楕円 12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二等辺三角形 12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0" name="グループ化 51"/>
          <p:cNvGrpSpPr/>
          <p:nvPr/>
        </p:nvGrpSpPr>
        <p:grpSpPr>
          <a:xfrm>
            <a:off x="6825208" y="5229200"/>
            <a:ext cx="468052" cy="504056"/>
            <a:chOff x="2843808" y="548680"/>
            <a:chExt cx="504056" cy="634217"/>
          </a:xfrm>
          <a:solidFill>
            <a:schemeClr val="tx2">
              <a:lumMod val="60000"/>
              <a:lumOff val="40000"/>
            </a:schemeClr>
          </a:solidFill>
        </p:grpSpPr>
        <p:sp>
          <p:nvSpPr>
            <p:cNvPr id="141" name="円/楕円 140"/>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二等辺三角形 141"/>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3" name="グループ化 51"/>
          <p:cNvGrpSpPr/>
          <p:nvPr/>
        </p:nvGrpSpPr>
        <p:grpSpPr>
          <a:xfrm>
            <a:off x="6825208" y="6165304"/>
            <a:ext cx="468052" cy="504056"/>
            <a:chOff x="2843808" y="548680"/>
            <a:chExt cx="504056" cy="634217"/>
          </a:xfrm>
          <a:solidFill>
            <a:schemeClr val="tx2">
              <a:lumMod val="60000"/>
              <a:lumOff val="40000"/>
            </a:schemeClr>
          </a:solidFill>
        </p:grpSpPr>
        <p:sp>
          <p:nvSpPr>
            <p:cNvPr id="144" name="円/楕円 143"/>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二等辺三角形 144"/>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9" name="正方形/長方形 148"/>
          <p:cNvSpPr/>
          <p:nvPr/>
        </p:nvSpPr>
        <p:spPr>
          <a:xfrm flipV="1">
            <a:off x="5070564" y="5013176"/>
            <a:ext cx="3938887"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p:cNvSpPr txBox="1"/>
          <p:nvPr/>
        </p:nvSpPr>
        <p:spPr>
          <a:xfrm>
            <a:off x="5070564" y="4869160"/>
            <a:ext cx="4172913" cy="369332"/>
          </a:xfrm>
          <a:prstGeom prst="rect">
            <a:avLst/>
          </a:prstGeom>
          <a:noFill/>
        </p:spPr>
        <p:txBody>
          <a:bodyPr wrap="square" rtlCol="0">
            <a:spAutoFit/>
          </a:bodyPr>
          <a:lstStyle/>
          <a:p>
            <a:r>
              <a:rPr kumimoji="1" lang="ja-JP" altLang="en-US" b="1" dirty="0" smtClean="0"/>
              <a:t>第</a:t>
            </a:r>
            <a:r>
              <a:rPr kumimoji="1" lang="en-US" altLang="ja-JP" b="1" dirty="0" smtClean="0"/>
              <a:t>2</a:t>
            </a:r>
            <a:r>
              <a:rPr kumimoji="1" lang="ja-JP" altLang="en-US" b="1" dirty="0" smtClean="0"/>
              <a:t>層　日常生活圏域（中学校区等）</a:t>
            </a:r>
            <a:endParaRPr kumimoji="1" lang="ja-JP" altLang="en-US" b="1" dirty="0"/>
          </a:p>
        </p:txBody>
      </p:sp>
      <p:sp>
        <p:nvSpPr>
          <p:cNvPr id="22" name="正方形/長方形 21"/>
          <p:cNvSpPr/>
          <p:nvPr/>
        </p:nvSpPr>
        <p:spPr>
          <a:xfrm>
            <a:off x="5889103" y="2708920"/>
            <a:ext cx="2418269"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第</a:t>
            </a:r>
            <a:r>
              <a:rPr kumimoji="1" lang="en-US" altLang="ja-JP" dirty="0" smtClean="0"/>
              <a:t>1</a:t>
            </a:r>
            <a:r>
              <a:rPr kumimoji="1" lang="ja-JP" altLang="en-US" dirty="0" smtClean="0"/>
              <a:t>層コーディネーター</a:t>
            </a:r>
            <a:endParaRPr kumimoji="1" lang="ja-JP" altLang="en-US" dirty="0"/>
          </a:p>
        </p:txBody>
      </p:sp>
      <p:cxnSp>
        <p:nvCxnSpPr>
          <p:cNvPr id="25" name="カギ線コネクタ 24"/>
          <p:cNvCxnSpPr>
            <a:stCxn id="13" idx="7"/>
            <a:endCxn id="22" idx="1"/>
          </p:cNvCxnSpPr>
          <p:nvPr/>
        </p:nvCxnSpPr>
        <p:spPr>
          <a:xfrm rot="5400000" flipH="1" flipV="1">
            <a:off x="5415889" y="2576467"/>
            <a:ext cx="160740" cy="785687"/>
          </a:xfrm>
          <a:prstGeom prst="bentConnector2">
            <a:avLst/>
          </a:prstGeom>
        </p:spPr>
        <p:style>
          <a:lnRef idx="2">
            <a:schemeClr val="accent2"/>
          </a:lnRef>
          <a:fillRef idx="0">
            <a:schemeClr val="accent2"/>
          </a:fillRef>
          <a:effectRef idx="1">
            <a:schemeClr val="accent2"/>
          </a:effectRef>
          <a:fontRef idx="minor">
            <a:schemeClr val="tx1"/>
          </a:fontRef>
        </p:style>
      </p:cxnSp>
      <p:sp>
        <p:nvSpPr>
          <p:cNvPr id="66" name="正方形/長方形 65"/>
          <p:cNvSpPr/>
          <p:nvPr/>
        </p:nvSpPr>
        <p:spPr>
          <a:xfrm>
            <a:off x="7973741" y="4164481"/>
            <a:ext cx="1878207" cy="549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第</a:t>
            </a:r>
            <a:r>
              <a:rPr lang="ja-JP" altLang="en-US" dirty="0" smtClean="0"/>
              <a:t>２</a:t>
            </a:r>
            <a:r>
              <a:rPr kumimoji="1" lang="ja-JP" altLang="en-US" dirty="0" smtClean="0"/>
              <a:t>層</a:t>
            </a:r>
            <a:endParaRPr kumimoji="1" lang="en-US" altLang="ja-JP" dirty="0" smtClean="0"/>
          </a:p>
          <a:p>
            <a:pPr algn="ctr"/>
            <a:r>
              <a:rPr kumimoji="1" lang="ja-JP" altLang="en-US" dirty="0" smtClean="0"/>
              <a:t>コーディネーター</a:t>
            </a:r>
            <a:endParaRPr kumimoji="1" lang="ja-JP" altLang="en-US" dirty="0"/>
          </a:p>
        </p:txBody>
      </p:sp>
      <p:cxnSp>
        <p:nvCxnSpPr>
          <p:cNvPr id="32" name="カギ線コネクタ 31"/>
          <p:cNvCxnSpPr/>
          <p:nvPr/>
        </p:nvCxnSpPr>
        <p:spPr>
          <a:xfrm flipV="1">
            <a:off x="7293260" y="4725144"/>
            <a:ext cx="1950217" cy="664735"/>
          </a:xfrm>
          <a:prstGeom prst="bentConnector3">
            <a:avLst>
              <a:gd name="adj1" fmla="val 101086"/>
            </a:avLst>
          </a:prstGeom>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0" y="4054212"/>
            <a:ext cx="1780919" cy="5497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第３層</a:t>
            </a:r>
            <a:endParaRPr kumimoji="1" lang="en-US" altLang="ja-JP" dirty="0" smtClean="0"/>
          </a:p>
          <a:p>
            <a:pPr algn="ctr"/>
            <a:r>
              <a:rPr kumimoji="1" lang="ja-JP" altLang="en-US" dirty="0" smtClean="0"/>
              <a:t>コーディネーター</a:t>
            </a:r>
            <a:endParaRPr kumimoji="1" lang="ja-JP" altLang="en-US" dirty="0"/>
          </a:p>
        </p:txBody>
      </p:sp>
      <p:cxnSp>
        <p:nvCxnSpPr>
          <p:cNvPr id="44" name="カギ線コネクタ 43"/>
          <p:cNvCxnSpPr>
            <a:stCxn id="68" idx="2"/>
          </p:cNvCxnSpPr>
          <p:nvPr/>
        </p:nvCxnSpPr>
        <p:spPr>
          <a:xfrm rot="10800000">
            <a:off x="272481" y="4603987"/>
            <a:ext cx="546061" cy="747848"/>
          </a:xfrm>
          <a:prstGeom prst="bentConnector2">
            <a:avLst/>
          </a:prstGeom>
        </p:spPr>
        <p:style>
          <a:lnRef idx="2">
            <a:schemeClr val="accent6"/>
          </a:lnRef>
          <a:fillRef idx="0">
            <a:schemeClr val="accent6"/>
          </a:fillRef>
          <a:effectRef idx="1">
            <a:schemeClr val="accent6"/>
          </a:effectRef>
          <a:fontRef idx="minor">
            <a:schemeClr val="tx1"/>
          </a:fontRef>
        </p:style>
      </p:cxnSp>
      <p:sp>
        <p:nvSpPr>
          <p:cNvPr id="5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12</a:t>
            </a:fld>
            <a:endParaRPr lang="en-US" altLang="ja-JP" sz="1600" b="1" dirty="0">
              <a:solidFill>
                <a:prstClr val="black"/>
              </a:solidFill>
              <a:latin typeface="+mn-ea"/>
            </a:endParaRPr>
          </a:p>
        </p:txBody>
      </p:sp>
    </p:spTree>
    <p:extLst>
      <p:ext uri="{BB962C8B-B14F-4D97-AF65-F5344CB8AC3E}">
        <p14:creationId xmlns:p14="http://schemas.microsoft.com/office/powerpoint/2010/main" val="3786272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49583" y="3115"/>
            <a:ext cx="8695909" cy="4735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b="1" dirty="0" smtClean="0">
                <a:solidFill>
                  <a:prstClr val="black"/>
                </a:solidFill>
                <a:latin typeface="+mj-ea"/>
                <a:ea typeface="+mj-ea"/>
              </a:rPr>
              <a:t>生活支援・介護予防サービスの</a:t>
            </a:r>
            <a:r>
              <a:rPr lang="ja-JP" altLang="en-US" sz="2400" b="1" dirty="0">
                <a:solidFill>
                  <a:prstClr val="black"/>
                </a:solidFill>
                <a:latin typeface="+mj-ea"/>
                <a:ea typeface="+mj-ea"/>
              </a:rPr>
              <a:t>分類</a:t>
            </a:r>
            <a:r>
              <a:rPr lang="ja-JP" altLang="en-US" sz="2400" b="1" dirty="0" smtClean="0">
                <a:solidFill>
                  <a:prstClr val="black"/>
                </a:solidFill>
                <a:latin typeface="+mj-ea"/>
                <a:ea typeface="+mj-ea"/>
              </a:rPr>
              <a:t>と活用例</a:t>
            </a:r>
            <a:endParaRPr lang="ja-JP" altLang="en-US" sz="2400" b="1" dirty="0">
              <a:solidFill>
                <a:prstClr val="black"/>
              </a:solidFill>
              <a:latin typeface="+mj-ea"/>
              <a:ea typeface="+mj-ea"/>
            </a:endParaRPr>
          </a:p>
        </p:txBody>
      </p:sp>
      <p:graphicFrame>
        <p:nvGraphicFramePr>
          <p:cNvPr id="2" name="表 1"/>
          <p:cNvGraphicFramePr>
            <a:graphicFrameLocks noGrp="1"/>
          </p:cNvGraphicFramePr>
          <p:nvPr>
            <p:extLst>
              <p:ext uri="{D42A27DB-BD31-4B8C-83A1-F6EECF244321}">
                <p14:modId xmlns:p14="http://schemas.microsoft.com/office/powerpoint/2010/main" val="1299412682"/>
              </p:ext>
            </p:extLst>
          </p:nvPr>
        </p:nvGraphicFramePr>
        <p:xfrm>
          <a:off x="92028" y="548680"/>
          <a:ext cx="9700303" cy="5617186"/>
        </p:xfrm>
        <a:graphic>
          <a:graphicData uri="http://schemas.openxmlformats.org/drawingml/2006/table">
            <a:tbl>
              <a:tblPr firstRow="1" bandRow="1">
                <a:tableStyleId>{5C22544A-7EE6-4342-B048-85BDC9FD1C3A}</a:tableStyleId>
              </a:tblPr>
              <a:tblGrid>
                <a:gridCol w="1335980"/>
                <a:gridCol w="1235034"/>
                <a:gridCol w="1235034"/>
                <a:gridCol w="1162801"/>
                <a:gridCol w="1236796"/>
                <a:gridCol w="1236796"/>
                <a:gridCol w="1236796"/>
                <a:gridCol w="1021066"/>
              </a:tblGrid>
              <a:tr h="574354">
                <a:tc>
                  <a:txBody>
                    <a:bodyPr/>
                    <a:lstStyle/>
                    <a:p>
                      <a:pPr algn="l"/>
                      <a:r>
                        <a:rPr kumimoji="1" lang="ja-JP" altLang="en-US" sz="1200" dirty="0" smtClean="0">
                          <a:latin typeface="+mn-ea"/>
                          <a:ea typeface="+mn-ea"/>
                        </a:rPr>
                        <a:t>サービスの分類</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サービス事業</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一般介護予防</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任意事業</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市町村実施</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民間市場</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地域の</a:t>
                      </a:r>
                      <a:endParaRPr kumimoji="1" lang="en-US" altLang="ja-JP" sz="1200" dirty="0" smtClean="0">
                        <a:latin typeface="+mn-ea"/>
                        <a:ea typeface="+mn-ea"/>
                      </a:endParaRPr>
                    </a:p>
                    <a:p>
                      <a:pPr algn="ctr"/>
                      <a:r>
                        <a:rPr kumimoji="1" lang="ja-JP" altLang="en-US" sz="1200" dirty="0" smtClean="0">
                          <a:latin typeface="+mn-ea"/>
                          <a:ea typeface="+mn-ea"/>
                        </a:rPr>
                        <a:t>助け合い</a:t>
                      </a:r>
                      <a:endParaRPr kumimoji="1" lang="ja-JP" altLang="en-US" sz="1200" dirty="0">
                        <a:latin typeface="+mn-ea"/>
                        <a:ea typeface="+mn-ea"/>
                      </a:endParaRPr>
                    </a:p>
                  </a:txBody>
                  <a:tcPr marL="99060" marR="99060" anchor="ctr"/>
                </a:tc>
                <a:tc>
                  <a:txBody>
                    <a:bodyPr/>
                    <a:lstStyle/>
                    <a:p>
                      <a:pPr algn="ctr"/>
                      <a:r>
                        <a:rPr kumimoji="1" lang="ja-JP" altLang="en-US" sz="1200" dirty="0" smtClean="0">
                          <a:latin typeface="+mn-ea"/>
                          <a:ea typeface="+mn-ea"/>
                        </a:rPr>
                        <a:t>備　考</a:t>
                      </a:r>
                      <a:endParaRPr kumimoji="1" lang="ja-JP" altLang="en-US" sz="1200" dirty="0">
                        <a:latin typeface="+mn-ea"/>
                        <a:ea typeface="+mn-ea"/>
                      </a:endParaRPr>
                    </a:p>
                  </a:txBody>
                  <a:tcPr marL="99060" marR="99060" anchor="ctr"/>
                </a:tc>
              </a:tr>
              <a:tr h="842030">
                <a:tc>
                  <a:txBody>
                    <a:bodyPr/>
                    <a:lstStyle/>
                    <a:p>
                      <a:r>
                        <a:rPr kumimoji="1" lang="ja-JP" altLang="en-US" sz="1200" b="1" dirty="0" smtClean="0">
                          <a:latin typeface="+mn-ea"/>
                          <a:ea typeface="+mn-ea"/>
                        </a:rPr>
                        <a:t>①介護者支援</a:t>
                      </a:r>
                      <a:endParaRPr kumimoji="1" lang="ja-JP" altLang="en-US" sz="1200" b="1" dirty="0">
                        <a:latin typeface="+mn-ea"/>
                        <a:ea typeface="+mn-ea"/>
                      </a:endParaRPr>
                    </a:p>
                  </a:txBody>
                  <a:tcPr marL="99060" marR="99060" anchor="ctr"/>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②家事援助</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pPr algn="l" fontAlgn="auto">
                        <a:spcBef>
                          <a:spcPts val="0"/>
                        </a:spcBef>
                        <a:spcAft>
                          <a:spcPts val="0"/>
                        </a:spcAft>
                      </a:pPr>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③交流サロン</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42030">
                <a:tc>
                  <a:txBody>
                    <a:bodyPr/>
                    <a:lstStyle/>
                    <a:p>
                      <a:r>
                        <a:rPr kumimoji="1" lang="ja-JP" altLang="en-US" sz="1200" b="1" dirty="0" smtClean="0">
                          <a:latin typeface="+mn-ea"/>
                          <a:ea typeface="+mn-ea"/>
                        </a:rPr>
                        <a:t>④外出支援</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r>
              <a:tr h="832682">
                <a:tc>
                  <a:txBody>
                    <a:bodyPr/>
                    <a:lstStyle/>
                    <a:p>
                      <a:r>
                        <a:rPr kumimoji="1" lang="ja-JP" altLang="en-US" sz="1200" b="1" dirty="0" smtClean="0">
                          <a:latin typeface="+mn-ea"/>
                          <a:ea typeface="+mn-ea"/>
                        </a:rPr>
                        <a:t>⑤配食＋見守り</a:t>
                      </a:r>
                      <a:endParaRPr kumimoji="1" lang="ja-JP" altLang="en-US" sz="1200" b="1" dirty="0">
                        <a:latin typeface="+mn-ea"/>
                        <a:ea typeface="+mn-ea"/>
                      </a:endParaRPr>
                    </a:p>
                  </a:txBody>
                  <a:tcPr marL="99060" marR="99060" anchor="ctr"/>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prstClr val="black"/>
                          </a:solidFill>
                          <a:latin typeface="+mn-lt"/>
                          <a:ea typeface="+mn-ea"/>
                        </a:rPr>
                        <a:t>サービス事業では、民間市場で提供されないサービスを提供</a:t>
                      </a:r>
                    </a:p>
                  </a:txBody>
                  <a:tcPr marL="99060" marR="99060" anchor="ctr"/>
                </a:tc>
              </a:tr>
              <a:tr h="842030">
                <a:tc>
                  <a:txBody>
                    <a:bodyPr/>
                    <a:lstStyle/>
                    <a:p>
                      <a:r>
                        <a:rPr kumimoji="1" lang="ja-JP" altLang="en-US" sz="1200" b="1" dirty="0" smtClean="0">
                          <a:latin typeface="+mn-ea"/>
                          <a:ea typeface="+mn-ea"/>
                        </a:rPr>
                        <a:t>⑥見守り・安否　　</a:t>
                      </a:r>
                      <a:endParaRPr kumimoji="1" lang="en-US" altLang="ja-JP" sz="1200" b="1" dirty="0" smtClean="0">
                        <a:latin typeface="+mn-ea"/>
                        <a:ea typeface="+mn-ea"/>
                      </a:endParaRPr>
                    </a:p>
                    <a:p>
                      <a:r>
                        <a:rPr kumimoji="1" lang="ja-JP" altLang="en-US" sz="1200" b="1" dirty="0" smtClean="0">
                          <a:latin typeface="+mn-ea"/>
                          <a:ea typeface="+mn-ea"/>
                        </a:rPr>
                        <a:t>　</a:t>
                      </a:r>
                      <a:r>
                        <a:rPr kumimoji="1" lang="ja-JP" altLang="en-US" sz="1200" b="1" baseline="0" dirty="0" smtClean="0">
                          <a:latin typeface="+mn-ea"/>
                          <a:ea typeface="+mn-ea"/>
                        </a:rPr>
                        <a:t> </a:t>
                      </a:r>
                      <a:r>
                        <a:rPr kumimoji="1" lang="ja-JP" altLang="en-US" sz="1200" b="1" dirty="0" smtClean="0">
                          <a:latin typeface="+mn-ea"/>
                          <a:ea typeface="+mn-ea"/>
                        </a:rPr>
                        <a:t>確認</a:t>
                      </a:r>
                      <a:endParaRPr kumimoji="1" lang="ja-JP" altLang="en-US" sz="1200" b="1" dirty="0">
                        <a:latin typeface="+mn-ea"/>
                        <a:ea typeface="+mn-ea"/>
                      </a:endParaRPr>
                    </a:p>
                  </a:txBody>
                  <a:tcPr marL="99060" marR="99060" anchor="ctr"/>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a:txBody>
                    <a:bodyPr/>
                    <a:lstStyle/>
                    <a:p>
                      <a:endParaRPr kumimoji="1" lang="ja-JP" altLang="en-US" sz="1200" dirty="0">
                        <a:latin typeface="+mn-ea"/>
                        <a:ea typeface="+mn-ea"/>
                      </a:endParaRPr>
                    </a:p>
                  </a:txBody>
                  <a:tcPr marL="99060" marR="99060"/>
                </a:tc>
                <a:tc vMerge="1">
                  <a:txBody>
                    <a:bodyPr/>
                    <a:lstStyle/>
                    <a:p>
                      <a:endParaRPr kumimoji="1" lang="ja-JP" altLang="en-US" sz="1200" dirty="0">
                        <a:latin typeface="+mn-ea"/>
                        <a:ea typeface="+mn-ea"/>
                      </a:endParaRPr>
                    </a:p>
                  </a:txBody>
                  <a:tcPr marL="99012" marR="99012"/>
                </a:tc>
              </a:tr>
            </a:tbl>
          </a:graphicData>
        </a:graphic>
      </p:graphicFrame>
      <p:sp>
        <p:nvSpPr>
          <p:cNvPr id="3" name="角丸四角形 2"/>
          <p:cNvSpPr/>
          <p:nvPr/>
        </p:nvSpPr>
        <p:spPr>
          <a:xfrm>
            <a:off x="4016475" y="1195443"/>
            <a:ext cx="4610709" cy="728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総合</a:t>
            </a:r>
            <a:r>
              <a:rPr lang="ja-JP" altLang="en-US" sz="1100" dirty="0">
                <a:solidFill>
                  <a:prstClr val="black"/>
                </a:solidFill>
              </a:rPr>
              <a:t>事業の対象外であり</a:t>
            </a:r>
            <a:r>
              <a:rPr lang="ja-JP" altLang="en-US" sz="1100" dirty="0" smtClean="0">
                <a:solidFill>
                  <a:prstClr val="black"/>
                </a:solidFill>
              </a:rPr>
              <a:t>、任意事業、市町村</a:t>
            </a:r>
            <a:r>
              <a:rPr lang="ja-JP" altLang="en-US" sz="1100" dirty="0">
                <a:solidFill>
                  <a:prstClr val="black"/>
                </a:solidFill>
              </a:rPr>
              <a:t>の独自事業での実施を想定</a:t>
            </a:r>
            <a:r>
              <a:rPr lang="ja-JP" altLang="en-US" sz="1100" dirty="0" smtClean="0">
                <a:solidFill>
                  <a:prstClr val="black"/>
                </a:solidFill>
              </a:rPr>
              <a:t>。介護者の集い、介護教室等。</a:t>
            </a:r>
            <a:endParaRPr lang="ja-JP" altLang="en-US" sz="1100" dirty="0">
              <a:solidFill>
                <a:prstClr val="black"/>
              </a:solidFill>
            </a:endParaRPr>
          </a:p>
        </p:txBody>
      </p:sp>
      <p:sp>
        <p:nvSpPr>
          <p:cNvPr id="8" name="角丸四角形 7"/>
          <p:cNvSpPr/>
          <p:nvPr/>
        </p:nvSpPr>
        <p:spPr>
          <a:xfrm>
            <a:off x="5132669" y="1994327"/>
            <a:ext cx="3494515" cy="7607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要介護者の生活支援は任意事業で実施可能。</a:t>
            </a:r>
            <a:endParaRPr lang="en-US" altLang="ja-JP" sz="1100" dirty="0" smtClean="0">
              <a:solidFill>
                <a:prstClr val="black"/>
              </a:solidFill>
            </a:endParaRPr>
          </a:p>
          <a:p>
            <a:r>
              <a:rPr lang="ja-JP" altLang="en-US" sz="1100" dirty="0" smtClean="0">
                <a:solidFill>
                  <a:prstClr val="black"/>
                </a:solidFill>
              </a:rPr>
              <a:t>一般財源化された軽度生活支援は市町村独自で実施可能。</a:t>
            </a:r>
            <a:endParaRPr lang="ja-JP" altLang="en-US" sz="1100" dirty="0">
              <a:solidFill>
                <a:prstClr val="black"/>
              </a:solidFill>
            </a:endParaRPr>
          </a:p>
        </p:txBody>
      </p:sp>
      <p:sp>
        <p:nvSpPr>
          <p:cNvPr id="9" name="角丸四角形 8"/>
          <p:cNvSpPr/>
          <p:nvPr/>
        </p:nvSpPr>
        <p:spPr>
          <a:xfrm>
            <a:off x="1451357" y="2003585"/>
            <a:ext cx="1121635" cy="7514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訪問型サービスで実施。</a:t>
            </a:r>
            <a:r>
              <a:rPr lang="en-US" altLang="ja-JP" sz="900" dirty="0" smtClean="0">
                <a:solidFill>
                  <a:prstClr val="black"/>
                </a:solidFill>
              </a:rPr>
              <a:t>NPO</a:t>
            </a:r>
            <a:r>
              <a:rPr lang="ja-JP" altLang="en-US" sz="900" dirty="0">
                <a:solidFill>
                  <a:prstClr val="black"/>
                </a:solidFill>
              </a:rPr>
              <a:t>・</a:t>
            </a:r>
            <a:r>
              <a:rPr lang="ja-JP" altLang="en-US" sz="900" dirty="0" smtClean="0">
                <a:solidFill>
                  <a:prstClr val="black"/>
                </a:solidFill>
              </a:rPr>
              <a:t>ボランティアを主に活用</a:t>
            </a:r>
            <a:endParaRPr lang="ja-JP" altLang="en-US" sz="900" dirty="0">
              <a:solidFill>
                <a:prstClr val="black"/>
              </a:solidFill>
            </a:endParaRPr>
          </a:p>
        </p:txBody>
      </p:sp>
      <p:sp>
        <p:nvSpPr>
          <p:cNvPr id="10" name="角丸四角形 9"/>
          <p:cNvSpPr/>
          <p:nvPr/>
        </p:nvSpPr>
        <p:spPr>
          <a:xfrm>
            <a:off x="1451357" y="2873409"/>
            <a:ext cx="7175823" cy="701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要支援者を中心に定期的な利用が可能な形態は総合事業の通所型サービス、その他の地域住民の通いの場は一般介護予防事業を主に想定。住民、</a:t>
            </a:r>
            <a:r>
              <a:rPr lang="ja-JP" altLang="en-US" sz="1100" dirty="0">
                <a:solidFill>
                  <a:prstClr val="black"/>
                </a:solidFill>
              </a:rPr>
              <a:t>ボランティア</a:t>
            </a:r>
            <a:r>
              <a:rPr lang="ja-JP" altLang="en-US" sz="1100" dirty="0" smtClean="0">
                <a:solidFill>
                  <a:prstClr val="black"/>
                </a:solidFill>
              </a:rPr>
              <a:t>等を中心に実施。</a:t>
            </a:r>
            <a:endParaRPr lang="ja-JP" altLang="en-US" sz="1100" dirty="0">
              <a:solidFill>
                <a:prstClr val="black"/>
              </a:solidFill>
            </a:endParaRPr>
          </a:p>
        </p:txBody>
      </p:sp>
      <p:sp>
        <p:nvSpPr>
          <p:cNvPr id="13" name="角丸四角形 12"/>
          <p:cNvSpPr/>
          <p:nvPr/>
        </p:nvSpPr>
        <p:spPr>
          <a:xfrm>
            <a:off x="1451360" y="3691317"/>
            <a:ext cx="1147859" cy="7619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a:t>
            </a:r>
            <a:r>
              <a:rPr lang="en-US" altLang="ja-JP" sz="900" dirty="0" smtClean="0">
                <a:solidFill>
                  <a:prstClr val="black"/>
                </a:solidFill>
              </a:rPr>
              <a:t>D</a:t>
            </a:r>
            <a:r>
              <a:rPr lang="ja-JP" altLang="en-US" sz="900" dirty="0" smtClean="0">
                <a:solidFill>
                  <a:prstClr val="black"/>
                </a:solidFill>
              </a:rPr>
              <a:t>で実施。担い手は</a:t>
            </a:r>
            <a:r>
              <a:rPr lang="en-US" altLang="ja-JP" sz="900" dirty="0" smtClean="0">
                <a:solidFill>
                  <a:prstClr val="black"/>
                </a:solidFill>
              </a:rPr>
              <a:t>NPO</a:t>
            </a:r>
            <a:r>
              <a:rPr lang="ja-JP" altLang="en-US" sz="900" dirty="0" err="1" smtClean="0">
                <a:solidFill>
                  <a:prstClr val="black"/>
                </a:solidFill>
              </a:rPr>
              <a:t>、</a:t>
            </a:r>
            <a:r>
              <a:rPr lang="ja-JP" altLang="en-US" sz="900" dirty="0">
                <a:solidFill>
                  <a:prstClr val="black"/>
                </a:solidFill>
              </a:rPr>
              <a:t>ボランティア</a:t>
            </a:r>
          </a:p>
        </p:txBody>
      </p:sp>
      <p:sp>
        <p:nvSpPr>
          <p:cNvPr id="14" name="角丸四角形 13"/>
          <p:cNvSpPr/>
          <p:nvPr/>
        </p:nvSpPr>
        <p:spPr>
          <a:xfrm>
            <a:off x="5155083" y="3691312"/>
            <a:ext cx="3472096" cy="761934"/>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左記以外は、市町村</a:t>
            </a:r>
            <a:r>
              <a:rPr lang="ja-JP" altLang="en-US" sz="1100" dirty="0">
                <a:solidFill>
                  <a:prstClr val="black"/>
                </a:solidFill>
              </a:rPr>
              <a:t>・</a:t>
            </a:r>
            <a:r>
              <a:rPr lang="ja-JP" altLang="en-US" sz="1100" dirty="0" smtClean="0">
                <a:solidFill>
                  <a:prstClr val="black"/>
                </a:solidFill>
              </a:rPr>
              <a:t>民間事業者が独自に</a:t>
            </a:r>
            <a:r>
              <a:rPr lang="ja-JP" altLang="en-US" sz="1100" dirty="0">
                <a:solidFill>
                  <a:prstClr val="black"/>
                </a:solidFill>
              </a:rPr>
              <a:t>実施</a:t>
            </a:r>
          </a:p>
        </p:txBody>
      </p:sp>
      <p:sp>
        <p:nvSpPr>
          <p:cNvPr id="15" name="角丸四角形 14"/>
          <p:cNvSpPr/>
          <p:nvPr/>
        </p:nvSpPr>
        <p:spPr>
          <a:xfrm>
            <a:off x="1454726" y="4540287"/>
            <a:ext cx="1144486" cy="7323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その他の生活支援サービスを活用可。</a:t>
            </a:r>
            <a:r>
              <a:rPr lang="ja-JP" altLang="en-US" sz="900" dirty="0">
                <a:solidFill>
                  <a:prstClr val="black"/>
                </a:solidFill>
              </a:rPr>
              <a:t>担い手</a:t>
            </a:r>
            <a:r>
              <a:rPr lang="ja-JP" altLang="en-US" sz="900" dirty="0" smtClean="0">
                <a:solidFill>
                  <a:prstClr val="black"/>
                </a:solidFill>
              </a:rPr>
              <a:t>は</a:t>
            </a:r>
            <a:r>
              <a:rPr lang="en-US" altLang="ja-JP" sz="900" dirty="0" smtClean="0">
                <a:solidFill>
                  <a:prstClr val="black"/>
                </a:solidFill>
              </a:rPr>
              <a:t>NPO</a:t>
            </a:r>
            <a:r>
              <a:rPr lang="ja-JP" altLang="en-US" sz="900" dirty="0" err="1" smtClean="0">
                <a:solidFill>
                  <a:prstClr val="black"/>
                </a:solidFill>
              </a:rPr>
              <a:t>、</a:t>
            </a:r>
            <a:r>
              <a:rPr lang="ja-JP" altLang="en-US" sz="900" dirty="0" smtClean="0">
                <a:solidFill>
                  <a:prstClr val="black"/>
                </a:solidFill>
              </a:rPr>
              <a:t>民間事業者等</a:t>
            </a:r>
            <a:endParaRPr lang="ja-JP" altLang="en-US" sz="900" dirty="0">
              <a:solidFill>
                <a:prstClr val="black"/>
              </a:solidFill>
            </a:endParaRPr>
          </a:p>
        </p:txBody>
      </p:sp>
      <p:sp>
        <p:nvSpPr>
          <p:cNvPr id="17" name="角丸四角形 16"/>
          <p:cNvSpPr/>
          <p:nvPr/>
        </p:nvSpPr>
        <p:spPr>
          <a:xfrm>
            <a:off x="3923111" y="5383198"/>
            <a:ext cx="4704070" cy="673218"/>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a:t>
            </a:r>
            <a:r>
              <a:rPr lang="ja-JP" altLang="en-US" sz="1100" dirty="0">
                <a:solidFill>
                  <a:prstClr val="black"/>
                </a:solidFill>
              </a:rPr>
              <a:t>以外は</a:t>
            </a:r>
            <a:r>
              <a:rPr lang="ja-JP" altLang="en-US" sz="1100" dirty="0" smtClean="0">
                <a:solidFill>
                  <a:prstClr val="black"/>
                </a:solidFill>
              </a:rPr>
              <a:t>、地域の地縁組織・民間事業者等による緩やかな見守り</a:t>
            </a:r>
            <a:endParaRPr lang="ja-JP" altLang="en-US" sz="1100" dirty="0">
              <a:solidFill>
                <a:prstClr val="black"/>
              </a:solidFill>
            </a:endParaRPr>
          </a:p>
        </p:txBody>
      </p:sp>
      <p:sp>
        <p:nvSpPr>
          <p:cNvPr id="20" name="角丸四角形 19"/>
          <p:cNvSpPr/>
          <p:nvPr/>
        </p:nvSpPr>
        <p:spPr>
          <a:xfrm>
            <a:off x="3923110" y="4552177"/>
            <a:ext cx="4704072" cy="720483"/>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左記以外は、任意事業</a:t>
            </a:r>
            <a:r>
              <a:rPr lang="ja-JP" altLang="en-US" sz="1100" dirty="0">
                <a:solidFill>
                  <a:prstClr val="black"/>
                </a:solidFill>
              </a:rPr>
              <a:t>又は市町村・民間事業者</a:t>
            </a:r>
            <a:r>
              <a:rPr lang="ja-JP" altLang="en-US" sz="1100" dirty="0" smtClean="0">
                <a:solidFill>
                  <a:prstClr val="black"/>
                </a:solidFill>
              </a:rPr>
              <a:t>が独自に</a:t>
            </a:r>
            <a:r>
              <a:rPr lang="ja-JP" altLang="en-US" sz="1100" dirty="0">
                <a:solidFill>
                  <a:prstClr val="black"/>
                </a:solidFill>
              </a:rPr>
              <a:t>実施</a:t>
            </a:r>
          </a:p>
        </p:txBody>
      </p:sp>
      <p:sp>
        <p:nvSpPr>
          <p:cNvPr id="21" name="テキスト ボックス 20"/>
          <p:cNvSpPr txBox="1"/>
          <p:nvPr/>
        </p:nvSpPr>
        <p:spPr>
          <a:xfrm>
            <a:off x="649583" y="6205950"/>
            <a:ext cx="6242415" cy="276999"/>
          </a:xfrm>
          <a:prstGeom prst="rect">
            <a:avLst/>
          </a:prstGeom>
          <a:noFill/>
        </p:spPr>
        <p:txBody>
          <a:bodyPr wrap="none" rtlCol="0">
            <a:spAutoFit/>
          </a:bodyPr>
          <a:lstStyle/>
          <a:p>
            <a:r>
              <a:rPr lang="en-US" altLang="ja-JP" sz="1200" dirty="0" smtClean="0">
                <a:solidFill>
                  <a:prstClr val="black"/>
                </a:solidFill>
              </a:rPr>
              <a:t>※</a:t>
            </a:r>
            <a:r>
              <a:rPr lang="ja-JP" altLang="en-US" sz="1200" dirty="0" smtClean="0">
                <a:solidFill>
                  <a:prstClr val="black"/>
                </a:solidFill>
              </a:rPr>
              <a:t>　上表中、地縁組織は</a:t>
            </a:r>
            <a:r>
              <a:rPr lang="zh-CN" altLang="en-US" sz="1200" dirty="0">
                <a:solidFill>
                  <a:prstClr val="black"/>
                </a:solidFill>
                <a:ea typeface="ＭＳ Ｐゴシック"/>
              </a:rPr>
              <a:t>地区社会福祉協議会</a:t>
            </a:r>
            <a:r>
              <a:rPr lang="ja-JP" altLang="en-US" sz="1200" dirty="0" err="1" smtClean="0">
                <a:solidFill>
                  <a:prstClr val="black"/>
                </a:solidFill>
              </a:rPr>
              <a:t>、</a:t>
            </a:r>
            <a:r>
              <a:rPr lang="ja-JP" altLang="en-US" sz="1200" dirty="0" smtClean="0">
                <a:solidFill>
                  <a:prstClr val="black"/>
                </a:solidFill>
              </a:rPr>
              <a:t>自治会、町内会、地域協議会等を意味する。</a:t>
            </a:r>
            <a:endParaRPr lang="ja-JP" altLang="en-US" sz="1200" dirty="0">
              <a:solidFill>
                <a:prstClr val="black"/>
              </a:solidFill>
            </a:endParaRPr>
          </a:p>
        </p:txBody>
      </p:sp>
      <p:sp>
        <p:nvSpPr>
          <p:cNvPr id="25" name="角丸四角形 24"/>
          <p:cNvSpPr/>
          <p:nvPr/>
        </p:nvSpPr>
        <p:spPr>
          <a:xfrm>
            <a:off x="1454727" y="5359464"/>
            <a:ext cx="1148114" cy="6969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a:t>
            </a:r>
            <a:r>
              <a:rPr lang="ja-JP" altLang="en-US" sz="900" dirty="0">
                <a:solidFill>
                  <a:prstClr val="black"/>
                </a:solidFill>
              </a:rPr>
              <a:t>担い手</a:t>
            </a:r>
            <a:r>
              <a:rPr lang="ja-JP" altLang="en-US" sz="900" dirty="0" smtClean="0">
                <a:solidFill>
                  <a:prstClr val="black"/>
                </a:solidFill>
              </a:rPr>
              <a:t>は住民、</a:t>
            </a:r>
            <a:r>
              <a:rPr lang="ja-JP" altLang="en-US" sz="900" dirty="0">
                <a:solidFill>
                  <a:prstClr val="black"/>
                </a:solidFill>
              </a:rPr>
              <a:t>ボランティア</a:t>
            </a:r>
            <a:r>
              <a:rPr lang="ja-JP" altLang="en-US" sz="900" dirty="0" smtClean="0">
                <a:solidFill>
                  <a:prstClr val="black"/>
                </a:solidFill>
              </a:rPr>
              <a:t>等</a:t>
            </a:r>
            <a:endParaRPr lang="ja-JP" altLang="en-US" sz="900" dirty="0">
              <a:solidFill>
                <a:prstClr val="black"/>
              </a:solidFill>
            </a:endParaRPr>
          </a:p>
        </p:txBody>
      </p:sp>
      <p:sp>
        <p:nvSpPr>
          <p:cNvPr id="16"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13</a:t>
            </a:fld>
            <a:endParaRPr lang="en-US" altLang="ja-JP" sz="1600" b="1" dirty="0">
              <a:solidFill>
                <a:prstClr val="black"/>
              </a:solidFill>
              <a:latin typeface="+mn-ea"/>
            </a:endParaRPr>
          </a:p>
        </p:txBody>
      </p:sp>
    </p:spTree>
    <p:extLst>
      <p:ext uri="{BB962C8B-B14F-4D97-AF65-F5344CB8AC3E}">
        <p14:creationId xmlns:p14="http://schemas.microsoft.com/office/powerpoint/2010/main" val="1502860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a:blip r:embed="rId2" cstate="print"/>
          <a:srcRect/>
          <a:stretch>
            <a:fillRect/>
          </a:stretch>
        </p:blipFill>
        <p:spPr bwMode="auto">
          <a:xfrm>
            <a:off x="416496" y="558552"/>
            <a:ext cx="9145016" cy="5904656"/>
          </a:xfrm>
          <a:prstGeom prst="rect">
            <a:avLst/>
          </a:prstGeom>
          <a:noFill/>
          <a:ln w="6350">
            <a:solidFill>
              <a:schemeClr val="tx1"/>
            </a:solidFill>
            <a:miter lim="800000"/>
            <a:headEnd/>
            <a:tailEnd/>
          </a:ln>
        </p:spPr>
      </p:pic>
      <p:sp>
        <p:nvSpPr>
          <p:cNvPr id="6" name="正方形/長方形 5"/>
          <p:cNvSpPr/>
          <p:nvPr/>
        </p:nvSpPr>
        <p:spPr>
          <a:xfrm>
            <a:off x="7491715" y="149741"/>
            <a:ext cx="2069797" cy="307777"/>
          </a:xfrm>
          <a:prstGeom prst="rect">
            <a:avLst/>
          </a:prstGeom>
        </p:spPr>
        <p:txBody>
          <a:bodyPr wrap="none">
            <a:spAutoFit/>
          </a:bodyPr>
          <a:lstStyle/>
          <a:p>
            <a:r>
              <a:rPr lang="ja-JP" altLang="ja-JP" sz="1400" dirty="0"/>
              <a:t>資料）寒河江市役所提供</a:t>
            </a:r>
          </a:p>
        </p:txBody>
      </p:sp>
      <p:sp>
        <p:nvSpPr>
          <p:cNvPr id="7" name="正方形/長方形 6"/>
          <p:cNvSpPr/>
          <p:nvPr/>
        </p:nvSpPr>
        <p:spPr>
          <a:xfrm>
            <a:off x="3234357" y="118964"/>
            <a:ext cx="350929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schemeClr val="tx1"/>
                </a:solidFill>
              </a:rPr>
              <a:t>＜地域</a:t>
            </a:r>
            <a:r>
              <a:rPr lang="ja-JP" altLang="en-US" dirty="0">
                <a:solidFill>
                  <a:schemeClr val="tx1"/>
                </a:solidFill>
              </a:rPr>
              <a:t>資源の整理イメージ（例）＞</a:t>
            </a:r>
            <a:endParaRPr lang="en-US" altLang="ja-JP" dirty="0">
              <a:solidFill>
                <a:schemeClr val="tx1"/>
              </a:solidFill>
            </a:endParaRPr>
          </a:p>
        </p:txBody>
      </p:sp>
      <p:sp>
        <p:nvSpPr>
          <p:cNvPr id="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14</a:t>
            </a:fld>
            <a:endParaRPr lang="en-US" altLang="ja-JP" sz="1600" b="1" dirty="0">
              <a:solidFill>
                <a:prstClr val="black"/>
              </a:solidFill>
              <a:latin typeface="+mn-ea"/>
            </a:endParaRPr>
          </a:p>
        </p:txBody>
      </p:sp>
    </p:spTree>
    <p:extLst>
      <p:ext uri="{BB962C8B-B14F-4D97-AF65-F5344CB8AC3E}">
        <p14:creationId xmlns:p14="http://schemas.microsoft.com/office/powerpoint/2010/main" val="263783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906000" cy="504000"/>
          </a:xfrm>
          <a:ln/>
        </p:spPr>
        <p:style>
          <a:lnRef idx="1">
            <a:schemeClr val="accent1"/>
          </a:lnRef>
          <a:fillRef idx="2">
            <a:schemeClr val="accent1"/>
          </a:fillRef>
          <a:effectRef idx="1">
            <a:schemeClr val="accent1"/>
          </a:effectRef>
          <a:fontRef idx="minor">
            <a:schemeClr val="dk1"/>
          </a:fontRef>
        </p:style>
        <p:txBody>
          <a:bodyPr>
            <a:noAutofit/>
          </a:bodyPr>
          <a:lstStyle/>
          <a:p>
            <a:r>
              <a:rPr kumimoji="1" lang="ja-JP" altLang="en-US" sz="2400" b="1" dirty="0" smtClean="0">
                <a:latin typeface="+mj-ea"/>
                <a:ea typeface="+mj-ea"/>
                <a:cs typeface="Meiryo UI" panose="020B0604030504040204" pitchFamily="50" charset="-128"/>
              </a:rPr>
              <a:t>「コーディネーター」及び「協議体」設置・運営に係るフロー（例）</a:t>
            </a:r>
            <a:endParaRPr kumimoji="1" lang="ja-JP" altLang="en-US" sz="2400" b="1" dirty="0">
              <a:latin typeface="+mj-ea"/>
              <a:ea typeface="+mj-ea"/>
              <a:cs typeface="Meiryo UI" panose="020B0604030504040204" pitchFamily="50" charset="-128"/>
            </a:endParaRPr>
          </a:p>
        </p:txBody>
      </p:sp>
      <p:sp>
        <p:nvSpPr>
          <p:cNvPr id="3" name="正方形/長方形 2"/>
          <p:cNvSpPr/>
          <p:nvPr/>
        </p:nvSpPr>
        <p:spPr>
          <a:xfrm>
            <a:off x="116469" y="590243"/>
            <a:ext cx="9673075" cy="720000"/>
          </a:xfrm>
          <a:prstGeom prst="rect">
            <a:avLst/>
          </a:prstGeom>
          <a:noFill/>
          <a:ln w="158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Meiryo UI" panose="020B0604030504040204" pitchFamily="50" charset="-128"/>
              </a:rPr>
              <a:t>　</a:t>
            </a:r>
            <a:r>
              <a:rPr lang="ja-JP" altLang="ja-JP" sz="1400" dirty="0" smtClean="0">
                <a:solidFill>
                  <a:prstClr val="black"/>
                </a:solidFill>
                <a:latin typeface="ＭＳ Ｐゴシック"/>
                <a:cs typeface="Meiryo UI" panose="020B0604030504040204" pitchFamily="50" charset="-128"/>
              </a:rPr>
              <a:t>「</a:t>
            </a:r>
            <a:r>
              <a:rPr lang="ja-JP" altLang="ja-JP" sz="1400" dirty="0">
                <a:solidFill>
                  <a:prstClr val="black"/>
                </a:solidFill>
                <a:latin typeface="ＭＳ Ｐゴシック"/>
                <a:cs typeface="Meiryo UI" panose="020B0604030504040204" pitchFamily="50" charset="-128"/>
              </a:rPr>
              <a:t>コーディネーター」と「協議体」の設置の手法については、地域の状況によって様々であると</a:t>
            </a:r>
            <a:r>
              <a:rPr lang="ja-JP" altLang="ja-JP" sz="1400" dirty="0" smtClean="0">
                <a:solidFill>
                  <a:prstClr val="black"/>
                </a:solidFill>
                <a:latin typeface="ＭＳ Ｐゴシック"/>
                <a:cs typeface="Meiryo UI" panose="020B0604030504040204" pitchFamily="50" charset="-128"/>
              </a:rPr>
              <a:t>考えられ</a:t>
            </a:r>
            <a:r>
              <a:rPr lang="ja-JP" altLang="en-US" sz="1400" dirty="0" smtClean="0">
                <a:solidFill>
                  <a:prstClr val="black"/>
                </a:solidFill>
                <a:latin typeface="ＭＳ Ｐゴシック"/>
                <a:cs typeface="Meiryo UI" panose="020B0604030504040204" pitchFamily="50" charset="-128"/>
              </a:rPr>
              <a:t>るが</a:t>
            </a:r>
            <a:r>
              <a:rPr lang="ja-JP" altLang="ja-JP" sz="1400" dirty="0" smtClean="0">
                <a:solidFill>
                  <a:prstClr val="black"/>
                </a:solidFill>
                <a:latin typeface="ＭＳ Ｐゴシック"/>
                <a:cs typeface="Meiryo UI" panose="020B0604030504040204" pitchFamily="50" charset="-128"/>
              </a:rPr>
              <a:t>、一例</a:t>
            </a:r>
            <a:r>
              <a:rPr lang="ja-JP" altLang="ja-JP" sz="1400" dirty="0">
                <a:solidFill>
                  <a:prstClr val="black"/>
                </a:solidFill>
                <a:latin typeface="ＭＳ Ｐゴシック"/>
                <a:cs typeface="Meiryo UI" panose="020B0604030504040204" pitchFamily="50" charset="-128"/>
              </a:rPr>
              <a:t>として、市町村</a:t>
            </a:r>
            <a:r>
              <a:rPr lang="ja-JP" altLang="ja-JP" sz="1400" dirty="0" smtClean="0">
                <a:solidFill>
                  <a:prstClr val="black"/>
                </a:solidFill>
                <a:latin typeface="ＭＳ Ｐゴシック"/>
                <a:cs typeface="Meiryo UI" panose="020B0604030504040204" pitchFamily="50" charset="-128"/>
              </a:rPr>
              <a:t>が</a:t>
            </a:r>
            <a:r>
              <a:rPr lang="ja-JP" altLang="en-US" sz="1400" dirty="0" smtClean="0">
                <a:solidFill>
                  <a:prstClr val="black"/>
                </a:solidFill>
                <a:latin typeface="ＭＳ Ｐゴシック"/>
                <a:cs typeface="Meiryo UI" panose="020B0604030504040204" pitchFamily="50" charset="-128"/>
              </a:rPr>
              <a:t>各地域（日常生活圏域・</a:t>
            </a:r>
            <a:r>
              <a:rPr lang="ja-JP" altLang="ja-JP" sz="1400" dirty="0" smtClean="0">
                <a:solidFill>
                  <a:prstClr val="black"/>
                </a:solidFill>
                <a:latin typeface="ＭＳ Ｐゴシック"/>
                <a:cs typeface="Meiryo UI" panose="020B0604030504040204" pitchFamily="50" charset="-128"/>
              </a:rPr>
              <a:t>第２層</a:t>
            </a:r>
            <a:r>
              <a:rPr lang="ja-JP" altLang="en-US" sz="1400" dirty="0" smtClean="0">
                <a:solidFill>
                  <a:prstClr val="black"/>
                </a:solidFill>
                <a:latin typeface="ＭＳ Ｐゴシック"/>
                <a:cs typeface="Meiryo UI" panose="020B0604030504040204" pitchFamily="50" charset="-128"/>
              </a:rPr>
              <a:t>）</a:t>
            </a:r>
            <a:r>
              <a:rPr lang="ja-JP" altLang="ja-JP" sz="1400" dirty="0" smtClean="0">
                <a:solidFill>
                  <a:prstClr val="black"/>
                </a:solidFill>
                <a:latin typeface="ＭＳ Ｐゴシック"/>
                <a:cs typeface="Meiryo UI" panose="020B0604030504040204" pitchFamily="50" charset="-128"/>
              </a:rPr>
              <a:t>において協議体を</a:t>
            </a:r>
            <a:r>
              <a:rPr lang="ja-JP" altLang="en-US" sz="1400" dirty="0" smtClean="0">
                <a:solidFill>
                  <a:prstClr val="black"/>
                </a:solidFill>
                <a:latin typeface="ＭＳ Ｐゴシック"/>
                <a:cs typeface="Meiryo UI" panose="020B0604030504040204" pitchFamily="50" charset="-128"/>
              </a:rPr>
              <a:t>立ち上げ</a:t>
            </a:r>
            <a:r>
              <a:rPr lang="ja-JP" altLang="ja-JP" sz="1400" dirty="0" smtClean="0">
                <a:solidFill>
                  <a:prstClr val="black"/>
                </a:solidFill>
                <a:latin typeface="ＭＳ Ｐゴシック"/>
                <a:cs typeface="Meiryo UI" panose="020B0604030504040204" pitchFamily="50" charset="-128"/>
              </a:rPr>
              <a:t>、</a:t>
            </a:r>
            <a:r>
              <a:rPr lang="ja-JP" altLang="ja-JP" sz="1400" dirty="0">
                <a:solidFill>
                  <a:prstClr val="black"/>
                </a:solidFill>
                <a:latin typeface="ＭＳ Ｐゴシック"/>
                <a:cs typeface="Meiryo UI" panose="020B0604030504040204" pitchFamily="50" charset="-128"/>
              </a:rPr>
              <a:t>協議体のメンバーの中から第２層の</a:t>
            </a:r>
            <a:r>
              <a:rPr lang="ja-JP" altLang="ja-JP" sz="1400" dirty="0" smtClean="0">
                <a:solidFill>
                  <a:prstClr val="black"/>
                </a:solidFill>
                <a:latin typeface="ＭＳ Ｐゴシック"/>
                <a:cs typeface="Meiryo UI" panose="020B0604030504040204" pitchFamily="50" charset="-128"/>
              </a:rPr>
              <a:t>コーディネーター</a:t>
            </a:r>
            <a:r>
              <a:rPr lang="ja-JP" altLang="en-US" sz="1400" dirty="0" smtClean="0">
                <a:solidFill>
                  <a:prstClr val="black"/>
                </a:solidFill>
                <a:latin typeface="ＭＳ Ｐゴシック"/>
                <a:cs typeface="Meiryo UI" panose="020B0604030504040204" pitchFamily="50" charset="-128"/>
              </a:rPr>
              <a:t>を選出する</a:t>
            </a:r>
            <a:r>
              <a:rPr lang="ja-JP" altLang="ja-JP" sz="1400" dirty="0" smtClean="0">
                <a:solidFill>
                  <a:prstClr val="black"/>
                </a:solidFill>
                <a:latin typeface="ＭＳ Ｐゴシック"/>
                <a:cs typeface="Meiryo UI" panose="020B0604030504040204" pitchFamily="50" charset="-128"/>
              </a:rPr>
              <a:t>事例</a:t>
            </a:r>
            <a:r>
              <a:rPr lang="ja-JP" altLang="ja-JP" sz="1400" dirty="0">
                <a:solidFill>
                  <a:prstClr val="black"/>
                </a:solidFill>
                <a:latin typeface="ＭＳ Ｐゴシック"/>
                <a:cs typeface="Meiryo UI" panose="020B0604030504040204" pitchFamily="50" charset="-128"/>
              </a:rPr>
              <a:t>を想定し、大まかな流れ</a:t>
            </a:r>
            <a:r>
              <a:rPr lang="ja-JP" altLang="ja-JP" sz="1400" dirty="0" smtClean="0">
                <a:solidFill>
                  <a:prstClr val="black"/>
                </a:solidFill>
                <a:latin typeface="ＭＳ Ｐゴシック"/>
                <a:cs typeface="Meiryo UI" panose="020B0604030504040204" pitchFamily="50" charset="-128"/>
              </a:rPr>
              <a:t>を示す</a:t>
            </a:r>
            <a:r>
              <a:rPr lang="ja-JP" altLang="en-US" sz="1400" dirty="0" smtClean="0">
                <a:solidFill>
                  <a:prstClr val="black"/>
                </a:solidFill>
                <a:latin typeface="ＭＳ Ｐゴシック"/>
                <a:cs typeface="Meiryo UI" panose="020B0604030504040204" pitchFamily="50" charset="-128"/>
              </a:rPr>
              <a:t>。</a:t>
            </a:r>
            <a:r>
              <a:rPr lang="ja-JP" altLang="ja-JP" sz="1400" dirty="0" smtClean="0">
                <a:solidFill>
                  <a:prstClr val="white"/>
                </a:solidFill>
                <a:latin typeface="ＭＳ Ｐゴシック"/>
              </a:rPr>
              <a:t>。</a:t>
            </a:r>
            <a:endParaRPr lang="ja-JP" altLang="en-US" sz="3200" dirty="0">
              <a:solidFill>
                <a:prstClr val="black"/>
              </a:solidFill>
              <a:latin typeface="ＭＳ Ｐゴシック"/>
            </a:endParaRPr>
          </a:p>
        </p:txBody>
      </p:sp>
      <p:graphicFrame>
        <p:nvGraphicFramePr>
          <p:cNvPr id="4" name="表 3"/>
          <p:cNvGraphicFramePr>
            <a:graphicFrameLocks noGrp="1"/>
          </p:cNvGraphicFramePr>
          <p:nvPr>
            <p:extLst>
              <p:ext uri="{D42A27DB-BD31-4B8C-83A1-F6EECF244321}">
                <p14:modId xmlns:p14="http://schemas.microsoft.com/office/powerpoint/2010/main" val="1247932539"/>
              </p:ext>
            </p:extLst>
          </p:nvPr>
        </p:nvGraphicFramePr>
        <p:xfrm>
          <a:off x="116465" y="1398723"/>
          <a:ext cx="9673074" cy="5198629"/>
        </p:xfrm>
        <a:graphic>
          <a:graphicData uri="http://schemas.openxmlformats.org/drawingml/2006/table">
            <a:tbl>
              <a:tblPr firstRow="1" bandRow="1">
                <a:tableStyleId>{22838BEF-8BB2-4498-84A7-C5851F593DF1}</a:tableStyleId>
              </a:tblPr>
              <a:tblGrid>
                <a:gridCol w="3540391"/>
                <a:gridCol w="3600400"/>
                <a:gridCol w="2532283"/>
              </a:tblGrid>
              <a:tr h="260267">
                <a:tc>
                  <a:txBody>
                    <a:bodyPr/>
                    <a:lstStyle/>
                    <a:p>
                      <a:pPr algn="ctr"/>
                      <a:r>
                        <a:rPr kumimoji="1" lang="ja-JP" altLang="en-US" sz="1200" dirty="0" smtClean="0"/>
                        <a:t>市町村</a:t>
                      </a:r>
                      <a:endParaRPr kumimoji="1" lang="ja-JP" altLang="en-US" sz="1200" dirty="0"/>
                    </a:p>
                  </a:txBody>
                  <a:tcPr/>
                </a:tc>
                <a:tc>
                  <a:txBody>
                    <a:bodyPr/>
                    <a:lstStyle/>
                    <a:p>
                      <a:pPr algn="ctr"/>
                      <a:r>
                        <a:rPr kumimoji="1" lang="ja-JP" altLang="en-US" sz="1200" dirty="0" smtClean="0"/>
                        <a:t>協議体</a:t>
                      </a:r>
                      <a:endParaRPr kumimoji="1" lang="ja-JP" altLang="en-US" sz="1200" dirty="0"/>
                    </a:p>
                  </a:txBody>
                  <a:tcPr/>
                </a:tc>
                <a:tc>
                  <a:txBody>
                    <a:bodyPr/>
                    <a:lstStyle/>
                    <a:p>
                      <a:pPr algn="ctr"/>
                      <a:r>
                        <a:rPr kumimoji="1" lang="ja-JP" altLang="en-US" sz="1200" dirty="0" smtClean="0"/>
                        <a:t>コーディネーター</a:t>
                      </a:r>
                      <a:endParaRPr kumimoji="1" lang="ja-JP" altLang="en-US" sz="1200" dirty="0"/>
                    </a:p>
                  </a:txBody>
                  <a:tcPr/>
                </a:tc>
              </a:tr>
              <a:tr h="4924309">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5" name="角丸四角形 4"/>
          <p:cNvSpPr/>
          <p:nvPr/>
        </p:nvSpPr>
        <p:spPr>
          <a:xfrm>
            <a:off x="192671" y="1760703"/>
            <a:ext cx="3322409" cy="1728192"/>
          </a:xfrm>
          <a:prstGeom prst="roundRect">
            <a:avLst>
              <a:gd name="adj" fmla="val 8094"/>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spc="-100" dirty="0" smtClean="0">
                <a:solidFill>
                  <a:prstClr val="black"/>
                </a:solidFill>
                <a:latin typeface="ＭＳ ゴシック" panose="020B0609070205080204" pitchFamily="49" charset="-128"/>
                <a:ea typeface="ＭＳ ゴシック" panose="020B0609070205080204" pitchFamily="49" charset="-128"/>
              </a:rPr>
              <a:t>○生活</a:t>
            </a:r>
            <a:r>
              <a:rPr lang="ja-JP" altLang="en-US" sz="1200" spc="-100" dirty="0">
                <a:solidFill>
                  <a:prstClr val="black"/>
                </a:solidFill>
                <a:latin typeface="ＭＳ ゴシック" panose="020B0609070205080204" pitchFamily="49" charset="-128"/>
                <a:ea typeface="ＭＳ ゴシック" panose="020B0609070205080204" pitchFamily="49" charset="-128"/>
              </a:rPr>
              <a:t>支援サービスの充実に関する</a:t>
            </a:r>
            <a:r>
              <a:rPr lang="ja-JP" altLang="en-US" sz="1200" spc="-100" dirty="0" smtClean="0">
                <a:solidFill>
                  <a:prstClr val="black"/>
                </a:solidFill>
                <a:latin typeface="ＭＳ ゴシック" panose="020B0609070205080204" pitchFamily="49" charset="-128"/>
                <a:ea typeface="ＭＳ ゴシック" panose="020B0609070205080204" pitchFamily="49" charset="-128"/>
              </a:rPr>
              <a:t>研究会の立ち上げ</a:t>
            </a:r>
            <a:endParaRPr lang="en-US" altLang="ja-JP" sz="1200" spc="-1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1200" spc="-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200" spc="-100" dirty="0" smtClean="0">
                <a:solidFill>
                  <a:prstClr val="black"/>
                </a:solidFill>
                <a:latin typeface="ＭＳ ゴシック" panose="020B0609070205080204" pitchFamily="49" charset="-128"/>
                <a:ea typeface="ＭＳ ゴシック" panose="020B0609070205080204" pitchFamily="49" charset="-128"/>
              </a:rPr>
              <a:t>○ニーズ</a:t>
            </a:r>
            <a:r>
              <a:rPr lang="ja-JP" altLang="en-US" sz="1200" spc="-100" dirty="0">
                <a:solidFill>
                  <a:prstClr val="black"/>
                </a:solidFill>
                <a:latin typeface="ＭＳ ゴシック" panose="020B0609070205080204" pitchFamily="49" charset="-128"/>
                <a:ea typeface="ＭＳ ゴシック" panose="020B0609070205080204" pitchFamily="49" charset="-128"/>
              </a:rPr>
              <a:t>と地域資源の</a:t>
            </a:r>
            <a:r>
              <a:rPr lang="ja-JP" altLang="en-US" sz="1200" spc="-100" dirty="0" smtClean="0">
                <a:solidFill>
                  <a:prstClr val="black"/>
                </a:solidFill>
                <a:latin typeface="ＭＳ ゴシック" panose="020B0609070205080204" pitchFamily="49" charset="-128"/>
                <a:ea typeface="ＭＳ ゴシック" panose="020B0609070205080204" pitchFamily="49" charset="-128"/>
              </a:rPr>
              <a:t>把握</a:t>
            </a:r>
            <a:endParaRPr lang="en-US" altLang="ja-JP" sz="1200" spc="-1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1200" spc="-100" dirty="0">
              <a:solidFill>
                <a:prstClr val="black"/>
              </a:solidFill>
              <a:latin typeface="ＭＳ ゴシック" panose="020B0609070205080204" pitchFamily="49" charset="-128"/>
              <a:ea typeface="ＭＳ ゴシック" panose="020B0609070205080204" pitchFamily="49" charset="-128"/>
            </a:endParaRPr>
          </a:p>
          <a:p>
            <a:r>
              <a:rPr lang="ja-JP" altLang="en-US" sz="1200" spc="-100" dirty="0">
                <a:solidFill>
                  <a:prstClr val="black"/>
                </a:solidFill>
                <a:latin typeface="ＭＳ ゴシック" panose="020B0609070205080204" pitchFamily="49" charset="-128"/>
                <a:ea typeface="ＭＳ ゴシック" panose="020B0609070205080204" pitchFamily="49" charset="-128"/>
              </a:rPr>
              <a:t>○市町村の方針の決定</a:t>
            </a:r>
            <a:endParaRPr lang="en-US" altLang="ja-JP" sz="1200" spc="-100" dirty="0">
              <a:solidFill>
                <a:prstClr val="black"/>
              </a:solidFill>
              <a:latin typeface="ＭＳ ゴシック" panose="020B0609070205080204" pitchFamily="49" charset="-128"/>
              <a:ea typeface="ＭＳ ゴシック" panose="020B0609070205080204" pitchFamily="49" charset="-128"/>
            </a:endParaRPr>
          </a:p>
          <a:p>
            <a:pPr>
              <a:lnSpc>
                <a:spcPts val="1100"/>
              </a:lnSpc>
            </a:pPr>
            <a:endParaRPr lang="en-US" altLang="ja-JP" sz="1000" spc="-100" dirty="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en-US" altLang="ja-JP" sz="1000" u="sng"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u="sng" spc="-100" dirty="0" smtClean="0">
                <a:solidFill>
                  <a:prstClr val="black"/>
                </a:solidFill>
                <a:latin typeface="ＭＳ ゴシック" panose="020B0609070205080204" pitchFamily="49" charset="-128"/>
                <a:ea typeface="ＭＳ ゴシック" panose="020B0609070205080204" pitchFamily="49" charset="-128"/>
              </a:rPr>
              <a:t>研究会の立ち上げは早期に行う。</a:t>
            </a:r>
            <a:endParaRPr lang="en-US" altLang="ja-JP" sz="1000" u="sng"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事業</a:t>
            </a:r>
            <a:r>
              <a:rPr lang="ja-JP" altLang="en-US" sz="1000" spc="-100" dirty="0">
                <a:solidFill>
                  <a:prstClr val="black"/>
                </a:solidFill>
                <a:latin typeface="ＭＳ ゴシック" panose="020B0609070205080204" pitchFamily="49" charset="-128"/>
                <a:ea typeface="ＭＳ ゴシック" panose="020B0609070205080204" pitchFamily="49" charset="-128"/>
              </a:rPr>
              <a:t>計画策定委員会等の活用</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も考えられる。</a:t>
            </a:r>
            <a:endParaRPr lang="ja-JP" altLang="en-US" sz="1000" spc="-100" dirty="0" smtClean="0">
              <a:solidFill>
                <a:prstClr val="black"/>
              </a:solidFill>
            </a:endParaRPr>
          </a:p>
        </p:txBody>
      </p:sp>
      <p:sp>
        <p:nvSpPr>
          <p:cNvPr id="7" name="角丸四角形 6"/>
          <p:cNvSpPr/>
          <p:nvPr/>
        </p:nvSpPr>
        <p:spPr>
          <a:xfrm>
            <a:off x="192665" y="3756812"/>
            <a:ext cx="3316778" cy="1040744"/>
          </a:xfrm>
          <a:prstGeom prst="roundRect">
            <a:avLst>
              <a:gd name="adj" fmla="val 736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en-US" sz="1200" spc="-100" dirty="0">
                <a:solidFill>
                  <a:prstClr val="black"/>
                </a:solidFill>
                <a:latin typeface="ＭＳ ゴシック" panose="020B0609070205080204" pitchFamily="49" charset="-128"/>
                <a:ea typeface="ＭＳ ゴシック" panose="020B0609070205080204" pitchFamily="49" charset="-128"/>
              </a:rPr>
              <a:t>○各地域（日常生活圏域等）に協議体を設置</a:t>
            </a:r>
            <a:endParaRPr lang="en-US" altLang="ja-JP" sz="1200" spc="-100" dirty="0">
              <a:solidFill>
                <a:prstClr val="black"/>
              </a:solidFill>
              <a:latin typeface="ＭＳ ゴシック" panose="020B0609070205080204" pitchFamily="49" charset="-128"/>
              <a:ea typeface="ＭＳ ゴシック" panose="020B0609070205080204" pitchFamily="49" charset="-128"/>
            </a:endParaRPr>
          </a:p>
          <a:p>
            <a:pPr>
              <a:lnSpc>
                <a:spcPts val="1100"/>
              </a:lnSpc>
            </a:pPr>
            <a:endParaRPr lang="en-US" altLang="ja-JP" sz="1000"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ja-JP" altLang="ja-JP" sz="1000" spc="-100" dirty="0">
                <a:solidFill>
                  <a:prstClr val="black"/>
                </a:solidFill>
                <a:latin typeface="ＭＳ ゴシック" panose="020B0609070205080204" pitchFamily="49" charset="-128"/>
                <a:ea typeface="ＭＳ ゴシック" panose="020B0609070205080204" pitchFamily="49" charset="-128"/>
              </a:rPr>
              <a:t>※コーディネーターの適任者がいる場合、協議体とコーディネーターを同時に設置</a:t>
            </a:r>
            <a:r>
              <a:rPr lang="ja-JP" altLang="en-US" sz="1000" spc="-100" dirty="0">
                <a:solidFill>
                  <a:prstClr val="black"/>
                </a:solidFill>
                <a:latin typeface="ＭＳ ゴシック" panose="020B0609070205080204" pitchFamily="49" charset="-128"/>
                <a:ea typeface="ＭＳ ゴシック" panose="020B0609070205080204" pitchFamily="49" charset="-128"/>
              </a:rPr>
              <a:t>・選出</a:t>
            </a:r>
            <a:r>
              <a:rPr lang="ja-JP" altLang="ja-JP" sz="1000" spc="-100" dirty="0">
                <a:solidFill>
                  <a:prstClr val="black"/>
                </a:solidFill>
                <a:latin typeface="ＭＳ ゴシック" panose="020B0609070205080204" pitchFamily="49" charset="-128"/>
                <a:ea typeface="ＭＳ ゴシック" panose="020B0609070205080204" pitchFamily="49" charset="-128"/>
              </a:rPr>
              <a:t>する</a:t>
            </a:r>
            <a:r>
              <a:rPr lang="ja-JP" altLang="en-US" sz="1000" spc="-100" dirty="0">
                <a:solidFill>
                  <a:prstClr val="black"/>
                </a:solidFill>
                <a:latin typeface="ＭＳ ゴシック" panose="020B0609070205080204" pitchFamily="49" charset="-128"/>
                <a:ea typeface="ＭＳ ゴシック" panose="020B0609070205080204" pitchFamily="49" charset="-128"/>
              </a:rPr>
              <a:t>こと</a:t>
            </a:r>
            <a:r>
              <a:rPr lang="ja-JP" altLang="ja-JP" sz="1000" spc="-100" dirty="0">
                <a:solidFill>
                  <a:prstClr val="black"/>
                </a:solidFill>
                <a:latin typeface="ＭＳ ゴシック" panose="020B0609070205080204" pitchFamily="49" charset="-128"/>
                <a:ea typeface="ＭＳ ゴシック" panose="020B0609070205080204" pitchFamily="49" charset="-128"/>
              </a:rPr>
              <a:t>も考えられる</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000"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en-US"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spc="-100" dirty="0">
                <a:solidFill>
                  <a:prstClr val="black"/>
                </a:solidFill>
                <a:latin typeface="ＭＳ ゴシック" panose="020B0609070205080204" pitchFamily="49" charset="-128"/>
                <a:ea typeface="ＭＳ ゴシック" panose="020B0609070205080204" pitchFamily="49" charset="-128"/>
              </a:rPr>
              <a:t>以後、適宜、協議体・コーディネーターを</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支援</a:t>
            </a:r>
            <a:endParaRPr lang="en-US" altLang="ja-JP" sz="1000" spc="-100" dirty="0">
              <a:solidFill>
                <a:prstClr val="black"/>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3792837" y="5154459"/>
            <a:ext cx="5928504" cy="792000"/>
          </a:xfrm>
          <a:prstGeom prst="roundRect">
            <a:avLst>
              <a:gd name="adj" fmla="val 4426"/>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ja-JP" sz="1200" kern="100" spc="-100" dirty="0">
                <a:solidFill>
                  <a:prstClr val="black"/>
                </a:solidFill>
                <a:latin typeface="ＭＳ ゴシック" panose="020B0609070205080204" pitchFamily="49" charset="-128"/>
                <a:ea typeface="ＭＳ ゴシック" panose="020B0609070205080204" pitchFamily="49" charset="-128"/>
                <a:cs typeface="Times New Roman"/>
              </a:rPr>
              <a:t>○コーディネーターの選出</a:t>
            </a:r>
            <a:endParaRPr lang="en-US" altLang="ja-JP" sz="12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600"/>
              </a:lnSpc>
            </a:pPr>
            <a:endParaRPr lang="en-US" altLang="ja-JP" sz="4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ja-JP" sz="1000" spc="-100" dirty="0">
                <a:solidFill>
                  <a:prstClr val="black"/>
                </a:solidFill>
                <a:latin typeface="ＭＳ ゴシック" panose="020B0609070205080204" pitchFamily="49" charset="-128"/>
                <a:ea typeface="ＭＳ ゴシック" panose="020B0609070205080204" pitchFamily="49" charset="-128"/>
              </a:rPr>
              <a:t>コーディネーターが選出されたら</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協議体・コーディネーターが中心に実施。</a:t>
            </a:r>
            <a:endParaRPr lang="en-US" altLang="ja-JP" sz="1000" spc="-100" dirty="0" smtClean="0">
              <a:solidFill>
                <a:prstClr val="black"/>
              </a:solidFill>
              <a:latin typeface="ＭＳ ゴシック" panose="020B0609070205080204" pitchFamily="49" charset="-128"/>
              <a:ea typeface="ＭＳ ゴシック" panose="020B0609070205080204" pitchFamily="49" charset="-128"/>
            </a:endParaRPr>
          </a:p>
          <a:p>
            <a:pPr>
              <a:lnSpc>
                <a:spcPts val="1100"/>
              </a:lnSpc>
            </a:pPr>
            <a:r>
              <a:rPr lang="en-US"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コーディネーターは、都道府県</a:t>
            </a:r>
            <a:r>
              <a:rPr lang="ja-JP" altLang="en-US" sz="1000" spc="-100" dirty="0">
                <a:solidFill>
                  <a:prstClr val="black"/>
                </a:solidFill>
                <a:latin typeface="ＭＳ ゴシック" panose="020B0609070205080204" pitchFamily="49" charset="-128"/>
                <a:ea typeface="ＭＳ ゴシック" panose="020B0609070205080204" pitchFamily="49" charset="-128"/>
              </a:rPr>
              <a:t>が実施</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するコーディネーター向け研修を受講することが</a:t>
            </a:r>
            <a:r>
              <a:rPr lang="ja-JP" altLang="en-US" sz="1000" spc="-100" dirty="0">
                <a:solidFill>
                  <a:prstClr val="black"/>
                </a:solidFill>
                <a:latin typeface="ＭＳ ゴシック" panose="020B0609070205080204" pitchFamily="49" charset="-128"/>
                <a:ea typeface="ＭＳ ゴシック" panose="020B0609070205080204" pitchFamily="49" charset="-128"/>
              </a:rPr>
              <a:t>望ましい</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000" spc="-100" dirty="0" smtClean="0">
              <a:solidFill>
                <a:prstClr val="black"/>
              </a:solidFill>
            </a:endParaRPr>
          </a:p>
        </p:txBody>
      </p:sp>
      <p:sp>
        <p:nvSpPr>
          <p:cNvPr id="9" name="角丸四角形 8"/>
          <p:cNvSpPr/>
          <p:nvPr/>
        </p:nvSpPr>
        <p:spPr>
          <a:xfrm>
            <a:off x="3800872" y="3756812"/>
            <a:ext cx="3312368" cy="1116000"/>
          </a:xfrm>
          <a:prstGeom prst="roundRect">
            <a:avLst>
              <a:gd name="adj" fmla="val 5618"/>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pPr>
            <a:r>
              <a:rPr lang="ja-JP" altLang="en-US" sz="1200" kern="100" spc="-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200" kern="100" spc="-100" dirty="0">
                <a:solidFill>
                  <a:prstClr val="black"/>
                </a:solidFill>
                <a:latin typeface="ＭＳ ゴシック" panose="020B0609070205080204" pitchFamily="49" charset="-128"/>
                <a:ea typeface="ＭＳ ゴシック" panose="020B0609070205080204" pitchFamily="49" charset="-128"/>
                <a:cs typeface="Times New Roman"/>
              </a:rPr>
              <a:t>協議体の活動開始</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（初期は情報収集</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等</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から開始</a:t>
            </a: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a:t>
            </a:r>
            <a:endParaRPr lang="en-US"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endPar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・ニーズ</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や</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地域</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資源</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の</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情報</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共有、連携の強化</a:t>
            </a:r>
            <a:endParaRPr lang="en-US"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endParaRPr>
          </a:p>
          <a:p>
            <a:pPr>
              <a:lnSpc>
                <a:spcPts val="1100"/>
              </a:lnSpc>
            </a:pP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a:t>
            </a:r>
            <a:r>
              <a:rPr lang="ja-JP" altLang="ja-JP" sz="1000" spc="-100" dirty="0">
                <a:solidFill>
                  <a:prstClr val="black"/>
                </a:solidFill>
                <a:latin typeface="ＭＳ ゴシック" panose="020B0609070205080204" pitchFamily="49" charset="-128"/>
                <a:ea typeface="ＭＳ ゴシック" panose="020B0609070205080204" pitchFamily="49" charset="-128"/>
              </a:rPr>
              <a:t>既存</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の</a:t>
            </a:r>
            <a:r>
              <a:rPr lang="ja-JP" altLang="en-US" sz="1000" spc="-100" dirty="0" smtClean="0">
                <a:solidFill>
                  <a:prstClr val="black"/>
                </a:solidFill>
                <a:latin typeface="ＭＳ ゴシック" panose="020B0609070205080204" pitchFamily="49" charset="-128"/>
                <a:ea typeface="ＭＳ ゴシック" panose="020B0609070205080204" pitchFamily="49" charset="-128"/>
              </a:rPr>
              <a:t>サービス、</a:t>
            </a:r>
            <a:r>
              <a:rPr lang="ja-JP" altLang="ja-JP" sz="1000" spc="-100" dirty="0" smtClean="0">
                <a:solidFill>
                  <a:prstClr val="black"/>
                </a:solidFill>
                <a:latin typeface="ＭＳ ゴシック" panose="020B0609070205080204" pitchFamily="49" charset="-128"/>
                <a:ea typeface="ＭＳ ゴシック" panose="020B0609070205080204" pitchFamily="49" charset="-128"/>
              </a:rPr>
              <a:t>集い</a:t>
            </a:r>
            <a:r>
              <a:rPr lang="ja-JP" altLang="ja-JP" sz="1000" spc="-100" dirty="0">
                <a:solidFill>
                  <a:prstClr val="black"/>
                </a:solidFill>
                <a:latin typeface="ＭＳ ゴシック" panose="020B0609070205080204" pitchFamily="49" charset="-128"/>
                <a:ea typeface="ＭＳ ゴシック" panose="020B0609070205080204" pitchFamily="49" charset="-128"/>
              </a:rPr>
              <a:t>の場等の活用</a:t>
            </a:r>
          </a:p>
          <a:p>
            <a:pPr>
              <a:lnSpc>
                <a:spcPts val="1100"/>
              </a:lnSpc>
            </a:pP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1000" kern="100" spc="-100" dirty="0">
                <a:solidFill>
                  <a:prstClr val="black"/>
                </a:solidFill>
                <a:latin typeface="ＭＳ ゴシック" panose="020B0609070205080204" pitchFamily="49" charset="-128"/>
                <a:ea typeface="ＭＳ ゴシック" panose="020B0609070205080204" pitchFamily="49" charset="-128"/>
                <a:cs typeface="Times New Roman"/>
              </a:rPr>
              <a:t>開発が必要なサービス</a:t>
            </a:r>
            <a:r>
              <a:rPr lang="ja-JP" altLang="en-US" sz="1000" kern="100" spc="-100" dirty="0">
                <a:solidFill>
                  <a:prstClr val="black"/>
                </a:solidFill>
                <a:latin typeface="ＭＳ ゴシック" panose="020B0609070205080204" pitchFamily="49" charset="-128"/>
                <a:ea typeface="ＭＳ ゴシック" panose="020B0609070205080204" pitchFamily="49" charset="-128"/>
                <a:cs typeface="Times New Roman"/>
              </a:rPr>
              <a:t>の</a:t>
            </a:r>
            <a:r>
              <a:rPr lang="ja-JP" altLang="ja-JP" sz="1000" kern="100" spc="-100" dirty="0" smtClean="0">
                <a:solidFill>
                  <a:prstClr val="black"/>
                </a:solidFill>
                <a:latin typeface="ＭＳ ゴシック" panose="020B0609070205080204" pitchFamily="49" charset="-128"/>
                <a:ea typeface="ＭＳ ゴシック" panose="020B0609070205080204" pitchFamily="49" charset="-128"/>
                <a:cs typeface="Times New Roman"/>
              </a:rPr>
              <a:t>議論</a:t>
            </a:r>
            <a:endParaRPr lang="en-US" altLang="ja-JP" sz="1000" strike="sngStrike" kern="100" spc="-100" dirty="0" smtClean="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10" name="角丸四角形 9"/>
          <p:cNvSpPr/>
          <p:nvPr/>
        </p:nvSpPr>
        <p:spPr>
          <a:xfrm>
            <a:off x="3765755" y="6140327"/>
            <a:ext cx="5955590" cy="360000"/>
          </a:xfrm>
          <a:prstGeom prst="roundRect">
            <a:avLst>
              <a:gd name="adj" fmla="val 10053"/>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ts val="1100"/>
              </a:lnSpc>
              <a:defRPr/>
            </a:pP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a:t>
            </a:r>
            <a:r>
              <a:rPr kumimoji="0" lang="ja-JP" altLang="en-US"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コーディネーターと</a:t>
            </a: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協議体</a:t>
            </a:r>
            <a:r>
              <a:rPr kumimoji="0" lang="ja-JP" altLang="en-US"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の連携による生活支援の担い手の養成や</a:t>
            </a:r>
            <a:r>
              <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rPr>
              <a:t>サービスの</a:t>
            </a:r>
            <a:r>
              <a:rPr kumimoji="0" lang="ja-JP" altLang="ja-JP" sz="1200" kern="100" spc="-100" dirty="0" smtClean="0">
                <a:solidFill>
                  <a:sysClr val="windowText" lastClr="000000"/>
                </a:solidFill>
                <a:latin typeface="ＭＳ ゴシック" panose="020B0609070205080204" pitchFamily="49" charset="-128"/>
                <a:ea typeface="ＭＳ ゴシック" panose="020B0609070205080204" pitchFamily="49" charset="-128"/>
                <a:cs typeface="Times New Roman"/>
              </a:rPr>
              <a:t>開発</a:t>
            </a:r>
            <a:endParaRPr kumimoji="0" lang="ja-JP" altLang="ja-JP" sz="1200" kern="100" spc="-100" dirty="0">
              <a:solidFill>
                <a:sysClr val="windowText" lastClr="000000"/>
              </a:solidFill>
              <a:latin typeface="ＭＳ ゴシック" panose="020B0609070205080204" pitchFamily="49" charset="-128"/>
              <a:ea typeface="ＭＳ ゴシック" panose="020B0609070205080204" pitchFamily="49" charset="-128"/>
              <a:cs typeface="Times New Roman"/>
            </a:endParaRPr>
          </a:p>
        </p:txBody>
      </p:sp>
      <p:sp>
        <p:nvSpPr>
          <p:cNvPr id="6" name="下矢印 5"/>
          <p:cNvSpPr/>
          <p:nvPr/>
        </p:nvSpPr>
        <p:spPr>
          <a:xfrm>
            <a:off x="1673847" y="3519726"/>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4" name="下矢印 13"/>
          <p:cNvSpPr/>
          <p:nvPr/>
        </p:nvSpPr>
        <p:spPr>
          <a:xfrm rot="16200000">
            <a:off x="3491584" y="4196076"/>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5" name="下矢印 14"/>
          <p:cNvSpPr/>
          <p:nvPr/>
        </p:nvSpPr>
        <p:spPr>
          <a:xfrm rot="21600000">
            <a:off x="6548339" y="5924327"/>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6" name="下矢印 15"/>
          <p:cNvSpPr/>
          <p:nvPr/>
        </p:nvSpPr>
        <p:spPr>
          <a:xfrm rot="21600000">
            <a:off x="5277038" y="4938458"/>
            <a:ext cx="360040" cy="216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11" name="テキスト ボックス 10"/>
          <p:cNvSpPr txBox="1"/>
          <p:nvPr/>
        </p:nvSpPr>
        <p:spPr>
          <a:xfrm>
            <a:off x="116469" y="6655505"/>
            <a:ext cx="8796971" cy="1886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chor="ctr">
            <a:noAutofit/>
          </a:bodyPr>
          <a:lstStyle/>
          <a:p>
            <a:r>
              <a:rPr lang="en-US" altLang="ja-JP" sz="1000" dirty="0" smtClean="0">
                <a:solidFill>
                  <a:prstClr val="black"/>
                </a:solidFill>
              </a:rPr>
              <a:t>※</a:t>
            </a:r>
            <a:r>
              <a:rPr lang="ja-JP" altLang="en-US" sz="1000" dirty="0" smtClean="0">
                <a:solidFill>
                  <a:prstClr val="black"/>
                </a:solidFill>
              </a:rPr>
              <a:t>　地域で適切な者がいる場合には、コーディネーターの配置を先に行うことも</a:t>
            </a:r>
            <a:r>
              <a:rPr lang="ja-JP" altLang="en-US" sz="1000" dirty="0">
                <a:solidFill>
                  <a:prstClr val="black"/>
                </a:solidFill>
              </a:rPr>
              <a:t>あり</a:t>
            </a:r>
            <a:r>
              <a:rPr lang="ja-JP" altLang="en-US" sz="1000" dirty="0" smtClean="0">
                <a:solidFill>
                  <a:prstClr val="black"/>
                </a:solidFill>
              </a:rPr>
              <a:t>。</a:t>
            </a:r>
          </a:p>
        </p:txBody>
      </p:sp>
      <p:sp>
        <p:nvSpPr>
          <p:cNvPr id="1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15</a:t>
            </a:fld>
            <a:endParaRPr lang="en-US" altLang="ja-JP" sz="1600" b="1" dirty="0">
              <a:solidFill>
                <a:prstClr val="black"/>
              </a:solidFill>
              <a:latin typeface="+mn-ea"/>
            </a:endParaRPr>
          </a:p>
        </p:txBody>
      </p:sp>
    </p:spTree>
    <p:extLst>
      <p:ext uri="{BB962C8B-B14F-4D97-AF65-F5344CB8AC3E}">
        <p14:creationId xmlns:p14="http://schemas.microsoft.com/office/powerpoint/2010/main" val="2951489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0" y="692696"/>
            <a:ext cx="9653713" cy="5760640"/>
          </a:xfrm>
          <a:prstGeom prst="rect">
            <a:avLst/>
          </a:prstGeom>
          <a:noFill/>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ja-JP" sz="1800" b="1" dirty="0" smtClean="0">
                <a:latin typeface="ＭＳ ゴシック" panose="020B0609070205080204" pitchFamily="49" charset="-128"/>
                <a:ea typeface="ＭＳ ゴシック" panose="020B0609070205080204" pitchFamily="49" charset="-128"/>
              </a:rPr>
              <a:t>①</a:t>
            </a:r>
            <a:r>
              <a:rPr lang="ja-JP" altLang="ja-JP" sz="1800" b="1" u="sng" dirty="0" smtClean="0">
                <a:latin typeface="ＭＳ ゴシック" panose="020B0609070205080204" pitchFamily="49" charset="-128"/>
                <a:ea typeface="ＭＳ ゴシック" panose="020B0609070205080204" pitchFamily="49" charset="-128"/>
              </a:rPr>
              <a:t>地域包括支援センター型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佐々町地域包括支援センター（長崎県佐々町）の取組事例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a:latin typeface="ＭＳ ゴシック" panose="020B0609070205080204" pitchFamily="49" charset="-128"/>
              <a:ea typeface="ＭＳ ゴシック" panose="020B0609070205080204" pitchFamily="49" charset="-128"/>
            </a:endParaRPr>
          </a:p>
          <a:p>
            <a:pPr marL="0" indent="0">
              <a:buNone/>
            </a:pPr>
            <a:r>
              <a:rPr lang="ja-JP" altLang="ja-JP" sz="1400" dirty="0">
                <a:latin typeface="ＭＳ ゴシック" panose="020B0609070205080204" pitchFamily="49" charset="-128"/>
                <a:ea typeface="ＭＳ ゴシック" panose="020B0609070205080204" pitchFamily="49" charset="-128"/>
              </a:rPr>
              <a:t>　地域包括支援センターの３職種（保健師・社会福祉士・主任介護支援専門員</a:t>
            </a:r>
            <a:r>
              <a:rPr lang="ja-JP" altLang="ja-JP" sz="1400" dirty="0" smtClean="0">
                <a:latin typeface="ＭＳ ゴシック" panose="020B0609070205080204" pitchFamily="49" charset="-128"/>
                <a:ea typeface="ＭＳ ゴシック" panose="020B0609070205080204" pitchFamily="49" charset="-128"/>
              </a:rPr>
              <a:t>）が</a:t>
            </a:r>
            <a:r>
              <a:rPr lang="ja-JP" altLang="ja-JP" sz="1400" dirty="0">
                <a:latin typeface="ＭＳ ゴシック" panose="020B0609070205080204" pitchFamily="49" charset="-128"/>
                <a:ea typeface="ＭＳ ゴシック" panose="020B0609070205080204" pitchFamily="49" charset="-128"/>
              </a:rPr>
              <a:t>中核となって設置した事例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②</a:t>
            </a:r>
            <a:r>
              <a:rPr lang="ja-JP" altLang="ja-JP" sz="1800" b="1" u="sng" dirty="0" smtClean="0">
                <a:latin typeface="ＭＳ ゴシック" panose="020B0609070205080204" pitchFamily="49" charset="-128"/>
                <a:ea typeface="ＭＳ ゴシック" panose="020B0609070205080204" pitchFamily="49" charset="-128"/>
              </a:rPr>
              <a:t>住民・行政等協働型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神奈川県平塚市（町内福祉村事業）の取組事例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行政が仕組みづくり（制度化）を実施し、住民と協働して設置した事例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③</a:t>
            </a:r>
            <a:r>
              <a:rPr lang="ja-JP" altLang="ja-JP" sz="1800" b="1" u="sng" dirty="0" smtClean="0">
                <a:latin typeface="ＭＳ ゴシック" panose="020B0609070205080204" pitchFamily="49" charset="-128"/>
                <a:ea typeface="ＭＳ ゴシック" panose="020B0609070205080204" pitchFamily="49" charset="-128"/>
              </a:rPr>
              <a:t>社会福祉協議会型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伊賀市社会福祉協議会（三重県伊賀市）の取組事例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社会福祉協議会が中核となり、市町村と協働して設置した事例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④</a:t>
            </a:r>
            <a:r>
              <a:rPr lang="ja-JP" altLang="ja-JP" sz="1800" b="1" u="sng" dirty="0" smtClean="0">
                <a:latin typeface="ＭＳ ゴシック" panose="020B0609070205080204" pitchFamily="49" charset="-128"/>
                <a:ea typeface="ＭＳ ゴシック" panose="020B0609070205080204" pitchFamily="49" charset="-128"/>
              </a:rPr>
              <a:t>ＮＰＯ型</a:t>
            </a:r>
            <a:r>
              <a:rPr lang="en-US" altLang="ja-JP" sz="1800" b="1" u="sng" dirty="0" smtClean="0">
                <a:latin typeface="ＭＳ ゴシック" panose="020B0609070205080204" pitchFamily="49" charset="-128"/>
                <a:ea typeface="ＭＳ ゴシック" panose="020B0609070205080204" pitchFamily="49" charset="-128"/>
              </a:rPr>
              <a:t> </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ＮＰＯ法人ふらっとステーション・ドリーム（神奈川県横浜市）の取組事例</a:t>
            </a:r>
            <a:r>
              <a:rPr lang="en-US" altLang="ja-JP" sz="1400" dirty="0" smtClean="0">
                <a:latin typeface="ＭＳ ゴシック" panose="020B0609070205080204" pitchFamily="49" charset="-128"/>
                <a:ea typeface="ＭＳ ゴシック" panose="020B0609070205080204" pitchFamily="49" charset="-128"/>
              </a:rPr>
              <a:t>】</a:t>
            </a: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ＮＰＯ法人介護者サポートネットワークセンターアラジン（東京都杉並区）の取組事例</a:t>
            </a:r>
            <a:r>
              <a:rPr lang="en-US" altLang="ja-JP" sz="1400" dirty="0" smtClean="0">
                <a:latin typeface="ＭＳ ゴシック" panose="020B0609070205080204" pitchFamily="49" charset="-128"/>
                <a:ea typeface="ＭＳ ゴシック" panose="020B0609070205080204" pitchFamily="49" charset="-128"/>
              </a:rPr>
              <a:t>】</a:t>
            </a:r>
            <a:endParaRPr lang="ja-JP"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400" dirty="0" smtClean="0">
                <a:latin typeface="ＭＳ ゴシック" panose="020B0609070205080204" pitchFamily="49" charset="-128"/>
                <a:ea typeface="ＭＳ ゴシック" panose="020B0609070205080204" pitchFamily="49" charset="-128"/>
              </a:rPr>
              <a:t>　テーマ型の活動を行うＮＰＯが中核となり、市町村と協働して設置した事例</a:t>
            </a:r>
          </a:p>
          <a:p>
            <a:pPr marL="0" indent="0">
              <a:buNone/>
            </a:pP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r>
              <a:rPr lang="ja-JP" altLang="ja-JP" sz="1800" b="1" dirty="0" smtClean="0">
                <a:latin typeface="ＭＳ ゴシック" panose="020B0609070205080204" pitchFamily="49" charset="-128"/>
                <a:ea typeface="ＭＳ ゴシック" panose="020B0609070205080204" pitchFamily="49" charset="-128"/>
              </a:rPr>
              <a:t>⑤</a:t>
            </a:r>
            <a:r>
              <a:rPr lang="ja-JP" altLang="ja-JP" sz="1800" b="1" u="sng" dirty="0" smtClean="0">
                <a:latin typeface="ＭＳ ゴシック" panose="020B0609070205080204" pitchFamily="49" charset="-128"/>
                <a:ea typeface="ＭＳ ゴシック" panose="020B0609070205080204" pitchFamily="49" charset="-128"/>
              </a:rPr>
              <a:t>中間支援組織型</a:t>
            </a:r>
            <a:endParaRPr lang="ja-JP" altLang="ja-JP" sz="1800" b="1" dirty="0" smtClean="0">
              <a:latin typeface="ＭＳ ゴシック" panose="020B0609070205080204" pitchFamily="49" charset="-128"/>
              <a:ea typeface="ＭＳ ゴシック" panose="020B0609070205080204" pitchFamily="49" charset="-128"/>
            </a:endParaRPr>
          </a:p>
          <a:p>
            <a:pPr marL="0" indent="0">
              <a:buNone/>
            </a:pP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ＮＰＯ法人コミュニティ・サポートセンター神戸（兵庫県神戸市）の取組事例</a:t>
            </a:r>
            <a:r>
              <a:rPr lang="en-US" altLang="ja-JP"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smtClean="0">
                <a:latin typeface="ＭＳ ゴシック" panose="020B0609070205080204" pitchFamily="49" charset="-128"/>
                <a:ea typeface="ＭＳ ゴシック" panose="020B0609070205080204" pitchFamily="49" charset="-128"/>
              </a:rPr>
              <a:t>　</a:t>
            </a:r>
            <a:r>
              <a:rPr lang="ja-JP" altLang="ja-JP" sz="1400" dirty="0" smtClean="0">
                <a:latin typeface="ＭＳ ゴシック" panose="020B0609070205080204" pitchFamily="49" charset="-128"/>
                <a:ea typeface="ＭＳ ゴシック" panose="020B0609070205080204" pitchFamily="49" charset="-128"/>
              </a:rPr>
              <a:t>自ら</a:t>
            </a:r>
            <a:r>
              <a:rPr lang="ja-JP" altLang="ja-JP" sz="1400" dirty="0">
                <a:latin typeface="ＭＳ ゴシック" panose="020B0609070205080204" pitchFamily="49" charset="-128"/>
                <a:ea typeface="ＭＳ ゴシック" panose="020B0609070205080204" pitchFamily="49" charset="-128"/>
              </a:rPr>
              <a:t>が事業を実施せず、事業を行うＮＰＯを側面から支援するＮＰＯのような組織のはたらきかけ等により設置した事例</a:t>
            </a:r>
          </a:p>
        </p:txBody>
      </p:sp>
      <p:sp>
        <p:nvSpPr>
          <p:cNvPr id="8" name="正方形/長方形 7"/>
          <p:cNvSpPr/>
          <p:nvPr/>
        </p:nvSpPr>
        <p:spPr bwMode="gray">
          <a:xfrm>
            <a:off x="55499" y="1439"/>
            <a:ext cx="9813993" cy="547241"/>
          </a:xfrm>
          <a:prstGeom prst="rect">
            <a:avLst/>
          </a:prstGeom>
          <a:solidFill>
            <a:srgbClr val="7030A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コーディネーター及び協議体設置に係る参考事例</a:t>
            </a:r>
            <a:endParaRPr lang="ja-JP" altLang="en-US" sz="1600" b="1" dirty="0">
              <a:solidFill>
                <a:schemeClr val="bg1"/>
              </a:solidFill>
              <a:latin typeface="+mn-ea"/>
            </a:endParaRPr>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16</a:t>
            </a:fld>
            <a:endParaRPr lang="en-US" altLang="ja-JP" sz="1600" b="1" dirty="0">
              <a:solidFill>
                <a:prstClr val="black"/>
              </a:solidFill>
              <a:latin typeface="+mn-ea"/>
            </a:endParaRPr>
          </a:p>
        </p:txBody>
      </p:sp>
    </p:spTree>
    <p:extLst>
      <p:ext uri="{BB962C8B-B14F-4D97-AF65-F5344CB8AC3E}">
        <p14:creationId xmlns:p14="http://schemas.microsoft.com/office/powerpoint/2010/main" val="2185044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3579" y="136478"/>
            <a:ext cx="9498842" cy="696035"/>
          </a:xfrm>
          <a:gradFill>
            <a:gsLst>
              <a:gs pos="0">
                <a:schemeClr val="accent1">
                  <a:satMod val="103000"/>
                  <a:lumMod val="102000"/>
                  <a:tint val="94000"/>
                </a:schemeClr>
              </a:gs>
              <a:gs pos="58000">
                <a:schemeClr val="accent1">
                  <a:satMod val="110000"/>
                  <a:lumMod val="100000"/>
                  <a:shade val="100000"/>
                </a:schemeClr>
              </a:gs>
              <a:gs pos="100000">
                <a:schemeClr val="accent1">
                  <a:lumMod val="99000"/>
                  <a:satMod val="120000"/>
                  <a:shade val="78000"/>
                </a:schemeClr>
              </a:gs>
            </a:gsLst>
          </a:gradFill>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kumimoji="1" lang="ja-JP" altLang="en-US" sz="4000" dirty="0" smtClean="0"/>
              <a:t>新しい総合事業の実施予定</a:t>
            </a:r>
            <a:endParaRPr kumimoji="1" lang="ja-JP" altLang="en-US" sz="4000" dirty="0"/>
          </a:p>
        </p:txBody>
      </p:sp>
      <p:graphicFrame>
        <p:nvGraphicFramePr>
          <p:cNvPr id="3" name="表 2"/>
          <p:cNvGraphicFramePr>
            <a:graphicFrameLocks noGrp="1"/>
          </p:cNvGraphicFramePr>
          <p:nvPr>
            <p:extLst>
              <p:ext uri="{D42A27DB-BD31-4B8C-83A1-F6EECF244321}">
                <p14:modId xmlns:p14="http://schemas.microsoft.com/office/powerpoint/2010/main" val="3042104491"/>
              </p:ext>
            </p:extLst>
          </p:nvPr>
        </p:nvGraphicFramePr>
        <p:xfrm>
          <a:off x="1493837" y="1827733"/>
          <a:ext cx="6604000" cy="3315873"/>
        </p:xfrm>
        <a:graphic>
          <a:graphicData uri="http://schemas.openxmlformats.org/drawingml/2006/table">
            <a:tbl>
              <a:tblPr firstRow="1" bandRow="1">
                <a:tableStyleId>{7DF18680-E054-41AD-8BC1-D1AEF772440D}</a:tableStyleId>
              </a:tblPr>
              <a:tblGrid>
                <a:gridCol w="3302000"/>
                <a:gridCol w="3302000"/>
              </a:tblGrid>
              <a:tr h="958323">
                <a:tc>
                  <a:txBody>
                    <a:bodyPr/>
                    <a:lstStyle/>
                    <a:p>
                      <a:pPr algn="ctr"/>
                      <a:r>
                        <a:rPr kumimoji="1" lang="ja-JP" altLang="en-US" sz="3200" dirty="0" smtClean="0"/>
                        <a:t>実施予定時期</a:t>
                      </a:r>
                      <a:endParaRPr kumimoji="1" lang="ja-JP" altLang="en-US" sz="3200" dirty="0">
                        <a:solidFill>
                          <a:sysClr val="windowText" lastClr="000000"/>
                        </a:solidFill>
                        <a:latin typeface="+mn-ea"/>
                        <a:ea typeface="+mn-ea"/>
                      </a:endParaRPr>
                    </a:p>
                  </a:txBody>
                  <a:tcPr/>
                </a:tc>
                <a:tc>
                  <a:txBody>
                    <a:bodyPr/>
                    <a:lstStyle/>
                    <a:p>
                      <a:pPr algn="ctr"/>
                      <a:r>
                        <a:rPr kumimoji="1" lang="ja-JP" altLang="en-US" sz="3200" dirty="0" smtClean="0"/>
                        <a:t>保険者数</a:t>
                      </a:r>
                      <a:endParaRPr kumimoji="1" lang="en-US" altLang="ja-JP" sz="3200" dirty="0" smtClean="0"/>
                    </a:p>
                    <a:p>
                      <a:pPr algn="ctr"/>
                      <a:r>
                        <a:rPr kumimoji="1" lang="ja-JP" altLang="en-US" sz="3200" dirty="0" smtClean="0"/>
                        <a:t>（全国</a:t>
                      </a:r>
                      <a:r>
                        <a:rPr kumimoji="1" lang="en-US" altLang="ja-JP" sz="3200" dirty="0" smtClean="0"/>
                        <a:t>1,579</a:t>
                      </a:r>
                      <a:r>
                        <a:rPr kumimoji="1" lang="ja-JP" altLang="en-US" sz="3200" dirty="0" smtClean="0"/>
                        <a:t>）</a:t>
                      </a:r>
                      <a:endParaRPr kumimoji="1" lang="ja-JP" altLang="en-US" sz="3200" dirty="0">
                        <a:solidFill>
                          <a:sysClr val="windowText" lastClr="000000"/>
                        </a:solidFill>
                        <a:latin typeface="+mn-ea"/>
                        <a:ea typeface="+mn-ea"/>
                      </a:endParaRPr>
                    </a:p>
                  </a:txBody>
                  <a:tcPr/>
                </a:tc>
              </a:tr>
              <a:tr h="749691">
                <a:tc>
                  <a:txBody>
                    <a:bodyPr/>
                    <a:lstStyle/>
                    <a:p>
                      <a:pPr algn="ctr"/>
                      <a:r>
                        <a:rPr kumimoji="1" lang="ja-JP" altLang="en-US" sz="3200" dirty="0" smtClean="0"/>
                        <a:t>平成２７年度中</a:t>
                      </a:r>
                      <a:endParaRPr kumimoji="1" lang="ja-JP" altLang="en-US" sz="3200" dirty="0">
                        <a:solidFill>
                          <a:sysClr val="windowText" lastClr="000000"/>
                        </a:solidFill>
                        <a:latin typeface="+mn-ea"/>
                        <a:ea typeface="+mn-ea"/>
                      </a:endParaRPr>
                    </a:p>
                  </a:txBody>
                  <a:tcPr/>
                </a:tc>
                <a:tc>
                  <a:txBody>
                    <a:bodyPr/>
                    <a:lstStyle/>
                    <a:p>
                      <a:pPr algn="ctr"/>
                      <a:r>
                        <a:rPr kumimoji="1" lang="ja-JP" altLang="en-US" sz="3200" dirty="0" smtClean="0"/>
                        <a:t>１１４</a:t>
                      </a:r>
                      <a:endParaRPr kumimoji="1" lang="ja-JP" altLang="en-US" sz="3200" dirty="0">
                        <a:solidFill>
                          <a:sysClr val="windowText" lastClr="000000"/>
                        </a:solidFill>
                        <a:latin typeface="+mn-ea"/>
                        <a:ea typeface="+mn-ea"/>
                      </a:endParaRPr>
                    </a:p>
                  </a:txBody>
                  <a:tcPr/>
                </a:tc>
              </a:tr>
              <a:tr h="749691">
                <a:tc>
                  <a:txBody>
                    <a:bodyPr/>
                    <a:lstStyle/>
                    <a:p>
                      <a:pPr algn="ctr"/>
                      <a:r>
                        <a:rPr kumimoji="1" lang="ja-JP" altLang="en-US" sz="3200" dirty="0" smtClean="0"/>
                        <a:t>平成２８年度中</a:t>
                      </a:r>
                      <a:endParaRPr kumimoji="1" lang="ja-JP" altLang="en-US" sz="3200" dirty="0">
                        <a:solidFill>
                          <a:sysClr val="windowText" lastClr="000000"/>
                        </a:solidFill>
                        <a:latin typeface="+mn-ea"/>
                        <a:ea typeface="+mn-ea"/>
                      </a:endParaRPr>
                    </a:p>
                  </a:txBody>
                  <a:tcPr/>
                </a:tc>
                <a:tc>
                  <a:txBody>
                    <a:bodyPr/>
                    <a:lstStyle/>
                    <a:p>
                      <a:pPr algn="ctr"/>
                      <a:r>
                        <a:rPr kumimoji="1" lang="ja-JP" altLang="en-US" sz="3200" dirty="0" smtClean="0"/>
                        <a:t>２７７</a:t>
                      </a:r>
                      <a:endParaRPr kumimoji="1" lang="ja-JP" altLang="en-US" sz="3200" dirty="0">
                        <a:solidFill>
                          <a:sysClr val="windowText" lastClr="000000"/>
                        </a:solidFill>
                        <a:latin typeface="+mn-ea"/>
                        <a:ea typeface="+mn-ea"/>
                      </a:endParaRPr>
                    </a:p>
                  </a:txBody>
                  <a:tcPr/>
                </a:tc>
              </a:tr>
              <a:tr h="749691">
                <a:tc>
                  <a:txBody>
                    <a:bodyPr/>
                    <a:lstStyle/>
                    <a:p>
                      <a:pPr algn="ctr"/>
                      <a:r>
                        <a:rPr kumimoji="1" lang="ja-JP" altLang="en-US" sz="3200" dirty="0" smtClean="0"/>
                        <a:t>平成２９年度４月</a:t>
                      </a:r>
                      <a:endParaRPr kumimoji="1" lang="ja-JP" altLang="en-US" sz="3200" dirty="0">
                        <a:solidFill>
                          <a:sysClr val="windowText" lastClr="000000"/>
                        </a:solidFill>
                        <a:latin typeface="+mn-ea"/>
                        <a:ea typeface="+mn-ea"/>
                      </a:endParaRPr>
                    </a:p>
                  </a:txBody>
                  <a:tcPr/>
                </a:tc>
                <a:tc>
                  <a:txBody>
                    <a:bodyPr/>
                    <a:lstStyle/>
                    <a:p>
                      <a:pPr algn="ctr"/>
                      <a:r>
                        <a:rPr kumimoji="1" lang="ja-JP" altLang="en-US" sz="3200" dirty="0" smtClean="0"/>
                        <a:t>１，０６９</a:t>
                      </a:r>
                      <a:endParaRPr kumimoji="1" lang="ja-JP" altLang="en-US" sz="3200" dirty="0">
                        <a:solidFill>
                          <a:sysClr val="windowText" lastClr="000000"/>
                        </a:solidFill>
                        <a:latin typeface="+mn-ea"/>
                        <a:ea typeface="+mn-ea"/>
                      </a:endParaRPr>
                    </a:p>
                  </a:txBody>
                  <a:tcPr/>
                </a:tc>
              </a:tr>
            </a:tbl>
          </a:graphicData>
        </a:graphic>
      </p:graphicFrame>
      <p:sp>
        <p:nvSpPr>
          <p:cNvPr id="6" name="テキスト ボックス 5"/>
          <p:cNvSpPr txBox="1"/>
          <p:nvPr/>
        </p:nvSpPr>
        <p:spPr>
          <a:xfrm>
            <a:off x="1428751" y="5143531"/>
            <a:ext cx="7757252" cy="1200329"/>
          </a:xfrm>
          <a:prstGeom prst="rect">
            <a:avLst/>
          </a:prstGeom>
          <a:noFill/>
        </p:spPr>
        <p:txBody>
          <a:bodyPr wrap="none" rtlCol="0">
            <a:spAutoFit/>
          </a:bodyPr>
          <a:lstStyle/>
          <a:p>
            <a:r>
              <a:rPr kumimoji="1" lang="en-US" altLang="ja-JP" dirty="0" smtClean="0"/>
              <a:t>H27.1.26</a:t>
            </a:r>
            <a:r>
              <a:rPr kumimoji="1" lang="ja-JP" altLang="en-US" dirty="0" smtClean="0"/>
              <a:t>時点（厚労省調査）</a:t>
            </a:r>
            <a:endParaRPr kumimoji="1" lang="en-US" altLang="ja-JP" dirty="0" smtClean="0"/>
          </a:p>
          <a:p>
            <a:endParaRPr kumimoji="1" lang="en-US" altLang="ja-JP" dirty="0" smtClean="0"/>
          </a:p>
          <a:p>
            <a:r>
              <a:rPr kumimoji="1" lang="en-US" altLang="ja-JP" dirty="0" smtClean="0"/>
              <a:t>※</a:t>
            </a:r>
            <a:r>
              <a:rPr kumimoji="1" lang="ja-JP" altLang="en-US" dirty="0" smtClean="0"/>
              <a:t>　平成２７年度中実施予定のうち平成２７年４月から実施予定の保険者は７８</a:t>
            </a:r>
            <a:endParaRPr kumimoji="1" lang="en-US" altLang="ja-JP" dirty="0" smtClean="0"/>
          </a:p>
          <a:p>
            <a:r>
              <a:rPr lang="en-US" altLang="ja-JP" dirty="0" smtClean="0"/>
              <a:t>※</a:t>
            </a:r>
            <a:r>
              <a:rPr lang="ja-JP" altLang="en-US" dirty="0" smtClean="0"/>
              <a:t>　実施時期未定・検討中の保険者は１１９</a:t>
            </a:r>
            <a:endParaRPr kumimoji="1" lang="ja-JP" altLang="en-US" dirty="0"/>
          </a:p>
        </p:txBody>
      </p:sp>
      <p:sp>
        <p:nvSpPr>
          <p:cNvPr id="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17</a:t>
            </a:fld>
            <a:endParaRPr lang="en-US" altLang="ja-JP" sz="1600" b="1" dirty="0">
              <a:solidFill>
                <a:prstClr val="black"/>
              </a:solidFill>
              <a:latin typeface="+mn-ea"/>
            </a:endParaRPr>
          </a:p>
        </p:txBody>
      </p:sp>
    </p:spTree>
    <p:extLst>
      <p:ext uri="{BB962C8B-B14F-4D97-AF65-F5344CB8AC3E}">
        <p14:creationId xmlns:p14="http://schemas.microsoft.com/office/powerpoint/2010/main" val="342884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271275953"/>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7"/>
            <a:ext cx="9498842" cy="485822"/>
          </a:xfrm>
          <a:ln/>
        </p:spPr>
        <p:style>
          <a:lnRef idx="1">
            <a:schemeClr val="accent4"/>
          </a:lnRef>
          <a:fillRef idx="2">
            <a:schemeClr val="accent4"/>
          </a:fillRef>
          <a:effectRef idx="1">
            <a:schemeClr val="accent4"/>
          </a:effectRef>
          <a:fontRef idx="minor">
            <a:schemeClr val="dk1"/>
          </a:fontRef>
        </p:style>
        <p:txBody>
          <a:bodyPr/>
          <a:lstStyle/>
          <a:p>
            <a:pPr algn="ctr"/>
            <a:r>
              <a:rPr lang="ja-JP" altLang="en-US" sz="2400" dirty="0" smtClean="0">
                <a:latin typeface="+mn-ea"/>
              </a:rPr>
              <a:t>平成</a:t>
            </a:r>
            <a:r>
              <a:rPr lang="en-US" altLang="ja-JP" sz="2400" dirty="0" smtClean="0">
                <a:latin typeface="+mn-ea"/>
              </a:rPr>
              <a:t>27</a:t>
            </a:r>
            <a:r>
              <a:rPr lang="ja-JP" altLang="en-US" sz="2400" dirty="0" smtClean="0">
                <a:latin typeface="+mn-ea"/>
              </a:rPr>
              <a:t>年度の新しい総合事業の都道府県別実施予定保険者数</a:t>
            </a:r>
            <a:endParaRPr kumimoji="1" lang="ja-JP" altLang="en-US" sz="2400" dirty="0">
              <a:latin typeface="+mn-ea"/>
            </a:endParaRPr>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18</a:t>
            </a:fld>
            <a:endParaRPr lang="en-US" altLang="ja-JP" sz="1600" b="1" dirty="0">
              <a:solidFill>
                <a:prstClr val="black"/>
              </a:solidFill>
              <a:latin typeface="+mn-ea"/>
            </a:endParaRPr>
          </a:p>
        </p:txBody>
      </p:sp>
    </p:spTree>
    <p:extLst>
      <p:ext uri="{BB962C8B-B14F-4D97-AF65-F5344CB8AC3E}">
        <p14:creationId xmlns:p14="http://schemas.microsoft.com/office/powerpoint/2010/main" val="2661486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40"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03"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01" y="3891763"/>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473"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06"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0" y="5166542"/>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599"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86" y="3140954"/>
            <a:ext cx="1170130" cy="338554"/>
          </a:xfrm>
          <a:prstGeom prst="rect">
            <a:avLst/>
          </a:prstGeom>
          <a:noFill/>
        </p:spPr>
        <p:txBody>
          <a:bodyPr wrap="square" lIns="91420" tIns="45713" rIns="91420"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667"/>
            <a:ext cx="2340260" cy="500123"/>
          </a:xfrm>
          <a:prstGeom prst="rect">
            <a:avLst/>
          </a:prstGeom>
          <a:noFill/>
        </p:spPr>
        <p:txBody>
          <a:bodyPr wrap="square" lIns="91420" tIns="45713" rIns="91420" bIns="45713"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46" y="4386590"/>
            <a:ext cx="1032027" cy="338540"/>
          </a:xfrm>
          <a:prstGeom prst="rect">
            <a:avLst/>
          </a:prstGeom>
          <a:noFill/>
        </p:spPr>
        <p:txBody>
          <a:bodyPr wrap="square" lIns="91420" tIns="45713" rIns="91420"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48" y="4581114"/>
            <a:ext cx="936105" cy="526898"/>
          </a:xfrm>
          <a:prstGeom prst="rect">
            <a:avLst/>
          </a:prstGeom>
        </p:spPr>
      </p:pic>
      <p:sp>
        <p:nvSpPr>
          <p:cNvPr id="55" name="角丸四角形 54"/>
          <p:cNvSpPr/>
          <p:nvPr/>
        </p:nvSpPr>
        <p:spPr>
          <a:xfrm>
            <a:off x="2959246"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543133"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67" y="4221564"/>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59"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4"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45"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31" y="3530648"/>
            <a:ext cx="722972" cy="690426"/>
          </a:xfrm>
          <a:prstGeom prst="rect">
            <a:avLst/>
          </a:prstGeom>
        </p:spPr>
      </p:pic>
      <p:sp>
        <p:nvSpPr>
          <p:cNvPr id="39" name="テキスト ボックス 38"/>
          <p:cNvSpPr txBox="1"/>
          <p:nvPr/>
        </p:nvSpPr>
        <p:spPr>
          <a:xfrm>
            <a:off x="6179572" y="3879339"/>
            <a:ext cx="3228034" cy="1092593"/>
          </a:xfrm>
          <a:prstGeom prst="rect">
            <a:avLst/>
          </a:prstGeom>
          <a:noFill/>
        </p:spPr>
        <p:txBody>
          <a:bodyPr wrap="square" lIns="91420" tIns="45713" rIns="91420"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a:t>
            </a:r>
            <a:r>
              <a:rPr lang="ja-JP" altLang="en-US" sz="800" spc="-100" dirty="0" smtClean="0">
                <a:solidFill>
                  <a:prstClr val="black"/>
                </a:solidFill>
              </a:rPr>
              <a:t>介護</a:t>
            </a:r>
            <a:endParaRPr lang="en-US" altLang="ja-JP" sz="800" spc="-100" dirty="0" smtClean="0">
              <a:solidFill>
                <a:prstClr val="black"/>
              </a:solidFill>
            </a:endParaRPr>
          </a:p>
          <a:p>
            <a:r>
              <a:rPr lang="ja-JP" altLang="en-US" sz="800" spc="-100" dirty="0">
                <a:solidFill>
                  <a:prstClr val="black"/>
                </a:solidFill>
              </a:rPr>
              <a:t>・福祉</a:t>
            </a:r>
            <a:r>
              <a:rPr lang="ja-JP" altLang="en-US" sz="800" spc="-100" dirty="0" smtClean="0">
                <a:solidFill>
                  <a:prstClr val="black"/>
                </a:solidFill>
              </a:rPr>
              <a:t>用具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19" y="5323398"/>
            <a:ext cx="648074" cy="551017"/>
          </a:xfrm>
          <a:prstGeom prst="rect">
            <a:avLst/>
          </a:prstGeom>
        </p:spPr>
      </p:pic>
      <p:sp>
        <p:nvSpPr>
          <p:cNvPr id="78" name="角丸四角形吹き出し 77"/>
          <p:cNvSpPr/>
          <p:nvPr/>
        </p:nvSpPr>
        <p:spPr>
          <a:xfrm>
            <a:off x="2172223"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4776" y="3506484"/>
            <a:ext cx="888573" cy="498566"/>
          </a:xfrm>
          <a:prstGeom prst="rect">
            <a:avLst/>
          </a:prstGeom>
        </p:spPr>
      </p:pic>
      <p:sp>
        <p:nvSpPr>
          <p:cNvPr id="65" name="テキスト ボックス 64"/>
          <p:cNvSpPr txBox="1"/>
          <p:nvPr/>
        </p:nvSpPr>
        <p:spPr>
          <a:xfrm>
            <a:off x="8480203" y="4007974"/>
            <a:ext cx="1649237" cy="954093"/>
          </a:xfrm>
          <a:prstGeom prst="rect">
            <a:avLst/>
          </a:prstGeom>
          <a:noFill/>
        </p:spPr>
        <p:txBody>
          <a:bodyPr wrap="square" lIns="91420" tIns="45713" rIns="91420"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27"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0908"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699"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015" y="5949723"/>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166" y="6021274"/>
            <a:ext cx="499255" cy="521250"/>
          </a:xfrm>
          <a:prstGeom prst="rect">
            <a:avLst/>
          </a:prstGeom>
        </p:spPr>
      </p:pic>
      <p:sp>
        <p:nvSpPr>
          <p:cNvPr id="47" name="テキスト ボックス 46"/>
          <p:cNvSpPr txBox="1"/>
          <p:nvPr/>
        </p:nvSpPr>
        <p:spPr>
          <a:xfrm>
            <a:off x="3212821" y="6525344"/>
            <a:ext cx="4914546" cy="280721"/>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28" y="5106735"/>
            <a:ext cx="402046" cy="750252"/>
          </a:xfrm>
          <a:prstGeom prst="rect">
            <a:avLst/>
          </a:prstGeom>
        </p:spPr>
      </p:pic>
      <p:sp>
        <p:nvSpPr>
          <p:cNvPr id="49" name="テキスト ボックス 48"/>
          <p:cNvSpPr txBox="1"/>
          <p:nvPr/>
        </p:nvSpPr>
        <p:spPr>
          <a:xfrm>
            <a:off x="747596" y="4725584"/>
            <a:ext cx="1856656" cy="430873"/>
          </a:xfrm>
          <a:prstGeom prst="rect">
            <a:avLst/>
          </a:prstGeom>
          <a:noFill/>
        </p:spPr>
        <p:txBody>
          <a:bodyPr wrap="square" lIns="91420" tIns="45713" rIns="91420"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872" y="3800094"/>
            <a:ext cx="1008112"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21" y="3041948"/>
            <a:ext cx="540237" cy="603076"/>
          </a:xfrm>
          <a:prstGeom prst="rect">
            <a:avLst/>
          </a:prstGeom>
        </p:spPr>
      </p:pic>
      <p:sp>
        <p:nvSpPr>
          <p:cNvPr id="63" name="正方形/長方形 62"/>
          <p:cNvSpPr/>
          <p:nvPr/>
        </p:nvSpPr>
        <p:spPr>
          <a:xfrm>
            <a:off x="992560"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397"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04" y="5937552"/>
            <a:ext cx="1177445" cy="587778"/>
          </a:xfrm>
          <a:prstGeom prst="rect">
            <a:avLst/>
          </a:prstGeom>
          <a:noFill/>
        </p:spPr>
      </p:pic>
      <p:sp>
        <p:nvSpPr>
          <p:cNvPr id="42" name="テキスト ボックス 41"/>
          <p:cNvSpPr txBox="1"/>
          <p:nvPr/>
        </p:nvSpPr>
        <p:spPr>
          <a:xfrm>
            <a:off x="6969554" y="3068946"/>
            <a:ext cx="2144688" cy="523206"/>
          </a:xfrm>
          <a:prstGeom prst="rect">
            <a:avLst/>
          </a:prstGeom>
          <a:noFill/>
        </p:spPr>
        <p:txBody>
          <a:bodyPr wrap="square" lIns="91420" tIns="45713" rIns="91420"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869160"/>
            <a:ext cx="1239574" cy="215429"/>
          </a:xfrm>
          <a:prstGeom prst="rect">
            <a:avLst/>
          </a:prstGeom>
          <a:noFill/>
        </p:spPr>
        <p:txBody>
          <a:bodyPr wrap="square" lIns="91420" tIns="45713" rIns="91420"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1491" y="43546"/>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096" y="4365104"/>
            <a:ext cx="352996" cy="711162"/>
          </a:xfrm>
          <a:prstGeom prst="rect">
            <a:avLst/>
          </a:prstGeom>
          <a:noFill/>
        </p:spPr>
      </p:pic>
      <p:sp>
        <p:nvSpPr>
          <p:cNvPr id="80" name="角丸四角形 79"/>
          <p:cNvSpPr/>
          <p:nvPr/>
        </p:nvSpPr>
        <p:spPr bwMode="auto">
          <a:xfrm>
            <a:off x="194524"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a:t>
            </a:r>
            <a:r>
              <a:rPr lang="ja-JP" altLang="en-US" sz="1600" b="1" dirty="0" smtClean="0">
                <a:solidFill>
                  <a:srgbClr val="FF0000"/>
                </a:solidFill>
                <a:latin typeface="HGPｺﾞｼｯｸM" pitchFamily="50" charset="-128"/>
                <a:ea typeface="HGPｺﾞｼｯｸM" pitchFamily="50" charset="-128"/>
              </a:rPr>
              <a:t>が包括的に確保される体制（地域</a:t>
            </a:r>
            <a:r>
              <a:rPr lang="ja-JP" altLang="en-US" sz="1600" b="1" dirty="0">
                <a:solidFill>
                  <a:srgbClr val="FF0000"/>
                </a:solidFill>
                <a:latin typeface="HGPｺﾞｼｯｸM" pitchFamily="50" charset="-128"/>
                <a:ea typeface="HGPｺﾞｼｯｸM" pitchFamily="50" charset="-128"/>
              </a:rPr>
              <a:t>包括</a:t>
            </a:r>
            <a:r>
              <a:rPr lang="ja-JP" altLang="en-US" sz="1600" b="1" dirty="0" smtClean="0">
                <a:solidFill>
                  <a:srgbClr val="FF0000"/>
                </a:solidFill>
                <a:latin typeface="HGPｺﾞｼｯｸM" pitchFamily="50" charset="-128"/>
                <a:ea typeface="HGPｺﾞｼｯｸM" pitchFamily="50" charset="-128"/>
              </a:rPr>
              <a:t>ケアシステム）の</a:t>
            </a:r>
            <a:r>
              <a:rPr lang="ja-JP" altLang="en-US" sz="1600" b="1" dirty="0">
                <a:solidFill>
                  <a:srgbClr val="FF0000"/>
                </a:solidFill>
                <a:latin typeface="HGPｺﾞｼｯｸM" pitchFamily="50" charset="-128"/>
                <a:ea typeface="HGPｺﾞｼｯｸM" pitchFamily="50" charset="-128"/>
              </a:rPr>
              <a:t>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60" name="角丸四角形 59"/>
          <p:cNvSpPr/>
          <p:nvPr/>
        </p:nvSpPr>
        <p:spPr>
          <a:xfrm>
            <a:off x="3191391" y="5479122"/>
            <a:ext cx="3351802" cy="13342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a:t>
            </a:fld>
            <a:endParaRPr lang="en-US" altLang="ja-JP" sz="1600" b="1" dirty="0">
              <a:solidFill>
                <a:prstClr val="black"/>
              </a:solidFill>
              <a:latin typeface="+mn-ea"/>
            </a:endParaRPr>
          </a:p>
        </p:txBody>
      </p:sp>
    </p:spTree>
    <p:extLst>
      <p:ext uri="{BB962C8B-B14F-4D97-AF65-F5344CB8AC3E}">
        <p14:creationId xmlns:p14="http://schemas.microsoft.com/office/powerpoint/2010/main" val="798083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481262475"/>
              </p:ext>
            </p:extLst>
          </p:nvPr>
        </p:nvGraphicFramePr>
        <p:xfrm>
          <a:off x="0" y="-429491"/>
          <a:ext cx="9906000" cy="7065819"/>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1"/>
          <p:cNvSpPr>
            <a:spLocks noGrp="1"/>
          </p:cNvSpPr>
          <p:nvPr>
            <p:ph type="title"/>
          </p:nvPr>
        </p:nvSpPr>
        <p:spPr>
          <a:xfrm>
            <a:off x="203579" y="39497"/>
            <a:ext cx="9498842" cy="485822"/>
          </a:xfrm>
          <a:ln w="28575">
            <a:noFill/>
          </a:ln>
        </p:spPr>
        <p:style>
          <a:lnRef idx="2">
            <a:schemeClr val="accent1"/>
          </a:lnRef>
          <a:fillRef idx="1">
            <a:schemeClr val="lt1"/>
          </a:fillRef>
          <a:effectRef idx="0">
            <a:schemeClr val="accent1"/>
          </a:effectRef>
          <a:fontRef idx="minor">
            <a:schemeClr val="dk1"/>
          </a:fontRef>
        </p:style>
        <p:txBody>
          <a:bodyPr/>
          <a:lstStyle/>
          <a:p>
            <a:pPr algn="ctr"/>
            <a:r>
              <a:rPr lang="ja-JP" altLang="en-US" sz="2000" dirty="0" smtClean="0">
                <a:latin typeface="+mn-ea"/>
              </a:rPr>
              <a:t>（参考）平成</a:t>
            </a:r>
            <a:r>
              <a:rPr lang="en-US" altLang="ja-JP" sz="2000" dirty="0" smtClean="0">
                <a:latin typeface="+mn-ea"/>
              </a:rPr>
              <a:t>27</a:t>
            </a:r>
            <a:r>
              <a:rPr lang="ja-JP" altLang="en-US" sz="2000" dirty="0" smtClean="0">
                <a:latin typeface="+mn-ea"/>
              </a:rPr>
              <a:t>年度の新しい総合事業の都道府県別・実施予定保険者数／保険者数</a:t>
            </a:r>
            <a:endParaRPr kumimoji="1" lang="ja-JP" altLang="en-US" sz="2000" dirty="0">
              <a:latin typeface="+mn-ea"/>
            </a:endParaRPr>
          </a:p>
        </p:txBody>
      </p:sp>
      <p:grpSp>
        <p:nvGrpSpPr>
          <p:cNvPr id="8" name="グループ化 7"/>
          <p:cNvGrpSpPr/>
          <p:nvPr/>
        </p:nvGrpSpPr>
        <p:grpSpPr>
          <a:xfrm>
            <a:off x="5918200" y="977900"/>
            <a:ext cx="1981200" cy="749300"/>
            <a:chOff x="5918200" y="977900"/>
            <a:chExt cx="1981200" cy="749300"/>
          </a:xfrm>
        </p:grpSpPr>
        <p:sp>
          <p:nvSpPr>
            <p:cNvPr id="2" name="正方形/長方形 1"/>
            <p:cNvSpPr/>
            <p:nvPr/>
          </p:nvSpPr>
          <p:spPr>
            <a:xfrm>
              <a:off x="5918200" y="977900"/>
              <a:ext cx="1981200" cy="749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tx1"/>
                  </a:solidFill>
                </a:rPr>
                <a:t>　　実施予定保険者数</a:t>
              </a:r>
              <a:endParaRPr kumimoji="1" lang="en-US" altLang="ja-JP" sz="1400" dirty="0" smtClean="0">
                <a:solidFill>
                  <a:schemeClr val="tx1"/>
                </a:solidFill>
              </a:endParaRPr>
            </a:p>
            <a:p>
              <a:r>
                <a:rPr lang="ja-JP" altLang="en-US" sz="1400" dirty="0" smtClean="0">
                  <a:solidFill>
                    <a:schemeClr val="tx1"/>
                  </a:solidFill>
                </a:rPr>
                <a:t>　　</a:t>
              </a:r>
              <a:r>
                <a:rPr lang="ja-JP" altLang="en-US" sz="1400" dirty="0" smtClean="0">
                  <a:solidFill>
                    <a:srgbClr val="FF0000"/>
                  </a:solidFill>
                </a:rPr>
                <a:t>保険者数</a:t>
              </a:r>
              <a:endParaRPr kumimoji="1" lang="ja-JP" altLang="en-US" sz="1400" dirty="0">
                <a:solidFill>
                  <a:srgbClr val="FF0000"/>
                </a:solidFill>
              </a:endParaRPr>
            </a:p>
          </p:txBody>
        </p:sp>
        <p:sp>
          <p:nvSpPr>
            <p:cNvPr id="5" name="正方形/長方形 4"/>
            <p:cNvSpPr/>
            <p:nvPr/>
          </p:nvSpPr>
          <p:spPr>
            <a:xfrm>
              <a:off x="6007100" y="1155700"/>
              <a:ext cx="165100" cy="152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007100" y="1384300"/>
              <a:ext cx="165100" cy="15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19</a:t>
            </a:fld>
            <a:endParaRPr lang="en-US" altLang="ja-JP" sz="1600" b="1" dirty="0">
              <a:solidFill>
                <a:prstClr val="black"/>
              </a:solidFill>
              <a:latin typeface="+mn-ea"/>
            </a:endParaRPr>
          </a:p>
        </p:txBody>
      </p:sp>
    </p:spTree>
    <p:extLst>
      <p:ext uri="{BB962C8B-B14F-4D97-AF65-F5344CB8AC3E}">
        <p14:creationId xmlns:p14="http://schemas.microsoft.com/office/powerpoint/2010/main" val="187254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6" y="403230"/>
            <a:ext cx="9177338" cy="562074"/>
          </a:xfrm>
        </p:spPr>
        <p:txBody>
          <a:bodyPr>
            <a:normAutofit/>
          </a:bodyPr>
          <a:lstStyle/>
          <a:p>
            <a:r>
              <a:rPr kumimoji="1" lang="ja-JP" altLang="en-US" sz="2000" b="1" dirty="0" smtClean="0"/>
              <a:t>秋田県小坂町における平成２７年度からの総合事業実施までの流れ</a:t>
            </a:r>
            <a:endParaRPr kumimoji="1" lang="ja-JP" altLang="en-US" sz="2000" b="1" dirty="0"/>
          </a:p>
        </p:txBody>
      </p:sp>
      <p:sp>
        <p:nvSpPr>
          <p:cNvPr id="3" name="テキスト ボックス 2"/>
          <p:cNvSpPr txBox="1"/>
          <p:nvPr/>
        </p:nvSpPr>
        <p:spPr>
          <a:xfrm>
            <a:off x="3643700" y="1474331"/>
            <a:ext cx="6193054" cy="5078313"/>
          </a:xfrm>
          <a:prstGeom prst="rect">
            <a:avLst/>
          </a:prstGeom>
          <a:noFill/>
          <a:ln>
            <a:solidFill>
              <a:schemeClr val="tx1"/>
            </a:solidFill>
          </a:ln>
        </p:spPr>
        <p:txBody>
          <a:bodyPr wrap="square" rtlCol="0">
            <a:spAutoFit/>
          </a:bodyPr>
          <a:lstStyle/>
          <a:p>
            <a:r>
              <a:rPr lang="ja-JP" altLang="en-US" sz="1400" dirty="0" smtClean="0">
                <a:solidFill>
                  <a:prstClr val="black"/>
                </a:solidFill>
                <a:latin typeface="+mn-ea"/>
              </a:rPr>
              <a:t>平成２６年８月　　 ７月に行われた全国課長会議を受けて移行に向けた検討を　</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内部で開始</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９月　　　総合事業の影響を受ける主な２法人・１民間事業者を対象に　　　　　　　　　</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総合事業への早期移行について打診・協議を開始</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１０月　 　 総合事業において総合事業へ移行が可能なサービスを洗い</a:t>
            </a:r>
            <a:r>
              <a:rPr lang="en-US" altLang="ja-JP" sz="1400" dirty="0" smtClean="0">
                <a:solidFill>
                  <a:prstClr val="black"/>
                </a:solidFill>
                <a:latin typeface="+mn-ea"/>
              </a:rPr>
              <a:t> </a:t>
            </a:r>
            <a:r>
              <a:rPr lang="ja-JP" altLang="en-US" sz="1400" dirty="0" smtClean="0">
                <a:solidFill>
                  <a:prstClr val="black"/>
                </a:solidFill>
                <a:latin typeface="+mn-ea"/>
              </a:rPr>
              <a:t>　</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し、類型・基準</a:t>
            </a:r>
            <a:r>
              <a:rPr lang="ja-JP" altLang="en-US" sz="1400" dirty="0">
                <a:solidFill>
                  <a:prstClr val="black"/>
                </a:solidFill>
                <a:latin typeface="+mn-ea"/>
              </a:rPr>
              <a:t>等の検討や調整、課題の洗い出し作業</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～１２月　</a:t>
            </a:r>
            <a:r>
              <a:rPr lang="ja-JP" altLang="en-US" sz="1400" dirty="0">
                <a:solidFill>
                  <a:prstClr val="black"/>
                </a:solidFill>
                <a:latin typeface="+mn-ea"/>
              </a:rPr>
              <a:t>　</a:t>
            </a:r>
            <a:r>
              <a:rPr lang="ja-JP" altLang="en-US" sz="1400" dirty="0" smtClean="0">
                <a:solidFill>
                  <a:prstClr val="black"/>
                </a:solidFill>
                <a:latin typeface="+mn-ea"/>
              </a:rPr>
              <a:t>　仙台市で行われた総合事業関係のセミナーへの参加</a:t>
            </a:r>
            <a:endParaRPr lang="en-US" altLang="ja-JP" sz="1400" dirty="0" smtClean="0">
              <a:solidFill>
                <a:prstClr val="black"/>
              </a:solidFill>
              <a:latin typeface="+mn-ea"/>
            </a:endParaRPr>
          </a:p>
          <a:p>
            <a:r>
              <a:rPr lang="ja-JP" altLang="en-US" sz="1400" dirty="0" smtClean="0">
                <a:solidFill>
                  <a:prstClr val="black"/>
                </a:solidFill>
                <a:latin typeface="+mn-ea"/>
              </a:rPr>
              <a:t>平成２７年１月　　　事業者に対して総合事業で行うサービスの詳細に関する説明、</a:t>
            </a:r>
            <a:endParaRPr lang="en-US" altLang="ja-JP" sz="1400" dirty="0" smtClean="0">
              <a:solidFill>
                <a:prstClr val="black"/>
              </a:solidFill>
              <a:latin typeface="+mn-ea"/>
            </a:endParaRPr>
          </a:p>
          <a:p>
            <a:r>
              <a:rPr lang="en-US" altLang="ja-JP" sz="1400" dirty="0">
                <a:solidFill>
                  <a:prstClr val="black"/>
                </a:solidFill>
                <a:latin typeface="+mn-ea"/>
              </a:rPr>
              <a:t> </a:t>
            </a:r>
            <a:r>
              <a:rPr lang="en-US" altLang="ja-JP" sz="1400" dirty="0" smtClean="0">
                <a:solidFill>
                  <a:prstClr val="black"/>
                </a:solidFill>
                <a:latin typeface="+mn-ea"/>
              </a:rPr>
              <a:t>                         </a:t>
            </a:r>
            <a:r>
              <a:rPr lang="ja-JP" altLang="en-US" sz="1400" dirty="0" smtClean="0">
                <a:solidFill>
                  <a:prstClr val="black"/>
                </a:solidFill>
                <a:latin typeface="+mn-ea"/>
              </a:rPr>
              <a:t>必要な調整</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平成２７年度当初予算の編成作業（介護報酬改定も影響し一 </a:t>
            </a:r>
            <a:endParaRPr lang="en-US" altLang="ja-JP" sz="1400" dirty="0" smtClean="0">
              <a:solidFill>
                <a:prstClr val="black"/>
              </a:solidFill>
              <a:latin typeface="+mn-ea"/>
            </a:endParaRPr>
          </a:p>
          <a:p>
            <a:r>
              <a:rPr lang="en-US" altLang="ja-JP" sz="1400" dirty="0">
                <a:solidFill>
                  <a:prstClr val="black"/>
                </a:solidFill>
                <a:latin typeface="+mn-ea"/>
              </a:rPr>
              <a:t> </a:t>
            </a:r>
            <a:r>
              <a:rPr lang="en-US" altLang="ja-JP" sz="1400" dirty="0" smtClean="0">
                <a:solidFill>
                  <a:prstClr val="black"/>
                </a:solidFill>
                <a:latin typeface="+mn-ea"/>
              </a:rPr>
              <a:t>                         </a:t>
            </a:r>
            <a:r>
              <a:rPr lang="ja-JP" altLang="en-US" sz="1400" dirty="0" smtClean="0">
                <a:solidFill>
                  <a:prstClr val="black"/>
                </a:solidFill>
                <a:latin typeface="+mn-ea"/>
              </a:rPr>
              <a:t>部を２月上旬まで延長）</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a:t>
            </a:r>
            <a:r>
              <a:rPr lang="ja-JP" altLang="en-US" sz="1400" dirty="0">
                <a:solidFill>
                  <a:prstClr val="black"/>
                </a:solidFill>
                <a:latin typeface="+mn-ea"/>
              </a:rPr>
              <a:t> </a:t>
            </a:r>
            <a:r>
              <a:rPr lang="ja-JP" altLang="en-US" sz="1400" dirty="0" smtClean="0">
                <a:solidFill>
                  <a:prstClr val="black"/>
                </a:solidFill>
                <a:latin typeface="+mn-ea"/>
              </a:rPr>
              <a:t> 介護保険業務システムの改修業務についてシステムベン</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ダー</a:t>
            </a:r>
            <a:r>
              <a:rPr lang="ja-JP" altLang="en-US" sz="1400" dirty="0">
                <a:solidFill>
                  <a:prstClr val="black"/>
                </a:solidFill>
                <a:latin typeface="+mn-ea"/>
              </a:rPr>
              <a:t>と</a:t>
            </a:r>
            <a:r>
              <a:rPr lang="ja-JP" altLang="en-US" sz="1400" dirty="0" smtClean="0">
                <a:solidFill>
                  <a:prstClr val="black"/>
                </a:solidFill>
                <a:latin typeface="+mn-ea"/>
              </a:rPr>
              <a:t>契約締結</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３月　　　町議会に対して総合事業の実施について説明</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住民説明会を開催（第６期介護保険計画と並行して実施）</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要綱・委託契約書等の整備</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介護保険業務システムの改修作業</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国保連合会との業務の委託範囲について調整（審査支払事　</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務等）</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４月　　  国保連合会と事業対象者の台帳情報の試験登録を実施</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５月　　  国保連合会に正規の台帳情報を登録</a:t>
            </a:r>
            <a:endParaRPr lang="en-US" altLang="ja-JP" sz="1400" dirty="0" smtClean="0">
              <a:solidFill>
                <a:prstClr val="black"/>
              </a:solidFill>
              <a:latin typeface="+mn-ea"/>
            </a:endParaRPr>
          </a:p>
          <a:p>
            <a:r>
              <a:rPr lang="ja-JP" altLang="en-US" sz="1400" dirty="0">
                <a:solidFill>
                  <a:prstClr val="black"/>
                </a:solidFill>
                <a:latin typeface="+mn-ea"/>
              </a:rPr>
              <a:t>　</a:t>
            </a:r>
            <a:r>
              <a:rPr lang="ja-JP" altLang="en-US" sz="1400" dirty="0" smtClean="0">
                <a:solidFill>
                  <a:prstClr val="black"/>
                </a:solidFill>
                <a:latin typeface="+mn-ea"/>
              </a:rPr>
              <a:t>　　　　　　　　　　  事業者（事業委託分）から前月の利用実績で委託料の支払い</a:t>
            </a:r>
            <a:endParaRPr lang="en-US" altLang="ja-JP" sz="1400" dirty="0">
              <a:solidFill>
                <a:prstClr val="black"/>
              </a:solidFill>
              <a:latin typeface="+mn-ea"/>
            </a:endParaRPr>
          </a:p>
          <a:p>
            <a:r>
              <a:rPr lang="ja-JP" altLang="en-US" sz="1400" dirty="0" smtClean="0">
                <a:solidFill>
                  <a:prstClr val="black"/>
                </a:solidFill>
                <a:latin typeface="+mn-ea"/>
              </a:rPr>
              <a:t>★この他に、事業者から個別に相談が出た際には適宜対応している。</a:t>
            </a:r>
            <a:r>
              <a:rPr lang="ja-JP" altLang="en-US" sz="1600" dirty="0" smtClean="0">
                <a:solidFill>
                  <a:prstClr val="black"/>
                </a:solidFill>
              </a:rPr>
              <a:t>　　</a:t>
            </a:r>
            <a:endParaRPr lang="en-US" altLang="ja-JP" sz="1600" dirty="0" smtClean="0">
              <a:solidFill>
                <a:prstClr val="black"/>
              </a:solidFill>
            </a:endParaRPr>
          </a:p>
        </p:txBody>
      </p:sp>
      <p:sp>
        <p:nvSpPr>
          <p:cNvPr id="5" name="正方形/長方形 4"/>
          <p:cNvSpPr/>
          <p:nvPr/>
        </p:nvSpPr>
        <p:spPr>
          <a:xfrm>
            <a:off x="28591" y="42865"/>
            <a:ext cx="3267241"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ja-JP" altLang="en-US" sz="2400" dirty="0">
                <a:solidFill>
                  <a:prstClr val="black"/>
                </a:solidFill>
                <a:latin typeface="ＭＳ Ｐゴシック"/>
              </a:rPr>
              <a:t>事例１　秋田県　小坂町</a:t>
            </a:r>
            <a:endParaRPr lang="en-US" altLang="ja-JP" sz="2400" dirty="0">
              <a:solidFill>
                <a:prstClr val="black"/>
              </a:solidFill>
              <a:latin typeface="ＭＳ Ｐゴシック"/>
            </a:endParaRPr>
          </a:p>
        </p:txBody>
      </p:sp>
      <p:sp>
        <p:nvSpPr>
          <p:cNvPr id="7" name="テキスト ボックス 6"/>
          <p:cNvSpPr txBox="1"/>
          <p:nvPr/>
        </p:nvSpPr>
        <p:spPr>
          <a:xfrm>
            <a:off x="0" y="1076765"/>
            <a:ext cx="3615110" cy="5262979"/>
          </a:xfrm>
          <a:prstGeom prst="rect">
            <a:avLst/>
          </a:prstGeom>
          <a:noFill/>
          <a:ln>
            <a:solidFill>
              <a:schemeClr val="tx1"/>
            </a:solidFill>
          </a:ln>
        </p:spPr>
        <p:txBody>
          <a:bodyPr wrap="square" rtlCol="0">
            <a:spAutoFit/>
          </a:bodyPr>
          <a:lstStyle/>
          <a:p>
            <a:r>
              <a:rPr kumimoji="1" lang="ja-JP" altLang="en-US" sz="1400" dirty="0" smtClean="0">
                <a:latin typeface="+mn-ea"/>
              </a:rPr>
              <a:t>面積：２０１．７０</a:t>
            </a:r>
            <a:r>
              <a:rPr lang="en-US" altLang="ja-JP" sz="1400" dirty="0" smtClean="0">
                <a:latin typeface="+mn-ea"/>
              </a:rPr>
              <a:t>K</a:t>
            </a:r>
            <a:r>
              <a:rPr kumimoji="1" lang="ja-JP" altLang="en-US" sz="1400" dirty="0" smtClean="0">
                <a:latin typeface="+mn-ea"/>
              </a:rPr>
              <a:t>㎡</a:t>
            </a:r>
            <a:endParaRPr kumimoji="1" lang="en-US" altLang="ja-JP" sz="1400" dirty="0" smtClean="0">
              <a:latin typeface="+mn-ea"/>
            </a:endParaRPr>
          </a:p>
          <a:p>
            <a:r>
              <a:rPr lang="ja-JP" altLang="en-US" sz="1400" dirty="0" smtClean="0">
                <a:latin typeface="+mn-ea"/>
              </a:rPr>
              <a:t>東西：２１．１㎞</a:t>
            </a:r>
            <a:endParaRPr lang="en-US" altLang="ja-JP" sz="1400" dirty="0" smtClean="0">
              <a:latin typeface="+mn-ea"/>
            </a:endParaRPr>
          </a:p>
          <a:p>
            <a:r>
              <a:rPr lang="ja-JP" altLang="en-US" sz="1400" dirty="0" smtClean="0">
                <a:latin typeface="+mn-ea"/>
              </a:rPr>
              <a:t>南北：２４．６㎞</a:t>
            </a:r>
            <a:endParaRPr lang="en-US" altLang="ja-JP" sz="1400" dirty="0" smtClean="0">
              <a:latin typeface="+mn-ea"/>
            </a:endParaRPr>
          </a:p>
          <a:p>
            <a:endParaRPr lang="en-US" altLang="ja-JP" sz="1400" dirty="0" smtClean="0">
              <a:latin typeface="+mn-ea"/>
            </a:endParaRPr>
          </a:p>
          <a:p>
            <a:endParaRPr lang="en-US" altLang="ja-JP" sz="1400" dirty="0">
              <a:latin typeface="+mn-ea"/>
            </a:endParaRPr>
          </a:p>
          <a:p>
            <a:endParaRPr lang="en-US" altLang="ja-JP" sz="1400" dirty="0">
              <a:latin typeface="+mn-ea"/>
            </a:endParaRPr>
          </a:p>
          <a:p>
            <a:endParaRPr lang="en-US" altLang="ja-JP" sz="1400" dirty="0" smtClean="0">
              <a:latin typeface="+mn-ea"/>
            </a:endParaRPr>
          </a:p>
          <a:p>
            <a:endParaRPr lang="en-US" altLang="ja-JP" sz="1400" dirty="0" smtClean="0">
              <a:latin typeface="+mn-ea"/>
            </a:endParaRPr>
          </a:p>
          <a:p>
            <a:r>
              <a:rPr lang="ja-JP" altLang="en-US" sz="1400" dirty="0" smtClean="0">
                <a:latin typeface="+mn-ea"/>
              </a:rPr>
              <a:t>北隣：青森県平川市</a:t>
            </a:r>
            <a:endParaRPr lang="en-US" altLang="ja-JP" sz="1400" dirty="0" smtClean="0">
              <a:latin typeface="+mn-ea"/>
            </a:endParaRPr>
          </a:p>
          <a:p>
            <a:r>
              <a:rPr lang="ja-JP" altLang="en-US" sz="1400" dirty="0" smtClean="0">
                <a:latin typeface="+mn-ea"/>
              </a:rPr>
              <a:t>南隣：鹿角市</a:t>
            </a:r>
            <a:endParaRPr lang="en-US" altLang="ja-JP" sz="1400" dirty="0" smtClean="0">
              <a:latin typeface="+mn-ea"/>
            </a:endParaRPr>
          </a:p>
          <a:p>
            <a:r>
              <a:rPr lang="ja-JP" altLang="en-US" sz="1400" dirty="0" smtClean="0">
                <a:latin typeface="+mn-ea"/>
              </a:rPr>
              <a:t>西隣：大館市</a:t>
            </a:r>
            <a:endParaRPr lang="en-US" altLang="ja-JP" sz="1400" dirty="0" smtClean="0">
              <a:latin typeface="+mn-ea"/>
            </a:endParaRPr>
          </a:p>
          <a:p>
            <a:r>
              <a:rPr lang="ja-JP" altLang="en-US" sz="1400" dirty="0" smtClean="0">
                <a:latin typeface="+mn-ea"/>
              </a:rPr>
              <a:t>東隣：鹿角市</a:t>
            </a:r>
            <a:endParaRPr lang="en-US" altLang="ja-JP" sz="1400" dirty="0" smtClean="0">
              <a:latin typeface="+mn-ea"/>
            </a:endParaRPr>
          </a:p>
          <a:p>
            <a:r>
              <a:rPr lang="en-US" altLang="ja-JP" sz="1400" dirty="0">
                <a:latin typeface="+mn-ea"/>
              </a:rPr>
              <a:t> </a:t>
            </a:r>
            <a:r>
              <a:rPr lang="en-US" altLang="ja-JP" sz="1400" dirty="0" smtClean="0">
                <a:latin typeface="+mn-ea"/>
              </a:rPr>
              <a:t>       </a:t>
            </a:r>
            <a:r>
              <a:rPr lang="ja-JP" altLang="en-US" sz="1400" dirty="0" smtClean="0">
                <a:latin typeface="+mn-ea"/>
              </a:rPr>
              <a:t>青森県十和田市</a:t>
            </a:r>
            <a:endParaRPr lang="en-US" altLang="ja-JP" sz="1400" dirty="0" smtClean="0">
              <a:latin typeface="+mn-ea"/>
            </a:endParaRPr>
          </a:p>
          <a:p>
            <a:endParaRPr lang="en-US" altLang="ja-JP" sz="1400" dirty="0" smtClean="0">
              <a:latin typeface="+mn-ea"/>
            </a:endParaRPr>
          </a:p>
          <a:p>
            <a:r>
              <a:rPr lang="ja-JP" altLang="en-US" sz="1400" dirty="0" smtClean="0">
                <a:latin typeface="+mn-ea"/>
              </a:rPr>
              <a:t>主な地域指定：</a:t>
            </a:r>
            <a:r>
              <a:rPr lang="ja-JP" altLang="en-US" sz="1400" dirty="0">
                <a:latin typeface="+mn-ea"/>
              </a:rPr>
              <a:t>広域</a:t>
            </a:r>
            <a:r>
              <a:rPr lang="ja-JP" altLang="en-US" sz="1400" dirty="0" smtClean="0">
                <a:latin typeface="+mn-ea"/>
              </a:rPr>
              <a:t>市町村圏</a:t>
            </a:r>
            <a:r>
              <a:rPr lang="en-US" altLang="ja-JP" sz="1400" dirty="0" smtClean="0">
                <a:latin typeface="+mn-ea"/>
              </a:rPr>
              <a:t>(</a:t>
            </a:r>
            <a:r>
              <a:rPr lang="ja-JP" altLang="en-US" sz="1400" dirty="0">
                <a:latin typeface="+mn-ea"/>
              </a:rPr>
              <a:t>ふるさと</a:t>
            </a:r>
            <a:r>
              <a:rPr lang="en-US" altLang="ja-JP" sz="1400" dirty="0">
                <a:latin typeface="+mn-ea"/>
              </a:rPr>
              <a:t>)</a:t>
            </a:r>
            <a:r>
              <a:rPr lang="ja-JP" altLang="en-US" sz="1400" dirty="0">
                <a:latin typeface="+mn-ea"/>
              </a:rPr>
              <a:t>　</a:t>
            </a:r>
            <a:endParaRPr lang="en-US" altLang="ja-JP" sz="1400" dirty="0" smtClean="0">
              <a:latin typeface="+mn-ea"/>
            </a:endParaRPr>
          </a:p>
          <a:p>
            <a:r>
              <a:rPr lang="ja-JP" altLang="en-US" sz="1400" dirty="0">
                <a:latin typeface="+mn-ea"/>
              </a:rPr>
              <a:t>　</a:t>
            </a:r>
            <a:r>
              <a:rPr lang="ja-JP" altLang="en-US" sz="1400" dirty="0" smtClean="0">
                <a:latin typeface="+mn-ea"/>
              </a:rPr>
              <a:t>　　　　　　　　 過疎</a:t>
            </a:r>
            <a:endParaRPr lang="en-US" altLang="ja-JP" sz="1400" dirty="0" smtClean="0">
              <a:latin typeface="+mn-ea"/>
            </a:endParaRPr>
          </a:p>
          <a:p>
            <a:r>
              <a:rPr lang="ja-JP" altLang="en-US" sz="1400" dirty="0">
                <a:latin typeface="+mn-ea"/>
              </a:rPr>
              <a:t>　</a:t>
            </a:r>
            <a:r>
              <a:rPr lang="ja-JP" altLang="en-US" sz="1400" dirty="0" smtClean="0">
                <a:latin typeface="+mn-ea"/>
              </a:rPr>
              <a:t>　　　　　　　 </a:t>
            </a:r>
            <a:r>
              <a:rPr lang="ja-JP" altLang="en-US" sz="1400" dirty="0">
                <a:latin typeface="+mn-ea"/>
              </a:rPr>
              <a:t>　</a:t>
            </a:r>
            <a:r>
              <a:rPr lang="ja-JP" altLang="en-US" sz="1400" dirty="0" smtClean="0">
                <a:latin typeface="+mn-ea"/>
              </a:rPr>
              <a:t>辺地</a:t>
            </a:r>
            <a:endParaRPr lang="en-US" altLang="ja-JP" sz="1400" dirty="0" smtClean="0">
              <a:latin typeface="+mn-ea"/>
            </a:endParaRPr>
          </a:p>
          <a:p>
            <a:r>
              <a:rPr lang="en-US" altLang="ja-JP" sz="1400" dirty="0">
                <a:latin typeface="+mn-ea"/>
              </a:rPr>
              <a:t> </a:t>
            </a:r>
            <a:r>
              <a:rPr lang="en-US" altLang="ja-JP" sz="1400" dirty="0" smtClean="0">
                <a:latin typeface="+mn-ea"/>
              </a:rPr>
              <a:t>                       </a:t>
            </a:r>
            <a:r>
              <a:rPr lang="ja-JP" altLang="en-US" sz="1400" dirty="0">
                <a:latin typeface="+mn-ea"/>
              </a:rPr>
              <a:t>　振興</a:t>
            </a:r>
            <a:r>
              <a:rPr lang="ja-JP" altLang="en-US" sz="1400" dirty="0" smtClean="0">
                <a:latin typeface="+mn-ea"/>
              </a:rPr>
              <a:t>山村</a:t>
            </a:r>
            <a:endParaRPr lang="en-US" altLang="ja-JP" sz="1400" dirty="0" smtClean="0">
              <a:latin typeface="+mn-ea"/>
            </a:endParaRPr>
          </a:p>
          <a:p>
            <a:r>
              <a:rPr lang="en-US" altLang="ja-JP" sz="1400" dirty="0">
                <a:latin typeface="+mn-ea"/>
              </a:rPr>
              <a:t> </a:t>
            </a:r>
            <a:r>
              <a:rPr lang="en-US" altLang="ja-JP" sz="1400" dirty="0" smtClean="0">
                <a:latin typeface="+mn-ea"/>
              </a:rPr>
              <a:t>                       </a:t>
            </a:r>
            <a:r>
              <a:rPr lang="ja-JP" altLang="en-US" sz="1400" dirty="0">
                <a:latin typeface="+mn-ea"/>
              </a:rPr>
              <a:t>　地方拠点</a:t>
            </a:r>
            <a:endParaRPr lang="en-US" altLang="ja-JP" sz="1400" dirty="0" smtClean="0">
              <a:latin typeface="+mn-ea"/>
            </a:endParaRPr>
          </a:p>
          <a:p>
            <a:endParaRPr kumimoji="1" lang="en-US" altLang="ja-JP" sz="1400" dirty="0" smtClean="0">
              <a:latin typeface="+mn-ea"/>
            </a:endParaRPr>
          </a:p>
          <a:p>
            <a:r>
              <a:rPr lang="ja-JP" altLang="en-US" sz="1400" dirty="0">
                <a:latin typeface="+mn-ea"/>
              </a:rPr>
              <a:t>十和田湖に代表される美しい自然、そして鉱山の歴史に彩られた近代化産業遺産の建物群がヨーロッパの町にも似た独特の風景</a:t>
            </a:r>
            <a:r>
              <a:rPr lang="ja-JP" altLang="en-US" sz="1400" dirty="0" smtClean="0">
                <a:latin typeface="+mn-ea"/>
              </a:rPr>
              <a:t>を</a:t>
            </a:r>
            <a:r>
              <a:rPr lang="ja-JP" altLang="en-US" sz="1400" dirty="0">
                <a:latin typeface="+mn-ea"/>
              </a:rPr>
              <a:t>形づくっています</a:t>
            </a:r>
            <a:r>
              <a:rPr lang="ja-JP" altLang="en-US" sz="1400" dirty="0" smtClean="0">
                <a:latin typeface="+mn-ea"/>
              </a:rPr>
              <a:t>。</a:t>
            </a:r>
            <a:endParaRPr kumimoji="1" lang="ja-JP" altLang="en-US" sz="1400" dirty="0">
              <a:latin typeface="+mn-ea"/>
            </a:endParaRPr>
          </a:p>
        </p:txBody>
      </p:sp>
      <p:pic>
        <p:nvPicPr>
          <p:cNvPr id="8" name="Picture 2" descr="G:\ﾃﾞｰﾀ\中村ﾃﾞｰﾀ\地域支援事業\新総合事業\市町村セミナー\1937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2544" y="1076765"/>
            <a:ext cx="1972566" cy="2515541"/>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20</a:t>
            </a:fld>
            <a:endParaRPr lang="en-US" altLang="ja-JP" sz="1600" b="1" dirty="0">
              <a:solidFill>
                <a:prstClr val="black"/>
              </a:solidFill>
              <a:latin typeface="+mn-ea"/>
            </a:endParaRPr>
          </a:p>
        </p:txBody>
      </p:sp>
    </p:spTree>
    <p:extLst>
      <p:ext uri="{BB962C8B-B14F-4D97-AF65-F5344CB8AC3E}">
        <p14:creationId xmlns:p14="http://schemas.microsoft.com/office/powerpoint/2010/main" val="2970140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82" y="274638"/>
            <a:ext cx="9439049" cy="634082"/>
          </a:xfrm>
        </p:spPr>
        <p:txBody>
          <a:bodyPr>
            <a:normAutofit/>
          </a:bodyPr>
          <a:lstStyle/>
          <a:p>
            <a:r>
              <a:rPr lang="ja-JP" altLang="en-US" sz="2400" b="1" dirty="0" smtClean="0"/>
              <a:t>総合事業の各サービス種別に相当するサービスの現状</a:t>
            </a:r>
            <a:endParaRPr kumimoji="1" lang="ja-JP" altLang="en-US" sz="2400" dirty="0"/>
          </a:p>
        </p:txBody>
      </p:sp>
      <p:sp>
        <p:nvSpPr>
          <p:cNvPr id="4" name="テキスト ボックス 3"/>
          <p:cNvSpPr txBox="1"/>
          <p:nvPr/>
        </p:nvSpPr>
        <p:spPr>
          <a:xfrm>
            <a:off x="609034" y="782876"/>
            <a:ext cx="7488832" cy="369332"/>
          </a:xfrm>
          <a:prstGeom prst="rect">
            <a:avLst/>
          </a:prstGeom>
          <a:noFill/>
        </p:spPr>
        <p:txBody>
          <a:bodyPr wrap="square" rtlCol="0">
            <a:spAutoFit/>
          </a:bodyPr>
          <a:lstStyle/>
          <a:p>
            <a:r>
              <a:rPr lang="ja-JP" altLang="en-US" dirty="0" smtClean="0">
                <a:solidFill>
                  <a:prstClr val="black"/>
                </a:solidFill>
              </a:rPr>
              <a:t>①訪問型サービス</a:t>
            </a:r>
            <a:endParaRPr lang="ja-JP" altLang="en-US"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935215940"/>
              </p:ext>
            </p:extLst>
          </p:nvPr>
        </p:nvGraphicFramePr>
        <p:xfrm>
          <a:off x="272480" y="1152208"/>
          <a:ext cx="9361040" cy="4652493"/>
        </p:xfrm>
        <a:graphic>
          <a:graphicData uri="http://schemas.openxmlformats.org/drawingml/2006/table">
            <a:tbl>
              <a:tblPr firstRow="1" bandRow="1">
                <a:tableStyleId>{5C22544A-7EE6-4342-B048-85BDC9FD1C3A}</a:tableStyleId>
              </a:tblPr>
              <a:tblGrid>
                <a:gridCol w="1950217"/>
                <a:gridCol w="3432381"/>
                <a:gridCol w="3978442"/>
              </a:tblGrid>
              <a:tr h="288032">
                <a:tc>
                  <a:txBody>
                    <a:bodyPr/>
                    <a:lstStyle/>
                    <a:p>
                      <a:pPr algn="ctr"/>
                      <a:r>
                        <a:rPr kumimoji="1" lang="ja-JP" altLang="en-US" sz="1600" dirty="0" smtClean="0"/>
                        <a:t>基準</a:t>
                      </a:r>
                      <a:endParaRPr kumimoji="1" lang="ja-JP" altLang="en-US" sz="1600" dirty="0"/>
                    </a:p>
                  </a:txBody>
                  <a:tcPr marL="99060" marR="99060"/>
                </a:tc>
                <a:tc>
                  <a:txBody>
                    <a:bodyPr/>
                    <a:lstStyle/>
                    <a:p>
                      <a:pPr algn="ctr"/>
                      <a:r>
                        <a:rPr kumimoji="1" lang="ja-JP" altLang="en-US" sz="1600" dirty="0" smtClean="0"/>
                        <a:t>現行の訪問介護相当</a:t>
                      </a:r>
                      <a:endParaRPr kumimoji="1" lang="ja-JP" altLang="en-US" sz="1600" dirty="0"/>
                    </a:p>
                  </a:txBody>
                  <a:tcPr marL="99060" marR="99060"/>
                </a:tc>
                <a:tc>
                  <a:txBody>
                    <a:bodyPr/>
                    <a:lstStyle/>
                    <a:p>
                      <a:pPr algn="ctr"/>
                      <a:r>
                        <a:rPr kumimoji="1" lang="ja-JP" altLang="en-US" sz="1600" dirty="0" smtClean="0"/>
                        <a:t>多様なサービス</a:t>
                      </a:r>
                      <a:endParaRPr kumimoji="1" lang="ja-JP" altLang="en-US" sz="1600" dirty="0"/>
                    </a:p>
                  </a:txBody>
                  <a:tcPr marL="99060" marR="99060"/>
                </a:tc>
              </a:tr>
              <a:tr h="367791">
                <a:tc>
                  <a:txBody>
                    <a:bodyPr/>
                    <a:lstStyle/>
                    <a:p>
                      <a:pPr algn="ctr"/>
                      <a:r>
                        <a:rPr kumimoji="1" lang="ja-JP" altLang="en-US" sz="1600" dirty="0" smtClean="0"/>
                        <a:t>サービス種別</a:t>
                      </a:r>
                      <a:endParaRPr kumimoji="1" lang="ja-JP" altLang="en-US" sz="1600" dirty="0"/>
                    </a:p>
                  </a:txBody>
                  <a:tcPr marL="99060" marR="99060"/>
                </a:tc>
                <a:tc>
                  <a:txBody>
                    <a:bodyPr/>
                    <a:lstStyle/>
                    <a:p>
                      <a:r>
                        <a:rPr kumimoji="1" lang="ja-JP" altLang="en-US" sz="1600" dirty="0" smtClean="0"/>
                        <a:t>　　①訪問介護（第１号訪問事業）</a:t>
                      </a:r>
                      <a:endParaRPr kumimoji="1" lang="ja-JP" altLang="en-US" sz="1600" dirty="0"/>
                    </a:p>
                  </a:txBody>
                  <a:tcPr marL="99060" marR="99060"/>
                </a:tc>
                <a:tc>
                  <a:txBody>
                    <a:bodyPr/>
                    <a:lstStyle/>
                    <a:p>
                      <a:pPr algn="ctr"/>
                      <a:r>
                        <a:rPr kumimoji="1" lang="ja-JP" altLang="en-US" sz="1600" dirty="0" smtClean="0"/>
                        <a:t>②訪問型サービスＢ</a:t>
                      </a:r>
                      <a:endParaRPr kumimoji="1" lang="ja-JP" altLang="en-US" sz="1600" dirty="0"/>
                    </a:p>
                  </a:txBody>
                  <a:tcPr marL="99060" marR="99060"/>
                </a:tc>
              </a:tr>
              <a:tr h="609927">
                <a:tc>
                  <a:txBody>
                    <a:bodyPr/>
                    <a:lstStyle/>
                    <a:p>
                      <a:pPr algn="ctr"/>
                      <a:r>
                        <a:rPr kumimoji="1" lang="ja-JP" altLang="en-US" sz="1600" dirty="0" smtClean="0"/>
                        <a:t>サービス内容</a:t>
                      </a:r>
                      <a:endParaRPr kumimoji="1" lang="ja-JP" altLang="en-US" sz="1600" dirty="0"/>
                    </a:p>
                  </a:txBody>
                  <a:tcPr marL="99060" marR="99060"/>
                </a:tc>
                <a:tc>
                  <a:txBody>
                    <a:bodyPr/>
                    <a:lstStyle/>
                    <a:p>
                      <a:r>
                        <a:rPr kumimoji="1" lang="ja-JP" altLang="en-US" sz="1600" dirty="0" smtClean="0"/>
                        <a:t>訪問介護員による身体介護、生活援助</a:t>
                      </a:r>
                      <a:endParaRPr kumimoji="1" lang="ja-JP" altLang="en-US" sz="1600" dirty="0"/>
                    </a:p>
                  </a:txBody>
                  <a:tcPr marL="99060" marR="99060"/>
                </a:tc>
                <a:tc>
                  <a:txBody>
                    <a:bodyPr/>
                    <a:lstStyle/>
                    <a:p>
                      <a:pPr algn="ctr"/>
                      <a:r>
                        <a:rPr kumimoji="1" lang="ja-JP" altLang="en-US" sz="1600" dirty="0" smtClean="0"/>
                        <a:t>住民を主体として行う生活援助</a:t>
                      </a:r>
                      <a:endParaRPr kumimoji="1" lang="ja-JP" altLang="en-US" sz="1600" dirty="0"/>
                    </a:p>
                  </a:txBody>
                  <a:tcPr marL="99060" marR="99060"/>
                </a:tc>
              </a:tr>
              <a:tr h="1766059">
                <a:tc>
                  <a:txBody>
                    <a:bodyPr/>
                    <a:lstStyle/>
                    <a:p>
                      <a:pPr algn="ctr"/>
                      <a:r>
                        <a:rPr kumimoji="1" lang="ja-JP" altLang="en-US" sz="1600" dirty="0" smtClean="0"/>
                        <a:t>対象者とサービス内容の考え方</a:t>
                      </a:r>
                      <a:endParaRPr kumimoji="1" lang="ja-JP" altLang="en-US" sz="1600" dirty="0"/>
                    </a:p>
                  </a:txBody>
                  <a:tcPr marL="99060" marR="99060"/>
                </a:tc>
                <a:tc>
                  <a:txBody>
                    <a:bodyPr/>
                    <a:lstStyle/>
                    <a:p>
                      <a:r>
                        <a:rPr kumimoji="1" lang="ja-JP" altLang="en-US" sz="1600" dirty="0" smtClean="0"/>
                        <a:t>○既にサービスを利用している又は新たに利用の必要がある方で、今後も継続してサービス提供の必要がある方が対象</a:t>
                      </a:r>
                      <a:endParaRPr kumimoji="1" lang="en-US" altLang="ja-JP" sz="1600" dirty="0" smtClean="0"/>
                    </a:p>
                    <a:p>
                      <a:r>
                        <a:rPr kumimoji="1" lang="ja-JP" altLang="en-US" sz="1600" dirty="0" smtClean="0"/>
                        <a:t>○現行の基準に沿い、訪問介護員によるサービス提供を必要とする場合</a:t>
                      </a:r>
                      <a:endParaRPr kumimoji="1" lang="ja-JP" altLang="en-US" sz="1600" dirty="0"/>
                    </a:p>
                  </a:txBody>
                  <a:tcPr marL="99060" marR="99060"/>
                </a:tc>
                <a:tc>
                  <a:txBody>
                    <a:bodyPr/>
                    <a:lstStyle/>
                    <a:p>
                      <a:pPr algn="l"/>
                      <a:r>
                        <a:rPr kumimoji="1" lang="ja-JP" altLang="en-US" sz="1600" dirty="0" smtClean="0"/>
                        <a:t>○利用者の状態等も踏まえながら、利用を促す</a:t>
                      </a:r>
                      <a:endParaRPr kumimoji="1" lang="en-US" altLang="ja-JP" sz="1600" dirty="0" smtClean="0"/>
                    </a:p>
                    <a:p>
                      <a:pPr algn="l"/>
                      <a:r>
                        <a:rPr kumimoji="1" lang="ja-JP" altLang="en-US" sz="1600" dirty="0" smtClean="0"/>
                        <a:t>○現在町社会福祉協議会において実施しているサービスを当てはめ、総合事業において実施することができないか協議を継続中</a:t>
                      </a:r>
                      <a:endParaRPr kumimoji="1" lang="en-US" altLang="ja-JP" sz="1600" dirty="0" smtClean="0"/>
                    </a:p>
                    <a:p>
                      <a:pPr algn="l"/>
                      <a:endParaRPr kumimoji="1" lang="ja-JP" altLang="en-US" sz="1600" dirty="0"/>
                    </a:p>
                  </a:txBody>
                  <a:tcPr marL="99060" marR="99060"/>
                </a:tc>
              </a:tr>
              <a:tr h="353581">
                <a:tc>
                  <a:txBody>
                    <a:bodyPr/>
                    <a:lstStyle/>
                    <a:p>
                      <a:pPr algn="ctr"/>
                      <a:r>
                        <a:rPr kumimoji="1" lang="ja-JP" altLang="en-US" sz="1600" dirty="0" smtClean="0"/>
                        <a:t>実施方法</a:t>
                      </a:r>
                      <a:endParaRPr kumimoji="1" lang="ja-JP" altLang="en-US" sz="1600" dirty="0"/>
                    </a:p>
                  </a:txBody>
                  <a:tcPr marL="99060" marR="99060"/>
                </a:tc>
                <a:tc>
                  <a:txBody>
                    <a:bodyPr/>
                    <a:lstStyle/>
                    <a:p>
                      <a:r>
                        <a:rPr kumimoji="1" lang="ja-JP" altLang="en-US" sz="1600" dirty="0" smtClean="0"/>
                        <a:t>　　事業者指定（みなし指定）</a:t>
                      </a:r>
                      <a:endParaRPr kumimoji="1" lang="ja-JP" altLang="en-US" sz="1600" dirty="0"/>
                    </a:p>
                  </a:txBody>
                  <a:tcPr marL="99060" marR="99060"/>
                </a:tc>
                <a:tc>
                  <a:txBody>
                    <a:bodyPr/>
                    <a:lstStyle/>
                    <a:p>
                      <a:pPr algn="ctr"/>
                      <a:r>
                        <a:rPr kumimoji="1" lang="ja-JP" altLang="en-US" sz="1600" dirty="0" smtClean="0"/>
                        <a:t>補助（助成）</a:t>
                      </a:r>
                      <a:endParaRPr kumimoji="1" lang="ja-JP" altLang="en-US" sz="1600" dirty="0"/>
                    </a:p>
                  </a:txBody>
                  <a:tcPr marL="99060" marR="99060"/>
                </a:tc>
              </a:tr>
              <a:tr h="380100">
                <a:tc>
                  <a:txBody>
                    <a:bodyPr/>
                    <a:lstStyle/>
                    <a:p>
                      <a:pPr algn="ctr"/>
                      <a:r>
                        <a:rPr kumimoji="1" lang="ja-JP" altLang="en-US" sz="1600" dirty="0" smtClean="0"/>
                        <a:t>基準</a:t>
                      </a:r>
                      <a:endParaRPr kumimoji="1" lang="ja-JP" altLang="en-US" sz="1600" dirty="0"/>
                    </a:p>
                  </a:txBody>
                  <a:tcPr marL="99060" marR="99060"/>
                </a:tc>
                <a:tc>
                  <a:txBody>
                    <a:bodyPr/>
                    <a:lstStyle/>
                    <a:p>
                      <a:r>
                        <a:rPr kumimoji="1" lang="ja-JP" altLang="en-US" sz="1600" dirty="0" smtClean="0"/>
                        <a:t>　　予防給付の基準を基本</a:t>
                      </a:r>
                      <a:endParaRPr kumimoji="1" lang="ja-JP" altLang="en-US" sz="1600" dirty="0"/>
                    </a:p>
                  </a:txBody>
                  <a:tcPr marL="99060" marR="99060"/>
                </a:tc>
                <a:tc>
                  <a:txBody>
                    <a:bodyPr/>
                    <a:lstStyle/>
                    <a:p>
                      <a:pPr algn="ctr"/>
                      <a:r>
                        <a:rPr kumimoji="1" lang="ja-JP" altLang="en-US" sz="1600" dirty="0" smtClean="0"/>
                        <a:t>必要最小限の基準内容とする予定</a:t>
                      </a:r>
                      <a:endParaRPr kumimoji="1" lang="ja-JP" altLang="en-US" sz="1600" dirty="0"/>
                    </a:p>
                  </a:txBody>
                  <a:tcPr marL="99060" marR="99060"/>
                </a:tc>
              </a:tr>
              <a:tr h="406618">
                <a:tc>
                  <a:txBody>
                    <a:bodyPr/>
                    <a:lstStyle/>
                    <a:p>
                      <a:pPr algn="ctr"/>
                      <a:r>
                        <a:rPr kumimoji="1" lang="ja-JP" altLang="en-US" sz="1600" dirty="0" smtClean="0"/>
                        <a:t>サービス提供者</a:t>
                      </a:r>
                      <a:endParaRPr kumimoji="1" lang="ja-JP" altLang="en-US" sz="1600" dirty="0"/>
                    </a:p>
                  </a:txBody>
                  <a:tcPr marL="99060" marR="99060"/>
                </a:tc>
                <a:tc>
                  <a:txBody>
                    <a:bodyPr/>
                    <a:lstStyle/>
                    <a:p>
                      <a:r>
                        <a:rPr kumimoji="1" lang="ja-JP" altLang="en-US" sz="1600" dirty="0" smtClean="0"/>
                        <a:t>　訪問介護員（訪問介護事業者）</a:t>
                      </a:r>
                      <a:endParaRPr kumimoji="1" lang="ja-JP" altLang="en-US" sz="1600" dirty="0"/>
                    </a:p>
                  </a:txBody>
                  <a:tcPr marL="99060" marR="99060"/>
                </a:tc>
                <a:tc>
                  <a:txBody>
                    <a:bodyPr/>
                    <a:lstStyle/>
                    <a:p>
                      <a:pPr algn="ctr"/>
                      <a:r>
                        <a:rPr kumimoji="1" lang="ja-JP" altLang="en-US" sz="1600" dirty="0" smtClean="0"/>
                        <a:t>ボランティア主体</a:t>
                      </a:r>
                      <a:endParaRPr kumimoji="1" lang="ja-JP" altLang="en-US" sz="1600" dirty="0"/>
                    </a:p>
                  </a:txBody>
                  <a:tcPr marL="99060" marR="99060"/>
                </a:tc>
              </a:tr>
              <a:tr h="433137">
                <a:tc>
                  <a:txBody>
                    <a:bodyPr/>
                    <a:lstStyle/>
                    <a:p>
                      <a:pPr algn="ctr"/>
                      <a:r>
                        <a:rPr kumimoji="1" lang="ja-JP" altLang="en-US" sz="1600" dirty="0" smtClean="0"/>
                        <a:t>提供開始年月</a:t>
                      </a:r>
                      <a:endParaRPr kumimoji="1" lang="ja-JP" altLang="en-US" sz="1600" dirty="0"/>
                    </a:p>
                  </a:txBody>
                  <a:tcPr marL="99060" marR="99060"/>
                </a:tc>
                <a:tc>
                  <a:txBody>
                    <a:bodyPr/>
                    <a:lstStyle/>
                    <a:p>
                      <a:r>
                        <a:rPr kumimoji="1" lang="ja-JP" altLang="en-US" sz="1600" dirty="0" smtClean="0"/>
                        <a:t>　　　　　　平成</a:t>
                      </a:r>
                      <a:r>
                        <a:rPr kumimoji="1" lang="en-US" altLang="ja-JP" sz="1600" dirty="0" smtClean="0"/>
                        <a:t>27</a:t>
                      </a:r>
                      <a:r>
                        <a:rPr kumimoji="1" lang="ja-JP" altLang="en-US" sz="1600" dirty="0" smtClean="0"/>
                        <a:t>年</a:t>
                      </a:r>
                      <a:r>
                        <a:rPr kumimoji="1" lang="en-US" altLang="ja-JP" sz="1600" dirty="0" smtClean="0"/>
                        <a:t>4</a:t>
                      </a:r>
                      <a:r>
                        <a:rPr kumimoji="1" lang="ja-JP" altLang="en-US" sz="1600" dirty="0" smtClean="0"/>
                        <a:t>月</a:t>
                      </a:r>
                      <a:endParaRPr kumimoji="1" lang="ja-JP" altLang="en-US" sz="1600" dirty="0"/>
                    </a:p>
                  </a:txBody>
                  <a:tcPr marL="99060" marR="99060"/>
                </a:tc>
                <a:tc>
                  <a:txBody>
                    <a:bodyPr/>
                    <a:lstStyle/>
                    <a:p>
                      <a:pPr algn="ctr"/>
                      <a:r>
                        <a:rPr kumimoji="1" lang="ja-JP" altLang="en-US" sz="1600" dirty="0" smtClean="0"/>
                        <a:t>平成</a:t>
                      </a:r>
                      <a:r>
                        <a:rPr kumimoji="1" lang="en-US" altLang="ja-JP" sz="1600" dirty="0" smtClean="0"/>
                        <a:t>27</a:t>
                      </a:r>
                      <a:r>
                        <a:rPr kumimoji="1" lang="ja-JP" altLang="en-US" sz="1600" dirty="0" smtClean="0"/>
                        <a:t>年</a:t>
                      </a:r>
                      <a:r>
                        <a:rPr kumimoji="1" lang="en-US" altLang="ja-JP" sz="1600" dirty="0" smtClean="0"/>
                        <a:t>7</a:t>
                      </a:r>
                      <a:r>
                        <a:rPr kumimoji="1" lang="ja-JP" altLang="en-US" sz="1600" dirty="0" smtClean="0"/>
                        <a:t>月</a:t>
                      </a:r>
                      <a:endParaRPr kumimoji="1" lang="ja-JP" altLang="en-US" sz="1600" dirty="0"/>
                    </a:p>
                  </a:txBody>
                  <a:tcPr marL="99060" marR="99060"/>
                </a:tc>
              </a:tr>
            </a:tbl>
          </a:graphicData>
        </a:graphic>
      </p:graphicFrame>
      <p:sp>
        <p:nvSpPr>
          <p:cNvPr id="3" name="テキスト ボックス 2"/>
          <p:cNvSpPr txBox="1"/>
          <p:nvPr/>
        </p:nvSpPr>
        <p:spPr>
          <a:xfrm>
            <a:off x="1814802" y="6049777"/>
            <a:ext cx="6318702" cy="584775"/>
          </a:xfrm>
          <a:prstGeom prst="rect">
            <a:avLst/>
          </a:prstGeom>
          <a:noFill/>
          <a:ln>
            <a:solidFill>
              <a:schemeClr val="tx1"/>
            </a:solidFill>
          </a:ln>
        </p:spPr>
        <p:txBody>
          <a:bodyPr wrap="square" rtlCol="0">
            <a:spAutoFit/>
          </a:bodyPr>
          <a:lstStyle/>
          <a:p>
            <a:r>
              <a:rPr lang="ja-JP" altLang="en-US" sz="1600" dirty="0" smtClean="0">
                <a:solidFill>
                  <a:prstClr val="black"/>
                </a:solidFill>
              </a:rPr>
              <a:t>★その他、基準緩和型の訪問サービス（訪問型サービスＡ相当）の</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実施が可能かについて検討・協議中</a:t>
            </a:r>
            <a:r>
              <a:rPr lang="ja-JP" altLang="en-US" sz="1600" dirty="0">
                <a:solidFill>
                  <a:prstClr val="black"/>
                </a:solidFill>
              </a:rPr>
              <a:t>で</a:t>
            </a:r>
            <a:r>
              <a:rPr lang="ja-JP" altLang="en-US" sz="1600" dirty="0" smtClean="0">
                <a:solidFill>
                  <a:prstClr val="black"/>
                </a:solidFill>
              </a:rPr>
              <a:t>ある。</a:t>
            </a:r>
            <a:endParaRPr lang="ja-JP" altLang="en-US" sz="1600" dirty="0">
              <a:solidFill>
                <a:prstClr val="black"/>
              </a:solidFill>
            </a:endParaRPr>
          </a:p>
        </p:txBody>
      </p:sp>
      <p:sp>
        <p:nvSpPr>
          <p:cNvPr id="9" name="正方形/長方形 8"/>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1  </a:t>
            </a:r>
            <a:r>
              <a:rPr kumimoji="1" lang="ja-JP" altLang="en-US" dirty="0" smtClean="0"/>
              <a:t>秋田県 </a:t>
            </a:r>
            <a:r>
              <a:rPr lang="ja-JP" altLang="en-US" dirty="0" smtClean="0"/>
              <a:t>小坂町</a:t>
            </a:r>
            <a:r>
              <a:rPr kumimoji="1" lang="en-US" altLang="ja-JP" dirty="0" smtClean="0"/>
              <a:t>〉</a:t>
            </a:r>
            <a:endParaRPr kumimoji="1" lang="ja-JP" altLang="en-US" dirty="0"/>
          </a:p>
        </p:txBody>
      </p:sp>
      <p:sp>
        <p:nvSpPr>
          <p:cNvPr id="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21</a:t>
            </a:fld>
            <a:endParaRPr lang="en-US" altLang="ja-JP" sz="1600" b="1" dirty="0">
              <a:solidFill>
                <a:prstClr val="black"/>
              </a:solidFill>
              <a:latin typeface="+mn-ea"/>
            </a:endParaRPr>
          </a:p>
        </p:txBody>
      </p:sp>
    </p:spTree>
    <p:extLst>
      <p:ext uri="{BB962C8B-B14F-4D97-AF65-F5344CB8AC3E}">
        <p14:creationId xmlns:p14="http://schemas.microsoft.com/office/powerpoint/2010/main" val="2713156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2523" y="417219"/>
            <a:ext cx="8190910" cy="369332"/>
          </a:xfrm>
          <a:prstGeom prst="rect">
            <a:avLst/>
          </a:prstGeom>
          <a:noFill/>
        </p:spPr>
        <p:txBody>
          <a:bodyPr wrap="square" rtlCol="0">
            <a:spAutoFit/>
          </a:bodyPr>
          <a:lstStyle/>
          <a:p>
            <a:r>
              <a:rPr lang="ja-JP" altLang="en-US" dirty="0" smtClean="0">
                <a:solidFill>
                  <a:prstClr val="black"/>
                </a:solidFill>
              </a:rPr>
              <a:t>②</a:t>
            </a:r>
            <a:r>
              <a:rPr lang="ja-JP" altLang="en-US" dirty="0">
                <a:solidFill>
                  <a:prstClr val="black"/>
                </a:solidFill>
              </a:rPr>
              <a:t>通所</a:t>
            </a:r>
            <a:r>
              <a:rPr lang="ja-JP" altLang="en-US" dirty="0" smtClean="0">
                <a:solidFill>
                  <a:prstClr val="black"/>
                </a:solidFill>
              </a:rPr>
              <a:t>型サービス</a:t>
            </a:r>
            <a:endParaRPr lang="ja-JP" altLang="en-US" dirty="0">
              <a:solidFill>
                <a:prstClr val="black"/>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38858016"/>
              </p:ext>
            </p:extLst>
          </p:nvPr>
        </p:nvGraphicFramePr>
        <p:xfrm>
          <a:off x="194482" y="1052742"/>
          <a:ext cx="9439049" cy="5034615"/>
        </p:xfrm>
        <a:graphic>
          <a:graphicData uri="http://schemas.openxmlformats.org/drawingml/2006/table">
            <a:tbl>
              <a:tblPr firstRow="1" bandRow="1">
                <a:tableStyleId>{5C22544A-7EE6-4342-B048-85BDC9FD1C3A}</a:tableStyleId>
              </a:tblPr>
              <a:tblGrid>
                <a:gridCol w="1950217"/>
                <a:gridCol w="3432381"/>
                <a:gridCol w="4056451"/>
              </a:tblGrid>
              <a:tr h="621069">
                <a:tc>
                  <a:txBody>
                    <a:bodyPr/>
                    <a:lstStyle/>
                    <a:p>
                      <a:pPr algn="ctr"/>
                      <a:r>
                        <a:rPr kumimoji="1" lang="ja-JP" altLang="en-US" sz="1600" dirty="0" smtClean="0"/>
                        <a:t>基準</a:t>
                      </a:r>
                      <a:endParaRPr kumimoji="1" lang="ja-JP" altLang="en-US" sz="1600" dirty="0"/>
                    </a:p>
                  </a:txBody>
                  <a:tcPr marL="99060" marR="99060"/>
                </a:tc>
                <a:tc>
                  <a:txBody>
                    <a:bodyPr/>
                    <a:lstStyle/>
                    <a:p>
                      <a:pPr algn="ctr"/>
                      <a:r>
                        <a:rPr kumimoji="1" lang="ja-JP" altLang="en-US" sz="1600" dirty="0" smtClean="0"/>
                        <a:t>現行の通所介護相当</a:t>
                      </a:r>
                      <a:endParaRPr kumimoji="1" lang="ja-JP" altLang="en-US" sz="1600" dirty="0"/>
                    </a:p>
                  </a:txBody>
                  <a:tcPr marL="99060" marR="99060"/>
                </a:tc>
                <a:tc>
                  <a:txBody>
                    <a:bodyPr/>
                    <a:lstStyle/>
                    <a:p>
                      <a:r>
                        <a:rPr kumimoji="1" lang="ja-JP" altLang="en-US" sz="1600" dirty="0" smtClean="0"/>
                        <a:t>　　　　　　　多様なサービス</a:t>
                      </a:r>
                      <a:endParaRPr kumimoji="1" lang="ja-JP" altLang="en-US" sz="1600" dirty="0"/>
                    </a:p>
                  </a:txBody>
                  <a:tcPr marL="99060" marR="99060"/>
                </a:tc>
              </a:tr>
              <a:tr h="459051">
                <a:tc>
                  <a:txBody>
                    <a:bodyPr/>
                    <a:lstStyle/>
                    <a:p>
                      <a:pPr algn="ctr"/>
                      <a:r>
                        <a:rPr kumimoji="1" lang="ja-JP" altLang="en-US" sz="1600" dirty="0" smtClean="0"/>
                        <a:t>サービス種別</a:t>
                      </a:r>
                      <a:endParaRPr kumimoji="1" lang="ja-JP" altLang="en-US" sz="1600" dirty="0"/>
                    </a:p>
                  </a:txBody>
                  <a:tcPr marL="99060" marR="99060"/>
                </a:tc>
                <a:tc>
                  <a:txBody>
                    <a:bodyPr/>
                    <a:lstStyle/>
                    <a:p>
                      <a:r>
                        <a:rPr kumimoji="1" lang="ja-JP" altLang="en-US" sz="1600" dirty="0" smtClean="0"/>
                        <a:t>　①通所介護（第１号通所事業）</a:t>
                      </a:r>
                      <a:endParaRPr kumimoji="1" lang="ja-JP" altLang="en-US" sz="1600" dirty="0"/>
                    </a:p>
                  </a:txBody>
                  <a:tcPr marL="99060" marR="99060"/>
                </a:tc>
                <a:tc>
                  <a:txBody>
                    <a:bodyPr/>
                    <a:lstStyle/>
                    <a:p>
                      <a:r>
                        <a:rPr kumimoji="1" lang="ja-JP" altLang="en-US" sz="1600" dirty="0" smtClean="0"/>
                        <a:t>　　　　　　②通所型サービスＡ</a:t>
                      </a:r>
                      <a:endParaRPr kumimoji="1" lang="en-US" altLang="ja-JP" sz="1600" dirty="0" smtClean="0"/>
                    </a:p>
                    <a:p>
                      <a:r>
                        <a:rPr kumimoji="1" lang="ja-JP" altLang="en-US" sz="1600" dirty="0" smtClean="0"/>
                        <a:t>　　　（緩和した基準によるサービス）</a:t>
                      </a:r>
                      <a:endParaRPr kumimoji="1" lang="ja-JP" altLang="en-US" sz="1600" dirty="0"/>
                    </a:p>
                  </a:txBody>
                  <a:tcPr marL="99060" marR="99060"/>
                </a:tc>
              </a:tr>
              <a:tr h="621069">
                <a:tc>
                  <a:txBody>
                    <a:bodyPr/>
                    <a:lstStyle/>
                    <a:p>
                      <a:pPr algn="ctr"/>
                      <a:r>
                        <a:rPr kumimoji="1" lang="ja-JP" altLang="en-US" sz="1600" dirty="0" smtClean="0"/>
                        <a:t>サービス内容</a:t>
                      </a:r>
                      <a:endParaRPr kumimoji="1" lang="ja-JP" altLang="en-US" sz="1600" dirty="0"/>
                    </a:p>
                  </a:txBody>
                  <a:tcPr marL="99060" marR="99060"/>
                </a:tc>
                <a:tc>
                  <a:txBody>
                    <a:bodyPr/>
                    <a:lstStyle/>
                    <a:p>
                      <a:r>
                        <a:rPr kumimoji="1" lang="ja-JP" altLang="en-US" sz="1600" dirty="0" smtClean="0"/>
                        <a:t>通所介護と同様のサービス</a:t>
                      </a:r>
                      <a:endParaRPr kumimoji="1" lang="en-US" altLang="ja-JP" sz="1600" dirty="0" smtClean="0"/>
                    </a:p>
                    <a:p>
                      <a:r>
                        <a:rPr kumimoji="1" lang="ja-JP" altLang="en-US" sz="1600" dirty="0" smtClean="0"/>
                        <a:t>生活機能向上のための機能訓練</a:t>
                      </a:r>
                      <a:endParaRPr kumimoji="1" lang="ja-JP" altLang="en-US" sz="1600" dirty="0"/>
                    </a:p>
                  </a:txBody>
                  <a:tcPr marL="99060" marR="99060"/>
                </a:tc>
                <a:tc>
                  <a:txBody>
                    <a:bodyPr/>
                    <a:lstStyle/>
                    <a:p>
                      <a:r>
                        <a:rPr kumimoji="1" lang="ja-JP" altLang="en-US" sz="1600" dirty="0" smtClean="0"/>
                        <a:t>　　　　　　　ミニデイサービス</a:t>
                      </a:r>
                      <a:endParaRPr kumimoji="1" lang="ja-JP" altLang="en-US" sz="1600" dirty="0"/>
                    </a:p>
                  </a:txBody>
                  <a:tcPr marL="99060" marR="99060"/>
                </a:tc>
              </a:tr>
              <a:tr h="1611179">
                <a:tc>
                  <a:txBody>
                    <a:bodyPr/>
                    <a:lstStyle/>
                    <a:p>
                      <a:pPr algn="ctr"/>
                      <a:r>
                        <a:rPr kumimoji="1" lang="ja-JP" altLang="en-US" sz="1600" dirty="0" smtClean="0"/>
                        <a:t>対象者とサービス内容の考え方</a:t>
                      </a:r>
                      <a:endParaRPr kumimoji="1" lang="ja-JP" altLang="en-US" sz="1600" dirty="0"/>
                    </a:p>
                  </a:txBody>
                  <a:tcPr marL="99060" marR="99060"/>
                </a:tc>
                <a:tc>
                  <a:txBody>
                    <a:bodyPr/>
                    <a:lstStyle/>
                    <a:p>
                      <a:r>
                        <a:rPr kumimoji="1" lang="ja-JP" altLang="en-US" sz="1600" dirty="0" smtClean="0"/>
                        <a:t>○既にサービスを利用している又は新たに利用の必要がある方で、今後も継続してサービス提供の必要がある方が対象</a:t>
                      </a:r>
                      <a:endParaRPr kumimoji="1" lang="en-US" altLang="ja-JP" sz="1600" dirty="0" smtClean="0"/>
                    </a:p>
                    <a:p>
                      <a:r>
                        <a:rPr kumimoji="1" lang="ja-JP" altLang="en-US" sz="1600" dirty="0" smtClean="0"/>
                        <a:t>○現行の基準に沿ったサービス提供を必要とする場合</a:t>
                      </a:r>
                      <a:endParaRPr kumimoji="1" lang="ja-JP" altLang="en-US" sz="1600" dirty="0"/>
                    </a:p>
                  </a:txBody>
                  <a:tcPr marL="99060" marR="99060"/>
                </a:tc>
                <a:tc>
                  <a:txBody>
                    <a:bodyPr/>
                    <a:lstStyle/>
                    <a:p>
                      <a:r>
                        <a:rPr kumimoji="1" lang="ja-JP" altLang="en-US" sz="1600" dirty="0" smtClean="0"/>
                        <a:t>○既に通所系サービスを利用している又は新たに利用の必要がある方で、状態や利用希望等も踏まえて緩和した基準によるサービス提供が可能な方が対象</a:t>
                      </a:r>
                      <a:endParaRPr kumimoji="1" lang="en-US" altLang="ja-JP" sz="1600" dirty="0" smtClean="0"/>
                    </a:p>
                    <a:p>
                      <a:r>
                        <a:rPr kumimoji="1" lang="ja-JP" altLang="en-US" sz="1600" dirty="0" smtClean="0"/>
                        <a:t>○既存の事業所に併設する形での運用を想定</a:t>
                      </a:r>
                      <a:endParaRPr kumimoji="1" lang="en-US" altLang="ja-JP" sz="1600" dirty="0" smtClean="0"/>
                    </a:p>
                  </a:txBody>
                  <a:tcPr marL="99060" marR="99060"/>
                </a:tc>
              </a:tr>
              <a:tr h="360040">
                <a:tc>
                  <a:txBody>
                    <a:bodyPr/>
                    <a:lstStyle/>
                    <a:p>
                      <a:pPr algn="ctr"/>
                      <a:r>
                        <a:rPr kumimoji="1" lang="ja-JP" altLang="en-US" sz="1600" dirty="0" smtClean="0"/>
                        <a:t>実施方法</a:t>
                      </a:r>
                      <a:endParaRPr kumimoji="1" lang="ja-JP" altLang="en-US" sz="1600" dirty="0"/>
                    </a:p>
                  </a:txBody>
                  <a:tcPr marL="99060" marR="99060"/>
                </a:tc>
                <a:tc>
                  <a:txBody>
                    <a:bodyPr/>
                    <a:lstStyle/>
                    <a:p>
                      <a:r>
                        <a:rPr kumimoji="1" lang="ja-JP" altLang="en-US" sz="1600" dirty="0" smtClean="0"/>
                        <a:t>　　事業者指定（みなし指定）</a:t>
                      </a:r>
                      <a:endParaRPr kumimoji="1" lang="ja-JP" altLang="en-US" sz="1600" dirty="0"/>
                    </a:p>
                  </a:txBody>
                  <a:tcPr marL="99060" marR="99060"/>
                </a:tc>
                <a:tc>
                  <a:txBody>
                    <a:bodyPr/>
                    <a:lstStyle/>
                    <a:p>
                      <a:r>
                        <a:rPr kumimoji="1" lang="ja-JP" altLang="en-US" sz="1600" dirty="0" smtClean="0"/>
                        <a:t>　　　　　　　　　　委　託</a:t>
                      </a:r>
                      <a:endParaRPr kumimoji="1" lang="ja-JP" altLang="en-US" sz="1600" dirty="0"/>
                    </a:p>
                  </a:txBody>
                  <a:tcPr marL="99060" marR="99060"/>
                </a:tc>
              </a:tr>
              <a:tr h="387043">
                <a:tc>
                  <a:txBody>
                    <a:bodyPr/>
                    <a:lstStyle/>
                    <a:p>
                      <a:pPr algn="ctr"/>
                      <a:r>
                        <a:rPr kumimoji="1" lang="ja-JP" altLang="en-US" sz="1600" dirty="0" smtClean="0"/>
                        <a:t>基準</a:t>
                      </a:r>
                      <a:endParaRPr kumimoji="1" lang="ja-JP" altLang="en-US" sz="1600" dirty="0"/>
                    </a:p>
                  </a:txBody>
                  <a:tcPr marL="99060" marR="99060"/>
                </a:tc>
                <a:tc>
                  <a:txBody>
                    <a:bodyPr/>
                    <a:lstStyle/>
                    <a:p>
                      <a:r>
                        <a:rPr kumimoji="1" lang="ja-JP" altLang="en-US" sz="1600" dirty="0" smtClean="0"/>
                        <a:t>　　予防給付の基準を基本</a:t>
                      </a:r>
                      <a:endParaRPr kumimoji="1" lang="ja-JP" altLang="en-US" sz="1600" dirty="0"/>
                    </a:p>
                  </a:txBody>
                  <a:tcPr marL="99060" marR="99060"/>
                </a:tc>
                <a:tc>
                  <a:txBody>
                    <a:bodyPr/>
                    <a:lstStyle/>
                    <a:p>
                      <a:r>
                        <a:rPr kumimoji="1" lang="ja-JP" altLang="en-US" sz="1600" dirty="0" smtClean="0"/>
                        <a:t>　　　　　人員等を緩和した基準</a:t>
                      </a:r>
                      <a:endParaRPr kumimoji="1" lang="ja-JP" altLang="en-US" sz="1600" dirty="0"/>
                    </a:p>
                  </a:txBody>
                  <a:tcPr marL="99060" marR="99060"/>
                </a:tc>
              </a:tr>
              <a:tr h="414046">
                <a:tc>
                  <a:txBody>
                    <a:bodyPr/>
                    <a:lstStyle/>
                    <a:p>
                      <a:pPr algn="ctr"/>
                      <a:r>
                        <a:rPr kumimoji="1" lang="ja-JP" altLang="en-US" sz="1600" dirty="0" smtClean="0"/>
                        <a:t>サービス提供者</a:t>
                      </a:r>
                      <a:endParaRPr kumimoji="1" lang="ja-JP" altLang="en-US" sz="1600" dirty="0"/>
                    </a:p>
                  </a:txBody>
                  <a:tcPr marL="99060" marR="99060"/>
                </a:tc>
                <a:tc>
                  <a:txBody>
                    <a:bodyPr/>
                    <a:lstStyle/>
                    <a:p>
                      <a:r>
                        <a:rPr kumimoji="1" lang="ja-JP" altLang="en-US" sz="1600" dirty="0" smtClean="0"/>
                        <a:t>　　通所介護事業者の従事者</a:t>
                      </a:r>
                      <a:endParaRPr kumimoji="1" lang="ja-JP" altLang="en-US" sz="1600" dirty="0"/>
                    </a:p>
                  </a:txBody>
                  <a:tcPr marL="99060" marR="99060"/>
                </a:tc>
                <a:tc>
                  <a:txBody>
                    <a:bodyPr/>
                    <a:lstStyle/>
                    <a:p>
                      <a:r>
                        <a:rPr kumimoji="1" lang="ja-JP" altLang="en-US" sz="1600" dirty="0" smtClean="0"/>
                        <a:t>通所介護事業者の従事者＋ボランティア　　　　　　</a:t>
                      </a:r>
                      <a:endParaRPr kumimoji="1" lang="ja-JP" altLang="en-US" sz="1600" dirty="0"/>
                    </a:p>
                  </a:txBody>
                  <a:tcPr marL="99060" marR="99060"/>
                </a:tc>
              </a:tr>
              <a:tr h="441049">
                <a:tc>
                  <a:txBody>
                    <a:bodyPr/>
                    <a:lstStyle/>
                    <a:p>
                      <a:pPr algn="ctr"/>
                      <a:r>
                        <a:rPr kumimoji="1" lang="ja-JP" altLang="en-US" sz="1600" dirty="0" smtClean="0"/>
                        <a:t>提供開始年月</a:t>
                      </a:r>
                      <a:endParaRPr kumimoji="1" lang="ja-JP" altLang="en-US" sz="1600" dirty="0"/>
                    </a:p>
                  </a:txBody>
                  <a:tcPr marL="99060" marR="99060"/>
                </a:tc>
                <a:tc>
                  <a:txBody>
                    <a:bodyPr/>
                    <a:lstStyle/>
                    <a:p>
                      <a:r>
                        <a:rPr kumimoji="1" lang="ja-JP" altLang="en-US" sz="1600" dirty="0" smtClean="0"/>
                        <a:t>　　　　　　平成</a:t>
                      </a:r>
                      <a:r>
                        <a:rPr kumimoji="1" lang="en-US" altLang="ja-JP" sz="1600" dirty="0" smtClean="0"/>
                        <a:t>27</a:t>
                      </a:r>
                      <a:r>
                        <a:rPr kumimoji="1" lang="ja-JP" altLang="en-US" sz="1600" dirty="0" smtClean="0"/>
                        <a:t>年</a:t>
                      </a:r>
                      <a:r>
                        <a:rPr kumimoji="1" lang="en-US" altLang="ja-JP" sz="1600" dirty="0" smtClean="0"/>
                        <a:t>4</a:t>
                      </a:r>
                      <a:r>
                        <a:rPr kumimoji="1" lang="ja-JP" altLang="en-US" sz="1600" dirty="0" smtClean="0"/>
                        <a:t>月</a:t>
                      </a:r>
                      <a:endParaRPr kumimoji="1" lang="ja-JP" altLang="en-US" sz="1600" dirty="0"/>
                    </a:p>
                  </a:txBody>
                  <a:tcPr marL="99060" marR="99060"/>
                </a:tc>
                <a:tc>
                  <a:txBody>
                    <a:bodyPr/>
                    <a:lstStyle/>
                    <a:p>
                      <a:r>
                        <a:rPr kumimoji="1" lang="ja-JP" altLang="en-US" sz="1600" dirty="0" smtClean="0"/>
                        <a:t>　　　　　　　　平成</a:t>
                      </a:r>
                      <a:r>
                        <a:rPr kumimoji="1" lang="en-US" altLang="ja-JP" sz="1600" dirty="0" smtClean="0"/>
                        <a:t>27</a:t>
                      </a:r>
                      <a:r>
                        <a:rPr kumimoji="1" lang="ja-JP" altLang="en-US" sz="1600" dirty="0" smtClean="0"/>
                        <a:t>年</a:t>
                      </a:r>
                      <a:r>
                        <a:rPr kumimoji="1" lang="en-US" altLang="ja-JP" sz="1600" dirty="0" smtClean="0"/>
                        <a:t>4</a:t>
                      </a:r>
                      <a:r>
                        <a:rPr kumimoji="1" lang="ja-JP" altLang="en-US" sz="1600" dirty="0" smtClean="0"/>
                        <a:t>月</a:t>
                      </a:r>
                      <a:endParaRPr kumimoji="1" lang="ja-JP" altLang="en-US" sz="1600" dirty="0"/>
                    </a:p>
                  </a:txBody>
                  <a:tcPr marL="99060" marR="99060"/>
                </a:tc>
              </a:tr>
            </a:tbl>
          </a:graphicData>
        </a:graphic>
      </p:graphicFrame>
      <p:sp>
        <p:nvSpPr>
          <p:cNvPr id="7" name="正方形/長方形 6"/>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1  </a:t>
            </a:r>
            <a:r>
              <a:rPr kumimoji="1" lang="ja-JP" altLang="en-US" dirty="0" smtClean="0"/>
              <a:t>秋田県 </a:t>
            </a:r>
            <a:r>
              <a:rPr lang="ja-JP" altLang="en-US" dirty="0" smtClean="0"/>
              <a:t>小坂町</a:t>
            </a:r>
            <a:r>
              <a:rPr kumimoji="1" lang="en-US" altLang="ja-JP" dirty="0" smtClean="0"/>
              <a:t>〉</a:t>
            </a:r>
            <a:endParaRPr kumimoji="1" lang="ja-JP" altLang="en-US" dirty="0"/>
          </a:p>
        </p:txBody>
      </p:sp>
      <p:sp>
        <p:nvSpPr>
          <p:cNvPr id="6"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22</a:t>
            </a:fld>
            <a:endParaRPr lang="en-US" altLang="ja-JP" sz="1600" b="1" dirty="0">
              <a:solidFill>
                <a:prstClr val="black"/>
              </a:solidFill>
              <a:latin typeface="+mn-ea"/>
            </a:endParaRPr>
          </a:p>
        </p:txBody>
      </p:sp>
    </p:spTree>
    <p:extLst>
      <p:ext uri="{BB962C8B-B14F-4D97-AF65-F5344CB8AC3E}">
        <p14:creationId xmlns:p14="http://schemas.microsoft.com/office/powerpoint/2010/main" val="1492403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64617" y="404664"/>
            <a:ext cx="7176797" cy="369332"/>
          </a:xfrm>
          <a:prstGeom prst="rect">
            <a:avLst/>
          </a:prstGeom>
          <a:noFill/>
        </p:spPr>
        <p:txBody>
          <a:bodyPr wrap="square" rtlCol="0">
            <a:spAutoFit/>
          </a:bodyPr>
          <a:lstStyle/>
          <a:p>
            <a:pPr algn="ctr"/>
            <a:r>
              <a:rPr lang="ja-JP" altLang="en-US" b="1" dirty="0" smtClean="0">
                <a:solidFill>
                  <a:prstClr val="black"/>
                </a:solidFill>
              </a:rPr>
              <a:t>多様なサービスの例</a:t>
            </a:r>
            <a:r>
              <a:rPr lang="ja-JP" altLang="en-US" b="1" dirty="0">
                <a:solidFill>
                  <a:prstClr val="black"/>
                </a:solidFill>
              </a:rPr>
              <a:t>　</a:t>
            </a:r>
            <a:r>
              <a:rPr lang="ja-JP" altLang="en-US" b="1" dirty="0" smtClean="0">
                <a:solidFill>
                  <a:prstClr val="black"/>
                </a:solidFill>
              </a:rPr>
              <a:t>－ミニデイサービス「くるみ」</a:t>
            </a:r>
            <a:endParaRPr lang="ja-JP" altLang="en-US" b="1" dirty="0">
              <a:solidFill>
                <a:prstClr val="black"/>
              </a:solidFill>
            </a:endParaRPr>
          </a:p>
        </p:txBody>
      </p:sp>
      <p:sp>
        <p:nvSpPr>
          <p:cNvPr id="3" name="テキスト ボックス 2"/>
          <p:cNvSpPr txBox="1"/>
          <p:nvPr/>
        </p:nvSpPr>
        <p:spPr>
          <a:xfrm>
            <a:off x="269914" y="831266"/>
            <a:ext cx="9283031" cy="1323439"/>
          </a:xfrm>
          <a:prstGeom prst="rect">
            <a:avLst/>
          </a:prstGeom>
          <a:noFill/>
          <a:ln>
            <a:solidFill>
              <a:schemeClr val="tx1"/>
            </a:solidFill>
          </a:ln>
        </p:spPr>
        <p:txBody>
          <a:bodyPr wrap="square" rtlCol="0">
            <a:spAutoFit/>
          </a:bodyPr>
          <a:lstStyle/>
          <a:p>
            <a:r>
              <a:rPr lang="ja-JP" altLang="en-US" sz="1600" dirty="0" smtClean="0">
                <a:solidFill>
                  <a:prstClr val="black"/>
                </a:solidFill>
              </a:rPr>
              <a:t>　既存の通所介護で提供</a:t>
            </a:r>
            <a:r>
              <a:rPr lang="ja-JP" altLang="en-US" sz="1600" dirty="0">
                <a:solidFill>
                  <a:prstClr val="black"/>
                </a:solidFill>
              </a:rPr>
              <a:t>して</a:t>
            </a:r>
            <a:r>
              <a:rPr lang="ja-JP" altLang="en-US" sz="1600" dirty="0" smtClean="0">
                <a:solidFill>
                  <a:prstClr val="black"/>
                </a:solidFill>
              </a:rPr>
              <a:t>いるサービス全てを必要としない方を対象に、時間や内容をある程度限定し、基準等を緩和した</a:t>
            </a:r>
            <a:r>
              <a:rPr lang="ja-JP" altLang="en-US" sz="1600" dirty="0">
                <a:solidFill>
                  <a:prstClr val="black"/>
                </a:solidFill>
              </a:rPr>
              <a:t>ミニ</a:t>
            </a:r>
            <a:r>
              <a:rPr lang="ja-JP" altLang="en-US" sz="1600" dirty="0" smtClean="0">
                <a:solidFill>
                  <a:prstClr val="black"/>
                </a:solidFill>
              </a:rPr>
              <a:t>デイサービスを平成２７年４月から開始した。町が事業主体となり、管理運営を町社会福祉協議会へ委託している。</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福祉保健総合センター内に設置し、設備等で通所介護と共有</a:t>
            </a:r>
            <a:r>
              <a:rPr lang="ja-JP" altLang="en-US" sz="1600" dirty="0">
                <a:solidFill>
                  <a:prstClr val="black"/>
                </a:solidFill>
              </a:rPr>
              <a:t>でき</a:t>
            </a:r>
            <a:r>
              <a:rPr lang="ja-JP" altLang="en-US" sz="1600" dirty="0" smtClean="0">
                <a:solidFill>
                  <a:prstClr val="black"/>
                </a:solidFill>
              </a:rPr>
              <a:t>る部分は共有している。</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利用者からの評判は良く、今後さらに内容の充実を図りながら安定した運営を行っていく。</a:t>
            </a:r>
            <a:endParaRPr lang="ja-JP" altLang="en-US" sz="1600" dirty="0">
              <a:solidFill>
                <a:prstClr val="black"/>
              </a:solidFill>
            </a:endParaRPr>
          </a:p>
        </p:txBody>
      </p:sp>
      <p:pic>
        <p:nvPicPr>
          <p:cNvPr id="4" name="Picture 2" descr="G:\ﾃﾞｰﾀ\中村ﾃﾞｰﾀ\地域支援事業\新総合事業\市町村セミナー\DSCF37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82" y="3140968"/>
            <a:ext cx="5928659" cy="359668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513175" y="5445263"/>
            <a:ext cx="2730302" cy="646331"/>
          </a:xfrm>
          <a:prstGeom prst="rect">
            <a:avLst/>
          </a:prstGeom>
          <a:noFill/>
          <a:ln>
            <a:solidFill>
              <a:schemeClr val="tx1"/>
            </a:solidFill>
          </a:ln>
        </p:spPr>
        <p:txBody>
          <a:bodyPr wrap="square" rtlCol="0">
            <a:spAutoFit/>
          </a:bodyPr>
          <a:lstStyle/>
          <a:p>
            <a:r>
              <a:rPr lang="ja-JP" altLang="en-US" dirty="0" smtClean="0">
                <a:solidFill>
                  <a:prstClr val="black"/>
                </a:solidFill>
              </a:rPr>
              <a:t>利用者の方が塗り絵を</a:t>
            </a:r>
            <a:endParaRPr lang="en-US" altLang="ja-JP" dirty="0" smtClean="0">
              <a:solidFill>
                <a:prstClr val="black"/>
              </a:solidFill>
            </a:endParaRPr>
          </a:p>
          <a:p>
            <a:r>
              <a:rPr lang="ja-JP" altLang="en-US" dirty="0" smtClean="0">
                <a:solidFill>
                  <a:prstClr val="black"/>
                </a:solidFill>
              </a:rPr>
              <a:t>している</a:t>
            </a:r>
            <a:r>
              <a:rPr lang="ja-JP" altLang="en-US" dirty="0">
                <a:solidFill>
                  <a:prstClr val="black"/>
                </a:solidFill>
              </a:rPr>
              <a:t>様子</a:t>
            </a:r>
            <a:r>
              <a:rPr lang="ja-JP" altLang="en-US" dirty="0" smtClean="0">
                <a:solidFill>
                  <a:prstClr val="black"/>
                </a:solidFill>
              </a:rPr>
              <a:t>です</a:t>
            </a:r>
            <a:endParaRPr lang="ja-JP" altLang="en-US" dirty="0">
              <a:solidFill>
                <a:prstClr val="black"/>
              </a:solidFill>
            </a:endParaRPr>
          </a:p>
        </p:txBody>
      </p:sp>
      <p:sp>
        <p:nvSpPr>
          <p:cNvPr id="6" name="テキスト ボックス 5"/>
          <p:cNvSpPr txBox="1"/>
          <p:nvPr/>
        </p:nvSpPr>
        <p:spPr>
          <a:xfrm>
            <a:off x="896553" y="2495810"/>
            <a:ext cx="7332815" cy="369332"/>
          </a:xfrm>
          <a:prstGeom prst="rect">
            <a:avLst/>
          </a:prstGeom>
          <a:noFill/>
        </p:spPr>
        <p:txBody>
          <a:bodyPr wrap="square" rtlCol="0">
            <a:spAutoFit/>
          </a:bodyPr>
          <a:lstStyle/>
          <a:p>
            <a:pPr algn="ctr"/>
            <a:r>
              <a:rPr lang="ja-JP" altLang="en-US" dirty="0" smtClean="0">
                <a:solidFill>
                  <a:prstClr val="black"/>
                </a:solidFill>
              </a:rPr>
              <a:t>～「くるみ」の利用者の様子①～</a:t>
            </a:r>
            <a:endParaRPr lang="ja-JP" altLang="en-US" dirty="0">
              <a:solidFill>
                <a:prstClr val="black"/>
              </a:solidFill>
            </a:endParaRPr>
          </a:p>
        </p:txBody>
      </p:sp>
      <p:sp>
        <p:nvSpPr>
          <p:cNvPr id="8" name="正方形/長方形 7"/>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1  </a:t>
            </a:r>
            <a:r>
              <a:rPr kumimoji="1" lang="ja-JP" altLang="en-US" dirty="0" smtClean="0"/>
              <a:t>秋田県 </a:t>
            </a:r>
            <a:r>
              <a:rPr lang="ja-JP" altLang="en-US" dirty="0" smtClean="0"/>
              <a:t>小坂町</a:t>
            </a:r>
            <a:r>
              <a:rPr kumimoji="1" lang="en-US" altLang="ja-JP" dirty="0" smtClean="0"/>
              <a:t>〉</a:t>
            </a:r>
            <a:endParaRPr kumimoji="1" lang="ja-JP" altLang="en-US" dirty="0"/>
          </a:p>
        </p:txBody>
      </p:sp>
      <p:sp>
        <p:nvSpPr>
          <p:cNvPr id="9"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23</a:t>
            </a:fld>
            <a:endParaRPr lang="en-US" altLang="ja-JP" sz="1600" b="1" dirty="0">
              <a:solidFill>
                <a:prstClr val="black"/>
              </a:solidFill>
              <a:latin typeface="+mn-ea"/>
            </a:endParaRPr>
          </a:p>
        </p:txBody>
      </p:sp>
    </p:spTree>
    <p:extLst>
      <p:ext uri="{BB962C8B-B14F-4D97-AF65-F5344CB8AC3E}">
        <p14:creationId xmlns:p14="http://schemas.microsoft.com/office/powerpoint/2010/main" val="2945570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0504" y="127204"/>
            <a:ext cx="9205023" cy="2123658"/>
          </a:xfrm>
          <a:prstGeom prst="rect">
            <a:avLst/>
          </a:prstGeom>
          <a:noFill/>
        </p:spPr>
        <p:txBody>
          <a:bodyPr wrap="square" rtlCol="0">
            <a:spAutoFit/>
          </a:bodyPr>
          <a:lstStyle/>
          <a:p>
            <a:r>
              <a:rPr lang="ja-JP" altLang="en-US" sz="2000" b="1" dirty="0" smtClean="0">
                <a:solidFill>
                  <a:prstClr val="black"/>
                </a:solidFill>
              </a:rPr>
              <a:t>いきいき交流</a:t>
            </a:r>
            <a:endParaRPr lang="en-US" altLang="ja-JP" sz="2000" b="1" dirty="0" smtClean="0">
              <a:solidFill>
                <a:prstClr val="black"/>
              </a:solidFill>
            </a:endParaRPr>
          </a:p>
          <a:p>
            <a:r>
              <a:rPr lang="ja-JP" altLang="en-US" sz="1600" dirty="0">
                <a:solidFill>
                  <a:prstClr val="black"/>
                </a:solidFill>
              </a:rPr>
              <a:t>　</a:t>
            </a:r>
            <a:r>
              <a:rPr lang="ja-JP" altLang="en-US" sz="1600" dirty="0" smtClean="0">
                <a:solidFill>
                  <a:prstClr val="black"/>
                </a:solidFill>
              </a:rPr>
              <a:t>　虚弱高齢者を対象として、楽しく集える場を提供し、交流活動を通じて生きがいづく</a:t>
            </a:r>
            <a:r>
              <a:rPr lang="ja-JP" altLang="en-US" sz="1600" dirty="0" err="1" smtClean="0">
                <a:solidFill>
                  <a:prstClr val="black"/>
                </a:solidFill>
              </a:rPr>
              <a:t>りを</a:t>
            </a:r>
            <a:r>
              <a:rPr lang="ja-JP" altLang="en-US" sz="1600" dirty="0" smtClean="0">
                <a:solidFill>
                  <a:prstClr val="black"/>
                </a:solidFill>
              </a:rPr>
              <a:t>進め、要</a:t>
            </a:r>
            <a:endParaRPr lang="en-US" altLang="ja-JP" sz="1600" dirty="0" smtClean="0">
              <a:solidFill>
                <a:prstClr val="black"/>
              </a:solidFill>
            </a:endParaRPr>
          </a:p>
          <a:p>
            <a:r>
              <a:rPr lang="ja-JP" altLang="en-US" sz="1600" dirty="0" smtClean="0">
                <a:solidFill>
                  <a:prstClr val="black"/>
                </a:solidFill>
              </a:rPr>
              <a:t>　介護状態への進行を防止します。</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本事業は、社会福祉法人　小坂ふくし会へ委託し、「はいから倶楽部」を拠点に実施しています。</a:t>
            </a:r>
            <a:endParaRPr lang="en-US" altLang="ja-JP" sz="1600" dirty="0" smtClean="0">
              <a:solidFill>
                <a:prstClr val="black"/>
              </a:solidFill>
            </a:endParaRPr>
          </a:p>
          <a:p>
            <a:endParaRPr lang="en-US" altLang="ja-JP" sz="1600" dirty="0">
              <a:solidFill>
                <a:prstClr val="black"/>
              </a:solidFill>
            </a:endParaRPr>
          </a:p>
          <a:p>
            <a:r>
              <a:rPr lang="en-US" altLang="ja-JP" sz="1600" dirty="0" smtClean="0">
                <a:solidFill>
                  <a:prstClr val="black"/>
                </a:solidFill>
              </a:rPr>
              <a:t>※</a:t>
            </a:r>
            <a:r>
              <a:rPr lang="ja-JP" altLang="en-US" sz="1600" dirty="0" smtClean="0">
                <a:solidFill>
                  <a:prstClr val="black"/>
                </a:solidFill>
              </a:rPr>
              <a:t>はいから倶楽部･･･特別養護老人ホーム「あかしあの郷」に併設された地域交流スペース。</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en-US" sz="1600" dirty="0">
                <a:solidFill>
                  <a:prstClr val="black"/>
                </a:solidFill>
              </a:rPr>
              <a:t> </a:t>
            </a:r>
            <a:r>
              <a:rPr lang="ja-JP" altLang="en-US" sz="1600" dirty="0" smtClean="0">
                <a:solidFill>
                  <a:prstClr val="black"/>
                </a:solidFill>
              </a:rPr>
              <a:t>　　  近隣には銀行、スーパーマーケット、診療所などがあり、地域住民が気軽</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en-US" sz="1600" dirty="0">
                <a:solidFill>
                  <a:prstClr val="black"/>
                </a:solidFill>
              </a:rPr>
              <a:t> </a:t>
            </a:r>
            <a:r>
              <a:rPr lang="ja-JP" altLang="en-US" sz="1600" dirty="0" smtClean="0">
                <a:solidFill>
                  <a:prstClr val="black"/>
                </a:solidFill>
              </a:rPr>
              <a:t>　　　　　に立ち寄れるための拠点として整備されました。</a:t>
            </a:r>
            <a:endParaRPr lang="en-US" altLang="ja-JP" sz="1600" dirty="0" smtClean="0">
              <a:solidFill>
                <a:prstClr val="black"/>
              </a:solidFill>
            </a:endParaRPr>
          </a:p>
        </p:txBody>
      </p:sp>
      <p:pic>
        <p:nvPicPr>
          <p:cNvPr id="2050" name="Picture 2" descr="G:\ﾃﾞｰﾀ\中村ﾃﾞｰﾀ\地域支援事業\新総合事業\市町村セミナー\P10102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24" y="2393447"/>
            <a:ext cx="3723740" cy="275893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312020" y="5692105"/>
            <a:ext cx="2808312" cy="338554"/>
          </a:xfrm>
          <a:prstGeom prst="rect">
            <a:avLst/>
          </a:prstGeom>
          <a:noFill/>
        </p:spPr>
        <p:txBody>
          <a:bodyPr wrap="square" rtlCol="0">
            <a:spAutoFit/>
          </a:bodyPr>
          <a:lstStyle/>
          <a:p>
            <a:r>
              <a:rPr lang="ja-JP" altLang="en-US" sz="1600" b="1" dirty="0" smtClean="0">
                <a:solidFill>
                  <a:prstClr val="black"/>
                </a:solidFill>
              </a:rPr>
              <a:t>はいから倶楽部外観</a:t>
            </a:r>
            <a:endParaRPr lang="ja-JP" altLang="en-US" sz="1600" b="1" dirty="0">
              <a:solidFill>
                <a:prstClr val="black"/>
              </a:solidFill>
            </a:endParaRPr>
          </a:p>
        </p:txBody>
      </p:sp>
      <p:pic>
        <p:nvPicPr>
          <p:cNvPr id="7" name="Picture 2" descr="G:\ﾃﾞｰﾀ\中村ﾃﾞｰﾀ\地域支援事業\新総合事業\市町村セミナー\P10102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1318" y="2422637"/>
            <a:ext cx="4346960" cy="272197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585150" y="5704191"/>
            <a:ext cx="3358831" cy="338554"/>
          </a:xfrm>
          <a:prstGeom prst="rect">
            <a:avLst/>
          </a:prstGeom>
          <a:noFill/>
        </p:spPr>
        <p:txBody>
          <a:bodyPr wrap="square" rtlCol="0">
            <a:spAutoFit/>
          </a:bodyPr>
          <a:lstStyle/>
          <a:p>
            <a:pPr algn="ctr"/>
            <a:r>
              <a:rPr lang="ja-JP" altLang="en-US" sz="1600" b="1" dirty="0" smtClean="0">
                <a:solidFill>
                  <a:prstClr val="black"/>
                </a:solidFill>
              </a:rPr>
              <a:t>～はいから倶楽部の内部の状況～</a:t>
            </a:r>
            <a:endParaRPr lang="ja-JP" altLang="en-US" sz="1600" b="1" dirty="0">
              <a:solidFill>
                <a:prstClr val="black"/>
              </a:solidFill>
            </a:endParaRPr>
          </a:p>
        </p:txBody>
      </p:sp>
      <p:sp>
        <p:nvSpPr>
          <p:cNvPr id="9" name="正方形/長方形 8"/>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1  </a:t>
            </a:r>
            <a:r>
              <a:rPr kumimoji="1" lang="ja-JP" altLang="en-US" dirty="0" smtClean="0"/>
              <a:t>秋田県 </a:t>
            </a:r>
            <a:r>
              <a:rPr lang="ja-JP" altLang="en-US" dirty="0" smtClean="0"/>
              <a:t>小坂町</a:t>
            </a:r>
            <a:r>
              <a:rPr kumimoji="1" lang="en-US" altLang="ja-JP" dirty="0" smtClean="0"/>
              <a:t>〉</a:t>
            </a:r>
            <a:endParaRPr kumimoji="1" lang="ja-JP" altLang="en-US" dirty="0"/>
          </a:p>
        </p:txBody>
      </p:sp>
      <p:sp>
        <p:nvSpPr>
          <p:cNvPr id="1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24</a:t>
            </a:fld>
            <a:endParaRPr lang="en-US" altLang="ja-JP" sz="1600" b="1" dirty="0">
              <a:solidFill>
                <a:prstClr val="black"/>
              </a:solidFill>
              <a:latin typeface="+mn-ea"/>
            </a:endParaRPr>
          </a:p>
        </p:txBody>
      </p:sp>
    </p:spTree>
    <p:extLst>
      <p:ext uri="{BB962C8B-B14F-4D97-AF65-F5344CB8AC3E}">
        <p14:creationId xmlns:p14="http://schemas.microsoft.com/office/powerpoint/2010/main" val="2867402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634082"/>
          </a:xfrm>
        </p:spPr>
        <p:txBody>
          <a:bodyPr>
            <a:normAutofit/>
          </a:bodyPr>
          <a:lstStyle/>
          <a:p>
            <a:r>
              <a:rPr kumimoji="1" lang="ja-JP" altLang="en-US" sz="2800" dirty="0" smtClean="0"/>
              <a:t>一般介護予防事業の実施状況</a:t>
            </a:r>
            <a:endParaRPr kumimoji="1" lang="ja-JP" altLang="en-US" sz="2800" dirty="0"/>
          </a:p>
        </p:txBody>
      </p:sp>
      <p:sp>
        <p:nvSpPr>
          <p:cNvPr id="3" name="テキスト ボックス 2"/>
          <p:cNvSpPr txBox="1"/>
          <p:nvPr/>
        </p:nvSpPr>
        <p:spPr>
          <a:xfrm>
            <a:off x="740541" y="908722"/>
            <a:ext cx="8580953" cy="2369880"/>
          </a:xfrm>
          <a:prstGeom prst="rect">
            <a:avLst/>
          </a:prstGeom>
          <a:noFill/>
        </p:spPr>
        <p:txBody>
          <a:bodyPr wrap="square" rtlCol="0">
            <a:spAutoFit/>
          </a:bodyPr>
          <a:lstStyle/>
          <a:p>
            <a:r>
              <a:rPr lang="ja-JP" altLang="en-US" sz="2000" b="1" dirty="0" smtClean="0">
                <a:solidFill>
                  <a:prstClr val="black"/>
                </a:solidFill>
              </a:rPr>
              <a:t>こさかはっぴいカード</a:t>
            </a:r>
            <a:endParaRPr lang="en-US" altLang="ja-JP" sz="2000" b="1" dirty="0" smtClean="0">
              <a:solidFill>
                <a:prstClr val="black"/>
              </a:solidFill>
            </a:endParaRPr>
          </a:p>
          <a:p>
            <a:r>
              <a:rPr lang="ja-JP" altLang="en-US" sz="1600" dirty="0">
                <a:solidFill>
                  <a:prstClr val="black"/>
                </a:solidFill>
              </a:rPr>
              <a:t>　</a:t>
            </a:r>
            <a:r>
              <a:rPr lang="ja-JP" altLang="en-US" sz="1600" dirty="0" smtClean="0">
                <a:solidFill>
                  <a:prstClr val="black"/>
                </a:solidFill>
              </a:rPr>
              <a:t>町が実施している各種介護予防事業の参加者（特に男性）の掘り起こしを目的に、埼玉県志木市・神奈川県横浜市の取り組みを参考にして介護予防ポイントカード事業を開始した。</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町内の６５歳以上の高齢者に対しポイントカードを交付し、事業参加者と運営ボランティアにポイントを付与している。年間の累計ポイント数に応じて、商品券と交換することとしている。</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交付状況は、事業開始からわずか１</a:t>
            </a:r>
            <a:r>
              <a:rPr lang="ja-JP" altLang="en-US" sz="1600" dirty="0">
                <a:solidFill>
                  <a:prstClr val="black"/>
                </a:solidFill>
              </a:rPr>
              <a:t>カ月</a:t>
            </a:r>
            <a:r>
              <a:rPr lang="ja-JP" altLang="en-US" sz="1600" dirty="0" smtClean="0">
                <a:solidFill>
                  <a:prstClr val="black"/>
                </a:solidFill>
              </a:rPr>
              <a:t>で第１号被保険者数の約２０％に達した状況であり、カードを交付した被保険者からの反応も上々である。</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今後は町社会福祉協議会が実施する事業も交付対象とする予定であり、より意欲を持って様々な事業に参加していただけるように努めていく。</a:t>
            </a:r>
            <a:endParaRPr lang="en-US" altLang="ja-JP" sz="1600" dirty="0" smtClean="0">
              <a:solidFill>
                <a:prstClr val="black"/>
              </a:solidFill>
            </a:endParaRPr>
          </a:p>
        </p:txBody>
      </p:sp>
      <p:pic>
        <p:nvPicPr>
          <p:cNvPr id="1027"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4471" y="4005070"/>
            <a:ext cx="4446494" cy="261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G:\ﾃﾞｰﾀ\中村ﾃﾞｰﾀ\地域支援事業\新総合事業\市町村セミナー\P1010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035" y="3975963"/>
            <a:ext cx="4134459" cy="26462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71" y="4005065"/>
            <a:ext cx="4446494" cy="255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1  </a:t>
            </a:r>
            <a:r>
              <a:rPr kumimoji="1" lang="ja-JP" altLang="en-US" dirty="0" smtClean="0"/>
              <a:t>秋田県 </a:t>
            </a:r>
            <a:r>
              <a:rPr lang="ja-JP" altLang="en-US" dirty="0" smtClean="0"/>
              <a:t>小坂町</a:t>
            </a:r>
            <a:r>
              <a:rPr kumimoji="1" lang="en-US" altLang="ja-JP" dirty="0" smtClean="0"/>
              <a:t>〉</a:t>
            </a:r>
            <a:endParaRPr kumimoji="1" lang="ja-JP" altLang="en-US" dirty="0"/>
          </a:p>
        </p:txBody>
      </p:sp>
      <p:sp>
        <p:nvSpPr>
          <p:cNvPr id="9"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25</a:t>
            </a:fld>
            <a:endParaRPr lang="en-US" altLang="ja-JP" sz="1600" b="1" dirty="0">
              <a:solidFill>
                <a:prstClr val="black"/>
              </a:solidFill>
              <a:latin typeface="+mn-ea"/>
            </a:endParaRPr>
          </a:p>
        </p:txBody>
      </p:sp>
    </p:spTree>
    <p:extLst>
      <p:ext uri="{BB962C8B-B14F-4D97-AF65-F5344CB8AC3E}">
        <p14:creationId xmlns:p14="http://schemas.microsoft.com/office/powerpoint/2010/main" val="634491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0342" y="404664"/>
            <a:ext cx="8970997" cy="707886"/>
          </a:xfrm>
          <a:prstGeom prst="rect">
            <a:avLst/>
          </a:prstGeom>
          <a:noFill/>
        </p:spPr>
        <p:txBody>
          <a:bodyPr wrap="square" rtlCol="0">
            <a:spAutoFit/>
          </a:bodyPr>
          <a:lstStyle/>
          <a:p>
            <a:pPr algn="ctr"/>
            <a:r>
              <a:rPr lang="ja-JP" altLang="en-US" sz="2000" b="1" dirty="0" smtClean="0"/>
              <a:t>生活支援サービス協議体</a:t>
            </a:r>
            <a:r>
              <a:rPr kumimoji="1" lang="ja-JP" altLang="en-US" sz="2000" b="1" dirty="0" smtClean="0"/>
              <a:t>の設置、生活支援コーディネーター</a:t>
            </a:r>
            <a:endParaRPr kumimoji="1" lang="en-US" altLang="ja-JP" sz="2000" b="1" dirty="0" smtClean="0"/>
          </a:p>
          <a:p>
            <a:pPr algn="ctr"/>
            <a:r>
              <a:rPr kumimoji="1" lang="ja-JP" altLang="en-US" sz="2000" b="1" dirty="0" smtClean="0"/>
              <a:t>の設置に向けた取組状況について</a:t>
            </a:r>
            <a:endParaRPr kumimoji="1" lang="ja-JP" altLang="en-US" sz="2000" b="1" dirty="0"/>
          </a:p>
        </p:txBody>
      </p:sp>
      <p:sp>
        <p:nvSpPr>
          <p:cNvPr id="4" name="テキスト ボックス 3"/>
          <p:cNvSpPr txBox="1"/>
          <p:nvPr/>
        </p:nvSpPr>
        <p:spPr>
          <a:xfrm>
            <a:off x="150561" y="1120226"/>
            <a:ext cx="9361040" cy="5570756"/>
          </a:xfrm>
          <a:prstGeom prst="rect">
            <a:avLst/>
          </a:prstGeom>
          <a:noFill/>
        </p:spPr>
        <p:txBody>
          <a:bodyPr wrap="square" rtlCol="0">
            <a:spAutoFit/>
          </a:bodyPr>
          <a:lstStyle/>
          <a:p>
            <a:pPr algn="ctr"/>
            <a:r>
              <a:rPr lang="ja-JP" altLang="en-US" sz="2000" b="1" dirty="0" smtClean="0"/>
              <a:t>生活支援コーディネーター：</a:t>
            </a:r>
            <a:r>
              <a:rPr lang="en-US" altLang="ja-JP" sz="2000" b="1" dirty="0" smtClean="0"/>
              <a:t>2</a:t>
            </a:r>
            <a:r>
              <a:rPr lang="ja-JP" altLang="en-US" sz="2000" b="1" dirty="0" smtClean="0"/>
              <a:t>名</a:t>
            </a:r>
            <a:endParaRPr lang="en-US" altLang="ja-JP" sz="2000" b="1" dirty="0" smtClean="0"/>
          </a:p>
          <a:p>
            <a:r>
              <a:rPr lang="ja-JP" altLang="en-US" sz="1600" dirty="0" smtClean="0"/>
              <a:t>・</a:t>
            </a:r>
            <a:r>
              <a:rPr lang="en-US" altLang="ja-JP" sz="1600" dirty="0" smtClean="0"/>
              <a:t>40</a:t>
            </a:r>
            <a:r>
              <a:rPr lang="ja-JP" altLang="en-US" sz="1600" dirty="0" smtClean="0"/>
              <a:t>年以上保健師として活動し地域に精通している方</a:t>
            </a:r>
            <a:r>
              <a:rPr lang="en-US" altLang="ja-JP" sz="1600" dirty="0" smtClean="0"/>
              <a:t>1</a:t>
            </a:r>
            <a:r>
              <a:rPr lang="ja-JP" altLang="en-US" sz="1600" dirty="0" smtClean="0"/>
              <a:t>名</a:t>
            </a:r>
            <a:endParaRPr lang="en-US" altLang="ja-JP" sz="1600" dirty="0" smtClean="0"/>
          </a:p>
          <a:p>
            <a:r>
              <a:rPr lang="ja-JP" altLang="en-US" sz="1600" dirty="0" smtClean="0"/>
              <a:t>・地域・団体に精通している町社会福祉協議会職員</a:t>
            </a:r>
            <a:r>
              <a:rPr lang="en-US" altLang="ja-JP" sz="1600" dirty="0" smtClean="0"/>
              <a:t>1</a:t>
            </a:r>
            <a:r>
              <a:rPr lang="ja-JP" altLang="en-US" sz="1600" dirty="0" smtClean="0"/>
              <a:t>名</a:t>
            </a:r>
            <a:endParaRPr lang="en-US" altLang="ja-JP" sz="1600" dirty="0" smtClean="0"/>
          </a:p>
          <a:p>
            <a:r>
              <a:rPr lang="ja-JP" altLang="en-US" sz="1600" dirty="0" smtClean="0">
                <a:latin typeface="+mn-ea"/>
              </a:rPr>
              <a:t>　　　　　</a:t>
            </a:r>
            <a:r>
              <a:rPr lang="en-US" altLang="ja-JP" sz="1600" dirty="0" smtClean="0">
                <a:latin typeface="+mn-ea"/>
              </a:rPr>
              <a:t>※</a:t>
            </a:r>
            <a:r>
              <a:rPr lang="ja-JP" altLang="en-US" sz="1600" dirty="0" smtClean="0">
                <a:latin typeface="+mn-ea"/>
              </a:rPr>
              <a:t>町社会福祉協議会が持つ地域のネットワークを活かし、運用面でより充実した内容とする</a:t>
            </a:r>
            <a:endParaRPr lang="en-US" altLang="ja-JP" sz="1600" dirty="0" smtClean="0">
              <a:latin typeface="+mn-ea"/>
            </a:endParaRPr>
          </a:p>
          <a:p>
            <a:r>
              <a:rPr lang="ja-JP" altLang="en-US" sz="1600" dirty="0">
                <a:latin typeface="+mn-ea"/>
              </a:rPr>
              <a:t>　</a:t>
            </a:r>
            <a:r>
              <a:rPr lang="ja-JP" altLang="en-US" sz="1600" dirty="0" smtClean="0">
                <a:latin typeface="+mn-ea"/>
              </a:rPr>
              <a:t>　 </a:t>
            </a:r>
            <a:endParaRPr lang="en-US" altLang="ja-JP" sz="1600" dirty="0"/>
          </a:p>
          <a:p>
            <a:pPr algn="ctr"/>
            <a:r>
              <a:rPr lang="ja-JP" altLang="en-US" sz="1600" b="1" dirty="0" smtClean="0"/>
              <a:t>　　　　協議体（</a:t>
            </a:r>
            <a:r>
              <a:rPr lang="ja-JP" altLang="en-US" sz="1600" b="1" dirty="0"/>
              <a:t>平成</a:t>
            </a:r>
            <a:r>
              <a:rPr lang="en-US" altLang="ja-JP" sz="1600" b="1" dirty="0" smtClean="0"/>
              <a:t>27</a:t>
            </a:r>
            <a:r>
              <a:rPr lang="ja-JP" altLang="en-US" sz="1600" b="1" dirty="0" smtClean="0"/>
              <a:t>年秋頃設置予定）</a:t>
            </a:r>
            <a:endParaRPr lang="en-US" altLang="ja-JP" sz="1600" b="1" dirty="0" smtClean="0"/>
          </a:p>
          <a:p>
            <a:r>
              <a:rPr lang="ja-JP" altLang="en-US" sz="1600" dirty="0"/>
              <a:t>☆設置の</a:t>
            </a:r>
            <a:r>
              <a:rPr lang="ja-JP" altLang="en-US" sz="1600" dirty="0" smtClean="0"/>
              <a:t>意義・目的</a:t>
            </a:r>
            <a:endParaRPr lang="en-US" altLang="ja-JP" sz="1600" dirty="0"/>
          </a:p>
          <a:p>
            <a:r>
              <a:rPr lang="ja-JP" altLang="en-US" sz="1600" dirty="0"/>
              <a:t>　</a:t>
            </a:r>
            <a:r>
              <a:rPr lang="ja-JP" altLang="en-US" sz="1600" dirty="0" smtClean="0"/>
              <a:t>  ・関係</a:t>
            </a:r>
            <a:r>
              <a:rPr lang="ja-JP" altLang="en-US" sz="1600" dirty="0"/>
              <a:t>機関の情報共有や連携を図るとともに、地域資源の発掘や</a:t>
            </a:r>
            <a:r>
              <a:rPr lang="ja-JP" altLang="en-US" sz="1600" dirty="0" smtClean="0"/>
              <a:t>構築</a:t>
            </a:r>
            <a:endParaRPr lang="en-US" altLang="ja-JP" sz="1600" dirty="0"/>
          </a:p>
          <a:p>
            <a:r>
              <a:rPr lang="ja-JP" altLang="en-US" sz="1600" dirty="0"/>
              <a:t>　　</a:t>
            </a:r>
            <a:r>
              <a:rPr lang="ja-JP" altLang="en-US" sz="1600" dirty="0" smtClean="0"/>
              <a:t>・地域</a:t>
            </a:r>
            <a:r>
              <a:rPr lang="ja-JP" altLang="en-US" sz="1600" dirty="0"/>
              <a:t>ケア会議で出された地域課題や運営協議会等で示された方向性との整合性</a:t>
            </a:r>
            <a:r>
              <a:rPr lang="ja-JP" altLang="en-US" sz="1600" dirty="0" smtClean="0"/>
              <a:t>を図る</a:t>
            </a:r>
            <a:r>
              <a:rPr lang="ja-JP" altLang="en-US" sz="1600" dirty="0"/>
              <a:t>ため</a:t>
            </a:r>
            <a:r>
              <a:rPr lang="ja-JP" altLang="en-US" sz="1600" dirty="0" smtClean="0"/>
              <a:t>に、　　</a:t>
            </a:r>
            <a:endParaRPr lang="en-US" altLang="ja-JP" sz="1600" dirty="0" smtClean="0"/>
          </a:p>
          <a:p>
            <a:r>
              <a:rPr lang="ja-JP" altLang="en-US" sz="1600" dirty="0"/>
              <a:t>　</a:t>
            </a:r>
            <a:r>
              <a:rPr lang="ja-JP" altLang="en-US" sz="1600" dirty="0" smtClean="0"/>
              <a:t>　　町</a:t>
            </a:r>
            <a:r>
              <a:rPr lang="ja-JP" altLang="en-US" sz="1600" dirty="0"/>
              <a:t>（地域包括支援センター）が協議会の事務局を担う</a:t>
            </a:r>
            <a:r>
              <a:rPr lang="ja-JP" altLang="en-US" sz="1600" dirty="0" smtClean="0"/>
              <a:t>。</a:t>
            </a:r>
            <a:endParaRPr lang="en-US" altLang="ja-JP" sz="1600" dirty="0" smtClean="0"/>
          </a:p>
          <a:p>
            <a:endParaRPr lang="en-US" altLang="ja-JP" sz="1600" dirty="0"/>
          </a:p>
          <a:p>
            <a:r>
              <a:rPr lang="ja-JP" altLang="en-US" sz="1600" dirty="0"/>
              <a:t>☆協議会に求める役割</a:t>
            </a:r>
            <a:endParaRPr lang="en-US" altLang="ja-JP" sz="1600" dirty="0"/>
          </a:p>
          <a:p>
            <a:r>
              <a:rPr lang="ja-JP" altLang="en-US" sz="1600" dirty="0"/>
              <a:t>　  </a:t>
            </a:r>
            <a:r>
              <a:rPr lang="ja-JP" altLang="en-US" sz="1600" dirty="0" smtClean="0"/>
              <a:t>○体制構築</a:t>
            </a:r>
            <a:r>
              <a:rPr lang="ja-JP" altLang="en-US" sz="1600" dirty="0"/>
              <a:t>に</a:t>
            </a:r>
            <a:r>
              <a:rPr lang="ja-JP" altLang="en-US" sz="1600" dirty="0" smtClean="0"/>
              <a:t>向けた企画</a:t>
            </a:r>
            <a:r>
              <a:rPr lang="ja-JP" altLang="en-US" sz="1600" dirty="0"/>
              <a:t>立案や必要な協議・</a:t>
            </a:r>
            <a:r>
              <a:rPr lang="ja-JP" altLang="en-US" sz="1600" dirty="0" smtClean="0"/>
              <a:t>調整</a:t>
            </a:r>
            <a:endParaRPr lang="en-US" altLang="ja-JP" sz="1600" dirty="0"/>
          </a:p>
          <a:p>
            <a:r>
              <a:rPr lang="ja-JP" altLang="en-US" sz="1600" dirty="0"/>
              <a:t>　  ○コーディネーターを組織的</a:t>
            </a:r>
            <a:r>
              <a:rPr lang="ja-JP" altLang="en-US" sz="1600" dirty="0" smtClean="0"/>
              <a:t>に</a:t>
            </a:r>
            <a:r>
              <a:rPr lang="ja-JP" altLang="en-US" sz="1600" dirty="0"/>
              <a:t>支持</a:t>
            </a:r>
            <a:endParaRPr lang="en-US" altLang="ja-JP" sz="1600" dirty="0"/>
          </a:p>
          <a:p>
            <a:r>
              <a:rPr lang="ja-JP" altLang="en-US" sz="1600" dirty="0"/>
              <a:t>　  ○各構成員で把握している地域ニーズを共有し</a:t>
            </a:r>
            <a:r>
              <a:rPr lang="ja-JP" altLang="en-US" sz="1600" dirty="0" smtClean="0"/>
              <a:t>、</a:t>
            </a:r>
            <a:endParaRPr lang="en-US" altLang="ja-JP" sz="1600" dirty="0" smtClean="0"/>
          </a:p>
          <a:p>
            <a:r>
              <a:rPr lang="ja-JP" altLang="en-US" sz="1600" dirty="0"/>
              <a:t>　</a:t>
            </a:r>
            <a:r>
              <a:rPr lang="ja-JP" altLang="en-US" sz="1600" dirty="0" smtClean="0"/>
              <a:t>　　地域</a:t>
            </a:r>
            <a:r>
              <a:rPr lang="ja-JP" altLang="en-US" sz="1600" dirty="0"/>
              <a:t>課題の解決に</a:t>
            </a:r>
            <a:r>
              <a:rPr lang="ja-JP" altLang="en-US" sz="1600" dirty="0" smtClean="0"/>
              <a:t>結びつける</a:t>
            </a:r>
            <a:endParaRPr lang="en-US" altLang="ja-JP" sz="1600" dirty="0" smtClean="0"/>
          </a:p>
          <a:p>
            <a:endParaRPr lang="en-US" altLang="ja-JP" sz="1600" dirty="0"/>
          </a:p>
          <a:p>
            <a:r>
              <a:rPr lang="ja-JP" altLang="en-US" sz="1600" dirty="0" smtClean="0"/>
              <a:t>☆今後の予定</a:t>
            </a:r>
            <a:r>
              <a:rPr lang="ja-JP" altLang="en-US" sz="1600" dirty="0"/>
              <a:t>　 </a:t>
            </a:r>
            <a:endParaRPr lang="en-US" altLang="ja-JP" sz="1600" dirty="0"/>
          </a:p>
          <a:p>
            <a:r>
              <a:rPr lang="ja-JP" altLang="en-US" sz="1600" dirty="0"/>
              <a:t>　 平成２７年　</a:t>
            </a:r>
            <a:r>
              <a:rPr lang="ja-JP" altLang="en-US" sz="1600" dirty="0" smtClean="0"/>
              <a:t>７月</a:t>
            </a:r>
            <a:r>
              <a:rPr lang="ja-JP" altLang="en-US" sz="1600" dirty="0"/>
              <a:t>　協議会の構成について確定をさせる</a:t>
            </a:r>
            <a:endParaRPr lang="en-US" altLang="ja-JP" sz="1600" dirty="0"/>
          </a:p>
          <a:p>
            <a:r>
              <a:rPr lang="ja-JP" altLang="en-US" sz="1600" dirty="0"/>
              <a:t>　　　　　　　　　</a:t>
            </a:r>
            <a:r>
              <a:rPr lang="ja-JP" altLang="en-US" sz="1600" dirty="0" smtClean="0"/>
              <a:t>８月</a:t>
            </a:r>
            <a:r>
              <a:rPr lang="ja-JP" altLang="en-US" sz="1600" dirty="0"/>
              <a:t>　要綱の整備、構成員へ参加の打診・調整</a:t>
            </a:r>
            <a:endParaRPr lang="en-US" altLang="ja-JP" sz="1600" dirty="0"/>
          </a:p>
          <a:p>
            <a:r>
              <a:rPr lang="ja-JP" altLang="en-US" sz="1600" dirty="0"/>
              <a:t>　　　　　　　　</a:t>
            </a:r>
            <a:r>
              <a:rPr lang="ja-JP" altLang="en-US" sz="1600" dirty="0" smtClean="0"/>
              <a:t>１０月</a:t>
            </a:r>
            <a:r>
              <a:rPr lang="ja-JP" altLang="en-US" sz="1600" dirty="0"/>
              <a:t>　構成員向けの研修を実施</a:t>
            </a:r>
            <a:endParaRPr lang="en-US" altLang="ja-JP" sz="1600" dirty="0"/>
          </a:p>
          <a:p>
            <a:r>
              <a:rPr lang="ja-JP" altLang="en-US" sz="1600" dirty="0"/>
              <a:t>　　　　　　　　　　　　</a:t>
            </a:r>
            <a:r>
              <a:rPr lang="ja-JP" altLang="en-US" sz="1600" dirty="0" smtClean="0"/>
              <a:t>  </a:t>
            </a:r>
            <a:r>
              <a:rPr lang="ja-JP" altLang="en-US" sz="1600" dirty="0"/>
              <a:t>第１回目の会議を実施</a:t>
            </a:r>
            <a:r>
              <a:rPr lang="ja-JP" altLang="en-US" sz="1600" dirty="0" smtClean="0"/>
              <a:t>予定</a:t>
            </a:r>
            <a:endParaRPr lang="en-US" altLang="ja-JP" sz="1600" dirty="0"/>
          </a:p>
        </p:txBody>
      </p:sp>
      <p:sp>
        <p:nvSpPr>
          <p:cNvPr id="5" name="正方形/長方形 4"/>
          <p:cNvSpPr/>
          <p:nvPr/>
        </p:nvSpPr>
        <p:spPr>
          <a:xfrm>
            <a:off x="7101120"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1  </a:t>
            </a:r>
            <a:r>
              <a:rPr kumimoji="1" lang="ja-JP" altLang="en-US" dirty="0" smtClean="0"/>
              <a:t>秋田県 </a:t>
            </a:r>
            <a:r>
              <a:rPr lang="ja-JP" altLang="en-US" dirty="0" smtClean="0"/>
              <a:t>小坂町</a:t>
            </a:r>
            <a:r>
              <a:rPr kumimoji="1" lang="en-US" altLang="ja-JP" dirty="0" smtClean="0"/>
              <a:t>〉</a:t>
            </a:r>
            <a:endParaRPr kumimoji="1" lang="ja-JP" altLang="en-US" dirty="0"/>
          </a:p>
        </p:txBody>
      </p:sp>
      <p:sp>
        <p:nvSpPr>
          <p:cNvPr id="3" name="角丸四角形 2"/>
          <p:cNvSpPr/>
          <p:nvPr/>
        </p:nvSpPr>
        <p:spPr>
          <a:xfrm>
            <a:off x="5811095" y="3673733"/>
            <a:ext cx="3892948" cy="31683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u="sng" dirty="0"/>
              <a:t>想定している協議会構成員の構成</a:t>
            </a:r>
            <a:endParaRPr lang="en-US" altLang="ja-JP" sz="1400" u="sng" dirty="0"/>
          </a:p>
          <a:p>
            <a:r>
              <a:rPr lang="ja-JP" altLang="en-US" sz="1400" dirty="0"/>
              <a:t>　　・町社会福祉協議会（ＳＣ１名）</a:t>
            </a:r>
            <a:endParaRPr lang="en-US" altLang="ja-JP" sz="1400" dirty="0"/>
          </a:p>
          <a:p>
            <a:r>
              <a:rPr lang="ja-JP" altLang="en-US" sz="1400" dirty="0"/>
              <a:t>　　・社会福祉法人１</a:t>
            </a:r>
            <a:r>
              <a:rPr lang="ja-JP" altLang="en-US" sz="1400" dirty="0" smtClean="0"/>
              <a:t>団体</a:t>
            </a:r>
            <a:endParaRPr lang="en-US" altLang="ja-JP" sz="1400" dirty="0" smtClean="0"/>
          </a:p>
          <a:p>
            <a:r>
              <a:rPr lang="ja-JP" altLang="en-US" sz="1400" dirty="0"/>
              <a:t>　</a:t>
            </a:r>
            <a:r>
              <a:rPr lang="ja-JP" altLang="en-US" sz="1400" dirty="0" smtClean="0"/>
              <a:t>　　（</a:t>
            </a:r>
            <a:r>
              <a:rPr lang="ja-JP" altLang="en-US" sz="1400" dirty="0"/>
              <a:t>町の介護予防事業受諾団体：１名）</a:t>
            </a:r>
            <a:endParaRPr lang="en-US" altLang="ja-JP" sz="1400" dirty="0"/>
          </a:p>
          <a:p>
            <a:r>
              <a:rPr lang="ja-JP" altLang="en-US" sz="1400" dirty="0"/>
              <a:t>　   ・自治会総連絡協</a:t>
            </a:r>
            <a:r>
              <a:rPr lang="ja-JP" altLang="en-US" sz="1400" dirty="0" smtClean="0"/>
              <a:t>議会</a:t>
            </a:r>
            <a:endParaRPr lang="en-US" altLang="ja-JP" sz="1400" dirty="0" smtClean="0"/>
          </a:p>
          <a:p>
            <a:r>
              <a:rPr lang="ja-JP" altLang="en-US" sz="1400" dirty="0"/>
              <a:t>　</a:t>
            </a:r>
            <a:r>
              <a:rPr lang="ja-JP" altLang="en-US" sz="1400" dirty="0" smtClean="0"/>
              <a:t>　　（</a:t>
            </a:r>
            <a:r>
              <a:rPr lang="ja-JP" altLang="en-US" sz="1400" dirty="0"/>
              <a:t>地縁活動や見守り活動</a:t>
            </a:r>
            <a:r>
              <a:rPr lang="ja-JP" altLang="en-US" sz="1400" dirty="0" smtClean="0"/>
              <a:t>：</a:t>
            </a:r>
            <a:endParaRPr lang="en-US" altLang="ja-JP" sz="1400" dirty="0" smtClean="0"/>
          </a:p>
          <a:p>
            <a:r>
              <a:rPr lang="ja-JP" altLang="en-US" sz="1400" dirty="0"/>
              <a:t>　</a:t>
            </a:r>
            <a:r>
              <a:rPr lang="ja-JP" altLang="en-US" sz="1400" dirty="0" smtClean="0"/>
              <a:t>　　　町内</a:t>
            </a:r>
            <a:r>
              <a:rPr lang="ja-JP" altLang="en-US" sz="1400" dirty="0"/>
              <a:t>５</a:t>
            </a:r>
            <a:r>
              <a:rPr lang="ja-JP" altLang="en-US" sz="1400" dirty="0" smtClean="0"/>
              <a:t>地区から</a:t>
            </a:r>
            <a:r>
              <a:rPr lang="ja-JP" altLang="en-US" sz="1400" dirty="0"/>
              <a:t>代表を５名）</a:t>
            </a:r>
            <a:endParaRPr lang="en-US" altLang="ja-JP" sz="1400" dirty="0"/>
          </a:p>
          <a:p>
            <a:r>
              <a:rPr lang="ja-JP" altLang="en-US" sz="1400" dirty="0"/>
              <a:t>　　・民生委員（声かけや見守り：２名）</a:t>
            </a:r>
            <a:endParaRPr lang="en-US" altLang="ja-JP" sz="1400" dirty="0"/>
          </a:p>
          <a:p>
            <a:r>
              <a:rPr lang="ja-JP" altLang="en-US" sz="1400" dirty="0"/>
              <a:t>　　・介護予防協力員（代表１名）</a:t>
            </a:r>
            <a:endParaRPr lang="en-US" altLang="ja-JP" sz="1400" dirty="0"/>
          </a:p>
          <a:p>
            <a:r>
              <a:rPr lang="ja-JP" altLang="en-US" sz="1400" dirty="0"/>
              <a:t>　　・ボランティア活動実践者（</a:t>
            </a:r>
            <a:r>
              <a:rPr lang="ja-JP" altLang="en-US" sz="1400" dirty="0" smtClean="0"/>
              <a:t>居場所づく　　</a:t>
            </a:r>
            <a:endParaRPr lang="en-US" altLang="ja-JP" sz="1400" dirty="0" smtClean="0"/>
          </a:p>
          <a:p>
            <a:r>
              <a:rPr lang="ja-JP" altLang="en-US" sz="1400" dirty="0"/>
              <a:t>　</a:t>
            </a:r>
            <a:r>
              <a:rPr lang="ja-JP" altLang="en-US" sz="1400" dirty="0" smtClean="0"/>
              <a:t>　　</a:t>
            </a:r>
            <a:r>
              <a:rPr lang="ja-JP" altLang="en-US" sz="1400" dirty="0" err="1" smtClean="0"/>
              <a:t>りや</a:t>
            </a:r>
            <a:r>
              <a:rPr lang="ja-JP" altLang="en-US" sz="1400" dirty="0"/>
              <a:t>家事支援の分野から各１名）　</a:t>
            </a:r>
            <a:endParaRPr lang="en-US" altLang="ja-JP" sz="1400" dirty="0"/>
          </a:p>
          <a:p>
            <a:r>
              <a:rPr lang="ja-JP" altLang="en-US" sz="1400" dirty="0"/>
              <a:t>　　・地域包括支援センター（ＳＣ１名・</a:t>
            </a:r>
            <a:r>
              <a:rPr lang="ja-JP" altLang="en-US" sz="1400" dirty="0" smtClean="0"/>
              <a:t>事　　</a:t>
            </a:r>
            <a:endParaRPr lang="en-US" altLang="ja-JP" sz="1400" dirty="0" smtClean="0"/>
          </a:p>
          <a:p>
            <a:r>
              <a:rPr lang="ja-JP" altLang="en-US" sz="1400" dirty="0"/>
              <a:t>　</a:t>
            </a:r>
            <a:r>
              <a:rPr lang="ja-JP" altLang="en-US" sz="1400" dirty="0" smtClean="0"/>
              <a:t>　　務局兼務）</a:t>
            </a:r>
            <a:endParaRPr kumimoji="1" lang="ja-JP" altLang="en-US" sz="1400" dirty="0"/>
          </a:p>
        </p:txBody>
      </p:sp>
      <p:sp>
        <p:nvSpPr>
          <p:cNvPr id="6" name="角丸四角形 5"/>
          <p:cNvSpPr/>
          <p:nvPr/>
        </p:nvSpPr>
        <p:spPr>
          <a:xfrm>
            <a:off x="172758" y="1120226"/>
            <a:ext cx="9556062"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47981" y="2344362"/>
            <a:ext cx="9605619" cy="45410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26</a:t>
            </a:fld>
            <a:endParaRPr lang="en-US" altLang="ja-JP" sz="1600" b="1" dirty="0">
              <a:solidFill>
                <a:prstClr val="black"/>
              </a:solidFill>
              <a:latin typeface="+mn-ea"/>
            </a:endParaRPr>
          </a:p>
        </p:txBody>
      </p:sp>
    </p:spTree>
    <p:extLst>
      <p:ext uri="{BB962C8B-B14F-4D97-AF65-F5344CB8AC3E}">
        <p14:creationId xmlns:p14="http://schemas.microsoft.com/office/powerpoint/2010/main" val="1201490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07849" y="623892"/>
            <a:ext cx="6290998" cy="3149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b="1" dirty="0">
                <a:solidFill>
                  <a:prstClr val="black"/>
                </a:solidFill>
              </a:rPr>
              <a:t> 　</a:t>
            </a:r>
            <a:r>
              <a:rPr lang="ja-JP" altLang="en-US" dirty="0">
                <a:solidFill>
                  <a:prstClr val="black"/>
                </a:solidFill>
                <a:latin typeface="ＭＳ Ｐゴシック" panose="020B0600070205080204" pitchFamily="50" charset="-128"/>
              </a:rPr>
              <a:t>２０２５年には、高齢者人口が４８，８００人</a:t>
            </a:r>
            <a:endParaRPr lang="en-US" altLang="ja-JP" dirty="0">
              <a:solidFill>
                <a:prstClr val="black"/>
              </a:solidFill>
              <a:latin typeface="ＭＳ Ｐゴシック" panose="020B0600070205080204" pitchFamily="50" charset="-128"/>
            </a:endParaRPr>
          </a:p>
          <a:p>
            <a:pPr eaLnBrk="0" fontAlgn="base" hangingPunct="0">
              <a:spcBef>
                <a:spcPct val="0"/>
              </a:spcBef>
              <a:spcAft>
                <a:spcPct val="0"/>
              </a:spcAft>
              <a:defRPr/>
            </a:pPr>
            <a:r>
              <a:rPr lang="ja-JP" altLang="en-US" dirty="0">
                <a:solidFill>
                  <a:prstClr val="black"/>
                </a:solidFill>
                <a:latin typeface="ＭＳ Ｐゴシック" panose="020B0600070205080204" pitchFamily="50" charset="-128"/>
              </a:rPr>
              <a:t>（＋９，３００人）となり、高齢化率は２６．７％、４人に１人</a:t>
            </a:r>
            <a:endParaRPr lang="en-US" altLang="ja-JP" dirty="0">
              <a:solidFill>
                <a:prstClr val="black"/>
              </a:solidFill>
              <a:latin typeface="ＭＳ Ｐゴシック" panose="020B0600070205080204" pitchFamily="50" charset="-128"/>
            </a:endParaRPr>
          </a:p>
          <a:p>
            <a:pPr eaLnBrk="0" fontAlgn="base" hangingPunct="0">
              <a:spcBef>
                <a:spcPct val="0"/>
              </a:spcBef>
              <a:spcAft>
                <a:spcPct val="0"/>
              </a:spcAft>
              <a:defRPr/>
            </a:pPr>
            <a:r>
              <a:rPr lang="ja-JP" altLang="en-US" dirty="0">
                <a:solidFill>
                  <a:prstClr val="black"/>
                </a:solidFill>
                <a:latin typeface="ＭＳ Ｐゴシック" panose="020B0600070205080204" pitchFamily="50" charset="-128"/>
              </a:rPr>
              <a:t>が高齢者のまちとなる見込み。また、市内の北部地域の</a:t>
            </a:r>
            <a:endParaRPr lang="en-US" altLang="ja-JP" dirty="0">
              <a:solidFill>
                <a:prstClr val="black"/>
              </a:solidFill>
              <a:latin typeface="ＭＳ Ｐゴシック" panose="020B0600070205080204" pitchFamily="50" charset="-128"/>
            </a:endParaRPr>
          </a:p>
          <a:p>
            <a:pPr eaLnBrk="0" fontAlgn="base" hangingPunct="0">
              <a:spcBef>
                <a:spcPct val="0"/>
              </a:spcBef>
              <a:spcAft>
                <a:spcPct val="0"/>
              </a:spcAft>
              <a:defRPr/>
            </a:pPr>
            <a:r>
              <a:rPr lang="ja-JP" altLang="en-US" dirty="0">
                <a:solidFill>
                  <a:prstClr val="black"/>
                </a:solidFill>
                <a:latin typeface="ＭＳ Ｐゴシック" panose="020B0600070205080204" pitchFamily="50" charset="-128"/>
              </a:rPr>
              <a:t>高齢化率は、３０％を超える見込みです。</a:t>
            </a:r>
            <a:endParaRPr lang="en-US" altLang="ja-JP" dirty="0">
              <a:solidFill>
                <a:prstClr val="black"/>
              </a:solidFill>
              <a:latin typeface="ＭＳ Ｐゴシック" panose="020B0600070205080204" pitchFamily="50" charset="-128"/>
            </a:endParaRPr>
          </a:p>
          <a:p>
            <a:pPr eaLnBrk="0" fontAlgn="base" hangingPunct="0">
              <a:spcBef>
                <a:spcPct val="0"/>
              </a:spcBef>
              <a:spcAft>
                <a:spcPct val="0"/>
              </a:spcAft>
              <a:defRPr/>
            </a:pPr>
            <a:r>
              <a:rPr lang="ja-JP" altLang="en-US" dirty="0">
                <a:solidFill>
                  <a:prstClr val="black"/>
                </a:solidFill>
                <a:latin typeface="ＭＳ Ｐゴシック" panose="020B0600070205080204" pitchFamily="50" charset="-128"/>
              </a:rPr>
              <a:t>　こうした‘高齢者が中心のまち’となっても、まちの活力</a:t>
            </a:r>
            <a:endParaRPr lang="en-US" altLang="ja-JP" dirty="0">
              <a:solidFill>
                <a:prstClr val="black"/>
              </a:solidFill>
              <a:latin typeface="ＭＳ Ｐゴシック" panose="020B0600070205080204" pitchFamily="50" charset="-128"/>
            </a:endParaRPr>
          </a:p>
          <a:p>
            <a:pPr eaLnBrk="0" fontAlgn="base" hangingPunct="0">
              <a:spcBef>
                <a:spcPct val="0"/>
              </a:spcBef>
              <a:spcAft>
                <a:spcPct val="0"/>
              </a:spcAft>
              <a:defRPr/>
            </a:pPr>
            <a:r>
              <a:rPr lang="ja-JP" altLang="en-US" dirty="0" err="1">
                <a:solidFill>
                  <a:prstClr val="black"/>
                </a:solidFill>
                <a:latin typeface="ＭＳ Ｐゴシック" panose="020B0600070205080204" pitchFamily="50" charset="-128"/>
              </a:rPr>
              <a:t>を維</a:t>
            </a:r>
            <a:r>
              <a:rPr lang="ja-JP" altLang="en-US" dirty="0">
                <a:solidFill>
                  <a:prstClr val="black"/>
                </a:solidFill>
                <a:latin typeface="ＭＳ Ｐゴシック" panose="020B0600070205080204" pitchFamily="50" charset="-128"/>
              </a:rPr>
              <a:t>持し、成熟さが感じられるようなまちとするためには、</a:t>
            </a:r>
            <a:endParaRPr lang="en-US" altLang="ja-JP" dirty="0">
              <a:solidFill>
                <a:prstClr val="black"/>
              </a:solidFill>
              <a:latin typeface="ＭＳ Ｐゴシック" panose="020B0600070205080204" pitchFamily="50" charset="-128"/>
            </a:endParaRPr>
          </a:p>
          <a:p>
            <a:pPr eaLnBrk="0" fontAlgn="base" hangingPunct="0">
              <a:spcBef>
                <a:spcPct val="0"/>
              </a:spcBef>
              <a:spcAft>
                <a:spcPct val="0"/>
              </a:spcAft>
              <a:defRPr/>
            </a:pPr>
            <a:r>
              <a:rPr lang="ja-JP" altLang="en-US" dirty="0">
                <a:solidFill>
                  <a:prstClr val="black"/>
                </a:solidFill>
                <a:latin typeface="ＭＳ Ｐゴシック" panose="020B0600070205080204" pitchFamily="50" charset="-128"/>
              </a:rPr>
              <a:t>また、高齢者がいきいきと、人生でもう一度輝くことができるまちとするためには、どうあるべきかを市民とともに追及し、実践していくことが必要と考えました。</a:t>
            </a:r>
            <a:endParaRPr lang="ja-JP" altLang="en-US" b="1" dirty="0">
              <a:solidFill>
                <a:prstClr val="black"/>
              </a:solidFill>
            </a:endParaRPr>
          </a:p>
        </p:txBody>
      </p:sp>
      <p:pic>
        <p:nvPicPr>
          <p:cNvPr id="2662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991" y="3405188"/>
            <a:ext cx="2227131"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2514592" y="450860"/>
            <a:ext cx="7353307" cy="43180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400" dirty="0" smtClean="0">
                <a:solidFill>
                  <a:prstClr val="black"/>
                </a:solidFill>
              </a:rPr>
              <a:t>流山市</a:t>
            </a:r>
            <a:r>
              <a:rPr lang="ja-JP" altLang="en-US" sz="2400" dirty="0">
                <a:solidFill>
                  <a:prstClr val="black"/>
                </a:solidFill>
              </a:rPr>
              <a:t>の総合事業を早期導入の考え方と準備の過程　</a:t>
            </a:r>
          </a:p>
        </p:txBody>
      </p:sp>
      <p:sp>
        <p:nvSpPr>
          <p:cNvPr id="3" name="雲形吹き出し 2"/>
          <p:cNvSpPr/>
          <p:nvPr/>
        </p:nvSpPr>
        <p:spPr>
          <a:xfrm>
            <a:off x="6633237" y="2509838"/>
            <a:ext cx="2280444" cy="1243012"/>
          </a:xfrm>
          <a:prstGeom prst="cloudCallout">
            <a:avLst>
              <a:gd name="adj1" fmla="val -223013"/>
              <a:gd name="adj2" fmla="val 13759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pic>
        <p:nvPicPr>
          <p:cNvPr id="26631"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13" y="2720975"/>
            <a:ext cx="68791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図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9988" y="928699"/>
            <a:ext cx="2999317"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吹き出し 24"/>
          <p:cNvSpPr/>
          <p:nvPr/>
        </p:nvSpPr>
        <p:spPr>
          <a:xfrm>
            <a:off x="2665689" y="3752853"/>
            <a:ext cx="6745023" cy="2925763"/>
          </a:xfrm>
          <a:prstGeom prst="wedgeRoundRectCallout">
            <a:avLst>
              <a:gd name="adj1" fmla="val -56671"/>
              <a:gd name="adj2" fmla="val -21850"/>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72000" rIns="36000" anchor="ctr"/>
          <a:lstStyle/>
          <a:p>
            <a:pPr eaLnBrk="0" fontAlgn="base" hangingPunct="0">
              <a:lnSpc>
                <a:spcPts val="3000"/>
              </a:lnSpc>
              <a:spcBef>
                <a:spcPct val="0"/>
              </a:spcBef>
              <a:spcAft>
                <a:spcPct val="0"/>
              </a:spcAft>
              <a:defRPr/>
            </a:pPr>
            <a:r>
              <a:rPr lang="ja-JP" altLang="en-US" sz="2000" dirty="0">
                <a:solidFill>
                  <a:prstClr val="black"/>
                </a:solidFill>
                <a:latin typeface="ＭＳ Ｐゴシック" panose="020B0600070205080204" pitchFamily="50" charset="-128"/>
              </a:rPr>
              <a:t>　しかし、はじめは、総合事業の新しいルールのもとで予防訪問介護と予防通所介護の受け皿をどう確保していくかに執着してしまいました。</a:t>
            </a:r>
            <a:endParaRPr lang="en-US" altLang="ja-JP" sz="2000" dirty="0">
              <a:solidFill>
                <a:prstClr val="black"/>
              </a:solidFill>
              <a:latin typeface="ＭＳ Ｐゴシック" panose="020B0600070205080204" pitchFamily="50" charset="-128"/>
            </a:endParaRPr>
          </a:p>
          <a:p>
            <a:pPr eaLnBrk="0" fontAlgn="base" hangingPunct="0">
              <a:lnSpc>
                <a:spcPts val="3000"/>
              </a:lnSpc>
              <a:spcBef>
                <a:spcPct val="0"/>
              </a:spcBef>
              <a:spcAft>
                <a:spcPct val="0"/>
              </a:spcAft>
              <a:defRPr/>
            </a:pPr>
            <a:r>
              <a:rPr lang="ja-JP" altLang="en-US" sz="2000" dirty="0">
                <a:solidFill>
                  <a:prstClr val="black"/>
                </a:solidFill>
                <a:latin typeface="ＭＳ Ｐゴシック" panose="020B0600070205080204" pitchFamily="50" charset="-128"/>
              </a:rPr>
              <a:t>　また、既存の有償ボランティア活動を行うＮＰＯ法人の活用についてもどのように新制度と整合させるか悩み、新しい仕組みの設計をなかなか進めることができませんでした。</a:t>
            </a:r>
            <a:endParaRPr lang="en-US" altLang="ja-JP" sz="2000" dirty="0">
              <a:solidFill>
                <a:prstClr val="black"/>
              </a:solidFill>
              <a:latin typeface="ＭＳ Ｐゴシック" panose="020B0600070205080204" pitchFamily="50" charset="-128"/>
            </a:endParaRPr>
          </a:p>
        </p:txBody>
      </p:sp>
      <p:sp>
        <p:nvSpPr>
          <p:cNvPr id="11" name="円/楕円 10"/>
          <p:cNvSpPr/>
          <p:nvPr/>
        </p:nvSpPr>
        <p:spPr>
          <a:xfrm>
            <a:off x="8750301" y="2500313"/>
            <a:ext cx="584729" cy="222250"/>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5" name="円/楕円 14"/>
          <p:cNvSpPr/>
          <p:nvPr/>
        </p:nvSpPr>
        <p:spPr>
          <a:xfrm>
            <a:off x="9149298" y="2278102"/>
            <a:ext cx="441987" cy="204787"/>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6" name="円/楕円 15"/>
          <p:cNvSpPr/>
          <p:nvPr/>
        </p:nvSpPr>
        <p:spPr>
          <a:xfrm>
            <a:off x="9216372" y="2019300"/>
            <a:ext cx="441986" cy="204788"/>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7" name="円/楕円 16"/>
          <p:cNvSpPr/>
          <p:nvPr/>
        </p:nvSpPr>
        <p:spPr>
          <a:xfrm>
            <a:off x="8956675" y="1833563"/>
            <a:ext cx="378354" cy="168275"/>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4" name="正方形/長方形 13"/>
          <p:cNvSpPr/>
          <p:nvPr/>
        </p:nvSpPr>
        <p:spPr>
          <a:xfrm>
            <a:off x="28591" y="42865"/>
            <a:ext cx="3211135"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ja-JP" altLang="en-US" sz="2400" dirty="0" smtClean="0">
                <a:solidFill>
                  <a:prstClr val="black"/>
                </a:solidFill>
                <a:latin typeface="ＭＳ Ｐゴシック"/>
              </a:rPr>
              <a:t>事例</a:t>
            </a:r>
            <a:r>
              <a:rPr lang="en-US" altLang="ja-JP" sz="2400" dirty="0" smtClean="0">
                <a:solidFill>
                  <a:prstClr val="black"/>
                </a:solidFill>
                <a:latin typeface="ＭＳ Ｐゴシック"/>
              </a:rPr>
              <a:t>2</a:t>
            </a:r>
            <a:r>
              <a:rPr lang="ja-JP" altLang="en-US" sz="2400" dirty="0">
                <a:solidFill>
                  <a:prstClr val="black"/>
                </a:solidFill>
                <a:latin typeface="ＭＳ Ｐゴシック"/>
              </a:rPr>
              <a:t>　千葉</a:t>
            </a:r>
            <a:r>
              <a:rPr lang="ja-JP" altLang="en-US" sz="2400" dirty="0" smtClean="0">
                <a:solidFill>
                  <a:prstClr val="black"/>
                </a:solidFill>
                <a:latin typeface="ＭＳ Ｐゴシック"/>
              </a:rPr>
              <a:t>県</a:t>
            </a:r>
            <a:r>
              <a:rPr lang="ja-JP" altLang="en-US" sz="2400" dirty="0">
                <a:solidFill>
                  <a:prstClr val="black"/>
                </a:solidFill>
                <a:latin typeface="ＭＳ Ｐゴシック"/>
              </a:rPr>
              <a:t>　流山市</a:t>
            </a:r>
            <a:endParaRPr lang="en-US" altLang="ja-JP" sz="2400" dirty="0">
              <a:solidFill>
                <a:prstClr val="black"/>
              </a:solidFill>
              <a:latin typeface="ＭＳ Ｐゴシック"/>
            </a:endParaRPr>
          </a:p>
        </p:txBody>
      </p:sp>
      <p:sp>
        <p:nvSpPr>
          <p:cNvPr id="19"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27</a:t>
            </a:fld>
            <a:endParaRPr lang="en-US" altLang="ja-JP" sz="1600" b="1" dirty="0">
              <a:solidFill>
                <a:prstClr val="black"/>
              </a:solidFill>
              <a:latin typeface="+mn-ea"/>
            </a:endParaRPr>
          </a:p>
        </p:txBody>
      </p:sp>
    </p:spTree>
    <p:extLst>
      <p:ext uri="{BB962C8B-B14F-4D97-AF65-F5344CB8AC3E}">
        <p14:creationId xmlns:p14="http://schemas.microsoft.com/office/powerpoint/2010/main" val="66413359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733" y="2687646"/>
            <a:ext cx="1367234"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吹き出し 24"/>
          <p:cNvSpPr/>
          <p:nvPr/>
        </p:nvSpPr>
        <p:spPr>
          <a:xfrm>
            <a:off x="232176" y="146050"/>
            <a:ext cx="8093340" cy="6607175"/>
          </a:xfrm>
          <a:prstGeom prst="wedgeRoundRectCallout">
            <a:avLst>
              <a:gd name="adj1" fmla="val 52954"/>
              <a:gd name="adj2" fmla="val 6891"/>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72000" rIns="36000"/>
          <a:lstStyle/>
          <a:p>
            <a:pPr eaLnBrk="0" fontAlgn="base" hangingPunct="0">
              <a:lnSpc>
                <a:spcPts val="3500"/>
              </a:lnSpc>
              <a:spcBef>
                <a:spcPct val="0"/>
              </a:spcBef>
              <a:spcAft>
                <a:spcPct val="0"/>
              </a:spcAft>
              <a:defRPr/>
            </a:pPr>
            <a:r>
              <a:rPr lang="ja-JP" altLang="en-US" sz="2000" dirty="0">
                <a:solidFill>
                  <a:prstClr val="black"/>
                </a:solidFill>
                <a:latin typeface="ＭＳ Ｐゴシック" panose="020B0600070205080204" pitchFamily="50" charset="-128"/>
              </a:rPr>
              <a:t>　</a:t>
            </a:r>
            <a:endParaRPr lang="en-US" altLang="ja-JP" dirty="0">
              <a:solidFill>
                <a:prstClr val="black"/>
              </a:solidFill>
              <a:latin typeface="ＭＳ Ｐゴシック" panose="020B0600070205080204" pitchFamily="50" charset="-128"/>
            </a:endParaRPr>
          </a:p>
        </p:txBody>
      </p:sp>
      <p:sp>
        <p:nvSpPr>
          <p:cNvPr id="2" name="正方形/長方形 1"/>
          <p:cNvSpPr/>
          <p:nvPr/>
        </p:nvSpPr>
        <p:spPr>
          <a:xfrm>
            <a:off x="400712" y="269875"/>
            <a:ext cx="7771738" cy="35433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eaLnBrk="0" fontAlgn="base" hangingPunct="0">
              <a:lnSpc>
                <a:spcPts val="2800"/>
              </a:lnSpc>
              <a:spcAft>
                <a:spcPct val="0"/>
              </a:spcAft>
              <a:defRPr/>
            </a:pPr>
            <a:r>
              <a:rPr lang="ja-JP" altLang="en-US" sz="1600" dirty="0">
                <a:solidFill>
                  <a:prstClr val="black"/>
                </a:solidFill>
                <a:latin typeface="ＭＳ Ｐゴシック" panose="020B0600070205080204" pitchFamily="50" charset="-128"/>
              </a:rPr>
              <a:t>　　</a:t>
            </a:r>
            <a:r>
              <a:rPr lang="ja-JP" altLang="en-US" sz="1900" dirty="0">
                <a:solidFill>
                  <a:prstClr val="black"/>
                </a:solidFill>
                <a:latin typeface="ＭＳ Ｐゴシック" panose="020B0600070205080204" pitchFamily="50" charset="-128"/>
              </a:rPr>
              <a:t>そこで、現場に出て、自分たちのまちがどうなっているの</a:t>
            </a:r>
            <a:endParaRPr lang="en-US" altLang="ja-JP" sz="1900" dirty="0">
              <a:solidFill>
                <a:prstClr val="black"/>
              </a:solidFill>
              <a:latin typeface="ＭＳ Ｐゴシック" panose="020B0600070205080204" pitchFamily="50" charset="-128"/>
            </a:endParaRPr>
          </a:p>
          <a:p>
            <a:pPr eaLnBrk="0" fontAlgn="base" hangingPunct="0">
              <a:lnSpc>
                <a:spcPts val="2800"/>
              </a:lnSpc>
              <a:spcAft>
                <a:spcPct val="0"/>
              </a:spcAft>
              <a:defRPr/>
            </a:pPr>
            <a:r>
              <a:rPr lang="ja-JP" altLang="en-US" sz="1900" dirty="0">
                <a:solidFill>
                  <a:prstClr val="black"/>
                </a:solidFill>
                <a:latin typeface="ＭＳ Ｐゴシック" panose="020B0600070205080204" pitchFamily="50" charset="-128"/>
              </a:rPr>
              <a:t>か、実際に見て、活用できるものがないか考える事にしま</a:t>
            </a:r>
            <a:endParaRPr lang="en-US" altLang="ja-JP" sz="1900" dirty="0">
              <a:solidFill>
                <a:prstClr val="black"/>
              </a:solidFill>
              <a:latin typeface="ＭＳ Ｐゴシック" panose="020B0600070205080204" pitchFamily="50" charset="-128"/>
            </a:endParaRPr>
          </a:p>
          <a:p>
            <a:pPr eaLnBrk="0" fontAlgn="base" hangingPunct="0">
              <a:lnSpc>
                <a:spcPts val="2800"/>
              </a:lnSpc>
              <a:spcAft>
                <a:spcPct val="0"/>
              </a:spcAft>
              <a:defRPr/>
            </a:pPr>
            <a:r>
              <a:rPr lang="ja-JP" altLang="en-US" sz="1900" dirty="0">
                <a:solidFill>
                  <a:prstClr val="black"/>
                </a:solidFill>
                <a:latin typeface="ＭＳ Ｐゴシック" panose="020B0600070205080204" pitchFamily="50" charset="-128"/>
              </a:rPr>
              <a:t>した。　地域に出て行ってみると、キラキラ光る様々な資源、</a:t>
            </a:r>
            <a:endParaRPr lang="en-US" altLang="ja-JP" sz="1900" dirty="0">
              <a:solidFill>
                <a:prstClr val="black"/>
              </a:solidFill>
              <a:latin typeface="ＭＳ Ｐゴシック" panose="020B0600070205080204" pitchFamily="50" charset="-128"/>
            </a:endParaRPr>
          </a:p>
          <a:p>
            <a:pPr eaLnBrk="0" fontAlgn="base" hangingPunct="0">
              <a:lnSpc>
                <a:spcPts val="2800"/>
              </a:lnSpc>
              <a:spcAft>
                <a:spcPct val="0"/>
              </a:spcAft>
              <a:defRPr/>
            </a:pPr>
            <a:r>
              <a:rPr lang="ja-JP" altLang="en-US" sz="1900" dirty="0">
                <a:solidFill>
                  <a:prstClr val="black"/>
                </a:solidFill>
                <a:latin typeface="ＭＳ Ｐゴシック" panose="020B0600070205080204" pitchFamily="50" charset="-128"/>
              </a:rPr>
              <a:t>「何とかしよう」という気概を抱いている人たちがいました。　</a:t>
            </a:r>
            <a:endParaRPr lang="en-US" altLang="ja-JP" sz="1900" dirty="0">
              <a:solidFill>
                <a:prstClr val="black"/>
              </a:solidFill>
              <a:latin typeface="ＭＳ Ｐゴシック" panose="020B0600070205080204" pitchFamily="50" charset="-128"/>
            </a:endParaRPr>
          </a:p>
          <a:p>
            <a:pPr eaLnBrk="0" fontAlgn="base" hangingPunct="0">
              <a:lnSpc>
                <a:spcPts val="2800"/>
              </a:lnSpc>
              <a:spcAft>
                <a:spcPct val="0"/>
              </a:spcAft>
              <a:defRPr/>
            </a:pPr>
            <a:r>
              <a:rPr lang="ja-JP" altLang="en-US" sz="1900" dirty="0">
                <a:solidFill>
                  <a:prstClr val="black"/>
                </a:solidFill>
                <a:latin typeface="ＭＳ Ｐゴシック" panose="020B0600070205080204" pitchFamily="50" charset="-128"/>
              </a:rPr>
              <a:t>　これならば、総合事業を推進することで、地域コミュニティの</a:t>
            </a:r>
            <a:r>
              <a:rPr lang="ja-JP" altLang="en-US" sz="1900" spc="-20" dirty="0">
                <a:solidFill>
                  <a:prstClr val="black"/>
                </a:solidFill>
                <a:latin typeface="ＭＳ Ｐゴシック" panose="020B0600070205080204" pitchFamily="50" charset="-128"/>
              </a:rPr>
              <a:t>再生を</a:t>
            </a:r>
            <a:endParaRPr lang="en-US" altLang="ja-JP" sz="1900" spc="-20" dirty="0">
              <a:solidFill>
                <a:prstClr val="black"/>
              </a:solidFill>
              <a:latin typeface="ＭＳ Ｐゴシック" panose="020B0600070205080204" pitchFamily="50" charset="-128"/>
            </a:endParaRPr>
          </a:p>
          <a:p>
            <a:pPr eaLnBrk="0" fontAlgn="base" hangingPunct="0">
              <a:lnSpc>
                <a:spcPts val="2800"/>
              </a:lnSpc>
              <a:spcAft>
                <a:spcPct val="0"/>
              </a:spcAft>
              <a:defRPr/>
            </a:pPr>
            <a:r>
              <a:rPr lang="ja-JP" altLang="en-US" sz="1900" spc="-20" dirty="0">
                <a:solidFill>
                  <a:prstClr val="black"/>
                </a:solidFill>
                <a:latin typeface="ＭＳ Ｐゴシック" panose="020B0600070205080204" pitchFamily="50" charset="-128"/>
              </a:rPr>
              <a:t>図りつつ、高齢者が互いに支え　　　　合う仕組みを中心とし、さらには</a:t>
            </a:r>
            <a:r>
              <a:rPr lang="en-US" altLang="ja-JP" sz="1900" spc="-20" dirty="0">
                <a:solidFill>
                  <a:prstClr val="black"/>
                </a:solidFill>
                <a:latin typeface="ＭＳ Ｐゴシック" panose="020B0600070205080204" pitchFamily="50" charset="-128"/>
              </a:rPr>
              <a:t>                          </a:t>
            </a:r>
            <a:r>
              <a:rPr lang="ja-JP" altLang="en-US" sz="1900" spc="-20" dirty="0">
                <a:solidFill>
                  <a:prstClr val="black"/>
                </a:solidFill>
                <a:latin typeface="ＭＳ Ｐゴシック" panose="020B0600070205080204" pitchFamily="50" charset="-128"/>
              </a:rPr>
              <a:t>子育てが一段落した　　　　　　　　　　　　　　　　　　主婦の方々も可能な限り巻き込んで、　　　　　　　　　　　　　　　　　　　　高齢者が目標と生きがいをもって</a:t>
            </a:r>
            <a:r>
              <a:rPr lang="ja-JP" altLang="en-US" sz="1900" spc="-20" dirty="0" smtClean="0">
                <a:solidFill>
                  <a:prstClr val="black"/>
                </a:solidFill>
                <a:latin typeface="ＭＳ Ｐゴシック" panose="020B0600070205080204" pitchFamily="50" charset="-128"/>
              </a:rPr>
              <a:t>、明日</a:t>
            </a:r>
            <a:r>
              <a:rPr lang="ja-JP" altLang="en-US" sz="1900" spc="-20" dirty="0">
                <a:solidFill>
                  <a:prstClr val="black"/>
                </a:solidFill>
                <a:latin typeface="ＭＳ Ｐゴシック" panose="020B0600070205080204" pitchFamily="50" charset="-128"/>
              </a:rPr>
              <a:t>も</a:t>
            </a:r>
            <a:r>
              <a:rPr lang="ja-JP" altLang="en-US" sz="1900" spc="-20" dirty="0" smtClean="0">
                <a:solidFill>
                  <a:prstClr val="black"/>
                </a:solidFill>
                <a:latin typeface="ＭＳ Ｐゴシック" panose="020B0600070205080204" pitchFamily="50" charset="-128"/>
              </a:rPr>
              <a:t>生                                                          きる</a:t>
            </a:r>
            <a:r>
              <a:rPr lang="ja-JP" altLang="en-US" sz="1900" spc="-20" dirty="0">
                <a:solidFill>
                  <a:prstClr val="black"/>
                </a:solidFill>
                <a:latin typeface="ＭＳ Ｐゴシック" panose="020B0600070205080204" pitchFamily="50" charset="-128"/>
              </a:rPr>
              <a:t>ことを希望と自信</a:t>
            </a:r>
            <a:r>
              <a:rPr lang="ja-JP" altLang="en-US" sz="1900" spc="-20" dirty="0" smtClean="0">
                <a:solidFill>
                  <a:prstClr val="black"/>
                </a:solidFill>
                <a:latin typeface="ＭＳ Ｐゴシック" panose="020B0600070205080204" pitchFamily="50" charset="-128"/>
              </a:rPr>
              <a:t>を持って</a:t>
            </a:r>
            <a:r>
              <a:rPr lang="ja-JP" altLang="en-US" sz="1900" spc="-20" dirty="0">
                <a:solidFill>
                  <a:prstClr val="black"/>
                </a:solidFill>
                <a:latin typeface="ＭＳ Ｐゴシック" panose="020B0600070205080204" pitchFamily="50" charset="-128"/>
              </a:rPr>
              <a:t>約束できる　　　　　　　　　　　　　　　　　　　　　　‘わがまちづくり’ に　　　　　　　　　　　　　　　　　　積極的に</a:t>
            </a:r>
            <a:r>
              <a:rPr lang="ja-JP" altLang="en-US" sz="1900" spc="-20" dirty="0" smtClean="0">
                <a:solidFill>
                  <a:prstClr val="black"/>
                </a:solidFill>
                <a:latin typeface="ＭＳ Ｐゴシック" panose="020B0600070205080204" pitchFamily="50" charset="-128"/>
              </a:rPr>
              <a:t>取り組める                                       と</a:t>
            </a:r>
            <a:r>
              <a:rPr lang="ja-JP" altLang="en-US" sz="1900" spc="-20" dirty="0">
                <a:solidFill>
                  <a:prstClr val="black"/>
                </a:solidFill>
                <a:latin typeface="ＭＳ Ｐゴシック" panose="020B0600070205080204" pitchFamily="50" charset="-128"/>
              </a:rPr>
              <a:t>いう確信に至ったのです。</a:t>
            </a:r>
            <a:endParaRPr lang="en-US" altLang="ja-JP" sz="1900" spc="-20" dirty="0">
              <a:solidFill>
                <a:prstClr val="black"/>
              </a:solidFill>
              <a:latin typeface="ＭＳ Ｐゴシック" panose="020B0600070205080204" pitchFamily="50" charset="-128"/>
            </a:endParaRPr>
          </a:p>
          <a:p>
            <a:pPr eaLnBrk="0" fontAlgn="base" hangingPunct="0">
              <a:lnSpc>
                <a:spcPts val="2800"/>
              </a:lnSpc>
              <a:spcAft>
                <a:spcPct val="0"/>
              </a:spcAft>
              <a:defRPr/>
            </a:pPr>
            <a:r>
              <a:rPr lang="ja-JP" altLang="en-US" sz="1900" dirty="0">
                <a:solidFill>
                  <a:prstClr val="black"/>
                </a:solidFill>
                <a:latin typeface="ＭＳ Ｐゴシック" panose="020B0600070205080204" pitchFamily="50" charset="-128"/>
              </a:rPr>
              <a:t>　</a:t>
            </a:r>
            <a:endParaRPr lang="en-US" altLang="ja-JP" sz="1900" dirty="0" smtClean="0">
              <a:solidFill>
                <a:prstClr val="black"/>
              </a:solidFill>
              <a:latin typeface="ＭＳ Ｐゴシック" panose="020B0600070205080204" pitchFamily="50" charset="-128"/>
            </a:endParaRPr>
          </a:p>
          <a:p>
            <a:pPr eaLnBrk="0" fontAlgn="base" hangingPunct="0">
              <a:lnSpc>
                <a:spcPts val="2800"/>
              </a:lnSpc>
              <a:spcAft>
                <a:spcPct val="0"/>
              </a:spcAft>
              <a:defRPr/>
            </a:pPr>
            <a:r>
              <a:rPr lang="ja-JP" altLang="en-US" sz="1900" dirty="0" smtClean="0">
                <a:solidFill>
                  <a:prstClr val="black"/>
                </a:solidFill>
              </a:rPr>
              <a:t>高齢化</a:t>
            </a:r>
            <a:r>
              <a:rPr lang="ja-JP" altLang="en-US" sz="1900" dirty="0">
                <a:solidFill>
                  <a:prstClr val="black"/>
                </a:solidFill>
              </a:rPr>
              <a:t>のピークまで、あと１１年しかない。まちづくりには大変時間がかかるものだ。　一刻も早く、こうした‘わがまちづくり’に着手することが市に求められていると判断しました。</a:t>
            </a:r>
            <a:endParaRPr lang="en-US" altLang="ja-JP" sz="1900" dirty="0">
              <a:solidFill>
                <a:prstClr val="black"/>
              </a:solidFill>
            </a:endParaRPr>
          </a:p>
          <a:p>
            <a:pPr eaLnBrk="0" fontAlgn="base" hangingPunct="0">
              <a:lnSpc>
                <a:spcPts val="2800"/>
              </a:lnSpc>
              <a:spcBef>
                <a:spcPts val="600"/>
              </a:spcBef>
              <a:spcAft>
                <a:spcPct val="0"/>
              </a:spcAft>
              <a:defRPr/>
            </a:pPr>
            <a:r>
              <a:rPr lang="ja-JP" altLang="en-US" sz="1900" dirty="0">
                <a:solidFill>
                  <a:prstClr val="black"/>
                </a:solidFill>
                <a:latin typeface="ＭＳ Ｐゴシック" panose="020B0600070205080204" pitchFamily="50" charset="-128"/>
              </a:rPr>
              <a:t>　　総合事業のルールに合わせてモノをつくるのではなく、総合事業を手段として活用して、まちづくりを進めようと、発想を転換したのです。　</a:t>
            </a:r>
            <a:endParaRPr lang="en-US" altLang="ja-JP" sz="1900" dirty="0">
              <a:solidFill>
                <a:prstClr val="black"/>
              </a:solidFill>
              <a:latin typeface="ＭＳ Ｐゴシック" panose="020B0600070205080204" pitchFamily="50" charset="-128"/>
            </a:endParaRPr>
          </a:p>
          <a:p>
            <a:pPr eaLnBrk="0" fontAlgn="base" hangingPunct="0">
              <a:spcBef>
                <a:spcPct val="0"/>
              </a:spcBef>
              <a:spcAft>
                <a:spcPct val="0"/>
              </a:spcAft>
              <a:defRPr/>
            </a:pPr>
            <a:endParaRPr lang="en-US" altLang="ja-JP" sz="1600" dirty="0">
              <a:solidFill>
                <a:prstClr val="black"/>
              </a:solidFill>
              <a:latin typeface="ＭＳ Ｐゴシック" panose="020B0600070205080204" pitchFamily="50" charset="-128"/>
            </a:endParaRPr>
          </a:p>
          <a:p>
            <a:pPr eaLnBrk="0" fontAlgn="base" hangingPunct="0">
              <a:spcBef>
                <a:spcPct val="0"/>
              </a:spcBef>
              <a:spcAft>
                <a:spcPct val="0"/>
              </a:spcAft>
              <a:defRPr/>
            </a:pPr>
            <a:endParaRPr lang="en-US" altLang="ja-JP" sz="1600" dirty="0">
              <a:solidFill>
                <a:prstClr val="black"/>
              </a:solidFill>
              <a:latin typeface="ＭＳ Ｐゴシック" panose="020B0600070205080204" pitchFamily="50" charset="-128"/>
            </a:endParaRPr>
          </a:p>
        </p:txBody>
      </p:sp>
      <p:sp>
        <p:nvSpPr>
          <p:cNvPr id="6" name="爆発 1 5"/>
          <p:cNvSpPr/>
          <p:nvPr/>
        </p:nvSpPr>
        <p:spPr>
          <a:xfrm>
            <a:off x="7271993" y="467173"/>
            <a:ext cx="2485100" cy="1895475"/>
          </a:xfrm>
          <a:prstGeom prst="irregularSeal1">
            <a:avLst/>
          </a:prstGeom>
          <a:pattFill prst="smGrid">
            <a:fgClr>
              <a:schemeClr val="accent2">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7" name="正方形/長方形 6"/>
          <p:cNvSpPr/>
          <p:nvPr/>
        </p:nvSpPr>
        <p:spPr>
          <a:xfrm>
            <a:off x="7009525" y="1116956"/>
            <a:ext cx="2796381" cy="65405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dirty="0">
                <a:solidFill>
                  <a:prstClr val="black"/>
                </a:solidFill>
                <a:latin typeface="HG創英角ﾎﾟｯﾌﾟ体" panose="040B0A09000000000000" pitchFamily="49" charset="-128"/>
                <a:ea typeface="HG創英角ﾎﾟｯﾌﾟ体" panose="040B0A09000000000000" pitchFamily="49" charset="-128"/>
              </a:rPr>
              <a:t>総合事業に対する</a:t>
            </a:r>
            <a:endParaRPr lang="en-US" altLang="ja-JP" dirty="0">
              <a:solidFill>
                <a:prstClr val="black"/>
              </a:solidFill>
              <a:latin typeface="HG創英角ﾎﾟｯﾌﾟ体" panose="040B0A09000000000000" pitchFamily="49" charset="-128"/>
              <a:ea typeface="HG創英角ﾎﾟｯﾌﾟ体" panose="040B0A09000000000000" pitchFamily="49" charset="-128"/>
            </a:endParaRPr>
          </a:p>
          <a:p>
            <a:pPr algn="ctr" eaLnBrk="0" fontAlgn="base" hangingPunct="0">
              <a:spcBef>
                <a:spcPct val="0"/>
              </a:spcBef>
              <a:spcAft>
                <a:spcPct val="0"/>
              </a:spcAft>
              <a:defRPr/>
            </a:pPr>
            <a:r>
              <a:rPr lang="ja-JP" altLang="en-US" dirty="0">
                <a:solidFill>
                  <a:prstClr val="black"/>
                </a:solidFill>
                <a:latin typeface="HG創英角ﾎﾟｯﾌﾟ体" panose="040B0A09000000000000" pitchFamily="49" charset="-128"/>
                <a:ea typeface="HG創英角ﾎﾟｯﾌﾟ体" panose="040B0A09000000000000" pitchFamily="49" charset="-128"/>
              </a:rPr>
              <a:t>発想の転換</a:t>
            </a:r>
            <a:endParaRPr lang="en-US" altLang="ja-JP" dirty="0">
              <a:solidFill>
                <a:prstClr val="black"/>
              </a:solidFill>
              <a:latin typeface="HG創英角ﾎﾟｯﾌﾟ体" panose="040B0A09000000000000" pitchFamily="49" charset="-128"/>
              <a:ea typeface="HG創英角ﾎﾟｯﾌﾟ体" panose="040B0A09000000000000" pitchFamily="49" charset="-128"/>
            </a:endParaRPr>
          </a:p>
        </p:txBody>
      </p:sp>
      <p:sp>
        <p:nvSpPr>
          <p:cNvPr id="3" name="太陽 2"/>
          <p:cNvSpPr/>
          <p:nvPr/>
        </p:nvSpPr>
        <p:spPr>
          <a:xfrm>
            <a:off x="1924964" y="2071694"/>
            <a:ext cx="3988196" cy="2505075"/>
          </a:xfrm>
          <a:prstGeom prst="sun">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3200" dirty="0">
              <a:solidFill>
                <a:prstClr val="white"/>
              </a:solidFill>
            </a:endParaRPr>
          </a:p>
        </p:txBody>
      </p:sp>
      <p:sp>
        <p:nvSpPr>
          <p:cNvPr id="10" name="正方形/長方形 9"/>
          <p:cNvSpPr/>
          <p:nvPr/>
        </p:nvSpPr>
        <p:spPr>
          <a:xfrm>
            <a:off x="2803129" y="2968625"/>
            <a:ext cx="2290763" cy="65405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400" dirty="0">
                <a:solidFill>
                  <a:srgbClr val="C0504D">
                    <a:lumMod val="50000"/>
                  </a:srgbClr>
                </a:solidFill>
                <a:latin typeface="HG創英角ﾎﾟｯﾌﾟ体" panose="040B0A09000000000000" pitchFamily="49" charset="-128"/>
                <a:ea typeface="HG創英角ﾎﾟｯﾌﾟ体" panose="040B0A09000000000000" pitchFamily="49" charset="-128"/>
              </a:rPr>
              <a:t>地域に</a:t>
            </a:r>
            <a:endParaRPr lang="en-US" altLang="ja-JP" sz="2400" dirty="0">
              <a:solidFill>
                <a:srgbClr val="C0504D">
                  <a:lumMod val="50000"/>
                </a:srgbClr>
              </a:solidFill>
              <a:latin typeface="HG創英角ﾎﾟｯﾌﾟ体" panose="040B0A09000000000000" pitchFamily="49" charset="-128"/>
              <a:ea typeface="HG創英角ﾎﾟｯﾌﾟ体" panose="040B0A09000000000000" pitchFamily="49" charset="-128"/>
            </a:endParaRPr>
          </a:p>
          <a:p>
            <a:pPr algn="ctr" eaLnBrk="0" fontAlgn="base" hangingPunct="0">
              <a:spcBef>
                <a:spcPct val="0"/>
              </a:spcBef>
              <a:spcAft>
                <a:spcPct val="0"/>
              </a:spcAft>
              <a:defRPr/>
            </a:pPr>
            <a:r>
              <a:rPr lang="ja-JP" altLang="en-US" sz="2400" dirty="0">
                <a:solidFill>
                  <a:srgbClr val="C0504D">
                    <a:lumMod val="50000"/>
                  </a:srgbClr>
                </a:solidFill>
                <a:latin typeface="HG創英角ﾎﾟｯﾌﾟ体" panose="040B0A09000000000000" pitchFamily="49" charset="-128"/>
                <a:ea typeface="HG創英角ﾎﾟｯﾌﾟ体" panose="040B0A09000000000000" pitchFamily="49" charset="-128"/>
              </a:rPr>
              <a:t> 飛び出せ！</a:t>
            </a:r>
            <a:endParaRPr lang="en-US" altLang="ja-JP" sz="2400" dirty="0">
              <a:solidFill>
                <a:srgbClr val="C0504D">
                  <a:lumMod val="50000"/>
                </a:srgbClr>
              </a:solidFill>
              <a:latin typeface="HG創英角ﾎﾟｯﾌﾟ体" panose="040B0A09000000000000" pitchFamily="49" charset="-128"/>
              <a:ea typeface="HG創英角ﾎﾟｯﾌﾟ体" panose="040B0A09000000000000" pitchFamily="49" charset="-128"/>
            </a:endParaRPr>
          </a:p>
        </p:txBody>
      </p:sp>
      <p:sp>
        <p:nvSpPr>
          <p:cNvPr id="4" name="下カーブ矢印 3"/>
          <p:cNvSpPr/>
          <p:nvPr/>
        </p:nvSpPr>
        <p:spPr>
          <a:xfrm>
            <a:off x="8082015" y="567053"/>
            <a:ext cx="865056" cy="485775"/>
          </a:xfrm>
          <a:prstGeom prst="curved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black"/>
              </a:solidFill>
            </a:endParaRPr>
          </a:p>
        </p:txBody>
      </p:sp>
      <p:sp>
        <p:nvSpPr>
          <p:cNvPr id="13" name="下カーブ矢印 12"/>
          <p:cNvSpPr/>
          <p:nvPr/>
        </p:nvSpPr>
        <p:spPr>
          <a:xfrm rot="10800000">
            <a:off x="8050353" y="1828806"/>
            <a:ext cx="866775" cy="485775"/>
          </a:xfrm>
          <a:prstGeom prst="curved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black"/>
              </a:solidFill>
            </a:endParaRPr>
          </a:p>
        </p:txBody>
      </p:sp>
      <p:sp>
        <p:nvSpPr>
          <p:cNvPr id="12" name="正方形/長方形 11"/>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a:t>2</a:t>
            </a:r>
            <a:r>
              <a:rPr kumimoji="1" lang="en-US" altLang="ja-JP" dirty="0" smtClean="0"/>
              <a:t> </a:t>
            </a:r>
            <a:r>
              <a:rPr lang="ja-JP" altLang="en-US" dirty="0" smtClean="0"/>
              <a:t>千葉</a:t>
            </a:r>
            <a:r>
              <a:rPr kumimoji="1" lang="ja-JP" altLang="en-US" dirty="0" smtClean="0"/>
              <a:t>県 </a:t>
            </a:r>
            <a:r>
              <a:rPr lang="ja-JP" altLang="en-US" dirty="0" smtClean="0"/>
              <a:t>流山市</a:t>
            </a:r>
            <a:r>
              <a:rPr kumimoji="1" lang="en-US" altLang="ja-JP" dirty="0" smtClean="0"/>
              <a:t>〉</a:t>
            </a:r>
          </a:p>
          <a:p>
            <a:pPr algn="ctr"/>
            <a:endParaRPr kumimoji="1" lang="ja-JP" altLang="en-US" dirty="0"/>
          </a:p>
        </p:txBody>
      </p:sp>
      <p:sp>
        <p:nvSpPr>
          <p:cNvPr id="1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28</a:t>
            </a:fld>
            <a:endParaRPr lang="en-US" altLang="ja-JP" sz="1600" b="1" dirty="0">
              <a:solidFill>
                <a:prstClr val="black"/>
              </a:solidFill>
              <a:latin typeface="+mn-ea"/>
            </a:endParaRPr>
          </a:p>
        </p:txBody>
      </p:sp>
    </p:spTree>
    <p:extLst>
      <p:ext uri="{BB962C8B-B14F-4D97-AF65-F5344CB8AC3E}">
        <p14:creationId xmlns:p14="http://schemas.microsoft.com/office/powerpoint/2010/main" val="260998131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13329196"/>
              </p:ext>
            </p:extLst>
          </p:nvPr>
        </p:nvGraphicFramePr>
        <p:xfrm>
          <a:off x="83741" y="620688"/>
          <a:ext cx="9733060" cy="6048673"/>
        </p:xfrm>
        <a:graphic>
          <a:graphicData uri="http://schemas.openxmlformats.org/drawingml/2006/table">
            <a:tbl>
              <a:tblPr firstRow="1" bandRow="1">
                <a:tableStyleId>{5940675A-B579-460E-94D1-54222C63F5DA}</a:tableStyleId>
              </a:tblPr>
              <a:tblGrid>
                <a:gridCol w="765148"/>
                <a:gridCol w="8967912"/>
              </a:tblGrid>
              <a:tr h="3096265">
                <a:tc>
                  <a:txBody>
                    <a:bodyPr/>
                    <a:lstStyle/>
                    <a:p>
                      <a:pPr algn="ctr"/>
                      <a:endParaRPr lang="en-US" altLang="ja-JP" sz="11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spcBef>
                          <a:spcPts val="0"/>
                        </a:spcBef>
                      </a:pPr>
                      <a:r>
                        <a:rPr lang="ja-JP" altLang="en-US" sz="1100" dirty="0" smtClean="0">
                          <a:solidFill>
                            <a:schemeClr val="tx1"/>
                          </a:solidFill>
                        </a:rPr>
                        <a:t>国　</a:t>
                      </a:r>
                      <a:r>
                        <a:rPr lang="en-US" altLang="ja-JP" sz="1100" dirty="0" smtClean="0">
                          <a:solidFill>
                            <a:schemeClr val="tx1"/>
                          </a:solidFill>
                        </a:rPr>
                        <a:t>25%</a:t>
                      </a:r>
                    </a:p>
                    <a:p>
                      <a:pPr marL="36000" indent="0">
                        <a:spcBef>
                          <a:spcPts val="0"/>
                        </a:spcBef>
                      </a:pPr>
                      <a:endParaRPr lang="en-US" altLang="ja-JP" sz="700" dirty="0" smtClean="0">
                        <a:solidFill>
                          <a:schemeClr val="tx1"/>
                        </a:solidFill>
                      </a:endParaRPr>
                    </a:p>
                    <a:p>
                      <a:pPr marL="36000" indent="0">
                        <a:spcBef>
                          <a:spcPts val="0"/>
                        </a:spcBef>
                      </a:pPr>
                      <a:r>
                        <a:rPr lang="ja-JP" altLang="en-US" sz="1100" dirty="0" smtClean="0">
                          <a:solidFill>
                            <a:schemeClr val="tx1"/>
                          </a:solidFill>
                        </a:rPr>
                        <a:t>都道府県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ja-JP" altLang="en-US" sz="700" dirty="0" smtClean="0">
                        <a:solidFill>
                          <a:schemeClr val="tx1"/>
                        </a:solidFill>
                      </a:endParaRPr>
                    </a:p>
                    <a:p>
                      <a:pPr marL="36000" indent="0">
                        <a:spcBef>
                          <a:spcPts val="0"/>
                        </a:spcBef>
                      </a:pPr>
                      <a:r>
                        <a:rPr lang="ja-JP" altLang="en-US" sz="1100" dirty="0" smtClean="0">
                          <a:solidFill>
                            <a:schemeClr val="tx1"/>
                          </a:solidFill>
                        </a:rPr>
                        <a:t>市町村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22%</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2</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28%</a:t>
                      </a:r>
                      <a:endParaRPr lang="ja-JP" altLang="en-US" sz="1100" dirty="0" smtClean="0">
                        <a:solidFill>
                          <a:schemeClr val="tx1"/>
                        </a:solidFill>
                      </a:endParaRPr>
                    </a:p>
                    <a:p>
                      <a:endParaRPr kumimoji="1" lang="ja-JP" altLang="en-US" sz="11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2952408">
                <a:tc>
                  <a:txBody>
                    <a:bodyPr/>
                    <a:lstStyle/>
                    <a:p>
                      <a:pPr algn="ctr"/>
                      <a:endParaRPr lang="en-US" altLang="ja-JP" sz="11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r>
                        <a:rPr lang="ja-JP" altLang="en-US" sz="1100" dirty="0" smtClean="0">
                          <a:solidFill>
                            <a:schemeClr val="tx1"/>
                          </a:solidFill>
                        </a:rPr>
                        <a:t>国　</a:t>
                      </a:r>
                      <a:r>
                        <a:rPr lang="en-US" altLang="ja-JP" sz="1100" dirty="0" smtClean="0">
                          <a:solidFill>
                            <a:schemeClr val="tx1"/>
                          </a:solidFill>
                        </a:rPr>
                        <a:t>39.0%</a:t>
                      </a:r>
                    </a:p>
                    <a:p>
                      <a:pPr marL="36000" indent="0"/>
                      <a:endParaRPr lang="en-US" altLang="ja-JP" sz="700" dirty="0" smtClean="0">
                        <a:solidFill>
                          <a:schemeClr val="tx1"/>
                        </a:solidFill>
                      </a:endParaRPr>
                    </a:p>
                    <a:p>
                      <a:pPr marL="36000" indent="0"/>
                      <a:r>
                        <a:rPr lang="ja-JP" altLang="en-US" sz="1100" dirty="0" smtClean="0">
                          <a:solidFill>
                            <a:schemeClr val="tx1"/>
                          </a:solidFill>
                        </a:rPr>
                        <a:t>都道府県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ja-JP" altLang="en-US" sz="700" dirty="0" smtClean="0">
                        <a:solidFill>
                          <a:schemeClr val="tx1"/>
                        </a:solidFill>
                      </a:endParaRPr>
                    </a:p>
                    <a:p>
                      <a:pPr marL="36000" indent="0"/>
                      <a:r>
                        <a:rPr lang="ja-JP" altLang="en-US" sz="1100" dirty="0" smtClean="0">
                          <a:solidFill>
                            <a:schemeClr val="tx1"/>
                          </a:solidFill>
                        </a:rPr>
                        <a:t>市町村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en-US" altLang="ja-JP" sz="700" dirty="0" smtClean="0">
                        <a:solidFill>
                          <a:schemeClr val="tx1"/>
                        </a:solidFill>
                      </a:endParaRPr>
                    </a:p>
                    <a:p>
                      <a:pPr marL="36000" indent="0"/>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22%</a:t>
                      </a:r>
                      <a:endParaRPr lang="ja-JP" altLang="en-US" sz="1100" dirty="0" smtClean="0">
                        <a:solidFill>
                          <a:schemeClr val="tx1"/>
                        </a:solidFill>
                      </a:endParaRPr>
                    </a:p>
                    <a:p>
                      <a:endParaRPr kumimoji="1" lang="ja-JP" altLang="en-US" sz="11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845" y="6068078"/>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36" name="右矢印 35"/>
          <p:cNvSpPr/>
          <p:nvPr/>
        </p:nvSpPr>
        <p:spPr>
          <a:xfrm>
            <a:off x="4503437"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33" name="右矢印 32"/>
          <p:cNvSpPr/>
          <p:nvPr/>
        </p:nvSpPr>
        <p:spPr>
          <a:xfrm>
            <a:off x="4502289"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26" name="右矢印 25"/>
          <p:cNvSpPr/>
          <p:nvPr/>
        </p:nvSpPr>
        <p:spPr>
          <a:xfrm>
            <a:off x="4502289" y="1246319"/>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21" name="右矢印 20"/>
          <p:cNvSpPr/>
          <p:nvPr/>
        </p:nvSpPr>
        <p:spPr>
          <a:xfrm>
            <a:off x="4502289"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dirty="0" smtClean="0">
              <a:solidFill>
                <a:schemeClr val="tx1"/>
              </a:solidFill>
            </a:endParaRPr>
          </a:p>
        </p:txBody>
      </p:sp>
      <p:sp>
        <p:nvSpPr>
          <p:cNvPr id="5" name="正方形/長方形 4"/>
          <p:cNvSpPr/>
          <p:nvPr/>
        </p:nvSpPr>
        <p:spPr>
          <a:xfrm>
            <a:off x="944374" y="1191727"/>
            <a:ext cx="3489282"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 </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予防給付</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endParaRPr>
          </a:p>
          <a:p>
            <a:pPr marL="88900" defTabSz="914400"/>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　（</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～２</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a:t>
            </a:r>
            <a:endParaRPr lang="ja-JP" altLang="en-US" sz="16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4988" y="2129611"/>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介護予防事業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algn="ctr" defTabSz="914400"/>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又</a:t>
            </a:r>
            <a:r>
              <a:rPr lang="ja-JP" altLang="en-US" sz="1000" dirty="0" smtClean="0">
                <a:solidFill>
                  <a:schemeClr val="tx1"/>
                </a:solidFill>
                <a:latin typeface="HGP創英角ｺﾞｼｯｸUB" panose="020B0900000000000000" pitchFamily="50" charset="-128"/>
                <a:ea typeface="HGP創英角ｺﾞｼｯｸUB" panose="020B0900000000000000" pitchFamily="50" charset="-128"/>
              </a:rPr>
              <a:t>は</a:t>
            </a:r>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200" dirty="0" smtClean="0">
              <a:solidFill>
                <a:schemeClr val="tx1"/>
              </a:solidFill>
              <a:latin typeface="HGP創英角ｺﾞｼｯｸUB" panose="020B0900000000000000" pitchFamily="50" charset="-128"/>
              <a:ea typeface="HGP創英角ｺﾞｼｯｸUB" panose="020B0900000000000000" pitchFamily="50" charset="-128"/>
            </a:endParaRPr>
          </a:p>
          <a:p>
            <a:pPr defTabSz="914400"/>
            <a:r>
              <a:rPr lang="ja-JP" altLang="en-US" sz="1200" dirty="0" smtClean="0">
                <a:solidFill>
                  <a:schemeClr val="tx1"/>
                </a:solidFill>
              </a:rPr>
              <a:t>○ 二次予防事業</a:t>
            </a:r>
            <a:endParaRPr lang="en-US" altLang="ja-JP" sz="1200" dirty="0" smtClean="0">
              <a:solidFill>
                <a:schemeClr val="tx1"/>
              </a:solidFill>
            </a:endParaRPr>
          </a:p>
          <a:p>
            <a:pPr defTabSz="914400"/>
            <a:r>
              <a:rPr lang="ja-JP" altLang="en-US" sz="1200" dirty="0" smtClean="0">
                <a:solidFill>
                  <a:schemeClr val="tx1"/>
                </a:solidFill>
              </a:rPr>
              <a:t>○ 一次予防事業</a:t>
            </a:r>
            <a:endParaRPr lang="en-US" altLang="ja-JP" sz="1200" dirty="0" smtClean="0">
              <a:solidFill>
                <a:schemeClr val="tx1"/>
              </a:solidFill>
            </a:endParaRPr>
          </a:p>
          <a:p>
            <a:pPr marL="174625" algn="just" defTabSz="914400"/>
            <a:r>
              <a:rPr lang="ja-JP" altLang="en-US" sz="1100" dirty="0" smtClean="0">
                <a:solidFill>
                  <a:schemeClr val="tx1"/>
                </a:solidFill>
              </a:rPr>
              <a:t>介護予防・日常生活支援総合事業の場合</a:t>
            </a:r>
            <a:endParaRPr lang="en-US" altLang="ja-JP" sz="1100" dirty="0" smtClean="0">
              <a:solidFill>
                <a:schemeClr val="tx1"/>
              </a:solidFill>
            </a:endParaRPr>
          </a:p>
          <a:p>
            <a:pPr marL="174625" algn="just" defTabSz="914400"/>
            <a:r>
              <a:rPr lang="ja-JP" altLang="en-US" sz="1100" dirty="0" smtClean="0">
                <a:solidFill>
                  <a:schemeClr val="tx1"/>
                </a:solidFill>
              </a:rPr>
              <a:t>は、上記の他、生活支援サービスを含む</a:t>
            </a:r>
            <a:endParaRPr lang="en-US" altLang="ja-JP" sz="1100" dirty="0" smtClean="0">
              <a:solidFill>
                <a:schemeClr val="tx1"/>
              </a:solidFill>
            </a:endParaRPr>
          </a:p>
          <a:p>
            <a:pPr marL="174625" algn="just" defTabSz="914400"/>
            <a:r>
              <a:rPr lang="ja-JP" altLang="en-US" sz="1100" dirty="0" smtClean="0">
                <a:solidFill>
                  <a:schemeClr val="tx1"/>
                </a:solidFill>
              </a:rPr>
              <a:t>要支援者向け事業、介護予防支援事業。</a:t>
            </a:r>
            <a:endParaRPr lang="en-US" altLang="ja-JP" sz="1100" dirty="0">
              <a:solidFill>
                <a:schemeClr val="tx1"/>
              </a:solidFill>
            </a:endParaRPr>
          </a:p>
        </p:txBody>
      </p:sp>
      <p:sp>
        <p:nvSpPr>
          <p:cNvPr id="13" name="正方形/長方形 12"/>
          <p:cNvSpPr/>
          <p:nvPr/>
        </p:nvSpPr>
        <p:spPr>
          <a:xfrm>
            <a:off x="1414972" y="3817359"/>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包括的支援事業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defTabSz="914400">
              <a:spcBef>
                <a:spcPts val="600"/>
              </a:spcBef>
            </a:pPr>
            <a:r>
              <a:rPr lang="ja-JP" altLang="en-US" sz="1200" dirty="0">
                <a:solidFill>
                  <a:schemeClr val="tx1"/>
                </a:solidFill>
              </a:rPr>
              <a:t>○</a:t>
            </a:r>
            <a:r>
              <a:rPr lang="ja-JP" altLang="en-US" sz="1200" dirty="0" smtClean="0">
                <a:solidFill>
                  <a:schemeClr val="tx1"/>
                </a:solidFill>
              </a:rPr>
              <a:t>地域包括支援センターの運営</a:t>
            </a:r>
            <a:endParaRPr lang="en-US" altLang="ja-JP" sz="1200" dirty="0" smtClean="0">
              <a:solidFill>
                <a:schemeClr val="tx1"/>
              </a:solidFill>
            </a:endParaRPr>
          </a:p>
          <a:p>
            <a:pPr defTabSz="914400">
              <a:lnSpc>
                <a:spcPts val="1500"/>
              </a:lnSpc>
            </a:pPr>
            <a:r>
              <a:rPr lang="ja-JP" altLang="en-US" sz="1100" dirty="0">
                <a:solidFill>
                  <a:schemeClr val="tx1"/>
                </a:solidFill>
              </a:rPr>
              <a:t>　</a:t>
            </a:r>
            <a:r>
              <a:rPr lang="ja-JP" altLang="en-US" sz="1100" dirty="0" smtClean="0">
                <a:solidFill>
                  <a:schemeClr val="tx1"/>
                </a:solidFill>
              </a:rPr>
              <a:t> ・</a:t>
            </a:r>
            <a:r>
              <a:rPr lang="ja-JP" altLang="en-US" sz="1100" dirty="0">
                <a:solidFill>
                  <a:schemeClr val="tx1"/>
                </a:solidFill>
              </a:rPr>
              <a:t>介護予防</a:t>
            </a:r>
            <a:r>
              <a:rPr lang="ja-JP" altLang="en-US" sz="1100" dirty="0" smtClean="0">
                <a:solidFill>
                  <a:schemeClr val="tx1"/>
                </a:solidFill>
              </a:rPr>
              <a:t>ケアマネジメント、総合相談支援</a:t>
            </a:r>
            <a:endParaRPr lang="en-US" altLang="ja-JP" sz="1100" dirty="0" smtClean="0">
              <a:solidFill>
                <a:schemeClr val="tx1"/>
              </a:solidFill>
            </a:endParaRPr>
          </a:p>
          <a:p>
            <a:pPr defTabSz="914400">
              <a:lnSpc>
                <a:spcPts val="1500"/>
              </a:lnSpc>
            </a:pPr>
            <a:r>
              <a:rPr lang="ja-JP" altLang="en-US" sz="1100" dirty="0" smtClean="0">
                <a:solidFill>
                  <a:schemeClr val="tx1"/>
                </a:solidFill>
              </a:rPr>
              <a:t>　  業務、権利擁護業務、ケアマネジメント支援</a:t>
            </a:r>
          </a:p>
        </p:txBody>
      </p:sp>
      <p:sp>
        <p:nvSpPr>
          <p:cNvPr id="14" name="正方形/長方形 13"/>
          <p:cNvSpPr/>
          <p:nvPr/>
        </p:nvSpPr>
        <p:spPr>
          <a:xfrm>
            <a:off x="1414972" y="5733256"/>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任意事業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defTabSz="914400"/>
            <a:r>
              <a:rPr lang="ja-JP" altLang="en-US" sz="1100" dirty="0" smtClean="0">
                <a:solidFill>
                  <a:schemeClr val="tx1"/>
                </a:solidFill>
              </a:rPr>
              <a:t>○ 介護</a:t>
            </a:r>
            <a:r>
              <a:rPr lang="ja-JP" altLang="en-US" sz="1100" dirty="0">
                <a:solidFill>
                  <a:schemeClr val="tx1"/>
                </a:solidFill>
              </a:rPr>
              <a:t>給付費</a:t>
            </a:r>
            <a:r>
              <a:rPr lang="ja-JP" altLang="en-US" sz="1100" dirty="0" smtClean="0">
                <a:solidFill>
                  <a:schemeClr val="tx1"/>
                </a:solidFill>
              </a:rPr>
              <a:t>適正化事業</a:t>
            </a:r>
            <a:endParaRPr lang="en-US" altLang="ja-JP" sz="1100" dirty="0" smtClean="0">
              <a:solidFill>
                <a:schemeClr val="tx1"/>
              </a:solidFill>
            </a:endParaRPr>
          </a:p>
          <a:p>
            <a:pPr defTabSz="914400"/>
            <a:r>
              <a:rPr lang="ja-JP" altLang="en-US" sz="1100" dirty="0" smtClean="0">
                <a:solidFill>
                  <a:schemeClr val="tx1"/>
                </a:solidFill>
              </a:rPr>
              <a:t>○ 家族介護支援事業</a:t>
            </a:r>
            <a:endParaRPr lang="en-US" altLang="ja-JP" sz="1100" dirty="0" smtClean="0">
              <a:solidFill>
                <a:schemeClr val="tx1"/>
              </a:solidFill>
            </a:endParaRPr>
          </a:p>
          <a:p>
            <a:pPr defTabSz="914400"/>
            <a:r>
              <a:rPr lang="ja-JP" altLang="en-US" sz="1100" dirty="0" smtClean="0">
                <a:solidFill>
                  <a:schemeClr val="tx1"/>
                </a:solidFill>
              </a:rPr>
              <a:t>○ その他の事業</a:t>
            </a:r>
            <a:endParaRPr lang="ja-JP" altLang="en-US"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059"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4400"/>
            <a:r>
              <a:rPr lang="ja-JP" altLang="en-US" sz="1400" dirty="0" smtClean="0">
                <a:solidFill>
                  <a:schemeClr val="tx1"/>
                </a:solidFill>
                <a:latin typeface="HG創英角ｺﾞｼｯｸUB" panose="020B0909000000000000" pitchFamily="49" charset="-128"/>
                <a:ea typeface="HG創英角ｺﾞｼｯｸUB" panose="020B0909000000000000" pitchFamily="49" charset="-128"/>
              </a:rPr>
              <a:t>新しい</a:t>
            </a:r>
            <a:r>
              <a:rPr lang="ja-JP" altLang="en-US" sz="1400" dirty="0">
                <a:solidFill>
                  <a:schemeClr val="tx1"/>
                </a:solidFill>
                <a:latin typeface="HG創英角ｺﾞｼｯｸUB" panose="020B0909000000000000" pitchFamily="49" charset="-128"/>
                <a:ea typeface="HG創英角ｺﾞｼｯｸUB" panose="020B0909000000000000" pitchFamily="49" charset="-128"/>
              </a:rPr>
              <a:t>介護予防・日常生活支援総合事業</a:t>
            </a:r>
            <a:endParaRPr lang="en-US" altLang="ja-JP" sz="1400" dirty="0">
              <a:solidFill>
                <a:schemeClr val="tx1"/>
              </a:solidFill>
              <a:latin typeface="HG創英角ｺﾞｼｯｸUB" panose="020B0909000000000000" pitchFamily="49" charset="-128"/>
              <a:ea typeface="HG創英角ｺﾞｼｯｸUB" panose="020B0909000000000000" pitchFamily="49" charset="-128"/>
            </a:endParaRPr>
          </a:p>
          <a:p>
            <a:pPr marL="88900" defTabSz="914400"/>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２、それ以外の者）</a:t>
            </a:r>
            <a:endParaRPr lang="en-US" altLang="ja-JP" sz="1600" dirty="0" smtClean="0">
              <a:solidFill>
                <a:schemeClr val="tx1"/>
              </a:solidFill>
              <a:latin typeface="ＤＦ特太ゴシック体" panose="020B0509000000000000" pitchFamily="49" charset="-128"/>
              <a:ea typeface="ＤＦ特太ゴシック体" panose="020B0509000000000000" pitchFamily="49" charset="-128"/>
            </a:endParaRPr>
          </a:p>
          <a:p>
            <a:pPr defTabSz="914400">
              <a:spcBef>
                <a:spcPts val="600"/>
              </a:spcBef>
            </a:pPr>
            <a:r>
              <a:rPr lang="ja-JP" altLang="en-US" sz="1200" dirty="0" smtClean="0">
                <a:solidFill>
                  <a:schemeClr val="tx1"/>
                </a:solidFill>
              </a:rPr>
              <a:t>○ 介護予防・生活支援サービス事業</a:t>
            </a:r>
            <a:endParaRPr lang="en-US" altLang="ja-JP" sz="1200" dirty="0" smtClean="0">
              <a:solidFill>
                <a:schemeClr val="tx1"/>
              </a:solidFill>
            </a:endParaRPr>
          </a:p>
          <a:p>
            <a:pPr defTabSz="914400"/>
            <a:r>
              <a:rPr lang="ja-JP" altLang="en-US" sz="1200" dirty="0">
                <a:solidFill>
                  <a:schemeClr val="tx1"/>
                </a:solidFill>
              </a:rPr>
              <a:t>　</a:t>
            </a:r>
            <a:r>
              <a:rPr lang="ja-JP" altLang="en-US" sz="1200" dirty="0" smtClean="0">
                <a:solidFill>
                  <a:schemeClr val="tx1"/>
                </a:solidFill>
              </a:rPr>
              <a:t>　</a:t>
            </a:r>
            <a:r>
              <a:rPr lang="ja-JP" altLang="en-US" sz="1200" dirty="0" smtClean="0">
                <a:solidFill>
                  <a:srgbClr val="FF0000"/>
                </a:solidFill>
              </a:rPr>
              <a:t>・訪問型サービス</a:t>
            </a:r>
            <a:endParaRPr lang="en-US" altLang="ja-JP" sz="1200" dirty="0" smtClean="0">
              <a:solidFill>
                <a:srgbClr val="FF0000"/>
              </a:solidFill>
            </a:endParaRPr>
          </a:p>
          <a:p>
            <a:pPr defTabSz="914400"/>
            <a:r>
              <a:rPr lang="ja-JP" altLang="en-US" sz="1200" dirty="0" smtClean="0">
                <a:solidFill>
                  <a:srgbClr val="FF0000"/>
                </a:solidFill>
              </a:rPr>
              <a:t>　　・通所型サービス</a:t>
            </a:r>
            <a:endParaRPr lang="en-US" altLang="ja-JP" sz="1200" dirty="0" smtClean="0">
              <a:solidFill>
                <a:srgbClr val="FF0000"/>
              </a:solidFill>
            </a:endParaRPr>
          </a:p>
          <a:p>
            <a:pPr defTabSz="914400"/>
            <a:r>
              <a:rPr lang="ja-JP" altLang="en-US" sz="1200" dirty="0">
                <a:solidFill>
                  <a:srgbClr val="FF0000"/>
                </a:solidFill>
              </a:rPr>
              <a:t>　</a:t>
            </a:r>
            <a:r>
              <a:rPr lang="ja-JP" altLang="en-US" sz="1200" dirty="0" smtClean="0">
                <a:solidFill>
                  <a:srgbClr val="FF0000"/>
                </a:solidFill>
              </a:rPr>
              <a:t>　・生活支援サービス（配食等）</a:t>
            </a:r>
            <a:endParaRPr lang="en-US" altLang="ja-JP" sz="1200" dirty="0" smtClean="0">
              <a:solidFill>
                <a:srgbClr val="FF0000"/>
              </a:solidFill>
            </a:endParaRPr>
          </a:p>
          <a:p>
            <a:pPr defTabSz="914400"/>
            <a:r>
              <a:rPr lang="ja-JP" altLang="en-US" sz="1200" dirty="0">
                <a:solidFill>
                  <a:srgbClr val="FF0000"/>
                </a:solidFill>
              </a:rPr>
              <a:t>　</a:t>
            </a:r>
            <a:r>
              <a:rPr lang="ja-JP" altLang="en-US" sz="1200" dirty="0" smtClean="0">
                <a:solidFill>
                  <a:srgbClr val="FF0000"/>
                </a:solidFill>
              </a:rPr>
              <a:t>　・介護予防支援事業（ケアマネジメント</a:t>
            </a:r>
            <a:r>
              <a:rPr lang="ja-JP" altLang="en-US" sz="1200" dirty="0" smtClean="0">
                <a:solidFill>
                  <a:schemeClr val="tx1"/>
                </a:solidFill>
              </a:rPr>
              <a:t>）</a:t>
            </a:r>
            <a:endParaRPr lang="en-US" altLang="ja-JP" sz="1200" dirty="0" smtClean="0">
              <a:solidFill>
                <a:schemeClr val="tx1"/>
              </a:solidFill>
            </a:endParaRPr>
          </a:p>
          <a:p>
            <a:pPr defTabSz="914400">
              <a:spcBef>
                <a:spcPts val="600"/>
              </a:spcBef>
            </a:pPr>
            <a:r>
              <a:rPr lang="ja-JP" altLang="en-US" sz="1200" dirty="0" smtClean="0">
                <a:solidFill>
                  <a:schemeClr val="tx1"/>
                </a:solidFill>
              </a:rPr>
              <a:t>○ 一般介護予防事業</a:t>
            </a:r>
            <a:endParaRPr lang="en-US" altLang="ja-JP" sz="1200" dirty="0" smtClean="0">
              <a:solidFill>
                <a:schemeClr val="tx1"/>
              </a:solidFill>
            </a:endParaRPr>
          </a:p>
        </p:txBody>
      </p:sp>
      <p:sp>
        <p:nvSpPr>
          <p:cNvPr id="16" name="正方形/長方形 15"/>
          <p:cNvSpPr/>
          <p:nvPr/>
        </p:nvSpPr>
        <p:spPr>
          <a:xfrm>
            <a:off x="5299059" y="3806011"/>
            <a:ext cx="4032907" cy="1850212"/>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包括的支援事業</a:t>
            </a:r>
            <a:r>
              <a:rPr lang="ja-JP" altLang="en-US" sz="1600" dirty="0">
                <a:solidFill>
                  <a:schemeClr val="tx1"/>
                </a:solidFill>
              </a:rPr>
              <a:t>　</a:t>
            </a:r>
            <a:endParaRPr lang="en-US" altLang="ja-JP" sz="1600" dirty="0" smtClean="0">
              <a:solidFill>
                <a:schemeClr val="tx1"/>
              </a:solidFill>
            </a:endParaRPr>
          </a:p>
          <a:p>
            <a:pPr defTabSz="914400">
              <a:spcBef>
                <a:spcPts val="600"/>
              </a:spcBef>
            </a:pPr>
            <a:r>
              <a:rPr lang="ja-JP" altLang="en-US" sz="1200" dirty="0" smtClean="0">
                <a:solidFill>
                  <a:schemeClr val="tx1"/>
                </a:solidFill>
              </a:rPr>
              <a:t>○ 地域包括支援センターの運営</a:t>
            </a:r>
            <a:endParaRPr lang="en-US" altLang="ja-JP" sz="1200" dirty="0" smtClean="0">
              <a:solidFill>
                <a:schemeClr val="tx1"/>
              </a:solidFill>
            </a:endParaRPr>
          </a:p>
          <a:p>
            <a:pPr marL="271463" defTabSz="914400">
              <a:lnSpc>
                <a:spcPts val="1500"/>
              </a:lnSpc>
            </a:pPr>
            <a:r>
              <a:rPr lang="ja-JP" altLang="en-US" sz="1100" dirty="0" smtClean="0">
                <a:solidFill>
                  <a:schemeClr val="tx1"/>
                </a:solidFill>
              </a:rPr>
              <a:t>（左記に加え、</a:t>
            </a:r>
            <a:r>
              <a:rPr lang="ja-JP" altLang="en-US" sz="1100" b="1" dirty="0" smtClean="0">
                <a:solidFill>
                  <a:schemeClr val="tx1"/>
                </a:solidFill>
              </a:rPr>
              <a:t>地域ケア会議の充実</a:t>
            </a:r>
            <a:r>
              <a:rPr lang="ja-JP" altLang="en-US" sz="1100" dirty="0" smtClean="0">
                <a:solidFill>
                  <a:schemeClr val="tx1"/>
                </a:solidFill>
              </a:rPr>
              <a:t>）</a:t>
            </a:r>
            <a:endParaRPr lang="en-US" altLang="ja-JP" sz="1100" dirty="0" smtClean="0">
              <a:solidFill>
                <a:schemeClr val="tx1"/>
              </a:solidFill>
            </a:endParaRPr>
          </a:p>
          <a:p>
            <a:pPr defTabSz="914400">
              <a:spcBef>
                <a:spcPts val="300"/>
              </a:spcBef>
            </a:pPr>
            <a:r>
              <a:rPr lang="ja-JP" altLang="en-US" sz="1200" dirty="0" smtClean="0">
                <a:solidFill>
                  <a:schemeClr val="tx1"/>
                </a:solidFill>
              </a:rPr>
              <a:t>○ </a:t>
            </a:r>
            <a:r>
              <a:rPr lang="ja-JP" altLang="en-US" sz="1200" b="1" dirty="0" smtClean="0">
                <a:solidFill>
                  <a:srgbClr val="FF0000"/>
                </a:solidFill>
              </a:rPr>
              <a:t>在宅医療・介護連携推進事業</a:t>
            </a:r>
            <a:endParaRPr lang="en-US" altLang="ja-JP" sz="1200" b="1" dirty="0" smtClean="0">
              <a:solidFill>
                <a:srgbClr val="FF0000"/>
              </a:solidFill>
            </a:endParaRPr>
          </a:p>
          <a:p>
            <a:pPr defTabSz="914400">
              <a:spcBef>
                <a:spcPts val="300"/>
              </a:spcBef>
            </a:pPr>
            <a:r>
              <a:rPr lang="ja-JP" altLang="en-US" sz="1200" dirty="0" smtClean="0">
                <a:solidFill>
                  <a:schemeClr val="tx1"/>
                </a:solidFill>
              </a:rPr>
              <a:t>○ </a:t>
            </a:r>
            <a:r>
              <a:rPr lang="ja-JP" altLang="en-US" sz="1200" b="1" dirty="0" smtClean="0">
                <a:solidFill>
                  <a:srgbClr val="FF0000"/>
                </a:solidFill>
              </a:rPr>
              <a:t>認知症施策推進事業</a:t>
            </a:r>
            <a:endParaRPr lang="en-US" altLang="ja-JP" sz="1200" b="1" dirty="0" smtClean="0">
              <a:solidFill>
                <a:srgbClr val="FF0000"/>
              </a:solidFill>
            </a:endParaRPr>
          </a:p>
          <a:p>
            <a:pPr defTabSz="914400">
              <a:spcBef>
                <a:spcPts val="300"/>
              </a:spcBef>
            </a:pPr>
            <a:r>
              <a:rPr lang="ja-JP" altLang="en-US" sz="1200" dirty="0">
                <a:solidFill>
                  <a:schemeClr val="tx1"/>
                </a:solidFill>
              </a:rPr>
              <a:t>　</a:t>
            </a:r>
            <a:r>
              <a:rPr lang="ja-JP" altLang="en-US" sz="1100" dirty="0" smtClean="0">
                <a:solidFill>
                  <a:schemeClr val="tx1"/>
                </a:solidFill>
              </a:rPr>
              <a:t>（認知症初期集中支援チーム、認知症地域支援推進員 等）</a:t>
            </a:r>
            <a:endParaRPr lang="en-US" altLang="ja-JP" sz="1100" dirty="0" smtClean="0">
              <a:solidFill>
                <a:schemeClr val="tx1"/>
              </a:solidFill>
            </a:endParaRPr>
          </a:p>
          <a:p>
            <a:pPr defTabSz="914400">
              <a:spcBef>
                <a:spcPts val="300"/>
              </a:spcBef>
            </a:pPr>
            <a:r>
              <a:rPr lang="ja-JP" altLang="en-US" sz="1200" dirty="0" smtClean="0">
                <a:solidFill>
                  <a:schemeClr val="tx1"/>
                </a:solidFill>
              </a:rPr>
              <a:t>○ </a:t>
            </a:r>
            <a:r>
              <a:rPr lang="ja-JP" altLang="en-US" sz="1200" b="1" dirty="0" smtClean="0">
                <a:solidFill>
                  <a:srgbClr val="FF0000"/>
                </a:solidFill>
              </a:rPr>
              <a:t>生活支援体制整備事業</a:t>
            </a:r>
            <a:endParaRPr lang="en-US" altLang="ja-JP" sz="1200" b="1" dirty="0">
              <a:solidFill>
                <a:srgbClr val="FF0000"/>
              </a:solidFill>
            </a:endParaRPr>
          </a:p>
          <a:p>
            <a:pPr marL="271463" defTabSz="914400"/>
            <a:r>
              <a:rPr lang="ja-JP" altLang="en-US" sz="1100" dirty="0" smtClean="0">
                <a:solidFill>
                  <a:schemeClr val="tx1"/>
                </a:solidFill>
              </a:rPr>
              <a:t>（コーディネーターの配置、協議体の設置等）</a:t>
            </a:r>
            <a:endParaRPr lang="en-US" altLang="ja-JP" sz="1100" dirty="0">
              <a:solidFill>
                <a:schemeClr val="tx1"/>
              </a:solidFill>
            </a:endParaRPr>
          </a:p>
        </p:txBody>
      </p:sp>
      <p:sp>
        <p:nvSpPr>
          <p:cNvPr id="19" name="正方形/長方形 18"/>
          <p:cNvSpPr/>
          <p:nvPr/>
        </p:nvSpPr>
        <p:spPr>
          <a:xfrm>
            <a:off x="5298012" y="1202017"/>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予防給付</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（要支援</a:t>
            </a:r>
            <a:r>
              <a:rPr lang="en-US" altLang="ja-JP" sz="1100" dirty="0" smtClean="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～２）</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4" y="4293096"/>
            <a:ext cx="202836" cy="1296145"/>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600"/>
          </a:p>
        </p:txBody>
      </p:sp>
      <p:sp>
        <p:nvSpPr>
          <p:cNvPr id="20" name="テキスト ボックス 19"/>
          <p:cNvSpPr txBox="1"/>
          <p:nvPr/>
        </p:nvSpPr>
        <p:spPr>
          <a:xfrm>
            <a:off x="4800785" y="4725144"/>
            <a:ext cx="360039" cy="461665"/>
          </a:xfrm>
          <a:prstGeom prst="rect">
            <a:avLst/>
          </a:prstGeom>
          <a:noFill/>
        </p:spPr>
        <p:txBody>
          <a:bodyPr wrap="square" rtlCol="0">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充実</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567"/>
            <a:ext cx="999118" cy="261610"/>
          </a:xfrm>
          <a:prstGeom prst="rect">
            <a:avLst/>
          </a:prstGeom>
          <a:noFill/>
        </p:spPr>
        <p:txBody>
          <a:bodyPr wrap="square" rtlCol="0">
            <a:spAutoFit/>
          </a:bodyPr>
          <a:lstStyle/>
          <a:p>
            <a:pPr defTabSz="914400"/>
            <a:r>
              <a:rPr lang="ja-JP" altLang="en-US" sz="1100" dirty="0" smtClean="0">
                <a:latin typeface="HG丸ｺﾞｼｯｸM-PRO" panose="020F0600000000000000" pitchFamily="50" charset="-128"/>
                <a:ea typeface="HG丸ｺﾞｼｯｸM-PRO" panose="020F0600000000000000" pitchFamily="50" charset="-128"/>
              </a:rPr>
              <a:t>事業に移行</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476590" y="1279542"/>
            <a:ext cx="1874948"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ja-JP" altLang="en-US" sz="1200" dirty="0" smtClean="0">
                <a:solidFill>
                  <a:schemeClr val="tx1"/>
                </a:solidFill>
              </a:rPr>
              <a:t>訪問看護、福祉用具等</a:t>
            </a:r>
          </a:p>
        </p:txBody>
      </p:sp>
      <p:sp>
        <p:nvSpPr>
          <p:cNvPr id="28" name="角丸四角形 27"/>
          <p:cNvSpPr/>
          <p:nvPr/>
        </p:nvSpPr>
        <p:spPr>
          <a:xfrm>
            <a:off x="2476379" y="1656433"/>
            <a:ext cx="1874948"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200" dirty="0" smtClean="0">
                <a:solidFill>
                  <a:schemeClr val="tx1"/>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600"/>
          </a:p>
        </p:txBody>
      </p:sp>
      <p:sp>
        <p:nvSpPr>
          <p:cNvPr id="32" name="テキスト ボックス 31"/>
          <p:cNvSpPr txBox="1"/>
          <p:nvPr/>
        </p:nvSpPr>
        <p:spPr>
          <a:xfrm>
            <a:off x="4800785" y="2631888"/>
            <a:ext cx="360039" cy="646331"/>
          </a:xfrm>
          <a:prstGeom prst="rect">
            <a:avLst/>
          </a:prstGeom>
          <a:noFill/>
        </p:spPr>
        <p:txBody>
          <a:bodyPr wrap="square" rtlCol="0">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多様化</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059" y="5740696"/>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44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任意事業</a:t>
            </a:r>
            <a:endParaRPr lang="en-US" altLang="ja-JP" sz="1600" dirty="0" smtClean="0">
              <a:solidFill>
                <a:schemeClr val="tx1"/>
              </a:solidFill>
              <a:latin typeface="HG創英角ｺﾞｼｯｸUB" panose="020B0909000000000000" pitchFamily="49" charset="-128"/>
              <a:ea typeface="HG創英角ｺﾞｼｯｸUB" panose="020B0909000000000000" pitchFamily="49" charset="-128"/>
            </a:endParaRPr>
          </a:p>
          <a:p>
            <a:pPr defTabSz="914400"/>
            <a:r>
              <a:rPr lang="ja-JP" altLang="en-US" sz="1100" dirty="0" smtClean="0">
                <a:solidFill>
                  <a:schemeClr val="tx1"/>
                </a:solidFill>
              </a:rPr>
              <a:t>○ 介護</a:t>
            </a:r>
            <a:r>
              <a:rPr lang="ja-JP" altLang="en-US" sz="1100" dirty="0">
                <a:solidFill>
                  <a:schemeClr val="tx1"/>
                </a:solidFill>
              </a:rPr>
              <a:t>給付費</a:t>
            </a:r>
            <a:r>
              <a:rPr lang="ja-JP" altLang="en-US" sz="1100" dirty="0" smtClean="0">
                <a:solidFill>
                  <a:schemeClr val="tx1"/>
                </a:solidFill>
              </a:rPr>
              <a:t>適正化事業</a:t>
            </a:r>
            <a:endParaRPr lang="en-US" altLang="ja-JP" sz="1100" dirty="0" smtClean="0">
              <a:solidFill>
                <a:schemeClr val="tx1"/>
              </a:solidFill>
            </a:endParaRPr>
          </a:p>
          <a:p>
            <a:pPr defTabSz="914400"/>
            <a:r>
              <a:rPr lang="ja-JP" altLang="en-US" sz="1100" dirty="0" smtClean="0">
                <a:solidFill>
                  <a:schemeClr val="tx1"/>
                </a:solidFill>
              </a:rPr>
              <a:t>○ 家族介護支援事業</a:t>
            </a:r>
            <a:endParaRPr lang="en-US" altLang="ja-JP" sz="1100" dirty="0" smtClean="0">
              <a:solidFill>
                <a:schemeClr val="tx1"/>
              </a:solidFill>
            </a:endParaRPr>
          </a:p>
          <a:p>
            <a:pPr defTabSz="914400"/>
            <a:r>
              <a:rPr lang="ja-JP" altLang="en-US" sz="1100" dirty="0" smtClean="0">
                <a:solidFill>
                  <a:schemeClr val="tx1"/>
                </a:solidFill>
              </a:rPr>
              <a:t>○ その他の事業</a:t>
            </a:r>
            <a:endParaRPr lang="ja-JP" altLang="en-US"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483" y="2996952"/>
            <a:ext cx="2816775"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ja-JP" altLang="en-US" sz="1600"/>
          </a:p>
        </p:txBody>
      </p:sp>
      <p:sp>
        <p:nvSpPr>
          <p:cNvPr id="52" name="正方形/長方形 51"/>
          <p:cNvSpPr/>
          <p:nvPr/>
        </p:nvSpPr>
        <p:spPr>
          <a:xfrm>
            <a:off x="944374" y="2140604"/>
            <a:ext cx="389140" cy="4464092"/>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地域</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支援事業</a:t>
            </a:r>
            <a:endParaRPr lang="en-US" altLang="ja-JP" sz="1100" dirty="0">
              <a:solidFill>
                <a:schemeClr val="tx1"/>
              </a:solidFill>
            </a:endParaRPr>
          </a:p>
        </p:txBody>
      </p:sp>
      <p:sp>
        <p:nvSpPr>
          <p:cNvPr id="54" name="正方形/長方形 53"/>
          <p:cNvSpPr/>
          <p:nvPr/>
        </p:nvSpPr>
        <p:spPr>
          <a:xfrm>
            <a:off x="9388844" y="1697523"/>
            <a:ext cx="353764" cy="4907173"/>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4400"/>
            <a:r>
              <a:rPr lang="ja-JP" altLang="en-US" sz="1600" dirty="0">
                <a:solidFill>
                  <a:schemeClr val="tx1"/>
                </a:solidFill>
                <a:latin typeface="ＤＦ特太ゴシック体" panose="020B0509000000000000" pitchFamily="49" charset="-128"/>
                <a:ea typeface="ＤＦ特太ゴシック体" panose="020B0509000000000000" pitchFamily="49" charset="-128"/>
              </a:rPr>
              <a:t>地域</a:t>
            </a:r>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支援事業</a:t>
            </a:r>
            <a:endParaRPr lang="en-US" altLang="ja-JP" sz="1100" dirty="0">
              <a:solidFill>
                <a:schemeClr val="tx1"/>
              </a:solidFill>
            </a:endParaRPr>
          </a:p>
        </p:txBody>
      </p:sp>
      <p:sp>
        <p:nvSpPr>
          <p:cNvPr id="55" name="正方形/長方形 54"/>
          <p:cNvSpPr/>
          <p:nvPr/>
        </p:nvSpPr>
        <p:spPr>
          <a:xfrm>
            <a:off x="944385" y="713799"/>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介護給付 </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要介護</a:t>
            </a:r>
            <a:r>
              <a:rPr lang="en-US" altLang="ja-JP" sz="1100" dirty="0" smtClean="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smtClean="0">
                <a:solidFill>
                  <a:schemeClr val="tx1"/>
                </a:solidFill>
                <a:latin typeface="ＤＦ特太ゴシック体" panose="020B0509000000000000" pitchFamily="49" charset="-128"/>
                <a:ea typeface="ＤＦ特太ゴシック体" panose="020B0509000000000000" pitchFamily="49" charset="-128"/>
              </a:rPr>
              <a:t>～５）</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7" y="722461"/>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defTabSz="914400"/>
            <a:r>
              <a:rPr lang="ja-JP" altLang="en-US" sz="1600" dirty="0" smtClean="0">
                <a:solidFill>
                  <a:schemeClr val="tx1"/>
                </a:solidFill>
                <a:latin typeface="ＤＦ特太ゴシック体" panose="020B0509000000000000" pitchFamily="49" charset="-128"/>
                <a:ea typeface="ＤＦ特太ゴシック体" panose="020B0509000000000000" pitchFamily="49" charset="-128"/>
              </a:rPr>
              <a:t>　介護</a:t>
            </a:r>
            <a:r>
              <a:rPr lang="ja-JP" altLang="en-US" sz="1600" dirty="0">
                <a:solidFill>
                  <a:schemeClr val="tx1"/>
                </a:solidFill>
                <a:latin typeface="ＤＦ特太ゴシック体" panose="020B0509000000000000" pitchFamily="49" charset="-128"/>
                <a:ea typeface="ＤＦ特太ゴシック体" panose="020B0509000000000000" pitchFamily="49" charset="-128"/>
              </a:rPr>
              <a:t>給付</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（要介護</a:t>
            </a:r>
            <a:r>
              <a:rPr lang="en-US" altLang="ja-JP" sz="1100" dirty="0">
                <a:solidFill>
                  <a:schemeClr val="tx1"/>
                </a:solidFill>
                <a:latin typeface="ＤＦ特太ゴシック体" panose="020B0509000000000000" pitchFamily="49" charset="-128"/>
                <a:ea typeface="ＤＦ特太ゴシック体" panose="020B0509000000000000" pitchFamily="49" charset="-128"/>
              </a:rPr>
              <a:t>1</a:t>
            </a:r>
            <a:r>
              <a:rPr lang="ja-JP" altLang="en-US" sz="1100" dirty="0">
                <a:solidFill>
                  <a:schemeClr val="tx1"/>
                </a:solidFill>
                <a:latin typeface="ＤＦ特太ゴシック体" panose="020B0509000000000000" pitchFamily="49" charset="-128"/>
                <a:ea typeface="ＤＦ特太ゴシック体" panose="020B0509000000000000" pitchFamily="49" charset="-128"/>
              </a:rPr>
              <a:t>～５）</a:t>
            </a:r>
            <a:endParaRPr lang="en-US" altLang="ja-JP" sz="1100" dirty="0" smtClean="0">
              <a:solidFill>
                <a:schemeClr val="tx1"/>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1401" y="527853"/>
            <a:ext cx="9852321" cy="6167929"/>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600">
              <a:solidFill>
                <a:schemeClr val="tx1"/>
              </a:solidFill>
            </a:endParaRPr>
          </a:p>
        </p:txBody>
      </p:sp>
      <p:sp>
        <p:nvSpPr>
          <p:cNvPr id="34" name="テキスト ボックス 33"/>
          <p:cNvSpPr txBox="1"/>
          <p:nvPr/>
        </p:nvSpPr>
        <p:spPr>
          <a:xfrm>
            <a:off x="2073947" y="454159"/>
            <a:ext cx="769441" cy="184666"/>
          </a:xfrm>
          <a:prstGeom prst="rect">
            <a:avLst/>
          </a:prstGeom>
          <a:solidFill>
            <a:schemeClr val="bg1"/>
          </a:solidFill>
        </p:spPr>
        <p:txBody>
          <a:bodyPr wrap="none" lIns="0" tIns="0" rIns="0" bIns="0" rtlCol="0">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改正前</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20" y="469548"/>
            <a:ext cx="769441" cy="184666"/>
          </a:xfrm>
          <a:prstGeom prst="rect">
            <a:avLst/>
          </a:prstGeom>
          <a:solidFill>
            <a:schemeClr val="bg1"/>
          </a:solidFill>
        </p:spPr>
        <p:txBody>
          <a:bodyPr wrap="none" lIns="0" tIns="0" rIns="0" bIns="0" rtlCol="0" anchor="ctr">
            <a:spAutoFit/>
          </a:bodyPr>
          <a:lstStyle/>
          <a:p>
            <a:pPr defTabSz="914400"/>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改正後</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90148" y="475157"/>
            <a:ext cx="1001384" cy="187285"/>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defTabSz="914400"/>
            <a:r>
              <a:rPr lang="ja-JP" altLang="en-US" sz="1100" dirty="0" smtClean="0">
                <a:solidFill>
                  <a:schemeClr val="tx1"/>
                </a:solidFill>
              </a:rPr>
              <a:t>介護保険制度</a:t>
            </a:r>
            <a:endParaRPr lang="ja-JP" altLang="en-US" sz="1100" dirty="0">
              <a:solidFill>
                <a:schemeClr val="tx1"/>
              </a:solidFill>
            </a:endParaRPr>
          </a:p>
        </p:txBody>
      </p:sp>
      <p:sp>
        <p:nvSpPr>
          <p:cNvPr id="38" name="テキスト ボックス 37"/>
          <p:cNvSpPr txBox="1"/>
          <p:nvPr/>
        </p:nvSpPr>
        <p:spPr>
          <a:xfrm>
            <a:off x="4450192" y="2014813"/>
            <a:ext cx="999118" cy="430887"/>
          </a:xfrm>
          <a:prstGeom prst="rect">
            <a:avLst/>
          </a:prstGeom>
          <a:noFill/>
          <a:ln w="9525" cmpd="sng">
            <a:noFill/>
          </a:ln>
        </p:spPr>
        <p:txBody>
          <a:bodyPr wrap="square" rtlCol="0">
            <a:spAutoFit/>
          </a:bodyPr>
          <a:lstStyle/>
          <a:p>
            <a:pPr defTabSz="914400"/>
            <a:r>
              <a:rPr lang="ja-JP" altLang="en-US" sz="1050" dirty="0" smtClean="0">
                <a:latin typeface="HG丸ｺﾞｼｯｸM-PRO" panose="020F0600000000000000" pitchFamily="50" charset="-128"/>
                <a:ea typeface="HG丸ｺﾞｼｯｸM-PRO" panose="020F0600000000000000" pitchFamily="50" charset="-128"/>
              </a:rPr>
              <a:t>全市町村で実施</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0" y="2"/>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4400"/>
            <a:r>
              <a:rPr lang="ja-JP" altLang="en-US" b="1" dirty="0" smtClean="0">
                <a:solidFill>
                  <a:schemeClr val="tx1"/>
                </a:solidFill>
                <a:latin typeface="+mn-ea"/>
              </a:rPr>
              <a:t>地域支援事業の全体像</a:t>
            </a:r>
            <a:endParaRPr lang="ja-JP" altLang="en-US" b="1" dirty="0">
              <a:solidFill>
                <a:schemeClr val="tx1"/>
              </a:solidFill>
              <a:latin typeface="+mn-ea"/>
            </a:endParaRPr>
          </a:p>
        </p:txBody>
      </p:sp>
      <p:sp>
        <p:nvSpPr>
          <p:cNvPr id="24" name="テキスト ボックス 23"/>
          <p:cNvSpPr txBox="1"/>
          <p:nvPr/>
        </p:nvSpPr>
        <p:spPr>
          <a:xfrm>
            <a:off x="4328931" y="969334"/>
            <a:ext cx="1394339" cy="246221"/>
          </a:xfrm>
          <a:prstGeom prst="rect">
            <a:avLst/>
          </a:prstGeom>
          <a:noFill/>
          <a:ln w="9525" cmpd="sng">
            <a:noFill/>
          </a:ln>
        </p:spPr>
        <p:txBody>
          <a:bodyPr wrap="square" rtlCol="0">
            <a:spAutoFit/>
          </a:bodyPr>
          <a:lstStyle/>
          <a:p>
            <a:pPr defTabSz="914400"/>
            <a:r>
              <a:rPr lang="ja-JP" altLang="en-US" sz="1000" dirty="0" smtClean="0">
                <a:solidFill>
                  <a:srgbClr val="FF0000"/>
                </a:solidFill>
                <a:latin typeface="HG丸ｺﾞｼｯｸM-PRO" panose="020F0600000000000000" pitchFamily="50" charset="-128"/>
                <a:ea typeface="HG丸ｺﾞｼｯｸM-PRO" panose="020F0600000000000000" pitchFamily="50" charset="-128"/>
              </a:rPr>
              <a:t>改正前</a:t>
            </a:r>
            <a:r>
              <a:rPr lang="ja-JP" altLang="en-US" sz="1000" dirty="0" smtClean="0">
                <a:latin typeface="HG丸ｺﾞｼｯｸM-PRO" panose="020F0600000000000000" pitchFamily="50" charset="-128"/>
                <a:ea typeface="HG丸ｺﾞｼｯｸM-PRO" panose="020F0600000000000000" pitchFamily="50" charset="-128"/>
              </a:rPr>
              <a:t>と同様</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0" name="角丸四角形 39"/>
          <p:cNvSpPr/>
          <p:nvPr/>
        </p:nvSpPr>
        <p:spPr>
          <a:xfrm>
            <a:off x="5370178" y="5186808"/>
            <a:ext cx="3961788" cy="46941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a:t>
            </a:fld>
            <a:endParaRPr lang="en-US" altLang="ja-JP" sz="1600" b="1" dirty="0">
              <a:solidFill>
                <a:prstClr val="black"/>
              </a:solidFill>
              <a:latin typeface="+mn-ea"/>
            </a:endParaRPr>
          </a:p>
        </p:txBody>
      </p:sp>
    </p:spTree>
    <p:extLst>
      <p:ext uri="{BB962C8B-B14F-4D97-AF65-F5344CB8AC3E}">
        <p14:creationId xmlns:p14="http://schemas.microsoft.com/office/powerpoint/2010/main" val="4243421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3016" y="5319752"/>
            <a:ext cx="1454944"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図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098" y="3359150"/>
            <a:ext cx="1972601"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p:cNvSpPr/>
          <p:nvPr/>
        </p:nvSpPr>
        <p:spPr>
          <a:xfrm>
            <a:off x="3088758" y="1914525"/>
            <a:ext cx="6684831" cy="3405188"/>
          </a:xfrm>
          <a:prstGeom prst="rect">
            <a:avLst/>
          </a:prstGeom>
          <a:solidFill>
            <a:schemeClr val="accent6">
              <a:lumMod val="20000"/>
              <a:lumOff val="80000"/>
              <a:alpha val="31000"/>
            </a:schemeClr>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pic>
        <p:nvPicPr>
          <p:cNvPr id="35845" name="図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4735" y="3292475"/>
            <a:ext cx="24025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p:cNvSpPr/>
          <p:nvPr/>
        </p:nvSpPr>
        <p:spPr>
          <a:xfrm>
            <a:off x="866780" y="185741"/>
            <a:ext cx="8499210" cy="784225"/>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rIns="36000" anchor="ctr"/>
          <a:lstStyle/>
          <a:p>
            <a:pPr algn="ctr" eaLnBrk="0" fontAlgn="base" hangingPunct="0">
              <a:spcBef>
                <a:spcPct val="0"/>
              </a:spcBef>
              <a:spcAft>
                <a:spcPct val="0"/>
              </a:spcAft>
              <a:defRPr/>
            </a:pPr>
            <a:r>
              <a:rPr lang="ja-JP" altLang="en-US" sz="2400" b="1" dirty="0">
                <a:solidFill>
                  <a:srgbClr val="F79646">
                    <a:lumMod val="50000"/>
                  </a:srgbClr>
                </a:solidFill>
              </a:rPr>
              <a:t>訪問型サービスＡとして参画した生協の</a:t>
            </a:r>
            <a:endParaRPr lang="en-US" altLang="ja-JP" sz="2400" b="1" dirty="0">
              <a:solidFill>
                <a:srgbClr val="F79646">
                  <a:lumMod val="50000"/>
                </a:srgbClr>
              </a:solidFill>
            </a:endParaRPr>
          </a:p>
          <a:p>
            <a:pPr algn="ctr" eaLnBrk="0" fontAlgn="base" hangingPunct="0">
              <a:spcBef>
                <a:spcPct val="0"/>
              </a:spcBef>
              <a:spcAft>
                <a:spcPct val="0"/>
              </a:spcAft>
              <a:defRPr/>
            </a:pPr>
            <a:r>
              <a:rPr lang="ja-JP" altLang="en-US" sz="2400" b="1" dirty="0">
                <a:solidFill>
                  <a:srgbClr val="F79646">
                    <a:lumMod val="50000"/>
                  </a:srgbClr>
                </a:solidFill>
              </a:rPr>
              <a:t>事業実施展開イメージ</a:t>
            </a:r>
          </a:p>
        </p:txBody>
      </p:sp>
      <p:sp>
        <p:nvSpPr>
          <p:cNvPr id="5" name="角丸四角形 4"/>
          <p:cNvSpPr/>
          <p:nvPr/>
        </p:nvSpPr>
        <p:spPr>
          <a:xfrm>
            <a:off x="3030277" y="1150938"/>
            <a:ext cx="3460221" cy="531812"/>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ja-JP" altLang="en-US" sz="2000" dirty="0">
                <a:solidFill>
                  <a:prstClr val="black"/>
                </a:solidFill>
              </a:rPr>
              <a:t>花</a:t>
            </a:r>
            <a:r>
              <a:rPr lang="ja-JP" altLang="en-US" sz="2000" dirty="0" err="1">
                <a:solidFill>
                  <a:prstClr val="black"/>
                </a:solidFill>
              </a:rPr>
              <a:t>いちりん</a:t>
            </a:r>
            <a:r>
              <a:rPr lang="ja-JP" altLang="en-US" sz="2000" dirty="0">
                <a:solidFill>
                  <a:prstClr val="black"/>
                </a:solidFill>
              </a:rPr>
              <a:t>流山</a:t>
            </a:r>
            <a:endParaRPr lang="en-US" altLang="ja-JP" sz="2000" dirty="0">
              <a:solidFill>
                <a:prstClr val="black"/>
              </a:solidFill>
            </a:endParaRPr>
          </a:p>
          <a:p>
            <a:pPr algn="ctr" eaLnBrk="0" fontAlgn="base" hangingPunct="0">
              <a:spcBef>
                <a:spcPct val="0"/>
              </a:spcBef>
              <a:spcAft>
                <a:spcPct val="0"/>
              </a:spcAft>
              <a:defRPr/>
            </a:pPr>
            <a:r>
              <a:rPr lang="ja-JP" altLang="en-US" sz="1400" dirty="0">
                <a:solidFill>
                  <a:prstClr val="black"/>
                </a:solidFill>
              </a:rPr>
              <a:t>（千葉県高齢者生活協同組合）</a:t>
            </a:r>
          </a:p>
        </p:txBody>
      </p:sp>
      <p:sp>
        <p:nvSpPr>
          <p:cNvPr id="6" name="角丸四角形 5"/>
          <p:cNvSpPr/>
          <p:nvPr/>
        </p:nvSpPr>
        <p:spPr>
          <a:xfrm>
            <a:off x="266574" y="2057401"/>
            <a:ext cx="2658798" cy="804863"/>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ja-JP" altLang="en-US" dirty="0">
                <a:solidFill>
                  <a:prstClr val="black"/>
                </a:solidFill>
              </a:rPr>
              <a:t>現行の訪問介護相当</a:t>
            </a:r>
            <a:endParaRPr lang="en-US" altLang="ja-JP" dirty="0">
              <a:solidFill>
                <a:prstClr val="black"/>
              </a:solidFill>
            </a:endParaRPr>
          </a:p>
          <a:p>
            <a:pPr algn="ctr" eaLnBrk="0" fontAlgn="base" hangingPunct="0">
              <a:spcBef>
                <a:spcPct val="0"/>
              </a:spcBef>
              <a:spcAft>
                <a:spcPct val="0"/>
              </a:spcAft>
              <a:defRPr/>
            </a:pPr>
            <a:r>
              <a:rPr lang="ja-JP" altLang="en-US" sz="1300" dirty="0">
                <a:solidFill>
                  <a:prstClr val="black"/>
                </a:solidFill>
              </a:rPr>
              <a:t>★介護予防訪問介護事業所</a:t>
            </a:r>
            <a:endParaRPr lang="en-US" altLang="ja-JP" sz="1300" dirty="0">
              <a:solidFill>
                <a:prstClr val="black"/>
              </a:solidFill>
            </a:endParaRPr>
          </a:p>
          <a:p>
            <a:pPr algn="ctr" eaLnBrk="0" fontAlgn="base" hangingPunct="0">
              <a:spcBef>
                <a:spcPct val="0"/>
              </a:spcBef>
              <a:spcAft>
                <a:spcPct val="0"/>
              </a:spcAft>
              <a:defRPr/>
            </a:pPr>
            <a:r>
              <a:rPr lang="ja-JP" altLang="en-US" sz="1300" dirty="0">
                <a:solidFill>
                  <a:prstClr val="black"/>
                </a:solidFill>
              </a:rPr>
              <a:t>からのみなし指定</a:t>
            </a:r>
          </a:p>
        </p:txBody>
      </p:sp>
      <p:sp>
        <p:nvSpPr>
          <p:cNvPr id="7" name="角丸四角形 6"/>
          <p:cNvSpPr/>
          <p:nvPr/>
        </p:nvSpPr>
        <p:spPr>
          <a:xfrm>
            <a:off x="3233213" y="2014538"/>
            <a:ext cx="2763706" cy="836612"/>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ja-JP" altLang="en-US" dirty="0">
                <a:solidFill>
                  <a:prstClr val="black"/>
                </a:solidFill>
              </a:rPr>
              <a:t>訪問型サービスＡ</a:t>
            </a:r>
            <a:endParaRPr lang="en-US" altLang="ja-JP" dirty="0">
              <a:solidFill>
                <a:prstClr val="black"/>
              </a:solidFill>
            </a:endParaRPr>
          </a:p>
          <a:p>
            <a:pPr algn="ctr" eaLnBrk="0" fontAlgn="base" hangingPunct="0">
              <a:spcBef>
                <a:spcPct val="0"/>
              </a:spcBef>
              <a:spcAft>
                <a:spcPct val="0"/>
              </a:spcAft>
              <a:defRPr/>
            </a:pPr>
            <a:r>
              <a:rPr lang="ja-JP" altLang="en-US" sz="1400" dirty="0">
                <a:solidFill>
                  <a:prstClr val="black"/>
                </a:solidFill>
              </a:rPr>
              <a:t>★４月１日付け事業者指定</a:t>
            </a:r>
          </a:p>
        </p:txBody>
      </p:sp>
      <p:sp>
        <p:nvSpPr>
          <p:cNvPr id="8" name="角丸四角形 7"/>
          <p:cNvSpPr/>
          <p:nvPr/>
        </p:nvSpPr>
        <p:spPr>
          <a:xfrm>
            <a:off x="6645288" y="2057401"/>
            <a:ext cx="3069829" cy="804863"/>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72000" rIns="36000" anchor="ctr"/>
          <a:lstStyle/>
          <a:p>
            <a:pPr algn="ctr" eaLnBrk="0" fontAlgn="base" hangingPunct="0">
              <a:spcBef>
                <a:spcPct val="0"/>
              </a:spcBef>
              <a:spcAft>
                <a:spcPct val="0"/>
              </a:spcAft>
              <a:defRPr/>
            </a:pPr>
            <a:r>
              <a:rPr lang="ja-JP" altLang="en-US" dirty="0">
                <a:solidFill>
                  <a:prstClr val="black"/>
                </a:solidFill>
              </a:rPr>
              <a:t>地域サポートセンター</a:t>
            </a:r>
            <a:endParaRPr lang="en-US" altLang="ja-JP" dirty="0">
              <a:solidFill>
                <a:prstClr val="black"/>
              </a:solidFill>
            </a:endParaRPr>
          </a:p>
          <a:p>
            <a:pPr algn="ctr" eaLnBrk="0" fontAlgn="base" hangingPunct="0">
              <a:spcBef>
                <a:spcPct val="0"/>
              </a:spcBef>
              <a:spcAft>
                <a:spcPct val="0"/>
              </a:spcAft>
              <a:defRPr/>
            </a:pPr>
            <a:r>
              <a:rPr lang="ja-JP" altLang="en-US" sz="1400" dirty="0">
                <a:solidFill>
                  <a:prstClr val="black"/>
                </a:solidFill>
              </a:rPr>
              <a:t>（有償ボランティア：独自サービス）</a:t>
            </a:r>
          </a:p>
        </p:txBody>
      </p:sp>
      <p:sp>
        <p:nvSpPr>
          <p:cNvPr id="9" name="二等辺三角形 8"/>
          <p:cNvSpPr/>
          <p:nvPr/>
        </p:nvSpPr>
        <p:spPr>
          <a:xfrm rot="10800000">
            <a:off x="1009519" y="2951163"/>
            <a:ext cx="658680" cy="379412"/>
          </a:xfrm>
          <a:prstGeom prst="triangle">
            <a:avLst/>
          </a:prstGeom>
          <a:solidFill>
            <a:srgbClr val="FFFF6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1" name="角丸四角形 10"/>
          <p:cNvSpPr/>
          <p:nvPr/>
        </p:nvSpPr>
        <p:spPr>
          <a:xfrm>
            <a:off x="165100" y="5208627"/>
            <a:ext cx="2760266" cy="138588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anchor="ctr"/>
          <a:lstStyle/>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主に、身体介護のほか、現在介護予防給付により介護予防訪問介護を利用している要支援者向けた</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当面のサービス</a:t>
            </a:r>
          </a:p>
        </p:txBody>
      </p:sp>
      <p:sp>
        <p:nvSpPr>
          <p:cNvPr id="12" name="二等辺三角形 11"/>
          <p:cNvSpPr/>
          <p:nvPr/>
        </p:nvSpPr>
        <p:spPr>
          <a:xfrm rot="10800000">
            <a:off x="4631413" y="2933700"/>
            <a:ext cx="662119" cy="387350"/>
          </a:xfrm>
          <a:prstGeom prst="triangle">
            <a:avLst/>
          </a:prstGeom>
          <a:solidFill>
            <a:srgbClr val="00E3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5" name="角丸四角形 14"/>
          <p:cNvSpPr/>
          <p:nvPr/>
        </p:nvSpPr>
        <p:spPr>
          <a:xfrm>
            <a:off x="3075001" y="5454650"/>
            <a:ext cx="2614083" cy="1214438"/>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anchor="ctr"/>
          <a:lstStyle/>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要支援者、事業対象者の生活支援サービスを</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担う</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＊買い物、掃除、調理</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ゴミ出し等</a:t>
            </a:r>
          </a:p>
        </p:txBody>
      </p:sp>
      <p:sp>
        <p:nvSpPr>
          <p:cNvPr id="17" name="正方形/長方形 16"/>
          <p:cNvSpPr/>
          <p:nvPr/>
        </p:nvSpPr>
        <p:spPr>
          <a:xfrm>
            <a:off x="5002877" y="3255971"/>
            <a:ext cx="1429146" cy="18319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元気高齢者、主婦、３級ヘルバー、社会貢献意欲のあるヘルパー</a:t>
            </a:r>
            <a:endParaRPr lang="en-US" altLang="ja-JP" sz="1400" i="1" dirty="0">
              <a:solidFill>
                <a:prstClr val="black"/>
              </a:solidFill>
            </a:endParaRPr>
          </a:p>
          <a:p>
            <a:pPr algn="ctr" eaLnBrk="0" fontAlgn="base" hangingPunct="0">
              <a:spcBef>
                <a:spcPct val="0"/>
              </a:spcBef>
              <a:spcAft>
                <a:spcPct val="0"/>
              </a:spcAft>
              <a:defRPr/>
            </a:pPr>
            <a:endParaRPr lang="en-US" altLang="ja-JP" sz="1400" i="1" dirty="0">
              <a:solidFill>
                <a:prstClr val="black"/>
              </a:solidFill>
            </a:endParaRPr>
          </a:p>
          <a:p>
            <a:pPr algn="ctr" eaLnBrk="0" fontAlgn="base" hangingPunct="0">
              <a:spcBef>
                <a:spcPct val="0"/>
              </a:spcBef>
              <a:spcAft>
                <a:spcPct val="0"/>
              </a:spcAft>
              <a:defRPr/>
            </a:pPr>
            <a:endParaRPr lang="en-US" altLang="ja-JP" sz="1400" i="1" dirty="0">
              <a:solidFill>
                <a:prstClr val="black"/>
              </a:solidFill>
            </a:endParaRPr>
          </a:p>
          <a:p>
            <a:pPr algn="ctr" eaLnBrk="0" fontAlgn="base" hangingPunct="0">
              <a:spcBef>
                <a:spcPct val="0"/>
              </a:spcBef>
              <a:spcAft>
                <a:spcPct val="0"/>
              </a:spcAft>
              <a:defRPr/>
            </a:pPr>
            <a:endParaRPr lang="ja-JP" altLang="en-US" sz="1400" i="1" dirty="0">
              <a:solidFill>
                <a:prstClr val="black"/>
              </a:solidFill>
            </a:endParaRPr>
          </a:p>
        </p:txBody>
      </p:sp>
      <p:pic>
        <p:nvPicPr>
          <p:cNvPr id="35856" name="図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45528" y="3430588"/>
            <a:ext cx="15271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図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5650" y="3270250"/>
            <a:ext cx="170947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線コネクタ 22"/>
          <p:cNvCxnSpPr/>
          <p:nvPr/>
        </p:nvCxnSpPr>
        <p:spPr>
          <a:xfrm flipH="1">
            <a:off x="1422279" y="1457325"/>
            <a:ext cx="1608005" cy="5969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626240" y="1673225"/>
            <a:ext cx="0" cy="3317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5" idx="3"/>
            <a:endCxn id="8" idx="0"/>
          </p:cNvCxnSpPr>
          <p:nvPr/>
        </p:nvCxnSpPr>
        <p:spPr>
          <a:xfrm>
            <a:off x="6490494" y="1417638"/>
            <a:ext cx="1690556" cy="63976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6576483" y="1450975"/>
            <a:ext cx="3771504" cy="3698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400" b="1" dirty="0">
                <a:solidFill>
                  <a:srgbClr val="FF0000"/>
                </a:solidFill>
              </a:rPr>
              <a:t>新規創設部門</a:t>
            </a:r>
          </a:p>
        </p:txBody>
      </p:sp>
      <p:sp>
        <p:nvSpPr>
          <p:cNvPr id="34" name="角丸四角形 33"/>
          <p:cNvSpPr/>
          <p:nvPr/>
        </p:nvSpPr>
        <p:spPr>
          <a:xfrm>
            <a:off x="7183576" y="5462588"/>
            <a:ext cx="2562490" cy="1281112"/>
          </a:xfrm>
          <a:prstGeom prst="roundRect">
            <a:avLst/>
          </a:prstGeom>
        </p:spPr>
        <p:style>
          <a:lnRef idx="1">
            <a:schemeClr val="accent6"/>
          </a:lnRef>
          <a:fillRef idx="2">
            <a:schemeClr val="accent6"/>
          </a:fillRef>
          <a:effectRef idx="1">
            <a:schemeClr val="accent6"/>
          </a:effectRef>
          <a:fontRef idx="minor">
            <a:schemeClr val="dk1"/>
          </a:fontRef>
        </p:style>
        <p:txBody>
          <a:bodyPr lIns="36000" tIns="36000" rIns="36000" bIns="36000" anchor="ctr"/>
          <a:lstStyle/>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多様な生活支援ニーズを</a:t>
            </a:r>
            <a:r>
              <a:rPr lang="en-US" altLang="ja-JP"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抱える高齢者を</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支援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＊多様な生活支援サー </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ビスに柔軟に対応</a:t>
            </a:r>
          </a:p>
        </p:txBody>
      </p:sp>
      <p:sp>
        <p:nvSpPr>
          <p:cNvPr id="35" name="正方形/長方形 34"/>
          <p:cNvSpPr/>
          <p:nvPr/>
        </p:nvSpPr>
        <p:spPr>
          <a:xfrm>
            <a:off x="6488783" y="3229014"/>
            <a:ext cx="1126463" cy="360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草刈り、</a:t>
            </a:r>
            <a:endParaRPr lang="en-US" altLang="ja-JP" sz="1400" i="1" dirty="0">
              <a:solidFill>
                <a:prstClr val="black"/>
              </a:solidFill>
            </a:endParaRPr>
          </a:p>
          <a:p>
            <a:pPr eaLnBrk="0" fontAlgn="base" hangingPunct="0">
              <a:spcBef>
                <a:spcPct val="0"/>
              </a:spcBef>
              <a:spcAft>
                <a:spcPct val="0"/>
              </a:spcAft>
              <a:defRPr/>
            </a:pPr>
            <a:r>
              <a:rPr lang="ja-JP" altLang="en-US" sz="1400" i="1" dirty="0">
                <a:solidFill>
                  <a:prstClr val="black"/>
                </a:solidFill>
              </a:rPr>
              <a:t>樹木剪定</a:t>
            </a:r>
          </a:p>
        </p:txBody>
      </p:sp>
      <p:sp>
        <p:nvSpPr>
          <p:cNvPr id="36" name="正方形/長方形 35"/>
          <p:cNvSpPr/>
          <p:nvPr/>
        </p:nvSpPr>
        <p:spPr>
          <a:xfrm>
            <a:off x="8463099" y="4814888"/>
            <a:ext cx="1124744" cy="361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見守り、</a:t>
            </a:r>
            <a:endParaRPr lang="en-US" altLang="ja-JP" sz="1400" i="1" dirty="0">
              <a:solidFill>
                <a:prstClr val="black"/>
              </a:solidFill>
            </a:endParaRPr>
          </a:p>
          <a:p>
            <a:pPr eaLnBrk="0" fontAlgn="base" hangingPunct="0">
              <a:spcBef>
                <a:spcPct val="0"/>
              </a:spcBef>
              <a:spcAft>
                <a:spcPct val="0"/>
              </a:spcAft>
              <a:defRPr/>
            </a:pPr>
            <a:r>
              <a:rPr lang="ja-JP" altLang="en-US" sz="1400" i="1" dirty="0">
                <a:solidFill>
                  <a:prstClr val="black"/>
                </a:solidFill>
              </a:rPr>
              <a:t>話し相手等</a:t>
            </a:r>
          </a:p>
        </p:txBody>
      </p:sp>
      <p:sp>
        <p:nvSpPr>
          <p:cNvPr id="39" name="角丸四角形 38"/>
          <p:cNvSpPr/>
          <p:nvPr/>
        </p:nvSpPr>
        <p:spPr>
          <a:xfrm>
            <a:off x="5823215" y="4943475"/>
            <a:ext cx="1504818" cy="5334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ja-JP" altLang="en-US" sz="1200" dirty="0">
                <a:solidFill>
                  <a:prstClr val="black"/>
                </a:solidFill>
                <a:latin typeface="HGP創英角ﾎﾟｯﾌﾟ体" panose="040B0A00000000000000" pitchFamily="50" charset="-128"/>
                <a:ea typeface="HGP創英角ﾎﾟｯﾌﾟ体" panose="040B0A00000000000000" pitchFamily="50" charset="-128"/>
              </a:rPr>
              <a:t>生活支援コーディネーターのバック</a:t>
            </a:r>
            <a:endParaRPr lang="en-US" altLang="ja-JP" sz="1200" dirty="0">
              <a:solidFill>
                <a:prstClr val="black"/>
              </a:solidFill>
              <a:latin typeface="HGP創英角ﾎﾟｯﾌﾟ体" panose="040B0A00000000000000" pitchFamily="50" charset="-128"/>
              <a:ea typeface="HGP創英角ﾎﾟｯﾌﾟ体" panose="040B0A00000000000000" pitchFamily="50" charset="-128"/>
            </a:endParaRPr>
          </a:p>
          <a:p>
            <a:pPr eaLnBrk="0" fontAlgn="base" hangingPunct="0">
              <a:spcBef>
                <a:spcPct val="0"/>
              </a:spcBef>
              <a:spcAft>
                <a:spcPct val="0"/>
              </a:spcAft>
              <a:defRPr/>
            </a:pPr>
            <a:r>
              <a:rPr lang="ja-JP" altLang="en-US" sz="1200" dirty="0">
                <a:solidFill>
                  <a:prstClr val="black"/>
                </a:solidFill>
                <a:latin typeface="HGP創英角ﾎﾟｯﾌﾟ体" panose="040B0A00000000000000" pitchFamily="50" charset="-128"/>
                <a:ea typeface="HGP創英角ﾎﾟｯﾌﾟ体" panose="040B0A00000000000000" pitchFamily="50" charset="-128"/>
              </a:rPr>
              <a:t>　アップ（人材のマ　</a:t>
            </a:r>
            <a:endParaRPr lang="en-US" altLang="ja-JP" sz="1200" dirty="0">
              <a:solidFill>
                <a:prstClr val="black"/>
              </a:solidFill>
              <a:latin typeface="HGP創英角ﾎﾟｯﾌﾟ体" panose="040B0A00000000000000" pitchFamily="50" charset="-128"/>
              <a:ea typeface="HGP創英角ﾎﾟｯﾌﾟ体" panose="040B0A00000000000000" pitchFamily="50" charset="-128"/>
            </a:endParaRPr>
          </a:p>
          <a:p>
            <a:pPr eaLnBrk="0" fontAlgn="base" hangingPunct="0">
              <a:spcBef>
                <a:spcPct val="0"/>
              </a:spcBef>
              <a:spcAft>
                <a:spcPct val="0"/>
              </a:spcAft>
              <a:defRPr/>
            </a:pPr>
            <a:r>
              <a:rPr lang="ja-JP" altLang="en-US" sz="1200" dirty="0">
                <a:solidFill>
                  <a:prstClr val="black"/>
                </a:solidFill>
                <a:latin typeface="HGP創英角ﾎﾟｯﾌﾟ体" panose="040B0A00000000000000" pitchFamily="50" charset="-128"/>
                <a:ea typeface="HGP創英角ﾎﾟｯﾌﾟ体" panose="040B0A00000000000000" pitchFamily="50" charset="-128"/>
              </a:rPr>
              <a:t>　　　　　ッチング）</a:t>
            </a:r>
          </a:p>
        </p:txBody>
      </p:sp>
      <p:cxnSp>
        <p:nvCxnSpPr>
          <p:cNvPr id="44" name="直線矢印コネクタ 43"/>
          <p:cNvCxnSpPr/>
          <p:nvPr/>
        </p:nvCxnSpPr>
        <p:spPr>
          <a:xfrm flipH="1" flipV="1">
            <a:off x="5450026" y="4857789"/>
            <a:ext cx="333640" cy="352425"/>
          </a:xfrm>
          <a:prstGeom prst="straightConnector1">
            <a:avLst/>
          </a:prstGeom>
          <a:ln w="50800" cmpd="sng">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7307395" y="5087938"/>
            <a:ext cx="405871" cy="290512"/>
          </a:xfrm>
          <a:prstGeom prst="straightConnector1">
            <a:avLst/>
          </a:prstGeom>
          <a:ln w="50800" cmpd="sng">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7" name="二等辺三角形 46"/>
          <p:cNvSpPr/>
          <p:nvPr/>
        </p:nvSpPr>
        <p:spPr>
          <a:xfrm rot="10800000">
            <a:off x="7673711" y="2935288"/>
            <a:ext cx="662120" cy="385762"/>
          </a:xfrm>
          <a:prstGeom prst="triangle">
            <a:avLst/>
          </a:prstGeom>
          <a:solidFill>
            <a:srgbClr val="00E3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0" name="円/楕円 29"/>
          <p:cNvSpPr/>
          <p:nvPr/>
        </p:nvSpPr>
        <p:spPr>
          <a:xfrm>
            <a:off x="2375036" y="2860714"/>
            <a:ext cx="2082667" cy="409575"/>
          </a:xfrm>
          <a:prstGeom prst="ellipse">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00" b="1" dirty="0">
              <a:solidFill>
                <a:prstClr val="black"/>
              </a:solidFill>
            </a:endParaRPr>
          </a:p>
        </p:txBody>
      </p:sp>
      <p:sp>
        <p:nvSpPr>
          <p:cNvPr id="31" name="円/楕円 30"/>
          <p:cNvSpPr/>
          <p:nvPr/>
        </p:nvSpPr>
        <p:spPr>
          <a:xfrm>
            <a:off x="2084400" y="2790825"/>
            <a:ext cx="2761985" cy="622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1200" b="1" dirty="0">
                <a:solidFill>
                  <a:prstClr val="black"/>
                </a:solidFill>
              </a:rPr>
              <a:t>国保連経由で審査・支払</a:t>
            </a:r>
          </a:p>
        </p:txBody>
      </p:sp>
      <p:sp>
        <p:nvSpPr>
          <p:cNvPr id="37" name="円/楕円 36"/>
          <p:cNvSpPr/>
          <p:nvPr/>
        </p:nvSpPr>
        <p:spPr>
          <a:xfrm>
            <a:off x="2120510" y="3292475"/>
            <a:ext cx="2187575" cy="571500"/>
          </a:xfrm>
          <a:prstGeom prst="ellipse">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00" b="1" dirty="0">
              <a:solidFill>
                <a:prstClr val="black"/>
              </a:solidFill>
            </a:endParaRPr>
          </a:p>
        </p:txBody>
      </p:sp>
      <p:sp>
        <p:nvSpPr>
          <p:cNvPr id="40" name="円/楕円 39"/>
          <p:cNvSpPr/>
          <p:nvPr/>
        </p:nvSpPr>
        <p:spPr>
          <a:xfrm>
            <a:off x="1745589" y="3336925"/>
            <a:ext cx="2923646" cy="5143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1200" b="1" dirty="0">
                <a:solidFill>
                  <a:prstClr val="black"/>
                </a:solidFill>
              </a:rPr>
              <a:t>雇用労働者（資格を持たない地域住民）による提供</a:t>
            </a:r>
          </a:p>
        </p:txBody>
      </p:sp>
      <p:sp>
        <p:nvSpPr>
          <p:cNvPr id="41" name="角丸四角形 40"/>
          <p:cNvSpPr/>
          <p:nvPr/>
        </p:nvSpPr>
        <p:spPr>
          <a:xfrm>
            <a:off x="2120509" y="4159250"/>
            <a:ext cx="1504817" cy="5334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ja-JP" altLang="en-US" sz="1200" dirty="0">
                <a:solidFill>
                  <a:prstClr val="black"/>
                </a:solidFill>
                <a:latin typeface="HGP創英角ﾎﾟｯﾌﾟ体" panose="040B0A00000000000000" pitchFamily="50" charset="-128"/>
                <a:ea typeface="HGP創英角ﾎﾟｯﾌﾟ体" panose="040B0A00000000000000" pitchFamily="50" charset="-128"/>
              </a:rPr>
              <a:t>市の担い手養成研修の受講</a:t>
            </a:r>
          </a:p>
        </p:txBody>
      </p:sp>
      <p:cxnSp>
        <p:nvCxnSpPr>
          <p:cNvPr id="42" name="直線矢印コネクタ 41"/>
          <p:cNvCxnSpPr/>
          <p:nvPr/>
        </p:nvCxnSpPr>
        <p:spPr>
          <a:xfrm flipV="1">
            <a:off x="2670838" y="3903663"/>
            <a:ext cx="185738" cy="301625"/>
          </a:xfrm>
          <a:prstGeom prst="straightConnector1">
            <a:avLst/>
          </a:prstGeom>
          <a:ln w="50800" cmpd="sng">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7335772" y="0"/>
            <a:ext cx="2570228"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a:t>2</a:t>
            </a:r>
            <a:r>
              <a:rPr kumimoji="1" lang="en-US" altLang="ja-JP" dirty="0" smtClean="0"/>
              <a:t> </a:t>
            </a:r>
            <a:r>
              <a:rPr lang="ja-JP" altLang="en-US" dirty="0" smtClean="0"/>
              <a:t>千葉</a:t>
            </a:r>
            <a:r>
              <a:rPr kumimoji="1" lang="ja-JP" altLang="en-US" dirty="0" smtClean="0"/>
              <a:t>県 </a:t>
            </a:r>
            <a:r>
              <a:rPr lang="ja-JP" altLang="en-US" dirty="0" smtClean="0"/>
              <a:t>流山市</a:t>
            </a:r>
            <a:r>
              <a:rPr kumimoji="1" lang="en-US" altLang="ja-JP" dirty="0" smtClean="0"/>
              <a:t>〉</a:t>
            </a:r>
          </a:p>
          <a:p>
            <a:pPr algn="ctr"/>
            <a:endParaRPr kumimoji="1" lang="ja-JP" altLang="en-US" dirty="0"/>
          </a:p>
        </p:txBody>
      </p:sp>
      <p:sp>
        <p:nvSpPr>
          <p:cNvPr id="46"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29</a:t>
            </a:fld>
            <a:endParaRPr lang="en-US" altLang="ja-JP" sz="1600" b="1" dirty="0">
              <a:solidFill>
                <a:prstClr val="black"/>
              </a:solidFill>
              <a:latin typeface="+mn-ea"/>
            </a:endParaRPr>
          </a:p>
        </p:txBody>
      </p:sp>
    </p:spTree>
    <p:extLst>
      <p:ext uri="{BB962C8B-B14F-4D97-AF65-F5344CB8AC3E}">
        <p14:creationId xmlns:p14="http://schemas.microsoft.com/office/powerpoint/2010/main" val="137295901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001975" y="1752600"/>
            <a:ext cx="5849011" cy="4975225"/>
          </a:xfrm>
          <a:prstGeom prst="rect">
            <a:avLst/>
          </a:prstGeom>
          <a:solidFill>
            <a:schemeClr val="accent6">
              <a:lumMod val="20000"/>
              <a:lumOff val="80000"/>
              <a:alpha val="31000"/>
            </a:schemeClr>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4" name="円/楕円 3"/>
          <p:cNvSpPr/>
          <p:nvPr/>
        </p:nvSpPr>
        <p:spPr>
          <a:xfrm>
            <a:off x="300965" y="101602"/>
            <a:ext cx="9051263" cy="85566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0" rIns="36000" anchor="ctr"/>
          <a:lstStyle/>
          <a:p>
            <a:pPr algn="ctr" eaLnBrk="0" fontAlgn="base" hangingPunct="0">
              <a:spcBef>
                <a:spcPct val="0"/>
              </a:spcBef>
              <a:spcAft>
                <a:spcPct val="0"/>
              </a:spcAft>
              <a:defRPr/>
            </a:pPr>
            <a:r>
              <a:rPr lang="ja-JP" altLang="en-US" sz="2300" b="1" dirty="0">
                <a:solidFill>
                  <a:srgbClr val="F79646">
                    <a:lumMod val="50000"/>
                  </a:srgbClr>
                </a:solidFill>
              </a:rPr>
              <a:t>シルバー人材センターを訪問型サービスＡの</a:t>
            </a:r>
            <a:endParaRPr lang="en-US" altLang="ja-JP" sz="2300" b="1" dirty="0">
              <a:solidFill>
                <a:srgbClr val="F79646">
                  <a:lumMod val="50000"/>
                </a:srgbClr>
              </a:solidFill>
            </a:endParaRPr>
          </a:p>
          <a:p>
            <a:pPr algn="ctr" eaLnBrk="0" fontAlgn="base" hangingPunct="0">
              <a:spcBef>
                <a:spcPct val="0"/>
              </a:spcBef>
              <a:spcAft>
                <a:spcPct val="0"/>
              </a:spcAft>
              <a:defRPr/>
            </a:pPr>
            <a:r>
              <a:rPr lang="ja-JP" altLang="en-US" sz="2300" b="1" dirty="0">
                <a:solidFill>
                  <a:srgbClr val="F79646">
                    <a:lumMod val="50000"/>
                  </a:srgbClr>
                </a:solidFill>
              </a:rPr>
              <a:t>事業主体として活用するイメージ</a:t>
            </a:r>
          </a:p>
        </p:txBody>
      </p:sp>
      <p:sp>
        <p:nvSpPr>
          <p:cNvPr id="5" name="角丸四角形 4"/>
          <p:cNvSpPr/>
          <p:nvPr/>
        </p:nvSpPr>
        <p:spPr>
          <a:xfrm>
            <a:off x="2739629" y="1017590"/>
            <a:ext cx="3726788" cy="674687"/>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ja-JP" altLang="en-US" sz="2000" dirty="0">
                <a:solidFill>
                  <a:prstClr val="black"/>
                </a:solidFill>
              </a:rPr>
              <a:t>公益社団法人</a:t>
            </a:r>
            <a:endParaRPr lang="en-US" altLang="ja-JP" sz="2000" dirty="0">
              <a:solidFill>
                <a:prstClr val="black"/>
              </a:solidFill>
            </a:endParaRPr>
          </a:p>
          <a:p>
            <a:pPr algn="ctr" eaLnBrk="0" fontAlgn="base" hangingPunct="0">
              <a:spcBef>
                <a:spcPct val="0"/>
              </a:spcBef>
              <a:spcAft>
                <a:spcPct val="0"/>
              </a:spcAft>
              <a:defRPr/>
            </a:pPr>
            <a:r>
              <a:rPr lang="ja-JP" altLang="en-US" sz="2000" dirty="0">
                <a:solidFill>
                  <a:prstClr val="black"/>
                </a:solidFill>
              </a:rPr>
              <a:t>流山市シルバー人材センター</a:t>
            </a:r>
          </a:p>
        </p:txBody>
      </p:sp>
      <p:sp>
        <p:nvSpPr>
          <p:cNvPr id="7" name="角丸四角形 6"/>
          <p:cNvSpPr/>
          <p:nvPr/>
        </p:nvSpPr>
        <p:spPr>
          <a:xfrm>
            <a:off x="4729427" y="1824038"/>
            <a:ext cx="4287441" cy="690562"/>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lstStyle/>
          <a:p>
            <a:pPr algn="ctr" eaLnBrk="0" fontAlgn="base" hangingPunct="0">
              <a:spcBef>
                <a:spcPct val="0"/>
              </a:spcBef>
              <a:spcAft>
                <a:spcPct val="0"/>
              </a:spcAft>
              <a:defRPr/>
            </a:pPr>
            <a:endParaRPr lang="ja-JP" altLang="en-US" dirty="0">
              <a:solidFill>
                <a:prstClr val="black"/>
              </a:solidFill>
            </a:endParaRPr>
          </a:p>
        </p:txBody>
      </p:sp>
      <p:sp>
        <p:nvSpPr>
          <p:cNvPr id="8" name="角丸四角形 7"/>
          <p:cNvSpPr/>
          <p:nvPr/>
        </p:nvSpPr>
        <p:spPr>
          <a:xfrm>
            <a:off x="411031" y="1849438"/>
            <a:ext cx="3171296" cy="804862"/>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72000" rIns="36000" anchor="ctr"/>
          <a:lstStyle/>
          <a:p>
            <a:pPr algn="ctr" eaLnBrk="0" fontAlgn="base" hangingPunct="0">
              <a:spcBef>
                <a:spcPct val="0"/>
              </a:spcBef>
              <a:spcAft>
                <a:spcPct val="0"/>
              </a:spcAft>
              <a:defRPr/>
            </a:pPr>
            <a:r>
              <a:rPr lang="ja-JP" altLang="en-US" dirty="0">
                <a:solidFill>
                  <a:prstClr val="black"/>
                </a:solidFill>
              </a:rPr>
              <a:t>個別の注文に応じ会員が生活支援等のサービスを提供</a:t>
            </a:r>
            <a:endParaRPr lang="en-US" altLang="ja-JP" dirty="0">
              <a:solidFill>
                <a:prstClr val="black"/>
              </a:solidFill>
            </a:endParaRPr>
          </a:p>
        </p:txBody>
      </p:sp>
      <p:sp>
        <p:nvSpPr>
          <p:cNvPr id="9" name="二等辺三角形 8"/>
          <p:cNvSpPr/>
          <p:nvPr/>
        </p:nvSpPr>
        <p:spPr>
          <a:xfrm rot="10800000">
            <a:off x="1429147" y="2789238"/>
            <a:ext cx="658680" cy="379412"/>
          </a:xfrm>
          <a:prstGeom prst="triangle">
            <a:avLst/>
          </a:prstGeom>
          <a:solidFill>
            <a:srgbClr val="FFFF6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1" name="角丸四角形 10"/>
          <p:cNvSpPr/>
          <p:nvPr/>
        </p:nvSpPr>
        <p:spPr>
          <a:xfrm>
            <a:off x="300969" y="5327689"/>
            <a:ext cx="3544490" cy="1363663"/>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anchor="ctr"/>
          <a:lstStyle/>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市民からの要請に個別に対応。サービス内容及び時間に基づいて料金を個別に決定。庭木の剪定、草</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刈り、大掃除等幅広く対応</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eaLnBrk="0" fontAlgn="base" hangingPunct="0">
              <a:spcBef>
                <a:spcPct val="0"/>
              </a:spcBef>
              <a:spcAft>
                <a:spcPct val="0"/>
              </a:spcAf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（生活援助の注文は月２、３件）</a:t>
            </a:r>
          </a:p>
        </p:txBody>
      </p:sp>
      <p:sp>
        <p:nvSpPr>
          <p:cNvPr id="12" name="二等辺三角形 11"/>
          <p:cNvSpPr/>
          <p:nvPr/>
        </p:nvSpPr>
        <p:spPr>
          <a:xfrm rot="10800000">
            <a:off x="6325394" y="2671763"/>
            <a:ext cx="662120" cy="387350"/>
          </a:xfrm>
          <a:prstGeom prst="triangle">
            <a:avLst/>
          </a:prstGeom>
          <a:solidFill>
            <a:srgbClr val="00E3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5" name="角丸四角形 14"/>
          <p:cNvSpPr/>
          <p:nvPr/>
        </p:nvSpPr>
        <p:spPr>
          <a:xfrm>
            <a:off x="4576373" y="5303877"/>
            <a:ext cx="4639998" cy="134778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anchor="ctr"/>
          <a:lstStyle/>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地域包括支援センターのケアマネジメントに応じ、あらかじめ設定されたサービス内容、単価により、要支援者・事業対象者の生活支</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援サービスを担う。</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＊買い物、掃除、調理、ゴミ出し等</a:t>
            </a:r>
          </a:p>
        </p:txBody>
      </p:sp>
      <p:cxnSp>
        <p:nvCxnSpPr>
          <p:cNvPr id="23" name="直線コネクタ 22"/>
          <p:cNvCxnSpPr/>
          <p:nvPr/>
        </p:nvCxnSpPr>
        <p:spPr>
          <a:xfrm flipH="1">
            <a:off x="1807513" y="1341477"/>
            <a:ext cx="875373" cy="51117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473316" y="1258927"/>
            <a:ext cx="801423" cy="53657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6483616" y="1273175"/>
            <a:ext cx="3771504" cy="3698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400" b="1" dirty="0">
                <a:solidFill>
                  <a:srgbClr val="FF0000"/>
                </a:solidFill>
              </a:rPr>
              <a:t>新たな対応部門</a:t>
            </a:r>
          </a:p>
        </p:txBody>
      </p:sp>
      <p:pic>
        <p:nvPicPr>
          <p:cNvPr id="36878" name="図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8789" y="3609976"/>
            <a:ext cx="186081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図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 y="3465517"/>
            <a:ext cx="199495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図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6236" y="3335344"/>
            <a:ext cx="177654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図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8218" y="3525846"/>
            <a:ext cx="24059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図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4164" y="3373443"/>
            <a:ext cx="14033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円/楕円 45"/>
          <p:cNvSpPr/>
          <p:nvPr/>
        </p:nvSpPr>
        <p:spPr>
          <a:xfrm>
            <a:off x="7078663" y="2559050"/>
            <a:ext cx="2724150" cy="966788"/>
          </a:xfrm>
          <a:prstGeom prst="ellipse">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1200" b="1" dirty="0">
              <a:solidFill>
                <a:prstClr val="black"/>
              </a:solidFill>
            </a:endParaRPr>
          </a:p>
        </p:txBody>
      </p:sp>
      <p:sp>
        <p:nvSpPr>
          <p:cNvPr id="48" name="円/楕円 47"/>
          <p:cNvSpPr/>
          <p:nvPr/>
        </p:nvSpPr>
        <p:spPr>
          <a:xfrm>
            <a:off x="6958278" y="2736850"/>
            <a:ext cx="3095625" cy="622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r>
              <a:rPr lang="ja-JP" altLang="en-US" sz="1200" b="1" dirty="0">
                <a:solidFill>
                  <a:prstClr val="black"/>
                </a:solidFill>
              </a:rPr>
              <a:t>提供人数等に応じた一定期間ごとの包括払いを予定（実績報告～精算有り）。センターに直接支払い。</a:t>
            </a:r>
          </a:p>
        </p:txBody>
      </p:sp>
      <p:sp>
        <p:nvSpPr>
          <p:cNvPr id="49" name="正方形/長方形 48"/>
          <p:cNvSpPr/>
          <p:nvPr/>
        </p:nvSpPr>
        <p:spPr>
          <a:xfrm>
            <a:off x="361162" y="3140075"/>
            <a:ext cx="1124744" cy="361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大掃除</a:t>
            </a:r>
          </a:p>
        </p:txBody>
      </p:sp>
      <p:sp>
        <p:nvSpPr>
          <p:cNvPr id="36" name="正方形/長方形 35"/>
          <p:cNvSpPr/>
          <p:nvPr/>
        </p:nvSpPr>
        <p:spPr>
          <a:xfrm>
            <a:off x="5259123" y="2243138"/>
            <a:ext cx="3572008" cy="361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会員による提供形態は今までと同様</a:t>
            </a:r>
          </a:p>
        </p:txBody>
      </p:sp>
      <p:sp>
        <p:nvSpPr>
          <p:cNvPr id="52" name="正方形/長方形 51"/>
          <p:cNvSpPr/>
          <p:nvPr/>
        </p:nvSpPr>
        <p:spPr>
          <a:xfrm>
            <a:off x="3958964" y="3544888"/>
            <a:ext cx="1124744" cy="361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買い物</a:t>
            </a:r>
          </a:p>
        </p:txBody>
      </p:sp>
      <p:sp>
        <p:nvSpPr>
          <p:cNvPr id="53" name="正方形/長方形 52"/>
          <p:cNvSpPr/>
          <p:nvPr/>
        </p:nvSpPr>
        <p:spPr>
          <a:xfrm>
            <a:off x="6227373" y="3089275"/>
            <a:ext cx="1124744" cy="361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調理</a:t>
            </a:r>
          </a:p>
        </p:txBody>
      </p:sp>
      <p:sp>
        <p:nvSpPr>
          <p:cNvPr id="54" name="正方形/長方形 53"/>
          <p:cNvSpPr/>
          <p:nvPr/>
        </p:nvSpPr>
        <p:spPr>
          <a:xfrm>
            <a:off x="9042666" y="3403600"/>
            <a:ext cx="1124744" cy="3619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掃除</a:t>
            </a:r>
          </a:p>
        </p:txBody>
      </p:sp>
      <p:sp>
        <p:nvSpPr>
          <p:cNvPr id="2" name="平行四辺形 1"/>
          <p:cNvSpPr/>
          <p:nvPr/>
        </p:nvSpPr>
        <p:spPr>
          <a:xfrm>
            <a:off x="3233208" y="2552700"/>
            <a:ext cx="2450704" cy="838200"/>
          </a:xfrm>
          <a:prstGeom prst="parallelogram">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ln>
            <a:solidFill>
              <a:schemeClr val="accent3">
                <a:lumMod val="50000"/>
              </a:schemeClr>
            </a:solidFill>
            <a:prstDash val="sysDot"/>
          </a:ln>
        </p:spPr>
        <p:style>
          <a:lnRef idx="2">
            <a:schemeClr val="accent6"/>
          </a:lnRef>
          <a:fillRef idx="1">
            <a:schemeClr val="lt1"/>
          </a:fillRef>
          <a:effectRef idx="0">
            <a:schemeClr val="accent6"/>
          </a:effectRef>
          <a:fontRef idx="minor">
            <a:schemeClr val="dk1"/>
          </a:fontRef>
        </p:style>
        <p:txBody>
          <a:bodyPr lIns="0" rIns="0" anchor="ctr"/>
          <a:lstStyle/>
          <a:p>
            <a:pPr eaLnBrk="0" fontAlgn="base" hangingPunct="0">
              <a:spcBef>
                <a:spcPct val="0"/>
              </a:spcBef>
              <a:spcAft>
                <a:spcPct val="0"/>
              </a:spcAft>
              <a:defRPr/>
            </a:pPr>
            <a:r>
              <a:rPr lang="ja-JP" altLang="en-US" sz="1200" dirty="0">
                <a:solidFill>
                  <a:prstClr val="black"/>
                </a:solidFill>
              </a:rPr>
              <a:t>センターは既に住民参加型サービスとして体制が整っています。いかにして</a:t>
            </a:r>
            <a:r>
              <a:rPr lang="en-US" altLang="ja-JP" sz="1200" dirty="0">
                <a:solidFill>
                  <a:prstClr val="black"/>
                </a:solidFill>
              </a:rPr>
              <a:t>『</a:t>
            </a:r>
            <a:r>
              <a:rPr lang="ja-JP" altLang="en-US" sz="1200" dirty="0">
                <a:solidFill>
                  <a:prstClr val="black"/>
                </a:solidFill>
              </a:rPr>
              <a:t>その気</a:t>
            </a:r>
            <a:r>
              <a:rPr lang="en-US" altLang="ja-JP" sz="1200" dirty="0">
                <a:solidFill>
                  <a:prstClr val="black"/>
                </a:solidFill>
              </a:rPr>
              <a:t>』</a:t>
            </a:r>
            <a:r>
              <a:rPr lang="ja-JP" altLang="en-US" sz="1200" dirty="0">
                <a:solidFill>
                  <a:prstClr val="black"/>
                </a:solidFill>
              </a:rPr>
              <a:t>にさせるかがカギ。</a:t>
            </a:r>
          </a:p>
        </p:txBody>
      </p:sp>
      <p:sp>
        <p:nvSpPr>
          <p:cNvPr id="35" name="正方形/長方形 34"/>
          <p:cNvSpPr/>
          <p:nvPr/>
        </p:nvSpPr>
        <p:spPr>
          <a:xfrm>
            <a:off x="1976041" y="3641729"/>
            <a:ext cx="1126463" cy="360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400" i="1" dirty="0">
                <a:solidFill>
                  <a:prstClr val="black"/>
                </a:solidFill>
              </a:rPr>
              <a:t>草刈り、</a:t>
            </a:r>
            <a:endParaRPr lang="en-US" altLang="ja-JP" sz="1400" i="1" dirty="0">
              <a:solidFill>
                <a:prstClr val="black"/>
              </a:solidFill>
            </a:endParaRPr>
          </a:p>
          <a:p>
            <a:pPr eaLnBrk="0" fontAlgn="base" hangingPunct="0">
              <a:spcBef>
                <a:spcPct val="0"/>
              </a:spcBef>
              <a:spcAft>
                <a:spcPct val="0"/>
              </a:spcAft>
              <a:defRPr/>
            </a:pPr>
            <a:r>
              <a:rPr lang="ja-JP" altLang="en-US" sz="1400" i="1" dirty="0">
                <a:solidFill>
                  <a:prstClr val="black"/>
                </a:solidFill>
              </a:rPr>
              <a:t>樹木剪定</a:t>
            </a:r>
          </a:p>
        </p:txBody>
      </p:sp>
      <p:sp>
        <p:nvSpPr>
          <p:cNvPr id="30" name="角丸四角形 29"/>
          <p:cNvSpPr/>
          <p:nvPr/>
        </p:nvSpPr>
        <p:spPr>
          <a:xfrm>
            <a:off x="4782747" y="1776413"/>
            <a:ext cx="4287440" cy="7223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lstStyle/>
          <a:p>
            <a:pPr algn="ctr" eaLnBrk="0" fontAlgn="base" hangingPunct="0">
              <a:spcBef>
                <a:spcPct val="0"/>
              </a:spcBef>
              <a:spcAft>
                <a:spcPct val="0"/>
              </a:spcAft>
              <a:defRPr/>
            </a:pPr>
            <a:r>
              <a:rPr lang="ja-JP" altLang="en-US" dirty="0">
                <a:solidFill>
                  <a:prstClr val="black"/>
                </a:solidFill>
              </a:rPr>
              <a:t>訪問型サービスＡ実施部門</a:t>
            </a:r>
            <a:endParaRPr lang="en-US" altLang="ja-JP" dirty="0">
              <a:solidFill>
                <a:prstClr val="black"/>
              </a:solidFill>
            </a:endParaRPr>
          </a:p>
          <a:p>
            <a:pPr algn="ctr" eaLnBrk="0" fontAlgn="base" hangingPunct="0">
              <a:spcBef>
                <a:spcPct val="0"/>
              </a:spcBef>
              <a:spcAft>
                <a:spcPct val="0"/>
              </a:spcAft>
              <a:defRPr/>
            </a:pPr>
            <a:r>
              <a:rPr lang="ja-JP" altLang="en-US" sz="1600" dirty="0">
                <a:solidFill>
                  <a:prstClr val="black"/>
                </a:solidFill>
              </a:rPr>
              <a:t>（委託による実施）</a:t>
            </a:r>
          </a:p>
        </p:txBody>
      </p:sp>
      <p:sp>
        <p:nvSpPr>
          <p:cNvPr id="31" name="正方形/長方形 30"/>
          <p:cNvSpPr/>
          <p:nvPr/>
        </p:nvSpPr>
        <p:spPr>
          <a:xfrm>
            <a:off x="7305684" y="-9652"/>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  〈</a:t>
            </a:r>
            <a:r>
              <a:rPr kumimoji="1" lang="ja-JP" altLang="en-US" dirty="0" smtClean="0"/>
              <a:t>事例</a:t>
            </a:r>
            <a:r>
              <a:rPr lang="en-US" altLang="ja-JP" dirty="0"/>
              <a:t>2</a:t>
            </a:r>
            <a:r>
              <a:rPr kumimoji="1" lang="en-US" altLang="ja-JP" dirty="0" smtClean="0"/>
              <a:t> </a:t>
            </a:r>
            <a:r>
              <a:rPr lang="ja-JP" altLang="en-US" dirty="0" smtClean="0"/>
              <a:t>千葉</a:t>
            </a:r>
            <a:r>
              <a:rPr kumimoji="1" lang="ja-JP" altLang="en-US" dirty="0" smtClean="0"/>
              <a:t>県 </a:t>
            </a:r>
            <a:r>
              <a:rPr lang="ja-JP" altLang="en-US" dirty="0" smtClean="0"/>
              <a:t>流山市</a:t>
            </a:r>
            <a:r>
              <a:rPr kumimoji="1" lang="en-US" altLang="ja-JP" dirty="0" smtClean="0"/>
              <a:t>〉</a:t>
            </a:r>
          </a:p>
          <a:p>
            <a:pPr algn="ctr"/>
            <a:endParaRPr kumimoji="1" lang="ja-JP" altLang="en-US" dirty="0"/>
          </a:p>
        </p:txBody>
      </p:sp>
      <p:sp>
        <p:nvSpPr>
          <p:cNvPr id="34"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30</a:t>
            </a:fld>
            <a:endParaRPr lang="en-US" altLang="ja-JP" sz="1600" b="1" dirty="0">
              <a:solidFill>
                <a:prstClr val="black"/>
              </a:solidFill>
              <a:latin typeface="+mn-ea"/>
            </a:endParaRPr>
          </a:p>
        </p:txBody>
      </p:sp>
    </p:spTree>
    <p:extLst>
      <p:ext uri="{BB962C8B-B14F-4D97-AF65-F5344CB8AC3E}">
        <p14:creationId xmlns:p14="http://schemas.microsoft.com/office/powerpoint/2010/main" val="68457703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573616" y="946150"/>
            <a:ext cx="8297994" cy="823913"/>
          </a:xfrm>
          <a:prstGeom prst="rect">
            <a:avLst/>
          </a:prstGeom>
          <a:solidFill>
            <a:schemeClr val="accent6">
              <a:lumMod val="20000"/>
              <a:lumOff val="80000"/>
            </a:schemeClr>
          </a:solidFill>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2800" dirty="0">
                <a:solidFill>
                  <a:prstClr val="black"/>
                </a:solidFill>
                <a:latin typeface="HG丸ｺﾞｼｯｸM-PRO" panose="020F0600000000000000" pitchFamily="50" charset="-128"/>
                <a:ea typeface="HG丸ｺﾞｼｯｸM-PRO" panose="020F0600000000000000" pitchFamily="50" charset="-128"/>
              </a:rPr>
              <a:t>地域の身近な場所に介護予防・にぎわいの場を　　　</a:t>
            </a:r>
            <a:endParaRPr lang="en-US" altLang="ja-JP" sz="2800" dirty="0">
              <a:solidFill>
                <a:prstClr val="black"/>
              </a:solidFill>
              <a:latin typeface="HG丸ｺﾞｼｯｸM-PRO" panose="020F0600000000000000" pitchFamily="50" charset="-128"/>
              <a:ea typeface="HG丸ｺﾞｼｯｸM-PRO" panose="020F0600000000000000" pitchFamily="50" charset="-128"/>
            </a:endParaRPr>
          </a:p>
          <a:p>
            <a:pPr eaLnBrk="0" fontAlgn="base" hangingPunct="0">
              <a:spcBef>
                <a:spcPct val="0"/>
              </a:spcBef>
              <a:spcAft>
                <a:spcPct val="0"/>
              </a:spcAft>
              <a:defRPr/>
            </a:pPr>
            <a:r>
              <a:rPr lang="ja-JP" altLang="en-US" sz="2800" dirty="0">
                <a:solidFill>
                  <a:prstClr val="black"/>
                </a:solidFill>
                <a:latin typeface="HG丸ｺﾞｼｯｸM-PRO" panose="020F0600000000000000" pitchFamily="50" charset="-128"/>
                <a:ea typeface="HG丸ｺﾞｼｯｸM-PRO" panose="020F0600000000000000" pitchFamily="50" charset="-128"/>
              </a:rPr>
              <a:t>　　　つくっていく</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一般介護予防事業で促進</a:t>
            </a:r>
          </a:p>
        </p:txBody>
      </p:sp>
      <p:cxnSp>
        <p:nvCxnSpPr>
          <p:cNvPr id="7" name="直線矢印コネクタ 6"/>
          <p:cNvCxnSpPr/>
          <p:nvPr/>
        </p:nvCxnSpPr>
        <p:spPr>
          <a:xfrm flipV="1">
            <a:off x="978573" y="1430338"/>
            <a:ext cx="1523735" cy="3587750"/>
          </a:xfrm>
          <a:prstGeom prst="straightConnector1">
            <a:avLst/>
          </a:prstGeom>
          <a:ln w="57150" cmpd="dbl">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4036" name="図 28" descr="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7531" y="1938338"/>
            <a:ext cx="3914246"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星 5 10"/>
          <p:cNvSpPr/>
          <p:nvPr/>
        </p:nvSpPr>
        <p:spPr bwMode="auto">
          <a:xfrm>
            <a:off x="9398665" y="3636963"/>
            <a:ext cx="335359"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6" name="星 5 15"/>
          <p:cNvSpPr/>
          <p:nvPr/>
        </p:nvSpPr>
        <p:spPr bwMode="auto">
          <a:xfrm>
            <a:off x="696517" y="4229139"/>
            <a:ext cx="335359" cy="32067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7" name="星 5 16"/>
          <p:cNvSpPr/>
          <p:nvPr/>
        </p:nvSpPr>
        <p:spPr bwMode="auto">
          <a:xfrm>
            <a:off x="9001396" y="5334039"/>
            <a:ext cx="337079"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8" name="星 5 17"/>
          <p:cNvSpPr/>
          <p:nvPr/>
        </p:nvSpPr>
        <p:spPr bwMode="auto">
          <a:xfrm>
            <a:off x="4156737" y="6375439"/>
            <a:ext cx="333640"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43" name="正方形/長方形 42"/>
          <p:cNvSpPr/>
          <p:nvPr/>
        </p:nvSpPr>
        <p:spPr>
          <a:xfrm>
            <a:off x="8155252" y="4935538"/>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44" name="正方形/長方形 43"/>
          <p:cNvSpPr/>
          <p:nvPr/>
        </p:nvSpPr>
        <p:spPr>
          <a:xfrm>
            <a:off x="6741583" y="5203825"/>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3" name="星 5 12"/>
          <p:cNvSpPr/>
          <p:nvPr/>
        </p:nvSpPr>
        <p:spPr bwMode="auto">
          <a:xfrm>
            <a:off x="2282166" y="6319838"/>
            <a:ext cx="335359"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46" name="星 5 45"/>
          <p:cNvSpPr/>
          <p:nvPr/>
        </p:nvSpPr>
        <p:spPr bwMode="auto">
          <a:xfrm>
            <a:off x="9001391" y="3449638"/>
            <a:ext cx="33536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47" name="円/楕円 46"/>
          <p:cNvSpPr/>
          <p:nvPr/>
        </p:nvSpPr>
        <p:spPr>
          <a:xfrm>
            <a:off x="4683005" y="5949989"/>
            <a:ext cx="4837773" cy="727075"/>
          </a:xfrm>
          <a:prstGeom prst="ellipse">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b="1" dirty="0">
              <a:solidFill>
                <a:prstClr val="black"/>
              </a:solidFill>
            </a:endParaRPr>
          </a:p>
        </p:txBody>
      </p:sp>
      <p:pic>
        <p:nvPicPr>
          <p:cNvPr id="4404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923" y="65088"/>
            <a:ext cx="192272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平行四辺形 2"/>
          <p:cNvSpPr/>
          <p:nvPr/>
        </p:nvSpPr>
        <p:spPr>
          <a:xfrm>
            <a:off x="517658" y="2406650"/>
            <a:ext cx="5381228" cy="768350"/>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800" i="1" dirty="0">
                <a:solidFill>
                  <a:srgbClr val="FF0000"/>
                </a:solidFill>
                <a:latin typeface="HGP創英角ﾎﾟｯﾌﾟ体" panose="040B0A00000000000000" pitchFamily="50" charset="-128"/>
                <a:ea typeface="HGP創英角ﾎﾟｯﾌﾟ体" panose="040B0A00000000000000" pitchFamily="50" charset="-128"/>
              </a:rPr>
              <a:t>高齢者ふれあいの家</a:t>
            </a:r>
          </a:p>
        </p:txBody>
      </p:sp>
      <p:sp>
        <p:nvSpPr>
          <p:cNvPr id="57" name="平行四辺形 56"/>
          <p:cNvSpPr/>
          <p:nvPr/>
        </p:nvSpPr>
        <p:spPr>
          <a:xfrm>
            <a:off x="1573610" y="3571875"/>
            <a:ext cx="6581642" cy="768350"/>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800" i="1" dirty="0">
                <a:solidFill>
                  <a:srgbClr val="FF0000"/>
                </a:solidFill>
                <a:latin typeface="HGP創英角ﾎﾟｯﾌﾟ体" panose="040B0A00000000000000" pitchFamily="50" charset="-128"/>
                <a:ea typeface="HGP創英角ﾎﾟｯﾌﾟ体" panose="040B0A00000000000000" pitchFamily="50" charset="-128"/>
              </a:rPr>
              <a:t>福祉会館・自治会館・町内会館</a:t>
            </a:r>
          </a:p>
        </p:txBody>
      </p:sp>
      <p:sp>
        <p:nvSpPr>
          <p:cNvPr id="58" name="平行四辺形 57"/>
          <p:cNvSpPr/>
          <p:nvPr/>
        </p:nvSpPr>
        <p:spPr>
          <a:xfrm>
            <a:off x="3166137" y="4897438"/>
            <a:ext cx="5864490" cy="768350"/>
          </a:xfrm>
          <a:prstGeom prst="parallelogram">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800" i="1" dirty="0">
                <a:solidFill>
                  <a:srgbClr val="FF0000"/>
                </a:solidFill>
                <a:latin typeface="HGP創英角ﾎﾟｯﾌﾟ体" panose="040B0A00000000000000" pitchFamily="50" charset="-128"/>
                <a:ea typeface="HGP創英角ﾎﾟｯﾌﾟ体" panose="040B0A00000000000000" pitchFamily="50" charset="-128"/>
              </a:rPr>
              <a:t>特養等の地域交流スペース</a:t>
            </a:r>
          </a:p>
        </p:txBody>
      </p:sp>
      <p:sp>
        <p:nvSpPr>
          <p:cNvPr id="6" name="星 5 5"/>
          <p:cNvSpPr/>
          <p:nvPr/>
        </p:nvSpPr>
        <p:spPr bwMode="auto">
          <a:xfrm>
            <a:off x="1004364" y="2162214"/>
            <a:ext cx="333640"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9" name="星 5 8"/>
          <p:cNvSpPr/>
          <p:nvPr/>
        </p:nvSpPr>
        <p:spPr bwMode="auto">
          <a:xfrm>
            <a:off x="1425713" y="2171739"/>
            <a:ext cx="335359"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8" name="星 5 7"/>
          <p:cNvSpPr/>
          <p:nvPr/>
        </p:nvSpPr>
        <p:spPr bwMode="auto">
          <a:xfrm>
            <a:off x="3296842" y="3405188"/>
            <a:ext cx="335359"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45" name="星 5 44"/>
          <p:cNvSpPr/>
          <p:nvPr/>
        </p:nvSpPr>
        <p:spPr bwMode="auto">
          <a:xfrm>
            <a:off x="3761185" y="3387726"/>
            <a:ext cx="333640"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59" name="図形 58"/>
          <p:cNvSpPr/>
          <p:nvPr/>
        </p:nvSpPr>
        <p:spPr>
          <a:xfrm rot="6720061" flipV="1">
            <a:off x="5916956" y="2798972"/>
            <a:ext cx="1196975" cy="882254"/>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平行四辺形 59"/>
          <p:cNvSpPr/>
          <p:nvPr/>
        </p:nvSpPr>
        <p:spPr>
          <a:xfrm>
            <a:off x="6301333" y="2392363"/>
            <a:ext cx="4024313" cy="76835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800" i="1" dirty="0">
                <a:solidFill>
                  <a:srgbClr val="00B450"/>
                </a:solidFill>
                <a:latin typeface="HGP創英角ﾎﾟｯﾌﾟ体" panose="040B0A00000000000000" pitchFamily="50" charset="-128"/>
                <a:ea typeface="HGP創英角ﾎﾟｯﾌﾟ体" panose="040B0A00000000000000" pitchFamily="50" charset="-128"/>
              </a:rPr>
              <a:t>地区社協のサロン活動とのコラボ</a:t>
            </a:r>
            <a:endParaRPr lang="en-US" altLang="ja-JP" sz="2800" i="1" dirty="0">
              <a:solidFill>
                <a:srgbClr val="00B450"/>
              </a:solidFill>
              <a:latin typeface="HGP創英角ﾎﾟｯﾌﾟ体" panose="040B0A00000000000000" pitchFamily="50" charset="-128"/>
              <a:ea typeface="HGP創英角ﾎﾟｯﾌﾟ体" panose="040B0A00000000000000" pitchFamily="50" charset="-128"/>
            </a:endParaRPr>
          </a:p>
          <a:p>
            <a:pPr algn="ctr" eaLnBrk="0" fontAlgn="base" hangingPunct="0">
              <a:spcBef>
                <a:spcPct val="0"/>
              </a:spcBef>
              <a:spcAft>
                <a:spcPct val="0"/>
              </a:spcAft>
              <a:defRPr/>
            </a:pPr>
            <a:r>
              <a:rPr lang="ja-JP" altLang="en-US" sz="2800" i="1" dirty="0">
                <a:solidFill>
                  <a:srgbClr val="00B450"/>
                </a:solidFill>
                <a:latin typeface="HGP創英角ﾎﾟｯﾌﾟ体" panose="040B0A00000000000000" pitchFamily="50" charset="-128"/>
                <a:ea typeface="HGP創英角ﾎﾟｯﾌﾟ体" panose="040B0A00000000000000" pitchFamily="50" charset="-128"/>
              </a:rPr>
              <a:t>が期待できる</a:t>
            </a:r>
          </a:p>
        </p:txBody>
      </p:sp>
      <p:sp>
        <p:nvSpPr>
          <p:cNvPr id="14" name="星 5 13"/>
          <p:cNvSpPr/>
          <p:nvPr/>
        </p:nvSpPr>
        <p:spPr bwMode="auto">
          <a:xfrm>
            <a:off x="6985794" y="4192588"/>
            <a:ext cx="33364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0" name="星 5 9"/>
          <p:cNvSpPr/>
          <p:nvPr/>
        </p:nvSpPr>
        <p:spPr bwMode="auto">
          <a:xfrm>
            <a:off x="4896252" y="3003589"/>
            <a:ext cx="333640"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33" name="星 5 32"/>
          <p:cNvSpPr/>
          <p:nvPr/>
        </p:nvSpPr>
        <p:spPr bwMode="auto">
          <a:xfrm>
            <a:off x="5195492" y="4695864"/>
            <a:ext cx="335359"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5" name="星 5 14"/>
          <p:cNvSpPr/>
          <p:nvPr/>
        </p:nvSpPr>
        <p:spPr bwMode="auto">
          <a:xfrm>
            <a:off x="5587611" y="4681577"/>
            <a:ext cx="335359" cy="32067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cxnSp>
        <p:nvCxnSpPr>
          <p:cNvPr id="22" name="直線コネクタ 21"/>
          <p:cNvCxnSpPr/>
          <p:nvPr/>
        </p:nvCxnSpPr>
        <p:spPr>
          <a:xfrm>
            <a:off x="1690556" y="1368464"/>
            <a:ext cx="3035432" cy="9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平行四辺形 60"/>
          <p:cNvSpPr/>
          <p:nvPr/>
        </p:nvSpPr>
        <p:spPr>
          <a:xfrm>
            <a:off x="-359431" y="5375275"/>
            <a:ext cx="3602964" cy="76835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2400" i="1" dirty="0">
                <a:solidFill>
                  <a:srgbClr val="00B450"/>
                </a:solidFill>
                <a:latin typeface="HGP創英角ﾎﾟｯﾌﾟ体" panose="040B0A00000000000000" pitchFamily="50" charset="-128"/>
                <a:ea typeface="HGP創英角ﾎﾟｯﾌﾟ体" panose="040B0A00000000000000" pitchFamily="50" charset="-128"/>
              </a:rPr>
              <a:t>イメージとしては要支援１の方が歩</a:t>
            </a:r>
            <a:endParaRPr lang="en-US" altLang="ja-JP" sz="2400" i="1" dirty="0">
              <a:solidFill>
                <a:srgbClr val="00B450"/>
              </a:solidFill>
              <a:latin typeface="HGP創英角ﾎﾟｯﾌﾟ体" panose="040B0A00000000000000" pitchFamily="50" charset="-128"/>
              <a:ea typeface="HGP創英角ﾎﾟｯﾌﾟ体" panose="040B0A00000000000000" pitchFamily="50" charset="-128"/>
            </a:endParaRPr>
          </a:p>
          <a:p>
            <a:pPr eaLnBrk="0" fontAlgn="base" hangingPunct="0">
              <a:spcBef>
                <a:spcPct val="0"/>
              </a:spcBef>
              <a:spcAft>
                <a:spcPct val="0"/>
              </a:spcAft>
              <a:defRPr/>
            </a:pPr>
            <a:r>
              <a:rPr lang="en-US" altLang="ja-JP" sz="2400" i="1" dirty="0">
                <a:solidFill>
                  <a:srgbClr val="00B450"/>
                </a:solidFill>
                <a:latin typeface="HGP創英角ﾎﾟｯﾌﾟ体" panose="040B0A00000000000000" pitchFamily="50" charset="-128"/>
                <a:ea typeface="HGP創英角ﾎﾟｯﾌﾟ体" panose="040B0A00000000000000" pitchFamily="50" charset="-128"/>
              </a:rPr>
              <a:t> </a:t>
            </a:r>
            <a:r>
              <a:rPr lang="ja-JP" altLang="en-US" sz="2400" i="1" dirty="0">
                <a:solidFill>
                  <a:srgbClr val="00B450"/>
                </a:solidFill>
                <a:latin typeface="HGP創英角ﾎﾟｯﾌﾟ体" panose="040B0A00000000000000" pitchFamily="50" charset="-128"/>
                <a:ea typeface="HGP創英角ﾎﾟｯﾌﾟ体" panose="040B0A00000000000000" pitchFamily="50" charset="-128"/>
              </a:rPr>
              <a:t>いて行ける距離が</a:t>
            </a:r>
            <a:endParaRPr lang="en-US" altLang="ja-JP" sz="2400" i="1" dirty="0">
              <a:solidFill>
                <a:srgbClr val="00B450"/>
              </a:solidFill>
              <a:latin typeface="HGP創英角ﾎﾟｯﾌﾟ体" panose="040B0A00000000000000" pitchFamily="50" charset="-128"/>
              <a:ea typeface="HGP創英角ﾎﾟｯﾌﾟ体" panose="040B0A00000000000000" pitchFamily="50" charset="-128"/>
            </a:endParaRPr>
          </a:p>
          <a:p>
            <a:pPr eaLnBrk="0" fontAlgn="base" hangingPunct="0">
              <a:spcBef>
                <a:spcPct val="0"/>
              </a:spcBef>
              <a:spcAft>
                <a:spcPct val="0"/>
              </a:spcAft>
              <a:defRPr/>
            </a:pPr>
            <a:r>
              <a:rPr lang="ja-JP" altLang="en-US" sz="2400" i="1" dirty="0">
                <a:solidFill>
                  <a:srgbClr val="00B450"/>
                </a:solidFill>
                <a:latin typeface="HGP創英角ﾎﾟｯﾌﾟ体" panose="040B0A00000000000000" pitchFamily="50" charset="-128"/>
                <a:ea typeface="HGP創英角ﾎﾟｯﾌﾟ体" panose="040B0A00000000000000" pitchFamily="50" charset="-128"/>
              </a:rPr>
              <a:t>望ましい</a:t>
            </a:r>
          </a:p>
        </p:txBody>
      </p:sp>
      <p:sp>
        <p:nvSpPr>
          <p:cNvPr id="34" name="円/楕円 33"/>
          <p:cNvSpPr/>
          <p:nvPr/>
        </p:nvSpPr>
        <p:spPr>
          <a:xfrm>
            <a:off x="2148030" y="90488"/>
            <a:ext cx="3226329" cy="819150"/>
          </a:xfrm>
          <a:prstGeom prst="ellipse">
            <a:avLst/>
          </a:prstGeom>
          <a:solidFill>
            <a:srgbClr val="FCB6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b="1" dirty="0">
                <a:solidFill>
                  <a:prstClr val="black"/>
                </a:solidFill>
              </a:rPr>
              <a:t>通所型サービスの真の戦略</a:t>
            </a:r>
          </a:p>
        </p:txBody>
      </p:sp>
      <p:sp>
        <p:nvSpPr>
          <p:cNvPr id="35" name="円/楕円 34"/>
          <p:cNvSpPr/>
          <p:nvPr/>
        </p:nvSpPr>
        <p:spPr>
          <a:xfrm>
            <a:off x="4431914" y="6061075"/>
            <a:ext cx="5470657" cy="5397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b="1" dirty="0">
                <a:solidFill>
                  <a:prstClr val="black"/>
                </a:solidFill>
              </a:rPr>
              <a:t>介護予防。生活支援サービス事業終了者の受け皿にも・・・</a:t>
            </a:r>
          </a:p>
        </p:txBody>
      </p:sp>
      <p:sp>
        <p:nvSpPr>
          <p:cNvPr id="36" name="正方形/長方形 35"/>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a:t>2</a:t>
            </a:r>
            <a:r>
              <a:rPr kumimoji="1" lang="en-US" altLang="ja-JP" dirty="0" smtClean="0"/>
              <a:t>  </a:t>
            </a:r>
            <a:r>
              <a:rPr lang="ja-JP" altLang="en-US" dirty="0"/>
              <a:t>千葉</a:t>
            </a:r>
            <a:r>
              <a:rPr kumimoji="1" lang="ja-JP" altLang="en-US" dirty="0" smtClean="0"/>
              <a:t>県 </a:t>
            </a:r>
            <a:r>
              <a:rPr lang="ja-JP" altLang="en-US" dirty="0" smtClean="0"/>
              <a:t>流山市</a:t>
            </a:r>
            <a:r>
              <a:rPr kumimoji="1" lang="en-US" altLang="ja-JP" dirty="0" smtClean="0"/>
              <a:t>〉</a:t>
            </a:r>
            <a:endParaRPr kumimoji="1" lang="ja-JP" altLang="en-US" dirty="0"/>
          </a:p>
        </p:txBody>
      </p:sp>
      <p:sp>
        <p:nvSpPr>
          <p:cNvPr id="3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31</a:t>
            </a:fld>
            <a:endParaRPr lang="en-US" altLang="ja-JP" sz="1600" b="1" dirty="0">
              <a:solidFill>
                <a:prstClr val="black"/>
              </a:solidFill>
              <a:latin typeface="+mn-ea"/>
            </a:endParaRPr>
          </a:p>
        </p:txBody>
      </p:sp>
    </p:spTree>
    <p:extLst>
      <p:ext uri="{BB962C8B-B14F-4D97-AF65-F5344CB8AC3E}">
        <p14:creationId xmlns:p14="http://schemas.microsoft.com/office/powerpoint/2010/main" val="333584476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9" name="Rectangle 5"/>
          <p:cNvSpPr>
            <a:spLocks noChangeArrowheads="1"/>
          </p:cNvSpPr>
          <p:nvPr/>
        </p:nvSpPr>
        <p:spPr bwMode="auto">
          <a:xfrm>
            <a:off x="132441" y="854075"/>
            <a:ext cx="9520767" cy="5938838"/>
          </a:xfrm>
          <a:prstGeom prst="rect">
            <a:avLst/>
          </a:prstGeom>
          <a:solidFill>
            <a:schemeClr val="accent6">
              <a:lumMod val="20000"/>
              <a:lumOff val="80000"/>
            </a:schemeClr>
          </a:solidFill>
          <a:ln w="9525" algn="ctr">
            <a:solidFill>
              <a:schemeClr val="tx1"/>
            </a:solidFill>
            <a:miter lim="800000"/>
            <a:headEnd/>
            <a:tailEnd/>
          </a:ln>
        </p:spPr>
        <p:txBody>
          <a:bodyPr wrap="none"/>
          <a:lstStyle>
            <a:lvl1pPr>
              <a:spcBef>
                <a:spcPct val="20000"/>
              </a:spcBef>
              <a:buClr>
                <a:schemeClr val="tx2"/>
              </a:buClr>
              <a:buSzPct val="60000"/>
              <a:buBlip>
                <a:blip r:embed="rId2"/>
              </a:buBlip>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tx2"/>
              </a:buClr>
              <a:buSzPct val="40000"/>
              <a:buBlip>
                <a:blip r:embed="rId2"/>
              </a:buBlip>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Char char="•"/>
              <a:defRPr kumimoji="1" sz="2400" i="1">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tx2"/>
              </a:buClr>
              <a:buChar char="–"/>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tx2"/>
              </a:buClr>
              <a:buChar char="–"/>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Char char="–"/>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Char char="–"/>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Char char="–"/>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Char char="–"/>
              <a:defRPr kumimoji="1" sz="2000">
                <a:solidFill>
                  <a:schemeClr val="tx1"/>
                </a:solidFill>
                <a:latin typeface="Garamond" panose="02020404030301010803" pitchFamily="18" charset="0"/>
                <a:ea typeface="ＭＳ Ｐゴシック" panose="020B0600070205080204" pitchFamily="50" charset="-128"/>
              </a:defRPr>
            </a:lvl9pPr>
          </a:lstStyle>
          <a:p>
            <a:pPr fontAlgn="base">
              <a:spcBef>
                <a:spcPct val="0"/>
              </a:spcBef>
              <a:spcAft>
                <a:spcPct val="0"/>
              </a:spcAft>
              <a:buClrTx/>
              <a:buSzTx/>
              <a:buFontTx/>
              <a:buNone/>
              <a:defRPr/>
            </a:pPr>
            <a:r>
              <a:rPr lang="ja-JP" altLang="en-US" sz="1800" dirty="0" smtClean="0">
                <a:solidFill>
                  <a:prstClr val="black"/>
                </a:solidFill>
                <a:latin typeface="HG丸ｺﾞｼｯｸM-PRO" panose="020F0600000000000000" pitchFamily="50" charset="-128"/>
                <a:ea typeface="HG丸ｺﾞｼｯｸM-PRO" panose="020F0600000000000000" pitchFamily="50" charset="-128"/>
              </a:rPr>
              <a:t>　　　　　　　　　★地域へ介護予防教室のデリバリー★</a:t>
            </a:r>
            <a:endParaRPr lang="en-US" altLang="ja-JP" sz="1800" dirty="0" smtClean="0">
              <a:solidFill>
                <a:prstClr val="black"/>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buClrTx/>
              <a:buSzTx/>
              <a:buFontTx/>
              <a:buNone/>
              <a:defRPr/>
            </a:pP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p:txBody>
      </p:sp>
      <p:pic>
        <p:nvPicPr>
          <p:cNvPr id="45059" name="図 28" descr="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2254" y="1163638"/>
            <a:ext cx="413094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星 5 5"/>
          <p:cNvSpPr/>
          <p:nvPr/>
        </p:nvSpPr>
        <p:spPr bwMode="auto">
          <a:xfrm>
            <a:off x="6987514" y="2257464"/>
            <a:ext cx="333640"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8" name="星 5 7"/>
          <p:cNvSpPr/>
          <p:nvPr/>
        </p:nvSpPr>
        <p:spPr bwMode="auto">
          <a:xfrm>
            <a:off x="7410588" y="2476539"/>
            <a:ext cx="335359"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9" name="星 5 8"/>
          <p:cNvSpPr/>
          <p:nvPr/>
        </p:nvSpPr>
        <p:spPr bwMode="auto">
          <a:xfrm>
            <a:off x="6851659" y="2852738"/>
            <a:ext cx="33536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0" name="星 5 9"/>
          <p:cNvSpPr/>
          <p:nvPr/>
        </p:nvSpPr>
        <p:spPr bwMode="auto">
          <a:xfrm>
            <a:off x="8077862" y="2493963"/>
            <a:ext cx="33364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1" name="星 5 10"/>
          <p:cNvSpPr/>
          <p:nvPr/>
        </p:nvSpPr>
        <p:spPr bwMode="auto">
          <a:xfrm>
            <a:off x="7632439" y="3843338"/>
            <a:ext cx="33536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2" name="星 5 11"/>
          <p:cNvSpPr/>
          <p:nvPr/>
        </p:nvSpPr>
        <p:spPr bwMode="auto">
          <a:xfrm>
            <a:off x="7101030" y="1782763"/>
            <a:ext cx="337079"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4" name="星 5 13"/>
          <p:cNvSpPr/>
          <p:nvPr/>
        </p:nvSpPr>
        <p:spPr bwMode="auto">
          <a:xfrm>
            <a:off x="8779537" y="4783138"/>
            <a:ext cx="33364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5" name="星 5 14"/>
          <p:cNvSpPr/>
          <p:nvPr/>
        </p:nvSpPr>
        <p:spPr bwMode="auto">
          <a:xfrm>
            <a:off x="6550690" y="4805402"/>
            <a:ext cx="335359" cy="32067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6" name="星 5 15"/>
          <p:cNvSpPr/>
          <p:nvPr/>
        </p:nvSpPr>
        <p:spPr bwMode="auto">
          <a:xfrm>
            <a:off x="6480182" y="5673764"/>
            <a:ext cx="335360" cy="32067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7" name="星 5 16"/>
          <p:cNvSpPr/>
          <p:nvPr/>
        </p:nvSpPr>
        <p:spPr bwMode="auto">
          <a:xfrm>
            <a:off x="8514689" y="5483264"/>
            <a:ext cx="337079"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18" name="星 5 17"/>
          <p:cNvSpPr/>
          <p:nvPr/>
        </p:nvSpPr>
        <p:spPr bwMode="auto">
          <a:xfrm>
            <a:off x="9006553" y="6142038"/>
            <a:ext cx="33364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21" name="正方形/長方形 20"/>
          <p:cNvSpPr/>
          <p:nvPr/>
        </p:nvSpPr>
        <p:spPr>
          <a:xfrm>
            <a:off x="6361510" y="1824038"/>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4" name="正方形/長方形 33"/>
          <p:cNvSpPr/>
          <p:nvPr/>
        </p:nvSpPr>
        <p:spPr>
          <a:xfrm>
            <a:off x="7825052" y="3557588"/>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5" name="正方形/長方形 34"/>
          <p:cNvSpPr/>
          <p:nvPr/>
        </p:nvSpPr>
        <p:spPr>
          <a:xfrm>
            <a:off x="6856810" y="3673475"/>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6" name="正方形/長方形 35"/>
          <p:cNvSpPr/>
          <p:nvPr/>
        </p:nvSpPr>
        <p:spPr>
          <a:xfrm>
            <a:off x="7085542" y="2657475"/>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7" name="正方形/長方形 36"/>
          <p:cNvSpPr/>
          <p:nvPr/>
        </p:nvSpPr>
        <p:spPr>
          <a:xfrm>
            <a:off x="7451858" y="2255838"/>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8" name="正方形/長方形 37"/>
          <p:cNvSpPr/>
          <p:nvPr/>
        </p:nvSpPr>
        <p:spPr>
          <a:xfrm>
            <a:off x="7598040" y="1800225"/>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9" name="正方形/長方形 38"/>
          <p:cNvSpPr/>
          <p:nvPr/>
        </p:nvSpPr>
        <p:spPr>
          <a:xfrm>
            <a:off x="5836973" y="5834063"/>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41" name="正方形/長方形 40"/>
          <p:cNvSpPr/>
          <p:nvPr/>
        </p:nvSpPr>
        <p:spPr>
          <a:xfrm>
            <a:off x="7192169" y="4359275"/>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42" name="正方形/長方形 41"/>
          <p:cNvSpPr/>
          <p:nvPr/>
        </p:nvSpPr>
        <p:spPr>
          <a:xfrm>
            <a:off x="7422621" y="3605213"/>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33" name="星 5 32"/>
          <p:cNvSpPr/>
          <p:nvPr/>
        </p:nvSpPr>
        <p:spPr bwMode="auto">
          <a:xfrm>
            <a:off x="6860259" y="3435358"/>
            <a:ext cx="335359" cy="322263"/>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43" name="正方形/長方形 42"/>
          <p:cNvSpPr/>
          <p:nvPr/>
        </p:nvSpPr>
        <p:spPr>
          <a:xfrm>
            <a:off x="8155252" y="4935538"/>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44" name="正方形/長方形 43"/>
          <p:cNvSpPr/>
          <p:nvPr/>
        </p:nvSpPr>
        <p:spPr>
          <a:xfrm>
            <a:off x="6741583" y="5203825"/>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13" name="星 5 12"/>
          <p:cNvSpPr/>
          <p:nvPr/>
        </p:nvSpPr>
        <p:spPr bwMode="auto">
          <a:xfrm>
            <a:off x="8347869" y="4579938"/>
            <a:ext cx="33536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45" name="星 5 44"/>
          <p:cNvSpPr/>
          <p:nvPr/>
        </p:nvSpPr>
        <p:spPr bwMode="auto">
          <a:xfrm>
            <a:off x="7427781" y="2922588"/>
            <a:ext cx="333640"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sp>
        <p:nvSpPr>
          <p:cNvPr id="32" name="正方形/長方形 31"/>
          <p:cNvSpPr/>
          <p:nvPr/>
        </p:nvSpPr>
        <p:spPr>
          <a:xfrm>
            <a:off x="1343158" y="95251"/>
            <a:ext cx="8358188" cy="684213"/>
          </a:xfrm>
          <a:prstGeom prst="rect">
            <a:avLst/>
          </a:prstGeom>
          <a:solidFill>
            <a:schemeClr val="accent6">
              <a:lumMod val="20000"/>
              <a:lumOff val="80000"/>
            </a:schemeClr>
          </a:solidFill>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高齢者ふれあいの家等への「ながいき応援団」の派遣事業（Ｈ２６年度～）</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eaLnBrk="0" fontAlgn="base" hangingPunct="0">
              <a:spcBef>
                <a:spcPct val="0"/>
              </a:spcBef>
              <a:spcAft>
                <a:spcPct val="0"/>
              </a:spcAft>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４月から一般介護予防事業（地域介護予防活動支援事業）に位置付けて実施中</a:t>
            </a:r>
          </a:p>
        </p:txBody>
      </p:sp>
      <p:sp>
        <p:nvSpPr>
          <p:cNvPr id="40" name="正方形/長方形 39"/>
          <p:cNvSpPr/>
          <p:nvPr/>
        </p:nvSpPr>
        <p:spPr>
          <a:xfrm>
            <a:off x="6366682" y="1271627"/>
            <a:ext cx="2404269" cy="242887"/>
          </a:xfrm>
          <a:prstGeom prst="rect">
            <a:avLst/>
          </a:prstGeom>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r>
              <a:rPr lang="ja-JP" altLang="en-US" sz="1050" dirty="0">
                <a:solidFill>
                  <a:prstClr val="black"/>
                </a:solidFill>
              </a:rPr>
              <a:t>流山市高齢者ふれあいの家の位置</a:t>
            </a:r>
          </a:p>
        </p:txBody>
      </p:sp>
      <p:sp>
        <p:nvSpPr>
          <p:cNvPr id="46" name="星 5 45"/>
          <p:cNvSpPr/>
          <p:nvPr/>
        </p:nvSpPr>
        <p:spPr bwMode="auto">
          <a:xfrm>
            <a:off x="8377112" y="3138488"/>
            <a:ext cx="335359" cy="322262"/>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eaLnBrk="0" fontAlgn="base" hangingPunct="0">
              <a:spcBef>
                <a:spcPct val="0"/>
              </a:spcBef>
              <a:spcAft>
                <a:spcPct val="0"/>
              </a:spcAft>
              <a:defRPr/>
            </a:pPr>
            <a:endParaRPr lang="ja-JP" altLang="en-US" sz="1600" dirty="0">
              <a:solidFill>
                <a:srgbClr val="1F497D"/>
              </a:solidFill>
              <a:latin typeface="Times New Roman" pitchFamily="18" charset="0"/>
            </a:endParaRPr>
          </a:p>
        </p:txBody>
      </p:sp>
      <p:pic>
        <p:nvPicPr>
          <p:cNvPr id="45088"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194" y="176213"/>
            <a:ext cx="11471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正方形/長方形 49"/>
          <p:cNvSpPr/>
          <p:nvPr/>
        </p:nvSpPr>
        <p:spPr>
          <a:xfrm>
            <a:off x="8280797" y="3582988"/>
            <a:ext cx="330200" cy="1714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800">
              <a:solidFill>
                <a:prstClr val="white"/>
              </a:solidFill>
            </a:endParaRPr>
          </a:p>
        </p:txBody>
      </p:sp>
      <p:sp>
        <p:nvSpPr>
          <p:cNvPr id="45090" name="Rectangle 5"/>
          <p:cNvSpPr>
            <a:spLocks noChangeArrowheads="1"/>
          </p:cNvSpPr>
          <p:nvPr/>
        </p:nvSpPr>
        <p:spPr bwMode="auto">
          <a:xfrm>
            <a:off x="146183" y="1211263"/>
            <a:ext cx="5303838"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lstStyle>
            <a:lvl1pPr>
              <a:spcBef>
                <a:spcPct val="20000"/>
              </a:spcBef>
              <a:buFont typeface="Arial" charset="0"/>
              <a:buChar char="•"/>
              <a:defRPr kumimoji="1" sz="29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5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2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a:solidFill>
                  <a:schemeClr val="tx1"/>
                </a:solidFill>
                <a:latin typeface="Calibri" pitchFamily="34" charset="0"/>
                <a:ea typeface="ＭＳ Ｐゴシック" pitchFamily="50" charset="-128"/>
              </a:defRPr>
            </a:lvl9pPr>
          </a:lstStyle>
          <a:p>
            <a:pPr fontAlgn="base">
              <a:spcBef>
                <a:spcPct val="0"/>
              </a:spcBef>
              <a:spcAft>
                <a:spcPct val="0"/>
              </a:spcAft>
              <a:buFontTx/>
              <a:buNone/>
            </a:pPr>
            <a:r>
              <a:rPr lang="ja-JP" altLang="en-US" sz="1800">
                <a:solidFill>
                  <a:srgbClr val="000000"/>
                </a:solidFill>
                <a:latin typeface="HG丸ｺﾞｼｯｸM-PRO" pitchFamily="50" charset="-128"/>
                <a:ea typeface="HG丸ｺﾞｼｯｸM-PRO" pitchFamily="50" charset="-128"/>
              </a:rPr>
              <a:t>　　</a:t>
            </a:r>
            <a:r>
              <a:rPr lang="ja-JP" altLang="en-US" sz="1600">
                <a:solidFill>
                  <a:srgbClr val="000000"/>
                </a:solidFill>
                <a:latin typeface="HG丸ｺﾞｼｯｸM-PRO" pitchFamily="50" charset="-128"/>
                <a:ea typeface="HG丸ｺﾞｼｯｸM-PRO" pitchFamily="50" charset="-128"/>
              </a:rPr>
              <a:t>流山市には、空き家等を住民・ＮＰＯが運営し、</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高齢者の集いの場となっている</a:t>
            </a:r>
            <a:r>
              <a:rPr lang="en-US" altLang="ja-JP" sz="1600">
                <a:solidFill>
                  <a:srgbClr val="000000"/>
                </a:solidFill>
                <a:latin typeface="HG丸ｺﾞｼｯｸM-PRO" pitchFamily="50" charset="-128"/>
                <a:ea typeface="HG丸ｺﾞｼｯｸM-PRO" pitchFamily="50" charset="-128"/>
              </a:rPr>
              <a:t>『</a:t>
            </a:r>
            <a:r>
              <a:rPr lang="ja-JP" altLang="en-US" sz="1600">
                <a:solidFill>
                  <a:srgbClr val="000000"/>
                </a:solidFill>
                <a:latin typeface="HG丸ｺﾞｼｯｸM-PRO" pitchFamily="50" charset="-128"/>
                <a:ea typeface="HG丸ｺﾞｼｯｸM-PRO" pitchFamily="50" charset="-128"/>
              </a:rPr>
              <a:t>高齢者ふれあい</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の家</a:t>
            </a:r>
            <a:r>
              <a:rPr lang="en-US" altLang="ja-JP" sz="1600">
                <a:solidFill>
                  <a:srgbClr val="000000"/>
                </a:solidFill>
                <a:latin typeface="HG丸ｺﾞｼｯｸM-PRO" pitchFamily="50" charset="-128"/>
                <a:ea typeface="HG丸ｺﾞｼｯｸM-PRO" pitchFamily="50" charset="-128"/>
              </a:rPr>
              <a:t>』</a:t>
            </a:r>
            <a:r>
              <a:rPr lang="ja-JP" altLang="en-US" sz="1600">
                <a:solidFill>
                  <a:srgbClr val="000000"/>
                </a:solidFill>
                <a:latin typeface="HG丸ｺﾞｼｯｸM-PRO" pitchFamily="50" charset="-128"/>
                <a:ea typeface="HG丸ｺﾞｼｯｸM-PRO" pitchFamily="50" charset="-128"/>
              </a:rPr>
              <a:t>が、</a:t>
            </a:r>
            <a:r>
              <a:rPr lang="en-US" altLang="ja-JP" sz="1600">
                <a:solidFill>
                  <a:srgbClr val="000000"/>
                </a:solidFill>
                <a:latin typeface="HG丸ｺﾞｼｯｸM-PRO" pitchFamily="50" charset="-128"/>
                <a:ea typeface="HG丸ｺﾞｼｯｸM-PRO" pitchFamily="50" charset="-128"/>
              </a:rPr>
              <a:t>1</a:t>
            </a:r>
            <a:r>
              <a:rPr lang="ja-JP" altLang="en-US" sz="1600">
                <a:solidFill>
                  <a:srgbClr val="000000"/>
                </a:solidFill>
                <a:latin typeface="HG丸ｺﾞｼｯｸM-PRO" pitchFamily="50" charset="-128"/>
                <a:ea typeface="HG丸ｺﾞｼｯｸM-PRO" pitchFamily="50" charset="-128"/>
              </a:rPr>
              <a:t>５箇所あります。　</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こうした流山市の特性を活かし、高齢者ふれあ</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いの家に介護予防メニューを取り入れていただく</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ために、以下の介護予防教室が開催できる人材を</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デリバリ－する事業（「ながいき応援団」の派遣</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事業）を２６年度から実施しています。</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800">
                <a:solidFill>
                  <a:srgbClr val="000000"/>
                </a:solidFill>
                <a:latin typeface="HG丸ｺﾞｼｯｸM-PRO" pitchFamily="50" charset="-128"/>
                <a:ea typeface="HG丸ｺﾞｼｯｸM-PRO" pitchFamily="50" charset="-128"/>
              </a:rPr>
              <a:t>　　</a:t>
            </a:r>
            <a:r>
              <a:rPr lang="ja-JP" altLang="en-US" sz="1600">
                <a:solidFill>
                  <a:srgbClr val="000000"/>
                </a:solidFill>
                <a:latin typeface="HG丸ｺﾞｼｯｸM-PRO" pitchFamily="50" charset="-128"/>
                <a:ea typeface="HG丸ｺﾞｼｯｸM-PRO" pitchFamily="50" charset="-128"/>
              </a:rPr>
              <a:t>★元気づくり体操を指導できる指導者</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（重度化防止推進員）</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★音楽を利用した介護予防指導者</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（音楽療法士）</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第６期では、重度化防止推進員の派遣先を、自</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治会館（市内に１００箇所以上）のほか、特養等</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の地域交流スペースを対象に拡大していく作戦。</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また、デリバリーメニューに、口腔機能、栄養</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改善などを追加していく（地域リハビリテーショ</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ン活動支援事業の活用を検討）。</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こうした取り組みにより、認定に至らない高齢</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者を増やすことと共に、介護予防・生活支援サー</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ビス事業から‘一般介護予防事業’に移行した方</a:t>
            </a:r>
            <a:endParaRPr lang="en-US" altLang="ja-JP" sz="1600">
              <a:solidFill>
                <a:srgbClr val="000000"/>
              </a:solidFill>
              <a:latin typeface="HG丸ｺﾞｼｯｸM-PRO" pitchFamily="50" charset="-128"/>
              <a:ea typeface="HG丸ｺﾞｼｯｸM-PRO" pitchFamily="50" charset="-128"/>
            </a:endParaRPr>
          </a:p>
          <a:p>
            <a:pPr fontAlgn="base">
              <a:spcBef>
                <a:spcPct val="0"/>
              </a:spcBef>
              <a:spcAft>
                <a:spcPct val="0"/>
              </a:spcAft>
              <a:buFontTx/>
              <a:buNone/>
            </a:pPr>
            <a:r>
              <a:rPr lang="ja-JP" altLang="en-US" sz="1600">
                <a:solidFill>
                  <a:srgbClr val="000000"/>
                </a:solidFill>
                <a:latin typeface="HG丸ｺﾞｼｯｸM-PRO" pitchFamily="50" charset="-128"/>
                <a:ea typeface="HG丸ｺﾞｼｯｸM-PRO" pitchFamily="50" charset="-128"/>
              </a:rPr>
              <a:t>　の受け皿づくりを進めていきます。</a:t>
            </a:r>
            <a:endParaRPr lang="en-US" altLang="ja-JP" sz="1800">
              <a:solidFill>
                <a:srgbClr val="000000"/>
              </a:solidFill>
              <a:latin typeface="HG丸ｺﾞｼｯｸM-PRO" pitchFamily="50" charset="-128"/>
              <a:ea typeface="HG丸ｺﾞｼｯｸM-PRO" pitchFamily="50" charset="-128"/>
            </a:endParaRPr>
          </a:p>
        </p:txBody>
      </p:sp>
      <p:sp>
        <p:nvSpPr>
          <p:cNvPr id="47" name="正方形/長方形 46"/>
          <p:cNvSpPr/>
          <p:nvPr/>
        </p:nvSpPr>
        <p:spPr>
          <a:xfrm>
            <a:off x="7195618" y="747713"/>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a:t>2</a:t>
            </a:r>
            <a:r>
              <a:rPr kumimoji="1" lang="en-US" altLang="ja-JP" dirty="0" smtClean="0"/>
              <a:t>  </a:t>
            </a:r>
            <a:r>
              <a:rPr lang="ja-JP" altLang="en-US" dirty="0"/>
              <a:t>千葉</a:t>
            </a:r>
            <a:r>
              <a:rPr kumimoji="1" lang="ja-JP" altLang="en-US" dirty="0" smtClean="0"/>
              <a:t>県 </a:t>
            </a:r>
            <a:r>
              <a:rPr lang="ja-JP" altLang="en-US" dirty="0" smtClean="0"/>
              <a:t>流山市</a:t>
            </a:r>
            <a:r>
              <a:rPr kumimoji="1" lang="en-US" altLang="ja-JP" dirty="0" smtClean="0"/>
              <a:t>〉</a:t>
            </a:r>
            <a:endParaRPr kumimoji="1" lang="ja-JP" altLang="en-US" dirty="0"/>
          </a:p>
        </p:txBody>
      </p:sp>
      <p:sp>
        <p:nvSpPr>
          <p:cNvPr id="49"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32</a:t>
            </a:fld>
            <a:endParaRPr lang="en-US" altLang="ja-JP" sz="1600" b="1" dirty="0">
              <a:solidFill>
                <a:prstClr val="black"/>
              </a:solidFill>
              <a:latin typeface="+mn-ea"/>
            </a:endParaRPr>
          </a:p>
        </p:txBody>
      </p:sp>
    </p:spTree>
    <p:extLst>
      <p:ext uri="{BB962C8B-B14F-4D97-AF65-F5344CB8AC3E}">
        <p14:creationId xmlns:p14="http://schemas.microsoft.com/office/powerpoint/2010/main" val="163433734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18161" y="0"/>
            <a:ext cx="3725040" cy="490538"/>
          </a:xfrm>
          <a:prstGeom prst="roundRect">
            <a:avLst>
              <a:gd name="adj" fmla="val 5392"/>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280160" eaLnBrk="0" hangingPunct="0">
              <a:defRPr/>
            </a:pPr>
            <a:r>
              <a:rPr lang="ja-JP" altLang="en-US" sz="2000" dirty="0">
                <a:solidFill>
                  <a:prstClr val="black"/>
                </a:solidFill>
                <a:latin typeface="HG丸ｺﾞｼｯｸM-PRO" pitchFamily="50" charset="-128"/>
                <a:ea typeface="HG丸ｺﾞｼｯｸM-PRO" pitchFamily="50" charset="-128"/>
              </a:rPr>
              <a:t>　</a:t>
            </a:r>
            <a:r>
              <a:rPr lang="en-US" altLang="ja-JP" sz="2000" dirty="0">
                <a:solidFill>
                  <a:prstClr val="black"/>
                </a:solidFill>
                <a:latin typeface="HG丸ｺﾞｼｯｸM-PRO" pitchFamily="50" charset="-128"/>
                <a:ea typeface="HG丸ｺﾞｼｯｸM-PRO" pitchFamily="50" charset="-128"/>
              </a:rPr>
              <a:t>【</a:t>
            </a:r>
            <a:r>
              <a:rPr lang="ja-JP" altLang="en-US" sz="2000" dirty="0">
                <a:solidFill>
                  <a:prstClr val="black"/>
                </a:solidFill>
                <a:latin typeface="HG丸ｺﾞｼｯｸM-PRO" pitchFamily="50" charset="-128"/>
                <a:ea typeface="HG丸ｺﾞｼｯｸM-PRO" pitchFamily="50" charset="-128"/>
              </a:rPr>
              <a:t>みんなで介護予防体操</a:t>
            </a:r>
            <a:r>
              <a:rPr lang="en-US" altLang="ja-JP" sz="2000" dirty="0">
                <a:solidFill>
                  <a:prstClr val="black"/>
                </a:solidFill>
                <a:latin typeface="HG丸ｺﾞｼｯｸM-PRO" pitchFamily="50" charset="-128"/>
                <a:ea typeface="HG丸ｺﾞｼｯｸM-PRO" pitchFamily="50" charset="-128"/>
              </a:rPr>
              <a:t>】</a:t>
            </a:r>
            <a:r>
              <a:rPr lang="ja-JP" altLang="en-US" sz="2000" dirty="0">
                <a:solidFill>
                  <a:prstClr val="black"/>
                </a:solidFill>
                <a:latin typeface="HG丸ｺﾞｼｯｸM-PRO" pitchFamily="50" charset="-128"/>
                <a:ea typeface="HG丸ｺﾞｼｯｸM-PRO" pitchFamily="50" charset="-128"/>
              </a:rPr>
              <a:t>　　　　</a:t>
            </a:r>
            <a:endParaRPr lang="en-US" altLang="ja-JP" sz="2000" dirty="0">
              <a:solidFill>
                <a:prstClr val="black"/>
              </a:solidFill>
              <a:latin typeface="HG丸ｺﾞｼｯｸM-PRO" pitchFamily="50" charset="-128"/>
              <a:ea typeface="HG丸ｺﾞｼｯｸM-PRO" pitchFamily="50" charset="-128"/>
            </a:endParaRPr>
          </a:p>
        </p:txBody>
      </p:sp>
      <p:pic>
        <p:nvPicPr>
          <p:cNvPr id="5"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0241" y="3173669"/>
            <a:ext cx="5143500" cy="356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5791213" y="2528921"/>
            <a:ext cx="3757607" cy="490537"/>
          </a:xfrm>
          <a:prstGeom prst="roundRect">
            <a:avLst>
              <a:gd name="adj" fmla="val 5392"/>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280160" eaLnBrk="0" hangingPunct="0">
              <a:defRPr/>
            </a:pPr>
            <a:r>
              <a:rPr lang="ja-JP" altLang="en-US" sz="1600" dirty="0">
                <a:solidFill>
                  <a:prstClr val="black"/>
                </a:solidFill>
                <a:latin typeface="HG丸ｺﾞｼｯｸM-PRO" pitchFamily="50" charset="-128"/>
                <a:ea typeface="HG丸ｺﾞｼｯｸM-PRO" pitchFamily="50" charset="-128"/>
              </a:rPr>
              <a:t>　同じ地域の方が講師役になって</a:t>
            </a:r>
            <a:r>
              <a:rPr lang="ja-JP" altLang="en-US" sz="1600" dirty="0" smtClean="0">
                <a:solidFill>
                  <a:prstClr val="black"/>
                </a:solidFill>
                <a:latin typeface="HG丸ｺﾞｼｯｸM-PRO" pitchFamily="50" charset="-128"/>
                <a:ea typeface="HG丸ｺﾞｼｯｸM-PRO" pitchFamily="50" charset="-128"/>
              </a:rPr>
              <a:t>、</a:t>
            </a:r>
            <a:endParaRPr lang="en-US" altLang="ja-JP" sz="1600" dirty="0" smtClean="0">
              <a:solidFill>
                <a:prstClr val="black"/>
              </a:solidFill>
              <a:latin typeface="HG丸ｺﾞｼｯｸM-PRO" pitchFamily="50" charset="-128"/>
              <a:ea typeface="HG丸ｺﾞｼｯｸM-PRO" pitchFamily="50" charset="-128"/>
            </a:endParaRPr>
          </a:p>
          <a:p>
            <a:pPr defTabSz="1280160" eaLnBrk="0" hangingPunct="0">
              <a:defRPr/>
            </a:pPr>
            <a:r>
              <a:rPr lang="ja-JP" altLang="en-US" sz="1600" dirty="0">
                <a:solidFill>
                  <a:prstClr val="black"/>
                </a:solidFill>
                <a:latin typeface="HG丸ｺﾞｼｯｸM-PRO" pitchFamily="50" charset="-128"/>
                <a:ea typeface="HG丸ｺﾞｼｯｸM-PRO" pitchFamily="50" charset="-128"/>
              </a:rPr>
              <a:t>　</a:t>
            </a:r>
            <a:r>
              <a:rPr lang="ja-JP" altLang="en-US" sz="1600" dirty="0" smtClean="0">
                <a:solidFill>
                  <a:prstClr val="black"/>
                </a:solidFill>
                <a:latin typeface="HG丸ｺﾞｼｯｸM-PRO" pitchFamily="50" charset="-128"/>
                <a:ea typeface="HG丸ｺﾞｼｯｸM-PRO" pitchFamily="50" charset="-128"/>
              </a:rPr>
              <a:t>パッチワーク</a:t>
            </a:r>
            <a:r>
              <a:rPr lang="ja-JP" altLang="en-US" sz="1600" dirty="0">
                <a:solidFill>
                  <a:prstClr val="black"/>
                </a:solidFill>
                <a:latin typeface="HG丸ｺﾞｼｯｸM-PRO" pitchFamily="50" charset="-128"/>
                <a:ea typeface="HG丸ｺﾞｼｯｸM-PRO" pitchFamily="50" charset="-128"/>
              </a:rPr>
              <a:t>教室</a:t>
            </a:r>
            <a:endParaRPr lang="en-US" altLang="ja-JP" sz="1600" dirty="0">
              <a:solidFill>
                <a:prstClr val="black"/>
              </a:solidFill>
              <a:latin typeface="HG丸ｺﾞｼｯｸM-PRO" pitchFamily="50" charset="-128"/>
              <a:ea typeface="HG丸ｺﾞｼｯｸM-PRO" pitchFamily="50" charset="-128"/>
            </a:endParaRPr>
          </a:p>
        </p:txBody>
      </p:sp>
      <p:pic>
        <p:nvPicPr>
          <p:cNvPr id="8"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15" y="505799"/>
            <a:ext cx="5538931" cy="383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a:t>2</a:t>
            </a:r>
            <a:r>
              <a:rPr kumimoji="1" lang="en-US" altLang="ja-JP" dirty="0" smtClean="0"/>
              <a:t>  </a:t>
            </a:r>
            <a:r>
              <a:rPr lang="ja-JP" altLang="en-US" dirty="0"/>
              <a:t>千葉</a:t>
            </a:r>
            <a:r>
              <a:rPr kumimoji="1" lang="ja-JP" altLang="en-US" dirty="0" smtClean="0"/>
              <a:t>県 </a:t>
            </a:r>
            <a:r>
              <a:rPr lang="ja-JP" altLang="en-US" dirty="0" smtClean="0"/>
              <a:t>流山市</a:t>
            </a:r>
            <a:r>
              <a:rPr kumimoji="1" lang="en-US" altLang="ja-JP" dirty="0" smtClean="0"/>
              <a:t>〉</a:t>
            </a:r>
            <a:endParaRPr kumimoji="1" lang="ja-JP" altLang="en-US" dirty="0"/>
          </a:p>
        </p:txBody>
      </p:sp>
      <p:sp>
        <p:nvSpPr>
          <p:cNvPr id="11"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33</a:t>
            </a:fld>
            <a:endParaRPr lang="en-US" altLang="ja-JP" sz="1600" b="1" dirty="0">
              <a:solidFill>
                <a:prstClr val="black"/>
              </a:solidFill>
              <a:latin typeface="+mn-ea"/>
            </a:endParaRPr>
          </a:p>
        </p:txBody>
      </p:sp>
    </p:spTree>
    <p:extLst>
      <p:ext uri="{BB962C8B-B14F-4D97-AF65-F5344CB8AC3E}">
        <p14:creationId xmlns:p14="http://schemas.microsoft.com/office/powerpoint/2010/main" val="202205591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621881" y="1320800"/>
            <a:ext cx="5475817" cy="66675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正方形/長方形 24"/>
          <p:cNvSpPr/>
          <p:nvPr/>
        </p:nvSpPr>
        <p:spPr>
          <a:xfrm>
            <a:off x="471224" y="88901"/>
            <a:ext cx="9175089" cy="650875"/>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w="158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800" dirty="0">
                <a:solidFill>
                  <a:prstClr val="black"/>
                </a:solidFill>
                <a:latin typeface="HG創英角ｺﾞｼｯｸUB" panose="020B0909000000000000" pitchFamily="49" charset="-128"/>
                <a:ea typeface="HG創英角ｺﾞｼｯｸUB" panose="020B0909000000000000" pitchFamily="49" charset="-128"/>
              </a:rPr>
              <a:t>　</a:t>
            </a:r>
            <a:r>
              <a:rPr lang="ja-JP" altLang="en-US" sz="2400" dirty="0">
                <a:solidFill>
                  <a:prstClr val="black"/>
                </a:solidFill>
                <a:latin typeface="HG創英角ｺﾞｼｯｸUB" panose="020B0909000000000000" pitchFamily="49" charset="-128"/>
                <a:ea typeface="HG創英角ｺﾞｼｯｸUB" panose="020B0909000000000000" pitchFamily="49" charset="-128"/>
              </a:rPr>
              <a:t>協議体の立ち上げ、運営の方向性</a:t>
            </a:r>
            <a:endParaRPr lang="ja-JP" altLang="en-US" sz="2400" spc="-100"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123" name="右矢印 122"/>
          <p:cNvSpPr/>
          <p:nvPr/>
        </p:nvSpPr>
        <p:spPr>
          <a:xfrm rot="5400000">
            <a:off x="3849291" y="4161367"/>
            <a:ext cx="277812" cy="70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585">
              <a:solidFill>
                <a:prstClr val="white"/>
              </a:solidFill>
            </a:endParaRPr>
          </a:p>
        </p:txBody>
      </p:sp>
      <p:pic>
        <p:nvPicPr>
          <p:cNvPr id="36869"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223" y="1196975"/>
            <a:ext cx="2839377"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30"/>
          <p:cNvSpPr/>
          <p:nvPr/>
        </p:nvSpPr>
        <p:spPr bwMode="auto">
          <a:xfrm>
            <a:off x="3310599" y="941022"/>
            <a:ext cx="1225287" cy="29499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4F81BD">
                <a:shade val="50000"/>
              </a:srgbClr>
            </a:solidFill>
            <a:round/>
            <a:headEnd/>
            <a:tailEnd/>
          </a:ln>
          <a:scene3d>
            <a:camera prst="orthographicFront"/>
            <a:lightRig rig="threePt" dir="t"/>
          </a:scene3d>
          <a:sp3d>
            <a:bevelT/>
            <a:bevelB/>
          </a:sp3d>
        </p:spPr>
        <p:txBody>
          <a:bodyPr lIns="68403" tIns="34202" rIns="68403" bIns="34202" anchor="ctr"/>
          <a:lstStyle/>
          <a:p>
            <a:pPr algn="ctr" defTabSz="957091">
              <a:defRPr/>
            </a:pPr>
            <a:r>
              <a:rPr lang="ja-JP" altLang="en-US" sz="1400" dirty="0">
                <a:solidFill>
                  <a:prstClr val="black"/>
                </a:solidFill>
                <a:latin typeface="HGP創英角ｺﾞｼｯｸUB" pitchFamily="50" charset="-128"/>
                <a:ea typeface="ＭＳ Ｐゴシック" panose="020B0600070205080204" pitchFamily="50" charset="-128"/>
              </a:rPr>
              <a:t>第１段階</a:t>
            </a:r>
          </a:p>
        </p:txBody>
      </p:sp>
      <p:sp>
        <p:nvSpPr>
          <p:cNvPr id="34" name="角丸四角形 33"/>
          <p:cNvSpPr/>
          <p:nvPr/>
        </p:nvSpPr>
        <p:spPr bwMode="auto">
          <a:xfrm>
            <a:off x="3552473" y="4742178"/>
            <a:ext cx="1225287" cy="29499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rgbClr val="4F81BD">
                <a:shade val="50000"/>
              </a:srgbClr>
            </a:solidFill>
            <a:round/>
            <a:headEnd/>
            <a:tailEnd/>
          </a:ln>
          <a:scene3d>
            <a:camera prst="orthographicFront"/>
            <a:lightRig rig="threePt" dir="t"/>
          </a:scene3d>
          <a:sp3d>
            <a:bevelT/>
            <a:bevelB/>
          </a:sp3d>
        </p:spPr>
        <p:txBody>
          <a:bodyPr lIns="68403" tIns="34202" rIns="68403" bIns="34202" anchor="ctr"/>
          <a:lstStyle/>
          <a:p>
            <a:pPr algn="ctr" defTabSz="957091">
              <a:defRPr/>
            </a:pPr>
            <a:r>
              <a:rPr lang="ja-JP" altLang="en-US" sz="1400" dirty="0">
                <a:solidFill>
                  <a:prstClr val="black"/>
                </a:solidFill>
                <a:latin typeface="HGP創英角ｺﾞｼｯｸUB" pitchFamily="50" charset="-128"/>
                <a:ea typeface="ＭＳ Ｐゴシック" panose="020B0600070205080204" pitchFamily="50" charset="-128"/>
              </a:rPr>
              <a:t>第２段階</a:t>
            </a:r>
          </a:p>
        </p:txBody>
      </p:sp>
      <p:sp>
        <p:nvSpPr>
          <p:cNvPr id="35" name="角丸四角形 34"/>
          <p:cNvSpPr/>
          <p:nvPr/>
        </p:nvSpPr>
        <p:spPr>
          <a:xfrm>
            <a:off x="3726790" y="5154613"/>
            <a:ext cx="5266002" cy="793750"/>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36" name="角丸四角形 35"/>
          <p:cNvSpPr/>
          <p:nvPr/>
        </p:nvSpPr>
        <p:spPr>
          <a:xfrm>
            <a:off x="3988197" y="1235076"/>
            <a:ext cx="4808538" cy="91916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eaLnBrk="1" fontAlgn="auto" hangingPunct="1">
              <a:spcBef>
                <a:spcPts val="0"/>
              </a:spcBef>
              <a:spcAft>
                <a:spcPts val="0"/>
              </a:spcAft>
              <a:defRPr/>
            </a:pPr>
            <a:r>
              <a:rPr lang="ja-JP" altLang="en-US" sz="1600" b="1" dirty="0">
                <a:solidFill>
                  <a:prstClr val="black"/>
                </a:solidFill>
              </a:rPr>
              <a:t>平成２７年７月から、市内全体を対象エリア第１層）とした協議体を立ち上げる（準備会からスタート）。</a:t>
            </a:r>
          </a:p>
        </p:txBody>
      </p:sp>
      <p:sp>
        <p:nvSpPr>
          <p:cNvPr id="27" name="角丸四角形 26"/>
          <p:cNvSpPr/>
          <p:nvPr/>
        </p:nvSpPr>
        <p:spPr>
          <a:xfrm>
            <a:off x="3995077" y="5153026"/>
            <a:ext cx="4763823" cy="79692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eaLnBrk="1" fontAlgn="auto" hangingPunct="1">
              <a:spcBef>
                <a:spcPts val="0"/>
              </a:spcBef>
              <a:spcAft>
                <a:spcPts val="0"/>
              </a:spcAft>
              <a:defRPr/>
            </a:pPr>
            <a:r>
              <a:rPr lang="ja-JP" altLang="en-US" sz="1600" b="1" dirty="0">
                <a:solidFill>
                  <a:prstClr val="black"/>
                </a:solidFill>
              </a:rPr>
              <a:t>日常生活圏域を対象エリア（第２層）とした協議体については、　２７年１２月頃を目標に立ち上げを推進する。</a:t>
            </a:r>
          </a:p>
        </p:txBody>
      </p:sp>
      <p:sp>
        <p:nvSpPr>
          <p:cNvPr id="36879" name="AutoShape 9"/>
          <p:cNvSpPr>
            <a:spLocks noChangeArrowheads="1"/>
          </p:cNvSpPr>
          <p:nvPr/>
        </p:nvSpPr>
        <p:spPr bwMode="auto">
          <a:xfrm>
            <a:off x="3621882" y="2239963"/>
            <a:ext cx="4454260" cy="18589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FF0000"/>
                </a:solidFill>
                <a:latin typeface="Times New Roman" pitchFamily="18" charset="0"/>
              </a:rPr>
              <a:t>参加組織、団体等（現時点の予定）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●ＮＰＯ法人（複数）</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●流山市社会福祉協議会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●流山市シルバー人材センター</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●民生児童委員</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●老人クラブ</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●生活協同組合</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●介護保険事業者</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●商工会議所</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●コミュニティスポーツリーダー</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●学識経験者</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●その他地域の支え合い、生活支援に関する活動を行う団体等</a:t>
            </a:r>
          </a:p>
        </p:txBody>
      </p:sp>
      <p:sp>
        <p:nvSpPr>
          <p:cNvPr id="36880" name="AutoShape 9"/>
          <p:cNvSpPr>
            <a:spLocks noChangeArrowheads="1"/>
          </p:cNvSpPr>
          <p:nvPr/>
        </p:nvSpPr>
        <p:spPr bwMode="auto">
          <a:xfrm>
            <a:off x="218414" y="4002089"/>
            <a:ext cx="3169576" cy="2651125"/>
          </a:xfrm>
          <a:prstGeom prst="roundRect">
            <a:avLst>
              <a:gd name="adj" fmla="val 16667"/>
            </a:avLst>
          </a:prstGeom>
          <a:solidFill>
            <a:srgbClr val="CCFFCC"/>
          </a:solidFill>
          <a:ln w="9525">
            <a:solidFill>
              <a:srgbClr val="333300"/>
            </a:solidFill>
            <a:round/>
            <a:headEnd/>
            <a:tailEnd/>
          </a:ln>
        </p:spPr>
        <p:txBody>
          <a:bodyPr wrap="none" rIns="720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200" b="1">
              <a:solidFill>
                <a:srgbClr val="000000"/>
              </a:solidFill>
              <a:latin typeface="Times New Roman" pitchFamily="18" charset="0"/>
            </a:endParaRPr>
          </a:p>
        </p:txBody>
      </p:sp>
      <p:sp>
        <p:nvSpPr>
          <p:cNvPr id="36881" name="AutoShape 9"/>
          <p:cNvSpPr>
            <a:spLocks noChangeArrowheads="1"/>
          </p:cNvSpPr>
          <p:nvPr/>
        </p:nvSpPr>
        <p:spPr bwMode="auto">
          <a:xfrm>
            <a:off x="6777700" y="2249489"/>
            <a:ext cx="2335477" cy="865187"/>
          </a:xfrm>
          <a:prstGeom prst="roundRect">
            <a:avLst>
              <a:gd name="adj" fmla="val 16667"/>
            </a:avLst>
          </a:prstGeom>
          <a:solidFill>
            <a:srgbClr val="CCFFCC"/>
          </a:solidFill>
          <a:ln w="9525">
            <a:solidFill>
              <a:srgbClr val="333300"/>
            </a:solidFill>
            <a:round/>
            <a:headEnd/>
            <a:tailEnd/>
          </a:ln>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000000"/>
                </a:solidFill>
                <a:latin typeface="Times New Roman" pitchFamily="18" charset="0"/>
              </a:rPr>
              <a:t>市町村担当者、</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地域包括支援センター、</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生活支援コーディネーターは、</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事務局側として参画</a:t>
            </a:r>
          </a:p>
        </p:txBody>
      </p:sp>
      <p:sp>
        <p:nvSpPr>
          <p:cNvPr id="36883" name="正方形/長方形 2"/>
          <p:cNvSpPr>
            <a:spLocks noChangeArrowheads="1"/>
          </p:cNvSpPr>
          <p:nvPr/>
        </p:nvSpPr>
        <p:spPr bwMode="auto">
          <a:xfrm>
            <a:off x="3805900" y="5975351"/>
            <a:ext cx="550677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FF0000"/>
                </a:solidFill>
                <a:latin typeface="Times New Roman" pitchFamily="18" charset="0"/>
              </a:rPr>
              <a:t>第２層の協議体に追加して参加する組織、団体等（現時点の予定）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●地区社会福祉協議会</a:t>
            </a:r>
            <a:endParaRPr lang="en-US" altLang="ja-JP" sz="1200" b="1">
              <a:solidFill>
                <a:srgbClr val="FF0000"/>
              </a:solidFill>
              <a:latin typeface="Times New Roman" pitchFamily="18" charset="0"/>
            </a:endParaRPr>
          </a:p>
          <a:p>
            <a:pPr eaLnBrk="1" hangingPunct="1">
              <a:spcBef>
                <a:spcPct val="0"/>
              </a:spcBef>
              <a:buFontTx/>
              <a:buNone/>
            </a:pPr>
            <a:r>
              <a:rPr lang="ja-JP" altLang="en-US" sz="1200" b="1">
                <a:solidFill>
                  <a:srgbClr val="FF0000"/>
                </a:solidFill>
                <a:latin typeface="Times New Roman" pitchFamily="18" charset="0"/>
              </a:rPr>
              <a:t>　　●自治会</a:t>
            </a:r>
            <a:endParaRPr lang="en-US" altLang="ja-JP" sz="1200" b="1">
              <a:solidFill>
                <a:srgbClr val="FF0000"/>
              </a:solidFill>
              <a:latin typeface="Times New Roman" pitchFamily="18" charset="0"/>
            </a:endParaRPr>
          </a:p>
          <a:p>
            <a:pPr eaLnBrk="1" hangingPunct="1">
              <a:spcBef>
                <a:spcPct val="0"/>
              </a:spcBef>
              <a:buFontTx/>
              <a:buNone/>
            </a:pPr>
            <a:r>
              <a:rPr lang="en-US" altLang="ja-JP" sz="1200" b="1">
                <a:solidFill>
                  <a:srgbClr val="FF0000"/>
                </a:solidFill>
                <a:latin typeface="Times New Roman" pitchFamily="18" charset="0"/>
              </a:rPr>
              <a:t>※</a:t>
            </a:r>
            <a:r>
              <a:rPr lang="ja-JP" altLang="en-US" sz="1200" b="1">
                <a:solidFill>
                  <a:srgbClr val="FF0000"/>
                </a:solidFill>
                <a:latin typeface="Times New Roman" pitchFamily="18" charset="0"/>
              </a:rPr>
              <a:t>議題によっては、事前周知し、地域住民に広く参加を呼び掛けることも。。。</a:t>
            </a:r>
            <a:endParaRPr lang="en-US" altLang="ja-JP" sz="1200" b="1">
              <a:solidFill>
                <a:srgbClr val="FF0000"/>
              </a:solidFill>
              <a:latin typeface="Times New Roman" pitchFamily="18" charset="0"/>
            </a:endParaRPr>
          </a:p>
        </p:txBody>
      </p:sp>
      <p:sp>
        <p:nvSpPr>
          <p:cNvPr id="36884" name="AutoShape 9"/>
          <p:cNvSpPr>
            <a:spLocks noChangeArrowheads="1"/>
          </p:cNvSpPr>
          <p:nvPr/>
        </p:nvSpPr>
        <p:spPr bwMode="auto">
          <a:xfrm>
            <a:off x="271727" y="4002089"/>
            <a:ext cx="2959762" cy="26511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rIns="720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a:solidFill>
                  <a:srgbClr val="000000"/>
                </a:solidFill>
                <a:latin typeface="Times New Roman" pitchFamily="18" charset="0"/>
              </a:rPr>
              <a:t>▼役割・話し合うこと</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地域の支え合い・生活支援の体制</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整備のための連携の強化</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地域の支え合い・生活支援の現状</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と生活支援ニーズの把握・共有化</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支え合い・生活支援の体制整備の</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企画立案と対応の検討　</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社会資源マップ等の情報の見える</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化の推進</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　生活支援コーディネーターの支援</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及び連携</a:t>
            </a:r>
            <a:endParaRPr lang="en-US" altLang="ja-JP" sz="1200" b="1">
              <a:solidFill>
                <a:srgbClr val="000000"/>
              </a:solidFill>
              <a:latin typeface="Times New Roman" pitchFamily="18" charset="0"/>
            </a:endParaRPr>
          </a:p>
          <a:p>
            <a:pPr eaLnBrk="1" hangingPunct="1">
              <a:spcBef>
                <a:spcPct val="0"/>
              </a:spcBef>
              <a:buFontTx/>
              <a:buNone/>
            </a:pPr>
            <a:r>
              <a:rPr lang="ja-JP" altLang="en-US" sz="1200" b="1">
                <a:solidFill>
                  <a:srgbClr val="000000"/>
                </a:solidFill>
                <a:latin typeface="Times New Roman" pitchFamily="18" charset="0"/>
              </a:rPr>
              <a:t>　　　　　　　　　　　　　　　　　等</a:t>
            </a:r>
          </a:p>
        </p:txBody>
      </p:sp>
      <p:sp>
        <p:nvSpPr>
          <p:cNvPr id="17" name="正方形/長方形 16"/>
          <p:cNvSpPr/>
          <p:nvPr/>
        </p:nvSpPr>
        <p:spPr>
          <a:xfrm>
            <a:off x="7101120" y="651065"/>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ja-JP" altLang="en-US" dirty="0"/>
              <a:t>２</a:t>
            </a:r>
            <a:r>
              <a:rPr kumimoji="1" lang="en-US" altLang="ja-JP" dirty="0" smtClean="0"/>
              <a:t>  </a:t>
            </a:r>
            <a:r>
              <a:rPr kumimoji="1" lang="ja-JP" altLang="en-US" dirty="0" smtClean="0"/>
              <a:t>千葉県 流山市</a:t>
            </a:r>
            <a:r>
              <a:rPr kumimoji="1" lang="en-US" altLang="ja-JP" dirty="0" smtClean="0"/>
              <a:t>〉</a:t>
            </a:r>
            <a:endParaRPr kumimoji="1" lang="ja-JP" altLang="en-US" dirty="0"/>
          </a:p>
        </p:txBody>
      </p:sp>
      <p:sp>
        <p:nvSpPr>
          <p:cNvPr id="1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34</a:t>
            </a:fld>
            <a:endParaRPr lang="en-US" altLang="ja-JP" sz="1600" b="1" dirty="0">
              <a:solidFill>
                <a:prstClr val="black"/>
              </a:solidFill>
              <a:latin typeface="+mn-ea"/>
            </a:endParaRPr>
          </a:p>
        </p:txBody>
      </p:sp>
    </p:spTree>
    <p:extLst>
      <p:ext uri="{BB962C8B-B14F-4D97-AF65-F5344CB8AC3E}">
        <p14:creationId xmlns:p14="http://schemas.microsoft.com/office/powerpoint/2010/main" val="325969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テキスト ボックス 9"/>
          <p:cNvSpPr txBox="1">
            <a:spLocks noChangeArrowheads="1"/>
          </p:cNvSpPr>
          <p:nvPr/>
        </p:nvSpPr>
        <p:spPr bwMode="auto">
          <a:xfrm>
            <a:off x="8842090" y="6440027"/>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0" fontAlgn="base" hangingPunct="0">
              <a:lnSpc>
                <a:spcPct val="100000"/>
              </a:lnSpc>
              <a:spcBef>
                <a:spcPct val="0"/>
              </a:spcBef>
              <a:spcAft>
                <a:spcPct val="0"/>
              </a:spcAft>
              <a:buFontTx/>
              <a:buNone/>
            </a:pPr>
            <a:fld id="{CB8F14DE-0C21-486C-AD3A-A22CE1A1469A}" type="slidenum">
              <a:rPr lang="ja-JP" altLang="en-US" sz="1800" b="1" smtClean="0">
                <a:solidFill>
                  <a:prstClr val="black"/>
                </a:solidFill>
                <a:latin typeface="+mn-ea"/>
                <a:ea typeface="+mn-ea"/>
              </a:rPr>
              <a:pPr algn="r" eaLnBrk="0" fontAlgn="base" hangingPunct="0">
                <a:lnSpc>
                  <a:spcPct val="100000"/>
                </a:lnSpc>
                <a:spcBef>
                  <a:spcPct val="0"/>
                </a:spcBef>
                <a:spcAft>
                  <a:spcPct val="0"/>
                </a:spcAft>
                <a:buFontTx/>
                <a:buNone/>
              </a:pPr>
              <a:t>35</a:t>
            </a:fld>
            <a:endParaRPr lang="ja-JP" altLang="en-US" sz="1800" b="1" dirty="0" smtClean="0">
              <a:solidFill>
                <a:prstClr val="black"/>
              </a:solidFill>
              <a:latin typeface="+mn-ea"/>
              <a:ea typeface="+mn-ea"/>
            </a:endParaRPr>
          </a:p>
        </p:txBody>
      </p:sp>
      <p:sp>
        <p:nvSpPr>
          <p:cNvPr id="11" name="正方形/長方形 10"/>
          <p:cNvSpPr/>
          <p:nvPr/>
        </p:nvSpPr>
        <p:spPr>
          <a:xfrm>
            <a:off x="28591" y="42865"/>
            <a:ext cx="3211135"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ja-JP" altLang="en-US" sz="2400" dirty="0" smtClean="0">
                <a:solidFill>
                  <a:prstClr val="black"/>
                </a:solidFill>
                <a:latin typeface="ＭＳ Ｐゴシック"/>
              </a:rPr>
              <a:t>事例</a:t>
            </a:r>
            <a:r>
              <a:rPr lang="en-US" altLang="ja-JP" sz="2400" dirty="0" smtClean="0">
                <a:solidFill>
                  <a:prstClr val="black"/>
                </a:solidFill>
                <a:latin typeface="ＭＳ Ｐゴシック"/>
              </a:rPr>
              <a:t>3</a:t>
            </a:r>
            <a:r>
              <a:rPr lang="ja-JP" altLang="en-US" sz="2400" dirty="0">
                <a:solidFill>
                  <a:prstClr val="black"/>
                </a:solidFill>
                <a:latin typeface="ＭＳ Ｐゴシック"/>
              </a:rPr>
              <a:t>　奈良</a:t>
            </a:r>
            <a:r>
              <a:rPr lang="ja-JP" altLang="en-US" sz="2400" dirty="0" smtClean="0">
                <a:solidFill>
                  <a:prstClr val="black"/>
                </a:solidFill>
                <a:latin typeface="ＭＳ Ｐゴシック"/>
              </a:rPr>
              <a:t>県</a:t>
            </a:r>
            <a:r>
              <a:rPr lang="ja-JP" altLang="en-US" sz="2400" dirty="0">
                <a:solidFill>
                  <a:prstClr val="black"/>
                </a:solidFill>
                <a:latin typeface="ＭＳ Ｐゴシック"/>
              </a:rPr>
              <a:t>　生駒市</a:t>
            </a:r>
            <a:endParaRPr lang="en-US" altLang="ja-JP" sz="2400" dirty="0">
              <a:solidFill>
                <a:prstClr val="black"/>
              </a:solidFill>
              <a:latin typeface="ＭＳ Ｐゴシック"/>
            </a:endParaRPr>
          </a:p>
        </p:txBody>
      </p:sp>
      <p:pic>
        <p:nvPicPr>
          <p:cNvPr id="12" name="コンテンツ プレースホルダー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6771219" y="523571"/>
            <a:ext cx="1655248" cy="226057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213758" y="523571"/>
            <a:ext cx="6051936" cy="226057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400" dirty="0">
                <a:solidFill>
                  <a:schemeClr val="tx1"/>
                </a:solidFill>
                <a:latin typeface="+mn-ea"/>
                <a:cs typeface="メイリオ" pitchFamily="50" charset="-128"/>
              </a:rPr>
              <a:t>＜生駒市特徴＞</a:t>
            </a:r>
            <a:endParaRPr lang="en-US" altLang="ja-JP" sz="1400" dirty="0">
              <a:solidFill>
                <a:schemeClr val="tx1"/>
              </a:solidFill>
              <a:latin typeface="+mn-ea"/>
              <a:cs typeface="メイリオ" pitchFamily="50" charset="-128"/>
            </a:endParaRPr>
          </a:p>
          <a:p>
            <a:pPr eaLnBrk="1" fontAlgn="auto" hangingPunct="1">
              <a:spcBef>
                <a:spcPts val="0"/>
              </a:spcBef>
              <a:spcAft>
                <a:spcPts val="0"/>
              </a:spcAft>
              <a:defRPr/>
            </a:pPr>
            <a:r>
              <a:rPr lang="ja-JP" altLang="en-US" sz="1400" dirty="0">
                <a:solidFill>
                  <a:schemeClr val="tx1"/>
                </a:solidFill>
                <a:latin typeface="+mn-ea"/>
                <a:cs typeface="メイリオ" pitchFamily="50" charset="-128"/>
              </a:rPr>
              <a:t>・奈良県北西部に位置し、京都・大阪に囲まれた近畿のほぼ中央にあり、</a:t>
            </a:r>
            <a:r>
              <a:rPr lang="ja-JP" altLang="en-US" sz="1400" dirty="0" smtClean="0">
                <a:solidFill>
                  <a:schemeClr val="tx1"/>
                </a:solidFill>
                <a:latin typeface="+mn-ea"/>
                <a:cs typeface="メイリオ" pitchFamily="50" charset="-128"/>
              </a:rPr>
              <a:t>南北 </a:t>
            </a:r>
            <a:endParaRPr lang="en-US" altLang="ja-JP" sz="1400" dirty="0" smtClean="0">
              <a:solidFill>
                <a:schemeClr val="tx1"/>
              </a:solidFill>
              <a:latin typeface="+mn-ea"/>
              <a:cs typeface="メイリオ" pitchFamily="50" charset="-128"/>
            </a:endParaRPr>
          </a:p>
          <a:p>
            <a:pPr eaLnBrk="1" fontAlgn="auto" hangingPunct="1">
              <a:spcBef>
                <a:spcPts val="0"/>
              </a:spcBef>
              <a:spcAft>
                <a:spcPts val="0"/>
              </a:spcAft>
              <a:defRPr/>
            </a:pPr>
            <a:r>
              <a:rPr lang="en-US" altLang="ja-JP" sz="1400" dirty="0">
                <a:solidFill>
                  <a:schemeClr val="tx1"/>
                </a:solidFill>
                <a:latin typeface="+mn-ea"/>
                <a:cs typeface="メイリオ" pitchFamily="50" charset="-128"/>
              </a:rPr>
              <a:t> </a:t>
            </a:r>
            <a:r>
              <a:rPr lang="en-US" altLang="ja-JP" sz="1400" dirty="0" smtClean="0">
                <a:solidFill>
                  <a:schemeClr val="tx1"/>
                </a:solidFill>
                <a:latin typeface="+mn-ea"/>
                <a:cs typeface="メイリオ" pitchFamily="50" charset="-128"/>
              </a:rPr>
              <a:t> </a:t>
            </a:r>
            <a:r>
              <a:rPr lang="ja-JP" altLang="en-US" sz="1400" dirty="0" smtClean="0">
                <a:solidFill>
                  <a:schemeClr val="tx1"/>
                </a:solidFill>
                <a:latin typeface="+mn-ea"/>
                <a:cs typeface="メイリオ" pitchFamily="50" charset="-128"/>
              </a:rPr>
              <a:t>に</a:t>
            </a:r>
            <a:r>
              <a:rPr lang="ja-JP" altLang="en-US" sz="1400" dirty="0">
                <a:solidFill>
                  <a:schemeClr val="tx1"/>
                </a:solidFill>
                <a:latin typeface="+mn-ea"/>
                <a:cs typeface="メイリオ" pitchFamily="50" charset="-128"/>
              </a:rPr>
              <a:t>細長い形状で、面積は</a:t>
            </a:r>
            <a:r>
              <a:rPr lang="en-US" altLang="ja-JP" sz="1400" dirty="0">
                <a:solidFill>
                  <a:schemeClr val="tx1"/>
                </a:solidFill>
                <a:latin typeface="+mn-ea"/>
                <a:cs typeface="メイリオ" pitchFamily="50" charset="-128"/>
              </a:rPr>
              <a:t>53.18</a:t>
            </a:r>
            <a:r>
              <a:rPr lang="ja-JP" altLang="en-US" sz="1400" dirty="0">
                <a:solidFill>
                  <a:schemeClr val="tx1"/>
                </a:solidFill>
                <a:latin typeface="+mn-ea"/>
                <a:cs typeface="メイリオ" pitchFamily="50" charset="-128"/>
              </a:rPr>
              <a:t>㎢。</a:t>
            </a:r>
            <a:endParaRPr lang="en-US" altLang="ja-JP" sz="1400" dirty="0">
              <a:solidFill>
                <a:schemeClr val="tx1"/>
              </a:solidFill>
              <a:latin typeface="+mn-ea"/>
              <a:cs typeface="メイリオ" pitchFamily="50" charset="-128"/>
            </a:endParaRPr>
          </a:p>
          <a:p>
            <a:pPr eaLnBrk="1" fontAlgn="auto" hangingPunct="1">
              <a:spcBef>
                <a:spcPts val="0"/>
              </a:spcBef>
              <a:spcAft>
                <a:spcPts val="0"/>
              </a:spcAft>
              <a:defRPr/>
            </a:pPr>
            <a:r>
              <a:rPr lang="ja-JP" altLang="en-US" sz="1400" dirty="0">
                <a:solidFill>
                  <a:schemeClr val="tx1"/>
                </a:solidFill>
                <a:latin typeface="+mn-ea"/>
                <a:cs typeface="メイリオ" pitchFamily="50" charset="-128"/>
              </a:rPr>
              <a:t>・江戸時代に創建された生駒聖天・宝山寺の門前町と発展し、現在は大阪</a:t>
            </a:r>
            <a:r>
              <a:rPr lang="ja-JP" altLang="en-US" sz="1400" dirty="0" smtClean="0">
                <a:solidFill>
                  <a:schemeClr val="tx1"/>
                </a:solidFill>
                <a:latin typeface="+mn-ea"/>
                <a:cs typeface="メイリオ" pitchFamily="50" charset="-128"/>
              </a:rPr>
              <a:t>の</a:t>
            </a:r>
            <a:endParaRPr lang="en-US" altLang="ja-JP" sz="1400" dirty="0" smtClean="0">
              <a:solidFill>
                <a:schemeClr val="tx1"/>
              </a:solidFill>
              <a:latin typeface="+mn-ea"/>
              <a:cs typeface="メイリオ" pitchFamily="50" charset="-128"/>
            </a:endParaRPr>
          </a:p>
          <a:p>
            <a:pPr eaLnBrk="1" fontAlgn="auto" hangingPunct="1">
              <a:spcBef>
                <a:spcPts val="0"/>
              </a:spcBef>
              <a:spcAft>
                <a:spcPts val="0"/>
              </a:spcAft>
              <a:defRPr/>
            </a:pPr>
            <a:r>
              <a:rPr lang="en-US" altLang="ja-JP" sz="1400" dirty="0">
                <a:solidFill>
                  <a:schemeClr val="tx1"/>
                </a:solidFill>
                <a:latin typeface="+mn-ea"/>
                <a:cs typeface="メイリオ" pitchFamily="50" charset="-128"/>
              </a:rPr>
              <a:t> </a:t>
            </a:r>
            <a:r>
              <a:rPr lang="en-US" altLang="ja-JP" sz="1400" dirty="0" smtClean="0">
                <a:solidFill>
                  <a:schemeClr val="tx1"/>
                </a:solidFill>
                <a:latin typeface="+mn-ea"/>
                <a:cs typeface="メイリオ" pitchFamily="50" charset="-128"/>
              </a:rPr>
              <a:t> </a:t>
            </a:r>
            <a:r>
              <a:rPr lang="ja-JP" altLang="en-US" sz="1400" dirty="0" smtClean="0">
                <a:solidFill>
                  <a:schemeClr val="tx1"/>
                </a:solidFill>
                <a:latin typeface="+mn-ea"/>
                <a:cs typeface="メイリオ" pitchFamily="50" charset="-128"/>
              </a:rPr>
              <a:t>ベッドタウン</a:t>
            </a:r>
            <a:r>
              <a:rPr lang="ja-JP" altLang="en-US" sz="1400" dirty="0">
                <a:solidFill>
                  <a:schemeClr val="tx1"/>
                </a:solidFill>
                <a:latin typeface="+mn-ea"/>
                <a:cs typeface="メイリオ" pitchFamily="50" charset="-128"/>
              </a:rPr>
              <a:t>として、年々人口は増加傾向にある。</a:t>
            </a:r>
            <a:endParaRPr lang="en-US" altLang="ja-JP" sz="1400" dirty="0">
              <a:solidFill>
                <a:schemeClr val="tx1"/>
              </a:solidFill>
              <a:latin typeface="+mn-ea"/>
              <a:cs typeface="メイリオ" pitchFamily="50" charset="-128"/>
            </a:endParaRPr>
          </a:p>
          <a:p>
            <a:pPr eaLnBrk="1" fontAlgn="auto" hangingPunct="1">
              <a:spcBef>
                <a:spcPts val="0"/>
              </a:spcBef>
              <a:spcAft>
                <a:spcPts val="0"/>
              </a:spcAft>
              <a:defRPr/>
            </a:pPr>
            <a:r>
              <a:rPr lang="ja-JP" altLang="en-US" sz="1400" dirty="0">
                <a:solidFill>
                  <a:schemeClr val="tx1"/>
                </a:solidFill>
                <a:latin typeface="+mn-ea"/>
                <a:cs typeface="メイリオ" pitchFamily="50" charset="-128"/>
              </a:rPr>
              <a:t>・大都市隣接の利便性を活かし、低層住宅を中心とした質の高い住宅都市と</a:t>
            </a:r>
            <a:r>
              <a:rPr lang="ja-JP" altLang="en-US" sz="1400" dirty="0" smtClean="0">
                <a:solidFill>
                  <a:schemeClr val="tx1"/>
                </a:solidFill>
                <a:latin typeface="+mn-ea"/>
                <a:cs typeface="メイリオ" pitchFamily="50" charset="-128"/>
              </a:rPr>
              <a:t>し</a:t>
            </a:r>
            <a:endParaRPr lang="en-US" altLang="ja-JP" sz="1400" dirty="0" smtClean="0">
              <a:solidFill>
                <a:schemeClr val="tx1"/>
              </a:solidFill>
              <a:latin typeface="+mn-ea"/>
              <a:cs typeface="メイリオ" pitchFamily="50" charset="-128"/>
            </a:endParaRPr>
          </a:p>
          <a:p>
            <a:pPr eaLnBrk="1" fontAlgn="auto" hangingPunct="1">
              <a:spcBef>
                <a:spcPts val="0"/>
              </a:spcBef>
              <a:spcAft>
                <a:spcPts val="0"/>
              </a:spcAft>
              <a:defRPr/>
            </a:pPr>
            <a:r>
              <a:rPr lang="en-US" altLang="ja-JP" sz="1400" dirty="0">
                <a:solidFill>
                  <a:schemeClr val="tx1"/>
                </a:solidFill>
                <a:latin typeface="+mn-ea"/>
                <a:cs typeface="メイリオ" pitchFamily="50" charset="-128"/>
              </a:rPr>
              <a:t> </a:t>
            </a:r>
            <a:r>
              <a:rPr lang="en-US" altLang="ja-JP" sz="1400" dirty="0" smtClean="0">
                <a:solidFill>
                  <a:schemeClr val="tx1"/>
                </a:solidFill>
                <a:latin typeface="+mn-ea"/>
                <a:cs typeface="メイリオ" pitchFamily="50" charset="-128"/>
              </a:rPr>
              <a:t> </a:t>
            </a:r>
            <a:r>
              <a:rPr lang="ja-JP" altLang="en-US" sz="1400" dirty="0" smtClean="0">
                <a:solidFill>
                  <a:schemeClr val="tx1"/>
                </a:solidFill>
                <a:latin typeface="+mn-ea"/>
                <a:cs typeface="メイリオ" pitchFamily="50" charset="-128"/>
              </a:rPr>
              <a:t>て</a:t>
            </a:r>
            <a:r>
              <a:rPr lang="ja-JP" altLang="en-US" sz="1400" dirty="0">
                <a:solidFill>
                  <a:schemeClr val="tx1"/>
                </a:solidFill>
                <a:latin typeface="+mn-ea"/>
                <a:cs typeface="メイリオ" pitchFamily="50" charset="-128"/>
              </a:rPr>
              <a:t>、発展。</a:t>
            </a:r>
            <a:endParaRPr lang="en-US" altLang="ja-JP" sz="1400" dirty="0">
              <a:solidFill>
                <a:schemeClr val="tx1"/>
              </a:solidFill>
              <a:latin typeface="+mn-ea"/>
              <a:cs typeface="メイリオ" pitchFamily="50" charset="-128"/>
            </a:endParaRPr>
          </a:p>
          <a:p>
            <a:pPr eaLnBrk="1" fontAlgn="auto" hangingPunct="1">
              <a:spcBef>
                <a:spcPts val="0"/>
              </a:spcBef>
              <a:spcAft>
                <a:spcPts val="0"/>
              </a:spcAft>
              <a:defRPr/>
            </a:pPr>
            <a:r>
              <a:rPr lang="ja-JP" altLang="en-US" sz="1400" dirty="0">
                <a:solidFill>
                  <a:schemeClr val="tx1"/>
                </a:solidFill>
                <a:latin typeface="+mn-ea"/>
                <a:cs typeface="メイリオ" pitchFamily="50" charset="-128"/>
              </a:rPr>
              <a:t>・市民の高い定住意向の割合：</a:t>
            </a:r>
            <a:r>
              <a:rPr lang="en-US" altLang="ja-JP" sz="1400" dirty="0">
                <a:solidFill>
                  <a:schemeClr val="tx1"/>
                </a:solidFill>
                <a:latin typeface="+mn-ea"/>
                <a:cs typeface="メイリオ" pitchFamily="50" charset="-128"/>
              </a:rPr>
              <a:t>83.9</a:t>
            </a:r>
            <a:r>
              <a:rPr lang="ja-JP" altLang="en-US" sz="1400" dirty="0">
                <a:solidFill>
                  <a:schemeClr val="tx1"/>
                </a:solidFill>
                <a:latin typeface="+mn-ea"/>
                <a:cs typeface="メイリオ" pitchFamily="50" charset="-128"/>
              </a:rPr>
              <a:t>％　（全国平均</a:t>
            </a:r>
            <a:r>
              <a:rPr lang="en-US" altLang="ja-JP" sz="1400" dirty="0">
                <a:solidFill>
                  <a:schemeClr val="tx1"/>
                </a:solidFill>
                <a:latin typeface="+mn-ea"/>
                <a:cs typeface="メイリオ" pitchFamily="50" charset="-128"/>
              </a:rPr>
              <a:t>64.7</a:t>
            </a:r>
            <a:r>
              <a:rPr lang="ja-JP" altLang="en-US" sz="1400" dirty="0">
                <a:solidFill>
                  <a:schemeClr val="tx1"/>
                </a:solidFill>
                <a:latin typeface="+mn-ea"/>
                <a:cs typeface="メイリオ" pitchFamily="50" charset="-128"/>
              </a:rPr>
              <a:t>％）</a:t>
            </a:r>
            <a:endParaRPr lang="en-US" altLang="ja-JP" sz="1400" dirty="0">
              <a:solidFill>
                <a:schemeClr val="tx1"/>
              </a:solidFill>
              <a:latin typeface="+mn-ea"/>
              <a:cs typeface="メイリオ" pitchFamily="50" charset="-128"/>
            </a:endParaRPr>
          </a:p>
          <a:p>
            <a:pPr eaLnBrk="1" fontAlgn="auto" hangingPunct="1">
              <a:spcBef>
                <a:spcPts val="0"/>
              </a:spcBef>
              <a:spcAft>
                <a:spcPts val="0"/>
              </a:spcAft>
              <a:defRPr/>
            </a:pPr>
            <a:r>
              <a:rPr lang="ja-JP" altLang="en-US" sz="1400" dirty="0">
                <a:solidFill>
                  <a:schemeClr val="tx1"/>
                </a:solidFill>
                <a:latin typeface="+mn-ea"/>
                <a:cs typeface="メイリオ" pitchFamily="50" charset="-128"/>
              </a:rPr>
              <a:t>　　　（平成</a:t>
            </a:r>
            <a:r>
              <a:rPr lang="en-US" altLang="ja-JP" sz="1400" dirty="0">
                <a:solidFill>
                  <a:schemeClr val="tx1"/>
                </a:solidFill>
                <a:latin typeface="+mn-ea"/>
                <a:cs typeface="メイリオ" pitchFamily="50" charset="-128"/>
              </a:rPr>
              <a:t>20</a:t>
            </a:r>
            <a:r>
              <a:rPr lang="ja-JP" altLang="en-US" sz="1400" dirty="0">
                <a:solidFill>
                  <a:schemeClr val="tx1"/>
                </a:solidFill>
                <a:latin typeface="+mn-ea"/>
                <a:cs typeface="メイリオ" pitchFamily="50" charset="-128"/>
              </a:rPr>
              <a:t>年度　生活総合調査）</a:t>
            </a:r>
          </a:p>
        </p:txBody>
      </p:sp>
      <p:sp>
        <p:nvSpPr>
          <p:cNvPr id="14" name="ストライプ矢印 13"/>
          <p:cNvSpPr/>
          <p:nvPr/>
        </p:nvSpPr>
        <p:spPr>
          <a:xfrm>
            <a:off x="6404505" y="719116"/>
            <a:ext cx="366713" cy="1333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400"/>
          </a:p>
        </p:txBody>
      </p:sp>
      <p:sp>
        <p:nvSpPr>
          <p:cNvPr id="2" name="正方形/長方形 1"/>
          <p:cNvSpPr/>
          <p:nvPr/>
        </p:nvSpPr>
        <p:spPr>
          <a:xfrm>
            <a:off x="900752" y="2784143"/>
            <a:ext cx="8964230" cy="37650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prstClr val="black"/>
                </a:solidFill>
                <a:latin typeface="+mn-ea"/>
              </a:rPr>
              <a:t>生駒市における「総合事業」導入に向けた３つの</a:t>
            </a:r>
            <a:r>
              <a:rPr lang="ja-JP" altLang="en-US" sz="2400" dirty="0" smtClean="0">
                <a:solidFill>
                  <a:prstClr val="black"/>
                </a:solidFill>
                <a:latin typeface="+mn-ea"/>
              </a:rPr>
              <a:t>視点</a:t>
            </a:r>
            <a:endParaRPr kumimoji="1" lang="en-US" altLang="ja-JP" dirty="0" smtClean="0"/>
          </a:p>
          <a:p>
            <a:r>
              <a:rPr lang="ja-JP" altLang="en-US" sz="3200" dirty="0"/>
              <a:t>１</a:t>
            </a:r>
            <a:r>
              <a:rPr lang="ja-JP" altLang="en-US" sz="3200" dirty="0" smtClean="0"/>
              <a:t>．</a:t>
            </a:r>
            <a:r>
              <a:rPr lang="ja-JP" altLang="en-US" sz="2000" u="sng" dirty="0" smtClean="0">
                <a:solidFill>
                  <a:srgbClr val="FF0000"/>
                </a:solidFill>
              </a:rPr>
              <a:t>自立支援の視点</a:t>
            </a:r>
            <a:endParaRPr lang="en-US" altLang="ja-JP" sz="2000" u="sng" dirty="0" smtClean="0">
              <a:solidFill>
                <a:srgbClr val="FF0000"/>
              </a:solidFill>
            </a:endParaRPr>
          </a:p>
          <a:p>
            <a:r>
              <a:rPr kumimoji="1" lang="ja-JP" altLang="en-US" sz="2000" dirty="0" smtClean="0"/>
              <a:t>　　⇒新しくリハビリテーション職を事業に導入し、短期・集中的な介入により「自立」 </a:t>
            </a:r>
            <a:endParaRPr kumimoji="1" lang="en-US" altLang="ja-JP" sz="2000" dirty="0" smtClean="0"/>
          </a:p>
          <a:p>
            <a:r>
              <a:rPr lang="en-US" altLang="ja-JP" sz="2000" dirty="0"/>
              <a:t> </a:t>
            </a:r>
            <a:r>
              <a:rPr lang="en-US" altLang="ja-JP" sz="2000" dirty="0" smtClean="0"/>
              <a:t>          </a:t>
            </a:r>
            <a:r>
              <a:rPr kumimoji="1" lang="ja-JP" altLang="en-US" sz="2000" dirty="0" smtClean="0"/>
              <a:t>や「</a:t>
            </a:r>
            <a:r>
              <a:rPr kumimoji="1" lang="en-US" altLang="ja-JP" sz="2000" dirty="0" smtClean="0"/>
              <a:t>QOL</a:t>
            </a:r>
            <a:r>
              <a:rPr kumimoji="1" lang="ja-JP" altLang="en-US" sz="2000" dirty="0" smtClean="0"/>
              <a:t>の向上」を目指す事業</a:t>
            </a:r>
            <a:endParaRPr kumimoji="1" lang="en-US" altLang="ja-JP" sz="2000" dirty="0" smtClean="0"/>
          </a:p>
          <a:p>
            <a:r>
              <a:rPr lang="ja-JP" altLang="en-US" sz="3200" dirty="0"/>
              <a:t>２</a:t>
            </a:r>
            <a:r>
              <a:rPr lang="ja-JP" altLang="en-US" sz="3200" dirty="0" smtClean="0"/>
              <a:t>．</a:t>
            </a:r>
            <a:r>
              <a:rPr lang="ja-JP" altLang="en-US" sz="2000" u="sng" dirty="0" smtClean="0">
                <a:solidFill>
                  <a:srgbClr val="FF0000"/>
                </a:solidFill>
              </a:rPr>
              <a:t>人材育成の視点</a:t>
            </a:r>
            <a:endParaRPr lang="en-US" altLang="ja-JP" sz="2000" u="sng" dirty="0" smtClean="0">
              <a:solidFill>
                <a:srgbClr val="FF0000"/>
              </a:solidFill>
            </a:endParaRPr>
          </a:p>
          <a:p>
            <a:r>
              <a:rPr kumimoji="1" lang="ja-JP" altLang="en-US" sz="2000" dirty="0"/>
              <a:t>　</a:t>
            </a:r>
            <a:r>
              <a:rPr kumimoji="1" lang="ja-JP" altLang="en-US" sz="2000" dirty="0" smtClean="0"/>
              <a:t>　⇒地域づくりや介護予防への関心を高め、</a:t>
            </a:r>
            <a:r>
              <a:rPr kumimoji="1" lang="en-US" altLang="ja-JP" sz="2000" dirty="0" smtClean="0"/>
              <a:t>2025</a:t>
            </a:r>
            <a:r>
              <a:rPr kumimoji="1" lang="ja-JP" altLang="en-US" sz="2000" dirty="0" smtClean="0"/>
              <a:t>年問題を真剣に考え、わがまち</a:t>
            </a:r>
            <a:endParaRPr kumimoji="1" lang="en-US" altLang="ja-JP" sz="2000" dirty="0" smtClean="0"/>
          </a:p>
          <a:p>
            <a:r>
              <a:rPr lang="en-US" altLang="ja-JP" sz="2000" dirty="0"/>
              <a:t> </a:t>
            </a:r>
            <a:r>
              <a:rPr lang="en-US" altLang="ja-JP" sz="2000" dirty="0" smtClean="0"/>
              <a:t>          </a:t>
            </a:r>
            <a:r>
              <a:rPr kumimoji="1" lang="ja-JP" altLang="en-US" sz="2000" dirty="0" smtClean="0"/>
              <a:t>に必要な「地域包括ケア」に向けた体制整備を共に作り上げることを目指す</a:t>
            </a:r>
            <a:endParaRPr kumimoji="1" lang="en-US" altLang="ja-JP" sz="2000" dirty="0" smtClean="0"/>
          </a:p>
          <a:p>
            <a:r>
              <a:rPr kumimoji="1" lang="ja-JP" altLang="en-US" sz="3200" dirty="0" smtClean="0"/>
              <a:t>３．</a:t>
            </a:r>
            <a:r>
              <a:rPr kumimoji="1" lang="ja-JP" altLang="en-US" sz="2000" u="sng" dirty="0" smtClean="0">
                <a:solidFill>
                  <a:srgbClr val="FF0000"/>
                </a:solidFill>
              </a:rPr>
              <a:t>人財活用の視点</a:t>
            </a:r>
            <a:endParaRPr kumimoji="1" lang="en-US" altLang="ja-JP" sz="2000" u="sng" dirty="0" smtClean="0">
              <a:solidFill>
                <a:srgbClr val="FF0000"/>
              </a:solidFill>
            </a:endParaRPr>
          </a:p>
          <a:p>
            <a:r>
              <a:rPr lang="ja-JP" altLang="en-US" sz="2000" dirty="0"/>
              <a:t>　</a:t>
            </a:r>
            <a:r>
              <a:rPr lang="ja-JP" altLang="en-US" sz="2000" dirty="0" smtClean="0"/>
              <a:t>　</a:t>
            </a:r>
            <a:r>
              <a:rPr lang="ja-JP" altLang="en-US" sz="2000" dirty="0">
                <a:solidFill>
                  <a:prstClr val="black"/>
                </a:solidFill>
                <a:latin typeface="+mn-ea"/>
                <a:cs typeface="メイリオ" pitchFamily="50" charset="-128"/>
              </a:rPr>
              <a:t>⇒一般市民や既存団体、介護事業所等の協力を得ながら、市との協働で</a:t>
            </a:r>
            <a:r>
              <a:rPr lang="ja-JP" altLang="en-US" sz="2000" dirty="0" smtClean="0">
                <a:solidFill>
                  <a:prstClr val="black"/>
                </a:solidFill>
                <a:latin typeface="+mn-ea"/>
                <a:cs typeface="メイリオ" pitchFamily="50" charset="-128"/>
              </a:rPr>
              <a:t>作り </a:t>
            </a:r>
            <a:endParaRPr lang="en-US" altLang="ja-JP" sz="2000" dirty="0" smtClean="0">
              <a:solidFill>
                <a:prstClr val="black"/>
              </a:solidFill>
              <a:latin typeface="+mn-ea"/>
              <a:cs typeface="メイリオ" pitchFamily="50" charset="-128"/>
            </a:endParaRPr>
          </a:p>
          <a:p>
            <a:r>
              <a:rPr lang="en-US" altLang="ja-JP" sz="2000" dirty="0">
                <a:solidFill>
                  <a:prstClr val="black"/>
                </a:solidFill>
                <a:latin typeface="+mn-ea"/>
                <a:cs typeface="メイリオ" pitchFamily="50" charset="-128"/>
              </a:rPr>
              <a:t> </a:t>
            </a:r>
            <a:r>
              <a:rPr lang="en-US" altLang="ja-JP" sz="2000" dirty="0" smtClean="0">
                <a:solidFill>
                  <a:prstClr val="black"/>
                </a:solidFill>
                <a:latin typeface="+mn-ea"/>
                <a:cs typeface="メイリオ" pitchFamily="50" charset="-128"/>
              </a:rPr>
              <a:t>      </a:t>
            </a:r>
            <a:r>
              <a:rPr lang="ja-JP" altLang="en-US" sz="2000" dirty="0" smtClean="0">
                <a:solidFill>
                  <a:prstClr val="black"/>
                </a:solidFill>
                <a:latin typeface="+mn-ea"/>
                <a:cs typeface="メイリオ" pitchFamily="50" charset="-128"/>
              </a:rPr>
              <a:t>上げる</a:t>
            </a:r>
            <a:r>
              <a:rPr lang="ja-JP" altLang="en-US" sz="2000" dirty="0">
                <a:solidFill>
                  <a:prstClr val="black"/>
                </a:solidFill>
                <a:latin typeface="+mn-ea"/>
                <a:cs typeface="メイリオ" pitchFamily="50" charset="-128"/>
              </a:rPr>
              <a:t>ことができる事業の</a:t>
            </a:r>
            <a:r>
              <a:rPr lang="ja-JP" altLang="en-US" sz="2000" dirty="0" smtClean="0">
                <a:solidFill>
                  <a:prstClr val="black"/>
                </a:solidFill>
                <a:latin typeface="+mn-ea"/>
                <a:cs typeface="メイリオ" pitchFamily="50" charset="-128"/>
              </a:rPr>
              <a:t>選定</a:t>
            </a:r>
            <a:endParaRPr lang="en-US" altLang="ja-JP" sz="2000" dirty="0">
              <a:solidFill>
                <a:prstClr val="black"/>
              </a:solidFill>
              <a:latin typeface="+mn-ea"/>
              <a:cs typeface="メイリオ" pitchFamily="50" charset="-128"/>
            </a:endParaRPr>
          </a:p>
        </p:txBody>
      </p:sp>
      <p:cxnSp>
        <p:nvCxnSpPr>
          <p:cNvPr id="16" name="直線コネクタ 15"/>
          <p:cNvCxnSpPr/>
          <p:nvPr/>
        </p:nvCxnSpPr>
        <p:spPr>
          <a:xfrm>
            <a:off x="900752" y="3271154"/>
            <a:ext cx="8707272"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12085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2886090" y="-114304"/>
            <a:ext cx="4600576" cy="658813"/>
          </a:xfrm>
        </p:spPr>
        <p:txBody>
          <a:bodyPr/>
          <a:lstStyle/>
          <a:p>
            <a:pPr>
              <a:defRPr/>
            </a:pPr>
            <a:r>
              <a:rPr lang="ja-JP" altLang="en-US" sz="2800" dirty="0" smtClean="0">
                <a:latin typeface="HGP創英角ｺﾞｼｯｸUB" panose="020B0900000000000000" pitchFamily="50" charset="-128"/>
                <a:ea typeface="HGP創英角ｺﾞｼｯｸUB" panose="020B0900000000000000" pitchFamily="50" charset="-128"/>
              </a:rPr>
              <a:t>生駒市</a:t>
            </a:r>
            <a:r>
              <a:rPr lang="ja-JP" altLang="en-US" sz="2800" dirty="0">
                <a:latin typeface="HGP創英角ｺﾞｼｯｸUB" panose="020B0900000000000000" pitchFamily="50" charset="-128"/>
                <a:ea typeface="HGP創英角ｺﾞｼｯｸUB" panose="020B0900000000000000" pitchFamily="50" charset="-128"/>
              </a:rPr>
              <a:t>の総合事業の</a:t>
            </a:r>
            <a:r>
              <a:rPr lang="ja-JP" altLang="en-US" sz="2800" dirty="0" smtClean="0">
                <a:latin typeface="HGP創英角ｺﾞｼｯｸUB" panose="020B0900000000000000" pitchFamily="50" charset="-128"/>
                <a:ea typeface="HGP創英角ｺﾞｼｯｸUB" panose="020B0900000000000000" pitchFamily="50" charset="-128"/>
              </a:rPr>
              <a:t>体系</a:t>
            </a:r>
            <a:endParaRPr lang="ja-JP" altLang="en-US" sz="2800" dirty="0"/>
          </a:p>
        </p:txBody>
      </p:sp>
      <p:sp>
        <p:nvSpPr>
          <p:cNvPr id="22601" name="テキスト ボックス 5"/>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0" fontAlgn="base" hangingPunct="0">
              <a:lnSpc>
                <a:spcPct val="100000"/>
              </a:lnSpc>
              <a:spcBef>
                <a:spcPct val="0"/>
              </a:spcBef>
              <a:spcAft>
                <a:spcPct val="0"/>
              </a:spcAft>
              <a:buFontTx/>
              <a:buNone/>
            </a:pPr>
            <a:fld id="{075DAB27-9D77-4A58-B970-1016D34FE517}" type="slidenum">
              <a:rPr lang="ja-JP" altLang="en-US" sz="1800" smtClean="0">
                <a:solidFill>
                  <a:prstClr val="black"/>
                </a:solidFill>
              </a:rPr>
              <a:pPr algn="r" eaLnBrk="0" fontAlgn="base" hangingPunct="0">
                <a:lnSpc>
                  <a:spcPct val="100000"/>
                </a:lnSpc>
                <a:spcBef>
                  <a:spcPct val="0"/>
                </a:spcBef>
                <a:spcAft>
                  <a:spcPct val="0"/>
                </a:spcAft>
                <a:buFontTx/>
                <a:buNone/>
              </a:pPr>
              <a:t>36</a:t>
            </a:fld>
            <a:endParaRPr lang="ja-JP" altLang="en-US" sz="1800" smtClean="0">
              <a:solidFill>
                <a:prstClr val="black"/>
              </a:solidFill>
            </a:endParaRPr>
          </a:p>
        </p:txBody>
      </p:sp>
      <p:graphicFrame>
        <p:nvGraphicFramePr>
          <p:cNvPr id="8" name="コンテンツ プレースホルダー 3"/>
          <p:cNvGraphicFramePr>
            <a:graphicFrameLocks noGrp="1"/>
          </p:cNvGraphicFramePr>
          <p:nvPr>
            <p:ph idx="1"/>
            <p:extLst>
              <p:ext uri="{D42A27DB-BD31-4B8C-83A1-F6EECF244321}">
                <p14:modId xmlns:p14="http://schemas.microsoft.com/office/powerpoint/2010/main" val="2591312694"/>
              </p:ext>
            </p:extLst>
          </p:nvPr>
        </p:nvGraphicFramePr>
        <p:xfrm>
          <a:off x="39684" y="415919"/>
          <a:ext cx="9818691" cy="6345818"/>
        </p:xfrm>
        <a:graphic>
          <a:graphicData uri="http://schemas.openxmlformats.org/drawingml/2006/table">
            <a:tbl>
              <a:tblPr firstRow="1" bandRow="1">
                <a:tableStyleId>{5C22544A-7EE6-4342-B048-85BDC9FD1C3A}</a:tableStyleId>
              </a:tblPr>
              <a:tblGrid>
                <a:gridCol w="1960566"/>
                <a:gridCol w="742950"/>
                <a:gridCol w="842963"/>
                <a:gridCol w="2228850"/>
                <a:gridCol w="1100137"/>
                <a:gridCol w="1771650"/>
                <a:gridCol w="1171575"/>
              </a:tblGrid>
              <a:tr h="990693">
                <a:tc>
                  <a:txBody>
                    <a:bodyPr/>
                    <a:lstStyle/>
                    <a:p>
                      <a:r>
                        <a:rPr kumimoji="1" lang="ja-JP" altLang="en-US" sz="1400" dirty="0" smtClean="0">
                          <a:latin typeface="+mn-ea"/>
                          <a:ea typeface="+mn-ea"/>
                        </a:rPr>
                        <a:t>　事業名</a:t>
                      </a:r>
                      <a:endParaRPr kumimoji="1" lang="ja-JP" altLang="en-US" sz="1400" dirty="0">
                        <a:latin typeface="+mn-ea"/>
                        <a:ea typeface="+mn-ea"/>
                      </a:endParaRPr>
                    </a:p>
                  </a:txBody>
                  <a:tcPr marL="121913" marR="121913" marT="60965" marB="60965"/>
                </a:tc>
                <a:tc>
                  <a:txBody>
                    <a:bodyPr/>
                    <a:lstStyle/>
                    <a:p>
                      <a:r>
                        <a:rPr kumimoji="1" lang="ja-JP" altLang="en-US" sz="1400" b="1" dirty="0" smtClean="0">
                          <a:latin typeface="+mn-ea"/>
                          <a:ea typeface="+mn-ea"/>
                        </a:rPr>
                        <a:t>直営・</a:t>
                      </a:r>
                      <a:endParaRPr kumimoji="1" lang="en-US" altLang="ja-JP" sz="1400" b="1" dirty="0" smtClean="0">
                        <a:latin typeface="+mn-ea"/>
                        <a:ea typeface="+mn-ea"/>
                      </a:endParaRPr>
                    </a:p>
                    <a:p>
                      <a:r>
                        <a:rPr kumimoji="1" lang="ja-JP" altLang="en-US" sz="1400" b="1" dirty="0" smtClean="0">
                          <a:latin typeface="+mn-ea"/>
                          <a:ea typeface="+mn-ea"/>
                        </a:rPr>
                        <a:t>委託・</a:t>
                      </a:r>
                      <a:endParaRPr kumimoji="1" lang="en-US" altLang="ja-JP" sz="1400" b="1" dirty="0" smtClean="0">
                        <a:latin typeface="+mn-ea"/>
                        <a:ea typeface="+mn-ea"/>
                      </a:endParaRPr>
                    </a:p>
                    <a:p>
                      <a:r>
                        <a:rPr kumimoji="1" lang="ja-JP" altLang="en-US" sz="1400" b="1" dirty="0" smtClean="0">
                          <a:latin typeface="+mn-ea"/>
                          <a:ea typeface="+mn-ea"/>
                        </a:rPr>
                        <a:t>指定</a:t>
                      </a:r>
                      <a:endParaRPr kumimoji="1" lang="ja-JP" altLang="en-US" sz="1400" b="1" dirty="0">
                        <a:latin typeface="+mn-ea"/>
                        <a:ea typeface="+mn-ea"/>
                      </a:endParaRPr>
                    </a:p>
                  </a:txBody>
                  <a:tcPr marL="121913" marR="121913" marT="60965" marB="60965"/>
                </a:tc>
                <a:tc>
                  <a:txBody>
                    <a:bodyPr/>
                    <a:lstStyle/>
                    <a:p>
                      <a:r>
                        <a:rPr kumimoji="1" lang="ja-JP" altLang="en-US" sz="1400" dirty="0" smtClean="0">
                          <a:latin typeface="+mn-ea"/>
                          <a:ea typeface="+mn-ea"/>
                        </a:rPr>
                        <a:t>形　態</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人員基準</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利用者実人数の見込み</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期間と時間数</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事業費（円）</a:t>
                      </a:r>
                      <a:endParaRPr kumimoji="1" lang="ja-JP" altLang="en-US" sz="1400" dirty="0">
                        <a:latin typeface="+mn-ea"/>
                        <a:ea typeface="+mn-ea"/>
                      </a:endParaRPr>
                    </a:p>
                  </a:txBody>
                  <a:tcPr marL="121913" marR="121913" marT="60965" marB="60965"/>
                </a:tc>
              </a:tr>
              <a:tr h="975424">
                <a:tc>
                  <a:txBody>
                    <a:bodyPr/>
                    <a:lstStyle/>
                    <a:p>
                      <a:r>
                        <a:rPr kumimoji="1" lang="ja-JP" altLang="en-US" sz="1400" dirty="0" smtClean="0">
                          <a:latin typeface="+mn-ea"/>
                          <a:ea typeface="+mn-ea"/>
                        </a:rPr>
                        <a:t>パワーアップ</a:t>
                      </a:r>
                      <a:r>
                        <a:rPr kumimoji="1" lang="en-US" altLang="ja-JP" sz="1400" dirty="0" smtClean="0">
                          <a:latin typeface="+mn-ea"/>
                          <a:ea typeface="+mn-ea"/>
                        </a:rPr>
                        <a:t>PLUS</a:t>
                      </a:r>
                      <a:r>
                        <a:rPr kumimoji="1" lang="ja-JP" altLang="en-US" sz="1400" dirty="0" smtClean="0">
                          <a:latin typeface="+mn-ea"/>
                          <a:ea typeface="+mn-ea"/>
                        </a:rPr>
                        <a:t>教室</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委託</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集中型Ｃ</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ＰＴｏｒＯＴ、看護師、介護予防実践指導者、介護士、社会福祉士等各</a:t>
                      </a:r>
                      <a:r>
                        <a:rPr kumimoji="1" lang="en-US" altLang="ja-JP" sz="1400" dirty="0" smtClean="0">
                          <a:latin typeface="+mn-ea"/>
                          <a:ea typeface="+mn-ea"/>
                        </a:rPr>
                        <a:t>1</a:t>
                      </a:r>
                      <a:r>
                        <a:rPr kumimoji="1" lang="ja-JP" altLang="en-US" sz="1400" dirty="0" smtClean="0">
                          <a:latin typeface="+mn-ea"/>
                          <a:ea typeface="+mn-ea"/>
                        </a:rPr>
                        <a:t>名、ボランティア（</a:t>
                      </a:r>
                      <a:r>
                        <a:rPr kumimoji="1" lang="en-US" altLang="ja-JP" sz="1400" dirty="0" smtClean="0">
                          <a:latin typeface="+mn-ea"/>
                          <a:ea typeface="+mn-ea"/>
                        </a:rPr>
                        <a:t>4</a:t>
                      </a:r>
                      <a:r>
                        <a:rPr kumimoji="1" lang="ja-JP" altLang="en-US" sz="1400" dirty="0" smtClean="0">
                          <a:latin typeface="+mn-ea"/>
                          <a:ea typeface="+mn-ea"/>
                        </a:rPr>
                        <a:t>～</a:t>
                      </a:r>
                      <a:r>
                        <a:rPr kumimoji="1" lang="en-US" altLang="ja-JP" sz="1400" dirty="0" smtClean="0">
                          <a:latin typeface="+mn-ea"/>
                          <a:ea typeface="+mn-ea"/>
                        </a:rPr>
                        <a:t>5</a:t>
                      </a:r>
                      <a:r>
                        <a:rPr kumimoji="1" lang="ja-JP" altLang="en-US" sz="1400" dirty="0" smtClean="0">
                          <a:latin typeface="+mn-ea"/>
                          <a:ea typeface="+mn-ea"/>
                        </a:rPr>
                        <a:t>）名</a:t>
                      </a:r>
                      <a:endParaRPr kumimoji="1" lang="ja-JP" altLang="en-US" sz="1400" dirty="0">
                        <a:latin typeface="+mn-ea"/>
                        <a:ea typeface="+mn-ea"/>
                      </a:endParaRPr>
                    </a:p>
                  </a:txBody>
                  <a:tcPr marL="121913" marR="121913" marT="60965" marB="60965"/>
                </a:tc>
                <a:tc>
                  <a:txBody>
                    <a:bodyPr/>
                    <a:lstStyle/>
                    <a:p>
                      <a:pPr algn="r"/>
                      <a:endParaRPr kumimoji="1" lang="en-US" altLang="ja-JP" sz="1400" dirty="0" smtClean="0">
                        <a:latin typeface="+mn-ea"/>
                        <a:ea typeface="+mn-ea"/>
                      </a:endParaRPr>
                    </a:p>
                    <a:p>
                      <a:pPr algn="r"/>
                      <a:r>
                        <a:rPr kumimoji="1" lang="ja-JP" altLang="en-US" sz="1400" dirty="0" smtClean="0">
                          <a:latin typeface="+mn-ea"/>
                          <a:ea typeface="+mn-ea"/>
                        </a:rPr>
                        <a:t>９０名</a:t>
                      </a:r>
                      <a:endParaRPr kumimoji="1" lang="ja-JP" altLang="en-US" sz="1400" dirty="0">
                        <a:latin typeface="+mn-ea"/>
                        <a:ea typeface="+mn-ea"/>
                      </a:endParaRPr>
                    </a:p>
                  </a:txBody>
                  <a:tcPr marL="121913" marR="121913" marT="60965" marB="60965"/>
                </a:tc>
                <a:tc>
                  <a:txBody>
                    <a:bodyPr/>
                    <a:lstStyle/>
                    <a:p>
                      <a:r>
                        <a:rPr kumimoji="1" lang="en-US" altLang="ja-JP" sz="1400" dirty="0" smtClean="0">
                          <a:latin typeface="+mn-ea"/>
                          <a:ea typeface="+mn-ea"/>
                        </a:rPr>
                        <a:t>1</a:t>
                      </a:r>
                      <a:r>
                        <a:rPr kumimoji="1" lang="ja-JP" altLang="en-US" sz="1400" dirty="0" smtClean="0">
                          <a:latin typeface="+mn-ea"/>
                          <a:ea typeface="+mn-ea"/>
                        </a:rPr>
                        <a:t>時～</a:t>
                      </a:r>
                      <a:r>
                        <a:rPr kumimoji="1" lang="en-US" altLang="ja-JP" sz="1400" dirty="0" smtClean="0">
                          <a:latin typeface="+mn-ea"/>
                          <a:ea typeface="+mn-ea"/>
                        </a:rPr>
                        <a:t>3</a:t>
                      </a:r>
                      <a:r>
                        <a:rPr kumimoji="1" lang="ja-JP" altLang="en-US" sz="1400" dirty="0" smtClean="0">
                          <a:latin typeface="+mn-ea"/>
                          <a:ea typeface="+mn-ea"/>
                        </a:rPr>
                        <a:t>時</a:t>
                      </a:r>
                      <a:endParaRPr kumimoji="1" lang="en-US" altLang="ja-JP" sz="1400" dirty="0" smtClean="0">
                        <a:latin typeface="+mn-ea"/>
                        <a:ea typeface="+mn-ea"/>
                      </a:endParaRPr>
                    </a:p>
                    <a:p>
                      <a:r>
                        <a:rPr kumimoji="1" lang="ja-JP" altLang="en-US" sz="1400" dirty="0" smtClean="0">
                          <a:latin typeface="+mn-ea"/>
                          <a:ea typeface="+mn-ea"/>
                        </a:rPr>
                        <a:t>週に</a:t>
                      </a:r>
                      <a:r>
                        <a:rPr kumimoji="1" lang="en-US" altLang="ja-JP" sz="1400" dirty="0" smtClean="0">
                          <a:latin typeface="+mn-ea"/>
                          <a:ea typeface="+mn-ea"/>
                        </a:rPr>
                        <a:t>2</a:t>
                      </a:r>
                      <a:r>
                        <a:rPr kumimoji="1" lang="ja-JP" altLang="en-US" sz="1400" dirty="0" smtClean="0">
                          <a:latin typeface="+mn-ea"/>
                          <a:ea typeface="+mn-ea"/>
                        </a:rPr>
                        <a:t>回利用</a:t>
                      </a:r>
                      <a:endParaRPr kumimoji="1" lang="en-US" altLang="ja-JP" sz="1400" dirty="0" smtClean="0">
                        <a:latin typeface="+mn-ea"/>
                        <a:ea typeface="+mn-ea"/>
                      </a:endParaRPr>
                    </a:p>
                    <a:p>
                      <a:r>
                        <a:rPr kumimoji="1" lang="ja-JP" altLang="en-US" sz="1400" dirty="0" smtClean="0">
                          <a:latin typeface="+mn-ea"/>
                          <a:ea typeface="+mn-ea"/>
                        </a:rPr>
                        <a:t>（送迎付き）</a:t>
                      </a:r>
                      <a:endParaRPr kumimoji="1" lang="ja-JP" altLang="en-US" sz="1400" dirty="0">
                        <a:latin typeface="+mn-ea"/>
                        <a:ea typeface="+mn-ea"/>
                      </a:endParaRPr>
                    </a:p>
                  </a:txBody>
                  <a:tcPr marL="121913" marR="121913" marT="60965" marB="60965"/>
                </a:tc>
                <a:tc>
                  <a:txBody>
                    <a:bodyPr/>
                    <a:lstStyle/>
                    <a:p>
                      <a:pPr algn="r"/>
                      <a:r>
                        <a:rPr kumimoji="1" lang="en-US" altLang="ja-JP" sz="1400" dirty="0" smtClean="0">
                          <a:latin typeface="+mn-ea"/>
                          <a:ea typeface="+mn-ea"/>
                        </a:rPr>
                        <a:t>11,472,000</a:t>
                      </a:r>
                      <a:endParaRPr kumimoji="1" lang="ja-JP" altLang="en-US" sz="1400" dirty="0">
                        <a:latin typeface="+mn-ea"/>
                        <a:ea typeface="+mn-ea"/>
                      </a:endParaRPr>
                    </a:p>
                  </a:txBody>
                  <a:tcPr marL="121913" marR="121913" marT="60965" marB="60965"/>
                </a:tc>
              </a:tr>
              <a:tr h="843812">
                <a:tc>
                  <a:txBody>
                    <a:bodyPr/>
                    <a:lstStyle/>
                    <a:p>
                      <a:r>
                        <a:rPr kumimoji="1" lang="ja-JP" altLang="en-US" sz="1400" dirty="0" smtClean="0">
                          <a:latin typeface="+mn-ea"/>
                          <a:ea typeface="+mn-ea"/>
                        </a:rPr>
                        <a:t>パワーアップ教室（</a:t>
                      </a:r>
                      <a:r>
                        <a:rPr kumimoji="1" lang="en-US" altLang="ja-JP" sz="1400" dirty="0" smtClean="0">
                          <a:latin typeface="+mn-ea"/>
                          <a:ea typeface="+mn-ea"/>
                        </a:rPr>
                        <a:t>4</a:t>
                      </a:r>
                      <a:r>
                        <a:rPr kumimoji="1" lang="ja-JP" altLang="en-US" sz="1400" dirty="0" smtClean="0">
                          <a:latin typeface="+mn-ea"/>
                          <a:ea typeface="+mn-ea"/>
                        </a:rPr>
                        <a:t>教室）</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委託</a:t>
                      </a:r>
                      <a:endParaRPr kumimoji="1" lang="ja-JP" altLang="en-US" sz="1400" dirty="0">
                        <a:latin typeface="+mn-ea"/>
                        <a:ea typeface="+mn-ea"/>
                      </a:endParaRPr>
                    </a:p>
                  </a:txBody>
                  <a:tcPr marL="121913" marR="121913" marT="60965" marB="609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集中型Ｃ</a:t>
                      </a:r>
                    </a:p>
                    <a:p>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運動実践指導者、介護士、看護師、歯科衛生士、管理栄養士、ボランティア等</a:t>
                      </a:r>
                      <a:endParaRPr kumimoji="1" lang="ja-JP" altLang="en-US" sz="1400" dirty="0">
                        <a:latin typeface="+mn-ea"/>
                        <a:ea typeface="+mn-ea"/>
                      </a:endParaRPr>
                    </a:p>
                  </a:txBody>
                  <a:tcPr marL="121913" marR="121913" marT="60965" marB="6096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２７９名</a:t>
                      </a:r>
                    </a:p>
                    <a:p>
                      <a:pPr algn="r"/>
                      <a:endParaRPr kumimoji="1" lang="ja-JP" altLang="en-US" sz="1400" dirty="0">
                        <a:latin typeface="+mn-ea"/>
                        <a:ea typeface="+mn-ea"/>
                      </a:endParaRPr>
                    </a:p>
                  </a:txBody>
                  <a:tcPr marL="121913" marR="121913" marT="60965" marB="60965"/>
                </a:tc>
                <a:tc>
                  <a:txBody>
                    <a:bodyPr/>
                    <a:lstStyle/>
                    <a:p>
                      <a:r>
                        <a:rPr kumimoji="1" lang="en-US" altLang="ja-JP" sz="1400" dirty="0" smtClean="0">
                          <a:latin typeface="+mn-ea"/>
                          <a:ea typeface="+mn-ea"/>
                        </a:rPr>
                        <a:t>1</a:t>
                      </a:r>
                      <a:r>
                        <a:rPr kumimoji="1" lang="ja-JP" altLang="en-US" sz="1400" dirty="0" smtClean="0">
                          <a:latin typeface="+mn-ea"/>
                          <a:ea typeface="+mn-ea"/>
                        </a:rPr>
                        <a:t>時半～</a:t>
                      </a:r>
                      <a:r>
                        <a:rPr kumimoji="1" lang="en-US" altLang="ja-JP" sz="1400" dirty="0" smtClean="0">
                          <a:latin typeface="+mn-ea"/>
                          <a:ea typeface="+mn-ea"/>
                        </a:rPr>
                        <a:t>4</a:t>
                      </a:r>
                      <a:r>
                        <a:rPr kumimoji="1" lang="ja-JP" altLang="en-US" sz="1400" dirty="0" smtClean="0">
                          <a:latin typeface="+mn-ea"/>
                          <a:ea typeface="+mn-ea"/>
                        </a:rPr>
                        <a:t>時</a:t>
                      </a:r>
                      <a:endParaRPr kumimoji="1" lang="en-US" altLang="ja-JP" sz="1400" dirty="0" smtClean="0">
                        <a:latin typeface="+mn-ea"/>
                        <a:ea typeface="+mn-ea"/>
                      </a:endParaRPr>
                    </a:p>
                    <a:p>
                      <a:r>
                        <a:rPr kumimoji="1" lang="ja-JP" altLang="en-US" sz="1400" dirty="0" smtClean="0">
                          <a:latin typeface="+mn-ea"/>
                          <a:ea typeface="+mn-ea"/>
                        </a:rPr>
                        <a:t>週に</a:t>
                      </a:r>
                      <a:r>
                        <a:rPr kumimoji="1" lang="en-US" altLang="ja-JP" sz="1400" dirty="0" smtClean="0">
                          <a:latin typeface="+mn-ea"/>
                          <a:ea typeface="+mn-ea"/>
                        </a:rPr>
                        <a:t>1</a:t>
                      </a:r>
                      <a:r>
                        <a:rPr kumimoji="1" lang="ja-JP" altLang="en-US" sz="1400" dirty="0" smtClean="0">
                          <a:latin typeface="+mn-ea"/>
                          <a:ea typeface="+mn-ea"/>
                        </a:rPr>
                        <a:t>回利用</a:t>
                      </a:r>
                      <a:endParaRPr kumimoji="1" lang="en-US" altLang="ja-JP" sz="1400" dirty="0" smtClean="0">
                        <a:latin typeface="+mn-ea"/>
                        <a:ea typeface="+mn-ea"/>
                      </a:endParaRPr>
                    </a:p>
                    <a:p>
                      <a:r>
                        <a:rPr kumimoji="1" lang="ja-JP" altLang="en-US" sz="1400" dirty="0" smtClean="0">
                          <a:latin typeface="+mn-ea"/>
                          <a:ea typeface="+mn-ea"/>
                        </a:rPr>
                        <a:t>（送迎付き）</a:t>
                      </a:r>
                      <a:endParaRPr kumimoji="1" lang="ja-JP" altLang="en-US" sz="1400" dirty="0">
                        <a:latin typeface="+mn-ea"/>
                        <a:ea typeface="+mn-ea"/>
                      </a:endParaRPr>
                    </a:p>
                  </a:txBody>
                  <a:tcPr marL="121913" marR="121913" marT="60965" marB="60965"/>
                </a:tc>
                <a:tc>
                  <a:txBody>
                    <a:bodyPr/>
                    <a:lstStyle/>
                    <a:p>
                      <a:pPr algn="r"/>
                      <a:r>
                        <a:rPr kumimoji="1" lang="en-US" altLang="ja-JP" sz="1400" dirty="0" smtClean="0">
                          <a:latin typeface="+mn-ea"/>
                          <a:ea typeface="+mn-ea"/>
                        </a:rPr>
                        <a:t>18,414,000</a:t>
                      </a:r>
                      <a:endParaRPr kumimoji="1" lang="ja-JP" altLang="en-US" sz="1400" dirty="0">
                        <a:latin typeface="+mn-ea"/>
                        <a:ea typeface="+mn-ea"/>
                      </a:endParaRPr>
                    </a:p>
                  </a:txBody>
                  <a:tcPr marL="121913" marR="121913" marT="60965" marB="60965"/>
                </a:tc>
              </a:tr>
              <a:tr h="762049">
                <a:tc>
                  <a:txBody>
                    <a:bodyPr/>
                    <a:lstStyle/>
                    <a:p>
                      <a:r>
                        <a:rPr kumimoji="1" lang="ja-JP" altLang="en-US" sz="1400" dirty="0" smtClean="0">
                          <a:latin typeface="+mn-ea"/>
                          <a:ea typeface="+mn-ea"/>
                        </a:rPr>
                        <a:t>転倒予防教室</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直営</a:t>
                      </a:r>
                      <a:endParaRPr kumimoji="1" lang="ja-JP" altLang="en-US" sz="1400" dirty="0">
                        <a:latin typeface="+mn-ea"/>
                        <a:ea typeface="+mn-ea"/>
                      </a:endParaRPr>
                    </a:p>
                  </a:txBody>
                  <a:tcPr marL="121913" marR="121913" marT="60965" marB="609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集中型Ｃ</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理学療法士、介護予防運動実践指導者、ボランティア</a:t>
                      </a:r>
                      <a:r>
                        <a:rPr kumimoji="1" lang="en-US" altLang="ja-JP" sz="1400" dirty="0" smtClean="0">
                          <a:latin typeface="+mn-ea"/>
                          <a:ea typeface="+mn-ea"/>
                        </a:rPr>
                        <a:t>6</a:t>
                      </a:r>
                      <a:r>
                        <a:rPr kumimoji="1" lang="ja-JP" altLang="en-US" sz="1400" dirty="0" smtClean="0">
                          <a:latin typeface="+mn-ea"/>
                          <a:ea typeface="+mn-ea"/>
                        </a:rPr>
                        <a:t>名等</a:t>
                      </a:r>
                      <a:endParaRPr kumimoji="1" lang="ja-JP" altLang="en-US" sz="1400" dirty="0">
                        <a:latin typeface="+mn-ea"/>
                        <a:ea typeface="+mn-ea"/>
                      </a:endParaRPr>
                    </a:p>
                  </a:txBody>
                  <a:tcPr marL="121913" marR="121913" marT="60965" marB="60965"/>
                </a:tc>
                <a:tc>
                  <a:txBody>
                    <a:bodyPr/>
                    <a:lstStyle/>
                    <a:p>
                      <a:pPr algn="r"/>
                      <a:r>
                        <a:rPr kumimoji="1" lang="ja-JP" altLang="en-US" sz="1400" dirty="0" smtClean="0">
                          <a:latin typeface="+mn-ea"/>
                          <a:ea typeface="+mn-ea"/>
                        </a:rPr>
                        <a:t>４２名</a:t>
                      </a:r>
                      <a:endParaRPr kumimoji="1" lang="ja-JP" altLang="en-US" sz="1400" dirty="0">
                        <a:latin typeface="+mn-ea"/>
                        <a:ea typeface="+mn-ea"/>
                      </a:endParaRPr>
                    </a:p>
                  </a:txBody>
                  <a:tcPr marL="121913" marR="121913" marT="60965" marB="60965"/>
                </a:tc>
                <a:tc>
                  <a:txBody>
                    <a:bodyPr/>
                    <a:lstStyle/>
                    <a:p>
                      <a:r>
                        <a:rPr kumimoji="1" lang="en-US" altLang="ja-JP" sz="1400" dirty="0" smtClean="0">
                          <a:latin typeface="+mn-ea"/>
                          <a:ea typeface="+mn-ea"/>
                        </a:rPr>
                        <a:t>10</a:t>
                      </a:r>
                      <a:r>
                        <a:rPr kumimoji="1" lang="ja-JP" altLang="en-US" sz="1400" dirty="0" smtClean="0">
                          <a:latin typeface="+mn-ea"/>
                          <a:ea typeface="+mn-ea"/>
                        </a:rPr>
                        <a:t>時～</a:t>
                      </a:r>
                      <a:r>
                        <a:rPr kumimoji="1" lang="en-US" altLang="ja-JP" sz="1400" dirty="0" smtClean="0">
                          <a:latin typeface="+mn-ea"/>
                          <a:ea typeface="+mn-ea"/>
                        </a:rPr>
                        <a:t>11</a:t>
                      </a:r>
                      <a:r>
                        <a:rPr kumimoji="1" lang="ja-JP" altLang="en-US" sz="1400" dirty="0" smtClean="0">
                          <a:latin typeface="+mn-ea"/>
                          <a:ea typeface="+mn-ea"/>
                        </a:rPr>
                        <a:t>時</a:t>
                      </a:r>
                      <a:r>
                        <a:rPr kumimoji="1" lang="en-US" altLang="ja-JP" sz="1400" dirty="0" smtClean="0">
                          <a:latin typeface="+mn-ea"/>
                          <a:ea typeface="+mn-ea"/>
                        </a:rPr>
                        <a:t>30</a:t>
                      </a:r>
                      <a:r>
                        <a:rPr kumimoji="1" lang="ja-JP" altLang="en-US" sz="1400" dirty="0" smtClean="0">
                          <a:latin typeface="+mn-ea"/>
                          <a:ea typeface="+mn-ea"/>
                        </a:rPr>
                        <a:t>分</a:t>
                      </a:r>
                      <a:endParaRPr kumimoji="1" lang="en-US" altLang="ja-JP" sz="1400" dirty="0" smtClean="0">
                        <a:latin typeface="+mn-ea"/>
                        <a:ea typeface="+mn-ea"/>
                      </a:endParaRPr>
                    </a:p>
                    <a:p>
                      <a:r>
                        <a:rPr kumimoji="1" lang="ja-JP" altLang="en-US" sz="1400" dirty="0" smtClean="0">
                          <a:latin typeface="+mn-ea"/>
                          <a:ea typeface="+mn-ea"/>
                        </a:rPr>
                        <a:t>　週に</a:t>
                      </a:r>
                      <a:r>
                        <a:rPr kumimoji="1" lang="en-US" altLang="ja-JP" sz="1400" dirty="0" smtClean="0">
                          <a:latin typeface="+mn-ea"/>
                          <a:ea typeface="+mn-ea"/>
                        </a:rPr>
                        <a:t>1</a:t>
                      </a:r>
                      <a:r>
                        <a:rPr kumimoji="1" lang="ja-JP" altLang="en-US" sz="1400" dirty="0" smtClean="0">
                          <a:latin typeface="+mn-ea"/>
                          <a:ea typeface="+mn-ea"/>
                        </a:rPr>
                        <a:t>回利用</a:t>
                      </a:r>
                      <a:endParaRPr kumimoji="1" lang="en-US" altLang="ja-JP" sz="1400" dirty="0" smtClean="0">
                        <a:latin typeface="+mn-ea"/>
                        <a:ea typeface="+mn-ea"/>
                      </a:endParaRPr>
                    </a:p>
                  </a:txBody>
                  <a:tcPr marL="121913" marR="121913" marT="60965" marB="60965"/>
                </a:tc>
                <a:tc>
                  <a:txBody>
                    <a:bodyPr/>
                    <a:lstStyle/>
                    <a:p>
                      <a:pPr algn="r"/>
                      <a:r>
                        <a:rPr kumimoji="1" lang="en-US" altLang="ja-JP" sz="1400" dirty="0" smtClean="0">
                          <a:latin typeface="+mn-ea"/>
                          <a:ea typeface="+mn-ea"/>
                        </a:rPr>
                        <a:t>1,360,000</a:t>
                      </a:r>
                      <a:endParaRPr kumimoji="1" lang="ja-JP" altLang="en-US" sz="1400" dirty="0">
                        <a:latin typeface="+mn-ea"/>
                        <a:ea typeface="+mn-ea"/>
                      </a:endParaRPr>
                    </a:p>
                  </a:txBody>
                  <a:tcPr marL="121913" marR="121913" marT="60965" marB="60965"/>
                </a:tc>
              </a:tr>
              <a:tr h="762049">
                <a:tc>
                  <a:txBody>
                    <a:bodyPr/>
                    <a:lstStyle/>
                    <a:p>
                      <a:r>
                        <a:rPr kumimoji="1" lang="ja-JP" altLang="en-US" sz="1400" dirty="0" smtClean="0">
                          <a:latin typeface="+mn-ea"/>
                          <a:ea typeface="+mn-ea"/>
                        </a:rPr>
                        <a:t>ひまわりの集い</a:t>
                      </a:r>
                      <a:endParaRPr kumimoji="1" lang="en-US" altLang="ja-JP" sz="1400" dirty="0" smtClean="0">
                        <a:latin typeface="+mn-ea"/>
                        <a:ea typeface="+mn-ea"/>
                      </a:endParaRPr>
                    </a:p>
                    <a:p>
                      <a:r>
                        <a:rPr kumimoji="1" lang="ja-JP" altLang="en-US" sz="1400" dirty="0" smtClean="0">
                          <a:latin typeface="+mn-ea"/>
                          <a:ea typeface="+mn-ea"/>
                        </a:rPr>
                        <a:t>（</a:t>
                      </a:r>
                      <a:r>
                        <a:rPr kumimoji="1" lang="en-US" altLang="ja-JP" sz="1400" dirty="0" smtClean="0">
                          <a:latin typeface="+mn-ea"/>
                          <a:ea typeface="+mn-ea"/>
                        </a:rPr>
                        <a:t>2</a:t>
                      </a:r>
                      <a:r>
                        <a:rPr kumimoji="1" lang="ja-JP" altLang="en-US" sz="1400" dirty="0" smtClean="0">
                          <a:latin typeface="+mn-ea"/>
                          <a:ea typeface="+mn-ea"/>
                        </a:rPr>
                        <a:t>教室）</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委託</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緩和型Ｂ</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生駒市健康づくり推進員連絡協議会会員</a:t>
                      </a:r>
                      <a:r>
                        <a:rPr kumimoji="1" lang="en-US" altLang="ja-JP" sz="1400" dirty="0" smtClean="0">
                          <a:latin typeface="+mn-ea"/>
                          <a:ea typeface="+mn-ea"/>
                        </a:rPr>
                        <a:t>COOP5</a:t>
                      </a:r>
                      <a:r>
                        <a:rPr kumimoji="1" lang="ja-JP" altLang="en-US" sz="1400" dirty="0" smtClean="0">
                          <a:latin typeface="+mn-ea"/>
                          <a:ea typeface="+mn-ea"/>
                        </a:rPr>
                        <a:t>名、たけまるホール</a:t>
                      </a:r>
                      <a:r>
                        <a:rPr kumimoji="1" lang="en-US" altLang="ja-JP" sz="1400" dirty="0" smtClean="0">
                          <a:latin typeface="+mn-ea"/>
                          <a:ea typeface="+mn-ea"/>
                        </a:rPr>
                        <a:t>10</a:t>
                      </a:r>
                      <a:r>
                        <a:rPr kumimoji="1" lang="ja-JP" altLang="en-US" sz="1400" dirty="0" smtClean="0">
                          <a:latin typeface="+mn-ea"/>
                          <a:ea typeface="+mn-ea"/>
                        </a:rPr>
                        <a:t>名</a:t>
                      </a:r>
                      <a:endParaRPr kumimoji="1" lang="ja-JP" altLang="en-US" sz="1400" dirty="0">
                        <a:latin typeface="+mn-ea"/>
                        <a:ea typeface="+mn-ea"/>
                      </a:endParaRPr>
                    </a:p>
                  </a:txBody>
                  <a:tcPr marL="121913" marR="121913" marT="60965" marB="60965"/>
                </a:tc>
                <a:tc>
                  <a:txBody>
                    <a:bodyPr/>
                    <a:lstStyle/>
                    <a:p>
                      <a:pPr algn="r"/>
                      <a:r>
                        <a:rPr kumimoji="1" lang="en-US" altLang="ja-JP" sz="1400" dirty="0" smtClean="0">
                          <a:latin typeface="+mn-ea"/>
                          <a:ea typeface="+mn-ea"/>
                        </a:rPr>
                        <a:t>COOOP30</a:t>
                      </a:r>
                      <a:r>
                        <a:rPr kumimoji="1" lang="ja-JP" altLang="en-US" sz="1400" dirty="0" smtClean="0">
                          <a:latin typeface="+mn-ea"/>
                          <a:ea typeface="+mn-ea"/>
                        </a:rPr>
                        <a:t>名、たけまる</a:t>
                      </a:r>
                      <a:r>
                        <a:rPr kumimoji="1" lang="en-US" altLang="ja-JP" sz="1400" dirty="0" smtClean="0">
                          <a:latin typeface="+mn-ea"/>
                          <a:ea typeface="+mn-ea"/>
                        </a:rPr>
                        <a:t>50</a:t>
                      </a:r>
                      <a:r>
                        <a:rPr kumimoji="1" lang="ja-JP" altLang="en-US" sz="1400" dirty="0" smtClean="0">
                          <a:latin typeface="+mn-ea"/>
                          <a:ea typeface="+mn-ea"/>
                        </a:rPr>
                        <a:t>名</a:t>
                      </a:r>
                      <a:endParaRPr kumimoji="1" lang="ja-JP" altLang="en-US" sz="1400" dirty="0">
                        <a:latin typeface="+mn-ea"/>
                        <a:ea typeface="+mn-ea"/>
                      </a:endParaRPr>
                    </a:p>
                  </a:txBody>
                  <a:tcPr marL="121913" marR="121913" marT="60965" marB="60965"/>
                </a:tc>
                <a:tc>
                  <a:txBody>
                    <a:bodyPr/>
                    <a:lstStyle/>
                    <a:p>
                      <a:r>
                        <a:rPr kumimoji="1" lang="en-US" altLang="ja-JP" sz="1400" dirty="0" smtClean="0">
                          <a:latin typeface="+mn-ea"/>
                          <a:ea typeface="+mn-ea"/>
                        </a:rPr>
                        <a:t>10</a:t>
                      </a:r>
                      <a:r>
                        <a:rPr kumimoji="1" lang="ja-JP" altLang="en-US" sz="1400" dirty="0" smtClean="0">
                          <a:latin typeface="+mn-ea"/>
                          <a:ea typeface="+mn-ea"/>
                        </a:rPr>
                        <a:t>時半～</a:t>
                      </a:r>
                      <a:r>
                        <a:rPr kumimoji="1" lang="en-US" altLang="ja-JP" sz="1400" dirty="0" smtClean="0">
                          <a:latin typeface="+mn-ea"/>
                          <a:ea typeface="+mn-ea"/>
                        </a:rPr>
                        <a:t>1</a:t>
                      </a:r>
                      <a:r>
                        <a:rPr kumimoji="1" lang="ja-JP" altLang="en-US" sz="1400" dirty="0" smtClean="0">
                          <a:latin typeface="+mn-ea"/>
                          <a:ea typeface="+mn-ea"/>
                        </a:rPr>
                        <a:t>時</a:t>
                      </a:r>
                      <a:endParaRPr kumimoji="1" lang="en-US" altLang="ja-JP" sz="1400" dirty="0" smtClean="0">
                        <a:latin typeface="+mn-ea"/>
                        <a:ea typeface="+mn-ea"/>
                      </a:endParaRPr>
                    </a:p>
                    <a:p>
                      <a:r>
                        <a:rPr kumimoji="1" lang="ja-JP" altLang="en-US" sz="1400" dirty="0" smtClean="0">
                          <a:latin typeface="+mn-ea"/>
                          <a:ea typeface="+mn-ea"/>
                        </a:rPr>
                        <a:t>手作りランチ付き</a:t>
                      </a:r>
                      <a:endParaRPr kumimoji="1" lang="en-US" altLang="ja-JP" sz="1400" dirty="0" smtClean="0">
                        <a:latin typeface="+mn-ea"/>
                        <a:ea typeface="+mn-ea"/>
                      </a:endParaRPr>
                    </a:p>
                    <a:p>
                      <a:r>
                        <a:rPr kumimoji="1" lang="ja-JP" altLang="en-US" sz="1400" dirty="0" smtClean="0">
                          <a:latin typeface="+mn-ea"/>
                          <a:ea typeface="+mn-ea"/>
                        </a:rPr>
                        <a:t>週に</a:t>
                      </a:r>
                      <a:r>
                        <a:rPr kumimoji="1" lang="en-US" altLang="ja-JP" sz="1400" dirty="0" smtClean="0">
                          <a:latin typeface="+mn-ea"/>
                          <a:ea typeface="+mn-ea"/>
                        </a:rPr>
                        <a:t>1</a:t>
                      </a:r>
                      <a:r>
                        <a:rPr kumimoji="1" lang="ja-JP" altLang="en-US" sz="1400" dirty="0" smtClean="0">
                          <a:latin typeface="+mn-ea"/>
                          <a:ea typeface="+mn-ea"/>
                        </a:rPr>
                        <a:t>回ｏ</a:t>
                      </a:r>
                      <a:r>
                        <a:rPr kumimoji="1" lang="en-US" altLang="ja-JP" sz="1400" dirty="0" smtClean="0">
                          <a:latin typeface="+mn-ea"/>
                          <a:ea typeface="+mn-ea"/>
                        </a:rPr>
                        <a:t>r</a:t>
                      </a:r>
                      <a:r>
                        <a:rPr kumimoji="1" lang="ja-JP" altLang="en-US" sz="1400" dirty="0" smtClean="0">
                          <a:latin typeface="+mn-ea"/>
                          <a:ea typeface="+mn-ea"/>
                        </a:rPr>
                        <a:t>隔週利用</a:t>
                      </a:r>
                      <a:endParaRPr kumimoji="1" lang="ja-JP" altLang="en-US" sz="1400" dirty="0">
                        <a:latin typeface="+mn-ea"/>
                        <a:ea typeface="+mn-ea"/>
                      </a:endParaRPr>
                    </a:p>
                  </a:txBody>
                  <a:tcPr marL="121913" marR="121913" marT="60965" marB="60965"/>
                </a:tc>
                <a:tc>
                  <a:txBody>
                    <a:bodyPr/>
                    <a:lstStyle/>
                    <a:p>
                      <a:pPr algn="r"/>
                      <a:r>
                        <a:rPr kumimoji="1" lang="en-US" altLang="ja-JP" sz="1400" dirty="0" smtClean="0">
                          <a:latin typeface="+mn-ea"/>
                          <a:ea typeface="+mn-ea"/>
                        </a:rPr>
                        <a:t>2,689,000</a:t>
                      </a:r>
                      <a:endParaRPr kumimoji="1" lang="ja-JP" altLang="en-US" sz="1400" dirty="0">
                        <a:latin typeface="+mn-ea"/>
                        <a:ea typeface="+mn-ea"/>
                      </a:endParaRPr>
                    </a:p>
                  </a:txBody>
                  <a:tcPr marL="121913" marR="121913" marT="60965" marB="60965"/>
                </a:tc>
              </a:tr>
              <a:tr h="548676">
                <a:tc>
                  <a:txBody>
                    <a:bodyPr/>
                    <a:lstStyle/>
                    <a:p>
                      <a:r>
                        <a:rPr kumimoji="1" lang="ja-JP" altLang="en-US" sz="1400" dirty="0" smtClean="0">
                          <a:latin typeface="+mn-ea"/>
                          <a:ea typeface="+mn-ea"/>
                        </a:rPr>
                        <a:t>生活支援サービス</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委託</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緩和型Ｂ</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シルバー人材センターの会員で市の研修受講者</a:t>
                      </a:r>
                      <a:endParaRPr kumimoji="1" lang="ja-JP" altLang="en-US" sz="1400" dirty="0">
                        <a:latin typeface="+mn-ea"/>
                        <a:ea typeface="+mn-ea"/>
                      </a:endParaRPr>
                    </a:p>
                  </a:txBody>
                  <a:tcPr marL="121913" marR="121913" marT="60965" marB="60965"/>
                </a:tc>
                <a:tc>
                  <a:txBody>
                    <a:bodyPr/>
                    <a:lstStyle/>
                    <a:p>
                      <a:pPr algn="r"/>
                      <a:r>
                        <a:rPr kumimoji="1" lang="ja-JP" altLang="en-US" sz="1400" dirty="0" smtClean="0">
                          <a:latin typeface="+mn-ea"/>
                          <a:ea typeface="+mn-ea"/>
                        </a:rPr>
                        <a:t>　１１０名</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介護予防ケアマネジメントによる必要数</a:t>
                      </a:r>
                      <a:endParaRPr kumimoji="1" lang="ja-JP" altLang="en-US" sz="1400" dirty="0">
                        <a:latin typeface="+mn-ea"/>
                        <a:ea typeface="+mn-ea"/>
                      </a:endParaRPr>
                    </a:p>
                  </a:txBody>
                  <a:tcPr marL="121913" marR="121913" marT="60965" marB="60965"/>
                </a:tc>
                <a:tc>
                  <a:txBody>
                    <a:bodyPr/>
                    <a:lstStyle/>
                    <a:p>
                      <a:pPr algn="r"/>
                      <a:r>
                        <a:rPr kumimoji="1" lang="en-US" altLang="ja-JP" sz="1400" dirty="0" smtClean="0">
                          <a:latin typeface="+mn-ea"/>
                          <a:ea typeface="+mn-ea"/>
                        </a:rPr>
                        <a:t>5,492,000</a:t>
                      </a:r>
                      <a:endParaRPr kumimoji="1" lang="ja-JP" altLang="en-US" sz="1400" dirty="0">
                        <a:latin typeface="+mn-ea"/>
                        <a:ea typeface="+mn-ea"/>
                      </a:endParaRPr>
                    </a:p>
                  </a:txBody>
                  <a:tcPr marL="121913" marR="121913" marT="60965" marB="60965"/>
                </a:tc>
              </a:tr>
              <a:tr h="701105">
                <a:tc>
                  <a:txBody>
                    <a:bodyPr/>
                    <a:lstStyle/>
                    <a:p>
                      <a:r>
                        <a:rPr kumimoji="1" lang="ja-JP" altLang="en-US" sz="1400" dirty="0" smtClean="0">
                          <a:latin typeface="+mn-ea"/>
                          <a:ea typeface="+mn-ea"/>
                        </a:rPr>
                        <a:t>パワーアップｐｌｕｓ教室訪問型</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直営</a:t>
                      </a:r>
                      <a:endParaRPr kumimoji="1" lang="ja-JP" altLang="en-US" sz="1400" dirty="0">
                        <a:latin typeface="+mn-ea"/>
                        <a:ea typeface="+mn-ea"/>
                      </a:endParaRPr>
                    </a:p>
                  </a:txBody>
                  <a:tcPr marL="121913" marR="121913" marT="60965" marB="60965"/>
                </a:tc>
                <a:tc gridSpan="2">
                  <a:txBody>
                    <a:bodyPr/>
                    <a:lstStyle/>
                    <a:p>
                      <a:r>
                        <a:rPr kumimoji="1" lang="ja-JP" altLang="en-US" sz="1400" dirty="0" smtClean="0">
                          <a:latin typeface="+mn-ea"/>
                          <a:ea typeface="+mn-ea"/>
                        </a:rPr>
                        <a:t>集中型Ｃ　　ＰＴｏｒＯＴ</a:t>
                      </a:r>
                      <a:r>
                        <a:rPr kumimoji="1" lang="en-US" altLang="ja-JP" sz="1400" dirty="0" smtClean="0">
                          <a:latin typeface="+mn-ea"/>
                          <a:ea typeface="+mn-ea"/>
                        </a:rPr>
                        <a:t>1</a:t>
                      </a:r>
                      <a:r>
                        <a:rPr kumimoji="1" lang="ja-JP" altLang="en-US" sz="1400" dirty="0" smtClean="0">
                          <a:latin typeface="+mn-ea"/>
                          <a:ea typeface="+mn-ea"/>
                        </a:rPr>
                        <a:t>名と、市の保健</a:t>
                      </a:r>
                      <a:endParaRPr kumimoji="1" lang="en-US" altLang="ja-JP" sz="1400" dirty="0" smtClean="0">
                        <a:latin typeface="+mn-ea"/>
                        <a:ea typeface="+mn-ea"/>
                      </a:endParaRPr>
                    </a:p>
                    <a:p>
                      <a:r>
                        <a:rPr kumimoji="1" lang="ja-JP" altLang="en-US" sz="1400" dirty="0" smtClean="0">
                          <a:latin typeface="+mn-ea"/>
                          <a:ea typeface="+mn-ea"/>
                        </a:rPr>
                        <a:t>　　　　　　　　師と担当包括職員</a:t>
                      </a:r>
                      <a:endParaRPr kumimoji="1" lang="ja-JP" altLang="en-US" sz="1400" dirty="0">
                        <a:latin typeface="+mn-ea"/>
                        <a:ea typeface="+mn-ea"/>
                      </a:endParaRPr>
                    </a:p>
                  </a:txBody>
                  <a:tcPr marL="121913" marR="121913" marT="60965" marB="60965"/>
                </a:tc>
                <a:tc hMerge="1">
                  <a:txBody>
                    <a:bodyPr/>
                    <a:lstStyle/>
                    <a:p>
                      <a:endParaRPr kumimoji="1" lang="ja-JP" altLang="en-US" dirty="0"/>
                    </a:p>
                  </a:txBody>
                  <a:tcPr/>
                </a:tc>
                <a:tc>
                  <a:txBody>
                    <a:bodyPr/>
                    <a:lstStyle/>
                    <a:p>
                      <a:pPr algn="r"/>
                      <a:r>
                        <a:rPr kumimoji="1" lang="en-US" altLang="ja-JP" sz="1400" dirty="0" smtClean="0">
                          <a:latin typeface="+mn-ea"/>
                          <a:ea typeface="+mn-ea"/>
                        </a:rPr>
                        <a:t>90</a:t>
                      </a:r>
                      <a:r>
                        <a:rPr kumimoji="1" lang="ja-JP" altLang="en-US" sz="1400" dirty="0" smtClean="0">
                          <a:latin typeface="+mn-ea"/>
                          <a:ea typeface="+mn-ea"/>
                        </a:rPr>
                        <a:t>名</a:t>
                      </a:r>
                      <a:endParaRPr kumimoji="1" lang="ja-JP" altLang="en-US" sz="1400" dirty="0">
                        <a:latin typeface="+mn-ea"/>
                        <a:ea typeface="+mn-ea"/>
                      </a:endParaRPr>
                    </a:p>
                  </a:txBody>
                  <a:tcPr marL="121913" marR="121913" marT="60965" marB="60965"/>
                </a:tc>
                <a:tc gridSpan="2">
                  <a:txBody>
                    <a:bodyPr/>
                    <a:lstStyle/>
                    <a:p>
                      <a:r>
                        <a:rPr kumimoji="1" lang="en-US" altLang="ja-JP" sz="1400" dirty="0" smtClean="0">
                          <a:latin typeface="+mn-ea"/>
                          <a:ea typeface="+mn-ea"/>
                        </a:rPr>
                        <a:t>1</a:t>
                      </a:r>
                      <a:r>
                        <a:rPr kumimoji="1" lang="ja-JP" altLang="en-US" sz="1400" dirty="0" smtClean="0">
                          <a:latin typeface="+mn-ea"/>
                          <a:ea typeface="+mn-ea"/>
                        </a:rPr>
                        <a:t>件あたり</a:t>
                      </a:r>
                      <a:r>
                        <a:rPr kumimoji="1" lang="en-US" altLang="ja-JP" sz="1400" dirty="0" smtClean="0">
                          <a:latin typeface="+mn-ea"/>
                          <a:ea typeface="+mn-ea"/>
                        </a:rPr>
                        <a:t>50</a:t>
                      </a:r>
                      <a:r>
                        <a:rPr kumimoji="1" lang="ja-JP" altLang="en-US" sz="1400" dirty="0" smtClean="0">
                          <a:latin typeface="+mn-ea"/>
                          <a:ea typeface="+mn-ea"/>
                        </a:rPr>
                        <a:t>分～</a:t>
                      </a:r>
                      <a:r>
                        <a:rPr kumimoji="1" lang="en-US" altLang="ja-JP" sz="1400" dirty="0" smtClean="0">
                          <a:latin typeface="+mn-ea"/>
                          <a:ea typeface="+mn-ea"/>
                        </a:rPr>
                        <a:t>60</a:t>
                      </a:r>
                      <a:r>
                        <a:rPr kumimoji="1" lang="ja-JP" altLang="en-US" sz="1400" dirty="0" smtClean="0">
                          <a:latin typeface="+mn-ea"/>
                          <a:ea typeface="+mn-ea"/>
                        </a:rPr>
                        <a:t>分　　　　　</a:t>
                      </a:r>
                      <a:r>
                        <a:rPr kumimoji="1" lang="en-US" altLang="ja-JP" sz="1400" dirty="0" smtClean="0">
                          <a:latin typeface="+mn-ea"/>
                          <a:ea typeface="+mn-ea"/>
                        </a:rPr>
                        <a:t>1,137,000</a:t>
                      </a:r>
                    </a:p>
                    <a:p>
                      <a:r>
                        <a:rPr kumimoji="1" lang="ja-JP" altLang="en-US" sz="1400" dirty="0" smtClean="0">
                          <a:latin typeface="+mn-ea"/>
                          <a:ea typeface="+mn-ea"/>
                        </a:rPr>
                        <a:t>程度の訪問</a:t>
                      </a:r>
                      <a:endParaRPr kumimoji="1" lang="ja-JP" altLang="en-US" sz="1400" dirty="0">
                        <a:latin typeface="+mn-ea"/>
                        <a:ea typeface="+mn-ea"/>
                      </a:endParaRPr>
                    </a:p>
                  </a:txBody>
                  <a:tcPr marL="121913" marR="121913" marT="60965" marB="60965"/>
                </a:tc>
                <a:tc hMerge="1">
                  <a:txBody>
                    <a:bodyPr/>
                    <a:lstStyle/>
                    <a:p>
                      <a:endParaRPr kumimoji="1" lang="ja-JP" altLang="en-US" dirty="0"/>
                    </a:p>
                  </a:txBody>
                  <a:tcPr/>
                </a:tc>
              </a:tr>
              <a:tr h="701105">
                <a:tc>
                  <a:txBody>
                    <a:bodyPr/>
                    <a:lstStyle/>
                    <a:p>
                      <a:r>
                        <a:rPr kumimoji="1" lang="ja-JP" altLang="en-US" sz="1400" dirty="0" smtClean="0">
                          <a:latin typeface="+mn-ea"/>
                          <a:ea typeface="+mn-ea"/>
                        </a:rPr>
                        <a:t>介護予防通所介護</a:t>
                      </a:r>
                      <a:endParaRPr kumimoji="1" lang="en-US" altLang="ja-JP" sz="1400" dirty="0" smtClean="0">
                        <a:latin typeface="+mn-ea"/>
                        <a:ea typeface="+mn-ea"/>
                      </a:endParaRPr>
                    </a:p>
                    <a:p>
                      <a:r>
                        <a:rPr kumimoji="1" lang="ja-JP" altLang="en-US" sz="1400" dirty="0" smtClean="0">
                          <a:latin typeface="+mn-ea"/>
                          <a:ea typeface="+mn-ea"/>
                        </a:rPr>
                        <a:t>介護予防訪問介護</a:t>
                      </a:r>
                      <a:endParaRPr kumimoji="1" lang="ja-JP" altLang="en-US" sz="1400" dirty="0">
                        <a:latin typeface="+mn-ea"/>
                        <a:ea typeface="+mn-ea"/>
                      </a:endParaRPr>
                    </a:p>
                  </a:txBody>
                  <a:tcPr marL="121913" marR="121913" marT="60965" marB="60965"/>
                </a:tc>
                <a:tc>
                  <a:txBody>
                    <a:bodyPr/>
                    <a:lstStyle/>
                    <a:p>
                      <a:r>
                        <a:rPr kumimoji="1" lang="ja-JP" altLang="en-US" sz="1400" dirty="0" smtClean="0">
                          <a:latin typeface="+mn-ea"/>
                          <a:ea typeface="+mn-ea"/>
                        </a:rPr>
                        <a:t>指定</a:t>
                      </a:r>
                      <a:endParaRPr kumimoji="1" lang="ja-JP" altLang="en-US" sz="1400" dirty="0">
                        <a:latin typeface="+mn-ea"/>
                        <a:ea typeface="+mn-ea"/>
                      </a:endParaRPr>
                    </a:p>
                  </a:txBody>
                  <a:tcPr marL="121913" marR="121913" marT="60965" marB="60965"/>
                </a:tc>
                <a:tc gridSpan="2">
                  <a:txBody>
                    <a:bodyPr/>
                    <a:lstStyle/>
                    <a:p>
                      <a:r>
                        <a:rPr kumimoji="1" lang="ja-JP" altLang="en-US" sz="1400" dirty="0" smtClean="0">
                          <a:latin typeface="+mn-ea"/>
                          <a:ea typeface="+mn-ea"/>
                        </a:rPr>
                        <a:t>　　　　　現行相当</a:t>
                      </a:r>
                      <a:endParaRPr kumimoji="1" lang="ja-JP" altLang="en-US" sz="1400" dirty="0">
                        <a:latin typeface="+mn-ea"/>
                        <a:ea typeface="+mn-ea"/>
                      </a:endParaRPr>
                    </a:p>
                  </a:txBody>
                  <a:tcPr marL="121913" marR="121913" marT="60965" marB="60965"/>
                </a:tc>
                <a:tc hMerge="1">
                  <a:txBody>
                    <a:bodyPr/>
                    <a:lstStyle/>
                    <a:p>
                      <a:endParaRPr kumimoji="1" lang="ja-JP" altLang="en-US" dirty="0"/>
                    </a:p>
                  </a:txBody>
                  <a:tcPr/>
                </a:tc>
                <a:tc>
                  <a:txBody>
                    <a:bodyPr/>
                    <a:lstStyle/>
                    <a:p>
                      <a:pPr algn="r"/>
                      <a:r>
                        <a:rPr kumimoji="1" lang="en-US" altLang="ja-JP" sz="1400" dirty="0" smtClean="0">
                          <a:latin typeface="+mn-ea"/>
                          <a:ea typeface="+mn-ea"/>
                        </a:rPr>
                        <a:t>148</a:t>
                      </a:r>
                      <a:r>
                        <a:rPr kumimoji="1" lang="ja-JP" altLang="en-US" sz="1400" dirty="0" smtClean="0">
                          <a:latin typeface="+mn-ea"/>
                          <a:ea typeface="+mn-ea"/>
                        </a:rPr>
                        <a:t>名</a:t>
                      </a:r>
                      <a:endParaRPr kumimoji="1" lang="en-US" altLang="ja-JP" sz="1400" dirty="0" smtClean="0">
                        <a:latin typeface="+mn-ea"/>
                        <a:ea typeface="+mn-ea"/>
                      </a:endParaRPr>
                    </a:p>
                    <a:p>
                      <a:pPr algn="r"/>
                      <a:r>
                        <a:rPr kumimoji="1" lang="en-US" altLang="ja-JP" sz="1400" dirty="0" smtClean="0">
                          <a:latin typeface="+mn-ea"/>
                          <a:ea typeface="+mn-ea"/>
                        </a:rPr>
                        <a:t>198</a:t>
                      </a:r>
                      <a:r>
                        <a:rPr kumimoji="1" lang="ja-JP" altLang="en-US" sz="1400" dirty="0" smtClean="0">
                          <a:latin typeface="+mn-ea"/>
                          <a:ea typeface="+mn-ea"/>
                        </a:rPr>
                        <a:t>名</a:t>
                      </a:r>
                      <a:endParaRPr kumimoji="1" lang="ja-JP" altLang="en-US" sz="1400" dirty="0">
                        <a:latin typeface="+mn-ea"/>
                        <a:ea typeface="+mn-ea"/>
                      </a:endParaRPr>
                    </a:p>
                  </a:txBody>
                  <a:tcPr marL="121913" marR="121913" marT="60965" marB="60965"/>
                </a:tc>
                <a:tc gridSpan="2">
                  <a:txBody>
                    <a:bodyPr/>
                    <a:lstStyle/>
                    <a:p>
                      <a:r>
                        <a:rPr kumimoji="1" lang="ja-JP" altLang="en-US" sz="1400" dirty="0" smtClean="0">
                          <a:latin typeface="+mn-ea"/>
                          <a:ea typeface="+mn-ea"/>
                        </a:rPr>
                        <a:t>　　　　現行相当の予定</a:t>
                      </a:r>
                      <a:endParaRPr kumimoji="1" lang="ja-JP" altLang="en-US" sz="1400" dirty="0">
                        <a:latin typeface="+mn-ea"/>
                        <a:ea typeface="+mn-ea"/>
                      </a:endParaRPr>
                    </a:p>
                  </a:txBody>
                  <a:tcPr marL="121913" marR="121913" marT="60965" marB="60965"/>
                </a:tc>
                <a:tc hMerge="1">
                  <a:txBody>
                    <a:bodyPr/>
                    <a:lstStyle/>
                    <a:p>
                      <a:endParaRPr kumimoji="1" lang="ja-JP" altLang="en-US" dirty="0"/>
                    </a:p>
                  </a:txBody>
                  <a:tcPr/>
                </a:tc>
              </a:tr>
            </a:tbl>
          </a:graphicData>
        </a:graphic>
      </p:graphicFrame>
      <p:sp>
        <p:nvSpPr>
          <p:cNvPr id="9" name="テキスト ボックス 13"/>
          <p:cNvSpPr txBox="1">
            <a:spLocks noChangeArrowheads="1"/>
          </p:cNvSpPr>
          <p:nvPr/>
        </p:nvSpPr>
        <p:spPr bwMode="auto">
          <a:xfrm>
            <a:off x="8795839" y="6407143"/>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0" fontAlgn="base" hangingPunct="0">
              <a:lnSpc>
                <a:spcPct val="100000"/>
              </a:lnSpc>
              <a:spcBef>
                <a:spcPct val="0"/>
              </a:spcBef>
              <a:spcAft>
                <a:spcPct val="0"/>
              </a:spcAft>
              <a:buFontTx/>
              <a:buNone/>
            </a:pPr>
            <a:fld id="{01FA6C12-16C1-4B3B-8213-E7779FE96DC9}" type="slidenum">
              <a:rPr lang="ja-JP" altLang="en-US" sz="1800" b="1" smtClean="0">
                <a:solidFill>
                  <a:prstClr val="black"/>
                </a:solidFill>
                <a:latin typeface="+mn-ea"/>
                <a:ea typeface="+mn-ea"/>
              </a:rPr>
              <a:pPr algn="r" eaLnBrk="0" fontAlgn="base" hangingPunct="0">
                <a:lnSpc>
                  <a:spcPct val="100000"/>
                </a:lnSpc>
                <a:spcBef>
                  <a:spcPct val="0"/>
                </a:spcBef>
                <a:spcAft>
                  <a:spcPct val="0"/>
                </a:spcAft>
                <a:buFontTx/>
                <a:buNone/>
              </a:pPr>
              <a:t>36</a:t>
            </a:fld>
            <a:endParaRPr lang="ja-JP" altLang="en-US" sz="1800" b="1" dirty="0" smtClean="0">
              <a:solidFill>
                <a:prstClr val="black"/>
              </a:solidFill>
              <a:latin typeface="+mn-ea"/>
              <a:ea typeface="+mn-ea"/>
            </a:endParaRPr>
          </a:p>
        </p:txBody>
      </p:sp>
      <p:sp>
        <p:nvSpPr>
          <p:cNvPr id="6" name="正方形/長方形 5"/>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smtClean="0"/>
              <a:t>3</a:t>
            </a:r>
            <a:r>
              <a:rPr kumimoji="1" lang="en-US" altLang="ja-JP" dirty="0" smtClean="0"/>
              <a:t>  </a:t>
            </a:r>
            <a:r>
              <a:rPr lang="ja-JP" altLang="en-US" dirty="0" smtClean="0"/>
              <a:t>奈良</a:t>
            </a:r>
            <a:r>
              <a:rPr kumimoji="1" lang="ja-JP" altLang="en-US" dirty="0" smtClean="0"/>
              <a:t>県 </a:t>
            </a:r>
            <a:r>
              <a:rPr lang="ja-JP" altLang="en-US" dirty="0"/>
              <a:t>生駒</a:t>
            </a:r>
            <a:r>
              <a:rPr lang="ja-JP" altLang="en-US" dirty="0" smtClean="0"/>
              <a:t>市</a:t>
            </a:r>
            <a:r>
              <a:rPr kumimoji="1" lang="en-US" altLang="ja-JP" dirty="0" smtClean="0"/>
              <a:t>〉</a:t>
            </a:r>
            <a:endParaRPr kumimoji="1" lang="ja-JP" altLang="en-US" dirty="0"/>
          </a:p>
        </p:txBody>
      </p:sp>
    </p:spTree>
    <p:extLst>
      <p:ext uri="{BB962C8B-B14F-4D97-AF65-F5344CB8AC3E}">
        <p14:creationId xmlns:p14="http://schemas.microsoft.com/office/powerpoint/2010/main" val="289596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581721" y="958850"/>
            <a:ext cx="8582620" cy="0"/>
          </a:xfrm>
          <a:prstGeom prst="line">
            <a:avLst/>
          </a:prstGeom>
          <a:ln/>
        </p:spPr>
        <p:style>
          <a:lnRef idx="2">
            <a:schemeClr val="accent3"/>
          </a:lnRef>
          <a:fillRef idx="0">
            <a:schemeClr val="accent3"/>
          </a:fillRef>
          <a:effectRef idx="1">
            <a:schemeClr val="accent3"/>
          </a:effectRef>
          <a:fontRef idx="minor">
            <a:schemeClr val="tx1"/>
          </a:fontRef>
        </p:style>
      </p:cxnSp>
      <p:sp>
        <p:nvSpPr>
          <p:cNvPr id="20483" name="テキスト ボックス 8"/>
          <p:cNvSpPr txBox="1">
            <a:spLocks noChangeArrowheads="1"/>
          </p:cNvSpPr>
          <p:nvPr/>
        </p:nvSpPr>
        <p:spPr bwMode="auto">
          <a:xfrm>
            <a:off x="581720" y="254000"/>
            <a:ext cx="865872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ja-JP" altLang="en-US" sz="3733" dirty="0" smtClean="0">
                <a:solidFill>
                  <a:prstClr val="black"/>
                </a:solidFill>
                <a:latin typeface="+mn-ea"/>
                <a:ea typeface="+mn-ea"/>
              </a:rPr>
              <a:t>新しく創出した事業</a:t>
            </a:r>
          </a:p>
        </p:txBody>
      </p:sp>
      <p:sp>
        <p:nvSpPr>
          <p:cNvPr id="20484" name="テキスト ボックス 9"/>
          <p:cNvSpPr txBox="1">
            <a:spLocks noChangeArrowheads="1"/>
          </p:cNvSpPr>
          <p:nvPr/>
        </p:nvSpPr>
        <p:spPr bwMode="auto">
          <a:xfrm>
            <a:off x="1186656" y="1181115"/>
            <a:ext cx="7900293" cy="128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 typeface="Arial" panose="020B0604020202020204" pitchFamily="34" charset="0"/>
              <a:buNone/>
              <a:defRPr/>
            </a:pPr>
            <a:r>
              <a:rPr lang="en-US" altLang="ja-JP" sz="2133" smtClean="0">
                <a:solidFill>
                  <a:prstClr val="black"/>
                </a:solidFill>
                <a:latin typeface="+mn-ea"/>
                <a:ea typeface="+mn-ea"/>
                <a:cs typeface="メイリオ" panose="020B0604030504040204" pitchFamily="50" charset="-128"/>
              </a:rPr>
              <a:t>【</a:t>
            </a:r>
            <a:r>
              <a:rPr lang="ja-JP" altLang="en-US" sz="2133" smtClean="0">
                <a:solidFill>
                  <a:prstClr val="black"/>
                </a:solidFill>
                <a:latin typeface="+mn-ea"/>
                <a:ea typeface="+mn-ea"/>
                <a:cs typeface="メイリオ" panose="020B0604030504040204" pitchFamily="50" charset="-128"/>
              </a:rPr>
              <a:t>パワーアップ教室</a:t>
            </a:r>
            <a:r>
              <a:rPr lang="en-US" altLang="ja-JP" sz="2133" smtClean="0">
                <a:solidFill>
                  <a:prstClr val="black"/>
                </a:solidFill>
                <a:latin typeface="+mn-ea"/>
                <a:ea typeface="+mn-ea"/>
                <a:cs typeface="メイリオ" panose="020B0604030504040204" pitchFamily="50" charset="-128"/>
              </a:rPr>
              <a:t>PLUS】</a:t>
            </a:r>
            <a:endParaRPr lang="ja-JP" altLang="en-US" sz="2133" smtClean="0">
              <a:solidFill>
                <a:prstClr val="black"/>
              </a:solidFill>
              <a:latin typeface="+mn-ea"/>
              <a:ea typeface="+mn-ea"/>
              <a:cs typeface="メイリオ" panose="020B0604030504040204" pitchFamily="50" charset="-128"/>
            </a:endParaRPr>
          </a:p>
          <a:p>
            <a:pPr fontAlgn="base">
              <a:spcBef>
                <a:spcPct val="0"/>
              </a:spcBef>
              <a:spcAft>
                <a:spcPct val="0"/>
              </a:spcAft>
              <a:buFontTx/>
              <a:buNone/>
              <a:defRPr/>
            </a:pPr>
            <a:r>
              <a:rPr lang="ja-JP" altLang="en-US" sz="1867" smtClean="0">
                <a:solidFill>
                  <a:prstClr val="black"/>
                </a:solidFill>
                <a:latin typeface="+mn-ea"/>
                <a:ea typeface="+mn-ea"/>
                <a:cs typeface="メイリオ" panose="020B0604030504040204" pitchFamily="50" charset="-128"/>
              </a:rPr>
              <a:t>健康管理、痛みのコントロールや評価を行いながら、可動域や活動量を向上する事業（理学療法士・作業療法士・保健師・看護師・運動実践指導者・介護職などの多職種と高齢者のボランティアとのコラボレーション）</a:t>
            </a:r>
          </a:p>
        </p:txBody>
      </p:sp>
      <p:sp>
        <p:nvSpPr>
          <p:cNvPr id="20485" name="テキスト ボックス 10"/>
          <p:cNvSpPr txBox="1">
            <a:spLocks noChangeArrowheads="1"/>
          </p:cNvSpPr>
          <p:nvPr/>
        </p:nvSpPr>
        <p:spPr bwMode="auto">
          <a:xfrm>
            <a:off x="1208584" y="3262328"/>
            <a:ext cx="7878366"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en-US" altLang="ja-JP" sz="2133" smtClean="0">
                <a:solidFill>
                  <a:prstClr val="black"/>
                </a:solidFill>
                <a:latin typeface="+mn-ea"/>
                <a:ea typeface="+mn-ea"/>
                <a:cs typeface="メイリオ" panose="020B0604030504040204" pitchFamily="50" charset="-128"/>
              </a:rPr>
              <a:t>【</a:t>
            </a:r>
            <a:r>
              <a:rPr lang="ja-JP" altLang="en-US" sz="2133" smtClean="0">
                <a:solidFill>
                  <a:prstClr val="black"/>
                </a:solidFill>
                <a:latin typeface="+mn-ea"/>
                <a:ea typeface="+mn-ea"/>
                <a:cs typeface="メイリオ" panose="020B0604030504040204" pitchFamily="50" charset="-128"/>
              </a:rPr>
              <a:t>転倒予防教室</a:t>
            </a:r>
            <a:r>
              <a:rPr lang="en-US" altLang="ja-JP" sz="2133" smtClean="0">
                <a:solidFill>
                  <a:prstClr val="black"/>
                </a:solidFill>
                <a:latin typeface="+mn-ea"/>
                <a:ea typeface="+mn-ea"/>
                <a:cs typeface="メイリオ" panose="020B0604030504040204" pitchFamily="50" charset="-128"/>
              </a:rPr>
              <a:t>】</a:t>
            </a:r>
          </a:p>
          <a:p>
            <a:pPr fontAlgn="base">
              <a:spcBef>
                <a:spcPct val="0"/>
              </a:spcBef>
              <a:spcAft>
                <a:spcPct val="0"/>
              </a:spcAft>
              <a:buFontTx/>
              <a:buNone/>
              <a:defRPr/>
            </a:pPr>
            <a:r>
              <a:rPr lang="ja-JP" altLang="en-US" sz="1867" smtClean="0">
                <a:solidFill>
                  <a:prstClr val="black"/>
                </a:solidFill>
                <a:latin typeface="+mn-ea"/>
                <a:ea typeface="+mn-ea"/>
                <a:cs typeface="メイリオ" panose="020B0604030504040204" pitchFamily="50" charset="-128"/>
              </a:rPr>
              <a:t>理学療法士が中心となり、運動実践指導者と共に、①で活動性を上げ卒業してきた人の「地域移行の場」として、その体力を維持・向上するための事業</a:t>
            </a:r>
          </a:p>
        </p:txBody>
      </p:sp>
      <p:sp>
        <p:nvSpPr>
          <p:cNvPr id="20486" name="テキスト ボックス 11"/>
          <p:cNvSpPr txBox="1">
            <a:spLocks noChangeArrowheads="1"/>
          </p:cNvSpPr>
          <p:nvPr/>
        </p:nvSpPr>
        <p:spPr bwMode="auto">
          <a:xfrm>
            <a:off x="1208600" y="4437063"/>
            <a:ext cx="748883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en-US" altLang="ja-JP" sz="2133" smtClean="0">
                <a:solidFill>
                  <a:prstClr val="black"/>
                </a:solidFill>
                <a:latin typeface="+mn-ea"/>
                <a:ea typeface="+mn-ea"/>
                <a:cs typeface="メイリオ" panose="020B0604030504040204" pitchFamily="50" charset="-128"/>
              </a:rPr>
              <a:t>【</a:t>
            </a:r>
            <a:r>
              <a:rPr lang="ja-JP" altLang="en-US" sz="2133" smtClean="0">
                <a:solidFill>
                  <a:prstClr val="black"/>
                </a:solidFill>
                <a:latin typeface="+mn-ea"/>
                <a:ea typeface="+mn-ea"/>
                <a:cs typeface="メイリオ" panose="020B0604030504040204" pitchFamily="50" charset="-128"/>
              </a:rPr>
              <a:t>生活支援サービス</a:t>
            </a:r>
            <a:r>
              <a:rPr lang="en-US" altLang="ja-JP" sz="2133" smtClean="0">
                <a:solidFill>
                  <a:prstClr val="black"/>
                </a:solidFill>
                <a:latin typeface="+mn-ea"/>
                <a:ea typeface="+mn-ea"/>
                <a:cs typeface="メイリオ" panose="020B0604030504040204" pitchFamily="50" charset="-128"/>
              </a:rPr>
              <a:t>】</a:t>
            </a:r>
          </a:p>
          <a:p>
            <a:pPr fontAlgn="base">
              <a:spcBef>
                <a:spcPct val="0"/>
              </a:spcBef>
              <a:spcAft>
                <a:spcPct val="0"/>
              </a:spcAft>
              <a:buFontTx/>
              <a:buNone/>
              <a:defRPr/>
            </a:pPr>
            <a:r>
              <a:rPr lang="ja-JP" altLang="en-US" sz="1867" smtClean="0">
                <a:solidFill>
                  <a:prstClr val="black"/>
                </a:solidFill>
                <a:latin typeface="+mn-ea"/>
                <a:ea typeface="+mn-ea"/>
                <a:cs typeface="メイリオ" panose="020B0604030504040204" pitchFamily="50" charset="-128"/>
              </a:rPr>
              <a:t>シルバー人材センターに研修を行った上で</a:t>
            </a:r>
            <a:r>
              <a:rPr lang="ja-JP" altLang="en-US" sz="2133" smtClean="0">
                <a:solidFill>
                  <a:prstClr val="black"/>
                </a:solidFill>
                <a:latin typeface="+mn-ea"/>
                <a:ea typeface="+mn-ea"/>
                <a:cs typeface="メイリオ" panose="020B0604030504040204" pitchFamily="50" charset="-128"/>
              </a:rPr>
              <a:t>、</a:t>
            </a:r>
            <a:r>
              <a:rPr lang="ja-JP" altLang="en-US" sz="1867" smtClean="0">
                <a:solidFill>
                  <a:prstClr val="black"/>
                </a:solidFill>
                <a:latin typeface="+mn-ea"/>
                <a:ea typeface="+mn-ea"/>
                <a:cs typeface="メイリオ" panose="020B0604030504040204" pitchFamily="50" charset="-128"/>
              </a:rPr>
              <a:t>家事支援を中心とした生活支援サービスの提供を行う事業</a:t>
            </a:r>
          </a:p>
        </p:txBody>
      </p:sp>
      <p:sp>
        <p:nvSpPr>
          <p:cNvPr id="20487" name="テキスト ボックス 12"/>
          <p:cNvSpPr txBox="1">
            <a:spLocks noChangeArrowheads="1"/>
          </p:cNvSpPr>
          <p:nvPr/>
        </p:nvSpPr>
        <p:spPr bwMode="auto">
          <a:xfrm>
            <a:off x="1208585" y="5541995"/>
            <a:ext cx="7882235" cy="99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en-US" altLang="ja-JP" sz="2133" smtClean="0">
                <a:solidFill>
                  <a:prstClr val="black"/>
                </a:solidFill>
                <a:latin typeface="+mn-ea"/>
                <a:ea typeface="+mn-ea"/>
                <a:cs typeface="メイリオ" panose="020B0604030504040204" pitchFamily="50" charset="-128"/>
              </a:rPr>
              <a:t>【</a:t>
            </a:r>
            <a:r>
              <a:rPr lang="ja-JP" altLang="en-US" sz="2133" smtClean="0">
                <a:solidFill>
                  <a:prstClr val="black"/>
                </a:solidFill>
                <a:latin typeface="+mn-ea"/>
                <a:ea typeface="+mn-ea"/>
                <a:cs typeface="メイリオ" panose="020B0604030504040204" pitchFamily="50" charset="-128"/>
              </a:rPr>
              <a:t>ひまわりの集い</a:t>
            </a:r>
            <a:r>
              <a:rPr lang="en-US" altLang="ja-JP" sz="2133" smtClean="0">
                <a:solidFill>
                  <a:prstClr val="black"/>
                </a:solidFill>
                <a:latin typeface="+mn-ea"/>
                <a:ea typeface="+mn-ea"/>
                <a:cs typeface="メイリオ" panose="020B0604030504040204" pitchFamily="50" charset="-128"/>
              </a:rPr>
              <a:t>】</a:t>
            </a:r>
          </a:p>
          <a:p>
            <a:pPr fontAlgn="base">
              <a:spcBef>
                <a:spcPct val="0"/>
              </a:spcBef>
              <a:spcAft>
                <a:spcPct val="0"/>
              </a:spcAft>
              <a:buFontTx/>
              <a:buNone/>
              <a:defRPr/>
            </a:pPr>
            <a:r>
              <a:rPr lang="ja-JP" altLang="en-US" sz="1867" smtClean="0">
                <a:solidFill>
                  <a:prstClr val="black"/>
                </a:solidFill>
                <a:latin typeface="+mn-ea"/>
                <a:ea typeface="+mn-ea"/>
                <a:cs typeface="メイリオ" panose="020B0604030504040204" pitchFamily="50" charset="-128"/>
              </a:rPr>
              <a:t>生駒市健康づくり推進員連絡協議会にて、閉じこもりがちな高齢者の居場所と外出機会の確保のための手作りの食事を提供する「会食サロン」事業</a:t>
            </a:r>
          </a:p>
        </p:txBody>
      </p:sp>
      <p:sp>
        <p:nvSpPr>
          <p:cNvPr id="20488" name="テキスト ボックス 17"/>
          <p:cNvSpPr txBox="1">
            <a:spLocks noChangeArrowheads="1"/>
          </p:cNvSpPr>
          <p:nvPr/>
        </p:nvSpPr>
        <p:spPr bwMode="auto">
          <a:xfrm>
            <a:off x="3899198" y="2452690"/>
            <a:ext cx="5187752" cy="8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ja-JP" altLang="en-US" sz="1733" dirty="0" smtClean="0">
                <a:solidFill>
                  <a:prstClr val="black"/>
                </a:solidFill>
                <a:latin typeface="+mn-ea"/>
                <a:ea typeface="+mn-ea"/>
                <a:cs typeface="メイリオ" panose="020B0604030504040204" pitchFamily="50" charset="-128"/>
              </a:rPr>
              <a:t>「通所型」と「訪問型」のセット事業</a:t>
            </a:r>
            <a:endParaRPr lang="en-US" altLang="ja-JP" sz="1733" dirty="0" smtClean="0">
              <a:solidFill>
                <a:prstClr val="black"/>
              </a:solidFill>
              <a:latin typeface="+mn-ea"/>
              <a:ea typeface="+mn-ea"/>
              <a:cs typeface="メイリオ" panose="020B0604030504040204" pitchFamily="50" charset="-128"/>
            </a:endParaRPr>
          </a:p>
          <a:p>
            <a:pPr fontAlgn="base">
              <a:spcBef>
                <a:spcPct val="0"/>
              </a:spcBef>
              <a:spcAft>
                <a:spcPct val="0"/>
              </a:spcAft>
              <a:buFontTx/>
              <a:buNone/>
              <a:defRPr/>
            </a:pPr>
            <a:r>
              <a:rPr lang="ja-JP" altLang="en-US" sz="1733" dirty="0" smtClean="0">
                <a:solidFill>
                  <a:prstClr val="black"/>
                </a:solidFill>
                <a:latin typeface="+mn-ea"/>
                <a:ea typeface="+mn-ea"/>
                <a:cs typeface="メイリオ" panose="020B0604030504040204" pitchFamily="50" charset="-128"/>
              </a:rPr>
              <a:t>　＊自宅と自宅周辺の環境も精査した上で、行動範囲が拡大できるメニューの考案がポイント！</a:t>
            </a:r>
            <a:endParaRPr lang="en-US" altLang="ja-JP" sz="1733" dirty="0" smtClean="0">
              <a:solidFill>
                <a:prstClr val="black"/>
              </a:solidFill>
              <a:latin typeface="+mn-ea"/>
              <a:ea typeface="+mn-ea"/>
              <a:cs typeface="メイリオ" panose="020B0604030504040204" pitchFamily="50" charset="-128"/>
            </a:endParaRPr>
          </a:p>
        </p:txBody>
      </p:sp>
      <p:sp>
        <p:nvSpPr>
          <p:cNvPr id="19" name="屈折矢印 18"/>
          <p:cNvSpPr/>
          <p:nvPr/>
        </p:nvSpPr>
        <p:spPr>
          <a:xfrm rot="5400000">
            <a:off x="3220095" y="2460883"/>
            <a:ext cx="577850" cy="545604"/>
          </a:xfrm>
          <a:prstGeom prst="bentUpArrow">
            <a:avLst>
              <a:gd name="adj1" fmla="val 35732"/>
              <a:gd name="adj2" fmla="val 47829"/>
              <a:gd name="adj3" fmla="val 50000"/>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n-ea"/>
            </a:endParaRPr>
          </a:p>
        </p:txBody>
      </p:sp>
      <p:sp>
        <p:nvSpPr>
          <p:cNvPr id="20490" name="テキスト ボックス 1"/>
          <p:cNvSpPr txBox="1">
            <a:spLocks noChangeArrowheads="1"/>
          </p:cNvSpPr>
          <p:nvPr/>
        </p:nvSpPr>
        <p:spPr bwMode="auto">
          <a:xfrm>
            <a:off x="607526" y="1041400"/>
            <a:ext cx="835819"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ja-JP" altLang="en-US" sz="4267" smtClean="0">
                <a:solidFill>
                  <a:prstClr val="black"/>
                </a:solidFill>
                <a:latin typeface="+mn-ea"/>
                <a:ea typeface="+mn-ea"/>
              </a:rPr>
              <a:t>①</a:t>
            </a:r>
          </a:p>
        </p:txBody>
      </p:sp>
      <p:sp>
        <p:nvSpPr>
          <p:cNvPr id="20491" name="テキスト ボックス 19"/>
          <p:cNvSpPr txBox="1">
            <a:spLocks noChangeArrowheads="1"/>
          </p:cNvSpPr>
          <p:nvPr/>
        </p:nvSpPr>
        <p:spPr bwMode="auto">
          <a:xfrm>
            <a:off x="610105" y="3098800"/>
            <a:ext cx="835819"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ja-JP" altLang="en-US" sz="4267" smtClean="0">
                <a:solidFill>
                  <a:prstClr val="black"/>
                </a:solidFill>
                <a:latin typeface="+mn-ea"/>
                <a:ea typeface="+mn-ea"/>
              </a:rPr>
              <a:t>②</a:t>
            </a:r>
          </a:p>
        </p:txBody>
      </p:sp>
      <p:sp>
        <p:nvSpPr>
          <p:cNvPr id="20492" name="テキスト ボックス 20"/>
          <p:cNvSpPr txBox="1">
            <a:spLocks noChangeArrowheads="1"/>
          </p:cNvSpPr>
          <p:nvPr/>
        </p:nvSpPr>
        <p:spPr bwMode="auto">
          <a:xfrm>
            <a:off x="610105" y="4271963"/>
            <a:ext cx="154265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ja-JP" altLang="en-US" sz="4267" smtClean="0">
                <a:solidFill>
                  <a:prstClr val="black"/>
                </a:solidFill>
                <a:latin typeface="+mn-ea"/>
                <a:ea typeface="+mn-ea"/>
              </a:rPr>
              <a:t>③</a:t>
            </a:r>
          </a:p>
        </p:txBody>
      </p:sp>
      <p:sp>
        <p:nvSpPr>
          <p:cNvPr id="20493" name="テキスト ボックス 21"/>
          <p:cNvSpPr txBox="1">
            <a:spLocks noChangeArrowheads="1"/>
          </p:cNvSpPr>
          <p:nvPr/>
        </p:nvSpPr>
        <p:spPr bwMode="auto">
          <a:xfrm>
            <a:off x="602366" y="5338763"/>
            <a:ext cx="154265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ja-JP" altLang="en-US" sz="4267" smtClean="0">
                <a:solidFill>
                  <a:prstClr val="black"/>
                </a:solidFill>
                <a:latin typeface="+mn-ea"/>
                <a:ea typeface="+mn-ea"/>
              </a:rPr>
              <a:t>④</a:t>
            </a:r>
          </a:p>
        </p:txBody>
      </p:sp>
      <p:sp>
        <p:nvSpPr>
          <p:cNvPr id="15374" name="テキスト ボックス 13"/>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0" fontAlgn="base" hangingPunct="0">
              <a:lnSpc>
                <a:spcPct val="100000"/>
              </a:lnSpc>
              <a:spcBef>
                <a:spcPct val="0"/>
              </a:spcBef>
              <a:spcAft>
                <a:spcPct val="0"/>
              </a:spcAft>
              <a:buFontTx/>
              <a:buNone/>
            </a:pPr>
            <a:fld id="{01FA6C12-16C1-4B3B-8213-E7779FE96DC9}" type="slidenum">
              <a:rPr lang="ja-JP" altLang="en-US" sz="1800" b="1" smtClean="0">
                <a:solidFill>
                  <a:prstClr val="black"/>
                </a:solidFill>
                <a:latin typeface="+mn-ea"/>
                <a:ea typeface="+mn-ea"/>
              </a:rPr>
              <a:pPr algn="r" eaLnBrk="0" fontAlgn="base" hangingPunct="0">
                <a:lnSpc>
                  <a:spcPct val="100000"/>
                </a:lnSpc>
                <a:spcBef>
                  <a:spcPct val="0"/>
                </a:spcBef>
                <a:spcAft>
                  <a:spcPct val="0"/>
                </a:spcAft>
                <a:buFontTx/>
                <a:buNone/>
              </a:pPr>
              <a:t>37</a:t>
            </a:fld>
            <a:endParaRPr lang="ja-JP" altLang="en-US" sz="1800" b="1" dirty="0" smtClean="0">
              <a:solidFill>
                <a:prstClr val="black"/>
              </a:solidFill>
              <a:latin typeface="+mn-ea"/>
              <a:ea typeface="+mn-ea"/>
            </a:endParaRPr>
          </a:p>
        </p:txBody>
      </p:sp>
      <p:sp>
        <p:nvSpPr>
          <p:cNvPr id="15" name="正方形/長方形 14"/>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smtClean="0"/>
              <a:t>3</a:t>
            </a:r>
            <a:r>
              <a:rPr kumimoji="1" lang="en-US" altLang="ja-JP" dirty="0" smtClean="0"/>
              <a:t>  </a:t>
            </a:r>
            <a:r>
              <a:rPr lang="ja-JP" altLang="en-US" dirty="0" smtClean="0"/>
              <a:t>奈良</a:t>
            </a:r>
            <a:r>
              <a:rPr kumimoji="1" lang="ja-JP" altLang="en-US" dirty="0" smtClean="0"/>
              <a:t>県 </a:t>
            </a:r>
            <a:r>
              <a:rPr lang="ja-JP" altLang="en-US" dirty="0"/>
              <a:t>生駒</a:t>
            </a:r>
            <a:r>
              <a:rPr lang="ja-JP" altLang="en-US" dirty="0" smtClean="0"/>
              <a:t>市</a:t>
            </a:r>
            <a:r>
              <a:rPr kumimoji="1" lang="en-US" altLang="ja-JP" dirty="0" smtClean="0"/>
              <a:t>〉</a:t>
            </a:r>
            <a:endParaRPr kumimoji="1" lang="ja-JP" altLang="en-US" dirty="0"/>
          </a:p>
        </p:txBody>
      </p:sp>
    </p:spTree>
    <p:extLst>
      <p:ext uri="{BB962C8B-B14F-4D97-AF65-F5344CB8AC3E}">
        <p14:creationId xmlns:p14="http://schemas.microsoft.com/office/powerpoint/2010/main" val="3121324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581721" y="958850"/>
            <a:ext cx="858262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507" name="テキスト ボックス 8"/>
          <p:cNvSpPr txBox="1">
            <a:spLocks noChangeArrowheads="1"/>
          </p:cNvSpPr>
          <p:nvPr/>
        </p:nvSpPr>
        <p:spPr bwMode="auto">
          <a:xfrm>
            <a:off x="416620" y="222250"/>
            <a:ext cx="865872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defRPr/>
            </a:pPr>
            <a:r>
              <a:rPr lang="ja-JP" altLang="en-US" sz="3733" dirty="0" smtClean="0">
                <a:solidFill>
                  <a:prstClr val="black"/>
                </a:solidFill>
                <a:latin typeface="HGP創英角ｺﾞｼｯｸUB" panose="020B0900000000000000" pitchFamily="50" charset="-128"/>
                <a:ea typeface="HGP創英角ｺﾞｼｯｸUB" panose="020B0900000000000000" pitchFamily="50" charset="-128"/>
              </a:rPr>
              <a:t>新しく創出した事業の紹介</a:t>
            </a:r>
            <a:endParaRPr lang="ja-JP" altLang="en-US" sz="2133" dirty="0" smtClean="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4" name="コンテンツ プレースホルダー 3"/>
          <p:cNvPicPr>
            <a:picLocks noChangeAspect="1"/>
          </p:cNvPicPr>
          <p:nvPr/>
        </p:nvPicPr>
        <p:blipFill>
          <a:blip r:embed="rId2"/>
          <a:stretch>
            <a:fillRect/>
          </a:stretch>
        </p:blipFill>
        <p:spPr bwMode="auto">
          <a:xfrm>
            <a:off x="323754" y="1268416"/>
            <a:ext cx="3260725" cy="2232025"/>
          </a:xfrm>
          <a:prstGeom prst="rect">
            <a:avLst/>
          </a:prstGeom>
          <a:ln w="25400" cap="flat" cmpd="sng" algn="ctr">
            <a:solidFill>
              <a:schemeClr val="lt1"/>
            </a:solidFill>
            <a:prstDash val="solid"/>
            <a:miter lim="800000"/>
            <a:headEnd/>
            <a:tailEnd/>
          </a:ln>
        </p:spPr>
        <p:style>
          <a:lnRef idx="3">
            <a:schemeClr val="lt1"/>
          </a:lnRef>
          <a:fillRef idx="1">
            <a:schemeClr val="accent6"/>
          </a:fillRef>
          <a:effectRef idx="1">
            <a:schemeClr val="accent6"/>
          </a:effectRef>
          <a:fontRef idx="minor">
            <a:schemeClr val="lt1"/>
          </a:fontRef>
        </p:style>
      </p:pic>
      <p:pic>
        <p:nvPicPr>
          <p:cNvPr id="15" name="コンテンツ プレースホルダー 4"/>
          <p:cNvPicPr>
            <a:picLocks noChangeAspect="1"/>
          </p:cNvPicPr>
          <p:nvPr/>
        </p:nvPicPr>
        <p:blipFill>
          <a:blip r:embed="rId3"/>
          <a:stretch>
            <a:fillRect/>
          </a:stretch>
        </p:blipFill>
        <p:spPr>
          <a:xfrm>
            <a:off x="3674773" y="1287466"/>
            <a:ext cx="2695773" cy="2212975"/>
          </a:xfrm>
          <a:prstGeom prst="rect">
            <a:avLst/>
          </a:prstGeom>
        </p:spPr>
        <p:style>
          <a:lnRef idx="3">
            <a:schemeClr val="lt1"/>
          </a:lnRef>
          <a:fillRef idx="1">
            <a:schemeClr val="accent6"/>
          </a:fillRef>
          <a:effectRef idx="1">
            <a:schemeClr val="accent6"/>
          </a:effectRef>
          <a:fontRef idx="minor">
            <a:schemeClr val="lt1"/>
          </a:fontRef>
        </p:style>
      </p:pic>
      <p:pic>
        <p:nvPicPr>
          <p:cNvPr id="16" name="コンテンツ プレースホルダー 6"/>
          <p:cNvPicPr>
            <a:picLocks noChangeAspect="1"/>
          </p:cNvPicPr>
          <p:nvPr/>
        </p:nvPicPr>
        <p:blipFill>
          <a:blip r:embed="rId4"/>
          <a:stretch>
            <a:fillRect/>
          </a:stretch>
        </p:blipFill>
        <p:spPr>
          <a:xfrm>
            <a:off x="6903244" y="1301750"/>
            <a:ext cx="2574528" cy="2052638"/>
          </a:xfrm>
          <a:prstGeom prst="rect">
            <a:avLst/>
          </a:prstGeom>
        </p:spPr>
        <p:style>
          <a:lnRef idx="3">
            <a:schemeClr val="lt1"/>
          </a:lnRef>
          <a:fillRef idx="1">
            <a:schemeClr val="accent6"/>
          </a:fillRef>
          <a:effectRef idx="1">
            <a:schemeClr val="accent6"/>
          </a:effectRef>
          <a:fontRef idx="minor">
            <a:schemeClr val="lt1"/>
          </a:fontRef>
        </p:style>
      </p:pic>
      <p:pic>
        <p:nvPicPr>
          <p:cNvPr id="17" name="Picture 7" descr="IMG_0716"/>
          <p:cNvPicPr>
            <a:picLocks noChangeAspect="1" noChangeArrowheads="1"/>
          </p:cNvPicPr>
          <p:nvPr/>
        </p:nvPicPr>
        <p:blipFill>
          <a:blip r:embed="rId5"/>
          <a:srcRect/>
          <a:stretch>
            <a:fillRect/>
          </a:stretch>
        </p:blipFill>
        <p:spPr bwMode="auto">
          <a:xfrm>
            <a:off x="406311" y="3897320"/>
            <a:ext cx="2838947" cy="2586037"/>
          </a:xfrm>
          <a:prstGeom prst="rect">
            <a:avLst/>
          </a:prstGeom>
          <a:ln/>
        </p:spPr>
        <p:style>
          <a:lnRef idx="3">
            <a:schemeClr val="lt1"/>
          </a:lnRef>
          <a:fillRef idx="1">
            <a:schemeClr val="accent6"/>
          </a:fillRef>
          <a:effectRef idx="1">
            <a:schemeClr val="accent6"/>
          </a:effectRef>
          <a:fontRef idx="minor">
            <a:schemeClr val="lt1"/>
          </a:fontRef>
        </p:style>
      </p:pic>
      <p:pic>
        <p:nvPicPr>
          <p:cNvPr id="18" name="図 17"/>
          <p:cNvPicPr>
            <a:picLocks noChangeAspect="1"/>
          </p:cNvPicPr>
          <p:nvPr/>
        </p:nvPicPr>
        <p:blipFill>
          <a:blip r:embed="rId6"/>
          <a:stretch>
            <a:fillRect/>
          </a:stretch>
        </p:blipFill>
        <p:spPr>
          <a:xfrm>
            <a:off x="3621887" y="3929070"/>
            <a:ext cx="2746078" cy="2522537"/>
          </a:xfrm>
          <a:prstGeom prst="rect">
            <a:avLst/>
          </a:prstGeom>
        </p:spPr>
        <p:style>
          <a:lnRef idx="3">
            <a:schemeClr val="lt1"/>
          </a:lnRef>
          <a:fillRef idx="1">
            <a:schemeClr val="accent6"/>
          </a:fillRef>
          <a:effectRef idx="1">
            <a:schemeClr val="accent6"/>
          </a:effectRef>
          <a:fontRef idx="minor">
            <a:schemeClr val="lt1"/>
          </a:fontRef>
        </p:style>
      </p:pic>
      <p:pic>
        <p:nvPicPr>
          <p:cNvPr id="16393" name="Picture 3" descr="C:\Documents and Settings\NK1390.IKOSV_01\Local Settings\Temporary Internet Files\Content.IE5\1N1JXUOE\MC90033294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0197" y="4197350"/>
            <a:ext cx="148977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221857" y="3367088"/>
            <a:ext cx="6220917" cy="48101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集中</a:t>
            </a:r>
            <a:r>
              <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介入期</a:t>
            </a:r>
            <a:r>
              <a:rPr lang="ja-JP" altLang="en-US" sz="1600" dirty="0">
                <a:solidFill>
                  <a:prstClr val="black"/>
                </a:solidFill>
                <a:latin typeface="メイリオ" pitchFamily="50" charset="-128"/>
                <a:ea typeface="メイリオ" pitchFamily="50" charset="-128"/>
                <a:cs typeface="メイリオ" pitchFamily="50" charset="-128"/>
              </a:rPr>
              <a:t>：通所型事業（</a:t>
            </a:r>
            <a:r>
              <a:rPr lang="en-US" altLang="ja-JP" sz="1600" dirty="0">
                <a:solidFill>
                  <a:prstClr val="black"/>
                </a:solidFill>
                <a:latin typeface="メイリオ" pitchFamily="50" charset="-128"/>
                <a:ea typeface="メイリオ" pitchFamily="50" charset="-128"/>
                <a:cs typeface="メイリオ" pitchFamily="50" charset="-128"/>
              </a:rPr>
              <a:t>OT</a:t>
            </a:r>
            <a:r>
              <a:rPr lang="ja-JP" altLang="en-US" sz="1600" dirty="0">
                <a:solidFill>
                  <a:prstClr val="black"/>
                </a:solidFill>
                <a:latin typeface="メイリオ" pitchFamily="50" charset="-128"/>
                <a:ea typeface="メイリオ" pitchFamily="50" charset="-128"/>
                <a:cs typeface="メイリオ" pitchFamily="50" charset="-128"/>
              </a:rPr>
              <a:t>・</a:t>
            </a:r>
            <a:r>
              <a:rPr lang="en-US" altLang="ja-JP" sz="1600" dirty="0">
                <a:solidFill>
                  <a:prstClr val="black"/>
                </a:solidFill>
                <a:latin typeface="メイリオ" pitchFamily="50" charset="-128"/>
                <a:ea typeface="メイリオ" pitchFamily="50" charset="-128"/>
                <a:cs typeface="メイリオ" pitchFamily="50" charset="-128"/>
              </a:rPr>
              <a:t>PT</a:t>
            </a:r>
            <a:r>
              <a:rPr lang="ja-JP" altLang="en-US" sz="1600" dirty="0">
                <a:solidFill>
                  <a:prstClr val="black"/>
                </a:solidFill>
                <a:latin typeface="メイリオ" pitchFamily="50" charset="-128"/>
                <a:ea typeface="メイリオ" pitchFamily="50" charset="-128"/>
                <a:cs typeface="メイリオ" pitchFamily="50" charset="-128"/>
              </a:rPr>
              <a:t>・</a:t>
            </a:r>
            <a:r>
              <a:rPr lang="en-US" altLang="ja-JP" sz="1600" dirty="0">
                <a:solidFill>
                  <a:prstClr val="black"/>
                </a:solidFill>
                <a:latin typeface="メイリオ" pitchFamily="50" charset="-128"/>
                <a:ea typeface="メイリオ" pitchFamily="50" charset="-128"/>
                <a:cs typeface="メイリオ" pitchFamily="50" charset="-128"/>
              </a:rPr>
              <a:t>NS</a:t>
            </a:r>
            <a:r>
              <a:rPr lang="ja-JP" altLang="en-US" sz="1600" dirty="0">
                <a:solidFill>
                  <a:prstClr val="black"/>
                </a:solidFill>
                <a:latin typeface="メイリオ" pitchFamily="50" charset="-128"/>
                <a:ea typeface="メイリオ" pitchFamily="50" charset="-128"/>
                <a:cs typeface="メイリオ" pitchFamily="50" charset="-128"/>
              </a:rPr>
              <a:t>・運動指導員・介護職・ボランティア等</a:t>
            </a:r>
          </a:p>
        </p:txBody>
      </p:sp>
      <p:sp>
        <p:nvSpPr>
          <p:cNvPr id="22" name="正方形/長方形 21"/>
          <p:cNvSpPr/>
          <p:nvPr/>
        </p:nvSpPr>
        <p:spPr>
          <a:xfrm>
            <a:off x="6794901" y="3306763"/>
            <a:ext cx="2924076" cy="6413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集中介入期：訪問型事業</a:t>
            </a:r>
            <a:endParaRPr lang="en-US" altLang="ja-JP" sz="1600"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a:t>
            </a:r>
            <a:r>
              <a:rPr lang="en-US" altLang="ja-JP" sz="1600" dirty="0">
                <a:solidFill>
                  <a:prstClr val="black"/>
                </a:solidFill>
                <a:latin typeface="メイリオ" pitchFamily="50" charset="-128"/>
                <a:ea typeface="メイリオ" pitchFamily="50" charset="-128"/>
                <a:cs typeface="メイリオ" pitchFamily="50" charset="-128"/>
              </a:rPr>
              <a:t>OT</a:t>
            </a:r>
            <a:r>
              <a:rPr lang="ja-JP" altLang="en-US" sz="1600" dirty="0">
                <a:solidFill>
                  <a:prstClr val="black"/>
                </a:solidFill>
                <a:latin typeface="メイリオ" pitchFamily="50" charset="-128"/>
                <a:ea typeface="メイリオ" pitchFamily="50" charset="-128"/>
                <a:cs typeface="メイリオ" pitchFamily="50" charset="-128"/>
              </a:rPr>
              <a:t>・</a:t>
            </a:r>
            <a:r>
              <a:rPr lang="en-US" altLang="ja-JP" sz="1600" dirty="0">
                <a:solidFill>
                  <a:prstClr val="black"/>
                </a:solidFill>
                <a:latin typeface="メイリオ" pitchFamily="50" charset="-128"/>
                <a:ea typeface="メイリオ" pitchFamily="50" charset="-128"/>
                <a:cs typeface="メイリオ" pitchFamily="50" charset="-128"/>
              </a:rPr>
              <a:t>PT</a:t>
            </a:r>
            <a:r>
              <a:rPr lang="ja-JP" altLang="en-US" sz="1600" dirty="0">
                <a:solidFill>
                  <a:prstClr val="black"/>
                </a:solidFill>
                <a:latin typeface="メイリオ" pitchFamily="50" charset="-128"/>
                <a:ea typeface="メイリオ" pitchFamily="50" charset="-128"/>
                <a:cs typeface="メイリオ" pitchFamily="50" charset="-128"/>
              </a:rPr>
              <a:t>・保健師・包括職員等）</a:t>
            </a:r>
          </a:p>
        </p:txBody>
      </p:sp>
      <p:sp>
        <p:nvSpPr>
          <p:cNvPr id="23" name="正方形/長方形 22"/>
          <p:cNvSpPr/>
          <p:nvPr/>
        </p:nvSpPr>
        <p:spPr>
          <a:xfrm>
            <a:off x="406311" y="6161121"/>
            <a:ext cx="2838947" cy="64452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移行期：転倒予防教室</a:t>
            </a:r>
            <a:endParaRPr lang="en-US" altLang="ja-JP" sz="1600"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（ＰＴ・介護予防運動指導員）</a:t>
            </a:r>
          </a:p>
        </p:txBody>
      </p:sp>
      <p:sp>
        <p:nvSpPr>
          <p:cNvPr id="25" name="正方形/長方形 24"/>
          <p:cNvSpPr/>
          <p:nvPr/>
        </p:nvSpPr>
        <p:spPr>
          <a:xfrm>
            <a:off x="3602551" y="6129371"/>
            <a:ext cx="2747367" cy="644525"/>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生活期：ひまわりの集い</a:t>
            </a:r>
            <a:endParaRPr lang="en-US" altLang="ja-JP" sz="1600"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（生駒市健康づくり推進員）</a:t>
            </a:r>
          </a:p>
        </p:txBody>
      </p:sp>
      <p:sp>
        <p:nvSpPr>
          <p:cNvPr id="26" name="正方形/長方形 25"/>
          <p:cNvSpPr/>
          <p:nvPr/>
        </p:nvSpPr>
        <p:spPr>
          <a:xfrm>
            <a:off x="7368887" y="5632450"/>
            <a:ext cx="2103735" cy="99853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集中介入期～生活期</a:t>
            </a:r>
            <a:endParaRPr lang="en-US" altLang="ja-JP" sz="1600"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生活支援サービス</a:t>
            </a:r>
            <a:endParaRPr lang="en-US" altLang="ja-JP" sz="1600" dirty="0">
              <a:solidFill>
                <a:prstClr val="black"/>
              </a:solidFill>
              <a:latin typeface="メイリオ" pitchFamily="50" charset="-128"/>
              <a:ea typeface="メイリオ" pitchFamily="50" charset="-128"/>
              <a:cs typeface="メイリオ" pitchFamily="50" charset="-128"/>
            </a:endParaRPr>
          </a:p>
          <a:p>
            <a:pPr algn="ctr" eaLnBrk="0" fontAlgn="base" hangingPunct="0">
              <a:spcBef>
                <a:spcPct val="0"/>
              </a:spcBef>
              <a:spcAft>
                <a:spcPct val="0"/>
              </a:spcAft>
              <a:defRPr/>
            </a:pPr>
            <a:r>
              <a:rPr lang="ja-JP" altLang="en-US" sz="1600" dirty="0">
                <a:solidFill>
                  <a:prstClr val="black"/>
                </a:solidFill>
                <a:latin typeface="メイリオ" pitchFamily="50" charset="-128"/>
                <a:ea typeface="メイリオ" pitchFamily="50" charset="-128"/>
                <a:cs typeface="メイリオ" pitchFamily="50" charset="-128"/>
              </a:rPr>
              <a:t>（シルバー人材）</a:t>
            </a:r>
          </a:p>
        </p:txBody>
      </p:sp>
      <p:sp>
        <p:nvSpPr>
          <p:cNvPr id="16399" name="テキスト ボックス 18"/>
          <p:cNvSpPr txBox="1">
            <a:spLocks noChangeArrowheads="1"/>
          </p:cNvSpPr>
          <p:nvPr/>
        </p:nvSpPr>
        <p:spPr bwMode="auto">
          <a:xfrm>
            <a:off x="8857759" y="6483351"/>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0" fontAlgn="base" hangingPunct="0">
              <a:lnSpc>
                <a:spcPct val="100000"/>
              </a:lnSpc>
              <a:spcBef>
                <a:spcPct val="0"/>
              </a:spcBef>
              <a:spcAft>
                <a:spcPct val="0"/>
              </a:spcAft>
              <a:buFontTx/>
              <a:buNone/>
            </a:pPr>
            <a:fld id="{09823962-7D3C-4006-A0A8-A252AA62ED79}" type="slidenum">
              <a:rPr lang="ja-JP" altLang="en-US" sz="1800" b="1" smtClean="0">
                <a:solidFill>
                  <a:prstClr val="black"/>
                </a:solidFill>
              </a:rPr>
              <a:pPr algn="r" eaLnBrk="0" fontAlgn="base" hangingPunct="0">
                <a:lnSpc>
                  <a:spcPct val="100000"/>
                </a:lnSpc>
                <a:spcBef>
                  <a:spcPct val="0"/>
                </a:spcBef>
                <a:spcAft>
                  <a:spcPct val="0"/>
                </a:spcAft>
                <a:buFontTx/>
                <a:buNone/>
              </a:pPr>
              <a:t>38</a:t>
            </a:fld>
            <a:endParaRPr lang="ja-JP" altLang="en-US" sz="1800" b="1" dirty="0" smtClean="0">
              <a:solidFill>
                <a:prstClr val="black"/>
              </a:solidFill>
            </a:endParaRPr>
          </a:p>
        </p:txBody>
      </p:sp>
      <p:sp>
        <p:nvSpPr>
          <p:cNvPr id="19" name="正方形/長方形 18"/>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smtClean="0"/>
              <a:t>3</a:t>
            </a:r>
            <a:r>
              <a:rPr kumimoji="1" lang="en-US" altLang="ja-JP" dirty="0" smtClean="0"/>
              <a:t>  </a:t>
            </a:r>
            <a:r>
              <a:rPr lang="ja-JP" altLang="en-US" dirty="0" smtClean="0"/>
              <a:t>奈良</a:t>
            </a:r>
            <a:r>
              <a:rPr kumimoji="1" lang="ja-JP" altLang="en-US" dirty="0" smtClean="0"/>
              <a:t>県 </a:t>
            </a:r>
            <a:r>
              <a:rPr lang="ja-JP" altLang="en-US" dirty="0"/>
              <a:t>生駒</a:t>
            </a:r>
            <a:r>
              <a:rPr lang="ja-JP" altLang="en-US" dirty="0" smtClean="0"/>
              <a:t>市</a:t>
            </a:r>
            <a:r>
              <a:rPr kumimoji="1" lang="en-US" altLang="ja-JP" dirty="0" smtClean="0"/>
              <a:t>〉</a:t>
            </a:r>
            <a:endParaRPr kumimoji="1" lang="ja-JP" altLang="en-US" dirty="0"/>
          </a:p>
        </p:txBody>
      </p:sp>
    </p:spTree>
    <p:extLst>
      <p:ext uri="{BB962C8B-B14F-4D97-AF65-F5344CB8AC3E}">
        <p14:creationId xmlns:p14="http://schemas.microsoft.com/office/powerpoint/2010/main" val="1556740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165511" y="870972"/>
            <a:ext cx="9612025" cy="1261884"/>
          </a:xfrm>
          <a:prstGeom prst="rect">
            <a:avLst/>
          </a:prstGeom>
          <a:noFill/>
          <a:ln>
            <a:solidFill>
              <a:schemeClr val="tx1"/>
            </a:solidFill>
            <a:prstDash val="dash"/>
          </a:ln>
        </p:spPr>
        <p:txBody>
          <a:bodyPr wrap="square" rtlCol="0">
            <a:spAutoFit/>
          </a:bodyPr>
          <a:lstStyle/>
          <a:p>
            <a:pPr defTabSz="913575"/>
            <a:r>
              <a:rPr lang="ja-JP" altLang="en-US" sz="1600" dirty="0">
                <a:solidFill>
                  <a:prstClr val="black"/>
                </a:solidFill>
              </a:rPr>
              <a:t>○　地域包括ケア</a:t>
            </a:r>
            <a:r>
              <a:rPr lang="ja-JP" altLang="en-US" sz="1600" dirty="0" smtClean="0">
                <a:solidFill>
                  <a:prstClr val="black"/>
                </a:solidFill>
              </a:rPr>
              <a:t>実現に向けた、充実・強化の取組</a:t>
            </a:r>
            <a:r>
              <a:rPr lang="ja-JP" altLang="en-US" sz="1600" dirty="0">
                <a:solidFill>
                  <a:prstClr val="black"/>
                </a:solidFill>
              </a:rPr>
              <a:t>を</a:t>
            </a:r>
            <a:r>
              <a:rPr lang="ja-JP" altLang="en-US" sz="1600" b="1" u="sng" dirty="0">
                <a:solidFill>
                  <a:prstClr val="black"/>
                </a:solidFill>
              </a:rPr>
              <a:t>地域支援事業の枠組みを活用し</a:t>
            </a:r>
            <a:r>
              <a:rPr lang="ja-JP" altLang="en-US" sz="1600" dirty="0">
                <a:solidFill>
                  <a:prstClr val="black"/>
                </a:solidFill>
              </a:rPr>
              <a:t>、市町村が推進</a:t>
            </a:r>
            <a:r>
              <a:rPr lang="ja-JP" altLang="en-US" sz="1600" dirty="0" smtClean="0">
                <a:solidFill>
                  <a:prstClr val="black"/>
                </a:solidFill>
              </a:rPr>
              <a:t>。</a:t>
            </a:r>
            <a:endParaRPr lang="en-US" altLang="ja-JP" sz="1600" dirty="0" smtClean="0">
              <a:solidFill>
                <a:prstClr val="black"/>
              </a:solidFill>
            </a:endParaRPr>
          </a:p>
          <a:p>
            <a:pPr defTabSz="913575"/>
            <a:r>
              <a:rPr lang="ja-JP" altLang="en-US" sz="1600" dirty="0" smtClean="0">
                <a:solidFill>
                  <a:prstClr val="black"/>
                </a:solidFill>
              </a:rPr>
              <a:t>○</a:t>
            </a:r>
            <a:r>
              <a:rPr lang="ja-JP" altLang="en-US" sz="1600" dirty="0">
                <a:solidFill>
                  <a:prstClr val="black"/>
                </a:solidFill>
              </a:rPr>
              <a:t>　あわせて要支援者に対するサービスの提供の方法を給付から事業へ</a:t>
            </a:r>
            <a:r>
              <a:rPr lang="ja-JP" altLang="en-US" sz="1600" dirty="0" smtClean="0">
                <a:solidFill>
                  <a:prstClr val="black"/>
                </a:solidFill>
              </a:rPr>
              <a:t>見直し、サービスの多様化を図る。</a:t>
            </a:r>
            <a:endParaRPr lang="en-US" altLang="ja-JP" sz="1600" dirty="0">
              <a:solidFill>
                <a:prstClr val="black"/>
              </a:solidFill>
            </a:endParaRPr>
          </a:p>
          <a:p>
            <a:pPr defTabSz="913575"/>
            <a:r>
              <a:rPr lang="ja-JP" altLang="en-US" sz="1600" dirty="0">
                <a:solidFill>
                  <a:prstClr val="black"/>
                </a:solidFill>
              </a:rPr>
              <a:t>○　これら</a:t>
            </a:r>
            <a:r>
              <a:rPr lang="ja-JP" altLang="en-US" sz="1600" dirty="0" smtClean="0">
                <a:solidFill>
                  <a:prstClr val="black"/>
                </a:solidFill>
              </a:rPr>
              <a:t>を市町村</a:t>
            </a:r>
            <a:r>
              <a:rPr lang="ja-JP" altLang="en-US" sz="1600" dirty="0">
                <a:solidFill>
                  <a:prstClr val="black"/>
                </a:solidFill>
              </a:rPr>
              <a:t>が</a:t>
            </a:r>
            <a:r>
              <a:rPr lang="ja-JP" altLang="en-US" sz="1600" dirty="0" smtClean="0">
                <a:solidFill>
                  <a:prstClr val="black"/>
                </a:solidFill>
              </a:rPr>
              <a:t>中心となって総合的に取り組む</a:t>
            </a:r>
            <a:r>
              <a:rPr lang="ja-JP" altLang="en-US" sz="1600" dirty="0">
                <a:solidFill>
                  <a:prstClr val="black"/>
                </a:solidFill>
              </a:rPr>
              <a:t>ことで</a:t>
            </a:r>
            <a:r>
              <a:rPr lang="ja-JP" altLang="en-US" sz="1600" dirty="0" smtClean="0">
                <a:solidFill>
                  <a:prstClr val="black"/>
                </a:solidFill>
              </a:rPr>
              <a:t>地域で高齢者を支える</a:t>
            </a:r>
            <a:r>
              <a:rPr lang="ja-JP" altLang="en-US" sz="1600" dirty="0">
                <a:solidFill>
                  <a:prstClr val="black"/>
                </a:solidFill>
              </a:rPr>
              <a:t>社会が実現</a:t>
            </a:r>
            <a:r>
              <a:rPr lang="ja-JP" altLang="en-US" sz="1600" dirty="0" smtClean="0">
                <a:solidFill>
                  <a:prstClr val="black"/>
                </a:solidFill>
              </a:rPr>
              <a:t>。</a:t>
            </a:r>
            <a:endParaRPr lang="en-US" altLang="ja-JP" sz="1600" dirty="0" smtClean="0">
              <a:solidFill>
                <a:prstClr val="black"/>
              </a:solidFill>
            </a:endParaRPr>
          </a:p>
          <a:p>
            <a:pPr marL="180000" indent="-457200" defTabSz="913575"/>
            <a:r>
              <a:rPr lang="en-US" altLang="ja-JP" sz="1400" dirty="0" smtClean="0">
                <a:solidFill>
                  <a:prstClr val="black"/>
                </a:solidFill>
              </a:rPr>
              <a:t>※</a:t>
            </a:r>
            <a:r>
              <a:rPr lang="ja-JP" altLang="en-US" sz="1400" dirty="0" smtClean="0">
                <a:solidFill>
                  <a:prstClr val="black"/>
                </a:solidFill>
              </a:rPr>
              <a:t>「医療・介護連携強化」「</a:t>
            </a:r>
            <a:r>
              <a:rPr lang="ja-JP" altLang="en-US" sz="1400" dirty="0">
                <a:solidFill>
                  <a:prstClr val="black"/>
                </a:solidFill>
              </a:rPr>
              <a:t>認知症</a:t>
            </a:r>
            <a:r>
              <a:rPr lang="ja-JP" altLang="en-US" sz="1400" dirty="0" smtClean="0">
                <a:solidFill>
                  <a:prstClr val="black"/>
                </a:solidFill>
              </a:rPr>
              <a:t>施策の推進」「生活支援体制整備」に係る事業については、地域包括支援センター以外の実施主体に事業を委託することも可能</a:t>
            </a:r>
            <a:endParaRPr lang="en-US" altLang="ja-JP" sz="1400" dirty="0">
              <a:solidFill>
                <a:prstClr val="black"/>
              </a:solidFill>
            </a:endParaRPr>
          </a:p>
        </p:txBody>
      </p:sp>
      <p:sp>
        <p:nvSpPr>
          <p:cNvPr id="23" name="テキスト ボックス 22"/>
          <p:cNvSpPr txBox="1"/>
          <p:nvPr/>
        </p:nvSpPr>
        <p:spPr>
          <a:xfrm>
            <a:off x="135568" y="2616216"/>
            <a:ext cx="9672000" cy="3472344"/>
          </a:xfrm>
          <a:prstGeom prst="roundRect">
            <a:avLst>
              <a:gd name="adj" fmla="val 5160"/>
            </a:avLst>
          </a:prstGeom>
          <a:solidFill>
            <a:sysClr val="window" lastClr="FFFFFF"/>
          </a:solidFill>
          <a:ln w="6350">
            <a:solidFill>
              <a:prstClr val="black"/>
            </a:solidFill>
          </a:ln>
          <a:effectLst/>
        </p:spPr>
        <p:txBody>
          <a:bodyPr rot="0" spcFirstLastPara="0" vert="horz" wrap="square" lIns="72000" tIns="45720" rIns="72000" bIns="45720" numCol="1" spcCol="0" rtlCol="0" fromWordArt="0" anchor="t" anchorCtr="0" forceAA="0" compatLnSpc="1">
            <a:prstTxWarp prst="textNoShape">
              <a:avLst/>
            </a:prstTxWarp>
            <a:noAutofit/>
          </a:bodyPr>
          <a:lstStyle/>
          <a:p>
            <a:pPr marL="177800" indent="-177800" algn="just">
              <a:defRPr/>
            </a:pPr>
            <a:r>
              <a:rPr kumimoji="0" lang="ja-JP" altLang="en-US" sz="1600" kern="0" dirty="0">
                <a:solidFill>
                  <a:prstClr val="black"/>
                </a:solidFill>
                <a:latin typeface="ＭＳ Ｐゴシック"/>
              </a:rPr>
              <a:t>　</a:t>
            </a:r>
            <a:r>
              <a:rPr kumimoji="0" lang="ja-JP" altLang="en-US" sz="1600" kern="0" dirty="0" smtClean="0">
                <a:solidFill>
                  <a:prstClr val="black"/>
                </a:solidFill>
                <a:latin typeface="ＭＳ Ｐゴシック"/>
              </a:rPr>
              <a:t> 　平成</a:t>
            </a:r>
            <a:r>
              <a:rPr kumimoji="0" lang="en-US" altLang="ja-JP" sz="1600" kern="0" dirty="0" smtClean="0">
                <a:solidFill>
                  <a:prstClr val="black"/>
                </a:solidFill>
                <a:latin typeface="ＭＳ Ｐゴシック"/>
              </a:rPr>
              <a:t>30</a:t>
            </a:r>
            <a:r>
              <a:rPr kumimoji="0" lang="ja-JP" altLang="en-US" sz="1600" kern="0" dirty="0" smtClean="0">
                <a:solidFill>
                  <a:prstClr val="black"/>
                </a:solidFill>
                <a:latin typeface="ＭＳ Ｐゴシック"/>
              </a:rPr>
              <a:t>年度までに全市町村が地域支援事業として以下の事業に取り組めるよう、必要な財源を確保し、市町村の取組を支援する。</a:t>
            </a:r>
            <a:endParaRPr lang="en-US" altLang="ja-JP" sz="1600" dirty="0" smtClean="0">
              <a:solidFill>
                <a:prstClr val="black"/>
              </a:solidFill>
              <a:latin typeface="ＭＳ Ｐゴシック"/>
            </a:endParaRPr>
          </a:p>
          <a:p>
            <a:pPr marL="177800" indent="-177800" algn="just">
              <a:defRPr/>
            </a:pPr>
            <a:endParaRPr lang="en-US" altLang="ja-JP" sz="1200" dirty="0" smtClean="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algn="just">
              <a:defRPr/>
            </a:pPr>
            <a:endParaRPr kumimoji="0" lang="en-US" altLang="ja-JP" sz="1200" kern="0" dirty="0" smtClean="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200" kern="0" dirty="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p:txBody>
      </p:sp>
      <p:sp>
        <p:nvSpPr>
          <p:cNvPr id="24" name="角丸四角形 23"/>
          <p:cNvSpPr/>
          <p:nvPr/>
        </p:nvSpPr>
        <p:spPr>
          <a:xfrm>
            <a:off x="236470" y="3806569"/>
            <a:ext cx="2268258" cy="2070711"/>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smtClean="0">
                <a:solidFill>
                  <a:prstClr val="black"/>
                </a:solidFill>
              </a:rPr>
              <a:t>地域の医療・介護関係者による</a:t>
            </a:r>
            <a:r>
              <a:rPr lang="ja-JP" altLang="en-US" sz="1400" dirty="0">
                <a:solidFill>
                  <a:prstClr val="black"/>
                </a:solidFill>
              </a:rPr>
              <a:t>会議</a:t>
            </a:r>
            <a:r>
              <a:rPr lang="ja-JP" altLang="en-US" sz="1400" dirty="0" smtClean="0">
                <a:solidFill>
                  <a:prstClr val="black"/>
                </a:solidFill>
              </a:rPr>
              <a:t>の開催、在宅医療・介護関係者の研修等を</a:t>
            </a:r>
            <a:r>
              <a:rPr lang="ja-JP" altLang="en-US" sz="1400" dirty="0">
                <a:solidFill>
                  <a:prstClr val="black"/>
                </a:solidFill>
              </a:rPr>
              <a:t>行い</a:t>
            </a:r>
            <a:r>
              <a:rPr lang="ja-JP" altLang="en-US" sz="1400" dirty="0" smtClean="0">
                <a:solidFill>
                  <a:prstClr val="black"/>
                </a:solidFill>
              </a:rPr>
              <a:t>、在宅医療と介護サービスを一体的に提供する体制の構築を推進</a:t>
            </a:r>
            <a:endParaRPr lang="ja-JP" altLang="en-US" sz="1400" dirty="0">
              <a:solidFill>
                <a:prstClr val="black"/>
              </a:solidFill>
            </a:endParaRPr>
          </a:p>
        </p:txBody>
      </p:sp>
      <p:sp>
        <p:nvSpPr>
          <p:cNvPr id="25" name="角丸四角形 24"/>
          <p:cNvSpPr/>
          <p:nvPr/>
        </p:nvSpPr>
        <p:spPr>
          <a:xfrm>
            <a:off x="2571895" y="3806562"/>
            <a:ext cx="2453148" cy="207071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相談対応等を行い、</a:t>
            </a:r>
            <a:r>
              <a:rPr lang="ja-JP" altLang="en-US" sz="1400" dirty="0">
                <a:solidFill>
                  <a:prstClr val="black"/>
                </a:solidFill>
              </a:rPr>
              <a:t>認知症の人本人の意思が尊重され、できる限り住み慣れた地域のよい環境で自分らしく暮らし続けることができる</a:t>
            </a:r>
            <a:r>
              <a:rPr lang="ja-JP" altLang="en-US" sz="1400" dirty="0" smtClean="0">
                <a:solidFill>
                  <a:prstClr val="black"/>
                </a:solidFill>
              </a:rPr>
              <a:t>地域の構築を推進</a:t>
            </a:r>
            <a:endParaRPr lang="en-US" altLang="ja-JP" sz="1400" dirty="0" smtClean="0">
              <a:solidFill>
                <a:prstClr val="black"/>
              </a:solidFill>
            </a:endParaRPr>
          </a:p>
        </p:txBody>
      </p:sp>
      <p:sp>
        <p:nvSpPr>
          <p:cNvPr id="26" name="角丸四角形 25"/>
          <p:cNvSpPr/>
          <p:nvPr/>
        </p:nvSpPr>
        <p:spPr>
          <a:xfrm>
            <a:off x="7473280" y="3806562"/>
            <a:ext cx="2304256" cy="207071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prstClr val="black"/>
                </a:solidFill>
              </a:rPr>
              <a:t>生活支援コーディネーター</a:t>
            </a:r>
            <a:r>
              <a:rPr lang="ja-JP" altLang="en-US" sz="1400" dirty="0">
                <a:solidFill>
                  <a:prstClr val="black"/>
                </a:solidFill>
              </a:rPr>
              <a:t>の</a:t>
            </a:r>
            <a:r>
              <a:rPr lang="ja-JP" altLang="en-US" sz="1400" dirty="0" smtClean="0">
                <a:solidFill>
                  <a:prstClr val="black"/>
                </a:solidFill>
              </a:rPr>
              <a:t>配置や協議体の設置等</a:t>
            </a:r>
            <a:r>
              <a:rPr lang="ja-JP" altLang="en-US" sz="1400" dirty="0">
                <a:solidFill>
                  <a:prstClr val="black"/>
                </a:solidFill>
              </a:rPr>
              <a:t>により</a:t>
            </a:r>
            <a:r>
              <a:rPr lang="ja-JP" altLang="en-US" sz="1400" dirty="0" smtClean="0">
                <a:solidFill>
                  <a:prstClr val="black"/>
                </a:solidFill>
              </a:rPr>
              <a:t>、担い手やサービスの開発等を行い、高齢者の社会参加及び生活支援の充実を</a:t>
            </a:r>
            <a:r>
              <a:rPr lang="ja-JP" altLang="en-US" sz="1400" dirty="0">
                <a:solidFill>
                  <a:prstClr val="black"/>
                </a:solidFill>
              </a:rPr>
              <a:t>推進</a:t>
            </a:r>
            <a:endParaRPr lang="en-US" altLang="ja-JP" sz="1400" dirty="0" smtClean="0">
              <a:solidFill>
                <a:prstClr val="black"/>
              </a:solidFill>
            </a:endParaRPr>
          </a:p>
        </p:txBody>
      </p:sp>
      <p:sp>
        <p:nvSpPr>
          <p:cNvPr id="32" name="角丸四角形 31"/>
          <p:cNvSpPr/>
          <p:nvPr/>
        </p:nvSpPr>
        <p:spPr>
          <a:xfrm>
            <a:off x="135568" y="45128"/>
            <a:ext cx="9569960" cy="575056"/>
          </a:xfrm>
          <a:prstGeom prst="roundRect">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市町村による在宅医療・介護連携、認知症施策など地域支援事業の充実</a:t>
            </a:r>
            <a:endParaRPr lang="en-US" altLang="ja-JP" b="1" dirty="0" smtClean="0">
              <a:solidFill>
                <a:prstClr val="white"/>
              </a:solidFill>
            </a:endParaRPr>
          </a:p>
          <a:p>
            <a:pPr algn="ctr"/>
            <a:r>
              <a:rPr lang="ja-JP" altLang="en-US" b="1" dirty="0" smtClean="0">
                <a:solidFill>
                  <a:prstClr val="white"/>
                </a:solidFill>
              </a:rPr>
              <a:t>１１８億円（公費：２３６億円）</a:t>
            </a:r>
            <a:endParaRPr lang="ja-JP" altLang="en-US" b="1" dirty="0">
              <a:solidFill>
                <a:prstClr val="white"/>
              </a:solidFill>
            </a:endParaRPr>
          </a:p>
        </p:txBody>
      </p:sp>
      <p:sp>
        <p:nvSpPr>
          <p:cNvPr id="33" name="角丸四角形 32"/>
          <p:cNvSpPr/>
          <p:nvPr/>
        </p:nvSpPr>
        <p:spPr>
          <a:xfrm>
            <a:off x="344488" y="3356994"/>
            <a:ext cx="2088232" cy="481195"/>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b="1" dirty="0" smtClean="0">
                <a:solidFill>
                  <a:prstClr val="white"/>
                </a:solidFill>
              </a:rPr>
              <a:t>在宅医療・介護連携</a:t>
            </a:r>
            <a:endParaRPr lang="en-US" altLang="ja-JP" sz="1200" b="1" dirty="0" smtClean="0">
              <a:solidFill>
                <a:prstClr val="white"/>
              </a:solidFill>
            </a:endParaRPr>
          </a:p>
          <a:p>
            <a:pPr algn="ctr"/>
            <a:r>
              <a:rPr lang="ja-JP" altLang="en-US" sz="1400" b="1" dirty="0" smtClean="0">
                <a:solidFill>
                  <a:prstClr val="white"/>
                </a:solidFill>
              </a:rPr>
              <a:t>１３億円（公費：２６億円）</a:t>
            </a:r>
            <a:endParaRPr lang="ja-JP" altLang="en-US" sz="1400" b="1" dirty="0">
              <a:solidFill>
                <a:prstClr val="white"/>
              </a:solidFill>
            </a:endParaRPr>
          </a:p>
        </p:txBody>
      </p:sp>
      <p:sp>
        <p:nvSpPr>
          <p:cNvPr id="34" name="角丸四角形 33"/>
          <p:cNvSpPr/>
          <p:nvPr/>
        </p:nvSpPr>
        <p:spPr>
          <a:xfrm>
            <a:off x="2762662" y="3357000"/>
            <a:ext cx="2046322" cy="480435"/>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prstClr val="white"/>
                </a:solidFill>
              </a:rPr>
              <a:t>認知症施策</a:t>
            </a:r>
            <a:endParaRPr lang="en-US" altLang="ja-JP" sz="1200" b="1" dirty="0" smtClean="0">
              <a:solidFill>
                <a:prstClr val="white"/>
              </a:solidFill>
            </a:endParaRPr>
          </a:p>
          <a:p>
            <a:pPr algn="ctr"/>
            <a:r>
              <a:rPr lang="ja-JP" altLang="en-US" sz="1400" b="1" dirty="0" smtClean="0">
                <a:solidFill>
                  <a:prstClr val="white"/>
                </a:solidFill>
              </a:rPr>
              <a:t>２８億円（公費：５６億円）</a:t>
            </a:r>
            <a:endParaRPr lang="ja-JP" altLang="en-US" sz="1400" b="1" dirty="0">
              <a:solidFill>
                <a:prstClr val="white"/>
              </a:solidFill>
            </a:endParaRPr>
          </a:p>
        </p:txBody>
      </p:sp>
      <p:sp>
        <p:nvSpPr>
          <p:cNvPr id="35" name="角丸四角形 34"/>
          <p:cNvSpPr/>
          <p:nvPr/>
        </p:nvSpPr>
        <p:spPr>
          <a:xfrm>
            <a:off x="5097052" y="3806562"/>
            <a:ext cx="2304255" cy="2070710"/>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dirty="0" smtClean="0">
                <a:solidFill>
                  <a:prstClr val="black"/>
                </a:solidFill>
              </a:rPr>
              <a:t>地域包括支援センター等において、多職種協働による個別事例の検討等を行い、</a:t>
            </a:r>
            <a:r>
              <a:rPr lang="ja-JP" altLang="en-US" sz="1400" dirty="0">
                <a:solidFill>
                  <a:prstClr val="black"/>
                </a:solidFill>
              </a:rPr>
              <a:t>地域のネットワーク</a:t>
            </a:r>
            <a:r>
              <a:rPr lang="ja-JP" altLang="en-US" sz="1400" dirty="0" smtClean="0">
                <a:solidFill>
                  <a:prstClr val="black"/>
                </a:solidFill>
              </a:rPr>
              <a:t>構築、ケアマネジメント支援、地域</a:t>
            </a:r>
            <a:r>
              <a:rPr lang="ja-JP" altLang="en-US" sz="1400" dirty="0">
                <a:solidFill>
                  <a:prstClr val="black"/>
                </a:solidFill>
              </a:rPr>
              <a:t>課題の</a:t>
            </a:r>
            <a:r>
              <a:rPr lang="ja-JP" altLang="en-US" sz="1400" dirty="0" smtClean="0">
                <a:solidFill>
                  <a:prstClr val="black"/>
                </a:solidFill>
              </a:rPr>
              <a:t>把握等を推進</a:t>
            </a:r>
            <a:endParaRPr lang="en-US" altLang="ja-JP" sz="1400" dirty="0" smtClean="0">
              <a:solidFill>
                <a:prstClr val="black"/>
              </a:solidFill>
            </a:endParaRPr>
          </a:p>
        </p:txBody>
      </p:sp>
      <p:sp>
        <p:nvSpPr>
          <p:cNvPr id="36" name="角丸四角形 35"/>
          <p:cNvSpPr/>
          <p:nvPr/>
        </p:nvSpPr>
        <p:spPr>
          <a:xfrm>
            <a:off x="5175925" y="3356998"/>
            <a:ext cx="2153339" cy="504055"/>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200" b="1" dirty="0">
                <a:solidFill>
                  <a:prstClr val="white"/>
                </a:solidFill>
              </a:rPr>
              <a:t>地域</a:t>
            </a:r>
            <a:r>
              <a:rPr lang="ja-JP" altLang="en-US" sz="1200" b="1" dirty="0" smtClean="0">
                <a:solidFill>
                  <a:prstClr val="white"/>
                </a:solidFill>
              </a:rPr>
              <a:t>ケア会議</a:t>
            </a:r>
            <a:endParaRPr lang="en-US" altLang="ja-JP" sz="1200" b="1" dirty="0" smtClean="0">
              <a:solidFill>
                <a:prstClr val="white"/>
              </a:solidFill>
            </a:endParaRPr>
          </a:p>
          <a:p>
            <a:pPr algn="ctr"/>
            <a:r>
              <a:rPr lang="ja-JP" altLang="en-US" sz="1400" b="1" dirty="0" smtClean="0">
                <a:solidFill>
                  <a:prstClr val="white"/>
                </a:solidFill>
              </a:rPr>
              <a:t>２４億円（公費：４７億円）</a:t>
            </a:r>
            <a:endParaRPr lang="ja-JP" altLang="en-US" sz="1400" b="1" dirty="0">
              <a:solidFill>
                <a:prstClr val="white"/>
              </a:solidFill>
            </a:endParaRPr>
          </a:p>
        </p:txBody>
      </p:sp>
      <p:sp>
        <p:nvSpPr>
          <p:cNvPr id="37" name="角丸四角形 36"/>
          <p:cNvSpPr/>
          <p:nvPr/>
        </p:nvSpPr>
        <p:spPr>
          <a:xfrm>
            <a:off x="7545288" y="3356994"/>
            <a:ext cx="2160240" cy="503295"/>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100" b="1" dirty="0" smtClean="0">
                <a:solidFill>
                  <a:prstClr val="white"/>
                </a:solidFill>
              </a:rPr>
              <a:t>生活支援の充実・強化</a:t>
            </a:r>
            <a:endParaRPr lang="en-US" altLang="ja-JP" sz="1100" b="1" dirty="0" smtClean="0">
              <a:solidFill>
                <a:prstClr val="white"/>
              </a:solidFill>
            </a:endParaRPr>
          </a:p>
          <a:p>
            <a:pPr algn="ctr"/>
            <a:r>
              <a:rPr lang="ja-JP" altLang="en-US" sz="1400" b="1" dirty="0" smtClean="0">
                <a:solidFill>
                  <a:prstClr val="white"/>
                </a:solidFill>
              </a:rPr>
              <a:t>５４億円（公費：１０７億円）</a:t>
            </a:r>
            <a:endParaRPr lang="ja-JP" altLang="en-US" sz="1400" b="1" dirty="0">
              <a:solidFill>
                <a:prstClr val="white"/>
              </a:solidFill>
            </a:endParaRPr>
          </a:p>
        </p:txBody>
      </p:sp>
      <p:sp>
        <p:nvSpPr>
          <p:cNvPr id="2" name="正方形/長方形 1"/>
          <p:cNvSpPr/>
          <p:nvPr/>
        </p:nvSpPr>
        <p:spPr>
          <a:xfrm>
            <a:off x="95405" y="6088629"/>
            <a:ext cx="9752236" cy="646331"/>
          </a:xfrm>
          <a:prstGeom prst="rect">
            <a:avLst/>
          </a:prstGeom>
        </p:spPr>
        <p:txBody>
          <a:bodyPr wrap="square">
            <a:spAutoFit/>
          </a:bodyPr>
          <a:lstStyle/>
          <a:p>
            <a:pPr marL="273050" indent="-273050" algn="just">
              <a:defRPr/>
            </a:pPr>
            <a:r>
              <a:rPr kumimoji="0" lang="en-US" altLang="ja-JP" sz="1200" kern="0" dirty="0" smtClean="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１ 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年度からの完全実施に向けて段階的に予算を拡充</a:t>
            </a:r>
            <a:r>
              <a:rPr kumimoji="0" lang="ja-JP" altLang="en-US" sz="1200" kern="0" dirty="0" smtClean="0">
                <a:solidFill>
                  <a:prstClr val="black"/>
                </a:solidFill>
                <a:latin typeface="ＭＳ 明朝" panose="02020609040205080304" pitchFamily="17" charset="-128"/>
                <a:ea typeface="ＭＳ 明朝" panose="02020609040205080304" pitchFamily="17" charset="-128"/>
              </a:rPr>
              <a:t>。（財源は、消費税の増収分を活用）</a:t>
            </a:r>
            <a:endParaRPr lang="en-US" altLang="ja-JP" sz="1200" dirty="0">
              <a:solidFill>
                <a:prstClr val="black"/>
              </a:solidFill>
              <a:latin typeface="ＭＳ 明朝" panose="02020609040205080304" pitchFamily="17" charset="-128"/>
              <a:ea typeface="ＭＳ 明朝" panose="02020609040205080304" pitchFamily="17" charset="-128"/>
            </a:endParaRPr>
          </a:p>
          <a:p>
            <a:pPr marL="273050" indent="-273050" algn="just">
              <a:defRPr/>
            </a:pP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２ 上記の地域支援</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事業（包括的支援事業）の</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負担割合は、国</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39</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％、都道府県</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％、市町村</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％、１号保険料</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22</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a:t>
            </a:r>
            <a:endPar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endParaRPr>
          </a:p>
          <a:p>
            <a:pPr marL="273050" indent="-273050" algn="just">
              <a:defRPr/>
            </a:pPr>
            <a:r>
              <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３ 金額は四捨五入により、億円単位にまとめているため、合計額は一致していない。</a:t>
            </a:r>
            <a:endPar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endParaRPr>
          </a:p>
        </p:txBody>
      </p:sp>
      <p:sp>
        <p:nvSpPr>
          <p:cNvPr id="15" name="角丸四角形 14"/>
          <p:cNvSpPr/>
          <p:nvPr/>
        </p:nvSpPr>
        <p:spPr>
          <a:xfrm>
            <a:off x="7401306" y="3356993"/>
            <a:ext cx="2504693" cy="273163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3</a:t>
            </a:fld>
            <a:endParaRPr lang="en-US" altLang="ja-JP" sz="1600" b="1" dirty="0">
              <a:solidFill>
                <a:prstClr val="black"/>
              </a:solidFill>
              <a:latin typeface="+mn-ea"/>
            </a:endParaRPr>
          </a:p>
        </p:txBody>
      </p:sp>
    </p:spTree>
    <p:extLst>
      <p:ext uri="{BB962C8B-B14F-4D97-AF65-F5344CB8AC3E}">
        <p14:creationId xmlns:p14="http://schemas.microsoft.com/office/powerpoint/2010/main" val="3669404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title"/>
          </p:nvPr>
        </p:nvSpPr>
        <p:spPr>
          <a:xfrm>
            <a:off x="600344" y="475970"/>
            <a:ext cx="7206175" cy="1117600"/>
          </a:xfrm>
        </p:spPr>
        <p:txBody>
          <a:bodyPr/>
          <a:lstStyle/>
          <a:p>
            <a:pPr eaLnBrk="1" hangingPunct="1">
              <a:defRPr/>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733"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733"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生駒市健康づくり推進員連絡協議会に委託して事業実施</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支援事業の一次予防事業～介護予防・生活支援サービス</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に移行</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2066697" y="1458582"/>
            <a:ext cx="4465995" cy="3664404"/>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下矢印 1"/>
          <p:cNvSpPr/>
          <p:nvPr/>
        </p:nvSpPr>
        <p:spPr>
          <a:xfrm>
            <a:off x="2820898" y="1944688"/>
            <a:ext cx="197347" cy="488950"/>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0" fontAlgn="base" hangingPunct="0">
              <a:spcBef>
                <a:spcPct val="0"/>
              </a:spcBef>
              <a:spcAft>
                <a:spcPct val="0"/>
              </a:spcAft>
              <a:defRPr/>
            </a:pPr>
            <a:endParaRPr lang="ja-JP" altLang="en-US">
              <a:solidFill>
                <a:prstClr val="white"/>
              </a:solidFill>
            </a:endParaRPr>
          </a:p>
        </p:txBody>
      </p:sp>
      <p:sp>
        <p:nvSpPr>
          <p:cNvPr id="3" name="正方形/長方形 2"/>
          <p:cNvSpPr/>
          <p:nvPr/>
        </p:nvSpPr>
        <p:spPr>
          <a:xfrm>
            <a:off x="2449416" y="1487488"/>
            <a:ext cx="982861"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0" fontAlgn="base" hangingPunct="0">
              <a:spcBef>
                <a:spcPct val="0"/>
              </a:spcBef>
              <a:spcAft>
                <a:spcPct val="0"/>
              </a:spcAft>
              <a:defRPr/>
            </a:pPr>
            <a:r>
              <a:rPr lang="ja-JP" altLang="en-US" dirty="0">
                <a:solidFill>
                  <a:prstClr val="black"/>
                </a:solidFill>
              </a:rPr>
              <a:t>藤尾氏</a:t>
            </a:r>
          </a:p>
        </p:txBody>
      </p:sp>
      <p:pic>
        <p:nvPicPr>
          <p:cNvPr id="7" name="Picture 4" descr="\\nns005\介護保険課予防推進係\ひまわり写真20140806\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5671" y="3412741"/>
            <a:ext cx="4202449" cy="3445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nns005\介護保険課予防推進係\ひまわり写真20140806\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490" y="3751163"/>
            <a:ext cx="3711034" cy="3004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nns005\介護保険課予防推進係\ひまわり写真20140806\献立\002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86897" y="1423578"/>
            <a:ext cx="1982309" cy="1621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nns005\介護保険課予防推進係\ひまわり写真20140806\献立\001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7301" y="1484317"/>
            <a:ext cx="1870333" cy="1560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538" name="正方形/長方形 1"/>
          <p:cNvSpPr>
            <a:spLocks noChangeArrowheads="1"/>
          </p:cNvSpPr>
          <p:nvPr/>
        </p:nvSpPr>
        <p:spPr bwMode="auto">
          <a:xfrm>
            <a:off x="0" y="-50800"/>
            <a:ext cx="977265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FontTx/>
              <a:buNone/>
              <a:defRPr/>
            </a:pPr>
            <a:r>
              <a:rPr lang="ja-JP" altLang="en-US" sz="4267"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4000" dirty="0" smtClean="0">
                <a:solidFill>
                  <a:prstClr val="black"/>
                </a:solidFill>
                <a:latin typeface="HGP創英角ｺﾞｼｯｸUB" panose="020B0900000000000000" pitchFamily="50" charset="-128"/>
                <a:ea typeface="HGP創英角ｺﾞｼｯｸUB" panose="020B0900000000000000" pitchFamily="50" charset="-128"/>
              </a:rPr>
              <a:t>事業例の紹介</a:t>
            </a:r>
            <a:r>
              <a:rPr lang="ja-JP" altLang="en-US" sz="4267"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3467" dirty="0" smtClean="0">
                <a:solidFill>
                  <a:prstClr val="black"/>
                </a:solidFill>
                <a:latin typeface="HGP創英角ｺﾞｼｯｸUB" panose="020B0900000000000000" pitchFamily="50" charset="-128"/>
                <a:ea typeface="HGP創英角ｺﾞｼｯｸUB" panose="020B0900000000000000" pitchFamily="50" charset="-128"/>
              </a:rPr>
              <a:t>ひまわりの集い～</a:t>
            </a:r>
            <a:r>
              <a:rPr lang="ja-JP" altLang="en-US" sz="3467" smtClean="0">
                <a:solidFill>
                  <a:prstClr val="black"/>
                </a:solidFill>
                <a:latin typeface="HGP創英角ｺﾞｼｯｸUB" panose="020B0900000000000000" pitchFamily="50" charset="-128"/>
                <a:ea typeface="HGP創英角ｺﾞｼｯｸUB" panose="020B0900000000000000" pitchFamily="50" charset="-128"/>
              </a:rPr>
              <a:t>会食サロン</a:t>
            </a:r>
            <a:r>
              <a:rPr lang="ja-JP" altLang="en-US" sz="3733" dirty="0" smtClean="0">
                <a:solidFill>
                  <a:prstClr val="black"/>
                </a:solidFill>
                <a:latin typeface="HGP創英角ｺﾞｼｯｸUB" panose="020B0900000000000000" pitchFamily="50" charset="-128"/>
                <a:ea typeface="HGP創英角ｺﾞｼｯｸUB" panose="020B0900000000000000" pitchFamily="50" charset="-128"/>
              </a:rPr>
              <a:t>　</a:t>
            </a:r>
          </a:p>
        </p:txBody>
      </p:sp>
      <p:sp>
        <p:nvSpPr>
          <p:cNvPr id="17419" name="テキスト ボックス 12"/>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0" fontAlgn="base" hangingPunct="0">
              <a:lnSpc>
                <a:spcPct val="100000"/>
              </a:lnSpc>
              <a:spcBef>
                <a:spcPct val="0"/>
              </a:spcBef>
              <a:spcAft>
                <a:spcPct val="0"/>
              </a:spcAft>
              <a:buFontTx/>
              <a:buNone/>
            </a:pPr>
            <a:fld id="{0E92429E-9948-4439-A7E0-10840001C0A8}" type="slidenum">
              <a:rPr lang="ja-JP" altLang="en-US" sz="1800" b="1" smtClean="0">
                <a:solidFill>
                  <a:prstClr val="black"/>
                </a:solidFill>
              </a:rPr>
              <a:pPr algn="r" eaLnBrk="0" fontAlgn="base" hangingPunct="0">
                <a:lnSpc>
                  <a:spcPct val="100000"/>
                </a:lnSpc>
                <a:spcBef>
                  <a:spcPct val="0"/>
                </a:spcBef>
                <a:spcAft>
                  <a:spcPct val="0"/>
                </a:spcAft>
                <a:buFontTx/>
                <a:buNone/>
              </a:pPr>
              <a:t>39</a:t>
            </a:fld>
            <a:endParaRPr lang="ja-JP" altLang="en-US" sz="1800" b="1" dirty="0" smtClean="0">
              <a:solidFill>
                <a:prstClr val="black"/>
              </a:solidFill>
            </a:endParaRPr>
          </a:p>
        </p:txBody>
      </p:sp>
      <p:sp>
        <p:nvSpPr>
          <p:cNvPr id="12" name="正方形/長方形 11"/>
          <p:cNvSpPr/>
          <p:nvPr/>
        </p:nvSpPr>
        <p:spPr>
          <a:xfrm>
            <a:off x="7286895" y="561709"/>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smtClean="0"/>
              <a:t>3</a:t>
            </a:r>
            <a:r>
              <a:rPr kumimoji="1" lang="en-US" altLang="ja-JP" dirty="0" smtClean="0"/>
              <a:t>  </a:t>
            </a:r>
            <a:r>
              <a:rPr lang="ja-JP" altLang="en-US" dirty="0" smtClean="0"/>
              <a:t>奈良</a:t>
            </a:r>
            <a:r>
              <a:rPr kumimoji="1" lang="ja-JP" altLang="en-US" dirty="0" smtClean="0"/>
              <a:t>県 </a:t>
            </a:r>
            <a:r>
              <a:rPr lang="ja-JP" altLang="en-US" dirty="0"/>
              <a:t>生駒</a:t>
            </a:r>
            <a:r>
              <a:rPr lang="ja-JP" altLang="en-US" dirty="0" smtClean="0"/>
              <a:t>市</a:t>
            </a:r>
            <a:r>
              <a:rPr kumimoji="1" lang="en-US" altLang="ja-JP" dirty="0" smtClean="0"/>
              <a:t>〉</a:t>
            </a:r>
            <a:endParaRPr kumimoji="1" lang="ja-JP" altLang="en-US" dirty="0"/>
          </a:p>
        </p:txBody>
      </p:sp>
    </p:spTree>
    <p:extLst>
      <p:ext uri="{BB962C8B-B14F-4D97-AF65-F5344CB8AC3E}">
        <p14:creationId xmlns:p14="http://schemas.microsoft.com/office/powerpoint/2010/main" val="3767191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正方形/長方形 1"/>
          <p:cNvSpPr>
            <a:spLocks noChangeArrowheads="1"/>
          </p:cNvSpPr>
          <p:nvPr/>
        </p:nvSpPr>
        <p:spPr bwMode="auto">
          <a:xfrm>
            <a:off x="411471" y="241304"/>
            <a:ext cx="7571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fontAlgn="base">
              <a:lnSpc>
                <a:spcPct val="100000"/>
              </a:lnSpc>
              <a:spcBef>
                <a:spcPct val="0"/>
              </a:spcBef>
              <a:spcAft>
                <a:spcPct val="0"/>
              </a:spcAft>
              <a:buFontTx/>
              <a:buNone/>
            </a:pPr>
            <a:r>
              <a:rPr lang="ja-JP" altLang="en-US" sz="3200" dirty="0">
                <a:solidFill>
                  <a:prstClr val="black"/>
                </a:solidFill>
                <a:latin typeface="HG創英角ｺﾞｼｯｸUB" pitchFamily="49" charset="-128"/>
                <a:ea typeface="HG創英角ｺﾞｼｯｸUB" pitchFamily="49" charset="-128"/>
              </a:rPr>
              <a:t> </a:t>
            </a:r>
            <a:r>
              <a:rPr lang="ja-JP" altLang="en-US" sz="3200" dirty="0" smtClean="0">
                <a:solidFill>
                  <a:prstClr val="black"/>
                </a:solidFill>
                <a:latin typeface="HG創英角ｺﾞｼｯｸUB" pitchFamily="49" charset="-128"/>
                <a:ea typeface="HG創英角ｺﾞｼｯｸUB" pitchFamily="49" charset="-128"/>
              </a:rPr>
              <a:t>     生駒市の事業体系図のイメージ図</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42" y="1123950"/>
            <a:ext cx="8267898" cy="544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テキスト ボックス 5"/>
          <p:cNvSpPr txBox="1">
            <a:spLocks noChangeArrowheads="1"/>
          </p:cNvSpPr>
          <p:nvPr/>
        </p:nvSpPr>
        <p:spPr bwMode="auto">
          <a:xfrm>
            <a:off x="8800607" y="6454775"/>
            <a:ext cx="101768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r" eaLnBrk="0" fontAlgn="base" hangingPunct="0">
              <a:lnSpc>
                <a:spcPct val="100000"/>
              </a:lnSpc>
              <a:spcBef>
                <a:spcPct val="0"/>
              </a:spcBef>
              <a:spcAft>
                <a:spcPct val="0"/>
              </a:spcAft>
              <a:buFontTx/>
              <a:buNone/>
            </a:pPr>
            <a:fld id="{01E1A136-20CA-4463-8DA6-D759203DF8A0}" type="slidenum">
              <a:rPr lang="ja-JP" altLang="en-US" sz="1800" b="1" smtClean="0">
                <a:solidFill>
                  <a:prstClr val="black"/>
                </a:solidFill>
              </a:rPr>
              <a:pPr algn="r" eaLnBrk="0" fontAlgn="base" hangingPunct="0">
                <a:lnSpc>
                  <a:spcPct val="100000"/>
                </a:lnSpc>
                <a:spcBef>
                  <a:spcPct val="0"/>
                </a:spcBef>
                <a:spcAft>
                  <a:spcPct val="0"/>
                </a:spcAft>
                <a:buFontTx/>
                <a:buNone/>
              </a:pPr>
              <a:t>40</a:t>
            </a:fld>
            <a:endParaRPr lang="ja-JP" altLang="en-US" sz="1800" b="1" dirty="0" smtClean="0">
              <a:solidFill>
                <a:prstClr val="black"/>
              </a:solidFill>
            </a:endParaRPr>
          </a:p>
        </p:txBody>
      </p:sp>
      <p:sp>
        <p:nvSpPr>
          <p:cNvPr id="7" name="正方形/長方形 6"/>
          <p:cNvSpPr/>
          <p:nvPr/>
        </p:nvSpPr>
        <p:spPr>
          <a:xfrm>
            <a:off x="7287905" y="0"/>
            <a:ext cx="2618096"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lang="en-US" altLang="ja-JP" dirty="0" smtClean="0"/>
              <a:t>3</a:t>
            </a:r>
            <a:r>
              <a:rPr kumimoji="1" lang="en-US" altLang="ja-JP" dirty="0" smtClean="0"/>
              <a:t>  </a:t>
            </a:r>
            <a:r>
              <a:rPr lang="ja-JP" altLang="en-US" dirty="0" smtClean="0"/>
              <a:t>奈良</a:t>
            </a:r>
            <a:r>
              <a:rPr kumimoji="1" lang="ja-JP" altLang="en-US" dirty="0" smtClean="0"/>
              <a:t>県 </a:t>
            </a:r>
            <a:r>
              <a:rPr lang="ja-JP" altLang="en-US" dirty="0"/>
              <a:t>生駒</a:t>
            </a:r>
            <a:r>
              <a:rPr lang="ja-JP" altLang="en-US" dirty="0" smtClean="0"/>
              <a:t>市</a:t>
            </a:r>
            <a:r>
              <a:rPr kumimoji="1" lang="en-US" altLang="ja-JP" dirty="0" smtClean="0"/>
              <a:t>〉</a:t>
            </a:r>
          </a:p>
          <a:p>
            <a:pPr algn="ctr"/>
            <a:endParaRPr kumimoji="1" lang="ja-JP" altLang="en-US" dirty="0"/>
          </a:p>
        </p:txBody>
      </p:sp>
    </p:spTree>
    <p:extLst>
      <p:ext uri="{BB962C8B-B14F-4D97-AF65-F5344CB8AC3E}">
        <p14:creationId xmlns:p14="http://schemas.microsoft.com/office/powerpoint/2010/main" val="1661796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706190" y="1087119"/>
            <a:ext cx="8658722" cy="96837"/>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6329" name="テキスト ボックス 1"/>
          <p:cNvSpPr txBox="1">
            <a:spLocks noChangeArrowheads="1"/>
          </p:cNvSpPr>
          <p:nvPr/>
        </p:nvSpPr>
        <p:spPr bwMode="auto">
          <a:xfrm>
            <a:off x="796086" y="497618"/>
            <a:ext cx="83452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algn="ctr" eaLnBrk="1" hangingPunct="1">
              <a:lnSpc>
                <a:spcPct val="100000"/>
              </a:lnSpc>
              <a:spcBef>
                <a:spcPct val="0"/>
              </a:spcBef>
              <a:buFontTx/>
              <a:buNone/>
            </a:pPr>
            <a:r>
              <a:rPr lang="ja-JP" altLang="en-US" sz="3200" dirty="0" smtClean="0">
                <a:latin typeface="HGP創英角ｺﾞｼｯｸUB" pitchFamily="50" charset="-128"/>
                <a:ea typeface="HGP創英角ｺﾞｼｯｸUB" pitchFamily="50" charset="-128"/>
              </a:rPr>
              <a:t>協議体</a:t>
            </a:r>
            <a:r>
              <a:rPr lang="ja-JP" altLang="en-US" sz="3200" dirty="0">
                <a:latin typeface="HGP創英角ｺﾞｼｯｸUB" pitchFamily="50" charset="-128"/>
                <a:ea typeface="HGP創英角ｺﾞｼｯｸUB" pitchFamily="50" charset="-128"/>
              </a:rPr>
              <a:t>と生活支援コーディネーターについて</a:t>
            </a:r>
          </a:p>
        </p:txBody>
      </p:sp>
      <p:sp>
        <p:nvSpPr>
          <p:cNvPr id="56330" name="テキスト ボックス 4"/>
          <p:cNvSpPr txBox="1">
            <a:spLocks noChangeArrowheads="1"/>
          </p:cNvSpPr>
          <p:nvPr/>
        </p:nvSpPr>
        <p:spPr bwMode="auto">
          <a:xfrm>
            <a:off x="1393676" y="1340769"/>
            <a:ext cx="76157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第</a:t>
            </a:r>
            <a:r>
              <a:rPr lang="en-US" altLang="ja-JP" sz="2400" dirty="0">
                <a:latin typeface="メイリオ" pitchFamily="50" charset="-128"/>
                <a:ea typeface="メイリオ" pitchFamily="50" charset="-128"/>
                <a:cs typeface="メイリオ" pitchFamily="50" charset="-128"/>
              </a:rPr>
              <a:t>1</a:t>
            </a:r>
            <a:r>
              <a:rPr lang="ja-JP" altLang="en-US" sz="2400" dirty="0">
                <a:latin typeface="メイリオ" pitchFamily="50" charset="-128"/>
                <a:ea typeface="メイリオ" pitchFamily="50" charset="-128"/>
                <a:cs typeface="メイリオ" pitchFamily="50" charset="-128"/>
              </a:rPr>
              <a:t>層：介護保険運営協議会のメンバー＋</a:t>
            </a:r>
            <a:r>
              <a:rPr lang="en-US" altLang="ja-JP" sz="2400" dirty="0">
                <a:latin typeface="メイリオ" pitchFamily="50" charset="-128"/>
                <a:ea typeface="メイリオ" pitchFamily="50" charset="-128"/>
                <a:cs typeface="メイリオ" pitchFamily="50" charset="-128"/>
              </a:rPr>
              <a:t>α</a:t>
            </a:r>
            <a:r>
              <a:rPr lang="ja-JP" altLang="en-US" sz="2400" dirty="0">
                <a:latin typeface="メイリオ" pitchFamily="50" charset="-128"/>
                <a:ea typeface="メイリオ" pitchFamily="50" charset="-128"/>
                <a:cs typeface="メイリオ" pitchFamily="50" charset="-128"/>
              </a:rPr>
              <a:t>で検討</a:t>
            </a:r>
            <a:endParaRPr lang="en-US" altLang="ja-JP" sz="2400" dirty="0">
              <a:latin typeface="メイリオ" pitchFamily="50" charset="-128"/>
              <a:ea typeface="メイリオ" pitchFamily="50" charset="-128"/>
              <a:cs typeface="メイリオ" pitchFamily="50" charset="-128"/>
            </a:endParaRPr>
          </a:p>
        </p:txBody>
      </p:sp>
      <p:sp>
        <p:nvSpPr>
          <p:cNvPr id="30" name="円/楕円 29"/>
          <p:cNvSpPr/>
          <p:nvPr/>
        </p:nvSpPr>
        <p:spPr>
          <a:xfrm>
            <a:off x="909341" y="1327765"/>
            <a:ext cx="322461" cy="387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667"/>
          </a:p>
        </p:txBody>
      </p:sp>
      <p:sp>
        <p:nvSpPr>
          <p:cNvPr id="56332" name="テキスト ボックス 4"/>
          <p:cNvSpPr txBox="1">
            <a:spLocks noChangeArrowheads="1"/>
          </p:cNvSpPr>
          <p:nvPr/>
        </p:nvSpPr>
        <p:spPr bwMode="auto">
          <a:xfrm>
            <a:off x="1677065" y="2263077"/>
            <a:ext cx="70489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市民活動推進課と社会福祉協議会と高齢施策課において</a:t>
            </a:r>
            <a:endParaRPr lang="en-US" altLang="ja-JP" sz="2400" dirty="0">
              <a:latin typeface="メイリオ" pitchFamily="50" charset="-128"/>
              <a:ea typeface="メイリオ" pitchFamily="50" charset="-128"/>
              <a:cs typeface="メイリオ" pitchFamily="50" charset="-128"/>
            </a:endParaRPr>
          </a:p>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ニーズ調査の実施（案）、ボランティアの養成・育成等</a:t>
            </a:r>
          </a:p>
        </p:txBody>
      </p:sp>
      <p:sp>
        <p:nvSpPr>
          <p:cNvPr id="56333" name="テキスト ボックス 4"/>
          <p:cNvSpPr txBox="1">
            <a:spLocks noChangeArrowheads="1"/>
          </p:cNvSpPr>
          <p:nvPr/>
        </p:nvSpPr>
        <p:spPr bwMode="auto">
          <a:xfrm>
            <a:off x="1444233" y="3842996"/>
            <a:ext cx="704899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第</a:t>
            </a:r>
            <a:r>
              <a:rPr lang="en-US" altLang="ja-JP" sz="2400" dirty="0">
                <a:latin typeface="メイリオ" pitchFamily="50" charset="-128"/>
                <a:ea typeface="メイリオ" pitchFamily="50" charset="-128"/>
                <a:cs typeface="メイリオ" pitchFamily="50" charset="-128"/>
              </a:rPr>
              <a:t>2</a:t>
            </a:r>
            <a:r>
              <a:rPr lang="ja-JP" altLang="en-US" sz="2400" dirty="0">
                <a:latin typeface="メイリオ" pitchFamily="50" charset="-128"/>
                <a:ea typeface="メイリオ" pitchFamily="50" charset="-128"/>
                <a:cs typeface="メイリオ" pitchFamily="50" charset="-128"/>
              </a:rPr>
              <a:t>層：市民自治協議会との連携、平成</a:t>
            </a:r>
            <a:r>
              <a:rPr lang="en-US" altLang="ja-JP" sz="2400" dirty="0">
                <a:latin typeface="メイリオ" pitchFamily="50" charset="-128"/>
                <a:ea typeface="メイリオ" pitchFamily="50" charset="-128"/>
                <a:cs typeface="メイリオ" pitchFamily="50" charset="-128"/>
              </a:rPr>
              <a:t>27</a:t>
            </a:r>
            <a:r>
              <a:rPr lang="ja-JP" altLang="en-US" sz="2400" dirty="0">
                <a:latin typeface="メイリオ" pitchFamily="50" charset="-128"/>
                <a:ea typeface="メイリオ" pitchFamily="50" charset="-128"/>
                <a:cs typeface="メイリオ" pitchFamily="50" charset="-128"/>
              </a:rPr>
              <a:t>年度は「勉強会」の立ち上げ</a:t>
            </a:r>
          </a:p>
        </p:txBody>
      </p:sp>
      <p:sp>
        <p:nvSpPr>
          <p:cNvPr id="69" name="円/楕円 68"/>
          <p:cNvSpPr/>
          <p:nvPr/>
        </p:nvSpPr>
        <p:spPr>
          <a:xfrm>
            <a:off x="911919" y="3832737"/>
            <a:ext cx="321172" cy="387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667"/>
          </a:p>
        </p:txBody>
      </p:sp>
      <p:sp>
        <p:nvSpPr>
          <p:cNvPr id="17" name="円/楕円 16"/>
          <p:cNvSpPr/>
          <p:nvPr/>
        </p:nvSpPr>
        <p:spPr>
          <a:xfrm>
            <a:off x="915047" y="4828893"/>
            <a:ext cx="321172" cy="3873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667"/>
          </a:p>
        </p:txBody>
      </p:sp>
      <p:sp>
        <p:nvSpPr>
          <p:cNvPr id="4" name="下矢印 3"/>
          <p:cNvSpPr/>
          <p:nvPr/>
        </p:nvSpPr>
        <p:spPr>
          <a:xfrm>
            <a:off x="4841430" y="1892320"/>
            <a:ext cx="388243" cy="344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337" name="テキスト ボックス 4"/>
          <p:cNvSpPr txBox="1">
            <a:spLocks noChangeArrowheads="1"/>
          </p:cNvSpPr>
          <p:nvPr/>
        </p:nvSpPr>
        <p:spPr bwMode="auto">
          <a:xfrm>
            <a:off x="1511054" y="4793544"/>
            <a:ext cx="7048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kumimoji="1" sz="2800">
                <a:solidFill>
                  <a:schemeClr val="tx1"/>
                </a:solidFill>
                <a:latin typeface="Calibri" pitchFamily="34" charset="0"/>
                <a:ea typeface="ＭＳ Ｐゴシック" charset="-128"/>
              </a:defRPr>
            </a:lvl1pPr>
            <a:lvl2pPr marL="742950" indent="-285750">
              <a:lnSpc>
                <a:spcPct val="90000"/>
              </a:lnSpc>
              <a:spcBef>
                <a:spcPts val="500"/>
              </a:spcBef>
              <a:buFont typeface="Arial" charset="0"/>
              <a:buChar char="•"/>
              <a:defRPr kumimoji="1" sz="2400">
                <a:solidFill>
                  <a:schemeClr val="tx1"/>
                </a:solidFill>
                <a:latin typeface="Calibri" pitchFamily="34" charset="0"/>
                <a:ea typeface="ＭＳ Ｐゴシック" charset="-128"/>
              </a:defRPr>
            </a:lvl2pPr>
            <a:lvl3pPr marL="1143000" indent="-228600">
              <a:lnSpc>
                <a:spcPct val="90000"/>
              </a:lnSpc>
              <a:spcBef>
                <a:spcPts val="500"/>
              </a:spcBef>
              <a:buFont typeface="Arial" charset="0"/>
              <a:buChar char="•"/>
              <a:defRPr kumimoji="1" sz="2000">
                <a:solidFill>
                  <a:schemeClr val="tx1"/>
                </a:solidFill>
                <a:latin typeface="Calibri" pitchFamily="34" charset="0"/>
                <a:ea typeface="ＭＳ Ｐゴシック" charset="-128"/>
              </a:defRPr>
            </a:lvl3pPr>
            <a:lvl4pPr marL="16002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4pPr>
            <a:lvl5pPr marL="2057400" indent="-228600">
              <a:lnSpc>
                <a:spcPct val="90000"/>
              </a:lnSpc>
              <a:spcBef>
                <a:spcPts val="500"/>
              </a:spcBef>
              <a:buFont typeface="Arial" charset="0"/>
              <a:buChar char="•"/>
              <a:defRPr kumimoji="1">
                <a:solidFill>
                  <a:schemeClr val="tx1"/>
                </a:solidFill>
                <a:latin typeface="Calibri" pitchFamily="34" charset="0"/>
                <a:ea typeface="ＭＳ Ｐゴシック" charset="-128"/>
              </a:defRPr>
            </a:lvl5pPr>
            <a:lvl6pPr marL="25146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6pPr>
            <a:lvl7pPr marL="29718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7pPr>
            <a:lvl8pPr marL="34290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8pPr>
            <a:lvl9pPr marL="3886200" indent="-228600" eaLnBrk="0" fontAlgn="base" hangingPunct="0">
              <a:lnSpc>
                <a:spcPct val="90000"/>
              </a:lnSpc>
              <a:spcBef>
                <a:spcPts val="500"/>
              </a:spcBef>
              <a:spcAft>
                <a:spcPct val="0"/>
              </a:spcAft>
              <a:buFont typeface="Arial" charset="0"/>
              <a:buChar char="•"/>
              <a:defRPr kumimoji="1">
                <a:solidFill>
                  <a:schemeClr val="tx1"/>
                </a:solidFill>
                <a:latin typeface="Calibri" pitchFamily="34" charset="0"/>
                <a:ea typeface="ＭＳ Ｐゴシック" charset="-128"/>
              </a:defRPr>
            </a:lvl9pPr>
          </a:lstStyle>
          <a:p>
            <a:pPr eaLnBrk="1" hangingPunct="1">
              <a:lnSpc>
                <a:spcPct val="100000"/>
              </a:lnSpc>
              <a:spcBef>
                <a:spcPct val="0"/>
              </a:spcBef>
              <a:buFontTx/>
              <a:buNone/>
            </a:pPr>
            <a:r>
              <a:rPr lang="ja-JP" altLang="en-US" sz="2400" dirty="0">
                <a:latin typeface="メイリオ" pitchFamily="50" charset="-128"/>
                <a:ea typeface="メイリオ" pitchFamily="50" charset="-128"/>
                <a:cs typeface="メイリオ" pitchFamily="50" charset="-128"/>
              </a:rPr>
              <a:t>ひまわりの集い等を全市拡大していく方法論の検討等</a:t>
            </a:r>
            <a:endParaRPr lang="en-US" altLang="ja-JP" sz="2400" dirty="0">
              <a:latin typeface="メイリオ" pitchFamily="50" charset="-128"/>
              <a:ea typeface="メイリオ" pitchFamily="50" charset="-128"/>
              <a:cs typeface="メイリオ" pitchFamily="50" charset="-128"/>
            </a:endParaRPr>
          </a:p>
        </p:txBody>
      </p:sp>
      <p:sp>
        <p:nvSpPr>
          <p:cNvPr id="23" name="正方形/長方形 22"/>
          <p:cNvSpPr/>
          <p:nvPr/>
        </p:nvSpPr>
        <p:spPr>
          <a:xfrm>
            <a:off x="7059233" y="-48294"/>
            <a:ext cx="3072627"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事例３</a:t>
            </a:r>
            <a:r>
              <a:rPr kumimoji="1" lang="en-US" altLang="ja-JP" dirty="0" smtClean="0"/>
              <a:t> </a:t>
            </a:r>
            <a:r>
              <a:rPr kumimoji="1" lang="ja-JP" altLang="en-US" dirty="0" smtClean="0"/>
              <a:t>　奈良県 生駒市</a:t>
            </a:r>
            <a:r>
              <a:rPr kumimoji="1" lang="en-US" altLang="ja-JP" dirty="0" smtClean="0"/>
              <a:t>〉</a:t>
            </a:r>
            <a:endParaRPr kumimoji="1" lang="ja-JP" altLang="en-US" dirty="0"/>
          </a:p>
        </p:txBody>
      </p:sp>
      <p:sp>
        <p:nvSpPr>
          <p:cNvPr id="14"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41</a:t>
            </a:fld>
            <a:endParaRPr lang="en-US" altLang="ja-JP" sz="1600" b="1" dirty="0">
              <a:solidFill>
                <a:prstClr val="black"/>
              </a:solidFill>
              <a:latin typeface="+mn-ea"/>
            </a:endParaRPr>
          </a:p>
        </p:txBody>
      </p:sp>
    </p:spTree>
    <p:extLst>
      <p:ext uri="{BB962C8B-B14F-4D97-AF65-F5344CB8AC3E}">
        <p14:creationId xmlns:p14="http://schemas.microsoft.com/office/powerpoint/2010/main" val="6121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 10"/>
          <p:cNvSpPr>
            <a:spLocks noGrp="1"/>
          </p:cNvSpPr>
          <p:nvPr>
            <p:ph idx="1"/>
          </p:nvPr>
        </p:nvSpPr>
        <p:spPr>
          <a:xfrm>
            <a:off x="149896" y="4437112"/>
            <a:ext cx="8781546" cy="2088232"/>
          </a:xfrm>
          <a:ln w="31750" cmpd="dbl">
            <a:solidFill>
              <a:schemeClr val="dk1">
                <a:shade val="95000"/>
                <a:satMod val="105000"/>
              </a:schemeClr>
            </a:solidFill>
          </a:ln>
        </p:spPr>
        <p:txBody>
          <a:bodyPr anchor="ctr">
            <a:noAutofit/>
          </a:bodyPr>
          <a:lstStyle/>
          <a:p>
            <a:pPr>
              <a:buFont typeface="Wingdings" pitchFamily="2" charset="2"/>
              <a:buChar char="Ø"/>
            </a:pPr>
            <a:r>
              <a:rPr kumimoji="1" lang="ja-JP" altLang="en-US" sz="2200" dirty="0" smtClean="0"/>
              <a:t>面　          積</a:t>
            </a:r>
            <a:r>
              <a:rPr lang="ja-JP" altLang="en-US" sz="2200" dirty="0" smtClean="0"/>
              <a:t>：</a:t>
            </a:r>
            <a:r>
              <a:rPr kumimoji="1" lang="ja-JP" altLang="en-US" sz="2200" dirty="0" smtClean="0"/>
              <a:t>３８．６４平方ｋｍ</a:t>
            </a:r>
            <a:endParaRPr kumimoji="1" lang="en-US" altLang="ja-JP" sz="2200" dirty="0" smtClean="0"/>
          </a:p>
          <a:p>
            <a:pPr>
              <a:buFont typeface="Wingdings" pitchFamily="2" charset="2"/>
              <a:buChar char="Ø"/>
            </a:pPr>
            <a:r>
              <a:rPr lang="ja-JP" altLang="en-US" sz="2200" dirty="0" smtClean="0"/>
              <a:t>人             口：２０，６３４人</a:t>
            </a:r>
            <a:endParaRPr lang="en-US" altLang="ja-JP" sz="2200" dirty="0" smtClean="0"/>
          </a:p>
          <a:p>
            <a:pPr>
              <a:buFont typeface="Wingdings" pitchFamily="2" charset="2"/>
              <a:buChar char="Ø"/>
            </a:pPr>
            <a:r>
              <a:rPr kumimoji="1" lang="ja-JP" altLang="en-US" sz="2200" dirty="0" smtClean="0"/>
              <a:t>高齢者人口：５，４０９人（高齢化率：２６．６％）</a:t>
            </a:r>
            <a:endParaRPr kumimoji="1" lang="en-US" altLang="ja-JP" sz="2200" dirty="0" smtClean="0"/>
          </a:p>
          <a:p>
            <a:pPr>
              <a:buFont typeface="Wingdings" pitchFamily="2" charset="2"/>
              <a:buChar char="Ø"/>
            </a:pPr>
            <a:r>
              <a:rPr lang="ja-JP" altLang="en-US" sz="2200" dirty="0" smtClean="0"/>
              <a:t>要介護認定者数：８３</a:t>
            </a:r>
            <a:r>
              <a:rPr lang="ja-JP" altLang="en-US" sz="2200" dirty="0"/>
              <a:t>３</a:t>
            </a:r>
            <a:r>
              <a:rPr lang="ja-JP" altLang="en-US" sz="2200" dirty="0" smtClean="0"/>
              <a:t>人（第２号被保険者２</a:t>
            </a:r>
            <a:r>
              <a:rPr lang="ja-JP" altLang="en-US" sz="2200" dirty="0"/>
              <a:t>９</a:t>
            </a:r>
            <a:r>
              <a:rPr lang="ja-JP" altLang="en-US" sz="2200" dirty="0" smtClean="0"/>
              <a:t>人を含む）</a:t>
            </a:r>
            <a:endParaRPr lang="en-US" altLang="ja-JP" sz="2200" dirty="0" smtClean="0"/>
          </a:p>
          <a:p>
            <a:pPr>
              <a:buFont typeface="Wingdings" pitchFamily="2" charset="2"/>
              <a:buChar char="Ø"/>
            </a:pPr>
            <a:r>
              <a:rPr lang="ja-JP" altLang="en-US" sz="2000" dirty="0" smtClean="0"/>
              <a:t>要介護認定率：１５．４％　　　　　　　　　</a:t>
            </a:r>
            <a:r>
              <a:rPr kumimoji="1" lang="ja-JP" altLang="en-US" sz="1800" dirty="0" smtClean="0"/>
              <a:t>（平成２７年４月１日現在）</a:t>
            </a:r>
            <a:endParaRPr kumimoji="1" lang="ja-JP" altLang="en-US" sz="1800" dirty="0"/>
          </a:p>
        </p:txBody>
      </p:sp>
      <p:pic>
        <p:nvPicPr>
          <p:cNvPr id="20482" name="Picture 2" descr="http://www.chizumaru.com/area/images/map/mesh_11.gif"/>
          <p:cNvPicPr>
            <a:picLocks noChangeAspect="1" noChangeArrowheads="1"/>
          </p:cNvPicPr>
          <p:nvPr/>
        </p:nvPicPr>
        <p:blipFill>
          <a:blip r:embed="rId3" cstate="print"/>
          <a:srcRect/>
          <a:stretch>
            <a:fillRect/>
          </a:stretch>
        </p:blipFill>
        <p:spPr bwMode="auto">
          <a:xfrm>
            <a:off x="149896" y="692696"/>
            <a:ext cx="6597304" cy="3600400"/>
          </a:xfrm>
          <a:prstGeom prst="rect">
            <a:avLst/>
          </a:prstGeom>
          <a:noFill/>
        </p:spPr>
      </p:pic>
      <p:sp>
        <p:nvSpPr>
          <p:cNvPr id="15" name="角丸四角形 14"/>
          <p:cNvSpPr/>
          <p:nvPr/>
        </p:nvSpPr>
        <p:spPr>
          <a:xfrm>
            <a:off x="6981225" y="1844824"/>
            <a:ext cx="2574286"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b="1" dirty="0" smtClean="0">
                <a:solidFill>
                  <a:srgbClr val="FF0000"/>
                </a:solidFill>
                <a:latin typeface="HG丸ｺﾞｼｯｸM-PRO" pitchFamily="50" charset="-128"/>
                <a:ea typeface="HG丸ｺﾞｼｯｸM-PRO" pitchFamily="50" charset="-128"/>
              </a:rPr>
              <a:t>町のイメージキャラクター</a:t>
            </a:r>
            <a:endParaRPr kumimoji="1" lang="en-US" altLang="ja-JP" sz="1200" b="1" dirty="0" smtClean="0">
              <a:solidFill>
                <a:srgbClr val="FF0000"/>
              </a:solidFill>
              <a:latin typeface="HG丸ｺﾞｼｯｸM-PRO" pitchFamily="50" charset="-128"/>
              <a:ea typeface="HG丸ｺﾞｼｯｸM-PRO" pitchFamily="50" charset="-128"/>
            </a:endParaRPr>
          </a:p>
          <a:p>
            <a:pPr algn="ctr"/>
            <a:r>
              <a:rPr lang="ja-JP" altLang="en-US" sz="1200" b="1" dirty="0" smtClean="0">
                <a:solidFill>
                  <a:srgbClr val="FF0000"/>
                </a:solidFill>
                <a:latin typeface="HG丸ｺﾞｼｯｸM-PRO" pitchFamily="50" charset="-128"/>
                <a:ea typeface="HG丸ｺﾞｼｯｸM-PRO" pitchFamily="50" charset="-128"/>
              </a:rPr>
              <a:t>“よしみん”</a:t>
            </a:r>
            <a:endParaRPr kumimoji="1" lang="ja-JP" altLang="en-US" sz="1200" b="1" dirty="0">
              <a:solidFill>
                <a:srgbClr val="FF0000"/>
              </a:solidFill>
              <a:latin typeface="HG丸ｺﾞｼｯｸM-PRO" pitchFamily="50" charset="-128"/>
              <a:ea typeface="HG丸ｺﾞｼｯｸM-PRO" pitchFamily="50" charset="-128"/>
            </a:endParaRPr>
          </a:p>
        </p:txBody>
      </p:sp>
      <p:pic>
        <p:nvPicPr>
          <p:cNvPr id="3" name="Picture 2"/>
          <p:cNvPicPr>
            <a:picLocks noChangeAspect="1" noChangeArrowheads="1"/>
          </p:cNvPicPr>
          <p:nvPr/>
        </p:nvPicPr>
        <p:blipFill>
          <a:blip r:embed="rId4" cstate="print"/>
          <a:srcRect/>
          <a:stretch>
            <a:fillRect/>
          </a:stretch>
        </p:blipFill>
        <p:spPr bwMode="auto">
          <a:xfrm>
            <a:off x="7293260" y="2636912"/>
            <a:ext cx="2028225" cy="1740313"/>
          </a:xfrm>
          <a:prstGeom prst="rect">
            <a:avLst/>
          </a:prstGeom>
          <a:noFill/>
          <a:ln w="9525">
            <a:noFill/>
            <a:miter lim="800000"/>
            <a:headEnd/>
            <a:tailEnd/>
          </a:ln>
          <a:effectLst/>
        </p:spPr>
      </p:pic>
      <p:cxnSp>
        <p:nvCxnSpPr>
          <p:cNvPr id="9" name="直線矢印コネクタ 8"/>
          <p:cNvCxnSpPr/>
          <p:nvPr/>
        </p:nvCxnSpPr>
        <p:spPr>
          <a:xfrm flipH="1" flipV="1">
            <a:off x="4304928" y="2348880"/>
            <a:ext cx="3144350" cy="1152128"/>
          </a:xfrm>
          <a:prstGeom prst="straightConnector1">
            <a:avLst/>
          </a:prstGeom>
          <a:ln w="3175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4" name="タイトル 3"/>
          <p:cNvSpPr>
            <a:spLocks noGrp="1"/>
          </p:cNvSpPr>
          <p:nvPr>
            <p:ph type="title"/>
          </p:nvPr>
        </p:nvSpPr>
        <p:spPr/>
        <p:txBody>
          <a:bodyPr/>
          <a:lstStyle/>
          <a:p>
            <a:endParaRPr kumimoji="1" lang="ja-JP" altLang="en-US" dirty="0"/>
          </a:p>
        </p:txBody>
      </p:sp>
      <p:sp>
        <p:nvSpPr>
          <p:cNvPr id="10" name="正方形/長方形 9"/>
          <p:cNvSpPr/>
          <p:nvPr/>
        </p:nvSpPr>
        <p:spPr>
          <a:xfrm>
            <a:off x="28591" y="42865"/>
            <a:ext cx="3267241"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ja-JP" altLang="en-US" sz="2400" dirty="0" smtClean="0">
                <a:solidFill>
                  <a:prstClr val="black"/>
                </a:solidFill>
                <a:latin typeface="ＭＳ Ｐゴシック"/>
              </a:rPr>
              <a:t>事例</a:t>
            </a:r>
            <a:r>
              <a:rPr lang="ja-JP" altLang="en-US" sz="2400" dirty="0">
                <a:solidFill>
                  <a:prstClr val="black"/>
                </a:solidFill>
                <a:latin typeface="ＭＳ Ｐゴシック"/>
              </a:rPr>
              <a:t>４　</a:t>
            </a:r>
            <a:r>
              <a:rPr lang="ja-JP" altLang="en-US" sz="2400" dirty="0" smtClean="0">
                <a:solidFill>
                  <a:prstClr val="black"/>
                </a:solidFill>
                <a:latin typeface="ＭＳ Ｐゴシック"/>
              </a:rPr>
              <a:t>埼玉県</a:t>
            </a:r>
            <a:r>
              <a:rPr lang="ja-JP" altLang="en-US" sz="2400" dirty="0">
                <a:solidFill>
                  <a:prstClr val="black"/>
                </a:solidFill>
                <a:latin typeface="ＭＳ Ｐゴシック"/>
              </a:rPr>
              <a:t>　</a:t>
            </a:r>
            <a:r>
              <a:rPr lang="ja-JP" altLang="en-US" sz="2400" dirty="0" smtClean="0">
                <a:solidFill>
                  <a:prstClr val="black"/>
                </a:solidFill>
                <a:latin typeface="ＭＳ Ｐゴシック"/>
              </a:rPr>
              <a:t>吉見町</a:t>
            </a:r>
            <a:endParaRPr lang="en-US" altLang="ja-JP" sz="2400" dirty="0">
              <a:solidFill>
                <a:prstClr val="black"/>
              </a:solidFill>
              <a:latin typeface="ＭＳ Ｐゴシック"/>
            </a:endParaRPr>
          </a:p>
        </p:txBody>
      </p:sp>
      <p:sp>
        <p:nvSpPr>
          <p:cNvPr id="12"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42</a:t>
            </a:fld>
            <a:endParaRPr lang="en-US" altLang="ja-JP" sz="1600" b="1" dirty="0">
              <a:solidFill>
                <a:prstClr val="black"/>
              </a:solidFill>
              <a:latin typeface="+mn-ea"/>
            </a:endParaRPr>
          </a:p>
        </p:txBody>
      </p:sp>
    </p:spTree>
    <p:extLst>
      <p:ext uri="{BB962C8B-B14F-4D97-AF65-F5344CB8AC3E}">
        <p14:creationId xmlns:p14="http://schemas.microsoft.com/office/powerpoint/2010/main" val="241512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1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10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1000"/>
                                        <p:tgtEl>
                                          <p:spTgt spid="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1000"/>
                                        <p:tgtEl>
                                          <p:spTgt spid="1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000"/>
                                        <p:tgtEl>
                                          <p:spTgt spid="1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332656"/>
            <a:ext cx="8915400" cy="720080"/>
          </a:xfrm>
          <a:gradFill>
            <a:gsLst>
              <a:gs pos="0">
                <a:schemeClr val="accent5">
                  <a:lumMod val="40000"/>
                  <a:lumOff val="6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ormAutofit/>
          </a:bodyPr>
          <a:lstStyle/>
          <a:p>
            <a:r>
              <a:rPr lang="ja-JP" altLang="en-US" sz="3200" dirty="0" smtClean="0"/>
              <a:t>吉見町介護予防施設「悠友館」</a:t>
            </a:r>
            <a:endParaRPr kumimoji="1" lang="ja-JP" altLang="en-US" sz="3200" dirty="0"/>
          </a:p>
        </p:txBody>
      </p:sp>
      <p:graphicFrame>
        <p:nvGraphicFramePr>
          <p:cNvPr id="5" name="表 4"/>
          <p:cNvGraphicFramePr>
            <a:graphicFrameLocks noGrp="1"/>
          </p:cNvGraphicFramePr>
          <p:nvPr>
            <p:extLst>
              <p:ext uri="{D42A27DB-BD31-4B8C-83A1-F6EECF244321}">
                <p14:modId xmlns:p14="http://schemas.microsoft.com/office/powerpoint/2010/main" val="894536466"/>
              </p:ext>
            </p:extLst>
          </p:nvPr>
        </p:nvGraphicFramePr>
        <p:xfrm>
          <a:off x="506506" y="1124744"/>
          <a:ext cx="8892988" cy="2376264"/>
        </p:xfrm>
        <a:graphic>
          <a:graphicData uri="http://schemas.openxmlformats.org/drawingml/2006/table">
            <a:tbl>
              <a:tblPr firstRow="1" bandRow="1">
                <a:tableStyleId>{5940675A-B579-460E-94D1-54222C63F5DA}</a:tableStyleId>
              </a:tblPr>
              <a:tblGrid>
                <a:gridCol w="2117378"/>
                <a:gridCol w="6775610"/>
              </a:tblGrid>
              <a:tr h="2376264">
                <a:tc>
                  <a:txBody>
                    <a:bodyPr/>
                    <a:lstStyle/>
                    <a:p>
                      <a:r>
                        <a:rPr kumimoji="1" lang="ja-JP" altLang="en-US" sz="1400" dirty="0" smtClean="0">
                          <a:latin typeface="HG丸ｺﾞｼｯｸM-PRO" pitchFamily="50" charset="-128"/>
                          <a:ea typeface="HG丸ｺﾞｼｯｸM-PRO" pitchFamily="50" charset="-128"/>
                        </a:rPr>
                        <a:t>平成１５年４月開館</a:t>
                      </a:r>
                      <a:endParaRPr kumimoji="1" lang="en-US" altLang="ja-JP" sz="1400" dirty="0" smtClean="0">
                        <a:latin typeface="HG丸ｺﾞｼｯｸM-PRO" pitchFamily="50" charset="-128"/>
                        <a:ea typeface="HG丸ｺﾞｼｯｸM-PRO" pitchFamily="50" charset="-128"/>
                      </a:endParaRPr>
                    </a:p>
                    <a:p>
                      <a:endParaRPr kumimoji="1" lang="en-US" altLang="ja-JP" sz="1400" dirty="0" smtClean="0">
                        <a:latin typeface="HG丸ｺﾞｼｯｸM-PRO" pitchFamily="50" charset="-128"/>
                        <a:ea typeface="HG丸ｺﾞｼｯｸM-PRO" pitchFamily="50" charset="-128"/>
                      </a:endParaRPr>
                    </a:p>
                    <a:p>
                      <a:endParaRPr kumimoji="1" lang="en-US" altLang="ja-JP" sz="1400" dirty="0" smtClean="0">
                        <a:latin typeface="HG丸ｺﾞｼｯｸM-PRO" pitchFamily="50" charset="-128"/>
                        <a:ea typeface="HG丸ｺﾞｼｯｸM-PRO" pitchFamily="50" charset="-128"/>
                      </a:endParaRPr>
                    </a:p>
                    <a:p>
                      <a:endParaRPr kumimoji="1" lang="en-US" altLang="ja-JP" sz="1400" dirty="0" smtClean="0">
                        <a:latin typeface="HG丸ｺﾞｼｯｸM-PRO" pitchFamily="50" charset="-128"/>
                        <a:ea typeface="HG丸ｺﾞｼｯｸM-PRO" pitchFamily="50" charset="-128"/>
                      </a:endParaRPr>
                    </a:p>
                    <a:p>
                      <a:endParaRPr kumimoji="1" lang="en-US" altLang="ja-JP" sz="1400" dirty="0" smtClean="0">
                        <a:latin typeface="HG丸ｺﾞｼｯｸM-PRO" pitchFamily="50" charset="-128"/>
                        <a:ea typeface="HG丸ｺﾞｼｯｸM-PRO" pitchFamily="50" charset="-128"/>
                      </a:endParaRPr>
                    </a:p>
                    <a:p>
                      <a:r>
                        <a:rPr kumimoji="1" lang="ja-JP" altLang="en-US" sz="1400" dirty="0" smtClean="0">
                          <a:latin typeface="HG丸ｺﾞｼｯｸM-PRO" pitchFamily="50" charset="-128"/>
                          <a:ea typeface="HG丸ｺﾞｼｯｸM-PRO" pitchFamily="50" charset="-128"/>
                        </a:rPr>
                        <a:t>平成１８年４月</a:t>
                      </a:r>
                      <a:endParaRPr kumimoji="1" lang="en-US" altLang="ja-JP" sz="1400" dirty="0" smtClean="0">
                        <a:latin typeface="HG丸ｺﾞｼｯｸM-PRO" pitchFamily="50" charset="-128"/>
                        <a:ea typeface="HG丸ｺﾞｼｯｸM-PRO" pitchFamily="50" charset="-128"/>
                      </a:endParaRPr>
                    </a:p>
                    <a:p>
                      <a:endParaRPr kumimoji="1" lang="en-US" altLang="ja-JP" sz="1400" dirty="0" smtClean="0">
                        <a:latin typeface="HG丸ｺﾞｼｯｸM-PRO" pitchFamily="50" charset="-128"/>
                        <a:ea typeface="HG丸ｺﾞｼｯｸM-PRO" pitchFamily="50" charset="-128"/>
                      </a:endParaRPr>
                    </a:p>
                    <a:p>
                      <a:endParaRPr kumimoji="1" lang="en-US" altLang="ja-JP" sz="1400" dirty="0" smtClean="0">
                        <a:latin typeface="HG丸ｺﾞｼｯｸM-PRO" pitchFamily="50" charset="-128"/>
                        <a:ea typeface="HG丸ｺﾞｼｯｸM-PRO" pitchFamily="50" charset="-128"/>
                      </a:endParaRPr>
                    </a:p>
                    <a:p>
                      <a:endParaRPr kumimoji="1" lang="en-US" altLang="ja-JP" sz="1400" dirty="0" smtClean="0">
                        <a:latin typeface="HG丸ｺﾞｼｯｸM-PRO" pitchFamily="50" charset="-128"/>
                        <a:ea typeface="HG丸ｺﾞｼｯｸM-PRO" pitchFamily="50" charset="-128"/>
                      </a:endParaRPr>
                    </a:p>
                    <a:p>
                      <a:r>
                        <a:rPr kumimoji="1" lang="ja-JP" altLang="en-US" sz="1400" dirty="0" smtClean="0">
                          <a:latin typeface="HG丸ｺﾞｼｯｸM-PRO" pitchFamily="50" charset="-128"/>
                          <a:ea typeface="HG丸ｺﾞｼｯｸM-PRO" pitchFamily="50" charset="-128"/>
                        </a:rPr>
                        <a:t>平成</a:t>
                      </a:r>
                      <a:r>
                        <a:rPr kumimoji="1" lang="en-US" altLang="ja-JP" sz="1400" dirty="0" smtClean="0">
                          <a:latin typeface="HG丸ｺﾞｼｯｸM-PRO" pitchFamily="50" charset="-128"/>
                          <a:ea typeface="HG丸ｺﾞｼｯｸM-PRO" pitchFamily="50" charset="-128"/>
                        </a:rPr>
                        <a:t>26</a:t>
                      </a:r>
                      <a:r>
                        <a:rPr kumimoji="1" lang="ja-JP" altLang="en-US" sz="1400" dirty="0" smtClean="0">
                          <a:latin typeface="HG丸ｺﾞｼｯｸM-PRO" pitchFamily="50" charset="-128"/>
                          <a:ea typeface="HG丸ｺﾞｼｯｸM-PRO" pitchFamily="50" charset="-128"/>
                        </a:rPr>
                        <a:t>年</a:t>
                      </a:r>
                      <a:r>
                        <a:rPr kumimoji="1" lang="en-US" altLang="ja-JP" sz="1400" dirty="0" smtClean="0">
                          <a:latin typeface="HG丸ｺﾞｼｯｸM-PRO" pitchFamily="50" charset="-128"/>
                          <a:ea typeface="HG丸ｺﾞｼｯｸM-PRO" pitchFamily="50" charset="-128"/>
                        </a:rPr>
                        <a:t>2</a:t>
                      </a:r>
                      <a:r>
                        <a:rPr kumimoji="1" lang="ja-JP" altLang="en-US" sz="1400" dirty="0" smtClean="0">
                          <a:latin typeface="HG丸ｺﾞｼｯｸM-PRO" pitchFamily="50" charset="-128"/>
                          <a:ea typeface="HG丸ｺﾞｼｯｸM-PRO" pitchFamily="50" charset="-128"/>
                        </a:rPr>
                        <a:t>月</a:t>
                      </a:r>
                      <a:endParaRPr kumimoji="1" lang="ja-JP" altLang="en-US" sz="1400" dirty="0">
                        <a:latin typeface="HG丸ｺﾞｼｯｸM-PRO" pitchFamily="50" charset="-128"/>
                        <a:ea typeface="HG丸ｺﾞｼｯｸM-PRO" pitchFamily="50" charset="-128"/>
                      </a:endParaRPr>
                    </a:p>
                  </a:txBody>
                  <a:tcPr marL="99060" marR="99060"/>
                </a:tc>
                <a:tc>
                  <a:txBody>
                    <a:bodyPr/>
                    <a:lstStyle/>
                    <a:p>
                      <a:r>
                        <a:rPr kumimoji="1" lang="ja-JP" altLang="en-US" sz="1400" dirty="0" smtClean="0">
                          <a:latin typeface="HG丸ｺﾞｼｯｸM-PRO" pitchFamily="50" charset="-128"/>
                          <a:ea typeface="HG丸ｺﾞｼｯｸM-PRO" pitchFamily="50" charset="-128"/>
                        </a:rPr>
                        <a:t>平成１４年度に埼玉県の補助事業</a:t>
                      </a:r>
                      <a:r>
                        <a:rPr kumimoji="1" lang="ja-JP" altLang="en-US" sz="1400" b="1" dirty="0" smtClean="0">
                          <a:solidFill>
                            <a:srgbClr val="FF0000"/>
                          </a:solidFill>
                          <a:latin typeface="HG丸ｺﾞｼｯｸM-PRO" pitchFamily="50" charset="-128"/>
                          <a:ea typeface="HG丸ｺﾞｼｯｸM-PRO" pitchFamily="50" charset="-128"/>
                        </a:rPr>
                        <a:t>「介護予防拠点整備事業費補助金」</a:t>
                      </a:r>
                      <a:r>
                        <a:rPr kumimoji="1" lang="ja-JP" altLang="en-US" sz="1400" dirty="0" smtClean="0">
                          <a:latin typeface="HG丸ｺﾞｼｯｸM-PRO" pitchFamily="50" charset="-128"/>
                          <a:ea typeface="HG丸ｺﾞｼｯｸM-PRO" pitchFamily="50" charset="-128"/>
                        </a:rPr>
                        <a:t>を受</a:t>
                      </a:r>
                    </a:p>
                    <a:p>
                      <a:r>
                        <a:rPr kumimoji="1" lang="ja-JP" altLang="en-US" sz="1400" dirty="0" smtClean="0">
                          <a:latin typeface="HG丸ｺﾞｼｯｸM-PRO" pitchFamily="50" charset="-128"/>
                          <a:ea typeface="HG丸ｺﾞｼｯｸM-PRO" pitchFamily="50" charset="-128"/>
                        </a:rPr>
                        <a:t>け、高齢者の健康保持を目的とした介護予防、世代間交流の拠点として、　</a:t>
                      </a:r>
                      <a:r>
                        <a:rPr kumimoji="1" lang="ja-JP" altLang="en-US" sz="1400" b="1" dirty="0" smtClean="0">
                          <a:solidFill>
                            <a:srgbClr val="FF0000"/>
                          </a:solidFill>
                          <a:latin typeface="HG丸ｺﾞｼｯｸM-PRO" pitchFamily="50" charset="-128"/>
                          <a:ea typeface="HG丸ｺﾞｼｯｸM-PRO" pitchFamily="50" charset="-128"/>
                        </a:rPr>
                        <a:t>総事業費　</a:t>
                      </a:r>
                      <a:r>
                        <a:rPr kumimoji="1" lang="en-US" altLang="ja-JP" sz="1400" b="1" dirty="0" smtClean="0">
                          <a:solidFill>
                            <a:srgbClr val="FF0000"/>
                          </a:solidFill>
                          <a:latin typeface="HG丸ｺﾞｼｯｸM-PRO" pitchFamily="50" charset="-128"/>
                          <a:ea typeface="HG丸ｺﾞｼｯｸM-PRO" pitchFamily="50" charset="-128"/>
                        </a:rPr>
                        <a:t>215,292</a:t>
                      </a:r>
                      <a:r>
                        <a:rPr kumimoji="1" lang="ja-JP" altLang="en-US" sz="1400" b="1" dirty="0" smtClean="0">
                          <a:solidFill>
                            <a:srgbClr val="FF0000"/>
                          </a:solidFill>
                          <a:latin typeface="HG丸ｺﾞｼｯｸM-PRO" pitchFamily="50" charset="-128"/>
                          <a:ea typeface="HG丸ｺﾞｼｯｸM-PRO" pitchFamily="50" charset="-128"/>
                        </a:rPr>
                        <a:t>千円</a:t>
                      </a:r>
                      <a:r>
                        <a:rPr kumimoji="1" lang="ja-JP" altLang="en-US" sz="1400" b="1" dirty="0" smtClean="0">
                          <a:solidFill>
                            <a:schemeClr val="tx1"/>
                          </a:solidFill>
                          <a:latin typeface="HG丸ｺﾞｼｯｸM-PRO" pitchFamily="50" charset="-128"/>
                          <a:ea typeface="HG丸ｺﾞｼｯｸM-PRO" pitchFamily="50" charset="-128"/>
                        </a:rPr>
                        <a:t>で</a:t>
                      </a:r>
                      <a:r>
                        <a:rPr kumimoji="1" lang="ja-JP" altLang="en-US" sz="1400" dirty="0" smtClean="0">
                          <a:latin typeface="HG丸ｺﾞｼｯｸM-PRO" pitchFamily="50" charset="-128"/>
                          <a:ea typeface="HG丸ｺﾞｼｯｸM-PRO" pitchFamily="50" charset="-128"/>
                        </a:rPr>
                        <a:t>建設。</a:t>
                      </a:r>
                      <a:endParaRPr kumimoji="1" lang="en-US" altLang="ja-JP" sz="1400" dirty="0" smtClean="0">
                        <a:latin typeface="HG丸ｺﾞｼｯｸM-PRO" pitchFamily="50" charset="-128"/>
                        <a:ea typeface="HG丸ｺﾞｼｯｸM-PRO" pitchFamily="50" charset="-128"/>
                      </a:endParaRPr>
                    </a:p>
                    <a:p>
                      <a:r>
                        <a:rPr kumimoji="1" lang="ja-JP" altLang="en-US" sz="1400" dirty="0" smtClean="0">
                          <a:solidFill>
                            <a:schemeClr val="tx1"/>
                          </a:solidFill>
                          <a:latin typeface="HG丸ｺﾞｼｯｸM-PRO" pitchFamily="50" charset="-128"/>
                          <a:ea typeface="HG丸ｺﾞｼｯｸM-PRO" pitchFamily="50" charset="-128"/>
                        </a:rPr>
                        <a:t>「悠友館」は、約５００㎡の軽運動室をはじめ工芸室、会議室、談話室、多目的ホールを備え運動教室を中心に趣味を生かす教室などを展開。</a:t>
                      </a:r>
                      <a:endParaRPr kumimoji="1" lang="en-US" altLang="ja-JP" sz="1400" dirty="0" smtClean="0">
                        <a:solidFill>
                          <a:schemeClr val="tx1"/>
                        </a:solidFill>
                        <a:latin typeface="HG丸ｺﾞｼｯｸM-PRO" pitchFamily="50" charset="-128"/>
                        <a:ea typeface="HG丸ｺﾞｼｯｸM-PRO" pitchFamily="50" charset="-128"/>
                      </a:endParaRPr>
                    </a:p>
                    <a:p>
                      <a:r>
                        <a:rPr kumimoji="1" lang="ja-JP" altLang="en-US" sz="1400" dirty="0" smtClean="0">
                          <a:solidFill>
                            <a:schemeClr val="tx1"/>
                          </a:solidFill>
                          <a:latin typeface="HG丸ｺﾞｼｯｸM-PRO" pitchFamily="50" charset="-128"/>
                          <a:ea typeface="HG丸ｺﾞｼｯｸM-PRO" pitchFamily="50" charset="-128"/>
                        </a:rPr>
                        <a:t>介護保険制度改正に基づき「悠友館」内に</a:t>
                      </a:r>
                      <a:r>
                        <a:rPr kumimoji="1" lang="ja-JP" altLang="en-US" sz="1400" b="1" dirty="0" smtClean="0">
                          <a:solidFill>
                            <a:srgbClr val="FF0000"/>
                          </a:solidFill>
                          <a:latin typeface="HG丸ｺﾞｼｯｸM-PRO" pitchFamily="50" charset="-128"/>
                          <a:ea typeface="HG丸ｺﾞｼｯｸM-PRO" pitchFamily="50" charset="-128"/>
                        </a:rPr>
                        <a:t>「吉見町地域包括支援センター」</a:t>
                      </a:r>
                      <a:r>
                        <a:rPr kumimoji="1" lang="ja-JP" altLang="en-US" sz="1400" dirty="0" smtClean="0">
                          <a:solidFill>
                            <a:schemeClr val="tx1"/>
                          </a:solidFill>
                          <a:latin typeface="HG丸ｺﾞｼｯｸM-PRO" pitchFamily="50" charset="-128"/>
                          <a:ea typeface="HG丸ｺﾞｼｯｸM-PRO" pitchFamily="50" charset="-128"/>
                        </a:rPr>
                        <a:t>を開設。従来実施していた介護予防教室を地域支援事業に位置づけ現在に至る。平成２６年度は、延べ１９，１１４人の方々が利用。</a:t>
                      </a:r>
                      <a:endParaRPr kumimoji="1" lang="en-US" altLang="ja-JP" sz="1400" dirty="0" smtClean="0">
                        <a:solidFill>
                          <a:schemeClr val="tx1"/>
                        </a:solidFill>
                        <a:latin typeface="HG丸ｺﾞｼｯｸM-PRO" pitchFamily="50" charset="-128"/>
                        <a:ea typeface="HG丸ｺﾞｼｯｸM-PRO" pitchFamily="50" charset="-128"/>
                      </a:endParaRPr>
                    </a:p>
                    <a:p>
                      <a:endParaRPr kumimoji="1" lang="en-US" altLang="ja-JP" sz="1400" dirty="0" smtClean="0">
                        <a:solidFill>
                          <a:schemeClr val="tx1"/>
                        </a:solidFill>
                        <a:latin typeface="HG丸ｺﾞｼｯｸM-PRO" pitchFamily="50" charset="-128"/>
                        <a:ea typeface="HG丸ｺﾞｼｯｸM-PRO" pitchFamily="50" charset="-128"/>
                      </a:endParaRPr>
                    </a:p>
                    <a:p>
                      <a:r>
                        <a:rPr kumimoji="1" lang="ja-JP" altLang="en-US" sz="1400" dirty="0" smtClean="0">
                          <a:solidFill>
                            <a:schemeClr val="tx1"/>
                          </a:solidFill>
                          <a:latin typeface="HG丸ｺﾞｼｯｸM-PRO" pitchFamily="50" charset="-128"/>
                          <a:ea typeface="HG丸ｺﾞｼｯｸM-PRO" pitchFamily="50" charset="-128"/>
                        </a:rPr>
                        <a:t>隣接する保健センターと事務所を統合。</a:t>
                      </a:r>
                      <a:endParaRPr kumimoji="1" lang="en-US" altLang="ja-JP" sz="1400" dirty="0" smtClean="0">
                        <a:solidFill>
                          <a:schemeClr val="tx1"/>
                        </a:solidFill>
                        <a:latin typeface="HG丸ｺﾞｼｯｸM-PRO" pitchFamily="50" charset="-128"/>
                        <a:ea typeface="HG丸ｺﾞｼｯｸM-PRO" pitchFamily="50" charset="-128"/>
                      </a:endParaRPr>
                    </a:p>
                  </a:txBody>
                  <a:tcPr marL="99060" marR="99060"/>
                </a:tc>
              </a:tr>
            </a:tbl>
          </a:graphicData>
        </a:graphic>
      </p:graphicFrame>
      <p:pic>
        <p:nvPicPr>
          <p:cNvPr id="2052" name="Picture 4"/>
          <p:cNvPicPr>
            <a:picLocks noChangeAspect="1" noChangeArrowheads="1"/>
          </p:cNvPicPr>
          <p:nvPr/>
        </p:nvPicPr>
        <p:blipFill>
          <a:blip r:embed="rId3" cstate="print"/>
          <a:srcRect/>
          <a:stretch>
            <a:fillRect/>
          </a:stretch>
        </p:blipFill>
        <p:spPr bwMode="auto">
          <a:xfrm>
            <a:off x="428497" y="3645024"/>
            <a:ext cx="3634285" cy="2592288"/>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4250922" y="3645024"/>
            <a:ext cx="2106234" cy="1404156"/>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7371269" y="3645024"/>
            <a:ext cx="2106234" cy="1458162"/>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7215251" y="5229200"/>
            <a:ext cx="2036745" cy="1410054"/>
          </a:xfrm>
          <a:prstGeom prst="rect">
            <a:avLst/>
          </a:prstGeom>
          <a:noFill/>
          <a:ln w="9525">
            <a:noFill/>
            <a:miter lim="800000"/>
            <a:headEnd/>
            <a:tailEnd/>
          </a:ln>
          <a:effectLst/>
        </p:spPr>
      </p:pic>
      <p:pic>
        <p:nvPicPr>
          <p:cNvPr id="2057" name="Picture 9"/>
          <p:cNvPicPr>
            <a:picLocks noChangeAspect="1" noChangeArrowheads="1"/>
          </p:cNvPicPr>
          <p:nvPr/>
        </p:nvPicPr>
        <p:blipFill>
          <a:blip r:embed="rId7" cstate="print"/>
          <a:srcRect/>
          <a:stretch>
            <a:fillRect/>
          </a:stretch>
        </p:blipFill>
        <p:spPr bwMode="auto">
          <a:xfrm>
            <a:off x="4172914" y="5085184"/>
            <a:ext cx="2028225" cy="1404156"/>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cstate="print"/>
          <a:srcRect/>
          <a:stretch>
            <a:fillRect/>
          </a:stretch>
        </p:blipFill>
        <p:spPr bwMode="auto">
          <a:xfrm>
            <a:off x="5967113" y="4293096"/>
            <a:ext cx="1773671" cy="1296144"/>
          </a:xfrm>
          <a:prstGeom prst="rect">
            <a:avLst/>
          </a:prstGeom>
          <a:noFill/>
          <a:ln w="9525">
            <a:noFill/>
            <a:miter lim="800000"/>
            <a:headEnd/>
            <a:tailEnd/>
          </a:ln>
          <a:effectLst/>
        </p:spPr>
      </p:pic>
      <p:sp>
        <p:nvSpPr>
          <p:cNvPr id="13" name="テキスト ボックス 12"/>
          <p:cNvSpPr txBox="1"/>
          <p:nvPr/>
        </p:nvSpPr>
        <p:spPr>
          <a:xfrm>
            <a:off x="1598627" y="5949280"/>
            <a:ext cx="2418269" cy="261610"/>
          </a:xfrm>
          <a:prstGeom prst="rect">
            <a:avLst/>
          </a:prstGeom>
          <a:solidFill>
            <a:schemeClr val="bg1"/>
          </a:solidFill>
          <a:ln>
            <a:solidFill>
              <a:schemeClr val="tx1"/>
            </a:solidFill>
          </a:ln>
        </p:spPr>
        <p:txBody>
          <a:bodyPr wrap="square" rtlCol="0">
            <a:spAutoFit/>
          </a:bodyPr>
          <a:lstStyle/>
          <a:p>
            <a:pPr algn="ctr"/>
            <a:r>
              <a:rPr lang="ja-JP" altLang="en-US" sz="1100" dirty="0" smtClean="0"/>
              <a:t>吉見町介護予防施設「悠友館」</a:t>
            </a:r>
            <a:endParaRPr kumimoji="1" lang="ja-JP" altLang="en-US" sz="1100" dirty="0"/>
          </a:p>
        </p:txBody>
      </p:sp>
      <p:sp>
        <p:nvSpPr>
          <p:cNvPr id="14" name="テキスト ボックス 13"/>
          <p:cNvSpPr txBox="1"/>
          <p:nvPr/>
        </p:nvSpPr>
        <p:spPr>
          <a:xfrm>
            <a:off x="8541399" y="4869160"/>
            <a:ext cx="936104" cy="261610"/>
          </a:xfrm>
          <a:prstGeom prst="rect">
            <a:avLst/>
          </a:prstGeom>
          <a:solidFill>
            <a:schemeClr val="bg1"/>
          </a:solidFill>
          <a:ln>
            <a:solidFill>
              <a:schemeClr val="tx1"/>
            </a:solidFill>
          </a:ln>
        </p:spPr>
        <p:txBody>
          <a:bodyPr wrap="square" rtlCol="0">
            <a:spAutoFit/>
          </a:bodyPr>
          <a:lstStyle/>
          <a:p>
            <a:pPr algn="ctr"/>
            <a:r>
              <a:rPr lang="ja-JP" altLang="en-US" sz="1100" dirty="0" smtClean="0"/>
              <a:t>工芸室</a:t>
            </a:r>
            <a:endParaRPr kumimoji="1" lang="ja-JP" altLang="en-US" sz="1100" dirty="0"/>
          </a:p>
        </p:txBody>
      </p:sp>
      <p:sp>
        <p:nvSpPr>
          <p:cNvPr id="15" name="テキスト ボックス 14"/>
          <p:cNvSpPr txBox="1"/>
          <p:nvPr/>
        </p:nvSpPr>
        <p:spPr>
          <a:xfrm>
            <a:off x="7215251" y="6381328"/>
            <a:ext cx="780087" cy="261610"/>
          </a:xfrm>
          <a:prstGeom prst="rect">
            <a:avLst/>
          </a:prstGeom>
          <a:solidFill>
            <a:schemeClr val="bg1"/>
          </a:solidFill>
          <a:ln>
            <a:solidFill>
              <a:schemeClr val="tx1"/>
            </a:solidFill>
          </a:ln>
        </p:spPr>
        <p:txBody>
          <a:bodyPr wrap="square" rtlCol="0">
            <a:spAutoFit/>
          </a:bodyPr>
          <a:lstStyle/>
          <a:p>
            <a:pPr algn="ctr"/>
            <a:r>
              <a:rPr lang="ja-JP" altLang="en-US" sz="1100" dirty="0" smtClean="0"/>
              <a:t>会議室</a:t>
            </a:r>
            <a:endParaRPr kumimoji="1" lang="ja-JP" altLang="en-US" sz="1100" dirty="0"/>
          </a:p>
        </p:txBody>
      </p:sp>
      <p:sp>
        <p:nvSpPr>
          <p:cNvPr id="16" name="テキスト ボックス 15"/>
          <p:cNvSpPr txBox="1"/>
          <p:nvPr/>
        </p:nvSpPr>
        <p:spPr>
          <a:xfrm>
            <a:off x="5967113" y="5373216"/>
            <a:ext cx="780087" cy="261610"/>
          </a:xfrm>
          <a:prstGeom prst="rect">
            <a:avLst/>
          </a:prstGeom>
          <a:solidFill>
            <a:schemeClr val="bg1"/>
          </a:solidFill>
          <a:ln>
            <a:solidFill>
              <a:schemeClr val="tx1"/>
            </a:solidFill>
          </a:ln>
        </p:spPr>
        <p:txBody>
          <a:bodyPr wrap="square" rtlCol="0">
            <a:spAutoFit/>
          </a:bodyPr>
          <a:lstStyle/>
          <a:p>
            <a:pPr algn="ctr"/>
            <a:r>
              <a:rPr lang="ja-JP" altLang="en-US" sz="1100" dirty="0" smtClean="0"/>
              <a:t>談話室</a:t>
            </a:r>
            <a:endParaRPr kumimoji="1" lang="ja-JP" altLang="en-US" sz="1100" dirty="0"/>
          </a:p>
        </p:txBody>
      </p:sp>
      <p:sp>
        <p:nvSpPr>
          <p:cNvPr id="17" name="テキスト ボックス 16"/>
          <p:cNvSpPr txBox="1"/>
          <p:nvPr/>
        </p:nvSpPr>
        <p:spPr>
          <a:xfrm>
            <a:off x="4250922" y="4797152"/>
            <a:ext cx="1170130" cy="261610"/>
          </a:xfrm>
          <a:prstGeom prst="rect">
            <a:avLst/>
          </a:prstGeom>
          <a:solidFill>
            <a:schemeClr val="bg1"/>
          </a:solidFill>
          <a:ln>
            <a:solidFill>
              <a:schemeClr val="tx1"/>
            </a:solidFill>
          </a:ln>
        </p:spPr>
        <p:txBody>
          <a:bodyPr wrap="square" rtlCol="0">
            <a:spAutoFit/>
          </a:bodyPr>
          <a:lstStyle/>
          <a:p>
            <a:pPr algn="ctr"/>
            <a:r>
              <a:rPr lang="ja-JP" altLang="en-US" sz="1100" dirty="0" smtClean="0"/>
              <a:t>軽運動室</a:t>
            </a:r>
            <a:endParaRPr lang="en-US" altLang="ja-JP" sz="1100" dirty="0" smtClean="0"/>
          </a:p>
        </p:txBody>
      </p:sp>
      <p:sp>
        <p:nvSpPr>
          <p:cNvPr id="18" name="テキスト ボックス 17"/>
          <p:cNvSpPr txBox="1"/>
          <p:nvPr/>
        </p:nvSpPr>
        <p:spPr>
          <a:xfrm>
            <a:off x="5031009" y="6237312"/>
            <a:ext cx="1170130" cy="261610"/>
          </a:xfrm>
          <a:prstGeom prst="rect">
            <a:avLst/>
          </a:prstGeom>
          <a:solidFill>
            <a:schemeClr val="bg1"/>
          </a:solidFill>
          <a:ln>
            <a:solidFill>
              <a:schemeClr val="tx1"/>
            </a:solidFill>
          </a:ln>
        </p:spPr>
        <p:txBody>
          <a:bodyPr wrap="square" rtlCol="0">
            <a:spAutoFit/>
          </a:bodyPr>
          <a:lstStyle/>
          <a:p>
            <a:pPr algn="ctr"/>
            <a:r>
              <a:rPr lang="ja-JP" altLang="en-US" sz="1100" dirty="0" smtClean="0"/>
              <a:t>多目的ホール</a:t>
            </a:r>
            <a:endParaRPr kumimoji="1" lang="ja-JP" altLang="en-US" sz="1100" dirty="0"/>
          </a:p>
        </p:txBody>
      </p:sp>
      <p:sp>
        <p:nvSpPr>
          <p:cNvPr id="19" name="正方形/長方形 18"/>
          <p:cNvSpPr/>
          <p:nvPr/>
        </p:nvSpPr>
        <p:spPr>
          <a:xfrm>
            <a:off x="7201113" y="-99393"/>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3" name="正方形/長方形 2"/>
          <p:cNvSpPr/>
          <p:nvPr/>
        </p:nvSpPr>
        <p:spPr>
          <a:xfrm>
            <a:off x="1466522" y="6269687"/>
            <a:ext cx="2682478" cy="3732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（地域包括支援センタ－）</a:t>
            </a:r>
            <a:endParaRPr kumimoji="1" lang="en-US" altLang="ja-JP" dirty="0" smtClean="0"/>
          </a:p>
        </p:txBody>
      </p:sp>
      <p:sp>
        <p:nvSpPr>
          <p:cNvPr id="21"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43</a:t>
            </a:fld>
            <a:endParaRPr lang="en-US" altLang="ja-JP" sz="1600" b="1" dirty="0">
              <a:solidFill>
                <a:prstClr val="black"/>
              </a:solidFill>
              <a:latin typeface="+mn-ea"/>
            </a:endParaRPr>
          </a:p>
        </p:txBody>
      </p:sp>
    </p:spTree>
    <p:extLst>
      <p:ext uri="{BB962C8B-B14F-4D97-AF65-F5344CB8AC3E}">
        <p14:creationId xmlns:p14="http://schemas.microsoft.com/office/powerpoint/2010/main" val="295786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1+#ppt_w/2"/>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1+#ppt_w/2"/>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055"/>
                                        </p:tgtEl>
                                        <p:attrNameLst>
                                          <p:attrName>style.visibility</p:attrName>
                                        </p:attrNameLst>
                                      </p:cBhvr>
                                      <p:to>
                                        <p:strVal val="visible"/>
                                      </p:to>
                                    </p:set>
                                    <p:anim calcmode="lin" valueType="num">
                                      <p:cBhvr additive="base">
                                        <p:cTn id="15" dur="500" fill="hold"/>
                                        <p:tgtEl>
                                          <p:spTgt spid="2055"/>
                                        </p:tgtEl>
                                        <p:attrNameLst>
                                          <p:attrName>ppt_x</p:attrName>
                                        </p:attrNameLst>
                                      </p:cBhvr>
                                      <p:tavLst>
                                        <p:tav tm="0">
                                          <p:val>
                                            <p:strVal val="1+#ppt_w/2"/>
                                          </p:val>
                                        </p:tav>
                                        <p:tav tm="100000">
                                          <p:val>
                                            <p:strVal val="#ppt_x"/>
                                          </p:val>
                                        </p:tav>
                                      </p:tavLst>
                                    </p:anim>
                                    <p:anim calcmode="lin" valueType="num">
                                      <p:cBhvr additive="base">
                                        <p:cTn id="16" dur="500" fill="hold"/>
                                        <p:tgtEl>
                                          <p:spTgt spid="205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additive="base">
                                        <p:cTn id="19" dur="500" fill="hold"/>
                                        <p:tgtEl>
                                          <p:spTgt spid="2056"/>
                                        </p:tgtEl>
                                        <p:attrNameLst>
                                          <p:attrName>ppt_x</p:attrName>
                                        </p:attrNameLst>
                                      </p:cBhvr>
                                      <p:tavLst>
                                        <p:tav tm="0">
                                          <p:val>
                                            <p:strVal val="1+#ppt_w/2"/>
                                          </p:val>
                                        </p:tav>
                                        <p:tav tm="100000">
                                          <p:val>
                                            <p:strVal val="#ppt_x"/>
                                          </p:val>
                                        </p:tav>
                                      </p:tavLst>
                                    </p:anim>
                                    <p:anim calcmode="lin" valueType="num">
                                      <p:cBhvr additive="base">
                                        <p:cTn id="20" dur="500" fill="hold"/>
                                        <p:tgtEl>
                                          <p:spTgt spid="2056"/>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057"/>
                                        </p:tgtEl>
                                        <p:attrNameLst>
                                          <p:attrName>style.visibility</p:attrName>
                                        </p:attrNameLst>
                                      </p:cBhvr>
                                      <p:to>
                                        <p:strVal val="visible"/>
                                      </p:to>
                                    </p:set>
                                    <p:anim calcmode="lin" valueType="num">
                                      <p:cBhvr additive="base">
                                        <p:cTn id="23" dur="500" fill="hold"/>
                                        <p:tgtEl>
                                          <p:spTgt spid="2057"/>
                                        </p:tgtEl>
                                        <p:attrNameLst>
                                          <p:attrName>ppt_x</p:attrName>
                                        </p:attrNameLst>
                                      </p:cBhvr>
                                      <p:tavLst>
                                        <p:tav tm="0">
                                          <p:val>
                                            <p:strVal val="1+#ppt_w/2"/>
                                          </p:val>
                                        </p:tav>
                                        <p:tav tm="100000">
                                          <p:val>
                                            <p:strVal val="#ppt_x"/>
                                          </p:val>
                                        </p:tav>
                                      </p:tavLst>
                                    </p:anim>
                                    <p:anim calcmode="lin" valueType="num">
                                      <p:cBhvr additive="base">
                                        <p:cTn id="2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AutoShape 38"/>
          <p:cNvSpPr>
            <a:spLocks noChangeShapeType="1"/>
          </p:cNvSpPr>
          <p:nvPr/>
        </p:nvSpPr>
        <p:spPr bwMode="auto">
          <a:xfrm>
            <a:off x="2768757" y="2492897"/>
            <a:ext cx="0" cy="2157413"/>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p>
        </p:txBody>
      </p:sp>
      <p:sp>
        <p:nvSpPr>
          <p:cNvPr id="1061" name="AutoShape 37"/>
          <p:cNvSpPr>
            <a:spLocks noChangeShapeType="1"/>
          </p:cNvSpPr>
          <p:nvPr/>
        </p:nvSpPr>
        <p:spPr bwMode="auto">
          <a:xfrm flipV="1">
            <a:off x="1754645" y="2492897"/>
            <a:ext cx="0" cy="2219325"/>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a:p>
        </p:txBody>
      </p:sp>
      <p:sp>
        <p:nvSpPr>
          <p:cNvPr id="1070" name="AutoShape 46"/>
          <p:cNvSpPr>
            <a:spLocks noChangeArrowheads="1"/>
          </p:cNvSpPr>
          <p:nvPr/>
        </p:nvSpPr>
        <p:spPr bwMode="auto">
          <a:xfrm>
            <a:off x="740532" y="4797152"/>
            <a:ext cx="3120347" cy="720080"/>
          </a:xfrm>
          <a:prstGeom prst="roundRect">
            <a:avLst>
              <a:gd name="adj" fmla="val 16667"/>
            </a:avLst>
          </a:prstGeom>
          <a:gradFill rotWithShape="0">
            <a:gsLst>
              <a:gs pos="0">
                <a:srgbClr val="FABF8F"/>
              </a:gs>
              <a:gs pos="100000">
                <a:srgbClr val="FABF8F">
                  <a:gamma/>
                  <a:tint val="20000"/>
                  <a:invGamma/>
                </a:srgbClr>
              </a:gs>
            </a:gsLst>
            <a:path path="rect">
              <a:fillToRect r="100000" b="100000"/>
            </a:path>
          </a:gradFill>
          <a:ln w="9525">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sz="1400" dirty="0"/>
          </a:p>
        </p:txBody>
      </p:sp>
      <p:sp>
        <p:nvSpPr>
          <p:cNvPr id="1065" name="AutoShape 41"/>
          <p:cNvSpPr>
            <a:spLocks noChangeArrowheads="1"/>
          </p:cNvSpPr>
          <p:nvPr/>
        </p:nvSpPr>
        <p:spPr bwMode="auto">
          <a:xfrm>
            <a:off x="740532" y="3068960"/>
            <a:ext cx="3120347" cy="792088"/>
          </a:xfrm>
          <a:prstGeom prst="roundRect">
            <a:avLst>
              <a:gd name="adj" fmla="val 16667"/>
            </a:avLst>
          </a:prstGeom>
          <a:gradFill rotWithShape="0">
            <a:gsLst>
              <a:gs pos="0">
                <a:srgbClr val="FABF8F"/>
              </a:gs>
              <a:gs pos="100000">
                <a:srgbClr val="FABF8F">
                  <a:gamma/>
                  <a:tint val="20000"/>
                  <a:invGamma/>
                </a:srgbClr>
              </a:gs>
            </a:gsLst>
            <a:path path="rect">
              <a:fillToRect r="100000" b="100000"/>
            </a:path>
          </a:gradFill>
          <a:ln w="9525">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075" name="AutoShape 51"/>
          <p:cNvSpPr>
            <a:spLocks noChangeArrowheads="1"/>
          </p:cNvSpPr>
          <p:nvPr/>
        </p:nvSpPr>
        <p:spPr bwMode="auto">
          <a:xfrm>
            <a:off x="662523" y="1196752"/>
            <a:ext cx="3120000" cy="720080"/>
          </a:xfrm>
          <a:prstGeom prst="roundRect">
            <a:avLst>
              <a:gd name="adj" fmla="val 16667"/>
            </a:avLst>
          </a:prstGeom>
          <a:gradFill rotWithShape="0">
            <a:gsLst>
              <a:gs pos="0">
                <a:srgbClr val="FABF8F"/>
              </a:gs>
              <a:gs pos="100000">
                <a:srgbClr val="FABF8F">
                  <a:gamma/>
                  <a:tint val="20000"/>
                  <a:invGamma/>
                </a:srgbClr>
              </a:gs>
            </a:gsLst>
            <a:path path="rect">
              <a:fillToRect r="100000" b="100000"/>
            </a:path>
          </a:gradFill>
          <a:ln w="9525">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074" name="Text Box 50"/>
          <p:cNvSpPr txBox="1">
            <a:spLocks noChangeArrowheads="1"/>
          </p:cNvSpPr>
          <p:nvPr/>
        </p:nvSpPr>
        <p:spPr bwMode="auto">
          <a:xfrm>
            <a:off x="1052567" y="1268760"/>
            <a:ext cx="2106234" cy="432048"/>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2060"/>
                </a:solidFill>
                <a:effectLst/>
                <a:latin typeface="HG丸ｺﾞｼｯｸM-PRO" pitchFamily="50" charset="-128"/>
                <a:ea typeface="HG丸ｺﾞｼｯｸM-PRO" pitchFamily="50" charset="-128"/>
                <a:cs typeface="Times New Roman" pitchFamily="18" charset="0"/>
              </a:rPr>
              <a:t>元気な方</a:t>
            </a:r>
            <a:endParaRPr kumimoji="1" lang="ja-JP" sz="20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76" name="Text Box 52"/>
          <p:cNvSpPr txBox="1">
            <a:spLocks noChangeArrowheads="1"/>
          </p:cNvSpPr>
          <p:nvPr/>
        </p:nvSpPr>
        <p:spPr bwMode="auto">
          <a:xfrm>
            <a:off x="2456723" y="764705"/>
            <a:ext cx="6786754" cy="233397"/>
          </a:xfrm>
          <a:prstGeom prst="rect">
            <a:avLst/>
          </a:prstGeom>
          <a:solidFill>
            <a:srgbClr val="FFFFFF"/>
          </a:solidFill>
          <a:ln w="317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14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特定健診　■一般健診　■各種がん検診　■体力測定　■健康教室</a:t>
            </a:r>
            <a:endParaRPr kumimoji="1" lang="ja-JP" sz="32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63" name="Text Box 39"/>
          <p:cNvSpPr txBox="1">
            <a:spLocks noChangeArrowheads="1"/>
          </p:cNvSpPr>
          <p:nvPr/>
        </p:nvSpPr>
        <p:spPr bwMode="auto">
          <a:xfrm>
            <a:off x="4250922" y="1196752"/>
            <a:ext cx="5009754" cy="1741502"/>
          </a:xfrm>
          <a:prstGeom prst="rect">
            <a:avLst/>
          </a:prstGeom>
          <a:solidFill>
            <a:srgbClr val="FFFFFF"/>
          </a:solidFill>
          <a:ln w="3175">
            <a:solidFill>
              <a:srgbClr val="000000"/>
            </a:solidFill>
            <a:miter lim="800000"/>
            <a:headEnd/>
            <a:tailEnd/>
          </a:ln>
        </p:spPr>
        <p:txBody>
          <a:bodyPr vert="horz" wrap="squar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lang="ja-JP" altLang="en-US" sz="1600" dirty="0" smtClean="0">
                <a:latin typeface="HG丸ｺﾞｼｯｸM-PRO" pitchFamily="50" charset="-128"/>
                <a:ea typeface="HG丸ｺﾞｼｯｸM-PRO" pitchFamily="50" charset="-128"/>
                <a:cs typeface="Times New Roman" pitchFamily="18" charset="0"/>
              </a:rPr>
              <a:t>一般介護</a:t>
            </a:r>
            <a:r>
              <a:rPr kumimoji="1" 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予防</a:t>
            </a:r>
            <a:r>
              <a:rPr kumimoji="1" lang="ja-JP"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のびのび体操教室</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初心者コース</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いきいき体操教室</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中級者コース</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にこにこ体操教室</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上級者コース</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元気アップ教室（筋力トレーニング教室）</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元気はつらつ教室</a:t>
            </a:r>
            <a:endPar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（運動器機能向上・口腔機能向上・栄養改善）</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73" name="Text Box 49"/>
          <p:cNvSpPr txBox="1">
            <a:spLocks noChangeArrowheads="1"/>
          </p:cNvSpPr>
          <p:nvPr/>
        </p:nvSpPr>
        <p:spPr bwMode="auto">
          <a:xfrm>
            <a:off x="1364601" y="1916832"/>
            <a:ext cx="1872208" cy="57606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健康づくり</a:t>
            </a:r>
            <a:endPar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dist" defTabSz="914400" rtl="0" eaLnBrk="0" fontAlgn="base" latinLnBrk="0" hangingPunct="0">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介護予防</a:t>
            </a:r>
            <a:endPar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64" name="Text Box 40"/>
          <p:cNvSpPr txBox="1">
            <a:spLocks noChangeArrowheads="1"/>
          </p:cNvSpPr>
          <p:nvPr/>
        </p:nvSpPr>
        <p:spPr bwMode="auto">
          <a:xfrm>
            <a:off x="818541" y="3068961"/>
            <a:ext cx="2769000" cy="531813"/>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2060"/>
                </a:solidFill>
                <a:effectLst/>
                <a:latin typeface="HG丸ｺﾞｼｯｸM-PRO" pitchFamily="50" charset="-128"/>
                <a:ea typeface="HG丸ｺﾞｼｯｸM-PRO" pitchFamily="50" charset="-128"/>
                <a:cs typeface="Times New Roman" pitchFamily="18" charset="0"/>
              </a:rPr>
              <a:t>日常の生活が</a:t>
            </a:r>
            <a:endParaRPr kumimoji="1" lang="ja-JP" sz="20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dist"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2060"/>
                </a:solidFill>
                <a:effectLst/>
                <a:latin typeface="HG丸ｺﾞｼｯｸM-PRO" pitchFamily="50" charset="-128"/>
                <a:ea typeface="HG丸ｺﾞｼｯｸM-PRO" pitchFamily="50" charset="-128"/>
                <a:cs typeface="Times New Roman" pitchFamily="18" charset="0"/>
              </a:rPr>
              <a:t>ちょっと大変な方</a:t>
            </a:r>
            <a:endParaRPr kumimoji="1" lang="ja-JP" sz="20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72" name="Text Box 48"/>
          <p:cNvSpPr txBox="1">
            <a:spLocks noChangeArrowheads="1"/>
          </p:cNvSpPr>
          <p:nvPr/>
        </p:nvSpPr>
        <p:spPr bwMode="auto">
          <a:xfrm>
            <a:off x="4250922" y="3140968"/>
            <a:ext cx="5159778" cy="1080120"/>
          </a:xfrm>
          <a:prstGeom prst="rect">
            <a:avLst/>
          </a:prstGeom>
          <a:solidFill>
            <a:srgbClr val="FFFFFF"/>
          </a:solidFill>
          <a:ln w="317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出前体操教室</a:t>
            </a:r>
            <a:endPar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HG丸ｺﾞｼｯｸM-PRO" pitchFamily="50" charset="-128"/>
                <a:ea typeface="HG丸ｺﾞｼｯｸM-PRO" pitchFamily="50" charset="-128"/>
                <a:cs typeface="Times New Roman" pitchFamily="18" charset="0"/>
              </a:rPr>
              <a:t>　</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地区公民館、生涯学習セ</a:t>
            </a:r>
            <a:r>
              <a:rPr lang="ja-JP" altLang="en-US" sz="1600" dirty="0">
                <a:latin typeface="HG丸ｺﾞｼｯｸM-PRO" pitchFamily="50" charset="-128"/>
                <a:ea typeface="HG丸ｺﾞｼｯｸM-PRO" pitchFamily="50" charset="-128"/>
                <a:cs typeface="Times New Roman" pitchFamily="18" charset="0"/>
              </a:rPr>
              <a:t>ン</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ター、荒川荘</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いきいきサロン等（集会所等）</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■パドル体操　■卓球　■太極拳　など</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60" name="Text Box 36"/>
          <p:cNvSpPr txBox="1">
            <a:spLocks noChangeArrowheads="1"/>
          </p:cNvSpPr>
          <p:nvPr/>
        </p:nvSpPr>
        <p:spPr bwMode="auto">
          <a:xfrm>
            <a:off x="818541" y="3933056"/>
            <a:ext cx="2886321" cy="576064"/>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楽しみながら無理</a:t>
            </a:r>
            <a:endPar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dist" defTabSz="914400" rtl="0" eaLnBrk="0" fontAlgn="base" latinLnBrk="0" hangingPunct="0">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せず健康づくり</a:t>
            </a:r>
            <a:endPar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69" name="Text Box 45"/>
          <p:cNvSpPr txBox="1">
            <a:spLocks noChangeArrowheads="1"/>
          </p:cNvSpPr>
          <p:nvPr/>
        </p:nvSpPr>
        <p:spPr bwMode="auto">
          <a:xfrm>
            <a:off x="974558" y="4797152"/>
            <a:ext cx="2496277" cy="64807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2060"/>
                </a:solidFill>
                <a:effectLst/>
                <a:latin typeface="HG丸ｺﾞｼｯｸM-PRO" pitchFamily="50" charset="-128"/>
                <a:ea typeface="HG丸ｺﾞｼｯｸM-PRO" pitchFamily="50" charset="-128"/>
                <a:cs typeface="Times New Roman" pitchFamily="18" charset="0"/>
              </a:rPr>
              <a:t>日常の生活が</a:t>
            </a:r>
            <a:endParaRPr kumimoji="1" lang="ja-JP" sz="20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dist"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2060"/>
                </a:solidFill>
                <a:effectLst/>
                <a:latin typeface="HG丸ｺﾞｼｯｸM-PRO" pitchFamily="50" charset="-128"/>
                <a:ea typeface="HG丸ｺﾞｼｯｸM-PRO" pitchFamily="50" charset="-128"/>
                <a:cs typeface="Times New Roman" pitchFamily="18" charset="0"/>
              </a:rPr>
              <a:t>大変な方</a:t>
            </a:r>
            <a:endParaRPr kumimoji="1" lang="ja-JP" sz="20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66" name="Text Box 42"/>
          <p:cNvSpPr txBox="1">
            <a:spLocks noChangeArrowheads="1"/>
          </p:cNvSpPr>
          <p:nvPr/>
        </p:nvSpPr>
        <p:spPr bwMode="auto">
          <a:xfrm>
            <a:off x="4250922" y="4437112"/>
            <a:ext cx="5009754" cy="1919238"/>
          </a:xfrm>
          <a:prstGeom prst="rect">
            <a:avLst/>
          </a:prstGeom>
          <a:solidFill>
            <a:srgbClr val="FFFFFF"/>
          </a:solidFill>
          <a:ln w="317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lang="ja-JP" altLang="en-US" sz="1600" dirty="0" smtClean="0">
                <a:latin typeface="HG丸ｺﾞｼｯｸM-PRO" pitchFamily="50" charset="-128"/>
                <a:ea typeface="HG丸ｺﾞｼｯｸM-PRO" pitchFamily="50" charset="-128"/>
                <a:cs typeface="Times New Roman" pitchFamily="18" charset="0"/>
              </a:rPr>
              <a:t>介護予防・生活支援サービス事業</a:t>
            </a:r>
            <a:r>
              <a:rPr kumimoji="1" lang="ja-JP"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リハビリ・リハサロン</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機能回復訓練</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・おたっしゃ</a:t>
            </a:r>
            <a:r>
              <a:rPr kumimoji="1" lang="ja-JP" altLang="en-US" sz="1600" b="0" i="0" u="none" strike="noStrike" cap="none" normalizeH="0" baseline="0" dirty="0" err="1" smtClean="0">
                <a:ln>
                  <a:noFill/>
                </a:ln>
                <a:solidFill>
                  <a:schemeClr val="tx1"/>
                </a:solidFill>
                <a:effectLst/>
                <a:latin typeface="HG丸ｺﾞｼｯｸM-PRO" pitchFamily="50" charset="-128"/>
                <a:ea typeface="HG丸ｺﾞｼｯｸM-PRO" pitchFamily="50" charset="-128"/>
                <a:cs typeface="Times New Roman" pitchFamily="18" charset="0"/>
              </a:rPr>
              <a:t>くらぶ　</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・かろやか</a:t>
            </a:r>
            <a:r>
              <a:rPr kumimoji="1" lang="ja-JP" altLang="en-US" sz="1600" b="0" i="0" u="none" strike="noStrike" cap="none" normalizeH="0" baseline="0" dirty="0" err="1" smtClean="0">
                <a:ln>
                  <a:noFill/>
                </a:ln>
                <a:solidFill>
                  <a:schemeClr val="tx1"/>
                </a:solidFill>
                <a:effectLst/>
                <a:latin typeface="HG丸ｺﾞｼｯｸM-PRO" pitchFamily="50" charset="-128"/>
                <a:ea typeface="HG丸ｺﾞｼｯｸM-PRO" pitchFamily="50" charset="-128"/>
                <a:cs typeface="Times New Roman" pitchFamily="18" charset="0"/>
              </a:rPr>
              <a:t>くらぶ</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　</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■複合型介護予防事業</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とじこもり予防、うつ・認知症予防</a:t>
            </a: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訪問型介護予防事業</a:t>
            </a:r>
            <a:endParaRPr kumimoji="1" lang="ja-JP" altLang="en-US" sz="16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68" name="Text Box 44"/>
          <p:cNvSpPr txBox="1">
            <a:spLocks noChangeArrowheads="1"/>
          </p:cNvSpPr>
          <p:nvPr/>
        </p:nvSpPr>
        <p:spPr bwMode="auto">
          <a:xfrm>
            <a:off x="896549" y="5589240"/>
            <a:ext cx="2652295" cy="648072"/>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身体機能の</a:t>
            </a:r>
            <a:endPar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p>
            <a:pPr marL="0" marR="0" lvl="0" indent="0" algn="dist" defTabSz="914400" rtl="0" eaLnBrk="0" fontAlgn="base" latinLnBrk="0" hangingPunct="0">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維持・改善</a:t>
            </a:r>
            <a:endPar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p:txBody>
      </p:sp>
      <p:sp>
        <p:nvSpPr>
          <p:cNvPr id="1071" name="Text Box 47"/>
          <p:cNvSpPr txBox="1">
            <a:spLocks noChangeArrowheads="1"/>
          </p:cNvSpPr>
          <p:nvPr/>
        </p:nvSpPr>
        <p:spPr bwMode="auto">
          <a:xfrm>
            <a:off x="2846766" y="2636912"/>
            <a:ext cx="702078" cy="28803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悪化</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067" name="Text Box 43"/>
          <p:cNvSpPr txBox="1">
            <a:spLocks noChangeArrowheads="1"/>
          </p:cNvSpPr>
          <p:nvPr/>
        </p:nvSpPr>
        <p:spPr bwMode="auto">
          <a:xfrm>
            <a:off x="350489" y="4509120"/>
            <a:ext cx="788202" cy="28803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改善</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077" name="Rectangle 53"/>
          <p:cNvSpPr>
            <a:spLocks noChangeArrowheads="1"/>
          </p:cNvSpPr>
          <p:nvPr/>
        </p:nvSpPr>
        <p:spPr bwMode="auto">
          <a:xfrm>
            <a:off x="2593504" y="188640"/>
            <a:ext cx="4239622"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a:t>
            </a:r>
            <a:r>
              <a:rPr kumimoji="1" lang="ja-JP" sz="24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介護予防事業イメージ図</a:t>
            </a:r>
            <a:r>
              <a:rPr kumimoji="1" lang="ja-JP" altLang="ja-JP" sz="1200" b="0" i="0" u="none" strike="noStrike" cap="none" normalizeH="0" baseline="0" dirty="0" smtClean="0">
                <a:ln>
                  <a:noFill/>
                </a:ln>
                <a:solidFill>
                  <a:schemeClr val="tx1"/>
                </a:solidFill>
                <a:effectLst/>
                <a:latin typeface="Century" pitchFamily="18" charset="0"/>
                <a:ea typeface="HG丸ｺﾞｼｯｸM-PRO" pitchFamily="50" charset="-128"/>
                <a:cs typeface="Times New Roman" pitchFamily="18" charset="0"/>
              </a:rPr>
              <a:t>〉</a:t>
            </a: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089" name="Rectangle 65"/>
          <p:cNvSpPr>
            <a:spLocks noChangeArrowheads="1"/>
          </p:cNvSpPr>
          <p:nvPr/>
        </p:nvSpPr>
        <p:spPr bwMode="auto">
          <a:xfrm>
            <a:off x="0" y="64785"/>
            <a:ext cx="184731" cy="7848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chemeClr val="tx1"/>
                </a:solidFill>
                <a:effectLst/>
                <a:latin typeface="Arial" pitchFamily="34" charset="0"/>
                <a:ea typeface="ＭＳ Ｐゴシック" pitchFamily="50" charset="-128"/>
              </a:rPr>
              <a:t/>
            </a:r>
            <a:br>
              <a:rPr kumimoji="1" lang="ja-JP" altLang="ja-JP" sz="900" b="0" i="0" u="none" strike="noStrike" cap="none" normalizeH="0" baseline="0" smtClean="0">
                <a:ln>
                  <a:noFill/>
                </a:ln>
                <a:solidFill>
                  <a:schemeClr val="tx1"/>
                </a:solidFill>
                <a:effectLst/>
                <a:latin typeface="Arial" pitchFamily="34" charset="0"/>
                <a:ea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090" name="Rectangle 66"/>
          <p:cNvSpPr>
            <a:spLocks noChangeArrowheads="1"/>
          </p:cNvSpPr>
          <p:nvPr/>
        </p:nvSpPr>
        <p:spPr bwMode="auto">
          <a:xfrm>
            <a:off x="0" y="-4465"/>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092" name="Rectangle 68"/>
          <p:cNvSpPr>
            <a:spLocks noChangeArrowheads="1"/>
          </p:cNvSpPr>
          <p:nvPr/>
        </p:nvSpPr>
        <p:spPr bwMode="auto">
          <a:xfrm>
            <a:off x="0"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47" name="Text Box 40"/>
          <p:cNvSpPr txBox="1">
            <a:spLocks noChangeArrowheads="1"/>
          </p:cNvSpPr>
          <p:nvPr/>
        </p:nvSpPr>
        <p:spPr bwMode="auto">
          <a:xfrm>
            <a:off x="740532" y="1124745"/>
            <a:ext cx="2730303" cy="531813"/>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dist"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6" name="正方形/長方形 25"/>
          <p:cNvSpPr/>
          <p:nvPr/>
        </p:nvSpPr>
        <p:spPr>
          <a:xfrm>
            <a:off x="7201113" y="-99393"/>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2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44</a:t>
            </a:fld>
            <a:endParaRPr lang="en-US" altLang="ja-JP" sz="1600" b="1" dirty="0">
              <a:solidFill>
                <a:prstClr val="black"/>
              </a:solidFill>
              <a:latin typeface="+mn-ea"/>
            </a:endParaRPr>
          </a:p>
        </p:txBody>
      </p:sp>
    </p:spTree>
    <p:extLst>
      <p:ext uri="{BB962C8B-B14F-4D97-AF65-F5344CB8AC3E}">
        <p14:creationId xmlns:p14="http://schemas.microsoft.com/office/powerpoint/2010/main" val="359250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ー 16"/>
          <p:cNvPicPr>
            <a:picLocks noGrp="1" noChangeAspect="1"/>
          </p:cNvPicPr>
          <p:nvPr>
            <p:ph idx="1"/>
          </p:nvPr>
        </p:nvPicPr>
        <p:blipFill>
          <a:blip r:embed="rId2"/>
          <a:stretch>
            <a:fillRect/>
          </a:stretch>
        </p:blipFill>
        <p:spPr>
          <a:xfrm>
            <a:off x="423069" y="446518"/>
            <a:ext cx="8987631" cy="6222842"/>
          </a:xfrm>
          <a:prstGeom prst="rect">
            <a:avLst/>
          </a:prstGeom>
        </p:spPr>
      </p:pic>
      <p:sp>
        <p:nvSpPr>
          <p:cNvPr id="5" name="正方形/長方形 4"/>
          <p:cNvSpPr/>
          <p:nvPr/>
        </p:nvSpPr>
        <p:spPr>
          <a:xfrm>
            <a:off x="7201113" y="-99393"/>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2" name="円/楕円 1"/>
          <p:cNvSpPr/>
          <p:nvPr/>
        </p:nvSpPr>
        <p:spPr>
          <a:xfrm>
            <a:off x="1928664" y="1124744"/>
            <a:ext cx="1944216" cy="252028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p:cNvSpPr/>
          <p:nvPr/>
        </p:nvSpPr>
        <p:spPr>
          <a:xfrm>
            <a:off x="0" y="252450"/>
            <a:ext cx="2808312" cy="50405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dirty="0" smtClean="0"/>
              <a:t>※</a:t>
            </a:r>
            <a:r>
              <a:rPr kumimoji="1" lang="ja-JP" altLang="en-US" sz="2400" dirty="0" smtClean="0"/>
              <a:t>赤枠は総合事業</a:t>
            </a:r>
            <a:endParaRPr kumimoji="1" lang="en-US" altLang="ja-JP" sz="2400" dirty="0" smtClean="0"/>
          </a:p>
        </p:txBody>
      </p:sp>
      <p:sp>
        <p:nvSpPr>
          <p:cNvPr id="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45</a:t>
            </a:fld>
            <a:endParaRPr lang="en-US" altLang="ja-JP" sz="1600" b="1" dirty="0">
              <a:solidFill>
                <a:prstClr val="black"/>
              </a:solidFill>
              <a:latin typeface="+mn-ea"/>
            </a:endParaRPr>
          </a:p>
        </p:txBody>
      </p:sp>
    </p:spTree>
    <p:extLst>
      <p:ext uri="{BB962C8B-B14F-4D97-AF65-F5344CB8AC3E}">
        <p14:creationId xmlns:p14="http://schemas.microsoft.com/office/powerpoint/2010/main" val="146632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a:t>
            </a:r>
            <a:r>
              <a:rPr kumimoji="1" lang="ja-JP" altLang="en-US" dirty="0" smtClean="0"/>
              <a:t>年度からの取り組み</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solidFill>
                  <a:srgbClr val="FF0000"/>
                </a:solidFill>
              </a:rPr>
              <a:t>介護</a:t>
            </a:r>
            <a:r>
              <a:rPr lang="ja-JP" altLang="en-US" dirty="0">
                <a:solidFill>
                  <a:srgbClr val="FF0000"/>
                </a:solidFill>
              </a:rPr>
              <a:t>予防</a:t>
            </a:r>
            <a:r>
              <a:rPr lang="ja-JP" altLang="en-US" dirty="0" smtClean="0">
                <a:solidFill>
                  <a:srgbClr val="FF0000"/>
                </a:solidFill>
              </a:rPr>
              <a:t>リーダー育成教室</a:t>
            </a:r>
            <a:endParaRPr lang="en-US" altLang="ja-JP" dirty="0" smtClean="0">
              <a:solidFill>
                <a:srgbClr val="FF0000"/>
              </a:solidFill>
            </a:endParaRPr>
          </a:p>
          <a:p>
            <a:r>
              <a:rPr lang="ja-JP" altLang="en-US" dirty="0" smtClean="0"/>
              <a:t>お住まいの</a:t>
            </a:r>
            <a:r>
              <a:rPr kumimoji="1" lang="ja-JP" altLang="en-US" dirty="0" smtClean="0"/>
              <a:t>地域の</a:t>
            </a:r>
            <a:r>
              <a:rPr kumimoji="1" lang="ja-JP" altLang="en-US" dirty="0" smtClean="0">
                <a:solidFill>
                  <a:srgbClr val="0070C0"/>
                </a:solidFill>
              </a:rPr>
              <a:t>サロン</a:t>
            </a:r>
            <a:r>
              <a:rPr kumimoji="1" lang="ja-JP" altLang="en-US" dirty="0" smtClean="0"/>
              <a:t>の立ち上げや運営などに積極的に</a:t>
            </a:r>
            <a:r>
              <a:rPr lang="ja-JP" altLang="en-US" dirty="0" smtClean="0"/>
              <a:t>関わり、体操教室を実施。</a:t>
            </a:r>
            <a:endParaRPr lang="en-US" altLang="ja-JP" dirty="0" smtClean="0"/>
          </a:p>
          <a:p>
            <a:pPr marL="0" indent="0">
              <a:buNone/>
            </a:pPr>
            <a:endParaRPr lang="en-US" altLang="ja-JP" dirty="0" smtClean="0"/>
          </a:p>
          <a:p>
            <a:pPr marL="0" indent="0">
              <a:buNone/>
            </a:pPr>
            <a:r>
              <a:rPr lang="ja-JP" altLang="en-US" dirty="0" smtClean="0"/>
              <a:t>地域における</a:t>
            </a:r>
            <a:r>
              <a:rPr kumimoji="1" lang="ja-JP" altLang="en-US" dirty="0" smtClean="0"/>
              <a:t>介護予防事業</a:t>
            </a:r>
            <a:r>
              <a:rPr lang="ja-JP" altLang="en-US" dirty="0" smtClean="0"/>
              <a:t>や</a:t>
            </a:r>
            <a:r>
              <a:rPr kumimoji="1" lang="ja-JP" altLang="en-US" dirty="0" smtClean="0"/>
              <a:t>介護予防活動の担い手となり、普及啓発</a:t>
            </a:r>
            <a:r>
              <a:rPr lang="ja-JP" altLang="en-US" dirty="0" smtClean="0"/>
              <a:t>や実践活動を行う。</a:t>
            </a:r>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248" y="4889966"/>
            <a:ext cx="3958525" cy="194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7201113" y="-99393"/>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7" name="スライド番号プレースホルダ 31"/>
          <p:cNvSpPr txBox="1">
            <a:spLocks/>
          </p:cNvSpPr>
          <p:nvPr/>
        </p:nvSpPr>
        <p:spPr>
          <a:xfrm>
            <a:off x="9412262" y="6579522"/>
            <a:ext cx="493738" cy="25865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AFF62460-EC34-422A-A834-EA8B1E04C307}" type="slidenum">
              <a:rPr lang="en-US" altLang="ja-JP" sz="1600" b="1" smtClean="0">
                <a:solidFill>
                  <a:prstClr val="black"/>
                </a:solidFill>
                <a:latin typeface="+mn-ea"/>
              </a:rPr>
              <a:pPr>
                <a:defRPr/>
              </a:pPr>
              <a:t>46</a:t>
            </a:fld>
            <a:endParaRPr lang="en-US" altLang="ja-JP" sz="1600" b="1" dirty="0">
              <a:solidFill>
                <a:prstClr val="black"/>
              </a:solidFill>
              <a:latin typeface="+mn-ea"/>
            </a:endParaRPr>
          </a:p>
        </p:txBody>
      </p:sp>
    </p:spTree>
    <p:extLst>
      <p:ext uri="{BB962C8B-B14F-4D97-AF65-F5344CB8AC3E}">
        <p14:creationId xmlns:p14="http://schemas.microsoft.com/office/powerpoint/2010/main" val="371795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706090"/>
          </a:xfrm>
        </p:spPr>
        <p:txBody>
          <a:bodyPr>
            <a:normAutofit fontScale="90000"/>
          </a:bodyPr>
          <a:lstStyle/>
          <a:p>
            <a:r>
              <a:rPr lang="ja-JP" altLang="en-US" dirty="0" smtClean="0"/>
              <a:t>介護予防ボランティア活動状況</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30058184"/>
              </p:ext>
            </p:extLst>
          </p:nvPr>
        </p:nvGraphicFramePr>
        <p:xfrm>
          <a:off x="626330" y="1772816"/>
          <a:ext cx="8312714" cy="1584176"/>
        </p:xfrm>
        <a:graphic>
          <a:graphicData uri="http://schemas.openxmlformats.org/drawingml/2006/table">
            <a:tbl>
              <a:tblPr firstRow="1" firstCol="1" bandRow="1">
                <a:tableStyleId>{5C22544A-7EE6-4342-B048-85BDC9FD1C3A}</a:tableStyleId>
              </a:tblPr>
              <a:tblGrid>
                <a:gridCol w="1794199"/>
                <a:gridCol w="1716191"/>
                <a:gridCol w="747078"/>
                <a:gridCol w="747078"/>
                <a:gridCol w="827042"/>
                <a:gridCol w="827042"/>
                <a:gridCol w="827042"/>
                <a:gridCol w="827042"/>
              </a:tblGrid>
              <a:tr h="737130">
                <a:tc>
                  <a:txBody>
                    <a:bodyPr/>
                    <a:lstStyle/>
                    <a:p>
                      <a:pPr algn="ctr">
                        <a:spcAft>
                          <a:spcPts val="0"/>
                        </a:spcAft>
                      </a:pPr>
                      <a:r>
                        <a:rPr lang="en-US" sz="120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r>
                        <a:rPr lang="en-US" altLang="ja-JP" sz="2000" dirty="0" smtClean="0"/>
                        <a:t>7/10</a:t>
                      </a:r>
                      <a:endParaRPr lang="ja-JP" altLang="en-US" sz="2000" dirty="0"/>
                    </a:p>
                  </a:txBody>
                  <a:tcPr marL="74295" marR="74295" marT="0" marB="0" anchor="ctr"/>
                </a:tc>
                <a:tc>
                  <a:txBody>
                    <a:bodyPr/>
                    <a:lstStyle/>
                    <a:p>
                      <a:pPr algn="ctr"/>
                      <a:r>
                        <a:rPr lang="en-US" altLang="ja-JP" sz="2000" dirty="0" smtClean="0"/>
                        <a:t>7/11</a:t>
                      </a:r>
                      <a:endParaRPr lang="ja-JP" altLang="en-US" sz="2000" dirty="0"/>
                    </a:p>
                  </a:txBody>
                  <a:tcPr marL="74295" marR="74295" marT="0" marB="0" anchor="ctr"/>
                </a:tc>
                <a:tc>
                  <a:txBody>
                    <a:bodyPr/>
                    <a:lstStyle/>
                    <a:p>
                      <a:pPr algn="ctr"/>
                      <a:r>
                        <a:rPr lang="en-US" altLang="ja-JP" sz="2000" dirty="0" smtClean="0"/>
                        <a:t>7/12</a:t>
                      </a:r>
                      <a:endParaRPr lang="ja-JP" altLang="en-US" sz="2000" dirty="0"/>
                    </a:p>
                  </a:txBody>
                  <a:tcPr marL="74295" marR="74295" marT="0" marB="0" anchor="ctr"/>
                </a:tc>
                <a:tc>
                  <a:txBody>
                    <a:bodyPr/>
                    <a:lstStyle/>
                    <a:p>
                      <a:pPr algn="ctr"/>
                      <a:r>
                        <a:rPr lang="en-US" altLang="ja-JP" sz="2000" dirty="0" smtClean="0"/>
                        <a:t>7/13</a:t>
                      </a:r>
                      <a:endParaRPr lang="ja-JP" altLang="en-US" sz="2000" dirty="0"/>
                    </a:p>
                  </a:txBody>
                  <a:tcPr marL="74295" marR="74295" marT="0" marB="0" anchor="ctr"/>
                </a:tc>
                <a:tc>
                  <a:txBody>
                    <a:bodyPr/>
                    <a:lstStyle/>
                    <a:p>
                      <a:pPr algn="ctr"/>
                      <a:r>
                        <a:rPr lang="en-US" altLang="ja-JP" sz="2000" dirty="0" smtClean="0"/>
                        <a:t>7/14</a:t>
                      </a:r>
                      <a:endParaRPr lang="ja-JP" altLang="en-US" sz="2000" dirty="0"/>
                    </a:p>
                  </a:txBody>
                  <a:tcPr marL="74295" marR="74295" marT="0" marB="0" anchor="ctr"/>
                </a:tc>
                <a:tc>
                  <a:txBody>
                    <a:bodyPr/>
                    <a:lstStyle/>
                    <a:p>
                      <a:pPr algn="ctr"/>
                      <a:r>
                        <a:rPr lang="en-US" altLang="ja-JP" sz="2000" dirty="0" smtClean="0"/>
                        <a:t>7/15</a:t>
                      </a:r>
                      <a:endParaRPr lang="ja-JP" altLang="en-US" sz="2000" dirty="0"/>
                    </a:p>
                  </a:txBody>
                  <a:tcPr marL="74295" marR="74295" marT="0" marB="0" anchor="ctr"/>
                </a:tc>
              </a:tr>
              <a:tr h="423523">
                <a:tc rowSpan="2">
                  <a:txBody>
                    <a:bodyPr/>
                    <a:lstStyle/>
                    <a:p>
                      <a:pPr algn="just">
                        <a:spcAft>
                          <a:spcPts val="0"/>
                        </a:spcAft>
                      </a:pPr>
                      <a:r>
                        <a:rPr lang="ja-JP" sz="1600" kern="100" dirty="0" smtClean="0">
                          <a:effectLst/>
                        </a:rPr>
                        <a:t>特定健康診査</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altLang="en-US" sz="1200" kern="100" dirty="0" smtClean="0">
                          <a:effectLst/>
                          <a:latin typeface="Century" panose="02040604050505020304" pitchFamily="18" charset="0"/>
                          <a:ea typeface="ＭＳ 明朝" panose="02020609040205080304" pitchFamily="17" charset="-128"/>
                          <a:cs typeface="Times New Roman" panose="02020603050405020304" pitchFamily="18" charset="0"/>
                        </a:rPr>
                        <a:t>ボランティア数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r>
              <a:tr h="423523">
                <a:tc vMerge="1">
                  <a:txBody>
                    <a:bodyPr/>
                    <a:lstStyle/>
                    <a:p>
                      <a:endParaRPr kumimoji="1" lang="ja-JP" altLang="en-US"/>
                    </a:p>
                  </a:txBody>
                  <a:tcPr/>
                </a:tc>
                <a:tc>
                  <a:txBody>
                    <a:bodyPr/>
                    <a:lstStyle/>
                    <a:p>
                      <a:pPr algn="ctr">
                        <a:spcAft>
                          <a:spcPts val="0"/>
                        </a:spcAft>
                      </a:pPr>
                      <a:r>
                        <a:rPr lang="ja-JP" altLang="en-US" sz="1200" kern="100" dirty="0" smtClean="0">
                          <a:effectLst/>
                          <a:latin typeface="Century" panose="02040604050505020304" pitchFamily="18" charset="0"/>
                          <a:ea typeface="ＭＳ 明朝" panose="02020609040205080304" pitchFamily="17" charset="-128"/>
                          <a:cs typeface="Times New Roman" panose="02020603050405020304" pitchFamily="18" charset="0"/>
                        </a:rPr>
                        <a:t>特定健診受診者数</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237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296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198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174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313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en-US" altLang="ja-JP" sz="1600" kern="100" dirty="0" smtClean="0">
                          <a:effectLst/>
                          <a:latin typeface="Century" panose="02040604050505020304" pitchFamily="18" charset="0"/>
                          <a:ea typeface="ＭＳ 明朝" panose="02020609040205080304" pitchFamily="17" charset="-128"/>
                          <a:cs typeface="Times New Roman" panose="02020603050405020304" pitchFamily="18" charset="0"/>
                        </a:rPr>
                        <a:t>212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584691936"/>
              </p:ext>
            </p:extLst>
          </p:nvPr>
        </p:nvGraphicFramePr>
        <p:xfrm>
          <a:off x="662523" y="3732412"/>
          <a:ext cx="8805821" cy="1935804"/>
        </p:xfrm>
        <a:graphic>
          <a:graphicData uri="http://schemas.openxmlformats.org/drawingml/2006/table">
            <a:tbl>
              <a:tblPr firstRow="1" firstCol="1" bandRow="1">
                <a:tableStyleId>{5C22544A-7EE6-4342-B048-85BDC9FD1C3A}</a:tableStyleId>
              </a:tblPr>
              <a:tblGrid>
                <a:gridCol w="3289291"/>
                <a:gridCol w="1230138"/>
                <a:gridCol w="2498819"/>
                <a:gridCol w="889340"/>
                <a:gridCol w="898233"/>
              </a:tblGrid>
              <a:tr h="490099">
                <a:tc>
                  <a:txBody>
                    <a:bodyPr/>
                    <a:lstStyle/>
                    <a:p>
                      <a:pPr algn="just">
                        <a:spcAft>
                          <a:spcPts val="0"/>
                        </a:spcAft>
                      </a:pPr>
                      <a:r>
                        <a:rPr lang="en-US" sz="120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sz="1200" kern="100" dirty="0">
                          <a:effectLst/>
                        </a:rPr>
                        <a:t>延べ参加者数</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sz="1200" kern="100" dirty="0">
                          <a:effectLst/>
                        </a:rPr>
                        <a:t>協力依頼</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sz="1200" kern="100" dirty="0">
                          <a:effectLst/>
                        </a:rPr>
                        <a:t>実動</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sz="1200" kern="100" dirty="0">
                          <a:effectLst/>
                        </a:rPr>
                        <a:t>出席率</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r>
              <a:tr h="360987">
                <a:tc>
                  <a:txBody>
                    <a:bodyPr/>
                    <a:lstStyle/>
                    <a:p>
                      <a:pPr algn="just">
                        <a:spcAft>
                          <a:spcPts val="0"/>
                        </a:spcAft>
                      </a:pPr>
                      <a:r>
                        <a:rPr lang="ja-JP" sz="1400" kern="100" dirty="0">
                          <a:effectLst/>
                        </a:rPr>
                        <a:t>①おたっしゃ</a:t>
                      </a:r>
                      <a:r>
                        <a:rPr lang="ja-JP" sz="1400" kern="100" dirty="0" err="1">
                          <a:effectLst/>
                        </a:rPr>
                        <a:t>く</a:t>
                      </a:r>
                      <a:r>
                        <a:rPr lang="ja-JP" sz="1400" kern="100" dirty="0" err="1" smtClean="0">
                          <a:effectLst/>
                        </a:rPr>
                        <a:t>らぶ</a:t>
                      </a:r>
                      <a:r>
                        <a:rPr lang="ja-JP" altLang="en-US" sz="1400" kern="100" dirty="0" err="1" smtClean="0">
                          <a:effectLst/>
                        </a:rPr>
                        <a:t>　</a:t>
                      </a:r>
                      <a:r>
                        <a:rPr lang="ja-JP" altLang="en-US" sz="1400" kern="100" dirty="0" smtClean="0">
                          <a:effectLst/>
                        </a:rPr>
                        <a:t>　　　　　（４２回）</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altLang="en-US" sz="1400" kern="100" dirty="0" smtClean="0">
                          <a:effectLst/>
                          <a:latin typeface="Century" panose="02040604050505020304" pitchFamily="18" charset="0"/>
                          <a:ea typeface="ＭＳ 明朝" panose="02020609040205080304" pitchFamily="17" charset="-128"/>
                          <a:cs typeface="Times New Roman" panose="02020603050405020304" pitchFamily="18" charset="0"/>
                        </a:rPr>
                        <a:t>５２０</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rowSpan="2">
                  <a:txBody>
                    <a:bodyPr/>
                    <a:lstStyle/>
                    <a:p>
                      <a:pPr algn="ctr">
                        <a:spcAft>
                          <a:spcPts val="0"/>
                        </a:spcAft>
                      </a:pPr>
                      <a:r>
                        <a:rPr lang="ja-JP" altLang="en-US" sz="1800" kern="100" dirty="0" smtClean="0">
                          <a:effectLst/>
                          <a:latin typeface="+mn-lt"/>
                          <a:ea typeface="+mn-ea"/>
                          <a:cs typeface="+mn-cs"/>
                        </a:rPr>
                        <a:t>１９７</a:t>
                      </a:r>
                      <a:r>
                        <a:rPr lang="ja-JP" altLang="en-US" sz="1200" kern="100" dirty="0" smtClean="0">
                          <a:effectLst/>
                          <a:latin typeface="+mn-lt"/>
                          <a:ea typeface="+mn-ea"/>
                          <a:cs typeface="+mn-cs"/>
                        </a:rPr>
                        <a:t>（１回あたり平均４．７人）</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rowSpan="2">
                  <a:txBody>
                    <a:bodyPr/>
                    <a:lstStyle/>
                    <a:p>
                      <a:pPr algn="ctr">
                        <a:spcAft>
                          <a:spcPts val="0"/>
                        </a:spcAft>
                      </a:pPr>
                      <a:r>
                        <a:rPr lang="ja-JP" altLang="en-US" sz="1400" kern="100" dirty="0" smtClean="0">
                          <a:effectLst/>
                          <a:latin typeface="Century" panose="02040604050505020304" pitchFamily="18" charset="0"/>
                          <a:ea typeface="ＭＳ 明朝" panose="02020609040205080304" pitchFamily="17" charset="-128"/>
                          <a:cs typeface="Times New Roman" panose="02020603050405020304" pitchFamily="18" charset="0"/>
                        </a:rPr>
                        <a:t>１０６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rowSpan="2">
                  <a:txBody>
                    <a:bodyPr/>
                    <a:lstStyle/>
                    <a:p>
                      <a:pPr algn="ctr">
                        <a:spcAft>
                          <a:spcPts val="0"/>
                        </a:spcAft>
                      </a:pPr>
                      <a:r>
                        <a:rPr lang="ja-JP" altLang="en-US" sz="1400" kern="100" dirty="0" smtClean="0">
                          <a:effectLst/>
                        </a:rPr>
                        <a:t>５３</a:t>
                      </a:r>
                      <a:r>
                        <a:rPr lang="ja-JP" sz="1400" kern="100" dirty="0" smtClean="0">
                          <a:effectLst/>
                        </a:rPr>
                        <a:t>．</a:t>
                      </a:r>
                      <a:r>
                        <a:rPr lang="ja-JP" altLang="en-US" sz="1400" kern="100" dirty="0" smtClean="0">
                          <a:effectLst/>
                        </a:rPr>
                        <a:t>８</a:t>
                      </a:r>
                      <a:r>
                        <a:rPr lang="ja-JP" sz="1400" kern="100" dirty="0" smtClean="0">
                          <a:effectLst/>
                        </a:rPr>
                        <a:t>％</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r>
              <a:tr h="368014">
                <a:tc>
                  <a:txBody>
                    <a:bodyPr/>
                    <a:lstStyle/>
                    <a:p>
                      <a:pPr algn="just">
                        <a:spcAft>
                          <a:spcPts val="0"/>
                        </a:spcAft>
                      </a:pPr>
                      <a:r>
                        <a:rPr lang="ja-JP" sz="1400" kern="100" dirty="0">
                          <a:effectLst/>
                        </a:rPr>
                        <a:t>②機能回復訓練（リハビリ</a:t>
                      </a:r>
                      <a:r>
                        <a:rPr lang="ja-JP" sz="1400" kern="100" dirty="0" smtClean="0">
                          <a:effectLst/>
                        </a:rPr>
                        <a:t>）</a:t>
                      </a:r>
                      <a:r>
                        <a:rPr lang="ja-JP" altLang="en-US" sz="1400" kern="100" dirty="0" smtClean="0">
                          <a:effectLst/>
                        </a:rPr>
                        <a:t>　（４１回）</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altLang="en-US" sz="1400" kern="100" dirty="0" smtClean="0">
                          <a:effectLst/>
                          <a:latin typeface="Century" panose="02040604050505020304" pitchFamily="18" charset="0"/>
                          <a:ea typeface="ＭＳ 明朝" panose="02020609040205080304" pitchFamily="17" charset="-128"/>
                          <a:cs typeface="Times New Roman" panose="02020603050405020304" pitchFamily="18" charset="0"/>
                        </a:rPr>
                        <a:t>３３９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58352">
                <a:tc>
                  <a:txBody>
                    <a:bodyPr/>
                    <a:lstStyle/>
                    <a:p>
                      <a:pPr algn="just">
                        <a:spcAft>
                          <a:spcPts val="0"/>
                        </a:spcAft>
                      </a:pPr>
                      <a:r>
                        <a:rPr lang="ja-JP" sz="1400" kern="100" dirty="0">
                          <a:effectLst/>
                        </a:rPr>
                        <a:t>③かろやか</a:t>
                      </a:r>
                      <a:r>
                        <a:rPr lang="ja-JP" sz="1400" kern="100" dirty="0" err="1">
                          <a:effectLst/>
                        </a:rPr>
                        <a:t>く</a:t>
                      </a:r>
                      <a:r>
                        <a:rPr lang="ja-JP" sz="1400" kern="100" dirty="0" err="1" smtClean="0">
                          <a:effectLst/>
                        </a:rPr>
                        <a:t>らぶ</a:t>
                      </a:r>
                      <a:r>
                        <a:rPr lang="ja-JP" altLang="en-US" sz="1400" kern="100" dirty="0" smtClean="0">
                          <a:effectLst/>
                        </a:rPr>
                        <a:t>　　　　　　　（４２回）</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altLang="en-US" sz="1400" kern="100" dirty="0" smtClean="0">
                          <a:effectLst/>
                          <a:latin typeface="Century" panose="02040604050505020304" pitchFamily="18" charset="0"/>
                          <a:ea typeface="ＭＳ 明朝" panose="02020609040205080304" pitchFamily="17" charset="-128"/>
                          <a:cs typeface="Times New Roman" panose="02020603050405020304" pitchFamily="18" charset="0"/>
                        </a:rPr>
                        <a:t>６０５</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rowSpan="2">
                  <a:txBody>
                    <a:bodyPr/>
                    <a:lstStyle/>
                    <a:p>
                      <a:pPr algn="ctr">
                        <a:spcAft>
                          <a:spcPts val="0"/>
                        </a:spcAft>
                      </a:pPr>
                      <a:r>
                        <a:rPr lang="ja-JP" altLang="en-US" sz="1800" kern="100" dirty="0" smtClean="0">
                          <a:effectLst/>
                          <a:latin typeface="+mn-lt"/>
                          <a:ea typeface="+mn-ea"/>
                          <a:cs typeface="+mn-cs"/>
                        </a:rPr>
                        <a:t>１３６</a:t>
                      </a:r>
                      <a:r>
                        <a:rPr lang="ja-JP" altLang="en-US" sz="1200" kern="100" dirty="0" smtClean="0">
                          <a:effectLst/>
                          <a:latin typeface="+mn-lt"/>
                          <a:ea typeface="+mn-ea"/>
                          <a:cs typeface="+mn-cs"/>
                        </a:rPr>
                        <a:t>（１回あたり３．２人）</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rowSpan="2">
                  <a:txBody>
                    <a:bodyPr/>
                    <a:lstStyle/>
                    <a:p>
                      <a:pPr algn="ctr">
                        <a:spcAft>
                          <a:spcPts val="0"/>
                        </a:spcAft>
                      </a:pPr>
                      <a:r>
                        <a:rPr lang="ja-JP" altLang="en-US" sz="1400" kern="100" dirty="0" smtClean="0">
                          <a:effectLst/>
                          <a:latin typeface="Century" panose="02040604050505020304" pitchFamily="18" charset="0"/>
                          <a:ea typeface="ＭＳ 明朝" panose="02020609040205080304" pitchFamily="17" charset="-128"/>
                          <a:cs typeface="Times New Roman" panose="02020603050405020304" pitchFamily="18" charset="0"/>
                        </a:rPr>
                        <a:t>８３</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rowSpan="2">
                  <a:txBody>
                    <a:bodyPr/>
                    <a:lstStyle/>
                    <a:p>
                      <a:pPr algn="ctr">
                        <a:spcAft>
                          <a:spcPts val="0"/>
                        </a:spcAft>
                      </a:pPr>
                      <a:r>
                        <a:rPr lang="ja-JP" altLang="en-US" sz="1400" kern="100" dirty="0" smtClean="0">
                          <a:effectLst/>
                        </a:rPr>
                        <a:t>６１</a:t>
                      </a:r>
                      <a:r>
                        <a:rPr lang="ja-JP" sz="1400" kern="100" dirty="0" smtClean="0">
                          <a:effectLst/>
                        </a:rPr>
                        <a:t>．</a:t>
                      </a:r>
                      <a:r>
                        <a:rPr lang="ja-JP" altLang="en-US" sz="1400" kern="100" dirty="0" smtClean="0">
                          <a:effectLst/>
                        </a:rPr>
                        <a:t>０</a:t>
                      </a:r>
                      <a:r>
                        <a:rPr lang="ja-JP" sz="1400" kern="100" dirty="0" smtClean="0">
                          <a:effectLst/>
                        </a:rPr>
                        <a:t>％</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r>
              <a:tr h="358352">
                <a:tc>
                  <a:txBody>
                    <a:bodyPr/>
                    <a:lstStyle/>
                    <a:p>
                      <a:pPr algn="just">
                        <a:spcAft>
                          <a:spcPts val="0"/>
                        </a:spcAft>
                      </a:pPr>
                      <a:r>
                        <a:rPr lang="ja-JP" sz="1400" kern="100" dirty="0">
                          <a:effectLst/>
                        </a:rPr>
                        <a:t>④しゃっきり</a:t>
                      </a:r>
                      <a:r>
                        <a:rPr lang="ja-JP" sz="1400" kern="100" dirty="0" err="1" smtClean="0">
                          <a:effectLst/>
                        </a:rPr>
                        <a:t>くらぶ</a:t>
                      </a:r>
                      <a:r>
                        <a:rPr lang="ja-JP" altLang="en-US" sz="1400" kern="100" dirty="0" err="1" smtClean="0">
                          <a:effectLst/>
                        </a:rPr>
                        <a:t>　　</a:t>
                      </a:r>
                      <a:r>
                        <a:rPr lang="ja-JP" altLang="en-US" sz="1400" kern="100" dirty="0" smtClean="0">
                          <a:effectLst/>
                        </a:rPr>
                        <a:t>　　　　　（４２回）</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a:txBody>
                    <a:bodyPr/>
                    <a:lstStyle/>
                    <a:p>
                      <a:pPr algn="ctr">
                        <a:spcAft>
                          <a:spcPts val="0"/>
                        </a:spcAft>
                      </a:pPr>
                      <a:r>
                        <a:rPr lang="ja-JP" altLang="en-US" sz="1400" kern="100" dirty="0" smtClean="0">
                          <a:effectLst/>
                          <a:latin typeface="Century" panose="02040604050505020304" pitchFamily="18" charset="0"/>
                          <a:ea typeface="ＭＳ 明朝" panose="02020609040205080304" pitchFamily="17" charset="-128"/>
                          <a:cs typeface="Times New Roman" panose="02020603050405020304" pitchFamily="18" charset="0"/>
                        </a:rPr>
                        <a:t>４７２</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4295" marR="74295"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Rectangle 1"/>
          <p:cNvSpPr>
            <a:spLocks noChangeArrowheads="1"/>
          </p:cNvSpPr>
          <p:nvPr/>
        </p:nvSpPr>
        <p:spPr bwMode="auto">
          <a:xfrm>
            <a:off x="662523" y="3356993"/>
            <a:ext cx="37444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平成２</a:t>
            </a:r>
            <a:r>
              <a:rPr kumimoji="0" lang="en-US"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kumimoji="0" lang="ja-JP"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年４月から</a:t>
            </a: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平成２７年</a:t>
            </a:r>
            <a:r>
              <a:rPr kumimoji="0" lang="ja-JP" altLang="en-US" sz="14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0" lang="ja-JP"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月まで　</a:t>
            </a: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947284" y="5661249"/>
            <a:ext cx="84632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その他の活動</a:t>
            </a:r>
            <a:endParaRPr kumimoji="0" lang="ja-JP" altLang="ja-JP" sz="900" b="0" i="0" u="none" strike="noStrike" cap="none" normalizeH="0" baseline="0" dirty="0" smtClean="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高齢者学級への協力　　</a:t>
            </a:r>
            <a:r>
              <a:rPr kumimoji="0" lang="ja-JP" altLang="en-US" sz="1400" b="1" u="sng"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kumimoji="0" lang="ja-JP" altLang="en-US" sz="1400" b="1" u="sng" dirty="0">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0" lang="ja-JP" altLang="ja-JP" sz="1400" b="1" i="0" u="sng"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kumimoji="0" lang="ja-JP" altLang="ja-JP" sz="900" b="0" i="0" u="none" strike="noStrike" cap="none" normalizeH="0" baseline="0" dirty="0" smtClean="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教育委員会生涯学習課との共催で吉見町の健康講座として開催。</a:t>
            </a:r>
            <a:endParaRPr kumimoji="0" lang="ja-JP" altLang="en-US" sz="900" b="0" i="0" u="none" strike="noStrike" cap="none" normalizeH="0" baseline="0" dirty="0" smtClean="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活動としては、受付、案内、資料の配布等。</a:t>
            </a:r>
            <a:r>
              <a:rPr kumimoji="0" lang="ja-JP" altLang="en-US" sz="1400" b="1" u="sng"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３８９</a:t>
            </a:r>
            <a:r>
              <a:rPr kumimoji="0" lang="ja-JP" altLang="en-US" sz="1400" b="1" i="0" u="sng"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a:t>
            </a: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という多数の参加があり、</a:t>
            </a:r>
            <a:endParaRPr kumimoji="0" lang="en-US"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健康講座にも参加している。</a:t>
            </a:r>
            <a:endParaRPr kumimoji="0" lang="ja-JP" altLang="en-US" sz="900" b="0" i="0" u="none" strike="noStrike" cap="none" normalizeH="0" baseline="0" dirty="0" smtClean="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ja-JP"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7" name="正方形/長方形 6"/>
          <p:cNvSpPr/>
          <p:nvPr/>
        </p:nvSpPr>
        <p:spPr>
          <a:xfrm>
            <a:off x="662523" y="1052736"/>
            <a:ext cx="8268919"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smtClean="0">
                <a:latin typeface="+mj-ea"/>
                <a:ea typeface="+mj-ea"/>
              </a:rPr>
              <a:t>介護予防ボランティア登録人数：</a:t>
            </a:r>
            <a:r>
              <a:rPr kumimoji="1" lang="en-US" altLang="ja-JP" sz="2400" b="1" dirty="0" smtClean="0">
                <a:latin typeface="+mj-ea"/>
                <a:ea typeface="+mj-ea"/>
              </a:rPr>
              <a:t>71</a:t>
            </a:r>
            <a:r>
              <a:rPr kumimoji="1" lang="ja-JP" altLang="en-US" sz="2400" b="1" dirty="0" smtClean="0">
                <a:latin typeface="+mj-ea"/>
                <a:ea typeface="+mj-ea"/>
              </a:rPr>
              <a:t>名　（</a:t>
            </a:r>
            <a:r>
              <a:rPr kumimoji="1" lang="en-US" altLang="ja-JP" sz="2400" b="1" dirty="0" smtClean="0">
                <a:latin typeface="+mj-ea"/>
                <a:ea typeface="+mj-ea"/>
              </a:rPr>
              <a:t>H27 .6.12</a:t>
            </a:r>
            <a:r>
              <a:rPr kumimoji="1" lang="ja-JP" altLang="en-US" sz="2400" b="1" dirty="0" smtClean="0">
                <a:latin typeface="+mj-ea"/>
                <a:ea typeface="+mj-ea"/>
              </a:rPr>
              <a:t>時点）</a:t>
            </a:r>
            <a:endParaRPr kumimoji="1" lang="ja-JP" altLang="en-US" sz="2400" b="1" dirty="0">
              <a:latin typeface="+mj-ea"/>
              <a:ea typeface="+mj-ea"/>
            </a:endParaRPr>
          </a:p>
        </p:txBody>
      </p:sp>
      <p:sp>
        <p:nvSpPr>
          <p:cNvPr id="9" name="正方形/長方形 8"/>
          <p:cNvSpPr/>
          <p:nvPr/>
        </p:nvSpPr>
        <p:spPr>
          <a:xfrm>
            <a:off x="7201113" y="-99393"/>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1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47</a:t>
            </a:fld>
            <a:endParaRPr lang="en-US" altLang="ja-JP" sz="1600" b="1" dirty="0">
              <a:solidFill>
                <a:prstClr val="black"/>
              </a:solidFill>
              <a:latin typeface="+mn-ea"/>
            </a:endParaRPr>
          </a:p>
        </p:txBody>
      </p:sp>
    </p:spTree>
    <p:extLst>
      <p:ext uri="{BB962C8B-B14F-4D97-AF65-F5344CB8AC3E}">
        <p14:creationId xmlns:p14="http://schemas.microsoft.com/office/powerpoint/2010/main" val="238067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274638"/>
            <a:ext cx="9283031" cy="1143000"/>
          </a:xfrm>
        </p:spPr>
        <p:txBody>
          <a:bodyPr>
            <a:normAutofit/>
          </a:bodyPr>
          <a:lstStyle/>
          <a:p>
            <a:r>
              <a:rPr lang="ja-JP" altLang="en-US" sz="3600" dirty="0" smtClean="0"/>
              <a:t>介護予防リーダー育成教室の内容</a:t>
            </a:r>
            <a:endParaRPr kumimoji="1" lang="ja-JP" altLang="en-US" sz="3600" dirty="0"/>
          </a:p>
        </p:txBody>
      </p:sp>
      <p:sp>
        <p:nvSpPr>
          <p:cNvPr id="3" name="コンテンツ プレースホルダー 2"/>
          <p:cNvSpPr>
            <a:spLocks noGrp="1"/>
          </p:cNvSpPr>
          <p:nvPr>
            <p:ph idx="1"/>
          </p:nvPr>
        </p:nvSpPr>
        <p:spPr>
          <a:xfrm>
            <a:off x="495300" y="1600200"/>
            <a:ext cx="8915400" cy="5141168"/>
          </a:xfrm>
        </p:spPr>
        <p:txBody>
          <a:bodyPr>
            <a:normAutofit lnSpcReduction="10000"/>
          </a:bodyPr>
          <a:lstStyle/>
          <a:p>
            <a:endParaRPr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r>
              <a:rPr lang="ja-JP" altLang="en-US" dirty="0" smtClean="0"/>
              <a:t>自分自身の介護予防や健康づくりに役立てる。</a:t>
            </a:r>
            <a:endParaRPr lang="en-US" altLang="ja-JP" dirty="0" smtClean="0"/>
          </a:p>
          <a:p>
            <a:endParaRPr kumimoji="1" lang="ja-JP" altLang="en-US" dirty="0"/>
          </a:p>
        </p:txBody>
      </p:sp>
      <p:graphicFrame>
        <p:nvGraphicFramePr>
          <p:cNvPr id="4" name="表 3"/>
          <p:cNvGraphicFramePr>
            <a:graphicFrameLocks noGrp="1"/>
          </p:cNvGraphicFramePr>
          <p:nvPr>
            <p:extLst/>
          </p:nvPr>
        </p:nvGraphicFramePr>
        <p:xfrm>
          <a:off x="1052566" y="1196752"/>
          <a:ext cx="7968090" cy="4608516"/>
        </p:xfrm>
        <a:graphic>
          <a:graphicData uri="http://schemas.openxmlformats.org/drawingml/2006/table">
            <a:tbl>
              <a:tblPr/>
              <a:tblGrid>
                <a:gridCol w="624069"/>
                <a:gridCol w="7344021"/>
              </a:tblGrid>
              <a:tr h="418956">
                <a:tc>
                  <a:txBody>
                    <a:bodyPr/>
                    <a:lstStyle/>
                    <a:p>
                      <a:pPr algn="l" fontAlgn="ctr"/>
                      <a:r>
                        <a:rPr lang="ja-JP" altLang="en-US"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回</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内容（講義及び実技）</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運動と身体活動</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柔軟運動（ストレッチ）</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有酸素運動（ウォーキング）</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筋力運動（筋トレ）</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ロコモティブシンドローム予防体操（ロコトレ）</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体力測定（</a:t>
                      </a:r>
                      <a:r>
                        <a:rPr lang="en-US" altLang="zh-TW" sz="2400" b="0" i="0" u="none" strike="noStrike" dirty="0">
                          <a:solidFill>
                            <a:srgbClr val="000000"/>
                          </a:solidFill>
                          <a:effectLst/>
                          <a:latin typeface="ＭＳ Ｐゴシック" panose="020B0600070205080204" pitchFamily="50" charset="-128"/>
                          <a:ea typeface="ＭＳ Ｐゴシック" panose="020B0600070205080204" pitchFamily="50" charset="-128"/>
                        </a:rPr>
                        <a:t>Ⅰ</a:t>
                      </a:r>
                      <a:r>
                        <a:rPr lang="zh-TW"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7</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アイスブレイク（脳トレ）</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グループワーク</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9</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高齢者の栄養</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956">
                <a:tc>
                  <a:txBody>
                    <a:bodyPr/>
                    <a:lstStyle/>
                    <a:p>
                      <a:pPr algn="r" fontAlgn="ctr"/>
                      <a:r>
                        <a:rPr lang="en-US" altLang="ja-JP" sz="2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10</a:t>
                      </a:r>
                      <a:endParaRPr lang="en-US" altLang="ja-JP"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サロン運営について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正方形/長方形 5"/>
          <p:cNvSpPr/>
          <p:nvPr/>
        </p:nvSpPr>
        <p:spPr>
          <a:xfrm>
            <a:off x="7201113" y="-99393"/>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48</a:t>
            </a:fld>
            <a:endParaRPr lang="en-US" altLang="ja-JP" sz="1600" b="1" dirty="0">
              <a:solidFill>
                <a:prstClr val="black"/>
              </a:solidFill>
              <a:latin typeface="+mn-ea"/>
            </a:endParaRPr>
          </a:p>
        </p:txBody>
      </p:sp>
    </p:spTree>
    <p:extLst>
      <p:ext uri="{BB962C8B-B14F-4D97-AF65-F5344CB8AC3E}">
        <p14:creationId xmlns:p14="http://schemas.microsoft.com/office/powerpoint/2010/main" val="350189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16463" y="2924944"/>
            <a:ext cx="9711529" cy="3744416"/>
          </a:xfrm>
          <a:prstGeom prst="rect">
            <a:avLst/>
          </a:prstGeom>
          <a:ln w="41275" cmpd="dbl">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442610" y="179348"/>
            <a:ext cx="6786754" cy="369332"/>
          </a:xfrm>
          <a:prstGeom prst="rect">
            <a:avLst/>
          </a:prstGeom>
          <a:solidFill>
            <a:srgbClr val="FFDF7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dirty="0" smtClean="0"/>
              <a:t>新しい包括的支援事業（新規４事業）の「標準額」について</a:t>
            </a:r>
            <a:endParaRPr kumimoji="1" lang="ja-JP" altLang="en-US" dirty="0"/>
          </a:p>
        </p:txBody>
      </p:sp>
      <p:sp>
        <p:nvSpPr>
          <p:cNvPr id="6" name="正方形/長方形 5"/>
          <p:cNvSpPr/>
          <p:nvPr/>
        </p:nvSpPr>
        <p:spPr>
          <a:xfrm>
            <a:off x="272480" y="828001"/>
            <a:ext cx="9283031" cy="584775"/>
          </a:xfrm>
          <a:prstGeom prst="rect">
            <a:avLst/>
          </a:prstGeom>
          <a:ln>
            <a:solidFill>
              <a:schemeClr val="tx1"/>
            </a:solidFill>
          </a:ln>
        </p:spPr>
        <p:txBody>
          <a:bodyPr wrap="square">
            <a:spAutoFit/>
          </a:bodyPr>
          <a:lstStyle/>
          <a:p>
            <a:r>
              <a:rPr lang="ja-JP" altLang="en-US" sz="1600" dirty="0" smtClean="0"/>
              <a:t>以下</a:t>
            </a:r>
            <a:r>
              <a:rPr lang="ja-JP" altLang="en-US" sz="1600" dirty="0"/>
              <a:t>の①～④の算定式の</a:t>
            </a:r>
            <a:r>
              <a:rPr lang="ja-JP" altLang="en-US" sz="1600" dirty="0">
                <a:solidFill>
                  <a:srgbClr val="FF0000"/>
                </a:solidFill>
              </a:rPr>
              <a:t>合計</a:t>
            </a:r>
            <a:r>
              <a:rPr lang="ja-JP" altLang="en-US" sz="1600" dirty="0" smtClean="0">
                <a:solidFill>
                  <a:srgbClr val="FF0000"/>
                </a:solidFill>
              </a:rPr>
              <a:t>額を「</a:t>
            </a:r>
            <a:r>
              <a:rPr lang="ja-JP" altLang="ja-JP" sz="1600" dirty="0" smtClean="0">
                <a:solidFill>
                  <a:srgbClr val="FF0000"/>
                </a:solidFill>
              </a:rPr>
              <a:t>標準額</a:t>
            </a:r>
            <a:r>
              <a:rPr lang="ja-JP" altLang="en-US" sz="1600" dirty="0" smtClean="0">
                <a:solidFill>
                  <a:srgbClr val="FF0000"/>
                </a:solidFill>
              </a:rPr>
              <a:t>」</a:t>
            </a:r>
            <a:r>
              <a:rPr lang="ja-JP" altLang="en-US" sz="1600" dirty="0" smtClean="0"/>
              <a:t>とし、これ</a:t>
            </a:r>
            <a:r>
              <a:rPr lang="ja-JP" altLang="ja-JP" sz="1600" dirty="0" smtClean="0"/>
              <a:t>を</a:t>
            </a:r>
            <a:r>
              <a:rPr lang="ja-JP" altLang="ja-JP" sz="1600" dirty="0"/>
              <a:t>基本として、各市町村の実情に応じて算定した額とする</a:t>
            </a:r>
            <a:r>
              <a:rPr lang="ja-JP" altLang="ja-JP" sz="1600" dirty="0" smtClean="0"/>
              <a:t>。</a:t>
            </a:r>
            <a:endParaRPr lang="ja-JP" altLang="ja-JP" sz="1400" dirty="0"/>
          </a:p>
        </p:txBody>
      </p:sp>
      <p:sp>
        <p:nvSpPr>
          <p:cNvPr id="7" name="正方形/長方形 6"/>
          <p:cNvSpPr/>
          <p:nvPr/>
        </p:nvSpPr>
        <p:spPr>
          <a:xfrm>
            <a:off x="389287" y="1484785"/>
            <a:ext cx="8877703" cy="1169551"/>
          </a:xfrm>
          <a:prstGeom prst="rect">
            <a:avLst/>
          </a:prstGeom>
        </p:spPr>
        <p:txBody>
          <a:bodyPr wrap="square">
            <a:spAutoFit/>
          </a:bodyPr>
          <a:lstStyle/>
          <a:p>
            <a:pPr marL="216000" indent="-457200"/>
            <a:r>
              <a:rPr lang="ja-JP" altLang="en-US" sz="1400" dirty="0"/>
              <a:t> </a:t>
            </a:r>
            <a:r>
              <a:rPr lang="en-US" altLang="ja-JP" sz="1400" dirty="0" smtClean="0"/>
              <a:t>※</a:t>
            </a:r>
            <a:r>
              <a:rPr lang="ja-JP" altLang="en-US" sz="1400" dirty="0" smtClean="0"/>
              <a:t>平成</a:t>
            </a:r>
            <a:r>
              <a:rPr lang="ja-JP" altLang="en-US" sz="1400" dirty="0"/>
              <a:t>２９年度</a:t>
            </a:r>
            <a:r>
              <a:rPr lang="ja-JP" altLang="en-US" sz="1400" dirty="0" smtClean="0"/>
              <a:t>まで（実施の猶予期間）においては、①から④の実施</a:t>
            </a:r>
            <a:r>
              <a:rPr lang="ja-JP" altLang="en-US" sz="1400" dirty="0"/>
              <a:t>する</a:t>
            </a:r>
            <a:r>
              <a:rPr lang="ja-JP" altLang="en-US" sz="1400" dirty="0" smtClean="0"/>
              <a:t>事業に係る算定式</a:t>
            </a:r>
            <a:r>
              <a:rPr lang="ja-JP" altLang="en-US" sz="1400" dirty="0"/>
              <a:t>の合計</a:t>
            </a:r>
            <a:r>
              <a:rPr lang="ja-JP" altLang="en-US" sz="1400" dirty="0" smtClean="0"/>
              <a:t>額とする。</a:t>
            </a:r>
            <a:endParaRPr lang="en-US" altLang="ja-JP" sz="1400" dirty="0" smtClean="0"/>
          </a:p>
          <a:p>
            <a:r>
              <a:rPr lang="en-US" altLang="ja-JP" sz="1400" dirty="0" smtClean="0"/>
              <a:t> </a:t>
            </a:r>
            <a:r>
              <a:rPr lang="ja-JP" altLang="ja-JP" sz="1400" dirty="0" smtClean="0"/>
              <a:t>※</a:t>
            </a:r>
            <a:r>
              <a:rPr lang="ja-JP" altLang="en-US" sz="1400" dirty="0"/>
              <a:t>４事業の合計額（「標準額」）</a:t>
            </a:r>
            <a:r>
              <a:rPr lang="ja-JP" altLang="en-US" sz="1400" dirty="0" smtClean="0"/>
              <a:t>の範囲内</a:t>
            </a:r>
            <a:r>
              <a:rPr lang="ja-JP" altLang="en-US" sz="1400" dirty="0"/>
              <a:t>で柔軟に実施ができる</a:t>
            </a:r>
          </a:p>
          <a:p>
            <a:pPr marL="216000" indent="-457200"/>
            <a:r>
              <a:rPr lang="en-US" altLang="ja-JP" sz="1400" dirty="0" smtClean="0"/>
              <a:t> </a:t>
            </a:r>
            <a:r>
              <a:rPr lang="ja-JP" altLang="ja-JP" sz="1400" dirty="0" smtClean="0"/>
              <a:t>※</a:t>
            </a:r>
            <a:r>
              <a:rPr lang="ja-JP" altLang="en-US" sz="1400" dirty="0" smtClean="0"/>
              <a:t>市町村の</a:t>
            </a:r>
            <a:r>
              <a:rPr lang="ja-JP" altLang="en-US" sz="1400" dirty="0"/>
              <a:t>日常生活圏</a:t>
            </a:r>
            <a:r>
              <a:rPr lang="ja-JP" altLang="en-US" sz="1400" dirty="0" smtClean="0"/>
              <a:t>域の設定状況、地域包括</a:t>
            </a:r>
            <a:r>
              <a:rPr lang="ja-JP" altLang="en-US" sz="1400" dirty="0"/>
              <a:t>支援</a:t>
            </a:r>
            <a:r>
              <a:rPr lang="ja-JP" altLang="en-US" sz="1400" dirty="0" smtClean="0"/>
              <a:t>センターの整備状況及び事業の進捗等を踏まえて、必要に応じて</a:t>
            </a:r>
            <a:r>
              <a:rPr lang="ja-JP" altLang="en-US" sz="1400" dirty="0" smtClean="0">
                <a:solidFill>
                  <a:srgbClr val="FF0000"/>
                </a:solidFill>
              </a:rPr>
              <a:t>「</a:t>
            </a:r>
            <a:r>
              <a:rPr lang="ja-JP" altLang="ja-JP" sz="1400" dirty="0" smtClean="0">
                <a:solidFill>
                  <a:srgbClr val="FF0000"/>
                </a:solidFill>
              </a:rPr>
              <a:t>標準額</a:t>
            </a:r>
            <a:r>
              <a:rPr lang="ja-JP" altLang="en-US" sz="1400" dirty="0" smtClean="0">
                <a:solidFill>
                  <a:srgbClr val="FF0000"/>
                </a:solidFill>
              </a:rPr>
              <a:t>」</a:t>
            </a:r>
            <a:r>
              <a:rPr lang="ja-JP" altLang="ja-JP" sz="1400" dirty="0" smtClean="0">
                <a:solidFill>
                  <a:srgbClr val="FF0000"/>
                </a:solidFill>
              </a:rPr>
              <a:t>を</a:t>
            </a:r>
            <a:r>
              <a:rPr lang="ja-JP" altLang="ja-JP" sz="1400" dirty="0">
                <a:solidFill>
                  <a:srgbClr val="FF0000"/>
                </a:solidFill>
              </a:rPr>
              <a:t>超えることも可能</a:t>
            </a:r>
            <a:r>
              <a:rPr lang="ja-JP" altLang="ja-JP" sz="1400" dirty="0"/>
              <a:t>であり、その場合は厚生労働省</a:t>
            </a:r>
            <a:r>
              <a:rPr lang="ja-JP" altLang="ja-JP" sz="1400" dirty="0" smtClean="0"/>
              <a:t>に</a:t>
            </a:r>
            <a:r>
              <a:rPr lang="ja-JP" altLang="en-US" sz="1400" dirty="0" smtClean="0"/>
              <a:t>追加額を</a:t>
            </a:r>
            <a:r>
              <a:rPr lang="ja-JP" altLang="ja-JP" sz="1400" dirty="0" smtClean="0"/>
              <a:t>協議</a:t>
            </a:r>
            <a:r>
              <a:rPr lang="ja-JP" altLang="ja-JP" sz="1400" dirty="0"/>
              <a:t>して定めた</a:t>
            </a:r>
            <a:r>
              <a:rPr lang="ja-JP" altLang="ja-JP" sz="1400" dirty="0" smtClean="0"/>
              <a:t>額</a:t>
            </a:r>
            <a:r>
              <a:rPr lang="ja-JP" altLang="en-US" sz="1400" dirty="0" smtClean="0"/>
              <a:t>まで事業を実施することを可能とする</a:t>
            </a:r>
            <a:r>
              <a:rPr lang="ja-JP" altLang="ja-JP" sz="1400" dirty="0" smtClean="0"/>
              <a:t>。</a:t>
            </a:r>
            <a:r>
              <a:rPr lang="ja-JP" altLang="en-US" sz="1400" dirty="0" smtClean="0"/>
              <a:t>　（次項に追加協議の参考例）</a:t>
            </a:r>
            <a:endParaRPr lang="ja-JP" altLang="ja-JP" sz="1100" dirty="0"/>
          </a:p>
        </p:txBody>
      </p:sp>
      <p:sp>
        <p:nvSpPr>
          <p:cNvPr id="3" name="テキスト ボックス 2"/>
          <p:cNvSpPr txBox="1"/>
          <p:nvPr/>
        </p:nvSpPr>
        <p:spPr>
          <a:xfrm>
            <a:off x="194471" y="3429000"/>
            <a:ext cx="4585050" cy="1292662"/>
          </a:xfrm>
          <a:prstGeom prst="rect">
            <a:avLst/>
          </a:prstGeom>
          <a:noFill/>
        </p:spPr>
        <p:txBody>
          <a:bodyPr wrap="square" rtlCol="0">
            <a:spAutoFit/>
          </a:bodyPr>
          <a:lstStyle/>
          <a:p>
            <a:endParaRPr lang="ja-JP" altLang="ja-JP" sz="1400" dirty="0"/>
          </a:p>
          <a:p>
            <a:r>
              <a:rPr lang="ja-JP" altLang="ja-JP" sz="1400" dirty="0"/>
              <a:t>　</a:t>
            </a:r>
            <a:r>
              <a:rPr lang="en-US" altLang="ja-JP" sz="1400" dirty="0"/>
              <a:t> </a:t>
            </a:r>
            <a:r>
              <a:rPr lang="ja-JP" altLang="en-US" sz="1400" dirty="0"/>
              <a:t>■</a:t>
            </a:r>
            <a:r>
              <a:rPr lang="ja-JP" altLang="ja-JP" sz="1400" dirty="0"/>
              <a:t>第１層　</a:t>
            </a:r>
            <a:r>
              <a:rPr lang="en-US" altLang="ja-JP" sz="1400" dirty="0">
                <a:solidFill>
                  <a:srgbClr val="FF0000"/>
                </a:solidFill>
              </a:rPr>
              <a:t>8,000</a:t>
            </a:r>
            <a:r>
              <a:rPr lang="ja-JP" altLang="ja-JP" sz="1400" dirty="0" smtClean="0">
                <a:solidFill>
                  <a:srgbClr val="FF0000"/>
                </a:solidFill>
              </a:rPr>
              <a:t>千円</a:t>
            </a:r>
            <a:r>
              <a:rPr lang="en-US" altLang="ja-JP" sz="1400" dirty="0"/>
              <a:t/>
            </a:r>
            <a:br>
              <a:rPr lang="en-US" altLang="ja-JP" sz="1400" dirty="0"/>
            </a:br>
            <a:r>
              <a:rPr lang="en-US" altLang="ja-JP" sz="1400" dirty="0" smtClean="0"/>
              <a:t>  </a:t>
            </a:r>
            <a:r>
              <a:rPr lang="ja-JP" altLang="en-US" sz="1400" dirty="0" smtClean="0"/>
              <a:t>　　</a:t>
            </a:r>
            <a:r>
              <a:rPr lang="ja-JP" altLang="ja-JP" sz="1100" dirty="0" smtClean="0"/>
              <a:t>※</a:t>
            </a:r>
            <a:r>
              <a:rPr lang="ja-JP" altLang="ja-JP" sz="1100" dirty="0"/>
              <a:t>指定都市の場合は、行政区の数を</a:t>
            </a:r>
            <a:r>
              <a:rPr lang="ja-JP" altLang="ja-JP" sz="1100" dirty="0" smtClean="0"/>
              <a:t>乗じる</a:t>
            </a:r>
            <a:endParaRPr lang="en-US" altLang="ja-JP" sz="1100" dirty="0" smtClean="0"/>
          </a:p>
          <a:p>
            <a:endParaRPr lang="ja-JP" altLang="ja-JP" sz="1100" dirty="0"/>
          </a:p>
          <a:p>
            <a:r>
              <a:rPr lang="ja-JP" altLang="ja-JP" sz="1400" dirty="0"/>
              <a:t>　</a:t>
            </a:r>
            <a:r>
              <a:rPr lang="en-US" altLang="ja-JP" sz="1400" dirty="0"/>
              <a:t> </a:t>
            </a:r>
            <a:r>
              <a:rPr lang="ja-JP" altLang="en-US" sz="1400" dirty="0"/>
              <a:t>■</a:t>
            </a:r>
            <a:r>
              <a:rPr lang="ja-JP" altLang="ja-JP" sz="1400" dirty="0"/>
              <a:t>第２層　</a:t>
            </a:r>
            <a:r>
              <a:rPr lang="en-US" altLang="ja-JP" sz="1400" dirty="0">
                <a:solidFill>
                  <a:srgbClr val="FF0000"/>
                </a:solidFill>
              </a:rPr>
              <a:t>4,000</a:t>
            </a:r>
            <a:r>
              <a:rPr lang="ja-JP" altLang="ja-JP" sz="1400" dirty="0">
                <a:solidFill>
                  <a:srgbClr val="FF0000"/>
                </a:solidFill>
              </a:rPr>
              <a:t>千円　×　日常生活圏域の数</a:t>
            </a:r>
          </a:p>
          <a:p>
            <a:pPr marL="360000" indent="-457200"/>
            <a:r>
              <a:rPr lang="en-US" altLang="ja-JP" sz="1100" dirty="0" smtClean="0"/>
              <a:t>  </a:t>
            </a:r>
            <a:r>
              <a:rPr lang="ja-JP" altLang="ja-JP" sz="1100" dirty="0"/>
              <a:t>　</a:t>
            </a:r>
            <a:r>
              <a:rPr lang="ja-JP" altLang="en-US" sz="1100" dirty="0"/>
              <a:t>　</a:t>
            </a:r>
            <a:r>
              <a:rPr lang="ja-JP" altLang="en-US" sz="1100" dirty="0" smtClean="0"/>
              <a:t>　</a:t>
            </a:r>
            <a:r>
              <a:rPr lang="en-US" altLang="ja-JP" sz="1100" dirty="0" smtClean="0"/>
              <a:t>※</a:t>
            </a:r>
            <a:r>
              <a:rPr lang="ja-JP" altLang="ja-JP" sz="1100" dirty="0" smtClean="0"/>
              <a:t>日常</a:t>
            </a:r>
            <a:r>
              <a:rPr lang="ja-JP" altLang="ja-JP" sz="1100" dirty="0"/>
              <a:t>生活圏域</a:t>
            </a:r>
            <a:r>
              <a:rPr lang="ja-JP" altLang="en-US" sz="1100" dirty="0"/>
              <a:t>が一つの市町村</a:t>
            </a:r>
            <a:r>
              <a:rPr lang="ja-JP" altLang="ja-JP" sz="1100" dirty="0"/>
              <a:t>は、第１層分のみを算定</a:t>
            </a:r>
            <a:r>
              <a:rPr lang="ja-JP" altLang="ja-JP" sz="1100" dirty="0" smtClean="0"/>
              <a:t>。</a:t>
            </a:r>
            <a:endParaRPr lang="en-US" altLang="ja-JP" sz="1400" dirty="0" smtClean="0"/>
          </a:p>
        </p:txBody>
      </p:sp>
      <p:sp>
        <p:nvSpPr>
          <p:cNvPr id="9" name="正方形/長方形 8"/>
          <p:cNvSpPr/>
          <p:nvPr/>
        </p:nvSpPr>
        <p:spPr>
          <a:xfrm>
            <a:off x="4953000" y="3698448"/>
            <a:ext cx="4953000" cy="738664"/>
          </a:xfrm>
          <a:prstGeom prst="rect">
            <a:avLst/>
          </a:prstGeom>
        </p:spPr>
        <p:txBody>
          <a:bodyPr wrap="square">
            <a:spAutoFit/>
          </a:bodyPr>
          <a:lstStyle/>
          <a:p>
            <a:r>
              <a:rPr lang="ja-JP" altLang="en-US" sz="1400" dirty="0" smtClean="0"/>
              <a:t>■</a:t>
            </a:r>
            <a:r>
              <a:rPr lang="ja-JP" altLang="ja-JP" sz="1400" dirty="0" smtClean="0"/>
              <a:t>基礎</a:t>
            </a:r>
            <a:r>
              <a:rPr lang="ja-JP" altLang="en-US" sz="1400" dirty="0"/>
              <a:t>事業</a:t>
            </a:r>
            <a:r>
              <a:rPr lang="ja-JP" altLang="ja-JP" sz="1400" dirty="0" smtClean="0"/>
              <a:t>分</a:t>
            </a:r>
            <a:r>
              <a:rPr lang="ja-JP" altLang="ja-JP" sz="1400" dirty="0"/>
              <a:t>　</a:t>
            </a:r>
            <a:r>
              <a:rPr lang="en-US" altLang="ja-JP" sz="1400" dirty="0">
                <a:solidFill>
                  <a:srgbClr val="FF0000"/>
                </a:solidFill>
              </a:rPr>
              <a:t>1,058</a:t>
            </a:r>
            <a:r>
              <a:rPr lang="ja-JP" altLang="ja-JP" sz="1400" dirty="0" smtClean="0">
                <a:solidFill>
                  <a:srgbClr val="FF0000"/>
                </a:solidFill>
              </a:rPr>
              <a:t>千円</a:t>
            </a:r>
            <a:endParaRPr lang="en-US" altLang="ja-JP" sz="1400" dirty="0" smtClean="0">
              <a:solidFill>
                <a:srgbClr val="FF0000"/>
              </a:solidFill>
            </a:endParaRPr>
          </a:p>
          <a:p>
            <a:endParaRPr lang="en-US" altLang="ja-JP" sz="1400" dirty="0">
              <a:solidFill>
                <a:srgbClr val="FF0000"/>
              </a:solidFill>
            </a:endParaRPr>
          </a:p>
          <a:p>
            <a:r>
              <a:rPr lang="ja-JP" altLang="en-US" sz="1400" dirty="0" smtClean="0"/>
              <a:t>■</a:t>
            </a:r>
            <a:r>
              <a:rPr lang="ja-JP" altLang="ja-JP" sz="1400" dirty="0" smtClean="0"/>
              <a:t>規模</a:t>
            </a:r>
            <a:r>
              <a:rPr lang="ja-JP" altLang="en-US" sz="1400" dirty="0" smtClean="0"/>
              <a:t>連動</a:t>
            </a:r>
            <a:r>
              <a:rPr lang="ja-JP" altLang="ja-JP" sz="1400" dirty="0" smtClean="0"/>
              <a:t>分</a:t>
            </a:r>
            <a:r>
              <a:rPr lang="ja-JP" altLang="ja-JP" sz="1400" dirty="0"/>
              <a:t>　</a:t>
            </a:r>
            <a:r>
              <a:rPr lang="en-US" altLang="ja-JP" sz="1400" dirty="0">
                <a:solidFill>
                  <a:srgbClr val="FF0000"/>
                </a:solidFill>
              </a:rPr>
              <a:t>3,761</a:t>
            </a:r>
            <a:r>
              <a:rPr lang="ja-JP" altLang="ja-JP" sz="1400" dirty="0">
                <a:solidFill>
                  <a:srgbClr val="FF0000"/>
                </a:solidFill>
              </a:rPr>
              <a:t>千円　×　地域包括支援</a:t>
            </a:r>
            <a:r>
              <a:rPr lang="ja-JP" altLang="ja-JP" sz="1400" dirty="0" smtClean="0">
                <a:solidFill>
                  <a:srgbClr val="FF0000"/>
                </a:solidFill>
              </a:rPr>
              <a:t>センター数</a:t>
            </a:r>
            <a:endParaRPr lang="en-US" altLang="ja-JP" sz="1400" dirty="0" smtClean="0"/>
          </a:p>
        </p:txBody>
      </p:sp>
      <p:sp>
        <p:nvSpPr>
          <p:cNvPr id="15" name="角丸四角形 14"/>
          <p:cNvSpPr/>
          <p:nvPr/>
        </p:nvSpPr>
        <p:spPr>
          <a:xfrm>
            <a:off x="311278" y="3476747"/>
            <a:ext cx="4251680"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72162" y="3212977"/>
            <a:ext cx="215956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ja-JP" sz="1400" dirty="0"/>
              <a:t>①生活支援体制</a:t>
            </a:r>
            <a:r>
              <a:rPr lang="ja-JP" altLang="ja-JP" sz="1400" dirty="0" smtClean="0"/>
              <a:t>整備</a:t>
            </a:r>
            <a:r>
              <a:rPr lang="ja-JP" altLang="en-US" sz="1400" dirty="0" smtClean="0"/>
              <a:t>事業</a:t>
            </a:r>
            <a:endParaRPr lang="ja-JP" altLang="ja-JP" sz="1400" dirty="0"/>
          </a:p>
        </p:txBody>
      </p:sp>
      <p:sp>
        <p:nvSpPr>
          <p:cNvPr id="16" name="角丸四角形 15"/>
          <p:cNvSpPr/>
          <p:nvPr/>
        </p:nvSpPr>
        <p:spPr>
          <a:xfrm>
            <a:off x="311277" y="5286676"/>
            <a:ext cx="4251680"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913788" y="3486476"/>
            <a:ext cx="4797741"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905948" y="5358684"/>
            <a:ext cx="4797741" cy="11666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72481" y="5085185"/>
            <a:ext cx="198002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smtClean="0"/>
              <a:t>②認知症施策推進事業</a:t>
            </a:r>
            <a:endParaRPr lang="en-US" altLang="ja-JP" sz="1400" dirty="0" smtClean="0"/>
          </a:p>
        </p:txBody>
      </p:sp>
      <p:sp>
        <p:nvSpPr>
          <p:cNvPr id="12" name="正方形/長方形 11"/>
          <p:cNvSpPr/>
          <p:nvPr/>
        </p:nvSpPr>
        <p:spPr>
          <a:xfrm>
            <a:off x="4779522" y="3227140"/>
            <a:ext cx="260840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smtClean="0"/>
              <a:t>③在宅医療・介護連携推進事業</a:t>
            </a:r>
            <a:endParaRPr lang="ja-JP" altLang="ja-JP" sz="1400" dirty="0"/>
          </a:p>
        </p:txBody>
      </p:sp>
      <p:sp>
        <p:nvSpPr>
          <p:cNvPr id="13" name="正方形/長方形 12"/>
          <p:cNvSpPr/>
          <p:nvPr/>
        </p:nvSpPr>
        <p:spPr>
          <a:xfrm>
            <a:off x="4796983" y="5180881"/>
            <a:ext cx="212910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a:t>④</a:t>
            </a:r>
            <a:r>
              <a:rPr lang="ja-JP" altLang="en-US" sz="1400" dirty="0" smtClean="0"/>
              <a:t>地域ケア会議推進事業</a:t>
            </a:r>
            <a:endParaRPr lang="ja-JP" altLang="ja-JP" sz="1400" dirty="0"/>
          </a:p>
        </p:txBody>
      </p:sp>
      <p:sp>
        <p:nvSpPr>
          <p:cNvPr id="8" name="正方形/長方形 7"/>
          <p:cNvSpPr/>
          <p:nvPr/>
        </p:nvSpPr>
        <p:spPr>
          <a:xfrm>
            <a:off x="4953000" y="5785520"/>
            <a:ext cx="4134459" cy="307777"/>
          </a:xfrm>
          <a:prstGeom prst="rect">
            <a:avLst/>
          </a:prstGeom>
        </p:spPr>
        <p:txBody>
          <a:bodyPr wrap="square">
            <a:spAutoFit/>
          </a:bodyPr>
          <a:lstStyle/>
          <a:p>
            <a:r>
              <a:rPr lang="ja-JP" altLang="en-US" sz="1400" dirty="0" smtClean="0"/>
              <a:t>■</a:t>
            </a:r>
            <a:r>
              <a:rPr lang="en-US" altLang="ja-JP" sz="1400" dirty="0" smtClean="0">
                <a:solidFill>
                  <a:srgbClr val="FF0000"/>
                </a:solidFill>
              </a:rPr>
              <a:t>1,272</a:t>
            </a:r>
            <a:r>
              <a:rPr lang="ja-JP" altLang="ja-JP" sz="1400" dirty="0">
                <a:solidFill>
                  <a:srgbClr val="FF0000"/>
                </a:solidFill>
              </a:rPr>
              <a:t>千円　×　地域包括支援センター数</a:t>
            </a:r>
            <a:endParaRPr lang="ja-JP" altLang="en-US" sz="1400" dirty="0">
              <a:solidFill>
                <a:srgbClr val="FF0000"/>
              </a:solidFill>
            </a:endParaRPr>
          </a:p>
        </p:txBody>
      </p:sp>
      <p:sp>
        <p:nvSpPr>
          <p:cNvPr id="19" name="正方形/長方形 18"/>
          <p:cNvSpPr/>
          <p:nvPr/>
        </p:nvSpPr>
        <p:spPr>
          <a:xfrm>
            <a:off x="350489" y="5545396"/>
            <a:ext cx="4368485" cy="907941"/>
          </a:xfrm>
          <a:prstGeom prst="rect">
            <a:avLst/>
          </a:prstGeom>
        </p:spPr>
        <p:txBody>
          <a:bodyPr wrap="square">
            <a:spAutoFit/>
          </a:bodyPr>
          <a:lstStyle/>
          <a:p>
            <a:r>
              <a:rPr lang="ja-JP" altLang="en-US" sz="1400" dirty="0" smtClean="0"/>
              <a:t>■</a:t>
            </a:r>
            <a:r>
              <a:rPr lang="ja-JP" altLang="en-US" sz="1400" dirty="0"/>
              <a:t>認知症初期集中支援事業　　</a:t>
            </a:r>
            <a:r>
              <a:rPr lang="en-US" altLang="ja-JP" sz="1400" dirty="0">
                <a:solidFill>
                  <a:srgbClr val="FF0000"/>
                </a:solidFill>
              </a:rPr>
              <a:t>10,266</a:t>
            </a:r>
            <a:r>
              <a:rPr lang="ja-JP" altLang="ja-JP" sz="1400" dirty="0">
                <a:solidFill>
                  <a:srgbClr val="FF0000"/>
                </a:solidFill>
              </a:rPr>
              <a:t>千円</a:t>
            </a:r>
            <a:r>
              <a:rPr lang="en-US" altLang="ja-JP" sz="1400" dirty="0"/>
              <a:t/>
            </a:r>
            <a:br>
              <a:rPr lang="en-US" altLang="ja-JP" sz="1400" dirty="0"/>
            </a:br>
            <a:r>
              <a:rPr lang="ja-JP" altLang="en-US" sz="1400" dirty="0"/>
              <a:t>　 </a:t>
            </a:r>
            <a:r>
              <a:rPr lang="ja-JP" altLang="ja-JP" sz="1100" dirty="0" smtClean="0"/>
              <a:t>※</a:t>
            </a:r>
            <a:r>
              <a:rPr lang="ja-JP" altLang="ja-JP" sz="1100" dirty="0"/>
              <a:t>指定都市の場合は、行政区の数を</a:t>
            </a:r>
            <a:r>
              <a:rPr lang="ja-JP" altLang="ja-JP" sz="1100" dirty="0" smtClean="0"/>
              <a:t>乗じる</a:t>
            </a:r>
            <a:endParaRPr lang="en-US" altLang="ja-JP" sz="1100" dirty="0" smtClean="0"/>
          </a:p>
          <a:p>
            <a:endParaRPr lang="ja-JP" altLang="ja-JP" sz="1100" dirty="0" smtClean="0"/>
          </a:p>
          <a:p>
            <a:r>
              <a:rPr lang="ja-JP" altLang="en-US" sz="1400" dirty="0" smtClean="0"/>
              <a:t>■</a:t>
            </a:r>
            <a:r>
              <a:rPr lang="ja-JP" altLang="en-US" sz="1200" dirty="0" smtClean="0"/>
              <a:t>認知症地域支援・ケア向上推進事業</a:t>
            </a:r>
            <a:r>
              <a:rPr lang="ja-JP" altLang="ja-JP" sz="1400" dirty="0" smtClean="0"/>
              <a:t>　</a:t>
            </a:r>
            <a:r>
              <a:rPr lang="en-US" altLang="ja-JP" sz="1400" dirty="0" smtClean="0"/>
              <a:t> </a:t>
            </a:r>
            <a:r>
              <a:rPr lang="en-US" altLang="ja-JP" sz="1400" dirty="0" smtClean="0">
                <a:solidFill>
                  <a:srgbClr val="FF0000"/>
                </a:solidFill>
              </a:rPr>
              <a:t>6,802</a:t>
            </a:r>
            <a:r>
              <a:rPr lang="ja-JP" altLang="ja-JP" sz="1400" dirty="0" smtClean="0">
                <a:solidFill>
                  <a:srgbClr val="FF0000"/>
                </a:solidFill>
              </a:rPr>
              <a:t>千円</a:t>
            </a:r>
            <a:endParaRPr lang="ja-JP" altLang="en-US" sz="1400" dirty="0">
              <a:solidFill>
                <a:srgbClr val="FF0000"/>
              </a:solidFill>
            </a:endParaRPr>
          </a:p>
        </p:txBody>
      </p:sp>
      <p:sp>
        <p:nvSpPr>
          <p:cNvPr id="21" name="角丸四角形 20"/>
          <p:cNvSpPr/>
          <p:nvPr/>
        </p:nvSpPr>
        <p:spPr>
          <a:xfrm>
            <a:off x="135994" y="3102858"/>
            <a:ext cx="4582980" cy="17663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a:t>
            </a:fld>
            <a:endParaRPr lang="en-US" altLang="ja-JP" sz="1600" b="1" dirty="0">
              <a:solidFill>
                <a:prstClr val="black"/>
              </a:solidFill>
              <a:latin typeface="+mn-ea"/>
            </a:endParaRPr>
          </a:p>
        </p:txBody>
      </p:sp>
    </p:spTree>
    <p:extLst>
      <p:ext uri="{BB962C8B-B14F-4D97-AF65-F5344CB8AC3E}">
        <p14:creationId xmlns:p14="http://schemas.microsoft.com/office/powerpoint/2010/main" val="420030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850106"/>
          </a:xfrm>
        </p:spPr>
        <p:txBody>
          <a:bodyPr/>
          <a:lstStyle/>
          <a:p>
            <a:r>
              <a:rPr kumimoji="1" lang="ja-JP" altLang="en-US" dirty="0" smtClean="0"/>
              <a:t>サロン一覧</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41724266"/>
              </p:ext>
            </p:extLst>
          </p:nvPr>
        </p:nvGraphicFramePr>
        <p:xfrm>
          <a:off x="5025009" y="1210744"/>
          <a:ext cx="4530504" cy="5521910"/>
        </p:xfrm>
        <a:graphic>
          <a:graphicData uri="http://schemas.openxmlformats.org/drawingml/2006/table">
            <a:tbl>
              <a:tblPr/>
              <a:tblGrid>
                <a:gridCol w="707345"/>
                <a:gridCol w="2672100"/>
                <a:gridCol w="1151059"/>
              </a:tblGrid>
              <a:tr h="248564">
                <a:tc>
                  <a:txBody>
                    <a:bodyPr/>
                    <a:lstStyle/>
                    <a:p>
                      <a:pPr algn="l" fontAlgn="ctr"/>
                      <a:r>
                        <a:rPr 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No.</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サロン名</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地域</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8564">
                <a:tc>
                  <a:txBody>
                    <a:bodyPr/>
                    <a:lstStyle/>
                    <a:p>
                      <a:pPr algn="r" fontAlgn="ctr"/>
                      <a:r>
                        <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田甲いきいきシニア</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田甲</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131">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一ツ木いきいきサロン</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一ツ木</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3</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本沢押し花クラブ</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本沢</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4</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いきいきサロン本沢</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本沢</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なかよしクラブ</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地頭方</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ひまわりサロン</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成城台</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131">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お茶飲みに来ませんか</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地頭方</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131">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久米田いきいきサロン</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久米田</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9</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げんきかい</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下細谷</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高砂いきいきサロン</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北下砂</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131">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11</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いきいきサロン光梅会</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万光寺</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たんぽぽ</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八反田</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13</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なかよしキッズ</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湖畔</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a:solidFill>
                            <a:srgbClr val="000000"/>
                          </a:solidFill>
                          <a:effectLst/>
                          <a:latin typeface="HG丸ｺﾞｼｯｸM-PRO" panose="020F0600000000000000" pitchFamily="50" charset="-128"/>
                          <a:ea typeface="HG丸ｺﾞｼｯｸM-PRO" panose="020F0600000000000000" pitchFamily="50" charset="-128"/>
                        </a:rPr>
                        <a:t>なごみの会</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新道ほか</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a:solidFill>
                            <a:srgbClr val="000000"/>
                          </a:solidFill>
                          <a:effectLst/>
                          <a:latin typeface="HG丸ｺﾞｼｯｸM-PRO" panose="020F0600000000000000" pitchFamily="50" charset="-128"/>
                          <a:ea typeface="HG丸ｺﾞｼｯｸM-PRO" panose="020F0600000000000000" pitchFamily="50" charset="-128"/>
                        </a:rPr>
                        <a:t>15</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ごしょクラブ</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御所</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564">
                <a:tc>
                  <a:txBody>
                    <a:bodyPr/>
                    <a:lstStyle/>
                    <a:p>
                      <a:pPr algn="r" fontAlgn="ctr"/>
                      <a:r>
                        <a:rPr lang="en-US" altLang="ja-JP"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p>
                  </a:txBody>
                  <a:tcPr marL="6935" marR="6935" marT="64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あやめ会</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rPr>
                        <a:t>松の平</a:t>
                      </a:r>
                    </a:p>
                  </a:txBody>
                  <a:tcPr marL="6935" marR="6935" marT="6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495300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7201113" y="-99393"/>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49</a:t>
            </a:fld>
            <a:endParaRPr lang="en-US" altLang="ja-JP" sz="1600" b="1" dirty="0">
              <a:solidFill>
                <a:prstClr val="black"/>
              </a:solidFill>
              <a:latin typeface="+mn-ea"/>
            </a:endParaRPr>
          </a:p>
        </p:txBody>
      </p:sp>
    </p:spTree>
    <p:extLst>
      <p:ext uri="{BB962C8B-B14F-4D97-AF65-F5344CB8AC3E}">
        <p14:creationId xmlns:p14="http://schemas.microsoft.com/office/powerpoint/2010/main" val="319983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27856"/>
            <a:ext cx="8915400" cy="1143000"/>
          </a:xfrm>
        </p:spPr>
        <p:txBody>
          <a:bodyPr>
            <a:normAutofit/>
          </a:bodyPr>
          <a:lstStyle/>
          <a:p>
            <a:r>
              <a:rPr kumimoji="1" lang="ja-JP" altLang="en-US" dirty="0" smtClean="0"/>
              <a:t>生活支援コーディネーター・協議体</a:t>
            </a:r>
            <a:endParaRPr kumimoji="1" lang="ja-JP" altLang="en-US" dirty="0"/>
          </a:p>
        </p:txBody>
      </p:sp>
      <p:sp>
        <p:nvSpPr>
          <p:cNvPr id="3" name="コンテンツ プレースホルダー 2"/>
          <p:cNvSpPr>
            <a:spLocks noGrp="1"/>
          </p:cNvSpPr>
          <p:nvPr>
            <p:ph idx="1"/>
          </p:nvPr>
        </p:nvSpPr>
        <p:spPr>
          <a:xfrm>
            <a:off x="0" y="1196752"/>
            <a:ext cx="9906000" cy="5661248"/>
          </a:xfrm>
        </p:spPr>
        <p:txBody>
          <a:bodyPr>
            <a:normAutofit fontScale="92500" lnSpcReduction="10000"/>
          </a:bodyPr>
          <a:lstStyle/>
          <a:p>
            <a:pPr marL="0" indent="0" algn="ctr">
              <a:buNone/>
            </a:pPr>
            <a:r>
              <a:rPr lang="ja-JP" altLang="en-US" sz="2800" b="1" u="sng" dirty="0" smtClean="0"/>
              <a:t>　生活支援コーディネーター（</a:t>
            </a:r>
            <a:r>
              <a:rPr lang="ja-JP" altLang="en-US" sz="2800" b="1" u="sng" dirty="0"/>
              <a:t>第</a:t>
            </a:r>
            <a:r>
              <a:rPr lang="en-US" altLang="ja-JP" sz="2800" b="1" u="sng" dirty="0"/>
              <a:t>1</a:t>
            </a:r>
            <a:r>
              <a:rPr lang="ja-JP" altLang="en-US" sz="2800" b="1" u="sng" dirty="0"/>
              <a:t>・</a:t>
            </a:r>
            <a:r>
              <a:rPr lang="en-US" altLang="ja-JP" sz="2800" b="1" u="sng" dirty="0"/>
              <a:t>2</a:t>
            </a:r>
            <a:r>
              <a:rPr lang="ja-JP" altLang="en-US" sz="2800" b="1" u="sng" dirty="0"/>
              <a:t>層で</a:t>
            </a:r>
            <a:r>
              <a:rPr lang="ja-JP" altLang="en-US" sz="2800" b="1" u="sng" dirty="0" smtClean="0"/>
              <a:t>選任）</a:t>
            </a:r>
            <a:endParaRPr lang="en-US" altLang="ja-JP" sz="2800" b="1" u="sng" dirty="0" smtClean="0"/>
          </a:p>
          <a:p>
            <a:pPr marL="0" indent="0">
              <a:buNone/>
            </a:pPr>
            <a:r>
              <a:rPr kumimoji="1" lang="ja-JP" altLang="en-US" sz="2800" dirty="0" smtClean="0"/>
              <a:t>　　</a:t>
            </a:r>
            <a:r>
              <a:rPr lang="ja-JP" altLang="en-US" sz="2800" dirty="0" smtClean="0"/>
              <a:t>・</a:t>
            </a:r>
            <a:r>
              <a:rPr kumimoji="1" lang="ja-JP" altLang="en-US" sz="2800" dirty="0" smtClean="0"/>
              <a:t>地域包括支援センター内に新たに配置</a:t>
            </a:r>
            <a:endParaRPr kumimoji="1" lang="en-US" altLang="ja-JP" sz="2800" dirty="0" smtClean="0"/>
          </a:p>
          <a:p>
            <a:pPr marL="0" indent="0">
              <a:buNone/>
            </a:pPr>
            <a:r>
              <a:rPr lang="ja-JP" altLang="en-US" sz="2800" dirty="0"/>
              <a:t>　</a:t>
            </a:r>
            <a:r>
              <a:rPr lang="ja-JP" altLang="en-US" sz="2800" dirty="0" smtClean="0"/>
              <a:t>　・選任理由：サロン活動や家族会で中心的役割を果たし　</a:t>
            </a:r>
            <a:endParaRPr lang="en-US" altLang="ja-JP" sz="2800" dirty="0" smtClean="0"/>
          </a:p>
          <a:p>
            <a:pPr marL="0" indent="0">
              <a:buNone/>
            </a:pPr>
            <a:r>
              <a:rPr lang="ja-JP" altLang="en-US" sz="2800" dirty="0"/>
              <a:t>　</a:t>
            </a:r>
            <a:r>
              <a:rPr lang="ja-JP" altLang="en-US" sz="2800" dirty="0" smtClean="0"/>
              <a:t>　　　　　　　　  知識や経験、熱意があったため。</a:t>
            </a:r>
            <a:endParaRPr lang="en-US" altLang="ja-JP" sz="2800" dirty="0" smtClean="0"/>
          </a:p>
          <a:p>
            <a:pPr marL="0" indent="0">
              <a:buNone/>
            </a:pPr>
            <a:r>
              <a:rPr kumimoji="1" lang="ja-JP" altLang="en-US" sz="2800" dirty="0" smtClean="0"/>
              <a:t>　</a:t>
            </a:r>
            <a:r>
              <a:rPr kumimoji="1" lang="ja-JP" altLang="en-US" sz="2800" dirty="0"/>
              <a:t>　</a:t>
            </a:r>
            <a:r>
              <a:rPr kumimoji="1" lang="ja-JP" altLang="en-US" sz="2800" dirty="0" smtClean="0"/>
              <a:t>・活動内容：今年度、サービス担い手の養成研修予定</a:t>
            </a:r>
            <a:endParaRPr kumimoji="1" lang="en-US" altLang="ja-JP" sz="2800" dirty="0" smtClean="0"/>
          </a:p>
          <a:p>
            <a:pPr marL="0" indent="0" algn="ctr">
              <a:buNone/>
            </a:pPr>
            <a:r>
              <a:rPr lang="ja-JP" altLang="en-US" sz="2800" b="1" u="sng" dirty="0" smtClean="0"/>
              <a:t>協議体</a:t>
            </a:r>
            <a:endParaRPr lang="en-US" altLang="ja-JP" sz="2800" b="1" u="sng" dirty="0" smtClean="0"/>
          </a:p>
          <a:p>
            <a:pPr marL="0" indent="0">
              <a:buNone/>
            </a:pPr>
            <a:r>
              <a:rPr lang="ja-JP" altLang="en-US" sz="2800" b="1" dirty="0"/>
              <a:t>　</a:t>
            </a:r>
            <a:r>
              <a:rPr lang="ja-JP" altLang="en-US" sz="2800" dirty="0" smtClean="0"/>
              <a:t>　・平成</a:t>
            </a:r>
            <a:r>
              <a:rPr lang="en-US" altLang="ja-JP" sz="2800" dirty="0" smtClean="0"/>
              <a:t>27</a:t>
            </a:r>
            <a:r>
              <a:rPr lang="ja-JP" altLang="en-US" sz="2800" dirty="0" smtClean="0"/>
              <a:t>年</a:t>
            </a:r>
            <a:r>
              <a:rPr lang="en-US" altLang="ja-JP" sz="2800" dirty="0" smtClean="0"/>
              <a:t>4</a:t>
            </a:r>
            <a:r>
              <a:rPr lang="ja-JP" altLang="en-US" sz="2800" dirty="0" smtClean="0"/>
              <a:t>月から毎月協議体研究会開催</a:t>
            </a:r>
            <a:endParaRPr lang="en-US" altLang="ja-JP" sz="2800" dirty="0" smtClean="0"/>
          </a:p>
          <a:p>
            <a:pPr marL="0" indent="0">
              <a:buNone/>
            </a:pPr>
            <a:r>
              <a:rPr kumimoji="1" lang="ja-JP" altLang="en-US" sz="2800" dirty="0"/>
              <a:t>　</a:t>
            </a:r>
            <a:r>
              <a:rPr kumimoji="1" lang="ja-JP" altLang="en-US" sz="2800" dirty="0" smtClean="0"/>
              <a:t>　・構成要員：社会福祉協議会、農業協同組合、</a:t>
            </a:r>
            <a:r>
              <a:rPr lang="ja-JP" altLang="ja-JP" sz="2800" dirty="0" smtClean="0"/>
              <a:t>社会福祉</a:t>
            </a:r>
            <a:r>
              <a:rPr lang="ja-JP" altLang="en-US" sz="2800" dirty="0" smtClean="0"/>
              <a:t>　</a:t>
            </a:r>
            <a:endParaRPr lang="en-US" altLang="ja-JP" sz="2800" dirty="0" smtClean="0"/>
          </a:p>
          <a:p>
            <a:pPr marL="0" indent="0">
              <a:buNone/>
            </a:pPr>
            <a:r>
              <a:rPr lang="ja-JP" altLang="en-US" sz="2800" dirty="0"/>
              <a:t>　</a:t>
            </a:r>
            <a:r>
              <a:rPr lang="ja-JP" altLang="en-US" sz="2800" dirty="0" smtClean="0"/>
              <a:t>　　</a:t>
            </a:r>
            <a:r>
              <a:rPr lang="ja-JP" altLang="ja-JP" sz="2800" dirty="0" smtClean="0"/>
              <a:t>法人職員及びコーディネーター</a:t>
            </a:r>
            <a:r>
              <a:rPr lang="ja-JP" altLang="en-US" sz="2800" dirty="0" smtClean="0"/>
              <a:t>、商工会や</a:t>
            </a:r>
            <a:endParaRPr lang="en-US" altLang="ja-JP" sz="2800" dirty="0" smtClean="0"/>
          </a:p>
          <a:p>
            <a:pPr marL="0" indent="0">
              <a:buNone/>
            </a:pPr>
            <a:r>
              <a:rPr lang="ja-JP" altLang="en-US" sz="2800" dirty="0"/>
              <a:t>　</a:t>
            </a:r>
            <a:r>
              <a:rPr lang="ja-JP" altLang="en-US" sz="2800" dirty="0" smtClean="0"/>
              <a:t>　　シルバー人材センター、生活協同組合に働きかけ予定</a:t>
            </a:r>
            <a:endParaRPr lang="en-US" altLang="ja-JP" sz="2800" dirty="0" smtClean="0"/>
          </a:p>
          <a:p>
            <a:pPr marL="0" indent="0">
              <a:buNone/>
            </a:pPr>
            <a:r>
              <a:rPr kumimoji="1" lang="ja-JP" altLang="en-US" sz="2800" dirty="0"/>
              <a:t>　</a:t>
            </a:r>
            <a:r>
              <a:rPr kumimoji="1" lang="ja-JP" altLang="en-US" sz="2800" dirty="0" smtClean="0"/>
              <a:t>　・協議内容：総合事業内容等、今後は、コーディネーター　　</a:t>
            </a:r>
            <a:endParaRPr kumimoji="1" lang="en-US" altLang="ja-JP" sz="2800" dirty="0" smtClean="0"/>
          </a:p>
          <a:p>
            <a:pPr marL="0" indent="0">
              <a:buNone/>
            </a:pPr>
            <a:r>
              <a:rPr lang="ja-JP" altLang="en-US" sz="2800" dirty="0"/>
              <a:t>　</a:t>
            </a:r>
            <a:r>
              <a:rPr lang="ja-JP" altLang="en-US" sz="2800" dirty="0" smtClean="0"/>
              <a:t>　　</a:t>
            </a:r>
            <a:r>
              <a:rPr kumimoji="1" lang="ja-JP" altLang="en-US" sz="2800" dirty="0" smtClean="0"/>
              <a:t>と連携を図り資源開発やニーズと取組のマッチングを推進</a:t>
            </a:r>
            <a:endParaRPr kumimoji="1" lang="ja-JP" altLang="en-US" sz="2800" dirty="0"/>
          </a:p>
        </p:txBody>
      </p:sp>
      <p:sp>
        <p:nvSpPr>
          <p:cNvPr id="4" name="正方形/長方形 3"/>
          <p:cNvSpPr/>
          <p:nvPr/>
        </p:nvSpPr>
        <p:spPr>
          <a:xfrm>
            <a:off x="7059233" y="-48294"/>
            <a:ext cx="3072627"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事例４</a:t>
            </a:r>
            <a:r>
              <a:rPr kumimoji="1" lang="en-US" altLang="ja-JP" dirty="0" smtClean="0"/>
              <a:t>  </a:t>
            </a:r>
            <a:r>
              <a:rPr kumimoji="1" lang="ja-JP" altLang="en-US" dirty="0" smtClean="0"/>
              <a:t>埼玉県 吉見町</a:t>
            </a:r>
            <a:r>
              <a:rPr kumimoji="1" lang="en-US" altLang="ja-JP" dirty="0" smtClean="0"/>
              <a:t>〉</a:t>
            </a:r>
            <a:endParaRPr kumimoji="1" lang="ja-JP" altLang="en-US" dirty="0"/>
          </a:p>
        </p:txBody>
      </p:sp>
      <p:sp>
        <p:nvSpPr>
          <p:cNvPr id="6" name="角丸四角形 5"/>
          <p:cNvSpPr/>
          <p:nvPr/>
        </p:nvSpPr>
        <p:spPr>
          <a:xfrm>
            <a:off x="0" y="1196752"/>
            <a:ext cx="9789537" cy="216024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0" y="3363529"/>
            <a:ext cx="9789537" cy="3161815"/>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50</a:t>
            </a:fld>
            <a:endParaRPr lang="en-US" altLang="ja-JP" sz="1600" b="1" dirty="0">
              <a:solidFill>
                <a:prstClr val="black"/>
              </a:solidFill>
              <a:latin typeface="+mn-ea"/>
            </a:endParaRPr>
          </a:p>
        </p:txBody>
      </p:sp>
    </p:spTree>
    <p:extLst>
      <p:ext uri="{BB962C8B-B14F-4D97-AF65-F5344CB8AC3E}">
        <p14:creationId xmlns:p14="http://schemas.microsoft.com/office/powerpoint/2010/main" val="21402936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srcRect/>
          <a:stretch>
            <a:fillRect/>
          </a:stretch>
        </p:blipFill>
        <p:spPr bwMode="auto">
          <a:xfrm>
            <a:off x="7960" y="692696"/>
            <a:ext cx="6427205" cy="6169258"/>
          </a:xfrm>
          <a:prstGeom prst="rect">
            <a:avLst/>
          </a:prstGeom>
          <a:noFill/>
          <a:ln w="9525">
            <a:noFill/>
            <a:miter lim="800000"/>
            <a:headEnd/>
            <a:tailEnd/>
          </a:ln>
        </p:spPr>
      </p:pic>
      <p:sp>
        <p:nvSpPr>
          <p:cNvPr id="5" name="円/楕円 4"/>
          <p:cNvSpPr/>
          <p:nvPr/>
        </p:nvSpPr>
        <p:spPr>
          <a:xfrm rot="839269">
            <a:off x="1774813" y="1051845"/>
            <a:ext cx="1370029" cy="4437610"/>
          </a:xfrm>
          <a:prstGeom prst="ellipse">
            <a:avLst/>
          </a:prstGeom>
          <a:noFill/>
          <a:ln w="63500">
            <a:solidFill>
              <a:schemeClr val="bg1"/>
            </a:solidFill>
          </a:ln>
          <a:effectLst>
            <a:outerShdw blurRad="50800" dist="50800" dir="5400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吹き出し 5"/>
          <p:cNvSpPr/>
          <p:nvPr/>
        </p:nvSpPr>
        <p:spPr>
          <a:xfrm>
            <a:off x="156426" y="1592796"/>
            <a:ext cx="1950217" cy="576064"/>
          </a:xfrm>
          <a:prstGeom prst="wedgeRectCallout">
            <a:avLst>
              <a:gd name="adj1" fmla="val 36213"/>
              <a:gd name="adj2" fmla="val 1162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山側団地</a:t>
            </a:r>
            <a:r>
              <a:rPr kumimoji="1" lang="en-US" altLang="ja-JP" b="1" dirty="0" smtClean="0">
                <a:solidFill>
                  <a:schemeClr val="tx1"/>
                </a:solidFill>
              </a:rPr>
              <a:t>(</a:t>
            </a:r>
            <a:r>
              <a:rPr kumimoji="1" lang="ja-JP" altLang="en-US" b="1" dirty="0" smtClean="0">
                <a:solidFill>
                  <a:schemeClr val="tx1"/>
                </a:solidFill>
              </a:rPr>
              <a:t>造成</a:t>
            </a:r>
            <a:r>
              <a:rPr kumimoji="1" lang="en-US" altLang="ja-JP" b="1" dirty="0" smtClean="0">
                <a:solidFill>
                  <a:schemeClr val="tx1"/>
                </a:solidFill>
              </a:rPr>
              <a:t>)</a:t>
            </a:r>
            <a:endParaRPr kumimoji="1" lang="ja-JP" altLang="en-US" b="1" dirty="0">
              <a:solidFill>
                <a:schemeClr val="tx1"/>
              </a:solidFill>
            </a:endParaRPr>
          </a:p>
        </p:txBody>
      </p:sp>
      <p:sp>
        <p:nvSpPr>
          <p:cNvPr id="7" name="正方形/長方形 6"/>
          <p:cNvSpPr/>
          <p:nvPr/>
        </p:nvSpPr>
        <p:spPr>
          <a:xfrm>
            <a:off x="4528082" y="3774338"/>
            <a:ext cx="3034079" cy="1512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日立市の人口</a:t>
            </a:r>
            <a:r>
              <a:rPr lang="en-US" altLang="ja-JP" sz="2000" dirty="0" smtClean="0">
                <a:solidFill>
                  <a:schemeClr val="tx1"/>
                </a:solidFill>
              </a:rPr>
              <a:t>190,303</a:t>
            </a:r>
            <a:r>
              <a:rPr lang="ja-JP" altLang="en-US" sz="2000" dirty="0" smtClean="0">
                <a:solidFill>
                  <a:schemeClr val="tx1"/>
                </a:solidFill>
              </a:rPr>
              <a:t>人</a:t>
            </a:r>
          </a:p>
          <a:p>
            <a:r>
              <a:rPr kumimoji="1" lang="ja-JP" altLang="en-US" sz="2000" dirty="0" smtClean="0">
                <a:solidFill>
                  <a:schemeClr val="tx1"/>
                </a:solidFill>
              </a:rPr>
              <a:t>高齢者人口</a:t>
            </a:r>
            <a:r>
              <a:rPr kumimoji="1" lang="en-US" altLang="ja-JP" sz="2000" dirty="0" smtClean="0">
                <a:solidFill>
                  <a:schemeClr val="tx1"/>
                </a:solidFill>
              </a:rPr>
              <a:t>52,343</a:t>
            </a:r>
            <a:r>
              <a:rPr kumimoji="1" lang="ja-JP" altLang="en-US" sz="2000" dirty="0" smtClean="0">
                <a:solidFill>
                  <a:schemeClr val="tx1"/>
                </a:solidFill>
              </a:rPr>
              <a:t>人　</a:t>
            </a:r>
            <a:r>
              <a:rPr lang="ja-JP" altLang="en-US" sz="2000" dirty="0">
                <a:solidFill>
                  <a:schemeClr val="tx1"/>
                </a:solidFill>
              </a:rPr>
              <a:t>　</a:t>
            </a:r>
            <a:r>
              <a:rPr lang="ja-JP" altLang="en-US" sz="2000" dirty="0" smtClean="0">
                <a:solidFill>
                  <a:schemeClr val="tx1"/>
                </a:solidFill>
              </a:rPr>
              <a:t>　　　　　　　</a:t>
            </a:r>
            <a:endParaRPr lang="en-US" altLang="ja-JP" sz="2000" dirty="0" smtClean="0">
              <a:solidFill>
                <a:schemeClr val="tx1"/>
              </a:solidFill>
            </a:endParaRPr>
          </a:p>
          <a:p>
            <a:r>
              <a:rPr lang="ja-JP" altLang="en-US" sz="2000" dirty="0">
                <a:solidFill>
                  <a:schemeClr val="tx1"/>
                </a:solidFill>
              </a:rPr>
              <a:t>　</a:t>
            </a:r>
            <a:r>
              <a:rPr lang="ja-JP" altLang="en-US" sz="2000" dirty="0" smtClean="0">
                <a:solidFill>
                  <a:schemeClr val="tx1"/>
                </a:solidFill>
              </a:rPr>
              <a:t>　　　</a:t>
            </a:r>
            <a:r>
              <a:rPr lang="en-US" altLang="ja-JP" sz="2000" dirty="0" smtClean="0">
                <a:solidFill>
                  <a:schemeClr val="tx1"/>
                </a:solidFill>
              </a:rPr>
              <a:t>(</a:t>
            </a:r>
            <a:r>
              <a:rPr lang="ja-JP" altLang="en-US" sz="2000" dirty="0" smtClean="0">
                <a:solidFill>
                  <a:schemeClr val="tx1"/>
                </a:solidFill>
              </a:rPr>
              <a:t>高齢化率</a:t>
            </a:r>
            <a:r>
              <a:rPr lang="en-US" altLang="ja-JP" sz="2000" dirty="0" smtClean="0">
                <a:solidFill>
                  <a:schemeClr val="tx1"/>
                </a:solidFill>
              </a:rPr>
              <a:t>27.51%)</a:t>
            </a:r>
            <a:endParaRPr kumimoji="1" lang="en-US" altLang="ja-JP" sz="2000" dirty="0">
              <a:solidFill>
                <a:schemeClr val="tx1"/>
              </a:solidFill>
            </a:endParaRPr>
          </a:p>
          <a:p>
            <a:r>
              <a:rPr lang="ja-JP" altLang="en-US" sz="2000" dirty="0">
                <a:solidFill>
                  <a:schemeClr val="tx1"/>
                </a:solidFill>
              </a:rPr>
              <a:t>　</a:t>
            </a:r>
            <a:r>
              <a:rPr lang="ja-JP" altLang="en-US" sz="2000" dirty="0" smtClean="0">
                <a:solidFill>
                  <a:schemeClr val="tx1"/>
                </a:solidFill>
              </a:rPr>
              <a:t>平成</a:t>
            </a:r>
            <a:r>
              <a:rPr lang="en-US" altLang="ja-JP" sz="2000" dirty="0" smtClean="0">
                <a:solidFill>
                  <a:schemeClr val="tx1"/>
                </a:solidFill>
              </a:rPr>
              <a:t>26</a:t>
            </a:r>
            <a:r>
              <a:rPr lang="ja-JP" altLang="en-US" sz="2000" dirty="0" smtClean="0">
                <a:solidFill>
                  <a:schemeClr val="tx1"/>
                </a:solidFill>
              </a:rPr>
              <a:t>年</a:t>
            </a:r>
            <a:r>
              <a:rPr lang="en-US" altLang="ja-JP" sz="2000" dirty="0" smtClean="0">
                <a:solidFill>
                  <a:schemeClr val="tx1"/>
                </a:solidFill>
              </a:rPr>
              <a:t>4</a:t>
            </a:r>
            <a:r>
              <a:rPr lang="ja-JP" altLang="en-US" sz="2000" dirty="0" smtClean="0">
                <a:solidFill>
                  <a:schemeClr val="tx1"/>
                </a:solidFill>
              </a:rPr>
              <a:t>月</a:t>
            </a:r>
            <a:r>
              <a:rPr lang="en-US" altLang="ja-JP" sz="2000" dirty="0" smtClean="0">
                <a:solidFill>
                  <a:schemeClr val="tx1"/>
                </a:solidFill>
              </a:rPr>
              <a:t>1</a:t>
            </a:r>
            <a:r>
              <a:rPr lang="ja-JP" altLang="en-US" sz="2000" dirty="0" smtClean="0">
                <a:solidFill>
                  <a:schemeClr val="tx1"/>
                </a:solidFill>
              </a:rPr>
              <a:t>日現在</a:t>
            </a:r>
            <a:endParaRPr kumimoji="1" lang="ja-JP" altLang="en-US" sz="2000" dirty="0">
              <a:solidFill>
                <a:schemeClr val="tx1"/>
              </a:solidFill>
            </a:endParaRPr>
          </a:p>
        </p:txBody>
      </p:sp>
      <p:sp>
        <p:nvSpPr>
          <p:cNvPr id="8" name="四角形吹き出し 7"/>
          <p:cNvSpPr/>
          <p:nvPr/>
        </p:nvSpPr>
        <p:spPr>
          <a:xfrm>
            <a:off x="1754645" y="5589240"/>
            <a:ext cx="4290477" cy="1224136"/>
          </a:xfrm>
          <a:prstGeom prst="wedgeRectCallout">
            <a:avLst>
              <a:gd name="adj1" fmla="val -34764"/>
              <a:gd name="adj2" fmla="val -1062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j-ea"/>
                <a:ea typeface="+mj-ea"/>
              </a:rPr>
              <a:t>昭和</a:t>
            </a:r>
            <a:r>
              <a:rPr lang="en-US" altLang="ja-JP" sz="1600" dirty="0" smtClean="0">
                <a:solidFill>
                  <a:schemeClr val="tx1"/>
                </a:solidFill>
                <a:latin typeface="+mj-ea"/>
                <a:ea typeface="+mj-ea"/>
              </a:rPr>
              <a:t>40</a:t>
            </a:r>
            <a:r>
              <a:rPr lang="ja-JP" altLang="en-US" sz="1600" dirty="0" smtClean="0">
                <a:solidFill>
                  <a:schemeClr val="tx1"/>
                </a:solidFill>
                <a:latin typeface="+mj-ea"/>
                <a:ea typeface="+mj-ea"/>
              </a:rPr>
              <a:t>～</a:t>
            </a:r>
            <a:r>
              <a:rPr lang="en-US" altLang="ja-JP" sz="1600" dirty="0" smtClean="0">
                <a:solidFill>
                  <a:schemeClr val="tx1"/>
                </a:solidFill>
                <a:latin typeface="+mj-ea"/>
                <a:ea typeface="+mj-ea"/>
              </a:rPr>
              <a:t>50</a:t>
            </a:r>
            <a:r>
              <a:rPr lang="ja-JP" altLang="en-US" sz="1600" dirty="0" smtClean="0">
                <a:solidFill>
                  <a:schemeClr val="tx1"/>
                </a:solidFill>
                <a:latin typeface="+mj-ea"/>
                <a:ea typeface="+mj-ea"/>
              </a:rPr>
              <a:t>年代、一斉に造成された団地であり、高齢化も一斉に進行している。一部の団地では、高齢化率が約</a:t>
            </a:r>
            <a:r>
              <a:rPr lang="en-US" altLang="ja-JP" sz="1600" dirty="0" smtClean="0">
                <a:solidFill>
                  <a:schemeClr val="tx1"/>
                </a:solidFill>
                <a:latin typeface="+mj-ea"/>
                <a:ea typeface="+mj-ea"/>
              </a:rPr>
              <a:t>50%</a:t>
            </a:r>
            <a:endParaRPr kumimoji="1" lang="ja-JP" altLang="en-US" sz="1600" dirty="0">
              <a:solidFill>
                <a:schemeClr val="tx1"/>
              </a:solidFill>
              <a:latin typeface="+mj-ea"/>
              <a:ea typeface="+mj-ea"/>
            </a:endParaRPr>
          </a:p>
        </p:txBody>
      </p:sp>
      <p:sp>
        <p:nvSpPr>
          <p:cNvPr id="11" name="正方形/長方形 10"/>
          <p:cNvSpPr/>
          <p:nvPr/>
        </p:nvSpPr>
        <p:spPr>
          <a:xfrm>
            <a:off x="6981225" y="5409220"/>
            <a:ext cx="2849919"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平成</a:t>
            </a:r>
            <a:r>
              <a:rPr kumimoji="1" lang="en-US" altLang="ja-JP" sz="2000" dirty="0" smtClean="0">
                <a:solidFill>
                  <a:schemeClr val="tx1"/>
                </a:solidFill>
              </a:rPr>
              <a:t>37</a:t>
            </a:r>
            <a:r>
              <a:rPr kumimoji="1" lang="ja-JP" altLang="en-US" sz="2000" dirty="0" smtClean="0">
                <a:solidFill>
                  <a:schemeClr val="tx1"/>
                </a:solidFill>
              </a:rPr>
              <a:t>年</a:t>
            </a:r>
            <a:r>
              <a:rPr kumimoji="1" lang="en-US" altLang="ja-JP" sz="2000" dirty="0" smtClean="0">
                <a:solidFill>
                  <a:schemeClr val="tx1"/>
                </a:solidFill>
              </a:rPr>
              <a:t>(2025</a:t>
            </a:r>
            <a:r>
              <a:rPr kumimoji="1" lang="ja-JP" altLang="en-US" sz="2000" dirty="0" smtClean="0">
                <a:solidFill>
                  <a:schemeClr val="tx1"/>
                </a:solidFill>
              </a:rPr>
              <a:t>年</a:t>
            </a:r>
            <a:r>
              <a:rPr lang="en-US" altLang="ja-JP" sz="2000" dirty="0" smtClean="0">
                <a:solidFill>
                  <a:schemeClr val="tx1"/>
                </a:solidFill>
              </a:rPr>
              <a:t>)</a:t>
            </a:r>
            <a:endParaRPr lang="ja-JP" altLang="en-US" sz="2000" dirty="0" smtClean="0">
              <a:solidFill>
                <a:schemeClr val="tx1"/>
              </a:solidFill>
            </a:endParaRPr>
          </a:p>
          <a:p>
            <a:r>
              <a:rPr kumimoji="1" lang="ja-JP" altLang="en-US" sz="2000" dirty="0">
                <a:solidFill>
                  <a:schemeClr val="tx1"/>
                </a:solidFill>
              </a:rPr>
              <a:t>には</a:t>
            </a:r>
            <a:r>
              <a:rPr kumimoji="1" lang="ja-JP" altLang="en-US" sz="2000" dirty="0" smtClean="0">
                <a:solidFill>
                  <a:schemeClr val="tx1"/>
                </a:solidFill>
              </a:rPr>
              <a:t>、市全体の高齢化率が</a:t>
            </a:r>
            <a:r>
              <a:rPr lang="en-US" altLang="ja-JP" sz="2000" b="1" dirty="0" smtClean="0">
                <a:solidFill>
                  <a:schemeClr val="tx1"/>
                </a:solidFill>
                <a:latin typeface="+mj-ea"/>
                <a:ea typeface="+mj-ea"/>
              </a:rPr>
              <a:t>33%</a:t>
            </a:r>
            <a:r>
              <a:rPr lang="en-US" altLang="ja-JP" sz="2000" dirty="0" smtClean="0">
                <a:solidFill>
                  <a:schemeClr val="tx1"/>
                </a:solidFill>
                <a:latin typeface="+mj-ea"/>
                <a:ea typeface="+mj-ea"/>
              </a:rPr>
              <a:t>(</a:t>
            </a:r>
            <a:r>
              <a:rPr lang="ja-JP" altLang="en-US" sz="2000" dirty="0" smtClean="0">
                <a:solidFill>
                  <a:schemeClr val="tx1"/>
                </a:solidFill>
                <a:latin typeface="+mj-ea"/>
                <a:ea typeface="+mj-ea"/>
              </a:rPr>
              <a:t>推計</a:t>
            </a:r>
            <a:r>
              <a:rPr lang="en-US" altLang="ja-JP" sz="2000" dirty="0" smtClean="0">
                <a:solidFill>
                  <a:schemeClr val="tx1"/>
                </a:solidFill>
                <a:latin typeface="+mj-ea"/>
                <a:ea typeface="+mj-ea"/>
              </a:rPr>
              <a:t>)</a:t>
            </a:r>
            <a:endParaRPr kumimoji="1" lang="ja-JP" altLang="en-US" sz="2000" dirty="0">
              <a:solidFill>
                <a:schemeClr val="tx1"/>
              </a:solidFill>
              <a:latin typeface="+mj-ea"/>
              <a:ea typeface="+mj-ea"/>
            </a:endParaRPr>
          </a:p>
        </p:txBody>
      </p:sp>
      <p:sp>
        <p:nvSpPr>
          <p:cNvPr id="12" name="右矢印 11"/>
          <p:cNvSpPr/>
          <p:nvPr/>
        </p:nvSpPr>
        <p:spPr>
          <a:xfrm>
            <a:off x="6279147" y="5877272"/>
            <a:ext cx="515316" cy="6840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Picture 2"/>
          <p:cNvPicPr>
            <a:picLocks noChangeAspect="1" noChangeArrowheads="1"/>
          </p:cNvPicPr>
          <p:nvPr/>
        </p:nvPicPr>
        <p:blipFill>
          <a:blip r:embed="rId3" cstate="print"/>
          <a:srcRect/>
          <a:stretch>
            <a:fillRect/>
          </a:stretch>
        </p:blipFill>
        <p:spPr bwMode="auto">
          <a:xfrm>
            <a:off x="6608656" y="116632"/>
            <a:ext cx="3222489" cy="3528392"/>
          </a:xfrm>
          <a:prstGeom prst="rect">
            <a:avLst/>
          </a:prstGeom>
          <a:noFill/>
          <a:ln w="9525">
            <a:noFill/>
            <a:miter lim="800000"/>
            <a:headEnd/>
            <a:tailEnd/>
          </a:ln>
        </p:spPr>
      </p:pic>
      <p:sp>
        <p:nvSpPr>
          <p:cNvPr id="16" name="正方形/長方形 15"/>
          <p:cNvSpPr/>
          <p:nvPr/>
        </p:nvSpPr>
        <p:spPr>
          <a:xfrm>
            <a:off x="7565740" y="3766142"/>
            <a:ext cx="2340260" cy="1520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認定率</a:t>
            </a:r>
            <a:endParaRPr lang="en-US" altLang="ja-JP" sz="2000" dirty="0">
              <a:solidFill>
                <a:schemeClr val="tx1"/>
              </a:solidFill>
            </a:endParaRPr>
          </a:p>
          <a:p>
            <a:r>
              <a:rPr lang="en-US" altLang="ja-JP" sz="2000" dirty="0" smtClean="0">
                <a:solidFill>
                  <a:schemeClr val="tx1"/>
                </a:solidFill>
              </a:rPr>
              <a:t>12.3%(</a:t>
            </a:r>
            <a:r>
              <a:rPr lang="ja-JP" altLang="en-US" sz="2000" dirty="0" smtClean="0">
                <a:solidFill>
                  <a:schemeClr val="tx1"/>
                </a:solidFill>
              </a:rPr>
              <a:t>平成</a:t>
            </a:r>
            <a:r>
              <a:rPr lang="en-US" altLang="ja-JP" sz="2000" dirty="0" smtClean="0">
                <a:solidFill>
                  <a:schemeClr val="tx1"/>
                </a:solidFill>
              </a:rPr>
              <a:t>21</a:t>
            </a:r>
            <a:r>
              <a:rPr lang="ja-JP" altLang="en-US" sz="2000" dirty="0" smtClean="0">
                <a:solidFill>
                  <a:schemeClr val="tx1"/>
                </a:solidFill>
              </a:rPr>
              <a:t>年</a:t>
            </a:r>
            <a:r>
              <a:rPr lang="en-US" altLang="ja-JP" sz="2000" dirty="0" smtClean="0">
                <a:solidFill>
                  <a:schemeClr val="tx1"/>
                </a:solidFill>
              </a:rPr>
              <a:t>)</a:t>
            </a:r>
          </a:p>
          <a:p>
            <a:endParaRPr lang="en-US" altLang="ja-JP" sz="2000" dirty="0" smtClean="0">
              <a:solidFill>
                <a:schemeClr val="tx1"/>
              </a:solidFill>
            </a:endParaRPr>
          </a:p>
          <a:p>
            <a:r>
              <a:rPr lang="en-US" altLang="ja-JP" sz="2000" dirty="0" smtClean="0">
                <a:solidFill>
                  <a:schemeClr val="tx1"/>
                </a:solidFill>
              </a:rPr>
              <a:t>21.3%(</a:t>
            </a:r>
            <a:r>
              <a:rPr lang="ja-JP" altLang="en-US" sz="2000" dirty="0" smtClean="0">
                <a:solidFill>
                  <a:schemeClr val="tx1"/>
                </a:solidFill>
              </a:rPr>
              <a:t>平成</a:t>
            </a:r>
            <a:r>
              <a:rPr lang="en-US" altLang="ja-JP" sz="2000" dirty="0" smtClean="0">
                <a:solidFill>
                  <a:schemeClr val="tx1"/>
                </a:solidFill>
              </a:rPr>
              <a:t>37</a:t>
            </a:r>
            <a:r>
              <a:rPr lang="ja-JP" altLang="en-US" sz="2000" dirty="0" smtClean="0">
                <a:solidFill>
                  <a:schemeClr val="tx1"/>
                </a:solidFill>
              </a:rPr>
              <a:t>年</a:t>
            </a:r>
            <a:r>
              <a:rPr lang="en-US" altLang="ja-JP" sz="2000" dirty="0" smtClean="0">
                <a:solidFill>
                  <a:schemeClr val="tx1"/>
                </a:solidFill>
              </a:rPr>
              <a:t>)</a:t>
            </a:r>
            <a:endParaRPr kumimoji="1" lang="ja-JP" altLang="en-US" sz="2000" dirty="0">
              <a:solidFill>
                <a:schemeClr val="tx1"/>
              </a:solidFill>
            </a:endParaRPr>
          </a:p>
        </p:txBody>
      </p:sp>
      <p:sp>
        <p:nvSpPr>
          <p:cNvPr id="2" name="下矢印 1"/>
          <p:cNvSpPr/>
          <p:nvPr/>
        </p:nvSpPr>
        <p:spPr>
          <a:xfrm>
            <a:off x="8406185" y="4526324"/>
            <a:ext cx="603266" cy="2708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p:txBody>
          <a:bodyPr/>
          <a:lstStyle/>
          <a:p>
            <a:endParaRPr kumimoji="1" lang="ja-JP" altLang="en-US" dirty="0"/>
          </a:p>
        </p:txBody>
      </p:sp>
      <p:sp>
        <p:nvSpPr>
          <p:cNvPr id="14" name="正方形/長方形 13"/>
          <p:cNvSpPr/>
          <p:nvPr/>
        </p:nvSpPr>
        <p:spPr>
          <a:xfrm>
            <a:off x="28591" y="42865"/>
            <a:ext cx="3267241"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r>
              <a:rPr lang="ja-JP" altLang="en-US" sz="2400" dirty="0" smtClean="0">
                <a:solidFill>
                  <a:prstClr val="black"/>
                </a:solidFill>
                <a:latin typeface="ＭＳ Ｐゴシック"/>
              </a:rPr>
              <a:t>事例５</a:t>
            </a:r>
            <a:r>
              <a:rPr lang="ja-JP" altLang="en-US" sz="2400" dirty="0">
                <a:solidFill>
                  <a:prstClr val="black"/>
                </a:solidFill>
                <a:latin typeface="ＭＳ Ｐゴシック"/>
              </a:rPr>
              <a:t>　</a:t>
            </a:r>
            <a:r>
              <a:rPr lang="ja-JP" altLang="en-US" sz="2400" dirty="0" smtClean="0">
                <a:solidFill>
                  <a:prstClr val="black"/>
                </a:solidFill>
                <a:latin typeface="ＭＳ Ｐゴシック"/>
              </a:rPr>
              <a:t>茨城県</a:t>
            </a:r>
            <a:r>
              <a:rPr lang="ja-JP" altLang="en-US" sz="2400" dirty="0">
                <a:solidFill>
                  <a:prstClr val="black"/>
                </a:solidFill>
                <a:latin typeface="ＭＳ Ｐゴシック"/>
              </a:rPr>
              <a:t>　日立市</a:t>
            </a:r>
            <a:endParaRPr lang="en-US" altLang="ja-JP" sz="2400" dirty="0">
              <a:solidFill>
                <a:prstClr val="black"/>
              </a:solidFill>
              <a:latin typeface="ＭＳ Ｐゴシック"/>
            </a:endParaRPr>
          </a:p>
        </p:txBody>
      </p:sp>
      <p:sp>
        <p:nvSpPr>
          <p:cNvPr id="1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51</a:t>
            </a:fld>
            <a:endParaRPr lang="en-US" altLang="ja-JP" sz="1600" b="1" dirty="0">
              <a:solidFill>
                <a:prstClr val="black"/>
              </a:solidFill>
              <a:latin typeface="+mn-ea"/>
            </a:endParaRPr>
          </a:p>
        </p:txBody>
      </p:sp>
    </p:spTree>
    <p:extLst>
      <p:ext uri="{BB962C8B-B14F-4D97-AF65-F5344CB8AC3E}">
        <p14:creationId xmlns:p14="http://schemas.microsoft.com/office/powerpoint/2010/main" val="13455525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kumimoji="1" lang="en-US" altLang="ja-JP" dirty="0" smtClean="0"/>
              <a:t>3.11</a:t>
            </a:r>
            <a:r>
              <a:rPr kumimoji="1" lang="ja-JP" altLang="en-US" dirty="0" smtClean="0"/>
              <a:t>東日本大震災</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日立市の震度・・・６強（</a:t>
            </a:r>
            <a:r>
              <a:rPr lang="ja-JP" altLang="en-US" dirty="0" smtClean="0"/>
              <a:t>津波、家屋倒壊、浸水）</a:t>
            </a:r>
          </a:p>
          <a:p>
            <a:pPr>
              <a:buNone/>
            </a:pPr>
            <a:r>
              <a:rPr kumimoji="1" lang="ja-JP" altLang="en-US" sz="2400" dirty="0" smtClean="0"/>
              <a:t>　　</a:t>
            </a:r>
            <a:r>
              <a:rPr lang="ja-JP" altLang="en-US" sz="2400" dirty="0" smtClean="0"/>
              <a:t>被害状況・・・</a:t>
            </a:r>
            <a:r>
              <a:rPr kumimoji="1" lang="ja-JP" altLang="en-US" sz="2400" dirty="0" smtClean="0"/>
              <a:t>全壊</a:t>
            </a:r>
            <a:r>
              <a:rPr kumimoji="1" lang="en-US" altLang="ja-JP" sz="2400" dirty="0" smtClean="0"/>
              <a:t>436</a:t>
            </a:r>
            <a:r>
              <a:rPr kumimoji="1" lang="ja-JP" altLang="en-US" sz="2400" dirty="0" smtClean="0"/>
              <a:t>棟、大規模半壊</a:t>
            </a:r>
            <a:r>
              <a:rPr lang="en-US" altLang="ja-JP" sz="2400" dirty="0" smtClean="0"/>
              <a:t>706</a:t>
            </a:r>
            <a:r>
              <a:rPr lang="ja-JP" altLang="en-US" sz="2400" dirty="0" smtClean="0"/>
              <a:t>棟</a:t>
            </a:r>
            <a:r>
              <a:rPr lang="ja-JP" altLang="en-US" sz="2400" dirty="0"/>
              <a:t>、</a:t>
            </a:r>
            <a:r>
              <a:rPr lang="ja-JP" altLang="en-US" sz="2400" dirty="0" smtClean="0"/>
              <a:t>死者</a:t>
            </a:r>
            <a:r>
              <a:rPr lang="en-US" altLang="ja-JP" sz="2400" dirty="0" smtClean="0"/>
              <a:t>0</a:t>
            </a:r>
            <a:r>
              <a:rPr lang="ja-JP" altLang="en-US" sz="2400" dirty="0" smtClean="0"/>
              <a:t>人</a:t>
            </a:r>
          </a:p>
          <a:p>
            <a:pPr>
              <a:buNone/>
            </a:pPr>
            <a:r>
              <a:rPr kumimoji="1" lang="ja-JP" altLang="en-US" sz="2400" dirty="0" smtClean="0"/>
              <a:t>　　避難所設置・・・最大時</a:t>
            </a:r>
            <a:r>
              <a:rPr kumimoji="1" lang="en-US" altLang="ja-JP" sz="2400" dirty="0" smtClean="0"/>
              <a:t>69</a:t>
            </a:r>
            <a:r>
              <a:rPr kumimoji="1" lang="ja-JP" altLang="en-US" sz="2400" dirty="0" smtClean="0"/>
              <a:t>箇所、</a:t>
            </a:r>
            <a:r>
              <a:rPr kumimoji="1" lang="en-US" altLang="ja-JP" sz="2400" dirty="0" smtClean="0"/>
              <a:t>13,600</a:t>
            </a:r>
            <a:r>
              <a:rPr kumimoji="1" lang="ja-JP" altLang="en-US" sz="2400" dirty="0" smtClean="0"/>
              <a:t>人避難</a:t>
            </a:r>
          </a:p>
          <a:p>
            <a:pPr>
              <a:buNone/>
            </a:pPr>
            <a:r>
              <a:rPr lang="ja-JP" altLang="en-US" sz="2800" b="1" dirty="0" smtClean="0"/>
              <a:t>地域において、自主防災組織参集</a:t>
            </a:r>
          </a:p>
          <a:p>
            <a:pPr>
              <a:buNone/>
            </a:pPr>
            <a:r>
              <a:rPr kumimoji="1" lang="ja-JP" altLang="en-US" sz="2400" dirty="0" smtClean="0"/>
              <a:t>　　実施内容：避難所の運営支援、</a:t>
            </a:r>
            <a:r>
              <a:rPr lang="ja-JP" altLang="ja-JP" sz="2400" dirty="0" smtClean="0"/>
              <a:t>炊き出し、外出困難者への物資</a:t>
            </a:r>
            <a:r>
              <a:rPr lang="ja-JP" altLang="en-US" sz="2400" dirty="0" smtClean="0"/>
              <a:t>　</a:t>
            </a:r>
            <a:endParaRPr lang="en-US" altLang="ja-JP" sz="2400" dirty="0" smtClean="0"/>
          </a:p>
          <a:p>
            <a:pPr>
              <a:buNone/>
            </a:pPr>
            <a:r>
              <a:rPr lang="ja-JP" altLang="en-US" sz="2400" dirty="0"/>
              <a:t>　</a:t>
            </a:r>
            <a:r>
              <a:rPr lang="ja-JP" altLang="en-US" sz="2400" dirty="0" smtClean="0"/>
              <a:t>　　　　　　　　</a:t>
            </a:r>
            <a:r>
              <a:rPr lang="en-US" altLang="ja-JP" sz="2400" dirty="0" smtClean="0"/>
              <a:t>(</a:t>
            </a:r>
            <a:r>
              <a:rPr lang="ja-JP" altLang="ja-JP" sz="2400" dirty="0" smtClean="0"/>
              <a:t>水など</a:t>
            </a:r>
            <a:r>
              <a:rPr lang="en-US" altLang="ja-JP" sz="2400" dirty="0" smtClean="0"/>
              <a:t>)</a:t>
            </a:r>
            <a:r>
              <a:rPr lang="ja-JP" altLang="ja-JP" sz="2400" dirty="0" smtClean="0"/>
              <a:t>の配給及び災害ごみの搬出、パトロールなど</a:t>
            </a:r>
            <a:endParaRPr kumimoji="1" lang="ja-JP" altLang="en-US" sz="2400" dirty="0"/>
          </a:p>
        </p:txBody>
      </p:sp>
      <p:pic>
        <p:nvPicPr>
          <p:cNvPr id="4" name="Picture 2"/>
          <p:cNvPicPr>
            <a:picLocks noChangeAspect="1" noChangeArrowheads="1"/>
          </p:cNvPicPr>
          <p:nvPr/>
        </p:nvPicPr>
        <p:blipFill>
          <a:blip r:embed="rId2" cstate="print"/>
          <a:srcRect/>
          <a:stretch>
            <a:fillRect/>
          </a:stretch>
        </p:blipFill>
        <p:spPr bwMode="auto">
          <a:xfrm>
            <a:off x="632520" y="4468891"/>
            <a:ext cx="3666407" cy="2353060"/>
          </a:xfrm>
          <a:prstGeom prst="rect">
            <a:avLst/>
          </a:prstGeom>
          <a:noFill/>
          <a:ln w="9525">
            <a:noFill/>
            <a:miter lim="800000"/>
            <a:headEnd/>
            <a:tailEnd/>
          </a:ln>
        </p:spPr>
      </p:pic>
      <p:sp>
        <p:nvSpPr>
          <p:cNvPr id="5" name="正方形/長方形 4"/>
          <p:cNvSpPr/>
          <p:nvPr/>
        </p:nvSpPr>
        <p:spPr>
          <a:xfrm>
            <a:off x="5313040" y="4653136"/>
            <a:ext cx="3930437"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地域住民主体の避難所運営</a:t>
            </a:r>
          </a:p>
          <a:p>
            <a:endParaRPr lang="ja-JP" altLang="en-US" dirty="0" smtClean="0">
              <a:solidFill>
                <a:schemeClr val="tx1"/>
              </a:solidFill>
            </a:endParaRPr>
          </a:p>
          <a:p>
            <a:r>
              <a:rPr kumimoji="1" lang="ja-JP" altLang="en-US" dirty="0" smtClean="0">
                <a:solidFill>
                  <a:schemeClr val="tx1"/>
                </a:solidFill>
              </a:rPr>
              <a:t>・食料の炊き出し・配食・給水・高齢者等の見守り・発電</a:t>
            </a:r>
            <a:r>
              <a:rPr lang="ja-JP" altLang="en-US" dirty="0" smtClean="0">
                <a:solidFill>
                  <a:schemeClr val="tx1"/>
                </a:solidFill>
              </a:rPr>
              <a:t>・健康体操・災害対策本部との連絡調整　など</a:t>
            </a:r>
            <a:endParaRPr kumimoji="1" lang="ja-JP" altLang="en-US" dirty="0" smtClean="0">
              <a:solidFill>
                <a:schemeClr val="tx1"/>
              </a:solidFill>
            </a:endParaRPr>
          </a:p>
          <a:p>
            <a:endParaRPr kumimoji="1" lang="ja-JP" altLang="en-US" dirty="0">
              <a:solidFill>
                <a:schemeClr val="tx1"/>
              </a:solidFill>
            </a:endParaRPr>
          </a:p>
        </p:txBody>
      </p:sp>
      <p:sp>
        <p:nvSpPr>
          <p:cNvPr id="6" name="正方形/長方形 5"/>
          <p:cNvSpPr/>
          <p:nvPr/>
        </p:nvSpPr>
        <p:spPr>
          <a:xfrm>
            <a:off x="108232" y="4500188"/>
            <a:ext cx="432048" cy="2353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避難所の様子</a:t>
            </a:r>
            <a:endParaRPr kumimoji="1" lang="ja-JP" altLang="en-US" sz="2000" dirty="0"/>
          </a:p>
        </p:txBody>
      </p:sp>
      <p:sp>
        <p:nvSpPr>
          <p:cNvPr id="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52</a:t>
            </a:fld>
            <a:endParaRPr lang="en-US" altLang="ja-JP" sz="1600" b="1" dirty="0">
              <a:solidFill>
                <a:prstClr val="black"/>
              </a:solidFill>
              <a:latin typeface="+mn-ea"/>
            </a:endParaRPr>
          </a:p>
        </p:txBody>
      </p:sp>
    </p:spTree>
    <p:extLst>
      <p:ext uri="{BB962C8B-B14F-4D97-AF65-F5344CB8AC3E}">
        <p14:creationId xmlns:p14="http://schemas.microsoft.com/office/powerpoint/2010/main" val="4147888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523" y="274638"/>
            <a:ext cx="8748177" cy="922114"/>
          </a:xfrm>
        </p:spPr>
        <p:style>
          <a:lnRef idx="1">
            <a:schemeClr val="accent5"/>
          </a:lnRef>
          <a:fillRef idx="2">
            <a:schemeClr val="accent5"/>
          </a:fillRef>
          <a:effectRef idx="1">
            <a:schemeClr val="accent5"/>
          </a:effectRef>
          <a:fontRef idx="minor">
            <a:schemeClr val="dk1"/>
          </a:fontRef>
        </p:style>
        <p:txBody>
          <a:bodyPr/>
          <a:lstStyle/>
          <a:p>
            <a:r>
              <a:rPr kumimoji="1" lang="ja-JP" altLang="en-US" dirty="0" smtClean="0"/>
              <a:t>あんしん安全ネットワーク</a:t>
            </a:r>
            <a:endParaRPr kumimoji="1" lang="ja-JP" altLang="en-US" dirty="0"/>
          </a:p>
        </p:txBody>
      </p:sp>
      <p:sp>
        <p:nvSpPr>
          <p:cNvPr id="3" name="コンテンツ プレースホルダ 2"/>
          <p:cNvSpPr>
            <a:spLocks noGrp="1"/>
          </p:cNvSpPr>
          <p:nvPr>
            <p:ph idx="1"/>
          </p:nvPr>
        </p:nvSpPr>
        <p:spPr>
          <a:xfrm>
            <a:off x="503206" y="1268761"/>
            <a:ext cx="8915400" cy="1828799"/>
          </a:xfrm>
        </p:spPr>
        <p:txBody>
          <a:bodyPr>
            <a:noAutofit/>
          </a:bodyPr>
          <a:lstStyle/>
          <a:p>
            <a:pPr>
              <a:buNone/>
            </a:pPr>
            <a:r>
              <a:rPr kumimoji="1" lang="ja-JP" altLang="en-US" sz="2000" dirty="0" smtClean="0"/>
              <a:t>・　ひとり暮らしの高齢者等を地域で見守るため</a:t>
            </a:r>
            <a:r>
              <a:rPr lang="ja-JP" altLang="en-US" sz="2000" dirty="0" smtClean="0"/>
              <a:t>民生委員、近隣住民、ボランティア等で構成する「チーム」を結成</a:t>
            </a:r>
          </a:p>
          <a:p>
            <a:pPr>
              <a:buNone/>
            </a:pPr>
            <a:r>
              <a:rPr kumimoji="1" lang="ja-JP" altLang="en-US" sz="2000" dirty="0" smtClean="0"/>
              <a:t>・　平成</a:t>
            </a:r>
            <a:r>
              <a:rPr kumimoji="1" lang="en-US" altLang="ja-JP" sz="2000" dirty="0" smtClean="0"/>
              <a:t>26</a:t>
            </a:r>
            <a:r>
              <a:rPr kumimoji="1" lang="ja-JP" altLang="en-US" sz="2000" dirty="0" smtClean="0"/>
              <a:t>年度は、市内</a:t>
            </a:r>
            <a:r>
              <a:rPr kumimoji="1" lang="en-US" altLang="ja-JP" sz="2000" dirty="0" smtClean="0"/>
              <a:t>2,564</a:t>
            </a:r>
            <a:r>
              <a:rPr kumimoji="1" lang="ja-JP" altLang="en-US" sz="2000" dirty="0" smtClean="0"/>
              <a:t>チーム、協力者</a:t>
            </a:r>
            <a:r>
              <a:rPr kumimoji="1" lang="en-US" altLang="ja-JP" sz="2000" dirty="0" smtClean="0"/>
              <a:t>6,245</a:t>
            </a:r>
            <a:r>
              <a:rPr kumimoji="1" lang="ja-JP" altLang="en-US" sz="2000" dirty="0" smtClean="0"/>
              <a:t>人</a:t>
            </a:r>
            <a:endParaRPr kumimoji="1" lang="en-US" altLang="ja-JP" sz="2000" dirty="0" smtClean="0"/>
          </a:p>
          <a:p>
            <a:pPr>
              <a:buNone/>
            </a:pPr>
            <a:r>
              <a:rPr lang="ja-JP" altLang="en-US" sz="2000" dirty="0"/>
              <a:t>　</a:t>
            </a:r>
            <a:r>
              <a:rPr lang="ja-JP" altLang="en-US" sz="2000" dirty="0" smtClean="0"/>
              <a:t>　　　　　　　　　　　　　　　　　　　　　</a:t>
            </a:r>
            <a:r>
              <a:rPr kumimoji="1" lang="en-US" altLang="ja-JP" sz="2000" dirty="0" smtClean="0"/>
              <a:t>(H17</a:t>
            </a:r>
            <a:r>
              <a:rPr lang="ja-JP" altLang="en-US" sz="2000" dirty="0" smtClean="0"/>
              <a:t>→</a:t>
            </a:r>
            <a:r>
              <a:rPr kumimoji="1" lang="en-US" altLang="ja-JP" sz="2000" dirty="0" smtClean="0"/>
              <a:t>1,416</a:t>
            </a:r>
            <a:r>
              <a:rPr kumimoji="1" lang="ja-JP" altLang="en-US" sz="2000" dirty="0" smtClean="0"/>
              <a:t>チーム、</a:t>
            </a:r>
            <a:r>
              <a:rPr kumimoji="1" lang="en-US" altLang="ja-JP" sz="2000" dirty="0" smtClean="0"/>
              <a:t>H22</a:t>
            </a:r>
            <a:r>
              <a:rPr lang="ja-JP" altLang="en-US" sz="2000" dirty="0" smtClean="0"/>
              <a:t>→</a:t>
            </a:r>
            <a:r>
              <a:rPr kumimoji="1" lang="en-US" altLang="ja-JP" sz="2000" dirty="0" smtClean="0"/>
              <a:t>2,337</a:t>
            </a:r>
            <a:r>
              <a:rPr kumimoji="1" lang="ja-JP" altLang="en-US" sz="2000" dirty="0" smtClean="0"/>
              <a:t>チーム</a:t>
            </a:r>
            <a:r>
              <a:rPr kumimoji="1" lang="en-US" altLang="ja-JP" sz="2000" dirty="0" smtClean="0"/>
              <a:t>)</a:t>
            </a:r>
            <a:endParaRPr kumimoji="1" lang="ja-JP" altLang="en-US" sz="2000" dirty="0" smtClean="0"/>
          </a:p>
          <a:p>
            <a:pPr>
              <a:buNone/>
            </a:pPr>
            <a:r>
              <a:rPr lang="ja-JP" altLang="en-US" sz="2000" dirty="0" smtClean="0"/>
              <a:t>・　チーム員が年４回高齢者の自宅を訪問</a:t>
            </a:r>
          </a:p>
          <a:p>
            <a:pPr>
              <a:buNone/>
            </a:pPr>
            <a:r>
              <a:rPr kumimoji="1" lang="ja-JP" altLang="en-US" sz="2000" dirty="0" smtClean="0"/>
              <a:t>・　電気、ガスなどの事業者の協力により、火災予防などの家屋点検も実施</a:t>
            </a:r>
            <a:endParaRPr kumimoji="1" lang="ja-JP" altLang="en-US" sz="2000" dirty="0"/>
          </a:p>
        </p:txBody>
      </p:sp>
      <p:sp>
        <p:nvSpPr>
          <p:cNvPr id="6" name="タイトル 1"/>
          <p:cNvSpPr txBox="1">
            <a:spLocks/>
          </p:cNvSpPr>
          <p:nvPr/>
        </p:nvSpPr>
        <p:spPr>
          <a:xfrm>
            <a:off x="749746" y="3356992"/>
            <a:ext cx="8748177" cy="86409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dirty="0" smtClean="0"/>
              <a:t>地域福祉推進部＝地区社協</a:t>
            </a:r>
            <a:endParaRPr lang="ja-JP" altLang="en-US" dirty="0"/>
          </a:p>
        </p:txBody>
      </p:sp>
      <p:sp>
        <p:nvSpPr>
          <p:cNvPr id="7" name="コンテンツ プレースホルダ 2"/>
          <p:cNvSpPr txBox="1">
            <a:spLocks/>
          </p:cNvSpPr>
          <p:nvPr/>
        </p:nvSpPr>
        <p:spPr>
          <a:xfrm>
            <a:off x="573309" y="4365104"/>
            <a:ext cx="8915400" cy="235422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Arial" pitchFamily="34" charset="0"/>
              <a:buNone/>
            </a:pPr>
            <a:r>
              <a:rPr lang="ja-JP" altLang="en-US" dirty="0" smtClean="0"/>
              <a:t>・　日立市社会福祉協議会における市内全域における高齢者福祉事業</a:t>
            </a:r>
            <a:r>
              <a:rPr lang="en-US" altLang="ja-JP" sz="2400" dirty="0" smtClean="0"/>
              <a:t>(</a:t>
            </a:r>
            <a:r>
              <a:rPr lang="ja-JP" altLang="en-US" sz="2400" dirty="0" smtClean="0"/>
              <a:t>あんしん安全ネットワークを除く。</a:t>
            </a:r>
            <a:r>
              <a:rPr lang="en-US" altLang="ja-JP" sz="2400" dirty="0" smtClean="0"/>
              <a:t>)</a:t>
            </a:r>
            <a:endParaRPr lang="ja-JP" altLang="en-US" sz="2400" dirty="0" smtClean="0"/>
          </a:p>
          <a:p>
            <a:pPr>
              <a:buFont typeface="Arial" pitchFamily="34" charset="0"/>
              <a:buNone/>
            </a:pPr>
            <a:r>
              <a:rPr lang="ja-JP" altLang="en-US" dirty="0" smtClean="0"/>
              <a:t>・　一般介護予防事業</a:t>
            </a:r>
          </a:p>
          <a:p>
            <a:pPr>
              <a:buFont typeface="Arial" pitchFamily="34" charset="0"/>
              <a:buNone/>
            </a:pPr>
            <a:r>
              <a:rPr lang="ja-JP" altLang="en-US" dirty="0" smtClean="0"/>
              <a:t>　　①　ふれあいサロン事業</a:t>
            </a:r>
            <a:r>
              <a:rPr lang="en-US" altLang="ja-JP" dirty="0" smtClean="0"/>
              <a:t>(121</a:t>
            </a:r>
            <a:r>
              <a:rPr lang="ja-JP" altLang="en-US" dirty="0" smtClean="0"/>
              <a:t>団体</a:t>
            </a:r>
            <a:r>
              <a:rPr lang="en-US" altLang="ja-JP" dirty="0" smtClean="0"/>
              <a:t>)</a:t>
            </a:r>
            <a:endParaRPr lang="ja-JP" altLang="en-US" dirty="0" smtClean="0"/>
          </a:p>
          <a:p>
            <a:pPr>
              <a:buFont typeface="Arial" pitchFamily="34" charset="0"/>
              <a:buNone/>
            </a:pPr>
            <a:r>
              <a:rPr lang="ja-JP" altLang="en-US" dirty="0" smtClean="0"/>
              <a:t>　　②　ふれあい健康クラブ事業</a:t>
            </a:r>
            <a:r>
              <a:rPr lang="en-US" altLang="ja-JP" dirty="0" smtClean="0"/>
              <a:t>(23</a:t>
            </a:r>
            <a:r>
              <a:rPr lang="ja-JP" altLang="en-US" dirty="0" smtClean="0"/>
              <a:t>地区</a:t>
            </a:r>
            <a:r>
              <a:rPr lang="en-US" altLang="ja-JP" dirty="0" smtClean="0"/>
              <a:t>)</a:t>
            </a:r>
            <a:endParaRPr lang="ja-JP" altLang="en-US" dirty="0" smtClean="0"/>
          </a:p>
          <a:p>
            <a:pPr>
              <a:buFont typeface="Arial" pitchFamily="34" charset="0"/>
              <a:buNone/>
            </a:pPr>
            <a:r>
              <a:rPr lang="ja-JP" altLang="en-US" dirty="0" smtClean="0"/>
              <a:t>・　ふれあい配食サービス事業</a:t>
            </a:r>
            <a:r>
              <a:rPr lang="en-US" altLang="ja-JP" dirty="0" smtClean="0"/>
              <a:t>(</a:t>
            </a:r>
            <a:r>
              <a:rPr lang="ja-JP" altLang="en-US" dirty="0" smtClean="0"/>
              <a:t>約</a:t>
            </a:r>
            <a:r>
              <a:rPr lang="en-US" altLang="ja-JP" dirty="0" smtClean="0"/>
              <a:t>200</a:t>
            </a:r>
            <a:r>
              <a:rPr lang="ja-JP" altLang="en-US" dirty="0" smtClean="0"/>
              <a:t>人利用　週</a:t>
            </a:r>
            <a:r>
              <a:rPr lang="en-US" altLang="ja-JP" dirty="0" smtClean="0"/>
              <a:t>1</a:t>
            </a:r>
            <a:r>
              <a:rPr lang="ja-JP" altLang="en-US" dirty="0" smtClean="0"/>
              <a:t>回</a:t>
            </a:r>
            <a:r>
              <a:rPr lang="en-US" altLang="ja-JP" dirty="0" smtClean="0"/>
              <a:t>)</a:t>
            </a:r>
            <a:endParaRPr lang="ja-JP" altLang="en-US" dirty="0"/>
          </a:p>
        </p:txBody>
      </p:sp>
      <p:sp>
        <p:nvSpPr>
          <p:cNvPr id="8" name="正方形/長方形 7"/>
          <p:cNvSpPr/>
          <p:nvPr/>
        </p:nvSpPr>
        <p:spPr>
          <a:xfrm>
            <a:off x="7069729"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9"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53</a:t>
            </a:fld>
            <a:endParaRPr lang="en-US" altLang="ja-JP" sz="1600" b="1" dirty="0">
              <a:solidFill>
                <a:prstClr val="black"/>
              </a:solidFill>
              <a:latin typeface="+mn-ea"/>
            </a:endParaRPr>
          </a:p>
        </p:txBody>
      </p:sp>
    </p:spTree>
    <p:extLst>
      <p:ext uri="{BB962C8B-B14F-4D97-AF65-F5344CB8AC3E}">
        <p14:creationId xmlns:p14="http://schemas.microsoft.com/office/powerpoint/2010/main" val="3329753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994122"/>
          </a:xfrm>
        </p:spPr>
        <p:style>
          <a:lnRef idx="1">
            <a:schemeClr val="accent1"/>
          </a:lnRef>
          <a:fillRef idx="2">
            <a:schemeClr val="accent1"/>
          </a:fillRef>
          <a:effectRef idx="1">
            <a:schemeClr val="accent1"/>
          </a:effectRef>
          <a:fontRef idx="minor">
            <a:schemeClr val="dk1"/>
          </a:fontRef>
        </p:style>
        <p:txBody>
          <a:bodyPr>
            <a:normAutofit/>
          </a:bodyPr>
          <a:lstStyle/>
          <a:p>
            <a:r>
              <a:rPr kumimoji="1" lang="ja-JP" altLang="en-US" sz="3200" dirty="0" smtClean="0"/>
              <a:t>この厳しい現実</a:t>
            </a:r>
            <a:r>
              <a:rPr kumimoji="1" lang="en-US" altLang="ja-JP" sz="3200" dirty="0" smtClean="0"/>
              <a:t>(</a:t>
            </a:r>
            <a:r>
              <a:rPr kumimoji="1" lang="ja-JP" altLang="en-US" sz="3200" dirty="0" smtClean="0"/>
              <a:t>データ</a:t>
            </a:r>
            <a:r>
              <a:rPr kumimoji="1" lang="en-US" altLang="ja-JP" sz="3200" dirty="0" smtClean="0"/>
              <a:t>)</a:t>
            </a:r>
            <a:r>
              <a:rPr kumimoji="1" lang="ja-JP" altLang="en-US" sz="3200" dirty="0" smtClean="0"/>
              <a:t>を</a:t>
            </a:r>
            <a:r>
              <a:rPr lang="ja-JP" altLang="en-US" sz="3200" dirty="0" smtClean="0"/>
              <a:t>どのように克服するか</a:t>
            </a:r>
            <a:endParaRPr kumimoji="1" lang="ja-JP" altLang="en-US" sz="3200" dirty="0"/>
          </a:p>
        </p:txBody>
      </p:sp>
      <p:pic>
        <p:nvPicPr>
          <p:cNvPr id="4" name="コンテンツ プレースホルダ 3"/>
          <p:cNvPicPr>
            <a:picLocks noGrp="1"/>
          </p:cNvPicPr>
          <p:nvPr>
            <p:ph idx="1"/>
          </p:nvPr>
        </p:nvPicPr>
        <p:blipFill rotWithShape="1">
          <a:blip r:embed="rId2" cstate="print">
            <a:extLst>
              <a:ext uri="{28A0092B-C50C-407E-A947-70E740481C1C}">
                <a14:useLocalDpi xmlns:a14="http://schemas.microsoft.com/office/drawing/2010/main" val="0"/>
              </a:ext>
            </a:extLst>
          </a:blip>
          <a:srcRect t="1188" b="1662"/>
          <a:stretch/>
        </p:blipFill>
        <p:spPr bwMode="auto">
          <a:xfrm>
            <a:off x="740532" y="1628800"/>
            <a:ext cx="6687269" cy="4133056"/>
          </a:xfrm>
          <a:prstGeom prst="rect">
            <a:avLst/>
          </a:prstGeom>
          <a:noFill/>
          <a:ln>
            <a:noFill/>
          </a:ln>
          <a:extLst>
            <a:ext uri="{53640926-AAD7-44D8-BBD7-CCE9431645EC}">
              <a14:shadowObscured xmlns:a14="http://schemas.microsoft.com/office/drawing/2010/main"/>
            </a:ext>
          </a:extLst>
        </p:spPr>
      </p:pic>
      <p:sp>
        <p:nvSpPr>
          <p:cNvPr id="5" name="正方形/長方形 4"/>
          <p:cNvSpPr/>
          <p:nvPr/>
        </p:nvSpPr>
        <p:spPr>
          <a:xfrm>
            <a:off x="1832653" y="1484784"/>
            <a:ext cx="3354373"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要支援・要介護認定者推計</a:t>
            </a:r>
          </a:p>
        </p:txBody>
      </p:sp>
      <p:graphicFrame>
        <p:nvGraphicFramePr>
          <p:cNvPr id="6" name="表 5"/>
          <p:cNvGraphicFramePr>
            <a:graphicFrameLocks noGrp="1"/>
          </p:cNvGraphicFramePr>
          <p:nvPr/>
        </p:nvGraphicFramePr>
        <p:xfrm>
          <a:off x="7605295" y="2276872"/>
          <a:ext cx="1829859" cy="731520"/>
        </p:xfrm>
        <a:graphic>
          <a:graphicData uri="http://schemas.openxmlformats.org/drawingml/2006/table">
            <a:tbl>
              <a:tblPr/>
              <a:tblGrid>
                <a:gridCol w="952077"/>
                <a:gridCol w="877782"/>
              </a:tblGrid>
              <a:tr h="0">
                <a:tc>
                  <a:txBody>
                    <a:bodyPr/>
                    <a:lstStyle/>
                    <a:p>
                      <a:pPr algn="just">
                        <a:spcAft>
                          <a:spcPts val="0"/>
                        </a:spcAft>
                      </a:pPr>
                      <a:r>
                        <a:rPr lang="ja-JP" sz="1600" kern="100" dirty="0">
                          <a:latin typeface="Century"/>
                          <a:ea typeface="ＭＳ ゴシック"/>
                          <a:cs typeface="Times New Roman"/>
                        </a:rPr>
                        <a:t>全　国</a:t>
                      </a:r>
                      <a:endParaRPr lang="ja-JP" sz="1050" kern="100" dirty="0">
                        <a:latin typeface="Century"/>
                        <a:ea typeface="ＭＳ 明朝"/>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a:latin typeface="ＭＳ ゴシック"/>
                          <a:ea typeface="ＭＳ 明朝"/>
                          <a:cs typeface="Times New Roman"/>
                        </a:rPr>
                        <a:t>18.3%</a:t>
                      </a:r>
                      <a:endParaRPr lang="ja-JP" sz="1050" kern="100" dirty="0">
                        <a:latin typeface="Century"/>
                        <a:ea typeface="ＭＳ 明朝"/>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600" kern="100" dirty="0">
                          <a:latin typeface="Century"/>
                          <a:ea typeface="ＭＳ ゴシック"/>
                          <a:cs typeface="Times New Roman"/>
                        </a:rPr>
                        <a:t>茨城県</a:t>
                      </a:r>
                      <a:endParaRPr lang="ja-JP" sz="1050" kern="100" dirty="0">
                        <a:latin typeface="Century"/>
                        <a:ea typeface="ＭＳ 明朝"/>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a:latin typeface="ＭＳ ゴシック"/>
                          <a:ea typeface="ＭＳ 明朝"/>
                          <a:cs typeface="Times New Roman"/>
                        </a:rPr>
                        <a:t>15.2%</a:t>
                      </a:r>
                      <a:endParaRPr lang="ja-JP" sz="1050" kern="100" dirty="0">
                        <a:latin typeface="Century"/>
                        <a:ea typeface="ＭＳ 明朝"/>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ja-JP" sz="1600" kern="100" dirty="0">
                          <a:latin typeface="Century"/>
                          <a:ea typeface="ＭＳ ゴシック"/>
                          <a:cs typeface="Times New Roman"/>
                        </a:rPr>
                        <a:t>日立市</a:t>
                      </a:r>
                      <a:endParaRPr lang="ja-JP" sz="1050" kern="100" dirty="0">
                        <a:latin typeface="Century"/>
                        <a:ea typeface="ＭＳ 明朝"/>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dirty="0">
                          <a:latin typeface="ＭＳ ゴシック"/>
                          <a:ea typeface="ＭＳ 明朝"/>
                          <a:cs typeface="Times New Roman"/>
                        </a:rPr>
                        <a:t>14.2%</a:t>
                      </a:r>
                      <a:endParaRPr lang="ja-JP" sz="1050" kern="100" dirty="0">
                        <a:latin typeface="Century"/>
                        <a:ea typeface="ＭＳ 明朝"/>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正方形/長方形 6"/>
          <p:cNvSpPr/>
          <p:nvPr/>
        </p:nvSpPr>
        <p:spPr>
          <a:xfrm>
            <a:off x="6825208" y="1844824"/>
            <a:ext cx="257428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rPr>
              <a:t>65</a:t>
            </a:r>
            <a:r>
              <a:rPr lang="ja-JP" altLang="en-US" sz="1400" dirty="0" smtClean="0">
                <a:solidFill>
                  <a:schemeClr val="tx1"/>
                </a:solidFill>
              </a:rPr>
              <a:t>歳以上の認定率</a:t>
            </a:r>
            <a:r>
              <a:rPr lang="en-US" altLang="ja-JP" sz="1400" dirty="0" smtClean="0">
                <a:solidFill>
                  <a:schemeClr val="tx1"/>
                </a:solidFill>
              </a:rPr>
              <a:t>(H25.10)</a:t>
            </a:r>
            <a:endParaRPr kumimoji="1" lang="ja-JP" altLang="en-US" sz="1400" dirty="0">
              <a:solidFill>
                <a:schemeClr val="tx1"/>
              </a:solidFill>
            </a:endParaRPr>
          </a:p>
        </p:txBody>
      </p:sp>
      <p:sp>
        <p:nvSpPr>
          <p:cNvPr id="8" name="正方形/長方形 7"/>
          <p:cNvSpPr/>
          <p:nvPr/>
        </p:nvSpPr>
        <p:spPr>
          <a:xfrm>
            <a:off x="7059234" y="3284984"/>
            <a:ext cx="234026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日立市の</a:t>
            </a:r>
            <a:r>
              <a:rPr kumimoji="1" lang="en-US" altLang="ja-JP" sz="1600" dirty="0" smtClean="0">
                <a:solidFill>
                  <a:schemeClr val="tx1"/>
                </a:solidFill>
              </a:rPr>
              <a:t>H21</a:t>
            </a:r>
            <a:r>
              <a:rPr kumimoji="1" lang="ja-JP" altLang="en-US" sz="1600" dirty="0" smtClean="0">
                <a:solidFill>
                  <a:schemeClr val="tx1"/>
                </a:solidFill>
              </a:rPr>
              <a:t>認定率は、</a:t>
            </a:r>
          </a:p>
          <a:p>
            <a:pPr algn="ctr"/>
            <a:r>
              <a:rPr lang="en-US" altLang="ja-JP" sz="1600" dirty="0" smtClean="0">
                <a:solidFill>
                  <a:schemeClr val="tx1"/>
                </a:solidFill>
              </a:rPr>
              <a:t>12.3%</a:t>
            </a:r>
            <a:endParaRPr kumimoji="1" lang="ja-JP" altLang="en-US" sz="1600" dirty="0">
              <a:solidFill>
                <a:schemeClr val="tx1"/>
              </a:solidFill>
            </a:endParaRPr>
          </a:p>
        </p:txBody>
      </p:sp>
      <p:sp>
        <p:nvSpPr>
          <p:cNvPr id="9" name="正方形/長方形 8"/>
          <p:cNvSpPr/>
          <p:nvPr/>
        </p:nvSpPr>
        <p:spPr>
          <a:xfrm>
            <a:off x="7059234" y="4581128"/>
            <a:ext cx="2340260" cy="158417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推計値では、</a:t>
            </a:r>
            <a:r>
              <a:rPr kumimoji="1" lang="en-US" altLang="ja-JP" sz="2000" dirty="0" smtClean="0">
                <a:solidFill>
                  <a:schemeClr val="tx1"/>
                </a:solidFill>
              </a:rPr>
              <a:t>H37</a:t>
            </a:r>
            <a:r>
              <a:rPr kumimoji="1" lang="ja-JP" altLang="en-US" sz="2000" dirty="0" smtClean="0">
                <a:solidFill>
                  <a:schemeClr val="tx1"/>
                </a:solidFill>
              </a:rPr>
              <a:t>認定率が、</a:t>
            </a:r>
            <a:endParaRPr kumimoji="1" lang="en-US" altLang="ja-JP" sz="2000" dirty="0" smtClean="0">
              <a:solidFill>
                <a:schemeClr val="tx1"/>
              </a:solidFill>
            </a:endParaRPr>
          </a:p>
          <a:p>
            <a:pPr algn="ctr"/>
            <a:r>
              <a:rPr kumimoji="1" lang="en-US" altLang="ja-JP" sz="2000" dirty="0" smtClean="0">
                <a:solidFill>
                  <a:schemeClr val="tx1"/>
                </a:solidFill>
              </a:rPr>
              <a:t>              21.3%</a:t>
            </a:r>
            <a:r>
              <a:rPr kumimoji="1" lang="ja-JP" altLang="en-US" sz="2000" dirty="0" smtClean="0">
                <a:solidFill>
                  <a:schemeClr val="tx1"/>
                </a:solidFill>
              </a:rPr>
              <a:t>に</a:t>
            </a:r>
            <a:endParaRPr kumimoji="1" lang="ja-JP" altLang="en-US" sz="2000" dirty="0">
              <a:solidFill>
                <a:schemeClr val="tx1"/>
              </a:solidFill>
            </a:endParaRPr>
          </a:p>
        </p:txBody>
      </p:sp>
      <p:sp>
        <p:nvSpPr>
          <p:cNvPr id="10" name="下矢印 9"/>
          <p:cNvSpPr/>
          <p:nvPr/>
        </p:nvSpPr>
        <p:spPr>
          <a:xfrm>
            <a:off x="7839321" y="4077072"/>
            <a:ext cx="780087"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3392827" y="5805264"/>
            <a:ext cx="257428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総合事業の実施は</a:t>
            </a:r>
          </a:p>
          <a:p>
            <a:pPr algn="ctr"/>
            <a:r>
              <a:rPr kumimoji="1" lang="ja-JP" altLang="en-US" b="1" dirty="0" smtClean="0">
                <a:solidFill>
                  <a:schemeClr val="tx1"/>
                </a:solidFill>
              </a:rPr>
              <a:t>想定していない数値</a:t>
            </a:r>
            <a:endParaRPr kumimoji="1" lang="ja-JP" altLang="en-US" b="1" dirty="0">
              <a:solidFill>
                <a:schemeClr val="tx1"/>
              </a:solidFill>
            </a:endParaRPr>
          </a:p>
        </p:txBody>
      </p:sp>
      <p:sp>
        <p:nvSpPr>
          <p:cNvPr id="12" name="下矢印 11"/>
          <p:cNvSpPr/>
          <p:nvPr/>
        </p:nvSpPr>
        <p:spPr>
          <a:xfrm rot="5400000">
            <a:off x="6258145" y="5670249"/>
            <a:ext cx="432048" cy="702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7069729"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14"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54</a:t>
            </a:fld>
            <a:endParaRPr lang="en-US" altLang="ja-JP" sz="1600" b="1" dirty="0">
              <a:solidFill>
                <a:prstClr val="black"/>
              </a:solidFill>
              <a:latin typeface="+mn-ea"/>
            </a:endParaRPr>
          </a:p>
        </p:txBody>
      </p:sp>
    </p:spTree>
    <p:extLst>
      <p:ext uri="{BB962C8B-B14F-4D97-AF65-F5344CB8AC3E}">
        <p14:creationId xmlns:p14="http://schemas.microsoft.com/office/powerpoint/2010/main" val="1213904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548680"/>
            <a:ext cx="8915400" cy="850106"/>
          </a:xfrm>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sz="2800" u="sng" dirty="0" smtClean="0"/>
              <a:t>平成</a:t>
            </a:r>
            <a:r>
              <a:rPr kumimoji="1" lang="en-US" altLang="ja-JP" sz="2800" u="sng" dirty="0" smtClean="0"/>
              <a:t>27</a:t>
            </a:r>
            <a:r>
              <a:rPr kumimoji="1" lang="ja-JP" altLang="en-US" sz="2800" u="sng" dirty="0" smtClean="0"/>
              <a:t>年度からの日立市高齢者保健福祉計画</a:t>
            </a:r>
            <a:r>
              <a:rPr kumimoji="1" lang="en-US" altLang="ja-JP" sz="2800" u="sng" dirty="0" smtClean="0"/>
              <a:t>2015</a:t>
            </a:r>
            <a:endParaRPr kumimoji="1" lang="ja-JP" altLang="en-US" sz="2800" u="sng" dirty="0"/>
          </a:p>
        </p:txBody>
      </p:sp>
      <p:sp>
        <p:nvSpPr>
          <p:cNvPr id="3" name="コンテンツ プレースホルダ 2"/>
          <p:cNvSpPr>
            <a:spLocks noGrp="1"/>
          </p:cNvSpPr>
          <p:nvPr>
            <p:ph idx="1"/>
          </p:nvPr>
        </p:nvSpPr>
        <p:spPr>
          <a:xfrm>
            <a:off x="495300" y="1484784"/>
            <a:ext cx="8915400" cy="475252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ja-JP" altLang="en-US" dirty="0" smtClean="0"/>
              <a:t>・日立市計画の特徴</a:t>
            </a:r>
          </a:p>
          <a:p>
            <a:pPr>
              <a:buNone/>
            </a:pPr>
            <a:r>
              <a:rPr kumimoji="1" lang="ja-JP" altLang="en-US" dirty="0" smtClean="0"/>
              <a:t>　　</a:t>
            </a:r>
            <a:r>
              <a:rPr kumimoji="1" lang="ja-JP" altLang="en-US" sz="3000" b="1" dirty="0" smtClean="0"/>
              <a:t>①　</a:t>
            </a:r>
            <a:r>
              <a:rPr kumimoji="1" lang="en-US" altLang="ja-JP" sz="3000" b="1" dirty="0" smtClean="0"/>
              <a:t>2025</a:t>
            </a:r>
            <a:r>
              <a:rPr kumimoji="1" lang="ja-JP" altLang="en-US" sz="3000" b="1" dirty="0" smtClean="0"/>
              <a:t>年問題を視野に入れた目標の数値化</a:t>
            </a:r>
            <a:endParaRPr kumimoji="1" lang="en-US" altLang="ja-JP" sz="3000" b="1" dirty="0" smtClean="0"/>
          </a:p>
          <a:p>
            <a:pPr>
              <a:buNone/>
            </a:pPr>
            <a:r>
              <a:rPr lang="ja-JP" altLang="en-US" sz="2800" dirty="0" smtClean="0"/>
              <a:t>　　　</a:t>
            </a:r>
            <a:r>
              <a:rPr lang="ja-JP" altLang="en-US" sz="2600" dirty="0" smtClean="0"/>
              <a:t>  ・　平成</a:t>
            </a:r>
            <a:r>
              <a:rPr lang="en-US" altLang="ja-JP" sz="2600" dirty="0" smtClean="0"/>
              <a:t>34</a:t>
            </a:r>
            <a:r>
              <a:rPr lang="ja-JP" altLang="en-US" sz="2600" dirty="0" smtClean="0"/>
              <a:t>年の初回介護認定平均年齢　          ２歳</a:t>
            </a:r>
            <a:r>
              <a:rPr lang="en-US" altLang="ja-JP" sz="2600" dirty="0" smtClean="0"/>
              <a:t>up(80</a:t>
            </a:r>
            <a:r>
              <a:rPr lang="ja-JP" altLang="en-US" sz="2600" dirty="0" smtClean="0"/>
              <a:t>歳→</a:t>
            </a:r>
            <a:r>
              <a:rPr lang="en-US" altLang="ja-JP" sz="2600" dirty="0" smtClean="0"/>
              <a:t>82</a:t>
            </a:r>
            <a:r>
              <a:rPr lang="ja-JP" altLang="en-US" sz="2600" dirty="0" smtClean="0"/>
              <a:t>歳</a:t>
            </a:r>
            <a:r>
              <a:rPr lang="en-US" altLang="ja-JP" sz="2600" dirty="0" smtClean="0"/>
              <a:t>)</a:t>
            </a:r>
            <a:endParaRPr lang="ja-JP" altLang="en-US" sz="2600" dirty="0" smtClean="0"/>
          </a:p>
          <a:p>
            <a:pPr>
              <a:buNone/>
            </a:pPr>
            <a:r>
              <a:rPr kumimoji="1" lang="ja-JP" altLang="en-US" sz="2600" dirty="0" smtClean="0"/>
              <a:t>　　　　・　　　　</a:t>
            </a:r>
            <a:r>
              <a:rPr kumimoji="1" lang="en-US" altLang="ja-JP" sz="2600" dirty="0" smtClean="0"/>
              <a:t>〃</a:t>
            </a:r>
            <a:r>
              <a:rPr kumimoji="1" lang="ja-JP" altLang="en-US" sz="2600" dirty="0" smtClean="0"/>
              <a:t>　　地域包括支援センター認知度 　</a:t>
            </a:r>
            <a:r>
              <a:rPr kumimoji="1" lang="en-US" altLang="ja-JP" sz="2600" dirty="0" smtClean="0"/>
              <a:t>30%up(50%</a:t>
            </a:r>
            <a:r>
              <a:rPr kumimoji="1" lang="ja-JP" altLang="en-US" sz="2600" dirty="0" smtClean="0"/>
              <a:t>→</a:t>
            </a:r>
            <a:r>
              <a:rPr kumimoji="1" lang="en-US" altLang="ja-JP" sz="2600" dirty="0" smtClean="0"/>
              <a:t>80%)</a:t>
            </a:r>
            <a:endParaRPr kumimoji="1" lang="ja-JP" altLang="en-US" sz="2600" dirty="0" smtClean="0"/>
          </a:p>
          <a:p>
            <a:pPr>
              <a:buNone/>
            </a:pPr>
            <a:r>
              <a:rPr lang="en-US" altLang="ja-JP" sz="3000" dirty="0" smtClean="0"/>
              <a:t> </a:t>
            </a:r>
            <a:r>
              <a:rPr lang="ja-JP" altLang="en-US" sz="3000" dirty="0" smtClean="0"/>
              <a:t>　　　　</a:t>
            </a:r>
            <a:r>
              <a:rPr lang="en-US" altLang="ja-JP" sz="2600" dirty="0" smtClean="0"/>
              <a:t>【</a:t>
            </a:r>
            <a:r>
              <a:rPr lang="ja-JP" altLang="en-US" sz="2600" dirty="0" smtClean="0"/>
              <a:t>参考</a:t>
            </a:r>
            <a:r>
              <a:rPr lang="en-US" altLang="ja-JP" sz="2600" dirty="0" smtClean="0"/>
              <a:t>】</a:t>
            </a:r>
            <a:r>
              <a:rPr lang="ja-JP" altLang="en-US" sz="2600" dirty="0" smtClean="0"/>
              <a:t>前回計画の基本目標は、</a:t>
            </a:r>
            <a:r>
              <a:rPr lang="ja-JP" altLang="en-US" sz="2600" u="sng" dirty="0" smtClean="0"/>
              <a:t>あんしん、いきいき、ささえあい</a:t>
            </a:r>
            <a:endParaRPr kumimoji="1" lang="ja-JP" altLang="en-US" sz="2600" u="sng" dirty="0" smtClean="0"/>
          </a:p>
          <a:p>
            <a:pPr>
              <a:buNone/>
            </a:pPr>
            <a:r>
              <a:rPr lang="ja-JP" altLang="en-US" sz="2400" dirty="0" smtClean="0"/>
              <a:t>　　  </a:t>
            </a:r>
            <a:r>
              <a:rPr lang="ja-JP" altLang="en-US" sz="3000" b="1" dirty="0" smtClean="0"/>
              <a:t>②　高齢者概念の転換</a:t>
            </a:r>
          </a:p>
          <a:p>
            <a:pPr>
              <a:buNone/>
            </a:pPr>
            <a:r>
              <a:rPr kumimoji="1" lang="ja-JP" altLang="en-US" sz="2400" dirty="0" smtClean="0"/>
              <a:t>　　　　 </a:t>
            </a:r>
            <a:r>
              <a:rPr kumimoji="1" lang="ja-JP" altLang="en-US" sz="2600" dirty="0" smtClean="0"/>
              <a:t>・　「高齢者は支えられる側」だけではなく、「高齢者は介護になら</a:t>
            </a:r>
          </a:p>
          <a:p>
            <a:pPr>
              <a:buNone/>
            </a:pPr>
            <a:r>
              <a:rPr lang="ja-JP" altLang="en-US" sz="2600" dirty="0" smtClean="0"/>
              <a:t>　　　　　</a:t>
            </a:r>
            <a:r>
              <a:rPr kumimoji="1" lang="ja-JP" altLang="en-US" sz="2600" dirty="0" smtClean="0"/>
              <a:t>ない。なったときは公助・共助で支える。」</a:t>
            </a:r>
            <a:endParaRPr kumimoji="1" lang="en-US" altLang="ja-JP" sz="2600" dirty="0" smtClean="0"/>
          </a:p>
          <a:p>
            <a:pPr>
              <a:buNone/>
            </a:pPr>
            <a:r>
              <a:rPr lang="ja-JP" altLang="en-US" dirty="0" smtClean="0">
                <a:latin typeface="+mj-ea"/>
                <a:ea typeface="+mj-ea"/>
              </a:rPr>
              <a:t>　　</a:t>
            </a:r>
            <a:r>
              <a:rPr lang="ja-JP" altLang="en-US" sz="3000" b="1" dirty="0" smtClean="0">
                <a:latin typeface="+mj-ea"/>
                <a:ea typeface="+mj-ea"/>
              </a:rPr>
              <a:t>③　平成</a:t>
            </a:r>
            <a:r>
              <a:rPr lang="en-US" altLang="ja-JP" sz="3000" b="1" dirty="0" smtClean="0">
                <a:latin typeface="+mj-ea"/>
                <a:ea typeface="+mj-ea"/>
              </a:rPr>
              <a:t>27</a:t>
            </a:r>
            <a:r>
              <a:rPr lang="ja-JP" altLang="en-US" sz="3000" b="1" dirty="0" smtClean="0">
                <a:latin typeface="+mj-ea"/>
                <a:ea typeface="+mj-ea"/>
              </a:rPr>
              <a:t>年度から介護保険制度改正に伴う</a:t>
            </a:r>
            <a:r>
              <a:rPr lang="en-US" altLang="ja-JP" sz="3000" b="1" dirty="0" smtClean="0">
                <a:latin typeface="+mj-ea"/>
                <a:ea typeface="+mj-ea"/>
              </a:rPr>
              <a:t> </a:t>
            </a:r>
            <a:r>
              <a:rPr lang="ja-JP" altLang="en-US" sz="3000" b="1" dirty="0" smtClean="0">
                <a:latin typeface="+mj-ea"/>
                <a:ea typeface="+mj-ea"/>
              </a:rPr>
              <a:t>「新事業」を</a:t>
            </a:r>
          </a:p>
          <a:p>
            <a:pPr>
              <a:buNone/>
            </a:pPr>
            <a:r>
              <a:rPr lang="ja-JP" altLang="en-US" sz="3000" b="1" dirty="0" smtClean="0">
                <a:latin typeface="+mj-ea"/>
                <a:ea typeface="+mj-ea"/>
              </a:rPr>
              <a:t>　　　　全面的に実施</a:t>
            </a:r>
          </a:p>
          <a:p>
            <a:pPr>
              <a:buNone/>
            </a:pPr>
            <a:r>
              <a:rPr lang="ja-JP" altLang="en-US" sz="2800" dirty="0" smtClean="0">
                <a:latin typeface="+mj-ea"/>
                <a:ea typeface="+mj-ea"/>
              </a:rPr>
              <a:t>　　　</a:t>
            </a:r>
            <a:r>
              <a:rPr lang="ja-JP" altLang="en-US" sz="2600" dirty="0" smtClean="0">
                <a:latin typeface="+mj-ea"/>
                <a:ea typeface="+mj-ea"/>
              </a:rPr>
              <a:t> ・　介護予防日常生活支援総合事業、生活支援サービス、在宅医療</a:t>
            </a:r>
          </a:p>
          <a:p>
            <a:pPr>
              <a:buNone/>
            </a:pPr>
            <a:r>
              <a:rPr lang="ja-JP" altLang="en-US" sz="2600" dirty="0" smtClean="0">
                <a:latin typeface="+mj-ea"/>
                <a:ea typeface="+mj-ea"/>
              </a:rPr>
              <a:t>　　　　　介護連携、認知症初期集中支援、認知症地域支援ケア向上、生活</a:t>
            </a:r>
          </a:p>
          <a:p>
            <a:pPr>
              <a:buNone/>
            </a:pPr>
            <a:r>
              <a:rPr lang="ja-JP" altLang="en-US" sz="2600" dirty="0" smtClean="0">
                <a:latin typeface="+mj-ea"/>
                <a:ea typeface="+mj-ea"/>
              </a:rPr>
              <a:t>　　　　　支援基盤整備</a:t>
            </a:r>
          </a:p>
          <a:p>
            <a:pPr>
              <a:buNone/>
            </a:pPr>
            <a:endParaRPr lang="en-US" altLang="ja-JP" sz="2800" dirty="0" smtClean="0">
              <a:latin typeface="+mj-ea"/>
              <a:ea typeface="+mj-ea"/>
            </a:endParaRPr>
          </a:p>
          <a:p>
            <a:pPr>
              <a:buNone/>
            </a:pPr>
            <a:endParaRPr lang="en-US" altLang="ja-JP" sz="2800" dirty="0" smtClean="0">
              <a:latin typeface="+mj-ea"/>
              <a:ea typeface="+mj-ea"/>
            </a:endParaRPr>
          </a:p>
          <a:p>
            <a:pPr>
              <a:buNone/>
            </a:pPr>
            <a:endParaRPr kumimoji="1" lang="en-US" altLang="ja-JP" dirty="0" smtClean="0">
              <a:latin typeface="+mj-ea"/>
              <a:ea typeface="+mj-ea"/>
            </a:endParaRPr>
          </a:p>
        </p:txBody>
      </p:sp>
      <p:sp>
        <p:nvSpPr>
          <p:cNvPr id="4" name="正方形/長方形 3"/>
          <p:cNvSpPr/>
          <p:nvPr/>
        </p:nvSpPr>
        <p:spPr>
          <a:xfrm>
            <a:off x="7069729"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55</a:t>
            </a:fld>
            <a:endParaRPr lang="en-US" altLang="ja-JP" sz="1600" b="1" dirty="0">
              <a:solidFill>
                <a:prstClr val="black"/>
              </a:solidFill>
              <a:latin typeface="+mn-ea"/>
            </a:endParaRPr>
          </a:p>
        </p:txBody>
      </p:sp>
    </p:spTree>
    <p:extLst>
      <p:ext uri="{BB962C8B-B14F-4D97-AF65-F5344CB8AC3E}">
        <p14:creationId xmlns:p14="http://schemas.microsoft.com/office/powerpoint/2010/main" val="1061024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kumimoji="1" lang="ja-JP" altLang="en-US" dirty="0" smtClean="0"/>
              <a:t>より厳しい状況になるのは全国課題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u="sng" dirty="0" smtClean="0"/>
              <a:t>・　</a:t>
            </a:r>
            <a:r>
              <a:rPr kumimoji="1" lang="ja-JP" altLang="en-US" sz="2000" u="sng" dirty="0" smtClean="0"/>
              <a:t>日立市の地域特性に見合った</a:t>
            </a:r>
            <a:r>
              <a:rPr kumimoji="1" lang="ja-JP" altLang="en-US" u="sng" dirty="0" smtClean="0"/>
              <a:t>「地域包括ケアシステム」</a:t>
            </a:r>
          </a:p>
          <a:p>
            <a:pPr>
              <a:buNone/>
            </a:pPr>
            <a:r>
              <a:rPr lang="ja-JP" altLang="en-US" sz="1800" dirty="0" smtClean="0"/>
              <a:t>　</a:t>
            </a:r>
            <a:r>
              <a:rPr lang="en-US" altLang="ja-JP" sz="1800" dirty="0" smtClean="0"/>
              <a:t>【</a:t>
            </a:r>
            <a:r>
              <a:rPr lang="ja-JP" altLang="en-US" sz="1800" dirty="0" smtClean="0"/>
              <a:t>以下は、主な取組</a:t>
            </a:r>
            <a:r>
              <a:rPr lang="en-US" altLang="ja-JP" sz="1800" dirty="0" smtClean="0"/>
              <a:t>】</a:t>
            </a:r>
            <a:endParaRPr kumimoji="1" lang="en-US" altLang="ja-JP" sz="1800" dirty="0" smtClean="0"/>
          </a:p>
          <a:p>
            <a:pPr>
              <a:buNone/>
            </a:pPr>
            <a:r>
              <a:rPr lang="ja-JP" altLang="en-US" sz="2800" dirty="0" smtClean="0"/>
              <a:t>①　地域介護予防活動支援事業としての「ふれあいサロン事業」</a:t>
            </a:r>
          </a:p>
          <a:p>
            <a:pPr>
              <a:buNone/>
            </a:pPr>
            <a:r>
              <a:rPr kumimoji="1" lang="ja-JP" altLang="en-US" sz="2800" dirty="0" smtClean="0"/>
              <a:t>　　　</a:t>
            </a:r>
            <a:r>
              <a:rPr kumimoji="1" lang="ja-JP" altLang="en-US" sz="2400" dirty="0" smtClean="0"/>
              <a:t>→　参加者、活動団体の増</a:t>
            </a:r>
          </a:p>
          <a:p>
            <a:pPr>
              <a:buNone/>
            </a:pPr>
            <a:r>
              <a:rPr lang="ja-JP" altLang="en-US" sz="2400" dirty="0" smtClean="0"/>
              <a:t>　　　 →　元気な高齢者による協力員の確保と増</a:t>
            </a:r>
          </a:p>
          <a:p>
            <a:pPr>
              <a:buNone/>
            </a:pPr>
            <a:r>
              <a:rPr kumimoji="1" lang="ja-JP" altLang="en-US" sz="2400" dirty="0" smtClean="0"/>
              <a:t>　　　　　</a:t>
            </a:r>
            <a:r>
              <a:rPr kumimoji="1" lang="en-US" altLang="ja-JP" sz="2400" dirty="0" smtClean="0"/>
              <a:t>※</a:t>
            </a:r>
            <a:r>
              <a:rPr kumimoji="1" lang="ja-JP" altLang="en-US" sz="2400" dirty="0" smtClean="0"/>
              <a:t>　この場合、</a:t>
            </a:r>
            <a:r>
              <a:rPr kumimoji="1" lang="en-US" altLang="ja-JP" sz="2400" dirty="0" smtClean="0"/>
              <a:t>65</a:t>
            </a:r>
            <a:r>
              <a:rPr kumimoji="1" lang="ja-JP" altLang="en-US" sz="2400" dirty="0" smtClean="0"/>
              <a:t>歳以上にとらわれず、</a:t>
            </a:r>
            <a:r>
              <a:rPr kumimoji="1" lang="en-US" altLang="ja-JP" sz="2400" dirty="0" smtClean="0"/>
              <a:t>65</a:t>
            </a:r>
            <a:r>
              <a:rPr kumimoji="1" lang="ja-JP" altLang="en-US" sz="2400" dirty="0" smtClean="0"/>
              <a:t>歳</a:t>
            </a:r>
          </a:p>
          <a:p>
            <a:pPr>
              <a:buNone/>
            </a:pPr>
            <a:r>
              <a:rPr lang="ja-JP" altLang="en-US" sz="2400" dirty="0" smtClean="0"/>
              <a:t>　　　　　　　</a:t>
            </a:r>
            <a:r>
              <a:rPr kumimoji="1" lang="ja-JP" altLang="en-US" sz="2400" dirty="0" smtClean="0"/>
              <a:t>未満の方へも協力員としての参加を促す。</a:t>
            </a:r>
          </a:p>
          <a:p>
            <a:pPr>
              <a:buNone/>
            </a:pPr>
            <a:r>
              <a:rPr lang="ja-JP" altLang="en-US" sz="2400" dirty="0" smtClean="0"/>
              <a:t>　　　　　　　</a:t>
            </a:r>
            <a:r>
              <a:rPr lang="en-US" altLang="ja-JP" sz="2400" u="sng" dirty="0" smtClean="0">
                <a:effectLst>
                  <a:outerShdw blurRad="38100" dist="38100" dir="2700000" algn="tl">
                    <a:srgbClr val="000000">
                      <a:alpha val="43137"/>
                    </a:srgbClr>
                  </a:outerShdw>
                </a:effectLst>
              </a:rPr>
              <a:t>(60</a:t>
            </a:r>
            <a:r>
              <a:rPr lang="ja-JP" altLang="en-US" sz="2400" u="sng" dirty="0" smtClean="0">
                <a:effectLst>
                  <a:outerShdw blurRad="38100" dist="38100" dir="2700000" algn="tl">
                    <a:srgbClr val="000000">
                      <a:alpha val="43137"/>
                    </a:srgbClr>
                  </a:outerShdw>
                </a:effectLst>
              </a:rPr>
              <a:t>歳定年と</a:t>
            </a:r>
            <a:r>
              <a:rPr lang="en-US" altLang="ja-JP" sz="2400" u="sng" dirty="0" smtClean="0">
                <a:effectLst>
                  <a:outerShdw blurRad="38100" dist="38100" dir="2700000" algn="tl">
                    <a:srgbClr val="000000">
                      <a:alpha val="43137"/>
                    </a:srgbClr>
                  </a:outerShdw>
                </a:effectLst>
              </a:rPr>
              <a:t>65</a:t>
            </a:r>
            <a:r>
              <a:rPr lang="ja-JP" altLang="en-US" sz="2400" u="sng" dirty="0" smtClean="0">
                <a:effectLst>
                  <a:outerShdw blurRad="38100" dist="38100" dir="2700000" algn="tl">
                    <a:srgbClr val="000000">
                      <a:alpha val="43137"/>
                    </a:srgbClr>
                  </a:outerShdw>
                </a:effectLst>
              </a:rPr>
              <a:t>歳高齢者の</a:t>
            </a:r>
            <a:r>
              <a:rPr lang="en-US" altLang="ja-JP" sz="2400" u="sng" dirty="0" smtClean="0">
                <a:effectLst>
                  <a:outerShdw blurRad="38100" dist="38100" dir="2700000" algn="tl">
                    <a:srgbClr val="000000">
                      <a:alpha val="43137"/>
                    </a:srgbClr>
                  </a:outerShdw>
                </a:effectLst>
              </a:rPr>
              <a:t>5</a:t>
            </a:r>
            <a:r>
              <a:rPr lang="ja-JP" altLang="en-US" sz="2400" u="sng" dirty="0" smtClean="0">
                <a:effectLst>
                  <a:outerShdw blurRad="38100" dist="38100" dir="2700000" algn="tl">
                    <a:srgbClr val="000000">
                      <a:alpha val="43137"/>
                    </a:srgbClr>
                  </a:outerShdw>
                </a:effectLst>
              </a:rPr>
              <a:t>年間に着目</a:t>
            </a:r>
            <a:r>
              <a:rPr lang="en-US" altLang="ja-JP" sz="2400" u="sng" dirty="0" smtClean="0">
                <a:effectLst>
                  <a:outerShdw blurRad="38100" dist="38100" dir="2700000" algn="tl">
                    <a:srgbClr val="000000">
                      <a:alpha val="43137"/>
                    </a:srgbClr>
                  </a:outerShdw>
                </a:effectLst>
              </a:rPr>
              <a:t>)</a:t>
            </a:r>
            <a:endParaRPr kumimoji="1" lang="ja-JP" altLang="en-US" sz="2400" u="sng" dirty="0" smtClean="0">
              <a:effectLst>
                <a:outerShdw blurRad="38100" dist="38100" dir="2700000" algn="tl">
                  <a:srgbClr val="000000">
                    <a:alpha val="43137"/>
                  </a:srgbClr>
                </a:outerShdw>
              </a:effectLst>
            </a:endParaRPr>
          </a:p>
          <a:p>
            <a:pPr>
              <a:buNone/>
            </a:pPr>
            <a:r>
              <a:rPr lang="ja-JP" altLang="en-US" sz="2400" dirty="0" smtClean="0"/>
              <a:t>　　　  →　</a:t>
            </a:r>
            <a:r>
              <a:rPr lang="en-US" altLang="ja-JP" sz="2400" dirty="0" smtClean="0"/>
              <a:t>H27</a:t>
            </a:r>
            <a:r>
              <a:rPr lang="ja-JP" altLang="en-US" sz="2400" dirty="0" smtClean="0"/>
              <a:t>年度予算から、広報活動費を増額</a:t>
            </a:r>
            <a:endParaRPr kumimoji="1" lang="ja-JP" altLang="en-US" sz="2400" dirty="0"/>
          </a:p>
        </p:txBody>
      </p:sp>
      <p:sp>
        <p:nvSpPr>
          <p:cNvPr id="4" name="正方形/長方形 3"/>
          <p:cNvSpPr/>
          <p:nvPr/>
        </p:nvSpPr>
        <p:spPr>
          <a:xfrm>
            <a:off x="7069729"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56</a:t>
            </a:fld>
            <a:endParaRPr lang="en-US" altLang="ja-JP" sz="1600" b="1" dirty="0">
              <a:solidFill>
                <a:prstClr val="black"/>
              </a:solidFill>
              <a:latin typeface="+mn-ea"/>
            </a:endParaRPr>
          </a:p>
        </p:txBody>
      </p:sp>
    </p:spTree>
    <p:extLst>
      <p:ext uri="{BB962C8B-B14F-4D97-AF65-F5344CB8AC3E}">
        <p14:creationId xmlns:p14="http://schemas.microsoft.com/office/powerpoint/2010/main" val="2923046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692697"/>
            <a:ext cx="8915400" cy="5433467"/>
          </a:xfrm>
        </p:spPr>
        <p:txBody>
          <a:bodyPr>
            <a:normAutofit fontScale="92500" lnSpcReduction="10000"/>
          </a:bodyPr>
          <a:lstStyle/>
          <a:p>
            <a:pPr>
              <a:buNone/>
            </a:pPr>
            <a:r>
              <a:rPr kumimoji="1" lang="ja-JP" altLang="en-US" sz="2800" dirty="0" smtClean="0"/>
              <a:t>②　新しい介護予防・日常生活支援総合事業</a:t>
            </a:r>
          </a:p>
          <a:p>
            <a:pPr>
              <a:buNone/>
            </a:pPr>
            <a:r>
              <a:rPr lang="ja-JP" altLang="en-US" sz="2800" dirty="0" smtClean="0"/>
              <a:t>　　　　</a:t>
            </a:r>
            <a:r>
              <a:rPr lang="ja-JP" altLang="en-US" sz="2400" dirty="0" smtClean="0"/>
              <a:t>→　窓口での初期対応を標準化</a:t>
            </a:r>
          </a:p>
          <a:p>
            <a:pPr>
              <a:buNone/>
            </a:pPr>
            <a:r>
              <a:rPr kumimoji="1" lang="ja-JP" altLang="en-US" sz="2400" dirty="0" smtClean="0"/>
              <a:t>　　　　  →　サービスを希望する方が窓口に相談に来ることが</a:t>
            </a:r>
            <a:endParaRPr kumimoji="1" lang="en-US" altLang="ja-JP" sz="2400" dirty="0" smtClean="0"/>
          </a:p>
          <a:p>
            <a:pPr>
              <a:buNone/>
            </a:pPr>
            <a:r>
              <a:rPr lang="en-US" altLang="ja-JP" sz="2400" dirty="0" smtClean="0"/>
              <a:t>                  </a:t>
            </a:r>
            <a:r>
              <a:rPr kumimoji="1" lang="ja-JP" altLang="en-US" sz="2400" dirty="0" smtClean="0"/>
              <a:t>前提</a:t>
            </a:r>
            <a:r>
              <a:rPr kumimoji="1" lang="en-US" altLang="ja-JP" sz="2400" dirty="0" smtClean="0"/>
              <a:t>(</a:t>
            </a:r>
            <a:r>
              <a:rPr kumimoji="1" lang="ja-JP" altLang="en-US" sz="2400" dirty="0" smtClean="0"/>
              <a:t>サービス提供の訪問広報を自粛</a:t>
            </a:r>
            <a:r>
              <a:rPr kumimoji="1" lang="en-US" altLang="ja-JP" sz="2400" dirty="0" smtClean="0"/>
              <a:t>)</a:t>
            </a:r>
          </a:p>
          <a:p>
            <a:pPr>
              <a:buNone/>
            </a:pPr>
            <a:r>
              <a:rPr lang="ja-JP" altLang="en-US" sz="2400" dirty="0" smtClean="0"/>
              <a:t>　　　　  →　</a:t>
            </a:r>
            <a:r>
              <a:rPr lang="ja-JP" altLang="en-US" sz="2400" b="1" u="sng" dirty="0" smtClean="0"/>
              <a:t>市独自の窓口確認票</a:t>
            </a:r>
            <a:r>
              <a:rPr lang="ja-JP" altLang="en-US" sz="2400" dirty="0" smtClean="0"/>
              <a:t>で、一般介護予防、総合事業</a:t>
            </a:r>
          </a:p>
          <a:p>
            <a:pPr>
              <a:buNone/>
            </a:pPr>
            <a:r>
              <a:rPr kumimoji="1" lang="ja-JP" altLang="en-US" sz="2400" dirty="0" smtClean="0"/>
              <a:t>　　　　　　、介護認定への振り分けを行う。</a:t>
            </a:r>
          </a:p>
          <a:p>
            <a:pPr>
              <a:buNone/>
            </a:pPr>
            <a:r>
              <a:rPr lang="ja-JP" altLang="en-US" sz="2400" dirty="0" smtClean="0"/>
              <a:t>　　　　  →　従前要支援</a:t>
            </a:r>
            <a:r>
              <a:rPr lang="en-US" altLang="ja-JP" sz="2400" dirty="0" smtClean="0"/>
              <a:t>2</a:t>
            </a:r>
            <a:r>
              <a:rPr lang="ja-JP" altLang="en-US" sz="2400" dirty="0" smtClean="0"/>
              <a:t>であった方が、要支援</a:t>
            </a:r>
            <a:r>
              <a:rPr lang="en-US" altLang="ja-JP" sz="2400" dirty="0" smtClean="0"/>
              <a:t>1</a:t>
            </a:r>
            <a:r>
              <a:rPr lang="ja-JP" altLang="en-US" sz="2400" dirty="0" smtClean="0"/>
              <a:t>相当のサービス提</a:t>
            </a:r>
          </a:p>
          <a:p>
            <a:pPr>
              <a:buNone/>
            </a:pPr>
            <a:r>
              <a:rPr lang="ja-JP" altLang="en-US" sz="2400" dirty="0" smtClean="0"/>
              <a:t>　　　　　　供になる旨をケアマネジメントで管理。</a:t>
            </a:r>
            <a:r>
              <a:rPr lang="en-US" altLang="ja-JP" sz="2000" dirty="0" smtClean="0"/>
              <a:t>(</a:t>
            </a:r>
            <a:r>
              <a:rPr lang="ja-JP" altLang="en-US" sz="2000" dirty="0" smtClean="0"/>
              <a:t>超過する場合は、</a:t>
            </a:r>
          </a:p>
          <a:p>
            <a:pPr>
              <a:buNone/>
            </a:pPr>
            <a:r>
              <a:rPr lang="ja-JP" altLang="en-US" sz="2000" dirty="0" smtClean="0"/>
              <a:t>　　　　　　　  理由を明確化するとともに、過剰サービスを防止</a:t>
            </a:r>
            <a:r>
              <a:rPr lang="en-US" altLang="ja-JP" sz="2000" dirty="0" smtClean="0"/>
              <a:t>)</a:t>
            </a:r>
            <a:endParaRPr lang="ja-JP" altLang="en-US" sz="2000" dirty="0" smtClean="0"/>
          </a:p>
          <a:p>
            <a:pPr>
              <a:buNone/>
            </a:pPr>
            <a:r>
              <a:rPr lang="ja-JP" altLang="en-US" sz="2000" dirty="0" smtClean="0"/>
              <a:t>　　</a:t>
            </a:r>
            <a:r>
              <a:rPr lang="ja-JP" altLang="en-US" sz="1600" dirty="0" smtClean="0"/>
              <a:t>日立市の多様化するサービス</a:t>
            </a:r>
            <a:r>
              <a:rPr lang="en-US" altLang="ja-JP" sz="1600" dirty="0" smtClean="0"/>
              <a:t>(H27.4</a:t>
            </a:r>
            <a:r>
              <a:rPr lang="ja-JP" altLang="en-US" sz="1600" dirty="0" smtClean="0"/>
              <a:t>～</a:t>
            </a:r>
            <a:r>
              <a:rPr lang="en-US" altLang="ja-JP" sz="1600" dirty="0" smtClean="0"/>
              <a:t>)</a:t>
            </a:r>
            <a:endParaRPr lang="ja-JP" altLang="en-US" sz="1600" dirty="0" smtClean="0"/>
          </a:p>
          <a:p>
            <a:pPr>
              <a:buNone/>
            </a:pPr>
            <a:r>
              <a:rPr lang="ja-JP" altLang="en-US" sz="1600" dirty="0" smtClean="0"/>
              <a:t>　　　　訪問型サービス「基準型訪問介護」、「軽費型訪問介護」、「地域住民主体型訪問介護」、</a:t>
            </a:r>
          </a:p>
          <a:p>
            <a:pPr>
              <a:buNone/>
            </a:pPr>
            <a:r>
              <a:rPr lang="ja-JP" altLang="en-US" sz="1600" dirty="0" smtClean="0"/>
              <a:t>　　　　　　　　　　　　　　「短期集中訪問保健指導」</a:t>
            </a:r>
          </a:p>
          <a:p>
            <a:pPr>
              <a:buNone/>
            </a:pPr>
            <a:r>
              <a:rPr lang="ja-JP" altLang="en-US" sz="1600" dirty="0" smtClean="0"/>
              <a:t>　　　　通所型サービス「基準型通所介護」、「ミニデイサービス」、「地域住民主体型通所介護」、</a:t>
            </a:r>
          </a:p>
          <a:p>
            <a:pPr>
              <a:buNone/>
            </a:pPr>
            <a:r>
              <a:rPr lang="ja-JP" altLang="en-US" sz="1600" dirty="0" smtClean="0"/>
              <a:t>　　　　　　　　　　　　　　「短期集中通所介護」</a:t>
            </a:r>
          </a:p>
          <a:p>
            <a:pPr>
              <a:buNone/>
            </a:pPr>
            <a:r>
              <a:rPr lang="ja-JP" altLang="en-US" sz="1600" dirty="0" smtClean="0"/>
              <a:t>　　　　生活支援サービス「訪問介護一体型配食サービス」</a:t>
            </a:r>
          </a:p>
          <a:p>
            <a:pPr>
              <a:buNone/>
            </a:pPr>
            <a:endParaRPr lang="ja-JP" altLang="en-US" sz="1600" dirty="0" smtClean="0"/>
          </a:p>
        </p:txBody>
      </p:sp>
      <p:sp>
        <p:nvSpPr>
          <p:cNvPr id="4" name="正方形/長方形 3"/>
          <p:cNvSpPr/>
          <p:nvPr/>
        </p:nvSpPr>
        <p:spPr>
          <a:xfrm>
            <a:off x="7069729"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57</a:t>
            </a:fld>
            <a:endParaRPr lang="en-US" altLang="ja-JP" sz="1600" b="1" dirty="0">
              <a:solidFill>
                <a:prstClr val="black"/>
              </a:solidFill>
              <a:latin typeface="+mn-ea"/>
            </a:endParaRPr>
          </a:p>
        </p:txBody>
      </p:sp>
    </p:spTree>
    <p:extLst>
      <p:ext uri="{BB962C8B-B14F-4D97-AF65-F5344CB8AC3E}">
        <p14:creationId xmlns:p14="http://schemas.microsoft.com/office/powerpoint/2010/main" val="1791840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764704"/>
            <a:ext cx="8915400" cy="5361459"/>
          </a:xfrm>
        </p:spPr>
        <p:txBody>
          <a:bodyPr>
            <a:normAutofit/>
          </a:bodyPr>
          <a:lstStyle/>
          <a:p>
            <a:pPr>
              <a:buNone/>
            </a:pPr>
            <a:r>
              <a:rPr lang="ja-JP" altLang="en-US" sz="2800" dirty="0" smtClean="0"/>
              <a:t>③　在宅医療・介護連携</a:t>
            </a:r>
            <a:r>
              <a:rPr lang="en-US" altLang="ja-JP" sz="2800" dirty="0" smtClean="0"/>
              <a:t>(2</a:t>
            </a:r>
            <a:r>
              <a:rPr lang="ja-JP" altLang="en-US" sz="2800" dirty="0" smtClean="0"/>
              <a:t>年目</a:t>
            </a:r>
            <a:r>
              <a:rPr lang="en-US" altLang="ja-JP" sz="2800" dirty="0" smtClean="0"/>
              <a:t>)</a:t>
            </a:r>
            <a:endParaRPr lang="ja-JP" altLang="en-US" sz="2800" dirty="0" smtClean="0"/>
          </a:p>
          <a:p>
            <a:pPr>
              <a:buNone/>
            </a:pPr>
            <a:r>
              <a:rPr lang="ja-JP" altLang="en-US" dirty="0" smtClean="0"/>
              <a:t>　　　</a:t>
            </a:r>
            <a:r>
              <a:rPr lang="ja-JP" altLang="en-US" sz="2400" dirty="0" smtClean="0"/>
              <a:t>→　医療系サービスが低調なこと、ケアマネと医師の主</a:t>
            </a:r>
          </a:p>
          <a:p>
            <a:pPr>
              <a:buNone/>
            </a:pPr>
            <a:r>
              <a:rPr lang="ja-JP" altLang="en-US" sz="2400" dirty="0" smtClean="0"/>
              <a:t>　　　　　 治医意見書のやり取りの課題など。まずは、現状・課</a:t>
            </a:r>
            <a:endParaRPr lang="en-US" altLang="ja-JP" sz="2400" dirty="0" smtClean="0"/>
          </a:p>
          <a:p>
            <a:pPr>
              <a:buNone/>
            </a:pPr>
            <a:r>
              <a:rPr lang="en-US" altLang="ja-JP" sz="2400" dirty="0" smtClean="0"/>
              <a:t>                </a:t>
            </a:r>
            <a:r>
              <a:rPr lang="ja-JP" altLang="en-US" sz="2400" dirty="0" smtClean="0"/>
              <a:t>題の共通理解と土台づくり</a:t>
            </a:r>
          </a:p>
          <a:p>
            <a:pPr>
              <a:buNone/>
            </a:pPr>
            <a:r>
              <a:rPr lang="ja-JP" altLang="en-US" sz="2800" dirty="0" smtClean="0"/>
              <a:t>④　高齢者自身の意識を変える</a:t>
            </a:r>
          </a:p>
          <a:p>
            <a:pPr>
              <a:buNone/>
            </a:pPr>
            <a:r>
              <a:rPr lang="ja-JP" altLang="en-US" sz="2400" dirty="0" smtClean="0"/>
              <a:t>　　　　→　これから後期高齢者になっていく方の健康志向は高</a:t>
            </a:r>
            <a:endParaRPr lang="en-US" altLang="ja-JP" sz="2400" dirty="0" smtClean="0"/>
          </a:p>
          <a:p>
            <a:pPr>
              <a:buNone/>
            </a:pPr>
            <a:r>
              <a:rPr lang="en-US" altLang="ja-JP" sz="2400" dirty="0" smtClean="0"/>
              <a:t>             </a:t>
            </a:r>
            <a:r>
              <a:rPr lang="ja-JP" altLang="en-US" sz="2400" dirty="0" smtClean="0"/>
              <a:t>　い。必要な情報を効果的に伝えることが重要</a:t>
            </a:r>
          </a:p>
          <a:p>
            <a:pPr>
              <a:buNone/>
            </a:pPr>
            <a:r>
              <a:rPr lang="ja-JP" altLang="en-US" sz="2400" dirty="0" smtClean="0"/>
              <a:t>　　　　→　平成</a:t>
            </a:r>
            <a:r>
              <a:rPr lang="en-US" altLang="ja-JP" sz="2400" dirty="0" smtClean="0"/>
              <a:t>27</a:t>
            </a:r>
            <a:r>
              <a:rPr lang="ja-JP" altLang="en-US" sz="2400" dirty="0" smtClean="0"/>
              <a:t>年度から、市の広報紙に「高齢者のくらしシ</a:t>
            </a:r>
          </a:p>
          <a:p>
            <a:pPr>
              <a:buNone/>
            </a:pPr>
            <a:r>
              <a:rPr lang="ja-JP" altLang="en-US" sz="2400" dirty="0" smtClean="0"/>
              <a:t>　　　　　 リーズ」連載。様々な福祉サービスを効率的に活用し</a:t>
            </a:r>
            <a:endParaRPr lang="en-US" altLang="ja-JP" sz="2400" dirty="0" smtClean="0"/>
          </a:p>
          <a:p>
            <a:pPr>
              <a:buNone/>
            </a:pPr>
            <a:r>
              <a:rPr lang="en-US" altLang="ja-JP" sz="2400" dirty="0" smtClean="0"/>
              <a:t>                </a:t>
            </a:r>
            <a:r>
              <a:rPr lang="ja-JP" altLang="en-US" sz="2400" dirty="0" smtClean="0"/>
              <a:t>ていただき、自らが介護予防に取り組むことの重要性</a:t>
            </a:r>
            <a:endParaRPr lang="en-US" altLang="ja-JP" sz="2400" dirty="0" smtClean="0"/>
          </a:p>
          <a:p>
            <a:pPr>
              <a:buNone/>
            </a:pPr>
            <a:r>
              <a:rPr lang="en-US" altLang="ja-JP" sz="2400" dirty="0" smtClean="0"/>
              <a:t>                </a:t>
            </a:r>
            <a:r>
              <a:rPr lang="ja-JP" altLang="en-US" sz="2400" dirty="0" smtClean="0"/>
              <a:t>を訴える。</a:t>
            </a:r>
            <a:endParaRPr lang="en-US" altLang="ja-JP" sz="2400" dirty="0" smtClean="0"/>
          </a:p>
        </p:txBody>
      </p:sp>
      <p:sp>
        <p:nvSpPr>
          <p:cNvPr id="4" name="正方形/長方形 3"/>
          <p:cNvSpPr/>
          <p:nvPr/>
        </p:nvSpPr>
        <p:spPr>
          <a:xfrm>
            <a:off x="7069729" y="1"/>
            <a:ext cx="2836271"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58</a:t>
            </a:fld>
            <a:endParaRPr lang="en-US" altLang="ja-JP" sz="1600" b="1" dirty="0">
              <a:solidFill>
                <a:prstClr val="black"/>
              </a:solidFill>
              <a:latin typeface="+mn-ea"/>
            </a:endParaRPr>
          </a:p>
        </p:txBody>
      </p:sp>
    </p:spTree>
    <p:extLst>
      <p:ext uri="{BB962C8B-B14F-4D97-AF65-F5344CB8AC3E}">
        <p14:creationId xmlns:p14="http://schemas.microsoft.com/office/powerpoint/2010/main" val="34733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72480" y="620688"/>
            <a:ext cx="9283031" cy="60486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002784" y="116632"/>
            <a:ext cx="3097323"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a:solidFill>
                  <a:schemeClr val="tx1"/>
                </a:solidFill>
              </a:rPr>
              <a:t>＜標準額を超える協議</a:t>
            </a:r>
            <a:r>
              <a:rPr lang="ja-JP" altLang="en-US" dirty="0" smtClean="0">
                <a:solidFill>
                  <a:schemeClr val="tx1"/>
                </a:solidFill>
              </a:rPr>
              <a:t>の例</a:t>
            </a:r>
            <a:r>
              <a:rPr lang="ja-JP" altLang="en-US" dirty="0">
                <a:solidFill>
                  <a:schemeClr val="tx1"/>
                </a:solidFill>
              </a:rPr>
              <a:t>＞</a:t>
            </a:r>
            <a:endParaRPr lang="en-US" altLang="ja-JP" dirty="0">
              <a:solidFill>
                <a:schemeClr val="tx1"/>
              </a:solidFill>
            </a:endParaRPr>
          </a:p>
        </p:txBody>
      </p:sp>
      <p:sp>
        <p:nvSpPr>
          <p:cNvPr id="6" name="テキスト ボックス 5"/>
          <p:cNvSpPr txBox="1"/>
          <p:nvPr/>
        </p:nvSpPr>
        <p:spPr>
          <a:xfrm>
            <a:off x="584515" y="836712"/>
            <a:ext cx="273030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生活支援体制整備事業</a:t>
            </a:r>
            <a:endParaRPr kumimoji="1" lang="ja-JP" altLang="en-US" dirty="0"/>
          </a:p>
        </p:txBody>
      </p:sp>
      <p:sp>
        <p:nvSpPr>
          <p:cNvPr id="7" name="正方形/長方形 6"/>
          <p:cNvSpPr/>
          <p:nvPr/>
        </p:nvSpPr>
        <p:spPr>
          <a:xfrm>
            <a:off x="682300" y="1268761"/>
            <a:ext cx="8639185" cy="954107"/>
          </a:xfrm>
          <a:prstGeom prst="rect">
            <a:avLst/>
          </a:prstGeom>
        </p:spPr>
        <p:txBody>
          <a:bodyPr wrap="square">
            <a:spAutoFit/>
          </a:bodyPr>
          <a:lstStyle/>
          <a:p>
            <a:pPr marL="144000" indent="-457200"/>
            <a:r>
              <a:rPr lang="ja-JP" altLang="en-US" sz="1400" dirty="0" smtClean="0"/>
              <a:t>○日常</a:t>
            </a:r>
            <a:r>
              <a:rPr lang="ja-JP" altLang="en-US" sz="1400" dirty="0"/>
              <a:t>生活圏域の中にサブセンターやブランチなどを設置した小圏域を設定しており、生活支援コーディネーターや協議体を当該小圏域単位に配置</a:t>
            </a:r>
          </a:p>
          <a:p>
            <a:r>
              <a:rPr lang="ja-JP" altLang="en-US" sz="1400" dirty="0" smtClean="0"/>
              <a:t>○第２層</a:t>
            </a:r>
            <a:r>
              <a:rPr lang="ja-JP" altLang="en-US" sz="1400" dirty="0"/>
              <a:t>における生活支援</a:t>
            </a:r>
            <a:r>
              <a:rPr lang="ja-JP" altLang="en-US" sz="1400" dirty="0" smtClean="0"/>
              <a:t>コーディネーターに、専門職などを配置</a:t>
            </a:r>
            <a:endParaRPr lang="en-US" altLang="ja-JP" sz="1400" dirty="0" smtClean="0"/>
          </a:p>
          <a:p>
            <a:r>
              <a:rPr lang="ja-JP" altLang="en-US" sz="1400" dirty="0" smtClean="0"/>
              <a:t>○１つの日常生活圏域に生活支援コーディネーターや協議体を複数配置</a:t>
            </a:r>
            <a:endParaRPr lang="ja-JP" altLang="en-US" sz="1400" dirty="0"/>
          </a:p>
        </p:txBody>
      </p:sp>
      <p:sp>
        <p:nvSpPr>
          <p:cNvPr id="8" name="正方形/長方形 7"/>
          <p:cNvSpPr/>
          <p:nvPr/>
        </p:nvSpPr>
        <p:spPr>
          <a:xfrm>
            <a:off x="638924" y="4455116"/>
            <a:ext cx="8682561" cy="954107"/>
          </a:xfrm>
          <a:prstGeom prst="rect">
            <a:avLst/>
          </a:prstGeom>
        </p:spPr>
        <p:txBody>
          <a:bodyPr wrap="square">
            <a:spAutoFit/>
          </a:bodyPr>
          <a:lstStyle/>
          <a:p>
            <a:r>
              <a:rPr lang="ja-JP" altLang="en-US" sz="1400" dirty="0" smtClean="0"/>
              <a:t>○</a:t>
            </a:r>
            <a:r>
              <a:rPr lang="ja-JP" altLang="ja-JP" sz="1400" dirty="0" smtClean="0"/>
              <a:t>医療</a:t>
            </a:r>
            <a:r>
              <a:rPr lang="ja-JP" altLang="ja-JP" sz="1400" dirty="0"/>
              <a:t>機関数・介護事業者数が多いため、資源把握にかかる</a:t>
            </a:r>
            <a:r>
              <a:rPr lang="ja-JP" altLang="ja-JP" sz="1400" dirty="0" smtClean="0"/>
              <a:t>調査</a:t>
            </a:r>
            <a:r>
              <a:rPr lang="ja-JP" altLang="en-US" sz="1400" dirty="0" smtClean="0"/>
              <a:t>を重点的に実施</a:t>
            </a:r>
            <a:endParaRPr lang="en-US" altLang="ja-JP" sz="1400" dirty="0" smtClean="0"/>
          </a:p>
          <a:p>
            <a:r>
              <a:rPr lang="ja-JP" altLang="en-US" sz="1400" dirty="0" smtClean="0"/>
              <a:t>○</a:t>
            </a:r>
            <a:r>
              <a:rPr lang="ja-JP" altLang="ja-JP" sz="1400" dirty="0" smtClean="0"/>
              <a:t>医療</a:t>
            </a:r>
            <a:r>
              <a:rPr lang="ja-JP" altLang="ja-JP" sz="1400" dirty="0"/>
              <a:t>ニーズの高い要介護者が多く、在宅医療・介護連携に関する相談窓口を複数</a:t>
            </a:r>
            <a:r>
              <a:rPr lang="ja-JP" altLang="ja-JP" sz="1400" dirty="0" smtClean="0"/>
              <a:t>設置</a:t>
            </a:r>
            <a:r>
              <a:rPr lang="ja-JP" altLang="en-US" sz="1400" dirty="0" smtClean="0"/>
              <a:t>する必要がある</a:t>
            </a:r>
            <a:endParaRPr lang="en-US" altLang="ja-JP" sz="1400" dirty="0" smtClean="0"/>
          </a:p>
          <a:p>
            <a:pPr marL="180000" indent="-457200"/>
            <a:r>
              <a:rPr lang="ja-JP" altLang="en-US" sz="1400" dirty="0"/>
              <a:t>○多職種研修や普及啓発事業</a:t>
            </a:r>
            <a:r>
              <a:rPr lang="ja-JP" altLang="en-US" sz="1400" dirty="0" smtClean="0"/>
              <a:t>などについて、</a:t>
            </a:r>
            <a:r>
              <a:rPr lang="ja-JP" altLang="ja-JP" sz="1400" dirty="0" smtClean="0"/>
              <a:t>山</a:t>
            </a:r>
            <a:r>
              <a:rPr lang="ja-JP" altLang="ja-JP" sz="1400" dirty="0"/>
              <a:t>間部や離島等、会場へのアクセスが難しいために</a:t>
            </a:r>
            <a:r>
              <a:rPr lang="ja-JP" altLang="ja-JP" sz="1400" dirty="0" smtClean="0"/>
              <a:t>、</a:t>
            </a:r>
            <a:r>
              <a:rPr lang="ja-JP" altLang="en-US" sz="1400" dirty="0" smtClean="0"/>
              <a:t>通常以上に開催しなければならない</a:t>
            </a:r>
            <a:endParaRPr lang="ja-JP" altLang="ja-JP" sz="1400" strike="dblStrike" dirty="0"/>
          </a:p>
        </p:txBody>
      </p:sp>
      <p:sp>
        <p:nvSpPr>
          <p:cNvPr id="9" name="正方形/長方形 8"/>
          <p:cNvSpPr/>
          <p:nvPr/>
        </p:nvSpPr>
        <p:spPr>
          <a:xfrm>
            <a:off x="584514" y="6093296"/>
            <a:ext cx="8970997" cy="523220"/>
          </a:xfrm>
          <a:prstGeom prst="rect">
            <a:avLst/>
          </a:prstGeom>
        </p:spPr>
        <p:txBody>
          <a:bodyPr wrap="square">
            <a:spAutoFit/>
          </a:bodyPr>
          <a:lstStyle/>
          <a:p>
            <a:pPr marL="216000" indent="-457200"/>
            <a:r>
              <a:rPr lang="ja-JP" altLang="en-US" sz="1400" dirty="0"/>
              <a:t> </a:t>
            </a:r>
            <a:r>
              <a:rPr lang="ja-JP" altLang="en-US" sz="1400" dirty="0" smtClean="0"/>
              <a:t>○通常の地域ケア会議に加え、地域包括支援センターの後方支援等を行う基幹的機能を有するセンター等が、自らの担当地区以外の支援困難事例を検討する会議や多数の専門職が必要な会議を開催する場合</a:t>
            </a:r>
            <a:endParaRPr lang="en-US" altLang="ja-JP" sz="1400" dirty="0" smtClean="0"/>
          </a:p>
        </p:txBody>
      </p:sp>
      <p:sp>
        <p:nvSpPr>
          <p:cNvPr id="10" name="正方形/長方形 9"/>
          <p:cNvSpPr/>
          <p:nvPr/>
        </p:nvSpPr>
        <p:spPr>
          <a:xfrm>
            <a:off x="662523" y="2852937"/>
            <a:ext cx="8658962" cy="954107"/>
          </a:xfrm>
          <a:prstGeom prst="rect">
            <a:avLst/>
          </a:prstGeom>
        </p:spPr>
        <p:txBody>
          <a:bodyPr wrap="square">
            <a:spAutoFit/>
          </a:bodyPr>
          <a:lstStyle/>
          <a:p>
            <a:pPr marL="144000" indent="-457200"/>
            <a:r>
              <a:rPr lang="ja-JP" altLang="en-US" sz="1400" dirty="0"/>
              <a:t>○認知症初期集中支援チームについて、市町村の規模が大きく、かつ、施策の対象となる者が多く見込まれることが明らかな</a:t>
            </a:r>
            <a:r>
              <a:rPr lang="ja-JP" altLang="en-US" sz="1400" dirty="0" smtClean="0"/>
              <a:t>場合</a:t>
            </a:r>
            <a:endParaRPr lang="en-US" altLang="ja-JP" sz="1400" strike="dblStrike" dirty="0" smtClean="0"/>
          </a:p>
          <a:p>
            <a:pPr marL="144000" indent="-457200"/>
            <a:r>
              <a:rPr lang="ja-JP" altLang="en-US" sz="1400" dirty="0" smtClean="0"/>
              <a:t>○認知症地域支援推進員について、市町村の規模が大きく、かつ、地域での相談件数やサービス事業所等の数も多い場合</a:t>
            </a:r>
            <a:endParaRPr lang="ja-JP" altLang="en-US" sz="1400" dirty="0"/>
          </a:p>
        </p:txBody>
      </p:sp>
      <p:sp>
        <p:nvSpPr>
          <p:cNvPr id="11" name="テキスト ボックス 10"/>
          <p:cNvSpPr txBox="1"/>
          <p:nvPr/>
        </p:nvSpPr>
        <p:spPr>
          <a:xfrm>
            <a:off x="584515" y="2420888"/>
            <a:ext cx="273030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smtClean="0"/>
              <a:t>認知症施策推進</a:t>
            </a:r>
            <a:r>
              <a:rPr lang="ja-JP" altLang="en-US" dirty="0"/>
              <a:t>事業</a:t>
            </a:r>
            <a:endParaRPr kumimoji="1" lang="ja-JP" altLang="en-US" dirty="0"/>
          </a:p>
        </p:txBody>
      </p:sp>
      <p:sp>
        <p:nvSpPr>
          <p:cNvPr id="12" name="テキスト ボックス 11"/>
          <p:cNvSpPr txBox="1"/>
          <p:nvPr/>
        </p:nvSpPr>
        <p:spPr>
          <a:xfrm>
            <a:off x="584514" y="4005064"/>
            <a:ext cx="348753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smtClean="0"/>
              <a:t>在宅医療・介護連携推進事業</a:t>
            </a:r>
            <a:endParaRPr kumimoji="1" lang="ja-JP" altLang="en-US" dirty="0"/>
          </a:p>
        </p:txBody>
      </p:sp>
      <p:sp>
        <p:nvSpPr>
          <p:cNvPr id="13" name="テキスト ボックス 12"/>
          <p:cNvSpPr txBox="1"/>
          <p:nvPr/>
        </p:nvSpPr>
        <p:spPr>
          <a:xfrm>
            <a:off x="584515" y="5661248"/>
            <a:ext cx="273030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dirty="0"/>
              <a:t>地域ケア</a:t>
            </a:r>
            <a:r>
              <a:rPr lang="ja-JP" altLang="en-US" dirty="0" smtClean="0"/>
              <a:t>会議推進</a:t>
            </a:r>
            <a:r>
              <a:rPr lang="ja-JP" altLang="en-US" dirty="0"/>
              <a:t>事業</a:t>
            </a:r>
            <a:endParaRPr kumimoji="1" lang="ja-JP" altLang="en-US" dirty="0"/>
          </a:p>
        </p:txBody>
      </p:sp>
      <p:sp>
        <p:nvSpPr>
          <p:cNvPr id="1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a:t>
            </a:fld>
            <a:endParaRPr lang="en-US" altLang="ja-JP" sz="1600" b="1" dirty="0">
              <a:solidFill>
                <a:prstClr val="black"/>
              </a:solidFill>
              <a:latin typeface="+mn-ea"/>
            </a:endParaRPr>
          </a:p>
        </p:txBody>
      </p:sp>
    </p:spTree>
    <p:extLst>
      <p:ext uri="{BB962C8B-B14F-4D97-AF65-F5344CB8AC3E}">
        <p14:creationId xmlns:p14="http://schemas.microsoft.com/office/powerpoint/2010/main" val="1960571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生活支援コーディネーター・協議体</a:t>
            </a:r>
            <a:endParaRPr kumimoji="1" lang="ja-JP" altLang="en-US" dirty="0"/>
          </a:p>
        </p:txBody>
      </p:sp>
      <p:sp>
        <p:nvSpPr>
          <p:cNvPr id="3" name="コンテンツ プレースホルダー 2"/>
          <p:cNvSpPr>
            <a:spLocks noGrp="1"/>
          </p:cNvSpPr>
          <p:nvPr>
            <p:ph idx="1"/>
          </p:nvPr>
        </p:nvSpPr>
        <p:spPr>
          <a:xfrm>
            <a:off x="0" y="1268760"/>
            <a:ext cx="9906000" cy="5589240"/>
          </a:xfrm>
        </p:spPr>
        <p:txBody>
          <a:bodyPr>
            <a:normAutofit lnSpcReduction="10000"/>
          </a:bodyPr>
          <a:lstStyle/>
          <a:p>
            <a:pPr marL="0" indent="0">
              <a:buNone/>
            </a:pPr>
            <a:r>
              <a:rPr lang="ja-JP" altLang="ja-JP" dirty="0"/>
              <a:t>①平成</a:t>
            </a:r>
            <a:r>
              <a:rPr lang="en-US" altLang="ja-JP" dirty="0"/>
              <a:t>27</a:t>
            </a:r>
            <a:r>
              <a:rPr lang="ja-JP" altLang="ja-JP" dirty="0"/>
              <a:t>年</a:t>
            </a:r>
            <a:r>
              <a:rPr lang="en-US" altLang="ja-JP" dirty="0"/>
              <a:t>4</a:t>
            </a:r>
            <a:r>
              <a:rPr lang="ja-JP" altLang="ja-JP" dirty="0"/>
              <a:t>月</a:t>
            </a:r>
            <a:r>
              <a:rPr lang="en-US" altLang="ja-JP" dirty="0"/>
              <a:t>1</a:t>
            </a:r>
            <a:r>
              <a:rPr lang="ja-JP" altLang="ja-JP" dirty="0" smtClean="0"/>
              <a:t>日付</a:t>
            </a:r>
            <a:r>
              <a:rPr lang="ja-JP" altLang="en-US" dirty="0" smtClean="0"/>
              <a:t>で</a:t>
            </a:r>
            <a:r>
              <a:rPr lang="ja-JP" altLang="ja-JP" dirty="0" smtClean="0"/>
              <a:t>市</a:t>
            </a:r>
            <a:r>
              <a:rPr lang="ja-JP" altLang="ja-JP" dirty="0"/>
              <a:t>社会福祉協議会に業務委託</a:t>
            </a:r>
          </a:p>
          <a:p>
            <a:pPr marL="0" indent="0">
              <a:buNone/>
            </a:pPr>
            <a:r>
              <a:rPr lang="ja-JP" altLang="ja-JP" dirty="0" smtClean="0"/>
              <a:t>②</a:t>
            </a:r>
            <a:r>
              <a:rPr lang="ja-JP" altLang="ja-JP" dirty="0"/>
              <a:t>委託</a:t>
            </a:r>
            <a:r>
              <a:rPr lang="ja-JP" altLang="ja-JP" dirty="0" smtClean="0"/>
              <a:t>内容</a:t>
            </a:r>
            <a:r>
              <a:rPr lang="ja-JP" altLang="en-US" dirty="0"/>
              <a:t>：</a:t>
            </a:r>
            <a:r>
              <a:rPr lang="ja-JP" altLang="ja-JP" dirty="0" smtClean="0"/>
              <a:t>生活支援コーディネーター</a:t>
            </a:r>
            <a:r>
              <a:rPr lang="en-US" altLang="ja-JP" dirty="0"/>
              <a:t>(</a:t>
            </a:r>
            <a:r>
              <a:rPr lang="ja-JP" altLang="ja-JP" dirty="0"/>
              <a:t>最低</a:t>
            </a:r>
            <a:r>
              <a:rPr lang="en-US" altLang="ja-JP" dirty="0" smtClean="0"/>
              <a:t>1</a:t>
            </a:r>
            <a:r>
              <a:rPr lang="ja-JP" altLang="en-US" dirty="0" smtClean="0"/>
              <a:t>名</a:t>
            </a:r>
            <a:r>
              <a:rPr lang="en-US" altLang="ja-JP" dirty="0" smtClean="0"/>
              <a:t>)</a:t>
            </a:r>
            <a:r>
              <a:rPr lang="ja-JP" altLang="ja-JP" dirty="0" err="1" smtClean="0"/>
              <a:t>の</a:t>
            </a:r>
            <a:r>
              <a:rPr lang="ja-JP" altLang="en-US" dirty="0" err="1" smtClean="0"/>
              <a:t>専</a:t>
            </a:r>
            <a:r>
              <a:rPr lang="ja-JP" altLang="en-US" dirty="0" smtClean="0"/>
              <a:t>　</a:t>
            </a:r>
            <a:endParaRPr lang="en-US" altLang="ja-JP" dirty="0" smtClean="0"/>
          </a:p>
          <a:p>
            <a:pPr marL="0" indent="0">
              <a:buNone/>
            </a:pPr>
            <a:r>
              <a:rPr lang="ja-JP" altLang="en-US" dirty="0"/>
              <a:t>　 </a:t>
            </a:r>
            <a:r>
              <a:rPr lang="ja-JP" altLang="en-US" dirty="0" smtClean="0"/>
              <a:t>任</a:t>
            </a:r>
            <a:r>
              <a:rPr lang="ja-JP" altLang="ja-JP" dirty="0" smtClean="0"/>
              <a:t>、協議体</a:t>
            </a:r>
            <a:r>
              <a:rPr lang="en-US" altLang="ja-JP" dirty="0"/>
              <a:t>(</a:t>
            </a:r>
            <a:r>
              <a:rPr lang="ja-JP" altLang="ja-JP" dirty="0"/>
              <a:t>話し合いの場</a:t>
            </a:r>
            <a:r>
              <a:rPr lang="en-US" altLang="ja-JP" dirty="0"/>
              <a:t>)</a:t>
            </a:r>
            <a:r>
              <a:rPr lang="ja-JP" altLang="ja-JP" dirty="0"/>
              <a:t>の設置</a:t>
            </a:r>
            <a:r>
              <a:rPr lang="en-US" altLang="ja-JP" dirty="0"/>
              <a:t>(</a:t>
            </a:r>
            <a:r>
              <a:rPr lang="ja-JP" altLang="ja-JP" dirty="0"/>
              <a:t>関係者会議年</a:t>
            </a:r>
            <a:r>
              <a:rPr lang="en-US" altLang="ja-JP" dirty="0"/>
              <a:t>4</a:t>
            </a:r>
            <a:r>
              <a:rPr lang="ja-JP" altLang="ja-JP" dirty="0" smtClean="0"/>
              <a:t>回</a:t>
            </a:r>
            <a:r>
              <a:rPr lang="ja-JP" altLang="en-US" dirty="0" smtClean="0"/>
              <a:t>　</a:t>
            </a:r>
            <a:endParaRPr lang="en-US" altLang="ja-JP" dirty="0" smtClean="0"/>
          </a:p>
          <a:p>
            <a:pPr marL="0" indent="0">
              <a:buNone/>
            </a:pPr>
            <a:r>
              <a:rPr lang="ja-JP" altLang="en-US" dirty="0"/>
              <a:t>　</a:t>
            </a:r>
            <a:r>
              <a:rPr lang="ja-JP" altLang="en-US" dirty="0" smtClean="0"/>
              <a:t>　</a:t>
            </a:r>
            <a:r>
              <a:rPr lang="ja-JP" altLang="ja-JP" dirty="0" smtClean="0"/>
              <a:t>を</a:t>
            </a:r>
            <a:r>
              <a:rPr lang="ja-JP" altLang="ja-JP" dirty="0"/>
              <a:t>含む</a:t>
            </a:r>
            <a:r>
              <a:rPr lang="en-US" altLang="ja-JP" dirty="0" smtClean="0"/>
              <a:t>)</a:t>
            </a:r>
            <a:r>
              <a:rPr lang="ja-JP" altLang="en-US" dirty="0" err="1" smtClean="0"/>
              <a:t>、</a:t>
            </a:r>
            <a:r>
              <a:rPr lang="ja-JP" altLang="ja-JP" dirty="0" smtClean="0"/>
              <a:t>地域資源</a:t>
            </a:r>
            <a:r>
              <a:rPr lang="ja-JP" altLang="ja-JP" dirty="0"/>
              <a:t>の開発、ネットワークの構築</a:t>
            </a:r>
            <a:r>
              <a:rPr lang="ja-JP" altLang="ja-JP" dirty="0" smtClean="0"/>
              <a:t>など</a:t>
            </a:r>
            <a:endParaRPr lang="en-US" altLang="ja-JP" dirty="0" smtClean="0"/>
          </a:p>
          <a:p>
            <a:pPr marL="0" indent="0">
              <a:buNone/>
            </a:pPr>
            <a:r>
              <a:rPr lang="ja-JP" altLang="ja-JP" dirty="0" smtClean="0"/>
              <a:t>③</a:t>
            </a:r>
            <a:r>
              <a:rPr lang="ja-JP" altLang="ja-JP" dirty="0"/>
              <a:t>生活</a:t>
            </a:r>
            <a:r>
              <a:rPr lang="ja-JP" altLang="ja-JP" dirty="0" smtClean="0"/>
              <a:t>支援コーディネーター</a:t>
            </a:r>
            <a:r>
              <a:rPr lang="ja-JP" altLang="ja-JP" dirty="0"/>
              <a:t>のこれまでの活動</a:t>
            </a:r>
            <a:r>
              <a:rPr lang="ja-JP" altLang="ja-JP" dirty="0" smtClean="0"/>
              <a:t>状況</a:t>
            </a:r>
            <a:r>
              <a:rPr lang="ja-JP" altLang="en-US" dirty="0" smtClean="0"/>
              <a:t>：</a:t>
            </a:r>
            <a:endParaRPr lang="en-US" altLang="ja-JP" dirty="0" smtClean="0"/>
          </a:p>
          <a:p>
            <a:pPr marL="0" indent="0">
              <a:buNone/>
            </a:pPr>
            <a:r>
              <a:rPr lang="ja-JP" altLang="en-US" dirty="0"/>
              <a:t>　</a:t>
            </a:r>
            <a:r>
              <a:rPr lang="ja-JP" altLang="ja-JP" dirty="0" smtClean="0"/>
              <a:t>地域</a:t>
            </a:r>
            <a:r>
              <a:rPr lang="ja-JP" altLang="ja-JP" dirty="0"/>
              <a:t>ケア個別</a:t>
            </a:r>
            <a:r>
              <a:rPr lang="ja-JP" altLang="ja-JP" dirty="0" smtClean="0"/>
              <a:t>会議へ</a:t>
            </a:r>
            <a:r>
              <a:rPr lang="ja-JP" altLang="ja-JP" dirty="0"/>
              <a:t>の出席</a:t>
            </a:r>
            <a:r>
              <a:rPr lang="ja-JP" altLang="ja-JP" dirty="0" smtClean="0"/>
              <a:t>、</a:t>
            </a:r>
            <a:endParaRPr lang="en-US" altLang="ja-JP" dirty="0" smtClean="0"/>
          </a:p>
          <a:p>
            <a:pPr marL="0" indent="0">
              <a:buNone/>
            </a:pPr>
            <a:r>
              <a:rPr lang="ja-JP" altLang="en-US" dirty="0"/>
              <a:t>　</a:t>
            </a:r>
            <a:r>
              <a:rPr lang="ja-JP" altLang="ja-JP" dirty="0" smtClean="0"/>
              <a:t>関係者</a:t>
            </a:r>
            <a:r>
              <a:rPr lang="ja-JP" altLang="ja-JP" dirty="0"/>
              <a:t>会議</a:t>
            </a:r>
            <a:r>
              <a:rPr lang="en-US" altLang="ja-JP" dirty="0"/>
              <a:t>(</a:t>
            </a:r>
            <a:r>
              <a:rPr lang="ja-JP" altLang="ja-JP" dirty="0"/>
              <a:t>地域</a:t>
            </a:r>
            <a:r>
              <a:rPr lang="ja-JP" altLang="ja-JP" dirty="0" smtClean="0"/>
              <a:t>コミュニティ</a:t>
            </a:r>
            <a:r>
              <a:rPr lang="ja-JP" altLang="ja-JP" dirty="0"/>
              <a:t>、民生委員、地域</a:t>
            </a:r>
            <a:r>
              <a:rPr lang="ja-JP" altLang="ja-JP" dirty="0" smtClean="0"/>
              <a:t>包括支</a:t>
            </a:r>
            <a:r>
              <a:rPr lang="ja-JP" altLang="en-US" dirty="0" smtClean="0"/>
              <a:t>　</a:t>
            </a:r>
            <a:endParaRPr lang="en-US" altLang="ja-JP" dirty="0" smtClean="0"/>
          </a:p>
          <a:p>
            <a:pPr marL="0" indent="0">
              <a:buNone/>
            </a:pPr>
            <a:r>
              <a:rPr lang="ja-JP" altLang="en-US" dirty="0"/>
              <a:t>　</a:t>
            </a:r>
            <a:r>
              <a:rPr lang="ja-JP" altLang="ja-JP" dirty="0" smtClean="0"/>
              <a:t>援</a:t>
            </a:r>
            <a:r>
              <a:rPr lang="ja-JP" altLang="ja-JP" dirty="0"/>
              <a:t>センター、</a:t>
            </a:r>
            <a:r>
              <a:rPr lang="ja-JP" altLang="ja-JP" dirty="0" smtClean="0"/>
              <a:t>市社会</a:t>
            </a:r>
            <a:r>
              <a:rPr lang="ja-JP" altLang="ja-JP" dirty="0"/>
              <a:t>福祉協議会事務局など</a:t>
            </a:r>
            <a:r>
              <a:rPr lang="en-US" altLang="ja-JP" dirty="0"/>
              <a:t>)</a:t>
            </a:r>
            <a:r>
              <a:rPr lang="ja-JP" altLang="ja-JP" dirty="0" err="1"/>
              <a:t>への</a:t>
            </a:r>
            <a:r>
              <a:rPr lang="ja-JP" altLang="ja-JP" dirty="0" smtClean="0"/>
              <a:t>出席</a:t>
            </a:r>
            <a:endParaRPr lang="en-US" altLang="ja-JP" dirty="0" smtClean="0"/>
          </a:p>
          <a:p>
            <a:pPr marL="0" indent="0">
              <a:buNone/>
            </a:pPr>
            <a:r>
              <a:rPr lang="ja-JP" altLang="en-US" dirty="0" smtClean="0"/>
              <a:t>　</a:t>
            </a:r>
            <a:r>
              <a:rPr lang="ja-JP" altLang="ja-JP" dirty="0" smtClean="0"/>
              <a:t>現時点</a:t>
            </a:r>
            <a:r>
              <a:rPr lang="ja-JP" altLang="ja-JP" dirty="0"/>
              <a:t>では、地域からの情報収集を中心に事業を</a:t>
            </a:r>
            <a:r>
              <a:rPr lang="ja-JP" altLang="ja-JP" dirty="0" smtClean="0"/>
              <a:t>展</a:t>
            </a:r>
            <a:r>
              <a:rPr lang="ja-JP" altLang="en-US" dirty="0" smtClean="0"/>
              <a:t>　</a:t>
            </a:r>
            <a:endParaRPr lang="en-US" altLang="ja-JP" dirty="0" smtClean="0"/>
          </a:p>
          <a:p>
            <a:pPr marL="0" indent="0">
              <a:buNone/>
            </a:pPr>
            <a:r>
              <a:rPr lang="ja-JP" altLang="en-US" dirty="0"/>
              <a:t>　</a:t>
            </a:r>
            <a:r>
              <a:rPr lang="ja-JP" altLang="ja-JP" dirty="0" err="1" smtClean="0"/>
              <a:t>開</a:t>
            </a:r>
            <a:r>
              <a:rPr lang="ja-JP" altLang="ja-JP" dirty="0" err="1"/>
              <a:t>して</a:t>
            </a:r>
            <a:r>
              <a:rPr lang="ja-JP" altLang="ja-JP" dirty="0"/>
              <a:t>いる。</a:t>
            </a:r>
          </a:p>
        </p:txBody>
      </p:sp>
      <p:sp>
        <p:nvSpPr>
          <p:cNvPr id="4" name="正方形/長方形 3"/>
          <p:cNvSpPr/>
          <p:nvPr/>
        </p:nvSpPr>
        <p:spPr>
          <a:xfrm>
            <a:off x="7059235" y="-1"/>
            <a:ext cx="3072627" cy="545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t>
            </a:r>
            <a:r>
              <a:rPr kumimoji="1" lang="ja-JP" altLang="en-US" dirty="0" smtClean="0"/>
              <a:t>事例</a:t>
            </a:r>
            <a:r>
              <a:rPr kumimoji="1" lang="en-US" altLang="ja-JP" dirty="0" smtClean="0"/>
              <a:t>5  </a:t>
            </a:r>
            <a:r>
              <a:rPr lang="ja-JP" altLang="en-US" dirty="0" smtClean="0"/>
              <a:t>茨城県</a:t>
            </a:r>
            <a:r>
              <a:rPr kumimoji="1" lang="ja-JP" altLang="en-US" dirty="0" smtClean="0"/>
              <a:t> 日立</a:t>
            </a:r>
            <a:r>
              <a:rPr lang="ja-JP" altLang="en-US" dirty="0" smtClean="0"/>
              <a:t>市</a:t>
            </a:r>
            <a:r>
              <a:rPr kumimoji="1" lang="en-US" altLang="ja-JP" dirty="0" smtClean="0"/>
              <a:t>〉</a:t>
            </a:r>
          </a:p>
          <a:p>
            <a:pPr algn="ctr"/>
            <a:endParaRPr kumimoji="1" lang="ja-JP" altLang="en-US" dirty="0"/>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59</a:t>
            </a:fld>
            <a:endParaRPr lang="en-US" altLang="ja-JP" sz="1600" b="1" dirty="0">
              <a:solidFill>
                <a:prstClr val="black"/>
              </a:solidFill>
              <a:latin typeface="+mn-ea"/>
            </a:endParaRPr>
          </a:p>
        </p:txBody>
      </p:sp>
    </p:spTree>
    <p:extLst>
      <p:ext uri="{BB962C8B-B14F-4D97-AF65-F5344CB8AC3E}">
        <p14:creationId xmlns:p14="http://schemas.microsoft.com/office/powerpoint/2010/main" val="37056959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1637928"/>
            <a:ext cx="8915400" cy="1143000"/>
          </a:xfrm>
          <a:ln w="12700">
            <a:solidFill>
              <a:schemeClr val="tx1"/>
            </a:solidFill>
          </a:ln>
        </p:spPr>
        <p:txBody>
          <a:bodyPr/>
          <a:lstStyle/>
          <a:p>
            <a:r>
              <a:rPr kumimoji="1" lang="ja-JP" altLang="en-US" dirty="0" smtClean="0"/>
              <a:t>参考資料</a:t>
            </a:r>
            <a:endParaRPr kumimoji="1" lang="ja-JP" altLang="en-US" dirty="0"/>
          </a:p>
        </p:txBody>
      </p:sp>
      <p:sp>
        <p:nvSpPr>
          <p:cNvPr id="4" name="スライド番号プレースホルダ 31"/>
          <p:cNvSpPr txBox="1">
            <a:spLocks/>
          </p:cNvSpPr>
          <p:nvPr/>
        </p:nvSpPr>
        <p:spPr>
          <a:xfrm>
            <a:off x="9412262" y="6579522"/>
            <a:ext cx="493738" cy="25865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AFF62460-EC34-422A-A834-EA8B1E04C307}" type="slidenum">
              <a:rPr lang="en-US" altLang="ja-JP" sz="1600" b="1" smtClean="0">
                <a:solidFill>
                  <a:prstClr val="black"/>
                </a:solidFill>
                <a:latin typeface="+mn-ea"/>
              </a:rPr>
              <a:pPr>
                <a:defRPr/>
              </a:pPr>
              <a:t>60</a:t>
            </a:fld>
            <a:endParaRPr lang="en-US" altLang="ja-JP" sz="1600" b="1" dirty="0">
              <a:solidFill>
                <a:prstClr val="black"/>
              </a:solidFill>
              <a:latin typeface="+mn-ea"/>
            </a:endParaRPr>
          </a:p>
        </p:txBody>
      </p:sp>
    </p:spTree>
    <p:extLst>
      <p:ext uri="{BB962C8B-B14F-4D97-AF65-F5344CB8AC3E}">
        <p14:creationId xmlns:p14="http://schemas.microsoft.com/office/powerpoint/2010/main" val="44770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問６　</a:t>
            </a:r>
            <a:r>
              <a:rPr lang="ja-JP" altLang="ja-JP" sz="1400" dirty="0" smtClean="0">
                <a:latin typeface="+mn-ea"/>
              </a:rPr>
              <a:t>地域</a:t>
            </a:r>
            <a:r>
              <a:rPr lang="ja-JP" altLang="ja-JP" sz="1400" dirty="0">
                <a:latin typeface="+mn-ea"/>
              </a:rPr>
              <a:t>包括支援センターに、コーディネーターを配置する場合は、現在の地域包括支援センターの職員のほかに配置する必要があるのか。業務に支障が無い場合は兼務しても差し支えないか。</a:t>
            </a:r>
            <a:r>
              <a:rPr lang="ja-JP" altLang="en-US" sz="1400" dirty="0" smtClean="0">
                <a:solidFill>
                  <a:prstClr val="black"/>
                </a:solidFill>
                <a:latin typeface="+mn-ea"/>
              </a:rPr>
              <a:t>　</a:t>
            </a:r>
            <a:endParaRPr lang="en-US" altLang="ja-JP" sz="1400" dirty="0">
              <a:solidFill>
                <a:prstClr val="black"/>
              </a:solidFill>
              <a:latin typeface="+mn-ea"/>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schemeClr val="bg1"/>
                </a:solidFill>
                <a:latin typeface="+mn-ea"/>
              </a:rPr>
              <a:t>「介護予防・日常生活支援総合事業ガイドライン案」についての</a:t>
            </a:r>
            <a:r>
              <a:rPr lang="en-US" altLang="ja-JP" b="1" dirty="0" smtClean="0">
                <a:solidFill>
                  <a:schemeClr val="bg1"/>
                </a:solidFill>
                <a:latin typeface="+mn-ea"/>
              </a:rPr>
              <a:t>Q&amp;A</a:t>
            </a:r>
            <a:r>
              <a:rPr lang="ja-JP" altLang="en-US" b="1" dirty="0" smtClean="0">
                <a:solidFill>
                  <a:schemeClr val="bg1"/>
                </a:solidFill>
                <a:latin typeface="+mn-ea"/>
              </a:rPr>
              <a:t>（９月３０日版）・抜粋</a:t>
            </a:r>
            <a:endParaRPr lang="en-US" altLang="ja-JP" b="1" dirty="0" smtClean="0">
              <a:solidFill>
                <a:schemeClr val="bg1"/>
              </a:solidFill>
              <a:latin typeface="+mn-ea"/>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276872"/>
            <a:ext cx="9653713" cy="3096344"/>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t>（答）</a:t>
            </a:r>
            <a:endParaRPr lang="en-US" altLang="ja-JP" sz="1400" dirty="0" smtClean="0"/>
          </a:p>
          <a:p>
            <a:pPr marL="0" indent="0">
              <a:buNone/>
            </a:pPr>
            <a:r>
              <a:rPr lang="ja-JP" altLang="en-US" sz="1400" dirty="0" smtClean="0"/>
              <a:t>１　</a:t>
            </a:r>
            <a:r>
              <a:rPr lang="ja-JP" altLang="ja-JP" sz="1400" dirty="0" smtClean="0"/>
              <a:t>コーディネーター</a:t>
            </a:r>
            <a:r>
              <a:rPr lang="ja-JP" altLang="ja-JP" sz="1400" dirty="0"/>
              <a:t>については、ガイドライン案では</a:t>
            </a:r>
          </a:p>
          <a:p>
            <a:pPr marL="0" indent="0">
              <a:buNone/>
            </a:pPr>
            <a:r>
              <a:rPr lang="ja-JP" altLang="ja-JP" sz="1400" dirty="0" smtClean="0"/>
              <a:t>・</a:t>
            </a:r>
            <a:r>
              <a:rPr lang="ja-JP" altLang="ja-JP" sz="1400" dirty="0"/>
              <a:t>「職種や配置場所については、一律には限定せず、地域の実情に応じて多様な主体が活用できる仕組みとする予定であるが</a:t>
            </a:r>
            <a:r>
              <a:rPr lang="ja-JP" altLang="ja-JP" sz="1400" dirty="0" smtClean="0"/>
              <a:t>、</a:t>
            </a:r>
            <a:r>
              <a:rPr lang="ja-JP" altLang="en-US" sz="1400" dirty="0" smtClean="0"/>
              <a:t>　</a:t>
            </a:r>
            <a:r>
              <a:rPr lang="ja-JP" altLang="ja-JP" sz="1400" dirty="0" smtClean="0"/>
              <a:t>市町村</a:t>
            </a:r>
            <a:r>
              <a:rPr lang="ja-JP" altLang="ja-JP" sz="1400" dirty="0"/>
              <a:t>や地域包括支援センターと連携しながら活動することが重要」</a:t>
            </a:r>
          </a:p>
          <a:p>
            <a:pPr marL="0" indent="0">
              <a:buNone/>
            </a:pPr>
            <a:r>
              <a:rPr lang="ja-JP" altLang="ja-JP" sz="1400" dirty="0" smtClean="0"/>
              <a:t>・</a:t>
            </a:r>
            <a:r>
              <a:rPr lang="ja-JP" altLang="ja-JP" sz="1400" dirty="0"/>
              <a:t>「地域における助け合いや生活支援サービスの提供実績のある者、または中間支援を行う団体等であって、地域で</a:t>
            </a:r>
            <a:r>
              <a:rPr lang="ja-JP" altLang="ja-JP" sz="1400" dirty="0" smtClean="0"/>
              <a:t>コーディート</a:t>
            </a:r>
            <a:r>
              <a:rPr lang="ja-JP" altLang="ja-JP" sz="1400" dirty="0"/>
              <a:t>機能を適切に担うことができる者」</a:t>
            </a:r>
          </a:p>
          <a:p>
            <a:pPr marL="0" indent="0">
              <a:buNone/>
            </a:pPr>
            <a:r>
              <a:rPr lang="ja-JP" altLang="en-US" sz="1400" dirty="0" smtClean="0"/>
              <a:t>　</a:t>
            </a:r>
            <a:r>
              <a:rPr lang="ja-JP" altLang="ja-JP" sz="1400" dirty="0" smtClean="0"/>
              <a:t>など</a:t>
            </a:r>
            <a:r>
              <a:rPr lang="ja-JP" altLang="ja-JP" sz="1400" dirty="0"/>
              <a:t>としているところ。</a:t>
            </a:r>
          </a:p>
          <a:p>
            <a:pPr marL="0" indent="0">
              <a:buNone/>
            </a:pPr>
            <a:r>
              <a:rPr lang="ja-JP" altLang="en-US" sz="1400" dirty="0" smtClean="0"/>
              <a:t>　</a:t>
            </a:r>
            <a:r>
              <a:rPr lang="ja-JP" altLang="ja-JP" sz="1400" dirty="0" smtClean="0"/>
              <a:t>既存</a:t>
            </a:r>
            <a:r>
              <a:rPr lang="ja-JP" altLang="ja-JP" sz="1400" dirty="0"/>
              <a:t>の職員が兼務をすることを否定するものではないが、地域包括支援センターの職員の業務量等現状も踏まえれば、</a:t>
            </a:r>
            <a:r>
              <a:rPr lang="ja-JP" altLang="ja-JP" sz="1400" b="1" u="sng" dirty="0">
                <a:solidFill>
                  <a:srgbClr val="FF0000"/>
                </a:solidFill>
              </a:rPr>
              <a:t>基本的には地域の人材をコーディネーターとして新たに配置することを想定</a:t>
            </a:r>
            <a:r>
              <a:rPr lang="ja-JP" altLang="ja-JP" sz="1400" dirty="0"/>
              <a:t>している。</a:t>
            </a:r>
          </a:p>
          <a:p>
            <a:pPr marL="0" indent="0">
              <a:buNone/>
            </a:pPr>
            <a:endParaRPr lang="en-US" altLang="ja-JP" sz="1400" dirty="0" smtClean="0"/>
          </a:p>
          <a:p>
            <a:pPr marL="0" indent="0">
              <a:buNone/>
            </a:pPr>
            <a:r>
              <a:rPr lang="ja-JP" altLang="en-US" sz="1400" dirty="0" smtClean="0"/>
              <a:t>２　</a:t>
            </a:r>
            <a:r>
              <a:rPr lang="ja-JP" altLang="ja-JP" sz="1400" dirty="0" smtClean="0"/>
              <a:t>なお</a:t>
            </a:r>
            <a:r>
              <a:rPr lang="ja-JP" altLang="ja-JP" sz="1400" dirty="0"/>
              <a:t>、新たに配置するコーディネーターの職種や配置場所については、地域の実情に応じて柔軟に設定していただければ良いと考えているが、生活支援の担い手の養成、サービスの開発等を</a:t>
            </a:r>
            <a:r>
              <a:rPr lang="ja-JP" altLang="ja-JP" sz="1400" dirty="0" smtClean="0"/>
              <a:t>行う</a:t>
            </a:r>
            <a:r>
              <a:rPr lang="ja-JP" altLang="en-US" sz="1400" dirty="0" smtClean="0"/>
              <a:t>コーディネーター</a:t>
            </a:r>
            <a:r>
              <a:rPr lang="ja-JP" altLang="ja-JP" sz="1400" dirty="0" smtClean="0"/>
              <a:t>の</a:t>
            </a:r>
            <a:r>
              <a:rPr lang="ja-JP" altLang="ja-JP" sz="1400" dirty="0"/>
              <a:t>役割を効果的に果たすことができる職種や配置場所を、市町村が中心となって、例えば、協議体とも連携しつつ、幅広く検討していただきたいと考えている。</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0" name="コンテンツ プレースホルダー 1"/>
          <p:cNvSpPr txBox="1">
            <a:spLocks/>
          </p:cNvSpPr>
          <p:nvPr/>
        </p:nvSpPr>
        <p:spPr>
          <a:xfrm>
            <a:off x="128468" y="5517232"/>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問７　</a:t>
            </a:r>
            <a:r>
              <a:rPr lang="ja-JP" altLang="ja-JP" sz="1400" dirty="0">
                <a:latin typeface="+mn-ea"/>
              </a:rPr>
              <a:t>コーディネーターを、市町村の職員が兼務して実施することは可能か。</a:t>
            </a:r>
            <a:endParaRPr lang="en-US" altLang="ja-JP" sz="1400" dirty="0">
              <a:solidFill>
                <a:prstClr val="black"/>
              </a:solidFill>
              <a:latin typeface="+mn-ea"/>
            </a:endParaRPr>
          </a:p>
        </p:txBody>
      </p:sp>
      <p:sp>
        <p:nvSpPr>
          <p:cNvPr id="11" name="コンテンツ プレースホルダー 1"/>
          <p:cNvSpPr txBox="1">
            <a:spLocks/>
          </p:cNvSpPr>
          <p:nvPr/>
        </p:nvSpPr>
        <p:spPr>
          <a:xfrm>
            <a:off x="128468" y="5949280"/>
            <a:ext cx="9653713" cy="792088"/>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t>（答）</a:t>
            </a:r>
            <a:endParaRPr lang="en-US" altLang="ja-JP" sz="1400" dirty="0" smtClean="0"/>
          </a:p>
          <a:p>
            <a:pPr marL="180000" indent="-457200">
              <a:buNone/>
            </a:pPr>
            <a:r>
              <a:rPr lang="ja-JP" altLang="en-US" sz="1400" dirty="0" smtClean="0"/>
              <a:t>１　</a:t>
            </a:r>
            <a:r>
              <a:rPr lang="ja-JP" altLang="en-US" sz="1400" dirty="0"/>
              <a:t>全問</a:t>
            </a:r>
            <a:r>
              <a:rPr lang="ja-JP" altLang="ja-JP" sz="1400" dirty="0" smtClean="0"/>
              <a:t>の</a:t>
            </a:r>
            <a:r>
              <a:rPr lang="ja-JP" altLang="ja-JP" sz="1400" dirty="0"/>
              <a:t>回答で記載したとおり、</a:t>
            </a:r>
            <a:r>
              <a:rPr lang="ja-JP" altLang="ja-JP" sz="1400" b="1" u="sng" dirty="0">
                <a:solidFill>
                  <a:srgbClr val="FF0000"/>
                </a:solidFill>
              </a:rPr>
              <a:t>基本的には地域の人材をコーディネーターとして新たに配置することを想定しており、既存</a:t>
            </a:r>
            <a:r>
              <a:rPr lang="ja-JP" altLang="ja-JP" sz="1400" b="1" u="sng" dirty="0" smtClean="0">
                <a:solidFill>
                  <a:srgbClr val="FF0000"/>
                </a:solidFill>
              </a:rPr>
              <a:t>の</a:t>
            </a:r>
            <a:r>
              <a:rPr lang="ja-JP" altLang="en-US" sz="1400" b="1" u="sng" dirty="0" smtClean="0">
                <a:solidFill>
                  <a:srgbClr val="FF0000"/>
                </a:solidFill>
              </a:rPr>
              <a:t>市</a:t>
            </a:r>
            <a:r>
              <a:rPr lang="ja-JP" altLang="ja-JP" sz="1400" b="1" u="sng" dirty="0" smtClean="0">
                <a:solidFill>
                  <a:srgbClr val="FF0000"/>
                </a:solidFill>
              </a:rPr>
              <a:t>町村</a:t>
            </a:r>
            <a:r>
              <a:rPr lang="ja-JP" altLang="ja-JP" sz="1400" b="1" u="sng" dirty="0">
                <a:solidFill>
                  <a:srgbClr val="FF0000"/>
                </a:solidFill>
              </a:rPr>
              <a:t>の職員が兼務をすることは想定していない。</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コーディネーターの配置について</a:t>
            </a:r>
            <a:endParaRPr kumimoji="1" lang="ja-JP" altLang="en-US" sz="1600" b="1" dirty="0"/>
          </a:p>
        </p:txBody>
      </p:sp>
      <p:sp>
        <p:nvSpPr>
          <p:cNvPr id="13"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61</a:t>
            </a:fld>
            <a:endParaRPr lang="en-US" altLang="ja-JP" sz="1600" b="1" dirty="0">
              <a:solidFill>
                <a:prstClr val="black"/>
              </a:solidFill>
              <a:latin typeface="+mn-ea"/>
            </a:endParaRPr>
          </a:p>
        </p:txBody>
      </p:sp>
    </p:spTree>
    <p:extLst>
      <p:ext uri="{BB962C8B-B14F-4D97-AF65-F5344CB8AC3E}">
        <p14:creationId xmlns:p14="http://schemas.microsoft.com/office/powerpoint/2010/main" val="2859589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792088"/>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問４</a:t>
            </a:r>
            <a:r>
              <a:rPr lang="ja-JP" altLang="en-US" sz="1400" dirty="0">
                <a:solidFill>
                  <a:prstClr val="black"/>
                </a:solidFill>
                <a:latin typeface="+mn-ea"/>
              </a:rPr>
              <a:t>　平成</a:t>
            </a:r>
            <a:r>
              <a:rPr lang="en-US" altLang="ja-JP" sz="1400" dirty="0">
                <a:solidFill>
                  <a:prstClr val="black"/>
                </a:solidFill>
                <a:latin typeface="+mn-ea"/>
              </a:rPr>
              <a:t>26</a:t>
            </a:r>
            <a:r>
              <a:rPr lang="ja-JP" altLang="en-US" sz="1400" dirty="0">
                <a:solidFill>
                  <a:prstClr val="black"/>
                </a:solidFill>
                <a:latin typeface="+mn-ea"/>
              </a:rPr>
              <a:t>年９月</a:t>
            </a:r>
            <a:r>
              <a:rPr lang="en-US" altLang="ja-JP" sz="1400" dirty="0">
                <a:solidFill>
                  <a:prstClr val="black"/>
                </a:solidFill>
                <a:latin typeface="+mn-ea"/>
              </a:rPr>
              <a:t>30</a:t>
            </a:r>
            <a:r>
              <a:rPr lang="ja-JP" altLang="en-US" sz="1400" dirty="0">
                <a:solidFill>
                  <a:prstClr val="black"/>
                </a:solidFill>
                <a:latin typeface="+mn-ea"/>
              </a:rPr>
              <a:t>日版</a:t>
            </a:r>
            <a:r>
              <a:rPr lang="en-US" altLang="ja-JP" sz="1400" dirty="0">
                <a:solidFill>
                  <a:prstClr val="black"/>
                </a:solidFill>
                <a:latin typeface="+mn-ea"/>
              </a:rPr>
              <a:t>Q&amp;A(P22 </a:t>
            </a:r>
            <a:r>
              <a:rPr lang="ja-JP" altLang="en-US" sz="1400" dirty="0">
                <a:solidFill>
                  <a:prstClr val="black"/>
                </a:solidFill>
                <a:latin typeface="+mn-ea"/>
              </a:rPr>
              <a:t>問７</a:t>
            </a:r>
            <a:r>
              <a:rPr lang="en-US" altLang="ja-JP" sz="1400" dirty="0">
                <a:solidFill>
                  <a:prstClr val="black"/>
                </a:solidFill>
                <a:latin typeface="+mn-ea"/>
              </a:rPr>
              <a:t>)</a:t>
            </a:r>
            <a:r>
              <a:rPr lang="ja-JP" altLang="en-US" sz="1400" dirty="0">
                <a:solidFill>
                  <a:prstClr val="black"/>
                </a:solidFill>
                <a:latin typeface="+mn-ea"/>
              </a:rPr>
              <a:t>では、市町村の職員がコーディネーターになることは想定していない旨の記述があったが、先進事例として紹介されている平塚市の福祉村では、市職員が第１層（市町村区域）のコーディネーターの役割を担っているとある。</a:t>
            </a:r>
            <a:r>
              <a:rPr lang="en-US" altLang="ja-JP" sz="1400" dirty="0">
                <a:solidFill>
                  <a:prstClr val="black"/>
                </a:solidFill>
                <a:latin typeface="+mn-ea"/>
              </a:rPr>
              <a:t>Q&amp;A</a:t>
            </a:r>
            <a:r>
              <a:rPr lang="ja-JP" altLang="en-US" sz="1400" dirty="0">
                <a:solidFill>
                  <a:prstClr val="black"/>
                </a:solidFill>
                <a:latin typeface="+mn-ea"/>
              </a:rPr>
              <a:t>の「想定していない」とはコーディネーターとなることができないということか。</a:t>
            </a:r>
            <a:endParaRPr lang="en-US" altLang="ja-JP" sz="1400" dirty="0">
              <a:solidFill>
                <a:prstClr val="black"/>
              </a:solidFill>
              <a:latin typeface="+mn-ea"/>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ＭＳ Ｐゴシック"/>
              </a:rPr>
              <a:t>「介護予防・日常生活支援総合事業ガイドライン案」についての</a:t>
            </a:r>
            <a:r>
              <a:rPr lang="en-US" altLang="ja-JP" b="1" dirty="0" smtClean="0">
                <a:solidFill>
                  <a:prstClr val="white"/>
                </a:solidFill>
                <a:latin typeface="ＭＳ Ｐゴシック"/>
              </a:rPr>
              <a:t>Q&amp;A</a:t>
            </a:r>
            <a:r>
              <a:rPr lang="ja-JP" altLang="en-US" b="1" dirty="0" smtClean="0">
                <a:solidFill>
                  <a:prstClr val="white"/>
                </a:solidFill>
                <a:latin typeface="ＭＳ Ｐゴシック"/>
              </a:rPr>
              <a:t>（１月９日版）・抜粋</a:t>
            </a:r>
            <a:endParaRPr lang="en-US" altLang="ja-JP" b="1" dirty="0" smtClean="0">
              <a:solidFill>
                <a:prstClr val="white"/>
              </a:solidFill>
              <a:latin typeface="ＭＳ Ｐゴシック"/>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492896"/>
            <a:ext cx="9653713" cy="316835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solidFill>
                  <a:prstClr val="black"/>
                </a:solidFill>
              </a:rPr>
              <a:t>（答）</a:t>
            </a:r>
            <a:endParaRPr lang="en-US" altLang="ja-JP" sz="1400" dirty="0" smtClean="0">
              <a:solidFill>
                <a:prstClr val="black"/>
              </a:solidFill>
            </a:endParaRPr>
          </a:p>
          <a:p>
            <a:pPr marL="0" indent="0">
              <a:buNone/>
            </a:pPr>
            <a:r>
              <a:rPr lang="ja-JP" altLang="en-US" sz="1400" dirty="0" smtClean="0">
                <a:solidFill>
                  <a:prstClr val="black"/>
                </a:solidFill>
              </a:rPr>
              <a:t>１</a:t>
            </a:r>
            <a:r>
              <a:rPr lang="ja-JP" altLang="en-US" sz="1400" dirty="0">
                <a:solidFill>
                  <a:prstClr val="black"/>
                </a:solidFill>
              </a:rPr>
              <a:t>　コーディネーターについては、ガイドライン案では</a:t>
            </a:r>
          </a:p>
          <a:p>
            <a:pPr marL="0" indent="0">
              <a:buNone/>
            </a:pPr>
            <a:r>
              <a:rPr lang="ja-JP" altLang="en-US" sz="1400" dirty="0">
                <a:solidFill>
                  <a:prstClr val="black"/>
                </a:solidFill>
              </a:rPr>
              <a:t>・　「職種や配置場所については、一律には限定せず、地域の実情に応じて多様な主体が活用できる仕組みとする予定であるが、市町村や地域包括支援センターと連携しながら活動することが重要」</a:t>
            </a:r>
          </a:p>
          <a:p>
            <a:pPr marL="0" indent="0">
              <a:buNone/>
            </a:pPr>
            <a:r>
              <a:rPr lang="ja-JP" altLang="en-US" sz="1400" dirty="0">
                <a:solidFill>
                  <a:prstClr val="black"/>
                </a:solidFill>
              </a:rPr>
              <a:t>・　「地域における助け合いや生活支援サービスの提供実績のある者、または中間支援を行う団体等であって、地域でコーディネート機能を適切に担うことができる者」</a:t>
            </a:r>
          </a:p>
          <a:p>
            <a:pPr marL="0" indent="0">
              <a:buNone/>
            </a:pPr>
            <a:r>
              <a:rPr lang="ja-JP" altLang="en-US" sz="1400" dirty="0">
                <a:solidFill>
                  <a:prstClr val="black"/>
                </a:solidFill>
              </a:rPr>
              <a:t>などとしているところ。</a:t>
            </a:r>
          </a:p>
          <a:p>
            <a:pPr marL="0" indent="0">
              <a:buNone/>
            </a:pPr>
            <a:endParaRPr lang="ja-JP" altLang="en-US" sz="1400" dirty="0">
              <a:solidFill>
                <a:prstClr val="black"/>
              </a:solidFill>
            </a:endParaRPr>
          </a:p>
          <a:p>
            <a:pPr marL="0" indent="0">
              <a:buNone/>
            </a:pPr>
            <a:r>
              <a:rPr lang="ja-JP" altLang="en-US" sz="1400" dirty="0">
                <a:solidFill>
                  <a:prstClr val="black"/>
                </a:solidFill>
              </a:rPr>
              <a:t>２　このように</a:t>
            </a:r>
            <a:r>
              <a:rPr lang="ja-JP" altLang="en-US" sz="1400" b="1" u="sng" dirty="0">
                <a:solidFill>
                  <a:srgbClr val="FF0000"/>
                </a:solidFill>
              </a:rPr>
              <a:t>基本的には地域の人材をコーディネーターとして新たに配置することを想定</a:t>
            </a:r>
            <a:r>
              <a:rPr lang="ja-JP" altLang="en-US" sz="1400" dirty="0">
                <a:solidFill>
                  <a:prstClr val="black"/>
                </a:solidFill>
              </a:rPr>
              <a:t>しているところ、新たに人員を配置することに対しての財政支援を想定し、平成</a:t>
            </a:r>
            <a:r>
              <a:rPr lang="en-US" altLang="ja-JP" sz="1400" dirty="0">
                <a:solidFill>
                  <a:prstClr val="black"/>
                </a:solidFill>
              </a:rPr>
              <a:t>26</a:t>
            </a:r>
            <a:r>
              <a:rPr lang="ja-JP" altLang="en-US" sz="1400" dirty="0">
                <a:solidFill>
                  <a:prstClr val="black"/>
                </a:solidFill>
              </a:rPr>
              <a:t>年度から予算を確保してきており、そのような観点から平成</a:t>
            </a:r>
            <a:r>
              <a:rPr lang="en-US" altLang="ja-JP" sz="1400" dirty="0">
                <a:solidFill>
                  <a:prstClr val="black"/>
                </a:solidFill>
              </a:rPr>
              <a:t>26</a:t>
            </a:r>
            <a:r>
              <a:rPr lang="ja-JP" altLang="en-US" sz="1400" dirty="0">
                <a:solidFill>
                  <a:prstClr val="black"/>
                </a:solidFill>
              </a:rPr>
              <a:t>年９月</a:t>
            </a:r>
            <a:r>
              <a:rPr lang="en-US" altLang="ja-JP" sz="1400" dirty="0">
                <a:solidFill>
                  <a:prstClr val="black"/>
                </a:solidFill>
              </a:rPr>
              <a:t>30</a:t>
            </a:r>
            <a:r>
              <a:rPr lang="ja-JP" altLang="en-US" sz="1400" dirty="0">
                <a:solidFill>
                  <a:prstClr val="black"/>
                </a:solidFill>
              </a:rPr>
              <a:t>日付けの</a:t>
            </a:r>
            <a:r>
              <a:rPr lang="en-US" altLang="ja-JP" sz="1400" dirty="0">
                <a:solidFill>
                  <a:prstClr val="black"/>
                </a:solidFill>
              </a:rPr>
              <a:t>Q</a:t>
            </a:r>
            <a:r>
              <a:rPr lang="ja-JP" altLang="en-US" sz="1400" dirty="0">
                <a:solidFill>
                  <a:prstClr val="black"/>
                </a:solidFill>
              </a:rPr>
              <a:t>＆</a:t>
            </a:r>
            <a:r>
              <a:rPr lang="en-US" altLang="ja-JP" sz="1400" dirty="0">
                <a:solidFill>
                  <a:prstClr val="black"/>
                </a:solidFill>
              </a:rPr>
              <a:t>A</a:t>
            </a:r>
            <a:r>
              <a:rPr lang="ja-JP" altLang="en-US" sz="1400" dirty="0">
                <a:solidFill>
                  <a:prstClr val="black"/>
                </a:solidFill>
              </a:rPr>
              <a:t>では既存の市町村の職員が兼務をすることは想定していないと回答した</a:t>
            </a:r>
            <a:r>
              <a:rPr lang="ja-JP" altLang="en-US" sz="1400" b="1" u="sng" dirty="0">
                <a:solidFill>
                  <a:srgbClr val="FF0000"/>
                </a:solidFill>
              </a:rPr>
              <a:t>。コーディネーターとして市町村職員を配置することについて全て否定するものではなく、コーディネーターの役割が十分に果たせる者の任命について、市町村は、協議体とも連携しつつ、十分に検討していただきたい</a:t>
            </a:r>
            <a:r>
              <a:rPr lang="ja-JP" altLang="en-US" sz="1400" dirty="0">
                <a:solidFill>
                  <a:prstClr val="black"/>
                </a:solidFill>
              </a:rPr>
              <a:t>と考えている。</a:t>
            </a:r>
          </a:p>
          <a:p>
            <a:pPr marL="180000" indent="-457200">
              <a:buFont typeface="Arial" pitchFamily="34" charset="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コーディネーターの配置について</a:t>
            </a:r>
            <a:endParaRPr lang="ja-JP" altLang="en-US" sz="1600" b="1" dirty="0">
              <a:solidFill>
                <a:prstClr val="white"/>
              </a:solidFill>
            </a:endParaRPr>
          </a:p>
        </p:txBody>
      </p:sp>
      <p:sp>
        <p:nvSpPr>
          <p:cNvPr id="1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62</a:t>
            </a:fld>
            <a:endParaRPr lang="en-US" altLang="ja-JP" sz="1600" b="1" dirty="0">
              <a:solidFill>
                <a:prstClr val="black"/>
              </a:solidFill>
              <a:latin typeface="+mn-ea"/>
            </a:endParaRPr>
          </a:p>
        </p:txBody>
      </p:sp>
    </p:spTree>
    <p:extLst>
      <p:ext uri="{BB962C8B-B14F-4D97-AF65-F5344CB8AC3E}">
        <p14:creationId xmlns:p14="http://schemas.microsoft.com/office/powerpoint/2010/main" val="2973217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792088"/>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mn-ea"/>
              </a:rPr>
              <a:t>問３</a:t>
            </a:r>
            <a:r>
              <a:rPr lang="ja-JP" altLang="en-US" sz="1400" dirty="0">
                <a:solidFill>
                  <a:prstClr val="black"/>
                </a:solidFill>
                <a:latin typeface="+mn-ea"/>
              </a:rPr>
              <a:t>　コーディネーターは、生活困窮者対策の相談支援員、主任相談支援員や、社会福祉協議会の</a:t>
            </a:r>
            <a:r>
              <a:rPr lang="ja-JP" altLang="en-US" sz="1400" dirty="0" smtClean="0">
                <a:solidFill>
                  <a:prstClr val="black"/>
                </a:solidFill>
                <a:latin typeface="+mn-ea"/>
              </a:rPr>
              <a:t>コミュニティソーシャルワーカー</a:t>
            </a:r>
            <a:r>
              <a:rPr lang="ja-JP" altLang="en-US" sz="1400" dirty="0">
                <a:solidFill>
                  <a:prstClr val="black"/>
                </a:solidFill>
                <a:latin typeface="+mn-ea"/>
              </a:rPr>
              <a:t>（地域福祉コーディネーター）のような他職種と兼務することは差し支えないか。また、兼務が</a:t>
            </a:r>
            <a:r>
              <a:rPr lang="ja-JP" altLang="en-US" sz="1400" dirty="0" smtClean="0">
                <a:solidFill>
                  <a:prstClr val="black"/>
                </a:solidFill>
                <a:latin typeface="+mn-ea"/>
              </a:rPr>
              <a:t>可能であった場合、それぞれの職種について、別々の財源を充当することは可能か。　</a:t>
            </a: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a:solidFill>
                  <a:prstClr val="white"/>
                </a:solidFill>
                <a:latin typeface="ＭＳ Ｐゴシック"/>
              </a:rPr>
              <a:t>（９月３０日版）・抜粋</a:t>
            </a:r>
            <a:endParaRPr lang="en-US" altLang="ja-JP" b="1" dirty="0">
              <a:solidFill>
                <a:prstClr val="white"/>
              </a:solidFill>
              <a:latin typeface="ＭＳ Ｐゴシック"/>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492896"/>
            <a:ext cx="9653713" cy="2376264"/>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t>（答）</a:t>
            </a:r>
            <a:endParaRPr lang="en-US" altLang="ja-JP" sz="1400" dirty="0" smtClean="0"/>
          </a:p>
          <a:p>
            <a:pPr marL="0" indent="0">
              <a:buNone/>
            </a:pPr>
            <a:r>
              <a:rPr lang="ja-JP" altLang="en-US" sz="1400" dirty="0" smtClean="0"/>
              <a:t>１</a:t>
            </a:r>
            <a:r>
              <a:rPr lang="ja-JP" altLang="en-US" sz="1400" dirty="0"/>
              <a:t>　</a:t>
            </a:r>
            <a:r>
              <a:rPr lang="ja-JP" altLang="en-US" sz="1400" b="1" u="sng" dirty="0">
                <a:solidFill>
                  <a:srgbClr val="FF0000"/>
                </a:solidFill>
              </a:rPr>
              <a:t>生活支援の担い手の養成、サービスの開発等を行うコーディネーターについては、生活困窮者対策の相談支援員、</a:t>
            </a:r>
            <a:r>
              <a:rPr lang="ja-JP" altLang="en-US" sz="1400" b="1" u="sng" dirty="0" smtClean="0">
                <a:solidFill>
                  <a:srgbClr val="FF0000"/>
                </a:solidFill>
              </a:rPr>
              <a:t>主任相</a:t>
            </a:r>
            <a:endParaRPr lang="en-US" altLang="ja-JP" sz="1400" b="1" u="sng" dirty="0" smtClean="0">
              <a:solidFill>
                <a:srgbClr val="FF0000"/>
              </a:solidFill>
            </a:endParaRPr>
          </a:p>
          <a:p>
            <a:pPr marL="0" indent="0">
              <a:buNone/>
            </a:pPr>
            <a:r>
              <a:rPr lang="ja-JP" altLang="en-US" sz="1400" b="1" dirty="0">
                <a:solidFill>
                  <a:srgbClr val="FF0000"/>
                </a:solidFill>
              </a:rPr>
              <a:t>　</a:t>
            </a:r>
            <a:r>
              <a:rPr lang="ja-JP" altLang="en-US" sz="1400" b="1" u="sng" dirty="0" smtClean="0">
                <a:solidFill>
                  <a:srgbClr val="FF0000"/>
                </a:solidFill>
              </a:rPr>
              <a:t>談</a:t>
            </a:r>
            <a:r>
              <a:rPr lang="ja-JP" altLang="en-US" sz="1400" b="1" u="sng" dirty="0">
                <a:solidFill>
                  <a:srgbClr val="FF0000"/>
                </a:solidFill>
              </a:rPr>
              <a:t>支援員や、社会福祉協議会のコミュニティソーシャルワーカー（地域福祉コーディネーター）等とも連携し、</a:t>
            </a:r>
            <a:r>
              <a:rPr lang="ja-JP" altLang="en-US" sz="1400" b="1" u="sng" dirty="0" smtClean="0">
                <a:solidFill>
                  <a:srgbClr val="FF0000"/>
                </a:solidFill>
              </a:rPr>
              <a:t>地域のネットワー</a:t>
            </a:r>
            <a:endParaRPr lang="en-US" altLang="ja-JP" sz="1400" b="1" u="sng" dirty="0" smtClean="0">
              <a:solidFill>
                <a:srgbClr val="FF0000"/>
              </a:solidFill>
            </a:endParaRPr>
          </a:p>
          <a:p>
            <a:pPr marL="0" indent="0">
              <a:buNone/>
            </a:pPr>
            <a:r>
              <a:rPr lang="ja-JP" altLang="en-US" sz="1400" b="1" dirty="0">
                <a:solidFill>
                  <a:srgbClr val="FF0000"/>
                </a:solidFill>
              </a:rPr>
              <a:t>　</a:t>
            </a:r>
            <a:r>
              <a:rPr lang="ja-JP" altLang="en-US" sz="1400" b="1" u="sng" dirty="0" smtClean="0">
                <a:solidFill>
                  <a:srgbClr val="FF0000"/>
                </a:solidFill>
              </a:rPr>
              <a:t>クを活かして、取り組んでいただきたい</a:t>
            </a:r>
            <a:r>
              <a:rPr lang="ja-JP" altLang="en-US" sz="1400" dirty="0" smtClean="0"/>
              <a:t>と考えているが、経験や実績のある人材の確保・活用の観点や小規模</a:t>
            </a:r>
            <a:r>
              <a:rPr lang="ja-JP" altLang="en-US" sz="1400" dirty="0"/>
              <a:t>な自治体など</a:t>
            </a:r>
            <a:r>
              <a:rPr lang="ja-JP" altLang="en-US" sz="1400" dirty="0" smtClean="0"/>
              <a:t>自</a:t>
            </a:r>
            <a:endParaRPr lang="en-US" altLang="ja-JP" sz="1400" dirty="0" smtClean="0"/>
          </a:p>
          <a:p>
            <a:pPr marL="0" indent="0">
              <a:buNone/>
            </a:pPr>
            <a:r>
              <a:rPr lang="ja-JP" altLang="en-US" sz="1400" dirty="0"/>
              <a:t>　</a:t>
            </a:r>
            <a:r>
              <a:rPr lang="ja-JP" altLang="en-US" sz="1400" dirty="0" smtClean="0"/>
              <a:t>治体</a:t>
            </a:r>
            <a:r>
              <a:rPr lang="ja-JP" altLang="en-US" sz="1400" dirty="0"/>
              <a:t>の状況に応じた取組の推進の観点から、</a:t>
            </a:r>
            <a:r>
              <a:rPr lang="ja-JP" altLang="en-US" sz="1400" b="1" u="sng" dirty="0">
                <a:solidFill>
                  <a:srgbClr val="FF0000"/>
                </a:solidFill>
              </a:rPr>
              <a:t>必要に応じて他職種と兼務することも可能</a:t>
            </a:r>
            <a:r>
              <a:rPr lang="ja-JP" altLang="en-US" sz="1400" dirty="0"/>
              <a:t>である。</a:t>
            </a:r>
          </a:p>
          <a:p>
            <a:pPr marL="0" indent="0">
              <a:buNone/>
            </a:pPr>
            <a:endParaRPr lang="ja-JP" altLang="en-US" sz="1400" dirty="0"/>
          </a:p>
          <a:p>
            <a:pPr marL="0" indent="0">
              <a:buNone/>
            </a:pPr>
            <a:r>
              <a:rPr lang="ja-JP" altLang="en-US" sz="1400" dirty="0"/>
              <a:t>２　両者を兼務した場合に、その人件費にそれぞれの補助金・負担金を財源として充当することは差し支えないが、</a:t>
            </a:r>
            <a:r>
              <a:rPr lang="ja-JP" altLang="en-US" sz="1400" dirty="0" smtClean="0"/>
              <a:t>それぞれの</a:t>
            </a:r>
            <a:endParaRPr lang="en-US" altLang="ja-JP" sz="1400" dirty="0" smtClean="0"/>
          </a:p>
          <a:p>
            <a:pPr marL="0" indent="0">
              <a:buNone/>
            </a:pPr>
            <a:r>
              <a:rPr lang="ja-JP" altLang="en-US" sz="1400" dirty="0"/>
              <a:t>　</a:t>
            </a:r>
            <a:r>
              <a:rPr lang="ja-JP" altLang="en-US" sz="1400" dirty="0" smtClean="0"/>
              <a:t>補助</a:t>
            </a:r>
            <a:r>
              <a:rPr lang="ja-JP" altLang="en-US" sz="1400" dirty="0"/>
              <a:t>目的にそった支出が求められることとなるため、業務量等により按分し、区分経理を行えるようにする</a:t>
            </a:r>
            <a:r>
              <a:rPr lang="ja-JP" altLang="en-US" sz="1400" dirty="0" smtClean="0"/>
              <a:t>ことが</a:t>
            </a:r>
            <a:r>
              <a:rPr lang="ja-JP" altLang="en-US" sz="1400" dirty="0"/>
              <a:t>必要だと</a:t>
            </a:r>
            <a:r>
              <a:rPr lang="ja-JP" altLang="en-US" sz="1400" dirty="0" smtClean="0"/>
              <a:t>考え</a:t>
            </a:r>
            <a:endParaRPr lang="en-US" altLang="ja-JP" sz="1400" dirty="0" smtClean="0"/>
          </a:p>
          <a:p>
            <a:pPr marL="0" indent="0">
              <a:buNone/>
            </a:pPr>
            <a:r>
              <a:rPr lang="ja-JP" altLang="en-US" sz="1400" dirty="0"/>
              <a:t>　</a:t>
            </a:r>
            <a:r>
              <a:rPr lang="ja-JP" altLang="en-US" sz="1400" dirty="0" smtClean="0"/>
              <a:t>る</a:t>
            </a:r>
            <a:r>
              <a:rPr lang="ja-JP" altLang="en-US" sz="1400" dirty="0"/>
              <a:t>。</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コーディネーターの配置について</a:t>
            </a:r>
            <a:endParaRPr kumimoji="1" lang="ja-JP" altLang="en-US" sz="1600" b="1" dirty="0"/>
          </a:p>
        </p:txBody>
      </p:sp>
      <p:sp>
        <p:nvSpPr>
          <p:cNvPr id="1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63</a:t>
            </a:fld>
            <a:endParaRPr lang="en-US" altLang="ja-JP" sz="1600" b="1" dirty="0">
              <a:solidFill>
                <a:prstClr val="black"/>
              </a:solidFill>
              <a:latin typeface="+mn-ea"/>
            </a:endParaRPr>
          </a:p>
        </p:txBody>
      </p:sp>
    </p:spTree>
    <p:extLst>
      <p:ext uri="{BB962C8B-B14F-4D97-AF65-F5344CB8AC3E}">
        <p14:creationId xmlns:p14="http://schemas.microsoft.com/office/powerpoint/2010/main" val="20260545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smtClean="0">
                <a:solidFill>
                  <a:prstClr val="black"/>
                </a:solidFill>
                <a:latin typeface="ＭＳ ゴシック" panose="020B0609070205080204" pitchFamily="49" charset="-128"/>
                <a:ea typeface="ＭＳ ゴシック" panose="020B0609070205080204" pitchFamily="49" charset="-128"/>
              </a:rPr>
              <a:t>問４</a:t>
            </a:r>
            <a:r>
              <a:rPr lang="ja-JP" altLang="en-US" sz="1400" dirty="0">
                <a:solidFill>
                  <a:prstClr val="black"/>
                </a:solidFill>
                <a:latin typeface="ＭＳ ゴシック" panose="020B0609070205080204" pitchFamily="49" charset="-128"/>
                <a:ea typeface="ＭＳ ゴシック" panose="020B0609070205080204" pitchFamily="49" charset="-128"/>
              </a:rPr>
              <a:t>　協議体の設置を推進するとのことだが、どのようなメンバーに声がけをすれば良いか。民間企業にも積極的に参加してもらうのか。　</a:t>
            </a:r>
          </a:p>
          <a:p>
            <a:pPr marL="180000" indent="-457200">
              <a:buNone/>
            </a:pP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smtClean="0">
                <a:solidFill>
                  <a:prstClr val="white"/>
                </a:solidFill>
                <a:latin typeface="ＭＳ Ｐゴシック"/>
              </a:rPr>
              <a:t>（１１月１０日版</a:t>
            </a:r>
            <a:r>
              <a:rPr lang="ja-JP" altLang="en-US" b="1" dirty="0">
                <a:solidFill>
                  <a:prstClr val="white"/>
                </a:solidFill>
                <a:latin typeface="ＭＳ Ｐゴシック"/>
              </a:rPr>
              <a:t>）・抜粋</a:t>
            </a:r>
            <a:endParaRPr lang="en-US" altLang="ja-JP" b="1" dirty="0">
              <a:solidFill>
                <a:prstClr val="white"/>
              </a:solidFill>
              <a:latin typeface="ＭＳ Ｐゴシック"/>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276872"/>
            <a:ext cx="9653713" cy="410445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dirty="0" smtClean="0"/>
              <a:t>（答）</a:t>
            </a:r>
            <a:endParaRPr lang="en-US" altLang="ja-JP" sz="1400" dirty="0" smtClean="0"/>
          </a:p>
          <a:p>
            <a:pPr marL="0" indent="0">
              <a:buNone/>
            </a:pPr>
            <a:r>
              <a:rPr lang="ja-JP" altLang="en-US" sz="1400" dirty="0" smtClean="0"/>
              <a:t>１</a:t>
            </a:r>
            <a:r>
              <a:rPr lang="ja-JP" altLang="en-US" sz="1400" dirty="0"/>
              <a:t>　協議体については、ガイドライン案・３「（３）協議体の目的・役割等」「④協議体の構成団体等」にもお示ししているとおり、市町村、地域包括支援センター等の行政機関、生活支援コーディネーターのほか、ＮＰＯ、社会福祉法人、社会福祉協議会、地縁組織、協同組合、民間企業、ボランティア団体、介護サービス事業者、シルバー人材センター等の地域の関係者で構成されることを想定しており、この他にも地域の実情に応じて適宜参加者を募ることが望ましいと考えている。</a:t>
            </a:r>
          </a:p>
          <a:p>
            <a:pPr marL="0" indent="0">
              <a:buNone/>
            </a:pPr>
            <a:r>
              <a:rPr lang="ja-JP" altLang="en-US" sz="1400" dirty="0"/>
              <a:t>２　また、生活支援体制整備事業は、市町村の生活支援・介護予防サービスの体制整備を目的としており、ガイドライン案・２にもお示ししているとおり、</a:t>
            </a:r>
            <a:r>
              <a:rPr lang="ja-JP" altLang="en-US" sz="1400" b="1" u="sng" dirty="0">
                <a:solidFill>
                  <a:srgbClr val="FF0000"/>
                </a:solidFill>
              </a:rPr>
              <a:t>介護保険制度でのサービスのみならず、市町村実施事業や民間市場、あるいは地域の支え合いで行われているサービスを含めて市町村内の資源を把握し、保険外のサービスの活用を促進しつつ、互助を基本とした生活支援・介護予防サービスが創出されるような取組を積極的に進める必要がある</a:t>
            </a:r>
            <a:r>
              <a:rPr lang="ja-JP" altLang="en-US" sz="1400" dirty="0"/>
              <a:t>。</a:t>
            </a:r>
          </a:p>
          <a:p>
            <a:pPr marL="0" indent="0">
              <a:buNone/>
            </a:pPr>
            <a:r>
              <a:rPr lang="ja-JP" altLang="en-US" sz="1400" dirty="0"/>
              <a:t>したがって、配食事業者、移動販売事業者等、地域の高齢者の生活を支える上で必要不可欠な民間企業にも地域の実情に応じて参画いただくことを想定している。</a:t>
            </a:r>
          </a:p>
          <a:p>
            <a:pPr marL="0" indent="0">
              <a:buNone/>
            </a:pPr>
            <a:r>
              <a:rPr lang="ja-JP" altLang="en-US" sz="1400" dirty="0"/>
              <a:t>　</a:t>
            </a:r>
            <a:r>
              <a:rPr lang="ja-JP" altLang="en-US" sz="1050" dirty="0"/>
              <a:t>（参考）</a:t>
            </a:r>
          </a:p>
          <a:p>
            <a:pPr marL="0" indent="0">
              <a:buNone/>
            </a:pPr>
            <a:r>
              <a:rPr lang="ja-JP" altLang="en-US" sz="1050" dirty="0"/>
              <a:t>総合事業のケアマネジメントでは、ケアマネジメントのプロセスを評価することとしており、ケアマネジメントの結果、保険外の民間企業のサービスのみの利用となり、その後のモニタリング等を行わない場合についても、アセスメント等のプロセスに対し、ケマネジメント開始月分のみ、事業によるケアマネジメント費が支払われる</a:t>
            </a:r>
            <a:r>
              <a:rPr lang="ja-JP" altLang="en-US" sz="1050" dirty="0" smtClean="0"/>
              <a:t>。</a:t>
            </a:r>
            <a:endParaRPr lang="en-US" altLang="ja-JP" sz="1050" dirty="0" smtClean="0"/>
          </a:p>
          <a:p>
            <a:pPr marL="0" indent="0">
              <a:buNone/>
            </a:pPr>
            <a:endParaRPr lang="ja-JP" altLang="en-US" sz="1050" dirty="0"/>
          </a:p>
          <a:p>
            <a:pPr marL="0" indent="0">
              <a:buNone/>
            </a:pPr>
            <a:r>
              <a:rPr lang="ja-JP" altLang="en-US" sz="1400" dirty="0" smtClean="0"/>
              <a:t>３　いずれ</a:t>
            </a:r>
            <a:r>
              <a:rPr lang="ja-JP" altLang="en-US" sz="1400" dirty="0"/>
              <a:t>にしても、</a:t>
            </a:r>
            <a:r>
              <a:rPr lang="ja-JP" altLang="en-US" sz="1400" b="1" u="sng" dirty="0">
                <a:solidFill>
                  <a:srgbClr val="FF0000"/>
                </a:solidFill>
              </a:rPr>
              <a:t>地域の資源開発や多様な主体のネットワーク化等を図るため、協議体の設置を早期に行うことが重要であり、例えば、まず、協議体の機能を有するような既存の会議等も積極的に活用しつつ、最低限必要なメンバーで協議体を立ち上げ、徐々にメンバーを増やしていくなどといった方法も有効</a:t>
            </a:r>
            <a:r>
              <a:rPr lang="ja-JP" altLang="en-US" sz="1400" dirty="0"/>
              <a:t>であると考えている。</a:t>
            </a:r>
          </a:p>
          <a:p>
            <a:pPr marL="0" indent="0">
              <a:buNone/>
            </a:pPr>
            <a:endParaRPr lang="ja-JP" altLang="en-US" sz="1400" dirty="0"/>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協議体の配置について</a:t>
            </a:r>
            <a:endParaRPr kumimoji="1" lang="ja-JP" altLang="en-US" sz="1600" b="1" dirty="0"/>
          </a:p>
        </p:txBody>
      </p:sp>
      <p:sp>
        <p:nvSpPr>
          <p:cNvPr id="1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64</a:t>
            </a:fld>
            <a:endParaRPr lang="en-US" altLang="ja-JP" sz="1600" b="1" dirty="0">
              <a:solidFill>
                <a:prstClr val="black"/>
              </a:solidFill>
              <a:latin typeface="+mn-ea"/>
            </a:endParaRPr>
          </a:p>
        </p:txBody>
      </p:sp>
    </p:spTree>
    <p:extLst>
      <p:ext uri="{BB962C8B-B14F-4D97-AF65-F5344CB8AC3E}">
        <p14:creationId xmlns:p14="http://schemas.microsoft.com/office/powerpoint/2010/main" val="9721790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ja-JP" sz="1400" dirty="0" smtClean="0"/>
              <a:t>問</a:t>
            </a:r>
            <a:r>
              <a:rPr lang="ja-JP" altLang="ja-JP" sz="1400" dirty="0"/>
              <a:t>　地域ケア会議と協議体との連携についての記載があるが、どのような関係なのか。構成メンバーは共通するものではないか。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lvl="0" algn="ctr">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smtClean="0">
                <a:solidFill>
                  <a:prstClr val="white"/>
                </a:solidFill>
                <a:latin typeface="ＭＳ Ｐゴシック"/>
              </a:rPr>
              <a:t>（９月３０日版</a:t>
            </a:r>
            <a:r>
              <a:rPr lang="ja-JP" altLang="en-US" b="1" dirty="0">
                <a:solidFill>
                  <a:prstClr val="white"/>
                </a:solidFill>
                <a:latin typeface="ＭＳ Ｐゴシック"/>
              </a:rPr>
              <a:t>）・抜粋</a:t>
            </a:r>
            <a:endParaRPr lang="en-US" altLang="ja-JP" b="1" dirty="0">
              <a:solidFill>
                <a:prstClr val="white"/>
              </a:solidFill>
              <a:latin typeface="ＭＳ Ｐゴシック"/>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132856"/>
            <a:ext cx="9653713" cy="3600400"/>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ja-JP" sz="1400" dirty="0" smtClean="0"/>
              <a:t>１</a:t>
            </a:r>
            <a:r>
              <a:rPr lang="ja-JP" altLang="en-US" sz="1400" dirty="0" smtClean="0"/>
              <a:t>　</a:t>
            </a:r>
            <a:r>
              <a:rPr lang="ja-JP" altLang="ja-JP" sz="1400" dirty="0" smtClean="0"/>
              <a:t>地域</a:t>
            </a:r>
            <a:r>
              <a:rPr lang="ja-JP" altLang="ja-JP" sz="1400" dirty="0"/>
              <a:t>ケア会議については、多職種による個別事例の検討を通じ、高齢者の自立に資するケアプランにつなげていくとともに、個別事例の検討を積み重ねることで、地域課題を発見し、新たな資源開発などにつなげていくもの</a:t>
            </a:r>
            <a:r>
              <a:rPr lang="ja-JP" altLang="ja-JP" sz="1400" dirty="0" smtClean="0"/>
              <a:t>。</a:t>
            </a:r>
            <a:endParaRPr lang="en-US" altLang="ja-JP" sz="1400" dirty="0"/>
          </a:p>
          <a:p>
            <a:pPr marL="0" indent="0">
              <a:buNone/>
            </a:pPr>
            <a:r>
              <a:rPr lang="ja-JP" altLang="en-US" sz="1400" dirty="0" smtClean="0"/>
              <a:t>　</a:t>
            </a:r>
            <a:r>
              <a:rPr lang="ja-JP" altLang="ja-JP" sz="1400" dirty="0" smtClean="0"/>
              <a:t>この</a:t>
            </a:r>
            <a:r>
              <a:rPr lang="ja-JP" altLang="ja-JP" sz="1400" dirty="0"/>
              <a:t>ように地域ケア会議については、地域資源の把握・開発という側面で協議体の取組をサポートするものであることから、ガイドライン</a:t>
            </a:r>
            <a:r>
              <a:rPr lang="ja-JP" altLang="ja-JP" sz="1400" dirty="0" smtClean="0"/>
              <a:t>案で</a:t>
            </a:r>
            <a:r>
              <a:rPr lang="ja-JP" altLang="ja-JP" sz="1400" dirty="0"/>
              <a:t>お示ししているとおり、「生活支援・介護予防サービスの充実を図っていく上で、コーディネーターや協議体の仕組みと連携しながら、積極的に活用を図っていくことが望ましい」と考えており、例えば、</a:t>
            </a:r>
            <a:r>
              <a:rPr lang="ja-JP" altLang="ja-JP" sz="1400" b="1" u="sng" dirty="0">
                <a:solidFill>
                  <a:srgbClr val="FF0000"/>
                </a:solidFill>
              </a:rPr>
              <a:t>地域ケア会議にコーディネーターが参加するなど地域の実情に応じた連携した取組を進めていただきたい</a:t>
            </a:r>
            <a:r>
              <a:rPr lang="ja-JP" altLang="ja-JP" sz="1400" dirty="0"/>
              <a:t>と考えている。（なお、ガイドライン</a:t>
            </a:r>
            <a:r>
              <a:rPr lang="ja-JP" altLang="ja-JP" sz="1400" dirty="0" smtClean="0"/>
              <a:t>案に</a:t>
            </a:r>
            <a:r>
              <a:rPr lang="ja-JP" altLang="ja-JP" sz="1400" dirty="0"/>
              <a:t>おいて地域ケア会議によるサービス開発の事例も紹介している。</a:t>
            </a:r>
            <a:r>
              <a:rPr lang="ja-JP" altLang="ja-JP" sz="1400" dirty="0" smtClean="0"/>
              <a:t>）</a:t>
            </a:r>
            <a:endParaRPr lang="en-US" altLang="ja-JP" sz="1400" dirty="0" smtClean="0"/>
          </a:p>
          <a:p>
            <a:pPr marL="0" indent="0">
              <a:buNone/>
            </a:pPr>
            <a:endParaRPr lang="en-US" altLang="ja-JP" sz="1400" dirty="0" smtClean="0"/>
          </a:p>
          <a:p>
            <a:pPr marL="0" indent="0">
              <a:buNone/>
            </a:pPr>
            <a:r>
              <a:rPr lang="ja-JP" altLang="ja-JP" sz="1400" dirty="0" smtClean="0"/>
              <a:t>２</a:t>
            </a:r>
            <a:r>
              <a:rPr lang="ja-JP" altLang="en-US" sz="1400" dirty="0" smtClean="0"/>
              <a:t>　</a:t>
            </a:r>
            <a:r>
              <a:rPr lang="ja-JP" altLang="ja-JP" sz="1400" dirty="0"/>
              <a:t>　</a:t>
            </a:r>
            <a:r>
              <a:rPr lang="ja-JP" altLang="ja-JP" sz="1400" b="1" u="sng" dirty="0">
                <a:solidFill>
                  <a:srgbClr val="FF0000"/>
                </a:solidFill>
              </a:rPr>
              <a:t>地域ケア会議は、個別事例の検討を通じて医療関係職種などを含めた多職種協働によるケアマネジメント支援を行うことが基本である一方、協議体は、多様なサービス提供主体間の情報共有及び連携・協働による資源開発等を推進することとしている。</a:t>
            </a:r>
            <a:r>
              <a:rPr lang="ja-JP" altLang="ja-JP" sz="1400" dirty="0"/>
              <a:t>このように</a:t>
            </a:r>
            <a:r>
              <a:rPr lang="ja-JP" altLang="ja-JP" sz="1400" b="1" u="sng" dirty="0">
                <a:solidFill>
                  <a:srgbClr val="FF0000"/>
                </a:solidFill>
              </a:rPr>
              <a:t>性格等は異なる</a:t>
            </a:r>
            <a:r>
              <a:rPr lang="ja-JP" altLang="ja-JP" sz="1400" dirty="0"/>
              <a:t>が、協議体の構成メンバーは、地域ケア会議のうち、地域包括支援ネットワークを支える職種・機関の代表者レベルが集まり、地域づくり・資源開発、政策の形成の観点から議論する市町村レベルの会議と一般的には一部重複することも想定されるので、例えば、小規模な自治体では両者を連続した時間で開催する等効率的な運営を図っていただきたい。この場合も、コーディネーターの補完や地域ニーズの把握等の協議体に期待される役割を全うできるメンバーを選定いただきたい。</a:t>
            </a:r>
          </a:p>
          <a:p>
            <a:pPr marL="180000" indent="-45720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t>地域ケア会議と協議体の関係</a:t>
            </a:r>
            <a:endParaRPr kumimoji="1" lang="ja-JP" altLang="en-US" sz="1600" b="1" dirty="0"/>
          </a:p>
        </p:txBody>
      </p:sp>
      <p:sp>
        <p:nvSpPr>
          <p:cNvPr id="1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65</a:t>
            </a:fld>
            <a:endParaRPr lang="en-US" altLang="ja-JP" sz="1600" b="1" dirty="0">
              <a:solidFill>
                <a:prstClr val="black"/>
              </a:solidFill>
              <a:latin typeface="+mn-ea"/>
            </a:endParaRPr>
          </a:p>
        </p:txBody>
      </p:sp>
    </p:spTree>
    <p:extLst>
      <p:ext uri="{BB962C8B-B14F-4D97-AF65-F5344CB8AC3E}">
        <p14:creationId xmlns:p14="http://schemas.microsoft.com/office/powerpoint/2010/main" val="201171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692696"/>
            <a:ext cx="9653713" cy="57606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b="1" u="sng" dirty="0">
                <a:solidFill>
                  <a:prstClr val="black"/>
                </a:solidFill>
                <a:latin typeface="ＭＳ ゴシック" panose="020B0609070205080204" pitchFamily="49" charset="-128"/>
                <a:ea typeface="ＭＳ ゴシック" panose="020B0609070205080204" pitchFamily="49" charset="-128"/>
              </a:rPr>
              <a:t>（１）コーディネーターの確保に向けた考え方</a:t>
            </a:r>
            <a:endParaRPr lang="en-US" altLang="ja-JP" sz="1400" b="1" u="sng" dirty="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市町村におけるコーディネーターの確保にあたっては、全国的な活動水準の確保や計画的な育成の必要性を踏まえ、国において、研修カリキュラム・テキストの開発や広域的な範囲での養成研修の実施等を通じて、市町村等の取組を支援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コーディネーターは、養成研修を受講した者が望ましいが、必ずしも研修受講を要件とするものではなく</a:t>
            </a:r>
            <a:r>
              <a:rPr lang="ja-JP" altLang="en-US" sz="1400" dirty="0" smtClean="0">
                <a:latin typeface="ＭＳ ゴシック" panose="020B0609070205080204" pitchFamily="49" charset="-128"/>
                <a:ea typeface="ＭＳ ゴシック" panose="020B0609070205080204" pitchFamily="49" charset="-128"/>
              </a:rPr>
              <a:t>、コーディネーター</a:t>
            </a:r>
            <a:r>
              <a:rPr lang="ja-JP" altLang="en-US" sz="1400" dirty="0">
                <a:latin typeface="ＭＳ ゴシック" panose="020B0609070205080204" pitchFamily="49" charset="-128"/>
                <a:ea typeface="ＭＳ ゴシック" panose="020B0609070205080204" pitchFamily="49" charset="-128"/>
              </a:rPr>
              <a:t>就任後に養成研修を受講することも可能とする</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360000" indent="-457200">
              <a:buNone/>
            </a:pPr>
            <a:endParaRPr lang="en-US" altLang="ja-JP" sz="1400" dirty="0">
              <a:latin typeface="ＭＳ ゴシック" panose="020B0609070205080204" pitchFamily="49" charset="-128"/>
              <a:ea typeface="ＭＳ ゴシック" panose="020B0609070205080204" pitchFamily="49" charset="-128"/>
            </a:endParaRPr>
          </a:p>
          <a:p>
            <a:pPr marL="180000" indent="-457200">
              <a:buNone/>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400" b="1" u="sng" dirty="0">
                <a:solidFill>
                  <a:prstClr val="black"/>
                </a:solidFill>
                <a:latin typeface="ＭＳ ゴシック" panose="020B0609070205080204" pitchFamily="49" charset="-128"/>
                <a:ea typeface="ＭＳ ゴシック" panose="020B0609070205080204" pitchFamily="49" charset="-128"/>
              </a:rPr>
              <a:t>２）コーディネーター</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の</a:t>
            </a:r>
            <a:r>
              <a:rPr lang="ja-JP" altLang="en-US" sz="1400" b="1" u="sng" dirty="0">
                <a:solidFill>
                  <a:prstClr val="black"/>
                </a:solidFill>
                <a:latin typeface="ＭＳ ゴシック" panose="020B0609070205080204" pitchFamily="49" charset="-128"/>
                <a:ea typeface="ＭＳ ゴシック" panose="020B0609070205080204" pitchFamily="49" charset="-128"/>
              </a:rPr>
              <a:t>養成</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イメージ</a:t>
            </a:r>
            <a:endParaRPr lang="en-US" altLang="ja-JP" sz="1400" b="1" u="sng"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＜①．各主体の役割＞</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国：研修カリキュラム・テキストの開発、中央研修の実施・運営</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都道府県：中央研修の受講者の推薦、都道府県単位の研修を実施</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市町村：都道府県研修の受講者の推薦、研修受講者を活用したコーディネーターの配置</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②</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研修</a:t>
            </a:r>
            <a:r>
              <a:rPr lang="ja-JP" altLang="en-US" sz="1400" dirty="0" smtClean="0">
                <a:latin typeface="ＭＳ ゴシック" panose="020B0609070205080204" pitchFamily="49" charset="-128"/>
                <a:ea typeface="ＭＳ ゴシック" panose="020B0609070205080204" pitchFamily="49" charset="-128"/>
              </a:rPr>
              <a:t>体系＞</a:t>
            </a: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　中央</a:t>
            </a:r>
            <a:r>
              <a:rPr lang="ja-JP" altLang="en-US" sz="1400" dirty="0" smtClean="0">
                <a:latin typeface="ＭＳ ゴシック" panose="020B0609070205080204" pitchFamily="49" charset="-128"/>
                <a:ea typeface="ＭＳ ゴシック" panose="020B0609070205080204" pitchFamily="49" charset="-128"/>
              </a:rPr>
              <a:t>研修（平成２６年度～）：全国から受講者（都道府県からの推薦）を集め、都道府県研修における講師</a:t>
            </a: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　　　　　　　　　　　　　　　　　　を養成するための研修を</a:t>
            </a:r>
            <a:r>
              <a:rPr lang="ja-JP" altLang="en-US" sz="1400" dirty="0">
                <a:latin typeface="ＭＳ ゴシック" panose="020B0609070205080204" pitchFamily="49" charset="-128"/>
                <a:ea typeface="ＭＳ ゴシック" panose="020B0609070205080204" pitchFamily="49" charset="-128"/>
              </a:rPr>
              <a:t>４</a:t>
            </a:r>
            <a:r>
              <a:rPr lang="ja-JP" altLang="en-US" sz="1400" dirty="0" smtClean="0">
                <a:latin typeface="ＭＳ ゴシック" panose="020B0609070205080204" pitchFamily="49" charset="-128"/>
                <a:ea typeface="ＭＳ ゴシック" panose="020B0609070205080204" pitchFamily="49" charset="-128"/>
              </a:rPr>
              <a:t>ブロックで実施</a:t>
            </a: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　都道府県研修（平成</a:t>
            </a:r>
            <a:r>
              <a:rPr lang="ja-JP" altLang="en-US" sz="1400" dirty="0" smtClean="0">
                <a:solidFill>
                  <a:prstClr val="black"/>
                </a:solidFill>
                <a:latin typeface="ＭＳ ゴシック" panose="020B0609070205080204" pitchFamily="49" charset="-128"/>
                <a:ea typeface="ＭＳ ゴシック" panose="020B0609070205080204" pitchFamily="49" charset="-128"/>
              </a:rPr>
              <a:t>２７年度～）：主に中央</a:t>
            </a:r>
            <a:r>
              <a:rPr lang="ja-JP" altLang="en-US" sz="1400" dirty="0">
                <a:solidFill>
                  <a:prstClr val="black"/>
                </a:solidFill>
                <a:latin typeface="ＭＳ ゴシック" panose="020B0609070205080204" pitchFamily="49" charset="-128"/>
                <a:ea typeface="ＭＳ ゴシック" panose="020B0609070205080204" pitchFamily="49" charset="-128"/>
              </a:rPr>
              <a:t>研修受講者</a:t>
            </a:r>
            <a:r>
              <a:rPr lang="ja-JP" altLang="en-US" sz="1400" dirty="0" smtClean="0">
                <a:solidFill>
                  <a:prstClr val="black"/>
                </a:solidFill>
                <a:latin typeface="ＭＳ ゴシック" panose="020B0609070205080204" pitchFamily="49" charset="-128"/>
                <a:ea typeface="ＭＳ ゴシック" panose="020B0609070205080204" pitchFamily="49" charset="-128"/>
              </a:rPr>
              <a:t>が講師と</a:t>
            </a:r>
            <a:r>
              <a:rPr lang="ja-JP" altLang="en-US" sz="1400" dirty="0">
                <a:solidFill>
                  <a:prstClr val="black"/>
                </a:solidFill>
                <a:latin typeface="ＭＳ ゴシック" panose="020B0609070205080204" pitchFamily="49" charset="-128"/>
                <a:ea typeface="ＭＳ ゴシック" panose="020B0609070205080204" pitchFamily="49" charset="-128"/>
              </a:rPr>
              <a:t>なり</a:t>
            </a:r>
            <a:r>
              <a:rPr lang="ja-JP" altLang="en-US" sz="1400" dirty="0" smtClean="0">
                <a:solidFill>
                  <a:prstClr val="black"/>
                </a:solidFill>
                <a:latin typeface="ＭＳ ゴシック" panose="020B0609070205080204" pitchFamily="49" charset="-128"/>
                <a:ea typeface="ＭＳ ゴシック" panose="020B0609070205080204" pitchFamily="49" charset="-128"/>
              </a:rPr>
              <a:t>、各都道府県において地域医療介護総</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18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合確保基金を活用してコーディネーター養成のための研修</a:t>
            </a:r>
            <a:r>
              <a:rPr lang="ja-JP" altLang="en-US" sz="1400" dirty="0">
                <a:solidFill>
                  <a:prstClr val="black"/>
                </a:solidFill>
                <a:latin typeface="ＭＳ ゴシック" panose="020B0609070205080204" pitchFamily="49" charset="-128"/>
                <a:ea typeface="ＭＳ ゴシック" panose="020B0609070205080204" pitchFamily="49" charset="-128"/>
              </a:rPr>
              <a:t>を</a:t>
            </a:r>
            <a:r>
              <a:rPr lang="ja-JP" altLang="en-US" sz="1400" dirty="0" smtClean="0">
                <a:solidFill>
                  <a:prstClr val="black"/>
                </a:solidFill>
                <a:latin typeface="ＭＳ ゴシック" panose="020B0609070205080204" pitchFamily="49" charset="-128"/>
                <a:ea typeface="ＭＳ ゴシック" panose="020B0609070205080204" pitchFamily="49" charset="-128"/>
              </a:rPr>
              <a:t>実施</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180000" indent="-457200">
              <a:buNone/>
            </a:pPr>
            <a:endParaRPr lang="en-US" altLang="ja-JP" sz="1400" dirty="0" smtClean="0">
              <a:latin typeface="ＭＳ ゴシック" panose="020B0609070205080204" pitchFamily="49" charset="-128"/>
              <a:ea typeface="ＭＳ ゴシック" panose="020B0609070205080204" pitchFamily="49" charset="-128"/>
            </a:endParaRPr>
          </a:p>
          <a:p>
            <a:pPr marL="18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③</a:t>
            </a:r>
            <a:r>
              <a:rPr lang="ja-JP" altLang="en-US" sz="1400" dirty="0" smtClean="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研修の受講</a:t>
            </a:r>
            <a:r>
              <a:rPr lang="ja-JP" altLang="en-US" sz="1400" dirty="0" smtClean="0">
                <a:latin typeface="ＭＳ ゴシック" panose="020B0609070205080204" pitchFamily="49" charset="-128"/>
                <a:ea typeface="ＭＳ ゴシック" panose="020B0609070205080204" pitchFamily="49" charset="-128"/>
              </a:rPr>
              <a:t>要件</a:t>
            </a:r>
            <a:r>
              <a:rPr lang="ja-JP" altLang="en-US" sz="1400" dirty="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360000" indent="-457200">
              <a:buNone/>
            </a:pP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ja-JP" sz="1400" dirty="0">
                <a:solidFill>
                  <a:prstClr val="black"/>
                </a:solidFill>
                <a:latin typeface="ＭＳ ゴシック" panose="020B0609070205080204" pitchFamily="49" charset="-128"/>
                <a:ea typeface="ＭＳ ゴシック" panose="020B0609070205080204" pitchFamily="49" charset="-128"/>
              </a:rPr>
              <a:t>地域のニーズを踏まえた</a:t>
            </a:r>
            <a:r>
              <a:rPr lang="ja-JP" altLang="en-US" sz="1400" dirty="0">
                <a:solidFill>
                  <a:prstClr val="black"/>
                </a:solidFill>
                <a:latin typeface="ＭＳ ゴシック" panose="020B0609070205080204" pitchFamily="49" charset="-128"/>
                <a:ea typeface="ＭＳ ゴシック" panose="020B0609070205080204" pitchFamily="49" charset="-128"/>
              </a:rPr>
              <a:t>ボランティア養成、サロンの立ち上げ等</a:t>
            </a:r>
            <a:r>
              <a:rPr lang="ja-JP" altLang="ja-JP" sz="1400" dirty="0">
                <a:solidFill>
                  <a:prstClr val="black"/>
                </a:solidFill>
                <a:latin typeface="ＭＳ ゴシック" panose="020B0609070205080204" pitchFamily="49" charset="-128"/>
                <a:ea typeface="ＭＳ ゴシック" panose="020B0609070205080204" pitchFamily="49" charset="-128"/>
              </a:rPr>
              <a:t>地域資源開発の実績がある</a:t>
            </a:r>
            <a:r>
              <a:rPr lang="ja-JP" altLang="en-US" sz="1400" dirty="0">
                <a:solidFill>
                  <a:prstClr val="black"/>
                </a:solidFill>
                <a:latin typeface="ＭＳ ゴシック" panose="020B0609070205080204" pitchFamily="49" charset="-128"/>
                <a:ea typeface="ＭＳ ゴシック" panose="020B0609070205080204" pitchFamily="49" charset="-128"/>
              </a:rPr>
              <a:t>者が望ましい。</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360000" indent="-457200">
              <a:buNone/>
            </a:pPr>
            <a:r>
              <a:rPr lang="ja-JP" altLang="en-US" sz="1400" dirty="0">
                <a:solidFill>
                  <a:prstClr val="black"/>
                </a:solidFill>
                <a:latin typeface="ＭＳ ゴシック" panose="020B0609070205080204" pitchFamily="49" charset="-128"/>
                <a:ea typeface="ＭＳ ゴシック" panose="020B0609070205080204" pitchFamily="49" charset="-128"/>
              </a:rPr>
              <a:t>　○　既に地域でコーディネート業務を担っている者が受講することを想定し、資格要件等は設けない。</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コーディネーターの養成について（イメージ）</a:t>
            </a:r>
            <a:r>
              <a:rPr lang="ja-JP" altLang="en-US" sz="2400" b="1" dirty="0">
                <a:solidFill>
                  <a:schemeClr val="bg1"/>
                </a:solidFill>
                <a:latin typeface="+mn-ea"/>
              </a:rPr>
              <a:t>　</a:t>
            </a:r>
            <a:endParaRPr lang="ja-JP" altLang="en-US" sz="1600" b="1" dirty="0">
              <a:solidFill>
                <a:schemeClr val="bg1"/>
              </a:solidFill>
              <a:latin typeface="+mn-ea"/>
            </a:endParaRPr>
          </a:p>
        </p:txBody>
      </p:sp>
      <p:sp>
        <p:nvSpPr>
          <p:cNvPr id="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66</a:t>
            </a:fld>
            <a:endParaRPr lang="en-US" altLang="ja-JP" sz="1600" b="1" dirty="0">
              <a:solidFill>
                <a:prstClr val="black"/>
              </a:solidFill>
              <a:latin typeface="+mn-ea"/>
            </a:endParaRPr>
          </a:p>
        </p:txBody>
      </p:sp>
    </p:spTree>
    <p:extLst>
      <p:ext uri="{BB962C8B-B14F-4D97-AF65-F5344CB8AC3E}">
        <p14:creationId xmlns:p14="http://schemas.microsoft.com/office/powerpoint/2010/main" val="3080310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6467" y="908721"/>
            <a:ext cx="9673075" cy="1656183"/>
          </a:xfrm>
          <a:ln w="19050">
            <a:solidFill>
              <a:schemeClr val="tx1"/>
            </a:solidFill>
          </a:ln>
        </p:spPr>
        <p:txBody>
          <a:bodyPr>
            <a:normAutofit/>
          </a:bodyPr>
          <a:lstStyle/>
          <a:p>
            <a:pPr marL="0" indent="0">
              <a:buNone/>
            </a:pPr>
            <a:endParaRPr lang="en-US" altLang="ja-JP" sz="1600" dirty="0" smtClean="0"/>
          </a:p>
          <a:p>
            <a:pPr marL="0" indent="0">
              <a:buNone/>
            </a:pPr>
            <a:r>
              <a:rPr lang="ja-JP" altLang="en-US" sz="1600" dirty="0" smtClean="0"/>
              <a:t>○市町村全域において実施する必要はなく、地域を限定してモデル的に取り組むことも可能。</a:t>
            </a:r>
            <a:endParaRPr lang="en-US" altLang="ja-JP" sz="1600" dirty="0" smtClean="0"/>
          </a:p>
          <a:p>
            <a:pPr marL="0" indent="0">
              <a:buNone/>
            </a:pPr>
            <a:r>
              <a:rPr lang="ja-JP" altLang="en-US" sz="1600" dirty="0" smtClean="0"/>
              <a:t>○当初はコーディネーターや協議体が配置、設置されていなくとも、活用が可能。</a:t>
            </a:r>
            <a:endParaRPr lang="en-US" altLang="ja-JP" sz="1600" dirty="0" smtClean="0"/>
          </a:p>
          <a:p>
            <a:pPr marL="0" indent="0">
              <a:buNone/>
            </a:pPr>
            <a:r>
              <a:rPr kumimoji="1" lang="ja-JP" altLang="en-US" sz="1600" dirty="0" smtClean="0"/>
              <a:t>○協議体の機能を有するような既存の会議等も積極的に活用しつつ、最低限必要なメンバーで協議体を立ち上げ、徐々にメンバーを増やしていくなどといった方法も有効。</a:t>
            </a:r>
            <a:endParaRPr kumimoji="1" lang="ja-JP" altLang="en-US" sz="1600" dirty="0"/>
          </a:p>
        </p:txBody>
      </p:sp>
      <p:sp>
        <p:nvSpPr>
          <p:cNvPr id="4" name="コンテンツ プレースホルダー 2"/>
          <p:cNvSpPr txBox="1">
            <a:spLocks/>
          </p:cNvSpPr>
          <p:nvPr/>
        </p:nvSpPr>
        <p:spPr>
          <a:xfrm>
            <a:off x="116467" y="2996952"/>
            <a:ext cx="9673075" cy="3312368"/>
          </a:xfrm>
          <a:prstGeom prst="rect">
            <a:avLst/>
          </a:prstGeom>
          <a:ln w="190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○協議体の設置に向けた生活支援・介護予防サービスの充実に関する研究会等の立ち上げや開催に係る経費</a:t>
            </a: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　　</a:t>
            </a:r>
            <a:r>
              <a:rPr lang="ja-JP" altLang="en-US" sz="1200" dirty="0" smtClean="0">
                <a:solidFill>
                  <a:prstClr val="black"/>
                </a:solidFill>
              </a:rPr>
              <a:t>研究会等出席に係る謝金（報償費）</a:t>
            </a:r>
            <a:r>
              <a:rPr lang="ja-JP" altLang="en-US" sz="1200" dirty="0">
                <a:solidFill>
                  <a:prstClr val="black"/>
                </a:solidFill>
              </a:rPr>
              <a:t>、</a:t>
            </a:r>
            <a:r>
              <a:rPr lang="ja-JP" altLang="en-US" sz="1200" dirty="0" smtClean="0">
                <a:solidFill>
                  <a:prstClr val="black"/>
                </a:solidFill>
              </a:rPr>
              <a:t>開催調整に係る旅費、資料印刷費（印刷製本費）、会場借上料（使用料及び賃借料）　等</a:t>
            </a:r>
            <a:endParaRPr lang="en-US" altLang="ja-JP" sz="1200" dirty="0" smtClean="0">
              <a:solidFill>
                <a:prstClr val="black"/>
              </a:solidFill>
            </a:endParaRPr>
          </a:p>
          <a:p>
            <a:pPr marL="0" indent="0">
              <a:buFont typeface="Arial" panose="020B0604020202020204" pitchFamily="34" charset="0"/>
              <a:buNone/>
            </a:pP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○研究会や協議体等が中心となって実施する地域</a:t>
            </a:r>
            <a:r>
              <a:rPr lang="ja-JP" altLang="en-US" sz="1600" dirty="0">
                <a:solidFill>
                  <a:prstClr val="black"/>
                </a:solidFill>
              </a:rPr>
              <a:t>資源の実態調査等の情報</a:t>
            </a:r>
            <a:r>
              <a:rPr lang="ja-JP" altLang="en-US" sz="1600" dirty="0" smtClean="0">
                <a:solidFill>
                  <a:prstClr val="black"/>
                </a:solidFill>
              </a:rPr>
              <a:t>収集に係る経費</a:t>
            </a:r>
            <a:endParaRPr lang="en-US" altLang="ja-JP" sz="1600" dirty="0">
              <a:solidFill>
                <a:prstClr val="black"/>
              </a:solidFill>
            </a:endParaRPr>
          </a:p>
          <a:p>
            <a:pPr marL="0" indent="0">
              <a:buFont typeface="Arial" panose="020B0604020202020204" pitchFamily="34" charset="0"/>
              <a:buNone/>
            </a:pPr>
            <a:r>
              <a:rPr lang="ja-JP" altLang="en-US" sz="1600" dirty="0">
                <a:solidFill>
                  <a:prstClr val="black"/>
                </a:solidFill>
              </a:rPr>
              <a:t>　　</a:t>
            </a:r>
            <a:r>
              <a:rPr lang="ja-JP" altLang="en-US" sz="1200" dirty="0">
                <a:solidFill>
                  <a:prstClr val="black"/>
                </a:solidFill>
              </a:rPr>
              <a:t>調査様式印刷費（印刷製本費）、調査様式郵送料（通信運搬費）、調査に係る委託料　等</a:t>
            </a:r>
            <a:endParaRPr lang="en-US" altLang="ja-JP" sz="1200" dirty="0">
              <a:solidFill>
                <a:prstClr val="black"/>
              </a:solidFill>
            </a:endParaRPr>
          </a:p>
          <a:p>
            <a:pPr marL="0" indent="0">
              <a:buFont typeface="Arial" panose="020B0604020202020204" pitchFamily="34" charset="0"/>
              <a:buNone/>
            </a:pP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a:t>
            </a:r>
            <a:r>
              <a:rPr lang="ja-JP" altLang="en-US" sz="1600" dirty="0">
                <a:solidFill>
                  <a:prstClr val="black"/>
                </a:solidFill>
              </a:rPr>
              <a:t>生活支援・介護予防サービスに係るボランティア等の担い手に対する研修等実施に</a:t>
            </a:r>
            <a:r>
              <a:rPr lang="ja-JP" altLang="en-US" sz="1600" dirty="0" smtClean="0">
                <a:solidFill>
                  <a:prstClr val="black"/>
                </a:solidFill>
              </a:rPr>
              <a:t>係る経費（第１層）</a:t>
            </a:r>
            <a:endParaRPr lang="en-US" altLang="ja-JP" sz="1600" dirty="0">
              <a:solidFill>
                <a:prstClr val="black"/>
              </a:solidFill>
            </a:endParaRPr>
          </a:p>
          <a:p>
            <a:pPr marL="0" indent="0">
              <a:buFont typeface="Arial" panose="020B0604020202020204" pitchFamily="34" charset="0"/>
              <a:buNone/>
            </a:pPr>
            <a:r>
              <a:rPr lang="ja-JP" altLang="en-US" sz="1600" dirty="0">
                <a:solidFill>
                  <a:prstClr val="black"/>
                </a:solidFill>
              </a:rPr>
              <a:t>　　</a:t>
            </a:r>
            <a:r>
              <a:rPr lang="ja-JP" altLang="en-US" sz="1200" dirty="0">
                <a:solidFill>
                  <a:prstClr val="black"/>
                </a:solidFill>
              </a:rPr>
              <a:t>研修の講師謝金（報償費）、研修調整に係る旅費、資料印刷費（印刷製本費）、会場借上料（使用料及び賃借料）　等</a:t>
            </a:r>
            <a:endParaRPr lang="en-US" altLang="ja-JP" sz="1200" dirty="0">
              <a:solidFill>
                <a:prstClr val="black"/>
              </a:solidFill>
            </a:endParaRPr>
          </a:p>
          <a:p>
            <a:pPr marL="0" indent="0">
              <a:buFont typeface="Arial" panose="020B0604020202020204" pitchFamily="34" charset="0"/>
              <a:buNone/>
            </a:pPr>
            <a:endParaRPr lang="en-US" altLang="ja-JP" sz="1600" dirty="0" smtClean="0">
              <a:solidFill>
                <a:prstClr val="black"/>
              </a:solidFill>
            </a:endParaRPr>
          </a:p>
          <a:p>
            <a:pPr marL="0" indent="0">
              <a:spcBef>
                <a:spcPts val="0"/>
              </a:spcBef>
              <a:buFont typeface="Arial" panose="020B0604020202020204" pitchFamily="34" charset="0"/>
              <a:buNone/>
            </a:pPr>
            <a:r>
              <a:rPr lang="ja-JP" altLang="en-US" sz="1600" dirty="0" smtClean="0">
                <a:solidFill>
                  <a:prstClr val="black"/>
                </a:solidFill>
              </a:rPr>
              <a:t>○コーディネーターの配置及び活動に係る経費や協議体の開催に係る経費</a:t>
            </a:r>
            <a:endParaRPr lang="en-US" altLang="ja-JP" sz="1600" dirty="0">
              <a:solidFill>
                <a:prstClr val="black"/>
              </a:solidFill>
            </a:endParaRPr>
          </a:p>
          <a:p>
            <a:pPr marL="0" indent="0">
              <a:spcBef>
                <a:spcPts val="0"/>
              </a:spcBef>
              <a:buFont typeface="Arial" panose="020B0604020202020204" pitchFamily="34" charset="0"/>
              <a:buNone/>
            </a:pPr>
            <a:endParaRPr lang="en-US" altLang="ja-JP" sz="1200" dirty="0">
              <a:solidFill>
                <a:prstClr val="black"/>
              </a:solidFill>
            </a:endParaRPr>
          </a:p>
          <a:p>
            <a:pPr marL="0" indent="0">
              <a:buFont typeface="Arial" panose="020B0604020202020204" pitchFamily="34" charset="0"/>
              <a:buNone/>
            </a:pPr>
            <a:endParaRPr lang="ja-JP" altLang="en-US" sz="1600" dirty="0" smtClean="0">
              <a:solidFill>
                <a:prstClr val="black"/>
              </a:solidFill>
            </a:endParaRPr>
          </a:p>
          <a:p>
            <a:pPr marL="0" indent="0">
              <a:buFont typeface="Arial" panose="020B0604020202020204" pitchFamily="34" charset="0"/>
              <a:buNone/>
            </a:pPr>
            <a:endParaRPr lang="ja-JP" altLang="en-US" sz="1600" dirty="0">
              <a:solidFill>
                <a:prstClr val="black"/>
              </a:solidFill>
            </a:endParaRPr>
          </a:p>
        </p:txBody>
      </p:sp>
      <p:sp>
        <p:nvSpPr>
          <p:cNvPr id="5" name="角丸四角形 4"/>
          <p:cNvSpPr/>
          <p:nvPr/>
        </p:nvSpPr>
        <p:spPr>
          <a:xfrm>
            <a:off x="116467" y="692696"/>
            <a:ext cx="1794199" cy="43204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前提</a:t>
            </a:r>
            <a:endParaRPr lang="ja-JP" altLang="en-US" b="1" dirty="0">
              <a:solidFill>
                <a:prstClr val="black"/>
              </a:solidFill>
            </a:endParaRPr>
          </a:p>
        </p:txBody>
      </p:sp>
      <p:sp>
        <p:nvSpPr>
          <p:cNvPr id="8" name="正方形/長方形 7"/>
          <p:cNvSpPr/>
          <p:nvPr/>
        </p:nvSpPr>
        <p:spPr bwMode="gray">
          <a:xfrm>
            <a:off x="15808" y="44625"/>
            <a:ext cx="9773730"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a:solidFill>
                  <a:prstClr val="white"/>
                </a:solidFill>
                <a:latin typeface="ＭＳ Ｐゴシック"/>
              </a:rPr>
              <a:t>生活支援・介護予防サービスの基盤整備事業</a:t>
            </a:r>
            <a:r>
              <a:rPr lang="ja-JP" altLang="en-US" sz="2400" b="1" dirty="0" smtClean="0">
                <a:solidFill>
                  <a:prstClr val="white"/>
                </a:solidFill>
                <a:latin typeface="ＭＳ Ｐゴシック"/>
              </a:rPr>
              <a:t>の活用例（案）</a:t>
            </a:r>
            <a:endParaRPr lang="ja-JP" altLang="en-US" sz="1600" b="1" dirty="0">
              <a:solidFill>
                <a:prstClr val="white"/>
              </a:solidFill>
              <a:latin typeface="ＭＳ Ｐゴシック"/>
            </a:endParaRPr>
          </a:p>
        </p:txBody>
      </p:sp>
      <p:sp>
        <p:nvSpPr>
          <p:cNvPr id="9" name="角丸四角形 8"/>
          <p:cNvSpPr/>
          <p:nvPr/>
        </p:nvSpPr>
        <p:spPr>
          <a:xfrm>
            <a:off x="116467" y="2780928"/>
            <a:ext cx="1794199" cy="43204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活用</a:t>
            </a:r>
            <a:r>
              <a:rPr lang="ja-JP" altLang="en-US" b="1" dirty="0" smtClean="0">
                <a:solidFill>
                  <a:prstClr val="black"/>
                </a:solidFill>
              </a:rPr>
              <a:t>例</a:t>
            </a:r>
            <a:endParaRPr lang="ja-JP" altLang="en-US" b="1" dirty="0">
              <a:solidFill>
                <a:prstClr val="black"/>
              </a:solidFill>
            </a:endParaRPr>
          </a:p>
        </p:txBody>
      </p:sp>
      <p:sp>
        <p:nvSpPr>
          <p:cNvPr id="1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6</a:t>
            </a:fld>
            <a:endParaRPr lang="en-US" altLang="ja-JP" sz="1600" b="1" dirty="0">
              <a:solidFill>
                <a:prstClr val="black"/>
              </a:solidFill>
              <a:latin typeface="+mn-ea"/>
            </a:endParaRPr>
          </a:p>
        </p:txBody>
      </p:sp>
    </p:spTree>
    <p:extLst>
      <p:ext uri="{BB962C8B-B14F-4D97-AF65-F5344CB8AC3E}">
        <p14:creationId xmlns:p14="http://schemas.microsoft.com/office/powerpoint/2010/main" val="1655860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13"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908"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91"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63376"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6547" y="284433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588"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70"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70"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5023" y="4044176"/>
            <a:ext cx="1064647" cy="514070"/>
          </a:xfrm>
          <a:prstGeom prst="rect">
            <a:avLst/>
          </a:prstGeom>
          <a:noFill/>
        </p:spPr>
      </p:pic>
      <p:sp>
        <p:nvSpPr>
          <p:cNvPr id="24" name="角丸四角形 23"/>
          <p:cNvSpPr/>
          <p:nvPr/>
        </p:nvSpPr>
        <p:spPr>
          <a:xfrm>
            <a:off x="34" y="545947"/>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srgbClr val="FF0000"/>
                </a:solidFill>
              </a:rPr>
              <a:t>生活支援</a:t>
            </a:r>
            <a:r>
              <a:rPr lang="ja-JP" altLang="en-US" sz="1400" spc="-100" dirty="0">
                <a:solidFill>
                  <a:prstClr val="black"/>
                </a:solidFill>
              </a:rPr>
              <a:t>の必要性が増加。</a:t>
            </a:r>
            <a:r>
              <a:rPr lang="ja-JP" altLang="en-US" sz="1400" u="sng" spc="-100" dirty="0">
                <a:solidFill>
                  <a:srgbClr val="FF0000"/>
                </a:solidFill>
              </a:rPr>
              <a:t>ボランティア、ＮＰＯ、民間企業、協同組合等の多様な主体が生活</a:t>
            </a:r>
            <a:r>
              <a:rPr lang="ja-JP" altLang="en-US" sz="1400" u="sng" spc="-100" dirty="0" smtClean="0">
                <a:solidFill>
                  <a:srgbClr val="FF0000"/>
                </a:solidFill>
              </a:rPr>
              <a:t>支援・介護予防サービス</a:t>
            </a:r>
            <a:r>
              <a:rPr lang="ja-JP" altLang="en-US" sz="1400" u="sng" spc="-100" dirty="0">
                <a:solidFill>
                  <a:srgbClr val="FF0000"/>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srgbClr val="FF0000"/>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srgbClr val="FF0000"/>
                </a:solidFill>
              </a:rPr>
              <a:t>「生活</a:t>
            </a:r>
            <a:r>
              <a:rPr lang="ja-JP" altLang="ja-JP" sz="1400" u="sng" dirty="0" smtClean="0">
                <a:solidFill>
                  <a:srgbClr val="FF0000"/>
                </a:solidFill>
              </a:rPr>
              <a:t>支援コーディネーター</a:t>
            </a:r>
            <a:r>
              <a:rPr lang="ja-JP" altLang="en-US" sz="1400" u="sng" dirty="0" smtClean="0">
                <a:solidFill>
                  <a:srgbClr val="FF0000"/>
                </a:solidFill>
              </a:rPr>
              <a:t>（地域支え合い推進員）</a:t>
            </a:r>
            <a:r>
              <a:rPr lang="ja-JP" altLang="ja-JP" sz="1400" u="sng" dirty="0" smtClean="0">
                <a:solidFill>
                  <a:srgbClr val="FF0000"/>
                </a:solidFill>
              </a:rPr>
              <a:t>」</a:t>
            </a:r>
            <a:r>
              <a:rPr lang="ja-JP" altLang="ja-JP" sz="1400" u="sng" dirty="0">
                <a:solidFill>
                  <a:srgbClr val="FF0000"/>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6512"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defTabSz="913575">
              <a:spcBef>
                <a:spcPct val="0"/>
              </a:spcBef>
              <a:defRPr/>
            </a:pPr>
            <a:r>
              <a:rPr lang="ja-JP" altLang="en-US" sz="2400" b="1" dirty="0" smtClean="0">
                <a:solidFill>
                  <a:prstClr val="black"/>
                </a:solidFill>
                <a:latin typeface="Calibri"/>
              </a:rPr>
              <a:t>生活支援・介護予防サービスの充実と高齢者の社会参加</a:t>
            </a:r>
            <a:endParaRPr lang="ja-JP" altLang="en-US" sz="2400" b="1" dirty="0">
              <a:solidFill>
                <a:prstClr val="black"/>
              </a:solidFill>
              <a:latin typeface="Calibri"/>
            </a:endParaRPr>
          </a:p>
        </p:txBody>
      </p:sp>
      <p:sp>
        <p:nvSpPr>
          <p:cNvPr id="27"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7</a:t>
            </a:fld>
            <a:endParaRPr lang="en-US" altLang="ja-JP" sz="1600" b="1" dirty="0">
              <a:solidFill>
                <a:prstClr val="black"/>
              </a:solidFill>
              <a:latin typeface="+mn-ea"/>
            </a:endParaRPr>
          </a:p>
        </p:txBody>
      </p:sp>
    </p:spTree>
    <p:extLst>
      <p:ext uri="{BB962C8B-B14F-4D97-AF65-F5344CB8AC3E}">
        <p14:creationId xmlns:p14="http://schemas.microsoft.com/office/powerpoint/2010/main" val="196717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6497" y="4780240"/>
            <a:ext cx="9065182"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76564" y="4857596"/>
            <a:ext cx="1369849"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209261" y="4880680"/>
            <a:ext cx="2208245"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288731" y="4839736"/>
            <a:ext cx="1462238"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88514" y="5500493"/>
            <a:ext cx="8984739"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18133" y="5984112"/>
            <a:ext cx="9063552"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0948" y="4725144"/>
            <a:ext cx="684000" cy="648000"/>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520" y="620690"/>
            <a:ext cx="9849544" cy="1286506"/>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7847" y="620690"/>
            <a:ext cx="9791700"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314084" y="1210400"/>
            <a:ext cx="410864"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11087" y="6484400"/>
            <a:ext cx="3960440"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32941" y="6556408"/>
            <a:ext cx="252001"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74858" y="2002488"/>
            <a:ext cx="9006824"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生活支援・介護予防サービスの提供イメージ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872883" y="4857596"/>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組合</a:t>
            </a:r>
            <a:endParaRPr lang="ja-JP" altLang="en-US" sz="1600" dirty="0">
              <a:solidFill>
                <a:prstClr val="black"/>
              </a:solidFill>
              <a:latin typeface="メイリオ" pitchFamily="50" charset="-128"/>
              <a:ea typeface="メイリオ" pitchFamily="50" charset="-128"/>
            </a:endParaRPr>
          </a:p>
        </p:txBody>
      </p:sp>
      <p:sp>
        <p:nvSpPr>
          <p:cNvPr id="55" name="テキスト ボックス 54"/>
          <p:cNvSpPr txBox="1"/>
          <p:nvPr/>
        </p:nvSpPr>
        <p:spPr>
          <a:xfrm>
            <a:off x="15552" y="87015"/>
            <a:ext cx="9906000" cy="461665"/>
          </a:xfrm>
          <a:prstGeom prst="rect">
            <a:avLst/>
          </a:prstGeom>
          <a:noFill/>
        </p:spPr>
        <p:txBody>
          <a:bodyPr wrap="square" rtlCol="0">
            <a:spAutoFit/>
          </a:bodyPr>
          <a:lstStyle/>
          <a:p>
            <a:pPr marL="2684463" indent="-2684463" algn="ctr"/>
            <a:r>
              <a:rPr lang="ja-JP" altLang="en-US" sz="2400" b="1" dirty="0" smtClean="0">
                <a:solidFill>
                  <a:sysClr val="windowText" lastClr="000000"/>
                </a:solidFill>
              </a:rPr>
              <a:t>多様な主体による生活支援・介護予防サービスの重層的な提供</a:t>
            </a:r>
            <a:endParaRPr lang="ja-JP" altLang="en-US" sz="2400" b="1" dirty="0">
              <a:solidFill>
                <a:sysClr val="windowText" lastClr="000000"/>
              </a:solidFill>
            </a:endParaRPr>
          </a:p>
        </p:txBody>
      </p:sp>
      <p:sp>
        <p:nvSpPr>
          <p:cNvPr id="45" name="円/楕円 44"/>
          <p:cNvSpPr/>
          <p:nvPr/>
        </p:nvSpPr>
        <p:spPr>
          <a:xfrm>
            <a:off x="5601075" y="4869160"/>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50869" y="2348928"/>
            <a:ext cx="1531918"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介護者支援</a:t>
            </a:r>
            <a:endParaRPr lang="en-US" altLang="ja-JP" sz="1200" dirty="0" smtClean="0">
              <a:solidFill>
                <a:prstClr val="black"/>
              </a:solidFill>
              <a:latin typeface="メイリオ" pitchFamily="50" charset="-128"/>
              <a:ea typeface="メイリオ" pitchFamily="50" charset="-128"/>
            </a:endParaRPr>
          </a:p>
        </p:txBody>
      </p:sp>
      <p:sp>
        <p:nvSpPr>
          <p:cNvPr id="48" name="正方形/長方形 47"/>
          <p:cNvSpPr/>
          <p:nvPr/>
        </p:nvSpPr>
        <p:spPr>
          <a:xfrm>
            <a:off x="9205134" y="5238224"/>
            <a:ext cx="268120" cy="262202"/>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50"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600" b="1" smtClean="0">
                <a:solidFill>
                  <a:prstClr val="black"/>
                </a:solidFill>
                <a:latin typeface="+mn-ea"/>
              </a:rPr>
              <a:pPr>
                <a:defRPr/>
              </a:pPr>
              <a:t>8</a:t>
            </a:fld>
            <a:endParaRPr lang="en-US" altLang="ja-JP" sz="1600" b="1" dirty="0">
              <a:solidFill>
                <a:prstClr val="black"/>
              </a:solidFill>
              <a:latin typeface="+mn-ea"/>
            </a:endParaRPr>
          </a:p>
        </p:txBody>
      </p:sp>
    </p:spTree>
    <p:extLst>
      <p:ext uri="{BB962C8B-B14F-4D97-AF65-F5344CB8AC3E}">
        <p14:creationId xmlns:p14="http://schemas.microsoft.com/office/powerpoint/2010/main" val="160781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_B16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8019</TotalTime>
  <Words>5609</Words>
  <Application>Microsoft Office PowerPoint</Application>
  <PresentationFormat>A4 210 x 297 mm</PresentationFormat>
  <Paragraphs>1490</Paragraphs>
  <Slides>67</Slides>
  <Notes>5</Notes>
  <HiddenSlides>0</HiddenSlides>
  <MMClips>0</MMClips>
  <ScaleCrop>false</ScaleCrop>
  <HeadingPairs>
    <vt:vector size="4" baseType="variant">
      <vt:variant>
        <vt:lpstr>テーマ</vt:lpstr>
      </vt:variant>
      <vt:variant>
        <vt:i4>3</vt:i4>
      </vt:variant>
      <vt:variant>
        <vt:lpstr>スライド タイトル</vt:lpstr>
      </vt:variant>
      <vt:variant>
        <vt:i4>67</vt:i4>
      </vt:variant>
    </vt:vector>
  </HeadingPairs>
  <TitlesOfParts>
    <vt:vector size="70" baseType="lpstr">
      <vt:lpstr>Office ​​テーマ</vt:lpstr>
      <vt:lpstr>1_tem_B16_b</vt:lpstr>
      <vt:lpstr>blank</vt:lpstr>
      <vt:lpstr>「生活支援コーディネーター及び協議体とは」 ～その目的、仕組み及び養成について～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「コーディネーター」及び「協議体」設置・運営に係るフロー（例）</vt:lpstr>
      <vt:lpstr>PowerPoint プレゼンテーション</vt:lpstr>
      <vt:lpstr>新しい総合事業の実施予定</vt:lpstr>
      <vt:lpstr>平成27年度の新しい総合事業の都道府県別実施予定保険者数</vt:lpstr>
      <vt:lpstr>（参考）平成27年度の新しい総合事業の都道府県別・実施予定保険者数／保険者数</vt:lpstr>
      <vt:lpstr>秋田県小坂町における平成２７年度からの総合事業実施までの流れ</vt:lpstr>
      <vt:lpstr>総合事業の各サービス種別に相当するサービスの現状</vt:lpstr>
      <vt:lpstr>PowerPoint プレゼンテーション</vt:lpstr>
      <vt:lpstr>PowerPoint プレゼンテーション</vt:lpstr>
      <vt:lpstr>PowerPoint プレゼンテーション</vt:lpstr>
      <vt:lpstr>一般介護予防事業の実施状況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生駒市の総合事業の体系</vt:lpstr>
      <vt:lpstr>PowerPoint プレゼンテーション</vt:lpstr>
      <vt:lpstr>PowerPoint プレゼンテーション</vt:lpstr>
      <vt:lpstr>　　 生駒市健康づくり推進員連絡協議会に委託して事業実施 地域支援事業の一次予防事業～介護予防・生活支援サービスに移行</vt:lpstr>
      <vt:lpstr>PowerPoint プレゼンテーション</vt:lpstr>
      <vt:lpstr>PowerPoint プレゼンテーション</vt:lpstr>
      <vt:lpstr>PowerPoint プレゼンテーション</vt:lpstr>
      <vt:lpstr>吉見町介護予防施設「悠友館」</vt:lpstr>
      <vt:lpstr>PowerPoint プレゼンテーション</vt:lpstr>
      <vt:lpstr>PowerPoint プレゼンテーション</vt:lpstr>
      <vt:lpstr>今年度からの取り組み</vt:lpstr>
      <vt:lpstr>介護予防ボランティア活動状況</vt:lpstr>
      <vt:lpstr>介護予防リーダー育成教室の内容</vt:lpstr>
      <vt:lpstr>サロン一覧</vt:lpstr>
      <vt:lpstr>生活支援コーディネーター・協議体</vt:lpstr>
      <vt:lpstr>PowerPoint プレゼンテーション</vt:lpstr>
      <vt:lpstr>3.11東日本大震災</vt:lpstr>
      <vt:lpstr>あんしん安全ネットワーク</vt:lpstr>
      <vt:lpstr>この厳しい現実(データ)をどのように克服するか</vt:lpstr>
      <vt:lpstr>平成27年度からの日立市高齢者保健福祉計画2015</vt:lpstr>
      <vt:lpstr>より厳しい状況になるのは全国課題</vt:lpstr>
      <vt:lpstr>PowerPoint プレゼンテーション</vt:lpstr>
      <vt:lpstr>PowerPoint プレゼンテーション</vt:lpstr>
      <vt:lpstr>生活支援コーディネーター・協議体</vt:lpstr>
      <vt:lpstr>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服部 真治(hattori-shinji)</dc:creator>
  <cp:lastModifiedBy>厚生労働省ネットワークシステム</cp:lastModifiedBy>
  <cp:revision>778</cp:revision>
  <cp:lastPrinted>2015-07-24T00:38:45Z</cp:lastPrinted>
  <dcterms:created xsi:type="dcterms:W3CDTF">2013-10-13T14:34:05Z</dcterms:created>
  <dcterms:modified xsi:type="dcterms:W3CDTF">2015-07-29T05:40:42Z</dcterms:modified>
</cp:coreProperties>
</file>