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0" r:id="rId2"/>
    <p:sldMasterId id="2147483752" r:id="rId3"/>
    <p:sldMasterId id="2147483777" r:id="rId4"/>
    <p:sldMasterId id="2147483867" r:id="rId5"/>
    <p:sldMasterId id="2147483918" r:id="rId6"/>
    <p:sldMasterId id="2147483931" r:id="rId7"/>
    <p:sldMasterId id="2147483943" r:id="rId8"/>
    <p:sldMasterId id="2147483955" r:id="rId9"/>
    <p:sldMasterId id="2147483967" r:id="rId10"/>
    <p:sldMasterId id="2147483979" r:id="rId11"/>
    <p:sldMasterId id="2147483991" r:id="rId12"/>
    <p:sldMasterId id="2147484003" r:id="rId13"/>
  </p:sldMasterIdLst>
  <p:notesMasterIdLst>
    <p:notesMasterId r:id="rId83"/>
  </p:notesMasterIdLst>
  <p:handoutMasterIdLst>
    <p:handoutMasterId r:id="rId84"/>
  </p:handoutMasterIdLst>
  <p:sldIdLst>
    <p:sldId id="651" r:id="rId14"/>
    <p:sldId id="729" r:id="rId15"/>
    <p:sldId id="777" r:id="rId16"/>
    <p:sldId id="778" r:id="rId17"/>
    <p:sldId id="732" r:id="rId18"/>
    <p:sldId id="733" r:id="rId19"/>
    <p:sldId id="734" r:id="rId20"/>
    <p:sldId id="774" r:id="rId21"/>
    <p:sldId id="775" r:id="rId22"/>
    <p:sldId id="776" r:id="rId23"/>
    <p:sldId id="656" r:id="rId24"/>
    <p:sldId id="736" r:id="rId25"/>
    <p:sldId id="765" r:id="rId26"/>
    <p:sldId id="788" r:id="rId27"/>
    <p:sldId id="789" r:id="rId28"/>
    <p:sldId id="739" r:id="rId29"/>
    <p:sldId id="766" r:id="rId30"/>
    <p:sldId id="803" r:id="rId31"/>
    <p:sldId id="790" r:id="rId32"/>
    <p:sldId id="791" r:id="rId33"/>
    <p:sldId id="731" r:id="rId34"/>
    <p:sldId id="779" r:id="rId35"/>
    <p:sldId id="780" r:id="rId36"/>
    <p:sldId id="814" r:id="rId37"/>
    <p:sldId id="701" r:id="rId38"/>
    <p:sldId id="702" r:id="rId39"/>
    <p:sldId id="703" r:id="rId40"/>
    <p:sldId id="771" r:id="rId41"/>
    <p:sldId id="750" r:id="rId42"/>
    <p:sldId id="751" r:id="rId43"/>
    <p:sldId id="752" r:id="rId44"/>
    <p:sldId id="753" r:id="rId45"/>
    <p:sldId id="763" r:id="rId46"/>
    <p:sldId id="764" r:id="rId47"/>
    <p:sldId id="785" r:id="rId48"/>
    <p:sldId id="786" r:id="rId49"/>
    <p:sldId id="758" r:id="rId50"/>
    <p:sldId id="759" r:id="rId51"/>
    <p:sldId id="760" r:id="rId52"/>
    <p:sldId id="757" r:id="rId53"/>
    <p:sldId id="761" r:id="rId54"/>
    <p:sldId id="708" r:id="rId55"/>
    <p:sldId id="770" r:id="rId56"/>
    <p:sldId id="663" r:id="rId57"/>
    <p:sldId id="664" r:id="rId58"/>
    <p:sldId id="673" r:id="rId59"/>
    <p:sldId id="666" r:id="rId60"/>
    <p:sldId id="762" r:id="rId61"/>
    <p:sldId id="792" r:id="rId62"/>
    <p:sldId id="793" r:id="rId63"/>
    <p:sldId id="794" r:id="rId64"/>
    <p:sldId id="795" r:id="rId65"/>
    <p:sldId id="811" r:id="rId66"/>
    <p:sldId id="796" r:id="rId67"/>
    <p:sldId id="810" r:id="rId68"/>
    <p:sldId id="797" r:id="rId69"/>
    <p:sldId id="798" r:id="rId70"/>
    <p:sldId id="799" r:id="rId71"/>
    <p:sldId id="813" r:id="rId72"/>
    <p:sldId id="800" r:id="rId73"/>
    <p:sldId id="801" r:id="rId74"/>
    <p:sldId id="802" r:id="rId75"/>
    <p:sldId id="804" r:id="rId76"/>
    <p:sldId id="808" r:id="rId77"/>
    <p:sldId id="812" r:id="rId78"/>
    <p:sldId id="807" r:id="rId79"/>
    <p:sldId id="806" r:id="rId80"/>
    <p:sldId id="805" r:id="rId81"/>
    <p:sldId id="809" r:id="rId82"/>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EF194"/>
    <a:srgbClr val="FFFF99"/>
    <a:srgbClr val="CCFFCC"/>
    <a:srgbClr val="CCFFFF"/>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9460" autoAdjust="0"/>
  </p:normalViewPr>
  <p:slideViewPr>
    <p:cSldViewPr snapToGrid="0">
      <p:cViewPr>
        <p:scale>
          <a:sx n="70" d="100"/>
          <a:sy n="70" d="100"/>
        </p:scale>
        <p:origin x="-1104" y="-456"/>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snapToGrid="0">
      <p:cViewPr varScale="1">
        <p:scale>
          <a:sx n="47" d="100"/>
          <a:sy n="47" d="100"/>
        </p:scale>
        <p:origin x="-2964" y="-102"/>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35469;&#30693;&#30151;&#12464;&#12521;&#12501;.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HNMPF\Desktop\23&#24180;&#24230;&#36984;&#25246;&#29575;\&#35201;&#25903;&#25588;&#65297;&#65374;&#35201;&#20171;&#35703;&#65298;&#35469;&#23450;&#35519;&#26619;&#32080;&#26524;.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D:\&#38364;\&#25552;&#20986;&#36039;&#26009;&#12539;&#20250;&#35696;&#36039;&#26009;&#31561;\100128&#26481;&#20869;&#35036;&#20304;&#65288;&#24179;&#22343;&#35201;&#20171;&#35703;&#24230;&#12398;&#23558;&#26469;&#25512;&#31227;&#12539;&#26178;&#28857;&#26356;&#26032;&#65289;\&#24179;&#22343;&#35201;&#20171;&#35703;&#24230;&#12398;&#23558;&#26469;&#25512;&#31227;&#65288;&#26178;&#28857;&#26356;&#26032;&#29256;&#65289;.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日常生活自立度Ⅱ以上</c:v>
          </c:tx>
          <c:spPr>
            <a:solidFill>
              <a:schemeClr val="accent1">
                <a:lumMod val="40000"/>
                <a:lumOff val="60000"/>
              </a:schemeClr>
            </a:solidFill>
            <a:ln>
              <a:solidFill>
                <a:schemeClr val="accent1">
                  <a:lumMod val="40000"/>
                  <a:lumOff val="60000"/>
                </a:schemeClr>
              </a:solidFill>
            </a:ln>
          </c:spPr>
          <c:invertIfNegative val="0"/>
          <c:dLbls>
            <c:dLbl>
              <c:idx val="0"/>
              <c:layout/>
              <c:tx>
                <c:rich>
                  <a:bodyPr/>
                  <a:lstStyle/>
                  <a:p>
                    <a:r>
                      <a:rPr lang="en-US" altLang="en-US" sz="1100"/>
                      <a:t>2</a:t>
                    </a:r>
                    <a:r>
                      <a:rPr lang="en-US" altLang="en-US"/>
                      <a:t>80</a:t>
                    </a:r>
                    <a:r>
                      <a:rPr lang="ja-JP" altLang="en-US"/>
                      <a:t>万人</a:t>
                    </a:r>
                    <a:endParaRPr lang="en-US" altLang="ja-JP"/>
                  </a:p>
                  <a:p>
                    <a:r>
                      <a:rPr lang="ja-JP" altLang="en-US"/>
                      <a:t>（</a:t>
                    </a:r>
                    <a:r>
                      <a:rPr lang="en-US" altLang="ja-JP"/>
                      <a:t>9.5</a:t>
                    </a:r>
                    <a:r>
                      <a:rPr lang="ja-JP" altLang="en-US"/>
                      <a:t>％）</a:t>
                    </a:r>
                    <a:endParaRPr lang="en-US" altLang="en-US"/>
                  </a:p>
                </c:rich>
              </c:tx>
              <c:dLblPos val="inEnd"/>
              <c:showLegendKey val="0"/>
              <c:showVal val="1"/>
              <c:showCatName val="0"/>
              <c:showSerName val="0"/>
              <c:showPercent val="0"/>
              <c:showBubbleSize val="0"/>
            </c:dLbl>
            <c:dLbl>
              <c:idx val="1"/>
              <c:layout/>
              <c:tx>
                <c:rich>
                  <a:bodyPr/>
                  <a:lstStyle/>
                  <a:p>
                    <a:r>
                      <a:rPr lang="en-US" altLang="en-US" sz="1100"/>
                      <a:t>3</a:t>
                    </a:r>
                    <a:r>
                      <a:rPr lang="en-US" altLang="en-US"/>
                      <a:t>45</a:t>
                    </a:r>
                    <a:r>
                      <a:rPr lang="ja-JP" altLang="en-US"/>
                      <a:t>万人</a:t>
                    </a:r>
                    <a:endParaRPr lang="en-US" altLang="ja-JP"/>
                  </a:p>
                  <a:p>
                    <a:r>
                      <a:rPr lang="ja-JP" altLang="en-US"/>
                      <a:t>（</a:t>
                    </a:r>
                    <a:r>
                      <a:rPr lang="en-US" altLang="en-US"/>
                      <a:t>10.2</a:t>
                    </a:r>
                    <a:r>
                      <a:rPr lang="ja-JP" altLang="en-US"/>
                      <a:t>％）</a:t>
                    </a:r>
                    <a:endParaRPr lang="en-US" altLang="en-US"/>
                  </a:p>
                </c:rich>
              </c:tx>
              <c:dLblPos val="inEnd"/>
              <c:showLegendKey val="0"/>
              <c:showVal val="1"/>
              <c:showCatName val="0"/>
              <c:showSerName val="0"/>
              <c:showPercent val="0"/>
              <c:showBubbleSize val="0"/>
            </c:dLbl>
            <c:dLbl>
              <c:idx val="2"/>
              <c:layout/>
              <c:tx>
                <c:rich>
                  <a:bodyPr/>
                  <a:lstStyle/>
                  <a:p>
                    <a:r>
                      <a:rPr lang="en-US" altLang="en-US" sz="1100"/>
                      <a:t>4</a:t>
                    </a:r>
                    <a:r>
                      <a:rPr lang="en-US" altLang="en-US"/>
                      <a:t>10</a:t>
                    </a:r>
                    <a:r>
                      <a:rPr lang="ja-JP" altLang="en-US"/>
                      <a:t>万人</a:t>
                    </a:r>
                    <a:endParaRPr lang="en-US" altLang="ja-JP"/>
                  </a:p>
                  <a:p>
                    <a:r>
                      <a:rPr lang="ja-JP" altLang="en-US"/>
                      <a:t>（</a:t>
                    </a:r>
                    <a:r>
                      <a:rPr lang="en-US" altLang="ja-JP"/>
                      <a:t>11.3</a:t>
                    </a:r>
                    <a:r>
                      <a:rPr lang="ja-JP" altLang="en-US"/>
                      <a:t>％）</a:t>
                    </a:r>
                    <a:endParaRPr lang="en-US" altLang="ja-JP"/>
                  </a:p>
                </c:rich>
              </c:tx>
              <c:dLblPos val="inEnd"/>
              <c:showLegendKey val="0"/>
              <c:showVal val="1"/>
              <c:showCatName val="0"/>
              <c:showSerName val="0"/>
              <c:showPercent val="0"/>
              <c:showBubbleSize val="0"/>
            </c:dLbl>
            <c:dLbl>
              <c:idx val="3"/>
              <c:layout/>
              <c:tx>
                <c:rich>
                  <a:bodyPr/>
                  <a:lstStyle/>
                  <a:p>
                    <a:r>
                      <a:rPr lang="en-US" altLang="en-US" sz="1100"/>
                      <a:t>4</a:t>
                    </a:r>
                    <a:r>
                      <a:rPr lang="en-US" altLang="en-US"/>
                      <a:t>70</a:t>
                    </a:r>
                    <a:r>
                      <a:rPr lang="ja-JP" altLang="en-US"/>
                      <a:t>万人</a:t>
                    </a:r>
                    <a:endParaRPr lang="en-US" altLang="ja-JP"/>
                  </a:p>
                  <a:p>
                    <a:r>
                      <a:rPr lang="ja-JP" altLang="en-US"/>
                      <a:t>（</a:t>
                    </a:r>
                    <a:r>
                      <a:rPr lang="en-US" altLang="ja-JP"/>
                      <a:t>12.8</a:t>
                    </a:r>
                    <a:r>
                      <a:rPr lang="ja-JP" altLang="en-US"/>
                      <a:t>％）</a:t>
                    </a:r>
                    <a:endParaRPr lang="en-US" altLang="ja-JP"/>
                  </a:p>
                </c:rich>
              </c:tx>
              <c:dLblPos val="inEnd"/>
              <c:showLegendKey val="0"/>
              <c:showVal val="1"/>
              <c:showCatName val="0"/>
              <c:showSerName val="0"/>
              <c:showPercent val="0"/>
              <c:showBubbleSize val="0"/>
            </c:dLbl>
            <c:txPr>
              <a:bodyPr/>
              <a:lstStyle/>
              <a:p>
                <a:pPr>
                  <a:defRPr sz="1100"/>
                </a:pPr>
                <a:endParaRPr lang="ja-JP"/>
              </a:p>
            </c:txPr>
            <c:dLblPos val="inEnd"/>
            <c:showLegendKey val="0"/>
            <c:showVal val="1"/>
            <c:showCatName val="0"/>
            <c:showSerName val="0"/>
            <c:showPercent val="0"/>
            <c:showBubbleSize val="0"/>
            <c:showLeaderLines val="0"/>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dLbls>
          <c:showLegendKey val="0"/>
          <c:showVal val="0"/>
          <c:showCatName val="0"/>
          <c:showSerName val="0"/>
          <c:showPercent val="0"/>
          <c:showBubbleSize val="0"/>
        </c:dLbls>
        <c:gapWidth val="70"/>
        <c:axId val="84937344"/>
        <c:axId val="84943232"/>
      </c:barChart>
      <c:catAx>
        <c:axId val="84937344"/>
        <c:scaling>
          <c:orientation val="minMax"/>
        </c:scaling>
        <c:delete val="0"/>
        <c:axPos val="b"/>
        <c:majorTickMark val="out"/>
        <c:minorTickMark val="none"/>
        <c:tickLblPos val="nextTo"/>
        <c:txPr>
          <a:bodyPr/>
          <a:lstStyle/>
          <a:p>
            <a:pPr>
              <a:defRPr sz="1200"/>
            </a:pPr>
            <a:endParaRPr lang="ja-JP"/>
          </a:p>
        </c:txPr>
        <c:crossAx val="84943232"/>
        <c:crosses val="autoZero"/>
        <c:auto val="1"/>
        <c:lblAlgn val="ctr"/>
        <c:lblOffset val="70"/>
        <c:tickLblSkip val="1"/>
        <c:noMultiLvlLbl val="0"/>
      </c:catAx>
      <c:valAx>
        <c:axId val="84943232"/>
        <c:scaling>
          <c:orientation val="minMax"/>
        </c:scaling>
        <c:delete val="0"/>
        <c:axPos val="l"/>
        <c:majorGridlines/>
        <c:numFmt formatCode="General" sourceLinked="1"/>
        <c:majorTickMark val="out"/>
        <c:minorTickMark val="none"/>
        <c:tickLblPos val="nextTo"/>
        <c:crossAx val="84937344"/>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15179352580931"/>
          <c:y val="0.15756326844645163"/>
          <c:w val="0.5286937882764654"/>
          <c:h val="0.73799804293590165"/>
        </c:manualLayout>
      </c:layout>
      <c:barChart>
        <c:barDir val="bar"/>
        <c:grouping val="clustered"/>
        <c:varyColors val="0"/>
        <c:ser>
          <c:idx val="0"/>
          <c:order val="0"/>
          <c:tx>
            <c:strRef>
              <c:f>Sheet1!$B$1</c:f>
              <c:strCache>
                <c:ptCount val="1"/>
                <c:pt idx="0">
                  <c:v>1人暮らし・高齢者世帯が生活行動の中で困っていること</c:v>
                </c:pt>
              </c:strCache>
            </c:strRef>
          </c:tx>
          <c:invertIfNegative val="0"/>
          <c:dLbls>
            <c:txPr>
              <a:bodyPr/>
              <a:lstStyle/>
              <a:p>
                <a:pPr>
                  <a:defRPr sz="1100"/>
                </a:pPr>
                <a:endParaRPr lang="ja-JP"/>
              </a:p>
            </c:txPr>
            <c:showLegendKey val="0"/>
            <c:showVal val="1"/>
            <c:showCatName val="0"/>
            <c:showSerName val="0"/>
            <c:showPercent val="0"/>
            <c:showBubbleSize val="0"/>
            <c:showLeaderLines val="0"/>
          </c:dLbls>
          <c:cat>
            <c:strRef>
              <c:f>Sheet1!$A$2:$A$23</c:f>
              <c:strCache>
                <c:ptCount val="22"/>
                <c:pt idx="0">
                  <c:v>家の中の修理、電球交換、部屋の模様替え</c:v>
                </c:pt>
                <c:pt idx="1">
                  <c:v>自治会活動</c:v>
                </c:pt>
                <c:pt idx="2">
                  <c:v>掃除</c:v>
                </c:pt>
                <c:pt idx="3">
                  <c:v>買い物</c:v>
                </c:pt>
                <c:pt idx="4">
                  <c:v>散歩・外出</c:v>
                </c:pt>
                <c:pt idx="5">
                  <c:v>食事の準備・調理・後始末</c:v>
                </c:pt>
                <c:pt idx="6">
                  <c:v>通院</c:v>
                </c:pt>
                <c:pt idx="7">
                  <c:v>ごみだし</c:v>
                </c:pt>
                <c:pt idx="8">
                  <c:v>薬をのむ・はる・ぬる</c:v>
                </c:pt>
                <c:pt idx="9">
                  <c:v>洗濯</c:v>
                </c:pt>
                <c:pt idx="10">
                  <c:v>つめきり</c:v>
                </c:pt>
                <c:pt idx="11">
                  <c:v>預貯金の出し入れ</c:v>
                </c:pt>
                <c:pt idx="12">
                  <c:v>家・庭の中の移動</c:v>
                </c:pt>
                <c:pt idx="13">
                  <c:v>体の向きをかえる・寝起き動作</c:v>
                </c:pt>
                <c:pt idx="14">
                  <c:v>入浴</c:v>
                </c:pt>
                <c:pt idx="15">
                  <c:v>洗髪</c:v>
                </c:pt>
                <c:pt idx="16">
                  <c:v>歯磨き、入れ歯の管理</c:v>
                </c:pt>
                <c:pt idx="17">
                  <c:v>排泄</c:v>
                </c:pt>
                <c:pt idx="18">
                  <c:v>着替え</c:v>
                </c:pt>
                <c:pt idx="19">
                  <c:v>食事を食べる</c:v>
                </c:pt>
                <c:pt idx="20">
                  <c:v>公共料金の支払い</c:v>
                </c:pt>
                <c:pt idx="21">
                  <c:v>洗顔</c:v>
                </c:pt>
              </c:strCache>
            </c:strRef>
          </c:cat>
          <c:val>
            <c:numRef>
              <c:f>Sheet1!$B$2:$B$23</c:f>
              <c:numCache>
                <c:formatCode>0.0%</c:formatCode>
                <c:ptCount val="22"/>
                <c:pt idx="0">
                  <c:v>0.41699999999999998</c:v>
                </c:pt>
                <c:pt idx="1">
                  <c:v>0.34</c:v>
                </c:pt>
                <c:pt idx="2">
                  <c:v>0.19700000000000001</c:v>
                </c:pt>
                <c:pt idx="3">
                  <c:v>0.16700000000000001</c:v>
                </c:pt>
                <c:pt idx="4">
                  <c:v>0.15</c:v>
                </c:pt>
                <c:pt idx="5">
                  <c:v>0.14699999999999999</c:v>
                </c:pt>
                <c:pt idx="6">
                  <c:v>0.14199999999999999</c:v>
                </c:pt>
                <c:pt idx="7">
                  <c:v>0.12</c:v>
                </c:pt>
                <c:pt idx="8">
                  <c:v>0.109</c:v>
                </c:pt>
                <c:pt idx="9">
                  <c:v>9.9000000000000005E-2</c:v>
                </c:pt>
                <c:pt idx="10">
                  <c:v>8.7999999999999995E-2</c:v>
                </c:pt>
                <c:pt idx="11">
                  <c:v>8.5000000000000006E-2</c:v>
                </c:pt>
                <c:pt idx="12">
                  <c:v>7.4999999999999997E-2</c:v>
                </c:pt>
                <c:pt idx="13">
                  <c:v>6.9000000000000006E-2</c:v>
                </c:pt>
                <c:pt idx="14">
                  <c:v>5.5E-2</c:v>
                </c:pt>
                <c:pt idx="15">
                  <c:v>5.1999999999999998E-2</c:v>
                </c:pt>
                <c:pt idx="16">
                  <c:v>4.3999999999999997E-2</c:v>
                </c:pt>
                <c:pt idx="17">
                  <c:v>3.7999999999999999E-2</c:v>
                </c:pt>
                <c:pt idx="18">
                  <c:v>3.7999999999999999E-2</c:v>
                </c:pt>
                <c:pt idx="19">
                  <c:v>3.5999999999999997E-2</c:v>
                </c:pt>
                <c:pt idx="20">
                  <c:v>3.5999999999999997E-2</c:v>
                </c:pt>
                <c:pt idx="21">
                  <c:v>0.03</c:v>
                </c:pt>
              </c:numCache>
            </c:numRef>
          </c:val>
        </c:ser>
        <c:dLbls>
          <c:showLegendKey val="0"/>
          <c:showVal val="0"/>
          <c:showCatName val="0"/>
          <c:showSerName val="0"/>
          <c:showPercent val="0"/>
          <c:showBubbleSize val="0"/>
        </c:dLbls>
        <c:gapWidth val="150"/>
        <c:axId val="89116672"/>
        <c:axId val="89118208"/>
      </c:barChart>
      <c:catAx>
        <c:axId val="89116672"/>
        <c:scaling>
          <c:orientation val="maxMin"/>
        </c:scaling>
        <c:delete val="0"/>
        <c:axPos val="l"/>
        <c:majorTickMark val="out"/>
        <c:minorTickMark val="none"/>
        <c:tickLblPos val="nextTo"/>
        <c:txPr>
          <a:bodyPr/>
          <a:lstStyle/>
          <a:p>
            <a:pPr>
              <a:defRPr sz="800" baseline="0">
                <a:latin typeface="ＭＳ Ｐゴシック" pitchFamily="50" charset="-128"/>
                <a:ea typeface="ＭＳ Ｐゴシック" pitchFamily="50" charset="-128"/>
              </a:defRPr>
            </a:pPr>
            <a:endParaRPr lang="ja-JP"/>
          </a:p>
        </c:txPr>
        <c:crossAx val="89118208"/>
        <c:crosses val="autoZero"/>
        <c:auto val="1"/>
        <c:lblAlgn val="ctr"/>
        <c:lblOffset val="100"/>
        <c:noMultiLvlLbl val="0"/>
      </c:catAx>
      <c:valAx>
        <c:axId val="89118208"/>
        <c:scaling>
          <c:orientation val="minMax"/>
        </c:scaling>
        <c:delete val="1"/>
        <c:axPos val="t"/>
        <c:majorGridlines/>
        <c:numFmt formatCode="0.0%" sourceLinked="1"/>
        <c:majorTickMark val="out"/>
        <c:minorTickMark val="none"/>
        <c:tickLblPos val="none"/>
        <c:crossAx val="89116672"/>
        <c:crosses val="autoZero"/>
        <c:crossBetween val="between"/>
      </c:valAx>
    </c:plotArea>
    <c:plotVisOnly val="1"/>
    <c:dispBlanksAs val="gap"/>
    <c:showDLblsOverMax val="0"/>
  </c:chart>
  <c:spPr>
    <a:ln>
      <a:solidFill>
        <a:srgbClr val="4F81BD">
          <a:shade val="50000"/>
        </a:srgbClr>
      </a:solidFill>
    </a:ln>
  </c:spPr>
  <c:txPr>
    <a:bodyPr/>
    <a:lstStyle/>
    <a:p>
      <a:pPr>
        <a:defRPr sz="1800"/>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'[要支援１～要介護２認定調査結果.xls]①歩行できる＋つかまればできる'!$C$4</c:f>
              <c:strCache>
                <c:ptCount val="1"/>
                <c:pt idx="0">
                  <c:v>要支援１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'[要支援１～要介護２認定調査結果.xls]①歩行できる＋つかまればできる'!$D$4:$T$4</c:f>
              <c:numCache>
                <c:formatCode>0.0%</c:formatCode>
                <c:ptCount val="17"/>
                <c:pt idx="0">
                  <c:v>0.99757677081229834</c:v>
                </c:pt>
                <c:pt idx="1">
                  <c:v>0.98022790564433948</c:v>
                </c:pt>
                <c:pt idx="2">
                  <c:v>0.99618670135578735</c:v>
                </c:pt>
                <c:pt idx="3">
                  <c:v>0.98174946815754749</c:v>
                </c:pt>
                <c:pt idx="4">
                  <c:v>0.99388439881844093</c:v>
                </c:pt>
                <c:pt idx="5">
                  <c:v>0.98689883018141344</c:v>
                </c:pt>
                <c:pt idx="6">
                  <c:v>0.98514715481898574</c:v>
                </c:pt>
                <c:pt idx="7">
                  <c:v>0.99476962886084752</c:v>
                </c:pt>
                <c:pt idx="8">
                  <c:v>0.98989029722126998</c:v>
                </c:pt>
                <c:pt idx="9">
                  <c:v>0.98871038184644433</c:v>
                </c:pt>
                <c:pt idx="10">
                  <c:v>0.83712002028750021</c:v>
                </c:pt>
                <c:pt idx="11">
                  <c:v>0.76788305571079041</c:v>
                </c:pt>
                <c:pt idx="12">
                  <c:v>0.7937695772028609</c:v>
                </c:pt>
                <c:pt idx="13">
                  <c:v>0.74756855249625476</c:v>
                </c:pt>
                <c:pt idx="14">
                  <c:v>0.60628278521078804</c:v>
                </c:pt>
                <c:pt idx="15">
                  <c:v>0.41056828481396079</c:v>
                </c:pt>
                <c:pt idx="16">
                  <c:v>0.76234860687802608</c:v>
                </c:pt>
              </c:numCache>
            </c:numRef>
          </c:val>
          <c:smooth val="0"/>
        </c:ser>
        <c:ser>
          <c:idx val="1"/>
          <c:order val="1"/>
          <c:tx>
            <c:strRef>
              <c:f>'[要支援１～要介護２認定調査結果.xls]①歩行できる＋つかまればできる'!$C$5</c:f>
              <c:strCache>
                <c:ptCount val="1"/>
                <c:pt idx="0">
                  <c:v>要支援２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'[要支援１～要介護２認定調査結果.xls]①歩行できる＋つかまればできる'!$D$5:$T$5</c:f>
              <c:numCache>
                <c:formatCode>0.0%</c:formatCode>
                <c:ptCount val="17"/>
                <c:pt idx="0">
                  <c:v>0.96909748086059777</c:v>
                </c:pt>
                <c:pt idx="1">
                  <c:v>0.86241497334457473</c:v>
                </c:pt>
                <c:pt idx="2">
                  <c:v>0.97150284211498728</c:v>
                </c:pt>
                <c:pt idx="3">
                  <c:v>0.95705196492405631</c:v>
                </c:pt>
                <c:pt idx="4">
                  <c:v>0.98002158627552549</c:v>
                </c:pt>
                <c:pt idx="5">
                  <c:v>0.90591728223412105</c:v>
                </c:pt>
                <c:pt idx="6">
                  <c:v>0.89862285175046452</c:v>
                </c:pt>
                <c:pt idx="7">
                  <c:v>0.97968715102090453</c:v>
                </c:pt>
                <c:pt idx="8">
                  <c:v>0.97111110851254656</c:v>
                </c:pt>
                <c:pt idx="9">
                  <c:v>0.97733324134414912</c:v>
                </c:pt>
                <c:pt idx="10">
                  <c:v>0.53991297667255633</c:v>
                </c:pt>
                <c:pt idx="11">
                  <c:v>0.47912293769798625</c:v>
                </c:pt>
                <c:pt idx="12">
                  <c:v>0.76342447668483449</c:v>
                </c:pt>
                <c:pt idx="13">
                  <c:v>0.69928540774790593</c:v>
                </c:pt>
                <c:pt idx="14">
                  <c:v>0.48200305669145305</c:v>
                </c:pt>
                <c:pt idx="15">
                  <c:v>0.22810121460803837</c:v>
                </c:pt>
                <c:pt idx="16">
                  <c:v>0.70795032116308632</c:v>
                </c:pt>
              </c:numCache>
            </c:numRef>
          </c:val>
          <c:smooth val="0"/>
        </c:ser>
        <c:ser>
          <c:idx val="2"/>
          <c:order val="2"/>
          <c:tx>
            <c:strRef>
              <c:f>'[要支援１～要介護２認定調査結果.xls]①歩行できる＋つかまればできる'!$C$6</c:f>
              <c:strCache>
                <c:ptCount val="1"/>
                <c:pt idx="0">
                  <c:v>要介護１</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'[要支援１～要介護２認定調査結果.xls]①歩行できる＋つかまればできる'!$D$6:$T$6</c:f>
              <c:numCache>
                <c:formatCode>0.0%</c:formatCode>
                <c:ptCount val="17"/>
                <c:pt idx="0">
                  <c:v>0.92071026018317603</c:v>
                </c:pt>
                <c:pt idx="1">
                  <c:v>0.79763615578546387</c:v>
                </c:pt>
                <c:pt idx="2">
                  <c:v>0.88329735847184132</c:v>
                </c:pt>
                <c:pt idx="3">
                  <c:v>0.80055231431913998</c:v>
                </c:pt>
                <c:pt idx="4">
                  <c:v>0.95482244449660958</c:v>
                </c:pt>
                <c:pt idx="5">
                  <c:v>0.73171723186323068</c:v>
                </c:pt>
                <c:pt idx="6">
                  <c:v>0.74983253081719237</c:v>
                </c:pt>
                <c:pt idx="7">
                  <c:v>0.9118844911131595</c:v>
                </c:pt>
                <c:pt idx="8">
                  <c:v>0.87249535762065888</c:v>
                </c:pt>
                <c:pt idx="9">
                  <c:v>0.84949911923614962</c:v>
                </c:pt>
                <c:pt idx="10">
                  <c:v>0.34140811524169956</c:v>
                </c:pt>
                <c:pt idx="11">
                  <c:v>0.39696017191594285</c:v>
                </c:pt>
                <c:pt idx="12">
                  <c:v>0.22626470245831401</c:v>
                </c:pt>
                <c:pt idx="13">
                  <c:v>0.24262419915377964</c:v>
                </c:pt>
                <c:pt idx="14">
                  <c:v>0.21133179509787645</c:v>
                </c:pt>
                <c:pt idx="15">
                  <c:v>7.987278067548767E-2</c:v>
                </c:pt>
                <c:pt idx="16">
                  <c:v>0.6049721648087607</c:v>
                </c:pt>
              </c:numCache>
            </c:numRef>
          </c:val>
          <c:smooth val="0"/>
        </c:ser>
        <c:ser>
          <c:idx val="3"/>
          <c:order val="3"/>
          <c:tx>
            <c:strRef>
              <c:f>'[要支援１～要介護２認定調査結果.xls]①歩行できる＋つかまればできる'!$C$7</c:f>
              <c:strCache>
                <c:ptCount val="1"/>
                <c:pt idx="0">
                  <c:v>要介護２</c:v>
                </c:pt>
              </c:strCache>
            </c:strRef>
          </c:tx>
          <c:cat>
            <c:strRef>
              <c:f>'[要支援１～要介護２認定調査結果.xls]①歩行できる＋つかまればできる'!$D$3:$T$3</c:f>
              <c:strCache>
                <c:ptCount val="17"/>
                <c:pt idx="0">
                  <c:v>歩行できる</c:v>
                </c:pt>
                <c:pt idx="1">
                  <c:v>移動自立</c:v>
                </c:pt>
                <c:pt idx="2">
                  <c:v>排便自立</c:v>
                </c:pt>
                <c:pt idx="3">
                  <c:v>排尿自立</c:v>
                </c:pt>
                <c:pt idx="4">
                  <c:v>食事摂取自立</c:v>
                </c:pt>
                <c:pt idx="5">
                  <c:v>着脱（ズボン）自立</c:v>
                </c:pt>
                <c:pt idx="6">
                  <c:v>着脱（上衣）自立</c:v>
                </c:pt>
                <c:pt idx="7">
                  <c:v>整髪自立</c:v>
                </c:pt>
                <c:pt idx="8">
                  <c:v>洗顔自立</c:v>
                </c:pt>
                <c:pt idx="9">
                  <c:v>口腔清潔自立</c:v>
                </c:pt>
                <c:pt idx="10">
                  <c:v>洗身自立</c:v>
                </c:pt>
                <c:pt idx="11">
                  <c:v>つめ切り自立</c:v>
                </c:pt>
                <c:pt idx="12">
                  <c:v>薬の内服自立</c:v>
                </c:pt>
                <c:pt idx="13">
                  <c:v>金銭管理自立</c:v>
                </c:pt>
                <c:pt idx="14">
                  <c:v>簡単な調理自立</c:v>
                </c:pt>
                <c:pt idx="15">
                  <c:v>買い物自立</c:v>
                </c:pt>
                <c:pt idx="16">
                  <c:v>外出頻度週1回以上</c:v>
                </c:pt>
              </c:strCache>
            </c:strRef>
          </c:cat>
          <c:val>
            <c:numRef>
              <c:f>'[要支援１～要介護２認定調査結果.xls]①歩行できる＋つかまればできる'!$D$7:$T$7</c:f>
              <c:numCache>
                <c:formatCode>0.0%</c:formatCode>
                <c:ptCount val="17"/>
                <c:pt idx="0">
                  <c:v>0.79292724318975816</c:v>
                </c:pt>
                <c:pt idx="1">
                  <c:v>0.48701109591941044</c:v>
                </c:pt>
                <c:pt idx="2">
                  <c:v>0.50411871826750676</c:v>
                </c:pt>
                <c:pt idx="3">
                  <c:v>0.43279465823936636</c:v>
                </c:pt>
                <c:pt idx="4">
                  <c:v>0.86385715071011782</c:v>
                </c:pt>
                <c:pt idx="5">
                  <c:v>0.3245933620974995</c:v>
                </c:pt>
                <c:pt idx="6">
                  <c:v>0.37276066989552037</c:v>
                </c:pt>
                <c:pt idx="7">
                  <c:v>0.72157628254535966</c:v>
                </c:pt>
                <c:pt idx="8">
                  <c:v>0.62250248245904383</c:v>
                </c:pt>
                <c:pt idx="9">
                  <c:v>0.58832817348324384</c:v>
                </c:pt>
                <c:pt idx="10">
                  <c:v>9.7011809370537272E-2</c:v>
                </c:pt>
                <c:pt idx="11">
                  <c:v>0.15313468202886787</c:v>
                </c:pt>
                <c:pt idx="12">
                  <c:v>0.14790075777866407</c:v>
                </c:pt>
                <c:pt idx="13">
                  <c:v>0.16722475698801986</c:v>
                </c:pt>
                <c:pt idx="14">
                  <c:v>7.9560326971142653E-2</c:v>
                </c:pt>
                <c:pt idx="15">
                  <c:v>2.1231603779653545E-2</c:v>
                </c:pt>
                <c:pt idx="16">
                  <c:v>0.54779596233445882</c:v>
                </c:pt>
              </c:numCache>
            </c:numRef>
          </c:val>
          <c:smooth val="0"/>
        </c:ser>
        <c:dLbls>
          <c:showLegendKey val="0"/>
          <c:showVal val="0"/>
          <c:showCatName val="0"/>
          <c:showSerName val="0"/>
          <c:showPercent val="0"/>
          <c:showBubbleSize val="0"/>
        </c:dLbls>
        <c:marker val="1"/>
        <c:smooth val="0"/>
        <c:axId val="89212032"/>
        <c:axId val="89213568"/>
      </c:lineChart>
      <c:catAx>
        <c:axId val="89212032"/>
        <c:scaling>
          <c:orientation val="minMax"/>
        </c:scaling>
        <c:delete val="0"/>
        <c:axPos val="b"/>
        <c:numFmt formatCode="General" sourceLinked="1"/>
        <c:majorTickMark val="out"/>
        <c:minorTickMark val="none"/>
        <c:tickLblPos val="nextTo"/>
        <c:txPr>
          <a:bodyPr rot="0" vert="eaVert"/>
          <a:lstStyle/>
          <a:p>
            <a:pPr>
              <a:defRPr sz="1000">
                <a:latin typeface="ＭＳ Ｐゴシック" pitchFamily="50" charset="-128"/>
                <a:ea typeface="ＭＳ Ｐゴシック" pitchFamily="50" charset="-128"/>
              </a:defRPr>
            </a:pPr>
            <a:endParaRPr lang="ja-JP"/>
          </a:p>
        </c:txPr>
        <c:crossAx val="89213568"/>
        <c:crosses val="autoZero"/>
        <c:auto val="1"/>
        <c:lblAlgn val="ctr"/>
        <c:lblOffset val="100"/>
        <c:noMultiLvlLbl val="0"/>
      </c:catAx>
      <c:valAx>
        <c:axId val="89213568"/>
        <c:scaling>
          <c:orientation val="minMax"/>
          <c:max val="1"/>
        </c:scaling>
        <c:delete val="0"/>
        <c:axPos val="l"/>
        <c:majorGridlines/>
        <c:numFmt formatCode="0.0%" sourceLinked="1"/>
        <c:majorTickMark val="out"/>
        <c:minorTickMark val="none"/>
        <c:tickLblPos val="nextTo"/>
        <c:crossAx val="89212032"/>
        <c:crosses val="autoZero"/>
        <c:crossBetween val="between"/>
        <c:minorUnit val="0.2"/>
      </c:valAx>
    </c:plotArea>
    <c:legend>
      <c:legendPos val="r"/>
      <c:layout>
        <c:manualLayout>
          <c:xMode val="edge"/>
          <c:yMode val="edge"/>
          <c:x val="0.84493704444329021"/>
          <c:y val="0.23298100418569451"/>
          <c:w val="9.1847699059886767E-2"/>
          <c:h val="0.51479366794644665"/>
        </c:manualLayout>
      </c:layout>
      <c:overlay val="0"/>
    </c:legend>
    <c:plotVisOnly val="1"/>
    <c:dispBlanksAs val="gap"/>
    <c:showDLblsOverMax val="0"/>
  </c:chart>
  <c:txPr>
    <a:bodyPr/>
    <a:lstStyle/>
    <a:p>
      <a:pPr>
        <a:defRPr>
          <a:latin typeface="+mn-ea"/>
          <a:ea typeface="+mn-ea"/>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1963127463142"/>
          <c:y val="3.067143211876365E-2"/>
          <c:w val="0.80694954340734915"/>
          <c:h val="0.57143987368406879"/>
        </c:manualLayout>
      </c:layout>
      <c:barChart>
        <c:barDir val="bar"/>
        <c:grouping val="percentStacked"/>
        <c:varyColors val="0"/>
        <c:ser>
          <c:idx val="0"/>
          <c:order val="0"/>
          <c:tx>
            <c:strRef>
              <c:f>Sheet1!$B$1</c:f>
              <c:strCache>
                <c:ptCount val="1"/>
                <c:pt idx="0">
                  <c:v>要介護１</c:v>
                </c:pt>
              </c:strCache>
            </c:strRef>
          </c:tx>
          <c:spPr>
            <a:solidFill>
              <a:schemeClr val="accent1">
                <a:lumMod val="60000"/>
                <a:lumOff val="40000"/>
              </a:schemeClr>
            </a:solidFill>
            <a:ln>
              <a:solidFill>
                <a:schemeClr val="tx1"/>
              </a:solidFill>
            </a:ln>
          </c:spPr>
          <c:invertIfNegative val="0"/>
          <c:dLbls>
            <c:dLbl>
              <c:idx val="0"/>
              <c:layout>
                <c:manualLayout>
                  <c:x val="-5.7693845034583626E-5"/>
                  <c:y val="1.0264767654801338E-16"/>
                </c:manualLayout>
              </c:layout>
              <c:dLblPos val="ctr"/>
              <c:showLegendKey val="0"/>
              <c:showVal val="1"/>
              <c:showCatName val="0"/>
              <c:showSerName val="0"/>
              <c:showPercent val="0"/>
              <c:showBubbleSize val="0"/>
            </c:dLbl>
            <c:dLbl>
              <c:idx val="1"/>
              <c:layout>
                <c:manualLayout>
                  <c:x val="-3.2509045301281738E-3"/>
                  <c:y val="-2.7883120107966954E-3"/>
                </c:manualLayout>
              </c:layout>
              <c:dLblPos val="ctr"/>
              <c:showLegendKey val="0"/>
              <c:showVal val="1"/>
              <c:showCatName val="0"/>
              <c:showSerName val="0"/>
              <c:showPercent val="0"/>
              <c:showBubbleSize val="0"/>
            </c:dLbl>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Sheet1!$B$2:$B$4</c:f>
              <c:numCache>
                <c:formatCode>0.0_);[Red]\(0.0\)</c:formatCode>
                <c:ptCount val="3"/>
                <c:pt idx="0">
                  <c:v>2.7</c:v>
                </c:pt>
                <c:pt idx="1">
                  <c:v>3.1</c:v>
                </c:pt>
                <c:pt idx="2">
                  <c:v>12.5</c:v>
                </c:pt>
              </c:numCache>
            </c:numRef>
          </c:val>
        </c:ser>
        <c:ser>
          <c:idx val="1"/>
          <c:order val="1"/>
          <c:tx>
            <c:strRef>
              <c:f>Sheet1!$C$1</c:f>
              <c:strCache>
                <c:ptCount val="1"/>
                <c:pt idx="0">
                  <c:v>要介護２</c:v>
                </c:pt>
              </c:strCache>
            </c:strRef>
          </c:tx>
          <c:spPr>
            <a:solidFill>
              <a:schemeClr val="accent2">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Sheet1!$C$2:$C$4</c:f>
              <c:numCache>
                <c:formatCode>0.0_);[Red]\(0.0\)</c:formatCode>
                <c:ptCount val="3"/>
                <c:pt idx="0">
                  <c:v>9</c:v>
                </c:pt>
                <c:pt idx="1">
                  <c:v>8.6999999999999993</c:v>
                </c:pt>
                <c:pt idx="2">
                  <c:v>14.9</c:v>
                </c:pt>
              </c:numCache>
            </c:numRef>
          </c:val>
        </c:ser>
        <c:ser>
          <c:idx val="2"/>
          <c:order val="2"/>
          <c:tx>
            <c:strRef>
              <c:f>Sheet1!$D$1</c:f>
              <c:strCache>
                <c:ptCount val="1"/>
                <c:pt idx="0">
                  <c:v>要介護３</c:v>
                </c:pt>
              </c:strCache>
            </c:strRef>
          </c:tx>
          <c:spPr>
            <a:solidFill>
              <a:schemeClr val="accent3">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Sheet1!$D$2:$D$4</c:f>
              <c:numCache>
                <c:formatCode>0.0_);[Red]\(0.0\)</c:formatCode>
                <c:ptCount val="3"/>
                <c:pt idx="0">
                  <c:v>26.1</c:v>
                </c:pt>
                <c:pt idx="1">
                  <c:v>20.3</c:v>
                </c:pt>
                <c:pt idx="2">
                  <c:v>19</c:v>
                </c:pt>
              </c:numCache>
            </c:numRef>
          </c:val>
        </c:ser>
        <c:ser>
          <c:idx val="3"/>
          <c:order val="3"/>
          <c:tx>
            <c:strRef>
              <c:f>Sheet1!$E$1</c:f>
              <c:strCache>
                <c:ptCount val="1"/>
                <c:pt idx="0">
                  <c:v>要介護４</c:v>
                </c:pt>
              </c:strCache>
            </c:strRef>
          </c:tx>
          <c:spPr>
            <a:solidFill>
              <a:schemeClr val="accent4">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Sheet1!$E$2:$E$4</c:f>
              <c:numCache>
                <c:formatCode>0.0_);[Red]\(0.0\)</c:formatCode>
                <c:ptCount val="3"/>
                <c:pt idx="0">
                  <c:v>36.700000000000003</c:v>
                </c:pt>
                <c:pt idx="1">
                  <c:v>32</c:v>
                </c:pt>
                <c:pt idx="2">
                  <c:v>28.7</c:v>
                </c:pt>
              </c:numCache>
            </c:numRef>
          </c:val>
        </c:ser>
        <c:ser>
          <c:idx val="4"/>
          <c:order val="4"/>
          <c:tx>
            <c:strRef>
              <c:f>Sheet1!$F$1</c:f>
              <c:strCache>
                <c:ptCount val="1"/>
                <c:pt idx="0">
                  <c:v>要介護５</c:v>
                </c:pt>
              </c:strCache>
            </c:strRef>
          </c:tx>
          <c:spPr>
            <a:solidFill>
              <a:schemeClr val="accent5">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Sheet1!$F$2:$F$4</c:f>
              <c:numCache>
                <c:formatCode>0.0_);[Red]\(0.0\)</c:formatCode>
                <c:ptCount val="3"/>
                <c:pt idx="0">
                  <c:v>25.6</c:v>
                </c:pt>
                <c:pt idx="1">
                  <c:v>35.799999999999997</c:v>
                </c:pt>
                <c:pt idx="2">
                  <c:v>22.9</c:v>
                </c:pt>
              </c:numCache>
            </c:numRef>
          </c:val>
        </c:ser>
        <c:ser>
          <c:idx val="5"/>
          <c:order val="5"/>
          <c:tx>
            <c:strRef>
              <c:f>Sheet1!$G$1</c:f>
              <c:strCache>
                <c:ptCount val="1"/>
                <c:pt idx="0">
                  <c:v>その他</c:v>
                </c:pt>
              </c:strCache>
            </c:strRef>
          </c:tx>
          <c:spPr>
            <a:solidFill>
              <a:schemeClr val="accent6">
                <a:lumMod val="60000"/>
                <a:lumOff val="40000"/>
              </a:schemeClr>
            </a:solidFill>
            <a:ln>
              <a:solidFill>
                <a:schemeClr val="tx1"/>
              </a:solidFill>
            </a:ln>
          </c:spPr>
          <c:invertIfNegative val="0"/>
          <c:dLbls>
            <c:delete val="1"/>
          </c:dLbls>
          <c:cat>
            <c:strRef>
              <c:f>Sheet1!$A$2:$A$4</c:f>
              <c:strCache>
                <c:ptCount val="3"/>
                <c:pt idx="1">
                  <c:v>平成２３年</c:v>
                </c:pt>
                <c:pt idx="2">
                  <c:v>平成１２年</c:v>
                </c:pt>
              </c:strCache>
            </c:strRef>
          </c:cat>
          <c:val>
            <c:numRef>
              <c:f>Sheet1!$G$2:$G$4</c:f>
              <c:numCache>
                <c:formatCode>0.0_);[Red]\(0.0\)</c:formatCode>
                <c:ptCount val="3"/>
                <c:pt idx="1">
                  <c:v>0.1</c:v>
                </c:pt>
                <c:pt idx="2">
                  <c:v>1.9</c:v>
                </c:pt>
              </c:numCache>
            </c:numRef>
          </c:val>
        </c:ser>
        <c:dLbls>
          <c:dLblPos val="ctr"/>
          <c:showLegendKey val="0"/>
          <c:showVal val="1"/>
          <c:showCatName val="0"/>
          <c:showSerName val="0"/>
          <c:showPercent val="0"/>
          <c:showBubbleSize val="0"/>
        </c:dLbls>
        <c:gapWidth val="150"/>
        <c:overlap val="100"/>
        <c:axId val="176583808"/>
        <c:axId val="176585344"/>
      </c:barChart>
      <c:catAx>
        <c:axId val="176583808"/>
        <c:scaling>
          <c:orientation val="minMax"/>
        </c:scaling>
        <c:delete val="0"/>
        <c:axPos val="l"/>
        <c:majorTickMark val="out"/>
        <c:minorTickMark val="none"/>
        <c:tickLblPos val="nextTo"/>
        <c:txPr>
          <a:bodyPr/>
          <a:lstStyle/>
          <a:p>
            <a:pPr>
              <a:defRPr sz="1200"/>
            </a:pPr>
            <a:endParaRPr lang="ja-JP"/>
          </a:p>
        </c:txPr>
        <c:crossAx val="176585344"/>
        <c:crosses val="autoZero"/>
        <c:auto val="1"/>
        <c:lblAlgn val="ctr"/>
        <c:lblOffset val="100"/>
        <c:noMultiLvlLbl val="0"/>
      </c:catAx>
      <c:valAx>
        <c:axId val="176585344"/>
        <c:scaling>
          <c:orientation val="minMax"/>
        </c:scaling>
        <c:delete val="0"/>
        <c:axPos val="b"/>
        <c:numFmt formatCode="0%" sourceLinked="1"/>
        <c:majorTickMark val="out"/>
        <c:minorTickMark val="none"/>
        <c:tickLblPos val="nextTo"/>
        <c:txPr>
          <a:bodyPr/>
          <a:lstStyle/>
          <a:p>
            <a:pPr>
              <a:defRPr sz="1200"/>
            </a:pPr>
            <a:endParaRPr lang="ja-JP"/>
          </a:p>
        </c:txPr>
        <c:crossAx val="17658380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988881599320016E-2"/>
          <c:y val="0.14481602905335228"/>
          <c:w val="0.96604938271604934"/>
          <c:h val="0.74725590678802245"/>
        </c:manualLayout>
      </c:layout>
      <c:barChart>
        <c:barDir val="col"/>
        <c:grouping val="stacked"/>
        <c:varyColors val="0"/>
        <c:ser>
          <c:idx val="0"/>
          <c:order val="0"/>
          <c:tx>
            <c:strRef>
              <c:f>Sheet1!$B$1</c:f>
              <c:strCache>
                <c:ptCount val="1"/>
                <c:pt idx="0">
                  <c:v>1割負担</c:v>
                </c:pt>
              </c:strCache>
            </c:strRef>
          </c:tx>
          <c:invertIfNegative val="0"/>
          <c:dLbls>
            <c:dLbl>
              <c:idx val="8"/>
              <c:tx>
                <c:rich>
                  <a:bodyPr/>
                  <a:lstStyle/>
                  <a:p>
                    <a:r>
                      <a:rPr lang="en-US" altLang="en-US" smtClean="0"/>
                      <a:t>2.</a:t>
                    </a:r>
                    <a:r>
                      <a:rPr lang="en-US" altLang="ja-JP" smtClean="0"/>
                      <a:t>7</a:t>
                    </a:r>
                    <a:r>
                      <a:rPr lang="en-US" altLang="en-US" smtClean="0"/>
                      <a:t>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Sheet1!$B$2:$B$5</c:f>
              <c:numCache>
                <c:formatCode>0.0_ </c:formatCode>
                <c:ptCount val="4"/>
                <c:pt idx="0">
                  <c:v>1.5</c:v>
                </c:pt>
                <c:pt idx="1">
                  <c:v>1.5</c:v>
                </c:pt>
                <c:pt idx="2">
                  <c:v>2.5</c:v>
                </c:pt>
                <c:pt idx="3">
                  <c:v>2.8</c:v>
                </c:pt>
              </c:numCache>
            </c:numRef>
          </c:val>
        </c:ser>
        <c:ser>
          <c:idx val="1"/>
          <c:order val="1"/>
          <c:tx>
            <c:strRef>
              <c:f>Sheet1!$C$1</c:f>
              <c:strCache>
                <c:ptCount val="1"/>
                <c:pt idx="0">
                  <c:v>食費</c:v>
                </c:pt>
              </c:strCache>
            </c:strRef>
          </c:tx>
          <c:invertIfNegative val="0"/>
          <c:dLbls>
            <c:dLbl>
              <c:idx val="0"/>
              <c:layout/>
              <c:tx>
                <c:rich>
                  <a:bodyPr/>
                  <a:lstStyle/>
                  <a:p>
                    <a:r>
                      <a:rPr lang="en-US" altLang="en-US" smtClean="0"/>
                      <a:t>0.9 </a:t>
                    </a:r>
                    <a:endParaRPr lang="en-US" altLang="en-US"/>
                  </a:p>
                </c:rich>
              </c:tx>
              <c:dLblPos val="ctr"/>
              <c:showLegendKey val="0"/>
              <c:showVal val="1"/>
              <c:showCatName val="0"/>
              <c:showSerName val="0"/>
              <c:showPercent val="0"/>
              <c:showBubbleSize val="0"/>
            </c:dLbl>
            <c:dLbl>
              <c:idx val="5"/>
              <c:tx>
                <c:rich>
                  <a:bodyPr/>
                  <a:lstStyle/>
                  <a:p>
                    <a:r>
                      <a:rPr lang="en-US" altLang="en-US" smtClean="0"/>
                      <a:t>0.9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Sheet1!$C$2:$C$5</c:f>
              <c:numCache>
                <c:formatCode>0.0_ </c:formatCode>
                <c:ptCount val="4"/>
                <c:pt idx="0">
                  <c:v>1</c:v>
                </c:pt>
                <c:pt idx="1">
                  <c:v>1.2</c:v>
                </c:pt>
                <c:pt idx="2">
                  <c:v>2</c:v>
                </c:pt>
                <c:pt idx="3">
                  <c:v>4.2</c:v>
                </c:pt>
              </c:numCache>
            </c:numRef>
          </c:val>
        </c:ser>
        <c:ser>
          <c:idx val="2"/>
          <c:order val="2"/>
          <c:tx>
            <c:strRef>
              <c:f>Sheet1!$D$1</c:f>
              <c:strCache>
                <c:ptCount val="1"/>
                <c:pt idx="0">
                  <c:v>居住費</c:v>
                </c:pt>
              </c:strCache>
            </c:strRef>
          </c:tx>
          <c:invertIfNegative val="0"/>
          <c:cat>
            <c:strRef>
              <c:f>Sheet1!$A$2:$A$5</c:f>
              <c:strCache>
                <c:ptCount val="4"/>
                <c:pt idx="0">
                  <c:v>第1段階</c:v>
                </c:pt>
                <c:pt idx="1">
                  <c:v>第2段階</c:v>
                </c:pt>
                <c:pt idx="2">
                  <c:v>第3段階</c:v>
                </c:pt>
                <c:pt idx="3">
                  <c:v>第4段階</c:v>
                </c:pt>
              </c:strCache>
            </c:strRef>
          </c:cat>
          <c:val>
            <c:numRef>
              <c:f>Sheet1!$D$2:$D$5</c:f>
              <c:numCache>
                <c:formatCode>0.0_ </c:formatCode>
                <c:ptCount val="4"/>
                <c:pt idx="0">
                  <c:v>2.5</c:v>
                </c:pt>
                <c:pt idx="1">
                  <c:v>2.5</c:v>
                </c:pt>
                <c:pt idx="2">
                  <c:v>4</c:v>
                </c:pt>
                <c:pt idx="3">
                  <c:v>6</c:v>
                </c:pt>
              </c:numCache>
            </c:numRef>
          </c:val>
        </c:ser>
        <c:dLbls>
          <c:showLegendKey val="0"/>
          <c:showVal val="1"/>
          <c:showCatName val="0"/>
          <c:showSerName val="0"/>
          <c:showPercent val="0"/>
          <c:showBubbleSize val="0"/>
        </c:dLbls>
        <c:gapWidth val="150"/>
        <c:overlap val="100"/>
        <c:axId val="222862720"/>
        <c:axId val="222868608"/>
      </c:barChart>
      <c:catAx>
        <c:axId val="222862720"/>
        <c:scaling>
          <c:orientation val="minMax"/>
        </c:scaling>
        <c:delete val="0"/>
        <c:axPos val="b"/>
        <c:majorTickMark val="out"/>
        <c:minorTickMark val="none"/>
        <c:tickLblPos val="nextTo"/>
        <c:txPr>
          <a:bodyPr/>
          <a:lstStyle/>
          <a:p>
            <a:pPr>
              <a:defRPr sz="1100" baseline="0"/>
            </a:pPr>
            <a:endParaRPr lang="ja-JP"/>
          </a:p>
        </c:txPr>
        <c:crossAx val="222868608"/>
        <c:crosses val="autoZero"/>
        <c:auto val="1"/>
        <c:lblAlgn val="ctr"/>
        <c:lblOffset val="100"/>
        <c:noMultiLvlLbl val="0"/>
      </c:catAx>
      <c:valAx>
        <c:axId val="222868608"/>
        <c:scaling>
          <c:orientation val="minMax"/>
        </c:scaling>
        <c:delete val="1"/>
        <c:axPos val="r"/>
        <c:numFmt formatCode="0.0_ " sourceLinked="1"/>
        <c:majorTickMark val="out"/>
        <c:minorTickMark val="none"/>
        <c:tickLblPos val="none"/>
        <c:crossAx val="222862720"/>
        <c:crosses val="max"/>
        <c:crossBetween val="between"/>
      </c:valAx>
    </c:plotArea>
    <c:plotVisOnly val="1"/>
    <c:dispBlanksAs val="gap"/>
    <c:showDLblsOverMax val="0"/>
  </c:chart>
  <c:txPr>
    <a:bodyPr/>
    <a:lstStyle/>
    <a:p>
      <a:pPr>
        <a:defRPr sz="12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世帯主が65歳以上の単独世帯数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ser>
        <c:dLbls>
          <c:showLegendKey val="0"/>
          <c:showVal val="0"/>
          <c:showCatName val="0"/>
          <c:showSerName val="0"/>
          <c:showPercent val="0"/>
          <c:showBubbleSize val="0"/>
        </c:dLbls>
        <c:gapWidth val="150"/>
        <c:overlap val="100"/>
        <c:axId val="86740992"/>
        <c:axId val="86742528"/>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
              <c:idx val="0"/>
              <c:layout>
                <c:manualLayout>
                  <c:x val="-5.4226091204015638E-3"/>
                  <c:y val="-6.9444444444444461E-2"/>
                </c:manualLayout>
              </c:layout>
              <c:dLblPos val="r"/>
              <c:showLegendKey val="0"/>
              <c:showVal val="1"/>
              <c:showCatName val="0"/>
              <c:showSerName val="0"/>
              <c:showPercent val="0"/>
              <c:showBubbleSize val="0"/>
            </c:dLbl>
            <c:dLbl>
              <c:idx val="1"/>
              <c:layout>
                <c:manualLayout>
                  <c:x val="0"/>
                  <c:y val="-5.0925925925925902E-2"/>
                </c:manualLayout>
              </c:layout>
              <c:dLblPos val="r"/>
              <c:showLegendKey val="0"/>
              <c:showVal val="1"/>
              <c:showCatName val="0"/>
              <c:showSerName val="0"/>
              <c:showPercent val="0"/>
              <c:showBubbleSize val="0"/>
            </c:dLbl>
            <c:dLbl>
              <c:idx val="2"/>
              <c:layout>
                <c:manualLayout>
                  <c:x val="-8.1339136806023449E-3"/>
                  <c:y val="-4.6296296296296294E-2"/>
                </c:manualLayout>
              </c:layout>
              <c:dLblPos val="r"/>
              <c:showLegendKey val="0"/>
              <c:showVal val="1"/>
              <c:showCatName val="0"/>
              <c:showSerName val="0"/>
              <c:showPercent val="0"/>
              <c:showBubbleSize val="0"/>
            </c:dLbl>
            <c:dLbl>
              <c:idx val="3"/>
              <c:layout>
                <c:manualLayout>
                  <c:x val="2.7113045602007819E-3"/>
                  <c:y val="-3.2407407407407419E-2"/>
                </c:manualLayout>
              </c:layout>
              <c:dLblPos val="r"/>
              <c:showLegendKey val="0"/>
              <c:showVal val="1"/>
              <c:showCatName val="0"/>
              <c:showSerName val="0"/>
              <c:showPercent val="0"/>
              <c:showBubbleSize val="0"/>
            </c:dLbl>
            <c:dLbl>
              <c:idx val="4"/>
              <c:layout>
                <c:manualLayout>
                  <c:x val="0"/>
                  <c:y val="-3.7037037037037042E-2"/>
                </c:manualLayout>
              </c:layout>
              <c:dLblPos val="r"/>
              <c:showLegendKey val="0"/>
              <c:showVal val="1"/>
              <c:showCatName val="0"/>
              <c:showSerName val="0"/>
              <c:showPercent val="0"/>
              <c:showBubbleSize val="0"/>
            </c:dLbl>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ser>
        <c:dLbls>
          <c:showLegendKey val="0"/>
          <c:showVal val="0"/>
          <c:showCatName val="0"/>
          <c:showSerName val="0"/>
          <c:showPercent val="0"/>
          <c:showBubbleSize val="0"/>
        </c:dLbls>
        <c:marker val="1"/>
        <c:smooth val="0"/>
        <c:axId val="86762240"/>
        <c:axId val="86744064"/>
      </c:lineChart>
      <c:catAx>
        <c:axId val="86740992"/>
        <c:scaling>
          <c:orientation val="minMax"/>
        </c:scaling>
        <c:delete val="0"/>
        <c:axPos val="b"/>
        <c:majorTickMark val="out"/>
        <c:minorTickMark val="none"/>
        <c:tickLblPos val="nextTo"/>
        <c:crossAx val="86742528"/>
        <c:crosses val="autoZero"/>
        <c:auto val="1"/>
        <c:lblAlgn val="ctr"/>
        <c:lblOffset val="100"/>
        <c:noMultiLvlLbl val="0"/>
      </c:catAx>
      <c:valAx>
        <c:axId val="86742528"/>
        <c:scaling>
          <c:orientation val="minMax"/>
        </c:scaling>
        <c:delete val="0"/>
        <c:axPos val="l"/>
        <c:majorGridlines/>
        <c:numFmt formatCode="#,##0_ " sourceLinked="1"/>
        <c:majorTickMark val="out"/>
        <c:minorTickMark val="none"/>
        <c:tickLblPos val="nextTo"/>
        <c:crossAx val="86740992"/>
        <c:crosses val="autoZero"/>
        <c:crossBetween val="between"/>
        <c:majorUnit val="5000"/>
      </c:valAx>
      <c:valAx>
        <c:axId val="86744064"/>
        <c:scaling>
          <c:orientation val="minMax"/>
        </c:scaling>
        <c:delete val="0"/>
        <c:axPos val="r"/>
        <c:numFmt formatCode="0.0_ " sourceLinked="1"/>
        <c:majorTickMark val="out"/>
        <c:minorTickMark val="none"/>
        <c:tickLblPos val="nextTo"/>
        <c:crossAx val="86762240"/>
        <c:crosses val="max"/>
        <c:crossBetween val="between"/>
        <c:majorUnit val="10"/>
      </c:valAx>
      <c:catAx>
        <c:axId val="86762240"/>
        <c:scaling>
          <c:orientation val="minMax"/>
        </c:scaling>
        <c:delete val="1"/>
        <c:axPos val="b"/>
        <c:majorTickMark val="out"/>
        <c:minorTickMark val="none"/>
        <c:tickLblPos val="none"/>
        <c:crossAx val="86744064"/>
        <c:crosses val="autoZero"/>
        <c:auto val="1"/>
        <c:lblAlgn val="ctr"/>
        <c:lblOffset val="100"/>
        <c:noMultiLvlLbl val="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layout/>
      <c:overlay val="0"/>
      <c:txPr>
        <a:bodyPr/>
        <a:lstStyle/>
        <a:p>
          <a:pPr>
            <a:defRPr sz="800"/>
          </a:pPr>
          <a:endParaRPr lang="ja-JP"/>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dLbls>
            <c:dLbl>
              <c:idx val="2"/>
              <c:layout/>
              <c:dLblPos val="b"/>
              <c:showLegendKey val="0"/>
              <c:showVal val="1"/>
              <c:showCatName val="0"/>
              <c:showSerName val="0"/>
              <c:showPercent val="0"/>
              <c:showBubbleSize val="0"/>
            </c:dLbl>
            <c:dLbl>
              <c:idx val="3"/>
              <c:layout/>
              <c:dLblPos val="b"/>
              <c:showLegendKey val="0"/>
              <c:showVal val="1"/>
              <c:showCatName val="0"/>
              <c:showSerName val="0"/>
              <c:showPercent val="0"/>
              <c:showBubbleSize val="0"/>
            </c:dLbl>
            <c:txPr>
              <a:bodyPr/>
              <a:lstStyle/>
              <a:p>
                <a:pPr>
                  <a:defRPr sz="1800"/>
                </a:pPr>
                <a:endParaRPr lang="ja-JP"/>
              </a:p>
            </c:txPr>
            <c:dLblPos val="t"/>
            <c:showLegendKey val="0"/>
            <c:showVal val="1"/>
            <c:showCatName val="0"/>
            <c:showSerName val="0"/>
            <c:showPercent val="0"/>
            <c:showBubbleSize val="0"/>
            <c:showLeaderLines val="0"/>
          </c:dLbls>
          <c:cat>
            <c:strRef>
              <c:f>全国!$C$9:$C$15</c:f>
              <c:strCache>
                <c:ptCount val="7"/>
                <c:pt idx="0">
                  <c:v>　　65～69</c:v>
                </c:pt>
                <c:pt idx="1">
                  <c:v>　　70～74</c:v>
                </c:pt>
                <c:pt idx="2">
                  <c:v>　　75～79</c:v>
                </c:pt>
                <c:pt idx="3">
                  <c:v>　　80～84</c:v>
                </c:pt>
                <c:pt idx="4">
                  <c:v>　　85～89</c:v>
                </c:pt>
                <c:pt idx="5">
                  <c:v>　　90～94</c:v>
                </c:pt>
                <c:pt idx="6">
                  <c:v>　　95歳以上</c:v>
                </c:pt>
              </c:strCache>
            </c:strRef>
          </c:cat>
          <c:val>
            <c:numRef>
              <c:f>全国!$M$9:$M$15</c:f>
              <c:numCache>
                <c:formatCode>0%</c:formatCode>
                <c:ptCount val="7"/>
                <c:pt idx="0">
                  <c:v>2.8837153657195563E-2</c:v>
                </c:pt>
                <c:pt idx="1">
                  <c:v>6.0156227710995359E-2</c:v>
                </c:pt>
                <c:pt idx="2">
                  <c:v>0.13758777703225278</c:v>
                </c:pt>
                <c:pt idx="3">
                  <c:v>0.29107823843954117</c:v>
                </c:pt>
                <c:pt idx="4">
                  <c:v>0.49840757596719243</c:v>
                </c:pt>
                <c:pt idx="5">
                  <c:v>0.70818915403696292</c:v>
                </c:pt>
                <c:pt idx="6">
                  <c:v>0.84476734006135923</c:v>
                </c:pt>
              </c:numCache>
            </c:numRef>
          </c:val>
          <c:smooth val="0"/>
        </c:ser>
        <c:dLbls>
          <c:showLegendKey val="0"/>
          <c:showVal val="0"/>
          <c:showCatName val="0"/>
          <c:showSerName val="0"/>
          <c:showPercent val="0"/>
          <c:showBubbleSize val="0"/>
        </c:dLbls>
        <c:marker val="1"/>
        <c:smooth val="0"/>
        <c:axId val="26591616"/>
        <c:axId val="26593152"/>
      </c:lineChart>
      <c:catAx>
        <c:axId val="26591616"/>
        <c:scaling>
          <c:orientation val="minMax"/>
        </c:scaling>
        <c:delete val="0"/>
        <c:axPos val="b"/>
        <c:majorTickMark val="out"/>
        <c:minorTickMark val="none"/>
        <c:tickLblPos val="nextTo"/>
        <c:txPr>
          <a:bodyPr/>
          <a:lstStyle/>
          <a:p>
            <a:pPr>
              <a:defRPr sz="1400"/>
            </a:pPr>
            <a:endParaRPr lang="ja-JP"/>
          </a:p>
        </c:txPr>
        <c:crossAx val="26593152"/>
        <c:crosses val="autoZero"/>
        <c:auto val="1"/>
        <c:lblAlgn val="ctr"/>
        <c:lblOffset val="100"/>
        <c:noMultiLvlLbl val="0"/>
      </c:catAx>
      <c:valAx>
        <c:axId val="26593152"/>
        <c:scaling>
          <c:orientation val="minMax"/>
        </c:scaling>
        <c:delete val="0"/>
        <c:axPos val="l"/>
        <c:majorGridlines/>
        <c:numFmt formatCode="0%" sourceLinked="1"/>
        <c:majorTickMark val="out"/>
        <c:minorTickMark val="none"/>
        <c:tickLblPos val="nextTo"/>
        <c:txPr>
          <a:bodyPr/>
          <a:lstStyle/>
          <a:p>
            <a:pPr>
              <a:defRPr sz="1400"/>
            </a:pPr>
            <a:endParaRPr lang="ja-JP"/>
          </a:p>
        </c:txPr>
        <c:crossAx val="2659161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ja-JP" altLang="en-US" sz="2400" dirty="0"/>
              <a:t>高齢者人口と要介護認定率　</a:t>
            </a:r>
          </a:p>
        </c:rich>
      </c:tx>
      <c:layout/>
      <c:overlay val="0"/>
    </c:title>
    <c:autoTitleDeleted val="0"/>
    <c:plotArea>
      <c:layout>
        <c:manualLayout>
          <c:layoutTarget val="inner"/>
          <c:xMode val="edge"/>
          <c:yMode val="edge"/>
          <c:x val="6.0134227253424134E-2"/>
          <c:y val="0.11425061800160886"/>
          <c:w val="0.87749465666926041"/>
          <c:h val="0.71465694304990401"/>
        </c:manualLayout>
      </c:layout>
      <c:barChart>
        <c:barDir val="col"/>
        <c:grouping val="clustered"/>
        <c:varyColors val="0"/>
        <c:ser>
          <c:idx val="0"/>
          <c:order val="0"/>
          <c:tx>
            <c:strRef>
              <c:f>'平均要介護度（H20.11）'!$N$5</c:f>
              <c:strCache>
                <c:ptCount val="1"/>
                <c:pt idx="0">
                  <c:v>人口</c:v>
                </c:pt>
              </c:strCache>
            </c:strRef>
          </c:tx>
          <c:invertIfNegative val="0"/>
          <c:dLbls>
            <c:txPr>
              <a:bodyPr/>
              <a:lstStyle/>
              <a:p>
                <a:pPr>
                  <a:defRPr sz="1400"/>
                </a:pPr>
                <a:endParaRPr lang="ja-JP"/>
              </a:p>
            </c:txPr>
            <c:dLblPos val="outEnd"/>
            <c:showLegendKey val="0"/>
            <c:showVal val="1"/>
            <c:showCatName val="0"/>
            <c:showSerName val="0"/>
            <c:showPercent val="0"/>
            <c:showBubbleSize val="0"/>
            <c:showLeaderLines val="0"/>
          </c:dLbls>
          <c:cat>
            <c:strRef>
              <c:f>'平均要介護度（H20.11）'!$A$6:$A$11</c:f>
              <c:strCache>
                <c:ptCount val="6"/>
                <c:pt idx="0">
                  <c:v>65～69歳</c:v>
                </c:pt>
                <c:pt idx="1">
                  <c:v>70～74歳</c:v>
                </c:pt>
                <c:pt idx="2">
                  <c:v>75～79歳</c:v>
                </c:pt>
                <c:pt idx="3">
                  <c:v>80～84歳</c:v>
                </c:pt>
                <c:pt idx="4">
                  <c:v>85～89歳</c:v>
                </c:pt>
                <c:pt idx="5">
                  <c:v>90歳以上</c:v>
                </c:pt>
              </c:strCache>
            </c:strRef>
          </c:cat>
          <c:val>
            <c:numRef>
              <c:f>'平均要介護度（H20.11）'!$N$6:$N$11</c:f>
              <c:numCache>
                <c:formatCode>#,##0_ </c:formatCode>
                <c:ptCount val="6"/>
                <c:pt idx="0">
                  <c:v>838.9</c:v>
                </c:pt>
                <c:pt idx="1">
                  <c:v>689.6</c:v>
                </c:pt>
                <c:pt idx="2">
                  <c:v>580.79999999999995</c:v>
                </c:pt>
                <c:pt idx="3">
                  <c:v>423.8</c:v>
                </c:pt>
                <c:pt idx="4">
                  <c:v>232.9</c:v>
                </c:pt>
                <c:pt idx="5">
                  <c:v>132.80000000000001</c:v>
                </c:pt>
              </c:numCache>
            </c:numRef>
          </c:val>
        </c:ser>
        <c:ser>
          <c:idx val="1"/>
          <c:order val="1"/>
          <c:tx>
            <c:strRef>
              <c:f>'平均要介護度（H20.11）'!$O$5</c:f>
              <c:strCache>
                <c:ptCount val="1"/>
                <c:pt idx="0">
                  <c:v>認定者数</c:v>
                </c:pt>
              </c:strCache>
            </c:strRef>
          </c:tx>
          <c:invertIfNegative val="0"/>
          <c:cat>
            <c:strRef>
              <c:f>'平均要介護度（H20.11）'!$A$6:$A$11</c:f>
              <c:strCache>
                <c:ptCount val="6"/>
                <c:pt idx="0">
                  <c:v>65～69歳</c:v>
                </c:pt>
                <c:pt idx="1">
                  <c:v>70～74歳</c:v>
                </c:pt>
                <c:pt idx="2">
                  <c:v>75～79歳</c:v>
                </c:pt>
                <c:pt idx="3">
                  <c:v>80～84歳</c:v>
                </c:pt>
                <c:pt idx="4">
                  <c:v>85～89歳</c:v>
                </c:pt>
                <c:pt idx="5">
                  <c:v>90歳以上</c:v>
                </c:pt>
              </c:strCache>
            </c:strRef>
          </c:cat>
          <c:val>
            <c:numRef>
              <c:f>'平均要介護度（H20.11）'!$O$6:$O$11</c:f>
              <c:numCache>
                <c:formatCode>#,##0_ </c:formatCode>
                <c:ptCount val="6"/>
                <c:pt idx="0">
                  <c:v>22</c:v>
                </c:pt>
                <c:pt idx="1">
                  <c:v>43.7</c:v>
                </c:pt>
                <c:pt idx="2">
                  <c:v>79.53</c:v>
                </c:pt>
                <c:pt idx="3">
                  <c:v>114.02000000000001</c:v>
                </c:pt>
                <c:pt idx="4">
                  <c:v>106.86999999999999</c:v>
                </c:pt>
                <c:pt idx="5">
                  <c:v>90.32</c:v>
                </c:pt>
              </c:numCache>
            </c:numRef>
          </c:val>
        </c:ser>
        <c:dLbls>
          <c:showLegendKey val="0"/>
          <c:showVal val="1"/>
          <c:showCatName val="0"/>
          <c:showSerName val="0"/>
          <c:showPercent val="0"/>
          <c:showBubbleSize val="0"/>
        </c:dLbls>
        <c:gapWidth val="150"/>
        <c:axId val="87481728"/>
        <c:axId val="87484672"/>
      </c:barChart>
      <c:lineChart>
        <c:grouping val="standard"/>
        <c:varyColors val="0"/>
        <c:ser>
          <c:idx val="2"/>
          <c:order val="2"/>
          <c:tx>
            <c:strRef>
              <c:f>'平均要介護度（H20.11）'!$P$5</c:f>
              <c:strCache>
                <c:ptCount val="1"/>
                <c:pt idx="0">
                  <c:v>認定率（右軸）</c:v>
                </c:pt>
              </c:strCache>
            </c:strRef>
          </c:tx>
          <c:spPr>
            <a:ln w="44450">
              <a:solidFill>
                <a:srgbClr val="FF0000"/>
              </a:solidFill>
            </a:ln>
          </c:spPr>
          <c:marker>
            <c:symbol val="diamond"/>
            <c:size val="14"/>
            <c:spPr>
              <a:solidFill>
                <a:srgbClr val="FF0000"/>
              </a:solidFill>
            </c:spPr>
          </c:marker>
          <c:dLbls>
            <c:dLbl>
              <c:idx val="0"/>
              <c:layout>
                <c:manualLayout>
                  <c:x val="-5.128205128205128E-2"/>
                  <c:y val="-2.9828486204324036E-3"/>
                </c:manualLayout>
              </c:layout>
              <c:dLblPos val="r"/>
              <c:showLegendKey val="0"/>
              <c:showVal val="1"/>
              <c:showCatName val="0"/>
              <c:showSerName val="0"/>
              <c:showPercent val="0"/>
              <c:showBubbleSize val="0"/>
            </c:dLbl>
            <c:dLbl>
              <c:idx val="1"/>
              <c:layout>
                <c:manualLayout>
                  <c:x val="-4.7745358090185666E-2"/>
                  <c:y val="-2.9828486204325131E-2"/>
                </c:manualLayout>
              </c:layout>
              <c:dLblPos val="r"/>
              <c:showLegendKey val="0"/>
              <c:showVal val="1"/>
              <c:showCatName val="0"/>
              <c:showSerName val="0"/>
              <c:showPercent val="0"/>
              <c:showBubbleSize val="0"/>
            </c:dLbl>
            <c:dLbl>
              <c:idx val="2"/>
              <c:layout>
                <c:manualLayout>
                  <c:x val="-5.128205128205128E-2"/>
                  <c:y val="-2.6845637583893675E-2"/>
                </c:manualLayout>
              </c:layout>
              <c:dLblPos val="r"/>
              <c:showLegendKey val="0"/>
              <c:showVal val="1"/>
              <c:showCatName val="0"/>
              <c:showSerName val="0"/>
              <c:showPercent val="0"/>
              <c:showBubbleSize val="0"/>
            </c:dLbl>
            <c:txPr>
              <a:bodyPr/>
              <a:lstStyle/>
              <a:p>
                <a:pPr>
                  <a:defRPr sz="1400"/>
                </a:pPr>
                <a:endParaRPr lang="ja-JP"/>
              </a:p>
            </c:txPr>
            <c:showLegendKey val="0"/>
            <c:showVal val="1"/>
            <c:showCatName val="0"/>
            <c:showSerName val="0"/>
            <c:showPercent val="0"/>
            <c:showBubbleSize val="0"/>
            <c:showLeaderLines val="0"/>
          </c:dLbls>
          <c:cat>
            <c:strRef>
              <c:f>'平均要介護度（H20.11）'!$M$6:$M$11</c:f>
              <c:strCache>
                <c:ptCount val="6"/>
                <c:pt idx="0">
                  <c:v>65～69歳</c:v>
                </c:pt>
                <c:pt idx="1">
                  <c:v>70～74歳</c:v>
                </c:pt>
                <c:pt idx="2">
                  <c:v>75～79歳</c:v>
                </c:pt>
                <c:pt idx="3">
                  <c:v>80～84歳</c:v>
                </c:pt>
                <c:pt idx="4">
                  <c:v>85～89歳</c:v>
                </c:pt>
                <c:pt idx="5">
                  <c:v>90歳以上</c:v>
                </c:pt>
              </c:strCache>
            </c:strRef>
          </c:cat>
          <c:val>
            <c:numRef>
              <c:f>'平均要介護度（H20.11）'!$P$6:$P$11</c:f>
              <c:numCache>
                <c:formatCode>#,##0.0_ </c:formatCode>
                <c:ptCount val="6"/>
                <c:pt idx="0">
                  <c:v>2.6224818214328289</c:v>
                </c:pt>
                <c:pt idx="1">
                  <c:v>6.3370069605568355</c:v>
                </c:pt>
                <c:pt idx="2">
                  <c:v>13.69318181818182</c:v>
                </c:pt>
                <c:pt idx="3">
                  <c:v>26.904200094384127</c:v>
                </c:pt>
                <c:pt idx="4">
                  <c:v>45.886646629453892</c:v>
                </c:pt>
                <c:pt idx="5">
                  <c:v>68.012048192768773</c:v>
                </c:pt>
              </c:numCache>
            </c:numRef>
          </c:val>
          <c:smooth val="0"/>
        </c:ser>
        <c:dLbls>
          <c:showLegendKey val="0"/>
          <c:showVal val="1"/>
          <c:showCatName val="0"/>
          <c:showSerName val="0"/>
          <c:showPercent val="0"/>
          <c:showBubbleSize val="0"/>
        </c:dLbls>
        <c:marker val="1"/>
        <c:smooth val="0"/>
        <c:axId val="87495040"/>
        <c:axId val="87496576"/>
      </c:lineChart>
      <c:catAx>
        <c:axId val="87481728"/>
        <c:scaling>
          <c:orientation val="minMax"/>
        </c:scaling>
        <c:delete val="0"/>
        <c:axPos val="b"/>
        <c:numFmt formatCode="General" sourceLinked="1"/>
        <c:majorTickMark val="out"/>
        <c:minorTickMark val="none"/>
        <c:tickLblPos val="nextTo"/>
        <c:txPr>
          <a:bodyPr/>
          <a:lstStyle/>
          <a:p>
            <a:pPr>
              <a:defRPr sz="1400"/>
            </a:pPr>
            <a:endParaRPr lang="ja-JP"/>
          </a:p>
        </c:txPr>
        <c:crossAx val="87484672"/>
        <c:crosses val="autoZero"/>
        <c:auto val="1"/>
        <c:lblAlgn val="ctr"/>
        <c:lblOffset val="100"/>
        <c:noMultiLvlLbl val="0"/>
      </c:catAx>
      <c:valAx>
        <c:axId val="87484672"/>
        <c:scaling>
          <c:orientation val="minMax"/>
        </c:scaling>
        <c:delete val="0"/>
        <c:axPos val="l"/>
        <c:majorGridlines/>
        <c:title>
          <c:tx>
            <c:rich>
              <a:bodyPr rot="0" vert="horz"/>
              <a:lstStyle/>
              <a:p>
                <a:pPr>
                  <a:defRPr sz="1400"/>
                </a:pPr>
                <a:r>
                  <a:rPr lang="ja-JP" altLang="en-US" sz="1400"/>
                  <a:t>万人</a:t>
                </a:r>
              </a:p>
            </c:rich>
          </c:tx>
          <c:layout>
            <c:manualLayout>
              <c:xMode val="edge"/>
              <c:yMode val="edge"/>
              <c:x val="1.1997489606855641E-3"/>
              <c:y val="5.1718285214349034E-2"/>
            </c:manualLayout>
          </c:layout>
          <c:overlay val="0"/>
        </c:title>
        <c:numFmt formatCode="#,##0_ " sourceLinked="1"/>
        <c:majorTickMark val="out"/>
        <c:minorTickMark val="none"/>
        <c:tickLblPos val="nextTo"/>
        <c:txPr>
          <a:bodyPr/>
          <a:lstStyle/>
          <a:p>
            <a:pPr>
              <a:defRPr sz="1400"/>
            </a:pPr>
            <a:endParaRPr lang="ja-JP"/>
          </a:p>
        </c:txPr>
        <c:crossAx val="87481728"/>
        <c:crosses val="autoZero"/>
        <c:crossBetween val="between"/>
      </c:valAx>
      <c:catAx>
        <c:axId val="87495040"/>
        <c:scaling>
          <c:orientation val="minMax"/>
        </c:scaling>
        <c:delete val="1"/>
        <c:axPos val="b"/>
        <c:majorTickMark val="out"/>
        <c:minorTickMark val="none"/>
        <c:tickLblPos val="none"/>
        <c:crossAx val="87496576"/>
        <c:crosses val="autoZero"/>
        <c:auto val="1"/>
        <c:lblAlgn val="ctr"/>
        <c:lblOffset val="100"/>
        <c:noMultiLvlLbl val="0"/>
      </c:catAx>
      <c:valAx>
        <c:axId val="87496576"/>
        <c:scaling>
          <c:orientation val="minMax"/>
          <c:max val="90"/>
          <c:min val="0"/>
        </c:scaling>
        <c:delete val="0"/>
        <c:axPos val="r"/>
        <c:title>
          <c:tx>
            <c:rich>
              <a:bodyPr rot="0" vert="horz"/>
              <a:lstStyle/>
              <a:p>
                <a:pPr>
                  <a:defRPr sz="1400"/>
                </a:pPr>
                <a:r>
                  <a:rPr lang="ja-JP" altLang="en-US" sz="1400"/>
                  <a:t>％</a:t>
                </a:r>
              </a:p>
            </c:rich>
          </c:tx>
          <c:layout>
            <c:manualLayout>
              <c:xMode val="edge"/>
              <c:yMode val="edge"/>
              <c:x val="0.95363599986183545"/>
              <c:y val="5.1718285214349034E-2"/>
            </c:manualLayout>
          </c:layout>
          <c:overlay val="0"/>
        </c:title>
        <c:numFmt formatCode="#,##0_ " sourceLinked="0"/>
        <c:majorTickMark val="out"/>
        <c:minorTickMark val="none"/>
        <c:tickLblPos val="nextTo"/>
        <c:txPr>
          <a:bodyPr/>
          <a:lstStyle/>
          <a:p>
            <a:pPr>
              <a:defRPr sz="1400"/>
            </a:pPr>
            <a:endParaRPr lang="ja-JP"/>
          </a:p>
        </c:txPr>
        <c:crossAx val="87495040"/>
        <c:crosses val="max"/>
        <c:crossBetween val="between"/>
      </c:valAx>
    </c:plotArea>
    <c:legend>
      <c:legendPos val="b"/>
      <c:layout>
        <c:manualLayout>
          <c:xMode val="edge"/>
          <c:yMode val="edge"/>
          <c:x val="0.60655270655270654"/>
          <c:y val="0.91080402449693787"/>
          <c:w val="0.32820512820512826"/>
          <c:h val="6.6973753280839876E-2"/>
        </c:manualLayout>
      </c:layout>
      <c:overlay val="0"/>
      <c:txPr>
        <a:bodyPr/>
        <a:lstStyle/>
        <a:p>
          <a:pPr>
            <a:defRPr sz="1400"/>
          </a:pPr>
          <a:endParaRPr lang="ja-JP"/>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'40～ (4)'!$A$11</c:f>
              <c:strCache>
                <c:ptCount val="1"/>
                <c:pt idx="0">
                  <c:v>40歳～64歳</c:v>
                </c:pt>
              </c:strCache>
            </c:strRef>
          </c:tx>
          <c:spPr>
            <a:solidFill>
              <a:srgbClr val="FFCC00"/>
            </a:solidFill>
          </c:spPr>
          <c:invertIfNegative val="0"/>
          <c:dLbls>
            <c:dLbl>
              <c:idx val="0"/>
              <c:layout>
                <c:manualLayout>
                  <c:x val="2.5273591604232271E-3"/>
                  <c:y val="-5.0792643086643448E-2"/>
                </c:manualLayout>
              </c:layout>
              <c:dLblPos val="ctr"/>
              <c:showLegendKey val="0"/>
              <c:showVal val="1"/>
              <c:showCatName val="0"/>
              <c:showSerName val="0"/>
              <c:showPercent val="0"/>
              <c:showBubbleSize val="0"/>
            </c:dLbl>
            <c:dLbl>
              <c:idx val="1"/>
              <c:layout>
                <c:manualLayout>
                  <c:x val="-2.5273591604232271E-3"/>
                  <c:y val="-2.6732970045601816E-2"/>
                </c:manualLayout>
              </c:layout>
              <c:dLblPos val="ctr"/>
              <c:showLegendKey val="0"/>
              <c:showVal val="1"/>
              <c:showCatName val="0"/>
              <c:showSerName val="0"/>
              <c:showPercent val="0"/>
              <c:showBubbleSize val="0"/>
            </c:dLbl>
            <c:dLbl>
              <c:idx val="2"/>
              <c:layout>
                <c:manualLayout>
                  <c:x val="-2.5273591604232271E-3"/>
                  <c:y val="-1.0693188018240726E-2"/>
                </c:manualLayout>
              </c:layout>
              <c:dLblPos val="ctr"/>
              <c:showLegendKey val="0"/>
              <c:showVal val="1"/>
              <c:showCatName val="0"/>
              <c:showSerName val="0"/>
              <c:showPercent val="0"/>
              <c:showBubbleSize val="0"/>
            </c:dLbl>
            <c:dLbl>
              <c:idx val="4"/>
              <c:layout>
                <c:manualLayout>
                  <c:x val="4.6334382682349887E-17"/>
                  <c:y val="1.3366485022800908E-2"/>
                </c:manualLayout>
              </c:layout>
              <c:dLblPos val="ctr"/>
              <c:showLegendKey val="0"/>
              <c:showVal val="1"/>
              <c:showCatName val="0"/>
              <c:showSerName val="0"/>
              <c:showPercent val="0"/>
              <c:showBubbleSize val="0"/>
            </c:dLbl>
            <c:dLbl>
              <c:idx val="5"/>
              <c:layout>
                <c:manualLayout>
                  <c:x val="0"/>
                  <c:y val="2.6732970045601816E-2"/>
                </c:manualLayout>
              </c:layout>
              <c:dLblPos val="ctr"/>
              <c:showLegendKey val="0"/>
              <c:showVal val="1"/>
              <c:showCatName val="0"/>
              <c:showSerName val="0"/>
              <c:showPercent val="0"/>
              <c:showBubbleSize val="0"/>
            </c:dLbl>
            <c:dLbl>
              <c:idx val="9"/>
              <c:layout>
                <c:manualLayout>
                  <c:x val="-9.2668765364699775E-17"/>
                  <c:y val="1.3366485022800908E-2"/>
                </c:manualLayout>
              </c:layout>
              <c:dLblPos val="ctr"/>
              <c:showLegendKey val="0"/>
              <c:showVal val="1"/>
              <c:showCatName val="0"/>
              <c:showSerName val="0"/>
              <c:showPercent val="0"/>
              <c:showBubbleSize val="0"/>
            </c:dLbl>
            <c:dLbl>
              <c:idx val="10"/>
              <c:layout>
                <c:manualLayout>
                  <c:x val="2.5273591604232271E-3"/>
                  <c:y val="1.8713079031921272E-2"/>
                </c:manualLayout>
              </c:layout>
              <c:dLblPos val="ctr"/>
              <c:showLegendKey val="0"/>
              <c:showVal val="1"/>
              <c:showCatName val="0"/>
              <c:showSerName val="0"/>
              <c:showPercent val="0"/>
              <c:showBubbleSize val="0"/>
            </c:dLbl>
            <c:dLbl>
              <c:idx val="11"/>
              <c:layout>
                <c:manualLayout>
                  <c:x val="-2.5273591604232271E-3"/>
                  <c:y val="4.5445838581695958E-2"/>
                </c:manualLayout>
              </c:layout>
              <c:dLblPos val="ctr"/>
              <c:showLegendKey val="0"/>
              <c:showVal val="1"/>
              <c:showCatName val="0"/>
              <c:showSerName val="0"/>
              <c:showPercent val="0"/>
              <c:showBubbleSize val="0"/>
            </c:dLbl>
            <c:dLbl>
              <c:idx val="12"/>
              <c:layout>
                <c:manualLayout>
                  <c:x val="0"/>
                  <c:y val="5.3465940091203729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(4)'!$B$11:$N$11</c:f>
              <c:numCache>
                <c:formatCode>#,##0_ </c:formatCode>
                <c:ptCount val="13"/>
                <c:pt idx="0">
                  <c:v>4370.6817000000001</c:v>
                </c:pt>
                <c:pt idx="1">
                  <c:v>4356.6472999999996</c:v>
                </c:pt>
                <c:pt idx="2">
                  <c:v>4344.1505000000006</c:v>
                </c:pt>
                <c:pt idx="3">
                  <c:v>4250.0295999999998</c:v>
                </c:pt>
                <c:pt idx="4">
                  <c:v>4175.0897000000004</c:v>
                </c:pt>
                <c:pt idx="5">
                  <c:v>4111.6256999999996</c:v>
                </c:pt>
                <c:pt idx="6">
                  <c:v>3941.0290999999997</c:v>
                </c:pt>
                <c:pt idx="7">
                  <c:v>3680.2120000000004</c:v>
                </c:pt>
                <c:pt idx="8">
                  <c:v>3324.0097999999998</c:v>
                </c:pt>
                <c:pt idx="9">
                  <c:v>3076.5144</c:v>
                </c:pt>
                <c:pt idx="10">
                  <c:v>2895.9477000000002</c:v>
                </c:pt>
                <c:pt idx="11">
                  <c:v>2761.3964000000001</c:v>
                </c:pt>
                <c:pt idx="12">
                  <c:v>2596.0740000000001</c:v>
                </c:pt>
              </c:numCache>
            </c:numRef>
          </c:val>
        </c:ser>
        <c:ser>
          <c:idx val="1"/>
          <c:order val="1"/>
          <c:tx>
            <c:strRef>
              <c:f>'40～ (4)'!$A$12</c:f>
              <c:strCache>
                <c:ptCount val="1"/>
                <c:pt idx="0">
                  <c:v>64歳～74歳</c:v>
                </c:pt>
              </c:strCache>
            </c:strRef>
          </c:tx>
          <c:spPr>
            <a:solidFill>
              <a:srgbClr val="00CC00"/>
            </a:solidFill>
          </c:spPr>
          <c:invertIfNegative val="0"/>
          <c:dLbls>
            <c:dLbl>
              <c:idx val="0"/>
              <c:layout>
                <c:manualLayout>
                  <c:x val="2.5273591604232271E-3"/>
                  <c:y val="1.3366485022800908E-2"/>
                </c:manualLayout>
              </c:layout>
              <c:dLblPos val="ctr"/>
              <c:showLegendKey val="0"/>
              <c:showVal val="1"/>
              <c:showCatName val="0"/>
              <c:showSerName val="0"/>
              <c:showPercent val="0"/>
              <c:showBubbleSize val="0"/>
            </c:dLbl>
            <c:dLbl>
              <c:idx val="2"/>
              <c:layout>
                <c:manualLayout>
                  <c:x val="0"/>
                  <c:y val="-8.019891013680544E-3"/>
                </c:manualLayout>
              </c:layout>
              <c:dLblPos val="ctr"/>
              <c:showLegendKey val="0"/>
              <c:showVal val="1"/>
              <c:showCatName val="0"/>
              <c:showSerName val="0"/>
              <c:showPercent val="0"/>
              <c:showBubbleSize val="0"/>
            </c:dLbl>
            <c:dLbl>
              <c:idx val="3"/>
              <c:layout>
                <c:manualLayout>
                  <c:x val="0"/>
                  <c:y val="-2.4059673041041636E-2"/>
                </c:manualLayout>
              </c:layout>
              <c:dLblPos val="ctr"/>
              <c:showLegendKey val="0"/>
              <c:showVal val="1"/>
              <c:showCatName val="0"/>
              <c:showSerName val="0"/>
              <c:showPercent val="0"/>
              <c:showBubbleSize val="0"/>
            </c:dLbl>
            <c:dLbl>
              <c:idx val="4"/>
              <c:layout>
                <c:manualLayout>
                  <c:x val="4.6334382682349887E-17"/>
                  <c:y val="-8.019891013680544E-3"/>
                </c:manualLayout>
              </c:layout>
              <c:dLblPos val="ctr"/>
              <c:showLegendKey val="0"/>
              <c:showVal val="1"/>
              <c:showCatName val="0"/>
              <c:showSerName val="0"/>
              <c:showPercent val="0"/>
              <c:showBubbleSize val="0"/>
            </c:dLbl>
            <c:dLbl>
              <c:idx val="5"/>
              <c:layout>
                <c:manualLayout>
                  <c:x val="-2.5273591604232271E-3"/>
                  <c:y val="-5.346594009120363E-3"/>
                </c:manualLayout>
              </c:layout>
              <c:dLblPos val="ctr"/>
              <c:showLegendKey val="0"/>
              <c:showVal val="1"/>
              <c:showCatName val="0"/>
              <c:showSerName val="0"/>
              <c:showPercent val="0"/>
              <c:showBubbleSize val="0"/>
            </c:dLbl>
            <c:dLbl>
              <c:idx val="7"/>
              <c:layout>
                <c:manualLayout>
                  <c:x val="0"/>
                  <c:y val="-2.4059673041041636E-2"/>
                </c:manualLayout>
              </c:layout>
              <c:dLblPos val="ctr"/>
              <c:showLegendKey val="0"/>
              <c:showVal val="1"/>
              <c:showCatName val="0"/>
              <c:showSerName val="0"/>
              <c:showPercent val="0"/>
              <c:showBubbleSize val="0"/>
            </c:dLbl>
            <c:dLbl>
              <c:idx val="8"/>
              <c:layout>
                <c:manualLayout>
                  <c:x val="2.5273591604232271E-3"/>
                  <c:y val="-4.811934608208327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1302.8421000000003</c:v>
                </c:pt>
                <c:pt idx="1">
                  <c:v>1412.1619000000001</c:v>
                </c:pt>
                <c:pt idx="2">
                  <c:v>1529.0026000000003</c:v>
                </c:pt>
                <c:pt idx="3">
                  <c:v>1749.3674999999998</c:v>
                </c:pt>
                <c:pt idx="4">
                  <c:v>1733.3796000000002</c:v>
                </c:pt>
                <c:pt idx="5">
                  <c:v>1478.7849999999999</c:v>
                </c:pt>
                <c:pt idx="6">
                  <c:v>1406.5432000000001</c:v>
                </c:pt>
                <c:pt idx="7">
                  <c:v>1495.2788</c:v>
                </c:pt>
                <c:pt idx="8">
                  <c:v>1644.8169000000003</c:v>
                </c:pt>
                <c:pt idx="9">
                  <c:v>1599.7041000000002</c:v>
                </c:pt>
                <c:pt idx="10">
                  <c:v>1382.9528</c:v>
                </c:pt>
                <c:pt idx="11">
                  <c:v>1224.6497999999999</c:v>
                </c:pt>
                <c:pt idx="12">
                  <c:v>1127.9451000000001</c:v>
                </c:pt>
              </c:numCache>
            </c:numRef>
          </c:val>
        </c:ser>
        <c:ser>
          <c:idx val="2"/>
          <c:order val="2"/>
          <c:tx>
            <c:strRef>
              <c:f>'40～ (4)'!$A$13</c:f>
              <c:strCache>
                <c:ptCount val="1"/>
                <c:pt idx="0">
                  <c:v>75歳～84歳</c:v>
                </c:pt>
              </c:strCache>
            </c:strRef>
          </c:tx>
          <c:spPr>
            <a:solidFill>
              <a:srgbClr val="66FFFF"/>
            </a:solidFill>
          </c:spPr>
          <c:invertIfNegative val="0"/>
          <c:dLbls>
            <c:dLbl>
              <c:idx val="3"/>
              <c:layout>
                <c:manualLayout>
                  <c:x val="0"/>
                  <c:y val="-1.0693188018240726E-2"/>
                </c:manualLayout>
              </c:layout>
              <c:dLblPos val="ctr"/>
              <c:showLegendKey val="0"/>
              <c:showVal val="1"/>
              <c:showCatName val="0"/>
              <c:showSerName val="0"/>
              <c:showPercent val="0"/>
              <c:showBubbleSize val="0"/>
            </c:dLbl>
            <c:dLbl>
              <c:idx val="7"/>
              <c:layout>
                <c:manualLayout>
                  <c:x val="0"/>
                  <c:y val="-1.0693188018240726E-2"/>
                </c:manualLayout>
              </c:layout>
              <c:dLblPos val="ctr"/>
              <c:showLegendKey val="0"/>
              <c:showVal val="1"/>
              <c:showCatName val="0"/>
              <c:showSerName val="0"/>
              <c:showPercent val="0"/>
              <c:showBubbleSize val="0"/>
            </c:dLbl>
            <c:dLbl>
              <c:idx val="8"/>
              <c:layout>
                <c:manualLayout>
                  <c:x val="0"/>
                  <c:y val="-2.4059673041041636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(4)'!$B$13:$N$13</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3"/>
          <c:order val="3"/>
          <c:tx>
            <c:strRef>
              <c:f>'40～ (4)'!$A$14</c:f>
              <c:strCache>
                <c:ptCount val="1"/>
                <c:pt idx="0">
                  <c:v>85歳～</c:v>
                </c:pt>
              </c:strCache>
            </c:strRef>
          </c:tx>
          <c:spPr>
            <a:solidFill>
              <a:srgbClr val="FF66FF"/>
            </a:solidFill>
          </c:spPr>
          <c:invertIfNegative val="0"/>
          <c:dLbls>
            <c:dLbl>
              <c:idx val="7"/>
              <c:layout>
                <c:manualLayout>
                  <c:x val="7.5820774812696817E-3"/>
                  <c:y val="-2.1386376036481452E-2"/>
                </c:manualLayout>
              </c:layout>
              <c:dLblPos val="ctr"/>
              <c:showLegendKey val="0"/>
              <c:showVal val="1"/>
              <c:showCatName val="0"/>
              <c:showSerName val="0"/>
              <c:showPercent val="0"/>
              <c:showBubbleSize val="0"/>
            </c:dLbl>
            <c:dLbl>
              <c:idx val="8"/>
              <c:layout>
                <c:manualLayout>
                  <c:x val="-5.0547183208464542E-3"/>
                  <c:y val="-2.4059673041041611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(4)'!$B$14:$N$14</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4"/>
          <c:order val="4"/>
          <c:tx>
            <c:strRef>
              <c:f>'40～ (4)'!$A$15</c:f>
              <c:strCache>
                <c:ptCount val="1"/>
                <c:pt idx="0">
                  <c:v>合計40歳～</c:v>
                </c:pt>
              </c:strCache>
            </c:strRef>
          </c:tx>
          <c:spPr>
            <a:noFill/>
            <a:ln>
              <a:noFill/>
            </a:ln>
          </c:spPr>
          <c:invertIfNegative val="0"/>
          <c:dLbls>
            <c:dLbl>
              <c:idx val="4"/>
              <c:layout>
                <c:manualLayout>
                  <c:x val="-1.8905442538598942E-5"/>
                  <c:y val="7.3410630207666763E-2"/>
                </c:manualLayout>
              </c:layout>
              <c:dLblPos val="ctr"/>
              <c:showLegendKey val="0"/>
              <c:showVal val="1"/>
              <c:showCatName val="0"/>
              <c:showSerName val="0"/>
              <c:showPercent val="0"/>
              <c:showBubbleSize val="0"/>
            </c:dLbl>
            <c:txPr>
              <a:bodyPr/>
              <a:lstStyle/>
              <a:p>
                <a:pPr>
                  <a:defRPr sz="1050" b="1"/>
                </a:pPr>
                <a:endParaRPr lang="ja-JP"/>
              </a:p>
            </c:txPr>
            <c:dLblPos val="inBase"/>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(4)'!$B$15:$N$15</c:f>
              <c:numCache>
                <c:formatCode>#,##0_ </c:formatCode>
                <c:ptCount val="13"/>
                <c:pt idx="0">
                  <c:v>6574.7456000000011</c:v>
                </c:pt>
                <c:pt idx="1">
                  <c:v>6932.7459999999992</c:v>
                </c:pt>
                <c:pt idx="2">
                  <c:v>7292.5170000000016</c:v>
                </c:pt>
                <c:pt idx="3">
                  <c:v>7645.2164000000002</c:v>
                </c:pt>
                <c:pt idx="4">
                  <c:v>7787.4700000000012</c:v>
                </c:pt>
                <c:pt idx="5">
                  <c:v>7768.9744999999994</c:v>
                </c:pt>
                <c:pt idx="6">
                  <c:v>7625.9547999999995</c:v>
                </c:pt>
                <c:pt idx="7">
                  <c:v>7420.9301000000005</c:v>
                </c:pt>
                <c:pt idx="8">
                  <c:v>7191.82</c:v>
                </c:pt>
                <c:pt idx="9">
                  <c:v>6932.8977000000004</c:v>
                </c:pt>
                <c:pt idx="10">
                  <c:v>6663.5155999999997</c:v>
                </c:pt>
                <c:pt idx="11">
                  <c:v>6387.0572000000002</c:v>
                </c:pt>
                <c:pt idx="12">
                  <c:v>6060.2644999999993</c:v>
                </c:pt>
              </c:numCache>
            </c:numRef>
          </c:val>
        </c:ser>
        <c:dLbls>
          <c:showLegendKey val="0"/>
          <c:showVal val="0"/>
          <c:showCatName val="0"/>
          <c:showSerName val="0"/>
          <c:showPercent val="0"/>
          <c:showBubbleSize val="0"/>
        </c:dLbls>
        <c:gapWidth val="150"/>
        <c:overlap val="100"/>
        <c:axId val="26894720"/>
        <c:axId val="26896256"/>
      </c:barChart>
      <c:catAx>
        <c:axId val="26894720"/>
        <c:scaling>
          <c:orientation val="minMax"/>
        </c:scaling>
        <c:delete val="0"/>
        <c:axPos val="b"/>
        <c:numFmt formatCode="General" sourceLinked="1"/>
        <c:majorTickMark val="out"/>
        <c:minorTickMark val="none"/>
        <c:tickLblPos val="nextTo"/>
        <c:txPr>
          <a:bodyPr/>
          <a:lstStyle/>
          <a:p>
            <a:pPr>
              <a:defRPr sz="1050"/>
            </a:pPr>
            <a:endParaRPr lang="ja-JP"/>
          </a:p>
        </c:txPr>
        <c:crossAx val="26896256"/>
        <c:crosses val="autoZero"/>
        <c:auto val="1"/>
        <c:lblAlgn val="ctr"/>
        <c:lblOffset val="100"/>
        <c:noMultiLvlLbl val="0"/>
      </c:catAx>
      <c:valAx>
        <c:axId val="26896256"/>
        <c:scaling>
          <c:orientation val="minMax"/>
          <c:max val="9000"/>
        </c:scaling>
        <c:delete val="0"/>
        <c:axPos val="l"/>
        <c:majorGridlines/>
        <c:numFmt formatCode="#,##0_ " sourceLinked="1"/>
        <c:majorTickMark val="out"/>
        <c:minorTickMark val="none"/>
        <c:tickLblPos val="nextTo"/>
        <c:crossAx val="26894720"/>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3111245709671"/>
          <c:y val="4.5529632179987581E-2"/>
          <c:w val="0.85648843751521231"/>
          <c:h val="0.74507022500050091"/>
        </c:manualLayout>
      </c:layout>
      <c:barChart>
        <c:barDir val="col"/>
        <c:grouping val="stacked"/>
        <c:varyColors val="0"/>
        <c:ser>
          <c:idx val="0"/>
          <c:order val="0"/>
          <c:tx>
            <c:strRef>
              <c:f>'75～ (2)'!$A$12</c:f>
              <c:strCache>
                <c:ptCount val="1"/>
                <c:pt idx="0">
                  <c:v>75歳～84歳</c:v>
                </c:pt>
              </c:strCache>
            </c:strRef>
          </c:tx>
          <c:spPr>
            <a:solidFill>
              <a:srgbClr val="00FFFF"/>
            </a:solidFill>
          </c:spPr>
          <c:invertIfNegative val="0"/>
          <c:dLbls>
            <c:dLbl>
              <c:idx val="0"/>
              <c:layout>
                <c:manualLayout>
                  <c:x val="2.5641025641025641E-3"/>
                  <c:y val="2.2986739687943444E-2"/>
                </c:manualLayout>
              </c:layout>
              <c:showLegendKey val="0"/>
              <c:showVal val="1"/>
              <c:showCatName val="0"/>
              <c:showSerName val="0"/>
              <c:showPercent val="0"/>
              <c:showBubbleSize val="0"/>
            </c:dLbl>
            <c:dLbl>
              <c:idx val="1"/>
              <c:layout>
                <c:manualLayout>
                  <c:x val="-2.5641025641025641E-3"/>
                  <c:y val="1.78785753128449E-2"/>
                </c:manualLayout>
              </c:layout>
              <c:showLegendKey val="0"/>
              <c:showVal val="1"/>
              <c:showCatName val="0"/>
              <c:showSerName val="0"/>
              <c:showPercent val="0"/>
              <c:showBubbleSize val="0"/>
            </c:dLbl>
            <c:dLbl>
              <c:idx val="2"/>
              <c:layout>
                <c:manualLayout>
                  <c:x val="-5.1282051282051282E-3"/>
                  <c:y val="1.0216328750197087E-2"/>
                </c:manualLayout>
              </c:layout>
              <c:showLegendKey val="0"/>
              <c:showVal val="1"/>
              <c:showCatName val="0"/>
              <c:showSerName val="0"/>
              <c:showPercent val="0"/>
              <c:showBubbleSize val="0"/>
            </c:dLbl>
            <c:dLbl>
              <c:idx val="3"/>
              <c:layout>
                <c:manualLayout>
                  <c:x val="2.5641025641025641E-3"/>
                  <c:y val="-2.5540821875492717E-3"/>
                </c:manualLayout>
              </c:layout>
              <c:showLegendKey val="0"/>
              <c:showVal val="1"/>
              <c:showCatName val="0"/>
              <c:showSerName val="0"/>
              <c:showPercent val="0"/>
              <c:showBubbleSize val="0"/>
            </c:dLbl>
            <c:dLbl>
              <c:idx val="4"/>
              <c:layout>
                <c:manualLayout>
                  <c:x val="-4.7008003968073819E-17"/>
                  <c:y val="-1.532449312529563E-2"/>
                </c:manualLayout>
              </c:layout>
              <c:showLegendKey val="0"/>
              <c:showVal val="1"/>
              <c:showCatName val="0"/>
              <c:showSerName val="0"/>
              <c:showPercent val="0"/>
              <c:showBubbleSize val="0"/>
            </c:dLbl>
            <c:dLbl>
              <c:idx val="5"/>
              <c:layout>
                <c:manualLayout>
                  <c:x val="-7.6923076923076927E-3"/>
                  <c:y val="-1.532449312529563E-2"/>
                </c:manualLayout>
              </c:layout>
              <c:showLegendKey val="0"/>
              <c:showVal val="1"/>
              <c:showCatName val="0"/>
              <c:showSerName val="0"/>
              <c:showPercent val="0"/>
              <c:showBubbleSize val="0"/>
            </c:dLbl>
            <c:dLbl>
              <c:idx val="8"/>
              <c:layout>
                <c:manualLayout>
                  <c:x val="0"/>
                  <c:y val="2.8094904063041989E-2"/>
                </c:manualLayout>
              </c:layout>
              <c:showLegendKey val="0"/>
              <c:showVal val="1"/>
              <c:showCatName val="0"/>
              <c:showSerName val="0"/>
              <c:showPercent val="0"/>
              <c:showBubbleSize val="0"/>
            </c:dLbl>
            <c:dLbl>
              <c:idx val="10"/>
              <c:layout>
                <c:manualLayout>
                  <c:x val="-5.1282051282052219E-3"/>
                  <c:y val="-2.2986739687943444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1"/>
          <c:order val="1"/>
          <c:tx>
            <c:strRef>
              <c:f>'75～ (2)'!$A$13</c:f>
              <c:strCache>
                <c:ptCount val="1"/>
                <c:pt idx="0">
                  <c:v>85歳～</c:v>
                </c:pt>
              </c:strCache>
            </c:strRef>
          </c:tx>
          <c:spPr>
            <a:solidFill>
              <a:srgbClr val="FF6699"/>
            </a:solidFill>
          </c:spPr>
          <c:invertIfNegative val="0"/>
          <c:dLbls>
            <c:dLbl>
              <c:idx val="7"/>
              <c:layout>
                <c:manualLayout>
                  <c:x val="0"/>
                  <c:y val="1.2770410937746406E-2"/>
                </c:manualLayout>
              </c:layout>
              <c:showLegendKey val="0"/>
              <c:showVal val="1"/>
              <c:showCatName val="0"/>
              <c:showSerName val="0"/>
              <c:showPercent val="0"/>
              <c:showBubbleSize val="0"/>
            </c:dLbl>
            <c:dLbl>
              <c:idx val="8"/>
              <c:layout>
                <c:manualLayout>
                  <c:x val="-5.1282051282051282E-3"/>
                  <c:y val="3.3203068438140484E-2"/>
                </c:manualLayout>
              </c:layout>
              <c:showLegendKey val="0"/>
              <c:showVal val="1"/>
              <c:showCatName val="0"/>
              <c:showSerName val="0"/>
              <c:showPercent val="0"/>
              <c:showBubbleSize val="0"/>
            </c:dLbl>
            <c:dLbl>
              <c:idx val="9"/>
              <c:layout>
                <c:manualLayout>
                  <c:x val="-9.4016007936147637E-17"/>
                  <c:y val="1.2770410937746406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2"/>
          <c:order val="2"/>
          <c:tx>
            <c:strRef>
              <c:f>'75～ (2)'!$A$14</c:f>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dLbl>
            <c:spPr>
              <a:noFill/>
              <a:ln>
                <a:noFill/>
              </a:ln>
            </c:spPr>
            <c:txPr>
              <a:bodyPr/>
              <a:lstStyle/>
              <a:p>
                <a:pPr>
                  <a:defRPr sz="1050"/>
                </a:pPr>
                <a:endParaRPr lang="ja-JP"/>
              </a:p>
            </c:txPr>
            <c:dLblPos val="inBase"/>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1163.9367999999999</c:v>
                </c:pt>
                <c:pt idx="2">
                  <c:v>1419.3638999999998</c:v>
                </c:pt>
                <c:pt idx="3">
                  <c:v>1645.8193000000001</c:v>
                </c:pt>
                <c:pt idx="4">
                  <c:v>1879.0007000000001</c:v>
                </c:pt>
                <c:pt idx="5">
                  <c:v>2178.5638000000004</c:v>
                </c:pt>
                <c:pt idx="6">
                  <c:v>2278.3825000000002</c:v>
                </c:pt>
                <c:pt idx="7">
                  <c:v>2245.4393</c:v>
                </c:pt>
                <c:pt idx="8">
                  <c:v>2222.9933000000001</c:v>
                </c:pt>
                <c:pt idx="9">
                  <c:v>2256.6792</c:v>
                </c:pt>
                <c:pt idx="10">
                  <c:v>2384.6151</c:v>
                </c:pt>
                <c:pt idx="11">
                  <c:v>2401.0110000000004</c:v>
                </c:pt>
                <c:pt idx="12">
                  <c:v>2336.2453999999998</c:v>
                </c:pt>
              </c:numCache>
            </c:numRef>
          </c:val>
        </c:ser>
        <c:dLbls>
          <c:showLegendKey val="0"/>
          <c:showVal val="0"/>
          <c:showCatName val="0"/>
          <c:showSerName val="0"/>
          <c:showPercent val="0"/>
          <c:showBubbleSize val="0"/>
        </c:dLbls>
        <c:gapWidth val="150"/>
        <c:overlap val="100"/>
        <c:axId val="26775552"/>
        <c:axId val="26777088"/>
      </c:barChart>
      <c:catAx>
        <c:axId val="26775552"/>
        <c:scaling>
          <c:orientation val="minMax"/>
        </c:scaling>
        <c:delete val="0"/>
        <c:axPos val="b"/>
        <c:numFmt formatCode="General" sourceLinked="1"/>
        <c:majorTickMark val="out"/>
        <c:minorTickMark val="none"/>
        <c:tickLblPos val="nextTo"/>
        <c:txPr>
          <a:bodyPr/>
          <a:lstStyle/>
          <a:p>
            <a:pPr>
              <a:defRPr sz="1050"/>
            </a:pPr>
            <a:endParaRPr lang="ja-JP"/>
          </a:p>
        </c:txPr>
        <c:crossAx val="26777088"/>
        <c:crosses val="autoZero"/>
        <c:auto val="1"/>
        <c:lblAlgn val="ctr"/>
        <c:lblOffset val="100"/>
        <c:noMultiLvlLbl val="0"/>
      </c:catAx>
      <c:valAx>
        <c:axId val="26777088"/>
        <c:scaling>
          <c:orientation val="minMax"/>
          <c:max val="3000"/>
        </c:scaling>
        <c:delete val="0"/>
        <c:axPos val="l"/>
        <c:majorGridlines/>
        <c:numFmt formatCode="#,##0_ " sourceLinked="1"/>
        <c:majorTickMark val="out"/>
        <c:minorTickMark val="none"/>
        <c:tickLblPos val="nextTo"/>
        <c:txPr>
          <a:bodyPr/>
          <a:lstStyle/>
          <a:p>
            <a:pPr>
              <a:defRPr sz="1100"/>
            </a:pPr>
            <a:endParaRPr lang="ja-JP"/>
          </a:p>
        </c:txPr>
        <c:crossAx val="26775552"/>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04075818317739"/>
          <c:y val="0.15782721869595373"/>
          <c:w val="0.76202714764272894"/>
          <c:h val="0.45363953707849375"/>
        </c:manualLayout>
      </c:layout>
      <c:barChart>
        <c:barDir val="col"/>
        <c:grouping val="clustered"/>
        <c:varyColors val="0"/>
        <c:ser>
          <c:idx val="0"/>
          <c:order val="0"/>
          <c:tx>
            <c:strRef>
              <c:f>Sheet1!$B$1</c:f>
              <c:strCache>
                <c:ptCount val="1"/>
                <c:pt idx="0">
                  <c:v>大都市郊外Ａ団地</c:v>
                </c:pt>
              </c:strCache>
            </c:strRef>
          </c:tx>
          <c:invertIfNegative val="0"/>
          <c:dLbls>
            <c:dLbl>
              <c:idx val="0"/>
              <c:layout>
                <c:manualLayout>
                  <c:x val="-2.8222272395150898E-2"/>
                  <c:y val="6.3856318255867814E-3"/>
                </c:manualLayout>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cat>
            <c:strRef>
              <c:f>Sheet1!$A$2:$A$6</c:f>
              <c:strCache>
                <c:ptCount val="5"/>
                <c:pt idx="0">
                  <c:v>高齢単身世帯</c:v>
                </c:pt>
                <c:pt idx="1">
                  <c:v>その他単身世帯</c:v>
                </c:pt>
                <c:pt idx="2">
                  <c:v>高齢夫婦世帯</c:v>
                </c:pt>
                <c:pt idx="3">
                  <c:v>その他２人世帯</c:v>
                </c:pt>
                <c:pt idx="4">
                  <c:v>３人以上世帯</c:v>
                </c:pt>
              </c:strCache>
            </c:strRef>
          </c:cat>
          <c:val>
            <c:numRef>
              <c:f>Sheet1!$B$2:$B$6</c:f>
              <c:numCache>
                <c:formatCode>0.0_ </c:formatCode>
                <c:ptCount val="5"/>
                <c:pt idx="0">
                  <c:v>46.3</c:v>
                </c:pt>
                <c:pt idx="1">
                  <c:v>37.5</c:v>
                </c:pt>
                <c:pt idx="2">
                  <c:v>47.2</c:v>
                </c:pt>
                <c:pt idx="3">
                  <c:v>45.9</c:v>
                </c:pt>
                <c:pt idx="4">
                  <c:v>46.5</c:v>
                </c:pt>
              </c:numCache>
            </c:numRef>
          </c:val>
        </c:ser>
        <c:ser>
          <c:idx val="1"/>
          <c:order val="1"/>
          <c:tx>
            <c:strRef>
              <c:f>Sheet1!$C$1</c:f>
              <c:strCache>
                <c:ptCount val="1"/>
                <c:pt idx="0">
                  <c:v>Ｂ市中心市街地</c:v>
                </c:pt>
              </c:strCache>
            </c:strRef>
          </c:tx>
          <c:invertIfNegative val="0"/>
          <c:dLbls>
            <c:dLbl>
              <c:idx val="0"/>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cat>
            <c:strRef>
              <c:f>Sheet1!$A$2:$A$6</c:f>
              <c:strCache>
                <c:ptCount val="5"/>
                <c:pt idx="0">
                  <c:v>高齢単身世帯</c:v>
                </c:pt>
                <c:pt idx="1">
                  <c:v>その他単身世帯</c:v>
                </c:pt>
                <c:pt idx="2">
                  <c:v>高齢夫婦世帯</c:v>
                </c:pt>
                <c:pt idx="3">
                  <c:v>その他２人世帯</c:v>
                </c:pt>
                <c:pt idx="4">
                  <c:v>３人以上世帯</c:v>
                </c:pt>
              </c:strCache>
            </c:strRef>
          </c:cat>
          <c:val>
            <c:numRef>
              <c:f>Sheet1!$C$2:$C$6</c:f>
              <c:numCache>
                <c:formatCode>0.0_ </c:formatCode>
                <c:ptCount val="5"/>
                <c:pt idx="0">
                  <c:v>49.5</c:v>
                </c:pt>
                <c:pt idx="1">
                  <c:v>31.4</c:v>
                </c:pt>
                <c:pt idx="2">
                  <c:v>42.1</c:v>
                </c:pt>
                <c:pt idx="3">
                  <c:v>43.9</c:v>
                </c:pt>
                <c:pt idx="4">
                  <c:v>36.6</c:v>
                </c:pt>
              </c:numCache>
            </c:numRef>
          </c:val>
        </c:ser>
        <c:ser>
          <c:idx val="2"/>
          <c:order val="2"/>
          <c:tx>
            <c:strRef>
              <c:f>Sheet1!$D$1</c:f>
              <c:strCache>
                <c:ptCount val="1"/>
                <c:pt idx="0">
                  <c:v>Ｃ町全域</c:v>
                </c:pt>
              </c:strCache>
            </c:strRef>
          </c:tx>
          <c:invertIfNegative val="0"/>
          <c:dLbls>
            <c:dLbl>
              <c:idx val="0"/>
              <c:layout>
                <c:manualLayout>
                  <c:x val="3.1044499634666017E-2"/>
                  <c:y val="0"/>
                </c:manualLayout>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000"/>
                </a:pPr>
                <a:endParaRPr lang="ja-JP"/>
              </a:p>
            </c:txPr>
            <c:showLegendKey val="0"/>
            <c:showVal val="0"/>
            <c:showCatName val="0"/>
            <c:showSerName val="0"/>
            <c:showPercent val="0"/>
            <c:showBubbleSize val="0"/>
          </c:dLbls>
          <c:cat>
            <c:strRef>
              <c:f>Sheet1!$A$2:$A$6</c:f>
              <c:strCache>
                <c:ptCount val="5"/>
                <c:pt idx="0">
                  <c:v>高齢単身世帯</c:v>
                </c:pt>
                <c:pt idx="1">
                  <c:v>その他単身世帯</c:v>
                </c:pt>
                <c:pt idx="2">
                  <c:v>高齢夫婦世帯</c:v>
                </c:pt>
                <c:pt idx="3">
                  <c:v>その他２人世帯</c:v>
                </c:pt>
                <c:pt idx="4">
                  <c:v>３人以上世帯</c:v>
                </c:pt>
              </c:strCache>
            </c:strRef>
          </c:cat>
          <c:val>
            <c:numRef>
              <c:f>Sheet1!$D$2:$D$6</c:f>
              <c:numCache>
                <c:formatCode>0.0_ </c:formatCode>
                <c:ptCount val="5"/>
                <c:pt idx="0">
                  <c:v>56</c:v>
                </c:pt>
                <c:pt idx="1">
                  <c:v>42.2</c:v>
                </c:pt>
                <c:pt idx="2">
                  <c:v>51.2</c:v>
                </c:pt>
                <c:pt idx="3">
                  <c:v>45.5</c:v>
                </c:pt>
                <c:pt idx="4">
                  <c:v>38.4</c:v>
                </c:pt>
              </c:numCache>
            </c:numRef>
          </c:val>
        </c:ser>
        <c:dLbls>
          <c:showLegendKey val="0"/>
          <c:showVal val="0"/>
          <c:showCatName val="0"/>
          <c:showSerName val="0"/>
          <c:showPercent val="0"/>
          <c:showBubbleSize val="0"/>
        </c:dLbls>
        <c:gapWidth val="150"/>
        <c:axId val="87534976"/>
        <c:axId val="87544960"/>
      </c:barChart>
      <c:catAx>
        <c:axId val="87534976"/>
        <c:scaling>
          <c:orientation val="minMax"/>
        </c:scaling>
        <c:delete val="0"/>
        <c:axPos val="b"/>
        <c:majorTickMark val="out"/>
        <c:minorTickMark val="none"/>
        <c:tickLblPos val="nextTo"/>
        <c:txPr>
          <a:bodyPr/>
          <a:lstStyle/>
          <a:p>
            <a:pPr>
              <a:defRPr sz="1100" baseline="0">
                <a:latin typeface="ＭＳ Ｐゴシック" pitchFamily="50" charset="-128"/>
                <a:ea typeface="ＭＳ Ｐゴシック" pitchFamily="50" charset="-128"/>
              </a:defRPr>
            </a:pPr>
            <a:endParaRPr lang="ja-JP"/>
          </a:p>
        </c:txPr>
        <c:crossAx val="87544960"/>
        <c:crosses val="autoZero"/>
        <c:auto val="1"/>
        <c:lblAlgn val="ctr"/>
        <c:lblOffset val="100"/>
        <c:noMultiLvlLbl val="0"/>
      </c:catAx>
      <c:valAx>
        <c:axId val="87544960"/>
        <c:scaling>
          <c:orientation val="minMax"/>
        </c:scaling>
        <c:delete val="1"/>
        <c:axPos val="l"/>
        <c:majorGridlines/>
        <c:numFmt formatCode="0.0_ " sourceLinked="1"/>
        <c:majorTickMark val="out"/>
        <c:minorTickMark val="none"/>
        <c:tickLblPos val="none"/>
        <c:crossAx val="87534976"/>
        <c:crosses val="autoZero"/>
        <c:crossBetween val="between"/>
      </c:valAx>
    </c:plotArea>
    <c:legend>
      <c:legendPos val="r"/>
      <c:layout>
        <c:manualLayout>
          <c:xMode val="edge"/>
          <c:yMode val="edge"/>
          <c:x val="0"/>
          <c:y val="0.33541781892246125"/>
          <c:w val="0.28139717055920338"/>
          <c:h val="0.33159839456396872"/>
        </c:manualLayout>
      </c:layout>
      <c:overlay val="0"/>
      <c:txPr>
        <a:bodyPr/>
        <a:lstStyle/>
        <a:p>
          <a:pPr>
            <a:defRPr sz="1000"/>
          </a:pPr>
          <a:endParaRPr lang="ja-JP"/>
        </a:p>
      </c:txPr>
    </c:legend>
    <c:plotVisOnly val="1"/>
    <c:dispBlanksAs val="gap"/>
    <c:showDLblsOverMax val="0"/>
  </c:chart>
  <c:spPr>
    <a:ln>
      <a:solidFill>
        <a:srgbClr val="4F81BD">
          <a:shade val="50000"/>
        </a:srgbClr>
      </a:solidFill>
    </a:ln>
  </c:spPr>
  <c:txPr>
    <a:bodyPr/>
    <a:lstStyle/>
    <a:p>
      <a:pPr>
        <a:defRPr sz="1800"/>
      </a:pPr>
      <a:endParaRPr lang="ja-JP"/>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06717424415468"/>
          <c:y val="0.17139468388157444"/>
          <c:w val="0.75428902345517279"/>
          <c:h val="0.42114263170832344"/>
        </c:manualLayout>
      </c:layout>
      <c:barChart>
        <c:barDir val="col"/>
        <c:grouping val="stacked"/>
        <c:varyColors val="0"/>
        <c:ser>
          <c:idx val="0"/>
          <c:order val="0"/>
          <c:tx>
            <c:v>世帯主が65歳以上の単独世帯数</c:v>
          </c:tx>
          <c:spPr>
            <a:solidFill>
              <a:schemeClr val="accent5">
                <a:lumMod val="40000"/>
                <a:lumOff val="60000"/>
              </a:schemeClr>
            </a:solidFill>
            <a:ln w="19050">
              <a:solidFill>
                <a:schemeClr val="accent5">
                  <a:lumMod val="50000"/>
                </a:schemeClr>
              </a:solidFill>
            </a:ln>
          </c:spPr>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spPr>
            <a:solidFill>
              <a:schemeClr val="accent2">
                <a:lumMod val="60000"/>
                <a:lumOff val="40000"/>
              </a:schemeClr>
            </a:solidFill>
            <a:ln w="19050">
              <a:solidFill>
                <a:schemeClr val="accent2">
                  <a:lumMod val="50000"/>
                </a:schemeClr>
              </a:solidFill>
            </a:ln>
          </c:spPr>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6453.3220000001083</c:v>
                </c:pt>
                <c:pt idx="4">
                  <c:v>6327.991</c:v>
                </c:pt>
                <c:pt idx="5">
                  <c:v>6254.1450000000004</c:v>
                </c:pt>
              </c:numCache>
            </c:numRef>
          </c:val>
        </c:ser>
        <c:dLbls>
          <c:showLegendKey val="0"/>
          <c:showVal val="0"/>
          <c:showCatName val="0"/>
          <c:showSerName val="0"/>
          <c:showPercent val="0"/>
          <c:showBubbleSize val="0"/>
        </c:dLbls>
        <c:gapWidth val="150"/>
        <c:overlap val="100"/>
        <c:axId val="87689472"/>
        <c:axId val="87707648"/>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
              <c:idx val="0"/>
              <c:layout>
                <c:manualLayout>
                  <c:x val="-7.6923076923076927E-3"/>
                  <c:y val="-3.7793419778754743E-2"/>
                </c:manualLayout>
              </c:layout>
              <c:dLblPos val="r"/>
              <c:showLegendKey val="0"/>
              <c:showVal val="1"/>
              <c:showCatName val="0"/>
              <c:showSerName val="0"/>
              <c:showPercent val="0"/>
              <c:showBubbleSize val="0"/>
            </c:dLbl>
            <c:dLbl>
              <c:idx val="1"/>
              <c:layout>
                <c:manualLayout>
                  <c:x val="-5.1282051282050814E-3"/>
                  <c:y val="-3.3594150914448659E-2"/>
                </c:manualLayout>
              </c:layout>
              <c:dLblPos val="r"/>
              <c:showLegendKey val="0"/>
              <c:showVal val="1"/>
              <c:showCatName val="0"/>
              <c:showSerName val="0"/>
              <c:showPercent val="0"/>
              <c:showBubbleSize val="0"/>
            </c:dLbl>
            <c:dLbl>
              <c:idx val="2"/>
              <c:layout>
                <c:manualLayout>
                  <c:x val="0"/>
                  <c:y val="-3.3594150914448659E-2"/>
                </c:manualLayout>
              </c:layout>
              <c:dLblPos val="r"/>
              <c:showLegendKey val="0"/>
              <c:showVal val="1"/>
              <c:showCatName val="0"/>
              <c:showSerName val="0"/>
              <c:showPercent val="0"/>
              <c:showBubbleSize val="0"/>
            </c:dLbl>
            <c:dLbl>
              <c:idx val="3"/>
              <c:layout>
                <c:manualLayout>
                  <c:x val="2.5641025641025641E-3"/>
                  <c:y val="-2.5195613185836494E-2"/>
                </c:manualLayout>
              </c:layout>
              <c:dLblPos val="r"/>
              <c:showLegendKey val="0"/>
              <c:showVal val="1"/>
              <c:showCatName val="0"/>
              <c:showSerName val="0"/>
              <c:showPercent val="0"/>
              <c:showBubbleSize val="0"/>
            </c:dLbl>
            <c:dLbl>
              <c:idx val="4"/>
              <c:layout>
                <c:manualLayout>
                  <c:x val="0"/>
                  <c:y val="-4.6191957507366904E-2"/>
                </c:manualLayout>
              </c:layout>
              <c:dLblPos val="r"/>
              <c:showLegendKey val="0"/>
              <c:showVal val="1"/>
              <c:showCatName val="0"/>
              <c:showSerName val="0"/>
              <c:showPercent val="0"/>
              <c:showBubbleSize val="0"/>
            </c:dLbl>
            <c:dLbl>
              <c:idx val="5"/>
              <c:layout>
                <c:manualLayout>
                  <c:x val="-2.5641025641026582E-3"/>
                  <c:y val="-2.0996344321530414E-2"/>
                </c:manualLayout>
              </c:layout>
              <c:dLblPos val="r"/>
              <c:showLegendKey val="0"/>
              <c:showVal val="1"/>
              <c:showCatName val="0"/>
              <c:showSerName val="0"/>
              <c:showPercent val="0"/>
              <c:showBubbleSize val="0"/>
            </c:dLbl>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20.026676281978823</c:v>
                </c:pt>
                <c:pt idx="1">
                  <c:v>23.093754952390515</c:v>
                </c:pt>
                <c:pt idx="2">
                  <c:v>24.862755140498631</c:v>
                </c:pt>
                <c:pt idx="3">
                  <c:v>25.667838915252862</c:v>
                </c:pt>
                <c:pt idx="4">
                  <c:v>26.597400421346393</c:v>
                </c:pt>
                <c:pt idx="5">
                  <c:v>28.001697659869663</c:v>
                </c:pt>
              </c:numCache>
            </c:numRef>
          </c:val>
          <c:smooth val="0"/>
        </c:ser>
        <c:dLbls>
          <c:showLegendKey val="0"/>
          <c:showVal val="0"/>
          <c:showCatName val="0"/>
          <c:showSerName val="0"/>
          <c:showPercent val="0"/>
          <c:showBubbleSize val="0"/>
        </c:dLbls>
        <c:marker val="1"/>
        <c:smooth val="0"/>
        <c:axId val="87710720"/>
        <c:axId val="87709184"/>
      </c:lineChart>
      <c:catAx>
        <c:axId val="87689472"/>
        <c:scaling>
          <c:orientation val="minMax"/>
        </c:scaling>
        <c:delete val="0"/>
        <c:axPos val="b"/>
        <c:majorTickMark val="out"/>
        <c:minorTickMark val="none"/>
        <c:tickLblPos val="nextTo"/>
        <c:crossAx val="87707648"/>
        <c:crosses val="autoZero"/>
        <c:auto val="1"/>
        <c:lblAlgn val="ctr"/>
        <c:lblOffset val="100"/>
        <c:noMultiLvlLbl val="0"/>
      </c:catAx>
      <c:valAx>
        <c:axId val="87707648"/>
        <c:scaling>
          <c:orientation val="minMax"/>
        </c:scaling>
        <c:delete val="0"/>
        <c:axPos val="l"/>
        <c:majorGridlines/>
        <c:numFmt formatCode="#,##0_ " sourceLinked="1"/>
        <c:majorTickMark val="out"/>
        <c:minorTickMark val="none"/>
        <c:tickLblPos val="nextTo"/>
        <c:crossAx val="87689472"/>
        <c:crosses val="autoZero"/>
        <c:crossBetween val="between"/>
        <c:majorUnit val="5000"/>
      </c:valAx>
      <c:valAx>
        <c:axId val="87709184"/>
        <c:scaling>
          <c:orientation val="minMax"/>
        </c:scaling>
        <c:delete val="0"/>
        <c:axPos val="r"/>
        <c:numFmt formatCode="0.0_ " sourceLinked="1"/>
        <c:majorTickMark val="out"/>
        <c:minorTickMark val="none"/>
        <c:tickLblPos val="nextTo"/>
        <c:crossAx val="87710720"/>
        <c:crosses val="max"/>
        <c:crossBetween val="between"/>
        <c:majorUnit val="10"/>
      </c:valAx>
      <c:catAx>
        <c:axId val="87710720"/>
        <c:scaling>
          <c:orientation val="minMax"/>
        </c:scaling>
        <c:delete val="1"/>
        <c:axPos val="b"/>
        <c:majorTickMark val="out"/>
        <c:minorTickMark val="none"/>
        <c:tickLblPos val="none"/>
        <c:crossAx val="87709184"/>
        <c:crosses val="autoZero"/>
        <c:auto val="1"/>
        <c:lblAlgn val="ctr"/>
        <c:lblOffset val="100"/>
        <c:noMultiLvlLbl val="0"/>
      </c:catAx>
    </c:plotArea>
    <c:legend>
      <c:legendPos val="b"/>
      <c:layout>
        <c:manualLayout>
          <c:xMode val="edge"/>
          <c:yMode val="edge"/>
          <c:x val="3.7901953546117056E-2"/>
          <c:y val="0.67277033018164556"/>
          <c:w val="0.94043870731709633"/>
          <c:h val="0.20537835948166341"/>
        </c:manualLayout>
      </c:layout>
      <c:overlay val="0"/>
      <c:txPr>
        <a:bodyPr/>
        <a:lstStyle/>
        <a:p>
          <a:pPr>
            <a:defRPr sz="900"/>
          </a:pPr>
          <a:endParaRPr lang="ja-JP"/>
        </a:p>
      </c:txPr>
    </c:legend>
    <c:plotVisOnly val="1"/>
    <c:dispBlanksAs val="gap"/>
    <c:showDLblsOverMax val="0"/>
  </c:chart>
  <c:spPr>
    <a:ln>
      <a:solidFill>
        <a:schemeClr val="accent1">
          <a:shade val="50000"/>
        </a:schemeClr>
      </a:solid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dirty="0"/>
              <a:t>認知症高齢者数</a:t>
            </a:r>
            <a:r>
              <a:rPr lang="ja-JP" altLang="en-US" sz="1400" dirty="0" smtClean="0"/>
              <a:t>の将来推計</a:t>
            </a:r>
            <a:endParaRPr lang="en-US" altLang="ja-JP" sz="1400" dirty="0" smtClean="0"/>
          </a:p>
          <a:p>
            <a:pPr>
              <a:defRPr/>
            </a:pPr>
            <a:r>
              <a:rPr lang="ja-JP" altLang="en-US" sz="1400" dirty="0" smtClean="0"/>
              <a:t>（</a:t>
            </a:r>
            <a:r>
              <a:rPr lang="ja-JP" altLang="en-US" sz="1400" dirty="0"/>
              <a:t>単位：万人）</a:t>
            </a:r>
          </a:p>
        </c:rich>
      </c:tx>
      <c:layout/>
      <c:overlay val="0"/>
    </c:title>
    <c:autoTitleDeleted val="0"/>
    <c:plotArea>
      <c:layout>
        <c:manualLayout>
          <c:layoutTarget val="inner"/>
          <c:xMode val="edge"/>
          <c:yMode val="edge"/>
          <c:x val="0.15166370403288523"/>
          <c:y val="0.20703345371438031"/>
          <c:w val="0.84260766517085861"/>
          <c:h val="0.56321786895473147"/>
        </c:manualLayout>
      </c:layout>
      <c:barChart>
        <c:barDir val="col"/>
        <c:grouping val="stacked"/>
        <c:varyColors val="0"/>
        <c:ser>
          <c:idx val="0"/>
          <c:order val="0"/>
          <c:tx>
            <c:strRef>
              <c:f>Sheet1!$B$1</c:f>
              <c:strCache>
                <c:ptCount val="1"/>
                <c:pt idx="0">
                  <c:v>認知症高齢者数の将来推計（単位：万人）</c:v>
                </c:pt>
              </c:strCache>
            </c:strRef>
          </c:tx>
          <c:spPr>
            <a:solidFill>
              <a:schemeClr val="tx2">
                <a:lumMod val="40000"/>
                <a:lumOff val="60000"/>
              </a:schemeClr>
            </a:solidFill>
          </c:spPr>
          <c:invertIfNegative val="0"/>
          <c:dLbls>
            <c:txPr>
              <a:bodyPr/>
              <a:lstStyle/>
              <a:p>
                <a:pPr>
                  <a:defRPr sz="1400"/>
                </a:pPr>
                <a:endParaRPr lang="ja-JP"/>
              </a:p>
            </c:txPr>
            <c:showLegendKey val="0"/>
            <c:showVal val="1"/>
            <c:showCatName val="0"/>
            <c:showSerName val="0"/>
            <c:showPercent val="0"/>
            <c:showBubbleSize val="0"/>
            <c:showLeaderLines val="0"/>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ser>
          <c:idx val="1"/>
          <c:order val="1"/>
          <c:tx>
            <c:strRef>
              <c:f>Sheet1!$C$1</c:f>
              <c:strCache>
                <c:ptCount val="1"/>
                <c:pt idx="0">
                  <c:v>系列 2</c:v>
                </c:pt>
              </c:strCache>
            </c:strRef>
          </c:tx>
          <c:invertIfNegative val="0"/>
          <c:cat>
            <c:strRef>
              <c:f>Sheet1!$A$2:$A$5</c:f>
              <c:strCache>
                <c:ptCount val="4"/>
                <c:pt idx="0">
                  <c:v>2010年</c:v>
                </c:pt>
                <c:pt idx="1">
                  <c:v>2015年</c:v>
                </c:pt>
                <c:pt idx="2">
                  <c:v>2020年</c:v>
                </c:pt>
                <c:pt idx="3">
                  <c:v>2025年</c:v>
                </c:pt>
              </c:strCache>
            </c:strRef>
          </c:cat>
          <c:val>
            <c:numRef>
              <c:f>Sheet1!$C$2:$C$5</c:f>
            </c:numRef>
          </c:val>
        </c:ser>
        <c:ser>
          <c:idx val="2"/>
          <c:order val="2"/>
          <c:tx>
            <c:strRef>
              <c:f>Sheet1!$D$1</c:f>
              <c:strCache>
                <c:ptCount val="1"/>
                <c:pt idx="0">
                  <c:v>系列 3</c:v>
                </c:pt>
              </c:strCache>
            </c:strRef>
          </c:tx>
          <c:invertIfNegative val="0"/>
          <c:cat>
            <c:strRef>
              <c:f>Sheet1!$A$2:$A$5</c:f>
              <c:strCache>
                <c:ptCount val="4"/>
                <c:pt idx="0">
                  <c:v>2010年</c:v>
                </c:pt>
                <c:pt idx="1">
                  <c:v>2015年</c:v>
                </c:pt>
                <c:pt idx="2">
                  <c:v>2020年</c:v>
                </c:pt>
                <c:pt idx="3">
                  <c:v>2025年</c:v>
                </c:pt>
              </c:strCache>
            </c:strRef>
          </c:cat>
          <c:val>
            <c:numRef>
              <c:f>Sheet1!$D$2:$D$5</c:f>
            </c:numRef>
          </c:val>
        </c:ser>
        <c:dLbls>
          <c:showLegendKey val="0"/>
          <c:showVal val="0"/>
          <c:showCatName val="0"/>
          <c:showSerName val="0"/>
          <c:showPercent val="0"/>
          <c:showBubbleSize val="0"/>
        </c:dLbls>
        <c:gapWidth val="150"/>
        <c:overlap val="100"/>
        <c:axId val="89069056"/>
        <c:axId val="89070592"/>
      </c:barChart>
      <c:catAx>
        <c:axId val="89069056"/>
        <c:scaling>
          <c:orientation val="minMax"/>
        </c:scaling>
        <c:delete val="0"/>
        <c:axPos val="b"/>
        <c:majorTickMark val="out"/>
        <c:minorTickMark val="none"/>
        <c:tickLblPos val="nextTo"/>
        <c:txPr>
          <a:bodyPr/>
          <a:lstStyle/>
          <a:p>
            <a:pPr>
              <a:defRPr sz="1400"/>
            </a:pPr>
            <a:endParaRPr lang="ja-JP"/>
          </a:p>
        </c:txPr>
        <c:crossAx val="89070592"/>
        <c:crosses val="autoZero"/>
        <c:auto val="1"/>
        <c:lblAlgn val="ctr"/>
        <c:lblOffset val="100"/>
        <c:noMultiLvlLbl val="0"/>
      </c:catAx>
      <c:valAx>
        <c:axId val="89070592"/>
        <c:scaling>
          <c:orientation val="minMax"/>
        </c:scaling>
        <c:delete val="0"/>
        <c:axPos val="l"/>
        <c:majorGridlines/>
        <c:numFmt formatCode="General" sourceLinked="1"/>
        <c:majorTickMark val="out"/>
        <c:minorTickMark val="none"/>
        <c:tickLblPos val="nextTo"/>
        <c:txPr>
          <a:bodyPr/>
          <a:lstStyle/>
          <a:p>
            <a:pPr>
              <a:defRPr sz="1400" baseline="0"/>
            </a:pPr>
            <a:endParaRPr lang="ja-JP"/>
          </a:p>
        </c:txPr>
        <c:crossAx val="89069056"/>
        <c:crosses val="autoZero"/>
        <c:crossBetween val="between"/>
      </c:valAx>
    </c:plotArea>
    <c:plotVisOnly val="1"/>
    <c:dispBlanksAs val="gap"/>
    <c:showDLblsOverMax val="0"/>
  </c:chart>
  <c:spPr>
    <a:ln>
      <a:solidFill>
        <a:schemeClr val="tx2"/>
      </a:solidFill>
    </a:ln>
  </c:spPr>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0.5208</cdr:x>
      <cdr:y>0.05293</cdr:y>
    </cdr:from>
    <cdr:to>
      <cdr:x>0.66927</cdr:x>
      <cdr:y>0.71903</cdr:y>
    </cdr:to>
    <cdr:sp macro="" textlink="">
      <cdr:nvSpPr>
        <cdr:cNvPr id="2" name="角丸四角形 1"/>
        <cdr:cNvSpPr/>
      </cdr:nvSpPr>
      <cdr:spPr>
        <a:xfrm xmlns:a="http://schemas.openxmlformats.org/drawingml/2006/main">
          <a:off x="2439473" y="145207"/>
          <a:ext cx="695460" cy="1827231"/>
        </a:xfrm>
        <a:prstGeom xmlns:a="http://schemas.openxmlformats.org/drawingml/2006/main" prst="roundRect">
          <a:avLst/>
        </a:prstGeom>
        <a:noFill xmlns:a="http://schemas.openxmlformats.org/drawingml/2006/main"/>
        <a:ln xmlns:a="http://schemas.openxmlformats.org/drawingml/2006/main" w="508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lang="ja-JP" altLang="en-US">
            <a:solidFill>
              <a:prstClr val="white"/>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0.02145</cdr:y>
    </cdr:from>
    <cdr:to>
      <cdr:x>0.95419</cdr:x>
      <cdr:y>0.12682</cdr:y>
    </cdr:to>
    <cdr:sp macro="" textlink="">
      <cdr:nvSpPr>
        <cdr:cNvPr id="2" name="テキスト ボックス 9"/>
        <cdr:cNvSpPr txBox="1">
          <a:spLocks xmlns:a="http://schemas.openxmlformats.org/drawingml/2006/main" noChangeArrowheads="1"/>
        </cdr:cNvSpPr>
      </cdr:nvSpPr>
      <cdr:spPr bwMode="auto">
        <a:xfrm xmlns:a="http://schemas.openxmlformats.org/drawingml/2006/main">
          <a:off x="0" y="68918"/>
          <a:ext cx="4362557"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b="1" dirty="0" smtClean="0">
              <a:latin typeface="HG丸ｺﾞｼｯｸM-PRO" pitchFamily="50" charset="-128"/>
              <a:ea typeface="HG丸ｺﾞｼｯｸM-PRO" pitchFamily="50" charset="-128"/>
            </a:rPr>
            <a:t>　</a:t>
          </a:r>
          <a:r>
            <a:rPr lang="ja-JP" altLang="en-US" sz="1400" b="1" dirty="0" smtClean="0">
              <a:latin typeface="HG丸ｺﾞｼｯｸM-PRO" pitchFamily="50" charset="-128"/>
              <a:ea typeface="HG丸ｺﾞｼｯｸM-PRO" pitchFamily="50" charset="-128"/>
            </a:rPr>
            <a:t>買い物で不便や苦労がある世帯の割合</a:t>
          </a:r>
          <a:endParaRPr lang="ja-JP" altLang="en-US" sz="1400" dirty="0">
            <a:latin typeface="HG丸ｺﾞｼｯｸM-PRO" pitchFamily="50" charset="-128"/>
            <a:ea typeface="HG丸ｺﾞｼｯｸM-PRO" pitchFamily="50" charset="-128"/>
          </a:endParaRPr>
        </a:p>
      </cdr:txBody>
    </cdr:sp>
  </cdr:relSizeAnchor>
  <cdr:relSizeAnchor xmlns:cdr="http://schemas.openxmlformats.org/drawingml/2006/chartDrawing">
    <cdr:from>
      <cdr:x>0.07634</cdr:x>
      <cdr:y>0.90874</cdr:y>
    </cdr:from>
    <cdr:to>
      <cdr:x>0.9055</cdr:x>
      <cdr:y>0.97579</cdr:y>
    </cdr:to>
    <cdr:sp macro="" textlink="">
      <cdr:nvSpPr>
        <cdr:cNvPr id="3" name="正方形/長方形 2"/>
        <cdr:cNvSpPr/>
      </cdr:nvSpPr>
      <cdr:spPr>
        <a:xfrm xmlns:a="http://schemas.openxmlformats.org/drawingml/2006/main">
          <a:off x="349026" y="2919760"/>
          <a:ext cx="3790926" cy="21544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fontAlgn="auto">
            <a:spcBef>
              <a:spcPts val="0"/>
            </a:spcBef>
            <a:spcAft>
              <a:spcPts val="0"/>
            </a:spcAft>
            <a:defRPr/>
          </a:pPr>
          <a:r>
            <a:rPr lang="ja-JP" altLang="en-US" sz="800" dirty="0" smtClean="0">
              <a:latin typeface="Corbel" pitchFamily="34" charset="0"/>
              <a:ea typeface="ＭＳ ゴシック" pitchFamily="49" charset="-128"/>
            </a:rPr>
            <a:t>平成</a:t>
          </a:r>
          <a:r>
            <a:rPr lang="en-US" altLang="ja-JP" sz="800" dirty="0" smtClean="0">
              <a:latin typeface="Corbel" pitchFamily="34" charset="0"/>
              <a:ea typeface="ＭＳ ゴシック" pitchFamily="49" charset="-128"/>
            </a:rPr>
            <a:t>23</a:t>
          </a:r>
          <a:r>
            <a:rPr lang="ja-JP" altLang="en-US" sz="800" dirty="0" smtClean="0">
              <a:latin typeface="Corbel" pitchFamily="34" charset="0"/>
              <a:ea typeface="ＭＳ ゴシック" pitchFamily="49" charset="-128"/>
            </a:rPr>
            <a:t>年、農林水産政策研究所、食料品アクセス問題の現状と対応方向</a:t>
          </a:r>
          <a:endParaRPr lang="en-US" altLang="ja-JP" sz="800" dirty="0">
            <a:latin typeface="Corbel" pitchFamily="34" charset="0"/>
            <a:ea typeface="ＭＳ ゴシック" pitchFamily="49" charset="-128"/>
          </a:endParaRPr>
        </a:p>
      </cdr:txBody>
    </cdr:sp>
  </cdr:relSizeAnchor>
  <cdr:relSizeAnchor xmlns:cdr="http://schemas.openxmlformats.org/drawingml/2006/chartDrawing">
    <cdr:from>
      <cdr:x>0.19968</cdr:x>
      <cdr:y>0.59425</cdr:y>
    </cdr:from>
    <cdr:to>
      <cdr:x>0.26886</cdr:x>
      <cdr:y>0.92356</cdr:y>
    </cdr:to>
    <cdr:sp macro="" textlink="">
      <cdr:nvSpPr>
        <cdr:cNvPr id="4" name="円/楕円 3"/>
        <cdr:cNvSpPr/>
      </cdr:nvSpPr>
      <cdr:spPr>
        <a:xfrm xmlns:a="http://schemas.openxmlformats.org/drawingml/2006/main" rot="18749879">
          <a:off x="669317" y="2091832"/>
          <a:ext cx="982050" cy="342674"/>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0.50525</cdr:x>
      <cdr:y>0.59541</cdr:y>
    </cdr:from>
    <cdr:to>
      <cdr:x>0.57389</cdr:x>
      <cdr:y>0.92374</cdr:y>
    </cdr:to>
    <cdr:sp macro="" textlink="">
      <cdr:nvSpPr>
        <cdr:cNvPr id="5" name="円/楕円 4"/>
        <cdr:cNvSpPr/>
      </cdr:nvSpPr>
      <cdr:spPr>
        <a:xfrm xmlns:a="http://schemas.openxmlformats.org/drawingml/2006/main" rot="18749879">
          <a:off x="2182956" y="2095173"/>
          <a:ext cx="979108" cy="339979"/>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ysClr val="window" lastClr="FFFFFF"/>
              </a:solidFill>
              <a:latin typeface="Calibri"/>
            </a:defRPr>
          </a:lvl1pPr>
          <a:lvl2pPr marL="457200" algn="l" defTabSz="914400" rtl="0" eaLnBrk="1" latinLnBrk="0" hangingPunct="1">
            <a:defRPr kumimoji="1" sz="1800" kern="1200">
              <a:solidFill>
                <a:sysClr val="window" lastClr="FFFFFF"/>
              </a:solidFill>
              <a:latin typeface="Calibri"/>
            </a:defRPr>
          </a:lvl2pPr>
          <a:lvl3pPr marL="914400" algn="l" defTabSz="914400" rtl="0" eaLnBrk="1" latinLnBrk="0" hangingPunct="1">
            <a:defRPr kumimoji="1" sz="1800" kern="1200">
              <a:solidFill>
                <a:sysClr val="window" lastClr="FFFFFF"/>
              </a:solidFill>
              <a:latin typeface="Calibri"/>
            </a:defRPr>
          </a:lvl3pPr>
          <a:lvl4pPr marL="1371600" algn="l" defTabSz="914400" rtl="0" eaLnBrk="1" latinLnBrk="0" hangingPunct="1">
            <a:defRPr kumimoji="1" sz="1800" kern="1200">
              <a:solidFill>
                <a:sysClr val="window" lastClr="FFFFFF"/>
              </a:solidFill>
              <a:latin typeface="Calibri"/>
            </a:defRPr>
          </a:lvl4pPr>
          <a:lvl5pPr marL="1828800" algn="l" defTabSz="914400" rtl="0" eaLnBrk="1" latinLnBrk="0" hangingPunct="1">
            <a:defRPr kumimoji="1" sz="1800" kern="1200">
              <a:solidFill>
                <a:sysClr val="window" lastClr="FFFFFF"/>
              </a:solidFill>
              <a:latin typeface="Calibri"/>
            </a:defRPr>
          </a:lvl5pPr>
          <a:lvl6pPr marL="2286000" algn="l" defTabSz="914400" rtl="0" eaLnBrk="1" latinLnBrk="0" hangingPunct="1">
            <a:defRPr kumimoji="1" sz="1800" kern="1200">
              <a:solidFill>
                <a:sysClr val="window" lastClr="FFFFFF"/>
              </a:solidFill>
              <a:latin typeface="Calibri"/>
            </a:defRPr>
          </a:lvl6pPr>
          <a:lvl7pPr marL="2743200" algn="l" defTabSz="914400" rtl="0" eaLnBrk="1" latinLnBrk="0" hangingPunct="1">
            <a:defRPr kumimoji="1" sz="1800" kern="1200">
              <a:solidFill>
                <a:sysClr val="window" lastClr="FFFFFF"/>
              </a:solidFill>
              <a:latin typeface="Calibri"/>
            </a:defRPr>
          </a:lvl7pPr>
          <a:lvl8pPr marL="3200400" algn="l" defTabSz="914400" rtl="0" eaLnBrk="1" latinLnBrk="0" hangingPunct="1">
            <a:defRPr kumimoji="1" sz="1800" kern="1200">
              <a:solidFill>
                <a:sysClr val="window" lastClr="FFFFFF"/>
              </a:solidFill>
              <a:latin typeface="Calibri"/>
            </a:defRPr>
          </a:lvl8pPr>
          <a:lvl9pPr marL="3657600" algn="l" defTabSz="914400" rtl="0" eaLnBrk="1" latinLnBrk="0" hangingPunct="1">
            <a:defRPr kumimoji="1" sz="1800" kern="1200">
              <a:solidFill>
                <a:sysClr val="window" lastClr="FFFFFF"/>
              </a:solidFill>
              <a:latin typeface="Calibri"/>
            </a:defRPr>
          </a:lvl9pPr>
        </a:lstStyle>
        <a:p xmlns:a="http://schemas.openxmlformats.org/drawingml/2006/main">
          <a:pPr algn="ctr"/>
          <a:endParaRPr kumimoji="1" lang="ja-JP" altLang="en-US"/>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0.10537</cdr:y>
    </cdr:to>
    <cdr:sp macro="" textlink="">
      <cdr:nvSpPr>
        <cdr:cNvPr id="2" name="テキスト ボックス 9"/>
        <cdr:cNvSpPr txBox="1">
          <a:spLocks xmlns:a="http://schemas.openxmlformats.org/drawingml/2006/main" noChangeArrowheads="1"/>
        </cdr:cNvSpPr>
      </cdr:nvSpPr>
      <cdr:spPr bwMode="auto">
        <a:xfrm xmlns:a="http://schemas.openxmlformats.org/drawingml/2006/main">
          <a:off x="0" y="0"/>
          <a:ext cx="4572000" cy="33855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1600" b="1" dirty="0" smtClean="0">
              <a:latin typeface="HG丸ｺﾞｼｯｸM-PRO" pitchFamily="50" charset="-128"/>
              <a:ea typeface="HG丸ｺﾞｼｯｸM-PRO" pitchFamily="50" charset="-128"/>
            </a:rPr>
            <a:t>　</a:t>
          </a:r>
          <a:r>
            <a:rPr lang="ja-JP" altLang="en-US" sz="1400" b="1" dirty="0" smtClean="0">
              <a:latin typeface="HG丸ｺﾞｼｯｸM-PRO" pitchFamily="50" charset="-128"/>
              <a:ea typeface="HG丸ｺﾞｼｯｸM-PRO" pitchFamily="50" charset="-128"/>
            </a:rPr>
            <a:t>高齢者世帯の年次推移</a:t>
          </a:r>
          <a:endParaRPr lang="ja-JP" altLang="en-US" sz="1400" dirty="0">
            <a:latin typeface="HG丸ｺﾞｼｯｸM-PRO" pitchFamily="50" charset="-128"/>
            <a:ea typeface="HG丸ｺﾞｼｯｸM-PRO" pitchFamily="50" charset="-128"/>
          </a:endParaRPr>
        </a:p>
      </cdr:txBody>
    </cdr:sp>
  </cdr:relSizeAnchor>
  <cdr:relSizeAnchor xmlns:cdr="http://schemas.openxmlformats.org/drawingml/2006/chartDrawing">
    <cdr:from>
      <cdr:x>0.07076</cdr:x>
      <cdr:y>0.87652</cdr:y>
    </cdr:from>
    <cdr:to>
      <cdr:x>1</cdr:x>
      <cdr:y>1</cdr:y>
    </cdr:to>
    <cdr:sp macro="" textlink="">
      <cdr:nvSpPr>
        <cdr:cNvPr id="4" name="正方形/長方形 3"/>
        <cdr:cNvSpPr/>
      </cdr:nvSpPr>
      <cdr:spPr>
        <a:xfrm xmlns:a="http://schemas.openxmlformats.org/drawingml/2006/main">
          <a:off x="323528" y="2880319"/>
          <a:ext cx="4248472" cy="40011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fontAlgn="auto">
            <a:spcBef>
              <a:spcPts val="0"/>
            </a:spcBef>
            <a:spcAft>
              <a:spcPts val="0"/>
            </a:spcAft>
            <a:defRPr/>
          </a:pPr>
          <a:r>
            <a:rPr lang="ja-JP" altLang="en-US" sz="1000" dirty="0" smtClean="0">
              <a:latin typeface="Corbel" pitchFamily="34" charset="0"/>
              <a:ea typeface="ＭＳ ゴシック" pitchFamily="49" charset="-128"/>
            </a:rPr>
            <a:t>国立社会保障・人口問題研究所、</a:t>
          </a:r>
          <a:endParaRPr lang="en-US" altLang="ja-JP" sz="1000" dirty="0" smtClean="0">
            <a:latin typeface="Corbel" pitchFamily="34" charset="0"/>
            <a:ea typeface="ＭＳ ゴシック" pitchFamily="49" charset="-128"/>
          </a:endParaRPr>
        </a:p>
        <a:p xmlns:a="http://schemas.openxmlformats.org/drawingml/2006/main">
          <a:pPr fontAlgn="auto">
            <a:spcBef>
              <a:spcPts val="0"/>
            </a:spcBef>
            <a:spcAft>
              <a:spcPts val="0"/>
            </a:spcAft>
            <a:defRPr/>
          </a:pPr>
          <a:r>
            <a:rPr lang="en-US" altLang="ja-JP" sz="1000" dirty="0" smtClean="0">
              <a:latin typeface="Corbel" pitchFamily="34" charset="0"/>
              <a:ea typeface="ＭＳ ゴシック" pitchFamily="49" charset="-128"/>
            </a:rPr>
            <a:t>2013(</a:t>
          </a:r>
          <a:r>
            <a:rPr lang="ja-JP" altLang="en-US" sz="1000" dirty="0" smtClean="0">
              <a:latin typeface="Corbel" pitchFamily="34" charset="0"/>
              <a:ea typeface="ＭＳ ゴシック" pitchFamily="49" charset="-128"/>
            </a:rPr>
            <a:t>平成</a:t>
          </a:r>
          <a:r>
            <a:rPr lang="en-US" altLang="ja-JP" sz="1000" dirty="0" smtClean="0">
              <a:latin typeface="Corbel" pitchFamily="34" charset="0"/>
              <a:ea typeface="ＭＳ ゴシック" pitchFamily="49" charset="-128"/>
            </a:rPr>
            <a:t>25)</a:t>
          </a:r>
          <a:r>
            <a:rPr lang="ja-JP" altLang="en-US" sz="1000" dirty="0" smtClean="0">
              <a:latin typeface="Corbel" pitchFamily="34" charset="0"/>
              <a:ea typeface="ＭＳ ゴシック" pitchFamily="49" charset="-128"/>
            </a:rPr>
            <a:t>年</a:t>
          </a:r>
          <a:r>
            <a:rPr lang="en-US" altLang="ja-JP" sz="1000" dirty="0" smtClean="0">
              <a:latin typeface="Corbel" pitchFamily="34" charset="0"/>
              <a:ea typeface="ＭＳ ゴシック" pitchFamily="49" charset="-128"/>
            </a:rPr>
            <a:t>1</a:t>
          </a:r>
          <a:r>
            <a:rPr lang="ja-JP" altLang="en-US" sz="1000" dirty="0" smtClean="0">
              <a:latin typeface="Corbel" pitchFamily="34" charset="0"/>
              <a:ea typeface="ＭＳ ゴシック" pitchFamily="49" charset="-128"/>
            </a:rPr>
            <a:t>月推計の「日本の世帯数の将来推計（全国推計）」</a:t>
          </a:r>
          <a:endParaRPr lang="en-US" altLang="ja-JP" sz="1000" dirty="0">
            <a:latin typeface="Corbel" pitchFamily="34" charset="0"/>
            <a:ea typeface="ＭＳ ゴシック" pitchFamily="49"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0.03582</cdr:x>
      <cdr:y>0.91888</cdr:y>
    </cdr:from>
    <cdr:to>
      <cdr:x>1</cdr:x>
      <cdr:y>0.99487</cdr:y>
    </cdr:to>
    <cdr:sp macro="" textlink="">
      <cdr:nvSpPr>
        <cdr:cNvPr id="3" name="テキスト ボックス 15"/>
        <cdr:cNvSpPr txBox="1"/>
      </cdr:nvSpPr>
      <cdr:spPr>
        <a:xfrm xmlns:a="http://schemas.openxmlformats.org/drawingml/2006/main">
          <a:off x="163769" y="2977502"/>
          <a:ext cx="4408231"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ja-JP" altLang="en-US" sz="1000" dirty="0" smtClean="0"/>
            <a:t>「認知症高齢者の日常生活自立度」</a:t>
          </a:r>
          <a:r>
            <a:rPr lang="en-US" altLang="ja-JP" sz="1000" dirty="0" smtClean="0"/>
            <a:t>Ⅱ</a:t>
          </a:r>
          <a:r>
            <a:rPr lang="ja-JP" altLang="en-US" sz="1000" dirty="0" smtClean="0"/>
            <a:t>以上の高齢者数について</a:t>
          </a:r>
          <a:r>
            <a:rPr lang="en-US" altLang="ja-JP" sz="1000" dirty="0" smtClean="0"/>
            <a:t>,</a:t>
          </a:r>
          <a:r>
            <a:rPr lang="ja-JP" altLang="en-US" sz="1000" dirty="0" smtClean="0"/>
            <a:t>厚生労働省</a:t>
          </a:r>
          <a:endParaRPr kumimoji="1" lang="ja-JP" altLang="en-US" sz="1000" dirty="0"/>
        </a:p>
      </cdr:txBody>
    </cdr:sp>
  </cdr:relSizeAnchor>
</c:userShapes>
</file>

<file path=ppt/drawings/drawing5.xml><?xml version="1.0" encoding="utf-8"?>
<c:userShapes xmlns:c="http://schemas.openxmlformats.org/drawingml/2006/chart">
  <cdr:relSizeAnchor xmlns:cdr="http://schemas.openxmlformats.org/drawingml/2006/chartDrawing">
    <cdr:from>
      <cdr:x>0.05416</cdr:x>
      <cdr:y>0.89915</cdr:y>
    </cdr:from>
    <cdr:to>
      <cdr:x>1</cdr:x>
      <cdr:y>1</cdr:y>
    </cdr:to>
    <cdr:sp macro="" textlink="">
      <cdr:nvSpPr>
        <cdr:cNvPr id="3" name="正方形/長方形 2"/>
        <cdr:cNvSpPr/>
      </cdr:nvSpPr>
      <cdr:spPr>
        <a:xfrm xmlns:a="http://schemas.openxmlformats.org/drawingml/2006/main">
          <a:off x="247620" y="3018438"/>
          <a:ext cx="4324380" cy="33855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fontAlgn="auto">
            <a:spcBef>
              <a:spcPts val="0"/>
            </a:spcBef>
            <a:spcAft>
              <a:spcPts val="0"/>
            </a:spcAft>
            <a:defRPr/>
          </a:pPr>
          <a:r>
            <a:rPr lang="ja-JP" altLang="en-US" sz="800" dirty="0" smtClean="0">
              <a:latin typeface="Corbel" pitchFamily="34" charset="0"/>
              <a:ea typeface="ＭＳ ゴシック" pitchFamily="49" charset="-128"/>
            </a:rPr>
            <a:t>平成</a:t>
          </a:r>
          <a:r>
            <a:rPr lang="en-US" altLang="ja-JP" sz="800" dirty="0" smtClean="0">
              <a:latin typeface="Corbel" pitchFamily="34" charset="0"/>
              <a:ea typeface="ＭＳ ゴシック" pitchFamily="49" charset="-128"/>
            </a:rPr>
            <a:t>23</a:t>
          </a:r>
          <a:r>
            <a:rPr lang="ja-JP" altLang="en-US" sz="800" dirty="0" smtClean="0">
              <a:latin typeface="Corbel" pitchFamily="34" charset="0"/>
              <a:ea typeface="ＭＳ ゴシック" pitchFamily="49" charset="-128"/>
            </a:rPr>
            <a:t>年度老健事業、１人暮らし高齢者・高齢者世帯の生活課題とその</a:t>
          </a:r>
          <a:endParaRPr lang="en-US" altLang="ja-JP" sz="800" dirty="0" smtClean="0">
            <a:latin typeface="Corbel" pitchFamily="34" charset="0"/>
            <a:ea typeface="ＭＳ ゴシック" pitchFamily="49" charset="-128"/>
          </a:endParaRPr>
        </a:p>
        <a:p xmlns:a="http://schemas.openxmlformats.org/drawingml/2006/main">
          <a:pPr fontAlgn="auto">
            <a:spcBef>
              <a:spcPts val="0"/>
            </a:spcBef>
            <a:spcAft>
              <a:spcPts val="0"/>
            </a:spcAft>
            <a:defRPr/>
          </a:pPr>
          <a:r>
            <a:rPr lang="ja-JP" altLang="en-US" sz="800" dirty="0" smtClean="0">
              <a:latin typeface="Corbel" pitchFamily="34" charset="0"/>
              <a:ea typeface="ＭＳ ゴシック" pitchFamily="49" charset="-128"/>
            </a:rPr>
            <a:t>支援方策に関する調査（みずほ総研）</a:t>
          </a:r>
          <a:endParaRPr lang="en-US" altLang="ja-JP" sz="800" dirty="0">
            <a:latin typeface="Corbel" pitchFamily="34" charset="0"/>
            <a:ea typeface="ＭＳ ゴシック" pitchFamily="49" charset="-128"/>
          </a:endParaRPr>
        </a:p>
      </cdr:txBody>
    </cdr:sp>
  </cdr:relSizeAnchor>
  <cdr:relSizeAnchor xmlns:cdr="http://schemas.openxmlformats.org/drawingml/2006/chartDrawing">
    <cdr:from>
      <cdr:x>0.91375</cdr:x>
      <cdr:y>0.87756</cdr:y>
    </cdr:from>
    <cdr:to>
      <cdr:x>1</cdr:x>
      <cdr:y>1</cdr:y>
    </cdr:to>
    <cdr:sp macro="" textlink="">
      <cdr:nvSpPr>
        <cdr:cNvPr id="5" name="スライド番号プレースホルダ 10"/>
        <cdr:cNvSpPr>
          <a:spLocks xmlns:a="http://schemas.openxmlformats.org/drawingml/2006/main" noGrp="1"/>
        </cdr:cNvSpPr>
      </cdr:nvSpPr>
      <cdr:spPr>
        <a:xfrm xmlns:a="http://schemas.openxmlformats.org/drawingml/2006/main">
          <a:off x="9545167" y="6504136"/>
          <a:ext cx="427197"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b="1" dirty="0" smtClean="0">
              <a:solidFill>
                <a:prstClr val="black"/>
              </a:solidFill>
              <a:latin typeface="+mn-ea"/>
            </a:rPr>
            <a:t>18</a:t>
          </a:r>
          <a:endParaRPr lang="ja-JP" altLang="en-US" sz="1800" b="1" dirty="0">
            <a:solidFill>
              <a:prstClr val="black"/>
            </a:solidFill>
            <a:latin typeface="+mn-ea"/>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0.40795</cdr:x>
      <cdr:y>0.16198</cdr:y>
    </cdr:from>
    <cdr:to>
      <cdr:x>0.51681</cdr:x>
      <cdr:y>0.2763</cdr:y>
    </cdr:to>
    <cdr:cxnSp macro="">
      <cdr:nvCxnSpPr>
        <cdr:cNvPr id="6" name="直線コネクタ 5"/>
        <cdr:cNvCxnSpPr/>
      </cdr:nvCxnSpPr>
      <cdr:spPr>
        <a:xfrm xmlns:a="http://schemas.openxmlformats.org/drawingml/2006/main" flipV="1">
          <a:off x="3508310" y="384917"/>
          <a:ext cx="936104" cy="271649"/>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0.65915</cdr:x>
      <cdr:y>0.16198</cdr:y>
    </cdr:from>
    <cdr:to>
      <cdr:x>0.75126</cdr:x>
      <cdr:y>0.28423</cdr:y>
    </cdr:to>
    <cdr:cxnSp macro="">
      <cdr:nvCxnSpPr>
        <cdr:cNvPr id="8" name="直線コネクタ 7"/>
        <cdr:cNvCxnSpPr/>
      </cdr:nvCxnSpPr>
      <cdr:spPr>
        <a:xfrm xmlns:a="http://schemas.openxmlformats.org/drawingml/2006/main" flipV="1">
          <a:off x="5668550" y="384917"/>
          <a:ext cx="792088"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0.93547</cdr:x>
      <cdr:y>0.16198</cdr:y>
    </cdr:from>
    <cdr:to>
      <cdr:x>0.95221</cdr:x>
      <cdr:y>0.28423</cdr:y>
    </cdr:to>
    <cdr:cxnSp macro="">
      <cdr:nvCxnSpPr>
        <cdr:cNvPr id="10" name="直線コネクタ 9"/>
        <cdr:cNvCxnSpPr/>
      </cdr:nvCxnSpPr>
      <cdr:spPr>
        <a:xfrm xmlns:a="http://schemas.openxmlformats.org/drawingml/2006/main">
          <a:off x="8044814" y="384917"/>
          <a:ext cx="144016"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2276B7C-4569-4E27-BD60-F8325AA75BD8}" type="datetimeFigureOut">
              <a:rPr kumimoji="1" lang="ja-JP" altLang="en-US" smtClean="0"/>
              <a:t>2015/3/31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5DDC63A-4E04-4CFF-87FB-F4E457F1D631}" type="slidenum">
              <a:rPr kumimoji="1" lang="ja-JP" altLang="en-US" smtClean="0"/>
              <a:t>‹#›</a:t>
            </a:fld>
            <a:endParaRPr kumimoji="1" lang="ja-JP" altLang="en-US"/>
          </a:p>
        </p:txBody>
      </p:sp>
    </p:spTree>
    <p:extLst>
      <p:ext uri="{BB962C8B-B14F-4D97-AF65-F5344CB8AC3E}">
        <p14:creationId xmlns:p14="http://schemas.microsoft.com/office/powerpoint/2010/main"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5688" tIns="47844" rIns="95688" bIns="4784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5688" tIns="47844" rIns="95688" bIns="47844" rtlCol="0"/>
          <a:lstStyle>
            <a:lvl1pPr algn="r">
              <a:defRPr sz="1300"/>
            </a:lvl1pPr>
          </a:lstStyle>
          <a:p>
            <a:fld id="{30B5B6DB-E5ED-43A6-A7A1-5659AE97A17A}" type="datetimeFigureOut">
              <a:rPr kumimoji="1" lang="ja-JP" altLang="en-US" smtClean="0"/>
              <a:t>2015/3/31</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88" tIns="47844" rIns="95688" bIns="47844"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88" tIns="47844" rIns="95688" bIns="478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5688" tIns="47844" rIns="95688" bIns="4784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5688" tIns="47844" rIns="95688" bIns="47844" rtlCol="0" anchor="b"/>
          <a:lstStyle>
            <a:lvl1pPr algn="r">
              <a:defRPr sz="1300"/>
            </a:lvl1pPr>
          </a:lstStyle>
          <a:p>
            <a:fld id="{6DBD21F5-9C51-43D2-8E34-71EB923BF425}" type="slidenum">
              <a:rPr kumimoji="1" lang="ja-JP" altLang="en-US" smtClean="0"/>
              <a:t>‹#›</a:t>
            </a:fld>
            <a:endParaRPr kumimoji="1" lang="ja-JP" altLang="en-US"/>
          </a:p>
        </p:txBody>
      </p:sp>
    </p:spTree>
    <p:extLst>
      <p:ext uri="{BB962C8B-B14F-4D97-AF65-F5344CB8AC3E}">
        <p14:creationId xmlns:p14="http://schemas.microsoft.com/office/powerpoint/2010/main"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0</a:t>
            </a:fld>
            <a:endParaRPr kumimoji="1" lang="ja-JP" altLang="en-US"/>
          </a:p>
        </p:txBody>
      </p:sp>
    </p:spTree>
    <p:extLst>
      <p:ext uri="{BB962C8B-B14F-4D97-AF65-F5344CB8AC3E}">
        <p14:creationId xmlns:p14="http://schemas.microsoft.com/office/powerpoint/2010/main" val="71775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a:xfrm>
            <a:off x="307258" y="4721187"/>
            <a:ext cx="6192687" cy="4856995"/>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378335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lang="ja-JP" altLang="ja-JP" dirty="0"/>
              <a:t>　</a:t>
            </a:r>
            <a:endParaRPr kumimoji="1" lang="ja-JP" altLang="en-US" dirty="0"/>
          </a:p>
        </p:txBody>
      </p:sp>
      <p:sp>
        <p:nvSpPr>
          <p:cNvPr id="4" name="スライド番号プレースホルダ 3"/>
          <p:cNvSpPr>
            <a:spLocks noGrp="1"/>
          </p:cNvSpPr>
          <p:nvPr>
            <p:ph type="sldNum" sz="quarter" idx="10"/>
          </p:nvPr>
        </p:nvSpPr>
        <p:spPr/>
        <p:txBody>
          <a:bodyPr/>
          <a:lstStyle/>
          <a:p>
            <a:fld id="{5E31ED63-A5EA-4CE3-8CDA-2FD463B09E91}" type="slidenum">
              <a:rPr lang="ja-JP" altLang="en-US" smtClean="0">
                <a:solidFill>
                  <a:prstClr val="black"/>
                </a:solidFill>
              </a:rPr>
              <a:pPr/>
              <a:t>22</a:t>
            </a:fld>
            <a:endParaRPr lang="ja-JP"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24</a:t>
            </a:fld>
            <a:endParaRPr lang="ja-JP" altLang="en-US">
              <a:solidFill>
                <a:prstClr val="black"/>
              </a:solidFill>
            </a:endParaRPr>
          </a:p>
        </p:txBody>
      </p:sp>
    </p:spTree>
    <p:extLst>
      <p:ext uri="{BB962C8B-B14F-4D97-AF65-F5344CB8AC3E}">
        <p14:creationId xmlns:p14="http://schemas.microsoft.com/office/powerpoint/2010/main" val="328706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4538"/>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5F1A80-A797-488E-8F71-C9928F9BFAE2}"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13184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r>
              <a:rPr kumimoji="1" lang="ja-JP" altLang="en-US" dirty="0" smtClean="0"/>
              <a:t>え</a:t>
            </a:r>
            <a:endParaRPr kumimoji="1" lang="ja-JP" altLang="en-US" dirty="0"/>
          </a:p>
        </p:txBody>
      </p:sp>
    </p:spTree>
    <p:extLst>
      <p:ext uri="{BB962C8B-B14F-4D97-AF65-F5344CB8AC3E}">
        <p14:creationId xmlns:p14="http://schemas.microsoft.com/office/powerpoint/2010/main" val="125858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6978451-CBDB-4BB3-8FCA-A5EDC529CAC6}"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858289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8051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5858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6</a:t>
            </a:fld>
            <a:endParaRPr lang="ja-JP"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915522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kumimoji="1" lang="ja-JP" altLang="en-US" smtClean="0"/>
              <a:pPr/>
              <a:t>40</a:t>
            </a:fld>
            <a:endParaRPr kumimoji="1" lang="ja-JP" altLang="en-US" dirty="0"/>
          </a:p>
        </p:txBody>
      </p:sp>
    </p:spTree>
    <p:extLst>
      <p:ext uri="{BB962C8B-B14F-4D97-AF65-F5344CB8AC3E}">
        <p14:creationId xmlns:p14="http://schemas.microsoft.com/office/powerpoint/2010/main" val="164994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1E0C79-27F7-4611-AFB9-793E0ACF1A69}"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851057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sz="1400" dirty="0">
              <a:solidFill>
                <a:srgbClr val="FF0000"/>
              </a:solidFill>
            </a:endParaRPr>
          </a:p>
        </p:txBody>
      </p:sp>
      <p:sp>
        <p:nvSpPr>
          <p:cNvPr id="4" name="スライド番号プレースホルダー 3"/>
          <p:cNvSpPr>
            <a:spLocks noGrp="1"/>
          </p:cNvSpPr>
          <p:nvPr>
            <p:ph type="sldNum" sz="quarter" idx="10"/>
          </p:nvPr>
        </p:nvSpPr>
        <p:spPr/>
        <p:txBody>
          <a:bodyPr/>
          <a:lstStyle/>
          <a:p>
            <a:fld id="{6DBD21F5-9C51-43D2-8E34-71EB923BF425}"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367756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37EB26-4BA1-4B72-A611-7C46F55BC728}" type="slidenum">
              <a:rPr lang="ja-JP" altLang="en-US" smtClean="0">
                <a:solidFill>
                  <a:srgbClr val="000000"/>
                </a:solidFill>
              </a:rPr>
              <a:pPr/>
              <a:t>7</a:t>
            </a:fld>
            <a:endParaRPr lang="ja-JP"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0425" eaLnBrk="0" hangingPunct="0">
              <a:defRPr kumimoji="1">
                <a:solidFill>
                  <a:schemeClr val="tx1"/>
                </a:solidFill>
                <a:latin typeface="Arial" charset="0"/>
                <a:ea typeface="ＭＳ Ｐゴシック" charset="-128"/>
              </a:defRPr>
            </a:lvl1pPr>
            <a:lvl2pPr marL="742950" indent="-285750" defTabSz="860425" eaLnBrk="0" hangingPunct="0">
              <a:defRPr kumimoji="1">
                <a:solidFill>
                  <a:schemeClr val="tx1"/>
                </a:solidFill>
                <a:latin typeface="Arial" charset="0"/>
                <a:ea typeface="ＭＳ Ｐゴシック" charset="-128"/>
              </a:defRPr>
            </a:lvl2pPr>
            <a:lvl3pPr marL="1143000" indent="-228600" defTabSz="860425" eaLnBrk="0" hangingPunct="0">
              <a:defRPr kumimoji="1">
                <a:solidFill>
                  <a:schemeClr val="tx1"/>
                </a:solidFill>
                <a:latin typeface="Arial" charset="0"/>
                <a:ea typeface="ＭＳ Ｐゴシック" charset="-128"/>
              </a:defRPr>
            </a:lvl3pPr>
            <a:lvl4pPr marL="1600200" indent="-228600" defTabSz="860425" eaLnBrk="0" hangingPunct="0">
              <a:defRPr kumimoji="1">
                <a:solidFill>
                  <a:schemeClr val="tx1"/>
                </a:solidFill>
                <a:latin typeface="Arial" charset="0"/>
                <a:ea typeface="ＭＳ Ｐゴシック" charset="-128"/>
              </a:defRPr>
            </a:lvl4pPr>
            <a:lvl5pPr marL="2057400" indent="-228600" defTabSz="860425" eaLnBrk="0" hangingPunct="0">
              <a:defRPr kumimoji="1">
                <a:solidFill>
                  <a:schemeClr val="tx1"/>
                </a:solidFill>
                <a:latin typeface="Arial" charset="0"/>
                <a:ea typeface="ＭＳ Ｐゴシック" charset="-128"/>
              </a:defRPr>
            </a:lvl5pPr>
            <a:lvl6pPr marL="2514600" indent="-228600" defTabSz="860425"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60425"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60425"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60425"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947FA0C-7E91-4F82-ABBC-2163C52C2D85}" type="slidenum">
              <a:rPr lang="en-US" altLang="ja-JP">
                <a:solidFill>
                  <a:srgbClr val="000000"/>
                </a:solidFill>
              </a:rPr>
              <a:pPr eaLnBrk="1" hangingPunct="1"/>
              <a:t>9</a:t>
            </a:fld>
            <a:endParaRPr lang="en-US" altLang="ja-JP">
              <a:solidFill>
                <a:srgbClr val="000000"/>
              </a:solidFill>
            </a:endParaRPr>
          </a:p>
        </p:txBody>
      </p:sp>
      <p:sp>
        <p:nvSpPr>
          <p:cNvPr id="49155" name="Rectangle 2"/>
          <p:cNvSpPr>
            <a:spLocks noGrp="1" noRot="1" noChangeAspect="1" noChangeArrowheads="1" noTextEdit="1"/>
          </p:cNvSpPr>
          <p:nvPr>
            <p:ph type="sldImg"/>
          </p:nvPr>
        </p:nvSpPr>
        <p:spPr bwMode="auto">
          <a:xfrm>
            <a:off x="712788" y="749300"/>
            <a:ext cx="538321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ノート プレースホルダー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30009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A61246-DD53-4185-AC4F-83AE30D0C4BA}" type="slidenum">
              <a:rPr lang="ja-JP" altLang="en-US">
                <a:solidFill>
                  <a:prstClr val="black"/>
                </a:solidFill>
              </a:rPr>
              <a:pPr fontAlgn="base">
                <a:spcBef>
                  <a:spcPct val="0"/>
                </a:spcBef>
                <a:spcAft>
                  <a:spcPct val="0"/>
                </a:spcAft>
              </a:pPr>
              <a:t>13</a:t>
            </a:fld>
            <a:endParaRPr lang="en-US" altLang="ja-JP">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1843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A61246-DD53-4185-AC4F-83AE30D0C4BA}" type="slidenum">
              <a:rPr lang="ja-JP" altLang="en-US">
                <a:solidFill>
                  <a:prstClr val="black"/>
                </a:solidFill>
              </a:rPr>
              <a:pPr/>
              <a:t>14</a:t>
            </a:fld>
            <a:endParaRPr lang="en-US" altLang="ja-JP">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r>
              <a:rPr kumimoji="1" lang="ja-JP" altLang="en-US" dirty="0" smtClean="0"/>
              <a:t>＜ここからが未来志向の話です。各項目に関する詳細は次の最終スライドに示すので、ここは時間軸的流れに沿った施策であるとビジュアルなイメージがさらっと伝われば十分と思います＞</a:t>
            </a:r>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F93F0B8-53EA-4B96-9C35-54A26A2D81BF}" type="slidenum">
              <a:rPr lang="ja-JP" altLang="en-US" smtClean="0">
                <a:solidFill>
                  <a:prstClr val="black"/>
                </a:solidFill>
              </a:rPr>
              <a:pPr/>
              <a:t>16</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711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9310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31111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74"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52812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7"/>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8"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58001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9756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2"/>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74246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22623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6" y="1535113"/>
            <a:ext cx="43768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6"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87230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59176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22665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5" y="273050"/>
            <a:ext cx="3259005"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15" y="1435102"/>
            <a:ext cx="32590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152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33"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2783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54834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13421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3939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110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8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632458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44814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0" y="440758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10"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243621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462"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641"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639645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26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26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948036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2438635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32802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84548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22" y="273050"/>
            <a:ext cx="3259007"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89"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522" y="1435103"/>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631225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711"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711"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711"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58799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757515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91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90"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657556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1049"/>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7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9799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81265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0" y="4407524"/>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10"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64584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45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63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8810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22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22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36579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6658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9543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45169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96" y="273050"/>
            <a:ext cx="3259007"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10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496" y="1435102"/>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72972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711"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711"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711"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22689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72877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8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0176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13064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67921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57885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87721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5657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09886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80788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77477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62191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12010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47241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086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7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8585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299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36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42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0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77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664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23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06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2"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834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3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5F3FBA-EEF3-41A8-B227-508E98D3A66F}"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8233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528B11-DF72-40AC-922B-D0C9709BD593}"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800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1990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6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0062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769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5604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63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3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E150ED7-7EEA-4121-A610-9621D57EF921}"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582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00"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6113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5214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D8A8FE-018D-4135-A804-D94EFF57C614}"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067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2"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249AA-2597-44F0-96D6-A15AACC73260}"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7828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0351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24367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05548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2"/>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5018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6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55479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6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FB29D74-88C5-4DCD-A950-E712853BD5CC}"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174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39592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0318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1"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3834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711234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11198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74791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7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3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BC9D906-2D35-4090-8EC5-1208A979B2FC}"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29731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D7D833-B817-4805-BE51-1C9721C7D65C}"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01375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4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5BAECF6-7484-4BE5-B0C8-6BBD5203BDE9}"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59384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6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68"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4D124AB-3B19-46BA-B093-42AC211D5902}"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095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E7A03D-8000-488E-BA73-FDD25EEA67D7}"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9646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35BF615-F9CE-4289-8362-FEA7C4F75AC9}"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97415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B7C4A2B-F802-4598-A658-16A604927D3E}"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31723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36F523-F491-49E9-B2AB-D953603FD9B7}"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456966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0"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E1893DE-4C82-475F-8FF5-619680F6E953}"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67196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21150E-FCC1-4D73-B092-7913C068C797}"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711579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BE5DD88-95C0-460E-8C74-786223B0370E}"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47388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51"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48EDB05-AD2C-43BB-AA44-69AD7144F715}"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98884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24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777FC0-7648-489C-917D-E71D34EFC384}"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93"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91419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7B6F1E-9E9C-44D1-881A-75ABEFDDFD11}"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2702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72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DD4F9C5-D4F5-4FEA-AE8E-11DE3A1231A6}"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728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7A118BA-A901-486C-AEE5-FD9FD97C36F2}"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7090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596"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6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049C8D3-8B10-42F4-87AB-6B94ABD25AB7}"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6687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2DD30C5-B112-4FA7-BDC7-D945543F3B2D}"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6674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A8BEFC7-E8D1-4E91-B358-8F6022F2ABB4}"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2269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EB55736-4F1B-4FE4-AF99-4729BEF498E6}"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8169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310"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A5CD7B-EBAA-471C-8570-2DD9AA38721C}"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2439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131735A-C080-47A9-8748-6CC19FEFF821}"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3221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C42FBC0-7FDD-4B5E-B3D0-826A35CFB0B0}"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1839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596"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5029B4-0682-4B24-AEB0-A7A0513D9FE1}"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64470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195A156-99C4-4CEF-B7D0-31751429D764}"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29017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27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874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287C64B-168B-4E66-A56A-65948E3F68BC}"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5859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9332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74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3358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59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7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4211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64277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31379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3285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336"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51339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87464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9508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59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694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1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0FC30D-5C63-4138-8F50-F96064209C89}"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2567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21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D351221-4186-40F7-9F9C-1F04F198C544}" type="datetime1">
              <a:rPr lang="ja-JP" altLang="en-US"/>
              <a:pPr>
                <a:defRPr/>
              </a:pPr>
              <a:t>2015/3/31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D4FC2C8-5507-4A87-962B-18066E7B65D7}" type="slidenum">
              <a:rPr lang="ja-JP" altLang="en-US"/>
              <a:pPr>
                <a:defRPr/>
              </a:pPr>
              <a:t>‹#›</a:t>
            </a:fld>
            <a:endParaRPr lang="ja-JP" altLang="en-US"/>
          </a:p>
        </p:txBody>
      </p:sp>
    </p:spTree>
    <p:extLst>
      <p:ext uri="{BB962C8B-B14F-4D97-AF65-F5344CB8AC3E}">
        <p14:creationId xmlns:p14="http://schemas.microsoft.com/office/powerpoint/2010/main" val="752472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443D9F4-921B-4A6E-919E-E8060E9872FD}" type="datetime1">
              <a:rPr lang="ja-JP" altLang="en-US"/>
              <a:pPr>
                <a:defRPr/>
              </a:pPr>
              <a:t>2015/3/31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2B6DD2-91FB-4600-8585-352B221CE9DE}" type="slidenum">
              <a:rPr lang="ja-JP" altLang="en-US"/>
              <a:pPr>
                <a:defRPr/>
              </a:pPr>
              <a:t>‹#›</a:t>
            </a:fld>
            <a:endParaRPr lang="ja-JP" altLang="en-US"/>
          </a:p>
        </p:txBody>
      </p:sp>
    </p:spTree>
    <p:extLst>
      <p:ext uri="{BB962C8B-B14F-4D97-AF65-F5344CB8AC3E}">
        <p14:creationId xmlns:p14="http://schemas.microsoft.com/office/powerpoint/2010/main" val="26862585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69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30DA7ED-7C43-48E9-8A1C-653270AF8C48}" type="datetime1">
              <a:rPr lang="ja-JP" altLang="en-US"/>
              <a:pPr>
                <a:defRPr/>
              </a:pPr>
              <a:t>2015/3/31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48DEDB6-B718-405B-A65F-4957639B64E4}" type="slidenum">
              <a:rPr lang="ja-JP" altLang="en-US"/>
              <a:pPr>
                <a:defRPr/>
              </a:pPr>
              <a:t>‹#›</a:t>
            </a:fld>
            <a:endParaRPr lang="ja-JP" altLang="en-US"/>
          </a:p>
        </p:txBody>
      </p:sp>
    </p:spTree>
    <p:extLst>
      <p:ext uri="{BB962C8B-B14F-4D97-AF65-F5344CB8AC3E}">
        <p14:creationId xmlns:p14="http://schemas.microsoft.com/office/powerpoint/2010/main" val="2281935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9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6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D021B75-AC1D-4669-B76F-CA16437825E1}" type="datetime1">
              <a:rPr lang="ja-JP" altLang="en-US"/>
              <a:pPr>
                <a:defRPr/>
              </a:pPr>
              <a:t>2015/3/31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EC25C0D-8BFA-4D3D-BBC7-D102170E7B60}" type="slidenum">
              <a:rPr lang="ja-JP" altLang="en-US"/>
              <a:pPr>
                <a:defRPr/>
              </a:pPr>
              <a:t>‹#›</a:t>
            </a:fld>
            <a:endParaRPr lang="ja-JP" altLang="en-US"/>
          </a:p>
        </p:txBody>
      </p:sp>
    </p:spTree>
    <p:extLst>
      <p:ext uri="{BB962C8B-B14F-4D97-AF65-F5344CB8AC3E}">
        <p14:creationId xmlns:p14="http://schemas.microsoft.com/office/powerpoint/2010/main" val="811449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BD972A9-7343-4F7F-AE61-8B194BDC19BC}" type="datetime1">
              <a:rPr lang="ja-JP" altLang="en-US"/>
              <a:pPr>
                <a:defRPr/>
              </a:pPr>
              <a:t>2015/3/31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CA21B97-318F-430D-873A-04671646345C}" type="slidenum">
              <a:rPr lang="ja-JP" altLang="en-US"/>
              <a:pPr>
                <a:defRPr/>
              </a:pPr>
              <a:t>‹#›</a:t>
            </a:fld>
            <a:endParaRPr lang="ja-JP" altLang="en-US"/>
          </a:p>
        </p:txBody>
      </p:sp>
    </p:spTree>
    <p:extLst>
      <p:ext uri="{BB962C8B-B14F-4D97-AF65-F5344CB8AC3E}">
        <p14:creationId xmlns:p14="http://schemas.microsoft.com/office/powerpoint/2010/main" val="37020645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88FACB4-B536-46D9-9784-3D335F86E4EB}" type="datetime1">
              <a:rPr lang="ja-JP" altLang="en-US"/>
              <a:pPr>
                <a:defRPr/>
              </a:pPr>
              <a:t>2015/3/31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4BF4969-E5B4-46D4-B845-F6EBA65E930E}" type="slidenum">
              <a:rPr lang="ja-JP" altLang="en-US"/>
              <a:pPr>
                <a:defRPr/>
              </a:pPr>
              <a:t>‹#›</a:t>
            </a:fld>
            <a:endParaRPr lang="ja-JP" altLang="en-US"/>
          </a:p>
        </p:txBody>
      </p:sp>
    </p:spTree>
    <p:extLst>
      <p:ext uri="{BB962C8B-B14F-4D97-AF65-F5344CB8AC3E}">
        <p14:creationId xmlns:p14="http://schemas.microsoft.com/office/powerpoint/2010/main" val="33430302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1B6BB84-B4B2-451A-B7CC-3138D97CDCC9}" type="datetime1">
              <a:rPr lang="ja-JP" altLang="en-US"/>
              <a:pPr>
                <a:defRPr/>
              </a:pPr>
              <a:t>2015/3/31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6769041-0198-49BC-B58C-C189859BA8F2}" type="slidenum">
              <a:rPr lang="ja-JP" altLang="en-US"/>
              <a:pPr>
                <a:defRPr/>
              </a:pPr>
              <a:t>‹#›</a:t>
            </a:fld>
            <a:endParaRPr lang="ja-JP" altLang="en-US"/>
          </a:p>
        </p:txBody>
      </p:sp>
    </p:spTree>
    <p:extLst>
      <p:ext uri="{BB962C8B-B14F-4D97-AF65-F5344CB8AC3E}">
        <p14:creationId xmlns:p14="http://schemas.microsoft.com/office/powerpoint/2010/main" val="31484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310"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E007787-0E66-4676-AFF6-FED3590B5654}" type="datetime1">
              <a:rPr lang="ja-JP" altLang="en-US"/>
              <a:pPr>
                <a:defRPr/>
              </a:pPr>
              <a:t>2015/3/31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F9511DD-FFF9-4A68-8107-AEF8E49AA423}" type="slidenum">
              <a:rPr lang="ja-JP" altLang="en-US"/>
              <a:pPr>
                <a:defRPr/>
              </a:pPr>
              <a:t>‹#›</a:t>
            </a:fld>
            <a:endParaRPr lang="ja-JP" altLang="en-US"/>
          </a:p>
        </p:txBody>
      </p:sp>
    </p:spTree>
    <p:extLst>
      <p:ext uri="{BB962C8B-B14F-4D97-AF65-F5344CB8AC3E}">
        <p14:creationId xmlns:p14="http://schemas.microsoft.com/office/powerpoint/2010/main" val="28708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76"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58953B7-7554-4771-BC94-4D0C555AAC07}" type="datetime1">
              <a:rPr lang="ja-JP" altLang="en-US"/>
              <a:pPr>
                <a:defRPr/>
              </a:pPr>
              <a:t>2015/3/31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9858890-3440-450C-A91A-B4C1B93789D8}" type="slidenum">
              <a:rPr lang="ja-JP" altLang="en-US"/>
              <a:pPr>
                <a:defRPr/>
              </a:pPr>
              <a:t>‹#›</a:t>
            </a:fld>
            <a:endParaRPr lang="ja-JP" altLang="en-US"/>
          </a:p>
        </p:txBody>
      </p:sp>
    </p:spTree>
    <p:extLst>
      <p:ext uri="{BB962C8B-B14F-4D97-AF65-F5344CB8AC3E}">
        <p14:creationId xmlns:p14="http://schemas.microsoft.com/office/powerpoint/2010/main" val="26267108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9980F4A-8F91-4E8D-B54F-CC3E12E96F44}" type="datetime1">
              <a:rPr lang="ja-JP" altLang="en-US"/>
              <a:pPr>
                <a:defRPr/>
              </a:pPr>
              <a:t>2015/3/31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0B7DBF6-D0F9-4FC8-B812-BD8887E7A502}" type="slidenum">
              <a:rPr lang="ja-JP" altLang="en-US"/>
              <a:pPr>
                <a:defRPr/>
              </a:pPr>
              <a:t>‹#›</a:t>
            </a:fld>
            <a:endParaRPr lang="ja-JP" altLang="en-US"/>
          </a:p>
        </p:txBody>
      </p:sp>
    </p:spTree>
    <p:extLst>
      <p:ext uri="{BB962C8B-B14F-4D97-AF65-F5344CB8AC3E}">
        <p14:creationId xmlns:p14="http://schemas.microsoft.com/office/powerpoint/2010/main" val="372283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4FBFF97-6454-49E1-8335-D2A65ED9B0F2}"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1146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596"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A832212-DB50-4D21-920E-EC6869C28EE8}" type="datetime1">
              <a:rPr lang="ja-JP" altLang="en-US"/>
              <a:pPr>
                <a:defRPr/>
              </a:pPr>
              <a:t>2015/3/31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6D8099F-9CCC-4092-AF3A-665E7E2DEDDA}" type="slidenum">
              <a:rPr lang="ja-JP" altLang="en-US"/>
              <a:pPr>
                <a:defRPr/>
              </a:pPr>
              <a:t>‹#›</a:t>
            </a:fld>
            <a:endParaRPr lang="ja-JP" altLang="en-US"/>
          </a:p>
        </p:txBody>
      </p:sp>
    </p:spTree>
    <p:extLst>
      <p:ext uri="{BB962C8B-B14F-4D97-AF65-F5344CB8AC3E}">
        <p14:creationId xmlns:p14="http://schemas.microsoft.com/office/powerpoint/2010/main" val="12948353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96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7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77526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06670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0" y="440743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10"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45599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46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6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9057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238"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238"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0602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4665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02696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509" y="273050"/>
            <a:ext cx="3259007"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89"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509" y="1435102"/>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25218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711"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711"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711"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986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18"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8"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16" y="635648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8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8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084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8"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8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4CC04-A854-4335-8130-2DA2A000C7B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8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8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A87DB-C75A-475D-ACB1-A26C9400B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751357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36" y="274638"/>
            <a:ext cx="8915401"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36" y="1600205"/>
            <a:ext cx="8915401"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509" y="6357034"/>
            <a:ext cx="23114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1" y="635703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917" y="6555370"/>
            <a:ext cx="2311401"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51770131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36" y="274638"/>
            <a:ext cx="8915401"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36" y="1600204"/>
            <a:ext cx="8915401"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466" y="6356974"/>
            <a:ext cx="23114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1" y="635697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426" y="6356974"/>
            <a:ext cx="23114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128259"/>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8D355-1452-4DF2-BE39-71A9C4186D94}"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9B0AE-E6A4-47B4-B51F-860964C54E3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7777268"/>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19"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9"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2" y="63564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18"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8"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2" y="63564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8D38-B2F4-4E2B-9C3B-04BFE35C7B55}"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98AE0-BE98-4E8C-BBDC-F98D666762F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415150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917"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8"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8"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5" y="6356502"/>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502"/>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3008"/>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277658034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26"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26"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51" y="635659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78C29-DE30-4949-AFDE-E47B221AC444}"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9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651783" y="6554933"/>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fld id="{32927FFD-3D24-4EC2-AEC8-E83A8D96C0A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12959821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8"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596" y="635717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68EA2-7398-44E9-8391-A7257AEF172D}" type="datetime1">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717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717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7C10-621D-4CCB-B993-54DCE03EBD5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662592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19"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9"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596" y="635719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2015/3/31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719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71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112973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18"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18"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596" y="635714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C23BF5D8-A5AC-46F2-9E53-99DA11DE70D6}" type="datetime1">
              <a:rPr lang="ja-JP" altLang="en-US"/>
              <a:pPr defTabSz="457200" fontAlgn="base">
                <a:spcBef>
                  <a:spcPct val="0"/>
                </a:spcBef>
                <a:spcAft>
                  <a:spcPct val="0"/>
                </a:spcAft>
                <a:defRPr/>
              </a:pPr>
              <a:t>2015/3/31</a:t>
            </a:fld>
            <a:endParaRPr lang="ja-JP" altLang="en-US"/>
          </a:p>
        </p:txBody>
      </p:sp>
      <p:sp>
        <p:nvSpPr>
          <p:cNvPr id="5" name="フッター プレースホルダ 4"/>
          <p:cNvSpPr>
            <a:spLocks noGrp="1"/>
          </p:cNvSpPr>
          <p:nvPr>
            <p:ph type="ftr" sz="quarter" idx="3"/>
          </p:nvPr>
        </p:nvSpPr>
        <p:spPr>
          <a:xfrm>
            <a:off x="3384550" y="635714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714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A04D6A56-A57B-465E-A7F8-3834DEFA6041}"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177883139"/>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sldNum="0"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36" y="274638"/>
            <a:ext cx="8915401"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36" y="1600204"/>
            <a:ext cx="8915401"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426" y="6356889"/>
            <a:ext cx="23114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solidFill>
                  <a:prstClr val="black">
                    <a:tint val="75000"/>
                  </a:prstClr>
                </a:solidFill>
              </a:rPr>
              <a:t>2014/10/3</a:t>
            </a:r>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1" y="635688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418" y="6356889"/>
            <a:ext cx="23114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40F64-11E9-497B-A1AD-7EDFE4891B0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772929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6.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10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0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wmf"/><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wmf"/><Relationship Id="rId9" Type="http://schemas.openxmlformats.org/officeDocument/2006/relationships/image" Target="../media/image37.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0.wmf"/><Relationship Id="rId7"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113.x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image" Target="../media/image41.wmf"/><Relationship Id="rId9" Type="http://schemas.openxmlformats.org/officeDocument/2006/relationships/image" Target="../media/image4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19.wmf"/><Relationship Id="rId7" Type="http://schemas.openxmlformats.org/officeDocument/2006/relationships/image" Target="../media/image50.wmf"/><Relationship Id="rId2" Type="http://schemas.openxmlformats.org/officeDocument/2006/relationships/notesSlide" Target="../notesSlides/notesSlide11.xml"/><Relationship Id="rId1" Type="http://schemas.openxmlformats.org/officeDocument/2006/relationships/slideLayout" Target="../slideLayouts/slideLayout70.xml"/><Relationship Id="rId6" Type="http://schemas.openxmlformats.org/officeDocument/2006/relationships/image" Target="../media/image49.wmf"/><Relationship Id="rId11" Type="http://schemas.openxmlformats.org/officeDocument/2006/relationships/image" Target="../media/image54.png"/><Relationship Id="rId5" Type="http://schemas.openxmlformats.org/officeDocument/2006/relationships/image" Target="../media/image48.wmf"/><Relationship Id="rId10" Type="http://schemas.openxmlformats.org/officeDocument/2006/relationships/image" Target="../media/image53.gif"/><Relationship Id="rId4" Type="http://schemas.openxmlformats.org/officeDocument/2006/relationships/image" Target="../media/image47.wmf"/><Relationship Id="rId9" Type="http://schemas.openxmlformats.org/officeDocument/2006/relationships/image" Target="../media/image5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31.wmf"/><Relationship Id="rId4" Type="http://schemas.openxmlformats.org/officeDocument/2006/relationships/image" Target="../media/image56.wmf"/></Relationships>
</file>

<file path=ppt/slides/_rels/slide2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microsoft.com/office/2007/relationships/hdphoto" Target="../media/hdphoto2.wdp"/><Relationship Id="rId5" Type="http://schemas.openxmlformats.org/officeDocument/2006/relationships/image" Target="../media/image59.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jpeg"/><Relationship Id="rId1" Type="http://schemas.openxmlformats.org/officeDocument/2006/relationships/slideLayout" Target="../slideLayouts/slideLayout23.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hyperlink" Target="http://wrs.search.yahoo.co.jp/_ylt=A3xTpoNYkAFTNkMBI1CDTwx.;_ylu=X3oDMTFtZXYxaTg5BHBhdHQDcmljaARwcm9wA21hcHMEcXADZ2VvcXAEc2MDU1otV0lLSQRzZWMDc2MEc2xrA21hcA--/SIG=18b6sb8uu/EXP=1392712216/**http:/maps.loco.yahoo.co.jp/maps?ei=UTF-8&amp;type=scroll&amp;mode=map&amp;lon=129.6503445&amp;lat=33.2383413&amp;p=%E4%BD%90%E3%80%85%E7%94%BA%E5%BD%B9%E5%A0%B4&amp;z=12&amp;uid=9ed5e41739dc4a3667f0f31ae1d27856ac809bf9&amp;fa=id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4.xml"/><Relationship Id="rId5" Type="http://schemas.openxmlformats.org/officeDocument/2006/relationships/image" Target="../media/image72.pn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emf"/><Relationship Id="rId1" Type="http://schemas.openxmlformats.org/officeDocument/2006/relationships/slideLayout" Target="../slideLayouts/slideLayout23.xml"/><Relationship Id="rId5" Type="http://schemas.openxmlformats.org/officeDocument/2006/relationships/image" Target="../media/image75.png"/><Relationship Id="rId4" Type="http://schemas.openxmlformats.org/officeDocument/2006/relationships/hyperlink" Target="//upload.wikimedia.org/wikipedia/ja/3/3f/%E5%9F%BA%E7%A4%8E%E8%87%AA%E6%B2%BB%E4%BD%93%E4%BD%8D%E7%BD%AE%E5%9B%B3_44210.svg" TargetMode="Externa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8" Type="http://schemas.openxmlformats.org/officeDocument/2006/relationships/hyperlink" Target="http://www.mhlw.go.jp/topics/kaigo/yobou/torikumi_02.html" TargetMode="External"/><Relationship Id="rId13" Type="http://schemas.openxmlformats.org/officeDocument/2006/relationships/hyperlink" Target="http://www.mhlw.go.jp/topics/kaigo/index_yobou.html" TargetMode="External"/><Relationship Id="rId18" Type="http://schemas.openxmlformats.org/officeDocument/2006/relationships/image" Target="../media/image76.emf"/><Relationship Id="rId3" Type="http://schemas.openxmlformats.org/officeDocument/2006/relationships/hyperlink" Target="http://www.mhlw.go.jp/seisakunitsuite/bunya/hukushi_kaigo/kaigo_koureisha/yobou/jitsurei.html" TargetMode="External"/><Relationship Id="rId7" Type="http://schemas.openxmlformats.org/officeDocument/2006/relationships/hyperlink" Target="http://www.mhlw.go.jp/stf/seisakunitsuite/bunya/hukushi_kaigo/kaigo_koureisha/index.html" TargetMode="External"/><Relationship Id="rId12" Type="http://schemas.openxmlformats.org/officeDocument/2006/relationships/hyperlink" Target="http://www.mhlw.go.jp/seisakunitsuite/bunya/hukushi_kaigo/kaigo_koureisha/" TargetMode="External"/><Relationship Id="rId17" Type="http://schemas.openxmlformats.org/officeDocument/2006/relationships/hyperlink" Target="http://www.mhlw.go.jp/seisakunitsuite/bunya/hukushi_kaigo/kaigo_koureisha/chiiki-houkatsu/dl/link3-0-01.pdf" TargetMode="External"/><Relationship Id="rId2" Type="http://schemas.openxmlformats.org/officeDocument/2006/relationships/notesSlide" Target="../notesSlides/notesSlide21.xml"/><Relationship Id="rId16" Type="http://schemas.openxmlformats.org/officeDocument/2006/relationships/hyperlink" Target="http://www.hit-north.or.jp/houkokusyo/2013tiikihokatsu-shiryo.pdf" TargetMode="External"/><Relationship Id="rId20" Type="http://schemas.openxmlformats.org/officeDocument/2006/relationships/hyperlink" Target="http://www.kaigokensaku.jp/chiiki-houkatsu/" TargetMode="External"/><Relationship Id="rId1" Type="http://schemas.openxmlformats.org/officeDocument/2006/relationships/slideLayout" Target="../slideLayouts/slideLayout23.xml"/><Relationship Id="rId6" Type="http://schemas.openxmlformats.org/officeDocument/2006/relationships/hyperlink" Target="http://www.mhlw.go.jp/stf/seisakunitsuite/bunya/hukushi_kaigo/index.html" TargetMode="External"/><Relationship Id="rId11" Type="http://schemas.openxmlformats.org/officeDocument/2006/relationships/hyperlink" Target="http://www.mhlw.go.jp/seisakunitsuite/bunya/hukushi_kaigo/" TargetMode="External"/><Relationship Id="rId5" Type="http://schemas.openxmlformats.org/officeDocument/2006/relationships/hyperlink" Target="http://www.mhlw.go.jp/stf/seisakunitsuite/bunya/index.html" TargetMode="External"/><Relationship Id="rId15" Type="http://schemas.openxmlformats.org/officeDocument/2006/relationships/hyperlink" Target="http://www.mhlw.go.jp/seisakunitsuite/bunya/hukushi_kaigo/kaigo_koureisha/chiiki-houkatsu/dl/jirei.pdf" TargetMode="External"/><Relationship Id="rId10" Type="http://schemas.openxmlformats.org/officeDocument/2006/relationships/hyperlink" Target="http://www.mhlw.go.jp/seisakunitsuite/bunya/" TargetMode="External"/><Relationship Id="rId19" Type="http://schemas.openxmlformats.org/officeDocument/2006/relationships/hyperlink" Target="http://www.murc.jp/thinktank/rc/public_report/public_report_detail/koukai_130423" TargetMode="External"/><Relationship Id="rId4" Type="http://schemas.openxmlformats.org/officeDocument/2006/relationships/hyperlink" Target="http://www.mhlw.go.jp/seisakunitsuite/index.html" TargetMode="External"/><Relationship Id="rId9" Type="http://schemas.openxmlformats.org/officeDocument/2006/relationships/hyperlink" Target="http://www.mhlw.go.jp/seisakunitsuite/" TargetMode="External"/><Relationship Id="rId14" Type="http://schemas.openxmlformats.org/officeDocument/2006/relationships/hyperlink" Target="http://www.mhlw.go.jp/file/06-Seisakujouhou-12300000-Roukenkyoku/0000046377.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hyperlink" Target="http://www.kaigokensaku.jp/" TargetMode="External"/><Relationship Id="rId1" Type="http://schemas.openxmlformats.org/officeDocument/2006/relationships/slideLayout" Target="../slideLayouts/slideLayout29.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gif"/><Relationship Id="rId18" Type="http://schemas.openxmlformats.org/officeDocument/2006/relationships/image" Target="../media/image1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gif"/><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wmf"/><Relationship Id="rId20" Type="http://schemas.openxmlformats.org/officeDocument/2006/relationships/image" Target="../media/image20.png"/><Relationship Id="rId1" Type="http://schemas.openxmlformats.org/officeDocument/2006/relationships/slideLayout" Target="../slideLayouts/slideLayout75.xml"/><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40" y="1700812"/>
            <a:ext cx="9906000" cy="1470025"/>
          </a:xfrm>
        </p:spPr>
        <p:txBody>
          <a:bodyPr>
            <a:noAutofit/>
          </a:bodyPr>
          <a:lstStyle/>
          <a:p>
            <a:r>
              <a:rPr lang="ja-JP" altLang="en-US" sz="4800" dirty="0" smtClean="0">
                <a:latin typeface="ＤＦ特太ゴシック体" panose="020B0509000000000000" pitchFamily="49" charset="-128"/>
                <a:ea typeface="ＤＦ特太ゴシック体" panose="020B0509000000000000" pitchFamily="49" charset="-128"/>
              </a:rPr>
              <a:t>介護保険制度の改正について</a:t>
            </a:r>
            <a:endParaRPr kumimoji="1" lang="ja-JP" altLang="en-US" sz="4800" dirty="0">
              <a:latin typeface="ＤＦ特太ゴシック体" panose="020B0509000000000000" pitchFamily="49" charset="-128"/>
              <a:ea typeface="ＤＦ特太ゴシック体" panose="020B0509000000000000" pitchFamily="49" charset="-128"/>
            </a:endParaRPr>
          </a:p>
        </p:txBody>
      </p:sp>
      <p:sp>
        <p:nvSpPr>
          <p:cNvPr id="3" name="サブタイトル 2"/>
          <p:cNvSpPr>
            <a:spLocks noGrp="1"/>
          </p:cNvSpPr>
          <p:nvPr>
            <p:ph type="subTitle" idx="1"/>
          </p:nvPr>
        </p:nvSpPr>
        <p:spPr>
          <a:xfrm>
            <a:off x="1568644" y="4797152"/>
            <a:ext cx="6934200" cy="1752600"/>
          </a:xfrm>
        </p:spPr>
        <p:txBody>
          <a:bodyPr>
            <a:normAutofit/>
          </a:bodyPr>
          <a:lstStyle/>
          <a:p>
            <a:r>
              <a:rPr kumimoji="1" lang="ja-JP" altLang="en-US" dirty="0" smtClean="0">
                <a:solidFill>
                  <a:schemeClr val="tx1"/>
                </a:solidFill>
                <a:latin typeface="ＤＦ特太ゴシック体" panose="020B0509000000000000" pitchFamily="49" charset="-128"/>
                <a:ea typeface="ＤＦ特太ゴシック体" panose="020B0509000000000000" pitchFamily="49" charset="-128"/>
              </a:rPr>
              <a:t>平成</a:t>
            </a:r>
            <a:r>
              <a:rPr lang="en-US" altLang="ja-JP" dirty="0" smtClean="0">
                <a:solidFill>
                  <a:schemeClr val="tx1"/>
                </a:solidFill>
                <a:latin typeface="ＤＦ特太ゴシック体" panose="020B0509000000000000" pitchFamily="49" charset="-128"/>
                <a:ea typeface="ＤＦ特太ゴシック体" panose="020B0509000000000000" pitchFamily="49" charset="-128"/>
              </a:rPr>
              <a:t>27</a:t>
            </a:r>
            <a:r>
              <a:rPr lang="ja-JP" altLang="en-US" dirty="0" smtClean="0">
                <a:solidFill>
                  <a:schemeClr val="tx1"/>
                </a:solidFill>
                <a:latin typeface="ＤＦ特太ゴシック体" panose="020B0509000000000000" pitchFamily="49" charset="-128"/>
                <a:ea typeface="ＤＦ特太ゴシック体" panose="020B0509000000000000" pitchFamily="49" charset="-128"/>
              </a:rPr>
              <a:t>年</a:t>
            </a:r>
            <a:r>
              <a:rPr lang="en-US" altLang="ja-JP" dirty="0">
                <a:solidFill>
                  <a:schemeClr val="tx1"/>
                </a:solidFill>
                <a:latin typeface="ＤＦ特太ゴシック体" panose="020B0509000000000000" pitchFamily="49" charset="-128"/>
                <a:ea typeface="ＤＦ特太ゴシック体" panose="020B0509000000000000" pitchFamily="49" charset="-128"/>
              </a:rPr>
              <a:t>3</a:t>
            </a:r>
            <a:r>
              <a:rPr lang="ja-JP" altLang="en-US" dirty="0" smtClean="0">
                <a:solidFill>
                  <a:schemeClr val="tx1"/>
                </a:solidFill>
                <a:latin typeface="ＤＦ特太ゴシック体" panose="020B0509000000000000" pitchFamily="49" charset="-128"/>
                <a:ea typeface="ＤＦ特太ゴシック体" panose="020B0509000000000000" pitchFamily="49" charset="-128"/>
              </a:rPr>
              <a:t>月</a:t>
            </a:r>
            <a:endParaRPr lang="en-US" altLang="ja-JP" dirty="0" smtClean="0">
              <a:solidFill>
                <a:schemeClr val="tx1"/>
              </a:solidFill>
              <a:latin typeface="ＤＦ特太ゴシック体" panose="020B0509000000000000" pitchFamily="49" charset="-128"/>
              <a:ea typeface="ＤＦ特太ゴシック体" panose="020B0509000000000000" pitchFamily="49" charset="-128"/>
            </a:endParaRPr>
          </a:p>
          <a:p>
            <a:endParaRPr kumimoji="1" lang="en-US" altLang="ja-JP" sz="2400" dirty="0" smtClean="0">
              <a:solidFill>
                <a:schemeClr val="tx1"/>
              </a:solidFill>
              <a:latin typeface="ＤＦ特太ゴシック体" panose="020B0509000000000000" pitchFamily="49" charset="-128"/>
              <a:ea typeface="ＤＦ特太ゴシック体" panose="020B0509000000000000" pitchFamily="49" charset="-128"/>
            </a:endParaRPr>
          </a:p>
          <a:p>
            <a:r>
              <a:rPr kumimoji="1" lang="ja-JP" altLang="en-US" sz="2400" dirty="0" smtClean="0">
                <a:solidFill>
                  <a:schemeClr val="tx1"/>
                </a:solidFill>
                <a:latin typeface="ＤＦ特太ゴシック体" panose="020B0509000000000000" pitchFamily="49" charset="-128"/>
                <a:ea typeface="ＤＦ特太ゴシック体" panose="020B0509000000000000" pitchFamily="49" charset="-128"/>
              </a:rPr>
              <a:t>厚生労働省 老健局 振興課</a:t>
            </a:r>
            <a:endParaRPr kumimoji="1" lang="ja-JP" altLang="en-US" sz="2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5" name="正方形/長方形 4"/>
          <p:cNvSpPr/>
          <p:nvPr/>
        </p:nvSpPr>
        <p:spPr>
          <a:xfrm>
            <a:off x="9201490" y="6381328"/>
            <a:ext cx="288032"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solidFill>
                <a:schemeClr val="tx1"/>
              </a:solidFill>
            </a:endParaRPr>
          </a:p>
        </p:txBody>
      </p:sp>
      <p:pic>
        <p:nvPicPr>
          <p:cNvPr id="6" name="Picture 6"/>
          <p:cNvPicPr>
            <a:picLocks noChangeAspect="1" noChangeArrowheads="1"/>
          </p:cNvPicPr>
          <p:nvPr/>
        </p:nvPicPr>
        <p:blipFill>
          <a:blip r:embed="rId3" cstate="print"/>
          <a:srcRect/>
          <a:stretch>
            <a:fillRect/>
          </a:stretch>
        </p:blipFill>
        <p:spPr bwMode="auto">
          <a:xfrm>
            <a:off x="200498" y="260648"/>
            <a:ext cx="1260866" cy="1260866"/>
          </a:xfrm>
          <a:prstGeom prst="rect">
            <a:avLst/>
          </a:prstGeom>
          <a:noFill/>
          <a:ln w="9525">
            <a:noFill/>
            <a:miter lim="800000"/>
            <a:headEnd/>
            <a:tailEnd/>
          </a:ln>
        </p:spPr>
      </p:pic>
    </p:spTree>
    <p:extLst>
      <p:ext uri="{BB962C8B-B14F-4D97-AF65-F5344CB8AC3E}">
        <p14:creationId xmlns:p14="http://schemas.microsoft.com/office/powerpoint/2010/main" val="234214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テキスト ボックス 11"/>
          <p:cNvSpPr txBox="1">
            <a:spLocks noChangeArrowheads="1"/>
          </p:cNvSpPr>
          <p:nvPr/>
        </p:nvSpPr>
        <p:spPr bwMode="auto">
          <a:xfrm>
            <a:off x="-52382" y="3175"/>
            <a:ext cx="832167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57200" eaLnBrk="1" fontAlgn="base" hangingPunct="1">
              <a:spcBef>
                <a:spcPct val="0"/>
              </a:spcBef>
              <a:spcAft>
                <a:spcPct val="0"/>
              </a:spcAft>
            </a:pPr>
            <a:r>
              <a:rPr lang="ja-JP" altLang="en-US" sz="2000" b="1" dirty="0" smtClean="0">
                <a:solidFill>
                  <a:prstClr val="black"/>
                </a:solidFill>
                <a:latin typeface="メイリオ" pitchFamily="50" charset="-128"/>
                <a:ea typeface="メイリオ" pitchFamily="50" charset="-128"/>
                <a:cs typeface="メイリオ" pitchFamily="50" charset="-128"/>
              </a:rPr>
              <a:t>　支え合いによる地域包括ケアシステムの構築について</a:t>
            </a:r>
          </a:p>
          <a:p>
            <a:pPr defTabSz="457200" eaLnBrk="1" fontAlgn="base" hangingPunct="1">
              <a:spcBef>
                <a:spcPct val="0"/>
              </a:spcBef>
              <a:spcAft>
                <a:spcPct val="0"/>
              </a:spcAft>
            </a:pPr>
            <a:endParaRPr lang="ja-JP" altLang="en-US" sz="2000" b="1" dirty="0" smtClean="0">
              <a:solidFill>
                <a:prstClr val="black"/>
              </a:solidFill>
              <a:latin typeface="メイリオ" pitchFamily="50" charset="-128"/>
              <a:ea typeface="メイリオ" pitchFamily="50" charset="-128"/>
              <a:cs typeface="メイリオ" pitchFamily="50" charset="-128"/>
            </a:endParaRPr>
          </a:p>
        </p:txBody>
      </p:sp>
      <p:pic>
        <p:nvPicPr>
          <p:cNvPr id="297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188"/>
            <a:ext cx="9706373" cy="17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84" y="2005018"/>
            <a:ext cx="40671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テキスト ボックス 61"/>
          <p:cNvSpPr txBox="1">
            <a:spLocks noChangeArrowheads="1"/>
          </p:cNvSpPr>
          <p:nvPr/>
        </p:nvSpPr>
        <p:spPr bwMode="auto">
          <a:xfrm>
            <a:off x="251197" y="6092873"/>
            <a:ext cx="9439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defTabSz="457200" eaLnBrk="1" fontAlgn="base" hangingPunct="1">
              <a:spcBef>
                <a:spcPct val="0"/>
              </a:spcBef>
              <a:spcAft>
                <a:spcPct val="0"/>
              </a:spcAft>
              <a:defRPr/>
            </a:pPr>
            <a:r>
              <a:rPr lang="ja-JP" altLang="en-US" sz="1600" dirty="0" smtClean="0">
                <a:solidFill>
                  <a:srgbClr val="000000"/>
                </a:solidFill>
                <a:latin typeface="ＭＳ Ｐゴシック"/>
                <a:ea typeface="ＭＳ Ｐゴシック"/>
              </a:rPr>
              <a:t>地域包括ケア研究会「地域包括ケアシステムの構築における今後の検討のための論点」（平成</a:t>
            </a:r>
            <a:r>
              <a:rPr lang="en-US" altLang="ja-JP" sz="1600" dirty="0" smtClean="0">
                <a:solidFill>
                  <a:srgbClr val="000000"/>
                </a:solidFill>
                <a:latin typeface="ＭＳ Ｐゴシック"/>
                <a:ea typeface="ＭＳ Ｐゴシック"/>
              </a:rPr>
              <a:t>25</a:t>
            </a:r>
            <a:r>
              <a:rPr lang="ja-JP" altLang="en-US" sz="1600" dirty="0" smtClean="0">
                <a:solidFill>
                  <a:srgbClr val="000000"/>
                </a:solidFill>
                <a:latin typeface="ＭＳ Ｐゴシック"/>
                <a:ea typeface="ＭＳ Ｐゴシック"/>
              </a:rPr>
              <a:t>年３月）より</a:t>
            </a:r>
          </a:p>
        </p:txBody>
      </p:sp>
      <p:sp>
        <p:nvSpPr>
          <p:cNvPr id="63" name="テキスト ボックス 62"/>
          <p:cNvSpPr txBox="1"/>
          <p:nvPr/>
        </p:nvSpPr>
        <p:spPr>
          <a:xfrm>
            <a:off x="4784811" y="2673358"/>
            <a:ext cx="4786313" cy="3046988"/>
          </a:xfrm>
          <a:prstGeom prst="rect">
            <a:avLst/>
          </a:prstGeom>
          <a:noFill/>
          <a:ln w="25400">
            <a:solidFill>
              <a:schemeClr val="accent1">
                <a:shade val="50000"/>
              </a:schemeClr>
            </a:solidFill>
          </a:ln>
        </p:spPr>
        <p:txBody>
          <a:bodyPr>
            <a:spAutoFit/>
          </a:bodyPr>
          <a:lstStyle/>
          <a:p>
            <a:pPr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自助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：・介護保険・医療保険の自己負担部分</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dirty="0">
                <a:solidFill>
                  <a:srgbClr val="0070C0"/>
                </a:solidFill>
                <a:latin typeface="メイリオ" pitchFamily="50" charset="-128"/>
                <a:ea typeface="メイリオ" pitchFamily="50" charset="-128"/>
                <a:cs typeface="メイリオ" pitchFamily="50" charset="-128"/>
              </a:rPr>
              <a:t>　　　・市場サービスの購入</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dirty="0">
                <a:solidFill>
                  <a:srgbClr val="0070C0"/>
                </a:solidFill>
                <a:latin typeface="メイリオ" pitchFamily="50" charset="-128"/>
                <a:ea typeface="メイリオ" pitchFamily="50" charset="-128"/>
                <a:cs typeface="メイリオ" pitchFamily="50" charset="-128"/>
              </a:rPr>
              <a:t>　　　・自身や家族による対応</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endParaRPr lang="en-US" altLang="ja-JP" sz="1600" b="1" dirty="0">
              <a:solidFill>
                <a:srgbClr val="0070C0"/>
              </a:solidFill>
              <a:latin typeface="メイリオ" pitchFamily="50" charset="-128"/>
              <a:ea typeface="メイリオ" pitchFamily="50" charset="-128"/>
              <a:cs typeface="メイリオ" pitchFamily="50" charset="-128"/>
            </a:endParaRPr>
          </a:p>
          <a:p>
            <a:pPr marL="714375" indent="-714375"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互助</a:t>
            </a:r>
            <a:r>
              <a:rPr lang="ja-JP" altLang="en-US" sz="1600" b="1" dirty="0">
                <a:solidFill>
                  <a:srgbClr val="0070C0"/>
                </a:solidFill>
                <a:latin typeface="メイリオ" pitchFamily="50" charset="-128"/>
                <a:ea typeface="メイリオ" pitchFamily="50" charset="-128"/>
                <a:cs typeface="メイリオ" pitchFamily="50" charset="-128"/>
              </a:rPr>
              <a:t>：・費用負担が制度的に保障されていないボランティアなどの支援、地域住民の取組み</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共助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：・介護保険・医療保険制度による給付</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endParaRPr lang="en-US" altLang="ja-JP" sz="1600" b="1" u="sng" dirty="0">
              <a:solidFill>
                <a:srgbClr val="0070C0"/>
              </a:solidFill>
              <a:latin typeface="メイリオ" pitchFamily="50" charset="-128"/>
              <a:ea typeface="メイリオ" pitchFamily="50" charset="-128"/>
              <a:cs typeface="メイリオ" pitchFamily="50" charset="-128"/>
            </a:endParaRPr>
          </a:p>
          <a:p>
            <a:pPr defTabSz="457200">
              <a:defRPr/>
            </a:pPr>
            <a:r>
              <a:rPr lang="ja-JP" altLang="en-US" sz="1600" b="1" u="sng" dirty="0">
                <a:solidFill>
                  <a:srgbClr val="0070C0"/>
                </a:solidFill>
                <a:latin typeface="メイリオ" pitchFamily="50" charset="-128"/>
                <a:ea typeface="メイリオ" pitchFamily="50" charset="-128"/>
                <a:cs typeface="メイリオ" pitchFamily="50" charset="-128"/>
              </a:rPr>
              <a:t>公助</a:t>
            </a:r>
            <a:r>
              <a:rPr lang="ja-JP" altLang="en-US" sz="1600" b="1" dirty="0">
                <a:solidFill>
                  <a:srgbClr val="0070C0"/>
                </a:solidFill>
                <a:latin typeface="メイリオ" pitchFamily="50" charset="-128"/>
                <a:ea typeface="メイリオ" pitchFamily="50" charset="-128"/>
                <a:cs typeface="メイリオ" pitchFamily="50" charset="-128"/>
              </a:rPr>
              <a:t>：・介護保険・医療保険の公費（税金）</a:t>
            </a:r>
            <a:endParaRPr lang="en-US" altLang="ja-JP" sz="1600" b="1" dirty="0">
              <a:solidFill>
                <a:srgbClr val="0070C0"/>
              </a:solidFill>
              <a:latin typeface="メイリオ" pitchFamily="50" charset="-128"/>
              <a:ea typeface="メイリオ" pitchFamily="50" charset="-128"/>
              <a:cs typeface="メイリオ" pitchFamily="50" charset="-128"/>
            </a:endParaRPr>
          </a:p>
          <a:p>
            <a:pPr defTabSz="457200">
              <a:defRPr/>
            </a:pPr>
            <a:r>
              <a:rPr lang="en-US" altLang="ja-JP" sz="1600" b="1" dirty="0">
                <a:solidFill>
                  <a:srgbClr val="0070C0"/>
                </a:solidFill>
                <a:latin typeface="メイリオ" pitchFamily="50" charset="-128"/>
                <a:ea typeface="メイリオ" pitchFamily="50" charset="-128"/>
                <a:cs typeface="メイリオ" pitchFamily="50" charset="-128"/>
              </a:rPr>
              <a:t>   </a:t>
            </a:r>
            <a:r>
              <a:rPr lang="ja-JP" altLang="en-US" sz="1600" b="1" dirty="0">
                <a:solidFill>
                  <a:srgbClr val="0070C0"/>
                </a:solidFill>
                <a:latin typeface="メイリオ" pitchFamily="50" charset="-128"/>
                <a:ea typeface="メイリオ" pitchFamily="50" charset="-128"/>
                <a:cs typeface="メイリオ" pitchFamily="50" charset="-128"/>
              </a:rPr>
              <a:t>　　　部分</a:t>
            </a:r>
            <a:endParaRPr lang="en-US" altLang="ja-JP" sz="1600" b="1" dirty="0">
              <a:solidFill>
                <a:srgbClr val="0070C0"/>
              </a:solidFill>
              <a:latin typeface="メイリオ" pitchFamily="50" charset="-128"/>
              <a:ea typeface="メイリオ" pitchFamily="50" charset="-128"/>
              <a:cs typeface="メイリオ" pitchFamily="50" charset="-128"/>
            </a:endParaRPr>
          </a:p>
          <a:p>
            <a:pPr marL="714375" indent="-714375" defTabSz="457200">
              <a:defRPr/>
            </a:pPr>
            <a:r>
              <a:rPr lang="ja-JP" altLang="en-US" sz="1600" b="1" dirty="0">
                <a:solidFill>
                  <a:srgbClr val="0070C0"/>
                </a:solidFill>
                <a:latin typeface="メイリオ" pitchFamily="50" charset="-128"/>
                <a:ea typeface="メイリオ" pitchFamily="50" charset="-128"/>
                <a:cs typeface="メイリオ" pitchFamily="50" charset="-128"/>
              </a:rPr>
              <a:t>　　　・自治体等が提供するサービス</a:t>
            </a:r>
            <a:endParaRPr lang="en-US" altLang="ja-JP" sz="1600" b="1" dirty="0">
              <a:solidFill>
                <a:srgbClr val="FF0000"/>
              </a:solidFill>
              <a:latin typeface="メイリオ" pitchFamily="50" charset="-128"/>
              <a:ea typeface="メイリオ" pitchFamily="50" charset="-128"/>
              <a:cs typeface="メイリオ" pitchFamily="50" charset="-128"/>
            </a:endParaRPr>
          </a:p>
        </p:txBody>
      </p:sp>
      <p:sp>
        <p:nvSpPr>
          <p:cNvPr id="11" name="Rectangle 2"/>
          <p:cNvSpPr>
            <a:spLocks noChangeArrowheads="1"/>
          </p:cNvSpPr>
          <p:nvPr/>
        </p:nvSpPr>
        <p:spPr bwMode="auto">
          <a:xfrm>
            <a:off x="128986" y="639763"/>
            <a:ext cx="9577387" cy="1174750"/>
          </a:xfrm>
          <a:prstGeom prst="rect">
            <a:avLst/>
          </a:prstGeom>
          <a:ln w="9525">
            <a:solidFill>
              <a:schemeClr val="tx1"/>
            </a:solidFill>
            <a:headEnd/>
            <a:tailEnd/>
          </a:ln>
          <a:extLst/>
        </p:spPr>
        <p:style>
          <a:lnRef idx="2">
            <a:schemeClr val="accent2"/>
          </a:lnRef>
          <a:fillRef idx="1">
            <a:schemeClr val="lt1"/>
          </a:fillRef>
          <a:effectRef idx="0">
            <a:schemeClr val="accent2"/>
          </a:effectRef>
          <a:fontRef idx="minor">
            <a:schemeClr val="dk1"/>
          </a:fontRef>
        </p:style>
        <p:txBody>
          <a:bodyPr anchor="ctr"/>
          <a:lstStyle>
            <a:defPPr>
              <a:defRPr lang="ja-JP"/>
            </a:defPPr>
            <a:lvl1pPr marL="0" algn="l" defTabSz="951559" rtl="0" eaLnBrk="1" latinLnBrk="0" hangingPunct="1">
              <a:defRPr kumimoji="1" sz="1900" kern="1200">
                <a:solidFill>
                  <a:schemeClr val="tx1"/>
                </a:solidFill>
                <a:latin typeface="+mn-lt"/>
                <a:ea typeface="+mn-ea"/>
                <a:cs typeface="+mn-cs"/>
              </a:defRPr>
            </a:lvl1pPr>
            <a:lvl2pPr marL="475781" algn="l" defTabSz="951559" rtl="0" eaLnBrk="1" latinLnBrk="0" hangingPunct="1">
              <a:defRPr kumimoji="1" sz="1900" kern="1200">
                <a:solidFill>
                  <a:schemeClr val="tx1"/>
                </a:solidFill>
                <a:latin typeface="+mn-lt"/>
                <a:ea typeface="+mn-ea"/>
                <a:cs typeface="+mn-cs"/>
              </a:defRPr>
            </a:lvl2pPr>
            <a:lvl3pPr marL="951559" algn="l" defTabSz="951559" rtl="0" eaLnBrk="1" latinLnBrk="0" hangingPunct="1">
              <a:defRPr kumimoji="1" sz="1900" kern="1200">
                <a:solidFill>
                  <a:schemeClr val="tx1"/>
                </a:solidFill>
                <a:latin typeface="+mn-lt"/>
                <a:ea typeface="+mn-ea"/>
                <a:cs typeface="+mn-cs"/>
              </a:defRPr>
            </a:lvl3pPr>
            <a:lvl4pPr marL="1427339" algn="l" defTabSz="951559" rtl="0" eaLnBrk="1" latinLnBrk="0" hangingPunct="1">
              <a:defRPr kumimoji="1" sz="1900" kern="1200">
                <a:solidFill>
                  <a:schemeClr val="tx1"/>
                </a:solidFill>
                <a:latin typeface="+mn-lt"/>
                <a:ea typeface="+mn-ea"/>
                <a:cs typeface="+mn-cs"/>
              </a:defRPr>
            </a:lvl4pPr>
            <a:lvl5pPr marL="1903119" algn="l" defTabSz="951559" rtl="0" eaLnBrk="1" latinLnBrk="0" hangingPunct="1">
              <a:defRPr kumimoji="1" sz="1900" kern="1200">
                <a:solidFill>
                  <a:schemeClr val="tx1"/>
                </a:solidFill>
                <a:latin typeface="+mn-lt"/>
                <a:ea typeface="+mn-ea"/>
                <a:cs typeface="+mn-cs"/>
              </a:defRPr>
            </a:lvl5pPr>
            <a:lvl6pPr marL="2378897" algn="l" defTabSz="951559" rtl="0" eaLnBrk="1" latinLnBrk="0" hangingPunct="1">
              <a:defRPr kumimoji="1" sz="1900" kern="1200">
                <a:solidFill>
                  <a:schemeClr val="tx1"/>
                </a:solidFill>
                <a:latin typeface="+mn-lt"/>
                <a:ea typeface="+mn-ea"/>
                <a:cs typeface="+mn-cs"/>
              </a:defRPr>
            </a:lvl6pPr>
            <a:lvl7pPr marL="2854680" algn="l" defTabSz="951559" rtl="0" eaLnBrk="1" latinLnBrk="0" hangingPunct="1">
              <a:defRPr kumimoji="1" sz="1900" kern="1200">
                <a:solidFill>
                  <a:schemeClr val="tx1"/>
                </a:solidFill>
                <a:latin typeface="+mn-lt"/>
                <a:ea typeface="+mn-ea"/>
                <a:cs typeface="+mn-cs"/>
              </a:defRPr>
            </a:lvl7pPr>
            <a:lvl8pPr marL="3330461" algn="l" defTabSz="951559" rtl="0" eaLnBrk="1" latinLnBrk="0" hangingPunct="1">
              <a:defRPr kumimoji="1" sz="1900" kern="1200">
                <a:solidFill>
                  <a:schemeClr val="tx1"/>
                </a:solidFill>
                <a:latin typeface="+mn-lt"/>
                <a:ea typeface="+mn-ea"/>
                <a:cs typeface="+mn-cs"/>
              </a:defRPr>
            </a:lvl8pPr>
            <a:lvl9pPr marL="3806239" algn="l" defTabSz="951559" rtl="0" eaLnBrk="1" latinLnBrk="0" hangingPunct="1">
              <a:defRPr kumimoji="1" sz="1900" kern="1200">
                <a:solidFill>
                  <a:schemeClr val="tx1"/>
                </a:solidFill>
                <a:latin typeface="+mn-lt"/>
                <a:ea typeface="+mn-ea"/>
                <a:cs typeface="+mn-cs"/>
              </a:defRPr>
            </a:lvl9pPr>
          </a:lstStyle>
          <a:p>
            <a:pPr fontAlgn="base">
              <a:spcBef>
                <a:spcPct val="0"/>
              </a:spcBef>
              <a:spcAft>
                <a:spcPct val="0"/>
              </a:spcAft>
              <a:defRPr/>
            </a:pPr>
            <a:r>
              <a:rPr lang="ja-JP" altLang="en-US" sz="1800" dirty="0" smtClean="0">
                <a:solidFill>
                  <a:prstClr val="black"/>
                </a:solidFill>
                <a:latin typeface="HGPｺﾞｼｯｸM" panose="020B0600000000000000" pitchFamily="50" charset="-128"/>
                <a:ea typeface="HGPｺﾞｼｯｸM" panose="020B0600000000000000" pitchFamily="50" charset="-128"/>
              </a:rPr>
              <a:t>○地域包括ケアシステムの構築に当たっては、「介護」「医療」「予防」といった専門的サービスの前提として、「住まい」と「生活支援・福祉」といった分野が重要である。</a:t>
            </a:r>
            <a:endParaRPr lang="en-US" altLang="ja-JP" sz="18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defRPr/>
            </a:pPr>
            <a:r>
              <a:rPr lang="ja-JP" altLang="en-US" sz="1800" dirty="0" smtClean="0">
                <a:solidFill>
                  <a:prstClr val="black"/>
                </a:solidFill>
                <a:latin typeface="HGPｺﾞｼｯｸM" panose="020B0600000000000000" pitchFamily="50" charset="-128"/>
                <a:ea typeface="HGPｺﾞｼｯｸM" panose="020B0600000000000000" pitchFamily="50" charset="-128"/>
              </a:rPr>
              <a:t>○</a:t>
            </a:r>
            <a:r>
              <a:rPr lang="ja-JP" altLang="en-US" sz="1800" dirty="0">
                <a:solidFill>
                  <a:prstClr val="black"/>
                </a:solidFill>
                <a:latin typeface="HGPｺﾞｼｯｸM" panose="020B0600000000000000" pitchFamily="50" charset="-128"/>
                <a:ea typeface="HGPｺﾞｼｯｸM" panose="020B0600000000000000" pitchFamily="50" charset="-128"/>
              </a:rPr>
              <a:t>自助・共助・互助・公助をつなぎあわせる（体系化・組織化する）役割が必要</a:t>
            </a:r>
            <a:r>
              <a:rPr lang="ja-JP" altLang="en-US" sz="1800" dirty="0" smtClean="0">
                <a:solidFill>
                  <a:prstClr val="black"/>
                </a:solidFill>
                <a:latin typeface="HGPｺﾞｼｯｸM" panose="020B0600000000000000" pitchFamily="50" charset="-128"/>
                <a:ea typeface="HGPｺﾞｼｯｸM" panose="020B0600000000000000" pitchFamily="50" charset="-128"/>
              </a:rPr>
              <a:t>。</a:t>
            </a:r>
            <a:endParaRPr lang="en-US" altLang="ja-JP" sz="1800" dirty="0" smtClean="0">
              <a:solidFill>
                <a:prstClr val="black"/>
              </a:solidFill>
              <a:latin typeface="HGPｺﾞｼｯｸM" panose="020B0600000000000000" pitchFamily="50" charset="-128"/>
              <a:ea typeface="HGPｺﾞｼｯｸM" panose="020B0600000000000000" pitchFamily="50" charset="-128"/>
            </a:endParaRPr>
          </a:p>
          <a:p>
            <a:pPr fontAlgn="base">
              <a:spcBef>
                <a:spcPct val="0"/>
              </a:spcBef>
              <a:spcAft>
                <a:spcPct val="0"/>
              </a:spcAft>
              <a:defRPr/>
            </a:pPr>
            <a:r>
              <a:rPr lang="ja-JP" altLang="en-US" sz="1800" dirty="0">
                <a:solidFill>
                  <a:prstClr val="black"/>
                </a:solidFill>
                <a:latin typeface="HGPｺﾞｼｯｸM" panose="020B0600000000000000" pitchFamily="50" charset="-128"/>
                <a:ea typeface="HGPｺﾞｼｯｸM" panose="020B0600000000000000" pitchFamily="50" charset="-128"/>
              </a:rPr>
              <a:t>○とりわけ、都市部では、意識的に「互助」の強化を行わなければ、強い「互助」を期待できない。</a:t>
            </a:r>
            <a:endParaRPr lang="ja-JP" altLang="en-US" sz="1800" dirty="0" smtClean="0">
              <a:solidFill>
                <a:prstClr val="black"/>
              </a:solidFill>
              <a:latin typeface="HGPｺﾞｼｯｸM" panose="020B0600000000000000" pitchFamily="50" charset="-128"/>
              <a:ea typeface="HGPｺﾞｼｯｸM" panose="020B0600000000000000" pitchFamily="50" charset="-128"/>
            </a:endParaRPr>
          </a:p>
        </p:txBody>
      </p:sp>
      <p:sp>
        <p:nvSpPr>
          <p:cNvPr id="9" name="角丸四角形 8"/>
          <p:cNvSpPr/>
          <p:nvPr/>
        </p:nvSpPr>
        <p:spPr>
          <a:xfrm>
            <a:off x="4784811" y="3580229"/>
            <a:ext cx="4786313" cy="64312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8</a:t>
            </a:r>
            <a:endParaRPr lang="ja-JP" altLang="en-US" sz="1800" b="1" dirty="0">
              <a:solidFill>
                <a:prstClr val="black"/>
              </a:solidFill>
              <a:latin typeface="+mn-ea"/>
            </a:endParaRPr>
          </a:p>
        </p:txBody>
      </p:sp>
    </p:spTree>
    <p:extLst>
      <p:ext uri="{BB962C8B-B14F-4D97-AF65-F5344CB8AC3E}">
        <p14:creationId xmlns:p14="http://schemas.microsoft.com/office/powerpoint/2010/main" val="293781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8594" y="882166"/>
            <a:ext cx="4737251" cy="53061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ja-JP" sz="1400" dirty="0">
                <a:solidFill>
                  <a:prstClr val="black"/>
                </a:solidFill>
                <a:latin typeface="ＭＳ Ｐゴシック"/>
              </a:rPr>
              <a:t>高齢者</a:t>
            </a:r>
            <a:r>
              <a:rPr lang="ja-JP" altLang="en-US" sz="1400" dirty="0">
                <a:solidFill>
                  <a:prstClr val="black"/>
                </a:solidFill>
                <a:latin typeface="ＭＳ Ｐゴシック"/>
              </a:rPr>
              <a:t>が</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住み慣れた地域で生活を継続</a:t>
            </a:r>
            <a:r>
              <a:rPr lang="ja-JP" altLang="en-US" sz="1400" dirty="0">
                <a:solidFill>
                  <a:prstClr val="black"/>
                </a:solidFill>
                <a:latin typeface="ＭＳ Ｐゴシック"/>
              </a:rPr>
              <a:t>できるようにするため</a:t>
            </a:r>
            <a:r>
              <a:rPr lang="ja-JP" altLang="en-US" sz="1400" dirty="0" smtClean="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介護、医療、生活支援、介護予防を充実</a:t>
            </a:r>
            <a:r>
              <a:rPr lang="ja-JP" altLang="en-US" sz="1400" dirty="0" smtClean="0">
                <a:solidFill>
                  <a:prstClr val="black"/>
                </a:solidFill>
                <a:latin typeface="ＭＳ Ｐゴシック"/>
              </a:rPr>
              <a:t>。</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 name="角丸四角形 4"/>
          <p:cNvSpPr/>
          <p:nvPr/>
        </p:nvSpPr>
        <p:spPr>
          <a:xfrm>
            <a:off x="5052461" y="830732"/>
            <a:ext cx="4853593" cy="72606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低所得者の保険料軽減を拡充</a:t>
            </a:r>
            <a:r>
              <a:rPr lang="ja-JP" altLang="en-US" sz="1400" dirty="0" smtClean="0">
                <a:solidFill>
                  <a:prstClr val="black"/>
                </a:solidFill>
                <a:latin typeface="ＭＳ Ｐゴシック"/>
              </a:rPr>
              <a:t>。また</a:t>
            </a:r>
            <a:r>
              <a:rPr lang="ja-JP" altLang="en-US" sz="1400" dirty="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保険料</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上昇をできる限り抑える</a:t>
            </a:r>
            <a:r>
              <a:rPr lang="ja-JP" altLang="en-US" sz="1400" dirty="0">
                <a:solidFill>
                  <a:prstClr val="black"/>
                </a:solidFill>
                <a:latin typeface="ＭＳ Ｐゴシック"/>
              </a:rPr>
              <a:t>ため、</a:t>
            </a:r>
            <a:r>
              <a:rPr lang="ja-JP" altLang="ja-JP" sz="1400" dirty="0">
                <a:solidFill>
                  <a:prstClr val="black"/>
                </a:solidFill>
                <a:latin typeface="ＤＦ特太ゴシック体" panose="020B0509000000000000" pitchFamily="49" charset="-128"/>
                <a:ea typeface="ＤＦ特太ゴシック体" panose="020B0509000000000000" pitchFamily="49" charset="-128"/>
              </a:rPr>
              <a:t>所得や資産のある人の利用者負担</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を</a:t>
            </a:r>
            <a:r>
              <a:rPr lang="ja-JP" altLang="ja-JP" sz="1400" dirty="0" smtClean="0">
                <a:solidFill>
                  <a:prstClr val="black"/>
                </a:solidFill>
                <a:latin typeface="ＤＦ特太ゴシック体" panose="020B0509000000000000" pitchFamily="49" charset="-128"/>
                <a:ea typeface="ＤＦ特太ゴシック体" panose="020B0509000000000000" pitchFamily="49" charset="-128"/>
              </a:rPr>
              <a:t>見直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す</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p:txBody>
      </p:sp>
      <p:sp>
        <p:nvSpPr>
          <p:cNvPr id="6" name="正方形/長方形 5"/>
          <p:cNvSpPr/>
          <p:nvPr/>
        </p:nvSpPr>
        <p:spPr>
          <a:xfrm>
            <a:off x="360050" y="36000"/>
            <a:ext cx="9205023" cy="39600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b="1" dirty="0" smtClean="0">
                <a:solidFill>
                  <a:prstClr val="black"/>
                </a:solidFill>
                <a:latin typeface="メイリオ" pitchFamily="50" charset="-128"/>
                <a:ea typeface="メイリオ" pitchFamily="50" charset="-128"/>
              </a:rPr>
              <a:t>介護保険制度の改正案の主な内容について</a:t>
            </a:r>
            <a:endParaRPr lang="en-US" altLang="ja-JP" b="1" dirty="0" smtClean="0">
              <a:solidFill>
                <a:prstClr val="black"/>
              </a:solidFill>
              <a:latin typeface="メイリオ" pitchFamily="50" charset="-128"/>
              <a:ea typeface="メイリオ" pitchFamily="50" charset="-128"/>
            </a:endParaRPr>
          </a:p>
        </p:txBody>
      </p:sp>
      <p:sp>
        <p:nvSpPr>
          <p:cNvPr id="7" name="円/楕円 6"/>
          <p:cNvSpPr/>
          <p:nvPr/>
        </p:nvSpPr>
        <p:spPr>
          <a:xfrm>
            <a:off x="5327205" y="522126"/>
            <a:ext cx="4306341" cy="323976"/>
          </a:xfrm>
          <a:prstGeom prst="ellips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②費用負担の公平化</a:t>
            </a:r>
          </a:p>
        </p:txBody>
      </p:sp>
      <p:sp>
        <p:nvSpPr>
          <p:cNvPr id="8" name="円/楕円 7"/>
          <p:cNvSpPr/>
          <p:nvPr/>
        </p:nvSpPr>
        <p:spPr>
          <a:xfrm>
            <a:off x="163755" y="522129"/>
            <a:ext cx="4510660" cy="37541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①地域包括ケアシステムの構築</a:t>
            </a:r>
          </a:p>
        </p:txBody>
      </p:sp>
      <p:sp>
        <p:nvSpPr>
          <p:cNvPr id="9" name="角丸四角形 8"/>
          <p:cNvSpPr/>
          <p:nvPr/>
        </p:nvSpPr>
        <p:spPr>
          <a:xfrm>
            <a:off x="44135" y="1556792"/>
            <a:ext cx="4853173" cy="2232248"/>
          </a:xfrm>
          <a:prstGeom prst="roundRect">
            <a:avLst>
              <a:gd name="adj" fmla="val 3339"/>
            </a:avLst>
          </a:prstGeom>
          <a:solidFill>
            <a:srgbClr val="B5FDB8">
              <a:alpha val="64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500" dirty="0">
              <a:solidFill>
                <a:prstClr val="black"/>
              </a:solidFill>
            </a:endParaRPr>
          </a:p>
          <a:p>
            <a:pPr marL="200733" indent="-133030" algn="just">
              <a:spcBef>
                <a:spcPts val="224"/>
              </a:spcBef>
            </a:pPr>
            <a:endParaRPr lang="en-US" altLang="ja-JP" sz="500" b="1" dirty="0">
              <a:solidFill>
                <a:prstClr val="black"/>
              </a:solidFill>
              <a:latin typeface="ＭＳ Ｐゴシック"/>
              <a:ea typeface="ＤＦ特太ゴシック体" panose="02010609000101010101" pitchFamily="1" charset="-128"/>
            </a:endParaRPr>
          </a:p>
          <a:p>
            <a:pPr marL="200733" indent="-133030" algn="just">
              <a:lnSpc>
                <a:spcPts val="1900"/>
              </a:lnSpc>
              <a:spcBef>
                <a:spcPts val="224"/>
              </a:spcBef>
            </a:pPr>
            <a:r>
              <a:rPr lang="ja-JP" altLang="en-US" sz="1400" dirty="0" smtClean="0">
                <a:solidFill>
                  <a:prstClr val="black"/>
                </a:solidFill>
                <a:latin typeface="ＭＳ Ｐゴシック"/>
                <a:ea typeface="ＤＦ特太ゴシック体" panose="02010609000101010101" pitchFamily="1"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地域包括ｹｱｼｽﾃﾑの構築に向けた地域支援事業の充実</a:t>
            </a:r>
            <a:r>
              <a:rPr lang="ja-JP" altLang="en-US" sz="1400" dirty="0" smtClean="0">
                <a:solidFill>
                  <a:prstClr val="black"/>
                </a:solidFill>
              </a:rPr>
              <a:t>　</a:t>
            </a:r>
            <a:endParaRPr lang="en-US" altLang="ja-JP" sz="1400" dirty="0" smtClean="0">
              <a:solidFill>
                <a:prstClr val="black"/>
              </a:solidFill>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r>
              <a:rPr lang="ja-JP" altLang="en-US" sz="1200" dirty="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介護サービスの充実は、前回改正による</a:t>
            </a:r>
            <a:r>
              <a:rPr lang="en-US" altLang="ja-JP" sz="1200" dirty="0" smtClean="0">
                <a:solidFill>
                  <a:prstClr val="black"/>
                </a:solidFill>
                <a:latin typeface="ＭＳ 明朝" panose="02020609040205080304" pitchFamily="17" charset="-128"/>
                <a:ea typeface="ＭＳ 明朝" panose="02020609040205080304" pitchFamily="17" charset="-128"/>
              </a:rPr>
              <a:t>24</a:t>
            </a:r>
            <a:r>
              <a:rPr lang="ja-JP" altLang="en-US" sz="1200" dirty="0" smtClean="0">
                <a:solidFill>
                  <a:prstClr val="black"/>
                </a:solidFill>
                <a:latin typeface="ＭＳ 明朝" panose="02020609040205080304" pitchFamily="17" charset="-128"/>
                <a:ea typeface="ＭＳ 明朝" panose="02020609040205080304" pitchFamily="17" charset="-128"/>
              </a:rPr>
              <a:t>時間対応の定期巡回サービス</a:t>
            </a:r>
            <a:r>
              <a:rPr lang="ja-JP" altLang="en-US" sz="1200" dirty="0">
                <a:solidFill>
                  <a:prstClr val="black"/>
                </a:solidFill>
                <a:latin typeface="ＭＳ 明朝" panose="02020609040205080304" pitchFamily="17" charset="-128"/>
                <a:ea typeface="ＭＳ 明朝" panose="02020609040205080304" pitchFamily="17" charset="-128"/>
              </a:rPr>
              <a:t>を含めた介護サービスの普及を</a:t>
            </a:r>
            <a:r>
              <a:rPr lang="ja-JP" altLang="en-US" sz="1200" dirty="0" smtClean="0">
                <a:solidFill>
                  <a:prstClr val="black"/>
                </a:solidFill>
                <a:latin typeface="ＭＳ 明朝" panose="02020609040205080304" pitchFamily="17" charset="-128"/>
                <a:ea typeface="ＭＳ 明朝" panose="02020609040205080304" pitchFamily="17" charset="-128"/>
              </a:rPr>
              <a:t>推進</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marL="536575" indent="-536575">
              <a:tabLst>
                <a:tab pos="536575" algn="l"/>
              </a:tabLst>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a:t>
            </a:r>
            <a:r>
              <a:rPr lang="ja-JP" altLang="en-US" sz="1200" dirty="0">
                <a:solidFill>
                  <a:prstClr val="black"/>
                </a:solidFill>
                <a:latin typeface="ＭＳ 明朝" panose="02020609040205080304" pitchFamily="17" charset="-128"/>
                <a:ea typeface="ＭＳ 明朝" panose="02020609040205080304" pitchFamily="17" charset="-128"/>
              </a:rPr>
              <a:t>職員の処遇改善は</a:t>
            </a:r>
            <a:r>
              <a:rPr lang="ja-JP" altLang="en-US" sz="1200" dirty="0" smtClean="0">
                <a:solidFill>
                  <a:prstClr val="black"/>
                </a:solidFill>
                <a:latin typeface="ＭＳ 明朝" panose="02020609040205080304" pitchFamily="17" charset="-128"/>
                <a:ea typeface="ＭＳ 明朝" panose="02020609040205080304" pitchFamily="17" charset="-128"/>
              </a:rPr>
              <a:t>、</a:t>
            </a:r>
            <a:r>
              <a:rPr lang="en-US" altLang="ja-JP" sz="1200" dirty="0" smtClean="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年度介護</a:t>
            </a:r>
            <a:r>
              <a:rPr lang="ja-JP" altLang="en-US" sz="1200" dirty="0">
                <a:solidFill>
                  <a:prstClr val="black"/>
                </a:solidFill>
                <a:latin typeface="ＭＳ 明朝" panose="02020609040205080304" pitchFamily="17" charset="-128"/>
                <a:ea typeface="ＭＳ 明朝" panose="02020609040205080304" pitchFamily="17" charset="-128"/>
              </a:rPr>
              <a:t>報酬改定で検討</a:t>
            </a:r>
          </a:p>
          <a:p>
            <a:pPr marL="200733" indent="-133030" algn="just">
              <a:spcBef>
                <a:spcPts val="224"/>
              </a:spcBef>
            </a:pPr>
            <a:endParaRPr lang="en-US" altLang="ja-JP" sz="1200" dirty="0" smtClean="0">
              <a:solidFill>
                <a:prstClr val="black"/>
              </a:solidFill>
              <a:ea typeface="ＤＦ特太ゴシック体" panose="02010609000101010101" pitchFamily="1" charset="-128"/>
            </a:endParaRPr>
          </a:p>
          <a:p>
            <a:pPr marL="200733" indent="-133030" algn="just">
              <a:spcBef>
                <a:spcPts val="224"/>
              </a:spcBef>
            </a:pPr>
            <a:r>
              <a:rPr lang="ja-JP" altLang="en-US" sz="1200" dirty="0" smtClean="0">
                <a:solidFill>
                  <a:prstClr val="black"/>
                </a:solidFill>
                <a:ea typeface="ＤＦ特太ゴシック体" panose="02010609000101010101" pitchFamily="1" charset="-128"/>
              </a:rPr>
              <a:t>  </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31792" y="1418273"/>
            <a:ext cx="1580848" cy="282645"/>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サービスの充実</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1" name="角丸四角形 10"/>
          <p:cNvSpPr/>
          <p:nvPr/>
        </p:nvSpPr>
        <p:spPr>
          <a:xfrm>
            <a:off x="5052452" y="1490764"/>
            <a:ext cx="4754187" cy="1578196"/>
          </a:xfrm>
          <a:prstGeom prst="roundRect">
            <a:avLst>
              <a:gd name="adj" fmla="val 3339"/>
            </a:avLst>
          </a:prstGeom>
          <a:solidFill>
            <a:srgbClr val="B5FDB8">
              <a:alpha val="64000"/>
            </a:srgb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spcBef>
                <a:spcPts val="449"/>
              </a:spcBef>
            </a:pPr>
            <a:endParaRPr lang="en-US" altLang="ja-JP" sz="600" dirty="0">
              <a:solidFill>
                <a:prstClr val="black"/>
              </a:solidFill>
              <a:latin typeface="ＭＳ Ｐゴシック"/>
            </a:endParaRPr>
          </a:p>
          <a:p>
            <a:pPr algn="just">
              <a:spcBef>
                <a:spcPts val="449"/>
              </a:spcBef>
            </a:pPr>
            <a:r>
              <a:rPr lang="ja-JP" altLang="en-US" sz="1400" dirty="0" smtClean="0">
                <a:solidFill>
                  <a:prstClr val="black"/>
                </a:solidFill>
                <a:latin typeface="ＭＳ Ｐゴシック"/>
                <a:ea typeface="ＤＦ特太ゴシック体" panose="02010609000101010101" pitchFamily="1" charset="-128"/>
              </a:rPr>
              <a:t>○低所得者</a:t>
            </a:r>
            <a:r>
              <a:rPr lang="ja-JP" altLang="en-US" sz="1400" dirty="0">
                <a:solidFill>
                  <a:prstClr val="black"/>
                </a:solidFill>
                <a:latin typeface="ＭＳ Ｐゴシック"/>
                <a:ea typeface="ＤＦ特太ゴシック体" panose="02010609000101010101" pitchFamily="1" charset="-128"/>
              </a:rPr>
              <a:t>の保険料の</a:t>
            </a:r>
            <a:r>
              <a:rPr lang="ja-JP" altLang="en-US" sz="1400" dirty="0" smtClean="0">
                <a:solidFill>
                  <a:prstClr val="black"/>
                </a:solidFill>
                <a:latin typeface="ＭＳ Ｐゴシック"/>
                <a:ea typeface="ＤＦ特太ゴシック体" panose="02010609000101010101" pitchFamily="1" charset="-128"/>
              </a:rPr>
              <a:t>軽減割合を拡大</a:t>
            </a:r>
            <a:endParaRPr lang="en-US" altLang="ja-JP" sz="1400" dirty="0" smtClean="0">
              <a:solidFill>
                <a:prstClr val="black"/>
              </a:solidFill>
              <a:latin typeface="ＭＳ Ｐゴシック"/>
              <a:ea typeface="ＤＦ特太ゴシック体" panose="02010609000101010101" pitchFamily="1" charset="-128"/>
            </a:endParaRPr>
          </a:p>
          <a:p>
            <a:pPr marL="273050" indent="-273050" algn="just">
              <a:spcBef>
                <a:spcPts val="449"/>
              </a:spcBef>
            </a:pP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給付費の</a:t>
            </a:r>
            <a:r>
              <a:rPr lang="en-US" altLang="ja-JP" sz="1200" dirty="0" smtClean="0">
                <a:solidFill>
                  <a:prstClr val="black"/>
                </a:solidFill>
                <a:latin typeface="ＭＳ Ｐゴシック"/>
              </a:rPr>
              <a:t>5</a:t>
            </a:r>
            <a:r>
              <a:rPr lang="ja-JP" altLang="ja-JP" sz="1200" dirty="0" smtClean="0">
                <a:solidFill>
                  <a:prstClr val="black"/>
                </a:solidFill>
                <a:latin typeface="ＭＳ Ｐゴシック"/>
              </a:rPr>
              <a:t>割の公費</a:t>
            </a:r>
            <a:r>
              <a:rPr lang="ja-JP" altLang="en-US" sz="1200" dirty="0" smtClean="0">
                <a:solidFill>
                  <a:prstClr val="black"/>
                </a:solidFill>
                <a:latin typeface="ＭＳ Ｐゴシック"/>
              </a:rPr>
              <a:t>に加えて</a:t>
            </a:r>
            <a:r>
              <a:rPr lang="ja-JP" altLang="ja-JP" sz="1200" dirty="0" smtClean="0">
                <a:solidFill>
                  <a:prstClr val="black"/>
                </a:solidFill>
                <a:latin typeface="ＭＳ Ｐゴシック"/>
              </a:rPr>
              <a:t>別枠で公費を投入し、低所得者</a:t>
            </a:r>
            <a:r>
              <a:rPr lang="ja-JP" altLang="en-US" sz="1200" dirty="0" smtClean="0">
                <a:solidFill>
                  <a:prstClr val="black"/>
                </a:solidFill>
                <a:latin typeface="ＭＳ Ｐゴシック"/>
              </a:rPr>
              <a:t>の</a:t>
            </a:r>
            <a:r>
              <a:rPr lang="ja-JP" altLang="ja-JP" sz="1200" dirty="0" smtClean="0">
                <a:solidFill>
                  <a:prstClr val="black"/>
                </a:solidFill>
                <a:latin typeface="ＭＳ Ｐゴシック"/>
              </a:rPr>
              <a:t>保険</a:t>
            </a:r>
            <a:r>
              <a:rPr lang="ja-JP" altLang="en-US" sz="1200" dirty="0" smtClean="0">
                <a:solidFill>
                  <a:prstClr val="black"/>
                </a:solidFill>
                <a:latin typeface="ＭＳ Ｐゴシック"/>
              </a:rPr>
              <a:t>料の軽減割合を拡大</a:t>
            </a:r>
            <a:endParaRPr lang="en-US" altLang="ja-JP" sz="1200" dirty="0" smtClean="0">
              <a:solidFill>
                <a:prstClr val="black"/>
              </a:solidFill>
              <a:latin typeface="ＭＳ Ｐゴシック"/>
            </a:endParaRPr>
          </a:p>
          <a:p>
            <a:pPr algn="just">
              <a:lnSpc>
                <a:spcPts val="1000"/>
              </a:lnSpc>
            </a:pPr>
            <a:endParaRPr lang="en-US" altLang="ja-JP" sz="800" dirty="0" smtClean="0">
              <a:solidFill>
                <a:prstClr val="black"/>
              </a:solidFill>
              <a:latin typeface="ＭＳ Ｐゴシック"/>
            </a:endParaRPr>
          </a:p>
          <a:p>
            <a:pPr marL="177800" indent="-177800" algn="just">
              <a:lnSpc>
                <a:spcPts val="1000"/>
              </a:lnSpc>
              <a:spcBef>
                <a:spcPts val="449"/>
              </a:spcBef>
            </a:pPr>
            <a:r>
              <a:rPr lang="ja-JP" altLang="en-US" sz="1100" dirty="0">
                <a:solidFill>
                  <a:prstClr val="black"/>
                </a:solidFill>
                <a:latin typeface="ＭＳ Ｐゴシック"/>
              </a:rPr>
              <a:t>　</a:t>
            </a:r>
            <a:endParaRPr lang="en-US" altLang="ja-JP" sz="1100" dirty="0">
              <a:solidFill>
                <a:prstClr val="black"/>
              </a:solidFill>
              <a:latin typeface="ＭＳ Ｐゴシック"/>
            </a:endParaRPr>
          </a:p>
        </p:txBody>
      </p:sp>
      <p:sp>
        <p:nvSpPr>
          <p:cNvPr id="12" name="正方形/長方形 11"/>
          <p:cNvSpPr/>
          <p:nvPr/>
        </p:nvSpPr>
        <p:spPr>
          <a:xfrm>
            <a:off x="5163875" y="1344280"/>
            <a:ext cx="2525456"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低所得者の保険料軽減を</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拡充</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4" name="角丸四角形 13"/>
          <p:cNvSpPr/>
          <p:nvPr/>
        </p:nvSpPr>
        <p:spPr>
          <a:xfrm>
            <a:off x="41727" y="4006816"/>
            <a:ext cx="4855570" cy="2374512"/>
          </a:xfrm>
          <a:prstGeom prst="roundRect">
            <a:avLst>
              <a:gd name="adj" fmla="val 3339"/>
            </a:avLst>
          </a:prstGeom>
          <a:solidFill>
            <a:schemeClr val="tx2">
              <a:lumMod val="20000"/>
              <a:lumOff val="80000"/>
              <a:alpha val="31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600" dirty="0">
              <a:solidFill>
                <a:prstClr val="black"/>
              </a:solidFill>
            </a:endParaRPr>
          </a:p>
          <a:p>
            <a:pPr marL="200733" indent="-133030" algn="just">
              <a:spcBef>
                <a:spcPts val="224"/>
              </a:spcBef>
            </a:pPr>
            <a:r>
              <a:rPr lang="ja-JP" altLang="en-US" sz="1400" dirty="0" smtClean="0">
                <a:solidFill>
                  <a:prstClr val="black"/>
                </a:solidFill>
              </a:rPr>
              <a:t>①</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全国一律の予防給付</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訪問</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介護・通所</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を市町村が取り組む</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地域支援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事業に移行し</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多様化</a:t>
            </a:r>
            <a:r>
              <a:rPr lang="ja-JP" altLang="en-US" sz="1200" dirty="0">
                <a:solidFill>
                  <a:prstClr val="black"/>
                </a:solidFill>
              </a:rPr>
              <a:t>　</a:t>
            </a: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355600" indent="-287338" algn="just">
              <a:lnSpc>
                <a:spcPts val="1500"/>
              </a:lnSpc>
              <a:spcBef>
                <a:spcPts val="224"/>
              </a:spcBef>
            </a:pP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200733" indent="-133030" algn="just">
              <a:spcBef>
                <a:spcPts val="224"/>
              </a:spcBef>
            </a:pPr>
            <a:endParaRPr lang="ja-JP" altLang="ja-JP" sz="1400" dirty="0">
              <a:solidFill>
                <a:prstClr val="black"/>
              </a:solidFill>
            </a:endParaRPr>
          </a:p>
          <a:p>
            <a:endParaRPr lang="en-US" altLang="ja-JP" sz="1200" dirty="0">
              <a:solidFill>
                <a:prstClr val="black"/>
              </a:solidFill>
            </a:endParaRPr>
          </a:p>
        </p:txBody>
      </p:sp>
      <p:sp>
        <p:nvSpPr>
          <p:cNvPr id="15" name="正方形/長方形 14"/>
          <p:cNvSpPr/>
          <p:nvPr/>
        </p:nvSpPr>
        <p:spPr>
          <a:xfrm>
            <a:off x="128466" y="3864552"/>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6" name="角丸四角形 15"/>
          <p:cNvSpPr/>
          <p:nvPr/>
        </p:nvSpPr>
        <p:spPr>
          <a:xfrm>
            <a:off x="5052410" y="3286736"/>
            <a:ext cx="4754186" cy="3094592"/>
          </a:xfrm>
          <a:prstGeom prst="roundRect">
            <a:avLst>
              <a:gd name="adj" fmla="val 3339"/>
            </a:avLst>
          </a:prstGeom>
          <a:solidFill>
            <a:schemeClr val="tx2">
              <a:lumMod val="20000"/>
              <a:lumOff val="80000"/>
              <a:alpha val="31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400" dirty="0" smtClean="0">
              <a:solidFill>
                <a:prstClr val="black"/>
              </a:solidFill>
              <a:latin typeface="ＭＳ Ｐゴシック"/>
            </a:endParaRPr>
          </a:p>
          <a:p>
            <a:pPr marL="200733" indent="-133030" algn="just">
              <a:lnSpc>
                <a:spcPts val="1000"/>
              </a:lnSpc>
            </a:pPr>
            <a:endParaRPr lang="en-US" altLang="ja-JP" sz="400" dirty="0" smtClean="0">
              <a:solidFill>
                <a:prstClr val="black"/>
              </a:solidFill>
              <a:latin typeface="ＭＳ Ｐゴシック"/>
            </a:endParaRPr>
          </a:p>
          <a:p>
            <a:pPr marL="200733" indent="-133030" algn="just">
              <a:lnSpc>
                <a:spcPts val="1000"/>
              </a:lnSpc>
            </a:pPr>
            <a:r>
              <a:rPr lang="ja-JP" altLang="en-US" sz="1400" dirty="0" smtClean="0">
                <a:solidFill>
                  <a:prstClr val="black"/>
                </a:solidFill>
                <a:latin typeface="ＭＳ Ｐゴシック"/>
              </a:rPr>
              <a:t>①</a:t>
            </a:r>
            <a:r>
              <a:rPr lang="ja-JP" altLang="en-US" sz="1400" dirty="0">
                <a:solidFill>
                  <a:prstClr val="black"/>
                </a:solidFill>
                <a:latin typeface="ＭＳ Ｐゴシック"/>
                <a:ea typeface="ＤＦ特太ゴシック体" panose="02010609000101010101" pitchFamily="1" charset="-128"/>
              </a:rPr>
              <a:t>一定以上の所得のある利用者の自己負担を</a:t>
            </a:r>
            <a:r>
              <a:rPr lang="ja-JP" altLang="en-US" sz="1400" dirty="0" smtClean="0">
                <a:solidFill>
                  <a:prstClr val="black"/>
                </a:solidFill>
                <a:latin typeface="ＭＳ Ｐゴシック"/>
                <a:ea typeface="ＤＦ特太ゴシック体" panose="02010609000101010101" pitchFamily="1" charset="-128"/>
              </a:rPr>
              <a:t>引上げ</a:t>
            </a:r>
            <a:endParaRPr lang="en-US" altLang="ja-JP" sz="1400" dirty="0">
              <a:solidFill>
                <a:prstClr val="black"/>
              </a:solidFill>
              <a:latin typeface="ＭＳ Ｐゴシック"/>
              <a:ea typeface="ＤＦ特太ゴシック体" panose="02010609000101010101" pitchFamily="1" charset="-128"/>
            </a:endParaRPr>
          </a:p>
          <a:p>
            <a:pPr marL="266700" indent="-198438" algn="just">
              <a:lnSpc>
                <a:spcPts val="1700"/>
              </a:lnSpc>
            </a:pPr>
            <a:r>
              <a:rPr lang="ja-JP" altLang="en-US" sz="1400" dirty="0">
                <a:solidFill>
                  <a:prstClr val="black"/>
                </a:solidFill>
                <a:latin typeface="ＭＳ Ｐゴシック"/>
                <a:ea typeface="ＤＦ特太ゴシック体" panose="02010609000101010101" pitchFamily="1" charset="-128"/>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　</a:t>
            </a:r>
            <a:r>
              <a:rPr lang="ja-JP" altLang="en-US" sz="1200" dirty="0" smtClean="0">
                <a:solidFill>
                  <a:prstClr val="black"/>
                </a:solidFill>
                <a:latin typeface="ＭＳ Ｐゴシック"/>
              </a:rPr>
              <a:t>２割負担</a:t>
            </a:r>
            <a:r>
              <a:rPr lang="ja-JP" altLang="en-US" sz="1200" dirty="0">
                <a:solidFill>
                  <a:prstClr val="black"/>
                </a:solidFill>
                <a:latin typeface="ＭＳ Ｐゴシック"/>
              </a:rPr>
              <a:t>とする</a:t>
            </a:r>
            <a:r>
              <a:rPr lang="ja-JP" altLang="en-US" sz="1200" dirty="0" smtClean="0">
                <a:solidFill>
                  <a:prstClr val="black"/>
                </a:solidFill>
                <a:latin typeface="ＭＳ Ｐゴシック"/>
              </a:rPr>
              <a:t>所得水準</a:t>
            </a:r>
            <a:r>
              <a:rPr lang="ja-JP" altLang="en-US" sz="1200" dirty="0">
                <a:solidFill>
                  <a:prstClr val="black"/>
                </a:solidFill>
                <a:latin typeface="ＭＳ Ｐゴシック"/>
              </a:rPr>
              <a:t>を</a:t>
            </a:r>
            <a:r>
              <a:rPr lang="ja-JP" altLang="en-US" sz="1200" dirty="0" smtClean="0">
                <a:solidFill>
                  <a:prstClr val="black"/>
                </a:solidFill>
                <a:latin typeface="ＭＳ Ｐゴシック"/>
              </a:rPr>
              <a:t>、</a:t>
            </a:r>
            <a:r>
              <a:rPr lang="ja-JP" altLang="en-US" sz="1200" dirty="0">
                <a:solidFill>
                  <a:prstClr val="black"/>
                </a:solidFill>
                <a:latin typeface="ＭＳ Ｐゴシック"/>
              </a:rPr>
              <a:t>６５</a:t>
            </a:r>
            <a:r>
              <a:rPr lang="ja-JP" altLang="en-US" sz="1200" dirty="0" smtClean="0">
                <a:solidFill>
                  <a:prstClr val="black"/>
                </a:solidFill>
                <a:latin typeface="ＭＳ Ｐゴシック"/>
              </a:rPr>
              <a:t>歳</a:t>
            </a:r>
            <a:r>
              <a:rPr lang="ja-JP" altLang="en-US" sz="1200" dirty="0">
                <a:solidFill>
                  <a:prstClr val="black"/>
                </a:solidFill>
                <a:latin typeface="ＭＳ Ｐゴシック"/>
              </a:rPr>
              <a:t>以上高齢者の</a:t>
            </a:r>
            <a:r>
              <a:rPr lang="ja-JP" altLang="en-US" sz="1200" dirty="0" smtClean="0">
                <a:solidFill>
                  <a:prstClr val="black"/>
                </a:solidFill>
                <a:latin typeface="ＭＳ Ｐゴシック"/>
              </a:rPr>
              <a:t>所得上位</a:t>
            </a:r>
            <a:r>
              <a:rPr lang="en-US" altLang="ja-JP" sz="1200" dirty="0" smtClean="0">
                <a:solidFill>
                  <a:prstClr val="black"/>
                </a:solidFill>
                <a:latin typeface="ＭＳ Ｐゴシック"/>
              </a:rPr>
              <a:t>20</a:t>
            </a:r>
            <a:r>
              <a:rPr lang="ja-JP" altLang="en-US" sz="1200" dirty="0" smtClean="0">
                <a:solidFill>
                  <a:prstClr val="black"/>
                </a:solidFill>
                <a:latin typeface="ＭＳ Ｐゴシック"/>
              </a:rPr>
              <a:t>％と  　</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した場合、合計所得金額</a:t>
            </a:r>
            <a:r>
              <a:rPr lang="en-US" altLang="ja-JP" sz="1200" dirty="0" smtClean="0">
                <a:solidFill>
                  <a:prstClr val="black"/>
                </a:solidFill>
                <a:latin typeface="ＭＳ Ｐゴシック"/>
              </a:rPr>
              <a:t>160</a:t>
            </a:r>
            <a:r>
              <a:rPr lang="ja-JP" altLang="en-US" sz="1200" dirty="0">
                <a:solidFill>
                  <a:prstClr val="black"/>
                </a:solidFill>
                <a:latin typeface="ＭＳ Ｐゴシック"/>
              </a:rPr>
              <a:t>万</a:t>
            </a:r>
            <a:r>
              <a:rPr lang="ja-JP" altLang="en-US" sz="1200" dirty="0" smtClean="0">
                <a:solidFill>
                  <a:prstClr val="black"/>
                </a:solidFill>
                <a:latin typeface="ＭＳ Ｐゴシック"/>
              </a:rPr>
              <a:t>円（年金収入で、単身</a:t>
            </a:r>
            <a:r>
              <a:rPr lang="en-US" altLang="ja-JP" sz="1200" dirty="0" smtClean="0">
                <a:solidFill>
                  <a:prstClr val="black"/>
                </a:solidFill>
                <a:latin typeface="ＭＳ Ｐゴシック"/>
              </a:rPr>
              <a:t>280</a:t>
            </a:r>
            <a:r>
              <a:rPr lang="ja-JP" altLang="en-US" sz="1200" dirty="0" smtClean="0">
                <a:solidFill>
                  <a:prstClr val="black"/>
                </a:solidFill>
                <a:latin typeface="ＭＳ Ｐゴシック"/>
              </a:rPr>
              <a:t>万円以</a:t>
            </a:r>
            <a:endParaRPr lang="en-US" altLang="ja-JP" sz="1200" dirty="0" smtClean="0">
              <a:solidFill>
                <a:prstClr val="black"/>
              </a:solidFill>
              <a:latin typeface="ＭＳ Ｐゴシック"/>
            </a:endParaRPr>
          </a:p>
          <a:p>
            <a:pPr marL="266700" indent="-198438" algn="just">
              <a:lnSpc>
                <a:spcPts val="1700"/>
              </a:lnSpc>
            </a:pPr>
            <a:r>
              <a:rPr lang="ja-JP" altLang="en-US" sz="1200" dirty="0" smtClean="0">
                <a:solidFill>
                  <a:prstClr val="black"/>
                </a:solidFill>
                <a:latin typeface="ＭＳ Ｐゴシック"/>
              </a:rPr>
              <a:t>　　　上、夫婦</a:t>
            </a:r>
            <a:r>
              <a:rPr lang="en-US" altLang="ja-JP" sz="1200" dirty="0" smtClean="0">
                <a:solidFill>
                  <a:prstClr val="black"/>
                </a:solidFill>
                <a:latin typeface="ＭＳ Ｐゴシック"/>
              </a:rPr>
              <a:t>359</a:t>
            </a:r>
            <a:r>
              <a:rPr lang="ja-JP" altLang="en-US" sz="1200" dirty="0" smtClean="0">
                <a:solidFill>
                  <a:prstClr val="black"/>
                </a:solidFill>
                <a:latin typeface="ＭＳ Ｐゴシック"/>
              </a:rPr>
              <a:t>万円以上）</a:t>
            </a:r>
            <a:r>
              <a:rPr lang="ja-JP" altLang="en-US" sz="1200" dirty="0">
                <a:solidFill>
                  <a:prstClr val="black"/>
                </a:solidFill>
                <a:latin typeface="ＭＳ Ｐゴシック"/>
              </a:rPr>
              <a:t>。</a:t>
            </a:r>
            <a:r>
              <a:rPr lang="ja-JP" altLang="en-US" sz="1200" dirty="0" smtClean="0">
                <a:solidFill>
                  <a:prstClr val="black"/>
                </a:solidFill>
                <a:latin typeface="ＭＳ Ｐゴシック"/>
              </a:rPr>
              <a:t>ただし、月額上限があるため、見直し対</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象の全員の負担が</a:t>
            </a:r>
            <a:r>
              <a:rPr lang="en-US" altLang="ja-JP" sz="1200" dirty="0" smtClean="0">
                <a:solidFill>
                  <a:prstClr val="black"/>
                </a:solidFill>
                <a:latin typeface="ＭＳ Ｐゴシック"/>
              </a:rPr>
              <a:t>2</a:t>
            </a:r>
            <a:r>
              <a:rPr lang="ja-JP" altLang="en-US" sz="1200" dirty="0" smtClean="0">
                <a:solidFill>
                  <a:prstClr val="black"/>
                </a:solidFill>
                <a:latin typeface="ＭＳ Ｐゴシック"/>
              </a:rPr>
              <a:t>倍になるわけではない。</a:t>
            </a:r>
            <a:endParaRPr lang="en-US" altLang="ja-JP" sz="1200" dirty="0">
              <a:solidFill>
                <a:prstClr val="black"/>
              </a:solidFill>
              <a:latin typeface="ＭＳ Ｐゴシック"/>
            </a:endParaRPr>
          </a:p>
          <a:p>
            <a:pPr marL="355600" indent="-82550" algn="just">
              <a:lnSpc>
                <a:spcPts val="1700"/>
              </a:lnSpc>
            </a:pPr>
            <a:r>
              <a:rPr lang="ja-JP" altLang="en-US" sz="1200" dirty="0" smtClean="0">
                <a:solidFill>
                  <a:prstClr val="black"/>
                </a:solidFill>
                <a:latin typeface="ＭＳ Ｐゴシック"/>
              </a:rPr>
              <a:t>・　医療保険の現役並み所得相当の人は、月額上限を</a:t>
            </a:r>
            <a:r>
              <a:rPr lang="en-US" altLang="ja-JP" sz="1200" dirty="0" smtClean="0">
                <a:solidFill>
                  <a:prstClr val="black"/>
                </a:solidFill>
                <a:latin typeface="ＭＳ Ｐゴシック"/>
              </a:rPr>
              <a:t>37,200</a:t>
            </a:r>
            <a:r>
              <a:rPr lang="ja-JP" altLang="en-US" sz="1200" dirty="0" smtClean="0">
                <a:solidFill>
                  <a:prstClr val="black"/>
                </a:solidFill>
                <a:latin typeface="ＭＳ Ｐゴシック"/>
              </a:rPr>
              <a:t>円から </a:t>
            </a:r>
            <a:r>
              <a:rPr lang="en-US" altLang="ja-JP" sz="1200" dirty="0" smtClean="0">
                <a:solidFill>
                  <a:prstClr val="black"/>
                </a:solidFill>
                <a:latin typeface="ＭＳ Ｐゴシック"/>
              </a:rPr>
              <a:t>44,400</a:t>
            </a:r>
            <a:r>
              <a:rPr lang="ja-JP" altLang="en-US" sz="1200" dirty="0" smtClean="0">
                <a:solidFill>
                  <a:prstClr val="black"/>
                </a:solidFill>
                <a:latin typeface="ＭＳ Ｐゴシック"/>
              </a:rPr>
              <a:t>円に引上げ　　</a:t>
            </a:r>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pPr marL="200733" indent="-133030" algn="just">
              <a:lnSpc>
                <a:spcPts val="1700"/>
              </a:lnSpc>
            </a:pPr>
            <a:r>
              <a:rPr lang="ja-JP" altLang="en-US" sz="1400" dirty="0" smtClean="0">
                <a:solidFill>
                  <a:prstClr val="black"/>
                </a:solidFill>
                <a:latin typeface="ＭＳ Ｐゴシック"/>
              </a:rPr>
              <a:t>②</a:t>
            </a:r>
            <a:r>
              <a:rPr lang="ja-JP" altLang="en-US" sz="1400" dirty="0">
                <a:solidFill>
                  <a:prstClr val="black"/>
                </a:solidFill>
                <a:latin typeface="ＭＳ Ｐゴシック"/>
                <a:ea typeface="ＤＦ特太ゴシック体" panose="02010609000101010101" pitchFamily="1" charset="-128"/>
              </a:rPr>
              <a:t>低所得の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施設利用者</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の食費・居住費を補填する「補足給付」の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要件</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に資産など</a:t>
            </a:r>
            <a:r>
              <a:rPr lang="ja-JP" altLang="en-US" sz="1400" dirty="0">
                <a:solidFill>
                  <a:prstClr val="black"/>
                </a:solidFill>
                <a:latin typeface="ＭＳ Ｐゴシック"/>
                <a:ea typeface="ＤＦ特太ゴシック体" panose="02010609000101010101" pitchFamily="1" charset="-128"/>
              </a:rPr>
              <a:t>を</a:t>
            </a:r>
            <a:r>
              <a:rPr lang="ja-JP" altLang="en-US" sz="1400" dirty="0" smtClean="0">
                <a:solidFill>
                  <a:prstClr val="black"/>
                </a:solidFill>
                <a:latin typeface="ＭＳ Ｐゴシック"/>
                <a:ea typeface="ＤＦ特太ゴシック体" panose="02010609000101010101" pitchFamily="1" charset="-128"/>
              </a:rPr>
              <a:t>追加</a:t>
            </a:r>
            <a:endParaRPr lang="en-US" altLang="ja-JP" sz="1400" b="1"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a:solidFill>
                  <a:prstClr val="black"/>
                </a:solidFill>
                <a:latin typeface="ＭＳ Ｐゴシック"/>
              </a:rPr>
              <a:t>預貯金</a:t>
            </a:r>
            <a:r>
              <a:rPr lang="ja-JP" altLang="en-US" sz="1200" dirty="0" smtClean="0">
                <a:solidFill>
                  <a:prstClr val="black"/>
                </a:solidFill>
                <a:latin typeface="ＭＳ Ｐゴシック"/>
              </a:rPr>
              <a:t>等が単身</a:t>
            </a:r>
            <a:r>
              <a:rPr lang="en-US" altLang="ja-JP" sz="1200" dirty="0" smtClean="0">
                <a:solidFill>
                  <a:prstClr val="black"/>
                </a:solidFill>
                <a:latin typeface="ＭＳ Ｐゴシック"/>
              </a:rPr>
              <a:t>1000</a:t>
            </a:r>
            <a:r>
              <a:rPr lang="ja-JP" altLang="en-US" sz="1200" dirty="0" smtClean="0">
                <a:solidFill>
                  <a:prstClr val="black"/>
                </a:solidFill>
                <a:latin typeface="ＭＳ Ｐゴシック"/>
              </a:rPr>
              <a:t>万円超、夫婦</a:t>
            </a:r>
            <a:r>
              <a:rPr lang="en-US" altLang="ja-JP" sz="1200" dirty="0" smtClean="0">
                <a:solidFill>
                  <a:prstClr val="black"/>
                </a:solidFill>
                <a:latin typeface="ＭＳ Ｐゴシック"/>
              </a:rPr>
              <a:t>2000</a:t>
            </a:r>
            <a:r>
              <a:rPr lang="ja-JP" altLang="en-US" sz="1200" dirty="0" smtClean="0">
                <a:solidFill>
                  <a:prstClr val="black"/>
                </a:solidFill>
                <a:latin typeface="ＭＳ Ｐゴシック"/>
              </a:rPr>
              <a:t>万円超</a:t>
            </a:r>
            <a:r>
              <a:rPr lang="ja-JP" altLang="en-US" sz="1200" dirty="0">
                <a:solidFill>
                  <a:prstClr val="black"/>
                </a:solidFill>
                <a:latin typeface="ＭＳ Ｐゴシック"/>
              </a:rPr>
              <a:t>の場合</a:t>
            </a:r>
            <a:r>
              <a:rPr lang="ja-JP" altLang="en-US" sz="1200" dirty="0" smtClean="0">
                <a:solidFill>
                  <a:prstClr val="black"/>
                </a:solidFill>
                <a:latin typeface="ＭＳ Ｐゴシック"/>
              </a:rPr>
              <a:t>は対象外</a:t>
            </a:r>
            <a:endParaRPr lang="ja-JP" altLang="en-US" sz="1200" dirty="0">
              <a:solidFill>
                <a:prstClr val="black"/>
              </a:solidFill>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・世帯分</a:t>
            </a:r>
            <a:r>
              <a:rPr lang="ja-JP" altLang="en-US" sz="1200" dirty="0">
                <a:solidFill>
                  <a:prstClr val="black"/>
                </a:solidFill>
                <a:latin typeface="ＭＳ Ｐゴシック"/>
              </a:rPr>
              <a:t>離した場合でも、配偶者が課税されている場合</a:t>
            </a:r>
            <a:r>
              <a:rPr lang="ja-JP" altLang="en-US" sz="1200" dirty="0" smtClean="0">
                <a:solidFill>
                  <a:prstClr val="black"/>
                </a:solidFill>
                <a:latin typeface="ＭＳ Ｐゴシック"/>
              </a:rPr>
              <a:t>は</a:t>
            </a:r>
            <a:r>
              <a:rPr lang="ja-JP" altLang="en-US" sz="1200" dirty="0">
                <a:solidFill>
                  <a:prstClr val="black"/>
                </a:solidFill>
                <a:latin typeface="ＭＳ Ｐゴシック"/>
              </a:rPr>
              <a:t>対象外</a:t>
            </a:r>
            <a:endParaRPr lang="en-US" altLang="ja-JP" sz="1200" dirty="0">
              <a:solidFill>
                <a:srgbClr val="FF0000"/>
              </a:solidFill>
              <a:latin typeface="ＭＳ Ｐゴシック"/>
            </a:endParaRPr>
          </a:p>
          <a:p>
            <a:pPr marL="355600" indent="-287338" algn="just">
              <a:lnSpc>
                <a:spcPts val="1700"/>
              </a:lnSpc>
            </a:pPr>
            <a:r>
              <a:rPr lang="ja-JP" altLang="en-US" sz="1200" dirty="0">
                <a:solidFill>
                  <a:srgbClr val="FF0000"/>
                </a:solidFill>
                <a:latin typeface="ＭＳ Ｐゴシック"/>
              </a:rPr>
              <a:t>　</a:t>
            </a:r>
            <a:r>
              <a:rPr lang="ja-JP" altLang="en-US" sz="1200" dirty="0" smtClean="0">
                <a:solidFill>
                  <a:srgbClr val="FF0000"/>
                </a:solidFill>
                <a:latin typeface="ＭＳ Ｐゴシック"/>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給付額の決定に当たり、非課税年金（遺族年金、障害年金）を</a:t>
            </a:r>
            <a:r>
              <a:rPr lang="ja-JP" altLang="en-US" sz="1200" dirty="0" smtClean="0">
                <a:solidFill>
                  <a:prstClr val="black"/>
                </a:solidFill>
                <a:latin typeface="ＭＳ Ｐゴシック"/>
              </a:rPr>
              <a:t>収　入と</a:t>
            </a:r>
            <a:r>
              <a:rPr lang="ja-JP" altLang="en-US" sz="1200" dirty="0">
                <a:solidFill>
                  <a:prstClr val="black"/>
                </a:solidFill>
                <a:latin typeface="ＭＳ Ｐゴシック"/>
              </a:rPr>
              <a:t>して</a:t>
            </a:r>
            <a:r>
              <a:rPr lang="ja-JP" altLang="en-US" sz="1200" dirty="0" smtClean="0">
                <a:solidFill>
                  <a:prstClr val="black"/>
                </a:solidFill>
                <a:latin typeface="ＭＳ Ｐゴシック"/>
              </a:rPr>
              <a:t>勘案</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*不動産を勘案することは、引き続きの検討課題</a:t>
            </a:r>
            <a:endParaRPr lang="en-US" altLang="ja-JP" sz="800" dirty="0">
              <a:solidFill>
                <a:prstClr val="black"/>
              </a:solidFill>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5169033" y="3140968"/>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7" name="テキスト ボックス 16"/>
          <p:cNvSpPr txBox="1"/>
          <p:nvPr/>
        </p:nvSpPr>
        <p:spPr>
          <a:xfrm>
            <a:off x="131790" y="6381328"/>
            <a:ext cx="9573738" cy="523220"/>
          </a:xfrm>
          <a:prstGeom prst="rect">
            <a:avLst/>
          </a:prstGeom>
          <a:noFill/>
          <a:ln>
            <a:noFill/>
          </a:ln>
        </p:spPr>
        <p:txBody>
          <a:bodyPr wrap="square" rtlCol="0">
            <a:spAutoFit/>
          </a:bodyPr>
          <a:lstStyle/>
          <a:p>
            <a:pPr marL="177800" indent="-177800"/>
            <a:r>
              <a:rPr lang="ja-JP" altLang="en-US" sz="1400" dirty="0" smtClean="0">
                <a:solidFill>
                  <a:prstClr val="black"/>
                </a:solidFill>
              </a:rPr>
              <a:t>○　このほか、「</a:t>
            </a:r>
            <a:r>
              <a:rPr lang="en-US" altLang="ja-JP" sz="1400" dirty="0" smtClean="0">
                <a:solidFill>
                  <a:prstClr val="black"/>
                </a:solidFill>
              </a:rPr>
              <a:t>2025</a:t>
            </a:r>
            <a:r>
              <a:rPr lang="ja-JP" altLang="en-US" sz="1400" dirty="0" smtClean="0">
                <a:solidFill>
                  <a:prstClr val="black"/>
                </a:solidFill>
              </a:rPr>
              <a:t>年を見据えた介護保険事業計画の策定」、「サービス付</a:t>
            </a:r>
            <a:r>
              <a:rPr lang="ja-JP" altLang="en-US" sz="1400" dirty="0">
                <a:solidFill>
                  <a:prstClr val="black"/>
                </a:solidFill>
              </a:rPr>
              <a:t>高齢者向け</a:t>
            </a:r>
            <a:r>
              <a:rPr lang="ja-JP" altLang="en-US" sz="1400" dirty="0" smtClean="0">
                <a:solidFill>
                  <a:prstClr val="black"/>
                </a:solidFill>
              </a:rPr>
              <a:t>住宅への</a:t>
            </a:r>
            <a:r>
              <a:rPr lang="ja-JP" altLang="en-US" sz="1400" dirty="0">
                <a:solidFill>
                  <a:prstClr val="black"/>
                </a:solidFill>
              </a:rPr>
              <a:t>住所地</a:t>
            </a:r>
            <a:r>
              <a:rPr lang="ja-JP" altLang="en-US" sz="1400" dirty="0" smtClean="0">
                <a:solidFill>
                  <a:prstClr val="black"/>
                </a:solidFill>
              </a:rPr>
              <a:t>特例の</a:t>
            </a:r>
            <a:r>
              <a:rPr lang="ja-JP" altLang="en-US" sz="1400" dirty="0">
                <a:solidFill>
                  <a:prstClr val="black"/>
                </a:solidFill>
              </a:rPr>
              <a:t>適用」、 </a:t>
            </a:r>
            <a:r>
              <a:rPr lang="ja-JP" altLang="en-US" sz="1400" dirty="0" smtClean="0">
                <a:solidFill>
                  <a:prstClr val="black"/>
                </a:solidFill>
              </a:rPr>
              <a:t>「</a:t>
            </a:r>
            <a:r>
              <a:rPr lang="ja-JP" altLang="en-US" sz="1400" dirty="0">
                <a:solidFill>
                  <a:prstClr val="black"/>
                </a:solidFill>
              </a:rPr>
              <a:t>居宅介護支援事業所の指定権限の市町村への移譲・小規模通所介護の地域密着型サービスへの移行</a:t>
            </a:r>
            <a:r>
              <a:rPr lang="ja-JP" altLang="en-US" sz="1400" dirty="0" smtClean="0">
                <a:solidFill>
                  <a:prstClr val="black"/>
                </a:solidFill>
              </a:rPr>
              <a:t>」等を実施</a:t>
            </a:r>
            <a:endParaRPr lang="ja-JP" altLang="en-US" sz="1400" dirty="0">
              <a:solidFill>
                <a:prstClr val="black"/>
              </a:solidFill>
            </a:endParaRPr>
          </a:p>
        </p:txBody>
      </p:sp>
      <p:sp>
        <p:nvSpPr>
          <p:cNvPr id="3" name="テキスト ボックス 2"/>
          <p:cNvSpPr txBox="1"/>
          <p:nvPr/>
        </p:nvSpPr>
        <p:spPr>
          <a:xfrm>
            <a:off x="322765" y="4653246"/>
            <a:ext cx="4630291" cy="977191"/>
          </a:xfrm>
          <a:prstGeom prst="rect">
            <a:avLst/>
          </a:prstGeom>
          <a:noFill/>
        </p:spPr>
        <p:txBody>
          <a:bodyPr wrap="square" rtlCol="0">
            <a:spAutoFit/>
          </a:bodyPr>
          <a:lstStyle/>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段階的に移行（～２９年度）</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介護</a:t>
            </a:r>
            <a:r>
              <a:rPr lang="ja-JP" altLang="en-US" sz="1200" dirty="0">
                <a:solidFill>
                  <a:prstClr val="black"/>
                </a:solidFill>
                <a:latin typeface="ＭＳ Ｐ明朝" panose="02020600040205080304" pitchFamily="18" charset="-128"/>
                <a:ea typeface="ＭＳ Ｐ明朝" panose="02020600040205080304" pitchFamily="18" charset="-128"/>
              </a:rPr>
              <a:t>保険制度内でサービスの提供であり、財源構成も変わらない</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095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見直し</a:t>
            </a:r>
            <a:r>
              <a:rPr lang="ja-JP" altLang="en-US" sz="1200" dirty="0">
                <a:solidFill>
                  <a:prstClr val="black"/>
                </a:solidFill>
                <a:latin typeface="ＭＳ Ｐ明朝" panose="02020600040205080304" pitchFamily="18" charset="-128"/>
                <a:ea typeface="ＭＳ Ｐ明朝" panose="02020600040205080304" pitchFamily="18" charset="-128"/>
              </a:rPr>
              <a:t>に</a:t>
            </a:r>
            <a:r>
              <a:rPr lang="ja-JP" altLang="en-US" sz="1200" dirty="0" smtClean="0">
                <a:solidFill>
                  <a:prstClr val="black"/>
                </a:solidFill>
                <a:latin typeface="ＭＳ Ｐ明朝" panose="02020600040205080304" pitchFamily="18" charset="-128"/>
                <a:ea typeface="ＭＳ Ｐ明朝" panose="02020600040205080304" pitchFamily="18" charset="-128"/>
              </a:rPr>
              <a:t>より、既存</a:t>
            </a:r>
            <a:r>
              <a:rPr lang="ja-JP" altLang="en-US" sz="1200" dirty="0">
                <a:solidFill>
                  <a:prstClr val="black"/>
                </a:solidFill>
                <a:latin typeface="ＭＳ Ｐ明朝" panose="02020600040205080304" pitchFamily="18" charset="-128"/>
                <a:ea typeface="ＭＳ Ｐ明朝" panose="02020600040205080304" pitchFamily="18" charset="-128"/>
              </a:rPr>
              <a:t>の介護事業所による既存サービスに加え、</a:t>
            </a:r>
            <a:r>
              <a:rPr lang="en-US" altLang="ja-JP" sz="1200" dirty="0">
                <a:solidFill>
                  <a:prstClr val="black"/>
                </a:solidFill>
                <a:latin typeface="ＭＳ Ｐ明朝" panose="02020600040205080304" pitchFamily="18" charset="-128"/>
                <a:ea typeface="ＭＳ Ｐ明朝" panose="02020600040205080304" pitchFamily="18" charset="-128"/>
              </a:rPr>
              <a:t>NPO</a:t>
            </a:r>
            <a:r>
              <a:rPr lang="ja-JP" altLang="en-US" sz="1200" dirty="0" err="1"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民間企業、住民</a:t>
            </a:r>
            <a:r>
              <a:rPr lang="ja-JP" altLang="en-US" sz="1200" dirty="0">
                <a:solidFill>
                  <a:prstClr val="black"/>
                </a:solidFill>
                <a:latin typeface="ＭＳ Ｐ明朝" panose="02020600040205080304" pitchFamily="18" charset="-128"/>
                <a:ea typeface="ＭＳ Ｐ明朝" panose="02020600040205080304" pitchFamily="18" charset="-128"/>
              </a:rPr>
              <a:t>ボランティア、協同組合等による多様なサービスの提供が</a:t>
            </a:r>
            <a:r>
              <a:rPr lang="ja-JP" altLang="en-US" sz="1200" dirty="0" smtClean="0">
                <a:solidFill>
                  <a:prstClr val="black"/>
                </a:solidFill>
                <a:latin typeface="ＭＳ Ｐ明朝" panose="02020600040205080304" pitchFamily="18" charset="-128"/>
                <a:ea typeface="ＭＳ Ｐ明朝" panose="02020600040205080304" pitchFamily="18" charset="-128"/>
              </a:rPr>
              <a:t>可能。これにより、効果的・効率的な事業も実施可能。</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128510" y="5661358"/>
            <a:ext cx="4923943" cy="954107"/>
          </a:xfrm>
          <a:prstGeom prst="rect">
            <a:avLst/>
          </a:prstGeom>
          <a:noFill/>
        </p:spPr>
        <p:txBody>
          <a:bodyPr wrap="square" rtlCol="0">
            <a:spAutoFit/>
          </a:bodyPr>
          <a:lstStyle/>
          <a:p>
            <a:pPr marL="177800" indent="-177800"/>
            <a:r>
              <a:rPr lang="ja-JP" altLang="en-US" sz="1400" dirty="0" smtClean="0">
                <a:solidFill>
                  <a:prstClr val="black"/>
                </a:solidFill>
              </a:rPr>
              <a:t>②</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特別</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養護老人ホームの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新規入所者を、原則、要介護</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３</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以上</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に限定（既入所者は除く</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smtClean="0">
                <a:solidFill>
                  <a:prstClr val="black"/>
                </a:solidFill>
                <a:latin typeface="ＭＳ Ｐゴシック"/>
              </a:rPr>
              <a:t>* </a:t>
            </a:r>
            <a:r>
              <a:rPr lang="ja-JP" altLang="en-US" sz="1200" dirty="0" smtClean="0">
                <a:solidFill>
                  <a:prstClr val="black"/>
                </a:solidFill>
              </a:rPr>
              <a:t>要介護</a:t>
            </a:r>
            <a:r>
              <a:rPr lang="ja-JP" altLang="en-US" sz="1200" dirty="0">
                <a:solidFill>
                  <a:prstClr val="black"/>
                </a:solidFill>
              </a:rPr>
              <a:t>１・２でも一定の場合には入所可能</a:t>
            </a:r>
            <a:endParaRPr lang="ja-JP" altLang="ja-JP" sz="1200" dirty="0">
              <a:solidFill>
                <a:prstClr val="black"/>
              </a:solidFill>
            </a:endParaRPr>
          </a:p>
          <a:p>
            <a:endParaRPr lang="ja-JP" altLang="en-US" sz="1400" dirty="0">
              <a:solidFill>
                <a:prstClr val="black"/>
              </a:solidFill>
            </a:endParaRPr>
          </a:p>
        </p:txBody>
      </p:sp>
      <p:sp>
        <p:nvSpPr>
          <p:cNvPr id="22" name="テキスト ボックス 21"/>
          <p:cNvSpPr txBox="1"/>
          <p:nvPr/>
        </p:nvSpPr>
        <p:spPr>
          <a:xfrm>
            <a:off x="5457074" y="2348880"/>
            <a:ext cx="4464496" cy="656590"/>
          </a:xfrm>
          <a:prstGeom prst="rect">
            <a:avLst/>
          </a:prstGeom>
          <a:noFill/>
        </p:spPr>
        <p:txBody>
          <a:bodyPr wrap="square" rtlCol="0">
            <a:spAutoFit/>
          </a:bodyPr>
          <a:lstStyle/>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保険料見通し： 現在</a:t>
            </a:r>
            <a:r>
              <a:rPr lang="en-US" altLang="ja-JP" sz="1200" dirty="0">
                <a:solidFill>
                  <a:prstClr val="black"/>
                </a:solidFill>
                <a:latin typeface="ＭＳ Ｐ明朝" panose="02020600040205080304" pitchFamily="18" charset="-128"/>
                <a:ea typeface="ＭＳ Ｐ明朝" panose="02020600040205080304" pitchFamily="18" charset="-128"/>
              </a:rPr>
              <a:t>5,000</a:t>
            </a:r>
            <a:r>
              <a:rPr lang="ja-JP" altLang="en-US" sz="1200" dirty="0">
                <a:solidFill>
                  <a:prstClr val="black"/>
                </a:solidFill>
                <a:latin typeface="ＭＳ Ｐ明朝" panose="02020600040205080304" pitchFamily="18" charset="-128"/>
                <a:ea typeface="ＭＳ Ｐ明朝" panose="02020600040205080304" pitchFamily="18" charset="-128"/>
              </a:rPr>
              <a:t>円程度→</a:t>
            </a:r>
            <a:r>
              <a:rPr lang="en-US" altLang="ja-JP" sz="1200" dirty="0">
                <a:solidFill>
                  <a:prstClr val="black"/>
                </a:solidFill>
                <a:latin typeface="ＭＳ Ｐ明朝" panose="02020600040205080304" pitchFamily="18" charset="-128"/>
                <a:ea typeface="ＭＳ Ｐ明朝" panose="02020600040205080304" pitchFamily="18" charset="-128"/>
              </a:rPr>
              <a:t>2025</a:t>
            </a:r>
            <a:r>
              <a:rPr lang="ja-JP" altLang="en-US" sz="1200" dirty="0">
                <a:solidFill>
                  <a:prstClr val="black"/>
                </a:solidFill>
                <a:latin typeface="ＭＳ Ｐ明朝" panose="02020600040205080304" pitchFamily="18" charset="-128"/>
                <a:ea typeface="ＭＳ Ｐ明朝" panose="02020600040205080304" pitchFamily="18" charset="-128"/>
              </a:rPr>
              <a:t>年度</a:t>
            </a:r>
            <a:r>
              <a:rPr lang="en-US" altLang="ja-JP" sz="1200" dirty="0">
                <a:solidFill>
                  <a:prstClr val="black"/>
                </a:solidFill>
                <a:latin typeface="ＭＳ Ｐ明朝" panose="02020600040205080304" pitchFamily="18" charset="-128"/>
                <a:ea typeface="ＭＳ Ｐ明朝" panose="02020600040205080304" pitchFamily="18" charset="-128"/>
              </a:rPr>
              <a:t>8,200</a:t>
            </a:r>
            <a:r>
              <a:rPr lang="ja-JP" altLang="en-US" sz="1200" dirty="0">
                <a:solidFill>
                  <a:prstClr val="black"/>
                </a:solidFill>
                <a:latin typeface="ＭＳ Ｐ明朝" panose="02020600040205080304" pitchFamily="18" charset="-128"/>
                <a:ea typeface="ＭＳ Ｐ明朝" panose="02020600040205080304" pitchFamily="18" charset="-128"/>
              </a:rPr>
              <a:t>円</a:t>
            </a:r>
            <a:r>
              <a:rPr lang="ja-JP" altLang="en-US" sz="1200" dirty="0" smtClean="0">
                <a:solidFill>
                  <a:prstClr val="black"/>
                </a:solidFill>
                <a:latin typeface="ＭＳ Ｐ明朝" panose="02020600040205080304" pitchFamily="18" charset="-128"/>
                <a:ea typeface="ＭＳ Ｐ明朝" panose="02020600040205080304" pitchFamily="18" charset="-128"/>
              </a:rPr>
              <a:t>程度</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a:t>
            </a:r>
            <a:r>
              <a:rPr lang="ja-JP" altLang="ja-JP" sz="1200" dirty="0" smtClean="0">
                <a:solidFill>
                  <a:prstClr val="black"/>
                </a:solidFill>
                <a:latin typeface="ＭＳ Ｐ明朝" panose="02020600040205080304" pitchFamily="18" charset="-128"/>
                <a:ea typeface="ＭＳ Ｐ明朝" panose="02020600040205080304" pitchFamily="18" charset="-128"/>
              </a:rPr>
              <a:t>例</a:t>
            </a:r>
            <a:r>
              <a:rPr lang="ja-JP" altLang="en-US" sz="1200" dirty="0" smtClean="0">
                <a:solidFill>
                  <a:prstClr val="black"/>
                </a:solidFill>
                <a:latin typeface="ＭＳ Ｐ明朝" panose="02020600040205080304" pitchFamily="18" charset="-128"/>
                <a:ea typeface="ＭＳ Ｐ明朝" panose="02020600040205080304" pitchFamily="18" charset="-128"/>
              </a:rPr>
              <a:t>： 年金</a:t>
            </a:r>
            <a:r>
              <a:rPr lang="ja-JP" altLang="en-US" sz="1200" dirty="0">
                <a:solidFill>
                  <a:prstClr val="black"/>
                </a:solidFill>
                <a:latin typeface="ＭＳ Ｐ明朝" panose="02020600040205080304" pitchFamily="18" charset="-128"/>
                <a:ea typeface="ＭＳ Ｐ明朝" panose="02020600040205080304" pitchFamily="18" charset="-128"/>
              </a:rPr>
              <a:t>収入</a:t>
            </a:r>
            <a:r>
              <a:rPr lang="en-US" altLang="ja-JP" sz="1200" dirty="0">
                <a:solidFill>
                  <a:prstClr val="black"/>
                </a:solidFill>
                <a:latin typeface="ＭＳ Ｐ明朝" panose="02020600040205080304" pitchFamily="18" charset="-128"/>
                <a:ea typeface="ＭＳ Ｐ明朝" panose="02020600040205080304" pitchFamily="18" charset="-128"/>
              </a:rPr>
              <a:t>80</a:t>
            </a:r>
            <a:r>
              <a:rPr lang="ja-JP" altLang="en-US" sz="1200" dirty="0">
                <a:solidFill>
                  <a:prstClr val="black"/>
                </a:solidFill>
                <a:latin typeface="ＭＳ Ｐ明朝" panose="02020600040205080304" pitchFamily="18" charset="-128"/>
                <a:ea typeface="ＭＳ Ｐ明朝" panose="02020600040205080304" pitchFamily="18" charset="-128"/>
              </a:rPr>
              <a:t>万円以下</a:t>
            </a:r>
            <a:r>
              <a:rPr lang="ja-JP"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5</a:t>
            </a:r>
            <a:r>
              <a:rPr lang="ja-JP" altLang="ja-JP" sz="1200" dirty="0">
                <a:solidFill>
                  <a:prstClr val="black"/>
                </a:solidFill>
                <a:latin typeface="ＭＳ Ｐ明朝" panose="02020600040205080304" pitchFamily="18" charset="-128"/>
                <a:ea typeface="ＭＳ Ｐ明朝" panose="02020600040205080304" pitchFamily="18" charset="-128"/>
              </a:rPr>
              <a:t>割軽減</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7</a:t>
            </a:r>
            <a:r>
              <a:rPr lang="ja-JP" altLang="ja-JP" sz="1200" dirty="0">
                <a:solidFill>
                  <a:prstClr val="black"/>
                </a:solidFill>
                <a:latin typeface="ＭＳ Ｐ明朝" panose="02020600040205080304" pitchFamily="18" charset="-128"/>
                <a:ea typeface="ＭＳ Ｐ明朝" panose="02020600040205080304" pitchFamily="18" charset="-128"/>
              </a:rPr>
              <a:t>割軽減に拡大</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軽減対象： 市町村民税非課税世帯（</a:t>
            </a:r>
            <a:r>
              <a:rPr lang="en-US" altLang="ja-JP" sz="1200" dirty="0" smtClean="0">
                <a:solidFill>
                  <a:prstClr val="black"/>
                </a:solidFill>
                <a:latin typeface="ＭＳ Ｐ明朝" panose="02020600040205080304" pitchFamily="18" charset="-128"/>
                <a:ea typeface="ＭＳ Ｐ明朝" panose="02020600040205080304" pitchFamily="18" charset="-128"/>
              </a:rPr>
              <a:t>65</a:t>
            </a:r>
            <a:r>
              <a:rPr lang="ja-JP" altLang="en-US" sz="1200" dirty="0">
                <a:solidFill>
                  <a:prstClr val="black"/>
                </a:solidFill>
                <a:latin typeface="ＭＳ Ｐ明朝" panose="02020600040205080304" pitchFamily="18" charset="-128"/>
                <a:ea typeface="ＭＳ Ｐ明朝" panose="02020600040205080304" pitchFamily="18" charset="-128"/>
              </a:rPr>
              <a:t>歳</a:t>
            </a:r>
            <a:r>
              <a:rPr lang="ja-JP" altLang="en-US" sz="1200" dirty="0" smtClean="0">
                <a:solidFill>
                  <a:prstClr val="black"/>
                </a:solidFill>
                <a:latin typeface="ＭＳ Ｐ明朝" panose="02020600040205080304" pitchFamily="18" charset="-128"/>
                <a:ea typeface="ＭＳ Ｐ明朝" panose="02020600040205080304" pitchFamily="18" charset="-128"/>
              </a:rPr>
              <a:t>以上の約３割）</a:t>
            </a:r>
            <a:r>
              <a:rPr lang="ja-JP" altLang="en-US" sz="1200" dirty="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200495" y="2016001"/>
            <a:ext cx="4464496" cy="1143903"/>
          </a:xfrm>
          <a:prstGeom prst="rect">
            <a:avLst/>
          </a:prstGeom>
          <a:noFill/>
        </p:spPr>
        <p:txBody>
          <a:bodyPr wrap="square" rtlCol="0">
            <a:spAutoFit/>
          </a:bodyPr>
          <a:lstStyle/>
          <a:p>
            <a:pPr marL="200733" indent="-133030" algn="just">
              <a:lnSpc>
                <a:spcPts val="1900"/>
              </a:lnSpc>
              <a:spcBef>
                <a:spcPts val="224"/>
              </a:spcBef>
            </a:pPr>
            <a:r>
              <a:rPr lang="ja-JP" altLang="en-US" sz="1400" dirty="0">
                <a:solidFill>
                  <a:prstClr val="black"/>
                </a:solidFill>
              </a:rPr>
              <a:t>①</a:t>
            </a:r>
            <a:r>
              <a:rPr lang="ja-JP" altLang="ja-JP" sz="1400" dirty="0">
                <a:solidFill>
                  <a:prstClr val="black"/>
                </a:solidFill>
                <a:ea typeface="ＤＦ特太ゴシック体" panose="02010609000101010101" pitchFamily="1" charset="-128"/>
              </a:rPr>
              <a:t>在宅</a:t>
            </a:r>
            <a:r>
              <a:rPr lang="ja-JP" altLang="en-US" sz="1400" dirty="0">
                <a:solidFill>
                  <a:prstClr val="black"/>
                </a:solidFill>
                <a:ea typeface="ＤＦ特太ゴシック体" panose="02010609000101010101" pitchFamily="1" charset="-128"/>
              </a:rPr>
              <a:t>医療・介護連携の推進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②</a:t>
            </a:r>
            <a:r>
              <a:rPr lang="ja-JP" altLang="en-US" sz="1400" dirty="0">
                <a:solidFill>
                  <a:prstClr val="black"/>
                </a:solidFill>
                <a:ea typeface="ＤＦ特太ゴシック体" panose="02010609000101010101" pitchFamily="1" charset="-128"/>
              </a:rPr>
              <a:t>認知症施策の推進</a:t>
            </a:r>
            <a:endParaRPr lang="en-US" altLang="ja-JP" sz="1400" dirty="0">
              <a:solidFill>
                <a:prstClr val="black"/>
              </a:solidFill>
              <a:sym typeface="Wingdings" panose="05000000000000000000" pitchFamily="2" charset="2"/>
            </a:endParaRPr>
          </a:p>
          <a:p>
            <a:pPr marL="200733" indent="-133030" algn="just">
              <a:lnSpc>
                <a:spcPts val="1900"/>
              </a:lnSpc>
              <a:spcBef>
                <a:spcPts val="224"/>
              </a:spcBef>
            </a:pPr>
            <a:r>
              <a:rPr lang="ja-JP" altLang="en-US" sz="1400" dirty="0" smtClean="0">
                <a:solidFill>
                  <a:prstClr val="black"/>
                </a:solidFill>
              </a:rPr>
              <a:t>③</a:t>
            </a:r>
            <a:r>
              <a:rPr lang="ja-JP" altLang="en-US" sz="1400" dirty="0">
                <a:solidFill>
                  <a:prstClr val="black"/>
                </a:solidFill>
                <a:ea typeface="ＤＦ特太ゴシック体" panose="02010609000101010101" pitchFamily="1" charset="-128"/>
              </a:rPr>
              <a:t>地域ケア会議の推進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④</a:t>
            </a:r>
            <a:r>
              <a:rPr lang="ja-JP" altLang="en-US" sz="1400" dirty="0">
                <a:solidFill>
                  <a:prstClr val="black"/>
                </a:solidFill>
                <a:ea typeface="ＤＦ特太ゴシック体" panose="02010609000101010101" pitchFamily="1" charset="-128"/>
              </a:rPr>
              <a:t>生活支援サービス</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の充実・</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強化</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3"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9</a:t>
            </a:r>
            <a:endParaRPr lang="ja-JP" altLang="en-US" sz="1800" b="1" dirty="0">
              <a:solidFill>
                <a:prstClr val="black"/>
              </a:solidFill>
              <a:latin typeface="+mn-ea"/>
            </a:endParaRPr>
          </a:p>
        </p:txBody>
      </p:sp>
      <p:sp>
        <p:nvSpPr>
          <p:cNvPr id="21" name="角丸四角形 20"/>
          <p:cNvSpPr/>
          <p:nvPr/>
        </p:nvSpPr>
        <p:spPr>
          <a:xfrm>
            <a:off x="125119" y="2841246"/>
            <a:ext cx="4673314" cy="88075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角丸四角形 24"/>
          <p:cNvSpPr/>
          <p:nvPr/>
        </p:nvSpPr>
        <p:spPr>
          <a:xfrm>
            <a:off x="149296" y="4136201"/>
            <a:ext cx="4674895" cy="1496348"/>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93631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8522" y="2420888"/>
            <a:ext cx="8915400" cy="1143000"/>
          </a:xfrm>
        </p:spPr>
        <p:style>
          <a:lnRef idx="3">
            <a:schemeClr val="lt1"/>
          </a:lnRef>
          <a:fillRef idx="1">
            <a:schemeClr val="accent1"/>
          </a:fillRef>
          <a:effectRef idx="1">
            <a:schemeClr val="accent1"/>
          </a:effectRef>
          <a:fontRef idx="minor">
            <a:schemeClr val="lt1"/>
          </a:fontRef>
        </p:style>
        <p:txBody>
          <a:bodyPr/>
          <a:lstStyle/>
          <a:p>
            <a:r>
              <a:rPr kumimoji="1" lang="ja-JP" altLang="en-US" dirty="0" smtClean="0"/>
              <a:t>地域支援事業の充実</a:t>
            </a:r>
            <a:endParaRPr kumimoji="1" lang="ja-JP" altLang="en-US" dirty="0"/>
          </a:p>
        </p:txBody>
      </p:sp>
    </p:spTree>
    <p:extLst>
      <p:ext uri="{BB962C8B-B14F-4D97-AF65-F5344CB8AC3E}">
        <p14:creationId xmlns:p14="http://schemas.microsoft.com/office/powerpoint/2010/main" val="374270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タイトル 1"/>
          <p:cNvSpPr txBox="1">
            <a:spLocks/>
          </p:cNvSpPr>
          <p:nvPr/>
        </p:nvSpPr>
        <p:spPr>
          <a:xfrm>
            <a:off x="272494" y="44624"/>
            <a:ext cx="9288667" cy="476672"/>
          </a:xfrm>
          <a:prstGeom prst="rect">
            <a:avLst/>
          </a:prstGeom>
          <a:ln/>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defTabSz="913575" fontAlgn="auto">
              <a:spcBef>
                <a:spcPts val="0"/>
              </a:spcBef>
              <a:spcAft>
                <a:spcPts val="0"/>
              </a:spcAft>
              <a:defRPr/>
            </a:pPr>
            <a:r>
              <a:rPr lang="ja-JP" altLang="en-US" sz="2000" dirty="0" smtClean="0">
                <a:solidFill>
                  <a:prstClr val="white"/>
                </a:solidFill>
              </a:rPr>
              <a:t>医療・介護</a:t>
            </a:r>
            <a:r>
              <a:rPr lang="ja-JP" altLang="en-US" sz="2000" dirty="0">
                <a:solidFill>
                  <a:prstClr val="white"/>
                </a:solidFill>
              </a:rPr>
              <a:t>連携・認知症施策・地域ケア会議・生活</a:t>
            </a:r>
            <a:r>
              <a:rPr lang="ja-JP" altLang="en-US" sz="2000" dirty="0" smtClean="0">
                <a:solidFill>
                  <a:prstClr val="white"/>
                </a:solidFill>
              </a:rPr>
              <a:t>支援の充実・強化</a:t>
            </a:r>
            <a:endParaRPr lang="ja-JP" altLang="en-US" sz="2000" dirty="0">
              <a:solidFill>
                <a:prstClr val="white"/>
              </a:solidFill>
            </a:endParaRPr>
          </a:p>
        </p:txBody>
      </p:sp>
      <p:sp>
        <p:nvSpPr>
          <p:cNvPr id="47" name="テキスト ボックス 46"/>
          <p:cNvSpPr txBox="1"/>
          <p:nvPr/>
        </p:nvSpPr>
        <p:spPr>
          <a:xfrm>
            <a:off x="165532" y="620690"/>
            <a:ext cx="9612025" cy="1261884"/>
          </a:xfrm>
          <a:prstGeom prst="rect">
            <a:avLst/>
          </a:prstGeom>
          <a:noFill/>
          <a:ln>
            <a:solidFill>
              <a:schemeClr val="tx1"/>
            </a:solidFill>
          </a:ln>
        </p:spPr>
        <p:txBody>
          <a:bodyPr wrap="square" rtlCol="0">
            <a:spAutoFit/>
          </a:bodyPr>
          <a:lstStyle/>
          <a:p>
            <a:pPr algn="l" defTabSz="913575" fontAlgn="auto">
              <a:spcBef>
                <a:spcPts val="0"/>
              </a:spcBef>
              <a:spcAft>
                <a:spcPts val="0"/>
              </a:spcAft>
            </a:pPr>
            <a:r>
              <a:rPr lang="ja-JP" altLang="en-US" sz="1600" dirty="0">
                <a:solidFill>
                  <a:prstClr val="black"/>
                </a:solidFill>
                <a:latin typeface="Calibri"/>
                <a:ea typeface="ＭＳ Ｐゴシック"/>
              </a:rPr>
              <a:t>○　地域包括ケア実現のため、上記</a:t>
            </a:r>
            <a:r>
              <a:rPr lang="ja-JP" altLang="en-US" sz="1600" dirty="0" smtClean="0">
                <a:solidFill>
                  <a:prstClr val="black"/>
                </a:solidFill>
                <a:latin typeface="Calibri"/>
                <a:ea typeface="ＭＳ Ｐゴシック"/>
              </a:rPr>
              <a:t>の充実・強化の取組</a:t>
            </a:r>
            <a:r>
              <a:rPr lang="ja-JP" altLang="en-US" sz="1600" dirty="0">
                <a:solidFill>
                  <a:prstClr val="black"/>
                </a:solidFill>
                <a:latin typeface="Calibri"/>
                <a:ea typeface="ＭＳ Ｐゴシック"/>
              </a:rPr>
              <a:t>を</a:t>
            </a:r>
            <a:r>
              <a:rPr lang="ja-JP" altLang="en-US" sz="1600" b="1" u="sng" dirty="0">
                <a:solidFill>
                  <a:prstClr val="black"/>
                </a:solidFill>
                <a:latin typeface="Calibri"/>
                <a:ea typeface="ＭＳ Ｐゴシック"/>
              </a:rPr>
              <a:t>地域支援事業の枠組みを活用し</a:t>
            </a:r>
            <a:r>
              <a:rPr lang="ja-JP" altLang="en-US" sz="1600" dirty="0">
                <a:solidFill>
                  <a:prstClr val="black"/>
                </a:solidFill>
                <a:latin typeface="Calibri"/>
                <a:ea typeface="ＭＳ Ｐゴシック"/>
              </a:rPr>
              <a:t>、市町村が推進</a:t>
            </a:r>
            <a:r>
              <a:rPr lang="ja-JP" altLang="en-US" sz="1600" dirty="0" smtClean="0">
                <a:solidFill>
                  <a:prstClr val="black"/>
                </a:solidFill>
                <a:latin typeface="Calibri"/>
                <a:ea typeface="ＭＳ Ｐゴシック"/>
              </a:rPr>
              <a:t>。</a:t>
            </a:r>
            <a:endParaRPr lang="en-US" altLang="ja-JP" sz="1600" dirty="0" smtClean="0">
              <a:solidFill>
                <a:prstClr val="black"/>
              </a:solidFill>
              <a:latin typeface="Calibri"/>
              <a:ea typeface="ＭＳ Ｐゴシック"/>
            </a:endParaRPr>
          </a:p>
          <a:p>
            <a:pPr algn="l" defTabSz="913575" fontAlgn="auto">
              <a:spcBef>
                <a:spcPts val="0"/>
              </a:spcBef>
              <a:spcAft>
                <a:spcPts val="0"/>
              </a:spcAft>
            </a:pPr>
            <a:r>
              <a:rPr lang="ja-JP" altLang="en-US" sz="1600" dirty="0" smtClean="0">
                <a:solidFill>
                  <a:prstClr val="black"/>
                </a:solidFill>
                <a:latin typeface="Calibri"/>
                <a:ea typeface="ＭＳ Ｐゴシック"/>
              </a:rPr>
              <a:t>○</a:t>
            </a:r>
            <a:r>
              <a:rPr lang="ja-JP" altLang="en-US" sz="1600" dirty="0">
                <a:solidFill>
                  <a:prstClr val="black"/>
                </a:solidFill>
                <a:latin typeface="Calibri"/>
                <a:ea typeface="ＭＳ Ｐゴシック"/>
              </a:rPr>
              <a:t>　あわせて要支援者に対するサービスの提供の方法を給付から事業へ見直し。</a:t>
            </a:r>
            <a:endParaRPr lang="en-US" altLang="ja-JP" sz="1600" dirty="0">
              <a:solidFill>
                <a:prstClr val="black"/>
              </a:solidFill>
              <a:latin typeface="Calibri"/>
              <a:ea typeface="ＭＳ Ｐゴシック"/>
            </a:endParaRPr>
          </a:p>
          <a:p>
            <a:pPr algn="l" defTabSz="913575" fontAlgn="auto">
              <a:spcBef>
                <a:spcPts val="0"/>
              </a:spcBef>
              <a:spcAft>
                <a:spcPts val="0"/>
              </a:spcAft>
            </a:pPr>
            <a:r>
              <a:rPr lang="ja-JP" altLang="en-US" sz="1600" dirty="0">
                <a:solidFill>
                  <a:prstClr val="black"/>
                </a:solidFill>
                <a:latin typeface="Calibri"/>
                <a:ea typeface="ＭＳ Ｐゴシック"/>
              </a:rPr>
              <a:t>○　これら</a:t>
            </a:r>
            <a:r>
              <a:rPr lang="ja-JP" altLang="en-US" sz="1600" dirty="0" smtClean="0">
                <a:solidFill>
                  <a:prstClr val="black"/>
                </a:solidFill>
                <a:latin typeface="Calibri"/>
                <a:ea typeface="ＭＳ Ｐゴシック"/>
              </a:rPr>
              <a:t>を市町村</a:t>
            </a:r>
            <a:r>
              <a:rPr lang="ja-JP" altLang="en-US" sz="1600" dirty="0">
                <a:solidFill>
                  <a:prstClr val="black"/>
                </a:solidFill>
                <a:latin typeface="Calibri"/>
                <a:ea typeface="ＭＳ Ｐゴシック"/>
              </a:rPr>
              <a:t>が</a:t>
            </a:r>
            <a:r>
              <a:rPr lang="ja-JP" altLang="en-US" sz="1600" dirty="0" smtClean="0">
                <a:solidFill>
                  <a:prstClr val="black"/>
                </a:solidFill>
                <a:latin typeface="Calibri"/>
                <a:ea typeface="ＭＳ Ｐゴシック"/>
              </a:rPr>
              <a:t>中心となって総合的に取り組む</a:t>
            </a:r>
            <a:r>
              <a:rPr lang="ja-JP" altLang="en-US" sz="1600" dirty="0">
                <a:solidFill>
                  <a:prstClr val="black"/>
                </a:solidFill>
                <a:latin typeface="Calibri"/>
                <a:ea typeface="ＭＳ Ｐゴシック"/>
              </a:rPr>
              <a:t>ことで</a:t>
            </a:r>
            <a:r>
              <a:rPr lang="ja-JP" altLang="en-US" sz="1600" dirty="0" smtClean="0">
                <a:solidFill>
                  <a:prstClr val="black"/>
                </a:solidFill>
                <a:latin typeface="Calibri"/>
                <a:ea typeface="ＭＳ Ｐゴシック"/>
              </a:rPr>
              <a:t>地域で高齢者を支える</a:t>
            </a:r>
            <a:r>
              <a:rPr lang="ja-JP" altLang="en-US" sz="1600" dirty="0">
                <a:solidFill>
                  <a:prstClr val="black"/>
                </a:solidFill>
                <a:latin typeface="Calibri"/>
                <a:ea typeface="ＭＳ Ｐゴシック"/>
              </a:rPr>
              <a:t>社会が実現</a:t>
            </a:r>
            <a:r>
              <a:rPr lang="ja-JP" altLang="en-US" sz="1600" dirty="0" smtClean="0">
                <a:solidFill>
                  <a:prstClr val="black"/>
                </a:solidFill>
                <a:latin typeface="Calibri"/>
                <a:ea typeface="ＭＳ Ｐゴシック"/>
              </a:rPr>
              <a:t>。</a:t>
            </a:r>
            <a:endParaRPr lang="en-US" altLang="ja-JP" sz="1600" dirty="0" smtClean="0">
              <a:solidFill>
                <a:prstClr val="black"/>
              </a:solidFill>
              <a:latin typeface="Calibri"/>
              <a:ea typeface="ＭＳ Ｐゴシック"/>
            </a:endParaRPr>
          </a:p>
          <a:p>
            <a:pPr marL="180000" indent="-457200" algn="l" defTabSz="913575"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「医療・介護連携強化」「</a:t>
            </a:r>
            <a:r>
              <a:rPr lang="ja-JP" altLang="en-US" sz="1400" dirty="0">
                <a:solidFill>
                  <a:prstClr val="black"/>
                </a:solidFill>
                <a:latin typeface="Calibri"/>
                <a:ea typeface="ＭＳ Ｐゴシック"/>
              </a:rPr>
              <a:t>認知症</a:t>
            </a:r>
            <a:r>
              <a:rPr lang="ja-JP" altLang="en-US" sz="1400" dirty="0" smtClean="0">
                <a:solidFill>
                  <a:prstClr val="black"/>
                </a:solidFill>
                <a:latin typeface="Calibri"/>
                <a:ea typeface="ＭＳ Ｐゴシック"/>
              </a:rPr>
              <a:t>施策の推進」「生活支援体制整備」に係る事業については、地域包括支援センター以外の実施主体に事業を委託することも可能</a:t>
            </a:r>
            <a:endParaRPr lang="en-US" altLang="ja-JP" sz="1400" dirty="0">
              <a:solidFill>
                <a:prstClr val="black"/>
              </a:solidFill>
              <a:latin typeface="Calibri"/>
              <a:ea typeface="ＭＳ Ｐゴシック"/>
            </a:endParaRPr>
          </a:p>
        </p:txBody>
      </p:sp>
      <p:sp>
        <p:nvSpPr>
          <p:cNvPr id="12" name="右矢印 11"/>
          <p:cNvSpPr/>
          <p:nvPr/>
        </p:nvSpPr>
        <p:spPr>
          <a:xfrm>
            <a:off x="3080829" y="1916832"/>
            <a:ext cx="2159999"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defTabSz="913575" fontAlgn="auto">
              <a:spcBef>
                <a:spcPts val="0"/>
              </a:spcBef>
              <a:spcAft>
                <a:spcPts val="0"/>
              </a:spcAft>
            </a:pPr>
            <a:r>
              <a:rPr lang="ja-JP" altLang="en-US" sz="1400" dirty="0" smtClean="0">
                <a:solidFill>
                  <a:prstClr val="white"/>
                </a:solidFill>
              </a:rPr>
              <a:t>・連携強化</a:t>
            </a:r>
            <a:endParaRPr lang="en-US" altLang="ja-JP" sz="1400" dirty="0" smtClean="0">
              <a:solidFill>
                <a:prstClr val="white"/>
              </a:solidFill>
            </a:endParaRPr>
          </a:p>
        </p:txBody>
      </p:sp>
      <p:sp>
        <p:nvSpPr>
          <p:cNvPr id="28" name="角丸四角形 27"/>
          <p:cNvSpPr/>
          <p:nvPr/>
        </p:nvSpPr>
        <p:spPr>
          <a:xfrm>
            <a:off x="459918" y="2096058"/>
            <a:ext cx="1900800" cy="540854"/>
          </a:xfrm>
          <a:prstGeom prst="roundRect">
            <a:avLst>
              <a:gd name="adj" fmla="val 7272"/>
            </a:avLst>
          </a:prstGeom>
          <a:ln w="57150">
            <a:noFill/>
          </a:ln>
        </p:spPr>
        <p:style>
          <a:lnRef idx="0">
            <a:schemeClr val="accent1"/>
          </a:lnRef>
          <a:fillRef idx="3">
            <a:schemeClr val="accent1"/>
          </a:fillRef>
          <a:effectRef idx="3">
            <a:schemeClr val="accent1"/>
          </a:effectRef>
          <a:fontRef idx="minor">
            <a:schemeClr val="lt1"/>
          </a:fontRef>
        </p:style>
        <p:txBody>
          <a:bodyPr rtlCol="0" anchor="ctr"/>
          <a:lstStyle/>
          <a:p>
            <a:pPr defTabSz="913575" fontAlgn="auto">
              <a:spcBef>
                <a:spcPts val="0"/>
              </a:spcBef>
              <a:spcAft>
                <a:spcPts val="0"/>
              </a:spcAft>
            </a:pPr>
            <a:r>
              <a:rPr lang="ja-JP" altLang="en-US" sz="1600" b="1" dirty="0" smtClean="0">
                <a:solidFill>
                  <a:prstClr val="white"/>
                </a:solidFill>
              </a:rPr>
              <a:t>医療・介護連携</a:t>
            </a:r>
            <a:endParaRPr lang="ja-JP" altLang="en-US" sz="1600" b="1" dirty="0">
              <a:solidFill>
                <a:prstClr val="white"/>
              </a:solidFill>
            </a:endParaRPr>
          </a:p>
        </p:txBody>
      </p:sp>
      <p:sp>
        <p:nvSpPr>
          <p:cNvPr id="29" name="角丸四角形 28"/>
          <p:cNvSpPr/>
          <p:nvPr/>
        </p:nvSpPr>
        <p:spPr>
          <a:xfrm>
            <a:off x="488539" y="3177032"/>
            <a:ext cx="1900053" cy="540000"/>
          </a:xfrm>
          <a:prstGeom prst="roundRect">
            <a:avLst>
              <a:gd name="adj" fmla="val 7272"/>
            </a:avLst>
          </a:prstGeom>
          <a:ln w="57150">
            <a:noFill/>
          </a:ln>
        </p:spPr>
        <p:style>
          <a:lnRef idx="0">
            <a:schemeClr val="accent6"/>
          </a:lnRef>
          <a:fillRef idx="3">
            <a:schemeClr val="accent6"/>
          </a:fillRef>
          <a:effectRef idx="3">
            <a:schemeClr val="accent6"/>
          </a:effectRef>
          <a:fontRef idx="minor">
            <a:schemeClr val="lt1"/>
          </a:fontRef>
        </p:style>
        <p:txBody>
          <a:bodyPr rtlCol="0" anchor="ctr"/>
          <a:lstStyle/>
          <a:p>
            <a:pPr defTabSz="913575" fontAlgn="auto">
              <a:spcBef>
                <a:spcPts val="0"/>
              </a:spcBef>
              <a:spcAft>
                <a:spcPts val="0"/>
              </a:spcAft>
            </a:pPr>
            <a:r>
              <a:rPr lang="ja-JP" altLang="en-US" sz="1600" b="1" dirty="0" smtClean="0">
                <a:solidFill>
                  <a:prstClr val="white"/>
                </a:solidFill>
              </a:rPr>
              <a:t>認知症施策</a:t>
            </a:r>
            <a:endParaRPr lang="ja-JP" altLang="en-US" sz="1600" b="1" dirty="0">
              <a:solidFill>
                <a:prstClr val="white"/>
              </a:solidFill>
            </a:endParaRPr>
          </a:p>
        </p:txBody>
      </p:sp>
      <p:sp>
        <p:nvSpPr>
          <p:cNvPr id="30" name="角丸四角形 29"/>
          <p:cNvSpPr/>
          <p:nvPr/>
        </p:nvSpPr>
        <p:spPr>
          <a:xfrm>
            <a:off x="488506" y="4257152"/>
            <a:ext cx="1900800" cy="540000"/>
          </a:xfrm>
          <a:prstGeom prst="roundRect">
            <a:avLst>
              <a:gd name="adj" fmla="val 7272"/>
            </a:avLst>
          </a:prstGeom>
          <a:ln w="57150">
            <a:noFill/>
          </a:ln>
        </p:spPr>
        <p:style>
          <a:lnRef idx="0">
            <a:schemeClr val="accent3"/>
          </a:lnRef>
          <a:fillRef idx="3">
            <a:schemeClr val="accent3"/>
          </a:fillRef>
          <a:effectRef idx="3">
            <a:schemeClr val="accent3"/>
          </a:effectRef>
          <a:fontRef idx="minor">
            <a:schemeClr val="lt1"/>
          </a:fontRef>
        </p:style>
        <p:txBody>
          <a:bodyPr rtlCol="0" anchor="ctr"/>
          <a:lstStyle/>
          <a:p>
            <a:pPr defTabSz="913575" fontAlgn="auto">
              <a:spcBef>
                <a:spcPts val="0"/>
              </a:spcBef>
              <a:spcAft>
                <a:spcPts val="0"/>
              </a:spcAft>
            </a:pPr>
            <a:r>
              <a:rPr lang="ja-JP" altLang="en-US" sz="1600" b="1" dirty="0">
                <a:solidFill>
                  <a:prstClr val="white"/>
                </a:solidFill>
              </a:rPr>
              <a:t>地域</a:t>
            </a:r>
            <a:r>
              <a:rPr lang="ja-JP" altLang="en-US" sz="1600" b="1" dirty="0" smtClean="0">
                <a:solidFill>
                  <a:prstClr val="white"/>
                </a:solidFill>
              </a:rPr>
              <a:t>ケア会議</a:t>
            </a:r>
            <a:endParaRPr lang="ja-JP" altLang="en-US" sz="1600" b="1" dirty="0">
              <a:solidFill>
                <a:prstClr val="white"/>
              </a:solidFill>
            </a:endParaRPr>
          </a:p>
        </p:txBody>
      </p:sp>
      <p:sp>
        <p:nvSpPr>
          <p:cNvPr id="39" name="右矢印 38"/>
          <p:cNvSpPr/>
          <p:nvPr/>
        </p:nvSpPr>
        <p:spPr>
          <a:xfrm>
            <a:off x="3080829" y="3069048"/>
            <a:ext cx="2159999"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defTabSz="913575" fontAlgn="auto">
              <a:spcBef>
                <a:spcPts val="0"/>
              </a:spcBef>
              <a:spcAft>
                <a:spcPts val="0"/>
              </a:spcAft>
            </a:pPr>
            <a:r>
              <a:rPr lang="ja-JP" altLang="en-US" sz="1400" dirty="0" smtClean="0">
                <a:solidFill>
                  <a:prstClr val="white"/>
                </a:solidFill>
              </a:rPr>
              <a:t>・施策の推進</a:t>
            </a:r>
            <a:endParaRPr lang="en-US" altLang="ja-JP" sz="1400" dirty="0" smtClean="0">
              <a:solidFill>
                <a:prstClr val="white"/>
              </a:solidFill>
            </a:endParaRPr>
          </a:p>
        </p:txBody>
      </p:sp>
      <p:sp>
        <p:nvSpPr>
          <p:cNvPr id="40" name="右矢印 39"/>
          <p:cNvSpPr/>
          <p:nvPr/>
        </p:nvSpPr>
        <p:spPr>
          <a:xfrm>
            <a:off x="3080829" y="4077160"/>
            <a:ext cx="2159999"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defTabSz="913575" fontAlgn="auto">
              <a:spcBef>
                <a:spcPts val="0"/>
              </a:spcBef>
              <a:spcAft>
                <a:spcPts val="0"/>
              </a:spcAft>
            </a:pPr>
            <a:r>
              <a:rPr lang="ja-JP" altLang="en-US" sz="1400" dirty="0" smtClean="0">
                <a:solidFill>
                  <a:prstClr val="white"/>
                </a:solidFill>
              </a:rPr>
              <a:t>・制度化による強化</a:t>
            </a:r>
            <a:endParaRPr lang="en-US" altLang="ja-JP" sz="1400" dirty="0" smtClean="0">
              <a:solidFill>
                <a:prstClr val="white"/>
              </a:solidFill>
            </a:endParaRPr>
          </a:p>
        </p:txBody>
      </p:sp>
      <p:sp>
        <p:nvSpPr>
          <p:cNvPr id="43" name="角丸四角形 42"/>
          <p:cNvSpPr/>
          <p:nvPr/>
        </p:nvSpPr>
        <p:spPr>
          <a:xfrm>
            <a:off x="5529064" y="1916832"/>
            <a:ext cx="4032448" cy="864096"/>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defTabSz="913575" fontAlgn="auto">
              <a:spcBef>
                <a:spcPts val="0"/>
              </a:spcBef>
              <a:spcAft>
                <a:spcPts val="0"/>
              </a:spcAft>
            </a:pPr>
            <a:r>
              <a:rPr lang="ja-JP" altLang="en-US" sz="1400" dirty="0" smtClean="0">
                <a:solidFill>
                  <a:prstClr val="black"/>
                </a:solidFill>
              </a:rPr>
              <a:t>関係者に対する研修等を通じて、医療と介護の濃密なネットワークが構築され、効率的、効果的できめ細かなサービス</a:t>
            </a:r>
            <a:r>
              <a:rPr lang="ja-JP" altLang="en-US" sz="1400" dirty="0">
                <a:solidFill>
                  <a:prstClr val="black"/>
                </a:solidFill>
              </a:rPr>
              <a:t>の</a:t>
            </a:r>
            <a:r>
              <a:rPr lang="ja-JP" altLang="en-US" sz="1400" dirty="0" smtClean="0">
                <a:solidFill>
                  <a:prstClr val="black"/>
                </a:solidFill>
              </a:rPr>
              <a:t>提供が実現</a:t>
            </a:r>
            <a:endParaRPr lang="ja-JP" altLang="en-US" sz="1400" dirty="0">
              <a:solidFill>
                <a:prstClr val="black"/>
              </a:solidFill>
            </a:endParaRPr>
          </a:p>
        </p:txBody>
      </p:sp>
      <p:sp>
        <p:nvSpPr>
          <p:cNvPr id="44" name="角丸四角形 43"/>
          <p:cNvSpPr/>
          <p:nvPr/>
        </p:nvSpPr>
        <p:spPr>
          <a:xfrm>
            <a:off x="5529064" y="2996952"/>
            <a:ext cx="4032448" cy="864096"/>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defTabSz="913575" fontAlgn="auto">
              <a:spcBef>
                <a:spcPts val="0"/>
              </a:spcBef>
              <a:spcAft>
                <a:spcPts val="0"/>
              </a:spcAft>
            </a:pPr>
            <a:r>
              <a:rPr lang="ja-JP" altLang="en-US" sz="1400" dirty="0" smtClean="0">
                <a:solidFill>
                  <a:prstClr val="black"/>
                </a:solidFill>
              </a:rPr>
              <a:t>初期集中支援チームの関与による認知症の早期診断、早期</a:t>
            </a:r>
            <a:r>
              <a:rPr lang="ja-JP" altLang="en-US" sz="1400" dirty="0">
                <a:solidFill>
                  <a:prstClr val="black"/>
                </a:solidFill>
              </a:rPr>
              <a:t>対応</a:t>
            </a:r>
            <a:r>
              <a:rPr lang="ja-JP" altLang="en-US" sz="1400" dirty="0" smtClean="0">
                <a:solidFill>
                  <a:prstClr val="black"/>
                </a:solidFill>
              </a:rPr>
              <a:t>や地域支援推進員</a:t>
            </a:r>
            <a:r>
              <a:rPr lang="ja-JP" altLang="en-US" sz="1400" dirty="0">
                <a:solidFill>
                  <a:prstClr val="black"/>
                </a:solidFill>
              </a:rPr>
              <a:t>による</a:t>
            </a:r>
            <a:r>
              <a:rPr lang="ja-JP" altLang="en-US" sz="1400" dirty="0" smtClean="0">
                <a:solidFill>
                  <a:prstClr val="black"/>
                </a:solidFill>
              </a:rPr>
              <a:t>相談対応等により認知症でも生活</a:t>
            </a:r>
            <a:r>
              <a:rPr lang="ja-JP" altLang="en-US" sz="1400" dirty="0">
                <a:solidFill>
                  <a:prstClr val="black"/>
                </a:solidFill>
              </a:rPr>
              <a:t>できる</a:t>
            </a:r>
            <a:r>
              <a:rPr lang="ja-JP" altLang="en-US" sz="1400" dirty="0" smtClean="0">
                <a:solidFill>
                  <a:prstClr val="black"/>
                </a:solidFill>
              </a:rPr>
              <a:t>地域を実現</a:t>
            </a:r>
            <a:endParaRPr lang="en-US" altLang="ja-JP" sz="1400" dirty="0" smtClean="0">
              <a:solidFill>
                <a:prstClr val="black"/>
              </a:solidFill>
            </a:endParaRPr>
          </a:p>
        </p:txBody>
      </p:sp>
      <p:sp>
        <p:nvSpPr>
          <p:cNvPr id="45" name="角丸四角形 44"/>
          <p:cNvSpPr/>
          <p:nvPr/>
        </p:nvSpPr>
        <p:spPr>
          <a:xfrm>
            <a:off x="5529064" y="4005064"/>
            <a:ext cx="4032448" cy="864096"/>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defTabSz="913575" fontAlgn="auto">
              <a:spcBef>
                <a:spcPts val="0"/>
              </a:spcBef>
              <a:spcAft>
                <a:spcPts val="0"/>
              </a:spcAft>
            </a:pPr>
            <a:r>
              <a:rPr lang="ja-JP" altLang="en-US" sz="1400" dirty="0" smtClean="0">
                <a:solidFill>
                  <a:prstClr val="black"/>
                </a:solidFill>
              </a:rPr>
              <a:t>多職種連携、地域のニーズや社会資源を的確に把握可能になり、地域課題への取組が推進され、高齢者が地域で生活しやすい環境を実現</a:t>
            </a:r>
            <a:endParaRPr lang="en-US" altLang="ja-JP" sz="1400" dirty="0" smtClean="0">
              <a:solidFill>
                <a:prstClr val="black"/>
              </a:solidFill>
            </a:endParaRPr>
          </a:p>
        </p:txBody>
      </p:sp>
      <p:sp>
        <p:nvSpPr>
          <p:cNvPr id="31" name="角丸四角形 30"/>
          <p:cNvSpPr/>
          <p:nvPr/>
        </p:nvSpPr>
        <p:spPr>
          <a:xfrm>
            <a:off x="488506" y="5229200"/>
            <a:ext cx="1900800" cy="540000"/>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defTabSz="913575" fontAlgn="auto">
              <a:spcBef>
                <a:spcPts val="0"/>
              </a:spcBef>
              <a:spcAft>
                <a:spcPts val="0"/>
              </a:spcAft>
            </a:pPr>
            <a:r>
              <a:rPr lang="ja-JP" altLang="en-US" sz="1600" b="1" dirty="0" smtClean="0">
                <a:solidFill>
                  <a:prstClr val="white"/>
                </a:solidFill>
              </a:rPr>
              <a:t>生活支援</a:t>
            </a:r>
            <a:endParaRPr lang="ja-JP" altLang="en-US" sz="1600" b="1" dirty="0">
              <a:solidFill>
                <a:prstClr val="white"/>
              </a:solidFill>
            </a:endParaRPr>
          </a:p>
        </p:txBody>
      </p:sp>
      <p:sp>
        <p:nvSpPr>
          <p:cNvPr id="42" name="右矢印 41"/>
          <p:cNvSpPr/>
          <p:nvPr/>
        </p:nvSpPr>
        <p:spPr>
          <a:xfrm>
            <a:off x="3080792" y="5085272"/>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l" defTabSz="913575" fontAlgn="auto">
              <a:spcBef>
                <a:spcPts val="0"/>
              </a:spcBef>
              <a:spcAft>
                <a:spcPts val="0"/>
              </a:spcAft>
            </a:pPr>
            <a:r>
              <a:rPr lang="ja-JP" altLang="en-US" sz="1400" dirty="0" smtClean="0">
                <a:solidFill>
                  <a:prstClr val="white"/>
                </a:solidFill>
              </a:rPr>
              <a:t>・</a:t>
            </a:r>
            <a:r>
              <a:rPr lang="ja-JP" altLang="en-US" sz="1400" dirty="0">
                <a:solidFill>
                  <a:prstClr val="white"/>
                </a:solidFill>
              </a:rPr>
              <a:t>体制</a:t>
            </a:r>
            <a:r>
              <a:rPr lang="ja-JP" altLang="en-US" sz="1400" dirty="0" smtClean="0">
                <a:solidFill>
                  <a:prstClr val="white"/>
                </a:solidFill>
              </a:rPr>
              <a:t>整備等</a:t>
            </a:r>
            <a:endParaRPr lang="en-US" altLang="ja-JP" sz="1400" dirty="0" smtClean="0">
              <a:solidFill>
                <a:prstClr val="white"/>
              </a:solidFill>
            </a:endParaRPr>
          </a:p>
        </p:txBody>
      </p:sp>
      <p:sp>
        <p:nvSpPr>
          <p:cNvPr id="48" name="角丸四角形 47"/>
          <p:cNvSpPr/>
          <p:nvPr/>
        </p:nvSpPr>
        <p:spPr>
          <a:xfrm>
            <a:off x="5529091" y="5013176"/>
            <a:ext cx="4032447" cy="864096"/>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defTabSz="913575" fontAlgn="auto">
              <a:spcBef>
                <a:spcPts val="0"/>
              </a:spcBef>
              <a:spcAft>
                <a:spcPts val="0"/>
              </a:spcAft>
            </a:pPr>
            <a:r>
              <a:rPr lang="ja-JP" altLang="en-US" sz="1400" dirty="0" smtClean="0">
                <a:solidFill>
                  <a:prstClr val="black"/>
                </a:solidFill>
              </a:rPr>
              <a:t>コーディネータの配置や協議体の設置等を通じて地域で高齢者のニーズとボランティア等の</a:t>
            </a:r>
            <a:r>
              <a:rPr lang="ja-JP" altLang="en-US" sz="1400" dirty="0">
                <a:solidFill>
                  <a:prstClr val="black"/>
                </a:solidFill>
              </a:rPr>
              <a:t>マッチング</a:t>
            </a:r>
            <a:r>
              <a:rPr lang="ja-JP" altLang="en-US" sz="1400" dirty="0" smtClean="0">
                <a:solidFill>
                  <a:prstClr val="black"/>
                </a:solidFill>
              </a:rPr>
              <a:t>を行うことにより、生活支援の充実を実現</a:t>
            </a:r>
            <a:endParaRPr lang="en-US" altLang="ja-JP" sz="1400" dirty="0" smtClean="0">
              <a:solidFill>
                <a:prstClr val="black"/>
              </a:solidFill>
            </a:endParaRPr>
          </a:p>
        </p:txBody>
      </p:sp>
      <p:sp>
        <p:nvSpPr>
          <p:cNvPr id="49" name="加算記号 48"/>
          <p:cNvSpPr/>
          <p:nvPr/>
        </p:nvSpPr>
        <p:spPr>
          <a:xfrm>
            <a:off x="7329264" y="2780928"/>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51" name="加算記号 50"/>
          <p:cNvSpPr/>
          <p:nvPr/>
        </p:nvSpPr>
        <p:spPr>
          <a:xfrm>
            <a:off x="7329264" y="3789040"/>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52" name="加算記号 51"/>
          <p:cNvSpPr/>
          <p:nvPr/>
        </p:nvSpPr>
        <p:spPr>
          <a:xfrm>
            <a:off x="7329264" y="4797152"/>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a:solidFill>
                <a:prstClr val="white"/>
              </a:solidFill>
            </a:endParaRPr>
          </a:p>
        </p:txBody>
      </p:sp>
      <p:sp>
        <p:nvSpPr>
          <p:cNvPr id="7" name="テキスト ボックス 6"/>
          <p:cNvSpPr txBox="1"/>
          <p:nvPr/>
        </p:nvSpPr>
        <p:spPr>
          <a:xfrm>
            <a:off x="126166" y="6125860"/>
            <a:ext cx="9651393" cy="615553"/>
          </a:xfrm>
          <a:prstGeom prst="rect">
            <a:avLst/>
          </a:prstGeom>
          <a:noFill/>
        </p:spPr>
        <p:txBody>
          <a:bodyPr wrap="square" rtlCol="0">
            <a:spAutoFit/>
          </a:bodyPr>
          <a:lstStyle/>
          <a:p>
            <a:r>
              <a:rPr kumimoji="1" lang="ja-JP" altLang="en-US" sz="1600" dirty="0" smtClean="0"/>
              <a:t>→→→消費税の増収分を活用し、地域支援事業を充実（制度改正を踏まえ原則平成</a:t>
            </a:r>
            <a:r>
              <a:rPr kumimoji="1" lang="en-US" altLang="ja-JP" sz="1600" dirty="0" smtClean="0"/>
              <a:t>27</a:t>
            </a:r>
            <a:r>
              <a:rPr kumimoji="1" lang="ja-JP" altLang="en-US" sz="1600" dirty="0" smtClean="0"/>
              <a:t>年度から実施予定）</a:t>
            </a:r>
            <a:endParaRPr kumimoji="1" lang="en-US" altLang="ja-JP" sz="1600" dirty="0" smtClean="0"/>
          </a:p>
          <a:p>
            <a:r>
              <a:rPr lang="ja-JP" altLang="en-US" dirty="0"/>
              <a:t>　</a:t>
            </a:r>
            <a:r>
              <a:rPr lang="ja-JP" altLang="en-US" dirty="0" smtClean="0"/>
              <a:t>　　　</a:t>
            </a:r>
            <a:r>
              <a:rPr lang="en-US" altLang="ja-JP" sz="1400" dirty="0" smtClean="0"/>
              <a:t>※</a:t>
            </a:r>
            <a:r>
              <a:rPr lang="ja-JP" altLang="en-US" sz="1400" dirty="0" smtClean="0"/>
              <a:t>認知症施策の推進及び生活支援の基盤整備については平成</a:t>
            </a:r>
            <a:r>
              <a:rPr lang="en-US" altLang="ja-JP" sz="1400" dirty="0" smtClean="0"/>
              <a:t>26</a:t>
            </a:r>
            <a:r>
              <a:rPr lang="ja-JP" altLang="en-US" sz="1400" dirty="0" smtClean="0"/>
              <a:t>年度から一部前倒して事業化</a:t>
            </a:r>
            <a:endParaRPr kumimoji="1" lang="ja-JP" altLang="en-US" sz="1400" dirty="0"/>
          </a:p>
        </p:txBody>
      </p:sp>
      <p:sp>
        <p:nvSpPr>
          <p:cNvPr id="21"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10</a:t>
            </a:r>
            <a:endParaRPr lang="ja-JP" altLang="en-US" sz="1800" b="1" dirty="0">
              <a:solidFill>
                <a:prstClr val="black"/>
              </a:solidFill>
              <a:latin typeface="+mn-ea"/>
            </a:endParaRPr>
          </a:p>
        </p:txBody>
      </p:sp>
    </p:spTree>
    <p:extLst>
      <p:ext uri="{BB962C8B-B14F-4D97-AF65-F5344CB8AC3E}">
        <p14:creationId xmlns:p14="http://schemas.microsoft.com/office/powerpoint/2010/main" val="371107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上矢印 3"/>
          <p:cNvSpPr/>
          <p:nvPr/>
        </p:nvSpPr>
        <p:spPr>
          <a:xfrm rot="4531330">
            <a:off x="4246647" y="5511488"/>
            <a:ext cx="177761" cy="4472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円/楕円 49"/>
          <p:cNvSpPr/>
          <p:nvPr/>
        </p:nvSpPr>
        <p:spPr bwMode="auto">
          <a:xfrm>
            <a:off x="3440841" y="3068960"/>
            <a:ext cx="3312368" cy="1008112"/>
          </a:xfrm>
          <a:prstGeom prst="ellipse">
            <a:avLst/>
          </a:prstGeom>
          <a:solidFill>
            <a:srgbClr val="FF99CC">
              <a:alpha val="30000"/>
            </a:srgb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0" y="476676"/>
            <a:ext cx="9906000" cy="2400653"/>
          </a:xfrm>
          <a:prstGeom prst="rect">
            <a:avLst/>
          </a:prstGeom>
          <a:solidFill>
            <a:schemeClr val="accent6">
              <a:lumMod val="20000"/>
              <a:lumOff val="80000"/>
            </a:schemeClr>
          </a:solidFill>
        </p:spPr>
        <p:txBody>
          <a:bodyPr lIns="91436" tIns="45718" rIns="91436" bIns="45718">
            <a:spAutoFit/>
          </a:bodyPr>
          <a:lstStyle/>
          <a:p>
            <a:pPr marL="269875" indent="-269875" defTabSz="914421">
              <a:lnSpc>
                <a:spcPts val="1800"/>
              </a:lnSpc>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疾病を抱えても、自宅等の住み慣れた生活の場で療養し、自分らしい生活を続けられるためには、地域における医療・介護の関係機関（</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）が連携して、包括的かつ継続的な在宅医療・介護の提供を行うことが必要。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）在宅療養を支える関係機関の例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・在宅療養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支援診療所・歯科診療所等　（定期的な訪問診療等の実施）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・在宅療養支援病院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診療所（有床診療所）等　（急変時に一時的に入院の受け入れの実施）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・訪問看護事業所、薬局　（医療機関と連携し、服薬管理や点滴・褥瘡処置等の医療処置、看取りケアの実施等）</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4421">
              <a:lnSpc>
                <a:spcPts val="1800"/>
              </a:lnSpc>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・介護サービス事業所　（入浴、排せつ、食事等の介護の実施）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9875" indent="-269875" defTabSz="914421">
              <a:lnSpc>
                <a:spcPts val="1800"/>
              </a:lnSpc>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ため、関係機関が連携し、多職種協働により在宅医療・介護を一体的に提供できる体制を構築するため、都道府県・保健所の支援の下、市区町村が中心となって、地域の医師会等と緊密に連携しながら、地域の関係機関の連携体制の構築を図る。</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a:xfrm>
            <a:off x="6356359" y="188913"/>
            <a:ext cx="354965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altLang="ja-JP"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【24</a:t>
            </a:r>
            <a:r>
              <a:rPr lang="ja-JP" altLang="en-US"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年度要求額　：１８０４百万円　</a:t>
            </a:r>
            <a:r>
              <a:rPr lang="en-US" altLang="ja-JP"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0" y="2"/>
            <a:ext cx="9906000" cy="4766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b"/>
          <a:lstStyle/>
          <a:p>
            <a:pPr algn="ctr">
              <a:defRPr/>
            </a:pPr>
            <a:r>
              <a:rPr lang="ja-JP" altLang="en-US" sz="24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在宅</a:t>
            </a:r>
            <a:r>
              <a:rPr lang="ja-JP" altLang="en-US" sz="24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医療・介護連携の推進</a:t>
            </a:r>
            <a:endParaRPr lang="ja-JP" altLang="en-US" sz="24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97"/>
          <p:cNvGrpSpPr/>
          <p:nvPr/>
        </p:nvGrpSpPr>
        <p:grpSpPr>
          <a:xfrm>
            <a:off x="-204122" y="2996952"/>
            <a:ext cx="9273964" cy="3543186"/>
            <a:chOff x="-2126788" y="1471585"/>
            <a:chExt cx="9273966" cy="4797609"/>
          </a:xfrm>
        </p:grpSpPr>
        <p:pic>
          <p:nvPicPr>
            <p:cNvPr id="101" name="Picture 35" descr="C:\Users\ARNAS\Desktop\MC900151245.WMF"/>
            <p:cNvPicPr>
              <a:picLocks noChangeAspect="1" noChangeArrowheads="1"/>
            </p:cNvPicPr>
            <p:nvPr/>
          </p:nvPicPr>
          <p:blipFill>
            <a:blip r:embed="rId3" cstate="print"/>
            <a:srcRect/>
            <a:stretch>
              <a:fillRect/>
            </a:stretch>
          </p:blipFill>
          <p:spPr bwMode="auto">
            <a:xfrm>
              <a:off x="3386825" y="4802806"/>
              <a:ext cx="642009" cy="450850"/>
            </a:xfrm>
            <a:prstGeom prst="rect">
              <a:avLst/>
            </a:prstGeom>
            <a:noFill/>
            <a:ln w="9525">
              <a:noFill/>
              <a:miter lim="800000"/>
              <a:headEnd/>
              <a:tailEnd/>
            </a:ln>
          </p:spPr>
        </p:pic>
        <p:sp>
          <p:nvSpPr>
            <p:cNvPr id="102" name="ドーナツ 101"/>
            <p:cNvSpPr/>
            <p:nvPr/>
          </p:nvSpPr>
          <p:spPr>
            <a:xfrm>
              <a:off x="378040" y="2956820"/>
              <a:ext cx="5500153" cy="3312374"/>
            </a:xfrm>
            <a:prstGeom prst="donut">
              <a:avLst>
                <a:gd name="adj" fmla="val 16279"/>
              </a:avLst>
            </a:prstGeom>
            <a:gradFill flip="none" rotWithShape="1">
              <a:gsLst>
                <a:gs pos="48000">
                  <a:srgbClr val="5E9EFF">
                    <a:alpha val="95000"/>
                  </a:srgbClr>
                </a:gs>
                <a:gs pos="39999">
                  <a:srgbClr val="85C2FF"/>
                </a:gs>
                <a:gs pos="70000">
                  <a:srgbClr val="C4D6EB"/>
                </a:gs>
                <a:gs pos="100000">
                  <a:srgbClr val="FFEBF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 name="Picture 145" descr="E:\JPEG\IP08_K\IP08_K05.JPG"/>
            <p:cNvPicPr>
              <a:picLocks noChangeAspect="1" noChangeArrowheads="1"/>
            </p:cNvPicPr>
            <p:nvPr/>
          </p:nvPicPr>
          <p:blipFill>
            <a:blip r:embed="rId4" cstate="print"/>
            <a:srcRect/>
            <a:stretch>
              <a:fillRect/>
            </a:stretch>
          </p:blipFill>
          <p:spPr bwMode="auto">
            <a:xfrm>
              <a:off x="3080339" y="4076700"/>
              <a:ext cx="702763" cy="812800"/>
            </a:xfrm>
            <a:prstGeom prst="rect">
              <a:avLst/>
            </a:prstGeom>
            <a:noFill/>
            <a:ln w="9525">
              <a:noFill/>
              <a:miter lim="800000"/>
              <a:headEnd/>
              <a:tailEnd/>
            </a:ln>
          </p:spPr>
        </p:pic>
        <p:sp>
          <p:nvSpPr>
            <p:cNvPr id="104" name="正方形/長方形 103"/>
            <p:cNvSpPr/>
            <p:nvPr/>
          </p:nvSpPr>
          <p:spPr bwMode="auto">
            <a:xfrm flipH="1">
              <a:off x="2874318" y="1563609"/>
              <a:ext cx="2528657" cy="250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包括</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支援センター</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5" name="Picture 12" descr="C:\Users\ARNAS\Desktop\MC900079127.WMF"/>
            <p:cNvPicPr>
              <a:picLocks noChangeAspect="1" noChangeArrowheads="1"/>
            </p:cNvPicPr>
            <p:nvPr/>
          </p:nvPicPr>
          <p:blipFill>
            <a:blip r:embed="rId5" cstate="print"/>
            <a:srcRect/>
            <a:stretch>
              <a:fillRect/>
            </a:stretch>
          </p:blipFill>
          <p:spPr bwMode="auto">
            <a:xfrm>
              <a:off x="3528392" y="1959093"/>
              <a:ext cx="1000885" cy="785482"/>
            </a:xfrm>
            <a:prstGeom prst="rect">
              <a:avLst/>
            </a:prstGeom>
            <a:noFill/>
            <a:ln w="9525">
              <a:noFill/>
              <a:miter lim="800000"/>
              <a:headEnd/>
              <a:tailEnd/>
            </a:ln>
          </p:spPr>
        </p:pic>
        <p:sp>
          <p:nvSpPr>
            <p:cNvPr id="106" name="正方形/長方形 105"/>
            <p:cNvSpPr/>
            <p:nvPr/>
          </p:nvSpPr>
          <p:spPr bwMode="auto">
            <a:xfrm flipH="1">
              <a:off x="-168020" y="4201629"/>
              <a:ext cx="1943913"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在宅療養支援</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診療所等</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正方形/長方形 108"/>
            <p:cNvSpPr/>
            <p:nvPr/>
          </p:nvSpPr>
          <p:spPr bwMode="auto">
            <a:xfrm flipH="1">
              <a:off x="2123067" y="4581525"/>
              <a:ext cx="1446574"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利用者</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・患者</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正方形/長方形 109"/>
            <p:cNvSpPr/>
            <p:nvPr/>
          </p:nvSpPr>
          <p:spPr bwMode="auto">
            <a:xfrm flipH="1">
              <a:off x="-2126788" y="4964325"/>
              <a:ext cx="3816122"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在宅療養支援</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病院・診療所</a:t>
              </a:r>
              <a:r>
                <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有</a:t>
              </a: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床</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診療所</a:t>
              </a:r>
              <a:r>
                <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bwMode="auto">
            <a:xfrm flipH="1">
              <a:off x="5544616" y="3167804"/>
              <a:ext cx="1602562"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介護サービス事業所</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正方形/長方形 113"/>
            <p:cNvSpPr/>
            <p:nvPr/>
          </p:nvSpPr>
          <p:spPr bwMode="auto">
            <a:xfrm flipH="1">
              <a:off x="1314145" y="4863244"/>
              <a:ext cx="1014737"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訪問診療</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6" name="正方形/長方形 115"/>
            <p:cNvSpPr/>
            <p:nvPr/>
          </p:nvSpPr>
          <p:spPr bwMode="auto">
            <a:xfrm flipH="1">
              <a:off x="4248472" y="4817014"/>
              <a:ext cx="1013095" cy="215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訪問看護等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 name="下矢印 116"/>
            <p:cNvSpPr/>
            <p:nvPr/>
          </p:nvSpPr>
          <p:spPr>
            <a:xfrm rot="3697106">
              <a:off x="4212329" y="3815106"/>
              <a:ext cx="324150" cy="795341"/>
            </a:xfrm>
            <a:prstGeom prst="downArrow">
              <a:avLst>
                <a:gd name="adj1" fmla="val 38878"/>
                <a:gd name="adj2" fmla="val 50000"/>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 name="正方形/長方形 121"/>
            <p:cNvSpPr/>
            <p:nvPr/>
          </p:nvSpPr>
          <p:spPr bwMode="auto">
            <a:xfrm flipH="1">
              <a:off x="1944216" y="3947817"/>
              <a:ext cx="1014737" cy="215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訪問診療</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4" name="正方形/長方形 123"/>
            <p:cNvSpPr/>
            <p:nvPr/>
          </p:nvSpPr>
          <p:spPr bwMode="auto">
            <a:xfrm flipH="1">
              <a:off x="3810423" y="3691638"/>
              <a:ext cx="1170725"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介護サービス</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7" name="Picture 17" descr="C:\Users\ARNAS\Desktop\MC900079135.WMF"/>
            <p:cNvPicPr>
              <a:picLocks noChangeAspect="1" noChangeArrowheads="1"/>
            </p:cNvPicPr>
            <p:nvPr/>
          </p:nvPicPr>
          <p:blipFill>
            <a:blip r:embed="rId6" cstate="print"/>
            <a:srcRect/>
            <a:stretch>
              <a:fillRect/>
            </a:stretch>
          </p:blipFill>
          <p:spPr bwMode="auto">
            <a:xfrm>
              <a:off x="526652" y="3430364"/>
              <a:ext cx="758590" cy="576262"/>
            </a:xfrm>
            <a:prstGeom prst="rect">
              <a:avLst/>
            </a:prstGeom>
            <a:noFill/>
            <a:ln w="9525">
              <a:noFill/>
              <a:miter lim="800000"/>
              <a:headEnd/>
              <a:tailEnd/>
            </a:ln>
          </p:spPr>
        </p:pic>
        <p:pic>
          <p:nvPicPr>
            <p:cNvPr id="128" name="Picture 12" descr="C:\Users\ARNAS\Desktop\MC900079127.WMF"/>
            <p:cNvPicPr>
              <a:picLocks noChangeAspect="1" noChangeArrowheads="1"/>
            </p:cNvPicPr>
            <p:nvPr/>
          </p:nvPicPr>
          <p:blipFill>
            <a:blip r:embed="rId5" cstate="print">
              <a:duotone>
                <a:prstClr val="black"/>
                <a:schemeClr val="accent4">
                  <a:lumMod val="75000"/>
                  <a:tint val="45000"/>
                  <a:satMod val="400000"/>
                </a:schemeClr>
              </a:duotone>
            </a:blip>
            <a:srcRect/>
            <a:stretch>
              <a:fillRect/>
            </a:stretch>
          </p:blipFill>
          <p:spPr bwMode="auto">
            <a:xfrm>
              <a:off x="1185429" y="5173175"/>
              <a:ext cx="908803" cy="685982"/>
            </a:xfrm>
            <a:prstGeom prst="rect">
              <a:avLst/>
            </a:prstGeom>
            <a:noFill/>
            <a:ln w="9525">
              <a:noFill/>
              <a:miter lim="800000"/>
              <a:headEnd/>
              <a:tailEnd/>
            </a:ln>
          </p:spPr>
        </p:pic>
        <p:sp>
          <p:nvSpPr>
            <p:cNvPr id="129" name="正方形/長方形 128"/>
            <p:cNvSpPr/>
            <p:nvPr/>
          </p:nvSpPr>
          <p:spPr bwMode="auto">
            <a:xfrm flipH="1">
              <a:off x="2328257" y="5541476"/>
              <a:ext cx="2021752" cy="317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一時</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入院</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（急変時の一時受け入れ）</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0" name="Picture 12" descr="C:\Users\ARNAS\Desktop\MC900079127.WMF"/>
            <p:cNvPicPr>
              <a:picLocks noChangeAspect="1" noChangeArrowheads="1"/>
            </p:cNvPicPr>
            <p:nvPr/>
          </p:nvPicPr>
          <p:blipFill>
            <a:blip r:embed="rId5" cstate="print"/>
            <a:srcRect/>
            <a:stretch>
              <a:fillRect/>
            </a:stretch>
          </p:blipFill>
          <p:spPr bwMode="auto">
            <a:xfrm>
              <a:off x="5509406" y="5176645"/>
              <a:ext cx="477813" cy="361949"/>
            </a:xfrm>
            <a:prstGeom prst="rect">
              <a:avLst/>
            </a:prstGeom>
            <a:noFill/>
            <a:ln w="9525">
              <a:noFill/>
              <a:miter lim="800000"/>
              <a:headEnd/>
              <a:tailEnd/>
            </a:ln>
          </p:spPr>
        </p:pic>
        <p:sp>
          <p:nvSpPr>
            <p:cNvPr id="131" name="左右矢印 130"/>
            <p:cNvSpPr/>
            <p:nvPr/>
          </p:nvSpPr>
          <p:spPr>
            <a:xfrm>
              <a:off x="2676872" y="2279978"/>
              <a:ext cx="851520" cy="351315"/>
            </a:xfrm>
            <a:prstGeom prst="leftRightArrow">
              <a:avLst/>
            </a:prstGeom>
            <a:solidFill>
              <a:srgbClr val="FF9999"/>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テキスト ボックス 179"/>
            <p:cNvSpPr txBox="1">
              <a:spLocks noChangeArrowheads="1"/>
            </p:cNvSpPr>
            <p:nvPr/>
          </p:nvSpPr>
          <p:spPr bwMode="auto">
            <a:xfrm>
              <a:off x="2849463" y="2314539"/>
              <a:ext cx="492443" cy="375067"/>
            </a:xfrm>
            <a:prstGeom prst="rect">
              <a:avLst/>
            </a:prstGeom>
            <a:noFill/>
            <a:ln w="9525">
              <a:noFill/>
              <a:miter lim="800000"/>
              <a:headEnd/>
              <a:tailEnd/>
            </a:ln>
          </p:spPr>
          <p:txBody>
            <a:bodyPr wrap="none">
              <a:spAutoFit/>
            </a:bodyP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a:t>
              </a:r>
            </a:p>
          </p:txBody>
        </p:sp>
        <p:pic>
          <p:nvPicPr>
            <p:cNvPr id="133" name="Picture 13" descr="C:\Users\ARNAS\Desktop\MC900079129.WMF"/>
            <p:cNvPicPr>
              <a:picLocks noChangeAspect="1" noChangeArrowheads="1"/>
            </p:cNvPicPr>
            <p:nvPr/>
          </p:nvPicPr>
          <p:blipFill>
            <a:blip r:embed="rId7" cstate="print"/>
            <a:srcRect/>
            <a:stretch>
              <a:fillRect/>
            </a:stretch>
          </p:blipFill>
          <p:spPr bwMode="auto">
            <a:xfrm>
              <a:off x="4746527" y="5079144"/>
              <a:ext cx="866959" cy="703263"/>
            </a:xfrm>
            <a:prstGeom prst="rect">
              <a:avLst/>
            </a:prstGeom>
            <a:noFill/>
            <a:ln w="9525">
              <a:noFill/>
              <a:miter lim="800000"/>
              <a:headEnd/>
              <a:tailEnd/>
            </a:ln>
          </p:spPr>
        </p:pic>
        <p:sp>
          <p:nvSpPr>
            <p:cNvPr id="134" name="正方形/長方形 133"/>
            <p:cNvSpPr/>
            <p:nvPr/>
          </p:nvSpPr>
          <p:spPr bwMode="auto">
            <a:xfrm flipH="1">
              <a:off x="4200466" y="5711256"/>
              <a:ext cx="2574287" cy="33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訪問看護事業所、薬局等</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5" name="Picture 17" descr="C:\Users\ARNAS\Desktop\MC900079135.WMF"/>
            <p:cNvPicPr>
              <a:picLocks noChangeAspect="1" noChangeArrowheads="1"/>
            </p:cNvPicPr>
            <p:nvPr/>
          </p:nvPicPr>
          <p:blipFill>
            <a:blip r:embed="rId6" cstate="print"/>
            <a:srcRect/>
            <a:stretch>
              <a:fillRect/>
            </a:stretch>
          </p:blipFill>
          <p:spPr bwMode="auto">
            <a:xfrm>
              <a:off x="4902544" y="3076870"/>
              <a:ext cx="527294" cy="637251"/>
            </a:xfrm>
            <a:prstGeom prst="rect">
              <a:avLst/>
            </a:prstGeom>
            <a:noFill/>
            <a:ln w="9525">
              <a:noFill/>
              <a:miter lim="800000"/>
              <a:headEnd/>
              <a:tailEnd/>
            </a:ln>
          </p:spPr>
        </p:pic>
        <p:sp>
          <p:nvSpPr>
            <p:cNvPr id="136" name="正方形/長方形 135"/>
            <p:cNvSpPr/>
            <p:nvPr/>
          </p:nvSpPr>
          <p:spPr bwMode="auto">
            <a:xfrm flipH="1">
              <a:off x="-12003" y="1471585"/>
              <a:ext cx="3217135" cy="503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在宅医療・介護連携支援センター（仮称）</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（郡市区医師会等）</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7" name="Picture 11" descr="C:\Users\ARNAS\Desktop\MC900079128.WMF"/>
            <p:cNvPicPr>
              <a:picLocks noChangeAspect="1" noChangeArrowheads="1"/>
            </p:cNvPicPr>
            <p:nvPr/>
          </p:nvPicPr>
          <p:blipFill>
            <a:blip r:embed="rId8" cstate="print"/>
            <a:srcRect/>
            <a:stretch>
              <a:fillRect/>
            </a:stretch>
          </p:blipFill>
          <p:spPr bwMode="auto">
            <a:xfrm>
              <a:off x="1761331" y="2020489"/>
              <a:ext cx="999959" cy="734100"/>
            </a:xfrm>
            <a:prstGeom prst="rect">
              <a:avLst/>
            </a:prstGeom>
            <a:noFill/>
            <a:ln w="9525">
              <a:noFill/>
              <a:miter lim="800000"/>
              <a:headEnd/>
              <a:tailEnd/>
            </a:ln>
          </p:spPr>
        </p:pic>
        <p:sp>
          <p:nvSpPr>
            <p:cNvPr id="138" name="下矢印 137"/>
            <p:cNvSpPr/>
            <p:nvPr/>
          </p:nvSpPr>
          <p:spPr>
            <a:xfrm>
              <a:off x="2409800" y="2751499"/>
              <a:ext cx="1479798" cy="975016"/>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 name="正方形/長方形 138"/>
            <p:cNvSpPr/>
            <p:nvPr/>
          </p:nvSpPr>
          <p:spPr bwMode="auto">
            <a:xfrm flipH="1">
              <a:off x="2547342" y="3080647"/>
              <a:ext cx="1247896" cy="287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関係機関の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連携体制の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構築支援</a:t>
              </a:r>
              <a:endPar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 name="右矢印 2"/>
          <p:cNvSpPr/>
          <p:nvPr/>
        </p:nvSpPr>
        <p:spPr>
          <a:xfrm rot="1271418">
            <a:off x="3838607" y="5155037"/>
            <a:ext cx="638406" cy="17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左カーブ矢印 6"/>
          <p:cNvSpPr/>
          <p:nvPr/>
        </p:nvSpPr>
        <p:spPr>
          <a:xfrm rot="2313416">
            <a:off x="4428558" y="5659584"/>
            <a:ext cx="203858" cy="5532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8" name="左矢印 7"/>
          <p:cNvSpPr/>
          <p:nvPr/>
        </p:nvSpPr>
        <p:spPr>
          <a:xfrm rot="1505675">
            <a:off x="6214599" y="5723088"/>
            <a:ext cx="435268" cy="1479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角丸四角形 42"/>
          <p:cNvSpPr/>
          <p:nvPr/>
        </p:nvSpPr>
        <p:spPr>
          <a:xfrm>
            <a:off x="7858828" y="3296600"/>
            <a:ext cx="1930715" cy="43949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都道府県・保健所</a:t>
            </a:r>
            <a:endParaRPr lang="en-US" altLang="ja-JP"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下矢印 44"/>
          <p:cNvSpPr/>
          <p:nvPr/>
        </p:nvSpPr>
        <p:spPr>
          <a:xfrm rot="5400000">
            <a:off x="6981082" y="3165135"/>
            <a:ext cx="775559" cy="760284"/>
          </a:xfrm>
          <a:prstGeom prst="downArrow">
            <a:avLst>
              <a:gd name="adj1" fmla="val 62025"/>
              <a:gd name="adj2" fmla="val 43987"/>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6864981" y="3212979"/>
            <a:ext cx="954107" cy="646331"/>
          </a:xfrm>
          <a:prstGeom prst="rect">
            <a:avLst/>
          </a:prstGeom>
        </p:spPr>
        <p:txBody>
          <a:bodyPr wrap="none">
            <a:spAutoFit/>
          </a:bodyPr>
          <a:lstStyle/>
          <a:p>
            <a:pPr algn="ct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後方</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広域</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調整</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ja-JP" altLang="en-US" sz="1200" b="1" dirty="0">
              <a:solidFill>
                <a:prstClr val="black"/>
              </a:solidFill>
            </a:endParaRPr>
          </a:p>
        </p:txBody>
      </p:sp>
      <p:sp>
        <p:nvSpPr>
          <p:cNvPr id="49" name="正方形/長方形 48"/>
          <p:cNvSpPr/>
          <p:nvPr/>
        </p:nvSpPr>
        <p:spPr bwMode="auto">
          <a:xfrm flipH="1">
            <a:off x="3782870" y="2883796"/>
            <a:ext cx="2528656" cy="185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11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1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94481" y="3389951"/>
            <a:ext cx="2913623" cy="769441"/>
          </a:xfrm>
          <a:prstGeom prst="rect">
            <a:avLst/>
          </a:prstGeom>
          <a:noFill/>
          <a:ln>
            <a:solidFill>
              <a:schemeClr val="accent1">
                <a:shade val="50000"/>
              </a:schemeClr>
            </a:solidFill>
          </a:ln>
        </p:spPr>
        <p:txBody>
          <a:bodyPr wrap="square" rtlCol="0">
            <a:spAutoFit/>
          </a:bodyPr>
          <a:lstStyle/>
          <a:p>
            <a:pPr marL="92075" indent="-92075">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・地域の医療・介護関係者に</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よる</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協議会</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2075" indent="-92075">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・在宅医療・介護連携に関する相談の受付</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92075" indent="-92075">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医療・介護関係者の研修</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直線コネクタ 11"/>
          <p:cNvCxnSpPr>
            <a:stCxn id="5" idx="3"/>
          </p:cNvCxnSpPr>
          <p:nvPr/>
        </p:nvCxnSpPr>
        <p:spPr>
          <a:xfrm>
            <a:off x="3108104" y="3774672"/>
            <a:ext cx="1491436" cy="47500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21612" y="42799"/>
            <a:ext cx="1900800" cy="355043"/>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prstClr val="white"/>
                </a:solidFill>
              </a:rPr>
              <a:t>医療・介護連携</a:t>
            </a:r>
            <a:endParaRPr lang="ja-JP" altLang="en-US" sz="1600" b="1" dirty="0">
              <a:solidFill>
                <a:prstClr val="white"/>
              </a:solidFill>
            </a:endParaRPr>
          </a:p>
        </p:txBody>
      </p:sp>
      <p:sp>
        <p:nvSpPr>
          <p:cNvPr id="48"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11</a:t>
            </a:r>
            <a:endParaRPr lang="ja-JP" altLang="en-US" sz="1800" b="1" dirty="0">
              <a:solidFill>
                <a:prstClr val="black"/>
              </a:solidFill>
              <a:latin typeface="+mn-ea"/>
            </a:endParaRPr>
          </a:p>
        </p:txBody>
      </p:sp>
    </p:spTree>
    <p:extLst>
      <p:ext uri="{BB962C8B-B14F-4D97-AF65-F5344CB8AC3E}">
        <p14:creationId xmlns:p14="http://schemas.microsoft.com/office/powerpoint/2010/main" val="584076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3" y="-27382"/>
            <a:ext cx="9905968" cy="4320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在宅医療・介護連携推進事業（介護保険の地域支援事業、平成２７年度～）</a:t>
            </a:r>
            <a:endParaRPr lang="ja-JP" altLang="en-US" sz="2000" b="1" spc="-1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角丸四角形 28"/>
          <p:cNvSpPr/>
          <p:nvPr/>
        </p:nvSpPr>
        <p:spPr>
          <a:xfrm>
            <a:off x="10284" y="2811805"/>
            <a:ext cx="3807425" cy="1575538"/>
          </a:xfrm>
          <a:prstGeom prst="roundRect">
            <a:avLst>
              <a:gd name="adj" fmla="val 727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52128" y="3066316"/>
            <a:ext cx="2419822" cy="1223412"/>
          </a:xfrm>
          <a:prstGeom prst="rect">
            <a:avLst/>
          </a:prstGeom>
          <a:solidFill>
            <a:srgbClr val="FFFFCC"/>
          </a:solidFill>
        </p:spPr>
        <p:txBody>
          <a:bodyPr wrap="square" rtlCol="0">
            <a:spAutoFit/>
          </a:bodyPr>
          <a:lstStyle/>
          <a:p>
            <a:pPr marL="177800" indent="-177800">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地域の医療機関の分布、医療機能を把握し、地図又はリスト化</a:t>
            </a:r>
          </a:p>
          <a:p>
            <a:pPr marL="177800" indent="-177800">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さら</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に連携に有用な項目（在宅医療の取組状況、医師の相談対応が可能な日時等）</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調査した結果を、関係者間で共有、住民にも公表　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52137" y="2821330"/>
            <a:ext cx="3822425"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（ア）地域の医療・介護サービス資源の把握</a:t>
            </a:r>
          </a:p>
        </p:txBody>
      </p:sp>
      <p:pic>
        <p:nvPicPr>
          <p:cNvPr id="35" name="Picture 4"/>
          <p:cNvPicPr>
            <a:picLocks noChangeAspect="1" noChangeArrowheads="1"/>
          </p:cNvPicPr>
          <p:nvPr/>
        </p:nvPicPr>
        <p:blipFill>
          <a:blip r:embed="rId3" cstate="print"/>
          <a:srcRect/>
          <a:stretch>
            <a:fillRect/>
          </a:stretch>
        </p:blipFill>
        <p:spPr bwMode="auto">
          <a:xfrm>
            <a:off x="2455954" y="3066324"/>
            <a:ext cx="1328317" cy="1070545"/>
          </a:xfrm>
          <a:prstGeom prst="rect">
            <a:avLst/>
          </a:prstGeom>
          <a:noFill/>
          <a:ln w="57150">
            <a:solidFill>
              <a:schemeClr val="accent6">
                <a:lumMod val="60000"/>
                <a:lumOff val="40000"/>
                <a:alpha val="48000"/>
              </a:schemeClr>
            </a:solidFill>
            <a:miter lim="800000"/>
            <a:headEnd/>
            <a:tailEnd/>
          </a:ln>
          <a:effectLst>
            <a:outerShdw dist="107763" dir="2700000" algn="ctr" rotWithShape="0">
              <a:srgbClr val="808080">
                <a:alpha val="50000"/>
              </a:srgbClr>
            </a:outerShdw>
          </a:effectLst>
        </p:spPr>
      </p:pic>
      <p:sp>
        <p:nvSpPr>
          <p:cNvPr id="36" name="テキスト ボックス 35"/>
          <p:cNvSpPr txBox="1"/>
          <p:nvPr/>
        </p:nvSpPr>
        <p:spPr>
          <a:xfrm>
            <a:off x="3010457" y="3973458"/>
            <a:ext cx="936104" cy="253916"/>
          </a:xfrm>
          <a:prstGeom prst="rect">
            <a:avLst/>
          </a:prstGeom>
          <a:noFill/>
        </p:spPr>
        <p:txBody>
          <a:bodyPr wrap="square" rtlCol="0">
            <a:spAutoFit/>
          </a:bodyPr>
          <a:lstStyle/>
          <a:p>
            <a:pPr algn="ctr"/>
            <a:r>
              <a:rPr lang="ja-JP" altLang="en-US" sz="1050" dirty="0" smtClean="0">
                <a:solidFill>
                  <a:prstClr val="black"/>
                </a:solidFill>
                <a:latin typeface="HGPｺﾞｼｯｸE" pitchFamily="50" charset="-128"/>
                <a:ea typeface="HGPｺﾞｼｯｸE" pitchFamily="50" charset="-128"/>
              </a:rPr>
              <a:t>（熊本市）</a:t>
            </a:r>
            <a:endParaRPr lang="ja-JP" altLang="en-US" sz="1050" dirty="0">
              <a:solidFill>
                <a:prstClr val="black"/>
              </a:solidFill>
              <a:latin typeface="HGPｺﾞｼｯｸE" pitchFamily="50" charset="-128"/>
              <a:ea typeface="HGPｺﾞｼｯｸE" pitchFamily="50" charset="-128"/>
            </a:endParaRPr>
          </a:p>
        </p:txBody>
      </p:sp>
      <p:sp>
        <p:nvSpPr>
          <p:cNvPr id="37" name="角丸四角形 36"/>
          <p:cNvSpPr/>
          <p:nvPr/>
        </p:nvSpPr>
        <p:spPr>
          <a:xfrm>
            <a:off x="10284" y="4459387"/>
            <a:ext cx="3807425" cy="839213"/>
          </a:xfrm>
          <a:prstGeom prst="roundRect">
            <a:avLst>
              <a:gd name="adj" fmla="val 4155"/>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57227" y="4468584"/>
            <a:ext cx="3727045"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（イ） 在宅医療・介護連携の課題の抽出と対応の協議</a:t>
            </a:r>
          </a:p>
        </p:txBody>
      </p:sp>
      <p:sp>
        <p:nvSpPr>
          <p:cNvPr id="39" name="テキスト ボックス 38"/>
          <p:cNvSpPr txBox="1"/>
          <p:nvPr/>
        </p:nvSpPr>
        <p:spPr>
          <a:xfrm>
            <a:off x="52141" y="4721519"/>
            <a:ext cx="3732135" cy="577081"/>
          </a:xfrm>
          <a:prstGeom prst="rect">
            <a:avLst/>
          </a:prstGeom>
          <a:solidFill>
            <a:srgbClr val="FFFFCC"/>
          </a:solidFill>
        </p:spPr>
        <p:txBody>
          <a:bodyPr wrap="square" rtlCol="0">
            <a:spAutoFit/>
          </a:bodyPr>
          <a:lstStyle/>
          <a:p>
            <a:pPr marL="182563" indent="-182563">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の医療機関・ケアマネジャー等介護関係者等が参画する会議を開催し、在宅医療・介護連携の現状と課題の抽出、解決策等を協議　等</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 39"/>
          <p:cNvSpPr/>
          <p:nvPr/>
        </p:nvSpPr>
        <p:spPr>
          <a:xfrm>
            <a:off x="3885598" y="4250215"/>
            <a:ext cx="3020834" cy="1193523"/>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3876391" y="4260385"/>
            <a:ext cx="2972054"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（オ）在宅医療・介護関係者の研修</a:t>
            </a:r>
            <a:endParaRPr lang="ja-JP" altLang="en-US" sz="1050" b="1" dirty="0">
              <a:solidFill>
                <a:prstClr val="black"/>
              </a:solidFill>
              <a:latin typeface="HGSｺﾞｼｯｸE" pitchFamily="50" charset="-128"/>
              <a:ea typeface="ＤＨＰ平成明朝体W7" pitchFamily="2" charset="-128"/>
            </a:endParaRPr>
          </a:p>
        </p:txBody>
      </p:sp>
      <p:sp>
        <p:nvSpPr>
          <p:cNvPr id="44" name="角丸四角形 43"/>
          <p:cNvSpPr/>
          <p:nvPr/>
        </p:nvSpPr>
        <p:spPr>
          <a:xfrm>
            <a:off x="30485" y="5360559"/>
            <a:ext cx="3844073" cy="1353461"/>
          </a:xfrm>
          <a:prstGeom prst="roundRect">
            <a:avLst>
              <a:gd name="adj" fmla="val 622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45" name="テキスト ボックス 44"/>
          <p:cNvSpPr txBox="1"/>
          <p:nvPr/>
        </p:nvSpPr>
        <p:spPr>
          <a:xfrm>
            <a:off x="-25658" y="5407332"/>
            <a:ext cx="4120576"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（ウ）在宅医療・介護連携支援センター</a:t>
            </a:r>
            <a:r>
              <a:rPr lang="ja-JP" altLang="en-US" sz="800" b="1" dirty="0" smtClean="0">
                <a:solidFill>
                  <a:prstClr val="black"/>
                </a:solidFill>
                <a:latin typeface="HGSｺﾞｼｯｸE" pitchFamily="50" charset="-128"/>
                <a:ea typeface="ＤＨＰ平成明朝体W7" pitchFamily="2" charset="-128"/>
              </a:rPr>
              <a:t>（仮称）</a:t>
            </a:r>
            <a:r>
              <a:rPr lang="ja-JP" altLang="en-US" sz="1050" b="1" dirty="0" smtClean="0">
                <a:solidFill>
                  <a:prstClr val="black"/>
                </a:solidFill>
                <a:latin typeface="HGSｺﾞｼｯｸE" pitchFamily="50" charset="-128"/>
                <a:ea typeface="ＤＨＰ平成明朝体W7" pitchFamily="2" charset="-128"/>
              </a:rPr>
              <a:t>の運営等</a:t>
            </a:r>
            <a:endParaRPr lang="ja-JP" altLang="en-US" sz="1050" b="1" dirty="0">
              <a:solidFill>
                <a:prstClr val="black"/>
              </a:solidFill>
              <a:latin typeface="HGSｺﾞｼｯｸE" pitchFamily="50" charset="-128"/>
              <a:ea typeface="ＤＨＰ平成明朝体W7" pitchFamily="2" charset="-128"/>
            </a:endParaRPr>
          </a:p>
        </p:txBody>
      </p:sp>
      <p:sp>
        <p:nvSpPr>
          <p:cNvPr id="53" name="テキスト ボックス 52"/>
          <p:cNvSpPr txBox="1"/>
          <p:nvPr/>
        </p:nvSpPr>
        <p:spPr>
          <a:xfrm>
            <a:off x="96874" y="5769114"/>
            <a:ext cx="3705601" cy="900246"/>
          </a:xfrm>
          <a:prstGeom prst="rect">
            <a:avLst/>
          </a:prstGeom>
          <a:solidFill>
            <a:srgbClr val="FFFFCC"/>
          </a:solidFill>
        </p:spPr>
        <p:txBody>
          <a:bodyPr wrap="square" rtlCol="0">
            <a:spAutoFit/>
          </a:bodyPr>
          <a:lstStyle/>
          <a:p>
            <a:pPr marL="177800" indent="-177800">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介護連携の支援窓口の設置・運営により、在宅医療と介護サービスの担当者（看護師、社会福祉士等）の連携を支援するコーディネーターを配置して、連携の取組の支援とともに、ケアマネジャー等から相談受付　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5" name="グループ化 54"/>
          <p:cNvGrpSpPr/>
          <p:nvPr/>
        </p:nvGrpSpPr>
        <p:grpSpPr>
          <a:xfrm>
            <a:off x="3864339" y="2821337"/>
            <a:ext cx="3007967" cy="1434083"/>
            <a:chOff x="1749149" y="5374387"/>
            <a:chExt cx="3538387" cy="1029920"/>
          </a:xfrm>
        </p:grpSpPr>
        <p:sp>
          <p:nvSpPr>
            <p:cNvPr id="56" name="角丸四角形 55"/>
            <p:cNvSpPr/>
            <p:nvPr/>
          </p:nvSpPr>
          <p:spPr>
            <a:xfrm>
              <a:off x="1772990" y="5388317"/>
              <a:ext cx="3514546" cy="1015990"/>
            </a:xfrm>
            <a:prstGeom prst="roundRect">
              <a:avLst>
                <a:gd name="adj" fmla="val 719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57" name="テキスト ボックス 56"/>
            <p:cNvSpPr txBox="1"/>
            <p:nvPr/>
          </p:nvSpPr>
          <p:spPr>
            <a:xfrm>
              <a:off x="1749149" y="5374387"/>
              <a:ext cx="3444602" cy="298400"/>
            </a:xfrm>
            <a:prstGeom prst="rect">
              <a:avLst/>
            </a:prstGeom>
            <a:noFill/>
          </p:spPr>
          <p:txBody>
            <a:bodyPr wrap="square" rtlCol="0">
              <a:spAutoFit/>
            </a:bodyPr>
            <a:lstStyle/>
            <a:p>
              <a:pPr marL="531813" indent="-531813"/>
              <a:r>
                <a:rPr lang="ja-JP" altLang="en-US" sz="1050" b="1" dirty="0" smtClean="0">
                  <a:solidFill>
                    <a:prstClr val="black"/>
                  </a:solidFill>
                  <a:latin typeface="HGSｺﾞｼｯｸE" pitchFamily="50" charset="-128"/>
                  <a:ea typeface="ＤＨＰ平成明朝体W7" pitchFamily="2" charset="-128"/>
                </a:rPr>
                <a:t>（エ）在宅医療・介護サービス等の情報の共有支援</a:t>
              </a:r>
              <a:endParaRPr lang="en-US" altLang="ja-JP" sz="1050" b="1" dirty="0" smtClean="0">
                <a:solidFill>
                  <a:prstClr val="black"/>
                </a:solidFill>
                <a:latin typeface="HGSｺﾞｼｯｸE" pitchFamily="50" charset="-128"/>
                <a:ea typeface="ＤＨＰ平成明朝体W7" pitchFamily="2" charset="-128"/>
              </a:endParaRPr>
            </a:p>
          </p:txBody>
        </p:sp>
        <p:sp>
          <p:nvSpPr>
            <p:cNvPr id="58" name="テキスト ボックス 57"/>
            <p:cNvSpPr txBox="1"/>
            <p:nvPr/>
          </p:nvSpPr>
          <p:spPr>
            <a:xfrm>
              <a:off x="1871876" y="5633732"/>
              <a:ext cx="3357732" cy="646533"/>
            </a:xfrm>
            <a:prstGeom prst="rect">
              <a:avLst/>
            </a:prstGeom>
            <a:solidFill>
              <a:srgbClr val="FFFFCC"/>
            </a:solidFill>
          </p:spPr>
          <p:txBody>
            <a:bodyPr wrap="square" rtlCol="0">
              <a:spAutoFit/>
            </a:bodyPr>
            <a:lstStyle/>
            <a:p>
              <a:pPr marL="177800" indent="-177800">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連携パス（在宅</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医療を行う医療機関</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事業所等の情報を含む</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により</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共有支援</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の看取り、急変時の情報共有にも対応　等</a:t>
              </a:r>
            </a:p>
          </p:txBody>
        </p:sp>
      </p:grpSp>
      <p:sp>
        <p:nvSpPr>
          <p:cNvPr id="59" name="角丸四角形 58"/>
          <p:cNvSpPr/>
          <p:nvPr/>
        </p:nvSpPr>
        <p:spPr>
          <a:xfrm>
            <a:off x="6897224" y="2790442"/>
            <a:ext cx="2967104" cy="2508122"/>
          </a:xfrm>
          <a:prstGeom prst="roundRect">
            <a:avLst>
              <a:gd name="adj" fmla="val 5542"/>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white"/>
              </a:solidFill>
            </a:endParaRPr>
          </a:p>
        </p:txBody>
      </p:sp>
      <p:sp>
        <p:nvSpPr>
          <p:cNvPr id="60" name="テキスト ボックス 59"/>
          <p:cNvSpPr txBox="1"/>
          <p:nvPr/>
        </p:nvSpPr>
        <p:spPr>
          <a:xfrm>
            <a:off x="7053521" y="2828484"/>
            <a:ext cx="2363995" cy="253916"/>
          </a:xfrm>
          <a:prstGeom prst="rect">
            <a:avLst/>
          </a:prstGeom>
          <a:noFill/>
        </p:spPr>
        <p:txBody>
          <a:bodyPr wrap="square" rtlCol="0">
            <a:spAutoFit/>
          </a:bodyPr>
          <a:lstStyle/>
          <a:p>
            <a:r>
              <a:rPr lang="ja-JP" altLang="en-US" sz="1050" b="1" dirty="0" smtClean="0">
                <a:solidFill>
                  <a:prstClr val="black"/>
                </a:solidFill>
                <a:latin typeface="HGSｺﾞｼｯｸE" pitchFamily="50" charset="-128"/>
                <a:ea typeface="ＤＨＰ平成明朝体W7" pitchFamily="2" charset="-128"/>
              </a:rPr>
              <a:t>（キ）地域住民への普及啓発</a:t>
            </a:r>
          </a:p>
        </p:txBody>
      </p:sp>
      <p:sp>
        <p:nvSpPr>
          <p:cNvPr id="61" name="テキスト ボックス 60"/>
          <p:cNvSpPr txBox="1"/>
          <p:nvPr/>
        </p:nvSpPr>
        <p:spPr>
          <a:xfrm>
            <a:off x="6969234" y="3140976"/>
            <a:ext cx="1579494" cy="1708160"/>
          </a:xfrm>
          <a:prstGeom prst="rect">
            <a:avLst/>
          </a:prstGeom>
          <a:solidFill>
            <a:srgbClr val="FFFFCC"/>
          </a:solidFill>
        </p:spPr>
        <p:txBody>
          <a:bodyPr wrap="square" rtlCol="0">
            <a:spAutoFit/>
          </a:bodyPr>
          <a:lstStyle/>
          <a:p>
            <a:pPr marL="179388" indent="-179388">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地域住民を対象にしたシンポジウムの開催</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a:buFont typeface="Wingdings" pitchFamily="2" charset="2"/>
              <a:buChar char="u"/>
            </a:pP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パンフレット、チラシ、区報、</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等を活用し、在宅医療・介護サービスに関する普及啓発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在宅で</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の看取りについても普及啓発　等</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3402" y="3262764"/>
            <a:ext cx="1266447" cy="1546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3" name="テキスト ボックス 62"/>
          <p:cNvSpPr txBox="1"/>
          <p:nvPr/>
        </p:nvSpPr>
        <p:spPr>
          <a:xfrm>
            <a:off x="8589412" y="4831268"/>
            <a:ext cx="1404156" cy="253916"/>
          </a:xfrm>
          <a:prstGeom prst="rect">
            <a:avLst/>
          </a:prstGeom>
          <a:noFill/>
        </p:spPr>
        <p:txBody>
          <a:bodyPr wrap="square" rtlCol="0">
            <a:spAutoFit/>
          </a:bodyPr>
          <a:lstStyle/>
          <a:p>
            <a:pPr algn="ctr"/>
            <a:r>
              <a:rPr lang="ja-JP" altLang="en-US" sz="1050" dirty="0" smtClean="0">
                <a:solidFill>
                  <a:prstClr val="black"/>
                </a:solidFill>
                <a:latin typeface="HGPｺﾞｼｯｸE" pitchFamily="50" charset="-128"/>
                <a:ea typeface="HGPｺﾞｼｯｸE" pitchFamily="50" charset="-128"/>
              </a:rPr>
              <a:t>（鶴岡地区医師会）</a:t>
            </a:r>
            <a:endParaRPr lang="ja-JP" altLang="en-US" sz="1050" dirty="0">
              <a:solidFill>
                <a:prstClr val="black"/>
              </a:solidFill>
              <a:latin typeface="HGPｺﾞｼｯｸE" pitchFamily="50" charset="-128"/>
              <a:ea typeface="HGPｺﾞｼｯｸE" pitchFamily="50" charset="-128"/>
            </a:endParaRPr>
          </a:p>
        </p:txBody>
      </p:sp>
      <p:sp>
        <p:nvSpPr>
          <p:cNvPr id="64" name="テキスト ボックス 63"/>
          <p:cNvSpPr txBox="1"/>
          <p:nvPr/>
        </p:nvSpPr>
        <p:spPr>
          <a:xfrm>
            <a:off x="3946561" y="4487184"/>
            <a:ext cx="2901874" cy="738664"/>
          </a:xfrm>
          <a:prstGeom prst="rect">
            <a:avLst/>
          </a:prstGeom>
          <a:solidFill>
            <a:srgbClr val="FFFFCC"/>
          </a:solidFill>
        </p:spPr>
        <p:txBody>
          <a:bodyPr wrap="square" rtlCol="0">
            <a:spAutoFit/>
          </a:bodyPr>
          <a:lstStyle/>
          <a:p>
            <a:pPr marL="179388" indent="-179388">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の医療・介護関係者がグループワーク等を通じて、多職種連携の実際を学ぶ</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a:buFont typeface="Wingdings" pitchFamily="2" charset="2"/>
              <a:buChar char="u"/>
            </a:pP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職種を</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対象</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とした医療関連のテーマの研修会を開催</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 64"/>
          <p:cNvSpPr/>
          <p:nvPr/>
        </p:nvSpPr>
        <p:spPr>
          <a:xfrm>
            <a:off x="3897226" y="5505542"/>
            <a:ext cx="2999996" cy="1208442"/>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ctr"/>
          <a:lstStyle/>
          <a:p>
            <a:pPr marL="442913" indent="-442913"/>
            <a:r>
              <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（カ）</a:t>
            </a:r>
            <a:r>
              <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24</a:t>
            </a:r>
            <a:r>
              <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時間</a:t>
            </a:r>
            <a:r>
              <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365</a:t>
            </a:r>
            <a:r>
              <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日の在宅医療・介護サービス提供体制の構築</a:t>
            </a:r>
            <a:endPar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marL="442913" indent="-442913"/>
            <a:endParaRPr lang="en-US" altLang="ja-JP" sz="105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pPr marL="442913" indent="-442913"/>
            <a:endPar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66" name="角丸四角形 65"/>
          <p:cNvSpPr/>
          <p:nvPr/>
        </p:nvSpPr>
        <p:spPr>
          <a:xfrm>
            <a:off x="6957047" y="5325948"/>
            <a:ext cx="2948962" cy="1415420"/>
          </a:xfrm>
          <a:prstGeom prst="roundRect">
            <a:avLst>
              <a:gd name="adj" fmla="val 8583"/>
            </a:avLst>
          </a:prstGeom>
          <a:ln/>
        </p:spPr>
        <p:style>
          <a:lnRef idx="1">
            <a:schemeClr val="accent6"/>
          </a:lnRef>
          <a:fillRef idx="2">
            <a:schemeClr val="accent6"/>
          </a:fillRef>
          <a:effectRef idx="1">
            <a:schemeClr val="accent6"/>
          </a:effectRef>
          <a:fontRef idx="minor">
            <a:schemeClr val="dk1"/>
          </a:fontRef>
        </p:style>
        <p:txBody>
          <a:bodyPr rtlCol="0" anchor="ctr"/>
          <a:lstStyle/>
          <a:p>
            <a:pPr marL="442913" indent="-442913"/>
            <a:r>
              <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rPr>
              <a:t>（ク）二次医療圏内・関係市区町村の連携</a:t>
            </a:r>
            <a:endPar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en-US" altLang="ja-JP"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050" b="1"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b="1"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a:p>
            <a:endParaRPr lang="ja-JP" altLang="en-US" sz="1200" dirty="0" smtClean="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67" name="正方形/長方形 66"/>
          <p:cNvSpPr/>
          <p:nvPr/>
        </p:nvSpPr>
        <p:spPr>
          <a:xfrm>
            <a:off x="3961815" y="6092315"/>
            <a:ext cx="2901873" cy="577081"/>
          </a:xfrm>
          <a:prstGeom prst="rect">
            <a:avLst/>
          </a:prstGeom>
          <a:solidFill>
            <a:srgbClr val="FFFFCC"/>
          </a:solidFill>
        </p:spPr>
        <p:txBody>
          <a:bodyPr wrap="square">
            <a:spAutoFit/>
          </a:bodyPr>
          <a:lstStyle/>
          <a:p>
            <a:pPr marL="179388" indent="-179388"/>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◆地域の医療・介護関係者の協力を得て、在宅医療・介護サービスの提供体制を整備　等</a:t>
            </a:r>
            <a:endParaRPr lang="ja-JP" altLang="en-US" sz="105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68" name="正方形/長方形 67"/>
          <p:cNvSpPr/>
          <p:nvPr/>
        </p:nvSpPr>
        <p:spPr>
          <a:xfrm>
            <a:off x="6990891" y="5769114"/>
            <a:ext cx="2823088" cy="738664"/>
          </a:xfrm>
          <a:prstGeom prst="rect">
            <a:avLst/>
          </a:prstGeom>
          <a:solidFill>
            <a:srgbClr val="FFFFCC"/>
          </a:solidFill>
        </p:spPr>
        <p:txBody>
          <a:bodyPr wrap="square">
            <a:spAutoFit/>
          </a:bodyPr>
          <a:lstStyle/>
          <a:p>
            <a:pPr marL="179388" indent="-179388"/>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◆二次医療圏内の病院から退院する事例等</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に関して</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、都道府県、保健所等の支援の下</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、在宅医療・介護等の関係者間で情報共有の方法等について</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協議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050" dirty="0">
              <a:solidFill>
                <a:prstClr val="black"/>
              </a:solidFill>
              <a:latin typeface="ＤＦ平成明朝体W7" panose="02020709000000000000" pitchFamily="17" charset="-128"/>
              <a:ea typeface="ＤＦ平成明朝体W7" panose="02020709000000000000" pitchFamily="17" charset="-128"/>
              <a:cs typeface="メイリオ" panose="020B0604030504040204" pitchFamily="50" charset="-128"/>
            </a:endParaRPr>
          </a:p>
        </p:txBody>
      </p:sp>
      <p:sp>
        <p:nvSpPr>
          <p:cNvPr id="70" name="正方形/長方形 69"/>
          <p:cNvSpPr/>
          <p:nvPr/>
        </p:nvSpPr>
        <p:spPr bwMode="auto">
          <a:xfrm flipH="1">
            <a:off x="38462" y="2564904"/>
            <a:ext cx="2652295" cy="22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○事業項目と取組例</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94569" y="452164"/>
            <a:ext cx="9718885" cy="2088288"/>
          </a:xfrm>
          <a:prstGeom prst="roundRect">
            <a:avLst>
              <a:gd name="adj" fmla="val 648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065" tIns="45534" rIns="91065" bIns="45534" rtlCol="0" anchor="ctr" anchorCtr="0"/>
          <a:lstStyle/>
          <a:p>
            <a:pPr marL="178813" indent="-178813" algn="just">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在宅医療・介護の連携推進については、これまで医政局施策の在宅医療連携拠点事業（平成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年度）、在宅医療推進事業（平成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年度～）により一定の成果。それを踏まえ、介護保険法の中で制度化し、全国的に取り組む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保険法の地域支援事業に位置づけ、</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市区町村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が主体となり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郡</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市区医師会等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と連携しつつ、取り組む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可能な市区町村は平成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月から取組を開始し、平成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月には全ての市区町村で実施。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各市町村が、原則として（ア）～（ク）の全ての事業項目を実施。</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一部を郡市医師会等（地域の中核的医療機関や他の団体を含む）に委託することができる。</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nSpc>
                <a:spcPts val="2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都道府県・保健所が、市町村と都道府県医師会等の関係団体、病院等との協議の支援や、都道府県レベルでの研修等により支援。国は、事業実施の手引き書や事例集の作成等により支援。都道府県を通じて実施状況を把握</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12</a:t>
            </a:r>
            <a:endParaRPr lang="ja-JP" altLang="en-US" sz="1800" b="1" dirty="0">
              <a:solidFill>
                <a:prstClr val="black"/>
              </a:solidFill>
              <a:latin typeface="+mn-ea"/>
            </a:endParaRPr>
          </a:p>
        </p:txBody>
      </p:sp>
    </p:spTree>
    <p:extLst>
      <p:ext uri="{BB962C8B-B14F-4D97-AF65-F5344CB8AC3E}">
        <p14:creationId xmlns:p14="http://schemas.microsoft.com/office/powerpoint/2010/main" val="1878362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479523" y="2158592"/>
            <a:ext cx="8988192" cy="8478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ts val="0"/>
              </a:lnSpc>
              <a:defRPr/>
            </a:pPr>
            <a:r>
              <a:rPr lang="en-US" altLang="ja-JP" sz="1200" dirty="0">
                <a:solidFill>
                  <a:prstClr val="black"/>
                </a:solidFill>
              </a:rPr>
              <a:t>【</a:t>
            </a:r>
            <a:r>
              <a:rPr lang="ja-JP" altLang="en-US" sz="1200" dirty="0">
                <a:solidFill>
                  <a:prstClr val="black"/>
                </a:solidFill>
              </a:rPr>
              <a:t>基本的な考え方</a:t>
            </a:r>
            <a:r>
              <a:rPr lang="en-US" altLang="ja-JP" sz="1200" dirty="0">
                <a:solidFill>
                  <a:prstClr val="black"/>
                </a:solidFill>
              </a:rPr>
              <a:t>】</a:t>
            </a:r>
          </a:p>
          <a:p>
            <a:pPr algn="l">
              <a:defRPr/>
            </a:pPr>
            <a:endParaRPr lang="en-US" altLang="ja-JP" sz="1200" dirty="0">
              <a:solidFill>
                <a:prstClr val="black"/>
              </a:solidFill>
            </a:endParaRPr>
          </a:p>
          <a:p>
            <a:pPr algn="l">
              <a:defRPr/>
            </a:pPr>
            <a:endParaRPr lang="en-US" altLang="ja-JP" sz="1200" dirty="0">
              <a:solidFill>
                <a:prstClr val="black"/>
              </a:solidFill>
            </a:endParaRPr>
          </a:p>
          <a:p>
            <a:pPr algn="l">
              <a:defRPr/>
            </a:pPr>
            <a:endParaRPr lang="ja-JP" altLang="en-US" sz="1200" dirty="0">
              <a:solidFill>
                <a:prstClr val="black"/>
              </a:solidFill>
            </a:endParaRPr>
          </a:p>
        </p:txBody>
      </p:sp>
      <p:sp>
        <p:nvSpPr>
          <p:cNvPr id="32" name="正方形/長方形 31"/>
          <p:cNvSpPr/>
          <p:nvPr/>
        </p:nvSpPr>
        <p:spPr>
          <a:xfrm>
            <a:off x="974593" y="2359068"/>
            <a:ext cx="3761768"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US" altLang="ja-JP" sz="1200" dirty="0">
                <a:solidFill>
                  <a:prstClr val="black"/>
                </a:solidFill>
              </a:rPr>
              <a:t>《</a:t>
            </a:r>
            <a:r>
              <a:rPr lang="ja-JP" altLang="en-US" sz="1200" dirty="0">
                <a:solidFill>
                  <a:prstClr val="black"/>
                </a:solidFill>
              </a:rPr>
              <a:t>これまでのケア</a:t>
            </a:r>
            <a:r>
              <a:rPr lang="en-US" altLang="ja-JP" sz="1200" dirty="0">
                <a:solidFill>
                  <a:prstClr val="black"/>
                </a:solidFill>
              </a:rPr>
              <a:t>》</a:t>
            </a:r>
          </a:p>
          <a:p>
            <a:pPr algn="l">
              <a:defRPr/>
            </a:pPr>
            <a:r>
              <a:rPr lang="ja-JP" altLang="en-US" sz="1200" dirty="0">
                <a:solidFill>
                  <a:prstClr val="black"/>
                </a:solidFill>
              </a:rPr>
              <a:t>　認知症の人が行動・心理症状等により「危機」が発生してからの「事後的な対応」が</a:t>
            </a:r>
            <a:r>
              <a:rPr lang="ja-JP" altLang="en-US" sz="1200" dirty="0" smtClean="0">
                <a:solidFill>
                  <a:prstClr val="black"/>
                </a:solidFill>
              </a:rPr>
              <a:t>主眼。</a:t>
            </a:r>
            <a:endParaRPr lang="ja-JP" altLang="en-US" sz="1200" dirty="0">
              <a:solidFill>
                <a:prstClr val="black"/>
              </a:solidFill>
            </a:endParaRPr>
          </a:p>
        </p:txBody>
      </p:sp>
      <p:sp>
        <p:nvSpPr>
          <p:cNvPr id="35" name="正方形/長方形 34"/>
          <p:cNvSpPr/>
          <p:nvPr/>
        </p:nvSpPr>
        <p:spPr>
          <a:xfrm>
            <a:off x="5169847" y="2359068"/>
            <a:ext cx="3995651" cy="647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US" altLang="ja-JP" sz="1200" dirty="0">
                <a:solidFill>
                  <a:prstClr val="black"/>
                </a:solidFill>
              </a:rPr>
              <a:t>《</a:t>
            </a:r>
            <a:r>
              <a:rPr lang="ja-JP" altLang="en-US" sz="1200" dirty="0">
                <a:solidFill>
                  <a:prstClr val="black"/>
                </a:solidFill>
              </a:rPr>
              <a:t>今後目指すべきケア</a:t>
            </a:r>
            <a:r>
              <a:rPr lang="en-US" altLang="ja-JP" sz="1200" dirty="0" smtClean="0">
                <a:solidFill>
                  <a:prstClr val="black"/>
                </a:solidFill>
              </a:rPr>
              <a:t>》</a:t>
            </a:r>
          </a:p>
          <a:p>
            <a:pPr algn="l">
              <a:defRPr/>
            </a:pPr>
            <a:r>
              <a:rPr lang="ja-JP" altLang="en-US" sz="1200" dirty="0">
                <a:solidFill>
                  <a:prstClr val="black"/>
                </a:solidFill>
              </a:rPr>
              <a:t>　「危機」の発生を防ぐ「早期・事前的な対応</a:t>
            </a:r>
            <a:r>
              <a:rPr lang="ja-JP" altLang="en-US" sz="1200" dirty="0" smtClean="0">
                <a:solidFill>
                  <a:prstClr val="black"/>
                </a:solidFill>
              </a:rPr>
              <a:t>」</a:t>
            </a:r>
            <a:r>
              <a:rPr lang="ja-JP" altLang="en-US" sz="1200" dirty="0">
                <a:solidFill>
                  <a:prstClr val="black"/>
                </a:solidFill>
              </a:rPr>
              <a:t>　に基本を置く</a:t>
            </a:r>
            <a:r>
              <a:rPr lang="ja-JP" altLang="en-US" sz="1200" dirty="0" smtClean="0">
                <a:solidFill>
                  <a:prstClr val="black"/>
                </a:solidFill>
              </a:rPr>
              <a:t>。</a:t>
            </a:r>
            <a:endParaRPr lang="ja-JP" altLang="en-US" sz="1200" dirty="0">
              <a:solidFill>
                <a:prstClr val="black"/>
              </a:solidFill>
            </a:endParaRPr>
          </a:p>
        </p:txBody>
      </p:sp>
      <p:sp>
        <p:nvSpPr>
          <p:cNvPr id="36" name="右矢印 35"/>
          <p:cNvSpPr/>
          <p:nvPr/>
        </p:nvSpPr>
        <p:spPr>
          <a:xfrm>
            <a:off x="4809420" y="2503310"/>
            <a:ext cx="287477"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ja-JP" altLang="en-US">
              <a:solidFill>
                <a:prstClr val="white"/>
              </a:solidFill>
            </a:endParaRPr>
          </a:p>
        </p:txBody>
      </p:sp>
      <p:sp>
        <p:nvSpPr>
          <p:cNvPr id="2" name="テキスト ボックス 1"/>
          <p:cNvSpPr txBox="1"/>
          <p:nvPr/>
        </p:nvSpPr>
        <p:spPr>
          <a:xfrm>
            <a:off x="1111470" y="1772816"/>
            <a:ext cx="7683302" cy="369332"/>
          </a:xfrm>
          <a:prstGeom prst="rect">
            <a:avLst/>
          </a:prstGeom>
          <a:noFill/>
        </p:spPr>
        <p:txBody>
          <a:bodyPr wrap="square" rtlCol="0">
            <a:spAutoFit/>
          </a:bodyPr>
          <a:lstStyle/>
          <a:p>
            <a:r>
              <a:rPr lang="ja-JP" altLang="en-US" dirty="0" smtClean="0">
                <a:solidFill>
                  <a:prstClr val="black"/>
                </a:solidFill>
                <a:latin typeface="Arial" pitchFamily="34" charset="0"/>
                <a:ea typeface="ＭＳ Ｐゴシック"/>
              </a:rPr>
              <a:t>「認知症施策推進５か年計画」（平成</a:t>
            </a:r>
            <a:r>
              <a:rPr lang="en-US" altLang="ja-JP" dirty="0" smtClean="0">
                <a:solidFill>
                  <a:prstClr val="black"/>
                </a:solidFill>
                <a:latin typeface="Arial" pitchFamily="34" charset="0"/>
                <a:ea typeface="ＭＳ Ｐゴシック"/>
              </a:rPr>
              <a:t>24</a:t>
            </a:r>
            <a:r>
              <a:rPr lang="ja-JP" altLang="en-US" dirty="0" smtClean="0">
                <a:solidFill>
                  <a:prstClr val="black"/>
                </a:solidFill>
                <a:latin typeface="Arial" pitchFamily="34" charset="0"/>
                <a:ea typeface="ＭＳ Ｐゴシック"/>
              </a:rPr>
              <a:t>年</a:t>
            </a:r>
            <a:r>
              <a:rPr lang="en-US" altLang="ja-JP" dirty="0" smtClean="0">
                <a:solidFill>
                  <a:prstClr val="black"/>
                </a:solidFill>
                <a:latin typeface="Arial" pitchFamily="34" charset="0"/>
                <a:ea typeface="ＭＳ Ｐゴシック"/>
              </a:rPr>
              <a:t>9</a:t>
            </a:r>
            <a:r>
              <a:rPr lang="ja-JP" altLang="en-US" dirty="0" smtClean="0">
                <a:solidFill>
                  <a:prstClr val="black"/>
                </a:solidFill>
                <a:latin typeface="Arial" pitchFamily="34" charset="0"/>
                <a:ea typeface="ＭＳ Ｐゴシック"/>
              </a:rPr>
              <a:t>月厚生労働省公表）の概要</a:t>
            </a:r>
            <a:endParaRPr lang="ja-JP" altLang="en-US" dirty="0">
              <a:solidFill>
                <a:prstClr val="black"/>
              </a:solidFill>
              <a:latin typeface="Arial" pitchFamily="34" charset="0"/>
              <a:ea typeface="ＭＳ Ｐゴシック"/>
            </a:endParaRPr>
          </a:p>
        </p:txBody>
      </p:sp>
      <p:graphicFrame>
        <p:nvGraphicFramePr>
          <p:cNvPr id="10" name="表 9"/>
          <p:cNvGraphicFramePr>
            <a:graphicFrameLocks noGrp="1"/>
          </p:cNvGraphicFramePr>
          <p:nvPr>
            <p:extLst>
              <p:ext uri="{D42A27DB-BD31-4B8C-83A1-F6EECF244321}">
                <p14:modId xmlns:p14="http://schemas.microsoft.com/office/powerpoint/2010/main" val="2780383724"/>
              </p:ext>
            </p:extLst>
          </p:nvPr>
        </p:nvGraphicFramePr>
        <p:xfrm>
          <a:off x="256356" y="3150705"/>
          <a:ext cx="9379416" cy="3652079"/>
        </p:xfrm>
        <a:graphic>
          <a:graphicData uri="http://schemas.openxmlformats.org/drawingml/2006/table">
            <a:tbl>
              <a:tblPr firstRow="1" bandRow="1">
                <a:tableStyleId>{5C22544A-7EE6-4342-B048-85BDC9FD1C3A}</a:tableStyleId>
              </a:tblPr>
              <a:tblGrid>
                <a:gridCol w="4068001"/>
                <a:gridCol w="3010177"/>
                <a:gridCol w="2301238"/>
              </a:tblGrid>
              <a:tr h="124383">
                <a:tc>
                  <a:txBody>
                    <a:bodyPr/>
                    <a:lstStyle/>
                    <a:p>
                      <a:pPr algn="ctr">
                        <a:lnSpc>
                          <a:spcPts val="1100"/>
                        </a:lnSpc>
                      </a:pPr>
                      <a:r>
                        <a:rPr kumimoji="1" lang="ja-JP" altLang="en-US" sz="1200" dirty="0" smtClean="0">
                          <a:solidFill>
                            <a:schemeClr val="bg1"/>
                          </a:solidFill>
                        </a:rPr>
                        <a:t>事項</a:t>
                      </a:r>
                      <a:endParaRPr kumimoji="1" lang="ja-JP" alt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solidFill>
                            <a:schemeClr val="bg1"/>
                          </a:solidFill>
                        </a:rPr>
                        <a:t>５か年計画での目標</a:t>
                      </a:r>
                      <a:endParaRPr kumimoji="1" lang="ja-JP" alt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solidFill>
                            <a:schemeClr val="bg1"/>
                          </a:solidFill>
                        </a:rPr>
                        <a:t>備考</a:t>
                      </a:r>
                      <a:endParaRPr kumimoji="1" lang="ja-JP" altLang="en-US"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130">
                <a:tc>
                  <a:txBody>
                    <a:bodyPr/>
                    <a:lstStyle/>
                    <a:p>
                      <a:r>
                        <a:rPr kumimoji="1" lang="ja-JP" altLang="en-US" sz="1200" b="0" dirty="0" smtClean="0">
                          <a:solidFill>
                            <a:schemeClr val="tx1"/>
                          </a:solidFill>
                        </a:rPr>
                        <a:t>○標準的な認知症ケアパスの作成・普及</a:t>
                      </a:r>
                      <a:endParaRPr kumimoji="1" lang="en-US" altLang="ja-JP" sz="1200" b="0" dirty="0" smtClean="0">
                        <a:solidFill>
                          <a:schemeClr val="tx1"/>
                        </a:solidFill>
                      </a:endParaRPr>
                    </a:p>
                    <a:p>
                      <a:r>
                        <a:rPr kumimoji="1" lang="en-US" altLang="ja-JP" sz="1100" dirty="0" smtClean="0">
                          <a:latin typeface="HGPｺﾞｼｯｸM" pitchFamily="50" charset="-128"/>
                          <a:ea typeface="HGPｺﾞｼｯｸM" pitchFamily="50" charset="-128"/>
                        </a:rPr>
                        <a:t>※</a:t>
                      </a:r>
                      <a:r>
                        <a:rPr kumimoji="1" lang="ja-JP" altLang="en-US" sz="1100" dirty="0" smtClean="0">
                          <a:latin typeface="HGPｺﾞｼｯｸM" pitchFamily="50" charset="-128"/>
                          <a:ea typeface="HGPｺﾞｼｯｸM" pitchFamily="50" charset="-128"/>
                        </a:rPr>
                        <a:t>　「認知症ケアパス」（状態に応じた適切なサービス提供の流れ）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smtClean="0"/>
                        <a:t>平成２７年度以降の介護保険事業計画に反映</a:t>
                      </a:r>
                      <a:endParaRPr kumimoji="1" lang="ja-JP" altLang="en-US" sz="1200" spc="-1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spc="-150" dirty="0" smtClean="0"/>
                        <a:t>平成</a:t>
                      </a:r>
                      <a:r>
                        <a:rPr kumimoji="1" lang="en-US" altLang="ja-JP" sz="1200" spc="-150" dirty="0" smtClean="0"/>
                        <a:t>25</a:t>
                      </a:r>
                      <a:r>
                        <a:rPr kumimoji="1" lang="ja-JP" altLang="en-US" sz="1200" spc="-150" dirty="0" smtClean="0"/>
                        <a:t>年度ケアパス指針作成</a:t>
                      </a:r>
                      <a:endParaRPr kumimoji="1" lang="en-US" altLang="ja-JP" sz="1200" spc="-15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793">
                <a:tc>
                  <a:txBody>
                    <a:bodyPr/>
                    <a:lstStyle/>
                    <a:p>
                      <a:r>
                        <a:rPr kumimoji="1" lang="ja-JP" altLang="en-US" sz="1200" b="0" dirty="0" smtClean="0">
                          <a:solidFill>
                            <a:schemeClr val="tx1"/>
                          </a:solidFill>
                        </a:rPr>
                        <a:t>○</a:t>
                      </a:r>
                      <a:r>
                        <a:rPr kumimoji="1" lang="ja-JP" altLang="en-US" sz="1200" b="1" dirty="0" smtClean="0">
                          <a:solidFill>
                            <a:srgbClr val="FF0000"/>
                          </a:solidFill>
                        </a:rPr>
                        <a:t>「認知症初期集中支援チーム」の設置</a:t>
                      </a:r>
                      <a:endParaRPr kumimoji="1" lang="en-US" altLang="ja-JP" sz="1200" b="1" dirty="0" smtClean="0">
                        <a:solidFill>
                          <a:srgbClr val="FF0000"/>
                        </a:solidFill>
                      </a:endParaRPr>
                    </a:p>
                    <a:p>
                      <a:pPr marL="273050" indent="-273050"/>
                      <a:r>
                        <a:rPr kumimoji="1" lang="ja-JP" altLang="en-US" sz="1200" dirty="0" smtClean="0"/>
                        <a:t>　　</a:t>
                      </a:r>
                      <a:r>
                        <a:rPr kumimoji="1" lang="en-US" altLang="ja-JP" sz="1200" dirty="0" smtClean="0">
                          <a:latin typeface="HGPｺﾞｼｯｸM" pitchFamily="50" charset="-128"/>
                          <a:ea typeface="HGPｺﾞｼｯｸM" pitchFamily="50" charset="-128"/>
                        </a:rPr>
                        <a:t>※</a:t>
                      </a:r>
                      <a:r>
                        <a:rPr kumimoji="1" lang="ja-JP" altLang="en-US" sz="1200" dirty="0" smtClean="0">
                          <a:latin typeface="HGPｺﾞｼｯｸM" pitchFamily="50" charset="-128"/>
                          <a:ea typeface="HGPｺﾞｼｯｸM" pitchFamily="50" charset="-128"/>
                        </a:rPr>
                        <a:t>　認知症の早期から家庭訪問を行い、認知症の人のアセスメントや、家族の支援などを行うチーム</a:t>
                      </a:r>
                      <a:endParaRPr kumimoji="1" lang="ja-JP" altLang="en-US" sz="1200" dirty="0">
                        <a:latin typeface="HGPｺﾞｼｯｸM" pitchFamily="50" charset="-128"/>
                        <a:ea typeface="HGPｺﾞｼｯｸM"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平成２６年度まで全国でモデル事業を実施</a:t>
                      </a:r>
                      <a:endParaRPr kumimoji="1" lang="en-US" altLang="ja-JP" sz="1200" dirty="0" smtClean="0"/>
                    </a:p>
                    <a:p>
                      <a:r>
                        <a:rPr kumimoji="1" lang="ja-JP" altLang="en-US" sz="1200" dirty="0" smtClean="0"/>
                        <a:t>平成２７年度以降の制度化を検討</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smtClean="0"/>
                        <a:t>・平成</a:t>
                      </a:r>
                      <a:r>
                        <a:rPr kumimoji="1" lang="en-US" altLang="ja-JP" sz="1200" dirty="0" smtClean="0"/>
                        <a:t>25</a:t>
                      </a:r>
                      <a:r>
                        <a:rPr kumimoji="1" lang="ja-JP" altLang="en-US" sz="1200" dirty="0" smtClean="0"/>
                        <a:t>年度モデル事業</a:t>
                      </a:r>
                      <a:r>
                        <a:rPr kumimoji="1" lang="en-US" altLang="ja-JP" sz="1200" dirty="0" smtClean="0"/>
                        <a:t>14</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年度予算では、</a:t>
                      </a:r>
                      <a:endParaRPr kumimoji="1" lang="en-US" altLang="ja-JP" sz="1200" dirty="0" smtClean="0"/>
                    </a:p>
                    <a:p>
                      <a:pPr>
                        <a:lnSpc>
                          <a:spcPts val="1100"/>
                        </a:lnSpc>
                      </a:pPr>
                      <a:r>
                        <a:rPr kumimoji="1" lang="ja-JP" altLang="en-US" sz="1200" dirty="0" smtClean="0"/>
                        <a:t>　地域支援事業（任意事業）で　</a:t>
                      </a:r>
                      <a:endParaRPr kumimoji="1" lang="en-US" altLang="ja-JP" sz="1200" dirty="0" smtClean="0"/>
                    </a:p>
                    <a:p>
                      <a:pPr>
                        <a:lnSpc>
                          <a:spcPts val="1100"/>
                        </a:lnSpc>
                      </a:pPr>
                      <a:r>
                        <a:rPr kumimoji="1" lang="ja-JP" altLang="en-US" sz="1200" dirty="0" smtClean="0"/>
                        <a:t>　</a:t>
                      </a:r>
                      <a:r>
                        <a:rPr kumimoji="1" lang="en-US" altLang="ja-JP" sz="1200" dirty="0" smtClean="0"/>
                        <a:t>100</a:t>
                      </a:r>
                      <a:r>
                        <a:rPr kumimoji="1" lang="ja-JP" altLang="en-US" sz="1200" dirty="0" smtClean="0"/>
                        <a:t>カ所計上</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5163">
                <a:tc>
                  <a:txBody>
                    <a:bodyPr/>
                    <a:lstStyle/>
                    <a:p>
                      <a:r>
                        <a:rPr kumimoji="1" lang="ja-JP" altLang="en-US" sz="1200" b="0" dirty="0" smtClean="0">
                          <a:solidFill>
                            <a:schemeClr val="tx1"/>
                          </a:solidFill>
                        </a:rPr>
                        <a:t>○早期診断等を担う医療機関の数</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平成２４年度～２９年度で約５００カ所整備</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25</a:t>
                      </a:r>
                      <a:r>
                        <a:rPr kumimoji="1" lang="ja-JP" altLang="en-US" sz="1200" dirty="0" smtClean="0"/>
                        <a:t>年度約</a:t>
                      </a:r>
                      <a:r>
                        <a:rPr kumimoji="1" lang="en-US" altLang="ja-JP" sz="1200" dirty="0" smtClean="0"/>
                        <a:t>250</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年度予算では</a:t>
                      </a:r>
                      <a:endParaRPr kumimoji="1" lang="en-US" altLang="ja-JP" sz="1200" dirty="0" smtClean="0"/>
                    </a:p>
                    <a:p>
                      <a:pPr>
                        <a:lnSpc>
                          <a:spcPts val="1100"/>
                        </a:lnSpc>
                      </a:pPr>
                      <a:r>
                        <a:rPr kumimoji="1" lang="ja-JP" altLang="en-US" sz="1200" dirty="0" smtClean="0"/>
                        <a:t>　</a:t>
                      </a:r>
                      <a:r>
                        <a:rPr kumimoji="1" lang="en-US" altLang="ja-JP" sz="1200" dirty="0" smtClean="0"/>
                        <a:t>300</a:t>
                      </a:r>
                      <a:r>
                        <a:rPr kumimoji="1" lang="ja-JP" altLang="en-US" sz="1200" dirty="0" smtClean="0"/>
                        <a:t>カ所計上</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293">
                <a:tc>
                  <a:txBody>
                    <a:bodyPr/>
                    <a:lstStyle/>
                    <a:p>
                      <a:r>
                        <a:rPr kumimoji="1" lang="ja-JP" altLang="en-US" sz="1200" dirty="0" smtClean="0"/>
                        <a:t>○かかりつけ医認知症対応力向上研修の受講者数</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５０，０００人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24</a:t>
                      </a:r>
                      <a:r>
                        <a:rPr kumimoji="1" lang="ja-JP" altLang="en-US" sz="1200" dirty="0" smtClean="0"/>
                        <a:t>年度末　累計</a:t>
                      </a:r>
                      <a:r>
                        <a:rPr kumimoji="1" lang="en-US" altLang="ja-JP" sz="1200" dirty="0" smtClean="0"/>
                        <a:t>35,131</a:t>
                      </a:r>
                      <a:r>
                        <a:rPr kumimoji="1" lang="ja-JP" altLang="en-US" sz="1200" dirty="0" smtClean="0"/>
                        <a:t>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293">
                <a:tc>
                  <a:txBody>
                    <a:bodyPr/>
                    <a:lstStyle/>
                    <a:p>
                      <a:r>
                        <a:rPr kumimoji="1" lang="ja-JP" altLang="en-US" sz="1200" dirty="0" smtClean="0"/>
                        <a:t>○認知症サポート医養成研修の受講者数</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４，０００人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平成</a:t>
                      </a:r>
                      <a:r>
                        <a:rPr kumimoji="1" lang="en-US" altLang="ja-JP" sz="1200" dirty="0" smtClean="0"/>
                        <a:t>24</a:t>
                      </a:r>
                      <a:r>
                        <a:rPr kumimoji="1" lang="ja-JP" altLang="en-US" sz="1200" dirty="0" smtClean="0"/>
                        <a:t>年度末　累計</a:t>
                      </a:r>
                      <a:r>
                        <a:rPr kumimoji="1" lang="en-US" altLang="ja-JP" sz="1200" dirty="0" smtClean="0"/>
                        <a:t>2,680</a:t>
                      </a:r>
                      <a:r>
                        <a:rPr kumimoji="1" lang="ja-JP" altLang="en-US" sz="1200" dirty="0" smtClean="0"/>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438">
                <a:tc>
                  <a:txBody>
                    <a:bodyPr/>
                    <a:lstStyle/>
                    <a:p>
                      <a:r>
                        <a:rPr kumimoji="1" lang="ja-JP" altLang="en-US" sz="1200" b="0" dirty="0" smtClean="0">
                          <a:solidFill>
                            <a:schemeClr val="tx1"/>
                          </a:solidFill>
                        </a:rPr>
                        <a:t>○「地域ケア会議」の普及・定着</a:t>
                      </a:r>
                      <a:endParaRPr kumimoji="1"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平成２７年度以降　すべての市町村で実施</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621">
                <a:tc>
                  <a:txBody>
                    <a:bodyPr/>
                    <a:lstStyle/>
                    <a:p>
                      <a:r>
                        <a:rPr kumimoji="1" lang="ja-JP" altLang="en-US" sz="1200" dirty="0" smtClean="0"/>
                        <a:t>○</a:t>
                      </a:r>
                      <a:r>
                        <a:rPr kumimoji="1" lang="ja-JP" altLang="en-US" sz="1200" b="1" dirty="0" smtClean="0">
                          <a:solidFill>
                            <a:srgbClr val="FF0000"/>
                          </a:solidFill>
                        </a:rPr>
                        <a:t>認知症地域支援推進員の人数</a:t>
                      </a:r>
                      <a:endParaRPr kumimoji="1" lang="ja-JP" altLang="en-US" sz="1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７００人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100"/>
                        </a:lnSpc>
                      </a:pPr>
                      <a:r>
                        <a:rPr kumimoji="1" lang="ja-JP" altLang="en-US" sz="1200" dirty="0" smtClean="0"/>
                        <a:t>・平成</a:t>
                      </a:r>
                      <a:r>
                        <a:rPr kumimoji="1" lang="en-US" altLang="ja-JP" sz="1200" dirty="0" smtClean="0"/>
                        <a:t>25</a:t>
                      </a:r>
                      <a:r>
                        <a:rPr kumimoji="1" lang="ja-JP" altLang="en-US" sz="1200" dirty="0" smtClean="0"/>
                        <a:t>年度約</a:t>
                      </a:r>
                      <a:r>
                        <a:rPr kumimoji="1" lang="en-US" altLang="ja-JP" sz="1200" dirty="0" smtClean="0"/>
                        <a:t>200</a:t>
                      </a:r>
                      <a:r>
                        <a:rPr kumimoji="1" lang="ja-JP" altLang="en-US" sz="1200" dirty="0" smtClean="0"/>
                        <a:t>カ所</a:t>
                      </a:r>
                      <a:endParaRPr kumimoji="1" lang="en-US" altLang="ja-JP" sz="1200" dirty="0" smtClean="0"/>
                    </a:p>
                    <a:p>
                      <a:pPr>
                        <a:lnSpc>
                          <a:spcPts val="1100"/>
                        </a:lnSpc>
                      </a:pPr>
                      <a:r>
                        <a:rPr kumimoji="1" lang="ja-JP" altLang="en-US" sz="1200" dirty="0" smtClean="0"/>
                        <a:t>・平成</a:t>
                      </a:r>
                      <a:r>
                        <a:rPr kumimoji="1" lang="en-US" altLang="ja-JP" sz="1200" dirty="0" smtClean="0"/>
                        <a:t>26</a:t>
                      </a:r>
                      <a:r>
                        <a:rPr kumimoji="1" lang="ja-JP" altLang="en-US" sz="1200" dirty="0" smtClean="0"/>
                        <a:t>年度予算では</a:t>
                      </a:r>
                      <a:endParaRPr kumimoji="1" lang="en-US" altLang="ja-JP" sz="1200" dirty="0" smtClean="0"/>
                    </a:p>
                    <a:p>
                      <a:pPr marL="0" marR="0" indent="0" algn="l" defTabSz="914400" rtl="0" eaLnBrk="1" fontAlgn="auto" latinLnBrk="0" hangingPunct="1">
                        <a:lnSpc>
                          <a:spcPts val="1100"/>
                        </a:lnSpc>
                        <a:spcBef>
                          <a:spcPts val="0"/>
                        </a:spcBef>
                        <a:spcAft>
                          <a:spcPts val="0"/>
                        </a:spcAft>
                        <a:buClrTx/>
                        <a:buSzTx/>
                        <a:buFontTx/>
                        <a:buNone/>
                        <a:tabLst/>
                        <a:defRPr/>
                      </a:pPr>
                      <a:r>
                        <a:rPr kumimoji="1" lang="ja-JP" altLang="en-US" sz="1200" dirty="0" smtClean="0"/>
                        <a:t>　地域支援事業（任意事業）で　</a:t>
                      </a:r>
                      <a:endParaRPr kumimoji="1" lang="en-US" altLang="ja-JP" sz="1200" dirty="0" smtClean="0"/>
                    </a:p>
                    <a:p>
                      <a:pPr>
                        <a:lnSpc>
                          <a:spcPts val="1100"/>
                        </a:lnSpc>
                      </a:pPr>
                      <a:r>
                        <a:rPr kumimoji="1" lang="ja-JP" altLang="en-US" sz="1200" dirty="0" smtClean="0"/>
                        <a:t>　</a:t>
                      </a:r>
                      <a:r>
                        <a:rPr kumimoji="1" lang="en-US" altLang="ja-JP" sz="1200" dirty="0" smtClean="0"/>
                        <a:t>470</a:t>
                      </a:r>
                      <a:r>
                        <a:rPr kumimoji="1" lang="ja-JP" altLang="en-US" sz="1200" dirty="0" smtClean="0"/>
                        <a:t>カ所計上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846">
                <a:tc>
                  <a:txBody>
                    <a:bodyPr/>
                    <a:lstStyle/>
                    <a:p>
                      <a:r>
                        <a:rPr kumimoji="1" lang="ja-JP" altLang="en-US" sz="1200" dirty="0" smtClean="0"/>
                        <a:t>○認知症サポーターの人数　</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平成２９年度末　６００万人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t>平成</a:t>
                      </a:r>
                      <a:r>
                        <a:rPr kumimoji="1" lang="en-US" altLang="ja-JP" sz="1200" dirty="0" smtClean="0"/>
                        <a:t>26</a:t>
                      </a:r>
                      <a:r>
                        <a:rPr kumimoji="1" lang="ja-JP" altLang="en-US" sz="1200" dirty="0" smtClean="0"/>
                        <a:t>年</a:t>
                      </a:r>
                      <a:r>
                        <a:rPr kumimoji="1" lang="en-US" altLang="ja-JP" sz="1200" dirty="0" smtClean="0"/>
                        <a:t>3</a:t>
                      </a:r>
                      <a:r>
                        <a:rPr kumimoji="1" lang="ja-JP" altLang="en-US" sz="1200" dirty="0" smtClean="0"/>
                        <a:t>月末　累計</a:t>
                      </a:r>
                      <a:r>
                        <a:rPr kumimoji="1" lang="en-US" altLang="ja-JP" sz="1200" dirty="0" smtClean="0"/>
                        <a:t>499</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テキスト ボックス 112"/>
          <p:cNvSpPr txBox="1"/>
          <p:nvPr/>
        </p:nvSpPr>
        <p:spPr>
          <a:xfrm>
            <a:off x="135699" y="480960"/>
            <a:ext cx="9565756" cy="1363865"/>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360363" indent="-360363" algn="l" fontAlgn="auto">
              <a:spcBef>
                <a:spcPts val="0"/>
              </a:spcBef>
              <a:spcAft>
                <a:spcPts val="0"/>
              </a:spcAft>
            </a:pPr>
            <a:r>
              <a:rPr lang="ja-JP" altLang="ja-JP" sz="1400" dirty="0" smtClean="0">
                <a:solidFill>
                  <a:srgbClr val="000000"/>
                </a:solidFill>
                <a:latin typeface="メイリオ"/>
              </a:rPr>
              <a:t>○</a:t>
            </a:r>
            <a:r>
              <a:rPr lang="ja-JP" altLang="en-US" sz="1400" dirty="0" smtClean="0">
                <a:solidFill>
                  <a:srgbClr val="000000"/>
                </a:solidFill>
                <a:latin typeface="メイリオ"/>
              </a:rPr>
              <a:t>　</a:t>
            </a:r>
            <a:r>
              <a:rPr lang="ja-JP" altLang="ja-JP" sz="1400" dirty="0" smtClean="0">
                <a:solidFill>
                  <a:srgbClr val="000000"/>
                </a:solidFill>
                <a:latin typeface="メイリオ"/>
              </a:rPr>
              <a:t>「</a:t>
            </a:r>
            <a:r>
              <a:rPr lang="ja-JP" altLang="ja-JP" sz="1400" dirty="0">
                <a:solidFill>
                  <a:srgbClr val="000000"/>
                </a:solidFill>
                <a:latin typeface="メイリオ"/>
              </a:rPr>
              <a:t>認知症の人は、精神科病院や施設を利用せざるを得ない」という考え方を改め、</a:t>
            </a:r>
            <a:r>
              <a:rPr lang="en-US" altLang="ja-JP" sz="1400" dirty="0">
                <a:solidFill>
                  <a:srgbClr val="000000"/>
                </a:solidFill>
                <a:latin typeface="メイリオ"/>
              </a:rPr>
              <a:t>｢</a:t>
            </a:r>
            <a:r>
              <a:rPr lang="ja-JP" altLang="ja-JP" sz="1400" dirty="0">
                <a:solidFill>
                  <a:srgbClr val="000000"/>
                </a:solidFill>
                <a:latin typeface="メイリオ"/>
              </a:rPr>
              <a:t>認知症になっても本人の意思が尊重され、できる限り</a:t>
            </a:r>
            <a:r>
              <a:rPr lang="ja-JP" altLang="ja-JP" sz="1400" dirty="0" smtClean="0">
                <a:solidFill>
                  <a:srgbClr val="000000"/>
                </a:solidFill>
                <a:latin typeface="メイリオ"/>
              </a:rPr>
              <a:t>住み慣れた地</a:t>
            </a:r>
            <a:r>
              <a:rPr lang="ja-JP" altLang="en-US" sz="1400" dirty="0" smtClean="0">
                <a:solidFill>
                  <a:srgbClr val="000000"/>
                </a:solidFill>
                <a:latin typeface="メイリオ"/>
              </a:rPr>
              <a:t>域のよ</a:t>
            </a:r>
            <a:r>
              <a:rPr lang="ja-JP" altLang="ja-JP" sz="1400" dirty="0" smtClean="0">
                <a:solidFill>
                  <a:srgbClr val="000000"/>
                </a:solidFill>
                <a:latin typeface="メイリオ"/>
              </a:rPr>
              <a:t>い環境で暮らし続けることができる社会」の実現を目指す。</a:t>
            </a:r>
          </a:p>
          <a:p>
            <a:pPr marL="360363" indent="-360363" algn="l" fontAlgn="auto">
              <a:spcBef>
                <a:spcPts val="0"/>
              </a:spcBef>
              <a:spcAft>
                <a:spcPts val="0"/>
              </a:spcAft>
            </a:pPr>
            <a:r>
              <a:rPr lang="ja-JP" altLang="ja-JP" sz="1400" dirty="0" smtClean="0">
                <a:solidFill>
                  <a:srgbClr val="000000"/>
                </a:solidFill>
                <a:latin typeface="メイリオ"/>
              </a:rPr>
              <a:t>○</a:t>
            </a:r>
            <a:r>
              <a:rPr lang="ja-JP" altLang="en-US" sz="1400" dirty="0" smtClean="0">
                <a:solidFill>
                  <a:srgbClr val="000000"/>
                </a:solidFill>
                <a:latin typeface="メイリオ"/>
              </a:rPr>
              <a:t>　</a:t>
            </a:r>
            <a:r>
              <a:rPr lang="ja-JP" altLang="ja-JP" sz="1400" dirty="0" smtClean="0">
                <a:solidFill>
                  <a:srgbClr val="000000"/>
                </a:solidFill>
                <a:latin typeface="メイリオ"/>
              </a:rPr>
              <a:t>この</a:t>
            </a:r>
            <a:r>
              <a:rPr lang="ja-JP" altLang="ja-JP" sz="1400" dirty="0">
                <a:solidFill>
                  <a:srgbClr val="000000"/>
                </a:solidFill>
                <a:latin typeface="メイリオ"/>
              </a:rPr>
              <a:t>実現のため、新たな視点に立脚した施策の導入を積極的に進めることにより、これまでの「ケアの流れ」を変え、むしろ逆の流れとする標準的</a:t>
            </a:r>
            <a:r>
              <a:rPr lang="ja-JP" altLang="ja-JP" sz="1400" dirty="0" smtClean="0">
                <a:solidFill>
                  <a:srgbClr val="000000"/>
                </a:solidFill>
                <a:latin typeface="メイリオ"/>
              </a:rPr>
              <a:t>な認知症ケアパス</a:t>
            </a:r>
            <a:r>
              <a:rPr lang="ja-JP" altLang="en-US" sz="1400" dirty="0" smtClean="0">
                <a:solidFill>
                  <a:srgbClr val="000000"/>
                </a:solidFill>
                <a:latin typeface="メイリオ"/>
              </a:rPr>
              <a:t>（</a:t>
            </a:r>
            <a:r>
              <a:rPr lang="ja-JP" altLang="ja-JP" sz="1400" dirty="0" smtClean="0">
                <a:solidFill>
                  <a:srgbClr val="000000"/>
                </a:solidFill>
                <a:latin typeface="メイリオ"/>
              </a:rPr>
              <a:t>状態</a:t>
            </a:r>
            <a:r>
              <a:rPr lang="ja-JP" altLang="ja-JP" sz="1400" dirty="0">
                <a:solidFill>
                  <a:srgbClr val="000000"/>
                </a:solidFill>
                <a:latin typeface="メイリオ"/>
              </a:rPr>
              <a:t>に応じた</a:t>
            </a:r>
            <a:r>
              <a:rPr lang="ja-JP" altLang="ja-JP" sz="1400" dirty="0" smtClean="0">
                <a:solidFill>
                  <a:srgbClr val="000000"/>
                </a:solidFill>
                <a:latin typeface="メイリオ"/>
              </a:rPr>
              <a:t>適切</a:t>
            </a:r>
            <a:r>
              <a:rPr lang="ja-JP" altLang="en-US" sz="1400" dirty="0" smtClean="0">
                <a:solidFill>
                  <a:srgbClr val="000000"/>
                </a:solidFill>
                <a:latin typeface="メイリオ"/>
              </a:rPr>
              <a:t>な</a:t>
            </a:r>
            <a:r>
              <a:rPr lang="ja-JP" altLang="ja-JP" sz="1400" dirty="0" smtClean="0">
                <a:solidFill>
                  <a:srgbClr val="000000"/>
                </a:solidFill>
                <a:latin typeface="メイリオ"/>
              </a:rPr>
              <a:t>サービス</a:t>
            </a:r>
            <a:r>
              <a:rPr lang="ja-JP" altLang="ja-JP" sz="1400" dirty="0">
                <a:solidFill>
                  <a:srgbClr val="000000"/>
                </a:solidFill>
                <a:latin typeface="メイリオ"/>
              </a:rPr>
              <a:t>提供の流れ）を構築することを、基本目標とする</a:t>
            </a:r>
            <a:r>
              <a:rPr lang="ja-JP" altLang="ja-JP" sz="1400" dirty="0" smtClean="0">
                <a:solidFill>
                  <a:srgbClr val="000000"/>
                </a:solidFill>
                <a:latin typeface="メイリオ"/>
              </a:rPr>
              <a:t>。</a:t>
            </a:r>
            <a:endParaRPr lang="en-US" altLang="ja-JP" sz="1400" dirty="0" smtClean="0">
              <a:solidFill>
                <a:srgbClr val="000000"/>
              </a:solidFill>
              <a:latin typeface="メイリオ"/>
            </a:endParaRPr>
          </a:p>
          <a:p>
            <a:pPr marL="360363" indent="-360363" algn="l" fontAlgn="auto">
              <a:spcBef>
                <a:spcPts val="0"/>
              </a:spcBef>
              <a:spcAft>
                <a:spcPts val="0"/>
              </a:spcAft>
            </a:pPr>
            <a:r>
              <a:rPr lang="ja-JP" altLang="en-US" sz="1400" dirty="0">
                <a:solidFill>
                  <a:srgbClr val="000000"/>
                </a:solidFill>
                <a:latin typeface="メイリオ"/>
              </a:rPr>
              <a:t>○　認知症施策を推進するため</a:t>
            </a:r>
            <a:r>
              <a:rPr lang="ja-JP" altLang="en-US" sz="1400" dirty="0" smtClean="0">
                <a:solidFill>
                  <a:srgbClr val="000000"/>
                </a:solidFill>
                <a:latin typeface="メイリオ"/>
              </a:rPr>
              <a:t>、介護保険法の地域</a:t>
            </a:r>
            <a:r>
              <a:rPr lang="ja-JP" altLang="en-US" sz="1400" dirty="0">
                <a:solidFill>
                  <a:srgbClr val="000000"/>
                </a:solidFill>
                <a:latin typeface="メイリオ"/>
              </a:rPr>
              <a:t>支援事業に</a:t>
            </a:r>
            <a:r>
              <a:rPr lang="ja-JP" altLang="en-US" sz="1400" dirty="0" smtClean="0">
                <a:solidFill>
                  <a:srgbClr val="000000"/>
                </a:solidFill>
                <a:latin typeface="メイリオ"/>
              </a:rPr>
              <a:t>位置づける（</a:t>
            </a:r>
            <a:r>
              <a:rPr lang="ja-JP" altLang="en-US" sz="1400" dirty="0">
                <a:solidFill>
                  <a:srgbClr val="000000"/>
                </a:solidFill>
                <a:latin typeface="メイリオ"/>
              </a:rPr>
              <a:t>「認知症初期集中支援チーム」の設置、 </a:t>
            </a:r>
            <a:r>
              <a:rPr lang="ja-JP" altLang="en-US" sz="1400" dirty="0" smtClean="0">
                <a:solidFill>
                  <a:srgbClr val="000000"/>
                </a:solidFill>
                <a:latin typeface="メイリオ"/>
              </a:rPr>
              <a:t>認知症</a:t>
            </a:r>
            <a:r>
              <a:rPr lang="ja-JP" altLang="en-US" sz="1400" dirty="0">
                <a:solidFill>
                  <a:srgbClr val="000000"/>
                </a:solidFill>
                <a:latin typeface="メイリオ"/>
              </a:rPr>
              <a:t>地域支援推進</a:t>
            </a:r>
            <a:r>
              <a:rPr lang="ja-JP" altLang="en-US" sz="1400" dirty="0" smtClean="0">
                <a:solidFill>
                  <a:srgbClr val="000000"/>
                </a:solidFill>
                <a:latin typeface="メイリオ"/>
              </a:rPr>
              <a:t>員の設置など）。</a:t>
            </a:r>
            <a:endParaRPr lang="en-US" altLang="ja-JP" sz="1400" dirty="0" smtClean="0">
              <a:solidFill>
                <a:srgbClr val="000000"/>
              </a:solidFill>
              <a:latin typeface="メイリオ"/>
            </a:endParaRPr>
          </a:p>
        </p:txBody>
      </p:sp>
      <p:sp>
        <p:nvSpPr>
          <p:cNvPr id="14" name="タイトル 60"/>
          <p:cNvSpPr txBox="1">
            <a:spLocks/>
          </p:cNvSpPr>
          <p:nvPr/>
        </p:nvSpPr>
        <p:spPr>
          <a:xfrm>
            <a:off x="135699" y="32763"/>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prstClr val="black"/>
                </a:solidFill>
                <a:latin typeface="HGP創英角ｺﾞｼｯｸUB" pitchFamily="50" charset="-128"/>
                <a:ea typeface="HGP創英角ｺﾞｼｯｸUB" pitchFamily="50" charset="-128"/>
              </a:rPr>
              <a:t>認知症施策の推進</a:t>
            </a:r>
            <a:endParaRPr lang="ja-JP" altLang="en-US" sz="2400" dirty="0">
              <a:solidFill>
                <a:prstClr val="black"/>
              </a:solidFill>
              <a:latin typeface="HGP創英角ｺﾞｼｯｸUB" pitchFamily="50" charset="-128"/>
              <a:ea typeface="HGP創英角ｺﾞｼｯｸUB" pitchFamily="50" charset="-128"/>
            </a:endParaRPr>
          </a:p>
        </p:txBody>
      </p:sp>
      <p:sp>
        <p:nvSpPr>
          <p:cNvPr id="13" name="角丸四角形 12"/>
          <p:cNvSpPr/>
          <p:nvPr/>
        </p:nvSpPr>
        <p:spPr>
          <a:xfrm>
            <a:off x="24542" y="0"/>
            <a:ext cx="1900052" cy="540000"/>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solidFill>
                  <a:prstClr val="white"/>
                </a:solidFill>
              </a:rPr>
              <a:t>認知症施策</a:t>
            </a:r>
            <a:endParaRPr lang="ja-JP" altLang="en-US" sz="1600" b="1" dirty="0">
              <a:solidFill>
                <a:prstClr val="white"/>
              </a:solidFill>
            </a:endParaRPr>
          </a:p>
        </p:txBody>
      </p:sp>
      <p:sp>
        <p:nvSpPr>
          <p:cNvPr id="15"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13</a:t>
            </a:r>
            <a:endParaRPr lang="ja-JP" altLang="en-US" sz="1800" b="1" dirty="0">
              <a:solidFill>
                <a:prstClr val="black"/>
              </a:solidFill>
              <a:latin typeface="+mn-ea"/>
            </a:endParaRPr>
          </a:p>
        </p:txBody>
      </p:sp>
    </p:spTree>
    <p:extLst>
      <p:ext uri="{BB962C8B-B14F-4D97-AF65-F5344CB8AC3E}">
        <p14:creationId xmlns:p14="http://schemas.microsoft.com/office/powerpoint/2010/main" val="276293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タイトル 1"/>
          <p:cNvSpPr txBox="1">
            <a:spLocks/>
          </p:cNvSpPr>
          <p:nvPr/>
        </p:nvSpPr>
        <p:spPr>
          <a:xfrm>
            <a:off x="100992" y="441636"/>
            <a:ext cx="9688808" cy="971141"/>
          </a:xfrm>
          <a:prstGeom prst="rect">
            <a:avLst/>
          </a:prstGeom>
          <a:ln/>
        </p:spPr>
        <p:style>
          <a:lnRef idx="1">
            <a:schemeClr val="accent5"/>
          </a:lnRef>
          <a:fillRef idx="2">
            <a:schemeClr val="accent5"/>
          </a:fillRef>
          <a:effectRef idx="1">
            <a:schemeClr val="accent5"/>
          </a:effectRef>
          <a:fontRef idx="minor">
            <a:schemeClr val="dk1"/>
          </a:fontRef>
        </p:style>
        <p:txBody>
          <a:bodyPr vert="horz" lIns="91427" tIns="45714" rIns="91427" bIns="45714"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300" dirty="0"/>
              <a:t>認知症専門医による指導の下（司令塔機能）に早期診断、早期対応に向けて</a:t>
            </a:r>
            <a:r>
              <a:rPr lang="ja-JP" altLang="en-US" sz="1300" dirty="0">
                <a:solidFill>
                  <a:prstClr val="black"/>
                </a:solidFill>
              </a:rPr>
              <a:t>以下の体制を地域包括支援センター等に</a:t>
            </a:r>
            <a:r>
              <a:rPr lang="ja-JP" altLang="en-US" sz="1300" dirty="0"/>
              <a:t>整備</a:t>
            </a:r>
            <a:endParaRPr lang="en-US" altLang="ja-JP" sz="1300" dirty="0"/>
          </a:p>
          <a:p>
            <a:pPr algn="l"/>
            <a:r>
              <a:rPr lang="ja-JP" altLang="en-US" sz="1300" dirty="0">
                <a:solidFill>
                  <a:prstClr val="black"/>
                </a:solidFill>
              </a:rPr>
              <a:t>○</a:t>
            </a:r>
            <a:r>
              <a:rPr lang="ja-JP" altLang="en-US" sz="1300" b="1" u="sng" dirty="0">
                <a:solidFill>
                  <a:prstClr val="black"/>
                </a:solidFill>
              </a:rPr>
              <a:t>認知症初期集中支援チーム</a:t>
            </a:r>
            <a:r>
              <a:rPr lang="ja-JP" altLang="en-US" sz="1300" dirty="0">
                <a:solidFill>
                  <a:prstClr val="black"/>
                </a:solidFill>
              </a:rPr>
              <a:t>－</a:t>
            </a:r>
            <a:r>
              <a:rPr lang="ja-JP" altLang="en-US" sz="1000" dirty="0">
                <a:solidFill>
                  <a:prstClr val="black"/>
                </a:solidFill>
              </a:rPr>
              <a:t>複数の専門職が認知症が疑われる人、認知症の人とその家族を訪問（アウトリーチ）し</a:t>
            </a:r>
            <a:r>
              <a:rPr lang="ja-JP" altLang="en-US" sz="1000" dirty="0"/>
              <a:t>、認知症の専門医による鑑別診断等を</a:t>
            </a:r>
            <a:endParaRPr lang="en-US" altLang="ja-JP" sz="1000" dirty="0"/>
          </a:p>
          <a:p>
            <a:pPr algn="l"/>
            <a:r>
              <a:rPr lang="ja-JP" altLang="en-US" sz="1000" dirty="0"/>
              <a:t>　　　　　　　　　　　　　　　　　　　　　　　　　　ふまえて、観察・評価を行い、本人や家族</a:t>
            </a:r>
            <a:r>
              <a:rPr lang="ja-JP" altLang="en-US" sz="1000" dirty="0">
                <a:solidFill>
                  <a:prstClr val="black"/>
                </a:solidFill>
              </a:rPr>
              <a:t>支援などの初期の支援を包括的・集中的に行い、自立生活のサポートを行う。</a:t>
            </a:r>
            <a:endParaRPr lang="en-US" altLang="ja-JP" sz="1000" dirty="0">
              <a:solidFill>
                <a:prstClr val="black"/>
              </a:solidFill>
            </a:endParaRPr>
          </a:p>
          <a:p>
            <a:pPr algn="l"/>
            <a:r>
              <a:rPr lang="ja-JP" altLang="en-US" sz="1300" dirty="0">
                <a:solidFill>
                  <a:prstClr val="black"/>
                </a:solidFill>
              </a:rPr>
              <a:t>○</a:t>
            </a:r>
            <a:r>
              <a:rPr lang="ja-JP" altLang="en-US" sz="1300" b="1" u="sng" dirty="0">
                <a:solidFill>
                  <a:prstClr val="black"/>
                </a:solidFill>
              </a:rPr>
              <a:t>認知症地域支援推進員</a:t>
            </a:r>
            <a:r>
              <a:rPr lang="ja-JP" altLang="en-US" sz="1300" dirty="0">
                <a:solidFill>
                  <a:prstClr val="black"/>
                </a:solidFill>
              </a:rPr>
              <a:t>　　　－</a:t>
            </a:r>
            <a:r>
              <a:rPr lang="ja-JP" altLang="en-US" sz="1000" dirty="0">
                <a:solidFill>
                  <a:prstClr val="black"/>
                </a:solidFill>
              </a:rPr>
              <a:t>認知症の人ができる限り住み慣れた良い環境で暮らし続けることができるよう、地域の実情に応じて医療機関、介護サービス事業</a:t>
            </a:r>
            <a:endParaRPr lang="en-US" altLang="ja-JP" sz="1000" dirty="0">
              <a:solidFill>
                <a:prstClr val="black"/>
              </a:solidFill>
            </a:endParaRPr>
          </a:p>
          <a:p>
            <a:pPr algn="l"/>
            <a:r>
              <a:rPr lang="en-US" altLang="ja-JP" sz="1000" dirty="0">
                <a:solidFill>
                  <a:prstClr val="black"/>
                </a:solidFill>
              </a:rPr>
              <a:t>                                                                             </a:t>
            </a:r>
            <a:r>
              <a:rPr lang="ja-JP" altLang="en-US" sz="1000" dirty="0">
                <a:solidFill>
                  <a:prstClr val="black"/>
                </a:solidFill>
              </a:rPr>
              <a:t>所や地域の支援機関をつなぐ連携支援や認知症の人やその家族を支援する相談業務等を行う。</a:t>
            </a:r>
          </a:p>
        </p:txBody>
      </p:sp>
      <p:sp>
        <p:nvSpPr>
          <p:cNvPr id="33" name="L 字 32"/>
          <p:cNvSpPr/>
          <p:nvPr/>
        </p:nvSpPr>
        <p:spPr>
          <a:xfrm rot="16200000">
            <a:off x="7330949" y="3327037"/>
            <a:ext cx="1111461" cy="3761368"/>
          </a:xfrm>
          <a:prstGeom prst="corner">
            <a:avLst>
              <a:gd name="adj1" fmla="val 253046"/>
              <a:gd name="adj2" fmla="val 62279"/>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endParaRPr kumimoji="1" lang="ja-JP" altLang="en-US"/>
          </a:p>
        </p:txBody>
      </p:sp>
      <p:sp>
        <p:nvSpPr>
          <p:cNvPr id="32" name="L 字 31"/>
          <p:cNvSpPr/>
          <p:nvPr/>
        </p:nvSpPr>
        <p:spPr>
          <a:xfrm rot="10800000">
            <a:off x="6131164" y="2070722"/>
            <a:ext cx="3636146" cy="1749363"/>
          </a:xfrm>
          <a:prstGeom prst="corner">
            <a:avLst>
              <a:gd name="adj1" fmla="val 76425"/>
              <a:gd name="adj2" fmla="val 144524"/>
            </a:avLst>
          </a:prstGeom>
          <a:ln w="28575">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endParaRPr kumimoji="1" lang="ja-JP" altLang="en-US"/>
          </a:p>
        </p:txBody>
      </p:sp>
      <p:sp>
        <p:nvSpPr>
          <p:cNvPr id="77" name="正方形/長方形 76"/>
          <p:cNvSpPr/>
          <p:nvPr/>
        </p:nvSpPr>
        <p:spPr>
          <a:xfrm>
            <a:off x="229872" y="1916841"/>
            <a:ext cx="4003054" cy="388527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endParaRPr lang="ja-JP" altLang="en-US">
              <a:solidFill>
                <a:prstClr val="black"/>
              </a:solidFill>
            </a:endParaRPr>
          </a:p>
        </p:txBody>
      </p:sp>
      <p:sp>
        <p:nvSpPr>
          <p:cNvPr id="38" name="角丸四角形 37"/>
          <p:cNvSpPr/>
          <p:nvPr/>
        </p:nvSpPr>
        <p:spPr>
          <a:xfrm>
            <a:off x="1640663" y="2763113"/>
            <a:ext cx="1944218" cy="665896"/>
          </a:xfrm>
          <a:prstGeom prst="roundRect">
            <a:avLst/>
          </a:prstGeom>
          <a:solidFill>
            <a:schemeClr val="accent6">
              <a:lumMod val="40000"/>
              <a:lumOff val="60000"/>
            </a:schemeClr>
          </a:solid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ja-JP" altLang="en-US">
              <a:solidFill>
                <a:prstClr val="white"/>
              </a:solidFill>
            </a:endParaRPr>
          </a:p>
        </p:txBody>
      </p:sp>
      <p:sp>
        <p:nvSpPr>
          <p:cNvPr id="59" name="テキスト ボックス 58"/>
          <p:cNvSpPr txBox="1"/>
          <p:nvPr/>
        </p:nvSpPr>
        <p:spPr>
          <a:xfrm>
            <a:off x="5241033" y="2591326"/>
            <a:ext cx="963686" cy="261610"/>
          </a:xfrm>
          <a:prstGeom prst="rect">
            <a:avLst/>
          </a:prstGeom>
          <a:noFill/>
        </p:spPr>
        <p:txBody>
          <a:bodyPr wrap="square" lIns="91427" tIns="45714" rIns="91427" bIns="45714" rtlCol="0">
            <a:spAutoFit/>
          </a:bodyPr>
          <a:lstStyle/>
          <a:p>
            <a:r>
              <a:rPr lang="ja-JP" altLang="en-US" sz="1100" dirty="0">
                <a:solidFill>
                  <a:prstClr val="black"/>
                </a:solidFill>
              </a:rPr>
              <a:t>診断・指導</a:t>
            </a:r>
          </a:p>
        </p:txBody>
      </p:sp>
      <p:pic>
        <p:nvPicPr>
          <p:cNvPr id="1026" name="Picture 2" descr="C:\Users\YCHXX\AppData\Local\Microsoft\Windows\Temporary Internet Files\Content.IE5\CTBVOFOZ\MC900239657[1].wmf"/>
          <p:cNvPicPr>
            <a:picLocks noChangeAspect="1" noChangeArrowheads="1"/>
          </p:cNvPicPr>
          <p:nvPr/>
        </p:nvPicPr>
        <p:blipFill>
          <a:blip r:embed="rId3" cstate="print"/>
          <a:srcRect/>
          <a:stretch>
            <a:fillRect/>
          </a:stretch>
        </p:blipFill>
        <p:spPr bwMode="auto">
          <a:xfrm>
            <a:off x="7931287" y="2117322"/>
            <a:ext cx="1226433" cy="967289"/>
          </a:xfrm>
          <a:prstGeom prst="rect">
            <a:avLst/>
          </a:prstGeom>
          <a:noFill/>
        </p:spPr>
      </p:pic>
      <p:sp>
        <p:nvSpPr>
          <p:cNvPr id="47" name="テキスト ボックス 46"/>
          <p:cNvSpPr txBox="1"/>
          <p:nvPr/>
        </p:nvSpPr>
        <p:spPr>
          <a:xfrm>
            <a:off x="5114349" y="5701673"/>
            <a:ext cx="842559" cy="261598"/>
          </a:xfrm>
          <a:prstGeom prst="rect">
            <a:avLst/>
          </a:prstGeom>
          <a:noFill/>
        </p:spPr>
        <p:txBody>
          <a:bodyPr wrap="square" lIns="91427" tIns="45714" rIns="91427" bIns="45714" rtlCol="0">
            <a:spAutoFit/>
          </a:bodyPr>
          <a:lstStyle/>
          <a:p>
            <a:r>
              <a:rPr lang="ja-JP" altLang="en-US" sz="1100" dirty="0">
                <a:solidFill>
                  <a:prstClr val="black"/>
                </a:solidFill>
              </a:rPr>
              <a:t>指導・助言</a:t>
            </a:r>
          </a:p>
        </p:txBody>
      </p:sp>
      <p:sp>
        <p:nvSpPr>
          <p:cNvPr id="86" name="テキスト ボックス 85"/>
          <p:cNvSpPr txBox="1"/>
          <p:nvPr/>
        </p:nvSpPr>
        <p:spPr>
          <a:xfrm>
            <a:off x="241444" y="1537056"/>
            <a:ext cx="4711600" cy="307764"/>
          </a:xfrm>
          <a:prstGeom prst="rect">
            <a:avLst/>
          </a:prstGeom>
          <a:ln w="6350"/>
        </p:spPr>
        <p:style>
          <a:lnRef idx="2">
            <a:schemeClr val="accent2"/>
          </a:lnRef>
          <a:fillRef idx="1">
            <a:schemeClr val="lt1"/>
          </a:fillRef>
          <a:effectRef idx="0">
            <a:schemeClr val="accent2"/>
          </a:effectRef>
          <a:fontRef idx="minor">
            <a:schemeClr val="dk1"/>
          </a:fontRef>
        </p:style>
        <p:txBody>
          <a:bodyPr wrap="square" lIns="91427" tIns="45714" rIns="91427" bIns="45714" rtlCol="0" anchor="ctr">
            <a:spAutoFit/>
          </a:bodyPr>
          <a:lstStyle/>
          <a:p>
            <a:pPr algn="ctr"/>
            <a:r>
              <a:rPr lang="ja-JP" altLang="en-US" sz="1400" b="1" dirty="0">
                <a:solidFill>
                  <a:prstClr val="black"/>
                </a:solidFill>
              </a:rPr>
              <a:t>地域包括支援センター</a:t>
            </a:r>
            <a:r>
              <a:rPr lang="ja-JP" altLang="en-US" sz="1400" b="1" dirty="0">
                <a:solidFill>
                  <a:schemeClr val="tx1"/>
                </a:solidFill>
              </a:rPr>
              <a:t>・認知症疾患医療センター</a:t>
            </a:r>
            <a:r>
              <a:rPr lang="ja-JP" altLang="en-US" sz="1400" b="1" dirty="0">
                <a:solidFill>
                  <a:prstClr val="black"/>
                </a:solidFill>
              </a:rPr>
              <a:t>等に設置</a:t>
            </a:r>
          </a:p>
        </p:txBody>
      </p:sp>
      <p:sp>
        <p:nvSpPr>
          <p:cNvPr id="88" name="テキスト ボックス 87"/>
          <p:cNvSpPr txBox="1"/>
          <p:nvPr/>
        </p:nvSpPr>
        <p:spPr>
          <a:xfrm>
            <a:off x="8265368" y="4149080"/>
            <a:ext cx="1128128" cy="261610"/>
          </a:xfrm>
          <a:prstGeom prst="rect">
            <a:avLst/>
          </a:prstGeom>
          <a:noFill/>
        </p:spPr>
        <p:txBody>
          <a:bodyPr wrap="square" lIns="91427" tIns="45714" rIns="91427" bIns="45714" rtlCol="0">
            <a:spAutoFit/>
          </a:bodyPr>
          <a:lstStyle/>
          <a:p>
            <a:pPr algn="ctr"/>
            <a:r>
              <a:rPr lang="ja-JP" altLang="en-US" sz="1100" dirty="0">
                <a:solidFill>
                  <a:prstClr val="black"/>
                </a:solidFill>
              </a:rPr>
              <a:t>紹介</a:t>
            </a:r>
            <a:endParaRPr lang="en-US" altLang="ja-JP" sz="1100" dirty="0">
              <a:solidFill>
                <a:prstClr val="black"/>
              </a:solidFill>
            </a:endParaRPr>
          </a:p>
        </p:txBody>
      </p:sp>
      <p:sp>
        <p:nvSpPr>
          <p:cNvPr id="89" name="テキスト ボックス 88"/>
          <p:cNvSpPr txBox="1"/>
          <p:nvPr/>
        </p:nvSpPr>
        <p:spPr>
          <a:xfrm>
            <a:off x="7451946" y="3847399"/>
            <a:ext cx="885463" cy="261610"/>
          </a:xfrm>
          <a:prstGeom prst="rect">
            <a:avLst/>
          </a:prstGeom>
          <a:noFill/>
        </p:spPr>
        <p:txBody>
          <a:bodyPr wrap="square" lIns="91427" tIns="45714" rIns="91427" bIns="45714" rtlCol="0">
            <a:spAutoFit/>
          </a:bodyPr>
          <a:lstStyle/>
          <a:p>
            <a:r>
              <a:rPr lang="ja-JP" altLang="en-US" sz="1100" dirty="0">
                <a:solidFill>
                  <a:prstClr val="black"/>
                </a:solidFill>
              </a:rPr>
              <a:t>診断・指導</a:t>
            </a:r>
          </a:p>
        </p:txBody>
      </p:sp>
      <p:sp>
        <p:nvSpPr>
          <p:cNvPr id="57" name="テキスト ボックス 56"/>
          <p:cNvSpPr txBox="1"/>
          <p:nvPr/>
        </p:nvSpPr>
        <p:spPr>
          <a:xfrm>
            <a:off x="4304983" y="2204864"/>
            <a:ext cx="1489955" cy="261610"/>
          </a:xfrm>
          <a:prstGeom prst="rect">
            <a:avLst/>
          </a:prstGeom>
          <a:noFill/>
        </p:spPr>
        <p:txBody>
          <a:bodyPr wrap="square" lIns="91427" tIns="45714" rIns="91427" bIns="45714" rtlCol="0">
            <a:spAutoFit/>
          </a:bodyPr>
          <a:lstStyle/>
          <a:p>
            <a:r>
              <a:rPr lang="ja-JP" altLang="en-US" sz="1100" dirty="0">
                <a:solidFill>
                  <a:prstClr val="black"/>
                </a:solidFill>
              </a:rPr>
              <a:t>紹介</a:t>
            </a:r>
          </a:p>
        </p:txBody>
      </p:sp>
      <p:pic>
        <p:nvPicPr>
          <p:cNvPr id="53" name="Picture 9" descr="C:\Users\YCHXX\AppData\Local\Microsoft\Windows\Temporary Internet Files\Content.IE5\XBSXZDFH\MC900196310[1].wmf"/>
          <p:cNvPicPr>
            <a:picLocks noChangeAspect="1" noChangeArrowheads="1"/>
          </p:cNvPicPr>
          <p:nvPr/>
        </p:nvPicPr>
        <p:blipFill>
          <a:blip r:embed="rId4" cstate="print"/>
          <a:srcRect/>
          <a:stretch>
            <a:fillRect/>
          </a:stretch>
        </p:blipFill>
        <p:spPr bwMode="auto">
          <a:xfrm>
            <a:off x="7600703" y="4829267"/>
            <a:ext cx="839296" cy="756910"/>
          </a:xfrm>
          <a:prstGeom prst="rect">
            <a:avLst/>
          </a:prstGeom>
          <a:noFill/>
        </p:spPr>
      </p:pic>
      <p:sp>
        <p:nvSpPr>
          <p:cNvPr id="3" name="テキスト ボックス 2"/>
          <p:cNvSpPr txBox="1"/>
          <p:nvPr/>
        </p:nvSpPr>
        <p:spPr>
          <a:xfrm>
            <a:off x="4376974" y="5373221"/>
            <a:ext cx="1101557" cy="261598"/>
          </a:xfrm>
          <a:prstGeom prst="rect">
            <a:avLst/>
          </a:prstGeom>
          <a:noFill/>
        </p:spPr>
        <p:txBody>
          <a:bodyPr wrap="none" lIns="91427" tIns="45714" rIns="91427" bIns="45714" rtlCol="0">
            <a:spAutoFit/>
          </a:bodyPr>
          <a:lstStyle/>
          <a:p>
            <a:r>
              <a:rPr lang="ja-JP" altLang="en-US" sz="1100" dirty="0">
                <a:solidFill>
                  <a:prstClr val="black"/>
                </a:solidFill>
              </a:rPr>
              <a:t>情報提供・相談</a:t>
            </a:r>
          </a:p>
        </p:txBody>
      </p:sp>
      <p:sp>
        <p:nvSpPr>
          <p:cNvPr id="55" name="テキスト ボックス 54"/>
          <p:cNvSpPr txBox="1"/>
          <p:nvPr/>
        </p:nvSpPr>
        <p:spPr>
          <a:xfrm>
            <a:off x="512107" y="2276932"/>
            <a:ext cx="3538512" cy="400097"/>
          </a:xfrm>
          <a:prstGeom prst="rect">
            <a:avLst/>
          </a:prstGeom>
          <a:noFill/>
          <a:ln w="12700">
            <a:solidFill>
              <a:schemeClr val="tx1"/>
            </a:solidFill>
            <a:prstDash val="sysDash"/>
          </a:ln>
        </p:spPr>
        <p:txBody>
          <a:bodyPr wrap="square" lIns="91427" tIns="45714" rIns="91427" bIns="45714" rtlCol="0">
            <a:spAutoFit/>
          </a:bodyPr>
          <a:lstStyle/>
          <a:p>
            <a:r>
              <a:rPr lang="ja-JP" altLang="en-US" sz="1000" b="1" dirty="0">
                <a:solidFill>
                  <a:prstClr val="black"/>
                </a:solidFill>
              </a:rPr>
              <a:t>複数の専門職による個別の訪問支援</a:t>
            </a:r>
            <a:endParaRPr lang="en-US" altLang="ja-JP" sz="1000" b="1" dirty="0">
              <a:solidFill>
                <a:prstClr val="black"/>
              </a:solidFill>
            </a:endParaRPr>
          </a:p>
          <a:p>
            <a:r>
              <a:rPr lang="ja-JP" altLang="en-US" sz="1000" b="1" dirty="0">
                <a:solidFill>
                  <a:prstClr val="black"/>
                </a:solidFill>
              </a:rPr>
              <a:t>　　　　　　　　　　　　（受診勧奨や本人・家族へのサポート等）</a:t>
            </a:r>
          </a:p>
        </p:txBody>
      </p:sp>
      <p:sp>
        <p:nvSpPr>
          <p:cNvPr id="6" name="テキスト ボックス 5"/>
          <p:cNvSpPr txBox="1"/>
          <p:nvPr/>
        </p:nvSpPr>
        <p:spPr>
          <a:xfrm>
            <a:off x="273319" y="836722"/>
            <a:ext cx="1816700" cy="246209"/>
          </a:xfrm>
          <a:prstGeom prst="rect">
            <a:avLst/>
          </a:prstGeom>
          <a:noFill/>
        </p:spPr>
        <p:txBody>
          <a:bodyPr wrap="square" lIns="91427" tIns="45714" rIns="91427" bIns="45714" rtlCol="0">
            <a:spAutoFit/>
          </a:bodyPr>
          <a:lstStyle/>
          <a:p>
            <a:r>
              <a:rPr lang="ja-JP" altLang="en-US" sz="1000" dirty="0">
                <a:solidFill>
                  <a:prstClr val="black"/>
                </a:solidFill>
              </a:rPr>
              <a:t>（個別の訪問支援）</a:t>
            </a:r>
          </a:p>
        </p:txBody>
      </p:sp>
      <p:sp>
        <p:nvSpPr>
          <p:cNvPr id="69" name="テキスト ボックス 68"/>
          <p:cNvSpPr txBox="1"/>
          <p:nvPr/>
        </p:nvSpPr>
        <p:spPr>
          <a:xfrm>
            <a:off x="245695" y="1196841"/>
            <a:ext cx="1910154" cy="246209"/>
          </a:xfrm>
          <a:prstGeom prst="rect">
            <a:avLst/>
          </a:prstGeom>
          <a:noFill/>
        </p:spPr>
        <p:txBody>
          <a:bodyPr wrap="square" lIns="91427" tIns="45714" rIns="91427" bIns="45714" rtlCol="0">
            <a:spAutoFit/>
          </a:bodyPr>
          <a:lstStyle/>
          <a:p>
            <a:r>
              <a:rPr lang="ja-JP" altLang="en-US" sz="1000" dirty="0">
                <a:solidFill>
                  <a:prstClr val="black"/>
                </a:solidFill>
              </a:rPr>
              <a:t>（専任の連携支援・相談等）</a:t>
            </a:r>
          </a:p>
        </p:txBody>
      </p:sp>
      <p:pic>
        <p:nvPicPr>
          <p:cNvPr id="1027" name="Picture 3" descr="C:\Users\YCHXX\AppData\Local\Microsoft\Windows\Temporary Internet Files\Content.IE5\YO97QDGR\MC90043261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439" y="5049241"/>
            <a:ext cx="540001" cy="540000"/>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p:cNvSpPr txBox="1"/>
          <p:nvPr/>
        </p:nvSpPr>
        <p:spPr>
          <a:xfrm>
            <a:off x="369750" y="5559136"/>
            <a:ext cx="1237849" cy="246221"/>
          </a:xfrm>
          <a:prstGeom prst="rect">
            <a:avLst/>
          </a:prstGeom>
          <a:noFill/>
        </p:spPr>
        <p:txBody>
          <a:bodyPr wrap="square" lIns="91427" tIns="45714" rIns="91427" bIns="45714" rtlCol="0">
            <a:spAutoFit/>
          </a:bodyPr>
          <a:lstStyle/>
          <a:p>
            <a:pPr algn="ctr"/>
            <a:r>
              <a:rPr lang="ja-JP" altLang="en-US" sz="1000" dirty="0">
                <a:solidFill>
                  <a:prstClr val="black"/>
                </a:solidFill>
              </a:rPr>
              <a:t>保健師・看護師等</a:t>
            </a:r>
          </a:p>
        </p:txBody>
      </p:sp>
      <p:sp>
        <p:nvSpPr>
          <p:cNvPr id="10" name="加算記号 9"/>
          <p:cNvSpPr/>
          <p:nvPr/>
        </p:nvSpPr>
        <p:spPr>
          <a:xfrm>
            <a:off x="2504782" y="4559799"/>
            <a:ext cx="303209" cy="3094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ja-JP" altLang="en-US">
              <a:solidFill>
                <a:prstClr val="white"/>
              </a:solidFill>
            </a:endParaRPr>
          </a:p>
        </p:txBody>
      </p:sp>
      <p:sp>
        <p:nvSpPr>
          <p:cNvPr id="95" name="テキスト ボックス 94"/>
          <p:cNvSpPr txBox="1"/>
          <p:nvPr/>
        </p:nvSpPr>
        <p:spPr>
          <a:xfrm>
            <a:off x="2792760" y="4608424"/>
            <a:ext cx="495090" cy="230832"/>
          </a:xfrm>
          <a:prstGeom prst="rect">
            <a:avLst/>
          </a:prstGeom>
          <a:noFill/>
        </p:spPr>
        <p:txBody>
          <a:bodyPr wrap="square" lIns="91427" tIns="45714" rIns="91427" bIns="45714" rtlCol="0">
            <a:spAutoFit/>
          </a:bodyPr>
          <a:lstStyle/>
          <a:p>
            <a:r>
              <a:rPr lang="ja-JP" altLang="en-US" sz="900" dirty="0">
                <a:solidFill>
                  <a:prstClr val="black"/>
                </a:solidFill>
              </a:rPr>
              <a:t>連携</a:t>
            </a:r>
          </a:p>
        </p:txBody>
      </p:sp>
      <p:sp>
        <p:nvSpPr>
          <p:cNvPr id="2" name="テキスト ボックス 1"/>
          <p:cNvSpPr txBox="1"/>
          <p:nvPr/>
        </p:nvSpPr>
        <p:spPr>
          <a:xfrm>
            <a:off x="39998" y="15018"/>
            <a:ext cx="9906025" cy="461665"/>
          </a:xfrm>
          <a:prstGeom prst="rect">
            <a:avLst/>
          </a:prstGeom>
          <a:noFill/>
        </p:spPr>
        <p:txBody>
          <a:bodyPr wrap="square" lIns="91427" tIns="45714" rIns="91427" bIns="45714" rtlCol="0">
            <a:spAutoFit/>
          </a:bodyPr>
          <a:lstStyle/>
          <a:p>
            <a:pPr algn="ctr">
              <a:defRPr/>
            </a:pPr>
            <a:r>
              <a:rPr lang="ja-JP" altLang="en-US" sz="2400" b="1" dirty="0">
                <a:solidFill>
                  <a:prstClr val="black"/>
                </a:solidFill>
                <a:latin typeface="ＭＳ ゴシック" pitchFamily="49" charset="-128"/>
                <a:ea typeface="ＭＳ ゴシック" pitchFamily="49" charset="-128"/>
              </a:rPr>
              <a:t>認知症初期集中支援チームと認知症地域支援推進員について</a:t>
            </a:r>
          </a:p>
        </p:txBody>
      </p:sp>
      <p:pic>
        <p:nvPicPr>
          <p:cNvPr id="80" name="Picture 14"/>
          <p:cNvPicPr>
            <a:picLocks noChangeArrowheads="1"/>
          </p:cNvPicPr>
          <p:nvPr/>
        </p:nvPicPr>
        <p:blipFill>
          <a:blip r:embed="rId6" cstate="print"/>
          <a:srcRect/>
          <a:stretch>
            <a:fillRect/>
          </a:stretch>
        </p:blipFill>
        <p:spPr bwMode="auto">
          <a:xfrm>
            <a:off x="1712641" y="2780928"/>
            <a:ext cx="612000" cy="684000"/>
          </a:xfrm>
          <a:prstGeom prst="rect">
            <a:avLst/>
          </a:prstGeom>
          <a:noFill/>
          <a:ln w="25400">
            <a:noFill/>
            <a:prstDash val="sysDash"/>
            <a:miter lim="800000"/>
            <a:headEnd/>
            <a:tailEnd/>
          </a:ln>
          <a:effectLst/>
        </p:spPr>
      </p:pic>
      <p:sp>
        <p:nvSpPr>
          <p:cNvPr id="82" name="テキスト ボックス 81"/>
          <p:cNvSpPr txBox="1"/>
          <p:nvPr/>
        </p:nvSpPr>
        <p:spPr>
          <a:xfrm>
            <a:off x="2288720" y="2884941"/>
            <a:ext cx="1296144" cy="400097"/>
          </a:xfrm>
          <a:prstGeom prst="rect">
            <a:avLst/>
          </a:prstGeom>
          <a:noFill/>
        </p:spPr>
        <p:txBody>
          <a:bodyPr wrap="square" lIns="91427" tIns="45714" rIns="91427" bIns="45714" rtlCol="0">
            <a:spAutoFit/>
          </a:bodyPr>
          <a:lstStyle/>
          <a:p>
            <a:r>
              <a:rPr lang="ja-JP" altLang="en-US" sz="1000" dirty="0">
                <a:solidFill>
                  <a:prstClr val="black"/>
                </a:solidFill>
              </a:rPr>
              <a:t>認知症サポート医</a:t>
            </a:r>
          </a:p>
          <a:p>
            <a:r>
              <a:rPr lang="ja-JP" altLang="en-US" sz="1000" dirty="0">
                <a:solidFill>
                  <a:prstClr val="black"/>
                </a:solidFill>
              </a:rPr>
              <a:t>である専門医（嘱託）</a:t>
            </a:r>
            <a:endParaRPr lang="en-US" altLang="ja-JP" sz="1000" dirty="0">
              <a:solidFill>
                <a:prstClr val="black"/>
              </a:solidFill>
            </a:endParaRPr>
          </a:p>
        </p:txBody>
      </p:sp>
      <p:sp>
        <p:nvSpPr>
          <p:cNvPr id="91" name="テキスト ボックス 90"/>
          <p:cNvSpPr txBox="1"/>
          <p:nvPr/>
        </p:nvSpPr>
        <p:spPr>
          <a:xfrm>
            <a:off x="7473303" y="3084015"/>
            <a:ext cx="2114773" cy="708573"/>
          </a:xfrm>
          <a:prstGeom prst="rect">
            <a:avLst/>
          </a:prstGeom>
          <a:noFill/>
          <a:ln w="12700">
            <a:noFill/>
            <a:prstDash val="sysDash"/>
          </a:ln>
        </p:spPr>
        <p:txBody>
          <a:bodyPr wrap="square" lIns="91427" tIns="45714" rIns="91427" bIns="45714" rtlCol="0" anchor="ctr">
            <a:spAutoFit/>
          </a:bodyPr>
          <a:lstStyle/>
          <a:p>
            <a:r>
              <a:rPr lang="ja-JP" altLang="en-US" sz="1000" b="1" dirty="0">
                <a:solidFill>
                  <a:prstClr val="black"/>
                </a:solidFill>
              </a:rPr>
              <a:t>○　専門的な鑑別診断</a:t>
            </a:r>
            <a:endParaRPr lang="en-US" altLang="ja-JP" sz="1000" b="1" dirty="0">
              <a:solidFill>
                <a:prstClr val="black"/>
              </a:solidFill>
            </a:endParaRPr>
          </a:p>
          <a:p>
            <a:r>
              <a:rPr lang="ja-JP" altLang="en-US" sz="1000" b="1" dirty="0"/>
              <a:t>○　定期的なアセスメント</a:t>
            </a:r>
            <a:endParaRPr lang="en-US" altLang="ja-JP" sz="1000" b="1" dirty="0"/>
          </a:p>
          <a:p>
            <a:r>
              <a:rPr lang="ja-JP" altLang="en-US" sz="1000" b="1" dirty="0"/>
              <a:t>○　行動・心理症状外来対応</a:t>
            </a:r>
            <a:endParaRPr lang="en-US" altLang="ja-JP" sz="1000" b="1" dirty="0"/>
          </a:p>
          <a:p>
            <a:r>
              <a:rPr lang="ja-JP" altLang="en-US" sz="1000" b="1" dirty="0"/>
              <a:t>○　地域連携</a:t>
            </a:r>
            <a:endParaRPr lang="en-US" altLang="ja-JP" sz="1000" b="1" dirty="0"/>
          </a:p>
        </p:txBody>
      </p:sp>
      <p:sp>
        <p:nvSpPr>
          <p:cNvPr id="9" name="テキスト ボックス 8"/>
          <p:cNvSpPr txBox="1"/>
          <p:nvPr/>
        </p:nvSpPr>
        <p:spPr>
          <a:xfrm>
            <a:off x="229923" y="1916844"/>
            <a:ext cx="2894841" cy="307777"/>
          </a:xfrm>
          <a:prstGeom prst="rect">
            <a:avLst/>
          </a:prstGeom>
          <a:noFill/>
        </p:spPr>
        <p:txBody>
          <a:bodyPr wrap="square" lIns="91427" tIns="45714" rIns="91427" bIns="45714" rtlCol="0">
            <a:spAutoFit/>
          </a:bodyPr>
          <a:lstStyle/>
          <a:p>
            <a:r>
              <a:rPr lang="ja-JP" altLang="en-US" sz="1400" b="1" dirty="0">
                <a:latin typeface="ＭＳ Ｐゴシック"/>
              </a:rPr>
              <a:t>●認知症初期集中支援チーム</a:t>
            </a:r>
          </a:p>
        </p:txBody>
      </p:sp>
      <p:sp>
        <p:nvSpPr>
          <p:cNvPr id="96" name="テキスト ボックス 95"/>
          <p:cNvSpPr txBox="1"/>
          <p:nvPr/>
        </p:nvSpPr>
        <p:spPr>
          <a:xfrm>
            <a:off x="5976659" y="1744381"/>
            <a:ext cx="3800901" cy="307764"/>
          </a:xfrm>
          <a:prstGeom prst="rect">
            <a:avLst/>
          </a:prstGeom>
          <a:noFill/>
        </p:spPr>
        <p:txBody>
          <a:bodyPr wrap="square" lIns="91427" tIns="45714" rIns="91427" bIns="45714" rtlCol="0">
            <a:spAutoFit/>
          </a:bodyPr>
          <a:lstStyle/>
          <a:p>
            <a:r>
              <a:rPr lang="ja-JP" altLang="en-US" sz="1400" b="1" dirty="0">
                <a:solidFill>
                  <a:prstClr val="black"/>
                </a:solidFill>
                <a:latin typeface="ＭＳ Ｐゴシック"/>
              </a:rPr>
              <a:t>●専門医療機関（認知症疾患医療センター等）</a:t>
            </a:r>
          </a:p>
        </p:txBody>
      </p:sp>
      <p:sp>
        <p:nvSpPr>
          <p:cNvPr id="97" name="テキスト ボックス 96"/>
          <p:cNvSpPr txBox="1"/>
          <p:nvPr/>
        </p:nvSpPr>
        <p:spPr>
          <a:xfrm>
            <a:off x="258882" y="4705495"/>
            <a:ext cx="2894841" cy="307777"/>
          </a:xfrm>
          <a:prstGeom prst="rect">
            <a:avLst/>
          </a:prstGeom>
          <a:noFill/>
        </p:spPr>
        <p:txBody>
          <a:bodyPr wrap="square" lIns="91427" tIns="45714" rIns="91427" bIns="45714" rtlCol="0">
            <a:spAutoFit/>
          </a:bodyPr>
          <a:lstStyle/>
          <a:p>
            <a:r>
              <a:rPr lang="ja-JP" altLang="en-US" sz="1400" b="1" dirty="0">
                <a:latin typeface="ＭＳ Ｐゴシック"/>
              </a:rPr>
              <a:t>●認知症地域支援推進員</a:t>
            </a:r>
          </a:p>
        </p:txBody>
      </p:sp>
      <p:sp>
        <p:nvSpPr>
          <p:cNvPr id="98" name="テキスト ボックス 97"/>
          <p:cNvSpPr txBox="1"/>
          <p:nvPr/>
        </p:nvSpPr>
        <p:spPr>
          <a:xfrm>
            <a:off x="1483418" y="5333925"/>
            <a:ext cx="2564313" cy="400097"/>
          </a:xfrm>
          <a:prstGeom prst="rect">
            <a:avLst/>
          </a:prstGeom>
          <a:noFill/>
          <a:ln w="12700">
            <a:solidFill>
              <a:schemeClr val="tx1"/>
            </a:solidFill>
            <a:prstDash val="sysDash"/>
          </a:ln>
        </p:spPr>
        <p:txBody>
          <a:bodyPr wrap="square" lIns="91427" tIns="45714" rIns="91427" bIns="45714" rtlCol="0">
            <a:spAutoFit/>
          </a:bodyPr>
          <a:lstStyle/>
          <a:p>
            <a:pPr algn="ctr"/>
            <a:r>
              <a:rPr lang="ja-JP" altLang="en-US" sz="1000" b="1" dirty="0">
                <a:solidFill>
                  <a:prstClr val="black"/>
                </a:solidFill>
              </a:rPr>
              <a:t>地域の実態に応じた認知症施策の推進</a:t>
            </a:r>
            <a:endParaRPr lang="en-US" altLang="ja-JP" sz="1000" b="1" dirty="0">
              <a:solidFill>
                <a:prstClr val="black"/>
              </a:solidFill>
            </a:endParaRPr>
          </a:p>
          <a:p>
            <a:pPr algn="ctr"/>
            <a:r>
              <a:rPr lang="ja-JP" altLang="en-US" sz="1000" b="1" dirty="0">
                <a:solidFill>
                  <a:prstClr val="black"/>
                </a:solidFill>
              </a:rPr>
              <a:t>（医療・介護・地域資源と専門相談等）</a:t>
            </a:r>
          </a:p>
        </p:txBody>
      </p:sp>
      <p:sp>
        <p:nvSpPr>
          <p:cNvPr id="99" name="テキスト ボックス 98"/>
          <p:cNvSpPr txBox="1"/>
          <p:nvPr/>
        </p:nvSpPr>
        <p:spPr>
          <a:xfrm>
            <a:off x="6897244" y="4336875"/>
            <a:ext cx="2347375" cy="338542"/>
          </a:xfrm>
          <a:prstGeom prst="rect">
            <a:avLst/>
          </a:prstGeom>
          <a:noFill/>
        </p:spPr>
        <p:txBody>
          <a:bodyPr wrap="square" lIns="91427" tIns="45714" rIns="91427" bIns="45714" rtlCol="0">
            <a:spAutoFit/>
          </a:bodyPr>
          <a:lstStyle/>
          <a:p>
            <a:r>
              <a:rPr lang="ja-JP" altLang="en-US" sz="1600" b="1" dirty="0">
                <a:solidFill>
                  <a:prstClr val="black"/>
                </a:solidFill>
                <a:latin typeface="ＭＳ Ｐゴシック"/>
              </a:rPr>
              <a:t>●かかりつけ医・歯科医</a:t>
            </a:r>
          </a:p>
        </p:txBody>
      </p:sp>
      <p:sp>
        <p:nvSpPr>
          <p:cNvPr id="11" name="角丸四角形 10"/>
          <p:cNvSpPr/>
          <p:nvPr/>
        </p:nvSpPr>
        <p:spPr>
          <a:xfrm>
            <a:off x="416520" y="6053122"/>
            <a:ext cx="9145018" cy="763934"/>
          </a:xfrm>
          <a:prstGeom prst="roundRect">
            <a:avLst>
              <a:gd name="adj" fmla="val 38105"/>
            </a:avLst>
          </a:prstGeom>
          <a:ln>
            <a:solidFill>
              <a:srgbClr val="002060"/>
            </a:solidFill>
          </a:ln>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r>
              <a:rPr lang="ja-JP" altLang="en-US" sz="1200" b="1" dirty="0">
                <a:solidFill>
                  <a:prstClr val="black"/>
                </a:solidFill>
              </a:rPr>
              <a:t>①訪問支援対象者の把握</a:t>
            </a:r>
            <a:r>
              <a:rPr lang="ja-JP" altLang="en-US" sz="1200" dirty="0">
                <a:solidFill>
                  <a:prstClr val="black"/>
                </a:solidFill>
              </a:rPr>
              <a:t>、</a:t>
            </a:r>
            <a:r>
              <a:rPr lang="ja-JP" altLang="en-US" sz="1200" b="1" dirty="0">
                <a:solidFill>
                  <a:prstClr val="black"/>
                </a:solidFill>
              </a:rPr>
              <a:t>②情報収集</a:t>
            </a:r>
            <a:r>
              <a:rPr lang="ja-JP" altLang="en-US" sz="900" dirty="0">
                <a:solidFill>
                  <a:prstClr val="black"/>
                </a:solidFill>
              </a:rPr>
              <a:t>（本人の生活情報や家族の状況など）</a:t>
            </a:r>
            <a:r>
              <a:rPr lang="ja-JP" altLang="en-US" sz="1200" b="1" dirty="0">
                <a:solidFill>
                  <a:prstClr val="black"/>
                </a:solidFill>
              </a:rPr>
              <a:t>、</a:t>
            </a:r>
            <a:r>
              <a:rPr lang="ja-JP" altLang="en-US" sz="1200" b="1" dirty="0" smtClean="0">
                <a:solidFill>
                  <a:prstClr val="black"/>
                </a:solidFill>
              </a:rPr>
              <a:t>③初回</a:t>
            </a:r>
            <a:r>
              <a:rPr lang="ja-JP" altLang="en-US" sz="1200" b="1" dirty="0">
                <a:solidFill>
                  <a:prstClr val="black"/>
                </a:solidFill>
              </a:rPr>
              <a:t>訪問時の支援</a:t>
            </a:r>
            <a:r>
              <a:rPr lang="ja-JP" altLang="en-US" sz="900" dirty="0">
                <a:solidFill>
                  <a:prstClr val="black"/>
                </a:solidFill>
              </a:rPr>
              <a:t>（認知症への理解、専門的医療機関等の利用の説明、介護保険サービス利用の説明、本人・家族への心理的サポート）</a:t>
            </a:r>
            <a:r>
              <a:rPr lang="ja-JP" altLang="en-US" sz="1200" dirty="0" smtClean="0">
                <a:solidFill>
                  <a:prstClr val="black"/>
                </a:solidFill>
              </a:rPr>
              <a:t>、</a:t>
            </a:r>
            <a:r>
              <a:rPr lang="ja-JP" altLang="en-US" sz="1200" b="1" dirty="0" smtClean="0">
                <a:solidFill>
                  <a:prstClr val="black"/>
                </a:solidFill>
              </a:rPr>
              <a:t>④観察・評価</a:t>
            </a:r>
            <a:r>
              <a:rPr lang="ja-JP" altLang="en-US" sz="900" dirty="0" smtClean="0">
                <a:solidFill>
                  <a:prstClr val="black"/>
                </a:solidFill>
              </a:rPr>
              <a:t>（認知機能、生活機能、行動・心理症状、家族の介護負担度、身体の様子のチェック）、</a:t>
            </a:r>
            <a:endParaRPr lang="en-US" altLang="ja-JP" sz="900" dirty="0">
              <a:solidFill>
                <a:prstClr val="black"/>
              </a:solidFill>
            </a:endParaRPr>
          </a:p>
          <a:p>
            <a:r>
              <a:rPr lang="ja-JP" altLang="en-US" sz="1200" b="1" dirty="0">
                <a:solidFill>
                  <a:prstClr val="black"/>
                </a:solidFill>
              </a:rPr>
              <a:t>⑤専門医を含めたチーム員会議の開催</a:t>
            </a:r>
            <a:r>
              <a:rPr lang="ja-JP" altLang="en-US" sz="900" dirty="0">
                <a:solidFill>
                  <a:prstClr val="black"/>
                </a:solidFill>
              </a:rPr>
              <a:t>（</a:t>
            </a:r>
            <a:r>
              <a:rPr lang="ja-JP" altLang="en-US" sz="900" dirty="0">
                <a:solidFill>
                  <a:schemeClr val="tx1"/>
                </a:solidFill>
              </a:rPr>
              <a:t>観察・評価内容</a:t>
            </a:r>
            <a:r>
              <a:rPr lang="ja-JP" altLang="en-US" sz="900" dirty="0">
                <a:solidFill>
                  <a:prstClr val="black"/>
                </a:solidFill>
              </a:rPr>
              <a:t>の確認、支援の方針・内容・頻度等の検討）</a:t>
            </a:r>
            <a:r>
              <a:rPr lang="ja-JP" altLang="en-US" sz="1200" b="1" dirty="0">
                <a:solidFill>
                  <a:prstClr val="black"/>
                </a:solidFill>
              </a:rPr>
              <a:t>、⑥初期集中支援の実施</a:t>
            </a:r>
            <a:r>
              <a:rPr lang="ja-JP" altLang="en-US" sz="900" dirty="0">
                <a:solidFill>
                  <a:prstClr val="black"/>
                </a:solidFill>
              </a:rPr>
              <a:t>（専門的医療機関等への受診勧奨、本人への助言、身体を整えるケア、生活環境の改善など）</a:t>
            </a:r>
            <a:r>
              <a:rPr lang="ja-JP" altLang="en-US" sz="1200" dirty="0">
                <a:solidFill>
                  <a:prstClr val="black"/>
                </a:solidFill>
              </a:rPr>
              <a:t>、</a:t>
            </a:r>
            <a:r>
              <a:rPr lang="ja-JP" altLang="en-US" sz="1200" b="1" dirty="0">
                <a:solidFill>
                  <a:prstClr val="black"/>
                </a:solidFill>
              </a:rPr>
              <a:t>⑦引き継ぎ後のモニタリング</a:t>
            </a:r>
          </a:p>
        </p:txBody>
      </p:sp>
      <p:sp>
        <p:nvSpPr>
          <p:cNvPr id="12" name="テキスト ボックス 11"/>
          <p:cNvSpPr txBox="1"/>
          <p:nvPr/>
        </p:nvSpPr>
        <p:spPr>
          <a:xfrm>
            <a:off x="272525" y="5816397"/>
            <a:ext cx="4075633" cy="276999"/>
          </a:xfrm>
          <a:prstGeom prst="rect">
            <a:avLst/>
          </a:prstGeom>
          <a:noFill/>
        </p:spPr>
        <p:txBody>
          <a:bodyPr wrap="square" lIns="91427" tIns="45714" rIns="91427" bIns="45714" rtlCol="0">
            <a:spAutoFit/>
          </a:bodyPr>
          <a:lstStyle/>
          <a:p>
            <a:r>
              <a:rPr lang="ja-JP" altLang="en-US" sz="1200" b="1" dirty="0">
                <a:solidFill>
                  <a:prstClr val="black"/>
                </a:solidFill>
              </a:rPr>
              <a:t>≪認知症初期集中支援チームの主な業務の流れ≫</a:t>
            </a:r>
          </a:p>
        </p:txBody>
      </p:sp>
      <p:sp>
        <p:nvSpPr>
          <p:cNvPr id="102" name="テキスト ボックス 101"/>
          <p:cNvSpPr txBox="1"/>
          <p:nvPr/>
        </p:nvSpPr>
        <p:spPr>
          <a:xfrm>
            <a:off x="344569" y="3212976"/>
            <a:ext cx="430861" cy="341084"/>
          </a:xfrm>
          <a:prstGeom prst="rect">
            <a:avLst/>
          </a:prstGeom>
          <a:noFill/>
        </p:spPr>
        <p:txBody>
          <a:bodyPr vert="eaVert" wrap="square" lIns="91427" tIns="45714" rIns="91427" bIns="45714" rtlCol="0">
            <a:spAutoFit/>
          </a:bodyPr>
          <a:lstStyle/>
          <a:p>
            <a:r>
              <a:rPr lang="ja-JP" altLang="en-US" sz="800" dirty="0">
                <a:solidFill>
                  <a:prstClr val="black"/>
                </a:solidFill>
              </a:rPr>
              <a:t>指導</a:t>
            </a:r>
            <a:endParaRPr lang="en-US" altLang="ja-JP" sz="800" dirty="0">
              <a:solidFill>
                <a:prstClr val="black"/>
              </a:solidFill>
            </a:endParaRPr>
          </a:p>
          <a:p>
            <a:r>
              <a:rPr lang="ja-JP" altLang="en-US" sz="800" dirty="0">
                <a:solidFill>
                  <a:prstClr val="black"/>
                </a:solidFill>
              </a:rPr>
              <a:t>助言</a:t>
            </a:r>
          </a:p>
        </p:txBody>
      </p:sp>
      <p:sp>
        <p:nvSpPr>
          <p:cNvPr id="103" name="テキスト ボックス 102"/>
          <p:cNvSpPr txBox="1"/>
          <p:nvPr/>
        </p:nvSpPr>
        <p:spPr>
          <a:xfrm>
            <a:off x="835006" y="3212978"/>
            <a:ext cx="430861" cy="596703"/>
          </a:xfrm>
          <a:prstGeom prst="rect">
            <a:avLst/>
          </a:prstGeom>
          <a:noFill/>
        </p:spPr>
        <p:txBody>
          <a:bodyPr vert="eaVert" wrap="square" lIns="91427" tIns="45714" rIns="91427" bIns="45714" rtlCol="0">
            <a:spAutoFit/>
          </a:bodyPr>
          <a:lstStyle/>
          <a:p>
            <a:r>
              <a:rPr lang="ja-JP" altLang="en-US" sz="800" dirty="0">
                <a:solidFill>
                  <a:prstClr val="black"/>
                </a:solidFill>
              </a:rPr>
              <a:t>相談</a:t>
            </a:r>
            <a:endParaRPr lang="en-US" altLang="ja-JP" sz="800" dirty="0">
              <a:solidFill>
                <a:prstClr val="black"/>
              </a:solidFill>
            </a:endParaRPr>
          </a:p>
          <a:p>
            <a:r>
              <a:rPr lang="ja-JP" altLang="en-US" sz="800" dirty="0">
                <a:solidFill>
                  <a:prstClr val="black"/>
                </a:solidFill>
              </a:rPr>
              <a:t>情報提供</a:t>
            </a:r>
          </a:p>
        </p:txBody>
      </p:sp>
      <p:sp>
        <p:nvSpPr>
          <p:cNvPr id="4" name="角丸四角形 3"/>
          <p:cNvSpPr/>
          <p:nvPr/>
        </p:nvSpPr>
        <p:spPr>
          <a:xfrm>
            <a:off x="948432" y="3717028"/>
            <a:ext cx="2636441" cy="789111"/>
          </a:xfrm>
          <a:prstGeom prst="roundRect">
            <a:avLst/>
          </a:prstGeom>
          <a:solidFill>
            <a:schemeClr val="accent6">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ja-JP" altLang="en-US">
              <a:solidFill>
                <a:prstClr val="white"/>
              </a:solidFill>
            </a:endParaRPr>
          </a:p>
        </p:txBody>
      </p:sp>
      <p:pic>
        <p:nvPicPr>
          <p:cNvPr id="83" name="Picture 6" descr="C:\Users\YCHXX\AppData\Local\Microsoft\Windows\Temporary Internet Files\Content.IE5\XBSXZDFH\MC900431614[1].png"/>
          <p:cNvPicPr>
            <a:picLocks noChangeArrowheads="1"/>
          </p:cNvPicPr>
          <p:nvPr/>
        </p:nvPicPr>
        <p:blipFill>
          <a:blip r:embed="rId7" cstate="print"/>
          <a:srcRect/>
          <a:stretch>
            <a:fillRect/>
          </a:stretch>
        </p:blipFill>
        <p:spPr bwMode="auto">
          <a:xfrm>
            <a:off x="1586775" y="3721853"/>
            <a:ext cx="468000" cy="468000"/>
          </a:xfrm>
          <a:prstGeom prst="rect">
            <a:avLst/>
          </a:prstGeom>
          <a:noFill/>
        </p:spPr>
      </p:pic>
      <p:sp>
        <p:nvSpPr>
          <p:cNvPr id="79" name="テキスト ボックス 78"/>
          <p:cNvSpPr txBox="1"/>
          <p:nvPr/>
        </p:nvSpPr>
        <p:spPr>
          <a:xfrm>
            <a:off x="988671" y="4109022"/>
            <a:ext cx="2621977" cy="400097"/>
          </a:xfrm>
          <a:prstGeom prst="rect">
            <a:avLst/>
          </a:prstGeom>
          <a:noFill/>
        </p:spPr>
        <p:txBody>
          <a:bodyPr wrap="square" lIns="91427" tIns="45714" rIns="91427" bIns="45714" rtlCol="0">
            <a:spAutoFit/>
          </a:bodyPr>
          <a:lstStyle/>
          <a:p>
            <a:r>
              <a:rPr lang="ja-JP" altLang="en-US" sz="1000" dirty="0">
                <a:solidFill>
                  <a:prstClr val="black"/>
                </a:solidFill>
              </a:rPr>
              <a:t>医療系＋介護系職員（保健師、看護師、介護福祉士、社会福祉士、精神保健福祉士等）</a:t>
            </a:r>
          </a:p>
        </p:txBody>
      </p:sp>
      <p:sp>
        <p:nvSpPr>
          <p:cNvPr id="56" name="テキスト ボックス 55"/>
          <p:cNvSpPr txBox="1"/>
          <p:nvPr/>
        </p:nvSpPr>
        <p:spPr>
          <a:xfrm>
            <a:off x="1136624" y="3501009"/>
            <a:ext cx="763201" cy="215444"/>
          </a:xfrm>
          <a:prstGeom prst="rect">
            <a:avLst/>
          </a:prstGeom>
          <a:noFill/>
        </p:spPr>
        <p:txBody>
          <a:bodyPr wrap="square" lIns="91427" tIns="45714" rIns="91427" bIns="45714" rtlCol="0">
            <a:spAutoFit/>
          </a:bodyPr>
          <a:lstStyle/>
          <a:p>
            <a:pPr algn="ctr"/>
            <a:r>
              <a:rPr lang="ja-JP" altLang="en-US" sz="800" dirty="0">
                <a:solidFill>
                  <a:prstClr val="black"/>
                </a:solidFill>
              </a:rPr>
              <a:t>訪問担当者</a:t>
            </a:r>
          </a:p>
        </p:txBody>
      </p:sp>
      <p:sp>
        <p:nvSpPr>
          <p:cNvPr id="15" name="テキスト ボックス 14"/>
          <p:cNvSpPr txBox="1"/>
          <p:nvPr/>
        </p:nvSpPr>
        <p:spPr>
          <a:xfrm>
            <a:off x="2500362" y="3436126"/>
            <a:ext cx="430861" cy="596703"/>
          </a:xfrm>
          <a:prstGeom prst="rect">
            <a:avLst/>
          </a:prstGeom>
          <a:noFill/>
        </p:spPr>
        <p:txBody>
          <a:bodyPr vert="eaVert" wrap="square" lIns="91427" tIns="45714" rIns="91427" bIns="45714" rtlCol="0">
            <a:spAutoFit/>
          </a:bodyPr>
          <a:lstStyle/>
          <a:p>
            <a:r>
              <a:rPr lang="ja-JP" altLang="en-US" sz="800" dirty="0">
                <a:solidFill>
                  <a:prstClr val="black"/>
                </a:solidFill>
              </a:rPr>
              <a:t>相談</a:t>
            </a:r>
            <a:endParaRPr lang="en-US" altLang="ja-JP" sz="800" dirty="0">
              <a:solidFill>
                <a:prstClr val="black"/>
              </a:solidFill>
            </a:endParaRPr>
          </a:p>
          <a:p>
            <a:r>
              <a:rPr lang="ja-JP" altLang="en-US" sz="800" dirty="0">
                <a:solidFill>
                  <a:prstClr val="black"/>
                </a:solidFill>
              </a:rPr>
              <a:t>情報提供</a:t>
            </a:r>
          </a:p>
        </p:txBody>
      </p:sp>
      <p:cxnSp>
        <p:nvCxnSpPr>
          <p:cNvPr id="58" name="直線矢印コネクタ 57"/>
          <p:cNvCxnSpPr/>
          <p:nvPr/>
        </p:nvCxnSpPr>
        <p:spPr>
          <a:xfrm>
            <a:off x="2288705" y="3448703"/>
            <a:ext cx="0" cy="3813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857767" y="3436111"/>
            <a:ext cx="430861" cy="341084"/>
          </a:xfrm>
          <a:prstGeom prst="rect">
            <a:avLst/>
          </a:prstGeom>
          <a:noFill/>
        </p:spPr>
        <p:txBody>
          <a:bodyPr vert="eaVert" wrap="square" lIns="91427" tIns="45714" rIns="91427" bIns="45714" rtlCol="0">
            <a:spAutoFit/>
          </a:bodyPr>
          <a:lstStyle/>
          <a:p>
            <a:r>
              <a:rPr lang="ja-JP" altLang="en-US" sz="800" dirty="0">
                <a:solidFill>
                  <a:prstClr val="black"/>
                </a:solidFill>
              </a:rPr>
              <a:t>指導</a:t>
            </a:r>
            <a:endParaRPr lang="en-US" altLang="ja-JP" sz="800" dirty="0">
              <a:solidFill>
                <a:prstClr val="black"/>
              </a:solidFill>
            </a:endParaRPr>
          </a:p>
          <a:p>
            <a:r>
              <a:rPr lang="ja-JP" altLang="en-US" sz="800" dirty="0">
                <a:solidFill>
                  <a:prstClr val="black"/>
                </a:solidFill>
              </a:rPr>
              <a:t>助言</a:t>
            </a:r>
          </a:p>
        </p:txBody>
      </p:sp>
      <p:sp>
        <p:nvSpPr>
          <p:cNvPr id="76" name="加算記号 75"/>
          <p:cNvSpPr/>
          <p:nvPr/>
        </p:nvSpPr>
        <p:spPr>
          <a:xfrm>
            <a:off x="2266820" y="3839638"/>
            <a:ext cx="303934" cy="3094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ja-JP" altLang="en-US">
              <a:solidFill>
                <a:prstClr val="white"/>
              </a:solidFill>
            </a:endParaRPr>
          </a:p>
        </p:txBody>
      </p:sp>
      <p:cxnSp>
        <p:nvCxnSpPr>
          <p:cNvPr id="74" name="直線矢印コネクタ 73"/>
          <p:cNvCxnSpPr/>
          <p:nvPr/>
        </p:nvCxnSpPr>
        <p:spPr>
          <a:xfrm flipV="1">
            <a:off x="2504729" y="3406039"/>
            <a:ext cx="0" cy="3813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81" name="Picture 4" descr="C:\Users\YCHXX\AppData\Local\Microsoft\Windows\Temporary Internet Files\Content.IE5\PZA43NQV\MC900431601[1].png"/>
          <p:cNvPicPr>
            <a:picLocks noChangeArrowheads="1"/>
          </p:cNvPicPr>
          <p:nvPr/>
        </p:nvPicPr>
        <p:blipFill>
          <a:blip r:embed="rId8" cstate="print"/>
          <a:srcRect/>
          <a:stretch>
            <a:fillRect/>
          </a:stretch>
        </p:blipFill>
        <p:spPr bwMode="auto">
          <a:xfrm>
            <a:off x="2869946" y="3720066"/>
            <a:ext cx="468000" cy="468000"/>
          </a:xfrm>
          <a:prstGeom prst="rect">
            <a:avLst/>
          </a:prstGeom>
          <a:noFill/>
        </p:spPr>
      </p:pic>
      <p:sp>
        <p:nvSpPr>
          <p:cNvPr id="54" name="角丸四角形 53"/>
          <p:cNvSpPr/>
          <p:nvPr/>
        </p:nvSpPr>
        <p:spPr>
          <a:xfrm>
            <a:off x="4639420" y="3784499"/>
            <a:ext cx="1839178" cy="800423"/>
          </a:xfrm>
          <a:prstGeom prst="roundRect">
            <a:avLst/>
          </a:prstGeom>
          <a:ln w="190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lIns="91427" tIns="45714" rIns="91427" bIns="45714" rtlCol="0" anchor="ctr"/>
          <a:lstStyle/>
          <a:p>
            <a:pPr algn="ctr"/>
            <a:endParaRPr lang="ja-JP" altLang="en-US">
              <a:solidFill>
                <a:prstClr val="black"/>
              </a:solidFill>
            </a:endParaRPr>
          </a:p>
        </p:txBody>
      </p:sp>
      <p:pic>
        <p:nvPicPr>
          <p:cNvPr id="67" name="Picture 2" descr="C:\Users\YCHXX\AppData\Local\Microsoft\Windows\Temporary Internet Files\Content.IE5\PZA43NQV\MC900442080[1].wmf"/>
          <p:cNvPicPr>
            <a:picLocks noChangeAspect="1" noChangeArrowheads="1"/>
          </p:cNvPicPr>
          <p:nvPr/>
        </p:nvPicPr>
        <p:blipFill>
          <a:blip r:embed="rId9" cstate="print"/>
          <a:srcRect/>
          <a:stretch>
            <a:fillRect/>
          </a:stretch>
        </p:blipFill>
        <p:spPr bwMode="auto">
          <a:xfrm>
            <a:off x="5692208" y="3907885"/>
            <a:ext cx="568260" cy="553612"/>
          </a:xfrm>
          <a:prstGeom prst="rect">
            <a:avLst/>
          </a:prstGeom>
          <a:noFill/>
        </p:spPr>
      </p:pic>
      <p:sp>
        <p:nvSpPr>
          <p:cNvPr id="5" name="正方形/長方形 4"/>
          <p:cNvSpPr/>
          <p:nvPr/>
        </p:nvSpPr>
        <p:spPr>
          <a:xfrm>
            <a:off x="4398510" y="3493995"/>
            <a:ext cx="2321017" cy="1480651"/>
          </a:xfrm>
          <a:prstGeom prst="rect">
            <a:avLst/>
          </a:prstGeom>
          <a:noFill/>
          <a:ln w="6350"/>
        </p:spPr>
        <p:style>
          <a:lnRef idx="2">
            <a:schemeClr val="accent6"/>
          </a:lnRef>
          <a:fillRef idx="1">
            <a:schemeClr val="lt1"/>
          </a:fillRef>
          <a:effectRef idx="0">
            <a:schemeClr val="accent6"/>
          </a:effectRef>
          <a:fontRef idx="minor">
            <a:schemeClr val="dk1"/>
          </a:fontRef>
        </p:style>
        <p:txBody>
          <a:bodyPr lIns="91427" tIns="45714" rIns="91427" bIns="45714" rtlCol="0" anchor="ctr"/>
          <a:lstStyle/>
          <a:p>
            <a:pPr algn="ctr"/>
            <a:endParaRPr kumimoji="1" lang="ja-JP" altLang="en-US"/>
          </a:p>
        </p:txBody>
      </p:sp>
      <p:sp>
        <p:nvSpPr>
          <p:cNvPr id="16" name="テキスト ボックス 15"/>
          <p:cNvSpPr txBox="1"/>
          <p:nvPr/>
        </p:nvSpPr>
        <p:spPr>
          <a:xfrm>
            <a:off x="4629444" y="4762216"/>
            <a:ext cx="595008" cy="215431"/>
          </a:xfrm>
          <a:prstGeom prst="rect">
            <a:avLst/>
          </a:prstGeom>
          <a:noFill/>
        </p:spPr>
        <p:txBody>
          <a:bodyPr wrap="none" lIns="91427" tIns="45714" rIns="91427" bIns="45714" rtlCol="0">
            <a:spAutoFit/>
          </a:bodyPr>
          <a:lstStyle/>
          <a:p>
            <a:r>
              <a:rPr lang="ja-JP" altLang="en-US" sz="800" dirty="0"/>
              <a:t>近隣地域</a:t>
            </a:r>
          </a:p>
        </p:txBody>
      </p:sp>
      <p:pic>
        <p:nvPicPr>
          <p:cNvPr id="73" name="Picture 2" descr="人間,女,女性,高齢者"/>
          <p:cNvPicPr>
            <a:picLocks noChangeAspect="1" noChangeArrowheads="1"/>
          </p:cNvPicPr>
          <p:nvPr/>
        </p:nvPicPr>
        <p:blipFill>
          <a:blip r:embed="rId10" cstate="print"/>
          <a:srcRect/>
          <a:stretch>
            <a:fillRect/>
          </a:stretch>
        </p:blipFill>
        <p:spPr bwMode="auto">
          <a:xfrm>
            <a:off x="4903683" y="3886382"/>
            <a:ext cx="568260" cy="563637"/>
          </a:xfrm>
          <a:prstGeom prst="rect">
            <a:avLst/>
          </a:prstGeom>
          <a:noFill/>
        </p:spPr>
      </p:pic>
      <p:sp>
        <p:nvSpPr>
          <p:cNvPr id="70" name="テキスト ボックス 69"/>
          <p:cNvSpPr txBox="1"/>
          <p:nvPr/>
        </p:nvSpPr>
        <p:spPr>
          <a:xfrm>
            <a:off x="4677176" y="3872054"/>
            <a:ext cx="307750" cy="740486"/>
          </a:xfrm>
          <a:prstGeom prst="rect">
            <a:avLst/>
          </a:prstGeom>
          <a:noFill/>
        </p:spPr>
        <p:txBody>
          <a:bodyPr vert="eaVert" wrap="square" lIns="91427" tIns="45714" rIns="91427" bIns="45714" rtlCol="0">
            <a:spAutoFit/>
          </a:bodyPr>
          <a:lstStyle/>
          <a:p>
            <a:pPr algn="ctr"/>
            <a:r>
              <a:rPr lang="ja-JP" altLang="en-US" sz="800" dirty="0">
                <a:solidFill>
                  <a:prstClr val="black"/>
                </a:solidFill>
              </a:rPr>
              <a:t>本人</a:t>
            </a:r>
          </a:p>
        </p:txBody>
      </p:sp>
      <p:sp>
        <p:nvSpPr>
          <p:cNvPr id="71" name="テキスト ボックス 70"/>
          <p:cNvSpPr txBox="1"/>
          <p:nvPr/>
        </p:nvSpPr>
        <p:spPr>
          <a:xfrm>
            <a:off x="6214247" y="3866745"/>
            <a:ext cx="307750" cy="739616"/>
          </a:xfrm>
          <a:prstGeom prst="rect">
            <a:avLst/>
          </a:prstGeom>
          <a:noFill/>
        </p:spPr>
        <p:txBody>
          <a:bodyPr vert="eaVert" wrap="square" lIns="91427" tIns="45714" rIns="91427" bIns="45714" rtlCol="0">
            <a:spAutoFit/>
          </a:bodyPr>
          <a:lstStyle/>
          <a:p>
            <a:pPr algn="ctr"/>
            <a:r>
              <a:rPr lang="ja-JP" altLang="en-US" sz="800" dirty="0">
                <a:solidFill>
                  <a:prstClr val="black"/>
                </a:solidFill>
              </a:rPr>
              <a:t>家族</a:t>
            </a:r>
          </a:p>
        </p:txBody>
      </p:sp>
      <p:pic>
        <p:nvPicPr>
          <p:cNvPr id="75" name="Picture 14"/>
          <p:cNvPicPr>
            <a:picLocks noChangeArrowheads="1"/>
          </p:cNvPicPr>
          <p:nvPr/>
        </p:nvPicPr>
        <p:blipFill>
          <a:blip r:embed="rId6" cstate="print"/>
          <a:srcRect/>
          <a:stretch>
            <a:fillRect/>
          </a:stretch>
        </p:blipFill>
        <p:spPr bwMode="auto">
          <a:xfrm>
            <a:off x="6631321" y="2600984"/>
            <a:ext cx="612000" cy="684000"/>
          </a:xfrm>
          <a:prstGeom prst="rect">
            <a:avLst/>
          </a:prstGeom>
          <a:noFill/>
          <a:ln w="25400">
            <a:noFill/>
            <a:prstDash val="sysDash"/>
            <a:miter lim="800000"/>
            <a:headEnd/>
            <a:tailEnd/>
          </a:ln>
          <a:effectLst/>
        </p:spPr>
      </p:pic>
      <p:sp>
        <p:nvSpPr>
          <p:cNvPr id="28" name="正方形/長方形 27"/>
          <p:cNvSpPr/>
          <p:nvPr/>
        </p:nvSpPr>
        <p:spPr>
          <a:xfrm rot="5400000">
            <a:off x="1086835" y="1550566"/>
            <a:ext cx="2328065" cy="3676178"/>
          </a:xfrm>
          <a:prstGeom prst="corner">
            <a:avLst>
              <a:gd name="adj1" fmla="val 139242"/>
              <a:gd name="adj2" fmla="val 42744"/>
            </a:avLst>
          </a:prstGeom>
          <a:noFill/>
        </p:spPr>
        <p:style>
          <a:lnRef idx="2">
            <a:schemeClr val="accent2"/>
          </a:lnRef>
          <a:fillRef idx="1">
            <a:schemeClr val="lt1"/>
          </a:fillRef>
          <a:effectRef idx="0">
            <a:schemeClr val="accent2"/>
          </a:effectRef>
          <a:fontRef idx="minor">
            <a:schemeClr val="dk1"/>
          </a:fontRef>
        </p:style>
        <p:txBody>
          <a:bodyPr lIns="91427" tIns="45714" rIns="91427" bIns="45714" rtlCol="0" anchor="ctr"/>
          <a:lstStyle/>
          <a:p>
            <a:pPr algn="ctr"/>
            <a:endParaRPr kumimoji="1" lang="ja-JP" altLang="en-US"/>
          </a:p>
        </p:txBody>
      </p:sp>
      <p:sp>
        <p:nvSpPr>
          <p:cNvPr id="30" name="L 字 29"/>
          <p:cNvSpPr/>
          <p:nvPr/>
        </p:nvSpPr>
        <p:spPr>
          <a:xfrm>
            <a:off x="352570" y="4974644"/>
            <a:ext cx="3736383" cy="788816"/>
          </a:xfrm>
          <a:prstGeom prst="corner">
            <a:avLst>
              <a:gd name="adj1" fmla="val 59710"/>
              <a:gd name="adj2" fmla="val 413369"/>
            </a:avLst>
          </a:prstGeom>
          <a:noFill/>
        </p:spPr>
        <p:style>
          <a:lnRef idx="2">
            <a:schemeClr val="accent1"/>
          </a:lnRef>
          <a:fillRef idx="1">
            <a:schemeClr val="lt1"/>
          </a:fillRef>
          <a:effectRef idx="0">
            <a:schemeClr val="accent1"/>
          </a:effectRef>
          <a:fontRef idx="minor">
            <a:schemeClr val="dk1"/>
          </a:fontRef>
        </p:style>
        <p:txBody>
          <a:bodyPr lIns="91427" tIns="45714" rIns="91427" bIns="45714" rtlCol="0" anchor="ctr"/>
          <a:lstStyle/>
          <a:p>
            <a:pPr algn="ctr"/>
            <a:endParaRPr kumimoji="1" lang="ja-JP" altLang="en-US"/>
          </a:p>
        </p:txBody>
      </p:sp>
      <p:sp>
        <p:nvSpPr>
          <p:cNvPr id="85" name="テキスト ボックス 84"/>
          <p:cNvSpPr txBox="1"/>
          <p:nvPr/>
        </p:nvSpPr>
        <p:spPr>
          <a:xfrm>
            <a:off x="3418390" y="4319526"/>
            <a:ext cx="1380155" cy="245730"/>
          </a:xfrm>
          <a:prstGeom prst="rect">
            <a:avLst/>
          </a:prstGeom>
          <a:noFill/>
        </p:spPr>
        <p:txBody>
          <a:bodyPr wrap="square" lIns="91427" tIns="45714" rIns="91427" bIns="45714" rtlCol="0">
            <a:spAutoFit/>
          </a:bodyPr>
          <a:lstStyle/>
          <a:p>
            <a:pPr algn="r"/>
            <a:r>
              <a:rPr lang="ja-JP" altLang="en-US" sz="1000" dirty="0">
                <a:solidFill>
                  <a:prstClr val="black"/>
                </a:solidFill>
              </a:rPr>
              <a:t>訪問</a:t>
            </a:r>
            <a:r>
              <a:rPr lang="ja-JP" altLang="en-US" sz="1000" dirty="0"/>
              <a:t>（観察・評価）</a:t>
            </a:r>
          </a:p>
        </p:txBody>
      </p:sp>
      <p:cxnSp>
        <p:nvCxnSpPr>
          <p:cNvPr id="49" name="カギ線コネクタ 48"/>
          <p:cNvCxnSpPr>
            <a:stCxn id="38" idx="1"/>
          </p:cNvCxnSpPr>
          <p:nvPr/>
        </p:nvCxnSpPr>
        <p:spPr>
          <a:xfrm rot="10800000" flipV="1">
            <a:off x="776588" y="3096054"/>
            <a:ext cx="864089" cy="1594060"/>
          </a:xfrm>
          <a:prstGeom prst="bentConnector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カギ線コネクタ 110"/>
          <p:cNvCxnSpPr/>
          <p:nvPr/>
        </p:nvCxnSpPr>
        <p:spPr>
          <a:xfrm rot="5400000" flipH="1" flipV="1">
            <a:off x="497675" y="3572356"/>
            <a:ext cx="1479786" cy="740006"/>
          </a:xfrm>
          <a:prstGeom prst="bentConnector3">
            <a:avLst>
              <a:gd name="adj1" fmla="val 99563"/>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7171064" y="2705595"/>
            <a:ext cx="604450" cy="246209"/>
          </a:xfrm>
          <a:prstGeom prst="rect">
            <a:avLst/>
          </a:prstGeom>
          <a:noFill/>
        </p:spPr>
        <p:txBody>
          <a:bodyPr wrap="square" lIns="91427" tIns="45714" rIns="91427" bIns="45714" rtlCol="0">
            <a:spAutoFit/>
          </a:bodyPr>
          <a:lstStyle/>
          <a:p>
            <a:r>
              <a:rPr lang="ja-JP" altLang="en-US" sz="1000" dirty="0">
                <a:solidFill>
                  <a:prstClr val="black"/>
                </a:solidFill>
              </a:rPr>
              <a:t>専門医</a:t>
            </a:r>
            <a:endParaRPr lang="en-US" altLang="ja-JP" sz="1000" dirty="0">
              <a:solidFill>
                <a:prstClr val="black"/>
              </a:solidFill>
            </a:endParaRPr>
          </a:p>
        </p:txBody>
      </p:sp>
      <p:sp>
        <p:nvSpPr>
          <p:cNvPr id="72" name="左右矢印 71"/>
          <p:cNvSpPr/>
          <p:nvPr/>
        </p:nvSpPr>
        <p:spPr>
          <a:xfrm rot="5400000">
            <a:off x="6088594" y="3444396"/>
            <a:ext cx="468000" cy="252000"/>
          </a:xfrm>
          <a:prstGeom prst="leftRightArrow">
            <a:avLst/>
          </a:prstGeom>
          <a:solidFill>
            <a:srgbClr val="FFC000"/>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ja-JP" altLang="en-US">
              <a:solidFill>
                <a:prstClr val="white"/>
              </a:solidFill>
            </a:endParaRPr>
          </a:p>
        </p:txBody>
      </p:sp>
      <p:sp>
        <p:nvSpPr>
          <p:cNvPr id="78" name="左右矢印 77"/>
          <p:cNvSpPr/>
          <p:nvPr/>
        </p:nvSpPr>
        <p:spPr>
          <a:xfrm rot="5400000">
            <a:off x="5952556" y="4661800"/>
            <a:ext cx="504000" cy="342856"/>
          </a:xfrm>
          <a:prstGeom prst="leftRightArrow">
            <a:avLst/>
          </a:prstGeom>
          <a:solidFill>
            <a:srgbClr val="FFC000"/>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ja-JP" altLang="en-US">
              <a:solidFill>
                <a:prstClr val="white"/>
              </a:solidFill>
            </a:endParaRPr>
          </a:p>
        </p:txBody>
      </p:sp>
      <p:cxnSp>
        <p:nvCxnSpPr>
          <p:cNvPr id="37" name="直線矢印コネクタ 36"/>
          <p:cNvCxnSpPr/>
          <p:nvPr/>
        </p:nvCxnSpPr>
        <p:spPr>
          <a:xfrm flipH="1">
            <a:off x="3584866" y="3043147"/>
            <a:ext cx="3096000" cy="0"/>
          </a:xfrm>
          <a:prstGeom prst="straightConnector1">
            <a:avLst/>
          </a:prstGeom>
          <a:ln w="19050">
            <a:prstDash val="dash"/>
            <a:tailEnd type="arrow"/>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5062272" y="3029900"/>
            <a:ext cx="466768" cy="261598"/>
          </a:xfrm>
          <a:prstGeom prst="rect">
            <a:avLst/>
          </a:prstGeom>
          <a:noFill/>
        </p:spPr>
        <p:txBody>
          <a:bodyPr wrap="none" lIns="91427" tIns="45714" rIns="91427" bIns="45714" rtlCol="0">
            <a:spAutoFit/>
          </a:bodyPr>
          <a:lstStyle/>
          <a:p>
            <a:r>
              <a:rPr lang="ja-JP" altLang="en-US" sz="1100" dirty="0"/>
              <a:t>派遣</a:t>
            </a:r>
          </a:p>
        </p:txBody>
      </p:sp>
      <p:sp>
        <p:nvSpPr>
          <p:cNvPr id="105" name="テキスト ボックス 104"/>
          <p:cNvSpPr txBox="1"/>
          <p:nvPr/>
        </p:nvSpPr>
        <p:spPr>
          <a:xfrm>
            <a:off x="6303142" y="4708457"/>
            <a:ext cx="1101557" cy="261598"/>
          </a:xfrm>
          <a:prstGeom prst="rect">
            <a:avLst/>
          </a:prstGeom>
          <a:noFill/>
        </p:spPr>
        <p:txBody>
          <a:bodyPr wrap="none" lIns="91427" tIns="45714" rIns="91427" bIns="45714" rtlCol="0">
            <a:spAutoFit/>
          </a:bodyPr>
          <a:lstStyle/>
          <a:p>
            <a:r>
              <a:rPr lang="ja-JP" altLang="en-US" sz="1100" dirty="0"/>
              <a:t>日常</a:t>
            </a:r>
            <a:r>
              <a:rPr lang="ja-JP" altLang="en-US" sz="1100" dirty="0" smtClean="0"/>
              <a:t>診療・相談</a:t>
            </a:r>
            <a:endParaRPr lang="ja-JP" altLang="en-US" sz="1100" dirty="0"/>
          </a:p>
        </p:txBody>
      </p:sp>
      <p:sp>
        <p:nvSpPr>
          <p:cNvPr id="106" name="テキスト ボックス 105"/>
          <p:cNvSpPr txBox="1"/>
          <p:nvPr/>
        </p:nvSpPr>
        <p:spPr>
          <a:xfrm>
            <a:off x="6376006" y="3449746"/>
            <a:ext cx="819429" cy="261598"/>
          </a:xfrm>
          <a:prstGeom prst="rect">
            <a:avLst/>
          </a:prstGeom>
          <a:noFill/>
        </p:spPr>
        <p:txBody>
          <a:bodyPr wrap="none" lIns="91427" tIns="45714" rIns="91427" bIns="45714" rtlCol="0">
            <a:spAutoFit/>
          </a:bodyPr>
          <a:lstStyle/>
          <a:p>
            <a:r>
              <a:rPr lang="ja-JP" altLang="en-US" sz="1100" dirty="0" smtClean="0"/>
              <a:t>診療・相談</a:t>
            </a:r>
            <a:endParaRPr lang="ja-JP" altLang="en-US" sz="1100" dirty="0"/>
          </a:p>
        </p:txBody>
      </p:sp>
      <p:sp>
        <p:nvSpPr>
          <p:cNvPr id="8" name="右矢印 7"/>
          <p:cNvSpPr/>
          <p:nvPr/>
        </p:nvSpPr>
        <p:spPr>
          <a:xfrm>
            <a:off x="4180260" y="2060852"/>
            <a:ext cx="200799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kumimoji="1" lang="ja-JP" altLang="en-US"/>
          </a:p>
        </p:txBody>
      </p:sp>
      <p:sp>
        <p:nvSpPr>
          <p:cNvPr id="84" name="右矢印 83"/>
          <p:cNvSpPr/>
          <p:nvPr/>
        </p:nvSpPr>
        <p:spPr>
          <a:xfrm rot="10800000">
            <a:off x="4160929" y="2420887"/>
            <a:ext cx="200799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kumimoji="1" lang="ja-JP" altLang="en-US"/>
          </a:p>
        </p:txBody>
      </p:sp>
      <p:sp>
        <p:nvSpPr>
          <p:cNvPr id="87" name="右矢印 86"/>
          <p:cNvSpPr/>
          <p:nvPr/>
        </p:nvSpPr>
        <p:spPr>
          <a:xfrm rot="16200000">
            <a:off x="8239607" y="3926815"/>
            <a:ext cx="61678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kumimoji="1" lang="ja-JP" altLang="en-US"/>
          </a:p>
        </p:txBody>
      </p:sp>
      <p:sp>
        <p:nvSpPr>
          <p:cNvPr id="100" name="右矢印 99"/>
          <p:cNvSpPr/>
          <p:nvPr/>
        </p:nvSpPr>
        <p:spPr>
          <a:xfrm rot="5400000">
            <a:off x="7973009" y="3968101"/>
            <a:ext cx="61678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kumimoji="1" lang="ja-JP" altLang="en-US"/>
          </a:p>
        </p:txBody>
      </p:sp>
      <p:sp>
        <p:nvSpPr>
          <p:cNvPr id="101" name="右矢印 100"/>
          <p:cNvSpPr/>
          <p:nvPr/>
        </p:nvSpPr>
        <p:spPr>
          <a:xfrm rot="10800000">
            <a:off x="4180760" y="5559130"/>
            <a:ext cx="1836798" cy="212865"/>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kumimoji="1" lang="ja-JP" altLang="en-US"/>
          </a:p>
        </p:txBody>
      </p:sp>
      <p:sp>
        <p:nvSpPr>
          <p:cNvPr id="107" name="右矢印 106"/>
          <p:cNvSpPr/>
          <p:nvPr/>
        </p:nvSpPr>
        <p:spPr>
          <a:xfrm>
            <a:off x="4196348" y="5229293"/>
            <a:ext cx="1836798" cy="212865"/>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kumimoji="1" lang="ja-JP" altLang="en-US"/>
          </a:p>
        </p:txBody>
      </p:sp>
      <p:sp>
        <p:nvSpPr>
          <p:cNvPr id="109" name="テキスト ボックス 108"/>
          <p:cNvSpPr txBox="1"/>
          <p:nvPr/>
        </p:nvSpPr>
        <p:spPr>
          <a:xfrm>
            <a:off x="4160957" y="3959478"/>
            <a:ext cx="626991" cy="245730"/>
          </a:xfrm>
          <a:prstGeom prst="rect">
            <a:avLst/>
          </a:prstGeom>
          <a:noFill/>
        </p:spPr>
        <p:txBody>
          <a:bodyPr wrap="square" lIns="91427" tIns="45714" rIns="91427" bIns="45714" rtlCol="0">
            <a:spAutoFit/>
          </a:bodyPr>
          <a:lstStyle/>
          <a:p>
            <a:r>
              <a:rPr lang="ja-JP" altLang="en-US" sz="1000" dirty="0">
                <a:solidFill>
                  <a:prstClr val="black"/>
                </a:solidFill>
              </a:rPr>
              <a:t>相談</a:t>
            </a:r>
          </a:p>
        </p:txBody>
      </p:sp>
      <p:sp>
        <p:nvSpPr>
          <p:cNvPr id="110" name="右矢印 109"/>
          <p:cNvSpPr/>
          <p:nvPr/>
        </p:nvSpPr>
        <p:spPr>
          <a:xfrm rot="10800000">
            <a:off x="3619851" y="3789048"/>
            <a:ext cx="106833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kumimoji="1" lang="ja-JP" altLang="en-US"/>
          </a:p>
        </p:txBody>
      </p:sp>
      <p:sp>
        <p:nvSpPr>
          <p:cNvPr id="112" name="右矢印 111"/>
          <p:cNvSpPr/>
          <p:nvPr/>
        </p:nvSpPr>
        <p:spPr>
          <a:xfrm>
            <a:off x="3619851" y="4149083"/>
            <a:ext cx="1068334" cy="216024"/>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kumimoji="1" lang="ja-JP" altLang="en-US"/>
          </a:p>
        </p:txBody>
      </p:sp>
      <p:sp>
        <p:nvSpPr>
          <p:cNvPr id="92"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14</a:t>
            </a:r>
            <a:endParaRPr lang="ja-JP" altLang="en-US" sz="1800" b="1" dirty="0">
              <a:solidFill>
                <a:prstClr val="black"/>
              </a:solidFill>
              <a:latin typeface="+mn-ea"/>
            </a:endParaRPr>
          </a:p>
        </p:txBody>
      </p:sp>
    </p:spTree>
    <p:extLst>
      <p:ext uri="{BB962C8B-B14F-4D97-AF65-F5344CB8AC3E}">
        <p14:creationId xmlns:p14="http://schemas.microsoft.com/office/powerpoint/2010/main" val="484303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95800" y="404664"/>
            <a:ext cx="9044021" cy="2123658"/>
          </a:xfrm>
          <a:prstGeom prst="rect">
            <a:avLst/>
          </a:prstGeom>
          <a:noFill/>
        </p:spPr>
        <p:txBody>
          <a:bodyPr wrap="square" rtlCol="0">
            <a:spAutoFit/>
          </a:bodyPr>
          <a:lstStyle/>
          <a:p>
            <a:pPr marL="144000" indent="-174625" algn="just"/>
            <a:r>
              <a:rPr lang="ja-JP" altLang="en-US" sz="1400" dirty="0">
                <a:solidFill>
                  <a:prstClr val="black"/>
                </a:solidFill>
              </a:rPr>
              <a:t>○　「地域ケア会議」（地域包括支援センター及び市町村レベルの会議）については、地域包括ケアシステムの実現のための有効なツールであり、更に取組を進めることが必要。</a:t>
            </a:r>
            <a:endParaRPr lang="en-US" altLang="ja-JP" sz="1400" dirty="0">
              <a:solidFill>
                <a:prstClr val="black"/>
              </a:solidFill>
            </a:endParaRPr>
          </a:p>
          <a:p>
            <a:pPr marL="144000" indent="-174625" algn="just">
              <a:spcBef>
                <a:spcPts val="600"/>
              </a:spcBef>
            </a:pPr>
            <a:r>
              <a:rPr lang="ja-JP" altLang="en-US" sz="1400" dirty="0">
                <a:solidFill>
                  <a:prstClr val="black"/>
                </a:solidFill>
              </a:rPr>
              <a:t>○　具体的には、</a:t>
            </a:r>
            <a:r>
              <a:rPr lang="ja-JP" altLang="en-US" sz="1400" u="sng" dirty="0">
                <a:solidFill>
                  <a:prstClr val="black"/>
                </a:solidFill>
              </a:rPr>
              <a:t>個別事例の検討を通じて、多職種協働によるケアマネジメント</a:t>
            </a:r>
            <a:r>
              <a:rPr lang="ja-JP" altLang="en-US" sz="1400" u="sng" dirty="0"/>
              <a:t>支援等</a:t>
            </a:r>
            <a:r>
              <a:rPr lang="ja-JP" altLang="en-US" sz="1400" dirty="0"/>
              <a:t>を行うとともに、</a:t>
            </a:r>
            <a:r>
              <a:rPr lang="ja-JP" altLang="en-US" sz="1400" u="sng" dirty="0"/>
              <a:t>地域づくり・政策形成等</a:t>
            </a:r>
            <a:r>
              <a:rPr lang="ja-JP" altLang="en-US" sz="1400" dirty="0"/>
              <a:t>につなげるなど、実効性あるものとして定着・普及させる。</a:t>
            </a:r>
            <a:endParaRPr lang="en-US" altLang="ja-JP" sz="1400" dirty="0"/>
          </a:p>
          <a:p>
            <a:pPr marL="144000" indent="-174625" algn="just">
              <a:spcBef>
                <a:spcPts val="600"/>
              </a:spcBef>
            </a:pPr>
            <a:r>
              <a:rPr lang="ja-JP" altLang="en-US" sz="1400" dirty="0"/>
              <a:t>○　このため、これまで通知に位置づけられていた地域ケア会議について、介護保険法で</a:t>
            </a:r>
            <a:r>
              <a:rPr lang="ja-JP" altLang="en-US" sz="1400" u="sng" dirty="0"/>
              <a:t>制度的に位置づける。</a:t>
            </a:r>
            <a:endParaRPr lang="en-US" altLang="ja-JP" sz="1400" u="sng" dirty="0"/>
          </a:p>
          <a:p>
            <a:pPr marL="358775" indent="-174625" algn="just"/>
            <a:r>
              <a:rPr lang="ja-JP" altLang="en-US" sz="1200" dirty="0" smtClean="0">
                <a:latin typeface="HG丸ｺﾞｼｯｸM-PRO" panose="020F0600000000000000" pitchFamily="50" charset="-128"/>
                <a:ea typeface="HG丸ｺﾞｼｯｸM-PRO" panose="020F0600000000000000" pitchFamily="50" charset="-128"/>
              </a:rPr>
              <a:t>・適切</a:t>
            </a:r>
            <a:r>
              <a:rPr lang="ja-JP" altLang="en-US" sz="1200" dirty="0">
                <a:latin typeface="HG丸ｺﾞｼｯｸM-PRO" panose="020F0600000000000000" pitchFamily="50" charset="-128"/>
                <a:ea typeface="HG丸ｺﾞｼｯｸM-PRO" panose="020F0600000000000000" pitchFamily="50" charset="-128"/>
              </a:rPr>
              <a:t>な支援を図るために必要な</a:t>
            </a:r>
            <a:r>
              <a:rPr lang="ja-JP" altLang="en-US" sz="1200" u="sng" dirty="0">
                <a:latin typeface="HG丸ｺﾞｼｯｸM-PRO" panose="020F0600000000000000" pitchFamily="50" charset="-128"/>
                <a:ea typeface="HG丸ｺﾞｼｯｸM-PRO" panose="020F0600000000000000" pitchFamily="50" charset="-128"/>
              </a:rPr>
              <a:t>検討を行う</a:t>
            </a:r>
            <a:r>
              <a:rPr lang="ja-JP" altLang="en-US" sz="1200" dirty="0">
                <a:latin typeface="HG丸ｺﾞｼｯｸM-PRO" panose="020F0600000000000000" pitchFamily="50" charset="-128"/>
                <a:ea typeface="HG丸ｺﾞｼｯｸM-PRO" panose="020F0600000000000000" pitchFamily="50" charset="-128"/>
              </a:rPr>
              <a:t>とともに、地域において自立した日常生活を営むために必要な支援体制に関する</a:t>
            </a:r>
            <a:r>
              <a:rPr lang="ja-JP" altLang="en-US" sz="1200" u="sng" dirty="0">
                <a:latin typeface="HG丸ｺﾞｼｯｸM-PRO" panose="020F0600000000000000" pitchFamily="50" charset="-128"/>
                <a:ea typeface="HG丸ｺﾞｼｯｸM-PRO" panose="020F0600000000000000" pitchFamily="50" charset="-128"/>
              </a:rPr>
              <a:t>検討を行う</a:t>
            </a:r>
            <a:r>
              <a:rPr lang="ja-JP" altLang="en-US" sz="1200" dirty="0">
                <a:latin typeface="HG丸ｺﾞｼｯｸM-PRO" panose="020F0600000000000000" pitchFamily="50" charset="-128"/>
                <a:ea typeface="HG丸ｺﾞｼｯｸM-PRO" panose="020F0600000000000000" pitchFamily="50" charset="-128"/>
              </a:rPr>
              <a:t>ものとして位置づけ</a:t>
            </a:r>
            <a:endParaRPr lang="en-US" altLang="ja-JP" sz="1200" dirty="0">
              <a:latin typeface="HG丸ｺﾞｼｯｸM-PRO" panose="020F0600000000000000" pitchFamily="50" charset="-128"/>
              <a:ea typeface="HG丸ｺﾞｼｯｸM-PRO" panose="020F0600000000000000" pitchFamily="50" charset="-128"/>
            </a:endParaRPr>
          </a:p>
          <a:p>
            <a:pPr marL="174625" indent="-174625" algn="just"/>
            <a:r>
              <a:rPr lang="ja-JP" altLang="en-US" sz="14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・市町村</a:t>
            </a:r>
            <a:r>
              <a:rPr lang="ja-JP" altLang="en-US" sz="1200" dirty="0">
                <a:latin typeface="HG丸ｺﾞｼｯｸM-PRO" panose="020F0600000000000000" pitchFamily="50" charset="-128"/>
                <a:ea typeface="HG丸ｺﾞｼｯｸM-PRO" panose="020F0600000000000000" pitchFamily="50" charset="-128"/>
              </a:rPr>
              <a:t>が地域ケア会議を行うよう努めなければならない旨を規定</a:t>
            </a:r>
            <a:endParaRPr lang="en-US" altLang="ja-JP" sz="1200" dirty="0">
              <a:latin typeface="HG丸ｺﾞｼｯｸM-PRO" panose="020F0600000000000000" pitchFamily="50" charset="-128"/>
              <a:ea typeface="HG丸ｺﾞｼｯｸM-PRO" panose="020F0600000000000000" pitchFamily="50" charset="-128"/>
            </a:endParaRPr>
          </a:p>
          <a:p>
            <a:pPr marL="360363" indent="-360363" algn="dist"/>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・地域</a:t>
            </a:r>
            <a:r>
              <a:rPr lang="ja-JP" altLang="en-US" sz="1200" dirty="0">
                <a:latin typeface="HG丸ｺﾞｼｯｸM-PRO" panose="020F0600000000000000" pitchFamily="50" charset="-128"/>
                <a:ea typeface="HG丸ｺﾞｼｯｸM-PRO" panose="020F0600000000000000" pitchFamily="50" charset="-128"/>
              </a:rPr>
              <a:t>ケア</a:t>
            </a:r>
            <a:r>
              <a:rPr lang="ja-JP" altLang="en-US" sz="1200" dirty="0" smtClean="0">
                <a:latin typeface="HG丸ｺﾞｼｯｸM-PRO" panose="020F0600000000000000" pitchFamily="50" charset="-128"/>
                <a:ea typeface="HG丸ｺﾞｼｯｸM-PRO" panose="020F0600000000000000" pitchFamily="50" charset="-128"/>
              </a:rPr>
              <a:t>会議参加者に</a:t>
            </a:r>
            <a:r>
              <a:rPr lang="ja-JP" altLang="en-US" sz="1200" dirty="0">
                <a:latin typeface="HG丸ｺﾞｼｯｸM-PRO" panose="020F0600000000000000" pitchFamily="50" charset="-128"/>
                <a:ea typeface="HG丸ｺﾞｼｯｸM-PRO" panose="020F0600000000000000" pitchFamily="50" charset="-128"/>
              </a:rPr>
              <a:t>対する守秘義務を規定、関係者の出席や資料・情報の提供など地域ケア会議の円滑な実施が</a:t>
            </a:r>
            <a:r>
              <a:rPr lang="ja-JP" altLang="en-US" sz="1200" dirty="0" smtClean="0">
                <a:latin typeface="HG丸ｺﾞｼｯｸM-PRO" panose="020F0600000000000000" pitchFamily="50" charset="-128"/>
                <a:ea typeface="HG丸ｺﾞｼｯｸM-PRO" panose="020F0600000000000000" pitchFamily="50" charset="-128"/>
              </a:rPr>
              <a:t>可能　 等</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　</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1402929" y="2879113"/>
            <a:ext cx="7080580" cy="3976577"/>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674089" y="3102213"/>
            <a:ext cx="6721176" cy="2141572"/>
          </a:xfrm>
          <a:prstGeom prst="roundRect">
            <a:avLst>
              <a:gd name="adj" fmla="val 12422"/>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265113"/>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1200" dirty="0">
                <a:latin typeface="ＭＳ ゴシック" pitchFamily="49" charset="-128"/>
                <a:ea typeface="ＭＳ ゴシック" pitchFamily="49" charset="-128"/>
                <a:cs typeface="ＭＳ Ｐゴシック" pitchFamily="50" charset="-128"/>
              </a:rPr>
              <a:t>地域包括支援</a:t>
            </a:r>
            <a:r>
              <a:rPr lang="ja-JP" altLang="en-US" sz="1200" dirty="0" smtClean="0">
                <a:latin typeface="ＭＳ ゴシック" pitchFamily="49" charset="-128"/>
                <a:ea typeface="ＭＳ ゴシック" pitchFamily="49" charset="-128"/>
                <a:cs typeface="ＭＳ Ｐゴシック" pitchFamily="50" charset="-128"/>
              </a:rPr>
              <a:t>センターが開催</a:t>
            </a:r>
            <a:endParaRPr lang="en-US" altLang="ja-JP" sz="1200" dirty="0" smtClean="0">
              <a:latin typeface="ＭＳ ゴシック" pitchFamily="49" charset="-128"/>
              <a:ea typeface="ＭＳ ゴシック" pitchFamily="49" charset="-128"/>
              <a:cs typeface="ＭＳ Ｐゴシック" pitchFamily="50" charset="-128"/>
            </a:endParaRPr>
          </a:p>
          <a:p>
            <a:pPr marL="444500" indent="-265113"/>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①</a:t>
            </a:r>
            <a:r>
              <a:rPr lang="ja-JP" altLang="en-US" sz="1200" dirty="0">
                <a:solidFill>
                  <a:prstClr val="black"/>
                </a:solidFill>
                <a:latin typeface="ＭＳ ゴシック" pitchFamily="49" charset="-128"/>
                <a:ea typeface="ＭＳ ゴシック" pitchFamily="49" charset="-128"/>
                <a:cs typeface="ＭＳ Ｐゴシック" pitchFamily="50" charset="-128"/>
              </a:rPr>
              <a:t>地域支援ネットワークの構築</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②</a:t>
            </a:r>
            <a:r>
              <a:rPr lang="ja-JP" altLang="en-US" sz="1200" dirty="0">
                <a:solidFill>
                  <a:prstClr val="black"/>
                </a:solidFill>
                <a:latin typeface="ＭＳ ゴシック" pitchFamily="49" charset="-128"/>
                <a:ea typeface="ＭＳ ゴシック" pitchFamily="49" charset="-128"/>
                <a:cs typeface="ＭＳ Ｐゴシック" pitchFamily="50" charset="-128"/>
              </a:rPr>
              <a:t>高齢者の自立支援に資するケアマネジメント支援</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③</a:t>
            </a:r>
            <a:r>
              <a:rPr lang="ja-JP" altLang="en-US" sz="1200" dirty="0">
                <a:solidFill>
                  <a:prstClr val="black"/>
                </a:solidFill>
                <a:latin typeface="ＭＳ ゴシック" pitchFamily="49" charset="-128"/>
                <a:ea typeface="ＭＳ ゴシック" pitchFamily="49" charset="-128"/>
                <a:cs typeface="ＭＳ Ｐゴシック" pitchFamily="50" charset="-128"/>
              </a:rPr>
              <a:t>地域課題の</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把握</a:t>
            </a:r>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a:t>
            </a:r>
            <a:r>
              <a:rPr lang="ja-JP" altLang="en-US" sz="1200" dirty="0">
                <a:solidFill>
                  <a:prstClr val="black"/>
                </a:solidFill>
                <a:latin typeface="ＭＳ ゴシック" pitchFamily="49" charset="-128"/>
                <a:ea typeface="ＭＳ ゴシック" pitchFamily="49" charset="-128"/>
                <a:cs typeface="ＭＳ Ｐゴシック" pitchFamily="50" charset="-128"/>
              </a:rPr>
              <a:t>を行う</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84138" indent="-84138" algn="just"/>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en-US" altLang="ja-JP" sz="1200" dirty="0" smtClean="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幅広い視点から、直接</a:t>
            </a:r>
            <a:r>
              <a:rPr lang="ja-JP" altLang="en-US" sz="1200" dirty="0">
                <a:latin typeface="HG丸ｺﾞｼｯｸM-PRO" pitchFamily="50" charset="-128"/>
                <a:ea typeface="HG丸ｺﾞｼｯｸM-PRO" pitchFamily="50" charset="-128"/>
                <a:cs typeface="ＭＳ Ｐゴシック" pitchFamily="50" charset="-128"/>
              </a:rPr>
              <a:t>サービス提供に</a:t>
            </a:r>
            <a:r>
              <a:rPr lang="ja-JP" altLang="en-US" sz="1200" dirty="0" smtClean="0">
                <a:latin typeface="HG丸ｺﾞｼｯｸM-PRO" pitchFamily="50" charset="-128"/>
                <a:ea typeface="HG丸ｺﾞｼｯｸM-PRO" pitchFamily="50" charset="-128"/>
                <a:cs typeface="ＭＳ Ｐゴシック" pitchFamily="50" charset="-128"/>
              </a:rPr>
              <a:t>当たらない</a:t>
            </a:r>
            <a:endParaRPr lang="en-US" altLang="ja-JP" sz="1200" dirty="0" smtClean="0">
              <a:latin typeface="HG丸ｺﾞｼｯｸM-PRO" pitchFamily="50" charset="-128"/>
              <a:ea typeface="HG丸ｺﾞｼｯｸM-PRO" pitchFamily="50" charset="-128"/>
              <a:cs typeface="ＭＳ Ｐゴシック" pitchFamily="50" charset="-128"/>
            </a:endParaRPr>
          </a:p>
          <a:p>
            <a:pPr marL="273050" indent="-273050"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専門</a:t>
            </a:r>
            <a:r>
              <a:rPr lang="ja-JP" altLang="en-US" sz="1200" dirty="0">
                <a:latin typeface="HG丸ｺﾞｼｯｸM-PRO" pitchFamily="50" charset="-128"/>
                <a:ea typeface="HG丸ｺﾞｼｯｸM-PRO" pitchFamily="50" charset="-128"/>
                <a:cs typeface="ＭＳ Ｐゴシック" pitchFamily="50" charset="-128"/>
              </a:rPr>
              <a:t>職種も</a:t>
            </a:r>
            <a:r>
              <a:rPr lang="ja-JP" altLang="en-US" sz="1200" dirty="0" smtClean="0">
                <a:latin typeface="HG丸ｺﾞｼｯｸM-PRO" pitchFamily="50" charset="-128"/>
                <a:ea typeface="HG丸ｺﾞｼｯｸM-PRO" pitchFamily="50" charset="-128"/>
                <a:cs typeface="ＭＳ Ｐゴシック" pitchFamily="50" charset="-128"/>
              </a:rPr>
              <a:t>参加</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en-US" altLang="ja-JP" sz="1200" dirty="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行政職員は、会議の内容を把握しておき、</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地域課題の集約などに活かす。</a:t>
            </a:r>
            <a:endParaRPr lang="en-US" altLang="ja-JP" sz="1200" dirty="0">
              <a:latin typeface="HG丸ｺﾞｼｯｸM-PRO" pitchFamily="50" charset="-128"/>
              <a:ea typeface="HG丸ｺﾞｼｯｸM-PRO" pitchFamily="50" charset="-128"/>
              <a:cs typeface="ＭＳ Ｐゴシック" pitchFamily="50" charset="-128"/>
            </a:endParaRPr>
          </a:p>
          <a:p>
            <a:pPr algn="just"/>
            <a:endParaRPr lang="ja-JP" altLang="en-US" sz="1200" dirty="0">
              <a:solidFill>
                <a:srgbClr val="FF0000"/>
              </a:solidFill>
              <a:cs typeface="ＭＳ Ｐゴシック" pitchFamily="50" charset="-128"/>
            </a:endParaRPr>
          </a:p>
          <a:p>
            <a:pPr marL="355600" indent="-92075" algn="just"/>
            <a:endParaRPr lang="ja-JP" altLang="en-US" sz="1200" dirty="0">
              <a:solidFill>
                <a:prstClr val="black"/>
              </a:solidFill>
              <a:cs typeface="ＭＳ Ｐゴシック" pitchFamily="50" charset="-128"/>
            </a:endParaRPr>
          </a:p>
        </p:txBody>
      </p:sp>
      <p:sp>
        <p:nvSpPr>
          <p:cNvPr id="4" name="Rectangle 2"/>
          <p:cNvSpPr>
            <a:spLocks noChangeArrowheads="1"/>
          </p:cNvSpPr>
          <p:nvPr/>
        </p:nvSpPr>
        <p:spPr bwMode="auto">
          <a:xfrm>
            <a:off x="116791"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470956" y="5531818"/>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地域づくり・資源開発</a:t>
            </a:r>
          </a:p>
        </p:txBody>
      </p:sp>
      <p:sp>
        <p:nvSpPr>
          <p:cNvPr id="8" name="角丸四角形 7"/>
          <p:cNvSpPr/>
          <p:nvPr/>
        </p:nvSpPr>
        <p:spPr>
          <a:xfrm>
            <a:off x="2847038" y="5963866"/>
            <a:ext cx="4338435"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政策形成</a:t>
            </a:r>
            <a:endParaRPr lang="en-US" altLang="ja-JP" sz="1600" dirty="0">
              <a:solidFill>
                <a:prstClr val="black"/>
              </a:solidFill>
              <a:latin typeface="HGSｺﾞｼｯｸE" pitchFamily="50" charset="-128"/>
              <a:ea typeface="HGSｺﾞｼｯｸE" pitchFamily="50" charset="-128"/>
            </a:endParaRPr>
          </a:p>
          <a:p>
            <a:pPr algn="ctr"/>
            <a:r>
              <a:rPr lang="ja-JP" altLang="en-US" sz="1200" dirty="0">
                <a:solidFill>
                  <a:prstClr val="black"/>
                </a:solidFill>
                <a:latin typeface="ＭＳ Ｐゴシック"/>
              </a:rPr>
              <a:t>介護保険事業計画等への位置づけなど</a:t>
            </a:r>
          </a:p>
        </p:txBody>
      </p:sp>
      <p:sp>
        <p:nvSpPr>
          <p:cNvPr id="10" name="角丸四角形 9"/>
          <p:cNvSpPr/>
          <p:nvPr/>
        </p:nvSpPr>
        <p:spPr>
          <a:xfrm>
            <a:off x="3470956" y="5099770"/>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地域課題の把握</a:t>
            </a:r>
          </a:p>
        </p:txBody>
      </p:sp>
      <p:sp>
        <p:nvSpPr>
          <p:cNvPr id="11" name="上矢印 10"/>
          <p:cNvSpPr/>
          <p:nvPr/>
        </p:nvSpPr>
        <p:spPr>
          <a:xfrm flipV="1">
            <a:off x="4641125" y="4955753"/>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56555" y="3659609"/>
            <a:ext cx="1230106"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900" b="1" dirty="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1" name="AutoShape 42"/>
          <p:cNvSpPr>
            <a:spLocks noChangeArrowheads="1"/>
          </p:cNvSpPr>
          <p:nvPr/>
        </p:nvSpPr>
        <p:spPr bwMode="auto">
          <a:xfrm>
            <a:off x="2690924" y="6480720"/>
            <a:ext cx="4638457"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a:solidFill>
                <a:prstClr val="black"/>
              </a:solidFill>
              <a:cs typeface="ＭＳ Ｐゴシック" pitchFamily="50" charset="-128"/>
            </a:endParaRPr>
          </a:p>
        </p:txBody>
      </p:sp>
      <p:sp>
        <p:nvSpPr>
          <p:cNvPr id="15" name="上矢印 14"/>
          <p:cNvSpPr/>
          <p:nvPr/>
        </p:nvSpPr>
        <p:spPr>
          <a:xfrm rot="16200000" flipH="1" flipV="1">
            <a:off x="1416711" y="3574397"/>
            <a:ext cx="360040" cy="818528"/>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41125" y="5387801"/>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41125" y="5819849"/>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299366" y="3581301"/>
            <a:ext cx="702079" cy="230832"/>
          </a:xfrm>
          <a:prstGeom prst="rect">
            <a:avLst/>
          </a:prstGeom>
          <a:noFill/>
        </p:spPr>
        <p:txBody>
          <a:bodyPr wrap="square" rtlCol="0">
            <a:spAutoFit/>
          </a:bodyPr>
          <a:lstStyle/>
          <a:p>
            <a:r>
              <a:rPr lang="ja-JP" altLang="en-US" sz="900" dirty="0">
                <a:solidFill>
                  <a:prstClr val="black"/>
                </a:solidFill>
              </a:rPr>
              <a:t>事例提供</a:t>
            </a:r>
          </a:p>
        </p:txBody>
      </p:sp>
      <p:sp>
        <p:nvSpPr>
          <p:cNvPr id="30" name="テキスト ボックス 29"/>
          <p:cNvSpPr txBox="1"/>
          <p:nvPr/>
        </p:nvSpPr>
        <p:spPr>
          <a:xfrm>
            <a:off x="1286661" y="4451697"/>
            <a:ext cx="702079" cy="230832"/>
          </a:xfrm>
          <a:prstGeom prst="rect">
            <a:avLst/>
          </a:prstGeom>
          <a:noFill/>
        </p:spPr>
        <p:txBody>
          <a:bodyPr wrap="square" rtlCol="0">
            <a:spAutoFit/>
          </a:bodyPr>
          <a:lstStyle/>
          <a:p>
            <a:r>
              <a:rPr lang="ja-JP" altLang="en-US" sz="900" dirty="0">
                <a:solidFill>
                  <a:prstClr val="black"/>
                </a:solidFill>
              </a:rPr>
              <a:t>　支　援</a:t>
            </a:r>
            <a:endParaRPr lang="en-US" altLang="ja-JP" sz="900" dirty="0">
              <a:solidFill>
                <a:prstClr val="black"/>
              </a:solidFill>
            </a:endParaRPr>
          </a:p>
        </p:txBody>
      </p:sp>
      <p:sp>
        <p:nvSpPr>
          <p:cNvPr id="34" name="AutoShape 58"/>
          <p:cNvSpPr>
            <a:spLocks noChangeArrowheads="1"/>
          </p:cNvSpPr>
          <p:nvPr/>
        </p:nvSpPr>
        <p:spPr bwMode="auto">
          <a:xfrm>
            <a:off x="194555" y="4163665"/>
            <a:ext cx="954215"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dirty="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382876" y="3896267"/>
            <a:ext cx="360040" cy="75086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3295965" y="2492896"/>
            <a:ext cx="6554954" cy="400110"/>
          </a:xfrm>
          <a:prstGeom prst="rect">
            <a:avLst/>
          </a:prstGeom>
          <a:noFill/>
        </p:spPr>
        <p:txBody>
          <a:bodyPr wrap="square" rtlCol="0">
            <a:spAutoFit/>
          </a:bodyPr>
          <a:lstStyle/>
          <a:p>
            <a:r>
              <a:rPr lang="ja-JP" altLang="en-US" sz="1000" dirty="0">
                <a:solidFill>
                  <a:prstClr val="black"/>
                </a:solidFill>
                <a:latin typeface="ＭＳ Ｐゴシック"/>
              </a:rPr>
              <a:t>・地域包括支援センターの箇所数：</a:t>
            </a:r>
            <a:r>
              <a:rPr lang="en-US" altLang="ja-JP" sz="1000" dirty="0">
                <a:solidFill>
                  <a:prstClr val="black"/>
                </a:solidFill>
                <a:latin typeface="ＭＳ Ｐゴシック"/>
              </a:rPr>
              <a:t>4,484</a:t>
            </a:r>
            <a:r>
              <a:rPr lang="ja-JP" altLang="en-US" sz="1000" dirty="0">
                <a:solidFill>
                  <a:prstClr val="black"/>
                </a:solidFill>
                <a:latin typeface="ＭＳ Ｐゴシック"/>
              </a:rPr>
              <a:t>ヶ所（センター・ブランチ・サブセンター合計</a:t>
            </a:r>
            <a:r>
              <a:rPr lang="en-US" altLang="ja-JP" sz="1000" dirty="0">
                <a:solidFill>
                  <a:prstClr val="black"/>
                </a:solidFill>
                <a:latin typeface="ＭＳ Ｐゴシック"/>
              </a:rPr>
              <a:t>7,196</a:t>
            </a:r>
            <a:r>
              <a:rPr lang="ja-JP" altLang="en-US" sz="1000" dirty="0">
                <a:solidFill>
                  <a:prstClr val="black"/>
                </a:solidFill>
                <a:latin typeface="ＭＳ Ｐゴシック"/>
              </a:rPr>
              <a:t>ヶ所）（平成</a:t>
            </a:r>
            <a:r>
              <a:rPr lang="en-US" altLang="ja-JP" sz="1000" dirty="0">
                <a:solidFill>
                  <a:prstClr val="black"/>
                </a:solidFill>
                <a:latin typeface="ＭＳ Ｐゴシック"/>
              </a:rPr>
              <a:t>25</a:t>
            </a:r>
            <a:r>
              <a:rPr lang="ja-JP" altLang="en-US" sz="1000" dirty="0">
                <a:solidFill>
                  <a:prstClr val="black"/>
                </a:solidFill>
                <a:latin typeface="ＭＳ Ｐゴシック"/>
              </a:rPr>
              <a:t>年</a:t>
            </a:r>
            <a:r>
              <a:rPr lang="en-US" altLang="ja-JP" sz="1000" dirty="0">
                <a:solidFill>
                  <a:prstClr val="black"/>
                </a:solidFill>
                <a:latin typeface="ＭＳ Ｐゴシック"/>
              </a:rPr>
              <a:t>4</a:t>
            </a:r>
            <a:r>
              <a:rPr lang="ja-JP" altLang="en-US" sz="1000" dirty="0">
                <a:solidFill>
                  <a:prstClr val="black"/>
                </a:solidFill>
                <a:latin typeface="ＭＳ Ｐゴシック"/>
              </a:rPr>
              <a:t>月末現在）</a:t>
            </a:r>
            <a:endParaRPr lang="en-US" altLang="ja-JP" sz="1000" dirty="0">
              <a:solidFill>
                <a:prstClr val="black"/>
              </a:solidFill>
              <a:latin typeface="ＭＳ Ｐゴシック"/>
            </a:endParaRPr>
          </a:p>
          <a:p>
            <a:r>
              <a:rPr lang="ja-JP" altLang="en-US" sz="1000" dirty="0">
                <a:solidFill>
                  <a:prstClr val="black"/>
                </a:solidFill>
                <a:latin typeface="ＭＳ Ｐゴシック"/>
              </a:rPr>
              <a:t>・地域ケア会議は全国の保険者で約</a:t>
            </a:r>
            <a:r>
              <a:rPr lang="en-US" altLang="ja-JP" sz="1000" dirty="0">
                <a:solidFill>
                  <a:prstClr val="black"/>
                </a:solidFill>
                <a:latin typeface="ＭＳ Ｐゴシック"/>
              </a:rPr>
              <a:t>8</a:t>
            </a:r>
            <a:r>
              <a:rPr lang="ja-JP" altLang="en-US" sz="1000" dirty="0">
                <a:solidFill>
                  <a:prstClr val="black"/>
                </a:solidFill>
                <a:latin typeface="ＭＳ Ｐゴシック"/>
              </a:rPr>
              <a:t>割（</a:t>
            </a:r>
            <a:r>
              <a:rPr lang="en-US" altLang="ja-JP" sz="1000" dirty="0" smtClean="0">
                <a:solidFill>
                  <a:prstClr val="black"/>
                </a:solidFill>
                <a:latin typeface="ＭＳ Ｐゴシック"/>
              </a:rPr>
              <a:t>1,207</a:t>
            </a:r>
            <a:r>
              <a:rPr lang="ja-JP" altLang="en-US" sz="1000" dirty="0" smtClean="0">
                <a:solidFill>
                  <a:prstClr val="black"/>
                </a:solidFill>
                <a:latin typeface="ＭＳ Ｐゴシック"/>
              </a:rPr>
              <a:t>保険者</a:t>
            </a:r>
            <a:r>
              <a:rPr lang="ja-JP" altLang="en-US" sz="1000" dirty="0">
                <a:solidFill>
                  <a:prstClr val="black"/>
                </a:solidFill>
                <a:latin typeface="ＭＳ Ｐゴシック"/>
              </a:rPr>
              <a:t>）で実施（平成</a:t>
            </a:r>
            <a:r>
              <a:rPr lang="en-US" altLang="ja-JP" sz="1000" dirty="0" smtClean="0">
                <a:solidFill>
                  <a:prstClr val="black"/>
                </a:solidFill>
                <a:latin typeface="ＭＳ Ｐゴシック"/>
              </a:rPr>
              <a:t>24</a:t>
            </a:r>
            <a:r>
              <a:rPr lang="ja-JP" altLang="en-US" sz="1000" dirty="0">
                <a:solidFill>
                  <a:prstClr val="black"/>
                </a:solidFill>
                <a:latin typeface="ＭＳ Ｐゴシック"/>
              </a:rPr>
              <a:t>年度末時点</a:t>
            </a:r>
            <a:r>
              <a:rPr lang="ja-JP" altLang="en-US" sz="1000" dirty="0" smtClean="0">
                <a:solidFill>
                  <a:prstClr val="black"/>
                </a:solidFill>
                <a:latin typeface="ＭＳ Ｐゴシック"/>
              </a:rPr>
              <a:t>）</a:t>
            </a:r>
            <a:endParaRPr lang="ja-JP" altLang="en-US" sz="1000" dirty="0">
              <a:solidFill>
                <a:prstClr val="black"/>
              </a:solidFill>
              <a:latin typeface="ＭＳ Ｐゴシック"/>
            </a:endParaRPr>
          </a:p>
        </p:txBody>
      </p:sp>
      <p:sp>
        <p:nvSpPr>
          <p:cNvPr id="3" name="大かっこ 2"/>
          <p:cNvSpPr/>
          <p:nvPr/>
        </p:nvSpPr>
        <p:spPr>
          <a:xfrm>
            <a:off x="574546" y="1661159"/>
            <a:ext cx="8972244" cy="792000"/>
          </a:xfrm>
          <a:prstGeom prst="bracketPair">
            <a:avLst>
              <a:gd name="adj" fmla="val 677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41" name="Rectangle 49"/>
          <p:cNvSpPr>
            <a:spLocks noChangeArrowheads="1"/>
          </p:cNvSpPr>
          <p:nvPr/>
        </p:nvSpPr>
        <p:spPr bwMode="auto">
          <a:xfrm>
            <a:off x="5654275" y="3235459"/>
            <a:ext cx="2667583" cy="179230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a:solidFill>
                  <a:prstClr val="black"/>
                </a:solidFill>
                <a:latin typeface="HG丸ｺﾞｼｯｸM-PRO" pitchFamily="50" charset="-128"/>
                <a:ea typeface="HG丸ｺﾞｼｯｸM-PRO" pitchFamily="50" charset="-128"/>
                <a:cs typeface="ＭＳ Ｐゴシック" pitchFamily="50" charset="-128"/>
              </a:rPr>
              <a:t>主な構成員</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その他</a:t>
            </a:r>
            <a:r>
              <a:rPr lang="ja-JP" altLang="en-US" sz="1050" dirty="0">
                <a:solidFill>
                  <a:srgbClr val="FF0000"/>
                </a:solidFill>
                <a:latin typeface="HG丸ｺﾞｼｯｸM-PRO" pitchFamily="50" charset="-128"/>
                <a:ea typeface="HG丸ｺﾞｼｯｸM-PRO" pitchFamily="50" charset="-128"/>
                <a:cs typeface="ＭＳ Ｐゴシック" pitchFamily="50" charset="-128"/>
              </a:rPr>
              <a:t>必要</a:t>
            </a: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に応じて参加</a:t>
            </a:r>
            <a:endParaRPr lang="en-US" altLang="ja-JP" sz="900" dirty="0">
              <a:solidFill>
                <a:srgbClr val="FF0000"/>
              </a:solidFill>
              <a:latin typeface="HG丸ｺﾞｼｯｸM-PRO" pitchFamily="50" charset="-128"/>
              <a:ea typeface="HG丸ｺﾞｼｯｸM-PRO" pitchFamily="50" charset="-128"/>
              <a:cs typeface="ＭＳ Ｐゴシック" pitchFamily="50" charset="-128"/>
            </a:endParaRPr>
          </a:p>
        </p:txBody>
      </p:sp>
      <p:sp>
        <p:nvSpPr>
          <p:cNvPr id="37" name="タイトル 60"/>
          <p:cNvSpPr txBox="1">
            <a:spLocks/>
          </p:cNvSpPr>
          <p:nvPr/>
        </p:nvSpPr>
        <p:spPr>
          <a:xfrm>
            <a:off x="194554" y="0"/>
            <a:ext cx="9491409" cy="404664"/>
          </a:xfrm>
          <a:prstGeom prst="rect">
            <a:avLst/>
          </a:prstGeom>
          <a:solidFill>
            <a:srgbClr val="FDFAB5"/>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地域ケア会議の推進</a:t>
            </a:r>
            <a:endParaRPr lang="ja-JP" altLang="en-US" sz="2400" dirty="0">
              <a:solidFill>
                <a:prstClr val="black"/>
              </a:solidFill>
              <a:latin typeface="HGP創英角ｺﾞｼｯｸUB" pitchFamily="50" charset="-128"/>
              <a:ea typeface="HGP創英角ｺﾞｼｯｸUB" pitchFamily="50" charset="-128"/>
            </a:endParaRPr>
          </a:p>
        </p:txBody>
      </p:sp>
      <p:sp>
        <p:nvSpPr>
          <p:cNvPr id="5" name="テキスト ボックス 4"/>
          <p:cNvSpPr txBox="1"/>
          <p:nvPr/>
        </p:nvSpPr>
        <p:spPr>
          <a:xfrm>
            <a:off x="5714401" y="3515856"/>
            <a:ext cx="2545007" cy="646331"/>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医師、歯科医師、薬剤師、看護師、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歯科衛生士、</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PT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OT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ST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管理栄養士、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ケアマネジャー</a:t>
            </a:r>
            <a:r>
              <a:rPr lang="ja-JP" altLang="en-US" sz="900" dirty="0">
                <a:solidFill>
                  <a:prstClr val="black"/>
                </a:solidFill>
                <a:latin typeface="HG丸ｺﾞｼｯｸM-PRO" panose="020F0600000000000000" pitchFamily="50" charset="-128"/>
                <a:ea typeface="HG丸ｺﾞｼｯｸM-PRO" panose="020F0600000000000000" pitchFamily="50" charset="-128"/>
              </a:rPr>
              <a:t>、介護サービス事</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業者　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5714271" y="4313197"/>
            <a:ext cx="2545006" cy="369332"/>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自治会、民生委員、ボランティア、</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NPO</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5750966" y="3412250"/>
            <a:ext cx="1627103"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医療・介護の専門職種等</a:t>
            </a:r>
            <a:endParaRPr lang="ja-JP" altLang="en-US" sz="1050" dirty="0">
              <a:solidFill>
                <a:schemeClr val="tx1"/>
              </a:solidFill>
            </a:endParaRPr>
          </a:p>
        </p:txBody>
      </p:sp>
      <p:sp>
        <p:nvSpPr>
          <p:cNvPr id="24" name="AutoShape 43"/>
          <p:cNvSpPr>
            <a:spLocks noChangeArrowheads="1"/>
          </p:cNvSpPr>
          <p:nvPr/>
        </p:nvSpPr>
        <p:spPr bwMode="auto">
          <a:xfrm>
            <a:off x="2379689" y="2953663"/>
            <a:ext cx="5380934" cy="259001"/>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a:solidFill>
                  <a:prstClr val="black"/>
                </a:solidFill>
                <a:latin typeface="ＭＳ Ｐゴシック" pitchFamily="50" charset="-128"/>
                <a:cs typeface="ＭＳ Ｐゴシック" pitchFamily="50" charset="-128"/>
              </a:rPr>
              <a:t>地域包括支援</a:t>
            </a:r>
            <a:r>
              <a:rPr lang="ja-JP" altLang="en-US" sz="1400" b="1" dirty="0" smtClean="0">
                <a:solidFill>
                  <a:prstClr val="black"/>
                </a:solidFill>
                <a:latin typeface="ＭＳ Ｐゴシック" pitchFamily="50" charset="-128"/>
                <a:cs typeface="ＭＳ Ｐゴシック" pitchFamily="50" charset="-128"/>
              </a:rPr>
              <a:t>センターレベル</a:t>
            </a:r>
            <a:r>
              <a:rPr lang="ja-JP" altLang="en-US" sz="1400" b="1" dirty="0">
                <a:solidFill>
                  <a:prstClr val="black"/>
                </a:solidFill>
                <a:latin typeface="ＭＳ Ｐゴシック" pitchFamily="50" charset="-128"/>
                <a:cs typeface="ＭＳ Ｐゴシック" pitchFamily="50" charset="-128"/>
              </a:rPr>
              <a:t>での</a:t>
            </a:r>
            <a:r>
              <a:rPr lang="ja-JP" altLang="en-US" sz="1400" b="1" dirty="0" smtClean="0">
                <a:solidFill>
                  <a:prstClr val="black"/>
                </a:solidFill>
                <a:latin typeface="ＭＳ Ｐゴシック" pitchFamily="50" charset="-128"/>
                <a:cs typeface="ＭＳ Ｐゴシック" pitchFamily="50" charset="-128"/>
              </a:rPr>
              <a:t>会議（</a:t>
            </a:r>
            <a:r>
              <a:rPr lang="ja-JP" altLang="en-US" sz="1400" b="1" dirty="0">
                <a:solidFill>
                  <a:prstClr val="black"/>
                </a:solidFill>
                <a:latin typeface="ＭＳ Ｐゴシック" pitchFamily="50" charset="-128"/>
                <a:cs typeface="ＭＳ Ｐゴシック" pitchFamily="50" charset="-128"/>
              </a:rPr>
              <a:t>地域ケア個別会議）</a:t>
            </a:r>
            <a:endParaRPr lang="en-US" altLang="ja-JP" sz="1400" b="1" dirty="0">
              <a:solidFill>
                <a:prstClr val="black"/>
              </a:solidFill>
              <a:latin typeface="ＭＳ Ｐゴシック" pitchFamily="50" charset="-128"/>
              <a:cs typeface="ＭＳ Ｐゴシック" pitchFamily="50" charset="-128"/>
            </a:endParaRPr>
          </a:p>
        </p:txBody>
      </p:sp>
      <p:sp>
        <p:nvSpPr>
          <p:cNvPr id="40" name="テキスト ボックス 39"/>
          <p:cNvSpPr txBox="1"/>
          <p:nvPr/>
        </p:nvSpPr>
        <p:spPr>
          <a:xfrm>
            <a:off x="5750966" y="4197801"/>
            <a:ext cx="1627103"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地域の支援者</a:t>
            </a:r>
            <a:endParaRPr lang="ja-JP" altLang="en-US" sz="1050" dirty="0">
              <a:solidFill>
                <a:schemeClr val="tx1"/>
              </a:solidFill>
            </a:endParaRPr>
          </a:p>
        </p:txBody>
      </p:sp>
      <p:sp>
        <p:nvSpPr>
          <p:cNvPr id="6" name="スライド番号プレースホルダー 5"/>
          <p:cNvSpPr>
            <a:spLocks noGrp="1"/>
          </p:cNvSpPr>
          <p:nvPr>
            <p:ph type="sldNum" sz="quarter" idx="12"/>
          </p:nvPr>
        </p:nvSpPr>
        <p:spPr>
          <a:xfrm>
            <a:off x="7361630" y="7854809"/>
            <a:ext cx="2311401" cy="365125"/>
          </a:xfrm>
        </p:spPr>
        <p:txBody>
          <a:bodyPr/>
          <a:lstStyle/>
          <a:p>
            <a:fld id="{FBE40F64-11E9-497B-A1AD-7EDFE4891B0C}" type="slidenum">
              <a:rPr lang="ja-JP" altLang="en-US" sz="1600" smtClean="0">
                <a:solidFill>
                  <a:prstClr val="black">
                    <a:tint val="75000"/>
                  </a:prstClr>
                </a:solidFill>
              </a:rPr>
              <a:pPr/>
              <a:t>17</a:t>
            </a:fld>
            <a:endParaRPr lang="ja-JP" altLang="en-US" sz="1600" dirty="0">
              <a:solidFill>
                <a:prstClr val="black">
                  <a:tint val="75000"/>
                </a:prstClr>
              </a:solidFill>
            </a:endParaRPr>
          </a:p>
        </p:txBody>
      </p:sp>
      <p:sp>
        <p:nvSpPr>
          <p:cNvPr id="12" name="正方形/長方形 11"/>
          <p:cNvSpPr/>
          <p:nvPr/>
        </p:nvSpPr>
        <p:spPr>
          <a:xfrm>
            <a:off x="194554" y="404664"/>
            <a:ext cx="9491409" cy="21236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8564585" y="2692952"/>
            <a:ext cx="1289747" cy="4165049"/>
          </a:xfrm>
          <a:prstGeom prst="roundRect">
            <a:avLst/>
          </a:prstGeom>
          <a:solidFill>
            <a:schemeClr val="accent4">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8662771" y="4145654"/>
            <a:ext cx="1161046" cy="1351585"/>
            <a:chOff x="8710109" y="4392487"/>
            <a:chExt cx="1164767" cy="1512167"/>
          </a:xfrm>
        </p:grpSpPr>
        <p:sp>
          <p:nvSpPr>
            <p:cNvPr id="46" name="AutoShape 58"/>
            <p:cNvSpPr>
              <a:spLocks noChangeArrowheads="1"/>
            </p:cNvSpPr>
            <p:nvPr/>
          </p:nvSpPr>
          <p:spPr bwMode="auto">
            <a:xfrm>
              <a:off x="8710109" y="4392487"/>
              <a:ext cx="1164767" cy="1512167"/>
            </a:xfrm>
            <a:prstGeom prst="roundRect">
              <a:avLst>
                <a:gd name="adj" fmla="val 25843"/>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生活支援</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体制整備</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49" name="AutoShape 75"/>
            <p:cNvSpPr>
              <a:spLocks noChangeArrowheads="1"/>
            </p:cNvSpPr>
            <p:nvPr/>
          </p:nvSpPr>
          <p:spPr bwMode="auto">
            <a:xfrm>
              <a:off x="8815324" y="5148570"/>
              <a:ext cx="939104" cy="576064"/>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400" dirty="0" smtClean="0">
                  <a:solidFill>
                    <a:prstClr val="black"/>
                  </a:solidFill>
                  <a:cs typeface="ＭＳ Ｐゴシック" pitchFamily="50" charset="-128"/>
                </a:rPr>
                <a:t>協議体</a:t>
              </a:r>
              <a:endParaRPr lang="ja-JP" altLang="en-US" sz="1400" dirty="0">
                <a:solidFill>
                  <a:prstClr val="black"/>
                </a:solidFill>
                <a:cs typeface="ＭＳ Ｐゴシック" pitchFamily="50" charset="-128"/>
              </a:endParaRPr>
            </a:p>
          </p:txBody>
        </p:sp>
        <p:sp>
          <p:nvSpPr>
            <p:cNvPr id="50" name="テキスト ボックス 49"/>
            <p:cNvSpPr txBox="1"/>
            <p:nvPr/>
          </p:nvSpPr>
          <p:spPr>
            <a:xfrm>
              <a:off x="8815324" y="4883337"/>
              <a:ext cx="839931" cy="645644"/>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prstClr val="black"/>
                  </a:solidFill>
                </a:rPr>
                <a:t>生活支援</a:t>
              </a:r>
              <a:endParaRPr lang="en-US" altLang="ja-JP" sz="1050" dirty="0" smtClean="0">
                <a:solidFill>
                  <a:prstClr val="black"/>
                </a:solidFill>
              </a:endParaRPr>
            </a:p>
            <a:p>
              <a:r>
                <a:rPr lang="ja-JP" altLang="en-US" sz="1050" dirty="0" smtClean="0">
                  <a:solidFill>
                    <a:prstClr val="black"/>
                  </a:solidFill>
                </a:rPr>
                <a:t>ｺｰﾃﾞｨﾈｰﾀｰ</a:t>
              </a:r>
              <a:endParaRPr lang="ja-JP" altLang="en-US" sz="1050" dirty="0">
                <a:solidFill>
                  <a:prstClr val="black"/>
                </a:solidFill>
              </a:endParaRPr>
            </a:p>
          </p:txBody>
        </p:sp>
      </p:grpSp>
      <p:grpSp>
        <p:nvGrpSpPr>
          <p:cNvPr id="51" name="グループ化 50"/>
          <p:cNvGrpSpPr/>
          <p:nvPr/>
        </p:nvGrpSpPr>
        <p:grpSpPr>
          <a:xfrm>
            <a:off x="8678621" y="5555887"/>
            <a:ext cx="1145196" cy="1276654"/>
            <a:chOff x="-1378192" y="5077240"/>
            <a:chExt cx="1148867" cy="1582267"/>
          </a:xfrm>
        </p:grpSpPr>
        <p:sp>
          <p:nvSpPr>
            <p:cNvPr id="52" name="AutoShape 58"/>
            <p:cNvSpPr>
              <a:spLocks noChangeArrowheads="1"/>
            </p:cNvSpPr>
            <p:nvPr/>
          </p:nvSpPr>
          <p:spPr bwMode="auto">
            <a:xfrm>
              <a:off x="-1378192" y="5077240"/>
              <a:ext cx="1148867" cy="1582267"/>
            </a:xfrm>
            <a:prstGeom prst="roundRect">
              <a:avLst>
                <a:gd name="adj" fmla="val 2803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認知症施策</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3" name="AutoShape 75"/>
            <p:cNvSpPr>
              <a:spLocks noChangeArrowheads="1"/>
            </p:cNvSpPr>
            <p:nvPr/>
          </p:nvSpPr>
          <p:spPr bwMode="auto">
            <a:xfrm>
              <a:off x="-1253045" y="5439702"/>
              <a:ext cx="911163" cy="1096921"/>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認知症初期集中支援チーム</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cs typeface="ＭＳ Ｐゴシック" pitchFamily="50" charset="-128"/>
                </a:rPr>
                <a:t>認知症地域支援推進員</a:t>
              </a:r>
              <a:endParaRPr lang="en-US" altLang="ja-JP" sz="1000" dirty="0">
                <a:solidFill>
                  <a:prstClr val="black"/>
                </a:solidFill>
                <a:cs typeface="ＭＳ Ｐゴシック" pitchFamily="50" charset="-128"/>
              </a:endParaRPr>
            </a:p>
          </p:txBody>
        </p:sp>
      </p:grpSp>
      <p:grpSp>
        <p:nvGrpSpPr>
          <p:cNvPr id="54" name="グループ化 53"/>
          <p:cNvGrpSpPr/>
          <p:nvPr/>
        </p:nvGrpSpPr>
        <p:grpSpPr>
          <a:xfrm>
            <a:off x="8670695" y="2748131"/>
            <a:ext cx="1145196" cy="1343547"/>
            <a:chOff x="229475" y="4860539"/>
            <a:chExt cx="1148867" cy="1582267"/>
          </a:xfrm>
        </p:grpSpPr>
        <p:sp>
          <p:nvSpPr>
            <p:cNvPr id="55" name="AutoShape 58"/>
            <p:cNvSpPr>
              <a:spLocks noChangeArrowheads="1"/>
            </p:cNvSpPr>
            <p:nvPr/>
          </p:nvSpPr>
          <p:spPr bwMode="auto">
            <a:xfrm>
              <a:off x="229475" y="4860539"/>
              <a:ext cx="1148867" cy="1582267"/>
            </a:xfrm>
            <a:prstGeom prst="roundRect">
              <a:avLst>
                <a:gd name="adj" fmla="val 29071"/>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連携の拠点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6" name="AutoShape 75"/>
            <p:cNvSpPr>
              <a:spLocks noChangeArrowheads="1"/>
            </p:cNvSpPr>
            <p:nvPr/>
          </p:nvSpPr>
          <p:spPr bwMode="auto">
            <a:xfrm>
              <a:off x="354622" y="5384084"/>
              <a:ext cx="911163" cy="935838"/>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a:solidFill>
                    <a:prstClr val="black"/>
                  </a:solidFill>
                  <a:latin typeface="HG丸ｺﾞｼｯｸM-PRO" pitchFamily="50" charset="-128"/>
                  <a:ea typeface="HG丸ｺﾞｼｯｸM-PRO" pitchFamily="50" charset="-128"/>
                  <a:cs typeface="ＭＳ Ｐゴシック" pitchFamily="50" charset="-128"/>
                </a:rPr>
                <a:t>医師会等関係</a:t>
              </a: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団体</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医療</a:t>
              </a:r>
              <a:r>
                <a:rPr lang="ja-JP" altLang="en-US" sz="1000" dirty="0">
                  <a:solidFill>
                    <a:prstClr val="black"/>
                  </a:solidFill>
                  <a:latin typeface="HG丸ｺﾞｼｯｸM-PRO" pitchFamily="50" charset="-128"/>
                  <a:ea typeface="HG丸ｺﾞｼｯｸM-PRO" pitchFamily="50" charset="-128"/>
                  <a:cs typeface="ＭＳ Ｐゴシック" pitchFamily="50" charset="-128"/>
                </a:rPr>
                <a:t>関係専門職等</a:t>
              </a:r>
              <a:endParaRPr lang="ja-JP" altLang="en-US" dirty="0">
                <a:solidFill>
                  <a:prstClr val="black"/>
                </a:solidFill>
                <a:cs typeface="ＭＳ Ｐゴシック" pitchFamily="50" charset="-128"/>
              </a:endParaRPr>
            </a:p>
          </p:txBody>
        </p:sp>
      </p:grpSp>
      <p:sp>
        <p:nvSpPr>
          <p:cNvPr id="32" name="上矢印 31"/>
          <p:cNvSpPr/>
          <p:nvPr/>
        </p:nvSpPr>
        <p:spPr>
          <a:xfrm rot="16200000" flipH="1" flipV="1">
            <a:off x="8110032" y="5051086"/>
            <a:ext cx="360040" cy="745440"/>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上矢印 30"/>
          <p:cNvSpPr/>
          <p:nvPr/>
        </p:nvSpPr>
        <p:spPr>
          <a:xfrm rot="5400000" flipV="1">
            <a:off x="8025816" y="4793684"/>
            <a:ext cx="360040" cy="725264"/>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スライド番号プレースホルダ 10"/>
          <p:cNvSpPr txBox="1">
            <a:spLocks/>
          </p:cNvSpPr>
          <p:nvPr/>
        </p:nvSpPr>
        <p:spPr>
          <a:xfrm>
            <a:off x="9494367" y="6453388"/>
            <a:ext cx="42719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prstClr val="black"/>
                </a:solidFill>
                <a:latin typeface="+mn-ea"/>
              </a:rPr>
              <a:t>15</a:t>
            </a:r>
            <a:endParaRPr lang="ja-JP" altLang="en-US" sz="1800" b="1" dirty="0">
              <a:solidFill>
                <a:prstClr val="black"/>
              </a:solidFill>
              <a:latin typeface="+mn-ea"/>
            </a:endParaRPr>
          </a:p>
        </p:txBody>
      </p:sp>
      <p:sp>
        <p:nvSpPr>
          <p:cNvPr id="57" name="角丸四角形 56"/>
          <p:cNvSpPr/>
          <p:nvPr/>
        </p:nvSpPr>
        <p:spPr>
          <a:xfrm>
            <a:off x="1243" y="0"/>
            <a:ext cx="1900800" cy="404664"/>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b="1" dirty="0">
                <a:solidFill>
                  <a:prstClr val="white"/>
                </a:solidFill>
              </a:rPr>
              <a:t>地域</a:t>
            </a:r>
            <a:r>
              <a:rPr lang="ja-JP" altLang="en-US" sz="1600" b="1" dirty="0" smtClean="0">
                <a:solidFill>
                  <a:prstClr val="white"/>
                </a:solidFill>
              </a:rPr>
              <a:t>ケア会議</a:t>
            </a:r>
            <a:endParaRPr lang="ja-JP" altLang="en-US" sz="1600" b="1" dirty="0">
              <a:solidFill>
                <a:prstClr val="white"/>
              </a:solidFill>
            </a:endParaRPr>
          </a:p>
        </p:txBody>
      </p:sp>
    </p:spTree>
    <p:extLst>
      <p:ext uri="{BB962C8B-B14F-4D97-AF65-F5344CB8AC3E}">
        <p14:creationId xmlns:p14="http://schemas.microsoft.com/office/powerpoint/2010/main" val="2966890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WETBK\AppData\Local\Microsoft\Windows\Temporary Internet Files\Content.IE5\PLEX2VRM\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460" y="4077072"/>
            <a:ext cx="1292736" cy="1292736"/>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WETBK\AppData\Local\Microsoft\Windows\Temporary Internet Files\Content.IE5\J4T2SE5U\MC9003037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6305" y="5534997"/>
            <a:ext cx="1308487" cy="1048981"/>
          </a:xfrm>
          <a:prstGeom prst="rect">
            <a:avLst/>
          </a:prstGeom>
          <a:noFill/>
          <a:extLst>
            <a:ext uri="{909E8E84-426E-40DD-AFC4-6F175D3DCCD1}">
              <a14:hiddenFill xmlns:a14="http://schemas.microsoft.com/office/drawing/2010/main">
                <a:solidFill>
                  <a:srgbClr val="FFFFFF"/>
                </a:solidFill>
              </a14:hiddenFill>
            </a:ext>
          </a:extLst>
        </p:spPr>
      </p:pic>
      <p:sp>
        <p:nvSpPr>
          <p:cNvPr id="57" name="正方形/長方形 56"/>
          <p:cNvSpPr/>
          <p:nvPr/>
        </p:nvSpPr>
        <p:spPr>
          <a:xfrm>
            <a:off x="0" y="13560"/>
            <a:ext cx="9921564" cy="432048"/>
          </a:xfrm>
          <a:prstGeom prst="rect">
            <a:avLst/>
          </a:prstGeom>
          <a:solidFill>
            <a:srgbClr val="FFFF00">
              <a:alpha val="55000"/>
            </a:srgbClr>
          </a:solidFill>
          <a:ln w="9525">
            <a:noFill/>
          </a:ln>
          <a:effectLst/>
        </p:spPr>
        <p:style>
          <a:lnRef idx="1">
            <a:schemeClr val="dk1"/>
          </a:lnRef>
          <a:fillRef idx="2">
            <a:schemeClr val="dk1"/>
          </a:fillRef>
          <a:effectRef idx="1">
            <a:schemeClr val="dk1"/>
          </a:effectRef>
          <a:fontRef idx="minor">
            <a:schemeClr val="dk1"/>
          </a:fontRef>
        </p:style>
        <p:txBody>
          <a:bodyPr lIns="91357" tIns="45680" rIns="91357" bIns="45680" rtlCol="0" anchor="ctr"/>
          <a:lstStyle/>
          <a:p>
            <a:pPr algn="ctr"/>
            <a:r>
              <a:rPr lang="ja-JP" altLang="en-US" sz="2000" b="1" dirty="0">
                <a:solidFill>
                  <a:prstClr val="black"/>
                </a:solidFill>
                <a:latin typeface="HGSｺﾞｼｯｸE" panose="020B0900000000000000" pitchFamily="50" charset="-128"/>
                <a:ea typeface="HGSｺﾞｼｯｸE" panose="020B0900000000000000" pitchFamily="50" charset="-128"/>
              </a:rPr>
              <a:t>地域ケア</a:t>
            </a:r>
            <a:r>
              <a:rPr lang="ja-JP" altLang="en-US" sz="2000" b="1" dirty="0" smtClean="0">
                <a:solidFill>
                  <a:prstClr val="black"/>
                </a:solidFill>
                <a:latin typeface="HGSｺﾞｼｯｸE" panose="020B0900000000000000" pitchFamily="50" charset="-128"/>
                <a:ea typeface="HGSｺﾞｼｯｸE" panose="020B0900000000000000" pitchFamily="50" charset="-128"/>
              </a:rPr>
              <a:t>会議に関する法改正の内容</a:t>
            </a:r>
            <a:endParaRPr lang="ja-JP" altLang="en-US" sz="2000" b="1" dirty="0">
              <a:solidFill>
                <a:prstClr val="black"/>
              </a:solidFill>
              <a:latin typeface="HGSｺﾞｼｯｸE" panose="020B0900000000000000" pitchFamily="50" charset="-128"/>
              <a:ea typeface="HGSｺﾞｼｯｸE" panose="020B0900000000000000" pitchFamily="50" charset="-128"/>
            </a:endParaRPr>
          </a:p>
        </p:txBody>
      </p:sp>
      <p:pic>
        <p:nvPicPr>
          <p:cNvPr id="1033" name="Picture 9" descr="C:\Users\WETBK\AppData\Local\Microsoft\Windows\Temporary Internet Files\Content.IE5\1NPUAMR1\MC9000885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3816" y="1669675"/>
            <a:ext cx="1471509" cy="10774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ETBK\AppData\Local\Microsoft\Windows\Temporary Internet Files\Content.IE5\PLEX2VRM\MC90044601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7537" y="1861748"/>
            <a:ext cx="1302044" cy="113520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7163239" y="1351801"/>
            <a:ext cx="1728192" cy="369332"/>
          </a:xfrm>
          <a:prstGeom prst="rect">
            <a:avLst/>
          </a:prstGeom>
          <a:noFill/>
        </p:spPr>
        <p:txBody>
          <a:bodyPr wrap="square" rtlCol="0">
            <a:spAutoFit/>
          </a:bodyPr>
          <a:lstStyle/>
          <a:p>
            <a:pPr defTabSz="913575"/>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地域ケア会議</a:t>
            </a:r>
            <a:endParaRPr lang="ja-JP" altLang="en-US"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2" name="角丸四角形吹き出し 11"/>
          <p:cNvSpPr/>
          <p:nvPr/>
        </p:nvSpPr>
        <p:spPr>
          <a:xfrm>
            <a:off x="72090" y="1094442"/>
            <a:ext cx="6323944" cy="1620760"/>
          </a:xfrm>
          <a:prstGeom prst="wedgeRoundRectCallout">
            <a:avLst>
              <a:gd name="adj1" fmla="val 63984"/>
              <a:gd name="adj2" fmla="val -23675"/>
              <a:gd name="adj3" fmla="val 16667"/>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938" indent="-261938" defTabSz="913575"/>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１．市町村が「地域ケア会議」を設置し、高齢者への適切な支援及び支援体制に関する検討を行うことを規定</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endParaRPr lang="en-US" altLang="ja-JP" sz="1000" dirty="0" smtClean="0">
              <a:solidFill>
                <a:prstClr val="black"/>
              </a:solidFill>
              <a:latin typeface="ＤＦ特太ゴシック体" panose="020B0509000000000000" pitchFamily="49" charset="-128"/>
              <a:ea typeface="ＤＦ特太ゴシック体" panose="020B0509000000000000" pitchFamily="49" charset="-128"/>
            </a:endParaRPr>
          </a:p>
          <a:p>
            <a:pPr marL="285750" indent="-285750" defTabSz="913575">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市町村が包括的・継続的ケアマネジメント事業の効果的な実施のため「地域ケア会議」を置くよう法律に明記。</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marL="285750" indent="-285750" defTabSz="913575">
              <a:buFont typeface="Wingdings" panose="05000000000000000000" pitchFamily="2" charset="2"/>
              <a:buChar char="Ø"/>
            </a:pPr>
            <a:r>
              <a:rPr lang="ja-JP" altLang="en-US" sz="1400" dirty="0">
                <a:solidFill>
                  <a:prstClr val="black"/>
                </a:solidFill>
                <a:latin typeface="HG丸ｺﾞｼｯｸM-PRO" panose="020F0600000000000000" pitchFamily="50" charset="-128"/>
                <a:ea typeface="HG丸ｺﾞｼｯｸM-PRO" panose="020F0600000000000000" pitchFamily="50" charset="-128"/>
              </a:rPr>
              <a:t>地域ケア</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会議を設置し、個別ケースの検討と地域課題の検討の両方を行うものであることを法律に明記。</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612339" y="2031813"/>
            <a:ext cx="3861137" cy="276999"/>
          </a:xfrm>
          <a:prstGeom prst="rect">
            <a:avLst/>
          </a:prstGeom>
          <a:noFill/>
        </p:spPr>
        <p:txBody>
          <a:bodyPr wrap="square" rtlCol="0">
            <a:spAutoFit/>
          </a:bodyPr>
          <a:lstStyle/>
          <a:p>
            <a:pPr marL="87313" indent="-87313" defTabSz="913575"/>
            <a:r>
              <a:rPr lang="ja-JP" altLang="en-US" sz="1200" dirty="0" smtClean="0">
                <a:solidFill>
                  <a:prstClr val="black"/>
                </a:solidFill>
              </a:rPr>
              <a:t>（介護保険法</a:t>
            </a:r>
            <a:r>
              <a:rPr lang="en-US" altLang="ja-JP" sz="1200" dirty="0" smtClean="0">
                <a:solidFill>
                  <a:prstClr val="black"/>
                </a:solidFill>
              </a:rPr>
              <a:t>115</a:t>
            </a:r>
            <a:r>
              <a:rPr lang="ja-JP" altLang="en-US" sz="1200" dirty="0" smtClean="0">
                <a:solidFill>
                  <a:prstClr val="black"/>
                </a:solidFill>
              </a:rPr>
              <a:t>条の</a:t>
            </a:r>
            <a:r>
              <a:rPr lang="en-US" altLang="ja-JP" sz="1200" dirty="0" smtClean="0">
                <a:solidFill>
                  <a:prstClr val="black"/>
                </a:solidFill>
              </a:rPr>
              <a:t>48</a:t>
            </a:r>
            <a:r>
              <a:rPr lang="ja-JP" altLang="en-US" sz="1200" dirty="0" smtClean="0">
                <a:solidFill>
                  <a:prstClr val="black"/>
                </a:solidFill>
              </a:rPr>
              <a:t>第</a:t>
            </a:r>
            <a:r>
              <a:rPr lang="en-US" altLang="ja-JP" sz="1200" dirty="0" smtClean="0">
                <a:solidFill>
                  <a:prstClr val="black"/>
                </a:solidFill>
              </a:rPr>
              <a:t>1</a:t>
            </a:r>
            <a:r>
              <a:rPr lang="ja-JP" altLang="en-US" sz="1200" dirty="0" smtClean="0">
                <a:solidFill>
                  <a:prstClr val="black"/>
                </a:solidFill>
              </a:rPr>
              <a:t>項、第２項）</a:t>
            </a:r>
            <a:endParaRPr lang="en-US" altLang="ja-JP" sz="1200" dirty="0" smtClean="0">
              <a:solidFill>
                <a:prstClr val="black"/>
              </a:solidFill>
            </a:endParaRPr>
          </a:p>
        </p:txBody>
      </p:sp>
      <p:sp>
        <p:nvSpPr>
          <p:cNvPr id="58" name="角丸四角形吹き出し 57"/>
          <p:cNvSpPr/>
          <p:nvPr/>
        </p:nvSpPr>
        <p:spPr>
          <a:xfrm>
            <a:off x="72090" y="2835743"/>
            <a:ext cx="6323944" cy="1067022"/>
          </a:xfrm>
          <a:prstGeom prst="wedgeRoundRectCallout">
            <a:avLst>
              <a:gd name="adj1" fmla="val 57963"/>
              <a:gd name="adj2" fmla="val -29078"/>
              <a:gd name="adj3" fmla="val 16667"/>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938" indent="-261938" defTabSz="913575"/>
            <a:r>
              <a:rPr lang="ja-JP" altLang="en-US" sz="16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．地域ケア会議関係者からの協力を得やすい体制に</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endParaRPr lang="en-US" altLang="ja-JP" sz="1000" dirty="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関係者の出席や資料・情報の提供など地域ケア会議の円滑な実施が可能に。</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3588542" y="3449401"/>
            <a:ext cx="3077937" cy="461665"/>
          </a:xfrm>
          <a:prstGeom prst="rect">
            <a:avLst/>
          </a:prstGeom>
          <a:noFill/>
        </p:spPr>
        <p:txBody>
          <a:bodyPr wrap="square" rtlCol="0">
            <a:spAutoFit/>
          </a:bodyPr>
          <a:lstStyle/>
          <a:p>
            <a:pPr marL="87313" indent="-87313" defTabSz="913575"/>
            <a:r>
              <a:rPr lang="ja-JP" altLang="en-US" sz="1200" dirty="0">
                <a:solidFill>
                  <a:prstClr val="black"/>
                </a:solidFill>
              </a:rPr>
              <a:t/>
            </a:r>
            <a:br>
              <a:rPr lang="ja-JP" altLang="en-US" sz="1200" dirty="0">
                <a:solidFill>
                  <a:prstClr val="black"/>
                </a:solidFill>
              </a:rPr>
            </a:br>
            <a:r>
              <a:rPr lang="ja-JP" altLang="en-US" sz="1200" dirty="0" smtClean="0">
                <a:solidFill>
                  <a:prstClr val="black"/>
                </a:solidFill>
              </a:rPr>
              <a:t>（介護保険法</a:t>
            </a:r>
            <a:r>
              <a:rPr lang="en-US" altLang="ja-JP" sz="1200" dirty="0" smtClean="0">
                <a:solidFill>
                  <a:prstClr val="black"/>
                </a:solidFill>
              </a:rPr>
              <a:t>115</a:t>
            </a:r>
            <a:r>
              <a:rPr lang="ja-JP" altLang="en-US" sz="1200" dirty="0" smtClean="0">
                <a:solidFill>
                  <a:prstClr val="black"/>
                </a:solidFill>
              </a:rPr>
              <a:t>条の</a:t>
            </a:r>
            <a:r>
              <a:rPr lang="en-US" altLang="ja-JP" sz="1200" dirty="0" smtClean="0">
                <a:solidFill>
                  <a:prstClr val="black"/>
                </a:solidFill>
              </a:rPr>
              <a:t>48</a:t>
            </a:r>
            <a:r>
              <a:rPr lang="ja-JP" altLang="en-US" sz="1200" dirty="0" smtClean="0">
                <a:solidFill>
                  <a:prstClr val="black"/>
                </a:solidFill>
              </a:rPr>
              <a:t>第</a:t>
            </a:r>
            <a:r>
              <a:rPr lang="en-US" altLang="ja-JP" sz="1200" dirty="0" smtClean="0">
                <a:solidFill>
                  <a:prstClr val="black"/>
                </a:solidFill>
              </a:rPr>
              <a:t>3</a:t>
            </a:r>
            <a:r>
              <a:rPr lang="ja-JP" altLang="en-US" sz="1200" dirty="0" smtClean="0">
                <a:solidFill>
                  <a:prstClr val="black"/>
                </a:solidFill>
              </a:rPr>
              <a:t>項・第</a:t>
            </a:r>
            <a:r>
              <a:rPr lang="en-US" altLang="ja-JP" sz="1200" dirty="0" smtClean="0">
                <a:solidFill>
                  <a:prstClr val="black"/>
                </a:solidFill>
              </a:rPr>
              <a:t>4</a:t>
            </a:r>
            <a:r>
              <a:rPr lang="ja-JP" altLang="en-US" sz="1200" dirty="0" smtClean="0">
                <a:solidFill>
                  <a:prstClr val="black"/>
                </a:solidFill>
              </a:rPr>
              <a:t>項）</a:t>
            </a:r>
            <a:endParaRPr lang="en-US" altLang="ja-JP" sz="1200" dirty="0" smtClean="0">
              <a:solidFill>
                <a:prstClr val="black"/>
              </a:solidFill>
            </a:endParaRPr>
          </a:p>
        </p:txBody>
      </p:sp>
      <p:sp>
        <p:nvSpPr>
          <p:cNvPr id="17" name="角丸四角形 16"/>
          <p:cNvSpPr/>
          <p:nvPr/>
        </p:nvSpPr>
        <p:spPr>
          <a:xfrm>
            <a:off x="7593662" y="404664"/>
            <a:ext cx="1152129" cy="56677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dirty="0" smtClean="0">
                <a:solidFill>
                  <a:prstClr val="white"/>
                </a:solidFill>
                <a:latin typeface="ＤＦ特太ゴシック体" panose="020B0509000000000000" pitchFamily="49" charset="-128"/>
                <a:ea typeface="ＤＦ特太ゴシック体" panose="020B0509000000000000" pitchFamily="49" charset="-128"/>
              </a:rPr>
              <a:t>市町村</a:t>
            </a:r>
            <a:endParaRPr lang="ja-JP" altLang="en-US" dirty="0">
              <a:solidFill>
                <a:prstClr val="white"/>
              </a:solidFill>
              <a:latin typeface="ＤＦ特太ゴシック体" panose="020B0509000000000000" pitchFamily="49" charset="-128"/>
              <a:ea typeface="ＤＦ特太ゴシック体" panose="020B0509000000000000" pitchFamily="49" charset="-128"/>
            </a:endParaRPr>
          </a:p>
        </p:txBody>
      </p:sp>
      <p:sp>
        <p:nvSpPr>
          <p:cNvPr id="18" name="下矢印 17"/>
          <p:cNvSpPr/>
          <p:nvPr/>
        </p:nvSpPr>
        <p:spPr>
          <a:xfrm>
            <a:off x="8052442" y="971436"/>
            <a:ext cx="141109" cy="38036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white"/>
              </a:solidFill>
            </a:endParaRPr>
          </a:p>
        </p:txBody>
      </p:sp>
      <p:sp>
        <p:nvSpPr>
          <p:cNvPr id="22" name="テキスト ボックス 21"/>
          <p:cNvSpPr txBox="1"/>
          <p:nvPr/>
        </p:nvSpPr>
        <p:spPr>
          <a:xfrm>
            <a:off x="7977422" y="1002214"/>
            <a:ext cx="1152129" cy="338554"/>
          </a:xfrm>
          <a:prstGeom prst="rect">
            <a:avLst/>
          </a:prstGeom>
          <a:noFill/>
        </p:spPr>
        <p:txBody>
          <a:bodyPr wrap="square" rtlCol="0">
            <a:spAutoFit/>
          </a:bodyPr>
          <a:lstStyle/>
          <a:p>
            <a:pPr defTabSz="913575"/>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　設置</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66" name="Picture 2" descr="http://otoba.ame-zaiku.com/th/030c.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000" b="94364" l="7565" r="95203"/>
                    </a14:imgEffect>
                  </a14:imgLayer>
                </a14:imgProps>
              </a:ext>
              <a:ext uri="{28A0092B-C50C-407E-A947-70E740481C1C}">
                <a14:useLocalDpi xmlns:a14="http://schemas.microsoft.com/office/drawing/2010/main" val="0"/>
              </a:ext>
            </a:extLst>
          </a:blip>
          <a:srcRect/>
          <a:stretch>
            <a:fillRect/>
          </a:stretch>
        </p:blipFill>
        <p:spPr bwMode="auto">
          <a:xfrm>
            <a:off x="8738339" y="5813915"/>
            <a:ext cx="929290" cy="943006"/>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WETBK\AppData\Local\Microsoft\Windows\Temporary Internet Files\Content.IE5\PLEX2VRM\MC90034737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4671" y="4591580"/>
            <a:ext cx="760121" cy="90148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WETBK\AppData\Local\Microsoft\Windows\Temporary Internet Files\Content.IE5\1NPUAMR1\MC90044599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6279" y="5204831"/>
            <a:ext cx="1018141" cy="1048236"/>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396193" y="1668022"/>
            <a:ext cx="1510829" cy="738664"/>
          </a:xfrm>
          <a:prstGeom prst="rect">
            <a:avLst/>
          </a:prstGeom>
          <a:noFill/>
        </p:spPr>
        <p:txBody>
          <a:bodyPr wrap="square" rtlCol="0">
            <a:spAutoFit/>
          </a:bodyPr>
          <a:lstStyle/>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市町村・地域包括支援センターが主催</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0" name="右カーブ矢印 39"/>
          <p:cNvSpPr/>
          <p:nvPr/>
        </p:nvSpPr>
        <p:spPr>
          <a:xfrm rot="10800000">
            <a:off x="8436514" y="2842766"/>
            <a:ext cx="318460" cy="1373980"/>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black"/>
              </a:solidFill>
            </a:endParaRPr>
          </a:p>
        </p:txBody>
      </p:sp>
      <p:sp>
        <p:nvSpPr>
          <p:cNvPr id="76" name="右カーブ矢印 75"/>
          <p:cNvSpPr/>
          <p:nvPr/>
        </p:nvSpPr>
        <p:spPr>
          <a:xfrm>
            <a:off x="7270680" y="2775918"/>
            <a:ext cx="347297" cy="1440828"/>
          </a:xfrm>
          <a:prstGeom prst="curv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a:solidFill>
                <a:prstClr val="black"/>
              </a:solidFill>
            </a:endParaRPr>
          </a:p>
        </p:txBody>
      </p:sp>
      <p:sp>
        <p:nvSpPr>
          <p:cNvPr id="77" name="テキスト ボックス 76"/>
          <p:cNvSpPr txBox="1"/>
          <p:nvPr/>
        </p:nvSpPr>
        <p:spPr>
          <a:xfrm>
            <a:off x="6867269" y="3239398"/>
            <a:ext cx="1326241" cy="261610"/>
          </a:xfrm>
          <a:prstGeom prst="rect">
            <a:avLst/>
          </a:prstGeom>
          <a:noFill/>
        </p:spPr>
        <p:txBody>
          <a:bodyPr wrap="square" rtlCol="0">
            <a:sp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出席・協力依頼</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8" name="テキスト ボックス 77"/>
          <p:cNvSpPr txBox="1"/>
          <p:nvPr/>
        </p:nvSpPr>
        <p:spPr>
          <a:xfrm>
            <a:off x="8203962" y="3178812"/>
            <a:ext cx="2560937" cy="430887"/>
          </a:xfrm>
          <a:prstGeom prst="rect">
            <a:avLst/>
          </a:prstGeom>
          <a:noFill/>
        </p:spPr>
        <p:txBody>
          <a:bodyPr wrap="square" rtlCol="0">
            <a:spAutoFit/>
          </a:bodyPr>
          <a:lstStyle/>
          <a:p>
            <a:pPr defTabSz="913575"/>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地域ケア会議への</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　　　出席・情報提供</a:t>
            </a:r>
            <a:endParaRPr lang="ja-JP" altLang="en-US"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9" name="テキスト ボックス 78"/>
          <p:cNvSpPr txBox="1"/>
          <p:nvPr/>
        </p:nvSpPr>
        <p:spPr>
          <a:xfrm>
            <a:off x="6962613" y="4325410"/>
            <a:ext cx="1747420" cy="523220"/>
          </a:xfrm>
          <a:prstGeom prst="rect">
            <a:avLst/>
          </a:prstGeom>
          <a:noFill/>
        </p:spPr>
        <p:txBody>
          <a:bodyPr wrap="square" rtlCol="0">
            <a:spAutoFit/>
          </a:bodyPr>
          <a:lstStyle/>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ケアマネジャー・各サービス事業者</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0" name="テキスト ボックス 79"/>
          <p:cNvSpPr txBox="1"/>
          <p:nvPr/>
        </p:nvSpPr>
        <p:spPr>
          <a:xfrm>
            <a:off x="7480013" y="6381328"/>
            <a:ext cx="1747420" cy="523220"/>
          </a:xfrm>
          <a:prstGeom prst="rect">
            <a:avLst/>
          </a:prstGeom>
          <a:noFill/>
        </p:spPr>
        <p:txBody>
          <a:bodyPr wrap="square" rtlCol="0">
            <a:spAutoFit/>
          </a:bodyPr>
          <a:lstStyle/>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医療関係者</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　　　　など</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1" name="テキスト ボックス 80"/>
          <p:cNvSpPr txBox="1"/>
          <p:nvPr/>
        </p:nvSpPr>
        <p:spPr>
          <a:xfrm>
            <a:off x="6681241" y="5945771"/>
            <a:ext cx="1747420" cy="307777"/>
          </a:xfrm>
          <a:prstGeom prst="rect">
            <a:avLst/>
          </a:prstGeom>
          <a:noFill/>
        </p:spPr>
        <p:txBody>
          <a:bodyPr wrap="square" rtlCol="0">
            <a:spAutoFit/>
          </a:bodyPr>
          <a:lstStyle/>
          <a:p>
            <a:pPr defTabSz="913575"/>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地域住民</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42" name="角丸四角形吹き出し 41"/>
          <p:cNvSpPr/>
          <p:nvPr/>
        </p:nvSpPr>
        <p:spPr>
          <a:xfrm>
            <a:off x="72090" y="3990156"/>
            <a:ext cx="6323944" cy="1976812"/>
          </a:xfrm>
          <a:prstGeom prst="wedgeRoundRectCallout">
            <a:avLst>
              <a:gd name="adj1" fmla="val 58924"/>
              <a:gd name="adj2" fmla="val -5336"/>
              <a:gd name="adj3" fmla="val 16667"/>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938" indent="-261938" defTabSz="913575"/>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３．関係者への守秘義務を課すこと</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endParaRPr lang="en-US" altLang="ja-JP" sz="1000" dirty="0" smtClean="0">
              <a:solidFill>
                <a:prstClr val="black"/>
              </a:solidFill>
              <a:latin typeface="ＤＦ特太ゴシック体" panose="020B0509000000000000" pitchFamily="49" charset="-128"/>
              <a:ea typeface="ＤＦ特太ゴシック体" panose="020B0509000000000000" pitchFamily="49" charset="-128"/>
            </a:endParaRPr>
          </a:p>
          <a:p>
            <a:pPr marL="261938" indent="-261938" defTabSz="913575">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関係者に対して法律上の守秘義務を課すことで、地域ケア会議で個別事例を扱うことに対して、利用者や家族からの理解が得やすくなる。</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marL="261938" indent="-261938" defTabSz="913575">
              <a:buFont typeface="Wingdings" panose="05000000000000000000" pitchFamily="2" charset="2"/>
              <a:buChar char="Ø"/>
            </a:pP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参加者による情報交換等が円滑に行われるようになる。</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守秘</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義務違反の場合は一年以下の懲役・百万円以下の罰金</a:t>
            </a: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　</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400" u="sng" dirty="0" smtClean="0">
                <a:solidFill>
                  <a:srgbClr val="FF0000"/>
                </a:solidFill>
                <a:latin typeface="ＤＦ特太ゴシック体" panose="020B0509000000000000" pitchFamily="49" charset="-128"/>
                <a:ea typeface="ＤＦ特太ゴシック体" panose="020B0509000000000000" pitchFamily="49" charset="-128"/>
              </a:rPr>
              <a:t>→参加者に、守秘義務の取扱について周知が必要</a:t>
            </a:r>
            <a:endParaRPr lang="en-US" altLang="ja-JP" sz="16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4" name="テキスト ボックス 83"/>
          <p:cNvSpPr txBox="1"/>
          <p:nvPr/>
        </p:nvSpPr>
        <p:spPr>
          <a:xfrm>
            <a:off x="3246227" y="5690410"/>
            <a:ext cx="3203234" cy="276999"/>
          </a:xfrm>
          <a:prstGeom prst="rect">
            <a:avLst/>
          </a:prstGeom>
          <a:noFill/>
        </p:spPr>
        <p:txBody>
          <a:bodyPr wrap="square" rtlCol="0">
            <a:spAutoFit/>
          </a:bodyPr>
          <a:lstStyle/>
          <a:p>
            <a:pPr marL="87313" indent="-87313" defTabSz="913575"/>
            <a:r>
              <a:rPr lang="ja-JP" altLang="en-US" sz="1200" dirty="0" smtClean="0">
                <a:solidFill>
                  <a:prstClr val="black"/>
                </a:solidFill>
              </a:rPr>
              <a:t>　（介護保険法</a:t>
            </a:r>
            <a:r>
              <a:rPr lang="en-US" altLang="ja-JP" sz="1200" dirty="0" smtClean="0">
                <a:solidFill>
                  <a:prstClr val="black"/>
                </a:solidFill>
              </a:rPr>
              <a:t>115</a:t>
            </a:r>
            <a:r>
              <a:rPr lang="ja-JP" altLang="en-US" sz="1200" dirty="0" smtClean="0">
                <a:solidFill>
                  <a:prstClr val="black"/>
                </a:solidFill>
              </a:rPr>
              <a:t>条の</a:t>
            </a:r>
            <a:r>
              <a:rPr lang="en-US" altLang="ja-JP" sz="1200" dirty="0" smtClean="0">
                <a:solidFill>
                  <a:prstClr val="black"/>
                </a:solidFill>
              </a:rPr>
              <a:t>48</a:t>
            </a:r>
            <a:r>
              <a:rPr lang="ja-JP" altLang="en-US" sz="1200" dirty="0" smtClean="0">
                <a:solidFill>
                  <a:prstClr val="black"/>
                </a:solidFill>
              </a:rPr>
              <a:t>第</a:t>
            </a:r>
            <a:r>
              <a:rPr lang="en-US" altLang="ja-JP" sz="1200" dirty="0" smtClean="0">
                <a:solidFill>
                  <a:prstClr val="black"/>
                </a:solidFill>
              </a:rPr>
              <a:t>5</a:t>
            </a:r>
            <a:r>
              <a:rPr lang="ja-JP" altLang="en-US" sz="1200" dirty="0" smtClean="0">
                <a:solidFill>
                  <a:prstClr val="black"/>
                </a:solidFill>
              </a:rPr>
              <a:t>項、</a:t>
            </a:r>
            <a:r>
              <a:rPr lang="en-US" altLang="ja-JP" sz="1200" dirty="0" smtClean="0">
                <a:solidFill>
                  <a:prstClr val="black"/>
                </a:solidFill>
              </a:rPr>
              <a:t>205</a:t>
            </a:r>
            <a:r>
              <a:rPr lang="ja-JP" altLang="en-US" sz="1200" dirty="0" smtClean="0">
                <a:solidFill>
                  <a:prstClr val="black"/>
                </a:solidFill>
              </a:rPr>
              <a:t>条</a:t>
            </a:r>
            <a:r>
              <a:rPr lang="en-US" altLang="ja-JP" sz="1200" dirty="0" smtClean="0">
                <a:solidFill>
                  <a:prstClr val="black"/>
                </a:solidFill>
              </a:rPr>
              <a:t>2</a:t>
            </a:r>
            <a:r>
              <a:rPr lang="ja-JP" altLang="en-US" sz="1200" dirty="0" smtClean="0">
                <a:solidFill>
                  <a:prstClr val="black"/>
                </a:solidFill>
              </a:rPr>
              <a:t>項）</a:t>
            </a:r>
            <a:endParaRPr lang="en-US" altLang="ja-JP" sz="1200" dirty="0" smtClean="0">
              <a:solidFill>
                <a:prstClr val="black"/>
              </a:solidFill>
            </a:endParaRPr>
          </a:p>
        </p:txBody>
      </p:sp>
      <p:sp>
        <p:nvSpPr>
          <p:cNvPr id="31" name="角丸四角形吹き出し 30"/>
          <p:cNvSpPr/>
          <p:nvPr/>
        </p:nvSpPr>
        <p:spPr>
          <a:xfrm>
            <a:off x="84258" y="6057292"/>
            <a:ext cx="6323944" cy="648072"/>
          </a:xfrm>
          <a:prstGeom prst="wedgeRoundRectCallout">
            <a:avLst>
              <a:gd name="adj1" fmla="val 55119"/>
              <a:gd name="adj2" fmla="val -26765"/>
              <a:gd name="adj3" fmla="val 16667"/>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1938" indent="-261938" defTabSz="913575"/>
            <a:r>
              <a:rPr lang="ja-JP" altLang="en-US" sz="1600" dirty="0">
                <a:solidFill>
                  <a:prstClr val="black"/>
                </a:solidFill>
                <a:latin typeface="ＤＦ特太ゴシック体" panose="020B0509000000000000" pitchFamily="49" charset="-128"/>
                <a:ea typeface="ＤＦ特太ゴシック体" panose="020B0509000000000000" pitchFamily="49" charset="-128"/>
              </a:rPr>
              <a:t>４</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．具体的な会議の運営について市町村・センターにおいて従前どおり柔軟に行うことができる。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2203400" y="557424"/>
            <a:ext cx="2107450" cy="406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rPr>
              <a:t>法改正のポイント</a:t>
            </a:r>
            <a:endParaRPr lang="ja-JP" altLang="en-US" dirty="0">
              <a:solidFill>
                <a:prstClr val="black"/>
              </a:solidFill>
            </a:endParaRPr>
          </a:p>
        </p:txBody>
      </p:sp>
      <p:sp>
        <p:nvSpPr>
          <p:cNvPr id="32" name="スライド番号プレースホルダ 10"/>
          <p:cNvSpPr txBox="1">
            <a:spLocks/>
          </p:cNvSpPr>
          <p:nvPr/>
        </p:nvSpPr>
        <p:spPr>
          <a:xfrm>
            <a:off x="9494367" y="6453388"/>
            <a:ext cx="42719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prstClr val="black"/>
                </a:solidFill>
                <a:latin typeface="+mn-ea"/>
              </a:rPr>
              <a:t>16</a:t>
            </a:r>
            <a:endParaRPr lang="ja-JP" altLang="en-US" sz="1800" b="1" dirty="0">
              <a:solidFill>
                <a:prstClr val="black"/>
              </a:solidFill>
              <a:latin typeface="+mn-ea"/>
            </a:endParaRPr>
          </a:p>
        </p:txBody>
      </p:sp>
    </p:spTree>
    <p:extLst>
      <p:ext uri="{BB962C8B-B14F-4D97-AF65-F5344CB8AC3E}">
        <p14:creationId xmlns:p14="http://schemas.microsoft.com/office/powerpoint/2010/main" val="3069820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2420888"/>
            <a:ext cx="8915400" cy="1143000"/>
          </a:xfrm>
        </p:spPr>
        <p:style>
          <a:lnRef idx="3">
            <a:schemeClr val="lt1"/>
          </a:lnRef>
          <a:fillRef idx="1">
            <a:schemeClr val="accent1"/>
          </a:fillRef>
          <a:effectRef idx="1">
            <a:schemeClr val="accent1"/>
          </a:effectRef>
          <a:fontRef idx="minor">
            <a:schemeClr val="lt1"/>
          </a:fontRef>
        </p:style>
        <p:txBody>
          <a:bodyPr/>
          <a:lstStyle/>
          <a:p>
            <a:r>
              <a:rPr kumimoji="1" lang="ja-JP" altLang="en-US" dirty="0" smtClean="0"/>
              <a:t>高齢者・介護を取りまく状況</a:t>
            </a:r>
            <a:endParaRPr kumimoji="1" lang="ja-JP" altLang="en-US" dirty="0"/>
          </a:p>
        </p:txBody>
      </p:sp>
    </p:spTree>
    <p:extLst>
      <p:ext uri="{BB962C8B-B14F-4D97-AF65-F5344CB8AC3E}">
        <p14:creationId xmlns:p14="http://schemas.microsoft.com/office/powerpoint/2010/main" val="337411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2417" y="0"/>
            <a:ext cx="9623444" cy="6647974"/>
          </a:xfrm>
          <a:prstGeom prst="rect">
            <a:avLst/>
          </a:prstGeom>
          <a:noFill/>
        </p:spPr>
        <p:txBody>
          <a:bodyPr wrap="square" rtlCol="0">
            <a:spAutoFit/>
          </a:bodyPr>
          <a:lstStyle/>
          <a:p>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介護保険法　改正案</a:t>
            </a:r>
            <a:r>
              <a:rPr lang="ja-JP" altLang="en-US" sz="2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（地域ケア会議関係抜粋）</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pPr>
              <a:spcBef>
                <a:spcPts val="1200"/>
              </a:spcBef>
            </a:pPr>
            <a:r>
              <a:rPr lang="ja-JP" altLang="en-US" b="1" dirty="0" smtClean="0">
                <a:solidFill>
                  <a:prstClr val="black"/>
                </a:solidFill>
              </a:rPr>
              <a:t>第１１５条の４８</a:t>
            </a:r>
            <a:endParaRPr lang="en-US" altLang="ja-JP" b="1" dirty="0" smtClean="0">
              <a:solidFill>
                <a:prstClr val="black"/>
              </a:solidFill>
            </a:endParaRPr>
          </a:p>
          <a:p>
            <a:r>
              <a:rPr lang="ja-JP" altLang="en-US" sz="1700" u="sng" dirty="0" smtClean="0">
                <a:solidFill>
                  <a:prstClr val="black"/>
                </a:solidFill>
              </a:rPr>
              <a:t>    市町村は</a:t>
            </a:r>
            <a:r>
              <a:rPr lang="ja-JP" altLang="en-US" sz="1700" dirty="0" smtClean="0">
                <a:solidFill>
                  <a:prstClr val="black"/>
                </a:solidFill>
              </a:rPr>
              <a:t>、第１１５条の４５第２項第３号に掲げる事業の効果的な実施のために、</a:t>
            </a:r>
            <a:r>
              <a:rPr lang="ja-JP" altLang="en-US" sz="1700" u="sng" dirty="0" smtClean="0">
                <a:solidFill>
                  <a:prstClr val="black"/>
                </a:solidFill>
              </a:rPr>
              <a:t>介護支援専門員、保健医療及び福祉に関する専門的知識を有する者、民生委員その他の関係者、関係機関及び関係団体（以下この条において「関係者等」という。）により構成される会議</a:t>
            </a:r>
            <a:r>
              <a:rPr lang="ja-JP" altLang="en-US" sz="1700" dirty="0" smtClean="0">
                <a:solidFill>
                  <a:prstClr val="black"/>
                </a:solidFill>
              </a:rPr>
              <a:t>（以下この条において「会議」という。）</a:t>
            </a:r>
            <a:r>
              <a:rPr lang="ja-JP" altLang="en-US" sz="1700" u="sng" dirty="0" smtClean="0">
                <a:solidFill>
                  <a:prstClr val="black"/>
                </a:solidFill>
              </a:rPr>
              <a:t>を置くように努めなければならない</a:t>
            </a:r>
            <a:r>
              <a:rPr lang="ja-JP" altLang="en-US" sz="1700" dirty="0" smtClean="0">
                <a:solidFill>
                  <a:prstClr val="black"/>
                </a:solidFill>
              </a:rPr>
              <a:t>。</a:t>
            </a:r>
            <a:endParaRPr lang="en-US" altLang="ja-JP" sz="1700" dirty="0" smtClean="0">
              <a:solidFill>
                <a:prstClr val="black"/>
              </a:solidFill>
            </a:endParaRPr>
          </a:p>
          <a:p>
            <a:endParaRPr lang="en-US" altLang="ja-JP" sz="1700" dirty="0">
              <a:solidFill>
                <a:prstClr val="black"/>
              </a:solidFill>
            </a:endParaRPr>
          </a:p>
          <a:p>
            <a:pPr marL="144000" indent="-457200"/>
            <a:r>
              <a:rPr lang="ja-JP" altLang="en-US" sz="1700" dirty="0" smtClean="0">
                <a:solidFill>
                  <a:prstClr val="black"/>
                </a:solidFill>
              </a:rPr>
              <a:t>２　</a:t>
            </a:r>
            <a:r>
              <a:rPr lang="ja-JP" altLang="en-US" sz="1700" u="sng" dirty="0" smtClean="0">
                <a:solidFill>
                  <a:prstClr val="black"/>
                </a:solidFill>
              </a:rPr>
              <a:t>会議は、要介護被保険者その他の厚生労働省令で定める被保険者（以下この項において「支援対象被保険者」という。）への適切な支援を図るために必要な検討を行う</a:t>
            </a:r>
            <a:r>
              <a:rPr lang="ja-JP" altLang="en-US" sz="1700" dirty="0" smtClean="0">
                <a:solidFill>
                  <a:prstClr val="black"/>
                </a:solidFill>
              </a:rPr>
              <a:t>とともに、</a:t>
            </a:r>
            <a:r>
              <a:rPr lang="ja-JP" altLang="en-US" sz="1700" u="sng" dirty="0" smtClean="0">
                <a:solidFill>
                  <a:prstClr val="black"/>
                </a:solidFill>
              </a:rPr>
              <a:t>支援対象被保険者が地域において自立した日常生活を営むために必要な支援体制に関する検討を行う</a:t>
            </a:r>
            <a:r>
              <a:rPr lang="ja-JP" altLang="en-US" sz="1700" dirty="0" smtClean="0">
                <a:solidFill>
                  <a:prstClr val="black"/>
                </a:solidFill>
              </a:rPr>
              <a:t>ものとする。</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dirty="0" smtClean="0">
                <a:solidFill>
                  <a:prstClr val="black"/>
                </a:solidFill>
              </a:rPr>
              <a:t>３　会議は、前項の検討を行うため必要があると認めるときは、</a:t>
            </a:r>
            <a:r>
              <a:rPr lang="ja-JP" altLang="en-US" sz="1700" u="sng" dirty="0" smtClean="0">
                <a:solidFill>
                  <a:prstClr val="black"/>
                </a:solidFill>
              </a:rPr>
              <a:t>関係者等に対し、資料又は情報の提供、意見の開陳その他必要な協力を求めることができ</a:t>
            </a:r>
            <a:r>
              <a:rPr lang="ja-JP" altLang="en-US" sz="1700" u="sng" dirty="0">
                <a:solidFill>
                  <a:prstClr val="black"/>
                </a:solidFill>
              </a:rPr>
              <a:t>る</a:t>
            </a:r>
            <a:r>
              <a:rPr lang="ja-JP" altLang="en-US" sz="1700" dirty="0" smtClean="0">
                <a:solidFill>
                  <a:prstClr val="black"/>
                </a:solidFill>
              </a:rPr>
              <a:t>。</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dirty="0" smtClean="0">
                <a:solidFill>
                  <a:prstClr val="black"/>
                </a:solidFill>
              </a:rPr>
              <a:t>４　関係者等は、前項の規定に基づき、会議から資料又は情報の提供、意見の開陳その他必要な協力の求めがあった場合には、</a:t>
            </a:r>
            <a:r>
              <a:rPr lang="ja-JP" altLang="en-US" sz="1700" u="sng" dirty="0" smtClean="0">
                <a:solidFill>
                  <a:prstClr val="black"/>
                </a:solidFill>
              </a:rPr>
              <a:t>これに協力するよう努めなければならない</a:t>
            </a:r>
            <a:r>
              <a:rPr lang="ja-JP" altLang="en-US" sz="1700" dirty="0" smtClean="0">
                <a:solidFill>
                  <a:prstClr val="black"/>
                </a:solidFill>
              </a:rPr>
              <a:t>。</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dirty="0" smtClean="0">
                <a:solidFill>
                  <a:prstClr val="black"/>
                </a:solidFill>
              </a:rPr>
              <a:t>５</a:t>
            </a:r>
            <a:r>
              <a:rPr lang="ja-JP" altLang="en-US" sz="1700" u="sng" dirty="0" smtClean="0">
                <a:solidFill>
                  <a:prstClr val="black"/>
                </a:solidFill>
              </a:rPr>
              <a:t>　会議の事務に従事する者、又は従事していた者は、正当な理由がなく、会議の事務に関して知り得た秘密を漏らしてはならない</a:t>
            </a:r>
            <a:r>
              <a:rPr lang="ja-JP" altLang="en-US" sz="1700" dirty="0" smtClean="0">
                <a:solidFill>
                  <a:prstClr val="black"/>
                </a:solidFill>
              </a:rPr>
              <a:t>。</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dirty="0" smtClean="0">
                <a:solidFill>
                  <a:prstClr val="black"/>
                </a:solidFill>
              </a:rPr>
              <a:t>６　前各項に定めるもののほか、</a:t>
            </a:r>
            <a:r>
              <a:rPr lang="ja-JP" altLang="en-US" sz="1700" u="sng" dirty="0" smtClean="0">
                <a:solidFill>
                  <a:prstClr val="black"/>
                </a:solidFill>
              </a:rPr>
              <a:t>会議の組織及び運営に関し必要な事項は、会議が定める</a:t>
            </a:r>
            <a:r>
              <a:rPr lang="ja-JP" altLang="en-US" sz="1700" dirty="0" smtClean="0">
                <a:solidFill>
                  <a:prstClr val="black"/>
                </a:solidFill>
              </a:rPr>
              <a:t>。</a:t>
            </a:r>
            <a:endParaRPr lang="en-US" altLang="ja-JP" sz="1700" dirty="0" smtClean="0">
              <a:solidFill>
                <a:prstClr val="black"/>
              </a:solidFill>
            </a:endParaRPr>
          </a:p>
          <a:p>
            <a:pPr marL="144000" indent="-457200"/>
            <a:endParaRPr lang="en-US" altLang="ja-JP" sz="1700" dirty="0">
              <a:solidFill>
                <a:prstClr val="black"/>
              </a:solidFill>
            </a:endParaRPr>
          </a:p>
          <a:p>
            <a:pPr marL="144000" indent="-457200"/>
            <a:r>
              <a:rPr lang="ja-JP" altLang="en-US" sz="1700" b="1" dirty="0" smtClean="0">
                <a:solidFill>
                  <a:prstClr val="black"/>
                </a:solidFill>
              </a:rPr>
              <a:t>第２０５条</a:t>
            </a:r>
            <a:endParaRPr lang="en-US" altLang="ja-JP" sz="1700" b="1" dirty="0" smtClean="0">
              <a:solidFill>
                <a:prstClr val="black"/>
              </a:solidFill>
            </a:endParaRPr>
          </a:p>
          <a:p>
            <a:pPr marL="144000" indent="-457200"/>
            <a:r>
              <a:rPr lang="ja-JP" altLang="en-US" sz="1700" dirty="0" smtClean="0">
                <a:solidFill>
                  <a:prstClr val="black"/>
                </a:solidFill>
              </a:rPr>
              <a:t>２　（略）第</a:t>
            </a:r>
            <a:r>
              <a:rPr lang="ja-JP" altLang="en-US" sz="1700" dirty="0">
                <a:solidFill>
                  <a:prstClr val="black"/>
                </a:solidFill>
              </a:rPr>
              <a:t>１１５</a:t>
            </a:r>
            <a:r>
              <a:rPr lang="ja-JP" altLang="en-US" sz="1700" dirty="0" smtClean="0">
                <a:solidFill>
                  <a:prstClr val="black"/>
                </a:solidFill>
              </a:rPr>
              <a:t>条の４８第５項の規定に</a:t>
            </a:r>
            <a:r>
              <a:rPr lang="ja-JP" altLang="en-US" sz="1600" dirty="0" smtClean="0">
                <a:solidFill>
                  <a:prstClr val="black"/>
                </a:solidFill>
              </a:rPr>
              <a:t>違反</a:t>
            </a:r>
            <a:r>
              <a:rPr lang="ja-JP" altLang="en-US" sz="1600" dirty="0">
                <a:solidFill>
                  <a:prstClr val="black"/>
                </a:solidFill>
              </a:rPr>
              <a:t>した者は</a:t>
            </a:r>
            <a:r>
              <a:rPr lang="ja-JP" altLang="en-US" sz="1600" dirty="0" smtClean="0">
                <a:solidFill>
                  <a:prstClr val="black"/>
                </a:solidFill>
              </a:rPr>
              <a:t>、１年</a:t>
            </a:r>
            <a:r>
              <a:rPr lang="ja-JP" altLang="en-US" sz="1600" dirty="0">
                <a:solidFill>
                  <a:prstClr val="black"/>
                </a:solidFill>
              </a:rPr>
              <a:t>以下</a:t>
            </a:r>
            <a:r>
              <a:rPr lang="ja-JP" altLang="en-US" sz="1600" dirty="0" smtClean="0">
                <a:solidFill>
                  <a:prstClr val="black"/>
                </a:solidFill>
              </a:rPr>
              <a:t>の懲役又</a:t>
            </a:r>
            <a:r>
              <a:rPr lang="ja-JP" altLang="en-US" sz="1600" dirty="0">
                <a:solidFill>
                  <a:prstClr val="black"/>
                </a:solidFill>
              </a:rPr>
              <a:t>は百万円以下の罰金に処する</a:t>
            </a:r>
            <a:r>
              <a:rPr lang="ja-JP" altLang="en-US" sz="1600" dirty="0" smtClean="0">
                <a:solidFill>
                  <a:prstClr val="black"/>
                </a:solidFill>
              </a:rPr>
              <a:t>。</a:t>
            </a:r>
            <a:endParaRPr lang="en-US" altLang="ja-JP" sz="1600" dirty="0">
              <a:solidFill>
                <a:prstClr val="black"/>
              </a:solidFill>
            </a:endParaRPr>
          </a:p>
        </p:txBody>
      </p:sp>
      <p:sp>
        <p:nvSpPr>
          <p:cNvPr id="4" name="スライド番号プレースホルダ 10"/>
          <p:cNvSpPr txBox="1">
            <a:spLocks/>
          </p:cNvSpPr>
          <p:nvPr/>
        </p:nvSpPr>
        <p:spPr>
          <a:xfrm>
            <a:off x="9494367" y="6453388"/>
            <a:ext cx="42719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prstClr val="black"/>
                </a:solidFill>
                <a:latin typeface="+mn-ea"/>
              </a:rPr>
              <a:t>17</a:t>
            </a:r>
            <a:endParaRPr lang="ja-JP" altLang="en-US" sz="1800" b="1" dirty="0">
              <a:solidFill>
                <a:prstClr val="black"/>
              </a:solidFill>
              <a:latin typeface="+mn-ea"/>
            </a:endParaRPr>
          </a:p>
        </p:txBody>
      </p:sp>
    </p:spTree>
    <p:extLst>
      <p:ext uri="{BB962C8B-B14F-4D97-AF65-F5344CB8AC3E}">
        <p14:creationId xmlns:p14="http://schemas.microsoft.com/office/powerpoint/2010/main" val="2781700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 4"/>
          <p:cNvGraphicFramePr>
            <a:graphicFrameLocks/>
          </p:cNvGraphicFramePr>
          <p:nvPr>
            <p:extLst>
              <p:ext uri="{D42A27DB-BD31-4B8C-83A1-F6EECF244321}">
                <p14:modId xmlns:p14="http://schemas.microsoft.com/office/powerpoint/2010/main" val="3130321143"/>
              </p:ext>
            </p:extLst>
          </p:nvPr>
        </p:nvGraphicFramePr>
        <p:xfrm>
          <a:off x="16" y="3875860"/>
          <a:ext cx="4953000" cy="2982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extLst>
              <p:ext uri="{D42A27DB-BD31-4B8C-83A1-F6EECF244321}">
                <p14:modId xmlns:p14="http://schemas.microsoft.com/office/powerpoint/2010/main" val="2738112526"/>
              </p:ext>
            </p:extLst>
          </p:nvPr>
        </p:nvGraphicFramePr>
        <p:xfrm>
          <a:off x="16" y="854299"/>
          <a:ext cx="4953000"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コンテンツ プレースホルダ 4"/>
          <p:cNvGraphicFramePr>
            <a:graphicFrameLocks/>
          </p:cNvGraphicFramePr>
          <p:nvPr>
            <p:extLst>
              <p:ext uri="{D42A27DB-BD31-4B8C-83A1-F6EECF244321}">
                <p14:modId xmlns:p14="http://schemas.microsoft.com/office/powerpoint/2010/main" val="573988283"/>
              </p:ext>
            </p:extLst>
          </p:nvPr>
        </p:nvGraphicFramePr>
        <p:xfrm>
          <a:off x="4955314" y="854299"/>
          <a:ext cx="4953000"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コンテンツ プレースホルダ 4"/>
          <p:cNvGraphicFramePr>
            <a:graphicFrameLocks/>
          </p:cNvGraphicFramePr>
          <p:nvPr>
            <p:extLst>
              <p:ext uri="{D42A27DB-BD31-4B8C-83A1-F6EECF244321}">
                <p14:modId xmlns:p14="http://schemas.microsoft.com/office/powerpoint/2010/main" val="2226412370"/>
              </p:ext>
            </p:extLst>
          </p:nvPr>
        </p:nvGraphicFramePr>
        <p:xfrm>
          <a:off x="4953003" y="3875860"/>
          <a:ext cx="4953000" cy="2982140"/>
        </p:xfrm>
        <a:graphic>
          <a:graphicData uri="http://schemas.openxmlformats.org/drawingml/2006/chart">
            <c:chart xmlns:c="http://schemas.openxmlformats.org/drawingml/2006/chart" xmlns:r="http://schemas.openxmlformats.org/officeDocument/2006/relationships" r:id="rId5"/>
          </a:graphicData>
        </a:graphic>
      </p:graphicFrame>
      <p:sp>
        <p:nvSpPr>
          <p:cNvPr id="9" name="タイトル 1"/>
          <p:cNvSpPr txBox="1">
            <a:spLocks/>
          </p:cNvSpPr>
          <p:nvPr/>
        </p:nvSpPr>
        <p:spPr>
          <a:xfrm>
            <a:off x="0" y="188640"/>
            <a:ext cx="9906000" cy="404664"/>
          </a:xfrm>
          <a:prstGeom prst="rect">
            <a:avLst/>
          </a:prstGeom>
          <a:no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000" dirty="0" smtClean="0">
                <a:latin typeface="+mj-lt"/>
                <a:ea typeface="+mj-ea"/>
                <a:cs typeface="+mj-cs"/>
              </a:rPr>
              <a:t>生活支援のニーズ</a:t>
            </a:r>
            <a:endParaRPr kumimoji="1" lang="ja-JP" alt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テキスト ボックス 9"/>
          <p:cNvSpPr txBox="1">
            <a:spLocks noChangeArrowheads="1"/>
          </p:cNvSpPr>
          <p:nvPr/>
        </p:nvSpPr>
        <p:spPr bwMode="auto">
          <a:xfrm>
            <a:off x="4953058" y="3903441"/>
            <a:ext cx="4726103" cy="461665"/>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HG丸ｺﾞｼｯｸM-PRO" pitchFamily="50" charset="-128"/>
                <a:ea typeface="HG丸ｺﾞｼｯｸM-PRO" pitchFamily="50" charset="-128"/>
              </a:rPr>
              <a:t>　</a:t>
            </a:r>
            <a:r>
              <a:rPr lang="en-US" altLang="ja-JP" sz="1200" b="1" dirty="0" smtClean="0">
                <a:latin typeface="HG丸ｺﾞｼｯｸM-PRO" pitchFamily="50" charset="-128"/>
                <a:ea typeface="HG丸ｺﾞｼｯｸM-PRO" pitchFamily="50" charset="-128"/>
              </a:rPr>
              <a:t>1</a:t>
            </a:r>
            <a:r>
              <a:rPr lang="ja-JP" altLang="en-US" sz="1200" b="1" dirty="0" smtClean="0">
                <a:latin typeface="HG丸ｺﾞｼｯｸM-PRO" pitchFamily="50" charset="-128"/>
                <a:ea typeface="HG丸ｺﾞｼｯｸM-PRO" pitchFamily="50" charset="-128"/>
              </a:rPr>
              <a:t>人暮らし高齢者世帯が生活行動の中で困っていること</a:t>
            </a:r>
            <a:endParaRPr lang="en-US" altLang="ja-JP" sz="1200" b="1" dirty="0" smtClean="0">
              <a:latin typeface="HG丸ｺﾞｼｯｸM-PRO" pitchFamily="50" charset="-128"/>
              <a:ea typeface="HG丸ｺﾞｼｯｸM-PRO" pitchFamily="50" charset="-128"/>
            </a:endParaRPr>
          </a:p>
          <a:p>
            <a:pPr algn="ctr"/>
            <a:r>
              <a:rPr lang="ja-JP" altLang="en-US" dirty="0" smtClean="0">
                <a:latin typeface="HG丸ｺﾞｼｯｸM-PRO" pitchFamily="50" charset="-128"/>
                <a:ea typeface="HG丸ｺﾞｼｯｸM-PRO" pitchFamily="50" charset="-128"/>
              </a:rPr>
              <a:t>（愛知県居住で</a:t>
            </a:r>
            <a:r>
              <a:rPr lang="en-US" altLang="ja-JP" dirty="0" smtClean="0">
                <a:latin typeface="HG丸ｺﾞｼｯｸM-PRO" pitchFamily="50" charset="-128"/>
                <a:ea typeface="HG丸ｺﾞｼｯｸM-PRO" pitchFamily="50" charset="-128"/>
              </a:rPr>
              <a:t>75</a:t>
            </a:r>
            <a:r>
              <a:rPr lang="ja-JP" altLang="en-US" dirty="0" smtClean="0">
                <a:latin typeface="HG丸ｺﾞｼｯｸM-PRO" pitchFamily="50" charset="-128"/>
                <a:ea typeface="HG丸ｺﾞｼｯｸM-PRO" pitchFamily="50" charset="-128"/>
              </a:rPr>
              <a:t>歳以上の</a:t>
            </a:r>
            <a:r>
              <a:rPr lang="en-US" altLang="ja-JP" dirty="0" smtClean="0">
                <a:latin typeface="HG丸ｺﾞｼｯｸM-PRO" pitchFamily="50" charset="-128"/>
                <a:ea typeface="HG丸ｺﾞｼｯｸM-PRO" pitchFamily="50" charset="-128"/>
              </a:rPr>
              <a:t>1</a:t>
            </a:r>
            <a:r>
              <a:rPr lang="ja-JP" altLang="en-US" dirty="0" smtClean="0">
                <a:latin typeface="HG丸ｺﾞｼｯｸM-PRO" pitchFamily="50" charset="-128"/>
                <a:ea typeface="HG丸ｺﾞｼｯｸM-PRO" pitchFamily="50" charset="-128"/>
              </a:rPr>
              <a:t>人暮らし高齢者　</a:t>
            </a:r>
            <a:r>
              <a:rPr lang="en-US" altLang="ja-JP" dirty="0" smtClean="0">
                <a:latin typeface="HG丸ｺﾞｼｯｸM-PRO" pitchFamily="50" charset="-128"/>
                <a:ea typeface="HG丸ｺﾞｼｯｸM-PRO" pitchFamily="50" charset="-128"/>
              </a:rPr>
              <a:t>n=379</a:t>
            </a:r>
            <a:r>
              <a:rPr lang="ja-JP" altLang="en-US" dirty="0" smtClean="0">
                <a:latin typeface="HG丸ｺﾞｼｯｸM-PRO" pitchFamily="50" charset="-128"/>
                <a:ea typeface="HG丸ｺﾞｼｯｸM-PRO" pitchFamily="50" charset="-128"/>
              </a:rPr>
              <a:t>）</a:t>
            </a:r>
            <a:endParaRPr lang="ja-JP" altLang="en-US" dirty="0">
              <a:latin typeface="HG丸ｺﾞｼｯｸM-PRO" pitchFamily="50" charset="-128"/>
              <a:ea typeface="HG丸ｺﾞｼｯｸM-PRO" pitchFamily="50" charset="-128"/>
            </a:endParaRPr>
          </a:p>
        </p:txBody>
      </p:sp>
      <p:sp>
        <p:nvSpPr>
          <p:cNvPr id="11" name="テキスト ボックス 10"/>
          <p:cNvSpPr txBox="1">
            <a:spLocks noChangeArrowheads="1"/>
          </p:cNvSpPr>
          <p:nvPr/>
        </p:nvSpPr>
        <p:spPr bwMode="auto">
          <a:xfrm>
            <a:off x="8151382" y="5661248"/>
            <a:ext cx="1482165" cy="600164"/>
          </a:xfrm>
          <a:prstGeom prst="rect">
            <a:avLst/>
          </a:prstGeom>
          <a:noFill/>
          <a:ln w="6350">
            <a:solidFill>
              <a:schemeClr val="accent1">
                <a:shade val="50000"/>
              </a:schemeClr>
            </a:solidFill>
            <a:prstDash val="sysDash"/>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smtClean="0">
                <a:latin typeface="HG丸ｺﾞｼｯｸM-PRO" pitchFamily="50" charset="-128"/>
                <a:ea typeface="HG丸ｺﾞｼｯｸM-PRO" pitchFamily="50" charset="-128"/>
              </a:rPr>
              <a:t>「困る」</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「とても困る」と</a:t>
            </a: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回答した人の割合</a:t>
            </a:r>
            <a:endParaRPr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26652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739" y="2239850"/>
            <a:ext cx="5854911"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地域住民の参加</a:t>
              </a:r>
              <a:endParaRPr lang="ja-JP" altLang="en-US" sz="1600" dirty="0">
                <a:solidFill>
                  <a:prstClr val="black"/>
                </a:solidFill>
              </a:endParaRPr>
            </a:p>
          </p:txBody>
        </p:sp>
      </p:grpSp>
      <p:grpSp>
        <p:nvGrpSpPr>
          <p:cNvPr id="3" name="グループ化 24"/>
          <p:cNvGrpSpPr/>
          <p:nvPr/>
        </p:nvGrpSpPr>
        <p:grpSpPr>
          <a:xfrm>
            <a:off x="3938926" y="2533731"/>
            <a:ext cx="5772641"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高齢者の社会参加</a:t>
              </a:r>
              <a:endParaRPr lang="ja-JP" altLang="en-US" sz="1600" dirty="0">
                <a:solidFill>
                  <a:prstClr val="black"/>
                </a:solidFill>
              </a:endParaRPr>
            </a:p>
          </p:txBody>
        </p:sp>
      </p:grpSp>
      <p:grpSp>
        <p:nvGrpSpPr>
          <p:cNvPr id="4" name="グループ化 23"/>
          <p:cNvGrpSpPr/>
          <p:nvPr/>
        </p:nvGrpSpPr>
        <p:grpSpPr>
          <a:xfrm>
            <a:off x="194491" y="2533731"/>
            <a:ext cx="6054668"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1" name="角丸四角形 10"/>
            <p:cNvSpPr/>
            <p:nvPr/>
          </p:nvSpPr>
          <p:spPr>
            <a:xfrm>
              <a:off x="1604225" y="1412776"/>
              <a:ext cx="273683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生活支援・介護予防サービス</a:t>
              </a:r>
              <a:endParaRPr lang="ja-JP" altLang="en-US" sz="1600" dirty="0">
                <a:solidFill>
                  <a:prstClr val="black"/>
                </a:solidFill>
              </a:endParaRPr>
            </a:p>
          </p:txBody>
        </p:sp>
      </p:grpSp>
      <p:sp>
        <p:nvSpPr>
          <p:cNvPr id="13" name="角丸四角形 12"/>
          <p:cNvSpPr/>
          <p:nvPr/>
        </p:nvSpPr>
        <p:spPr>
          <a:xfrm>
            <a:off x="3963403" y="2996952"/>
            <a:ext cx="2471819" cy="138081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600" dirty="0" smtClean="0">
                <a:solidFill>
                  <a:prstClr val="black"/>
                </a:solidFill>
              </a:rPr>
              <a:t>　</a:t>
            </a:r>
            <a:r>
              <a:rPr lang="ja-JP" altLang="en-US" sz="1600" b="1" dirty="0" smtClean="0">
                <a:solidFill>
                  <a:prstClr val="black"/>
                </a:solidFill>
              </a:rPr>
              <a:t>生活支援の担い手</a:t>
            </a:r>
            <a:endParaRPr lang="en-US" altLang="ja-JP" sz="1600" b="1" dirty="0" smtClean="0">
              <a:solidFill>
                <a:prstClr val="black"/>
              </a:solidFill>
            </a:endParaRPr>
          </a:p>
          <a:p>
            <a:pPr defTabSz="913575" fontAlgn="base">
              <a:spcBef>
                <a:spcPct val="0"/>
              </a:spcBef>
              <a:spcAft>
                <a:spcPct val="0"/>
              </a:spcAft>
            </a:pPr>
            <a:r>
              <a:rPr lang="ja-JP" altLang="en-US" sz="1600" b="1" dirty="0" smtClean="0">
                <a:solidFill>
                  <a:prstClr val="black"/>
                </a:solidFill>
              </a:rPr>
              <a:t>　としての社会参加</a:t>
            </a:r>
            <a:endParaRPr lang="en-US" altLang="ja-JP" sz="1600" b="1" dirty="0" smtClean="0">
              <a:solidFill>
                <a:prstClr val="black"/>
              </a:solidFill>
            </a:endParaRPr>
          </a:p>
        </p:txBody>
      </p:sp>
      <p:sp>
        <p:nvSpPr>
          <p:cNvPr id="15" name="角丸四角形 14"/>
          <p:cNvSpPr/>
          <p:nvPr/>
        </p:nvSpPr>
        <p:spPr>
          <a:xfrm>
            <a:off x="6045122" y="269332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400" dirty="0" smtClean="0">
                <a:solidFill>
                  <a:prstClr val="black"/>
                </a:solidFill>
              </a:rPr>
              <a:t>○現役時代の能力を活かした活動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○興味関心がある活動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○新たにチャレンジする活動</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・一般就労、起業</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・趣味活動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・健康づくり活動、地域活動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・介護、福祉以外の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ボランティア活動　等</a:t>
            </a:r>
            <a:endParaRPr lang="ja-JP" altLang="en-US" sz="1400" dirty="0">
              <a:solidFill>
                <a:prstClr val="black"/>
              </a:solidFill>
            </a:endParaRPr>
          </a:p>
        </p:txBody>
      </p:sp>
      <p:sp>
        <p:nvSpPr>
          <p:cNvPr id="17" name="角丸四角形 16"/>
          <p:cNvSpPr/>
          <p:nvPr/>
        </p:nvSpPr>
        <p:spPr>
          <a:xfrm>
            <a:off x="776561" y="2844330"/>
            <a:ext cx="3942445"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○ニーズに合った多様なサービス種別</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○住民主体、</a:t>
            </a:r>
            <a:r>
              <a:rPr lang="en-US" altLang="ja-JP" sz="1400" dirty="0" smtClean="0">
                <a:solidFill>
                  <a:prstClr val="black"/>
                </a:solidFill>
                <a:latin typeface="ＭＳ Ｐゴシック"/>
              </a:rPr>
              <a:t>NPO</a:t>
            </a:r>
            <a:r>
              <a:rPr lang="ja-JP" altLang="en-US" sz="1400" dirty="0" err="1" smtClean="0">
                <a:solidFill>
                  <a:prstClr val="black"/>
                </a:solidFill>
                <a:latin typeface="ＭＳ Ｐゴシック"/>
              </a:rPr>
              <a:t>、</a:t>
            </a:r>
            <a:r>
              <a:rPr lang="ja-JP" altLang="en-US" sz="1400" dirty="0" smtClean="0">
                <a:solidFill>
                  <a:prstClr val="black"/>
                </a:solidFill>
                <a:latin typeface="ＭＳ Ｐゴシック"/>
              </a:rPr>
              <a:t>民間企業等多様な</a:t>
            </a:r>
            <a:endParaRPr lang="en-US" altLang="ja-JP" sz="1400" dirty="0" smtClean="0">
              <a:solidFill>
                <a:prstClr val="black"/>
              </a:solidFill>
              <a:latin typeface="ＭＳ Ｐゴシック"/>
            </a:endParaRPr>
          </a:p>
          <a:p>
            <a:pPr defTabSz="913575" fontAlgn="base">
              <a:spcBef>
                <a:spcPct val="0"/>
              </a:spcBef>
              <a:spcAft>
                <a:spcPct val="0"/>
              </a:spcAft>
            </a:pPr>
            <a:r>
              <a:rPr lang="ja-JP" altLang="en-US" sz="1400" dirty="0" smtClean="0">
                <a:solidFill>
                  <a:prstClr val="black"/>
                </a:solidFill>
                <a:latin typeface="ＭＳ Ｐゴシック"/>
              </a:rPr>
              <a:t>　 主体による</a:t>
            </a:r>
            <a:r>
              <a:rPr lang="ja-JP" altLang="en-US" sz="1400" dirty="0" smtClean="0">
                <a:solidFill>
                  <a:prstClr val="black"/>
                </a:solidFill>
              </a:rPr>
              <a:t>サービス提供</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・地域サロンの開催</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・見守り、安否確認</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・外出支援</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・買い物、調理、掃除などの家事支援</a:t>
            </a:r>
            <a:endParaRPr lang="en-US" altLang="ja-JP" sz="1400" dirty="0" smtClean="0">
              <a:solidFill>
                <a:prstClr val="black"/>
              </a:solidFill>
            </a:endParaRPr>
          </a:p>
          <a:p>
            <a:pPr defTabSz="913575" fontAlgn="base">
              <a:spcBef>
                <a:spcPct val="0"/>
              </a:spcBef>
              <a:spcAft>
                <a:spcPct val="0"/>
              </a:spcAft>
            </a:pPr>
            <a:r>
              <a:rPr lang="ja-JP" altLang="en-US" sz="1400" dirty="0">
                <a:solidFill>
                  <a:prstClr val="black"/>
                </a:solidFill>
              </a:rPr>
              <a:t>　</a:t>
            </a:r>
            <a:r>
              <a:rPr lang="ja-JP" altLang="en-US" sz="1400" dirty="0" smtClean="0">
                <a:solidFill>
                  <a:prstClr val="black"/>
                </a:solidFill>
              </a:rPr>
              <a:t>　・介護者支援 　等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p:txBody>
      </p:sp>
      <p:sp>
        <p:nvSpPr>
          <p:cNvPr id="18" name="二等辺三角形 17"/>
          <p:cNvSpPr/>
          <p:nvPr/>
        </p:nvSpPr>
        <p:spPr>
          <a:xfrm>
            <a:off x="1052588"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b="1" dirty="0" smtClean="0">
                <a:solidFill>
                  <a:prstClr val="white"/>
                </a:solidFill>
              </a:rPr>
              <a:t>バックアップ</a:t>
            </a:r>
            <a:endParaRPr lang="ja-JP" altLang="en-US" sz="1600" b="1" dirty="0">
              <a:solidFill>
                <a:prstClr val="white"/>
              </a:solidFill>
            </a:endParaRPr>
          </a:p>
        </p:txBody>
      </p:sp>
      <p:sp>
        <p:nvSpPr>
          <p:cNvPr id="22" name="二等辺三角形 21"/>
          <p:cNvSpPr/>
          <p:nvPr/>
        </p:nvSpPr>
        <p:spPr>
          <a:xfrm>
            <a:off x="1130575"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バックアップ</a:t>
            </a:r>
            <a:endParaRPr lang="ja-JP" altLang="en-US" b="1" dirty="0">
              <a:solidFill>
                <a:prstClr val="white"/>
              </a:solidFill>
            </a:endParaRPr>
          </a:p>
        </p:txBody>
      </p:sp>
      <p:sp>
        <p:nvSpPr>
          <p:cNvPr id="23" name="角丸四角形 22"/>
          <p:cNvSpPr/>
          <p:nvPr/>
        </p:nvSpPr>
        <p:spPr>
          <a:xfrm>
            <a:off x="974588"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都道府県等による後方支援体制の充実</a:t>
            </a:r>
            <a:endParaRPr lang="ja-JP" altLang="en-US" sz="1600" dirty="0">
              <a:solidFill>
                <a:prstClr val="black"/>
              </a:solidFill>
            </a:endParaRPr>
          </a:p>
        </p:txBody>
      </p:sp>
      <p:sp>
        <p:nvSpPr>
          <p:cNvPr id="19" name="角丸四角形 18"/>
          <p:cNvSpPr/>
          <p:nvPr/>
        </p:nvSpPr>
        <p:spPr>
          <a:xfrm>
            <a:off x="974588"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市町村を核とした支援体制の充実・強化</a:t>
            </a:r>
            <a:endParaRPr lang="ja-JP" altLang="en-US" sz="1600" dirty="0">
              <a:solidFill>
                <a:prstClr val="black"/>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5049" y="4044176"/>
            <a:ext cx="1064647" cy="514070"/>
          </a:xfrm>
          <a:prstGeom prst="rect">
            <a:avLst/>
          </a:prstGeom>
          <a:noFill/>
        </p:spPr>
      </p:pic>
      <p:sp>
        <p:nvSpPr>
          <p:cNvPr id="24" name="角丸四角形 23"/>
          <p:cNvSpPr/>
          <p:nvPr/>
        </p:nvSpPr>
        <p:spPr>
          <a:xfrm>
            <a:off x="60" y="545947"/>
            <a:ext cx="990600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defTabSz="913575">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srgbClr val="FF0000"/>
                </a:solidFill>
              </a:rPr>
              <a:t>生活支援</a:t>
            </a:r>
            <a:r>
              <a:rPr lang="ja-JP" altLang="en-US" sz="1400" spc="-100" dirty="0">
                <a:solidFill>
                  <a:prstClr val="black"/>
                </a:solidFill>
              </a:rPr>
              <a:t>の必要性が増加。</a:t>
            </a:r>
            <a:r>
              <a:rPr lang="ja-JP" altLang="en-US" sz="1400" u="sng" spc="-100" dirty="0">
                <a:solidFill>
                  <a:srgbClr val="FF0000"/>
                </a:solidFill>
              </a:rPr>
              <a:t>ボランティア、ＮＰＯ、民間企業、協同組合等の多様な主体が生活</a:t>
            </a:r>
            <a:r>
              <a:rPr lang="ja-JP" altLang="en-US" sz="1400" u="sng" spc="-100" dirty="0" smtClean="0">
                <a:solidFill>
                  <a:srgbClr val="FF0000"/>
                </a:solidFill>
              </a:rPr>
              <a:t>支援・介護予防サービス</a:t>
            </a:r>
            <a:r>
              <a:rPr lang="ja-JP" altLang="en-US" sz="1400" u="sng" spc="-100" dirty="0">
                <a:solidFill>
                  <a:srgbClr val="FF0000"/>
                </a:solidFill>
              </a:rPr>
              <a:t>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defTabSz="913575">
              <a:lnSpc>
                <a:spcPts val="1700"/>
              </a:lnSpc>
            </a:pPr>
            <a:r>
              <a:rPr lang="ja-JP" altLang="en-US" sz="1400" spc="-100" dirty="0">
                <a:solidFill>
                  <a:prstClr val="black"/>
                </a:solidFill>
              </a:rPr>
              <a:t>○　高齢者の介護予防が求められているが、</a:t>
            </a:r>
            <a:r>
              <a:rPr lang="ja-JP" altLang="en-US" sz="1400" u="sng" spc="-100" dirty="0">
                <a:solidFill>
                  <a:srgbClr val="FF0000"/>
                </a:solidFill>
              </a:rPr>
              <a:t>社会参加・社会的役割を持つことが生きがいや介護予防</a:t>
            </a:r>
            <a:r>
              <a:rPr lang="ja-JP" altLang="en-US" sz="1400" spc="-100" dirty="0">
                <a:solidFill>
                  <a:prstClr val="black"/>
                </a:solidFill>
              </a:rPr>
              <a:t>につながる</a:t>
            </a:r>
            <a:r>
              <a:rPr lang="ja-JP" altLang="en-US" sz="1400" spc="-100" dirty="0" smtClean="0">
                <a:solidFill>
                  <a:prstClr val="black"/>
                </a:solidFill>
              </a:rPr>
              <a:t>。</a:t>
            </a:r>
            <a:endParaRPr lang="en-US" altLang="ja-JP" sz="1400" spc="-100" dirty="0" smtClean="0">
              <a:solidFill>
                <a:prstClr val="black"/>
              </a:solidFill>
            </a:endParaRPr>
          </a:p>
          <a:p>
            <a:pPr marL="185738" indent="-185738" defTabSz="913575">
              <a:lnSpc>
                <a:spcPts val="1700"/>
              </a:lnSpc>
            </a:pP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多様</a:t>
            </a:r>
            <a:r>
              <a:rPr lang="ja-JP" altLang="ja-JP" sz="1400" dirty="0">
                <a:solidFill>
                  <a:prstClr val="black"/>
                </a:solidFill>
              </a:rPr>
              <a:t>な生活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が利用できるような地域づくりを市町村が支援することについて、制度的な位置づけの強化を図る</a:t>
            </a:r>
            <a:r>
              <a:rPr lang="ja-JP" altLang="ja-JP" sz="1400" dirty="0" smtClean="0">
                <a:solidFill>
                  <a:prstClr val="black"/>
                </a:solidFill>
              </a:rPr>
              <a:t>。具体的</a:t>
            </a:r>
            <a:r>
              <a:rPr lang="ja-JP" altLang="ja-JP" sz="1400" dirty="0">
                <a:solidFill>
                  <a:prstClr val="black"/>
                </a:solidFill>
              </a:rPr>
              <a:t>には、生活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の充実に向けて、ボランティア等の生活支援の担い手の養成・発掘等の地域資源の開発やそのネットワーク化などを行う</a:t>
            </a:r>
            <a:r>
              <a:rPr lang="ja-JP" altLang="ja-JP" sz="1400" u="sng" dirty="0">
                <a:solidFill>
                  <a:srgbClr val="FF0000"/>
                </a:solidFill>
              </a:rPr>
              <a:t>「生活</a:t>
            </a:r>
            <a:r>
              <a:rPr lang="ja-JP" altLang="ja-JP" sz="1400" u="sng" dirty="0" smtClean="0">
                <a:solidFill>
                  <a:srgbClr val="FF0000"/>
                </a:solidFill>
              </a:rPr>
              <a:t>支援コーディネーター</a:t>
            </a:r>
            <a:r>
              <a:rPr lang="ja-JP" altLang="en-US" sz="1400" u="sng" dirty="0" smtClean="0">
                <a:solidFill>
                  <a:srgbClr val="FF0000"/>
                </a:solidFill>
              </a:rPr>
              <a:t>（地域支え合い推進員）</a:t>
            </a:r>
            <a:r>
              <a:rPr lang="ja-JP" altLang="ja-JP" sz="1400" u="sng" dirty="0" smtClean="0">
                <a:solidFill>
                  <a:srgbClr val="FF0000"/>
                </a:solidFill>
              </a:rPr>
              <a:t>」</a:t>
            </a:r>
            <a:r>
              <a:rPr lang="ja-JP" altLang="ja-JP" sz="1400" u="sng" dirty="0">
                <a:solidFill>
                  <a:srgbClr val="FF0000"/>
                </a:solidFill>
              </a:rPr>
              <a:t>の配置などについて、介護保険法の地域支援事業に位置づける</a:t>
            </a:r>
            <a:r>
              <a:rPr lang="ja-JP" altLang="ja-JP" sz="1400" dirty="0" smtClean="0">
                <a:solidFill>
                  <a:prstClr val="black"/>
                </a:solidFill>
              </a:rPr>
              <a:t>。</a:t>
            </a:r>
            <a:endParaRPr lang="ja-JP" altLang="ja-JP" sz="1400" dirty="0">
              <a:solidFill>
                <a:prstClr val="black"/>
              </a:solidFill>
            </a:endParaRPr>
          </a:p>
        </p:txBody>
      </p:sp>
      <p:sp>
        <p:nvSpPr>
          <p:cNvPr id="26" name="タイトル 1"/>
          <p:cNvSpPr txBox="1">
            <a:spLocks/>
          </p:cNvSpPr>
          <p:nvPr/>
        </p:nvSpPr>
        <p:spPr>
          <a:xfrm>
            <a:off x="416511" y="61283"/>
            <a:ext cx="8985448" cy="404663"/>
          </a:xfrm>
          <a:prstGeom prst="rect">
            <a:avLst/>
          </a:prstGeom>
          <a:solidFill>
            <a:srgbClr val="FFFF00">
              <a:alpha val="32000"/>
            </a:srgbClr>
          </a:solidFill>
          <a:ln>
            <a:solidFill>
              <a:schemeClr val="tx1"/>
            </a:solidFill>
          </a:ln>
          <a:scene3d>
            <a:camera prst="orthographicFront"/>
            <a:lightRig rig="threePt" dir="t"/>
          </a:scene3d>
          <a:sp3d>
            <a:bevelT/>
          </a:sp3d>
        </p:spPr>
        <p:txBody>
          <a:bodyPr vert="horz" lIns="91440" tIns="45720" rIns="91440" bIns="45720" rtlCol="0" anchor="ctr">
            <a:noAutofit/>
          </a:bodyPr>
          <a:lstStyle/>
          <a:p>
            <a:pPr algn="ctr" defTabSz="913575">
              <a:spcBef>
                <a:spcPct val="0"/>
              </a:spcBef>
              <a:defRPr/>
            </a:pPr>
            <a:r>
              <a:rPr lang="ja-JP" altLang="en-US" sz="2400" b="1" dirty="0" smtClean="0">
                <a:solidFill>
                  <a:prstClr val="black"/>
                </a:solidFill>
              </a:rPr>
              <a:t>生活支援・介護予防サービスの充実と高齢者の社会参加</a:t>
            </a:r>
            <a:endParaRPr lang="ja-JP" altLang="en-US" sz="2400" b="1" dirty="0">
              <a:solidFill>
                <a:prstClr val="black"/>
              </a:solidFill>
            </a:endParaRPr>
          </a:p>
        </p:txBody>
      </p:sp>
      <p:sp>
        <p:nvSpPr>
          <p:cNvPr id="27" name="角丸四角形 26"/>
          <p:cNvSpPr/>
          <p:nvPr/>
        </p:nvSpPr>
        <p:spPr>
          <a:xfrm>
            <a:off x="13873" y="55420"/>
            <a:ext cx="1080655" cy="404664"/>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600" b="1" dirty="0" smtClean="0">
                <a:solidFill>
                  <a:prstClr val="white"/>
                </a:solidFill>
              </a:rPr>
              <a:t>生活支援</a:t>
            </a:r>
            <a:endParaRPr lang="ja-JP" altLang="en-US" sz="1600" b="1" dirty="0">
              <a:solidFill>
                <a:prstClr val="white"/>
              </a:solidFill>
            </a:endParaRPr>
          </a:p>
        </p:txBody>
      </p:sp>
      <p:sp>
        <p:nvSpPr>
          <p:cNvPr id="28" name="角丸四角形 27"/>
          <p:cNvSpPr/>
          <p:nvPr/>
        </p:nvSpPr>
        <p:spPr>
          <a:xfrm>
            <a:off x="8811490" y="41564"/>
            <a:ext cx="1066800" cy="404664"/>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介護予防</a:t>
            </a:r>
            <a:endParaRPr lang="ja-JP" altLang="en-US" sz="1600" b="1" dirty="0">
              <a:solidFill>
                <a:prstClr val="white"/>
              </a:solidFill>
            </a:endParaRPr>
          </a:p>
        </p:txBody>
      </p:sp>
      <p:sp>
        <p:nvSpPr>
          <p:cNvPr id="30"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19</a:t>
            </a:r>
            <a:endParaRPr lang="ja-JP" altLang="en-US" sz="1800" b="1" dirty="0">
              <a:solidFill>
                <a:prstClr val="black"/>
              </a:solidFill>
              <a:latin typeface="+mn-ea"/>
            </a:endParaRPr>
          </a:p>
        </p:txBody>
      </p:sp>
    </p:spTree>
    <p:extLst>
      <p:ext uri="{BB962C8B-B14F-4D97-AF65-F5344CB8AC3E}">
        <p14:creationId xmlns:p14="http://schemas.microsoft.com/office/powerpoint/2010/main" val="1716604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416509" y="4780240"/>
            <a:ext cx="9065182" cy="720186"/>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spc="-100" dirty="0" smtClean="0">
              <a:solidFill>
                <a:prstClr val="black"/>
              </a:solidFill>
            </a:endParaRPr>
          </a:p>
        </p:txBody>
      </p:sp>
      <p:sp>
        <p:nvSpPr>
          <p:cNvPr id="99" name="円/楕円 98"/>
          <p:cNvSpPr/>
          <p:nvPr/>
        </p:nvSpPr>
        <p:spPr>
          <a:xfrm>
            <a:off x="776568" y="4857596"/>
            <a:ext cx="1369849"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民間</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企業</a:t>
            </a:r>
            <a:endParaRPr lang="ja-JP" altLang="en-US" sz="1600" dirty="0">
              <a:solidFill>
                <a:prstClr val="black"/>
              </a:solidFill>
              <a:latin typeface="メイリオ" pitchFamily="50" charset="-128"/>
              <a:ea typeface="メイリオ" pitchFamily="50" charset="-128"/>
            </a:endParaRPr>
          </a:p>
        </p:txBody>
      </p:sp>
      <p:sp>
        <p:nvSpPr>
          <p:cNvPr id="100" name="円/楕円 99"/>
          <p:cNvSpPr/>
          <p:nvPr/>
        </p:nvSpPr>
        <p:spPr>
          <a:xfrm>
            <a:off x="7209280" y="4880680"/>
            <a:ext cx="2208245" cy="535048"/>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ボランティア</a:t>
            </a:r>
            <a:endParaRPr lang="ja-JP" altLang="en-US" sz="1600" dirty="0">
              <a:solidFill>
                <a:prstClr val="black"/>
              </a:solidFill>
              <a:latin typeface="メイリオ" pitchFamily="50" charset="-128"/>
              <a:ea typeface="メイリオ" pitchFamily="50" charset="-128"/>
            </a:endParaRPr>
          </a:p>
        </p:txBody>
      </p:sp>
      <p:sp>
        <p:nvSpPr>
          <p:cNvPr id="101" name="円/楕円 100"/>
          <p:cNvSpPr/>
          <p:nvPr/>
        </p:nvSpPr>
        <p:spPr>
          <a:xfrm>
            <a:off x="2288749" y="4839736"/>
            <a:ext cx="1462238" cy="57599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ＮＰＯ</a:t>
            </a:r>
            <a:endParaRPr lang="ja-JP" altLang="en-US" sz="1600" dirty="0">
              <a:solidFill>
                <a:prstClr val="black"/>
              </a:solidFill>
              <a:latin typeface="メイリオ" pitchFamily="50" charset="-128"/>
              <a:ea typeface="メイリオ" pitchFamily="50" charset="-128"/>
            </a:endParaRPr>
          </a:p>
        </p:txBody>
      </p:sp>
      <p:sp>
        <p:nvSpPr>
          <p:cNvPr id="105" name="二等辺三角形 104"/>
          <p:cNvSpPr/>
          <p:nvPr/>
        </p:nvSpPr>
        <p:spPr>
          <a:xfrm>
            <a:off x="488523" y="5500545"/>
            <a:ext cx="8984739" cy="445085"/>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itchFamily="50" charset="-128"/>
                <a:ea typeface="メイリオ" pitchFamily="50" charset="-128"/>
              </a:rPr>
              <a:t>バックアップ</a:t>
            </a:r>
            <a:endParaRPr lang="ja-JP" altLang="en-US" b="1" dirty="0">
              <a:solidFill>
                <a:prstClr val="white"/>
              </a:solidFill>
              <a:latin typeface="メイリオ" pitchFamily="50" charset="-128"/>
              <a:ea typeface="メイリオ" pitchFamily="50" charset="-128"/>
            </a:endParaRPr>
          </a:p>
        </p:txBody>
      </p:sp>
      <p:sp>
        <p:nvSpPr>
          <p:cNvPr id="106" name="角丸四角形 105"/>
          <p:cNvSpPr/>
          <p:nvPr/>
        </p:nvSpPr>
        <p:spPr>
          <a:xfrm>
            <a:off x="418133" y="5984112"/>
            <a:ext cx="9063552" cy="792000"/>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smtClean="0">
                <a:solidFill>
                  <a:prstClr val="black"/>
                </a:solidFill>
                <a:latin typeface="メイリオ" pitchFamily="50" charset="-128"/>
                <a:ea typeface="メイリオ" pitchFamily="50" charset="-128"/>
              </a:rPr>
              <a:t>市町村を核とした支援体制の充実・強化</a:t>
            </a:r>
            <a:r>
              <a:rPr lang="ja-JP" altLang="en-US" sz="1400" spc="-100" dirty="0" smtClean="0">
                <a:solidFill>
                  <a:prstClr val="black"/>
                </a:solidFill>
                <a:latin typeface="メイリオ" pitchFamily="50" charset="-128"/>
                <a:ea typeface="メイリオ" pitchFamily="50" charset="-128"/>
              </a:rPr>
              <a:t>（コーディネーターの配置、　　　　</a:t>
            </a:r>
            <a:endParaRPr lang="en-US" altLang="ja-JP" sz="1400" spc="-100" dirty="0" smtClean="0">
              <a:solidFill>
                <a:prstClr val="black"/>
              </a:solidFill>
              <a:latin typeface="メイリオ" pitchFamily="50" charset="-128"/>
              <a:ea typeface="メイリオ" pitchFamily="50" charset="-128"/>
            </a:endParaRPr>
          </a:p>
          <a:p>
            <a:pPr algn="ctr"/>
            <a:r>
              <a:rPr lang="ja-JP" altLang="en-US" sz="1400" spc="-100" dirty="0" smtClean="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400" spc="-100" dirty="0" smtClean="0">
              <a:solidFill>
                <a:prstClr val="black"/>
              </a:solidFill>
              <a:latin typeface="メイリオ" pitchFamily="50" charset="-128"/>
              <a:ea typeface="メイリオ" pitchFamily="50" charset="-128"/>
            </a:endParaRPr>
          </a:p>
          <a:p>
            <a:pPr algn="ctr"/>
            <a:endParaRPr lang="en-US" altLang="ja-JP" sz="1600" spc="-100" dirty="0" smtClean="0">
              <a:solidFill>
                <a:prstClr val="black"/>
              </a:solidFill>
              <a:latin typeface="メイリオ" pitchFamily="50" charset="-128"/>
              <a:ea typeface="メイリオ" pitchFamily="50" charset="-128"/>
            </a:endParaRPr>
          </a:p>
        </p:txBody>
      </p:sp>
      <p:sp>
        <p:nvSpPr>
          <p:cNvPr id="108" name="角丸四角形 107"/>
          <p:cNvSpPr/>
          <p:nvPr/>
        </p:nvSpPr>
        <p:spPr>
          <a:xfrm>
            <a:off x="40955" y="4725144"/>
            <a:ext cx="684000" cy="648000"/>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algn="ctr"/>
            <a:r>
              <a:rPr lang="ja-JP" altLang="en-US" b="1" dirty="0" smtClean="0">
                <a:solidFill>
                  <a:prstClr val="white"/>
                </a:solidFill>
                <a:latin typeface="メイリオ" pitchFamily="50" charset="-128"/>
                <a:ea typeface="メイリオ" pitchFamily="50" charset="-128"/>
              </a:rPr>
              <a:t>事業</a:t>
            </a:r>
            <a:endParaRPr lang="en-US" altLang="ja-JP" b="1" dirty="0" smtClean="0">
              <a:solidFill>
                <a:prstClr val="white"/>
              </a:solidFill>
              <a:latin typeface="メイリオ" pitchFamily="50" charset="-128"/>
              <a:ea typeface="メイリオ" pitchFamily="50" charset="-128"/>
            </a:endParaRPr>
          </a:p>
          <a:p>
            <a:pPr algn="ctr"/>
            <a:r>
              <a:rPr lang="ja-JP" altLang="en-US" b="1" dirty="0" smtClean="0">
                <a:solidFill>
                  <a:prstClr val="white"/>
                </a:solidFill>
                <a:latin typeface="メイリオ" pitchFamily="50" charset="-128"/>
                <a:ea typeface="メイリオ" pitchFamily="50" charset="-128"/>
              </a:rPr>
              <a:t>主体</a:t>
            </a:r>
            <a:endParaRPr lang="ja-JP" altLang="en-US" b="1" dirty="0">
              <a:solidFill>
                <a:prstClr val="white"/>
              </a:solidFill>
              <a:latin typeface="メイリオ" pitchFamily="50" charset="-128"/>
              <a:ea typeface="メイリオ" pitchFamily="50" charset="-128"/>
            </a:endParaRPr>
          </a:p>
        </p:txBody>
      </p:sp>
      <p:sp>
        <p:nvSpPr>
          <p:cNvPr id="51" name="正方形/長方形 50"/>
          <p:cNvSpPr/>
          <p:nvPr/>
        </p:nvSpPr>
        <p:spPr>
          <a:xfrm>
            <a:off x="15541" y="620691"/>
            <a:ext cx="9849544" cy="1286506"/>
          </a:xfrm>
          <a:prstGeom prst="rect">
            <a:avLst/>
          </a:prstGeom>
        </p:spPr>
        <p:txBody>
          <a:bodyPr wrap="square">
            <a:spAutoFit/>
          </a:bodyPr>
          <a:lstStyle/>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○高齢者の在宅生活を支えるため、ボランティア、ＮＰＯ、民間企業、社会福祉法人、協同組合等の多様な事業主体による重層的な生活支援・介護予防サービスの提供体制の構築を支援</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endParaRPr lang="en-US" altLang="ja-JP" sz="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・介護支援ボランティアポイント等を組み込んだ地域の自助・互助の好取組を</a:t>
            </a:r>
            <a:r>
              <a:rPr lang="ja-JP" altLang="en-US" sz="1600" dirty="0">
                <a:solidFill>
                  <a:prstClr val="black"/>
                </a:solidFill>
                <a:latin typeface="メイリオ" pitchFamily="50" charset="-128"/>
                <a:ea typeface="メイリオ" pitchFamily="50" charset="-128"/>
              </a:rPr>
              <a:t>全国</a:t>
            </a:r>
            <a:r>
              <a:rPr lang="ja-JP" altLang="en-US" sz="1600" dirty="0" smtClean="0">
                <a:solidFill>
                  <a:prstClr val="black"/>
                </a:solidFill>
                <a:latin typeface="メイリオ" pitchFamily="50" charset="-128"/>
                <a:ea typeface="メイリオ" pitchFamily="50" charset="-128"/>
              </a:rPr>
              <a:t>展開</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・「生活支援コーディネーター（地域支え合い推進員）」の配置や協議体の設置などに対する支援</a:t>
            </a:r>
            <a:endParaRPr lang="en-US" altLang="ja-JP" sz="1600" dirty="0" smtClean="0">
              <a:solidFill>
                <a:prstClr val="black"/>
              </a:solidFill>
              <a:latin typeface="メイリオ" pitchFamily="50" charset="-128"/>
              <a:ea typeface="メイリオ" pitchFamily="50" charset="-128"/>
            </a:endParaRPr>
          </a:p>
        </p:txBody>
      </p:sp>
      <p:sp>
        <p:nvSpPr>
          <p:cNvPr id="53" name="正方形/長方形 52"/>
          <p:cNvSpPr/>
          <p:nvPr/>
        </p:nvSpPr>
        <p:spPr>
          <a:xfrm>
            <a:off x="57847" y="620690"/>
            <a:ext cx="9791700" cy="1296142"/>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右矢印 53"/>
          <p:cNvSpPr/>
          <p:nvPr/>
        </p:nvSpPr>
        <p:spPr>
          <a:xfrm>
            <a:off x="314102" y="1210400"/>
            <a:ext cx="410864" cy="657952"/>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2611095" y="6484400"/>
            <a:ext cx="3960440" cy="338554"/>
          </a:xfrm>
          <a:prstGeom prst="rect">
            <a:avLst/>
          </a:prstGeom>
          <a:noFill/>
        </p:spPr>
        <p:txBody>
          <a:bodyPr wrap="square" rtlCol="0">
            <a:spAutoFit/>
          </a:bodyPr>
          <a:lstStyle/>
          <a:p>
            <a:r>
              <a:rPr lang="ja-JP" altLang="en-US" sz="1600" u="sng" dirty="0" smtClean="0">
                <a:solidFill>
                  <a:prstClr val="black"/>
                </a:solidFill>
                <a:latin typeface="メイリオ" pitchFamily="50" charset="-128"/>
                <a:ea typeface="メイリオ" pitchFamily="50" charset="-128"/>
              </a:rPr>
              <a:t>民間とも協働して支援体制を構築</a:t>
            </a:r>
            <a:endParaRPr lang="ja-JP" altLang="en-US" sz="1600" u="sng" dirty="0">
              <a:solidFill>
                <a:prstClr val="black"/>
              </a:solidFill>
              <a:latin typeface="メイリオ" pitchFamily="50" charset="-128"/>
              <a:ea typeface="メイリオ" pitchFamily="50" charset="-128"/>
            </a:endParaRPr>
          </a:p>
        </p:txBody>
      </p:sp>
      <p:sp>
        <p:nvSpPr>
          <p:cNvPr id="59" name="右矢印 58"/>
          <p:cNvSpPr/>
          <p:nvPr/>
        </p:nvSpPr>
        <p:spPr>
          <a:xfrm>
            <a:off x="2332959" y="6556408"/>
            <a:ext cx="252001"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グループ化 153"/>
          <p:cNvGrpSpPr/>
          <p:nvPr/>
        </p:nvGrpSpPr>
        <p:grpSpPr>
          <a:xfrm>
            <a:off x="474860" y="2002488"/>
            <a:ext cx="9006824" cy="2697174"/>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r>
                  <a:rPr lang="ja-JP" altLang="en-US" sz="1400" b="1" dirty="0" smtClean="0">
                    <a:solidFill>
                      <a:prstClr val="black"/>
                    </a:solidFill>
                  </a:rPr>
                  <a:t>　</a:t>
                </a:r>
                <a:endParaRPr lang="ja-JP" altLang="en-US" sz="1400" b="1" dirty="0">
                  <a:solidFill>
                    <a:prstClr val="black"/>
                  </a:solidFill>
                </a:endParaRP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400" b="1" dirty="0" smtClean="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ja-JP" altLang="en-US" sz="1400"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家事援助</a:t>
                </a:r>
                <a:endParaRPr lang="en-US" altLang="ja-JP" sz="1200" dirty="0" smtClean="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安否確認</a:t>
                </a:r>
                <a:endParaRPr lang="ja-JP" altLang="en-US" sz="1000"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食材配達</a:t>
                </a:r>
                <a:endParaRPr lang="ja-JP" altLang="en-US" sz="1000"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移動販売</a:t>
                </a:r>
                <a:endParaRPr lang="ja-JP" altLang="en-US" sz="1000"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配食＋見守り</a:t>
                </a:r>
                <a:endParaRPr lang="ja-JP" altLang="en-US" sz="1000"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自治会単位の圏域</a:t>
                </a:r>
                <a:endParaRPr lang="ja-JP" altLang="en-US" sz="1400" dirty="0">
                  <a:solidFill>
                    <a:prstClr val="black"/>
                  </a:solidFill>
                  <a:latin typeface="メイリオ" pitchFamily="50" charset="-128"/>
                  <a:ea typeface="メイリオ" pitchFamily="50" charset="-128"/>
                </a:endParaRP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小学校区単位の圏域</a:t>
                </a:r>
                <a:endParaRPr lang="ja-JP" altLang="en-US" sz="1400" dirty="0">
                  <a:solidFill>
                    <a:prstClr val="black"/>
                  </a:solidFill>
                  <a:latin typeface="メイリオ" pitchFamily="50" charset="-128"/>
                  <a:ea typeface="メイリオ" pitchFamily="50" charset="-128"/>
                </a:endParaRP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市町村単位の圏域</a:t>
                </a:r>
                <a:endParaRPr lang="ja-JP" altLang="en-US" sz="1400" dirty="0">
                  <a:solidFill>
                    <a:prstClr val="black"/>
                  </a:solidFill>
                  <a:latin typeface="メイリオ" pitchFamily="50" charset="-128"/>
                  <a:ea typeface="メイリオ" pitchFamily="50" charset="-128"/>
                </a:endParaRP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交流サロン</a:t>
                </a:r>
                <a:endParaRPr lang="en-US" altLang="ja-JP" sz="1200" dirty="0" smtClean="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声かけ</a:t>
                </a:r>
                <a:endParaRPr lang="ja-JP" altLang="en-US" sz="1000"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メイリオ" pitchFamily="50" charset="-128"/>
                    <a:ea typeface="メイリオ" pitchFamily="50" charset="-128"/>
                  </a:rPr>
                  <a:t>コミュニティ</a:t>
                </a:r>
                <a:r>
                  <a:rPr lang="en-US" altLang="ja-JP" sz="1100" dirty="0" smtClean="0">
                    <a:solidFill>
                      <a:prstClr val="black"/>
                    </a:solidFill>
                    <a:latin typeface="メイリオ" pitchFamily="50" charset="-128"/>
                    <a:ea typeface="メイリオ" pitchFamily="50" charset="-128"/>
                  </a:rPr>
                  <a:t/>
                </a:r>
                <a:br>
                  <a:rPr lang="en-US" altLang="ja-JP" sz="1100" dirty="0" smtClean="0">
                    <a:solidFill>
                      <a:prstClr val="black"/>
                    </a:solidFill>
                    <a:latin typeface="メイリオ" pitchFamily="50" charset="-128"/>
                    <a:ea typeface="メイリオ" pitchFamily="50" charset="-128"/>
                  </a:rPr>
                </a:br>
                <a:r>
                  <a:rPr lang="ja-JP" altLang="en-US" sz="1100" dirty="0" smtClean="0">
                    <a:solidFill>
                      <a:prstClr val="black"/>
                    </a:solidFill>
                    <a:latin typeface="メイリオ" pitchFamily="50" charset="-128"/>
                    <a:ea typeface="メイリオ" pitchFamily="50" charset="-128"/>
                  </a:rPr>
                  <a:t>カフェ</a:t>
                </a:r>
                <a:endParaRPr lang="ja-JP" altLang="en-US" sz="1100" dirty="0">
                  <a:solidFill>
                    <a:prstClr val="black"/>
                  </a:solidFill>
                  <a:latin typeface="メイリオ" pitchFamily="50" charset="-128"/>
                  <a:ea typeface="メイリオ" pitchFamily="50" charset="-128"/>
                </a:endParaRP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権利擁護</a:t>
                </a:r>
                <a:endParaRPr lang="ja-JP" altLang="en-US" sz="1000"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外出支援</a:t>
                </a:r>
                <a:endParaRPr lang="en-US" altLang="ja-JP" sz="1200" dirty="0" smtClean="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生活支援・介護予防サービスの提供イメージ</a:t>
              </a:r>
              <a:endParaRPr lang="ja-JP" altLang="en-US" sz="1600" dirty="0">
                <a:solidFill>
                  <a:prstClr val="black"/>
                </a:solidFill>
                <a:latin typeface="メイリオ" pitchFamily="50" charset="-128"/>
                <a:ea typeface="メイリオ" pitchFamily="50" charset="-128"/>
              </a:endParaRPr>
            </a:p>
          </p:txBody>
        </p:sp>
      </p:grpSp>
      <p:sp>
        <p:nvSpPr>
          <p:cNvPr id="62" name="円/楕円 61"/>
          <p:cNvSpPr/>
          <p:nvPr/>
        </p:nvSpPr>
        <p:spPr>
          <a:xfrm>
            <a:off x="3872889" y="4857596"/>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協同</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組合</a:t>
            </a:r>
            <a:endParaRPr lang="ja-JP" altLang="en-US" sz="1600" dirty="0">
              <a:solidFill>
                <a:prstClr val="black"/>
              </a:solidFill>
              <a:latin typeface="メイリオ" pitchFamily="50" charset="-128"/>
              <a:ea typeface="メイリオ" pitchFamily="50" charset="-128"/>
            </a:endParaRPr>
          </a:p>
        </p:txBody>
      </p:sp>
      <p:sp>
        <p:nvSpPr>
          <p:cNvPr id="55" name="テキスト ボックス 54"/>
          <p:cNvSpPr txBox="1"/>
          <p:nvPr/>
        </p:nvSpPr>
        <p:spPr>
          <a:xfrm>
            <a:off x="15552" y="87015"/>
            <a:ext cx="9906000" cy="461665"/>
          </a:xfrm>
          <a:prstGeom prst="rect">
            <a:avLst/>
          </a:prstGeom>
          <a:noFill/>
        </p:spPr>
        <p:txBody>
          <a:bodyPr wrap="square" rtlCol="0">
            <a:spAutoFit/>
          </a:bodyPr>
          <a:lstStyle/>
          <a:p>
            <a:pPr marL="2684463" indent="-2684463" algn="ctr"/>
            <a:r>
              <a:rPr lang="ja-JP" altLang="en-US" sz="2400" b="1" dirty="0" smtClean="0">
                <a:solidFill>
                  <a:sysClr val="windowText" lastClr="000000"/>
                </a:solidFill>
              </a:rPr>
              <a:t>多様な主体による生活支援・介護予防サービスの重層的な提供</a:t>
            </a:r>
            <a:endParaRPr lang="ja-JP" altLang="en-US" sz="2400" b="1" dirty="0">
              <a:solidFill>
                <a:sysClr val="windowText" lastClr="000000"/>
              </a:solidFill>
            </a:endParaRPr>
          </a:p>
        </p:txBody>
      </p:sp>
      <p:sp>
        <p:nvSpPr>
          <p:cNvPr id="45" name="円/楕円 44"/>
          <p:cNvSpPr/>
          <p:nvPr/>
        </p:nvSpPr>
        <p:spPr>
          <a:xfrm>
            <a:off x="5601083" y="4869160"/>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社会福祉法人</a:t>
            </a:r>
            <a:endParaRPr lang="ja-JP" altLang="en-US" sz="1600" dirty="0">
              <a:solidFill>
                <a:prstClr val="black"/>
              </a:solidFill>
              <a:latin typeface="メイリオ" pitchFamily="50" charset="-128"/>
              <a:ea typeface="メイリオ" pitchFamily="50" charset="-128"/>
            </a:endParaRPr>
          </a:p>
        </p:txBody>
      </p:sp>
      <p:sp>
        <p:nvSpPr>
          <p:cNvPr id="46" name="角丸四角形 45"/>
          <p:cNvSpPr/>
          <p:nvPr/>
        </p:nvSpPr>
        <p:spPr>
          <a:xfrm>
            <a:off x="1350869" y="2348928"/>
            <a:ext cx="1531918"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介護者支援</a:t>
            </a:r>
            <a:endParaRPr lang="en-US" altLang="ja-JP" sz="1200" dirty="0" smtClean="0">
              <a:solidFill>
                <a:prstClr val="black"/>
              </a:solidFill>
              <a:latin typeface="メイリオ" pitchFamily="50" charset="-128"/>
              <a:ea typeface="メイリオ" pitchFamily="50" charset="-128"/>
            </a:endParaRPr>
          </a:p>
        </p:txBody>
      </p:sp>
      <p:sp>
        <p:nvSpPr>
          <p:cNvPr id="47" name="スライド番号プレースホルダー 1"/>
          <p:cNvSpPr txBox="1">
            <a:spLocks noGrp="1"/>
          </p:cNvSpPr>
          <p:nvPr/>
        </p:nvSpPr>
        <p:spPr bwMode="auto">
          <a:xfrm>
            <a:off x="9417496" y="6453392"/>
            <a:ext cx="424322" cy="365125"/>
          </a:xfrm>
          <a:prstGeom prst="rect">
            <a:avLst/>
          </a:prstGeom>
          <a:noFill/>
          <a:ln>
            <a:miter lim="800000"/>
            <a:headEnd/>
            <a:tailEnd/>
          </a:ln>
        </p:spPr>
        <p:txBody>
          <a:bodyPr lIns="91413" tIns="45707" rIns="91413" bIns="45707" anchor="ctr"/>
          <a:lstStyle/>
          <a:p>
            <a:pPr algn="r">
              <a:defRPr/>
            </a:pPr>
            <a:endParaRPr lang="en-US" altLang="ja-JP" sz="1600" dirty="0">
              <a:solidFill>
                <a:srgbClr val="000000"/>
              </a:solidFill>
            </a:endParaRPr>
          </a:p>
        </p:txBody>
      </p:sp>
      <p:sp>
        <p:nvSpPr>
          <p:cNvPr id="48" name="正方形/長方形 47"/>
          <p:cNvSpPr/>
          <p:nvPr/>
        </p:nvSpPr>
        <p:spPr>
          <a:xfrm>
            <a:off x="9205154" y="5238224"/>
            <a:ext cx="268120" cy="262202"/>
          </a:xfrm>
          <a:prstGeom prst="rect">
            <a:avLst/>
          </a:prstGeom>
          <a:noFill/>
          <a:ln w="25400" cap="flat" cmpd="sng" algn="ctr">
            <a:noFill/>
            <a:prstDash val="solid"/>
          </a:ln>
          <a:effectLst/>
        </p:spPr>
        <p:txBody>
          <a:bodyPr rtlCol="0" anchor="ctr"/>
          <a:lstStyle/>
          <a:p>
            <a:pPr algn="ctr">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50"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20</a:t>
            </a:r>
            <a:endParaRPr lang="ja-JP" altLang="en-US" sz="1800" b="1" dirty="0">
              <a:solidFill>
                <a:prstClr val="black"/>
              </a:solidFill>
              <a:latin typeface="+mn-ea"/>
            </a:endParaRPr>
          </a:p>
        </p:txBody>
      </p:sp>
    </p:spTree>
    <p:extLst>
      <p:ext uri="{BB962C8B-B14F-4D97-AF65-F5344CB8AC3E}">
        <p14:creationId xmlns:p14="http://schemas.microsoft.com/office/powerpoint/2010/main" val="2944785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17330" y="0"/>
            <a:ext cx="9906000" cy="540000"/>
          </a:xfrm>
          <a:prstGeom prst="rect">
            <a:avLst/>
          </a:prstGeom>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defTabSz="913575">
              <a:spcBef>
                <a:spcPct val="0"/>
              </a:spcBef>
              <a:defRPr/>
            </a:pPr>
            <a:r>
              <a:rPr lang="ja-JP" altLang="en-US" sz="2400" b="1" spc="-150" dirty="0" smtClean="0">
                <a:solidFill>
                  <a:prstClr val="white"/>
                </a:solidFill>
              </a:rPr>
              <a:t>生活</a:t>
            </a:r>
            <a:r>
              <a:rPr lang="ja-JP" altLang="en-US" sz="2400" b="1" spc="-150" dirty="0">
                <a:solidFill>
                  <a:prstClr val="white"/>
                </a:solidFill>
              </a:rPr>
              <a:t>支援・介護予防の体制整備におけるコーディネーター・協議体の役割</a:t>
            </a:r>
          </a:p>
        </p:txBody>
      </p:sp>
      <p:sp>
        <p:nvSpPr>
          <p:cNvPr id="27" name="正方形/長方形 26"/>
          <p:cNvSpPr/>
          <p:nvPr/>
        </p:nvSpPr>
        <p:spPr>
          <a:xfrm>
            <a:off x="423879" y="4525708"/>
            <a:ext cx="9445625" cy="1299456"/>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（２）協議体の設置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⇒多様な関係主体間の定期的な情報共有及び連携・協働による取組を推進</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428848" y="836712"/>
            <a:ext cx="9445625" cy="3276000"/>
          </a:xfrm>
          <a:prstGeom prst="rect">
            <a:avLst/>
          </a:prstGeom>
        </p:spPr>
        <p:style>
          <a:lnRef idx="1">
            <a:schemeClr val="accent5"/>
          </a:lnRef>
          <a:fillRef idx="2">
            <a:schemeClr val="accent5"/>
          </a:fillRef>
          <a:effectRef idx="1">
            <a:schemeClr val="accent5"/>
          </a:effectRef>
          <a:fontRef idx="minor">
            <a:schemeClr val="dk1"/>
          </a:fontRef>
        </p:style>
        <p:txBody>
          <a:bodyPr wrap="square">
            <a:noAutofit/>
          </a:bodyPr>
          <a:lstStyle/>
          <a:p>
            <a:pPr marL="360000" indent="-457200"/>
            <a:r>
              <a:rPr lang="ja-JP" altLang="en-US" sz="1400" b="1" dirty="0">
                <a:solidFill>
                  <a:srgbClr val="FF0000"/>
                </a:solidFill>
                <a:latin typeface="HGSｺﾞｼｯｸM" panose="020B0600000000000000" pitchFamily="50" charset="-128"/>
                <a:ea typeface="HGSｺﾞｼｯｸM" panose="020B0600000000000000" pitchFamily="50" charset="-128"/>
              </a:rPr>
              <a:t>（１）生活支援コーディネーター（地域支え合い推進員）の配置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⇒多様な主体による多様な取組のコーディネート機能を担い、一体的な活動を推進。コーディネート機能は、以下のＡ～Ｃの機能があるが、当面ＡとＢの機能を中心に充実。</a:t>
            </a: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400" dirty="0">
                <a:solidFill>
                  <a:prstClr val="black"/>
                </a:solidFill>
                <a:latin typeface="HGSｺﾞｼｯｸM" panose="020B0600000000000000" pitchFamily="50" charset="-128"/>
                <a:ea typeface="HGSｺﾞｼｯｸM" panose="020B0600000000000000" pitchFamily="50" charset="-128"/>
              </a:rPr>
              <a:t>　　エリアとしては、第１層の市町村区域、第２層</a:t>
            </a:r>
            <a:r>
              <a:rPr lang="ja-JP" altLang="en-US" sz="1400" dirty="0" smtClean="0">
                <a:solidFill>
                  <a:prstClr val="black"/>
                </a:solidFill>
                <a:latin typeface="HGSｺﾞｼｯｸM" panose="020B0600000000000000" pitchFamily="50" charset="-128"/>
                <a:ea typeface="HGSｺﾞｼｯｸM" panose="020B0600000000000000" pitchFamily="50" charset="-128"/>
              </a:rPr>
              <a:t>の日常生活圏域（中学校区域等）が</a:t>
            </a:r>
            <a:r>
              <a:rPr lang="ja-JP" altLang="en-US" sz="1400" dirty="0">
                <a:solidFill>
                  <a:prstClr val="black"/>
                </a:solidFill>
                <a:latin typeface="HGSｺﾞｼｯｸM" panose="020B0600000000000000" pitchFamily="50" charset="-128"/>
                <a:ea typeface="HGSｺﾞｼｯｸM" panose="020B0600000000000000" pitchFamily="50" charset="-128"/>
              </a:rPr>
              <a:t>あり</a:t>
            </a:r>
            <a:r>
              <a:rPr lang="ja-JP" altLang="en-US" sz="1400" dirty="0" smtClean="0">
                <a:solidFill>
                  <a:prstClr val="black"/>
                </a:solidFill>
                <a:latin typeface="HGSｺﾞｼｯｸM" panose="020B0600000000000000" pitchFamily="50" charset="-128"/>
                <a:ea typeface="HGSｺﾞｼｯｸM" panose="020B0600000000000000" pitchFamily="50" charset="-128"/>
              </a:rPr>
              <a:t>、平成</a:t>
            </a:r>
            <a:r>
              <a:rPr lang="en-US" altLang="ja-JP" sz="1400" dirty="0">
                <a:solidFill>
                  <a:prstClr val="black"/>
                </a:solidFill>
                <a:latin typeface="HGSｺﾞｼｯｸM" panose="020B0600000000000000" pitchFamily="50" charset="-128"/>
                <a:ea typeface="HGSｺﾞｼｯｸM" panose="020B0600000000000000" pitchFamily="50" charset="-128"/>
              </a:rPr>
              <a:t>29</a:t>
            </a:r>
            <a:r>
              <a:rPr lang="ja-JP" altLang="en-US" sz="1400" dirty="0">
                <a:solidFill>
                  <a:prstClr val="black"/>
                </a:solidFill>
                <a:latin typeface="HGSｺﾞｼｯｸM" panose="020B0600000000000000" pitchFamily="50" charset="-128"/>
                <a:ea typeface="HGSｺﾞｼｯｸM" panose="020B0600000000000000" pitchFamily="50" charset="-128"/>
              </a:rPr>
              <a:t>年度までの間</a:t>
            </a:r>
            <a:r>
              <a:rPr lang="ja-JP" altLang="en-US" sz="1400" dirty="0" smtClean="0">
                <a:solidFill>
                  <a:prstClr val="black"/>
                </a:solidFill>
                <a:latin typeface="HGSｺﾞｼｯｸM" panose="020B0600000000000000" pitchFamily="50" charset="-128"/>
                <a:ea typeface="HGSｺﾞｼｯｸM" panose="020B0600000000000000" pitchFamily="50" charset="-128"/>
              </a:rPr>
              <a:t>に</a:t>
            </a:r>
            <a:r>
              <a:rPr lang="ja-JP" altLang="en-US" sz="1400" smtClean="0">
                <a:solidFill>
                  <a:prstClr val="black"/>
                </a:solidFill>
                <a:latin typeface="HGSｺﾞｼｯｸM" panose="020B0600000000000000" pitchFamily="50" charset="-128"/>
                <a:ea typeface="HGSｺﾞｼｯｸM" panose="020B0600000000000000" pitchFamily="50" charset="-128"/>
              </a:rPr>
              <a:t>これらのエリアの</a:t>
            </a:r>
            <a:r>
              <a:rPr lang="ja-JP" altLang="en-US" sz="1400" dirty="0">
                <a:solidFill>
                  <a:prstClr val="black"/>
                </a:solidFill>
                <a:latin typeface="HGSｺﾞｼｯｸM" panose="020B0600000000000000" pitchFamily="50" charset="-128"/>
                <a:ea typeface="HGSｺﾞｼｯｸM" panose="020B0600000000000000" pitchFamily="50" charset="-128"/>
              </a:rPr>
              <a:t>充実を目指す。</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①　第１層　市町村区域で、主に資源開発（不足するサービスや担い手の創出・養成、活動する場の確保）中心</a:t>
            </a: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②　第２層　</a:t>
            </a:r>
            <a:r>
              <a:rPr lang="ja-JP" altLang="en-US" sz="1200" dirty="0" smtClean="0">
                <a:solidFill>
                  <a:prstClr val="black"/>
                </a:solidFill>
                <a:latin typeface="HGSｺﾞｼｯｸM" panose="020B0600000000000000" pitchFamily="50" charset="-128"/>
                <a:ea typeface="HGSｺﾞｼｯｸM" panose="020B0600000000000000" pitchFamily="50" charset="-128"/>
              </a:rPr>
              <a:t>日常生活圏域（中学校区域等）で</a:t>
            </a:r>
            <a:r>
              <a:rPr lang="ja-JP" altLang="en-US" sz="1200" dirty="0">
                <a:solidFill>
                  <a:prstClr val="black"/>
                </a:solidFill>
                <a:latin typeface="HGSｺﾞｼｯｸM" panose="020B0600000000000000" pitchFamily="50" charset="-128"/>
                <a:ea typeface="HGSｺﾞｼｯｸM" panose="020B0600000000000000" pitchFamily="50" charset="-128"/>
              </a:rPr>
              <a:t>、第１層の機能の下で具体的な活動を展開</a:t>
            </a:r>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a:solidFill>
                  <a:prstClr val="black"/>
                </a:solidFill>
                <a:latin typeface="HGSｺﾞｼｯｸM" panose="020B0600000000000000" pitchFamily="50" charset="-128"/>
                <a:ea typeface="HGSｺﾞｼｯｸM" panose="020B0600000000000000" pitchFamily="50" charset="-128"/>
              </a:rPr>
              <a:t>コーディネート機能には、第３層として、個々の生活</a:t>
            </a:r>
            <a:r>
              <a:rPr lang="ja-JP" altLang="en-US" sz="1200" dirty="0" smtClean="0">
                <a:solidFill>
                  <a:prstClr val="black"/>
                </a:solidFill>
                <a:latin typeface="HGSｺﾞｼｯｸM" panose="020B0600000000000000" pitchFamily="50" charset="-128"/>
                <a:ea typeface="HGSｺﾞｼｯｸM" panose="020B0600000000000000" pitchFamily="50" charset="-128"/>
              </a:rPr>
              <a:t>支援・介護予防サービス</a:t>
            </a:r>
            <a:r>
              <a:rPr lang="ja-JP" altLang="en-US" sz="1200" dirty="0">
                <a:solidFill>
                  <a:prstClr val="black"/>
                </a:solidFill>
                <a:latin typeface="HGSｺﾞｼｯｸM" panose="020B0600000000000000" pitchFamily="50" charset="-128"/>
                <a:ea typeface="HGSｺﾞｼｯｸM" panose="020B0600000000000000" pitchFamily="50" charset="-128"/>
              </a:rPr>
              <a:t>の事業主体で、利用者と提供者を</a:t>
            </a:r>
            <a:r>
              <a:rPr lang="ja-JP" altLang="en-US" sz="1200" dirty="0" smtClean="0">
                <a:solidFill>
                  <a:prstClr val="black"/>
                </a:solidFill>
                <a:latin typeface="HGSｺﾞｼｯｸM" panose="020B0600000000000000" pitchFamily="50" charset="-128"/>
                <a:ea typeface="HGSｺﾞｼｯｸM" panose="020B0600000000000000" pitchFamily="50" charset="-128"/>
              </a:rPr>
              <a:t>マッチング</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する</a:t>
            </a:r>
            <a:r>
              <a:rPr lang="ja-JP" altLang="en-US" sz="1200" dirty="0">
                <a:solidFill>
                  <a:prstClr val="black"/>
                </a:solidFill>
                <a:latin typeface="HGSｺﾞｼｯｸM" panose="020B0600000000000000" pitchFamily="50" charset="-128"/>
                <a:ea typeface="HGSｺﾞｼｯｸM" panose="020B0600000000000000" pitchFamily="50" charset="-128"/>
              </a:rPr>
              <a:t>機能</a:t>
            </a:r>
            <a:r>
              <a:rPr lang="ja-JP" altLang="en-US" sz="1200" dirty="0" smtClean="0">
                <a:solidFill>
                  <a:prstClr val="black"/>
                </a:solidFill>
                <a:latin typeface="HGSｺﾞｼｯｸM" panose="020B0600000000000000" pitchFamily="50" charset="-128"/>
                <a:ea typeface="HGSｺﾞｼｯｸM" panose="020B0600000000000000" pitchFamily="50" charset="-128"/>
              </a:rPr>
              <a:t>がある</a:t>
            </a:r>
            <a:r>
              <a:rPr lang="ja-JP" altLang="en-US" sz="1200" dirty="0">
                <a:solidFill>
                  <a:prstClr val="black"/>
                </a:solidFill>
                <a:latin typeface="HGSｺﾞｼｯｸM" panose="020B0600000000000000" pitchFamily="50" charset="-128"/>
                <a:ea typeface="HGSｺﾞｼｯｸM" panose="020B0600000000000000" pitchFamily="50" charset="-128"/>
              </a:rPr>
              <a:t>が、これは本事業の対象外</a:t>
            </a:r>
          </a:p>
        </p:txBody>
      </p:sp>
      <p:sp>
        <p:nvSpPr>
          <p:cNvPr id="13" name="正方形/長方形 12"/>
          <p:cNvSpPr/>
          <p:nvPr/>
        </p:nvSpPr>
        <p:spPr>
          <a:xfrm>
            <a:off x="54105" y="836712"/>
            <a:ext cx="374735"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生活支援</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a:t>
            </a:r>
            <a:endParaRPr lang="en-US" altLang="ja-JP" sz="1400" b="1" dirty="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a:solidFill>
                  <a:prstClr val="black"/>
                </a:solidFill>
                <a:latin typeface="HGSｺﾞｼｯｸM" panose="020B0600000000000000" pitchFamily="50" charset="-128"/>
                <a:ea typeface="HGSｺﾞｼｯｸM" panose="020B0600000000000000" pitchFamily="50" charset="-128"/>
              </a:rPr>
              <a:t>介護予防の基盤整備に向けた取組</a:t>
            </a:r>
          </a:p>
        </p:txBody>
      </p:sp>
      <p:sp>
        <p:nvSpPr>
          <p:cNvPr id="30" name="正方形/長方形 29"/>
          <p:cNvSpPr/>
          <p:nvPr/>
        </p:nvSpPr>
        <p:spPr>
          <a:xfrm>
            <a:off x="533711"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地域に不足するサービスの創出</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サービスの担い手の養成</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元気な高齢者などが担い手として活動する場の確保　　など　</a:t>
            </a:r>
          </a:p>
        </p:txBody>
      </p:sp>
      <p:sp>
        <p:nvSpPr>
          <p:cNvPr id="31" name="正方形/長方形 30"/>
          <p:cNvSpPr/>
          <p:nvPr/>
        </p:nvSpPr>
        <p:spPr>
          <a:xfrm>
            <a:off x="3587138" y="2060808"/>
            <a:ext cx="3069357" cy="757680"/>
          </a:xfrm>
          <a:prstGeom prst="rect">
            <a:avLst/>
          </a:prstGeom>
        </p:spPr>
        <p:style>
          <a:lnRef idx="2">
            <a:schemeClr val="accent1"/>
          </a:lnRef>
          <a:fillRef idx="1">
            <a:schemeClr val="lt1"/>
          </a:fillRef>
          <a:effectRef idx="0">
            <a:schemeClr val="accent1"/>
          </a:effectRef>
          <a:fontRef idx="minor">
            <a:schemeClr val="dk1"/>
          </a:fontRef>
        </p:style>
        <p:txBody>
          <a:bodyPr rIns="54000"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関係者間の情報共有</a:t>
            </a:r>
            <a:endParaRPr lang="en-US" altLang="ja-JP" sz="1100" dirty="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サービス提供主体間の連携の</a:t>
            </a:r>
            <a:r>
              <a:rPr lang="ja-JP" altLang="en-US" sz="1100" dirty="0" smtClean="0">
                <a:solidFill>
                  <a:prstClr val="black"/>
                </a:solidFill>
                <a:latin typeface="ＭＳ ゴシック" panose="020B0609070205080204" pitchFamily="49" charset="-128"/>
                <a:ea typeface="ＭＳ ゴシック" panose="020B0609070205080204" pitchFamily="49" charset="-128"/>
              </a:rPr>
              <a:t>体制づくり</a:t>
            </a:r>
            <a:r>
              <a:rPr lang="ja-JP" altLang="en-US" sz="1100" dirty="0">
                <a:solidFill>
                  <a:prstClr val="black"/>
                </a:solidFill>
                <a:latin typeface="ＭＳ ゴシック" panose="020B0609070205080204" pitchFamily="49" charset="-128"/>
                <a:ea typeface="ＭＳ ゴシック" panose="020B0609070205080204" pitchFamily="49" charset="-128"/>
              </a:rPr>
              <a:t>　など　</a:t>
            </a:r>
          </a:p>
        </p:txBody>
      </p:sp>
      <p:grpSp>
        <p:nvGrpSpPr>
          <p:cNvPr id="42" name="グループ化 41"/>
          <p:cNvGrpSpPr/>
          <p:nvPr/>
        </p:nvGrpSpPr>
        <p:grpSpPr>
          <a:xfrm>
            <a:off x="588076" y="5214975"/>
            <a:ext cx="9164076" cy="452522"/>
            <a:chOff x="423839" y="2963217"/>
            <a:chExt cx="9224985" cy="613915"/>
          </a:xfrm>
        </p:grpSpPr>
        <p:sp>
          <p:nvSpPr>
            <p:cNvPr id="34" name="正方形/長方形 33"/>
            <p:cNvSpPr/>
            <p:nvPr/>
          </p:nvSpPr>
          <p:spPr>
            <a:xfrm>
              <a:off x="423839" y="2963217"/>
              <a:ext cx="9224985" cy="613915"/>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600" b="1" spc="-100" dirty="0">
                <a:solidFill>
                  <a:prstClr val="black"/>
                </a:solidFill>
              </a:endParaRPr>
            </a:p>
          </p:txBody>
        </p:sp>
        <p:sp>
          <p:nvSpPr>
            <p:cNvPr id="35" name="円/楕円 34"/>
            <p:cNvSpPr/>
            <p:nvPr/>
          </p:nvSpPr>
          <p:spPr>
            <a:xfrm>
              <a:off x="2324157" y="3055987"/>
              <a:ext cx="1393996" cy="379327"/>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民間企業</a:t>
              </a:r>
            </a:p>
          </p:txBody>
        </p:sp>
        <p:sp>
          <p:nvSpPr>
            <p:cNvPr id="36" name="円/楕円 35"/>
            <p:cNvSpPr/>
            <p:nvPr/>
          </p:nvSpPr>
          <p:spPr>
            <a:xfrm>
              <a:off x="5660144" y="3079071"/>
              <a:ext cx="1876063" cy="372451"/>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ボランティア</a:t>
              </a:r>
            </a:p>
          </p:txBody>
        </p:sp>
        <p:sp>
          <p:nvSpPr>
            <p:cNvPr id="37" name="円/楕円 36"/>
            <p:cNvSpPr/>
            <p:nvPr/>
          </p:nvSpPr>
          <p:spPr>
            <a:xfrm>
              <a:off x="606364" y="3038127"/>
              <a:ext cx="1488015" cy="436270"/>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ＮＰＯ</a:t>
              </a:r>
            </a:p>
          </p:txBody>
        </p:sp>
        <p:sp>
          <p:nvSpPr>
            <p:cNvPr id="39" name="円/楕円 38"/>
            <p:cNvSpPr/>
            <p:nvPr/>
          </p:nvSpPr>
          <p:spPr>
            <a:xfrm>
              <a:off x="3941157" y="3055987"/>
              <a:ext cx="1545895" cy="42274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協同組合</a:t>
              </a:r>
            </a:p>
          </p:txBody>
        </p:sp>
        <p:sp>
          <p:nvSpPr>
            <p:cNvPr id="40" name="円/楕円 39"/>
            <p:cNvSpPr/>
            <p:nvPr/>
          </p:nvSpPr>
          <p:spPr>
            <a:xfrm>
              <a:off x="7686596" y="3067552"/>
              <a:ext cx="1698251" cy="406845"/>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a:solidFill>
                    <a:prstClr val="black"/>
                  </a:solidFill>
                  <a:latin typeface="メイリオ" pitchFamily="50" charset="-128"/>
                  <a:ea typeface="メイリオ" pitchFamily="50" charset="-128"/>
                </a:rPr>
                <a:t>社会福祉法人</a:t>
              </a:r>
            </a:p>
          </p:txBody>
        </p:sp>
      </p:grpSp>
      <p:sp>
        <p:nvSpPr>
          <p:cNvPr id="43" name="正方形/長方形 42"/>
          <p:cNvSpPr/>
          <p:nvPr/>
        </p:nvSpPr>
        <p:spPr>
          <a:xfrm>
            <a:off x="571167" y="4877955"/>
            <a:ext cx="9159179"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a:solidFill>
                  <a:prstClr val="white"/>
                </a:solidFill>
                <a:latin typeface="HG丸ｺﾞｼｯｸM-PRO" panose="020F0600000000000000" pitchFamily="50" charset="-128"/>
                <a:ea typeface="HG丸ｺﾞｼｯｸM-PRO" panose="020F0600000000000000" pitchFamily="50" charset="-128"/>
              </a:rPr>
              <a:t>生活支援・介護予防サービスの多様な関係主体の参画例</a:t>
            </a:r>
          </a:p>
        </p:txBody>
      </p:sp>
      <p:sp>
        <p:nvSpPr>
          <p:cNvPr id="14" name="加算記号 13"/>
          <p:cNvSpPr/>
          <p:nvPr/>
        </p:nvSpPr>
        <p:spPr>
          <a:xfrm>
            <a:off x="4935544" y="4107515"/>
            <a:ext cx="432256"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488539" y="5949280"/>
            <a:ext cx="9112845" cy="523220"/>
          </a:xfrm>
          <a:prstGeom prst="rect">
            <a:avLst/>
          </a:prstGeom>
          <a:noFill/>
        </p:spPr>
        <p:txBody>
          <a:bodyPr wrap="square" rtlCol="0">
            <a:spAutoFit/>
          </a:bodyPr>
          <a:lstStyle/>
          <a:p>
            <a:pPr marL="252000" indent="-457200"/>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コーディネーター</a:t>
            </a:r>
            <a:r>
              <a:rPr lang="ja-JP" altLang="en-US" sz="1400" dirty="0">
                <a:solidFill>
                  <a:prstClr val="black"/>
                </a:solidFill>
                <a:latin typeface="ＭＳ Ｐゴシック"/>
              </a:rPr>
              <a:t>の職種や配置場所については、一律には限定せず、地域の実情に応じて多様な主体が活用できる</a:t>
            </a:r>
            <a:r>
              <a:rPr lang="ja-JP" altLang="en-US" sz="1400" dirty="0" smtClean="0">
                <a:solidFill>
                  <a:prstClr val="black"/>
                </a:solidFill>
                <a:latin typeface="ＭＳ Ｐゴシック"/>
              </a:rPr>
              <a:t>仕</a:t>
            </a:r>
            <a:endParaRPr lang="en-US" altLang="ja-JP" sz="1400" dirty="0" smtClean="0">
              <a:solidFill>
                <a:prstClr val="black"/>
              </a:solidFill>
              <a:latin typeface="ＭＳ Ｐゴシック"/>
            </a:endParaRPr>
          </a:p>
          <a:p>
            <a:pPr marL="252000" indent="-457200"/>
            <a:r>
              <a:rPr lang="ja-JP" altLang="en-US" sz="1400" dirty="0" smtClean="0">
                <a:solidFill>
                  <a:prstClr val="black"/>
                </a:solidFill>
                <a:latin typeface="ＭＳ Ｐゴシック"/>
              </a:rPr>
              <a:t>組み</a:t>
            </a:r>
            <a:r>
              <a:rPr lang="ja-JP" altLang="en-US" sz="1400" dirty="0">
                <a:solidFill>
                  <a:prstClr val="black"/>
                </a:solidFill>
                <a:latin typeface="ＭＳ Ｐゴシック"/>
              </a:rPr>
              <a:t>とする予定であるが、市町村や地域包括支援センターと連携しながら活動することが重要</a:t>
            </a:r>
          </a:p>
        </p:txBody>
      </p:sp>
      <p:sp>
        <p:nvSpPr>
          <p:cNvPr id="2" name="大かっこ 1"/>
          <p:cNvSpPr/>
          <p:nvPr/>
        </p:nvSpPr>
        <p:spPr>
          <a:xfrm>
            <a:off x="797101" y="3284984"/>
            <a:ext cx="8953700" cy="720080"/>
          </a:xfrm>
          <a:prstGeom prst="bracketPair">
            <a:avLst>
              <a:gd name="adj" fmla="val 149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 name="正方形/長方形 2"/>
          <p:cNvSpPr/>
          <p:nvPr/>
        </p:nvSpPr>
        <p:spPr>
          <a:xfrm>
            <a:off x="9462221" y="5443809"/>
            <a:ext cx="268120" cy="26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32" name="正方形/長方形 31"/>
          <p:cNvSpPr/>
          <p:nvPr/>
        </p:nvSpPr>
        <p:spPr>
          <a:xfrm>
            <a:off x="6714273" y="2060808"/>
            <a:ext cx="3037880"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地域の支援ニーズとサービス提供主体の活動をマッチング</a:t>
            </a:r>
          </a:p>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など</a:t>
            </a: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533711"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（Ａ）</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資　源　開　発</a:t>
            </a:r>
          </a:p>
        </p:txBody>
      </p:sp>
      <p:sp>
        <p:nvSpPr>
          <p:cNvPr id="10" name="正方形/長方形 9"/>
          <p:cNvSpPr/>
          <p:nvPr/>
        </p:nvSpPr>
        <p:spPr>
          <a:xfrm>
            <a:off x="3587138" y="1700808"/>
            <a:ext cx="3069357" cy="360000"/>
          </a:xfrm>
          <a:prstGeom prst="rect">
            <a:avLst/>
          </a:prstGeom>
          <a:ln/>
        </p:spPr>
        <p:style>
          <a:lnRef idx="2">
            <a:schemeClr val="dk1"/>
          </a:lnRef>
          <a:fillRef idx="1">
            <a:schemeClr val="lt1"/>
          </a:fillRef>
          <a:effectRef idx="0">
            <a:schemeClr val="dk1"/>
          </a:effectRef>
          <a:fontRef idx="minor">
            <a:schemeClr val="dk1"/>
          </a:fontRef>
        </p:style>
        <p:txBody>
          <a:bodyPr rIns="54000"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（Ｂ）</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ネットワーク構築</a:t>
            </a:r>
          </a:p>
        </p:txBody>
      </p:sp>
      <p:sp>
        <p:nvSpPr>
          <p:cNvPr id="33" name="正方形/長方形 32"/>
          <p:cNvSpPr/>
          <p:nvPr/>
        </p:nvSpPr>
        <p:spPr>
          <a:xfrm>
            <a:off x="6714273" y="1700848"/>
            <a:ext cx="3037880" cy="360000"/>
          </a:xfrm>
          <a:prstGeom prst="rect">
            <a:avLst/>
          </a:prstGeom>
          <a:ln/>
        </p:spPr>
        <p:style>
          <a:lnRef idx="2">
            <a:schemeClr val="dk1"/>
          </a:lnRef>
          <a:fillRef idx="1">
            <a:schemeClr val="lt1"/>
          </a:fillRef>
          <a:effectRef idx="0">
            <a:schemeClr val="dk1"/>
          </a:effectRef>
          <a:fontRef idx="minor">
            <a:schemeClr val="dk1"/>
          </a:fontRef>
        </p:style>
        <p:txBody>
          <a:bodyPr rIns="54000" rtlCol="0" anchor="ctr"/>
          <a:lstStyle/>
          <a:p>
            <a:pPr algn="ctr"/>
            <a:r>
              <a:rPr lang="ja-JP" altLang="en-US" sz="1400" b="1" dirty="0">
                <a:solidFill>
                  <a:srgbClr val="9BBB59">
                    <a:lumMod val="50000"/>
                  </a:srgbClr>
                </a:solidFill>
                <a:latin typeface="HG丸ｺﾞｼｯｸM-PRO" panose="020F0600000000000000" pitchFamily="50" charset="-128"/>
                <a:ea typeface="HG丸ｺﾞｼｯｸM-PRO" panose="020F0600000000000000" pitchFamily="50" charset="-128"/>
              </a:rPr>
              <a:t>（Ｃ）</a:t>
            </a:r>
            <a:r>
              <a:rPr lang="ja-JP" altLang="en-US" sz="1400" b="1" dirty="0">
                <a:solidFill>
                  <a:prstClr val="black"/>
                </a:solidFill>
                <a:latin typeface="HG丸ｺﾞｼｯｸM-PRO" panose="020F0600000000000000" pitchFamily="50" charset="-128"/>
                <a:ea typeface="HG丸ｺﾞｼｯｸM-PRO" panose="020F0600000000000000" pitchFamily="50" charset="-128"/>
              </a:rPr>
              <a:t>ニーズと取組のマッチング</a:t>
            </a:r>
          </a:p>
        </p:txBody>
      </p:sp>
      <p:sp>
        <p:nvSpPr>
          <p:cNvPr id="24" name="スライド番号プレースホルダ 10"/>
          <p:cNvSpPr txBox="1">
            <a:spLocks/>
          </p:cNvSpPr>
          <p:nvPr/>
        </p:nvSpPr>
        <p:spPr>
          <a:xfrm>
            <a:off x="9494367" y="6453388"/>
            <a:ext cx="42719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prstClr val="black"/>
                </a:solidFill>
                <a:latin typeface="+mn-ea"/>
              </a:rPr>
              <a:t>21</a:t>
            </a:r>
            <a:endParaRPr lang="ja-JP" altLang="en-US" sz="1800" b="1" dirty="0">
              <a:solidFill>
                <a:prstClr val="black"/>
              </a:solidFill>
              <a:latin typeface="+mn-ea"/>
            </a:endParaRPr>
          </a:p>
        </p:txBody>
      </p:sp>
    </p:spTree>
    <p:extLst>
      <p:ext uri="{BB962C8B-B14F-4D97-AF65-F5344CB8AC3E}">
        <p14:creationId xmlns:p14="http://schemas.microsoft.com/office/powerpoint/2010/main" val="418779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a:xfrm>
            <a:off x="56460" y="5669404"/>
            <a:ext cx="849600" cy="639916"/>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600" b="1" dirty="0" smtClean="0">
                <a:solidFill>
                  <a:prstClr val="white"/>
                </a:solidFill>
              </a:rPr>
              <a:t>生活</a:t>
            </a:r>
            <a:endParaRPr lang="en-US" altLang="ja-JP" sz="1600" b="1" dirty="0" smtClean="0">
              <a:solidFill>
                <a:prstClr val="white"/>
              </a:solidFill>
            </a:endParaRPr>
          </a:p>
          <a:p>
            <a:pPr algn="ctr"/>
            <a:r>
              <a:rPr lang="ja-JP" altLang="en-US" sz="1600" b="1" dirty="0" smtClean="0">
                <a:solidFill>
                  <a:prstClr val="white"/>
                </a:solidFill>
              </a:rPr>
              <a:t>支援</a:t>
            </a:r>
            <a:endParaRPr lang="en-US" altLang="ja-JP" sz="1600" b="1" dirty="0" smtClean="0">
              <a:solidFill>
                <a:prstClr val="white"/>
              </a:solidFill>
            </a:endParaRPr>
          </a:p>
        </p:txBody>
      </p:sp>
      <p:sp>
        <p:nvSpPr>
          <p:cNvPr id="7" name="ホームベース 6"/>
          <p:cNvSpPr/>
          <p:nvPr/>
        </p:nvSpPr>
        <p:spPr>
          <a:xfrm>
            <a:off x="1352829" y="696103"/>
            <a:ext cx="2016000" cy="30883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sz="1600" dirty="0" smtClean="0">
                <a:solidFill>
                  <a:prstClr val="white"/>
                </a:solidFill>
              </a:rPr>
              <a:t>25</a:t>
            </a:r>
            <a:r>
              <a:rPr lang="ja-JP" altLang="en-US" sz="1600" dirty="0" smtClean="0">
                <a:solidFill>
                  <a:prstClr val="white"/>
                </a:solidFill>
              </a:rPr>
              <a:t>～</a:t>
            </a:r>
            <a:r>
              <a:rPr lang="en-US" altLang="ja-JP" sz="1600" dirty="0" smtClean="0">
                <a:solidFill>
                  <a:prstClr val="white"/>
                </a:solidFill>
              </a:rPr>
              <a:t>26</a:t>
            </a:r>
            <a:r>
              <a:rPr lang="ja-JP" altLang="en-US" sz="1600" dirty="0" smtClean="0">
                <a:solidFill>
                  <a:prstClr val="white"/>
                </a:solidFill>
              </a:rPr>
              <a:t>年度</a:t>
            </a:r>
            <a:endParaRPr lang="ja-JP" altLang="en-US" sz="1600" dirty="0">
              <a:solidFill>
                <a:prstClr val="white"/>
              </a:solidFill>
            </a:endParaRPr>
          </a:p>
        </p:txBody>
      </p:sp>
      <p:sp>
        <p:nvSpPr>
          <p:cNvPr id="32" name="ホームベース 31"/>
          <p:cNvSpPr/>
          <p:nvPr/>
        </p:nvSpPr>
        <p:spPr>
          <a:xfrm>
            <a:off x="4305153" y="696103"/>
            <a:ext cx="2016000" cy="30883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sz="1600" dirty="0" smtClean="0">
                <a:solidFill>
                  <a:prstClr val="white"/>
                </a:solidFill>
              </a:rPr>
              <a:t>27</a:t>
            </a:r>
            <a:r>
              <a:rPr lang="ja-JP" altLang="en-US" sz="1600" dirty="0" smtClean="0">
                <a:solidFill>
                  <a:prstClr val="white"/>
                </a:solidFill>
              </a:rPr>
              <a:t>～</a:t>
            </a:r>
            <a:r>
              <a:rPr lang="en-US" altLang="ja-JP" sz="1600" dirty="0" smtClean="0">
                <a:solidFill>
                  <a:prstClr val="white"/>
                </a:solidFill>
              </a:rPr>
              <a:t>29</a:t>
            </a:r>
            <a:r>
              <a:rPr lang="ja-JP" altLang="en-US" sz="1600" dirty="0" smtClean="0">
                <a:solidFill>
                  <a:prstClr val="white"/>
                </a:solidFill>
              </a:rPr>
              <a:t>年度</a:t>
            </a:r>
            <a:endParaRPr lang="ja-JP" altLang="en-US" sz="1600" dirty="0">
              <a:solidFill>
                <a:prstClr val="white"/>
              </a:solidFill>
            </a:endParaRPr>
          </a:p>
        </p:txBody>
      </p:sp>
      <p:sp>
        <p:nvSpPr>
          <p:cNvPr id="33" name="ホームベース 32"/>
          <p:cNvSpPr/>
          <p:nvPr/>
        </p:nvSpPr>
        <p:spPr>
          <a:xfrm>
            <a:off x="7257256" y="696103"/>
            <a:ext cx="2016224" cy="30883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ja-JP" sz="1600" dirty="0" smtClean="0">
                <a:solidFill>
                  <a:prstClr val="white"/>
                </a:solidFill>
              </a:rPr>
              <a:t>30</a:t>
            </a:r>
            <a:r>
              <a:rPr lang="ja-JP" altLang="en-US" sz="1600" dirty="0" smtClean="0">
                <a:solidFill>
                  <a:prstClr val="white"/>
                </a:solidFill>
              </a:rPr>
              <a:t>年度～</a:t>
            </a:r>
            <a:endParaRPr lang="ja-JP" altLang="en-US" sz="1600" dirty="0">
              <a:solidFill>
                <a:prstClr val="white"/>
              </a:solidFill>
            </a:endParaRPr>
          </a:p>
        </p:txBody>
      </p:sp>
      <p:grpSp>
        <p:nvGrpSpPr>
          <p:cNvPr id="4" name="グループ化 3"/>
          <p:cNvGrpSpPr/>
          <p:nvPr/>
        </p:nvGrpSpPr>
        <p:grpSpPr>
          <a:xfrm>
            <a:off x="56504" y="2755013"/>
            <a:ext cx="9793089" cy="1050027"/>
            <a:chOff x="56456" y="2082597"/>
            <a:chExt cx="9793088" cy="1173560"/>
          </a:xfrm>
        </p:grpSpPr>
        <p:sp>
          <p:nvSpPr>
            <p:cNvPr id="57" name="角丸四角形 56"/>
            <p:cNvSpPr/>
            <p:nvPr/>
          </p:nvSpPr>
          <p:spPr>
            <a:xfrm>
              <a:off x="56456" y="2206130"/>
              <a:ext cx="849600" cy="728761"/>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solidFill>
                    <a:prstClr val="white"/>
                  </a:solidFill>
                </a:rPr>
                <a:t>認知症</a:t>
              </a:r>
              <a:endParaRPr lang="en-US" altLang="ja-JP" sz="1600" b="1" dirty="0" smtClean="0">
                <a:solidFill>
                  <a:prstClr val="white"/>
                </a:solidFill>
              </a:endParaRPr>
            </a:p>
            <a:p>
              <a:pPr algn="ctr"/>
              <a:r>
                <a:rPr lang="ja-JP" altLang="en-US" sz="1600" b="1" dirty="0" smtClean="0">
                  <a:solidFill>
                    <a:prstClr val="white"/>
                  </a:solidFill>
                </a:rPr>
                <a:t>施策</a:t>
              </a:r>
              <a:endParaRPr lang="en-US" altLang="ja-JP" sz="1600" b="1" dirty="0" smtClean="0">
                <a:solidFill>
                  <a:prstClr val="white"/>
                </a:solidFill>
              </a:endParaRPr>
            </a:p>
          </p:txBody>
        </p:sp>
        <p:sp>
          <p:nvSpPr>
            <p:cNvPr id="39" name="右矢印吹き出し 38"/>
            <p:cNvSpPr/>
            <p:nvPr/>
          </p:nvSpPr>
          <p:spPr>
            <a:xfrm>
              <a:off x="992560" y="2082597"/>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prstClr val="black"/>
                </a:solidFill>
              </a:endParaRPr>
            </a:p>
            <a:p>
              <a:pPr marL="182563" indent="-182563"/>
              <a:r>
                <a:rPr lang="ja-JP" altLang="en-US" sz="1400" dirty="0" smtClean="0">
                  <a:solidFill>
                    <a:prstClr val="black"/>
                  </a:solidFill>
                </a:rPr>
                <a:t>■</a:t>
              </a:r>
              <a:r>
                <a:rPr lang="en-US" altLang="ja-JP" sz="1400" dirty="0">
                  <a:solidFill>
                    <a:prstClr val="black"/>
                  </a:solidFill>
                </a:rPr>
                <a:t>25</a:t>
              </a:r>
              <a:r>
                <a:rPr lang="ja-JP" altLang="en-US" sz="1400" dirty="0">
                  <a:solidFill>
                    <a:prstClr val="black"/>
                  </a:solidFill>
                </a:rPr>
                <a:t>年　</a:t>
              </a:r>
              <a:r>
                <a:rPr lang="ja-JP" altLang="en-US" sz="1400" dirty="0" smtClean="0">
                  <a:solidFill>
                    <a:schemeClr val="tx1"/>
                  </a:solidFill>
                </a:rPr>
                <a:t>認知症</a:t>
              </a:r>
              <a:r>
                <a:rPr lang="ja-JP" altLang="en-US" sz="1400" dirty="0" smtClean="0">
                  <a:solidFill>
                    <a:prstClr val="black"/>
                  </a:solidFill>
                </a:rPr>
                <a:t>初期集中支援チーム</a:t>
              </a:r>
              <a:r>
                <a:rPr lang="ja-JP" altLang="en-US" sz="1400" dirty="0">
                  <a:solidFill>
                    <a:prstClr val="black"/>
                  </a:solidFill>
                </a:rPr>
                <a:t>のモデル事業の</a:t>
              </a:r>
              <a:r>
                <a:rPr lang="ja-JP" altLang="en-US" sz="1400" dirty="0" smtClean="0">
                  <a:solidFill>
                    <a:prstClr val="black"/>
                  </a:solidFill>
                </a:rPr>
                <a:t>実施等</a:t>
              </a:r>
              <a:endParaRPr lang="en-US" altLang="ja-JP" sz="1400" dirty="0">
                <a:solidFill>
                  <a:prstClr val="black"/>
                </a:solidFill>
              </a:endParaRPr>
            </a:p>
            <a:p>
              <a:pPr marL="182563" indent="-182563"/>
              <a:r>
                <a:rPr lang="ja-JP" altLang="en-US" sz="1400" dirty="0">
                  <a:solidFill>
                    <a:prstClr val="black"/>
                  </a:solidFill>
                </a:rPr>
                <a:t>■</a:t>
              </a:r>
              <a:r>
                <a:rPr lang="en-US" altLang="ja-JP" sz="1400" dirty="0">
                  <a:solidFill>
                    <a:prstClr val="black"/>
                  </a:solidFill>
                </a:rPr>
                <a:t>26</a:t>
              </a:r>
              <a:r>
                <a:rPr lang="ja-JP" altLang="en-US" sz="1400" dirty="0">
                  <a:solidFill>
                    <a:prstClr val="black"/>
                  </a:solidFill>
                </a:rPr>
                <a:t>年　介護保険法</a:t>
              </a:r>
              <a:r>
                <a:rPr lang="ja-JP" altLang="en-US" sz="1400" dirty="0" smtClean="0">
                  <a:solidFill>
                    <a:prstClr val="black"/>
                  </a:solidFill>
                </a:rPr>
                <a:t>改正</a:t>
              </a:r>
              <a:r>
                <a:rPr lang="ja-JP" altLang="en-US" sz="1050" dirty="0" smtClean="0">
                  <a:solidFill>
                    <a:prstClr val="black"/>
                  </a:solidFill>
                </a:rPr>
                <a:t>（地域支援事業へ位置づけ）</a:t>
              </a:r>
              <a:endParaRPr lang="ja-JP" altLang="en-US" sz="1050" dirty="0">
                <a:solidFill>
                  <a:prstClr val="black"/>
                </a:solidFill>
              </a:endParaRPr>
            </a:p>
            <a:p>
              <a:pPr algn="ctr"/>
              <a:endParaRPr lang="ja-JP" altLang="en-US" sz="1400" dirty="0">
                <a:solidFill>
                  <a:prstClr val="white"/>
                </a:solidFill>
              </a:endParaRPr>
            </a:p>
          </p:txBody>
        </p:sp>
        <p:sp>
          <p:nvSpPr>
            <p:cNvPr id="40" name="右矢印吹き出し 39"/>
            <p:cNvSpPr/>
            <p:nvPr/>
          </p:nvSpPr>
          <p:spPr>
            <a:xfrm>
              <a:off x="3944888" y="2082597"/>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prstClr val="black"/>
                </a:solidFill>
              </a:endParaRPr>
            </a:p>
            <a:p>
              <a:r>
                <a:rPr lang="ja-JP" altLang="en-US" sz="1400" dirty="0" smtClean="0">
                  <a:solidFill>
                    <a:prstClr val="black"/>
                  </a:solidFill>
                </a:rPr>
                <a:t>■</a:t>
              </a:r>
              <a:r>
                <a:rPr lang="en-US" altLang="ja-JP" sz="1400" dirty="0">
                  <a:solidFill>
                    <a:prstClr val="black"/>
                  </a:solidFill>
                </a:rPr>
                <a:t>27</a:t>
              </a:r>
              <a:r>
                <a:rPr lang="ja-JP" altLang="en-US" sz="1400" dirty="0">
                  <a:solidFill>
                    <a:prstClr val="black"/>
                  </a:solidFill>
                </a:rPr>
                <a:t>年</a:t>
              </a:r>
              <a:r>
                <a:rPr lang="en-US" altLang="ja-JP" sz="1400" dirty="0">
                  <a:solidFill>
                    <a:prstClr val="black"/>
                  </a:solidFill>
                </a:rPr>
                <a:t>4</a:t>
              </a:r>
              <a:r>
                <a:rPr lang="ja-JP" altLang="en-US" sz="1400" dirty="0">
                  <a:solidFill>
                    <a:prstClr val="black"/>
                  </a:solidFill>
                </a:rPr>
                <a:t>月　</a:t>
              </a:r>
              <a:r>
                <a:rPr lang="ja-JP" altLang="en-US" sz="1400" dirty="0" smtClean="0">
                  <a:solidFill>
                    <a:prstClr val="black"/>
                  </a:solidFill>
                </a:rPr>
                <a:t>改正法施行</a:t>
              </a:r>
              <a:endParaRPr lang="en-US" altLang="ja-JP" sz="1400" dirty="0">
                <a:solidFill>
                  <a:prstClr val="black"/>
                </a:solidFill>
              </a:endParaRPr>
            </a:p>
            <a:p>
              <a:pPr marL="182563" indent="-182563" fontAlgn="auto">
                <a:spcBef>
                  <a:spcPts val="0"/>
                </a:spcBef>
                <a:spcAft>
                  <a:spcPts val="0"/>
                </a:spcAft>
                <a:defRPr/>
              </a:pPr>
              <a:r>
                <a:rPr lang="ja-JP" altLang="en-US" sz="1400" dirty="0">
                  <a:solidFill>
                    <a:prstClr val="black"/>
                  </a:solidFill>
                </a:rPr>
                <a:t>■取組可能な市町村から順次実施。小規模市町村では事業の共同実施等</a:t>
              </a:r>
              <a:r>
                <a:rPr lang="ja-JP" altLang="en-US" sz="1400" dirty="0" smtClean="0">
                  <a:solidFill>
                    <a:prstClr val="black"/>
                  </a:solidFill>
                </a:rPr>
                <a:t>を</a:t>
              </a:r>
              <a:r>
                <a:rPr lang="ja-JP" altLang="en-US" sz="1400" dirty="0">
                  <a:solidFill>
                    <a:prstClr val="black"/>
                  </a:solidFill>
                </a:rPr>
                <a:t>可能とする</a:t>
              </a:r>
              <a:r>
                <a:rPr lang="ja-JP" altLang="en-US" sz="1400" dirty="0" smtClean="0">
                  <a:solidFill>
                    <a:prstClr val="black"/>
                  </a:solidFill>
                </a:rPr>
                <a:t>。</a:t>
              </a:r>
              <a:endParaRPr lang="ja-JP" altLang="en-US" sz="1400" dirty="0">
                <a:solidFill>
                  <a:prstClr val="black"/>
                </a:solidFill>
              </a:endParaRPr>
            </a:p>
            <a:p>
              <a:pPr fontAlgn="auto">
                <a:spcBef>
                  <a:spcPts val="0"/>
                </a:spcBef>
                <a:spcAft>
                  <a:spcPts val="0"/>
                </a:spcAft>
                <a:defRPr/>
              </a:pPr>
              <a:endParaRPr lang="ja-JP" altLang="en-US" sz="1400" dirty="0">
                <a:solidFill>
                  <a:prstClr val="white"/>
                </a:solidFill>
              </a:endParaRPr>
            </a:p>
          </p:txBody>
        </p:sp>
        <p:sp>
          <p:nvSpPr>
            <p:cNvPr id="42" name="右矢印吹き出し 41"/>
            <p:cNvSpPr/>
            <p:nvPr/>
          </p:nvSpPr>
          <p:spPr>
            <a:xfrm>
              <a:off x="6897216" y="2082597"/>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a:solidFill>
                    <a:prstClr val="black"/>
                  </a:solidFill>
                </a:rPr>
                <a:t>■全ての市町村で実施（小規模市町村では事業の共同実施等</a:t>
              </a:r>
              <a:r>
                <a:rPr lang="ja-JP" altLang="en-US" sz="1400" dirty="0" smtClean="0">
                  <a:solidFill>
                    <a:prstClr val="black"/>
                  </a:solidFill>
                </a:rPr>
                <a:t>を</a:t>
              </a:r>
              <a:r>
                <a:rPr lang="ja-JP" altLang="en-US" sz="1400" dirty="0">
                  <a:solidFill>
                    <a:prstClr val="black"/>
                  </a:solidFill>
                </a:rPr>
                <a:t>可能とする</a:t>
              </a:r>
              <a:r>
                <a:rPr lang="ja-JP" altLang="en-US" sz="1400" dirty="0" smtClean="0">
                  <a:solidFill>
                    <a:prstClr val="black"/>
                  </a:solidFill>
                </a:rPr>
                <a:t>）</a:t>
              </a:r>
              <a:endParaRPr lang="en-US" altLang="ja-JP" sz="1400" dirty="0" smtClean="0">
                <a:solidFill>
                  <a:prstClr val="white"/>
                </a:solidFill>
              </a:endParaRPr>
            </a:p>
            <a:p>
              <a:endParaRPr lang="ja-JP" altLang="en-US" sz="1400" dirty="0">
                <a:solidFill>
                  <a:prstClr val="black"/>
                </a:solidFill>
              </a:endParaRPr>
            </a:p>
          </p:txBody>
        </p:sp>
      </p:grpSp>
      <p:grpSp>
        <p:nvGrpSpPr>
          <p:cNvPr id="3" name="グループ化 2"/>
          <p:cNvGrpSpPr/>
          <p:nvPr/>
        </p:nvGrpSpPr>
        <p:grpSpPr>
          <a:xfrm>
            <a:off x="56504" y="4149080"/>
            <a:ext cx="9793089" cy="1008112"/>
            <a:chOff x="56456" y="3317923"/>
            <a:chExt cx="9793088" cy="1173560"/>
          </a:xfrm>
        </p:grpSpPr>
        <p:sp>
          <p:nvSpPr>
            <p:cNvPr id="58" name="角丸四角形 57"/>
            <p:cNvSpPr/>
            <p:nvPr/>
          </p:nvSpPr>
          <p:spPr>
            <a:xfrm>
              <a:off x="56456" y="3501008"/>
              <a:ext cx="849600" cy="697383"/>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b="1" dirty="0">
                  <a:solidFill>
                    <a:prstClr val="white"/>
                  </a:solidFill>
                </a:rPr>
                <a:t>地域</a:t>
              </a:r>
              <a:r>
                <a:rPr lang="ja-JP" altLang="en-US" sz="1600" b="1" dirty="0" smtClean="0">
                  <a:solidFill>
                    <a:prstClr val="white"/>
                  </a:solidFill>
                </a:rPr>
                <a:t>ケ</a:t>
              </a:r>
              <a:endParaRPr lang="en-US" altLang="ja-JP" sz="1600" b="1" dirty="0" smtClean="0">
                <a:solidFill>
                  <a:prstClr val="white"/>
                </a:solidFill>
              </a:endParaRPr>
            </a:p>
            <a:p>
              <a:pPr algn="ctr"/>
              <a:r>
                <a:rPr lang="ja-JP" altLang="en-US" sz="1600" b="1" dirty="0" smtClean="0">
                  <a:solidFill>
                    <a:prstClr val="white"/>
                  </a:solidFill>
                </a:rPr>
                <a:t>ア会議</a:t>
              </a:r>
              <a:endParaRPr lang="ja-JP" altLang="en-US" sz="1600" b="1" dirty="0">
                <a:solidFill>
                  <a:prstClr val="white"/>
                </a:solidFill>
              </a:endParaRPr>
            </a:p>
          </p:txBody>
        </p:sp>
        <p:sp>
          <p:nvSpPr>
            <p:cNvPr id="44" name="右矢印吹き出し 43"/>
            <p:cNvSpPr/>
            <p:nvPr/>
          </p:nvSpPr>
          <p:spPr>
            <a:xfrm>
              <a:off x="992560" y="3317923"/>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endParaRPr lang="en-US" altLang="ja-JP" sz="1400" dirty="0" smtClean="0">
                <a:solidFill>
                  <a:prstClr val="black"/>
                </a:solidFill>
              </a:endParaRPr>
            </a:p>
            <a:p>
              <a:pPr fontAlgn="auto">
                <a:spcBef>
                  <a:spcPts val="0"/>
                </a:spcBef>
                <a:spcAft>
                  <a:spcPts val="0"/>
                </a:spcAft>
                <a:defRPr/>
              </a:pPr>
              <a:r>
                <a:rPr lang="ja-JP" altLang="en-US" sz="1400" dirty="0" smtClean="0">
                  <a:solidFill>
                    <a:prstClr val="black"/>
                  </a:solidFill>
                </a:rPr>
                <a:t>■</a:t>
              </a:r>
              <a:r>
                <a:rPr lang="en-US" altLang="ja-JP" sz="1400" dirty="0">
                  <a:solidFill>
                    <a:prstClr val="black"/>
                  </a:solidFill>
                </a:rPr>
                <a:t>26</a:t>
              </a:r>
              <a:r>
                <a:rPr lang="ja-JP" altLang="en-US" sz="1400" dirty="0">
                  <a:solidFill>
                    <a:prstClr val="black"/>
                  </a:solidFill>
                </a:rPr>
                <a:t>年　地域ケア会議の</a:t>
              </a:r>
              <a:r>
                <a:rPr lang="ja-JP" altLang="en-US" sz="1400" dirty="0" smtClean="0">
                  <a:solidFill>
                    <a:prstClr val="black"/>
                  </a:solidFill>
                </a:rPr>
                <a:t>推進</a:t>
              </a:r>
              <a:r>
                <a:rPr lang="ja-JP" altLang="en-US" sz="1050" dirty="0" smtClean="0">
                  <a:solidFill>
                    <a:prstClr val="black"/>
                  </a:solidFill>
                </a:rPr>
                <a:t>（</a:t>
              </a:r>
              <a:r>
                <a:rPr lang="ja-JP" altLang="en-US" sz="1050" dirty="0">
                  <a:solidFill>
                    <a:prstClr val="black"/>
                  </a:solidFill>
                </a:rPr>
                <a:t>国による</a:t>
              </a:r>
              <a:r>
                <a:rPr lang="ja-JP" altLang="en-US" sz="1050" dirty="0" smtClean="0">
                  <a:solidFill>
                    <a:prstClr val="black"/>
                  </a:solidFill>
                </a:rPr>
                <a:t>好事例周知等を積極的</a:t>
              </a:r>
              <a:r>
                <a:rPr lang="ja-JP" altLang="en-US" sz="1050" dirty="0">
                  <a:solidFill>
                    <a:prstClr val="black"/>
                  </a:solidFill>
                </a:rPr>
                <a:t>に推進）</a:t>
              </a:r>
              <a:endParaRPr lang="en-US" altLang="ja-JP" sz="1050" dirty="0">
                <a:solidFill>
                  <a:prstClr val="black"/>
                </a:solidFill>
              </a:endParaRPr>
            </a:p>
            <a:p>
              <a:pPr marL="92075" indent="-92075" fontAlgn="auto">
                <a:spcBef>
                  <a:spcPts val="0"/>
                </a:spcBef>
                <a:spcAft>
                  <a:spcPts val="0"/>
                </a:spcAft>
                <a:defRPr/>
              </a:pPr>
              <a:r>
                <a:rPr lang="ja-JP" altLang="en-US" sz="1400" dirty="0">
                  <a:solidFill>
                    <a:prstClr val="black"/>
                  </a:solidFill>
                </a:rPr>
                <a:t>■</a:t>
              </a:r>
              <a:r>
                <a:rPr lang="en-US" altLang="ja-JP" sz="1400" dirty="0">
                  <a:solidFill>
                    <a:prstClr val="black"/>
                  </a:solidFill>
                </a:rPr>
                <a:t>26</a:t>
              </a:r>
              <a:r>
                <a:rPr lang="ja-JP" altLang="en-US" sz="1400" dirty="0">
                  <a:solidFill>
                    <a:prstClr val="black"/>
                  </a:solidFill>
                </a:rPr>
                <a:t>年　介護保険法</a:t>
              </a:r>
              <a:r>
                <a:rPr lang="ja-JP" altLang="en-US" sz="1400" dirty="0" smtClean="0">
                  <a:solidFill>
                    <a:prstClr val="black"/>
                  </a:solidFill>
                </a:rPr>
                <a:t>改正</a:t>
              </a:r>
              <a:r>
                <a:rPr lang="ja-JP" altLang="en-US" sz="1050" dirty="0" smtClean="0">
                  <a:solidFill>
                    <a:prstClr val="black"/>
                  </a:solidFill>
                </a:rPr>
                <a:t>（法定化、</a:t>
              </a:r>
              <a:r>
                <a:rPr lang="ja-JP" altLang="en-US" sz="1050" dirty="0">
                  <a:solidFill>
                    <a:prstClr val="black"/>
                  </a:solidFill>
                </a:rPr>
                <a:t>守秘義務等）</a:t>
              </a:r>
              <a:endParaRPr lang="en-US" altLang="ja-JP" sz="1050" dirty="0">
                <a:solidFill>
                  <a:prstClr val="black"/>
                </a:solidFill>
              </a:endParaRPr>
            </a:p>
            <a:p>
              <a:pPr algn="ctr"/>
              <a:endParaRPr lang="ja-JP" altLang="en-US" sz="1400" dirty="0">
                <a:solidFill>
                  <a:prstClr val="white"/>
                </a:solidFill>
              </a:endParaRPr>
            </a:p>
          </p:txBody>
        </p:sp>
        <p:sp>
          <p:nvSpPr>
            <p:cNvPr id="45" name="右矢印吹き出し 44"/>
            <p:cNvSpPr/>
            <p:nvPr/>
          </p:nvSpPr>
          <p:spPr>
            <a:xfrm>
              <a:off x="3944888" y="3317923"/>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endParaRPr lang="en-US" altLang="ja-JP" sz="800" dirty="0" smtClean="0">
                <a:solidFill>
                  <a:prstClr val="black"/>
                </a:solidFill>
              </a:endParaRPr>
            </a:p>
            <a:p>
              <a:pPr fontAlgn="auto">
                <a:spcBef>
                  <a:spcPts val="0"/>
                </a:spcBef>
                <a:spcAft>
                  <a:spcPts val="0"/>
                </a:spcAft>
                <a:defRPr/>
              </a:pPr>
              <a:r>
                <a:rPr lang="ja-JP" altLang="en-US" sz="1400" dirty="0" smtClean="0">
                  <a:solidFill>
                    <a:prstClr val="black"/>
                  </a:solidFill>
                </a:rPr>
                <a:t>■</a:t>
              </a:r>
              <a:r>
                <a:rPr lang="en-US" altLang="ja-JP" sz="1400" dirty="0">
                  <a:solidFill>
                    <a:prstClr val="black"/>
                  </a:solidFill>
                </a:rPr>
                <a:t>27</a:t>
              </a:r>
              <a:r>
                <a:rPr lang="ja-JP" altLang="en-US" sz="1400" dirty="0">
                  <a:solidFill>
                    <a:prstClr val="black"/>
                  </a:solidFill>
                </a:rPr>
                <a:t>年</a:t>
              </a:r>
              <a:r>
                <a:rPr lang="en-US" altLang="ja-JP" sz="1400" dirty="0">
                  <a:solidFill>
                    <a:prstClr val="black"/>
                  </a:solidFill>
                </a:rPr>
                <a:t>4</a:t>
              </a:r>
              <a:r>
                <a:rPr lang="ja-JP" altLang="en-US" sz="1400" dirty="0">
                  <a:solidFill>
                    <a:prstClr val="black"/>
                  </a:solidFill>
                </a:rPr>
                <a:t>月　</a:t>
              </a:r>
              <a:r>
                <a:rPr lang="ja-JP" altLang="en-US" sz="1400" dirty="0" smtClean="0">
                  <a:solidFill>
                    <a:prstClr val="black"/>
                  </a:solidFill>
                </a:rPr>
                <a:t>改正法施行</a:t>
              </a:r>
              <a:endParaRPr lang="en-US" altLang="ja-JP" sz="1400" dirty="0">
                <a:solidFill>
                  <a:prstClr val="black"/>
                </a:solidFill>
              </a:endParaRPr>
            </a:p>
            <a:p>
              <a:pPr marL="182563" indent="-182563"/>
              <a:r>
                <a:rPr lang="ja-JP" altLang="en-US" sz="1400" dirty="0">
                  <a:solidFill>
                    <a:prstClr val="black"/>
                  </a:solidFill>
                </a:rPr>
                <a:t>■法定化による地域ケア会議の確実な実施</a:t>
              </a:r>
            </a:p>
            <a:p>
              <a:pPr algn="ctr"/>
              <a:endParaRPr lang="ja-JP" altLang="en-US" sz="1400" dirty="0">
                <a:solidFill>
                  <a:prstClr val="white"/>
                </a:solidFill>
              </a:endParaRPr>
            </a:p>
          </p:txBody>
        </p:sp>
        <p:sp>
          <p:nvSpPr>
            <p:cNvPr id="46" name="右矢印吹き出し 45"/>
            <p:cNvSpPr/>
            <p:nvPr/>
          </p:nvSpPr>
          <p:spPr>
            <a:xfrm>
              <a:off x="6897216" y="3317923"/>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smtClean="0">
                  <a:solidFill>
                    <a:prstClr val="black"/>
                  </a:solidFill>
                </a:rPr>
                <a:t>■地域ケア会議の充実が図られる。</a:t>
              </a:r>
              <a:endParaRPr lang="ja-JP" altLang="en-US" sz="1400" dirty="0">
                <a:solidFill>
                  <a:prstClr val="black"/>
                </a:solidFill>
              </a:endParaRPr>
            </a:p>
            <a:p>
              <a:pPr algn="ctr"/>
              <a:endParaRPr lang="ja-JP" altLang="en-US" sz="1400" dirty="0">
                <a:solidFill>
                  <a:prstClr val="white"/>
                </a:solidFill>
              </a:endParaRPr>
            </a:p>
          </p:txBody>
        </p:sp>
      </p:grpSp>
      <p:sp>
        <p:nvSpPr>
          <p:cNvPr id="47" name="右矢印吹き出し 46"/>
          <p:cNvSpPr/>
          <p:nvPr/>
        </p:nvSpPr>
        <p:spPr>
          <a:xfrm>
            <a:off x="992562" y="5468014"/>
            <a:ext cx="2952328" cy="105733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prstClr val="black"/>
              </a:solidFill>
            </a:endParaRPr>
          </a:p>
          <a:p>
            <a:r>
              <a:rPr lang="ja-JP" altLang="en-US" sz="1400" dirty="0" smtClean="0">
                <a:solidFill>
                  <a:prstClr val="black"/>
                </a:solidFill>
              </a:rPr>
              <a:t>■</a:t>
            </a:r>
            <a:r>
              <a:rPr lang="en-US" altLang="ja-JP" sz="1400" dirty="0">
                <a:solidFill>
                  <a:prstClr val="black"/>
                </a:solidFill>
              </a:rPr>
              <a:t>26</a:t>
            </a:r>
            <a:r>
              <a:rPr lang="ja-JP" altLang="en-US" sz="1400" dirty="0">
                <a:solidFill>
                  <a:prstClr val="black"/>
                </a:solidFill>
              </a:rPr>
              <a:t>年　生活支援の基盤</a:t>
            </a:r>
            <a:r>
              <a:rPr lang="ja-JP" altLang="en-US" sz="1400" dirty="0" smtClean="0">
                <a:solidFill>
                  <a:prstClr val="black"/>
                </a:solidFill>
              </a:rPr>
              <a:t>整備</a:t>
            </a:r>
            <a:endParaRPr lang="en-US" altLang="ja-JP" sz="1400" dirty="0">
              <a:solidFill>
                <a:prstClr val="black"/>
              </a:solidFill>
            </a:endParaRPr>
          </a:p>
          <a:p>
            <a:r>
              <a:rPr lang="ja-JP" altLang="en-US" sz="1400" dirty="0">
                <a:solidFill>
                  <a:prstClr val="black"/>
                </a:solidFill>
              </a:rPr>
              <a:t>■コーディネーターの研修実施</a:t>
            </a:r>
            <a:endParaRPr lang="en-US" altLang="ja-JP" sz="1400" dirty="0">
              <a:solidFill>
                <a:prstClr val="black"/>
              </a:solidFill>
            </a:endParaRPr>
          </a:p>
          <a:p>
            <a:pPr marL="182563" indent="-182563" fontAlgn="auto">
              <a:spcBef>
                <a:spcPts val="0"/>
              </a:spcBef>
              <a:spcAft>
                <a:spcPts val="0"/>
              </a:spcAft>
              <a:defRPr/>
            </a:pPr>
            <a:r>
              <a:rPr lang="ja-JP" altLang="en-US" sz="1400" dirty="0">
                <a:solidFill>
                  <a:prstClr val="black"/>
                </a:solidFill>
              </a:rPr>
              <a:t>■</a:t>
            </a:r>
            <a:r>
              <a:rPr lang="en-US" altLang="ja-JP" sz="1400" dirty="0">
                <a:solidFill>
                  <a:prstClr val="black"/>
                </a:solidFill>
              </a:rPr>
              <a:t>26</a:t>
            </a:r>
            <a:r>
              <a:rPr lang="ja-JP" altLang="en-US" sz="1400" dirty="0">
                <a:solidFill>
                  <a:prstClr val="black"/>
                </a:solidFill>
              </a:rPr>
              <a:t>年　介護保険法</a:t>
            </a:r>
            <a:r>
              <a:rPr lang="ja-JP" altLang="en-US" sz="1400" dirty="0" smtClean="0">
                <a:solidFill>
                  <a:prstClr val="black"/>
                </a:solidFill>
              </a:rPr>
              <a:t>改正</a:t>
            </a:r>
            <a:r>
              <a:rPr lang="ja-JP" altLang="en-US" sz="1050" dirty="0" smtClean="0">
                <a:solidFill>
                  <a:prstClr val="black"/>
                </a:solidFill>
              </a:rPr>
              <a:t>（</a:t>
            </a:r>
            <a:r>
              <a:rPr lang="ja-JP" altLang="en-US" sz="1050" dirty="0">
                <a:solidFill>
                  <a:prstClr val="black"/>
                </a:solidFill>
              </a:rPr>
              <a:t>地域支援事業へ</a:t>
            </a:r>
            <a:r>
              <a:rPr lang="ja-JP" altLang="en-US" sz="1050" dirty="0" smtClean="0">
                <a:solidFill>
                  <a:prstClr val="black"/>
                </a:solidFill>
              </a:rPr>
              <a:t>位置づけ）</a:t>
            </a:r>
            <a:endParaRPr lang="ja-JP" altLang="en-US" sz="1050" dirty="0">
              <a:solidFill>
                <a:prstClr val="black"/>
              </a:solidFill>
            </a:endParaRPr>
          </a:p>
          <a:p>
            <a:endParaRPr lang="ja-JP" altLang="en-US" sz="1400" dirty="0">
              <a:solidFill>
                <a:prstClr val="black"/>
              </a:solidFill>
            </a:endParaRPr>
          </a:p>
        </p:txBody>
      </p:sp>
      <p:sp>
        <p:nvSpPr>
          <p:cNvPr id="48" name="右矢印吹き出し 47"/>
          <p:cNvSpPr/>
          <p:nvPr/>
        </p:nvSpPr>
        <p:spPr>
          <a:xfrm>
            <a:off x="3944906" y="5468014"/>
            <a:ext cx="2952328" cy="105733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endParaRPr lang="en-US" altLang="ja-JP" sz="1400" dirty="0" smtClean="0">
              <a:solidFill>
                <a:prstClr val="black"/>
              </a:solidFill>
            </a:endParaRPr>
          </a:p>
          <a:p>
            <a:pPr fontAlgn="auto">
              <a:spcBef>
                <a:spcPts val="0"/>
              </a:spcBef>
              <a:spcAft>
                <a:spcPts val="0"/>
              </a:spcAft>
              <a:defRPr/>
            </a:pPr>
            <a:endParaRPr lang="en-US" altLang="ja-JP" sz="500" dirty="0" smtClean="0">
              <a:solidFill>
                <a:prstClr val="black"/>
              </a:solidFill>
            </a:endParaRPr>
          </a:p>
          <a:p>
            <a:pPr fontAlgn="auto">
              <a:spcBef>
                <a:spcPts val="0"/>
              </a:spcBef>
              <a:spcAft>
                <a:spcPts val="0"/>
              </a:spcAft>
              <a:defRPr/>
            </a:pPr>
            <a:r>
              <a:rPr lang="ja-JP" altLang="en-US" sz="1400" dirty="0" smtClean="0">
                <a:solidFill>
                  <a:prstClr val="black"/>
                </a:solidFill>
              </a:rPr>
              <a:t>■</a:t>
            </a:r>
            <a:r>
              <a:rPr lang="en-US" altLang="ja-JP" sz="1400" dirty="0">
                <a:solidFill>
                  <a:prstClr val="black"/>
                </a:solidFill>
              </a:rPr>
              <a:t>27</a:t>
            </a:r>
            <a:r>
              <a:rPr lang="ja-JP" altLang="en-US" sz="1400" dirty="0">
                <a:solidFill>
                  <a:prstClr val="black"/>
                </a:solidFill>
              </a:rPr>
              <a:t>年</a:t>
            </a:r>
            <a:r>
              <a:rPr lang="en-US" altLang="ja-JP" sz="1400" dirty="0">
                <a:solidFill>
                  <a:prstClr val="black"/>
                </a:solidFill>
              </a:rPr>
              <a:t>4</a:t>
            </a:r>
            <a:r>
              <a:rPr lang="ja-JP" altLang="en-US" sz="1400" dirty="0">
                <a:solidFill>
                  <a:prstClr val="black"/>
                </a:solidFill>
              </a:rPr>
              <a:t>月　</a:t>
            </a:r>
            <a:r>
              <a:rPr lang="ja-JP" altLang="en-US" sz="1400" dirty="0" smtClean="0">
                <a:solidFill>
                  <a:prstClr val="black"/>
                </a:solidFill>
              </a:rPr>
              <a:t>改正法施行</a:t>
            </a:r>
            <a:endParaRPr lang="en-US" altLang="ja-JP" sz="1400" dirty="0">
              <a:solidFill>
                <a:prstClr val="black"/>
              </a:solidFill>
            </a:endParaRPr>
          </a:p>
          <a:p>
            <a:pPr marL="182563" indent="-182563"/>
            <a:r>
              <a:rPr lang="ja-JP" altLang="en-US" sz="1400" dirty="0" smtClean="0">
                <a:solidFill>
                  <a:prstClr val="black"/>
                </a:solidFill>
              </a:rPr>
              <a:t>■コーディネーター</a:t>
            </a:r>
            <a:r>
              <a:rPr lang="ja-JP" altLang="en-US" sz="1400" dirty="0">
                <a:solidFill>
                  <a:prstClr val="black"/>
                </a:solidFill>
              </a:rPr>
              <a:t>の</a:t>
            </a:r>
            <a:r>
              <a:rPr lang="ja-JP" altLang="en-US" sz="1400" dirty="0" smtClean="0">
                <a:solidFill>
                  <a:prstClr val="black"/>
                </a:solidFill>
              </a:rPr>
              <a:t>配置</a:t>
            </a:r>
            <a:r>
              <a:rPr lang="ja-JP" altLang="en-US" sz="1400" dirty="0">
                <a:solidFill>
                  <a:prstClr val="black"/>
                </a:solidFill>
              </a:rPr>
              <a:t>等</a:t>
            </a:r>
            <a:r>
              <a:rPr lang="ja-JP" altLang="en-US" sz="1400" dirty="0" smtClean="0">
                <a:solidFill>
                  <a:prstClr val="black"/>
                </a:solidFill>
              </a:rPr>
              <a:t>を</a:t>
            </a:r>
            <a:r>
              <a:rPr lang="ja-JP" altLang="en-US" sz="1400" dirty="0">
                <a:solidFill>
                  <a:prstClr val="black"/>
                </a:solidFill>
              </a:rPr>
              <a:t>順次推進、国による好事例の周知</a:t>
            </a:r>
            <a:r>
              <a:rPr lang="ja-JP" altLang="en-US" sz="1400" dirty="0" smtClean="0">
                <a:solidFill>
                  <a:prstClr val="black"/>
                </a:solidFill>
              </a:rPr>
              <a:t>等も積極的に実施。</a:t>
            </a:r>
            <a:endParaRPr lang="ja-JP" altLang="en-US" sz="1400" dirty="0">
              <a:solidFill>
                <a:prstClr val="black"/>
              </a:solidFill>
            </a:endParaRPr>
          </a:p>
          <a:p>
            <a:endParaRPr lang="ja-JP" altLang="en-US" dirty="0">
              <a:solidFill>
                <a:prstClr val="white"/>
              </a:solidFill>
            </a:endParaRPr>
          </a:p>
        </p:txBody>
      </p:sp>
      <p:sp>
        <p:nvSpPr>
          <p:cNvPr id="49" name="右矢印吹き出し 48"/>
          <p:cNvSpPr/>
          <p:nvPr/>
        </p:nvSpPr>
        <p:spPr>
          <a:xfrm>
            <a:off x="6897216" y="5468014"/>
            <a:ext cx="2952328" cy="105733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a:solidFill>
                  <a:prstClr val="black"/>
                </a:solidFill>
              </a:rPr>
              <a:t>■コーディネーターの</a:t>
            </a:r>
            <a:r>
              <a:rPr lang="ja-JP" altLang="en-US" sz="1400" dirty="0" smtClean="0">
                <a:solidFill>
                  <a:prstClr val="black"/>
                </a:solidFill>
              </a:rPr>
              <a:t>配置等が推進され、市町村</a:t>
            </a:r>
            <a:r>
              <a:rPr lang="ja-JP" altLang="en-US" sz="1400" dirty="0">
                <a:solidFill>
                  <a:prstClr val="black"/>
                </a:solidFill>
              </a:rPr>
              <a:t>で生活支援の充実が</a:t>
            </a:r>
            <a:r>
              <a:rPr lang="ja-JP" altLang="en-US" sz="1400" dirty="0" smtClean="0">
                <a:solidFill>
                  <a:prstClr val="black"/>
                </a:solidFill>
              </a:rPr>
              <a:t>図られる</a:t>
            </a:r>
            <a:r>
              <a:rPr lang="ja-JP" altLang="en-US" sz="1400" dirty="0">
                <a:solidFill>
                  <a:prstClr val="black"/>
                </a:solidFill>
              </a:rPr>
              <a:t>。</a:t>
            </a:r>
          </a:p>
          <a:p>
            <a:pPr algn="ctr"/>
            <a:endParaRPr lang="ja-JP" altLang="en-US" sz="1400" dirty="0">
              <a:solidFill>
                <a:prstClr val="white"/>
              </a:solidFill>
            </a:endParaRPr>
          </a:p>
        </p:txBody>
      </p:sp>
      <p:grpSp>
        <p:nvGrpSpPr>
          <p:cNvPr id="8" name="グループ化 7"/>
          <p:cNvGrpSpPr/>
          <p:nvPr/>
        </p:nvGrpSpPr>
        <p:grpSpPr>
          <a:xfrm>
            <a:off x="72008" y="1220959"/>
            <a:ext cx="9777536" cy="1173560"/>
            <a:chOff x="72008" y="847271"/>
            <a:chExt cx="9777536" cy="1173560"/>
          </a:xfrm>
        </p:grpSpPr>
        <p:sp>
          <p:nvSpPr>
            <p:cNvPr id="35" name="右矢印吹き出し 34"/>
            <p:cNvSpPr/>
            <p:nvPr/>
          </p:nvSpPr>
          <p:spPr>
            <a:xfrm>
              <a:off x="992560" y="847271"/>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prstClr val="black"/>
                </a:solidFill>
              </a:endParaRPr>
            </a:p>
            <a:p>
              <a:pPr marL="182563" indent="-182563"/>
              <a:r>
                <a:rPr lang="ja-JP" altLang="en-US" sz="1400" dirty="0" smtClean="0">
                  <a:solidFill>
                    <a:prstClr val="black"/>
                  </a:solidFill>
                </a:rPr>
                <a:t>■</a:t>
              </a:r>
              <a:r>
                <a:rPr lang="en-US" altLang="ja-JP" sz="1400" dirty="0">
                  <a:solidFill>
                    <a:prstClr val="black"/>
                  </a:solidFill>
                </a:rPr>
                <a:t>25</a:t>
              </a:r>
              <a:r>
                <a:rPr lang="ja-JP" altLang="en-US" sz="1400" dirty="0">
                  <a:solidFill>
                    <a:prstClr val="black"/>
                  </a:solidFill>
                </a:rPr>
                <a:t>年　</a:t>
              </a:r>
              <a:r>
                <a:rPr lang="ja-JP" altLang="en-US" sz="1400" dirty="0" smtClean="0">
                  <a:solidFill>
                    <a:prstClr val="black"/>
                  </a:solidFill>
                </a:rPr>
                <a:t>地域</a:t>
              </a:r>
              <a:r>
                <a:rPr lang="ja-JP" altLang="en-US" sz="1400" dirty="0">
                  <a:solidFill>
                    <a:prstClr val="black"/>
                  </a:solidFill>
                </a:rPr>
                <a:t>医療再生</a:t>
              </a:r>
              <a:r>
                <a:rPr lang="ja-JP" altLang="en-US" sz="1400" dirty="0" smtClean="0">
                  <a:solidFill>
                    <a:prstClr val="black"/>
                  </a:solidFill>
                </a:rPr>
                <a:t>基金を活用した事業実施</a:t>
              </a:r>
              <a:endParaRPr lang="en-US" altLang="ja-JP" sz="1400" dirty="0">
                <a:solidFill>
                  <a:prstClr val="black"/>
                </a:solidFill>
              </a:endParaRPr>
            </a:p>
            <a:p>
              <a:pPr marL="182563" indent="-182563"/>
              <a:r>
                <a:rPr lang="ja-JP" altLang="en-US" sz="1400" dirty="0">
                  <a:solidFill>
                    <a:prstClr val="black"/>
                  </a:solidFill>
                </a:rPr>
                <a:t>■</a:t>
              </a:r>
              <a:r>
                <a:rPr lang="en-US" altLang="ja-JP" sz="1400" dirty="0">
                  <a:solidFill>
                    <a:prstClr val="black"/>
                  </a:solidFill>
                </a:rPr>
                <a:t>26</a:t>
              </a:r>
              <a:r>
                <a:rPr lang="ja-JP" altLang="en-US" sz="1400" dirty="0">
                  <a:solidFill>
                    <a:prstClr val="black"/>
                  </a:solidFill>
                </a:rPr>
                <a:t>年　介護保険法</a:t>
              </a:r>
              <a:r>
                <a:rPr lang="ja-JP" altLang="en-US" sz="1400" dirty="0" smtClean="0">
                  <a:solidFill>
                    <a:prstClr val="black"/>
                  </a:solidFill>
                </a:rPr>
                <a:t>改正</a:t>
              </a:r>
              <a:r>
                <a:rPr lang="ja-JP" altLang="en-US" sz="1050" dirty="0" smtClean="0">
                  <a:solidFill>
                    <a:schemeClr val="tx1"/>
                  </a:solidFill>
                </a:rPr>
                <a:t>（</a:t>
              </a:r>
              <a:r>
                <a:rPr lang="ja-JP" altLang="en-US" sz="1050" dirty="0">
                  <a:solidFill>
                    <a:schemeClr val="tx1"/>
                  </a:solidFill>
                </a:rPr>
                <a:t>在宅医療・介護連携拠点の機能を</a:t>
              </a:r>
              <a:r>
                <a:rPr lang="ja-JP" altLang="en-US" sz="1050" dirty="0" smtClean="0">
                  <a:solidFill>
                    <a:prstClr val="black"/>
                  </a:solidFill>
                </a:rPr>
                <a:t>地域</a:t>
              </a:r>
              <a:r>
                <a:rPr lang="ja-JP" altLang="en-US" sz="1050" dirty="0">
                  <a:solidFill>
                    <a:prstClr val="black"/>
                  </a:solidFill>
                </a:rPr>
                <a:t>支援</a:t>
              </a:r>
              <a:r>
                <a:rPr lang="ja-JP" altLang="en-US" sz="1050" dirty="0" smtClean="0">
                  <a:solidFill>
                    <a:prstClr val="black"/>
                  </a:solidFill>
                </a:rPr>
                <a:t>事業へ位置づけ）</a:t>
              </a:r>
              <a:endParaRPr lang="ja-JP" altLang="en-US" sz="1050" dirty="0">
                <a:solidFill>
                  <a:prstClr val="black"/>
                </a:solidFill>
              </a:endParaRPr>
            </a:p>
            <a:p>
              <a:endParaRPr lang="ja-JP" altLang="en-US" sz="1400" dirty="0">
                <a:solidFill>
                  <a:prstClr val="white"/>
                </a:solidFill>
              </a:endParaRPr>
            </a:p>
          </p:txBody>
        </p:sp>
        <p:sp>
          <p:nvSpPr>
            <p:cNvPr id="36" name="右矢印吹き出し 35"/>
            <p:cNvSpPr/>
            <p:nvPr/>
          </p:nvSpPr>
          <p:spPr>
            <a:xfrm>
              <a:off x="3944888" y="847271"/>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endParaRPr lang="en-US" altLang="ja-JP" sz="1400" dirty="0" smtClean="0">
                <a:solidFill>
                  <a:prstClr val="black"/>
                </a:solidFill>
              </a:endParaRPr>
            </a:p>
            <a:p>
              <a:r>
                <a:rPr lang="ja-JP" altLang="en-US" sz="1400" dirty="0" smtClean="0">
                  <a:solidFill>
                    <a:prstClr val="black"/>
                  </a:solidFill>
                </a:rPr>
                <a:t>■</a:t>
              </a:r>
              <a:r>
                <a:rPr lang="en-US" altLang="ja-JP" sz="1400" dirty="0">
                  <a:solidFill>
                    <a:prstClr val="black"/>
                  </a:solidFill>
                </a:rPr>
                <a:t>27</a:t>
              </a:r>
              <a:r>
                <a:rPr lang="ja-JP" altLang="en-US" sz="1400" dirty="0">
                  <a:solidFill>
                    <a:prstClr val="black"/>
                  </a:solidFill>
                </a:rPr>
                <a:t>年</a:t>
              </a:r>
              <a:r>
                <a:rPr lang="en-US" altLang="ja-JP" sz="1400" dirty="0">
                  <a:solidFill>
                    <a:prstClr val="black"/>
                  </a:solidFill>
                </a:rPr>
                <a:t>4</a:t>
              </a:r>
              <a:r>
                <a:rPr lang="ja-JP" altLang="en-US" sz="1400" dirty="0">
                  <a:solidFill>
                    <a:prstClr val="black"/>
                  </a:solidFill>
                </a:rPr>
                <a:t>月　</a:t>
              </a:r>
              <a:r>
                <a:rPr lang="ja-JP" altLang="en-US" sz="1400" dirty="0" smtClean="0">
                  <a:solidFill>
                    <a:prstClr val="black"/>
                  </a:solidFill>
                </a:rPr>
                <a:t>改正法施行</a:t>
              </a:r>
              <a:endParaRPr lang="en-US" altLang="ja-JP" sz="1400" dirty="0">
                <a:solidFill>
                  <a:prstClr val="black"/>
                </a:solidFill>
              </a:endParaRPr>
            </a:p>
            <a:p>
              <a:pPr marL="182563" indent="-182563"/>
              <a:r>
                <a:rPr lang="ja-JP" altLang="en-US" sz="1400" dirty="0" smtClean="0">
                  <a:solidFill>
                    <a:prstClr val="black"/>
                  </a:solidFill>
                </a:rPr>
                <a:t>■取組可能な市町村</a:t>
              </a:r>
              <a:r>
                <a:rPr lang="ja-JP" altLang="en-US" sz="1400" dirty="0">
                  <a:solidFill>
                    <a:prstClr val="black"/>
                  </a:solidFill>
                </a:rPr>
                <a:t>から</a:t>
              </a:r>
              <a:r>
                <a:rPr lang="ja-JP" altLang="en-US" sz="1400" dirty="0" smtClean="0">
                  <a:solidFill>
                    <a:prstClr val="black"/>
                  </a:solidFill>
                </a:rPr>
                <a:t>順次実施。小規模市町村では事業の共同実施等を</a:t>
              </a:r>
              <a:r>
                <a:rPr lang="ja-JP" altLang="en-US" sz="1400" dirty="0">
                  <a:solidFill>
                    <a:prstClr val="black"/>
                  </a:solidFill>
                </a:rPr>
                <a:t>可能とする</a:t>
              </a:r>
              <a:r>
                <a:rPr lang="ja-JP" altLang="en-US" sz="1400" dirty="0" smtClean="0">
                  <a:solidFill>
                    <a:prstClr val="black"/>
                  </a:solidFill>
                </a:rPr>
                <a:t>。都道府県による支援等も実施。</a:t>
              </a:r>
              <a:endParaRPr lang="ja-JP" altLang="en-US" sz="1400" dirty="0">
                <a:solidFill>
                  <a:prstClr val="black"/>
                </a:solidFill>
              </a:endParaRPr>
            </a:p>
            <a:p>
              <a:pPr algn="ctr"/>
              <a:endParaRPr lang="ja-JP" altLang="en-US" sz="1400" dirty="0">
                <a:solidFill>
                  <a:prstClr val="black"/>
                </a:solidFill>
              </a:endParaRPr>
            </a:p>
          </p:txBody>
        </p:sp>
        <p:sp>
          <p:nvSpPr>
            <p:cNvPr id="38" name="右矢印吹き出し 37"/>
            <p:cNvSpPr/>
            <p:nvPr/>
          </p:nvSpPr>
          <p:spPr>
            <a:xfrm>
              <a:off x="6897216" y="847271"/>
              <a:ext cx="2952328" cy="1173560"/>
            </a:xfrm>
            <a:prstGeom prst="rightArrowCallout">
              <a:avLst>
                <a:gd name="adj1" fmla="val 34899"/>
                <a:gd name="adj2" fmla="val 50000"/>
                <a:gd name="adj3" fmla="val 19058"/>
                <a:gd name="adj4" fmla="val 875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400" dirty="0" smtClean="0">
                  <a:solidFill>
                    <a:prstClr val="black"/>
                  </a:solidFill>
                </a:rPr>
                <a:t>■全て</a:t>
              </a:r>
              <a:r>
                <a:rPr lang="ja-JP" altLang="en-US" sz="1400" dirty="0">
                  <a:solidFill>
                    <a:prstClr val="black"/>
                  </a:solidFill>
                </a:rPr>
                <a:t>の市町村で</a:t>
              </a:r>
              <a:r>
                <a:rPr lang="ja-JP" altLang="en-US" sz="1400" dirty="0" smtClean="0">
                  <a:solidFill>
                    <a:prstClr val="black"/>
                  </a:solidFill>
                </a:rPr>
                <a:t>実施（小規模市町村では事業の共同実施等を</a:t>
              </a:r>
              <a:r>
                <a:rPr lang="ja-JP" altLang="en-US" sz="1400" dirty="0">
                  <a:solidFill>
                    <a:prstClr val="black"/>
                  </a:solidFill>
                </a:rPr>
                <a:t>可能とする</a:t>
              </a:r>
              <a:r>
                <a:rPr lang="ja-JP" altLang="en-US" sz="1400" dirty="0" smtClean="0">
                  <a:solidFill>
                    <a:prstClr val="black"/>
                  </a:solidFill>
                </a:rPr>
                <a:t>）</a:t>
              </a:r>
              <a:endParaRPr lang="ja-JP" altLang="en-US" sz="1400" dirty="0">
                <a:solidFill>
                  <a:prstClr val="black"/>
                </a:solidFill>
              </a:endParaRPr>
            </a:p>
            <a:p>
              <a:pPr algn="ctr"/>
              <a:endParaRPr lang="ja-JP" altLang="en-US" sz="1400" dirty="0">
                <a:solidFill>
                  <a:prstClr val="white"/>
                </a:solidFill>
              </a:endParaRPr>
            </a:p>
          </p:txBody>
        </p:sp>
        <p:sp>
          <p:nvSpPr>
            <p:cNvPr id="30" name="角丸四角形 29"/>
            <p:cNvSpPr/>
            <p:nvPr/>
          </p:nvSpPr>
          <p:spPr>
            <a:xfrm>
              <a:off x="72008" y="939238"/>
              <a:ext cx="848544" cy="905586"/>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smtClean="0">
                  <a:solidFill>
                    <a:prstClr val="white"/>
                  </a:solidFill>
                </a:rPr>
                <a:t>医療・介護連携</a:t>
              </a:r>
              <a:endParaRPr lang="ja-JP" altLang="en-US" sz="1400" b="1" dirty="0">
                <a:solidFill>
                  <a:prstClr val="white"/>
                </a:solidFill>
              </a:endParaRPr>
            </a:p>
          </p:txBody>
        </p:sp>
      </p:grpSp>
      <p:sp>
        <p:nvSpPr>
          <p:cNvPr id="31" name="タイトル 1"/>
          <p:cNvSpPr txBox="1">
            <a:spLocks/>
          </p:cNvSpPr>
          <p:nvPr/>
        </p:nvSpPr>
        <p:spPr>
          <a:xfrm>
            <a:off x="56456" y="0"/>
            <a:ext cx="9740488" cy="476672"/>
          </a:xfrm>
          <a:prstGeom prst="rect">
            <a:avLst/>
          </a:prstGeom>
          <a:solidFill>
            <a:srgbClr val="FFFF99"/>
          </a:solidFill>
          <a:ln w="9525">
            <a:solidFill>
              <a:schemeClr val="tx1"/>
            </a:solidFill>
          </a:ln>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a:defRPr/>
            </a:pPr>
            <a:r>
              <a:rPr lang="ja-JP" altLang="en-US" sz="2400" dirty="0" smtClean="0">
                <a:solidFill>
                  <a:schemeClr val="tx1"/>
                </a:solidFill>
                <a:latin typeface="HGP創英角ｺﾞｼｯｸUB" panose="020B0900000000000000" pitchFamily="50" charset="-128"/>
                <a:ea typeface="HGP創英角ｺﾞｼｯｸUB" panose="020B0900000000000000" pitchFamily="50" charset="-128"/>
              </a:rPr>
              <a:t>地域支援事業充実の進め方</a:t>
            </a:r>
            <a:endParaRPr lang="ja-JP" altLang="en-US" sz="2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6"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22</a:t>
            </a:r>
            <a:endParaRPr lang="ja-JP" altLang="en-US" sz="1800" b="1" dirty="0">
              <a:solidFill>
                <a:prstClr val="black"/>
              </a:solidFill>
              <a:latin typeface="+mn-ea"/>
            </a:endParaRPr>
          </a:p>
        </p:txBody>
      </p:sp>
    </p:spTree>
    <p:extLst>
      <p:ext uri="{BB962C8B-B14F-4D97-AF65-F5344CB8AC3E}">
        <p14:creationId xmlns:p14="http://schemas.microsoft.com/office/powerpoint/2010/main" val="922464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矢印 11"/>
          <p:cNvSpPr/>
          <p:nvPr/>
        </p:nvSpPr>
        <p:spPr>
          <a:xfrm>
            <a:off x="2167311" y="1916744"/>
            <a:ext cx="1905449" cy="1008200"/>
          </a:xfrm>
          <a:prstGeom prst="rightArrow">
            <a:avLst>
              <a:gd name="adj1" fmla="val 50000"/>
              <a:gd name="adj2" fmla="val 35128"/>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schemeClr val="tx1"/>
                </a:solidFill>
              </a:rPr>
              <a:t>業務量に応じた配置</a:t>
            </a:r>
            <a:endParaRPr lang="en-US" altLang="ja-JP" sz="1400" dirty="0" smtClean="0">
              <a:solidFill>
                <a:schemeClr val="tx1"/>
              </a:solidFill>
            </a:endParaRPr>
          </a:p>
        </p:txBody>
      </p:sp>
      <p:sp>
        <p:nvSpPr>
          <p:cNvPr id="27" name="タイトル 1"/>
          <p:cNvSpPr txBox="1">
            <a:spLocks/>
          </p:cNvSpPr>
          <p:nvPr/>
        </p:nvSpPr>
        <p:spPr>
          <a:xfrm>
            <a:off x="94246" y="44672"/>
            <a:ext cx="9710578" cy="432000"/>
          </a:xfrm>
          <a:prstGeom prst="rect">
            <a:avLst/>
          </a:prstGeom>
          <a:solidFill>
            <a:srgbClr val="FFFF99"/>
          </a:solidFill>
          <a:ln w="9525">
            <a:solidFill>
              <a:schemeClr val="tx1"/>
            </a:solidFill>
          </a:ln>
          <a:effectLst/>
        </p:spPr>
        <p:style>
          <a:lnRef idx="3">
            <a:schemeClr val="lt1"/>
          </a:lnRef>
          <a:fillRef idx="1">
            <a:schemeClr val="accent1"/>
          </a:fillRef>
          <a:effectRef idx="1">
            <a:schemeClr val="accent1"/>
          </a:effectRef>
          <a:fontRef idx="minor">
            <a:schemeClr val="lt1"/>
          </a:fontRef>
        </p:style>
        <p:txBody>
          <a:bodyPr vert="horz" lIns="91440" tIns="36000" rIns="91440" bIns="36000" rtlCol="0" anchor="ctr">
            <a:noAutofit/>
          </a:bodyPr>
          <a:lstStyle/>
          <a:p>
            <a:pPr algn="ctr">
              <a:defRPr/>
            </a:pPr>
            <a:r>
              <a:rPr lang="ja-JP" altLang="en-US" sz="2400" b="1" dirty="0" smtClean="0">
                <a:solidFill>
                  <a:schemeClr val="tx1"/>
                </a:solidFill>
              </a:rPr>
              <a:t>地域包括支援センターの機能強化へ向けた方向性</a:t>
            </a:r>
            <a:endParaRPr lang="ja-JP" altLang="en-US" sz="2400" b="1" dirty="0">
              <a:solidFill>
                <a:schemeClr val="tx1"/>
              </a:solidFill>
            </a:endParaRPr>
          </a:p>
        </p:txBody>
      </p:sp>
      <p:sp>
        <p:nvSpPr>
          <p:cNvPr id="28" name="角丸四角形 27"/>
          <p:cNvSpPr/>
          <p:nvPr/>
        </p:nvSpPr>
        <p:spPr>
          <a:xfrm>
            <a:off x="79014" y="1988840"/>
            <a:ext cx="2022225" cy="828886"/>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prstClr val="white"/>
                </a:solidFill>
              </a:rPr>
              <a:t>人員</a:t>
            </a:r>
            <a:r>
              <a:rPr lang="ja-JP" altLang="en-US" sz="1600" b="1" dirty="0" smtClean="0">
                <a:solidFill>
                  <a:prstClr val="white"/>
                </a:solidFill>
              </a:rPr>
              <a:t>体制</a:t>
            </a:r>
            <a:endParaRPr lang="ja-JP" altLang="en-US" sz="1600" b="1" dirty="0">
              <a:solidFill>
                <a:prstClr val="white"/>
              </a:solidFill>
            </a:endParaRPr>
          </a:p>
        </p:txBody>
      </p:sp>
      <p:sp>
        <p:nvSpPr>
          <p:cNvPr id="39" name="右矢印 38"/>
          <p:cNvSpPr/>
          <p:nvPr/>
        </p:nvSpPr>
        <p:spPr>
          <a:xfrm>
            <a:off x="2173281" y="4437112"/>
            <a:ext cx="1897736" cy="1008112"/>
          </a:xfrm>
          <a:prstGeom prst="rightArrow">
            <a:avLst>
              <a:gd name="adj1" fmla="val 50000"/>
              <a:gd name="adj2" fmla="val 32444"/>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schemeClr val="tx1"/>
                </a:solidFill>
              </a:rPr>
              <a:t>行政との</a:t>
            </a:r>
            <a:endParaRPr lang="en-US" altLang="ja-JP" sz="1400" dirty="0" smtClean="0">
              <a:solidFill>
                <a:schemeClr val="tx1"/>
              </a:solidFill>
            </a:endParaRPr>
          </a:p>
          <a:p>
            <a:r>
              <a:rPr lang="ja-JP" altLang="en-US" sz="1400" dirty="0">
                <a:solidFill>
                  <a:schemeClr val="tx1"/>
                </a:solidFill>
              </a:rPr>
              <a:t>役割</a:t>
            </a:r>
            <a:r>
              <a:rPr lang="ja-JP" altLang="en-US" sz="1400" dirty="0" smtClean="0">
                <a:solidFill>
                  <a:schemeClr val="tx1"/>
                </a:solidFill>
              </a:rPr>
              <a:t>分担・連携強化</a:t>
            </a:r>
            <a:endParaRPr lang="en-US" altLang="ja-JP" sz="1400" dirty="0" smtClean="0">
              <a:solidFill>
                <a:schemeClr val="tx1"/>
              </a:solidFill>
            </a:endParaRPr>
          </a:p>
        </p:txBody>
      </p:sp>
      <p:sp>
        <p:nvSpPr>
          <p:cNvPr id="43" name="角丸四角形 42"/>
          <p:cNvSpPr/>
          <p:nvPr/>
        </p:nvSpPr>
        <p:spPr>
          <a:xfrm>
            <a:off x="4160916" y="1766868"/>
            <a:ext cx="5628626" cy="1116000"/>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marL="180000" indent="-457200" algn="just"/>
            <a:r>
              <a:rPr lang="ja-JP" altLang="en-US" sz="1400" dirty="0" smtClean="0">
                <a:solidFill>
                  <a:prstClr val="black"/>
                </a:solidFill>
              </a:rPr>
              <a:t>○　高齢化の進展、それに伴う相談</a:t>
            </a:r>
            <a:r>
              <a:rPr lang="ja-JP" altLang="en-US" sz="1400" dirty="0">
                <a:solidFill>
                  <a:prstClr val="black"/>
                </a:solidFill>
              </a:rPr>
              <a:t>件数の増加等を勘案し</a:t>
            </a:r>
            <a:r>
              <a:rPr lang="ja-JP" altLang="en-US" sz="1400" dirty="0" smtClean="0">
                <a:solidFill>
                  <a:prstClr val="black"/>
                </a:solidFill>
              </a:rPr>
              <a:t>、センター</a:t>
            </a:r>
            <a:r>
              <a:rPr lang="ja-JP" altLang="en-US" sz="1400" dirty="0">
                <a:solidFill>
                  <a:prstClr val="black"/>
                </a:solidFill>
              </a:rPr>
              <a:t>に</a:t>
            </a:r>
            <a:r>
              <a:rPr lang="ja-JP" altLang="en-US" sz="1400" dirty="0" smtClean="0">
                <a:solidFill>
                  <a:prstClr val="black"/>
                </a:solidFill>
              </a:rPr>
              <a:t>対する</a:t>
            </a:r>
            <a:r>
              <a:rPr lang="ja-JP" altLang="en-US" sz="1400" b="1" u="sng" dirty="0" smtClean="0">
                <a:solidFill>
                  <a:srgbClr val="FF0000"/>
                </a:solidFill>
              </a:rPr>
              <a:t>人員体制</a:t>
            </a:r>
            <a:r>
              <a:rPr lang="ja-JP" altLang="en-US" sz="1400" b="1" u="sng" dirty="0">
                <a:solidFill>
                  <a:srgbClr val="FF0000"/>
                </a:solidFill>
              </a:rPr>
              <a:t>を業務量に応じて適切に</a:t>
            </a:r>
            <a:r>
              <a:rPr lang="ja-JP" altLang="en-US" sz="1400" b="1" u="sng" dirty="0" smtClean="0">
                <a:solidFill>
                  <a:srgbClr val="FF0000"/>
                </a:solidFill>
              </a:rPr>
              <a:t>配置</a:t>
            </a:r>
            <a:r>
              <a:rPr lang="ja-JP" altLang="en-US" sz="1400" dirty="0" smtClean="0">
                <a:solidFill>
                  <a:prstClr val="black"/>
                </a:solidFill>
              </a:rPr>
              <a:t>。</a:t>
            </a:r>
            <a:endParaRPr lang="en-US" altLang="ja-JP" sz="1400" dirty="0" smtClean="0">
              <a:solidFill>
                <a:prstClr val="black"/>
              </a:solidFill>
            </a:endParaRPr>
          </a:p>
          <a:p>
            <a:pPr marL="180000" indent="-457200" algn="just"/>
            <a:r>
              <a:rPr lang="ja-JP" altLang="en-US" sz="1400" dirty="0" smtClean="0">
                <a:solidFill>
                  <a:prstClr val="black"/>
                </a:solidFill>
              </a:rPr>
              <a:t>○　さらに、今後</a:t>
            </a:r>
            <a:r>
              <a:rPr lang="ja-JP" altLang="en-US" sz="1400" dirty="0">
                <a:solidFill>
                  <a:prstClr val="black"/>
                </a:solidFill>
              </a:rPr>
              <a:t>、現在の業務に加え、地域ケア会議の推進、在宅医療・介護の連携強化、認知症施策の推進を図る中で</a:t>
            </a:r>
            <a:r>
              <a:rPr lang="ja-JP" altLang="en-US" sz="1400" dirty="0" smtClean="0">
                <a:solidFill>
                  <a:prstClr val="black"/>
                </a:solidFill>
              </a:rPr>
              <a:t>、</a:t>
            </a:r>
            <a:r>
              <a:rPr lang="ja-JP" altLang="en-US" sz="1400" b="1" u="sng" dirty="0" smtClean="0">
                <a:solidFill>
                  <a:srgbClr val="FF0000"/>
                </a:solidFill>
              </a:rPr>
              <a:t>それぞれのセンターの役割に応じた人員</a:t>
            </a:r>
            <a:r>
              <a:rPr lang="ja-JP" altLang="en-US" sz="1400" b="1" u="sng" dirty="0">
                <a:solidFill>
                  <a:srgbClr val="FF0000"/>
                </a:solidFill>
              </a:rPr>
              <a:t>体制の強化</a:t>
            </a:r>
            <a:r>
              <a:rPr lang="ja-JP" altLang="en-US" sz="1400" dirty="0">
                <a:solidFill>
                  <a:prstClr val="black"/>
                </a:solidFill>
              </a:rPr>
              <a:t>を図ることが</a:t>
            </a:r>
            <a:r>
              <a:rPr lang="ja-JP" altLang="en-US" sz="1400" dirty="0" smtClean="0">
                <a:solidFill>
                  <a:prstClr val="black"/>
                </a:solidFill>
              </a:rPr>
              <a:t>必要。</a:t>
            </a:r>
            <a:endParaRPr lang="ja-JP" altLang="en-US" sz="1400" dirty="0">
              <a:solidFill>
                <a:prstClr val="black"/>
              </a:solidFill>
            </a:endParaRPr>
          </a:p>
        </p:txBody>
      </p:sp>
      <p:sp>
        <p:nvSpPr>
          <p:cNvPr id="44" name="角丸四角形 43"/>
          <p:cNvSpPr/>
          <p:nvPr/>
        </p:nvSpPr>
        <p:spPr>
          <a:xfrm>
            <a:off x="4160949" y="3212976"/>
            <a:ext cx="5628627" cy="972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a:r>
              <a:rPr lang="ja-JP" altLang="en-US" sz="1400" dirty="0" smtClean="0">
                <a:solidFill>
                  <a:prstClr val="black"/>
                </a:solidFill>
              </a:rPr>
              <a:t>○　在宅</a:t>
            </a:r>
            <a:r>
              <a:rPr lang="ja-JP" altLang="en-US" sz="1400" dirty="0">
                <a:solidFill>
                  <a:prstClr val="black"/>
                </a:solidFill>
              </a:rPr>
              <a:t>医療・介護の連携強化</a:t>
            </a:r>
            <a:r>
              <a:rPr lang="ja-JP" altLang="en-US" sz="1400" dirty="0" smtClean="0">
                <a:solidFill>
                  <a:prstClr val="black"/>
                </a:solidFill>
              </a:rPr>
              <a:t>、地域ケア会議、認知症</a:t>
            </a:r>
            <a:r>
              <a:rPr lang="ja-JP" altLang="en-US" sz="1400" dirty="0">
                <a:solidFill>
                  <a:prstClr val="black"/>
                </a:solidFill>
              </a:rPr>
              <a:t>施策の</a:t>
            </a:r>
            <a:r>
              <a:rPr lang="ja-JP" altLang="en-US" sz="1400" dirty="0" smtClean="0">
                <a:solidFill>
                  <a:prstClr val="black"/>
                </a:solidFill>
              </a:rPr>
              <a:t>推進等を</a:t>
            </a:r>
            <a:r>
              <a:rPr lang="ja-JP" altLang="en-US" sz="1400" dirty="0">
                <a:solidFill>
                  <a:prstClr val="black"/>
                </a:solidFill>
              </a:rPr>
              <a:t>図る中で</a:t>
            </a:r>
            <a:r>
              <a:rPr lang="ja-JP" altLang="en-US" sz="1400" dirty="0" smtClean="0">
                <a:solidFill>
                  <a:prstClr val="black"/>
                </a:solidFill>
              </a:rPr>
              <a:t>、</a:t>
            </a:r>
            <a:r>
              <a:rPr lang="ja-JP" altLang="en-US" sz="1400" b="1" u="sng" dirty="0" smtClean="0">
                <a:solidFill>
                  <a:srgbClr val="FF0000"/>
                </a:solidFill>
              </a:rPr>
              <a:t>地域の中で直営等基幹となるセンターや機能強化型のセンターを位置付けるなど、センター間の役割分担・連携を強化</a:t>
            </a:r>
            <a:r>
              <a:rPr lang="ja-JP" altLang="en-US" sz="1400" dirty="0" smtClean="0">
                <a:solidFill>
                  <a:schemeClr val="tx1"/>
                </a:solidFill>
              </a:rPr>
              <a:t>し</a:t>
            </a:r>
            <a:r>
              <a:rPr lang="ja-JP" altLang="en-US" sz="1400" dirty="0" smtClean="0">
                <a:solidFill>
                  <a:prstClr val="black"/>
                </a:solidFill>
              </a:rPr>
              <a:t>、効率的かつ効果的な運営を目指す。</a:t>
            </a:r>
            <a:endParaRPr lang="en-US" altLang="ja-JP" sz="1400" dirty="0" smtClean="0">
              <a:solidFill>
                <a:prstClr val="black"/>
              </a:solidFill>
            </a:endParaRPr>
          </a:p>
        </p:txBody>
      </p:sp>
      <p:sp>
        <p:nvSpPr>
          <p:cNvPr id="45" name="角丸四角形 44"/>
          <p:cNvSpPr/>
          <p:nvPr/>
        </p:nvSpPr>
        <p:spPr>
          <a:xfrm>
            <a:off x="4160914" y="4437112"/>
            <a:ext cx="5580716" cy="93600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marL="180000" indent="-457200" algn="just"/>
            <a:r>
              <a:rPr lang="ja-JP" altLang="en-US" sz="1400" dirty="0" smtClean="0">
                <a:solidFill>
                  <a:prstClr val="black"/>
                </a:solidFill>
              </a:rPr>
              <a:t>○　委託型</a:t>
            </a:r>
            <a:r>
              <a:rPr lang="ja-JP" altLang="en-US" sz="1400" dirty="0">
                <a:solidFill>
                  <a:prstClr val="black"/>
                </a:solidFill>
              </a:rPr>
              <a:t>センターに対して、市町村が提示する</a:t>
            </a:r>
            <a:r>
              <a:rPr lang="ja-JP" altLang="en-US" sz="1400" b="1" u="sng" dirty="0">
                <a:solidFill>
                  <a:srgbClr val="FF0000"/>
                </a:solidFill>
              </a:rPr>
              <a:t>委託方針</a:t>
            </a:r>
            <a:r>
              <a:rPr lang="ja-JP" altLang="en-US" sz="1400" dirty="0">
                <a:solidFill>
                  <a:prstClr val="black"/>
                </a:solidFill>
              </a:rPr>
              <a:t>について、</a:t>
            </a:r>
            <a:r>
              <a:rPr lang="ja-JP" altLang="en-US" sz="1400" b="1" u="sng" dirty="0" smtClean="0">
                <a:solidFill>
                  <a:srgbClr val="FF0000"/>
                </a:solidFill>
              </a:rPr>
              <a:t>より具体的な内容</a:t>
            </a:r>
            <a:r>
              <a:rPr lang="ja-JP" altLang="en-US" sz="1400" b="1" u="sng" dirty="0">
                <a:solidFill>
                  <a:srgbClr val="FF0000"/>
                </a:solidFill>
              </a:rPr>
              <a:t>を</a:t>
            </a:r>
            <a:r>
              <a:rPr lang="ja-JP" altLang="en-US" sz="1400" b="1" u="sng" dirty="0" smtClean="0">
                <a:solidFill>
                  <a:srgbClr val="FF0000"/>
                </a:solidFill>
              </a:rPr>
              <a:t>提示することを推進。</a:t>
            </a:r>
            <a:endParaRPr lang="en-US" altLang="ja-JP" sz="1400" b="1" u="sng" dirty="0" smtClean="0">
              <a:solidFill>
                <a:srgbClr val="FF0000"/>
              </a:solidFill>
            </a:endParaRPr>
          </a:p>
          <a:p>
            <a:pPr marL="180000" indent="-457200" algn="just"/>
            <a:r>
              <a:rPr lang="ja-JP" altLang="en-US" sz="1400" dirty="0" smtClean="0">
                <a:solidFill>
                  <a:prstClr val="black"/>
                </a:solidFill>
              </a:rPr>
              <a:t>○　これにより、市町村との役割分担、それぞれのセンターが担うべき業務内容</a:t>
            </a:r>
            <a:r>
              <a:rPr lang="ja-JP" altLang="en-US" sz="1400" dirty="0">
                <a:solidFill>
                  <a:prstClr val="black"/>
                </a:solidFill>
              </a:rPr>
              <a:t>を</a:t>
            </a:r>
            <a:r>
              <a:rPr lang="ja-JP" altLang="en-US" sz="1400" dirty="0" smtClean="0">
                <a:solidFill>
                  <a:prstClr val="black"/>
                </a:solidFill>
              </a:rPr>
              <a:t>明確化。</a:t>
            </a:r>
            <a:endParaRPr lang="en-US" altLang="ja-JP" sz="1400" dirty="0" smtClean="0">
              <a:solidFill>
                <a:prstClr val="black"/>
              </a:solidFill>
            </a:endParaRPr>
          </a:p>
        </p:txBody>
      </p:sp>
      <p:sp>
        <p:nvSpPr>
          <p:cNvPr id="38" name="角丸四角形 37"/>
          <p:cNvSpPr/>
          <p:nvPr/>
        </p:nvSpPr>
        <p:spPr>
          <a:xfrm>
            <a:off x="56501" y="3284984"/>
            <a:ext cx="2044725" cy="2160240"/>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業務内容の見直し</a:t>
            </a:r>
            <a:endParaRPr lang="ja-JP" altLang="en-US" sz="1600" b="1" dirty="0">
              <a:solidFill>
                <a:prstClr val="white"/>
              </a:solidFill>
            </a:endParaRPr>
          </a:p>
        </p:txBody>
      </p:sp>
      <p:sp>
        <p:nvSpPr>
          <p:cNvPr id="41" name="右矢印 40"/>
          <p:cNvSpPr/>
          <p:nvPr/>
        </p:nvSpPr>
        <p:spPr>
          <a:xfrm>
            <a:off x="2177031" y="3285160"/>
            <a:ext cx="1892935" cy="1079944"/>
          </a:xfrm>
          <a:prstGeom prst="rightArrow">
            <a:avLst>
              <a:gd name="adj1" fmla="val 50000"/>
              <a:gd name="adj2" fmla="val 28149"/>
            </a:avLst>
          </a:prstGeom>
          <a:noFill/>
        </p:spPr>
        <p:style>
          <a:lnRef idx="2">
            <a:schemeClr val="dk1"/>
          </a:lnRef>
          <a:fillRef idx="1">
            <a:schemeClr val="lt1"/>
          </a:fillRef>
          <a:effectRef idx="0">
            <a:schemeClr val="dk1"/>
          </a:effectRef>
          <a:fontRef idx="minor">
            <a:schemeClr val="dk1"/>
          </a:fontRef>
        </p:style>
        <p:txBody>
          <a:bodyPr lIns="36000" rIns="0" rtlCol="0" anchor="ctr"/>
          <a:lstStyle/>
          <a:p>
            <a:r>
              <a:rPr lang="ja-JP" altLang="en-US" sz="1400" dirty="0" smtClean="0">
                <a:solidFill>
                  <a:schemeClr val="tx1"/>
                </a:solidFill>
              </a:rPr>
              <a:t>センター間の</a:t>
            </a:r>
            <a:endParaRPr lang="en-US" altLang="ja-JP" sz="1400" dirty="0" smtClean="0">
              <a:solidFill>
                <a:schemeClr val="tx1"/>
              </a:solidFill>
            </a:endParaRPr>
          </a:p>
          <a:p>
            <a:r>
              <a:rPr lang="ja-JP" altLang="en-US" sz="1400" dirty="0" smtClean="0">
                <a:solidFill>
                  <a:schemeClr val="tx1"/>
                </a:solidFill>
              </a:rPr>
              <a:t>役割分担・連携強化</a:t>
            </a:r>
            <a:endParaRPr lang="en-US" altLang="ja-JP" sz="1400" dirty="0" smtClean="0">
              <a:solidFill>
                <a:schemeClr val="tx1"/>
              </a:solidFill>
            </a:endParaRPr>
          </a:p>
        </p:txBody>
      </p:sp>
      <p:sp>
        <p:nvSpPr>
          <p:cNvPr id="31" name="角丸四角形 30"/>
          <p:cNvSpPr/>
          <p:nvPr/>
        </p:nvSpPr>
        <p:spPr>
          <a:xfrm>
            <a:off x="79014" y="5733256"/>
            <a:ext cx="2022225" cy="684016"/>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lIns="36000" rIns="36000" rtlCol="0" anchor="ctr"/>
          <a:lstStyle/>
          <a:p>
            <a:pPr algn="ctr"/>
            <a:r>
              <a:rPr lang="ja-JP" altLang="en-US" sz="1600" b="1" dirty="0" smtClean="0">
                <a:solidFill>
                  <a:prstClr val="white"/>
                </a:solidFill>
              </a:rPr>
              <a:t>効果的な運営の継続</a:t>
            </a:r>
            <a:endParaRPr lang="ja-JP" altLang="en-US" sz="1600" b="1" dirty="0">
              <a:solidFill>
                <a:prstClr val="white"/>
              </a:solidFill>
            </a:endParaRPr>
          </a:p>
        </p:txBody>
      </p:sp>
      <p:sp>
        <p:nvSpPr>
          <p:cNvPr id="42" name="右矢印 41"/>
          <p:cNvSpPr/>
          <p:nvPr/>
        </p:nvSpPr>
        <p:spPr>
          <a:xfrm>
            <a:off x="2144690" y="5733256"/>
            <a:ext cx="1925263" cy="792000"/>
          </a:xfrm>
          <a:prstGeom prst="rightArrow">
            <a:avLst>
              <a:gd name="adj1" fmla="val 50000"/>
              <a:gd name="adj2" fmla="val 40689"/>
            </a:avLst>
          </a:prstGeom>
          <a:noFill/>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solidFill>
                  <a:schemeClr val="tx1"/>
                </a:solidFill>
              </a:rPr>
              <a:t>ＰＤＣＡを充実</a:t>
            </a:r>
            <a:endParaRPr lang="en-US" altLang="ja-JP" sz="1400" dirty="0" smtClean="0">
              <a:solidFill>
                <a:schemeClr val="tx1"/>
              </a:solidFill>
            </a:endParaRPr>
          </a:p>
        </p:txBody>
      </p:sp>
      <p:sp>
        <p:nvSpPr>
          <p:cNvPr id="48" name="角丸四角形 47"/>
          <p:cNvSpPr/>
          <p:nvPr/>
        </p:nvSpPr>
        <p:spPr>
          <a:xfrm>
            <a:off x="4160914" y="5551140"/>
            <a:ext cx="5580716" cy="1268760"/>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marL="180000" indent="-457200" algn="just"/>
            <a:r>
              <a:rPr lang="ja-JP" altLang="en-US" sz="1400" dirty="0" smtClean="0">
                <a:solidFill>
                  <a:prstClr val="black"/>
                </a:solidFill>
              </a:rPr>
              <a:t>○　センター</a:t>
            </a:r>
            <a:r>
              <a:rPr lang="ja-JP" altLang="en-US" sz="1400" dirty="0">
                <a:solidFill>
                  <a:prstClr val="black"/>
                </a:solidFill>
              </a:rPr>
              <a:t>がより充実した機能を果たして</a:t>
            </a:r>
            <a:r>
              <a:rPr lang="ja-JP" altLang="en-US" sz="1400" dirty="0" smtClean="0">
                <a:solidFill>
                  <a:prstClr val="black"/>
                </a:solidFill>
              </a:rPr>
              <a:t>いくには、運営に対する評価が必要。（現在、約３割の市町村が評価を実施）</a:t>
            </a:r>
            <a:endParaRPr lang="en-US" altLang="ja-JP" sz="1400" dirty="0" smtClean="0">
              <a:solidFill>
                <a:prstClr val="black"/>
              </a:solidFill>
            </a:endParaRPr>
          </a:p>
          <a:p>
            <a:pPr marL="180000" indent="-457200" algn="just"/>
            <a:r>
              <a:rPr lang="ja-JP" altLang="en-US" sz="1400" dirty="0" smtClean="0">
                <a:solidFill>
                  <a:schemeClr val="tx1"/>
                </a:solidFill>
              </a:rPr>
              <a:t>○　</a:t>
            </a:r>
            <a:r>
              <a:rPr lang="ja-JP" altLang="en-US" sz="1400" b="1" u="sng" dirty="0" smtClean="0">
                <a:solidFill>
                  <a:srgbClr val="FF0000"/>
                </a:solidFill>
              </a:rPr>
              <a:t>市町村運営協議会等による評価の取組、ＰＤＣＡの充実等、継続的な評価・点検の取組を強化。</a:t>
            </a:r>
            <a:endParaRPr lang="en-US" altLang="ja-JP" sz="1400" b="1" u="sng" dirty="0">
              <a:solidFill>
                <a:srgbClr val="FF0000"/>
              </a:solidFill>
            </a:endParaRPr>
          </a:p>
          <a:p>
            <a:pPr marL="180000" indent="-457200" algn="just"/>
            <a:r>
              <a:rPr lang="en-US" altLang="ja-JP" sz="1400" b="1" dirty="0" smtClean="0">
                <a:solidFill>
                  <a:srgbClr val="FF0000"/>
                </a:solidFill>
              </a:rPr>
              <a:t>        </a:t>
            </a:r>
            <a:r>
              <a:rPr lang="ja-JP" altLang="en-US" sz="1400" dirty="0">
                <a:solidFill>
                  <a:schemeClr val="tx1"/>
                </a:solidFill>
              </a:rPr>
              <a:t>併せて</a:t>
            </a:r>
            <a:r>
              <a:rPr lang="ja-JP" altLang="en-US" sz="1400" dirty="0" smtClean="0">
                <a:solidFill>
                  <a:schemeClr val="tx1"/>
                </a:solidFill>
              </a:rPr>
              <a:t>、情報公表制度を活用し、センターの取組について周知する。</a:t>
            </a:r>
            <a:endParaRPr lang="en-US" altLang="ja-JP" sz="1400" dirty="0" smtClean="0">
              <a:solidFill>
                <a:prstClr val="black"/>
              </a:solidFill>
            </a:endParaRPr>
          </a:p>
        </p:txBody>
      </p:sp>
      <p:sp>
        <p:nvSpPr>
          <p:cNvPr id="49" name="加算記号 48"/>
          <p:cNvSpPr/>
          <p:nvPr/>
        </p:nvSpPr>
        <p:spPr>
          <a:xfrm>
            <a:off x="6915218" y="4205848"/>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加算記号 50"/>
          <p:cNvSpPr/>
          <p:nvPr/>
        </p:nvSpPr>
        <p:spPr>
          <a:xfrm>
            <a:off x="6915218" y="2924944"/>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加算記号 52"/>
          <p:cNvSpPr/>
          <p:nvPr/>
        </p:nvSpPr>
        <p:spPr>
          <a:xfrm>
            <a:off x="6922642" y="5301208"/>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94246" y="476672"/>
            <a:ext cx="9710578" cy="923330"/>
          </a:xfrm>
          <a:prstGeom prst="rect">
            <a:avLst/>
          </a:prstGeom>
          <a:noFill/>
          <a:ln>
            <a:solidFill>
              <a:schemeClr val="tx1"/>
            </a:solidFill>
          </a:ln>
        </p:spPr>
        <p:txBody>
          <a:bodyPr wrap="square" rtlCol="0">
            <a:spAutoFit/>
          </a:bodyPr>
          <a:lstStyle/>
          <a:p>
            <a:r>
              <a:rPr kumimoji="1" lang="ja-JP" altLang="en-US" dirty="0" smtClean="0"/>
              <a:t>　 地域包括支援センターは、</a:t>
            </a:r>
            <a:r>
              <a:rPr lang="ja-JP" altLang="en-US" dirty="0" smtClean="0"/>
              <a:t>行政</a:t>
            </a:r>
            <a:r>
              <a:rPr lang="ja-JP" altLang="en-US" dirty="0"/>
              <a:t>直営型</a:t>
            </a:r>
            <a:r>
              <a:rPr kumimoji="1" lang="ja-JP" altLang="en-US" dirty="0" smtClean="0"/>
              <a:t>、委託型にかかわらず、行政（市町村）機能の一部として地域の最前線に立ち、地域包括ケアシステムにおける中核的な機関として期待されることから、現状の課題や今後求められる役割を勘案しながら、複合的に機能強化を図ることが重要。</a:t>
            </a:r>
            <a:endParaRPr kumimoji="1" lang="ja-JP" altLang="en-US" dirty="0"/>
          </a:p>
        </p:txBody>
      </p:sp>
      <p:sp>
        <p:nvSpPr>
          <p:cNvPr id="5" name="テキスト ボックス 4"/>
          <p:cNvSpPr txBox="1"/>
          <p:nvPr/>
        </p:nvSpPr>
        <p:spPr>
          <a:xfrm>
            <a:off x="5925334" y="1412776"/>
            <a:ext cx="2850135" cy="369332"/>
          </a:xfrm>
          <a:prstGeom prst="rect">
            <a:avLst/>
          </a:prstGeom>
          <a:noFill/>
        </p:spPr>
        <p:txBody>
          <a:bodyPr wrap="square" rtlCol="0">
            <a:spAutoFit/>
          </a:bodyPr>
          <a:lstStyle/>
          <a:p>
            <a:r>
              <a:rPr kumimoji="1" lang="ja-JP" altLang="en-US" dirty="0" smtClean="0">
                <a:latin typeface="ＤＦ特太ゴシック体" pitchFamily="49" charset="-128"/>
                <a:ea typeface="ＤＦ特太ゴシック体" pitchFamily="49" charset="-128"/>
              </a:rPr>
              <a:t>（　方　向　性　）</a:t>
            </a:r>
            <a:endParaRPr kumimoji="1" lang="ja-JP" altLang="en-US" dirty="0">
              <a:latin typeface="ＤＦ特太ゴシック体" pitchFamily="49" charset="-128"/>
              <a:ea typeface="ＤＦ特太ゴシック体" pitchFamily="49" charset="-128"/>
            </a:endParaRPr>
          </a:p>
        </p:txBody>
      </p:sp>
      <p:sp>
        <p:nvSpPr>
          <p:cNvPr id="20" name="スライド番号プレースホルダ 10"/>
          <p:cNvSpPr>
            <a:spLocks noGrp="1"/>
          </p:cNvSpPr>
          <p:nvPr>
            <p:ph type="sldNum" sz="quarter" idx="12"/>
          </p:nvPr>
        </p:nvSpPr>
        <p:spPr>
          <a:xfrm>
            <a:off x="9566363" y="6453388"/>
            <a:ext cx="427197" cy="365125"/>
          </a:xfrm>
        </p:spPr>
        <p:txBody>
          <a:bodyPr/>
          <a:lstStyle/>
          <a:p>
            <a:r>
              <a:rPr lang="en-US" altLang="ja-JP" sz="1800" b="1" dirty="0" smtClean="0">
                <a:solidFill>
                  <a:prstClr val="black"/>
                </a:solidFill>
                <a:latin typeface="+mn-ea"/>
              </a:rPr>
              <a:t>23</a:t>
            </a:r>
            <a:endParaRPr lang="ja-JP" altLang="en-US" sz="1800" b="1" dirty="0">
              <a:solidFill>
                <a:prstClr val="black"/>
              </a:solidFill>
              <a:latin typeface="+mn-ea"/>
            </a:endParaRPr>
          </a:p>
        </p:txBody>
      </p:sp>
    </p:spTree>
    <p:extLst>
      <p:ext uri="{BB962C8B-B14F-4D97-AF65-F5344CB8AC3E}">
        <p14:creationId xmlns:p14="http://schemas.microsoft.com/office/powerpoint/2010/main" val="3347134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7637364" y="3799785"/>
            <a:ext cx="2143149" cy="852797"/>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多職種協働による個別事例のケアマネジメントの充実と</a:t>
            </a: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地域課題の解決による地域包括ケアシステムの構築</a:t>
            </a:r>
            <a:endPar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16480" y="471189"/>
            <a:ext cx="9673076" cy="1384995"/>
          </a:xfrm>
          <a:prstGeom prst="rect">
            <a:avLst/>
          </a:prstGeom>
          <a:ln>
            <a:solidFill>
              <a:schemeClr val="accent1">
                <a:shade val="50000"/>
              </a:schemeClr>
            </a:solidFill>
          </a:ln>
        </p:spPr>
        <p:txBody>
          <a:bodyPr wrap="square">
            <a:spAutoFit/>
          </a:bodyPr>
          <a:lstStyle/>
          <a:p>
            <a:r>
              <a:rPr lang="ja-JP" altLang="en-US" sz="1400" dirty="0">
                <a:latin typeface="ＭＳ Ｐゴシック" pitchFamily="50" charset="-128"/>
                <a:ea typeface="ＭＳ Ｐゴシック" pitchFamily="50" charset="-128"/>
              </a:rPr>
              <a:t>○高齢化の進展、相談件数の増加等に伴う業務量の増加およびセンターごとの役割に応じた人員体制を強化</a:t>
            </a:r>
            <a:r>
              <a:rPr lang="ja-JP" altLang="en-US" sz="1400" dirty="0" smtClean="0">
                <a:latin typeface="ＭＳ Ｐゴシック" pitchFamily="50" charset="-128"/>
                <a:ea typeface="ＭＳ Ｐゴシック" pitchFamily="50" charset="-128"/>
              </a:rPr>
              <a:t>する。</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○市町村は運営方針を明確にし、業務の委託に際しては具体的に</a:t>
            </a:r>
            <a:r>
              <a:rPr lang="ja-JP" altLang="en-US" sz="1400" dirty="0" smtClean="0">
                <a:latin typeface="ＭＳ Ｐゴシック" pitchFamily="50" charset="-128"/>
                <a:ea typeface="ＭＳ Ｐゴシック" pitchFamily="50" charset="-128"/>
              </a:rPr>
              <a:t>示す。</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○直営等基幹的な役割を担うセンターや、機能強化型のセンターを位置づけるなど、センター間の役割分担・連携を</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　強化し、効率的かつ効果的な運営</a:t>
            </a:r>
            <a:r>
              <a:rPr lang="ja-JP" altLang="en-US" sz="1400" dirty="0" smtClean="0">
                <a:latin typeface="ＭＳ Ｐゴシック" pitchFamily="50" charset="-128"/>
                <a:ea typeface="ＭＳ Ｐゴシック" pitchFamily="50" charset="-128"/>
              </a:rPr>
              <a:t>を目指す。</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○地域包括支援センター運営協議会による評価、ＰＤＣＡの充実等により、継続的な評価・点検を強化する。</a:t>
            </a:r>
            <a:endParaRPr lang="en-US" altLang="ja-JP" sz="1400" dirty="0">
              <a:latin typeface="ＭＳ Ｐゴシック" pitchFamily="50" charset="-128"/>
              <a:ea typeface="ＭＳ Ｐゴシック" pitchFamily="50" charset="-128"/>
            </a:endParaRPr>
          </a:p>
          <a:p>
            <a:r>
              <a:rPr lang="ja-JP" altLang="en-US" sz="1400" dirty="0">
                <a:latin typeface="ＭＳ Ｐゴシック" pitchFamily="50" charset="-128"/>
                <a:ea typeface="ＭＳ Ｐゴシック" pitchFamily="50" charset="-128"/>
              </a:rPr>
              <a:t>○地域包括支援センターの</a:t>
            </a:r>
            <a:r>
              <a:rPr lang="ja-JP" altLang="en-US" sz="1400" dirty="0" smtClean="0">
                <a:latin typeface="ＭＳ Ｐゴシック" pitchFamily="50" charset="-128"/>
                <a:ea typeface="ＭＳ Ｐゴシック" pitchFamily="50" charset="-128"/>
              </a:rPr>
              <a:t>取組に</a:t>
            </a:r>
            <a:r>
              <a:rPr lang="ja-JP" altLang="en-US" sz="1400" dirty="0">
                <a:latin typeface="ＭＳ Ｐゴシック" pitchFamily="50" charset="-128"/>
                <a:ea typeface="ＭＳ Ｐゴシック" pitchFamily="50" charset="-128"/>
              </a:rPr>
              <a:t>関する情報公表を行う。</a:t>
            </a:r>
            <a:endParaRPr lang="en-US" altLang="ja-JP" sz="1400" dirty="0">
              <a:latin typeface="ＭＳ Ｐゴシック" pitchFamily="50" charset="-128"/>
              <a:ea typeface="ＭＳ Ｐゴシック" pitchFamily="50" charset="-128"/>
            </a:endParaRPr>
          </a:p>
        </p:txBody>
      </p:sp>
      <p:sp>
        <p:nvSpPr>
          <p:cNvPr id="47" name="角丸四角形 46"/>
          <p:cNvSpPr/>
          <p:nvPr/>
        </p:nvSpPr>
        <p:spPr>
          <a:xfrm>
            <a:off x="33583" y="3807577"/>
            <a:ext cx="2287082" cy="833188"/>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早期診断・早期対応等により、認知症になっても住み慣れた地域で暮らし続けられる支援体制づくりなど、認知症施策を推進</a:t>
            </a:r>
            <a:endParaRPr kumimoji="1"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602063" y="2497289"/>
            <a:ext cx="2330872" cy="646245"/>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地域医師会等との連携により、在宅医療・介護の一体的な提供体制を構築</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9" name="円/楕円 58"/>
          <p:cNvSpPr/>
          <p:nvPr/>
        </p:nvSpPr>
        <p:spPr>
          <a:xfrm>
            <a:off x="2638360" y="2488215"/>
            <a:ext cx="4618374" cy="2840200"/>
          </a:xfrm>
          <a:prstGeom prst="ellipse">
            <a:avLst/>
          </a:prstGeom>
          <a:solidFill>
            <a:srgbClr val="FFFF66"/>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2670842" y="5678195"/>
            <a:ext cx="4905594" cy="496314"/>
          </a:xfrm>
          <a:prstGeom prst="roundRect">
            <a:avLst/>
          </a:prstGeom>
          <a:solidFill>
            <a:schemeClr val="accent6">
              <a:lumMod val="40000"/>
              <a:lumOff val="60000"/>
            </a:schemeClr>
          </a:solidFill>
          <a:ln w="9525">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HG丸ｺﾞｼｯｸM-PRO" pitchFamily="50" charset="-128"/>
                <a:ea typeface="HG丸ｺﾞｼｯｸM-PRO" pitchFamily="50" charset="-128"/>
              </a:rPr>
              <a:t>　市町村　</a:t>
            </a:r>
            <a:r>
              <a:rPr lang="ja-JP" altLang="en-US" sz="1200" b="1" dirty="0" smtClean="0">
                <a:solidFill>
                  <a:schemeClr val="tx2"/>
                </a:solidFill>
                <a:latin typeface="HG丸ｺﾞｼｯｸM-PRO" pitchFamily="50" charset="-128"/>
                <a:ea typeface="HG丸ｺﾞｼｯｸM-PRO" pitchFamily="50" charset="-128"/>
              </a:rPr>
              <a:t>  </a:t>
            </a:r>
            <a:endParaRPr lang="en-US" altLang="ja-JP" sz="1200" b="1" dirty="0" smtClean="0">
              <a:solidFill>
                <a:schemeClr val="tx2"/>
              </a:solidFill>
              <a:latin typeface="HG丸ｺﾞｼｯｸM-PRO" pitchFamily="50" charset="-128"/>
              <a:ea typeface="HG丸ｺﾞｼｯｸM-PRO" pitchFamily="50" charset="-128"/>
            </a:endParaRPr>
          </a:p>
          <a:p>
            <a:r>
              <a:rPr lang="ja-JP" altLang="en-US" sz="1200" b="1" dirty="0" smtClean="0">
                <a:solidFill>
                  <a:schemeClr val="tx2"/>
                </a:solidFill>
                <a:latin typeface="HG丸ｺﾞｼｯｸM-PRO" pitchFamily="50" charset="-128"/>
                <a:ea typeface="HG丸ｺﾞｼｯｸM-PRO" pitchFamily="50" charset="-128"/>
              </a:rPr>
              <a:t>　運営方針の策定・新総合事業の実施・地域ケア会議の実施等</a:t>
            </a:r>
            <a:endParaRPr kumimoji="1" lang="ja-JP" altLang="en-US" sz="1200" b="1" dirty="0">
              <a:solidFill>
                <a:schemeClr val="tx2"/>
              </a:solidFill>
              <a:latin typeface="HG丸ｺﾞｼｯｸM-PRO" pitchFamily="50" charset="-128"/>
              <a:ea typeface="HG丸ｺﾞｼｯｸM-PRO" pitchFamily="50" charset="-128"/>
            </a:endParaRPr>
          </a:p>
        </p:txBody>
      </p:sp>
      <p:sp>
        <p:nvSpPr>
          <p:cNvPr id="70" name="角丸四角形 69"/>
          <p:cNvSpPr/>
          <p:nvPr/>
        </p:nvSpPr>
        <p:spPr>
          <a:xfrm>
            <a:off x="2670842" y="6289354"/>
            <a:ext cx="4905594" cy="461029"/>
          </a:xfrm>
          <a:prstGeom prst="roundRect">
            <a:avLst/>
          </a:prstGeom>
          <a:solidFill>
            <a:schemeClr val="accent6">
              <a:lumMod val="40000"/>
              <a:lumOff val="60000"/>
            </a:schemeClr>
          </a:solidFill>
          <a:ln w="9525">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HG丸ｺﾞｼｯｸM-PRO" pitchFamily="50" charset="-128"/>
                <a:ea typeface="HG丸ｺﾞｼｯｸM-PRO" pitchFamily="50" charset="-128"/>
              </a:rPr>
              <a:t>　都道府県</a:t>
            </a:r>
            <a:r>
              <a:rPr lang="ja-JP" altLang="en-US" sz="1200" b="1" dirty="0" smtClean="0">
                <a:solidFill>
                  <a:schemeClr val="tx2"/>
                </a:solidFill>
                <a:latin typeface="HG丸ｺﾞｼｯｸM-PRO" pitchFamily="50" charset="-128"/>
                <a:ea typeface="HG丸ｺﾞｼｯｸM-PRO" pitchFamily="50" charset="-128"/>
              </a:rPr>
              <a:t>　</a:t>
            </a:r>
            <a:endParaRPr lang="en-US" altLang="ja-JP" sz="1200" b="1" dirty="0" smtClean="0">
              <a:solidFill>
                <a:schemeClr val="tx2"/>
              </a:solidFill>
              <a:latin typeface="HG丸ｺﾞｼｯｸM-PRO" pitchFamily="50" charset="-128"/>
              <a:ea typeface="HG丸ｺﾞｼｯｸM-PRO" pitchFamily="50" charset="-128"/>
            </a:endParaRPr>
          </a:p>
          <a:p>
            <a:r>
              <a:rPr lang="ja-JP" altLang="en-US" sz="1200" b="1" dirty="0" smtClean="0">
                <a:solidFill>
                  <a:schemeClr val="tx2"/>
                </a:solidFill>
                <a:latin typeface="HG丸ｺﾞｼｯｸM-PRO" pitchFamily="50" charset="-128"/>
                <a:ea typeface="HG丸ｺﾞｼｯｸM-PRO" pitchFamily="50" charset="-128"/>
              </a:rPr>
              <a:t>　市町村に対する情報提供、助言、</a:t>
            </a:r>
            <a:r>
              <a:rPr lang="ja-JP" altLang="en-US" sz="1200" b="1" dirty="0">
                <a:solidFill>
                  <a:schemeClr val="tx2"/>
                </a:solidFill>
                <a:latin typeface="HG丸ｺﾞｼｯｸM-PRO" pitchFamily="50" charset="-128"/>
                <a:ea typeface="HG丸ｺﾞｼｯｸM-PRO" pitchFamily="50" charset="-128"/>
              </a:rPr>
              <a:t>支援</a:t>
            </a:r>
            <a:r>
              <a:rPr lang="ja-JP" altLang="en-US" sz="1200" b="1" dirty="0" smtClean="0">
                <a:solidFill>
                  <a:schemeClr val="tx2"/>
                </a:solidFill>
                <a:latin typeface="HG丸ｺﾞｼｯｸM-PRO" pitchFamily="50" charset="-128"/>
                <a:ea typeface="HG丸ｺﾞｼｯｸM-PRO" pitchFamily="50" charset="-128"/>
              </a:rPr>
              <a:t>、バックアップ等　</a:t>
            </a:r>
            <a:endParaRPr kumimoji="1" lang="ja-JP" altLang="en-US" sz="1200" b="1" dirty="0">
              <a:solidFill>
                <a:schemeClr val="tx2"/>
              </a:solidFill>
              <a:latin typeface="HG丸ｺﾞｼｯｸM-PRO" pitchFamily="50" charset="-128"/>
              <a:ea typeface="HG丸ｺﾞｼｯｸM-PRO" pitchFamily="50" charset="-128"/>
            </a:endParaRPr>
          </a:p>
        </p:txBody>
      </p:sp>
      <p:pic>
        <p:nvPicPr>
          <p:cNvPr id="55" name="Picture 6" descr="C:\Users\OSJSE\AppData\Local\Microsoft\Windows\Temporary Internet Files\Content.IE5\8203BCPJ\MC900282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656" y="6279522"/>
            <a:ext cx="612260" cy="560357"/>
          </a:xfrm>
          <a:prstGeom prst="rect">
            <a:avLst/>
          </a:prstGeom>
          <a:noFill/>
          <a:extLst>
            <a:ext uri="{909E8E84-426E-40DD-AFC4-6F175D3DCCD1}">
              <a14:hiddenFill xmlns:a14="http://schemas.microsoft.com/office/drawing/2010/main">
                <a:solidFill>
                  <a:srgbClr val="FFFFFF"/>
                </a:solidFill>
              </a14:hiddenFill>
            </a:ext>
          </a:extLst>
        </p:spPr>
      </p:pic>
      <p:sp>
        <p:nvSpPr>
          <p:cNvPr id="67" name="角丸四角形 66"/>
          <p:cNvSpPr/>
          <p:nvPr/>
        </p:nvSpPr>
        <p:spPr>
          <a:xfrm>
            <a:off x="602091" y="1976369"/>
            <a:ext cx="2340475" cy="520809"/>
          </a:xfrm>
          <a:prstGeom prst="roundRect">
            <a:avLst>
              <a:gd name="adj" fmla="val 7272"/>
            </a:avLst>
          </a:prstGeom>
          <a:gradFill>
            <a:gsLst>
              <a:gs pos="0">
                <a:schemeClr val="accent1">
                  <a:lumMod val="60000"/>
                  <a:lumOff val="40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400" b="1" dirty="0" smtClean="0">
                <a:solidFill>
                  <a:schemeClr val="tx1"/>
                </a:solidFill>
              </a:rPr>
              <a:t>在宅医療・介護連携</a:t>
            </a:r>
            <a:endParaRPr lang="en-US" altLang="ja-JP" sz="1400" b="1" dirty="0" smtClean="0">
              <a:solidFill>
                <a:schemeClr val="tx1"/>
              </a:solidFill>
            </a:endParaRPr>
          </a:p>
        </p:txBody>
      </p:sp>
      <p:sp>
        <p:nvSpPr>
          <p:cNvPr id="71" name="角丸四角形 70"/>
          <p:cNvSpPr/>
          <p:nvPr/>
        </p:nvSpPr>
        <p:spPr>
          <a:xfrm>
            <a:off x="33583" y="3330112"/>
            <a:ext cx="2287082" cy="506799"/>
          </a:xfrm>
          <a:prstGeom prst="roundRect">
            <a:avLst>
              <a:gd name="adj" fmla="val 7272"/>
            </a:avLst>
          </a:prstGeom>
          <a:gradFill>
            <a:gsLst>
              <a:gs pos="0">
                <a:schemeClr val="accent6"/>
              </a:gs>
              <a:gs pos="80000">
                <a:schemeClr val="accent6">
                  <a:shade val="93000"/>
                  <a:satMod val="130000"/>
                </a:schemeClr>
              </a:gs>
              <a:gs pos="100000">
                <a:schemeClr val="accent6">
                  <a:shade val="94000"/>
                  <a:satMod val="135000"/>
                </a:schemeClr>
              </a:gs>
            </a:gsLst>
          </a:gradFill>
          <a:ln/>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200" b="1" dirty="0" smtClean="0">
                <a:solidFill>
                  <a:schemeClr val="tx1"/>
                </a:solidFill>
              </a:rPr>
              <a:t>認知症初期集中支援チーム</a:t>
            </a:r>
            <a:endParaRPr lang="en-US" altLang="ja-JP" sz="1200" b="1" dirty="0" smtClean="0">
              <a:solidFill>
                <a:schemeClr val="tx1"/>
              </a:solidFill>
            </a:endParaRPr>
          </a:p>
          <a:p>
            <a:r>
              <a:rPr lang="ja-JP" altLang="en-US" sz="1200" b="1" dirty="0" smtClean="0">
                <a:solidFill>
                  <a:schemeClr val="tx1"/>
                </a:solidFill>
              </a:rPr>
              <a:t>認知症地域支援推進員</a:t>
            </a:r>
            <a:endParaRPr lang="ja-JP" altLang="en-US" sz="1200" b="1" dirty="0">
              <a:solidFill>
                <a:schemeClr val="tx1"/>
              </a:solidFill>
            </a:endParaRPr>
          </a:p>
        </p:txBody>
      </p:sp>
      <p:sp>
        <p:nvSpPr>
          <p:cNvPr id="75" name="角丸四角形 74"/>
          <p:cNvSpPr/>
          <p:nvPr/>
        </p:nvSpPr>
        <p:spPr>
          <a:xfrm>
            <a:off x="5595682" y="4541287"/>
            <a:ext cx="1980743" cy="364080"/>
          </a:xfrm>
          <a:prstGeom prst="roundRect">
            <a:avLst>
              <a:gd name="adj" fmla="val 7272"/>
            </a:avLst>
          </a:prstGeom>
          <a:gradFill>
            <a:gsLst>
              <a:gs pos="0">
                <a:schemeClr val="accent2">
                  <a:lumMod val="60000"/>
                  <a:lumOff val="40000"/>
                </a:schemeClr>
              </a:gs>
              <a:gs pos="80000">
                <a:schemeClr val="accent2">
                  <a:shade val="93000"/>
                  <a:satMod val="130000"/>
                </a:schemeClr>
              </a:gs>
              <a:gs pos="100000">
                <a:schemeClr val="accent2">
                  <a:shade val="94000"/>
                  <a:satMod val="13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b="1" dirty="0" smtClean="0">
                <a:solidFill>
                  <a:schemeClr val="tx1"/>
                </a:solidFill>
              </a:rPr>
              <a:t>介護予防の推進</a:t>
            </a:r>
            <a:endParaRPr lang="en-US" altLang="ja-JP" sz="1400" b="1" dirty="0" smtClean="0">
              <a:solidFill>
                <a:schemeClr val="tx1"/>
              </a:solidFill>
            </a:endParaRPr>
          </a:p>
        </p:txBody>
      </p:sp>
      <p:pic>
        <p:nvPicPr>
          <p:cNvPr id="62" name="Picture 6" descr="C:\Program Files\Microsoft Office\MEDIA\CAGCAT10\j0205462.wmf"/>
          <p:cNvPicPr>
            <a:picLocks noChangeAspect="1" noChangeArrowheads="1"/>
          </p:cNvPicPr>
          <p:nvPr/>
        </p:nvPicPr>
        <p:blipFill>
          <a:blip r:embed="rId4" cstate="print"/>
          <a:srcRect/>
          <a:stretch>
            <a:fillRect/>
          </a:stretch>
        </p:blipFill>
        <p:spPr bwMode="auto">
          <a:xfrm>
            <a:off x="4038812" y="2455476"/>
            <a:ext cx="1844490" cy="1333675"/>
          </a:xfrm>
          <a:prstGeom prst="rect">
            <a:avLst/>
          </a:prstGeom>
          <a:noFill/>
          <a:ln>
            <a:noFill/>
          </a:ln>
        </p:spPr>
      </p:pic>
      <p:pic>
        <p:nvPicPr>
          <p:cNvPr id="94" name="Picture 6" descr="C:\Users\OSJSE\AppData\Local\Microsoft\Windows\Temporary Internet Files\Content.IE5\8203BCPJ\MC9002823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077" y="5678306"/>
            <a:ext cx="612260" cy="560357"/>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7637364" y="3266292"/>
            <a:ext cx="2143149" cy="533487"/>
          </a:xfrm>
          <a:prstGeom prst="roundRect">
            <a:avLst>
              <a:gd name="adj" fmla="val 7272"/>
            </a:avLst>
          </a:prstGeom>
          <a:gradFill>
            <a:gsLst>
              <a:gs pos="0">
                <a:schemeClr val="accent3">
                  <a:lumMod val="60000"/>
                  <a:lumOff val="40000"/>
                </a:schemeClr>
              </a:gs>
              <a:gs pos="80000">
                <a:schemeClr val="accent3">
                  <a:shade val="93000"/>
                  <a:satMod val="130000"/>
                </a:schemeClr>
              </a:gs>
              <a:gs pos="100000">
                <a:schemeClr val="accent3">
                  <a:shade val="94000"/>
                  <a:satMod val="135000"/>
                </a:schemeClr>
              </a:gs>
            </a:gsLst>
          </a:gra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a:solidFill>
                  <a:schemeClr val="tx1"/>
                </a:solidFill>
              </a:rPr>
              <a:t>地域</a:t>
            </a:r>
            <a:r>
              <a:rPr lang="ja-JP" altLang="en-US" sz="1400" b="1" dirty="0" smtClean="0">
                <a:solidFill>
                  <a:schemeClr val="tx1"/>
                </a:solidFill>
              </a:rPr>
              <a:t>ケア会議</a:t>
            </a:r>
            <a:endParaRPr lang="ja-JP" altLang="en-US" sz="1400" b="1" dirty="0">
              <a:solidFill>
                <a:schemeClr val="tx1"/>
              </a:solidFill>
            </a:endParaRPr>
          </a:p>
        </p:txBody>
      </p:sp>
      <p:sp>
        <p:nvSpPr>
          <p:cNvPr id="35" name="角丸四角形 34"/>
          <p:cNvSpPr/>
          <p:nvPr/>
        </p:nvSpPr>
        <p:spPr>
          <a:xfrm>
            <a:off x="2341129" y="4487012"/>
            <a:ext cx="1935197" cy="505562"/>
          </a:xfrm>
          <a:prstGeom prst="roundRect">
            <a:avLst>
              <a:gd name="adj" fmla="val 7272"/>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r>
              <a:rPr lang="ja-JP" altLang="en-US" sz="1100" b="1" dirty="0" smtClean="0">
                <a:solidFill>
                  <a:schemeClr val="tx1"/>
                </a:solidFill>
              </a:rPr>
              <a:t>包括的支援業務</a:t>
            </a:r>
            <a:endParaRPr lang="en-US" altLang="ja-JP" sz="1100" b="1" dirty="0" smtClean="0">
              <a:solidFill>
                <a:schemeClr val="tx1"/>
              </a:solidFill>
            </a:endParaRPr>
          </a:p>
          <a:p>
            <a:r>
              <a:rPr lang="ja-JP" altLang="en-US" sz="1100" b="1" dirty="0" smtClean="0">
                <a:solidFill>
                  <a:schemeClr val="tx1"/>
                </a:solidFill>
              </a:rPr>
              <a:t>介護予防ケアマネジメント</a:t>
            </a:r>
            <a:endParaRPr lang="en-US" altLang="ja-JP" sz="1100" b="1" dirty="0" smtClean="0">
              <a:solidFill>
                <a:schemeClr val="tx1"/>
              </a:solidFill>
            </a:endParaRPr>
          </a:p>
        </p:txBody>
      </p:sp>
      <p:sp>
        <p:nvSpPr>
          <p:cNvPr id="53" name="角丸四角形 52"/>
          <p:cNvSpPr/>
          <p:nvPr/>
        </p:nvSpPr>
        <p:spPr>
          <a:xfrm>
            <a:off x="3308692" y="3543050"/>
            <a:ext cx="3438526" cy="89406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2"/>
                </a:solidFill>
                <a:latin typeface="HG丸ｺﾞｼｯｸM-PRO" pitchFamily="50" charset="-128"/>
                <a:ea typeface="HG丸ｺﾞｼｯｸM-PRO" pitchFamily="50" charset="-128"/>
              </a:rPr>
              <a:t>地域包括支援センター</a:t>
            </a:r>
            <a:endParaRPr lang="en-US" altLang="ja-JP" sz="1400" b="1" dirty="0">
              <a:solidFill>
                <a:schemeClr val="tx2"/>
              </a:solidFill>
              <a:latin typeface="HG丸ｺﾞｼｯｸM-PRO" pitchFamily="50" charset="-128"/>
              <a:ea typeface="HG丸ｺﾞｼｯｸM-PRO" pitchFamily="50" charset="-128"/>
            </a:endParaRPr>
          </a:p>
          <a:p>
            <a:r>
              <a:rPr lang="en-US" altLang="ja-JP" sz="1100" b="1" dirty="0" smtClean="0">
                <a:solidFill>
                  <a:schemeClr val="tx2"/>
                </a:solidFill>
                <a:latin typeface="HG丸ｺﾞｼｯｸM-PRO" pitchFamily="50" charset="-128"/>
                <a:ea typeface="HG丸ｺﾞｼｯｸM-PRO" pitchFamily="50" charset="-128"/>
              </a:rPr>
              <a:t>※</a:t>
            </a:r>
            <a:r>
              <a:rPr lang="ja-JP" altLang="en-US" sz="1100" b="1" dirty="0">
                <a:solidFill>
                  <a:srgbClr val="FF0000"/>
                </a:solidFill>
                <a:latin typeface="HG丸ｺﾞｼｯｸM-PRO" pitchFamily="50" charset="-128"/>
                <a:ea typeface="HG丸ｺﾞｼｯｸM-PRO" pitchFamily="50" charset="-128"/>
              </a:rPr>
              <a:t> </a:t>
            </a:r>
            <a:r>
              <a:rPr lang="ja-JP" altLang="en-US" sz="1100" b="1" dirty="0">
                <a:solidFill>
                  <a:schemeClr val="tx2"/>
                </a:solidFill>
                <a:latin typeface="HG丸ｺﾞｼｯｸM-PRO" pitchFamily="50" charset="-128"/>
                <a:ea typeface="HG丸ｺﾞｼｯｸM-PRO" pitchFamily="50" charset="-128"/>
              </a:rPr>
              <a:t>地域の実情を踏まえ、</a:t>
            </a:r>
            <a:r>
              <a:rPr lang="ja-JP" altLang="en-US" sz="1100" b="1" dirty="0" smtClean="0">
                <a:solidFill>
                  <a:srgbClr val="FF0000"/>
                </a:solidFill>
                <a:latin typeface="HG丸ｺﾞｼｯｸM-PRO" pitchFamily="50" charset="-128"/>
                <a:ea typeface="HG丸ｺﾞｼｯｸM-PRO" pitchFamily="50" charset="-128"/>
              </a:rPr>
              <a:t>基幹的</a:t>
            </a:r>
            <a:r>
              <a:rPr lang="ja-JP" altLang="en-US" sz="1100" b="1" dirty="0">
                <a:solidFill>
                  <a:schemeClr val="tx2"/>
                </a:solidFill>
                <a:latin typeface="HG丸ｺﾞｼｯｸM-PRO" pitchFamily="50" charset="-128"/>
                <a:ea typeface="HG丸ｺﾞｼｯｸM-PRO" pitchFamily="50" charset="-128"/>
              </a:rPr>
              <a:t>な役割</a:t>
            </a:r>
            <a:r>
              <a:rPr lang="ja-JP" altLang="en-US" sz="1100" b="1" dirty="0" smtClean="0">
                <a:solidFill>
                  <a:schemeClr val="tx2"/>
                </a:solidFill>
                <a:latin typeface="HG丸ｺﾞｼｯｸM-PRO" pitchFamily="50" charset="-128"/>
                <a:ea typeface="HG丸ｺﾞｼｯｸM-PRO" pitchFamily="50" charset="-128"/>
              </a:rPr>
              <a:t>のセン</a:t>
            </a:r>
            <a:endParaRPr lang="en-US" altLang="ja-JP" sz="1100" b="1" dirty="0" smtClean="0">
              <a:solidFill>
                <a:schemeClr val="tx2"/>
              </a:solidFill>
              <a:latin typeface="HG丸ｺﾞｼｯｸM-PRO" pitchFamily="50" charset="-128"/>
              <a:ea typeface="HG丸ｺﾞｼｯｸM-PRO" pitchFamily="50" charset="-128"/>
            </a:endParaRPr>
          </a:p>
          <a:p>
            <a:r>
              <a:rPr lang="en-US" altLang="ja-JP" sz="1100" b="1" dirty="0">
                <a:solidFill>
                  <a:schemeClr val="tx2"/>
                </a:solidFill>
                <a:latin typeface="HG丸ｺﾞｼｯｸM-PRO" pitchFamily="50" charset="-128"/>
                <a:ea typeface="HG丸ｺﾞｼｯｸM-PRO" pitchFamily="50" charset="-128"/>
              </a:rPr>
              <a:t> </a:t>
            </a:r>
            <a:r>
              <a:rPr lang="en-US" altLang="ja-JP" sz="1100" b="1" dirty="0" smtClean="0">
                <a:solidFill>
                  <a:schemeClr val="tx2"/>
                </a:solidFill>
                <a:latin typeface="HG丸ｺﾞｼｯｸM-PRO" pitchFamily="50" charset="-128"/>
                <a:ea typeface="HG丸ｺﾞｼｯｸM-PRO" pitchFamily="50" charset="-128"/>
              </a:rPr>
              <a:t>   </a:t>
            </a:r>
            <a:r>
              <a:rPr lang="ja-JP" altLang="en-US" sz="1100" b="1" dirty="0" smtClean="0">
                <a:solidFill>
                  <a:schemeClr val="tx2"/>
                </a:solidFill>
                <a:latin typeface="HG丸ｺﾞｼｯｸM-PRO" pitchFamily="50" charset="-128"/>
                <a:ea typeface="HG丸ｺﾞｼｯｸM-PRO" pitchFamily="50" charset="-128"/>
              </a:rPr>
              <a:t>ター（</a:t>
            </a:r>
            <a:r>
              <a:rPr lang="en-US" altLang="ja-JP" sz="1100" b="1" dirty="0" smtClean="0">
                <a:solidFill>
                  <a:schemeClr val="tx2"/>
                </a:solidFill>
                <a:latin typeface="HG丸ｺﾞｼｯｸM-PRO" pitchFamily="50" charset="-128"/>
                <a:ea typeface="HG丸ｺﾞｼｯｸM-PRO" pitchFamily="50" charset="-128"/>
              </a:rPr>
              <a:t>※</a:t>
            </a:r>
            <a:r>
              <a:rPr lang="ja-JP" altLang="en-US" sz="1100" b="1" dirty="0" smtClean="0">
                <a:solidFill>
                  <a:schemeClr val="tx2"/>
                </a:solidFill>
                <a:latin typeface="HG丸ｺﾞｼｯｸM-PRO" pitchFamily="50" charset="-128"/>
                <a:ea typeface="HG丸ｺﾞｼｯｸM-PRO" pitchFamily="50" charset="-128"/>
              </a:rPr>
              <a:t>１）や</a:t>
            </a:r>
            <a:r>
              <a:rPr lang="ja-JP" altLang="en-US" sz="1100" b="1" dirty="0">
                <a:solidFill>
                  <a:srgbClr val="FF0000"/>
                </a:solidFill>
                <a:latin typeface="HG丸ｺﾞｼｯｸM-PRO" pitchFamily="50" charset="-128"/>
                <a:ea typeface="HG丸ｺﾞｼｯｸM-PRO" pitchFamily="50" charset="-128"/>
              </a:rPr>
              <a:t>機能</a:t>
            </a:r>
            <a:r>
              <a:rPr lang="ja-JP" altLang="en-US" sz="1100" b="1" dirty="0" smtClean="0">
                <a:solidFill>
                  <a:srgbClr val="FF0000"/>
                </a:solidFill>
                <a:latin typeface="HG丸ｺﾞｼｯｸM-PRO" pitchFamily="50" charset="-128"/>
                <a:ea typeface="HG丸ｺﾞｼｯｸM-PRO" pitchFamily="50" charset="-128"/>
              </a:rPr>
              <a:t>強化型</a:t>
            </a:r>
            <a:r>
              <a:rPr lang="ja-JP" altLang="en-US" sz="1100" b="1" dirty="0">
                <a:solidFill>
                  <a:schemeClr val="tx2"/>
                </a:solidFill>
                <a:latin typeface="HG丸ｺﾞｼｯｸM-PRO" pitchFamily="50" charset="-128"/>
                <a:ea typeface="HG丸ｺﾞｼｯｸM-PRO" pitchFamily="50" charset="-128"/>
              </a:rPr>
              <a:t>の</a:t>
            </a:r>
            <a:r>
              <a:rPr lang="ja-JP" altLang="en-US" sz="1100" b="1" dirty="0" smtClean="0">
                <a:solidFill>
                  <a:schemeClr val="tx2"/>
                </a:solidFill>
                <a:latin typeface="HG丸ｺﾞｼｯｸM-PRO" pitchFamily="50" charset="-128"/>
                <a:ea typeface="HG丸ｺﾞｼｯｸM-PRO" pitchFamily="50" charset="-128"/>
              </a:rPr>
              <a:t>センター（</a:t>
            </a:r>
            <a:r>
              <a:rPr lang="en-US" altLang="ja-JP" sz="1100" b="1" dirty="0" smtClean="0">
                <a:solidFill>
                  <a:schemeClr val="tx2"/>
                </a:solidFill>
                <a:latin typeface="HG丸ｺﾞｼｯｸM-PRO" pitchFamily="50" charset="-128"/>
                <a:ea typeface="HG丸ｺﾞｼｯｸM-PRO" pitchFamily="50" charset="-128"/>
              </a:rPr>
              <a:t>※</a:t>
            </a:r>
          </a:p>
          <a:p>
            <a:r>
              <a:rPr lang="en-US" altLang="ja-JP" sz="1100" b="1" dirty="0">
                <a:solidFill>
                  <a:schemeClr val="tx2"/>
                </a:solidFill>
                <a:latin typeface="HG丸ｺﾞｼｯｸM-PRO" pitchFamily="50" charset="-128"/>
                <a:ea typeface="HG丸ｺﾞｼｯｸM-PRO" pitchFamily="50" charset="-128"/>
              </a:rPr>
              <a:t> </a:t>
            </a:r>
            <a:r>
              <a:rPr lang="en-US" altLang="ja-JP" sz="1100" b="1" dirty="0" smtClean="0">
                <a:solidFill>
                  <a:schemeClr val="tx2"/>
                </a:solidFill>
                <a:latin typeface="HG丸ｺﾞｼｯｸM-PRO" pitchFamily="50" charset="-128"/>
                <a:ea typeface="HG丸ｺﾞｼｯｸM-PRO" pitchFamily="50" charset="-128"/>
              </a:rPr>
              <a:t>   </a:t>
            </a:r>
            <a:r>
              <a:rPr lang="ja-JP" altLang="en-US" sz="1100" b="1" dirty="0" smtClean="0">
                <a:solidFill>
                  <a:schemeClr val="tx2"/>
                </a:solidFill>
                <a:latin typeface="HG丸ｺﾞｼｯｸM-PRO" pitchFamily="50" charset="-128"/>
                <a:ea typeface="HG丸ｺﾞｼｯｸM-PRO" pitchFamily="50" charset="-128"/>
              </a:rPr>
              <a:t>２）を位置づけるなどセンター間の役割分</a:t>
            </a:r>
            <a:endParaRPr lang="en-US" altLang="ja-JP" sz="1100" b="1" dirty="0" smtClean="0">
              <a:solidFill>
                <a:schemeClr val="tx2"/>
              </a:solidFill>
              <a:latin typeface="HG丸ｺﾞｼｯｸM-PRO" pitchFamily="50" charset="-128"/>
              <a:ea typeface="HG丸ｺﾞｼｯｸM-PRO" pitchFamily="50" charset="-128"/>
            </a:endParaRPr>
          </a:p>
          <a:p>
            <a:r>
              <a:rPr lang="en-US" altLang="ja-JP" sz="1100" b="1" dirty="0">
                <a:solidFill>
                  <a:schemeClr val="tx2"/>
                </a:solidFill>
                <a:latin typeface="HG丸ｺﾞｼｯｸM-PRO" pitchFamily="50" charset="-128"/>
                <a:ea typeface="HG丸ｺﾞｼｯｸM-PRO" pitchFamily="50" charset="-128"/>
              </a:rPr>
              <a:t> </a:t>
            </a:r>
            <a:r>
              <a:rPr lang="en-US" altLang="ja-JP" sz="1100" b="1" dirty="0" smtClean="0">
                <a:solidFill>
                  <a:schemeClr val="tx2"/>
                </a:solidFill>
                <a:latin typeface="HG丸ｺﾞｼｯｸM-PRO" pitchFamily="50" charset="-128"/>
                <a:ea typeface="HG丸ｺﾞｼｯｸM-PRO" pitchFamily="50" charset="-128"/>
              </a:rPr>
              <a:t>   </a:t>
            </a:r>
            <a:r>
              <a:rPr lang="ja-JP" altLang="en-US" sz="1100" b="1" dirty="0" smtClean="0">
                <a:solidFill>
                  <a:schemeClr val="tx2"/>
                </a:solidFill>
                <a:latin typeface="HG丸ｺﾞｼｯｸM-PRO" pitchFamily="50" charset="-128"/>
                <a:ea typeface="HG丸ｺﾞｼｯｸM-PRO" pitchFamily="50" charset="-128"/>
              </a:rPr>
              <a:t>担・連携を強化</a:t>
            </a:r>
            <a:endParaRPr lang="en-US" altLang="ja-JP" sz="1100" b="1" dirty="0" smtClean="0">
              <a:solidFill>
                <a:schemeClr val="tx2"/>
              </a:solidFill>
              <a:latin typeface="HG丸ｺﾞｼｯｸM-PRO" pitchFamily="50" charset="-128"/>
              <a:ea typeface="HG丸ｺﾞｼｯｸM-PRO" pitchFamily="50" charset="-128"/>
            </a:endParaRPr>
          </a:p>
        </p:txBody>
      </p:sp>
      <p:pic>
        <p:nvPicPr>
          <p:cNvPr id="1027" name="Picture 3" descr="C:\Users\OSJSE\AppData\Local\Microsoft\Windows\Temporary Internet Files\Content.IE5\YH69ASV8\MC90023965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91" y="1928798"/>
            <a:ext cx="511154" cy="5150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7675606" y="4838864"/>
            <a:ext cx="2127931" cy="1960599"/>
            <a:chOff x="7085131" y="4838752"/>
            <a:chExt cx="1964244" cy="2019247"/>
          </a:xfrm>
        </p:grpSpPr>
        <p:sp>
          <p:nvSpPr>
            <p:cNvPr id="29" name="角丸四角形 28"/>
            <p:cNvSpPr/>
            <p:nvPr/>
          </p:nvSpPr>
          <p:spPr>
            <a:xfrm>
              <a:off x="7085131" y="4838752"/>
              <a:ext cx="1964244" cy="2019247"/>
            </a:xfrm>
            <a:prstGeom prst="roundRect">
              <a:avLst/>
            </a:prstGeom>
            <a:solidFill>
              <a:schemeClr val="bg1">
                <a:lumMod val="95000"/>
              </a:schemeClr>
            </a:solidFill>
            <a:ln w="9525">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7141671" y="4860358"/>
              <a:ext cx="1907704" cy="1996994"/>
            </a:xfrm>
            <a:prstGeom prst="rect">
              <a:avLst/>
            </a:prstGeom>
          </p:spPr>
          <p:txBody>
            <a:bodyPr wrap="square">
              <a:spAutoFit/>
            </a:bodyPr>
            <a:lstStyle/>
            <a:p>
              <a:r>
                <a:rPr lang="en-US" altLang="ja-JP" sz="1000" b="1" dirty="0">
                  <a:solidFill>
                    <a:srgbClr val="0070C0"/>
                  </a:solidFill>
                  <a:latin typeface="HG丸ｺﾞｼｯｸM-PRO" pitchFamily="50" charset="-128"/>
                  <a:ea typeface="HG丸ｺﾞｼｯｸM-PRO" pitchFamily="50" charset="-128"/>
                </a:rPr>
                <a:t>※</a:t>
              </a:r>
              <a:r>
                <a:rPr lang="ja-JP" altLang="en-US" sz="1000" b="1" dirty="0">
                  <a:solidFill>
                    <a:srgbClr val="0070C0"/>
                  </a:solidFill>
                  <a:latin typeface="HG丸ｺﾞｼｯｸM-PRO" pitchFamily="50" charset="-128"/>
                  <a:ea typeface="HG丸ｺﾞｼｯｸM-PRO" pitchFamily="50" charset="-128"/>
                </a:rPr>
                <a:t>１　</a:t>
              </a:r>
              <a:r>
                <a:rPr lang="ja-JP" altLang="en-US" sz="1000" b="1" dirty="0" smtClean="0">
                  <a:solidFill>
                    <a:srgbClr val="0070C0"/>
                  </a:solidFill>
                  <a:latin typeface="HG丸ｺﾞｼｯｸM-PRO" pitchFamily="50" charset="-128"/>
                  <a:ea typeface="HG丸ｺﾞｼｯｸM-PRO" pitchFamily="50" charset="-128"/>
                </a:rPr>
                <a:t>基幹的な役割の</a:t>
              </a:r>
              <a:endParaRPr lang="en-US" altLang="ja-JP" sz="1000" b="1" dirty="0" smtClean="0">
                <a:solidFill>
                  <a:srgbClr val="0070C0"/>
                </a:solidFill>
                <a:latin typeface="HG丸ｺﾞｼｯｸM-PRO" pitchFamily="50" charset="-128"/>
                <a:ea typeface="HG丸ｺﾞｼｯｸM-PRO" pitchFamily="50" charset="-128"/>
              </a:endParaRPr>
            </a:p>
            <a:p>
              <a:r>
                <a:rPr lang="ja-JP" altLang="en-US" sz="1000" b="1" dirty="0">
                  <a:solidFill>
                    <a:srgbClr val="0070C0"/>
                  </a:solidFill>
                  <a:latin typeface="HG丸ｺﾞｼｯｸM-PRO" pitchFamily="50" charset="-128"/>
                  <a:ea typeface="HG丸ｺﾞｼｯｸM-PRO" pitchFamily="50" charset="-128"/>
                </a:rPr>
                <a:t>　</a:t>
              </a:r>
              <a:r>
                <a:rPr lang="ja-JP" altLang="en-US" sz="1000" b="1" dirty="0" smtClean="0">
                  <a:solidFill>
                    <a:srgbClr val="0070C0"/>
                  </a:solidFill>
                  <a:latin typeface="HG丸ｺﾞｼｯｸM-PRO" pitchFamily="50" charset="-128"/>
                  <a:ea typeface="HG丸ｺﾞｼｯｸM-PRO" pitchFamily="50" charset="-128"/>
                </a:rPr>
                <a:t>　　　　　　　センター</a:t>
              </a:r>
              <a:endParaRPr lang="en-US" altLang="ja-JP" sz="1000" b="1" dirty="0">
                <a:solidFill>
                  <a:srgbClr val="0070C0"/>
                </a:solidFill>
                <a:latin typeface="HG丸ｺﾞｼｯｸM-PRO" pitchFamily="50" charset="-128"/>
                <a:ea typeface="HG丸ｺﾞｼｯｸM-PRO" pitchFamily="50" charset="-128"/>
              </a:endParaRPr>
            </a:p>
            <a:p>
              <a:r>
                <a:rPr lang="ja-JP" altLang="en-US" sz="1000" dirty="0" smtClean="0">
                  <a:latin typeface="HG丸ｺﾞｼｯｸM-PRO" pitchFamily="50" charset="-128"/>
                  <a:ea typeface="HG丸ｺﾞｼｯｸM-PRO" pitchFamily="50" charset="-128"/>
                </a:rPr>
                <a:t>（直営センターで実施も可）</a:t>
              </a:r>
              <a:endParaRPr lang="en-US" altLang="ja-JP" sz="1000" b="1" dirty="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たとえば、センター間の</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総合調整、他センターの</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後方支援、地域ケア推進</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会議の開催などを担う</a:t>
              </a:r>
              <a:endParaRPr lang="en-US" altLang="ja-JP" sz="1000" dirty="0">
                <a:latin typeface="HG丸ｺﾞｼｯｸM-PRO" pitchFamily="50" charset="-128"/>
                <a:ea typeface="HG丸ｺﾞｼｯｸM-PRO" pitchFamily="50" charset="-128"/>
              </a:endParaRPr>
            </a:p>
            <a:p>
              <a:endParaRPr lang="en-US" altLang="ja-JP" sz="1000" b="1" dirty="0" smtClean="0">
                <a:solidFill>
                  <a:srgbClr val="0070C0"/>
                </a:solidFill>
                <a:latin typeface="HG丸ｺﾞｼｯｸM-PRO" pitchFamily="50" charset="-128"/>
                <a:ea typeface="HG丸ｺﾞｼｯｸM-PRO" pitchFamily="50" charset="-128"/>
              </a:endParaRPr>
            </a:p>
            <a:p>
              <a:r>
                <a:rPr lang="en-US" altLang="ja-JP" sz="1000" b="1" dirty="0" smtClean="0">
                  <a:solidFill>
                    <a:srgbClr val="0070C0"/>
                  </a:solidFill>
                  <a:latin typeface="HG丸ｺﾞｼｯｸM-PRO" pitchFamily="50" charset="-128"/>
                  <a:ea typeface="HG丸ｺﾞｼｯｸM-PRO" pitchFamily="50" charset="-128"/>
                </a:rPr>
                <a:t>※</a:t>
              </a:r>
              <a:r>
                <a:rPr lang="ja-JP" altLang="en-US" sz="1000" b="1" dirty="0">
                  <a:solidFill>
                    <a:srgbClr val="0070C0"/>
                  </a:solidFill>
                  <a:latin typeface="HG丸ｺﾞｼｯｸM-PRO" pitchFamily="50" charset="-128"/>
                  <a:ea typeface="HG丸ｺﾞｼｯｸM-PRO" pitchFamily="50" charset="-128"/>
                </a:rPr>
                <a:t>２　機能</a:t>
              </a:r>
              <a:r>
                <a:rPr lang="ja-JP" altLang="en-US" sz="1000" b="1" dirty="0" smtClean="0">
                  <a:solidFill>
                    <a:srgbClr val="0070C0"/>
                  </a:solidFill>
                  <a:latin typeface="HG丸ｺﾞｼｯｸM-PRO" pitchFamily="50" charset="-128"/>
                  <a:ea typeface="HG丸ｺﾞｼｯｸM-PRO" pitchFamily="50" charset="-128"/>
                </a:rPr>
                <a:t>強化型のセンター</a:t>
              </a:r>
              <a:endParaRPr lang="en-US" altLang="ja-JP" sz="1000" b="1" dirty="0">
                <a:solidFill>
                  <a:srgbClr val="0070C0"/>
                </a:solidFill>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過去</a:t>
              </a:r>
              <a:r>
                <a:rPr lang="ja-JP" altLang="en-US" sz="1000" dirty="0">
                  <a:latin typeface="HG丸ｺﾞｼｯｸM-PRO" pitchFamily="50" charset="-128"/>
                  <a:ea typeface="HG丸ｺﾞｼｯｸM-PRO" pitchFamily="50" charset="-128"/>
                </a:rPr>
                <a:t>の実績や得意</a:t>
              </a:r>
              <a:r>
                <a:rPr lang="ja-JP" altLang="en-US" sz="1000" dirty="0" smtClean="0">
                  <a:latin typeface="HG丸ｺﾞｼｯｸM-PRO" pitchFamily="50" charset="-128"/>
                  <a:ea typeface="HG丸ｺﾞｼｯｸM-PRO" pitchFamily="50" charset="-128"/>
                </a:rPr>
                <a:t>分野を踏</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まえ</a:t>
              </a:r>
              <a:r>
                <a:rPr lang="ja-JP" altLang="en-US" sz="1000" dirty="0" err="1" smtClean="0">
                  <a:latin typeface="HG丸ｺﾞｼｯｸM-PRO" pitchFamily="50" charset="-128"/>
                  <a:ea typeface="HG丸ｺﾞｼｯｸM-PRO" pitchFamily="50" charset="-128"/>
                </a:rPr>
                <a:t>て</a:t>
              </a:r>
              <a:r>
                <a:rPr lang="ja-JP" altLang="en-US" sz="1000" dirty="0" smtClean="0">
                  <a:latin typeface="HG丸ｺﾞｼｯｸM-PRO" pitchFamily="50" charset="-128"/>
                  <a:ea typeface="HG丸ｺﾞｼｯｸM-PRO" pitchFamily="50" charset="-128"/>
                </a:rPr>
                <a:t>機能</a:t>
              </a:r>
              <a:r>
                <a:rPr lang="ja-JP" altLang="en-US" sz="1000" dirty="0">
                  <a:latin typeface="HG丸ｺﾞｼｯｸM-PRO" pitchFamily="50" charset="-128"/>
                  <a:ea typeface="HG丸ｺﾞｼｯｸM-PRO" pitchFamily="50" charset="-128"/>
                </a:rPr>
                <a:t>を強化し</a:t>
              </a:r>
              <a:r>
                <a:rPr lang="ja-JP" altLang="en-US" sz="1000" dirty="0" smtClean="0">
                  <a:latin typeface="HG丸ｺﾞｼｯｸM-PRO" pitchFamily="50" charset="-128"/>
                  <a:ea typeface="HG丸ｺﾞｼｯｸM-PRO" pitchFamily="50" charset="-128"/>
                </a:rPr>
                <a:t>、他の</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センター</a:t>
              </a:r>
              <a:r>
                <a:rPr lang="ja-JP" altLang="en-US" sz="1000" dirty="0">
                  <a:latin typeface="HG丸ｺﾞｼｯｸM-PRO" pitchFamily="50" charset="-128"/>
                  <a:ea typeface="HG丸ｺﾞｼｯｸM-PRO" pitchFamily="50" charset="-128"/>
                </a:rPr>
                <a:t>の</a:t>
              </a:r>
              <a:r>
                <a:rPr lang="ja-JP" altLang="en-US" sz="1000" dirty="0" smtClean="0">
                  <a:latin typeface="HG丸ｺﾞｼｯｸM-PRO" pitchFamily="50" charset="-128"/>
                  <a:ea typeface="HG丸ｺﾞｼｯｸM-PRO" pitchFamily="50" charset="-128"/>
                </a:rPr>
                <a:t>後方支援も担う</a:t>
              </a:r>
              <a:endParaRPr lang="en-US" altLang="ja-JP" sz="1000" dirty="0">
                <a:latin typeface="HG丸ｺﾞｼｯｸM-PRO" pitchFamily="50" charset="-128"/>
                <a:ea typeface="HG丸ｺﾞｼｯｸM-PRO" pitchFamily="50" charset="-128"/>
              </a:endParaRPr>
            </a:p>
          </p:txBody>
        </p:sp>
      </p:grpSp>
      <p:grpSp>
        <p:nvGrpSpPr>
          <p:cNvPr id="11" name="グループ化 10"/>
          <p:cNvGrpSpPr/>
          <p:nvPr/>
        </p:nvGrpSpPr>
        <p:grpSpPr>
          <a:xfrm>
            <a:off x="33573" y="4903359"/>
            <a:ext cx="2178833" cy="1958958"/>
            <a:chOff x="95338" y="4903359"/>
            <a:chExt cx="2011230" cy="1958958"/>
          </a:xfrm>
        </p:grpSpPr>
        <p:sp>
          <p:nvSpPr>
            <p:cNvPr id="42" name="角丸四角形 41"/>
            <p:cNvSpPr/>
            <p:nvPr/>
          </p:nvSpPr>
          <p:spPr>
            <a:xfrm>
              <a:off x="95338" y="4903359"/>
              <a:ext cx="2011230" cy="1895992"/>
            </a:xfrm>
            <a:prstGeom prst="roundRect">
              <a:avLst/>
            </a:prstGeom>
            <a:solidFill>
              <a:schemeClr val="bg1">
                <a:lumMod val="95000"/>
              </a:schemeClr>
            </a:solidFill>
            <a:ln w="63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HG丸ｺﾞｼｯｸM-PRO" pitchFamily="50" charset="-128"/>
                <a:ea typeface="HG丸ｺﾞｼｯｸM-PRO" pitchFamily="50" charset="-128"/>
              </a:endParaRPr>
            </a:p>
          </p:txBody>
        </p:sp>
        <p:sp>
          <p:nvSpPr>
            <p:cNvPr id="9" name="正方形/長方形 8"/>
            <p:cNvSpPr/>
            <p:nvPr/>
          </p:nvSpPr>
          <p:spPr>
            <a:xfrm>
              <a:off x="171848" y="4992574"/>
              <a:ext cx="1934719" cy="1869743"/>
            </a:xfrm>
            <a:prstGeom prst="rect">
              <a:avLst/>
            </a:prstGeom>
          </p:spPr>
          <p:txBody>
            <a:bodyPr wrap="square">
              <a:spAutoFit/>
            </a:bodyPr>
            <a:lstStyle/>
            <a:p>
              <a:r>
                <a:rPr lang="ja-JP" altLang="en-US" sz="1050" dirty="0">
                  <a:latin typeface="HG丸ｺﾞｼｯｸM-PRO" pitchFamily="50" charset="-128"/>
                  <a:ea typeface="HG丸ｺﾞｼｯｸM-PRO" pitchFamily="50" charset="-128"/>
                </a:rPr>
                <a:t>今後充実する業務について</a:t>
              </a:r>
              <a:r>
                <a:rPr lang="ja-JP" altLang="en-US" sz="1050" dirty="0" smtClean="0">
                  <a:latin typeface="HG丸ｺﾞｼｯｸM-PRO" pitchFamily="50" charset="-128"/>
                  <a:ea typeface="HG丸ｺﾞｼｯｸM-PRO" pitchFamily="50" charset="-128"/>
                </a:rPr>
                <a:t>は地域</a:t>
              </a:r>
              <a:r>
                <a:rPr lang="ja-JP" altLang="en-US" sz="1050" dirty="0">
                  <a:latin typeface="HG丸ｺﾞｼｯｸM-PRO" pitchFamily="50" charset="-128"/>
                  <a:ea typeface="HG丸ｺﾞｼｯｸM-PRO" pitchFamily="50" charset="-128"/>
                </a:rPr>
                <a:t>包括支援</a:t>
              </a:r>
              <a:r>
                <a:rPr lang="ja-JP" altLang="en-US" sz="1050" dirty="0" smtClean="0">
                  <a:latin typeface="HG丸ｺﾞｼｯｸM-PRO" pitchFamily="50" charset="-128"/>
                  <a:ea typeface="HG丸ｺﾞｼｯｸM-PRO" pitchFamily="50" charset="-128"/>
                </a:rPr>
                <a:t>センターまたは</a:t>
              </a:r>
              <a:r>
                <a:rPr lang="ja-JP" altLang="en-US" sz="1050" dirty="0">
                  <a:latin typeface="HG丸ｺﾞｼｯｸM-PRO" pitchFamily="50" charset="-128"/>
                  <a:ea typeface="HG丸ｺﾞｼｯｸM-PRO" pitchFamily="50" charset="-128"/>
                </a:rPr>
                <a:t>適切な機関が実施</a:t>
              </a:r>
              <a:endParaRPr lang="en-US" altLang="ja-JP" sz="1050" dirty="0">
                <a:latin typeface="HG丸ｺﾞｼｯｸM-PRO" pitchFamily="50" charset="-128"/>
                <a:ea typeface="HG丸ｺﾞｼｯｸM-PRO" pitchFamily="50" charset="-128"/>
              </a:endParaRPr>
            </a:p>
            <a:p>
              <a:r>
                <a:rPr lang="ja-JP" altLang="en-US" sz="1050" dirty="0" smtClean="0">
                  <a:latin typeface="HG丸ｺﾞｼｯｸM-PRO" pitchFamily="50" charset="-128"/>
                  <a:ea typeface="HG丸ｺﾞｼｯｸM-PRO" pitchFamily="50" charset="-128"/>
                </a:rPr>
                <a:t>＜例＞</a:t>
              </a:r>
              <a:endParaRPr lang="en-US" altLang="ja-JP" sz="105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a:t>
              </a:r>
              <a:r>
                <a:rPr lang="ja-JP" altLang="en-US" sz="1050" dirty="0" smtClean="0">
                  <a:latin typeface="HG丸ｺﾞｼｯｸM-PRO" pitchFamily="50" charset="-128"/>
                  <a:ea typeface="HG丸ｺﾞｼｯｸM-PRO" pitchFamily="50" charset="-128"/>
                </a:rPr>
                <a:t>基幹的な役割のセンターに</a:t>
              </a:r>
              <a:endParaRPr lang="en-US" altLang="ja-JP" sz="1050" dirty="0" smtClean="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a:t>
              </a:r>
              <a:r>
                <a:rPr lang="ja-JP" altLang="en-US" sz="1050" dirty="0" smtClean="0">
                  <a:latin typeface="HG丸ｺﾞｼｯｸM-PRO" pitchFamily="50" charset="-128"/>
                  <a:ea typeface="HG丸ｺﾞｼｯｸM-PRO" pitchFamily="50" charset="-128"/>
                </a:rPr>
                <a:t>位置づける</a:t>
              </a:r>
              <a:r>
                <a:rPr lang="ja-JP" altLang="en-US" sz="1050" dirty="0">
                  <a:latin typeface="HG丸ｺﾞｼｯｸM-PRO" pitchFamily="50" charset="-128"/>
                  <a:ea typeface="HG丸ｺﾞｼｯｸM-PRO" pitchFamily="50" charset="-128"/>
                </a:rPr>
                <a:t>方法</a:t>
              </a:r>
              <a:endParaRPr lang="en-US" altLang="ja-JP" sz="105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・他の適切な機関に</a:t>
              </a:r>
              <a:r>
                <a:rPr lang="ja-JP" altLang="en-US" sz="1050" dirty="0" smtClean="0">
                  <a:latin typeface="HG丸ｺﾞｼｯｸM-PRO" pitchFamily="50" charset="-128"/>
                  <a:ea typeface="HG丸ｺﾞｼｯｸM-PRO" pitchFamily="50" charset="-128"/>
                </a:rPr>
                <a:t>委託して</a:t>
              </a:r>
              <a:endParaRPr lang="en-US" altLang="ja-JP" sz="1050" dirty="0" smtClean="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a:t>
              </a:r>
              <a:r>
                <a:rPr lang="ja-JP" altLang="en-US" sz="1050" dirty="0" smtClean="0">
                  <a:latin typeface="HG丸ｺﾞｼｯｸM-PRO" pitchFamily="50" charset="-128"/>
                  <a:ea typeface="HG丸ｺﾞｼｯｸM-PRO" pitchFamily="50" charset="-128"/>
                </a:rPr>
                <a:t>連携</a:t>
              </a:r>
              <a:r>
                <a:rPr lang="ja-JP" altLang="en-US" sz="1050" dirty="0">
                  <a:latin typeface="HG丸ｺﾞｼｯｸM-PRO" pitchFamily="50" charset="-128"/>
                  <a:ea typeface="HG丸ｺﾞｼｯｸM-PRO" pitchFamily="50" charset="-128"/>
                </a:rPr>
                <a:t>する方法</a:t>
              </a:r>
              <a:endParaRPr lang="en-US" altLang="ja-JP" sz="105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a:t>
              </a:r>
              <a:r>
                <a:rPr lang="ja-JP" altLang="en-US" sz="1050" dirty="0" smtClean="0">
                  <a:latin typeface="HG丸ｺﾞｼｯｸM-PRO" pitchFamily="50" charset="-128"/>
                  <a:ea typeface="HG丸ｺﾞｼｯｸM-PRO" pitchFamily="50" charset="-128"/>
                </a:rPr>
                <a:t>基幹的な役割のセンターと</a:t>
              </a:r>
              <a:endParaRPr lang="en-US" altLang="ja-JP" sz="1050" dirty="0" smtClean="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a:t>
              </a:r>
              <a:r>
                <a:rPr lang="ja-JP" altLang="en-US" sz="1050" dirty="0" smtClean="0">
                  <a:latin typeface="HG丸ｺﾞｼｯｸM-PRO" pitchFamily="50" charset="-128"/>
                  <a:ea typeface="HG丸ｺﾞｼｯｸM-PRO" pitchFamily="50" charset="-128"/>
                </a:rPr>
                <a:t>機能</a:t>
              </a:r>
              <a:r>
                <a:rPr lang="ja-JP" altLang="en-US" sz="1050" smtClean="0">
                  <a:latin typeface="HG丸ｺﾞｼｯｸM-PRO" pitchFamily="50" charset="-128"/>
                  <a:ea typeface="HG丸ｺﾞｼｯｸM-PRO" pitchFamily="50" charset="-128"/>
                </a:rPr>
                <a:t>強化型のセンタ</a:t>
              </a:r>
              <a:r>
                <a:rPr lang="ja-JP" altLang="en-US" sz="1050" dirty="0" smtClean="0">
                  <a:latin typeface="HG丸ｺﾞｼｯｸM-PRO" pitchFamily="50" charset="-128"/>
                  <a:ea typeface="HG丸ｺﾞｼｯｸM-PRO" pitchFamily="50" charset="-128"/>
                </a:rPr>
                <a:t>－で分</a:t>
              </a:r>
              <a:endParaRPr lang="en-US" altLang="ja-JP" sz="1050" dirty="0" smtClean="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a:t>
              </a:r>
              <a:r>
                <a:rPr lang="ja-JP" altLang="en-US" sz="1050" dirty="0" err="1" smtClean="0">
                  <a:latin typeface="HG丸ｺﾞｼｯｸM-PRO" pitchFamily="50" charset="-128"/>
                  <a:ea typeface="HG丸ｺﾞｼｯｸM-PRO" pitchFamily="50" charset="-128"/>
                </a:rPr>
                <a:t>担する</a:t>
              </a:r>
              <a:r>
                <a:rPr lang="ja-JP" altLang="en-US" sz="1050" dirty="0" smtClean="0">
                  <a:latin typeface="HG丸ｺﾞｼｯｸM-PRO" pitchFamily="50" charset="-128"/>
                  <a:ea typeface="HG丸ｺﾞｼｯｸM-PRO" pitchFamily="50" charset="-128"/>
                </a:rPr>
                <a:t>方法</a:t>
              </a:r>
              <a:r>
                <a:rPr lang="ja-JP" altLang="en-US" sz="1050" dirty="0">
                  <a:latin typeface="HG丸ｺﾞｼｯｸM-PRO" pitchFamily="50" charset="-128"/>
                  <a:ea typeface="HG丸ｺﾞｼｯｸM-PRO" pitchFamily="50" charset="-128"/>
                </a:rPr>
                <a:t>　</a:t>
              </a:r>
              <a:r>
                <a:rPr lang="ja-JP" altLang="en-US" sz="1050" dirty="0" smtClean="0">
                  <a:latin typeface="HG丸ｺﾞｼｯｸM-PRO" pitchFamily="50" charset="-128"/>
                  <a:ea typeface="HG丸ｺﾞｼｯｸM-PRO" pitchFamily="50" charset="-128"/>
                </a:rPr>
                <a:t>　　　　等</a:t>
              </a:r>
              <a:endParaRPr lang="en-US" altLang="ja-JP" sz="1050" dirty="0">
                <a:latin typeface="HG丸ｺﾞｼｯｸM-PRO" pitchFamily="50" charset="-128"/>
                <a:ea typeface="HG丸ｺﾞｼｯｸM-PRO" pitchFamily="50" charset="-128"/>
              </a:endParaRPr>
            </a:p>
          </p:txBody>
        </p:sp>
      </p:grpSp>
      <p:sp>
        <p:nvSpPr>
          <p:cNvPr id="50" name="角丸四角形 49"/>
          <p:cNvSpPr/>
          <p:nvPr/>
        </p:nvSpPr>
        <p:spPr>
          <a:xfrm>
            <a:off x="6895809" y="2469093"/>
            <a:ext cx="2737749" cy="646245"/>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HG丸ｺﾞｼｯｸM-PRO" panose="020F0600000000000000" pitchFamily="50" charset="-128"/>
                <a:ea typeface="HG丸ｺﾞｼｯｸM-PRO" panose="020F0600000000000000" pitchFamily="50" charset="-128"/>
              </a:rPr>
              <a:t>高齢者のニーズと</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ボランティア</a:t>
            </a:r>
            <a:r>
              <a:rPr lang="ja-JP" altLang="en-US" sz="1000" dirty="0">
                <a:solidFill>
                  <a:schemeClr val="tx1"/>
                </a:solidFill>
                <a:latin typeface="HG丸ｺﾞｼｯｸM-PRO" panose="020F0600000000000000" pitchFamily="50" charset="-128"/>
                <a:ea typeface="HG丸ｺﾞｼｯｸM-PRO" panose="020F0600000000000000" pitchFamily="50" charset="-128"/>
              </a:rPr>
              <a:t>等</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の</a:t>
            </a:r>
            <a:endParaRPr lang="en-US" altLang="ja-JP" sz="10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地域資源とのマッチングにより、多様な主体による生活支援を充実</a:t>
            </a:r>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1" name="角丸四角形 50"/>
          <p:cNvSpPr/>
          <p:nvPr/>
        </p:nvSpPr>
        <p:spPr>
          <a:xfrm>
            <a:off x="5588830" y="4903470"/>
            <a:ext cx="1987606" cy="701589"/>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多様な参加の場づくりと</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リハビリ専門職</a:t>
            </a: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の適切な関与により、高齢者が生きがいをもって生活できるよう支援</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6" name="角丸四角形 55"/>
          <p:cNvSpPr/>
          <p:nvPr/>
        </p:nvSpPr>
        <p:spPr>
          <a:xfrm>
            <a:off x="2341129" y="4992575"/>
            <a:ext cx="1935197" cy="612374"/>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従来の業務を評価・改善することにより、地域包括ケアの</a:t>
            </a:r>
            <a:r>
              <a:rPr lang="ja-JP" altLang="en-US" sz="1050" dirty="0">
                <a:solidFill>
                  <a:schemeClr val="tx1"/>
                </a:solidFill>
                <a:latin typeface="HG丸ｺﾞｼｯｸM-PRO" panose="020F0600000000000000" pitchFamily="50" charset="-128"/>
                <a:ea typeface="HG丸ｺﾞｼｯｸM-PRO" panose="020F0600000000000000" pitchFamily="50" charset="-128"/>
              </a:rPr>
              <a:t>取組</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を充実</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76" name="角丸四角形 75"/>
          <p:cNvSpPr/>
          <p:nvPr/>
        </p:nvSpPr>
        <p:spPr>
          <a:xfrm>
            <a:off x="6891118" y="1969919"/>
            <a:ext cx="2742402" cy="518296"/>
          </a:xfrm>
          <a:prstGeom prst="roundRect">
            <a:avLst>
              <a:gd name="adj" fmla="val 7272"/>
            </a:avLst>
          </a:prstGeom>
          <a:gradFill>
            <a:gsLst>
              <a:gs pos="0">
                <a:schemeClr val="accent4">
                  <a:lumMod val="60000"/>
                  <a:lumOff val="40000"/>
                </a:schemeClr>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400" b="1" dirty="0" smtClean="0">
                <a:solidFill>
                  <a:schemeClr val="tx1"/>
                </a:solidFill>
              </a:rPr>
              <a:t>生活支援</a:t>
            </a:r>
            <a:r>
              <a:rPr lang="ja-JP" altLang="en-US" sz="1400" b="1" dirty="0">
                <a:solidFill>
                  <a:schemeClr val="tx1"/>
                </a:solidFill>
              </a:rPr>
              <a:t>コーディネーター</a:t>
            </a:r>
            <a:endParaRPr lang="en-US" altLang="ja-JP" sz="1400" b="1" dirty="0" smtClean="0">
              <a:solidFill>
                <a:schemeClr val="tx1"/>
              </a:solidFill>
            </a:endParaRPr>
          </a:p>
        </p:txBody>
      </p:sp>
      <p:sp>
        <p:nvSpPr>
          <p:cNvPr id="14" name="上下矢印 13"/>
          <p:cNvSpPr/>
          <p:nvPr/>
        </p:nvSpPr>
        <p:spPr>
          <a:xfrm rot="18123305">
            <a:off x="3253868" y="1977064"/>
            <a:ext cx="319800" cy="845939"/>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61" name="上下矢印 60"/>
          <p:cNvSpPr/>
          <p:nvPr/>
        </p:nvSpPr>
        <p:spPr>
          <a:xfrm rot="16200000">
            <a:off x="2543800" y="3240767"/>
            <a:ext cx="310910" cy="674981"/>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63" name="上下矢印 62"/>
          <p:cNvSpPr/>
          <p:nvPr/>
        </p:nvSpPr>
        <p:spPr>
          <a:xfrm rot="3418410">
            <a:off x="6255415" y="1992394"/>
            <a:ext cx="353529" cy="845939"/>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64" name="上下矢印 63"/>
          <p:cNvSpPr/>
          <p:nvPr/>
        </p:nvSpPr>
        <p:spPr>
          <a:xfrm rot="5400000">
            <a:off x="7058400" y="3311683"/>
            <a:ext cx="327962" cy="708073"/>
          </a:xfrm>
          <a:prstGeom prst="upDownArrow">
            <a:avLst/>
          </a:prstGeom>
          <a:gradFill>
            <a:gsLst>
              <a:gs pos="0">
                <a:schemeClr val="accent5"/>
              </a:gs>
              <a:gs pos="52000">
                <a:schemeClr val="accent5">
                  <a:lumMod val="40000"/>
                  <a:lumOff val="6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6482" y="44625"/>
            <a:ext cx="9746472" cy="461665"/>
          </a:xfrm>
          <a:prstGeom prst="rect">
            <a:avLst/>
          </a:prstGeom>
          <a:solidFill>
            <a:srgbClr val="FFFF00">
              <a:alpha val="29000"/>
            </a:srgbClr>
          </a:solidFill>
          <a:ln>
            <a:solidFill>
              <a:schemeClr val="tx1"/>
            </a:solidFill>
          </a:ln>
        </p:spPr>
        <p:txBody>
          <a:bodyPr wrap="square" rtlCol="0">
            <a:spAutoFit/>
          </a:bodyPr>
          <a:lstStyle/>
          <a:p>
            <a:pPr algn="ctr" fontAlgn="base">
              <a:spcBef>
                <a:spcPct val="0"/>
              </a:spcBef>
              <a:spcAft>
                <a:spcPct val="0"/>
              </a:spcAft>
            </a:pPr>
            <a:r>
              <a:rPr lang="ja-JP" altLang="en-US" sz="2400" dirty="0">
                <a:solidFill>
                  <a:prstClr val="black"/>
                </a:solidFill>
                <a:latin typeface="HGP創英角ｺﾞｼｯｸUB" pitchFamily="50" charset="-128"/>
                <a:ea typeface="HGP創英角ｺﾞｼｯｸUB" pitchFamily="50" charset="-128"/>
              </a:rPr>
              <a:t>地域</a:t>
            </a:r>
            <a:r>
              <a:rPr lang="ja-JP" altLang="en-US" sz="2400" dirty="0" smtClean="0">
                <a:solidFill>
                  <a:prstClr val="black"/>
                </a:solidFill>
                <a:latin typeface="HGP創英角ｺﾞｼｯｸUB" pitchFamily="50" charset="-128"/>
                <a:ea typeface="HGP創英角ｺﾞｼｯｸUB" pitchFamily="50" charset="-128"/>
              </a:rPr>
              <a:t>包括支援センターの機能強化</a:t>
            </a:r>
            <a:endParaRPr lang="ja-JP" altLang="en-US" sz="2400" dirty="0">
              <a:solidFill>
                <a:prstClr val="black"/>
              </a:solidFill>
              <a:latin typeface="HGP創英角ｺﾞｼｯｸUB" pitchFamily="50" charset="-128"/>
              <a:ea typeface="HGP創英角ｺﾞｼｯｸUB" pitchFamily="50" charset="-128"/>
            </a:endParaRPr>
          </a:p>
        </p:txBody>
      </p:sp>
      <p:sp>
        <p:nvSpPr>
          <p:cNvPr id="3" name="スライド番号プレースホルダー 2"/>
          <p:cNvSpPr>
            <a:spLocks noGrp="1"/>
          </p:cNvSpPr>
          <p:nvPr>
            <p:ph type="sldNum" sz="quarter" idx="12"/>
          </p:nvPr>
        </p:nvSpPr>
        <p:spPr/>
        <p:txBody>
          <a:bodyPr/>
          <a:lstStyle/>
          <a:p>
            <a:fld id="{D487341B-C055-4E9F-AA45-0E5459FA9D73}" type="slidenum">
              <a:rPr kumimoji="1" lang="ja-JP" altLang="en-US" smtClean="0"/>
              <a:t>26</a:t>
            </a:fld>
            <a:endParaRPr kumimoji="1" lang="ja-JP" altLang="en-US"/>
          </a:p>
        </p:txBody>
      </p:sp>
      <p:sp>
        <p:nvSpPr>
          <p:cNvPr id="38" name="スライド番号プレースホルダ 10"/>
          <p:cNvSpPr txBox="1">
            <a:spLocks/>
          </p:cNvSpPr>
          <p:nvPr/>
        </p:nvSpPr>
        <p:spPr>
          <a:xfrm>
            <a:off x="9494367" y="6453388"/>
            <a:ext cx="42719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smtClean="0">
                <a:solidFill>
                  <a:prstClr val="black"/>
                </a:solidFill>
                <a:latin typeface="+mn-ea"/>
              </a:rPr>
              <a:t>24</a:t>
            </a:r>
            <a:endParaRPr lang="ja-JP" altLang="en-US" sz="1800" b="1" dirty="0">
              <a:solidFill>
                <a:prstClr val="black"/>
              </a:solidFill>
              <a:latin typeface="+mn-ea"/>
            </a:endParaRPr>
          </a:p>
        </p:txBody>
      </p:sp>
    </p:spTree>
    <p:extLst>
      <p:ext uri="{BB962C8B-B14F-4D97-AF65-F5344CB8AC3E}">
        <p14:creationId xmlns:p14="http://schemas.microsoft.com/office/powerpoint/2010/main" val="126127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84607" y="620689"/>
            <a:ext cx="9167776" cy="230832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180000" indent="-457200"/>
            <a:r>
              <a:rPr lang="ja-JP" altLang="en-US" sz="1600" dirty="0" smtClean="0">
                <a:solidFill>
                  <a:prstClr val="black"/>
                </a:solidFill>
                <a:latin typeface="HGSｺﾞｼｯｸM" pitchFamily="50" charset="-128"/>
                <a:ea typeface="HGSｺﾞｼｯｸM" pitchFamily="50" charset="-128"/>
              </a:rPr>
              <a:t>○　</a:t>
            </a:r>
            <a:r>
              <a:rPr lang="ja-JP" altLang="en-US" sz="1600" u="sng" dirty="0" smtClean="0">
                <a:solidFill>
                  <a:srgbClr val="FF0000"/>
                </a:solidFill>
                <a:latin typeface="HGSｺﾞｼｯｸM" pitchFamily="50" charset="-128"/>
                <a:ea typeface="HGSｺﾞｼｯｸM" pitchFamily="50" charset="-128"/>
              </a:rPr>
              <a:t>地域包括ケアシステム構築の観点から、現在公表されている介護サービス事業所の他に、地域包括支援センターと配食や見守り等の生活支援の情報について、本公表制度を活用し、広く国民に情報発信を行う</a:t>
            </a:r>
            <a:r>
              <a:rPr lang="ja-JP" altLang="en-US" sz="1600" dirty="0" smtClean="0">
                <a:solidFill>
                  <a:prstClr val="black"/>
                </a:solidFill>
                <a:latin typeface="HGSｺﾞｼｯｸM" pitchFamily="50" charset="-128"/>
                <a:ea typeface="HGSｺﾞｼｯｸM" pitchFamily="50" charset="-128"/>
              </a:rPr>
              <a:t>。</a:t>
            </a:r>
            <a:endParaRPr lang="en-US" altLang="ja-JP" sz="1600" dirty="0" smtClean="0">
              <a:solidFill>
                <a:prstClr val="black"/>
              </a:solidFill>
              <a:latin typeface="HGSｺﾞｼｯｸM" pitchFamily="50" charset="-128"/>
              <a:ea typeface="HGSｺﾞｼｯｸM" pitchFamily="50" charset="-128"/>
            </a:endParaRPr>
          </a:p>
          <a:p>
            <a:pPr marL="180000" indent="-457200"/>
            <a:r>
              <a:rPr lang="ja-JP" altLang="en-US" sz="1600" dirty="0">
                <a:solidFill>
                  <a:prstClr val="black"/>
                </a:solidFill>
                <a:latin typeface="HGSｺﾞｼｯｸM" pitchFamily="50" charset="-128"/>
                <a:ea typeface="HGSｺﾞｼｯｸM" pitchFamily="50" charset="-128"/>
              </a:rPr>
              <a:t>　　また</a:t>
            </a:r>
            <a:r>
              <a:rPr lang="ja-JP" altLang="en-US" sz="1600" dirty="0" smtClean="0">
                <a:solidFill>
                  <a:prstClr val="black"/>
                </a:solidFill>
                <a:latin typeface="HGSｺﾞｼｯｸM" pitchFamily="50" charset="-128"/>
                <a:ea typeface="HGSｺﾞｼｯｸM" pitchFamily="50" charset="-128"/>
              </a:rPr>
              <a:t>、通所</a:t>
            </a:r>
            <a:r>
              <a:rPr lang="ja-JP" altLang="en-US" sz="1600" dirty="0">
                <a:solidFill>
                  <a:prstClr val="black"/>
                </a:solidFill>
                <a:latin typeface="HGSｺﾞｼｯｸM" pitchFamily="50" charset="-128"/>
                <a:ea typeface="HGSｺﾞｼｯｸM" pitchFamily="50" charset="-128"/>
              </a:rPr>
              <a:t>介護の設備を利用して提供している法定外の宿泊サービスの</a:t>
            </a:r>
            <a:r>
              <a:rPr lang="ja-JP" altLang="en-US" sz="1600" dirty="0" smtClean="0">
                <a:solidFill>
                  <a:prstClr val="black"/>
                </a:solidFill>
                <a:latin typeface="HGSｺﾞｼｯｸM" pitchFamily="50" charset="-128"/>
                <a:ea typeface="HGSｺﾞｼｯｸM" pitchFamily="50" charset="-128"/>
              </a:rPr>
              <a:t>情報も公表。</a:t>
            </a:r>
          </a:p>
          <a:p>
            <a:pPr marL="180000" indent="-457200"/>
            <a:r>
              <a:rPr lang="ja-JP" altLang="en-US" sz="1600" dirty="0" smtClean="0">
                <a:solidFill>
                  <a:prstClr val="black"/>
                </a:solidFill>
                <a:latin typeface="HGSｺﾞｼｯｸM" pitchFamily="50" charset="-128"/>
                <a:ea typeface="HGSｺﾞｼｯｸM" pitchFamily="50" charset="-128"/>
              </a:rPr>
              <a:t>○　今後、介護人材の確保が</a:t>
            </a:r>
            <a:r>
              <a:rPr lang="ja-JP" altLang="en-US" sz="1600" dirty="0">
                <a:solidFill>
                  <a:prstClr val="black"/>
                </a:solidFill>
                <a:latin typeface="HGSｺﾞｼｯｸM" pitchFamily="50" charset="-128"/>
                <a:ea typeface="HGSｺﾞｼｯｸM" pitchFamily="50" charset="-128"/>
              </a:rPr>
              <a:t>重要となる中</a:t>
            </a:r>
            <a:r>
              <a:rPr lang="ja-JP" altLang="en-US" sz="1600" dirty="0" smtClean="0">
                <a:solidFill>
                  <a:prstClr val="black"/>
                </a:solidFill>
                <a:latin typeface="HGSｺﾞｼｯｸM" pitchFamily="50" charset="-128"/>
                <a:ea typeface="HGSｺﾞｼｯｸM" pitchFamily="50" charset="-128"/>
              </a:rPr>
              <a:t>、各事業所における雇用管理の取組を推進することが重要であり、現行の従業者等に関する情報公表の仕組みについて、円滑に事業所が情報</a:t>
            </a:r>
            <a:r>
              <a:rPr lang="ja-JP" altLang="en-US" sz="1600" dirty="0">
                <a:solidFill>
                  <a:prstClr val="black"/>
                </a:solidFill>
                <a:latin typeface="HGSｺﾞｼｯｸM" pitchFamily="50" charset="-128"/>
                <a:ea typeface="HGSｺﾞｼｯｸM" pitchFamily="50" charset="-128"/>
              </a:rPr>
              <a:t>を公表できる</a:t>
            </a:r>
            <a:r>
              <a:rPr lang="ja-JP" altLang="en-US" sz="1600" dirty="0" smtClean="0">
                <a:solidFill>
                  <a:prstClr val="black"/>
                </a:solidFill>
                <a:latin typeface="HGSｺﾞｼｯｸM" pitchFamily="50" charset="-128"/>
                <a:ea typeface="HGSｺﾞｼｯｸM" pitchFamily="50" charset="-128"/>
              </a:rPr>
              <a:t>よう見直しを行う。</a:t>
            </a:r>
            <a:endParaRPr lang="en-US" altLang="ja-JP" sz="1600" dirty="0" smtClean="0">
              <a:solidFill>
                <a:prstClr val="black"/>
              </a:solidFill>
              <a:latin typeface="HGSｺﾞｼｯｸM" pitchFamily="50" charset="-128"/>
              <a:ea typeface="HGSｺﾞｼｯｸM" pitchFamily="50" charset="-128"/>
            </a:endParaRPr>
          </a:p>
          <a:p>
            <a:pPr marL="180000" indent="-457200"/>
            <a:r>
              <a:rPr lang="ja-JP" altLang="en-US" sz="1600" dirty="0" smtClean="0">
                <a:solidFill>
                  <a:prstClr val="black"/>
                </a:solidFill>
                <a:latin typeface="HGSｺﾞｼｯｸM" pitchFamily="50" charset="-128"/>
                <a:ea typeface="HGSｺﾞｼｯｸM" pitchFamily="50" charset="-128"/>
              </a:rPr>
              <a:t>○　インターネットを通じて情報を入手することができない方に対しても、地域包括支援センター等で情報公表システムを活用して分かりやすく情報提供するなどの工夫が必要。</a:t>
            </a:r>
            <a:endParaRPr lang="en-US" altLang="ja-JP" sz="1600" dirty="0" smtClean="0">
              <a:solidFill>
                <a:prstClr val="black"/>
              </a:solidFill>
              <a:latin typeface="HGSｺﾞｼｯｸM" pitchFamily="50" charset="-128"/>
              <a:ea typeface="HGSｺﾞｼｯｸM" pitchFamily="50" charset="-128"/>
            </a:endParaRPr>
          </a:p>
        </p:txBody>
      </p:sp>
      <p:sp>
        <p:nvSpPr>
          <p:cNvPr id="41" name="正方形/長方形 40"/>
          <p:cNvSpPr/>
          <p:nvPr/>
        </p:nvSpPr>
        <p:spPr>
          <a:xfrm>
            <a:off x="4640965" y="3140968"/>
            <a:ext cx="4933390" cy="3528392"/>
          </a:xfrm>
          <a:prstGeom prst="rect">
            <a:avLst/>
          </a:prstGeom>
          <a:ln w="38100">
            <a:solidFill>
              <a:schemeClr val="accent3"/>
            </a:solidFill>
          </a:ln>
        </p:spPr>
        <p:style>
          <a:lnRef idx="2">
            <a:schemeClr val="dk1"/>
          </a:lnRef>
          <a:fillRef idx="1">
            <a:schemeClr val="lt1"/>
          </a:fillRef>
          <a:effectRef idx="0">
            <a:schemeClr val="dk1"/>
          </a:effectRef>
          <a:fontRef idx="minor">
            <a:schemeClr val="dk1"/>
          </a:fontRef>
        </p:style>
        <p:txBody>
          <a:bodyPr rtlCol="0" anchor="t"/>
          <a:lstStyle/>
          <a:p>
            <a:r>
              <a:rPr lang="ja-JP" altLang="en-US" sz="1400" dirty="0" smtClean="0">
                <a:solidFill>
                  <a:prstClr val="black"/>
                </a:solidFill>
                <a:latin typeface="HG丸ｺﾞｼｯｸM-PRO" pitchFamily="50" charset="-128"/>
                <a:ea typeface="HG丸ｺﾞｼｯｸM-PRO" pitchFamily="50" charset="-128"/>
              </a:rPr>
              <a:t>＜掲載イメージ＞</a:t>
            </a:r>
            <a:endParaRPr lang="ja-JP" altLang="en-US" sz="1400" dirty="0">
              <a:solidFill>
                <a:prstClr val="black"/>
              </a:solidFill>
              <a:latin typeface="HG丸ｺﾞｼｯｸM-PRO" pitchFamily="50" charset="-128"/>
              <a:ea typeface="HG丸ｺﾞｼｯｸM-PRO" pitchFamily="50" charset="-128"/>
            </a:endParaRPr>
          </a:p>
        </p:txBody>
      </p:sp>
      <p:sp>
        <p:nvSpPr>
          <p:cNvPr id="7" name="円/楕円 6"/>
          <p:cNvSpPr/>
          <p:nvPr/>
        </p:nvSpPr>
        <p:spPr>
          <a:xfrm>
            <a:off x="5294440" y="3926309"/>
            <a:ext cx="3672033" cy="25270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328" y="4077072"/>
            <a:ext cx="930828" cy="767686"/>
          </a:xfrm>
          <a:prstGeom prst="rect">
            <a:avLst/>
          </a:prstGeom>
        </p:spPr>
      </p:pic>
      <p:pic>
        <p:nvPicPr>
          <p:cNvPr id="61" name="図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8363" y="5229200"/>
            <a:ext cx="930828" cy="767686"/>
          </a:xfrm>
          <a:prstGeom prst="rect">
            <a:avLst/>
          </a:prstGeom>
        </p:spPr>
      </p:pic>
      <p:pic>
        <p:nvPicPr>
          <p:cNvPr id="64" name="図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649" y="4301305"/>
            <a:ext cx="930828" cy="767686"/>
          </a:xfrm>
          <a:prstGeom prst="rect">
            <a:avLst/>
          </a:prstGeom>
        </p:spPr>
      </p:pic>
      <p:grpSp>
        <p:nvGrpSpPr>
          <p:cNvPr id="32" name="グループ化 31"/>
          <p:cNvGrpSpPr/>
          <p:nvPr/>
        </p:nvGrpSpPr>
        <p:grpSpPr>
          <a:xfrm>
            <a:off x="6986519" y="3597418"/>
            <a:ext cx="930828" cy="767686"/>
            <a:chOff x="1822898" y="5049240"/>
            <a:chExt cx="720000" cy="540000"/>
          </a:xfrm>
        </p:grpSpPr>
        <p:pic>
          <p:nvPicPr>
            <p:cNvPr id="51" name="図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898" y="5049240"/>
              <a:ext cx="720000" cy="540000"/>
            </a:xfrm>
            <a:prstGeom prst="rect">
              <a:avLst/>
            </a:prstGeom>
          </p:spPr>
        </p:pic>
        <p:pic>
          <p:nvPicPr>
            <p:cNvPr id="24" name="図 23"/>
            <p:cNvPicPr>
              <a:picLocks/>
            </p:cNvPicPr>
            <p:nvPr/>
          </p:nvPicPr>
          <p:blipFill>
            <a:blip r:embed="rId5" cstate="print">
              <a:extLst>
                <a:ext uri="{BEBA8EAE-BF5A-486C-A8C5-ECC9F3942E4B}">
                  <a14:imgProps xmlns:a14="http://schemas.microsoft.com/office/drawing/2010/main">
                    <a14:imgLayer r:embed="rId6">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73686" y="5103240"/>
              <a:ext cx="360000" cy="216000"/>
            </a:xfrm>
            <a:prstGeom prst="rect">
              <a:avLst/>
            </a:prstGeom>
            <a:solidFill>
              <a:srgbClr val="FFFF66"/>
            </a:solidFill>
          </p:spPr>
        </p:pic>
      </p:grpSp>
      <p:grpSp>
        <p:nvGrpSpPr>
          <p:cNvPr id="44" name="グループ化 43"/>
          <p:cNvGrpSpPr/>
          <p:nvPr/>
        </p:nvGrpSpPr>
        <p:grpSpPr>
          <a:xfrm>
            <a:off x="7688580" y="5445224"/>
            <a:ext cx="930828" cy="767686"/>
            <a:chOff x="2472634" y="6273376"/>
            <a:chExt cx="720000" cy="540000"/>
          </a:xfrm>
        </p:grpSpPr>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2634" y="6273376"/>
              <a:ext cx="720000" cy="540000"/>
            </a:xfrm>
            <a:prstGeom prst="rect">
              <a:avLst/>
            </a:prstGeom>
          </p:spPr>
        </p:pic>
        <p:pic>
          <p:nvPicPr>
            <p:cNvPr id="16" name="図 15"/>
            <p:cNvPicPr>
              <a:picLocks/>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2555808" y="6342979"/>
              <a:ext cx="288000" cy="198000"/>
            </a:xfrm>
            <a:prstGeom prst="rect">
              <a:avLst/>
            </a:prstGeom>
          </p:spPr>
        </p:pic>
      </p:grpSp>
      <p:sp>
        <p:nvSpPr>
          <p:cNvPr id="57" name="テキスト ボックス 56"/>
          <p:cNvSpPr txBox="1"/>
          <p:nvPr/>
        </p:nvSpPr>
        <p:spPr>
          <a:xfrm>
            <a:off x="4772160" y="3789043"/>
            <a:ext cx="1741043" cy="218641"/>
          </a:xfrm>
          <a:prstGeom prst="roundRect">
            <a:avLst/>
          </a:prstGeom>
          <a:solidFill>
            <a:srgbClr val="FFFF99"/>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200" b="1" dirty="0" smtClean="0">
                <a:solidFill>
                  <a:prstClr val="black"/>
                </a:solidFill>
                <a:latin typeface="HG丸ｺﾞｼｯｸM-PRO" pitchFamily="50" charset="-128"/>
                <a:ea typeface="HG丸ｺﾞｼｯｸM-PRO" pitchFamily="50" charset="-128"/>
              </a:rPr>
              <a:t>地域包括支援センター</a:t>
            </a:r>
            <a:endParaRPr lang="ja-JP" altLang="en-US" sz="1200" b="1" dirty="0">
              <a:solidFill>
                <a:prstClr val="black"/>
              </a:solidFill>
              <a:latin typeface="HG丸ｺﾞｼｯｸM-PRO" pitchFamily="50" charset="-128"/>
              <a:ea typeface="HG丸ｺﾞｼｯｸM-PRO" pitchFamily="50" charset="-128"/>
            </a:endParaRPr>
          </a:p>
        </p:txBody>
      </p:sp>
      <p:sp>
        <p:nvSpPr>
          <p:cNvPr id="58" name="テキスト ボックス 57"/>
          <p:cNvSpPr txBox="1"/>
          <p:nvPr/>
        </p:nvSpPr>
        <p:spPr>
          <a:xfrm>
            <a:off x="6850673" y="3285042"/>
            <a:ext cx="1510813" cy="218641"/>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100" dirty="0" smtClean="0">
                <a:solidFill>
                  <a:prstClr val="black"/>
                </a:solidFill>
                <a:latin typeface="HG丸ｺﾞｼｯｸM-PRO" pitchFamily="50" charset="-128"/>
                <a:ea typeface="HG丸ｺﾞｼｯｸM-PRO" pitchFamily="50" charset="-128"/>
              </a:rPr>
              <a:t>居宅介護支援事業所</a:t>
            </a:r>
            <a:endParaRPr lang="ja-JP" altLang="en-US" sz="1100" dirty="0">
              <a:solidFill>
                <a:prstClr val="black"/>
              </a:solidFill>
              <a:latin typeface="HG丸ｺﾞｼｯｸM-PRO" pitchFamily="50" charset="-128"/>
              <a:ea typeface="HG丸ｺﾞｼｯｸM-PRO" pitchFamily="50" charset="-128"/>
            </a:endParaRPr>
          </a:p>
        </p:txBody>
      </p:sp>
      <p:sp>
        <p:nvSpPr>
          <p:cNvPr id="59" name="テキスト ボックス 58"/>
          <p:cNvSpPr txBox="1"/>
          <p:nvPr/>
        </p:nvSpPr>
        <p:spPr>
          <a:xfrm>
            <a:off x="7995357" y="3861048"/>
            <a:ext cx="1366411" cy="218641"/>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100" dirty="0">
                <a:solidFill>
                  <a:prstClr val="black"/>
                </a:solidFill>
                <a:latin typeface="HG丸ｺﾞｼｯｸM-PRO" pitchFamily="50" charset="-128"/>
                <a:ea typeface="HG丸ｺﾞｼｯｸM-PRO" pitchFamily="50" charset="-128"/>
              </a:rPr>
              <a:t>訪問</a:t>
            </a:r>
            <a:r>
              <a:rPr lang="ja-JP" altLang="en-US" sz="1100" dirty="0" smtClean="0">
                <a:solidFill>
                  <a:prstClr val="black"/>
                </a:solidFill>
                <a:latin typeface="HG丸ｺﾞｼｯｸM-PRO" pitchFamily="50" charset="-128"/>
                <a:ea typeface="HG丸ｺﾞｼｯｸM-PRO" pitchFamily="50" charset="-128"/>
              </a:rPr>
              <a:t>介護事業所等</a:t>
            </a:r>
            <a:endParaRPr lang="ja-JP" altLang="en-US" sz="1100" dirty="0">
              <a:solidFill>
                <a:prstClr val="black"/>
              </a:solidFill>
              <a:latin typeface="HG丸ｺﾞｼｯｸM-PRO" pitchFamily="50" charset="-128"/>
              <a:ea typeface="HG丸ｺﾞｼｯｸM-PRO" pitchFamily="50" charset="-128"/>
            </a:endParaRPr>
          </a:p>
        </p:txBody>
      </p:sp>
      <p:sp>
        <p:nvSpPr>
          <p:cNvPr id="66" name="テキスト ボックス 65"/>
          <p:cNvSpPr txBox="1"/>
          <p:nvPr/>
        </p:nvSpPr>
        <p:spPr>
          <a:xfrm>
            <a:off x="7688587" y="6306761"/>
            <a:ext cx="1547320" cy="218641"/>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100" dirty="0" smtClean="0">
                <a:solidFill>
                  <a:prstClr val="black"/>
                </a:solidFill>
                <a:latin typeface="HG丸ｺﾞｼｯｸM-PRO" pitchFamily="50" charset="-128"/>
                <a:ea typeface="HG丸ｺﾞｼｯｸM-PRO" pitchFamily="50" charset="-128"/>
              </a:rPr>
              <a:t>介護老人福祉施設等</a:t>
            </a:r>
            <a:endParaRPr lang="ja-JP" altLang="en-US" sz="1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006185" y="6093354"/>
            <a:ext cx="1429009" cy="218641"/>
          </a:xfrm>
          <a:prstGeom prst="roundRect">
            <a:avLst/>
          </a:prstGeom>
          <a:solidFill>
            <a:schemeClr val="accent6">
              <a:lumMod val="20000"/>
              <a:lumOff val="80000"/>
            </a:schemeClr>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lIns="0" tIns="0" rIns="0" bIns="0" rtlCol="0" anchor="ctr" anchorCtr="0">
            <a:noAutofit/>
          </a:bodyPr>
          <a:lstStyle/>
          <a:p>
            <a:pPr algn="ctr"/>
            <a:r>
              <a:rPr lang="ja-JP" altLang="en-US" sz="1200" b="1" dirty="0" smtClean="0">
                <a:solidFill>
                  <a:prstClr val="black"/>
                </a:solidFill>
                <a:latin typeface="HG丸ｺﾞｼｯｸM-PRO" pitchFamily="50" charset="-128"/>
                <a:ea typeface="HG丸ｺﾞｼｯｸM-PRO" pitchFamily="50" charset="-128"/>
              </a:rPr>
              <a:t>配食サービス等</a:t>
            </a:r>
            <a:endParaRPr lang="ja-JP" altLang="en-US" sz="1200" b="1" dirty="0">
              <a:solidFill>
                <a:prstClr val="black"/>
              </a:solidFill>
              <a:latin typeface="HG丸ｺﾞｼｯｸM-PRO" pitchFamily="50" charset="-128"/>
              <a:ea typeface="HG丸ｺﾞｼｯｸM-PRO" pitchFamily="50" charset="-128"/>
            </a:endParaRP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0761" y="4510915"/>
            <a:ext cx="915071" cy="862359"/>
          </a:xfrm>
          <a:prstGeom prst="rect">
            <a:avLst/>
          </a:prstGeom>
        </p:spPr>
      </p:pic>
      <p:pic>
        <p:nvPicPr>
          <p:cNvPr id="42" name="図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16158" y="4597251"/>
            <a:ext cx="957217" cy="883585"/>
          </a:xfrm>
          <a:prstGeom prst="rect">
            <a:avLst/>
          </a:prstGeom>
        </p:spPr>
      </p:pic>
      <p:sp>
        <p:nvSpPr>
          <p:cNvPr id="69" name="タイトル 1"/>
          <p:cNvSpPr txBox="1">
            <a:spLocks/>
          </p:cNvSpPr>
          <p:nvPr/>
        </p:nvSpPr>
        <p:spPr bwMode="auto">
          <a:xfrm>
            <a:off x="138566" y="44624"/>
            <a:ext cx="9711001" cy="404664"/>
          </a:xfrm>
          <a:prstGeom prst="rect">
            <a:avLst/>
          </a:prstGeom>
          <a:solidFill>
            <a:srgbClr val="FFFFCC"/>
          </a:solidFill>
          <a:ln w="9525">
            <a:solidFill>
              <a:srgbClr val="2D2D8A">
                <a:lumMod val="75000"/>
              </a:srgb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sz="2400" b="1" dirty="0" smtClean="0">
                <a:solidFill>
                  <a:schemeClr val="tx1"/>
                </a:solidFill>
                <a:latin typeface="HGS創英角ｺﾞｼｯｸUB" panose="020B0900000000000000" pitchFamily="50" charset="-128"/>
                <a:ea typeface="HGS創英角ｺﾞｼｯｸUB" panose="020B0900000000000000" pitchFamily="50" charset="-128"/>
              </a:rPr>
              <a:t>介護サービス情報公表制度の見直し</a:t>
            </a:r>
            <a:endParaRPr lang="ja-JP" altLang="en-US" sz="2400" b="1" kern="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68" name="角丸四角形 67"/>
          <p:cNvSpPr/>
          <p:nvPr/>
        </p:nvSpPr>
        <p:spPr>
          <a:xfrm>
            <a:off x="506524" y="6093354"/>
            <a:ext cx="2926027" cy="728621"/>
          </a:xfrm>
          <a:prstGeom prst="roundRect">
            <a:avLst>
              <a:gd name="adj" fmla="val 829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tLang="ja-JP" sz="1400" dirty="0" smtClean="0">
              <a:solidFill>
                <a:prstClr val="white"/>
              </a:solidFill>
            </a:endParaRPr>
          </a:p>
          <a:p>
            <a:pPr algn="ctr"/>
            <a:endParaRPr lang="en-US" altLang="ja-JP" sz="1400" dirty="0">
              <a:solidFill>
                <a:prstClr val="white"/>
              </a:solidFill>
            </a:endParaRPr>
          </a:p>
          <a:p>
            <a:pPr algn="ctr"/>
            <a:r>
              <a:rPr lang="en-US" altLang="ja-JP" sz="1200" dirty="0" smtClean="0">
                <a:solidFill>
                  <a:prstClr val="white"/>
                </a:solidFill>
              </a:rPr>
              <a:t>※</a:t>
            </a:r>
            <a:r>
              <a:rPr lang="ja-JP" altLang="en-US" sz="1200" dirty="0" smtClean="0">
                <a:solidFill>
                  <a:prstClr val="white"/>
                </a:solidFill>
              </a:rPr>
              <a:t>キャリア段位制度の情報等も検討</a:t>
            </a:r>
            <a:endParaRPr lang="ja-JP" altLang="en-US" sz="1200" dirty="0">
              <a:solidFill>
                <a:prstClr val="white"/>
              </a:solidFill>
            </a:endParaRPr>
          </a:p>
        </p:txBody>
      </p:sp>
      <p:sp>
        <p:nvSpPr>
          <p:cNvPr id="72" name="角丸四角形 71"/>
          <p:cNvSpPr/>
          <p:nvPr/>
        </p:nvSpPr>
        <p:spPr>
          <a:xfrm>
            <a:off x="544813" y="3605657"/>
            <a:ext cx="2887724" cy="1156552"/>
          </a:xfrm>
          <a:prstGeom prst="roundRect">
            <a:avLst>
              <a:gd name="adj" fmla="val 8298"/>
            </a:avLst>
          </a:prstGeom>
          <a:solidFill>
            <a:schemeClr val="accent3"/>
          </a:solidFill>
          <a:ln/>
        </p:spPr>
        <p:style>
          <a:lnRef idx="0">
            <a:schemeClr val="accent6"/>
          </a:lnRef>
          <a:fillRef idx="1001">
            <a:schemeClr val="dk2"/>
          </a:fillRef>
          <a:effectRef idx="3">
            <a:schemeClr val="accent6"/>
          </a:effectRef>
          <a:fontRef idx="minor">
            <a:schemeClr val="lt1"/>
          </a:fontRef>
        </p:style>
        <p:txBody>
          <a:bodyPr rtlCol="0" anchor="ctr"/>
          <a:lstStyle/>
          <a:p>
            <a:pPr algn="ctr"/>
            <a:endParaRPr lang="ja-JP" altLang="en-US" sz="1400" dirty="0">
              <a:solidFill>
                <a:prstClr val="white"/>
              </a:solidFill>
            </a:endParaRPr>
          </a:p>
        </p:txBody>
      </p:sp>
      <p:sp>
        <p:nvSpPr>
          <p:cNvPr id="73" name="角丸四角形 72"/>
          <p:cNvSpPr/>
          <p:nvPr/>
        </p:nvSpPr>
        <p:spPr>
          <a:xfrm>
            <a:off x="727164" y="3759209"/>
            <a:ext cx="2563170" cy="342000"/>
          </a:xfrm>
          <a:prstGeom prst="roundRect">
            <a:avLst/>
          </a:prstGeom>
          <a:ln w="38100">
            <a:solidFill>
              <a:schemeClr val="accent3"/>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地域包括支援センター</a:t>
            </a:r>
            <a:endParaRPr lang="ja-JP" altLang="en-US" sz="1400" dirty="0">
              <a:solidFill>
                <a:prstClr val="black"/>
              </a:solidFill>
            </a:endParaRPr>
          </a:p>
        </p:txBody>
      </p:sp>
      <p:sp>
        <p:nvSpPr>
          <p:cNvPr id="75" name="角丸四角形 74"/>
          <p:cNvSpPr/>
          <p:nvPr/>
        </p:nvSpPr>
        <p:spPr>
          <a:xfrm>
            <a:off x="727164" y="4191257"/>
            <a:ext cx="2563170" cy="342000"/>
          </a:xfrm>
          <a:prstGeom prst="roundRect">
            <a:avLst/>
          </a:prstGeom>
          <a:ln w="762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生活支援サービス</a:t>
            </a:r>
            <a:endParaRPr lang="ja-JP" altLang="en-US" sz="1400" dirty="0">
              <a:solidFill>
                <a:prstClr val="black"/>
              </a:solidFill>
            </a:endParaRPr>
          </a:p>
        </p:txBody>
      </p:sp>
      <p:sp>
        <p:nvSpPr>
          <p:cNvPr id="80" name="角丸四角形 79"/>
          <p:cNvSpPr/>
          <p:nvPr/>
        </p:nvSpPr>
        <p:spPr>
          <a:xfrm>
            <a:off x="779095" y="6183344"/>
            <a:ext cx="2340000" cy="342000"/>
          </a:xfrm>
          <a:prstGeom prst="roundRect">
            <a:avLst/>
          </a:prstGeom>
          <a:ln w="38100">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従業者に関する情報</a:t>
            </a:r>
            <a:endParaRPr lang="ja-JP" altLang="en-US" sz="1400" dirty="0">
              <a:solidFill>
                <a:prstClr val="black"/>
              </a:solidFill>
            </a:endParaRPr>
          </a:p>
        </p:txBody>
      </p:sp>
      <p:sp>
        <p:nvSpPr>
          <p:cNvPr id="81" name="角丸四角形 80"/>
          <p:cNvSpPr/>
          <p:nvPr/>
        </p:nvSpPr>
        <p:spPr>
          <a:xfrm>
            <a:off x="584516" y="4911336"/>
            <a:ext cx="2848018" cy="533888"/>
          </a:xfrm>
          <a:prstGeom prst="roundRect">
            <a:avLst/>
          </a:prstGeom>
          <a:ln w="9525">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smtClean="0">
                <a:solidFill>
                  <a:prstClr val="black"/>
                </a:solidFill>
              </a:rPr>
              <a:t>通所介護の宿泊サービス情報</a:t>
            </a:r>
            <a:endParaRPr lang="en-US" altLang="ja-JP" sz="1400" dirty="0" smtClean="0">
              <a:solidFill>
                <a:prstClr val="black"/>
              </a:solidFill>
            </a:endParaRPr>
          </a:p>
          <a:p>
            <a:pPr algn="ctr"/>
            <a:r>
              <a:rPr lang="en-US" altLang="ja-JP" sz="1200" dirty="0" smtClean="0">
                <a:solidFill>
                  <a:prstClr val="black"/>
                </a:solidFill>
              </a:rPr>
              <a:t>※</a:t>
            </a:r>
            <a:r>
              <a:rPr lang="ja-JP" altLang="en-US" sz="1200" dirty="0" smtClean="0">
                <a:solidFill>
                  <a:prstClr val="black"/>
                </a:solidFill>
              </a:rPr>
              <a:t>通所介護の情報に追加</a:t>
            </a:r>
            <a:endParaRPr lang="ja-JP" altLang="en-US" sz="1200" dirty="0">
              <a:solidFill>
                <a:prstClr val="black"/>
              </a:solidFill>
            </a:endParaRPr>
          </a:p>
        </p:txBody>
      </p:sp>
      <p:sp>
        <p:nvSpPr>
          <p:cNvPr id="2" name="正方形/長方形 1"/>
          <p:cNvSpPr/>
          <p:nvPr/>
        </p:nvSpPr>
        <p:spPr>
          <a:xfrm>
            <a:off x="118289" y="3131469"/>
            <a:ext cx="3354373" cy="425869"/>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kumimoji="1" lang="ja-JP" altLang="en-US" dirty="0" smtClean="0"/>
              <a:t>新たに国民に情報発信</a:t>
            </a:r>
            <a:endParaRPr kumimoji="1" lang="ja-JP" altLang="en-US" dirty="0"/>
          </a:p>
        </p:txBody>
      </p:sp>
      <p:sp>
        <p:nvSpPr>
          <p:cNvPr id="82" name="正方形/長方形 81"/>
          <p:cNvSpPr/>
          <p:nvPr/>
        </p:nvSpPr>
        <p:spPr>
          <a:xfrm>
            <a:off x="165816" y="5631502"/>
            <a:ext cx="3744416" cy="425869"/>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ja-JP" altLang="en-US" dirty="0"/>
              <a:t>人材確保の観点から活用を促進</a:t>
            </a:r>
          </a:p>
        </p:txBody>
      </p:sp>
      <p:sp>
        <p:nvSpPr>
          <p:cNvPr id="10" name="右矢印 9"/>
          <p:cNvSpPr/>
          <p:nvPr/>
        </p:nvSpPr>
        <p:spPr>
          <a:xfrm>
            <a:off x="3432552" y="3675937"/>
            <a:ext cx="1208432" cy="1086285"/>
          </a:xfrm>
          <a:prstGeom prst="rightArrow">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25</a:t>
            </a:r>
            <a:endParaRPr lang="ja-JP" altLang="en-US" sz="1800" b="1" dirty="0">
              <a:solidFill>
                <a:prstClr val="black"/>
              </a:solidFill>
              <a:latin typeface="+mn-ea"/>
            </a:endParaRPr>
          </a:p>
        </p:txBody>
      </p:sp>
    </p:spTree>
    <p:extLst>
      <p:ext uri="{BB962C8B-B14F-4D97-AF65-F5344CB8AC3E}">
        <p14:creationId xmlns:p14="http://schemas.microsoft.com/office/powerpoint/2010/main" val="939207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22" y="1988840"/>
            <a:ext cx="8915400" cy="1143000"/>
          </a:xfrm>
        </p:spPr>
        <p:style>
          <a:lnRef idx="3">
            <a:schemeClr val="lt1"/>
          </a:lnRef>
          <a:fillRef idx="1">
            <a:schemeClr val="accent1"/>
          </a:fillRef>
          <a:effectRef idx="1">
            <a:schemeClr val="accent1"/>
          </a:effectRef>
          <a:fontRef idx="minor">
            <a:schemeClr val="lt1"/>
          </a:fontRef>
        </p:style>
        <p:txBody>
          <a:bodyPr/>
          <a:lstStyle/>
          <a:p>
            <a:r>
              <a:rPr kumimoji="1" lang="ja-JP" altLang="en-US" dirty="0" smtClean="0"/>
              <a:t>予防給付の見直し</a:t>
            </a:r>
            <a:endParaRPr kumimoji="1" lang="ja-JP" altLang="en-US" dirty="0"/>
          </a:p>
        </p:txBody>
      </p:sp>
      <p:sp>
        <p:nvSpPr>
          <p:cNvPr id="6" name="テキスト ボックス 5"/>
          <p:cNvSpPr txBox="1"/>
          <p:nvPr/>
        </p:nvSpPr>
        <p:spPr>
          <a:xfrm>
            <a:off x="920552" y="3631185"/>
            <a:ext cx="8335416" cy="923330"/>
          </a:xfrm>
          <a:prstGeom prst="rect">
            <a:avLst/>
          </a:prstGeom>
          <a:noFill/>
        </p:spPr>
        <p:txBody>
          <a:bodyPr wrap="square" rtlCol="0">
            <a:spAutoFit/>
          </a:bodyPr>
          <a:lstStyle/>
          <a:p>
            <a:r>
              <a:rPr kumimoji="1" lang="ja-JP" altLang="en-US" dirty="0" smtClean="0"/>
              <a:t>地域の実情に応じたサービスの多様化を通じた生活支援・介護予防の体制を強化。</a:t>
            </a:r>
            <a:endParaRPr kumimoji="1" lang="en-US" altLang="ja-JP" dirty="0" smtClean="0"/>
          </a:p>
          <a:p>
            <a:r>
              <a:rPr kumimoji="1" lang="ja-JP" altLang="en-US" dirty="0" smtClean="0"/>
              <a:t>併せて、高齢者の社会参加・介護予防の推進、効率的な事業実施を推進し、結果としての費用の効率化を同時に目指す。</a:t>
            </a:r>
            <a:endParaRPr kumimoji="1" lang="ja-JP" altLang="en-US" dirty="0"/>
          </a:p>
        </p:txBody>
      </p:sp>
    </p:spTree>
    <p:extLst>
      <p:ext uri="{BB962C8B-B14F-4D97-AF65-F5344CB8AC3E}">
        <p14:creationId xmlns:p14="http://schemas.microsoft.com/office/powerpoint/2010/main" val="224640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733" y="421840"/>
            <a:ext cx="9756000" cy="1404000"/>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2736288595"/>
              </p:ext>
            </p:extLst>
          </p:nvPr>
        </p:nvGraphicFramePr>
        <p:xfrm>
          <a:off x="337090" y="891142"/>
          <a:ext cx="9080501" cy="856080"/>
        </p:xfrm>
        <a:graphic>
          <a:graphicData uri="http://schemas.openxmlformats.org/drawingml/2006/table">
            <a:tbl>
              <a:tblPr firstRow="1" bandRow="1">
                <a:tableStyleId>{5940675A-B579-460E-94D1-54222C63F5DA}</a:tableStyleId>
              </a:tblPr>
              <a:tblGrid>
                <a:gridCol w="2743797"/>
                <a:gridCol w="1584176"/>
                <a:gridCol w="1584176"/>
                <a:gridCol w="1584176"/>
                <a:gridCol w="1584176"/>
              </a:tblGrid>
              <a:tr h="160719">
                <a:tc>
                  <a:txBody>
                    <a:bodyPr/>
                    <a:lstStyle/>
                    <a:p>
                      <a:pPr algn="ct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2012</a:t>
                      </a:r>
                      <a:r>
                        <a:rPr kumimoji="1" lang="ja-JP" altLang="en-US" sz="1400" baseline="0" dirty="0" smtClean="0">
                          <a:latin typeface="+mn-lt"/>
                          <a:ea typeface="+mn-ea"/>
                        </a:rPr>
                        <a:t>年８月</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2025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2055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latin typeface="+mn-lt"/>
                          <a:ea typeface="+mn-ea"/>
                        </a:rPr>
                        <a:t>65</a:t>
                      </a:r>
                      <a:r>
                        <a:rPr kumimoji="1" lang="ja-JP" altLang="en-US" sz="1400" baseline="0" dirty="0" smtClean="0">
                          <a:latin typeface="+mn-lt"/>
                          <a:ea typeface="+mn-ea"/>
                        </a:rPr>
                        <a:t>歳以上高齢者人口（割合）</a:t>
                      </a:r>
                    </a:p>
                  </a:txBody>
                  <a:tcPr marL="99061" marR="99061" marT="36000" marB="36000"/>
                </a:tc>
                <a:tc>
                  <a:txBody>
                    <a:bodyPr/>
                    <a:lstStyle/>
                    <a:p>
                      <a:pPr algn="ctr"/>
                      <a:r>
                        <a:rPr kumimoji="1" lang="en-US" altLang="ja-JP" sz="1400" spc="-150" baseline="0" dirty="0" smtClean="0">
                          <a:latin typeface="+mn-lt"/>
                          <a:ea typeface="+mn-ea"/>
                        </a:rPr>
                        <a:t>3,058</a:t>
                      </a:r>
                      <a:r>
                        <a:rPr kumimoji="1" lang="ja-JP" altLang="en-US" sz="1400" spc="-150" baseline="0" dirty="0" smtClean="0">
                          <a:latin typeface="+mn-lt"/>
                          <a:ea typeface="+mn-ea"/>
                        </a:rPr>
                        <a:t>万人（</a:t>
                      </a:r>
                      <a:r>
                        <a:rPr kumimoji="1" lang="en-US" altLang="ja-JP" sz="1400" spc="-150" baseline="0" dirty="0" smtClean="0">
                          <a:latin typeface="+mn-lt"/>
                          <a:ea typeface="+mn-ea"/>
                        </a:rPr>
                        <a:t>24.0%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3,395</a:t>
                      </a:r>
                      <a:r>
                        <a:rPr kumimoji="1" lang="ja-JP" altLang="en-US" sz="1400" spc="-150" baseline="0" dirty="0" smtClean="0">
                          <a:latin typeface="+mn-lt"/>
                          <a:ea typeface="+mn-ea"/>
                        </a:rPr>
                        <a:t>万人（</a:t>
                      </a:r>
                      <a:r>
                        <a:rPr kumimoji="1" lang="en-US" altLang="ja-JP" sz="1400" spc="-150" baseline="0" dirty="0" smtClean="0">
                          <a:latin typeface="+mn-lt"/>
                          <a:ea typeface="+mn-ea"/>
                        </a:rPr>
                        <a:t>26.8%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solidFill>
                            <a:schemeClr val="tx1"/>
                          </a:solidFill>
                          <a:latin typeface="+mn-lt"/>
                          <a:ea typeface="+mn-ea"/>
                        </a:rPr>
                        <a:t>3,657</a:t>
                      </a:r>
                      <a:r>
                        <a:rPr kumimoji="1" lang="ja-JP" altLang="en-US" sz="1400" spc="-150" baseline="0" dirty="0" smtClean="0">
                          <a:solidFill>
                            <a:schemeClr val="tx1"/>
                          </a:solidFill>
                          <a:latin typeface="+mn-lt"/>
                          <a:ea typeface="+mn-ea"/>
                        </a:rPr>
                        <a:t>万人</a:t>
                      </a:r>
                      <a:r>
                        <a:rPr kumimoji="1" lang="ja-JP" altLang="en-US" sz="1400" spc="-150" baseline="0" dirty="0" smtClean="0">
                          <a:latin typeface="+mn-lt"/>
                          <a:ea typeface="+mn-ea"/>
                        </a:rPr>
                        <a:t>（</a:t>
                      </a:r>
                      <a:r>
                        <a:rPr kumimoji="1" lang="en-US" altLang="ja-JP" sz="1400" spc="-150" baseline="0" dirty="0" smtClean="0">
                          <a:latin typeface="+mn-lt"/>
                          <a:ea typeface="+mn-ea"/>
                        </a:rPr>
                        <a:t>30.3%</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3,626</a:t>
                      </a:r>
                      <a:r>
                        <a:rPr kumimoji="1" lang="ja-JP" altLang="en-US" sz="1400" spc="-150" baseline="0" dirty="0" smtClean="0">
                          <a:latin typeface="+mn-lt"/>
                          <a:ea typeface="+mn-ea"/>
                        </a:rPr>
                        <a:t>万人（</a:t>
                      </a:r>
                      <a:r>
                        <a:rPr kumimoji="1" lang="en-US" altLang="ja-JP" sz="1400" spc="-150" baseline="0" dirty="0" smtClean="0">
                          <a:latin typeface="+mn-lt"/>
                          <a:ea typeface="+mn-ea"/>
                        </a:rPr>
                        <a:t>39.4%</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r h="171668">
                <a:tc>
                  <a:txBody>
                    <a:bodyPr/>
                    <a:lstStyle/>
                    <a:p>
                      <a:pPr algn="ctr"/>
                      <a:r>
                        <a:rPr kumimoji="1" lang="en-US" altLang="ja-JP" sz="1400" baseline="0" dirty="0" smtClean="0">
                          <a:latin typeface="+mn-lt"/>
                          <a:ea typeface="+mn-ea"/>
                        </a:rPr>
                        <a:t>75</a:t>
                      </a:r>
                      <a:r>
                        <a:rPr kumimoji="1" lang="ja-JP" altLang="en-US" sz="1400" baseline="0" dirty="0" smtClean="0">
                          <a:latin typeface="+mn-lt"/>
                          <a:ea typeface="+mn-ea"/>
                        </a:rPr>
                        <a:t>歳以上高齢者人口（割合）</a:t>
                      </a:r>
                      <a:endParaRPr kumimoji="1" lang="ja-JP" altLang="en-US" sz="1400" baseline="0" dirty="0">
                        <a:latin typeface="+mn-lt"/>
                        <a:ea typeface="+mn-ea"/>
                      </a:endParaRPr>
                    </a:p>
                  </a:txBody>
                  <a:tcPr marL="99061" marR="99061" marT="36000" marB="36000"/>
                </a:tc>
                <a:tc>
                  <a:txBody>
                    <a:bodyPr/>
                    <a:lstStyle/>
                    <a:p>
                      <a:pPr algn="ctr"/>
                      <a:r>
                        <a:rPr kumimoji="1" lang="en-US" altLang="ja-JP" sz="1400" spc="-150" baseline="0" dirty="0" smtClean="0">
                          <a:latin typeface="+mn-lt"/>
                          <a:ea typeface="+mn-ea"/>
                        </a:rPr>
                        <a:t>1,511</a:t>
                      </a:r>
                      <a:r>
                        <a:rPr kumimoji="1" lang="ja-JP" altLang="en-US" sz="1400" spc="-150" baseline="0" dirty="0" smtClean="0">
                          <a:latin typeface="+mn-lt"/>
                          <a:ea typeface="+mn-ea"/>
                        </a:rPr>
                        <a:t>万人（</a:t>
                      </a:r>
                      <a:r>
                        <a:rPr kumimoji="1" lang="en-US" altLang="ja-JP" sz="1400" spc="-150" baseline="0" dirty="0" smtClean="0">
                          <a:latin typeface="+mn-lt"/>
                          <a:ea typeface="+mn-ea"/>
                        </a:rPr>
                        <a:t>11.8%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1,646</a:t>
                      </a:r>
                      <a:r>
                        <a:rPr kumimoji="1" lang="ja-JP" altLang="en-US" sz="1400" spc="-150" baseline="0" dirty="0" smtClean="0">
                          <a:latin typeface="+mn-lt"/>
                          <a:ea typeface="+mn-ea"/>
                        </a:rPr>
                        <a:t>万人（</a:t>
                      </a:r>
                      <a:r>
                        <a:rPr kumimoji="1" lang="en-US" altLang="ja-JP" sz="1400" spc="-150" baseline="0" dirty="0" smtClean="0">
                          <a:latin typeface="+mn-lt"/>
                          <a:ea typeface="+mn-ea"/>
                        </a:rPr>
                        <a:t>13.0%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2,179</a:t>
                      </a:r>
                      <a:r>
                        <a:rPr kumimoji="1" lang="ja-JP" altLang="en-US" sz="1400" spc="-150" baseline="0" dirty="0" smtClean="0">
                          <a:latin typeface="+mn-lt"/>
                          <a:ea typeface="+mn-ea"/>
                        </a:rPr>
                        <a:t>万人（</a:t>
                      </a:r>
                      <a:r>
                        <a:rPr kumimoji="1" lang="en-US" altLang="ja-JP" sz="1400" spc="-150" baseline="0" dirty="0" smtClean="0">
                          <a:latin typeface="+mn-lt"/>
                          <a:ea typeface="+mn-ea"/>
                        </a:rPr>
                        <a:t>18.1%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2,401</a:t>
                      </a:r>
                      <a:r>
                        <a:rPr kumimoji="1" lang="ja-JP" altLang="en-US" sz="1400" spc="-150" baseline="0" dirty="0" smtClean="0">
                          <a:latin typeface="+mn-lt"/>
                          <a:ea typeface="+mn-ea"/>
                        </a:rPr>
                        <a:t>万人（</a:t>
                      </a:r>
                      <a:r>
                        <a:rPr kumimoji="1" lang="en-US" altLang="ja-JP" sz="1400" spc="-150" baseline="0" dirty="0" smtClean="0">
                          <a:latin typeface="+mn-lt"/>
                          <a:ea typeface="+mn-ea"/>
                        </a:rPr>
                        <a:t>26.1%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bl>
          </a:graphicData>
        </a:graphic>
      </p:graphicFrame>
      <p:sp>
        <p:nvSpPr>
          <p:cNvPr id="8" name="正方形/長方形 7"/>
          <p:cNvSpPr/>
          <p:nvPr/>
        </p:nvSpPr>
        <p:spPr>
          <a:xfrm>
            <a:off x="88760" y="1909938"/>
            <a:ext cx="4515422" cy="3135264"/>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歳以上高齢者のうち、「認知症高齢者の日常</a:t>
            </a:r>
            <a:r>
              <a:rPr lang="ja-JP" altLang="en-US" sz="1400" b="1" dirty="0" smtClean="0">
                <a:solidFill>
                  <a:prstClr val="black"/>
                </a:solidFill>
              </a:rPr>
              <a:t>生活　　自立度</a:t>
            </a:r>
            <a:r>
              <a:rPr lang="ja-JP" altLang="en-US" sz="1400" b="1" dirty="0">
                <a:solidFill>
                  <a:prstClr val="black"/>
                </a:solidFill>
              </a:rPr>
              <a:t>」</a:t>
            </a:r>
            <a:r>
              <a:rPr lang="en-US" altLang="ja-JP" sz="1400" b="1" dirty="0">
                <a:solidFill>
                  <a:prstClr val="black"/>
                </a:solidFill>
              </a:rPr>
              <a:t>Ⅱ</a:t>
            </a:r>
            <a:r>
              <a:rPr lang="ja-JP" altLang="en-US" sz="1400" b="1" dirty="0">
                <a:solidFill>
                  <a:prstClr val="black"/>
                </a:solidFill>
              </a:rPr>
              <a:t>以上の高齢者が増加していく。</a:t>
            </a:r>
          </a:p>
        </p:txBody>
      </p:sp>
      <p:sp>
        <p:nvSpPr>
          <p:cNvPr id="10" name="正方形/長方形 9"/>
          <p:cNvSpPr/>
          <p:nvPr/>
        </p:nvSpPr>
        <p:spPr>
          <a:xfrm>
            <a:off x="4616332" y="1909938"/>
            <a:ext cx="5220001" cy="3135264"/>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a:defRPr/>
            </a:pPr>
            <a:endParaRPr lang="ja-JP" altLang="en-US" sz="1600" b="1" dirty="0">
              <a:solidFill>
                <a:prstClr val="black"/>
              </a:solidFill>
            </a:endParaRPr>
          </a:p>
        </p:txBody>
      </p:sp>
      <p:sp>
        <p:nvSpPr>
          <p:cNvPr id="14" name="正方形/長方形 13"/>
          <p:cNvSpPr/>
          <p:nvPr/>
        </p:nvSpPr>
        <p:spPr>
          <a:xfrm>
            <a:off x="95398" y="5092440"/>
            <a:ext cx="9756000" cy="1692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a:defRPr/>
            </a:pPr>
            <a:r>
              <a:rPr lang="ja-JP" altLang="en-US" sz="1400" b="1" dirty="0" smtClean="0">
                <a:solidFill>
                  <a:prstClr val="black"/>
                </a:solidFill>
              </a:rPr>
              <a:t>　は異なるため、各地域の特性に応じた対応が必要。</a:t>
            </a:r>
            <a:endParaRPr lang="ja-JP" altLang="en-US" sz="1400" b="1" dirty="0">
              <a:solidFill>
                <a:prstClr val="black"/>
              </a:solidFill>
            </a:endParaRPr>
          </a:p>
        </p:txBody>
      </p:sp>
      <p:sp>
        <p:nvSpPr>
          <p:cNvPr id="2109" name="テキスト ボックス 17"/>
          <p:cNvSpPr txBox="1">
            <a:spLocks noChangeArrowheads="1"/>
          </p:cNvSpPr>
          <p:nvPr/>
        </p:nvSpPr>
        <p:spPr bwMode="auto">
          <a:xfrm>
            <a:off x="90622" y="2487192"/>
            <a:ext cx="829192" cy="230187"/>
          </a:xfrm>
          <a:prstGeom prst="rect">
            <a:avLst/>
          </a:prstGeom>
          <a:noFill/>
          <a:ln w="9525">
            <a:noFill/>
            <a:miter lim="800000"/>
            <a:headEnd/>
            <a:tailEnd/>
          </a:ln>
        </p:spPr>
        <p:txBody>
          <a:bodyPr lIns="91263" tIns="45631" rIns="91263" bIns="45631">
            <a:spAutoFit/>
          </a:bodyPr>
          <a:lstStyle/>
          <a:p>
            <a:r>
              <a:rPr lang="ja-JP" altLang="en-US" sz="900" dirty="0">
                <a:solidFill>
                  <a:prstClr val="black"/>
                </a:solidFill>
                <a:latin typeface="Arial" charset="0"/>
              </a:rPr>
              <a:t>（万人）</a:t>
            </a:r>
          </a:p>
        </p:txBody>
      </p:sp>
      <p:sp>
        <p:nvSpPr>
          <p:cNvPr id="2111" name="テキスト ボックス 24"/>
          <p:cNvSpPr txBox="1">
            <a:spLocks noChangeArrowheads="1"/>
          </p:cNvSpPr>
          <p:nvPr/>
        </p:nvSpPr>
        <p:spPr bwMode="auto">
          <a:xfrm>
            <a:off x="4964093" y="2210270"/>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2" name="テキスト ボックス 25"/>
          <p:cNvSpPr txBox="1">
            <a:spLocks noChangeArrowheads="1"/>
          </p:cNvSpPr>
          <p:nvPr/>
        </p:nvSpPr>
        <p:spPr bwMode="auto">
          <a:xfrm>
            <a:off x="798034" y="2457829"/>
            <a:ext cx="3482925" cy="461485"/>
          </a:xfrm>
          <a:prstGeom prst="rect">
            <a:avLst/>
          </a:prstGeom>
          <a:noFill/>
          <a:ln w="9525">
            <a:noFill/>
            <a:miter lim="800000"/>
            <a:headEnd/>
            <a:tailEnd/>
          </a:ln>
        </p:spPr>
        <p:txBody>
          <a:bodyPr lIns="91263" tIns="45631" rIns="91263" bIns="45631">
            <a:spAutoFit/>
          </a:bodyPr>
          <a:lstStyle/>
          <a:p>
            <a:r>
              <a:rPr lang="ja-JP" altLang="en-US" sz="1200" b="1" dirty="0">
                <a:solidFill>
                  <a:prstClr val="black"/>
                </a:solidFill>
                <a:latin typeface="Arial" charset="0"/>
              </a:rPr>
              <a:t>「認知症高齢者の日常生活自立度」</a:t>
            </a:r>
            <a:r>
              <a:rPr lang="en-US" altLang="ja-JP" sz="1200" b="1" dirty="0">
                <a:solidFill>
                  <a:prstClr val="black"/>
                </a:solidFill>
                <a:latin typeface="Arial" charset="0"/>
              </a:rPr>
              <a:t>Ⅱ</a:t>
            </a:r>
            <a:r>
              <a:rPr lang="ja-JP" altLang="en-US" sz="1200" b="1" dirty="0">
                <a:solidFill>
                  <a:prstClr val="black"/>
                </a:solidFill>
                <a:latin typeface="Arial" charset="0"/>
              </a:rPr>
              <a:t>以上の高齢者数の推計（括弧内は</a:t>
            </a:r>
            <a:r>
              <a:rPr lang="en-US" altLang="ja-JP" sz="1200" b="1" dirty="0">
                <a:solidFill>
                  <a:prstClr val="black"/>
                </a:solidFill>
                <a:latin typeface="Arial" charset="0"/>
              </a:rPr>
              <a:t>65</a:t>
            </a:r>
            <a:r>
              <a:rPr lang="ja-JP" altLang="en-US" sz="1200" b="1" dirty="0">
                <a:solidFill>
                  <a:prstClr val="black"/>
                </a:solidFill>
                <a:latin typeface="Arial" charset="0"/>
              </a:rPr>
              <a:t>歳以上人口対比）</a:t>
            </a:r>
          </a:p>
        </p:txBody>
      </p:sp>
      <p:sp>
        <p:nvSpPr>
          <p:cNvPr id="2113" name="テキスト ボックス 26"/>
          <p:cNvSpPr txBox="1">
            <a:spLocks noChangeArrowheads="1"/>
          </p:cNvSpPr>
          <p:nvPr/>
        </p:nvSpPr>
        <p:spPr bwMode="auto">
          <a:xfrm>
            <a:off x="5660336" y="2199232"/>
            <a:ext cx="4101654" cy="430707"/>
          </a:xfrm>
          <a:prstGeom prst="rect">
            <a:avLst/>
          </a:prstGeom>
          <a:noFill/>
          <a:ln w="9525">
            <a:noFill/>
            <a:miter lim="800000"/>
            <a:headEnd/>
            <a:tailEnd/>
          </a:ln>
        </p:spPr>
        <p:txBody>
          <a:bodyPr lIns="91263" tIns="45631" rIns="91263" bIns="45631">
            <a:spAutoFit/>
          </a:bodyPr>
          <a:lstStyle/>
          <a:p>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endParaRPr lang="ja-JP" altLang="en-US" sz="1100" b="1" dirty="0">
              <a:solidFill>
                <a:prstClr val="black"/>
              </a:solidFill>
              <a:latin typeface="Arial" charset="0"/>
            </a:endParaRPr>
          </a:p>
        </p:txBody>
      </p:sp>
      <p:graphicFrame>
        <p:nvGraphicFramePr>
          <p:cNvPr id="17" name="グラフ 16"/>
          <p:cNvGraphicFramePr/>
          <p:nvPr/>
        </p:nvGraphicFramePr>
        <p:xfrm>
          <a:off x="262316" y="2722921"/>
          <a:ext cx="4330959" cy="229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表 19"/>
          <p:cNvGraphicFramePr>
            <a:graphicFrameLocks noGrp="1"/>
          </p:cNvGraphicFramePr>
          <p:nvPr>
            <p:extLst>
              <p:ext uri="{D42A27DB-BD31-4B8C-83A1-F6EECF244321}">
                <p14:modId xmlns:p14="http://schemas.microsoft.com/office/powerpoint/2010/main" val="532487525"/>
              </p:ext>
            </p:extLst>
          </p:nvPr>
        </p:nvGraphicFramePr>
        <p:xfrm>
          <a:off x="200778" y="5599636"/>
          <a:ext cx="9433050" cy="1114441"/>
        </p:xfrm>
        <a:graphic>
          <a:graphicData uri="http://schemas.openxmlformats.org/drawingml/2006/table">
            <a:tbl>
              <a:tblPr/>
              <a:tblGrid>
                <a:gridCol w="752083"/>
                <a:gridCol w="859522"/>
                <a:gridCol w="859522"/>
                <a:gridCol w="859522"/>
                <a:gridCol w="859522"/>
                <a:gridCol w="859522"/>
                <a:gridCol w="859522"/>
                <a:gridCol w="229001"/>
                <a:gridCol w="787895"/>
                <a:gridCol w="787895"/>
                <a:gridCol w="787895"/>
                <a:gridCol w="931149"/>
              </a:tblGrid>
              <a:tr h="198913">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島根県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8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2010</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58.9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8.2%</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56.3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8.8%</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84.3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66.0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123.4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9.4%</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25.4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14.9%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1419.4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2.00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1.92</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1.81</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1.77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1.60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13.7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22.1%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1.53</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057619" y="2199232"/>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val="179678743"/>
              </p:ext>
            </p:extLst>
          </p:nvPr>
        </p:nvGraphicFramePr>
        <p:xfrm>
          <a:off x="4953000" y="2341984"/>
          <a:ext cx="46840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592970" y="1909937"/>
            <a:ext cx="5313040" cy="307777"/>
          </a:xfrm>
          <a:prstGeom prst="rect">
            <a:avLst/>
          </a:prstGeom>
        </p:spPr>
        <p:txBody>
          <a:bodyPr wrap="square">
            <a:spAutoFit/>
          </a:bodyPr>
          <a:lstStyle/>
          <a:p>
            <a:pPr marL="174284" indent="-174284">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906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ＭＳ Ｐゴシック"/>
              </a:rPr>
              <a:t>今後の介護保険をとりまく状況</a:t>
            </a:r>
            <a:endParaRPr lang="ja-JP" altLang="en-US" sz="2800" dirty="0">
              <a:solidFill>
                <a:prstClr val="black"/>
              </a:solidFill>
              <a:latin typeface="ＭＳ Ｐゴシック"/>
            </a:endParaRPr>
          </a:p>
        </p:txBody>
      </p:sp>
      <p:sp>
        <p:nvSpPr>
          <p:cNvPr id="23" name="角丸四角形 22"/>
          <p:cNvSpPr/>
          <p:nvPr/>
        </p:nvSpPr>
        <p:spPr>
          <a:xfrm>
            <a:off x="6233545" y="901521"/>
            <a:ext cx="1613467" cy="885682"/>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1</a:t>
            </a:r>
            <a:endParaRPr lang="ja-JP" altLang="en-US" sz="1800" b="1" dirty="0">
              <a:solidFill>
                <a:prstClr val="black"/>
              </a:solidFill>
              <a:latin typeface="+mn-ea"/>
            </a:endParaRPr>
          </a:p>
        </p:txBody>
      </p:sp>
    </p:spTree>
    <p:extLst>
      <p:ext uri="{BB962C8B-B14F-4D97-AF65-F5344CB8AC3E}">
        <p14:creationId xmlns:p14="http://schemas.microsoft.com/office/powerpoint/2010/main" val="117208371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381" y="2852936"/>
            <a:ext cx="9806565" cy="3960440"/>
          </a:xfrm>
          <a:prstGeom prst="rect">
            <a:avLst/>
          </a:prstGeom>
          <a:noFill/>
          <a:ln w="508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3" name="正方形/長方形 2"/>
          <p:cNvSpPr/>
          <p:nvPr/>
        </p:nvSpPr>
        <p:spPr>
          <a:xfrm>
            <a:off x="218474" y="2780928"/>
            <a:ext cx="1710190" cy="360040"/>
          </a:xfrm>
          <a:prstGeom prst="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rPr>
              <a:t>介護保険制度</a:t>
            </a:r>
            <a:endParaRPr lang="ja-JP" altLang="en-US" dirty="0">
              <a:solidFill>
                <a:prstClr val="black"/>
              </a:solidFill>
            </a:endParaRPr>
          </a:p>
        </p:txBody>
      </p:sp>
      <p:grpSp>
        <p:nvGrpSpPr>
          <p:cNvPr id="4" name="グループ化 3"/>
          <p:cNvGrpSpPr/>
          <p:nvPr/>
        </p:nvGrpSpPr>
        <p:grpSpPr>
          <a:xfrm>
            <a:off x="344489" y="3234992"/>
            <a:ext cx="9347440" cy="3024417"/>
            <a:chOff x="428497" y="2452101"/>
            <a:chExt cx="9347440" cy="2015058"/>
          </a:xfrm>
        </p:grpSpPr>
        <p:sp>
          <p:nvSpPr>
            <p:cNvPr id="5" name="角丸四角形 4"/>
            <p:cNvSpPr/>
            <p:nvPr/>
          </p:nvSpPr>
          <p:spPr>
            <a:xfrm>
              <a:off x="488489" y="2452101"/>
              <a:ext cx="2341125" cy="504056"/>
            </a:xfrm>
            <a:prstGeom prst="roundRect">
              <a:avLst/>
            </a:prstGeom>
            <a:solidFill>
              <a:schemeClr val="tx2">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ＭＳ Ｐゴシック"/>
                </a:rPr>
                <a:t>介護給付</a:t>
              </a:r>
              <a:r>
                <a:rPr lang="ja-JP" altLang="en-US" sz="1400" dirty="0" smtClean="0">
                  <a:solidFill>
                    <a:prstClr val="black"/>
                  </a:solidFill>
                  <a:latin typeface="ＭＳ Ｐゴシック"/>
                </a:rPr>
                <a:t>（要介護者）</a:t>
              </a:r>
              <a:endParaRPr lang="en-US" altLang="ja-JP" sz="1400" dirty="0" smtClean="0">
                <a:solidFill>
                  <a:prstClr val="black"/>
                </a:solidFill>
                <a:latin typeface="ＭＳ Ｐゴシック"/>
              </a:endParaRPr>
            </a:p>
            <a:p>
              <a:pPr algn="ctr"/>
              <a:r>
                <a:rPr lang="ja-JP" altLang="en-US" sz="1200" dirty="0" smtClean="0">
                  <a:solidFill>
                    <a:prstClr val="black"/>
                  </a:solidFill>
                  <a:latin typeface="ＭＳ Ｐゴシック"/>
                </a:rPr>
                <a:t>約</a:t>
              </a:r>
              <a:r>
                <a:rPr lang="en-US" altLang="ja-JP" sz="1200" dirty="0" smtClean="0">
                  <a:solidFill>
                    <a:prstClr val="black"/>
                  </a:solidFill>
                  <a:latin typeface="ＭＳ Ｐゴシック"/>
                </a:rPr>
                <a:t>7</a:t>
              </a:r>
              <a:r>
                <a:rPr lang="ja-JP" altLang="en-US" sz="1200" dirty="0" smtClean="0">
                  <a:solidFill>
                    <a:prstClr val="black"/>
                  </a:solidFill>
                  <a:latin typeface="ＭＳ Ｐゴシック"/>
                </a:rPr>
                <a:t>兆</a:t>
              </a:r>
              <a:r>
                <a:rPr lang="en-US" altLang="ja-JP" sz="1200" dirty="0">
                  <a:solidFill>
                    <a:prstClr val="black"/>
                  </a:solidFill>
                  <a:latin typeface="ＭＳ Ｐゴシック"/>
                </a:rPr>
                <a:t>10</a:t>
              </a:r>
              <a:r>
                <a:rPr lang="en-US" altLang="ja-JP" sz="1200" dirty="0" smtClean="0">
                  <a:solidFill>
                    <a:prstClr val="black"/>
                  </a:solidFill>
                  <a:latin typeface="ＭＳ Ｐゴシック"/>
                </a:rPr>
                <a:t>00</a:t>
              </a:r>
              <a:r>
                <a:rPr lang="ja-JP" altLang="en-US" sz="1200" dirty="0" smtClean="0">
                  <a:solidFill>
                    <a:prstClr val="black"/>
                  </a:solidFill>
                  <a:latin typeface="ＭＳ Ｐゴシック"/>
                </a:rPr>
                <a:t>億円（平成</a:t>
              </a:r>
              <a:r>
                <a:rPr lang="en-US" altLang="ja-JP" sz="1200" dirty="0" smtClean="0">
                  <a:solidFill>
                    <a:prstClr val="black"/>
                  </a:solidFill>
                  <a:latin typeface="ＭＳ Ｐゴシック"/>
                </a:rPr>
                <a:t>23</a:t>
              </a:r>
              <a:r>
                <a:rPr lang="ja-JP" altLang="en-US" sz="1200" dirty="0" smtClean="0">
                  <a:solidFill>
                    <a:prstClr val="black"/>
                  </a:solidFill>
                  <a:latin typeface="ＭＳ Ｐゴシック"/>
                </a:rPr>
                <a:t>年度）＊</a:t>
              </a:r>
              <a:endParaRPr lang="ja-JP" altLang="en-US" sz="1200" dirty="0">
                <a:solidFill>
                  <a:prstClr val="black"/>
                </a:solidFill>
                <a:latin typeface="ＭＳ Ｐゴシック"/>
              </a:endParaRPr>
            </a:p>
          </p:txBody>
        </p:sp>
        <p:sp>
          <p:nvSpPr>
            <p:cNvPr id="6" name="角丸四角形 5"/>
            <p:cNvSpPr/>
            <p:nvPr/>
          </p:nvSpPr>
          <p:spPr>
            <a:xfrm>
              <a:off x="3372874" y="2452101"/>
              <a:ext cx="2088232" cy="504056"/>
            </a:xfrm>
            <a:prstGeom prst="roundRe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ＭＳ Ｐゴシック"/>
                </a:rPr>
                <a:t>予防給付</a:t>
              </a:r>
              <a:r>
                <a:rPr lang="ja-JP" altLang="en-US" sz="1400" dirty="0" smtClean="0">
                  <a:solidFill>
                    <a:prstClr val="black"/>
                  </a:solidFill>
                  <a:latin typeface="ＭＳ Ｐゴシック"/>
                </a:rPr>
                <a:t>（要支援者）</a:t>
              </a:r>
              <a:endParaRPr lang="en-US" altLang="ja-JP" sz="1400" dirty="0" smtClean="0">
                <a:solidFill>
                  <a:prstClr val="black"/>
                </a:solidFill>
                <a:latin typeface="ＭＳ Ｐゴシック"/>
              </a:endParaRPr>
            </a:p>
            <a:p>
              <a:pPr algn="ctr"/>
              <a:r>
                <a:rPr lang="ja-JP" altLang="en-US" sz="1200" dirty="0" smtClean="0">
                  <a:solidFill>
                    <a:prstClr val="black"/>
                  </a:solidFill>
                  <a:latin typeface="ＭＳ Ｐゴシック"/>
                </a:rPr>
                <a:t>約</a:t>
              </a:r>
              <a:r>
                <a:rPr lang="en-US" altLang="ja-JP" sz="1200" dirty="0" smtClean="0">
                  <a:solidFill>
                    <a:prstClr val="black"/>
                  </a:solidFill>
                  <a:latin typeface="ＭＳ Ｐゴシック"/>
                </a:rPr>
                <a:t>4100</a:t>
              </a:r>
              <a:r>
                <a:rPr lang="ja-JP" altLang="en-US" sz="1200" dirty="0" smtClean="0">
                  <a:solidFill>
                    <a:prstClr val="black"/>
                  </a:solidFill>
                  <a:latin typeface="ＭＳ Ｐゴシック"/>
                </a:rPr>
                <a:t>億円（平成</a:t>
              </a:r>
              <a:r>
                <a:rPr lang="en-US" altLang="ja-JP" sz="1200" dirty="0" smtClean="0">
                  <a:solidFill>
                    <a:prstClr val="black"/>
                  </a:solidFill>
                  <a:latin typeface="ＭＳ Ｐゴシック"/>
                </a:rPr>
                <a:t>23</a:t>
              </a:r>
              <a:r>
                <a:rPr lang="ja-JP" altLang="en-US" sz="1200" dirty="0" smtClean="0">
                  <a:solidFill>
                    <a:prstClr val="black"/>
                  </a:solidFill>
                  <a:latin typeface="ＭＳ Ｐゴシック"/>
                </a:rPr>
                <a:t>年度）＊</a:t>
              </a:r>
              <a:endParaRPr lang="ja-JP" altLang="en-US" sz="1400" dirty="0">
                <a:solidFill>
                  <a:prstClr val="black"/>
                </a:solidFill>
                <a:latin typeface="ＭＳ Ｐゴシック"/>
              </a:endParaRPr>
            </a:p>
          </p:txBody>
        </p:sp>
        <p:sp>
          <p:nvSpPr>
            <p:cNvPr id="7" name="角丸四角形 6"/>
            <p:cNvSpPr/>
            <p:nvPr/>
          </p:nvSpPr>
          <p:spPr>
            <a:xfrm>
              <a:off x="6732225" y="2452101"/>
              <a:ext cx="2036305" cy="504056"/>
            </a:xfrm>
            <a:prstGeom prst="round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latin typeface="ＭＳ Ｐゴシック"/>
                </a:rPr>
                <a:t>地域支援事業</a:t>
              </a:r>
              <a:endParaRPr lang="en-US" altLang="ja-JP" b="1" dirty="0" smtClean="0">
                <a:solidFill>
                  <a:prstClr val="black"/>
                </a:solidFill>
                <a:latin typeface="ＭＳ Ｐゴシック"/>
              </a:endParaRPr>
            </a:p>
            <a:p>
              <a:pPr algn="ctr"/>
              <a:r>
                <a:rPr lang="ja-JP" altLang="en-US" sz="1200" dirty="0" smtClean="0">
                  <a:solidFill>
                    <a:prstClr val="black"/>
                  </a:solidFill>
                  <a:latin typeface="ＭＳ Ｐゴシック"/>
                </a:rPr>
                <a:t>約</a:t>
              </a:r>
              <a:r>
                <a:rPr lang="en-US" altLang="ja-JP" sz="1200" dirty="0" smtClean="0">
                  <a:solidFill>
                    <a:prstClr val="black"/>
                  </a:solidFill>
                  <a:latin typeface="ＭＳ Ｐゴシック"/>
                </a:rPr>
                <a:t>1570</a:t>
              </a:r>
              <a:r>
                <a:rPr lang="ja-JP" altLang="en-US" sz="1200" dirty="0" smtClean="0">
                  <a:solidFill>
                    <a:prstClr val="black"/>
                  </a:solidFill>
                  <a:latin typeface="ＭＳ Ｐゴシック"/>
                </a:rPr>
                <a:t>億円（平成</a:t>
              </a:r>
              <a:r>
                <a:rPr lang="en-US" altLang="ja-JP" sz="1200" dirty="0" smtClean="0">
                  <a:solidFill>
                    <a:prstClr val="black"/>
                  </a:solidFill>
                  <a:latin typeface="ＭＳ Ｐゴシック"/>
                </a:rPr>
                <a:t>23</a:t>
              </a:r>
              <a:r>
                <a:rPr lang="ja-JP" altLang="en-US" sz="1200" dirty="0" smtClean="0">
                  <a:solidFill>
                    <a:prstClr val="black"/>
                  </a:solidFill>
                  <a:latin typeface="ＭＳ Ｐゴシック"/>
                </a:rPr>
                <a:t>年度）</a:t>
              </a:r>
              <a:endParaRPr lang="ja-JP" altLang="en-US" sz="1200" dirty="0">
                <a:solidFill>
                  <a:prstClr val="black"/>
                </a:solidFill>
                <a:latin typeface="ＭＳ Ｐゴシック"/>
              </a:endParaRPr>
            </a:p>
          </p:txBody>
        </p:sp>
        <p:sp>
          <p:nvSpPr>
            <p:cNvPr id="8" name="正方形/長方形 7"/>
            <p:cNvSpPr/>
            <p:nvPr/>
          </p:nvSpPr>
          <p:spPr>
            <a:xfrm>
              <a:off x="428497" y="3006242"/>
              <a:ext cx="2427038" cy="11428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u="sng" dirty="0" smtClean="0">
                  <a:solidFill>
                    <a:prstClr val="black"/>
                  </a:solidFill>
                </a:rPr>
                <a:t>個別給付</a:t>
              </a:r>
              <a:endParaRPr lang="en-US" altLang="ja-JP" sz="1600" u="sng" dirty="0" smtClean="0">
                <a:solidFill>
                  <a:prstClr val="black"/>
                </a:solidFill>
              </a:endParaRPr>
            </a:p>
            <a:p>
              <a:pPr algn="ctr"/>
              <a:endParaRPr lang="en-US" altLang="ja-JP" sz="500" dirty="0" smtClean="0">
                <a:solidFill>
                  <a:prstClr val="black"/>
                </a:solidFill>
              </a:endParaRPr>
            </a:p>
            <a:p>
              <a:r>
                <a:rPr lang="ja-JP" altLang="en-US" sz="1200" dirty="0" smtClean="0">
                  <a:solidFill>
                    <a:prstClr val="black"/>
                  </a:solidFill>
                </a:rPr>
                <a:t>◆法定のサービス類型</a:t>
              </a:r>
              <a:endParaRPr lang="en-US" altLang="ja-JP" sz="1200" dirty="0" smtClean="0">
                <a:solidFill>
                  <a:prstClr val="black"/>
                </a:solidFill>
              </a:endParaRPr>
            </a:p>
            <a:p>
              <a:pPr marL="363538" indent="-363538"/>
              <a:r>
                <a:rPr lang="ja-JP" altLang="en-US" sz="1100" dirty="0" smtClean="0">
                  <a:solidFill>
                    <a:prstClr val="black"/>
                  </a:solidFill>
                </a:rPr>
                <a:t>　　</a:t>
              </a:r>
              <a:r>
                <a:rPr lang="ja-JP" altLang="en-US" sz="1200" dirty="0" smtClean="0">
                  <a:solidFill>
                    <a:prstClr val="black"/>
                  </a:solidFill>
                </a:rPr>
                <a:t>（特養・訪問介護・通所介護等）</a:t>
              </a:r>
              <a:endParaRPr lang="en-US" altLang="ja-JP" sz="1200" dirty="0" smtClean="0">
                <a:solidFill>
                  <a:prstClr val="black"/>
                </a:solidFill>
              </a:endParaRPr>
            </a:p>
            <a:p>
              <a:endParaRPr lang="en-US" altLang="ja-JP" sz="500" dirty="0" smtClean="0">
                <a:solidFill>
                  <a:prstClr val="black"/>
                </a:solidFill>
              </a:endParaRPr>
            </a:p>
            <a:p>
              <a:r>
                <a:rPr lang="ja-JP" altLang="en-US" sz="1200" dirty="0" smtClean="0">
                  <a:solidFill>
                    <a:prstClr val="black"/>
                  </a:solidFill>
                </a:rPr>
                <a:t>◆全国一律の人員基準・運営基準</a:t>
              </a:r>
              <a:endParaRPr lang="ja-JP" altLang="en-US" sz="1200" dirty="0">
                <a:solidFill>
                  <a:prstClr val="black"/>
                </a:solidFill>
              </a:endParaRPr>
            </a:p>
          </p:txBody>
        </p:sp>
        <p:sp>
          <p:nvSpPr>
            <p:cNvPr id="9" name="正方形/長方形 8"/>
            <p:cNvSpPr/>
            <p:nvPr/>
          </p:nvSpPr>
          <p:spPr>
            <a:xfrm>
              <a:off x="3152800" y="2999826"/>
              <a:ext cx="2466274" cy="1149253"/>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u="sng" dirty="0" smtClean="0">
                  <a:solidFill>
                    <a:prstClr val="black"/>
                  </a:solidFill>
                </a:rPr>
                <a:t>個別給付</a:t>
              </a:r>
              <a:endParaRPr lang="en-US" altLang="ja-JP" sz="1600" u="sng" dirty="0" smtClean="0">
                <a:solidFill>
                  <a:prstClr val="black"/>
                </a:solidFill>
              </a:endParaRPr>
            </a:p>
            <a:p>
              <a:pPr algn="ctr"/>
              <a:endParaRPr lang="en-US" altLang="ja-JP" sz="500" dirty="0" smtClean="0">
                <a:solidFill>
                  <a:prstClr val="black"/>
                </a:solidFill>
              </a:endParaRPr>
            </a:p>
            <a:p>
              <a:r>
                <a:rPr lang="ja-JP" altLang="en-US" sz="1200" dirty="0" smtClean="0">
                  <a:solidFill>
                    <a:prstClr val="black"/>
                  </a:solidFill>
                </a:rPr>
                <a:t>◆法定のサービス類型</a:t>
              </a:r>
              <a:endParaRPr lang="en-US" altLang="ja-JP" sz="1200" dirty="0" smtClean="0">
                <a:solidFill>
                  <a:prstClr val="black"/>
                </a:solidFill>
              </a:endParaRPr>
            </a:p>
            <a:p>
              <a:pPr marL="536575" indent="-536575"/>
              <a:r>
                <a:rPr lang="ja-JP" altLang="en-US" sz="1200" dirty="0" smtClean="0">
                  <a:solidFill>
                    <a:prstClr val="black"/>
                  </a:solidFill>
                </a:rPr>
                <a:t>　　　　（訪問介護・通所介護等）</a:t>
              </a:r>
              <a:endParaRPr lang="en-US" altLang="ja-JP" sz="1200" dirty="0" smtClean="0">
                <a:solidFill>
                  <a:prstClr val="black"/>
                </a:solidFill>
              </a:endParaRPr>
            </a:p>
            <a:p>
              <a:pPr algn="ctr"/>
              <a:endParaRPr lang="en-US" altLang="ja-JP" sz="500" dirty="0" smtClean="0">
                <a:solidFill>
                  <a:prstClr val="black"/>
                </a:solidFill>
              </a:endParaRPr>
            </a:p>
            <a:p>
              <a:pPr marL="363538" indent="-363538"/>
              <a:r>
                <a:rPr lang="ja-JP" altLang="en-US" sz="1200" dirty="0" smtClean="0">
                  <a:solidFill>
                    <a:prstClr val="black"/>
                  </a:solidFill>
                </a:rPr>
                <a:t>◆全国一律の人員基準・運営基準</a:t>
              </a:r>
              <a:endParaRPr lang="en-US" altLang="ja-JP" sz="1200" dirty="0" smtClean="0">
                <a:solidFill>
                  <a:prstClr val="black"/>
                </a:solidFill>
              </a:endParaRPr>
            </a:p>
          </p:txBody>
        </p:sp>
        <p:sp>
          <p:nvSpPr>
            <p:cNvPr id="10" name="正方形/長方形 9"/>
            <p:cNvSpPr/>
            <p:nvPr/>
          </p:nvSpPr>
          <p:spPr>
            <a:xfrm>
              <a:off x="5746307" y="3016524"/>
              <a:ext cx="4029630" cy="1163769"/>
            </a:xfrm>
            <a:prstGeom prst="rect">
              <a:avLst/>
            </a:prstGeom>
            <a:solidFill>
              <a:schemeClr val="bg1">
                <a:lumMod val="95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prstClr val="black"/>
                </a:solidFill>
              </a:endParaRPr>
            </a:p>
          </p:txBody>
        </p:sp>
        <p:sp>
          <p:nvSpPr>
            <p:cNvPr id="17" name="テキスト ボックス 16"/>
            <p:cNvSpPr txBox="1"/>
            <p:nvPr/>
          </p:nvSpPr>
          <p:spPr>
            <a:xfrm>
              <a:off x="517532" y="4221087"/>
              <a:ext cx="7200609" cy="235819"/>
            </a:xfrm>
            <a:prstGeom prst="rect">
              <a:avLst/>
            </a:prstGeom>
            <a:noFill/>
            <a:ln w="12700">
              <a:solidFill>
                <a:srgbClr val="0070C0"/>
              </a:solidFill>
              <a:prstDash val="dash"/>
            </a:ln>
          </p:spPr>
          <p:txBody>
            <a:bodyPr wrap="square" rtlCol="0">
              <a:spAutoFit/>
            </a:bodyPr>
            <a:lstStyle/>
            <a:p>
              <a:pPr algn="ctr"/>
              <a:r>
                <a:rPr lang="ja-JP" altLang="en-US" sz="1400" dirty="0" smtClean="0">
                  <a:solidFill>
                    <a:prstClr val="black"/>
                  </a:solidFill>
                  <a:latin typeface="ＭＳ Ｐゴシック"/>
                  <a:ea typeface="ＭＳ Ｐゴシック"/>
                </a:rPr>
                <a:t>財源構成　（国）</a:t>
              </a:r>
              <a:r>
                <a:rPr lang="en-US" altLang="ja-JP" sz="1400" dirty="0" smtClean="0">
                  <a:solidFill>
                    <a:prstClr val="black"/>
                  </a:solidFill>
                  <a:latin typeface="ＭＳ Ｐゴシック"/>
                  <a:ea typeface="ＭＳ Ｐゴシック"/>
                </a:rPr>
                <a:t>25% : </a:t>
              </a:r>
              <a:r>
                <a:rPr lang="ja-JP" altLang="en-US" sz="1400" dirty="0" smtClean="0">
                  <a:solidFill>
                    <a:prstClr val="black"/>
                  </a:solidFill>
                  <a:latin typeface="ＭＳ Ｐゴシック"/>
                  <a:ea typeface="ＭＳ Ｐゴシック"/>
                </a:rPr>
                <a:t>（都道府県</a:t>
              </a:r>
              <a:r>
                <a:rPr lang="en-US" altLang="ja-JP" sz="1400" dirty="0" smtClean="0">
                  <a:solidFill>
                    <a:prstClr val="black"/>
                  </a:solidFill>
                  <a:latin typeface="ＭＳ Ｐゴシック"/>
                  <a:ea typeface="ＭＳ Ｐゴシック"/>
                </a:rPr>
                <a:t>/</a:t>
              </a:r>
              <a:r>
                <a:rPr lang="ja-JP" altLang="en-US" sz="1400" dirty="0" smtClean="0">
                  <a:solidFill>
                    <a:prstClr val="black"/>
                  </a:solidFill>
                  <a:latin typeface="ＭＳ Ｐゴシック"/>
                  <a:ea typeface="ＭＳ Ｐゴシック"/>
                </a:rPr>
                <a:t>市町村）</a:t>
              </a:r>
              <a:r>
                <a:rPr lang="en-US" altLang="ja-JP" sz="1400" dirty="0" smtClean="0">
                  <a:solidFill>
                    <a:prstClr val="black"/>
                  </a:solidFill>
                  <a:latin typeface="ＭＳ Ｐゴシック"/>
                  <a:ea typeface="ＭＳ Ｐゴシック"/>
                </a:rPr>
                <a:t>12.5%: </a:t>
              </a:r>
              <a:r>
                <a:rPr lang="ja-JP" altLang="en-US" sz="1400" dirty="0" smtClean="0">
                  <a:solidFill>
                    <a:prstClr val="black"/>
                  </a:solidFill>
                  <a:latin typeface="ＭＳ Ｐゴシック"/>
                  <a:ea typeface="ＭＳ Ｐゴシック"/>
                </a:rPr>
                <a:t>（１号保険料）</a:t>
              </a:r>
              <a:r>
                <a:rPr lang="en-US" altLang="ja-JP" sz="1400" dirty="0" smtClean="0">
                  <a:solidFill>
                    <a:prstClr val="black"/>
                  </a:solidFill>
                  <a:latin typeface="ＭＳ Ｐゴシック"/>
                  <a:ea typeface="ＭＳ Ｐゴシック"/>
                </a:rPr>
                <a:t>21%: </a:t>
              </a:r>
              <a:r>
                <a:rPr lang="ja-JP" altLang="en-US" sz="1400" dirty="0" smtClean="0">
                  <a:solidFill>
                    <a:prstClr val="black"/>
                  </a:solidFill>
                  <a:latin typeface="ＭＳ Ｐゴシック"/>
                  <a:ea typeface="ＭＳ Ｐゴシック"/>
                </a:rPr>
                <a:t>（２号保険料）</a:t>
              </a:r>
              <a:r>
                <a:rPr lang="en-US" altLang="ja-JP" sz="1400" dirty="0" smtClean="0">
                  <a:solidFill>
                    <a:prstClr val="black"/>
                  </a:solidFill>
                  <a:latin typeface="ＭＳ Ｐゴシック"/>
                  <a:ea typeface="ＭＳ Ｐゴシック"/>
                </a:rPr>
                <a:t>29%</a:t>
              </a:r>
            </a:p>
            <a:p>
              <a:pPr algn="ctr"/>
              <a:endParaRPr lang="ja-JP" altLang="en-US" sz="300" dirty="0">
                <a:solidFill>
                  <a:prstClr val="black"/>
                </a:solidFill>
                <a:latin typeface="ＭＳ Ｐゴシック"/>
                <a:ea typeface="ＭＳ Ｐゴシック"/>
              </a:endParaRPr>
            </a:p>
          </p:txBody>
        </p:sp>
        <p:sp>
          <p:nvSpPr>
            <p:cNvPr id="24" name="テキスト ボックス 23"/>
            <p:cNvSpPr txBox="1"/>
            <p:nvPr/>
          </p:nvSpPr>
          <p:spPr>
            <a:xfrm>
              <a:off x="7761121" y="4221087"/>
              <a:ext cx="2014816" cy="246072"/>
            </a:xfrm>
            <a:prstGeom prst="rect">
              <a:avLst/>
            </a:prstGeom>
            <a:noFill/>
            <a:ln w="12700">
              <a:solidFill>
                <a:srgbClr val="0070C0"/>
              </a:solidFill>
              <a:prstDash val="dash"/>
            </a:ln>
          </p:spPr>
          <p:txBody>
            <a:bodyPr wrap="square" rtlCol="0">
              <a:spAutoFit/>
            </a:bodyPr>
            <a:lstStyle/>
            <a:p>
              <a:r>
                <a:rPr lang="ja-JP" altLang="en-US" sz="900" dirty="0" smtClean="0">
                  <a:solidFill>
                    <a:prstClr val="black"/>
                  </a:solidFill>
                  <a:latin typeface="ＭＳ Ｐゴシック"/>
                  <a:ea typeface="ＭＳ Ｐゴシック"/>
                </a:rPr>
                <a:t>財源構成　（国）</a:t>
              </a:r>
              <a:r>
                <a:rPr lang="en-US" altLang="ja-JP" sz="900" dirty="0" smtClean="0">
                  <a:solidFill>
                    <a:prstClr val="black"/>
                  </a:solidFill>
                  <a:latin typeface="ＭＳ Ｐゴシック"/>
                  <a:ea typeface="ＭＳ Ｐゴシック"/>
                </a:rPr>
                <a:t>39.5% : </a:t>
              </a:r>
              <a:r>
                <a:rPr lang="ja-JP" altLang="en-US" sz="900" dirty="0" smtClean="0">
                  <a:solidFill>
                    <a:prstClr val="black"/>
                  </a:solidFill>
                  <a:latin typeface="ＭＳ Ｐゴシック"/>
                  <a:ea typeface="ＭＳ Ｐゴシック"/>
                </a:rPr>
                <a:t>（都道府県</a:t>
              </a:r>
              <a:endParaRPr lang="en-US" altLang="ja-JP" sz="900" dirty="0" smtClean="0">
                <a:solidFill>
                  <a:prstClr val="black"/>
                </a:solidFill>
                <a:latin typeface="ＭＳ Ｐゴシック"/>
                <a:ea typeface="ＭＳ Ｐゴシック"/>
              </a:endParaRPr>
            </a:p>
            <a:p>
              <a:r>
                <a:rPr lang="en-US" altLang="ja-JP" sz="900" dirty="0" smtClean="0">
                  <a:solidFill>
                    <a:prstClr val="black"/>
                  </a:solidFill>
                  <a:latin typeface="ＭＳ Ｐゴシック"/>
                  <a:ea typeface="ＭＳ Ｐゴシック"/>
                </a:rPr>
                <a:t>/</a:t>
              </a:r>
              <a:r>
                <a:rPr lang="ja-JP" altLang="en-US" sz="900" dirty="0" smtClean="0">
                  <a:solidFill>
                    <a:prstClr val="black"/>
                  </a:solidFill>
                  <a:latin typeface="ＭＳ Ｐゴシック"/>
                  <a:ea typeface="ＭＳ Ｐゴシック"/>
                </a:rPr>
                <a:t>市町村）</a:t>
              </a:r>
              <a:r>
                <a:rPr lang="en-US" altLang="ja-JP" sz="900" dirty="0" smtClean="0">
                  <a:solidFill>
                    <a:prstClr val="black"/>
                  </a:solidFill>
                  <a:latin typeface="ＭＳ Ｐゴシック"/>
                  <a:ea typeface="ＭＳ Ｐゴシック"/>
                </a:rPr>
                <a:t>19.75%: </a:t>
              </a:r>
              <a:r>
                <a:rPr lang="ja-JP" altLang="en-US" sz="900" dirty="0" smtClean="0">
                  <a:solidFill>
                    <a:prstClr val="black"/>
                  </a:solidFill>
                  <a:latin typeface="ＭＳ Ｐゴシック"/>
                  <a:ea typeface="ＭＳ Ｐゴシック"/>
                </a:rPr>
                <a:t>（１号保険料）</a:t>
              </a:r>
              <a:r>
                <a:rPr lang="en-US" altLang="ja-JP" sz="900" dirty="0" smtClean="0">
                  <a:solidFill>
                    <a:prstClr val="black"/>
                  </a:solidFill>
                  <a:latin typeface="ＭＳ Ｐゴシック"/>
                  <a:ea typeface="ＭＳ Ｐゴシック"/>
                </a:rPr>
                <a:t>21</a:t>
              </a:r>
              <a:r>
                <a:rPr lang="ja-JP" altLang="en-US" sz="900" dirty="0" smtClean="0">
                  <a:solidFill>
                    <a:prstClr val="black"/>
                  </a:solidFill>
                  <a:latin typeface="ＭＳ Ｐゴシック"/>
                  <a:ea typeface="ＭＳ Ｐゴシック"/>
                </a:rPr>
                <a:t>％</a:t>
              </a:r>
              <a:endParaRPr lang="ja-JP" altLang="en-US" sz="900" dirty="0">
                <a:solidFill>
                  <a:prstClr val="black"/>
                </a:solidFill>
                <a:latin typeface="ＭＳ Ｐゴシック"/>
                <a:ea typeface="ＭＳ Ｐゴシック"/>
              </a:endParaRPr>
            </a:p>
          </p:txBody>
        </p:sp>
        <p:sp>
          <p:nvSpPr>
            <p:cNvPr id="29" name="テキスト ボックス 28"/>
            <p:cNvSpPr txBox="1"/>
            <p:nvPr/>
          </p:nvSpPr>
          <p:spPr>
            <a:xfrm>
              <a:off x="7800316" y="3069441"/>
              <a:ext cx="1923030" cy="707458"/>
            </a:xfrm>
            <a:prstGeom prst="rect">
              <a:avLst/>
            </a:prstGeom>
            <a:noFill/>
            <a:ln w="12700">
              <a:solidFill>
                <a:srgbClr val="0070C0"/>
              </a:solidFill>
              <a:prstDash val="sysDot"/>
            </a:ln>
          </p:spPr>
          <p:txBody>
            <a:bodyPr wrap="square" rtlCol="0">
              <a:spAutoFit/>
            </a:bodyPr>
            <a:lstStyle/>
            <a:p>
              <a:pPr algn="ctr"/>
              <a:r>
                <a:rPr lang="ja-JP" altLang="en-US" sz="1400" u="sng" dirty="0">
                  <a:solidFill>
                    <a:prstClr val="black"/>
                  </a:solidFill>
                </a:rPr>
                <a:t>包括的支援</a:t>
              </a:r>
              <a:r>
                <a:rPr lang="ja-JP" altLang="en-US" sz="1400" u="sng" dirty="0" smtClean="0">
                  <a:solidFill>
                    <a:prstClr val="black"/>
                  </a:solidFill>
                </a:rPr>
                <a:t>事業</a:t>
              </a:r>
              <a:endParaRPr lang="en-US" altLang="ja-JP" sz="1400" u="sng" dirty="0" smtClean="0">
                <a:solidFill>
                  <a:prstClr val="black"/>
                </a:solidFill>
              </a:endParaRPr>
            </a:p>
            <a:p>
              <a:pPr algn="ctr"/>
              <a:r>
                <a:rPr lang="ja-JP" altLang="en-US" sz="1400" u="sng" dirty="0">
                  <a:solidFill>
                    <a:prstClr val="black"/>
                  </a:solidFill>
                </a:rPr>
                <a:t>・</a:t>
              </a:r>
              <a:r>
                <a:rPr lang="ja-JP" altLang="en-US" sz="1400" u="sng" dirty="0" smtClean="0">
                  <a:solidFill>
                    <a:prstClr val="black"/>
                  </a:solidFill>
                </a:rPr>
                <a:t>任意事業</a:t>
              </a:r>
              <a:endParaRPr lang="en-US" altLang="ja-JP" sz="1400" u="sng" dirty="0" smtClean="0">
                <a:solidFill>
                  <a:prstClr val="black"/>
                </a:solidFill>
              </a:endParaRPr>
            </a:p>
            <a:p>
              <a:pPr algn="ctr"/>
              <a:endParaRPr lang="en-US" altLang="ja-JP" sz="800" u="sng" dirty="0">
                <a:solidFill>
                  <a:prstClr val="black"/>
                </a:solidFill>
              </a:endParaRPr>
            </a:p>
            <a:p>
              <a:endParaRPr lang="en-US" altLang="ja-JP" sz="300" dirty="0">
                <a:solidFill>
                  <a:prstClr val="black"/>
                </a:solidFill>
              </a:endParaRPr>
            </a:p>
            <a:p>
              <a:r>
                <a:rPr lang="ja-JP" altLang="en-US" sz="1200" dirty="0" smtClean="0">
                  <a:solidFill>
                    <a:prstClr val="black"/>
                  </a:solidFill>
                </a:rPr>
                <a:t>◆地域包括支援センターの運営等</a:t>
              </a:r>
              <a:endParaRPr lang="en-US" altLang="ja-JP" sz="1200" dirty="0">
                <a:solidFill>
                  <a:prstClr val="black"/>
                </a:solidFill>
              </a:endParaRPr>
            </a:p>
          </p:txBody>
        </p:sp>
      </p:grpSp>
      <p:sp>
        <p:nvSpPr>
          <p:cNvPr id="33" name="正方形/長方形 32"/>
          <p:cNvSpPr/>
          <p:nvPr/>
        </p:nvSpPr>
        <p:spPr>
          <a:xfrm>
            <a:off x="5709388" y="4099089"/>
            <a:ext cx="1979918" cy="1682913"/>
          </a:xfrm>
          <a:prstGeom prst="rect">
            <a:avLst/>
          </a:prstGeom>
          <a:gradFill>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gra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u="sng" dirty="0">
                <a:solidFill>
                  <a:prstClr val="black"/>
                </a:solidFill>
              </a:rPr>
              <a:t>介護予防</a:t>
            </a:r>
            <a:r>
              <a:rPr lang="ja-JP" altLang="en-US" sz="1300" u="sng" dirty="0" smtClean="0">
                <a:solidFill>
                  <a:prstClr val="black"/>
                </a:solidFill>
              </a:rPr>
              <a:t>事業・総合事業</a:t>
            </a:r>
            <a:endParaRPr lang="en-US" altLang="ja-JP" sz="1300" u="sng" dirty="0">
              <a:solidFill>
                <a:prstClr val="black"/>
              </a:solidFill>
            </a:endParaRPr>
          </a:p>
          <a:p>
            <a:endParaRPr lang="en-US" altLang="ja-JP" sz="300" dirty="0">
              <a:solidFill>
                <a:prstClr val="black"/>
              </a:solidFill>
            </a:endParaRPr>
          </a:p>
          <a:p>
            <a:r>
              <a:rPr lang="ja-JP" altLang="en-US" sz="1200" dirty="0" smtClean="0">
                <a:solidFill>
                  <a:prstClr val="black"/>
                </a:solidFill>
              </a:rPr>
              <a:t>◆内容は市町村</a:t>
            </a:r>
            <a:r>
              <a:rPr lang="ja-JP" altLang="en-US" sz="1200" dirty="0">
                <a:solidFill>
                  <a:prstClr val="black"/>
                </a:solidFill>
              </a:rPr>
              <a:t>の</a:t>
            </a:r>
            <a:r>
              <a:rPr lang="ja-JP" altLang="en-US" sz="1200" dirty="0" smtClean="0">
                <a:solidFill>
                  <a:prstClr val="black"/>
                </a:solidFill>
              </a:rPr>
              <a:t>裁量</a:t>
            </a:r>
            <a:endParaRPr lang="en-US" altLang="ja-JP" sz="1200" dirty="0" smtClean="0">
              <a:solidFill>
                <a:prstClr val="black"/>
              </a:solidFill>
            </a:endParaRPr>
          </a:p>
          <a:p>
            <a:endParaRPr lang="en-US" altLang="ja-JP" sz="400" dirty="0">
              <a:solidFill>
                <a:prstClr val="black"/>
              </a:solidFill>
            </a:endParaRPr>
          </a:p>
          <a:p>
            <a:r>
              <a:rPr lang="ja-JP" altLang="en-US" sz="1200" dirty="0" smtClean="0">
                <a:solidFill>
                  <a:prstClr val="black"/>
                </a:solidFill>
              </a:rPr>
              <a:t>◆全国一律の人員基準</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dirty="0">
                <a:solidFill>
                  <a:prstClr val="black"/>
                </a:solidFill>
              </a:rPr>
              <a:t>運営基準</a:t>
            </a:r>
            <a:r>
              <a:rPr lang="ja-JP" altLang="en-US" sz="1200" dirty="0" smtClean="0">
                <a:solidFill>
                  <a:prstClr val="black"/>
                </a:solidFill>
              </a:rPr>
              <a:t>なし</a:t>
            </a:r>
            <a:endParaRPr lang="en-US" altLang="ja-JP" sz="1200" dirty="0">
              <a:solidFill>
                <a:prstClr val="black"/>
              </a:solidFill>
            </a:endParaRPr>
          </a:p>
        </p:txBody>
      </p:sp>
      <p:sp>
        <p:nvSpPr>
          <p:cNvPr id="30" name="テキスト ボックス 29"/>
          <p:cNvSpPr txBox="1"/>
          <p:nvPr/>
        </p:nvSpPr>
        <p:spPr>
          <a:xfrm>
            <a:off x="375079" y="6597352"/>
            <a:ext cx="2911357" cy="230832"/>
          </a:xfrm>
          <a:prstGeom prst="rect">
            <a:avLst/>
          </a:prstGeom>
          <a:noFill/>
          <a:ln w="12700">
            <a:noFill/>
            <a:prstDash val="dash"/>
          </a:ln>
        </p:spPr>
        <p:txBody>
          <a:bodyPr wrap="square" rtlCol="0">
            <a:spAutoFit/>
          </a:bodyPr>
          <a:lstStyle/>
          <a:p>
            <a:pPr algn="ctr"/>
            <a:r>
              <a:rPr lang="ja-JP" altLang="en-US" sz="900" dirty="0" smtClean="0">
                <a:solidFill>
                  <a:prstClr val="black"/>
                </a:solidFill>
                <a:latin typeface="ＭＳ 明朝" pitchFamily="17" charset="-128"/>
                <a:ea typeface="ＭＳ 明朝" pitchFamily="17" charset="-128"/>
              </a:rPr>
              <a:t>＊これ以外に高額介護サービス費等が含まれる。</a:t>
            </a:r>
            <a:endParaRPr lang="en-US" altLang="ja-JP" sz="900" dirty="0">
              <a:solidFill>
                <a:prstClr val="black"/>
              </a:solidFill>
              <a:latin typeface="ＭＳ 明朝" pitchFamily="17" charset="-128"/>
              <a:ea typeface="ＭＳ 明朝" pitchFamily="17" charset="-128"/>
            </a:endParaRPr>
          </a:p>
        </p:txBody>
      </p:sp>
      <p:sp>
        <p:nvSpPr>
          <p:cNvPr id="34" name="正方形/長方形 33"/>
          <p:cNvSpPr/>
          <p:nvPr/>
        </p:nvSpPr>
        <p:spPr>
          <a:xfrm>
            <a:off x="90575" y="-27382"/>
            <a:ext cx="9778938" cy="40322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ja-JP" altLang="en-US" sz="2400" dirty="0" smtClean="0">
                <a:solidFill>
                  <a:prstClr val="black"/>
                </a:solidFill>
                <a:latin typeface="HGP創英角ｺﾞｼｯｸUB" pitchFamily="50" charset="-128"/>
                <a:ea typeface="HGP創英角ｺﾞｼｯｸUB" pitchFamily="50" charset="-128"/>
              </a:rPr>
              <a:t>現行の介護</a:t>
            </a:r>
            <a:r>
              <a:rPr lang="ja-JP" altLang="en-US" sz="2400" dirty="0">
                <a:solidFill>
                  <a:prstClr val="black"/>
                </a:solidFill>
                <a:latin typeface="HGP創英角ｺﾞｼｯｸUB" pitchFamily="50" charset="-128"/>
                <a:ea typeface="HGP創英角ｺﾞｼｯｸUB" pitchFamily="50" charset="-128"/>
              </a:rPr>
              <a:t>保険</a:t>
            </a:r>
            <a:r>
              <a:rPr lang="ja-JP" altLang="en-US" sz="2400" dirty="0" smtClean="0">
                <a:solidFill>
                  <a:prstClr val="black"/>
                </a:solidFill>
                <a:latin typeface="HGP創英角ｺﾞｼｯｸUB" pitchFamily="50" charset="-128"/>
                <a:ea typeface="HGP創英角ｺﾞｼｯｸUB" pitchFamily="50" charset="-128"/>
              </a:rPr>
              <a:t>制度の仕組み</a:t>
            </a:r>
            <a:endParaRPr lang="ja-JP" altLang="en-US" sz="2400" dirty="0">
              <a:solidFill>
                <a:prstClr val="black"/>
              </a:solidFill>
              <a:latin typeface="HGP創英角ｺﾞｼｯｸUB" pitchFamily="50" charset="-128"/>
              <a:ea typeface="HGP創英角ｺﾞｼｯｸUB" pitchFamily="50" charset="-128"/>
            </a:endParaRPr>
          </a:p>
        </p:txBody>
      </p:sp>
      <p:sp>
        <p:nvSpPr>
          <p:cNvPr id="21" name="角丸四角形 20"/>
          <p:cNvSpPr/>
          <p:nvPr/>
        </p:nvSpPr>
        <p:spPr>
          <a:xfrm>
            <a:off x="36343" y="476672"/>
            <a:ext cx="9669186" cy="2209633"/>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2000"/>
              </a:lnSpc>
            </a:pPr>
            <a:r>
              <a:rPr lang="ja-JP" altLang="en-US" sz="1400" dirty="0">
                <a:solidFill>
                  <a:prstClr val="black"/>
                </a:solidFill>
              </a:rPr>
              <a:t>○　介護保険制度の中には、①要介護者（１～５）に対する介護給付、②要支援者（１・２）に対する予防給付のほか、</a:t>
            </a:r>
            <a:endParaRPr lang="en-US" altLang="ja-JP" sz="1400" dirty="0">
              <a:solidFill>
                <a:prstClr val="black"/>
              </a:solidFill>
            </a:endParaRPr>
          </a:p>
          <a:p>
            <a:pPr marL="177800" indent="-177800">
              <a:lnSpc>
                <a:spcPts val="2000"/>
              </a:lnSpc>
            </a:pPr>
            <a:r>
              <a:rPr lang="ja-JP" altLang="en-US" sz="1400" dirty="0">
                <a:solidFill>
                  <a:prstClr val="black"/>
                </a:solidFill>
              </a:rPr>
              <a:t>　　保険者である市町村が</a:t>
            </a:r>
            <a:r>
              <a:rPr lang="ja-JP" altLang="en-US" sz="1400" dirty="0" smtClean="0">
                <a:solidFill>
                  <a:prstClr val="black"/>
                </a:solidFill>
              </a:rPr>
              <a:t>、「</a:t>
            </a:r>
            <a:r>
              <a:rPr lang="ja-JP" altLang="en-US" sz="1400" dirty="0">
                <a:solidFill>
                  <a:prstClr val="black"/>
                </a:solidFill>
              </a:rPr>
              <a:t>事業」という形で、要介護・要支援認定者のみならず、地域の高齢者全般を対象に、</a:t>
            </a:r>
            <a:r>
              <a:rPr lang="ja-JP" altLang="en-US" sz="1400" dirty="0">
                <a:solidFill>
                  <a:srgbClr val="FF0000"/>
                </a:solidFill>
              </a:rPr>
              <a:t>地域で必要とされているサービスを提供する「地域支援事業」</a:t>
            </a:r>
            <a:r>
              <a:rPr lang="ja-JP" altLang="en-US" sz="1400" dirty="0">
                <a:solidFill>
                  <a:prstClr val="black"/>
                </a:solidFill>
              </a:rPr>
              <a:t>という仕組みが</a:t>
            </a:r>
            <a:r>
              <a:rPr lang="ja-JP" altLang="en-US" sz="1400" dirty="0" smtClean="0">
                <a:solidFill>
                  <a:prstClr val="black"/>
                </a:solidFill>
              </a:rPr>
              <a:t>ある（平成</a:t>
            </a:r>
            <a:r>
              <a:rPr lang="ja-JP" altLang="en-US" sz="1400" dirty="0">
                <a:solidFill>
                  <a:prstClr val="black"/>
                </a:solidFill>
              </a:rPr>
              <a:t>１７</a:t>
            </a:r>
            <a:r>
              <a:rPr lang="ja-JP" altLang="en-US" sz="1400" dirty="0" smtClean="0">
                <a:solidFill>
                  <a:prstClr val="black"/>
                </a:solidFill>
              </a:rPr>
              <a:t>年</a:t>
            </a:r>
            <a:r>
              <a:rPr lang="ja-JP" altLang="en-US" sz="1400" dirty="0">
                <a:solidFill>
                  <a:prstClr val="black"/>
                </a:solidFill>
              </a:rPr>
              <a:t>改正で導入。</a:t>
            </a:r>
            <a:r>
              <a:rPr lang="ja-JP" altLang="en-US" sz="1400" dirty="0" smtClean="0">
                <a:solidFill>
                  <a:prstClr val="black"/>
                </a:solidFill>
              </a:rPr>
              <a:t>平成</a:t>
            </a:r>
            <a:r>
              <a:rPr lang="ja-JP" altLang="en-US" sz="1400" dirty="0">
                <a:solidFill>
                  <a:prstClr val="black"/>
                </a:solidFill>
              </a:rPr>
              <a:t>１８</a:t>
            </a:r>
            <a:r>
              <a:rPr lang="ja-JP" altLang="en-US" sz="1400" dirty="0" smtClean="0">
                <a:solidFill>
                  <a:prstClr val="black"/>
                </a:solidFill>
              </a:rPr>
              <a:t>年度</a:t>
            </a:r>
            <a:r>
              <a:rPr lang="ja-JP" altLang="en-US" sz="1400" dirty="0">
                <a:solidFill>
                  <a:prstClr val="black"/>
                </a:solidFill>
              </a:rPr>
              <a:t>から施行</a:t>
            </a:r>
            <a:r>
              <a:rPr lang="ja-JP" altLang="en-US" sz="1400" dirty="0" smtClean="0">
                <a:solidFill>
                  <a:prstClr val="black"/>
                </a:solidFill>
              </a:rPr>
              <a:t>）。</a:t>
            </a:r>
            <a:endParaRPr lang="en-US" altLang="ja-JP" sz="1400" dirty="0" smtClean="0">
              <a:solidFill>
                <a:prstClr val="black"/>
              </a:solidFill>
            </a:endParaRPr>
          </a:p>
          <a:p>
            <a:pPr marL="177800" indent="-177800">
              <a:lnSpc>
                <a:spcPts val="2000"/>
              </a:lnSpc>
            </a:pPr>
            <a:r>
              <a:rPr lang="ja-JP" altLang="en-US" sz="1400" dirty="0">
                <a:solidFill>
                  <a:prstClr val="black"/>
                </a:solidFill>
              </a:rPr>
              <a:t>　</a:t>
            </a:r>
            <a:r>
              <a:rPr lang="ja-JP" altLang="en-US" sz="1400" dirty="0" smtClean="0">
                <a:solidFill>
                  <a:prstClr val="black"/>
                </a:solidFill>
              </a:rPr>
              <a:t>　　</a:t>
            </a:r>
            <a:r>
              <a:rPr lang="en-US" altLang="ja-JP" sz="1400" dirty="0" smtClean="0">
                <a:solidFill>
                  <a:srgbClr val="FF0000"/>
                </a:solidFill>
              </a:rPr>
              <a:t>※</a:t>
            </a:r>
            <a:r>
              <a:rPr lang="ja-JP" altLang="en-US" sz="1400" dirty="0" smtClean="0">
                <a:solidFill>
                  <a:srgbClr val="FF0000"/>
                </a:solidFill>
              </a:rPr>
              <a:t>介護保険制度内でのサービスの提供であり、財源構成は変わらない</a:t>
            </a:r>
            <a:r>
              <a:rPr lang="ja-JP" altLang="en-US" sz="1400" dirty="0" smtClean="0">
                <a:solidFill>
                  <a:prstClr val="black"/>
                </a:solidFill>
              </a:rPr>
              <a:t>。</a:t>
            </a:r>
            <a:endParaRPr lang="en-US" altLang="ja-JP" sz="1400" dirty="0" smtClean="0">
              <a:solidFill>
                <a:prstClr val="black"/>
              </a:solidFill>
            </a:endParaRPr>
          </a:p>
          <a:p>
            <a:pPr marL="177800" indent="-177800">
              <a:lnSpc>
                <a:spcPts val="2000"/>
              </a:lnSpc>
            </a:pPr>
            <a:r>
              <a:rPr lang="ja-JP" altLang="en-US" sz="1400" dirty="0" smtClean="0">
                <a:solidFill>
                  <a:prstClr val="black"/>
                </a:solidFill>
              </a:rPr>
              <a:t>○　要介護者・要支援者以外の高齢者（</a:t>
            </a:r>
            <a:r>
              <a:rPr lang="ja-JP" altLang="en-US" sz="1400" dirty="0">
                <a:solidFill>
                  <a:srgbClr val="FF0000"/>
                </a:solidFill>
              </a:rPr>
              <a:t>２</a:t>
            </a:r>
            <a:r>
              <a:rPr lang="ja-JP" altLang="en-US" sz="1400" dirty="0" smtClean="0">
                <a:solidFill>
                  <a:srgbClr val="FF0000"/>
                </a:solidFill>
              </a:rPr>
              <a:t>次予防事業対象者など</a:t>
            </a:r>
            <a:r>
              <a:rPr lang="ja-JP" altLang="en-US" sz="1400" dirty="0" smtClean="0">
                <a:solidFill>
                  <a:prstClr val="black"/>
                </a:solidFill>
              </a:rPr>
              <a:t>）</a:t>
            </a:r>
            <a:r>
              <a:rPr lang="ja-JP" altLang="en-US" sz="1400" dirty="0" smtClean="0">
                <a:solidFill>
                  <a:srgbClr val="FF0000"/>
                </a:solidFill>
              </a:rPr>
              <a:t>への介護予防事業は、「地域支援事業」で実施</a:t>
            </a:r>
            <a:r>
              <a:rPr lang="ja-JP" altLang="en-US" sz="1400" dirty="0" smtClean="0">
                <a:solidFill>
                  <a:prstClr val="black"/>
                </a:solidFill>
              </a:rPr>
              <a:t>。</a:t>
            </a:r>
            <a:endParaRPr lang="en-US" altLang="ja-JP" sz="1400" dirty="0" smtClean="0">
              <a:solidFill>
                <a:prstClr val="black"/>
              </a:solidFill>
            </a:endParaRPr>
          </a:p>
          <a:p>
            <a:pPr marL="177800" indent="-177800">
              <a:lnSpc>
                <a:spcPts val="2000"/>
              </a:lnSpc>
            </a:pPr>
            <a:r>
              <a:rPr lang="ja-JP" altLang="en-US" sz="1400" dirty="0" smtClean="0">
                <a:solidFill>
                  <a:prstClr val="black"/>
                </a:solidFill>
              </a:rPr>
              <a:t>○　市町村の選択により、「地域支援事業」において、</a:t>
            </a:r>
            <a:r>
              <a:rPr lang="ja-JP" altLang="en-US" sz="1400" dirty="0" smtClean="0">
                <a:solidFill>
                  <a:srgbClr val="FF0000"/>
                </a:solidFill>
              </a:rPr>
              <a:t>要支援者・</a:t>
            </a:r>
            <a:r>
              <a:rPr lang="ja-JP" altLang="en-US" sz="1400" dirty="0">
                <a:solidFill>
                  <a:srgbClr val="FF0000"/>
                </a:solidFill>
              </a:rPr>
              <a:t> ２次予防事業</a:t>
            </a:r>
            <a:r>
              <a:rPr lang="ja-JP" altLang="en-US" sz="1400" dirty="0" smtClean="0">
                <a:solidFill>
                  <a:srgbClr val="FF0000"/>
                </a:solidFill>
              </a:rPr>
              <a:t>対象者向けの介護予防・日常生活支援に資するサービスを総合的に実施できる事業（「総合事業」）を創設</a:t>
            </a:r>
            <a:r>
              <a:rPr lang="ja-JP" altLang="en-US" sz="1400" dirty="0" smtClean="0">
                <a:solidFill>
                  <a:prstClr val="black"/>
                </a:solidFill>
              </a:rPr>
              <a:t>（平成</a:t>
            </a:r>
            <a:r>
              <a:rPr lang="en-US" altLang="ja-JP" sz="1400" dirty="0" smtClean="0">
                <a:solidFill>
                  <a:prstClr val="black"/>
                </a:solidFill>
              </a:rPr>
              <a:t>23</a:t>
            </a:r>
            <a:r>
              <a:rPr lang="ja-JP" altLang="en-US" sz="1400" dirty="0" smtClean="0">
                <a:solidFill>
                  <a:prstClr val="black"/>
                </a:solidFill>
              </a:rPr>
              <a:t>年改正で導入。平成</a:t>
            </a:r>
            <a:r>
              <a:rPr lang="en-US" altLang="ja-JP" sz="1400" dirty="0" smtClean="0">
                <a:solidFill>
                  <a:prstClr val="black"/>
                </a:solidFill>
              </a:rPr>
              <a:t>24</a:t>
            </a:r>
            <a:r>
              <a:rPr lang="ja-JP" altLang="en-US" sz="1400" dirty="0" smtClean="0">
                <a:solidFill>
                  <a:prstClr val="black"/>
                </a:solidFill>
              </a:rPr>
              <a:t>年度から施行）。</a:t>
            </a:r>
            <a:endParaRPr lang="en-US" altLang="ja-JP" sz="1400" dirty="0" smtClean="0">
              <a:solidFill>
                <a:prstClr val="black"/>
              </a:solidFill>
            </a:endParaRPr>
          </a:p>
          <a:p>
            <a:pPr marL="177800" indent="-177800">
              <a:lnSpc>
                <a:spcPts val="2000"/>
              </a:lnSpc>
            </a:pPr>
            <a:r>
              <a:rPr lang="ja-JP" altLang="en-US"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２４年度には２７保険者（市町村等）が実施。２５年度は４４保険者が実施予定。</a:t>
            </a:r>
            <a:endParaRPr lang="en-US" altLang="ja-JP" sz="1400" dirty="0">
              <a:solidFill>
                <a:prstClr val="black"/>
              </a:solidFill>
            </a:endParaRPr>
          </a:p>
        </p:txBody>
      </p:sp>
      <p:sp>
        <p:nvSpPr>
          <p:cNvPr id="20"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26</a:t>
            </a:r>
            <a:endParaRPr lang="ja-JP" altLang="en-US" sz="1800" b="1" dirty="0">
              <a:solidFill>
                <a:prstClr val="black"/>
              </a:solidFill>
              <a:latin typeface="+mn-ea"/>
            </a:endParaRPr>
          </a:p>
        </p:txBody>
      </p:sp>
    </p:spTree>
    <p:extLst>
      <p:ext uri="{BB962C8B-B14F-4D97-AF65-F5344CB8AC3E}">
        <p14:creationId xmlns:p14="http://schemas.microsoft.com/office/powerpoint/2010/main" val="3939988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noGrp="1"/>
          </p:cNvGraphicFramePr>
          <p:nvPr>
            <p:extLst>
              <p:ext uri="{D42A27DB-BD31-4B8C-83A1-F6EECF244321}">
                <p14:modId xmlns:p14="http://schemas.microsoft.com/office/powerpoint/2010/main" val="3194759153"/>
              </p:ext>
            </p:extLst>
          </p:nvPr>
        </p:nvGraphicFramePr>
        <p:xfrm>
          <a:off x="0" y="1412777"/>
          <a:ext cx="10011560" cy="4619544"/>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矢印コネクタ 15"/>
          <p:cNvCxnSpPr/>
          <p:nvPr/>
        </p:nvCxnSpPr>
        <p:spPr>
          <a:xfrm>
            <a:off x="6045135" y="6173688"/>
            <a:ext cx="2058698"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740573" y="6165304"/>
            <a:ext cx="5226581" cy="0"/>
          </a:xfrm>
          <a:prstGeom prst="straightConnector1">
            <a:avLst/>
          </a:prstGeom>
          <a:ln w="12700">
            <a:headEnd type="arrow"/>
            <a:tailEnd type="arrow"/>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5889122" y="1340768"/>
            <a:ext cx="53460" cy="4896544"/>
          </a:xfrm>
          <a:custGeom>
            <a:avLst/>
            <a:gdLst>
              <a:gd name="connsiteX0" fmla="*/ 13447 w 13447"/>
              <a:gd name="connsiteY0" fmla="*/ 5204012 h 5204012"/>
              <a:gd name="connsiteX1" fmla="*/ 0 w 13447"/>
              <a:gd name="connsiteY1" fmla="*/ 0 h 5204012"/>
            </a:gdLst>
            <a:ahLst/>
            <a:cxnLst>
              <a:cxn ang="0">
                <a:pos x="connsiteX0" y="connsiteY0"/>
              </a:cxn>
              <a:cxn ang="0">
                <a:pos x="connsiteX1" y="connsiteY1"/>
              </a:cxn>
            </a:cxnLst>
            <a:rect l="l" t="t" r="r" b="b"/>
            <a:pathLst>
              <a:path w="13447" h="5204012">
                <a:moveTo>
                  <a:pt x="13447" y="5204012"/>
                </a:moveTo>
                <a:cubicBezTo>
                  <a:pt x="8965" y="3469341"/>
                  <a:pt x="4482" y="1734671"/>
                  <a:pt x="0" y="0"/>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defTabSz="913575" fontAlgn="auto">
              <a:spcBef>
                <a:spcPts val="0"/>
              </a:spcBef>
              <a:spcAft>
                <a:spcPts val="0"/>
              </a:spcAft>
            </a:pPr>
            <a:endParaRPr lang="ja-JP" altLang="en-US">
              <a:solidFill>
                <a:prstClr val="black"/>
              </a:solidFill>
            </a:endParaRPr>
          </a:p>
        </p:txBody>
      </p:sp>
      <p:sp>
        <p:nvSpPr>
          <p:cNvPr id="7" name="正方形/長方形 6"/>
          <p:cNvSpPr/>
          <p:nvPr/>
        </p:nvSpPr>
        <p:spPr>
          <a:xfrm>
            <a:off x="2688215" y="6032445"/>
            <a:ext cx="1625766" cy="276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defTabSz="913575" fontAlgn="auto">
              <a:spcBef>
                <a:spcPts val="0"/>
              </a:spcBef>
              <a:spcAft>
                <a:spcPts val="0"/>
              </a:spcAft>
            </a:pPr>
            <a:r>
              <a:rPr lang="ja-JP" altLang="en-US" sz="1200" dirty="0" smtClean="0">
                <a:solidFill>
                  <a:prstClr val="black"/>
                </a:solidFill>
              </a:rPr>
              <a:t>身の回りの動作（</a:t>
            </a:r>
            <a:r>
              <a:rPr lang="en-US" altLang="ja-JP" sz="1200" dirty="0" smtClean="0">
                <a:solidFill>
                  <a:prstClr val="black"/>
                </a:solidFill>
              </a:rPr>
              <a:t>ADL</a:t>
            </a:r>
            <a:r>
              <a:rPr lang="ja-JP" altLang="en-US" sz="1200" dirty="0" smtClean="0">
                <a:solidFill>
                  <a:prstClr val="black"/>
                </a:solidFill>
              </a:rPr>
              <a:t>）</a:t>
            </a:r>
            <a:endParaRPr lang="ja-JP" altLang="en-US" sz="1200" dirty="0">
              <a:solidFill>
                <a:prstClr val="black"/>
              </a:solidFill>
            </a:endParaRPr>
          </a:p>
        </p:txBody>
      </p:sp>
      <p:sp>
        <p:nvSpPr>
          <p:cNvPr id="8" name="正方形/長方形 7"/>
          <p:cNvSpPr/>
          <p:nvPr/>
        </p:nvSpPr>
        <p:spPr>
          <a:xfrm>
            <a:off x="6543646" y="6021288"/>
            <a:ext cx="1326148"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r>
              <a:rPr lang="ja-JP" altLang="en-US" sz="1200" dirty="0" smtClean="0">
                <a:solidFill>
                  <a:prstClr val="black"/>
                </a:solidFill>
              </a:rPr>
              <a:t>生活行為</a:t>
            </a:r>
            <a:r>
              <a:rPr lang="en-US" altLang="ja-JP" sz="1200" dirty="0" smtClean="0">
                <a:solidFill>
                  <a:prstClr val="black"/>
                </a:solidFill>
              </a:rPr>
              <a:t>(IADL)</a:t>
            </a:r>
            <a:endParaRPr lang="ja-JP" altLang="en-US" sz="1200" dirty="0">
              <a:solidFill>
                <a:prstClr val="black"/>
              </a:solidFill>
            </a:endParaRPr>
          </a:p>
        </p:txBody>
      </p:sp>
      <p:sp>
        <p:nvSpPr>
          <p:cNvPr id="12" name="サブタイトル 2"/>
          <p:cNvSpPr txBox="1">
            <a:spLocks/>
          </p:cNvSpPr>
          <p:nvPr/>
        </p:nvSpPr>
        <p:spPr>
          <a:xfrm>
            <a:off x="272495" y="692696"/>
            <a:ext cx="9439049" cy="576064"/>
          </a:xfrm>
          <a:prstGeom prst="rect">
            <a:avLst/>
          </a:prstGeom>
          <a:ln w="9525">
            <a:solidFill>
              <a:schemeClr val="accent1"/>
            </a:solidFill>
          </a:ln>
        </p:spPr>
        <p:txBody>
          <a:bodyPr vert="horz" wrap="none" lIns="91440" tIns="45720" rIns="91440" bIns="45720" rtlCol="0" anchor="ctr" anchorCtr="0">
            <a:noAutofit/>
          </a:bodyPr>
          <a:lstStyle/>
          <a:p>
            <a:pPr marL="342900" indent="-342900" defTabSz="913575" fontAlgn="auto">
              <a:spcBef>
                <a:spcPct val="20000"/>
              </a:spcBef>
              <a:spcAft>
                <a:spcPts val="0"/>
              </a:spcAft>
              <a:defRPr/>
            </a:pPr>
            <a:r>
              <a:rPr lang="ja-JP" altLang="en-US" sz="1400" dirty="0" smtClean="0">
                <a:solidFill>
                  <a:prstClr val="black"/>
                </a:solidFill>
                <a:latin typeface="ＭＳ Ｐゴシック"/>
                <a:ea typeface="ＭＳ Ｐゴシック"/>
              </a:rPr>
              <a:t>要支援者のほとんどは、身の回りの動作は自立しているが、買い物など生活行為の一部がしづらくなっている。</a:t>
            </a:r>
            <a:endParaRPr lang="ja-JP" altLang="en-US" sz="1400" dirty="0">
              <a:solidFill>
                <a:prstClr val="black"/>
              </a:solidFill>
              <a:latin typeface="ＭＳ Ｐゴシック"/>
              <a:ea typeface="ＭＳ Ｐゴシック"/>
            </a:endParaRPr>
          </a:p>
        </p:txBody>
      </p:sp>
      <p:sp>
        <p:nvSpPr>
          <p:cNvPr id="10" name="正方形/長方形 9"/>
          <p:cNvSpPr/>
          <p:nvPr/>
        </p:nvSpPr>
        <p:spPr>
          <a:xfrm>
            <a:off x="0" y="0"/>
            <a:ext cx="9906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defTabSz="914326" fontAlgn="auto">
              <a:spcBef>
                <a:spcPts val="0"/>
              </a:spcBef>
              <a:spcAft>
                <a:spcPts val="0"/>
              </a:spcAft>
              <a:defRPr/>
            </a:pPr>
            <a:r>
              <a:rPr lang="ja-JP" altLang="en-US" sz="2800" dirty="0" smtClean="0">
                <a:solidFill>
                  <a:prstClr val="black"/>
                </a:solidFill>
                <a:latin typeface="HG丸ｺﾞｼｯｸM-PRO" pitchFamily="50" charset="-128"/>
                <a:ea typeface="HG丸ｺﾞｼｯｸM-PRO" pitchFamily="50" charset="-128"/>
              </a:rPr>
              <a:t>（参考）要支援１～要介護２の認定調査結果</a:t>
            </a:r>
            <a:endParaRPr lang="ja-JP" altLang="en-US" sz="2800" dirty="0">
              <a:solidFill>
                <a:prstClr val="black"/>
              </a:solidFill>
              <a:latin typeface="HG丸ｺﾞｼｯｸM-PRO" pitchFamily="50" charset="-128"/>
              <a:ea typeface="HG丸ｺﾞｼｯｸM-PRO" pitchFamily="50" charset="-128"/>
            </a:endParaRPr>
          </a:p>
        </p:txBody>
      </p:sp>
      <p:sp>
        <p:nvSpPr>
          <p:cNvPr id="20" name="正方形/長方形 19"/>
          <p:cNvSpPr/>
          <p:nvPr/>
        </p:nvSpPr>
        <p:spPr>
          <a:xfrm>
            <a:off x="8385421" y="2852936"/>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13575" fontAlgn="auto">
              <a:spcBef>
                <a:spcPts val="0"/>
              </a:spcBef>
              <a:spcAft>
                <a:spcPts val="0"/>
              </a:spcAft>
            </a:pPr>
            <a:r>
              <a:rPr lang="en-US" altLang="ja-JP" sz="1100" dirty="0" smtClean="0">
                <a:solidFill>
                  <a:prstClr val="black"/>
                </a:solidFill>
                <a:latin typeface="ＭＳ Ｐゴシック"/>
              </a:rPr>
              <a:t>n=851,756</a:t>
            </a:r>
            <a:endParaRPr lang="ja-JP" altLang="en-US" sz="1100" dirty="0">
              <a:solidFill>
                <a:prstClr val="black"/>
              </a:solidFill>
              <a:latin typeface="ＭＳ Ｐゴシック"/>
            </a:endParaRPr>
          </a:p>
        </p:txBody>
      </p:sp>
      <p:sp>
        <p:nvSpPr>
          <p:cNvPr id="21" name="正方形/長方形 20"/>
          <p:cNvSpPr/>
          <p:nvPr/>
        </p:nvSpPr>
        <p:spPr>
          <a:xfrm>
            <a:off x="8385421" y="3429000"/>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13575" fontAlgn="auto">
              <a:spcBef>
                <a:spcPts val="0"/>
              </a:spcBef>
              <a:spcAft>
                <a:spcPts val="0"/>
              </a:spcAft>
            </a:pPr>
            <a:r>
              <a:rPr lang="en-US" altLang="ja-JP" sz="1100" dirty="0" smtClean="0">
                <a:solidFill>
                  <a:prstClr val="black"/>
                </a:solidFill>
                <a:latin typeface="ＭＳ Ｐゴシック"/>
              </a:rPr>
              <a:t>n=855,173</a:t>
            </a:r>
            <a:endParaRPr lang="ja-JP" altLang="en-US" sz="1100" dirty="0">
              <a:solidFill>
                <a:prstClr val="black"/>
              </a:solidFill>
              <a:latin typeface="ＭＳ Ｐゴシック"/>
            </a:endParaRPr>
          </a:p>
        </p:txBody>
      </p:sp>
      <p:sp>
        <p:nvSpPr>
          <p:cNvPr id="22" name="正方形/長方形 21"/>
          <p:cNvSpPr/>
          <p:nvPr/>
        </p:nvSpPr>
        <p:spPr>
          <a:xfrm>
            <a:off x="8463431" y="4077072"/>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13575" fontAlgn="auto">
              <a:spcBef>
                <a:spcPts val="0"/>
              </a:spcBef>
              <a:spcAft>
                <a:spcPts val="0"/>
              </a:spcAft>
            </a:pPr>
            <a:r>
              <a:rPr lang="en-US" altLang="ja-JP" sz="1100" dirty="0" smtClean="0">
                <a:solidFill>
                  <a:prstClr val="black"/>
                </a:solidFill>
                <a:latin typeface="ＭＳ Ｐゴシック"/>
              </a:rPr>
              <a:t>n=1,047,954</a:t>
            </a:r>
            <a:endParaRPr lang="ja-JP" altLang="en-US" sz="1100" dirty="0">
              <a:solidFill>
                <a:prstClr val="black"/>
              </a:solidFill>
              <a:latin typeface="ＭＳ Ｐゴシック"/>
            </a:endParaRPr>
          </a:p>
        </p:txBody>
      </p:sp>
      <p:sp>
        <p:nvSpPr>
          <p:cNvPr id="23" name="正方形/長方形 22"/>
          <p:cNvSpPr/>
          <p:nvPr/>
        </p:nvSpPr>
        <p:spPr>
          <a:xfrm>
            <a:off x="8385421" y="4653136"/>
            <a:ext cx="1014113"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13575" fontAlgn="auto">
              <a:spcBef>
                <a:spcPts val="0"/>
              </a:spcBef>
              <a:spcAft>
                <a:spcPts val="0"/>
              </a:spcAft>
            </a:pPr>
            <a:r>
              <a:rPr lang="en-US" altLang="ja-JP" sz="1100" dirty="0" smtClean="0">
                <a:solidFill>
                  <a:prstClr val="black"/>
                </a:solidFill>
                <a:latin typeface="ＭＳ Ｐゴシック"/>
              </a:rPr>
              <a:t>n=854,999</a:t>
            </a:r>
            <a:endParaRPr lang="ja-JP" altLang="en-US" sz="1100" dirty="0">
              <a:solidFill>
                <a:prstClr val="black"/>
              </a:solidFill>
              <a:latin typeface="ＭＳ Ｐゴシック"/>
            </a:endParaRPr>
          </a:p>
        </p:txBody>
      </p:sp>
      <p:sp>
        <p:nvSpPr>
          <p:cNvPr id="24" name="テキスト ボックス 23"/>
          <p:cNvSpPr txBox="1"/>
          <p:nvPr/>
        </p:nvSpPr>
        <p:spPr>
          <a:xfrm>
            <a:off x="1364619" y="6597476"/>
            <a:ext cx="8513640" cy="276999"/>
          </a:xfrm>
          <a:prstGeom prst="rect">
            <a:avLst/>
          </a:prstGeom>
          <a:noFill/>
        </p:spPr>
        <p:txBody>
          <a:bodyPr wrap="square" rtlCol="0">
            <a:spAutoFit/>
          </a:bodyPr>
          <a:lstStyle/>
          <a:p>
            <a:pPr algn="l" defTabSz="913575" fontAlgn="auto">
              <a:spcBef>
                <a:spcPts val="0"/>
              </a:spcBef>
              <a:spcAft>
                <a:spcPts val="0"/>
              </a:spcAft>
            </a:pP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２　平成</a:t>
            </a:r>
            <a:r>
              <a:rPr lang="en-US" altLang="ja-JP" sz="1200" dirty="0" smtClean="0">
                <a:solidFill>
                  <a:prstClr val="black"/>
                </a:solidFill>
                <a:latin typeface="Calibri"/>
                <a:ea typeface="ＭＳ Ｐゴシック"/>
              </a:rPr>
              <a:t>23</a:t>
            </a:r>
            <a:r>
              <a:rPr lang="ja-JP" altLang="en-US" sz="1200" dirty="0" smtClean="0">
                <a:solidFill>
                  <a:prstClr val="black"/>
                </a:solidFill>
                <a:latin typeface="Calibri"/>
                <a:ea typeface="ＭＳ Ｐゴシック"/>
              </a:rPr>
              <a:t>年度要介護認定における認定調査結果（出典：認定支援ネットワーク（平成</a:t>
            </a:r>
            <a:r>
              <a:rPr lang="en-US" altLang="ja-JP" sz="1200" dirty="0">
                <a:solidFill>
                  <a:prstClr val="black"/>
                </a:solidFill>
                <a:latin typeface="Calibri"/>
                <a:ea typeface="ＭＳ Ｐゴシック"/>
              </a:rPr>
              <a:t>24</a:t>
            </a:r>
            <a:r>
              <a:rPr lang="ja-JP" altLang="en-US" sz="1200" dirty="0" smtClean="0">
                <a:solidFill>
                  <a:prstClr val="black"/>
                </a:solidFill>
                <a:latin typeface="Calibri"/>
                <a:ea typeface="ＭＳ Ｐゴシック"/>
              </a:rPr>
              <a:t>年</a:t>
            </a:r>
            <a:r>
              <a:rPr lang="en-US" altLang="ja-JP" sz="1200" dirty="0">
                <a:solidFill>
                  <a:prstClr val="black"/>
                </a:solidFill>
                <a:latin typeface="Calibri"/>
                <a:ea typeface="ＭＳ Ｐゴシック"/>
              </a:rPr>
              <a:t>2</a:t>
            </a:r>
            <a:r>
              <a:rPr lang="ja-JP" altLang="en-US" sz="1200" dirty="0" smtClean="0">
                <a:solidFill>
                  <a:prstClr val="black"/>
                </a:solidFill>
                <a:latin typeface="Calibri"/>
                <a:ea typeface="ＭＳ Ｐゴシック"/>
              </a:rPr>
              <a:t>月</a:t>
            </a:r>
            <a:r>
              <a:rPr lang="en-US" altLang="ja-JP" sz="1200" dirty="0">
                <a:solidFill>
                  <a:prstClr val="black"/>
                </a:solidFill>
                <a:latin typeface="Calibri"/>
                <a:ea typeface="ＭＳ Ｐゴシック"/>
              </a:rPr>
              <a:t>15</a:t>
            </a:r>
            <a:r>
              <a:rPr lang="ja-JP" altLang="en-US" sz="1200" dirty="0" smtClean="0">
                <a:solidFill>
                  <a:prstClr val="black"/>
                </a:solidFill>
                <a:latin typeface="Calibri"/>
                <a:ea typeface="ＭＳ Ｐゴシック"/>
              </a:rPr>
              <a:t>日集計時点））</a:t>
            </a:r>
            <a:endParaRPr lang="ja-JP" altLang="en-US" sz="1200" dirty="0">
              <a:solidFill>
                <a:prstClr val="black"/>
              </a:solidFill>
              <a:latin typeface="Calibri"/>
              <a:ea typeface="ＭＳ Ｐゴシック"/>
            </a:endParaRPr>
          </a:p>
        </p:txBody>
      </p:sp>
      <p:sp>
        <p:nvSpPr>
          <p:cNvPr id="25" name="正方形/長方形 24"/>
          <p:cNvSpPr/>
          <p:nvPr/>
        </p:nvSpPr>
        <p:spPr>
          <a:xfrm>
            <a:off x="8229397" y="4869160"/>
            <a:ext cx="1520619" cy="2880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defTabSz="913575" fontAlgn="auto">
              <a:spcBef>
                <a:spcPts val="0"/>
              </a:spcBef>
              <a:spcAft>
                <a:spcPts val="0"/>
              </a:spcAft>
            </a:pPr>
            <a:r>
              <a:rPr lang="en-US" altLang="ja-JP" sz="1100" dirty="0" smtClean="0">
                <a:solidFill>
                  <a:prstClr val="black"/>
                </a:solidFill>
                <a:latin typeface="ＭＳ Ｐゴシック"/>
              </a:rPr>
              <a:t>n=</a:t>
            </a:r>
            <a:r>
              <a:rPr lang="ja-JP" altLang="en-US" sz="1100" dirty="0" smtClean="0">
                <a:solidFill>
                  <a:prstClr val="black"/>
                </a:solidFill>
                <a:latin typeface="ＭＳ Ｐゴシック"/>
              </a:rPr>
              <a:t>二次判定件数</a:t>
            </a:r>
            <a:endParaRPr lang="ja-JP" altLang="en-US" sz="1100" dirty="0">
              <a:solidFill>
                <a:prstClr val="black"/>
              </a:solidFill>
              <a:latin typeface="ＭＳ Ｐゴシック"/>
            </a:endParaRPr>
          </a:p>
        </p:txBody>
      </p:sp>
      <p:sp>
        <p:nvSpPr>
          <p:cNvPr id="18" name="テキスト ボックス 17"/>
          <p:cNvSpPr txBox="1"/>
          <p:nvPr/>
        </p:nvSpPr>
        <p:spPr>
          <a:xfrm>
            <a:off x="1353922" y="6392485"/>
            <a:ext cx="8279613" cy="276999"/>
          </a:xfrm>
          <a:prstGeom prst="rect">
            <a:avLst/>
          </a:prstGeom>
          <a:noFill/>
        </p:spPr>
        <p:txBody>
          <a:bodyPr wrap="square" rtlCol="0">
            <a:spAutoFit/>
          </a:bodyPr>
          <a:lstStyle/>
          <a:p>
            <a:pPr algn="l" defTabSz="913575" fontAlgn="auto">
              <a:spcBef>
                <a:spcPts val="0"/>
              </a:spcBef>
              <a:spcAft>
                <a:spcPts val="0"/>
              </a:spcAft>
            </a:pP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１　「歩行できる」には、「何かにつかまればできる」を含む。</a:t>
            </a:r>
            <a:endParaRPr lang="ja-JP" altLang="en-US" sz="1200" dirty="0">
              <a:solidFill>
                <a:prstClr val="black"/>
              </a:solidFill>
              <a:latin typeface="Calibri"/>
              <a:ea typeface="ＭＳ Ｐゴシック"/>
            </a:endParaRPr>
          </a:p>
        </p:txBody>
      </p:sp>
      <p:sp>
        <p:nvSpPr>
          <p:cNvPr id="26"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27</a:t>
            </a:r>
            <a:endParaRPr lang="ja-JP" altLang="en-US" sz="1800" b="1" dirty="0">
              <a:solidFill>
                <a:prstClr val="black"/>
              </a:solidFill>
              <a:latin typeface="+mn-ea"/>
            </a:endParaRPr>
          </a:p>
        </p:txBody>
      </p:sp>
    </p:spTree>
    <p:extLst>
      <p:ext uri="{BB962C8B-B14F-4D97-AF65-F5344CB8AC3E}">
        <p14:creationId xmlns:p14="http://schemas.microsoft.com/office/powerpoint/2010/main" val="2363943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508" y="30879"/>
            <a:ext cx="9878533" cy="404663"/>
          </a:xfrm>
          <a:noFill/>
          <a:ln>
            <a:noFill/>
          </a:ln>
        </p:spPr>
        <p:txBody>
          <a:bodyPr>
            <a:noAutofit/>
          </a:bodyPr>
          <a:lstStyle/>
          <a:p>
            <a:r>
              <a:rPr lang="ja-JP" altLang="en-US" sz="2000" b="1" dirty="0" smtClean="0"/>
              <a:t>要支援者の訪問介護、通所介護の</a:t>
            </a:r>
            <a:r>
              <a:rPr lang="ja-JP" altLang="en-US" sz="2000" b="1" dirty="0"/>
              <a:t>総合事業への</a:t>
            </a:r>
            <a:r>
              <a:rPr lang="ja-JP" altLang="en-US" sz="2000" b="1" dirty="0" smtClean="0"/>
              <a:t>移行（介護予防・生活支援サービス事業）</a:t>
            </a:r>
            <a:endParaRPr kumimoji="1" lang="ja-JP" altLang="en-US" sz="2000" b="1" dirty="0"/>
          </a:p>
        </p:txBody>
      </p:sp>
      <p:sp>
        <p:nvSpPr>
          <p:cNvPr id="5" name="角丸四角形 4"/>
          <p:cNvSpPr/>
          <p:nvPr/>
        </p:nvSpPr>
        <p:spPr>
          <a:xfrm>
            <a:off x="214792" y="1521950"/>
            <a:ext cx="3010410" cy="394883"/>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予防給付</a:t>
            </a:r>
            <a:r>
              <a:rPr lang="ja-JP" altLang="en-US" dirty="0">
                <a:solidFill>
                  <a:prstClr val="black"/>
                </a:solidFill>
              </a:rPr>
              <a:t>による</a:t>
            </a:r>
            <a:r>
              <a:rPr lang="ja-JP" altLang="en-US" dirty="0" smtClean="0">
                <a:solidFill>
                  <a:prstClr val="black"/>
                </a:solidFill>
              </a:rPr>
              <a:t>サービス</a:t>
            </a:r>
            <a:endParaRPr lang="ja-JP" altLang="en-US" dirty="0">
              <a:solidFill>
                <a:prstClr val="black"/>
              </a:solidFill>
            </a:endParaRPr>
          </a:p>
        </p:txBody>
      </p:sp>
      <p:sp>
        <p:nvSpPr>
          <p:cNvPr id="12" name="正方形/長方形 11"/>
          <p:cNvSpPr/>
          <p:nvPr/>
        </p:nvSpPr>
        <p:spPr>
          <a:xfrm>
            <a:off x="331837" y="1953754"/>
            <a:ext cx="2657957" cy="478761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8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200" dirty="0">
                <a:solidFill>
                  <a:prstClr val="black"/>
                </a:solidFill>
              </a:rPr>
              <a:t>・訪問看護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・通所リハビリテーション</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・短期入所療養介護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・居宅療養管理指導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特定施設入所者生活介護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・短期入所者生活介護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・訪問入浴介護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・認知症対応型通所介護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・小規模多機能型居宅介護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・認知症対応型共同生活介護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・福祉用具貸与</a:t>
            </a:r>
            <a:endParaRPr lang="en-US" altLang="ja-JP" sz="1200" dirty="0">
              <a:solidFill>
                <a:prstClr val="black"/>
              </a:solidFill>
            </a:endParaRPr>
          </a:p>
          <a:p>
            <a:pPr fontAlgn="base">
              <a:spcBef>
                <a:spcPct val="0"/>
              </a:spcBef>
              <a:spcAft>
                <a:spcPct val="0"/>
              </a:spcAft>
            </a:pPr>
            <a:r>
              <a:rPr lang="ja-JP" altLang="en-US" sz="1200" dirty="0" smtClean="0">
                <a:solidFill>
                  <a:prstClr val="black"/>
                </a:solidFill>
              </a:rPr>
              <a:t>・</a:t>
            </a:r>
            <a:r>
              <a:rPr lang="ja-JP" altLang="en-US" sz="1200" dirty="0">
                <a:solidFill>
                  <a:prstClr val="black"/>
                </a:solidFill>
              </a:rPr>
              <a:t>福祉用具販売</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・住宅改修　　　　　　　　　　　</a:t>
            </a:r>
            <a:r>
              <a:rPr lang="ja-JP" altLang="en-US" sz="1200" dirty="0" smtClean="0">
                <a:solidFill>
                  <a:prstClr val="black"/>
                </a:solidFill>
              </a:rPr>
              <a:t>など</a:t>
            </a:r>
            <a:endParaRPr lang="en-US" altLang="ja-JP" sz="12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5241032" y="1464150"/>
            <a:ext cx="4140548" cy="538899"/>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新しい総合事業</a:t>
            </a:r>
            <a:r>
              <a:rPr lang="ja-JP" altLang="en-US" dirty="0">
                <a:solidFill>
                  <a:prstClr val="black"/>
                </a:solidFill>
              </a:rPr>
              <a:t>による</a:t>
            </a:r>
            <a:r>
              <a:rPr lang="ja-JP" altLang="en-US" dirty="0" smtClean="0">
                <a:solidFill>
                  <a:prstClr val="black"/>
                </a:solidFill>
              </a:rPr>
              <a:t>サービス</a:t>
            </a:r>
            <a:endParaRPr lang="en-US" altLang="ja-JP" dirty="0" smtClean="0">
              <a:solidFill>
                <a:prstClr val="black"/>
              </a:solidFill>
            </a:endParaRPr>
          </a:p>
          <a:p>
            <a:pPr algn="ctr" fontAlgn="base">
              <a:spcBef>
                <a:spcPct val="0"/>
              </a:spcBef>
              <a:spcAft>
                <a:spcPct val="0"/>
              </a:spcAft>
            </a:pPr>
            <a:r>
              <a:rPr lang="ja-JP" altLang="en-US" sz="1600" dirty="0">
                <a:solidFill>
                  <a:prstClr val="black"/>
                </a:solidFill>
              </a:rPr>
              <a:t>（介護</a:t>
            </a:r>
            <a:r>
              <a:rPr lang="ja-JP" altLang="en-US" sz="1600" dirty="0" smtClean="0">
                <a:solidFill>
                  <a:prstClr val="black"/>
                </a:solidFill>
              </a:rPr>
              <a:t>予防</a:t>
            </a:r>
            <a:r>
              <a:rPr lang="ja-JP" altLang="en-US" sz="1600" dirty="0">
                <a:solidFill>
                  <a:prstClr val="black"/>
                </a:solidFill>
              </a:rPr>
              <a:t>・生活</a:t>
            </a:r>
            <a:r>
              <a:rPr lang="ja-JP" altLang="en-US" sz="1600" dirty="0" smtClean="0">
                <a:solidFill>
                  <a:prstClr val="black"/>
                </a:solidFill>
              </a:rPr>
              <a:t>支援サービス事業）</a:t>
            </a:r>
            <a:endParaRPr lang="ja-JP" altLang="en-US" sz="1600" dirty="0">
              <a:solidFill>
                <a:prstClr val="black"/>
              </a:solidFill>
            </a:endParaRPr>
          </a:p>
        </p:txBody>
      </p:sp>
      <p:sp>
        <p:nvSpPr>
          <p:cNvPr id="15" name="正方形/長方形 14"/>
          <p:cNvSpPr/>
          <p:nvPr/>
        </p:nvSpPr>
        <p:spPr>
          <a:xfrm>
            <a:off x="5241035" y="2046399"/>
            <a:ext cx="4142093" cy="169127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endParaRPr lang="en-US" altLang="ja-JP" sz="1100" dirty="0">
              <a:solidFill>
                <a:prstClr val="black"/>
              </a:solidFill>
            </a:endParaRPr>
          </a:p>
          <a:p>
            <a:pPr fontAlgn="base">
              <a:spcBef>
                <a:spcPct val="0"/>
              </a:spcBef>
              <a:spcAft>
                <a:spcPct val="0"/>
              </a:spcAft>
            </a:pPr>
            <a:r>
              <a:rPr lang="ja-JP" altLang="en-US" sz="1100" dirty="0">
                <a:solidFill>
                  <a:prstClr val="black"/>
                </a:solidFill>
              </a:rPr>
              <a:t>　</a:t>
            </a:r>
            <a:endParaRPr lang="en-US" altLang="ja-JP" sz="1000" dirty="0">
              <a:solidFill>
                <a:prstClr val="black"/>
              </a:solidFill>
            </a:endParaRPr>
          </a:p>
        </p:txBody>
      </p:sp>
      <p:sp>
        <p:nvSpPr>
          <p:cNvPr id="41" name="右矢印 40"/>
          <p:cNvSpPr/>
          <p:nvPr/>
        </p:nvSpPr>
        <p:spPr>
          <a:xfrm>
            <a:off x="3323813" y="2146061"/>
            <a:ext cx="1440160" cy="720999"/>
          </a:xfrm>
          <a:prstGeom prst="rightArrow">
            <a:avLst>
              <a:gd name="adj1" fmla="val 63210"/>
              <a:gd name="adj2" fmla="val 58574"/>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ja-JP" altLang="en-US" sz="1200" dirty="0">
              <a:solidFill>
                <a:prstClr val="black"/>
              </a:solidFill>
            </a:endParaRPr>
          </a:p>
        </p:txBody>
      </p:sp>
      <p:sp>
        <p:nvSpPr>
          <p:cNvPr id="4" name="テキスト ボックス 3"/>
          <p:cNvSpPr txBox="1"/>
          <p:nvPr/>
        </p:nvSpPr>
        <p:spPr>
          <a:xfrm>
            <a:off x="5277339" y="1987212"/>
            <a:ext cx="2033995" cy="1631216"/>
          </a:xfrm>
          <a:prstGeom prst="rect">
            <a:avLst/>
          </a:prstGeom>
          <a:noFill/>
        </p:spPr>
        <p:txBody>
          <a:bodyPr wrap="square" rtlCol="0">
            <a:spAutoFit/>
          </a:bodyPr>
          <a:lstStyle/>
          <a:p>
            <a:pPr fontAlgn="base">
              <a:spcBef>
                <a:spcPct val="0"/>
              </a:spcBef>
              <a:spcAft>
                <a:spcPct val="0"/>
              </a:spcAft>
            </a:pPr>
            <a:endParaRPr lang="en-US" altLang="ja-JP" sz="16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・訪問型サービス</a:t>
            </a:r>
            <a:endParaRPr lang="en-US" altLang="ja-JP" sz="1400" dirty="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・通所型</a:t>
            </a:r>
            <a:r>
              <a:rPr lang="ja-JP" altLang="en-US" sz="1400" dirty="0" smtClean="0">
                <a:solidFill>
                  <a:prstClr val="black"/>
                </a:solidFill>
                <a:latin typeface="Arial" pitchFamily="34" charset="0"/>
              </a:rPr>
              <a:t>サービス</a:t>
            </a:r>
            <a:endParaRPr lang="en-US" altLang="ja-JP" sz="1400" dirty="0" smtClean="0">
              <a:solidFill>
                <a:prstClr val="black"/>
              </a:solidFill>
              <a:latin typeface="Arial" pitchFamily="34" charset="0"/>
            </a:endParaRPr>
          </a:p>
          <a:p>
            <a:pPr fontAlgn="base">
              <a:spcBef>
                <a:spcPct val="0"/>
              </a:spcBef>
              <a:spcAft>
                <a:spcPct val="0"/>
              </a:spcAft>
            </a:pPr>
            <a:endParaRPr lang="en-US" altLang="ja-JP" sz="1400" dirty="0">
              <a:solidFill>
                <a:prstClr val="black"/>
              </a:solidFill>
              <a:latin typeface="Arial" pitchFamily="34" charset="0"/>
            </a:endParaRPr>
          </a:p>
          <a:p>
            <a:pPr fontAlgn="base">
              <a:spcBef>
                <a:spcPct val="0"/>
              </a:spcBef>
              <a:spcAft>
                <a:spcPct val="0"/>
              </a:spcAft>
            </a:pPr>
            <a:r>
              <a:rPr lang="ja-JP" altLang="en-US" sz="1400" dirty="0" smtClean="0">
                <a:solidFill>
                  <a:prstClr val="black"/>
                </a:solidFill>
                <a:latin typeface="Arial" pitchFamily="34" charset="0"/>
              </a:rPr>
              <a:t>・生活支援サービス</a:t>
            </a:r>
            <a:endParaRPr lang="en-US" altLang="ja-JP" sz="1400" dirty="0" smtClean="0">
              <a:solidFill>
                <a:prstClr val="black"/>
              </a:solidFill>
              <a:latin typeface="Arial" pitchFamily="34" charset="0"/>
            </a:endParaRPr>
          </a:p>
          <a:p>
            <a:pPr fontAlgn="base">
              <a:spcBef>
                <a:spcPct val="0"/>
              </a:spcBef>
              <a:spcAft>
                <a:spcPct val="0"/>
              </a:spcAft>
            </a:pP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（配食・見守り等）</a:t>
            </a:r>
            <a:endParaRPr lang="ja-JP" altLang="en-US" sz="1400" dirty="0">
              <a:solidFill>
                <a:prstClr val="black"/>
              </a:solidFill>
              <a:latin typeface="Arial" pitchFamily="34" charset="0"/>
            </a:endParaRPr>
          </a:p>
        </p:txBody>
      </p:sp>
      <p:sp>
        <p:nvSpPr>
          <p:cNvPr id="52" name="四角形吹き出し 51"/>
          <p:cNvSpPr/>
          <p:nvPr/>
        </p:nvSpPr>
        <p:spPr>
          <a:xfrm>
            <a:off x="7045453" y="2102034"/>
            <a:ext cx="2660074" cy="288000"/>
          </a:xfrm>
          <a:prstGeom prst="wedgeRectCallout">
            <a:avLst>
              <a:gd name="adj1" fmla="val -59954"/>
              <a:gd name="adj2" fmla="val 43180"/>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・多様な担い手による生活支援</a:t>
            </a:r>
            <a:endParaRPr lang="en-US" altLang="ja-JP" sz="1400" dirty="0">
              <a:solidFill>
                <a:prstClr val="black"/>
              </a:solidFill>
            </a:endParaRPr>
          </a:p>
        </p:txBody>
      </p:sp>
      <p:sp>
        <p:nvSpPr>
          <p:cNvPr id="25" name="四角形吹き出し 24"/>
          <p:cNvSpPr/>
          <p:nvPr/>
        </p:nvSpPr>
        <p:spPr>
          <a:xfrm>
            <a:off x="7045505" y="2486185"/>
            <a:ext cx="2660075" cy="432000"/>
          </a:xfrm>
          <a:prstGeom prst="wedgeRectCallout">
            <a:avLst>
              <a:gd name="adj1" fmla="val -59888"/>
              <a:gd name="adj2" fmla="val -225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・ミニデイなどの通いの場</a:t>
            </a:r>
            <a:endParaRPr lang="en-US" altLang="ja-JP" sz="1400" dirty="0">
              <a:solidFill>
                <a:prstClr val="black"/>
              </a:solidFill>
            </a:endParaRPr>
          </a:p>
          <a:p>
            <a:pPr fontAlgn="base">
              <a:spcBef>
                <a:spcPct val="0"/>
              </a:spcBef>
              <a:spcAft>
                <a:spcPct val="0"/>
              </a:spcAft>
            </a:pPr>
            <a:r>
              <a:rPr lang="ja-JP" altLang="en-US" sz="1400" dirty="0">
                <a:solidFill>
                  <a:prstClr val="black"/>
                </a:solidFill>
              </a:rPr>
              <a:t>・運動、栄養、口腔ケア等の教室</a:t>
            </a:r>
            <a:endParaRPr lang="en-US" altLang="ja-JP" sz="1400" dirty="0">
              <a:solidFill>
                <a:prstClr val="black"/>
              </a:solidFill>
            </a:endParaRPr>
          </a:p>
        </p:txBody>
      </p:sp>
      <p:cxnSp>
        <p:nvCxnSpPr>
          <p:cNvPr id="31" name="直線コネクタ 30"/>
          <p:cNvCxnSpPr/>
          <p:nvPr/>
        </p:nvCxnSpPr>
        <p:spPr>
          <a:xfrm>
            <a:off x="293520" y="3737670"/>
            <a:ext cx="2693477"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505997" y="2169880"/>
            <a:ext cx="1516393" cy="1369188"/>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fontAlgn="base">
              <a:spcBef>
                <a:spcPct val="0"/>
              </a:spcBef>
              <a:spcAft>
                <a:spcPct val="0"/>
              </a:spcAft>
            </a:pPr>
            <a:r>
              <a:rPr lang="ja-JP" altLang="en-US" sz="1400" dirty="0" smtClean="0">
                <a:solidFill>
                  <a:prstClr val="black"/>
                </a:solidFill>
              </a:rPr>
              <a:t>・訪問介護</a:t>
            </a:r>
          </a:p>
          <a:p>
            <a:pPr fontAlgn="base">
              <a:spcBef>
                <a:spcPct val="0"/>
              </a:spcBef>
              <a:spcAft>
                <a:spcPct val="0"/>
              </a:spcAft>
            </a:pPr>
            <a:endParaRPr lang="en-US" altLang="ja-JP" sz="1400" dirty="0" smtClean="0">
              <a:solidFill>
                <a:prstClr val="black"/>
              </a:solidFill>
            </a:endParaRPr>
          </a:p>
          <a:p>
            <a:pPr fontAlgn="base">
              <a:spcBef>
                <a:spcPct val="0"/>
              </a:spcBef>
              <a:spcAft>
                <a:spcPct val="0"/>
              </a:spcAft>
            </a:pPr>
            <a:endParaRPr lang="ja-JP" altLang="en-US" sz="1400" dirty="0" smtClean="0">
              <a:solidFill>
                <a:prstClr val="black"/>
              </a:solidFill>
            </a:endParaRPr>
          </a:p>
          <a:p>
            <a:pPr fontAlgn="base">
              <a:spcBef>
                <a:spcPct val="0"/>
              </a:spcBef>
              <a:spcAft>
                <a:spcPct val="0"/>
              </a:spcAft>
            </a:pPr>
            <a:r>
              <a:rPr lang="ja-JP" altLang="en-US" sz="1400" dirty="0" smtClean="0">
                <a:solidFill>
                  <a:prstClr val="black"/>
                </a:solidFill>
              </a:rPr>
              <a:t>・通所介護</a:t>
            </a:r>
            <a:endParaRPr lang="ja-JP" altLang="en-US" sz="1400" dirty="0">
              <a:solidFill>
                <a:prstClr val="black"/>
              </a:solidFill>
            </a:endParaRPr>
          </a:p>
        </p:txBody>
      </p:sp>
      <p:sp>
        <p:nvSpPr>
          <p:cNvPr id="3" name="右中かっこ 2"/>
          <p:cNvSpPr/>
          <p:nvPr/>
        </p:nvSpPr>
        <p:spPr>
          <a:xfrm>
            <a:off x="3314300" y="3911664"/>
            <a:ext cx="144016" cy="275769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3674335" y="4941278"/>
            <a:ext cx="1710725" cy="646331"/>
          </a:xfrm>
          <a:prstGeom prst="rect">
            <a:avLst/>
          </a:prstGeom>
          <a:noFill/>
        </p:spPr>
        <p:txBody>
          <a:bodyPr wrap="none" rtlCol="0">
            <a:spAutoFit/>
          </a:bodyPr>
          <a:lstStyle/>
          <a:p>
            <a:r>
              <a:rPr kumimoji="1" lang="ja-JP" altLang="en-US" dirty="0" smtClean="0"/>
              <a:t>従来通り</a:t>
            </a:r>
            <a:endParaRPr kumimoji="1" lang="en-US" altLang="ja-JP" dirty="0" smtClean="0"/>
          </a:p>
          <a:p>
            <a:r>
              <a:rPr lang="ja-JP" altLang="en-US" dirty="0" smtClean="0"/>
              <a:t>予防給付</a:t>
            </a:r>
            <a:r>
              <a:rPr lang="ja-JP" altLang="en-US" dirty="0"/>
              <a:t>で行う</a:t>
            </a:r>
            <a:endParaRPr kumimoji="1" lang="ja-JP" altLang="en-US" dirty="0"/>
          </a:p>
        </p:txBody>
      </p:sp>
      <p:sp>
        <p:nvSpPr>
          <p:cNvPr id="50" name="テキスト ボックス 49"/>
          <p:cNvSpPr txBox="1"/>
          <p:nvPr/>
        </p:nvSpPr>
        <p:spPr>
          <a:xfrm>
            <a:off x="3170323" y="2954403"/>
            <a:ext cx="1980029" cy="584775"/>
          </a:xfrm>
          <a:prstGeom prst="rect">
            <a:avLst/>
          </a:prstGeom>
          <a:noFill/>
        </p:spPr>
        <p:txBody>
          <a:bodyPr wrap="none" rtlCol="0">
            <a:spAutoFit/>
          </a:bodyPr>
          <a:lstStyle/>
          <a:p>
            <a:r>
              <a:rPr kumimoji="1" lang="ja-JP" altLang="en-US" sz="1600" dirty="0" smtClean="0"/>
              <a:t>訪問介護、通所介護</a:t>
            </a:r>
            <a:endParaRPr kumimoji="1" lang="en-US" altLang="ja-JP" sz="1600" dirty="0" smtClean="0"/>
          </a:p>
          <a:p>
            <a:r>
              <a:rPr kumimoji="1" lang="ja-JP" altLang="en-US" sz="1600" dirty="0" smtClean="0"/>
              <a:t>について事業へ移行</a:t>
            </a:r>
            <a:endParaRPr kumimoji="1" lang="ja-JP" altLang="en-US" sz="1600" dirty="0"/>
          </a:p>
        </p:txBody>
      </p:sp>
      <p:sp>
        <p:nvSpPr>
          <p:cNvPr id="51" name="角丸四角形 50"/>
          <p:cNvSpPr/>
          <p:nvPr/>
        </p:nvSpPr>
        <p:spPr>
          <a:xfrm>
            <a:off x="125333" y="476672"/>
            <a:ext cx="9648000" cy="864096"/>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sz="1600" dirty="0" smtClean="0">
                <a:solidFill>
                  <a:prstClr val="black"/>
                </a:solidFill>
              </a:rPr>
              <a:t>○</a:t>
            </a:r>
            <a:r>
              <a:rPr lang="ja-JP" altLang="en-US" sz="1600" dirty="0">
                <a:solidFill>
                  <a:prstClr val="black"/>
                </a:solidFill>
              </a:rPr>
              <a:t>　</a:t>
            </a:r>
            <a:r>
              <a:rPr lang="ja-JP" altLang="en-US" sz="1600" dirty="0" smtClean="0">
                <a:solidFill>
                  <a:prstClr val="black"/>
                </a:solidFill>
              </a:rPr>
              <a:t>多様な主体による柔軟な取り組みにより効果的かつ効率的にサービスを提供できるよう、予防給付の訪問介護、通所介護は、事業にすべて移行（平成２９年度末まで）</a:t>
            </a:r>
            <a:endParaRPr lang="en-US" altLang="ja-JP" sz="1600" dirty="0" smtClean="0">
              <a:solidFill>
                <a:prstClr val="black"/>
              </a:solidFill>
            </a:endParaRPr>
          </a:p>
          <a:p>
            <a:pPr>
              <a:spcBef>
                <a:spcPts val="600"/>
              </a:spcBef>
            </a:pPr>
            <a:r>
              <a:rPr lang="ja-JP" altLang="en-US" sz="1600" dirty="0" smtClean="0">
                <a:solidFill>
                  <a:prstClr val="black"/>
                </a:solidFill>
              </a:rPr>
              <a:t>○</a:t>
            </a:r>
            <a:r>
              <a:rPr lang="ja-JP" altLang="en-US" sz="1600" dirty="0">
                <a:solidFill>
                  <a:prstClr val="black"/>
                </a:solidFill>
              </a:rPr>
              <a:t>その他</a:t>
            </a:r>
            <a:r>
              <a:rPr lang="ja-JP" altLang="en-US" sz="1600" dirty="0" smtClean="0">
                <a:solidFill>
                  <a:prstClr val="black"/>
                </a:solidFill>
              </a:rPr>
              <a:t>の</a:t>
            </a:r>
            <a:r>
              <a:rPr lang="ja-JP" altLang="en-US" sz="1600" dirty="0">
                <a:solidFill>
                  <a:prstClr val="black"/>
                </a:solidFill>
              </a:rPr>
              <a:t>サービス</a:t>
            </a:r>
            <a:r>
              <a:rPr lang="ja-JP" altLang="en-US" sz="1600" dirty="0" smtClean="0">
                <a:solidFill>
                  <a:prstClr val="black"/>
                </a:solidFill>
              </a:rPr>
              <a:t>は</a:t>
            </a:r>
            <a:r>
              <a:rPr lang="ja-JP" altLang="en-US" sz="1600" dirty="0">
                <a:solidFill>
                  <a:prstClr val="black"/>
                </a:solidFill>
              </a:rPr>
              <a:t>、予防給付に</a:t>
            </a:r>
            <a:r>
              <a:rPr lang="ja-JP" altLang="en-US" sz="1600" dirty="0" smtClean="0">
                <a:solidFill>
                  <a:prstClr val="black"/>
                </a:solidFill>
              </a:rPr>
              <a:t>よる</a:t>
            </a:r>
            <a:r>
              <a:rPr lang="ja-JP" altLang="en-US" sz="1600" dirty="0">
                <a:solidFill>
                  <a:prstClr val="black"/>
                </a:solidFill>
              </a:rPr>
              <a:t>サービス</a:t>
            </a:r>
            <a:r>
              <a:rPr lang="ja-JP" altLang="en-US" sz="1600" dirty="0" smtClean="0">
                <a:solidFill>
                  <a:prstClr val="black"/>
                </a:solidFill>
              </a:rPr>
              <a:t>を利用</a:t>
            </a:r>
            <a:endParaRPr lang="en-US" altLang="ja-JP" sz="1600" dirty="0">
              <a:solidFill>
                <a:prstClr val="black"/>
              </a:solidFill>
            </a:endParaRPr>
          </a:p>
        </p:txBody>
      </p:sp>
      <p:sp>
        <p:nvSpPr>
          <p:cNvPr id="54" name="四角形吹き出し 53"/>
          <p:cNvSpPr/>
          <p:nvPr/>
        </p:nvSpPr>
        <p:spPr>
          <a:xfrm>
            <a:off x="7045505" y="3023114"/>
            <a:ext cx="2660075" cy="432000"/>
          </a:xfrm>
          <a:prstGeom prst="wedgeRectCallout">
            <a:avLst>
              <a:gd name="adj1" fmla="val -59501"/>
              <a:gd name="adj2" fmla="val -58093"/>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fontAlgn="base">
              <a:spcBef>
                <a:spcPct val="0"/>
              </a:spcBef>
              <a:spcAft>
                <a:spcPct val="0"/>
              </a:spcAft>
            </a:pPr>
            <a:r>
              <a:rPr lang="ja-JP" altLang="en-US" sz="1400" dirty="0" smtClean="0">
                <a:solidFill>
                  <a:prstClr val="black"/>
                </a:solidFill>
              </a:rPr>
              <a:t>・介護事業所による訪問型・通所型サービス</a:t>
            </a:r>
            <a:endParaRPr lang="en-US" altLang="ja-JP" sz="1400" dirty="0">
              <a:solidFill>
                <a:prstClr val="black"/>
              </a:solidFill>
            </a:endParaRPr>
          </a:p>
        </p:txBody>
      </p:sp>
      <p:sp>
        <p:nvSpPr>
          <p:cNvPr id="8" name="テキスト ボックス 7"/>
          <p:cNvSpPr txBox="1"/>
          <p:nvPr/>
        </p:nvSpPr>
        <p:spPr>
          <a:xfrm>
            <a:off x="5385048" y="3773167"/>
            <a:ext cx="4349268" cy="461665"/>
          </a:xfrm>
          <a:prstGeom prst="rect">
            <a:avLst/>
          </a:prstGeom>
          <a:noFill/>
        </p:spPr>
        <p:txBody>
          <a:bodyPr wrap="none" rtlCol="0">
            <a:spAutoFit/>
          </a:bodyPr>
          <a:lstStyle/>
          <a:p>
            <a:r>
              <a:rPr kumimoji="1" lang="en-US" altLang="ja-JP" sz="1200" dirty="0" smtClean="0"/>
              <a:t>※</a:t>
            </a:r>
            <a:r>
              <a:rPr kumimoji="1" lang="ja-JP" altLang="en-US" sz="1200" dirty="0" smtClean="0"/>
              <a:t>多様な主体による多様</a:t>
            </a:r>
            <a:r>
              <a:rPr kumimoji="1" lang="ja-JP" altLang="en-US" sz="1200" smtClean="0"/>
              <a:t>なサービスの提供</a:t>
            </a:r>
            <a:r>
              <a:rPr kumimoji="1" lang="ja-JP" altLang="en-US" sz="1200" dirty="0" smtClean="0"/>
              <a:t>を推進</a:t>
            </a:r>
            <a:endParaRPr kumimoji="1" lang="en-US" altLang="ja-JP" sz="1200" dirty="0" smtClean="0"/>
          </a:p>
          <a:p>
            <a:r>
              <a:rPr kumimoji="1" lang="en-US" altLang="ja-JP" sz="1200" dirty="0" smtClean="0"/>
              <a:t>※</a:t>
            </a:r>
            <a:r>
              <a:rPr kumimoji="1" lang="ja-JP" altLang="en-US" sz="1200" dirty="0" smtClean="0"/>
              <a:t>総合事業のみ利用の場合は、基本チェックリスト該当で利用可</a:t>
            </a:r>
            <a:endParaRPr kumimoji="1" lang="ja-JP" altLang="en-US" sz="1200" dirty="0"/>
          </a:p>
        </p:txBody>
      </p:sp>
      <p:sp>
        <p:nvSpPr>
          <p:cNvPr id="20"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28</a:t>
            </a:r>
            <a:endParaRPr lang="ja-JP" altLang="en-US" sz="1800" b="1" dirty="0">
              <a:solidFill>
                <a:prstClr val="black"/>
              </a:solidFill>
              <a:latin typeface="+mn-ea"/>
            </a:endParaRPr>
          </a:p>
        </p:txBody>
      </p:sp>
    </p:spTree>
    <p:extLst>
      <p:ext uri="{BB962C8B-B14F-4D97-AF65-F5344CB8AC3E}">
        <p14:creationId xmlns:p14="http://schemas.microsoft.com/office/powerpoint/2010/main" val="1817558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26277" y="3943683"/>
            <a:ext cx="919888" cy="542193"/>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sp>
        <p:nvSpPr>
          <p:cNvPr id="5" name="右矢印吹き出し 4"/>
          <p:cNvSpPr/>
          <p:nvPr/>
        </p:nvSpPr>
        <p:spPr>
          <a:xfrm rot="16200000">
            <a:off x="1995506" y="3714164"/>
            <a:ext cx="1197942" cy="4773511"/>
          </a:xfrm>
          <a:prstGeom prst="rightArrowCallout">
            <a:avLst>
              <a:gd name="adj1" fmla="val 10839"/>
              <a:gd name="adj2" fmla="val 0"/>
              <a:gd name="adj3" fmla="val 17025"/>
              <a:gd name="adj4" fmla="val 72952"/>
            </a:avLst>
          </a:prstGeom>
          <a:solidFill>
            <a:schemeClr val="bg1"/>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sp>
        <p:nvSpPr>
          <p:cNvPr id="35" name="角丸四角形 34"/>
          <p:cNvSpPr/>
          <p:nvPr/>
        </p:nvSpPr>
        <p:spPr>
          <a:xfrm>
            <a:off x="160319" y="1844825"/>
            <a:ext cx="4782343" cy="3642524"/>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algn="l" defTabSz="913575" fontAlgn="auto">
              <a:spcBef>
                <a:spcPts val="0"/>
              </a:spcBef>
              <a:spcAft>
                <a:spcPts val="0"/>
              </a:spcAft>
            </a:pPr>
            <a:endParaRPr lang="ja-JP" altLang="en-US" sz="1000" dirty="0">
              <a:solidFill>
                <a:prstClr val="black"/>
              </a:solidFill>
            </a:endParaRPr>
          </a:p>
        </p:txBody>
      </p:sp>
      <p:grpSp>
        <p:nvGrpSpPr>
          <p:cNvPr id="3" name="グループ化 2"/>
          <p:cNvGrpSpPr/>
          <p:nvPr/>
        </p:nvGrpSpPr>
        <p:grpSpPr>
          <a:xfrm>
            <a:off x="49518" y="529097"/>
            <a:ext cx="9856519" cy="1068677"/>
            <a:chOff x="130753" y="3799249"/>
            <a:chExt cx="9851748" cy="1758341"/>
          </a:xfrm>
        </p:grpSpPr>
        <p:sp>
          <p:nvSpPr>
            <p:cNvPr id="43" name="コンテンツ プレースホルダー 1"/>
            <p:cNvSpPr txBox="1">
              <a:spLocks/>
            </p:cNvSpPr>
            <p:nvPr/>
          </p:nvSpPr>
          <p:spPr>
            <a:xfrm>
              <a:off x="130753" y="3799249"/>
              <a:ext cx="9851748" cy="1758341"/>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fontAlgn="auto">
                <a:spcAft>
                  <a:spcPts val="0"/>
                </a:spcAft>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fontAlgn="auto">
                <a:spcAft>
                  <a:spcPts val="0"/>
                </a:spcAft>
                <a:buFont typeface="Arial" panose="020B0604020202020204" pitchFamily="34" charset="0"/>
                <a:buNone/>
              </a:pPr>
              <a:endParaRPr lang="en-US" altLang="ja-JP" sz="1600" dirty="0">
                <a:solidFill>
                  <a:prstClr val="black"/>
                </a:solidFill>
                <a:latin typeface="ＭＳ Ｐゴシック"/>
              </a:endParaRPr>
            </a:p>
          </p:txBody>
        </p:sp>
        <p:sp>
          <p:nvSpPr>
            <p:cNvPr id="46" name="テキスト ボックス 45"/>
            <p:cNvSpPr txBox="1"/>
            <p:nvPr/>
          </p:nvSpPr>
          <p:spPr>
            <a:xfrm>
              <a:off x="137725" y="3827565"/>
              <a:ext cx="9844776" cy="1711626"/>
            </a:xfrm>
            <a:prstGeom prst="rect">
              <a:avLst/>
            </a:prstGeom>
            <a:noFill/>
          </p:spPr>
          <p:txBody>
            <a:bodyPr wrap="square" rtlCol="0">
              <a:spAutoFit/>
            </a:bodyPr>
            <a:lstStyle/>
            <a:p>
              <a:pPr marL="185571" indent="-185571" algn="l" defTabSz="913575" fontAlgn="auto">
                <a:lnSpc>
                  <a:spcPct val="110000"/>
                </a:lnSpc>
                <a:spcBef>
                  <a:spcPts val="0"/>
                </a:spcBef>
                <a:spcAft>
                  <a:spcPts val="0"/>
                </a:spcAft>
              </a:pPr>
              <a:r>
                <a:rPr lang="ja-JP" altLang="en-US" sz="1400" dirty="0">
                  <a:solidFill>
                    <a:prstClr val="black"/>
                  </a:solidFill>
                  <a:latin typeface="ＭＳ Ｐゴシック"/>
                  <a:ea typeface="ＭＳ Ｐゴシック"/>
                </a:rPr>
                <a:t>○予防給付のうち訪問介護・通所介護について、市町村が</a:t>
              </a:r>
              <a:r>
                <a:rPr lang="ja-JP" altLang="en-US" sz="1400" u="sng" dirty="0">
                  <a:solidFill>
                    <a:prstClr val="black"/>
                  </a:solidFill>
                  <a:latin typeface="ＭＳ Ｐゴシック"/>
                  <a:ea typeface="ＭＳ Ｐゴシック"/>
                </a:rPr>
                <a:t>地域の実情に応じた取組</a:t>
              </a:r>
              <a:r>
                <a:rPr lang="ja-JP" altLang="en-US" sz="1400" dirty="0">
                  <a:solidFill>
                    <a:prstClr val="black"/>
                  </a:solidFill>
                  <a:latin typeface="ＭＳ Ｐゴシック"/>
                  <a:ea typeface="ＭＳ Ｐゴシック"/>
                </a:rPr>
                <a:t>ができる介護保険制度の</a:t>
              </a:r>
              <a:r>
                <a:rPr lang="ja-JP" altLang="en-US" sz="1400" u="sng" dirty="0">
                  <a:solidFill>
                    <a:prstClr val="black"/>
                  </a:solidFill>
                  <a:latin typeface="ＭＳ Ｐゴシック"/>
                  <a:ea typeface="ＭＳ Ｐゴシック"/>
                </a:rPr>
                <a:t>地域支援事業</a:t>
              </a:r>
              <a:r>
                <a:rPr lang="ja-JP" altLang="en-US" sz="1400" dirty="0">
                  <a:solidFill>
                    <a:prstClr val="black"/>
                  </a:solidFill>
                  <a:latin typeface="ＭＳ Ｐゴシック"/>
                  <a:ea typeface="ＭＳ Ｐゴシック"/>
                </a:rPr>
                <a:t>へ移行（２９年度末まで）。財源構成は給付と同じ（国、都道府県、市町村、</a:t>
              </a:r>
              <a:r>
                <a:rPr lang="en-US" altLang="ja-JP" sz="1400" dirty="0">
                  <a:solidFill>
                    <a:prstClr val="black"/>
                  </a:solidFill>
                  <a:latin typeface="ＭＳ Ｐゴシック"/>
                  <a:ea typeface="ＭＳ Ｐゴシック"/>
                </a:rPr>
                <a:t>1</a:t>
              </a:r>
              <a:r>
                <a:rPr lang="ja-JP" altLang="en-US" sz="1400" dirty="0">
                  <a:solidFill>
                    <a:prstClr val="black"/>
                  </a:solidFill>
                  <a:latin typeface="ＭＳ Ｐゴシック"/>
                  <a:ea typeface="ＭＳ Ｐゴシック"/>
                </a:rPr>
                <a:t>号保険料、２号保険料）。</a:t>
              </a:r>
              <a:endParaRPr lang="en-US" altLang="ja-JP" sz="1400" dirty="0">
                <a:solidFill>
                  <a:prstClr val="black"/>
                </a:solidFill>
                <a:latin typeface="ＭＳ Ｐゴシック"/>
                <a:ea typeface="ＭＳ Ｐゴシック"/>
              </a:endParaRPr>
            </a:p>
            <a:p>
              <a:pPr marL="185571" indent="-185571" algn="l" defTabSz="913575" fontAlgn="auto">
                <a:lnSpc>
                  <a:spcPct val="110000"/>
                </a:lnSpc>
                <a:spcBef>
                  <a:spcPts val="0"/>
                </a:spcBef>
                <a:spcAft>
                  <a:spcPts val="0"/>
                </a:spcAft>
              </a:pPr>
              <a:r>
                <a:rPr lang="ja-JP" altLang="en-US" sz="1400" dirty="0">
                  <a:solidFill>
                    <a:prstClr val="black"/>
                  </a:solidFill>
                  <a:latin typeface="ＭＳ Ｐゴシック"/>
                  <a:ea typeface="ＭＳ Ｐゴシック"/>
                </a:rPr>
                <a:t>○既存の介護事業所による既存のサービスに加えて、</a:t>
              </a:r>
              <a:r>
                <a:rPr lang="en-US" altLang="ja-JP" sz="1400" dirty="0">
                  <a:solidFill>
                    <a:prstClr val="black"/>
                  </a:solidFill>
                  <a:latin typeface="ＭＳ Ｐゴシック"/>
                  <a:ea typeface="ＭＳ Ｐゴシック"/>
                </a:rPr>
                <a:t>NPO</a:t>
              </a:r>
              <a:r>
                <a:rPr lang="ja-JP" altLang="en-US" sz="1400" dirty="0" err="1">
                  <a:solidFill>
                    <a:prstClr val="black"/>
                  </a:solidFill>
                  <a:latin typeface="ＭＳ Ｐゴシック"/>
                  <a:ea typeface="ＭＳ Ｐゴシック"/>
                </a:rPr>
                <a:t>、</a:t>
              </a:r>
              <a:r>
                <a:rPr lang="ja-JP" altLang="en-US" sz="1400" dirty="0">
                  <a:solidFill>
                    <a:prstClr val="black"/>
                  </a:solidFill>
                  <a:latin typeface="ＭＳ Ｐゴシック"/>
                  <a:ea typeface="ＭＳ Ｐゴシック"/>
                </a:rPr>
                <a:t>民間企業、ボランティアなど</a:t>
              </a:r>
              <a:r>
                <a:rPr lang="ja-JP" altLang="en-US" sz="1400" u="sng" dirty="0">
                  <a:solidFill>
                    <a:prstClr val="black"/>
                  </a:solidFill>
                  <a:latin typeface="ＭＳ Ｐゴシック"/>
                  <a:ea typeface="ＭＳ Ｐゴシック"/>
                </a:rPr>
                <a:t>地域の多様な主体を活用</a:t>
              </a:r>
              <a:r>
                <a:rPr lang="ja-JP" altLang="en-US" sz="1400" dirty="0">
                  <a:solidFill>
                    <a:prstClr val="black"/>
                  </a:solidFill>
                  <a:latin typeface="ＭＳ Ｐゴシック"/>
                  <a:ea typeface="ＭＳ Ｐゴシック"/>
                </a:rPr>
                <a:t>して高齢者を支援。</a:t>
              </a:r>
              <a:r>
                <a:rPr lang="ja-JP" altLang="en-US" sz="1400" u="sng" dirty="0">
                  <a:solidFill>
                    <a:prstClr val="black"/>
                  </a:solidFill>
                  <a:latin typeface="ＭＳ Ｐゴシック"/>
                  <a:ea typeface="ＭＳ Ｐゴシック"/>
                </a:rPr>
                <a:t>高齢者は支え手側に回ることも</a:t>
              </a:r>
              <a:r>
                <a:rPr lang="ja-JP" altLang="en-US" sz="1400" dirty="0">
                  <a:solidFill>
                    <a:prstClr val="black"/>
                  </a:solidFill>
                  <a:latin typeface="ＭＳ Ｐゴシック"/>
                  <a:ea typeface="ＭＳ Ｐゴシック"/>
                </a:rPr>
                <a:t>。</a:t>
              </a:r>
              <a:endParaRPr lang="en-US" altLang="ja-JP" sz="1400" dirty="0">
                <a:solidFill>
                  <a:prstClr val="black"/>
                </a:solidFill>
                <a:latin typeface="ＭＳ Ｐゴシック"/>
                <a:ea typeface="ＭＳ Ｐゴシック"/>
              </a:endParaRPr>
            </a:p>
          </p:txBody>
        </p:sp>
      </p:grpSp>
      <p:sp>
        <p:nvSpPr>
          <p:cNvPr id="42" name="テキスト ボックス 41"/>
          <p:cNvSpPr txBox="1"/>
          <p:nvPr/>
        </p:nvSpPr>
        <p:spPr>
          <a:xfrm>
            <a:off x="56469" y="45785"/>
            <a:ext cx="9849544" cy="400110"/>
          </a:xfrm>
          <a:prstGeom prst="rect">
            <a:avLst/>
          </a:prstGeom>
          <a:solidFill>
            <a:srgbClr val="FFFF00">
              <a:alpha val="30000"/>
            </a:srgbClr>
          </a:solidFill>
          <a:ln w="25400">
            <a:solidFill>
              <a:schemeClr val="accent1">
                <a:lumMod val="75000"/>
              </a:schemeClr>
            </a:solidFill>
          </a:ln>
        </p:spPr>
        <p:txBody>
          <a:bodyPr wrap="square" lIns="91357" tIns="45680" rIns="91357" bIns="45680" rtlCol="0">
            <a:spAutoFit/>
          </a:bodyPr>
          <a:lstStyle/>
          <a:p>
            <a:pPr algn="ctr" defTabSz="913575"/>
            <a:r>
              <a:rPr lang="ja-JP" altLang="en-US" sz="2000" dirty="0">
                <a:solidFill>
                  <a:prstClr val="black"/>
                </a:solidFill>
                <a:latin typeface="HGP創英角ｺﾞｼｯｸUB" pitchFamily="50" charset="-128"/>
                <a:ea typeface="HGP創英角ｺﾞｼｯｸUB" pitchFamily="50" charset="-128"/>
              </a:rPr>
              <a:t>予防給付の見直しと生活支援サービスの充実</a:t>
            </a:r>
          </a:p>
        </p:txBody>
      </p:sp>
      <p:sp>
        <p:nvSpPr>
          <p:cNvPr id="8" name="正方形/長方形 7"/>
          <p:cNvSpPr/>
          <p:nvPr/>
        </p:nvSpPr>
        <p:spPr>
          <a:xfrm>
            <a:off x="56469" y="1700808"/>
            <a:ext cx="9849544" cy="50405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fontAlgn="auto">
              <a:spcBef>
                <a:spcPts val="0"/>
              </a:spcBef>
              <a:spcAft>
                <a:spcPts val="0"/>
              </a:spcAft>
            </a:pPr>
            <a:endParaRPr lang="ja-JP" altLang="en-US">
              <a:solidFill>
                <a:prstClr val="white"/>
              </a:solidFill>
            </a:endParaRPr>
          </a:p>
        </p:txBody>
      </p:sp>
      <p:sp>
        <p:nvSpPr>
          <p:cNvPr id="102" name="角丸四角形 101"/>
          <p:cNvSpPr/>
          <p:nvPr/>
        </p:nvSpPr>
        <p:spPr>
          <a:xfrm>
            <a:off x="207738" y="5903897"/>
            <a:ext cx="488929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algn="l" defTabSz="913575" fontAlgn="auto">
              <a:spcBef>
                <a:spcPts val="0"/>
              </a:spcBef>
              <a:spcAft>
                <a:spcPts val="0"/>
              </a:spcAft>
            </a:pPr>
            <a:r>
              <a:rPr lang="ja-JP" altLang="en-US" sz="1100" dirty="0">
                <a:solidFill>
                  <a:prstClr val="black"/>
                </a:solidFill>
              </a:rPr>
              <a:t>　・住民主体で参加しやすく、地域に根ざした介護予防活動の推進</a:t>
            </a:r>
            <a:endParaRPr lang="en-US" altLang="ja-JP" sz="1100" dirty="0">
              <a:solidFill>
                <a:prstClr val="black"/>
              </a:solidFill>
            </a:endParaRPr>
          </a:p>
          <a:p>
            <a:pPr algn="l" defTabSz="913575" fontAlgn="auto">
              <a:spcBef>
                <a:spcPts val="0"/>
              </a:spcBef>
              <a:spcAft>
                <a:spcPts val="0"/>
              </a:spcAft>
            </a:pPr>
            <a:r>
              <a:rPr lang="ja-JP" altLang="en-US" sz="1100" dirty="0">
                <a:solidFill>
                  <a:prstClr val="black"/>
                </a:solidFill>
              </a:rPr>
              <a:t>　・元気な時からの切れ目ない介護予防の継続</a:t>
            </a:r>
            <a:endParaRPr lang="en-US" altLang="ja-JP" sz="1100" dirty="0">
              <a:solidFill>
                <a:prstClr val="black"/>
              </a:solidFill>
            </a:endParaRPr>
          </a:p>
          <a:p>
            <a:pPr algn="l" defTabSz="913575" fontAlgn="auto">
              <a:spcBef>
                <a:spcPts val="0"/>
              </a:spcBef>
              <a:spcAft>
                <a:spcPts val="0"/>
              </a:spcAft>
            </a:pPr>
            <a:r>
              <a:rPr lang="ja-JP" altLang="en-US" sz="1100" dirty="0">
                <a:solidFill>
                  <a:prstClr val="black"/>
                </a:solidFill>
              </a:rPr>
              <a:t>　・リハビリテーション専門職等の関与による介護予防の取組</a:t>
            </a:r>
            <a:endParaRPr lang="en-US" altLang="ja-JP" sz="1100" dirty="0">
              <a:solidFill>
                <a:prstClr val="black"/>
              </a:solidFill>
            </a:endParaRPr>
          </a:p>
          <a:p>
            <a:pPr algn="l" defTabSz="913575" fontAlgn="auto">
              <a:spcBef>
                <a:spcPts val="0"/>
              </a:spcBef>
              <a:spcAft>
                <a:spcPts val="0"/>
              </a:spcAft>
            </a:pPr>
            <a:r>
              <a:rPr lang="ja-JP" altLang="en-US" sz="1100" dirty="0">
                <a:solidFill>
                  <a:prstClr val="black"/>
                </a:solidFill>
              </a:rPr>
              <a:t>　・見守り等生活支援の担い手として、生きがいと役割づくりによる互助の推進</a:t>
            </a:r>
          </a:p>
        </p:txBody>
      </p:sp>
      <p:sp>
        <p:nvSpPr>
          <p:cNvPr id="14" name="角丸四角形 13"/>
          <p:cNvSpPr/>
          <p:nvPr/>
        </p:nvSpPr>
        <p:spPr>
          <a:xfrm>
            <a:off x="8118749" y="4230750"/>
            <a:ext cx="1665699" cy="2075716"/>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l" defTabSz="913575" fontAlgn="auto">
              <a:spcBef>
                <a:spcPts val="0"/>
              </a:spcBef>
              <a:spcAft>
                <a:spcPts val="0"/>
              </a:spcAft>
            </a:pPr>
            <a:endParaRPr lang="en-US" altLang="ja-JP" sz="1200" dirty="0">
              <a:solidFill>
                <a:prstClr val="black"/>
              </a:solidFill>
            </a:endParaRPr>
          </a:p>
          <a:p>
            <a:pPr algn="l" defTabSz="913575" fontAlgn="auto">
              <a:spcBef>
                <a:spcPts val="0"/>
              </a:spcBef>
              <a:spcAft>
                <a:spcPts val="0"/>
              </a:spcAft>
            </a:pPr>
            <a:endParaRPr lang="en-US" altLang="ja-JP" sz="1200" dirty="0">
              <a:solidFill>
                <a:prstClr val="black"/>
              </a:solidFill>
            </a:endParaRPr>
          </a:p>
          <a:p>
            <a:pPr algn="l" defTabSz="913575" fontAlgn="auto">
              <a:spcBef>
                <a:spcPts val="0"/>
              </a:spcBef>
              <a:spcAft>
                <a:spcPts val="0"/>
              </a:spcAft>
            </a:pPr>
            <a:r>
              <a:rPr lang="ja-JP" altLang="en-US" sz="1200" dirty="0">
                <a:solidFill>
                  <a:prstClr val="black"/>
                </a:solidFill>
              </a:rPr>
              <a:t>・住民主体のサービ</a:t>
            </a:r>
            <a:endParaRPr lang="en-US" altLang="ja-JP" sz="1200" dirty="0">
              <a:solidFill>
                <a:prstClr val="black"/>
              </a:solidFill>
            </a:endParaRPr>
          </a:p>
          <a:p>
            <a:pPr algn="l" defTabSz="913575" fontAlgn="auto">
              <a:spcBef>
                <a:spcPts val="0"/>
              </a:spcBef>
              <a:spcAft>
                <a:spcPts val="0"/>
              </a:spcAft>
            </a:pPr>
            <a:r>
              <a:rPr lang="ja-JP" altLang="en-US" sz="1200" dirty="0">
                <a:solidFill>
                  <a:prstClr val="black"/>
                </a:solidFill>
              </a:rPr>
              <a:t>　ス利用の拡充</a:t>
            </a:r>
            <a:endParaRPr lang="en-US" altLang="ja-JP" sz="1200" dirty="0">
              <a:solidFill>
                <a:prstClr val="black"/>
              </a:solidFill>
            </a:endParaRPr>
          </a:p>
          <a:p>
            <a:pPr algn="l" defTabSz="913575" fontAlgn="auto">
              <a:spcBef>
                <a:spcPts val="0"/>
              </a:spcBef>
              <a:spcAft>
                <a:spcPts val="0"/>
              </a:spcAft>
            </a:pPr>
            <a:endParaRPr lang="en-US" altLang="ja-JP" sz="1200" dirty="0">
              <a:solidFill>
                <a:prstClr val="black"/>
              </a:solidFill>
            </a:endParaRPr>
          </a:p>
          <a:p>
            <a:pPr algn="l" defTabSz="913575" fontAlgn="auto">
              <a:spcBef>
                <a:spcPts val="0"/>
              </a:spcBef>
              <a:spcAft>
                <a:spcPts val="0"/>
              </a:spcAft>
            </a:pPr>
            <a:r>
              <a:rPr lang="ja-JP" altLang="en-US" sz="1200" dirty="0">
                <a:solidFill>
                  <a:prstClr val="black"/>
                </a:solidFill>
              </a:rPr>
              <a:t>・認定に至らない</a:t>
            </a:r>
            <a:endParaRPr lang="en-US" altLang="ja-JP" sz="1200" dirty="0">
              <a:solidFill>
                <a:prstClr val="black"/>
              </a:solidFill>
            </a:endParaRPr>
          </a:p>
          <a:p>
            <a:pPr algn="l" defTabSz="913575" fontAlgn="auto">
              <a:spcBef>
                <a:spcPts val="0"/>
              </a:spcBef>
              <a:spcAft>
                <a:spcPts val="0"/>
              </a:spcAft>
            </a:pPr>
            <a:r>
              <a:rPr lang="ja-JP" altLang="en-US" sz="1200" dirty="0">
                <a:solidFill>
                  <a:prstClr val="black"/>
                </a:solidFill>
              </a:rPr>
              <a:t>　高齢者の増加</a:t>
            </a:r>
            <a:endParaRPr lang="en-US" altLang="ja-JP" sz="1200" dirty="0">
              <a:solidFill>
                <a:prstClr val="black"/>
              </a:solidFill>
            </a:endParaRPr>
          </a:p>
          <a:p>
            <a:pPr algn="l" defTabSz="913575" fontAlgn="auto">
              <a:spcBef>
                <a:spcPts val="0"/>
              </a:spcBef>
              <a:spcAft>
                <a:spcPts val="0"/>
              </a:spcAft>
            </a:pPr>
            <a:endParaRPr lang="en-US" altLang="ja-JP" sz="1200" dirty="0">
              <a:solidFill>
                <a:prstClr val="black"/>
              </a:solidFill>
            </a:endParaRPr>
          </a:p>
          <a:p>
            <a:pPr algn="l" defTabSz="913575" fontAlgn="auto">
              <a:spcBef>
                <a:spcPts val="0"/>
              </a:spcBef>
              <a:spcAft>
                <a:spcPts val="0"/>
              </a:spcAft>
            </a:pPr>
            <a:r>
              <a:rPr lang="ja-JP" altLang="en-US" sz="1200" dirty="0">
                <a:solidFill>
                  <a:prstClr val="black"/>
                </a:solidFill>
              </a:rPr>
              <a:t>・重度化予防の推進</a:t>
            </a:r>
          </a:p>
        </p:txBody>
      </p:sp>
      <p:sp>
        <p:nvSpPr>
          <p:cNvPr id="112" name="正方形/長方形 111"/>
          <p:cNvSpPr/>
          <p:nvPr/>
        </p:nvSpPr>
        <p:spPr>
          <a:xfrm>
            <a:off x="5097055" y="2164342"/>
            <a:ext cx="2650711"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は専門的サービスの提供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（専門サービスにふさわしい単価）</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097032" y="4500814"/>
            <a:ext cx="2642816" cy="1720559"/>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な関係性ではなく、サービスを利用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しながら地域とのつながりを維持で</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介護サービスからの自立意欲が向上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37249" y="2127476"/>
            <a:ext cx="1665697" cy="1503621"/>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l" defTabSz="913575" fontAlgn="auto">
              <a:spcBef>
                <a:spcPts val="0"/>
              </a:spcBef>
              <a:spcAft>
                <a:spcPts val="0"/>
              </a:spcAft>
            </a:pPr>
            <a:endParaRPr lang="en-US" altLang="ja-JP" sz="1200" dirty="0">
              <a:solidFill>
                <a:prstClr val="black"/>
              </a:solidFill>
            </a:endParaRPr>
          </a:p>
          <a:p>
            <a:pPr algn="l" defTabSz="913575" fontAlgn="auto">
              <a:spcBef>
                <a:spcPts val="0"/>
              </a:spcBef>
              <a:spcAft>
                <a:spcPts val="0"/>
              </a:spcAft>
            </a:pPr>
            <a:endParaRPr lang="en-US" altLang="ja-JP" sz="1200" dirty="0">
              <a:solidFill>
                <a:prstClr val="black"/>
              </a:solidFill>
            </a:endParaRPr>
          </a:p>
          <a:p>
            <a:pPr algn="l" defTabSz="913575" fontAlgn="auto">
              <a:spcBef>
                <a:spcPts val="0"/>
              </a:spcBef>
              <a:spcAft>
                <a:spcPts val="0"/>
              </a:spcAft>
            </a:pPr>
            <a:r>
              <a:rPr lang="ja-JP" altLang="en-US" sz="1200" dirty="0">
                <a:solidFill>
                  <a:prstClr val="black"/>
                </a:solidFill>
              </a:rPr>
              <a:t>・多様なニーズに対</a:t>
            </a:r>
            <a:endParaRPr lang="en-US" altLang="ja-JP" sz="1200" dirty="0">
              <a:solidFill>
                <a:prstClr val="black"/>
              </a:solidFill>
            </a:endParaRPr>
          </a:p>
          <a:p>
            <a:pPr algn="l" defTabSz="913575" fontAlgn="auto">
              <a:spcBef>
                <a:spcPts val="0"/>
              </a:spcBef>
              <a:spcAft>
                <a:spcPts val="0"/>
              </a:spcAft>
            </a:pPr>
            <a:r>
              <a:rPr lang="ja-JP" altLang="en-US" sz="1200" dirty="0">
                <a:solidFill>
                  <a:prstClr val="black"/>
                </a:solidFill>
              </a:rPr>
              <a:t>　するサービスの拡</a:t>
            </a:r>
            <a:endParaRPr lang="en-US" altLang="ja-JP" sz="1200" dirty="0">
              <a:solidFill>
                <a:prstClr val="black"/>
              </a:solidFill>
            </a:endParaRPr>
          </a:p>
          <a:p>
            <a:pPr algn="l" defTabSz="913575" fontAlgn="auto">
              <a:spcBef>
                <a:spcPts val="0"/>
              </a:spcBef>
              <a:spcAft>
                <a:spcPts val="0"/>
              </a:spcAft>
            </a:pPr>
            <a:r>
              <a:rPr lang="ja-JP" altLang="en-US" sz="1200" dirty="0">
                <a:solidFill>
                  <a:prstClr val="black"/>
                </a:solidFill>
              </a:rPr>
              <a:t>　が</a:t>
            </a:r>
            <a:r>
              <a:rPr lang="ja-JP" altLang="en-US" sz="1200" dirty="0" err="1">
                <a:solidFill>
                  <a:prstClr val="black"/>
                </a:solidFill>
              </a:rPr>
              <a:t>りに</a:t>
            </a:r>
            <a:r>
              <a:rPr lang="ja-JP" altLang="en-US" sz="1200" dirty="0">
                <a:solidFill>
                  <a:prstClr val="black"/>
                </a:solidFill>
              </a:rPr>
              <a:t>より、在宅生</a:t>
            </a:r>
            <a:endParaRPr lang="en-US" altLang="ja-JP" sz="1200" dirty="0">
              <a:solidFill>
                <a:prstClr val="black"/>
              </a:solidFill>
            </a:endParaRPr>
          </a:p>
          <a:p>
            <a:pPr algn="l" defTabSz="913575" fontAlgn="auto">
              <a:spcBef>
                <a:spcPts val="0"/>
              </a:spcBef>
              <a:spcAft>
                <a:spcPts val="0"/>
              </a:spcAft>
            </a:pPr>
            <a:r>
              <a:rPr lang="ja-JP" altLang="en-US" sz="1200" dirty="0">
                <a:solidFill>
                  <a:prstClr val="black"/>
                </a:solidFill>
              </a:rPr>
              <a:t>　活の安心確保</a:t>
            </a:r>
          </a:p>
        </p:txBody>
      </p:sp>
      <p:sp>
        <p:nvSpPr>
          <p:cNvPr id="44" name="二等辺三角形 43"/>
          <p:cNvSpPr/>
          <p:nvPr/>
        </p:nvSpPr>
        <p:spPr>
          <a:xfrm rot="5400000">
            <a:off x="6038293" y="4020502"/>
            <a:ext cx="3884456" cy="276368"/>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fontAlgn="auto">
              <a:spcBef>
                <a:spcPts val="0"/>
              </a:spcBef>
              <a:spcAft>
                <a:spcPts val="0"/>
              </a:spcAft>
            </a:pPr>
            <a:endParaRPr lang="ja-JP" altLang="en-US">
              <a:solidFill>
                <a:prstClr val="black"/>
              </a:solidFill>
            </a:endParaRPr>
          </a:p>
        </p:txBody>
      </p:sp>
      <p:sp>
        <p:nvSpPr>
          <p:cNvPr id="67" name="十字形 66"/>
          <p:cNvSpPr/>
          <p:nvPr/>
        </p:nvSpPr>
        <p:spPr>
          <a:xfrm>
            <a:off x="8516761" y="3771966"/>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sp>
        <p:nvSpPr>
          <p:cNvPr id="2" name="正方形/長方形 1"/>
          <p:cNvSpPr/>
          <p:nvPr/>
        </p:nvSpPr>
        <p:spPr>
          <a:xfrm>
            <a:off x="207740" y="2014022"/>
            <a:ext cx="1195025"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r>
              <a:rPr lang="ja-JP" altLang="en-US" sz="1400" b="1" dirty="0">
                <a:solidFill>
                  <a:srgbClr val="1F497D"/>
                </a:solidFill>
              </a:rPr>
              <a:t>予防給付</a:t>
            </a:r>
            <a:endParaRPr lang="en-US" altLang="ja-JP" sz="1400" b="1" dirty="0">
              <a:solidFill>
                <a:srgbClr val="1F497D"/>
              </a:solidFill>
            </a:endParaRPr>
          </a:p>
          <a:p>
            <a:pPr defTabSz="913575" fontAlgn="auto">
              <a:spcBef>
                <a:spcPts val="0"/>
              </a:spcBef>
              <a:spcAft>
                <a:spcPts val="0"/>
              </a:spcAft>
            </a:pPr>
            <a:r>
              <a:rPr lang="ja-JP" altLang="en-US" sz="900" dirty="0">
                <a:solidFill>
                  <a:prstClr val="black"/>
                </a:solidFill>
              </a:rPr>
              <a:t>（全国一律の基準）</a:t>
            </a:r>
          </a:p>
        </p:txBody>
      </p:sp>
      <p:sp>
        <p:nvSpPr>
          <p:cNvPr id="61" name="正方形/長方形 60"/>
          <p:cNvSpPr/>
          <p:nvPr/>
        </p:nvSpPr>
        <p:spPr>
          <a:xfrm>
            <a:off x="1770947" y="1897190"/>
            <a:ext cx="28546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r>
              <a:rPr lang="ja-JP" altLang="en-US" sz="1400" b="1" dirty="0">
                <a:solidFill>
                  <a:srgbClr val="1F497D"/>
                </a:solidFill>
              </a:rPr>
              <a:t>地域支援事業</a:t>
            </a:r>
          </a:p>
        </p:txBody>
      </p:sp>
      <p:sp>
        <p:nvSpPr>
          <p:cNvPr id="63" name="正方形/長方形 62"/>
          <p:cNvSpPr/>
          <p:nvPr/>
        </p:nvSpPr>
        <p:spPr>
          <a:xfrm>
            <a:off x="1096045" y="2419870"/>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r>
              <a:rPr lang="ja-JP" altLang="en-US" sz="1200" b="1" dirty="0">
                <a:solidFill>
                  <a:srgbClr val="1F497D"/>
                </a:solidFill>
              </a:rPr>
              <a:t>移行</a:t>
            </a:r>
          </a:p>
        </p:txBody>
      </p:sp>
      <p:sp>
        <p:nvSpPr>
          <p:cNvPr id="64" name="正方形/長方形 63"/>
          <p:cNvSpPr/>
          <p:nvPr/>
        </p:nvSpPr>
        <p:spPr>
          <a:xfrm>
            <a:off x="1108569" y="4009733"/>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r>
              <a:rPr lang="ja-JP" altLang="en-US" sz="1200" b="1" dirty="0">
                <a:solidFill>
                  <a:srgbClr val="1F497D"/>
                </a:solidFill>
              </a:rPr>
              <a:t>移行</a:t>
            </a:r>
          </a:p>
        </p:txBody>
      </p:sp>
      <p:sp>
        <p:nvSpPr>
          <p:cNvPr id="66" name="正方形/長方形 65"/>
          <p:cNvSpPr/>
          <p:nvPr/>
        </p:nvSpPr>
        <p:spPr>
          <a:xfrm>
            <a:off x="5097038" y="3156647"/>
            <a:ext cx="2666707"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・多様な担い手による多様なサービス（多様な単価、住民主体による低廉な</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単価の設定、単価が低い場合には</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algn="l" defTabSz="913575" fontAlgn="auto">
              <a:spcBef>
                <a:spcPts val="0"/>
              </a:spcBef>
              <a:spcAft>
                <a:spcPts val="0"/>
              </a:spcAft>
            </a:pPr>
            <a:r>
              <a:rPr lang="ja-JP" altLang="en-US" sz="1100" dirty="0">
                <a:solidFill>
                  <a:prstClr val="black"/>
                </a:solidFill>
                <a:latin typeface="HG丸ｺﾞｼｯｸM-PRO" panose="020F0600000000000000" pitchFamily="50" charset="-128"/>
                <a:ea typeface="HG丸ｺﾞｼｯｸM-PRO" panose="020F0600000000000000" pitchFamily="50" charset="-128"/>
              </a:rPr>
              <a:t>　利用料も低減）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681442" y="3755745"/>
            <a:ext cx="122457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r>
              <a:rPr lang="ja-JP" altLang="en-US" sz="1400" dirty="0">
                <a:solidFill>
                  <a:prstClr val="black"/>
                </a:solidFill>
              </a:rPr>
              <a:t>同時に実現</a:t>
            </a:r>
          </a:p>
        </p:txBody>
      </p:sp>
      <p:sp>
        <p:nvSpPr>
          <p:cNvPr id="70" name="正方形/長方形 69"/>
          <p:cNvSpPr/>
          <p:nvPr/>
        </p:nvSpPr>
        <p:spPr>
          <a:xfrm>
            <a:off x="8314709" y="2249602"/>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r>
              <a:rPr lang="ja-JP" altLang="en-US" sz="1200" b="1" dirty="0">
                <a:solidFill>
                  <a:srgbClr val="1F497D"/>
                </a:solidFill>
              </a:rPr>
              <a:t>サービスの充実</a:t>
            </a:r>
          </a:p>
        </p:txBody>
      </p:sp>
      <p:sp>
        <p:nvSpPr>
          <p:cNvPr id="71" name="正方形/長方形 70"/>
          <p:cNvSpPr/>
          <p:nvPr/>
        </p:nvSpPr>
        <p:spPr>
          <a:xfrm>
            <a:off x="8333238" y="4325419"/>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r>
              <a:rPr lang="ja-JP" altLang="en-US" sz="1200" b="1" dirty="0">
                <a:solidFill>
                  <a:srgbClr val="1F497D"/>
                </a:solidFill>
              </a:rPr>
              <a:t>費用の効率化</a:t>
            </a:r>
          </a:p>
        </p:txBody>
      </p:sp>
      <p:sp>
        <p:nvSpPr>
          <p:cNvPr id="73" name="右矢印 72"/>
          <p:cNvSpPr/>
          <p:nvPr/>
        </p:nvSpPr>
        <p:spPr>
          <a:xfrm rot="18039607">
            <a:off x="4187628" y="3351023"/>
            <a:ext cx="1344992" cy="233102"/>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sp>
        <p:nvSpPr>
          <p:cNvPr id="10" name="右大かっこ 9"/>
          <p:cNvSpPr/>
          <p:nvPr/>
        </p:nvSpPr>
        <p:spPr>
          <a:xfrm>
            <a:off x="4585377" y="2960124"/>
            <a:ext cx="84827"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sp>
        <p:nvSpPr>
          <p:cNvPr id="75" name="右大かっこ 74"/>
          <p:cNvSpPr/>
          <p:nvPr/>
        </p:nvSpPr>
        <p:spPr>
          <a:xfrm>
            <a:off x="4638817" y="4393837"/>
            <a:ext cx="62807"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sp>
        <p:nvSpPr>
          <p:cNvPr id="76" name="右矢印 75"/>
          <p:cNvSpPr/>
          <p:nvPr/>
        </p:nvSpPr>
        <p:spPr>
          <a:xfrm>
            <a:off x="4585360" y="2415993"/>
            <a:ext cx="639355"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grpSp>
        <p:nvGrpSpPr>
          <p:cNvPr id="17" name="グループ化 16"/>
          <p:cNvGrpSpPr/>
          <p:nvPr/>
        </p:nvGrpSpPr>
        <p:grpSpPr>
          <a:xfrm>
            <a:off x="309631" y="2216571"/>
            <a:ext cx="4391958"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r>
                <a:rPr lang="ja-JP" altLang="en-US" sz="1100" dirty="0">
                  <a:solidFill>
                    <a:prstClr val="black"/>
                  </a:solidFill>
                </a:rPr>
                <a:t>訪問介護</a:t>
              </a: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100" dirty="0">
                  <a:solidFill>
                    <a:prstClr val="black"/>
                  </a:solidFill>
                </a:rPr>
                <a:t>　ＮＰＯ、民間事業者等による掃除・洗濯等の</a:t>
              </a:r>
              <a:endParaRPr lang="en-US" altLang="ja-JP" sz="1100" dirty="0">
                <a:solidFill>
                  <a:prstClr val="black"/>
                </a:solidFill>
              </a:endParaRPr>
            </a:p>
            <a:p>
              <a:pPr algn="l" defTabSz="913575" fontAlgn="auto">
                <a:spcBef>
                  <a:spcPts val="0"/>
                </a:spcBef>
                <a:spcAft>
                  <a:spcPts val="0"/>
                </a:spcAft>
              </a:pPr>
              <a:r>
                <a:rPr lang="ja-JP" altLang="en-US" sz="1100" dirty="0">
                  <a:solidFill>
                    <a:prstClr val="black"/>
                  </a:solidFill>
                </a:rPr>
                <a:t>　生活支援サービス</a:t>
              </a: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000" dirty="0">
                  <a:solidFill>
                    <a:prstClr val="black"/>
                  </a:solidFill>
                </a:rPr>
                <a:t>　</a:t>
              </a:r>
              <a:r>
                <a:rPr lang="ja-JP" altLang="en-US" sz="1100" dirty="0">
                  <a:solidFill>
                    <a:prstClr val="black"/>
                  </a:solidFill>
                </a:rPr>
                <a:t>住民ボランティアによるゴミ出し等の生活支</a:t>
              </a:r>
              <a:endParaRPr lang="en-US" altLang="ja-JP" sz="1100" dirty="0">
                <a:solidFill>
                  <a:prstClr val="black"/>
                </a:solidFill>
              </a:endParaRPr>
            </a:p>
            <a:p>
              <a:pPr algn="l" defTabSz="913575" fontAlgn="auto">
                <a:spcBef>
                  <a:spcPts val="0"/>
                </a:spcBef>
                <a:spcAft>
                  <a:spcPts val="0"/>
                </a:spcAft>
              </a:pPr>
              <a:r>
                <a:rPr lang="ja-JP" altLang="en-US" sz="1100" dirty="0">
                  <a:solidFill>
                    <a:prstClr val="black"/>
                  </a:solidFill>
                </a:rPr>
                <a:t>　援サービス</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dirty="0" smtClean="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100" dirty="0">
                  <a:solidFill>
                    <a:prstClr val="black"/>
                  </a:solidFill>
                </a:rPr>
                <a:t>　既存の訪問介護事業所による身体介護・生　</a:t>
              </a:r>
              <a:endParaRPr lang="en-US" altLang="ja-JP" sz="1100" dirty="0">
                <a:solidFill>
                  <a:prstClr val="black"/>
                </a:solidFill>
              </a:endParaRPr>
            </a:p>
            <a:p>
              <a:pPr algn="l" defTabSz="913575" fontAlgn="auto">
                <a:spcBef>
                  <a:spcPts val="0"/>
                </a:spcBef>
                <a:spcAft>
                  <a:spcPts val="0"/>
                </a:spcAft>
              </a:pPr>
              <a:r>
                <a:rPr lang="ja-JP" altLang="en-US" sz="1100" dirty="0">
                  <a:solidFill>
                    <a:prstClr val="black"/>
                  </a:solidFill>
                </a:rPr>
                <a:t>　活援助の訪問介護</a:t>
              </a:r>
            </a:p>
          </p:txBody>
        </p:sp>
      </p:grpSp>
      <p:sp>
        <p:nvSpPr>
          <p:cNvPr id="78" name="右矢印 77"/>
          <p:cNvSpPr/>
          <p:nvPr/>
        </p:nvSpPr>
        <p:spPr>
          <a:xfrm rot="17856062">
            <a:off x="4416589" y="4251437"/>
            <a:ext cx="1107748" cy="198283"/>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grpSp>
        <p:nvGrpSpPr>
          <p:cNvPr id="26" name="グループ化 25"/>
          <p:cNvGrpSpPr/>
          <p:nvPr/>
        </p:nvGrpSpPr>
        <p:grpSpPr>
          <a:xfrm>
            <a:off x="322422" y="3755745"/>
            <a:ext cx="4379207"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r>
                <a:rPr lang="ja-JP" altLang="en-US" sz="1100" dirty="0">
                  <a:solidFill>
                    <a:prstClr val="black"/>
                  </a:solidFill>
                </a:rPr>
                <a:t>通所介護</a:t>
              </a: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100" dirty="0">
                  <a:solidFill>
                    <a:prstClr val="black"/>
                  </a:solidFill>
                </a:rPr>
                <a:t>　既存の通所介護事業所による機能訓練等</a:t>
              </a:r>
              <a:endParaRPr lang="en-US" altLang="ja-JP" sz="1100" dirty="0">
                <a:solidFill>
                  <a:prstClr val="black"/>
                </a:solidFill>
              </a:endParaRPr>
            </a:p>
            <a:p>
              <a:pPr algn="l" defTabSz="913575" fontAlgn="auto">
                <a:spcBef>
                  <a:spcPts val="0"/>
                </a:spcBef>
                <a:spcAft>
                  <a:spcPts val="0"/>
                </a:spcAft>
              </a:pPr>
              <a:r>
                <a:rPr lang="ja-JP" altLang="en-US" sz="1100" dirty="0">
                  <a:solidFill>
                    <a:prstClr val="black"/>
                  </a:solidFill>
                </a:rPr>
                <a:t>　の通所介護</a:t>
              </a: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200" dirty="0">
                  <a:solidFill>
                    <a:prstClr val="black"/>
                  </a:solidFill>
                </a:rPr>
                <a:t>　ＮＰＯ、民間事業者等によるﾐﾆﾃﾞｲｻｰﾋﾞｽ</a:t>
              </a: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000" dirty="0">
                  <a:solidFill>
                    <a:prstClr val="black"/>
                  </a:solidFill>
                </a:rPr>
                <a:t>　ｺﾐｭﾆﾃｨｻﾛﾝ、住民主体の運動・交流の場</a:t>
              </a: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3575" fontAlgn="auto">
                <a:spcBef>
                  <a:spcPts val="0"/>
                </a:spcBef>
                <a:spcAft>
                  <a:spcPts val="0"/>
                </a:spcAft>
              </a:pPr>
              <a:r>
                <a:rPr lang="ja-JP" altLang="en-US" sz="1000" dirty="0">
                  <a:solidFill>
                    <a:prstClr val="black"/>
                  </a:solidFill>
                </a:rPr>
                <a:t>　リハビリ</a:t>
              </a:r>
              <a:r>
                <a:rPr lang="ja-JP" altLang="en-US" sz="1100" dirty="0">
                  <a:solidFill>
                    <a:prstClr val="black"/>
                  </a:solidFill>
                </a:rPr>
                <a:t>、栄養、口腔ケア等の専門職等関与</a:t>
              </a:r>
              <a:endParaRPr lang="en-US" altLang="ja-JP" sz="1100" dirty="0">
                <a:solidFill>
                  <a:prstClr val="black"/>
                </a:solidFill>
              </a:endParaRPr>
            </a:p>
            <a:p>
              <a:pPr algn="l" defTabSz="913575" fontAlgn="auto">
                <a:spcBef>
                  <a:spcPts val="0"/>
                </a:spcBef>
                <a:spcAft>
                  <a:spcPts val="0"/>
                </a:spcAft>
              </a:pPr>
              <a:r>
                <a:rPr lang="ja-JP" altLang="en-US" sz="1100" dirty="0">
                  <a:solidFill>
                    <a:prstClr val="black"/>
                  </a:solidFill>
                </a:rPr>
                <a:t>　する教室</a:t>
              </a: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endParaRPr lang="ja-JP" altLang="en-US" sz="1000" dirty="0">
                <a:solidFill>
                  <a:prstClr val="black"/>
                </a:solidFill>
              </a:endParaRPr>
            </a:p>
          </p:txBody>
        </p:sp>
      </p:grpSp>
      <p:sp>
        <p:nvSpPr>
          <p:cNvPr id="79" name="角丸四角形 78"/>
          <p:cNvSpPr/>
          <p:nvPr/>
        </p:nvSpPr>
        <p:spPr>
          <a:xfrm>
            <a:off x="179996" y="5661366"/>
            <a:ext cx="1892723" cy="242649"/>
          </a:xfrm>
          <a:prstGeom prst="roundRect">
            <a:avLst/>
          </a:prstGeom>
          <a:ln/>
        </p:spPr>
        <p:style>
          <a:lnRef idx="0">
            <a:schemeClr val="accent6"/>
          </a:lnRef>
          <a:fillRef idx="3">
            <a:schemeClr val="accent6"/>
          </a:fillRef>
          <a:effectRef idx="3">
            <a:schemeClr val="accent6"/>
          </a:effectRef>
          <a:fontRef idx="minor">
            <a:schemeClr val="lt1"/>
          </a:fontRef>
        </p:style>
        <p:txBody>
          <a:bodyPr lIns="91357" tIns="45680" rIns="91357" bIns="45680" rtlCol="0" anchor="ctr"/>
          <a:lstStyle/>
          <a:p>
            <a:pPr defTabSz="913575" fontAlgn="auto">
              <a:spcBef>
                <a:spcPts val="0"/>
              </a:spcBef>
              <a:spcAft>
                <a:spcPts val="0"/>
              </a:spcAft>
            </a:pPr>
            <a:r>
              <a:rPr lang="ja-JP" altLang="en-US" sz="1100" dirty="0">
                <a:solidFill>
                  <a:prstClr val="black"/>
                </a:solidFill>
              </a:rPr>
              <a:t>介護予防・生活支援の充実</a:t>
            </a:r>
          </a:p>
        </p:txBody>
      </p:sp>
      <p:sp>
        <p:nvSpPr>
          <p:cNvPr id="6" name="右矢印 5"/>
          <p:cNvSpPr/>
          <p:nvPr/>
        </p:nvSpPr>
        <p:spPr>
          <a:xfrm>
            <a:off x="4670227" y="3079339"/>
            <a:ext cx="570525"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sp>
        <p:nvSpPr>
          <p:cNvPr id="48" name="十字形 47"/>
          <p:cNvSpPr/>
          <p:nvPr/>
        </p:nvSpPr>
        <p:spPr>
          <a:xfrm>
            <a:off x="2471357" y="5523838"/>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defTabSz="913575" fontAlgn="auto">
              <a:spcBef>
                <a:spcPts val="0"/>
              </a:spcBef>
              <a:spcAft>
                <a:spcPts val="0"/>
              </a:spcAft>
            </a:pPr>
            <a:endParaRPr lang="ja-JP" altLang="en-US">
              <a:solidFill>
                <a:prstClr val="black"/>
              </a:solidFill>
            </a:endParaRPr>
          </a:p>
        </p:txBody>
      </p:sp>
      <p:sp>
        <p:nvSpPr>
          <p:cNvPr id="49"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29</a:t>
            </a:r>
            <a:endParaRPr lang="ja-JP" altLang="en-US" sz="1800" b="1" dirty="0">
              <a:solidFill>
                <a:prstClr val="black"/>
              </a:solidFill>
              <a:latin typeface="+mn-ea"/>
            </a:endParaRPr>
          </a:p>
        </p:txBody>
      </p:sp>
    </p:spTree>
    <p:extLst>
      <p:ext uri="{BB962C8B-B14F-4D97-AF65-F5344CB8AC3E}">
        <p14:creationId xmlns:p14="http://schemas.microsoft.com/office/powerpoint/2010/main" val="2728194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8193378" y="3201245"/>
            <a:ext cx="1712673" cy="3656753"/>
          </a:xfrm>
          <a:prstGeom prst="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34" name="正方形/長方形 33"/>
          <p:cNvSpPr/>
          <p:nvPr/>
        </p:nvSpPr>
        <p:spPr>
          <a:xfrm>
            <a:off x="5020983" y="3201246"/>
            <a:ext cx="3172388" cy="3656754"/>
          </a:xfrm>
          <a:prstGeom prst="rect">
            <a:avLst/>
          </a:prstGeom>
          <a:solidFill>
            <a:schemeClr val="accent3">
              <a:lumMod val="40000"/>
              <a:lumOff val="60000"/>
            </a:schemeClr>
          </a:solid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dirty="0">
              <a:solidFill>
                <a:prstClr val="black"/>
              </a:solidFill>
            </a:endParaRPr>
          </a:p>
        </p:txBody>
      </p:sp>
      <p:sp>
        <p:nvSpPr>
          <p:cNvPr id="41" name="正方形/長方形 40"/>
          <p:cNvSpPr/>
          <p:nvPr/>
        </p:nvSpPr>
        <p:spPr>
          <a:xfrm>
            <a:off x="1856686" y="3201246"/>
            <a:ext cx="3164317" cy="3656753"/>
          </a:xfrm>
          <a:prstGeom prst="rect">
            <a:avLst/>
          </a:prstGeom>
          <a:solidFill>
            <a:srgbClr val="FF9933"/>
          </a:solidFill>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t"/>
          <a:lstStyle/>
          <a:p>
            <a:endParaRPr lang="ja-JP" altLang="en-US" sz="2400" dirty="0">
              <a:solidFill>
                <a:prstClr val="black"/>
              </a:solidFill>
            </a:endParaRPr>
          </a:p>
        </p:txBody>
      </p:sp>
      <p:sp>
        <p:nvSpPr>
          <p:cNvPr id="33" name="正方形/長方形 32"/>
          <p:cNvSpPr/>
          <p:nvPr/>
        </p:nvSpPr>
        <p:spPr>
          <a:xfrm>
            <a:off x="1978983" y="4262653"/>
            <a:ext cx="2826170" cy="83773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000" indent="-457200" algn="ctr"/>
            <a:endParaRPr lang="en-US" altLang="ja-JP" sz="1400" b="1" u="sng" dirty="0" smtClean="0">
              <a:solidFill>
                <a:prstClr val="black"/>
              </a:solidFill>
            </a:endParaRPr>
          </a:p>
          <a:p>
            <a:pPr marL="180000" indent="-457200" algn="ctr"/>
            <a:endParaRPr lang="en-US" altLang="ja-JP" sz="1400" b="1" u="sng" dirty="0" smtClean="0">
              <a:solidFill>
                <a:prstClr val="black"/>
              </a:solidFill>
            </a:endParaRPr>
          </a:p>
          <a:p>
            <a:pPr marL="180000" indent="-457200" algn="ctr"/>
            <a:r>
              <a:rPr lang="ja-JP" altLang="en-US" sz="1400" dirty="0" smtClean="0">
                <a:solidFill>
                  <a:prstClr val="black"/>
                </a:solidFill>
              </a:rPr>
              <a:t>訪問看護、福祉用具等</a:t>
            </a:r>
            <a:endParaRPr lang="en-US" altLang="ja-JP" sz="1400" dirty="0" smtClean="0">
              <a:solidFill>
                <a:prstClr val="black"/>
              </a:solidFill>
            </a:endParaRPr>
          </a:p>
          <a:p>
            <a:pPr marL="180000" indent="-457200"/>
            <a:r>
              <a:rPr lang="en-US" altLang="ja-JP" sz="1050" dirty="0">
                <a:solidFill>
                  <a:prstClr val="black"/>
                </a:solidFill>
                <a:latin typeface="ＭＳ Ｐ明朝" panose="02020600040205080304" pitchFamily="18" charset="-128"/>
                <a:ea typeface="ＭＳ Ｐ明朝" panose="02020600040205080304" pitchFamily="18" charset="-128"/>
              </a:rPr>
              <a:t>※</a:t>
            </a:r>
            <a:r>
              <a:rPr lang="ja-JP" altLang="en-US" sz="1050" dirty="0">
                <a:solidFill>
                  <a:prstClr val="black"/>
                </a:solidFill>
                <a:latin typeface="ＭＳ Ｐ明朝" panose="02020600040205080304" pitchFamily="18" charset="-128"/>
                <a:ea typeface="ＭＳ Ｐ明朝" panose="02020600040205080304" pitchFamily="18" charset="-128"/>
              </a:rPr>
              <a:t>全国一律の人員基準、運営</a:t>
            </a:r>
            <a:r>
              <a:rPr lang="ja-JP" altLang="en-US" sz="1050" dirty="0" smtClean="0">
                <a:solidFill>
                  <a:prstClr val="black"/>
                </a:solidFill>
                <a:latin typeface="ＭＳ Ｐ明朝" panose="02020600040205080304" pitchFamily="18" charset="-128"/>
                <a:ea typeface="ＭＳ Ｐ明朝" panose="02020600040205080304" pitchFamily="18" charset="-128"/>
              </a:rPr>
              <a:t>基準</a:t>
            </a:r>
            <a:endParaRPr lang="en-US" altLang="ja-JP" sz="1050" dirty="0">
              <a:solidFill>
                <a:prstClr val="black"/>
              </a:solidFill>
              <a:latin typeface="ＭＳ Ｐ明朝" panose="02020600040205080304" pitchFamily="18" charset="-128"/>
              <a:ea typeface="ＭＳ Ｐ明朝" panose="02020600040205080304" pitchFamily="18" charset="-128"/>
            </a:endParaRPr>
          </a:p>
          <a:p>
            <a:pPr marL="180000" indent="-457200" algn="ctr"/>
            <a:endParaRPr lang="en-US" altLang="ja-JP" sz="1400" b="1" u="sng" dirty="0" smtClean="0">
              <a:solidFill>
                <a:prstClr val="black"/>
              </a:solidFill>
            </a:endParaRPr>
          </a:p>
          <a:p>
            <a:pPr marL="180000" indent="-457200" algn="ctr"/>
            <a:endParaRPr lang="ja-JP" altLang="en-US" sz="1400" b="1" u="sng" dirty="0" smtClean="0">
              <a:solidFill>
                <a:prstClr val="black"/>
              </a:solidFill>
            </a:endParaRPr>
          </a:p>
        </p:txBody>
      </p:sp>
      <p:sp>
        <p:nvSpPr>
          <p:cNvPr id="67" name="角丸四角形 66"/>
          <p:cNvSpPr/>
          <p:nvPr/>
        </p:nvSpPr>
        <p:spPr>
          <a:xfrm>
            <a:off x="49031" y="4159026"/>
            <a:ext cx="1735618" cy="10185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介護予防給付</a:t>
            </a:r>
            <a:endParaRPr lang="ja-JP" altLang="en-US" b="1" dirty="0">
              <a:solidFill>
                <a:prstClr val="white"/>
              </a:solidFill>
            </a:endParaRPr>
          </a:p>
        </p:txBody>
      </p:sp>
      <p:sp>
        <p:nvSpPr>
          <p:cNvPr id="24" name="角丸四角形 23"/>
          <p:cNvSpPr/>
          <p:nvPr/>
        </p:nvSpPr>
        <p:spPr>
          <a:xfrm>
            <a:off x="5083609" y="3087065"/>
            <a:ext cx="3072337" cy="309270"/>
          </a:xfrm>
          <a:prstGeom prst="roundRect">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1200" dirty="0">
                <a:solidFill>
                  <a:prstClr val="black"/>
                </a:solidFill>
              </a:rPr>
              <a:t>介護</a:t>
            </a:r>
            <a:r>
              <a:rPr lang="ja-JP" altLang="en-US" sz="1200" dirty="0" smtClean="0">
                <a:solidFill>
                  <a:prstClr val="black"/>
                </a:solidFill>
              </a:rPr>
              <a:t>予防・生活支援サービス事業対象者</a:t>
            </a:r>
            <a:endParaRPr lang="ja-JP" altLang="en-US" sz="1200" dirty="0">
              <a:solidFill>
                <a:prstClr val="black"/>
              </a:solidFill>
            </a:endParaRPr>
          </a:p>
        </p:txBody>
      </p:sp>
      <p:sp>
        <p:nvSpPr>
          <p:cNvPr id="23" name="角丸四角形 22"/>
          <p:cNvSpPr/>
          <p:nvPr/>
        </p:nvSpPr>
        <p:spPr>
          <a:xfrm>
            <a:off x="2204490" y="3087137"/>
            <a:ext cx="2457257" cy="311491"/>
          </a:xfrm>
          <a:prstGeom prst="roundRect">
            <a:avLst/>
          </a:prstGeom>
          <a:solidFill>
            <a:srgbClr val="FF9933"/>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wrap="square" rtlCol="0" anchor="ctr"/>
          <a:lstStyle/>
          <a:p>
            <a:pPr algn="ctr"/>
            <a:r>
              <a:rPr lang="ja-JP" altLang="en-US" dirty="0" smtClean="0">
                <a:solidFill>
                  <a:prstClr val="black"/>
                </a:solidFill>
              </a:rPr>
              <a:t>要　支　援　者</a:t>
            </a:r>
            <a:endParaRPr lang="ja-JP" altLang="en-US" dirty="0">
              <a:solidFill>
                <a:prstClr val="black"/>
              </a:solidFill>
            </a:endParaRPr>
          </a:p>
        </p:txBody>
      </p:sp>
      <p:sp>
        <p:nvSpPr>
          <p:cNvPr id="15" name="下矢印 14"/>
          <p:cNvSpPr/>
          <p:nvPr/>
        </p:nvSpPr>
        <p:spPr>
          <a:xfrm>
            <a:off x="3277097" y="3443508"/>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9" name="下矢印 38"/>
          <p:cNvSpPr/>
          <p:nvPr/>
        </p:nvSpPr>
        <p:spPr>
          <a:xfrm>
            <a:off x="6249148" y="3432133"/>
            <a:ext cx="328536"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角丸四角形 36"/>
          <p:cNvSpPr/>
          <p:nvPr/>
        </p:nvSpPr>
        <p:spPr>
          <a:xfrm>
            <a:off x="49061" y="5359520"/>
            <a:ext cx="1735619" cy="144876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nchorCtr="0"/>
          <a:lstStyle/>
          <a:p>
            <a:pPr algn="ctr"/>
            <a:r>
              <a:rPr lang="ja-JP" altLang="en-US" b="1" dirty="0" smtClean="0">
                <a:solidFill>
                  <a:prstClr val="white"/>
                </a:solidFill>
              </a:rPr>
              <a:t>総 合 事 業</a:t>
            </a:r>
            <a:endParaRPr lang="ja-JP" altLang="en-US" b="1" dirty="0">
              <a:solidFill>
                <a:prstClr val="white"/>
              </a:solidFill>
            </a:endParaRPr>
          </a:p>
        </p:txBody>
      </p:sp>
      <p:sp>
        <p:nvSpPr>
          <p:cNvPr id="13" name="テキスト ボックス 12"/>
          <p:cNvSpPr txBox="1"/>
          <p:nvPr/>
        </p:nvSpPr>
        <p:spPr>
          <a:xfrm>
            <a:off x="3618377" y="2805222"/>
            <a:ext cx="1043377" cy="261610"/>
          </a:xfrm>
          <a:prstGeom prst="rect">
            <a:avLst/>
          </a:prstGeom>
          <a:noFill/>
        </p:spPr>
        <p:txBody>
          <a:bodyPr wrap="square" rtlCol="0">
            <a:spAutoFit/>
          </a:bodyPr>
          <a:lstStyle/>
          <a:p>
            <a:pPr marL="36000" indent="-457200"/>
            <a:r>
              <a:rPr lang="ja-JP" altLang="en-US" sz="1100" dirty="0" smtClean="0">
                <a:solidFill>
                  <a:prstClr val="black"/>
                </a:solidFill>
              </a:rPr>
              <a:t>要支援認定</a:t>
            </a:r>
            <a:endParaRPr lang="ja-JP" altLang="en-US" sz="1100" dirty="0">
              <a:solidFill>
                <a:prstClr val="black"/>
              </a:solidFill>
            </a:endParaRPr>
          </a:p>
        </p:txBody>
      </p:sp>
      <p:sp>
        <p:nvSpPr>
          <p:cNvPr id="28" name="正方形/長方形 27"/>
          <p:cNvSpPr/>
          <p:nvPr/>
        </p:nvSpPr>
        <p:spPr>
          <a:xfrm>
            <a:off x="1977652" y="6471710"/>
            <a:ext cx="7808879" cy="33657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u="sng" dirty="0" smtClean="0">
                <a:solidFill>
                  <a:prstClr val="black"/>
                </a:solidFill>
              </a:rPr>
              <a:t>一般介護予防事業</a:t>
            </a:r>
            <a:r>
              <a:rPr lang="ja-JP" altLang="en-US" sz="1300" dirty="0" smtClean="0">
                <a:solidFill>
                  <a:prstClr val="black"/>
                </a:solidFill>
              </a:rPr>
              <a:t>（要支援者等も参加できる住民運営の通いの場の充実等。全ての高齢者が対象。）</a:t>
            </a:r>
            <a:endParaRPr lang="en-US" altLang="ja-JP" sz="1300" dirty="0" smtClean="0">
              <a:solidFill>
                <a:prstClr val="black"/>
              </a:solidFill>
            </a:endParaRPr>
          </a:p>
        </p:txBody>
      </p:sp>
      <p:sp>
        <p:nvSpPr>
          <p:cNvPr id="45" name="下矢印 44"/>
          <p:cNvSpPr/>
          <p:nvPr/>
        </p:nvSpPr>
        <p:spPr>
          <a:xfrm>
            <a:off x="6249165" y="3978013"/>
            <a:ext cx="328549" cy="1354457"/>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下矢印 30"/>
          <p:cNvSpPr/>
          <p:nvPr/>
        </p:nvSpPr>
        <p:spPr>
          <a:xfrm>
            <a:off x="8879153" y="3404423"/>
            <a:ext cx="341128" cy="3025175"/>
          </a:xfrm>
          <a:prstGeom prst="downArrow">
            <a:avLst>
              <a:gd name="adj1" fmla="val 50000"/>
              <a:gd name="adj2" fmla="val 56538"/>
            </a:avLst>
          </a:prstGeom>
          <a:solidFill>
            <a:schemeClr val="bg1">
              <a:lumMod val="75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 29"/>
          <p:cNvSpPr/>
          <p:nvPr/>
        </p:nvSpPr>
        <p:spPr>
          <a:xfrm>
            <a:off x="8309647" y="3073317"/>
            <a:ext cx="1521135" cy="311491"/>
          </a:xfrm>
          <a:prstGeom prst="roundRect">
            <a:avLst/>
          </a:prstGeom>
          <a:ln w="19050"/>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600" dirty="0" smtClean="0">
                <a:solidFill>
                  <a:prstClr val="black"/>
                </a:solidFill>
              </a:rPr>
              <a:t>一般高齢者等</a:t>
            </a:r>
            <a:endParaRPr lang="ja-JP" altLang="en-US" sz="1600" dirty="0">
              <a:solidFill>
                <a:prstClr val="black"/>
              </a:solidFill>
            </a:endParaRPr>
          </a:p>
        </p:txBody>
      </p:sp>
      <p:sp>
        <p:nvSpPr>
          <p:cNvPr id="50" name="正方形/長方形 49"/>
          <p:cNvSpPr/>
          <p:nvPr/>
        </p:nvSpPr>
        <p:spPr>
          <a:xfrm>
            <a:off x="1977624" y="3659532"/>
            <a:ext cx="6084000" cy="360040"/>
          </a:xfrm>
          <a:prstGeom prst="rect">
            <a:avLst/>
          </a:prstGeom>
          <a:solidFill>
            <a:srgbClr val="FF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地域包括支援センターが介護予防ケアマネジメントを実施</a:t>
            </a:r>
            <a:endParaRPr lang="ja-JP" altLang="en-US" sz="1400" dirty="0">
              <a:solidFill>
                <a:prstClr val="black"/>
              </a:solidFill>
            </a:endParaRPr>
          </a:p>
        </p:txBody>
      </p:sp>
      <p:sp>
        <p:nvSpPr>
          <p:cNvPr id="27" name="加算記号 26"/>
          <p:cNvSpPr/>
          <p:nvPr/>
        </p:nvSpPr>
        <p:spPr>
          <a:xfrm>
            <a:off x="3277076" y="5072673"/>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6" y="-794"/>
            <a:ext cx="9906042" cy="54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600" dirty="0" smtClean="0">
                <a:solidFill>
                  <a:prstClr val="black"/>
                </a:solidFill>
                <a:latin typeface="+mj-ea"/>
                <a:ea typeface="+mj-ea"/>
              </a:rPr>
              <a:t>総合事業の概要</a:t>
            </a:r>
            <a:endParaRPr lang="ja-JP" altLang="en-US" sz="2600" dirty="0">
              <a:solidFill>
                <a:prstClr val="black"/>
              </a:solidFill>
              <a:latin typeface="+mj-ea"/>
              <a:ea typeface="+mj-ea"/>
            </a:endParaRPr>
          </a:p>
        </p:txBody>
      </p:sp>
      <p:sp>
        <p:nvSpPr>
          <p:cNvPr id="32" name="正方形/長方形 31"/>
          <p:cNvSpPr/>
          <p:nvPr/>
        </p:nvSpPr>
        <p:spPr>
          <a:xfrm>
            <a:off x="47386" y="690909"/>
            <a:ext cx="9800569" cy="17051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800"/>
              </a:lnSpc>
              <a:spcBef>
                <a:spcPts val="400"/>
              </a:spcBef>
            </a:pPr>
            <a:r>
              <a:rPr lang="ja-JP" altLang="en-US" sz="1400" dirty="0" smtClean="0">
                <a:solidFill>
                  <a:prstClr val="black"/>
                </a:solidFill>
              </a:rPr>
              <a:t>○　訪問介護・通所介護以外のサービス（訪問看護、福祉用具等）は、引き続き介護予防給付によるサービス</a:t>
            </a:r>
            <a:r>
              <a:rPr lang="ja-JP" altLang="en-US" sz="1400" dirty="0">
                <a:solidFill>
                  <a:prstClr val="black"/>
                </a:solidFill>
              </a:rPr>
              <a:t>提供</a:t>
            </a:r>
            <a:r>
              <a:rPr lang="ja-JP" altLang="en-US" sz="1400" dirty="0" smtClean="0">
                <a:solidFill>
                  <a:prstClr val="black"/>
                </a:solidFill>
              </a:rPr>
              <a:t>を継続。　　</a:t>
            </a:r>
            <a:endParaRPr lang="en-US" altLang="ja-JP" sz="1400" dirty="0" smtClean="0">
              <a:solidFill>
                <a:prstClr val="black"/>
              </a:solidFill>
              <a:latin typeface="ＭＳ Ｐゴシック"/>
            </a:endParaRPr>
          </a:p>
          <a:p>
            <a:pPr marL="177800" indent="-177800">
              <a:lnSpc>
                <a:spcPts val="1800"/>
              </a:lnSpc>
              <a:spcBef>
                <a:spcPts val="400"/>
              </a:spcBef>
            </a:pPr>
            <a:r>
              <a:rPr lang="ja-JP" altLang="en-US" sz="1400" dirty="0" smtClean="0">
                <a:solidFill>
                  <a:prstClr val="black"/>
                </a:solidFill>
              </a:rPr>
              <a:t>○　地域包括支援センターによる介護予防ケアマネジメントに基づき、総合事業（介護</a:t>
            </a:r>
            <a:r>
              <a:rPr lang="ja-JP" altLang="en-US" sz="1400" dirty="0">
                <a:solidFill>
                  <a:prstClr val="black"/>
                </a:solidFill>
              </a:rPr>
              <a:t>予防・生活支援サービス</a:t>
            </a:r>
            <a:r>
              <a:rPr lang="ja-JP" altLang="en-US" sz="1400" dirty="0" smtClean="0">
                <a:solidFill>
                  <a:prstClr val="black"/>
                </a:solidFill>
              </a:rPr>
              <a:t>事業及び一般</a:t>
            </a:r>
            <a:r>
              <a:rPr lang="ja-JP" altLang="en-US" sz="1400" dirty="0">
                <a:solidFill>
                  <a:prstClr val="black"/>
                </a:solidFill>
              </a:rPr>
              <a:t>介護予防</a:t>
            </a:r>
            <a:r>
              <a:rPr lang="ja-JP" altLang="en-US" sz="1400" dirty="0" smtClean="0">
                <a:solidFill>
                  <a:prstClr val="black"/>
                </a:solidFill>
              </a:rPr>
              <a:t>事業）のサービスと介護予防給付のサービス（要支援者のみ）を組み合わせる。</a:t>
            </a:r>
            <a:endParaRPr lang="en-US" altLang="ja-JP" sz="1400" dirty="0" smtClean="0">
              <a:solidFill>
                <a:prstClr val="black"/>
              </a:solidFill>
            </a:endParaRPr>
          </a:p>
          <a:p>
            <a:pPr marL="177800" indent="-177800">
              <a:lnSpc>
                <a:spcPts val="1800"/>
              </a:lnSpc>
              <a:spcBef>
                <a:spcPts val="400"/>
              </a:spcBef>
            </a:pPr>
            <a:r>
              <a:rPr lang="ja-JP" altLang="en-US" sz="1400" dirty="0" smtClean="0">
                <a:solidFill>
                  <a:prstClr val="black"/>
                </a:solidFill>
              </a:rPr>
              <a:t>○　介護予防・生活支援サービス事業によるサービスのみ利用する場合は、要介護認定等を</a:t>
            </a:r>
            <a:r>
              <a:rPr lang="ja-JP" altLang="en-US" sz="1400" dirty="0">
                <a:solidFill>
                  <a:prstClr val="black"/>
                </a:solidFill>
              </a:rPr>
              <a:t>省略</a:t>
            </a:r>
            <a:r>
              <a:rPr lang="ja-JP" altLang="en-US" sz="1400" dirty="0" smtClean="0">
                <a:solidFill>
                  <a:prstClr val="black"/>
                </a:solidFill>
              </a:rPr>
              <a:t>して「介護</a:t>
            </a:r>
            <a:r>
              <a:rPr lang="ja-JP" altLang="en-US" sz="1400" dirty="0">
                <a:solidFill>
                  <a:prstClr val="black"/>
                </a:solidFill>
              </a:rPr>
              <a:t>予防・生活支援サービス事業</a:t>
            </a:r>
            <a:r>
              <a:rPr lang="ja-JP" altLang="en-US" sz="1400" dirty="0" smtClean="0">
                <a:solidFill>
                  <a:prstClr val="black"/>
                </a:solidFill>
              </a:rPr>
              <a:t>対象者」とし、迅速なサービス利用を可能に（基本チェックリストで判断）。</a:t>
            </a:r>
            <a:endParaRPr lang="en-US" altLang="ja-JP" sz="1400" dirty="0" smtClean="0">
              <a:solidFill>
                <a:prstClr val="black"/>
              </a:solidFill>
            </a:endParaRPr>
          </a:p>
          <a:p>
            <a:pPr marL="177800" indent="-177800">
              <a:lnSpc>
                <a:spcPts val="1800"/>
              </a:lnSpc>
              <a:spcBef>
                <a:spcPts val="400"/>
              </a:spcBef>
            </a:pPr>
            <a:r>
              <a:rPr lang="en-US" altLang="ja-JP" sz="1400" dirty="0" smtClean="0">
                <a:solidFill>
                  <a:prstClr val="black"/>
                </a:solidFill>
              </a:rPr>
              <a:t>※</a:t>
            </a:r>
            <a:r>
              <a:rPr lang="ja-JP" altLang="en-US" sz="1400" dirty="0" smtClean="0">
                <a:solidFill>
                  <a:prstClr val="black"/>
                </a:solidFill>
              </a:rPr>
              <a:t>　第２号被保険者は、基本チェックリストではなく、要介護認定等申請を行う。</a:t>
            </a:r>
            <a:endParaRPr lang="ja-JP" altLang="en-US" sz="1400" dirty="0">
              <a:solidFill>
                <a:prstClr val="black"/>
              </a:solidFill>
            </a:endParaRPr>
          </a:p>
        </p:txBody>
      </p:sp>
      <p:sp>
        <p:nvSpPr>
          <p:cNvPr id="35" name="正方形/長方形 34"/>
          <p:cNvSpPr/>
          <p:nvPr/>
        </p:nvSpPr>
        <p:spPr>
          <a:xfrm>
            <a:off x="1978983" y="5373261"/>
            <a:ext cx="6084000" cy="864233"/>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spc="-100" dirty="0" smtClean="0">
                <a:solidFill>
                  <a:prstClr val="black"/>
                </a:solidFill>
              </a:rPr>
              <a:t>介護予防・生活支援サービス事業</a:t>
            </a:r>
            <a:endParaRPr lang="en-US" altLang="ja-JP" sz="1400" b="1" u="sng" spc="-100" dirty="0" smtClean="0">
              <a:solidFill>
                <a:prstClr val="black"/>
              </a:solidFill>
            </a:endParaRPr>
          </a:p>
          <a:p>
            <a:r>
              <a:rPr lang="ja-JP" altLang="en-US" sz="1200" spc="-100" dirty="0" smtClean="0">
                <a:solidFill>
                  <a:prstClr val="black"/>
                </a:solidFill>
              </a:rPr>
              <a:t>①訪問型</a:t>
            </a:r>
            <a:r>
              <a:rPr lang="ja-JP" altLang="en-US" sz="1200" spc="-100" dirty="0">
                <a:solidFill>
                  <a:prstClr val="black"/>
                </a:solidFill>
              </a:rPr>
              <a:t>・通所型</a:t>
            </a:r>
            <a:r>
              <a:rPr lang="ja-JP" altLang="en-US" sz="1200" spc="-100" dirty="0" smtClean="0">
                <a:solidFill>
                  <a:prstClr val="black"/>
                </a:solidFill>
              </a:rPr>
              <a:t>サービス</a:t>
            </a:r>
            <a:endParaRPr lang="en-US" altLang="ja-JP" sz="1200" spc="-100" dirty="0" smtClean="0">
              <a:solidFill>
                <a:prstClr val="black"/>
              </a:solidFill>
            </a:endParaRPr>
          </a:p>
          <a:p>
            <a:pPr marL="177800" indent="-177800"/>
            <a:r>
              <a:rPr lang="ja-JP" altLang="en-US" sz="1200" spc="-100" dirty="0" smtClean="0">
                <a:solidFill>
                  <a:prstClr val="black"/>
                </a:solidFill>
              </a:rPr>
              <a:t>②</a:t>
            </a:r>
            <a:r>
              <a:rPr lang="ja-JP" altLang="en-US" sz="1200" spc="-100" dirty="0">
                <a:solidFill>
                  <a:prstClr val="black"/>
                </a:solidFill>
              </a:rPr>
              <a:t>その他</a:t>
            </a:r>
            <a:r>
              <a:rPr lang="ja-JP" altLang="en-US" sz="1200" spc="-100" dirty="0" smtClean="0">
                <a:solidFill>
                  <a:prstClr val="black"/>
                </a:solidFill>
              </a:rPr>
              <a:t>の生活支援サービス（栄養</a:t>
            </a:r>
            <a:r>
              <a:rPr lang="ja-JP" altLang="en-US" sz="1200" spc="-100" dirty="0">
                <a:solidFill>
                  <a:prstClr val="black"/>
                </a:solidFill>
              </a:rPr>
              <a:t>改善を目的とした配食、定期的な安否確認・緊急</a:t>
            </a:r>
            <a:r>
              <a:rPr lang="ja-JP" altLang="en-US" sz="1200" spc="-100" dirty="0" smtClean="0">
                <a:solidFill>
                  <a:prstClr val="black"/>
                </a:solidFill>
              </a:rPr>
              <a:t>時の対応</a:t>
            </a:r>
            <a:r>
              <a:rPr lang="ja-JP" altLang="en-US" sz="1200" spc="-100" dirty="0">
                <a:solidFill>
                  <a:prstClr val="black"/>
                </a:solidFill>
              </a:rPr>
              <a:t>　</a:t>
            </a:r>
            <a:r>
              <a:rPr lang="ja-JP" altLang="en-US" sz="1200" spc="-100" dirty="0" smtClean="0">
                <a:solidFill>
                  <a:prstClr val="black"/>
                </a:solidFill>
              </a:rPr>
              <a:t>等）</a:t>
            </a:r>
            <a:endParaRPr lang="en-US" altLang="ja-JP" sz="1200" spc="-100" dirty="0" smtClean="0">
              <a:solidFill>
                <a:prstClr val="black"/>
              </a:solidFill>
            </a:endParaRPr>
          </a:p>
          <a:p>
            <a:pPr marL="177800" indent="-177800">
              <a:spcBef>
                <a:spcPts val="300"/>
              </a:spcBef>
            </a:pPr>
            <a:r>
              <a:rPr lang="ja-JP" altLang="en-US" sz="1200" spc="-100" dirty="0" smtClean="0">
                <a:solidFill>
                  <a:prstClr val="black"/>
                </a:solidFill>
              </a:rPr>
              <a:t>　</a:t>
            </a:r>
            <a:r>
              <a:rPr lang="en-US" altLang="ja-JP" sz="1050" spc="-100" dirty="0" smtClean="0">
                <a:solidFill>
                  <a:prstClr val="black"/>
                </a:solidFill>
                <a:latin typeface="ＭＳ Ｐ明朝" panose="02020600040205080304" pitchFamily="18" charset="-128"/>
                <a:ea typeface="ＭＳ Ｐ明朝" panose="02020600040205080304" pitchFamily="18" charset="-128"/>
              </a:rPr>
              <a:t>※</a:t>
            </a:r>
            <a:r>
              <a:rPr lang="ja-JP" altLang="en-US" sz="1050" spc="-100" dirty="0" smtClean="0">
                <a:solidFill>
                  <a:prstClr val="black"/>
                </a:solidFill>
                <a:latin typeface="ＭＳ Ｐ明朝" panose="02020600040205080304" pitchFamily="18" charset="-128"/>
                <a:ea typeface="ＭＳ Ｐ明朝" panose="02020600040205080304" pitchFamily="18" charset="-128"/>
              </a:rPr>
              <a:t>事業内容は、市町村の裁量を拡大、柔軟な人員基準・運営基準</a:t>
            </a:r>
            <a:endParaRPr lang="en-US" altLang="ja-JP" sz="1050" spc="-100" dirty="0" smtClean="0">
              <a:solidFill>
                <a:prstClr val="black"/>
              </a:solidFill>
              <a:latin typeface="ＭＳ Ｐ明朝" panose="02020600040205080304" pitchFamily="18" charset="-128"/>
              <a:ea typeface="ＭＳ Ｐ明朝" panose="02020600040205080304" pitchFamily="18" charset="-128"/>
            </a:endParaRPr>
          </a:p>
        </p:txBody>
      </p:sp>
      <p:sp>
        <p:nvSpPr>
          <p:cNvPr id="36" name="下矢印 35"/>
          <p:cNvSpPr/>
          <p:nvPr/>
        </p:nvSpPr>
        <p:spPr>
          <a:xfrm>
            <a:off x="3277097" y="4046629"/>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38" name="角丸四角形 37"/>
          <p:cNvSpPr/>
          <p:nvPr/>
        </p:nvSpPr>
        <p:spPr>
          <a:xfrm>
            <a:off x="2095931" y="2513996"/>
            <a:ext cx="5921455" cy="311491"/>
          </a:xfrm>
          <a:prstGeom prst="roundRect">
            <a:avLst/>
          </a:prstGeom>
          <a:solidFill>
            <a:srgbClr val="92D050"/>
          </a:solidFill>
          <a:ln w="1905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black"/>
                </a:solidFill>
              </a:rPr>
              <a:t>従　来　の　要　支　援　者</a:t>
            </a:r>
            <a:endParaRPr lang="ja-JP" altLang="en-US" dirty="0">
              <a:solidFill>
                <a:prstClr val="black"/>
              </a:solidFill>
            </a:endParaRPr>
          </a:p>
        </p:txBody>
      </p:sp>
      <p:sp>
        <p:nvSpPr>
          <p:cNvPr id="42" name="加算記号 41"/>
          <p:cNvSpPr/>
          <p:nvPr/>
        </p:nvSpPr>
        <p:spPr>
          <a:xfrm>
            <a:off x="4805161" y="6194064"/>
            <a:ext cx="312034" cy="314398"/>
          </a:xfrm>
          <a:prstGeom prst="mathPlus">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6520221" y="2805577"/>
            <a:ext cx="1809371" cy="261610"/>
          </a:xfrm>
          <a:prstGeom prst="rect">
            <a:avLst/>
          </a:prstGeom>
          <a:noFill/>
        </p:spPr>
        <p:txBody>
          <a:bodyPr wrap="square" rtlCol="0">
            <a:spAutoFit/>
          </a:bodyPr>
          <a:lstStyle/>
          <a:p>
            <a:pPr marL="36000" indent="-457200"/>
            <a:r>
              <a:rPr lang="ja-JP" altLang="en-US" sz="1100" dirty="0" smtClean="0">
                <a:solidFill>
                  <a:prstClr val="black"/>
                </a:solidFill>
              </a:rPr>
              <a:t>基本チェックリスト</a:t>
            </a:r>
            <a:r>
              <a:rPr lang="en-US" altLang="ja-JP" sz="1100" dirty="0" smtClean="0">
                <a:solidFill>
                  <a:prstClr val="black"/>
                </a:solidFill>
              </a:rPr>
              <a:t>※</a:t>
            </a:r>
            <a:r>
              <a:rPr lang="ja-JP" altLang="en-US" sz="1100" dirty="0" smtClean="0">
                <a:solidFill>
                  <a:prstClr val="black"/>
                </a:solidFill>
              </a:rPr>
              <a:t>で判断</a:t>
            </a:r>
            <a:endParaRPr lang="ja-JP" altLang="en-US" sz="1100" dirty="0">
              <a:solidFill>
                <a:prstClr val="black"/>
              </a:solidFill>
            </a:endParaRPr>
          </a:p>
        </p:txBody>
      </p:sp>
      <p:sp>
        <p:nvSpPr>
          <p:cNvPr id="47" name="下矢印 46"/>
          <p:cNvSpPr/>
          <p:nvPr/>
        </p:nvSpPr>
        <p:spPr>
          <a:xfrm>
            <a:off x="3277098" y="2857221"/>
            <a:ext cx="312035" cy="216024"/>
          </a:xfrm>
          <a:prstGeom prst="downArrow">
            <a:avLst>
              <a:gd name="adj1" fmla="val 50000"/>
              <a:gd name="adj2" fmla="val 56538"/>
            </a:avLst>
          </a:prstGeom>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48" name="下矢印 47"/>
          <p:cNvSpPr/>
          <p:nvPr/>
        </p:nvSpPr>
        <p:spPr>
          <a:xfrm>
            <a:off x="6266631" y="2850808"/>
            <a:ext cx="328536" cy="216024"/>
          </a:xfrm>
          <a:prstGeom prst="downArrow">
            <a:avLst>
              <a:gd name="adj1" fmla="val 50000"/>
              <a:gd name="adj2" fmla="val 56538"/>
            </a:avLst>
          </a:prstGeom>
          <a:solidFill>
            <a:schemeClr val="accent3"/>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8305663" y="2451514"/>
            <a:ext cx="1600407" cy="577081"/>
          </a:xfrm>
          <a:prstGeom prst="rect">
            <a:avLst/>
          </a:prstGeom>
          <a:noFill/>
        </p:spPr>
        <p:txBody>
          <a:bodyPr wrap="square" rtlCol="0">
            <a:spAutoFit/>
          </a:bodyPr>
          <a:lstStyle/>
          <a:p>
            <a:pPr algn="l"/>
            <a:r>
              <a:rPr kumimoji="1" lang="en-US" altLang="ja-JP" sz="1050" spc="-30" dirty="0" smtClean="0"/>
              <a:t>※</a:t>
            </a:r>
            <a:r>
              <a:rPr kumimoji="1" lang="ja-JP" altLang="en-US" sz="1050" spc="-30" dirty="0" smtClean="0"/>
              <a:t>２次予防事業対象者把握のための基本チェックリストの配布は行わない</a:t>
            </a:r>
            <a:endParaRPr kumimoji="1" lang="ja-JP" altLang="en-US" sz="1050" spc="-30" dirty="0"/>
          </a:p>
        </p:txBody>
      </p:sp>
      <p:sp>
        <p:nvSpPr>
          <p:cNvPr id="43" name="スライド番号プレースホルダ 10"/>
          <p:cNvSpPr>
            <a:spLocks noGrp="1"/>
          </p:cNvSpPr>
          <p:nvPr>
            <p:ph type="sldNum" sz="quarter" idx="12"/>
          </p:nvPr>
        </p:nvSpPr>
        <p:spPr>
          <a:xfrm>
            <a:off x="9480534" y="6453388"/>
            <a:ext cx="427197" cy="365125"/>
          </a:xfrm>
        </p:spPr>
        <p:txBody>
          <a:bodyPr/>
          <a:lstStyle/>
          <a:p>
            <a:r>
              <a:rPr lang="en-US" altLang="ja-JP" sz="1800" b="1" dirty="0" smtClean="0">
                <a:solidFill>
                  <a:prstClr val="black"/>
                </a:solidFill>
                <a:latin typeface="+mn-ea"/>
              </a:rPr>
              <a:t>30</a:t>
            </a:r>
            <a:endParaRPr lang="ja-JP" altLang="en-US" sz="1800" b="1" dirty="0">
              <a:solidFill>
                <a:prstClr val="black"/>
              </a:solidFill>
              <a:latin typeface="+mn-ea"/>
            </a:endParaRPr>
          </a:p>
        </p:txBody>
      </p:sp>
    </p:spTree>
    <p:extLst>
      <p:ext uri="{BB962C8B-B14F-4D97-AF65-F5344CB8AC3E}">
        <p14:creationId xmlns:p14="http://schemas.microsoft.com/office/powerpoint/2010/main" val="1736292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60"/>
          <p:cNvSpPr txBox="1">
            <a:spLocks/>
          </p:cNvSpPr>
          <p:nvPr/>
        </p:nvSpPr>
        <p:spPr>
          <a:xfrm>
            <a:off x="139773"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prstClr val="black"/>
                </a:solidFill>
                <a:latin typeface="HGP創英角ｺﾞｼｯｸUB" pitchFamily="50" charset="-128"/>
                <a:ea typeface="HGP創英角ｺﾞｼｯｸUB" pitchFamily="50" charset="-128"/>
              </a:rPr>
              <a:t>　介護予防の推進</a:t>
            </a:r>
            <a:endParaRPr lang="ja-JP" altLang="en-US" sz="2000" dirty="0">
              <a:solidFill>
                <a:prstClr val="black"/>
              </a:solidFill>
              <a:latin typeface="HGP創英角ｺﾞｼｯｸUB" pitchFamily="50" charset="-128"/>
              <a:ea typeface="HGP創英角ｺﾞｼｯｸUB" pitchFamily="50" charset="-128"/>
            </a:endParaRPr>
          </a:p>
        </p:txBody>
      </p:sp>
      <p:sp>
        <p:nvSpPr>
          <p:cNvPr id="13" name="角丸四角形 12"/>
          <p:cNvSpPr/>
          <p:nvPr/>
        </p:nvSpPr>
        <p:spPr>
          <a:xfrm>
            <a:off x="344544" y="468680"/>
            <a:ext cx="9344687" cy="156199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a:endParaRPr lang="en-US" altLang="ja-JP" sz="1500" dirty="0" smtClean="0">
              <a:solidFill>
                <a:prstClr val="black"/>
              </a:solidFill>
            </a:endParaRPr>
          </a:p>
          <a:p>
            <a:pPr marL="174625" indent="-174625" algn="just"/>
            <a:r>
              <a:rPr lang="ja-JP" altLang="en-US" sz="1500" dirty="0" smtClean="0">
                <a:solidFill>
                  <a:prstClr val="black"/>
                </a:solidFill>
              </a:rPr>
              <a:t>○ 介護予防は、高齢者が要介護状態等となることの予防又は要介護状態等の軽減若しくは悪化の防止を目的と        </a:t>
            </a:r>
            <a:r>
              <a:rPr lang="ja-JP" altLang="en-US" sz="1500" dirty="0">
                <a:solidFill>
                  <a:prstClr val="black"/>
                </a:solidFill>
              </a:rPr>
              <a:t>　</a:t>
            </a:r>
            <a:r>
              <a:rPr lang="ja-JP" altLang="en-US" sz="1500" dirty="0" smtClean="0">
                <a:solidFill>
                  <a:prstClr val="black"/>
                </a:solidFill>
              </a:rPr>
              <a:t>　して行うものである。</a:t>
            </a:r>
            <a:endParaRPr lang="en-US" altLang="ja-JP" sz="1500" dirty="0" smtClean="0">
              <a:solidFill>
                <a:prstClr val="black"/>
              </a:solidFill>
            </a:endParaRPr>
          </a:p>
          <a:p>
            <a:pPr marL="174625" indent="-174625" algn="just"/>
            <a:r>
              <a:rPr lang="ja-JP" altLang="en-US" sz="1500" dirty="0" smtClean="0">
                <a:solidFill>
                  <a:prstClr val="black"/>
                </a:solidFill>
              </a:rPr>
              <a:t>○　生活機能（</a:t>
            </a:r>
            <a:r>
              <a:rPr lang="en-US" altLang="ja-JP" sz="1500" dirty="0" smtClean="0">
                <a:solidFill>
                  <a:prstClr val="black"/>
                </a:solidFill>
              </a:rPr>
              <a:t>※</a:t>
            </a:r>
            <a:r>
              <a:rPr lang="ja-JP" altLang="en-US" sz="1500" dirty="0" smtClean="0">
                <a:solidFill>
                  <a:prstClr val="black"/>
                </a:solidFill>
              </a:rPr>
              <a:t>）の低下した高齢者に対しては、</a:t>
            </a:r>
            <a:r>
              <a:rPr lang="ja-JP" altLang="en-US" sz="1500" dirty="0">
                <a:solidFill>
                  <a:prstClr val="black"/>
                </a:solidFill>
              </a:rPr>
              <a:t>リハビリテーションの理念を踏まえて、「心身機能」「活動」「参加」のそれぞれの要素にバランスよく働きかけることが重要で</a:t>
            </a:r>
            <a:r>
              <a:rPr lang="ja-JP" altLang="en-US" sz="1500" dirty="0" smtClean="0">
                <a:solidFill>
                  <a:prstClr val="black"/>
                </a:solidFill>
              </a:rPr>
              <a:t>あり、単に高齢者の運動機能や栄養状態といった心身機能の改善だけを目指すものではなく、</a:t>
            </a:r>
            <a:r>
              <a:rPr lang="ja-JP" altLang="en-US" sz="1500" u="sng" dirty="0" smtClean="0">
                <a:solidFill>
                  <a:prstClr val="black"/>
                </a:solidFill>
              </a:rPr>
              <a:t>日常生活の活動を高め</a:t>
            </a:r>
            <a:r>
              <a:rPr lang="ja-JP" altLang="en-US" sz="1500" dirty="0" smtClean="0">
                <a:solidFill>
                  <a:prstClr val="black"/>
                </a:solidFill>
              </a:rPr>
              <a:t>、</a:t>
            </a:r>
            <a:r>
              <a:rPr lang="ja-JP" altLang="en-US" sz="1500" u="sng" dirty="0" smtClean="0">
                <a:solidFill>
                  <a:prstClr val="black"/>
                </a:solidFill>
              </a:rPr>
              <a:t>家庭や社会への参加を促し</a:t>
            </a:r>
            <a:r>
              <a:rPr lang="ja-JP" altLang="en-US" sz="1500" dirty="0" smtClean="0">
                <a:solidFill>
                  <a:prstClr val="black"/>
                </a:solidFill>
              </a:rPr>
              <a:t>、それによって一人ひとりの生きがいや自己実現のための取組を支援して</a:t>
            </a:r>
            <a:r>
              <a:rPr lang="ja-JP" altLang="en-US" sz="1500" dirty="0" smtClean="0">
                <a:solidFill>
                  <a:prstClr val="black"/>
                </a:solidFill>
                <a:latin typeface="ＭＳ Ｐゴシック"/>
              </a:rPr>
              <a:t>、</a:t>
            </a:r>
            <a:r>
              <a:rPr lang="en-US" altLang="ja-JP" sz="1500" dirty="0" smtClean="0">
                <a:solidFill>
                  <a:prstClr val="black"/>
                </a:solidFill>
                <a:latin typeface="ＭＳ Ｐゴシック"/>
              </a:rPr>
              <a:t>QOL</a:t>
            </a:r>
            <a:r>
              <a:rPr lang="ja-JP" altLang="en-US" sz="1500" dirty="0" smtClean="0">
                <a:solidFill>
                  <a:prstClr val="black"/>
                </a:solidFill>
              </a:rPr>
              <a:t>の向上を目指すものである。</a:t>
            </a:r>
            <a:endParaRPr lang="en-US" altLang="ja-JP" sz="1500" dirty="0" smtClean="0">
              <a:solidFill>
                <a:prstClr val="black"/>
              </a:solidFill>
            </a:endParaRPr>
          </a:p>
        </p:txBody>
      </p:sp>
      <p:sp>
        <p:nvSpPr>
          <p:cNvPr id="5" name="角丸四角形 4"/>
          <p:cNvSpPr/>
          <p:nvPr/>
        </p:nvSpPr>
        <p:spPr>
          <a:xfrm>
            <a:off x="344544" y="3925032"/>
            <a:ext cx="9344687" cy="271092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a:endParaRPr lang="en-US" altLang="ja-JP" sz="1500" dirty="0">
              <a:solidFill>
                <a:prstClr val="black"/>
              </a:solidFill>
            </a:endParaRPr>
          </a:p>
          <a:p>
            <a:pPr marL="174625" indent="-174625" algn="just"/>
            <a:r>
              <a:rPr lang="ja-JP" altLang="en-US" sz="1500" dirty="0" smtClean="0">
                <a:solidFill>
                  <a:prstClr val="black"/>
                </a:solidFill>
              </a:rPr>
              <a:t>○　機能回復訓練などの</a:t>
            </a:r>
            <a:r>
              <a:rPr lang="ja-JP" altLang="en-US" sz="1500" u="sng" dirty="0" smtClean="0">
                <a:solidFill>
                  <a:prstClr val="black"/>
                </a:solidFill>
              </a:rPr>
              <a:t>高齢者本人へのアプローチだけではなく</a:t>
            </a:r>
            <a:r>
              <a:rPr lang="ja-JP" altLang="en-US" sz="1500" dirty="0" smtClean="0">
                <a:solidFill>
                  <a:prstClr val="black"/>
                </a:solidFill>
              </a:rPr>
              <a:t>、生活環境の調整や、地域の中に生きがい・役割をもって生活できるような居場所と出番づくり等、</a:t>
            </a:r>
            <a:r>
              <a:rPr lang="ja-JP" altLang="en-US" sz="1500" u="sng" dirty="0" smtClean="0">
                <a:solidFill>
                  <a:prstClr val="black"/>
                </a:solidFill>
              </a:rPr>
              <a:t>高齢者本人を取り巻く環境へのアプローチも含めたバランスのとれたアプローチが重要であり、</a:t>
            </a:r>
            <a:r>
              <a:rPr lang="ja-JP" altLang="en-US" sz="1500" dirty="0">
                <a:solidFill>
                  <a:prstClr val="black"/>
                </a:solidFill>
              </a:rPr>
              <a:t>地域においてリハビリテーション専門職等を</a:t>
            </a:r>
            <a:r>
              <a:rPr lang="ja-JP" altLang="en-US" sz="1500" dirty="0" smtClean="0">
                <a:solidFill>
                  <a:prstClr val="black"/>
                </a:solidFill>
              </a:rPr>
              <a:t>活かした自立</a:t>
            </a:r>
            <a:r>
              <a:rPr lang="ja-JP" altLang="en-US" sz="1500" dirty="0">
                <a:solidFill>
                  <a:prstClr val="black"/>
                </a:solidFill>
              </a:rPr>
              <a:t>支援に資する取組を推進し、要介護状態になっても、生きがい・役割を持って生活できる地域の実現を目指す</a:t>
            </a:r>
            <a:r>
              <a:rPr lang="ja-JP" altLang="en-US" sz="1500" dirty="0" smtClean="0">
                <a:solidFill>
                  <a:prstClr val="black"/>
                </a:solidFill>
              </a:rPr>
              <a:t>。</a:t>
            </a:r>
            <a:endParaRPr lang="en-US" altLang="ja-JP" sz="1500" dirty="0" smtClean="0">
              <a:solidFill>
                <a:prstClr val="black"/>
              </a:solidFill>
            </a:endParaRPr>
          </a:p>
          <a:p>
            <a:pPr marL="174625" indent="-174625" algn="just"/>
            <a:r>
              <a:rPr lang="ja-JP" altLang="en-US" sz="1500" dirty="0" smtClean="0">
                <a:solidFill>
                  <a:prstClr val="black"/>
                </a:solidFill>
              </a:rPr>
              <a:t>○　高齢者を生活支援サービスの担い手であると捉えることにより、支援を必要とする高齢者の多様な生活支援ニーズに応えるとともに、担い手にとっても地域の中で新たな社会的役割を有することにより、</a:t>
            </a:r>
            <a:r>
              <a:rPr lang="ja-JP" altLang="en-US" sz="1500" u="sng" dirty="0" smtClean="0">
                <a:solidFill>
                  <a:prstClr val="black"/>
                </a:solidFill>
              </a:rPr>
              <a:t>結果として介護予防にもつながるという相乗効果</a:t>
            </a:r>
            <a:r>
              <a:rPr lang="ja-JP" altLang="en-US" sz="1500" dirty="0" smtClean="0">
                <a:solidFill>
                  <a:prstClr val="black"/>
                </a:solidFill>
              </a:rPr>
              <a:t>をもたらす。</a:t>
            </a:r>
            <a:endParaRPr lang="en-US" altLang="ja-JP" sz="1500" dirty="0" smtClean="0">
              <a:solidFill>
                <a:prstClr val="black"/>
              </a:solidFill>
            </a:endParaRPr>
          </a:p>
          <a:p>
            <a:pPr marL="174625" indent="-174625" algn="just"/>
            <a:r>
              <a:rPr lang="ja-JP" altLang="en-US" sz="1500" dirty="0" smtClean="0">
                <a:solidFill>
                  <a:prstClr val="black"/>
                </a:solidFill>
              </a:rPr>
              <a:t>○　住民自身が運営する体操</a:t>
            </a:r>
            <a:r>
              <a:rPr lang="ja-JP" altLang="en-US" sz="1500" dirty="0">
                <a:solidFill>
                  <a:prstClr val="black"/>
                </a:solidFill>
              </a:rPr>
              <a:t>の集いなどの活動を地域に展開し、人と人とのつながりを通じて参加者や通いの</a:t>
            </a:r>
            <a:r>
              <a:rPr lang="ja-JP" altLang="en-US" sz="1500" dirty="0" smtClean="0">
                <a:solidFill>
                  <a:prstClr val="black"/>
                </a:solidFill>
              </a:rPr>
              <a:t>場が</a:t>
            </a:r>
            <a:r>
              <a:rPr lang="ja-JP" altLang="en-US" sz="1500" dirty="0">
                <a:solidFill>
                  <a:prstClr val="black"/>
                </a:solidFill>
              </a:rPr>
              <a:t>継続</a:t>
            </a:r>
            <a:r>
              <a:rPr lang="ja-JP" altLang="en-US" sz="1500" dirty="0" smtClean="0">
                <a:solidFill>
                  <a:prstClr val="black"/>
                </a:solidFill>
              </a:rPr>
              <a:t>的に拡大していくような</a:t>
            </a:r>
            <a:r>
              <a:rPr lang="ja-JP" altLang="en-US" sz="1500" dirty="0">
                <a:solidFill>
                  <a:prstClr val="black"/>
                </a:solidFill>
              </a:rPr>
              <a:t>地域づくりを推進</a:t>
            </a:r>
            <a:r>
              <a:rPr lang="ja-JP" altLang="en-US" sz="1500" dirty="0" smtClean="0">
                <a:solidFill>
                  <a:prstClr val="black"/>
                </a:solidFill>
              </a:rPr>
              <a:t>する。</a:t>
            </a:r>
            <a:endParaRPr lang="en-US" altLang="ja-JP" sz="1500" dirty="0" smtClean="0">
              <a:solidFill>
                <a:prstClr val="black"/>
              </a:solidFill>
            </a:endParaRPr>
          </a:p>
          <a:p>
            <a:pPr marL="174625" indent="-174625" algn="just"/>
            <a:r>
              <a:rPr lang="ja-JP" altLang="en-US" sz="1500" dirty="0" smtClean="0">
                <a:solidFill>
                  <a:prstClr val="black"/>
                </a:solidFill>
              </a:rPr>
              <a:t>○　この</a:t>
            </a:r>
            <a:r>
              <a:rPr lang="ja-JP" altLang="en-US" sz="1500" dirty="0">
                <a:solidFill>
                  <a:prstClr val="black"/>
                </a:solidFill>
              </a:rPr>
              <a:t>ような介護予防を推進するためには</a:t>
            </a:r>
            <a:r>
              <a:rPr lang="ja-JP" altLang="en-US" sz="1500" dirty="0" smtClean="0">
                <a:solidFill>
                  <a:prstClr val="black"/>
                </a:solidFill>
              </a:rPr>
              <a:t>、地域</a:t>
            </a:r>
            <a:r>
              <a:rPr lang="ja-JP" altLang="en-US" sz="1500" dirty="0">
                <a:solidFill>
                  <a:prstClr val="black"/>
                </a:solidFill>
              </a:rPr>
              <a:t>の実情</a:t>
            </a:r>
            <a:r>
              <a:rPr lang="ja-JP" altLang="en-US" sz="1500" dirty="0" smtClean="0">
                <a:solidFill>
                  <a:prstClr val="black"/>
                </a:solidFill>
              </a:rPr>
              <a:t>をよく把握し、かつ、地域づくりの中心である市町村</a:t>
            </a:r>
            <a:r>
              <a:rPr lang="ja-JP" altLang="en-US" sz="1500" dirty="0">
                <a:solidFill>
                  <a:prstClr val="black"/>
                </a:solidFill>
              </a:rPr>
              <a:t>が主体的に取り組むことが不可欠で</a:t>
            </a:r>
            <a:r>
              <a:rPr lang="ja-JP" altLang="en-US" sz="1500" dirty="0" smtClean="0">
                <a:solidFill>
                  <a:prstClr val="black"/>
                </a:solidFill>
              </a:rPr>
              <a:t>ある。</a:t>
            </a:r>
            <a:endParaRPr lang="en-US" altLang="ja-JP" sz="1500" dirty="0" smtClean="0">
              <a:solidFill>
                <a:prstClr val="black"/>
              </a:solidFill>
            </a:endParaRPr>
          </a:p>
        </p:txBody>
      </p:sp>
      <p:sp>
        <p:nvSpPr>
          <p:cNvPr id="6" name="角丸四角形 5"/>
          <p:cNvSpPr/>
          <p:nvPr/>
        </p:nvSpPr>
        <p:spPr>
          <a:xfrm>
            <a:off x="344544" y="2538516"/>
            <a:ext cx="9344687" cy="1149802"/>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a:r>
              <a:rPr lang="ja-JP" altLang="en-US" sz="1500" dirty="0" smtClean="0">
                <a:solidFill>
                  <a:prstClr val="black"/>
                </a:solidFill>
              </a:rPr>
              <a:t>　</a:t>
            </a:r>
            <a:endParaRPr lang="en-US" altLang="ja-JP" sz="1500" dirty="0" smtClean="0">
              <a:solidFill>
                <a:prstClr val="black"/>
              </a:solidFill>
            </a:endParaRPr>
          </a:p>
          <a:p>
            <a:pPr marL="174625" indent="-174625" algn="just"/>
            <a:r>
              <a:rPr lang="ja-JP" altLang="en-US" sz="1500" dirty="0" smtClean="0">
                <a:solidFill>
                  <a:prstClr val="black"/>
                </a:solidFill>
              </a:rPr>
              <a:t>○　介護予防の手法が、心身機能を改善することを目的とした機能回復訓練に偏りがちであった。</a:t>
            </a:r>
            <a:endParaRPr lang="en-US" altLang="ja-JP" sz="1500" dirty="0" smtClean="0">
              <a:solidFill>
                <a:prstClr val="black"/>
              </a:solidFill>
            </a:endParaRPr>
          </a:p>
          <a:p>
            <a:pPr marL="174625" indent="-174625" algn="just"/>
            <a:r>
              <a:rPr lang="ja-JP" altLang="en-US" sz="1500" dirty="0" smtClean="0">
                <a:solidFill>
                  <a:prstClr val="black"/>
                </a:solidFill>
              </a:rPr>
              <a:t>○　介護予防終了後</a:t>
            </a:r>
            <a:r>
              <a:rPr lang="ja-JP" altLang="en-US" sz="1500" dirty="0">
                <a:solidFill>
                  <a:prstClr val="black"/>
                </a:solidFill>
              </a:rPr>
              <a:t>の</a:t>
            </a:r>
            <a:r>
              <a:rPr lang="ja-JP" altLang="en-US" sz="1500" dirty="0" smtClean="0">
                <a:solidFill>
                  <a:prstClr val="black"/>
                </a:solidFill>
              </a:rPr>
              <a:t>活動的な状態を維持するための多様な通いの場を創出することが必ずしも十分でなかった。</a:t>
            </a:r>
            <a:endParaRPr lang="en-US" altLang="ja-JP" sz="1500" dirty="0" smtClean="0">
              <a:solidFill>
                <a:prstClr val="black"/>
              </a:solidFill>
            </a:endParaRPr>
          </a:p>
          <a:p>
            <a:pPr marL="174625" indent="-174625" algn="just"/>
            <a:r>
              <a:rPr lang="ja-JP" altLang="en-US" sz="1500" dirty="0" smtClean="0">
                <a:solidFill>
                  <a:prstClr val="black"/>
                </a:solidFill>
              </a:rPr>
              <a:t>○　介護予防の利用者の多くは、機能回復を中心とした訓練の継続こそが有効だと理解し、また、介護予防の提供者も、「活動」や「参加」に焦点をあててこなかったのではないか。</a:t>
            </a:r>
            <a:endParaRPr lang="en-US" altLang="ja-JP" sz="1500" dirty="0" smtClean="0">
              <a:solidFill>
                <a:prstClr val="black"/>
              </a:solidFill>
            </a:endParaRPr>
          </a:p>
        </p:txBody>
      </p:sp>
      <p:sp>
        <p:nvSpPr>
          <p:cNvPr id="7" name="角丸四角形 6"/>
          <p:cNvSpPr/>
          <p:nvPr/>
        </p:nvSpPr>
        <p:spPr>
          <a:xfrm>
            <a:off x="172143" y="299280"/>
            <a:ext cx="1540525"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ＭＳ Ｐゴシック"/>
              </a:rPr>
              <a:t>介護予防</a:t>
            </a:r>
            <a:r>
              <a:rPr lang="ja-JP" altLang="en-US" sz="1400" dirty="0" smtClean="0">
                <a:solidFill>
                  <a:prstClr val="black"/>
                </a:solidFill>
                <a:latin typeface="ＭＳ Ｐゴシック"/>
              </a:rPr>
              <a:t>の理念</a:t>
            </a:r>
            <a:endParaRPr lang="ja-JP" altLang="en-US" sz="1400" dirty="0">
              <a:solidFill>
                <a:prstClr val="black"/>
              </a:solidFill>
              <a:latin typeface="ＭＳ Ｐゴシック"/>
            </a:endParaRPr>
          </a:p>
        </p:txBody>
      </p:sp>
      <p:sp>
        <p:nvSpPr>
          <p:cNvPr id="8" name="角丸四角形 7"/>
          <p:cNvSpPr/>
          <p:nvPr/>
        </p:nvSpPr>
        <p:spPr>
          <a:xfrm>
            <a:off x="194568" y="2394516"/>
            <a:ext cx="2454197"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ＭＳ Ｐゴシック"/>
              </a:rPr>
              <a:t>これまで</a:t>
            </a:r>
            <a:r>
              <a:rPr lang="ja-JP" altLang="en-US" sz="1400" dirty="0" smtClean="0">
                <a:solidFill>
                  <a:prstClr val="black"/>
                </a:solidFill>
                <a:latin typeface="ＭＳ Ｐゴシック"/>
              </a:rPr>
              <a:t>の介護予防の問題点</a:t>
            </a:r>
            <a:endParaRPr lang="ja-JP" altLang="en-US" sz="1400" dirty="0">
              <a:solidFill>
                <a:prstClr val="black"/>
              </a:solidFill>
              <a:latin typeface="ＭＳ Ｐゴシック"/>
            </a:endParaRPr>
          </a:p>
        </p:txBody>
      </p:sp>
      <p:sp>
        <p:nvSpPr>
          <p:cNvPr id="9" name="角丸四角形 8"/>
          <p:cNvSpPr/>
          <p:nvPr/>
        </p:nvSpPr>
        <p:spPr>
          <a:xfrm>
            <a:off x="172144" y="3768332"/>
            <a:ext cx="2764661"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ＭＳ Ｐゴシック"/>
              </a:rPr>
              <a:t>これからの介護予防の考え方</a:t>
            </a:r>
            <a:endParaRPr lang="ja-JP" altLang="en-US" sz="1400" dirty="0">
              <a:solidFill>
                <a:prstClr val="black"/>
              </a:solidFill>
              <a:latin typeface="ＭＳ Ｐゴシック"/>
            </a:endParaRPr>
          </a:p>
        </p:txBody>
      </p:sp>
      <p:sp>
        <p:nvSpPr>
          <p:cNvPr id="10" name="角丸四角形 9"/>
          <p:cNvSpPr/>
          <p:nvPr/>
        </p:nvSpPr>
        <p:spPr>
          <a:xfrm>
            <a:off x="172120" y="1993532"/>
            <a:ext cx="9517057" cy="427856"/>
          </a:xfrm>
          <a:prstGeom prst="round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defRPr/>
            </a:pPr>
            <a:r>
              <a:rPr lang="en-US" altLang="ja-JP" sz="1050" dirty="0" smtClean="0">
                <a:solidFill>
                  <a:prstClr val="black"/>
                </a:solidFill>
                <a:latin typeface="ＭＳ Ｐゴシック"/>
              </a:rPr>
              <a:t>※</a:t>
            </a:r>
            <a:r>
              <a:rPr lang="ja-JP" altLang="en-US" sz="1050" dirty="0" smtClean="0">
                <a:solidFill>
                  <a:prstClr val="black"/>
                </a:solidFill>
                <a:latin typeface="ＭＳ Ｐゴシック"/>
              </a:rPr>
              <a:t>「生活機能」・・・</a:t>
            </a:r>
            <a:r>
              <a:rPr lang="en-US" altLang="ja-JP" sz="1050" dirty="0" smtClean="0">
                <a:solidFill>
                  <a:prstClr val="black"/>
                </a:solidFill>
                <a:latin typeface="ＭＳ Ｐゴシック"/>
              </a:rPr>
              <a:t>ICF</a:t>
            </a:r>
            <a:r>
              <a:rPr lang="ja-JP" altLang="en-US" sz="1050" dirty="0" smtClean="0">
                <a:solidFill>
                  <a:prstClr val="black"/>
                </a:solidFill>
                <a:latin typeface="ＭＳ Ｐゴシック"/>
              </a:rPr>
              <a:t>では、人が生きていくための機能全体を「生活機能」としてとらえ、①</a:t>
            </a:r>
            <a:r>
              <a:rPr lang="ja-JP" altLang="en-US" sz="1050" dirty="0">
                <a:solidFill>
                  <a:prstClr val="black"/>
                </a:solidFill>
                <a:latin typeface="ＭＳ Ｐゴシック"/>
              </a:rPr>
              <a:t>体の働きや精神の働きである「心身機能</a:t>
            </a:r>
            <a:r>
              <a:rPr lang="ja-JP" altLang="en-US" sz="1050" dirty="0" smtClean="0">
                <a:solidFill>
                  <a:prstClr val="black"/>
                </a:solidFill>
                <a:latin typeface="ＭＳ Ｐゴシック"/>
              </a:rPr>
              <a:t>」、②</a:t>
            </a:r>
            <a:r>
              <a:rPr lang="en-US" altLang="ja-JP" sz="1050" dirty="0" smtClean="0">
                <a:solidFill>
                  <a:prstClr val="black"/>
                </a:solidFill>
                <a:latin typeface="ＭＳ Ｐゴシック"/>
              </a:rPr>
              <a:t>ADL</a:t>
            </a:r>
            <a:r>
              <a:rPr lang="ja-JP" altLang="en-US" sz="1050" dirty="0" smtClean="0">
                <a:solidFill>
                  <a:prstClr val="black"/>
                </a:solidFill>
                <a:latin typeface="ＭＳ Ｐゴシック"/>
              </a:rPr>
              <a:t>・</a:t>
            </a:r>
            <a:r>
              <a:rPr lang="ja-JP" altLang="en-US" sz="1050" dirty="0">
                <a:solidFill>
                  <a:prstClr val="black"/>
                </a:solidFill>
                <a:latin typeface="ＭＳ Ｐゴシック"/>
              </a:rPr>
              <a:t>家事・職業能力</a:t>
            </a:r>
            <a:r>
              <a:rPr lang="ja-JP" altLang="en-US" sz="1050" dirty="0" smtClean="0">
                <a:solidFill>
                  <a:prstClr val="black"/>
                </a:solidFill>
                <a:latin typeface="ＭＳ Ｐゴシック"/>
              </a:rPr>
              <a:t>や</a:t>
            </a:r>
            <a:endParaRPr lang="en-US" altLang="ja-JP" sz="1050" dirty="0" smtClean="0">
              <a:solidFill>
                <a:prstClr val="black"/>
              </a:solidFill>
              <a:latin typeface="ＭＳ Ｐゴシック"/>
            </a:endParaRPr>
          </a:p>
          <a:p>
            <a:pPr defTabSz="914326">
              <a:defRPr/>
            </a:pPr>
            <a:r>
              <a:rPr lang="en-US" altLang="ja-JP" sz="1050" dirty="0">
                <a:solidFill>
                  <a:prstClr val="black"/>
                </a:solidFill>
                <a:latin typeface="ＭＳ Ｐゴシック"/>
              </a:rPr>
              <a:t> </a:t>
            </a:r>
            <a:r>
              <a:rPr lang="en-US" altLang="ja-JP" sz="1050" dirty="0" smtClean="0">
                <a:solidFill>
                  <a:prstClr val="black"/>
                </a:solidFill>
                <a:latin typeface="ＭＳ Ｐゴシック"/>
              </a:rPr>
              <a:t>              </a:t>
            </a:r>
            <a:r>
              <a:rPr lang="ja-JP" altLang="en-US" sz="1050" dirty="0" smtClean="0">
                <a:solidFill>
                  <a:prstClr val="black"/>
                </a:solidFill>
                <a:latin typeface="ＭＳ Ｐゴシック"/>
              </a:rPr>
              <a:t>屋外</a:t>
            </a:r>
            <a:r>
              <a:rPr lang="ja-JP" altLang="en-US" sz="1050" dirty="0">
                <a:solidFill>
                  <a:prstClr val="black"/>
                </a:solidFill>
                <a:latin typeface="ＭＳ Ｐゴシック"/>
              </a:rPr>
              <a:t>歩行といった生活行為全般</a:t>
            </a:r>
            <a:r>
              <a:rPr lang="ja-JP" altLang="en-US" sz="1050" dirty="0" smtClean="0">
                <a:solidFill>
                  <a:prstClr val="black"/>
                </a:solidFill>
                <a:latin typeface="ＭＳ Ｐゴシック"/>
              </a:rPr>
              <a:t>である「</a:t>
            </a:r>
            <a:r>
              <a:rPr lang="ja-JP" altLang="en-US" sz="1050" dirty="0">
                <a:solidFill>
                  <a:prstClr val="black"/>
                </a:solidFill>
                <a:latin typeface="ＭＳ Ｐゴシック"/>
              </a:rPr>
              <a:t>活動</a:t>
            </a:r>
            <a:r>
              <a:rPr lang="ja-JP" altLang="en-US" sz="1050" dirty="0" smtClean="0">
                <a:solidFill>
                  <a:prstClr val="black"/>
                </a:solidFill>
                <a:latin typeface="ＭＳ Ｐゴシック"/>
              </a:rPr>
              <a:t>」、③</a:t>
            </a:r>
            <a:r>
              <a:rPr lang="ja-JP" altLang="en-US" sz="1050" dirty="0">
                <a:solidFill>
                  <a:prstClr val="black"/>
                </a:solidFill>
                <a:latin typeface="ＭＳ Ｐゴシック"/>
              </a:rPr>
              <a:t>家庭や社会生活で役割を果たすことである「参加</a:t>
            </a:r>
            <a:r>
              <a:rPr lang="ja-JP" altLang="en-US" sz="1050" dirty="0" smtClean="0">
                <a:solidFill>
                  <a:prstClr val="black"/>
                </a:solidFill>
                <a:latin typeface="ＭＳ Ｐゴシック"/>
              </a:rPr>
              <a:t>」の</a:t>
            </a:r>
            <a:r>
              <a:rPr lang="ja-JP" altLang="en-US" sz="1050" dirty="0">
                <a:solidFill>
                  <a:prstClr val="black"/>
                </a:solidFill>
                <a:latin typeface="ＭＳ Ｐゴシック"/>
              </a:rPr>
              <a:t>３つ</a:t>
            </a:r>
            <a:r>
              <a:rPr lang="ja-JP" altLang="en-US" sz="1050" dirty="0" smtClean="0">
                <a:solidFill>
                  <a:prstClr val="black"/>
                </a:solidFill>
                <a:latin typeface="ＭＳ Ｐゴシック"/>
              </a:rPr>
              <a:t>の要素から構成される</a:t>
            </a:r>
            <a:endParaRPr lang="en-US" altLang="ja-JP" sz="1050" dirty="0">
              <a:solidFill>
                <a:prstClr val="black"/>
              </a:solidFill>
              <a:latin typeface="ＭＳ Ｐゴシック"/>
            </a:endParaRPr>
          </a:p>
        </p:txBody>
      </p:sp>
      <p:sp>
        <p:nvSpPr>
          <p:cNvPr id="14" name="スライド番号プレースホルダ 10"/>
          <p:cNvSpPr>
            <a:spLocks noGrp="1"/>
          </p:cNvSpPr>
          <p:nvPr>
            <p:ph type="sldNum" sz="quarter" idx="12"/>
          </p:nvPr>
        </p:nvSpPr>
        <p:spPr>
          <a:xfrm>
            <a:off x="9586549" y="6493144"/>
            <a:ext cx="427197" cy="365125"/>
          </a:xfrm>
        </p:spPr>
        <p:txBody>
          <a:bodyPr/>
          <a:lstStyle/>
          <a:p>
            <a:r>
              <a:rPr lang="en-US" altLang="ja-JP" sz="1800" b="1" dirty="0" smtClean="0">
                <a:solidFill>
                  <a:prstClr val="black"/>
                </a:solidFill>
                <a:latin typeface="+mn-ea"/>
              </a:rPr>
              <a:t>31</a:t>
            </a:r>
            <a:endParaRPr lang="ja-JP" altLang="en-US" sz="1800" b="1" dirty="0">
              <a:solidFill>
                <a:prstClr val="black"/>
              </a:solidFill>
              <a:latin typeface="+mn-ea"/>
            </a:endParaRPr>
          </a:p>
        </p:txBody>
      </p:sp>
    </p:spTree>
    <p:extLst>
      <p:ext uri="{BB962C8B-B14F-4D97-AF65-F5344CB8AC3E}">
        <p14:creationId xmlns:p14="http://schemas.microsoft.com/office/powerpoint/2010/main" val="4076639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5048176" y="1820544"/>
            <a:ext cx="4284001" cy="379214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ja-JP" altLang="en-US" sz="1400" dirty="0">
                <a:solidFill>
                  <a:prstClr val="black"/>
                </a:solidFill>
              </a:rPr>
              <a:t>・介護予防事業対象者の把握事業</a:t>
            </a:r>
            <a:endParaRPr lang="en-US" altLang="ja-JP" sz="14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ts val="600"/>
              </a:spcBef>
              <a:spcAft>
                <a:spcPct val="0"/>
              </a:spcAft>
            </a:pPr>
            <a:r>
              <a:rPr lang="ja-JP" altLang="en-US" sz="1400" dirty="0" smtClean="0">
                <a:solidFill>
                  <a:prstClr val="black"/>
                </a:solidFill>
              </a:rPr>
              <a:t>・ </a:t>
            </a:r>
            <a:r>
              <a:rPr lang="ja-JP" altLang="en-US" sz="1400" dirty="0">
                <a:solidFill>
                  <a:prstClr val="black"/>
                </a:solidFill>
              </a:rPr>
              <a:t>介護予防普及啓発事業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地域介護予防活動支援事業</a:t>
            </a:r>
            <a:endParaRPr lang="en-US" altLang="ja-JP" sz="1400" dirty="0">
              <a:solidFill>
                <a:prstClr val="black"/>
              </a:solidFill>
            </a:endParaRPr>
          </a:p>
          <a:p>
            <a:pPr fontAlgn="base">
              <a:spcBef>
                <a:spcPct val="0"/>
              </a:spcBef>
              <a:spcAft>
                <a:spcPct val="0"/>
              </a:spcAft>
            </a:pPr>
            <a:endParaRPr lang="en-US" altLang="ja-JP" sz="16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ts val="600"/>
              </a:spcBef>
              <a:spcAft>
                <a:spcPct val="0"/>
              </a:spcAft>
            </a:pPr>
            <a:r>
              <a:rPr lang="ja-JP" altLang="en-US" sz="1400" dirty="0" smtClean="0">
                <a:solidFill>
                  <a:prstClr val="black"/>
                </a:solidFill>
              </a:rPr>
              <a:t>・ </a:t>
            </a:r>
            <a:r>
              <a:rPr lang="ja-JP" altLang="en-US" sz="1400" dirty="0">
                <a:solidFill>
                  <a:prstClr val="black"/>
                </a:solidFill>
              </a:rPr>
              <a:t>介護予防事業評価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400" dirty="0">
              <a:solidFill>
                <a:prstClr val="black"/>
              </a:solidFill>
            </a:endParaRPr>
          </a:p>
          <a:p>
            <a:pPr fontAlgn="base">
              <a:spcAft>
                <a:spcPct val="0"/>
              </a:spcAft>
            </a:pPr>
            <a:r>
              <a:rPr lang="ja-JP" altLang="en-US" sz="1400" dirty="0">
                <a:solidFill>
                  <a:prstClr val="black"/>
                </a:solidFill>
              </a:rPr>
              <a:t>・ （新）地域リハビリテーション活動支援事業</a:t>
            </a: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5" name="角丸四角形 4"/>
          <p:cNvSpPr/>
          <p:nvPr/>
        </p:nvSpPr>
        <p:spPr>
          <a:xfrm>
            <a:off x="123670" y="1402648"/>
            <a:ext cx="2813145"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現行の介護予防事業</a:t>
            </a:r>
          </a:p>
        </p:txBody>
      </p:sp>
      <p:sp>
        <p:nvSpPr>
          <p:cNvPr id="12" name="正方形/長方形 11"/>
          <p:cNvSpPr/>
          <p:nvPr/>
        </p:nvSpPr>
        <p:spPr>
          <a:xfrm>
            <a:off x="123670" y="1820543"/>
            <a:ext cx="2813145" cy="34086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r>
              <a:rPr lang="ja-JP" altLang="en-US" sz="1600" b="1" dirty="0">
                <a:solidFill>
                  <a:prstClr val="black"/>
                </a:solidFill>
              </a:rPr>
              <a:t>一次予防事業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介護予防普及啓発事業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地域介護予防活動支援事業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一次予防事業評価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0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600" b="1" dirty="0" smtClean="0">
                <a:solidFill>
                  <a:prstClr val="black"/>
                </a:solidFill>
              </a:rPr>
              <a:t>二次</a:t>
            </a:r>
            <a:r>
              <a:rPr lang="ja-JP" altLang="en-US" sz="1600" b="1" dirty="0">
                <a:solidFill>
                  <a:prstClr val="black"/>
                </a:solidFill>
              </a:rPr>
              <a:t>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二次予防事業対象者の</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把握事業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通所型介護予防事業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訪問型介護予防事業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二次予防事業評価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4957542" y="1402649"/>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一般介護</a:t>
            </a:r>
            <a:r>
              <a:rPr lang="ja-JP" altLang="en-US" dirty="0">
                <a:solidFill>
                  <a:prstClr val="black"/>
                </a:solidFill>
              </a:rPr>
              <a:t>予防事業</a:t>
            </a:r>
          </a:p>
        </p:txBody>
      </p:sp>
      <p:sp>
        <p:nvSpPr>
          <p:cNvPr id="41" name="右矢印 40"/>
          <p:cNvSpPr/>
          <p:nvPr/>
        </p:nvSpPr>
        <p:spPr>
          <a:xfrm>
            <a:off x="3031934" y="1842319"/>
            <a:ext cx="1944216" cy="2521418"/>
          </a:xfrm>
          <a:prstGeom prst="rightArrow">
            <a:avLst>
              <a:gd name="adj1" fmla="val 92977"/>
              <a:gd name="adj2" fmla="val 17349"/>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r>
              <a:rPr lang="ja-JP" altLang="en-US" sz="1600" dirty="0">
                <a:solidFill>
                  <a:prstClr val="black"/>
                </a:solidFill>
              </a:rPr>
              <a:t>一次予防事業</a:t>
            </a:r>
            <a:r>
              <a:rPr lang="ja-JP" altLang="en-US" sz="1600" dirty="0" smtClean="0">
                <a:solidFill>
                  <a:prstClr val="black"/>
                </a:solidFill>
              </a:rPr>
              <a:t>と</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二次</a:t>
            </a:r>
            <a:r>
              <a:rPr lang="ja-JP" altLang="en-US" sz="1600" dirty="0">
                <a:solidFill>
                  <a:prstClr val="black"/>
                </a:solidFill>
              </a:rPr>
              <a:t>予防事業</a:t>
            </a:r>
            <a:r>
              <a:rPr lang="ja-JP" altLang="en-US" sz="1600" dirty="0" smtClean="0">
                <a:solidFill>
                  <a:prstClr val="black"/>
                </a:solidFill>
              </a:rPr>
              <a:t>を</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区別</a:t>
            </a:r>
            <a:r>
              <a:rPr lang="ja-JP" altLang="en-US" sz="1600" dirty="0">
                <a:solidFill>
                  <a:prstClr val="black"/>
                </a:solidFill>
              </a:rPr>
              <a:t>せずに、</a:t>
            </a:r>
            <a:r>
              <a:rPr lang="ja-JP" altLang="en-US" sz="1600" dirty="0" smtClean="0">
                <a:solidFill>
                  <a:prstClr val="black"/>
                </a:solidFill>
              </a:rPr>
              <a:t>地域</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の</a:t>
            </a:r>
            <a:r>
              <a:rPr lang="ja-JP" altLang="en-US" sz="1600" dirty="0">
                <a:solidFill>
                  <a:prstClr val="black"/>
                </a:solidFill>
              </a:rPr>
              <a:t>実情に</a:t>
            </a:r>
            <a:r>
              <a:rPr lang="ja-JP" altLang="en-US" sz="1600" dirty="0" smtClean="0">
                <a:solidFill>
                  <a:prstClr val="black"/>
                </a:solidFill>
              </a:rPr>
              <a:t>応じた</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効果的</a:t>
            </a:r>
            <a:r>
              <a:rPr lang="ja-JP" altLang="en-US" sz="1600" dirty="0">
                <a:solidFill>
                  <a:prstClr val="black"/>
                </a:solidFill>
              </a:rPr>
              <a:t>・効率的</a:t>
            </a:r>
            <a:r>
              <a:rPr lang="ja-JP" altLang="en-US" sz="1600" dirty="0" smtClean="0">
                <a:solidFill>
                  <a:prstClr val="black"/>
                </a:solidFill>
              </a:rPr>
              <a:t>な</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介護</a:t>
            </a:r>
            <a:r>
              <a:rPr lang="ja-JP" altLang="en-US" sz="1600" dirty="0">
                <a:solidFill>
                  <a:prstClr val="black"/>
                </a:solidFill>
              </a:rPr>
              <a:t>予防の取組</a:t>
            </a:r>
            <a:r>
              <a:rPr lang="ja-JP" altLang="en-US" sz="1600" dirty="0" smtClean="0">
                <a:solidFill>
                  <a:prstClr val="black"/>
                </a:solidFill>
              </a:rPr>
              <a:t>を</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推進</a:t>
            </a:r>
            <a:r>
              <a:rPr lang="ja-JP" altLang="en-US" sz="1600" dirty="0">
                <a:solidFill>
                  <a:prstClr val="black"/>
                </a:solidFill>
              </a:rPr>
              <a:t>する観点</a:t>
            </a:r>
            <a:r>
              <a:rPr lang="ja-JP" altLang="en-US" sz="1600" dirty="0" smtClean="0">
                <a:solidFill>
                  <a:prstClr val="black"/>
                </a:solidFill>
              </a:rPr>
              <a:t>から</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見直す</a:t>
            </a:r>
            <a:endParaRPr lang="ja-JP" altLang="en-US" sz="1600" dirty="0">
              <a:solidFill>
                <a:prstClr val="black"/>
              </a:solidFill>
              <a:latin typeface="ＭＳ Ｐゴシック"/>
            </a:endParaRPr>
          </a:p>
        </p:txBody>
      </p:sp>
      <p:sp>
        <p:nvSpPr>
          <p:cNvPr id="53" name="角丸四角形 52"/>
          <p:cNvSpPr/>
          <p:nvPr/>
        </p:nvSpPr>
        <p:spPr>
          <a:xfrm>
            <a:off x="5120182" y="4577831"/>
            <a:ext cx="3929019" cy="254076"/>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43" name="右矢印 42"/>
          <p:cNvSpPr/>
          <p:nvPr/>
        </p:nvSpPr>
        <p:spPr>
          <a:xfrm>
            <a:off x="3031914" y="4489926"/>
            <a:ext cx="1980000" cy="1114077"/>
          </a:xfrm>
          <a:prstGeom prst="rightArrow">
            <a:avLst>
              <a:gd name="adj1" fmla="val 78705"/>
              <a:gd name="adj2" fmla="val 33057"/>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a:solidFill>
                  <a:prstClr val="black"/>
                </a:solidFill>
              </a:rPr>
              <a:t>介護予防を</a:t>
            </a:r>
            <a:r>
              <a:rPr lang="ja-JP" altLang="en-US" sz="1600" dirty="0" smtClean="0">
                <a:solidFill>
                  <a:prstClr val="black"/>
                </a:solidFill>
              </a:rPr>
              <a:t>機能</a:t>
            </a:r>
            <a:endParaRPr lang="en-US" altLang="ja-JP" sz="1600" dirty="0" smtClean="0">
              <a:solidFill>
                <a:prstClr val="black"/>
              </a:solidFill>
            </a:endParaRPr>
          </a:p>
          <a:p>
            <a:pPr fontAlgn="base">
              <a:spcBef>
                <a:spcPct val="0"/>
              </a:spcBef>
              <a:spcAft>
                <a:spcPct val="0"/>
              </a:spcAft>
            </a:pPr>
            <a:r>
              <a:rPr lang="ja-JP" altLang="en-US" sz="1600" dirty="0" smtClean="0">
                <a:solidFill>
                  <a:prstClr val="black"/>
                </a:solidFill>
              </a:rPr>
              <a:t>強化</a:t>
            </a:r>
            <a:r>
              <a:rPr lang="ja-JP" altLang="en-US" sz="1600" dirty="0">
                <a:solidFill>
                  <a:prstClr val="black"/>
                </a:solidFill>
              </a:rPr>
              <a:t>する観点から新事業を追加</a:t>
            </a:r>
          </a:p>
        </p:txBody>
      </p:sp>
      <p:cxnSp>
        <p:nvCxnSpPr>
          <p:cNvPr id="33" name="直線コネクタ 32"/>
          <p:cNvCxnSpPr/>
          <p:nvPr/>
        </p:nvCxnSpPr>
        <p:spPr>
          <a:xfrm>
            <a:off x="128792" y="3307803"/>
            <a:ext cx="280798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5120166" y="3151164"/>
            <a:ext cx="3929714" cy="515376"/>
          </a:xfrm>
          <a:prstGeom prst="roundRect">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2" name="四角形吹き出し 31"/>
          <p:cNvSpPr/>
          <p:nvPr/>
        </p:nvSpPr>
        <p:spPr>
          <a:xfrm>
            <a:off x="5295698" y="4939025"/>
            <a:ext cx="3960000" cy="589562"/>
          </a:xfrm>
          <a:prstGeom prst="wedgeRectCallout">
            <a:avLst>
              <a:gd name="adj1" fmla="val 17751"/>
              <a:gd name="adj2" fmla="val -69334"/>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indent="-95250" algn="just" fontAlgn="base">
              <a:spcBef>
                <a:spcPct val="0"/>
              </a:spcBef>
              <a:spcAft>
                <a:spcPct val="0"/>
              </a:spcAft>
            </a:pPr>
            <a:r>
              <a:rPr lang="ja-JP" altLang="en-US" sz="1200" dirty="0">
                <a:solidFill>
                  <a:prstClr val="black"/>
                </a:solidFill>
              </a:rPr>
              <a:t>・ 「心身機能」「活動」「参加」のそれぞれの要素にバランスよく働きかけるために、地域においてリハ職等を活かした自立支援に資する取り組みを推進</a:t>
            </a:r>
            <a:endParaRPr lang="en-US" altLang="ja-JP" sz="1200" dirty="0">
              <a:solidFill>
                <a:prstClr val="black"/>
              </a:solidFill>
            </a:endParaRPr>
          </a:p>
        </p:txBody>
      </p:sp>
      <p:sp>
        <p:nvSpPr>
          <p:cNvPr id="17" name="角丸四角形 16"/>
          <p:cNvSpPr/>
          <p:nvPr/>
        </p:nvSpPr>
        <p:spPr>
          <a:xfrm>
            <a:off x="5120182" y="1838982"/>
            <a:ext cx="3929019" cy="285753"/>
          </a:xfrm>
          <a:prstGeom prst="roundRect">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18" name="四角形吹き出し 17"/>
          <p:cNvSpPr/>
          <p:nvPr/>
        </p:nvSpPr>
        <p:spPr>
          <a:xfrm>
            <a:off x="5269950" y="2189212"/>
            <a:ext cx="3996000" cy="807853"/>
          </a:xfrm>
          <a:prstGeom prst="wedgeRectCallout">
            <a:avLst>
              <a:gd name="adj1" fmla="val 16634"/>
              <a:gd name="adj2" fmla="val -59058"/>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marL="85725" indent="-85725" algn="just" fontAlgn="base">
              <a:spcBef>
                <a:spcPct val="0"/>
              </a:spcBef>
              <a:spcAft>
                <a:spcPct val="0"/>
              </a:spcAft>
            </a:pPr>
            <a:r>
              <a:rPr lang="ja-JP" altLang="en-US" sz="1200" dirty="0">
                <a:solidFill>
                  <a:prstClr val="black"/>
                </a:solidFill>
              </a:rPr>
              <a:t>・地域の実情に応じて収集した情報等（例えば、民生委員等からの情報など）の活用により、閉じこもり等の何らかの支援を要する者を把握し、地域介護予防活動支援事業等で重点的に対応</a:t>
            </a:r>
            <a:r>
              <a:rPr lang="ja-JP" altLang="en-US" sz="1200" dirty="0">
                <a:solidFill>
                  <a:prstClr val="black"/>
                </a:solidFill>
                <a:latin typeface="ＭＳ Ｐゴシック"/>
              </a:rPr>
              <a:t>（基本チェックリストを活用することも可能）</a:t>
            </a:r>
          </a:p>
        </p:txBody>
      </p:sp>
      <p:sp>
        <p:nvSpPr>
          <p:cNvPr id="20" name="テキスト ボックス 136"/>
          <p:cNvSpPr txBox="1">
            <a:spLocks noChangeArrowheads="1"/>
          </p:cNvSpPr>
          <p:nvPr/>
        </p:nvSpPr>
        <p:spPr bwMode="auto">
          <a:xfrm>
            <a:off x="84600" y="360001"/>
            <a:ext cx="9720000" cy="1015663"/>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smtClean="0">
                <a:solidFill>
                  <a:prstClr val="black"/>
                </a:solidFill>
              </a:rPr>
              <a:t>○機能回復訓練などの高齢者本人</a:t>
            </a:r>
            <a:r>
              <a:rPr lang="ja-JP" altLang="en-US" sz="1200" dirty="0">
                <a:solidFill>
                  <a:prstClr val="black"/>
                </a:solidFill>
              </a:rPr>
              <a:t>へ</a:t>
            </a:r>
            <a:r>
              <a:rPr lang="ja-JP" altLang="en-US" sz="1200" dirty="0" smtClean="0">
                <a:solidFill>
                  <a:prstClr val="black"/>
                </a:solidFill>
              </a:rPr>
              <a:t>のアプローチだけではなく、地域づくりなどの高齢者本人を取り巻く環境へのアプローチも含めたバランスのとれたアプローチができるように介護予防事業を見直す。</a:t>
            </a:r>
            <a:endParaRPr lang="en-US" altLang="ja-JP" sz="1200" dirty="0" smtClean="0">
              <a:solidFill>
                <a:prstClr val="black"/>
              </a:solidFill>
            </a:endParaRPr>
          </a:p>
          <a:p>
            <a:pPr>
              <a:defRPr/>
            </a:pPr>
            <a:r>
              <a:rPr lang="ja-JP" altLang="en-US" sz="1200" dirty="0" smtClean="0">
                <a:solidFill>
                  <a:prstClr val="black"/>
                </a:solidFill>
              </a:rPr>
              <a:t>○元気高齢者と二次</a:t>
            </a:r>
            <a:r>
              <a:rPr lang="ja-JP" altLang="en-US" sz="1200" dirty="0">
                <a:solidFill>
                  <a:prstClr val="black"/>
                </a:solidFill>
              </a:rPr>
              <a:t>予防事業</a:t>
            </a:r>
            <a:r>
              <a:rPr lang="ja-JP" altLang="en-US" sz="1200" dirty="0" smtClean="0">
                <a:solidFill>
                  <a:prstClr val="black"/>
                </a:solidFill>
              </a:rPr>
              <a:t>対象者を</a:t>
            </a:r>
            <a:r>
              <a:rPr lang="ja-JP" altLang="en-US" sz="1200" dirty="0">
                <a:solidFill>
                  <a:prstClr val="black"/>
                </a:solidFill>
              </a:rPr>
              <a:t>分け隔てなく、</a:t>
            </a:r>
            <a:r>
              <a:rPr lang="ja-JP" altLang="ja-JP" sz="1200" dirty="0" smtClean="0">
                <a:solidFill>
                  <a:prstClr val="black"/>
                </a:solidFill>
              </a:rPr>
              <a:t>住民</a:t>
            </a:r>
            <a:r>
              <a:rPr lang="ja-JP" altLang="ja-JP" sz="1200" dirty="0">
                <a:solidFill>
                  <a:prstClr val="black"/>
                </a:solidFill>
              </a:rPr>
              <a:t>運営の通いの場を充実させ</a:t>
            </a:r>
            <a:r>
              <a:rPr lang="ja-JP" altLang="ja-JP" sz="1200" dirty="0" smtClean="0">
                <a:solidFill>
                  <a:prstClr val="black"/>
                </a:solidFill>
              </a:rPr>
              <a:t>、人</a:t>
            </a:r>
            <a:r>
              <a:rPr lang="ja-JP" altLang="ja-JP" sz="1200" dirty="0">
                <a:solidFill>
                  <a:prstClr val="black"/>
                </a:solidFill>
              </a:rPr>
              <a:t>と人とのつながりを通じて参加者や通いの場が継続的に拡大していくような地域づくりを推進</a:t>
            </a:r>
            <a:r>
              <a:rPr lang="ja-JP" altLang="ja-JP" sz="1200" dirty="0" smtClean="0">
                <a:solidFill>
                  <a:prstClr val="black"/>
                </a:solidFill>
              </a:rPr>
              <a:t>する</a:t>
            </a:r>
            <a:r>
              <a:rPr lang="ja-JP" altLang="en-US" sz="1200" dirty="0" smtClean="0">
                <a:solidFill>
                  <a:prstClr val="black"/>
                </a:solidFill>
              </a:rPr>
              <a:t>。</a:t>
            </a:r>
            <a:endParaRPr lang="en-US" altLang="ja-JP" sz="1200" dirty="0" smtClean="0">
              <a:solidFill>
                <a:prstClr val="black"/>
              </a:solidFill>
            </a:endParaRPr>
          </a:p>
          <a:p>
            <a:pPr>
              <a:defRPr/>
            </a:pPr>
            <a:r>
              <a:rPr lang="ja-JP" altLang="en-US" sz="1200" dirty="0" smtClean="0">
                <a:solidFill>
                  <a:prstClr val="black"/>
                </a:solidFill>
              </a:rPr>
              <a:t>○リハ職等を活かした自立支援に資する取組を推進し、介護予防を機能強化する。</a:t>
            </a:r>
            <a:endParaRPr lang="en-US" altLang="ja-JP" sz="1200" dirty="0">
              <a:solidFill>
                <a:prstClr val="black"/>
              </a:solidFill>
            </a:endParaRPr>
          </a:p>
        </p:txBody>
      </p:sp>
      <p:sp>
        <p:nvSpPr>
          <p:cNvPr id="25" name="四角形吹き出し 24"/>
          <p:cNvSpPr/>
          <p:nvPr/>
        </p:nvSpPr>
        <p:spPr>
          <a:xfrm>
            <a:off x="5295703" y="3789046"/>
            <a:ext cx="3996000" cy="258701"/>
          </a:xfrm>
          <a:prstGeom prst="wedgeRectCallout">
            <a:avLst>
              <a:gd name="adj1" fmla="val 15944"/>
              <a:gd name="adj2" fmla="val -95120"/>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fontAlgn="base">
              <a:spcBef>
                <a:spcPct val="0"/>
              </a:spcBef>
              <a:spcAft>
                <a:spcPct val="0"/>
              </a:spcAft>
            </a:pPr>
            <a:r>
              <a:rPr lang="ja-JP" altLang="en-US" sz="1200" dirty="0">
                <a:solidFill>
                  <a:prstClr val="black"/>
                </a:solidFill>
              </a:rPr>
              <a:t>・要支援者等も参加できる住民運営の通いの場の充実</a:t>
            </a:r>
            <a:endParaRPr lang="en-US" altLang="ja-JP" sz="1200" dirty="0">
              <a:solidFill>
                <a:prstClr val="black"/>
              </a:solidFill>
            </a:endParaRPr>
          </a:p>
        </p:txBody>
      </p:sp>
      <p:sp>
        <p:nvSpPr>
          <p:cNvPr id="51" name="四角形吹き出し 50"/>
          <p:cNvSpPr/>
          <p:nvPr/>
        </p:nvSpPr>
        <p:spPr>
          <a:xfrm>
            <a:off x="5289146" y="6238155"/>
            <a:ext cx="3960000" cy="575331"/>
          </a:xfrm>
          <a:prstGeom prst="wedgeRectCallout">
            <a:avLst>
              <a:gd name="adj1" fmla="val 20056"/>
              <a:gd name="adj2" fmla="val -72291"/>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gn="just" fontAlgn="base">
              <a:spcBef>
                <a:spcPct val="0"/>
              </a:spcBef>
              <a:spcAft>
                <a:spcPct val="0"/>
              </a:spcAft>
            </a:pPr>
            <a:r>
              <a:rPr lang="ja-JP" altLang="en-US" sz="1200" dirty="0" smtClean="0">
                <a:solidFill>
                  <a:prstClr val="black"/>
                </a:solidFill>
                <a:latin typeface="ＭＳ Ｐゴシック"/>
              </a:rPr>
              <a:t>・従来</a:t>
            </a:r>
            <a:r>
              <a:rPr lang="ja-JP" altLang="en-US" sz="1200" dirty="0">
                <a:solidFill>
                  <a:prstClr val="black"/>
                </a:solidFill>
                <a:latin typeface="ＭＳ Ｐゴシック"/>
              </a:rPr>
              <a:t>の二次予防事業対象者に実施していた通所型介護予防事業と訪問型介護予防事業は、基本チェックリストの活用により、引き続き、対象者を限定して実施</a:t>
            </a:r>
          </a:p>
        </p:txBody>
      </p:sp>
      <p:sp>
        <p:nvSpPr>
          <p:cNvPr id="23" name="角丸四角形 22"/>
          <p:cNvSpPr/>
          <p:nvPr/>
        </p:nvSpPr>
        <p:spPr>
          <a:xfrm>
            <a:off x="4976132" y="5733685"/>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介護予防・生活支援サービス事業</a:t>
            </a:r>
            <a:endParaRPr lang="ja-JP" altLang="en-US" dirty="0">
              <a:solidFill>
                <a:prstClr val="black"/>
              </a:solidFill>
            </a:endParaRPr>
          </a:p>
        </p:txBody>
      </p:sp>
      <p:cxnSp>
        <p:nvCxnSpPr>
          <p:cNvPr id="7" name="直線コネクタ 6"/>
          <p:cNvCxnSpPr/>
          <p:nvPr/>
        </p:nvCxnSpPr>
        <p:spPr>
          <a:xfrm>
            <a:off x="2072707" y="4437112"/>
            <a:ext cx="14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072707" y="4756153"/>
            <a:ext cx="14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216696" y="4439397"/>
            <a:ext cx="0" cy="3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216701" y="4596632"/>
            <a:ext cx="21602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432722" y="4596742"/>
            <a:ext cx="408918" cy="13344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841673" y="5913685"/>
            <a:ext cx="2148179" cy="174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9512634" y="1402650"/>
            <a:ext cx="333914" cy="4978678"/>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smtClean="0">
                <a:solidFill>
                  <a:prstClr val="black"/>
                </a:solidFill>
              </a:rPr>
              <a:t>介護予防・日常生活支援総合事業</a:t>
            </a:r>
            <a:endParaRPr lang="ja-JP" altLang="en-US" sz="1600" dirty="0">
              <a:solidFill>
                <a:prstClr val="black"/>
              </a:solidFill>
            </a:endParaRPr>
          </a:p>
        </p:txBody>
      </p:sp>
      <p:cxnSp>
        <p:nvCxnSpPr>
          <p:cNvPr id="31" name="直線コネクタ 30"/>
          <p:cNvCxnSpPr/>
          <p:nvPr/>
        </p:nvCxnSpPr>
        <p:spPr>
          <a:xfrm>
            <a:off x="9080585" y="1582649"/>
            <a:ext cx="43204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3" idx="3"/>
          </p:cNvCxnSpPr>
          <p:nvPr/>
        </p:nvCxnSpPr>
        <p:spPr>
          <a:xfrm>
            <a:off x="9099191" y="5913685"/>
            <a:ext cx="41346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タイトル 1"/>
          <p:cNvSpPr>
            <a:spLocks noGrp="1"/>
          </p:cNvSpPr>
          <p:nvPr>
            <p:ph type="ctrTitle"/>
          </p:nvPr>
        </p:nvSpPr>
        <p:spPr>
          <a:xfrm>
            <a:off x="-15532" y="2"/>
            <a:ext cx="9878533" cy="404663"/>
          </a:xfrm>
          <a:noFill/>
          <a:ln>
            <a:noFill/>
          </a:ln>
        </p:spPr>
        <p:txBody>
          <a:bodyPr>
            <a:noAutofit/>
          </a:bodyPr>
          <a:lstStyle/>
          <a:p>
            <a:r>
              <a:rPr lang="ja-JP" altLang="en-US" sz="2000" b="1" dirty="0" smtClean="0"/>
              <a:t>新しい介護予防事業</a:t>
            </a:r>
            <a:endParaRPr kumimoji="1" lang="ja-JP" altLang="en-US" sz="2000" b="1" dirty="0"/>
          </a:p>
        </p:txBody>
      </p:sp>
      <p:sp>
        <p:nvSpPr>
          <p:cNvPr id="29" name="スライド番号プレースホルダ 10"/>
          <p:cNvSpPr>
            <a:spLocks noGrp="1"/>
          </p:cNvSpPr>
          <p:nvPr>
            <p:ph type="sldNum" sz="quarter" idx="12"/>
          </p:nvPr>
        </p:nvSpPr>
        <p:spPr>
          <a:xfrm>
            <a:off x="9480534" y="6453388"/>
            <a:ext cx="427197" cy="365125"/>
          </a:xfrm>
        </p:spPr>
        <p:txBody>
          <a:bodyPr/>
          <a:lstStyle/>
          <a:p>
            <a:r>
              <a:rPr lang="en-US" altLang="ja-JP" sz="1800" b="1" dirty="0" smtClean="0">
                <a:solidFill>
                  <a:prstClr val="black"/>
                </a:solidFill>
                <a:latin typeface="+mn-ea"/>
              </a:rPr>
              <a:t>32</a:t>
            </a:r>
            <a:endParaRPr lang="ja-JP" altLang="en-US" sz="1800" b="1" dirty="0">
              <a:solidFill>
                <a:prstClr val="black"/>
              </a:solidFill>
              <a:latin typeface="+mn-ea"/>
            </a:endParaRPr>
          </a:p>
        </p:txBody>
      </p:sp>
    </p:spTree>
    <p:extLst>
      <p:ext uri="{BB962C8B-B14F-4D97-AF65-F5344CB8AC3E}">
        <p14:creationId xmlns:p14="http://schemas.microsoft.com/office/powerpoint/2010/main" val="761793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5002726" y="4653136"/>
            <a:ext cx="4865159" cy="2204864"/>
          </a:xfrm>
          <a:prstGeom prst="roundRect">
            <a:avLst/>
          </a:prstGeom>
        </p:spPr>
        <p:style>
          <a:lnRef idx="2">
            <a:schemeClr val="accent5"/>
          </a:lnRef>
          <a:fillRef idx="1">
            <a:schemeClr val="lt1"/>
          </a:fillRef>
          <a:effectRef idx="0">
            <a:schemeClr val="accent5"/>
          </a:effectRef>
          <a:fontRef idx="minor">
            <a:schemeClr val="dk1"/>
          </a:fontRef>
        </p:style>
        <p:txBody>
          <a:bodyPr rtlCol="0" anchor="t" anchorCtr="0"/>
          <a:lstStyle/>
          <a:p>
            <a:pPr algn="l" defTabSz="913575" fontAlgn="auto">
              <a:spcBef>
                <a:spcPts val="0"/>
              </a:spcBef>
              <a:spcAft>
                <a:spcPts val="0"/>
              </a:spcAft>
            </a:pPr>
            <a:endParaRPr lang="en-US" altLang="ja-JP" sz="1200" dirty="0" smtClean="0">
              <a:solidFill>
                <a:prstClr val="black"/>
              </a:solidFill>
              <a:latin typeface="ＭＳ Ｐゴシック"/>
            </a:endParaRPr>
          </a:p>
          <a:p>
            <a:pPr algn="l" defTabSz="913575" fontAlgn="auto">
              <a:spcBef>
                <a:spcPts val="0"/>
              </a:spcBef>
              <a:spcAft>
                <a:spcPts val="0"/>
              </a:spcAft>
            </a:pP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○はつらつ教室、水中運動教室、男性料理教室、身近</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な会場での介護予防活動など、多様な通いと参加の</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場づくり</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○介護予防ボランティアの活躍の場と生きがい支援</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○シルバー人材センター、介護予防ボランティア等に</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よる日常生活上の支援</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○地域デイサービスや地区の介護予防活動の開催</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により、要支援から改善しても通える場の確保</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endParaRPr lang="en-US" altLang="ja-JP" sz="1200" dirty="0" smtClean="0">
              <a:solidFill>
                <a:prstClr val="black"/>
              </a:solidFill>
              <a:latin typeface="ＭＳ Ｐゴシック"/>
            </a:endParaRPr>
          </a:p>
          <a:p>
            <a:pPr algn="l" defTabSz="913575" fontAlgn="auto">
              <a:spcBef>
                <a:spcPts val="0"/>
              </a:spcBef>
              <a:spcAft>
                <a:spcPts val="0"/>
              </a:spcAft>
            </a:pPr>
            <a:endParaRPr lang="en-US" altLang="ja-JP" sz="1200" dirty="0" smtClean="0">
              <a:solidFill>
                <a:prstClr val="black"/>
              </a:solidFill>
              <a:latin typeface="ＭＳ Ｐゴシック"/>
            </a:endParaRPr>
          </a:p>
        </p:txBody>
      </p:sp>
      <p:sp>
        <p:nvSpPr>
          <p:cNvPr id="4" name="正方形/長方形 3"/>
          <p:cNvSpPr/>
          <p:nvPr/>
        </p:nvSpPr>
        <p:spPr>
          <a:xfrm>
            <a:off x="227225" y="369332"/>
            <a:ext cx="9551043" cy="1475492"/>
          </a:xfrm>
          <a:prstGeom prst="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marL="177800" indent="-177800" algn="l" defTabSz="913575" fontAlgn="auto">
              <a:spcBef>
                <a:spcPts val="0"/>
              </a:spcBef>
              <a:spcAft>
                <a:spcPts val="0"/>
              </a:spcAft>
            </a:pPr>
            <a:endParaRPr lang="en-US" altLang="ja-JP" sz="1600" dirty="0" smtClean="0">
              <a:solidFill>
                <a:prstClr val="black"/>
              </a:solidFill>
              <a:latin typeface="ＭＳ Ｐゴシック"/>
            </a:endParaRPr>
          </a:p>
          <a:p>
            <a:pPr marL="177800" indent="-177800" algn="l" defTabSz="913575" fontAlgn="auto">
              <a:spcBef>
                <a:spcPts val="0"/>
              </a:spcBef>
              <a:spcAft>
                <a:spcPts val="0"/>
              </a:spcAft>
            </a:pPr>
            <a:r>
              <a:rPr lang="ja-JP" altLang="en-US" sz="1600" dirty="0" smtClean="0">
                <a:solidFill>
                  <a:prstClr val="black"/>
                </a:solidFill>
                <a:latin typeface="ＭＳ Ｐゴシック"/>
              </a:rPr>
              <a:t>○高齢者を含む　「介護予防ボランティア養成研修」を受けた地域住民が、①</a:t>
            </a:r>
            <a:r>
              <a:rPr lang="ja-JP" altLang="en-US" sz="1600" u="sng" dirty="0" smtClean="0">
                <a:solidFill>
                  <a:prstClr val="black"/>
                </a:solidFill>
                <a:latin typeface="ＭＳ Ｐゴシック"/>
              </a:rPr>
              <a:t>介護予防事業でのボランティア</a:t>
            </a:r>
            <a:r>
              <a:rPr lang="ja-JP" altLang="en-US" sz="1600" dirty="0" smtClean="0">
                <a:solidFill>
                  <a:prstClr val="black"/>
                </a:solidFill>
                <a:latin typeface="ＭＳ Ｐゴシック"/>
              </a:rPr>
              <a:t>や、②地域の集会所などでの自主的な</a:t>
            </a:r>
            <a:r>
              <a:rPr lang="ja-JP" altLang="en-US" sz="1600" u="sng" dirty="0" smtClean="0">
                <a:solidFill>
                  <a:prstClr val="black"/>
                </a:solidFill>
                <a:latin typeface="ＭＳ Ｐゴシック"/>
              </a:rPr>
              <a:t>介護予防活動</a:t>
            </a:r>
            <a:r>
              <a:rPr lang="ja-JP" altLang="en-US" sz="1600" dirty="0" smtClean="0">
                <a:solidFill>
                  <a:prstClr val="black"/>
                </a:solidFill>
                <a:latin typeface="ＭＳ Ｐゴシック"/>
              </a:rPr>
              <a:t>、③要支援者の自宅を訪問して行う</a:t>
            </a:r>
            <a:r>
              <a:rPr lang="ja-JP" altLang="en-US" sz="1600" u="sng" dirty="0" smtClean="0">
                <a:solidFill>
                  <a:prstClr val="black"/>
                </a:solidFill>
                <a:latin typeface="ＭＳ Ｐゴシック"/>
              </a:rPr>
              <a:t>掃除・ゴミ出し等の訪問型生活支援サービス</a:t>
            </a:r>
            <a:r>
              <a:rPr lang="ja-JP" altLang="en-US" sz="1600" dirty="0" smtClean="0">
                <a:solidFill>
                  <a:prstClr val="black"/>
                </a:solidFill>
                <a:latin typeface="ＭＳ Ｐゴシック"/>
              </a:rPr>
              <a:t>を行うことを支援。</a:t>
            </a:r>
            <a:endParaRPr lang="en-US" altLang="ja-JP" sz="1600" dirty="0" smtClean="0">
              <a:solidFill>
                <a:prstClr val="black"/>
              </a:solidFill>
              <a:latin typeface="ＭＳ Ｐゴシック"/>
            </a:endParaRPr>
          </a:p>
          <a:p>
            <a:pPr marL="177800" indent="-177800" algn="l" defTabSz="913575" fontAlgn="auto">
              <a:spcBef>
                <a:spcPts val="300"/>
              </a:spcBef>
              <a:spcAft>
                <a:spcPts val="0"/>
              </a:spcAft>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20</a:t>
            </a:r>
            <a:r>
              <a:rPr lang="ja-JP" altLang="en-US" sz="1600" dirty="0" smtClean="0">
                <a:solidFill>
                  <a:prstClr val="black"/>
                </a:solidFill>
                <a:latin typeface="ＭＳ Ｐゴシック"/>
              </a:rPr>
              <a:t>年度から実施し、</a:t>
            </a:r>
            <a:r>
              <a:rPr lang="en-US" altLang="ja-JP" sz="1600" dirty="0" smtClean="0">
                <a:solidFill>
                  <a:prstClr val="black"/>
                </a:solidFill>
                <a:latin typeface="ＭＳ Ｐゴシック"/>
              </a:rPr>
              <a:t>24</a:t>
            </a:r>
            <a:r>
              <a:rPr lang="ja-JP" altLang="en-US" sz="1600" dirty="0" smtClean="0">
                <a:solidFill>
                  <a:prstClr val="black"/>
                </a:solidFill>
                <a:latin typeface="ＭＳ Ｐゴシック"/>
              </a:rPr>
              <a:t>年</a:t>
            </a:r>
            <a:r>
              <a:rPr lang="en-US" altLang="ja-JP" sz="1600" dirty="0" smtClean="0">
                <a:solidFill>
                  <a:prstClr val="black"/>
                </a:solidFill>
                <a:latin typeface="ＭＳ Ｐゴシック"/>
              </a:rPr>
              <a:t>12</a:t>
            </a:r>
            <a:r>
              <a:rPr lang="ja-JP" altLang="en-US" sz="1600" dirty="0" smtClean="0">
                <a:solidFill>
                  <a:prstClr val="black"/>
                </a:solidFill>
                <a:latin typeface="ＭＳ Ｐゴシック"/>
              </a:rPr>
              <a:t>月現在</a:t>
            </a:r>
            <a:r>
              <a:rPr lang="en-US" altLang="ja-JP" sz="1600" dirty="0" smtClean="0">
                <a:solidFill>
                  <a:prstClr val="black"/>
                </a:solidFill>
                <a:latin typeface="ＭＳ Ｐゴシック"/>
              </a:rPr>
              <a:t>45</a:t>
            </a:r>
            <a:r>
              <a:rPr lang="ja-JP" altLang="en-US" sz="1600" dirty="0" smtClean="0">
                <a:solidFill>
                  <a:prstClr val="black"/>
                </a:solidFill>
                <a:latin typeface="ＭＳ Ｐゴシック"/>
              </a:rPr>
              <a:t>名が登録・活動中。ボランティアの情報交換等のため連絡会も設置。行政担当者等も参加し、町の介護予防の方向性の統一化、個々のケースの切れ目ないケアの実現を図る。</a:t>
            </a:r>
            <a:endParaRPr lang="en-US" altLang="ja-JP" sz="1600" dirty="0" smtClean="0">
              <a:solidFill>
                <a:prstClr val="black"/>
              </a:solidFill>
              <a:latin typeface="ＭＳ Ｐゴシック"/>
            </a:endParaRPr>
          </a:p>
          <a:p>
            <a:pPr marL="177800" indent="-177800" algn="l" defTabSz="913575" fontAlgn="auto">
              <a:spcBef>
                <a:spcPts val="300"/>
              </a:spcBef>
              <a:spcAft>
                <a:spcPts val="0"/>
              </a:spcAft>
            </a:pPr>
            <a:endParaRPr lang="ja-JP" altLang="en-US" sz="1600" dirty="0">
              <a:solidFill>
                <a:prstClr val="black"/>
              </a:solidFill>
              <a:latin typeface="ＭＳ Ｐゴシック"/>
            </a:endParaRPr>
          </a:p>
        </p:txBody>
      </p:sp>
      <p:pic>
        <p:nvPicPr>
          <p:cNvPr id="8" name="Picture 3" descr="E:\包括（画像）\事業画像（大平整理）\24　介護パンフ\地域デイサービス　４.jpg"/>
          <p:cNvPicPr>
            <a:picLocks noChangeAspect="1" noChangeArrowheads="1"/>
          </p:cNvPicPr>
          <p:nvPr/>
        </p:nvPicPr>
        <p:blipFill>
          <a:blip r:embed="rId2" cstate="print"/>
          <a:srcRect/>
          <a:stretch>
            <a:fillRect/>
          </a:stretch>
        </p:blipFill>
        <p:spPr bwMode="auto">
          <a:xfrm>
            <a:off x="8667763" y="4974381"/>
            <a:ext cx="1307173" cy="982968"/>
          </a:xfrm>
          <a:prstGeom prst="rect">
            <a:avLst/>
          </a:prstGeom>
          <a:ln>
            <a:noFill/>
          </a:ln>
          <a:effectLst>
            <a:softEdge rad="112500"/>
          </a:effectLst>
        </p:spPr>
      </p:pic>
      <p:sp>
        <p:nvSpPr>
          <p:cNvPr id="11" name="テキスト ボックス 10"/>
          <p:cNvSpPr txBox="1"/>
          <p:nvPr/>
        </p:nvSpPr>
        <p:spPr>
          <a:xfrm>
            <a:off x="5209165" y="1872208"/>
            <a:ext cx="4535817" cy="307777"/>
          </a:xfrm>
          <a:prstGeom prst="rect">
            <a:avLst/>
          </a:prstGeom>
          <a:noFill/>
        </p:spPr>
        <p:txBody>
          <a:bodyPr wrap="square" rtlCol="0">
            <a:spAutoFit/>
          </a:bodyPr>
          <a:lstStyle/>
          <a:p>
            <a:pPr defTabSz="913575" fontAlgn="auto">
              <a:spcBef>
                <a:spcPts val="0"/>
              </a:spcBef>
              <a:spcAft>
                <a:spcPts val="0"/>
              </a:spcAft>
            </a:pPr>
            <a:r>
              <a:rPr lang="ja-JP" altLang="en-US" sz="1400" b="1" dirty="0" smtClean="0">
                <a:solidFill>
                  <a:prstClr val="black"/>
                </a:solidFill>
                <a:latin typeface="Calibri"/>
                <a:ea typeface="ＭＳ Ｐゴシック"/>
              </a:rPr>
              <a:t>佐々町の</a:t>
            </a:r>
            <a:r>
              <a:rPr lang="ja-JP" altLang="ja-JP" sz="1400" b="1" dirty="0" smtClean="0">
                <a:solidFill>
                  <a:prstClr val="black"/>
                </a:solidFill>
                <a:latin typeface="Calibri"/>
                <a:ea typeface="ＭＳ Ｐゴシック"/>
              </a:rPr>
              <a:t>介護予防ボランティア組織図</a:t>
            </a:r>
            <a:endParaRPr lang="en-US" altLang="ja-JP" sz="1400" b="1" dirty="0" smtClean="0">
              <a:solidFill>
                <a:prstClr val="black"/>
              </a:solidFill>
              <a:latin typeface="Calibri"/>
              <a:ea typeface="ＭＳ Ｐゴシック"/>
            </a:endParaRPr>
          </a:p>
        </p:txBody>
      </p:sp>
      <p:sp>
        <p:nvSpPr>
          <p:cNvPr id="9" name="正方形/長方形 8"/>
          <p:cNvSpPr/>
          <p:nvPr/>
        </p:nvSpPr>
        <p:spPr>
          <a:xfrm>
            <a:off x="213436" y="0"/>
            <a:ext cx="9551043" cy="369332"/>
          </a:xfrm>
          <a:prstGeom prst="rect">
            <a:avLst/>
          </a:prstGeom>
        </p:spPr>
        <p:txBody>
          <a:bodyPr wrap="square">
            <a:spAutoFit/>
          </a:bodyPr>
          <a:lstStyle/>
          <a:p>
            <a:pPr algn="ctr" defTabSz="913575" fontAlgn="auto">
              <a:spcBef>
                <a:spcPts val="0"/>
              </a:spcBef>
              <a:spcAft>
                <a:spcPts val="0"/>
              </a:spcAft>
            </a:pPr>
            <a:r>
              <a:rPr lang="ja-JP" altLang="en-US" dirty="0" smtClean="0">
                <a:solidFill>
                  <a:prstClr val="black"/>
                </a:solidFill>
                <a:latin typeface="Calibri"/>
                <a:ea typeface="ＭＳ Ｐゴシック"/>
              </a:rPr>
              <a:t>介護</a:t>
            </a:r>
            <a:r>
              <a:rPr lang="ja-JP" altLang="en-US" dirty="0">
                <a:solidFill>
                  <a:prstClr val="black"/>
                </a:solidFill>
                <a:latin typeface="Calibri"/>
                <a:ea typeface="ＭＳ Ｐゴシック"/>
              </a:rPr>
              <a:t>予防・日常生活支援総合事業</a:t>
            </a:r>
            <a:r>
              <a:rPr lang="ja-JP" altLang="en-US" dirty="0" smtClean="0">
                <a:solidFill>
                  <a:prstClr val="black"/>
                </a:solidFill>
                <a:latin typeface="Calibri"/>
                <a:ea typeface="ＭＳ Ｐゴシック"/>
              </a:rPr>
              <a:t>（長崎県</a:t>
            </a:r>
            <a:r>
              <a:rPr lang="ja-JP" altLang="en-US" dirty="0">
                <a:solidFill>
                  <a:prstClr val="black"/>
                </a:solidFill>
                <a:latin typeface="Calibri"/>
                <a:ea typeface="ＭＳ Ｐゴシック"/>
              </a:rPr>
              <a:t>佐々町</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17" name="角丸四角形 16"/>
          <p:cNvSpPr/>
          <p:nvPr/>
        </p:nvSpPr>
        <p:spPr>
          <a:xfrm>
            <a:off x="94352" y="1872208"/>
            <a:ext cx="4944943" cy="151348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l" defTabSz="913575" fontAlgn="auto">
              <a:spcBef>
                <a:spcPts val="0"/>
              </a:spcBef>
              <a:spcAft>
                <a:spcPts val="0"/>
              </a:spcAft>
            </a:pPr>
            <a:r>
              <a:rPr lang="en-US" altLang="ja-JP" b="1" dirty="0" smtClean="0">
                <a:solidFill>
                  <a:srgbClr val="0070C0"/>
                </a:solidFill>
              </a:rPr>
              <a:t>【</a:t>
            </a:r>
            <a:r>
              <a:rPr lang="ja-JP" altLang="en-US" b="1" dirty="0">
                <a:solidFill>
                  <a:srgbClr val="0070C0"/>
                </a:solidFill>
              </a:rPr>
              <a:t>佐々町</a:t>
            </a:r>
            <a:r>
              <a:rPr lang="ja-JP" altLang="en-US" b="1" dirty="0" smtClean="0">
                <a:solidFill>
                  <a:srgbClr val="0070C0"/>
                </a:solidFill>
              </a:rPr>
              <a:t>の概要</a:t>
            </a:r>
            <a:r>
              <a:rPr lang="en-US" altLang="ja-JP" b="1" dirty="0" smtClean="0">
                <a:solidFill>
                  <a:srgbClr val="0070C0"/>
                </a:solidFill>
              </a:rPr>
              <a:t>】</a:t>
            </a:r>
            <a:r>
              <a:rPr lang="ja-JP" altLang="en-US" b="1" dirty="0" smtClean="0">
                <a:solidFill>
                  <a:srgbClr val="4F81BD"/>
                </a:solidFill>
              </a:rPr>
              <a:t>　</a:t>
            </a:r>
            <a:r>
              <a:rPr lang="ja-JP" altLang="en-US" sz="1600" dirty="0" smtClean="0">
                <a:solidFill>
                  <a:prstClr val="black"/>
                </a:solidFill>
                <a:latin typeface="ＭＳ Ｐゴシック"/>
              </a:rPr>
              <a:t>平成</a:t>
            </a:r>
            <a:r>
              <a:rPr lang="en-US" altLang="ja-JP" sz="1600" dirty="0">
                <a:solidFill>
                  <a:prstClr val="black"/>
                </a:solidFill>
                <a:latin typeface="ＭＳ Ｐゴシック"/>
              </a:rPr>
              <a:t>26</a:t>
            </a:r>
            <a:r>
              <a:rPr lang="ja-JP" altLang="en-US" sz="1600" dirty="0" smtClean="0">
                <a:solidFill>
                  <a:prstClr val="black"/>
                </a:solidFill>
                <a:latin typeface="ＭＳ Ｐゴシック"/>
              </a:rPr>
              <a:t>年</a:t>
            </a:r>
            <a:r>
              <a:rPr lang="en-US" altLang="ja-JP" sz="1600" dirty="0" smtClean="0">
                <a:solidFill>
                  <a:prstClr val="black"/>
                </a:solidFill>
                <a:latin typeface="ＭＳ Ｐゴシック"/>
              </a:rPr>
              <a:t>1</a:t>
            </a:r>
            <a:r>
              <a:rPr lang="ja-JP" altLang="en-US" sz="1600" dirty="0" smtClean="0">
                <a:solidFill>
                  <a:prstClr val="black"/>
                </a:solidFill>
                <a:latin typeface="ＭＳ Ｐゴシック"/>
              </a:rPr>
              <a:t>月３</a:t>
            </a:r>
            <a:r>
              <a:rPr lang="en-US" altLang="ja-JP" sz="1600" dirty="0" smtClean="0">
                <a:solidFill>
                  <a:prstClr val="black"/>
                </a:solidFill>
                <a:latin typeface="ＭＳ Ｐゴシック"/>
              </a:rPr>
              <a:t>1</a:t>
            </a:r>
            <a:r>
              <a:rPr lang="ja-JP" altLang="en-US" sz="1600" dirty="0" smtClean="0">
                <a:solidFill>
                  <a:prstClr val="black"/>
                </a:solidFill>
                <a:latin typeface="ＭＳ Ｐゴシック"/>
              </a:rPr>
              <a:t>日現在</a:t>
            </a:r>
            <a:endParaRPr lang="en-US" altLang="ja-JP" sz="1600" dirty="0" smtClean="0">
              <a:solidFill>
                <a:prstClr val="black"/>
              </a:solidFill>
              <a:latin typeface="ＭＳ Ｐゴシック"/>
            </a:endParaRPr>
          </a:p>
          <a:p>
            <a:pPr algn="l" defTabSz="913575" fontAlgn="auto">
              <a:spcBef>
                <a:spcPts val="0"/>
              </a:spcBef>
              <a:spcAft>
                <a:spcPts val="0"/>
              </a:spcAft>
            </a:pPr>
            <a:r>
              <a:rPr lang="ja-JP" altLang="en-US" sz="1400" dirty="0" smtClean="0">
                <a:solidFill>
                  <a:prstClr val="black"/>
                </a:solidFill>
              </a:rPr>
              <a:t>■地域包括支援センター　</a:t>
            </a:r>
            <a:endParaRPr lang="en-US" altLang="ja-JP" sz="1400" dirty="0">
              <a:solidFill>
                <a:prstClr val="black"/>
              </a:solidFill>
            </a:endParaRPr>
          </a:p>
          <a:p>
            <a:pPr algn="l" defTabSz="913575" fontAlgn="auto">
              <a:spcBef>
                <a:spcPts val="0"/>
              </a:spcBef>
              <a:spcAft>
                <a:spcPts val="0"/>
              </a:spcAft>
            </a:pPr>
            <a:r>
              <a:rPr lang="ja-JP" altLang="en-US" sz="1400" dirty="0" smtClean="0">
                <a:solidFill>
                  <a:prstClr val="black"/>
                </a:solidFill>
              </a:rPr>
              <a:t>　　　　　　　　　直営　　１カ所</a:t>
            </a:r>
            <a:endParaRPr lang="en-US" altLang="ja-JP" sz="1400" dirty="0" smtClean="0">
              <a:solidFill>
                <a:prstClr val="black"/>
              </a:solidFill>
            </a:endParaRPr>
          </a:p>
          <a:p>
            <a:pPr algn="l" defTabSz="913575" fontAlgn="auto">
              <a:spcBef>
                <a:spcPts val="0"/>
              </a:spcBef>
              <a:spcAft>
                <a:spcPts val="0"/>
              </a:spcAft>
            </a:pPr>
            <a:r>
              <a:rPr lang="ja-JP" altLang="en-US" sz="1400" dirty="0" smtClean="0">
                <a:solidFill>
                  <a:prstClr val="black"/>
                </a:solidFill>
              </a:rPr>
              <a:t>■人　　　    口：１３，７３８人</a:t>
            </a:r>
            <a:endParaRPr lang="en-US" altLang="ja-JP" sz="1400" dirty="0" smtClean="0">
              <a:solidFill>
                <a:prstClr val="black"/>
              </a:solidFill>
            </a:endParaRPr>
          </a:p>
          <a:p>
            <a:pPr algn="l" defTabSz="913575" fontAlgn="auto">
              <a:spcBef>
                <a:spcPts val="0"/>
              </a:spcBef>
              <a:spcAft>
                <a:spcPts val="0"/>
              </a:spcAft>
            </a:pPr>
            <a:r>
              <a:rPr lang="ja-JP" altLang="en-US" sz="1400" dirty="0" smtClean="0">
                <a:solidFill>
                  <a:prstClr val="black"/>
                </a:solidFill>
              </a:rPr>
              <a:t>■高齢者人口：　３，２８０</a:t>
            </a:r>
            <a:r>
              <a:rPr lang="ja-JP" altLang="en-US" sz="1400" dirty="0" smtClean="0">
                <a:solidFill>
                  <a:prstClr val="black"/>
                </a:solidFill>
                <a:latin typeface="ＭＳ Ｐゴシック"/>
              </a:rPr>
              <a:t>人</a:t>
            </a:r>
            <a:endParaRPr lang="en-US" altLang="ja-JP" sz="1400" dirty="0" smtClean="0">
              <a:solidFill>
                <a:prstClr val="black"/>
              </a:solidFill>
              <a:latin typeface="ＭＳ Ｐゴシック"/>
            </a:endParaRPr>
          </a:p>
          <a:p>
            <a:pPr algn="l" defTabSz="913575" fontAlgn="auto">
              <a:spcBef>
                <a:spcPts val="0"/>
              </a:spcBef>
              <a:spcAft>
                <a:spcPts val="0"/>
              </a:spcAft>
            </a:pPr>
            <a:r>
              <a:rPr lang="ja-JP" altLang="en-US" sz="1400" dirty="0" smtClean="0">
                <a:solidFill>
                  <a:prstClr val="black"/>
                </a:solidFill>
              </a:rPr>
              <a:t>■高  齢 化 率：　　２３．８％</a:t>
            </a:r>
            <a:endParaRPr lang="en-US" altLang="ja-JP" sz="1400" dirty="0" smtClean="0">
              <a:solidFill>
                <a:prstClr val="black"/>
              </a:solidFill>
            </a:endParaRPr>
          </a:p>
        </p:txBody>
      </p:sp>
      <p:pic>
        <p:nvPicPr>
          <p:cNvPr id="18" name="図 17"/>
          <p:cNvPicPr/>
          <p:nvPr/>
        </p:nvPicPr>
        <p:blipFill rotWithShape="1">
          <a:blip r:embed="rId3"/>
          <a:srcRect l="30549" t="20718" r="18242" b="13610"/>
          <a:stretch/>
        </p:blipFill>
        <p:spPr bwMode="auto">
          <a:xfrm>
            <a:off x="152759" y="4653136"/>
            <a:ext cx="4732892" cy="220486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28" name="Picture 4" descr="佐々町の地図">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470" y="2221014"/>
            <a:ext cx="2252781" cy="1185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角丸四角形 20"/>
          <p:cNvSpPr/>
          <p:nvPr/>
        </p:nvSpPr>
        <p:spPr>
          <a:xfrm>
            <a:off x="5033561" y="1872208"/>
            <a:ext cx="4872483" cy="2780928"/>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t" anchorCtr="0"/>
          <a:lstStyle/>
          <a:p>
            <a:pPr algn="l" defTabSz="913575" fontAlgn="auto">
              <a:spcBef>
                <a:spcPts val="0"/>
              </a:spcBef>
              <a:spcAft>
                <a:spcPts val="0"/>
              </a:spcAft>
            </a:pPr>
            <a:r>
              <a:rPr lang="ja-JP" altLang="en-US" b="1" dirty="0">
                <a:solidFill>
                  <a:srgbClr val="4F81BD"/>
                </a:solidFill>
              </a:rPr>
              <a:t>　</a:t>
            </a:r>
            <a:endParaRPr lang="en-US" altLang="ja-JP" dirty="0" smtClean="0">
              <a:solidFill>
                <a:prstClr val="black"/>
              </a:solidFill>
              <a:latin typeface="ＭＳ Ｐゴシック"/>
            </a:endParaRPr>
          </a:p>
        </p:txBody>
      </p:sp>
      <p:pic>
        <p:nvPicPr>
          <p:cNvPr id="6" name="Picture 2" descr="E:\包括（画像）\事業画像（大平整理）\24　介護パンフ\地域デイサービス　２.jpg"/>
          <p:cNvPicPr>
            <a:picLocks noChangeAspect="1" noChangeArrowheads="1"/>
          </p:cNvPicPr>
          <p:nvPr/>
        </p:nvPicPr>
        <p:blipFill>
          <a:blip r:embed="rId6" cstate="print"/>
          <a:srcRect/>
          <a:stretch>
            <a:fillRect/>
          </a:stretch>
        </p:blipFill>
        <p:spPr>
          <a:xfrm>
            <a:off x="8322509" y="2276192"/>
            <a:ext cx="1583501" cy="1191076"/>
          </a:xfrm>
          <a:prstGeom prst="rect">
            <a:avLst/>
          </a:prstGeom>
          <a:ln>
            <a:noFill/>
          </a:ln>
          <a:effectLst>
            <a:softEdge rad="112500"/>
          </a:effectLst>
        </p:spPr>
      </p:pic>
      <p:sp>
        <p:nvSpPr>
          <p:cNvPr id="23" name="テキスト ボックス 22"/>
          <p:cNvSpPr txBox="1"/>
          <p:nvPr/>
        </p:nvSpPr>
        <p:spPr>
          <a:xfrm>
            <a:off x="4988947" y="4810979"/>
            <a:ext cx="4535817" cy="307777"/>
          </a:xfrm>
          <a:prstGeom prst="rect">
            <a:avLst/>
          </a:prstGeom>
          <a:noFill/>
        </p:spPr>
        <p:txBody>
          <a:bodyPr wrap="square" rtlCol="0">
            <a:spAutoFit/>
          </a:bodyPr>
          <a:lstStyle/>
          <a:p>
            <a:pPr defTabSz="913575" fontAlgn="auto">
              <a:spcBef>
                <a:spcPts val="0"/>
              </a:spcBef>
              <a:spcAft>
                <a:spcPts val="0"/>
              </a:spcAft>
            </a:pPr>
            <a:r>
              <a:rPr lang="ja-JP" altLang="en-US" sz="1400" b="1" dirty="0" smtClean="0">
                <a:solidFill>
                  <a:prstClr val="black"/>
                </a:solidFill>
                <a:latin typeface="Calibri"/>
                <a:ea typeface="ＭＳ Ｐゴシック"/>
              </a:rPr>
              <a:t>多様な通いの場と生活支援の体制づくり</a:t>
            </a:r>
            <a:endParaRPr lang="en-US" altLang="ja-JP" sz="1400" b="1" dirty="0" smtClean="0">
              <a:solidFill>
                <a:prstClr val="black"/>
              </a:solidFill>
              <a:latin typeface="Calibri"/>
              <a:ea typeface="ＭＳ Ｐゴシック"/>
            </a:endParaRPr>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69427" y="5899584"/>
            <a:ext cx="1242577" cy="9584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線矢印コネクタ 6"/>
          <p:cNvCxnSpPr/>
          <p:nvPr/>
        </p:nvCxnSpPr>
        <p:spPr>
          <a:xfrm flipH="1">
            <a:off x="3681791" y="2387342"/>
            <a:ext cx="407144" cy="3821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3994369" y="2221124"/>
            <a:ext cx="758429" cy="22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r>
              <a:rPr lang="ja-JP" altLang="en-US" sz="1100" dirty="0" smtClean="0">
                <a:solidFill>
                  <a:prstClr val="black"/>
                </a:solidFill>
              </a:rPr>
              <a:t>佐々町</a:t>
            </a:r>
            <a:endParaRPr lang="ja-JP" altLang="en-US" sz="1100" dirty="0">
              <a:solidFill>
                <a:prstClr val="black"/>
              </a:solidFill>
            </a:endParaRPr>
          </a:p>
        </p:txBody>
      </p:sp>
      <p:sp>
        <p:nvSpPr>
          <p:cNvPr id="20" name="角丸四角形 19"/>
          <p:cNvSpPr/>
          <p:nvPr/>
        </p:nvSpPr>
        <p:spPr>
          <a:xfrm>
            <a:off x="94333" y="3406688"/>
            <a:ext cx="4894591" cy="345131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nchorCtr="0"/>
          <a:lstStyle/>
          <a:p>
            <a:pPr algn="l" defTabSz="913575" fontAlgn="auto">
              <a:spcBef>
                <a:spcPts val="0"/>
              </a:spcBef>
              <a:spcAft>
                <a:spcPts val="0"/>
              </a:spcAft>
            </a:pPr>
            <a:r>
              <a:rPr lang="en-US" altLang="ja-JP" b="1" dirty="0" smtClean="0">
                <a:solidFill>
                  <a:srgbClr val="0070C0"/>
                </a:solidFill>
              </a:rPr>
              <a:t>【</a:t>
            </a:r>
            <a:r>
              <a:rPr lang="ja-JP" altLang="en-US" b="1" dirty="0">
                <a:solidFill>
                  <a:srgbClr val="0070C0"/>
                </a:solidFill>
              </a:rPr>
              <a:t>取組</a:t>
            </a:r>
            <a:r>
              <a:rPr lang="ja-JP" altLang="en-US" b="1" dirty="0" smtClean="0">
                <a:solidFill>
                  <a:srgbClr val="0070C0"/>
                </a:solidFill>
              </a:rPr>
              <a:t>の成果</a:t>
            </a:r>
            <a:r>
              <a:rPr lang="en-US" altLang="ja-JP" b="1" dirty="0" smtClean="0">
                <a:solidFill>
                  <a:srgbClr val="0070C0"/>
                </a:solidFill>
              </a:rPr>
              <a:t>】</a:t>
            </a:r>
          </a:p>
          <a:p>
            <a:pPr algn="l" defTabSz="913575" fontAlgn="auto">
              <a:spcBef>
                <a:spcPts val="0"/>
              </a:spcBef>
              <a:spcAft>
                <a:spcPts val="0"/>
              </a:spcAft>
            </a:pPr>
            <a:r>
              <a:rPr lang="ja-JP" altLang="en-US" sz="1200" b="1" dirty="0" smtClean="0">
                <a:solidFill>
                  <a:prstClr val="black"/>
                </a:solidFill>
              </a:rPr>
              <a:t>○できないことの「お手伝い」ではなく、「できていることの継続」と</a:t>
            </a:r>
            <a:endParaRPr lang="en-US" altLang="ja-JP" sz="1200" b="1" dirty="0" smtClean="0">
              <a:solidFill>
                <a:prstClr val="black"/>
              </a:solidFill>
            </a:endParaRPr>
          </a:p>
          <a:p>
            <a:pPr algn="l" defTabSz="913575" fontAlgn="auto">
              <a:spcBef>
                <a:spcPts val="0"/>
              </a:spcBef>
              <a:spcAft>
                <a:spcPts val="0"/>
              </a:spcAft>
            </a:pPr>
            <a:r>
              <a:rPr lang="ja-JP" altLang="en-US" sz="1200" b="1" dirty="0" smtClean="0">
                <a:solidFill>
                  <a:prstClr val="black"/>
                </a:solidFill>
              </a:rPr>
              <a:t>　「改善可能なことを増やす」支援により、高齢者の自立度が向上し</a:t>
            </a:r>
            <a:endParaRPr lang="en-US" altLang="ja-JP" sz="1200" b="1" dirty="0" smtClean="0">
              <a:solidFill>
                <a:prstClr val="black"/>
              </a:solidFill>
            </a:endParaRPr>
          </a:p>
          <a:p>
            <a:pPr algn="l" defTabSz="913575" fontAlgn="auto">
              <a:spcBef>
                <a:spcPts val="0"/>
              </a:spcBef>
              <a:spcAft>
                <a:spcPts val="0"/>
              </a:spcAft>
            </a:pPr>
            <a:r>
              <a:rPr lang="ja-JP" altLang="en-US" sz="1200" b="1" dirty="0">
                <a:solidFill>
                  <a:prstClr val="black"/>
                </a:solidFill>
              </a:rPr>
              <a:t>　</a:t>
            </a:r>
            <a:r>
              <a:rPr lang="ja-JP" altLang="en-US" sz="1200" b="1" dirty="0" smtClean="0">
                <a:solidFill>
                  <a:prstClr val="black"/>
                </a:solidFill>
              </a:rPr>
              <a:t>認定率が低下している。</a:t>
            </a:r>
            <a:endParaRPr lang="en-US" altLang="ja-JP" sz="1200" b="1" dirty="0" smtClean="0">
              <a:solidFill>
                <a:prstClr val="black"/>
              </a:solidFill>
            </a:endParaRPr>
          </a:p>
          <a:p>
            <a:pPr algn="l" defTabSz="913575" fontAlgn="auto">
              <a:spcBef>
                <a:spcPts val="0"/>
              </a:spcBef>
              <a:spcAft>
                <a:spcPts val="0"/>
              </a:spcAft>
            </a:pPr>
            <a:r>
              <a:rPr lang="ja-JP" altLang="en-US" sz="1200" b="1" dirty="0" smtClean="0">
                <a:solidFill>
                  <a:prstClr val="black"/>
                </a:solidFill>
              </a:rPr>
              <a:t>○身近な会場や地域資源を活かした通いの場、参加の場を作り、</a:t>
            </a:r>
            <a:endParaRPr lang="en-US" altLang="ja-JP" sz="1200" b="1" dirty="0" smtClean="0">
              <a:solidFill>
                <a:prstClr val="black"/>
              </a:solidFill>
            </a:endParaRPr>
          </a:p>
          <a:p>
            <a:pPr algn="l" defTabSz="913575" fontAlgn="auto">
              <a:spcBef>
                <a:spcPts val="0"/>
              </a:spcBef>
              <a:spcAft>
                <a:spcPts val="0"/>
              </a:spcAft>
            </a:pPr>
            <a:r>
              <a:rPr lang="ja-JP" altLang="en-US" sz="1200" b="1" dirty="0">
                <a:solidFill>
                  <a:prstClr val="black"/>
                </a:solidFill>
              </a:rPr>
              <a:t>　</a:t>
            </a:r>
            <a:r>
              <a:rPr lang="ja-JP" altLang="en-US" sz="1200" b="1" dirty="0" smtClean="0">
                <a:solidFill>
                  <a:prstClr val="black"/>
                </a:solidFill>
              </a:rPr>
              <a:t>住民ボランティアが活躍することにより、住民同士の絆が深まった。</a:t>
            </a:r>
            <a:endParaRPr lang="en-US" altLang="ja-JP" sz="1200" b="1" dirty="0" smtClean="0">
              <a:solidFill>
                <a:prstClr val="black"/>
              </a:solidFill>
            </a:endParaRPr>
          </a:p>
          <a:p>
            <a:pPr algn="l" defTabSz="913575" fontAlgn="auto">
              <a:spcBef>
                <a:spcPts val="0"/>
              </a:spcBef>
              <a:spcAft>
                <a:spcPts val="0"/>
              </a:spcAft>
            </a:pPr>
            <a:endParaRPr lang="en-US" altLang="ja-JP" sz="1200" b="1" dirty="0" smtClean="0">
              <a:solidFill>
                <a:prstClr val="black"/>
              </a:solidFill>
            </a:endParaRPr>
          </a:p>
          <a:p>
            <a:pPr algn="l" defTabSz="913575" fontAlgn="auto">
              <a:spcBef>
                <a:spcPts val="0"/>
              </a:spcBef>
              <a:spcAft>
                <a:spcPts val="0"/>
              </a:spcAft>
            </a:pPr>
            <a:endParaRPr lang="en-US" altLang="ja-JP" sz="1200" b="1" dirty="0">
              <a:solidFill>
                <a:prstClr val="black"/>
              </a:solidFill>
            </a:endParaRPr>
          </a:p>
          <a:p>
            <a:pPr algn="l" defTabSz="913575" fontAlgn="auto">
              <a:spcBef>
                <a:spcPts val="0"/>
              </a:spcBef>
              <a:spcAft>
                <a:spcPts val="0"/>
              </a:spcAft>
            </a:pPr>
            <a:endParaRPr lang="en-US" altLang="ja-JP" sz="1200" b="1" dirty="0" smtClean="0">
              <a:solidFill>
                <a:prstClr val="black"/>
              </a:solidFill>
            </a:endParaRPr>
          </a:p>
          <a:p>
            <a:pPr algn="l" defTabSz="913575" fontAlgn="auto">
              <a:spcBef>
                <a:spcPts val="0"/>
              </a:spcBef>
              <a:spcAft>
                <a:spcPts val="0"/>
              </a:spcAft>
            </a:pPr>
            <a:endParaRPr lang="en-US" altLang="ja-JP" sz="1200" b="1" dirty="0">
              <a:solidFill>
                <a:prstClr val="black"/>
              </a:solidFill>
            </a:endParaRPr>
          </a:p>
          <a:p>
            <a:pPr algn="l" defTabSz="913575" fontAlgn="auto">
              <a:spcBef>
                <a:spcPts val="0"/>
              </a:spcBef>
              <a:spcAft>
                <a:spcPts val="0"/>
              </a:spcAft>
            </a:pPr>
            <a:endParaRPr lang="en-US" altLang="ja-JP" sz="1200" b="1" dirty="0" smtClean="0">
              <a:solidFill>
                <a:prstClr val="black"/>
              </a:solidFill>
            </a:endParaRPr>
          </a:p>
          <a:p>
            <a:pPr algn="l" defTabSz="913575" fontAlgn="auto">
              <a:spcBef>
                <a:spcPts val="0"/>
              </a:spcBef>
              <a:spcAft>
                <a:spcPts val="0"/>
              </a:spcAft>
            </a:pPr>
            <a:endParaRPr lang="en-US" altLang="ja-JP" sz="1200" b="1" dirty="0">
              <a:solidFill>
                <a:prstClr val="black"/>
              </a:solidFill>
            </a:endParaRPr>
          </a:p>
          <a:p>
            <a:pPr algn="l" defTabSz="913575" fontAlgn="auto">
              <a:spcBef>
                <a:spcPts val="0"/>
              </a:spcBef>
              <a:spcAft>
                <a:spcPts val="0"/>
              </a:spcAft>
            </a:pPr>
            <a:endParaRPr lang="en-US" altLang="ja-JP" sz="1200" b="1" dirty="0" smtClean="0">
              <a:solidFill>
                <a:prstClr val="black"/>
              </a:solidFill>
            </a:endParaRPr>
          </a:p>
          <a:p>
            <a:pPr algn="l" defTabSz="913575" fontAlgn="auto">
              <a:spcBef>
                <a:spcPts val="0"/>
              </a:spcBef>
              <a:spcAft>
                <a:spcPts val="0"/>
              </a:spcAft>
            </a:pPr>
            <a:endParaRPr lang="en-US" altLang="ja-JP" sz="1200" b="1" dirty="0">
              <a:solidFill>
                <a:prstClr val="black"/>
              </a:solidFill>
            </a:endParaRPr>
          </a:p>
          <a:p>
            <a:pPr algn="l" defTabSz="913575" fontAlgn="auto">
              <a:spcBef>
                <a:spcPts val="0"/>
              </a:spcBef>
              <a:spcAft>
                <a:spcPts val="0"/>
              </a:spcAft>
            </a:pPr>
            <a:endParaRPr lang="en-US" altLang="ja-JP" sz="1200" b="1" dirty="0" smtClean="0">
              <a:solidFill>
                <a:prstClr val="black"/>
              </a:solidFill>
            </a:endParaRPr>
          </a:p>
          <a:p>
            <a:pPr algn="l" defTabSz="913575" fontAlgn="auto">
              <a:spcBef>
                <a:spcPts val="0"/>
              </a:spcBef>
              <a:spcAft>
                <a:spcPts val="0"/>
              </a:spcAft>
            </a:pPr>
            <a:endParaRPr lang="en-US" altLang="ja-JP" sz="1200" b="1" dirty="0">
              <a:solidFill>
                <a:prstClr val="black"/>
              </a:solidFill>
            </a:endParaRPr>
          </a:p>
          <a:p>
            <a:pPr algn="l" defTabSz="913575" fontAlgn="auto">
              <a:spcBef>
                <a:spcPts val="0"/>
              </a:spcBef>
              <a:spcAft>
                <a:spcPts val="0"/>
              </a:spcAft>
            </a:pPr>
            <a:endParaRPr lang="en-US" altLang="ja-JP" sz="1200" b="1" dirty="0" smtClean="0">
              <a:solidFill>
                <a:prstClr val="black"/>
              </a:solidFill>
            </a:endParaRPr>
          </a:p>
          <a:p>
            <a:pPr algn="l" defTabSz="913575" fontAlgn="auto">
              <a:spcBef>
                <a:spcPts val="0"/>
              </a:spcBef>
              <a:spcAft>
                <a:spcPts val="0"/>
              </a:spcAft>
            </a:pPr>
            <a:endParaRPr lang="en-US" altLang="ja-JP" sz="1200" b="1" dirty="0" smtClean="0">
              <a:solidFill>
                <a:prstClr val="black"/>
              </a:solidFill>
            </a:endParaRPr>
          </a:p>
        </p:txBody>
      </p:sp>
      <p:grpSp>
        <p:nvGrpSpPr>
          <p:cNvPr id="5" name="グループ化 4"/>
          <p:cNvGrpSpPr/>
          <p:nvPr/>
        </p:nvGrpSpPr>
        <p:grpSpPr>
          <a:xfrm>
            <a:off x="5175973" y="2276192"/>
            <a:ext cx="3593468" cy="2240114"/>
            <a:chOff x="5175956" y="2276192"/>
            <a:chExt cx="3809492" cy="2463324"/>
          </a:xfrm>
        </p:grpSpPr>
        <p:cxnSp>
          <p:nvCxnSpPr>
            <p:cNvPr id="1034" name="直線コネクタ 1033"/>
            <p:cNvCxnSpPr/>
            <p:nvPr/>
          </p:nvCxnSpPr>
          <p:spPr>
            <a:xfrm>
              <a:off x="5770022" y="3496249"/>
              <a:ext cx="0" cy="65283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a:off x="8448208" y="3496249"/>
              <a:ext cx="0" cy="652831"/>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グループ化 2"/>
            <p:cNvGrpSpPr/>
            <p:nvPr/>
          </p:nvGrpSpPr>
          <p:grpSpPr>
            <a:xfrm>
              <a:off x="5175956" y="2276192"/>
              <a:ext cx="3809492" cy="2463324"/>
              <a:chOff x="5175956" y="2276192"/>
              <a:chExt cx="3809492" cy="2463324"/>
            </a:xfrm>
          </p:grpSpPr>
          <p:sp>
            <p:nvSpPr>
              <p:cNvPr id="2" name="角丸四角形 1"/>
              <p:cNvSpPr/>
              <p:nvPr/>
            </p:nvSpPr>
            <p:spPr>
              <a:xfrm>
                <a:off x="5889104" y="2276192"/>
                <a:ext cx="2502276" cy="446420"/>
              </a:xfrm>
              <a:prstGeom prst="round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defTabSz="913575" fontAlgn="auto">
                  <a:spcBef>
                    <a:spcPts val="0"/>
                  </a:spcBef>
                  <a:spcAft>
                    <a:spcPts val="0"/>
                  </a:spcAft>
                </a:pPr>
                <a:r>
                  <a:rPr lang="ja-JP" altLang="en-US" sz="1200" dirty="0" smtClean="0">
                    <a:solidFill>
                      <a:prstClr val="black"/>
                    </a:solidFill>
                  </a:rPr>
                  <a:t>介護予防ボランティア養成研修</a:t>
                </a:r>
                <a:endParaRPr lang="en-US" altLang="ja-JP" sz="1200" dirty="0" smtClean="0">
                  <a:solidFill>
                    <a:prstClr val="black"/>
                  </a:solidFill>
                </a:endParaRPr>
              </a:p>
              <a:p>
                <a:pPr defTabSz="913575" fontAlgn="auto">
                  <a:spcBef>
                    <a:spcPts val="0"/>
                  </a:spcBef>
                  <a:spcAft>
                    <a:spcPts val="0"/>
                  </a:spcAft>
                </a:pPr>
                <a:r>
                  <a:rPr lang="ja-JP" altLang="en-US" sz="1200" dirty="0" smtClean="0">
                    <a:solidFill>
                      <a:prstClr val="black"/>
                    </a:solidFill>
                  </a:rPr>
                  <a:t>（介護予防事業）</a:t>
                </a:r>
                <a:endParaRPr lang="ja-JP" altLang="en-US" sz="1200" dirty="0">
                  <a:solidFill>
                    <a:prstClr val="black"/>
                  </a:solidFill>
                </a:endParaRPr>
              </a:p>
            </p:txBody>
          </p:sp>
          <p:sp>
            <p:nvSpPr>
              <p:cNvPr id="29" name="角丸四角形 28"/>
              <p:cNvSpPr/>
              <p:nvPr/>
            </p:nvSpPr>
            <p:spPr>
              <a:xfrm>
                <a:off x="5385048" y="4293096"/>
                <a:ext cx="3600400" cy="446420"/>
              </a:xfrm>
              <a:prstGeom prst="round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defTabSz="913575" fontAlgn="auto">
                  <a:spcBef>
                    <a:spcPts val="0"/>
                  </a:spcBef>
                  <a:spcAft>
                    <a:spcPts val="0"/>
                  </a:spcAft>
                </a:pPr>
                <a:r>
                  <a:rPr lang="ja-JP" altLang="en-US" sz="1100" dirty="0">
                    <a:solidFill>
                      <a:prstClr val="black"/>
                    </a:solidFill>
                  </a:rPr>
                  <a:t>介護</a:t>
                </a:r>
                <a:r>
                  <a:rPr lang="ja-JP" altLang="en-US" sz="1100" dirty="0" smtClean="0">
                    <a:solidFill>
                      <a:prstClr val="black"/>
                    </a:solidFill>
                  </a:rPr>
                  <a:t>予防推進連絡会</a:t>
                </a:r>
                <a:endParaRPr lang="en-US" altLang="ja-JP" sz="1100" dirty="0" smtClean="0">
                  <a:solidFill>
                    <a:prstClr val="black"/>
                  </a:solidFill>
                </a:endParaRPr>
              </a:p>
              <a:p>
                <a:pPr defTabSz="913575" fontAlgn="auto">
                  <a:spcBef>
                    <a:spcPts val="0"/>
                  </a:spcBef>
                  <a:spcAft>
                    <a:spcPts val="0"/>
                  </a:spcAft>
                </a:pPr>
                <a:r>
                  <a:rPr lang="en-US" altLang="ja-JP" sz="1100" dirty="0" smtClean="0">
                    <a:solidFill>
                      <a:prstClr val="black"/>
                    </a:solidFill>
                  </a:rPr>
                  <a:t>【</a:t>
                </a:r>
                <a:r>
                  <a:rPr lang="ja-JP" altLang="en-US" sz="1100" dirty="0" smtClean="0">
                    <a:solidFill>
                      <a:prstClr val="black"/>
                    </a:solidFill>
                  </a:rPr>
                  <a:t>各地区の情報交換・活動報告・新規メニュー紹介等</a:t>
                </a:r>
                <a:r>
                  <a:rPr lang="en-US" altLang="ja-JP" sz="1100" dirty="0" smtClean="0">
                    <a:solidFill>
                      <a:prstClr val="black"/>
                    </a:solidFill>
                  </a:rPr>
                  <a:t>】</a:t>
                </a:r>
              </a:p>
            </p:txBody>
          </p:sp>
          <p:cxnSp>
            <p:nvCxnSpPr>
              <p:cNvPr id="12" name="直線コネクタ 11"/>
              <p:cNvCxnSpPr>
                <a:stCxn id="2" idx="2"/>
                <a:endCxn id="29" idx="0"/>
              </p:cNvCxnSpPr>
              <p:nvPr/>
            </p:nvCxnSpPr>
            <p:spPr>
              <a:xfrm>
                <a:off x="7140242" y="2722612"/>
                <a:ext cx="45006" cy="1570485"/>
              </a:xfrm>
              <a:prstGeom prst="line">
                <a:avLst/>
              </a:prstGeom>
            </p:spPr>
            <p:style>
              <a:lnRef idx="2">
                <a:schemeClr val="accent1"/>
              </a:lnRef>
              <a:fillRef idx="0">
                <a:schemeClr val="accent1"/>
              </a:fillRef>
              <a:effectRef idx="1">
                <a:schemeClr val="accent1"/>
              </a:effectRef>
              <a:fontRef idx="minor">
                <a:schemeClr val="tx1"/>
              </a:fontRef>
            </p:style>
          </p:cxnSp>
          <p:sp>
            <p:nvSpPr>
              <p:cNvPr id="25" name="角丸四角形 24"/>
              <p:cNvSpPr/>
              <p:nvPr/>
            </p:nvSpPr>
            <p:spPr>
              <a:xfrm>
                <a:off x="5889103" y="2925058"/>
                <a:ext cx="2502277" cy="446420"/>
              </a:xfrm>
              <a:prstGeom prst="round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defTabSz="913575" fontAlgn="auto">
                  <a:spcBef>
                    <a:spcPts val="0"/>
                  </a:spcBef>
                  <a:spcAft>
                    <a:spcPts val="0"/>
                  </a:spcAft>
                </a:pPr>
                <a:r>
                  <a:rPr lang="en-US" altLang="ja-JP" sz="1100" dirty="0" smtClean="0">
                    <a:solidFill>
                      <a:prstClr val="black"/>
                    </a:solidFill>
                  </a:rPr>
                  <a:t>『</a:t>
                </a:r>
                <a:r>
                  <a:rPr lang="ja-JP" altLang="en-US" sz="1100" dirty="0" smtClean="0">
                    <a:solidFill>
                      <a:prstClr val="black"/>
                    </a:solidFill>
                  </a:rPr>
                  <a:t>佐々町介護予防ボランティア</a:t>
                </a:r>
                <a:r>
                  <a:rPr lang="en-US" altLang="ja-JP" sz="1100" dirty="0" smtClean="0">
                    <a:solidFill>
                      <a:prstClr val="black"/>
                    </a:solidFill>
                  </a:rPr>
                  <a:t>』</a:t>
                </a:r>
                <a:r>
                  <a:rPr lang="ja-JP" altLang="en-US" sz="1100" dirty="0" smtClean="0">
                    <a:solidFill>
                      <a:prstClr val="black"/>
                    </a:solidFill>
                  </a:rPr>
                  <a:t>登録</a:t>
                </a:r>
                <a:endParaRPr lang="en-US" altLang="ja-JP" sz="1100" dirty="0" smtClean="0">
                  <a:solidFill>
                    <a:prstClr val="black"/>
                  </a:solidFill>
                </a:endParaRPr>
              </a:p>
            </p:txBody>
          </p:sp>
          <p:cxnSp>
            <p:nvCxnSpPr>
              <p:cNvPr id="1030" name="直線コネクタ 1029"/>
              <p:cNvCxnSpPr/>
              <p:nvPr/>
            </p:nvCxnSpPr>
            <p:spPr>
              <a:xfrm flipV="1">
                <a:off x="5770022" y="3486637"/>
                <a:ext cx="2684332" cy="9612"/>
              </a:xfrm>
              <a:prstGeom prst="line">
                <a:avLst/>
              </a:prstGeom>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5175956" y="3598188"/>
                <a:ext cx="1188132" cy="446420"/>
              </a:xfrm>
              <a:prstGeom prst="round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defTabSz="913575" fontAlgn="auto">
                  <a:spcBef>
                    <a:spcPts val="0"/>
                  </a:spcBef>
                  <a:spcAft>
                    <a:spcPts val="0"/>
                  </a:spcAft>
                </a:pPr>
                <a:r>
                  <a:rPr lang="ja-JP" altLang="en-US" sz="1100" dirty="0" smtClean="0">
                    <a:solidFill>
                      <a:prstClr val="black"/>
                    </a:solidFill>
                  </a:rPr>
                  <a:t>①通所型介護予防推進事業</a:t>
                </a:r>
                <a:endParaRPr lang="en-US" altLang="ja-JP" sz="1100" dirty="0" smtClean="0">
                  <a:solidFill>
                    <a:prstClr val="black"/>
                  </a:solidFill>
                </a:endParaRPr>
              </a:p>
            </p:txBody>
          </p:sp>
          <p:sp>
            <p:nvSpPr>
              <p:cNvPr id="28" name="角丸四角形 27"/>
              <p:cNvSpPr/>
              <p:nvPr/>
            </p:nvSpPr>
            <p:spPr>
              <a:xfrm>
                <a:off x="7797316" y="3616896"/>
                <a:ext cx="1188132" cy="446420"/>
              </a:xfrm>
              <a:prstGeom prst="round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defTabSz="913575" fontAlgn="auto">
                  <a:spcBef>
                    <a:spcPts val="0"/>
                  </a:spcBef>
                  <a:spcAft>
                    <a:spcPts val="0"/>
                  </a:spcAft>
                </a:pPr>
                <a:r>
                  <a:rPr lang="ja-JP" altLang="en-US" sz="1100" dirty="0" smtClean="0">
                    <a:solidFill>
                      <a:prstClr val="black"/>
                    </a:solidFill>
                  </a:rPr>
                  <a:t>③訪問型介護予防推進活動</a:t>
                </a:r>
                <a:endParaRPr lang="en-US" altLang="ja-JP" sz="1100" dirty="0" smtClean="0">
                  <a:solidFill>
                    <a:prstClr val="black"/>
                  </a:solidFill>
                </a:endParaRPr>
              </a:p>
            </p:txBody>
          </p:sp>
          <p:sp>
            <p:nvSpPr>
              <p:cNvPr id="27" name="角丸四角形 26"/>
              <p:cNvSpPr/>
              <p:nvPr/>
            </p:nvSpPr>
            <p:spPr>
              <a:xfrm>
                <a:off x="6483170" y="3610660"/>
                <a:ext cx="1188132" cy="446420"/>
              </a:xfrm>
              <a:prstGeom prst="roundRect">
                <a:avLst/>
              </a:prstGeom>
              <a:ln w="25400"/>
            </p:spPr>
            <p:style>
              <a:lnRef idx="1">
                <a:schemeClr val="accent1"/>
              </a:lnRef>
              <a:fillRef idx="2">
                <a:schemeClr val="accent1"/>
              </a:fillRef>
              <a:effectRef idx="1">
                <a:schemeClr val="accent1"/>
              </a:effectRef>
              <a:fontRef idx="minor">
                <a:schemeClr val="dk1"/>
              </a:fontRef>
            </p:style>
            <p:txBody>
              <a:bodyPr rtlCol="0" anchor="ctr"/>
              <a:lstStyle/>
              <a:p>
                <a:pPr defTabSz="913575" fontAlgn="auto">
                  <a:spcBef>
                    <a:spcPts val="0"/>
                  </a:spcBef>
                  <a:spcAft>
                    <a:spcPts val="0"/>
                  </a:spcAft>
                </a:pPr>
                <a:r>
                  <a:rPr lang="ja-JP" altLang="en-US" sz="1100" dirty="0">
                    <a:solidFill>
                      <a:prstClr val="black"/>
                    </a:solidFill>
                  </a:rPr>
                  <a:t>②</a:t>
                </a:r>
                <a:r>
                  <a:rPr lang="ja-JP" altLang="en-US" sz="1100" dirty="0" smtClean="0">
                    <a:solidFill>
                      <a:prstClr val="black"/>
                    </a:solidFill>
                  </a:rPr>
                  <a:t>地域介護予防推進活動</a:t>
                </a:r>
                <a:endParaRPr lang="en-US" altLang="ja-JP" sz="1100" dirty="0" smtClean="0">
                  <a:solidFill>
                    <a:prstClr val="black"/>
                  </a:solidFill>
                </a:endParaRPr>
              </a:p>
            </p:txBody>
          </p:sp>
          <p:cxnSp>
            <p:nvCxnSpPr>
              <p:cNvPr id="45" name="直線コネクタ 44"/>
              <p:cNvCxnSpPr/>
              <p:nvPr/>
            </p:nvCxnSpPr>
            <p:spPr>
              <a:xfrm flipV="1">
                <a:off x="5770022" y="4137366"/>
                <a:ext cx="2684332" cy="9612"/>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1"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33</a:t>
            </a:r>
            <a:endParaRPr lang="ja-JP" altLang="en-US" sz="1800" b="1" dirty="0">
              <a:solidFill>
                <a:prstClr val="black"/>
              </a:solidFill>
              <a:latin typeface="+mn-ea"/>
            </a:endParaRPr>
          </a:p>
        </p:txBody>
      </p:sp>
    </p:spTree>
    <p:extLst>
      <p:ext uri="{BB962C8B-B14F-4D97-AF65-F5344CB8AC3E}">
        <p14:creationId xmlns:p14="http://schemas.microsoft.com/office/powerpoint/2010/main" val="2888368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p:nvPr/>
        </p:nvPicPr>
        <p:blipFill rotWithShape="1">
          <a:blip r:embed="rId2"/>
          <a:srcRect l="13932" t="21331" r="37215" b="13108"/>
          <a:stretch/>
        </p:blipFill>
        <p:spPr bwMode="auto">
          <a:xfrm>
            <a:off x="3216626" y="5612184"/>
            <a:ext cx="1768291" cy="1129184"/>
          </a:xfrm>
          <a:prstGeom prst="rect">
            <a:avLst/>
          </a:prstGeom>
          <a:ln>
            <a:noFill/>
          </a:ln>
          <a:extLst>
            <a:ext uri="{53640926-AAD7-44D8-BBD7-CCE9431645EC}">
              <a14:shadowObscured xmlns:a14="http://schemas.microsoft.com/office/drawing/2010/main"/>
            </a:ext>
          </a:extLst>
        </p:spPr>
      </p:pic>
      <p:sp>
        <p:nvSpPr>
          <p:cNvPr id="17" name="角丸四角形 16"/>
          <p:cNvSpPr/>
          <p:nvPr/>
        </p:nvSpPr>
        <p:spPr>
          <a:xfrm>
            <a:off x="51758" y="3443269"/>
            <a:ext cx="4937179" cy="3298099"/>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t" anchorCtr="0"/>
          <a:lstStyle/>
          <a:p>
            <a:pPr algn="l" defTabSz="913575" fontAlgn="auto">
              <a:spcBef>
                <a:spcPts val="0"/>
              </a:spcBef>
              <a:spcAft>
                <a:spcPts val="0"/>
              </a:spcAft>
            </a:pPr>
            <a:r>
              <a:rPr lang="en-US" altLang="ja-JP" b="1" dirty="0" smtClean="0">
                <a:solidFill>
                  <a:srgbClr val="0070C0"/>
                </a:solidFill>
              </a:rPr>
              <a:t>【</a:t>
            </a:r>
            <a:r>
              <a:rPr lang="ja-JP" altLang="en-US" b="1" dirty="0">
                <a:solidFill>
                  <a:srgbClr val="0070C0"/>
                </a:solidFill>
              </a:rPr>
              <a:t>取組</a:t>
            </a:r>
            <a:r>
              <a:rPr lang="ja-JP" altLang="en-US" b="1" dirty="0" smtClean="0">
                <a:solidFill>
                  <a:srgbClr val="0070C0"/>
                </a:solidFill>
              </a:rPr>
              <a:t>の経緯と成果</a:t>
            </a:r>
            <a:r>
              <a:rPr lang="en-US" altLang="ja-JP" b="1" dirty="0" smtClean="0">
                <a:solidFill>
                  <a:srgbClr val="0070C0"/>
                </a:solidFill>
              </a:rPr>
              <a:t>】</a:t>
            </a:r>
          </a:p>
          <a:p>
            <a:pPr algn="l" defTabSz="913575" fontAlgn="auto">
              <a:spcBef>
                <a:spcPts val="0"/>
              </a:spcBef>
              <a:spcAft>
                <a:spcPts val="0"/>
              </a:spcAft>
            </a:pPr>
            <a:r>
              <a:rPr lang="ja-JP" altLang="en-US" sz="1200" dirty="0" smtClean="0">
                <a:solidFill>
                  <a:prstClr val="black"/>
                </a:solidFill>
              </a:rPr>
              <a:t>○北杜市は、平成</a:t>
            </a:r>
            <a:r>
              <a:rPr lang="en-US" altLang="ja-JP" sz="1200" dirty="0" smtClean="0">
                <a:solidFill>
                  <a:prstClr val="black"/>
                </a:solidFill>
              </a:rPr>
              <a:t>18</a:t>
            </a:r>
            <a:r>
              <a:rPr lang="ja-JP" altLang="en-US" sz="1200" dirty="0" smtClean="0">
                <a:solidFill>
                  <a:prstClr val="black"/>
                </a:solidFill>
              </a:rPr>
              <a:t>年度の地域包括支援センター設置以降、地域</a:t>
            </a:r>
            <a:endParaRPr lang="en-US" altLang="ja-JP" sz="1200" dirty="0" smtClean="0">
              <a:solidFill>
                <a:prstClr val="black"/>
              </a:solidFill>
            </a:endParaRPr>
          </a:p>
          <a:p>
            <a:pPr algn="l" defTabSz="913575" fontAlgn="auto">
              <a:spcBef>
                <a:spcPts val="0"/>
              </a:spcBef>
              <a:spcAft>
                <a:spcPts val="0"/>
              </a:spcAft>
            </a:pPr>
            <a:r>
              <a:rPr lang="ja-JP" altLang="en-US" sz="1200" dirty="0">
                <a:solidFill>
                  <a:prstClr val="black"/>
                </a:solidFill>
              </a:rPr>
              <a:t>　</a:t>
            </a:r>
            <a:r>
              <a:rPr lang="ja-JP" altLang="en-US" sz="1200" dirty="0" err="1" smtClean="0">
                <a:solidFill>
                  <a:prstClr val="black"/>
                </a:solidFill>
              </a:rPr>
              <a:t>づ</a:t>
            </a:r>
            <a:r>
              <a:rPr lang="ja-JP" altLang="en-US" sz="1200" dirty="0" smtClean="0">
                <a:solidFill>
                  <a:prstClr val="black"/>
                </a:solidFill>
              </a:rPr>
              <a:t>くりによる</a:t>
            </a:r>
            <a:r>
              <a:rPr lang="ja-JP" altLang="en-US" sz="1200" dirty="0" smtClean="0">
                <a:solidFill>
                  <a:prstClr val="black"/>
                </a:solidFill>
                <a:latin typeface="ＭＳ Ｐゴシック"/>
              </a:rPr>
              <a:t>介護予防の推進と地域力の向上に取り組んでいる。</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○平成</a:t>
            </a:r>
            <a:r>
              <a:rPr lang="en-US" altLang="ja-JP" sz="1200" dirty="0" smtClean="0">
                <a:solidFill>
                  <a:prstClr val="black"/>
                </a:solidFill>
                <a:latin typeface="ＭＳ Ｐゴシック"/>
              </a:rPr>
              <a:t>22</a:t>
            </a:r>
            <a:r>
              <a:rPr lang="ja-JP" altLang="en-US" sz="1200" dirty="0" smtClean="0">
                <a:solidFill>
                  <a:prstClr val="black"/>
                </a:solidFill>
                <a:latin typeface="ＭＳ Ｐゴシック"/>
              </a:rPr>
              <a:t>年に住民のニーズ調査を行い、全国との比較により、認知</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症高齢者が多い傾向にあること、社会参加意欲が低いこと、買い物　</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　等外出や交流が少ないこと等、北杜市の特徴や地域課題を明確化</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○介護事業者や関係機関との情報交換を行いながら、地域課題の</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解決に向けて、地域支援事業を充実強化（多様な通いの場づくり、</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ボランティア活動の促進、地域ケア会議の取組など）した。</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a:t>
            </a:r>
            <a:r>
              <a:rPr lang="ja-JP" altLang="en-US" sz="1200" u="sng" dirty="0" smtClean="0">
                <a:solidFill>
                  <a:prstClr val="black"/>
                </a:solidFill>
                <a:latin typeface="ＭＳ Ｐゴシック"/>
              </a:rPr>
              <a:t>この結果、介護支援ボランティア登録者の増加や地域で高齢者が　</a:t>
            </a:r>
            <a:endParaRPr lang="en-US" altLang="ja-JP" sz="1200" u="sng"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u="sng" dirty="0" smtClean="0">
                <a:solidFill>
                  <a:prstClr val="black"/>
                </a:solidFill>
                <a:latin typeface="ＭＳ Ｐゴシック"/>
              </a:rPr>
              <a:t>気軽に集える場を住民主体で立ち上げる等　　　　　　　　　　　　　　　　　</a:t>
            </a:r>
            <a:endParaRPr lang="en-US" altLang="ja-JP" sz="1200" u="sng"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u="sng" dirty="0" smtClean="0">
                <a:solidFill>
                  <a:prstClr val="black"/>
                </a:solidFill>
                <a:latin typeface="ＭＳ Ｐゴシック"/>
              </a:rPr>
              <a:t>地域の力で高齢者や家庭介護を支えようと</a:t>
            </a:r>
            <a:endParaRPr lang="en-US" altLang="ja-JP" sz="1200" u="sng"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　</a:t>
            </a:r>
            <a:r>
              <a:rPr lang="ja-JP" altLang="en-US" sz="1200" u="sng" dirty="0" smtClean="0">
                <a:solidFill>
                  <a:prstClr val="black"/>
                </a:solidFill>
                <a:latin typeface="ＭＳ Ｐゴシック"/>
              </a:rPr>
              <a:t>いう意識向上が図れている。</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○このような北杜市独自の取組を</a:t>
            </a:r>
            <a:r>
              <a:rPr lang="en-US" altLang="ja-JP" sz="1200" dirty="0" smtClean="0">
                <a:solidFill>
                  <a:prstClr val="black"/>
                </a:solidFill>
                <a:latin typeface="ＭＳ Ｐゴシック"/>
              </a:rPr>
              <a:t>H24</a:t>
            </a:r>
            <a:r>
              <a:rPr lang="ja-JP" altLang="en-US" sz="1200" dirty="0" smtClean="0">
                <a:solidFill>
                  <a:prstClr val="black"/>
                </a:solidFill>
                <a:latin typeface="ＭＳ Ｐゴシック"/>
              </a:rPr>
              <a:t>年</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度から総合事業に位置づけている。</a:t>
            </a:r>
            <a:endParaRPr lang="en-US" altLang="ja-JP" sz="1200" dirty="0" smtClean="0">
              <a:solidFill>
                <a:prstClr val="black"/>
              </a:solidFill>
              <a:latin typeface="ＭＳ Ｐゴシック"/>
            </a:endParaRPr>
          </a:p>
        </p:txBody>
      </p:sp>
      <p:sp>
        <p:nvSpPr>
          <p:cNvPr id="13" name="テキスト ボックス 12"/>
          <p:cNvSpPr txBox="1"/>
          <p:nvPr/>
        </p:nvSpPr>
        <p:spPr>
          <a:xfrm>
            <a:off x="5081356" y="2133710"/>
            <a:ext cx="4438747" cy="1754326"/>
          </a:xfrm>
          <a:prstGeom prst="rect">
            <a:avLst/>
          </a:prstGeom>
          <a:noFill/>
          <a:ln>
            <a:solidFill>
              <a:schemeClr val="tx1"/>
            </a:solidFill>
            <a:prstDash val="dash"/>
          </a:ln>
        </p:spPr>
        <p:txBody>
          <a:bodyPr wrap="square" rtlCol="0">
            <a:spAutoFit/>
          </a:bodyPr>
          <a:lstStyle/>
          <a:p>
            <a:pPr algn="l" defTabSz="913575" fontAlgn="auto">
              <a:spcBef>
                <a:spcPts val="0"/>
              </a:spcBef>
              <a:spcAft>
                <a:spcPts val="0"/>
              </a:spcAft>
            </a:pPr>
            <a:r>
              <a:rPr lang="ja-JP" altLang="en-US" sz="1200" dirty="0" smtClean="0">
                <a:solidFill>
                  <a:prstClr val="black"/>
                </a:solidFill>
                <a:latin typeface="Calibri"/>
                <a:ea typeface="ＭＳ Ｐゴシック"/>
              </a:rPr>
              <a:t>○運営（８か所）</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　ＮＰＯ、社協、 任意団体、介護事業所</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○内容</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　　会話、創作、体操、事業所の特性を生か</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　　した活動等（週１～２回）</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○スタッフは１～２名。他ボランティア等</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○ケアマネジメント</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　　北杜市地域包括支援センターが実施</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○地域の人が誰でも気軽に立ち寄れる場所</a:t>
            </a:r>
            <a:endParaRPr lang="en-US" altLang="ja-JP" sz="1200" dirty="0" smtClean="0">
              <a:solidFill>
                <a:prstClr val="black"/>
              </a:solidFill>
              <a:latin typeface="Calibri"/>
              <a:ea typeface="ＭＳ Ｐゴシック"/>
            </a:endParaRPr>
          </a:p>
        </p:txBody>
      </p:sp>
      <p:sp>
        <p:nvSpPr>
          <p:cNvPr id="20" name="テキスト ボックス 19"/>
          <p:cNvSpPr txBox="1"/>
          <p:nvPr/>
        </p:nvSpPr>
        <p:spPr>
          <a:xfrm>
            <a:off x="5097053" y="4284734"/>
            <a:ext cx="4438747" cy="1200329"/>
          </a:xfrm>
          <a:prstGeom prst="rect">
            <a:avLst/>
          </a:prstGeom>
          <a:noFill/>
          <a:ln>
            <a:solidFill>
              <a:schemeClr val="tx1"/>
            </a:solidFill>
            <a:prstDash val="dash"/>
          </a:ln>
        </p:spPr>
        <p:txBody>
          <a:bodyPr wrap="square" rtlCol="0">
            <a:spAutoFit/>
          </a:bodyPr>
          <a:lstStyle/>
          <a:p>
            <a:pPr algn="l" defTabSz="913575" fontAlgn="auto">
              <a:spcBef>
                <a:spcPts val="0"/>
              </a:spcBef>
              <a:spcAft>
                <a:spcPts val="0"/>
              </a:spcAft>
            </a:pPr>
            <a:r>
              <a:rPr lang="ja-JP" altLang="en-US" sz="1200" dirty="0" smtClean="0">
                <a:solidFill>
                  <a:prstClr val="black"/>
                </a:solidFill>
                <a:latin typeface="Calibri"/>
                <a:ea typeface="ＭＳ Ｐゴシック"/>
              </a:rPr>
              <a:t>○ 内容</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　　・配食＋安否確認（緊急連絡を含む）</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　　・弁当業者等が配食の際、利用者に声かけ</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　　・異状があった時の連絡義務づけ</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　　・弁当業者、任意団体、介護事業所</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smtClean="0">
                <a:solidFill>
                  <a:prstClr val="black"/>
                </a:solidFill>
                <a:latin typeface="Calibri"/>
                <a:ea typeface="ＭＳ Ｐゴシック"/>
              </a:rPr>
              <a:t>　　　（４か所の事業者が参入）</a:t>
            </a:r>
            <a:endParaRPr lang="ja-JP" altLang="en-US" sz="1200" dirty="0">
              <a:solidFill>
                <a:prstClr val="black"/>
              </a:solidFill>
              <a:latin typeface="Calibri"/>
              <a:ea typeface="ＭＳ Ｐゴシック"/>
            </a:endParaRPr>
          </a:p>
        </p:txBody>
      </p:sp>
      <p:sp>
        <p:nvSpPr>
          <p:cNvPr id="21" name="正方形/長方形 20"/>
          <p:cNvSpPr/>
          <p:nvPr/>
        </p:nvSpPr>
        <p:spPr>
          <a:xfrm>
            <a:off x="5087984" y="1843970"/>
            <a:ext cx="4489795" cy="2897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defTabSz="913575" fontAlgn="auto">
              <a:spcBef>
                <a:spcPts val="0"/>
              </a:spcBef>
              <a:spcAft>
                <a:spcPts val="0"/>
              </a:spcAft>
            </a:pPr>
            <a:r>
              <a:rPr lang="ja-JP" altLang="en-US" sz="1600" dirty="0" smtClean="0">
                <a:solidFill>
                  <a:prstClr val="white"/>
                </a:solidFill>
              </a:rPr>
              <a:t>通所型予防サービス（ふれあい処北杜）</a:t>
            </a:r>
            <a:endParaRPr lang="ja-JP" altLang="en-US" sz="1600" dirty="0">
              <a:solidFill>
                <a:prstClr val="white"/>
              </a:solidFill>
            </a:endParaRPr>
          </a:p>
        </p:txBody>
      </p:sp>
      <p:sp>
        <p:nvSpPr>
          <p:cNvPr id="22" name="正方形/長方形 21"/>
          <p:cNvSpPr/>
          <p:nvPr/>
        </p:nvSpPr>
        <p:spPr>
          <a:xfrm>
            <a:off x="5097061" y="3996592"/>
            <a:ext cx="4471663" cy="2880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defTabSz="913575" fontAlgn="auto">
              <a:spcBef>
                <a:spcPts val="0"/>
              </a:spcBef>
              <a:spcAft>
                <a:spcPts val="0"/>
              </a:spcAft>
            </a:pPr>
            <a:r>
              <a:rPr lang="ja-JP" altLang="en-US" sz="1400" dirty="0" smtClean="0">
                <a:solidFill>
                  <a:prstClr val="white"/>
                </a:solidFill>
              </a:rPr>
              <a:t>生活支援サービス（あんしんお届サービス）</a:t>
            </a:r>
            <a:endParaRPr lang="ja-JP" altLang="en-US" sz="1400" dirty="0">
              <a:solidFill>
                <a:prstClr val="white"/>
              </a:solidFill>
            </a:endParaRPr>
          </a:p>
        </p:txBody>
      </p:sp>
      <p:pic>
        <p:nvPicPr>
          <p:cNvPr id="24" name="Picture 4" descr="C:\Documents and Settings\02352\My Documents\My Pictures\ふれあい１.JPG"/>
          <p:cNvPicPr>
            <a:picLocks noChangeAspect="1" noChangeArrowheads="1"/>
          </p:cNvPicPr>
          <p:nvPr/>
        </p:nvPicPr>
        <p:blipFill>
          <a:blip r:embed="rId3" cstate="print"/>
          <a:srcRect/>
          <a:stretch>
            <a:fillRect/>
          </a:stretch>
        </p:blipFill>
        <p:spPr>
          <a:xfrm>
            <a:off x="8246519" y="4378645"/>
            <a:ext cx="1658734" cy="1106417"/>
          </a:xfrm>
          <a:prstGeom prst="rect">
            <a:avLst/>
          </a:prstGeom>
          <a:ln>
            <a:noFill/>
          </a:ln>
          <a:effectLst>
            <a:softEdge rad="112500"/>
          </a:effectLst>
        </p:spPr>
      </p:pic>
      <p:pic>
        <p:nvPicPr>
          <p:cNvPr id="25" name="Picture 2" descr="E:\H24年度\ふれあい処\ふれあい処夢ポケット20120516.JPG"/>
          <p:cNvPicPr>
            <a:picLocks noChangeAspect="1" noChangeArrowheads="1"/>
          </p:cNvPicPr>
          <p:nvPr/>
        </p:nvPicPr>
        <p:blipFill>
          <a:blip r:embed="rId4" cstate="print"/>
          <a:srcRect/>
          <a:stretch>
            <a:fillRect/>
          </a:stretch>
        </p:blipFill>
        <p:spPr bwMode="auto">
          <a:xfrm>
            <a:off x="8015112" y="2412603"/>
            <a:ext cx="1859100" cy="1287069"/>
          </a:xfrm>
          <a:prstGeom prst="rect">
            <a:avLst/>
          </a:prstGeom>
          <a:ln>
            <a:noFill/>
          </a:ln>
          <a:effectLst>
            <a:softEdge rad="112500"/>
          </a:effectLst>
        </p:spPr>
      </p:pic>
      <p:sp>
        <p:nvSpPr>
          <p:cNvPr id="14" name="正方形/長方形 13"/>
          <p:cNvSpPr/>
          <p:nvPr/>
        </p:nvSpPr>
        <p:spPr>
          <a:xfrm>
            <a:off x="194527" y="369332"/>
            <a:ext cx="9356571" cy="1331476"/>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lIns="93168" tIns="46584" rIns="93168" bIns="46584" rtlCol="0" anchor="ctr"/>
          <a:lstStyle/>
          <a:p>
            <a:pPr marL="266700" indent="-266700" algn="l" defTabSz="913575" fontAlgn="auto">
              <a:spcBef>
                <a:spcPts val="0"/>
              </a:spcBef>
              <a:spcAft>
                <a:spcPts val="0"/>
              </a:spcAft>
            </a:pPr>
            <a:r>
              <a:rPr lang="ja-JP" altLang="en-US" sz="1600" dirty="0" smtClean="0">
                <a:solidFill>
                  <a:prstClr val="black"/>
                </a:solidFill>
                <a:latin typeface="ＭＳ Ｐゴシック"/>
              </a:rPr>
              <a:t>○　直営の地域包括支援センターが中心となって、地域づくりを推進。ニーズ調査の結果も活用し、高齢者の外出や交流が少ないといった地域課題を明確化。関係機関との情報交換を行いつつ、多様な通いの場づくり、ボランティア活動等を促進。</a:t>
            </a:r>
            <a:endParaRPr lang="en-US" altLang="ja-JP" sz="1600" dirty="0" smtClean="0">
              <a:solidFill>
                <a:prstClr val="black"/>
              </a:solidFill>
              <a:latin typeface="ＭＳ Ｐゴシック"/>
            </a:endParaRPr>
          </a:p>
          <a:p>
            <a:pPr marL="266700" indent="-266700" algn="l" defTabSz="913575" fontAlgn="auto">
              <a:spcBef>
                <a:spcPts val="0"/>
              </a:spcBef>
              <a:spcAft>
                <a:spcPts val="0"/>
              </a:spcAft>
            </a:pPr>
            <a:r>
              <a:rPr lang="ja-JP" altLang="en-US" sz="1600" dirty="0" smtClean="0">
                <a:solidFill>
                  <a:prstClr val="black"/>
                </a:solidFill>
                <a:latin typeface="ＭＳ Ｐゴシック"/>
              </a:rPr>
              <a:t>○　介護予防・日常生活支援総合事業では、これまでの取組により生み出された地域の資源等を有効に活用しつつ、①通所型予防サービス、②配食・見守り・安否確認等の生活支援サービスを実施。</a:t>
            </a:r>
            <a:endParaRPr lang="ja-JP" altLang="en-US" sz="1600" dirty="0">
              <a:solidFill>
                <a:prstClr val="black"/>
              </a:solidFill>
              <a:latin typeface="ＭＳ Ｐゴシック"/>
            </a:endParaRPr>
          </a:p>
        </p:txBody>
      </p:sp>
      <p:sp>
        <p:nvSpPr>
          <p:cNvPr id="12" name="正方形/長方形 11"/>
          <p:cNvSpPr/>
          <p:nvPr/>
        </p:nvSpPr>
        <p:spPr>
          <a:xfrm>
            <a:off x="213436" y="0"/>
            <a:ext cx="9551043" cy="369332"/>
          </a:xfrm>
          <a:prstGeom prst="rect">
            <a:avLst/>
          </a:prstGeom>
        </p:spPr>
        <p:txBody>
          <a:bodyPr wrap="square">
            <a:spAutoFit/>
          </a:bodyPr>
          <a:lstStyle/>
          <a:p>
            <a:pPr algn="ctr" defTabSz="913575" fontAlgn="auto">
              <a:spcBef>
                <a:spcPts val="0"/>
              </a:spcBef>
              <a:spcAft>
                <a:spcPts val="0"/>
              </a:spcAft>
            </a:pPr>
            <a:r>
              <a:rPr lang="ja-JP" altLang="en-US" dirty="0" smtClean="0">
                <a:solidFill>
                  <a:prstClr val="black"/>
                </a:solidFill>
                <a:latin typeface="Calibri"/>
                <a:ea typeface="ＭＳ Ｐゴシック"/>
              </a:rPr>
              <a:t>介護</a:t>
            </a:r>
            <a:r>
              <a:rPr lang="ja-JP" altLang="en-US" dirty="0">
                <a:solidFill>
                  <a:prstClr val="black"/>
                </a:solidFill>
                <a:latin typeface="Calibri"/>
                <a:ea typeface="ＭＳ Ｐゴシック"/>
              </a:rPr>
              <a:t>予防・日常生活支援総合事業</a:t>
            </a:r>
            <a:r>
              <a:rPr lang="ja-JP" altLang="en-US" dirty="0" smtClean="0">
                <a:solidFill>
                  <a:prstClr val="black"/>
                </a:solidFill>
                <a:latin typeface="Calibri"/>
                <a:ea typeface="ＭＳ Ｐゴシック"/>
              </a:rPr>
              <a:t>（</a:t>
            </a:r>
            <a:r>
              <a:rPr lang="ja-JP" altLang="en-US" dirty="0">
                <a:solidFill>
                  <a:prstClr val="black"/>
                </a:solidFill>
                <a:latin typeface="Calibri"/>
                <a:ea typeface="ＭＳ Ｐゴシック"/>
              </a:rPr>
              <a:t>山梨県北杜市</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sp>
        <p:nvSpPr>
          <p:cNvPr id="16" name="角丸四角形 15"/>
          <p:cNvSpPr/>
          <p:nvPr/>
        </p:nvSpPr>
        <p:spPr>
          <a:xfrm>
            <a:off x="51758" y="1844825"/>
            <a:ext cx="4937179" cy="157461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l" defTabSz="913575" fontAlgn="auto">
              <a:spcBef>
                <a:spcPts val="0"/>
              </a:spcBef>
              <a:spcAft>
                <a:spcPts val="0"/>
              </a:spcAft>
            </a:pPr>
            <a:r>
              <a:rPr lang="en-US" altLang="ja-JP" b="1" dirty="0" smtClean="0">
                <a:solidFill>
                  <a:srgbClr val="0070C0"/>
                </a:solidFill>
              </a:rPr>
              <a:t>【</a:t>
            </a:r>
            <a:r>
              <a:rPr lang="ja-JP" altLang="en-US" b="1" dirty="0">
                <a:solidFill>
                  <a:srgbClr val="0070C0"/>
                </a:solidFill>
              </a:rPr>
              <a:t>北杜市</a:t>
            </a:r>
            <a:r>
              <a:rPr lang="ja-JP" altLang="en-US" b="1" dirty="0" smtClean="0">
                <a:solidFill>
                  <a:srgbClr val="0070C0"/>
                </a:solidFill>
              </a:rPr>
              <a:t>の概要</a:t>
            </a:r>
            <a:r>
              <a:rPr lang="en-US" altLang="ja-JP" b="1" dirty="0" smtClean="0">
                <a:solidFill>
                  <a:srgbClr val="0070C0"/>
                </a:solidFill>
              </a:rPr>
              <a:t>】</a:t>
            </a:r>
            <a:r>
              <a:rPr lang="ja-JP" altLang="en-US" b="1" dirty="0" smtClean="0">
                <a:solidFill>
                  <a:srgbClr val="4F81BD"/>
                </a:solidFill>
              </a:rPr>
              <a:t>　</a:t>
            </a:r>
            <a:r>
              <a:rPr lang="ja-JP" altLang="en-US" sz="1600" dirty="0" smtClean="0">
                <a:solidFill>
                  <a:prstClr val="black"/>
                </a:solidFill>
                <a:latin typeface="ＭＳ Ｐゴシック"/>
              </a:rPr>
              <a:t>平成</a:t>
            </a:r>
            <a:r>
              <a:rPr lang="en-US" altLang="ja-JP" sz="1600" dirty="0" smtClean="0">
                <a:solidFill>
                  <a:prstClr val="black"/>
                </a:solidFill>
                <a:latin typeface="ＭＳ Ｐゴシック"/>
              </a:rPr>
              <a:t>25</a:t>
            </a:r>
            <a:r>
              <a:rPr lang="ja-JP" altLang="en-US" sz="1600" dirty="0" smtClean="0">
                <a:solidFill>
                  <a:prstClr val="black"/>
                </a:solidFill>
                <a:latin typeface="ＭＳ Ｐゴシック"/>
              </a:rPr>
              <a:t>年</a:t>
            </a:r>
            <a:r>
              <a:rPr lang="en-US" altLang="ja-JP" sz="1600" dirty="0" smtClean="0">
                <a:solidFill>
                  <a:prstClr val="black"/>
                </a:solidFill>
                <a:latin typeface="ＭＳ Ｐゴシック"/>
              </a:rPr>
              <a:t>10</a:t>
            </a:r>
            <a:r>
              <a:rPr lang="ja-JP" altLang="en-US" sz="1600" dirty="0" smtClean="0">
                <a:solidFill>
                  <a:prstClr val="black"/>
                </a:solidFill>
                <a:latin typeface="ＭＳ Ｐゴシック"/>
              </a:rPr>
              <a:t>月</a:t>
            </a:r>
            <a:r>
              <a:rPr lang="en-US" altLang="ja-JP" sz="1600" dirty="0" smtClean="0">
                <a:solidFill>
                  <a:prstClr val="black"/>
                </a:solidFill>
                <a:latin typeface="ＭＳ Ｐゴシック"/>
              </a:rPr>
              <a:t>1</a:t>
            </a:r>
            <a:r>
              <a:rPr lang="ja-JP" altLang="en-US" sz="1600" dirty="0" smtClean="0">
                <a:solidFill>
                  <a:prstClr val="black"/>
                </a:solidFill>
                <a:latin typeface="ＭＳ Ｐゴシック"/>
              </a:rPr>
              <a:t>日現在</a:t>
            </a:r>
            <a:endParaRPr lang="en-US" altLang="ja-JP" sz="1600" dirty="0" smtClean="0">
              <a:solidFill>
                <a:prstClr val="black"/>
              </a:solidFill>
              <a:latin typeface="ＭＳ Ｐゴシック"/>
            </a:endParaRPr>
          </a:p>
          <a:p>
            <a:pPr algn="l" defTabSz="913575" fontAlgn="auto">
              <a:spcBef>
                <a:spcPts val="0"/>
              </a:spcBef>
              <a:spcAft>
                <a:spcPts val="0"/>
              </a:spcAft>
            </a:pPr>
            <a:endParaRPr lang="en-US" altLang="ja-JP" sz="1400" dirty="0" smtClean="0">
              <a:solidFill>
                <a:prstClr val="black"/>
              </a:solidFill>
            </a:endParaRPr>
          </a:p>
          <a:p>
            <a:pPr algn="l" defTabSz="913575" fontAlgn="auto">
              <a:spcBef>
                <a:spcPts val="0"/>
              </a:spcBef>
              <a:spcAft>
                <a:spcPts val="0"/>
              </a:spcAft>
            </a:pPr>
            <a:r>
              <a:rPr lang="ja-JP" altLang="en-US" sz="1400" dirty="0" smtClean="0">
                <a:solidFill>
                  <a:prstClr val="black"/>
                </a:solidFill>
              </a:rPr>
              <a:t>■地域包括支援センター　</a:t>
            </a:r>
            <a:endParaRPr lang="en-US" altLang="ja-JP" sz="1400" dirty="0">
              <a:solidFill>
                <a:prstClr val="black"/>
              </a:solidFill>
            </a:endParaRPr>
          </a:p>
          <a:p>
            <a:pPr algn="l" defTabSz="913575" fontAlgn="auto">
              <a:spcBef>
                <a:spcPts val="0"/>
              </a:spcBef>
              <a:spcAft>
                <a:spcPts val="0"/>
              </a:spcAft>
            </a:pPr>
            <a:r>
              <a:rPr lang="ja-JP" altLang="en-US" sz="1400" dirty="0" smtClean="0">
                <a:solidFill>
                  <a:prstClr val="black"/>
                </a:solidFill>
              </a:rPr>
              <a:t>　　　　　　　　　　直営　　１カ所</a:t>
            </a:r>
            <a:endParaRPr lang="en-US" altLang="ja-JP" sz="1400" dirty="0" smtClean="0">
              <a:solidFill>
                <a:prstClr val="black"/>
              </a:solidFill>
            </a:endParaRPr>
          </a:p>
          <a:p>
            <a:pPr algn="l" defTabSz="913575" fontAlgn="auto">
              <a:spcBef>
                <a:spcPts val="0"/>
              </a:spcBef>
              <a:spcAft>
                <a:spcPts val="0"/>
              </a:spcAft>
            </a:pPr>
            <a:r>
              <a:rPr lang="ja-JP" altLang="en-US" sz="1400" dirty="0" smtClean="0">
                <a:solidFill>
                  <a:prstClr val="black"/>
                </a:solidFill>
              </a:rPr>
              <a:t>■人　　　    口：４８，８８２人</a:t>
            </a:r>
            <a:endParaRPr lang="en-US" altLang="ja-JP" sz="1400" dirty="0" smtClean="0">
              <a:solidFill>
                <a:prstClr val="black"/>
              </a:solidFill>
            </a:endParaRPr>
          </a:p>
          <a:p>
            <a:pPr algn="l" defTabSz="913575" fontAlgn="auto">
              <a:spcBef>
                <a:spcPts val="0"/>
              </a:spcBef>
              <a:spcAft>
                <a:spcPts val="0"/>
              </a:spcAft>
            </a:pPr>
            <a:r>
              <a:rPr lang="ja-JP" altLang="en-US" sz="1400" dirty="0" smtClean="0">
                <a:solidFill>
                  <a:prstClr val="black"/>
                </a:solidFill>
              </a:rPr>
              <a:t>■高齢者人口：１５，９６６</a:t>
            </a:r>
            <a:r>
              <a:rPr lang="ja-JP" altLang="en-US" sz="1400" dirty="0" smtClean="0">
                <a:solidFill>
                  <a:prstClr val="black"/>
                </a:solidFill>
                <a:latin typeface="ＭＳ Ｐゴシック"/>
              </a:rPr>
              <a:t>人</a:t>
            </a:r>
            <a:endParaRPr lang="en-US" altLang="ja-JP" sz="1400" dirty="0" smtClean="0">
              <a:solidFill>
                <a:prstClr val="black"/>
              </a:solidFill>
              <a:latin typeface="ＭＳ Ｐゴシック"/>
            </a:endParaRPr>
          </a:p>
          <a:p>
            <a:pPr algn="l" defTabSz="913575" fontAlgn="auto">
              <a:spcBef>
                <a:spcPts val="0"/>
              </a:spcBef>
              <a:spcAft>
                <a:spcPts val="0"/>
              </a:spcAft>
            </a:pPr>
            <a:r>
              <a:rPr lang="ja-JP" altLang="en-US" sz="1400" dirty="0" smtClean="0">
                <a:solidFill>
                  <a:prstClr val="black"/>
                </a:solidFill>
              </a:rPr>
              <a:t>■高  齢 化 率：　　３２．７％</a:t>
            </a:r>
            <a:endParaRPr lang="en-US" altLang="ja-JP" sz="1400" dirty="0" smtClean="0">
              <a:solidFill>
                <a:srgbClr val="FF0000"/>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20" y="2187251"/>
            <a:ext cx="1467525" cy="1153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5068991" y="5589240"/>
            <a:ext cx="4489795" cy="2897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defTabSz="913575" fontAlgn="auto">
              <a:spcBef>
                <a:spcPts val="0"/>
              </a:spcBef>
              <a:spcAft>
                <a:spcPts val="0"/>
              </a:spcAft>
            </a:pPr>
            <a:r>
              <a:rPr lang="ja-JP" altLang="en-US" sz="1600" dirty="0">
                <a:solidFill>
                  <a:prstClr val="white"/>
                </a:solidFill>
              </a:rPr>
              <a:t>介護</a:t>
            </a:r>
            <a:r>
              <a:rPr lang="ja-JP" altLang="en-US" sz="1600" dirty="0" smtClean="0">
                <a:solidFill>
                  <a:prstClr val="white"/>
                </a:solidFill>
              </a:rPr>
              <a:t>予防</a:t>
            </a:r>
            <a:r>
              <a:rPr lang="ja-JP" altLang="en-US" sz="1600" dirty="0">
                <a:solidFill>
                  <a:prstClr val="white"/>
                </a:solidFill>
              </a:rPr>
              <a:t>事業</a:t>
            </a:r>
          </a:p>
        </p:txBody>
      </p:sp>
      <p:sp>
        <p:nvSpPr>
          <p:cNvPr id="26" name="テキスト ボックス 25"/>
          <p:cNvSpPr txBox="1"/>
          <p:nvPr/>
        </p:nvSpPr>
        <p:spPr>
          <a:xfrm>
            <a:off x="5068982" y="5910481"/>
            <a:ext cx="4438747" cy="830997"/>
          </a:xfrm>
          <a:prstGeom prst="rect">
            <a:avLst/>
          </a:prstGeom>
          <a:noFill/>
          <a:ln>
            <a:solidFill>
              <a:schemeClr val="tx1"/>
            </a:solidFill>
            <a:prstDash val="dash"/>
          </a:ln>
        </p:spPr>
        <p:txBody>
          <a:bodyPr wrap="square" rtlCol="0">
            <a:spAutoFit/>
          </a:bodyPr>
          <a:lstStyle/>
          <a:p>
            <a:pPr algn="l" defTabSz="913575" fontAlgn="auto">
              <a:spcBef>
                <a:spcPts val="0"/>
              </a:spcBef>
              <a:spcAft>
                <a:spcPts val="0"/>
              </a:spcAft>
            </a:pPr>
            <a:r>
              <a:rPr lang="ja-JP" altLang="en-US" sz="1200" dirty="0" smtClean="0">
                <a:solidFill>
                  <a:prstClr val="black"/>
                </a:solidFill>
                <a:latin typeface="Calibri"/>
                <a:ea typeface="ＭＳ Ｐゴシック"/>
              </a:rPr>
              <a:t>○地域を中心とした自主活動への支援</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a:solidFill>
                  <a:prstClr val="black"/>
                </a:solidFill>
                <a:latin typeface="Calibri"/>
                <a:ea typeface="ＭＳ Ｐゴシック"/>
              </a:rPr>
              <a:t>　</a:t>
            </a:r>
            <a:r>
              <a:rPr lang="ja-JP" altLang="en-US" sz="1200" dirty="0" smtClean="0">
                <a:solidFill>
                  <a:prstClr val="black"/>
                </a:solidFill>
                <a:latin typeface="Calibri"/>
                <a:ea typeface="ＭＳ Ｐゴシック"/>
              </a:rPr>
              <a:t>　・いきいき運動教室（骨折・転倒予防のための運動教室）</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a:solidFill>
                  <a:prstClr val="black"/>
                </a:solidFill>
                <a:latin typeface="Calibri"/>
                <a:ea typeface="ＭＳ Ｐゴシック"/>
              </a:rPr>
              <a:t>　</a:t>
            </a:r>
            <a:r>
              <a:rPr lang="ja-JP" altLang="en-US" sz="1200" dirty="0" smtClean="0">
                <a:solidFill>
                  <a:prstClr val="black"/>
                </a:solidFill>
                <a:latin typeface="Calibri"/>
                <a:ea typeface="ＭＳ Ｐゴシック"/>
              </a:rPr>
              <a:t>　・筋力元気</a:t>
            </a:r>
            <a:r>
              <a:rPr lang="ja-JP" altLang="en-US" sz="1200" dirty="0" err="1" smtClean="0">
                <a:solidFill>
                  <a:prstClr val="black"/>
                </a:solidFill>
                <a:latin typeface="Calibri"/>
                <a:ea typeface="ＭＳ Ｐゴシック"/>
              </a:rPr>
              <a:t>あっぷ</a:t>
            </a:r>
            <a:r>
              <a:rPr lang="ja-JP" altLang="en-US" sz="1200" dirty="0" smtClean="0">
                <a:solidFill>
                  <a:prstClr val="black"/>
                </a:solidFill>
                <a:latin typeface="Calibri"/>
                <a:ea typeface="ＭＳ Ｐゴシック"/>
              </a:rPr>
              <a:t>事業（筋力向上トレーニングと運動習慣習得）</a:t>
            </a:r>
            <a:endParaRPr lang="en-US" altLang="ja-JP" sz="1200" dirty="0" smtClean="0">
              <a:solidFill>
                <a:prstClr val="black"/>
              </a:solidFill>
              <a:latin typeface="Calibri"/>
              <a:ea typeface="ＭＳ Ｐゴシック"/>
            </a:endParaRPr>
          </a:p>
          <a:p>
            <a:pPr algn="l" defTabSz="913575" fontAlgn="auto">
              <a:spcBef>
                <a:spcPts val="0"/>
              </a:spcBef>
              <a:spcAft>
                <a:spcPts val="0"/>
              </a:spcAft>
            </a:pPr>
            <a:r>
              <a:rPr lang="ja-JP" altLang="en-US" sz="1200" dirty="0">
                <a:solidFill>
                  <a:prstClr val="black"/>
                </a:solidFill>
                <a:latin typeface="Calibri"/>
                <a:ea typeface="ＭＳ Ｐゴシック"/>
              </a:rPr>
              <a:t>　</a:t>
            </a:r>
            <a:r>
              <a:rPr lang="ja-JP" altLang="en-US" sz="1200" dirty="0" smtClean="0">
                <a:solidFill>
                  <a:prstClr val="black"/>
                </a:solidFill>
                <a:latin typeface="Calibri"/>
                <a:ea typeface="ＭＳ Ｐゴシック"/>
              </a:rPr>
              <a:t>　・ふれあい広場（体操、レクリェーション、交流会を実施）　</a:t>
            </a:r>
            <a:endParaRPr lang="ja-JP" altLang="en-US" sz="1200" dirty="0">
              <a:solidFill>
                <a:prstClr val="black"/>
              </a:solidFill>
              <a:latin typeface="Calibri"/>
              <a:ea typeface="ＭＳ Ｐゴシック"/>
            </a:endParaRPr>
          </a:p>
        </p:txBody>
      </p:sp>
      <p:cxnSp>
        <p:nvCxnSpPr>
          <p:cNvPr id="3" name="直線矢印コネクタ 2"/>
          <p:cNvCxnSpPr/>
          <p:nvPr/>
        </p:nvCxnSpPr>
        <p:spPr>
          <a:xfrm flipH="1">
            <a:off x="3645590" y="2281930"/>
            <a:ext cx="4551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正方形/長方形 22"/>
          <p:cNvSpPr/>
          <p:nvPr/>
        </p:nvSpPr>
        <p:spPr>
          <a:xfrm>
            <a:off x="4024685" y="2170890"/>
            <a:ext cx="758429" cy="22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r>
              <a:rPr lang="ja-JP" altLang="en-US" sz="1100" dirty="0" smtClean="0">
                <a:solidFill>
                  <a:prstClr val="black"/>
                </a:solidFill>
              </a:rPr>
              <a:t>北杜市</a:t>
            </a:r>
            <a:endParaRPr lang="ja-JP" altLang="en-US" sz="1100" dirty="0">
              <a:solidFill>
                <a:prstClr val="black"/>
              </a:solidFill>
            </a:endParaRPr>
          </a:p>
        </p:txBody>
      </p:sp>
      <p:sp>
        <p:nvSpPr>
          <p:cNvPr id="27" name="正方形/長方形 26"/>
          <p:cNvSpPr/>
          <p:nvPr/>
        </p:nvSpPr>
        <p:spPr>
          <a:xfrm>
            <a:off x="3645592" y="2740180"/>
            <a:ext cx="758429" cy="22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r>
              <a:rPr lang="ja-JP" altLang="en-US" sz="1100" dirty="0">
                <a:solidFill>
                  <a:prstClr val="black">
                    <a:lumMod val="50000"/>
                    <a:lumOff val="50000"/>
                  </a:prstClr>
                </a:solidFill>
              </a:rPr>
              <a:t>山梨県</a:t>
            </a:r>
          </a:p>
        </p:txBody>
      </p:sp>
      <p:sp>
        <p:nvSpPr>
          <p:cNvPr id="29"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34</a:t>
            </a:r>
            <a:endParaRPr lang="ja-JP" altLang="en-US" sz="1800" b="1" dirty="0">
              <a:solidFill>
                <a:prstClr val="black"/>
              </a:solidFill>
              <a:latin typeface="+mn-ea"/>
            </a:endParaRPr>
          </a:p>
        </p:txBody>
      </p:sp>
    </p:spTree>
    <p:extLst>
      <p:ext uri="{BB962C8B-B14F-4D97-AF65-F5344CB8AC3E}">
        <p14:creationId xmlns:p14="http://schemas.microsoft.com/office/powerpoint/2010/main" val="2908859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7905"/>
            <a:ext cx="9906000" cy="458767"/>
          </a:xfrm>
        </p:spPr>
        <p:txBody>
          <a:bodyPr>
            <a:normAutofit/>
          </a:bodyPr>
          <a:lstStyle/>
          <a:p>
            <a:r>
              <a:rPr kumimoji="1" lang="ja-JP" altLang="en-US" sz="2000" dirty="0" smtClean="0"/>
              <a:t>介護予防・日常生活支援総合事業（大分県杵築市）</a:t>
            </a:r>
            <a:endParaRPr kumimoji="1" lang="ja-JP" altLang="en-US" sz="2000" dirty="0"/>
          </a:p>
        </p:txBody>
      </p:sp>
      <p:sp>
        <p:nvSpPr>
          <p:cNvPr id="3" name="サブタイトル 2"/>
          <p:cNvSpPr>
            <a:spLocks noGrp="1"/>
          </p:cNvSpPr>
          <p:nvPr>
            <p:ph type="subTitle" idx="1"/>
          </p:nvPr>
        </p:nvSpPr>
        <p:spPr>
          <a:xfrm>
            <a:off x="149530" y="404664"/>
            <a:ext cx="9673075" cy="1008112"/>
          </a:xfrm>
          <a:ln>
            <a:solidFill>
              <a:schemeClr val="accent1">
                <a:shade val="50000"/>
              </a:schemeClr>
            </a:solidFill>
          </a:ln>
        </p:spPr>
        <p:txBody>
          <a:bodyPr>
            <a:normAutofit lnSpcReduction="10000"/>
          </a:bodyPr>
          <a:lstStyle/>
          <a:p>
            <a:pPr algn="l"/>
            <a:r>
              <a:rPr lang="ja-JP" altLang="en-US" sz="1400" dirty="0" smtClean="0">
                <a:solidFill>
                  <a:schemeClr val="tx1"/>
                </a:solidFill>
              </a:rPr>
              <a:t>○　認定申請の相談時に、地域包括支援センター職員が面接しアセスメントを実施（必要があれば訪問）</a:t>
            </a:r>
            <a:endParaRPr lang="en-US" altLang="ja-JP" sz="1400" dirty="0" smtClean="0">
              <a:solidFill>
                <a:schemeClr val="tx1"/>
              </a:solidFill>
            </a:endParaRPr>
          </a:p>
          <a:p>
            <a:pPr algn="l"/>
            <a:r>
              <a:rPr kumimoji="1" lang="ja-JP" altLang="en-US" sz="1400" dirty="0" smtClean="0">
                <a:solidFill>
                  <a:schemeClr val="tx1"/>
                </a:solidFill>
              </a:rPr>
              <a:t>○　高齢者の状態、ニーズ、有効と思われるサービスなどを総合的に判断して、総合事業を紹介</a:t>
            </a:r>
            <a:endParaRPr kumimoji="1" lang="en-US" altLang="ja-JP" sz="1400" dirty="0" smtClean="0">
              <a:solidFill>
                <a:schemeClr val="tx1"/>
              </a:solidFill>
            </a:endParaRPr>
          </a:p>
          <a:p>
            <a:pPr algn="l"/>
            <a:r>
              <a:rPr lang="ja-JP" altLang="en-US" sz="1400" dirty="0" smtClean="0">
                <a:solidFill>
                  <a:schemeClr val="tx1"/>
                </a:solidFill>
              </a:rPr>
              <a:t>○　高齢者の選択により総合事業のサービスを利用して、認定申請に至らず過ごしている高齢者が多数</a:t>
            </a:r>
            <a:endParaRPr lang="en-US" altLang="ja-JP" sz="1400" dirty="0" smtClean="0">
              <a:solidFill>
                <a:schemeClr val="tx1"/>
              </a:solidFill>
            </a:endParaRPr>
          </a:p>
          <a:p>
            <a:pPr algn="l"/>
            <a:r>
              <a:rPr kumimoji="1" lang="ja-JP" altLang="en-US" sz="1400" dirty="0" smtClean="0">
                <a:solidFill>
                  <a:schemeClr val="tx1"/>
                </a:solidFill>
              </a:rPr>
              <a:t>○　多様な通いの場づくり等を通じた介護予防活動の推進により、要介護・要支援状態から改善するケースもある</a:t>
            </a:r>
            <a:endParaRPr kumimoji="1" lang="en-US" altLang="ja-JP" sz="1400" dirty="0" smtClean="0">
              <a:solidFill>
                <a:schemeClr val="tx1"/>
              </a:solidFill>
            </a:endParaRPr>
          </a:p>
        </p:txBody>
      </p:sp>
      <p:sp>
        <p:nvSpPr>
          <p:cNvPr id="4" name="角丸四角形 3"/>
          <p:cNvSpPr/>
          <p:nvPr/>
        </p:nvSpPr>
        <p:spPr>
          <a:xfrm>
            <a:off x="26" y="1484784"/>
            <a:ext cx="4986020" cy="223224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l" defTabSz="913575" fontAlgn="auto">
              <a:spcBef>
                <a:spcPts val="0"/>
              </a:spcBef>
              <a:spcAft>
                <a:spcPts val="0"/>
              </a:spcAft>
            </a:pPr>
            <a:r>
              <a:rPr lang="en-US" altLang="ja-JP" b="1" dirty="0" smtClean="0">
                <a:solidFill>
                  <a:srgbClr val="0070C0"/>
                </a:solidFill>
              </a:rPr>
              <a:t>【</a:t>
            </a:r>
            <a:r>
              <a:rPr lang="ja-JP" altLang="en-US" b="1" dirty="0" smtClean="0">
                <a:solidFill>
                  <a:srgbClr val="0070C0"/>
                </a:solidFill>
              </a:rPr>
              <a:t>杵築市の概要</a:t>
            </a:r>
            <a:r>
              <a:rPr lang="en-US" altLang="ja-JP" b="1" dirty="0" smtClean="0">
                <a:solidFill>
                  <a:srgbClr val="0070C0"/>
                </a:solidFill>
              </a:rPr>
              <a:t>】</a:t>
            </a:r>
            <a:r>
              <a:rPr lang="ja-JP" altLang="en-US" b="1" dirty="0" smtClean="0">
                <a:solidFill>
                  <a:srgbClr val="4F81BD"/>
                </a:solidFill>
              </a:rPr>
              <a:t>　</a:t>
            </a:r>
            <a:r>
              <a:rPr lang="ja-JP" altLang="en-US" sz="1600" dirty="0" smtClean="0">
                <a:solidFill>
                  <a:prstClr val="black"/>
                </a:solidFill>
                <a:latin typeface="ＭＳ Ｐゴシック"/>
              </a:rPr>
              <a:t>平成</a:t>
            </a:r>
            <a:r>
              <a:rPr lang="en-US" altLang="ja-JP" sz="1600" dirty="0" smtClean="0">
                <a:solidFill>
                  <a:prstClr val="black"/>
                </a:solidFill>
                <a:latin typeface="ＭＳ Ｐゴシック"/>
              </a:rPr>
              <a:t>25</a:t>
            </a:r>
            <a:r>
              <a:rPr lang="ja-JP" altLang="en-US" sz="1600" dirty="0" smtClean="0">
                <a:solidFill>
                  <a:prstClr val="black"/>
                </a:solidFill>
                <a:latin typeface="ＭＳ Ｐゴシック"/>
              </a:rPr>
              <a:t>年</a:t>
            </a:r>
            <a:r>
              <a:rPr lang="en-US" altLang="ja-JP" sz="1600" dirty="0" smtClean="0">
                <a:solidFill>
                  <a:prstClr val="black"/>
                </a:solidFill>
                <a:latin typeface="ＭＳ Ｐゴシック"/>
              </a:rPr>
              <a:t>9</a:t>
            </a:r>
            <a:r>
              <a:rPr lang="ja-JP" altLang="en-US" sz="1600" dirty="0" smtClean="0">
                <a:solidFill>
                  <a:prstClr val="black"/>
                </a:solidFill>
                <a:latin typeface="ＭＳ Ｐゴシック"/>
              </a:rPr>
              <a:t>月末現在</a:t>
            </a:r>
            <a:endParaRPr lang="en-US" altLang="ja-JP" sz="1600" dirty="0" smtClean="0">
              <a:solidFill>
                <a:prstClr val="black"/>
              </a:solidFill>
              <a:latin typeface="ＭＳ Ｐゴシック"/>
            </a:endParaRPr>
          </a:p>
          <a:p>
            <a:pPr algn="l" defTabSz="913575" fontAlgn="auto">
              <a:spcBef>
                <a:spcPts val="0"/>
              </a:spcBef>
              <a:spcAft>
                <a:spcPts val="0"/>
              </a:spcAft>
            </a:pPr>
            <a:endParaRPr lang="en-US" altLang="ja-JP" dirty="0" smtClean="0">
              <a:solidFill>
                <a:prstClr val="black"/>
              </a:solidFill>
              <a:latin typeface="ＭＳ Ｐゴシック"/>
            </a:endParaRPr>
          </a:p>
          <a:p>
            <a:pPr algn="l" defTabSz="913575" fontAlgn="auto">
              <a:spcBef>
                <a:spcPts val="0"/>
              </a:spcBef>
              <a:spcAft>
                <a:spcPts val="0"/>
              </a:spcAft>
            </a:pPr>
            <a:r>
              <a:rPr lang="ja-JP" altLang="en-US" sz="1400" dirty="0" smtClean="0">
                <a:solidFill>
                  <a:prstClr val="black"/>
                </a:solidFill>
              </a:rPr>
              <a:t>　■地域包括支援センター　</a:t>
            </a:r>
            <a:endParaRPr lang="en-US" altLang="ja-JP" sz="1400" dirty="0" smtClean="0">
              <a:solidFill>
                <a:prstClr val="black"/>
              </a:solidFill>
            </a:endParaRPr>
          </a:p>
          <a:p>
            <a:pPr algn="l" defTabSz="913575" fontAlgn="auto">
              <a:spcBef>
                <a:spcPts val="0"/>
              </a:spcBef>
              <a:spcAft>
                <a:spcPts val="0"/>
              </a:spcAft>
            </a:pPr>
            <a:r>
              <a:rPr lang="ja-JP" altLang="en-US" sz="1200" dirty="0">
                <a:solidFill>
                  <a:prstClr val="black"/>
                </a:solidFill>
              </a:rPr>
              <a:t>　</a:t>
            </a:r>
            <a:r>
              <a:rPr lang="ja-JP" altLang="en-US" sz="1200" dirty="0" smtClean="0">
                <a:solidFill>
                  <a:prstClr val="black"/>
                </a:solidFill>
              </a:rPr>
              <a:t>　　　　　直営　　　　　　　</a:t>
            </a:r>
            <a:r>
              <a:rPr lang="en-US" altLang="ja-JP" sz="1200" dirty="0" smtClean="0">
                <a:solidFill>
                  <a:prstClr val="black"/>
                </a:solidFill>
              </a:rPr>
              <a:t> </a:t>
            </a:r>
            <a:r>
              <a:rPr lang="ja-JP" altLang="en-US" sz="1200" dirty="0" smtClean="0">
                <a:solidFill>
                  <a:prstClr val="black"/>
                </a:solidFill>
              </a:rPr>
              <a:t>１カ所</a:t>
            </a:r>
            <a:endParaRPr lang="en-US" altLang="ja-JP" sz="1200" dirty="0" smtClean="0">
              <a:solidFill>
                <a:prstClr val="black"/>
              </a:solidFill>
            </a:endParaRPr>
          </a:p>
          <a:p>
            <a:pPr algn="l" defTabSz="913575" fontAlgn="auto">
              <a:spcBef>
                <a:spcPts val="0"/>
              </a:spcBef>
              <a:spcAft>
                <a:spcPts val="0"/>
              </a:spcAft>
            </a:pPr>
            <a:r>
              <a:rPr lang="ja-JP" altLang="en-US" sz="1200" dirty="0">
                <a:solidFill>
                  <a:prstClr val="black"/>
                </a:solidFill>
              </a:rPr>
              <a:t>　</a:t>
            </a:r>
            <a:r>
              <a:rPr lang="ja-JP" altLang="en-US" sz="1200" dirty="0" smtClean="0">
                <a:solidFill>
                  <a:prstClr val="black"/>
                </a:solidFill>
              </a:rPr>
              <a:t>　　　　　サブセンター　　１カ所</a:t>
            </a:r>
            <a:endParaRPr lang="en-US" altLang="ja-JP" sz="1200" dirty="0" smtClean="0">
              <a:solidFill>
                <a:prstClr val="black"/>
              </a:solidFill>
            </a:endParaRPr>
          </a:p>
          <a:p>
            <a:pPr algn="l" defTabSz="913575" fontAlgn="auto">
              <a:spcBef>
                <a:spcPts val="0"/>
              </a:spcBef>
              <a:spcAft>
                <a:spcPts val="0"/>
              </a:spcAft>
            </a:pPr>
            <a:r>
              <a:rPr lang="ja-JP" altLang="en-US" sz="1400" dirty="0" smtClean="0">
                <a:solidFill>
                  <a:prstClr val="black"/>
                </a:solidFill>
              </a:rPr>
              <a:t>　■人　　　    口　　　３１</a:t>
            </a:r>
            <a:r>
              <a:rPr lang="en-US" altLang="ja-JP" sz="1400" dirty="0" smtClean="0">
                <a:solidFill>
                  <a:prstClr val="black"/>
                </a:solidFill>
              </a:rPr>
              <a:t>,</a:t>
            </a:r>
            <a:r>
              <a:rPr lang="ja-JP" altLang="en-US" sz="1400" dirty="0" smtClean="0">
                <a:solidFill>
                  <a:prstClr val="black"/>
                </a:solidFill>
              </a:rPr>
              <a:t>２２４人</a:t>
            </a:r>
            <a:endParaRPr lang="en-US" altLang="ja-JP" sz="1400" dirty="0" smtClean="0">
              <a:solidFill>
                <a:prstClr val="black"/>
              </a:solidFill>
            </a:endParaRPr>
          </a:p>
          <a:p>
            <a:pPr algn="l" defTabSz="913575" fontAlgn="auto">
              <a:spcBef>
                <a:spcPts val="0"/>
              </a:spcBef>
              <a:spcAft>
                <a:spcPts val="0"/>
              </a:spcAft>
            </a:pPr>
            <a:r>
              <a:rPr lang="ja-JP" altLang="en-US" sz="1400" dirty="0" smtClean="0">
                <a:solidFill>
                  <a:prstClr val="black"/>
                </a:solidFill>
              </a:rPr>
              <a:t>　■世 　帯　  数　　　１３</a:t>
            </a:r>
            <a:r>
              <a:rPr lang="en-US" altLang="ja-JP" sz="1400" dirty="0" smtClean="0">
                <a:solidFill>
                  <a:prstClr val="black"/>
                </a:solidFill>
              </a:rPr>
              <a:t>,</a:t>
            </a:r>
            <a:r>
              <a:rPr lang="ja-JP" altLang="en-US" sz="1400" dirty="0" smtClean="0">
                <a:solidFill>
                  <a:prstClr val="black"/>
                </a:solidFill>
              </a:rPr>
              <a:t>４２９人</a:t>
            </a:r>
            <a:endParaRPr lang="en-US" altLang="ja-JP" sz="1400" dirty="0" smtClean="0">
              <a:solidFill>
                <a:prstClr val="black"/>
              </a:solidFill>
            </a:endParaRPr>
          </a:p>
          <a:p>
            <a:pPr algn="l" defTabSz="913575" fontAlgn="auto">
              <a:spcBef>
                <a:spcPts val="0"/>
              </a:spcBef>
              <a:spcAft>
                <a:spcPts val="0"/>
              </a:spcAft>
            </a:pPr>
            <a:r>
              <a:rPr lang="ja-JP" altLang="en-US" sz="1400" dirty="0" smtClean="0">
                <a:solidFill>
                  <a:prstClr val="black"/>
                </a:solidFill>
              </a:rPr>
              <a:t>　■高齢者人口　　　１０</a:t>
            </a:r>
            <a:r>
              <a:rPr lang="en-US" altLang="ja-JP" sz="1400" dirty="0" smtClean="0">
                <a:solidFill>
                  <a:prstClr val="black"/>
                </a:solidFill>
              </a:rPr>
              <a:t>,</a:t>
            </a:r>
            <a:r>
              <a:rPr lang="ja-JP" altLang="en-US" sz="1400" dirty="0" smtClean="0">
                <a:solidFill>
                  <a:prstClr val="black"/>
                </a:solidFill>
              </a:rPr>
              <a:t>２５６人</a:t>
            </a:r>
            <a:endParaRPr lang="en-US" altLang="ja-JP" sz="1400" dirty="0" smtClean="0">
              <a:solidFill>
                <a:prstClr val="black"/>
              </a:solidFill>
            </a:endParaRPr>
          </a:p>
          <a:p>
            <a:pPr algn="l" defTabSz="913575" fontAlgn="auto">
              <a:spcBef>
                <a:spcPts val="0"/>
              </a:spcBef>
              <a:spcAft>
                <a:spcPts val="0"/>
              </a:spcAft>
            </a:pPr>
            <a:r>
              <a:rPr lang="ja-JP" altLang="en-US" sz="1400" dirty="0" smtClean="0">
                <a:solidFill>
                  <a:prstClr val="black"/>
                </a:solidFill>
              </a:rPr>
              <a:t>　■高  齢 化 率　　　　３２．９％</a:t>
            </a:r>
            <a:endParaRPr lang="en-US" altLang="ja-JP" sz="1400" dirty="0" smtClean="0">
              <a:solidFill>
                <a:prstClr val="black"/>
              </a:solidFill>
            </a:endParaRPr>
          </a:p>
          <a:p>
            <a:pPr algn="l" defTabSz="913575" fontAlgn="auto">
              <a:spcBef>
                <a:spcPts val="0"/>
              </a:spcBef>
              <a:spcAft>
                <a:spcPts val="0"/>
              </a:spcAft>
            </a:pPr>
            <a:endParaRPr lang="en-US" altLang="ja-JP" sz="1400" dirty="0" smtClean="0">
              <a:solidFill>
                <a:prstClr val="black"/>
              </a:solidFill>
            </a:endParaRPr>
          </a:p>
        </p:txBody>
      </p:sp>
      <p:sp>
        <p:nvSpPr>
          <p:cNvPr id="6" name="角丸四角形 5"/>
          <p:cNvSpPr/>
          <p:nvPr/>
        </p:nvSpPr>
        <p:spPr>
          <a:xfrm>
            <a:off x="26" y="3717032"/>
            <a:ext cx="4986020" cy="314096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l" defTabSz="913575" fontAlgn="auto">
              <a:spcBef>
                <a:spcPts val="0"/>
              </a:spcBef>
              <a:spcAft>
                <a:spcPts val="0"/>
              </a:spcAft>
            </a:pPr>
            <a:r>
              <a:rPr lang="en-US" altLang="ja-JP" b="1" dirty="0" smtClean="0">
                <a:solidFill>
                  <a:srgbClr val="0070C0"/>
                </a:solidFill>
              </a:rPr>
              <a:t>【</a:t>
            </a:r>
            <a:r>
              <a:rPr lang="ja-JP" altLang="en-US" b="1" dirty="0">
                <a:solidFill>
                  <a:srgbClr val="0070C0"/>
                </a:solidFill>
              </a:rPr>
              <a:t>これまで</a:t>
            </a:r>
            <a:r>
              <a:rPr lang="ja-JP" altLang="en-US" b="1" dirty="0" smtClean="0">
                <a:solidFill>
                  <a:srgbClr val="0070C0"/>
                </a:solidFill>
              </a:rPr>
              <a:t>の取組等</a:t>
            </a:r>
            <a:r>
              <a:rPr lang="en-US" altLang="ja-JP" b="1" dirty="0" smtClean="0">
                <a:solidFill>
                  <a:srgbClr val="0070C0"/>
                </a:solidFill>
              </a:rPr>
              <a:t>】</a:t>
            </a:r>
          </a:p>
          <a:p>
            <a:pPr algn="l" defTabSz="913575" fontAlgn="auto">
              <a:spcBef>
                <a:spcPts val="0"/>
              </a:spcBef>
              <a:spcAft>
                <a:spcPts val="0"/>
              </a:spcAft>
            </a:pPr>
            <a:r>
              <a:rPr lang="ja-JP" altLang="en-US" sz="1200" dirty="0" smtClean="0">
                <a:solidFill>
                  <a:prstClr val="black"/>
                </a:solidFill>
              </a:rPr>
              <a:t>・杵築市の要介護認定率は、平成</a:t>
            </a:r>
            <a:r>
              <a:rPr lang="en-US" altLang="ja-JP" sz="1200" dirty="0" smtClean="0">
                <a:solidFill>
                  <a:prstClr val="black"/>
                </a:solidFill>
              </a:rPr>
              <a:t>18</a:t>
            </a:r>
            <a:r>
              <a:rPr lang="ja-JP" altLang="en-US" sz="1200" dirty="0" smtClean="0">
                <a:solidFill>
                  <a:prstClr val="black"/>
                </a:solidFill>
              </a:rPr>
              <a:t>年で</a:t>
            </a:r>
            <a:r>
              <a:rPr lang="en-US" altLang="ja-JP" sz="1200" dirty="0" smtClean="0">
                <a:solidFill>
                  <a:prstClr val="black"/>
                </a:solidFill>
              </a:rPr>
              <a:t>24.8</a:t>
            </a:r>
            <a:r>
              <a:rPr lang="ja-JP" altLang="en-US" sz="1200" dirty="0" smtClean="0">
                <a:solidFill>
                  <a:prstClr val="black"/>
                </a:solidFill>
              </a:rPr>
              <a:t>％と高く、全国平均   </a:t>
            </a:r>
            <a:r>
              <a:rPr lang="en-US" altLang="ja-JP" sz="1200" dirty="0" smtClean="0">
                <a:solidFill>
                  <a:prstClr val="black"/>
                </a:solidFill>
              </a:rPr>
              <a:t> </a:t>
            </a:r>
          </a:p>
          <a:p>
            <a:pPr algn="l" defTabSz="913575" fontAlgn="auto">
              <a:spcBef>
                <a:spcPts val="0"/>
              </a:spcBef>
              <a:spcAft>
                <a:spcPts val="0"/>
              </a:spcAft>
            </a:pPr>
            <a:r>
              <a:rPr lang="ja-JP" altLang="en-US" sz="1200" dirty="0" smtClean="0">
                <a:solidFill>
                  <a:prstClr val="black"/>
                </a:solidFill>
              </a:rPr>
              <a:t>　の</a:t>
            </a:r>
            <a:r>
              <a:rPr lang="en-US" altLang="ja-JP" sz="1200" dirty="0" smtClean="0">
                <a:solidFill>
                  <a:prstClr val="black"/>
                </a:solidFill>
              </a:rPr>
              <a:t>16.7</a:t>
            </a:r>
            <a:r>
              <a:rPr lang="ja-JP" altLang="en-US" sz="1200" dirty="0" smtClean="0">
                <a:solidFill>
                  <a:prstClr val="black"/>
                </a:solidFill>
              </a:rPr>
              <a:t>％や大分県平均の</a:t>
            </a:r>
            <a:r>
              <a:rPr lang="en-US" altLang="ja-JP" sz="1200" dirty="0" smtClean="0">
                <a:solidFill>
                  <a:prstClr val="black"/>
                </a:solidFill>
              </a:rPr>
              <a:t>19.3</a:t>
            </a:r>
            <a:r>
              <a:rPr lang="ja-JP" altLang="en-US" sz="1200" dirty="0" smtClean="0">
                <a:solidFill>
                  <a:prstClr val="black"/>
                </a:solidFill>
              </a:rPr>
              <a:t>％と比較しても突出していた。</a:t>
            </a:r>
            <a:endParaRPr lang="en-US" altLang="ja-JP" sz="1200" dirty="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・地域包括支援センターが創設され、ケアマネジメント支援と介護</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予防を強化するにあたり、関係者の意識改革やアセスメント能　</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力向上などの人材育成を行い、介護保険制度の理念である自</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　立支援の考え方を徹底して追求</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・地域ケア会議で、要支援の新規・更新申請者や住宅改修・福祉</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用具の利用者等に対する支援のあり方を、保険者</a:t>
            </a:r>
            <a:r>
              <a:rPr lang="ja-JP" altLang="en-US" sz="1200" dirty="0">
                <a:solidFill>
                  <a:prstClr val="black"/>
                </a:solidFill>
                <a:latin typeface="ＭＳ Ｐゴシック"/>
              </a:rPr>
              <a:t>、</a:t>
            </a:r>
            <a:r>
              <a:rPr lang="ja-JP" altLang="en-US" sz="1200" dirty="0" smtClean="0">
                <a:solidFill>
                  <a:prstClr val="black"/>
                </a:solidFill>
                <a:latin typeface="ＭＳ Ｐゴシック"/>
              </a:rPr>
              <a:t>地域包括</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支援センター、ケアマネジャー及び保健・医療等の多職種が一</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体と</a:t>
            </a:r>
            <a:r>
              <a:rPr lang="en-US" altLang="ja-JP" sz="1200" dirty="0" smtClean="0">
                <a:solidFill>
                  <a:prstClr val="black"/>
                </a:solidFill>
                <a:latin typeface="ＭＳ Ｐゴシック"/>
              </a:rPr>
              <a:t> </a:t>
            </a:r>
            <a:r>
              <a:rPr lang="ja-JP" altLang="en-US" sz="1200" dirty="0" smtClean="0">
                <a:solidFill>
                  <a:prstClr val="black"/>
                </a:solidFill>
                <a:latin typeface="ＭＳ Ｐゴシック"/>
              </a:rPr>
              <a:t>なって検討し、自立支援に資するケアマネジメントを</a:t>
            </a:r>
            <a:r>
              <a:rPr lang="ja-JP" altLang="en-US" sz="1200" dirty="0">
                <a:solidFill>
                  <a:prstClr val="black"/>
                </a:solidFill>
                <a:latin typeface="ＭＳ Ｐゴシック"/>
              </a:rPr>
              <a:t>推進</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・個別ケースの検討から地域課題を発見し、ニーズ量を把握した</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上で、</a:t>
            </a:r>
            <a:r>
              <a:rPr lang="ja-JP" altLang="en-US" sz="1200" dirty="0">
                <a:solidFill>
                  <a:prstClr val="black"/>
                </a:solidFill>
                <a:latin typeface="ＭＳ Ｐゴシック"/>
              </a:rPr>
              <a:t>例え</a:t>
            </a:r>
            <a:r>
              <a:rPr lang="ja-JP" altLang="en-US" sz="1200" dirty="0" smtClean="0">
                <a:solidFill>
                  <a:prstClr val="black"/>
                </a:solidFill>
                <a:latin typeface="ＭＳ Ｐゴシック"/>
              </a:rPr>
              <a:t>ば要支援から改善した高齢者の受け皿づくりや生活</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　支援の整備など、必要とされる社会資源の整備につなげる。</a:t>
            </a:r>
            <a:endParaRPr lang="en-US" altLang="ja-JP" sz="1200" dirty="0" smtClean="0">
              <a:solidFill>
                <a:prstClr val="black"/>
              </a:solidFill>
              <a:latin typeface="ＭＳ Ｐゴシック"/>
            </a:endParaRPr>
          </a:p>
        </p:txBody>
      </p:sp>
      <p:pic>
        <p:nvPicPr>
          <p:cNvPr id="7" name="Picture 2"/>
          <p:cNvPicPr>
            <a:picLocks noChangeAspect="1" noChangeArrowheads="1"/>
          </p:cNvPicPr>
          <p:nvPr/>
        </p:nvPicPr>
        <p:blipFill>
          <a:blip r:embed="rId2"/>
          <a:srcRect/>
          <a:stretch>
            <a:fillRect/>
          </a:stretch>
        </p:blipFill>
        <p:spPr bwMode="auto">
          <a:xfrm>
            <a:off x="4986050" y="1484784"/>
            <a:ext cx="4982441" cy="2346156"/>
          </a:xfrm>
          <a:prstGeom prst="rect">
            <a:avLst/>
          </a:prstGeom>
          <a:noFill/>
          <a:ln w="9525">
            <a:noFill/>
            <a:miter lim="800000"/>
            <a:headEnd/>
            <a:tailEnd/>
          </a:ln>
          <a:effectLst/>
        </p:spPr>
      </p:pic>
      <p:sp>
        <p:nvSpPr>
          <p:cNvPr id="8" name="角丸四角形 7"/>
          <p:cNvSpPr/>
          <p:nvPr/>
        </p:nvSpPr>
        <p:spPr>
          <a:xfrm>
            <a:off x="4986038" y="3830940"/>
            <a:ext cx="4919980" cy="30270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l" defTabSz="913575" fontAlgn="auto">
              <a:spcBef>
                <a:spcPts val="0"/>
              </a:spcBef>
              <a:spcAft>
                <a:spcPts val="0"/>
              </a:spcAft>
            </a:pPr>
            <a:r>
              <a:rPr lang="en-US" altLang="ja-JP" b="1" dirty="0" smtClean="0">
                <a:solidFill>
                  <a:srgbClr val="0070C0"/>
                </a:solidFill>
              </a:rPr>
              <a:t>【</a:t>
            </a:r>
            <a:r>
              <a:rPr lang="ja-JP" altLang="en-US" b="1" dirty="0">
                <a:solidFill>
                  <a:srgbClr val="0070C0"/>
                </a:solidFill>
              </a:rPr>
              <a:t>事業</a:t>
            </a:r>
            <a:r>
              <a:rPr lang="ja-JP" altLang="en-US" b="1" dirty="0" smtClean="0">
                <a:solidFill>
                  <a:srgbClr val="0070C0"/>
                </a:solidFill>
              </a:rPr>
              <a:t>の概要と効果</a:t>
            </a:r>
            <a:r>
              <a:rPr lang="en-US" altLang="ja-JP" b="1" dirty="0" smtClean="0">
                <a:solidFill>
                  <a:srgbClr val="0070C0"/>
                </a:solidFill>
              </a:rPr>
              <a:t>】</a:t>
            </a:r>
          </a:p>
          <a:p>
            <a:pPr algn="l" defTabSz="913575" fontAlgn="auto">
              <a:spcBef>
                <a:spcPts val="0"/>
              </a:spcBef>
              <a:spcAft>
                <a:spcPts val="0"/>
              </a:spcAft>
            </a:pPr>
            <a:r>
              <a:rPr lang="ja-JP" altLang="en-US" sz="1200" dirty="0" smtClean="0">
                <a:solidFill>
                  <a:prstClr val="black"/>
                </a:solidFill>
                <a:latin typeface="ＭＳ Ｐゴシック"/>
              </a:rPr>
              <a:t>・事業の予防サービス（訪問型・通所型）</a:t>
            </a:r>
            <a:r>
              <a:rPr lang="ja-JP" altLang="en-US" sz="1200" dirty="0">
                <a:solidFill>
                  <a:prstClr val="black"/>
                </a:solidFill>
                <a:latin typeface="ＭＳ Ｐゴシック"/>
              </a:rPr>
              <a:t>において</a:t>
            </a:r>
            <a:r>
              <a:rPr lang="ja-JP" altLang="en-US" sz="1200" dirty="0" smtClean="0">
                <a:solidFill>
                  <a:prstClr val="black"/>
                </a:solidFill>
                <a:latin typeface="ＭＳ Ｐゴシック"/>
              </a:rPr>
              <a:t>も介護予防給付の</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サービス事業所を活用。利用者の状態に合わせたケアマネジメント</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によって事業か給付か選択</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・事業における委託単価は給付より低めに設定。利用者は同じ事業　</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者を利用する場合であっても、事業を利用することにより自己負担</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額が軽減</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・介護予防拠点を中心に、認知症予防教室、運動教室、高齢者</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サロン、一般財源による生きがいデイサービスや公民館に</a:t>
            </a:r>
            <a:r>
              <a:rPr lang="ja-JP" altLang="en-US" sz="1200" dirty="0" err="1" smtClean="0">
                <a:solidFill>
                  <a:prstClr val="black"/>
                </a:solidFill>
                <a:latin typeface="ＭＳ Ｐゴシック"/>
              </a:rPr>
              <a:t>お</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けるサークル活動など、多様な通いの場を選択肢として設け、</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介護予防活動を推進</a:t>
            </a:r>
            <a:r>
              <a:rPr lang="ja-JP" altLang="en-US" sz="1200" dirty="0">
                <a:solidFill>
                  <a:prstClr val="black"/>
                </a:solidFill>
                <a:latin typeface="ＭＳ Ｐゴシック"/>
              </a:rPr>
              <a:t>　</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・上記の活動を支える人材として、介護予防ボランティアを育成</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smtClean="0">
                <a:solidFill>
                  <a:prstClr val="black"/>
                </a:solidFill>
                <a:latin typeface="ＭＳ Ｐゴシック"/>
              </a:rPr>
              <a:t>・地域での自立生活をめざして、３ヶ月ごとのモニタリングを徹底</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し、給付から事業へ、事業から住民</a:t>
            </a:r>
            <a:endParaRPr lang="en-US" altLang="ja-JP" sz="1200" dirty="0" smtClean="0">
              <a:solidFill>
                <a:prstClr val="black"/>
              </a:solidFill>
              <a:latin typeface="ＭＳ Ｐゴシック"/>
            </a:endParaRPr>
          </a:p>
          <a:p>
            <a:pPr algn="l" defTabSz="913575" fontAlgn="auto">
              <a:spcBef>
                <a:spcPts val="0"/>
              </a:spcBef>
              <a:spcAft>
                <a:spcPts val="0"/>
              </a:spcAft>
            </a:pPr>
            <a:r>
              <a:rPr lang="ja-JP" altLang="en-US" sz="1200" dirty="0">
                <a:solidFill>
                  <a:prstClr val="black"/>
                </a:solidFill>
                <a:latin typeface="ＭＳ Ｐゴシック"/>
              </a:rPr>
              <a:t>　</a:t>
            </a:r>
            <a:r>
              <a:rPr lang="ja-JP" altLang="en-US" sz="1200" dirty="0" smtClean="0">
                <a:solidFill>
                  <a:prstClr val="black"/>
                </a:solidFill>
                <a:latin typeface="ＭＳ Ｐゴシック"/>
              </a:rPr>
              <a:t>主体の活動へと移行する人もいる</a:t>
            </a:r>
            <a:endParaRPr lang="en-US" altLang="ja-JP" sz="1200" dirty="0" smtClean="0">
              <a:solidFill>
                <a:prstClr val="black"/>
              </a:solidFill>
              <a:latin typeface="ＭＳ Ｐゴシック"/>
            </a:endParaRPr>
          </a:p>
        </p:txBody>
      </p:sp>
      <p:pic>
        <p:nvPicPr>
          <p:cNvPr id="10" name="Picture 6"/>
          <p:cNvPicPr>
            <a:picLocks noChangeAspect="1" noChangeArrowheads="1"/>
          </p:cNvPicPr>
          <p:nvPr/>
        </p:nvPicPr>
        <p:blipFill>
          <a:blip r:embed="rId3" cstate="print"/>
          <a:srcRect/>
          <a:stretch>
            <a:fillRect/>
          </a:stretch>
        </p:blipFill>
        <p:spPr bwMode="auto">
          <a:xfrm>
            <a:off x="7689341" y="5736945"/>
            <a:ext cx="1788199" cy="1066823"/>
          </a:xfrm>
          <a:prstGeom prst="rect">
            <a:avLst/>
          </a:prstGeom>
          <a:ln>
            <a:noFill/>
          </a:ln>
          <a:effectLst>
            <a:softEdge rad="112500"/>
          </a:effectLst>
        </p:spPr>
      </p:pic>
      <p:pic>
        <p:nvPicPr>
          <p:cNvPr id="1026" name="Picture 2" descr="ファイル:基礎自治体位置図 44210.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4814" y="1876527"/>
            <a:ext cx="1905647" cy="18890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2" name="直線矢印コネクタ 11"/>
          <p:cNvCxnSpPr/>
          <p:nvPr/>
        </p:nvCxnSpPr>
        <p:spPr>
          <a:xfrm flipH="1">
            <a:off x="4032671" y="2020962"/>
            <a:ext cx="288032"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4032706" y="1798665"/>
            <a:ext cx="758429" cy="22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r>
              <a:rPr lang="ja-JP" altLang="en-US" sz="1100" dirty="0">
                <a:solidFill>
                  <a:prstClr val="black"/>
                </a:solidFill>
              </a:rPr>
              <a:t>杵築市</a:t>
            </a:r>
          </a:p>
        </p:txBody>
      </p:sp>
      <p:sp>
        <p:nvSpPr>
          <p:cNvPr id="15" name="正方形/長方形 14"/>
          <p:cNvSpPr/>
          <p:nvPr/>
        </p:nvSpPr>
        <p:spPr>
          <a:xfrm>
            <a:off x="3653470" y="3141078"/>
            <a:ext cx="758429" cy="222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auto">
              <a:spcBef>
                <a:spcPts val="0"/>
              </a:spcBef>
              <a:spcAft>
                <a:spcPts val="0"/>
              </a:spcAft>
            </a:pPr>
            <a:r>
              <a:rPr lang="ja-JP" altLang="en-US" sz="1100" dirty="0" smtClean="0">
                <a:solidFill>
                  <a:prstClr val="black">
                    <a:lumMod val="65000"/>
                    <a:lumOff val="35000"/>
                  </a:prstClr>
                </a:solidFill>
              </a:rPr>
              <a:t>大分県</a:t>
            </a:r>
            <a:endParaRPr lang="ja-JP" altLang="en-US" sz="1100" dirty="0">
              <a:solidFill>
                <a:prstClr val="black">
                  <a:lumMod val="65000"/>
                  <a:lumOff val="35000"/>
                </a:prstClr>
              </a:solidFill>
            </a:endParaRPr>
          </a:p>
        </p:txBody>
      </p:sp>
      <p:sp>
        <p:nvSpPr>
          <p:cNvPr id="9" name="正方形/長方形 8"/>
          <p:cNvSpPr/>
          <p:nvPr/>
        </p:nvSpPr>
        <p:spPr>
          <a:xfrm>
            <a:off x="4953019" y="1469049"/>
            <a:ext cx="1441420" cy="307777"/>
          </a:xfrm>
          <a:prstGeom prst="rect">
            <a:avLst/>
          </a:prstGeom>
        </p:spPr>
        <p:txBody>
          <a:bodyPr wrap="none">
            <a:spAutoFit/>
          </a:bodyPr>
          <a:lstStyle/>
          <a:p>
            <a:pPr algn="l" defTabSz="913575" fontAlgn="auto">
              <a:spcBef>
                <a:spcPts val="0"/>
              </a:spcBef>
              <a:spcAft>
                <a:spcPts val="0"/>
              </a:spcAft>
            </a:pPr>
            <a:r>
              <a:rPr lang="en-US" altLang="ja-JP" sz="1400" b="1" dirty="0">
                <a:solidFill>
                  <a:srgbClr val="0070C0"/>
                </a:solidFill>
                <a:latin typeface="Calibri"/>
                <a:ea typeface="ＭＳ Ｐゴシック"/>
              </a:rPr>
              <a:t>【</a:t>
            </a:r>
            <a:r>
              <a:rPr lang="ja-JP" altLang="en-US" sz="1400" b="1" dirty="0">
                <a:solidFill>
                  <a:srgbClr val="0070C0"/>
                </a:solidFill>
                <a:latin typeface="Calibri"/>
                <a:ea typeface="ＭＳ Ｐゴシック"/>
              </a:rPr>
              <a:t>認定率の推移</a:t>
            </a:r>
            <a:r>
              <a:rPr lang="en-US" altLang="ja-JP" sz="1400" b="1" dirty="0">
                <a:solidFill>
                  <a:srgbClr val="0070C0"/>
                </a:solidFill>
                <a:latin typeface="Calibri"/>
                <a:ea typeface="ＭＳ Ｐゴシック"/>
              </a:rPr>
              <a:t>】</a:t>
            </a:r>
            <a:endParaRPr lang="en-US" altLang="ja-JP" sz="1400" b="1" dirty="0">
              <a:solidFill>
                <a:prstClr val="black"/>
              </a:solidFill>
              <a:latin typeface="Calibri"/>
              <a:ea typeface="ＭＳ Ｐゴシック"/>
            </a:endParaRPr>
          </a:p>
        </p:txBody>
      </p:sp>
      <p:sp>
        <p:nvSpPr>
          <p:cNvPr id="16"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35</a:t>
            </a:r>
            <a:endParaRPr lang="ja-JP" altLang="en-US" sz="1800" b="1" dirty="0">
              <a:solidFill>
                <a:prstClr val="black"/>
              </a:solidFill>
              <a:latin typeface="+mn-ea"/>
            </a:endParaRPr>
          </a:p>
        </p:txBody>
      </p:sp>
    </p:spTree>
    <p:extLst>
      <p:ext uri="{BB962C8B-B14F-4D97-AF65-F5344CB8AC3E}">
        <p14:creationId xmlns:p14="http://schemas.microsoft.com/office/powerpoint/2010/main" val="886766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39114" y="4628824"/>
            <a:ext cx="8853433" cy="276999"/>
          </a:xfrm>
          <a:prstGeom prst="rect">
            <a:avLst/>
          </a:prstGeom>
          <a:noFill/>
        </p:spPr>
        <p:txBody>
          <a:bodyPr wrap="square" rtlCol="0">
            <a:spAutoFit/>
          </a:bodyPr>
          <a:lstStyle/>
          <a:p>
            <a:pPr algn="r" fontAlgn="base">
              <a:spcBef>
                <a:spcPct val="0"/>
              </a:spcBef>
              <a:spcAft>
                <a:spcPct val="0"/>
              </a:spcAft>
            </a:pPr>
            <a:r>
              <a:rPr lang="ja-JP" altLang="en-US" sz="1200" dirty="0" smtClean="0">
                <a:solidFill>
                  <a:prstClr val="black"/>
                </a:solidFill>
                <a:latin typeface="Arial" charset="0"/>
              </a:rPr>
              <a:t>出典：社会保障人口問題研究所将来人口推計及び介護給付費実態調査（平成</a:t>
            </a:r>
            <a:r>
              <a:rPr lang="en-US" altLang="ja-JP" sz="1200" dirty="0" smtClean="0">
                <a:solidFill>
                  <a:prstClr val="black"/>
                </a:solidFill>
                <a:latin typeface="Arial" charset="0"/>
              </a:rPr>
              <a:t>24</a:t>
            </a:r>
            <a:r>
              <a:rPr lang="ja-JP" altLang="en-US" sz="1200" dirty="0" smtClean="0">
                <a:solidFill>
                  <a:prstClr val="black"/>
                </a:solidFill>
                <a:latin typeface="Arial" charset="0"/>
              </a:rPr>
              <a:t>年</a:t>
            </a:r>
            <a:r>
              <a:rPr lang="en-US" altLang="ja-JP" sz="1200" dirty="0" smtClean="0">
                <a:solidFill>
                  <a:prstClr val="black"/>
                </a:solidFill>
                <a:latin typeface="Arial" charset="0"/>
              </a:rPr>
              <a:t>11</a:t>
            </a:r>
            <a:r>
              <a:rPr lang="ja-JP" altLang="en-US" sz="1200" dirty="0" smtClean="0">
                <a:solidFill>
                  <a:prstClr val="black"/>
                </a:solidFill>
                <a:latin typeface="Arial" charset="0"/>
              </a:rPr>
              <a:t>月審査分）</a:t>
            </a:r>
            <a:endParaRPr lang="ja-JP" altLang="en-US" sz="1200" dirty="0">
              <a:solidFill>
                <a:prstClr val="black"/>
              </a:solidFill>
              <a:latin typeface="Arial" charset="0"/>
            </a:endParaRPr>
          </a:p>
        </p:txBody>
      </p:sp>
      <p:sp>
        <p:nvSpPr>
          <p:cNvPr id="10" name="タイトル 1"/>
          <p:cNvSpPr txBox="1">
            <a:spLocks/>
          </p:cNvSpPr>
          <p:nvPr/>
        </p:nvSpPr>
        <p:spPr>
          <a:xfrm>
            <a:off x="416520" y="0"/>
            <a:ext cx="8915400" cy="562074"/>
          </a:xfrm>
          <a:prstGeom prst="rect">
            <a:avLst/>
          </a:prstGeom>
        </p:spPr>
        <p:txBody>
          <a:bodyPr>
            <a:normAutofit/>
          </a:bodyPr>
          <a:lstStyle/>
          <a:p>
            <a:pPr algn="ctr">
              <a:spcBef>
                <a:spcPct val="0"/>
              </a:spcBef>
              <a:defRPr/>
            </a:pPr>
            <a:r>
              <a:rPr lang="ja-JP" altLang="en-US" sz="2800" dirty="0" smtClean="0">
                <a:solidFill>
                  <a:prstClr val="black"/>
                </a:solidFill>
                <a:latin typeface="ＤＦ特太ゴシック体" pitchFamily="49" charset="-128"/>
                <a:ea typeface="ＤＦ特太ゴシック体" pitchFamily="49" charset="-128"/>
              </a:rPr>
              <a:t>年齢階層別の要介護認定率（推計）</a:t>
            </a:r>
            <a:endParaRPr lang="ja-JP" altLang="en-US" sz="2800" dirty="0">
              <a:solidFill>
                <a:prstClr val="black"/>
              </a:solidFill>
              <a:latin typeface="ＤＦ特太ゴシック体" pitchFamily="49" charset="-128"/>
              <a:ea typeface="ＤＦ特太ゴシック体" pitchFamily="49" charset="-128"/>
            </a:endParaRPr>
          </a:p>
        </p:txBody>
      </p:sp>
      <p:sp>
        <p:nvSpPr>
          <p:cNvPr id="11" name="タイトル 3"/>
          <p:cNvSpPr txBox="1">
            <a:spLocks/>
          </p:cNvSpPr>
          <p:nvPr/>
        </p:nvSpPr>
        <p:spPr>
          <a:xfrm>
            <a:off x="254725" y="532116"/>
            <a:ext cx="9308995" cy="880659"/>
          </a:xfrm>
          <a:prstGeom prst="rect">
            <a:avLst/>
          </a:prstGeom>
          <a:ln w="19050">
            <a:solidFill>
              <a:schemeClr val="tx1"/>
            </a:solidFill>
          </a:ln>
        </p:spPr>
        <p:txBody>
          <a:bodyPr vert="horz" lIns="91440" tIns="45720" rIns="91440" bIns="45720" rtlCol="0" anchor="ctr">
            <a:noAutofit/>
          </a:bodyPr>
          <a:lstStyle/>
          <a:p>
            <a:pPr marL="180975" indent="-180975"/>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要介護</a:t>
            </a:r>
            <a:r>
              <a:rPr lang="ja-JP" altLang="ja-JP" sz="1400" dirty="0">
                <a:solidFill>
                  <a:prstClr val="black"/>
                </a:solidFill>
              </a:rPr>
              <a:t>（支援）認定率は、年齢とともに上昇し、８５歳～８９歳では約半数が認定を受けているが</a:t>
            </a:r>
            <a:r>
              <a:rPr lang="ja-JP" altLang="ja-JP" sz="1400" dirty="0" smtClean="0">
                <a:solidFill>
                  <a:prstClr val="black"/>
                </a:solidFill>
              </a:rPr>
              <a:t>、一号被</a:t>
            </a:r>
            <a:r>
              <a:rPr lang="ja-JP" altLang="ja-JP" sz="1400" dirty="0">
                <a:solidFill>
                  <a:prstClr val="black"/>
                </a:solidFill>
              </a:rPr>
              <a:t>保険者全体で認定を受けている率は、約１８％程度である。</a:t>
            </a:r>
          </a:p>
          <a:p>
            <a:pPr marL="180975" indent="-180975"/>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後期</a:t>
            </a:r>
            <a:r>
              <a:rPr lang="ja-JP" altLang="ja-JP" sz="1400" dirty="0">
                <a:solidFill>
                  <a:prstClr val="black"/>
                </a:solidFill>
              </a:rPr>
              <a:t>高齢者医療での受診率は９６．９％であるのに対し、７５歳以上の要介護（支援）認定率は３１％</a:t>
            </a:r>
            <a:r>
              <a:rPr lang="ja-JP" altLang="ja-JP" sz="1400" dirty="0" smtClean="0">
                <a:solidFill>
                  <a:prstClr val="black"/>
                </a:solidFill>
              </a:rPr>
              <a:t>と</a:t>
            </a:r>
            <a:r>
              <a:rPr lang="ja-JP" altLang="en-US" sz="1400" dirty="0">
                <a:solidFill>
                  <a:prstClr val="black"/>
                </a:solidFill>
              </a:rPr>
              <a:t>なって</a:t>
            </a:r>
            <a:r>
              <a:rPr lang="ja-JP" altLang="en-US" sz="1400" dirty="0" smtClean="0">
                <a:solidFill>
                  <a:prstClr val="black"/>
                </a:solidFill>
              </a:rPr>
              <a:t>いる。</a:t>
            </a:r>
            <a:endParaRPr lang="ja-JP" altLang="ja-JP" sz="1400" dirty="0">
              <a:solidFill>
                <a:prstClr val="black"/>
              </a:solidFill>
            </a:endParaRPr>
          </a:p>
        </p:txBody>
      </p:sp>
      <p:grpSp>
        <p:nvGrpSpPr>
          <p:cNvPr id="4" name="グループ化 3"/>
          <p:cNvGrpSpPr/>
          <p:nvPr/>
        </p:nvGrpSpPr>
        <p:grpSpPr>
          <a:xfrm>
            <a:off x="137090" y="1384888"/>
            <a:ext cx="9489509" cy="3368144"/>
            <a:chOff x="200472" y="1268760"/>
            <a:chExt cx="9489509" cy="3368144"/>
          </a:xfrm>
        </p:grpSpPr>
        <p:graphicFrame>
          <p:nvGraphicFramePr>
            <p:cNvPr id="13" name="グラフ 12"/>
            <p:cNvGraphicFramePr>
              <a:graphicFrameLocks/>
            </p:cNvGraphicFramePr>
            <p:nvPr>
              <p:extLst>
                <p:ext uri="{D42A27DB-BD31-4B8C-83A1-F6EECF244321}">
                  <p14:modId xmlns:p14="http://schemas.microsoft.com/office/powerpoint/2010/main" val="3691644251"/>
                </p:ext>
              </p:extLst>
            </p:nvPr>
          </p:nvGraphicFramePr>
          <p:xfrm>
            <a:off x="200472" y="1268760"/>
            <a:ext cx="9489509" cy="3368144"/>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直線コネクタ 13"/>
            <p:cNvCxnSpPr/>
            <p:nvPr/>
          </p:nvCxnSpPr>
          <p:spPr>
            <a:xfrm>
              <a:off x="675416" y="3700799"/>
              <a:ext cx="8873876"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表 11"/>
          <p:cNvGraphicFramePr>
            <a:graphicFrameLocks noGrp="1"/>
          </p:cNvGraphicFramePr>
          <p:nvPr>
            <p:extLst>
              <p:ext uri="{D42A27DB-BD31-4B8C-83A1-F6EECF244321}">
                <p14:modId xmlns:p14="http://schemas.microsoft.com/office/powerpoint/2010/main" val="3467002864"/>
              </p:ext>
            </p:extLst>
          </p:nvPr>
        </p:nvGraphicFramePr>
        <p:xfrm>
          <a:off x="1568642" y="5517232"/>
          <a:ext cx="6264696" cy="1013460"/>
        </p:xfrm>
        <a:graphic>
          <a:graphicData uri="http://schemas.openxmlformats.org/drawingml/2006/table">
            <a:tbl>
              <a:tblPr/>
              <a:tblGrid>
                <a:gridCol w="3341171"/>
                <a:gridCol w="2923525"/>
              </a:tblGrid>
              <a:tr h="252028">
                <a:tc>
                  <a:txBody>
                    <a:bodyPr/>
                    <a:lstStyle/>
                    <a:p>
                      <a:pPr algn="ctr" fontAlgn="ctr"/>
                      <a:r>
                        <a:rPr lang="ja-JP" altLang="en-US" sz="1600" b="0" i="0" u="none" strike="noStrike" dirty="0">
                          <a:solidFill>
                            <a:srgbClr val="000000"/>
                          </a:solidFill>
                          <a:latin typeface="+mn-ea"/>
                          <a:ea typeface="+mn-ea"/>
                        </a:rPr>
                        <a:t>協会（一般）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mn-ea"/>
                          <a:ea typeface="+mn-ea"/>
                        </a:rPr>
                        <a:t>84.8%</a:t>
                      </a:r>
                      <a:endParaRPr lang="en-US" altLang="ja-JP" sz="16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ctr" fontAlgn="ctr"/>
                      <a:r>
                        <a:rPr lang="ja-JP" altLang="en-US" sz="1600" b="0" i="0" u="none" strike="noStrike" dirty="0">
                          <a:solidFill>
                            <a:srgbClr val="000000"/>
                          </a:solidFill>
                          <a:latin typeface="+mn-ea"/>
                          <a:ea typeface="+mn-ea"/>
                        </a:rPr>
                        <a:t>組合健保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mn-ea"/>
                          <a:ea typeface="+mn-ea"/>
                        </a:rPr>
                        <a:t>85.0%</a:t>
                      </a:r>
                      <a:endParaRPr lang="en-US" altLang="ja-JP" sz="16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ctr" fontAlgn="ctr"/>
                      <a:r>
                        <a:rPr lang="ja-JP" altLang="en-US" sz="1600" b="0" i="0" u="none" strike="noStrike" dirty="0" smtClean="0">
                          <a:solidFill>
                            <a:srgbClr val="000000"/>
                          </a:solidFill>
                          <a:latin typeface="+mn-ea"/>
                          <a:ea typeface="+mn-ea"/>
                        </a:rPr>
                        <a:t>国民健康保険</a:t>
                      </a:r>
                      <a:endParaRPr lang="zh-CN" altLang="en-US" sz="1600" b="0" i="0" u="none" strike="noStrike" dirty="0">
                        <a:solidFill>
                          <a:srgbClr val="000000"/>
                        </a:solidFill>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028">
                <a:tc>
                  <a:txBody>
                    <a:bodyPr/>
                    <a:lstStyle/>
                    <a:p>
                      <a:pPr algn="ctr" fontAlgn="ctr"/>
                      <a:r>
                        <a:rPr lang="ja-JP" altLang="en-US" sz="1600" b="0" i="0" u="none" strike="noStrike">
                          <a:solidFill>
                            <a:srgbClr val="000000"/>
                          </a:solidFill>
                          <a:latin typeface="+mn-ea"/>
                          <a:ea typeface="+mn-ea"/>
                        </a:rPr>
                        <a:t>後期高齢者医療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mn-ea"/>
                          <a:ea typeface="+mn-ea"/>
                        </a:rPr>
                        <a:t>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テキスト ボックス 15"/>
          <p:cNvSpPr txBox="1"/>
          <p:nvPr/>
        </p:nvSpPr>
        <p:spPr>
          <a:xfrm>
            <a:off x="6681210" y="6557727"/>
            <a:ext cx="3045296" cy="276999"/>
          </a:xfrm>
          <a:prstGeom prst="rect">
            <a:avLst/>
          </a:prstGeom>
          <a:noFill/>
        </p:spPr>
        <p:txBody>
          <a:bodyPr wrap="square" rtlCol="0">
            <a:spAutoFit/>
          </a:bodyPr>
          <a:lstStyle/>
          <a:p>
            <a:r>
              <a:rPr lang="zh-TW" altLang="en-US" sz="1200" dirty="0" smtClean="0">
                <a:solidFill>
                  <a:prstClr val="black"/>
                </a:solidFill>
                <a:latin typeface="ＭＳ Ｐゴシック" pitchFamily="50" charset="-128"/>
                <a:ea typeface="ＭＳ Ｐゴシック" pitchFamily="50" charset="-128"/>
              </a:rPr>
              <a:t>（資料）平成２２年度　医療給付実態調査</a:t>
            </a:r>
            <a:endParaRPr lang="ja-JP" altLang="en-US" sz="1200" dirty="0">
              <a:solidFill>
                <a:prstClr val="black"/>
              </a:solidFill>
            </a:endParaRPr>
          </a:p>
        </p:txBody>
      </p:sp>
      <p:sp>
        <p:nvSpPr>
          <p:cNvPr id="17" name="テキスト ボックス 16"/>
          <p:cNvSpPr txBox="1"/>
          <p:nvPr/>
        </p:nvSpPr>
        <p:spPr>
          <a:xfrm>
            <a:off x="199281" y="4920284"/>
            <a:ext cx="9364414" cy="584775"/>
          </a:xfrm>
          <a:prstGeom prst="rect">
            <a:avLst/>
          </a:prstGeom>
          <a:noFill/>
        </p:spPr>
        <p:txBody>
          <a:bodyPr wrap="square" rtlCol="0">
            <a:spAutoFit/>
          </a:bodyPr>
          <a:lstStyle/>
          <a:p>
            <a:pPr marL="542925" indent="-542925"/>
            <a:r>
              <a:rPr lang="en-US" altLang="ja-JP" sz="1600" dirty="0" smtClean="0">
                <a:solidFill>
                  <a:prstClr val="black"/>
                </a:solidFill>
              </a:rPr>
              <a:t>【</a:t>
            </a:r>
            <a:r>
              <a:rPr lang="ja-JP" altLang="en-US" sz="1600" dirty="0" smtClean="0">
                <a:solidFill>
                  <a:prstClr val="black"/>
                </a:solidFill>
              </a:rPr>
              <a:t>参考</a:t>
            </a:r>
            <a:r>
              <a:rPr lang="en-US" altLang="ja-JP" sz="1600" dirty="0" smtClean="0">
                <a:solidFill>
                  <a:prstClr val="black"/>
                </a:solidFill>
              </a:rPr>
              <a:t>】</a:t>
            </a:r>
            <a:r>
              <a:rPr lang="ja-JP" altLang="en-US" sz="1600" dirty="0" smtClean="0">
                <a:solidFill>
                  <a:prstClr val="black"/>
                </a:solidFill>
              </a:rPr>
              <a:t>平成</a:t>
            </a:r>
            <a:r>
              <a:rPr lang="en-US" altLang="ja-JP" sz="1600" dirty="0" smtClean="0">
                <a:solidFill>
                  <a:prstClr val="black"/>
                </a:solidFill>
              </a:rPr>
              <a:t>22</a:t>
            </a:r>
            <a:r>
              <a:rPr lang="ja-JP" altLang="en-US" sz="1600" dirty="0" smtClean="0">
                <a:solidFill>
                  <a:prstClr val="black"/>
                </a:solidFill>
              </a:rPr>
              <a:t>年度１年度間において、入院、入院外又は歯科のいずれか１医療機関以上で診療を受けた者（合計）の割合</a:t>
            </a:r>
            <a:endParaRPr lang="ja-JP" altLang="en-US" sz="1600" dirty="0">
              <a:solidFill>
                <a:prstClr val="black"/>
              </a:solidFill>
            </a:endParaRPr>
          </a:p>
        </p:txBody>
      </p:sp>
      <p:cxnSp>
        <p:nvCxnSpPr>
          <p:cNvPr id="18" name="直線コネクタ 17"/>
          <p:cNvCxnSpPr/>
          <p:nvPr/>
        </p:nvCxnSpPr>
        <p:spPr>
          <a:xfrm>
            <a:off x="620163" y="3356992"/>
            <a:ext cx="8873876"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763688" y="4081387"/>
            <a:ext cx="1789720" cy="261610"/>
          </a:xfrm>
          <a:prstGeom prst="rect">
            <a:avLst/>
          </a:prstGeom>
          <a:noFill/>
          <a:ln w="25400">
            <a:solidFill>
              <a:schemeClr val="accent6"/>
            </a:solidFill>
          </a:ln>
        </p:spPr>
        <p:txBody>
          <a:bodyPr wrap="square" rtlCol="0">
            <a:spAutoFit/>
          </a:bodyPr>
          <a:lstStyle/>
          <a:p>
            <a:r>
              <a:rPr lang="en-US" altLang="ja-JP" sz="1100" dirty="0" smtClean="0">
                <a:solidFill>
                  <a:prstClr val="black"/>
                </a:solidFill>
              </a:rPr>
              <a:t>65</a:t>
            </a:r>
            <a:r>
              <a:rPr lang="ja-JP" altLang="en-US" sz="1100" dirty="0" smtClean="0">
                <a:solidFill>
                  <a:prstClr val="black"/>
                </a:solidFill>
              </a:rPr>
              <a:t>歳以上の認定率</a:t>
            </a:r>
            <a:r>
              <a:rPr lang="en-US" altLang="ja-JP" sz="1100" dirty="0" smtClean="0">
                <a:solidFill>
                  <a:prstClr val="black"/>
                </a:solidFill>
              </a:rPr>
              <a:t>:</a:t>
            </a:r>
            <a:r>
              <a:rPr lang="ja-JP" altLang="en-US" sz="1100" dirty="0" smtClean="0">
                <a:solidFill>
                  <a:prstClr val="black"/>
                </a:solidFill>
              </a:rPr>
              <a:t>１８％</a:t>
            </a:r>
            <a:endParaRPr lang="ja-JP" altLang="en-US" sz="1100" dirty="0">
              <a:solidFill>
                <a:prstClr val="black"/>
              </a:solidFill>
            </a:endParaRPr>
          </a:p>
        </p:txBody>
      </p:sp>
      <p:cxnSp>
        <p:nvCxnSpPr>
          <p:cNvPr id="6" name="直線矢印コネクタ 5"/>
          <p:cNvCxnSpPr>
            <a:stCxn id="2" idx="0"/>
          </p:cNvCxnSpPr>
          <p:nvPr/>
        </p:nvCxnSpPr>
        <p:spPr>
          <a:xfrm flipH="1" flipV="1">
            <a:off x="7195768" y="3819343"/>
            <a:ext cx="462780" cy="262044"/>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545621" y="2636960"/>
            <a:ext cx="1786608" cy="261610"/>
          </a:xfrm>
          <a:prstGeom prst="rect">
            <a:avLst/>
          </a:prstGeom>
          <a:noFill/>
          <a:ln w="25400">
            <a:solidFill>
              <a:schemeClr val="accent2"/>
            </a:solidFill>
          </a:ln>
        </p:spPr>
        <p:txBody>
          <a:bodyPr wrap="square" rtlCol="0">
            <a:spAutoFit/>
          </a:bodyPr>
          <a:lstStyle/>
          <a:p>
            <a:r>
              <a:rPr lang="en-US" altLang="ja-JP" sz="1100" dirty="0">
                <a:solidFill>
                  <a:prstClr val="black"/>
                </a:solidFill>
              </a:rPr>
              <a:t>75</a:t>
            </a:r>
            <a:r>
              <a:rPr lang="ja-JP" altLang="en-US" sz="1100" dirty="0" smtClean="0">
                <a:solidFill>
                  <a:prstClr val="black"/>
                </a:solidFill>
              </a:rPr>
              <a:t>歳以上の認定率：３１％</a:t>
            </a:r>
            <a:endParaRPr lang="ja-JP" altLang="en-US" sz="1100" dirty="0">
              <a:solidFill>
                <a:prstClr val="black"/>
              </a:solidFill>
            </a:endParaRPr>
          </a:p>
        </p:txBody>
      </p:sp>
      <p:cxnSp>
        <p:nvCxnSpPr>
          <p:cNvPr id="20" name="直線矢印コネクタ 19"/>
          <p:cNvCxnSpPr/>
          <p:nvPr/>
        </p:nvCxnSpPr>
        <p:spPr>
          <a:xfrm flipH="1">
            <a:off x="7761312" y="2898522"/>
            <a:ext cx="504056" cy="45847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2</a:t>
            </a:r>
            <a:endParaRPr lang="ja-JP" altLang="en-US" sz="1800" b="1" dirty="0">
              <a:solidFill>
                <a:prstClr val="black"/>
              </a:solidFill>
              <a:latin typeface="+mn-ea"/>
            </a:endParaRPr>
          </a:p>
        </p:txBody>
      </p:sp>
    </p:spTree>
    <p:extLst>
      <p:ext uri="{BB962C8B-B14F-4D97-AF65-F5344CB8AC3E}">
        <p14:creationId xmlns:p14="http://schemas.microsoft.com/office/powerpoint/2010/main" val="3713331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5241034" y="4005067"/>
            <a:ext cx="4664968" cy="1728190"/>
          </a:xfrm>
          <a:prstGeom prst="rect">
            <a:avLst/>
          </a:prstGeom>
          <a:gradFill flip="none" rotWithShape="1">
            <a:gsLst>
              <a:gs pos="55000">
                <a:schemeClr val="accent3">
                  <a:lumMod val="40000"/>
                  <a:lumOff val="60000"/>
                </a:schemeClr>
              </a:gs>
              <a:gs pos="52000">
                <a:schemeClr val="tx2">
                  <a:lumMod val="40000"/>
                  <a:lumOff val="60000"/>
                </a:schemeClr>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50" name="正方形/長方形 49"/>
          <p:cNvSpPr/>
          <p:nvPr/>
        </p:nvSpPr>
        <p:spPr>
          <a:xfrm rot="16200000">
            <a:off x="6820230" y="1614900"/>
            <a:ext cx="1630138" cy="4878382"/>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63" name="正方形/長方形 62"/>
          <p:cNvSpPr/>
          <p:nvPr/>
        </p:nvSpPr>
        <p:spPr>
          <a:xfrm>
            <a:off x="416522" y="4869233"/>
            <a:ext cx="4877360" cy="1008113"/>
          </a:xfrm>
          <a:prstGeom prst="rect">
            <a:avLst/>
          </a:prstGeom>
          <a:solidFill>
            <a:schemeClr val="tx2">
              <a:lumMod val="40000"/>
              <a:lumOff val="60000"/>
            </a:schemeClr>
          </a:solidFill>
          <a:ln w="6350">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4" name="正方形/長方形 3"/>
          <p:cNvSpPr/>
          <p:nvPr/>
        </p:nvSpPr>
        <p:spPr>
          <a:xfrm>
            <a:off x="-594291" y="3861065"/>
            <a:ext cx="3387050" cy="1307969"/>
          </a:xfrm>
          <a:prstGeom prst="rect">
            <a:avLst/>
          </a:prstGeom>
          <a:gradFill>
            <a:gsLst>
              <a:gs pos="55000">
                <a:schemeClr val="accent3">
                  <a:lumMod val="40000"/>
                  <a:lumOff val="60000"/>
                </a:schemeClr>
              </a:gs>
              <a:gs pos="52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52" name="正方形/長方形 51"/>
          <p:cNvSpPr/>
          <p:nvPr/>
        </p:nvSpPr>
        <p:spPr>
          <a:xfrm flipH="1">
            <a:off x="2504742" y="3849225"/>
            <a:ext cx="2740765" cy="1049696"/>
          </a:xfrm>
          <a:prstGeom prst="rect">
            <a:avLst/>
          </a:prstGeom>
          <a:gradFill>
            <a:gsLst>
              <a:gs pos="57000">
                <a:schemeClr val="accent3">
                  <a:lumMod val="40000"/>
                  <a:lumOff val="60000"/>
                </a:schemeClr>
              </a:gs>
              <a:gs pos="44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65" name="正方形/長方形 64"/>
          <p:cNvSpPr/>
          <p:nvPr/>
        </p:nvSpPr>
        <p:spPr>
          <a:xfrm rot="16200000">
            <a:off x="4142390" y="-2071047"/>
            <a:ext cx="1630138" cy="10234053"/>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32" name="テキスト ボックス 31"/>
          <p:cNvSpPr txBox="1"/>
          <p:nvPr/>
        </p:nvSpPr>
        <p:spPr>
          <a:xfrm>
            <a:off x="5011307" y="2370438"/>
            <a:ext cx="805801"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cxnSp>
        <p:nvCxnSpPr>
          <p:cNvPr id="45" name="直線コネクタ 44"/>
          <p:cNvCxnSpPr/>
          <p:nvPr/>
        </p:nvCxnSpPr>
        <p:spPr>
          <a:xfrm flipV="1">
            <a:off x="2504732" y="2395824"/>
            <a:ext cx="7569760" cy="1033176"/>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20821764">
            <a:off x="6112763" y="2262967"/>
            <a:ext cx="2650644" cy="369251"/>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dirty="0">
                <a:solidFill>
                  <a:prstClr val="black"/>
                </a:solidFill>
                <a:latin typeface="Arial" pitchFamily="34" charset="0"/>
              </a:rPr>
              <a:t>保険料・公費の抑制</a:t>
            </a:r>
          </a:p>
        </p:txBody>
      </p:sp>
      <p:sp useBgFill="1">
        <p:nvSpPr>
          <p:cNvPr id="36" name="正方形/長方形 35"/>
          <p:cNvSpPr/>
          <p:nvPr/>
        </p:nvSpPr>
        <p:spPr>
          <a:xfrm>
            <a:off x="-346728" y="3504820"/>
            <a:ext cx="763226" cy="4323548"/>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useBgFill="1">
        <p:nvSpPr>
          <p:cNvPr id="49" name="平行四辺形 48"/>
          <p:cNvSpPr/>
          <p:nvPr/>
        </p:nvSpPr>
        <p:spPr>
          <a:xfrm rot="20732911">
            <a:off x="-339688" y="2163543"/>
            <a:ext cx="7564364"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useBgFill="1">
        <p:nvSpPr>
          <p:cNvPr id="56" name="平行四辺形 55"/>
          <p:cNvSpPr/>
          <p:nvPr/>
        </p:nvSpPr>
        <p:spPr>
          <a:xfrm rot="20740919">
            <a:off x="4832401" y="908973"/>
            <a:ext cx="7335285" cy="980156"/>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38" name="テキスト ボックス 37"/>
          <p:cNvSpPr txBox="1"/>
          <p:nvPr/>
        </p:nvSpPr>
        <p:spPr>
          <a:xfrm rot="20760000">
            <a:off x="6769792" y="1684039"/>
            <a:ext cx="3460503" cy="246140"/>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000" dirty="0">
                <a:solidFill>
                  <a:prstClr val="black"/>
                </a:solidFill>
                <a:latin typeface="Arial" pitchFamily="34" charset="0"/>
              </a:rPr>
              <a:t>予防給付の自然増予測（伸び率約</a:t>
            </a:r>
            <a:r>
              <a:rPr lang="en-US" altLang="ja-JP" sz="1000" dirty="0">
                <a:solidFill>
                  <a:prstClr val="black"/>
                </a:solidFill>
                <a:latin typeface="Arial" pitchFamily="34" charset="0"/>
              </a:rPr>
              <a:t>5</a:t>
            </a:r>
            <a:r>
              <a:rPr lang="ja-JP" altLang="en-US" sz="1000" dirty="0">
                <a:solidFill>
                  <a:prstClr val="black"/>
                </a:solidFill>
                <a:latin typeface="Arial" pitchFamily="34" charset="0"/>
              </a:rPr>
              <a:t>～</a:t>
            </a:r>
            <a:r>
              <a:rPr lang="en-US" altLang="ja-JP" sz="1000" dirty="0">
                <a:solidFill>
                  <a:prstClr val="black"/>
                </a:solidFill>
                <a:latin typeface="Arial" pitchFamily="34" charset="0"/>
              </a:rPr>
              <a:t>6%</a:t>
            </a:r>
            <a:r>
              <a:rPr lang="ja-JP" altLang="en-US" sz="1000" dirty="0">
                <a:solidFill>
                  <a:prstClr val="black"/>
                </a:solidFill>
                <a:latin typeface="Arial" pitchFamily="34" charset="0"/>
              </a:rPr>
              <a:t> </a:t>
            </a:r>
            <a:r>
              <a:rPr lang="en-US" altLang="ja-JP" sz="1000" dirty="0">
                <a:solidFill>
                  <a:prstClr val="black"/>
                </a:solidFill>
                <a:latin typeface="Arial" pitchFamily="34" charset="0"/>
              </a:rPr>
              <a:t>/ </a:t>
            </a:r>
            <a:r>
              <a:rPr lang="ja-JP" altLang="en-US" sz="1000" dirty="0">
                <a:solidFill>
                  <a:prstClr val="black"/>
                </a:solidFill>
                <a:latin typeface="Arial" pitchFamily="34" charset="0"/>
              </a:rPr>
              <a:t>年）→→</a:t>
            </a:r>
          </a:p>
        </p:txBody>
      </p:sp>
      <p:cxnSp>
        <p:nvCxnSpPr>
          <p:cNvPr id="8" name="直線コネクタ 7"/>
          <p:cNvCxnSpPr/>
          <p:nvPr/>
        </p:nvCxnSpPr>
        <p:spPr>
          <a:xfrm flipH="1">
            <a:off x="424372" y="1559111"/>
            <a:ext cx="9481677" cy="23762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 name="正方形/長方形 4"/>
          <p:cNvSpPr/>
          <p:nvPr/>
        </p:nvSpPr>
        <p:spPr>
          <a:xfrm>
            <a:off x="-120468" y="-171400"/>
            <a:ext cx="10656224"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useBgFill="1">
        <p:nvSpPr>
          <p:cNvPr id="57" name="正方形/長方形 56"/>
          <p:cNvSpPr/>
          <p:nvPr/>
        </p:nvSpPr>
        <p:spPr>
          <a:xfrm rot="20697661">
            <a:off x="-321228" y="676193"/>
            <a:ext cx="11230229" cy="1395536"/>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33" name="タイトル 1"/>
          <p:cNvSpPr txBox="1">
            <a:spLocks/>
          </p:cNvSpPr>
          <p:nvPr/>
        </p:nvSpPr>
        <p:spPr>
          <a:xfrm>
            <a:off x="26873" y="44672"/>
            <a:ext cx="9750697" cy="432000"/>
          </a:xfrm>
          <a:prstGeom prst="rect">
            <a:avLst/>
          </a:prstGeom>
          <a:solidFill>
            <a:srgbClr val="FFFF00">
              <a:alpha val="29000"/>
            </a:srgb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vert="horz" lIns="91357" tIns="45680" rIns="91357" bIns="4568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base">
              <a:spcAft>
                <a:spcPct val="0"/>
              </a:spcAft>
            </a:pPr>
            <a:r>
              <a:rPr lang="ja-JP" altLang="en-US" sz="2000" b="1" dirty="0">
                <a:solidFill>
                  <a:prstClr val="black"/>
                </a:solidFill>
                <a:latin typeface="HGSｺﾞｼｯｸE" panose="020B0900000000000000" pitchFamily="50" charset="-128"/>
                <a:ea typeface="HGSｺﾞｼｯｸE" panose="020B0900000000000000" pitchFamily="50" charset="-128"/>
              </a:rPr>
              <a:t>総合事業へのサービス移行の推進等による費用の効率化（イメージ）</a:t>
            </a:r>
          </a:p>
        </p:txBody>
      </p:sp>
      <p:sp>
        <p:nvSpPr>
          <p:cNvPr id="67" name="線吹き出し 1 (枠付き) 66"/>
          <p:cNvSpPr/>
          <p:nvPr/>
        </p:nvSpPr>
        <p:spPr>
          <a:xfrm>
            <a:off x="1034993" y="2437122"/>
            <a:ext cx="1102391" cy="334926"/>
          </a:xfrm>
          <a:prstGeom prst="borderCallout1">
            <a:avLst>
              <a:gd name="adj1" fmla="val 104548"/>
              <a:gd name="adj2" fmla="val 49881"/>
              <a:gd name="adj3" fmla="val 302010"/>
              <a:gd name="adj4" fmla="val 123098"/>
            </a:avLst>
          </a:prstGeom>
          <a:solidFill>
            <a:schemeClr val="bg1">
              <a:lumMod val="85000"/>
            </a:schemeClr>
          </a:solidFill>
          <a:ln w="6350"/>
        </p:spPr>
        <p:style>
          <a:lnRef idx="2">
            <a:schemeClr val="dk1">
              <a:shade val="50000"/>
            </a:schemeClr>
          </a:lnRef>
          <a:fillRef idx="1">
            <a:schemeClr val="dk1"/>
          </a:fillRef>
          <a:effectRef idx="0">
            <a:schemeClr val="dk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400" dirty="0">
                <a:solidFill>
                  <a:prstClr val="black"/>
                </a:solidFill>
              </a:rPr>
              <a:t>制度改正</a:t>
            </a:r>
          </a:p>
        </p:txBody>
      </p:sp>
      <p:sp>
        <p:nvSpPr>
          <p:cNvPr id="25" name="テキスト ボックス 24"/>
          <p:cNvSpPr txBox="1"/>
          <p:nvPr/>
        </p:nvSpPr>
        <p:spPr>
          <a:xfrm>
            <a:off x="399619" y="3383379"/>
            <a:ext cx="813748"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２５’</a:t>
            </a:r>
          </a:p>
        </p:txBody>
      </p:sp>
      <p:sp>
        <p:nvSpPr>
          <p:cNvPr id="22" name="テキスト ボックス 21"/>
          <p:cNvSpPr txBox="1"/>
          <p:nvPr/>
        </p:nvSpPr>
        <p:spPr>
          <a:xfrm>
            <a:off x="2503600" y="2999347"/>
            <a:ext cx="1009240"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２７’</a:t>
            </a:r>
          </a:p>
        </p:txBody>
      </p:sp>
      <p:sp>
        <p:nvSpPr>
          <p:cNvPr id="60" name="テキスト ボックス 59"/>
          <p:cNvSpPr txBox="1"/>
          <p:nvPr/>
        </p:nvSpPr>
        <p:spPr>
          <a:xfrm>
            <a:off x="5155339" y="2348952"/>
            <a:ext cx="805801" cy="338473"/>
          </a:xfrm>
          <a:prstGeom prst="rect">
            <a:avLst/>
          </a:prstGeom>
          <a:noFill/>
        </p:spPr>
        <p:txBody>
          <a:bodyPr wrap="square" lIns="91357" tIns="45680" rIns="91357" bIns="45680" rtlCol="0">
            <a:spAutoFit/>
          </a:bodyPr>
          <a:lstStyle/>
          <a:p>
            <a:pPr defTabSz="913575" fontAlgn="base">
              <a:spcBef>
                <a:spcPct val="0"/>
              </a:spcBef>
              <a:spcAft>
                <a:spcPct val="0"/>
              </a:spcAft>
            </a:pPr>
            <a:r>
              <a:rPr lang="ja-JP" altLang="en-US" sz="1600" b="1" dirty="0">
                <a:solidFill>
                  <a:srgbClr val="FF0000"/>
                </a:solidFill>
                <a:latin typeface="ＤＨＰ特太ゴシック体" pitchFamily="50" charset="-128"/>
                <a:ea typeface="ＤＨＰ特太ゴシック体" pitchFamily="50" charset="-128"/>
              </a:rPr>
              <a:t>３０’</a:t>
            </a:r>
          </a:p>
        </p:txBody>
      </p:sp>
      <p:sp>
        <p:nvSpPr>
          <p:cNvPr id="7" name="角丸四角形 6"/>
          <p:cNvSpPr/>
          <p:nvPr/>
        </p:nvSpPr>
        <p:spPr>
          <a:xfrm>
            <a:off x="936946" y="5018139"/>
            <a:ext cx="1512168" cy="458857"/>
          </a:xfrm>
          <a:prstGeom prst="roundRect">
            <a:avLst/>
          </a:prstGeom>
          <a:solidFill>
            <a:schemeClr val="accent1">
              <a:lumMod val="40000"/>
              <a:lumOff val="60000"/>
            </a:schemeClr>
          </a:solidFill>
          <a:ln w="3175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dirty="0" smtClean="0">
                <a:solidFill>
                  <a:prstClr val="black"/>
                </a:solidFill>
                <a:latin typeface="HG丸ｺﾞｼｯｸM-PRO" pitchFamily="50" charset="-128"/>
                <a:ea typeface="HG丸ｺﾞｼｯｸM-PRO" pitchFamily="50" charset="-128"/>
              </a:rPr>
              <a:t>予防給付</a:t>
            </a:r>
          </a:p>
        </p:txBody>
      </p:sp>
      <p:sp>
        <p:nvSpPr>
          <p:cNvPr id="39" name="右矢印 38"/>
          <p:cNvSpPr/>
          <p:nvPr/>
        </p:nvSpPr>
        <p:spPr>
          <a:xfrm>
            <a:off x="416497" y="1621333"/>
            <a:ext cx="1981298" cy="82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r>
              <a:rPr lang="ja-JP" altLang="en-US" sz="1400" dirty="0">
                <a:solidFill>
                  <a:prstClr val="white"/>
                </a:solidFill>
              </a:rPr>
              <a:t>予防給付</a:t>
            </a:r>
            <a:endParaRPr lang="en-US" altLang="ja-JP" sz="1400" dirty="0">
              <a:solidFill>
                <a:prstClr val="white"/>
              </a:solidFill>
            </a:endParaRPr>
          </a:p>
          <a:p>
            <a:pPr algn="ctr" defTabSz="913575" fontAlgn="base">
              <a:spcBef>
                <a:spcPct val="0"/>
              </a:spcBef>
              <a:spcAft>
                <a:spcPct val="0"/>
              </a:spcAft>
            </a:pPr>
            <a:r>
              <a:rPr lang="ja-JP" altLang="en-US" sz="1400" dirty="0">
                <a:solidFill>
                  <a:prstClr val="white"/>
                </a:solidFill>
              </a:rPr>
              <a:t>介護予防事業</a:t>
            </a:r>
          </a:p>
        </p:txBody>
      </p:sp>
      <p:sp useBgFill="1">
        <p:nvSpPr>
          <p:cNvPr id="53" name="正方形/長方形 52"/>
          <p:cNvSpPr/>
          <p:nvPr/>
        </p:nvSpPr>
        <p:spPr>
          <a:xfrm rot="16200000">
            <a:off x="4909396" y="1225120"/>
            <a:ext cx="792087" cy="9808367"/>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cxnSp>
        <p:nvCxnSpPr>
          <p:cNvPr id="10" name="直線コネクタ 9"/>
          <p:cNvCxnSpPr/>
          <p:nvPr/>
        </p:nvCxnSpPr>
        <p:spPr>
          <a:xfrm flipH="1">
            <a:off x="416508" y="3908370"/>
            <a:ext cx="7824" cy="182723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32888" y="5723221"/>
            <a:ext cx="999274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7041" y="4005079"/>
            <a:ext cx="461497" cy="1787711"/>
          </a:xfrm>
          <a:prstGeom prst="rect">
            <a:avLst/>
          </a:prstGeom>
          <a:noFill/>
        </p:spPr>
        <p:txBody>
          <a:bodyPr vert="eaVert" wrap="square" lIns="91357" tIns="45680" rIns="91357" bIns="45680" rtlCol="0">
            <a:spAutoFit/>
          </a:bodyPr>
          <a:lstStyle/>
          <a:p>
            <a:pPr defTabSz="913575" fontAlgn="base">
              <a:spcBef>
                <a:spcPct val="0"/>
              </a:spcBef>
              <a:spcAft>
                <a:spcPct val="0"/>
              </a:spcAft>
            </a:pPr>
            <a:r>
              <a:rPr lang="ja-JP" altLang="en-US" dirty="0">
                <a:solidFill>
                  <a:prstClr val="black"/>
                </a:solidFill>
                <a:latin typeface="HG創英角ｺﾞｼｯｸUB" pitchFamily="49" charset="-128"/>
                <a:ea typeface="HG創英角ｺﾞｼｯｸUB" pitchFamily="49" charset="-128"/>
              </a:rPr>
              <a:t>←　費用額　→</a:t>
            </a:r>
          </a:p>
        </p:txBody>
      </p:sp>
      <p:sp>
        <p:nvSpPr>
          <p:cNvPr id="37" name="二等辺三角形 36"/>
          <p:cNvSpPr/>
          <p:nvPr/>
        </p:nvSpPr>
        <p:spPr>
          <a:xfrm rot="21129421">
            <a:off x="2404063" y="2064952"/>
            <a:ext cx="8105900" cy="805781"/>
          </a:xfrm>
          <a:prstGeom prst="triangle">
            <a:avLst>
              <a:gd name="adj" fmla="val 94900"/>
            </a:avLst>
          </a:prstGeom>
          <a:pattFill prst="wdUpDiag">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fontAlgn="base">
              <a:spcBef>
                <a:spcPct val="0"/>
              </a:spcBef>
              <a:spcAft>
                <a:spcPct val="0"/>
              </a:spcAft>
            </a:pPr>
            <a:endParaRPr lang="ja-JP" altLang="en-US">
              <a:solidFill>
                <a:prstClr val="white"/>
              </a:solidFill>
            </a:endParaRPr>
          </a:p>
        </p:txBody>
      </p:sp>
      <p:cxnSp>
        <p:nvCxnSpPr>
          <p:cNvPr id="18" name="直線矢印コネクタ 17"/>
          <p:cNvCxnSpPr/>
          <p:nvPr/>
        </p:nvCxnSpPr>
        <p:spPr>
          <a:xfrm>
            <a:off x="9489504" y="1628807"/>
            <a:ext cx="0" cy="4027305"/>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8913440" y="2563148"/>
            <a:ext cx="0" cy="3092952"/>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489221" y="1475491"/>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718457" y="6100752"/>
            <a:ext cx="2405206" cy="664200"/>
          </a:xfrm>
          <a:prstGeom prst="roundRect">
            <a:avLst/>
          </a:prstGeom>
          <a:ln/>
        </p:spPr>
        <p:style>
          <a:lnRef idx="2">
            <a:schemeClr val="dk1"/>
          </a:lnRef>
          <a:fillRef idx="1">
            <a:schemeClr val="lt1"/>
          </a:fillRef>
          <a:effectRef idx="0">
            <a:schemeClr val="dk1"/>
          </a:effectRef>
          <a:fontRef idx="minor">
            <a:schemeClr val="dk1"/>
          </a:fontRef>
        </p:style>
        <p:txBody>
          <a:bodyPr lIns="91357" tIns="45680" rIns="91357" bIns="45680" rtlCol="0" anchor="ctr"/>
          <a:lstStyle/>
          <a:p>
            <a:pPr algn="just" defTabSz="913575" fontAlgn="base">
              <a:spcBef>
                <a:spcPct val="0"/>
              </a:spcBef>
              <a:spcAft>
                <a:spcPct val="0"/>
              </a:spcAft>
            </a:pPr>
            <a:r>
              <a:rPr lang="ja-JP" altLang="en-US" sz="1200" dirty="0">
                <a:solidFill>
                  <a:prstClr val="black"/>
                </a:solidFill>
              </a:rPr>
              <a:t>第６期計画期間中（平成２９年４月まで）に、すべての市町村で、　　総合事業を開始</a:t>
            </a:r>
          </a:p>
        </p:txBody>
      </p:sp>
      <p:cxnSp>
        <p:nvCxnSpPr>
          <p:cNvPr id="58" name="直線コネクタ 57"/>
          <p:cNvCxnSpPr/>
          <p:nvPr/>
        </p:nvCxnSpPr>
        <p:spPr>
          <a:xfrm>
            <a:off x="5180596" y="1455006"/>
            <a:ext cx="15551" cy="4977847"/>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a:off x="2540274" y="1559120"/>
            <a:ext cx="2640288" cy="933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fontAlgn="base">
              <a:spcBef>
                <a:spcPct val="0"/>
              </a:spcBef>
              <a:spcAft>
                <a:spcPct val="0"/>
              </a:spcAft>
            </a:pPr>
            <a:r>
              <a:rPr lang="ja-JP" altLang="en-US" sz="1600" dirty="0">
                <a:solidFill>
                  <a:prstClr val="white"/>
                </a:solidFill>
              </a:rPr>
              <a:t>　　　　　予防給付</a:t>
            </a:r>
            <a:endParaRPr lang="en-US" altLang="ja-JP" sz="1600" dirty="0">
              <a:solidFill>
                <a:prstClr val="white"/>
              </a:solidFill>
            </a:endParaRPr>
          </a:p>
          <a:p>
            <a:pPr algn="ctr" defTabSz="913575" fontAlgn="base">
              <a:spcBef>
                <a:spcPct val="0"/>
              </a:spcBef>
              <a:spcAft>
                <a:spcPct val="0"/>
              </a:spcAft>
            </a:pPr>
            <a:r>
              <a:rPr lang="ja-JP" altLang="en-US" sz="1600" dirty="0">
                <a:solidFill>
                  <a:prstClr val="white"/>
                </a:solidFill>
              </a:rPr>
              <a:t>＋新しい総合事業</a:t>
            </a:r>
          </a:p>
        </p:txBody>
      </p:sp>
      <p:cxnSp>
        <p:nvCxnSpPr>
          <p:cNvPr id="27" name="直線矢印コネクタ 26"/>
          <p:cNvCxnSpPr/>
          <p:nvPr/>
        </p:nvCxnSpPr>
        <p:spPr>
          <a:xfrm>
            <a:off x="2658649" y="5949361"/>
            <a:ext cx="2438374" cy="1"/>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432896" y="3861048"/>
            <a:ext cx="1423794" cy="381554"/>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1000" dirty="0">
                <a:solidFill>
                  <a:prstClr val="black"/>
                </a:solidFill>
                <a:latin typeface="HG丸ｺﾞｼｯｸM-PRO" pitchFamily="50" charset="-128"/>
                <a:ea typeface="HG丸ｺﾞｼｯｸM-PRO" pitchFamily="50" charset="-128"/>
              </a:rPr>
              <a:t>介護予防事業</a:t>
            </a:r>
            <a:endParaRPr lang="en-US" altLang="ja-JP" sz="1000" dirty="0">
              <a:solidFill>
                <a:prstClr val="black"/>
              </a:solidFill>
              <a:latin typeface="HG丸ｺﾞｼｯｸM-PRO" pitchFamily="50" charset="-128"/>
              <a:ea typeface="HG丸ｺﾞｼｯｸM-PRO" pitchFamily="50" charset="-128"/>
            </a:endParaRPr>
          </a:p>
          <a:p>
            <a:pPr algn="ctr" defTabSz="913575"/>
            <a:r>
              <a:rPr lang="ja-JP" altLang="en-US" sz="1000" dirty="0">
                <a:solidFill>
                  <a:prstClr val="black"/>
                </a:solidFill>
                <a:latin typeface="HG丸ｺﾞｼｯｸM-PRO" pitchFamily="50" charset="-128"/>
                <a:ea typeface="HG丸ｺﾞｼｯｸM-PRO" pitchFamily="50" charset="-128"/>
              </a:rPr>
              <a:t>（総合事業含む。）</a:t>
            </a:r>
          </a:p>
        </p:txBody>
      </p:sp>
      <p:sp>
        <p:nvSpPr>
          <p:cNvPr id="61" name="角丸四角形 60"/>
          <p:cNvSpPr/>
          <p:nvPr/>
        </p:nvSpPr>
        <p:spPr>
          <a:xfrm>
            <a:off x="5313067" y="2999275"/>
            <a:ext cx="3186971" cy="841482"/>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3575"/>
            <a:r>
              <a:rPr lang="ja-JP" altLang="en-US" sz="1600" dirty="0">
                <a:solidFill>
                  <a:prstClr val="black"/>
                </a:solidFill>
                <a:latin typeface="HG丸ｺﾞｼｯｸM-PRO" pitchFamily="50" charset="-128"/>
                <a:ea typeface="HG丸ｺﾞｼｯｸM-PRO" pitchFamily="50" charset="-128"/>
              </a:rPr>
              <a:t>総合事業へのサービス移行の推進、介護予防の強化等</a:t>
            </a:r>
            <a:endParaRPr lang="en-US" altLang="ja-JP" sz="1600" dirty="0">
              <a:solidFill>
                <a:prstClr val="black"/>
              </a:solidFill>
              <a:latin typeface="HG丸ｺﾞｼｯｸM-PRO" pitchFamily="50" charset="-128"/>
              <a:ea typeface="HG丸ｺﾞｼｯｸM-PRO" pitchFamily="50" charset="-128"/>
            </a:endParaRPr>
          </a:p>
        </p:txBody>
      </p:sp>
      <p:sp>
        <p:nvSpPr>
          <p:cNvPr id="64" name="正方形/長方形 63"/>
          <p:cNvSpPr/>
          <p:nvPr/>
        </p:nvSpPr>
        <p:spPr>
          <a:xfrm>
            <a:off x="200499" y="529248"/>
            <a:ext cx="9433047" cy="986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t"/>
          <a:lstStyle/>
          <a:p>
            <a:pPr marL="174467" indent="-174467" defTabSz="913575" fontAlgn="base">
              <a:spcBef>
                <a:spcPct val="0"/>
              </a:spcBef>
              <a:spcAft>
                <a:spcPct val="0"/>
              </a:spcAft>
              <a:tabLst>
                <a:tab pos="174467" algn="l"/>
              </a:tabLst>
            </a:pPr>
            <a:r>
              <a:rPr lang="ja-JP" altLang="en-US" sz="1400" dirty="0">
                <a:solidFill>
                  <a:prstClr val="black"/>
                </a:solidFill>
                <a:latin typeface="ＭＳ ゴシック" pitchFamily="49" charset="-128"/>
                <a:ea typeface="ＭＳ ゴシック" pitchFamily="49" charset="-128"/>
              </a:rPr>
              <a:t>○　総合事業への移行により住民主体の地域づくりを推進。住民主体のサービス利用を拡充し、効率的に事業実施。　</a:t>
            </a:r>
            <a:endParaRPr lang="en-US" altLang="ja-JP" sz="1400" dirty="0">
              <a:solidFill>
                <a:prstClr val="black"/>
              </a:solidFill>
              <a:latin typeface="ＭＳ ゴシック" pitchFamily="49" charset="-128"/>
              <a:ea typeface="ＭＳ ゴシック" pitchFamily="49" charset="-128"/>
            </a:endParaRPr>
          </a:p>
          <a:p>
            <a:pPr defTabSz="913575"/>
            <a:r>
              <a:rPr lang="ja-JP" altLang="en-US" sz="1400" dirty="0">
                <a:solidFill>
                  <a:prstClr val="black"/>
                </a:solidFill>
                <a:latin typeface="ＭＳ ゴシック" pitchFamily="49" charset="-128"/>
                <a:ea typeface="ＭＳ ゴシック" pitchFamily="49" charset="-128"/>
              </a:rPr>
              <a:t>○　</a:t>
            </a:r>
            <a:r>
              <a:rPr lang="ja-JP" altLang="en-US" sz="1400" dirty="0">
                <a:solidFill>
                  <a:prstClr val="black"/>
                </a:solidFill>
              </a:rPr>
              <a:t>機能が強化された新しい総合事業を利用することで、支援を必要とする高齢者が要支援認定を受けなくても地域で暮ら</a:t>
            </a:r>
            <a:endParaRPr lang="en-US" altLang="ja-JP" sz="1400" dirty="0">
              <a:solidFill>
                <a:prstClr val="black"/>
              </a:solidFill>
            </a:endParaRPr>
          </a:p>
          <a:p>
            <a:pPr defTabSz="913575"/>
            <a:r>
              <a:rPr lang="ja-JP" altLang="en-US" sz="1400" dirty="0">
                <a:solidFill>
                  <a:prstClr val="black"/>
                </a:solidFill>
              </a:rPr>
              <a:t>　 せる社会を実現。</a:t>
            </a:r>
            <a:endParaRPr lang="en-US" altLang="ja-JP" sz="1400" dirty="0">
              <a:solidFill>
                <a:prstClr val="black"/>
              </a:solidFill>
            </a:endParaRPr>
          </a:p>
          <a:p>
            <a:pPr defTabSz="913575"/>
            <a:r>
              <a:rPr lang="ja-JP" altLang="en-US" sz="1400" dirty="0">
                <a:solidFill>
                  <a:prstClr val="black"/>
                </a:solidFill>
                <a:latin typeface="ＭＳ ゴシック" pitchFamily="49" charset="-128"/>
                <a:ea typeface="ＭＳ ゴシック" pitchFamily="49" charset="-128"/>
              </a:rPr>
              <a:t>○　</a:t>
            </a:r>
            <a:r>
              <a:rPr lang="ja-JP" altLang="en-US" sz="1400" dirty="0">
                <a:solidFill>
                  <a:prstClr val="black"/>
                </a:solidFill>
              </a:rPr>
              <a:t>リハ職等が積極的に関与しケアマネジメントを機能強化。重度化予防をこれまで以上に推進。</a:t>
            </a:r>
            <a:endParaRPr lang="en-US" altLang="ja-JP" sz="1400" dirty="0">
              <a:solidFill>
                <a:prstClr val="black"/>
              </a:solidFill>
              <a:latin typeface="ＭＳ ゴシック" pitchFamily="49" charset="-128"/>
              <a:ea typeface="ＭＳ ゴシック" pitchFamily="49" charset="-128"/>
            </a:endParaRPr>
          </a:p>
        </p:txBody>
      </p:sp>
      <p:sp>
        <p:nvSpPr>
          <p:cNvPr id="2" name="下矢印 1"/>
          <p:cNvSpPr/>
          <p:nvPr/>
        </p:nvSpPr>
        <p:spPr>
          <a:xfrm>
            <a:off x="5889124" y="2492897"/>
            <a:ext cx="1275278" cy="432048"/>
          </a:xfrm>
          <a:prstGeom prst="downArrow">
            <a:avLst>
              <a:gd name="adj1" fmla="val 70486"/>
              <a:gd name="adj2" fmla="val 50000"/>
            </a:avLst>
          </a:prstGeom>
          <a:ln/>
        </p:spPr>
        <p:style>
          <a:lnRef idx="1">
            <a:schemeClr val="accent3"/>
          </a:lnRef>
          <a:fillRef idx="3">
            <a:schemeClr val="accent3"/>
          </a:fillRef>
          <a:effectRef idx="2">
            <a:schemeClr val="accent3"/>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71" name="角丸四角形 70"/>
          <p:cNvSpPr/>
          <p:nvPr/>
        </p:nvSpPr>
        <p:spPr>
          <a:xfrm>
            <a:off x="5313045" y="5813718"/>
            <a:ext cx="4212466" cy="999739"/>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marL="179837" indent="-456787" defTabSz="913575"/>
            <a:r>
              <a:rPr lang="ja-JP" altLang="en-US" sz="1200" dirty="0">
                <a:solidFill>
                  <a:prstClr val="black"/>
                </a:solidFill>
                <a:latin typeface="HG丸ｺﾞｼｯｸM-PRO" pitchFamily="50" charset="-128"/>
                <a:ea typeface="HG丸ｺﾞｼｯｸM-PRO" pitchFamily="50" charset="-128"/>
              </a:rPr>
              <a:t>・　中長期的には費用の伸びが、効率的なサービス提供を通じて、後期高齢者の伸び</a:t>
            </a:r>
            <a:r>
              <a:rPr lang="en-US" altLang="ja-JP" sz="1200" dirty="0">
                <a:solidFill>
                  <a:prstClr val="black"/>
                </a:solidFill>
                <a:latin typeface="HG丸ｺﾞｼｯｸM-PRO" pitchFamily="50" charset="-128"/>
                <a:ea typeface="HG丸ｺﾞｼｯｸM-PRO" pitchFamily="50" charset="-128"/>
              </a:rPr>
              <a:t>(3</a:t>
            </a:r>
            <a:r>
              <a:rPr lang="ja-JP" altLang="en-US" sz="1200" dirty="0">
                <a:solidFill>
                  <a:prstClr val="black"/>
                </a:solidFill>
                <a:latin typeface="HG丸ｺﾞｼｯｸM-PRO" pitchFamily="50" charset="-128"/>
                <a:ea typeface="HG丸ｺﾞｼｯｸM-PRO" pitchFamily="50" charset="-128"/>
              </a:rPr>
              <a:t>～</a:t>
            </a:r>
            <a:r>
              <a:rPr lang="en-US" altLang="ja-JP" sz="1200" dirty="0">
                <a:solidFill>
                  <a:prstClr val="black"/>
                </a:solidFill>
                <a:latin typeface="HG丸ｺﾞｼｯｸM-PRO" pitchFamily="50" charset="-128"/>
                <a:ea typeface="HG丸ｺﾞｼｯｸM-PRO" pitchFamily="50" charset="-128"/>
              </a:rPr>
              <a:t>4%)</a:t>
            </a:r>
            <a:r>
              <a:rPr lang="ja-JP" altLang="en-US" sz="1200" dirty="0">
                <a:solidFill>
                  <a:prstClr val="black"/>
                </a:solidFill>
                <a:latin typeface="HG丸ｺﾞｼｯｸM-PRO" pitchFamily="50" charset="-128"/>
                <a:ea typeface="HG丸ｺﾞｼｯｸM-PRO" pitchFamily="50" charset="-128"/>
              </a:rPr>
              <a:t>程度となることを目安として努力</a:t>
            </a:r>
            <a:endParaRPr lang="en-US" altLang="ja-JP" sz="1200" dirty="0">
              <a:solidFill>
                <a:prstClr val="black"/>
              </a:solidFill>
              <a:latin typeface="HG丸ｺﾞｼｯｸM-PRO" pitchFamily="50" charset="-128"/>
              <a:ea typeface="HG丸ｺﾞｼｯｸM-PRO" pitchFamily="50" charset="-128"/>
            </a:endParaRPr>
          </a:p>
          <a:p>
            <a:pPr marL="179837" indent="-456787" defTabSz="913575"/>
            <a:r>
              <a:rPr lang="ja-JP" altLang="en-US" sz="1200" dirty="0">
                <a:solidFill>
                  <a:prstClr val="black"/>
                </a:solidFill>
                <a:latin typeface="HG丸ｺﾞｼｯｸM-PRO" pitchFamily="50" charset="-128"/>
                <a:ea typeface="HG丸ｺﾞｼｯｸM-PRO" pitchFamily="50" charset="-128"/>
              </a:rPr>
              <a:t>・　短期的には、生活支援・介護予防の基盤整備の支援充実にあわせ、より大きな費用の効率化</a:t>
            </a:r>
          </a:p>
        </p:txBody>
      </p:sp>
      <p:sp>
        <p:nvSpPr>
          <p:cNvPr id="3" name="ストライプ矢印 2"/>
          <p:cNvSpPr/>
          <p:nvPr/>
        </p:nvSpPr>
        <p:spPr>
          <a:xfrm rot="5400000">
            <a:off x="6607390" y="3770595"/>
            <a:ext cx="380329"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72" name="ストライプ矢印 71"/>
          <p:cNvSpPr/>
          <p:nvPr/>
        </p:nvSpPr>
        <p:spPr>
          <a:xfrm rot="5400000">
            <a:off x="6535338" y="5231058"/>
            <a:ext cx="524348" cy="520670"/>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cxnSp>
        <p:nvCxnSpPr>
          <p:cNvPr id="11" name="曲線コネクタ 10"/>
          <p:cNvCxnSpPr/>
          <p:nvPr/>
        </p:nvCxnSpPr>
        <p:spPr>
          <a:xfrm flipV="1">
            <a:off x="5349098" y="2725654"/>
            <a:ext cx="468000" cy="3168000"/>
          </a:xfrm>
          <a:prstGeom prst="curvedConnector3">
            <a:avLst>
              <a:gd name="adj1" fmla="val -232463"/>
            </a:avLst>
          </a:prstGeom>
          <a:ln w="57150">
            <a:solidFill>
              <a:schemeClr val="accent3">
                <a:lumMod val="50000"/>
              </a:schemeClr>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7" name="直線コネクタ 46"/>
          <p:cNvCxnSpPr/>
          <p:nvPr/>
        </p:nvCxnSpPr>
        <p:spPr>
          <a:xfrm flipV="1">
            <a:off x="2504772" y="2419650"/>
            <a:ext cx="7567401" cy="10093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flipH="1">
            <a:off x="5126931" y="4515112"/>
            <a:ext cx="4794621" cy="354125"/>
          </a:xfrm>
          <a:prstGeom prst="rect">
            <a:avLst/>
          </a:prstGeom>
          <a:gradFill>
            <a:gsLst>
              <a:gs pos="15000">
                <a:schemeClr val="tx2">
                  <a:lumMod val="20000"/>
                  <a:lumOff val="80000"/>
                </a:schemeClr>
              </a:gs>
              <a:gs pos="57000">
                <a:schemeClr val="accent3">
                  <a:lumMod val="40000"/>
                  <a:lumOff val="60000"/>
                  <a:alpha val="40000"/>
                </a:schemeClr>
              </a:gs>
              <a:gs pos="44000">
                <a:schemeClr val="tx2">
                  <a:lumMod val="40000"/>
                  <a:lumOff val="60000"/>
                </a:schemeClr>
              </a:gs>
            </a:gsLst>
            <a:lin ang="13500000" scaled="1"/>
          </a:gradFill>
          <a:ln w="6350">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dirty="0" smtClean="0">
              <a:solidFill>
                <a:prstClr val="black"/>
              </a:solidFill>
            </a:endParaRPr>
          </a:p>
        </p:txBody>
      </p:sp>
      <p:sp>
        <p:nvSpPr>
          <p:cNvPr id="74" name="角丸四角形 73"/>
          <p:cNvSpPr/>
          <p:nvPr/>
        </p:nvSpPr>
        <p:spPr>
          <a:xfrm>
            <a:off x="5294457" y="4253119"/>
            <a:ext cx="3186973" cy="904147"/>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rtlCol="0" anchor="ctr"/>
          <a:lstStyle/>
          <a:p>
            <a:pPr defTabSz="913575"/>
            <a:r>
              <a:rPr lang="ja-JP" altLang="en-US" sz="1600" dirty="0">
                <a:solidFill>
                  <a:prstClr val="black"/>
                </a:solidFill>
                <a:latin typeface="HG丸ｺﾞｼｯｸM-PRO" pitchFamily="50" charset="-128"/>
                <a:ea typeface="HG丸ｺﾞｼｯｸM-PRO" pitchFamily="50" charset="-128"/>
              </a:rPr>
              <a:t>・住民主体のサービス利用の拡充</a:t>
            </a:r>
          </a:p>
          <a:p>
            <a:pPr defTabSz="913575"/>
            <a:r>
              <a:rPr lang="ja-JP" altLang="en-US" sz="1600" dirty="0">
                <a:solidFill>
                  <a:prstClr val="black"/>
                </a:solidFill>
                <a:latin typeface="HG丸ｺﾞｼｯｸM-PRO" pitchFamily="50" charset="-128"/>
                <a:ea typeface="HG丸ｺﾞｼｯｸM-PRO" pitchFamily="50" charset="-128"/>
              </a:rPr>
              <a:t>・認定に至らない高齢者の増加</a:t>
            </a:r>
            <a:endParaRPr lang="en-US" altLang="ja-JP" sz="1600" dirty="0">
              <a:solidFill>
                <a:prstClr val="black"/>
              </a:solidFill>
              <a:latin typeface="HG丸ｺﾞｼｯｸM-PRO" pitchFamily="50" charset="-128"/>
              <a:ea typeface="HG丸ｺﾞｼｯｸM-PRO" pitchFamily="50" charset="-128"/>
            </a:endParaRPr>
          </a:p>
          <a:p>
            <a:pPr defTabSz="913575"/>
            <a:r>
              <a:rPr lang="ja-JP" altLang="en-US" sz="1600" dirty="0">
                <a:solidFill>
                  <a:prstClr val="black"/>
                </a:solidFill>
                <a:latin typeface="HG丸ｺﾞｼｯｸM-PRO" pitchFamily="50" charset="-128"/>
                <a:ea typeface="HG丸ｺﾞｼｯｸM-PRO" pitchFamily="50" charset="-128"/>
              </a:rPr>
              <a:t>・重度化予防の推進</a:t>
            </a:r>
            <a:endParaRPr lang="en-US" altLang="ja-JP" sz="1600" dirty="0">
              <a:solidFill>
                <a:prstClr val="black"/>
              </a:solidFill>
              <a:latin typeface="HG丸ｺﾞｼｯｸM-PRO" pitchFamily="50" charset="-128"/>
              <a:ea typeface="HG丸ｺﾞｼｯｸM-PRO" pitchFamily="50" charset="-128"/>
            </a:endParaRPr>
          </a:p>
        </p:txBody>
      </p:sp>
      <p:sp>
        <p:nvSpPr>
          <p:cNvPr id="75" name="角丸四角形 74"/>
          <p:cNvSpPr/>
          <p:nvPr/>
        </p:nvSpPr>
        <p:spPr>
          <a:xfrm>
            <a:off x="9273482" y="2420895"/>
            <a:ext cx="504056" cy="2555219"/>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defTabSz="913575"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現行制度を維持した場合</a:t>
            </a:r>
          </a:p>
        </p:txBody>
      </p:sp>
      <p:sp>
        <p:nvSpPr>
          <p:cNvPr id="76" name="角丸四角形 75"/>
          <p:cNvSpPr/>
          <p:nvPr/>
        </p:nvSpPr>
        <p:spPr>
          <a:xfrm>
            <a:off x="8625408" y="3089073"/>
            <a:ext cx="504056" cy="2029292"/>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rtlCol="0" anchor="ctr"/>
          <a:lstStyle/>
          <a:p>
            <a:pPr algn="ctr" defTabSz="913575" fontAlgn="base">
              <a:spcBef>
                <a:spcPct val="0"/>
              </a:spcBef>
              <a:spcAft>
                <a:spcPct val="0"/>
              </a:spcAft>
            </a:pPr>
            <a:r>
              <a:rPr lang="ja-JP" altLang="en-US" sz="1600" dirty="0">
                <a:solidFill>
                  <a:prstClr val="white"/>
                </a:solidFill>
                <a:latin typeface="ＭＳ ゴシック" panose="020B0609070205080204" pitchFamily="49" charset="-128"/>
                <a:ea typeface="ＭＳ ゴシック" panose="020B0609070205080204" pitchFamily="49" charset="-128"/>
              </a:rPr>
              <a:t>制度見直し後の費用</a:t>
            </a:r>
          </a:p>
        </p:txBody>
      </p:sp>
      <p:sp>
        <p:nvSpPr>
          <p:cNvPr id="55"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36</a:t>
            </a:r>
            <a:endParaRPr lang="ja-JP" altLang="en-US" sz="1800" b="1" dirty="0">
              <a:solidFill>
                <a:prstClr val="black"/>
              </a:solidFill>
              <a:latin typeface="+mn-ea"/>
            </a:endParaRPr>
          </a:p>
        </p:txBody>
      </p:sp>
    </p:spTree>
    <p:extLst>
      <p:ext uri="{BB962C8B-B14F-4D97-AF65-F5344CB8AC3E}">
        <p14:creationId xmlns:p14="http://schemas.microsoft.com/office/powerpoint/2010/main" val="3919064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516" y="1441232"/>
            <a:ext cx="9145016" cy="5372144"/>
          </a:xfrm>
          <a:solidFill>
            <a:schemeClr val="accent5">
              <a:lumMod val="20000"/>
              <a:lumOff val="80000"/>
            </a:schemeClr>
          </a:solidFill>
          <a:ln w="3175">
            <a:solidFill>
              <a:schemeClr val="tx1"/>
            </a:solidFill>
          </a:ln>
        </p:spPr>
        <p:txBody>
          <a:bodyPr>
            <a:noAutofit/>
          </a:bodyPr>
          <a:lstStyle/>
          <a:p>
            <a:pPr algn="l"/>
            <a:r>
              <a:rPr lang="ja-JP" altLang="en-US" sz="1300" b="1" dirty="0" smtClean="0"/>
              <a:t>○市</a:t>
            </a:r>
            <a:r>
              <a:rPr lang="ja-JP" altLang="en-US" sz="1300" b="1" dirty="0"/>
              <a:t>町村介護予防強化推進事業（介護予防モデル事業）に関する</a:t>
            </a:r>
            <a:r>
              <a:rPr lang="ja-JP" altLang="en-US" sz="1300" b="1" dirty="0" smtClean="0"/>
              <a:t>事例</a:t>
            </a:r>
            <a:r>
              <a:rPr lang="ja-JP" altLang="en-US" sz="1300" b="1" dirty="0"/>
              <a:t>・ ・・・</a:t>
            </a:r>
            <a:r>
              <a:rPr lang="ja-JP" altLang="en-US" sz="1300" b="1" dirty="0" smtClean="0"/>
              <a:t>・・ </a:t>
            </a:r>
            <a:r>
              <a:rPr lang="ja-JP" altLang="en-US" sz="1300" b="1" dirty="0"/>
              <a:t>・・・・ ・</a:t>
            </a:r>
            <a:r>
              <a:rPr lang="ja-JP" altLang="en-US" sz="1300" b="1" dirty="0" smtClean="0"/>
              <a:t>・・・・Ｐ２</a:t>
            </a:r>
            <a:r>
              <a:rPr lang="en-US" altLang="ja-JP" sz="1600" b="1" dirty="0"/>
              <a:t/>
            </a:r>
            <a:br>
              <a:rPr lang="en-US" altLang="ja-JP" sz="1600" b="1" dirty="0"/>
            </a:br>
            <a:r>
              <a:rPr lang="ja-JP" altLang="en-US" sz="900" b="1" dirty="0" smtClean="0"/>
              <a:t>　　</a:t>
            </a:r>
            <a:r>
              <a:rPr lang="en-US" altLang="ja-JP" sz="1200" dirty="0" smtClean="0">
                <a:hlinkClick r:id="rId3"/>
              </a:rPr>
              <a:t>http://www.mhlw.go.jp/seisakunitsuite/bunya/hukushi_kaigo/kaigo_koureisha/yobou/jitsurei.html</a:t>
            </a:r>
            <a:br>
              <a:rPr lang="en-US" altLang="ja-JP" sz="1200" dirty="0" smtClean="0">
                <a:hlinkClick r:id="rId3"/>
              </a:rPr>
            </a:br>
            <a:r>
              <a:rPr lang="ja-JP" altLang="en-US" sz="1200" dirty="0" smtClean="0"/>
              <a:t>　</a:t>
            </a:r>
            <a:r>
              <a:rPr lang="ja-JP" altLang="ja-JP" sz="1100" dirty="0" smtClean="0"/>
              <a:t>【</a:t>
            </a:r>
            <a:r>
              <a:rPr lang="ja-JP" altLang="ja-JP" sz="1100" dirty="0"/>
              <a:t>厚生労働省の</a:t>
            </a:r>
            <a:r>
              <a:rPr lang="en-US" altLang="ja-JP" sz="1100" dirty="0"/>
              <a:t>HP</a:t>
            </a:r>
            <a:r>
              <a:rPr lang="ja-JP" altLang="ja-JP" sz="1100" dirty="0"/>
              <a:t>＞</a:t>
            </a:r>
            <a:r>
              <a:rPr lang="ja-JP" altLang="en-US" sz="1100" dirty="0" smtClean="0">
                <a:hlinkClick r:id="rId4" action="ppaction://hlinkfile"/>
              </a:rPr>
              <a:t>政策</a:t>
            </a:r>
            <a:r>
              <a:rPr lang="ja-JP" altLang="en-US" sz="1100" dirty="0">
                <a:hlinkClick r:id="rId4" action="ppaction://hlinkfile"/>
              </a:rPr>
              <a:t>について</a:t>
            </a:r>
            <a:r>
              <a:rPr lang="ja-JP" altLang="en-US" sz="1100" dirty="0"/>
              <a:t> </a:t>
            </a:r>
            <a:r>
              <a:rPr lang="en-US" altLang="ja-JP" sz="1100" dirty="0"/>
              <a:t>&gt; </a:t>
            </a:r>
            <a:r>
              <a:rPr lang="ja-JP" altLang="en-US" sz="1100" dirty="0">
                <a:hlinkClick r:id="rId5" action="ppaction://hlinkfile"/>
              </a:rPr>
              <a:t>分野別の政策一覧</a:t>
            </a:r>
            <a:r>
              <a:rPr lang="ja-JP" altLang="en-US" sz="1100" dirty="0"/>
              <a:t> </a:t>
            </a:r>
            <a:r>
              <a:rPr lang="en-US" altLang="ja-JP" sz="1100" dirty="0"/>
              <a:t>&gt; </a:t>
            </a:r>
            <a:r>
              <a:rPr lang="ja-JP" altLang="en-US" sz="1100" dirty="0">
                <a:hlinkClick r:id="rId6" action="ppaction://hlinkfile"/>
              </a:rPr>
              <a:t>福祉・介護</a:t>
            </a:r>
            <a:r>
              <a:rPr lang="ja-JP" altLang="en-US" sz="1100" dirty="0"/>
              <a:t> </a:t>
            </a:r>
            <a:r>
              <a:rPr lang="en-US" altLang="ja-JP" sz="1100" dirty="0"/>
              <a:t>&gt; </a:t>
            </a:r>
            <a:r>
              <a:rPr lang="ja-JP" altLang="en-US" sz="1100" dirty="0">
                <a:hlinkClick r:id="rId7" action="ppaction://hlinkfile"/>
              </a:rPr>
              <a:t>介護・高齢者福祉</a:t>
            </a:r>
            <a:r>
              <a:rPr lang="ja-JP" altLang="en-US" sz="1100" dirty="0"/>
              <a:t> </a:t>
            </a:r>
            <a:r>
              <a:rPr lang="en-US" altLang="ja-JP" sz="1100" dirty="0"/>
              <a:t>&gt; </a:t>
            </a:r>
            <a:r>
              <a:rPr lang="ja-JP" altLang="en-US" sz="1100" dirty="0"/>
              <a:t>介護予防＞５　</a:t>
            </a:r>
            <a:r>
              <a:rPr lang="zh-TW" altLang="en-US" sz="1100" dirty="0"/>
              <a:t>市町村介護予防強化推進事業 </a:t>
            </a:r>
            <a:r>
              <a:rPr lang="en-US" altLang="ja-JP" sz="1100" dirty="0" smtClean="0"/>
              <a:t>】</a:t>
            </a:r>
            <a:r>
              <a:rPr lang="en-US" altLang="ja-JP" sz="1100" dirty="0">
                <a:hlinkClick r:id="rId3"/>
              </a:rPr>
              <a:t/>
            </a:r>
            <a:br>
              <a:rPr lang="en-US" altLang="ja-JP" sz="1100" dirty="0">
                <a:hlinkClick r:id="rId3"/>
              </a:rPr>
            </a:br>
            <a:r>
              <a:rPr lang="en-US" altLang="ja-JP" sz="600" dirty="0" smtClean="0"/>
              <a:t/>
            </a:r>
            <a:br>
              <a:rPr lang="en-US" altLang="ja-JP" sz="600" dirty="0" smtClean="0"/>
            </a:br>
            <a:r>
              <a:rPr lang="ja-JP" altLang="en-US" sz="1300" b="1" dirty="0" smtClean="0"/>
              <a:t>○</a:t>
            </a:r>
            <a:r>
              <a:rPr lang="ja-JP" altLang="en-US" sz="1300" b="1" dirty="0"/>
              <a:t>介護予防・日常生活支援総合事業に関する</a:t>
            </a:r>
            <a:r>
              <a:rPr lang="ja-JP" altLang="en-US" sz="1300" b="1" dirty="0" smtClean="0"/>
              <a:t>事例</a:t>
            </a:r>
            <a:r>
              <a:rPr lang="ja-JP" altLang="en-US" sz="1300" b="1" dirty="0"/>
              <a:t>・・</a:t>
            </a:r>
            <a:r>
              <a:rPr lang="ja-JP" altLang="en-US" sz="1300" b="1" dirty="0" smtClean="0"/>
              <a:t>・・・・・・・・・・・・・</a:t>
            </a:r>
            <a:r>
              <a:rPr lang="ja-JP" altLang="en-US" sz="1300" b="1" dirty="0"/>
              <a:t>・ ・・・・ ・・・</a:t>
            </a:r>
            <a:r>
              <a:rPr lang="ja-JP" altLang="en-US" sz="1300" b="1" dirty="0" smtClean="0"/>
              <a:t>・・・・</a:t>
            </a:r>
            <a:r>
              <a:rPr lang="ja-JP" altLang="en-US" sz="1300" b="1" dirty="0"/>
              <a:t> </a:t>
            </a:r>
            <a:r>
              <a:rPr lang="ja-JP" altLang="en-US" sz="1300" b="1" dirty="0" smtClean="0"/>
              <a:t>・・・</a:t>
            </a:r>
            <a:r>
              <a:rPr lang="ja-JP" altLang="en-US" sz="1300" b="1" dirty="0"/>
              <a:t>・</a:t>
            </a:r>
            <a:r>
              <a:rPr lang="ja-JP" altLang="en-US" sz="1300" b="1" dirty="0" smtClean="0"/>
              <a:t>Ｐ</a:t>
            </a:r>
            <a:r>
              <a:rPr lang="en-US" altLang="ja-JP" sz="1300" b="1" dirty="0" smtClean="0"/>
              <a:t>20</a:t>
            </a:r>
            <a:r>
              <a:rPr lang="en-US" altLang="ja-JP" sz="900" dirty="0"/>
              <a:t/>
            </a:r>
            <a:br>
              <a:rPr lang="en-US" altLang="ja-JP" sz="900" dirty="0"/>
            </a:br>
            <a:r>
              <a:rPr lang="en-US" altLang="ja-JP" sz="600" dirty="0" smtClean="0"/>
              <a:t/>
            </a:r>
            <a:br>
              <a:rPr lang="en-US" altLang="ja-JP" sz="600" dirty="0" smtClean="0"/>
            </a:br>
            <a:r>
              <a:rPr lang="ja-JP" altLang="en-US" sz="1300" b="1" dirty="0" smtClean="0"/>
              <a:t>○</a:t>
            </a:r>
            <a:r>
              <a:rPr lang="ja-JP" altLang="en-US" sz="1300" b="1" dirty="0"/>
              <a:t>介護予防事業に関する事例・・</a:t>
            </a:r>
            <a:r>
              <a:rPr lang="ja-JP" altLang="en-US" sz="1300" b="1" dirty="0" smtClean="0"/>
              <a:t>・・・・・・・・・・・・・・・・・・</a:t>
            </a:r>
            <a:r>
              <a:rPr lang="ja-JP" altLang="en-US" sz="1300" b="1" dirty="0"/>
              <a:t>・・・</a:t>
            </a:r>
            <a:r>
              <a:rPr lang="ja-JP" altLang="en-US" sz="1300" b="1" dirty="0" smtClean="0"/>
              <a:t>・・</a:t>
            </a:r>
            <a:r>
              <a:rPr lang="ja-JP" altLang="en-US" sz="1300" b="1" dirty="0"/>
              <a:t>・・</a:t>
            </a:r>
            <a:r>
              <a:rPr lang="ja-JP" altLang="en-US" sz="1300" b="1" dirty="0" smtClean="0"/>
              <a:t>・・</a:t>
            </a:r>
            <a:r>
              <a:rPr lang="ja-JP" altLang="en-US" sz="1300" b="1" dirty="0"/>
              <a:t>・・・</a:t>
            </a:r>
            <a:r>
              <a:rPr lang="ja-JP" altLang="en-US" sz="1300" b="1" dirty="0" smtClean="0"/>
              <a:t>・・・・</a:t>
            </a:r>
            <a:r>
              <a:rPr lang="ja-JP" altLang="en-US" sz="1300" b="1" dirty="0"/>
              <a:t>・</a:t>
            </a:r>
            <a:r>
              <a:rPr lang="ja-JP" altLang="en-US" sz="1300" b="1" dirty="0" smtClean="0"/>
              <a:t>・・</a:t>
            </a:r>
            <a:r>
              <a:rPr lang="ja-JP" altLang="en-US" sz="1300" b="1" dirty="0"/>
              <a:t>・</a:t>
            </a:r>
            <a:r>
              <a:rPr lang="ja-JP" altLang="en-US" sz="1300" b="1" dirty="0" smtClean="0"/>
              <a:t>・・・・・・・・</a:t>
            </a:r>
            <a:r>
              <a:rPr lang="ja-JP" altLang="en-US" sz="1300" b="1" dirty="0"/>
              <a:t>・</a:t>
            </a:r>
            <a:r>
              <a:rPr lang="ja-JP" altLang="en-US" sz="1300" b="1" dirty="0" smtClean="0"/>
              <a:t>Ｐ</a:t>
            </a:r>
            <a:r>
              <a:rPr lang="en-US" altLang="ja-JP" sz="1300" b="1" dirty="0" smtClean="0"/>
              <a:t>28</a:t>
            </a:r>
            <a:br>
              <a:rPr lang="en-US" altLang="ja-JP" sz="1300" b="1" dirty="0" smtClean="0"/>
            </a:br>
            <a:r>
              <a:rPr lang="ja-JP" altLang="en-US" sz="1400" b="1" dirty="0"/>
              <a:t>　</a:t>
            </a:r>
            <a:r>
              <a:rPr lang="ja-JP" altLang="en-US" sz="1300" dirty="0"/>
              <a:t>「地域の実情に応じた効果的・効率的な介護予防の取組</a:t>
            </a:r>
            <a:r>
              <a:rPr lang="ja-JP" altLang="en-US" sz="1300" dirty="0" smtClean="0"/>
              <a:t>事例」（参考）</a:t>
            </a:r>
            <a:r>
              <a:rPr lang="en-US" altLang="ja-JP" sz="1300" dirty="0" smtClean="0"/>
              <a:t/>
            </a:r>
            <a:br>
              <a:rPr lang="en-US" altLang="ja-JP" sz="1300" dirty="0" smtClean="0"/>
            </a:br>
            <a:r>
              <a:rPr lang="ja-JP" altLang="en-US" sz="1200" dirty="0"/>
              <a:t>　</a:t>
            </a:r>
            <a:r>
              <a:rPr lang="en-US" altLang="ja-JP" sz="1200" dirty="0" smtClean="0">
                <a:hlinkClick r:id="rId8"/>
              </a:rPr>
              <a:t>http</a:t>
            </a:r>
            <a:r>
              <a:rPr lang="en-US" altLang="ja-JP" sz="1200" dirty="0">
                <a:hlinkClick r:id="rId8"/>
              </a:rPr>
              <a:t>://</a:t>
            </a:r>
            <a:r>
              <a:rPr lang="en-US" altLang="ja-JP" sz="1200" dirty="0" smtClean="0">
                <a:hlinkClick r:id="rId8"/>
              </a:rPr>
              <a:t>www.mhlw.go.jp/topics/kaigo/yobou/torikumi_02.html</a:t>
            </a:r>
            <a:r>
              <a:rPr lang="en-US" altLang="ja-JP" sz="1200" dirty="0" smtClean="0"/>
              <a:t/>
            </a:r>
            <a:br>
              <a:rPr lang="en-US" altLang="ja-JP" sz="1200" dirty="0" smtClean="0"/>
            </a:br>
            <a:r>
              <a:rPr lang="ja-JP" altLang="en-US" sz="1200" dirty="0"/>
              <a:t>　</a:t>
            </a:r>
            <a:r>
              <a:rPr lang="ja-JP" altLang="ja-JP" sz="1100" dirty="0" smtClean="0"/>
              <a:t>【</a:t>
            </a:r>
            <a:r>
              <a:rPr lang="ja-JP" altLang="ja-JP" sz="1100" dirty="0"/>
              <a:t>厚生労働省の</a:t>
            </a:r>
            <a:r>
              <a:rPr lang="en-US" altLang="ja-JP" sz="1100" dirty="0"/>
              <a:t>HP</a:t>
            </a:r>
            <a:r>
              <a:rPr lang="ja-JP" altLang="ja-JP" sz="1100" dirty="0" smtClean="0"/>
              <a:t>＞</a:t>
            </a:r>
            <a:r>
              <a:rPr lang="en-US" altLang="ja-JP" sz="1100" dirty="0"/>
              <a:t>&gt; </a:t>
            </a:r>
            <a:r>
              <a:rPr lang="ja-JP" altLang="en-US" sz="1100" dirty="0">
                <a:hlinkClick r:id="rId9" action="ppaction://hlinkfile"/>
              </a:rPr>
              <a:t>政策について</a:t>
            </a:r>
            <a:r>
              <a:rPr lang="ja-JP" altLang="en-US" sz="1100" dirty="0"/>
              <a:t> </a:t>
            </a:r>
            <a:r>
              <a:rPr lang="en-US" altLang="ja-JP" sz="1100" dirty="0"/>
              <a:t>&gt; </a:t>
            </a:r>
            <a:r>
              <a:rPr lang="ja-JP" altLang="en-US" sz="1100" dirty="0">
                <a:hlinkClick r:id="rId10" action="ppaction://hlinkfile"/>
              </a:rPr>
              <a:t>分野別の政策一覧</a:t>
            </a:r>
            <a:r>
              <a:rPr lang="ja-JP" altLang="en-US" sz="1100" dirty="0"/>
              <a:t> </a:t>
            </a:r>
            <a:r>
              <a:rPr lang="en-US" altLang="ja-JP" sz="1100" dirty="0"/>
              <a:t>&gt; </a:t>
            </a:r>
            <a:r>
              <a:rPr lang="ja-JP" altLang="en-US" sz="1100" dirty="0">
                <a:hlinkClick r:id="rId11" action="ppaction://hlinkfile"/>
              </a:rPr>
              <a:t>福祉・介護</a:t>
            </a:r>
            <a:r>
              <a:rPr lang="ja-JP" altLang="en-US" sz="1100" dirty="0"/>
              <a:t> </a:t>
            </a:r>
            <a:r>
              <a:rPr lang="en-US" altLang="ja-JP" sz="1100" dirty="0"/>
              <a:t>&gt; </a:t>
            </a:r>
            <a:r>
              <a:rPr lang="ja-JP" altLang="en-US" sz="1100" dirty="0">
                <a:hlinkClick r:id="rId12" action="ppaction://hlinkfile"/>
              </a:rPr>
              <a:t>介護・高齢者福祉</a:t>
            </a:r>
            <a:r>
              <a:rPr lang="ja-JP" altLang="en-US" sz="1100" dirty="0"/>
              <a:t> </a:t>
            </a:r>
            <a:r>
              <a:rPr lang="en-US" altLang="ja-JP" sz="1100" dirty="0"/>
              <a:t>&gt; </a:t>
            </a:r>
            <a:r>
              <a:rPr lang="ja-JP" altLang="en-US" sz="1100" dirty="0">
                <a:hlinkClick r:id="rId13" action="ppaction://hlinkfile"/>
              </a:rPr>
              <a:t>介護</a:t>
            </a:r>
            <a:r>
              <a:rPr lang="ja-JP" altLang="en-US" sz="1100" dirty="0" smtClean="0">
                <a:hlinkClick r:id="rId13" action="ppaction://hlinkfile"/>
              </a:rPr>
              <a:t>予防</a:t>
            </a:r>
            <a:r>
              <a:rPr lang="ja-JP" altLang="en-US" sz="1100" dirty="0" smtClean="0"/>
              <a:t> </a:t>
            </a:r>
            <a:r>
              <a:rPr lang="en-US" altLang="ja-JP" sz="1100" dirty="0" smtClean="0"/>
              <a:t/>
            </a:r>
            <a:br>
              <a:rPr lang="en-US" altLang="ja-JP" sz="1100" dirty="0" smtClean="0"/>
            </a:br>
            <a:r>
              <a:rPr lang="ja-JP" altLang="en-US" sz="1100" dirty="0"/>
              <a:t>　</a:t>
            </a:r>
            <a:r>
              <a:rPr lang="ja-JP" altLang="en-US" sz="1100" dirty="0" smtClean="0"/>
              <a:t>　</a:t>
            </a:r>
            <a:r>
              <a:rPr lang="en-US" altLang="ja-JP" sz="1100" dirty="0" smtClean="0"/>
              <a:t>&gt;</a:t>
            </a:r>
            <a:r>
              <a:rPr lang="ja-JP" altLang="en-US" sz="1100" dirty="0" smtClean="0"/>
              <a:t>４　</a:t>
            </a:r>
            <a:r>
              <a:rPr lang="en-US" altLang="ja-JP" sz="1100" dirty="0" smtClean="0"/>
              <a:t> </a:t>
            </a:r>
            <a:r>
              <a:rPr lang="ja-JP" altLang="en-US" sz="1100" dirty="0" smtClean="0"/>
              <a:t>地域の実情に応じた効果的・効率的な介護予防の取組事例</a:t>
            </a:r>
            <a:r>
              <a:rPr lang="en-US" altLang="ja-JP" sz="1100" dirty="0" smtClean="0"/>
              <a:t>】</a:t>
            </a:r>
            <a:r>
              <a:rPr lang="en-US" altLang="ja-JP" sz="1100" dirty="0"/>
              <a:t/>
            </a:r>
            <a:br>
              <a:rPr lang="en-US" altLang="ja-JP" sz="1100" dirty="0"/>
            </a:br>
            <a:r>
              <a:rPr lang="en-US" altLang="ja-JP" sz="600" dirty="0" smtClean="0"/>
              <a:t/>
            </a:r>
            <a:br>
              <a:rPr lang="en-US" altLang="ja-JP" sz="600" dirty="0" smtClean="0"/>
            </a:br>
            <a:r>
              <a:rPr lang="ja-JP" altLang="en-US" sz="1300" b="1" dirty="0" smtClean="0"/>
              <a:t>○</a:t>
            </a:r>
            <a:r>
              <a:rPr lang="ja-JP" altLang="en-US" sz="1300" b="1" dirty="0"/>
              <a:t>生活</a:t>
            </a:r>
            <a:r>
              <a:rPr lang="ja-JP" altLang="en-US" sz="1300" b="1" dirty="0" smtClean="0"/>
              <a:t>支援コーディネーター</a:t>
            </a:r>
            <a:r>
              <a:rPr lang="ja-JP" altLang="en-US" sz="1300" b="1" dirty="0"/>
              <a:t>に関する</a:t>
            </a:r>
            <a:r>
              <a:rPr lang="ja-JP" altLang="en-US" sz="1300" b="1" dirty="0" smtClean="0"/>
              <a:t>事例・・</a:t>
            </a:r>
            <a:r>
              <a:rPr lang="ja-JP" altLang="en-US" sz="1300" b="1" dirty="0"/>
              <a:t>・・・・・ ・・・・ ・ ・・</a:t>
            </a:r>
            <a:r>
              <a:rPr lang="ja-JP" altLang="en-US" sz="1300" b="1" dirty="0" smtClean="0"/>
              <a:t>・</a:t>
            </a:r>
            <a:r>
              <a:rPr lang="ja-JP" altLang="en-US" sz="1300" b="1" dirty="0"/>
              <a:t> ・・</a:t>
            </a:r>
            <a:r>
              <a:rPr lang="ja-JP" altLang="en-US" sz="1300" b="1" dirty="0" smtClean="0"/>
              <a:t>・</a:t>
            </a:r>
            <a:r>
              <a:rPr lang="ja-JP" altLang="en-US" sz="1300" b="1" dirty="0"/>
              <a:t> ・・・</a:t>
            </a:r>
            <a:r>
              <a:rPr lang="ja-JP" altLang="en-US" sz="1300" b="1" dirty="0" smtClean="0"/>
              <a:t> </a:t>
            </a:r>
            <a:r>
              <a:rPr lang="ja-JP" altLang="en-US" sz="1300" b="1" dirty="0"/>
              <a:t>・・・・ ・・・・ </a:t>
            </a:r>
            <a:r>
              <a:rPr lang="ja-JP" altLang="en-US" sz="1300" b="1" dirty="0" smtClean="0"/>
              <a:t>・・・・・</a:t>
            </a:r>
            <a:r>
              <a:rPr lang="ja-JP" altLang="en-US" sz="1300" b="1" dirty="0"/>
              <a:t>・・</a:t>
            </a:r>
            <a:r>
              <a:rPr lang="ja-JP" altLang="en-US" sz="1300" b="1" dirty="0" smtClean="0"/>
              <a:t>Ｐ</a:t>
            </a:r>
            <a:r>
              <a:rPr lang="en-US" altLang="ja-JP" sz="1300" b="1" dirty="0"/>
              <a:t>36</a:t>
            </a:r>
            <a:r>
              <a:rPr lang="en-US" altLang="ja-JP" sz="1400" b="1" dirty="0" smtClean="0"/>
              <a:t/>
            </a:r>
            <a:br>
              <a:rPr lang="en-US" altLang="ja-JP" sz="1400" b="1" dirty="0" smtClean="0"/>
            </a:br>
            <a:r>
              <a:rPr lang="ja-JP" altLang="en-US" sz="1400" b="1" dirty="0" smtClean="0"/>
              <a:t> </a:t>
            </a:r>
            <a:r>
              <a:rPr lang="ja-JP" altLang="en-US" sz="1300" dirty="0" smtClean="0"/>
              <a:t>　「地域における生活支援サービスのコーディネーターの育成に関する調査研究事業　報告書」</a:t>
            </a:r>
            <a:r>
              <a:rPr lang="en-US" altLang="ja-JP" sz="1300" dirty="0" smtClean="0"/>
              <a:t/>
            </a:r>
            <a:br>
              <a:rPr lang="en-US" altLang="ja-JP" sz="1300" dirty="0" smtClean="0"/>
            </a:br>
            <a:r>
              <a:rPr lang="ja-JP" altLang="en-US" sz="1300" dirty="0"/>
              <a:t>　</a:t>
            </a:r>
            <a:r>
              <a:rPr lang="en-US" altLang="ja-JP" sz="1200" dirty="0">
                <a:hlinkClick r:id="rId14"/>
              </a:rPr>
              <a:t>http://</a:t>
            </a:r>
            <a:r>
              <a:rPr lang="en-US" altLang="ja-JP" sz="1200" dirty="0" smtClean="0">
                <a:hlinkClick r:id="rId14"/>
              </a:rPr>
              <a:t>www.mhlw.go.jp/file/06-Seisakujouhou-12300000-Roukenkyoku/0000046377.pdf</a:t>
            </a:r>
            <a:r>
              <a:rPr lang="en-US" altLang="ja-JP" sz="1400" dirty="0" smtClean="0"/>
              <a:t/>
            </a:r>
            <a:br>
              <a:rPr lang="en-US" altLang="ja-JP" sz="1400" dirty="0" smtClean="0"/>
            </a:br>
            <a:r>
              <a:rPr lang="ja-JP" altLang="en-US" sz="1400" dirty="0" smtClean="0"/>
              <a:t>　</a:t>
            </a:r>
            <a:r>
              <a:rPr lang="ja-JP" altLang="ja-JP" sz="1000" dirty="0" smtClean="0"/>
              <a:t>【</a:t>
            </a:r>
            <a:r>
              <a:rPr lang="ja-JP" altLang="ja-JP" sz="1000" dirty="0"/>
              <a:t>厚生労働省の</a:t>
            </a:r>
            <a:r>
              <a:rPr lang="en-US" altLang="ja-JP" sz="1000" dirty="0" smtClean="0"/>
              <a:t>HP</a:t>
            </a:r>
            <a:r>
              <a:rPr lang="en-US" altLang="ja-JP" sz="1000" dirty="0"/>
              <a:t>&gt;</a:t>
            </a:r>
            <a:r>
              <a:rPr lang="en-US" altLang="ja-JP" sz="1000" dirty="0" err="1" smtClean="0">
                <a:hlinkClick r:id="rId4"/>
              </a:rPr>
              <a:t>政策について</a:t>
            </a:r>
            <a:r>
              <a:rPr lang="en-US" altLang="ja-JP" sz="1000" dirty="0" smtClean="0"/>
              <a:t> </a:t>
            </a:r>
            <a:r>
              <a:rPr lang="en-US" altLang="ja-JP" sz="1000" dirty="0"/>
              <a:t>&gt;</a:t>
            </a:r>
            <a:r>
              <a:rPr lang="en-US" altLang="ja-JP" sz="1000" dirty="0" smtClean="0"/>
              <a:t> </a:t>
            </a:r>
            <a:r>
              <a:rPr lang="en-US" altLang="ja-JP" sz="1000" dirty="0" err="1" smtClean="0">
                <a:hlinkClick r:id="rId5"/>
              </a:rPr>
              <a:t>分野別の政策一覧</a:t>
            </a:r>
            <a:r>
              <a:rPr lang="en-US" altLang="ja-JP" sz="1000" dirty="0"/>
              <a:t> &gt; </a:t>
            </a:r>
            <a:r>
              <a:rPr lang="en-US" altLang="ja-JP" sz="1000" dirty="0" err="1">
                <a:hlinkClick r:id="rId6"/>
              </a:rPr>
              <a:t>福祉・介護</a:t>
            </a:r>
            <a:r>
              <a:rPr lang="en-US" altLang="ja-JP" sz="1000" dirty="0"/>
              <a:t> &gt; </a:t>
            </a:r>
            <a:r>
              <a:rPr lang="en-US" altLang="ja-JP" sz="1000" dirty="0" err="1">
                <a:hlinkClick r:id="rId7"/>
              </a:rPr>
              <a:t>介護・</a:t>
            </a:r>
            <a:r>
              <a:rPr lang="en-US" altLang="ja-JP" sz="1000" dirty="0" err="1" smtClean="0">
                <a:hlinkClick r:id="rId7"/>
              </a:rPr>
              <a:t>高齢者福祉</a:t>
            </a:r>
            <a:r>
              <a:rPr lang="en-US" altLang="ja-JP" sz="1000" dirty="0"/>
              <a:t> &gt; </a:t>
            </a:r>
            <a:r>
              <a:rPr lang="ja-JP" altLang="ja-JP" sz="1000" dirty="0"/>
              <a:t>地域包括</a:t>
            </a:r>
            <a:r>
              <a:rPr lang="ja-JP" altLang="ja-JP" sz="1000" dirty="0" smtClean="0"/>
              <a:t>ケアシステム</a:t>
            </a:r>
            <a:r>
              <a:rPr lang="en-US" altLang="ja-JP" sz="1000" dirty="0"/>
              <a:t>&gt; </a:t>
            </a:r>
            <a:r>
              <a:rPr lang="ja-JP" altLang="ja-JP" sz="1000" dirty="0" smtClean="0"/>
              <a:t>５</a:t>
            </a:r>
            <a:r>
              <a:rPr lang="ja-JP" altLang="ja-JP" sz="1000" dirty="0"/>
              <a:t>．生活支援サービスの充実と高齢者の社会参加】</a:t>
            </a:r>
            <a:r>
              <a:rPr lang="en-US" altLang="ja-JP" sz="1400" dirty="0" smtClean="0"/>
              <a:t/>
            </a:r>
            <a:br>
              <a:rPr lang="en-US" altLang="ja-JP" sz="1400" dirty="0" smtClean="0"/>
            </a:br>
            <a:r>
              <a:rPr lang="en-US" altLang="ja-JP" sz="600" dirty="0" smtClean="0"/>
              <a:t/>
            </a:r>
            <a:br>
              <a:rPr lang="en-US" altLang="ja-JP" sz="600" dirty="0" smtClean="0"/>
            </a:br>
            <a:r>
              <a:rPr lang="ja-JP" altLang="en-US" sz="1300" b="1" dirty="0" smtClean="0"/>
              <a:t>○</a:t>
            </a:r>
            <a:r>
              <a:rPr lang="ja-JP" altLang="en-US" sz="1300" b="1" dirty="0"/>
              <a:t>地域包括ケアシステム構築に関する</a:t>
            </a:r>
            <a:r>
              <a:rPr lang="ja-JP" altLang="en-US" sz="1300" b="1" dirty="0" smtClean="0"/>
              <a:t>事例</a:t>
            </a:r>
            <a:r>
              <a:rPr lang="en-US" altLang="ja-JP" sz="1300" b="1" dirty="0"/>
              <a:t/>
            </a:r>
            <a:br>
              <a:rPr lang="en-US" altLang="ja-JP" sz="1300" b="1" dirty="0"/>
            </a:br>
            <a:r>
              <a:rPr lang="ja-JP" altLang="en-US" sz="1300" dirty="0"/>
              <a:t>　「事例を通じて、我がまちの地域包括ケアを考えよう 「地域包括ケアシステム」事例</a:t>
            </a:r>
            <a:r>
              <a:rPr lang="ja-JP" altLang="en-US" sz="1300" dirty="0" smtClean="0"/>
              <a:t>集成</a:t>
            </a:r>
            <a:r>
              <a:rPr lang="en-US" altLang="ja-JP" sz="1300" dirty="0" smtClean="0"/>
              <a:t/>
            </a:r>
            <a:br>
              <a:rPr lang="en-US" altLang="ja-JP" sz="1300" dirty="0" smtClean="0"/>
            </a:br>
            <a:r>
              <a:rPr lang="ja-JP" altLang="en-US" sz="1300" dirty="0"/>
              <a:t>　</a:t>
            </a:r>
            <a:r>
              <a:rPr lang="ja-JP" altLang="en-US" sz="1300" dirty="0" smtClean="0"/>
              <a:t>　～</a:t>
            </a:r>
            <a:r>
              <a:rPr lang="ja-JP" altLang="en-US" sz="1300" dirty="0"/>
              <a:t>できること探しの</a:t>
            </a:r>
            <a:r>
              <a:rPr lang="ja-JP" altLang="en-US" sz="1300" dirty="0" smtClean="0"/>
              <a:t>素材集～</a:t>
            </a:r>
            <a:r>
              <a:rPr lang="ja-JP" altLang="en-US" sz="1300" dirty="0"/>
              <a:t>」 ・・・・・・・・</a:t>
            </a:r>
            <a:r>
              <a:rPr lang="ja-JP" altLang="en-US" sz="1300" dirty="0" smtClean="0"/>
              <a:t>・</a:t>
            </a:r>
            <a:r>
              <a:rPr lang="ja-JP" altLang="en-US" sz="1300" dirty="0"/>
              <a:t> ・・・・・ ・・・・・ ・・・・・ ・・・・・ ・</a:t>
            </a:r>
            <a:r>
              <a:rPr lang="ja-JP" altLang="en-US" sz="1300" dirty="0" smtClean="0"/>
              <a:t>・・</a:t>
            </a:r>
            <a:r>
              <a:rPr lang="ja-JP" altLang="en-US" sz="1300" dirty="0"/>
              <a:t> </a:t>
            </a:r>
            <a:r>
              <a:rPr lang="ja-JP" altLang="en-US" sz="1300" dirty="0" smtClean="0"/>
              <a:t>・</a:t>
            </a:r>
            <a:r>
              <a:rPr lang="ja-JP" altLang="en-US" sz="1300" dirty="0"/>
              <a:t>・・・・・・・・・・</a:t>
            </a:r>
            <a:r>
              <a:rPr lang="ja-JP" altLang="en-US" sz="1300" dirty="0" smtClean="0"/>
              <a:t>・・</a:t>
            </a:r>
            <a:r>
              <a:rPr lang="ja-JP" altLang="en-US" sz="1300" dirty="0"/>
              <a:t>Ｐ</a:t>
            </a:r>
            <a:r>
              <a:rPr lang="en-US" altLang="ja-JP" sz="1300" dirty="0" smtClean="0"/>
              <a:t>55</a:t>
            </a:r>
            <a:r>
              <a:rPr lang="ja-JP" altLang="en-US" sz="1300" dirty="0"/>
              <a:t/>
            </a:r>
            <a:br>
              <a:rPr lang="ja-JP" altLang="en-US" sz="1300" dirty="0"/>
            </a:br>
            <a:r>
              <a:rPr lang="ja-JP" altLang="en-US" sz="900" dirty="0">
                <a:latin typeface="HG丸ｺﾞｼｯｸM-PRO" pitchFamily="50" charset="-128"/>
                <a:ea typeface="HG丸ｺﾞｼｯｸM-PRO" pitchFamily="50" charset="-128"/>
              </a:rPr>
              <a:t>　</a:t>
            </a:r>
            <a:r>
              <a:rPr lang="en-US" altLang="ja-JP" sz="1200" dirty="0" smtClean="0">
                <a:hlinkClick r:id="rId15"/>
              </a:rPr>
              <a:t>http</a:t>
            </a:r>
            <a:r>
              <a:rPr lang="en-US" altLang="ja-JP" sz="1200" dirty="0">
                <a:hlinkClick r:id="rId15"/>
              </a:rPr>
              <a:t>://</a:t>
            </a:r>
            <a:r>
              <a:rPr lang="en-US" altLang="ja-JP" sz="1200" dirty="0" smtClean="0">
                <a:hlinkClick r:id="rId15"/>
              </a:rPr>
              <a:t>www.mhlw.go.jp/seisakunitsuite/bunya/hukushi_kaigo/kaigo_koureisha/chiiki-houkatsu/dl/jirei.pdf</a:t>
            </a:r>
            <a:r>
              <a:rPr lang="en-US" altLang="ja-JP" sz="1200" dirty="0" smtClean="0"/>
              <a:t/>
            </a:r>
            <a:br>
              <a:rPr lang="en-US" altLang="ja-JP" sz="1200" dirty="0" smtClean="0"/>
            </a:br>
            <a:r>
              <a:rPr lang="ja-JP" altLang="en-US" sz="1200" dirty="0" smtClean="0"/>
              <a:t>　　</a:t>
            </a:r>
            <a:r>
              <a:rPr lang="ja-JP" altLang="ja-JP" sz="1000" dirty="0" smtClean="0"/>
              <a:t>【</a:t>
            </a:r>
            <a:r>
              <a:rPr lang="ja-JP" altLang="ja-JP" sz="1000" dirty="0"/>
              <a:t>厚生労働省の</a:t>
            </a:r>
            <a:r>
              <a:rPr lang="en-US" altLang="ja-JP" sz="1000" dirty="0"/>
              <a:t>HP</a:t>
            </a:r>
            <a:r>
              <a:rPr lang="ja-JP" altLang="ja-JP" sz="1000" dirty="0"/>
              <a:t>＞</a:t>
            </a:r>
            <a:r>
              <a:rPr lang="en-US" altLang="ja-JP" sz="1000" dirty="0" err="1">
                <a:hlinkClick r:id="rId4"/>
              </a:rPr>
              <a:t>政策について</a:t>
            </a:r>
            <a:r>
              <a:rPr lang="en-US" altLang="ja-JP" sz="1000" dirty="0"/>
              <a:t> &gt; </a:t>
            </a:r>
            <a:r>
              <a:rPr lang="en-US" altLang="ja-JP" sz="1000" dirty="0" err="1">
                <a:hlinkClick r:id="rId5"/>
              </a:rPr>
              <a:t>分野別の政策一覧</a:t>
            </a:r>
            <a:r>
              <a:rPr lang="en-US" altLang="ja-JP" sz="1000" dirty="0"/>
              <a:t> &gt; </a:t>
            </a:r>
            <a:r>
              <a:rPr lang="en-US" altLang="ja-JP" sz="1000" dirty="0" err="1">
                <a:hlinkClick r:id="rId6"/>
              </a:rPr>
              <a:t>福祉・介護</a:t>
            </a:r>
            <a:r>
              <a:rPr lang="en-US" altLang="ja-JP" sz="1000" dirty="0"/>
              <a:t> &gt; </a:t>
            </a:r>
            <a:r>
              <a:rPr lang="en-US" altLang="ja-JP" sz="1000" dirty="0" err="1">
                <a:hlinkClick r:id="rId7"/>
              </a:rPr>
              <a:t>介護・高齢者福祉</a:t>
            </a:r>
            <a:r>
              <a:rPr lang="en-US" altLang="ja-JP" sz="1000" dirty="0"/>
              <a:t> &gt; </a:t>
            </a:r>
            <a:r>
              <a:rPr lang="ja-JP" altLang="ja-JP" sz="1000" dirty="0"/>
              <a:t>地域包括</a:t>
            </a:r>
            <a:r>
              <a:rPr lang="ja-JP" altLang="ja-JP" sz="1000" dirty="0" smtClean="0"/>
              <a:t>ケアシステム</a:t>
            </a:r>
            <a:r>
              <a:rPr lang="en-US" altLang="ja-JP" sz="1000" dirty="0" smtClean="0"/>
              <a:t/>
            </a:r>
            <a:br>
              <a:rPr lang="en-US" altLang="ja-JP" sz="1000" dirty="0" smtClean="0"/>
            </a:br>
            <a:r>
              <a:rPr lang="ja-JP" altLang="en-US" sz="1000" dirty="0"/>
              <a:t>　</a:t>
            </a:r>
            <a:r>
              <a:rPr lang="ja-JP" altLang="en-US" sz="1000" dirty="0" smtClean="0"/>
              <a:t>　　</a:t>
            </a:r>
            <a:r>
              <a:rPr lang="ja-JP" altLang="ja-JP" sz="1000" dirty="0" smtClean="0"/>
              <a:t>＞</a:t>
            </a:r>
            <a:r>
              <a:rPr lang="ja-JP" altLang="en-US" sz="1000" dirty="0"/>
              <a:t>１．地域包括ケアシステムの実現に</a:t>
            </a:r>
            <a:r>
              <a:rPr lang="ja-JP" altLang="en-US" sz="1000" dirty="0" smtClean="0"/>
              <a:t>向けて＞地域包括ケアシステム構築に向けた取組事例</a:t>
            </a:r>
            <a:r>
              <a:rPr lang="ja-JP" altLang="ja-JP" sz="1000" dirty="0" smtClean="0"/>
              <a:t>】</a:t>
            </a:r>
            <a:r>
              <a:rPr lang="en-US" altLang="ja-JP" sz="1000" dirty="0" smtClean="0"/>
              <a:t/>
            </a:r>
            <a:br>
              <a:rPr lang="en-US" altLang="ja-JP" sz="1000" dirty="0" smtClean="0"/>
            </a:br>
            <a:r>
              <a:rPr lang="ja-JP" altLang="en-US" sz="1600" dirty="0"/>
              <a:t>　</a:t>
            </a:r>
            <a:r>
              <a:rPr lang="ja-JP" altLang="en-US" sz="1300" dirty="0"/>
              <a:t>「過疎地域における地域包括ケアシステムの構築に関する調査研究事業報告書」 ・</a:t>
            </a:r>
            <a:r>
              <a:rPr lang="ja-JP" altLang="en-US" sz="1300" dirty="0" smtClean="0"/>
              <a:t>・・</a:t>
            </a:r>
            <a:r>
              <a:rPr lang="ja-JP" altLang="en-US" sz="1300" dirty="0"/>
              <a:t>・・・</a:t>
            </a:r>
            <a:r>
              <a:rPr lang="ja-JP" altLang="en-US" sz="1300" dirty="0" smtClean="0"/>
              <a:t>Ｐ</a:t>
            </a:r>
            <a:r>
              <a:rPr lang="en-US" altLang="ja-JP" sz="1300" dirty="0"/>
              <a:t>60</a:t>
            </a:r>
            <a:br>
              <a:rPr lang="en-US" altLang="ja-JP" sz="1300" dirty="0"/>
            </a:br>
            <a:r>
              <a:rPr lang="ja-JP" altLang="en-US" sz="1200" dirty="0"/>
              <a:t>　　</a:t>
            </a:r>
            <a:r>
              <a:rPr lang="en-US" altLang="ja-JP" sz="1400" dirty="0" smtClean="0">
                <a:hlinkClick r:id="rId16"/>
              </a:rPr>
              <a:t>http</a:t>
            </a:r>
            <a:r>
              <a:rPr lang="en-US" altLang="ja-JP" sz="1400" dirty="0">
                <a:hlinkClick r:id="rId16"/>
              </a:rPr>
              <a:t>://</a:t>
            </a:r>
            <a:r>
              <a:rPr lang="en-US" altLang="ja-JP" sz="1400" dirty="0" smtClean="0">
                <a:hlinkClick r:id="rId16"/>
              </a:rPr>
              <a:t>www.hit-north.or.jp/houkokusyo/2013tiikihokatsu-shiryo.pdf</a:t>
            </a:r>
            <a:r>
              <a:rPr lang="ja-JP" altLang="en-US" sz="900" dirty="0" smtClean="0"/>
              <a:t>　</a:t>
            </a:r>
            <a:r>
              <a:rPr lang="en-US" altLang="ja-JP" sz="1000" dirty="0" smtClean="0"/>
              <a:t>【</a:t>
            </a:r>
            <a:r>
              <a:rPr lang="ja-JP" altLang="en-US" sz="1000" dirty="0"/>
              <a:t>社団法人北海道総合研究調査会</a:t>
            </a:r>
            <a:r>
              <a:rPr lang="en-US" altLang="ja-JP" sz="1000" dirty="0"/>
              <a:t>HP】</a:t>
            </a:r>
            <a:br>
              <a:rPr lang="en-US" altLang="ja-JP" sz="1000" dirty="0"/>
            </a:br>
            <a:r>
              <a:rPr lang="en-US" altLang="ja-JP" sz="600" dirty="0" smtClean="0"/>
              <a:t/>
            </a:r>
            <a:br>
              <a:rPr lang="en-US" altLang="ja-JP" sz="600" dirty="0" smtClean="0"/>
            </a:br>
            <a:r>
              <a:rPr lang="ja-JP" altLang="en-US" sz="1300" b="1" dirty="0" smtClean="0"/>
              <a:t>○</a:t>
            </a:r>
            <a:r>
              <a:rPr lang="ja-JP" altLang="en-US" sz="1300" b="1" dirty="0"/>
              <a:t>地域ケア会議に関する</a:t>
            </a:r>
            <a:r>
              <a:rPr lang="ja-JP" altLang="en-US" sz="1300" b="1" dirty="0" smtClean="0"/>
              <a:t>事例（参考）</a:t>
            </a:r>
            <a:r>
              <a:rPr lang="ja-JP" altLang="en-US" sz="1300" b="1" dirty="0"/>
              <a:t>　</a:t>
            </a:r>
            <a:r>
              <a:rPr lang="en-US" altLang="ja-JP" sz="1300" b="1" dirty="0"/>
              <a:t/>
            </a:r>
            <a:br>
              <a:rPr lang="en-US" altLang="ja-JP" sz="1300" b="1" dirty="0"/>
            </a:br>
            <a:r>
              <a:rPr lang="ja-JP" altLang="en-US" sz="1300" dirty="0"/>
              <a:t>　「地域包括ケアの実現に向けた地域ケア会議実践事例集～地域の特色を活かした実践のために～</a:t>
            </a:r>
            <a:r>
              <a:rPr lang="ja-JP" altLang="en-US" sz="1300" dirty="0" smtClean="0"/>
              <a:t>」</a:t>
            </a:r>
            <a:r>
              <a:rPr lang="en-US" altLang="ja-JP" sz="1300" dirty="0"/>
              <a:t/>
            </a:r>
            <a:br>
              <a:rPr lang="en-US" altLang="ja-JP" sz="1300" dirty="0"/>
            </a:br>
            <a:r>
              <a:rPr lang="ja-JP" altLang="en-US" sz="900" dirty="0"/>
              <a:t>　　</a:t>
            </a:r>
            <a:r>
              <a:rPr lang="ja-JP" altLang="en-US" sz="900" dirty="0" smtClean="0"/>
              <a:t>　</a:t>
            </a:r>
            <a:r>
              <a:rPr lang="en-US" altLang="ja-JP" sz="1200" dirty="0" smtClean="0">
                <a:hlinkClick r:id="rId17"/>
              </a:rPr>
              <a:t>http</a:t>
            </a:r>
            <a:r>
              <a:rPr lang="en-US" altLang="ja-JP" sz="1200" dirty="0">
                <a:hlinkClick r:id="rId17"/>
              </a:rPr>
              <a:t>://</a:t>
            </a:r>
            <a:r>
              <a:rPr lang="en-US" altLang="ja-JP" sz="1200" dirty="0" smtClean="0">
                <a:hlinkClick r:id="rId17"/>
              </a:rPr>
              <a:t>www.mhlw.go.jp/seisakunitsuite/bunya/hukushi_kaigo/kaigo_koureisha/chiiki-houkatsu/dl/link3-0-01.pdf</a:t>
            </a:r>
            <a:r>
              <a:rPr lang="en-US" altLang="ja-JP" sz="1400" dirty="0" smtClean="0"/>
              <a:t/>
            </a:r>
            <a:br>
              <a:rPr lang="en-US" altLang="ja-JP" sz="1400" dirty="0" smtClean="0"/>
            </a:br>
            <a:r>
              <a:rPr lang="ja-JP" altLang="en-US" sz="1400" dirty="0" smtClean="0"/>
              <a:t>　　</a:t>
            </a:r>
            <a:r>
              <a:rPr lang="ja-JP" altLang="ja-JP" sz="1100" dirty="0" smtClean="0"/>
              <a:t>【</a:t>
            </a:r>
            <a:r>
              <a:rPr lang="ja-JP" altLang="ja-JP" sz="1100" dirty="0"/>
              <a:t>厚生労働省の</a:t>
            </a:r>
            <a:r>
              <a:rPr lang="en-US" altLang="ja-JP" sz="1100" dirty="0"/>
              <a:t>HP</a:t>
            </a:r>
            <a:r>
              <a:rPr lang="ja-JP" altLang="ja-JP" sz="1100" dirty="0"/>
              <a:t>＞</a:t>
            </a:r>
            <a:r>
              <a:rPr lang="en-US" altLang="ja-JP" sz="1100" dirty="0" err="1">
                <a:hlinkClick r:id="rId4"/>
              </a:rPr>
              <a:t>政策について</a:t>
            </a:r>
            <a:r>
              <a:rPr lang="en-US" altLang="ja-JP" sz="1100" dirty="0"/>
              <a:t> &gt; </a:t>
            </a:r>
            <a:r>
              <a:rPr lang="en-US" altLang="ja-JP" sz="1100" dirty="0" err="1">
                <a:hlinkClick r:id="rId5"/>
              </a:rPr>
              <a:t>分野別の政策一覧</a:t>
            </a:r>
            <a:r>
              <a:rPr lang="en-US" altLang="ja-JP" sz="1100" dirty="0"/>
              <a:t> &gt; </a:t>
            </a:r>
            <a:r>
              <a:rPr lang="en-US" altLang="ja-JP" sz="1100" dirty="0" err="1">
                <a:hlinkClick r:id="rId6"/>
              </a:rPr>
              <a:t>福祉・介護</a:t>
            </a:r>
            <a:r>
              <a:rPr lang="en-US" altLang="ja-JP" sz="1100" dirty="0"/>
              <a:t> &gt; </a:t>
            </a:r>
            <a:r>
              <a:rPr lang="en-US" altLang="ja-JP" sz="1100" dirty="0" err="1">
                <a:hlinkClick r:id="rId7"/>
              </a:rPr>
              <a:t>介護・高齢者福祉</a:t>
            </a:r>
            <a:r>
              <a:rPr lang="en-US" altLang="ja-JP" sz="1100" dirty="0"/>
              <a:t> &gt; </a:t>
            </a:r>
            <a:r>
              <a:rPr lang="ja-JP" altLang="ja-JP" sz="1100" dirty="0"/>
              <a:t>地域包括ケアシステム＞３．地域ケア会議について</a:t>
            </a:r>
            <a:r>
              <a:rPr lang="ja-JP" altLang="ja-JP" sz="1100" dirty="0" smtClean="0"/>
              <a:t>】</a:t>
            </a:r>
            <a:endParaRPr lang="ja-JP" altLang="en-US" sz="1200" dirty="0"/>
          </a:p>
        </p:txBody>
      </p:sp>
      <p:sp>
        <p:nvSpPr>
          <p:cNvPr id="7" name="テキスト ボックス 6"/>
          <p:cNvSpPr txBox="1"/>
          <p:nvPr/>
        </p:nvSpPr>
        <p:spPr>
          <a:xfrm>
            <a:off x="416516" y="40705"/>
            <a:ext cx="9145016" cy="369332"/>
          </a:xfrm>
          <a:prstGeom prst="rect">
            <a:avLst/>
          </a:prstGeom>
          <a:solidFill>
            <a:srgbClr val="99FF99"/>
          </a:solidFill>
          <a:ln w="38100">
            <a:solidFill>
              <a:schemeClr val="tx1"/>
            </a:solidFill>
          </a:ln>
        </p:spPr>
        <p:txBody>
          <a:bodyPr wrap="square" rtlCol="0">
            <a:spAutoFit/>
          </a:bodyPr>
          <a:lstStyle/>
          <a:p>
            <a:pPr algn="ctr"/>
            <a:r>
              <a:rPr lang="ja-JP" altLang="en-US" b="1" dirty="0"/>
              <a:t>地域包括ケアシステム構築へ向けた取組</a:t>
            </a:r>
            <a:r>
              <a:rPr lang="ja-JP" altLang="en-US" b="1" dirty="0" smtClean="0"/>
              <a:t>事例（まとめ）</a:t>
            </a:r>
            <a:endParaRPr kumimoji="1" lang="ja-JP" altLang="en-US" dirty="0"/>
          </a:p>
        </p:txBody>
      </p:sp>
      <p:sp>
        <p:nvSpPr>
          <p:cNvPr id="8" name="テキスト ボックス 7"/>
          <p:cNvSpPr txBox="1"/>
          <p:nvPr/>
        </p:nvSpPr>
        <p:spPr>
          <a:xfrm>
            <a:off x="416516" y="476672"/>
            <a:ext cx="9145016" cy="892552"/>
          </a:xfrm>
          <a:prstGeom prst="rect">
            <a:avLst/>
          </a:prstGeom>
          <a:solidFill>
            <a:srgbClr val="FFFF99"/>
          </a:solidFill>
          <a:ln w="3175">
            <a:solidFill>
              <a:schemeClr val="tx1"/>
            </a:solidFill>
          </a:ln>
        </p:spPr>
        <p:txBody>
          <a:bodyPr wrap="square" rtlCol="0">
            <a:spAutoFit/>
          </a:bodyPr>
          <a:lstStyle/>
          <a:p>
            <a:r>
              <a:rPr lang="ja-JP" altLang="en-US" sz="1300" b="1" dirty="0" smtClean="0"/>
              <a:t>地域包括ケアシステムについては、市町村が中心となって、地域の多様な支える力を集結させ、地域の自主性や主体性に基づき、地域の特性に応じてつくり上げていく必要があります。特に予防給付を見直し、円滑に地域支援事業へ移行していくためには、市町村が中心となって支え合いの体制づくりを進めることが必要です。厚生労働省では、市町村の</a:t>
            </a:r>
            <a:r>
              <a:rPr lang="ja-JP" altLang="en-US" sz="1300" b="1" dirty="0"/>
              <a:t>好事例</a:t>
            </a:r>
            <a:r>
              <a:rPr lang="ja-JP" altLang="en-US" sz="1300" b="1" dirty="0" smtClean="0"/>
              <a:t>を取りまとめました。好事例も参考にしながら、各市町村</a:t>
            </a:r>
            <a:r>
              <a:rPr lang="ja-JP" altLang="en-US" sz="1300" b="1" dirty="0"/>
              <a:t>で取組を進めて</a:t>
            </a:r>
            <a:r>
              <a:rPr lang="ja-JP" altLang="en-US" sz="1300" b="1" dirty="0" smtClean="0"/>
              <a:t>いただきたいと考えています。</a:t>
            </a:r>
            <a:endParaRPr kumimoji="1" lang="ja-JP" altLang="en-US" sz="1300" dirty="0"/>
          </a:p>
        </p:txBody>
      </p:sp>
      <p:pic>
        <p:nvPicPr>
          <p:cNvPr id="2050"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01272" y="2204864"/>
            <a:ext cx="1944216" cy="109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a:hlinkClick r:id="rId19"/>
          </p:cNvPr>
          <p:cNvSpPr txBox="1"/>
          <p:nvPr/>
        </p:nvSpPr>
        <p:spPr>
          <a:xfrm>
            <a:off x="7257274" y="3353220"/>
            <a:ext cx="2342981" cy="507831"/>
          </a:xfrm>
          <a:prstGeom prst="rect">
            <a:avLst/>
          </a:prstGeom>
          <a:noFill/>
        </p:spPr>
        <p:txBody>
          <a:bodyPr wrap="square" rtlCol="0">
            <a:spAutoFit/>
          </a:bodyPr>
          <a:lstStyle/>
          <a:p>
            <a:r>
              <a:rPr lang="en-US" altLang="ja-JP" sz="900" dirty="0" smtClean="0"/>
              <a:t>【</a:t>
            </a:r>
            <a:r>
              <a:rPr lang="ja-JP" altLang="en-US" sz="900" dirty="0" smtClean="0"/>
              <a:t>出典</a:t>
            </a:r>
            <a:r>
              <a:rPr lang="en-US" altLang="ja-JP" sz="900" dirty="0" smtClean="0"/>
              <a:t>】</a:t>
            </a:r>
            <a:r>
              <a:rPr lang="ja-JP" altLang="en-US" sz="900" dirty="0"/>
              <a:t> </a:t>
            </a:r>
            <a:r>
              <a:rPr lang="ja-JP" altLang="en-US" sz="900" dirty="0" smtClean="0"/>
              <a:t>平成</a:t>
            </a:r>
            <a:r>
              <a:rPr lang="en-US" altLang="ja-JP" sz="900" dirty="0"/>
              <a:t>26</a:t>
            </a:r>
            <a:r>
              <a:rPr lang="ja-JP" altLang="en-US" sz="900" dirty="0"/>
              <a:t>年</a:t>
            </a:r>
            <a:r>
              <a:rPr lang="en-US" altLang="ja-JP" sz="900" dirty="0"/>
              <a:t>3</a:t>
            </a:r>
            <a:r>
              <a:rPr lang="ja-JP" altLang="en-US" sz="900" dirty="0" smtClean="0"/>
              <a:t>月　地域包括ケア研究会</a:t>
            </a:r>
            <a:endParaRPr lang="en-US" altLang="ja-JP" sz="900" dirty="0" smtClean="0"/>
          </a:p>
          <a:p>
            <a:r>
              <a:rPr lang="ja-JP" altLang="en-US" sz="900" dirty="0" smtClean="0"/>
              <a:t>「</a:t>
            </a:r>
            <a:r>
              <a:rPr lang="en-US" altLang="ja-JP" sz="900" dirty="0" smtClean="0"/>
              <a:t> </a:t>
            </a:r>
            <a:r>
              <a:rPr lang="ja-JP" altLang="en-US" sz="900" dirty="0" smtClean="0"/>
              <a:t>地域包括</a:t>
            </a:r>
            <a:r>
              <a:rPr lang="ja-JP" altLang="en-US" sz="900" dirty="0"/>
              <a:t>ケアシステム</a:t>
            </a:r>
            <a:r>
              <a:rPr lang="ja-JP" altLang="en-US" sz="900" dirty="0" smtClean="0"/>
              <a:t>を構築するための</a:t>
            </a:r>
            <a:endParaRPr lang="en-US" altLang="ja-JP" sz="900" dirty="0"/>
          </a:p>
          <a:p>
            <a:r>
              <a:rPr lang="ja-JP" altLang="en-US" sz="900" dirty="0" smtClean="0"/>
              <a:t>制度論等に関する調査研究事業報告書」</a:t>
            </a:r>
            <a:endParaRPr lang="en-US" altLang="ja-JP" sz="900" dirty="0"/>
          </a:p>
        </p:txBody>
      </p:sp>
      <p:sp>
        <p:nvSpPr>
          <p:cNvPr id="3" name="角丸四角形吹き出し 2"/>
          <p:cNvSpPr/>
          <p:nvPr/>
        </p:nvSpPr>
        <p:spPr bwMode="auto">
          <a:xfrm>
            <a:off x="7348626" y="4509171"/>
            <a:ext cx="2160240" cy="1076497"/>
          </a:xfrm>
          <a:prstGeom prst="wedgeRoundRectCallout">
            <a:avLst>
              <a:gd name="adj1" fmla="val -86241"/>
              <a:gd name="adj2" fmla="val 31142"/>
              <a:gd name="adj3" fmla="val 16667"/>
            </a:avLst>
          </a:prstGeom>
          <a:solidFill>
            <a:schemeClr val="bg1"/>
          </a:solidFill>
          <a:ln w="12700">
            <a:solidFill>
              <a:schemeClr val="tx2"/>
            </a:solidFill>
            <a:round/>
            <a:headEnd/>
            <a:tailEnd/>
          </a:ln>
        </p:spPr>
        <p:txBody>
          <a:bodyPr lIns="68415" tIns="34208" rIns="68415" bIns="34208" rtlCol="0" anchor="ctr"/>
          <a:lstStyle/>
          <a:p>
            <a:pPr algn="just" defTabSz="957263"/>
            <a:r>
              <a:rPr lang="en-US" altLang="ja-JP" sz="1000" dirty="0">
                <a:latin typeface="+mj-lt"/>
                <a:ea typeface="+mj-ea"/>
                <a:cs typeface="+mj-cs"/>
              </a:rPr>
              <a:t>【</a:t>
            </a:r>
            <a:r>
              <a:rPr lang="ja-JP" altLang="en-US" sz="1000" dirty="0" smtClean="0">
                <a:latin typeface="+mj-lt"/>
                <a:ea typeface="+mj-ea"/>
                <a:cs typeface="+mj-cs"/>
              </a:rPr>
              <a:t>日本</a:t>
            </a:r>
            <a:r>
              <a:rPr lang="ja-JP" altLang="en-US" sz="1000" dirty="0">
                <a:latin typeface="+mj-lt"/>
                <a:ea typeface="+mj-ea"/>
                <a:cs typeface="+mj-cs"/>
              </a:rPr>
              <a:t>地図</a:t>
            </a:r>
            <a:r>
              <a:rPr lang="ja-JP" altLang="en-US" sz="1000" dirty="0" smtClean="0">
                <a:latin typeface="+mj-lt"/>
                <a:ea typeface="+mj-ea"/>
                <a:cs typeface="+mj-cs"/>
              </a:rPr>
              <a:t>から全国の事例を検索</a:t>
            </a:r>
            <a:r>
              <a:rPr lang="en-US" altLang="ja-JP" sz="1000" dirty="0" smtClean="0">
                <a:latin typeface="+mj-lt"/>
                <a:ea typeface="+mj-ea"/>
                <a:cs typeface="+mj-cs"/>
              </a:rPr>
              <a:t>】</a:t>
            </a:r>
            <a:r>
              <a:rPr lang="ja-JP" altLang="en-US" sz="1000" dirty="0" smtClean="0">
                <a:latin typeface="+mj-lt"/>
                <a:ea typeface="+mj-ea"/>
                <a:cs typeface="+mj-cs"/>
              </a:rPr>
              <a:t>をクリックすると、地図から事例の検索ができます。</a:t>
            </a:r>
            <a:endParaRPr lang="en-US" altLang="ja-JP" sz="1000" dirty="0" smtClean="0">
              <a:latin typeface="+mj-lt"/>
              <a:ea typeface="+mj-ea"/>
              <a:cs typeface="+mj-cs"/>
            </a:endParaRPr>
          </a:p>
          <a:p>
            <a:pPr algn="just" defTabSz="957263"/>
            <a:r>
              <a:rPr lang="en-US" altLang="ja-JP" sz="1000" dirty="0" smtClean="0">
                <a:latin typeface="+mj-lt"/>
                <a:ea typeface="+mj-ea"/>
                <a:cs typeface="+mj-cs"/>
                <a:hlinkClick r:id="rId20"/>
              </a:rPr>
              <a:t>http://www.kaigokensaku.jp/chiiki-houkatsu/</a:t>
            </a:r>
            <a:endParaRPr lang="ja-JP" altLang="en-US" sz="1000" dirty="0">
              <a:latin typeface="+mj-lt"/>
              <a:ea typeface="+mj-ea"/>
              <a:cs typeface="+mj-cs"/>
            </a:endParaRPr>
          </a:p>
        </p:txBody>
      </p:sp>
      <p:sp>
        <p:nvSpPr>
          <p:cNvPr id="10"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37</a:t>
            </a:r>
            <a:endParaRPr lang="ja-JP" altLang="en-US" sz="1800" b="1" dirty="0">
              <a:solidFill>
                <a:prstClr val="black"/>
              </a:solidFill>
              <a:latin typeface="+mn-ea"/>
            </a:endParaRPr>
          </a:p>
        </p:txBody>
      </p:sp>
    </p:spTree>
    <p:extLst>
      <p:ext uri="{BB962C8B-B14F-4D97-AF65-F5344CB8AC3E}">
        <p14:creationId xmlns:p14="http://schemas.microsoft.com/office/powerpoint/2010/main" val="32407150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151098547"/>
              </p:ext>
            </p:extLst>
          </p:nvPr>
        </p:nvGraphicFramePr>
        <p:xfrm>
          <a:off x="83741" y="584953"/>
          <a:ext cx="9733060" cy="6504240"/>
        </p:xfrm>
        <a:graphic>
          <a:graphicData uri="http://schemas.openxmlformats.org/drawingml/2006/table">
            <a:tbl>
              <a:tblPr firstRow="1" bandRow="1">
                <a:tableStyleId>{5940675A-B579-460E-94D1-54222C63F5DA}</a:tableStyleId>
              </a:tblPr>
              <a:tblGrid>
                <a:gridCol w="765148"/>
                <a:gridCol w="8967912"/>
              </a:tblGrid>
              <a:tr h="3132000">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87313"/>
                      <a:r>
                        <a:rPr lang="ja-JP" altLang="en-US" sz="1200" dirty="0" smtClean="0">
                          <a:solidFill>
                            <a:schemeClr val="tx1"/>
                          </a:solidFill>
                        </a:rPr>
                        <a:t>国　</a:t>
                      </a:r>
                      <a:r>
                        <a:rPr lang="en-US" altLang="ja-JP" sz="1200" dirty="0" smtClean="0">
                          <a:solidFill>
                            <a:schemeClr val="tx1"/>
                          </a:solidFill>
                        </a:rPr>
                        <a:t>25%</a:t>
                      </a:r>
                    </a:p>
                    <a:p>
                      <a:pPr marL="87313"/>
                      <a:endParaRPr lang="en-US" altLang="ja-JP" sz="800" dirty="0" smtClean="0">
                        <a:solidFill>
                          <a:schemeClr val="tx1"/>
                        </a:solidFill>
                      </a:endParaRPr>
                    </a:p>
                    <a:p>
                      <a:pPr marL="87313"/>
                      <a:r>
                        <a:rPr lang="ja-JP" altLang="en-US" sz="1200" dirty="0" smtClean="0">
                          <a:solidFill>
                            <a:schemeClr val="tx1"/>
                          </a:solidFill>
                        </a:rPr>
                        <a:t>都道府県　</a:t>
                      </a:r>
                      <a:endParaRPr lang="en-US" altLang="ja-JP" sz="1200" dirty="0" smtClean="0">
                        <a:solidFill>
                          <a:schemeClr val="tx1"/>
                        </a:solidFill>
                      </a:endParaRPr>
                    </a:p>
                    <a:p>
                      <a:pPr marL="87313"/>
                      <a:r>
                        <a:rPr lang="ja-JP" altLang="en-US" sz="1200" dirty="0" smtClean="0">
                          <a:solidFill>
                            <a:schemeClr val="tx1"/>
                          </a:solidFill>
                        </a:rPr>
                        <a:t>　</a:t>
                      </a:r>
                      <a:r>
                        <a:rPr lang="en-US" altLang="ja-JP" sz="1200" dirty="0" smtClean="0">
                          <a:solidFill>
                            <a:schemeClr val="tx1"/>
                          </a:solidFill>
                        </a:rPr>
                        <a:t>12.5%</a:t>
                      </a:r>
                    </a:p>
                    <a:p>
                      <a:pPr marL="87313"/>
                      <a:endParaRPr lang="ja-JP" altLang="en-US" sz="800" dirty="0" smtClean="0">
                        <a:solidFill>
                          <a:schemeClr val="tx1"/>
                        </a:solidFill>
                      </a:endParaRPr>
                    </a:p>
                    <a:p>
                      <a:pPr marL="87313"/>
                      <a:r>
                        <a:rPr lang="ja-JP" altLang="en-US" sz="1200" dirty="0" smtClean="0">
                          <a:solidFill>
                            <a:schemeClr val="tx1"/>
                          </a:solidFill>
                        </a:rPr>
                        <a:t>市町村　</a:t>
                      </a:r>
                      <a:endParaRPr lang="en-US" altLang="ja-JP" sz="1200" dirty="0" smtClean="0">
                        <a:solidFill>
                          <a:schemeClr val="tx1"/>
                        </a:solidFill>
                      </a:endParaRPr>
                    </a:p>
                    <a:p>
                      <a:pPr marL="87313"/>
                      <a:r>
                        <a:rPr lang="ja-JP" altLang="en-US" sz="1200" dirty="0" smtClean="0">
                          <a:solidFill>
                            <a:schemeClr val="tx1"/>
                          </a:solidFill>
                        </a:rPr>
                        <a:t>　</a:t>
                      </a:r>
                      <a:r>
                        <a:rPr lang="en-US" altLang="ja-JP" sz="1200" dirty="0" smtClean="0">
                          <a:solidFill>
                            <a:schemeClr val="tx1"/>
                          </a:solidFill>
                        </a:rPr>
                        <a:t>12.5%</a:t>
                      </a:r>
                    </a:p>
                    <a:p>
                      <a:pPr marL="87313"/>
                      <a:endParaRPr lang="en-US" altLang="ja-JP" sz="800" dirty="0" smtClean="0">
                        <a:solidFill>
                          <a:schemeClr val="tx1"/>
                        </a:solidFill>
                      </a:endParaRPr>
                    </a:p>
                    <a:p>
                      <a:pPr marL="87313"/>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87313"/>
                      <a:r>
                        <a:rPr lang="ja-JP" altLang="en-US" sz="1200" dirty="0" smtClean="0">
                          <a:solidFill>
                            <a:schemeClr val="tx1"/>
                          </a:solidFill>
                        </a:rPr>
                        <a:t>　</a:t>
                      </a:r>
                      <a:r>
                        <a:rPr lang="en-US" altLang="ja-JP" sz="1200" dirty="0" smtClean="0">
                          <a:solidFill>
                            <a:schemeClr val="tx1"/>
                          </a:solidFill>
                        </a:rPr>
                        <a:t>22%</a:t>
                      </a:r>
                      <a:endParaRPr lang="en-US" altLang="ja-JP" sz="1200" dirty="0" smtClean="0">
                        <a:solidFill>
                          <a:schemeClr val="tx1"/>
                        </a:solidFill>
                      </a:endParaRPr>
                    </a:p>
                    <a:p>
                      <a:pPr marL="87313"/>
                      <a:endParaRPr lang="en-US" altLang="ja-JP" sz="800" dirty="0" smtClean="0">
                        <a:solidFill>
                          <a:schemeClr val="tx1"/>
                        </a:solidFill>
                      </a:endParaRPr>
                    </a:p>
                    <a:p>
                      <a:pPr marL="87313"/>
                      <a:r>
                        <a:rPr lang="en-US" altLang="ja-JP" sz="1200" dirty="0" smtClean="0">
                          <a:solidFill>
                            <a:schemeClr val="tx1"/>
                          </a:solidFill>
                        </a:rPr>
                        <a:t>2</a:t>
                      </a:r>
                      <a:r>
                        <a:rPr lang="ja-JP" altLang="en-US" sz="1200" dirty="0" smtClean="0">
                          <a:solidFill>
                            <a:schemeClr val="tx1"/>
                          </a:solidFill>
                        </a:rPr>
                        <a:t>号保険料　</a:t>
                      </a:r>
                      <a:endParaRPr lang="en-US" altLang="ja-JP" sz="1200" dirty="0" smtClean="0">
                        <a:solidFill>
                          <a:schemeClr val="tx1"/>
                        </a:solidFill>
                      </a:endParaRPr>
                    </a:p>
                    <a:p>
                      <a:pPr marL="87313"/>
                      <a:r>
                        <a:rPr lang="ja-JP" altLang="en-US" sz="1200" dirty="0" smtClean="0">
                          <a:solidFill>
                            <a:schemeClr val="tx1"/>
                          </a:solidFill>
                        </a:rPr>
                        <a:t>　</a:t>
                      </a:r>
                      <a:r>
                        <a:rPr lang="en-US" altLang="ja-JP" sz="1200" dirty="0" smtClean="0">
                          <a:solidFill>
                            <a:schemeClr val="tx1"/>
                          </a:solidFill>
                        </a:rPr>
                        <a:t>28%</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60000">
                <a:tc>
                  <a:txBody>
                    <a:bodyPr/>
                    <a:lstStyle/>
                    <a:p>
                      <a:pPr algn="ctr"/>
                      <a:endParaRPr lang="en-US" altLang="ja-JP" sz="1200" dirty="0" smtClean="0">
                        <a:solidFill>
                          <a:schemeClr val="tx1"/>
                        </a:solidFill>
                      </a:endParaRPr>
                    </a:p>
                    <a:p>
                      <a:pPr algn="ctr"/>
                      <a:endParaRPr lang="en-US" altLang="ja-JP" sz="1200" dirty="0" smtClean="0">
                        <a:solidFill>
                          <a:schemeClr val="tx1"/>
                        </a:solidFill>
                      </a:endParaRPr>
                    </a:p>
                    <a:p>
                      <a:pPr algn="ctr"/>
                      <a:r>
                        <a:rPr lang="en-US" altLang="ja-JP" sz="1200" dirty="0" smtClean="0">
                          <a:solidFill>
                            <a:schemeClr val="tx1"/>
                          </a:solidFill>
                        </a:rPr>
                        <a:t>【</a:t>
                      </a:r>
                      <a:r>
                        <a:rPr lang="ja-JP" altLang="en-US" sz="1200" dirty="0" smtClean="0">
                          <a:solidFill>
                            <a:schemeClr val="tx1"/>
                          </a:solidFill>
                        </a:rPr>
                        <a:t>財源構成</a:t>
                      </a:r>
                      <a:r>
                        <a:rPr lang="en-US" altLang="ja-JP" sz="1200" dirty="0" smtClean="0">
                          <a:solidFill>
                            <a:schemeClr val="tx1"/>
                          </a:solidFill>
                        </a:rPr>
                        <a:t>】</a:t>
                      </a:r>
                    </a:p>
                    <a:p>
                      <a:pPr algn="ctr"/>
                      <a:endParaRPr lang="en-US" altLang="ja-JP" sz="800" dirty="0" smtClean="0">
                        <a:solidFill>
                          <a:schemeClr val="tx1"/>
                        </a:solidFill>
                      </a:endParaRPr>
                    </a:p>
                    <a:p>
                      <a:pPr marL="87313"/>
                      <a:r>
                        <a:rPr lang="ja-JP" altLang="en-US" sz="1200" dirty="0" smtClean="0">
                          <a:solidFill>
                            <a:schemeClr val="tx1"/>
                          </a:solidFill>
                        </a:rPr>
                        <a:t>国　</a:t>
                      </a:r>
                      <a:r>
                        <a:rPr lang="en-US" altLang="ja-JP" sz="1200" dirty="0" smtClean="0">
                          <a:solidFill>
                            <a:schemeClr val="tx1"/>
                          </a:solidFill>
                        </a:rPr>
                        <a:t>39%</a:t>
                      </a:r>
                      <a:endParaRPr lang="en-US" altLang="ja-JP" sz="1200" dirty="0" smtClean="0">
                        <a:solidFill>
                          <a:schemeClr val="tx1"/>
                        </a:solidFill>
                      </a:endParaRPr>
                    </a:p>
                    <a:p>
                      <a:pPr marL="87313"/>
                      <a:endParaRPr lang="en-US" altLang="ja-JP" sz="800" dirty="0" smtClean="0">
                        <a:solidFill>
                          <a:schemeClr val="tx1"/>
                        </a:solidFill>
                      </a:endParaRPr>
                    </a:p>
                    <a:p>
                      <a:pPr marL="87313"/>
                      <a:r>
                        <a:rPr lang="ja-JP" altLang="en-US" sz="1200" dirty="0" smtClean="0">
                          <a:solidFill>
                            <a:schemeClr val="tx1"/>
                          </a:solidFill>
                        </a:rPr>
                        <a:t>都道府県　</a:t>
                      </a:r>
                      <a:endParaRPr lang="en-US" altLang="ja-JP" sz="1200" dirty="0" smtClean="0">
                        <a:solidFill>
                          <a:schemeClr val="tx1"/>
                        </a:solidFill>
                      </a:endParaRPr>
                    </a:p>
                    <a:p>
                      <a:pPr marL="87313"/>
                      <a:r>
                        <a:rPr lang="ja-JP" altLang="en-US" sz="1200" dirty="0" smtClean="0">
                          <a:solidFill>
                            <a:schemeClr val="tx1"/>
                          </a:solidFill>
                        </a:rPr>
                        <a:t>　</a:t>
                      </a:r>
                      <a:r>
                        <a:rPr lang="en-US" altLang="ja-JP" sz="1200" dirty="0" smtClean="0">
                          <a:solidFill>
                            <a:schemeClr val="tx1"/>
                          </a:solidFill>
                        </a:rPr>
                        <a:t>19.5</a:t>
                      </a:r>
                      <a:r>
                        <a:rPr lang="en-US" altLang="ja-JP" sz="1200" dirty="0" smtClean="0">
                          <a:solidFill>
                            <a:schemeClr val="tx1"/>
                          </a:solidFill>
                        </a:rPr>
                        <a:t>%</a:t>
                      </a:r>
                    </a:p>
                    <a:p>
                      <a:pPr marL="87313"/>
                      <a:endParaRPr lang="ja-JP" altLang="en-US" sz="800" dirty="0" smtClean="0">
                        <a:solidFill>
                          <a:schemeClr val="tx1"/>
                        </a:solidFill>
                      </a:endParaRPr>
                    </a:p>
                    <a:p>
                      <a:pPr marL="87313"/>
                      <a:r>
                        <a:rPr lang="ja-JP" altLang="en-US" sz="1200" dirty="0" smtClean="0">
                          <a:solidFill>
                            <a:schemeClr val="tx1"/>
                          </a:solidFill>
                        </a:rPr>
                        <a:t>市町村　　</a:t>
                      </a:r>
                      <a:endParaRPr lang="en-US" altLang="ja-JP" sz="1200" dirty="0" smtClean="0">
                        <a:solidFill>
                          <a:schemeClr val="tx1"/>
                        </a:solidFill>
                      </a:endParaRPr>
                    </a:p>
                    <a:p>
                      <a:pPr marL="87313"/>
                      <a:r>
                        <a:rPr lang="ja-JP" altLang="en-US" sz="1200" dirty="0" smtClean="0">
                          <a:solidFill>
                            <a:schemeClr val="tx1"/>
                          </a:solidFill>
                        </a:rPr>
                        <a:t>　</a:t>
                      </a:r>
                      <a:r>
                        <a:rPr lang="en-US" altLang="ja-JP" sz="1200" dirty="0" smtClean="0">
                          <a:solidFill>
                            <a:schemeClr val="tx1"/>
                          </a:solidFill>
                        </a:rPr>
                        <a:t>19.5</a:t>
                      </a:r>
                      <a:r>
                        <a:rPr lang="en-US" altLang="ja-JP" sz="1200" dirty="0" smtClean="0">
                          <a:solidFill>
                            <a:schemeClr val="tx1"/>
                          </a:solidFill>
                        </a:rPr>
                        <a:t>%</a:t>
                      </a:r>
                    </a:p>
                    <a:p>
                      <a:pPr marL="87313"/>
                      <a:endParaRPr lang="en-US" altLang="ja-JP" sz="800" dirty="0" smtClean="0">
                        <a:solidFill>
                          <a:schemeClr val="tx1"/>
                        </a:solidFill>
                      </a:endParaRPr>
                    </a:p>
                    <a:p>
                      <a:pPr marL="87313"/>
                      <a:r>
                        <a:rPr lang="en-US" altLang="ja-JP" sz="1200" dirty="0" smtClean="0">
                          <a:solidFill>
                            <a:schemeClr val="tx1"/>
                          </a:solidFill>
                        </a:rPr>
                        <a:t>1</a:t>
                      </a:r>
                      <a:r>
                        <a:rPr lang="ja-JP" altLang="en-US" sz="1200" dirty="0" smtClean="0">
                          <a:solidFill>
                            <a:schemeClr val="tx1"/>
                          </a:solidFill>
                        </a:rPr>
                        <a:t>号保険料　  </a:t>
                      </a:r>
                      <a:endParaRPr lang="en-US" altLang="ja-JP" sz="1200" dirty="0" smtClean="0">
                        <a:solidFill>
                          <a:schemeClr val="tx1"/>
                        </a:solidFill>
                      </a:endParaRPr>
                    </a:p>
                    <a:p>
                      <a:pPr marL="87313"/>
                      <a:r>
                        <a:rPr lang="ja-JP" altLang="en-US" sz="1200" dirty="0" smtClean="0">
                          <a:solidFill>
                            <a:schemeClr val="tx1"/>
                          </a:solidFill>
                        </a:rPr>
                        <a:t>　</a:t>
                      </a:r>
                      <a:r>
                        <a:rPr lang="en-US" altLang="ja-JP" sz="1200" dirty="0" smtClean="0">
                          <a:solidFill>
                            <a:schemeClr val="tx1"/>
                          </a:solidFill>
                        </a:rPr>
                        <a:t>22%</a:t>
                      </a:r>
                      <a:endParaRPr lang="ja-JP" altLang="en-US" sz="12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517878" y="6178605"/>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6" name="右矢印 35"/>
          <p:cNvSpPr/>
          <p:nvPr/>
        </p:nvSpPr>
        <p:spPr>
          <a:xfrm>
            <a:off x="4503469" y="407204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3" name="右矢印 32"/>
          <p:cNvSpPr/>
          <p:nvPr/>
        </p:nvSpPr>
        <p:spPr>
          <a:xfrm>
            <a:off x="4502299" y="2348880"/>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6" name="右矢印 25"/>
          <p:cNvSpPr/>
          <p:nvPr/>
        </p:nvSpPr>
        <p:spPr>
          <a:xfrm>
            <a:off x="4502299" y="119172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1" name="右矢印 20"/>
          <p:cNvSpPr/>
          <p:nvPr/>
        </p:nvSpPr>
        <p:spPr>
          <a:xfrm>
            <a:off x="4502299" y="1697523"/>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5" name="正方形/長方形 4"/>
          <p:cNvSpPr/>
          <p:nvPr/>
        </p:nvSpPr>
        <p:spPr>
          <a:xfrm>
            <a:off x="944373" y="1147425"/>
            <a:ext cx="3489282" cy="864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予防</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給付</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4997" y="2129677"/>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lgn="ct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又</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400" dirty="0" smtClean="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smtClean="0">
                <a:solidFill>
                  <a:prstClr val="black"/>
                </a:solidFill>
              </a:rPr>
              <a:t>○ 二次予防事業</a:t>
            </a:r>
            <a:endParaRPr lang="en-US" altLang="ja-JP" sz="1400" dirty="0" smtClean="0">
              <a:solidFill>
                <a:prstClr val="black"/>
              </a:solidFill>
            </a:endParaRPr>
          </a:p>
          <a:p>
            <a:r>
              <a:rPr lang="ja-JP" altLang="en-US" sz="1400" dirty="0" smtClean="0">
                <a:solidFill>
                  <a:prstClr val="black"/>
                </a:solidFill>
              </a:rPr>
              <a:t>○ 一次予防事業</a:t>
            </a:r>
            <a:endParaRPr lang="en-US" altLang="ja-JP" sz="1400" dirty="0" smtClean="0">
              <a:solidFill>
                <a:prstClr val="black"/>
              </a:solidFill>
            </a:endParaRPr>
          </a:p>
          <a:p>
            <a:pPr marL="174625" algn="just"/>
            <a:r>
              <a:rPr lang="ja-JP" altLang="en-US" sz="1200" dirty="0" smtClean="0">
                <a:solidFill>
                  <a:prstClr val="black"/>
                </a:solidFill>
              </a:rPr>
              <a:t>介護予防・日常生活支援総合事業の場合</a:t>
            </a:r>
            <a:endParaRPr lang="en-US" altLang="ja-JP" sz="1200" dirty="0" smtClean="0">
              <a:solidFill>
                <a:prstClr val="black"/>
              </a:solidFill>
            </a:endParaRPr>
          </a:p>
          <a:p>
            <a:pPr marL="174625" algn="just"/>
            <a:r>
              <a:rPr lang="ja-JP" altLang="en-US" sz="1200" dirty="0" smtClean="0">
                <a:solidFill>
                  <a:prstClr val="black"/>
                </a:solidFill>
              </a:rPr>
              <a:t>は、上記の他、生活支援サービスを含む</a:t>
            </a:r>
            <a:endParaRPr lang="en-US" altLang="ja-JP" sz="1200" dirty="0" smtClean="0">
              <a:solidFill>
                <a:prstClr val="black"/>
              </a:solidFill>
            </a:endParaRPr>
          </a:p>
          <a:p>
            <a:pPr marL="174625" algn="just"/>
            <a:r>
              <a:rPr lang="ja-JP" altLang="en-US" sz="1200" dirty="0" smtClean="0">
                <a:solidFill>
                  <a:prstClr val="black"/>
                </a:solidFill>
              </a:rPr>
              <a:t>要支援者向け事業、介護予防支援事業。</a:t>
            </a:r>
            <a:endParaRPr lang="en-US" altLang="ja-JP" sz="1200" dirty="0">
              <a:solidFill>
                <a:prstClr val="black"/>
              </a:solidFill>
            </a:endParaRPr>
          </a:p>
        </p:txBody>
      </p:sp>
      <p:sp>
        <p:nvSpPr>
          <p:cNvPr id="13" name="正方形/長方形 12"/>
          <p:cNvSpPr/>
          <p:nvPr/>
        </p:nvSpPr>
        <p:spPr>
          <a:xfrm>
            <a:off x="1414971" y="3817358"/>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1400" dirty="0">
                <a:solidFill>
                  <a:prstClr val="black"/>
                </a:solidFill>
              </a:rPr>
              <a:t>○</a:t>
            </a:r>
            <a:r>
              <a:rPr lang="ja-JP" altLang="en-US" sz="1400" dirty="0" smtClean="0">
                <a:solidFill>
                  <a:prstClr val="black"/>
                </a:solidFill>
              </a:rPr>
              <a:t>地域包括支援センターの運営</a:t>
            </a:r>
            <a:endParaRPr lang="en-US" altLang="ja-JP" sz="1400" dirty="0" smtClean="0">
              <a:solidFill>
                <a:prstClr val="black"/>
              </a:solidFill>
            </a:endParaRPr>
          </a:p>
          <a:p>
            <a:pPr>
              <a:lnSpc>
                <a:spcPts val="1500"/>
              </a:lnSpc>
            </a:pPr>
            <a:r>
              <a:rPr lang="ja-JP" altLang="en-US" sz="1200" dirty="0">
                <a:solidFill>
                  <a:prstClr val="black"/>
                </a:solidFill>
              </a:rPr>
              <a:t>　</a:t>
            </a:r>
            <a:r>
              <a:rPr lang="ja-JP" altLang="en-US" sz="1200" dirty="0" smtClean="0">
                <a:solidFill>
                  <a:prstClr val="black"/>
                </a:solidFill>
              </a:rPr>
              <a:t> ・</a:t>
            </a:r>
            <a:r>
              <a:rPr lang="ja-JP" altLang="en-US" sz="1200" dirty="0">
                <a:solidFill>
                  <a:prstClr val="black"/>
                </a:solidFill>
              </a:rPr>
              <a:t>介護予防</a:t>
            </a:r>
            <a:r>
              <a:rPr lang="ja-JP" altLang="en-US" sz="1200" dirty="0" smtClean="0">
                <a:solidFill>
                  <a:prstClr val="black"/>
                </a:solidFill>
              </a:rPr>
              <a:t>ケアマネジメント、総合相談支援</a:t>
            </a:r>
            <a:endParaRPr lang="en-US" altLang="ja-JP" sz="1200" dirty="0" smtClean="0">
              <a:solidFill>
                <a:prstClr val="black"/>
              </a:solidFill>
            </a:endParaRPr>
          </a:p>
          <a:p>
            <a:pPr>
              <a:lnSpc>
                <a:spcPts val="1500"/>
              </a:lnSpc>
            </a:pPr>
            <a:r>
              <a:rPr lang="ja-JP" altLang="en-US" sz="1200" dirty="0" smtClean="0">
                <a:solidFill>
                  <a:prstClr val="black"/>
                </a:solidFill>
              </a:rPr>
              <a:t>　  業務、権利擁護業務、ケアマネジメント支援</a:t>
            </a:r>
          </a:p>
        </p:txBody>
      </p:sp>
      <p:sp>
        <p:nvSpPr>
          <p:cNvPr id="14" name="正方形/長方形 13"/>
          <p:cNvSpPr/>
          <p:nvPr/>
        </p:nvSpPr>
        <p:spPr>
          <a:xfrm>
            <a:off x="1414971" y="5843783"/>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070" y="1695999"/>
            <a:ext cx="4032907"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a:r>
              <a:rPr lang="ja-JP" altLang="en-US" dirty="0" smtClean="0">
                <a:solidFill>
                  <a:srgbClr val="FF0000"/>
                </a:solidFill>
                <a:latin typeface="HG創英角ｺﾞｼｯｸUB" panose="020B0909000000000000" pitchFamily="49" charset="-128"/>
                <a:ea typeface="HG創英角ｺﾞｼｯｸUB" panose="020B0909000000000000" pitchFamily="49" charset="-128"/>
              </a:rPr>
              <a:t>新しい総合事業</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２、それ以外の者）</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a:spcBef>
                <a:spcPts val="600"/>
              </a:spcBef>
            </a:pPr>
            <a:r>
              <a:rPr lang="ja-JP" altLang="en-US" sz="1400" dirty="0" smtClean="0">
                <a:solidFill>
                  <a:prstClr val="black"/>
                </a:solidFill>
              </a:rPr>
              <a:t>○ 介護予防・生活支援サービス事業</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・訪問型サービス</a:t>
            </a:r>
            <a:endParaRPr lang="en-US" altLang="ja-JP" sz="1400" dirty="0" smtClean="0">
              <a:solidFill>
                <a:prstClr val="black"/>
              </a:solidFill>
            </a:endParaRPr>
          </a:p>
          <a:p>
            <a:r>
              <a:rPr lang="ja-JP" altLang="en-US" sz="1400" dirty="0" smtClean="0">
                <a:solidFill>
                  <a:prstClr val="black"/>
                </a:solidFill>
              </a:rPr>
              <a:t>　　・通所型サービス</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・生活支援サービス（配食等）</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・介護予防支援事業（ケアマネジメント）</a:t>
            </a:r>
            <a:endParaRPr lang="en-US" altLang="ja-JP" sz="1400" dirty="0" smtClean="0">
              <a:solidFill>
                <a:prstClr val="black"/>
              </a:solidFill>
            </a:endParaRPr>
          </a:p>
          <a:p>
            <a:pPr>
              <a:spcBef>
                <a:spcPts val="600"/>
              </a:spcBef>
            </a:pPr>
            <a:r>
              <a:rPr lang="ja-JP" altLang="en-US" sz="1400" dirty="0" smtClean="0">
                <a:solidFill>
                  <a:prstClr val="black"/>
                </a:solidFill>
              </a:rPr>
              <a:t>○ 一般介護予防事業</a:t>
            </a:r>
            <a:endParaRPr lang="en-US" altLang="ja-JP" sz="1400" dirty="0" smtClean="0">
              <a:solidFill>
                <a:prstClr val="black"/>
              </a:solidFill>
            </a:endParaRPr>
          </a:p>
        </p:txBody>
      </p:sp>
      <p:sp>
        <p:nvSpPr>
          <p:cNvPr id="16" name="正方形/長方形 15"/>
          <p:cNvSpPr/>
          <p:nvPr/>
        </p:nvSpPr>
        <p:spPr>
          <a:xfrm>
            <a:off x="5299070" y="3806011"/>
            <a:ext cx="4032907" cy="1944000"/>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smtClean="0">
              <a:solidFill>
                <a:prstClr val="black"/>
              </a:solidFill>
            </a:endParaRPr>
          </a:p>
          <a:p>
            <a:pPr>
              <a:spcBef>
                <a:spcPts val="600"/>
              </a:spcBef>
            </a:pPr>
            <a:r>
              <a:rPr lang="ja-JP" altLang="en-US" sz="1400" dirty="0" smtClean="0">
                <a:solidFill>
                  <a:prstClr val="black"/>
                </a:solidFill>
              </a:rPr>
              <a:t>○ 地域包括支援センターの運営</a:t>
            </a:r>
            <a:endParaRPr lang="en-US" altLang="ja-JP" sz="1400" dirty="0" smtClean="0">
              <a:solidFill>
                <a:prstClr val="black"/>
              </a:solidFill>
            </a:endParaRPr>
          </a:p>
          <a:p>
            <a:pPr marL="271463">
              <a:lnSpc>
                <a:spcPts val="1500"/>
              </a:lnSpc>
            </a:pPr>
            <a:r>
              <a:rPr lang="ja-JP" altLang="en-US" sz="1200" dirty="0" smtClean="0">
                <a:solidFill>
                  <a:prstClr val="black"/>
                </a:solidFill>
              </a:rPr>
              <a:t>（</a:t>
            </a:r>
            <a:r>
              <a:rPr lang="ja-JP" altLang="en-US" sz="1200" b="1" dirty="0" smtClean="0">
                <a:solidFill>
                  <a:srgbClr val="FF0000"/>
                </a:solidFill>
              </a:rPr>
              <a:t>地域ケア会議の充実</a:t>
            </a:r>
            <a:r>
              <a:rPr lang="ja-JP" altLang="en-US" sz="1200" dirty="0" smtClean="0">
                <a:solidFill>
                  <a:prstClr val="black"/>
                </a:solidFill>
              </a:rPr>
              <a:t>）</a:t>
            </a:r>
            <a:endParaRPr lang="en-US" altLang="ja-JP" sz="1200" dirty="0" smtClean="0">
              <a:solidFill>
                <a:prstClr val="black"/>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在宅医療・介護の連携推進</a:t>
            </a:r>
            <a:endParaRPr lang="en-US" altLang="ja-JP" sz="1400" b="1" dirty="0" smtClean="0">
              <a:solidFill>
                <a:srgbClr val="FF0000"/>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認知症施策の推進</a:t>
            </a:r>
            <a:endParaRPr lang="en-US" altLang="ja-JP" sz="1400" b="1" dirty="0" smtClean="0">
              <a:solidFill>
                <a:srgbClr val="FF0000"/>
              </a:solidFill>
            </a:endParaRPr>
          </a:p>
          <a:p>
            <a:pPr marL="444500" indent="-173038">
              <a:lnSpc>
                <a:spcPts val="1500"/>
              </a:lnSpc>
            </a:pPr>
            <a:r>
              <a:rPr lang="ja-JP" altLang="en-US" sz="1200" dirty="0" smtClean="0">
                <a:solidFill>
                  <a:prstClr val="black"/>
                </a:solidFill>
              </a:rPr>
              <a:t>（認知症初期集中支援チーム、認知症地域支援推進員 等）</a:t>
            </a:r>
            <a:endParaRPr lang="en-US" altLang="ja-JP" sz="1200" dirty="0" smtClean="0">
              <a:solidFill>
                <a:prstClr val="black"/>
              </a:solidFill>
            </a:endParaRPr>
          </a:p>
          <a:p>
            <a:pPr>
              <a:spcBef>
                <a:spcPts val="300"/>
              </a:spcBef>
            </a:pPr>
            <a:r>
              <a:rPr lang="ja-JP" altLang="en-US" sz="1400" dirty="0" smtClean="0">
                <a:solidFill>
                  <a:prstClr val="black"/>
                </a:solidFill>
              </a:rPr>
              <a:t>○ </a:t>
            </a:r>
            <a:r>
              <a:rPr lang="ja-JP" altLang="en-US" sz="1400" b="1" dirty="0" smtClean="0">
                <a:solidFill>
                  <a:srgbClr val="FF0000"/>
                </a:solidFill>
              </a:rPr>
              <a:t>生活支援サービスの基盤整備</a:t>
            </a:r>
            <a:endParaRPr lang="en-US" altLang="ja-JP" sz="1400" b="1" dirty="0">
              <a:solidFill>
                <a:srgbClr val="FF0000"/>
              </a:solidFill>
            </a:endParaRPr>
          </a:p>
          <a:p>
            <a:pPr marL="271463"/>
            <a:r>
              <a:rPr lang="ja-JP" altLang="en-US" sz="1200" dirty="0" smtClean="0">
                <a:solidFill>
                  <a:prstClr val="black"/>
                </a:solidFill>
              </a:rPr>
              <a:t>（コーディネーターの配置、協議体の設置等）</a:t>
            </a:r>
            <a:endParaRPr lang="en-US" altLang="ja-JP" sz="1200" dirty="0">
              <a:solidFill>
                <a:prstClr val="black"/>
              </a:solidFill>
            </a:endParaRPr>
          </a:p>
        </p:txBody>
      </p:sp>
      <p:sp>
        <p:nvSpPr>
          <p:cNvPr id="19" name="正方形/長方形 18"/>
          <p:cNvSpPr/>
          <p:nvPr/>
        </p:nvSpPr>
        <p:spPr>
          <a:xfrm>
            <a:off x="5298012" y="1147425"/>
            <a:ext cx="4444594"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03" y="4612239"/>
            <a:ext cx="212258" cy="104398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0" name="テキスト ボックス 19"/>
          <p:cNvSpPr txBox="1"/>
          <p:nvPr/>
        </p:nvSpPr>
        <p:spPr>
          <a:xfrm>
            <a:off x="4800825" y="4936143"/>
            <a:ext cx="360039" cy="523220"/>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充実</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412259" y="914740"/>
            <a:ext cx="999118" cy="276999"/>
          </a:xfrm>
          <a:prstGeom prst="rect">
            <a:avLst/>
          </a:prstGeom>
          <a:noFill/>
          <a:ln w="9525" cmpd="sng">
            <a:noFill/>
          </a:ln>
        </p:spPr>
        <p:txBody>
          <a:bodyPr wrap="square" rtlCol="0">
            <a:spAutoFit/>
          </a:bodyPr>
          <a:lstStyle/>
          <a:p>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現行と同様</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412259" y="1492635"/>
            <a:ext cx="999118" cy="276999"/>
          </a:xfrm>
          <a:prstGeom prst="rect">
            <a:avLst/>
          </a:prstGeom>
          <a:noFill/>
        </p:spPr>
        <p:txBody>
          <a:bodyPr wrap="square" rtlCol="0">
            <a:spAutoFit/>
          </a:bodyPr>
          <a:lstStyle/>
          <a:p>
            <a:r>
              <a:rPr lang="ja-JP" altLang="en-US" sz="1200" dirty="0" smtClean="0">
                <a:solidFill>
                  <a:srgbClr val="4F81BD"/>
                </a:solidFill>
                <a:latin typeface="HG丸ｺﾞｼｯｸM-PRO" panose="020F0600000000000000" pitchFamily="50" charset="-128"/>
                <a:ea typeface="HG丸ｺﾞｼｯｸM-PRO" panose="020F0600000000000000" pitchFamily="50" charset="-128"/>
              </a:rPr>
              <a:t>事業に移行</a:t>
            </a:r>
            <a:endParaRPr lang="ja-JP" altLang="en-US" sz="12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476590" y="1224950"/>
            <a:ext cx="1874948"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smtClean="0">
                <a:solidFill>
                  <a:prstClr val="black"/>
                </a:solidFill>
              </a:rPr>
              <a:t>訪問看護、福祉用具等</a:t>
            </a:r>
          </a:p>
        </p:txBody>
      </p:sp>
      <p:sp>
        <p:nvSpPr>
          <p:cNvPr id="28" name="角丸四角形 27"/>
          <p:cNvSpPr/>
          <p:nvPr/>
        </p:nvSpPr>
        <p:spPr>
          <a:xfrm>
            <a:off x="2476379" y="1656433"/>
            <a:ext cx="1874948" cy="288000"/>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2" name="テキスト ボックス 31"/>
          <p:cNvSpPr txBox="1"/>
          <p:nvPr/>
        </p:nvSpPr>
        <p:spPr>
          <a:xfrm>
            <a:off x="4800825" y="2631887"/>
            <a:ext cx="360039" cy="738664"/>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多様化</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299070" y="5851223"/>
            <a:ext cx="4032907"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494" y="3083539"/>
            <a:ext cx="2759357"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2" name="正方形/長方形 51"/>
          <p:cNvSpPr/>
          <p:nvPr/>
        </p:nvSpPr>
        <p:spPr>
          <a:xfrm>
            <a:off x="944386" y="2140604"/>
            <a:ext cx="389140" cy="4572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4" name="正方形/長方形 53"/>
          <p:cNvSpPr/>
          <p:nvPr/>
        </p:nvSpPr>
        <p:spPr>
          <a:xfrm>
            <a:off x="9388844" y="1697523"/>
            <a:ext cx="353764" cy="501026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5" name="正方形/長方形 54"/>
          <p:cNvSpPr/>
          <p:nvPr/>
        </p:nvSpPr>
        <p:spPr>
          <a:xfrm>
            <a:off x="944380" y="659207"/>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097" y="667869"/>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7" name="正方形/長方形 56"/>
          <p:cNvSpPr/>
          <p:nvPr/>
        </p:nvSpPr>
        <p:spPr>
          <a:xfrm>
            <a:off x="83739" y="8656"/>
            <a:ext cx="9679114" cy="324000"/>
          </a:xfrm>
          <a:prstGeom prst="rect">
            <a:avLst/>
          </a:prstGeom>
          <a:solidFill>
            <a:srgbClr val="FFFF00">
              <a:alpha val="29000"/>
            </a:srgbClr>
          </a:solidFill>
          <a:ln w="9525">
            <a:solidFill>
              <a:schemeClr val="accent1">
                <a:lumMod val="75000"/>
              </a:schemeClr>
            </a:solidFill>
          </a:ln>
          <a:effectLst/>
        </p:spPr>
        <p:style>
          <a:lnRef idx="1">
            <a:schemeClr val="dk1"/>
          </a:lnRef>
          <a:fillRef idx="2">
            <a:schemeClr val="dk1"/>
          </a:fillRef>
          <a:effectRef idx="1">
            <a:schemeClr val="dk1"/>
          </a:effectRef>
          <a:fontRef idx="minor">
            <a:schemeClr val="dk1"/>
          </a:fontRef>
        </p:style>
        <p:txBody>
          <a:bodyPr lIns="91357" tIns="45680" rIns="91357" bIns="45680" rtlCol="0" anchor="ctr"/>
          <a:lstStyle/>
          <a:p>
            <a:pPr algn="ctr"/>
            <a:r>
              <a:rPr lang="ja-JP" altLang="en-US" sz="2000" b="1" dirty="0" smtClean="0">
                <a:solidFill>
                  <a:prstClr val="black"/>
                </a:solidFill>
                <a:latin typeface="HGSｺﾞｼｯｸE" panose="020B0900000000000000" pitchFamily="50" charset="-128"/>
                <a:ea typeface="HGSｺﾞｼｯｸE" panose="020B0900000000000000" pitchFamily="50" charset="-128"/>
              </a:rPr>
              <a:t>新しい地域</a:t>
            </a:r>
            <a:r>
              <a:rPr lang="ja-JP" altLang="en-US" sz="2000" b="1" dirty="0">
                <a:solidFill>
                  <a:prstClr val="black"/>
                </a:solidFill>
                <a:latin typeface="HGSｺﾞｼｯｸE" panose="020B0900000000000000" pitchFamily="50" charset="-128"/>
                <a:ea typeface="HGSｺﾞｼｯｸE" panose="020B0900000000000000" pitchFamily="50" charset="-128"/>
              </a:rPr>
              <a:t>支援事業</a:t>
            </a:r>
            <a:r>
              <a:rPr lang="ja-JP" altLang="en-US" sz="2000" b="1" dirty="0" smtClean="0">
                <a:solidFill>
                  <a:prstClr val="black"/>
                </a:solidFill>
                <a:latin typeface="HGSｺﾞｼｯｸE" panose="020B0900000000000000" pitchFamily="50" charset="-128"/>
                <a:ea typeface="HGSｺﾞｼｯｸE" panose="020B0900000000000000" pitchFamily="50" charset="-128"/>
              </a:rPr>
              <a:t>の全体像</a:t>
            </a:r>
            <a:endParaRPr lang="ja-JP" altLang="en-US" sz="2000" b="1" dirty="0">
              <a:solidFill>
                <a:prstClr val="black"/>
              </a:solidFill>
              <a:latin typeface="HGSｺﾞｼｯｸE" panose="020B0900000000000000" pitchFamily="50" charset="-128"/>
              <a:ea typeface="HGSｺﾞｼｯｸE" panose="020B0900000000000000" pitchFamily="50" charset="-128"/>
            </a:endParaRPr>
          </a:p>
        </p:txBody>
      </p:sp>
      <p:sp>
        <p:nvSpPr>
          <p:cNvPr id="6" name="角丸四角形 5"/>
          <p:cNvSpPr/>
          <p:nvPr/>
        </p:nvSpPr>
        <p:spPr>
          <a:xfrm>
            <a:off x="21439" y="468967"/>
            <a:ext cx="9852321" cy="6372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テキスト ボックス 33"/>
          <p:cNvSpPr txBox="1"/>
          <p:nvPr/>
        </p:nvSpPr>
        <p:spPr>
          <a:xfrm>
            <a:off x="2073979" y="358623"/>
            <a:ext cx="718145" cy="215444"/>
          </a:xfrm>
          <a:prstGeom prst="rect">
            <a:avLst/>
          </a:prstGeom>
          <a:solidFill>
            <a:schemeClr val="bg1"/>
          </a:solidFill>
        </p:spPr>
        <p:txBody>
          <a:bodyPr wrap="none" lIns="0" tIns="0" rIns="0" bIns="0" rtlCol="0">
            <a:spAutoFit/>
          </a:bodyPr>
          <a:lstStyle/>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＜現行＞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933238" y="358623"/>
            <a:ext cx="1077218" cy="215444"/>
          </a:xfrm>
          <a:prstGeom prst="rect">
            <a:avLst/>
          </a:prstGeom>
          <a:solidFill>
            <a:schemeClr val="bg1"/>
          </a:solidFill>
        </p:spPr>
        <p:txBody>
          <a:bodyPr wrap="none" lIns="0" tIns="0" rIns="0" bIns="0" rtlCol="0" anchor="ctr">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見直し後＞</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51304" y="371106"/>
            <a:ext cx="1079072"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a:r>
              <a:rPr lang="ja-JP" altLang="en-US" sz="1200" dirty="0" smtClean="0">
                <a:solidFill>
                  <a:prstClr val="black"/>
                </a:solidFill>
              </a:rPr>
              <a:t>介護保険制度</a:t>
            </a:r>
            <a:endParaRPr lang="ja-JP" altLang="en-US" sz="1200" dirty="0">
              <a:solidFill>
                <a:prstClr val="black"/>
              </a:solidFill>
            </a:endParaRPr>
          </a:p>
        </p:txBody>
      </p:sp>
      <p:sp>
        <p:nvSpPr>
          <p:cNvPr id="38"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38</a:t>
            </a:r>
            <a:endParaRPr lang="ja-JP" altLang="en-US" sz="1800" b="1" dirty="0">
              <a:solidFill>
                <a:prstClr val="black"/>
              </a:solidFill>
              <a:latin typeface="+mn-ea"/>
            </a:endParaRPr>
          </a:p>
        </p:txBody>
      </p:sp>
    </p:spTree>
    <p:extLst>
      <p:ext uri="{BB962C8B-B14F-4D97-AF65-F5344CB8AC3E}">
        <p14:creationId xmlns:p14="http://schemas.microsoft.com/office/powerpoint/2010/main" val="3462300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530" y="2276872"/>
            <a:ext cx="8915400" cy="1143000"/>
          </a:xfrm>
        </p:spPr>
        <p:style>
          <a:lnRef idx="3">
            <a:schemeClr val="lt1"/>
          </a:lnRef>
          <a:fillRef idx="1">
            <a:schemeClr val="accent1"/>
          </a:fillRef>
          <a:effectRef idx="1">
            <a:schemeClr val="accent1"/>
          </a:effectRef>
          <a:fontRef idx="minor">
            <a:schemeClr val="lt1"/>
          </a:fontRef>
        </p:style>
        <p:txBody>
          <a:bodyPr/>
          <a:lstStyle/>
          <a:p>
            <a:r>
              <a:rPr kumimoji="1" lang="ja-JP" altLang="en-US" dirty="0" smtClean="0"/>
              <a:t>その他制度改正の概要</a:t>
            </a:r>
            <a:endParaRPr kumimoji="1" lang="ja-JP" altLang="en-US" dirty="0"/>
          </a:p>
        </p:txBody>
      </p:sp>
    </p:spTree>
    <p:extLst>
      <p:ext uri="{BB962C8B-B14F-4D97-AF65-F5344CB8AC3E}">
        <p14:creationId xmlns:p14="http://schemas.microsoft.com/office/powerpoint/2010/main" val="714224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8456" y="404664"/>
            <a:ext cx="9828000" cy="2088232"/>
          </a:xfrm>
          <a:prstGeom prst="roundRect">
            <a:avLst>
              <a:gd name="adj" fmla="val 0"/>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lIns="108000" tIns="108000" rIns="108000" bIns="108000" anchor="t" anchorCtr="0"/>
          <a:lstStyle/>
          <a:p>
            <a:pPr marL="177609" indent="-177609" algn="just">
              <a:spcAft>
                <a:spcPts val="300"/>
              </a:spcAft>
              <a:defRPr/>
            </a:pPr>
            <a:r>
              <a:rPr lang="en-US" altLang="ja-JP" sz="1400" dirty="0">
                <a:solidFill>
                  <a:prstClr val="black"/>
                </a:solidFill>
                <a:latin typeface="Arial" charset="0"/>
              </a:rPr>
              <a:t>〔</a:t>
            </a:r>
            <a:r>
              <a:rPr lang="ja-JP" altLang="en-US" sz="1400" dirty="0">
                <a:solidFill>
                  <a:prstClr val="black"/>
                </a:solidFill>
                <a:latin typeface="Arial" charset="0"/>
              </a:rPr>
              <a:t>見直し案</a:t>
            </a:r>
            <a:r>
              <a:rPr lang="en-US" altLang="ja-JP" sz="1400" dirty="0">
                <a:solidFill>
                  <a:prstClr val="black"/>
                </a:solidFill>
                <a:latin typeface="Arial" charset="0"/>
              </a:rPr>
              <a:t>〕</a:t>
            </a:r>
          </a:p>
          <a:p>
            <a:pPr marL="177609" indent="-177609" algn="just">
              <a:spcAft>
                <a:spcPts val="300"/>
              </a:spcAft>
              <a:defRPr/>
            </a:pPr>
            <a:r>
              <a:rPr lang="ja-JP" altLang="en-US" sz="1400" dirty="0" smtClean="0">
                <a:solidFill>
                  <a:prstClr val="black"/>
                </a:solidFill>
                <a:latin typeface="ＭＳ ゴシック" pitchFamily="49" charset="-128"/>
                <a:ea typeface="ＭＳ ゴシック" pitchFamily="49" charset="-128"/>
              </a:rPr>
              <a:t>○　</a:t>
            </a:r>
            <a:r>
              <a:rPr lang="ja-JP" altLang="en-US" sz="1400" u="sng" dirty="0" smtClean="0">
                <a:solidFill>
                  <a:prstClr val="black"/>
                </a:solidFill>
                <a:latin typeface="ＭＳ ゴシック" pitchFamily="49" charset="-128"/>
                <a:ea typeface="ＭＳ ゴシック" pitchFamily="49" charset="-128"/>
              </a:rPr>
              <a:t>原則、特養への新規入所者を要介護度３以上の高齢者に限定</a:t>
            </a:r>
            <a:r>
              <a:rPr lang="ja-JP" altLang="en-US" sz="1400" dirty="0" smtClean="0">
                <a:solidFill>
                  <a:prstClr val="black"/>
                </a:solidFill>
                <a:latin typeface="ＭＳ ゴシック" pitchFamily="49" charset="-128"/>
                <a:ea typeface="ＭＳ ゴシック" pitchFamily="49" charset="-128"/>
              </a:rPr>
              <a:t>し、在宅での生活が困難な中重度の要介護者を支える施設としての機能に重点化</a:t>
            </a:r>
            <a:r>
              <a:rPr lang="en-US" altLang="ja-JP" sz="1400" dirty="0" smtClean="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既入所者は除く</a:t>
            </a:r>
            <a:r>
              <a:rPr lang="en-US" altLang="ja-JP" sz="1400" dirty="0" smtClean="0">
                <a:solidFill>
                  <a:prstClr val="black"/>
                </a:solidFill>
                <a:latin typeface="ＭＳ ゴシック" pitchFamily="49" charset="-128"/>
                <a:ea typeface="ＭＳ ゴシック" pitchFamily="49" charset="-128"/>
              </a:rPr>
              <a:t>】</a:t>
            </a:r>
          </a:p>
          <a:p>
            <a:pPr marL="177609" indent="-177609" algn="just">
              <a:spcAft>
                <a:spcPts val="300"/>
              </a:spcAft>
              <a:defRPr/>
            </a:pPr>
            <a:endParaRPr lang="en-US" altLang="ja-JP" sz="100" dirty="0" smtClean="0">
              <a:solidFill>
                <a:prstClr val="black"/>
              </a:solidFill>
              <a:latin typeface="ＭＳ ゴシック" pitchFamily="49" charset="-128"/>
              <a:ea typeface="ＭＳ ゴシック" pitchFamily="49" charset="-128"/>
            </a:endParaRPr>
          </a:p>
          <a:p>
            <a:pPr marL="177609" indent="-177609" algn="just">
              <a:spcAft>
                <a:spcPts val="300"/>
              </a:spcAft>
              <a:defRPr/>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他方で、軽度（要介護１・２）の</a:t>
            </a:r>
            <a:r>
              <a:rPr lang="ja-JP" altLang="en-US" sz="1400" dirty="0" smtClean="0">
                <a:solidFill>
                  <a:prstClr val="black"/>
                </a:solidFill>
                <a:latin typeface="ＭＳ ゴシック" pitchFamily="49" charset="-128"/>
                <a:ea typeface="ＭＳ ゴシック" pitchFamily="49" charset="-128"/>
              </a:rPr>
              <a:t>要介護者について、</a:t>
            </a:r>
            <a:r>
              <a:rPr lang="ja-JP" altLang="en-US" sz="1400" u="sng" dirty="0">
                <a:solidFill>
                  <a:prstClr val="black"/>
                </a:solidFill>
                <a:latin typeface="ＭＳ ゴシック" pitchFamily="49" charset="-128"/>
                <a:ea typeface="ＭＳ ゴシック" pitchFamily="49" charset="-128"/>
              </a:rPr>
              <a:t>やむを得ない事情により、特養以外での生活が著しく困難であると認められる場合には</a:t>
            </a:r>
            <a:r>
              <a:rPr lang="ja-JP" altLang="en-US" sz="1400" u="sng" dirty="0" smtClean="0">
                <a:solidFill>
                  <a:prstClr val="black"/>
                </a:solidFill>
                <a:latin typeface="ＭＳ ゴシック" pitchFamily="49" charset="-128"/>
                <a:ea typeface="ＭＳ ゴシック" pitchFamily="49" charset="-128"/>
              </a:rPr>
              <a:t>、市町村の関与の</a:t>
            </a:r>
            <a:r>
              <a:rPr lang="ja-JP" altLang="en-US" sz="1400" u="sng" dirty="0">
                <a:solidFill>
                  <a:prstClr val="black"/>
                </a:solidFill>
                <a:latin typeface="ＭＳ ゴシック" pitchFamily="49" charset="-128"/>
                <a:ea typeface="ＭＳ ゴシック" pitchFamily="49" charset="-128"/>
              </a:rPr>
              <a:t>下</a:t>
            </a:r>
            <a:r>
              <a:rPr lang="ja-JP" altLang="en-US" sz="1400" u="sng" dirty="0" smtClean="0">
                <a:solidFill>
                  <a:prstClr val="black"/>
                </a:solidFill>
                <a:latin typeface="ＭＳ ゴシック" pitchFamily="49" charset="-128"/>
                <a:ea typeface="ＭＳ ゴシック" pitchFamily="49" charset="-128"/>
              </a:rPr>
              <a:t>、特例的</a:t>
            </a:r>
            <a:r>
              <a:rPr lang="ja-JP" altLang="en-US" sz="1400" u="sng" dirty="0">
                <a:solidFill>
                  <a:prstClr val="black"/>
                </a:solidFill>
                <a:latin typeface="ＭＳ ゴシック" pitchFamily="49" charset="-128"/>
                <a:ea typeface="ＭＳ ゴシック" pitchFamily="49" charset="-128"/>
              </a:rPr>
              <a:t>に、入所を</a:t>
            </a:r>
            <a:r>
              <a:rPr lang="ja-JP" altLang="en-US" sz="1400" u="sng" dirty="0" smtClean="0">
                <a:solidFill>
                  <a:prstClr val="black"/>
                </a:solidFill>
                <a:latin typeface="ＭＳ ゴシック" pitchFamily="49" charset="-128"/>
                <a:ea typeface="ＭＳ ゴシック" pitchFamily="49" charset="-128"/>
              </a:rPr>
              <a:t>認める</a:t>
            </a:r>
            <a:endParaRPr lang="en-US" altLang="ja-JP" sz="1400" u="sng" dirty="0" smtClean="0">
              <a:solidFill>
                <a:prstClr val="black"/>
              </a:solidFill>
              <a:latin typeface="ＭＳ ゴシック" pitchFamily="49" charset="-128"/>
              <a:ea typeface="ＭＳ ゴシック" pitchFamily="49" charset="-128"/>
            </a:endParaRPr>
          </a:p>
          <a:p>
            <a:pPr marL="177609" indent="-177609" algn="just">
              <a:spcAft>
                <a:spcPts val="300"/>
              </a:spcAft>
              <a:defRPr/>
            </a:pPr>
            <a:r>
              <a:rPr lang="ja-JP" altLang="en-US" sz="1100" dirty="0" smtClean="0">
                <a:solidFill>
                  <a:prstClr val="black"/>
                </a:solidFill>
                <a:latin typeface="ＭＳ ゴシック" pitchFamily="49" charset="-128"/>
                <a:ea typeface="ＭＳ ゴシック" pitchFamily="49" charset="-128"/>
              </a:rPr>
              <a:t>　</a:t>
            </a:r>
            <a:r>
              <a:rPr lang="en-US" altLang="ja-JP" sz="1100" dirty="0" smtClean="0">
                <a:solidFill>
                  <a:prstClr val="black"/>
                </a:solidFill>
                <a:latin typeface="ＭＳ ゴシック" pitchFamily="49" charset="-128"/>
                <a:ea typeface="ＭＳ ゴシック" pitchFamily="49" charset="-128"/>
              </a:rPr>
              <a:t>【 </a:t>
            </a:r>
            <a:r>
              <a:rPr lang="ja-JP" altLang="en-US" sz="1100" dirty="0">
                <a:solidFill>
                  <a:prstClr val="black"/>
                </a:solidFill>
                <a:latin typeface="ＭＳ ゴシック" pitchFamily="49" charset="-128"/>
                <a:ea typeface="ＭＳ ゴシック" pitchFamily="49" charset="-128"/>
              </a:rPr>
              <a:t>参考：要介護１・２であっても特養への入所が必要と</a:t>
            </a:r>
            <a:r>
              <a:rPr lang="ja-JP" altLang="en-US" sz="1100" dirty="0" smtClean="0">
                <a:solidFill>
                  <a:prstClr val="black"/>
                </a:solidFill>
                <a:latin typeface="ＭＳ ゴシック" pitchFamily="49" charset="-128"/>
                <a:ea typeface="ＭＳ ゴシック" pitchFamily="49" charset="-128"/>
              </a:rPr>
              <a:t>考えられる</a:t>
            </a:r>
            <a:r>
              <a:rPr lang="ja-JP" altLang="en-US" sz="1100" dirty="0">
                <a:solidFill>
                  <a:prstClr val="black"/>
                </a:solidFill>
                <a:latin typeface="ＭＳ ゴシック" pitchFamily="49" charset="-128"/>
                <a:ea typeface="ＭＳ ゴシック" pitchFamily="49" charset="-128"/>
              </a:rPr>
              <a:t>場合</a:t>
            </a:r>
            <a:r>
              <a:rPr lang="ja-JP" altLang="en-US" sz="1100" dirty="0" smtClean="0">
                <a:solidFill>
                  <a:prstClr val="black"/>
                </a:solidFill>
                <a:latin typeface="ＭＳ ゴシック" pitchFamily="49" charset="-128"/>
                <a:ea typeface="ＭＳ ゴシック" pitchFamily="49" charset="-128"/>
              </a:rPr>
              <a:t>（</a:t>
            </a:r>
            <a:r>
              <a:rPr lang="ja-JP" altLang="en-US" sz="1100" dirty="0">
                <a:solidFill>
                  <a:prstClr val="black"/>
                </a:solidFill>
                <a:latin typeface="ＭＳ ゴシック" pitchFamily="49" charset="-128"/>
                <a:ea typeface="ＭＳ ゴシック" pitchFamily="49" charset="-128"/>
              </a:rPr>
              <a:t>詳細については今後検討） </a:t>
            </a:r>
            <a:r>
              <a:rPr lang="en-US" altLang="ja-JP" sz="1100" dirty="0">
                <a:solidFill>
                  <a:prstClr val="black"/>
                </a:solidFill>
                <a:latin typeface="ＭＳ ゴシック" pitchFamily="49" charset="-128"/>
                <a:ea typeface="ＭＳ ゴシック" pitchFamily="49" charset="-128"/>
              </a:rPr>
              <a:t>】</a:t>
            </a:r>
          </a:p>
          <a:p>
            <a:pPr marL="634809" lvl="1" indent="-177609" algn="just">
              <a:lnSpc>
                <a:spcPts val="1300"/>
              </a:lnSpc>
              <a:buFont typeface="Wingdings" panose="05000000000000000000" pitchFamily="2" charset="2"/>
              <a:buChar char="Ø"/>
              <a:defRPr/>
            </a:pPr>
            <a:r>
              <a:rPr lang="ja-JP" altLang="en-US" sz="1100" dirty="0" smtClean="0">
                <a:solidFill>
                  <a:prstClr val="black"/>
                </a:solidFill>
                <a:latin typeface="ＭＳ ゴシック" pitchFamily="49" charset="-128"/>
                <a:ea typeface="ＭＳ ゴシック" pitchFamily="49" charset="-128"/>
              </a:rPr>
              <a:t>知的</a:t>
            </a:r>
            <a:r>
              <a:rPr lang="ja-JP" altLang="en-US" sz="1100" dirty="0">
                <a:solidFill>
                  <a:prstClr val="black"/>
                </a:solidFill>
                <a:latin typeface="ＭＳ ゴシック" pitchFamily="49" charset="-128"/>
                <a:ea typeface="ＭＳ ゴシック" pitchFamily="49" charset="-128"/>
              </a:rPr>
              <a:t>障害・精神障害等も伴って、地域での安定した生活を続けることが</a:t>
            </a:r>
            <a:r>
              <a:rPr lang="ja-JP" altLang="en-US" sz="1100" dirty="0" smtClean="0">
                <a:solidFill>
                  <a:prstClr val="black"/>
                </a:solidFill>
                <a:latin typeface="ＭＳ ゴシック" pitchFamily="49" charset="-128"/>
                <a:ea typeface="ＭＳ ゴシック" pitchFamily="49" charset="-128"/>
              </a:rPr>
              <a:t>困難</a:t>
            </a:r>
            <a:endParaRPr lang="en-US" altLang="ja-JP" sz="1100" dirty="0" smtClean="0">
              <a:solidFill>
                <a:prstClr val="black"/>
              </a:solidFill>
              <a:latin typeface="ＭＳ ゴシック" pitchFamily="49" charset="-128"/>
              <a:ea typeface="ＭＳ ゴシック" pitchFamily="49" charset="-128"/>
            </a:endParaRPr>
          </a:p>
          <a:p>
            <a:pPr marL="634809" lvl="1" indent="-177609" algn="just">
              <a:lnSpc>
                <a:spcPts val="1300"/>
              </a:lnSpc>
              <a:buFont typeface="Wingdings" panose="05000000000000000000" pitchFamily="2" charset="2"/>
              <a:buChar char="Ø"/>
              <a:defRPr/>
            </a:pPr>
            <a:r>
              <a:rPr lang="ja-JP" altLang="en-US" sz="1100" dirty="0" smtClean="0">
                <a:solidFill>
                  <a:prstClr val="black"/>
                </a:solidFill>
                <a:latin typeface="ＭＳ ゴシック" pitchFamily="49" charset="-128"/>
                <a:ea typeface="ＭＳ ゴシック" pitchFamily="49" charset="-128"/>
              </a:rPr>
              <a:t>家族</a:t>
            </a:r>
            <a:r>
              <a:rPr lang="ja-JP" altLang="en-US" sz="1100" dirty="0">
                <a:solidFill>
                  <a:prstClr val="black"/>
                </a:solidFill>
                <a:latin typeface="ＭＳ ゴシック" pitchFamily="49" charset="-128"/>
                <a:ea typeface="ＭＳ ゴシック" pitchFamily="49" charset="-128"/>
              </a:rPr>
              <a:t>等による虐待が深刻であり、心身の安全・安心の確保が</a:t>
            </a:r>
            <a:r>
              <a:rPr lang="ja-JP" altLang="en-US" sz="1100" dirty="0" smtClean="0">
                <a:solidFill>
                  <a:prstClr val="black"/>
                </a:solidFill>
                <a:latin typeface="ＭＳ ゴシック" pitchFamily="49" charset="-128"/>
                <a:ea typeface="ＭＳ ゴシック" pitchFamily="49" charset="-128"/>
              </a:rPr>
              <a:t>不可欠</a:t>
            </a:r>
            <a:endParaRPr lang="en-US" altLang="ja-JP" sz="1100" dirty="0" smtClean="0">
              <a:solidFill>
                <a:prstClr val="black"/>
              </a:solidFill>
              <a:latin typeface="ＭＳ ゴシック" pitchFamily="49" charset="-128"/>
              <a:ea typeface="ＭＳ ゴシック" pitchFamily="49" charset="-128"/>
            </a:endParaRPr>
          </a:p>
          <a:p>
            <a:pPr marL="634809" lvl="1" indent="-177609" algn="just">
              <a:lnSpc>
                <a:spcPts val="1300"/>
              </a:lnSpc>
              <a:buFont typeface="Wingdings" panose="05000000000000000000" pitchFamily="2" charset="2"/>
              <a:buChar char="Ø"/>
              <a:defRPr/>
            </a:pPr>
            <a:r>
              <a:rPr lang="ja-JP" altLang="en-US" sz="1100" dirty="0" smtClean="0">
                <a:solidFill>
                  <a:prstClr val="black"/>
                </a:solidFill>
                <a:latin typeface="ＭＳ ゴシック" pitchFamily="49" charset="-128"/>
                <a:ea typeface="ＭＳ ゴシック" pitchFamily="49" charset="-128"/>
              </a:rPr>
              <a:t>認知症</a:t>
            </a:r>
            <a:r>
              <a:rPr lang="ja-JP" altLang="en-US" sz="1100" dirty="0">
                <a:solidFill>
                  <a:prstClr val="black"/>
                </a:solidFill>
                <a:latin typeface="ＭＳ ゴシック" pitchFamily="49" charset="-128"/>
                <a:ea typeface="ＭＳ ゴシック" pitchFamily="49" charset="-128"/>
              </a:rPr>
              <a:t>高齢者であり、常時の適切な見守り・介護が</a:t>
            </a:r>
            <a:r>
              <a:rPr lang="ja-JP" altLang="en-US" sz="1100" dirty="0" smtClean="0">
                <a:solidFill>
                  <a:prstClr val="black"/>
                </a:solidFill>
                <a:latin typeface="ＭＳ ゴシック" pitchFamily="49" charset="-128"/>
                <a:ea typeface="ＭＳ ゴシック" pitchFamily="49" charset="-128"/>
              </a:rPr>
              <a:t>必要</a:t>
            </a:r>
            <a:endParaRPr lang="ja-JP" altLang="en-US" sz="1100" dirty="0">
              <a:solidFill>
                <a:prstClr val="black"/>
              </a:solidFill>
              <a:latin typeface="ＭＳ ゴシック" pitchFamily="49" charset="-128"/>
              <a:ea typeface="ＭＳ ゴシック" pitchFamily="49" charset="-128"/>
            </a:endParaRPr>
          </a:p>
          <a:p>
            <a:pPr marL="634809" lvl="1" indent="-177609" algn="just">
              <a:lnSpc>
                <a:spcPts val="1300"/>
              </a:lnSpc>
              <a:spcAft>
                <a:spcPts val="300"/>
              </a:spcAft>
              <a:buFont typeface="Wingdings" panose="05000000000000000000" pitchFamily="2" charset="2"/>
              <a:buChar char="Ø"/>
              <a:defRPr/>
            </a:pPr>
            <a:endParaRPr lang="en-US" altLang="ja-JP" sz="1600" dirty="0" smtClean="0">
              <a:solidFill>
                <a:prstClr val="black"/>
              </a:solidFill>
              <a:latin typeface="ＭＳ ゴシック" pitchFamily="49" charset="-128"/>
              <a:ea typeface="ＭＳ ゴシック" pitchFamily="49" charset="-128"/>
            </a:endParaRPr>
          </a:p>
          <a:p>
            <a:pPr lvl="1" algn="just">
              <a:lnSpc>
                <a:spcPts val="1400"/>
              </a:lnSpc>
              <a:defRPr/>
            </a:pPr>
            <a:endParaRPr lang="en-US" altLang="ja-JP" sz="1400" b="1" u="sng" dirty="0">
              <a:solidFill>
                <a:prstClr val="black"/>
              </a:solidFill>
              <a:latin typeface="ＭＳ ゴシック" pitchFamily="49" charset="-128"/>
              <a:ea typeface="ＭＳ ゴシック" pitchFamily="49" charset="-128"/>
            </a:endParaRPr>
          </a:p>
          <a:p>
            <a:pPr marL="634809" lvl="1" indent="-177609" algn="just">
              <a:lnSpc>
                <a:spcPts val="1400"/>
              </a:lnSpc>
              <a:buFont typeface="Wingdings" panose="05000000000000000000" pitchFamily="2" charset="2"/>
              <a:buChar char="Ø"/>
              <a:defRPr/>
            </a:pPr>
            <a:endParaRPr lang="en-US" altLang="ja-JP" sz="1400" b="1" u="sng" dirty="0">
              <a:solidFill>
                <a:prstClr val="black"/>
              </a:solidFill>
              <a:latin typeface="ＭＳ ゴシック" pitchFamily="49" charset="-128"/>
              <a:ea typeface="ＭＳ ゴシック" pitchFamily="49" charset="-128"/>
            </a:endParaRPr>
          </a:p>
          <a:p>
            <a:pPr lvl="1" algn="just">
              <a:lnSpc>
                <a:spcPts val="1400"/>
              </a:lnSpc>
              <a:defRPr/>
            </a:pPr>
            <a:endParaRPr lang="en-US" altLang="ja-JP" sz="1400" b="1" u="sng" dirty="0">
              <a:solidFill>
                <a:prstClr val="black"/>
              </a:solidFill>
              <a:latin typeface="ＭＳ ゴシック" pitchFamily="49" charset="-128"/>
              <a:ea typeface="ＭＳ ゴシック" pitchFamily="49" charset="-128"/>
            </a:endParaRPr>
          </a:p>
        </p:txBody>
      </p:sp>
      <p:sp>
        <p:nvSpPr>
          <p:cNvPr id="11" name="正方形/長方形 10"/>
          <p:cNvSpPr/>
          <p:nvPr/>
        </p:nvSpPr>
        <p:spPr>
          <a:xfrm>
            <a:off x="56503" y="8656"/>
            <a:ext cx="9770113" cy="360000"/>
          </a:xfrm>
          <a:prstGeom prst="rect">
            <a:avLst/>
          </a:prstGeom>
          <a:solidFill>
            <a:srgbClr val="FFFF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latin typeface="HGP創英角ｺﾞｼｯｸUB" pitchFamily="50" charset="-128"/>
                <a:ea typeface="HGP創英角ｺﾞｼｯｸUB" pitchFamily="50" charset="-128"/>
              </a:rPr>
              <a:t>特別養護老人ホームの重点化</a:t>
            </a:r>
            <a:endParaRPr lang="ja-JP" altLang="en-US" sz="2000" dirty="0">
              <a:solidFill>
                <a:prstClr val="black"/>
              </a:solidFill>
              <a:latin typeface="HGP創英角ｺﾞｼｯｸUB" pitchFamily="50" charset="-128"/>
              <a:ea typeface="HGP創英角ｺﾞｼｯｸUB" pitchFamily="50" charset="-128"/>
            </a:endParaRPr>
          </a:p>
        </p:txBody>
      </p:sp>
      <p:graphicFrame>
        <p:nvGraphicFramePr>
          <p:cNvPr id="61" name="グラフ 60"/>
          <p:cNvGraphicFramePr/>
          <p:nvPr>
            <p:extLst>
              <p:ext uri="{D42A27DB-BD31-4B8C-83A1-F6EECF244321}">
                <p14:modId xmlns:p14="http://schemas.microsoft.com/office/powerpoint/2010/main" val="1392483779"/>
              </p:ext>
            </p:extLst>
          </p:nvPr>
        </p:nvGraphicFramePr>
        <p:xfrm>
          <a:off x="360115" y="3068960"/>
          <a:ext cx="9316437" cy="237626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グループ化 9"/>
          <p:cNvGrpSpPr/>
          <p:nvPr/>
        </p:nvGrpSpPr>
        <p:grpSpPr>
          <a:xfrm>
            <a:off x="56488" y="2618140"/>
            <a:ext cx="10435159" cy="2360458"/>
            <a:chOff x="-19895" y="2436694"/>
            <a:chExt cx="9632455" cy="2360458"/>
          </a:xfrm>
        </p:grpSpPr>
        <p:sp>
          <p:nvSpPr>
            <p:cNvPr id="62" name="正方形/長方形 61"/>
            <p:cNvSpPr/>
            <p:nvPr/>
          </p:nvSpPr>
          <p:spPr>
            <a:xfrm>
              <a:off x="-19895" y="2436694"/>
              <a:ext cx="2637069" cy="29238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nchor="ctr">
              <a:spAutoFit/>
            </a:bodyPr>
            <a:lstStyle/>
            <a:p>
              <a:pPr algn="ctr"/>
              <a:r>
                <a:rPr lang="ja-JP" altLang="en-US" sz="1300" dirty="0" smtClean="0">
                  <a:solidFill>
                    <a:prstClr val="black"/>
                  </a:solidFill>
                  <a:latin typeface="ＭＳ ゴシック" pitchFamily="49" charset="-128"/>
                  <a:ea typeface="ＭＳ ゴシック" pitchFamily="49" charset="-128"/>
                </a:rPr>
                <a:t>要介護度別の特</a:t>
              </a:r>
              <a:r>
                <a:rPr lang="ja-JP" altLang="en-US" sz="1300" dirty="0">
                  <a:solidFill>
                    <a:prstClr val="black"/>
                  </a:solidFill>
                  <a:latin typeface="ＭＳ ゴシック" pitchFamily="49" charset="-128"/>
                  <a:ea typeface="ＭＳ ゴシック" pitchFamily="49" charset="-128"/>
                </a:rPr>
                <a:t>養入所者の</a:t>
              </a:r>
              <a:r>
                <a:rPr lang="ja-JP" altLang="en-US" sz="1300" dirty="0" smtClean="0">
                  <a:solidFill>
                    <a:prstClr val="black"/>
                  </a:solidFill>
                  <a:latin typeface="ＭＳ ゴシック" pitchFamily="49" charset="-128"/>
                  <a:ea typeface="ＭＳ ゴシック" pitchFamily="49" charset="-128"/>
                </a:rPr>
                <a:t>割合</a:t>
              </a:r>
              <a:endParaRPr kumimoji="0" lang="ja-JP" altLang="en-US" sz="1300" b="1" kern="0" dirty="0">
                <a:solidFill>
                  <a:sysClr val="windowText" lastClr="000000"/>
                </a:solidFill>
                <a:latin typeface="HG丸ｺﾞｼｯｸM-PRO" pitchFamily="50" charset="-128"/>
                <a:ea typeface="HG丸ｺﾞｼｯｸM-PRO" pitchFamily="50" charset="-128"/>
                <a:cs typeface="ヒラギノ丸ゴ ProN W4"/>
              </a:endParaRPr>
            </a:p>
          </p:txBody>
        </p:sp>
        <p:sp>
          <p:nvSpPr>
            <p:cNvPr id="63" name="Rectangle 6"/>
            <p:cNvSpPr>
              <a:spLocks noChangeArrowheads="1"/>
            </p:cNvSpPr>
            <p:nvPr/>
          </p:nvSpPr>
          <p:spPr bwMode="auto">
            <a:xfrm>
              <a:off x="8028384" y="2992060"/>
              <a:ext cx="1511905" cy="364932"/>
            </a:xfrm>
            <a:prstGeom prst="rect">
              <a:avLst/>
            </a:prstGeom>
            <a:noFill/>
            <a:ln w="9525">
              <a:noFill/>
              <a:miter lim="800000"/>
              <a:headEnd/>
              <a:tailEnd/>
            </a:ln>
          </p:spPr>
          <p:txBody>
            <a:bodyPr wrap="none" anchor="ctr"/>
            <a:lstStyle/>
            <a:p>
              <a:pPr marL="342900" indent="-342900" algn="ctr">
                <a:defRPr/>
              </a:pPr>
              <a:r>
                <a:rPr lang="ja-JP" altLang="en-US" sz="1300" dirty="0" smtClean="0">
                  <a:solidFill>
                    <a:prstClr val="black"/>
                  </a:solidFill>
                  <a:latin typeface="ＭＳ Ｐゴシック"/>
                </a:rPr>
                <a:t>（３．３５）</a:t>
              </a:r>
              <a:endParaRPr lang="ja-JP" altLang="en-US" sz="1300" dirty="0">
                <a:solidFill>
                  <a:prstClr val="black"/>
                </a:solidFill>
                <a:latin typeface="ＭＳ Ｐゴシック"/>
              </a:endParaRPr>
            </a:p>
          </p:txBody>
        </p:sp>
        <p:sp>
          <p:nvSpPr>
            <p:cNvPr id="64" name="Rectangle 6"/>
            <p:cNvSpPr>
              <a:spLocks noChangeArrowheads="1"/>
            </p:cNvSpPr>
            <p:nvPr/>
          </p:nvSpPr>
          <p:spPr bwMode="auto">
            <a:xfrm>
              <a:off x="8028384" y="3429000"/>
              <a:ext cx="1511905" cy="364932"/>
            </a:xfrm>
            <a:prstGeom prst="rect">
              <a:avLst/>
            </a:prstGeom>
            <a:noFill/>
            <a:ln w="9525">
              <a:noFill/>
              <a:miter lim="800000"/>
              <a:headEnd/>
              <a:tailEnd/>
            </a:ln>
          </p:spPr>
          <p:txBody>
            <a:bodyPr wrap="none" anchor="ctr"/>
            <a:lstStyle/>
            <a:p>
              <a:pPr marL="342900" indent="-342900" algn="ctr">
                <a:defRPr/>
              </a:pPr>
              <a:r>
                <a:rPr lang="ja-JP" altLang="en-US" sz="1300" dirty="0" smtClean="0">
                  <a:solidFill>
                    <a:prstClr val="black"/>
                  </a:solidFill>
                  <a:latin typeface="ＭＳ Ｐゴシック"/>
                </a:rPr>
                <a:t>（３．８９）</a:t>
              </a:r>
              <a:endParaRPr lang="ja-JP" altLang="en-US" sz="1300" dirty="0">
                <a:solidFill>
                  <a:prstClr val="black"/>
                </a:solidFill>
                <a:latin typeface="ＭＳ Ｐゴシック"/>
              </a:endParaRPr>
            </a:p>
          </p:txBody>
        </p:sp>
        <p:cxnSp>
          <p:nvCxnSpPr>
            <p:cNvPr id="65" name="直線コネクタ 64"/>
            <p:cNvCxnSpPr/>
            <p:nvPr/>
          </p:nvCxnSpPr>
          <p:spPr>
            <a:xfrm flipV="1">
              <a:off x="1691680" y="3248980"/>
              <a:ext cx="720079"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2339752" y="3248980"/>
              <a:ext cx="108012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大かっこ 66"/>
            <p:cNvSpPr/>
            <p:nvPr/>
          </p:nvSpPr>
          <p:spPr>
            <a:xfrm>
              <a:off x="46722" y="3789040"/>
              <a:ext cx="1329231" cy="1008112"/>
            </a:xfrm>
            <a:prstGeom prst="bracketPair">
              <a:avLst>
                <a:gd name="adj" fmla="val 11323"/>
              </a:avLst>
            </a:prstGeom>
          </p:spPr>
          <p:style>
            <a:lnRef idx="1">
              <a:schemeClr val="dk1"/>
            </a:lnRef>
            <a:fillRef idx="0">
              <a:schemeClr val="dk1"/>
            </a:fillRef>
            <a:effectRef idx="0">
              <a:schemeClr val="dk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altLang="ja-JP" sz="1050" b="1" dirty="0" smtClean="0">
                  <a:solidFill>
                    <a:prstClr val="black"/>
                  </a:solidFill>
                  <a:latin typeface="HGPｺﾞｼｯｸM" pitchFamily="50" charset="-128"/>
                  <a:ea typeface="HGPｺﾞｼｯｸM" pitchFamily="50" charset="-128"/>
                </a:rPr>
                <a:t>【</a:t>
              </a:r>
              <a:r>
                <a:rPr lang="ja-JP" altLang="en-US" sz="1050" b="1" dirty="0">
                  <a:solidFill>
                    <a:prstClr val="black"/>
                  </a:solidFill>
                  <a:latin typeface="HGPｺﾞｼｯｸM" pitchFamily="50" charset="-128"/>
                  <a:ea typeface="HGPｺﾞｼｯｸM" pitchFamily="50" charset="-128"/>
                </a:rPr>
                <a:t>参考</a:t>
              </a:r>
              <a:r>
                <a:rPr lang="en-US" altLang="ja-JP" sz="1050" b="1" dirty="0" smtClean="0">
                  <a:solidFill>
                    <a:prstClr val="black"/>
                  </a:solidFill>
                  <a:latin typeface="HGPｺﾞｼｯｸM" pitchFamily="50" charset="-128"/>
                  <a:ea typeface="HGPｺﾞｼｯｸM" pitchFamily="50" charset="-128"/>
                </a:rPr>
                <a:t>】</a:t>
              </a:r>
            </a:p>
            <a:p>
              <a:r>
                <a:rPr lang="ja-JP" altLang="en-US" sz="1050" b="1" dirty="0" smtClean="0">
                  <a:solidFill>
                    <a:prstClr val="black"/>
                  </a:solidFill>
                  <a:latin typeface="HGPｺﾞｼｯｸM" pitchFamily="50" charset="-128"/>
                  <a:ea typeface="HGPｺﾞｼｯｸM" pitchFamily="50" charset="-128"/>
                </a:rPr>
                <a:t>平成</a:t>
              </a:r>
              <a:r>
                <a:rPr lang="en-US" altLang="ja-JP" sz="1050" b="1" dirty="0" smtClean="0">
                  <a:solidFill>
                    <a:prstClr val="black"/>
                  </a:solidFill>
                  <a:latin typeface="HGPｺﾞｼｯｸM" pitchFamily="50" charset="-128"/>
                  <a:ea typeface="HGPｺﾞｼｯｸM" pitchFamily="50" charset="-128"/>
                </a:rPr>
                <a:t>23</a:t>
              </a:r>
              <a:r>
                <a:rPr lang="ja-JP" altLang="en-US" sz="1050" b="1" dirty="0">
                  <a:solidFill>
                    <a:prstClr val="black"/>
                  </a:solidFill>
                  <a:latin typeface="HGPｺﾞｼｯｸM" pitchFamily="50" charset="-128"/>
                  <a:ea typeface="HGPｺﾞｼｯｸM" pitchFamily="50" charset="-128"/>
                </a:rPr>
                <a:t>年度</a:t>
              </a:r>
              <a:r>
                <a:rPr lang="ja-JP" altLang="en-US" sz="1050" b="1" dirty="0" smtClean="0">
                  <a:solidFill>
                    <a:prstClr val="black"/>
                  </a:solidFill>
                  <a:latin typeface="HGPｺﾞｼｯｸM" pitchFamily="50" charset="-128"/>
                  <a:ea typeface="HGPｺﾞｼｯｸM" pitchFamily="50" charset="-128"/>
                </a:rPr>
                <a:t>における特養の新規入所者　</a:t>
              </a:r>
              <a:endParaRPr lang="en-US" altLang="ja-JP" sz="1050" dirty="0">
                <a:solidFill>
                  <a:prstClr val="black"/>
                </a:solidFill>
                <a:latin typeface="HGPｺﾞｼｯｸM" pitchFamily="50" charset="-128"/>
                <a:ea typeface="HGPｺﾞｼｯｸM" pitchFamily="50" charset="-128"/>
              </a:endParaRPr>
            </a:p>
            <a:p>
              <a:pPr>
                <a:spcBef>
                  <a:spcPts val="200"/>
                </a:spcBef>
              </a:pPr>
              <a:r>
                <a:rPr lang="en-US" altLang="ja-JP" sz="1050" dirty="0" smtClean="0">
                  <a:solidFill>
                    <a:prstClr val="black"/>
                  </a:solidFill>
                  <a:latin typeface="HGPｺﾞｼｯｸM" pitchFamily="50" charset="-128"/>
                  <a:ea typeface="HGPｺﾞｼｯｸM" pitchFamily="50" charset="-128"/>
                </a:rPr>
                <a:t>※</a:t>
              </a:r>
              <a:r>
                <a:rPr lang="ja-JP" altLang="en-US" sz="1050" dirty="0" smtClean="0">
                  <a:solidFill>
                    <a:prstClr val="black"/>
                  </a:solidFill>
                  <a:latin typeface="HGPｺﾞｼｯｸM" pitchFamily="50" charset="-128"/>
                  <a:ea typeface="HGPｺﾞｼｯｸM" pitchFamily="50" charset="-128"/>
                </a:rPr>
                <a:t>全体の約</a:t>
              </a:r>
              <a:r>
                <a:rPr lang="en-US" altLang="ja-JP" sz="1050" dirty="0" smtClean="0">
                  <a:solidFill>
                    <a:prstClr val="black"/>
                  </a:solidFill>
                  <a:latin typeface="HGPｺﾞｼｯｸM" pitchFamily="50" charset="-128"/>
                  <a:ea typeface="HGPｺﾞｼｯｸM" pitchFamily="50" charset="-128"/>
                </a:rPr>
                <a:t>14</a:t>
              </a:r>
              <a:r>
                <a:rPr lang="ja-JP" altLang="en-US" sz="1050" dirty="0" smtClean="0">
                  <a:solidFill>
                    <a:prstClr val="black"/>
                  </a:solidFill>
                  <a:latin typeface="HGPｺﾞｼｯｸM" pitchFamily="50" charset="-128"/>
                  <a:ea typeface="HGPｺﾞｼｯｸM" pitchFamily="50" charset="-128"/>
                </a:rPr>
                <a:t>万人のうち要介護１・２は約１．６万人</a:t>
              </a:r>
              <a:endParaRPr lang="ja-JP" altLang="en-US" sz="1050" dirty="0">
                <a:solidFill>
                  <a:prstClr val="black"/>
                </a:solidFill>
                <a:latin typeface="HGPｺﾞｼｯｸM" pitchFamily="50" charset="-128"/>
                <a:ea typeface="HGPｺﾞｼｯｸM" pitchFamily="50" charset="-128"/>
              </a:endParaRPr>
            </a:p>
          </p:txBody>
        </p:sp>
        <p:sp>
          <p:nvSpPr>
            <p:cNvPr id="68" name="テキスト ボックス 67"/>
            <p:cNvSpPr txBox="1"/>
            <p:nvPr/>
          </p:nvSpPr>
          <p:spPr>
            <a:xfrm>
              <a:off x="1619672" y="2780928"/>
              <a:ext cx="7992888" cy="276999"/>
            </a:xfrm>
            <a:prstGeom prst="rect">
              <a:avLst/>
            </a:prstGeom>
            <a:noFill/>
          </p:spPr>
          <p:txBody>
            <a:bodyPr wrap="square" rtlCol="0">
              <a:spAutoFit/>
            </a:bodyPr>
            <a:lstStyle/>
            <a:p>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要介護１　　要介護２　　　　要介護３　　　　　　　　要介護４　　　　　　　　要介護５　　　 </a:t>
              </a:r>
              <a:r>
                <a:rPr lang="ja-JP" altLang="en-US" sz="1050" dirty="0" smtClean="0">
                  <a:solidFill>
                    <a:prstClr val="black"/>
                  </a:solidFill>
                  <a:latin typeface="HGSｺﾞｼｯｸM" panose="020B0600000000000000" pitchFamily="50" charset="-128"/>
                  <a:ea typeface="HGSｺﾞｼｯｸM" panose="020B0600000000000000" pitchFamily="50" charset="-128"/>
                </a:rPr>
                <a:t>（平均要介護度）</a:t>
              </a:r>
              <a:endParaRPr lang="ja-JP" altLang="en-US" sz="1050" dirty="0">
                <a:solidFill>
                  <a:prstClr val="black"/>
                </a:solidFill>
                <a:latin typeface="HGSｺﾞｼｯｸM" panose="020B0600000000000000" pitchFamily="50" charset="-128"/>
                <a:ea typeface="HGSｺﾞｼｯｸM" panose="020B0600000000000000" pitchFamily="50" charset="-128"/>
              </a:endParaRPr>
            </a:p>
          </p:txBody>
        </p:sp>
      </p:grpSp>
      <p:graphicFrame>
        <p:nvGraphicFramePr>
          <p:cNvPr id="69" name="コンテンツ プレースホルダ 3"/>
          <p:cNvGraphicFramePr>
            <a:graphicFrameLocks noGrp="1"/>
          </p:cNvGraphicFramePr>
          <p:nvPr>
            <p:ph idx="1"/>
            <p:extLst>
              <p:ext uri="{D42A27DB-BD31-4B8C-83A1-F6EECF244321}">
                <p14:modId xmlns:p14="http://schemas.microsoft.com/office/powerpoint/2010/main" val="4055204922"/>
              </p:ext>
            </p:extLst>
          </p:nvPr>
        </p:nvGraphicFramePr>
        <p:xfrm>
          <a:off x="740560" y="5423836"/>
          <a:ext cx="8268919" cy="1173516"/>
        </p:xfrm>
        <a:graphic>
          <a:graphicData uri="http://schemas.openxmlformats.org/drawingml/2006/table">
            <a:tbl>
              <a:tblPr firstRow="1" bandRow="1">
                <a:tableStyleId>{5940675A-B579-460E-94D1-54222C63F5DA}</a:tableStyleId>
              </a:tblPr>
              <a:tblGrid>
                <a:gridCol w="1762227"/>
                <a:gridCol w="1563656"/>
                <a:gridCol w="1554133"/>
                <a:gridCol w="1558895"/>
                <a:gridCol w="1830008"/>
              </a:tblGrid>
              <a:tr h="273027">
                <a:tc>
                  <a:txBody>
                    <a:bodyPr/>
                    <a:lstStyle/>
                    <a:p>
                      <a:endParaRPr kumimoji="1" lang="ja-JP" altLang="en-US" sz="1400" dirty="0"/>
                    </a:p>
                  </a:txBody>
                  <a:tcPr marL="99076" marR="99076" marT="45726" marB="45726">
                    <a:solidFill>
                      <a:schemeClr val="accent3">
                        <a:lumMod val="40000"/>
                        <a:lumOff val="60000"/>
                        <a:alpha val="70000"/>
                      </a:schemeClr>
                    </a:solidFill>
                  </a:tcPr>
                </a:tc>
                <a:tc>
                  <a:txBody>
                    <a:bodyPr/>
                    <a:lstStyle/>
                    <a:p>
                      <a:pPr algn="ctr"/>
                      <a:r>
                        <a:rPr kumimoji="1" lang="ja-JP" altLang="en-US" sz="1300" dirty="0" smtClean="0"/>
                        <a:t>要介護１～２</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要介護３</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要介護４～５</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計</a:t>
                      </a:r>
                      <a:endParaRPr kumimoji="1" lang="ja-JP" altLang="en-US" sz="1300" dirty="0"/>
                    </a:p>
                  </a:txBody>
                  <a:tcPr marL="99076" marR="99076" marT="45726" marB="45726" anchor="ctr">
                    <a:solidFill>
                      <a:schemeClr val="accent3">
                        <a:lumMod val="40000"/>
                        <a:lumOff val="60000"/>
                        <a:alpha val="70000"/>
                      </a:schemeClr>
                    </a:solidFill>
                  </a:tcPr>
                </a:tc>
              </a:tr>
              <a:tr h="413428">
                <a:tc>
                  <a:txBody>
                    <a:bodyPr/>
                    <a:lstStyle/>
                    <a:p>
                      <a:r>
                        <a:rPr kumimoji="1" lang="ja-JP" altLang="en-US" sz="1300" dirty="0" smtClean="0"/>
                        <a:t>全体</a:t>
                      </a:r>
                      <a:endParaRPr kumimoji="1" lang="ja-JP" altLang="en-US" sz="1300" dirty="0"/>
                    </a:p>
                  </a:txBody>
                  <a:tcPr marL="99076" marR="99076" marT="45726" marB="45726" anchor="ctr">
                    <a:lnB w="635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１３</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２</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050" b="0" dirty="0" smtClean="0">
                          <a:latin typeface="HGS創英角ｺﾞｼｯｸUB" pitchFamily="50" charset="-128"/>
                          <a:ea typeface="HGS創英角ｺﾞｼｯｸUB" pitchFamily="50" charset="-128"/>
                        </a:rPr>
                        <a:t>（３１</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２％）</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１１</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０</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050" b="0" dirty="0" smtClean="0">
                          <a:latin typeface="HGS創英角ｺﾞｼｯｸUB" pitchFamily="50" charset="-128"/>
                          <a:ea typeface="HGS創英角ｺﾞｼｯｸUB" pitchFamily="50" charset="-128"/>
                        </a:rPr>
                        <a:t>（２６</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２％）</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１７．９</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050" b="0" dirty="0" smtClean="0">
                          <a:latin typeface="HGS創英角ｺﾞｼｯｸUB" pitchFamily="50" charset="-128"/>
                          <a:ea typeface="HGS創英角ｺﾞｼｯｸUB" pitchFamily="50" charset="-128"/>
                        </a:rPr>
                        <a:t>（４２</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４％）</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B w="38100" cap="flat" cmpd="sng" algn="ctr">
                      <a:solidFill>
                        <a:srgbClr val="FF0000"/>
                      </a:solidFill>
                      <a:prstDash val="sysDash"/>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４２．１</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050" b="0" dirty="0" smtClean="0">
                          <a:latin typeface="HGS創英角ｺﾞｼｯｸUB" pitchFamily="50" charset="-128"/>
                          <a:ea typeface="HGS創英角ｺﾞｼｯｸUB" pitchFamily="50" charset="-128"/>
                        </a:rPr>
                        <a:t>（１００％）</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r>
              <a:tr h="412284">
                <a:tc>
                  <a:txBody>
                    <a:bodyPr/>
                    <a:lstStyle/>
                    <a:p>
                      <a:r>
                        <a:rPr kumimoji="1" lang="ja-JP" altLang="en-US" sz="1300" dirty="0" smtClean="0"/>
                        <a:t>うち在宅の方</a:t>
                      </a:r>
                      <a:endParaRPr kumimoji="1" lang="ja-JP" altLang="en-US" sz="1300" dirty="0"/>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７</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７</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050" b="0" dirty="0" smtClean="0">
                          <a:latin typeface="HGS創英角ｺﾞｼｯｸUB" pitchFamily="50" charset="-128"/>
                          <a:ea typeface="HGS創英角ｺﾞｼｯｸUB" pitchFamily="50" charset="-128"/>
                        </a:rPr>
                        <a:t>（１８</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２％）</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５</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４</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050" b="0" dirty="0" smtClean="0">
                          <a:latin typeface="HGS創英角ｺﾞｼｯｸUB" pitchFamily="50" charset="-128"/>
                          <a:ea typeface="HGS創英角ｺﾞｼｯｸUB" pitchFamily="50" charset="-128"/>
                        </a:rPr>
                        <a:t>（１２</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９％）</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R w="38100" cap="flat" cmpd="sng" algn="ctr">
                      <a:solidFill>
                        <a:srgbClr val="FF0000"/>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smtClean="0">
                          <a:solidFill>
                            <a:srgbClr val="FF0000"/>
                          </a:solidFill>
                          <a:latin typeface="HGS創英角ｺﾞｼｯｸUB" pitchFamily="50" charset="-128"/>
                          <a:ea typeface="HGS創英角ｺﾞｼｯｸUB" pitchFamily="50" charset="-128"/>
                        </a:rPr>
                        <a:t>６．７</a:t>
                      </a:r>
                      <a:endParaRPr kumimoji="1" lang="en-US" altLang="ja-JP" sz="1200" b="1" dirty="0" smtClean="0">
                        <a:solidFill>
                          <a:srgbClr val="FF0000"/>
                        </a:solidFill>
                        <a:latin typeface="HGS創英角ｺﾞｼｯｸUB" pitchFamily="50" charset="-128"/>
                        <a:ea typeface="HGS創英角ｺﾞｼｯｸUB" pitchFamily="50" charset="-128"/>
                      </a:endParaRPr>
                    </a:p>
                    <a:p>
                      <a:pPr algn="ctr"/>
                      <a:r>
                        <a:rPr kumimoji="1" lang="ja-JP" altLang="en-US" sz="1050" b="1" dirty="0" smtClean="0">
                          <a:solidFill>
                            <a:srgbClr val="FF0000"/>
                          </a:solidFill>
                          <a:latin typeface="HGS創英角ｺﾞｼｯｸUB" pitchFamily="50" charset="-128"/>
                          <a:ea typeface="HGS創英角ｺﾞｼｯｸUB" pitchFamily="50" charset="-128"/>
                        </a:rPr>
                        <a:t>（１６</a:t>
                      </a:r>
                      <a:r>
                        <a:rPr kumimoji="1" lang="en-US" altLang="ja-JP" sz="1050" b="1" dirty="0" smtClean="0">
                          <a:solidFill>
                            <a:srgbClr val="FF0000"/>
                          </a:solidFill>
                          <a:latin typeface="HGS創英角ｺﾞｼｯｸUB" pitchFamily="50" charset="-128"/>
                          <a:ea typeface="HGS創英角ｺﾞｼｯｸUB" pitchFamily="50" charset="-128"/>
                        </a:rPr>
                        <a:t>.</a:t>
                      </a:r>
                      <a:r>
                        <a:rPr kumimoji="1" lang="ja-JP" altLang="en-US" sz="1050" b="1" dirty="0" smtClean="0">
                          <a:solidFill>
                            <a:srgbClr val="FF0000"/>
                          </a:solidFill>
                          <a:latin typeface="HGS創英角ｺﾞｼｯｸUB" pitchFamily="50" charset="-128"/>
                          <a:ea typeface="HGS創英角ｺﾞｼｯｸUB" pitchFamily="50" charset="-128"/>
                        </a:rPr>
                        <a:t>０％）</a:t>
                      </a:r>
                      <a:endParaRPr kumimoji="1" lang="ja-JP" altLang="en-US" sz="1050" b="1" dirty="0">
                        <a:solidFill>
                          <a:srgbClr val="FF0000"/>
                        </a:solidFill>
                        <a:latin typeface="HGS創英角ｺﾞｼｯｸUB" pitchFamily="50" charset="-128"/>
                        <a:ea typeface="HGS創英角ｺﾞｼｯｸUB" pitchFamily="50" charset="-128"/>
                      </a:endParaRPr>
                    </a:p>
                  </a:txBody>
                  <a:tcPr marL="99076" marR="99076" marT="45726" marB="45726" anchor="ctr">
                    <a:lnL w="38100" cap="flat" cmpd="sng" algn="ctr">
                      <a:solidFill>
                        <a:srgbClr val="FF0000"/>
                      </a:solidFill>
                      <a:prstDash val="sysDash"/>
                      <a:round/>
                      <a:headEnd type="none" w="med" len="med"/>
                      <a:tailEnd type="none" w="med" len="med"/>
                    </a:lnL>
                    <a:lnR w="38100" cap="flat" cmpd="sng" algn="ctr">
                      <a:solidFill>
                        <a:srgbClr val="FF0000"/>
                      </a:solidFill>
                      <a:prstDash val="sysDash"/>
                      <a:round/>
                      <a:headEnd type="none" w="med" len="med"/>
                      <a:tailEnd type="none" w="med" len="med"/>
                    </a:ln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solidFill>
                      <a:srgbClr val="FFFF00"/>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１９．９</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050" b="0" dirty="0" smtClean="0">
                          <a:latin typeface="HGS創英角ｺﾞｼｯｸUB" pitchFamily="50" charset="-128"/>
                          <a:ea typeface="HGS創英角ｺﾞｼｯｸUB" pitchFamily="50" charset="-128"/>
                        </a:rPr>
                        <a:t>（４７</a:t>
                      </a:r>
                      <a:r>
                        <a:rPr kumimoji="1" lang="en-US" altLang="ja-JP" sz="1050" b="0" dirty="0" smtClean="0">
                          <a:latin typeface="HGS創英角ｺﾞｼｯｸUB" pitchFamily="50" charset="-128"/>
                          <a:ea typeface="HGS創英角ｺﾞｼｯｸUB" pitchFamily="50" charset="-128"/>
                        </a:rPr>
                        <a:t>.</a:t>
                      </a:r>
                      <a:r>
                        <a:rPr kumimoji="1" lang="ja-JP" altLang="en-US" sz="1050" b="0" dirty="0" smtClean="0">
                          <a:latin typeface="HGS創英角ｺﾞｼｯｸUB" pitchFamily="50" charset="-128"/>
                          <a:ea typeface="HGS創英角ｺﾞｼｯｸUB" pitchFamily="50" charset="-128"/>
                        </a:rPr>
                        <a:t>２％）</a:t>
                      </a:r>
                      <a:endParaRPr kumimoji="1" lang="ja-JP" altLang="en-US" sz="1050" b="0" dirty="0">
                        <a:latin typeface="HGS創英角ｺﾞｼｯｸUB" pitchFamily="50" charset="-128"/>
                        <a:ea typeface="HGS創英角ｺﾞｼｯｸUB" pitchFamily="50" charset="-128"/>
                      </a:endParaRPr>
                    </a:p>
                  </a:txBody>
                  <a:tcPr marL="99076" marR="99076" marT="45726" marB="45726" anchor="ctr">
                    <a:lnL w="38100" cap="flat" cmpd="sng" algn="ctr">
                      <a:solidFill>
                        <a:srgbClr val="FF0000"/>
                      </a:solidFill>
                      <a:prstDash val="sysDash"/>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0" name="正方形/長方形 69"/>
          <p:cNvSpPr/>
          <p:nvPr/>
        </p:nvSpPr>
        <p:spPr>
          <a:xfrm>
            <a:off x="8481408" y="5013176"/>
            <a:ext cx="162586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defTabSz="913401">
              <a:defRPr/>
            </a:pPr>
            <a:r>
              <a:rPr lang="ja-JP" altLang="en-US" sz="1200" dirty="0" smtClean="0">
                <a:solidFill>
                  <a:prstClr val="black"/>
                </a:solidFill>
              </a:rPr>
              <a:t>（単位</a:t>
            </a:r>
            <a:r>
              <a:rPr lang="ja-JP" altLang="en-US" sz="1200" dirty="0">
                <a:solidFill>
                  <a:prstClr val="black"/>
                </a:solidFill>
              </a:rPr>
              <a:t>：</a:t>
            </a:r>
            <a:r>
              <a:rPr lang="ja-JP" altLang="en-US" sz="1200" dirty="0" smtClean="0">
                <a:solidFill>
                  <a:prstClr val="black"/>
                </a:solidFill>
              </a:rPr>
              <a:t>万人）</a:t>
            </a:r>
            <a:endParaRPr lang="ja-JP" altLang="en-US" sz="1200" dirty="0">
              <a:solidFill>
                <a:prstClr val="black"/>
              </a:solidFill>
            </a:endParaRPr>
          </a:p>
        </p:txBody>
      </p:sp>
      <p:sp>
        <p:nvSpPr>
          <p:cNvPr id="71" name="正方形/長方形 70"/>
          <p:cNvSpPr/>
          <p:nvPr/>
        </p:nvSpPr>
        <p:spPr>
          <a:xfrm>
            <a:off x="38472" y="5028982"/>
            <a:ext cx="2652295" cy="29238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nchor="ctr">
            <a:spAutoFit/>
          </a:bodyPr>
          <a:lstStyle/>
          <a:p>
            <a:pPr algn="ctr"/>
            <a:r>
              <a:rPr lang="ja-JP" altLang="en-US" sz="1300" dirty="0">
                <a:solidFill>
                  <a:prstClr val="black"/>
                </a:solidFill>
                <a:latin typeface="ＭＳ ゴシック" pitchFamily="49" charset="-128"/>
              </a:rPr>
              <a:t>特養</a:t>
            </a:r>
            <a:r>
              <a:rPr lang="ja-JP" altLang="en-US" sz="1300" dirty="0" smtClean="0">
                <a:solidFill>
                  <a:prstClr val="black"/>
                </a:solidFill>
                <a:latin typeface="ＭＳ ゴシック" pitchFamily="49" charset="-128"/>
              </a:rPr>
              <a:t>の入所申込者の状況</a:t>
            </a:r>
            <a:endParaRPr lang="en-US" altLang="ja-JP" sz="1300" dirty="0" smtClean="0">
              <a:solidFill>
                <a:prstClr val="black"/>
              </a:solidFill>
              <a:latin typeface="ＭＳ ゴシック" pitchFamily="49" charset="-128"/>
            </a:endParaRPr>
          </a:p>
        </p:txBody>
      </p:sp>
      <p:sp>
        <p:nvSpPr>
          <p:cNvPr id="72" name="正方形/長方形 71"/>
          <p:cNvSpPr/>
          <p:nvPr/>
        </p:nvSpPr>
        <p:spPr>
          <a:xfrm>
            <a:off x="-873609" y="6669360"/>
            <a:ext cx="1021913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27" tIns="45665" rIns="91327" bIns="45665" anchor="ctr"/>
          <a:lstStyle/>
          <a:p>
            <a:pPr algn="r" defTabSz="913401">
              <a:defRPr/>
            </a:pPr>
            <a:r>
              <a:rPr lang="en-US" altLang="ja-JP" sz="1050" dirty="0">
                <a:solidFill>
                  <a:prstClr val="black"/>
                </a:solidFill>
              </a:rPr>
              <a:t>※</a:t>
            </a:r>
            <a:r>
              <a:rPr lang="ja-JP" altLang="en-US" sz="1050" dirty="0">
                <a:solidFill>
                  <a:prstClr val="black"/>
                </a:solidFill>
              </a:rPr>
              <a:t>各都道府県で把握している特別養護老人ホームの入所申込者の状況を集計</a:t>
            </a:r>
            <a:r>
              <a:rPr lang="ja-JP" altLang="en-US" sz="1050" dirty="0" smtClean="0">
                <a:solidFill>
                  <a:prstClr val="black"/>
                </a:solidFill>
              </a:rPr>
              <a:t>したもの。</a:t>
            </a:r>
            <a:r>
              <a:rPr lang="ja-JP" altLang="en-US" sz="1050" dirty="0">
                <a:solidFill>
                  <a:prstClr val="black"/>
                </a:solidFill>
              </a:rPr>
              <a:t>　</a:t>
            </a:r>
            <a:r>
              <a:rPr lang="ja-JP" altLang="en-US" sz="1050" dirty="0" smtClean="0">
                <a:solidFill>
                  <a:prstClr val="black"/>
                </a:solidFill>
              </a:rPr>
              <a:t>（ 平成</a:t>
            </a:r>
            <a:r>
              <a:rPr lang="ja-JP" altLang="en-US" sz="1050" dirty="0">
                <a:solidFill>
                  <a:prstClr val="black"/>
                </a:solidFill>
              </a:rPr>
              <a:t>２１年１２月集計。調査時点は都道府県によって異なる。）</a:t>
            </a:r>
          </a:p>
        </p:txBody>
      </p:sp>
      <p:sp>
        <p:nvSpPr>
          <p:cNvPr id="20" name="角丸四角形 19"/>
          <p:cNvSpPr/>
          <p:nvPr/>
        </p:nvSpPr>
        <p:spPr>
          <a:xfrm>
            <a:off x="1109279" y="2645296"/>
            <a:ext cx="9538356" cy="351656"/>
          </a:xfrm>
          <a:prstGeom prst="roundRect">
            <a:avLst/>
          </a:prstGeom>
          <a:noFill/>
          <a:ln w="25400" cap="flat" cmpd="sng" algn="ctr">
            <a:noFill/>
            <a:prstDash val="solid"/>
          </a:ln>
          <a:effectLst/>
        </p:spPr>
        <p:txBody>
          <a:bodyPr lIns="98755" tIns="49378" rIns="98755" bIns="49378" rtlCol="0" anchor="ctr"/>
          <a:lstStyle/>
          <a:p>
            <a:pPr algn="ctr" fontAlgn="base">
              <a:spcBef>
                <a:spcPct val="0"/>
              </a:spcBef>
              <a:spcAft>
                <a:spcPct val="0"/>
              </a:spcAft>
              <a:defRPr/>
            </a:pPr>
            <a:r>
              <a:rPr kumimoji="0" lang="ja-JP" altLang="en-US" sz="1200" kern="0" dirty="0">
                <a:solidFill>
                  <a:prstClr val="black"/>
                </a:solidFill>
                <a:latin typeface="HGPｺﾞｼｯｸM" pitchFamily="50" charset="-128"/>
                <a:ea typeface="HGPｺﾞｼｯｸM" pitchFamily="50" charset="-128"/>
              </a:rPr>
              <a:t>≪　施設数：　</a:t>
            </a:r>
            <a:r>
              <a:rPr kumimoji="0" lang="ja-JP" altLang="en-US" sz="1200" kern="0" dirty="0" smtClean="0">
                <a:solidFill>
                  <a:prstClr val="black"/>
                </a:solidFill>
                <a:latin typeface="HGPｺﾞｼｯｸM" pitchFamily="50" charset="-128"/>
                <a:ea typeface="HGPｺﾞｼｯｸM" pitchFamily="50" charset="-128"/>
              </a:rPr>
              <a:t>７，８３１施設</a:t>
            </a:r>
            <a:r>
              <a:rPr kumimoji="0" lang="ja-JP" altLang="en-US" sz="1200" kern="0" dirty="0">
                <a:solidFill>
                  <a:prstClr val="black"/>
                </a:solidFill>
                <a:latin typeface="HGPｺﾞｼｯｸM" pitchFamily="50" charset="-128"/>
                <a:ea typeface="HGPｺﾞｼｯｸM" pitchFamily="50" charset="-128"/>
              </a:rPr>
              <a:t>　　サービス受給者数</a:t>
            </a:r>
            <a:r>
              <a:rPr kumimoji="0" lang="ja-JP" altLang="en-US" sz="1200" kern="0" dirty="0" smtClean="0">
                <a:solidFill>
                  <a:prstClr val="black"/>
                </a:solidFill>
                <a:latin typeface="HGPｺﾞｼｯｸM" pitchFamily="50" charset="-128"/>
                <a:ea typeface="HGPｺﾞｼｯｸM" pitchFamily="50" charset="-128"/>
              </a:rPr>
              <a:t>：５１．１万人</a:t>
            </a:r>
            <a:r>
              <a:rPr kumimoji="0" lang="ja-JP" altLang="en-US" sz="1200" kern="0" dirty="0">
                <a:solidFill>
                  <a:prstClr val="black"/>
                </a:solidFill>
                <a:latin typeface="HGPｺﾞｼｯｸM" pitchFamily="50" charset="-128"/>
                <a:ea typeface="HGPｺﾞｼｯｸM" pitchFamily="50" charset="-128"/>
              </a:rPr>
              <a:t>　（</a:t>
            </a:r>
            <a:r>
              <a:rPr kumimoji="0" lang="ja-JP" altLang="en-US" sz="1200" kern="0" dirty="0" smtClean="0">
                <a:solidFill>
                  <a:prstClr val="black"/>
                </a:solidFill>
                <a:latin typeface="HGPｺﾞｼｯｸM" pitchFamily="50" charset="-128"/>
                <a:ea typeface="HGPｺﾞｼｯｸM" pitchFamily="50" charset="-128"/>
              </a:rPr>
              <a:t>平成２５年８月</a:t>
            </a:r>
            <a:r>
              <a:rPr kumimoji="0" lang="ja-JP" altLang="en-US" sz="1200" kern="0" dirty="0">
                <a:solidFill>
                  <a:prstClr val="black"/>
                </a:solidFill>
                <a:latin typeface="HGPｺﾞｼｯｸM" pitchFamily="50" charset="-128"/>
                <a:ea typeface="HGPｺﾞｼｯｸM" pitchFamily="50" charset="-128"/>
              </a:rPr>
              <a:t>）　≫</a:t>
            </a:r>
          </a:p>
        </p:txBody>
      </p:sp>
      <p:sp>
        <p:nvSpPr>
          <p:cNvPr id="21" name="スライド番号プレースホルダ 10"/>
          <p:cNvSpPr>
            <a:spLocks noGrp="1"/>
          </p:cNvSpPr>
          <p:nvPr>
            <p:ph type="sldNum" sz="quarter" idx="12"/>
          </p:nvPr>
        </p:nvSpPr>
        <p:spPr>
          <a:xfrm>
            <a:off x="9508240" y="6453388"/>
            <a:ext cx="427197" cy="365125"/>
          </a:xfrm>
        </p:spPr>
        <p:txBody>
          <a:bodyPr/>
          <a:lstStyle/>
          <a:p>
            <a:r>
              <a:rPr lang="en-US" altLang="ja-JP" sz="1800" b="1" dirty="0" smtClean="0">
                <a:solidFill>
                  <a:prstClr val="black"/>
                </a:solidFill>
                <a:latin typeface="+mn-ea"/>
              </a:rPr>
              <a:t>39</a:t>
            </a:r>
            <a:endParaRPr lang="ja-JP" altLang="en-US" sz="1800" b="1" dirty="0">
              <a:solidFill>
                <a:prstClr val="black"/>
              </a:solidFill>
              <a:latin typeface="+mn-ea"/>
            </a:endParaRPr>
          </a:p>
        </p:txBody>
      </p:sp>
    </p:spTree>
    <p:extLst>
      <p:ext uri="{BB962C8B-B14F-4D97-AF65-F5344CB8AC3E}">
        <p14:creationId xmlns:p14="http://schemas.microsoft.com/office/powerpoint/2010/main" val="3034857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3152808" y="4365104"/>
            <a:ext cx="792088" cy="216024"/>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正方形/長方形 94"/>
          <p:cNvSpPr/>
          <p:nvPr/>
        </p:nvSpPr>
        <p:spPr>
          <a:xfrm>
            <a:off x="2288712" y="4365104"/>
            <a:ext cx="864096" cy="50405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p:cNvSpPr/>
          <p:nvPr/>
        </p:nvSpPr>
        <p:spPr>
          <a:xfrm>
            <a:off x="776565" y="4869160"/>
            <a:ext cx="1512168" cy="32897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Line 113"/>
          <p:cNvSpPr>
            <a:spLocks noChangeShapeType="1"/>
          </p:cNvSpPr>
          <p:nvPr/>
        </p:nvSpPr>
        <p:spPr bwMode="auto">
          <a:xfrm>
            <a:off x="6393159" y="2349040"/>
            <a:ext cx="0" cy="1769265"/>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4" name="テキスト ボックス 63"/>
          <p:cNvSpPr txBox="1"/>
          <p:nvPr/>
        </p:nvSpPr>
        <p:spPr>
          <a:xfrm>
            <a:off x="509927" y="3131551"/>
            <a:ext cx="3745283"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歳以上全体の約３割）</a:t>
            </a:r>
            <a:endParaRPr lang="ja-JP" altLang="en-US" dirty="0">
              <a:solidFill>
                <a:prstClr val="black"/>
              </a:solidFill>
              <a:latin typeface="HGPｺﾞｼｯｸM" pitchFamily="50" charset="-128"/>
              <a:ea typeface="HGPｺﾞｼｯｸM" pitchFamily="50" charset="-128"/>
            </a:endParaRPr>
          </a:p>
        </p:txBody>
      </p:sp>
      <p:sp>
        <p:nvSpPr>
          <p:cNvPr id="6161" name="Line 10"/>
          <p:cNvSpPr>
            <a:spLocks noChangeShapeType="1"/>
          </p:cNvSpPr>
          <p:nvPr/>
        </p:nvSpPr>
        <p:spPr bwMode="auto">
          <a:xfrm flipH="1">
            <a:off x="776549" y="2245913"/>
            <a:ext cx="19338" cy="3351784"/>
          </a:xfrm>
          <a:prstGeom prst="line">
            <a:avLst/>
          </a:prstGeom>
          <a:noFill/>
          <a:ln w="31750">
            <a:solidFill>
              <a:schemeClr val="tx1"/>
            </a:solidFill>
            <a:round/>
            <a:headEnd type="arrow" w="med" len="med"/>
            <a:tailEnd/>
          </a:ln>
        </p:spPr>
        <p:txBody>
          <a:bodyPr/>
          <a:lstStyle/>
          <a:p>
            <a:endParaRPr lang="ja-JP" altLang="en-US">
              <a:solidFill>
                <a:prstClr val="black"/>
              </a:solidFill>
            </a:endParaRPr>
          </a:p>
        </p:txBody>
      </p:sp>
      <p:sp>
        <p:nvSpPr>
          <p:cNvPr id="6176" name="Text Box 25"/>
          <p:cNvSpPr txBox="1">
            <a:spLocks noChangeArrowheads="1"/>
          </p:cNvSpPr>
          <p:nvPr/>
        </p:nvSpPr>
        <p:spPr bwMode="auto">
          <a:xfrm>
            <a:off x="-70057" y="2213483"/>
            <a:ext cx="1278679" cy="461665"/>
          </a:xfrm>
          <a:prstGeom prst="rect">
            <a:avLst/>
          </a:prstGeom>
          <a:noFill/>
          <a:ln w="9525">
            <a:noFill/>
            <a:miter lim="800000"/>
            <a:headEnd/>
            <a:tailEnd/>
          </a:ln>
        </p:spPr>
        <p:txBody>
          <a:bodyPr>
            <a:spAutoFit/>
          </a:bodyPr>
          <a:lstStyle/>
          <a:p>
            <a:r>
              <a:rPr lang="ja-JP" altLang="en-US" sz="1200" dirty="0" smtClean="0">
                <a:solidFill>
                  <a:prstClr val="black"/>
                </a:solidFill>
                <a:latin typeface="Arial" charset="0"/>
              </a:rPr>
              <a:t>（保険料</a:t>
            </a:r>
            <a:endParaRPr lang="ja-JP" altLang="en-US" sz="1200" dirty="0">
              <a:solidFill>
                <a:prstClr val="black"/>
              </a:solidFill>
              <a:latin typeface="Arial" charset="0"/>
            </a:endParaRPr>
          </a:p>
          <a:p>
            <a:r>
              <a:rPr lang="ja-JP" altLang="en-US" sz="1200" dirty="0" smtClean="0">
                <a:solidFill>
                  <a:prstClr val="black"/>
                </a:solidFill>
                <a:latin typeface="Arial" charset="0"/>
              </a:rPr>
              <a:t>  </a:t>
            </a:r>
            <a:r>
              <a:rPr lang="ja-JP" altLang="en-US" sz="1200" dirty="0">
                <a:solidFill>
                  <a:prstClr val="black"/>
                </a:solidFill>
                <a:latin typeface="Arial" charset="0"/>
              </a:rPr>
              <a:t>基準額</a:t>
            </a:r>
            <a:r>
              <a:rPr lang="en-US" altLang="ja-JP" sz="1200" dirty="0" smtClean="0">
                <a:solidFill>
                  <a:prstClr val="black"/>
                </a:solidFill>
                <a:latin typeface="Arial" charset="0"/>
              </a:rPr>
              <a:t>×</a:t>
            </a:r>
            <a:r>
              <a:rPr lang="ja-JP" altLang="en-US" sz="1200" dirty="0" smtClean="0">
                <a:solidFill>
                  <a:prstClr val="black"/>
                </a:solidFill>
                <a:latin typeface="Arial" charset="0"/>
              </a:rPr>
              <a:t>）</a:t>
            </a:r>
            <a:endParaRPr lang="ja-JP" altLang="en-US" sz="1200" dirty="0">
              <a:solidFill>
                <a:prstClr val="black"/>
              </a:solidFill>
              <a:latin typeface="Arial" charset="0"/>
            </a:endParaRPr>
          </a:p>
        </p:txBody>
      </p:sp>
      <p:cxnSp>
        <p:nvCxnSpPr>
          <p:cNvPr id="89" name="直線コネクタ 88"/>
          <p:cNvCxnSpPr/>
          <p:nvPr/>
        </p:nvCxnSpPr>
        <p:spPr>
          <a:xfrm>
            <a:off x="1481542" y="486916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278271" y="5220076"/>
            <a:ext cx="10442" cy="369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4" name="Line 13"/>
          <p:cNvSpPr>
            <a:spLocks noChangeShapeType="1"/>
          </p:cNvSpPr>
          <p:nvPr/>
        </p:nvSpPr>
        <p:spPr bwMode="auto">
          <a:xfrm>
            <a:off x="776565" y="4869160"/>
            <a:ext cx="1512168"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65" name="Line 14"/>
          <p:cNvSpPr>
            <a:spLocks noChangeShapeType="1"/>
          </p:cNvSpPr>
          <p:nvPr/>
        </p:nvSpPr>
        <p:spPr bwMode="auto">
          <a:xfrm flipV="1">
            <a:off x="2286073" y="4372132"/>
            <a:ext cx="1669487" cy="3924"/>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9" name="Text Box 39"/>
          <p:cNvSpPr txBox="1">
            <a:spLocks noChangeArrowheads="1"/>
          </p:cNvSpPr>
          <p:nvPr/>
        </p:nvSpPr>
        <p:spPr bwMode="auto">
          <a:xfrm>
            <a:off x="267309" y="4674934"/>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0.5</a:t>
            </a:r>
          </a:p>
        </p:txBody>
      </p:sp>
      <p:sp>
        <p:nvSpPr>
          <p:cNvPr id="6190" name="Text Box 40"/>
          <p:cNvSpPr txBox="1">
            <a:spLocks noChangeArrowheads="1"/>
          </p:cNvSpPr>
          <p:nvPr/>
        </p:nvSpPr>
        <p:spPr bwMode="auto">
          <a:xfrm>
            <a:off x="222579" y="418717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0.75</a:t>
            </a:r>
          </a:p>
        </p:txBody>
      </p:sp>
      <p:sp>
        <p:nvSpPr>
          <p:cNvPr id="6191" name="Text Box 41"/>
          <p:cNvSpPr txBox="1">
            <a:spLocks noChangeArrowheads="1"/>
          </p:cNvSpPr>
          <p:nvPr/>
        </p:nvSpPr>
        <p:spPr bwMode="auto">
          <a:xfrm>
            <a:off x="318105" y="3868080"/>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1.0</a:t>
            </a:r>
          </a:p>
        </p:txBody>
      </p:sp>
      <p:sp>
        <p:nvSpPr>
          <p:cNvPr id="6192" name="Text Box 42"/>
          <p:cNvSpPr txBox="1">
            <a:spLocks noChangeArrowheads="1"/>
          </p:cNvSpPr>
          <p:nvPr/>
        </p:nvSpPr>
        <p:spPr bwMode="auto">
          <a:xfrm>
            <a:off x="185396" y="343745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1.25</a:t>
            </a:r>
          </a:p>
        </p:txBody>
      </p:sp>
      <p:sp>
        <p:nvSpPr>
          <p:cNvPr id="6193" name="Text Box 43"/>
          <p:cNvSpPr txBox="1">
            <a:spLocks noChangeArrowheads="1"/>
          </p:cNvSpPr>
          <p:nvPr/>
        </p:nvSpPr>
        <p:spPr bwMode="auto">
          <a:xfrm>
            <a:off x="263520" y="300021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1.5</a:t>
            </a:r>
          </a:p>
        </p:txBody>
      </p:sp>
      <p:sp>
        <p:nvSpPr>
          <p:cNvPr id="6200" name="Line 110"/>
          <p:cNvSpPr>
            <a:spLocks noChangeShapeType="1"/>
          </p:cNvSpPr>
          <p:nvPr/>
        </p:nvSpPr>
        <p:spPr bwMode="auto">
          <a:xfrm>
            <a:off x="786419" y="4012096"/>
            <a:ext cx="3168000"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3" name="Line 113"/>
          <p:cNvSpPr>
            <a:spLocks noChangeShapeType="1"/>
          </p:cNvSpPr>
          <p:nvPr/>
        </p:nvSpPr>
        <p:spPr bwMode="auto">
          <a:xfrm>
            <a:off x="3944892" y="2348881"/>
            <a:ext cx="9882" cy="1879244"/>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2" name="テキスト ボックス 61"/>
          <p:cNvSpPr txBox="1"/>
          <p:nvPr/>
        </p:nvSpPr>
        <p:spPr>
          <a:xfrm>
            <a:off x="4641431" y="3047575"/>
            <a:ext cx="3745283"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歳以上全体の約７割）</a:t>
            </a:r>
            <a:endParaRPr lang="ja-JP" altLang="en-US" dirty="0">
              <a:solidFill>
                <a:prstClr val="black"/>
              </a:solidFill>
              <a:latin typeface="HGPｺﾞｼｯｸM" pitchFamily="50" charset="-128"/>
              <a:ea typeface="HGPｺﾞｼｯｸM" pitchFamily="50" charset="-128"/>
            </a:endParaRPr>
          </a:p>
        </p:txBody>
      </p:sp>
      <p:sp>
        <p:nvSpPr>
          <p:cNvPr id="57" name="Line 105"/>
          <p:cNvSpPr>
            <a:spLocks noChangeShapeType="1"/>
          </p:cNvSpPr>
          <p:nvPr/>
        </p:nvSpPr>
        <p:spPr bwMode="auto">
          <a:xfrm flipH="1">
            <a:off x="1640683" y="5445224"/>
            <a:ext cx="92084" cy="57606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5" name="Line 106"/>
          <p:cNvSpPr>
            <a:spLocks noChangeShapeType="1"/>
          </p:cNvSpPr>
          <p:nvPr/>
        </p:nvSpPr>
        <p:spPr bwMode="auto">
          <a:xfrm>
            <a:off x="3512921" y="5229200"/>
            <a:ext cx="288033" cy="72008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8" name="Line 107"/>
          <p:cNvSpPr>
            <a:spLocks noChangeShapeType="1"/>
          </p:cNvSpPr>
          <p:nvPr/>
        </p:nvSpPr>
        <p:spPr bwMode="auto">
          <a:xfrm>
            <a:off x="5673080" y="5229360"/>
            <a:ext cx="288032" cy="87255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70" name="Line 109"/>
          <p:cNvSpPr>
            <a:spLocks noChangeShapeType="1"/>
          </p:cNvSpPr>
          <p:nvPr/>
        </p:nvSpPr>
        <p:spPr bwMode="auto">
          <a:xfrm flipH="1">
            <a:off x="8883438" y="5193296"/>
            <a:ext cx="174018" cy="900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cxnSp>
        <p:nvCxnSpPr>
          <p:cNvPr id="82" name="直線コネクタ 81"/>
          <p:cNvCxnSpPr>
            <a:stCxn id="6203" idx="1"/>
          </p:cNvCxnSpPr>
          <p:nvPr/>
        </p:nvCxnSpPr>
        <p:spPr>
          <a:xfrm flipH="1">
            <a:off x="3944894" y="4228285"/>
            <a:ext cx="9878" cy="1369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7" name="Line 16"/>
          <p:cNvSpPr>
            <a:spLocks noChangeShapeType="1"/>
          </p:cNvSpPr>
          <p:nvPr/>
        </p:nvSpPr>
        <p:spPr bwMode="auto">
          <a:xfrm flipV="1">
            <a:off x="8491309" y="3148000"/>
            <a:ext cx="953874" cy="5322"/>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0" name="Line 19"/>
          <p:cNvSpPr>
            <a:spLocks noChangeShapeType="1"/>
          </p:cNvSpPr>
          <p:nvPr/>
        </p:nvSpPr>
        <p:spPr bwMode="auto">
          <a:xfrm flipH="1">
            <a:off x="6403042" y="3580048"/>
            <a:ext cx="2448" cy="43200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1" name="Line 20"/>
          <p:cNvSpPr>
            <a:spLocks noChangeShapeType="1"/>
          </p:cNvSpPr>
          <p:nvPr/>
        </p:nvSpPr>
        <p:spPr bwMode="auto">
          <a:xfrm flipH="1">
            <a:off x="8469104" y="3148000"/>
            <a:ext cx="24080" cy="44428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4" name="Line 23"/>
          <p:cNvSpPr>
            <a:spLocks noChangeShapeType="1"/>
          </p:cNvSpPr>
          <p:nvPr/>
        </p:nvSpPr>
        <p:spPr bwMode="auto">
          <a:xfrm>
            <a:off x="6403061" y="3580048"/>
            <a:ext cx="2103175"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3" name="Text Box 33"/>
          <p:cNvSpPr txBox="1">
            <a:spLocks noChangeArrowheads="1"/>
          </p:cNvSpPr>
          <p:nvPr/>
        </p:nvSpPr>
        <p:spPr bwMode="auto">
          <a:xfrm>
            <a:off x="7051119" y="4921583"/>
            <a:ext cx="1102654"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5</a:t>
            </a:r>
            <a:r>
              <a:rPr lang="ja-JP" altLang="en-US" sz="1400" dirty="0">
                <a:solidFill>
                  <a:prstClr val="black"/>
                </a:solidFill>
                <a:latin typeface="Arial" charset="0"/>
              </a:rPr>
              <a:t>段階</a:t>
            </a:r>
          </a:p>
        </p:txBody>
      </p:sp>
      <p:sp>
        <p:nvSpPr>
          <p:cNvPr id="6184" name="Text Box 34"/>
          <p:cNvSpPr txBox="1">
            <a:spLocks noChangeArrowheads="1"/>
          </p:cNvSpPr>
          <p:nvPr/>
        </p:nvSpPr>
        <p:spPr bwMode="auto">
          <a:xfrm>
            <a:off x="8729068" y="4921583"/>
            <a:ext cx="985128"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6</a:t>
            </a:r>
            <a:r>
              <a:rPr lang="ja-JP" altLang="en-US" sz="1400" dirty="0">
                <a:solidFill>
                  <a:prstClr val="black"/>
                </a:solidFill>
                <a:latin typeface="Arial" charset="0"/>
              </a:rPr>
              <a:t>段階</a:t>
            </a:r>
          </a:p>
        </p:txBody>
      </p:sp>
      <p:sp>
        <p:nvSpPr>
          <p:cNvPr id="6201" name="Line 111"/>
          <p:cNvSpPr>
            <a:spLocks noChangeShapeType="1"/>
          </p:cNvSpPr>
          <p:nvPr/>
        </p:nvSpPr>
        <p:spPr bwMode="auto">
          <a:xfrm flipV="1">
            <a:off x="6403040" y="4002010"/>
            <a:ext cx="3020004"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2" name="Text Box 112"/>
          <p:cNvSpPr txBox="1">
            <a:spLocks noChangeArrowheads="1"/>
          </p:cNvSpPr>
          <p:nvPr/>
        </p:nvSpPr>
        <p:spPr bwMode="auto">
          <a:xfrm>
            <a:off x="4088958" y="3509472"/>
            <a:ext cx="2205119" cy="508281"/>
          </a:xfrm>
          <a:prstGeom prst="rect">
            <a:avLst/>
          </a:prstGeom>
          <a:noFill/>
          <a:ln w="9525">
            <a:noFill/>
            <a:miter lim="800000"/>
            <a:headEnd/>
            <a:tailEnd/>
          </a:ln>
        </p:spPr>
        <p:txBody>
          <a:bodyPr wrap="square">
            <a:spAutoFit/>
          </a:bodyPr>
          <a:lstStyle/>
          <a:p>
            <a:pPr algn="ctr">
              <a:lnSpc>
                <a:spcPts val="1200"/>
              </a:lnSpc>
              <a:spcBef>
                <a:spcPct val="50000"/>
              </a:spcBef>
            </a:pPr>
            <a:r>
              <a:rPr lang="ja-JP" altLang="en-US" sz="1400" dirty="0" smtClean="0">
                <a:solidFill>
                  <a:prstClr val="black"/>
                </a:solidFill>
                <a:latin typeface="Arial" charset="0"/>
              </a:rPr>
              <a:t>月</a:t>
            </a:r>
            <a:r>
              <a:rPr lang="en-US" altLang="ja-JP" sz="1400" dirty="0" smtClean="0">
                <a:solidFill>
                  <a:prstClr val="black"/>
                </a:solidFill>
                <a:latin typeface="Arial" charset="0"/>
              </a:rPr>
              <a:t>4,972</a:t>
            </a:r>
            <a:r>
              <a:rPr lang="ja-JP" altLang="en-US" sz="1400" dirty="0" smtClean="0">
                <a:solidFill>
                  <a:prstClr val="black"/>
                </a:solidFill>
                <a:latin typeface="Arial" charset="0"/>
              </a:rPr>
              <a:t>円</a:t>
            </a:r>
            <a:endParaRPr lang="en-US" altLang="ja-JP" sz="1400" dirty="0" smtClean="0">
              <a:solidFill>
                <a:prstClr val="black"/>
              </a:solidFill>
              <a:latin typeface="Arial" charset="0"/>
            </a:endParaRPr>
          </a:p>
          <a:p>
            <a:pPr algn="ctr">
              <a:lnSpc>
                <a:spcPts val="1200"/>
              </a:lnSpc>
              <a:spcBef>
                <a:spcPct val="50000"/>
              </a:spcBef>
            </a:pPr>
            <a:r>
              <a:rPr lang="ja-JP" altLang="en-US" sz="1400" dirty="0" smtClean="0">
                <a:solidFill>
                  <a:prstClr val="black"/>
                </a:solidFill>
                <a:latin typeface="Arial" charset="0"/>
              </a:rPr>
              <a:t>（第５期の全国平均額）</a:t>
            </a:r>
            <a:endParaRPr lang="ja-JP" altLang="en-US" sz="1400" dirty="0">
              <a:solidFill>
                <a:prstClr val="black"/>
              </a:solidFill>
              <a:latin typeface="Arial" charset="0"/>
            </a:endParaRPr>
          </a:p>
        </p:txBody>
      </p:sp>
      <p:sp>
        <p:nvSpPr>
          <p:cNvPr id="6204" name="Text Box 32"/>
          <p:cNvSpPr txBox="1">
            <a:spLocks noChangeArrowheads="1"/>
          </p:cNvSpPr>
          <p:nvPr/>
        </p:nvSpPr>
        <p:spPr bwMode="auto">
          <a:xfrm>
            <a:off x="5385119" y="4941328"/>
            <a:ext cx="1087009" cy="307777"/>
          </a:xfrm>
          <a:prstGeom prst="rect">
            <a:avLst/>
          </a:prstGeom>
          <a:noFill/>
          <a:ln w="9525">
            <a:noFill/>
            <a:miter lim="800000"/>
            <a:headEnd/>
            <a:tailEnd/>
          </a:ln>
        </p:spPr>
        <p:txBody>
          <a:bodyPr>
            <a:spAutoFit/>
          </a:bodyPr>
          <a:lstStyle/>
          <a:p>
            <a:pPr algn="ct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cxnSp>
        <p:nvCxnSpPr>
          <p:cNvPr id="74" name="直線コネクタ 73"/>
          <p:cNvCxnSpPr/>
          <p:nvPr/>
        </p:nvCxnSpPr>
        <p:spPr>
          <a:xfrm>
            <a:off x="8481392" y="350946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393244" y="3797496"/>
            <a:ext cx="1"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165" idx="1"/>
          </p:cNvCxnSpPr>
          <p:nvPr/>
        </p:nvCxnSpPr>
        <p:spPr>
          <a:xfrm flipH="1" flipV="1">
            <a:off x="3954775" y="4012102"/>
            <a:ext cx="718" cy="360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39"/>
          <p:cNvSpPr txBox="1">
            <a:spLocks noChangeArrowheads="1"/>
          </p:cNvSpPr>
          <p:nvPr/>
        </p:nvSpPr>
        <p:spPr bwMode="auto">
          <a:xfrm>
            <a:off x="267309" y="5048313"/>
            <a:ext cx="653192"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0.3</a:t>
            </a:r>
            <a:endParaRPr lang="en-US" altLang="ja-JP" sz="1600" dirty="0">
              <a:solidFill>
                <a:srgbClr val="FF0000"/>
              </a:solidFill>
              <a:latin typeface="Arial" charset="0"/>
            </a:endParaRPr>
          </a:p>
        </p:txBody>
      </p:sp>
      <p:cxnSp>
        <p:nvCxnSpPr>
          <p:cNvPr id="96" name="直線コネクタ 95"/>
          <p:cNvCxnSpPr/>
          <p:nvPr/>
        </p:nvCxnSpPr>
        <p:spPr>
          <a:xfrm flipV="1">
            <a:off x="783771" y="5203371"/>
            <a:ext cx="1480448" cy="1088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6168" idx="1"/>
          </p:cNvCxnSpPr>
          <p:nvPr/>
        </p:nvCxnSpPr>
        <p:spPr>
          <a:xfrm>
            <a:off x="2285397" y="4862544"/>
            <a:ext cx="867420" cy="661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2276396" y="4815071"/>
            <a:ext cx="6547" cy="39888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136027" y="4869160"/>
            <a:ext cx="0" cy="720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flipV="1">
            <a:off x="3143468" y="4581128"/>
            <a:ext cx="9393" cy="28803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124202" y="4581128"/>
            <a:ext cx="830568" cy="5274"/>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Text Box 39"/>
          <p:cNvSpPr txBox="1">
            <a:spLocks noChangeArrowheads="1"/>
          </p:cNvSpPr>
          <p:nvPr/>
        </p:nvSpPr>
        <p:spPr bwMode="auto">
          <a:xfrm>
            <a:off x="280928" y="4430496"/>
            <a:ext cx="653192"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0.7</a:t>
            </a:r>
            <a:endParaRPr lang="en-US" altLang="ja-JP" sz="1600" dirty="0">
              <a:solidFill>
                <a:srgbClr val="FF0000"/>
              </a:solidFill>
              <a:latin typeface="Arial" charset="0"/>
            </a:endParaRPr>
          </a:p>
        </p:txBody>
      </p:sp>
      <p:cxnSp>
        <p:nvCxnSpPr>
          <p:cNvPr id="122" name="直線コネクタ 121"/>
          <p:cNvCxnSpPr/>
          <p:nvPr/>
        </p:nvCxnSpPr>
        <p:spPr>
          <a:xfrm>
            <a:off x="794715" y="4581128"/>
            <a:ext cx="2329537"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4" name="下矢印 123"/>
          <p:cNvSpPr/>
          <p:nvPr/>
        </p:nvSpPr>
        <p:spPr>
          <a:xfrm>
            <a:off x="920607" y="4905192"/>
            <a:ext cx="1152127" cy="252000"/>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下矢印 124"/>
          <p:cNvSpPr/>
          <p:nvPr/>
        </p:nvSpPr>
        <p:spPr>
          <a:xfrm>
            <a:off x="2405773" y="4458527"/>
            <a:ext cx="579379" cy="338785"/>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6" name="下矢印 125"/>
          <p:cNvSpPr/>
          <p:nvPr/>
        </p:nvSpPr>
        <p:spPr>
          <a:xfrm>
            <a:off x="3283261" y="4403200"/>
            <a:ext cx="540001" cy="114376"/>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Line 110"/>
          <p:cNvSpPr>
            <a:spLocks noChangeShapeType="1"/>
          </p:cNvSpPr>
          <p:nvPr/>
        </p:nvSpPr>
        <p:spPr bwMode="auto">
          <a:xfrm>
            <a:off x="772886" y="4365333"/>
            <a:ext cx="1505530" cy="696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6" name="角丸四角形 65"/>
          <p:cNvSpPr/>
          <p:nvPr/>
        </p:nvSpPr>
        <p:spPr>
          <a:xfrm>
            <a:off x="344506" y="676763"/>
            <a:ext cx="9267480" cy="1456102"/>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355600" indent="-355600"/>
            <a:r>
              <a:rPr lang="en-US" altLang="ja-JP" sz="1600" dirty="0" smtClean="0">
                <a:solidFill>
                  <a:prstClr val="black"/>
                </a:solidFill>
                <a:latin typeface="Arial" charset="0"/>
              </a:rPr>
              <a:t>〔</a:t>
            </a:r>
            <a:r>
              <a:rPr lang="ja-JP" altLang="en-US" sz="1600" dirty="0" smtClean="0">
                <a:solidFill>
                  <a:prstClr val="black"/>
                </a:solidFill>
                <a:latin typeface="Arial" charset="0"/>
              </a:rPr>
              <a:t>見直し案</a:t>
            </a:r>
            <a:r>
              <a:rPr lang="en-US" altLang="ja-JP" sz="1600" dirty="0" smtClean="0">
                <a:solidFill>
                  <a:prstClr val="black"/>
                </a:solidFill>
                <a:latin typeface="Arial" charset="0"/>
              </a:rPr>
              <a:t>〕</a:t>
            </a:r>
          </a:p>
          <a:p>
            <a:pPr marL="355600" indent="-355600">
              <a:buFont typeface="Wingdings" pitchFamily="2" charset="2"/>
              <a:buChar char="n"/>
            </a:pPr>
            <a:r>
              <a:rPr lang="ja-JP" altLang="en-US" sz="1600" dirty="0" smtClean="0">
                <a:solidFill>
                  <a:prstClr val="black"/>
                </a:solidFill>
                <a:latin typeface="Arial" charset="0"/>
              </a:rPr>
              <a:t>給付費の５割の公費とは別枠で公費を投入し、</a:t>
            </a:r>
            <a:endParaRPr lang="en-US" altLang="ja-JP" sz="1600" dirty="0" smtClean="0">
              <a:solidFill>
                <a:prstClr val="black"/>
              </a:solidFill>
              <a:latin typeface="Arial" charset="0"/>
            </a:endParaRPr>
          </a:p>
          <a:p>
            <a:pPr marL="355600" indent="-355600"/>
            <a:r>
              <a:rPr lang="ja-JP" altLang="en-US" sz="1600" dirty="0" smtClean="0">
                <a:solidFill>
                  <a:prstClr val="black"/>
                </a:solidFill>
                <a:latin typeface="Arial" charset="0"/>
              </a:rPr>
              <a:t>　低所得の高齢者の保険料の軽減を強化。</a:t>
            </a:r>
            <a:endParaRPr lang="en-US" altLang="ja-JP" sz="1600" dirty="0" smtClean="0">
              <a:solidFill>
                <a:prstClr val="black"/>
              </a:solidFill>
              <a:latin typeface="Arial" charset="0"/>
            </a:endParaRPr>
          </a:p>
          <a:p>
            <a:pPr marL="355600" indent="-355600"/>
            <a:r>
              <a:rPr lang="ja-JP" altLang="en-US" sz="1600" dirty="0" smtClean="0">
                <a:solidFill>
                  <a:prstClr val="black"/>
                </a:solidFill>
                <a:latin typeface="Arial" charset="0"/>
              </a:rPr>
              <a:t>　</a:t>
            </a:r>
            <a:endParaRPr lang="en-US" altLang="ja-JP" sz="1400" dirty="0" smtClean="0">
              <a:solidFill>
                <a:prstClr val="black"/>
              </a:solidFill>
              <a:latin typeface="Arial" charset="0"/>
            </a:endParaRPr>
          </a:p>
          <a:p>
            <a:pPr marL="355600" indent="-355600">
              <a:buFont typeface="Wingdings" pitchFamily="2" charset="2"/>
              <a:buChar char="n"/>
            </a:pPr>
            <a:r>
              <a:rPr lang="ja-JP" altLang="en-US" sz="1600" dirty="0" smtClean="0">
                <a:solidFill>
                  <a:prstClr val="black"/>
                </a:solidFill>
                <a:latin typeface="Arial" charset="0"/>
              </a:rPr>
              <a:t>平成</a:t>
            </a:r>
            <a:r>
              <a:rPr lang="en-US" altLang="ja-JP" sz="1600" dirty="0" smtClean="0">
                <a:solidFill>
                  <a:prstClr val="black"/>
                </a:solidFill>
                <a:latin typeface="Arial" charset="0"/>
              </a:rPr>
              <a:t>27</a:t>
            </a:r>
            <a:r>
              <a:rPr lang="ja-JP" altLang="en-US" sz="1600" dirty="0" smtClean="0">
                <a:solidFill>
                  <a:prstClr val="black"/>
                </a:solidFill>
                <a:latin typeface="Arial" charset="0"/>
              </a:rPr>
              <a:t>年度（第６期介護保険事業計画）から実施。</a:t>
            </a:r>
            <a:endParaRPr lang="en-US" altLang="ja-JP" sz="1600" dirty="0" smtClean="0">
              <a:solidFill>
                <a:prstClr val="black"/>
              </a:solidFill>
              <a:latin typeface="Arial" charset="0"/>
            </a:endParaRPr>
          </a:p>
        </p:txBody>
      </p:sp>
      <p:sp>
        <p:nvSpPr>
          <p:cNvPr id="6162" name="Line 11"/>
          <p:cNvSpPr>
            <a:spLocks noChangeShapeType="1"/>
          </p:cNvSpPr>
          <p:nvPr/>
        </p:nvSpPr>
        <p:spPr bwMode="auto">
          <a:xfrm>
            <a:off x="772895" y="5595258"/>
            <a:ext cx="9004650" cy="0"/>
          </a:xfrm>
          <a:prstGeom prst="line">
            <a:avLst/>
          </a:prstGeom>
          <a:noFill/>
          <a:ln w="31750">
            <a:solidFill>
              <a:schemeClr val="tx1"/>
            </a:solidFill>
            <a:round/>
            <a:headEnd/>
            <a:tailEnd type="arrow" w="med" len="med"/>
          </a:ln>
        </p:spPr>
        <p:txBody>
          <a:bodyPr/>
          <a:lstStyle/>
          <a:p>
            <a:endParaRPr lang="ja-JP" altLang="en-US">
              <a:solidFill>
                <a:prstClr val="black"/>
              </a:solidFill>
            </a:endParaRPr>
          </a:p>
        </p:txBody>
      </p:sp>
      <p:sp>
        <p:nvSpPr>
          <p:cNvPr id="6175" name="Text Box 24"/>
          <p:cNvSpPr txBox="1">
            <a:spLocks noChangeArrowheads="1"/>
          </p:cNvSpPr>
          <p:nvPr/>
        </p:nvSpPr>
        <p:spPr bwMode="auto">
          <a:xfrm>
            <a:off x="8791889" y="5720816"/>
            <a:ext cx="1196061" cy="307777"/>
          </a:xfrm>
          <a:prstGeom prst="rect">
            <a:avLst/>
          </a:prstGeom>
          <a:noFill/>
          <a:ln w="9525">
            <a:noFill/>
            <a:miter lim="800000"/>
            <a:headEnd/>
            <a:tailEnd/>
          </a:ln>
        </p:spPr>
        <p:txBody>
          <a:bodyPr>
            <a:spAutoFit/>
          </a:bodyPr>
          <a:lstStyle/>
          <a:p>
            <a:pPr algn="r">
              <a:spcBef>
                <a:spcPct val="50000"/>
              </a:spcBef>
            </a:pPr>
            <a:r>
              <a:rPr lang="ja-JP" altLang="en-US" sz="1400" dirty="0">
                <a:solidFill>
                  <a:prstClr val="black"/>
                </a:solidFill>
                <a:latin typeface="Arial" charset="0"/>
              </a:rPr>
              <a:t>収入</a:t>
            </a:r>
          </a:p>
        </p:txBody>
      </p:sp>
      <p:sp>
        <p:nvSpPr>
          <p:cNvPr id="56" name="Line 104"/>
          <p:cNvSpPr>
            <a:spLocks noChangeShapeType="1"/>
          </p:cNvSpPr>
          <p:nvPr/>
        </p:nvSpPr>
        <p:spPr bwMode="auto">
          <a:xfrm flipH="1">
            <a:off x="848547" y="5517232"/>
            <a:ext cx="216022" cy="43204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9" name="Line 108"/>
          <p:cNvSpPr>
            <a:spLocks noChangeShapeType="1"/>
          </p:cNvSpPr>
          <p:nvPr/>
        </p:nvSpPr>
        <p:spPr bwMode="auto">
          <a:xfrm flipH="1">
            <a:off x="7401290" y="5229200"/>
            <a:ext cx="72007" cy="72853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49" name="Text Box 4"/>
          <p:cNvSpPr txBox="1">
            <a:spLocks noChangeArrowheads="1"/>
          </p:cNvSpPr>
          <p:nvPr/>
        </p:nvSpPr>
        <p:spPr bwMode="auto">
          <a:xfrm>
            <a:off x="56060" y="5661248"/>
            <a:ext cx="1008563"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1</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生活保護被</a:t>
            </a:r>
            <a:r>
              <a:rPr lang="ja-JP" altLang="en-US" sz="900" dirty="0" smtClean="0">
                <a:solidFill>
                  <a:prstClr val="black"/>
                </a:solidFill>
                <a:latin typeface="Arial" charset="0"/>
              </a:rPr>
              <a:t>保護者</a:t>
            </a:r>
            <a:r>
              <a:rPr lang="ja-JP" altLang="en-US" sz="900" dirty="0">
                <a:solidFill>
                  <a:prstClr val="black"/>
                </a:solidFill>
                <a:latin typeface="Arial" charset="0"/>
              </a:rPr>
              <a:t>、</a:t>
            </a: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の老齢福祉年金受給者等</a:t>
            </a:r>
          </a:p>
        </p:txBody>
      </p:sp>
      <p:sp>
        <p:nvSpPr>
          <p:cNvPr id="50" name="Text Box 5"/>
          <p:cNvSpPr txBox="1">
            <a:spLocks noChangeArrowheads="1"/>
          </p:cNvSpPr>
          <p:nvPr/>
        </p:nvSpPr>
        <p:spPr bwMode="auto">
          <a:xfrm>
            <a:off x="1136629" y="5661248"/>
            <a:ext cx="1008111"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2</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収入等</a:t>
            </a:r>
            <a:r>
              <a:rPr lang="en-US" altLang="ja-JP" sz="900" dirty="0" smtClean="0">
                <a:solidFill>
                  <a:srgbClr val="FF0000"/>
                </a:solidFill>
                <a:latin typeface="Arial" charset="0"/>
              </a:rPr>
              <a:t>80</a:t>
            </a:r>
            <a:r>
              <a:rPr lang="ja-JP" altLang="en-US" sz="900" dirty="0">
                <a:solidFill>
                  <a:srgbClr val="FF0000"/>
                </a:solidFill>
                <a:latin typeface="Arial" charset="0"/>
              </a:rPr>
              <a:t>万</a:t>
            </a:r>
            <a:r>
              <a:rPr lang="ja-JP" altLang="en-US" sz="900" dirty="0">
                <a:solidFill>
                  <a:prstClr val="black"/>
                </a:solidFill>
                <a:latin typeface="Arial" charset="0"/>
              </a:rPr>
              <a:t>円以下等</a:t>
            </a:r>
          </a:p>
        </p:txBody>
      </p:sp>
      <p:sp>
        <p:nvSpPr>
          <p:cNvPr id="51" name="Text Box 6"/>
          <p:cNvSpPr txBox="1">
            <a:spLocks noChangeArrowheads="1"/>
          </p:cNvSpPr>
          <p:nvPr/>
        </p:nvSpPr>
        <p:spPr bwMode="auto">
          <a:xfrm>
            <a:off x="3368824" y="5661248"/>
            <a:ext cx="936104"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3</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a:t>
            </a:r>
            <a:r>
              <a:rPr lang="ja-JP" altLang="en-US" sz="900" dirty="0" smtClean="0">
                <a:solidFill>
                  <a:srgbClr val="FF0000"/>
                </a:solidFill>
                <a:latin typeface="Arial" charset="0"/>
              </a:rPr>
              <a:t>１２０万円超等</a:t>
            </a:r>
            <a:endParaRPr lang="ja-JP" altLang="en-US" sz="900" dirty="0">
              <a:solidFill>
                <a:srgbClr val="FF0000"/>
              </a:solidFill>
              <a:latin typeface="Arial" charset="0"/>
            </a:endParaRPr>
          </a:p>
        </p:txBody>
      </p:sp>
      <p:sp>
        <p:nvSpPr>
          <p:cNvPr id="52" name="Text Box 7"/>
          <p:cNvSpPr txBox="1">
            <a:spLocks noChangeArrowheads="1"/>
          </p:cNvSpPr>
          <p:nvPr/>
        </p:nvSpPr>
        <p:spPr bwMode="auto">
          <a:xfrm>
            <a:off x="5676495" y="5661408"/>
            <a:ext cx="1076728"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4</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本人が</a:t>
            </a:r>
            <a:r>
              <a:rPr lang="ja-JP" altLang="en-US" sz="900" dirty="0">
                <a:solidFill>
                  <a:prstClr val="black"/>
                </a:solidFill>
                <a:latin typeface="Arial" charset="0"/>
              </a:rPr>
              <a:t>市町</a:t>
            </a:r>
            <a:r>
              <a:rPr lang="ja-JP" altLang="en-US" sz="900" dirty="0" smtClean="0">
                <a:solidFill>
                  <a:prstClr val="black"/>
                </a:solidFill>
                <a:latin typeface="Arial" charset="0"/>
              </a:rPr>
              <a:t>村民</a:t>
            </a:r>
            <a:r>
              <a:rPr lang="ja-JP" altLang="en-US" sz="900" dirty="0">
                <a:solidFill>
                  <a:prstClr val="black"/>
                </a:solidFill>
                <a:latin typeface="Arial" charset="0"/>
              </a:rPr>
              <a:t>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a:t>
            </a:r>
            <a:r>
              <a:rPr lang="ja-JP" altLang="en-US" sz="900" dirty="0">
                <a:solidFill>
                  <a:prstClr val="black"/>
                </a:solidFill>
                <a:latin typeface="Arial" charset="0"/>
              </a:rPr>
              <a:t>世帯に</a:t>
            </a:r>
            <a:r>
              <a:rPr lang="ja-JP" altLang="en-US" sz="900" dirty="0">
                <a:solidFill>
                  <a:srgbClr val="0000FF"/>
                </a:solidFill>
                <a:latin typeface="Arial" charset="0"/>
              </a:rPr>
              <a:t>課税</a:t>
            </a:r>
            <a:r>
              <a:rPr lang="ja-JP" altLang="en-US" sz="900" dirty="0">
                <a:solidFill>
                  <a:prstClr val="black"/>
                </a:solidFill>
                <a:latin typeface="Arial" charset="0"/>
              </a:rPr>
              <a:t>者がいる）</a:t>
            </a:r>
          </a:p>
        </p:txBody>
      </p:sp>
      <p:sp>
        <p:nvSpPr>
          <p:cNvPr id="53" name="Text Box 8"/>
          <p:cNvSpPr txBox="1">
            <a:spLocks noChangeArrowheads="1"/>
          </p:cNvSpPr>
          <p:nvPr/>
        </p:nvSpPr>
        <p:spPr bwMode="auto">
          <a:xfrm>
            <a:off x="6969286" y="566140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5</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a:solidFill>
                  <a:prstClr val="black"/>
                </a:solidFill>
                <a:latin typeface="Arial" charset="0"/>
              </a:rPr>
              <a:t>かつ基準所得</a:t>
            </a:r>
            <a:r>
              <a:rPr lang="ja-JP" altLang="en-US" sz="900" dirty="0" smtClean="0">
                <a:solidFill>
                  <a:prstClr val="black"/>
                </a:solidFill>
                <a:latin typeface="Arial" charset="0"/>
              </a:rPr>
              <a:t>金額</a:t>
            </a:r>
            <a:r>
              <a:rPr lang="en-US" altLang="ja-JP" sz="900" dirty="0" smtClean="0">
                <a:solidFill>
                  <a:prstClr val="black"/>
                </a:solidFill>
                <a:latin typeface="Arial" charset="0"/>
              </a:rPr>
              <a:t>190</a:t>
            </a:r>
            <a:r>
              <a:rPr lang="ja-JP" altLang="en-US" sz="900" dirty="0" smtClean="0">
                <a:solidFill>
                  <a:prstClr val="black"/>
                </a:solidFill>
                <a:latin typeface="Arial" charset="0"/>
              </a:rPr>
              <a:t>万</a:t>
            </a:r>
            <a:r>
              <a:rPr lang="ja-JP" altLang="en-US" sz="900" dirty="0">
                <a:solidFill>
                  <a:prstClr val="black"/>
                </a:solidFill>
                <a:latin typeface="Arial" charset="0"/>
              </a:rPr>
              <a:t>円未満</a:t>
            </a:r>
            <a:endParaRPr lang="en-US" altLang="ja-JP" sz="900" dirty="0">
              <a:solidFill>
                <a:prstClr val="black"/>
              </a:solidFill>
              <a:latin typeface="Arial" charset="0"/>
            </a:endParaRPr>
          </a:p>
        </p:txBody>
      </p:sp>
      <p:sp>
        <p:nvSpPr>
          <p:cNvPr id="54" name="Text Box 9"/>
          <p:cNvSpPr txBox="1">
            <a:spLocks noChangeArrowheads="1"/>
          </p:cNvSpPr>
          <p:nvPr/>
        </p:nvSpPr>
        <p:spPr bwMode="auto">
          <a:xfrm>
            <a:off x="8337432" y="566140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6</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a:solidFill>
                  <a:prstClr val="black"/>
                </a:solidFill>
                <a:latin typeface="Arial" charset="0"/>
              </a:rPr>
              <a:t>かつ基準所得</a:t>
            </a:r>
            <a:r>
              <a:rPr lang="ja-JP" altLang="en-US" sz="900" dirty="0" smtClean="0">
                <a:solidFill>
                  <a:prstClr val="black"/>
                </a:solidFill>
                <a:latin typeface="Arial" charset="0"/>
              </a:rPr>
              <a:t>金額</a:t>
            </a:r>
            <a:r>
              <a:rPr lang="en-US" altLang="ja-JP" sz="900" dirty="0" smtClean="0">
                <a:solidFill>
                  <a:prstClr val="black"/>
                </a:solidFill>
                <a:latin typeface="Arial" charset="0"/>
              </a:rPr>
              <a:t>190</a:t>
            </a:r>
            <a:r>
              <a:rPr lang="ja-JP" altLang="en-US" sz="900" dirty="0" smtClean="0">
                <a:solidFill>
                  <a:srgbClr val="0000FF"/>
                </a:solidFill>
                <a:latin typeface="Arial" charset="0"/>
              </a:rPr>
              <a:t>万</a:t>
            </a:r>
            <a:r>
              <a:rPr lang="ja-JP" altLang="en-US" sz="900" dirty="0">
                <a:solidFill>
                  <a:srgbClr val="0000FF"/>
                </a:solidFill>
                <a:latin typeface="Arial" charset="0"/>
              </a:rPr>
              <a:t>円</a:t>
            </a:r>
            <a:r>
              <a:rPr lang="ja-JP" altLang="en-US" sz="900" dirty="0">
                <a:solidFill>
                  <a:prstClr val="black"/>
                </a:solidFill>
                <a:latin typeface="Arial" charset="0"/>
              </a:rPr>
              <a:t>以上</a:t>
            </a:r>
          </a:p>
        </p:txBody>
      </p:sp>
      <p:sp>
        <p:nvSpPr>
          <p:cNvPr id="73" name="Text Box 32"/>
          <p:cNvSpPr txBox="1">
            <a:spLocks noChangeArrowheads="1"/>
          </p:cNvSpPr>
          <p:nvPr/>
        </p:nvSpPr>
        <p:spPr bwMode="auto">
          <a:xfrm>
            <a:off x="745130" y="5243816"/>
            <a:ext cx="844202" cy="292388"/>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第</a:t>
            </a:r>
            <a:r>
              <a:rPr lang="en-US" altLang="ja-JP" sz="1300" dirty="0" smtClean="0">
                <a:solidFill>
                  <a:prstClr val="black"/>
                </a:solidFill>
                <a:latin typeface="Arial" charset="0"/>
              </a:rPr>
              <a:t>1</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6" name="Text Box 32"/>
          <p:cNvSpPr txBox="1">
            <a:spLocks noChangeArrowheads="1"/>
          </p:cNvSpPr>
          <p:nvPr/>
        </p:nvSpPr>
        <p:spPr bwMode="auto">
          <a:xfrm>
            <a:off x="1474491" y="5233082"/>
            <a:ext cx="886285" cy="307777"/>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第</a:t>
            </a:r>
            <a:r>
              <a:rPr lang="en-US" altLang="ja-JP" sz="1400" dirty="0" smtClean="0">
                <a:solidFill>
                  <a:prstClr val="black"/>
                </a:solidFill>
                <a:latin typeface="Arial" charset="0"/>
              </a:rPr>
              <a:t>2</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77" name="Text Box 32"/>
          <p:cNvSpPr txBox="1">
            <a:spLocks noChangeArrowheads="1"/>
          </p:cNvSpPr>
          <p:nvPr/>
        </p:nvSpPr>
        <p:spPr bwMode="auto">
          <a:xfrm>
            <a:off x="2345337" y="4960937"/>
            <a:ext cx="969535" cy="492443"/>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特例</a:t>
            </a:r>
            <a:endParaRPr lang="en-US" altLang="ja-JP" sz="1300" dirty="0" smtClean="0">
              <a:solidFill>
                <a:prstClr val="black"/>
              </a:solidFill>
              <a:latin typeface="Arial" charset="0"/>
            </a:endParaRPr>
          </a:p>
          <a:p>
            <a:r>
              <a:rPr lang="ja-JP" altLang="en-US" sz="1300" dirty="0" smtClean="0">
                <a:solidFill>
                  <a:prstClr val="black"/>
                </a:solidFill>
                <a:latin typeface="Arial" charset="0"/>
              </a:rPr>
              <a:t>第</a:t>
            </a:r>
            <a:r>
              <a:rPr lang="en-US" altLang="ja-JP" sz="1300" dirty="0" smtClean="0">
                <a:solidFill>
                  <a:prstClr val="black"/>
                </a:solidFill>
                <a:latin typeface="Arial" charset="0"/>
              </a:rPr>
              <a:t>3</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8" name="Text Box 32"/>
          <p:cNvSpPr txBox="1">
            <a:spLocks noChangeArrowheads="1"/>
          </p:cNvSpPr>
          <p:nvPr/>
        </p:nvSpPr>
        <p:spPr bwMode="auto">
          <a:xfrm>
            <a:off x="3150827" y="4941328"/>
            <a:ext cx="1022086" cy="307777"/>
          </a:xfrm>
          <a:prstGeom prst="rect">
            <a:avLst/>
          </a:prstGeom>
          <a:noFill/>
          <a:ln w="9525">
            <a:noFill/>
            <a:miter lim="800000"/>
            <a:headEnd/>
            <a:tailEnd/>
          </a:ln>
        </p:spPr>
        <p:txBody>
          <a:bodyPr wrap="square">
            <a:spAutoFit/>
          </a:bodyPr>
          <a:lstStyle/>
          <a:p>
            <a:r>
              <a:rPr lang="ja-JP" altLang="en-US" sz="1400" dirty="0" smtClean="0">
                <a:solidFill>
                  <a:prstClr val="black"/>
                </a:solidFill>
                <a:latin typeface="Arial" charset="0"/>
              </a:rPr>
              <a:t>第</a:t>
            </a:r>
            <a:r>
              <a:rPr lang="en-US" altLang="ja-JP" sz="1400" dirty="0" smtClean="0">
                <a:solidFill>
                  <a:prstClr val="black"/>
                </a:solidFill>
                <a:latin typeface="Arial" charset="0"/>
              </a:rPr>
              <a:t>3</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91" name="左右矢印 90"/>
          <p:cNvSpPr/>
          <p:nvPr/>
        </p:nvSpPr>
        <p:spPr>
          <a:xfrm>
            <a:off x="812943" y="2348880"/>
            <a:ext cx="3095999" cy="609604"/>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endParaRPr lang="en-US" altLang="ja-JP" sz="1400" dirty="0" smtClean="0">
              <a:solidFill>
                <a:prstClr val="black"/>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全員が</a:t>
            </a:r>
            <a:r>
              <a:rPr lang="ja-JP" altLang="en-US" sz="1400" b="1" dirty="0" smtClean="0">
                <a:solidFill>
                  <a:srgbClr val="FF0000"/>
                </a:solidFill>
              </a:rPr>
              <a:t>非課税</a:t>
            </a:r>
            <a:endParaRPr lang="ja-JP" altLang="en-US" sz="1400" b="1" dirty="0">
              <a:solidFill>
                <a:prstClr val="white"/>
              </a:solidFill>
            </a:endParaRPr>
          </a:p>
        </p:txBody>
      </p:sp>
      <p:sp>
        <p:nvSpPr>
          <p:cNvPr id="92" name="左右矢印 91"/>
          <p:cNvSpPr/>
          <p:nvPr/>
        </p:nvSpPr>
        <p:spPr>
          <a:xfrm>
            <a:off x="3944890" y="2359926"/>
            <a:ext cx="2448000" cy="598719"/>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FF0000"/>
                </a:solidFill>
              </a:rPr>
              <a:t>非課税</a:t>
            </a:r>
            <a:endParaRPr lang="en-US" altLang="ja-JP" sz="1400" b="1" dirty="0" smtClean="0">
              <a:solidFill>
                <a:srgbClr val="FF0000"/>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に</a:t>
            </a:r>
            <a:r>
              <a:rPr lang="ja-JP" altLang="en-US" sz="1400" b="1" dirty="0" smtClean="0">
                <a:solidFill>
                  <a:srgbClr val="0070C0"/>
                </a:solidFill>
              </a:rPr>
              <a:t>課税者</a:t>
            </a:r>
            <a:r>
              <a:rPr lang="ja-JP" altLang="en-US" sz="1400" dirty="0" smtClean="0">
                <a:solidFill>
                  <a:prstClr val="black"/>
                </a:solidFill>
              </a:rPr>
              <a:t>がいる</a:t>
            </a:r>
            <a:endParaRPr lang="ja-JP" altLang="en-US" sz="1400" dirty="0">
              <a:solidFill>
                <a:prstClr val="black"/>
              </a:solidFill>
            </a:endParaRPr>
          </a:p>
        </p:txBody>
      </p:sp>
      <p:sp>
        <p:nvSpPr>
          <p:cNvPr id="93" name="左右矢印 92"/>
          <p:cNvSpPr/>
          <p:nvPr/>
        </p:nvSpPr>
        <p:spPr>
          <a:xfrm>
            <a:off x="6393181" y="2348880"/>
            <a:ext cx="3168354" cy="620490"/>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ts val="1400"/>
              </a:lnSpc>
            </a:pPr>
            <a:r>
              <a:rPr lang="ja-JP" altLang="en-US" sz="1400" dirty="0" smtClean="0">
                <a:solidFill>
                  <a:prstClr val="black"/>
                </a:solidFill>
              </a:rPr>
              <a:t>市町村民税　</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0070C0"/>
                </a:solidFill>
              </a:rPr>
              <a:t>課税</a:t>
            </a:r>
            <a:endParaRPr lang="ja-JP" altLang="en-US" sz="1400" b="1" dirty="0">
              <a:solidFill>
                <a:srgbClr val="0070C0"/>
              </a:solidFill>
            </a:endParaRPr>
          </a:p>
        </p:txBody>
      </p:sp>
      <p:sp>
        <p:nvSpPr>
          <p:cNvPr id="84" name="Line 105"/>
          <p:cNvSpPr>
            <a:spLocks noChangeShapeType="1"/>
          </p:cNvSpPr>
          <p:nvPr/>
        </p:nvSpPr>
        <p:spPr bwMode="auto">
          <a:xfrm>
            <a:off x="5385049" y="4005064"/>
            <a:ext cx="0" cy="1584176"/>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0" name="Line 105"/>
          <p:cNvSpPr>
            <a:spLocks noChangeShapeType="1"/>
          </p:cNvSpPr>
          <p:nvPr/>
        </p:nvSpPr>
        <p:spPr bwMode="auto">
          <a:xfrm>
            <a:off x="3981000" y="4221088"/>
            <a:ext cx="1404072"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7" name="Text Box 32"/>
          <p:cNvSpPr txBox="1">
            <a:spLocks noChangeArrowheads="1"/>
          </p:cNvSpPr>
          <p:nvPr/>
        </p:nvSpPr>
        <p:spPr bwMode="auto">
          <a:xfrm>
            <a:off x="4232976" y="4941168"/>
            <a:ext cx="1110123" cy="523220"/>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特例</a:t>
            </a:r>
            <a:endParaRPr lang="en-US" altLang="ja-JP" sz="1400" dirty="0" smtClean="0">
              <a:solidFill>
                <a:prstClr val="black"/>
              </a:solidFill>
              <a:latin typeface="Arial" charset="0"/>
            </a:endParaRPr>
          </a:p>
          <a:p>
            <a:r>
              <a:rPr lang="ja-JP" altLang="en-US" sz="1400" dirty="0" smtClean="0">
                <a:solidFill>
                  <a:prstClr val="black"/>
                </a:solidFill>
                <a:latin typeface="Arial" charset="0"/>
              </a:rPr>
              <a:t>第</a:t>
            </a:r>
            <a:r>
              <a:rPr lang="en-US" altLang="ja-JP" sz="1400" dirty="0" smtClean="0">
                <a:solidFill>
                  <a:prstClr val="black"/>
                </a:solidFill>
                <a:latin typeface="Arial" charset="0"/>
              </a:rPr>
              <a:t>4</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67" name="角丸四角形吹き出し 66"/>
          <p:cNvSpPr/>
          <p:nvPr/>
        </p:nvSpPr>
        <p:spPr>
          <a:xfrm>
            <a:off x="4105402" y="4365104"/>
            <a:ext cx="5168145" cy="504056"/>
          </a:xfrm>
          <a:prstGeom prst="wedgeRoundRectCallout">
            <a:avLst>
              <a:gd name="adj1" fmla="val -70876"/>
              <a:gd name="adj2" fmla="val 30905"/>
              <a:gd name="adj3" fmla="val 16667"/>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a:lstStyle/>
          <a:p>
            <a:pPr algn="ctr">
              <a:defRPr/>
            </a:pPr>
            <a:r>
              <a:rPr lang="ja-JP" altLang="en-US" sz="1400" spc="-100" dirty="0">
                <a:solidFill>
                  <a:prstClr val="black"/>
                </a:solidFill>
              </a:rPr>
              <a:t>更</a:t>
            </a:r>
            <a:r>
              <a:rPr lang="ja-JP" altLang="en-US" sz="1400" spc="-100" dirty="0" smtClean="0">
                <a:solidFill>
                  <a:prstClr val="black"/>
                </a:solidFill>
              </a:rPr>
              <a:t>なる保険料軽減を</a:t>
            </a:r>
            <a:r>
              <a:rPr lang="ja-JP" altLang="en-US" sz="1400" spc="-100" dirty="0">
                <a:solidFill>
                  <a:prstClr val="black"/>
                </a:solidFill>
              </a:rPr>
              <a:t>行い</a:t>
            </a:r>
            <a:r>
              <a:rPr lang="ja-JP" altLang="en-US" sz="1400" spc="-100" dirty="0" smtClean="0">
                <a:solidFill>
                  <a:prstClr val="black"/>
                </a:solidFill>
              </a:rPr>
              <a:t>、その軽減分</a:t>
            </a:r>
            <a:r>
              <a:rPr lang="ja-JP" altLang="en-US" sz="1400" spc="-100" dirty="0">
                <a:solidFill>
                  <a:prstClr val="black"/>
                </a:solidFill>
              </a:rPr>
              <a:t>を公費により補填</a:t>
            </a:r>
            <a:r>
              <a:rPr lang="ja-JP" altLang="en-US" sz="1400" spc="-100" dirty="0" smtClean="0">
                <a:solidFill>
                  <a:prstClr val="black"/>
                </a:solidFill>
              </a:rPr>
              <a:t>。</a:t>
            </a:r>
            <a:endParaRPr lang="en-US" altLang="ja-JP" sz="1400" spc="-100" dirty="0" smtClean="0">
              <a:solidFill>
                <a:prstClr val="black"/>
              </a:solidFill>
            </a:endParaRPr>
          </a:p>
          <a:p>
            <a:pPr algn="ctr">
              <a:defRPr/>
            </a:pPr>
            <a:r>
              <a:rPr lang="ja-JP" altLang="en-US" sz="1400" dirty="0" smtClean="0">
                <a:solidFill>
                  <a:prstClr val="black"/>
                </a:solidFill>
              </a:rPr>
              <a:t>（</a:t>
            </a:r>
            <a:r>
              <a:rPr lang="en-US" altLang="ja-JP" sz="1400" dirty="0" smtClean="0">
                <a:solidFill>
                  <a:prstClr val="black"/>
                </a:solidFill>
              </a:rPr>
              <a:t>2015</a:t>
            </a:r>
            <a:r>
              <a:rPr lang="ja-JP" altLang="en-US" sz="1400" dirty="0" smtClean="0">
                <a:solidFill>
                  <a:prstClr val="black"/>
                </a:solidFill>
              </a:rPr>
              <a:t>年度時点で最大</a:t>
            </a:r>
            <a:r>
              <a:rPr lang="en-US" altLang="ja-JP" sz="1400" dirty="0" smtClean="0">
                <a:solidFill>
                  <a:prstClr val="black"/>
                </a:solidFill>
              </a:rPr>
              <a:t>1,300</a:t>
            </a:r>
            <a:r>
              <a:rPr lang="ja-JP" altLang="en-US" sz="1400" dirty="0" smtClean="0">
                <a:solidFill>
                  <a:prstClr val="black"/>
                </a:solidFill>
              </a:rPr>
              <a:t>億円の公費投入）</a:t>
            </a:r>
            <a:endParaRPr lang="ja-JP" altLang="en-US" sz="1400" dirty="0">
              <a:solidFill>
                <a:prstClr val="black"/>
              </a:solidFill>
            </a:endParaRPr>
          </a:p>
        </p:txBody>
      </p:sp>
      <p:sp>
        <p:nvSpPr>
          <p:cNvPr id="98" name="下矢印 97"/>
          <p:cNvSpPr/>
          <p:nvPr/>
        </p:nvSpPr>
        <p:spPr>
          <a:xfrm>
            <a:off x="4088905" y="4077072"/>
            <a:ext cx="504056" cy="10800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68" name="Line 17"/>
          <p:cNvSpPr>
            <a:spLocks noChangeShapeType="1"/>
          </p:cNvSpPr>
          <p:nvPr/>
        </p:nvSpPr>
        <p:spPr bwMode="auto">
          <a:xfrm>
            <a:off x="2285382" y="4358488"/>
            <a:ext cx="0" cy="50405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4" name="Line 23"/>
          <p:cNvSpPr>
            <a:spLocks noChangeShapeType="1"/>
          </p:cNvSpPr>
          <p:nvPr/>
        </p:nvSpPr>
        <p:spPr bwMode="auto">
          <a:xfrm>
            <a:off x="3944912" y="4005064"/>
            <a:ext cx="2448272"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7" name="Line 104"/>
          <p:cNvSpPr>
            <a:spLocks noChangeShapeType="1"/>
          </p:cNvSpPr>
          <p:nvPr/>
        </p:nvSpPr>
        <p:spPr bwMode="auto">
          <a:xfrm flipH="1">
            <a:off x="2576756" y="5445224"/>
            <a:ext cx="72007" cy="504056"/>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5" name="Text Box 120"/>
          <p:cNvSpPr txBox="1">
            <a:spLocks noChangeArrowheads="1"/>
          </p:cNvSpPr>
          <p:nvPr/>
        </p:nvSpPr>
        <p:spPr bwMode="auto">
          <a:xfrm>
            <a:off x="2216744" y="5661248"/>
            <a:ext cx="1080119" cy="1177200"/>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3</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世帯全員が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万円超</a:t>
            </a:r>
            <a:r>
              <a:rPr lang="en-US" altLang="ja-JP" sz="900" dirty="0" smtClean="0">
                <a:solidFill>
                  <a:srgbClr val="FF0000"/>
                </a:solidFill>
              </a:rPr>
              <a:t>120</a:t>
            </a:r>
            <a:r>
              <a:rPr lang="ja-JP" altLang="en-US" sz="900" dirty="0" smtClean="0">
                <a:solidFill>
                  <a:srgbClr val="FF0066"/>
                </a:solidFill>
              </a:rPr>
              <a:t>万円</a:t>
            </a:r>
            <a:r>
              <a:rPr lang="ja-JP" altLang="en-US" sz="900" dirty="0" smtClean="0">
                <a:solidFill>
                  <a:srgbClr val="FF0000"/>
                </a:solidFill>
              </a:rPr>
              <a:t>以下</a:t>
            </a:r>
            <a:endParaRPr lang="ja-JP" altLang="en-US" sz="900" dirty="0">
              <a:solidFill>
                <a:prstClr val="black"/>
              </a:solidFill>
            </a:endParaRPr>
          </a:p>
        </p:txBody>
      </p:sp>
      <p:sp>
        <p:nvSpPr>
          <p:cNvPr id="110" name="Line 104"/>
          <p:cNvSpPr>
            <a:spLocks noChangeShapeType="1"/>
          </p:cNvSpPr>
          <p:nvPr/>
        </p:nvSpPr>
        <p:spPr bwMode="auto">
          <a:xfrm>
            <a:off x="4448957" y="5409272"/>
            <a:ext cx="144016" cy="468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9" name="Text Box 120"/>
          <p:cNvSpPr txBox="1">
            <a:spLocks noChangeArrowheads="1"/>
          </p:cNvSpPr>
          <p:nvPr/>
        </p:nvSpPr>
        <p:spPr bwMode="auto">
          <a:xfrm>
            <a:off x="4376981" y="5661248"/>
            <a:ext cx="1080119" cy="1008112"/>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4</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本人が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万円以下</a:t>
            </a:r>
            <a:endParaRPr lang="ja-JP" altLang="en-US" sz="900" dirty="0">
              <a:solidFill>
                <a:prstClr val="black"/>
              </a:solidFill>
            </a:endParaRPr>
          </a:p>
        </p:txBody>
      </p:sp>
      <p:graphicFrame>
        <p:nvGraphicFramePr>
          <p:cNvPr id="102" name="表 101"/>
          <p:cNvGraphicFramePr>
            <a:graphicFrameLocks noGrp="1"/>
          </p:cNvGraphicFramePr>
          <p:nvPr>
            <p:extLst>
              <p:ext uri="{D42A27DB-BD31-4B8C-83A1-F6EECF244321}">
                <p14:modId xmlns:p14="http://schemas.microsoft.com/office/powerpoint/2010/main" val="1251361413"/>
              </p:ext>
            </p:extLst>
          </p:nvPr>
        </p:nvGraphicFramePr>
        <p:xfrm>
          <a:off x="6035594" y="980728"/>
          <a:ext cx="2916000" cy="873610"/>
        </p:xfrm>
        <a:graphic>
          <a:graphicData uri="http://schemas.openxmlformats.org/drawingml/2006/table">
            <a:tbl>
              <a:tblPr firstRow="1" bandRow="1">
                <a:tableStyleId>{D7AC3CCA-C797-4891-BE02-D94E43425B78}</a:tableStyleId>
              </a:tblPr>
              <a:tblGrid>
                <a:gridCol w="1332000"/>
                <a:gridCol w="1584000"/>
              </a:tblGrid>
              <a:tr h="302890">
                <a:tc>
                  <a:txBody>
                    <a:bodyPr/>
                    <a:lstStyle/>
                    <a:p>
                      <a:r>
                        <a:rPr kumimoji="1" lang="ja-JP" altLang="en-US" sz="1400" b="0" dirty="0" smtClean="0"/>
                        <a:t>第１・第２段階</a:t>
                      </a:r>
                      <a:endParaRPr kumimoji="1" lang="ja-JP" altLang="en-US" sz="1400" b="0" dirty="0"/>
                    </a:p>
                  </a:txBody>
                  <a:tcPr marL="84406" marR="84406" marT="36000" marB="36000" anchor="ctr">
                    <a:noFill/>
                  </a:tcPr>
                </a:tc>
                <a:tc>
                  <a:txBody>
                    <a:bodyPr/>
                    <a:lstStyle/>
                    <a:p>
                      <a:pPr algn="l"/>
                      <a:r>
                        <a:rPr kumimoji="1" lang="en-US" altLang="ja-JP" sz="1400" b="0" dirty="0" smtClean="0"/>
                        <a:t>0.5</a:t>
                      </a:r>
                      <a:r>
                        <a:rPr kumimoji="1" lang="ja-JP" altLang="en-US" sz="1400" b="0" baseline="0" dirty="0" smtClean="0"/>
                        <a:t>  　</a:t>
                      </a:r>
                      <a:r>
                        <a:rPr kumimoji="1" lang="ja-JP" altLang="en-US" sz="1400" b="0" dirty="0" smtClean="0"/>
                        <a:t>→　</a:t>
                      </a:r>
                      <a:r>
                        <a:rPr kumimoji="1" lang="ja-JP" altLang="en-US" sz="1400" b="0" baseline="0" dirty="0" smtClean="0"/>
                        <a:t>    </a:t>
                      </a:r>
                      <a:r>
                        <a:rPr kumimoji="1" lang="en-US" altLang="ja-JP" sz="1400" b="0" dirty="0" smtClean="0"/>
                        <a:t>0.3</a:t>
                      </a:r>
                      <a:endParaRPr kumimoji="1" lang="ja-JP" altLang="en-US" sz="1400" b="0" dirty="0"/>
                    </a:p>
                  </a:txBody>
                  <a:tcPr marL="84406" marR="84406" marT="36000" marB="36000" anchor="ctr">
                    <a:noFill/>
                  </a:tcPr>
                </a:tc>
              </a:tr>
              <a:tr h="280830">
                <a:tc>
                  <a:txBody>
                    <a:bodyPr/>
                    <a:lstStyle/>
                    <a:p>
                      <a:r>
                        <a:rPr kumimoji="1" lang="ja-JP" altLang="en-US" sz="1400" b="0" dirty="0" smtClean="0"/>
                        <a:t>特例第３段階</a:t>
                      </a:r>
                      <a:endParaRPr kumimoji="1" lang="ja-JP" altLang="en-US" sz="1400" b="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0.5</a:t>
                      </a:r>
                      <a:endParaRPr kumimoji="1" lang="ja-JP" altLang="en-US" sz="1400" b="0" dirty="0"/>
                    </a:p>
                  </a:txBody>
                  <a:tcPr marL="84406" marR="84406" marT="36000" marB="36000" anchor="ctr">
                    <a:noFill/>
                  </a:tcPr>
                </a:tc>
              </a:tr>
              <a:tr h="280830">
                <a:tc>
                  <a:txBody>
                    <a:bodyPr/>
                    <a:lstStyle/>
                    <a:p>
                      <a:r>
                        <a:rPr kumimoji="1" lang="ja-JP" altLang="en-US" sz="1400" dirty="0" smtClean="0"/>
                        <a:t>第３段階</a:t>
                      </a:r>
                      <a:endParaRPr kumimoji="1" lang="ja-JP" altLang="en-US" sz="140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0.7</a:t>
                      </a:r>
                      <a:endParaRPr kumimoji="1" lang="ja-JP" altLang="en-US" sz="1400" b="0" dirty="0"/>
                    </a:p>
                  </a:txBody>
                  <a:tcPr marL="84406" marR="84406" marT="36000" marB="36000" anchor="ctr">
                    <a:noFill/>
                  </a:tcPr>
                </a:tc>
              </a:tr>
            </a:tbl>
          </a:graphicData>
        </a:graphic>
      </p:graphicFrame>
      <p:sp>
        <p:nvSpPr>
          <p:cNvPr id="111" name="テキスト ボックス 110"/>
          <p:cNvSpPr txBox="1"/>
          <p:nvPr/>
        </p:nvSpPr>
        <p:spPr>
          <a:xfrm>
            <a:off x="7929062" y="676873"/>
            <a:ext cx="1080121" cy="276999"/>
          </a:xfrm>
          <a:prstGeom prst="rect">
            <a:avLst/>
          </a:prstGeom>
          <a:noFill/>
        </p:spPr>
        <p:txBody>
          <a:bodyPr wrap="square" rtlCol="0">
            <a:spAutoFit/>
          </a:bodyPr>
          <a:lstStyle/>
          <a:p>
            <a:pPr algn="ctr"/>
            <a:r>
              <a:rPr lang="en-US" altLang="ja-JP" sz="1200" dirty="0" smtClean="0">
                <a:solidFill>
                  <a:prstClr val="black"/>
                </a:solidFill>
              </a:rPr>
              <a:t>27</a:t>
            </a:r>
            <a:r>
              <a:rPr lang="ja-JP" altLang="en-US" sz="1200" dirty="0" smtClean="0">
                <a:solidFill>
                  <a:prstClr val="black"/>
                </a:solidFill>
              </a:rPr>
              <a:t>年度～</a:t>
            </a:r>
            <a:endParaRPr lang="ja-JP" altLang="en-US" sz="1200" dirty="0">
              <a:solidFill>
                <a:prstClr val="black"/>
              </a:solidFill>
            </a:endParaRPr>
          </a:p>
        </p:txBody>
      </p:sp>
      <p:sp>
        <p:nvSpPr>
          <p:cNvPr id="113" name="テキスト ボックス 112"/>
          <p:cNvSpPr txBox="1"/>
          <p:nvPr/>
        </p:nvSpPr>
        <p:spPr>
          <a:xfrm>
            <a:off x="7277826" y="676873"/>
            <a:ext cx="576064" cy="276999"/>
          </a:xfrm>
          <a:prstGeom prst="rect">
            <a:avLst/>
          </a:prstGeom>
          <a:noFill/>
        </p:spPr>
        <p:txBody>
          <a:bodyPr wrap="square" rtlCol="0">
            <a:spAutoFit/>
          </a:bodyPr>
          <a:lstStyle/>
          <a:p>
            <a:pPr algn="ctr"/>
            <a:r>
              <a:rPr lang="ja-JP" altLang="en-US" sz="1200" dirty="0" smtClean="0">
                <a:solidFill>
                  <a:prstClr val="black"/>
                </a:solidFill>
              </a:rPr>
              <a:t>現行</a:t>
            </a:r>
            <a:endParaRPr lang="ja-JP" altLang="en-US" sz="1200" dirty="0">
              <a:solidFill>
                <a:prstClr val="black"/>
              </a:solidFill>
            </a:endParaRPr>
          </a:p>
        </p:txBody>
      </p:sp>
      <p:sp>
        <p:nvSpPr>
          <p:cNvPr id="100" name="タイトル 60"/>
          <p:cNvSpPr txBox="1">
            <a:spLocks/>
          </p:cNvSpPr>
          <p:nvPr/>
        </p:nvSpPr>
        <p:spPr>
          <a:xfrm>
            <a:off x="200491"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低所得者の一号保険料の軽減強化</a:t>
            </a:r>
            <a:endParaRPr lang="ja-JP" altLang="en-US" sz="2400" dirty="0">
              <a:solidFill>
                <a:prstClr val="black"/>
              </a:solidFill>
              <a:latin typeface="HGP創英角ｺﾞｼｯｸUB" pitchFamily="50" charset="-128"/>
              <a:ea typeface="HGP創英角ｺﾞｼｯｸUB" pitchFamily="50" charset="-128"/>
            </a:endParaRPr>
          </a:p>
        </p:txBody>
      </p:sp>
      <p:sp>
        <p:nvSpPr>
          <p:cNvPr id="86"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40</a:t>
            </a:r>
            <a:endParaRPr lang="ja-JP" altLang="en-US" sz="1800" b="1" dirty="0">
              <a:solidFill>
                <a:prstClr val="black"/>
              </a:solidFill>
              <a:latin typeface="+mn-ea"/>
            </a:endParaRPr>
          </a:p>
        </p:txBody>
      </p:sp>
    </p:spTree>
    <p:extLst>
      <p:ext uri="{BB962C8B-B14F-4D97-AF65-F5344CB8AC3E}">
        <p14:creationId xmlns:p14="http://schemas.microsoft.com/office/powerpoint/2010/main" val="11118090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344502" y="814934"/>
            <a:ext cx="9244452" cy="1677382"/>
          </a:xfrm>
          <a:prstGeom prst="rect">
            <a:avLst/>
          </a:prstGeom>
          <a:noFill/>
          <a:ln>
            <a:solidFill>
              <a:schemeClr val="tx1"/>
            </a:solidFill>
          </a:ln>
        </p:spPr>
        <p:txBody>
          <a:bodyPr wrap="square" rtlCol="0">
            <a:spAutoFit/>
          </a:bodyPr>
          <a:lstStyle/>
          <a:p>
            <a:pPr marL="177800" indent="-177800" algn="just" fontAlgn="base">
              <a:spcBef>
                <a:spcPts val="600"/>
              </a:spcBef>
              <a:spcAft>
                <a:spcPct val="0"/>
              </a:spcAft>
            </a:pPr>
            <a:r>
              <a:rPr lang="ja-JP" altLang="en-US" sz="1400" dirty="0" smtClean="0">
                <a:solidFill>
                  <a:prstClr val="black"/>
                </a:solidFill>
                <a:latin typeface="ＭＳ Ｐゴシック"/>
                <a:cs typeface="Times New Roman" pitchFamily="18" charset="0"/>
              </a:rPr>
              <a:t>○ 保険料の上昇を可能な限り抑えつつ、制度の持続可能性を高めるため</a:t>
            </a:r>
            <a:r>
              <a:rPr lang="ja-JP" altLang="en-US" sz="1400" dirty="0">
                <a:solidFill>
                  <a:prstClr val="black"/>
                </a:solidFill>
                <a:latin typeface="ＭＳ Ｐゴシック"/>
                <a:cs typeface="Times New Roman" pitchFamily="18" charset="0"/>
              </a:rPr>
              <a:t>、</a:t>
            </a:r>
            <a:r>
              <a:rPr lang="ja-JP" altLang="en-US" sz="1400" dirty="0" smtClean="0">
                <a:solidFill>
                  <a:prstClr val="black"/>
                </a:solidFill>
                <a:latin typeface="ＭＳ Ｐゴシック"/>
                <a:cs typeface="Times New Roman" pitchFamily="18" charset="0"/>
              </a:rPr>
              <a:t>これ</a:t>
            </a:r>
            <a:r>
              <a:rPr lang="ja-JP" altLang="en-US" sz="1400" dirty="0">
                <a:solidFill>
                  <a:prstClr val="black"/>
                </a:solidFill>
                <a:latin typeface="ＭＳ Ｐゴシック"/>
                <a:cs typeface="Times New Roman" pitchFamily="18" charset="0"/>
              </a:rPr>
              <a:t>まで</a:t>
            </a:r>
            <a:r>
              <a:rPr lang="ja-JP" altLang="en-US" sz="1400" dirty="0" smtClean="0">
                <a:solidFill>
                  <a:prstClr val="black"/>
                </a:solidFill>
                <a:latin typeface="ＭＳ Ｐゴシック"/>
                <a:cs typeface="Times New Roman" pitchFamily="18" charset="0"/>
              </a:rPr>
              <a:t>一律１割</a:t>
            </a:r>
            <a:r>
              <a:rPr lang="ja-JP" altLang="en-US" sz="1400" dirty="0">
                <a:solidFill>
                  <a:prstClr val="black"/>
                </a:solidFill>
                <a:latin typeface="ＭＳ Ｐゴシック"/>
                <a:cs typeface="Times New Roman" pitchFamily="18" charset="0"/>
              </a:rPr>
              <a:t>に据え置いている利用者負担について、</a:t>
            </a:r>
            <a:r>
              <a:rPr lang="ja-JP" altLang="en-US" sz="1400" b="1" u="sng" dirty="0">
                <a:solidFill>
                  <a:prstClr val="black"/>
                </a:solidFill>
                <a:latin typeface="ＭＳ Ｐゴシック"/>
                <a:cs typeface="Times New Roman" pitchFamily="18" charset="0"/>
              </a:rPr>
              <a:t>相対的に負担能力の</a:t>
            </a:r>
            <a:r>
              <a:rPr lang="ja-JP" altLang="en-US" sz="1400" b="1" u="sng" dirty="0" smtClean="0">
                <a:solidFill>
                  <a:prstClr val="black"/>
                </a:solidFill>
                <a:latin typeface="ＭＳ Ｐゴシック"/>
                <a:cs typeface="Times New Roman" pitchFamily="18" charset="0"/>
              </a:rPr>
              <a:t>ある</a:t>
            </a:r>
            <a:r>
              <a:rPr lang="ja-JP" altLang="en-US" sz="1400" b="1" u="sng" dirty="0">
                <a:solidFill>
                  <a:prstClr val="black"/>
                </a:solidFill>
                <a:latin typeface="ＭＳ Ｐゴシック"/>
                <a:cs typeface="Times New Roman" pitchFamily="18" charset="0"/>
              </a:rPr>
              <a:t>一定以上</a:t>
            </a:r>
            <a:r>
              <a:rPr lang="ja-JP" altLang="en-US" sz="1400" b="1" u="sng" dirty="0" smtClean="0">
                <a:solidFill>
                  <a:prstClr val="black"/>
                </a:solidFill>
                <a:latin typeface="ＭＳ Ｐゴシック"/>
                <a:cs typeface="Times New Roman" pitchFamily="18" charset="0"/>
              </a:rPr>
              <a:t>の所得</a:t>
            </a:r>
            <a:r>
              <a:rPr lang="ja-JP" altLang="en-US" sz="1400" b="1" u="sng" dirty="0">
                <a:solidFill>
                  <a:prstClr val="black"/>
                </a:solidFill>
                <a:latin typeface="ＭＳ Ｐゴシック"/>
                <a:cs typeface="Times New Roman" pitchFamily="18" charset="0"/>
              </a:rPr>
              <a:t>の</a:t>
            </a:r>
            <a:r>
              <a:rPr lang="ja-JP" altLang="en-US" sz="1400" b="1" u="sng" dirty="0" smtClean="0">
                <a:solidFill>
                  <a:prstClr val="black"/>
                </a:solidFill>
                <a:latin typeface="ＭＳ Ｐゴシック"/>
                <a:cs typeface="Times New Roman" pitchFamily="18" charset="0"/>
              </a:rPr>
              <a:t>方</a:t>
            </a:r>
            <a:r>
              <a:rPr lang="ja-JP" altLang="en-US" sz="1400" b="1" u="sng" dirty="0">
                <a:solidFill>
                  <a:prstClr val="black"/>
                </a:solidFill>
                <a:latin typeface="ＭＳ Ｐゴシック"/>
                <a:cs typeface="Times New Roman" pitchFamily="18" charset="0"/>
              </a:rPr>
              <a:t>の</a:t>
            </a:r>
            <a:r>
              <a:rPr lang="ja-JP" altLang="en-US" sz="1400" b="1" u="sng" dirty="0" smtClean="0">
                <a:solidFill>
                  <a:prstClr val="black"/>
                </a:solidFill>
                <a:latin typeface="ＭＳ Ｐゴシック"/>
                <a:cs typeface="Times New Roman" pitchFamily="18" charset="0"/>
              </a:rPr>
              <a:t>自己負担割合を２割とする</a:t>
            </a:r>
            <a:r>
              <a:rPr lang="ja-JP" altLang="en-US" sz="1400" dirty="0" smtClean="0">
                <a:solidFill>
                  <a:prstClr val="black"/>
                </a:solidFill>
                <a:latin typeface="ＭＳ Ｐゴシック"/>
              </a:rPr>
              <a:t>。ただし</a:t>
            </a:r>
            <a:r>
              <a:rPr lang="ja-JP" altLang="en-US" sz="1400" dirty="0">
                <a:solidFill>
                  <a:prstClr val="black"/>
                </a:solidFill>
                <a:latin typeface="ＭＳ Ｐゴシック"/>
              </a:rPr>
              <a:t>、月額上限があるため、見直し対象の全員の負担が</a:t>
            </a:r>
            <a:r>
              <a:rPr lang="en-US" altLang="ja-JP" sz="1400" dirty="0">
                <a:solidFill>
                  <a:prstClr val="black"/>
                </a:solidFill>
                <a:latin typeface="ＭＳ Ｐゴシック"/>
              </a:rPr>
              <a:t>2</a:t>
            </a:r>
            <a:r>
              <a:rPr lang="ja-JP" altLang="en-US" sz="1400" dirty="0">
                <a:solidFill>
                  <a:prstClr val="black"/>
                </a:solidFill>
                <a:latin typeface="ＭＳ Ｐゴシック"/>
              </a:rPr>
              <a:t>倍になるわけではない。</a:t>
            </a:r>
            <a:endParaRPr lang="en-US" altLang="ja-JP" sz="1400" dirty="0">
              <a:solidFill>
                <a:prstClr val="black"/>
              </a:solidFill>
              <a:latin typeface="ＭＳ Ｐゴシック"/>
            </a:endParaRPr>
          </a:p>
          <a:p>
            <a:pPr marL="177800" indent="-177800" algn="just" fontAlgn="base">
              <a:spcBef>
                <a:spcPts val="600"/>
              </a:spcBef>
              <a:spcAft>
                <a:spcPct val="0"/>
              </a:spcAft>
            </a:pPr>
            <a:r>
              <a:rPr lang="ja-JP" altLang="ja-JP" sz="1400" dirty="0" smtClean="0">
                <a:solidFill>
                  <a:prstClr val="black"/>
                </a:solidFill>
                <a:latin typeface="Arial" pitchFamily="34" charset="0"/>
              </a:rPr>
              <a:t>○</a:t>
            </a:r>
            <a:r>
              <a:rPr lang="ja-JP" altLang="en-US" sz="1400" dirty="0">
                <a:solidFill>
                  <a:prstClr val="black"/>
                </a:solidFill>
                <a:latin typeface="Arial" pitchFamily="34" charset="0"/>
              </a:rPr>
              <a:t>　</a:t>
            </a:r>
            <a:r>
              <a:rPr lang="ja-JP" altLang="en-US" sz="1400" dirty="0" smtClean="0">
                <a:solidFill>
                  <a:prstClr val="black"/>
                </a:solidFill>
                <a:latin typeface="Arial" pitchFamily="34" charset="0"/>
              </a:rPr>
              <a:t>自己負担２割とする水準は、</a:t>
            </a:r>
            <a:r>
              <a:rPr lang="ja-JP" altLang="ja-JP" sz="1400" dirty="0" smtClean="0">
                <a:solidFill>
                  <a:prstClr val="black"/>
                </a:solidFill>
                <a:latin typeface="Arial" pitchFamily="34" charset="0"/>
              </a:rPr>
              <a:t>モデル</a:t>
            </a:r>
            <a:r>
              <a:rPr lang="ja-JP" altLang="ja-JP" sz="1400" dirty="0">
                <a:solidFill>
                  <a:prstClr val="black"/>
                </a:solidFill>
                <a:latin typeface="Arial" pitchFamily="34" charset="0"/>
              </a:rPr>
              <a:t>年金や平均的消費支出の水準を</a:t>
            </a:r>
            <a:r>
              <a:rPr lang="ja-JP" altLang="ja-JP" sz="1400" dirty="0" smtClean="0">
                <a:solidFill>
                  <a:prstClr val="black"/>
                </a:solidFill>
                <a:latin typeface="Arial" pitchFamily="34" charset="0"/>
              </a:rPr>
              <a:t>上回り</a:t>
            </a:r>
            <a:r>
              <a:rPr lang="ja-JP" altLang="en-US" sz="1400" dirty="0">
                <a:solidFill>
                  <a:prstClr val="black"/>
                </a:solidFill>
                <a:latin typeface="Arial" pitchFamily="34" charset="0"/>
              </a:rPr>
              <a:t>、</a:t>
            </a:r>
            <a:r>
              <a:rPr lang="ja-JP" altLang="ja-JP" sz="1400" dirty="0" smtClean="0">
                <a:solidFill>
                  <a:prstClr val="black"/>
                </a:solidFill>
                <a:latin typeface="Arial" pitchFamily="34" charset="0"/>
              </a:rPr>
              <a:t>かつ負担</a:t>
            </a:r>
            <a:r>
              <a:rPr lang="ja-JP" altLang="ja-JP" sz="1400" dirty="0">
                <a:solidFill>
                  <a:prstClr val="black"/>
                </a:solidFill>
                <a:latin typeface="Arial" pitchFamily="34" charset="0"/>
              </a:rPr>
              <a:t>可能な水準と</a:t>
            </a:r>
            <a:r>
              <a:rPr lang="ja-JP" altLang="ja-JP" sz="1400" dirty="0" smtClean="0">
                <a:solidFill>
                  <a:prstClr val="black"/>
                </a:solidFill>
                <a:latin typeface="Arial" pitchFamily="34" charset="0"/>
              </a:rPr>
              <a:t>して</a:t>
            </a:r>
            <a:r>
              <a:rPr lang="ja-JP" altLang="en-US" sz="1400" dirty="0" smtClean="0">
                <a:solidFill>
                  <a:prstClr val="black"/>
                </a:solidFill>
                <a:latin typeface="Arial" pitchFamily="34" charset="0"/>
              </a:rPr>
              <a:t>、</a:t>
            </a:r>
            <a:endParaRPr lang="ja-JP" altLang="ja-JP" sz="1400" dirty="0">
              <a:solidFill>
                <a:srgbClr val="F79646">
                  <a:lumMod val="50000"/>
                </a:srgbClr>
              </a:solidFill>
              <a:latin typeface="Arial" pitchFamily="34" charset="0"/>
            </a:endParaRPr>
          </a:p>
          <a:p>
            <a:pPr marL="177800" indent="-177800" fontAlgn="base">
              <a:spcBef>
                <a:spcPct val="0"/>
              </a:spcBef>
              <a:spcAft>
                <a:spcPct val="0"/>
              </a:spcAft>
            </a:pPr>
            <a:r>
              <a:rPr lang="en-US" altLang="ja-JP" sz="1400" b="1" dirty="0" smtClean="0">
                <a:solidFill>
                  <a:prstClr val="black"/>
                </a:solidFill>
                <a:latin typeface="Arial" pitchFamily="34" charset="0"/>
              </a:rPr>
              <a:t>  </a:t>
            </a:r>
            <a:r>
              <a:rPr lang="ja-JP" altLang="en-US" sz="1400" b="1" dirty="0" smtClean="0">
                <a:solidFill>
                  <a:prstClr val="black"/>
                </a:solidFill>
                <a:latin typeface="Arial" pitchFamily="34" charset="0"/>
              </a:rPr>
              <a:t>　</a:t>
            </a:r>
            <a:r>
              <a:rPr lang="ja-JP" altLang="ja-JP" sz="1400" b="1" u="sng" dirty="0" smtClean="0">
                <a:solidFill>
                  <a:prstClr val="black"/>
                </a:solidFill>
                <a:latin typeface="Arial" pitchFamily="34" charset="0"/>
              </a:rPr>
              <a:t>被保険者の</a:t>
            </a:r>
            <a:r>
              <a:rPr lang="ja-JP" altLang="ja-JP" sz="1400" b="1" u="sng" dirty="0">
                <a:solidFill>
                  <a:prstClr val="black"/>
                </a:solidFill>
                <a:latin typeface="Arial" pitchFamily="34" charset="0"/>
              </a:rPr>
              <a:t>上</a:t>
            </a:r>
            <a:r>
              <a:rPr lang="ja-JP" altLang="ja-JP" sz="1400" b="1" u="sng" dirty="0" smtClean="0">
                <a:solidFill>
                  <a:prstClr val="black"/>
                </a:solidFill>
                <a:latin typeface="Arial" pitchFamily="34" charset="0"/>
              </a:rPr>
              <a:t>位２０％</a:t>
            </a:r>
            <a:r>
              <a:rPr lang="ja-JP" altLang="ja-JP" sz="1400" dirty="0">
                <a:solidFill>
                  <a:prstClr val="black"/>
                </a:solidFill>
                <a:latin typeface="Arial" pitchFamily="34" charset="0"/>
              </a:rPr>
              <a:t>に該当する合計所得</a:t>
            </a:r>
            <a:r>
              <a:rPr lang="ja-JP" altLang="ja-JP" sz="1400" dirty="0" smtClean="0">
                <a:solidFill>
                  <a:prstClr val="black"/>
                </a:solidFill>
                <a:latin typeface="Arial" pitchFamily="34" charset="0"/>
              </a:rPr>
              <a:t>金額１６０万円以上</a:t>
            </a:r>
            <a:r>
              <a:rPr lang="ja-JP" altLang="en-US" sz="1400" dirty="0" smtClean="0">
                <a:solidFill>
                  <a:prstClr val="black"/>
                </a:solidFill>
                <a:latin typeface="Arial" pitchFamily="34" charset="0"/>
              </a:rPr>
              <a:t>の者（単身で年金収入のみの場合、</a:t>
            </a:r>
            <a:r>
              <a:rPr lang="en-US" altLang="ja-JP" sz="1400" dirty="0" smtClean="0">
                <a:solidFill>
                  <a:prstClr val="black"/>
                </a:solidFill>
                <a:latin typeface="Arial" pitchFamily="34" charset="0"/>
              </a:rPr>
              <a:t>280</a:t>
            </a:r>
            <a:r>
              <a:rPr lang="ja-JP" altLang="en-US" sz="1400" dirty="0" smtClean="0">
                <a:solidFill>
                  <a:prstClr val="black"/>
                </a:solidFill>
                <a:latin typeface="Arial" pitchFamily="34" charset="0"/>
              </a:rPr>
              <a:t>万円以上）</a:t>
            </a:r>
            <a:endParaRPr lang="en-US" altLang="ja-JP" sz="1400" dirty="0" smtClean="0">
              <a:solidFill>
                <a:prstClr val="black"/>
              </a:solidFill>
              <a:latin typeface="Arial" pitchFamily="34" charset="0"/>
            </a:endParaRPr>
          </a:p>
          <a:p>
            <a:pPr marL="177800" indent="-177800" fontAlgn="base">
              <a:spcBef>
                <a:spcPct val="0"/>
              </a:spcBef>
              <a:spcAft>
                <a:spcPct val="0"/>
              </a:spcAft>
            </a:pPr>
            <a:r>
              <a:rPr lang="ja-JP" altLang="en-US" sz="1400" dirty="0" smtClean="0">
                <a:solidFill>
                  <a:prstClr val="black"/>
                </a:solidFill>
                <a:latin typeface="Arial" pitchFamily="34" charset="0"/>
              </a:rPr>
              <a:t>○　要介護者の所得分布は、被保険者全体の所得分布と比較して低いため、被保険者の上位２０％に相当する基準を設定したとしても、実際に影響を受けるのは、在宅サービスの利用者のうち</a:t>
            </a:r>
            <a:r>
              <a:rPr lang="en-US" altLang="ja-JP" sz="1400" dirty="0" smtClean="0">
                <a:solidFill>
                  <a:prstClr val="black"/>
                </a:solidFill>
                <a:latin typeface="Arial" pitchFamily="34" charset="0"/>
              </a:rPr>
              <a:t>15</a:t>
            </a:r>
            <a:r>
              <a:rPr lang="ja-JP" altLang="en-US" sz="1400" dirty="0" smtClean="0">
                <a:solidFill>
                  <a:prstClr val="black"/>
                </a:solidFill>
                <a:latin typeface="Arial" pitchFamily="34" charset="0"/>
              </a:rPr>
              <a:t>％程度、特養入所者の５％程度と推計。</a:t>
            </a:r>
            <a:endParaRPr lang="ja-JP" altLang="ja-JP" sz="1400" dirty="0">
              <a:solidFill>
                <a:prstClr val="black"/>
              </a:solidFill>
              <a:latin typeface="Arial" pitchFamily="34" charset="0"/>
            </a:endParaRPr>
          </a:p>
        </p:txBody>
      </p:sp>
      <p:sp>
        <p:nvSpPr>
          <p:cNvPr id="20" name="テキスト ボックス 19"/>
          <p:cNvSpPr txBox="1"/>
          <p:nvPr/>
        </p:nvSpPr>
        <p:spPr>
          <a:xfrm>
            <a:off x="373141" y="4801458"/>
            <a:ext cx="6092081" cy="643766"/>
          </a:xfrm>
          <a:prstGeom prst="rect">
            <a:avLst/>
          </a:prstGeom>
          <a:noFill/>
          <a:ln>
            <a:solidFill>
              <a:schemeClr val="tx1"/>
            </a:solidFill>
          </a:ln>
        </p:spPr>
        <p:txBody>
          <a:bodyPr wrap="square" rtlCol="0">
            <a:spAutoFit/>
          </a:bodyPr>
          <a:lstStyle/>
          <a:p>
            <a:pPr>
              <a:lnSpc>
                <a:spcPts val="300"/>
              </a:lnSpc>
              <a:spcAft>
                <a:spcPts val="600"/>
              </a:spcAft>
            </a:pPr>
            <a:r>
              <a:rPr lang="ja-JP" altLang="en-US" sz="800" dirty="0">
                <a:solidFill>
                  <a:prstClr val="black"/>
                </a:solidFill>
              </a:rPr>
              <a:t>　</a:t>
            </a:r>
            <a:r>
              <a:rPr lang="ja-JP" altLang="en-US" sz="800" dirty="0" smtClean="0">
                <a:solidFill>
                  <a:prstClr val="black"/>
                </a:solidFill>
              </a:rPr>
              <a:t>　</a:t>
            </a:r>
            <a:endParaRPr lang="en-US" altLang="ja-JP" sz="800" dirty="0" smtClean="0">
              <a:solidFill>
                <a:prstClr val="black"/>
              </a:solidFill>
            </a:endParaRPr>
          </a:p>
          <a:p>
            <a:pPr>
              <a:lnSpc>
                <a:spcPts val="1680"/>
              </a:lnSpc>
              <a:spcAft>
                <a:spcPts val="600"/>
              </a:spcAft>
            </a:pPr>
            <a:r>
              <a:rPr lang="ja-JP" altLang="en-US" sz="1400" dirty="0" smtClean="0">
                <a:solidFill>
                  <a:prstClr val="black"/>
                </a:solidFill>
              </a:rPr>
              <a:t>　自己負担限度額（高額介護サービス費）のうち、医療保険の現役並み所得に相当する者のみ引上げ</a:t>
            </a:r>
            <a:endParaRPr lang="en-US" altLang="ja-JP" sz="1400" b="1" dirty="0" smtClean="0">
              <a:solidFill>
                <a:srgbClr val="FF0000"/>
              </a:solidFill>
            </a:endParaRPr>
          </a:p>
        </p:txBody>
      </p:sp>
      <p:sp>
        <p:nvSpPr>
          <p:cNvPr id="33" name="正方形/長方形 32"/>
          <p:cNvSpPr/>
          <p:nvPr/>
        </p:nvSpPr>
        <p:spPr>
          <a:xfrm>
            <a:off x="161447" y="548790"/>
            <a:ext cx="2361280" cy="307777"/>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負担割合の引き上げ</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34" name="正方形/長方形 33"/>
          <p:cNvSpPr/>
          <p:nvPr/>
        </p:nvSpPr>
        <p:spPr>
          <a:xfrm>
            <a:off x="272506" y="4561493"/>
            <a:ext cx="2196441"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負担</a:t>
            </a:r>
            <a:r>
              <a:rPr lang="ja-JP" altLang="en-US" sz="1400" b="1" dirty="0">
                <a:solidFill>
                  <a:prstClr val="black"/>
                </a:solidFill>
                <a:latin typeface="HG丸ｺﾞｼｯｸM-PRO" pitchFamily="50" charset="-128"/>
                <a:ea typeface="HG丸ｺﾞｼｯｸM-PRO" pitchFamily="50" charset="-128"/>
                <a:cs typeface="ヒラギノ丸ゴ ProN W4"/>
              </a:rPr>
              <a:t>上限</a:t>
            </a:r>
            <a:r>
              <a:rPr lang="ja-JP" altLang="en-US" sz="1400" b="1" dirty="0" smtClean="0">
                <a:solidFill>
                  <a:prstClr val="black"/>
                </a:solidFill>
                <a:latin typeface="HG丸ｺﾞｼｯｸM-PRO" pitchFamily="50" charset="-128"/>
                <a:ea typeface="HG丸ｺﾞｼｯｸM-PRO" pitchFamily="50" charset="-128"/>
                <a:cs typeface="ヒラギノ丸ゴ ProN W4"/>
              </a:rPr>
              <a:t>の</a:t>
            </a:r>
            <a:r>
              <a:rPr lang="ja-JP" altLang="en-US" sz="1400" b="1" dirty="0">
                <a:solidFill>
                  <a:prstClr val="black"/>
                </a:solidFill>
                <a:latin typeface="HG丸ｺﾞｼｯｸM-PRO" pitchFamily="50" charset="-128"/>
                <a:ea typeface="HG丸ｺﾞｼｯｸM-PRO" pitchFamily="50" charset="-128"/>
                <a:cs typeface="ヒラギノ丸ゴ ProN W4"/>
              </a:rPr>
              <a:t>引き上げ</a:t>
            </a:r>
          </a:p>
        </p:txBody>
      </p:sp>
      <p:grpSp>
        <p:nvGrpSpPr>
          <p:cNvPr id="35" name="グループ化 34"/>
          <p:cNvGrpSpPr/>
          <p:nvPr/>
        </p:nvGrpSpPr>
        <p:grpSpPr>
          <a:xfrm>
            <a:off x="344488" y="3336468"/>
            <a:ext cx="9361040" cy="524580"/>
            <a:chOff x="98845" y="1838874"/>
            <a:chExt cx="9361040" cy="524580"/>
          </a:xfrm>
        </p:grpSpPr>
        <p:sp>
          <p:nvSpPr>
            <p:cNvPr id="36" name="テキスト ボックス 35"/>
            <p:cNvSpPr txBox="1"/>
            <p:nvPr/>
          </p:nvSpPr>
          <p:spPr>
            <a:xfrm>
              <a:off x="98845" y="1901789"/>
              <a:ext cx="1476169" cy="461665"/>
            </a:xfrm>
            <a:prstGeom prst="rect">
              <a:avLst/>
            </a:prstGeom>
            <a:noFill/>
          </p:spPr>
          <p:txBody>
            <a:bodyPr wrap="square" rtlCol="0">
              <a:spAutoFit/>
            </a:bodyPr>
            <a:lstStyle/>
            <a:p>
              <a:r>
                <a:rPr lang="ja-JP" altLang="en-US" sz="1200" dirty="0">
                  <a:solidFill>
                    <a:prstClr val="black"/>
                  </a:solidFill>
                </a:rPr>
                <a:t>　</a:t>
              </a:r>
              <a:r>
                <a:rPr lang="ja-JP" altLang="en-US" sz="1200" dirty="0" smtClean="0">
                  <a:solidFill>
                    <a:prstClr val="black"/>
                  </a:solidFill>
                </a:rPr>
                <a:t>　　　　年金収入</a:t>
              </a:r>
              <a:endParaRPr lang="en-US" altLang="ja-JP" sz="1200" dirty="0" smtClean="0">
                <a:solidFill>
                  <a:prstClr val="black"/>
                </a:solidFill>
              </a:endParaRPr>
            </a:p>
            <a:p>
              <a:pPr algn="ctr"/>
              <a:endParaRPr lang="en-US" altLang="ja-JP" sz="1200" dirty="0" smtClean="0">
                <a:solidFill>
                  <a:prstClr val="black"/>
                </a:solidFill>
              </a:endParaRPr>
            </a:p>
          </p:txBody>
        </p:sp>
        <p:grpSp>
          <p:nvGrpSpPr>
            <p:cNvPr id="38" name="グループ化 37"/>
            <p:cNvGrpSpPr/>
            <p:nvPr/>
          </p:nvGrpSpPr>
          <p:grpSpPr>
            <a:xfrm>
              <a:off x="1347453" y="1838874"/>
              <a:ext cx="8112432" cy="360040"/>
              <a:chOff x="1347453" y="1838874"/>
              <a:chExt cx="8112432" cy="360040"/>
            </a:xfrm>
          </p:grpSpPr>
          <p:cxnSp>
            <p:nvCxnSpPr>
              <p:cNvPr id="44" name="直線矢印コネクタ 43"/>
              <p:cNvCxnSpPr/>
              <p:nvPr/>
            </p:nvCxnSpPr>
            <p:spPr>
              <a:xfrm>
                <a:off x="1347453" y="2005252"/>
                <a:ext cx="811243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347453" y="183887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2" name="直線矢印コネクタ 51"/>
          <p:cNvCxnSpPr>
            <a:stCxn id="72" idx="0"/>
          </p:cNvCxnSpPr>
          <p:nvPr/>
        </p:nvCxnSpPr>
        <p:spPr>
          <a:xfrm flipV="1">
            <a:off x="2288664" y="3516500"/>
            <a:ext cx="864138" cy="22191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H="1" flipV="1">
            <a:off x="4232976" y="3522382"/>
            <a:ext cx="1" cy="84710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6867237" y="3522379"/>
            <a:ext cx="1" cy="61096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536667" y="3795340"/>
            <a:ext cx="864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介護保険料が第６段階</a:t>
            </a:r>
            <a:endParaRPr lang="en-US" altLang="ja-JP" sz="1200" dirty="0" smtClean="0">
              <a:solidFill>
                <a:prstClr val="black"/>
              </a:solidFill>
            </a:endParaRPr>
          </a:p>
          <a:p>
            <a:r>
              <a:rPr lang="ja-JP" altLang="en-US" sz="1200" dirty="0" smtClean="0">
                <a:solidFill>
                  <a:prstClr val="black"/>
                </a:solidFill>
              </a:rPr>
              <a:t>　３１０万円</a:t>
            </a:r>
            <a:endParaRPr lang="en-US" altLang="ja-JP" sz="1200" dirty="0" smtClean="0">
              <a:solidFill>
                <a:prstClr val="black"/>
              </a:solidFill>
            </a:endParaRPr>
          </a:p>
        </p:txBody>
      </p:sp>
      <p:cxnSp>
        <p:nvCxnSpPr>
          <p:cNvPr id="58" name="直線矢印コネクタ 57"/>
          <p:cNvCxnSpPr/>
          <p:nvPr/>
        </p:nvCxnSpPr>
        <p:spPr>
          <a:xfrm flipH="1" flipV="1">
            <a:off x="8451412" y="3530722"/>
            <a:ext cx="1" cy="90639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flipV="1">
            <a:off x="5641531" y="3472620"/>
            <a:ext cx="15968" cy="914499"/>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69" name="グループ化 68"/>
          <p:cNvGrpSpPr/>
          <p:nvPr/>
        </p:nvGrpSpPr>
        <p:grpSpPr>
          <a:xfrm>
            <a:off x="962524" y="3070696"/>
            <a:ext cx="8687439" cy="276999"/>
            <a:chOff x="1018156" y="1399685"/>
            <a:chExt cx="8687438" cy="276999"/>
          </a:xfrm>
        </p:grpSpPr>
        <p:sp>
          <p:nvSpPr>
            <p:cNvPr id="70" name="テキスト ボックス 69"/>
            <p:cNvSpPr txBox="1"/>
            <p:nvPr/>
          </p:nvSpPr>
          <p:spPr>
            <a:xfrm>
              <a:off x="1018156" y="1399685"/>
              <a:ext cx="2026693" cy="276999"/>
            </a:xfrm>
            <a:prstGeom prst="rect">
              <a:avLst/>
            </a:prstGeom>
            <a:noFill/>
          </p:spPr>
          <p:txBody>
            <a:bodyPr wrap="square" rtlCol="0">
              <a:spAutoFit/>
            </a:bodyPr>
            <a:lstStyle/>
            <a:p>
              <a:pPr algn="r"/>
              <a:r>
                <a:rPr lang="ja-JP" altLang="en-US" sz="1200" b="1" dirty="0" smtClean="0">
                  <a:solidFill>
                    <a:prstClr val="black"/>
                  </a:solidFill>
                </a:rPr>
                <a:t>合計所得金額</a:t>
              </a:r>
              <a:endParaRPr lang="ja-JP" altLang="en-US" sz="1200" b="1" dirty="0">
                <a:solidFill>
                  <a:prstClr val="black"/>
                </a:solidFill>
              </a:endParaRPr>
            </a:p>
          </p:txBody>
        </p:sp>
        <p:cxnSp>
          <p:nvCxnSpPr>
            <p:cNvPr id="71" name="直線矢印コネクタ 70"/>
            <p:cNvCxnSpPr>
              <a:stCxn id="70" idx="3"/>
            </p:cNvCxnSpPr>
            <p:nvPr/>
          </p:nvCxnSpPr>
          <p:spPr>
            <a:xfrm>
              <a:off x="3044849" y="1538185"/>
              <a:ext cx="6660745" cy="247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2" name="テキスト ボックス 71"/>
          <p:cNvSpPr txBox="1"/>
          <p:nvPr/>
        </p:nvSpPr>
        <p:spPr>
          <a:xfrm>
            <a:off x="1928664" y="3738410"/>
            <a:ext cx="720000"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住民税</a:t>
            </a:r>
            <a:endParaRPr lang="en-US" altLang="ja-JP" sz="1200" dirty="0" smtClean="0">
              <a:solidFill>
                <a:prstClr val="black"/>
              </a:solidFill>
            </a:endParaRPr>
          </a:p>
          <a:p>
            <a:r>
              <a:rPr lang="ja-JP" altLang="en-US" sz="1200" dirty="0" smtClean="0">
                <a:solidFill>
                  <a:prstClr val="black"/>
                </a:solidFill>
              </a:rPr>
              <a:t>非課税</a:t>
            </a:r>
            <a:endParaRPr lang="en-US" altLang="ja-JP" sz="1200" dirty="0" smtClean="0">
              <a:solidFill>
                <a:prstClr val="black"/>
              </a:solidFill>
            </a:endParaRPr>
          </a:p>
          <a:p>
            <a:r>
              <a:rPr lang="ja-JP" altLang="en-US" sz="1200" dirty="0" smtClean="0">
                <a:solidFill>
                  <a:prstClr val="black"/>
                </a:solidFill>
              </a:rPr>
              <a:t>１５５万円</a:t>
            </a:r>
            <a:endParaRPr lang="en-US" altLang="ja-JP" sz="1200" dirty="0" smtClean="0">
              <a:solidFill>
                <a:prstClr val="black"/>
              </a:solidFill>
            </a:endParaRPr>
          </a:p>
        </p:txBody>
      </p:sp>
      <p:cxnSp>
        <p:nvCxnSpPr>
          <p:cNvPr id="74" name="直線コネクタ 73"/>
          <p:cNvCxnSpPr/>
          <p:nvPr/>
        </p:nvCxnSpPr>
        <p:spPr>
          <a:xfrm flipH="1" flipV="1">
            <a:off x="5639954" y="3211670"/>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flipV="1">
            <a:off x="6864087" y="3221873"/>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グループ化 76"/>
          <p:cNvGrpSpPr/>
          <p:nvPr/>
        </p:nvGrpSpPr>
        <p:grpSpPr>
          <a:xfrm>
            <a:off x="5385054" y="2903683"/>
            <a:ext cx="1713311" cy="309403"/>
            <a:chOff x="4327752" y="1874568"/>
            <a:chExt cx="1713311" cy="309403"/>
          </a:xfrm>
        </p:grpSpPr>
        <p:sp>
          <p:nvSpPr>
            <p:cNvPr id="78" name="テキスト ボックス 77"/>
            <p:cNvSpPr txBox="1"/>
            <p:nvPr/>
          </p:nvSpPr>
          <p:spPr>
            <a:xfrm>
              <a:off x="4327752" y="1874568"/>
              <a:ext cx="511633" cy="307777"/>
            </a:xfrm>
            <a:prstGeom prst="rect">
              <a:avLst/>
            </a:prstGeom>
            <a:noFill/>
          </p:spPr>
          <p:txBody>
            <a:bodyPr wrap="square" rtlCol="0">
              <a:spAutoFit/>
            </a:bodyPr>
            <a:lstStyle/>
            <a:p>
              <a:pPr algn="ctr"/>
              <a:r>
                <a:rPr lang="en-US" altLang="ja-JP" sz="1400" b="1" dirty="0">
                  <a:solidFill>
                    <a:srgbClr val="FF0000"/>
                  </a:solidFill>
                </a:rPr>
                <a:t>160</a:t>
              </a:r>
              <a:endParaRPr lang="ja-JP" altLang="en-US" sz="1400" b="1" dirty="0">
                <a:solidFill>
                  <a:srgbClr val="FF0000"/>
                </a:solidFill>
              </a:endParaRPr>
            </a:p>
          </p:txBody>
        </p:sp>
        <p:sp>
          <p:nvSpPr>
            <p:cNvPr id="80" name="テキスト ボックス 79"/>
            <p:cNvSpPr txBox="1"/>
            <p:nvPr/>
          </p:nvSpPr>
          <p:spPr>
            <a:xfrm>
              <a:off x="5529430" y="1876194"/>
              <a:ext cx="511633" cy="307777"/>
            </a:xfrm>
            <a:prstGeom prst="rect">
              <a:avLst/>
            </a:prstGeom>
            <a:noFill/>
          </p:spPr>
          <p:txBody>
            <a:bodyPr wrap="square" rtlCol="0">
              <a:spAutoFit/>
            </a:bodyPr>
            <a:lstStyle/>
            <a:p>
              <a:pPr algn="ctr"/>
              <a:r>
                <a:rPr lang="en-US" altLang="ja-JP" sz="1400" b="1" dirty="0">
                  <a:solidFill>
                    <a:prstClr val="black"/>
                  </a:solidFill>
                </a:rPr>
                <a:t>190</a:t>
              </a:r>
              <a:endParaRPr lang="ja-JP" altLang="en-US" sz="1400" b="1" dirty="0">
                <a:solidFill>
                  <a:prstClr val="black"/>
                </a:solidFill>
              </a:endParaRPr>
            </a:p>
          </p:txBody>
        </p:sp>
      </p:grpSp>
      <p:cxnSp>
        <p:nvCxnSpPr>
          <p:cNvPr id="81" name="直線コネクタ 80"/>
          <p:cNvCxnSpPr/>
          <p:nvPr/>
        </p:nvCxnSpPr>
        <p:spPr>
          <a:xfrm flipH="1" flipV="1">
            <a:off x="1970662" y="333885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1898630" y="3378363"/>
            <a:ext cx="2880320" cy="369628"/>
            <a:chOff x="1053335" y="2197929"/>
            <a:chExt cx="2880320" cy="369628"/>
          </a:xfrm>
        </p:grpSpPr>
        <p:cxnSp>
          <p:nvCxnSpPr>
            <p:cNvPr id="84" name="直線コネクタ 83"/>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422022" y="2289457"/>
              <a:ext cx="511633" cy="253916"/>
            </a:xfrm>
            <a:prstGeom prst="rect">
              <a:avLst/>
            </a:prstGeom>
            <a:noFill/>
          </p:spPr>
          <p:txBody>
            <a:bodyPr wrap="square" rtlCol="0">
              <a:spAutoFit/>
            </a:bodyPr>
            <a:lstStyle/>
            <a:p>
              <a:pPr algn="ctr"/>
              <a:r>
                <a:rPr lang="en-US" altLang="ja-JP" sz="1050" dirty="0">
                  <a:solidFill>
                    <a:prstClr val="black"/>
                  </a:solidFill>
                </a:rPr>
                <a:t>200</a:t>
              </a:r>
              <a:endParaRPr lang="ja-JP" altLang="en-US" sz="1050" dirty="0">
                <a:solidFill>
                  <a:prstClr val="black"/>
                </a:solidFill>
              </a:endParaRPr>
            </a:p>
          </p:txBody>
        </p:sp>
        <p:sp>
          <p:nvSpPr>
            <p:cNvPr id="60" name="テキスト ボックス 59"/>
            <p:cNvSpPr txBox="1"/>
            <p:nvPr/>
          </p:nvSpPr>
          <p:spPr>
            <a:xfrm>
              <a:off x="1053335" y="2313641"/>
              <a:ext cx="511633" cy="253916"/>
            </a:xfrm>
            <a:prstGeom prst="rect">
              <a:avLst/>
            </a:prstGeom>
            <a:noFill/>
          </p:spPr>
          <p:txBody>
            <a:bodyPr wrap="square" rtlCol="0">
              <a:spAutoFit/>
            </a:bodyPr>
            <a:lstStyle/>
            <a:p>
              <a:pPr algn="ctr"/>
              <a:r>
                <a:rPr lang="en-US" altLang="ja-JP" sz="1050" dirty="0">
                  <a:solidFill>
                    <a:prstClr val="black"/>
                  </a:solidFill>
                </a:rPr>
                <a:t>1</a:t>
              </a:r>
              <a:r>
                <a:rPr lang="en-US" altLang="ja-JP" sz="1050" dirty="0" smtClean="0">
                  <a:solidFill>
                    <a:prstClr val="black"/>
                  </a:solidFill>
                </a:rPr>
                <a:t>00</a:t>
              </a:r>
              <a:endParaRPr lang="ja-JP" altLang="en-US" sz="1050" dirty="0">
                <a:solidFill>
                  <a:prstClr val="black"/>
                </a:solidFill>
              </a:endParaRPr>
            </a:p>
          </p:txBody>
        </p:sp>
      </p:grpSp>
      <p:grpSp>
        <p:nvGrpSpPr>
          <p:cNvPr id="86" name="グループ化 85"/>
          <p:cNvGrpSpPr/>
          <p:nvPr/>
        </p:nvGrpSpPr>
        <p:grpSpPr>
          <a:xfrm>
            <a:off x="6219138" y="3380719"/>
            <a:ext cx="511633" cy="395576"/>
            <a:chOff x="3296273" y="2197929"/>
            <a:chExt cx="511633" cy="395576"/>
          </a:xfrm>
        </p:grpSpPr>
        <p:cxnSp>
          <p:nvCxnSpPr>
            <p:cNvPr id="87" name="直線コネクタ 86"/>
            <p:cNvCxnSpPr/>
            <p:nvPr/>
          </p:nvCxnSpPr>
          <p:spPr>
            <a:xfrm flipH="1" flipV="1">
              <a:off x="3725227"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3296273" y="2339589"/>
              <a:ext cx="511633" cy="253916"/>
            </a:xfrm>
            <a:prstGeom prst="rect">
              <a:avLst/>
            </a:prstGeom>
            <a:noFill/>
          </p:spPr>
          <p:txBody>
            <a:bodyPr wrap="square" rtlCol="0">
              <a:spAutoFit/>
            </a:bodyPr>
            <a:lstStyle/>
            <a:p>
              <a:pPr algn="ctr"/>
              <a:r>
                <a:rPr lang="en-US" altLang="ja-JP" sz="1050" dirty="0" smtClean="0">
                  <a:solidFill>
                    <a:prstClr val="black"/>
                  </a:solidFill>
                </a:rPr>
                <a:t>300</a:t>
              </a:r>
              <a:endParaRPr lang="ja-JP" altLang="en-US" sz="1050" dirty="0">
                <a:solidFill>
                  <a:prstClr val="black"/>
                </a:solidFill>
              </a:endParaRPr>
            </a:p>
          </p:txBody>
        </p:sp>
      </p:grpSp>
      <p:grpSp>
        <p:nvGrpSpPr>
          <p:cNvPr id="89" name="グループ化 88"/>
          <p:cNvGrpSpPr/>
          <p:nvPr/>
        </p:nvGrpSpPr>
        <p:grpSpPr>
          <a:xfrm>
            <a:off x="8739418" y="3399034"/>
            <a:ext cx="511633" cy="345444"/>
            <a:chOff x="3408851" y="2197929"/>
            <a:chExt cx="511633" cy="345444"/>
          </a:xfrm>
        </p:grpSpPr>
        <p:cxnSp>
          <p:nvCxnSpPr>
            <p:cNvPr id="90" name="直線コネクタ 89"/>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3408851" y="2289457"/>
              <a:ext cx="511633" cy="253916"/>
            </a:xfrm>
            <a:prstGeom prst="rect">
              <a:avLst/>
            </a:prstGeom>
            <a:noFill/>
          </p:spPr>
          <p:txBody>
            <a:bodyPr wrap="square" rtlCol="0">
              <a:spAutoFit/>
            </a:bodyPr>
            <a:lstStyle/>
            <a:p>
              <a:pPr algn="ctr"/>
              <a:r>
                <a:rPr lang="en-US" altLang="ja-JP" sz="1050" dirty="0">
                  <a:solidFill>
                    <a:prstClr val="black"/>
                  </a:solidFill>
                </a:rPr>
                <a:t>400</a:t>
              </a:r>
              <a:endParaRPr lang="ja-JP" altLang="en-US" sz="1050" dirty="0">
                <a:solidFill>
                  <a:prstClr val="black"/>
                </a:solidFill>
              </a:endParaRPr>
            </a:p>
          </p:txBody>
        </p:sp>
      </p:grpSp>
      <p:sp>
        <p:nvSpPr>
          <p:cNvPr id="95" name="テキスト ボックス 94"/>
          <p:cNvSpPr txBox="1"/>
          <p:nvPr/>
        </p:nvSpPr>
        <p:spPr>
          <a:xfrm>
            <a:off x="200478" y="2493006"/>
            <a:ext cx="4865292" cy="307777"/>
          </a:xfrm>
          <a:prstGeom prst="rect">
            <a:avLst/>
          </a:prstGeom>
          <a:noFill/>
        </p:spPr>
        <p:txBody>
          <a:bodyPr wrap="square" rtlCol="0">
            <a:spAutoFit/>
          </a:bodyPr>
          <a:lstStyle/>
          <a:p>
            <a:pPr algn="ctr"/>
            <a:r>
              <a:rPr lang="ja-JP" altLang="en-US" sz="1400" u="sng" dirty="0">
                <a:solidFill>
                  <a:prstClr val="black"/>
                </a:solidFill>
                <a:latin typeface="HGP創英角ｺﾞｼｯｸUB" pitchFamily="50" charset="-128"/>
                <a:ea typeface="HGP創英角ｺﾞｼｯｸUB" pitchFamily="50" charset="-128"/>
              </a:rPr>
              <a:t>自己負担２割</a:t>
            </a:r>
            <a:r>
              <a:rPr lang="ja-JP" altLang="en-US" sz="1400" u="sng" dirty="0" smtClean="0">
                <a:solidFill>
                  <a:prstClr val="black"/>
                </a:solidFill>
                <a:latin typeface="HGP創英角ｺﾞｼｯｸUB" pitchFamily="50" charset="-128"/>
                <a:ea typeface="HGP創英角ｺﾞｼｯｸUB" pitchFamily="50" charset="-128"/>
              </a:rPr>
              <a:t>とする水準（単身で年金収入のみの場合）</a:t>
            </a:r>
            <a:endParaRPr lang="ja-JP" altLang="en-US" sz="1400" u="sng" dirty="0">
              <a:solidFill>
                <a:prstClr val="black"/>
              </a:solidFill>
              <a:latin typeface="HGP創英角ｺﾞｼｯｸUB" pitchFamily="50" charset="-128"/>
              <a:ea typeface="HGP創英角ｺﾞｼｯｸUB" pitchFamily="50" charset="-128"/>
            </a:endParaRPr>
          </a:p>
        </p:txBody>
      </p:sp>
      <p:sp>
        <p:nvSpPr>
          <p:cNvPr id="63" name="テキスト ボックス 62"/>
          <p:cNvSpPr txBox="1"/>
          <p:nvPr/>
        </p:nvSpPr>
        <p:spPr>
          <a:xfrm>
            <a:off x="4016941" y="3747993"/>
            <a:ext cx="864000" cy="626701"/>
          </a:xfrm>
          <a:prstGeom prst="rect">
            <a:avLst/>
          </a:prstGeom>
          <a:solidFill>
            <a:schemeClr val="bg1"/>
          </a:solidFill>
          <a:ln w="12700">
            <a:solidFill>
              <a:schemeClr val="tx1"/>
            </a:solidFill>
            <a:prstDash val="sysDash"/>
          </a:ln>
        </p:spPr>
        <p:txBody>
          <a:bodyPr wrap="square" lIns="36000" tIns="36000" rIns="36000" bIns="36000" rtlCol="0">
            <a:spAutoFit/>
          </a:bodyPr>
          <a:lstStyle/>
          <a:p>
            <a:r>
              <a:rPr lang="ja-JP" altLang="en-US" sz="1200" dirty="0" smtClean="0">
                <a:solidFill>
                  <a:prstClr val="black"/>
                </a:solidFill>
              </a:rPr>
              <a:t>モデル年金</a:t>
            </a:r>
            <a:endParaRPr lang="en-US" altLang="ja-JP" sz="1200" dirty="0" smtClean="0">
              <a:solidFill>
                <a:prstClr val="black"/>
              </a:solidFill>
            </a:endParaRPr>
          </a:p>
          <a:p>
            <a:r>
              <a:rPr lang="en-US" altLang="ja-JP" sz="1200" dirty="0" smtClean="0">
                <a:solidFill>
                  <a:prstClr val="black"/>
                </a:solidFill>
              </a:rPr>
              <a:t>(</a:t>
            </a:r>
            <a:r>
              <a:rPr lang="ja-JP" altLang="en-US" sz="1200" dirty="0" smtClean="0">
                <a:solidFill>
                  <a:prstClr val="black"/>
                </a:solidFill>
              </a:rPr>
              <a:t>厚生年金</a:t>
            </a:r>
            <a:r>
              <a:rPr lang="en-US" altLang="ja-JP" sz="1200" dirty="0" smtClean="0">
                <a:solidFill>
                  <a:prstClr val="black"/>
                </a:solidFill>
              </a:rPr>
              <a:t>)</a:t>
            </a:r>
          </a:p>
          <a:p>
            <a:r>
              <a:rPr lang="ja-JP" altLang="en-US" sz="1200" dirty="0" smtClean="0">
                <a:solidFill>
                  <a:prstClr val="black"/>
                </a:solidFill>
              </a:rPr>
              <a:t>１９８万円</a:t>
            </a:r>
            <a:endParaRPr lang="en-US" altLang="ja-JP" sz="1200" dirty="0" smtClean="0">
              <a:solidFill>
                <a:prstClr val="black"/>
              </a:solidFill>
            </a:endParaRPr>
          </a:p>
        </p:txBody>
      </p:sp>
      <p:sp>
        <p:nvSpPr>
          <p:cNvPr id="64" name="テキスト ボックス 63"/>
          <p:cNvSpPr txBox="1"/>
          <p:nvPr/>
        </p:nvSpPr>
        <p:spPr>
          <a:xfrm>
            <a:off x="5066981" y="3784999"/>
            <a:ext cx="1152128" cy="626701"/>
          </a:xfrm>
          <a:prstGeom prst="rect">
            <a:avLst/>
          </a:prstGeom>
          <a:solidFill>
            <a:srgbClr val="FFFFCC"/>
          </a:solidFill>
          <a:ln w="19050" cmpd="sng">
            <a:solidFill>
              <a:schemeClr val="tx1"/>
            </a:solidFill>
            <a:prstDash val="solid"/>
          </a:ln>
        </p:spPr>
        <p:txBody>
          <a:bodyPr wrap="square" lIns="36000" tIns="36000" rIns="36000" bIns="36000" rtlCol="0">
            <a:spAutoFit/>
          </a:bodyPr>
          <a:lstStyle/>
          <a:p>
            <a:pPr marL="85725" indent="-85725">
              <a:tabLst>
                <a:tab pos="85725" algn="l"/>
              </a:tabLst>
            </a:pPr>
            <a:r>
              <a:rPr lang="ja-JP" altLang="en-US" sz="1200" dirty="0" smtClean="0">
                <a:solidFill>
                  <a:prstClr val="black"/>
                </a:solidFill>
              </a:rPr>
              <a:t>（案）被保険者の上位</a:t>
            </a:r>
            <a:r>
              <a:rPr lang="ja-JP" altLang="en-US" sz="1200" dirty="0">
                <a:solidFill>
                  <a:prstClr val="black"/>
                </a:solidFill>
              </a:rPr>
              <a:t>２０％</a:t>
            </a:r>
            <a:endParaRPr lang="en-US" altLang="ja-JP" sz="1200" dirty="0" smtClean="0">
              <a:solidFill>
                <a:prstClr val="black"/>
              </a:solidFill>
            </a:endParaRPr>
          </a:p>
          <a:p>
            <a:pPr indent="87313"/>
            <a:r>
              <a:rPr lang="ja-JP" altLang="en-US" sz="1200" b="1" dirty="0" smtClean="0">
                <a:solidFill>
                  <a:srgbClr val="FF0000"/>
                </a:solidFill>
              </a:rPr>
              <a:t>２８０万円</a:t>
            </a:r>
            <a:endParaRPr lang="en-US" altLang="ja-JP" sz="1200" b="1" dirty="0" smtClean="0">
              <a:solidFill>
                <a:srgbClr val="FF0000"/>
              </a:solidFill>
            </a:endParaRPr>
          </a:p>
        </p:txBody>
      </p:sp>
      <p:sp>
        <p:nvSpPr>
          <p:cNvPr id="65" name="テキスト ボックス 64"/>
          <p:cNvSpPr txBox="1"/>
          <p:nvPr/>
        </p:nvSpPr>
        <p:spPr>
          <a:xfrm>
            <a:off x="8019469" y="3810414"/>
            <a:ext cx="1008001" cy="626701"/>
          </a:xfrm>
          <a:prstGeom prst="rect">
            <a:avLst/>
          </a:prstGeom>
          <a:solidFill>
            <a:schemeClr val="bg1"/>
          </a:solidFill>
          <a:ln w="12700" cmpd="sng">
            <a:solidFill>
              <a:schemeClr val="tx1"/>
            </a:solidFill>
            <a:prstDash val="sysDash"/>
          </a:ln>
        </p:spPr>
        <p:txBody>
          <a:bodyPr wrap="square" lIns="36000" tIns="36000" rIns="36000" bIns="36000" rtlCol="0">
            <a:spAutoFit/>
          </a:bodyPr>
          <a:lstStyle/>
          <a:p>
            <a:r>
              <a:rPr lang="ja-JP" altLang="en-US" sz="1200" dirty="0" smtClean="0">
                <a:solidFill>
                  <a:prstClr val="black"/>
                </a:solidFill>
              </a:rPr>
              <a:t>医療保険の</a:t>
            </a:r>
            <a:endParaRPr lang="en-US" altLang="ja-JP" sz="1200" dirty="0" smtClean="0">
              <a:solidFill>
                <a:prstClr val="black"/>
              </a:solidFill>
            </a:endParaRPr>
          </a:p>
          <a:p>
            <a:r>
              <a:rPr lang="ja-JP" altLang="en-US" sz="1200" dirty="0" smtClean="0">
                <a:solidFill>
                  <a:prstClr val="black"/>
                </a:solidFill>
              </a:rPr>
              <a:t>現役並み所得</a:t>
            </a:r>
            <a:endParaRPr lang="en-US" altLang="ja-JP" sz="1200" dirty="0" smtClean="0">
              <a:solidFill>
                <a:prstClr val="black"/>
              </a:solidFill>
            </a:endParaRPr>
          </a:p>
          <a:p>
            <a:r>
              <a:rPr lang="ja-JP" altLang="en-US" sz="1200" dirty="0" smtClean="0">
                <a:solidFill>
                  <a:prstClr val="black"/>
                </a:solidFill>
              </a:rPr>
              <a:t>３８３万円</a:t>
            </a:r>
            <a:endParaRPr lang="en-US" altLang="ja-JP" sz="1200" dirty="0" smtClean="0">
              <a:solidFill>
                <a:prstClr val="black"/>
              </a:solidFill>
            </a:endParaRPr>
          </a:p>
        </p:txBody>
      </p:sp>
      <p:sp>
        <p:nvSpPr>
          <p:cNvPr id="47" name="テキスト ボックス 46"/>
          <p:cNvSpPr txBox="1"/>
          <p:nvPr/>
        </p:nvSpPr>
        <p:spPr>
          <a:xfrm>
            <a:off x="72013" y="44624"/>
            <a:ext cx="9705528" cy="400110"/>
          </a:xfrm>
          <a:prstGeom prst="rect">
            <a:avLst/>
          </a:prstGeom>
          <a:solidFill>
            <a:srgbClr val="FFFF00">
              <a:alpha val="30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一定以上所得者の利用者負担の見直し</a:t>
            </a:r>
            <a:endParaRPr lang="ja-JP" altLang="en-US" sz="2000" dirty="0">
              <a:solidFill>
                <a:prstClr val="black"/>
              </a:solidFill>
              <a:latin typeface="HGP創英角ｺﾞｼｯｸUB" pitchFamily="50" charset="-128"/>
              <a:ea typeface="HGP創英角ｺﾞｼｯｸUB"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2125606197"/>
              </p:ext>
            </p:extLst>
          </p:nvPr>
        </p:nvGraphicFramePr>
        <p:xfrm>
          <a:off x="484912" y="5702776"/>
          <a:ext cx="3748031" cy="1110600"/>
        </p:xfrm>
        <a:graphic>
          <a:graphicData uri="http://schemas.openxmlformats.org/drawingml/2006/table">
            <a:tbl>
              <a:tblPr firstRow="1" bandRow="1">
                <a:tableStyleId>{5940675A-B579-460E-94D1-54222C63F5DA}</a:tableStyleId>
              </a:tblPr>
              <a:tblGrid>
                <a:gridCol w="353510"/>
                <a:gridCol w="1635992"/>
                <a:gridCol w="1758529"/>
              </a:tblGrid>
              <a:tr h="303272">
                <a:tc gridSpan="2">
                  <a:txBody>
                    <a:bodyPr/>
                    <a:lstStyle/>
                    <a:p>
                      <a:endParaRPr kumimoji="1" lang="ja-JP" altLang="en-US" sz="1100" b="1" dirty="0"/>
                    </a:p>
                  </a:txBody>
                  <a:tcPr/>
                </a:tc>
                <a:tc hMerge="1">
                  <a:txBody>
                    <a:bodyPr/>
                    <a:lstStyle/>
                    <a:p>
                      <a:endParaRPr kumimoji="1" lang="ja-JP" altLang="en-US"/>
                    </a:p>
                  </a:txBody>
                  <a:tcPr/>
                </a:tc>
                <a:tc>
                  <a:txBody>
                    <a:bodyPr/>
                    <a:lstStyle/>
                    <a:p>
                      <a:pPr algn="ctr"/>
                      <a:r>
                        <a:rPr kumimoji="1" lang="ja-JP" altLang="en-US" sz="1100" b="1" dirty="0" smtClean="0"/>
                        <a:t>自己負担限度額（月額）</a:t>
                      </a:r>
                      <a:endParaRPr kumimoji="1" lang="ja-JP" altLang="en-US" sz="1100" b="1" dirty="0"/>
                    </a:p>
                  </a:txBody>
                  <a:tcPr anchor="ctr"/>
                </a:tc>
              </a:tr>
              <a:tr h="288032">
                <a:tc gridSpan="2">
                  <a:txBody>
                    <a:bodyPr/>
                    <a:lstStyle/>
                    <a:p>
                      <a:r>
                        <a:rPr kumimoji="1" lang="ja-JP" altLang="en-US" sz="1100" b="1" dirty="0" smtClean="0"/>
                        <a:t>一般</a:t>
                      </a:r>
                      <a:endParaRPr kumimoji="1" lang="ja-JP" altLang="en-US" sz="1100" b="1" dirty="0"/>
                    </a:p>
                  </a:txBody>
                  <a:tcPr marL="180000" anchor="ctr"/>
                </a:tc>
                <a:tc hMerge="1">
                  <a:txBody>
                    <a:bodyPr/>
                    <a:lstStyle/>
                    <a:p>
                      <a:endParaRPr kumimoji="1" lang="ja-JP" altLang="en-US"/>
                    </a:p>
                  </a:txBody>
                  <a:tcPr/>
                </a:tc>
                <a:tc>
                  <a:txBody>
                    <a:bodyPr/>
                    <a:lstStyle/>
                    <a:p>
                      <a:pPr algn="ctr"/>
                      <a:r>
                        <a:rPr kumimoji="1" lang="en-US" altLang="ja-JP" sz="1100" b="1" u="sng" dirty="0" smtClean="0">
                          <a:solidFill>
                            <a:schemeClr val="tx2"/>
                          </a:solidFill>
                        </a:rPr>
                        <a:t>37,200</a:t>
                      </a:r>
                      <a:r>
                        <a:rPr kumimoji="1" lang="ja-JP" altLang="en-US" sz="1100" b="1" u="sng" dirty="0" smtClean="0">
                          <a:solidFill>
                            <a:schemeClr val="tx2"/>
                          </a:solidFill>
                        </a:rPr>
                        <a:t>円</a:t>
                      </a:r>
                      <a:r>
                        <a:rPr kumimoji="1" lang="ja-JP" altLang="en-US" sz="1100" b="1" dirty="0" smtClean="0"/>
                        <a:t>（世帯）</a:t>
                      </a:r>
                      <a:endParaRPr kumimoji="1" lang="ja-JP" altLang="en-US" sz="1100" b="1" dirty="0"/>
                    </a:p>
                  </a:txBody>
                  <a:tcPr anchor="ctr"/>
                </a:tc>
              </a:tr>
              <a:tr h="216024">
                <a:tc gridSpan="2">
                  <a:txBody>
                    <a:bodyPr/>
                    <a:lstStyle/>
                    <a:p>
                      <a:r>
                        <a:rPr kumimoji="1" lang="ja-JP" altLang="en-US" sz="1100" b="1" dirty="0" smtClean="0"/>
                        <a:t>市町村民税世帯非課税等</a:t>
                      </a:r>
                      <a:endParaRPr kumimoji="1" lang="ja-JP" altLang="en-US" sz="1100" b="1" dirty="0"/>
                    </a:p>
                  </a:txBody>
                  <a:tcPr marL="180000" anchor="ctr">
                    <a:lnB w="12700" cmpd="sng">
                      <a:noFill/>
                    </a:lnB>
                  </a:tcPr>
                </a:tc>
                <a:tc hMerge="1">
                  <a:txBody>
                    <a:bodyPr/>
                    <a:lstStyle/>
                    <a:p>
                      <a:endParaRPr kumimoji="1" lang="ja-JP" altLang="en-US" dirty="0"/>
                    </a:p>
                  </a:txBody>
                  <a:tcPr/>
                </a:tc>
                <a:tc>
                  <a:txBody>
                    <a:bodyPr/>
                    <a:lstStyle/>
                    <a:p>
                      <a:pPr algn="ctr"/>
                      <a:r>
                        <a:rPr kumimoji="1" lang="en-US" altLang="ja-JP" sz="1100" b="1" dirty="0" smtClean="0"/>
                        <a:t>24,600</a:t>
                      </a:r>
                      <a:r>
                        <a:rPr kumimoji="1" lang="ja-JP" altLang="en-US" sz="1100" b="1" dirty="0" smtClean="0"/>
                        <a:t>円（世帯）</a:t>
                      </a:r>
                      <a:endParaRPr kumimoji="1" lang="ja-JP" altLang="en-US" sz="1100" b="1" dirty="0"/>
                    </a:p>
                  </a:txBody>
                  <a:tcPr anchor="ctr">
                    <a:lnB w="12700" cap="flat" cmpd="sng" algn="ctr">
                      <a:solidFill>
                        <a:schemeClr val="tx1"/>
                      </a:solidFill>
                      <a:prstDash val="sysDash"/>
                      <a:round/>
                      <a:headEnd type="none" w="med" len="med"/>
                      <a:tailEnd type="none" w="med" len="med"/>
                    </a:lnB>
                  </a:tcPr>
                </a:tc>
              </a:tr>
              <a:tr h="260216">
                <a:tc>
                  <a:txBody>
                    <a:bodyPr/>
                    <a:lstStyle/>
                    <a:p>
                      <a:endParaRPr kumimoji="1" lang="ja-JP" altLang="en-US" sz="1000" b="1" dirty="0"/>
                    </a:p>
                  </a:txBody>
                  <a:tcPr marL="180000">
                    <a:lnR w="12700" cap="flat" cmpd="sng" algn="ctr">
                      <a:solidFill>
                        <a:schemeClr val="tx1"/>
                      </a:solidFill>
                      <a:prstDash val="sysDash"/>
                      <a:round/>
                      <a:headEnd type="none" w="med" len="med"/>
                      <a:tailEnd type="none" w="med" len="med"/>
                    </a:lnR>
                    <a:lnT w="12700" cmpd="sng">
                      <a:noFill/>
                    </a:lnT>
                  </a:tcPr>
                </a:tc>
                <a:tc>
                  <a:txBody>
                    <a:bodyPr/>
                    <a:lstStyle/>
                    <a:p>
                      <a:r>
                        <a:rPr lang="ja-JP" altLang="en-US" sz="1100" b="1" dirty="0" smtClean="0"/>
                        <a:t>年金収入</a:t>
                      </a:r>
                      <a:r>
                        <a:rPr lang="en-US" altLang="ja-JP" sz="1100" b="1" dirty="0" smtClean="0"/>
                        <a:t>80</a:t>
                      </a:r>
                      <a:r>
                        <a:rPr lang="ja-JP" altLang="en-US" sz="1100" b="1" dirty="0" smtClean="0"/>
                        <a:t>万円以下等</a:t>
                      </a:r>
                      <a:endParaRPr lang="ja-JP" altLang="en-US" sz="1100" b="1" dirty="0"/>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ctr"/>
                      <a:r>
                        <a:rPr lang="en-US" altLang="ja-JP" sz="1100" b="1" dirty="0" smtClean="0"/>
                        <a:t>15,000</a:t>
                      </a:r>
                      <a:r>
                        <a:rPr lang="ja-JP" altLang="en-US" sz="1100" b="1" dirty="0" smtClean="0"/>
                        <a:t>円（個人）</a:t>
                      </a:r>
                      <a:endParaRPr lang="ja-JP" altLang="en-US" sz="1100" b="1" dirty="0"/>
                    </a:p>
                  </a:txBody>
                  <a:tcPr anchor="ctr">
                    <a:lnT w="12700" cap="flat" cmpd="sng" algn="ctr">
                      <a:solidFill>
                        <a:schemeClr val="tx1"/>
                      </a:solidFill>
                      <a:prstDash val="sysDash"/>
                      <a:round/>
                      <a:headEnd type="none" w="med" len="med"/>
                      <a:tailEnd type="none" w="med" len="med"/>
                    </a:lnT>
                  </a:tcPr>
                </a:tc>
              </a:tr>
            </a:tbl>
          </a:graphicData>
        </a:graphic>
      </p:graphicFrame>
      <p:graphicFrame>
        <p:nvGraphicFramePr>
          <p:cNvPr id="51" name="表 50"/>
          <p:cNvGraphicFramePr>
            <a:graphicFrameLocks noGrp="1"/>
          </p:cNvGraphicFramePr>
          <p:nvPr>
            <p:extLst>
              <p:ext uri="{D42A27DB-BD31-4B8C-83A1-F6EECF244321}">
                <p14:modId xmlns:p14="http://schemas.microsoft.com/office/powerpoint/2010/main" val="2685744326"/>
              </p:ext>
            </p:extLst>
          </p:nvPr>
        </p:nvGraphicFramePr>
        <p:xfrm>
          <a:off x="4657470" y="5755332"/>
          <a:ext cx="1663682" cy="770012"/>
        </p:xfrm>
        <a:graphic>
          <a:graphicData uri="http://schemas.openxmlformats.org/drawingml/2006/table">
            <a:tbl>
              <a:tblPr firstRow="1" bandRow="1">
                <a:tableStyleId>{5940675A-B579-460E-94D1-54222C63F5DA}</a:tableStyleId>
              </a:tblPr>
              <a:tblGrid>
                <a:gridCol w="831841"/>
                <a:gridCol w="831841"/>
              </a:tblGrid>
              <a:tr h="504000">
                <a:tc>
                  <a:txBody>
                    <a:bodyPr/>
                    <a:lstStyle/>
                    <a:p>
                      <a:pPr algn="ctr"/>
                      <a:r>
                        <a:rPr kumimoji="1" lang="ja-JP" altLang="en-US" sz="1000" b="1" dirty="0" smtClean="0">
                          <a:solidFill>
                            <a:srgbClr val="FF0000"/>
                          </a:solidFill>
                        </a:rPr>
                        <a:t>現役並み</a:t>
                      </a:r>
                      <a:endParaRPr kumimoji="1" lang="en-US" altLang="ja-JP" sz="1000" b="1" dirty="0" smtClean="0">
                        <a:solidFill>
                          <a:srgbClr val="FF0000"/>
                        </a:solidFill>
                      </a:endParaRPr>
                    </a:p>
                    <a:p>
                      <a:pPr algn="ctr"/>
                      <a:r>
                        <a:rPr kumimoji="1" lang="ja-JP" altLang="en-US" sz="1000" b="1" dirty="0" smtClean="0">
                          <a:solidFill>
                            <a:srgbClr val="FF0000"/>
                          </a:solidFill>
                        </a:rPr>
                        <a:t>所得相当</a:t>
                      </a:r>
                      <a:endParaRPr kumimoji="1" lang="ja-JP" altLang="en-US" sz="1000" b="1" dirty="0">
                        <a:solidFill>
                          <a:srgbClr val="FF0000"/>
                        </a:solidFill>
                      </a:endParaRPr>
                    </a:p>
                  </a:txBody>
                  <a:tcPr anchor="ctr"/>
                </a:tc>
                <a:tc>
                  <a:txBody>
                    <a:bodyPr/>
                    <a:lstStyle/>
                    <a:p>
                      <a:pPr algn="ctr"/>
                      <a:r>
                        <a:rPr kumimoji="1" lang="en-US" altLang="ja-JP" sz="1200" b="1" dirty="0" smtClean="0">
                          <a:solidFill>
                            <a:srgbClr val="FF0000"/>
                          </a:solidFill>
                        </a:rPr>
                        <a:t>44,400</a:t>
                      </a:r>
                      <a:r>
                        <a:rPr kumimoji="1" lang="ja-JP" altLang="en-US" sz="1200" b="1" dirty="0" smtClean="0">
                          <a:solidFill>
                            <a:srgbClr val="FF0000"/>
                          </a:solidFill>
                        </a:rPr>
                        <a:t>円</a:t>
                      </a:r>
                      <a:endParaRPr kumimoji="1" lang="ja-JP" altLang="en-US" sz="1200" b="1" dirty="0">
                        <a:solidFill>
                          <a:srgbClr val="FF0000"/>
                        </a:solidFill>
                      </a:endParaRPr>
                    </a:p>
                  </a:txBody>
                  <a:tcPr anchor="ctr"/>
                </a:tc>
              </a:tr>
              <a:tr h="266012">
                <a:tc>
                  <a:txBody>
                    <a:bodyPr/>
                    <a:lstStyle/>
                    <a:p>
                      <a:pPr algn="ctr"/>
                      <a:r>
                        <a:rPr kumimoji="1" lang="ja-JP" altLang="en-US" sz="1000" dirty="0" smtClean="0"/>
                        <a:t>一般</a:t>
                      </a:r>
                      <a:endParaRPr kumimoji="1" lang="ja-JP" altLang="en-US" sz="1000" dirty="0"/>
                    </a:p>
                  </a:txBody>
                  <a:tcPr anchor="ctr"/>
                </a:tc>
                <a:tc>
                  <a:txBody>
                    <a:bodyPr/>
                    <a:lstStyle/>
                    <a:p>
                      <a:pPr algn="ctr"/>
                      <a:r>
                        <a:rPr kumimoji="1" lang="en-US" altLang="ja-JP" sz="1000" dirty="0" smtClean="0"/>
                        <a:t>37,200</a:t>
                      </a:r>
                      <a:r>
                        <a:rPr kumimoji="1" lang="ja-JP" altLang="en-US" sz="1000" dirty="0" smtClean="0"/>
                        <a:t>円</a:t>
                      </a:r>
                      <a:endParaRPr kumimoji="1" lang="ja-JP" altLang="en-US" sz="1000" dirty="0"/>
                    </a:p>
                  </a:txBody>
                  <a:tcPr anchor="ctr"/>
                </a:tc>
              </a:tr>
            </a:tbl>
          </a:graphicData>
        </a:graphic>
      </p:graphicFrame>
      <p:cxnSp>
        <p:nvCxnSpPr>
          <p:cNvPr id="54" name="直線矢印コネクタ 53"/>
          <p:cNvCxnSpPr/>
          <p:nvPr/>
        </p:nvCxnSpPr>
        <p:spPr>
          <a:xfrm flipV="1">
            <a:off x="3944934" y="5878819"/>
            <a:ext cx="720081" cy="2864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944934" y="6165304"/>
            <a:ext cx="720081"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961726" y="5528375"/>
            <a:ext cx="1071441" cy="276999"/>
          </a:xfrm>
          <a:prstGeom prst="rect">
            <a:avLst/>
          </a:prstGeom>
          <a:noFill/>
        </p:spPr>
        <p:txBody>
          <a:bodyPr wrap="square" rtlCol="0">
            <a:spAutoFit/>
          </a:bodyPr>
          <a:lstStyle/>
          <a:p>
            <a:r>
              <a:rPr lang="en-US" altLang="ja-JP" sz="1200" b="1" dirty="0" smtClean="0">
                <a:solidFill>
                  <a:prstClr val="black"/>
                </a:solidFill>
              </a:rPr>
              <a:t>〈</a:t>
            </a:r>
            <a:r>
              <a:rPr lang="ja-JP" altLang="en-US" sz="1200" b="1" dirty="0" smtClean="0">
                <a:solidFill>
                  <a:prstClr val="black"/>
                </a:solidFill>
              </a:rPr>
              <a:t>見直し案</a:t>
            </a:r>
            <a:r>
              <a:rPr lang="en-US" altLang="ja-JP" sz="1200" b="1" dirty="0">
                <a:solidFill>
                  <a:prstClr val="black"/>
                </a:solidFill>
              </a:rPr>
              <a:t>〉</a:t>
            </a:r>
            <a:endParaRPr lang="ja-JP" altLang="en-US" sz="1200" b="1" dirty="0">
              <a:solidFill>
                <a:prstClr val="black"/>
              </a:solidFill>
            </a:endParaRPr>
          </a:p>
        </p:txBody>
      </p:sp>
      <p:graphicFrame>
        <p:nvGraphicFramePr>
          <p:cNvPr id="73" name="表 72"/>
          <p:cNvGraphicFramePr>
            <a:graphicFrameLocks noGrp="1"/>
          </p:cNvGraphicFramePr>
          <p:nvPr>
            <p:extLst>
              <p:ext uri="{D42A27DB-BD31-4B8C-83A1-F6EECF244321}">
                <p14:modId xmlns:p14="http://schemas.microsoft.com/office/powerpoint/2010/main" val="767720886"/>
              </p:ext>
            </p:extLst>
          </p:nvPr>
        </p:nvGraphicFramePr>
        <p:xfrm>
          <a:off x="6754458" y="5005523"/>
          <a:ext cx="3039801" cy="1550018"/>
        </p:xfrm>
        <a:graphic>
          <a:graphicData uri="http://schemas.openxmlformats.org/drawingml/2006/table">
            <a:tbl>
              <a:tblPr firstRow="1" bandRow="1">
                <a:tableStyleId>{5940675A-B579-460E-94D1-54222C63F5DA}</a:tableStyleId>
              </a:tblPr>
              <a:tblGrid>
                <a:gridCol w="1561824"/>
                <a:gridCol w="1477977"/>
              </a:tblGrid>
              <a:tr h="360000">
                <a:tc>
                  <a:txBody>
                    <a:bodyPr/>
                    <a:lstStyle/>
                    <a:p>
                      <a:endParaRPr kumimoji="1" lang="ja-JP" altLang="en-US" sz="1000" dirty="0"/>
                    </a:p>
                  </a:txBody>
                  <a:tcPr/>
                </a:tc>
                <a:tc>
                  <a:txBody>
                    <a:bodyPr/>
                    <a:lstStyle/>
                    <a:p>
                      <a:pPr algn="ctr"/>
                      <a:r>
                        <a:rPr kumimoji="1" lang="ja-JP" altLang="en-US" sz="1000" dirty="0" smtClean="0"/>
                        <a:t>自己負担限度額</a:t>
                      </a:r>
                      <a:endParaRPr kumimoji="1" lang="en-US" altLang="ja-JP" sz="1000" dirty="0" smtClean="0"/>
                    </a:p>
                    <a:p>
                      <a:pPr algn="ctr"/>
                      <a:r>
                        <a:rPr kumimoji="1" lang="ja-JP" altLang="en-US" sz="1000" dirty="0" smtClean="0"/>
                        <a:t>（現行／世帯単位）</a:t>
                      </a:r>
                      <a:endParaRPr kumimoji="1" lang="ja-JP" altLang="en-US" sz="1000" dirty="0"/>
                    </a:p>
                  </a:txBody>
                  <a:tcPr/>
                </a:tc>
              </a:tr>
              <a:tr h="191327">
                <a:tc>
                  <a:txBody>
                    <a:bodyPr/>
                    <a:lstStyle/>
                    <a:p>
                      <a:pPr algn="l"/>
                      <a:r>
                        <a:rPr kumimoji="1" lang="ja-JP" altLang="en-US" sz="1000" dirty="0" smtClean="0"/>
                        <a:t>現役並み所得者</a:t>
                      </a:r>
                      <a:endParaRPr kumimoji="1" lang="ja-JP" altLang="en-US" sz="1000" dirty="0"/>
                    </a:p>
                  </a:txBody>
                  <a:tcPr marL="180000" anchor="ctr"/>
                </a:tc>
                <a:tc>
                  <a:txBody>
                    <a:bodyPr/>
                    <a:lstStyle/>
                    <a:p>
                      <a:pPr algn="ctr"/>
                      <a:r>
                        <a:rPr kumimoji="1" lang="en-US" altLang="ja-JP" sz="1000" dirty="0" smtClean="0"/>
                        <a:t>80,100</a:t>
                      </a:r>
                      <a:r>
                        <a:rPr kumimoji="1" lang="ja-JP" altLang="en-US" sz="1000" dirty="0" smtClean="0"/>
                        <a:t>＋医療費</a:t>
                      </a:r>
                      <a:r>
                        <a:rPr kumimoji="1" lang="en-US" altLang="ja-JP" sz="1000" dirty="0" smtClean="0"/>
                        <a:t>1</a:t>
                      </a:r>
                      <a:r>
                        <a:rPr kumimoji="1" lang="ja-JP" altLang="en-US" sz="1000" dirty="0" smtClean="0"/>
                        <a:t>％</a:t>
                      </a:r>
                      <a:endParaRPr kumimoji="1" lang="en-US" altLang="ja-JP" sz="1000" dirty="0" smtClean="0"/>
                    </a:p>
                    <a:p>
                      <a:pPr algn="ctr"/>
                      <a:r>
                        <a:rPr kumimoji="1" lang="ja-JP" altLang="en-US" sz="1000" dirty="0" smtClean="0"/>
                        <a:t>（多数該当：</a:t>
                      </a:r>
                      <a:r>
                        <a:rPr kumimoji="1" lang="en-US" altLang="ja-JP" sz="1000" b="1" u="sng" dirty="0" smtClean="0">
                          <a:solidFill>
                            <a:schemeClr val="tx2"/>
                          </a:solidFill>
                        </a:rPr>
                        <a:t>44,400</a:t>
                      </a:r>
                      <a:r>
                        <a:rPr kumimoji="1" lang="ja-JP" altLang="en-US" sz="1000" b="1" u="sng" dirty="0" smtClean="0">
                          <a:solidFill>
                            <a:schemeClr val="tx2"/>
                          </a:solidFill>
                        </a:rPr>
                        <a:t>円</a:t>
                      </a:r>
                      <a:r>
                        <a:rPr kumimoji="1" lang="ja-JP" altLang="en-US" sz="1000" dirty="0" smtClean="0"/>
                        <a:t>）</a:t>
                      </a:r>
                      <a:endParaRPr kumimoji="1" lang="ja-JP" altLang="en-US" sz="1000" dirty="0"/>
                    </a:p>
                  </a:txBody>
                  <a:tcPr/>
                </a:tc>
              </a:tr>
              <a:tr h="251832">
                <a:tc>
                  <a:txBody>
                    <a:bodyPr/>
                    <a:lstStyle/>
                    <a:p>
                      <a:pPr algn="l"/>
                      <a:r>
                        <a:rPr kumimoji="1" lang="ja-JP" altLang="en-US" sz="1000" dirty="0" smtClean="0"/>
                        <a:t>一般</a:t>
                      </a:r>
                      <a:endParaRPr kumimoji="1" lang="ja-JP" altLang="en-US" sz="1000" dirty="0"/>
                    </a:p>
                  </a:txBody>
                  <a:tcPr marL="180000" anchor="ctr"/>
                </a:tc>
                <a:tc>
                  <a:txBody>
                    <a:bodyPr/>
                    <a:lstStyle/>
                    <a:p>
                      <a:pPr algn="ctr"/>
                      <a:r>
                        <a:rPr kumimoji="1" lang="en-US" altLang="ja-JP" sz="1000" b="1" u="sng" dirty="0" smtClean="0">
                          <a:solidFill>
                            <a:schemeClr val="tx2"/>
                          </a:solidFill>
                        </a:rPr>
                        <a:t>44,400</a:t>
                      </a:r>
                      <a:r>
                        <a:rPr kumimoji="1" lang="ja-JP" altLang="en-US" sz="1000" b="1" u="sng" dirty="0" smtClean="0">
                          <a:solidFill>
                            <a:schemeClr val="tx2"/>
                          </a:solidFill>
                        </a:rPr>
                        <a:t>円</a:t>
                      </a:r>
                      <a:endParaRPr kumimoji="1" lang="ja-JP" altLang="en-US" sz="1000" b="1" u="sng" dirty="0">
                        <a:solidFill>
                          <a:schemeClr val="tx2"/>
                        </a:solidFill>
                      </a:endParaRPr>
                    </a:p>
                  </a:txBody>
                  <a:tcPr/>
                </a:tc>
              </a:tr>
              <a:tr h="252853">
                <a:tc>
                  <a:txBody>
                    <a:bodyPr/>
                    <a:lstStyle/>
                    <a:p>
                      <a:pPr algn="l"/>
                      <a:r>
                        <a:rPr kumimoji="1" lang="ja-JP" altLang="en-US" sz="1000" dirty="0" smtClean="0"/>
                        <a:t>市町村民税非課税等</a:t>
                      </a:r>
                      <a:endParaRPr kumimoji="1" lang="ja-JP" altLang="en-US" sz="1000" dirty="0"/>
                    </a:p>
                  </a:txBody>
                  <a:tcPr marL="180000" anchor="ctr"/>
                </a:tc>
                <a:tc>
                  <a:txBody>
                    <a:bodyPr/>
                    <a:lstStyle/>
                    <a:p>
                      <a:pPr algn="ctr"/>
                      <a:r>
                        <a:rPr kumimoji="1" lang="en-US" altLang="ja-JP" sz="1000" b="0" u="none" dirty="0" smtClean="0">
                          <a:solidFill>
                            <a:schemeClr val="tx1"/>
                          </a:solidFill>
                        </a:rPr>
                        <a:t>24,600</a:t>
                      </a:r>
                      <a:r>
                        <a:rPr kumimoji="1" lang="ja-JP" altLang="en-US" sz="1000" b="0" u="none" dirty="0" smtClean="0">
                          <a:solidFill>
                            <a:schemeClr val="tx1"/>
                          </a:solidFill>
                        </a:rPr>
                        <a:t>円</a:t>
                      </a:r>
                      <a:endParaRPr kumimoji="1" lang="ja-JP" altLang="en-US" sz="1000" b="0" u="none" dirty="0">
                        <a:solidFill>
                          <a:schemeClr val="tx1"/>
                        </a:solidFill>
                      </a:endParaRPr>
                    </a:p>
                  </a:txBody>
                  <a:tcPr/>
                </a:tc>
              </a:tr>
              <a:tr h="252853">
                <a:tc>
                  <a:txBody>
                    <a:bodyPr/>
                    <a:lstStyle/>
                    <a:p>
                      <a:pPr algn="l"/>
                      <a:r>
                        <a:rPr kumimoji="1" lang="ja-JP" altLang="en-US" sz="1000" dirty="0" smtClean="0"/>
                        <a:t>年金収入</a:t>
                      </a:r>
                      <a:r>
                        <a:rPr kumimoji="1" lang="en-US" altLang="ja-JP" sz="1000" dirty="0" smtClean="0"/>
                        <a:t>80</a:t>
                      </a:r>
                      <a:r>
                        <a:rPr kumimoji="1" lang="ja-JP" altLang="en-US" sz="1000" dirty="0" smtClean="0"/>
                        <a:t>万円以下等</a:t>
                      </a:r>
                      <a:endParaRPr kumimoji="1" lang="ja-JP" altLang="en-US" sz="1000" dirty="0"/>
                    </a:p>
                  </a:txBody>
                  <a:tcPr marL="180000" anchor="ctr"/>
                </a:tc>
                <a:tc>
                  <a:txBody>
                    <a:bodyPr/>
                    <a:lstStyle/>
                    <a:p>
                      <a:pPr algn="ctr"/>
                      <a:r>
                        <a:rPr kumimoji="1" lang="en-US" altLang="ja-JP" sz="1000" b="0" u="none" dirty="0" smtClean="0">
                          <a:solidFill>
                            <a:schemeClr val="tx1"/>
                          </a:solidFill>
                        </a:rPr>
                        <a:t>15.000</a:t>
                      </a:r>
                      <a:r>
                        <a:rPr kumimoji="1" lang="ja-JP" altLang="en-US" sz="1000" b="0" u="none" dirty="0" smtClean="0">
                          <a:solidFill>
                            <a:schemeClr val="tx1"/>
                          </a:solidFill>
                        </a:rPr>
                        <a:t>円</a:t>
                      </a:r>
                      <a:endParaRPr kumimoji="1" lang="ja-JP" altLang="en-US" sz="1000" b="0" u="none" dirty="0">
                        <a:solidFill>
                          <a:schemeClr val="tx1"/>
                        </a:solidFill>
                      </a:endParaRPr>
                    </a:p>
                  </a:txBody>
                  <a:tcPr/>
                </a:tc>
              </a:tr>
            </a:tbl>
          </a:graphicData>
        </a:graphic>
      </p:graphicFrame>
      <p:sp>
        <p:nvSpPr>
          <p:cNvPr id="82" name="テキスト ボックス 81"/>
          <p:cNvSpPr txBox="1"/>
          <p:nvPr/>
        </p:nvSpPr>
        <p:spPr>
          <a:xfrm>
            <a:off x="6779088" y="4725246"/>
            <a:ext cx="2952328" cy="246221"/>
          </a:xfrm>
          <a:prstGeom prst="rect">
            <a:avLst/>
          </a:prstGeom>
          <a:solidFill>
            <a:schemeClr val="bg2"/>
          </a:solidFill>
          <a:ln w="12700">
            <a:solidFill>
              <a:schemeClr val="tx1"/>
            </a:solidFill>
          </a:ln>
        </p:spPr>
        <p:txBody>
          <a:bodyPr wrap="square" rtlCol="0">
            <a:spAutoFit/>
          </a:bodyPr>
          <a:lstStyle/>
          <a:p>
            <a:r>
              <a:rPr lang="ja-JP" altLang="en-US" sz="1000" dirty="0" smtClean="0">
                <a:solidFill>
                  <a:prstClr val="black"/>
                </a:solidFill>
              </a:rPr>
              <a:t>参考：医療保険</a:t>
            </a:r>
            <a:r>
              <a:rPr lang="ja-JP" altLang="en-US" sz="1000" dirty="0">
                <a:solidFill>
                  <a:prstClr val="black"/>
                </a:solidFill>
              </a:rPr>
              <a:t>の</a:t>
            </a:r>
            <a:r>
              <a:rPr lang="en-US" altLang="ja-JP" sz="1000" dirty="0" smtClean="0">
                <a:solidFill>
                  <a:prstClr val="black"/>
                </a:solidFill>
              </a:rPr>
              <a:t>70</a:t>
            </a:r>
            <a:r>
              <a:rPr lang="ja-JP" altLang="en-US" sz="1000" dirty="0">
                <a:solidFill>
                  <a:prstClr val="black"/>
                </a:solidFill>
              </a:rPr>
              <a:t>歳以上</a:t>
            </a:r>
            <a:r>
              <a:rPr lang="ja-JP" altLang="en-US" sz="1000" dirty="0" smtClean="0">
                <a:solidFill>
                  <a:prstClr val="black"/>
                </a:solidFill>
              </a:rPr>
              <a:t>の</a:t>
            </a:r>
            <a:r>
              <a:rPr lang="ja-JP" altLang="en-US" sz="1000" dirty="0">
                <a:solidFill>
                  <a:prstClr val="black"/>
                </a:solidFill>
              </a:rPr>
              <a:t>高額療養費</a:t>
            </a:r>
            <a:r>
              <a:rPr lang="ja-JP" altLang="en-US" sz="1000" dirty="0" smtClean="0">
                <a:solidFill>
                  <a:prstClr val="black"/>
                </a:solidFill>
              </a:rPr>
              <a:t>の限度額</a:t>
            </a:r>
            <a:endParaRPr lang="ja-JP" altLang="en-US" sz="1000" dirty="0">
              <a:solidFill>
                <a:prstClr val="black"/>
              </a:solidFill>
            </a:endParaRPr>
          </a:p>
        </p:txBody>
      </p:sp>
      <p:sp>
        <p:nvSpPr>
          <p:cNvPr id="92" name="テキスト ボックス 91"/>
          <p:cNvSpPr txBox="1"/>
          <p:nvPr/>
        </p:nvSpPr>
        <p:spPr>
          <a:xfrm>
            <a:off x="1933246" y="5456367"/>
            <a:ext cx="1071441" cy="276999"/>
          </a:xfrm>
          <a:prstGeom prst="rect">
            <a:avLst/>
          </a:prstGeom>
          <a:noFill/>
        </p:spPr>
        <p:txBody>
          <a:bodyPr wrap="square" rtlCol="0">
            <a:spAutoFit/>
          </a:bodyPr>
          <a:lstStyle/>
          <a:p>
            <a:pPr algn="ctr"/>
            <a:r>
              <a:rPr lang="en-US" altLang="ja-JP" sz="1200" b="1" dirty="0" smtClean="0">
                <a:solidFill>
                  <a:prstClr val="black"/>
                </a:solidFill>
              </a:rPr>
              <a:t>〈</a:t>
            </a:r>
            <a:r>
              <a:rPr lang="ja-JP" altLang="en-US" sz="1200" b="1" dirty="0">
                <a:solidFill>
                  <a:prstClr val="black"/>
                </a:solidFill>
              </a:rPr>
              <a:t>現行</a:t>
            </a:r>
            <a:r>
              <a:rPr lang="en-US" altLang="ja-JP" sz="1200" b="1" dirty="0" smtClean="0">
                <a:solidFill>
                  <a:prstClr val="black"/>
                </a:solidFill>
              </a:rPr>
              <a:t>〉</a:t>
            </a:r>
            <a:endParaRPr lang="ja-JP" altLang="en-US" sz="1200" b="1" dirty="0">
              <a:solidFill>
                <a:prstClr val="black"/>
              </a:solidFill>
            </a:endParaRPr>
          </a:p>
        </p:txBody>
      </p:sp>
      <p:sp>
        <p:nvSpPr>
          <p:cNvPr id="2" name="正方形/長方形 1"/>
          <p:cNvSpPr/>
          <p:nvPr/>
        </p:nvSpPr>
        <p:spPr>
          <a:xfrm>
            <a:off x="802145" y="2709030"/>
            <a:ext cx="6774522" cy="276999"/>
          </a:xfrm>
          <a:prstGeom prst="rect">
            <a:avLst/>
          </a:prstGeom>
        </p:spPr>
        <p:txBody>
          <a:bodyPr wrap="square">
            <a:spAutoFit/>
          </a:bodyPr>
          <a:lstStyle/>
          <a:p>
            <a:pPr fontAlgn="base">
              <a:spcBef>
                <a:spcPct val="0"/>
              </a:spcBef>
              <a:spcAft>
                <a:spcPct val="0"/>
              </a:spcAft>
            </a:pPr>
            <a:r>
              <a:rPr lang="en-US" altLang="ja-JP" sz="1200" dirty="0">
                <a:solidFill>
                  <a:prstClr val="black"/>
                </a:solidFill>
                <a:latin typeface="Arial" pitchFamily="34" charset="0"/>
              </a:rPr>
              <a:t>※</a:t>
            </a:r>
            <a:r>
              <a:rPr lang="ja-JP" altLang="en-US" sz="1200" dirty="0">
                <a:solidFill>
                  <a:prstClr val="black"/>
                </a:solidFill>
                <a:latin typeface="Arial" pitchFamily="34" charset="0"/>
              </a:rPr>
              <a:t>年金収入の場合：合計所得金額＝年金収入額－公的年金等控除（基本的に</a:t>
            </a:r>
            <a:r>
              <a:rPr lang="en-US" altLang="ja-JP" sz="1200" dirty="0">
                <a:solidFill>
                  <a:prstClr val="black"/>
                </a:solidFill>
                <a:latin typeface="Arial" pitchFamily="34" charset="0"/>
              </a:rPr>
              <a:t>120</a:t>
            </a:r>
            <a:r>
              <a:rPr lang="ja-JP" altLang="en-US" sz="1200" dirty="0">
                <a:solidFill>
                  <a:prstClr val="black"/>
                </a:solidFill>
                <a:latin typeface="Arial" pitchFamily="34" charset="0"/>
              </a:rPr>
              <a:t>万円）</a:t>
            </a:r>
            <a:endParaRPr lang="en-US" altLang="ja-JP" sz="1200" dirty="0">
              <a:solidFill>
                <a:prstClr val="black"/>
              </a:solidFill>
              <a:latin typeface="Arial" pitchFamily="34" charset="0"/>
            </a:endParaRPr>
          </a:p>
        </p:txBody>
      </p:sp>
      <p:sp>
        <p:nvSpPr>
          <p:cNvPr id="61" name="テキスト ボックス 60"/>
          <p:cNvSpPr txBox="1"/>
          <p:nvPr/>
        </p:nvSpPr>
        <p:spPr>
          <a:xfrm>
            <a:off x="2720787" y="3784570"/>
            <a:ext cx="1224155" cy="580534"/>
          </a:xfrm>
          <a:prstGeom prst="rect">
            <a:avLst/>
          </a:prstGeom>
          <a:solidFill>
            <a:schemeClr val="bg1"/>
          </a:solidFill>
          <a:ln w="25400" cmpd="sng">
            <a:solidFill>
              <a:schemeClr val="tx1"/>
            </a:solidFill>
            <a:prstDash val="sysDot"/>
          </a:ln>
        </p:spPr>
        <p:txBody>
          <a:bodyPr wrap="square" lIns="36000" tIns="36000" rIns="0" bIns="36000" rtlCol="0">
            <a:spAutoFit/>
          </a:bodyPr>
          <a:lstStyle/>
          <a:p>
            <a:r>
              <a:rPr lang="ja-JP" altLang="en-US" sz="1200" dirty="0" smtClean="0">
                <a:solidFill>
                  <a:prstClr val="black"/>
                </a:solidFill>
              </a:rPr>
              <a:t>平均的消費支出</a:t>
            </a:r>
            <a:endParaRPr lang="en-US" altLang="ja-JP" sz="1200" dirty="0" smtClean="0">
              <a:solidFill>
                <a:prstClr val="black"/>
              </a:solidFill>
            </a:endParaRPr>
          </a:p>
          <a:p>
            <a:pPr marL="87313" indent="-87313"/>
            <a:r>
              <a:rPr lang="ja-JP" altLang="en-US" sz="900" dirty="0" smtClean="0">
                <a:solidFill>
                  <a:prstClr val="black"/>
                </a:solidFill>
              </a:rPr>
              <a:t>（無職高齢者単身世帯）</a:t>
            </a:r>
            <a:endParaRPr lang="en-US" altLang="ja-JP" sz="900" dirty="0" smtClean="0">
              <a:solidFill>
                <a:prstClr val="black"/>
              </a:solidFill>
            </a:endParaRPr>
          </a:p>
          <a:p>
            <a:pPr algn="ctr"/>
            <a:r>
              <a:rPr lang="ja-JP" altLang="en-US" sz="1200" dirty="0" smtClean="0">
                <a:solidFill>
                  <a:prstClr val="black"/>
                </a:solidFill>
              </a:rPr>
              <a:t>１７０万円</a:t>
            </a:r>
            <a:endParaRPr lang="en-US" altLang="ja-JP" sz="1200" dirty="0" smtClean="0">
              <a:solidFill>
                <a:prstClr val="black"/>
              </a:solidFill>
            </a:endParaRPr>
          </a:p>
        </p:txBody>
      </p:sp>
      <p:cxnSp>
        <p:nvCxnSpPr>
          <p:cNvPr id="62" name="直線矢印コネクタ 61"/>
          <p:cNvCxnSpPr/>
          <p:nvPr/>
        </p:nvCxnSpPr>
        <p:spPr>
          <a:xfrm flipV="1">
            <a:off x="3728864" y="3490562"/>
            <a:ext cx="0" cy="29443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6"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41</a:t>
            </a:r>
            <a:endParaRPr lang="ja-JP" altLang="en-US" sz="1800" b="1" dirty="0">
              <a:solidFill>
                <a:prstClr val="black"/>
              </a:solidFill>
              <a:latin typeface="+mn-ea"/>
            </a:endParaRPr>
          </a:p>
        </p:txBody>
      </p:sp>
    </p:spTree>
    <p:extLst>
      <p:ext uri="{BB962C8B-B14F-4D97-AF65-F5344CB8AC3E}">
        <p14:creationId xmlns:p14="http://schemas.microsoft.com/office/powerpoint/2010/main" val="2250638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416" y="44624"/>
            <a:ext cx="9746472" cy="400110"/>
          </a:xfrm>
          <a:prstGeom prst="rect">
            <a:avLst/>
          </a:prstGeom>
          <a:solidFill>
            <a:srgbClr val="FFFF00">
              <a:alpha val="27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補足</a:t>
            </a:r>
            <a:r>
              <a:rPr lang="ja-JP" altLang="en-US" sz="2000" dirty="0">
                <a:solidFill>
                  <a:prstClr val="black"/>
                </a:solidFill>
                <a:latin typeface="HGP創英角ｺﾞｼｯｸUB" pitchFamily="50" charset="-128"/>
                <a:ea typeface="HGP創英角ｺﾞｼｯｸUB" pitchFamily="50" charset="-128"/>
              </a:rPr>
              <a:t>給付</a:t>
            </a:r>
            <a:r>
              <a:rPr lang="ja-JP" altLang="en-US" sz="2000" dirty="0" smtClean="0">
                <a:solidFill>
                  <a:prstClr val="black"/>
                </a:solidFill>
                <a:latin typeface="HGP創英角ｺﾞｼｯｸUB" pitchFamily="50" charset="-128"/>
                <a:ea typeface="HGP創英角ｺﾞｼｯｸUB" pitchFamily="50" charset="-128"/>
              </a:rPr>
              <a:t>の見直し　（資産等の勘案）</a:t>
            </a:r>
            <a:endParaRPr lang="ja-JP" altLang="en-US" sz="2000" dirty="0">
              <a:solidFill>
                <a:prstClr val="black"/>
              </a:solidFill>
              <a:latin typeface="HGP創英角ｺﾞｼｯｸUB" pitchFamily="50" charset="-128"/>
              <a:ea typeface="HGP創英角ｺﾞｼｯｸUB" pitchFamily="50" charset="-128"/>
            </a:endParaRPr>
          </a:p>
        </p:txBody>
      </p:sp>
      <p:sp>
        <p:nvSpPr>
          <p:cNvPr id="14" name="角丸四角形 13"/>
          <p:cNvSpPr/>
          <p:nvPr/>
        </p:nvSpPr>
        <p:spPr>
          <a:xfrm>
            <a:off x="416513" y="4582302"/>
            <a:ext cx="2088232" cy="360038"/>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ja-JP" altLang="en-US" sz="1400" b="1" dirty="0" smtClean="0">
                <a:solidFill>
                  <a:prstClr val="black"/>
                </a:solidFill>
              </a:rPr>
              <a:t>預貯金等</a:t>
            </a:r>
            <a:endParaRPr lang="ja-JP" altLang="en-US" sz="1400" b="1" dirty="0">
              <a:solidFill>
                <a:prstClr val="black"/>
              </a:solidFill>
            </a:endParaRPr>
          </a:p>
        </p:txBody>
      </p:sp>
      <p:sp>
        <p:nvSpPr>
          <p:cNvPr id="17" name="角丸四角形 16"/>
          <p:cNvSpPr/>
          <p:nvPr/>
        </p:nvSpPr>
        <p:spPr>
          <a:xfrm>
            <a:off x="398637" y="5806438"/>
            <a:ext cx="2088000" cy="358866"/>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非課税</a:t>
            </a:r>
            <a:r>
              <a:rPr lang="ja-JP" altLang="en-US" sz="1400" b="1" dirty="0" smtClean="0">
                <a:solidFill>
                  <a:prstClr val="black"/>
                </a:solidFill>
              </a:rPr>
              <a:t>年金収入</a:t>
            </a:r>
            <a:endParaRPr lang="ja-JP" altLang="en-US" sz="1400" b="1" dirty="0">
              <a:solidFill>
                <a:prstClr val="black"/>
              </a:solidFill>
            </a:endParaRPr>
          </a:p>
        </p:txBody>
      </p:sp>
      <p:sp>
        <p:nvSpPr>
          <p:cNvPr id="18" name="右矢印 17"/>
          <p:cNvSpPr/>
          <p:nvPr/>
        </p:nvSpPr>
        <p:spPr>
          <a:xfrm>
            <a:off x="2593854" y="4581128"/>
            <a:ext cx="753638"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1" name="右矢印 20"/>
          <p:cNvSpPr/>
          <p:nvPr/>
        </p:nvSpPr>
        <p:spPr>
          <a:xfrm>
            <a:off x="2555630" y="5805264"/>
            <a:ext cx="774971"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2" name="角丸四角形 21"/>
          <p:cNvSpPr/>
          <p:nvPr/>
        </p:nvSpPr>
        <p:spPr>
          <a:xfrm>
            <a:off x="3386739" y="4464407"/>
            <a:ext cx="6269427" cy="620887"/>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fontAlgn="base">
              <a:lnSpc>
                <a:spcPts val="1400"/>
              </a:lnSpc>
              <a:spcBef>
                <a:spcPct val="0"/>
              </a:spcBef>
              <a:spcAft>
                <a:spcPct val="0"/>
              </a:spcAft>
            </a:pPr>
            <a:r>
              <a:rPr lang="ja-JP" altLang="en-US" sz="1300" u="sng" spc="-100" dirty="0">
                <a:solidFill>
                  <a:prstClr val="black"/>
                </a:solidFill>
                <a:latin typeface="ＭＳ ゴシック" pitchFamily="49" charset="-128"/>
                <a:ea typeface="ＭＳ ゴシック" pitchFamily="49" charset="-128"/>
              </a:rPr>
              <a:t>一定額超の預貯金等（単身では</a:t>
            </a:r>
            <a:r>
              <a:rPr lang="en-US" altLang="ja-JP" sz="1300" u="sng" spc="-100" dirty="0">
                <a:solidFill>
                  <a:prstClr val="black"/>
                </a:solidFill>
                <a:latin typeface="ＭＳ ゴシック" pitchFamily="49" charset="-128"/>
                <a:ea typeface="ＭＳ ゴシック" pitchFamily="49" charset="-128"/>
              </a:rPr>
              <a:t>1000</a:t>
            </a:r>
            <a:r>
              <a:rPr lang="ja-JP" altLang="en-US" sz="1300" u="sng" spc="-100" dirty="0" smtClean="0">
                <a:solidFill>
                  <a:prstClr val="black"/>
                </a:solidFill>
                <a:latin typeface="ＭＳ ゴシック" pitchFamily="49" charset="-128"/>
                <a:ea typeface="ＭＳ ゴシック" pitchFamily="49" charset="-128"/>
              </a:rPr>
              <a:t>万円超、</a:t>
            </a:r>
            <a:r>
              <a:rPr lang="ja-JP" altLang="en-US" sz="1300" u="sng" spc="-100" dirty="0">
                <a:solidFill>
                  <a:prstClr val="black"/>
                </a:solidFill>
                <a:latin typeface="ＭＳ ゴシック" pitchFamily="49" charset="-128"/>
                <a:ea typeface="ＭＳ ゴシック" pitchFamily="49" charset="-128"/>
              </a:rPr>
              <a:t>夫婦世帯では</a:t>
            </a:r>
            <a:r>
              <a:rPr lang="en-US" altLang="ja-JP" sz="1300" u="sng" spc="-100" dirty="0">
                <a:solidFill>
                  <a:prstClr val="black"/>
                </a:solidFill>
                <a:latin typeface="ＭＳ ゴシック" pitchFamily="49" charset="-128"/>
                <a:ea typeface="ＭＳ ゴシック" pitchFamily="49" charset="-128"/>
              </a:rPr>
              <a:t>2000</a:t>
            </a:r>
            <a:r>
              <a:rPr lang="ja-JP" altLang="en-US" sz="1300" u="sng" spc="-100" dirty="0">
                <a:solidFill>
                  <a:prstClr val="black"/>
                </a:solidFill>
                <a:latin typeface="ＭＳ ゴシック" pitchFamily="49" charset="-128"/>
                <a:ea typeface="ＭＳ ゴシック" pitchFamily="49" charset="-128"/>
              </a:rPr>
              <a:t>万</a:t>
            </a:r>
            <a:r>
              <a:rPr lang="ja-JP" altLang="en-US" sz="1300" u="sng" spc="-100" dirty="0" smtClean="0">
                <a:solidFill>
                  <a:prstClr val="black"/>
                </a:solidFill>
                <a:latin typeface="ＭＳ ゴシック" pitchFamily="49" charset="-128"/>
                <a:ea typeface="ＭＳ ゴシック" pitchFamily="49" charset="-128"/>
              </a:rPr>
              <a:t>円超程度</a:t>
            </a:r>
            <a:r>
              <a:rPr lang="ja-JP" altLang="en-US" sz="1300" u="sng" spc="-100" dirty="0">
                <a:solidFill>
                  <a:prstClr val="black"/>
                </a:solidFill>
                <a:latin typeface="ＭＳ ゴシック" pitchFamily="49" charset="-128"/>
                <a:ea typeface="ＭＳ ゴシック" pitchFamily="49" charset="-128"/>
              </a:rPr>
              <a:t>を想定）</a:t>
            </a:r>
            <a:r>
              <a:rPr lang="ja-JP" altLang="en-US" sz="1300" spc="-100" dirty="0">
                <a:solidFill>
                  <a:prstClr val="black"/>
                </a:solidFill>
                <a:latin typeface="ＭＳ ゴシック" pitchFamily="49" charset="-128"/>
                <a:ea typeface="ＭＳ ゴシック" pitchFamily="49" charset="-128"/>
              </a:rPr>
              <a:t>がある場合には、</a:t>
            </a:r>
            <a:r>
              <a:rPr lang="ja-JP" altLang="en-US" sz="1300" spc="-100" dirty="0" smtClean="0">
                <a:solidFill>
                  <a:prstClr val="black"/>
                </a:solidFill>
                <a:latin typeface="ＭＳ ゴシック" pitchFamily="49" charset="-128"/>
                <a:ea typeface="ＭＳ ゴシック" pitchFamily="49" charset="-128"/>
              </a:rPr>
              <a:t>対象外。　→本人の申告で判定。金融機関への照会、不正受給に対するペナルティ（加算金）を設ける</a:t>
            </a:r>
            <a:endParaRPr lang="ja-JP" altLang="en-US" sz="1300" dirty="0">
              <a:solidFill>
                <a:prstClr val="black"/>
              </a:solidFill>
            </a:endParaRPr>
          </a:p>
        </p:txBody>
      </p:sp>
      <p:sp>
        <p:nvSpPr>
          <p:cNvPr id="25" name="角丸四角形 24"/>
          <p:cNvSpPr/>
          <p:nvPr/>
        </p:nvSpPr>
        <p:spPr>
          <a:xfrm>
            <a:off x="3368861" y="5805264"/>
            <a:ext cx="6269427" cy="404664"/>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fontAlgn="base">
              <a:spcBef>
                <a:spcPct val="0"/>
              </a:spcBef>
              <a:spcAft>
                <a:spcPct val="0"/>
              </a:spcAft>
            </a:pPr>
            <a:r>
              <a:rPr lang="ja-JP" altLang="en-US" sz="1300" spc="-100" dirty="0" smtClean="0">
                <a:solidFill>
                  <a:prstClr val="black"/>
                </a:solidFill>
                <a:latin typeface="ＭＳ ゴシック" pitchFamily="49" charset="-128"/>
                <a:ea typeface="ＭＳ ゴシック" pitchFamily="49" charset="-128"/>
              </a:rPr>
              <a:t>補足</a:t>
            </a:r>
            <a:r>
              <a:rPr lang="ja-JP" altLang="en-US" sz="1300" spc="-100" dirty="0">
                <a:solidFill>
                  <a:prstClr val="black"/>
                </a:solidFill>
                <a:latin typeface="ＭＳ ゴシック" pitchFamily="49" charset="-128"/>
                <a:ea typeface="ＭＳ ゴシック" pitchFamily="49" charset="-128"/>
              </a:rPr>
              <a:t>給付</a:t>
            </a:r>
            <a:r>
              <a:rPr lang="ja-JP" altLang="en-US" sz="1300" spc="-100" dirty="0" smtClean="0">
                <a:solidFill>
                  <a:prstClr val="black"/>
                </a:solidFill>
                <a:latin typeface="ＭＳ ゴシック" pitchFamily="49" charset="-128"/>
                <a:ea typeface="ＭＳ ゴシック" pitchFamily="49" charset="-128"/>
              </a:rPr>
              <a:t>の支給段階の判定に当たり、</a:t>
            </a:r>
            <a:r>
              <a:rPr lang="ja-JP" altLang="en-US" sz="1300" u="sng" spc="-100" dirty="0" smtClean="0">
                <a:solidFill>
                  <a:prstClr val="black"/>
                </a:solidFill>
                <a:latin typeface="ＭＳ ゴシック" pitchFamily="49" charset="-128"/>
                <a:ea typeface="ＭＳ ゴシック" pitchFamily="49" charset="-128"/>
              </a:rPr>
              <a:t>非課税年金（遺族年金・障害年金）</a:t>
            </a:r>
            <a:r>
              <a:rPr lang="ja-JP" altLang="en-US" sz="1300" spc="-100" dirty="0" smtClean="0">
                <a:solidFill>
                  <a:prstClr val="black"/>
                </a:solidFill>
                <a:latin typeface="ＭＳ ゴシック" pitchFamily="49" charset="-128"/>
                <a:ea typeface="ＭＳ ゴシック" pitchFamily="49" charset="-128"/>
              </a:rPr>
              <a:t>も</a:t>
            </a:r>
            <a:r>
              <a:rPr lang="ja-JP" altLang="en-US" sz="1300" spc="-100" dirty="0">
                <a:solidFill>
                  <a:prstClr val="black"/>
                </a:solidFill>
                <a:latin typeface="ＭＳ ゴシック" pitchFamily="49" charset="-128"/>
                <a:ea typeface="ＭＳ ゴシック" pitchFamily="49" charset="-128"/>
              </a:rPr>
              <a:t>勘案</a:t>
            </a:r>
            <a:r>
              <a:rPr lang="ja-JP" altLang="en-US" sz="1300" spc="-100" dirty="0" smtClean="0">
                <a:solidFill>
                  <a:prstClr val="black"/>
                </a:solidFill>
                <a:latin typeface="ＭＳ ゴシック" pitchFamily="49" charset="-128"/>
                <a:ea typeface="ＭＳ ゴシック" pitchFamily="49" charset="-128"/>
              </a:rPr>
              <a:t>する</a:t>
            </a:r>
            <a:endParaRPr lang="en-US" altLang="ja-JP" sz="1300" spc="-100" dirty="0" smtClean="0">
              <a:solidFill>
                <a:prstClr val="black"/>
              </a:solidFill>
              <a:latin typeface="ＭＳ ゴシック" pitchFamily="49" charset="-128"/>
            </a:endParaRPr>
          </a:p>
        </p:txBody>
      </p:sp>
      <p:sp>
        <p:nvSpPr>
          <p:cNvPr id="27" name="正方形/長方形 26"/>
          <p:cNvSpPr/>
          <p:nvPr/>
        </p:nvSpPr>
        <p:spPr>
          <a:xfrm>
            <a:off x="129072" y="620688"/>
            <a:ext cx="9504494" cy="10801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　施設</a:t>
            </a:r>
            <a:r>
              <a:rPr lang="ja-JP" altLang="en-US" sz="1300" spc="-100" dirty="0">
                <a:solidFill>
                  <a:prstClr val="black"/>
                </a:solidFill>
                <a:latin typeface="ＭＳ ゴシック" pitchFamily="49" charset="-128"/>
              </a:rPr>
              <a:t>入所</a:t>
            </a:r>
            <a:r>
              <a:rPr lang="ja-JP" altLang="en-US" sz="1300" spc="-100" dirty="0" smtClean="0">
                <a:solidFill>
                  <a:prstClr val="black"/>
                </a:solidFill>
                <a:latin typeface="ＭＳ ゴシック" pitchFamily="49" charset="-128"/>
              </a:rPr>
              <a:t>等</a:t>
            </a:r>
            <a:r>
              <a:rPr lang="ja-JP" altLang="en-US" sz="1300" spc="-100" dirty="0">
                <a:solidFill>
                  <a:prstClr val="black"/>
                </a:solidFill>
                <a:latin typeface="ＭＳ ゴシック" pitchFamily="49" charset="-128"/>
              </a:rPr>
              <a:t>にかかる費用のうち、食費及び居住費は本人の自己負担が原則となっているが</a:t>
            </a:r>
            <a:r>
              <a:rPr lang="ja-JP" altLang="en-US" sz="1300" spc="-100" dirty="0" smtClean="0">
                <a:solidFill>
                  <a:prstClr val="black"/>
                </a:solidFill>
                <a:latin typeface="ＭＳ ゴシック" pitchFamily="49" charset="-128"/>
              </a:rPr>
              <a:t>、住民税</a:t>
            </a:r>
            <a:r>
              <a:rPr lang="ja-JP" altLang="en-US" sz="1300" spc="-100" dirty="0">
                <a:solidFill>
                  <a:prstClr val="black"/>
                </a:solidFill>
                <a:latin typeface="ＭＳ ゴシック" pitchFamily="49" charset="-128"/>
              </a:rPr>
              <a:t>非課税世帯である入居者については、その申請に基づき、補足給付を支給し負担を軽減</a:t>
            </a:r>
            <a:r>
              <a:rPr lang="ja-JP" altLang="en-US" sz="1300" spc="-100" dirty="0" smtClean="0">
                <a:solidFill>
                  <a:prstClr val="black"/>
                </a:solidFill>
                <a:latin typeface="ＭＳ ゴシック" pitchFamily="49" charset="-128"/>
              </a:rPr>
              <a:t>。</a:t>
            </a:r>
            <a:endParaRPr lang="en-US" altLang="ja-JP" sz="1300" spc="-100" dirty="0" smtClean="0">
              <a:solidFill>
                <a:prstClr val="black"/>
              </a:solidFill>
              <a:latin typeface="ＭＳ ゴシック" pitchFamily="49" charset="-128"/>
            </a:endParaRPr>
          </a:p>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r>
              <a:rPr lang="ja-JP" altLang="en-US" sz="1300" spc="-100" dirty="0" smtClean="0">
                <a:solidFill>
                  <a:prstClr val="black"/>
                </a:solidFill>
                <a:latin typeface="ＭＳ ゴシック" pitchFamily="49" charset="-128"/>
              </a:rPr>
              <a:t>福祉的</a:t>
            </a:r>
            <a:r>
              <a:rPr lang="ja-JP" altLang="en-US" sz="1300" spc="-100" dirty="0">
                <a:solidFill>
                  <a:prstClr val="black"/>
                </a:solidFill>
                <a:latin typeface="ＭＳ ゴシック" pitchFamily="49" charset="-128"/>
              </a:rPr>
              <a:t>な性格や経過的な性格を</a:t>
            </a:r>
            <a:r>
              <a:rPr lang="ja-JP" altLang="en-US" sz="1300" spc="-100" dirty="0" smtClean="0">
                <a:solidFill>
                  <a:prstClr val="black"/>
                </a:solidFill>
                <a:latin typeface="ＭＳ ゴシック" pitchFamily="49" charset="-128"/>
              </a:rPr>
              <a:t>有する制度</a:t>
            </a:r>
            <a:r>
              <a:rPr lang="ja-JP" altLang="en-US" sz="1300" spc="-100" dirty="0">
                <a:solidFill>
                  <a:prstClr val="black"/>
                </a:solidFill>
                <a:latin typeface="ＭＳ ゴシック" pitchFamily="49" charset="-128"/>
              </a:rPr>
              <a:t>で</a:t>
            </a:r>
            <a:r>
              <a:rPr lang="ja-JP" altLang="en-US" sz="1300" spc="-100" dirty="0" smtClean="0">
                <a:solidFill>
                  <a:prstClr val="black"/>
                </a:solidFill>
                <a:latin typeface="ＭＳ ゴシック" pitchFamily="49" charset="-128"/>
              </a:rPr>
              <a:t>あり、</a:t>
            </a:r>
            <a:r>
              <a:rPr lang="ja-JP" altLang="en-US" sz="1300" spc="-100" dirty="0">
                <a:solidFill>
                  <a:prstClr val="black"/>
                </a:solidFill>
                <a:latin typeface="ＭＳ ゴシック" pitchFamily="49" charset="-128"/>
              </a:rPr>
              <a:t>預貯金や不動産を保有するにもかかわらず、保険料を財源と</a:t>
            </a:r>
            <a:r>
              <a:rPr lang="ja-JP" altLang="en-US" sz="1300" spc="-100" dirty="0" smtClean="0">
                <a:solidFill>
                  <a:prstClr val="black"/>
                </a:solidFill>
                <a:latin typeface="ＭＳ ゴシック" pitchFamily="49" charset="-128"/>
              </a:rPr>
              <a:t>した給付</a:t>
            </a:r>
            <a:r>
              <a:rPr lang="ja-JP" altLang="en-US" sz="1300" spc="-100" dirty="0">
                <a:solidFill>
                  <a:prstClr val="black"/>
                </a:solidFill>
                <a:latin typeface="ＭＳ ゴシック" pitchFamily="49" charset="-128"/>
              </a:rPr>
              <a:t>が行われることは不公平であることから、資産を勘案する等の見直しを行う</a:t>
            </a: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endParaRPr lang="en-US" altLang="ja-JP" sz="1300" dirty="0" smtClean="0">
              <a:solidFill>
                <a:prstClr val="black"/>
              </a:solidFill>
              <a:latin typeface="ＭＳ Ｐゴシック"/>
            </a:endParaRPr>
          </a:p>
        </p:txBody>
      </p:sp>
      <p:grpSp>
        <p:nvGrpSpPr>
          <p:cNvPr id="11" name="グループ化 10"/>
          <p:cNvGrpSpPr/>
          <p:nvPr/>
        </p:nvGrpSpPr>
        <p:grpSpPr>
          <a:xfrm>
            <a:off x="91526" y="2901011"/>
            <a:ext cx="920888" cy="1200329"/>
            <a:chOff x="4637959" y="2890264"/>
            <a:chExt cx="920881" cy="1200329"/>
          </a:xfrm>
        </p:grpSpPr>
        <p:sp>
          <p:nvSpPr>
            <p:cNvPr id="49" name="正方形/長方形 48"/>
            <p:cNvSpPr/>
            <p:nvPr/>
          </p:nvSpPr>
          <p:spPr>
            <a:xfrm>
              <a:off x="4637959" y="2920392"/>
              <a:ext cx="21602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4640418" y="3291556"/>
              <a:ext cx="216024"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4637959" y="3674075"/>
              <a:ext cx="216024"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テキスト ボックス 51"/>
            <p:cNvSpPr txBox="1"/>
            <p:nvPr/>
          </p:nvSpPr>
          <p:spPr>
            <a:xfrm>
              <a:off x="4806716" y="2890264"/>
              <a:ext cx="752124" cy="1200329"/>
            </a:xfrm>
            <a:prstGeom prst="rect">
              <a:avLst/>
            </a:prstGeom>
            <a:noFill/>
          </p:spPr>
          <p:txBody>
            <a:bodyPr wrap="none" rtlCol="0">
              <a:spAutoFit/>
            </a:bodyPr>
            <a:lstStyle/>
            <a:p>
              <a:r>
                <a:rPr lang="ja-JP" altLang="en-US" sz="1200" dirty="0" smtClean="0">
                  <a:solidFill>
                    <a:prstClr val="black"/>
                  </a:solidFill>
                </a:rPr>
                <a:t>居住費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食費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１割負担</a:t>
              </a:r>
              <a:endParaRPr lang="en-US" altLang="ja-JP" sz="1200" dirty="0" smtClean="0">
                <a:solidFill>
                  <a:prstClr val="black"/>
                </a:solidFill>
              </a:endParaRPr>
            </a:p>
            <a:p>
              <a:endParaRPr lang="ja-JP" altLang="en-US" sz="1200" dirty="0">
                <a:solidFill>
                  <a:prstClr val="black"/>
                </a:solidFill>
              </a:endParaRPr>
            </a:p>
          </p:txBody>
        </p:sp>
      </p:grpSp>
      <p:graphicFrame>
        <p:nvGraphicFramePr>
          <p:cNvPr id="26" name="コンテンツ プレースホルダ 4"/>
          <p:cNvGraphicFramePr>
            <a:graphicFrameLocks/>
          </p:cNvGraphicFramePr>
          <p:nvPr>
            <p:extLst>
              <p:ext uri="{D42A27DB-BD31-4B8C-83A1-F6EECF244321}">
                <p14:modId xmlns:p14="http://schemas.microsoft.com/office/powerpoint/2010/main" val="3748587435"/>
              </p:ext>
            </p:extLst>
          </p:nvPr>
        </p:nvGraphicFramePr>
        <p:xfrm>
          <a:off x="636374" y="1832327"/>
          <a:ext cx="4378856" cy="2414047"/>
        </p:xfrm>
        <a:graphic>
          <a:graphicData uri="http://schemas.openxmlformats.org/drawingml/2006/chart">
            <c:chart xmlns:c="http://schemas.openxmlformats.org/drawingml/2006/chart" xmlns:r="http://schemas.openxmlformats.org/officeDocument/2006/relationships" r:id="rId2"/>
          </a:graphicData>
        </a:graphic>
      </p:graphicFrame>
      <p:sp>
        <p:nvSpPr>
          <p:cNvPr id="28" name="正方形/長方形 27"/>
          <p:cNvSpPr/>
          <p:nvPr/>
        </p:nvSpPr>
        <p:spPr>
          <a:xfrm>
            <a:off x="2557294" y="2834642"/>
            <a:ext cx="1326147" cy="368042"/>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ja-JP" altLang="en-US">
              <a:solidFill>
                <a:prstClr val="white"/>
              </a:solidFill>
            </a:endParaRPr>
          </a:p>
        </p:txBody>
      </p:sp>
      <p:sp>
        <p:nvSpPr>
          <p:cNvPr id="32" name="テキスト ボックス 31"/>
          <p:cNvSpPr txBox="1"/>
          <p:nvPr/>
        </p:nvSpPr>
        <p:spPr>
          <a:xfrm>
            <a:off x="3462578" y="3216037"/>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8.5</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38" name="テキスト ボックス 37"/>
          <p:cNvSpPr txBox="1"/>
          <p:nvPr/>
        </p:nvSpPr>
        <p:spPr>
          <a:xfrm>
            <a:off x="27361" y="1700810"/>
            <a:ext cx="5078925" cy="307777"/>
          </a:xfrm>
          <a:prstGeom prst="rect">
            <a:avLst/>
          </a:prstGeom>
          <a:noFill/>
        </p:spPr>
        <p:txBody>
          <a:bodyPr wrap="square" rtlCol="0">
            <a:spAutoFit/>
          </a:bodyPr>
          <a:lstStyle/>
          <a:p>
            <a:r>
              <a:rPr lang="ja-JP" altLang="en-US" sz="1400" b="1" dirty="0" smtClean="0">
                <a:solidFill>
                  <a:prstClr val="black"/>
                </a:solidFill>
                <a:latin typeface="ＭＳ Ｐゴシック"/>
              </a:rPr>
              <a:t>＜現在の補足給付と施設利用者負担＞</a:t>
            </a:r>
            <a:endParaRPr lang="ja-JP" altLang="en-US" sz="1400" b="1" dirty="0">
              <a:solidFill>
                <a:prstClr val="black"/>
              </a:solidFill>
              <a:latin typeface="ＭＳ Ｐゴシック"/>
            </a:endParaRPr>
          </a:p>
        </p:txBody>
      </p:sp>
      <p:cxnSp>
        <p:nvCxnSpPr>
          <p:cNvPr id="40" name="直線矢印コネクタ 39"/>
          <p:cNvCxnSpPr>
            <a:stCxn id="53" idx="2"/>
          </p:cNvCxnSpPr>
          <p:nvPr/>
        </p:nvCxnSpPr>
        <p:spPr>
          <a:xfrm flipH="1">
            <a:off x="3347491" y="2637022"/>
            <a:ext cx="233396" cy="254891"/>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1" name="直線矢印コネクタ 40"/>
          <p:cNvCxnSpPr>
            <a:stCxn id="54" idx="2"/>
          </p:cNvCxnSpPr>
          <p:nvPr/>
        </p:nvCxnSpPr>
        <p:spPr>
          <a:xfrm flipH="1">
            <a:off x="2356768" y="2721020"/>
            <a:ext cx="19676" cy="58779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2" name="直線矢印コネクタ 41"/>
          <p:cNvCxnSpPr>
            <a:stCxn id="55" idx="2"/>
          </p:cNvCxnSpPr>
          <p:nvPr/>
        </p:nvCxnSpPr>
        <p:spPr>
          <a:xfrm>
            <a:off x="1145595" y="2767100"/>
            <a:ext cx="73202" cy="54171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53" name="角丸四角形 52"/>
          <p:cNvSpPr/>
          <p:nvPr/>
        </p:nvSpPr>
        <p:spPr>
          <a:xfrm>
            <a:off x="3004841" y="2024912"/>
            <a:ext cx="1152128"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2.0</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2.2</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4" name="角丸四角形 53"/>
          <p:cNvSpPr/>
          <p:nvPr/>
        </p:nvSpPr>
        <p:spPr>
          <a:xfrm>
            <a:off x="1791382" y="2108910"/>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3.0</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5" name="角丸四角形 54"/>
          <p:cNvSpPr/>
          <p:nvPr/>
        </p:nvSpPr>
        <p:spPr>
          <a:xfrm>
            <a:off x="560516" y="2154990"/>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3.2</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10" name="右中かっこ 9"/>
          <p:cNvSpPr/>
          <p:nvPr/>
        </p:nvSpPr>
        <p:spPr>
          <a:xfrm>
            <a:off x="3580916" y="2892130"/>
            <a:ext cx="144617" cy="1112934"/>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8" name="テキスト ボックス 57"/>
          <p:cNvSpPr txBox="1"/>
          <p:nvPr/>
        </p:nvSpPr>
        <p:spPr>
          <a:xfrm>
            <a:off x="4754983" y="3428010"/>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13</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59" name="右中かっこ 58"/>
          <p:cNvSpPr/>
          <p:nvPr/>
        </p:nvSpPr>
        <p:spPr>
          <a:xfrm>
            <a:off x="4656850" y="2325066"/>
            <a:ext cx="263547" cy="1679998"/>
          </a:xfrm>
          <a:prstGeom prst="rightBrace">
            <a:avLst>
              <a:gd name="adj1" fmla="val 8333"/>
              <a:gd name="adj2" fmla="val 8023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0" name="テキスト ボックス 59"/>
          <p:cNvSpPr txBox="1"/>
          <p:nvPr/>
        </p:nvSpPr>
        <p:spPr>
          <a:xfrm>
            <a:off x="2386213" y="3412000"/>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5.2</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61" name="右中かっこ 60"/>
          <p:cNvSpPr/>
          <p:nvPr/>
        </p:nvSpPr>
        <p:spPr>
          <a:xfrm>
            <a:off x="2504557" y="3298986"/>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4" name="テキスト ボックス 63"/>
          <p:cNvSpPr txBox="1"/>
          <p:nvPr/>
        </p:nvSpPr>
        <p:spPr>
          <a:xfrm>
            <a:off x="331689" y="6249707"/>
            <a:ext cx="9293763" cy="630942"/>
          </a:xfrm>
          <a:prstGeom prst="rect">
            <a:avLst/>
          </a:prstGeom>
          <a:noFill/>
        </p:spPr>
        <p:txBody>
          <a:bodyPr wrap="square" rtlCol="0">
            <a:spAutoFit/>
          </a:bodyPr>
          <a:lstStyle/>
          <a:p>
            <a:pPr marL="177800" indent="-177800" algn="just" fontAlgn="base">
              <a:lnSpc>
                <a:spcPts val="1400"/>
              </a:lnSpc>
              <a:spcAft>
                <a:spcPct val="0"/>
              </a:spcAft>
            </a:pPr>
            <a:r>
              <a:rPr lang="en-US" altLang="ja-JP" sz="1200" spc="-100" dirty="0" smtClean="0">
                <a:solidFill>
                  <a:prstClr val="black"/>
                </a:solidFill>
                <a:latin typeface="ＭＳ ゴシック" pitchFamily="49" charset="-128"/>
                <a:ea typeface="ＭＳ ゴシック" pitchFamily="49" charset="-128"/>
              </a:rPr>
              <a:t>※</a:t>
            </a:r>
            <a:r>
              <a:rPr lang="ja-JP" altLang="en-US" sz="1200" spc="-100" dirty="0" smtClean="0">
                <a:solidFill>
                  <a:prstClr val="black"/>
                </a:solidFill>
                <a:latin typeface="ＭＳ ゴシック" pitchFamily="49" charset="-128"/>
                <a:ea typeface="ＭＳ ゴシック" pitchFamily="49" charset="-128"/>
              </a:rPr>
              <a:t>　不動産については、一定</a:t>
            </a:r>
            <a:r>
              <a:rPr lang="ja-JP" altLang="en-US" sz="1200" spc="-100" dirty="0">
                <a:solidFill>
                  <a:prstClr val="black"/>
                </a:solidFill>
                <a:latin typeface="ＭＳ ゴシック" pitchFamily="49" charset="-128"/>
                <a:ea typeface="ＭＳ ゴシック" pitchFamily="49" charset="-128"/>
              </a:rPr>
              <a:t>の評価額超の居宅等の不動産を所有している場合には対象外とし、これを担保に補足給付相当額の貸付を行い、死後に回収する仕組みを検討</a:t>
            </a:r>
            <a:r>
              <a:rPr lang="ja-JP" altLang="en-US" sz="1200" spc="-100" dirty="0" smtClean="0">
                <a:solidFill>
                  <a:prstClr val="black"/>
                </a:solidFill>
                <a:latin typeface="ＭＳ ゴシック" pitchFamily="49" charset="-128"/>
                <a:ea typeface="ＭＳ ゴシック" pitchFamily="49" charset="-128"/>
              </a:rPr>
              <a:t>したが、貸付の対象者、</a:t>
            </a:r>
            <a:r>
              <a:rPr lang="ja-JP" altLang="en-US" sz="1200" spc="-100" dirty="0">
                <a:solidFill>
                  <a:prstClr val="black"/>
                </a:solidFill>
                <a:latin typeface="ＭＳ ゴシック" pitchFamily="49" charset="-128"/>
                <a:ea typeface="ＭＳ ゴシック" pitchFamily="49" charset="-128"/>
              </a:rPr>
              <a:t>資産</a:t>
            </a:r>
            <a:r>
              <a:rPr lang="ja-JP" altLang="en-US" sz="1200" spc="-100" dirty="0" smtClean="0">
                <a:solidFill>
                  <a:prstClr val="black"/>
                </a:solidFill>
                <a:latin typeface="ＭＳ ゴシック" pitchFamily="49" charset="-128"/>
                <a:ea typeface="ＭＳ ゴシック" pitchFamily="49" charset="-128"/>
              </a:rPr>
              <a:t>の評価等事業実施に向けた課題を更に整理し、委託先を確保できるようにすることが必要であり、引き続き検討。</a:t>
            </a:r>
            <a:endParaRPr lang="en-US" altLang="ja-JP" sz="1200" dirty="0">
              <a:solidFill>
                <a:prstClr val="black"/>
              </a:solidFill>
            </a:endParaRPr>
          </a:p>
        </p:txBody>
      </p:sp>
      <p:graphicFrame>
        <p:nvGraphicFramePr>
          <p:cNvPr id="65" name="表 64"/>
          <p:cNvGraphicFramePr>
            <a:graphicFrameLocks noGrp="1"/>
          </p:cNvGraphicFramePr>
          <p:nvPr>
            <p:extLst>
              <p:ext uri="{D42A27DB-BD31-4B8C-83A1-F6EECF244321}">
                <p14:modId xmlns:p14="http://schemas.microsoft.com/office/powerpoint/2010/main" val="1474808406"/>
              </p:ext>
            </p:extLst>
          </p:nvPr>
        </p:nvGraphicFramePr>
        <p:xfrm>
          <a:off x="5804347" y="2166929"/>
          <a:ext cx="3861916" cy="1828800"/>
        </p:xfrm>
        <a:graphic>
          <a:graphicData uri="http://schemas.openxmlformats.org/drawingml/2006/table">
            <a:tbl>
              <a:tblPr firstRow="1" bandRow="1">
                <a:tableStyleId>{5940675A-B579-460E-94D1-54222C63F5DA}</a:tableStyleId>
              </a:tblPr>
              <a:tblGrid>
                <a:gridCol w="700114"/>
                <a:gridCol w="3161802"/>
              </a:tblGrid>
              <a:tr h="355568">
                <a:tc>
                  <a:txBody>
                    <a:bodyPr/>
                    <a:lstStyle/>
                    <a:p>
                      <a:pPr algn="ctr"/>
                      <a:r>
                        <a:rPr kumimoji="1" lang="ja-JP" altLang="en-US" sz="1200" spc="-100" baseline="0" dirty="0" smtClean="0"/>
                        <a:t>第</a:t>
                      </a:r>
                      <a:r>
                        <a:rPr kumimoji="1" lang="en-US" altLang="ja-JP" sz="1200" spc="-100" baseline="0" dirty="0" smtClean="0"/>
                        <a:t>1</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smtClean="0"/>
                        <a:t>・生活保護受給者</a:t>
                      </a:r>
                    </a:p>
                    <a:p>
                      <a:r>
                        <a:rPr kumimoji="1" lang="ja-JP" altLang="en-US" sz="1200" spc="-100" baseline="0" dirty="0" smtClean="0"/>
                        <a:t>・市町村民税世帯非課税の老齢福祉年金受給者</a:t>
                      </a:r>
                      <a:endParaRPr kumimoji="1" lang="en-US" altLang="ja-JP" sz="1200" spc="-100" baseline="0" dirty="0" smtClean="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2</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課税年金収入額＋合計所得金額が</a:t>
                      </a:r>
                      <a:r>
                        <a:rPr kumimoji="1" lang="en-US" altLang="ja-JP" sz="1200" spc="-100" baseline="0" dirty="0" smtClean="0"/>
                        <a:t>80</a:t>
                      </a:r>
                      <a:r>
                        <a:rPr kumimoji="1" lang="ja-JP" altLang="en-US" sz="1200" spc="-100" baseline="0" dirty="0" smtClean="0"/>
                        <a:t>万円以下</a:t>
                      </a:r>
                      <a:endParaRPr kumimoji="1" lang="ja-JP" altLang="en-US" sz="1200" spc="-100" baseline="0" dirty="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3</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　利用者負担第２段階該当者以外</a:t>
                      </a:r>
                      <a:endParaRPr kumimoji="1" lang="ja-JP" altLang="en-US" sz="1200" spc="-100" baseline="0" dirty="0"/>
                    </a:p>
                  </a:txBody>
                  <a:tcPr anchor="ctr">
                    <a:solidFill>
                      <a:schemeClr val="bg1"/>
                    </a:solidFill>
                  </a:tcPr>
                </a:tc>
              </a:tr>
              <a:tr h="355568">
                <a:tc>
                  <a:txBody>
                    <a:bodyPr/>
                    <a:lstStyle/>
                    <a:p>
                      <a:pPr algn="ctr"/>
                      <a:r>
                        <a:rPr kumimoji="1" lang="ja-JP" altLang="en-US" sz="1200" spc="-100" baseline="0" dirty="0" smtClean="0"/>
                        <a:t>第</a:t>
                      </a:r>
                      <a:r>
                        <a:rPr kumimoji="1" lang="en-US" altLang="ja-JP" sz="1200" spc="-100" baseline="0" dirty="0" smtClean="0"/>
                        <a:t>4</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r>
                        <a:rPr kumimoji="1" lang="ja-JP" altLang="en-US" sz="1200" spc="-100" baseline="0" dirty="0" smtClean="0"/>
                        <a:t>・市町村民税本人非課税・世帯課税</a:t>
                      </a:r>
                      <a:endParaRPr kumimoji="1" lang="en-US" altLang="ja-JP" sz="1200" spc="-100" baseline="0" dirty="0" smtClean="0"/>
                    </a:p>
                    <a:p>
                      <a:r>
                        <a:rPr kumimoji="1" lang="ja-JP" altLang="en-US" sz="1200" spc="-100" baseline="0" dirty="0" smtClean="0"/>
                        <a:t>・市町村民税本人課税者</a:t>
                      </a:r>
                      <a:endParaRPr kumimoji="1" lang="ja-JP" altLang="en-US" sz="1200" spc="-100" baseline="0" dirty="0"/>
                    </a:p>
                  </a:txBody>
                  <a:tcPr anchor="ctr">
                    <a:solidFill>
                      <a:schemeClr val="bg1"/>
                    </a:solidFill>
                  </a:tcPr>
                </a:tc>
              </a:tr>
            </a:tbl>
          </a:graphicData>
        </a:graphic>
      </p:graphicFrame>
      <p:sp>
        <p:nvSpPr>
          <p:cNvPr id="69" name="テキスト ボックス 68"/>
          <p:cNvSpPr txBox="1"/>
          <p:nvPr/>
        </p:nvSpPr>
        <p:spPr>
          <a:xfrm>
            <a:off x="1350843" y="3428010"/>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4.9</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70" name="右中かっこ 69"/>
          <p:cNvSpPr/>
          <p:nvPr/>
        </p:nvSpPr>
        <p:spPr>
          <a:xfrm>
            <a:off x="1469226" y="3298986"/>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1" name="Rectangle 8"/>
          <p:cNvSpPr>
            <a:spLocks noChangeArrowheads="1"/>
          </p:cNvSpPr>
          <p:nvPr/>
        </p:nvSpPr>
        <p:spPr bwMode="auto">
          <a:xfrm>
            <a:off x="5106251" y="2385389"/>
            <a:ext cx="701610" cy="1043721"/>
          </a:xfrm>
          <a:prstGeom prst="rect">
            <a:avLst/>
          </a:prstGeom>
          <a:noFill/>
          <a:ln w="9525" algn="ctr">
            <a:noFill/>
            <a:miter lim="800000"/>
            <a:headEnd/>
            <a:tailEnd/>
          </a:ln>
        </p:spPr>
        <p:txBody>
          <a:bodyPr vert="eaVert" wrap="none" anchor="ctr"/>
          <a:lstStyle/>
          <a:p>
            <a:r>
              <a:rPr lang="ja-JP" altLang="en-US" sz="1050" dirty="0">
                <a:solidFill>
                  <a:prstClr val="black"/>
                </a:solidFill>
              </a:rPr>
              <a:t>負担軽減の</a:t>
            </a:r>
            <a:r>
              <a:rPr lang="ja-JP" altLang="en-US" sz="1050" dirty="0" smtClean="0">
                <a:solidFill>
                  <a:prstClr val="black"/>
                </a:solidFill>
              </a:rPr>
              <a:t>対象</a:t>
            </a:r>
            <a:endParaRPr lang="ja-JP" altLang="en-US" sz="1050" dirty="0">
              <a:solidFill>
                <a:prstClr val="black"/>
              </a:solidFill>
            </a:endParaRPr>
          </a:p>
        </p:txBody>
      </p:sp>
      <p:sp>
        <p:nvSpPr>
          <p:cNvPr id="72" name="AutoShape 7"/>
          <p:cNvSpPr>
            <a:spLocks/>
          </p:cNvSpPr>
          <p:nvPr/>
        </p:nvSpPr>
        <p:spPr bwMode="auto">
          <a:xfrm>
            <a:off x="5547535" y="2181231"/>
            <a:ext cx="216024" cy="1361683"/>
          </a:xfrm>
          <a:prstGeom prst="leftBrace">
            <a:avLst>
              <a:gd name="adj1" fmla="val 58333"/>
              <a:gd name="adj2" fmla="val 50000"/>
            </a:avLst>
          </a:prstGeom>
          <a:noFill/>
          <a:ln w="19050">
            <a:solidFill>
              <a:schemeClr val="tx1"/>
            </a:solidFill>
            <a:round/>
            <a:headEnd/>
            <a:tailEnd/>
          </a:ln>
        </p:spPr>
        <p:txBody>
          <a:bodyPr wrap="none" anchor="ctr"/>
          <a:lstStyle/>
          <a:p>
            <a:endParaRPr lang="ja-JP" altLang="en-US" sz="1100">
              <a:solidFill>
                <a:prstClr val="black"/>
              </a:solidFill>
            </a:endParaRPr>
          </a:p>
        </p:txBody>
      </p:sp>
      <p:sp>
        <p:nvSpPr>
          <p:cNvPr id="73" name="テキスト ボックス 72"/>
          <p:cNvSpPr txBox="1"/>
          <p:nvPr/>
        </p:nvSpPr>
        <p:spPr>
          <a:xfrm>
            <a:off x="201982" y="4246481"/>
            <a:ext cx="1645756" cy="307777"/>
          </a:xfrm>
          <a:prstGeom prst="rect">
            <a:avLst/>
          </a:prstGeom>
          <a:noFill/>
        </p:spPr>
        <p:txBody>
          <a:bodyPr wrap="square" rtlCol="0">
            <a:spAutoFit/>
          </a:bodyPr>
          <a:lstStyle/>
          <a:p>
            <a:r>
              <a:rPr lang="ja-JP" altLang="en-US" sz="1400" b="1" dirty="0" smtClean="0">
                <a:solidFill>
                  <a:prstClr val="black"/>
                </a:solidFill>
                <a:latin typeface="ＭＳ Ｐゴシック"/>
              </a:rPr>
              <a:t>＜見直し案＞</a:t>
            </a:r>
            <a:endParaRPr lang="ja-JP" altLang="en-US" sz="1400" b="1" dirty="0">
              <a:solidFill>
                <a:prstClr val="black"/>
              </a:solidFill>
              <a:latin typeface="ＭＳ Ｐゴシック"/>
            </a:endParaRPr>
          </a:p>
        </p:txBody>
      </p:sp>
      <p:sp>
        <p:nvSpPr>
          <p:cNvPr id="74" name="テキスト ボックス 73"/>
          <p:cNvSpPr txBox="1"/>
          <p:nvPr/>
        </p:nvSpPr>
        <p:spPr>
          <a:xfrm>
            <a:off x="3122497" y="1743538"/>
            <a:ext cx="1758203" cy="276999"/>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　ユニット型個室の例</a:t>
            </a:r>
            <a:endParaRPr lang="ja-JP" altLang="en-US" sz="1200" dirty="0">
              <a:solidFill>
                <a:prstClr val="black"/>
              </a:solidFill>
            </a:endParaRPr>
          </a:p>
        </p:txBody>
      </p:sp>
      <p:sp>
        <p:nvSpPr>
          <p:cNvPr id="44" name="角丸四角形 43"/>
          <p:cNvSpPr/>
          <p:nvPr/>
        </p:nvSpPr>
        <p:spPr>
          <a:xfrm>
            <a:off x="416499" y="5230374"/>
            <a:ext cx="2088000" cy="355848"/>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配偶者</a:t>
            </a:r>
            <a:r>
              <a:rPr lang="ja-JP" altLang="en-US" sz="1400" b="1" dirty="0" smtClean="0">
                <a:solidFill>
                  <a:prstClr val="black"/>
                </a:solidFill>
              </a:rPr>
              <a:t>の所得</a:t>
            </a:r>
            <a:endParaRPr lang="ja-JP" altLang="en-US" sz="1400" b="1" dirty="0">
              <a:solidFill>
                <a:prstClr val="black"/>
              </a:solidFill>
            </a:endParaRPr>
          </a:p>
        </p:txBody>
      </p:sp>
      <p:sp>
        <p:nvSpPr>
          <p:cNvPr id="45" name="右矢印 44"/>
          <p:cNvSpPr/>
          <p:nvPr/>
        </p:nvSpPr>
        <p:spPr>
          <a:xfrm>
            <a:off x="2576759" y="5232256"/>
            <a:ext cx="774971"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46" name="角丸四角形 45"/>
          <p:cNvSpPr/>
          <p:nvPr/>
        </p:nvSpPr>
        <p:spPr>
          <a:xfrm>
            <a:off x="3397812" y="5229200"/>
            <a:ext cx="6269427" cy="432048"/>
          </a:xfrm>
          <a:prstGeom prst="roundRect">
            <a:avLst>
              <a:gd name="adj" fmla="val 7272"/>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base">
              <a:lnSpc>
                <a:spcPts val="1400"/>
              </a:lnSpc>
              <a:spcBef>
                <a:spcPct val="0"/>
              </a:spcBef>
              <a:spcAft>
                <a:spcPct val="0"/>
              </a:spcAft>
            </a:pPr>
            <a:r>
              <a:rPr lang="ja-JP" altLang="en-US" sz="1300" spc="-100" dirty="0">
                <a:solidFill>
                  <a:prstClr val="black"/>
                </a:solidFill>
                <a:latin typeface="ＭＳ ゴシック" pitchFamily="49" charset="-128"/>
                <a:ea typeface="ＭＳ ゴシック" pitchFamily="49" charset="-128"/>
              </a:rPr>
              <a:t>施設入所に際して世帯分離が行われることが多いが、配偶者の所得は、世帯分離後も勘案することとし、</a:t>
            </a:r>
            <a:r>
              <a:rPr lang="ja-JP" altLang="en-US" sz="1300" u="sng" spc="-100" dirty="0">
                <a:solidFill>
                  <a:prstClr val="black"/>
                </a:solidFill>
                <a:latin typeface="ＭＳ ゴシック" pitchFamily="49" charset="-128"/>
                <a:ea typeface="ＭＳ ゴシック" pitchFamily="49" charset="-128"/>
              </a:rPr>
              <a:t>配偶者が課税されている場合は、補足給付の</a:t>
            </a:r>
            <a:r>
              <a:rPr lang="ja-JP" altLang="en-US" sz="1300" u="sng" spc="-100" dirty="0" smtClean="0">
                <a:solidFill>
                  <a:prstClr val="black"/>
                </a:solidFill>
                <a:latin typeface="ＭＳ ゴシック" pitchFamily="49" charset="-128"/>
                <a:ea typeface="ＭＳ ゴシック" pitchFamily="49" charset="-128"/>
              </a:rPr>
              <a:t>対象外</a:t>
            </a:r>
            <a:endParaRPr lang="en-US" altLang="ja-JP" sz="1300" dirty="0" smtClean="0">
              <a:solidFill>
                <a:prstClr val="black"/>
              </a:solidFill>
            </a:endParaRPr>
          </a:p>
        </p:txBody>
      </p:sp>
      <p:sp>
        <p:nvSpPr>
          <p:cNvPr id="2" name="正方形/長方形 1"/>
          <p:cNvSpPr/>
          <p:nvPr/>
        </p:nvSpPr>
        <p:spPr>
          <a:xfrm>
            <a:off x="5690436" y="4005069"/>
            <a:ext cx="4447187" cy="348813"/>
          </a:xfrm>
          <a:prstGeom prst="rect">
            <a:avLst/>
          </a:prstGeom>
        </p:spPr>
        <p:txBody>
          <a:bodyPr wrap="square">
            <a:spAutoFit/>
          </a:bodyPr>
          <a:lstStyle/>
          <a:p>
            <a:pPr marL="180975" indent="-180975" algn="just" fontAlgn="base">
              <a:lnSpc>
                <a:spcPts val="2000"/>
              </a:lnSpc>
              <a:spcBef>
                <a:spcPct val="0"/>
              </a:spcBef>
              <a:spcAft>
                <a:spcPct val="0"/>
              </a:spcAft>
            </a:pP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）認定者数</a:t>
            </a:r>
            <a:r>
              <a:rPr lang="ja-JP" altLang="en-US" sz="1200" dirty="0">
                <a:solidFill>
                  <a:prstClr val="black"/>
                </a:solidFill>
                <a:latin typeface="ＭＳ Ｐゴシック"/>
              </a:rPr>
              <a:t>：１０３万人、給付費：２８４４億円［平成２３年度］</a:t>
            </a:r>
            <a:endParaRPr lang="en-US" altLang="ja-JP" sz="1200" dirty="0">
              <a:solidFill>
                <a:prstClr val="black"/>
              </a:solidFill>
              <a:latin typeface="ＭＳ Ｐゴシック"/>
            </a:endParaRPr>
          </a:p>
        </p:txBody>
      </p:sp>
      <p:sp>
        <p:nvSpPr>
          <p:cNvPr id="47"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42</a:t>
            </a:r>
            <a:endParaRPr lang="ja-JP" altLang="en-US" sz="1800" b="1" dirty="0">
              <a:solidFill>
                <a:prstClr val="black"/>
              </a:solidFill>
              <a:latin typeface="+mn-ea"/>
            </a:endParaRPr>
          </a:p>
        </p:txBody>
      </p:sp>
    </p:spTree>
    <p:extLst>
      <p:ext uri="{BB962C8B-B14F-4D97-AF65-F5344CB8AC3E}">
        <p14:creationId xmlns:p14="http://schemas.microsoft.com/office/powerpoint/2010/main" val="2353439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74577" y="188641"/>
            <a:ext cx="7956884" cy="584775"/>
          </a:xfrm>
          <a:prstGeom prst="rect">
            <a:avLst/>
          </a:prstGeom>
        </p:spPr>
        <p:txBody>
          <a:bodyPr wrap="square">
            <a:spAutoFit/>
          </a:bodyPr>
          <a:lstStyle/>
          <a:p>
            <a:pPr algn="ctr"/>
            <a:r>
              <a:rPr lang="ja-JP" altLang="en-US" sz="3200" dirty="0" smtClean="0"/>
              <a:t>ご清聴ありがとうございました</a:t>
            </a:r>
            <a:endParaRPr lang="ja-JP" altLang="en-US" sz="3200" dirty="0"/>
          </a:p>
        </p:txBody>
      </p:sp>
      <p:sp>
        <p:nvSpPr>
          <p:cNvPr id="17" name="テキスト ボックス 16"/>
          <p:cNvSpPr txBox="1"/>
          <p:nvPr/>
        </p:nvSpPr>
        <p:spPr>
          <a:xfrm>
            <a:off x="3226193" y="6020643"/>
            <a:ext cx="779066" cy="369888"/>
          </a:xfrm>
          <a:prstGeom prst="rect">
            <a:avLst/>
          </a:prstGeom>
          <a:gradFill flip="none" rotWithShape="1">
            <a:gsLst>
              <a:gs pos="50000">
                <a:schemeClr val="accent6">
                  <a:lumMod val="75000"/>
                </a:schemeClr>
              </a:gs>
              <a:gs pos="50000">
                <a:srgbClr val="FFC000">
                  <a:shade val="67500"/>
                  <a:satMod val="115000"/>
                </a:srgbClr>
              </a:gs>
              <a:gs pos="100000">
                <a:srgbClr val="FFC000">
                  <a:shade val="100000"/>
                  <a:satMod val="115000"/>
                </a:srgbClr>
              </a:gs>
            </a:gsLst>
            <a:lin ang="16200000" scaled="1"/>
            <a:tileRect/>
          </a:gradFill>
          <a:ln>
            <a:solidFill>
              <a:schemeClr val="tx1"/>
            </a:solidFill>
          </a:ln>
        </p:spPr>
        <p:txBody>
          <a:bodyPr>
            <a:spAutoFit/>
          </a:bodyPr>
          <a:lstStyle/>
          <a:p>
            <a:pPr>
              <a:defRPr/>
            </a:pPr>
            <a:r>
              <a:rPr lang="ja-JP" altLang="en-US" dirty="0"/>
              <a:t>検索</a:t>
            </a:r>
          </a:p>
        </p:txBody>
      </p:sp>
      <p:grpSp>
        <p:nvGrpSpPr>
          <p:cNvPr id="18" name="グループ化 6"/>
          <p:cNvGrpSpPr>
            <a:grpSpLocks/>
          </p:cNvGrpSpPr>
          <p:nvPr/>
        </p:nvGrpSpPr>
        <p:grpSpPr bwMode="auto">
          <a:xfrm>
            <a:off x="572553" y="6019110"/>
            <a:ext cx="2559050" cy="371475"/>
            <a:chOff x="179512" y="5586019"/>
            <a:chExt cx="2361977" cy="338554"/>
          </a:xfrm>
        </p:grpSpPr>
        <p:sp>
          <p:nvSpPr>
            <p:cNvPr id="19" name="正方形/長方形 18"/>
            <p:cNvSpPr/>
            <p:nvPr/>
          </p:nvSpPr>
          <p:spPr>
            <a:xfrm>
              <a:off x="250943" y="5586019"/>
              <a:ext cx="2290546" cy="33855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3"/>
            <p:cNvSpPr txBox="1">
              <a:spLocks noChangeArrowheads="1"/>
            </p:cNvSpPr>
            <p:nvPr/>
          </p:nvSpPr>
          <p:spPr bwMode="auto">
            <a:xfrm>
              <a:off x="179512" y="5610726"/>
              <a:ext cx="2289969" cy="28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1400" b="1"/>
                <a:t>地域包括ケアシステム</a:t>
              </a:r>
            </a:p>
          </p:txBody>
        </p:sp>
      </p:grpSp>
      <p:sp>
        <p:nvSpPr>
          <p:cNvPr id="21" name="下矢印 20"/>
          <p:cNvSpPr/>
          <p:nvPr/>
        </p:nvSpPr>
        <p:spPr>
          <a:xfrm rot="8274623">
            <a:off x="3871132" y="6146056"/>
            <a:ext cx="270008" cy="487362"/>
          </a:xfrm>
          <a:prstGeom prst="downArrow">
            <a:avLst>
              <a:gd name="adj1" fmla="val 55743"/>
              <a:gd name="adj2" fmla="val 15261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テキスト ボックス 11"/>
          <p:cNvSpPr txBox="1">
            <a:spLocks noChangeArrowheads="1"/>
          </p:cNvSpPr>
          <p:nvPr/>
        </p:nvSpPr>
        <p:spPr bwMode="auto">
          <a:xfrm>
            <a:off x="4282144" y="6252472"/>
            <a:ext cx="87365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1200"/>
              <a:t>クリック</a:t>
            </a:r>
          </a:p>
        </p:txBody>
      </p:sp>
      <p:cxnSp>
        <p:nvCxnSpPr>
          <p:cNvPr id="23" name="直線コネクタ 22"/>
          <p:cNvCxnSpPr/>
          <p:nvPr/>
        </p:nvCxnSpPr>
        <p:spPr>
          <a:xfrm flipV="1">
            <a:off x="4395680" y="6155581"/>
            <a:ext cx="436827" cy="13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395680" y="6465197"/>
            <a:ext cx="436827" cy="117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72553" y="5574556"/>
            <a:ext cx="3432704" cy="461962"/>
          </a:xfrm>
          <a:prstGeom prst="rect">
            <a:avLst/>
          </a:prstGeom>
          <a:noFill/>
        </p:spPr>
        <p:txBody>
          <a:bodyPr>
            <a:spAutoFit/>
          </a:bodyPr>
          <a:lstStyle/>
          <a:p>
            <a:pPr>
              <a:defRPr/>
            </a:pPr>
            <a:r>
              <a:rPr lang="ja-JP" altLang="en-US" sz="1200" dirty="0">
                <a:latin typeface="+mn-ea"/>
                <a:ea typeface="+mn-ea"/>
              </a:rPr>
              <a:t>厚生労働省</a:t>
            </a:r>
            <a:r>
              <a:rPr lang="en-US" altLang="ja-JP" sz="1200" dirty="0">
                <a:latin typeface="+mn-ea"/>
                <a:ea typeface="+mn-ea"/>
              </a:rPr>
              <a:t>HP</a:t>
            </a:r>
            <a:r>
              <a:rPr lang="ja-JP" altLang="en-US" sz="1200" dirty="0">
                <a:latin typeface="+mn-ea"/>
                <a:ea typeface="+mn-ea"/>
              </a:rPr>
              <a:t>「地域包括ケアシステム」</a:t>
            </a:r>
            <a:endParaRPr lang="en-US" altLang="ja-JP" sz="1200" dirty="0">
              <a:latin typeface="+mn-ea"/>
              <a:ea typeface="+mn-ea"/>
            </a:endParaRPr>
          </a:p>
          <a:p>
            <a:pPr>
              <a:defRPr/>
            </a:pPr>
            <a:r>
              <a:rPr lang="ja-JP" altLang="en-US" sz="1200" dirty="0">
                <a:latin typeface="+mn-ea"/>
                <a:ea typeface="+mn-ea"/>
              </a:rPr>
              <a:t>もぜひご覧ください</a:t>
            </a:r>
          </a:p>
        </p:txBody>
      </p:sp>
      <p:sp>
        <p:nvSpPr>
          <p:cNvPr id="26" name="正方形/長方形 19"/>
          <p:cNvSpPr>
            <a:spLocks noChangeArrowheads="1"/>
          </p:cNvSpPr>
          <p:nvPr/>
        </p:nvSpPr>
        <p:spPr bwMode="auto">
          <a:xfrm>
            <a:off x="613847" y="6463556"/>
            <a:ext cx="3369074"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a:t>「地域包括ケアシステム」で検索してください。</a:t>
            </a:r>
          </a:p>
        </p:txBody>
      </p:sp>
      <p:pic>
        <p:nvPicPr>
          <p:cNvPr id="256002" name="Picture 2" descr="介護サービス情報公表システム">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328" y="5841509"/>
            <a:ext cx="2897850" cy="68580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5808164" y="5517286"/>
            <a:ext cx="3432704" cy="276999"/>
          </a:xfrm>
          <a:prstGeom prst="rect">
            <a:avLst/>
          </a:prstGeom>
          <a:noFill/>
        </p:spPr>
        <p:txBody>
          <a:bodyPr>
            <a:spAutoFit/>
          </a:bodyPr>
          <a:lstStyle/>
          <a:p>
            <a:pPr>
              <a:defRPr/>
            </a:pPr>
            <a:r>
              <a:rPr lang="ja-JP" altLang="en-US" sz="1200" dirty="0" smtClean="0">
                <a:latin typeface="+mn-ea"/>
                <a:ea typeface="+mn-ea"/>
              </a:rPr>
              <a:t>介護事業所を検索するなら</a:t>
            </a:r>
            <a:endParaRPr lang="ja-JP" altLang="en-US" sz="1200" dirty="0">
              <a:latin typeface="+mn-ea"/>
              <a:ea typeface="+mn-ea"/>
            </a:endParaRPr>
          </a:p>
        </p:txBody>
      </p:sp>
      <p:pic>
        <p:nvPicPr>
          <p:cNvPr id="27" name="図 3"/>
          <p:cNvPicPr>
            <a:picLocks noChangeAspect="1" noChangeArrowheads="1"/>
          </p:cNvPicPr>
          <p:nvPr/>
        </p:nvPicPr>
        <p:blipFill>
          <a:blip r:embed="rId4">
            <a:extLst>
              <a:ext uri="{28A0092B-C50C-407E-A947-70E740481C1C}">
                <a14:useLocalDpi xmlns:a14="http://schemas.microsoft.com/office/drawing/2010/main" val="0"/>
              </a:ext>
            </a:extLst>
          </a:blip>
          <a:srcRect b="1599"/>
          <a:stretch>
            <a:fillRect/>
          </a:stretch>
        </p:blipFill>
        <p:spPr bwMode="auto">
          <a:xfrm>
            <a:off x="2488121" y="980728"/>
            <a:ext cx="488316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614230" y="4787860"/>
            <a:ext cx="5083142" cy="369332"/>
          </a:xfrm>
          <a:prstGeom prst="rect">
            <a:avLst/>
          </a:prstGeom>
          <a:noFill/>
        </p:spPr>
        <p:txBody>
          <a:bodyPr wrap="square" rtlCol="0">
            <a:spAutoFit/>
          </a:bodyPr>
          <a:lstStyle/>
          <a:p>
            <a:pPr algn="ctr"/>
            <a:r>
              <a:rPr kumimoji="1" lang="ja-JP" altLang="en-US" dirty="0" smtClean="0"/>
              <a:t>咲かそう、地域包括ケアの花！</a:t>
            </a:r>
            <a:endParaRPr kumimoji="1" lang="ja-JP" altLang="en-US" dirty="0"/>
          </a:p>
        </p:txBody>
      </p:sp>
      <p:sp>
        <p:nvSpPr>
          <p:cNvPr id="29" name="テキスト ボックス 11"/>
          <p:cNvSpPr txBox="1">
            <a:spLocks noChangeArrowheads="1"/>
          </p:cNvSpPr>
          <p:nvPr/>
        </p:nvSpPr>
        <p:spPr bwMode="auto">
          <a:xfrm>
            <a:off x="5499061" y="4494312"/>
            <a:ext cx="30423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ja-JP" altLang="en-US" sz="900" dirty="0" smtClean="0"/>
              <a:t>出典：平成</a:t>
            </a:r>
            <a:r>
              <a:rPr lang="ja-JP" altLang="en-US" sz="900" dirty="0"/>
              <a:t>２５</a:t>
            </a:r>
            <a:r>
              <a:rPr lang="ja-JP" altLang="en-US" sz="900" dirty="0" smtClean="0"/>
              <a:t>年３月　地域包括ケア研究会報告書より</a:t>
            </a:r>
            <a:endParaRPr lang="ja-JP" altLang="en-US" sz="900" dirty="0"/>
          </a:p>
        </p:txBody>
      </p:sp>
    </p:spTree>
    <p:extLst>
      <p:ext uri="{BB962C8B-B14F-4D97-AF65-F5344CB8AC3E}">
        <p14:creationId xmlns:p14="http://schemas.microsoft.com/office/powerpoint/2010/main" val="144255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0722" y="1340043"/>
            <a:ext cx="9059070" cy="11430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ja-JP" altLang="en-US" sz="3600" dirty="0" smtClean="0"/>
              <a:t>協議体とコーディネーターに係る考え方について</a:t>
            </a:r>
            <a:endParaRPr kumimoji="1" lang="ja-JP" altLang="en-US" sz="3600" dirty="0"/>
          </a:p>
        </p:txBody>
      </p:sp>
      <p:sp>
        <p:nvSpPr>
          <p:cNvPr id="3" name="正方形/長方形 2"/>
          <p:cNvSpPr/>
          <p:nvPr/>
        </p:nvSpPr>
        <p:spPr bwMode="gray">
          <a:xfrm>
            <a:off x="480722" y="2977308"/>
            <a:ext cx="9059070"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から抜粋　～</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8506693" y="55417"/>
            <a:ext cx="1338828" cy="369332"/>
          </a:xfrm>
          <a:prstGeom prst="rect">
            <a:avLst/>
          </a:prstGeom>
          <a:noFill/>
        </p:spPr>
        <p:txBody>
          <a:bodyPr wrap="none" rtlCol="0">
            <a:spAutoFit/>
          </a:bodyPr>
          <a:lstStyle/>
          <a:p>
            <a:r>
              <a:rPr kumimoji="1" lang="en-US" altLang="ja-JP" dirty="0" smtClean="0"/>
              <a:t>【</a:t>
            </a:r>
            <a:r>
              <a:rPr kumimoji="1" lang="ja-JP" altLang="en-US" dirty="0" smtClean="0"/>
              <a:t>参考資料</a:t>
            </a:r>
            <a:r>
              <a:rPr kumimoji="1" lang="en-US" altLang="ja-JP" dirty="0" smtClean="0"/>
              <a:t>】</a:t>
            </a:r>
            <a:endParaRPr kumimoji="1" lang="ja-JP" altLang="en-US" dirty="0"/>
          </a:p>
        </p:txBody>
      </p:sp>
    </p:spTree>
    <p:extLst>
      <p:ext uri="{BB962C8B-B14F-4D97-AF65-F5344CB8AC3E}">
        <p14:creationId xmlns:p14="http://schemas.microsoft.com/office/powerpoint/2010/main" val="182687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a:graphicFrameLocks/>
          </p:cNvGraphicFramePr>
          <p:nvPr/>
        </p:nvGraphicFramePr>
        <p:xfrm>
          <a:off x="0" y="0"/>
          <a:ext cx="9906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10243" name="テキスト ボックス 4"/>
          <p:cNvSpPr txBox="1">
            <a:spLocks noChangeArrowheads="1"/>
          </p:cNvSpPr>
          <p:nvPr/>
        </p:nvSpPr>
        <p:spPr bwMode="auto">
          <a:xfrm>
            <a:off x="1092073" y="6143625"/>
            <a:ext cx="4005394" cy="369888"/>
          </a:xfrm>
          <a:prstGeom prst="rect">
            <a:avLst/>
          </a:prstGeom>
          <a:noFill/>
          <a:ln w="9525">
            <a:noFill/>
            <a:miter lim="800000"/>
            <a:headEnd/>
            <a:tailEnd/>
          </a:ln>
        </p:spPr>
        <p:txBody>
          <a:bodyPr lIns="91427" tIns="45714" rIns="91427" bIns="45714">
            <a:spAutoFit/>
          </a:bodyPr>
          <a:lstStyle/>
          <a:p>
            <a:r>
              <a:rPr lang="en-US" altLang="ja-JP">
                <a:latin typeface="Calibri" pitchFamily="34" charset="0"/>
              </a:rPr>
              <a:t>【</a:t>
            </a:r>
            <a:r>
              <a:rPr lang="ja-JP" altLang="en-US">
                <a:latin typeface="Calibri" pitchFamily="34" charset="0"/>
              </a:rPr>
              <a:t>出典</a:t>
            </a:r>
            <a:r>
              <a:rPr lang="en-US" altLang="ja-JP">
                <a:latin typeface="Calibri" pitchFamily="34" charset="0"/>
              </a:rPr>
              <a:t>】</a:t>
            </a:r>
            <a:r>
              <a:rPr lang="ja-JP" altLang="en-US">
                <a:latin typeface="Calibri" pitchFamily="34" charset="0"/>
              </a:rPr>
              <a:t>介護保険事業状況報告</a:t>
            </a:r>
          </a:p>
        </p:txBody>
      </p:sp>
      <p:sp>
        <p:nvSpPr>
          <p:cNvPr id="10244" name="テキスト ボックス 4"/>
          <p:cNvSpPr txBox="1">
            <a:spLocks noChangeArrowheads="1"/>
          </p:cNvSpPr>
          <p:nvPr/>
        </p:nvSpPr>
        <p:spPr bwMode="auto">
          <a:xfrm>
            <a:off x="2768760" y="764704"/>
            <a:ext cx="6786754" cy="523208"/>
          </a:xfrm>
          <a:prstGeom prst="rect">
            <a:avLst/>
          </a:prstGeom>
          <a:noFill/>
          <a:ln w="9525">
            <a:noFill/>
            <a:miter lim="800000"/>
            <a:headEnd/>
            <a:tailEnd/>
          </a:ln>
        </p:spPr>
        <p:txBody>
          <a:bodyPr wrap="square" lIns="91427" tIns="45714" rIns="91427" bIns="45714">
            <a:spAutoFit/>
          </a:bodyPr>
          <a:lstStyle/>
          <a:p>
            <a:r>
              <a:rPr lang="ja-JP" altLang="en-US" sz="1400" dirty="0">
                <a:solidFill>
                  <a:srgbClr val="FF0000"/>
                </a:solidFill>
                <a:latin typeface="Calibri" pitchFamily="34" charset="0"/>
              </a:rPr>
              <a:t>年齢階層別に認定率をみると、８０歳以上から認定率約３割と急上昇</a:t>
            </a:r>
            <a:r>
              <a:rPr lang="ja-JP" altLang="en-US" sz="1400" dirty="0" smtClean="0">
                <a:solidFill>
                  <a:srgbClr val="FF0000"/>
                </a:solidFill>
                <a:latin typeface="Calibri" pitchFamily="34" charset="0"/>
              </a:rPr>
              <a:t>する</a:t>
            </a:r>
            <a:endParaRPr lang="en-US" altLang="ja-JP" sz="1400" dirty="0" smtClean="0">
              <a:solidFill>
                <a:srgbClr val="FF0000"/>
              </a:solidFill>
              <a:latin typeface="Calibri" pitchFamily="34" charset="0"/>
            </a:endParaRPr>
          </a:p>
          <a:p>
            <a:r>
              <a:rPr lang="ja-JP" altLang="en-US" sz="1400" dirty="0" smtClean="0">
                <a:solidFill>
                  <a:srgbClr val="FF0000"/>
                </a:solidFill>
                <a:latin typeface="Calibri" pitchFamily="34" charset="0"/>
              </a:rPr>
              <a:t>一方、団塊の世代が</a:t>
            </a:r>
            <a:r>
              <a:rPr lang="en-US" altLang="ja-JP" sz="1400" dirty="0" smtClean="0">
                <a:solidFill>
                  <a:srgbClr val="FF0000"/>
                </a:solidFill>
                <a:latin typeface="Calibri" pitchFamily="34" charset="0"/>
              </a:rPr>
              <a:t>75</a:t>
            </a:r>
            <a:r>
              <a:rPr lang="ja-JP" altLang="en-US" sz="1400" dirty="0" smtClean="0">
                <a:solidFill>
                  <a:srgbClr val="FF0000"/>
                </a:solidFill>
                <a:latin typeface="Calibri" pitchFamily="34" charset="0"/>
              </a:rPr>
              <a:t>歳を迎える</a:t>
            </a:r>
            <a:r>
              <a:rPr lang="en-US" altLang="ja-JP" sz="1400" dirty="0" smtClean="0">
                <a:solidFill>
                  <a:srgbClr val="FF0000"/>
                </a:solidFill>
                <a:latin typeface="Calibri" pitchFamily="34" charset="0"/>
              </a:rPr>
              <a:t>2025</a:t>
            </a:r>
            <a:r>
              <a:rPr lang="ja-JP" altLang="en-US" sz="1400" dirty="0" smtClean="0">
                <a:solidFill>
                  <a:srgbClr val="FF0000"/>
                </a:solidFill>
                <a:latin typeface="Calibri" pitchFamily="34" charset="0"/>
              </a:rPr>
              <a:t>年には、元気なシニア層も増加</a:t>
            </a:r>
            <a:endParaRPr lang="en-US" altLang="ja-JP" sz="1400" dirty="0">
              <a:solidFill>
                <a:srgbClr val="FF0000"/>
              </a:solidFill>
              <a:latin typeface="Calibri" pitchFamily="34" charset="0"/>
            </a:endParaRPr>
          </a:p>
        </p:txBody>
      </p:sp>
      <p:sp>
        <p:nvSpPr>
          <p:cNvPr id="2" name="テキスト ボックス 1"/>
          <p:cNvSpPr txBox="1"/>
          <p:nvPr/>
        </p:nvSpPr>
        <p:spPr>
          <a:xfrm>
            <a:off x="876202" y="2276872"/>
            <a:ext cx="461665" cy="1656184"/>
          </a:xfrm>
          <a:prstGeom prst="rect">
            <a:avLst/>
          </a:prstGeom>
          <a:noFill/>
        </p:spPr>
        <p:txBody>
          <a:bodyPr vert="eaVert" wrap="square" rtlCol="0">
            <a:spAutoFit/>
          </a:bodyPr>
          <a:lstStyle/>
          <a:p>
            <a:r>
              <a:rPr kumimoji="1" lang="ja-JP" altLang="en-US" dirty="0" smtClean="0"/>
              <a:t>団塊の世代層</a:t>
            </a:r>
            <a:endParaRPr kumimoji="1" lang="ja-JP" altLang="en-US" dirty="0"/>
          </a:p>
        </p:txBody>
      </p:sp>
      <p:sp>
        <p:nvSpPr>
          <p:cNvPr id="8"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3</a:t>
            </a:r>
            <a:endParaRPr lang="ja-JP" altLang="en-US" sz="1800" b="1" dirty="0">
              <a:solidFill>
                <a:prstClr val="black"/>
              </a:solidFill>
              <a:latin typeface="+mn-ea"/>
            </a:endParaRPr>
          </a:p>
        </p:txBody>
      </p:sp>
    </p:spTree>
    <p:extLst>
      <p:ext uri="{BB962C8B-B14F-4D97-AF65-F5344CB8AC3E}">
        <p14:creationId xmlns:p14="http://schemas.microsoft.com/office/powerpoint/2010/main" val="1874223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5040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問１　生活支援コーディネーター（地域支え合い推進員）（以下「コーディネーター」という。）及び協議体の設置は必須なのか。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484784"/>
            <a:ext cx="9653713" cy="5112568"/>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総合事業の円滑な実施に向けて、地域の受け皿を確保する観点から、ボランティアの養成や住民主体の通いの場の設置等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生活支援</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が重要であり、そのため、地域の資源開発や関係者のネットワークの構築等を行うコーディネーター、定期的な情報の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・連携強化の場と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設置する協議体の役割は大きく、できるだけ速やかに取組みを始めていただきたいと考えている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ガイドライン案</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コーディネーター及び協議体の設置・運営のフロー（例）」において、例示として、まずは生活支援サービスの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係る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を立ち上げ、その後各地域（日常生活圏域等）に協議体を設置し、コーディネーターを選出していくという流れを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お示しして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いるが、まず早期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を設置し、その後、具体的な活動の中からコーディネーターを選出していただくことが典型的な例となる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と考え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、お示ししたものである。</a:t>
            </a: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な取組みについては、市町村が地域の実情に応じて実施していただくことが必要であるが、生活支援の基盤整備に向けて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開始することが有効であることから、そうした取組を支援するために、国としても平成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年度から協議体及び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の設置・運営に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係る</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財源</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措置（地域支援事業の任意事業において５億円を計上）をしたところである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全国介護保険担当課長会議資料②の</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P225</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「介護保険条例参考例（案）に関する</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」で「生活支援体制整備事業（</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整備事</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」という。）は、何を行うと実施していることとなるか。」という問の回答において、「市町村において、当該年度に、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日常生活圏域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はその立ち上げのための準備委員会等を立ち上げて、生活支援のニーズの把握やサービスの開発の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資する検討</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を行っている場合には、当初</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しも生活支援コーディネーターを配置していなくとも、整備事業を実施しているものとして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差し支えない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。」としているが、これは、日常</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生活圏域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設置された協議体の活動が一定期間経過した後に協議体の中から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コーディネーターが</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選出される場合を念頭に、「当初は必ずしも生活</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を配置していなくとも、整備事業を実施しているものとして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差し支えない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。」としているものである。なお、例えば、小規模な自治体</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ついては、地域の実情に応じて、</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や中間支援組織等の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をコーディネーターとして位置づけることもあり得ると考えている。</a:t>
            </a:r>
          </a:p>
          <a:p>
            <a:pPr marL="180000" indent="-457200">
              <a:buFont typeface="Arial" pitchFamily="34" charset="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0"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43</a:t>
            </a:r>
            <a:endParaRPr lang="ja-JP" altLang="en-US" sz="1800" b="1" dirty="0">
              <a:solidFill>
                <a:prstClr val="black"/>
              </a:solidFill>
              <a:latin typeface="+mn-ea"/>
            </a:endParaRPr>
          </a:p>
        </p:txBody>
      </p:sp>
    </p:spTree>
    <p:extLst>
      <p:ext uri="{BB962C8B-B14F-4D97-AF65-F5344CB8AC3E}">
        <p14:creationId xmlns:p14="http://schemas.microsoft.com/office/powerpoint/2010/main" val="16696812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1008112"/>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問２　ガイドラインに記載されているコーディネーターの資格要件については、「市民活動への理解があり、多様な理念をもつ地域のサービス提供主体と連絡調整できる立場の者」や「コーディネーターが属する組織の活動の枠組みを超えた視点、地域の公益的活動の視点、公平中立な視点を有する」等とされているが、具体的にはどのような職種や立場の者を想定しているのか。また、常勤・非常勤、臨時職員やボランティアなどについて具体的な想定がある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988840"/>
            <a:ext cx="9653713" cy="3538503"/>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　コーディネーターについては、ガイドライン案では</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「職種や配置場所については、一律には限定せず、地域の実情に応じて多様な主体が活用できる仕組みとする予定であるが、市町村や地域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包括支援センターと連携しながら活動することが重要」</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「地域における助け合いや生活支援サービスの提供実績のある者、または中間支援を行う団体等であって、地域でコーディネート機能を適切に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担うことができる者」</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「国や都道府県が実施する研修を修了した者が望ましい」</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などとしつつ、あわせて好事例などもお示ししているところ。</a:t>
            </a:r>
          </a:p>
          <a:p>
            <a:pPr marL="0" indent="0">
              <a:buFont typeface="Arial" pitchFamily="34" charset="0"/>
              <a:buNone/>
            </a:pPr>
            <a:endPar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　このようにコーディネーターは、常勤・非常勤、臨時職員やボランティアなどの雇用形態等については問わず、職種、配置場所、勤務形態等に</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いては、地域の実情に応じて、さまざまな可能性があると考えており、その役割であるボランティア等の生活支援の担い手の養成、住民主体の通い</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の場の設置等サービスの開発等を効果的に実施できるようにするといった観点から検討して、選出していただくことが重要である。</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市町村において、</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例えば、協議体とも連携し、市町村が考える生活支援の在り方、目指す地域づくりに最も適した者で、協議体の活動で中核となりうる人物を 　</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選出するなど、適切に判断されたい。　</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292824" y="1441"/>
            <a:ext cx="1787857" cy="89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Meiryo UI" panose="020B0604030504040204" pitchFamily="50" charset="-128"/>
                <a:ea typeface="Meiryo UI" panose="020B0604030504040204" pitchFamily="50" charset="-128"/>
                <a:cs typeface="Meiryo UI" panose="020B0604030504040204" pitchFamily="50" charset="-128"/>
              </a:rPr>
              <a:t>図</a:t>
            </a:r>
            <a:r>
              <a:rPr lang="en-US" altLang="ja-JP" sz="4800" dirty="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4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43015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72008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問３　コーディネーターは、生活困窮者対策の相談支援員、主任相談支援員や、社会福祉協議会のコミュニティソーシャルワーカー（地域福祉コーディネーター）のような他職種と兼務することは差し支えないか。また、兼務が可能であった場合、それぞれの職種について、別々の財源を充当することは可能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700808"/>
            <a:ext cx="9653713" cy="2016224"/>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生活支援の担い手の養成、サービスの開発等を行うコーディネーターについては、生活困窮者対策の相談支援員、主任相談</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支援員</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福祉協</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議会のコミュニティソーシャルワーカー（地域福祉コーディネーター）</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等とも</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連携し、地域のネットワークを活かして、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いただきたい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いるが、経験や実績のある人材の確保・活用の観点や小規模な自治体など自治体の状況に応じた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推進の観点から、必要に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応じて</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職種と兼務することも可能である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両者を兼務した場合に、その人件費にそれぞれの補助金・負担金を財源として充当することは差し支えないが、それぞれの補助</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目的に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そった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が求められることとなるため、業務量等により按分し、区分経理を行えるようにすることが必要だと考える。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
          <p:cNvSpPr txBox="1">
            <a:spLocks/>
          </p:cNvSpPr>
          <p:nvPr/>
        </p:nvSpPr>
        <p:spPr>
          <a:xfrm>
            <a:off x="135824" y="4005064"/>
            <a:ext cx="9653713" cy="3600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問４　コーディネーターの活動評価や選任年数（更新期間）はあるか。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1"/>
          <p:cNvSpPr txBox="1">
            <a:spLocks/>
          </p:cNvSpPr>
          <p:nvPr/>
        </p:nvSpPr>
        <p:spPr>
          <a:xfrm>
            <a:off x="135824" y="4437112"/>
            <a:ext cx="9653713" cy="2088232"/>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コーディネーターの活動については、生活支援の担い手の養成、サービスの開発等を行うといった役割が果たされているかという視点</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を基本</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配</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置</a:t>
            </a:r>
            <a:r>
              <a:rPr lang="ja-JP" altLang="en-US" sz="13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いる圏域毎に市町村において適正に評価し、その取組を改善していくことが必要である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には、コーディネーターについては、協議体と連携しながら取組を推進することが基本であり、例えば、市町村も関与しつつ、</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協議体におい</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あらかじめコーディネーターの活動の目標等を定めておき、一定期間経過後その達成状況等について協議体で議論した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、市町村が評価</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といった手法が考えられる。</a:t>
            </a:r>
          </a:p>
          <a:p>
            <a:pPr marL="0" indent="0">
              <a:buFont typeface="Arial" pitchFamily="34" charse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選任年数（更新期間）については、評価等を踏まえつつ、協議体等と連携しながら市町村において適切に判断されたい。</a:t>
            </a:r>
          </a:p>
        </p:txBody>
      </p:sp>
      <p:sp>
        <p:nvSpPr>
          <p:cNvPr id="12"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45</a:t>
            </a:r>
            <a:endParaRPr lang="ja-JP" altLang="en-US" sz="1800" b="1" dirty="0">
              <a:solidFill>
                <a:prstClr val="black"/>
              </a:solidFill>
              <a:latin typeface="+mn-ea"/>
            </a:endParaRPr>
          </a:p>
        </p:txBody>
      </p:sp>
    </p:spTree>
    <p:extLst>
      <p:ext uri="{BB962C8B-B14F-4D97-AF65-F5344CB8AC3E}">
        <p14:creationId xmlns:p14="http://schemas.microsoft.com/office/powerpoint/2010/main" val="11160084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72008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問３　コーディネーターは、生活困窮者対策の相談支援員、主任相談支援員や、社会福祉協議会のコミュニティソーシャルワーカー（地域福祉コーディネーター）のような他職種と兼務することは差し支えないか。また、兼務が可能であった場合、それぞれの職種について、別々の財源を充当することは可能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796343"/>
            <a:ext cx="9653713" cy="2393519"/>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生活支援の担い手の養成、サービスの開発等を行うコーディネーターについては、生活困窮者対策の相談支援員、主任相談</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支援員</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会福祉協</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議会のコミュニティソーシャルワーカー（地域福祉コーディネーター）</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等とも</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連携し、地域のネットワークを活かして、</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取り組んでいた</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だきたい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と考えて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いるが、経験や実績のある人材の確保・活用の観点や小規模な自治体など自治体の状況に応じた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推進の観点から</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必</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要</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応じて他</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職種と兼務することも可能</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両者を兼務した場合に、その人件費にそれぞれの補助金・負担金を財源として充当することは差し支えないが、それぞれの補助</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目的に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そった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が求められることとなるため、業務量等により按分し、区分経理を行えるようにすることが必要だと考える。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292824" y="1441"/>
            <a:ext cx="1787857" cy="89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Meiryo UI" panose="020B0604030504040204" pitchFamily="50" charset="-128"/>
                <a:ea typeface="Meiryo UI" panose="020B0604030504040204" pitchFamily="50" charset="-128"/>
                <a:cs typeface="Meiryo UI" panose="020B0604030504040204" pitchFamily="50" charset="-128"/>
              </a:rPr>
              <a:t>図７</a:t>
            </a:r>
            <a:endParaRPr kumimoji="1" lang="ja-JP" altLang="en-US" sz="4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82605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537943"/>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問５　総合事業では既存事業や他施策を積極的に活用すべきとのことだが、例えば、コーディネーターについて、地域支援事業以外の補助金や一般財源を用いて取組を推進した場合に、介護保険法による「生活支援体制整備事業」を実施</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したこと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となるのか。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523384"/>
            <a:ext cx="9653713" cy="122413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元となる財源にかかわらず、生活支援体制整備事業に係る取り組みを推進した場合には、当該事業を実施したこととなる。このため</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、市町村内</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実施されている既存の取組を有効に活用しつつ、生活支援の体制整備を推進していただきたいと考えている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、コーディネーターの配置等については、包括的支援事業に係る財源を用意しており、市町村においては、これまでの取組と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合わせて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を活用した取組も推進されたい。</a:t>
            </a:r>
          </a:p>
        </p:txBody>
      </p:sp>
      <p:sp>
        <p:nvSpPr>
          <p:cNvPr id="10" name="コンテンツ プレースホルダー 1"/>
          <p:cNvSpPr txBox="1">
            <a:spLocks/>
          </p:cNvSpPr>
          <p:nvPr/>
        </p:nvSpPr>
        <p:spPr>
          <a:xfrm>
            <a:off x="135824" y="2905184"/>
            <a:ext cx="9653713" cy="5040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問６　地域包括支援センターに、コーディネーターを配置する場合は、現在の地域包括支援センターの職員のほかに配置する必要があるのか。業務に支障が無い場合は兼務しても差し支えないか。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1"/>
          <p:cNvSpPr txBox="1">
            <a:spLocks/>
          </p:cNvSpPr>
          <p:nvPr/>
        </p:nvSpPr>
        <p:spPr>
          <a:xfrm>
            <a:off x="135824" y="3494895"/>
            <a:ext cx="9653713" cy="3192507"/>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コーディネーターについては、ガイドライン案では</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「職種や配置場所については、一律には限定せず、地域の実情に応じて多様な主体が活用できる仕組みとする予定であるが、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包括</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支援センターと連携しながら活動することが重要」</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「地域における助け合いや生活支援サービスの提供実績のある者、または中間支援を行う団体等であって、地域で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コーディネート機能</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を適切</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担う</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ことができる者」</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としているところ。</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既存</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の職員が兼務をすることを否定するものではないが、地域包括支援センターの職員の業務量等の現状を踏まえれば、基本的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には地域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材</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をコーディネーターとして新たに配置することを想定している。</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なお、新たに配置するコーディネーターの職種や配置場所については、地域の実情に応じて柔軟に設定していただければよいと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考えている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支援の担い手の養成、サービスの開発等を行うコーディネ</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ターの役割を効果的に果たすことができる職種や配置場所を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が中心と</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、例えば、協議体とも連携しつつ、幅広く検討していただきたいと考えている。</a:t>
            </a:r>
          </a:p>
        </p:txBody>
      </p:sp>
      <p:sp>
        <p:nvSpPr>
          <p:cNvPr id="12"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46</a:t>
            </a:r>
            <a:endParaRPr lang="ja-JP" altLang="en-US" sz="1800" b="1" dirty="0">
              <a:solidFill>
                <a:prstClr val="black"/>
              </a:solidFill>
              <a:latin typeface="+mn-ea"/>
            </a:endParaRPr>
          </a:p>
        </p:txBody>
      </p:sp>
    </p:spTree>
    <p:extLst>
      <p:ext uri="{BB962C8B-B14F-4D97-AF65-F5344CB8AC3E}">
        <p14:creationId xmlns:p14="http://schemas.microsoft.com/office/powerpoint/2010/main" val="1547637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
          <p:cNvSpPr txBox="1">
            <a:spLocks/>
          </p:cNvSpPr>
          <p:nvPr/>
        </p:nvSpPr>
        <p:spPr>
          <a:xfrm>
            <a:off x="135824" y="926224"/>
            <a:ext cx="9653713" cy="5040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問６　地域包括支援センターに、コーディネーターを配置する場合は、現在の地域包括支援センターの職員のほかに配置する必要があるのか。業務に支障が無い場合は兼務しても差し支えないか。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1"/>
          <p:cNvSpPr txBox="1">
            <a:spLocks/>
          </p:cNvSpPr>
          <p:nvPr/>
        </p:nvSpPr>
        <p:spPr>
          <a:xfrm>
            <a:off x="135824" y="1502287"/>
            <a:ext cx="9653713" cy="3192507"/>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コーディネーターについては、ガイドライン案では</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「職種や配置場所については、一律には限定せず、地域の実情に応じて多様な主体が活用できる仕組みとする予定であるが、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包括</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支援センターと連携しながら活動することが重要」</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「地域における助け合いや生活支援サービスの提供実績のある者、または中間支援を行う団体等であって、地域で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コーディネート機能</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を適切</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担う</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ことができる者」</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としているところ。</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既存</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の職員が兼務をすることを否定するものではないが、地域包括支援センターの職員の業務量等の現状を踏まえれば、基本的</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には地域</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の人材</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をコーディネーターとして新たに配置することを想定している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なお、新たに配置するコーディネーターの職種や配置場所については、地域の実情に応じて柔軟に設定していただければよいと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考えている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支援の担い手の養成、サービスの開発等を行うコーディネ</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ターの役割を効果的に果たすことができる職種や配置場所を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が中心と</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、例えば、協議体とも連携しつつ、幅広く検討していただきたいと考えている。</a:t>
            </a:r>
          </a:p>
        </p:txBody>
      </p:sp>
      <p:sp>
        <p:nvSpPr>
          <p:cNvPr id="13" name="コンテンツ プレースホルダー 1"/>
          <p:cNvSpPr txBox="1">
            <a:spLocks/>
          </p:cNvSpPr>
          <p:nvPr/>
        </p:nvSpPr>
        <p:spPr>
          <a:xfrm>
            <a:off x="126162" y="4825696"/>
            <a:ext cx="9653713" cy="432048"/>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問７　コーディネーターを、市町村の職員が兼務して実施することは可能か。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1"/>
          <p:cNvSpPr txBox="1">
            <a:spLocks/>
          </p:cNvSpPr>
          <p:nvPr/>
        </p:nvSpPr>
        <p:spPr>
          <a:xfrm>
            <a:off x="128464" y="5329752"/>
            <a:ext cx="9653713" cy="86409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前問の回答で記載したとおり、</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基本的には地域の人材をコーディネーターとして新たに配置することを想定しており、既存の市町村</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の職員が</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兼務を</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することは想定していない。</a:t>
            </a:r>
          </a:p>
        </p:txBody>
      </p:sp>
      <p:sp>
        <p:nvSpPr>
          <p:cNvPr id="2" name="正方形/長方形 1"/>
          <p:cNvSpPr/>
          <p:nvPr/>
        </p:nvSpPr>
        <p:spPr>
          <a:xfrm>
            <a:off x="-2292824" y="1441"/>
            <a:ext cx="1787857" cy="89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Meiryo UI" panose="020B0604030504040204" pitchFamily="50" charset="-128"/>
                <a:ea typeface="Meiryo UI" panose="020B0604030504040204" pitchFamily="50" charset="-128"/>
                <a:cs typeface="Meiryo UI" panose="020B0604030504040204" pitchFamily="50" charset="-128"/>
              </a:rPr>
              <a:t>図５</a:t>
            </a:r>
            <a:endParaRPr kumimoji="1" lang="ja-JP" altLang="en-US" sz="4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54617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432048"/>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問７　コーディネーターを、市町村の職員が兼務して実施することは可能か。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412776"/>
            <a:ext cx="9653713" cy="86409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前問の回答で記載したとおり、基本的には地域の人材をコーディネーターとして新たに配置することを想定しており、既存の市町村</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の職員</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兼務</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することは想定していない。</a:t>
            </a:r>
          </a:p>
        </p:txBody>
      </p:sp>
      <p:sp>
        <p:nvSpPr>
          <p:cNvPr id="10" name="コンテンツ プレースホルダー 1"/>
          <p:cNvSpPr txBox="1">
            <a:spLocks/>
          </p:cNvSpPr>
          <p:nvPr/>
        </p:nvSpPr>
        <p:spPr>
          <a:xfrm>
            <a:off x="135824" y="2428424"/>
            <a:ext cx="9653713" cy="5040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問８　コーディネーターの育成は、どのようなスケジュール、規模で行われるのか。また、コーディネーターの設置以前には、生活支援・介護予防サービスの体制を整備できないということか。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1"/>
          <p:cNvSpPr txBox="1">
            <a:spLocks/>
          </p:cNvSpPr>
          <p:nvPr/>
        </p:nvSpPr>
        <p:spPr>
          <a:xfrm>
            <a:off x="135824" y="3018135"/>
            <a:ext cx="9653713" cy="3573733"/>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コーディネーターの育成については、</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から実施する国の中央研修にて養成した指導者が講師となり、平成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おいてコーディネーター養成研修を実施いただくことを想定しており、平成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年度までに全国の日常生活圏域において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が配置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るよう</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育成することを目指している。</a:t>
            </a:r>
          </a:p>
          <a:p>
            <a:pPr marL="0" indent="0">
              <a:buFont typeface="Arial" pitchFamily="34" charse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具体的な取組みの進め方については、市町村が地域の実情に応じて検討していただくことが必要であるが、ガイドライン案</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の「コーディネーター及</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び</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協議体の設置・運営のフロー（例）」において、例示として、まずは生活支援サービスの充実に係る研究会を立ち上げ、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その後</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各地域（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日常</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生活圏域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等）に協議体を設置し、コーディネーターを選出していくという流れでお示しするなど、典型的にはまず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に協議体を設置し、その後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な活動の中からコーディネーターを選出していただくことになると考えており、コーディネーターを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配置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する前の段階からボランティアの養成や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サロ</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の整備などの資源開発を進めることは可能であると考えている。</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なお、都道府県が実施するコーディネーター養成研修より前にコーディネーターを配置することも可能としている。</a:t>
            </a: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年度は、コーディネーターの配置や協議体の設置等について、できる限り早期に取り組んでいただきたいという趣旨から、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地域支援事業</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任意事業において財源措置（５億円を計上）をしている。</a:t>
            </a:r>
          </a:p>
        </p:txBody>
      </p:sp>
      <p:sp>
        <p:nvSpPr>
          <p:cNvPr id="12"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47</a:t>
            </a:r>
            <a:endParaRPr lang="ja-JP" altLang="en-US" sz="1800" b="1" dirty="0">
              <a:solidFill>
                <a:prstClr val="black"/>
              </a:solidFill>
              <a:latin typeface="+mn-ea"/>
            </a:endParaRPr>
          </a:p>
        </p:txBody>
      </p:sp>
    </p:spTree>
    <p:extLst>
      <p:ext uri="{BB962C8B-B14F-4D97-AF65-F5344CB8AC3E}">
        <p14:creationId xmlns:p14="http://schemas.microsoft.com/office/powerpoint/2010/main" val="40764469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576064"/>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問９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年度以降、国レベルでコーディネーターの指導者養成研修を実施する予定はあるか。また、都道府県が実施するコーディネーターの養成研修に係る経費について、国の財源措置を予定しているのか。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556792"/>
            <a:ext cx="9653713" cy="1008112"/>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年度と同様に、平成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年度以降も国でコーディネーターの指導者養成研修を実施することを検討しており、平成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年度分</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の費用に</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概算要求を行ったところである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都道府県が実施するコーディネーター養成研修に係る経費については、現在、国からの財源措置を検討中である。</a:t>
            </a:r>
          </a:p>
        </p:txBody>
      </p:sp>
      <p:sp>
        <p:nvSpPr>
          <p:cNvPr id="10" name="コンテンツ プレースホルダー 1"/>
          <p:cNvSpPr txBox="1">
            <a:spLocks/>
          </p:cNvSpPr>
          <p:nvPr/>
        </p:nvSpPr>
        <p:spPr>
          <a:xfrm>
            <a:off x="135824" y="2664208"/>
            <a:ext cx="9653713" cy="50405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問１０　コーディネーター制度（生活支援体制整備事業）を軌道にのせ、資源開発等を円滑に進めるためには、どのように取り組んでいけば良いか。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1"/>
          <p:cNvSpPr txBox="1">
            <a:spLocks/>
          </p:cNvSpPr>
          <p:nvPr/>
        </p:nvSpPr>
        <p:spPr>
          <a:xfrm>
            <a:off x="135824" y="3253920"/>
            <a:ext cx="9653713" cy="329700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資源開発等を円滑に進めるためには、市町村が全体方針を定める中、コーディネーターが協議体と連携しつつネットワークを構築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を進めることが必要である。</a:t>
            </a:r>
          </a:p>
          <a:p>
            <a:pPr marL="0" indent="0">
              <a:buFont typeface="Arial" pitchFamily="34" charse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具体的な進め方については、市町村が地域の実情に応じ検討することが必要であるが、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ガイドライン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市町村の役割として「地域の高齢者支援のニーズと地域資源の状況を把握した上で、それらの見える化</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や問題提起</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縁組</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織</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等多様な主体への協力依頼などの働きかけ、目指す地域の姿・方針の決定、共有、意識の統一を行う」と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ガイドライン案</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コーディネーター及び協議体の設置・運営のフロー（例）」で、例示として、まずは生活支援サービスの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充実に係る研究会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上げ、その後各地域（日常生活圏域等）に協議体を設置し、コーディネーターを選出していくという流れで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お示しするなど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、典型的にはまず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に協議体を設置し、その後、具体的な活動の中からコーディネーターを選出することが考えられる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踏まえて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取り組んでいただくことが資源開発の推進につながるものであると考えている。</a:t>
            </a: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なお</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、生活支援体制整備事業については、体制構築までに一定の時間を要すると思われることなどを踏まえ、できるだけ早急に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着手</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ただきた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48</a:t>
            </a:r>
            <a:endParaRPr lang="ja-JP" altLang="en-US" sz="1800" b="1" dirty="0">
              <a:solidFill>
                <a:prstClr val="black"/>
              </a:solidFill>
              <a:latin typeface="+mn-ea"/>
            </a:endParaRPr>
          </a:p>
        </p:txBody>
      </p:sp>
    </p:spTree>
    <p:extLst>
      <p:ext uri="{BB962C8B-B14F-4D97-AF65-F5344CB8AC3E}">
        <p14:creationId xmlns:p14="http://schemas.microsoft.com/office/powerpoint/2010/main" val="8703603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387817"/>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問１１　地域ケア会議と協議体との連携についての記載があるが、どのような関係なのか。構成メンバーは共通するものではないか。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379368"/>
            <a:ext cx="9653713" cy="3528392"/>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地域ケア会議については、多職種による個別事例の検討を通じ、高齢者の自立に資するケアプランにつなげていくとともに、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個別事例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の検討</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積み重ねる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ことで、地域課題を発見し、新たな資源開発などにつなげていくもの。</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ように地域ケア会議については、地域資源の把握・開発という側面で協議体の取組をサポートするものであることから、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ガイドライン案でお示し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いるとおり、「生活支援・介護予防サービスの充実を図っていく上で、コーディネーターや協議体の仕組みと連携しながら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に活用を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図って</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ことが望ましい」と考えており、例えば、地域ケア会議にコーディネーターが参加するなど地域の実情に応じた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した取組を進めていただきたい</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いる。（なお、ガイドライン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おいて地域ケア会議によるサービス開発の事例も紹介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0" indent="0">
              <a:buFont typeface="Arial" pitchFamily="34" charse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地域ケア会議は、個別事例の検討を通じて医療関係職種などを含めた多職種協働によるケアマネジメント支援を行うことが基本</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は、多様なサービス提供主体間の情報共有及び連携・協働による資源開発等を推進することとしている。このよう</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に性格</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等は異なるが、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の構成メンバーは、地域ケア会議のうち、地域包括支援ネットワークを支える職種・機関の代表者レベル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が集まり</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、地域づくり・資源開発、</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の形成の観点から議論する市町村レベルの会議と一般的には一部重複することも想定されるので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、小規模な自治体では両者を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連続</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時間で開催する等により効率的な運営を図っていただければと考えている。</a:t>
            </a:r>
          </a:p>
        </p:txBody>
      </p:sp>
      <p:sp>
        <p:nvSpPr>
          <p:cNvPr id="10"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49</a:t>
            </a:r>
            <a:endParaRPr lang="ja-JP" altLang="en-US" sz="1800" b="1" dirty="0">
              <a:solidFill>
                <a:prstClr val="black"/>
              </a:solidFill>
              <a:latin typeface="+mn-ea"/>
            </a:endParaRPr>
          </a:p>
        </p:txBody>
      </p:sp>
    </p:spTree>
    <p:extLst>
      <p:ext uri="{BB962C8B-B14F-4D97-AF65-F5344CB8AC3E}">
        <p14:creationId xmlns:p14="http://schemas.microsoft.com/office/powerpoint/2010/main" val="2260928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387817"/>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問１１　地域ケア会議と協議体との連携についての記載があるが、どのような関係なのか。構成メンバーは共通するものではないか。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379368"/>
            <a:ext cx="9653713" cy="3528392"/>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地域ケア会議については、多職種による個別事例の検討を通じ、高齢者の自立に資するケアプランにつなげていくとともに、</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個別事例</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討を積み重ねる</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ことで、地域課題を発見し、新たな資源開発などにつなげていくもの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ように</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地域ケア会議については、</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地域資源の把握・開発という側面で協議体の取組をサポートするものであることから、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ガイドライン案でお示し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いるとおり、</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「生活支援・介護予防サービスの充実を図っていく上で、コーディネーターや協議体の仕組みと連携しながら</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、積極的</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に活用</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図っていく</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ことが望ましい」と考えており、例えば、地域ケア会議にコーディネーターが参加するなど地域の実情に応じた</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した取組を</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進めて</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いただきたいと考えて</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（なお、ガイドライン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おいて地域ケア会議によるサービス開発の事例も紹介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0" indent="0">
              <a:buFont typeface="Arial" pitchFamily="34" charse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地域ケア会議は、個別事例の検討を通じて医療関係職種などを含めた多職種協働によるケアマネジメント支援を行うことが基本</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は、多様なサービス提供主体間の情報共有及び連携・協働による資源開発等を推進することとしている。このよう</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に性格</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等は異なるが、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議体</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の構成メンバーは、地域ケア会議のうち、地域包括支援ネットワークを支える職種・機関の代表者レベル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が集まり</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、地域づくり・資源開発、</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の形成の観点から議論する市町村レベルの会議と一般的には一部重複することも想定されるので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、小規模な自治体では両者を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連続</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時間で開催する等により効率的な運営を図っていただければと考えている。</a:t>
            </a:r>
          </a:p>
        </p:txBody>
      </p:sp>
    </p:spTree>
    <p:extLst>
      <p:ext uri="{BB962C8B-B14F-4D97-AF65-F5344CB8AC3E}">
        <p14:creationId xmlns:p14="http://schemas.microsoft.com/office/powerpoint/2010/main" val="125452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1751518874"/>
              </p:ext>
            </p:extLst>
          </p:nvPr>
        </p:nvGraphicFramePr>
        <p:xfrm>
          <a:off x="4808984" y="1711440"/>
          <a:ext cx="5025008" cy="4750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1855336590"/>
              </p:ext>
            </p:extLst>
          </p:nvPr>
        </p:nvGraphicFramePr>
        <p:xfrm>
          <a:off x="12848" y="1630953"/>
          <a:ext cx="4953000" cy="4972432"/>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6" y="144016"/>
            <a:ext cx="502500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⑤要介護率が高くなる</a:t>
            </a:r>
            <a:r>
              <a:rPr lang="en-US" altLang="ja-JP" sz="1600" spc="300" dirty="0" smtClean="0">
                <a:solidFill>
                  <a:prstClr val="black"/>
                </a:solidFill>
                <a:latin typeface="HGP創英角ｺﾞｼｯｸUB" pitchFamily="50" charset="-128"/>
                <a:ea typeface="HGP創英角ｺﾞｼｯｸUB" pitchFamily="50" charset="-128"/>
              </a:rPr>
              <a:t>75</a:t>
            </a:r>
            <a:r>
              <a:rPr lang="ja-JP" altLang="en-US" sz="1600" spc="300" dirty="0" smtClean="0">
                <a:solidFill>
                  <a:prstClr val="black"/>
                </a:solidFill>
                <a:latin typeface="HGP創英角ｺﾞｼｯｸUB" pitchFamily="50" charset="-128"/>
                <a:ea typeface="HGP創英角ｺﾞｼｯｸUB" pitchFamily="50" charset="-128"/>
              </a:rPr>
              <a:t>歳以上の人口の推移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8" name="正方形/長方形 7"/>
          <p:cNvSpPr/>
          <p:nvPr/>
        </p:nvSpPr>
        <p:spPr>
          <a:xfrm>
            <a:off x="4880906" y="144016"/>
            <a:ext cx="505044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⑥介護保険料を負担する</a:t>
            </a:r>
            <a:r>
              <a:rPr lang="en-US" altLang="ja-JP" sz="1600" spc="300" dirty="0" smtClean="0">
                <a:solidFill>
                  <a:prstClr val="black"/>
                </a:solidFill>
                <a:latin typeface="HGP創英角ｺﾞｼｯｸUB" pitchFamily="50" charset="-128"/>
                <a:ea typeface="HGP創英角ｺﾞｼｯｸUB" pitchFamily="50" charset="-128"/>
              </a:rPr>
              <a:t>40</a:t>
            </a:r>
            <a:r>
              <a:rPr lang="ja-JP" altLang="en-US" sz="1600" spc="300" dirty="0" smtClean="0">
                <a:solidFill>
                  <a:prstClr val="black"/>
                </a:solidFill>
                <a:latin typeface="HGP創英角ｺﾞｼｯｸUB" pitchFamily="50" charset="-128"/>
                <a:ea typeface="HGP創英角ｺﾞｼｯｸUB" pitchFamily="50" charset="-128"/>
              </a:rPr>
              <a:t>歳以上人口の推移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9" name="テキスト ボックス 8"/>
          <p:cNvSpPr txBox="1"/>
          <p:nvPr/>
        </p:nvSpPr>
        <p:spPr>
          <a:xfrm>
            <a:off x="164402" y="599122"/>
            <a:ext cx="4716524" cy="1031051"/>
          </a:xfrm>
          <a:prstGeom prst="rect">
            <a:avLst/>
          </a:prstGeom>
          <a:noFill/>
          <a:ln>
            <a:solidFill>
              <a:schemeClr val="tx1"/>
            </a:solidFill>
          </a:ln>
        </p:spPr>
        <p:txBody>
          <a:bodyPr wrap="square" rtlCol="0">
            <a:spAutoFit/>
          </a:bodyPr>
          <a:lstStyle/>
          <a:p>
            <a:pPr marL="177800" indent="-177800" algn="just" defTabSz="912813"/>
            <a:r>
              <a:rPr lang="ja-JP" altLang="en-US" sz="1400" dirty="0" smtClean="0">
                <a:solidFill>
                  <a:prstClr val="black"/>
                </a:solidFill>
                <a:latin typeface="Arial" charset="0"/>
              </a:rPr>
              <a:t>○</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年以降、急速に増加してきたが、</a:t>
            </a:r>
            <a:r>
              <a:rPr lang="en-US" altLang="ja-JP" sz="1400" dirty="0" smtClean="0">
                <a:solidFill>
                  <a:prstClr val="black"/>
                </a:solidFill>
                <a:latin typeface="Arial" charset="0"/>
              </a:rPr>
              <a:t>2025</a:t>
            </a:r>
            <a:r>
              <a:rPr lang="ja-JP" altLang="en-US" sz="1400" dirty="0" smtClean="0">
                <a:solidFill>
                  <a:prstClr val="black"/>
                </a:solidFill>
                <a:latin typeface="Arial" charset="0"/>
              </a:rPr>
              <a:t>年までの</a:t>
            </a:r>
            <a:r>
              <a:rPr lang="en-US" altLang="ja-JP" sz="1400" dirty="0" smtClean="0">
                <a:solidFill>
                  <a:prstClr val="black"/>
                </a:solidFill>
                <a:latin typeface="Arial" charset="0"/>
              </a:rPr>
              <a:t>10</a:t>
            </a:r>
            <a:r>
              <a:rPr lang="ja-JP" altLang="en-US" sz="1400" dirty="0" smtClean="0">
                <a:solidFill>
                  <a:prstClr val="black"/>
                </a:solidFill>
                <a:latin typeface="Arial" charset="0"/>
              </a:rPr>
              <a:t>年間も、急速に増加。</a:t>
            </a:r>
            <a:endParaRPr lang="en-US" altLang="ja-JP" sz="1400" dirty="0" smtClean="0">
              <a:solidFill>
                <a:prstClr val="black"/>
              </a:solidFill>
              <a:latin typeface="Arial" charset="0"/>
            </a:endParaRPr>
          </a:p>
          <a:p>
            <a:pPr marL="177800" indent="-177800" defTabSz="912813">
              <a:spcBef>
                <a:spcPts val="600"/>
              </a:spcBef>
            </a:pPr>
            <a:r>
              <a:rPr lang="ja-JP" altLang="en-US" sz="1400" dirty="0" smtClean="0">
                <a:solidFill>
                  <a:prstClr val="black"/>
                </a:solidFill>
                <a:latin typeface="Arial" charset="0"/>
              </a:rPr>
              <a:t>〇</a:t>
            </a:r>
            <a:r>
              <a:rPr lang="en-US" altLang="ja-JP" sz="1400" dirty="0" smtClean="0">
                <a:solidFill>
                  <a:prstClr val="black"/>
                </a:solidFill>
                <a:latin typeface="Arial" charset="0"/>
              </a:rPr>
              <a:t>2030</a:t>
            </a:r>
            <a:r>
              <a:rPr lang="ja-JP" altLang="en-US" sz="1400" dirty="0" smtClean="0">
                <a:solidFill>
                  <a:prstClr val="black"/>
                </a:solidFill>
                <a:latin typeface="Arial" charset="0"/>
              </a:rPr>
              <a:t>年頃から</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歳以上人口は急速には伸びなくなるが、一方、</a:t>
            </a:r>
            <a:r>
              <a:rPr lang="en-US" altLang="ja-JP" sz="1400" dirty="0" smtClean="0">
                <a:solidFill>
                  <a:prstClr val="black"/>
                </a:solidFill>
                <a:latin typeface="Arial" charset="0"/>
              </a:rPr>
              <a:t>85</a:t>
            </a:r>
            <a:r>
              <a:rPr lang="ja-JP" altLang="en-US" sz="1400" dirty="0" smtClean="0">
                <a:solidFill>
                  <a:prstClr val="black"/>
                </a:solidFill>
                <a:latin typeface="Arial" charset="0"/>
              </a:rPr>
              <a:t>歳以上人口は</a:t>
            </a:r>
            <a:r>
              <a:rPr lang="ja-JP" altLang="en-US" sz="1400" dirty="0">
                <a:solidFill>
                  <a:prstClr val="black"/>
                </a:solidFill>
                <a:latin typeface="Arial" charset="0"/>
              </a:rPr>
              <a:t>その後の</a:t>
            </a:r>
            <a:r>
              <a:rPr lang="en-US" altLang="ja-JP" sz="1400" dirty="0">
                <a:solidFill>
                  <a:prstClr val="black"/>
                </a:solidFill>
                <a:latin typeface="Arial" charset="0"/>
              </a:rPr>
              <a:t>10</a:t>
            </a:r>
            <a:r>
              <a:rPr lang="ja-JP" altLang="en-US" sz="1400" dirty="0" smtClean="0">
                <a:solidFill>
                  <a:prstClr val="black"/>
                </a:solidFill>
                <a:latin typeface="Arial" charset="0"/>
              </a:rPr>
              <a:t>年程度は増加が続く。</a:t>
            </a:r>
            <a:endParaRPr lang="ja-JP" altLang="en-US" sz="1400" dirty="0">
              <a:solidFill>
                <a:prstClr val="black"/>
              </a:solidFill>
              <a:latin typeface="Arial" charset="0"/>
            </a:endParaRPr>
          </a:p>
        </p:txBody>
      </p:sp>
      <p:sp>
        <p:nvSpPr>
          <p:cNvPr id="10" name="テキスト ボックス 9"/>
          <p:cNvSpPr txBox="1"/>
          <p:nvPr/>
        </p:nvSpPr>
        <p:spPr>
          <a:xfrm>
            <a:off x="5119833" y="620688"/>
            <a:ext cx="4572594" cy="523220"/>
          </a:xfrm>
          <a:prstGeom prst="rect">
            <a:avLst/>
          </a:prstGeom>
          <a:noFill/>
          <a:ln>
            <a:solidFill>
              <a:schemeClr val="tx1"/>
            </a:solidFill>
          </a:ln>
        </p:spPr>
        <p:txBody>
          <a:bodyPr wrap="square" rtlCol="0">
            <a:spAutoFit/>
          </a:bodyPr>
          <a:lstStyle/>
          <a:p>
            <a:pPr marL="177800" indent="-177800" defTabSz="912813"/>
            <a:r>
              <a:rPr lang="ja-JP" altLang="en-US" sz="1400" dirty="0" smtClean="0">
                <a:solidFill>
                  <a:prstClr val="black"/>
                </a:solidFill>
                <a:latin typeface="Arial" charset="0"/>
              </a:rPr>
              <a:t>○保険料負担者である</a:t>
            </a:r>
            <a:r>
              <a:rPr lang="en-US" altLang="ja-JP" sz="1400" dirty="0" smtClean="0">
                <a:solidFill>
                  <a:prstClr val="black"/>
                </a:solidFill>
                <a:latin typeface="Arial" charset="0"/>
              </a:rPr>
              <a:t>40</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年以降、増加</a:t>
            </a:r>
            <a:r>
              <a:rPr lang="ja-JP" altLang="en-US" sz="1400" dirty="0">
                <a:solidFill>
                  <a:prstClr val="black"/>
                </a:solidFill>
                <a:latin typeface="Arial" charset="0"/>
              </a:rPr>
              <a:t>してきたが</a:t>
            </a:r>
            <a:r>
              <a:rPr lang="ja-JP" altLang="en-US" sz="1400" dirty="0" smtClean="0">
                <a:solidFill>
                  <a:prstClr val="black"/>
                </a:solidFill>
                <a:latin typeface="Arial" charset="0"/>
              </a:rPr>
              <a:t>、</a:t>
            </a:r>
            <a:r>
              <a:rPr lang="en-US" altLang="ja-JP" sz="1400" dirty="0" smtClean="0">
                <a:solidFill>
                  <a:prstClr val="black"/>
                </a:solidFill>
                <a:latin typeface="Arial" charset="0"/>
              </a:rPr>
              <a:t>2025</a:t>
            </a:r>
            <a:r>
              <a:rPr lang="ja-JP" altLang="en-US" sz="1400" dirty="0" smtClean="0">
                <a:solidFill>
                  <a:prstClr val="black"/>
                </a:solidFill>
                <a:latin typeface="Arial" charset="0"/>
              </a:rPr>
              <a:t>年以降は減少する。</a:t>
            </a:r>
            <a:endParaRPr lang="ja-JP" altLang="en-US" sz="1400" dirty="0">
              <a:solidFill>
                <a:prstClr val="black"/>
              </a:solidFill>
              <a:latin typeface="Arial" charset="0"/>
            </a:endParaRPr>
          </a:p>
        </p:txBody>
      </p:sp>
      <p:sp>
        <p:nvSpPr>
          <p:cNvPr id="11" name="正方形/長方形 10"/>
          <p:cNvSpPr/>
          <p:nvPr/>
        </p:nvSpPr>
        <p:spPr>
          <a:xfrm>
            <a:off x="6389980" y="1999474"/>
            <a:ext cx="971979" cy="3616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4333" y="2502640"/>
            <a:ext cx="971979"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17290" y="439622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4" name="正方形/長方形 13"/>
          <p:cNvSpPr/>
          <p:nvPr/>
        </p:nvSpPr>
        <p:spPr>
          <a:xfrm>
            <a:off x="3008802" y="3124192"/>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15" name="正方形/長方形 14"/>
          <p:cNvSpPr/>
          <p:nvPr/>
        </p:nvSpPr>
        <p:spPr>
          <a:xfrm>
            <a:off x="7541830" y="4384120"/>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40</a:t>
            </a:r>
            <a:r>
              <a:rPr lang="ja-JP" altLang="en-US" sz="1200" dirty="0" smtClean="0">
                <a:solidFill>
                  <a:prstClr val="black"/>
                </a:solidFill>
              </a:rPr>
              <a:t>～</a:t>
            </a:r>
            <a:r>
              <a:rPr lang="en-US" altLang="ja-JP" sz="1200" dirty="0" smtClean="0">
                <a:solidFill>
                  <a:prstClr val="black"/>
                </a:solidFill>
              </a:rPr>
              <a:t>64</a:t>
            </a:r>
            <a:r>
              <a:rPr lang="ja-JP" altLang="en-US" sz="1200" dirty="0" smtClean="0">
                <a:solidFill>
                  <a:prstClr val="black"/>
                </a:solidFill>
              </a:rPr>
              <a:t>歳</a:t>
            </a:r>
            <a:endParaRPr lang="ja-JP" altLang="en-US" sz="1200" dirty="0">
              <a:solidFill>
                <a:prstClr val="black"/>
              </a:solidFill>
            </a:endParaRPr>
          </a:p>
        </p:txBody>
      </p:sp>
      <p:sp>
        <p:nvSpPr>
          <p:cNvPr id="16" name="正方形/長方形 15"/>
          <p:cNvSpPr/>
          <p:nvPr/>
        </p:nvSpPr>
        <p:spPr>
          <a:xfrm>
            <a:off x="7555873" y="3715317"/>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65</a:t>
            </a:r>
            <a:r>
              <a:rPr lang="ja-JP" altLang="en-US" sz="1200" dirty="0" smtClean="0">
                <a:solidFill>
                  <a:prstClr val="black"/>
                </a:solidFill>
              </a:rPr>
              <a:t>～</a:t>
            </a:r>
            <a:r>
              <a:rPr lang="en-US" altLang="ja-JP" sz="1200" dirty="0" smtClean="0">
                <a:solidFill>
                  <a:prstClr val="black"/>
                </a:solidFill>
              </a:rPr>
              <a:t>74</a:t>
            </a:r>
            <a:r>
              <a:rPr lang="ja-JP" altLang="en-US" sz="1200" dirty="0" smtClean="0">
                <a:solidFill>
                  <a:prstClr val="black"/>
                </a:solidFill>
              </a:rPr>
              <a:t>歳</a:t>
            </a:r>
            <a:endParaRPr lang="ja-JP" altLang="en-US" sz="1200" dirty="0">
              <a:solidFill>
                <a:prstClr val="black"/>
              </a:solidFill>
            </a:endParaRPr>
          </a:p>
        </p:txBody>
      </p:sp>
      <p:sp>
        <p:nvSpPr>
          <p:cNvPr id="18" name="正方形/長方形 17"/>
          <p:cNvSpPr/>
          <p:nvPr/>
        </p:nvSpPr>
        <p:spPr>
          <a:xfrm>
            <a:off x="7520260" y="3216525"/>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9" name="正方形/長方形 18"/>
          <p:cNvSpPr/>
          <p:nvPr/>
        </p:nvSpPr>
        <p:spPr>
          <a:xfrm>
            <a:off x="7520260" y="278251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20" name="右矢印 19"/>
          <p:cNvSpPr/>
          <p:nvPr/>
        </p:nvSpPr>
        <p:spPr>
          <a:xfrm rot="19124292">
            <a:off x="404279" y="3108244"/>
            <a:ext cx="23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19936655">
            <a:off x="5335897" y="2094629"/>
            <a:ext cx="14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1209835">
            <a:off x="7394226" y="2237396"/>
            <a:ext cx="2304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202" y="6453446"/>
            <a:ext cx="9687336" cy="430837"/>
          </a:xfrm>
          <a:prstGeom prst="rect">
            <a:avLst/>
          </a:prstGeom>
          <a:noFill/>
        </p:spPr>
        <p:txBody>
          <a:bodyPr wrap="square" lIns="91388" tIns="45695" rIns="91388" bIns="45695" rtlCol="0">
            <a:spAutoFit/>
          </a:bodyPr>
          <a:lstStyle/>
          <a:p>
            <a:pPr defTabSz="912813"/>
            <a:r>
              <a:rPr lang="ja-JP" altLang="en-US" sz="1100" dirty="0" smtClean="0">
                <a:solidFill>
                  <a:prstClr val="black"/>
                </a:solidFill>
                <a:latin typeface="Arial" charset="0"/>
                <a:ea typeface="HGPｺﾞｼｯｸM" pitchFamily="50" charset="-128"/>
              </a:rPr>
              <a:t>（資料）将来推計は、国立社会保障・人口問題研究所「日本の将来推計人口」（平成</a:t>
            </a:r>
            <a:r>
              <a:rPr lang="en-US" altLang="ja-JP" sz="1100" dirty="0" smtClean="0">
                <a:solidFill>
                  <a:prstClr val="black"/>
                </a:solidFill>
                <a:latin typeface="Arial" charset="0"/>
                <a:ea typeface="HGPｺﾞｼｯｸM" pitchFamily="50" charset="-128"/>
              </a:rPr>
              <a:t>24</a:t>
            </a:r>
            <a:r>
              <a:rPr lang="ja-JP" altLang="en-US" sz="1100" dirty="0" smtClean="0">
                <a:solidFill>
                  <a:prstClr val="black"/>
                </a:solidFill>
                <a:latin typeface="Arial" charset="0"/>
                <a:ea typeface="HGPｺﾞｼｯｸM" pitchFamily="50" charset="-128"/>
              </a:rPr>
              <a:t>年</a:t>
            </a:r>
            <a:r>
              <a:rPr lang="en-US" altLang="ja-JP" sz="1100" dirty="0" smtClean="0">
                <a:solidFill>
                  <a:prstClr val="black"/>
                </a:solidFill>
                <a:latin typeface="Arial" charset="0"/>
                <a:ea typeface="HGPｺﾞｼｯｸM" pitchFamily="50" charset="-128"/>
              </a:rPr>
              <a:t>1</a:t>
            </a:r>
            <a:r>
              <a:rPr lang="ja-JP" altLang="en-US" sz="1100" dirty="0" smtClean="0">
                <a:solidFill>
                  <a:prstClr val="black"/>
                </a:solidFill>
                <a:latin typeface="Arial" charset="0"/>
                <a:ea typeface="HGPｺﾞｼｯｸM" pitchFamily="50" charset="-128"/>
              </a:rPr>
              <a:t>月推計）出生中位（死亡中位）推計</a:t>
            </a:r>
            <a:endParaRPr lang="en-US" altLang="ja-JP" sz="1100" dirty="0" smtClean="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smtClean="0">
                <a:solidFill>
                  <a:prstClr val="black"/>
                </a:solidFill>
                <a:latin typeface="Arial" charset="0"/>
                <a:ea typeface="HGPｺﾞｼｯｸM" pitchFamily="50" charset="-128"/>
              </a:rPr>
              <a:t>　　　　実績は、総務省</a:t>
            </a:r>
            <a:r>
              <a:rPr lang="ja-JP" altLang="en-US" sz="1100" dirty="0">
                <a:solidFill>
                  <a:prstClr val="black"/>
                </a:solidFill>
                <a:latin typeface="Arial" charset="0"/>
                <a:ea typeface="HGPｺﾞｼｯｸM" pitchFamily="50" charset="-128"/>
              </a:rPr>
              <a:t>統計局</a:t>
            </a:r>
            <a:r>
              <a:rPr lang="ja-JP" altLang="en-US" sz="1100" dirty="0" smtClean="0">
                <a:solidFill>
                  <a:prstClr val="black"/>
                </a:solidFill>
                <a:latin typeface="Arial" charset="0"/>
                <a:ea typeface="HGPｺﾞｼｯｸM" pitchFamily="50" charset="-128"/>
              </a:rPr>
              <a:t>「国勢調査」（国籍・年齢不詳人口を</a:t>
            </a:r>
            <a:r>
              <a:rPr lang="ja-JP" altLang="en-US" sz="1100" dirty="0">
                <a:solidFill>
                  <a:prstClr val="black"/>
                </a:solidFill>
                <a:latin typeface="Arial" charset="0"/>
                <a:ea typeface="HGPｺﾞｼｯｸM" pitchFamily="50" charset="-128"/>
              </a:rPr>
              <a:t>按分補正した人口</a:t>
            </a:r>
            <a:r>
              <a:rPr lang="ja-JP" altLang="en-US" sz="1100" dirty="0" smtClean="0">
                <a:solidFill>
                  <a:prstClr val="black"/>
                </a:solidFill>
                <a:latin typeface="Arial" charset="0"/>
                <a:ea typeface="HGPｺﾞｼｯｸM" pitchFamily="50" charset="-128"/>
              </a:rPr>
              <a:t>）</a:t>
            </a:r>
            <a:endParaRPr lang="ja-JP" altLang="en-US" sz="1100" dirty="0">
              <a:solidFill>
                <a:prstClr val="black"/>
              </a:solidFill>
              <a:latin typeface="Arial" charset="0"/>
              <a:ea typeface="HGPｺﾞｼｯｸM" pitchFamily="50" charset="-128"/>
            </a:endParaRPr>
          </a:p>
        </p:txBody>
      </p:sp>
      <p:sp>
        <p:nvSpPr>
          <p:cNvPr id="2" name="テキスト ボックス 1"/>
          <p:cNvSpPr txBox="1"/>
          <p:nvPr/>
        </p:nvSpPr>
        <p:spPr>
          <a:xfrm flipH="1">
            <a:off x="485125"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5" name="テキスト ボックス 24"/>
          <p:cNvSpPr txBox="1"/>
          <p:nvPr/>
        </p:nvSpPr>
        <p:spPr>
          <a:xfrm flipH="1">
            <a:off x="5274995" y="1628800"/>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6"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4</a:t>
            </a:r>
            <a:endParaRPr lang="ja-JP" altLang="en-US" sz="1800" b="1" dirty="0">
              <a:solidFill>
                <a:prstClr val="black"/>
              </a:solidFill>
              <a:latin typeface="+mn-ea"/>
            </a:endParaRPr>
          </a:p>
        </p:txBody>
      </p:sp>
    </p:spTree>
    <p:extLst>
      <p:ext uri="{BB962C8B-B14F-4D97-AF65-F5344CB8AC3E}">
        <p14:creationId xmlns:p14="http://schemas.microsoft.com/office/powerpoint/2010/main" val="12002962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2" y="908720"/>
            <a:ext cx="9653713" cy="3600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問１２　生活支援体制整備事業については、どのように効果測定を行う予定か。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340768"/>
            <a:ext cx="9653713" cy="2644378"/>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生活支援体制整備事業については、総合事業の円滑な実施の観点から、ボランティアの養成やサロンの設置等生活支援の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基盤整備</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あるため、市町村に取り組んでいただくものであり、生活支援体制整備事業の推進を担うコーディネーターや協議体に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コーディネーターについては、配置されている圏域毎に、生活支援の担い手の養成、サービスの開発等を行うという役割が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果たされているか</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協議体については、情報交換の場、働きかけの場、企画、立案、方針策定を行う場、コーディネーターの組織的な補完等という</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果たされ</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いるか</a:t>
            </a: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いった視点をそれぞれ基本として、市町村が中心となって効果測定をしていただくことを想定している。</a:t>
            </a:r>
          </a:p>
          <a:p>
            <a:pPr marL="0" indent="0">
              <a:buFont typeface="Arial" pitchFamily="34" charse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取組状況等の点検や評価は定期的に実施していく必要があるほか国としてもその状況について把握する必要があると考えており、</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何ら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報告</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いただくことを予定しているが、報告内容の詳細については今後検討して参りたい。</a:t>
            </a:r>
          </a:p>
        </p:txBody>
      </p:sp>
      <p:sp>
        <p:nvSpPr>
          <p:cNvPr id="10"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50</a:t>
            </a:r>
            <a:endParaRPr lang="ja-JP" altLang="en-US" sz="1800" b="1" dirty="0">
              <a:solidFill>
                <a:prstClr val="black"/>
              </a:solidFill>
              <a:latin typeface="+mn-ea"/>
            </a:endParaRPr>
          </a:p>
        </p:txBody>
      </p:sp>
    </p:spTree>
    <p:extLst>
      <p:ext uri="{BB962C8B-B14F-4D97-AF65-F5344CB8AC3E}">
        <p14:creationId xmlns:p14="http://schemas.microsoft.com/office/powerpoint/2010/main" val="3558685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９月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916832"/>
            <a:ext cx="9653713" cy="230425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新しい介護予防事業の一般介護予防事業については、「第１号被保険者の全ての者及びその支援のための活動に関わる者」</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としており、「地域介護予防活動支援事業」は住民主体の介護予防活動の育成・支援を行うものである。</a:t>
            </a: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中で、現在でも介護予防に関するボランティア等の人材を育成するための研修には、高齢者以外が含まれている場合でも介護</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防事業</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として費用を支出しているところであり、今後も同様である。</a:t>
            </a:r>
          </a:p>
          <a:p>
            <a:pPr marL="0" indent="0">
              <a:buFont typeface="Arial" pitchFamily="34" charse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一方、新しい介護予防・日常生活支援総合事業の介護予防・生活支援サービス事業の担い手となるような生活支援に関する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ボラ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ンティア</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等の人材を育成するための研修には、高齢者以外が含まれている場合でも「生活支援体制整備事業」として費用の支出は</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p>
        </p:txBody>
      </p:sp>
      <p:sp>
        <p:nvSpPr>
          <p:cNvPr id="10" name="コンテンツ プレースホルダー 1"/>
          <p:cNvSpPr txBox="1">
            <a:spLocks/>
          </p:cNvSpPr>
          <p:nvPr/>
        </p:nvSpPr>
        <p:spPr>
          <a:xfrm>
            <a:off x="116464" y="908720"/>
            <a:ext cx="9653713" cy="936104"/>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問１３　生活支援や介護予防の担い手となるボランティア等を育成するために研修を行う場合、研修受講者は高齢者（</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歳以上）の他に若年者（</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を含めることを予定している。若年者が含まれても、地域支援事業の新しい介護予防・日常生活支援総合事業、一般介護予防事業の地域介護予防活動支援事業の要件を満たすのか（若年者の養成に係る経費は補助対象外にならない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 10"/>
          <p:cNvSpPr txBox="1">
            <a:spLocks/>
          </p:cNvSpPr>
          <p:nvPr/>
        </p:nvSpPr>
        <p:spPr>
          <a:xfrm>
            <a:off x="9494367" y="6453388"/>
            <a:ext cx="42719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b="1" dirty="0">
                <a:solidFill>
                  <a:prstClr val="black"/>
                </a:solidFill>
                <a:latin typeface="+mn-ea"/>
              </a:rPr>
              <a:t>51</a:t>
            </a:r>
            <a:endParaRPr lang="ja-JP" altLang="en-US" sz="1800" b="1" dirty="0">
              <a:solidFill>
                <a:prstClr val="black"/>
              </a:solidFill>
              <a:latin typeface="+mn-ea"/>
            </a:endParaRPr>
          </a:p>
        </p:txBody>
      </p:sp>
    </p:spTree>
    <p:extLst>
      <p:ext uri="{BB962C8B-B14F-4D97-AF65-F5344CB8AC3E}">
        <p14:creationId xmlns:p14="http://schemas.microsoft.com/office/powerpoint/2010/main" val="17793183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Q&amp;A【11</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420312"/>
            <a:ext cx="9653713" cy="487130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協議体については、ガイドライン案・３「（３）協議体の目的・役割等」「④協議体の構成団体等」にもお示ししているとおり、</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括</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支援センター等の行政機関、生活支援コーディネーターのほか、ＮＰＯ、社会福祉法人、社会福祉協議会、地</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縁組織</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、協同組合、</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、ボランティア団体、介護サービス事業者、シルバー人材センター等の地域の関係者で構成されることを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想定して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おり、この他にも地域の実情</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適宜参加者を募ることが望ましいと考えている。</a:t>
            </a:r>
          </a:p>
          <a:p>
            <a:pPr marL="0" indent="0">
              <a:buFont typeface="Arial" pitchFamily="34" charse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また、生活支援体制整備事業は、市町村の生活支援・介護予防サービスの体制整備を目的としており、ガイドライン案・２にも</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お示し</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おり</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、介護保険制度でのサービスのみならず、市町村実施事業や民間市場、あるいは地域の支え合いで行われて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いるサービス</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を含めて市町</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村内</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資源を把握し、保険外のサービスの活用を促進しつつ、互助を基本とした生活支援・介護予防サービス</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が創出</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されるような取組を積極的に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必要がある。</a:t>
            </a: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したがって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、配食事業者、移動販売事業者等、地域の高齢者の生活を支える上で必要不可欠な民間企業にも地域の実情に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応じて参画いた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だく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ことを想定している。</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p>
          <a:p>
            <a:pPr marL="0" indent="0">
              <a:buFont typeface="Arial" pitchFamily="34" charset="0"/>
              <a:buNone/>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総合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事業のケアマネジメントでは、ケアマネジメントのプロセスを評価することとしており、ケアマネジメントの結果、保険外の民間企業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のサービス</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のみの利用となり、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その後</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モニタリング</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を行わない場合についても、アセスメント等のプロセスに対し、ケマネジメント開始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月分</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のみ</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、事業によるケアマネジメント費が支払われる。</a:t>
            </a:r>
          </a:p>
          <a:p>
            <a:pPr marL="0" indent="0">
              <a:buFont typeface="Arial" pitchFamily="34" charse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いずれにしても、</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地域の資源開発や多様な主体のネットワーク化等を図るため、協議体の設置を早期に行うことが重要であり、</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例えば、</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まず、協議体</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の機能を有するような既存の会議等も積極的に活用しつつ、最低限必要なメンバーで協議体を立ち上げ、徐々に</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メンバー</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増</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itchFamily="34" charse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やしていくなどと</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いった方法も有効であると</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考えている。</a:t>
            </a:r>
          </a:p>
        </p:txBody>
      </p:sp>
      <p:sp>
        <p:nvSpPr>
          <p:cNvPr id="10" name="コンテンツ プレースホルダー 1"/>
          <p:cNvSpPr txBox="1">
            <a:spLocks/>
          </p:cNvSpPr>
          <p:nvPr/>
        </p:nvSpPr>
        <p:spPr>
          <a:xfrm>
            <a:off x="116464" y="908720"/>
            <a:ext cx="9653713" cy="401465"/>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問４　協議体の設置を推進するとのことだが、どのようなメンバーに声がけをすれば良いか。民間企業にも積極的に参加してもらうのか。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292824" y="1441"/>
            <a:ext cx="1787857" cy="89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4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34379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Q&amp;A【1</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719618"/>
            <a:ext cx="9653713" cy="3684895"/>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総合事業の円滑な実施に向けて、地域の受け皿を確保する観点から、ボランティアの養成や住民主体の通いの場の設置等生活支援の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が重要であり、そのため、地域の資源開発や関係者のネットワークの構築等を行うコーディネーター、定期的な情報の共有・連携強化の場と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設置する協議体の役割は大きく、できるだけ速やかに取組みを始めていただきたいと考えている。</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ガイドライン案の第３の４の「表６　コーディネーター及び協議体の設置・運営に係る取組例」において、例示として、まずは生活支援サービス</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に係る研究会を立ち上げ、その後各地域（日常生活圏域等）に協議体を設置し、コーディネーターを選出していくという流れをお示しして</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ところ。これは、コーディネーターの候補がすぐには見つからない自治体や関係者の合意の上でコーディネーターを選出したい自治体も多いと</a:t>
            </a:r>
            <a:r>
              <a:rPr lang="ja-JP" altLang="en-US" sz="13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思</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わ</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れる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中、まず早期に協議体を設置し、その後、具体的な活動の中からコーディネーターを選出していただくことが典型的な例となると考え、お示し</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ものであり、地域で適切な者がいる場合には、コーディネーターの配置を先に行うこともあると考えている。</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なお、コーディネーターを先に配置するか否かにかかわらず、協議体の役割は重要であり、例えば、まず、地域資源の開発や多様な主体の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ワーク化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等を図るといった協議体の機能を有するような既存の会議等も積極的に活用しつつ、地域で実際に活動の担い手となるような者について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最低限参画いただき、協議体を早期に立ち上げ、徐々にメンバーを増やしていくなどといった方法で取組みを進めることも有効であると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考えて</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
          <p:cNvSpPr txBox="1">
            <a:spLocks/>
          </p:cNvSpPr>
          <p:nvPr/>
        </p:nvSpPr>
        <p:spPr>
          <a:xfrm>
            <a:off x="116464" y="908720"/>
            <a:ext cx="9653713" cy="70171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問１　生活支援・介護予防サービス（以下「生活支援等サービスという。」）が創出されるようコーディネーターの配置と協議体の設置が提案されている。ガイドライン案の中では協議体を設置し、その後にコーディネーターの配置を行うことが示されているが、そもそも順序が逆ではないか。コーディネーターの配置を先に行うべきではない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53</a:t>
            </a:r>
            <a:endParaRPr lang="ja-JP" altLang="en-US" sz="1800" b="1" dirty="0">
              <a:solidFill>
                <a:prstClr val="black"/>
              </a:solidFill>
              <a:latin typeface="+mn-ea"/>
            </a:endParaRPr>
          </a:p>
        </p:txBody>
      </p:sp>
    </p:spTree>
    <p:extLst>
      <p:ext uri="{BB962C8B-B14F-4D97-AF65-F5344CB8AC3E}">
        <p14:creationId xmlns:p14="http://schemas.microsoft.com/office/powerpoint/2010/main" val="21415765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Q&amp;A【1</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473958"/>
            <a:ext cx="9653713" cy="2429301"/>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コーディネーターとは、高齢者の生活支援等サービスの体制整備を推進していくことを目的とし、地域において、生活支援等サービスの提供</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構築に向け、協議体と連携しつつ、地域課題を解決するために、地域で活動を行う関係者等に働きかけをすること等を通じて、主に資源開発</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構築を行う者をいう。</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高齢者の生活支援等のニーズについては、日々変化していくものと考えられるので、そのニーズの変化に合わせたサービスの提供体制の構築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継続的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に取り組むことが必要であり、その中では資源開発やネットワーク構築等を行うコーディネーターの役割は大きいと考えている。</a:t>
            </a: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、コーディネーターについては、現場では、一人ひとりの高齢者が自立した日常生活を営むのに必要な援助に関する専門的知識及び技術</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有する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介護支援専門員などの専門職と連携することが重要であり、協議体の場等を活用して定期的に情報交換等を行うことが望ましいと</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考えて</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
          <p:cNvSpPr txBox="1">
            <a:spLocks/>
          </p:cNvSpPr>
          <p:nvPr/>
        </p:nvSpPr>
        <p:spPr>
          <a:xfrm>
            <a:off x="116464" y="908720"/>
            <a:ext cx="9653713" cy="510647"/>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問２　生活支援等サービスの提供体制が整った時点におけるコーディネーターの役割は何か。また、介護支援専門員との連携はどのように図っていくのか。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54</a:t>
            </a:r>
            <a:endParaRPr lang="ja-JP" altLang="en-US" sz="1800" b="1" dirty="0">
              <a:solidFill>
                <a:prstClr val="black"/>
              </a:solidFill>
              <a:latin typeface="+mn-ea"/>
            </a:endParaRPr>
          </a:p>
        </p:txBody>
      </p:sp>
      <p:sp>
        <p:nvSpPr>
          <p:cNvPr id="11" name="コンテンツ プレースホルダー 1"/>
          <p:cNvSpPr txBox="1">
            <a:spLocks/>
          </p:cNvSpPr>
          <p:nvPr/>
        </p:nvSpPr>
        <p:spPr>
          <a:xfrm>
            <a:off x="132384" y="3995440"/>
            <a:ext cx="9653713" cy="917753"/>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問３　第１層（市町村区域）及び第２層（中学校区域）における生活支援等サービスの提供体制構築に向けたコーディネート機能（主に資源開発やネットワーク構築の機能）の体制整備については、包括的支援事業の活用が可能とあるが、第３層（個々の生活支援等サービスの事業主体）において利用者と提供者をマッチングする等を行う際には、総合事業の「介護予防・生活支援サービス事業」の活用が可能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1"/>
          <p:cNvSpPr txBox="1">
            <a:spLocks/>
          </p:cNvSpPr>
          <p:nvPr/>
        </p:nvSpPr>
        <p:spPr>
          <a:xfrm>
            <a:off x="130736" y="4967785"/>
            <a:ext cx="9653713" cy="180150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第１層（市町村区域）及び第２層（中学校区域）における生活支援等サービスの提供体制構築に向け、①資源開発（地域に不足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の創出、サービスの担い手の養成）や②ネットワーク構築（関係者間の情報共有等）等に係る人件費、委託費、活動費用等に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年度以降は地域支援事業の包括的支援事業における生活支援体制整備事業の活用が可能としている。</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一方、総合事業の介護予防・生活支援サービス事業において、住民主体の支援等で補助（助成）の方法で事業実施する場合には、</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の利用調整等を行う人件費等の間接経費等を市町村の裁量により経費の対象とすることが可能である。</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79587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Q&amp;A【1</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1"/>
          <p:cNvSpPr txBox="1">
            <a:spLocks/>
          </p:cNvSpPr>
          <p:nvPr/>
        </p:nvSpPr>
        <p:spPr>
          <a:xfrm>
            <a:off x="132384" y="910992"/>
            <a:ext cx="9653713" cy="917753"/>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問３　第１層（市町村区域）及び第２層（中学校区域）における生活支援等サービスの提供体制構築に向けたコーディネート機能（主に資源開発やネットワーク構築の機能）の体制整備については、包括的支援事業の活用が可能とあるが、第３層（個々の生活支援等サービスの事業主体）において利用者と提供者をマッチングする等を行う際には、総合事業の「介護予防・生活支援サービス事業」の活用が可能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1"/>
          <p:cNvSpPr txBox="1">
            <a:spLocks/>
          </p:cNvSpPr>
          <p:nvPr/>
        </p:nvSpPr>
        <p:spPr>
          <a:xfrm>
            <a:off x="128463" y="1965277"/>
            <a:ext cx="9653713" cy="2088108"/>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第１層（市町村区域）及び第２層（中学校区域）における生活支援等サービスの提供体制構築に向け、①資源開発（地域に不足</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の創出、サービスの担い手の養成）や②ネットワーク構築（関係者間の情報共有等）等に係る人件費、委託費、活動費用等に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年度以降は地域支援事業の包括的支援事業における生活支援体制整備事業の活用が可能としている。</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一方、</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総合事業の介護予防・生活支援サービス事業において、住民主体の支援等で補助（助成）の方法で事業実施する場合には、</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サー</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ビス</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の利用調整等を行う人件費等の間接経費等を市町村の裁量により経費の対象とすることが可能</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292824" y="1441"/>
            <a:ext cx="1787857" cy="89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smtClean="0">
                <a:latin typeface="Meiryo UI" panose="020B0604030504040204" pitchFamily="50" charset="-128"/>
                <a:ea typeface="Meiryo UI" panose="020B0604030504040204" pitchFamily="50" charset="-128"/>
                <a:cs typeface="Meiryo UI" panose="020B0604030504040204" pitchFamily="50" charset="-128"/>
              </a:rPr>
              <a:t>図●</a:t>
            </a:r>
            <a:endParaRPr kumimoji="1" lang="ja-JP" altLang="en-US" sz="4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99535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Q&amp;A【1</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719619"/>
            <a:ext cx="9653713" cy="3111688"/>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コーディネーターについては、ガイドライン案では</a:t>
            </a: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「職種や配置場所については、一律には限定せず、地域の実情に応じて多様な主体が活用できる仕組みとする予定であるが、市町村や地域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括</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支援センターと連携しながら活動することが重要」</a:t>
            </a: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「地域における助け合いや生活支援サービスの提供実績のある者、または中間支援を行う団体等であって、地域でコーディネート機能を適切</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担う</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ことができる者」</a:t>
            </a: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としているところ。</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このように</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基本的には地域の人材をコーディネーターとして新たに配置することを想定している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ところ、新たに人員を配置することに対しての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政支援</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を想定し、平成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年度から予算を確保してきており、そのような観点から平成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年９月</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日付けの</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では既存の市町村の職員</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兼務を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ことは想定していないと回答した。</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コーディネーターとして市町村職員を配置することについて全て否定するものではなく、</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コーディ</a:t>
            </a:r>
            <a:endParaRPr lang="en-US" altLang="ja-JP"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ネーター</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役割が</a:t>
            </a: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十分に果たせる者の任命について、市町村は、協議体とも連携しつつ、十分に検討していただきたい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と考えている。</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
          <p:cNvSpPr txBox="1">
            <a:spLocks/>
          </p:cNvSpPr>
          <p:nvPr/>
        </p:nvSpPr>
        <p:spPr>
          <a:xfrm>
            <a:off x="116464" y="908720"/>
            <a:ext cx="9653713" cy="701716"/>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問４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年９月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Q&amp;A(P22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問７</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市町村の職員がコーディネーターになることは想定していない旨の記述があったが、先進事例として紹介されている平塚市の福祉村では、市職員が第１層（市町村区域）のコーディネーターの役割を担っているとあ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の「想定していない」とはコーディネーターとなることができないということか。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292824" y="1441"/>
            <a:ext cx="1787857" cy="898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Meiryo UI" panose="020B0604030504040204" pitchFamily="50" charset="-128"/>
                <a:ea typeface="Meiryo UI" panose="020B0604030504040204" pitchFamily="50" charset="-128"/>
                <a:cs typeface="Meiryo UI" panose="020B0604030504040204" pitchFamily="50" charset="-128"/>
              </a:rPr>
              <a:t>図６</a:t>
            </a:r>
            <a:endParaRPr kumimoji="1" lang="ja-JP" altLang="en-US" sz="4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79587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Q&amp;A【1</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2183651"/>
            <a:ext cx="9653713" cy="3166272"/>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年７月</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日全国介護保険担当課長会議資料②の</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P225</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「介護保険条例参考例（案）に関する</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」で「生活支援体制</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（以下、「整備事業」という。）は、何を行うと実施していることとなるか。」という問の回答において、「市町村において、当該年度に、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日常生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活圏域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における協議体又はその立ち上げのための準備委員会等を立ち上げて、生活支援のニーズの把握やサービスの開発の資する検討を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行って</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場合には、当初は必ずしも生活支援コーディネーターを配置していなくとも、整備事業を実施しているものとして差し支えない。」としているが、</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れは</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、日常生活圏域で設置された協議体の活動が一定期間経過した後に協議体の中からコーディネーターが選出される場合を念頭に、「当初</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しも生活支援コーディネーターを配置していなくとも、整備事業を実施しているものとして差し支えない。」としているものである。</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事業実施２年目については、現在検討中であるが、できる限り２年目の間に協議体の設置及びコーディネーターの配置をしていただくことを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想</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定</a:t>
            </a:r>
            <a:r>
              <a:rPr lang="ja-JP" altLang="en-US" sz="13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おり、２年目の年度当初に必要な予算の確保や要綱の制定等は行っていただきたいと考えている。</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　なお、協議体は、多様なサービス提供主体が参画した定期的な情報の共有・連携の強化の場であり、会議等の名称の如何を問わず、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実質的</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協議体の役割を果たすものであることが必要である。</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
          <p:cNvSpPr txBox="1">
            <a:spLocks/>
          </p:cNvSpPr>
          <p:nvPr/>
        </p:nvSpPr>
        <p:spPr>
          <a:xfrm>
            <a:off x="116464" y="908719"/>
            <a:ext cx="9653713" cy="1193035"/>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問５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年７月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日全国介護保険担当課長会議資料②の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P225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の「介護保険条例参考例（案）に関する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整備事業の開始年度においては、協議体の立ち上げに関する市町村を単位とする研究会を立ち上げ、ニーズの把握やサービスの開発に資する検討を行っている場合には、事業を開始しているものとして差し支えない」とあるが、これは、事業実施２年目は、必ず協議体の設置とコーディネーターを配置しなければならないということか。また、その際、年度当初には、協議体とコーディネーターが機能する状態（例えば予算の確保や要綱の制定、コーディネーターの任命等）でなければならない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56</a:t>
            </a:r>
            <a:endParaRPr lang="ja-JP" altLang="en-US" sz="1800" b="1" dirty="0">
              <a:solidFill>
                <a:prstClr val="black"/>
              </a:solidFill>
              <a:latin typeface="+mn-ea"/>
            </a:endParaRPr>
          </a:p>
        </p:txBody>
      </p:sp>
    </p:spTree>
    <p:extLst>
      <p:ext uri="{BB962C8B-B14F-4D97-AF65-F5344CB8AC3E}">
        <p14:creationId xmlns:p14="http://schemas.microsoft.com/office/powerpoint/2010/main" val="3779587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Q&amp;A【1</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1487603"/>
            <a:ext cx="9653713" cy="1719622"/>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生活支援の基盤整備に向けての取組は早期に開始することが有効であることから、そうした取組を支援するために、国としても制度改正前の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年度から協議体及びコーディネーターの設置・運営に係る財源措置（地域支援事業の任意事業において５億円を計上）をしたところで</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年度以降については、地域支援事業の包括的支援事業として予算計上しているところであり、任意事業とは法律上の位置付けが</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異</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ものである。（仮に、平成</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年度に任意事業を活用していたとしても、地域支援事業の包括的支援事業としては制度改正後である平成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から事業を実施したこととなる。）</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
          <p:cNvSpPr txBox="1">
            <a:spLocks/>
          </p:cNvSpPr>
          <p:nvPr/>
        </p:nvSpPr>
        <p:spPr>
          <a:xfrm>
            <a:off x="116464" y="908720"/>
            <a:ext cx="9653713" cy="510647"/>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問６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年度に任意事業を活用して生活支援の基盤整備に着手した場合、平成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年度は２年目ということになるのか。それとも、制度改正後である平成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年度から数えて１年目という扱いとなるのか。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57</a:t>
            </a:r>
            <a:endParaRPr lang="ja-JP" altLang="en-US" sz="1800" b="1" dirty="0">
              <a:solidFill>
                <a:prstClr val="black"/>
              </a:solidFill>
              <a:latin typeface="+mn-ea"/>
            </a:endParaRPr>
          </a:p>
        </p:txBody>
      </p:sp>
      <p:sp>
        <p:nvSpPr>
          <p:cNvPr id="11" name="コンテンツ プレースホルダー 1"/>
          <p:cNvSpPr txBox="1">
            <a:spLocks/>
          </p:cNvSpPr>
          <p:nvPr/>
        </p:nvSpPr>
        <p:spPr>
          <a:xfrm>
            <a:off x="132384" y="3340336"/>
            <a:ext cx="9653713" cy="685754"/>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問７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日全国介護保険担当課長会議資料</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P287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コーディネーター」及び「協議体」設置・運営に係るフロー（例）」の市町村欄において、「市町村の方針の決定」とあるが、市町村が定めるべき方針の中身として盛り込むべき事項を今後示す予定はある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1"/>
          <p:cNvSpPr txBox="1">
            <a:spLocks/>
          </p:cNvSpPr>
          <p:nvPr/>
        </p:nvSpPr>
        <p:spPr>
          <a:xfrm>
            <a:off x="130736" y="4110291"/>
            <a:ext cx="9653713" cy="2249566"/>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市町村においては、まず生活支援サービスの充実に関する研究会を早期に立ち上げ、そこでの議論などを通じて、市町村が目指すべき地域</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姿</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や協議体・コーディネーターの設置、サービス充実の方針などの市町村の方針を決定していただきたいと考えている。</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市町村の方針の例としては、ガイドライン案では平塚市を紹介しており、平塚市においては、市の総合計画に「地域福祉推進事業」として、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内福祉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村を市内各地区（おおむね小学校区ごと）に設置し、住民の自主的、主体的な参加を基本に、行政、社会福祉協議会、地縁組織</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活動団体等の関係機関とパートナーシップを築き、相互に連携、協力しながら福祉活動を主体として、住民同士の支え合いを基本に、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心豊かに生活できる環境づくりに取り組むこととしており、町内福祉村を設立するにあたり、説明会やチラシの配布等を通じて、地域住民の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形成を図っている。</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7958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gray">
          <a:xfrm>
            <a:off x="55500" y="1441"/>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「介護予防・日常生活支援総合事業ガイドライン案」についての</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Q&amp;A【1</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日版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a:xfrm>
            <a:off x="128464" y="620688"/>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　生活支援・介護予防サービスの充実</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p:cNvSpPr txBox="1">
            <a:spLocks/>
          </p:cNvSpPr>
          <p:nvPr/>
        </p:nvSpPr>
        <p:spPr>
          <a:xfrm>
            <a:off x="128464" y="2197299"/>
            <a:ext cx="9653713" cy="2238224"/>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コーディネーターは、基本的には市町村圏域や日常生活圏域に配置することが想定されるが、常勤・非常勤、臨時職員やボランティアなどの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雇</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形態等については問わず、職種、配置場所、配置人数、勤務形態等については、地域の実情に応じて、さまざまな可能性があると考えており</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役割であるボランティア等の生活支援の担い手の養成、住民主体の通いの場の設置等サービスの開発等を効果的に実施できるようにする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観点から検討して、選出していただくことが重要であるとしている。</a:t>
            </a:r>
          </a:p>
          <a:p>
            <a:pPr marL="0" indent="0">
              <a:buNone/>
            </a:pP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一方、協議体については、地域で実際に活動する関係者が参画し、ニーズや課題を把握した上で、住民主体の通いの場の創設等実際の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動</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を身近な地域で生み出すことが重要であることから、例えば、市町村圏域や日常生活圏域ごとに設置することなどが想定されるが、予算の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範囲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において市町村の裁量で柔軟な設置をすることを妨げるものではない。</a:t>
            </a:r>
          </a:p>
          <a:p>
            <a:pPr marL="0" indent="0">
              <a:buFont typeface="Arial" pitchFamily="34" charset="0"/>
              <a:buNone/>
            </a:pP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
          <p:cNvSpPr txBox="1">
            <a:spLocks/>
          </p:cNvSpPr>
          <p:nvPr/>
        </p:nvSpPr>
        <p:spPr>
          <a:xfrm>
            <a:off x="116464" y="908720"/>
            <a:ext cx="9653713" cy="11657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None/>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問８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日全国課長会議資料</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P287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の「「コーディネーター」及び「協議体」設置・運営に係るフロー（例）」の市町村欄において、「各地域（日常生活圏域等）に協議体を設置」とされている。一方、同資料</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P284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コーディネーターについては「配置先や市町村ごとの配置人数等は限定せず」という記載があるが、協議体には設置数については記載がない。協議体はコーディネーターの組織的な補完を行う役割があることから、協議体の設置は、各地域（日常生活圏域）ごとではなく、コーディネーターの配置人数と同様に「限定しない」と解釈してよろしい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 10"/>
          <p:cNvSpPr>
            <a:spLocks noGrp="1"/>
          </p:cNvSpPr>
          <p:nvPr>
            <p:ph type="sldNum" sz="quarter" idx="12"/>
          </p:nvPr>
        </p:nvSpPr>
        <p:spPr>
          <a:xfrm>
            <a:off x="9494367" y="6453388"/>
            <a:ext cx="427197" cy="365125"/>
          </a:xfrm>
        </p:spPr>
        <p:txBody>
          <a:bodyPr/>
          <a:lstStyle/>
          <a:p>
            <a:r>
              <a:rPr lang="en-US" altLang="ja-JP" sz="1800" b="1" dirty="0" smtClean="0">
                <a:solidFill>
                  <a:prstClr val="black"/>
                </a:solidFill>
                <a:latin typeface="+mn-ea"/>
              </a:rPr>
              <a:t>58</a:t>
            </a:r>
            <a:endParaRPr lang="ja-JP" altLang="en-US" sz="1800" b="1" dirty="0">
              <a:solidFill>
                <a:prstClr val="black"/>
              </a:solidFill>
              <a:latin typeface="+mn-ea"/>
            </a:endParaRPr>
          </a:p>
        </p:txBody>
      </p:sp>
    </p:spTree>
    <p:extLst>
      <p:ext uri="{BB962C8B-B14F-4D97-AF65-F5344CB8AC3E}">
        <p14:creationId xmlns:p14="http://schemas.microsoft.com/office/powerpoint/2010/main" val="215408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54" y="4246488"/>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54" y="338239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6491" y="1708255"/>
            <a:ext cx="1224136" cy="4231928"/>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a:solidFill>
                  <a:prstClr val="black"/>
                </a:solidFill>
                <a:latin typeface="HGSｺﾞｼｯｸM" pitchFamily="50" charset="-128"/>
                <a:ea typeface="HGSｺﾞｼｯｸM" pitchFamily="50" charset="-128"/>
              </a:rPr>
              <a:t>２０００年度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２００１年度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２００２年度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２００３年度</a:t>
            </a:r>
            <a:endParaRPr lang="ja-JP" altLang="en-US"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２００４年度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２００５年度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２００６年度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２００７年度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２００８年度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２００９年度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２０１１年度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２０１２年度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２０１３年度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２０１４年度</a:t>
            </a:r>
            <a:endParaRPr lang="ja-JP" altLang="en-US" sz="1600" dirty="0">
              <a:solidFill>
                <a:prstClr val="black"/>
              </a:solidFill>
              <a:latin typeface="HGSｺﾞｼｯｸM" pitchFamily="50" charset="-128"/>
              <a:ea typeface="HGSｺﾞｼｯｸM" pitchFamily="50" charset="-128"/>
            </a:endParaRPr>
          </a:p>
        </p:txBody>
      </p:sp>
      <p:sp>
        <p:nvSpPr>
          <p:cNvPr id="8195" name="Text Box 3" descr="市松模様 (小)"/>
          <p:cNvSpPr txBox="1">
            <a:spLocks noChangeArrowheads="1"/>
          </p:cNvSpPr>
          <p:nvPr/>
        </p:nvSpPr>
        <p:spPr bwMode="auto">
          <a:xfrm>
            <a:off x="7257277" y="187022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2,911</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7185285" y="266231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3,293</a:t>
            </a:r>
            <a:r>
              <a:rPr lang="ja-JP" altLang="en-US" dirty="0" smtClean="0">
                <a:solidFill>
                  <a:prstClr val="black"/>
                </a:solidFill>
                <a:latin typeface="Arial Black" pitchFamily="34" charset="0"/>
                <a:ea typeface="HGSｺﾞｼｯｸM" pitchFamily="50" charset="-128"/>
              </a:rPr>
              <a:t>円</a:t>
            </a:r>
          </a:p>
          <a:p>
            <a:pPr algn="ctr" defTabSz="762000"/>
            <a:r>
              <a:rPr lang="ja-JP" altLang="en-US" dirty="0" smtClean="0">
                <a:solidFill>
                  <a:prstClr val="black"/>
                </a:solidFill>
                <a:latin typeface="Arial Black" pitchFamily="34" charset="0"/>
                <a:ea typeface="HGSｺﾞｼｯｸM" pitchFamily="50" charset="-128"/>
              </a:rPr>
              <a:t>（</a:t>
            </a:r>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7257277" y="3526408"/>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4,090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20" y="1438176"/>
            <a:ext cx="1856656"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463797" y="1438176"/>
            <a:ext cx="3349610"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給付（総費用額）</a:t>
            </a:r>
            <a:endParaRPr lang="ja-JP" altLang="en-US" sz="1600" dirty="0">
              <a:solidFill>
                <a:prstClr val="black"/>
              </a:solidFill>
              <a:latin typeface="HGSｺﾞｼｯｸM" pitchFamily="50" charset="-128"/>
              <a:ea typeface="HGSｺﾞｼｯｸM" pitchFamily="50" charset="-128"/>
            </a:endParaRPr>
          </a:p>
        </p:txBody>
      </p:sp>
      <p:sp>
        <p:nvSpPr>
          <p:cNvPr id="8203" name="Rectangle 11"/>
          <p:cNvSpPr>
            <a:spLocks noChangeArrowheads="1"/>
          </p:cNvSpPr>
          <p:nvPr/>
        </p:nvSpPr>
        <p:spPr bwMode="auto">
          <a:xfrm>
            <a:off x="2000742" y="1438176"/>
            <a:ext cx="1404675"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6920249" y="1438176"/>
            <a:ext cx="1705227"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保険料</a:t>
            </a:r>
          </a:p>
        </p:txBody>
      </p:sp>
      <p:sp>
        <p:nvSpPr>
          <p:cNvPr id="8231" name="Rectangle 16"/>
          <p:cNvSpPr>
            <a:spLocks noChangeArrowheads="1"/>
          </p:cNvSpPr>
          <p:nvPr/>
        </p:nvSpPr>
        <p:spPr bwMode="auto">
          <a:xfrm>
            <a:off x="3463818" y="1798216"/>
            <a:ext cx="1008112" cy="216024"/>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3.6</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463843" y="2014240"/>
            <a:ext cx="1152128" cy="252056"/>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4.6</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463842" y="2302272"/>
            <a:ext cx="1296144" cy="252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5.2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11" name="AutoShape 23"/>
          <p:cNvSpPr>
            <a:spLocks/>
          </p:cNvSpPr>
          <p:nvPr/>
        </p:nvSpPr>
        <p:spPr bwMode="auto">
          <a:xfrm>
            <a:off x="6969289" y="2806328"/>
            <a:ext cx="468225"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6969289" y="3670424"/>
            <a:ext cx="468225"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6969289" y="4462512"/>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09326" y="361826"/>
            <a:ext cx="9747366" cy="1021681"/>
          </a:xfrm>
          <a:prstGeom prst="roundRect">
            <a:avLst>
              <a:gd name="adj" fmla="val 523"/>
            </a:avLst>
          </a:prstGeom>
          <a:solidFill>
            <a:schemeClr val="bg1"/>
          </a:solidFill>
          <a:ln w="12700">
            <a:solidFill>
              <a:schemeClr val="tx1"/>
            </a:solidFill>
            <a:round/>
            <a:headEnd/>
            <a:tailEnd/>
          </a:ln>
        </p:spPr>
        <p:txBody>
          <a:bodyPr wrap="square" lIns="36000" tIns="36000" rIns="36000" bIns="36000" anchor="ctr">
            <a:spAutoFit/>
          </a:bodyPr>
          <a:lstStyle/>
          <a:p>
            <a:pPr marL="177800" indent="-177800">
              <a:lnSpc>
                <a:spcPts val="1700"/>
              </a:lnSpc>
            </a:pP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市町村</a:t>
            </a:r>
            <a:r>
              <a:rPr lang="ja-JP" altLang="en-US" sz="1400" dirty="0">
                <a:solidFill>
                  <a:prstClr val="black"/>
                </a:solidFill>
                <a:latin typeface="ＭＳ Ｐゴシック"/>
              </a:rPr>
              <a:t>は３年を１期（２００５年度までは５年を１期）とする介護保険事業計画</a:t>
            </a:r>
            <a:r>
              <a:rPr lang="ja-JP" altLang="en-US" sz="1400" dirty="0" smtClean="0">
                <a:solidFill>
                  <a:prstClr val="black"/>
                </a:solidFill>
                <a:latin typeface="ＭＳ Ｐゴシック"/>
              </a:rPr>
              <a:t>を策定し、３年ごとに</a:t>
            </a:r>
            <a:r>
              <a:rPr lang="ja-JP" altLang="en-US" sz="1400" dirty="0">
                <a:solidFill>
                  <a:prstClr val="black"/>
                </a:solidFill>
                <a:latin typeface="ＭＳ Ｐゴシック"/>
              </a:rPr>
              <a:t>見直しを行う</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177800" indent="-177800">
              <a:lnSpc>
                <a:spcPts val="1700"/>
              </a:lnSpc>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保険料</a:t>
            </a:r>
            <a:r>
              <a:rPr lang="ja-JP" altLang="en-US" sz="1400" dirty="0">
                <a:solidFill>
                  <a:prstClr val="black"/>
                </a:solidFill>
                <a:latin typeface="ＭＳ Ｐゴシック"/>
              </a:rPr>
              <a:t>は、３年ごとに、事業計画に定めるサービス費用見込額等に</a:t>
            </a:r>
            <a:r>
              <a:rPr lang="ja-JP" altLang="en-US" sz="1400" dirty="0" smtClean="0">
                <a:solidFill>
                  <a:prstClr val="black"/>
                </a:solidFill>
                <a:latin typeface="ＭＳ Ｐゴシック"/>
              </a:rPr>
              <a:t>基づき</a:t>
            </a:r>
            <a:r>
              <a:rPr lang="ja-JP" altLang="en-US" sz="1400" dirty="0">
                <a:solidFill>
                  <a:prstClr val="black"/>
                </a:solidFill>
                <a:latin typeface="ＭＳ Ｐゴシック"/>
              </a:rPr>
              <a:t>、</a:t>
            </a:r>
            <a:r>
              <a:rPr lang="ja-JP" altLang="en-US" sz="1400" dirty="0" smtClean="0">
                <a:solidFill>
                  <a:prstClr val="black"/>
                </a:solidFill>
                <a:latin typeface="ＭＳ Ｐゴシック"/>
              </a:rPr>
              <a:t>３年間を</a:t>
            </a:r>
            <a:r>
              <a:rPr lang="ja-JP" altLang="en-US" sz="1400" dirty="0">
                <a:solidFill>
                  <a:prstClr val="black"/>
                </a:solidFill>
                <a:latin typeface="ＭＳ Ｐゴシック"/>
              </a:rPr>
              <a:t>通じて</a:t>
            </a:r>
            <a:r>
              <a:rPr lang="ja-JP" altLang="en-US" sz="1400" dirty="0" smtClean="0">
                <a:solidFill>
                  <a:prstClr val="black"/>
                </a:solidFill>
                <a:latin typeface="ＭＳ Ｐゴシック"/>
              </a:rPr>
              <a:t>財政</a:t>
            </a:r>
            <a:r>
              <a:rPr lang="ja-JP" altLang="en-US" sz="1400" dirty="0">
                <a:solidFill>
                  <a:prstClr val="black"/>
                </a:solidFill>
                <a:latin typeface="ＭＳ Ｐゴシック"/>
              </a:rPr>
              <a:t>の</a:t>
            </a:r>
            <a:r>
              <a:rPr lang="ja-JP" altLang="en-US" sz="1400" dirty="0" smtClean="0">
                <a:solidFill>
                  <a:prstClr val="black"/>
                </a:solidFill>
                <a:latin typeface="ＭＳ Ｐゴシック"/>
              </a:rPr>
              <a:t>均衡を</a:t>
            </a:r>
            <a:r>
              <a:rPr lang="ja-JP" altLang="en-US" sz="1400" dirty="0">
                <a:solidFill>
                  <a:prstClr val="black"/>
                </a:solidFill>
                <a:latin typeface="ＭＳ Ｐゴシック"/>
              </a:rPr>
              <a:t>保つよう</a:t>
            </a:r>
            <a:r>
              <a:rPr lang="ja-JP" altLang="en-US" sz="1400" dirty="0" smtClean="0">
                <a:solidFill>
                  <a:prstClr val="black"/>
                </a:solidFill>
                <a:latin typeface="ＭＳ Ｐゴシック"/>
              </a:rPr>
              <a:t>設定。</a:t>
            </a:r>
            <a:endParaRPr lang="en-US" altLang="ja-JP" sz="1400" dirty="0" smtClean="0">
              <a:solidFill>
                <a:prstClr val="black"/>
              </a:solidFill>
              <a:latin typeface="ＭＳ Ｐゴシック"/>
            </a:endParaRPr>
          </a:p>
          <a:p>
            <a:pPr marL="177800" indent="-177800">
              <a:lnSpc>
                <a:spcPts val="1700"/>
              </a:lnSpc>
              <a:spcBef>
                <a:spcPts val="600"/>
              </a:spcBef>
            </a:pPr>
            <a:r>
              <a:rPr lang="ja-JP" altLang="en-US" sz="1400" dirty="0" smtClean="0">
                <a:solidFill>
                  <a:prstClr val="black"/>
                </a:solidFill>
                <a:latin typeface="ＭＳ Ｐゴシック"/>
              </a:rPr>
              <a:t>○ 高齢化</a:t>
            </a:r>
            <a:r>
              <a:rPr lang="ja-JP" altLang="en-US" sz="1400" dirty="0">
                <a:solidFill>
                  <a:prstClr val="black"/>
                </a:solidFill>
                <a:latin typeface="ＭＳ Ｐゴシック"/>
              </a:rPr>
              <a:t>の進展により、</a:t>
            </a:r>
            <a:r>
              <a:rPr lang="en-US" altLang="ja-JP" sz="1400" dirty="0">
                <a:solidFill>
                  <a:prstClr val="black"/>
                </a:solidFill>
                <a:latin typeface="ＭＳ Ｐゴシック"/>
              </a:rPr>
              <a:t>2025</a:t>
            </a:r>
            <a:r>
              <a:rPr lang="ja-JP" altLang="en-US" sz="1400" dirty="0">
                <a:solidFill>
                  <a:prstClr val="black"/>
                </a:solidFill>
                <a:latin typeface="ＭＳ Ｐゴシック"/>
              </a:rPr>
              <a:t>年には保険料が現在の</a:t>
            </a:r>
            <a:r>
              <a:rPr lang="en-US" altLang="ja-JP" sz="1400" dirty="0">
                <a:solidFill>
                  <a:prstClr val="black"/>
                </a:solidFill>
                <a:latin typeface="ＭＳ Ｐゴシック"/>
              </a:rPr>
              <a:t>5000</a:t>
            </a:r>
            <a:r>
              <a:rPr lang="ja-JP" altLang="en-US" sz="1400" dirty="0">
                <a:solidFill>
                  <a:prstClr val="black"/>
                </a:solidFill>
                <a:latin typeface="ＭＳ Ｐゴシック"/>
              </a:rPr>
              <a:t>円程度</a:t>
            </a:r>
            <a:r>
              <a:rPr lang="ja-JP" altLang="en-US" sz="1400" dirty="0" smtClean="0">
                <a:solidFill>
                  <a:prstClr val="black"/>
                </a:solidFill>
                <a:latin typeface="ＭＳ Ｐゴシック"/>
              </a:rPr>
              <a:t>から</a:t>
            </a:r>
            <a:r>
              <a:rPr lang="en-US" altLang="ja-JP" sz="1400" dirty="0" smtClean="0">
                <a:solidFill>
                  <a:prstClr val="black"/>
                </a:solidFill>
                <a:latin typeface="ＭＳ Ｐゴシック"/>
              </a:rPr>
              <a:t>8200</a:t>
            </a:r>
            <a:r>
              <a:rPr lang="ja-JP" altLang="en-US" sz="1400" dirty="0" smtClean="0">
                <a:solidFill>
                  <a:prstClr val="black"/>
                </a:solidFill>
                <a:latin typeface="ＭＳ Ｐゴシック"/>
              </a:rPr>
              <a:t>円</a:t>
            </a:r>
            <a:r>
              <a:rPr lang="ja-JP" altLang="en-US" sz="1400" dirty="0">
                <a:solidFill>
                  <a:prstClr val="black"/>
                </a:solidFill>
                <a:latin typeface="ＭＳ Ｐゴシック"/>
              </a:rPr>
              <a:t>程度に上昇することが</a:t>
            </a:r>
            <a:r>
              <a:rPr lang="ja-JP" altLang="en-US" sz="1400" dirty="0" smtClean="0">
                <a:solidFill>
                  <a:prstClr val="black"/>
                </a:solidFill>
                <a:latin typeface="ＭＳ Ｐゴシック"/>
              </a:rPr>
              <a:t>見込まれており、地域包括ケアシステムの構築を図る一方、介護保険制度の持続可能性の確保のための重点化・効率化も必要となっている。</a:t>
            </a:r>
            <a:endParaRPr lang="ja-JP" altLang="en-US" sz="1400" dirty="0">
              <a:solidFill>
                <a:prstClr val="black"/>
              </a:solidFill>
              <a:latin typeface="ＭＳ Ｐゴシック"/>
            </a:endParaRPr>
          </a:p>
        </p:txBody>
      </p:sp>
      <p:sp>
        <p:nvSpPr>
          <p:cNvPr id="8228" name="AutoShape 25"/>
          <p:cNvSpPr>
            <a:spLocks/>
          </p:cNvSpPr>
          <p:nvPr/>
        </p:nvSpPr>
        <p:spPr bwMode="auto">
          <a:xfrm>
            <a:off x="6969289" y="525460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7257277" y="439050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4,160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9" name="Text Box 31"/>
          <p:cNvSpPr txBox="1">
            <a:spLocks noChangeArrowheads="1"/>
          </p:cNvSpPr>
          <p:nvPr/>
        </p:nvSpPr>
        <p:spPr bwMode="auto">
          <a:xfrm>
            <a:off x="2936776" y="3454400"/>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424665" y="3454400"/>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424665" y="2662312"/>
            <a:ext cx="432049" cy="648072"/>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424665" y="1798216"/>
            <a:ext cx="432049" cy="72892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424665" y="4318496"/>
            <a:ext cx="432049" cy="64807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936776" y="4318496"/>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40" y="2590304"/>
            <a:ext cx="9906017" cy="0"/>
          </a:xfrm>
          <a:prstGeom prst="line">
            <a:avLst/>
          </a:prstGeom>
          <a:noFill/>
          <a:ln w="19050">
            <a:solidFill>
              <a:schemeClr val="tx1"/>
            </a:solidFill>
            <a:prstDash val="sysDot"/>
            <a:round/>
            <a:headEnd/>
            <a:tailEnd/>
          </a:ln>
        </p:spPr>
        <p:txBody>
          <a:bodyPr wrap="square"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54" y="5038576"/>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424665" y="5110584"/>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3" name="Text Box 31"/>
          <p:cNvSpPr txBox="1">
            <a:spLocks noChangeArrowheads="1"/>
          </p:cNvSpPr>
          <p:nvPr/>
        </p:nvSpPr>
        <p:spPr bwMode="auto">
          <a:xfrm>
            <a:off x="2936776" y="5110584"/>
            <a:ext cx="396190" cy="728728"/>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7" name="Rectangle 16"/>
          <p:cNvSpPr>
            <a:spLocks noChangeArrowheads="1"/>
          </p:cNvSpPr>
          <p:nvPr/>
        </p:nvSpPr>
        <p:spPr bwMode="auto">
          <a:xfrm>
            <a:off x="3463855" y="2662312"/>
            <a:ext cx="1368153"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5.7</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463849" y="2878336"/>
            <a:ext cx="1512168"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463819" y="3094360"/>
            <a:ext cx="1800200"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1" name="Rectangle 16"/>
          <p:cNvSpPr>
            <a:spLocks noChangeArrowheads="1"/>
          </p:cNvSpPr>
          <p:nvPr/>
        </p:nvSpPr>
        <p:spPr bwMode="auto">
          <a:xfrm>
            <a:off x="3463819" y="3454400"/>
            <a:ext cx="1800200"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6.4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463834" y="3670424"/>
            <a:ext cx="1872208" cy="216024"/>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6.7</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463828" y="3886448"/>
            <a:ext cx="2016224"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6.9</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4" name="Rectangle 16"/>
          <p:cNvSpPr>
            <a:spLocks noChangeArrowheads="1"/>
          </p:cNvSpPr>
          <p:nvPr/>
        </p:nvSpPr>
        <p:spPr bwMode="auto">
          <a:xfrm>
            <a:off x="3463817" y="4318496"/>
            <a:ext cx="2088232"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7.4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463820" y="4534520"/>
            <a:ext cx="2160240"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7.8</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463853" y="4750544"/>
            <a:ext cx="2304257"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8.2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9" name="Rectangle 16"/>
          <p:cNvSpPr>
            <a:spLocks noChangeArrowheads="1"/>
          </p:cNvSpPr>
          <p:nvPr/>
        </p:nvSpPr>
        <p:spPr bwMode="auto">
          <a:xfrm>
            <a:off x="3463816" y="5110584"/>
            <a:ext cx="2376264" cy="252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8.9</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463797" y="5326608"/>
            <a:ext cx="2520280" cy="252000"/>
          </a:xfrm>
          <a:prstGeom prst="rect">
            <a:avLst/>
          </a:prstGeom>
          <a:solidFill>
            <a:srgbClr val="66FF66"/>
          </a:solidFill>
          <a:ln w="12700">
            <a:solidFill>
              <a:schemeClr val="tx1"/>
            </a:solidFill>
            <a:prstDash val="solid"/>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9.4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smtClean="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468357" y="5556470"/>
            <a:ext cx="2592288" cy="252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10.0</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72" name="AutoShape 25"/>
          <p:cNvSpPr>
            <a:spLocks/>
          </p:cNvSpPr>
          <p:nvPr/>
        </p:nvSpPr>
        <p:spPr bwMode="auto">
          <a:xfrm>
            <a:off x="6969289" y="201424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7257277" y="518259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4,972</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2000689" y="1798216"/>
            <a:ext cx="396190" cy="129614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449390" y="2662312"/>
            <a:ext cx="396190" cy="1224136"/>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54" y="590267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67" name="テキスト ボックス 66"/>
          <p:cNvSpPr txBox="1"/>
          <p:nvPr/>
        </p:nvSpPr>
        <p:spPr bwMode="auto">
          <a:xfrm>
            <a:off x="3224821" y="6525344"/>
            <a:ext cx="4824536" cy="197490"/>
          </a:xfrm>
          <a:prstGeom prst="rect">
            <a:avLst/>
          </a:prstGeom>
          <a:noFill/>
          <a:ln w="9525">
            <a:noFill/>
            <a:miter lim="800000"/>
            <a:headEnd/>
            <a:tailEnd/>
          </a:ln>
          <a:effectLst/>
        </p:spPr>
        <p:txBody>
          <a:bodyPr wrap="square" lIns="0" tIns="0" rIns="0" bIns="0" rtlCol="0" anchor="ctr" anchorCtr="0">
            <a:spAutoFit/>
          </a:bodyPr>
          <a:lstStyle/>
          <a:p>
            <a:pPr>
              <a:lnSpc>
                <a:spcPts val="500"/>
              </a:lnSpc>
              <a:spcBef>
                <a:spcPct val="50000"/>
              </a:spcBef>
            </a:pPr>
            <a:r>
              <a:rPr lang="en-US" altLang="ja-JP" sz="900" dirty="0" smtClean="0">
                <a:solidFill>
                  <a:prstClr val="black"/>
                </a:solidFill>
                <a:latin typeface="ＭＳ Ｐゴシック"/>
              </a:rPr>
              <a:t>※2011</a:t>
            </a:r>
            <a:r>
              <a:rPr lang="ja-JP" altLang="en-US" sz="900" dirty="0" smtClean="0">
                <a:solidFill>
                  <a:prstClr val="black"/>
                </a:solidFill>
                <a:latin typeface="ＭＳ Ｐゴシック"/>
              </a:rPr>
              <a:t>年度までは実績であり、</a:t>
            </a: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2013</a:t>
            </a:r>
            <a:r>
              <a:rPr lang="ja-JP" altLang="en-US" sz="900" dirty="0" smtClean="0">
                <a:solidFill>
                  <a:prstClr val="black"/>
                </a:solidFill>
                <a:latin typeface="ＭＳ Ｐゴシック"/>
              </a:rPr>
              <a:t>年は当初予算、</a:t>
            </a:r>
            <a:r>
              <a:rPr lang="en-US" altLang="ja-JP" sz="900" dirty="0" smtClean="0">
                <a:solidFill>
                  <a:prstClr val="black"/>
                </a:solidFill>
                <a:latin typeface="ＭＳ Ｐゴシック"/>
              </a:rPr>
              <a:t>2014</a:t>
            </a:r>
            <a:r>
              <a:rPr lang="ja-JP" altLang="en-US" sz="900" dirty="0" smtClean="0">
                <a:solidFill>
                  <a:prstClr val="black"/>
                </a:solidFill>
                <a:latin typeface="ＭＳ Ｐゴシック"/>
              </a:rPr>
              <a:t>年度は当初予算（案）である。</a:t>
            </a:r>
            <a:endParaRPr lang="en-US" altLang="ja-JP" sz="900" dirty="0" smtClean="0">
              <a:solidFill>
                <a:prstClr val="black"/>
              </a:solidFill>
              <a:latin typeface="HGSｺﾞｼｯｸM" pitchFamily="50" charset="-128"/>
              <a:ea typeface="HGSｺﾞｼｯｸM" pitchFamily="50" charset="-128"/>
            </a:endParaRPr>
          </a:p>
          <a:p>
            <a:pPr>
              <a:lnSpc>
                <a:spcPts val="500"/>
              </a:lnSpc>
              <a:spcBef>
                <a:spcPct val="50000"/>
              </a:spcBef>
            </a:pPr>
            <a:r>
              <a:rPr lang="en-US" altLang="ja-JP" sz="900" dirty="0" smtClean="0">
                <a:solidFill>
                  <a:prstClr val="black"/>
                </a:solidFill>
                <a:latin typeface="ＭＳ Ｐゴシック"/>
              </a:rPr>
              <a:t>※2025</a:t>
            </a:r>
            <a:r>
              <a:rPr lang="ja-JP" altLang="en-US" sz="900" dirty="0" smtClean="0">
                <a:solidFill>
                  <a:prstClr val="black"/>
                </a:solidFill>
                <a:latin typeface="ＭＳ Ｐゴシック"/>
              </a:rPr>
              <a:t>年度は社会保障に係る費用の将来推計について（平成</a:t>
            </a:r>
            <a:r>
              <a:rPr lang="en-US" altLang="ja-JP" sz="900" dirty="0" smtClean="0">
                <a:solidFill>
                  <a:prstClr val="black"/>
                </a:solidFill>
                <a:latin typeface="ＭＳ Ｐゴシック"/>
              </a:rPr>
              <a:t>24</a:t>
            </a:r>
            <a:r>
              <a:rPr lang="ja-JP" altLang="en-US" sz="900" dirty="0" smtClean="0">
                <a:solidFill>
                  <a:prstClr val="black"/>
                </a:solidFill>
                <a:latin typeface="ＭＳ Ｐゴシック"/>
              </a:rPr>
              <a:t>年３月） </a:t>
            </a:r>
            <a:endParaRPr lang="ja-JP" altLang="en-US" sz="900" dirty="0">
              <a:solidFill>
                <a:prstClr val="black"/>
              </a:solidFill>
              <a:latin typeface="ＭＳ Ｐゴシック"/>
            </a:endParaRPr>
          </a:p>
        </p:txBody>
      </p:sp>
      <p:sp>
        <p:nvSpPr>
          <p:cNvPr id="55" name="テキスト ボックス 54"/>
          <p:cNvSpPr txBox="1"/>
          <p:nvPr/>
        </p:nvSpPr>
        <p:spPr>
          <a:xfrm rot="5400000">
            <a:off x="349135" y="5944660"/>
            <a:ext cx="648070" cy="369332"/>
          </a:xfrm>
          <a:prstGeom prst="rect">
            <a:avLst/>
          </a:prstGeom>
          <a:noFill/>
        </p:spPr>
        <p:txBody>
          <a:bodyPr wrap="square" rtlCol="0">
            <a:spAutoFit/>
          </a:bodyPr>
          <a:lstStyle/>
          <a:p>
            <a:r>
              <a:rPr lang="ja-JP" altLang="en-US" dirty="0" smtClean="0">
                <a:solidFill>
                  <a:prstClr val="black"/>
                </a:solidFill>
              </a:rPr>
              <a:t>・・・</a:t>
            </a:r>
            <a:endParaRPr lang="ja-JP" altLang="en-US" dirty="0">
              <a:solidFill>
                <a:prstClr val="black"/>
              </a:solidFill>
            </a:endParaRPr>
          </a:p>
        </p:txBody>
      </p:sp>
      <p:sp>
        <p:nvSpPr>
          <p:cNvPr id="60" name="Text Box 2" descr="市松模様 (小)"/>
          <p:cNvSpPr txBox="1">
            <a:spLocks noChangeArrowheads="1"/>
          </p:cNvSpPr>
          <p:nvPr/>
        </p:nvSpPr>
        <p:spPr bwMode="auto">
          <a:xfrm>
            <a:off x="56491" y="6147522"/>
            <a:ext cx="1224136"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２０２５年度</a:t>
            </a:r>
            <a:endParaRPr lang="en-US" altLang="ja-JP" sz="1600" dirty="0">
              <a:solidFill>
                <a:prstClr val="black"/>
              </a:solidFill>
              <a:latin typeface="HGSｺﾞｼｯｸM" pitchFamily="50" charset="-128"/>
              <a:ea typeface="HGSｺﾞｼｯｸM" pitchFamily="50" charset="-128"/>
            </a:endParaRPr>
          </a:p>
        </p:txBody>
      </p:sp>
      <p:sp>
        <p:nvSpPr>
          <p:cNvPr id="68" name="Rectangle 18"/>
          <p:cNvSpPr>
            <a:spLocks noChangeArrowheads="1"/>
          </p:cNvSpPr>
          <p:nvPr/>
        </p:nvSpPr>
        <p:spPr bwMode="auto">
          <a:xfrm>
            <a:off x="3463864" y="6093296"/>
            <a:ext cx="4081491" cy="288032"/>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21</a:t>
            </a:r>
            <a:r>
              <a:rPr lang="ja-JP" altLang="en-US" sz="1400" dirty="0" smtClean="0">
                <a:solidFill>
                  <a:prstClr val="black"/>
                </a:solidFill>
                <a:latin typeface="Arial Black" pitchFamily="34" charset="0"/>
                <a:ea typeface="HGSｺﾞｼｯｸM" pitchFamily="50" charset="-128"/>
                <a:cs typeface="Arial" pitchFamily="34" charset="0"/>
              </a:rPr>
              <a:t>兆円程度（改革シナリオ）</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5" name="Text Box 5" descr="市松模様 (小)"/>
          <p:cNvSpPr txBox="1">
            <a:spLocks noChangeArrowheads="1"/>
          </p:cNvSpPr>
          <p:nvPr/>
        </p:nvSpPr>
        <p:spPr bwMode="auto">
          <a:xfrm>
            <a:off x="7387338" y="6074900"/>
            <a:ext cx="1956674" cy="365107"/>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8,200</a:t>
            </a:r>
            <a:r>
              <a:rPr lang="ja-JP" altLang="en-US" dirty="0" smtClean="0">
                <a:solidFill>
                  <a:prstClr val="black"/>
                </a:solidFill>
                <a:latin typeface="Arial Black" pitchFamily="34" charset="0"/>
                <a:ea typeface="HGSｺﾞｼｯｸM" pitchFamily="50" charset="-128"/>
              </a:rPr>
              <a:t>円程度</a:t>
            </a:r>
            <a:endParaRPr lang="ja-JP" altLang="en-US" dirty="0">
              <a:solidFill>
                <a:prstClr val="black"/>
              </a:solidFill>
              <a:latin typeface="Arial Black" pitchFamily="34" charset="0"/>
              <a:ea typeface="HGSｺﾞｼｯｸM" pitchFamily="50" charset="-128"/>
            </a:endParaRPr>
          </a:p>
        </p:txBody>
      </p:sp>
      <p:sp>
        <p:nvSpPr>
          <p:cNvPr id="56" name="Rectangle 12"/>
          <p:cNvSpPr>
            <a:spLocks noChangeArrowheads="1"/>
          </p:cNvSpPr>
          <p:nvPr/>
        </p:nvSpPr>
        <p:spPr bwMode="auto">
          <a:xfrm>
            <a:off x="8697501" y="1438176"/>
            <a:ext cx="1157783" cy="504056"/>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介護報酬の改定率</a:t>
            </a:r>
            <a:endParaRPr lang="ja-JP" altLang="en-US" sz="1600" dirty="0">
              <a:solidFill>
                <a:prstClr val="black"/>
              </a:solidFill>
              <a:latin typeface="HGSｺﾞｼｯｸM" pitchFamily="50" charset="-128"/>
              <a:ea typeface="HGSｺﾞｼｯｸM" pitchFamily="50" charset="-128"/>
            </a:endParaRPr>
          </a:p>
        </p:txBody>
      </p:sp>
      <p:sp>
        <p:nvSpPr>
          <p:cNvPr id="76" name="Text Box 3" descr="市松模様 (小)"/>
          <p:cNvSpPr txBox="1">
            <a:spLocks noChangeArrowheads="1"/>
          </p:cNvSpPr>
          <p:nvPr/>
        </p:nvSpPr>
        <p:spPr bwMode="auto">
          <a:xfrm>
            <a:off x="8625423" y="2302444"/>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H15</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2.3</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7" name="Text Box 3" descr="市松模様 (小)"/>
          <p:cNvSpPr txBox="1">
            <a:spLocks noChangeArrowheads="1"/>
          </p:cNvSpPr>
          <p:nvPr/>
        </p:nvSpPr>
        <p:spPr bwMode="auto">
          <a:xfrm>
            <a:off x="8625423" y="2719553"/>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H17</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1.9</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8" name="Text Box 3" descr="市松模様 (小)"/>
          <p:cNvSpPr txBox="1">
            <a:spLocks noChangeArrowheads="1"/>
          </p:cNvSpPr>
          <p:nvPr/>
        </p:nvSpPr>
        <p:spPr bwMode="auto">
          <a:xfrm>
            <a:off x="8637672" y="3151601"/>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H18</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0.5</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9" name="Text Box 3" descr="市松模様 (小)"/>
          <p:cNvSpPr txBox="1">
            <a:spLocks noChangeArrowheads="1"/>
          </p:cNvSpPr>
          <p:nvPr/>
        </p:nvSpPr>
        <p:spPr bwMode="auto">
          <a:xfrm>
            <a:off x="8625423" y="3958460"/>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H21</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3.0</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0" name="Text Box 3" descr="市松模様 (小)"/>
          <p:cNvSpPr txBox="1">
            <a:spLocks noChangeArrowheads="1"/>
          </p:cNvSpPr>
          <p:nvPr/>
        </p:nvSpPr>
        <p:spPr bwMode="auto">
          <a:xfrm>
            <a:off x="8625423" y="4735777"/>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H24</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1.2</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1" name="正方形/長方形 80"/>
          <p:cNvSpPr/>
          <p:nvPr/>
        </p:nvSpPr>
        <p:spPr>
          <a:xfrm>
            <a:off x="7573545" y="6597524"/>
            <a:ext cx="1988045" cy="156453"/>
          </a:xfrm>
          <a:prstGeom prst="rect">
            <a:avLst/>
          </a:prstGeom>
        </p:spPr>
        <p:txBody>
          <a:bodyPr wrap="square">
            <a:spAutoFit/>
          </a:bodyPr>
          <a:lstStyle/>
          <a:p>
            <a:pPr>
              <a:lnSpc>
                <a:spcPts val="500"/>
              </a:lnSpc>
              <a:spcBef>
                <a:spcPct val="50000"/>
              </a:spcBef>
            </a:pP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年度の賃金水準に換算した値</a:t>
            </a:r>
          </a:p>
        </p:txBody>
      </p:sp>
      <p:sp>
        <p:nvSpPr>
          <p:cNvPr id="83" name="正方形/長方形 82"/>
          <p:cNvSpPr/>
          <p:nvPr/>
        </p:nvSpPr>
        <p:spPr>
          <a:xfrm>
            <a:off x="166721" y="45279"/>
            <a:ext cx="9505056" cy="3320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dirty="0" smtClean="0">
                <a:solidFill>
                  <a:prstClr val="black"/>
                </a:solidFill>
              </a:rPr>
              <a:t>介護給付と保険料の推移</a:t>
            </a:r>
          </a:p>
        </p:txBody>
      </p:sp>
      <p:sp>
        <p:nvSpPr>
          <p:cNvPr id="82" name="Text Box 3" descr="市松模様 (小)"/>
          <p:cNvSpPr txBox="1">
            <a:spLocks noChangeArrowheads="1"/>
          </p:cNvSpPr>
          <p:nvPr/>
        </p:nvSpPr>
        <p:spPr bwMode="auto">
          <a:xfrm>
            <a:off x="8500761" y="5531168"/>
            <a:ext cx="1426559" cy="365107"/>
          </a:xfrm>
          <a:prstGeom prst="rect">
            <a:avLst/>
          </a:prstGeom>
          <a:noFill/>
          <a:ln w="25400">
            <a:noFill/>
            <a:miter lim="800000"/>
            <a:headEnd/>
            <a:tailEnd/>
          </a:ln>
        </p:spPr>
        <p:txBody>
          <a:bodyPr wrap="none" lIns="87256" tIns="43628" rIns="87256" bIns="43628" anchor="ctr" anchorCtr="0">
            <a:spAutoFit/>
          </a:bodyPr>
          <a:lstStyle/>
          <a:p>
            <a:pPr algn="ctr" defTabSz="762000"/>
            <a:r>
              <a:rPr lang="ja-JP" altLang="en-US" sz="900" dirty="0" smtClean="0">
                <a:solidFill>
                  <a:prstClr val="black"/>
                </a:solidFill>
                <a:latin typeface="Arial Black" pitchFamily="34" charset="0"/>
                <a:ea typeface="HGSｺﾞｼｯｸM" pitchFamily="50" charset="-128"/>
              </a:rPr>
              <a:t>消費税率引上げに伴う</a:t>
            </a:r>
            <a:endParaRPr lang="en-US" altLang="ja-JP" sz="900" dirty="0" smtClean="0">
              <a:solidFill>
                <a:prstClr val="black"/>
              </a:solidFill>
              <a:latin typeface="Arial Black" pitchFamily="34" charset="0"/>
              <a:ea typeface="HGSｺﾞｼｯｸM" pitchFamily="50" charset="-128"/>
            </a:endParaRPr>
          </a:p>
          <a:p>
            <a:pPr algn="ctr" defTabSz="762000"/>
            <a:r>
              <a:rPr lang="en-US" altLang="ja-JP" sz="900" dirty="0" smtClean="0">
                <a:solidFill>
                  <a:prstClr val="black"/>
                </a:solidFill>
                <a:latin typeface="Arial Black" pitchFamily="34" charset="0"/>
                <a:ea typeface="HGSｺﾞｼｯｸM" pitchFamily="50" charset="-128"/>
              </a:rPr>
              <a:t>H26</a:t>
            </a:r>
            <a:r>
              <a:rPr lang="ja-JP" altLang="en-US" sz="900" dirty="0" smtClean="0">
                <a:solidFill>
                  <a:prstClr val="black"/>
                </a:solidFill>
                <a:latin typeface="Arial Black" pitchFamily="34" charset="0"/>
                <a:ea typeface="HGSｺﾞｼｯｸM" pitchFamily="50" charset="-128"/>
              </a:rPr>
              <a:t>年度改定</a:t>
            </a:r>
            <a:r>
              <a:rPr lang="ja-JP" altLang="en-US" sz="900" dirty="0">
                <a:solidFill>
                  <a:prstClr val="black"/>
                </a:solidFill>
                <a:latin typeface="Arial Black" pitchFamily="34" charset="0"/>
                <a:ea typeface="HGSｺﾞｼｯｸM" pitchFamily="50" charset="-128"/>
              </a:rPr>
              <a:t> </a:t>
            </a:r>
            <a:r>
              <a:rPr lang="ja-JP" altLang="en-US" sz="900" dirty="0" smtClean="0">
                <a:solidFill>
                  <a:prstClr val="black"/>
                </a:solidFill>
                <a:latin typeface="Arial Black" pitchFamily="34" charset="0"/>
                <a:ea typeface="HGSｺﾞｼｯｸM" pitchFamily="50" charset="-128"/>
              </a:rPr>
              <a:t>＋</a:t>
            </a:r>
            <a:r>
              <a:rPr lang="en-US" altLang="ja-JP" sz="900" dirty="0" smtClean="0">
                <a:solidFill>
                  <a:prstClr val="black"/>
                </a:solidFill>
                <a:latin typeface="Arial Black" pitchFamily="34" charset="0"/>
                <a:ea typeface="HGSｺﾞｼｯｸM" pitchFamily="50" charset="-128"/>
              </a:rPr>
              <a:t>0.63</a:t>
            </a:r>
            <a:r>
              <a:rPr lang="ja-JP" altLang="en-US" sz="900" dirty="0" smtClean="0">
                <a:solidFill>
                  <a:prstClr val="black"/>
                </a:solidFill>
                <a:latin typeface="Arial Black" pitchFamily="34" charset="0"/>
                <a:ea typeface="HGSｺﾞｼｯｸM" pitchFamily="50" charset="-128"/>
              </a:rPr>
              <a:t>％</a:t>
            </a:r>
            <a:endParaRPr lang="ja-JP" altLang="en-US" sz="900" dirty="0">
              <a:solidFill>
                <a:prstClr val="black"/>
              </a:solidFill>
              <a:latin typeface="Arial Black" pitchFamily="34" charset="0"/>
              <a:ea typeface="HGSｺﾞｼｯｸM" pitchFamily="50" charset="-128"/>
            </a:endParaRPr>
          </a:p>
        </p:txBody>
      </p:sp>
      <p:sp>
        <p:nvSpPr>
          <p:cNvPr id="84"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5</a:t>
            </a:r>
            <a:endParaRPr lang="ja-JP" altLang="en-US" sz="1800" b="1" dirty="0">
              <a:solidFill>
                <a:prstClr val="black"/>
              </a:solidFill>
              <a:latin typeface="+mn-ea"/>
            </a:endParaRPr>
          </a:p>
        </p:txBody>
      </p:sp>
    </p:spTree>
    <p:extLst>
      <p:ext uri="{BB962C8B-B14F-4D97-AF65-F5344CB8AC3E}">
        <p14:creationId xmlns:p14="http://schemas.microsoft.com/office/powerpoint/2010/main" val="1468269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312716" y="2431843"/>
            <a:ext cx="7353621" cy="3071619"/>
            <a:chOff x="1312716" y="1961302"/>
            <a:chExt cx="7353621" cy="3071619"/>
          </a:xfrm>
        </p:grpSpPr>
        <p:sp>
          <p:nvSpPr>
            <p:cNvPr id="15" name="ホームベース 14"/>
            <p:cNvSpPr/>
            <p:nvPr/>
          </p:nvSpPr>
          <p:spPr bwMode="auto">
            <a:xfrm>
              <a:off x="3099289" y="1986703"/>
              <a:ext cx="4686421" cy="2162377"/>
            </a:xfrm>
            <a:prstGeom prst="homePlate">
              <a:avLst>
                <a:gd name="adj" fmla="val 0"/>
              </a:avLst>
            </a:prstGeom>
            <a:solidFill>
              <a:srgbClr val="FFFF00">
                <a:alpha val="79000"/>
              </a:srgbClr>
            </a:solidFill>
            <a:ln w="6350">
              <a:solidFill>
                <a:schemeClr val="accent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endParaRPr lang="ja-JP" altLang="en-US" sz="1400" b="1" dirty="0">
                <a:solidFill>
                  <a:prstClr val="black"/>
                </a:solidFill>
                <a:latin typeface="メイリオ" pitchFamily="50" charset="-128"/>
                <a:ea typeface="メイリオ" pitchFamily="50" charset="-128"/>
              </a:endParaRPr>
            </a:p>
          </p:txBody>
        </p:sp>
        <p:sp>
          <p:nvSpPr>
            <p:cNvPr id="12" name="ホームベース 11"/>
            <p:cNvSpPr/>
            <p:nvPr/>
          </p:nvSpPr>
          <p:spPr bwMode="auto">
            <a:xfrm>
              <a:off x="1312716" y="2815213"/>
              <a:ext cx="1756913" cy="1333867"/>
            </a:xfrm>
            <a:prstGeom prst="homePlate">
              <a:avLst>
                <a:gd name="adj" fmla="val 20077"/>
              </a:avLst>
            </a:prstGeom>
            <a:solidFill>
              <a:srgbClr val="66CCFF"/>
            </a:solidFill>
            <a:ln w="25400">
              <a:solidFill>
                <a:schemeClr val="tx1"/>
              </a:solidFill>
            </a:ln>
            <a:effectLst/>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第</a:t>
              </a:r>
              <a:r>
                <a:rPr lang="en-US" altLang="ja-JP"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5</a:t>
              </a:r>
              <a:r>
                <a:rPr lang="ja-JP" altLang="en-US" sz="16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期</a:t>
              </a:r>
              <a:r>
                <a:rPr lang="ja-JP" altLang="en-US"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rPr>
                <a:t>計画</a:t>
              </a:r>
              <a:endParaRPr lang="en-US" altLang="ja-JP" sz="1600" b="1" dirty="0" smtClean="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2012</a:t>
              </a:r>
              <a:r>
                <a:rPr lang="ja-JP" altLang="en-US" sz="1400" dirty="0" smtClean="0">
                  <a:solidFill>
                    <a:srgbClr val="000000"/>
                  </a:solidFill>
                  <a:latin typeface="メイリオ" pitchFamily="50" charset="-128"/>
                  <a:ea typeface="メイリオ" pitchFamily="50" charset="-128"/>
                </a:rPr>
                <a:t>　</a:t>
              </a:r>
              <a:endParaRPr lang="en-US" altLang="ja-JP" sz="1400" dirty="0">
                <a:solidFill>
                  <a:srgbClr val="000000"/>
                </a:solidFill>
                <a:latin typeface="メイリオ" pitchFamily="50" charset="-128"/>
                <a:ea typeface="メイリオ" pitchFamily="50" charset="-128"/>
              </a:endParaRPr>
            </a:p>
            <a:p>
              <a:pPr algn="ctr"/>
              <a:r>
                <a:rPr lang="ja-JP" altLang="en-US" sz="1400" dirty="0" smtClean="0">
                  <a:solidFill>
                    <a:srgbClr val="000000"/>
                  </a:solidFill>
                  <a:latin typeface="メイリオ" pitchFamily="50" charset="-128"/>
                  <a:ea typeface="メイリオ" pitchFamily="50" charset="-128"/>
                </a:rPr>
                <a:t>～</a:t>
              </a:r>
              <a:r>
                <a:rPr lang="en-US" altLang="ja-JP" sz="1400" dirty="0" smtClean="0">
                  <a:solidFill>
                    <a:srgbClr val="000000"/>
                  </a:solidFill>
                  <a:latin typeface="メイリオ" pitchFamily="50" charset="-128"/>
                  <a:ea typeface="メイリオ" pitchFamily="50" charset="-128"/>
                </a:rPr>
                <a:t>2014</a:t>
              </a:r>
              <a:endParaRPr lang="ja-JP" altLang="en-US" sz="1400" b="1" dirty="0">
                <a:solidFill>
                  <a:prstClr val="black"/>
                </a:solidFill>
                <a:effectLst>
                  <a:outerShdw blurRad="38100" dist="38100" dir="2700000" algn="tl">
                    <a:srgbClr val="000000">
                      <a:alpha val="43137"/>
                    </a:srgbClr>
                  </a:outerShdw>
                </a:effectLst>
                <a:latin typeface="メイリオ" pitchFamily="50" charset="-128"/>
                <a:ea typeface="メイリオ" pitchFamily="50" charset="-128"/>
              </a:endParaRPr>
            </a:p>
          </p:txBody>
        </p:sp>
        <p:cxnSp>
          <p:nvCxnSpPr>
            <p:cNvPr id="29" name="直線矢印コネクタ 28"/>
            <p:cNvCxnSpPr/>
            <p:nvPr/>
          </p:nvCxnSpPr>
          <p:spPr bwMode="auto">
            <a:xfrm>
              <a:off x="1456732" y="4483830"/>
              <a:ext cx="6561533" cy="0"/>
            </a:xfrm>
            <a:prstGeom prst="straightConnector1">
              <a:avLst/>
            </a:prstGeom>
            <a:ln w="38100">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23" name="テキスト ボックス 8"/>
            <p:cNvSpPr txBox="1">
              <a:spLocks noChangeArrowheads="1"/>
            </p:cNvSpPr>
            <p:nvPr/>
          </p:nvSpPr>
          <p:spPr bwMode="auto">
            <a:xfrm>
              <a:off x="7370193" y="4178753"/>
              <a:ext cx="633507" cy="307777"/>
            </a:xfrm>
            <a:prstGeom prst="rect">
              <a:avLst/>
            </a:prstGeom>
            <a:noFill/>
            <a:ln w="9525">
              <a:noFill/>
              <a:miter lim="800000"/>
              <a:headEnd/>
              <a:tailEnd/>
            </a:ln>
          </p:spPr>
          <p:txBody>
            <a:bodyPr wrap="none">
              <a:spAutoFit/>
            </a:bodyPr>
            <a:lstStyle/>
            <a:p>
              <a:r>
                <a:rPr lang="en-US" altLang="ja-JP" sz="1400" dirty="0" smtClean="0">
                  <a:solidFill>
                    <a:srgbClr val="000000"/>
                  </a:solidFill>
                  <a:latin typeface="メイリオ" pitchFamily="50" charset="-128"/>
                  <a:ea typeface="メイリオ" pitchFamily="50" charset="-128"/>
                </a:rPr>
                <a:t>2025</a:t>
              </a:r>
              <a:endParaRPr lang="ja-JP" altLang="en-US" sz="1400" dirty="0">
                <a:solidFill>
                  <a:srgbClr val="000000"/>
                </a:solidFill>
                <a:latin typeface="メイリオ" pitchFamily="50" charset="-128"/>
                <a:ea typeface="メイリオ" pitchFamily="50" charset="-128"/>
              </a:endParaRPr>
            </a:p>
          </p:txBody>
        </p:sp>
        <p:sp>
          <p:nvSpPr>
            <p:cNvPr id="38" name="ホームベース 37"/>
            <p:cNvSpPr/>
            <p:nvPr/>
          </p:nvSpPr>
          <p:spPr bwMode="auto">
            <a:xfrm>
              <a:off x="7370193"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smtClean="0">
                  <a:solidFill>
                    <a:prstClr val="black"/>
                  </a:solidFill>
                  <a:latin typeface="メイリオ" pitchFamily="50" charset="-128"/>
                  <a:ea typeface="メイリオ" pitchFamily="50" charset="-128"/>
                </a:rPr>
                <a:t>第９期計画</a:t>
              </a:r>
              <a:endParaRPr lang="en-US" altLang="ja-JP" sz="1400"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2024</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2026</a:t>
              </a:r>
              <a:endParaRPr lang="ja-JP" altLang="en-US" sz="1400" b="1" dirty="0">
                <a:solidFill>
                  <a:prstClr val="black"/>
                </a:solidFill>
                <a:latin typeface="メイリオ" pitchFamily="50" charset="-128"/>
                <a:ea typeface="メイリオ" pitchFamily="50" charset="-128"/>
              </a:endParaRPr>
            </a:p>
          </p:txBody>
        </p:sp>
        <p:sp>
          <p:nvSpPr>
            <p:cNvPr id="39" name="ホームベース 38"/>
            <p:cNvSpPr/>
            <p:nvPr/>
          </p:nvSpPr>
          <p:spPr bwMode="auto">
            <a:xfrm>
              <a:off x="6074049" y="2815215"/>
              <a:ext cx="1296144" cy="1333865"/>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smtClean="0">
                  <a:solidFill>
                    <a:prstClr val="black"/>
                  </a:solidFill>
                  <a:latin typeface="メイリオ" pitchFamily="50" charset="-128"/>
                  <a:ea typeface="メイリオ" pitchFamily="50" charset="-128"/>
                </a:rPr>
                <a:t>第８期計画</a:t>
              </a:r>
              <a:endParaRPr lang="en-US" altLang="ja-JP" sz="1400"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2021</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2023</a:t>
              </a:r>
              <a:endParaRPr lang="ja-JP" altLang="en-US" sz="1400" b="1" dirty="0">
                <a:solidFill>
                  <a:prstClr val="black"/>
                </a:solidFill>
                <a:latin typeface="メイリオ" pitchFamily="50" charset="-128"/>
                <a:ea typeface="メイリオ" pitchFamily="50" charset="-128"/>
              </a:endParaRPr>
            </a:p>
          </p:txBody>
        </p:sp>
        <p:sp>
          <p:nvSpPr>
            <p:cNvPr id="42" name="テキスト ボックス 8"/>
            <p:cNvSpPr txBox="1">
              <a:spLocks noChangeArrowheads="1"/>
            </p:cNvSpPr>
            <p:nvPr/>
          </p:nvSpPr>
          <p:spPr bwMode="auto">
            <a:xfrm>
              <a:off x="2761343" y="4178605"/>
              <a:ext cx="633507" cy="307777"/>
            </a:xfrm>
            <a:prstGeom prst="rect">
              <a:avLst/>
            </a:prstGeom>
            <a:noFill/>
            <a:ln w="9525">
              <a:noFill/>
              <a:miter lim="800000"/>
              <a:headEnd/>
              <a:tailEnd/>
            </a:ln>
          </p:spPr>
          <p:txBody>
            <a:bodyPr wrap="none">
              <a:spAutoFit/>
            </a:bodyPr>
            <a:lstStyle/>
            <a:p>
              <a:r>
                <a:rPr lang="en-US" altLang="ja-JP" sz="1400" dirty="0" smtClean="0">
                  <a:solidFill>
                    <a:srgbClr val="000000"/>
                  </a:solidFill>
                  <a:latin typeface="メイリオ" pitchFamily="50" charset="-128"/>
                  <a:ea typeface="メイリオ" pitchFamily="50" charset="-128"/>
                </a:rPr>
                <a:t>2015</a:t>
              </a:r>
              <a:endParaRPr lang="ja-JP" altLang="en-US" sz="1400" dirty="0">
                <a:solidFill>
                  <a:srgbClr val="000000"/>
                </a:solidFill>
                <a:latin typeface="メイリオ" pitchFamily="50" charset="-128"/>
                <a:ea typeface="メイリオ" pitchFamily="50" charset="-128"/>
              </a:endParaRPr>
            </a:p>
          </p:txBody>
        </p:sp>
        <p:sp>
          <p:nvSpPr>
            <p:cNvPr id="40" name="ホームベース 39"/>
            <p:cNvSpPr/>
            <p:nvPr/>
          </p:nvSpPr>
          <p:spPr bwMode="auto">
            <a:xfrm>
              <a:off x="4777905" y="2796304"/>
              <a:ext cx="1296144" cy="1352776"/>
            </a:xfrm>
            <a:prstGeom prst="homePlate">
              <a:avLst>
                <a:gd name="adj" fmla="val 26727"/>
              </a:avLst>
            </a:prstGeom>
            <a:solidFill>
              <a:srgbClr val="FF9933"/>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sz="1400" b="1" dirty="0" smtClean="0">
                  <a:solidFill>
                    <a:prstClr val="black"/>
                  </a:solidFill>
                  <a:latin typeface="メイリオ" pitchFamily="50" charset="-128"/>
                  <a:ea typeface="メイリオ" pitchFamily="50" charset="-128"/>
                </a:rPr>
                <a:t>第７期計画</a:t>
              </a:r>
              <a:endParaRPr lang="en-US" altLang="ja-JP" sz="1400"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2018</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2020</a:t>
              </a:r>
              <a:endParaRPr lang="ja-JP" altLang="en-US" sz="1400" b="1" dirty="0">
                <a:solidFill>
                  <a:prstClr val="black"/>
                </a:solidFill>
                <a:latin typeface="メイリオ" pitchFamily="50" charset="-128"/>
                <a:ea typeface="メイリオ" pitchFamily="50" charset="-128"/>
              </a:endParaRPr>
            </a:p>
          </p:txBody>
        </p:sp>
        <p:sp>
          <p:nvSpPr>
            <p:cNvPr id="6" name="ホームベース 5"/>
            <p:cNvSpPr/>
            <p:nvPr/>
          </p:nvSpPr>
          <p:spPr bwMode="auto">
            <a:xfrm>
              <a:off x="3069629" y="2023125"/>
              <a:ext cx="1708276" cy="2125955"/>
            </a:xfrm>
            <a:prstGeom prst="homePlate">
              <a:avLst>
                <a:gd name="adj" fmla="val 26727"/>
              </a:avLst>
            </a:prstGeom>
            <a:solidFill>
              <a:srgbClr val="FFFF00"/>
            </a:solidFill>
            <a:ln>
              <a:solidFill>
                <a:schemeClr val="tx1"/>
              </a:solidFill>
            </a:ln>
            <a:scene3d>
              <a:camera prst="orthographicFront"/>
              <a:lightRig rig="threePt" dir="t"/>
            </a:scene3d>
            <a:sp3d>
              <a:bevelT w="0" h="0" prst="coolSlan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spcBef>
                  <a:spcPts val="600"/>
                </a:spcBef>
                <a:defRPr/>
              </a:pPr>
              <a:r>
                <a:rPr lang="ja-JP" altLang="en-US" b="1" dirty="0">
                  <a:solidFill>
                    <a:prstClr val="black"/>
                  </a:solidFill>
                  <a:latin typeface="メイリオ" pitchFamily="50" charset="-128"/>
                  <a:ea typeface="メイリオ" pitchFamily="50" charset="-128"/>
                </a:rPr>
                <a:t>第６期</a:t>
              </a:r>
              <a:r>
                <a:rPr lang="ja-JP" altLang="en-US" b="1" dirty="0" smtClean="0">
                  <a:solidFill>
                    <a:prstClr val="black"/>
                  </a:solidFill>
                  <a:latin typeface="メイリオ" pitchFamily="50" charset="-128"/>
                  <a:ea typeface="メイリオ" pitchFamily="50" charset="-128"/>
                </a:rPr>
                <a:t>計画</a:t>
              </a:r>
              <a:endParaRPr lang="en-US" altLang="ja-JP" b="1" dirty="0" smtClean="0">
                <a:solidFill>
                  <a:prstClr val="black"/>
                </a:solidFill>
                <a:latin typeface="メイリオ" pitchFamily="50" charset="-128"/>
                <a:ea typeface="メイリオ" pitchFamily="50" charset="-128"/>
              </a:endParaRPr>
            </a:p>
            <a:p>
              <a:pPr>
                <a:spcBef>
                  <a:spcPts val="600"/>
                </a:spcBef>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2015</a:t>
              </a:r>
            </a:p>
            <a:p>
              <a:pPr algn="ctr">
                <a:defRPr/>
              </a:pPr>
              <a:r>
                <a:rPr lang="ja-JP" altLang="en-US" sz="1400" dirty="0" smtClean="0">
                  <a:solidFill>
                    <a:srgbClr val="000000"/>
                  </a:solidFill>
                  <a:latin typeface="メイリオ" pitchFamily="50" charset="-128"/>
                  <a:ea typeface="メイリオ" pitchFamily="50" charset="-128"/>
                </a:rPr>
                <a:t>　～</a:t>
              </a:r>
              <a:r>
                <a:rPr lang="en-US" altLang="ja-JP" sz="1400" dirty="0" smtClean="0">
                  <a:solidFill>
                    <a:srgbClr val="000000"/>
                  </a:solidFill>
                  <a:latin typeface="メイリオ" pitchFamily="50" charset="-128"/>
                  <a:ea typeface="メイリオ" pitchFamily="50" charset="-128"/>
                </a:rPr>
                <a:t>2017</a:t>
              </a:r>
              <a:endParaRPr lang="ja-JP" altLang="en-US" sz="1400" b="1" dirty="0">
                <a:solidFill>
                  <a:prstClr val="black"/>
                </a:solidFill>
                <a:latin typeface="メイリオ" pitchFamily="50" charset="-128"/>
                <a:ea typeface="メイリオ" pitchFamily="50" charset="-128"/>
              </a:endParaRPr>
            </a:p>
          </p:txBody>
        </p:sp>
        <p:sp>
          <p:nvSpPr>
            <p:cNvPr id="4" name="テキスト ボックス 3"/>
            <p:cNvSpPr txBox="1"/>
            <p:nvPr/>
          </p:nvSpPr>
          <p:spPr>
            <a:xfrm>
              <a:off x="4520352" y="1961302"/>
              <a:ext cx="2849842" cy="369332"/>
            </a:xfrm>
            <a:prstGeom prst="rect">
              <a:avLst/>
            </a:prstGeom>
            <a:noFill/>
          </p:spPr>
          <p:txBody>
            <a:bodyPr wrap="square" rtlCol="0">
              <a:spAutoFit/>
            </a:bodyPr>
            <a:lstStyle/>
            <a:p>
              <a:pPr algn="ctr"/>
              <a:r>
                <a:rPr lang="ja-JP" altLang="en-US" dirty="0" smtClean="0">
                  <a:solidFill>
                    <a:srgbClr val="1F497D"/>
                  </a:solidFill>
                  <a:latin typeface="ＤＦ特太ゴシック体" pitchFamily="49" charset="-128"/>
                  <a:ea typeface="ＤＦ特太ゴシック体" pitchFamily="49" charset="-128"/>
                </a:rPr>
                <a:t>＜</a:t>
              </a:r>
              <a:r>
                <a:rPr lang="en-US" altLang="ja-JP" dirty="0" smtClean="0">
                  <a:solidFill>
                    <a:srgbClr val="1F497D"/>
                  </a:solidFill>
                  <a:latin typeface="ＤＦ特太ゴシック体" pitchFamily="49" charset="-128"/>
                  <a:ea typeface="ＤＦ特太ゴシック体" pitchFamily="49" charset="-128"/>
                </a:rPr>
                <a:t>2025</a:t>
              </a:r>
              <a:r>
                <a:rPr lang="ja-JP" altLang="en-US" dirty="0" smtClean="0">
                  <a:solidFill>
                    <a:srgbClr val="1F497D"/>
                  </a:solidFill>
                  <a:latin typeface="ＤＦ特太ゴシック体" pitchFamily="49" charset="-128"/>
                  <a:ea typeface="ＤＦ特太ゴシック体" pitchFamily="49" charset="-128"/>
                </a:rPr>
                <a:t>年までの見通し＞</a:t>
              </a:r>
              <a:endParaRPr lang="ja-JP" altLang="en-US" dirty="0">
                <a:solidFill>
                  <a:srgbClr val="1F497D"/>
                </a:solidFill>
                <a:latin typeface="ＤＦ特太ゴシック体" pitchFamily="49" charset="-128"/>
                <a:ea typeface="ＤＦ特太ゴシック体" pitchFamily="49" charset="-128"/>
              </a:endParaRPr>
            </a:p>
          </p:txBody>
        </p:sp>
        <p:sp>
          <p:nvSpPr>
            <p:cNvPr id="7" name="二等辺三角形 6"/>
            <p:cNvSpPr/>
            <p:nvPr/>
          </p:nvSpPr>
          <p:spPr>
            <a:xfrm>
              <a:off x="2944095" y="4509120"/>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右矢印 1"/>
            <p:cNvSpPr/>
            <p:nvPr/>
          </p:nvSpPr>
          <p:spPr>
            <a:xfrm>
              <a:off x="3106188" y="2132856"/>
              <a:ext cx="4686422" cy="663448"/>
            </a:xfrm>
            <a:prstGeom prst="rightArrow">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a:off x="7588182" y="4521785"/>
              <a:ext cx="197528"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2252097" y="4725144"/>
              <a:ext cx="1635063" cy="307777"/>
            </a:xfrm>
            <a:prstGeom prst="rect">
              <a:avLst/>
            </a:prstGeom>
            <a:noFill/>
          </p:spPr>
          <p:txBody>
            <a:bodyPr wrap="square" rtlCol="0">
              <a:spAutoFit/>
            </a:bodyPr>
            <a:lstStyle/>
            <a:p>
              <a:pPr algn="ct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smtClean="0">
                  <a:solidFill>
                    <a:prstClr val="black"/>
                  </a:solidFill>
                  <a:latin typeface="ＤＦ特太ゴシック体" pitchFamily="49" charset="-128"/>
                  <a:ea typeface="ＤＦ特太ゴシック体" pitchFamily="49" charset="-128"/>
                </a:rPr>
                <a:t>65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sp>
          <p:nvSpPr>
            <p:cNvPr id="24" name="テキスト ボックス 23"/>
            <p:cNvSpPr txBox="1"/>
            <p:nvPr/>
          </p:nvSpPr>
          <p:spPr>
            <a:xfrm>
              <a:off x="6869414" y="4725144"/>
              <a:ext cx="1635063" cy="307777"/>
            </a:xfrm>
            <a:prstGeom prst="rect">
              <a:avLst/>
            </a:prstGeom>
            <a:noFill/>
          </p:spPr>
          <p:txBody>
            <a:bodyPr wrap="square" rtlCol="0">
              <a:spAutoFit/>
            </a:bodyPr>
            <a:lstStyle/>
            <a:p>
              <a:pPr algn="ctr"/>
              <a:r>
                <a:rPr lang="ja-JP" altLang="en-US" sz="1400" dirty="0" smtClean="0">
                  <a:solidFill>
                    <a:prstClr val="black"/>
                  </a:solidFill>
                  <a:latin typeface="ＤＦ特太ゴシック体" pitchFamily="49" charset="-128"/>
                  <a:ea typeface="ＤＦ特太ゴシック体" pitchFamily="49" charset="-128"/>
                </a:rPr>
                <a:t>団塊世代が</a:t>
              </a:r>
              <a:r>
                <a:rPr lang="en-US" altLang="ja-JP" sz="1400" dirty="0">
                  <a:solidFill>
                    <a:prstClr val="black"/>
                  </a:solidFill>
                  <a:latin typeface="ＤＦ特太ゴシック体" pitchFamily="49" charset="-128"/>
                  <a:ea typeface="ＤＦ特太ゴシック体" pitchFamily="49" charset="-128"/>
                </a:rPr>
                <a:t>75</a:t>
              </a:r>
              <a:r>
                <a:rPr lang="ja-JP" altLang="en-US" sz="1400" dirty="0" smtClean="0">
                  <a:solidFill>
                    <a:prstClr val="black"/>
                  </a:solidFill>
                  <a:latin typeface="ＤＦ特太ゴシック体" pitchFamily="49" charset="-128"/>
                  <a:ea typeface="ＤＦ特太ゴシック体" pitchFamily="49" charset="-128"/>
                </a:rPr>
                <a:t>歳に</a:t>
              </a:r>
              <a:endParaRPr lang="ja-JP" altLang="en-US" sz="1400" dirty="0">
                <a:solidFill>
                  <a:prstClr val="black"/>
                </a:solidFill>
                <a:latin typeface="ＤＦ特太ゴシック体" pitchFamily="49" charset="-128"/>
                <a:ea typeface="ＤＦ特太ゴシック体" pitchFamily="49" charset="-128"/>
              </a:endParaRPr>
            </a:p>
          </p:txBody>
        </p:sp>
      </p:grpSp>
      <p:sp>
        <p:nvSpPr>
          <p:cNvPr id="25" name="線吹き出し 1 (枠付き) 24"/>
          <p:cNvSpPr/>
          <p:nvPr/>
        </p:nvSpPr>
        <p:spPr>
          <a:xfrm>
            <a:off x="343476" y="946611"/>
            <a:ext cx="8788527" cy="1084125"/>
          </a:xfrm>
          <a:prstGeom prst="borderCallout1">
            <a:avLst>
              <a:gd name="adj1" fmla="val 153728"/>
              <a:gd name="adj2" fmla="val 39058"/>
              <a:gd name="adj3" fmla="val 100473"/>
              <a:gd name="adj4" fmla="val 49886"/>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marL="177800" indent="-177800" algn="just">
              <a:defRPr/>
            </a:pPr>
            <a:r>
              <a:rPr lang="ja-JP" altLang="en-US" sz="1400" b="1" dirty="0" smtClean="0">
                <a:solidFill>
                  <a:prstClr val="black"/>
                </a:solidFill>
                <a:latin typeface="ＭＳ ゴシック" pitchFamily="49" charset="-128"/>
                <a:ea typeface="ＭＳ ゴシック" pitchFamily="49" charset="-128"/>
              </a:rPr>
              <a:t>○　</a:t>
            </a:r>
            <a:r>
              <a:rPr lang="ja-JP" altLang="en-US" sz="1400" b="1" u="sng" dirty="0" smtClean="0">
                <a:solidFill>
                  <a:prstClr val="black"/>
                </a:solidFill>
                <a:latin typeface="ＭＳ ゴシック" pitchFamily="49" charset="-128"/>
                <a:ea typeface="ＭＳ ゴシック" pitchFamily="49" charset="-128"/>
              </a:rPr>
              <a:t>第６期計画以後の計画は</a:t>
            </a:r>
            <a:r>
              <a:rPr lang="ja-JP" altLang="en-US" sz="1400" dirty="0" smtClean="0">
                <a:solidFill>
                  <a:prstClr val="black"/>
                </a:solidFill>
                <a:latin typeface="ＭＳ ゴシック" pitchFamily="49" charset="-128"/>
                <a:ea typeface="ＭＳ ゴシック" pitchFamily="49" charset="-128"/>
              </a:rPr>
              <a:t>、</a:t>
            </a:r>
            <a:r>
              <a:rPr lang="en-US" altLang="ja-JP" sz="1400" b="1" u="sng" dirty="0" smtClean="0">
                <a:solidFill>
                  <a:prstClr val="black"/>
                </a:solidFill>
                <a:latin typeface="ＭＳ ゴシック" pitchFamily="49" charset="-128"/>
                <a:ea typeface="ＭＳ ゴシック" pitchFamily="49" charset="-128"/>
              </a:rPr>
              <a:t>2025</a:t>
            </a:r>
            <a:r>
              <a:rPr lang="ja-JP" altLang="en-US" sz="1400" b="1" u="sng" dirty="0" smtClean="0">
                <a:solidFill>
                  <a:prstClr val="black"/>
                </a:solidFill>
                <a:latin typeface="ＭＳ ゴシック" pitchFamily="49" charset="-128"/>
                <a:ea typeface="ＭＳ ゴシック" pitchFamily="49" charset="-128"/>
              </a:rPr>
              <a:t>年</a:t>
            </a:r>
            <a:r>
              <a:rPr lang="ja-JP" altLang="en-US" sz="1400" dirty="0" smtClean="0">
                <a:solidFill>
                  <a:prstClr val="black"/>
                </a:solidFill>
                <a:latin typeface="ＭＳ ゴシック" pitchFamily="49" charset="-128"/>
                <a:ea typeface="ＭＳ ゴシック" pitchFamily="49" charset="-128"/>
              </a:rPr>
              <a:t>に向け</a:t>
            </a:r>
            <a:r>
              <a:rPr lang="ja-JP" altLang="en-US" sz="1400" dirty="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第５期で開始した</a:t>
            </a:r>
            <a:r>
              <a:rPr lang="ja-JP" altLang="en-US" sz="1400" b="1" u="sng" dirty="0" smtClean="0">
                <a:solidFill>
                  <a:prstClr val="black"/>
                </a:solidFill>
                <a:latin typeface="ＭＳ ゴシック" pitchFamily="49" charset="-128"/>
                <a:ea typeface="ＭＳ ゴシック" pitchFamily="49" charset="-128"/>
              </a:rPr>
              <a:t>地域包括ケア実現のための方向性を承継</a:t>
            </a:r>
            <a:r>
              <a:rPr lang="ja-JP" altLang="en-US" sz="1400" dirty="0" smtClean="0">
                <a:solidFill>
                  <a:prstClr val="black"/>
                </a:solidFill>
                <a:latin typeface="ＭＳ ゴシック" pitchFamily="49" charset="-128"/>
                <a:ea typeface="ＭＳ ゴシック" pitchFamily="49" charset="-128"/>
              </a:rPr>
              <a:t>しつつ、</a:t>
            </a:r>
            <a:r>
              <a:rPr lang="ja-JP" altLang="en-US" sz="1400" b="1" u="sng" dirty="0">
                <a:solidFill>
                  <a:prstClr val="black"/>
                </a:solidFill>
                <a:latin typeface="ＭＳ ゴシック" pitchFamily="49" charset="-128"/>
                <a:ea typeface="ＭＳ ゴシック" pitchFamily="49" charset="-128"/>
              </a:rPr>
              <a:t>在宅</a:t>
            </a:r>
            <a:r>
              <a:rPr lang="ja-JP" altLang="en-US" sz="1400" b="1" u="sng" dirty="0" smtClean="0">
                <a:solidFill>
                  <a:prstClr val="black"/>
                </a:solidFill>
                <a:latin typeface="ＭＳ ゴシック" pitchFamily="49" charset="-128"/>
                <a:ea typeface="ＭＳ ゴシック" pitchFamily="49" charset="-128"/>
              </a:rPr>
              <a:t>医療介護</a:t>
            </a:r>
            <a:r>
              <a:rPr lang="ja-JP" altLang="en-US" sz="1400" b="1" u="sng" dirty="0">
                <a:solidFill>
                  <a:prstClr val="black"/>
                </a:solidFill>
                <a:latin typeface="ＭＳ ゴシック" pitchFamily="49" charset="-128"/>
                <a:ea typeface="ＭＳ ゴシック" pitchFamily="49" charset="-128"/>
              </a:rPr>
              <a:t>連携等</a:t>
            </a:r>
            <a:r>
              <a:rPr lang="ja-JP" altLang="en-US" sz="1400" b="1" u="sng" dirty="0" smtClean="0">
                <a:solidFill>
                  <a:prstClr val="black"/>
                </a:solidFill>
                <a:latin typeface="ＭＳ ゴシック" pitchFamily="49" charset="-128"/>
                <a:ea typeface="ＭＳ ゴシック" pitchFamily="49" charset="-128"/>
              </a:rPr>
              <a:t>の取組を本格化</a:t>
            </a:r>
            <a:r>
              <a:rPr lang="ja-JP" altLang="en-US" sz="1400" dirty="0">
                <a:solidFill>
                  <a:prstClr val="black"/>
                </a:solidFill>
                <a:latin typeface="ＭＳ ゴシック" pitchFamily="49" charset="-128"/>
                <a:ea typeface="ＭＳ ゴシック" pitchFamily="49" charset="-128"/>
              </a:rPr>
              <a:t>していく</a:t>
            </a:r>
            <a:r>
              <a:rPr lang="ja-JP" altLang="en-US" sz="1400" dirty="0" smtClean="0">
                <a:solidFill>
                  <a:prstClr val="black"/>
                </a:solidFill>
                <a:latin typeface="ＭＳ ゴシック" pitchFamily="49" charset="-128"/>
                <a:ea typeface="ＭＳ ゴシック" pitchFamily="49" charset="-128"/>
              </a:rPr>
              <a:t>もの。</a:t>
            </a:r>
            <a:endParaRPr lang="en-US" altLang="ja-JP" sz="1400" dirty="0" smtClean="0">
              <a:solidFill>
                <a:prstClr val="black"/>
              </a:solidFill>
              <a:latin typeface="ＭＳ ゴシック" pitchFamily="49" charset="-128"/>
              <a:ea typeface="ＭＳ ゴシック" pitchFamily="49" charset="-128"/>
            </a:endParaRPr>
          </a:p>
          <a:p>
            <a:pPr marL="177800" indent="-177800" algn="just">
              <a:spcBef>
                <a:spcPts val="600"/>
              </a:spcBef>
              <a:defRPr/>
            </a:pPr>
            <a:r>
              <a:rPr lang="ja-JP" altLang="en-US" sz="1400" dirty="0" smtClean="0">
                <a:solidFill>
                  <a:prstClr val="black"/>
                </a:solidFill>
                <a:latin typeface="ＭＳ ゴシック" pitchFamily="49" charset="-128"/>
                <a:ea typeface="ＭＳ ゴシック" pitchFamily="49" charset="-128"/>
              </a:rPr>
              <a:t>○　</a:t>
            </a:r>
            <a:r>
              <a:rPr lang="ja-JP" altLang="en-US" sz="1400" b="1" u="sng" dirty="0" smtClean="0">
                <a:solidFill>
                  <a:prstClr val="black"/>
                </a:solidFill>
                <a:latin typeface="ＭＳ ゴシック" pitchFamily="49" charset="-128"/>
                <a:ea typeface="ＭＳ ゴシック" pitchFamily="49" charset="-128"/>
              </a:rPr>
              <a:t>２０２５年までの中長期的なサービス・給付</a:t>
            </a:r>
            <a:r>
              <a:rPr lang="ja-JP" altLang="en-US" sz="1400" b="1" u="sng" dirty="0">
                <a:solidFill>
                  <a:prstClr val="black"/>
                </a:solidFill>
                <a:latin typeface="ＭＳ ゴシック" pitchFamily="49" charset="-128"/>
                <a:ea typeface="ＭＳ ゴシック" pitchFamily="49" charset="-128"/>
              </a:rPr>
              <a:t>・</a:t>
            </a:r>
            <a:r>
              <a:rPr lang="ja-JP" altLang="en-US" sz="1400" b="1" u="sng" dirty="0" smtClean="0">
                <a:solidFill>
                  <a:prstClr val="black"/>
                </a:solidFill>
                <a:latin typeface="ＭＳ ゴシック" pitchFamily="49" charset="-128"/>
                <a:ea typeface="ＭＳ ゴシック" pitchFamily="49" charset="-128"/>
              </a:rPr>
              <a:t>保険料の水準も推計</a:t>
            </a:r>
            <a:r>
              <a:rPr lang="ja-JP" altLang="en-US" sz="1400" dirty="0" smtClean="0">
                <a:solidFill>
                  <a:prstClr val="black"/>
                </a:solidFill>
                <a:latin typeface="ＭＳ ゴシック" pitchFamily="49" charset="-128"/>
                <a:ea typeface="ＭＳ ゴシック" pitchFamily="49" charset="-128"/>
              </a:rPr>
              <a:t>して記載することとし、</a:t>
            </a:r>
            <a:r>
              <a:rPr lang="ja-JP" altLang="en-US" sz="1400" b="1" u="sng" dirty="0" smtClean="0">
                <a:solidFill>
                  <a:prstClr val="black"/>
                </a:solidFill>
                <a:latin typeface="ＭＳ ゴシック" pitchFamily="49" charset="-128"/>
                <a:ea typeface="ＭＳ ゴシック" pitchFamily="49" charset="-128"/>
              </a:rPr>
              <a:t>中長期的な視野に立った</a:t>
            </a:r>
            <a:r>
              <a:rPr lang="ja-JP" altLang="en-US" sz="1400" b="1" u="sng" dirty="0">
                <a:solidFill>
                  <a:prstClr val="black"/>
                </a:solidFill>
                <a:latin typeface="ＭＳ ゴシック" pitchFamily="49" charset="-128"/>
                <a:ea typeface="ＭＳ ゴシック" pitchFamily="49" charset="-128"/>
              </a:rPr>
              <a:t>施策</a:t>
            </a:r>
            <a:r>
              <a:rPr lang="ja-JP" altLang="en-US" sz="1400" b="1" u="sng" dirty="0" smtClean="0">
                <a:solidFill>
                  <a:prstClr val="black"/>
                </a:solidFill>
                <a:latin typeface="ＭＳ ゴシック" pitchFamily="49" charset="-128"/>
                <a:ea typeface="ＭＳ ゴシック" pitchFamily="49" charset="-128"/>
              </a:rPr>
              <a:t>の</a:t>
            </a:r>
            <a:r>
              <a:rPr lang="ja-JP" altLang="en-US" sz="1400" b="1" u="sng" dirty="0">
                <a:solidFill>
                  <a:prstClr val="black"/>
                </a:solidFill>
                <a:latin typeface="ＭＳ ゴシック" pitchFamily="49" charset="-128"/>
                <a:ea typeface="ＭＳ ゴシック" pitchFamily="49" charset="-128"/>
              </a:rPr>
              <a:t>展開</a:t>
            </a:r>
            <a:r>
              <a:rPr lang="ja-JP" altLang="en-US" sz="1400" b="1" u="sng" dirty="0" smtClean="0">
                <a:solidFill>
                  <a:prstClr val="black"/>
                </a:solidFill>
                <a:latin typeface="ＭＳ ゴシック" pitchFamily="49" charset="-128"/>
                <a:ea typeface="ＭＳ ゴシック" pitchFamily="49" charset="-128"/>
              </a:rPr>
              <a:t>を図る。</a:t>
            </a:r>
            <a:endParaRPr lang="en-US" altLang="ja-JP" sz="1400" dirty="0" smtClean="0">
              <a:solidFill>
                <a:prstClr val="black"/>
              </a:solidFill>
              <a:latin typeface="ＭＳ ゴシック" pitchFamily="49" charset="-128"/>
              <a:ea typeface="ＭＳ ゴシック" pitchFamily="49" charset="-128"/>
            </a:endParaRPr>
          </a:p>
        </p:txBody>
      </p:sp>
      <p:sp>
        <p:nvSpPr>
          <p:cNvPr id="32" name="線吹き出し 1 (枠付き) 31"/>
          <p:cNvSpPr/>
          <p:nvPr/>
        </p:nvSpPr>
        <p:spPr>
          <a:xfrm>
            <a:off x="200818" y="5550604"/>
            <a:ext cx="7951958" cy="1007181"/>
          </a:xfrm>
          <a:prstGeom prst="borderCallout1">
            <a:avLst>
              <a:gd name="adj1" fmla="val -110167"/>
              <a:gd name="adj2" fmla="val 17329"/>
              <a:gd name="adj3" fmla="val -3993"/>
              <a:gd name="adj4" fmla="val 1218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anchor="ctr">
            <a:spAutoFit/>
          </a:bodyPr>
          <a:lstStyle/>
          <a:p>
            <a:pPr algn="just">
              <a:defRPr/>
            </a:pPr>
            <a:r>
              <a:rPr lang="ja-JP" altLang="en-US" sz="1400" b="1" u="sng" dirty="0" smtClean="0">
                <a:solidFill>
                  <a:prstClr val="black"/>
                </a:solidFill>
                <a:latin typeface="ＭＳ ゴシック" pitchFamily="49" charset="-128"/>
                <a:ea typeface="ＭＳ ゴシック" pitchFamily="49" charset="-128"/>
              </a:rPr>
              <a:t>第５期計画では</a:t>
            </a:r>
            <a:r>
              <a:rPr lang="ja-JP" altLang="en-US" sz="1400" dirty="0" smtClean="0">
                <a:solidFill>
                  <a:prstClr val="black"/>
                </a:solidFill>
                <a:latin typeface="ＭＳ ゴシック" pitchFamily="49" charset="-128"/>
                <a:ea typeface="ＭＳ ゴシック" pitchFamily="49" charset="-128"/>
              </a:rPr>
              <a:t>、高齢者</a:t>
            </a:r>
            <a:r>
              <a:rPr lang="ja-JP" altLang="en-US" sz="1400" dirty="0">
                <a:solidFill>
                  <a:prstClr val="black"/>
                </a:solidFill>
                <a:latin typeface="ＭＳ ゴシック" pitchFamily="49" charset="-128"/>
                <a:ea typeface="ＭＳ ゴシック" pitchFamily="49" charset="-128"/>
              </a:rPr>
              <a:t>が地域で安心して</a:t>
            </a:r>
            <a:r>
              <a:rPr lang="ja-JP" altLang="en-US" sz="1400" dirty="0" smtClean="0">
                <a:solidFill>
                  <a:prstClr val="black"/>
                </a:solidFill>
                <a:latin typeface="ＭＳ ゴシック" pitchFamily="49" charset="-128"/>
                <a:ea typeface="ＭＳ ゴシック" pitchFamily="49" charset="-128"/>
              </a:rPr>
              <a:t>暮らせる </a:t>
            </a:r>
            <a:r>
              <a:rPr lang="ja-JP" altLang="ja-JP" sz="1400" dirty="0" smtClean="0">
                <a:solidFill>
                  <a:prstClr val="black"/>
                </a:solidFill>
                <a:latin typeface="ＭＳ ゴシック" pitchFamily="49" charset="-128"/>
                <a:ea typeface="ＭＳ ゴシック" pitchFamily="49" charset="-128"/>
              </a:rPr>
              <a:t>地域</a:t>
            </a:r>
            <a:r>
              <a:rPr lang="ja-JP" altLang="ja-JP" sz="1400" dirty="0">
                <a:solidFill>
                  <a:prstClr val="black"/>
                </a:solidFill>
                <a:latin typeface="ＭＳ ゴシック" pitchFamily="49" charset="-128"/>
                <a:ea typeface="ＭＳ ゴシック" pitchFamily="49" charset="-128"/>
              </a:rPr>
              <a:t>包括ケアシステムを構築</a:t>
            </a:r>
            <a:r>
              <a:rPr lang="ja-JP" altLang="en-US" sz="1400" dirty="0">
                <a:solidFill>
                  <a:prstClr val="black"/>
                </a:solidFill>
                <a:latin typeface="ＭＳ ゴシック" pitchFamily="49" charset="-128"/>
                <a:ea typeface="ＭＳ ゴシック" pitchFamily="49" charset="-128"/>
              </a:rPr>
              <a:t>するために必要となる、</a:t>
            </a:r>
            <a:r>
              <a:rPr lang="ja-JP" altLang="ja-JP" sz="1400" b="1" u="sng" spc="-60" dirty="0">
                <a:solidFill>
                  <a:prstClr val="black"/>
                </a:solidFill>
                <a:latin typeface="ＭＳ ゴシック" pitchFamily="49" charset="-128"/>
                <a:ea typeface="ＭＳ ゴシック" pitchFamily="49" charset="-128"/>
              </a:rPr>
              <a:t>①認知症支援策の充実 </a:t>
            </a:r>
            <a:r>
              <a:rPr lang="ja-JP" altLang="en-US" sz="1400" b="1" u="sng" spc="-60" dirty="0">
                <a:solidFill>
                  <a:prstClr val="black"/>
                </a:solidFill>
                <a:latin typeface="ＭＳ ゴシック" pitchFamily="49" charset="-128"/>
                <a:ea typeface="ＭＳ ゴシック" pitchFamily="49" charset="-128"/>
              </a:rPr>
              <a:t>、</a:t>
            </a:r>
            <a:r>
              <a:rPr lang="ja-JP" altLang="ja-JP" sz="1400" b="1" u="sng" spc="-60" dirty="0">
                <a:solidFill>
                  <a:prstClr val="black"/>
                </a:solidFill>
                <a:latin typeface="ＭＳ ゴシック" pitchFamily="49" charset="-128"/>
                <a:ea typeface="ＭＳ ゴシック" pitchFamily="49" charset="-128"/>
              </a:rPr>
              <a:t>②医療</a:t>
            </a:r>
            <a:r>
              <a:rPr lang="ja-JP" altLang="en-US" sz="1400" b="1" u="sng" spc="-60" dirty="0">
                <a:solidFill>
                  <a:prstClr val="black"/>
                </a:solidFill>
                <a:latin typeface="ＭＳ ゴシック" pitchFamily="49" charset="-128"/>
                <a:ea typeface="ＭＳ ゴシック" pitchFamily="49" charset="-128"/>
              </a:rPr>
              <a:t>と</a:t>
            </a:r>
            <a:r>
              <a:rPr lang="ja-JP" altLang="ja-JP" sz="1400" b="1" u="sng" spc="-60" dirty="0">
                <a:solidFill>
                  <a:prstClr val="black"/>
                </a:solidFill>
                <a:latin typeface="ＭＳ ゴシック" pitchFamily="49" charset="-128"/>
                <a:ea typeface="ＭＳ ゴシック" pitchFamily="49" charset="-128"/>
              </a:rPr>
              <a:t>の</a:t>
            </a:r>
            <a:r>
              <a:rPr lang="ja-JP" altLang="en-US" sz="1400" b="1" u="sng" spc="-60" dirty="0">
                <a:solidFill>
                  <a:prstClr val="black"/>
                </a:solidFill>
                <a:latin typeface="ＭＳ ゴシック" pitchFamily="49" charset="-128"/>
                <a:ea typeface="ＭＳ ゴシック" pitchFamily="49" charset="-128"/>
              </a:rPr>
              <a:t>連携、</a:t>
            </a:r>
            <a:r>
              <a:rPr lang="ja-JP" altLang="ja-JP" sz="1400" b="1" u="sng" spc="-60" dirty="0">
                <a:solidFill>
                  <a:prstClr val="black"/>
                </a:solidFill>
                <a:latin typeface="ＭＳ ゴシック" pitchFamily="49" charset="-128"/>
                <a:ea typeface="ＭＳ ゴシック" pitchFamily="49" charset="-128"/>
              </a:rPr>
              <a:t>③高齢者</a:t>
            </a:r>
            <a:r>
              <a:rPr lang="ja-JP" altLang="en-US" sz="1400" b="1" u="sng" spc="-60" dirty="0">
                <a:solidFill>
                  <a:prstClr val="black"/>
                </a:solidFill>
                <a:latin typeface="ＭＳ ゴシック" pitchFamily="49" charset="-128"/>
                <a:ea typeface="ＭＳ ゴシック" pitchFamily="49" charset="-128"/>
              </a:rPr>
              <a:t>の居住に係る施策との連携、</a:t>
            </a:r>
            <a:r>
              <a:rPr lang="ja-JP" altLang="ja-JP" sz="1400" b="1" u="sng" spc="-60" dirty="0">
                <a:solidFill>
                  <a:prstClr val="black"/>
                </a:solidFill>
                <a:latin typeface="ＭＳ ゴシック" pitchFamily="49" charset="-128"/>
                <a:ea typeface="ＭＳ ゴシック" pitchFamily="49" charset="-128"/>
              </a:rPr>
              <a:t>④生活支援サービス</a:t>
            </a:r>
            <a:r>
              <a:rPr lang="ja-JP" altLang="en-US" sz="1400" b="1" u="sng" spc="-60" dirty="0">
                <a:solidFill>
                  <a:prstClr val="black"/>
                </a:solidFill>
                <a:latin typeface="ＭＳ ゴシック" pitchFamily="49" charset="-128"/>
                <a:ea typeface="ＭＳ ゴシック" pitchFamily="49" charset="-128"/>
              </a:rPr>
              <a:t>の充実といった</a:t>
            </a:r>
            <a:r>
              <a:rPr lang="ja-JP" altLang="ja-JP" sz="1400" b="1" u="sng" spc="-60" dirty="0">
                <a:solidFill>
                  <a:prstClr val="black"/>
                </a:solidFill>
                <a:latin typeface="ＭＳ ゴシック" pitchFamily="49" charset="-128"/>
                <a:ea typeface="ＭＳ ゴシック" pitchFamily="49" charset="-128"/>
              </a:rPr>
              <a:t>重点</a:t>
            </a:r>
            <a:r>
              <a:rPr lang="ja-JP" altLang="en-US" sz="1400" b="1" u="sng" spc="-60" dirty="0">
                <a:solidFill>
                  <a:prstClr val="black"/>
                </a:solidFill>
                <a:latin typeface="ＭＳ ゴシック" pitchFamily="49" charset="-128"/>
                <a:ea typeface="ＭＳ ゴシック" pitchFamily="49" charset="-128"/>
              </a:rPr>
              <a:t>的に取り組むべき</a:t>
            </a:r>
            <a:r>
              <a:rPr lang="ja-JP" altLang="ja-JP" sz="1400" b="1" u="sng" spc="-60" dirty="0">
                <a:solidFill>
                  <a:prstClr val="black"/>
                </a:solidFill>
                <a:latin typeface="ＭＳ ゴシック" pitchFamily="49" charset="-128"/>
                <a:ea typeface="ＭＳ ゴシック" pitchFamily="49" charset="-128"/>
              </a:rPr>
              <a:t>事項</a:t>
            </a:r>
            <a:r>
              <a:rPr lang="ja-JP" altLang="ja-JP" sz="1400" spc="-60" dirty="0">
                <a:solidFill>
                  <a:prstClr val="black"/>
                </a:solidFill>
                <a:latin typeface="ＭＳ ゴシック" pitchFamily="49" charset="-128"/>
                <a:ea typeface="ＭＳ ゴシック" pitchFamily="49" charset="-128"/>
              </a:rPr>
              <a:t>を、</a:t>
            </a:r>
            <a:r>
              <a:rPr lang="ja-JP" altLang="en-US" sz="1400" spc="-60" dirty="0">
                <a:solidFill>
                  <a:prstClr val="black"/>
                </a:solidFill>
                <a:latin typeface="ＭＳ ゴシック" pitchFamily="49" charset="-128"/>
                <a:ea typeface="ＭＳ ゴシック" pitchFamily="49" charset="-128"/>
              </a:rPr>
              <a:t>実情に応じて</a:t>
            </a:r>
            <a:r>
              <a:rPr lang="ja-JP" altLang="ja-JP" sz="1400" spc="-60" dirty="0">
                <a:solidFill>
                  <a:prstClr val="black"/>
                </a:solidFill>
                <a:latin typeface="ＭＳ ゴシック" pitchFamily="49" charset="-128"/>
                <a:ea typeface="ＭＳ ゴシック" pitchFamily="49" charset="-128"/>
              </a:rPr>
              <a:t>選択</a:t>
            </a:r>
            <a:r>
              <a:rPr lang="ja-JP" altLang="ja-JP" sz="1400" spc="-60" dirty="0" smtClean="0">
                <a:solidFill>
                  <a:prstClr val="black"/>
                </a:solidFill>
                <a:latin typeface="ＭＳ ゴシック" pitchFamily="49" charset="-128"/>
                <a:ea typeface="ＭＳ ゴシック" pitchFamily="49" charset="-128"/>
              </a:rPr>
              <a:t>して</a:t>
            </a:r>
            <a:r>
              <a:rPr lang="ja-JP" altLang="ja-JP" sz="1400" b="1" u="sng" spc="-60" dirty="0" smtClean="0">
                <a:solidFill>
                  <a:prstClr val="black"/>
                </a:solidFill>
                <a:latin typeface="ＭＳ ゴシック" pitchFamily="49" charset="-128"/>
                <a:ea typeface="ＭＳ ゴシック" pitchFamily="49" charset="-128"/>
              </a:rPr>
              <a:t>位置づける</a:t>
            </a:r>
            <a:r>
              <a:rPr lang="ja-JP" altLang="en-US" sz="1400" b="1" u="sng" spc="-60" dirty="0" smtClean="0">
                <a:solidFill>
                  <a:prstClr val="black"/>
                </a:solidFill>
                <a:latin typeface="ＭＳ ゴシック" pitchFamily="49" charset="-128"/>
                <a:ea typeface="ＭＳ ゴシック" pitchFamily="49" charset="-128"/>
              </a:rPr>
              <a:t>など</a:t>
            </a:r>
            <a:r>
              <a:rPr lang="ja-JP" altLang="ja-JP" sz="1400" b="1" u="sng" spc="-60" dirty="0" smtClean="0">
                <a:solidFill>
                  <a:prstClr val="black"/>
                </a:solidFill>
                <a:latin typeface="ＭＳ ゴシック" pitchFamily="49" charset="-128"/>
                <a:ea typeface="ＭＳ ゴシック" pitchFamily="49" charset="-128"/>
              </a:rPr>
              <a:t>、</a:t>
            </a:r>
            <a:r>
              <a:rPr lang="ja-JP" altLang="ja-JP" sz="1400" b="1" u="sng" spc="-60" dirty="0">
                <a:solidFill>
                  <a:prstClr val="black"/>
                </a:solidFill>
                <a:latin typeface="ＭＳ ゴシック" pitchFamily="49" charset="-128"/>
                <a:ea typeface="ＭＳ ゴシック" pitchFamily="49" charset="-128"/>
              </a:rPr>
              <a:t>段階的に計画の記載内容を充実強化させ</a:t>
            </a:r>
            <a:r>
              <a:rPr lang="ja-JP" altLang="en-US" sz="1400" b="1" u="sng" spc="-60" dirty="0">
                <a:solidFill>
                  <a:prstClr val="black"/>
                </a:solidFill>
                <a:latin typeface="ＭＳ ゴシック" pitchFamily="49" charset="-128"/>
                <a:ea typeface="ＭＳ ゴシック" pitchFamily="49" charset="-128"/>
              </a:rPr>
              <a:t>ていく取組を</a:t>
            </a:r>
            <a:r>
              <a:rPr lang="ja-JP" altLang="en-US" sz="1400" b="1" u="sng" spc="-60" dirty="0" smtClean="0">
                <a:solidFill>
                  <a:prstClr val="black"/>
                </a:solidFill>
                <a:latin typeface="ＭＳ ゴシック" pitchFamily="49" charset="-128"/>
                <a:ea typeface="ＭＳ ゴシック" pitchFamily="49" charset="-128"/>
              </a:rPr>
              <a:t>スタート</a:t>
            </a:r>
            <a:endParaRPr lang="ja-JP" altLang="en-US" sz="1400" spc="-60" dirty="0">
              <a:solidFill>
                <a:prstClr val="black"/>
              </a:solidFill>
              <a:latin typeface="ＭＳ ゴシック" pitchFamily="49" charset="-128"/>
              <a:ea typeface="ＭＳ ゴシック" pitchFamily="49" charset="-128"/>
            </a:endParaRPr>
          </a:p>
        </p:txBody>
      </p:sp>
      <p:sp>
        <p:nvSpPr>
          <p:cNvPr id="21" name="テキスト ボックス 20"/>
          <p:cNvSpPr txBox="1"/>
          <p:nvPr/>
        </p:nvSpPr>
        <p:spPr>
          <a:xfrm>
            <a:off x="900226" y="259926"/>
            <a:ext cx="7992889"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２０２５年</a:t>
            </a:r>
            <a:r>
              <a:rPr lang="ja-JP" altLang="en-US" sz="2400" dirty="0">
                <a:solidFill>
                  <a:prstClr val="black"/>
                </a:solidFill>
                <a:latin typeface="HGP創英角ｺﾞｼｯｸUB" pitchFamily="50" charset="-128"/>
                <a:ea typeface="HGP創英角ｺﾞｼｯｸUB" pitchFamily="50" charset="-128"/>
              </a:rPr>
              <a:t>を</a:t>
            </a:r>
            <a:r>
              <a:rPr lang="ja-JP" altLang="en-US" sz="2400" dirty="0" smtClean="0">
                <a:solidFill>
                  <a:prstClr val="black"/>
                </a:solidFill>
                <a:latin typeface="HGP創英角ｺﾞｼｯｸUB" pitchFamily="50" charset="-128"/>
                <a:ea typeface="HGP創英角ｺﾞｼｯｸUB" pitchFamily="50" charset="-128"/>
              </a:rPr>
              <a:t>見据えた介護</a:t>
            </a:r>
            <a:r>
              <a:rPr lang="ja-JP" altLang="en-US" sz="2400" dirty="0">
                <a:solidFill>
                  <a:prstClr val="black"/>
                </a:solidFill>
                <a:latin typeface="HGP創英角ｺﾞｼｯｸUB" pitchFamily="50" charset="-128"/>
                <a:ea typeface="HGP創英角ｺﾞｼｯｸUB" pitchFamily="50" charset="-128"/>
              </a:rPr>
              <a:t>保険事業計画</a:t>
            </a:r>
            <a:r>
              <a:rPr lang="ja-JP" altLang="en-US" sz="2400" dirty="0" smtClean="0">
                <a:solidFill>
                  <a:prstClr val="black"/>
                </a:solidFill>
                <a:latin typeface="HGP創英角ｺﾞｼｯｸUB" pitchFamily="50" charset="-128"/>
                <a:ea typeface="HGP創英角ｺﾞｼｯｸUB" pitchFamily="50" charset="-128"/>
              </a:rPr>
              <a:t>の策定</a:t>
            </a:r>
            <a:endParaRPr lang="ja-JP" altLang="en-US" sz="2400" dirty="0">
              <a:solidFill>
                <a:prstClr val="black"/>
              </a:solidFill>
              <a:latin typeface="HGP創英角ｺﾞｼｯｸUB" pitchFamily="50" charset="-128"/>
              <a:ea typeface="HGP創英角ｺﾞｼｯｸUB" pitchFamily="50" charset="-128"/>
            </a:endParaRPr>
          </a:p>
        </p:txBody>
      </p:sp>
      <p:sp>
        <p:nvSpPr>
          <p:cNvPr id="5" name="テキスト ボックス 4"/>
          <p:cNvSpPr txBox="1"/>
          <p:nvPr/>
        </p:nvSpPr>
        <p:spPr>
          <a:xfrm>
            <a:off x="200479" y="5134129"/>
            <a:ext cx="1152128" cy="369332"/>
          </a:xfrm>
          <a:prstGeom prst="rect">
            <a:avLst/>
          </a:prstGeom>
          <a:noFill/>
        </p:spPr>
        <p:txBody>
          <a:bodyPr wrap="square" rtlCol="0">
            <a:spAutoFit/>
          </a:bodyPr>
          <a:lstStyle/>
          <a:p>
            <a:r>
              <a:rPr lang="ja-JP" altLang="en-US" dirty="0" smtClean="0">
                <a:solidFill>
                  <a:prstClr val="black"/>
                </a:solidFill>
              </a:rPr>
              <a:t>（参考）</a:t>
            </a:r>
            <a:endParaRPr lang="ja-JP" altLang="en-US" dirty="0">
              <a:solidFill>
                <a:prstClr val="black"/>
              </a:solidFill>
            </a:endParaRPr>
          </a:p>
        </p:txBody>
      </p:sp>
      <p:sp>
        <p:nvSpPr>
          <p:cNvPr id="8" name="テキスト ボックス 7"/>
          <p:cNvSpPr txBox="1"/>
          <p:nvPr/>
        </p:nvSpPr>
        <p:spPr>
          <a:xfrm>
            <a:off x="8697739" y="6187663"/>
            <a:ext cx="607143" cy="369332"/>
          </a:xfrm>
          <a:prstGeom prst="rect">
            <a:avLst/>
          </a:prstGeom>
          <a:noFill/>
        </p:spPr>
        <p:txBody>
          <a:bodyPr wrap="square" rtlCol="0">
            <a:spAutoFit/>
          </a:bodyPr>
          <a:lstStyle/>
          <a:p>
            <a:endParaRPr lang="ja-JP" altLang="en-US" dirty="0">
              <a:solidFill>
                <a:prstClr val="black"/>
              </a:solidFill>
            </a:endParaRPr>
          </a:p>
        </p:txBody>
      </p:sp>
      <p:sp>
        <p:nvSpPr>
          <p:cNvPr id="26" name="スライド番号プレースホルダ 10"/>
          <p:cNvSpPr>
            <a:spLocks noGrp="1"/>
          </p:cNvSpPr>
          <p:nvPr>
            <p:ph type="sldNum" sz="quarter" idx="12"/>
          </p:nvPr>
        </p:nvSpPr>
        <p:spPr>
          <a:xfrm>
            <a:off x="9619899" y="6451233"/>
            <a:ext cx="301685" cy="369332"/>
          </a:xfrm>
        </p:spPr>
        <p:txBody>
          <a:bodyPr/>
          <a:lstStyle/>
          <a:p>
            <a:r>
              <a:rPr lang="en-US" altLang="ja-JP" sz="1800" b="1" dirty="0">
                <a:solidFill>
                  <a:prstClr val="black"/>
                </a:solidFill>
                <a:latin typeface="+mn-ea"/>
              </a:rPr>
              <a:t>6</a:t>
            </a:r>
            <a:endParaRPr lang="ja-JP" altLang="en-US" sz="1800" b="1" dirty="0">
              <a:solidFill>
                <a:prstClr val="black"/>
              </a:solidFill>
              <a:latin typeface="+mn-ea"/>
            </a:endParaRPr>
          </a:p>
        </p:txBody>
      </p:sp>
    </p:spTree>
    <p:extLst>
      <p:ext uri="{BB962C8B-B14F-4D97-AF65-F5344CB8AC3E}">
        <p14:creationId xmlns:p14="http://schemas.microsoft.com/office/powerpoint/2010/main" val="2126466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559"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61"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695303"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09322"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819" y="3891763"/>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520500"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640524"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647360" y="5166594"/>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03607"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10586" y="3140954"/>
            <a:ext cx="1170130" cy="338554"/>
          </a:xfrm>
          <a:prstGeom prst="rect">
            <a:avLst/>
          </a:prstGeom>
          <a:noFill/>
        </p:spPr>
        <p:txBody>
          <a:bodyPr wrap="square" lIns="91420" tIns="45713" rIns="91420" bIns="45713"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7719"/>
            <a:ext cx="2340260" cy="500123"/>
          </a:xfrm>
          <a:prstGeom prst="rect">
            <a:avLst/>
          </a:prstGeom>
          <a:noFill/>
        </p:spPr>
        <p:txBody>
          <a:bodyPr wrap="square" lIns="91420" tIns="45713" rIns="91420" bIns="45713" rtlCol="0">
            <a:spAutoFit/>
          </a:bodyPr>
          <a:lstStyle/>
          <a:p>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964" y="4386590"/>
            <a:ext cx="1032027" cy="338540"/>
          </a:xfrm>
          <a:prstGeom prst="rect">
            <a:avLst/>
          </a:prstGeom>
          <a:noFill/>
        </p:spPr>
        <p:txBody>
          <a:bodyPr wrap="square" lIns="91420" tIns="45713" rIns="91420" bIns="45713"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175" y="4581114"/>
            <a:ext cx="936105" cy="526898"/>
          </a:xfrm>
          <a:prstGeom prst="rect">
            <a:avLst/>
          </a:prstGeom>
        </p:spPr>
      </p:pic>
      <p:sp>
        <p:nvSpPr>
          <p:cNvPr id="55" name="角丸四角形 54"/>
          <p:cNvSpPr/>
          <p:nvPr/>
        </p:nvSpPr>
        <p:spPr>
          <a:xfrm>
            <a:off x="2959266"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543151" y="53011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067" y="4221616"/>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577"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7"/>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694" y="3573005"/>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272"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31" y="3530648"/>
            <a:ext cx="722972" cy="690426"/>
          </a:xfrm>
          <a:prstGeom prst="rect">
            <a:avLst/>
          </a:prstGeom>
        </p:spPr>
      </p:pic>
      <p:sp>
        <p:nvSpPr>
          <p:cNvPr id="39" name="テキスト ボックス 38"/>
          <p:cNvSpPr txBox="1"/>
          <p:nvPr/>
        </p:nvSpPr>
        <p:spPr>
          <a:xfrm>
            <a:off x="6179572" y="3879342"/>
            <a:ext cx="3228034" cy="1092593"/>
          </a:xfrm>
          <a:prstGeom prst="rect">
            <a:avLst/>
          </a:prstGeom>
          <a:noFill/>
        </p:spPr>
        <p:txBody>
          <a:bodyPr wrap="square" lIns="91420" tIns="45713" rIns="91420" bIns="45713"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短期入所生活</a:t>
            </a:r>
            <a:r>
              <a:rPr lang="ja-JP" altLang="en-US" sz="800" spc="-100" dirty="0" smtClean="0">
                <a:solidFill>
                  <a:prstClr val="black"/>
                </a:solidFill>
              </a:rPr>
              <a:t>介護</a:t>
            </a:r>
            <a:endParaRPr lang="en-US" altLang="ja-JP" sz="800" spc="-100" dirty="0" smtClean="0">
              <a:solidFill>
                <a:prstClr val="black"/>
              </a:solidFill>
            </a:endParaRPr>
          </a:p>
          <a:p>
            <a:r>
              <a:rPr lang="ja-JP" altLang="en-US" sz="800" spc="-100" dirty="0">
                <a:solidFill>
                  <a:prstClr val="black"/>
                </a:solidFill>
              </a:rPr>
              <a:t>・福祉</a:t>
            </a:r>
            <a:r>
              <a:rPr lang="ja-JP" altLang="en-US" sz="800" spc="-100" dirty="0" smtClean="0">
                <a:solidFill>
                  <a:prstClr val="black"/>
                </a:solidFill>
              </a:rPr>
              <a:t>用具</a:t>
            </a:r>
            <a:endParaRPr lang="en-US" altLang="ja-JP" sz="800" spc="-100" dirty="0">
              <a:solidFill>
                <a:prstClr val="black"/>
              </a:solidFill>
            </a:endParaRPr>
          </a:p>
          <a:p>
            <a:r>
              <a:rPr lang="ja-JP" altLang="en-US" sz="800" spc="-100" dirty="0">
                <a:solidFill>
                  <a:prstClr val="black"/>
                </a:solidFill>
              </a:rPr>
              <a:t>・</a:t>
            </a:r>
            <a:r>
              <a:rPr lang="en-US" altLang="ja-JP" sz="800" spc="-100" dirty="0">
                <a:solidFill>
                  <a:prstClr val="black"/>
                </a:solidFill>
              </a:rPr>
              <a:t>24</a:t>
            </a:r>
            <a:r>
              <a:rPr lang="ja-JP" altLang="en-US" sz="800" spc="-100" dirty="0">
                <a:solidFill>
                  <a:prstClr val="black"/>
                </a:solidFill>
              </a:rPr>
              <a:t>時間対応の訪問サービス</a:t>
            </a:r>
            <a:endParaRPr lang="en-US" altLang="ja-JP" sz="800" spc="-100" dirty="0">
              <a:solidFill>
                <a:prstClr val="black"/>
              </a:solidFill>
            </a:endParaRPr>
          </a:p>
          <a:p>
            <a:r>
              <a:rPr lang="ja-JP" altLang="en-US" sz="800" spc="-100" dirty="0">
                <a:solidFill>
                  <a:prstClr val="black"/>
                </a:solidFill>
              </a:rPr>
              <a:t>・複合型サービス</a:t>
            </a:r>
            <a:endParaRPr lang="en-US" altLang="ja-JP" sz="800" spc="-100" dirty="0">
              <a:solidFill>
                <a:prstClr val="black"/>
              </a:solidFill>
            </a:endParaRPr>
          </a:p>
          <a:p>
            <a:r>
              <a:rPr lang="en-US" altLang="ja-JP" sz="800" spc="-100" dirty="0">
                <a:solidFill>
                  <a:prstClr val="black"/>
                </a:solidFill>
              </a:rPr>
              <a:t>  </a:t>
            </a:r>
            <a:r>
              <a:rPr lang="ja-JP" altLang="en-US" sz="800" spc="-100" dirty="0">
                <a:solidFill>
                  <a:prstClr val="black"/>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380137" y="5323450"/>
            <a:ext cx="648074" cy="551017"/>
          </a:xfrm>
          <a:prstGeom prst="rect">
            <a:avLst/>
          </a:prstGeom>
        </p:spPr>
      </p:pic>
      <p:sp>
        <p:nvSpPr>
          <p:cNvPr id="78" name="角丸四角形吹き出し 77"/>
          <p:cNvSpPr/>
          <p:nvPr/>
        </p:nvSpPr>
        <p:spPr>
          <a:xfrm>
            <a:off x="2172241" y="53731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6014803" y="3506484"/>
            <a:ext cx="888573" cy="498566"/>
          </a:xfrm>
          <a:prstGeom prst="rect">
            <a:avLst/>
          </a:prstGeom>
        </p:spPr>
      </p:pic>
      <p:sp>
        <p:nvSpPr>
          <p:cNvPr id="65" name="テキスト ボックス 64"/>
          <p:cNvSpPr txBox="1"/>
          <p:nvPr/>
        </p:nvSpPr>
        <p:spPr>
          <a:xfrm>
            <a:off x="8480230" y="4007974"/>
            <a:ext cx="1649237" cy="954093"/>
          </a:xfrm>
          <a:prstGeom prst="rect">
            <a:avLst/>
          </a:prstGeom>
          <a:noFill/>
        </p:spPr>
        <p:txBody>
          <a:bodyPr wrap="square" lIns="91420" tIns="45713" rIns="91420" bIns="45713"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・特定施設入所者生活介護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　　　　　　　　　　　　　　　　</a:t>
            </a:r>
            <a:r>
              <a:rPr lang="ja-JP" altLang="en-US" sz="800" spc="-100" dirty="0">
                <a:solidFill>
                  <a:prstClr val="black"/>
                </a:solidFill>
              </a:rPr>
              <a:t>等</a:t>
            </a:r>
            <a:endParaRPr lang="en-US" altLang="ja-JP" sz="800" spc="-100" dirty="0">
              <a:solidFill>
                <a:prstClr val="black"/>
              </a:solidFill>
            </a:endParaRPr>
          </a:p>
          <a:p>
            <a:endParaRPr lang="en-US" altLang="ja-JP" sz="800" spc="-100" dirty="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727"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12" y="3365466"/>
            <a:ext cx="643708" cy="713030"/>
          </a:xfrm>
          <a:prstGeom prst="rect">
            <a:avLst/>
          </a:prstGeom>
        </p:spPr>
      </p:pic>
      <p:sp>
        <p:nvSpPr>
          <p:cNvPr id="79" name="円/楕円 78"/>
          <p:cNvSpPr/>
          <p:nvPr/>
        </p:nvSpPr>
        <p:spPr>
          <a:xfrm>
            <a:off x="4310923"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170926"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654724"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463033" y="5949775"/>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193" y="6021274"/>
            <a:ext cx="499255" cy="521250"/>
          </a:xfrm>
          <a:prstGeom prst="rect">
            <a:avLst/>
          </a:prstGeom>
        </p:spPr>
      </p:pic>
      <p:sp>
        <p:nvSpPr>
          <p:cNvPr id="47" name="テキスト ボックス 46"/>
          <p:cNvSpPr txBox="1"/>
          <p:nvPr/>
        </p:nvSpPr>
        <p:spPr>
          <a:xfrm>
            <a:off x="3212821" y="6525396"/>
            <a:ext cx="4914546" cy="280721"/>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54" y="5106735"/>
            <a:ext cx="402046" cy="750252"/>
          </a:xfrm>
          <a:prstGeom prst="rect">
            <a:avLst/>
          </a:prstGeom>
        </p:spPr>
      </p:pic>
      <p:sp>
        <p:nvSpPr>
          <p:cNvPr id="49" name="テキスト ボックス 48"/>
          <p:cNvSpPr txBox="1"/>
          <p:nvPr/>
        </p:nvSpPr>
        <p:spPr>
          <a:xfrm>
            <a:off x="747596" y="4725636"/>
            <a:ext cx="1856656" cy="430873"/>
          </a:xfrm>
          <a:prstGeom prst="rect">
            <a:avLst/>
          </a:prstGeom>
          <a:noFill/>
        </p:spPr>
        <p:txBody>
          <a:bodyPr wrap="square" lIns="91420" tIns="45713" rIns="91420" bIns="45713"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0872" y="3800094"/>
            <a:ext cx="1008112"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84" y="3933055"/>
            <a:ext cx="945734"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439" y="3041948"/>
            <a:ext cx="540237" cy="603076"/>
          </a:xfrm>
          <a:prstGeom prst="rect">
            <a:avLst/>
          </a:prstGeom>
        </p:spPr>
      </p:pic>
      <p:sp>
        <p:nvSpPr>
          <p:cNvPr id="63" name="正方形/長方形 62"/>
          <p:cNvSpPr/>
          <p:nvPr/>
        </p:nvSpPr>
        <p:spPr>
          <a:xfrm>
            <a:off x="992560"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421"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25">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22" y="5937552"/>
            <a:ext cx="1177445" cy="587778"/>
          </a:xfrm>
          <a:prstGeom prst="rect">
            <a:avLst/>
          </a:prstGeom>
          <a:noFill/>
        </p:spPr>
      </p:pic>
      <p:sp>
        <p:nvSpPr>
          <p:cNvPr id="42" name="テキスト ボックス 41"/>
          <p:cNvSpPr txBox="1"/>
          <p:nvPr/>
        </p:nvSpPr>
        <p:spPr>
          <a:xfrm>
            <a:off x="6969554" y="3068946"/>
            <a:ext cx="2144688" cy="523206"/>
          </a:xfrm>
          <a:prstGeom prst="rect">
            <a:avLst/>
          </a:prstGeom>
          <a:noFill/>
        </p:spPr>
        <p:txBody>
          <a:bodyPr wrap="square" lIns="91420" tIns="45713" rIns="91420" bIns="45713"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21" y="4869212"/>
            <a:ext cx="1239574" cy="215429"/>
          </a:xfrm>
          <a:prstGeom prst="rect">
            <a:avLst/>
          </a:prstGeom>
          <a:noFill/>
        </p:spPr>
        <p:txBody>
          <a:bodyPr wrap="square" lIns="91420" tIns="45713" rIns="91420" bIns="45713"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1491" y="43547"/>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114" y="4365104"/>
            <a:ext cx="352996" cy="711162"/>
          </a:xfrm>
          <a:prstGeom prst="rect">
            <a:avLst/>
          </a:prstGeom>
          <a:noFill/>
        </p:spPr>
      </p:pic>
      <p:sp>
        <p:nvSpPr>
          <p:cNvPr id="80" name="角丸四角形 79"/>
          <p:cNvSpPr/>
          <p:nvPr/>
        </p:nvSpPr>
        <p:spPr bwMode="auto">
          <a:xfrm>
            <a:off x="194543"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a:t>
            </a:r>
            <a:r>
              <a:rPr lang="ja-JP" altLang="en-US" sz="1600" b="1" dirty="0" smtClean="0">
                <a:solidFill>
                  <a:srgbClr val="FF0000"/>
                </a:solidFill>
                <a:latin typeface="HGPｺﾞｼｯｸM" pitchFamily="50" charset="-128"/>
                <a:ea typeface="HGPｺﾞｼｯｸM" pitchFamily="50" charset="-128"/>
              </a:rPr>
              <a:t>が包括的に確保される体制（地域</a:t>
            </a:r>
            <a:r>
              <a:rPr lang="ja-JP" altLang="en-US" sz="1600" b="1" dirty="0">
                <a:solidFill>
                  <a:srgbClr val="FF0000"/>
                </a:solidFill>
                <a:latin typeface="HGPｺﾞｼｯｸM" pitchFamily="50" charset="-128"/>
                <a:ea typeface="HGPｺﾞｼｯｸM" pitchFamily="50" charset="-128"/>
              </a:rPr>
              <a:t>包括</a:t>
            </a:r>
            <a:r>
              <a:rPr lang="ja-JP" altLang="en-US" sz="1600" b="1" dirty="0" smtClean="0">
                <a:solidFill>
                  <a:srgbClr val="FF0000"/>
                </a:solidFill>
                <a:latin typeface="HGPｺﾞｼｯｸM" pitchFamily="50" charset="-128"/>
                <a:ea typeface="HGPｺﾞｼｯｸM" pitchFamily="50" charset="-128"/>
              </a:rPr>
              <a:t>ケアシステム）の</a:t>
            </a:r>
            <a:r>
              <a:rPr lang="ja-JP" altLang="en-US" sz="1600" b="1" dirty="0">
                <a:solidFill>
                  <a:srgbClr val="FF0000"/>
                </a:solidFill>
                <a:latin typeface="HGPｺﾞｼｯｸM" pitchFamily="50" charset="-128"/>
                <a:ea typeface="HGPｺﾞｼｯｸM" pitchFamily="50" charset="-128"/>
              </a:rPr>
              <a:t>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60" name="角丸四角形 59"/>
          <p:cNvSpPr/>
          <p:nvPr/>
        </p:nvSpPr>
        <p:spPr>
          <a:xfrm>
            <a:off x="3204429" y="5538406"/>
            <a:ext cx="3246387" cy="1260157"/>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スライド番号プレースホルダ 10"/>
          <p:cNvSpPr>
            <a:spLocks noGrp="1"/>
          </p:cNvSpPr>
          <p:nvPr>
            <p:ph type="sldNum" sz="quarter" idx="12"/>
          </p:nvPr>
        </p:nvSpPr>
        <p:spPr>
          <a:xfrm>
            <a:off x="9494367" y="6453388"/>
            <a:ext cx="427197" cy="365125"/>
          </a:xfrm>
        </p:spPr>
        <p:txBody>
          <a:bodyPr/>
          <a:lstStyle/>
          <a:p>
            <a:r>
              <a:rPr lang="en-US" altLang="ja-JP" sz="1800" b="1" dirty="0">
                <a:solidFill>
                  <a:prstClr val="black"/>
                </a:solidFill>
                <a:latin typeface="+mn-ea"/>
              </a:rPr>
              <a:t>7</a:t>
            </a:r>
            <a:endParaRPr lang="ja-JP" altLang="en-US" sz="1800" b="1" dirty="0">
              <a:solidFill>
                <a:prstClr val="black"/>
              </a:solidFill>
              <a:latin typeface="+mn-ea"/>
            </a:endParaRPr>
          </a:p>
        </p:txBody>
      </p:sp>
    </p:spTree>
    <p:extLst>
      <p:ext uri="{BB962C8B-B14F-4D97-AF65-F5344CB8AC3E}">
        <p14:creationId xmlns:p14="http://schemas.microsoft.com/office/powerpoint/2010/main" val="665956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2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w="6350">
          <a:solidFill>
            <a:schemeClr val="accent2"/>
          </a:solidFill>
        </a:ln>
        <a:scene3d>
          <a:camera prst="orthographicFront"/>
          <a:lightRig rig="threePt" dir="t"/>
        </a:scene3d>
        <a:sp3d>
          <a:bevelT/>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em_B16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6854</TotalTime>
  <Words>8718</Words>
  <Application>Microsoft Office PowerPoint</Application>
  <PresentationFormat>A4 210 x 297 mm</PresentationFormat>
  <Paragraphs>2215</Paragraphs>
  <Slides>69</Slides>
  <Notes>23</Notes>
  <HiddenSlides>0</HiddenSlides>
  <MMClips>0</MMClips>
  <ScaleCrop>false</ScaleCrop>
  <HeadingPairs>
    <vt:vector size="4" baseType="variant">
      <vt:variant>
        <vt:lpstr>テーマ</vt:lpstr>
      </vt:variant>
      <vt:variant>
        <vt:i4>13</vt:i4>
      </vt:variant>
      <vt:variant>
        <vt:lpstr>スライド タイトル</vt:lpstr>
      </vt:variant>
      <vt:variant>
        <vt:i4>69</vt:i4>
      </vt:variant>
    </vt:vector>
  </HeadingPairs>
  <TitlesOfParts>
    <vt:vector size="82" baseType="lpstr">
      <vt:lpstr>1_Office ​​テーマ</vt:lpstr>
      <vt:lpstr>Office ​​テーマ</vt:lpstr>
      <vt:lpstr>2_Office ​​テーマ</vt:lpstr>
      <vt:lpstr>9_Office テーマ</vt:lpstr>
      <vt:lpstr>3_blank</vt:lpstr>
      <vt:lpstr>21_Office テーマ</vt:lpstr>
      <vt:lpstr>3_Office ​​テーマ</vt:lpstr>
      <vt:lpstr>1_tem_B16_b</vt:lpstr>
      <vt:lpstr>6_Office ​​テーマ</vt:lpstr>
      <vt:lpstr>20_Office ​​テーマ</vt:lpstr>
      <vt:lpstr>4_blank</vt:lpstr>
      <vt:lpstr>8_Office ​​テーマ</vt:lpstr>
      <vt:lpstr>4_Office ​​テーマ</vt:lpstr>
      <vt:lpstr>介護保険制度の改正について</vt:lpstr>
      <vt:lpstr>高齢者・介護を取りまく状況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地域支援事業の充実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予防給付の見直し</vt:lpstr>
      <vt:lpstr>PowerPoint プレゼンテーション</vt:lpstr>
      <vt:lpstr>PowerPoint プレゼンテーション</vt:lpstr>
      <vt:lpstr>要支援者の訪問介護、通所介護の総合事業への移行（介護予防・生活支援サービス事業）</vt:lpstr>
      <vt:lpstr>PowerPoint プレゼンテーション</vt:lpstr>
      <vt:lpstr>PowerPoint プレゼンテーション</vt:lpstr>
      <vt:lpstr>PowerPoint プレゼンテーション</vt:lpstr>
      <vt:lpstr>新しい介護予防事業</vt:lpstr>
      <vt:lpstr>PowerPoint プレゼンテーション</vt:lpstr>
      <vt:lpstr>PowerPoint プレゼンテーション</vt:lpstr>
      <vt:lpstr>介護予防・日常生活支援総合事業（大分県杵築市）</vt:lpstr>
      <vt:lpstr>PowerPoint プレゼンテーション</vt:lpstr>
      <vt:lpstr>○市町村介護予防強化推進事業（介護予防モデル事業）に関する事例・ ・・・・・ ・・・・ ・・・・・Ｐ２ 　　http://www.mhlw.go.jp/seisakunitsuite/bunya/hukushi_kaigo/kaigo_koureisha/yobou/jitsurei.html 　【厚生労働省のHP＞政策について &gt; 分野別の政策一覧 &gt; 福祉・介護 &gt; 介護・高齢者福祉 &gt; 介護予防＞５　市町村介護予防強化推進事業 】  ○介護予防・日常生活支援総合事業に関する事例・・・・・・・・・・・・・・・・ ・・・・ ・・・・・・・ ・・・・Ｐ20  ○介護予防事業に関する事例・・・・・・・・・・・・・・・・・・・・・・・・・・・・・・・・・・・・・・・・・・・・・・・・・Ｐ28 　「地域の実情に応じた効果的・効率的な介護予防の取組事例」（参考） 　http://www.mhlw.go.jp/topics/kaigo/yobou/torikumi_02.html 　【厚生労働省のHP＞&gt; 政策について &gt; 分野別の政策一覧 &gt; 福祉・介護 &gt; 介護・高齢者福祉 &gt; 介護予防  　　&gt;４　 地域の実情に応じた効果的・効率的な介護予防の取組事例】  ○生活支援コーディネーターに関する事例・・・・・・・ ・・・・ ・ ・・・ ・・・ ・・・ ・・・・ ・・・・ ・・・・・・・Ｐ36  　「地域における生活支援サービスのコーディネーターの育成に関する調査研究事業　報告書」 　http://www.mhlw.go.jp/file/06-Seisakujouhou-12300000-Roukenkyoku/0000046377.pdf 　【厚生労働省のHP&gt;政策について &gt; 分野別の政策一覧 &gt; 福祉・介護 &gt; 介護・高齢者福祉 &gt; 地域包括ケアシステム&gt; ５．生活支援サービスの充実と高齢者の社会参加】  ○地域包括ケアシステム構築に関する事例 　「事例を通じて、我がまちの地域包括ケアを考えよう 「地域包括ケアシステム」事例集成 　　～できること探しの素材集～」 ・・・・・・・・・ ・・・・・ ・・・・・ ・・・・・ ・・・・・ ・・・ ・・・・・・・・・・・・・Ｐ55 　http://www.mhlw.go.jp/seisakunitsuite/bunya/hukushi_kaigo/kaigo_koureisha/chiiki-houkatsu/dl/jirei.pdf 　　【厚生労働省のHP＞政策について &gt; 分野別の政策一覧 &gt; 福祉・介護 &gt; 介護・高齢者福祉 &gt; 地域包括ケアシステム 　　　＞１．地域包括ケアシステムの実現に向けて＞地域包括ケアシステム構築に向けた取組事例】 　「過疎地域における地域包括ケアシステムの構築に関する調査研究事業報告書」 ・・・・・・Ｐ60 　　http://www.hit-north.or.jp/houkokusyo/2013tiikihokatsu-shiryo.pdf　【社団法人北海道総合研究調査会HP】  ○地域ケア会議に関する事例（参考）　 　「地域包括ケアの実現に向けた地域ケア会議実践事例集～地域の特色を活かした実践のために～」 　　　http://www.mhlw.go.jp/seisakunitsuite/bunya/hukushi_kaigo/kaigo_koureisha/chiiki-houkatsu/dl/link3-0-01.pdf 　　【厚生労働省のHP＞政策について &gt; 分野別の政策一覧 &gt; 福祉・介護 &gt; 介護・高齢者福祉 &gt; 地域包括ケアシステム＞３．地域ケア会議について】</vt:lpstr>
      <vt:lpstr>PowerPoint プレゼンテーション</vt:lpstr>
      <vt:lpstr>その他制度改正の概要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協議体とコーディネーターに係る考え方について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厚生労働省ネットワークシステム</cp:lastModifiedBy>
  <cp:revision>679</cp:revision>
  <cp:lastPrinted>2014-07-23T11:55:55Z</cp:lastPrinted>
  <dcterms:created xsi:type="dcterms:W3CDTF">2013-10-13T14:34:05Z</dcterms:created>
  <dcterms:modified xsi:type="dcterms:W3CDTF">2015-03-30T17:24:56Z</dcterms:modified>
</cp:coreProperties>
</file>