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grpSp>
        <p:nvGrpSpPr>
          <p:cNvPr id="5" name="グループ化 15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フリーフォーム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>
                <a:defRPr/>
              </a:pPr>
              <a:endParaRPr kumimoji="0" lang="en-US">
                <a:solidFill>
                  <a:prstClr val="black"/>
                </a:solidFill>
                <a:ea typeface="ＭＳ Ｐゴシック" charset="-128"/>
              </a:endParaRPr>
            </a:p>
          </p:txBody>
        </p:sp>
        <p:sp>
          <p:nvSpPr>
            <p:cNvPr id="7" name="フリーフォーム 18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/>
              <a:gdLst>
                <a:gd name="T0" fmla="*/ 0 w 5760"/>
                <a:gd name="T1" fmla="*/ 0 h 528"/>
                <a:gd name="T2" fmla="*/ 5760 w 5760"/>
                <a:gd name="T3" fmla="*/ 0 h 528"/>
                <a:gd name="T4" fmla="*/ 5760 w 5760"/>
                <a:gd name="T5" fmla="*/ 528 h 528"/>
                <a:gd name="T6" fmla="*/ 48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" name="フリーフォーム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>
                <a:defRPr/>
              </a:pPr>
              <a:endParaRPr kumimoji="0" lang="en-US">
                <a:solidFill>
                  <a:prstClr val="white"/>
                </a:solidFill>
              </a:endParaRPr>
            </a:p>
          </p:txBody>
        </p:sp>
        <p:cxnSp>
          <p:nvCxnSpPr>
            <p:cNvPr id="10" name="直線コネクタ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タイトル 8"/>
          <p:cNvSpPr>
            <a:spLocks noGrp="1"/>
          </p:cNvSpPr>
          <p:nvPr>
            <p:ph type="ctrTitle"/>
          </p:nvPr>
        </p:nvSpPr>
        <p:spPr>
          <a:xfrm>
            <a:off x="685800" y="1752603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17" name="サブタイトル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ja-JP" altLang="en-US" smtClean="0"/>
              <a:t>マスター サブタイトルの書式設定</a:t>
            </a:r>
            <a:endParaRPr lang="en-US"/>
          </a:p>
        </p:txBody>
      </p:sp>
      <p:sp>
        <p:nvSpPr>
          <p:cNvPr id="11" name="日付プレースホルダー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  <a:ea typeface="ＭＳ Ｐゴシック" pitchFamily="50" charset="-128"/>
              </a:defRPr>
            </a:lvl1pPr>
            <a:extLst/>
          </a:lstStyle>
          <a:p>
            <a:pPr>
              <a:defRPr/>
            </a:pPr>
            <a:endParaRPr lang="en-US" altLang="ja-JP"/>
          </a:p>
        </p:txBody>
      </p:sp>
      <p:sp>
        <p:nvSpPr>
          <p:cNvPr id="12" name="フッター プレースホルダー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  <a:ea typeface="ＭＳ Ｐゴシック" pitchFamily="50" charset="-128"/>
              </a:defRPr>
            </a:lvl1pPr>
            <a:extLst/>
          </a:lstStyle>
          <a:p>
            <a:pPr>
              <a:defRPr/>
            </a:pPr>
            <a:endParaRPr lang="en-US" altLang="ja-JP"/>
          </a:p>
        </p:txBody>
      </p:sp>
      <p:sp>
        <p:nvSpPr>
          <p:cNvPr id="13" name="スライド番号プレースホルダー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000000"/>
                </a:solidFill>
                <a:latin typeface="Arial" charset="0"/>
                <a:ea typeface="ＭＳ Ｐゴシック" pitchFamily="50" charset="-128"/>
              </a:defRPr>
            </a:lvl1pPr>
            <a:extLst/>
          </a:lstStyle>
          <a:p>
            <a:pPr>
              <a:defRPr/>
            </a:pPr>
            <a:fld id="{47101A1A-CFF6-4160-AFEC-461BD58FE6A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13233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1481331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50" charset="-128"/>
              </a:defRPr>
            </a:lvl1pPr>
            <a:extLst/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50" charset="-128"/>
              </a:defRPr>
            </a:lvl1pPr>
            <a:extLst/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50" charset="-128"/>
              </a:defRPr>
            </a:lvl1pPr>
            <a:extLst/>
          </a:lstStyle>
          <a:p>
            <a:pPr>
              <a:defRPr/>
            </a:pPr>
            <a:fld id="{9FA2CB46-AF94-44C0-9292-C9D0F4C0829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87973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844013" y="274642"/>
            <a:ext cx="1777470" cy="5592761"/>
          </a:xfrm>
        </p:spPr>
        <p:txBody>
          <a:bodyPr vert="eaVert"/>
          <a:lstStyle>
            <a:extLst/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50" charset="-128"/>
              </a:defRPr>
            </a:lvl1pPr>
            <a:extLst/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50" charset="-128"/>
              </a:defRPr>
            </a:lvl1pPr>
            <a:extLst/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50" charset="-128"/>
              </a:defRPr>
            </a:lvl1pPr>
            <a:extLst/>
          </a:lstStyle>
          <a:p>
            <a:pPr>
              <a:defRPr/>
            </a:pPr>
            <a:fld id="{734DCB0A-F708-4F82-865A-04FDE5E1094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32619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5D852-596B-4534-BE13-77F53742232A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2016/5/18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43553-5F9F-438B-A260-A4D1D1BE4B2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837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E902-DE7B-4FCE-9E03-C7DD9D94144E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2016/5/18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50424" y="6356351"/>
            <a:ext cx="2101102" cy="36512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ja-JP" altLang="en-US" dirty="0" smtClean="0">
                <a:solidFill>
                  <a:prstClr val="black"/>
                </a:solidFill>
              </a:rPr>
              <a:t>スライド</a:t>
            </a:r>
            <a:fld id="{18D43553-5F9F-438B-A260-A4D1D1BE4B28}" type="slidenum">
              <a:rPr lang="ja-JP" altLang="en-US" smtClean="0">
                <a:solidFill>
                  <a:prstClr val="black"/>
                </a:solidFill>
              </a:rPr>
              <a:pPr/>
              <a:t>‹#›</a:t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3963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F1D28-2DE8-4022-9CA1-E47025D97C46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2016/5/18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43553-5F9F-438B-A260-A4D1D1BE4B2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5478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85E2B-6FE8-4585-AEDD-25CE779DB326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2016/5/18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43553-5F9F-438B-A260-A4D1D1BE4B2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1268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7794-B703-4518-8250-766E19418594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2016/5/18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43553-5F9F-438B-A260-A4D1D1BE4B2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3226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82C49-B788-42A1-BA67-D337042A73C8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2016/5/18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43553-5F9F-438B-A260-A4D1D1BE4B2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6592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EBFAF-AC9B-4900-8099-D91CBD7859E8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2016/5/18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43553-5F9F-438B-A260-A4D1D1BE4B2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5370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7143E-D903-44F6-B23D-DE218FAA2E1E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2016/5/18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43553-5F9F-438B-A260-A4D1D1BE4B2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663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50" charset="-128"/>
              </a:defRPr>
            </a:lvl1pPr>
            <a:extLst/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50" charset="-128"/>
              </a:defRPr>
            </a:lvl1pPr>
            <a:extLst/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50" charset="-128"/>
              </a:defRPr>
            </a:lvl1pPr>
            <a:extLst/>
          </a:lstStyle>
          <a:p>
            <a:pPr>
              <a:defRPr/>
            </a:pPr>
            <a:fld id="{3A7B92ED-757B-4B5B-81E3-E74174D8239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228490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9FEA4-09A2-4DDB-A478-7459DB2FB34E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2016/5/18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43553-5F9F-438B-A260-A4D1D1BE4B2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4492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AA0E1-0FC8-4812-B3AC-2DAB722ED529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2016/5/18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43553-5F9F-438B-A260-A4D1D1BE4B2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6657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695F0-E92F-486F-B19D-7211E8F0B62B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2016/5/18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43553-5F9F-438B-A260-A4D1D1BE4B2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038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山形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5" name="山形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50" charset="-128"/>
              </a:defRPr>
            </a:lvl1pPr>
            <a:extLst/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50" charset="-128"/>
              </a:defRPr>
            </a:lvl1pPr>
            <a:extLst/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50" charset="-128"/>
              </a:defRPr>
            </a:lvl1pPr>
            <a:extLst/>
          </a:lstStyle>
          <a:p>
            <a:pPr>
              <a:defRPr/>
            </a:pPr>
            <a:fld id="{EF9424CB-09B0-43C3-B232-2F316823C4A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984218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48133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48133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50" charset="-128"/>
              </a:defRPr>
            </a:lvl1pPr>
            <a:extLst/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50" charset="-128"/>
              </a:defRPr>
            </a:lvl1pPr>
            <a:extLst/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50" charset="-128"/>
              </a:defRPr>
            </a:lvl1pPr>
            <a:extLst/>
          </a:lstStyle>
          <a:p>
            <a:pPr>
              <a:defRPr/>
            </a:pPr>
            <a:fld id="{CCA0389F-5CBC-47D2-92EC-85263AD550D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561957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較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3"/>
          </p:nvPr>
        </p:nvSpPr>
        <p:spPr>
          <a:xfrm>
            <a:off x="4645027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2"/>
          </p:nvPr>
        </p:nvSpPr>
        <p:spPr>
          <a:xfrm>
            <a:off x="457200" y="1444296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6" y="1444296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50" charset="-128"/>
              </a:defRPr>
            </a:lvl1pPr>
            <a:extLst/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50" charset="-128"/>
              </a:defRPr>
            </a:lvl1pPr>
            <a:extLst/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50" charset="-128"/>
              </a:defRPr>
            </a:lvl1pPr>
            <a:extLst/>
          </a:lstStyle>
          <a:p>
            <a:pPr>
              <a:defRPr/>
            </a:pPr>
            <a:fld id="{9ECDF7E7-F11C-4A11-A11A-4595A8405A5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708617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50" charset="-128"/>
              </a:defRPr>
            </a:lvl1pPr>
            <a:extLst/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50" charset="-128"/>
              </a:defRPr>
            </a:lvl1pPr>
            <a:extLst/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50" charset="-128"/>
              </a:defRPr>
            </a:lvl1pPr>
            <a:extLst/>
          </a:lstStyle>
          <a:p>
            <a:pPr>
              <a:defRPr/>
            </a:pPr>
            <a:fld id="{55B5D56E-5B3F-4039-BC9C-843FFD762D8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900217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50" charset="-128"/>
              </a:defRPr>
            </a:lvl1pPr>
            <a:extLst/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50" charset="-128"/>
              </a:defRPr>
            </a:lvl1pPr>
            <a:extLst/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50" charset="-128"/>
              </a:defRPr>
            </a:lvl1pPr>
            <a:extLst/>
          </a:lstStyle>
          <a:p>
            <a:pPr>
              <a:defRPr/>
            </a:pPr>
            <a:fld id="{01CBC0A6-BD4D-48CE-AA82-0BE393BEC39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64810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&#10;コンテンツ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50" charset="-128"/>
              </a:defRPr>
            </a:lvl1pPr>
            <a:extLst/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50" charset="-128"/>
              </a:defRPr>
            </a:lvl1pPr>
            <a:extLst/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pitchFamily="50" charset="-128"/>
              </a:defRPr>
            </a:lvl1pPr>
            <a:extLst/>
          </a:lstStyle>
          <a:p>
            <a:pPr>
              <a:defRPr/>
            </a:pPr>
            <a:fld id="{ED28A9A3-5A7C-43E1-AB1A-81051732218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495347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フリーフォーム 4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kumimoji="0" lang="en-US">
              <a:solidFill>
                <a:prstClr val="white"/>
              </a:solidFill>
              <a:ea typeface="ＭＳ Ｐゴシック" charset="-128"/>
            </a:endParaRPr>
          </a:p>
        </p:txBody>
      </p:sp>
      <p:sp>
        <p:nvSpPr>
          <p:cNvPr id="6" name="フリーフォーム 15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5760 w 5591"/>
              <a:gd name="T3" fmla="*/ 0 h 588"/>
              <a:gd name="T4" fmla="*/ 5760 w 5591"/>
              <a:gd name="T5" fmla="*/ 528 h 588"/>
              <a:gd name="T6" fmla="*/ 48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7" name="直角三角形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4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cxnSp>
        <p:nvCxnSpPr>
          <p:cNvPr id="8" name="直線コネクタ 7"/>
          <p:cNvCxnSpPr/>
          <p:nvPr/>
        </p:nvCxnSpPr>
        <p:spPr>
          <a:xfrm>
            <a:off x="-9237" y="5787740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山形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10" name="山形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ja-JP" altLang="en-US" noProof="0" smtClean="0"/>
              <a:t>アイコンをクリックして図を追加</a:t>
            </a:r>
            <a:endParaRPr lang="en-US" noProof="0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8601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11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  <a:ea typeface="ＭＳ Ｐゴシック" pitchFamily="50" charset="-128"/>
              </a:defRPr>
            </a:lvl1pPr>
            <a:extLst/>
          </a:lstStyle>
          <a:p>
            <a:pPr>
              <a:defRPr/>
            </a:pPr>
            <a:endParaRPr lang="en-US" altLang="ja-JP"/>
          </a:p>
        </p:txBody>
      </p:sp>
      <p:sp>
        <p:nvSpPr>
          <p:cNvPr id="12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  <a:ea typeface="ＭＳ Ｐゴシック" pitchFamily="50" charset="-128"/>
              </a:defRPr>
            </a:lvl1pPr>
            <a:extLst/>
          </a:lstStyle>
          <a:p>
            <a:pPr>
              <a:defRPr/>
            </a:pPr>
            <a:endParaRPr lang="en-US" altLang="ja-JP"/>
          </a:p>
        </p:txBody>
      </p:sp>
      <p:sp>
        <p:nvSpPr>
          <p:cNvPr id="13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000000"/>
                </a:solidFill>
                <a:latin typeface="Arial" charset="0"/>
                <a:ea typeface="ＭＳ Ｐゴシック" pitchFamily="50" charset="-128"/>
              </a:defRPr>
            </a:lvl1pPr>
            <a:extLst/>
          </a:lstStyle>
          <a:p>
            <a:pPr>
              <a:defRPr/>
            </a:pPr>
            <a:fld id="{F2EE238C-9C27-4590-9D35-DEA86BFC867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519352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フリーフォーム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kumimoji="0" lang="en-US">
              <a:solidFill>
                <a:prstClr val="black"/>
              </a:solidFill>
              <a:ea typeface="ＭＳ Ｐゴシック" charset="-128"/>
            </a:endParaRPr>
          </a:p>
        </p:txBody>
      </p:sp>
      <p:sp>
        <p:nvSpPr>
          <p:cNvPr id="2051" name="フリーフォーム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5760 w 5591"/>
              <a:gd name="T3" fmla="*/ 0 h 588"/>
              <a:gd name="T4" fmla="*/ 5760 w 5591"/>
              <a:gd name="T5" fmla="*/ 528 h 588"/>
              <a:gd name="T6" fmla="*/ 48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" name="直角三角形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kumimoji="0" lang="en-US">
              <a:solidFill>
                <a:prstClr val="white"/>
              </a:solidFill>
            </a:endParaRPr>
          </a:p>
        </p:txBody>
      </p:sp>
      <p:cxnSp>
        <p:nvCxnSpPr>
          <p:cNvPr id="15" name="直線コネクタ 14"/>
          <p:cNvCxnSpPr/>
          <p:nvPr/>
        </p:nvCxnSpPr>
        <p:spPr>
          <a:xfrm>
            <a:off x="-9237" y="5787740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タイトル プレースホルダー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2057" name="テキスト プレースホルダー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altLang="ja-JP" smtClean="0"/>
          </a:p>
        </p:txBody>
      </p:sp>
      <p:sp>
        <p:nvSpPr>
          <p:cNvPr id="10" name="日付プレースホルダー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rgbClr val="000000"/>
                </a:solidFill>
                <a:latin typeface="Lucida Sans Unicode"/>
                <a:ea typeface="ＭＳ Ｐゴシック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/>
          </a:p>
        </p:txBody>
      </p:sp>
      <p:sp>
        <p:nvSpPr>
          <p:cNvPr id="22" name="フッター プレースホルダー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rgbClr val="000000"/>
                </a:solidFill>
                <a:latin typeface="Lucida Sans Unicode"/>
                <a:ea typeface="ＭＳ Ｐゴシック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/>
          </a:p>
        </p:txBody>
      </p:sp>
      <p:sp>
        <p:nvSpPr>
          <p:cNvPr id="18" name="スライド番号プレースホルダー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 smtClean="0">
                <a:solidFill>
                  <a:srgbClr val="000000"/>
                </a:solidFill>
                <a:latin typeface="Lucida Sans Unicode"/>
                <a:ea typeface="ＭＳ Ｐゴシック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A0B75D-159B-41FF-A82C-34E19B1D4FE2}" type="slidenum">
              <a:rPr lang="en-US" altLang="ja-JP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56632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kumimoji="1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100" b="1">
          <a:solidFill>
            <a:schemeClr val="tx2"/>
          </a:solidFill>
          <a:latin typeface="Lucida Sans Unicode" pitchFamily="34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4100" b="1">
          <a:solidFill>
            <a:schemeClr val="tx2"/>
          </a:solidFill>
          <a:latin typeface="Lucida Sans Unicode" pitchFamily="34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4100" b="1">
          <a:solidFill>
            <a:schemeClr val="tx2"/>
          </a:solidFill>
          <a:latin typeface="Lucida Sans Unicode" pitchFamily="34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4100" b="1">
          <a:solidFill>
            <a:schemeClr val="tx2"/>
          </a:solidFill>
          <a:latin typeface="Lucida Sans Unicode" pitchFamily="34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100" b="1">
          <a:solidFill>
            <a:schemeClr val="tx2"/>
          </a:solidFill>
          <a:latin typeface="Lucida Sans Unicode" pitchFamily="34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100" b="1">
          <a:solidFill>
            <a:schemeClr val="tx2"/>
          </a:solidFill>
          <a:latin typeface="Lucida Sans Unicode" pitchFamily="34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100" b="1">
          <a:solidFill>
            <a:schemeClr val="tx2"/>
          </a:solidFill>
          <a:latin typeface="Lucida Sans Unicode" pitchFamily="34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100" b="1">
          <a:solidFill>
            <a:schemeClr val="tx2"/>
          </a:solidFill>
          <a:latin typeface="Lucida Sans Unicode" pitchFamily="34" charset="0"/>
          <a:ea typeface="ＭＳ Ｐゴシック" charset="-128"/>
        </a:defRPr>
      </a:lvl9pPr>
      <a:extLst/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kumimoji="1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1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9B4977-5DE5-43E8-92FA-B28C5C517D6C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2016/5/18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43553-5F9F-438B-A260-A4D1D1BE4B2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37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90361" y="3284984"/>
            <a:ext cx="8446477" cy="1662825"/>
          </a:xfrm>
        </p:spPr>
        <p:txBody>
          <a:bodyPr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ja-JP" altLang="en-US" sz="2400" dirty="0" smtClean="0"/>
              <a:t>重症心身障害児者等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ja-JP" altLang="en-US" sz="2400" dirty="0" smtClean="0"/>
              <a:t>支援者育成研修テキスト</a:t>
            </a:r>
            <a:r>
              <a:rPr lang="en-US" altLang="ja-JP" sz="4400" dirty="0" smtClean="0"/>
              <a:t/>
            </a:r>
            <a:br>
              <a:rPr lang="en-US" altLang="ja-JP" sz="4400" dirty="0" smtClean="0"/>
            </a:br>
            <a:r>
              <a:rPr lang="en-US" altLang="ja-JP" sz="4400" dirty="0"/>
              <a:t/>
            </a:r>
            <a:br>
              <a:rPr lang="en-US" altLang="ja-JP" sz="4400" dirty="0"/>
            </a:br>
            <a:r>
              <a:rPr lang="ja-JP" altLang="en-US" sz="6000" dirty="0" smtClean="0"/>
              <a:t>３　</a:t>
            </a:r>
            <a:r>
              <a:rPr lang="ja-JP" altLang="en-US" sz="6000" dirty="0" smtClean="0"/>
              <a:t>福祉⑤</a:t>
            </a:r>
            <a:r>
              <a:rPr lang="en-US" altLang="ja-JP" sz="4400" dirty="0" smtClean="0"/>
              <a:t/>
            </a:r>
            <a:br>
              <a:rPr lang="en-US" altLang="ja-JP" sz="4400" dirty="0" smtClean="0"/>
            </a:br>
            <a:r>
              <a:rPr lang="ja-JP" altLang="en-US" sz="4400" dirty="0" smtClean="0"/>
              <a:t>　</a:t>
            </a:r>
            <a:r>
              <a:rPr lang="en-US" altLang="ja-JP" sz="4400" dirty="0" smtClean="0"/>
              <a:t/>
            </a:r>
            <a:br>
              <a:rPr lang="en-US" altLang="ja-JP" sz="4400" dirty="0" smtClean="0"/>
            </a:br>
            <a:r>
              <a:rPr lang="ja-JP" altLang="en-US" sz="4400" dirty="0"/>
              <a:t>　</a:t>
            </a:r>
            <a:r>
              <a:rPr lang="ja-JP" altLang="en-US" sz="4400" dirty="0" smtClean="0"/>
              <a:t>　　　　　　　　　　　　　　　　　　　　　</a:t>
            </a:r>
            <a:r>
              <a:rPr lang="ja-JP" altLang="en-US" sz="4400" dirty="0"/>
              <a:t>　</a:t>
            </a:r>
            <a:r>
              <a:rPr lang="ja-JP" altLang="en-US" sz="4400" dirty="0" smtClean="0"/>
              <a:t>　　　　　　　　　　　　</a:t>
            </a:r>
            <a:r>
              <a:rPr lang="en-US" altLang="ja-JP" sz="4400" dirty="0" smtClean="0"/>
              <a:t/>
            </a:r>
            <a:br>
              <a:rPr lang="en-US" altLang="ja-JP" sz="4400" dirty="0" smtClean="0"/>
            </a:br>
            <a:r>
              <a:rPr lang="ja-JP" altLang="en-US" sz="4400" dirty="0" smtClean="0"/>
              <a:t>　　　　　　　　　</a:t>
            </a:r>
            <a:r>
              <a:rPr lang="ja-JP" altLang="en-US" sz="4400" dirty="0" smtClean="0"/>
              <a:t>重症心身障害児者等の　　　</a:t>
            </a:r>
            <a:r>
              <a:rPr lang="en-US" altLang="ja-JP" sz="4400" dirty="0" smtClean="0"/>
              <a:t/>
            </a:r>
            <a:br>
              <a:rPr lang="en-US" altLang="ja-JP" sz="4400" dirty="0" smtClean="0"/>
            </a:br>
            <a:r>
              <a:rPr lang="ja-JP" altLang="en-US" sz="4400" dirty="0"/>
              <a:t>　</a:t>
            </a:r>
            <a:r>
              <a:rPr lang="ja-JP" altLang="en-US" sz="4400" dirty="0" smtClean="0"/>
              <a:t>　　　　　　　　　　　　　　　　生活と虐待</a:t>
            </a:r>
            <a:r>
              <a:rPr lang="ja-JP" altLang="en-US" sz="4400" dirty="0"/>
              <a:t>　</a:t>
            </a:r>
            <a:r>
              <a:rPr lang="ja-JP" altLang="en-US" sz="4400" dirty="0" smtClean="0"/>
              <a:t>　　　　　　　　　　　　　　　　　　　</a:t>
            </a:r>
            <a:endParaRPr lang="ja-JP" altLang="en-US" sz="5300" dirty="0"/>
          </a:p>
        </p:txBody>
      </p:sp>
      <p:sp>
        <p:nvSpPr>
          <p:cNvPr id="14339" name="スライド番号プレースホルダー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2BCACE58-25AF-48E9-98CD-0C271EB6FF17}" type="slidenum">
              <a:rPr lang="ja-JP" altLang="en-US">
                <a:solidFill>
                  <a:srgbClr val="FFFFFF"/>
                </a:solidFill>
              </a:rPr>
              <a:pPr/>
              <a:t>1</a:t>
            </a:fld>
            <a:endParaRPr lang="ja-JP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17746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013" y="0"/>
            <a:ext cx="8876987" cy="6632575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ja-JP" altLang="en-US" sz="1800" dirty="0" smtClean="0">
                <a:solidFill>
                  <a:prstClr val="black"/>
                </a:solidFill>
              </a:rPr>
              <a:t>スライド９</a:t>
            </a:r>
            <a:endParaRPr lang="ja-JP" altLang="en-US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881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31372" y="0"/>
            <a:ext cx="9661936" cy="6858000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7329462" y="6492875"/>
            <a:ext cx="2101102" cy="365125"/>
          </a:xfrm>
        </p:spPr>
        <p:txBody>
          <a:bodyPr/>
          <a:lstStyle/>
          <a:p>
            <a:r>
              <a:rPr lang="ja-JP" altLang="en-US" sz="2400" dirty="0" smtClean="0">
                <a:solidFill>
                  <a:prstClr val="black"/>
                </a:solidFill>
              </a:rPr>
              <a:t>スライド</a:t>
            </a:r>
            <a:r>
              <a:rPr lang="en-US" altLang="ja-JP" sz="2400" dirty="0" smtClean="0">
                <a:solidFill>
                  <a:prstClr val="black"/>
                </a:solidFill>
              </a:rPr>
              <a:t>10</a:t>
            </a:r>
            <a:endParaRPr lang="ja-JP" alt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40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98530"/>
            <a:ext cx="9213736" cy="6659469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ja-JP" altLang="en-US" sz="2000" dirty="0" smtClean="0">
                <a:solidFill>
                  <a:prstClr val="black"/>
                </a:solidFill>
              </a:rPr>
              <a:t>スライド１１</a:t>
            </a:r>
            <a:endParaRPr lang="ja-JP" alt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48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6034"/>
            <a:ext cx="8911988" cy="6499482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ja-JP" altLang="en-US" dirty="0" smtClean="0">
                <a:solidFill>
                  <a:prstClr val="black"/>
                </a:solidFill>
              </a:rPr>
              <a:t>スライド１２</a:t>
            </a:r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13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994" y="106006"/>
            <a:ext cx="9067667" cy="6499510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ja-JP" altLang="en-US" dirty="0" smtClean="0">
                <a:solidFill>
                  <a:prstClr val="black"/>
                </a:solidFill>
              </a:rPr>
              <a:t>スライド１３</a:t>
            </a:r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74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7552" y="158189"/>
            <a:ext cx="6548895" cy="6699811"/>
          </a:xfrm>
          <a:prstGeom prst="rect">
            <a:avLst/>
          </a:prstGeom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ja-JP" altLang="en-US" dirty="0" smtClean="0">
                <a:solidFill>
                  <a:prstClr val="black"/>
                </a:solidFill>
              </a:rPr>
              <a:t>スライド１４</a:t>
            </a:r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9209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104400"/>
            <a:ext cx="9477613" cy="6605681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6763871" y="6465980"/>
            <a:ext cx="2101102" cy="365125"/>
          </a:xfrm>
        </p:spPr>
        <p:txBody>
          <a:bodyPr/>
          <a:lstStyle/>
          <a:p>
            <a:r>
              <a:rPr lang="ja-JP" altLang="en-US" dirty="0" smtClean="0">
                <a:solidFill>
                  <a:prstClr val="black"/>
                </a:solidFill>
              </a:rPr>
              <a:t>スライド１</a:t>
            </a:r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05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09282" y="6593"/>
            <a:ext cx="8928847" cy="1015384"/>
          </a:xfrm>
        </p:spPr>
        <p:txBody>
          <a:bodyPr>
            <a:normAutofit/>
          </a:bodyPr>
          <a:lstStyle/>
          <a:p>
            <a:r>
              <a:rPr kumimoji="1" lang="ja-JP" altLang="en-US" sz="3600" dirty="0" smtClean="0"/>
              <a:t>子どもが重症児であっても・・・例外ではない</a:t>
            </a:r>
            <a:endParaRPr kumimoji="1" lang="ja-JP" altLang="en-US" sz="3600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044" y="830506"/>
            <a:ext cx="9021912" cy="5525845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ja-JP" altLang="en-US" sz="2400" dirty="0" smtClean="0">
                <a:solidFill>
                  <a:prstClr val="black"/>
                </a:solidFill>
              </a:rPr>
              <a:t>スライド１６</a:t>
            </a:r>
            <a:endParaRPr lang="ja-JP" alt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04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 smtClean="0"/>
              <a:t>参考文献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sz="2400" dirty="0" smtClean="0"/>
              <a:t>（家族やきょうだいのこと，ライフステージを見通した相談のことがかかれてある文献です．）</a:t>
            </a:r>
            <a:endParaRPr kumimoji="1" lang="ja-JP" altLang="en-US" sz="24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50" y="1325563"/>
            <a:ext cx="7886700" cy="4925695"/>
          </a:xfrm>
        </p:spPr>
        <p:txBody>
          <a:bodyPr>
            <a:normAutofit fontScale="92500"/>
          </a:bodyPr>
          <a:lstStyle/>
          <a:p>
            <a:r>
              <a:rPr kumimoji="1" lang="ja-JP" altLang="en-US" dirty="0" smtClean="0"/>
              <a:t>福満美穂子（</a:t>
            </a:r>
            <a:r>
              <a:rPr kumimoji="1" lang="en-US" altLang="ja-JP" dirty="0" smtClean="0"/>
              <a:t>2015</a:t>
            </a:r>
            <a:r>
              <a:rPr kumimoji="1" lang="ja-JP" altLang="en-US" dirty="0" smtClean="0"/>
              <a:t>）「重症児ガール－－ママとピョンちゃんの きのう きょう </a:t>
            </a:r>
            <a:r>
              <a:rPr kumimoji="1" lang="en-US" altLang="ja-JP" dirty="0" smtClean="0"/>
              <a:t>,</a:t>
            </a:r>
            <a:r>
              <a:rPr kumimoji="1" lang="ja-JP" altLang="en-US" dirty="0" smtClean="0"/>
              <a:t>あした－－」，ぶどう社</a:t>
            </a:r>
            <a:endParaRPr kumimoji="1" lang="en-US" altLang="ja-JP" dirty="0" smtClean="0"/>
          </a:p>
          <a:p>
            <a:r>
              <a:rPr kumimoji="1" lang="ja-JP" altLang="en-US" dirty="0" smtClean="0"/>
              <a:t>家森百合子，大島圭介，全国重症心身障害児（者）を守る会近畿ブロック（</a:t>
            </a:r>
            <a:r>
              <a:rPr kumimoji="1" lang="en-US" altLang="ja-JP" dirty="0" smtClean="0"/>
              <a:t>2010</a:t>
            </a:r>
            <a:r>
              <a:rPr kumimoji="1" lang="ja-JP" altLang="en-US" dirty="0" smtClean="0"/>
              <a:t>）「重症児のきょうだい」，クリエイツかもがわ</a:t>
            </a:r>
            <a:endParaRPr kumimoji="1" lang="en-US" altLang="ja-JP" dirty="0" smtClean="0"/>
          </a:p>
          <a:p>
            <a:r>
              <a:rPr kumimoji="1" lang="ja-JP" altLang="en-US" dirty="0" smtClean="0"/>
              <a:t>近藤直子・田倉さやか・日本福祉大学きょうだいの会（</a:t>
            </a:r>
            <a:r>
              <a:rPr kumimoji="1" lang="en-US" altLang="ja-JP" dirty="0" smtClean="0"/>
              <a:t>2015</a:t>
            </a:r>
            <a:r>
              <a:rPr kumimoji="1" lang="ja-JP" altLang="en-US" dirty="0" smtClean="0"/>
              <a:t>）「障害のある人とそのきょうだいの物語－－青年期のホンネ－－」，クリエイツかもがわ</a:t>
            </a:r>
            <a:endParaRPr kumimoji="1" lang="en-US" altLang="ja-JP" dirty="0" smtClean="0"/>
          </a:p>
          <a:p>
            <a:r>
              <a:rPr kumimoji="1" lang="ja-JP" altLang="en-US" dirty="0" smtClean="0"/>
              <a:t>池添素・白石恵理子・白石正久編（</a:t>
            </a:r>
            <a:r>
              <a:rPr kumimoji="1" lang="en-US" altLang="ja-JP" dirty="0" smtClean="0"/>
              <a:t>2014</a:t>
            </a:r>
            <a:r>
              <a:rPr kumimoji="1" lang="ja-JP" altLang="en-US" dirty="0" smtClean="0"/>
              <a:t>）「発達保障のための相談活動」，全障研出版部</a:t>
            </a:r>
            <a:endParaRPr kumimoji="1" lang="en-US" altLang="ja-JP" dirty="0" smtClean="0"/>
          </a:p>
          <a:p>
            <a:r>
              <a:rPr lang="ja-JP" altLang="en-US" dirty="0" smtClean="0"/>
              <a:t>増山均（</a:t>
            </a:r>
            <a:r>
              <a:rPr lang="en-US" altLang="ja-JP" dirty="0" smtClean="0"/>
              <a:t>2004</a:t>
            </a:r>
            <a:r>
              <a:rPr lang="ja-JP" altLang="en-US" dirty="0" smtClean="0"/>
              <a:t>）「かならず</a:t>
            </a:r>
            <a:r>
              <a:rPr lang="ja-JP" altLang="en-US" dirty="0"/>
              <a:t>実る子育ての</a:t>
            </a:r>
            <a:r>
              <a:rPr lang="ja-JP" altLang="en-US" dirty="0" err="1"/>
              <a:t>ひ</a:t>
            </a:r>
            <a:r>
              <a:rPr lang="ja-JP" altLang="en-US" dirty="0"/>
              <a:t>・み・</a:t>
            </a:r>
            <a:r>
              <a:rPr lang="ja-JP" altLang="en-US" dirty="0" err="1"/>
              <a:t>つ</a:t>
            </a:r>
            <a:r>
              <a:rPr lang="en-US" altLang="ja-JP" dirty="0"/>
              <a:t>―</a:t>
            </a:r>
            <a:r>
              <a:rPr lang="ja-JP" altLang="en-US" dirty="0"/>
              <a:t>子育て支援・次世代育成の“こころ</a:t>
            </a:r>
            <a:r>
              <a:rPr lang="ja-JP" altLang="en-US" dirty="0" smtClean="0"/>
              <a:t>”」，かもがわ出版 </a:t>
            </a: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ja-JP" altLang="en-US" sz="2400" dirty="0" smtClean="0">
                <a:solidFill>
                  <a:prstClr val="black"/>
                </a:solidFill>
              </a:rPr>
              <a:t>スライド１７</a:t>
            </a:r>
            <a:endParaRPr lang="en-US" altLang="ja-JP" sz="24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7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7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4414" y="933061"/>
            <a:ext cx="8677256" cy="6056047"/>
          </a:xfrm>
        </p:spPr>
      </p:pic>
      <p:sp>
        <p:nvSpPr>
          <p:cNvPr id="5" name="右矢印 4"/>
          <p:cNvSpPr/>
          <p:nvPr/>
        </p:nvSpPr>
        <p:spPr>
          <a:xfrm rot="19632358">
            <a:off x="5241375" y="4346899"/>
            <a:ext cx="2663825" cy="5762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91122" y="0"/>
            <a:ext cx="7511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 smtClean="0">
                <a:solidFill>
                  <a:prstClr val="black"/>
                </a:solidFill>
              </a:rPr>
              <a:t>児童</a:t>
            </a:r>
            <a:r>
              <a:rPr lang="ja-JP" altLang="en-US" sz="3200" dirty="0">
                <a:solidFill>
                  <a:prstClr val="black"/>
                </a:solidFill>
              </a:rPr>
              <a:t>虐待の状況　　</a:t>
            </a:r>
            <a:r>
              <a:rPr lang="ja-JP" altLang="en-US" sz="2800" dirty="0">
                <a:solidFill>
                  <a:prstClr val="black"/>
                </a:solidFill>
              </a:rPr>
              <a:t>虐待相談対応件数</a:t>
            </a:r>
            <a:endParaRPr lang="ja-JP" altLang="en-US" sz="2800" dirty="0">
              <a:solidFill>
                <a:prstClr val="black"/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042898" y="6492875"/>
            <a:ext cx="2101102" cy="365125"/>
          </a:xfrm>
        </p:spPr>
        <p:txBody>
          <a:bodyPr/>
          <a:lstStyle/>
          <a:p>
            <a:r>
              <a:rPr lang="ja-JP" altLang="en-US" sz="2400" dirty="0" smtClean="0">
                <a:solidFill>
                  <a:prstClr val="black"/>
                </a:solidFill>
              </a:rPr>
              <a:t>スライド</a:t>
            </a:r>
            <a:r>
              <a:rPr lang="ja-JP" altLang="en-US" sz="2400" dirty="0">
                <a:solidFill>
                  <a:prstClr val="black"/>
                </a:solidFill>
              </a:rPr>
              <a:t>１</a:t>
            </a:r>
            <a:endParaRPr lang="ja-JP" alt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827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0987" y="893713"/>
            <a:ext cx="6668306" cy="5964287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255494" y="161365"/>
            <a:ext cx="6373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prstClr val="black"/>
                </a:solidFill>
              </a:rPr>
              <a:t>児童虐待の種類</a:t>
            </a:r>
            <a:endParaRPr lang="ja-JP" altLang="en-US" sz="3600" dirty="0">
              <a:solidFill>
                <a:prstClr val="black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908175" y="161365"/>
            <a:ext cx="4087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prstClr val="black"/>
                </a:solidFill>
              </a:rPr>
              <a:t>全国社会福祉協議会作成　</a:t>
            </a:r>
            <a:endParaRPr lang="en-US" altLang="ja-JP" dirty="0">
              <a:solidFill>
                <a:prstClr val="black"/>
              </a:solidFill>
            </a:endParaRPr>
          </a:p>
          <a:p>
            <a:r>
              <a:rPr lang="ja-JP" altLang="en-US" dirty="0">
                <a:solidFill>
                  <a:prstClr val="black"/>
                </a:solidFill>
              </a:rPr>
              <a:t>全国保育協議会作成パンフから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ja-JP" altLang="en-US" sz="1800" dirty="0" smtClean="0">
                <a:solidFill>
                  <a:prstClr val="black"/>
                </a:solidFill>
              </a:rPr>
              <a:t>スライド</a:t>
            </a:r>
            <a:r>
              <a:rPr lang="ja-JP" altLang="en-US" sz="1800" dirty="0">
                <a:solidFill>
                  <a:prstClr val="black"/>
                </a:solidFill>
              </a:rPr>
              <a:t>２</a:t>
            </a:r>
            <a:endParaRPr lang="ja-JP" altLang="en-US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30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99825"/>
            <a:ext cx="7886700" cy="989387"/>
          </a:xfrm>
        </p:spPr>
        <p:txBody>
          <a:bodyPr/>
          <a:lstStyle/>
          <a:p>
            <a:r>
              <a:rPr kumimoji="1" lang="ja-JP" altLang="en-US" dirty="0" smtClean="0"/>
              <a:t>医療ネグレクト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36175" y="954742"/>
            <a:ext cx="8179175" cy="562087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ja-JP" altLang="en-US" dirty="0"/>
              <a:t>医療ネグレクトの判断は、以下</a:t>
            </a:r>
            <a:r>
              <a:rPr lang="ja-JP" altLang="en-US" dirty="0" smtClean="0"/>
              <a:t>の</a:t>
            </a:r>
            <a:r>
              <a:rPr lang="en-US" altLang="ja-JP" dirty="0" smtClean="0"/>
              <a:t>5 </a:t>
            </a:r>
            <a:r>
              <a:rPr lang="ja-JP" altLang="en-US" dirty="0" err="1"/>
              <a:t>つの</a:t>
            </a:r>
            <a:r>
              <a:rPr lang="ja-JP" altLang="en-US" dirty="0"/>
              <a:t>認識の共有に始まります。</a:t>
            </a:r>
          </a:p>
          <a:p>
            <a:pPr marL="363538" indent="-363538">
              <a:lnSpc>
                <a:spcPct val="100000"/>
              </a:lnSpc>
              <a:buNone/>
            </a:pPr>
            <a:r>
              <a:rPr lang="ja-JP" altLang="en-US" dirty="0"/>
              <a:t>① 子どもが医療行為を必要とする状態にある。</a:t>
            </a:r>
          </a:p>
          <a:p>
            <a:pPr marL="363538" indent="-363538">
              <a:lnSpc>
                <a:spcPct val="100000"/>
              </a:lnSpc>
              <a:buNone/>
            </a:pPr>
            <a:r>
              <a:rPr lang="ja-JP" altLang="en-US" dirty="0"/>
              <a:t>② 医療行為をしない場合に不利益を生じる可能性が高い。</a:t>
            </a:r>
          </a:p>
          <a:p>
            <a:pPr marL="363538" indent="-363538">
              <a:lnSpc>
                <a:spcPct val="100000"/>
              </a:lnSpc>
              <a:buNone/>
            </a:pPr>
            <a:r>
              <a:rPr lang="ja-JP" altLang="en-US" dirty="0"/>
              <a:t>③ その医療行為の有効性と成功率に高さが認められている。</a:t>
            </a:r>
          </a:p>
          <a:p>
            <a:pPr marL="363538" indent="-363538">
              <a:lnSpc>
                <a:spcPct val="100000"/>
              </a:lnSpc>
              <a:buNone/>
            </a:pPr>
            <a:r>
              <a:rPr lang="ja-JP" altLang="en-US" dirty="0"/>
              <a:t>④ 保護者が要望する治療・対処法の有効性が保障されていない。</a:t>
            </a:r>
          </a:p>
          <a:p>
            <a:pPr marL="363538" indent="-363538">
              <a:lnSpc>
                <a:spcPct val="100000"/>
              </a:lnSpc>
              <a:buNone/>
            </a:pPr>
            <a:r>
              <a:rPr lang="ja-JP" altLang="en-US" dirty="0"/>
              <a:t>⑤ 通常であれば理解できる方法と内容を説明している</a:t>
            </a:r>
            <a:r>
              <a:rPr lang="ja-JP" altLang="en-US" dirty="0" smtClean="0"/>
              <a:t>。</a:t>
            </a:r>
            <a:endParaRPr lang="en-US" altLang="ja-JP" dirty="0" smtClean="0"/>
          </a:p>
          <a:p>
            <a:pPr marL="363538" indent="-363538">
              <a:lnSpc>
                <a:spcPct val="100000"/>
              </a:lnSpc>
              <a:buNone/>
            </a:pPr>
            <a:r>
              <a:rPr lang="ja-JP" altLang="en-US" sz="2000" dirty="0" smtClean="0"/>
              <a:t>　　　　日本</a:t>
            </a:r>
            <a:r>
              <a:rPr lang="ja-JP" altLang="en-US" sz="2000" dirty="0"/>
              <a:t>小児</a:t>
            </a:r>
            <a:r>
              <a:rPr lang="ja-JP" altLang="en-US" sz="2000" dirty="0" smtClean="0"/>
              <a:t>科学会　こども</a:t>
            </a:r>
            <a:r>
              <a:rPr lang="ja-JP" altLang="en-US" sz="2000" dirty="0"/>
              <a:t>の生活環境改善</a:t>
            </a:r>
            <a:r>
              <a:rPr lang="ja-JP" altLang="en-US" sz="2000" dirty="0" smtClean="0"/>
              <a:t>委員会　</a:t>
            </a:r>
            <a:r>
              <a:rPr lang="en-US" altLang="ja-JP" sz="2000" dirty="0" smtClean="0"/>
              <a:t>2014</a:t>
            </a:r>
            <a:endParaRPr kumimoji="1" lang="ja-JP" altLang="en-US" sz="2000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7042898" y="6393049"/>
            <a:ext cx="2101102" cy="365125"/>
          </a:xfrm>
        </p:spPr>
        <p:txBody>
          <a:bodyPr/>
          <a:lstStyle/>
          <a:p>
            <a:r>
              <a:rPr lang="ja-JP" altLang="en-US" sz="2000" dirty="0" smtClean="0">
                <a:solidFill>
                  <a:prstClr val="black"/>
                </a:solidFill>
              </a:rPr>
              <a:t>スライド</a:t>
            </a:r>
            <a:r>
              <a:rPr lang="ja-JP" altLang="en-US" sz="2000" dirty="0">
                <a:solidFill>
                  <a:prstClr val="black"/>
                </a:solidFill>
              </a:rPr>
              <a:t>３</a:t>
            </a:r>
            <a:endParaRPr lang="ja-JP" alt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574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60804"/>
            <a:ext cx="7453032" cy="6697196"/>
          </a:xfrm>
          <a:prstGeom prst="rect">
            <a:avLst/>
          </a:prstGeom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19366" y="6492875"/>
            <a:ext cx="2101102" cy="365125"/>
          </a:xfrm>
        </p:spPr>
        <p:txBody>
          <a:bodyPr/>
          <a:lstStyle/>
          <a:p>
            <a:r>
              <a:rPr lang="ja-JP" altLang="en-US" sz="2400" dirty="0" smtClean="0">
                <a:solidFill>
                  <a:prstClr val="black"/>
                </a:solidFill>
              </a:rPr>
              <a:t>スライド</a:t>
            </a:r>
            <a:r>
              <a:rPr lang="ja-JP" altLang="en-US" sz="2400" dirty="0">
                <a:solidFill>
                  <a:prstClr val="black"/>
                </a:solidFill>
              </a:rPr>
              <a:t>４</a:t>
            </a:r>
            <a:endParaRPr lang="ja-JP" alt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310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9095467" cy="6508376"/>
          </a:xfrm>
          <a:prstGeom prst="rect">
            <a:avLst/>
          </a:prstGeom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ja-JP" altLang="en-US" sz="2400" dirty="0" smtClean="0">
                <a:solidFill>
                  <a:prstClr val="black"/>
                </a:solidFill>
              </a:rPr>
              <a:t>スライド</a:t>
            </a:r>
            <a:r>
              <a:rPr lang="ja-JP" altLang="en-US" sz="2400" dirty="0">
                <a:solidFill>
                  <a:prstClr val="black"/>
                </a:solidFill>
              </a:rPr>
              <a:t>５</a:t>
            </a:r>
            <a:endParaRPr lang="ja-JP" alt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1278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910" y="215153"/>
            <a:ext cx="9098090" cy="5741893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45911" y="215153"/>
            <a:ext cx="720572" cy="497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b="1" dirty="0">
                <a:solidFill>
                  <a:prstClr val="black"/>
                </a:solidFill>
              </a:rPr>
              <a:t>２）</a:t>
            </a:r>
            <a:endParaRPr lang="ja-JP" altLang="en-US" sz="2000" b="1" dirty="0">
              <a:solidFill>
                <a:prstClr val="black"/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ja-JP" altLang="en-US" dirty="0" smtClean="0">
                <a:solidFill>
                  <a:prstClr val="black"/>
                </a:solidFill>
              </a:rPr>
              <a:t>スライド</a:t>
            </a:r>
            <a:r>
              <a:rPr lang="ja-JP" altLang="en-US" dirty="0">
                <a:solidFill>
                  <a:prstClr val="black"/>
                </a:solidFill>
              </a:rPr>
              <a:t>６</a:t>
            </a:r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12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28601"/>
            <a:ext cx="9096582" cy="6629400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ja-JP" altLang="en-US" sz="2000" dirty="0" smtClean="0">
                <a:solidFill>
                  <a:prstClr val="black"/>
                </a:solidFill>
              </a:rPr>
              <a:t>スライド</a:t>
            </a:r>
            <a:r>
              <a:rPr lang="ja-JP" altLang="en-US" sz="2000" dirty="0">
                <a:solidFill>
                  <a:prstClr val="black"/>
                </a:solidFill>
              </a:rPr>
              <a:t>７</a:t>
            </a:r>
            <a:endParaRPr lang="ja-JP" alt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84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911" y="564776"/>
            <a:ext cx="8975089" cy="6265865"/>
          </a:xfrm>
          <a:prstGeom prst="rect">
            <a:avLst/>
          </a:prstGeom>
        </p:spPr>
      </p:pic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433599" y="0"/>
            <a:ext cx="7886700" cy="977996"/>
          </a:xfrm>
        </p:spPr>
        <p:txBody>
          <a:bodyPr>
            <a:noAutofit/>
          </a:bodyPr>
          <a:lstStyle/>
          <a:p>
            <a:r>
              <a:rPr kumimoji="1" lang="ja-JP" altLang="en-US" sz="3600" dirty="0" smtClean="0"/>
              <a:t>３．虐待の芽をつむ</a:t>
            </a:r>
            <a:endParaRPr kumimoji="1" lang="ja-JP" altLang="en-US" sz="3600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042898" y="6492875"/>
            <a:ext cx="2101102" cy="365125"/>
          </a:xfrm>
        </p:spPr>
        <p:txBody>
          <a:bodyPr/>
          <a:lstStyle/>
          <a:p>
            <a:r>
              <a:rPr lang="ja-JP" altLang="en-US" sz="2400" dirty="0" smtClean="0">
                <a:solidFill>
                  <a:prstClr val="black"/>
                </a:solidFill>
              </a:rPr>
              <a:t>スライド</a:t>
            </a:r>
            <a:r>
              <a:rPr lang="ja-JP" altLang="en-US" sz="2400" dirty="0">
                <a:solidFill>
                  <a:prstClr val="black"/>
                </a:solidFill>
              </a:rPr>
              <a:t>８</a:t>
            </a:r>
            <a:endParaRPr lang="ja-JP" alt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76306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ビジネス">
  <a:themeElements>
    <a:clrScheme name="オースティン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ビジネス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ビジネス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オースティン">
    <a:dk1>
      <a:sysClr val="windowText" lastClr="000000"/>
    </a:dk1>
    <a:lt1>
      <a:sysClr val="window" lastClr="FFFFFF"/>
    </a:lt1>
    <a:dk2>
      <a:srgbClr val="3E3D2D"/>
    </a:dk2>
    <a:lt2>
      <a:srgbClr val="CAF278"/>
    </a:lt2>
    <a:accent1>
      <a:srgbClr val="94C600"/>
    </a:accent1>
    <a:accent2>
      <a:srgbClr val="71685A"/>
    </a:accent2>
    <a:accent3>
      <a:srgbClr val="FF6700"/>
    </a:accent3>
    <a:accent4>
      <a:srgbClr val="909465"/>
    </a:accent4>
    <a:accent5>
      <a:srgbClr val="956B43"/>
    </a:accent5>
    <a:accent6>
      <a:srgbClr val="FEA022"/>
    </a:accent6>
    <a:hlink>
      <a:srgbClr val="E68200"/>
    </a:hlink>
    <a:folHlink>
      <a:srgbClr val="FFA94A"/>
    </a:folHlink>
  </a:clrScheme>
</a:themeOverride>
</file>

<file path=ppt/theme/themeOverride2.xml><?xml version="1.0" encoding="utf-8"?>
<a:themeOverride xmlns:a="http://schemas.openxmlformats.org/drawingml/2006/main">
  <a:clrScheme name="オースティン">
    <a:dk1>
      <a:sysClr val="windowText" lastClr="000000"/>
    </a:dk1>
    <a:lt1>
      <a:sysClr val="window" lastClr="FFFFFF"/>
    </a:lt1>
    <a:dk2>
      <a:srgbClr val="3E3D2D"/>
    </a:dk2>
    <a:lt2>
      <a:srgbClr val="CAF278"/>
    </a:lt2>
    <a:accent1>
      <a:srgbClr val="94C600"/>
    </a:accent1>
    <a:accent2>
      <a:srgbClr val="71685A"/>
    </a:accent2>
    <a:accent3>
      <a:srgbClr val="FF6700"/>
    </a:accent3>
    <a:accent4>
      <a:srgbClr val="909465"/>
    </a:accent4>
    <a:accent5>
      <a:srgbClr val="956B43"/>
    </a:accent5>
    <a:accent6>
      <a:srgbClr val="FEA022"/>
    </a:accent6>
    <a:hlink>
      <a:srgbClr val="E68200"/>
    </a:hlink>
    <a:folHlink>
      <a:srgbClr val="FFA94A"/>
    </a:folHlink>
  </a:clrScheme>
</a:themeOverride>
</file>

<file path=ppt/theme/themeOverride3.xml><?xml version="1.0" encoding="utf-8"?>
<a:themeOverride xmlns:a="http://schemas.openxmlformats.org/drawingml/2006/main">
  <a:clrScheme name="オースティン">
    <a:dk1>
      <a:sysClr val="windowText" lastClr="000000"/>
    </a:dk1>
    <a:lt1>
      <a:sysClr val="window" lastClr="FFFFFF"/>
    </a:lt1>
    <a:dk2>
      <a:srgbClr val="3E3D2D"/>
    </a:dk2>
    <a:lt2>
      <a:srgbClr val="CAF278"/>
    </a:lt2>
    <a:accent1>
      <a:srgbClr val="94C600"/>
    </a:accent1>
    <a:accent2>
      <a:srgbClr val="71685A"/>
    </a:accent2>
    <a:accent3>
      <a:srgbClr val="FF6700"/>
    </a:accent3>
    <a:accent4>
      <a:srgbClr val="909465"/>
    </a:accent4>
    <a:accent5>
      <a:srgbClr val="956B43"/>
    </a:accent5>
    <a:accent6>
      <a:srgbClr val="FEA022"/>
    </a:accent6>
    <a:hlink>
      <a:srgbClr val="E68200"/>
    </a:hlink>
    <a:folHlink>
      <a:srgbClr val="FFA94A"/>
    </a:folHlink>
  </a:clrScheme>
</a:themeOverride>
</file>

<file path=ppt/theme/themeOverride4.xml><?xml version="1.0" encoding="utf-8"?>
<a:themeOverride xmlns:a="http://schemas.openxmlformats.org/drawingml/2006/main">
  <a:clrScheme name="オースティン">
    <a:dk1>
      <a:sysClr val="windowText" lastClr="000000"/>
    </a:dk1>
    <a:lt1>
      <a:sysClr val="window" lastClr="FFFFFF"/>
    </a:lt1>
    <a:dk2>
      <a:srgbClr val="3E3D2D"/>
    </a:dk2>
    <a:lt2>
      <a:srgbClr val="CAF278"/>
    </a:lt2>
    <a:accent1>
      <a:srgbClr val="94C600"/>
    </a:accent1>
    <a:accent2>
      <a:srgbClr val="71685A"/>
    </a:accent2>
    <a:accent3>
      <a:srgbClr val="FF6700"/>
    </a:accent3>
    <a:accent4>
      <a:srgbClr val="909465"/>
    </a:accent4>
    <a:accent5>
      <a:srgbClr val="956B43"/>
    </a:accent5>
    <a:accent6>
      <a:srgbClr val="FEA022"/>
    </a:accent6>
    <a:hlink>
      <a:srgbClr val="E68200"/>
    </a:hlink>
    <a:folHlink>
      <a:srgbClr val="FFA94A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311</Words>
  <Application>Microsoft Office PowerPoint</Application>
  <PresentationFormat>画面に合わせる (4:3)</PresentationFormat>
  <Paragraphs>40</Paragraphs>
  <Slides>18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2</vt:i4>
      </vt:variant>
      <vt:variant>
        <vt:lpstr>スライド タイトル</vt:lpstr>
      </vt:variant>
      <vt:variant>
        <vt:i4>18</vt:i4>
      </vt:variant>
    </vt:vector>
  </HeadingPairs>
  <TitlesOfParts>
    <vt:vector size="20" baseType="lpstr">
      <vt:lpstr>ビジネス</vt:lpstr>
      <vt:lpstr>Office テーマ</vt:lpstr>
      <vt:lpstr>重症心身障害児者等 支援者育成研修テキスト  ３　福祉⑤ 　 　　　　　　　　　　　　　　　　　　　　　　　　　　　　　　　　　　　 　　　　　　　　　重症心身障害児者等の　　　 　　　　　　　　　　　　　　　　　生活と虐待　　　　　　　　　　　　　　　　　　　　</vt:lpstr>
      <vt:lpstr>PowerPoint プレゼンテーション</vt:lpstr>
      <vt:lpstr>PowerPoint プレゼンテーション</vt:lpstr>
      <vt:lpstr>医療ネグレクト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３．虐待の芽をつむ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子どもが重症児であっても・・・例外ではない</vt:lpstr>
      <vt:lpstr>参考文献 （家族やきょうだいのこと，ライフステージを見通した相談のことがかかれてある文献です．）</vt:lpstr>
    </vt:vector>
  </TitlesOfParts>
  <Company>厚生労働省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重症心身障害児者等 支援者育成研修テキスト  ３　福祉⑤ 　 　　　　　　　　　　　　　　　　　　　　　　　　　　　　　　　　　　　 　　　　　　　　　重症心身障害児者等の　　　 　　　　　　　　　　　　　　　　　生活と虐待　　　　　　　　　　　　　　　　　　　　</dc:title>
  <dc:creator>厚生労働省ネットワークシステム</dc:creator>
  <cp:lastModifiedBy>厚生労働省ネットワークシステム</cp:lastModifiedBy>
  <cp:revision>1</cp:revision>
  <dcterms:created xsi:type="dcterms:W3CDTF">2016-05-18T04:12:59Z</dcterms:created>
  <dcterms:modified xsi:type="dcterms:W3CDTF">2016-05-18T04:21:09Z</dcterms:modified>
</cp:coreProperties>
</file>