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0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8" r:id="rId11"/>
    <p:sldId id="269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4" autoAdjust="0"/>
    <p:restoredTop sz="94660"/>
  </p:normalViewPr>
  <p:slideViewPr>
    <p:cSldViewPr snapToGrid="0">
      <p:cViewPr>
        <p:scale>
          <a:sx n="81" d="100"/>
          <a:sy n="81" d="100"/>
        </p:scale>
        <p:origin x="-97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26AF-77DB-4EA7-AAE1-CA658AA18181}" type="datetimeFigureOut">
              <a:rPr kumimoji="1" lang="ja-JP" altLang="en-US" smtClean="0"/>
              <a:t>2016/5/9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5082-91E0-4C5F-BA65-3E50DC966C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80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26AF-77DB-4EA7-AAE1-CA658AA18181}" type="datetimeFigureOut">
              <a:rPr kumimoji="1" lang="ja-JP" altLang="en-US" smtClean="0"/>
              <a:t>2016/5/9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5082-91E0-4C5F-BA65-3E50DC966C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015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26AF-77DB-4EA7-AAE1-CA658AA18181}" type="datetimeFigureOut">
              <a:rPr kumimoji="1" lang="ja-JP" altLang="en-US" smtClean="0"/>
              <a:t>2016/5/9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5082-91E0-4C5F-BA65-3E50DC966C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7955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685800" y="1752609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3763" y="4953000"/>
            <a:ext cx="9147765" cy="1912088"/>
            <a:chOff x="-3765" y="4832896"/>
            <a:chExt cx="9147765" cy="2032192"/>
          </a:xfrm>
        </p:grpSpPr>
        <p:sp>
          <p:nvSpPr>
            <p:cNvPr id="7" name="フリーフォーム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solidFill>
                  <a:prstClr val="black"/>
                </a:solidFill>
                <a:ea typeface="ＭＳ Ｐゴシック" charset="-128"/>
              </a:endParaRPr>
            </a:p>
          </p:txBody>
        </p:sp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solidFill>
                  <a:prstClr val="black"/>
                </a:solidFill>
                <a:ea typeface="ＭＳ Ｐゴシック" charset="-128"/>
              </a:endParaRPr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kumimoji="0"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付プレースホルダー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9" name="フッター プレースホルダー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916328E-6D65-4AC6-AED3-A57AB5A8C1C2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15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DE2959-4469-48E6-BA76-FB55B6F6B932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064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7CE1D0-5355-41B5-B98E-D73C9CE5E466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山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山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475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4813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4813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E2758A-97DF-4B8C-86C5-D2B9CA8214C6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79716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5029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457200" y="1444302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9" y="1444302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3C96AB-BBE1-4417-B921-BC6F0C486974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89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505E7C-A9A5-4D6A-8F31-360AAF54F5A8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11414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EB814-199D-4ECB-A84C-1F4E4EF7FD05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738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19500-454F-40F8-8A5C-6C3E6BAC6501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566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26AF-77DB-4EA7-AAE1-CA658AA18181}" type="datetimeFigureOut">
              <a:rPr kumimoji="1" lang="ja-JP" altLang="en-US" smtClean="0"/>
              <a:t>2016/5/9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5082-91E0-4C5F-BA65-3E50DC966C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0748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4380076" y="6407952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61A651-D6BB-46B0-A50C-5F78583329A8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2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99274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9" name="フリーフォーム 8"/>
          <p:cNvSpPr>
            <a:spLocks/>
          </p:cNvSpPr>
          <p:nvPr/>
        </p:nvSpPr>
        <p:spPr bwMode="auto">
          <a:xfrm>
            <a:off x="485718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-9236" y="5787746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山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3" name="山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414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481333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81E98-12D4-4D4B-A93A-05903818980B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44013" y="274648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6C8A52-8AAF-4982-B6CC-776C64B016BB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16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26AF-77DB-4EA7-AAE1-CA658AA18181}" type="datetimeFigureOut">
              <a:rPr kumimoji="1" lang="ja-JP" altLang="en-US" smtClean="0"/>
              <a:t>2016/5/9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5082-91E0-4C5F-BA65-3E50DC966C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808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26AF-77DB-4EA7-AAE1-CA658AA18181}" type="datetimeFigureOut">
              <a:rPr kumimoji="1" lang="ja-JP" altLang="en-US" smtClean="0"/>
              <a:t>2016/5/9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5082-91E0-4C5F-BA65-3E50DC966C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23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26AF-77DB-4EA7-AAE1-CA658AA18181}" type="datetimeFigureOut">
              <a:rPr kumimoji="1" lang="ja-JP" altLang="en-US" smtClean="0"/>
              <a:t>2016/5/9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5082-91E0-4C5F-BA65-3E50DC966C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7875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26AF-77DB-4EA7-AAE1-CA658AA18181}" type="datetimeFigureOut">
              <a:rPr kumimoji="1" lang="ja-JP" altLang="en-US" smtClean="0"/>
              <a:t>2016/5/9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5082-91E0-4C5F-BA65-3E50DC966C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4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26AF-77DB-4EA7-AAE1-CA658AA18181}" type="datetimeFigureOut">
              <a:rPr kumimoji="1" lang="ja-JP" altLang="en-US" smtClean="0"/>
              <a:t>2016/5/9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5082-91E0-4C5F-BA65-3E50DC966C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743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26AF-77DB-4EA7-AAE1-CA658AA18181}" type="datetimeFigureOut">
              <a:rPr kumimoji="1" lang="ja-JP" altLang="en-US" smtClean="0"/>
              <a:t>2016/5/9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5082-91E0-4C5F-BA65-3E50DC966C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9974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26AF-77DB-4EA7-AAE1-CA658AA18181}" type="datetimeFigureOut">
              <a:rPr kumimoji="1" lang="ja-JP" altLang="en-US" smtClean="0"/>
              <a:t>2016/5/9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5082-91E0-4C5F-BA65-3E50DC966C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3984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026AF-77DB-4EA7-AAE1-CA658AA18181}" type="datetimeFigureOut">
              <a:rPr kumimoji="1" lang="ja-JP" altLang="en-US" smtClean="0"/>
              <a:t>2016/5/9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35082-91E0-4C5F-BA65-3E50DC966C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066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499274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2" name="フリーフォーム 11"/>
          <p:cNvSpPr>
            <a:spLocks/>
          </p:cNvSpPr>
          <p:nvPr/>
        </p:nvSpPr>
        <p:spPr bwMode="auto">
          <a:xfrm>
            <a:off x="485718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-9236" y="5787746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タイトル プレースホルダー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idx="1"/>
          </p:nvPr>
        </p:nvSpPr>
        <p:spPr>
          <a:xfrm>
            <a:off x="457200" y="1481336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22" name="フッター プレースホルダー 21"/>
          <p:cNvSpPr>
            <a:spLocks noGrp="1"/>
          </p:cNvSpPr>
          <p:nvPr>
            <p:ph type="ftr" sz="quarter" idx="3"/>
          </p:nvPr>
        </p:nvSpPr>
        <p:spPr>
          <a:xfrm>
            <a:off x="4380076" y="6407952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4"/>
          </p:nvPr>
        </p:nvSpPr>
        <p:spPr>
          <a:xfrm>
            <a:off x="8647272" y="6407952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9D6384-06A6-4BDD-8CDC-F375C988D69E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38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1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545" y="3501010"/>
            <a:ext cx="8446477" cy="2166881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重症心身障害児者等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コーディネーター育成研修</a:t>
            </a: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r>
              <a:rPr lang="en-US" altLang="ja-JP" sz="4400" dirty="0"/>
              <a:t/>
            </a:r>
            <a:br>
              <a:rPr lang="en-US" altLang="ja-JP" sz="4400" dirty="0"/>
            </a:b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r>
              <a:rPr lang="en-US" altLang="ja-JP" sz="4400" dirty="0"/>
              <a:t/>
            </a:r>
            <a:br>
              <a:rPr lang="en-US" altLang="ja-JP" sz="4400" dirty="0"/>
            </a:br>
            <a:r>
              <a:rPr lang="ja-JP" altLang="en-US" sz="6000" dirty="0" smtClean="0"/>
              <a:t>４　計画例</a:t>
            </a:r>
            <a:r>
              <a:rPr lang="ja-JP" altLang="en-US" sz="6000" smtClean="0"/>
              <a:t>・演習①</a:t>
            </a:r>
            <a:r>
              <a:rPr lang="en-US" altLang="ja-JP" sz="6000" dirty="0" smtClean="0"/>
              <a:t/>
            </a:r>
            <a:br>
              <a:rPr lang="en-US" altLang="ja-JP" sz="6000" dirty="0" smtClean="0"/>
            </a:br>
            <a:r>
              <a:rPr lang="en-US" altLang="ja-JP" sz="6000" dirty="0" smtClean="0"/>
              <a:t/>
            </a:r>
            <a:br>
              <a:rPr lang="en-US" altLang="ja-JP" sz="6000" dirty="0" smtClean="0"/>
            </a:br>
            <a:r>
              <a:rPr lang="ja-JP" altLang="en-US" sz="4400" dirty="0" smtClean="0"/>
              <a:t>　　　　　　　　　　　</a:t>
            </a:r>
            <a:r>
              <a:rPr lang="ja-JP" altLang="en-US" sz="4400" dirty="0"/>
              <a:t>計画</a:t>
            </a:r>
            <a:r>
              <a:rPr lang="ja-JP" altLang="en-US" sz="4400" dirty="0" smtClean="0"/>
              <a:t>策定（演習）</a:t>
            </a:r>
            <a:r>
              <a:rPr lang="ja-JP" altLang="en-US" sz="4400" dirty="0" smtClean="0"/>
              <a:t>　　　　　　　　　　　　　　　　　　</a:t>
            </a:r>
            <a:r>
              <a:rPr lang="ja-JP" altLang="en-US" sz="4400" dirty="0"/>
              <a:t>　</a:t>
            </a:r>
            <a:r>
              <a:rPr lang="ja-JP" altLang="en-US" sz="4400" dirty="0" smtClean="0"/>
              <a:t>　　　　　　　　　　　　</a:t>
            </a: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r>
              <a:rPr lang="ja-JP" altLang="en-US" sz="4400" dirty="0" smtClean="0"/>
              <a:t>　　　　　　　　　　　　　　　　　　　　</a:t>
            </a:r>
            <a:endParaRPr kumimoji="1" lang="ja-JP" altLang="en-US" sz="53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3D7A-13B8-45DE-9B11-587D56CF72EE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207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8208" y="450761"/>
            <a:ext cx="7886700" cy="1700011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　　　　研修を振り返って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     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8208" y="1648496"/>
            <a:ext cx="8271550" cy="42242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/>
              <a:t>（内容）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前半の講義および後半の演習を振り返り、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・重症心身障害児者コーディネーターの役割、また必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要な知識やスキルを理解できたか？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・現状今後の課題を明確にすることができたか？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・困った時に相談できる仲間ができたか？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ja-JP" altLang="ja-JP" dirty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24" y="5134773"/>
            <a:ext cx="2718023" cy="172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22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　</a:t>
            </a:r>
            <a:r>
              <a:rPr lang="ja-JP" altLang="ja-JP" dirty="0" smtClean="0"/>
              <a:t>オリエンテーション</a:t>
            </a:r>
            <a:endParaRPr lang="ja-JP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09650" y="1990725"/>
            <a:ext cx="7886700" cy="3560069"/>
          </a:xfrm>
        </p:spPr>
        <p:txBody>
          <a:bodyPr>
            <a:normAutofit/>
          </a:bodyPr>
          <a:lstStyle/>
          <a:p>
            <a:r>
              <a:rPr lang="ja-JP" altLang="ja-JP" sz="3600" dirty="0" smtClean="0"/>
              <a:t>スケジュール</a:t>
            </a:r>
            <a:r>
              <a:rPr lang="ja-JP" altLang="ja-JP" sz="3600" dirty="0"/>
              <a:t>確認</a:t>
            </a:r>
          </a:p>
          <a:p>
            <a:r>
              <a:rPr lang="ja-JP" altLang="ja-JP" sz="3600" dirty="0" smtClean="0"/>
              <a:t>演習</a:t>
            </a:r>
            <a:r>
              <a:rPr lang="ja-JP" altLang="ja-JP" sz="3600" dirty="0"/>
              <a:t>のねらい再確認</a:t>
            </a:r>
            <a:endParaRPr kumimoji="1" lang="ja-JP" altLang="en-US" sz="36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438" y="3981857"/>
            <a:ext cx="2451912" cy="287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42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演習Ｉ：事例の掘り下げ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58850" y="1965325"/>
            <a:ext cx="7837420" cy="4351338"/>
          </a:xfrm>
        </p:spPr>
        <p:txBody>
          <a:bodyPr/>
          <a:lstStyle/>
          <a:p>
            <a:pPr marL="0" indent="0">
              <a:buNone/>
            </a:pPr>
            <a:r>
              <a:rPr lang="ja-JP" altLang="ja-JP" dirty="0" smtClean="0"/>
              <a:t>＜</a:t>
            </a:r>
            <a:r>
              <a:rPr lang="ja-JP" altLang="ja-JP" dirty="0"/>
              <a:t>進行＞</a:t>
            </a:r>
          </a:p>
          <a:p>
            <a:r>
              <a:rPr lang="ja-JP" altLang="ja-JP" dirty="0" smtClean="0"/>
              <a:t>自己</a:t>
            </a:r>
            <a:r>
              <a:rPr lang="ja-JP" altLang="ja-JP" dirty="0"/>
              <a:t>紹介と役割分担</a:t>
            </a:r>
          </a:p>
          <a:p>
            <a:r>
              <a:rPr lang="ja-JP" altLang="ja-JP" dirty="0" smtClean="0"/>
              <a:t>事前</a:t>
            </a:r>
            <a:r>
              <a:rPr lang="ja-JP" altLang="ja-JP" dirty="0"/>
              <a:t>課題各自発表</a:t>
            </a:r>
          </a:p>
          <a:p>
            <a:r>
              <a:rPr lang="ja-JP" altLang="ja-JP" dirty="0" smtClean="0"/>
              <a:t>利用</a:t>
            </a:r>
            <a:r>
              <a:rPr lang="ja-JP" altLang="ja-JP" dirty="0"/>
              <a:t>計画作成に向けたグループ</a:t>
            </a:r>
            <a:r>
              <a:rPr lang="ja-JP" altLang="ja-JP" dirty="0" smtClean="0"/>
              <a:t>討論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※</a:t>
            </a:r>
            <a:r>
              <a:rPr lang="ja-JP" altLang="en-US" dirty="0" smtClean="0"/>
              <a:t>出された意見を共有できるようにホワイトボード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や付箋などを上手く活用しよう。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endParaRPr lang="ja-JP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16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689099"/>
          </a:xfrm>
        </p:spPr>
        <p:txBody>
          <a:bodyPr>
            <a:noAutofit/>
          </a:bodyPr>
          <a:lstStyle/>
          <a:p>
            <a:r>
              <a:rPr lang="ja-JP" altLang="ja-JP" dirty="0"/>
              <a:t>演習</a:t>
            </a:r>
            <a:r>
              <a:rPr lang="ja-JP" altLang="ja-JP" dirty="0" smtClean="0"/>
              <a:t>Ⅱ</a:t>
            </a:r>
            <a:r>
              <a:rPr lang="ja-JP" altLang="en-US" dirty="0" smtClean="0"/>
              <a:t>・</a:t>
            </a:r>
            <a:r>
              <a:rPr lang="en-US" altLang="ja-JP" dirty="0" smtClean="0"/>
              <a:t>Ⅵ</a:t>
            </a:r>
            <a:r>
              <a:rPr lang="ja-JP" altLang="ja-JP" dirty="0" smtClean="0"/>
              <a:t>：</a:t>
            </a:r>
            <a:r>
              <a:rPr lang="ja-JP" altLang="ja-JP" dirty="0"/>
              <a:t>利用計画</a:t>
            </a:r>
            <a:r>
              <a:rPr lang="ja-JP" altLang="ja-JP" dirty="0" smtClean="0"/>
              <a:t>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　　　　　　　　</a:t>
            </a:r>
            <a:r>
              <a:rPr lang="ja-JP" altLang="ja-JP" dirty="0" smtClean="0"/>
              <a:t>週間</a:t>
            </a:r>
            <a:r>
              <a:rPr lang="ja-JP" altLang="en-US" dirty="0" smtClean="0"/>
              <a:t>計画表</a:t>
            </a:r>
            <a:r>
              <a:rPr lang="ja-JP" altLang="ja-JP" dirty="0" smtClean="0"/>
              <a:t>作成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09650" y="2054225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ja-JP" altLang="ja-JP" dirty="0" smtClean="0"/>
              <a:t>＜</a:t>
            </a:r>
            <a:r>
              <a:rPr lang="ja-JP" altLang="ja-JP" dirty="0"/>
              <a:t>進行＞</a:t>
            </a:r>
          </a:p>
          <a:p>
            <a:r>
              <a:rPr lang="ja-JP" altLang="ja-JP" dirty="0" smtClean="0"/>
              <a:t>演習</a:t>
            </a:r>
            <a:r>
              <a:rPr lang="en-US" altLang="ja-JP" dirty="0"/>
              <a:t>Ⅰ</a:t>
            </a:r>
            <a:r>
              <a:rPr lang="ja-JP" altLang="ja-JP" dirty="0" smtClean="0"/>
              <a:t>の</a:t>
            </a:r>
            <a:r>
              <a:rPr lang="ja-JP" altLang="ja-JP" dirty="0"/>
              <a:t>まとめ、振り返り</a:t>
            </a:r>
          </a:p>
          <a:p>
            <a:r>
              <a:rPr lang="ja-JP" altLang="ja-JP" dirty="0" smtClean="0"/>
              <a:t>利用</a:t>
            </a:r>
            <a:r>
              <a:rPr lang="ja-JP" altLang="ja-JP" dirty="0"/>
              <a:t>計画書、</a:t>
            </a:r>
            <a:r>
              <a:rPr lang="ja-JP" altLang="ja-JP" dirty="0" smtClean="0"/>
              <a:t>週間</a:t>
            </a:r>
            <a:r>
              <a:rPr lang="ja-JP" altLang="en-US" dirty="0" smtClean="0"/>
              <a:t>計画</a:t>
            </a:r>
            <a:r>
              <a:rPr lang="ja-JP" altLang="en-US" dirty="0"/>
              <a:t>表</a:t>
            </a:r>
            <a:r>
              <a:rPr lang="ja-JP" altLang="ja-JP" dirty="0" smtClean="0"/>
              <a:t>作成</a:t>
            </a:r>
            <a:endParaRPr lang="ja-JP" altLang="ja-JP" dirty="0"/>
          </a:p>
          <a:p>
            <a:r>
              <a:rPr lang="ja-JP" altLang="en-US" dirty="0" smtClean="0"/>
              <a:t>グループ</a:t>
            </a:r>
            <a:r>
              <a:rPr lang="ja-JP" altLang="ja-JP" dirty="0" smtClean="0"/>
              <a:t>発表準備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 smtClean="0"/>
              <a:t>※</a:t>
            </a:r>
            <a:r>
              <a:rPr lang="ja-JP" altLang="en-US" dirty="0" smtClean="0"/>
              <a:t>本人および家族のストレングスに着目し、エン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パワメントの視点を忘れずに、計画を考えていき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ましょう。</a:t>
            </a:r>
            <a:endParaRPr lang="en-US" altLang="ja-JP" dirty="0" smtClean="0"/>
          </a:p>
          <a:p>
            <a:pPr marL="0" indent="0">
              <a:buNone/>
            </a:pPr>
            <a:endParaRPr lang="ja-JP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0697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0435" y="370043"/>
            <a:ext cx="7886700" cy="1325563"/>
          </a:xfrm>
        </p:spPr>
        <p:txBody>
          <a:bodyPr/>
          <a:lstStyle/>
          <a:p>
            <a:r>
              <a:rPr lang="ja-JP" altLang="ja-JP" dirty="0"/>
              <a:t>演習</a:t>
            </a:r>
            <a:r>
              <a:rPr lang="ja-JP" altLang="ja-JP" dirty="0" smtClean="0"/>
              <a:t>Ⅲ</a:t>
            </a:r>
            <a:r>
              <a:rPr lang="ja-JP" altLang="en-US" dirty="0" smtClean="0"/>
              <a:t>・</a:t>
            </a:r>
            <a:r>
              <a:rPr lang="en-US" altLang="ja-JP" dirty="0" smtClean="0"/>
              <a:t>Ⅶ</a:t>
            </a:r>
            <a:r>
              <a:rPr lang="ja-JP" altLang="ja-JP" dirty="0" smtClean="0"/>
              <a:t>：</a:t>
            </a:r>
            <a:r>
              <a:rPr lang="ja-JP" altLang="ja-JP" dirty="0"/>
              <a:t>模擬担当者会議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71550" y="20034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ja-JP" dirty="0" smtClean="0"/>
              <a:t>＜</a:t>
            </a:r>
            <a:r>
              <a:rPr lang="ja-JP" altLang="en-US" dirty="0"/>
              <a:t>進行</a:t>
            </a:r>
            <a:r>
              <a:rPr lang="ja-JP" altLang="ja-JP" dirty="0" smtClean="0"/>
              <a:t>＞</a:t>
            </a:r>
            <a:endParaRPr lang="ja-JP" altLang="ja-JP" dirty="0"/>
          </a:p>
          <a:p>
            <a:pPr marL="0" indent="0">
              <a:buNone/>
            </a:pPr>
            <a:r>
              <a:rPr lang="ja-JP" altLang="en-US" dirty="0" smtClean="0"/>
              <a:t>・役割分担決め</a:t>
            </a:r>
            <a:r>
              <a:rPr lang="en-US" altLang="ja-JP" dirty="0" smtClean="0"/>
              <a:t>(</a:t>
            </a:r>
            <a:r>
              <a:rPr lang="ja-JP" altLang="en-US" dirty="0" smtClean="0"/>
              <a:t>各グループで必要な参加者決定）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・グループで立てた利用計画を基に、各々が役割を　　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担い、会議を行う。</a:t>
            </a:r>
            <a:endParaRPr lang="ja-JP" altLang="ja-JP" dirty="0"/>
          </a:p>
          <a:p>
            <a:pPr marL="0" indent="0">
              <a:buNone/>
            </a:pPr>
            <a:r>
              <a:rPr lang="ja-JP" altLang="en-US" dirty="0" smtClean="0"/>
              <a:t>・会議を経て、計画に見直しが必要な場合は再検討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を行う。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en-US" altLang="ja-JP" dirty="0" smtClean="0"/>
              <a:t>※</a:t>
            </a:r>
            <a:r>
              <a:rPr lang="ja-JP" altLang="en-US" dirty="0"/>
              <a:t>各々</a:t>
            </a:r>
            <a:r>
              <a:rPr lang="ja-JP" altLang="en-US" dirty="0" smtClean="0"/>
              <a:t>の立場になりきって会議に参加しましょう。</a:t>
            </a:r>
            <a:endParaRPr lang="ja-JP" altLang="ja-JP" dirty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235" y="0"/>
            <a:ext cx="1747765" cy="17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92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3813" y="213316"/>
            <a:ext cx="7886700" cy="2505665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演習</a:t>
            </a:r>
            <a:r>
              <a:rPr lang="en-US" altLang="ja-JP" dirty="0" smtClean="0"/>
              <a:t>Ⅳ</a:t>
            </a:r>
            <a:r>
              <a:rPr lang="ja-JP" altLang="en-US" dirty="0" smtClean="0"/>
              <a:t>・</a:t>
            </a:r>
            <a:r>
              <a:rPr lang="en-US" altLang="ja-JP" dirty="0" smtClean="0"/>
              <a:t>Ⅷ</a:t>
            </a:r>
            <a:r>
              <a:rPr lang="ja-JP" altLang="en-US" dirty="0" smtClean="0"/>
              <a:t>：</a:t>
            </a:r>
            <a:r>
              <a:rPr lang="ja-JP" altLang="ja-JP" dirty="0"/>
              <a:t>発表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・</a:t>
            </a:r>
            <a:r>
              <a:rPr lang="ja-JP" altLang="ja-JP" dirty="0" smtClean="0"/>
              <a:t>各グループ</a:t>
            </a:r>
            <a:r>
              <a:rPr lang="ja-JP" altLang="ja-JP" dirty="0"/>
              <a:t>で</a:t>
            </a:r>
            <a:r>
              <a:rPr lang="ja-JP" altLang="ja-JP" dirty="0" smtClean="0"/>
              <a:t>作成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　　　　　　　　した</a:t>
            </a:r>
            <a:r>
              <a:rPr lang="ja-JP" altLang="ja-JP" dirty="0" smtClean="0"/>
              <a:t>利用</a:t>
            </a:r>
            <a:r>
              <a:rPr lang="ja-JP" altLang="ja-JP" dirty="0"/>
              <a:t>計画を</a:t>
            </a:r>
            <a:r>
              <a:rPr lang="ja-JP" altLang="ja-JP" dirty="0" smtClean="0"/>
              <a:t>発表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     </a:t>
            </a:r>
            <a:r>
              <a:rPr lang="ja-JP" altLang="ja-JP" sz="3200" dirty="0" smtClean="0"/>
              <a:t>（</a:t>
            </a:r>
            <a:r>
              <a:rPr lang="ja-JP" altLang="ja-JP" sz="3200" dirty="0"/>
              <a:t>利用計画書および</a:t>
            </a:r>
            <a:r>
              <a:rPr lang="ja-JP" altLang="ja-JP" sz="3200" dirty="0" smtClean="0"/>
              <a:t>週間</a:t>
            </a:r>
            <a:r>
              <a:rPr lang="ja-JP" altLang="en-US" sz="3200" dirty="0" smtClean="0"/>
              <a:t>計画表</a:t>
            </a:r>
            <a:r>
              <a:rPr lang="ja-JP" altLang="ja-JP" sz="3200" dirty="0" smtClean="0"/>
              <a:t>）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5610" y="3092468"/>
            <a:ext cx="7886700" cy="3094075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・各グループ発表、全体で意見交換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・スーパーバイザーからの講評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※</a:t>
            </a:r>
            <a:r>
              <a:rPr lang="ja-JP" altLang="en-US" dirty="0" smtClean="0"/>
              <a:t>事例検討から見えてきた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 </a:t>
            </a:r>
            <a:r>
              <a:rPr lang="ja-JP" altLang="en-US" dirty="0" smtClean="0"/>
              <a:t>   地域課題などについても考える。</a:t>
            </a:r>
            <a:endParaRPr lang="ja-JP" altLang="ja-JP" dirty="0"/>
          </a:p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016" y="3997477"/>
            <a:ext cx="2927878" cy="269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35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3291" y="380867"/>
            <a:ext cx="7886700" cy="1325563"/>
          </a:xfrm>
        </p:spPr>
        <p:txBody>
          <a:bodyPr>
            <a:normAutofit/>
          </a:bodyPr>
          <a:lstStyle/>
          <a:p>
            <a:r>
              <a:rPr lang="ja-JP" altLang="ja-JP" sz="4000" dirty="0" smtClean="0"/>
              <a:t>演習</a:t>
            </a:r>
            <a:r>
              <a:rPr lang="ja-JP" altLang="ja-JP" sz="4000" dirty="0"/>
              <a:t>Ⅴ</a:t>
            </a:r>
            <a:r>
              <a:rPr lang="ja-JP" altLang="ja-JP" sz="4000" dirty="0" smtClean="0"/>
              <a:t>：</a:t>
            </a:r>
            <a:r>
              <a:rPr lang="ja-JP" altLang="en-US" sz="4000" dirty="0" smtClean="0"/>
              <a:t>事例検討（</a:t>
            </a:r>
            <a:r>
              <a:rPr lang="ja-JP" altLang="ja-JP" sz="4000" dirty="0" smtClean="0"/>
              <a:t>プラン再検討</a:t>
            </a:r>
            <a:r>
              <a:rPr lang="ja-JP" altLang="en-US" sz="4000" dirty="0" smtClean="0"/>
              <a:t>）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　　 同一ケース・成長版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3291" y="1699970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・在宅移行を検討してきたＡちゃんのケース。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本人および家族の希望する生活が送れていたが、本人および家族の状態像変化、ライフステージの変化に伴って、プランの再検討が必要になった。</a:t>
            </a:r>
            <a:endParaRPr lang="ja-JP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在宅移行時：病院ＭＳＷのコーディネートあり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↓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今回検討プラン：相談支援専門員が主になる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920" y="5573969"/>
            <a:ext cx="1220932" cy="121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24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 smtClean="0"/>
              <a:t>　</a:t>
            </a:r>
            <a:r>
              <a:rPr lang="ja-JP" altLang="ja-JP" sz="4000" dirty="0" smtClean="0"/>
              <a:t>演習</a:t>
            </a:r>
            <a:r>
              <a:rPr lang="ja-JP" altLang="ja-JP" sz="4000" dirty="0"/>
              <a:t>Ⅴ：</a:t>
            </a:r>
            <a:r>
              <a:rPr lang="ja-JP" altLang="en-US" sz="4000" dirty="0"/>
              <a:t>事例検討（</a:t>
            </a:r>
            <a:r>
              <a:rPr lang="ja-JP" altLang="ja-JP" sz="4000" dirty="0"/>
              <a:t>プラン再検討</a:t>
            </a:r>
            <a:r>
              <a:rPr lang="ja-JP" altLang="en-US" sz="4000" dirty="0" smtClean="0"/>
              <a:t>）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 smtClean="0"/>
              <a:t>　　　　　　 同一ケース・成長版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984071" y="1516445"/>
            <a:ext cx="7886700" cy="468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＜</a:t>
            </a:r>
            <a:r>
              <a:rPr lang="ja-JP" altLang="en-US" dirty="0" smtClean="0"/>
              <a:t>進行</a:t>
            </a:r>
            <a:r>
              <a:rPr lang="ja-JP" altLang="en-US" dirty="0"/>
              <a:t>＞</a:t>
            </a:r>
            <a:endParaRPr lang="en-US" altLang="ja-JP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/>
              <a:t>　・グループ内で再アセスメント</a:t>
            </a:r>
            <a:endParaRPr lang="en-US" altLang="ja-JP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　　</a:t>
            </a:r>
            <a:r>
              <a:rPr lang="ja-JP" altLang="en-US" dirty="0" smtClean="0"/>
              <a:t>（利用計画作成に向けたグループ討議）</a:t>
            </a:r>
            <a:endParaRPr lang="en-US" altLang="ja-JP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/>
              <a:t>　　⇒現状に即したプラン変更</a:t>
            </a:r>
            <a:endParaRPr lang="ja-JP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 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※</a:t>
            </a:r>
            <a:r>
              <a:rPr lang="ja-JP" altLang="en-US" dirty="0"/>
              <a:t>出された意見を共有できるようにホワイトボード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 や</a:t>
            </a:r>
            <a:r>
              <a:rPr lang="ja-JP" altLang="en-US" dirty="0"/>
              <a:t>付箋などを上手く活用しよう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131" y="4529469"/>
            <a:ext cx="2884640" cy="192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82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8208" y="450761"/>
            <a:ext cx="7886700" cy="1700011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演習</a:t>
            </a:r>
            <a:r>
              <a:rPr lang="en-US" altLang="ja-JP" dirty="0"/>
              <a:t>Ⅸ</a:t>
            </a:r>
            <a:r>
              <a:rPr lang="ja-JP" altLang="en-US" dirty="0" smtClean="0"/>
              <a:t>：スーパーバイザーによる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　</a:t>
            </a:r>
            <a:r>
              <a:rPr lang="ja-JP" altLang="en-US" dirty="0" smtClean="0"/>
              <a:t>　　　　 パネルディスカション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     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518" y="1957589"/>
            <a:ext cx="8271550" cy="42242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/>
              <a:t>（内容）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・重症心身障害児者と他障害の相談支援、計画作成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の違い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・計画作成やモニタリングで留意している点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・関係機関との連携について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・その他、参加者からの質疑応答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ja-JP" altLang="ja-JP" dirty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233" y="4154784"/>
            <a:ext cx="2510675" cy="255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7528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ビジネス">
  <a:themeElements>
    <a:clrScheme name="ユーザー定義 3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CAE3B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ビジネス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ビジネ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</TotalTime>
  <Words>165</Words>
  <Application>Microsoft Office PowerPoint</Application>
  <PresentationFormat>画面に合わせる (4:3)</PresentationFormat>
  <Paragraphs>72</Paragraphs>
  <Slides>10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10</vt:i4>
      </vt:variant>
    </vt:vector>
  </HeadingPairs>
  <TitlesOfParts>
    <vt:vector size="12" baseType="lpstr">
      <vt:lpstr>Office テーマ</vt:lpstr>
      <vt:lpstr>ビジネス</vt:lpstr>
      <vt:lpstr>     重症心身障害児者等 コーディネーター育成研修    ４　計画例・演習①  　　　　　　　　　　　計画策定（演習）　　　　　　　　　　　　　　　　　　　　　　　　　　　　　　　 　　　　　　　　　　　　　　　　　　　　</vt:lpstr>
      <vt:lpstr>　オリエンテーション</vt:lpstr>
      <vt:lpstr>演習Ｉ：事例の掘り下げ</vt:lpstr>
      <vt:lpstr>演習Ⅱ・Ⅵ：利用計画、 　　　　　　　　週間計画表作成</vt:lpstr>
      <vt:lpstr>演習Ⅲ・Ⅶ：模擬担当者会議</vt:lpstr>
      <vt:lpstr>演習Ⅳ・Ⅷ：発表 ・各グループで作成 　　　　　　　　した利用計画を発表        （利用計画書および週間計画表）</vt:lpstr>
      <vt:lpstr>演習Ⅴ：事例検討（プラン再検討） 　　　　　 同一ケース・成長版</vt:lpstr>
      <vt:lpstr>　演習Ⅴ：事例検討（プラン再検討） 　　　　　　 同一ケース・成長版</vt:lpstr>
      <vt:lpstr>演習Ⅸ：スーパーバイザーによる 　　　　　 パネルディスカション        </vt:lpstr>
      <vt:lpstr>　　　　研修を振り返って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オリエンテーション</dc:title>
  <dc:creator>mamorukai</dc:creator>
  <cp:lastModifiedBy>厚生労働省ネットワークシステム</cp:lastModifiedBy>
  <cp:revision>38</cp:revision>
  <dcterms:created xsi:type="dcterms:W3CDTF">2016-02-03T04:35:34Z</dcterms:created>
  <dcterms:modified xsi:type="dcterms:W3CDTF">2016-05-09T06:15:00Z</dcterms:modified>
</cp:coreProperties>
</file>