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handoutMasterIdLst>
    <p:handoutMasterId r:id="rId20"/>
  </p:handoutMasterIdLst>
  <p:sldIdLst>
    <p:sldId id="297" r:id="rId4"/>
    <p:sldId id="298" r:id="rId5"/>
    <p:sldId id="279" r:id="rId6"/>
    <p:sldId id="287" r:id="rId7"/>
    <p:sldId id="292" r:id="rId8"/>
    <p:sldId id="288" r:id="rId9"/>
    <p:sldId id="289" r:id="rId10"/>
    <p:sldId id="290" r:id="rId11"/>
    <p:sldId id="286" r:id="rId12"/>
    <p:sldId id="280" r:id="rId13"/>
    <p:sldId id="283" r:id="rId14"/>
    <p:sldId id="293" r:id="rId15"/>
    <p:sldId id="294" r:id="rId16"/>
    <p:sldId id="296" r:id="rId17"/>
    <p:sldId id="295"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5" autoAdjust="0"/>
    <p:restoredTop sz="94660"/>
  </p:normalViewPr>
  <p:slideViewPr>
    <p:cSldViewPr snapToGrid="0">
      <p:cViewPr>
        <p:scale>
          <a:sx n="81" d="100"/>
          <a:sy n="81" d="100"/>
        </p:scale>
        <p:origin x="-1116"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D242F73-07AC-49A8-887A-728990F8441B}" type="datetimeFigureOut">
              <a:rPr kumimoji="1" lang="ja-JP" altLang="en-US" smtClean="0"/>
              <a:t>2016/5/9</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9BA5445-674D-48C4-97D0-78FD8434556A}" type="slidenum">
              <a:rPr kumimoji="1" lang="ja-JP" altLang="en-US" smtClean="0"/>
              <a:t>‹#›</a:t>
            </a:fld>
            <a:endParaRPr kumimoji="1" lang="ja-JP" altLang="en-US"/>
          </a:p>
        </p:txBody>
      </p:sp>
    </p:spTree>
    <p:extLst>
      <p:ext uri="{BB962C8B-B14F-4D97-AF65-F5344CB8AC3E}">
        <p14:creationId xmlns:p14="http://schemas.microsoft.com/office/powerpoint/2010/main" val="367956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22D554A-3A5D-441E-876E-284695F2D46A}" type="datetimeFigureOut">
              <a:rPr kumimoji="1" lang="ja-JP" altLang="en-US" smtClean="0"/>
              <a:t>2016/5/9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727AAB8-E114-4558-8E69-418F471EE1FE}" type="slidenum">
              <a:rPr kumimoji="1" lang="ja-JP" altLang="en-US" smtClean="0"/>
              <a:t>‹#›</a:t>
            </a:fld>
            <a:endParaRPr kumimoji="1" lang="ja-JP" altLang="en-US"/>
          </a:p>
        </p:txBody>
      </p:sp>
    </p:spTree>
    <p:extLst>
      <p:ext uri="{BB962C8B-B14F-4D97-AF65-F5344CB8AC3E}">
        <p14:creationId xmlns:p14="http://schemas.microsoft.com/office/powerpoint/2010/main" val="4211707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52138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224722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413671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solidFill>
                <a:prstClr val="white"/>
              </a:solidFill>
            </a:endParaRPr>
          </a:p>
        </p:txBody>
      </p:sp>
      <p:sp>
        <p:nvSpPr>
          <p:cNvPr id="9" name="タイトル 8"/>
          <p:cNvSpPr>
            <a:spLocks noGrp="1"/>
          </p:cNvSpPr>
          <p:nvPr>
            <p:ph type="ctrTitle"/>
          </p:nvPr>
        </p:nvSpPr>
        <p:spPr>
          <a:xfrm>
            <a:off x="685800" y="1752609"/>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3"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3916328E-6D65-4AC6-AED3-A57AB5A8C1C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389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3DE2959-4469-48E6-BA76-FB55B6F6B932}" type="slidenum">
              <a:rPr lang="en-US" altLang="ja-JP" smtClean="0">
                <a:solidFill>
                  <a:srgbClr val="000000"/>
                </a:solidFill>
              </a:rPr>
              <a:pPr/>
              <a:t>‹#›</a:t>
            </a:fld>
            <a:endParaRPr lang="en-US" altLang="ja-JP">
              <a:solidFill>
                <a:srgbClr val="000000"/>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236973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0A7CE1D0-5355-41B5-B98E-D73C9CE5E466}" type="slidenum">
              <a:rPr lang="en-US" altLang="ja-JP" smtClean="0">
                <a:solidFill>
                  <a:srgbClr val="000000"/>
                </a:solidFill>
              </a:rPr>
              <a:pPr/>
              <a:t>‹#›</a:t>
            </a:fld>
            <a:endParaRPr lang="en-US" altLang="ja-JP">
              <a:solidFill>
                <a:srgbClr val="000000"/>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41008927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6"/>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36"/>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3CE2758A-97DF-4B8C-86C5-D2B9CA8214C6}" type="slidenum">
              <a:rPr lang="en-US" altLang="ja-JP" smtClean="0">
                <a:solidFill>
                  <a:srgbClr val="000000"/>
                </a:solidFill>
              </a:rPr>
              <a:pPr/>
              <a:t>‹#›</a:t>
            </a:fld>
            <a:endParaRPr lang="en-US" altLang="ja-JP">
              <a:solidFill>
                <a:srgbClr val="000000"/>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07512510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302"/>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9" y="1444302"/>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extLst/>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extLst/>
          </a:lstStyle>
          <a:p>
            <a:fld id="{713C96AB-BBE1-4417-B921-BC6F0C48697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470905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extLst/>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extLst/>
          </a:lstStyle>
          <a:p>
            <a:fld id="{E1505E7C-A9A5-4D6A-8F31-360AAF54F5A8}" type="slidenum">
              <a:rPr lang="en-US" altLang="ja-JP" smtClean="0">
                <a:solidFill>
                  <a:srgbClr val="000000"/>
                </a:solidFill>
              </a:rPr>
              <a:pPr/>
              <a:t>‹#›</a:t>
            </a:fld>
            <a:endParaRPr lang="en-US" altLang="ja-JP">
              <a:solidFill>
                <a:srgbClr val="000000"/>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8696039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extLst/>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extLst/>
          </a:lstStyle>
          <a:p>
            <a:fld id="{ECAEB814-199D-4ECB-A84C-1F4E4EF7FD0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86169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20919500-454F-40F8-8A5C-6C3E6BAC650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06304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512948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4380076" y="6407952"/>
            <a:ext cx="2350681" cy="365125"/>
          </a:xfrm>
        </p:spPr>
        <p:txBody>
          <a:bodyPr/>
          <a:lstStyle>
            <a:lvl1pPr>
              <a:defRPr>
                <a:solidFill>
                  <a:schemeClr val="tx1"/>
                </a:solidFill>
              </a:defRPr>
            </a:lvl1pPr>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561A651-D6BB-46B0-A50C-5F78583329A8}" type="slidenum">
              <a:rPr lang="en-US" altLang="ja-JP" smtClean="0">
                <a:solidFill>
                  <a:srgbClr val="000000"/>
                </a:solidFill>
              </a:rPr>
              <a:pPr/>
              <a:t>‹#›</a:t>
            </a:fld>
            <a:endParaRPr lang="en-US" altLang="ja-JP">
              <a:solidFill>
                <a:srgbClr val="000000"/>
              </a:solidFill>
            </a:endParaRPr>
          </a:p>
        </p:txBody>
      </p:sp>
      <p:sp>
        <p:nvSpPr>
          <p:cNvPr id="2" name="タイトル 1"/>
          <p:cNvSpPr>
            <a:spLocks noGrp="1"/>
          </p:cNvSpPr>
          <p:nvPr>
            <p:ph type="title"/>
          </p:nvPr>
        </p:nvSpPr>
        <p:spPr>
          <a:xfrm>
            <a:off x="228602"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a typeface="ＭＳ Ｐゴシック" charset="-128"/>
            </a:endParaRPr>
          </a:p>
        </p:txBody>
      </p:sp>
      <p:sp>
        <p:nvSpPr>
          <p:cNvPr id="9" name="フリーフォーム 8"/>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a typeface="ＭＳ Ｐゴシック" charset="-128"/>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1" name="直線コネクタ 10"/>
          <p:cNvCxnSpPr/>
          <p:nvPr/>
        </p:nvCxnSpPr>
        <p:spPr>
          <a:xfrm>
            <a:off x="-9236" y="578774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14237817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33"/>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B7781E98-12D4-4D4B-A93A-05903818980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60559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8"/>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16C8A52-8AAF-4982-B6CC-776C64B016B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9423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3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3EFCE3-18E9-4B50-A20A-495551A1D9B1}" type="slidenum">
              <a:rPr lang="ja-JP" altLang="en-US"/>
              <a:pPr>
                <a:defRPr/>
              </a:pPr>
              <a:t>‹#›</a:t>
            </a:fld>
            <a:endParaRPr lang="ja-JP" altLang="en-US" dirty="0"/>
          </a:p>
        </p:txBody>
      </p:sp>
    </p:spTree>
    <p:extLst>
      <p:ext uri="{BB962C8B-B14F-4D97-AF65-F5344CB8AC3E}">
        <p14:creationId xmlns:p14="http://schemas.microsoft.com/office/powerpoint/2010/main" val="2448894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717C149-101B-458B-AB81-D21B50B52878}" type="slidenum">
              <a:rPr lang="ja-JP" altLang="en-US"/>
              <a:pPr>
                <a:defRPr/>
              </a:pPr>
              <a:t>‹#›</a:t>
            </a:fld>
            <a:endParaRPr lang="ja-JP" altLang="en-US" dirty="0"/>
          </a:p>
        </p:txBody>
      </p:sp>
    </p:spTree>
    <p:extLst>
      <p:ext uri="{BB962C8B-B14F-4D97-AF65-F5344CB8AC3E}">
        <p14:creationId xmlns:p14="http://schemas.microsoft.com/office/powerpoint/2010/main" val="4020118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1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F9C3DE9-7A55-469D-BED6-46CB9633AB5E}" type="slidenum">
              <a:rPr lang="ja-JP" altLang="en-US"/>
              <a:pPr>
                <a:defRPr/>
              </a:pPr>
              <a:t>‹#›</a:t>
            </a:fld>
            <a:endParaRPr lang="ja-JP" altLang="en-US" dirty="0"/>
          </a:p>
        </p:txBody>
      </p:sp>
    </p:spTree>
    <p:extLst>
      <p:ext uri="{BB962C8B-B14F-4D97-AF65-F5344CB8AC3E}">
        <p14:creationId xmlns:p14="http://schemas.microsoft.com/office/powerpoint/2010/main" val="381834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66BBBF-6971-4912-8661-C1A2974FF2DA}" type="slidenum">
              <a:rPr lang="ja-JP" altLang="en-US"/>
              <a:pPr>
                <a:defRPr/>
              </a:pPr>
              <a:t>‹#›</a:t>
            </a:fld>
            <a:endParaRPr lang="ja-JP" altLang="en-US" dirty="0"/>
          </a:p>
        </p:txBody>
      </p:sp>
    </p:spTree>
    <p:extLst>
      <p:ext uri="{BB962C8B-B14F-4D97-AF65-F5344CB8AC3E}">
        <p14:creationId xmlns:p14="http://schemas.microsoft.com/office/powerpoint/2010/main" val="378631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CD878-7E8A-419B-AA1F-E6D4385038AC}" type="slidenum">
              <a:rPr lang="ja-JP" altLang="en-US"/>
              <a:pPr>
                <a:defRPr/>
              </a:pPr>
              <a:t>‹#›</a:t>
            </a:fld>
            <a:endParaRPr lang="ja-JP" altLang="en-US" dirty="0"/>
          </a:p>
        </p:txBody>
      </p:sp>
    </p:spTree>
    <p:extLst>
      <p:ext uri="{BB962C8B-B14F-4D97-AF65-F5344CB8AC3E}">
        <p14:creationId xmlns:p14="http://schemas.microsoft.com/office/powerpoint/2010/main" val="3863862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5EB80ACC-B755-4A6E-95E2-E69EF707AE82}" type="slidenum">
              <a:rPr lang="ja-JP" altLang="en-US"/>
              <a:pPr>
                <a:defRPr/>
              </a:pPr>
              <a:t>‹#›</a:t>
            </a:fld>
            <a:endParaRPr lang="ja-JP" altLang="en-US" dirty="0"/>
          </a:p>
        </p:txBody>
      </p:sp>
    </p:spTree>
    <p:extLst>
      <p:ext uri="{BB962C8B-B14F-4D97-AF65-F5344CB8AC3E}">
        <p14:creationId xmlns:p14="http://schemas.microsoft.com/office/powerpoint/2010/main" val="47595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77992B9-0D23-4553-93E0-389F7ACE6B64}" type="slidenum">
              <a:rPr lang="ja-JP" altLang="en-US"/>
              <a:pPr>
                <a:defRPr/>
              </a:pPr>
              <a:t>‹#›</a:t>
            </a:fld>
            <a:endParaRPr lang="ja-JP" altLang="en-US" dirty="0"/>
          </a:p>
        </p:txBody>
      </p:sp>
    </p:spTree>
    <p:extLst>
      <p:ext uri="{BB962C8B-B14F-4D97-AF65-F5344CB8AC3E}">
        <p14:creationId xmlns:p14="http://schemas.microsoft.com/office/powerpoint/2010/main" val="134436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596323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2"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4"/>
            <a:ext cx="3008313"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093D00D-CDEF-4B07-AC17-DF7F99B7D16B}" type="slidenum">
              <a:rPr lang="ja-JP" altLang="en-US"/>
              <a:pPr>
                <a:defRPr/>
              </a:pPr>
              <a:t>‹#›</a:t>
            </a:fld>
            <a:endParaRPr lang="ja-JP" altLang="en-US" dirty="0"/>
          </a:p>
        </p:txBody>
      </p:sp>
    </p:spTree>
    <p:extLst>
      <p:ext uri="{BB962C8B-B14F-4D97-AF65-F5344CB8AC3E}">
        <p14:creationId xmlns:p14="http://schemas.microsoft.com/office/powerpoint/2010/main" val="1794251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9" y="612775"/>
            <a:ext cx="54864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9" y="5367338"/>
            <a:ext cx="54864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56A77BD-8070-4EAF-BE5F-42DB0988F23A}" type="slidenum">
              <a:rPr lang="ja-JP" altLang="en-US"/>
              <a:pPr>
                <a:defRPr/>
              </a:pPr>
              <a:t>‹#›</a:t>
            </a:fld>
            <a:endParaRPr lang="ja-JP" altLang="en-US" dirty="0"/>
          </a:p>
        </p:txBody>
      </p:sp>
    </p:spTree>
    <p:extLst>
      <p:ext uri="{BB962C8B-B14F-4D97-AF65-F5344CB8AC3E}">
        <p14:creationId xmlns:p14="http://schemas.microsoft.com/office/powerpoint/2010/main" val="315366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E531224-4606-469D-BC5B-750A90F2EF55}" type="slidenum">
              <a:rPr lang="ja-JP" altLang="en-US"/>
              <a:pPr>
                <a:defRPr/>
              </a:pPr>
              <a:t>‹#›</a:t>
            </a:fld>
            <a:endParaRPr lang="ja-JP" altLang="en-US" dirty="0"/>
          </a:p>
        </p:txBody>
      </p:sp>
    </p:spTree>
    <p:extLst>
      <p:ext uri="{BB962C8B-B14F-4D97-AF65-F5344CB8AC3E}">
        <p14:creationId xmlns:p14="http://schemas.microsoft.com/office/powerpoint/2010/main" val="2740118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7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7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36751BF-F344-4BB3-8B2D-CCB93FD53840}" type="slidenum">
              <a:rPr lang="ja-JP" altLang="en-US"/>
              <a:pPr>
                <a:defRPr/>
              </a:pPr>
              <a:t>‹#›</a:t>
            </a:fld>
            <a:endParaRPr lang="ja-JP" altLang="en-US" dirty="0"/>
          </a:p>
        </p:txBody>
      </p:sp>
    </p:spTree>
    <p:extLst>
      <p:ext uri="{BB962C8B-B14F-4D97-AF65-F5344CB8AC3E}">
        <p14:creationId xmlns:p14="http://schemas.microsoft.com/office/powerpoint/2010/main" val="201157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00028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163168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250249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2612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7146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24AB3F-8DDC-4557-BB73-8054D332B07D}" type="datetimeFigureOut">
              <a:rPr kumimoji="1" lang="ja-JP" altLang="en-US" smtClean="0"/>
              <a:t>2016/5/9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379102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4AB3F-8DDC-4557-BB73-8054D332B07D}" type="datetimeFigureOut">
              <a:rPr kumimoji="1" lang="ja-JP" altLang="en-US" smtClean="0"/>
              <a:t>2016/5/9</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0F346-9069-4C1C-BB5F-8AF5DD4CD6EE}" type="slidenum">
              <a:rPr kumimoji="1" lang="ja-JP" altLang="en-US" smtClean="0"/>
              <a:t>‹#›</a:t>
            </a:fld>
            <a:endParaRPr kumimoji="1" lang="ja-JP" altLang="en-US"/>
          </a:p>
        </p:txBody>
      </p:sp>
    </p:spTree>
    <p:extLst>
      <p:ext uri="{BB962C8B-B14F-4D97-AF65-F5344CB8AC3E}">
        <p14:creationId xmlns:p14="http://schemas.microsoft.com/office/powerpoint/2010/main" val="42826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4"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2" name="フリーフォーム 11"/>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5" name="直線コネクタ 14"/>
          <p:cNvCxnSpPr/>
          <p:nvPr/>
        </p:nvCxnSpPr>
        <p:spPr>
          <a:xfrm>
            <a:off x="-9236" y="5787746"/>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36"/>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22" name="フッター プレースホルダー 21"/>
          <p:cNvSpPr>
            <a:spLocks noGrp="1"/>
          </p:cNvSpPr>
          <p:nvPr>
            <p:ph type="ftr" sz="quarter" idx="3"/>
          </p:nvPr>
        </p:nvSpPr>
        <p:spPr>
          <a:xfrm>
            <a:off x="4380076" y="6407952"/>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18" name="スライド番号プレースホルダー 17"/>
          <p:cNvSpPr>
            <a:spLocks noGrp="1"/>
          </p:cNvSpPr>
          <p:nvPr>
            <p:ph type="sldNum" sz="quarter" idx="4"/>
          </p:nvPr>
        </p:nvSpPr>
        <p:spPr>
          <a:xfrm>
            <a:off x="8647272" y="6407952"/>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789D6384-06A6-4BDD-8CDC-F375C988D69E}"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4146557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454"/>
            <a:ext cx="2133600" cy="365125"/>
          </a:xfrm>
          <a:prstGeom prst="rect">
            <a:avLst/>
          </a:prstGeom>
        </p:spPr>
        <p:txBody>
          <a:bodyPr vert="horz" lIns="91430" tIns="45714" rIns="91430" bIns="45714"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454"/>
            <a:ext cx="2895600" cy="365125"/>
          </a:xfrm>
          <a:prstGeom prst="rect">
            <a:avLst/>
          </a:prstGeom>
        </p:spPr>
        <p:txBody>
          <a:bodyPr vert="horz" lIns="91430" tIns="45714" rIns="91430" bIns="45714"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454"/>
            <a:ext cx="2133600" cy="365125"/>
          </a:xfrm>
          <a:prstGeom prst="rect">
            <a:avLst/>
          </a:prstGeom>
        </p:spPr>
        <p:txBody>
          <a:bodyPr vert="horz" lIns="91430" tIns="45714" rIns="91430" bIns="45714" rtlCol="0" anchor="ctr"/>
          <a:lstStyle>
            <a:lvl1pPr algn="r" fontAlgn="auto">
              <a:spcBef>
                <a:spcPts val="0"/>
              </a:spcBef>
              <a:spcAft>
                <a:spcPts val="0"/>
              </a:spcAft>
              <a:defRPr sz="1400">
                <a:solidFill>
                  <a:prstClr val="black"/>
                </a:solidFill>
                <a:latin typeface="Arial" pitchFamily="34" charset="0"/>
                <a:ea typeface="+mn-ea"/>
                <a:cs typeface="Arial" pitchFamily="34" charset="0"/>
              </a:defRPr>
            </a:lvl1pPr>
          </a:lstStyle>
          <a:p>
            <a:pPr>
              <a:defRPr/>
            </a:pPr>
            <a:fld id="{FECAA36F-748A-4918-9091-DDDCFF3E627E}" type="slidenum">
              <a:rPr lang="ja-JP" altLang="en-US"/>
              <a:pPr>
                <a:defRPr/>
              </a:pPr>
              <a:t>‹#›</a:t>
            </a:fld>
            <a:endParaRPr lang="ja-JP" altLang="en-US" dirty="0"/>
          </a:p>
        </p:txBody>
      </p:sp>
    </p:spTree>
    <p:extLst>
      <p:ext uri="{BB962C8B-B14F-4D97-AF65-F5344CB8AC3E}">
        <p14:creationId xmlns:p14="http://schemas.microsoft.com/office/powerpoint/2010/main" val="3931330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5" y="3501010"/>
            <a:ext cx="8446477" cy="2166881"/>
          </a:xfrm>
        </p:spPr>
        <p:txBody>
          <a:bodyPr>
            <a:normAutofit fontScale="90000"/>
          </a:bodyPr>
          <a:lstStyle/>
          <a:p>
            <a:pPr algn="l"/>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en-US" altLang="ja-JP" sz="2400" dirty="0"/>
              <a:t/>
            </a:r>
            <a:br>
              <a:rPr lang="en-US" altLang="ja-JP" sz="2400" dirty="0"/>
            </a:br>
            <a:r>
              <a:rPr lang="en-US" altLang="ja-JP" sz="2400" dirty="0" smtClean="0"/>
              <a:t/>
            </a:r>
            <a:br>
              <a:rPr lang="en-US" altLang="ja-JP" sz="2400" dirty="0" smtClean="0"/>
            </a:br>
            <a:r>
              <a:rPr lang="ja-JP" altLang="en-US" sz="2400" dirty="0" smtClean="0"/>
              <a:t>重症心身障害児者等</a:t>
            </a:r>
            <a:r>
              <a:rPr lang="en-US" altLang="ja-JP" sz="2400" dirty="0" smtClean="0"/>
              <a:t/>
            </a:r>
            <a:br>
              <a:rPr lang="en-US" altLang="ja-JP" sz="2400" dirty="0" smtClean="0"/>
            </a:br>
            <a:r>
              <a:rPr lang="ja-JP" altLang="en-US" sz="2400" dirty="0" smtClean="0"/>
              <a:t>コーディネーター育成研修</a:t>
            </a:r>
            <a:r>
              <a:rPr lang="en-US" altLang="ja-JP" sz="4400" dirty="0" smtClean="0"/>
              <a:t/>
            </a:r>
            <a:br>
              <a:rPr lang="en-US" altLang="ja-JP" sz="4400" dirty="0" smtClean="0"/>
            </a:br>
            <a:r>
              <a:rPr lang="en-US" altLang="ja-JP" sz="4400" dirty="0"/>
              <a:t/>
            </a:r>
            <a:br>
              <a:rPr lang="en-US" altLang="ja-JP" sz="4400" dirty="0"/>
            </a:br>
            <a:r>
              <a:rPr lang="en-US" altLang="ja-JP" sz="4400" dirty="0" smtClean="0"/>
              <a:t/>
            </a:r>
            <a:br>
              <a:rPr lang="en-US" altLang="ja-JP" sz="4400" dirty="0" smtClean="0"/>
            </a:br>
            <a:r>
              <a:rPr lang="en-US" altLang="ja-JP" sz="4400" dirty="0"/>
              <a:t/>
            </a:r>
            <a:br>
              <a:rPr lang="en-US" altLang="ja-JP" sz="4400" dirty="0"/>
            </a:br>
            <a:r>
              <a:rPr lang="ja-JP" altLang="en-US" sz="6000" dirty="0"/>
              <a:t>３</a:t>
            </a:r>
            <a:r>
              <a:rPr lang="ja-JP" altLang="en-US" sz="6000" dirty="0" smtClean="0"/>
              <a:t>　支援体制</a:t>
            </a:r>
            <a:r>
              <a:rPr lang="ja-JP" altLang="en-US" sz="6000" dirty="0" smtClean="0"/>
              <a:t>整備④</a:t>
            </a:r>
            <a:r>
              <a:rPr lang="en-US" altLang="ja-JP" sz="6000" dirty="0" smtClean="0"/>
              <a:t/>
            </a:r>
            <a:br>
              <a:rPr lang="en-US" altLang="ja-JP" sz="6000" dirty="0" smtClean="0"/>
            </a:br>
            <a:r>
              <a:rPr lang="en-US" altLang="ja-JP" sz="6000" dirty="0" smtClean="0"/>
              <a:t/>
            </a:r>
            <a:br>
              <a:rPr lang="en-US" altLang="ja-JP" sz="6000" dirty="0" smtClean="0"/>
            </a:br>
            <a:r>
              <a:rPr lang="ja-JP" altLang="en-US" sz="4400" dirty="0" smtClean="0"/>
              <a:t>　　</a:t>
            </a:r>
            <a:r>
              <a:rPr lang="ja-JP" altLang="en-US" sz="4400" dirty="0" smtClean="0"/>
              <a:t>　　　　　　　　　資源開拓・創出方法</a:t>
            </a:r>
            <a:r>
              <a:rPr lang="ja-JP" altLang="en-US" sz="4400" dirty="0" smtClean="0"/>
              <a:t>　　　　　　　　　　　　　　　　　　</a:t>
            </a:r>
            <a:r>
              <a:rPr lang="ja-JP" altLang="en-US" sz="4400" dirty="0"/>
              <a:t>　</a:t>
            </a:r>
            <a:r>
              <a:rPr lang="ja-JP" altLang="en-US" sz="4400" dirty="0" smtClean="0"/>
              <a:t>　　　　　　　　　　　　</a:t>
            </a:r>
            <a:r>
              <a:rPr lang="en-US" altLang="ja-JP" sz="4400" dirty="0" smtClean="0"/>
              <a:t/>
            </a:r>
            <a:br>
              <a:rPr lang="en-US" altLang="ja-JP" sz="4400" dirty="0" smtClean="0"/>
            </a:br>
            <a:r>
              <a:rPr lang="ja-JP" altLang="en-US" sz="4400" dirty="0" smtClean="0"/>
              <a:t>　　　　　　　　　　　　　　　　　　　　</a:t>
            </a:r>
            <a:endParaRPr kumimoji="1" lang="ja-JP" altLang="en-US" sz="5300" dirty="0"/>
          </a:p>
        </p:txBody>
      </p:sp>
      <p:sp>
        <p:nvSpPr>
          <p:cNvPr id="5" name="スライド番号プレースホルダー 4"/>
          <p:cNvSpPr>
            <a:spLocks noGrp="1"/>
          </p:cNvSpPr>
          <p:nvPr>
            <p:ph type="sldNum" sz="quarter" idx="12"/>
          </p:nvPr>
        </p:nvSpPr>
        <p:spPr/>
        <p:txBody>
          <a:bodyPr/>
          <a:lstStyle/>
          <a:p>
            <a:fld id="{667E3D7A-13B8-45DE-9B11-587D56CF72EE}" type="slidenum">
              <a:rPr kumimoji="1" lang="ja-JP" altLang="en-US" smtClean="0"/>
              <a:pPr/>
              <a:t>1</a:t>
            </a:fld>
            <a:endParaRPr kumimoji="1" lang="ja-JP" altLang="en-US"/>
          </a:p>
        </p:txBody>
      </p:sp>
    </p:spTree>
    <p:extLst>
      <p:ext uri="{BB962C8B-B14F-4D97-AF65-F5344CB8AC3E}">
        <p14:creationId xmlns:p14="http://schemas.microsoft.com/office/powerpoint/2010/main" val="1571221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noChangeAspect="1"/>
          </p:cNvGraphicFramePr>
          <p:nvPr>
            <p:ph idx="1"/>
            <p:extLst>
              <p:ext uri="{D42A27DB-BD31-4B8C-83A1-F6EECF244321}">
                <p14:modId xmlns:p14="http://schemas.microsoft.com/office/powerpoint/2010/main" val="1246709707"/>
              </p:ext>
            </p:extLst>
          </p:nvPr>
        </p:nvGraphicFramePr>
        <p:xfrm>
          <a:off x="290946" y="872838"/>
          <a:ext cx="8645237" cy="5969437"/>
        </p:xfrm>
        <a:graphic>
          <a:graphicData uri="http://schemas.openxmlformats.org/presentationml/2006/ole">
            <mc:AlternateContent xmlns:mc="http://schemas.openxmlformats.org/markup-compatibility/2006">
              <mc:Choice xmlns:v="urn:schemas-microsoft-com:vml" Requires="v">
                <p:oleObj spid="_x0000_s2069"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290946" y="872838"/>
                        <a:ext cx="8645237" cy="5969437"/>
                      </a:xfrm>
                      <a:prstGeom prst="rect">
                        <a:avLst/>
                      </a:prstGeom>
                    </p:spPr>
                  </p:pic>
                </p:oleObj>
              </mc:Fallback>
            </mc:AlternateContent>
          </a:graphicData>
        </a:graphic>
      </p:graphicFrame>
      <p:sp>
        <p:nvSpPr>
          <p:cNvPr id="4" name="タイトル 3"/>
          <p:cNvSpPr>
            <a:spLocks noGrp="1"/>
          </p:cNvSpPr>
          <p:nvPr>
            <p:ph type="title"/>
          </p:nvPr>
        </p:nvSpPr>
        <p:spPr>
          <a:xfrm>
            <a:off x="72736" y="2"/>
            <a:ext cx="9071264" cy="1262495"/>
          </a:xfrm>
        </p:spPr>
        <p:txBody>
          <a:bodyPr>
            <a:normAutofit/>
          </a:bodyPr>
          <a:lstStyle/>
          <a:p>
            <a:r>
              <a:rPr lang="ja-JP" altLang="en-US" dirty="0"/>
              <a:t>資源</a:t>
            </a:r>
            <a:r>
              <a:rPr lang="ja-JP" altLang="en-US" dirty="0" smtClean="0"/>
              <a:t>を開拓し広げるために</a:t>
            </a:r>
            <a:endParaRPr kumimoji="1" lang="ja-JP" altLang="en-US" dirty="0"/>
          </a:p>
        </p:txBody>
      </p:sp>
      <p:sp>
        <p:nvSpPr>
          <p:cNvPr id="5" name="正方形/長方形 4"/>
          <p:cNvSpPr/>
          <p:nvPr/>
        </p:nvSpPr>
        <p:spPr>
          <a:xfrm>
            <a:off x="7917873" y="742952"/>
            <a:ext cx="810491" cy="25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7818" y="6504711"/>
            <a:ext cx="8936182" cy="307777"/>
          </a:xfrm>
          <a:prstGeom prst="rect">
            <a:avLst/>
          </a:prstGeom>
          <a:noFill/>
        </p:spPr>
        <p:txBody>
          <a:bodyPr wrap="square" rtlCol="0">
            <a:spAutoFit/>
          </a:bodyPr>
          <a:lstStyle/>
          <a:p>
            <a:r>
              <a:rPr kumimoji="1" lang="ja-JP" altLang="en-US" sz="1400" dirty="0" smtClean="0"/>
              <a:t>厚生労働省医政局指導課在宅医療推進室　平成</a:t>
            </a:r>
            <a:r>
              <a:rPr kumimoji="1" lang="en-US" altLang="ja-JP" sz="1400" dirty="0" smtClean="0"/>
              <a:t>26</a:t>
            </a:r>
            <a:r>
              <a:rPr kumimoji="1" lang="ja-JP" altLang="en-US" sz="1400" dirty="0" smtClean="0"/>
              <a:t>年度小児等在宅医療連携拠点事業　資料より</a:t>
            </a:r>
            <a:endParaRPr kumimoji="1" lang="ja-JP" altLang="en-US" sz="1400" dirty="0"/>
          </a:p>
        </p:txBody>
      </p:sp>
    </p:spTree>
    <p:extLst>
      <p:ext uri="{BB962C8B-B14F-4D97-AF65-F5344CB8AC3E}">
        <p14:creationId xmlns:p14="http://schemas.microsoft.com/office/powerpoint/2010/main" val="102990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89125278"/>
              </p:ext>
            </p:extLst>
          </p:nvPr>
        </p:nvGraphicFramePr>
        <p:xfrm>
          <a:off x="157542" y="445368"/>
          <a:ext cx="8986459" cy="6350289"/>
        </p:xfrm>
        <a:graphic>
          <a:graphicData uri="http://schemas.openxmlformats.org/presentationml/2006/ole">
            <mc:AlternateContent xmlns:mc="http://schemas.openxmlformats.org/markup-compatibility/2006">
              <mc:Choice xmlns:v="urn:schemas-microsoft-com:vml" Requires="v">
                <p:oleObj spid="_x0000_s5140"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157542" y="445368"/>
                        <a:ext cx="8986459" cy="6350289"/>
                      </a:xfrm>
                      <a:prstGeom prst="rect">
                        <a:avLst/>
                      </a:prstGeom>
                    </p:spPr>
                  </p:pic>
                </p:oleObj>
              </mc:Fallback>
            </mc:AlternateContent>
          </a:graphicData>
        </a:graphic>
      </p:graphicFrame>
      <p:sp>
        <p:nvSpPr>
          <p:cNvPr id="4" name="テキスト ボックス 3"/>
          <p:cNvSpPr txBox="1"/>
          <p:nvPr/>
        </p:nvSpPr>
        <p:spPr>
          <a:xfrm>
            <a:off x="207818" y="6504711"/>
            <a:ext cx="8936182" cy="307777"/>
          </a:xfrm>
          <a:prstGeom prst="rect">
            <a:avLst/>
          </a:prstGeom>
          <a:noFill/>
        </p:spPr>
        <p:txBody>
          <a:bodyPr wrap="square" rtlCol="0">
            <a:spAutoFit/>
          </a:bodyPr>
          <a:lstStyle/>
          <a:p>
            <a:r>
              <a:rPr kumimoji="1" lang="ja-JP" altLang="en-US" sz="1400" dirty="0" smtClean="0"/>
              <a:t>厚生労働省医政局指導課在宅医療推進室　平成</a:t>
            </a:r>
            <a:r>
              <a:rPr kumimoji="1" lang="en-US" altLang="ja-JP" sz="1400" dirty="0" smtClean="0"/>
              <a:t>26</a:t>
            </a:r>
            <a:r>
              <a:rPr kumimoji="1" lang="ja-JP" altLang="en-US" sz="1400" dirty="0" smtClean="0"/>
              <a:t>年度小児等在宅医療連携拠点事業　資料より</a:t>
            </a:r>
            <a:endParaRPr kumimoji="1" lang="ja-JP" altLang="en-US" sz="1400" dirty="0"/>
          </a:p>
        </p:txBody>
      </p:sp>
    </p:spTree>
    <p:extLst>
      <p:ext uri="{BB962C8B-B14F-4D97-AF65-F5344CB8AC3E}">
        <p14:creationId xmlns:p14="http://schemas.microsoft.com/office/powerpoint/2010/main" val="125114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936456332"/>
              </p:ext>
            </p:extLst>
          </p:nvPr>
        </p:nvGraphicFramePr>
        <p:xfrm>
          <a:off x="1" y="694750"/>
          <a:ext cx="8979189" cy="6345151"/>
        </p:xfrm>
        <a:graphic>
          <a:graphicData uri="http://schemas.openxmlformats.org/presentationml/2006/ole">
            <mc:AlternateContent xmlns:mc="http://schemas.openxmlformats.org/markup-compatibility/2006">
              <mc:Choice xmlns:v="urn:schemas-microsoft-com:vml" Requires="v">
                <p:oleObj spid="_x0000_s14346"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1" y="694750"/>
                        <a:ext cx="8979189" cy="6345151"/>
                      </a:xfrm>
                      <a:prstGeom prst="rect">
                        <a:avLst/>
                      </a:prstGeom>
                    </p:spPr>
                  </p:pic>
                </p:oleObj>
              </mc:Fallback>
            </mc:AlternateContent>
          </a:graphicData>
        </a:graphic>
      </p:graphicFrame>
      <p:sp>
        <p:nvSpPr>
          <p:cNvPr id="2" name="タイトル 1"/>
          <p:cNvSpPr>
            <a:spLocks noGrp="1"/>
          </p:cNvSpPr>
          <p:nvPr>
            <p:ph type="title"/>
          </p:nvPr>
        </p:nvSpPr>
        <p:spPr>
          <a:xfrm>
            <a:off x="0" y="178091"/>
            <a:ext cx="8979189" cy="715528"/>
          </a:xfrm>
        </p:spPr>
        <p:txBody>
          <a:bodyPr/>
          <a:lstStyle/>
          <a:p>
            <a:r>
              <a:rPr kumimoji="1" lang="ja-JP" altLang="en-US" dirty="0" smtClean="0"/>
              <a:t>　医療計画制度について①</a:t>
            </a:r>
            <a:endParaRPr kumimoji="1" lang="ja-JP" altLang="en-US" dirty="0"/>
          </a:p>
        </p:txBody>
      </p:sp>
      <p:sp>
        <p:nvSpPr>
          <p:cNvPr id="4" name="テキスト ボックス 3"/>
          <p:cNvSpPr txBox="1"/>
          <p:nvPr/>
        </p:nvSpPr>
        <p:spPr>
          <a:xfrm>
            <a:off x="5320867" y="6427771"/>
            <a:ext cx="4010171" cy="307777"/>
          </a:xfrm>
          <a:prstGeom prst="rect">
            <a:avLst/>
          </a:prstGeom>
          <a:solidFill>
            <a:schemeClr val="bg1"/>
          </a:solidFill>
        </p:spPr>
        <p:txBody>
          <a:bodyPr wrap="square" rtlCol="0">
            <a:spAutoFit/>
          </a:bodyPr>
          <a:lstStyle/>
          <a:p>
            <a:r>
              <a:rPr kumimoji="1" lang="ja-JP" altLang="en-US" sz="1400" dirty="0" smtClean="0"/>
              <a:t>厚生労働省　医療計画制度について　資料より</a:t>
            </a:r>
            <a:endParaRPr kumimoji="1" lang="ja-JP" altLang="en-US" sz="1400" dirty="0"/>
          </a:p>
        </p:txBody>
      </p:sp>
    </p:spTree>
    <p:extLst>
      <p:ext uri="{BB962C8B-B14F-4D97-AF65-F5344CB8AC3E}">
        <p14:creationId xmlns:p14="http://schemas.microsoft.com/office/powerpoint/2010/main" val="214521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78091"/>
            <a:ext cx="8515350" cy="715528"/>
          </a:xfrm>
        </p:spPr>
        <p:txBody>
          <a:bodyPr/>
          <a:lstStyle/>
          <a:p>
            <a:r>
              <a:rPr kumimoji="1" lang="ja-JP" altLang="en-US" dirty="0" smtClean="0"/>
              <a:t>　医療計画制度について②</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34556561"/>
              </p:ext>
            </p:extLst>
          </p:nvPr>
        </p:nvGraphicFramePr>
        <p:xfrm>
          <a:off x="653184" y="893619"/>
          <a:ext cx="8127134" cy="5743046"/>
        </p:xfrm>
        <a:graphic>
          <a:graphicData uri="http://schemas.openxmlformats.org/presentationml/2006/ole">
            <mc:AlternateContent xmlns:mc="http://schemas.openxmlformats.org/markup-compatibility/2006">
              <mc:Choice xmlns:v="urn:schemas-microsoft-com:vml" Requires="v">
                <p:oleObj spid="_x0000_s15370"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653184" y="893619"/>
                        <a:ext cx="8127134" cy="5743046"/>
                      </a:xfrm>
                      <a:prstGeom prst="rect">
                        <a:avLst/>
                      </a:prstGeom>
                    </p:spPr>
                  </p:pic>
                </p:oleObj>
              </mc:Fallback>
            </mc:AlternateContent>
          </a:graphicData>
        </a:graphic>
      </p:graphicFrame>
      <p:sp>
        <p:nvSpPr>
          <p:cNvPr id="6" name="テキスト ボックス 5"/>
          <p:cNvSpPr txBox="1"/>
          <p:nvPr/>
        </p:nvSpPr>
        <p:spPr>
          <a:xfrm>
            <a:off x="5133830" y="6328890"/>
            <a:ext cx="4010171" cy="307777"/>
          </a:xfrm>
          <a:prstGeom prst="rect">
            <a:avLst/>
          </a:prstGeom>
          <a:solidFill>
            <a:schemeClr val="bg1"/>
          </a:solidFill>
        </p:spPr>
        <p:txBody>
          <a:bodyPr wrap="square" rtlCol="0">
            <a:spAutoFit/>
          </a:bodyPr>
          <a:lstStyle/>
          <a:p>
            <a:r>
              <a:rPr kumimoji="1" lang="ja-JP" altLang="en-US" sz="1400" dirty="0" smtClean="0"/>
              <a:t>厚生労働省　医療計画制度について　資料より</a:t>
            </a:r>
            <a:endParaRPr kumimoji="1" lang="ja-JP" altLang="en-US" sz="1400" dirty="0"/>
          </a:p>
        </p:txBody>
      </p:sp>
    </p:spTree>
    <p:extLst>
      <p:ext uri="{BB962C8B-B14F-4D97-AF65-F5344CB8AC3E}">
        <p14:creationId xmlns:p14="http://schemas.microsoft.com/office/powerpoint/2010/main" val="388443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4010986947"/>
              </p:ext>
            </p:extLst>
          </p:nvPr>
        </p:nvGraphicFramePr>
        <p:xfrm>
          <a:off x="0" y="881006"/>
          <a:ext cx="9144000" cy="5976994"/>
        </p:xfrm>
        <a:graphic>
          <a:graphicData uri="http://schemas.openxmlformats.org/presentationml/2006/ole">
            <mc:AlternateContent xmlns:mc="http://schemas.openxmlformats.org/markup-compatibility/2006">
              <mc:Choice xmlns:v="urn:schemas-microsoft-com:vml" Requires="v">
                <p:oleObj spid="_x0000_s16393"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0" y="881006"/>
                        <a:ext cx="9144000" cy="5976994"/>
                      </a:xfrm>
                      <a:prstGeom prst="rect">
                        <a:avLst/>
                      </a:prstGeom>
                    </p:spPr>
                  </p:pic>
                </p:oleObj>
              </mc:Fallback>
            </mc:AlternateContent>
          </a:graphicData>
        </a:graphic>
      </p:graphicFrame>
      <p:sp>
        <p:nvSpPr>
          <p:cNvPr id="3" name="タイトル 1"/>
          <p:cNvSpPr txBox="1">
            <a:spLocks/>
          </p:cNvSpPr>
          <p:nvPr/>
        </p:nvSpPr>
        <p:spPr>
          <a:xfrm>
            <a:off x="173183" y="170175"/>
            <a:ext cx="8515350" cy="71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　医療計画制度について③</a:t>
            </a:r>
            <a:endParaRPr lang="ja-JP" altLang="en-US" dirty="0"/>
          </a:p>
        </p:txBody>
      </p:sp>
      <p:sp>
        <p:nvSpPr>
          <p:cNvPr id="6" name="テキスト ボックス 5"/>
          <p:cNvSpPr txBox="1"/>
          <p:nvPr/>
        </p:nvSpPr>
        <p:spPr>
          <a:xfrm>
            <a:off x="5133830" y="6550225"/>
            <a:ext cx="4010171" cy="307777"/>
          </a:xfrm>
          <a:prstGeom prst="rect">
            <a:avLst/>
          </a:prstGeom>
          <a:noFill/>
        </p:spPr>
        <p:txBody>
          <a:bodyPr wrap="square" rtlCol="0">
            <a:spAutoFit/>
          </a:bodyPr>
          <a:lstStyle/>
          <a:p>
            <a:r>
              <a:rPr kumimoji="1" lang="ja-JP" altLang="en-US" sz="1400" dirty="0" smtClean="0"/>
              <a:t>厚生労働省　医療計画制度について　資料より</a:t>
            </a:r>
            <a:endParaRPr kumimoji="1" lang="ja-JP" altLang="en-US" sz="1400" dirty="0"/>
          </a:p>
        </p:txBody>
      </p:sp>
    </p:spTree>
    <p:extLst>
      <p:ext uri="{BB962C8B-B14F-4D97-AF65-F5344CB8AC3E}">
        <p14:creationId xmlns:p14="http://schemas.microsoft.com/office/powerpoint/2010/main" val="380696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1404138074"/>
              </p:ext>
            </p:extLst>
          </p:nvPr>
        </p:nvGraphicFramePr>
        <p:xfrm>
          <a:off x="290626" y="944129"/>
          <a:ext cx="8489693" cy="5830744"/>
        </p:xfrm>
        <a:graphic>
          <a:graphicData uri="http://schemas.openxmlformats.org/presentationml/2006/ole">
            <mc:AlternateContent xmlns:mc="http://schemas.openxmlformats.org/markup-compatibility/2006">
              <mc:Choice xmlns:v="urn:schemas-microsoft-com:vml" Requires="v">
                <p:oleObj spid="_x0000_s17417"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290626" y="944129"/>
                        <a:ext cx="8489693" cy="5830744"/>
                      </a:xfrm>
                      <a:prstGeom prst="rect">
                        <a:avLst/>
                      </a:prstGeom>
                    </p:spPr>
                  </p:pic>
                </p:oleObj>
              </mc:Fallback>
            </mc:AlternateContent>
          </a:graphicData>
        </a:graphic>
      </p:graphicFrame>
      <p:sp>
        <p:nvSpPr>
          <p:cNvPr id="6" name="タイトル 1"/>
          <p:cNvSpPr txBox="1">
            <a:spLocks/>
          </p:cNvSpPr>
          <p:nvPr/>
        </p:nvSpPr>
        <p:spPr>
          <a:xfrm>
            <a:off x="152400" y="330491"/>
            <a:ext cx="8991600" cy="71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　医療計画制度について④</a:t>
            </a:r>
            <a:endParaRPr lang="ja-JP" altLang="en-US" dirty="0"/>
          </a:p>
        </p:txBody>
      </p:sp>
      <p:sp>
        <p:nvSpPr>
          <p:cNvPr id="9" name="テキスト ボックス 8"/>
          <p:cNvSpPr txBox="1"/>
          <p:nvPr/>
        </p:nvSpPr>
        <p:spPr>
          <a:xfrm>
            <a:off x="5185063" y="6550225"/>
            <a:ext cx="3958937" cy="307777"/>
          </a:xfrm>
          <a:prstGeom prst="rect">
            <a:avLst/>
          </a:prstGeom>
          <a:solidFill>
            <a:schemeClr val="bg1"/>
          </a:solidFill>
        </p:spPr>
        <p:txBody>
          <a:bodyPr wrap="square" rtlCol="0">
            <a:spAutoFit/>
          </a:bodyPr>
          <a:lstStyle/>
          <a:p>
            <a:r>
              <a:rPr kumimoji="1" lang="ja-JP" altLang="en-US" sz="1400" dirty="0" smtClean="0"/>
              <a:t>厚生労働省　医療計画制度について　資料より</a:t>
            </a:r>
            <a:endParaRPr kumimoji="1" lang="ja-JP" altLang="en-US" sz="1400" dirty="0"/>
          </a:p>
        </p:txBody>
      </p:sp>
    </p:spTree>
    <p:extLst>
      <p:ext uri="{BB962C8B-B14F-4D97-AF65-F5344CB8AC3E}">
        <p14:creationId xmlns:p14="http://schemas.microsoft.com/office/powerpoint/2010/main" val="270261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60941" y="5805264"/>
            <a:ext cx="8975560" cy="864096"/>
          </a:xfrm>
          <a:prstGeom prst="roundRect">
            <a:avLst>
              <a:gd name="adj" fmla="val 909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7" name="角丸四角形 16"/>
          <p:cNvSpPr/>
          <p:nvPr/>
        </p:nvSpPr>
        <p:spPr>
          <a:xfrm>
            <a:off x="60051" y="2060848"/>
            <a:ext cx="8975560" cy="1944216"/>
          </a:xfrm>
          <a:prstGeom prst="roundRect">
            <a:avLst>
              <a:gd name="adj" fmla="val 4524"/>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8" name="角丸四角形 17"/>
          <p:cNvSpPr/>
          <p:nvPr/>
        </p:nvSpPr>
        <p:spPr>
          <a:xfrm>
            <a:off x="60051" y="908720"/>
            <a:ext cx="8975560" cy="864096"/>
          </a:xfrm>
          <a:prstGeom prst="roundRect">
            <a:avLst>
              <a:gd name="adj" fmla="val 909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9" name="サブタイトル 2"/>
          <p:cNvSpPr txBox="1">
            <a:spLocks/>
          </p:cNvSpPr>
          <p:nvPr/>
        </p:nvSpPr>
        <p:spPr>
          <a:xfrm>
            <a:off x="60052" y="908720"/>
            <a:ext cx="8976447" cy="864096"/>
          </a:xfrm>
          <a:prstGeom prst="rect">
            <a:avLst/>
          </a:prstGeom>
          <a:ln w="12700">
            <a:noFill/>
          </a:ln>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fontAlgn="base">
              <a:spcAft>
                <a:spcPct val="0"/>
              </a:spcAft>
            </a:pPr>
            <a:endParaRPr lang="en-US" altLang="ja-JP" sz="1200" b="1" dirty="0" smtClean="0">
              <a:solidFill>
                <a:prstClr val="black"/>
              </a:solidFill>
            </a:endParaRPr>
          </a:p>
          <a:p>
            <a:pPr algn="l" fontAlgn="base">
              <a:spcAft>
                <a:spcPct val="0"/>
              </a:spcAft>
            </a:pPr>
            <a:r>
              <a:rPr lang="ja-JP" altLang="en-US" sz="1200" b="1" dirty="0" smtClean="0">
                <a:solidFill>
                  <a:prstClr val="black"/>
                </a:solidFill>
              </a:rPr>
              <a:t>（主な取組）</a:t>
            </a:r>
            <a:endParaRPr lang="en-US" altLang="ja-JP" sz="1200" b="1" dirty="0" smtClean="0">
              <a:solidFill>
                <a:prstClr val="black"/>
              </a:solidFill>
            </a:endParaRPr>
          </a:p>
          <a:p>
            <a:pPr algn="l" fontAlgn="base">
              <a:spcAft>
                <a:spcPct val="0"/>
              </a:spcAft>
            </a:pPr>
            <a:r>
              <a:rPr lang="ja-JP" altLang="en-US" sz="1200" dirty="0" smtClean="0">
                <a:solidFill>
                  <a:prstClr val="black"/>
                </a:solidFill>
              </a:rPr>
              <a:t>・地域の重症心身障害児者の実状やニーズ、</a:t>
            </a:r>
            <a:r>
              <a:rPr lang="ja-JP" altLang="en-US" sz="1200" b="1" u="sng" dirty="0" smtClean="0">
                <a:solidFill>
                  <a:prstClr val="black"/>
                </a:solidFill>
              </a:rPr>
              <a:t>利用できる地域資源（生活介護事業所や診療所、訪問看護ステーション、</a:t>
            </a:r>
            <a:r>
              <a:rPr lang="en-US" altLang="ja-JP" sz="1200" b="1" u="sng" dirty="0" smtClean="0">
                <a:solidFill>
                  <a:prstClr val="black"/>
                </a:solidFill>
              </a:rPr>
              <a:t>GH</a:t>
            </a:r>
            <a:r>
              <a:rPr lang="ja-JP" altLang="en-US" sz="1200" b="1" u="sng" dirty="0" smtClean="0">
                <a:solidFill>
                  <a:prstClr val="black"/>
                </a:solidFill>
              </a:rPr>
              <a:t>等）を把握</a:t>
            </a:r>
            <a:r>
              <a:rPr lang="ja-JP" altLang="en-US" sz="1200" b="1" u="sng" dirty="0">
                <a:solidFill>
                  <a:prstClr val="black"/>
                </a:solidFill>
              </a:rPr>
              <a:t>（</a:t>
            </a:r>
            <a:r>
              <a:rPr lang="ja-JP" altLang="en-US" sz="1200" b="1" u="sng" dirty="0" smtClean="0">
                <a:solidFill>
                  <a:prstClr val="black"/>
                </a:solidFill>
              </a:rPr>
              <a:t>資源マップの作成等）</a:t>
            </a:r>
            <a:endParaRPr lang="en-US" altLang="ja-JP" sz="1200" b="1" u="sng" dirty="0" smtClean="0">
              <a:solidFill>
                <a:prstClr val="black"/>
              </a:solidFill>
            </a:endParaRPr>
          </a:p>
        </p:txBody>
      </p:sp>
      <p:sp>
        <p:nvSpPr>
          <p:cNvPr id="20" name="サブタイトル 2"/>
          <p:cNvSpPr txBox="1">
            <a:spLocks/>
          </p:cNvSpPr>
          <p:nvPr/>
        </p:nvSpPr>
        <p:spPr>
          <a:xfrm>
            <a:off x="60051" y="2060848"/>
            <a:ext cx="8975560" cy="1944216"/>
          </a:xfrm>
          <a:prstGeom prst="rect">
            <a:avLst/>
          </a:prstGeom>
          <a:ln w="12700">
            <a:no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fontAlgn="base">
              <a:spcAft>
                <a:spcPct val="0"/>
              </a:spcAft>
            </a:pPr>
            <a:endParaRPr lang="en-US" altLang="ja-JP" sz="1200" b="1" u="sng" dirty="0">
              <a:solidFill>
                <a:prstClr val="black"/>
              </a:solidFill>
            </a:endParaRPr>
          </a:p>
          <a:p>
            <a:pPr algn="l" fontAlgn="base">
              <a:spcAft>
                <a:spcPct val="0"/>
              </a:spcAft>
            </a:pPr>
            <a:r>
              <a:rPr lang="ja-JP" altLang="en-US" sz="1200" b="1" dirty="0" smtClean="0">
                <a:solidFill>
                  <a:prstClr val="black"/>
                </a:solidFill>
              </a:rPr>
              <a:t>（主な取組）</a:t>
            </a:r>
            <a:endParaRPr lang="en-US" altLang="ja-JP" sz="1200" b="1" dirty="0" smtClean="0">
              <a:solidFill>
                <a:prstClr val="black"/>
              </a:solidFill>
            </a:endParaRPr>
          </a:p>
          <a:p>
            <a:pPr algn="l" fontAlgn="base">
              <a:spcAft>
                <a:spcPct val="0"/>
              </a:spcAft>
            </a:pPr>
            <a:r>
              <a:rPr lang="ja-JP" altLang="en-US" sz="1200" dirty="0" smtClean="0">
                <a:solidFill>
                  <a:prstClr val="black"/>
                </a:solidFill>
              </a:rPr>
              <a:t>・福祉、医療、保健、教育、行政等の関係機関等により構成される</a:t>
            </a:r>
            <a:r>
              <a:rPr lang="ja-JP" altLang="en-US" sz="1200" b="1" u="sng" dirty="0" smtClean="0">
                <a:solidFill>
                  <a:prstClr val="black"/>
                </a:solidFill>
              </a:rPr>
              <a:t>協議の場を設置</a:t>
            </a:r>
            <a:endParaRPr lang="en-US" altLang="ja-JP" sz="1200" dirty="0" smtClean="0">
              <a:solidFill>
                <a:prstClr val="black"/>
              </a:solidFill>
            </a:endParaRPr>
          </a:p>
          <a:p>
            <a:pPr algn="l" fontAlgn="base">
              <a:spcAft>
                <a:spcPct val="0"/>
              </a:spcAft>
            </a:pPr>
            <a:r>
              <a:rPr lang="ja-JP" altLang="en-US" sz="1200" dirty="0">
                <a:solidFill>
                  <a:prstClr val="black"/>
                </a:solidFill>
              </a:rPr>
              <a:t>→</a:t>
            </a:r>
            <a:r>
              <a:rPr lang="ja-JP" altLang="en-US" sz="1200" dirty="0" smtClean="0">
                <a:solidFill>
                  <a:prstClr val="black"/>
                </a:solidFill>
              </a:rPr>
              <a:t>実情把握や課題の共有、地域資源の評価、必要な支援体制の構築・運営・評価等を実施（（自立支援）協議会等の活用による多様な形態）</a:t>
            </a:r>
            <a:endParaRPr lang="en-US" altLang="ja-JP" sz="1200" dirty="0" smtClean="0">
              <a:solidFill>
                <a:prstClr val="black"/>
              </a:solidFill>
            </a:endParaRPr>
          </a:p>
          <a:p>
            <a:pPr algn="l" fontAlgn="base">
              <a:spcAft>
                <a:spcPct val="0"/>
              </a:spcAft>
            </a:pPr>
            <a:r>
              <a:rPr lang="ja-JP" altLang="en-US" sz="1200" dirty="0" smtClean="0">
                <a:solidFill>
                  <a:prstClr val="black"/>
                </a:solidFill>
              </a:rPr>
              <a:t>・</a:t>
            </a:r>
            <a:r>
              <a:rPr lang="ja-JP" altLang="en-US" sz="1200" b="1" u="sng" dirty="0" smtClean="0">
                <a:solidFill>
                  <a:prstClr val="black"/>
                </a:solidFill>
              </a:rPr>
              <a:t>相談支援専門員等の地域の中核となる者をコーディネーターとして配置</a:t>
            </a:r>
            <a:endParaRPr lang="en-US" altLang="ja-JP" sz="1200" b="1" u="sng" dirty="0" smtClean="0">
              <a:solidFill>
                <a:prstClr val="black"/>
              </a:solidFill>
            </a:endParaRPr>
          </a:p>
          <a:p>
            <a:pPr algn="l" fontAlgn="base">
              <a:spcAft>
                <a:spcPct val="0"/>
              </a:spcAft>
            </a:pPr>
            <a:r>
              <a:rPr lang="ja-JP" altLang="en-US" sz="1200" dirty="0" smtClean="0">
                <a:solidFill>
                  <a:prstClr val="black"/>
                </a:solidFill>
              </a:rPr>
              <a:t>→福祉と医療等の関係機関が連携したチームによる支援体制を構築</a:t>
            </a:r>
            <a:endParaRPr lang="en-US" altLang="ja-JP" sz="1200" dirty="0" smtClean="0">
              <a:solidFill>
                <a:prstClr val="black"/>
              </a:solidFill>
            </a:endParaRPr>
          </a:p>
          <a:p>
            <a:pPr algn="l" fontAlgn="base">
              <a:spcAft>
                <a:spcPct val="0"/>
              </a:spcAft>
            </a:pPr>
            <a:r>
              <a:rPr lang="ja-JP" altLang="en-US" sz="1200" dirty="0" smtClean="0">
                <a:solidFill>
                  <a:prstClr val="black"/>
                </a:solidFill>
              </a:rPr>
              <a:t>・重症心身障害児者の状況や課題、支援内容等を</a:t>
            </a:r>
            <a:r>
              <a:rPr lang="ja-JP" altLang="en-US" sz="1200" b="1" u="sng" dirty="0" smtClean="0">
                <a:solidFill>
                  <a:prstClr val="black"/>
                </a:solidFill>
              </a:rPr>
              <a:t>関係機関で共有するためのツール（「サポートブック」等）を開発</a:t>
            </a:r>
            <a:endParaRPr lang="en-US" altLang="ja-JP" sz="1200" b="1" u="sng" dirty="0" smtClean="0">
              <a:solidFill>
                <a:prstClr val="black"/>
              </a:solidFill>
            </a:endParaRPr>
          </a:p>
          <a:p>
            <a:pPr algn="l" fontAlgn="base">
              <a:spcAft>
                <a:spcPct val="0"/>
              </a:spcAft>
            </a:pPr>
            <a:r>
              <a:rPr lang="ja-JP" altLang="en-US" sz="1200" dirty="0" smtClean="0">
                <a:solidFill>
                  <a:prstClr val="black"/>
                </a:solidFill>
              </a:rPr>
              <a:t>・地域の</a:t>
            </a:r>
            <a:r>
              <a:rPr lang="ja-JP" altLang="en-US" sz="1200" b="1" u="sng" dirty="0" smtClean="0">
                <a:solidFill>
                  <a:prstClr val="black"/>
                </a:solidFill>
              </a:rPr>
              <a:t>相談支援事業所の後方支援</a:t>
            </a:r>
            <a:r>
              <a:rPr lang="ja-JP" altLang="en-US" sz="1200" dirty="0">
                <a:solidFill>
                  <a:prstClr val="black"/>
                </a:solidFill>
              </a:rPr>
              <a:t>として</a:t>
            </a:r>
            <a:r>
              <a:rPr lang="ja-JP" altLang="en-US" sz="1200" dirty="0" smtClean="0">
                <a:solidFill>
                  <a:prstClr val="black"/>
                </a:solidFill>
              </a:rPr>
              <a:t>セミナーの開催等を実施</a:t>
            </a:r>
            <a:endParaRPr lang="en-US" altLang="ja-JP" sz="1200" dirty="0" smtClean="0">
              <a:solidFill>
                <a:prstClr val="black"/>
              </a:solidFill>
            </a:endParaRPr>
          </a:p>
          <a:p>
            <a:pPr algn="l" fontAlgn="base">
              <a:spcAft>
                <a:spcPct val="0"/>
              </a:spcAft>
            </a:pPr>
            <a:r>
              <a:rPr lang="ja-JP" altLang="en-US" sz="1200" dirty="0" smtClean="0">
                <a:solidFill>
                  <a:prstClr val="black"/>
                </a:solidFill>
              </a:rPr>
              <a:t>・</a:t>
            </a:r>
            <a:r>
              <a:rPr lang="en-US" altLang="ja-JP" sz="1200" dirty="0" smtClean="0">
                <a:solidFill>
                  <a:prstClr val="black"/>
                </a:solidFill>
              </a:rPr>
              <a:t>NICU</a:t>
            </a:r>
            <a:r>
              <a:rPr lang="ja-JP" altLang="en-US" sz="1200" dirty="0" smtClean="0">
                <a:solidFill>
                  <a:prstClr val="black"/>
                </a:solidFill>
              </a:rPr>
              <a:t>等の病院からの退院支援や</a:t>
            </a:r>
            <a:r>
              <a:rPr lang="ja-JP" altLang="en-US" sz="1200" b="1" u="sng" dirty="0" smtClean="0">
                <a:solidFill>
                  <a:prstClr val="black"/>
                </a:solidFill>
              </a:rPr>
              <a:t>「移行支援パス」の作成等</a:t>
            </a:r>
            <a:r>
              <a:rPr lang="ja-JP" altLang="en-US" sz="1200" dirty="0" smtClean="0">
                <a:solidFill>
                  <a:prstClr val="black"/>
                </a:solidFill>
              </a:rPr>
              <a:t>を実施</a:t>
            </a:r>
            <a:endParaRPr lang="en-US" altLang="ja-JP" sz="1200" dirty="0">
              <a:solidFill>
                <a:prstClr val="black"/>
              </a:solidFill>
            </a:endParaRPr>
          </a:p>
        </p:txBody>
      </p:sp>
      <p:sp>
        <p:nvSpPr>
          <p:cNvPr id="21" name="サブタイトル 2"/>
          <p:cNvSpPr txBox="1">
            <a:spLocks/>
          </p:cNvSpPr>
          <p:nvPr/>
        </p:nvSpPr>
        <p:spPr>
          <a:xfrm>
            <a:off x="60053" y="5805264"/>
            <a:ext cx="8976448" cy="864096"/>
          </a:xfrm>
          <a:prstGeom prst="rect">
            <a:avLst/>
          </a:prstGeom>
          <a:ln w="12700">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fontAlgn="base">
              <a:spcAft>
                <a:spcPct val="0"/>
              </a:spcAft>
            </a:pPr>
            <a:endParaRPr lang="en-US" altLang="ja-JP" sz="1200" b="1" u="sng" dirty="0" smtClean="0">
              <a:solidFill>
                <a:prstClr val="black"/>
              </a:solidFill>
            </a:endParaRPr>
          </a:p>
          <a:p>
            <a:pPr algn="l" fontAlgn="base">
              <a:spcAft>
                <a:spcPct val="0"/>
              </a:spcAft>
            </a:pPr>
            <a:r>
              <a:rPr lang="ja-JP" altLang="en-US" sz="1200" b="1" dirty="0" smtClean="0">
                <a:solidFill>
                  <a:prstClr val="black"/>
                </a:solidFill>
              </a:rPr>
              <a:t>（主な取組）</a:t>
            </a:r>
            <a:endParaRPr lang="en-US" altLang="ja-JP" sz="1200" b="1" dirty="0" smtClean="0">
              <a:solidFill>
                <a:prstClr val="black"/>
              </a:solidFill>
            </a:endParaRPr>
          </a:p>
          <a:p>
            <a:pPr algn="l" fontAlgn="base">
              <a:spcAft>
                <a:spcPct val="0"/>
              </a:spcAft>
            </a:pPr>
            <a:r>
              <a:rPr lang="ja-JP" altLang="en-US" sz="1200" dirty="0" smtClean="0">
                <a:solidFill>
                  <a:prstClr val="black"/>
                </a:solidFill>
              </a:rPr>
              <a:t>・</a:t>
            </a:r>
            <a:r>
              <a:rPr lang="ja-JP" altLang="en-US" sz="1200" b="1" u="sng" dirty="0" smtClean="0">
                <a:solidFill>
                  <a:prstClr val="black"/>
                </a:solidFill>
              </a:rPr>
              <a:t>保護者の学びの場や交流会、家族のエンパワメントを視野に入れた講演会・イベント、きょうだいキャンプ</a:t>
            </a:r>
            <a:r>
              <a:rPr lang="ja-JP" altLang="en-US" sz="1200" dirty="0" smtClean="0">
                <a:solidFill>
                  <a:prstClr val="black"/>
                </a:solidFill>
              </a:rPr>
              <a:t>等の実施</a:t>
            </a:r>
            <a:endParaRPr lang="en-US" altLang="ja-JP" sz="1200" dirty="0" smtClean="0">
              <a:solidFill>
                <a:prstClr val="black"/>
              </a:solidFill>
            </a:endParaRPr>
          </a:p>
        </p:txBody>
      </p:sp>
      <p:sp>
        <p:nvSpPr>
          <p:cNvPr id="23" name="角丸四角形 22"/>
          <p:cNvSpPr/>
          <p:nvPr/>
        </p:nvSpPr>
        <p:spPr>
          <a:xfrm>
            <a:off x="60051" y="4293096"/>
            <a:ext cx="8975560" cy="1296144"/>
          </a:xfrm>
          <a:prstGeom prst="roundRect">
            <a:avLst>
              <a:gd name="adj" fmla="val 909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5" name="サブタイトル 2"/>
          <p:cNvSpPr txBox="1">
            <a:spLocks/>
          </p:cNvSpPr>
          <p:nvPr/>
        </p:nvSpPr>
        <p:spPr>
          <a:xfrm>
            <a:off x="60052" y="4293096"/>
            <a:ext cx="8976449" cy="1296144"/>
          </a:xfrm>
          <a:prstGeom prst="rect">
            <a:avLst/>
          </a:prstGeom>
          <a:ln w="12700">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fontAlgn="base">
              <a:spcAft>
                <a:spcPct val="0"/>
              </a:spcAft>
            </a:pPr>
            <a:endParaRPr lang="en-US" altLang="ja-JP" sz="1200" b="1" u="sng" dirty="0" smtClean="0">
              <a:solidFill>
                <a:prstClr val="black"/>
              </a:solidFill>
            </a:endParaRPr>
          </a:p>
          <a:p>
            <a:pPr algn="l" fontAlgn="base">
              <a:spcAft>
                <a:spcPct val="0"/>
              </a:spcAft>
            </a:pPr>
            <a:r>
              <a:rPr lang="ja-JP" altLang="en-US" sz="1200" b="1" dirty="0" smtClean="0">
                <a:solidFill>
                  <a:prstClr val="black"/>
                </a:solidFill>
              </a:rPr>
              <a:t>（主な取組）</a:t>
            </a:r>
            <a:endParaRPr lang="en-US" altLang="ja-JP" sz="1200" b="1" dirty="0" smtClean="0">
              <a:solidFill>
                <a:prstClr val="black"/>
              </a:solidFill>
            </a:endParaRPr>
          </a:p>
          <a:p>
            <a:pPr algn="l" fontAlgn="base">
              <a:spcAft>
                <a:spcPct val="0"/>
              </a:spcAft>
            </a:pPr>
            <a:r>
              <a:rPr lang="ja-JP" altLang="en-US" sz="1200" dirty="0" smtClean="0">
                <a:solidFill>
                  <a:prstClr val="black"/>
                </a:solidFill>
              </a:rPr>
              <a:t>・</a:t>
            </a:r>
            <a:r>
              <a:rPr lang="ja-JP" altLang="en-US" sz="1200" b="1" u="sng" dirty="0" smtClean="0">
                <a:solidFill>
                  <a:prstClr val="black"/>
                </a:solidFill>
              </a:rPr>
              <a:t>アセスメントシートの開発</a:t>
            </a:r>
            <a:r>
              <a:rPr lang="ja-JP" altLang="en-US" sz="1200" dirty="0" smtClean="0">
                <a:solidFill>
                  <a:prstClr val="black"/>
                </a:solidFill>
              </a:rPr>
              <a:t>や</a:t>
            </a:r>
            <a:r>
              <a:rPr lang="ja-JP" altLang="en-US" sz="1200" b="1" u="sng" dirty="0" smtClean="0">
                <a:solidFill>
                  <a:prstClr val="black"/>
                </a:solidFill>
              </a:rPr>
              <a:t>相談支援専門員研修</a:t>
            </a:r>
            <a:r>
              <a:rPr lang="ja-JP" altLang="en-US" sz="1200" dirty="0" smtClean="0">
                <a:solidFill>
                  <a:prstClr val="black"/>
                </a:solidFill>
              </a:rPr>
              <a:t>の実施等により、重症心身障害児者の障害児支援利用計画の作成を支援</a:t>
            </a:r>
            <a:endParaRPr lang="en-US" altLang="ja-JP" sz="1200" dirty="0" smtClean="0">
              <a:solidFill>
                <a:prstClr val="black"/>
              </a:solidFill>
            </a:endParaRPr>
          </a:p>
          <a:p>
            <a:pPr algn="l" fontAlgn="base">
              <a:spcAft>
                <a:spcPct val="0"/>
              </a:spcAft>
            </a:pPr>
            <a:r>
              <a:rPr lang="ja-JP" altLang="en-US" sz="1200" dirty="0" smtClean="0">
                <a:solidFill>
                  <a:prstClr val="black"/>
                </a:solidFill>
              </a:rPr>
              <a:t>・</a:t>
            </a:r>
            <a:r>
              <a:rPr lang="ja-JP" altLang="en-US" sz="1200" b="1" u="sng" dirty="0" smtClean="0">
                <a:solidFill>
                  <a:prstClr val="black"/>
                </a:solidFill>
              </a:rPr>
              <a:t>他職種間の相互交換の研修</a:t>
            </a:r>
            <a:r>
              <a:rPr lang="ja-JP" altLang="en-US" sz="1200" dirty="0" smtClean="0">
                <a:solidFill>
                  <a:prstClr val="black"/>
                </a:solidFill>
              </a:rPr>
              <a:t>によるノウハウの共有やノウハウをもった施設等による</a:t>
            </a:r>
            <a:r>
              <a:rPr lang="ja-JP" altLang="en-US" sz="1200" b="1" u="sng" dirty="0" smtClean="0">
                <a:solidFill>
                  <a:prstClr val="black"/>
                </a:solidFill>
              </a:rPr>
              <a:t>出前研修</a:t>
            </a:r>
            <a:r>
              <a:rPr lang="ja-JP" altLang="en-US" sz="1200" dirty="0" smtClean="0">
                <a:solidFill>
                  <a:prstClr val="black"/>
                </a:solidFill>
              </a:rPr>
              <a:t>等の実施により、地域資源を開拓</a:t>
            </a:r>
            <a:endParaRPr lang="en-US" altLang="ja-JP" sz="1200" dirty="0" smtClean="0">
              <a:solidFill>
                <a:prstClr val="black"/>
              </a:solidFill>
            </a:endParaRPr>
          </a:p>
          <a:p>
            <a:pPr algn="l" fontAlgn="base">
              <a:spcAft>
                <a:spcPct val="0"/>
              </a:spcAft>
            </a:pPr>
            <a:r>
              <a:rPr lang="ja-JP" altLang="en-US" sz="1200" dirty="0" smtClean="0">
                <a:solidFill>
                  <a:prstClr val="black"/>
                </a:solidFill>
              </a:rPr>
              <a:t>・地域の診療所等に対する働きかけや研修等により</a:t>
            </a:r>
            <a:r>
              <a:rPr lang="ja-JP" altLang="en-US" sz="1200" b="1" u="sng" dirty="0" smtClean="0">
                <a:solidFill>
                  <a:prstClr val="black"/>
                </a:solidFill>
              </a:rPr>
              <a:t>レスパイト施設を充実</a:t>
            </a:r>
            <a:endParaRPr lang="en-US" altLang="ja-JP" sz="1200" b="1" u="sng" dirty="0" smtClean="0">
              <a:solidFill>
                <a:prstClr val="black"/>
              </a:solidFill>
            </a:endParaRPr>
          </a:p>
        </p:txBody>
      </p:sp>
      <p:sp>
        <p:nvSpPr>
          <p:cNvPr id="26" name="横巻き 25"/>
          <p:cNvSpPr/>
          <p:nvPr/>
        </p:nvSpPr>
        <p:spPr>
          <a:xfrm>
            <a:off x="34609" y="320298"/>
            <a:ext cx="9001002" cy="432048"/>
          </a:xfrm>
          <a:prstGeom prst="horizontalScroll">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b="1" dirty="0" smtClean="0">
                <a:solidFill>
                  <a:prstClr val="black"/>
                </a:solidFill>
              </a:rPr>
              <a:t>平成</a:t>
            </a:r>
            <a:r>
              <a:rPr lang="en-US" altLang="ja-JP" sz="1400" b="1" dirty="0" smtClean="0">
                <a:solidFill>
                  <a:prstClr val="black"/>
                </a:solidFill>
              </a:rPr>
              <a:t>24</a:t>
            </a:r>
            <a:r>
              <a:rPr lang="ja-JP" altLang="en-US" sz="1400" b="1" dirty="0" smtClean="0">
                <a:solidFill>
                  <a:prstClr val="black"/>
                </a:solidFill>
              </a:rPr>
              <a:t>～</a:t>
            </a:r>
            <a:r>
              <a:rPr lang="en-US" altLang="ja-JP" sz="1400" b="1" dirty="0" smtClean="0">
                <a:solidFill>
                  <a:prstClr val="black"/>
                </a:solidFill>
              </a:rPr>
              <a:t>26</a:t>
            </a:r>
            <a:r>
              <a:rPr lang="ja-JP" altLang="en-US" sz="1400" b="1" dirty="0" smtClean="0">
                <a:solidFill>
                  <a:prstClr val="black"/>
                </a:solidFill>
              </a:rPr>
              <a:t>年度重症心身障害児者の地域生活モデル事業において認識された課題と主な取組について</a:t>
            </a:r>
            <a:endParaRPr lang="ja-JP" altLang="en-US" sz="1400" b="1" dirty="0">
              <a:solidFill>
                <a:prstClr val="black"/>
              </a:solidFill>
            </a:endParaRPr>
          </a:p>
        </p:txBody>
      </p:sp>
      <p:sp>
        <p:nvSpPr>
          <p:cNvPr id="13" name="横巻き 12"/>
          <p:cNvSpPr/>
          <p:nvPr/>
        </p:nvSpPr>
        <p:spPr>
          <a:xfrm>
            <a:off x="52113" y="692696"/>
            <a:ext cx="9001002" cy="360040"/>
          </a:xfrm>
          <a:prstGeom prst="horizontalScroll">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（課題１）地域における資源や重症心身障害児者のニーズの把握が不十分</a:t>
            </a:r>
            <a:endParaRPr lang="ja-JP" altLang="en-US" sz="1400" b="1" dirty="0">
              <a:solidFill>
                <a:prstClr val="black"/>
              </a:solidFill>
            </a:endParaRPr>
          </a:p>
        </p:txBody>
      </p:sp>
      <p:sp>
        <p:nvSpPr>
          <p:cNvPr id="14" name="横巻き 13"/>
          <p:cNvSpPr/>
          <p:nvPr/>
        </p:nvSpPr>
        <p:spPr>
          <a:xfrm>
            <a:off x="52113" y="1844824"/>
            <a:ext cx="9001002" cy="360040"/>
          </a:xfrm>
          <a:prstGeom prst="horizontalScroll">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smtClean="0">
                <a:solidFill>
                  <a:prstClr val="black"/>
                </a:solidFill>
              </a:rPr>
              <a:t>（課題２）在宅重症心身障害児者を地域で支援するための連携体制や福祉と医療等の関係機関をつなぐコーディネーターが不在</a:t>
            </a:r>
            <a:endParaRPr lang="ja-JP" altLang="en-US" sz="1400" b="1" dirty="0">
              <a:solidFill>
                <a:prstClr val="black"/>
              </a:solidFill>
            </a:endParaRPr>
          </a:p>
        </p:txBody>
      </p:sp>
      <p:sp>
        <p:nvSpPr>
          <p:cNvPr id="15" name="横巻き 14"/>
          <p:cNvSpPr/>
          <p:nvPr/>
        </p:nvSpPr>
        <p:spPr>
          <a:xfrm>
            <a:off x="52113" y="4149080"/>
            <a:ext cx="9001002" cy="360040"/>
          </a:xfrm>
          <a:prstGeom prst="horizontalScroll">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a:solidFill>
                  <a:prstClr val="black"/>
                </a:solidFill>
              </a:rPr>
              <a:t>（課題３）重症心身障害児者の受入経験がない等により地域資源の活用が不十分</a:t>
            </a:r>
          </a:p>
        </p:txBody>
      </p:sp>
      <p:sp>
        <p:nvSpPr>
          <p:cNvPr id="22" name="横巻き 21"/>
          <p:cNvSpPr/>
          <p:nvPr/>
        </p:nvSpPr>
        <p:spPr>
          <a:xfrm>
            <a:off x="52113" y="5661248"/>
            <a:ext cx="9001002" cy="360040"/>
          </a:xfrm>
          <a:prstGeom prst="horizontalScroll">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200" b="1" dirty="0">
                <a:solidFill>
                  <a:prstClr val="black"/>
                </a:solidFill>
              </a:rPr>
              <a:t>（課題４）在宅重症心身障害児者の家族の負担が大きく、また、家族が地域で孤立しやすい</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923" y="6655761"/>
            <a:ext cx="3083171" cy="2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0942" y="-11723"/>
            <a:ext cx="2389182"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black"/>
                </a:solidFill>
                <a:effectLst/>
                <a:uLnTx/>
                <a:uFillTx/>
                <a:latin typeface="Calibri Light" panose="020F0302020204030204"/>
                <a:cs typeface="+mj-cs"/>
              </a:rPr>
              <a:t>地域資源の現状</a:t>
            </a:r>
            <a:endParaRPr kumimoji="0" lang="ja-JP" altLang="en-US" sz="20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81450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1"/>
            <a:ext cx="9144000" cy="1475509"/>
          </a:xfrm>
        </p:spPr>
        <p:txBody>
          <a:bodyPr>
            <a:normAutofit/>
          </a:bodyPr>
          <a:lstStyle/>
          <a:p>
            <a:pPr algn="ctr"/>
            <a:r>
              <a:rPr lang="ja-JP" altLang="en-US" sz="3200" dirty="0" smtClean="0">
                <a:solidFill>
                  <a:srgbClr val="0070C0"/>
                </a:solidFill>
              </a:rPr>
              <a:t>重症心身障害児者等の地域生活を支える為に</a:t>
            </a:r>
            <a:endParaRPr kumimoji="1" lang="ja-JP" altLang="en-US" sz="3200" dirty="0">
              <a:solidFill>
                <a:srgbClr val="0070C0"/>
              </a:solidFill>
            </a:endParaRPr>
          </a:p>
        </p:txBody>
      </p:sp>
      <p:sp>
        <p:nvSpPr>
          <p:cNvPr id="2" name="コンテンツ プレースホルダー 1"/>
          <p:cNvSpPr>
            <a:spLocks noGrp="1"/>
          </p:cNvSpPr>
          <p:nvPr>
            <p:ph idx="1"/>
          </p:nvPr>
        </p:nvSpPr>
        <p:spPr/>
        <p:txBody>
          <a:bodyPr>
            <a:normAutofit fontScale="92500" lnSpcReduction="10000"/>
          </a:bodyPr>
          <a:lstStyle/>
          <a:p>
            <a:pPr marL="0" indent="0">
              <a:buNone/>
            </a:pPr>
            <a:r>
              <a:rPr lang="ja-JP" altLang="en-US" dirty="0" smtClean="0"/>
              <a:t>①命を守るために必要な</a:t>
            </a:r>
            <a:r>
              <a:rPr kumimoji="1" lang="ja-JP" altLang="en-US" dirty="0" smtClean="0"/>
              <a:t>ケアのエッセンスを知る</a:t>
            </a:r>
            <a:endParaRPr kumimoji="1" lang="en-US" altLang="ja-JP" dirty="0" smtClean="0"/>
          </a:p>
          <a:p>
            <a:pPr marL="0" indent="0">
              <a:buNone/>
            </a:pPr>
            <a:r>
              <a:rPr lang="ja-JP" altLang="en-US" dirty="0" smtClean="0"/>
              <a:t>②命の守りを固めるために地域生活の軸となる医療的サービスに働きかける</a:t>
            </a:r>
            <a:endParaRPr lang="en-US" altLang="ja-JP" dirty="0" smtClean="0"/>
          </a:p>
          <a:p>
            <a:pPr marL="0" indent="0">
              <a:buNone/>
            </a:pPr>
            <a:r>
              <a:rPr kumimoji="1" lang="ja-JP" altLang="en-US" dirty="0" smtClean="0"/>
              <a:t>③介護保険の事業者について知る</a:t>
            </a:r>
            <a:endParaRPr kumimoji="1" lang="en-US" altLang="ja-JP" dirty="0" smtClean="0"/>
          </a:p>
          <a:p>
            <a:pPr marL="0" indent="0">
              <a:buNone/>
            </a:pPr>
            <a:r>
              <a:rPr lang="ja-JP" altLang="en-US" dirty="0" smtClean="0"/>
              <a:t>④障害福祉サービスを調整する</a:t>
            </a:r>
            <a:endParaRPr lang="en-US" altLang="ja-JP" dirty="0" smtClean="0"/>
          </a:p>
          <a:p>
            <a:pPr marL="0" indent="0">
              <a:buNone/>
            </a:pPr>
            <a:r>
              <a:rPr kumimoji="1" lang="ja-JP" altLang="en-US" dirty="0" smtClean="0"/>
              <a:t>⑤多職種連携のためスタッフ間の意識を調整する</a:t>
            </a:r>
            <a:endParaRPr kumimoji="1" lang="en-US" altLang="ja-JP" dirty="0" smtClean="0"/>
          </a:p>
          <a:p>
            <a:pPr marL="0" indent="0">
              <a:buNone/>
            </a:pPr>
            <a:r>
              <a:rPr lang="ja-JP" altLang="en-US" dirty="0" smtClean="0"/>
              <a:t>⑥事例の個別性と普遍性を深める</a:t>
            </a:r>
            <a:endParaRPr lang="en-US" altLang="ja-JP" dirty="0" smtClean="0"/>
          </a:p>
          <a:p>
            <a:pPr marL="0" indent="0">
              <a:buNone/>
            </a:pPr>
            <a:r>
              <a:rPr kumimoji="1" lang="ja-JP" altLang="en-US" dirty="0" smtClean="0"/>
              <a:t>⑦自立支援協議会の仕組みを活用する</a:t>
            </a:r>
            <a:endParaRPr kumimoji="1" lang="en-US" altLang="ja-JP" dirty="0" smtClean="0"/>
          </a:p>
          <a:p>
            <a:pPr marL="0" indent="0">
              <a:buNone/>
            </a:pPr>
            <a:r>
              <a:rPr lang="ja-JP" altLang="en-US" dirty="0" smtClean="0"/>
              <a:t>⑧都道府県が策定する医療計画への働きかけ</a:t>
            </a:r>
            <a:endParaRPr lang="en-US" altLang="ja-JP" dirty="0" smtClean="0"/>
          </a:p>
          <a:p>
            <a:pPr marL="0" indent="0">
              <a:buNone/>
            </a:pPr>
            <a:r>
              <a:rPr lang="ja-JP" altLang="en-US" dirty="0" smtClean="0"/>
              <a:t>⑨当事者や当事者団体と手をつなぐ</a:t>
            </a:r>
            <a:endParaRPr kumimoji="1" lang="ja-JP" altLang="en-US" dirty="0"/>
          </a:p>
        </p:txBody>
      </p:sp>
    </p:spTree>
    <p:extLst>
      <p:ext uri="{BB962C8B-B14F-4D97-AF65-F5344CB8AC3E}">
        <p14:creationId xmlns:p14="http://schemas.microsoft.com/office/powerpoint/2010/main" val="128806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038894076"/>
              </p:ext>
            </p:extLst>
          </p:nvPr>
        </p:nvGraphicFramePr>
        <p:xfrm>
          <a:off x="94850" y="945299"/>
          <a:ext cx="8933518" cy="5744408"/>
        </p:xfrm>
        <a:graphic>
          <a:graphicData uri="http://schemas.openxmlformats.org/presentationml/2006/ole">
            <mc:AlternateContent xmlns:mc="http://schemas.openxmlformats.org/markup-compatibility/2006">
              <mc:Choice xmlns:v="urn:schemas-microsoft-com:vml" Requires="v">
                <p:oleObj spid="_x0000_s9227"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94850" y="945299"/>
                        <a:ext cx="8933518" cy="5744408"/>
                      </a:xfrm>
                      <a:prstGeom prst="rect">
                        <a:avLst/>
                      </a:prstGeom>
                    </p:spPr>
                  </p:pic>
                </p:oleObj>
              </mc:Fallback>
            </mc:AlternateContent>
          </a:graphicData>
        </a:graphic>
      </p:graphicFrame>
      <p:sp>
        <p:nvSpPr>
          <p:cNvPr id="4" name="円/楕円 3"/>
          <p:cNvSpPr/>
          <p:nvPr/>
        </p:nvSpPr>
        <p:spPr>
          <a:xfrm>
            <a:off x="8603674" y="5746175"/>
            <a:ext cx="197427" cy="353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675910" y="6307898"/>
            <a:ext cx="4627579" cy="307777"/>
          </a:xfrm>
          <a:prstGeom prst="rect">
            <a:avLst/>
          </a:prstGeom>
          <a:noFill/>
        </p:spPr>
        <p:txBody>
          <a:bodyPr wrap="square" rtlCol="0">
            <a:spAutoFit/>
          </a:bodyPr>
          <a:lstStyle/>
          <a:p>
            <a:r>
              <a:rPr kumimoji="1" lang="ja-JP" altLang="en-US" sz="1400" dirty="0" smtClean="0"/>
              <a:t>厚生労働省医療保険　診療報酬制度について　資料より</a:t>
            </a:r>
            <a:endParaRPr kumimoji="1" lang="ja-JP" altLang="en-US" sz="1400" dirty="0"/>
          </a:p>
        </p:txBody>
      </p:sp>
      <p:sp>
        <p:nvSpPr>
          <p:cNvPr id="6" name="テキスト ボックス 5"/>
          <p:cNvSpPr txBox="1"/>
          <p:nvPr/>
        </p:nvSpPr>
        <p:spPr>
          <a:xfrm>
            <a:off x="322118" y="114302"/>
            <a:ext cx="8478982" cy="830997"/>
          </a:xfrm>
          <a:prstGeom prst="rect">
            <a:avLst/>
          </a:prstGeom>
          <a:noFill/>
        </p:spPr>
        <p:txBody>
          <a:bodyPr wrap="square" rtlCol="0">
            <a:spAutoFit/>
          </a:bodyPr>
          <a:lstStyle/>
          <a:p>
            <a:r>
              <a:rPr kumimoji="1" lang="ja-JP" altLang="en-US" sz="2400" dirty="0" smtClean="0"/>
              <a:t>命の守りを固めるために</a:t>
            </a:r>
            <a:endParaRPr kumimoji="1" lang="en-US" altLang="ja-JP" sz="2400" dirty="0" smtClean="0"/>
          </a:p>
          <a:p>
            <a:r>
              <a:rPr kumimoji="1" lang="ja-JP" altLang="en-US" sz="2400" dirty="0" smtClean="0"/>
              <a:t>地域生活の軸となる医療的サービスに働きかける</a:t>
            </a:r>
            <a:endParaRPr kumimoji="1" lang="ja-JP" altLang="en-US" sz="2400" dirty="0"/>
          </a:p>
        </p:txBody>
      </p:sp>
      <p:sp>
        <p:nvSpPr>
          <p:cNvPr id="7" name="円/楕円 6"/>
          <p:cNvSpPr/>
          <p:nvPr/>
        </p:nvSpPr>
        <p:spPr>
          <a:xfrm>
            <a:off x="9382991" y="7003473"/>
            <a:ext cx="301336" cy="322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02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986733325"/>
              </p:ext>
            </p:extLst>
          </p:nvPr>
        </p:nvGraphicFramePr>
        <p:xfrm>
          <a:off x="1" y="2"/>
          <a:ext cx="9309957" cy="6765925"/>
        </p:xfrm>
        <a:graphic>
          <a:graphicData uri="http://schemas.openxmlformats.org/presentationml/2006/ole">
            <mc:AlternateContent xmlns:mc="http://schemas.openxmlformats.org/markup-compatibility/2006">
              <mc:Choice xmlns:v="urn:schemas-microsoft-com:vml" Requires="v">
                <p:oleObj spid="_x0000_s13322"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1" y="2"/>
                        <a:ext cx="9309957" cy="6765925"/>
                      </a:xfrm>
                      <a:prstGeom prst="rect">
                        <a:avLst/>
                      </a:prstGeom>
                    </p:spPr>
                  </p:pic>
                </p:oleObj>
              </mc:Fallback>
            </mc:AlternateContent>
          </a:graphicData>
        </a:graphic>
      </p:graphicFrame>
      <p:sp>
        <p:nvSpPr>
          <p:cNvPr id="3" name="テキスト ボックス 2"/>
          <p:cNvSpPr txBox="1"/>
          <p:nvPr/>
        </p:nvSpPr>
        <p:spPr>
          <a:xfrm>
            <a:off x="4675910" y="6307898"/>
            <a:ext cx="4627579" cy="307777"/>
          </a:xfrm>
          <a:prstGeom prst="rect">
            <a:avLst/>
          </a:prstGeom>
          <a:noFill/>
        </p:spPr>
        <p:txBody>
          <a:bodyPr wrap="square" rtlCol="0">
            <a:spAutoFit/>
          </a:bodyPr>
          <a:lstStyle/>
          <a:p>
            <a:r>
              <a:rPr kumimoji="1" lang="ja-JP" altLang="en-US" sz="1400" dirty="0" smtClean="0"/>
              <a:t>厚生労働省医療保険　診療報酬制度について　資料より</a:t>
            </a:r>
            <a:endParaRPr kumimoji="1" lang="ja-JP" altLang="en-US" sz="1400" dirty="0"/>
          </a:p>
        </p:txBody>
      </p:sp>
    </p:spTree>
    <p:extLst>
      <p:ext uri="{BB962C8B-B14F-4D97-AF65-F5344CB8AC3E}">
        <p14:creationId xmlns:p14="http://schemas.microsoft.com/office/powerpoint/2010/main" val="283660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550374466"/>
              </p:ext>
            </p:extLst>
          </p:nvPr>
        </p:nvGraphicFramePr>
        <p:xfrm>
          <a:off x="0" y="11738"/>
          <a:ext cx="8866188" cy="6636477"/>
        </p:xfrm>
        <a:graphic>
          <a:graphicData uri="http://schemas.openxmlformats.org/presentationml/2006/ole">
            <mc:AlternateContent xmlns:mc="http://schemas.openxmlformats.org/markup-compatibility/2006">
              <mc:Choice xmlns:v="urn:schemas-microsoft-com:vml" Requires="v">
                <p:oleObj spid="_x0000_s10251" name="Acrobat Document" r:id="rId3" imgW="8019551" imgH="5666994" progId="AcroExch.Document.11">
                  <p:embed/>
                </p:oleObj>
              </mc:Choice>
              <mc:Fallback>
                <p:oleObj name="Acrobat Document" r:id="rId3" imgW="8019551" imgH="5666994" progId="AcroExch.Document.11">
                  <p:embed/>
                  <p:pic>
                    <p:nvPicPr>
                      <p:cNvPr id="0" name=""/>
                      <p:cNvPicPr/>
                      <p:nvPr/>
                    </p:nvPicPr>
                    <p:blipFill>
                      <a:blip r:embed="rId4"/>
                      <a:stretch>
                        <a:fillRect/>
                      </a:stretch>
                    </p:blipFill>
                    <p:spPr>
                      <a:xfrm>
                        <a:off x="0" y="11738"/>
                        <a:ext cx="8866188" cy="6636477"/>
                      </a:xfrm>
                      <a:prstGeom prst="rect">
                        <a:avLst/>
                      </a:prstGeom>
                    </p:spPr>
                  </p:pic>
                </p:oleObj>
              </mc:Fallback>
            </mc:AlternateContent>
          </a:graphicData>
        </a:graphic>
      </p:graphicFrame>
      <p:sp>
        <p:nvSpPr>
          <p:cNvPr id="4" name="テキスト ボックス 3"/>
          <p:cNvSpPr txBox="1"/>
          <p:nvPr/>
        </p:nvSpPr>
        <p:spPr>
          <a:xfrm>
            <a:off x="4621066" y="6340438"/>
            <a:ext cx="5029201" cy="307777"/>
          </a:xfrm>
          <a:prstGeom prst="rect">
            <a:avLst/>
          </a:prstGeom>
          <a:noFill/>
        </p:spPr>
        <p:txBody>
          <a:bodyPr wrap="square" rtlCol="0">
            <a:spAutoFit/>
          </a:bodyPr>
          <a:lstStyle/>
          <a:p>
            <a:r>
              <a:rPr kumimoji="1" lang="ja-JP" altLang="en-US" sz="1400" dirty="0" smtClean="0"/>
              <a:t>厚生労働省　医療保険　診療報酬制度について　資料より</a:t>
            </a:r>
            <a:endParaRPr kumimoji="1" lang="ja-JP" altLang="en-US" sz="1400" dirty="0"/>
          </a:p>
        </p:txBody>
      </p:sp>
    </p:spTree>
    <p:extLst>
      <p:ext uri="{BB962C8B-B14F-4D97-AF65-F5344CB8AC3E}">
        <p14:creationId xmlns:p14="http://schemas.microsoft.com/office/powerpoint/2010/main" val="75642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nvGraphicFramePr>
        <p:xfrm>
          <a:off x="-166254" y="92077"/>
          <a:ext cx="9310254" cy="6464589"/>
        </p:xfrm>
        <a:graphic>
          <a:graphicData uri="http://schemas.openxmlformats.org/presentationml/2006/ole">
            <mc:AlternateContent xmlns:mc="http://schemas.openxmlformats.org/markup-compatibility/2006">
              <mc:Choice xmlns:v="urn:schemas-microsoft-com:vml" Requires="v">
                <p:oleObj spid="_x0000_s11275"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166254" y="92077"/>
                        <a:ext cx="9310254" cy="6464589"/>
                      </a:xfrm>
                      <a:prstGeom prst="rect">
                        <a:avLst/>
                      </a:prstGeom>
                    </p:spPr>
                  </p:pic>
                </p:oleObj>
              </mc:Fallback>
            </mc:AlternateContent>
          </a:graphicData>
        </a:graphic>
      </p:graphicFrame>
      <p:sp>
        <p:nvSpPr>
          <p:cNvPr id="5" name="テキスト ボックス 4"/>
          <p:cNvSpPr txBox="1"/>
          <p:nvPr/>
        </p:nvSpPr>
        <p:spPr>
          <a:xfrm>
            <a:off x="4488873" y="6248889"/>
            <a:ext cx="4862946" cy="307777"/>
          </a:xfrm>
          <a:prstGeom prst="rect">
            <a:avLst/>
          </a:prstGeom>
          <a:noFill/>
        </p:spPr>
        <p:txBody>
          <a:bodyPr wrap="square" rtlCol="0">
            <a:spAutoFit/>
          </a:bodyPr>
          <a:lstStyle/>
          <a:p>
            <a:r>
              <a:rPr kumimoji="1" lang="ja-JP" altLang="en-US" sz="1400" dirty="0" smtClean="0"/>
              <a:t>厚生労働省　医療保険　診療報酬制度について　資料より</a:t>
            </a:r>
            <a:endParaRPr kumimoji="1" lang="ja-JP" altLang="en-US" sz="1400" dirty="0"/>
          </a:p>
        </p:txBody>
      </p:sp>
    </p:spTree>
    <p:extLst>
      <p:ext uri="{BB962C8B-B14F-4D97-AF65-F5344CB8AC3E}">
        <p14:creationId xmlns:p14="http://schemas.microsoft.com/office/powerpoint/2010/main" val="373254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nvGraphicFramePr>
        <p:xfrm>
          <a:off x="-613063" y="-228599"/>
          <a:ext cx="10253761" cy="6770546"/>
        </p:xfrm>
        <a:graphic>
          <a:graphicData uri="http://schemas.openxmlformats.org/presentationml/2006/ole">
            <mc:AlternateContent xmlns:mc="http://schemas.openxmlformats.org/markup-compatibility/2006">
              <mc:Choice xmlns:v="urn:schemas-microsoft-com:vml" Requires="v">
                <p:oleObj spid="_x0000_s12300" name="Acrobat Document" r:id="rId3" imgW="8019551" imgH="5666994" progId="AcroExch.Document.DC">
                  <p:embed/>
                </p:oleObj>
              </mc:Choice>
              <mc:Fallback>
                <p:oleObj name="Acrobat Document" r:id="rId3" imgW="8019551" imgH="5666994" progId="AcroExch.Document.DC">
                  <p:embed/>
                  <p:pic>
                    <p:nvPicPr>
                      <p:cNvPr id="0" name=""/>
                      <p:cNvPicPr/>
                      <p:nvPr/>
                    </p:nvPicPr>
                    <p:blipFill>
                      <a:blip r:embed="rId4"/>
                      <a:stretch>
                        <a:fillRect/>
                      </a:stretch>
                    </p:blipFill>
                    <p:spPr>
                      <a:xfrm>
                        <a:off x="-613063" y="-228599"/>
                        <a:ext cx="10253761" cy="6770546"/>
                      </a:xfrm>
                      <a:prstGeom prst="rect">
                        <a:avLst/>
                      </a:prstGeom>
                    </p:spPr>
                  </p:pic>
                </p:oleObj>
              </mc:Fallback>
            </mc:AlternateContent>
          </a:graphicData>
        </a:graphic>
      </p:graphicFrame>
      <p:sp>
        <p:nvSpPr>
          <p:cNvPr id="5" name="テキスト ボックス 4"/>
          <p:cNvSpPr txBox="1"/>
          <p:nvPr/>
        </p:nvSpPr>
        <p:spPr>
          <a:xfrm>
            <a:off x="4513817" y="6147216"/>
            <a:ext cx="5126881" cy="307777"/>
          </a:xfrm>
          <a:prstGeom prst="rect">
            <a:avLst/>
          </a:prstGeom>
          <a:noFill/>
        </p:spPr>
        <p:txBody>
          <a:bodyPr wrap="square" rtlCol="0">
            <a:spAutoFit/>
          </a:bodyPr>
          <a:lstStyle/>
          <a:p>
            <a:r>
              <a:rPr kumimoji="1" lang="ja-JP" altLang="en-US" sz="1400" dirty="0" smtClean="0"/>
              <a:t>厚生労働省　医療保険　診療報酬制度について　資料より</a:t>
            </a:r>
            <a:endParaRPr kumimoji="1" lang="ja-JP" altLang="en-US" sz="1400" dirty="0"/>
          </a:p>
        </p:txBody>
      </p:sp>
    </p:spTree>
    <p:extLst>
      <p:ext uri="{BB962C8B-B14F-4D97-AF65-F5344CB8AC3E}">
        <p14:creationId xmlns:p14="http://schemas.microsoft.com/office/powerpoint/2010/main" val="404032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2592883106"/>
              </p:ext>
            </p:extLst>
          </p:nvPr>
        </p:nvGraphicFramePr>
        <p:xfrm>
          <a:off x="0" y="646331"/>
          <a:ext cx="9144000" cy="5951896"/>
        </p:xfrm>
        <a:graphic>
          <a:graphicData uri="http://schemas.openxmlformats.org/presentationml/2006/ole">
            <mc:AlternateContent xmlns:mc="http://schemas.openxmlformats.org/markup-compatibility/2006">
              <mc:Choice xmlns:v="urn:schemas-microsoft-com:vml" Requires="v">
                <p:oleObj spid="_x0000_s8205" name="Acrobat Document" r:id="rId3" imgW="10934557" imgH="6886575" progId="AcroExch.Document.DC">
                  <p:embed/>
                </p:oleObj>
              </mc:Choice>
              <mc:Fallback>
                <p:oleObj name="Acrobat Document" r:id="rId3" imgW="10934557" imgH="6886575" progId="AcroExch.Document.DC">
                  <p:embed/>
                  <p:pic>
                    <p:nvPicPr>
                      <p:cNvPr id="0" name=""/>
                      <p:cNvPicPr/>
                      <p:nvPr/>
                    </p:nvPicPr>
                    <p:blipFill>
                      <a:blip r:embed="rId4"/>
                      <a:stretch>
                        <a:fillRect/>
                      </a:stretch>
                    </p:blipFill>
                    <p:spPr>
                      <a:xfrm>
                        <a:off x="0" y="646331"/>
                        <a:ext cx="9144000" cy="5951896"/>
                      </a:xfrm>
                      <a:prstGeom prst="rect">
                        <a:avLst/>
                      </a:prstGeom>
                    </p:spPr>
                  </p:pic>
                </p:oleObj>
              </mc:Fallback>
            </mc:AlternateContent>
          </a:graphicData>
        </a:graphic>
      </p:graphicFrame>
      <p:sp>
        <p:nvSpPr>
          <p:cNvPr id="9" name="テキスト ボックス 8"/>
          <p:cNvSpPr txBox="1"/>
          <p:nvPr/>
        </p:nvSpPr>
        <p:spPr>
          <a:xfrm>
            <a:off x="0" y="184668"/>
            <a:ext cx="9144000" cy="461665"/>
          </a:xfrm>
          <a:prstGeom prst="rect">
            <a:avLst/>
          </a:prstGeom>
          <a:noFill/>
        </p:spPr>
        <p:txBody>
          <a:bodyPr wrap="square" rtlCol="0">
            <a:spAutoFit/>
          </a:bodyPr>
          <a:lstStyle/>
          <a:p>
            <a:pPr algn="ctr"/>
            <a:r>
              <a:rPr kumimoji="1" lang="ja-JP" altLang="en-US" sz="2400" dirty="0" smtClean="0"/>
              <a:t>介護保険の事業者について知る　～介護保険サービスの全体図～</a:t>
            </a:r>
            <a:endParaRPr kumimoji="1" lang="ja-JP" altLang="en-US" sz="2400" dirty="0"/>
          </a:p>
        </p:txBody>
      </p:sp>
      <p:sp>
        <p:nvSpPr>
          <p:cNvPr id="10" name="テキスト ボックス 9"/>
          <p:cNvSpPr txBox="1"/>
          <p:nvPr/>
        </p:nvSpPr>
        <p:spPr>
          <a:xfrm>
            <a:off x="4821382" y="6444340"/>
            <a:ext cx="4627579" cy="307777"/>
          </a:xfrm>
          <a:prstGeom prst="rect">
            <a:avLst/>
          </a:prstGeom>
          <a:noFill/>
        </p:spPr>
        <p:txBody>
          <a:bodyPr wrap="square" rtlCol="0">
            <a:spAutoFit/>
          </a:bodyPr>
          <a:lstStyle/>
          <a:p>
            <a:r>
              <a:rPr lang="ja-JP" altLang="en-US" sz="1400" dirty="0" smtClean="0"/>
              <a:t>介護助け合いホームページ　あったかタウン　より</a:t>
            </a:r>
            <a:endParaRPr kumimoji="1" lang="ja-JP" altLang="en-US" sz="1400" dirty="0"/>
          </a:p>
        </p:txBody>
      </p:sp>
    </p:spTree>
    <p:extLst>
      <p:ext uri="{BB962C8B-B14F-4D97-AF65-F5344CB8AC3E}">
        <p14:creationId xmlns:p14="http://schemas.microsoft.com/office/powerpoint/2010/main" val="37824459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ビジネス">
  <a:themeElements>
    <a:clrScheme name="ユーザー定義 3">
      <a:dk1>
        <a:sysClr val="windowText" lastClr="000000"/>
      </a:dk1>
      <a:lt1>
        <a:sysClr val="window" lastClr="FFFFFF"/>
      </a:lt1>
      <a:dk2>
        <a:srgbClr val="323232"/>
      </a:dk2>
      <a:lt2>
        <a:srgbClr val="E3DED1"/>
      </a:lt2>
      <a:accent1>
        <a:srgbClr val="FCAE3B"/>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2744</TotalTime>
  <Words>624</Words>
  <Application>Microsoft Office PowerPoint</Application>
  <PresentationFormat>画面に合わせる (4:3)</PresentationFormat>
  <Paragraphs>58</Paragraphs>
  <Slides>15</Slides>
  <Notes>0</Notes>
  <HiddenSlides>0</HiddenSlides>
  <MMClips>0</MMClips>
  <ScaleCrop>false</ScaleCrop>
  <HeadingPairs>
    <vt:vector size="6" baseType="variant">
      <vt:variant>
        <vt:lpstr>テーマ</vt:lpstr>
      </vt:variant>
      <vt:variant>
        <vt:i4>3</vt:i4>
      </vt:variant>
      <vt:variant>
        <vt:lpstr>埋め込まれた OLE サーバー</vt:lpstr>
      </vt:variant>
      <vt:variant>
        <vt:i4>2</vt:i4>
      </vt:variant>
      <vt:variant>
        <vt:lpstr>スライド タイトル</vt:lpstr>
      </vt:variant>
      <vt:variant>
        <vt:i4>15</vt:i4>
      </vt:variant>
    </vt:vector>
  </HeadingPairs>
  <TitlesOfParts>
    <vt:vector size="20" baseType="lpstr">
      <vt:lpstr>Office テーマ</vt:lpstr>
      <vt:lpstr>ビジネス</vt:lpstr>
      <vt:lpstr>5_Office テーマ</vt:lpstr>
      <vt:lpstr>Acrobat Document</vt:lpstr>
      <vt:lpstr>Adobe Acrobat Document</vt:lpstr>
      <vt:lpstr>     重症心身障害児者等 コーディネーター育成研修    ３　支援体制整備④  　　　　　　　　　　　資源開拓・創出方法　　　　　　　　　　　　　　　　　　　　　　　　　　　　　　　 　　　　　　　　　　　　　　　　　　　　</vt:lpstr>
      <vt:lpstr>PowerPoint プレゼンテーション</vt:lpstr>
      <vt:lpstr>重症心身障害児者等の地域生活を支える為に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資源を開拓し広げるために</vt:lpstr>
      <vt:lpstr>PowerPoint プレゼンテーション</vt:lpstr>
      <vt:lpstr>　医療計画制度について①</vt:lpstr>
      <vt:lpstr>　医療計画制度について②</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資源開拓・創出方法</dc:title>
  <dc:creator>田中 真衣(tanaka-mai)</dc:creator>
  <cp:lastModifiedBy>厚生労働省ネットワークシステム</cp:lastModifiedBy>
  <cp:revision>76</cp:revision>
  <cp:lastPrinted>2016-02-08T07:37:03Z</cp:lastPrinted>
  <dcterms:created xsi:type="dcterms:W3CDTF">2015-12-17T19:57:02Z</dcterms:created>
  <dcterms:modified xsi:type="dcterms:W3CDTF">2016-05-09T06:12:43Z</dcterms:modified>
</cp:coreProperties>
</file>