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11"/>
  </p:notesMasterIdLst>
  <p:handoutMasterIdLst>
    <p:handoutMasterId r:id="rId12"/>
  </p:handoutMasterIdLst>
  <p:sldIdLst>
    <p:sldId id="284" r:id="rId3"/>
    <p:sldId id="276" r:id="rId4"/>
    <p:sldId id="278" r:id="rId5"/>
    <p:sldId id="277" r:id="rId6"/>
    <p:sldId id="280" r:id="rId7"/>
    <p:sldId id="281" r:id="rId8"/>
    <p:sldId id="282" r:id="rId9"/>
    <p:sldId id="283" r:id="rId10"/>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37D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115" autoAdjust="0"/>
    <p:restoredTop sz="94660"/>
  </p:normalViewPr>
  <p:slideViewPr>
    <p:cSldViewPr snapToGrid="0">
      <p:cViewPr>
        <p:scale>
          <a:sx n="81" d="100"/>
          <a:sy n="81" d="100"/>
        </p:scale>
        <p:origin x="-1116" y="-2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3_5">
  <dgm:title val=""/>
  <dgm:desc val=""/>
  <dgm:catLst>
    <dgm:cat type="accent3" pri="11500"/>
  </dgm:catLst>
  <dgm:styleLbl name="node0">
    <dgm:fillClrLst meth="cycle">
      <a:schemeClr val="accent3">
        <a:alpha val="80000"/>
      </a:schemeClr>
    </dgm:fillClrLst>
    <dgm:linClrLst meth="repeat">
      <a:schemeClr val="lt1"/>
    </dgm:linClrLst>
    <dgm:effectClrLst/>
    <dgm:txLinClrLst/>
    <dgm:txFillClrLst/>
    <dgm:txEffectClrLst/>
  </dgm:styleLbl>
  <dgm:styleLbl name="node1">
    <dgm:fillClrLst>
      <a:schemeClr val="accent3">
        <a:alpha val="90000"/>
      </a:schemeClr>
      <a:schemeClr val="accent3">
        <a:alpha val="50000"/>
      </a:schemeClr>
    </dgm:fillClrLst>
    <dgm:linClrLst meth="repeat">
      <a:schemeClr val="lt1"/>
    </dgm:linClrLst>
    <dgm:effectClrLst/>
    <dgm:txLinClrLst/>
    <dgm:txFillClrLst/>
    <dgm:txEffectClrLst/>
  </dgm:styleLbl>
  <dgm:styleLbl name="alignNode1">
    <dgm:fillClrLst>
      <a:schemeClr val="accent3">
        <a:alpha val="90000"/>
      </a:schemeClr>
      <a:schemeClr val="accent3">
        <a:alpha val="50000"/>
      </a:schemeClr>
    </dgm:fillClrLst>
    <dgm:linClrLst>
      <a:schemeClr val="accent3">
        <a:alpha val="90000"/>
      </a:schemeClr>
      <a:schemeClr val="accent3">
        <a:alpha val="50000"/>
      </a:schemeClr>
    </dgm:linClrLst>
    <dgm:effectClrLst/>
    <dgm:txLinClrLst/>
    <dgm:txFillClrLst/>
    <dgm:txEffectClrLst/>
  </dgm:styleLbl>
  <dgm:styleLbl name="lnNode1">
    <dgm:fillClrLst>
      <a:schemeClr val="accent3">
        <a:shade val="90000"/>
      </a:schemeClr>
      <a:schemeClr val="accent3">
        <a:alpha val="50000"/>
        <a:tint val="5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alpha val="80000"/>
      </a:schemeClr>
    </dgm:fillClrLst>
    <dgm:linClrLst meth="repeat">
      <a:schemeClr val="lt1"/>
    </dgm:linClrLst>
    <dgm:effectClrLst/>
    <dgm:txLinClrLst/>
    <dgm:txFillClrLst/>
    <dgm:txEffectClrLst/>
  </dgm:styleLbl>
  <dgm:styleLbl name="node2">
    <dgm:fillClrLst>
      <a:schemeClr val="accent3">
        <a:alpha val="70000"/>
      </a:schemeClr>
    </dgm:fillClrLst>
    <dgm:linClrLst meth="repeat">
      <a:schemeClr val="lt1"/>
    </dgm:linClrLst>
    <dgm:effectClrLst/>
    <dgm:txLinClrLst/>
    <dgm:txFillClrLst/>
    <dgm:txEffectClrLst/>
  </dgm:styleLbl>
  <dgm:styleLbl name="node3">
    <dgm:fillClrLst>
      <a:schemeClr val="accent3">
        <a:alpha val="50000"/>
      </a:schemeClr>
    </dgm:fillClrLst>
    <dgm:linClrLst meth="repeat">
      <a:schemeClr val="lt1"/>
    </dgm:linClrLst>
    <dgm:effectClrLst/>
    <dgm:txLinClrLst/>
    <dgm:txFillClrLst/>
    <dgm:txEffectClrLst/>
  </dgm:styleLbl>
  <dgm:styleLbl name="node4">
    <dgm:fillClrLst>
      <a:schemeClr val="accent3">
        <a:alpha val="30000"/>
      </a:schemeClr>
    </dgm:fillClrLst>
    <dgm:linClrLst meth="repeat">
      <a:schemeClr val="lt1"/>
    </dgm:linClrLst>
    <dgm:effectClrLst/>
    <dgm:txLinClrLst/>
    <dgm:txFillClrLst/>
    <dgm:txEffectClrLst/>
  </dgm:styleLbl>
  <dgm:styleLbl name="fgImgPlace1">
    <dgm:fillClrLst>
      <a:schemeClr val="accent3">
        <a:tint val="50000"/>
        <a:alpha val="90000"/>
      </a:schemeClr>
      <a:schemeClr val="accent3">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f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b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sibTrans1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alpha val="90000"/>
      </a:schemeClr>
    </dgm:fillClrLst>
    <dgm:linClrLst meth="repeat">
      <a:schemeClr val="lt1"/>
    </dgm:linClrLst>
    <dgm:effectClrLst/>
    <dgm:txLinClrLst/>
    <dgm:txFillClrLst/>
    <dgm:txEffectClrLst/>
  </dgm:styleLbl>
  <dgm:styleLbl name="asst1">
    <dgm:fillClrLst meth="repeat">
      <a:schemeClr val="accent3">
        <a:alpha val="90000"/>
      </a:schemeClr>
    </dgm:fillClrLst>
    <dgm:linClrLst meth="repeat">
      <a:schemeClr val="lt1"/>
    </dgm:linClrLst>
    <dgm:effectClrLst/>
    <dgm:txLinClrLst/>
    <dgm:txFillClrLst/>
    <dgm:txEffectClrLst/>
  </dgm:styleLbl>
  <dgm:styleLbl name="asst2">
    <dgm:fillClrLst>
      <a:schemeClr val="accent3">
        <a:alpha val="90000"/>
      </a:schemeClr>
    </dgm:fillClrLst>
    <dgm:linClrLst meth="repeat">
      <a:schemeClr val="lt1"/>
    </dgm:linClrLst>
    <dgm:effectClrLst/>
    <dgm:txLinClrLst/>
    <dgm:txFillClrLst/>
    <dgm:txEffectClrLst/>
  </dgm:styleLbl>
  <dgm:styleLbl name="asst3">
    <dgm:fillClrLst>
      <a:schemeClr val="accent3">
        <a:alpha val="70000"/>
      </a:schemeClr>
    </dgm:fillClrLst>
    <dgm:linClrLst meth="repeat">
      <a:schemeClr val="lt1"/>
    </dgm:linClrLst>
    <dgm:effectClrLst/>
    <dgm:txLinClrLst/>
    <dgm:txFillClrLst/>
    <dgm:txEffectClrLst/>
  </dgm:styleLbl>
  <dgm:styleLbl name="asst4">
    <dgm:fillClrLst>
      <a:schemeClr val="accent3">
        <a:alpha val="50000"/>
      </a:schemeClr>
    </dgm:fillClrLst>
    <dgm:linClrLst meth="repeat">
      <a:schemeClr val="lt1"/>
    </dgm:linClrLst>
    <dgm:effectClrLst/>
    <dgm:txLinClrLst/>
    <dgm:txFillClrLst/>
    <dgm:txEffectClrLst/>
  </dgm:styleLbl>
  <dgm:styleLbl name="parChTrans2D1">
    <dgm:fillClrLst meth="repeat">
      <a:schemeClr val="accent3">
        <a:shade val="8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a:schemeClr val="accent3">
        <a:alpha val="90000"/>
        <a:tint val="40000"/>
      </a:schemeClr>
      <a:schemeClr val="accent3">
        <a:alpha val="5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DD43BA9-771A-4D66-8E04-8F57D5140B80}" type="doc">
      <dgm:prSet loTypeId="urn:microsoft.com/office/officeart/2005/8/layout/pyramid1" loCatId="pyramid" qsTypeId="urn:microsoft.com/office/officeart/2005/8/quickstyle/simple1" qsCatId="simple" csTypeId="urn:microsoft.com/office/officeart/2005/8/colors/accent3_5" csCatId="accent3" phldr="1"/>
      <dgm:spPr/>
    </dgm:pt>
    <dgm:pt modelId="{A8F3233C-5867-47B5-8A5C-339E74F881E3}">
      <dgm:prSet phldrT="[テキスト]" custT="1"/>
      <dgm:spPr>
        <a:solidFill>
          <a:srgbClr val="FF00FF"/>
        </a:solidFill>
      </dgm:spPr>
      <dgm:t>
        <a:bodyPr/>
        <a:lstStyle/>
        <a:p>
          <a:r>
            <a:rPr kumimoji="1" lang="ja-JP" altLang="en-US" sz="2800" dirty="0" smtClean="0"/>
            <a:t>社会生活</a:t>
          </a:r>
          <a:endParaRPr kumimoji="1" lang="ja-JP" altLang="en-US" sz="2800" dirty="0"/>
        </a:p>
      </dgm:t>
    </dgm:pt>
    <dgm:pt modelId="{72484646-2F38-4C15-8CF1-CE43EC211AD8}" type="parTrans" cxnId="{FC7F886B-7AFD-409A-865E-4C84E0E660C9}">
      <dgm:prSet/>
      <dgm:spPr/>
      <dgm:t>
        <a:bodyPr/>
        <a:lstStyle/>
        <a:p>
          <a:endParaRPr kumimoji="1" lang="ja-JP" altLang="en-US"/>
        </a:p>
      </dgm:t>
    </dgm:pt>
    <dgm:pt modelId="{376E30A6-DFDE-412A-8A92-517298321658}" type="sibTrans" cxnId="{FC7F886B-7AFD-409A-865E-4C84E0E660C9}">
      <dgm:prSet/>
      <dgm:spPr/>
      <dgm:t>
        <a:bodyPr/>
        <a:lstStyle/>
        <a:p>
          <a:endParaRPr kumimoji="1" lang="ja-JP" altLang="en-US"/>
        </a:p>
      </dgm:t>
    </dgm:pt>
    <dgm:pt modelId="{5EE968B6-4DB5-48D6-9BC7-97A2B7083AD9}">
      <dgm:prSet phldrT="[テキスト]" custT="1"/>
      <dgm:spPr>
        <a:solidFill>
          <a:srgbClr val="66FF33">
            <a:alpha val="70000"/>
          </a:srgbClr>
        </a:solidFill>
      </dgm:spPr>
      <dgm:t>
        <a:bodyPr/>
        <a:lstStyle/>
        <a:p>
          <a:r>
            <a:rPr kumimoji="1" lang="ja-JP" altLang="en-US" sz="3200" dirty="0" smtClean="0"/>
            <a:t>健康の維持</a:t>
          </a:r>
          <a:endParaRPr kumimoji="1" lang="ja-JP" altLang="en-US" sz="3200" dirty="0"/>
        </a:p>
      </dgm:t>
    </dgm:pt>
    <dgm:pt modelId="{AB3A1ACE-BEC8-4A27-BAEF-EA0BA56F4A8A}" type="parTrans" cxnId="{3475ABD8-A2D6-473C-9B80-3342491BE1AB}">
      <dgm:prSet/>
      <dgm:spPr/>
      <dgm:t>
        <a:bodyPr/>
        <a:lstStyle/>
        <a:p>
          <a:endParaRPr kumimoji="1" lang="ja-JP" altLang="en-US"/>
        </a:p>
      </dgm:t>
    </dgm:pt>
    <dgm:pt modelId="{17D0AE95-D08B-428F-93F2-36251EAB485C}" type="sibTrans" cxnId="{3475ABD8-A2D6-473C-9B80-3342491BE1AB}">
      <dgm:prSet/>
      <dgm:spPr/>
      <dgm:t>
        <a:bodyPr/>
        <a:lstStyle/>
        <a:p>
          <a:endParaRPr kumimoji="1" lang="ja-JP" altLang="en-US"/>
        </a:p>
      </dgm:t>
    </dgm:pt>
    <dgm:pt modelId="{FE503C1E-FD28-4C56-A77C-D6233FF77DE9}">
      <dgm:prSet phldrT="[テキスト]" custT="1"/>
      <dgm:spPr>
        <a:solidFill>
          <a:srgbClr val="0000CC">
            <a:alpha val="50000"/>
          </a:srgbClr>
        </a:solidFill>
      </dgm:spPr>
      <dgm:t>
        <a:bodyPr/>
        <a:lstStyle/>
        <a:p>
          <a:r>
            <a:rPr kumimoji="1" lang="ja-JP" altLang="en-US" sz="4000" dirty="0" smtClean="0"/>
            <a:t>生命の安全</a:t>
          </a:r>
          <a:endParaRPr kumimoji="1" lang="ja-JP" altLang="en-US" sz="4000" dirty="0"/>
        </a:p>
      </dgm:t>
    </dgm:pt>
    <dgm:pt modelId="{8897964D-5B2A-49BD-88E4-8AF90DCB11BF}" type="parTrans" cxnId="{8A072FA6-9A4B-4795-A9AF-CD26B78AB8CB}">
      <dgm:prSet/>
      <dgm:spPr/>
      <dgm:t>
        <a:bodyPr/>
        <a:lstStyle/>
        <a:p>
          <a:endParaRPr kumimoji="1" lang="ja-JP" altLang="en-US"/>
        </a:p>
      </dgm:t>
    </dgm:pt>
    <dgm:pt modelId="{EA9D3B86-CBD8-4DA1-87DF-9A01F98C62FC}" type="sibTrans" cxnId="{8A072FA6-9A4B-4795-A9AF-CD26B78AB8CB}">
      <dgm:prSet/>
      <dgm:spPr/>
      <dgm:t>
        <a:bodyPr/>
        <a:lstStyle/>
        <a:p>
          <a:endParaRPr kumimoji="1" lang="ja-JP" altLang="en-US"/>
        </a:p>
      </dgm:t>
    </dgm:pt>
    <dgm:pt modelId="{8A2E4566-329C-464F-A56F-96B334DCD99F}" type="pres">
      <dgm:prSet presAssocID="{5DD43BA9-771A-4D66-8E04-8F57D5140B80}" presName="Name0" presStyleCnt="0">
        <dgm:presLayoutVars>
          <dgm:dir/>
          <dgm:animLvl val="lvl"/>
          <dgm:resizeHandles val="exact"/>
        </dgm:presLayoutVars>
      </dgm:prSet>
      <dgm:spPr/>
    </dgm:pt>
    <dgm:pt modelId="{EAD69830-1A52-49B5-ABAB-9AD7E38DF3A9}" type="pres">
      <dgm:prSet presAssocID="{A8F3233C-5867-47B5-8A5C-339E74F881E3}" presName="Name8" presStyleCnt="0"/>
      <dgm:spPr/>
    </dgm:pt>
    <dgm:pt modelId="{21908745-3838-46A5-82A7-4169B1BEFD40}" type="pres">
      <dgm:prSet presAssocID="{A8F3233C-5867-47B5-8A5C-339E74F881E3}" presName="level" presStyleLbl="node1" presStyleIdx="0" presStyleCnt="3">
        <dgm:presLayoutVars>
          <dgm:chMax val="1"/>
          <dgm:bulletEnabled val="1"/>
        </dgm:presLayoutVars>
      </dgm:prSet>
      <dgm:spPr/>
      <dgm:t>
        <a:bodyPr/>
        <a:lstStyle/>
        <a:p>
          <a:endParaRPr kumimoji="1" lang="ja-JP" altLang="en-US"/>
        </a:p>
      </dgm:t>
    </dgm:pt>
    <dgm:pt modelId="{A8615219-8721-4060-A841-447C1C929E85}" type="pres">
      <dgm:prSet presAssocID="{A8F3233C-5867-47B5-8A5C-339E74F881E3}" presName="levelTx" presStyleLbl="revTx" presStyleIdx="0" presStyleCnt="0">
        <dgm:presLayoutVars>
          <dgm:chMax val="1"/>
          <dgm:bulletEnabled val="1"/>
        </dgm:presLayoutVars>
      </dgm:prSet>
      <dgm:spPr/>
      <dgm:t>
        <a:bodyPr/>
        <a:lstStyle/>
        <a:p>
          <a:endParaRPr kumimoji="1" lang="ja-JP" altLang="en-US"/>
        </a:p>
      </dgm:t>
    </dgm:pt>
    <dgm:pt modelId="{1C62F5B6-F492-401B-939E-E84AEEAF827C}" type="pres">
      <dgm:prSet presAssocID="{5EE968B6-4DB5-48D6-9BC7-97A2B7083AD9}" presName="Name8" presStyleCnt="0"/>
      <dgm:spPr/>
    </dgm:pt>
    <dgm:pt modelId="{07BC0BB5-A88C-4BCC-98B4-E25811091C3B}" type="pres">
      <dgm:prSet presAssocID="{5EE968B6-4DB5-48D6-9BC7-97A2B7083AD9}" presName="level" presStyleLbl="node1" presStyleIdx="1" presStyleCnt="3" custScaleX="99224">
        <dgm:presLayoutVars>
          <dgm:chMax val="1"/>
          <dgm:bulletEnabled val="1"/>
        </dgm:presLayoutVars>
      </dgm:prSet>
      <dgm:spPr/>
      <dgm:t>
        <a:bodyPr/>
        <a:lstStyle/>
        <a:p>
          <a:endParaRPr kumimoji="1" lang="ja-JP" altLang="en-US"/>
        </a:p>
      </dgm:t>
    </dgm:pt>
    <dgm:pt modelId="{BC54AB90-A00E-4527-85AF-66DEAE4AC216}" type="pres">
      <dgm:prSet presAssocID="{5EE968B6-4DB5-48D6-9BC7-97A2B7083AD9}" presName="levelTx" presStyleLbl="revTx" presStyleIdx="0" presStyleCnt="0">
        <dgm:presLayoutVars>
          <dgm:chMax val="1"/>
          <dgm:bulletEnabled val="1"/>
        </dgm:presLayoutVars>
      </dgm:prSet>
      <dgm:spPr/>
      <dgm:t>
        <a:bodyPr/>
        <a:lstStyle/>
        <a:p>
          <a:endParaRPr kumimoji="1" lang="ja-JP" altLang="en-US"/>
        </a:p>
      </dgm:t>
    </dgm:pt>
    <dgm:pt modelId="{7EDA95AA-1860-4AF8-9FEC-7699E21C852B}" type="pres">
      <dgm:prSet presAssocID="{FE503C1E-FD28-4C56-A77C-D6233FF77DE9}" presName="Name8" presStyleCnt="0"/>
      <dgm:spPr/>
    </dgm:pt>
    <dgm:pt modelId="{0075064D-931F-442E-BF2F-0772493C9E41}" type="pres">
      <dgm:prSet presAssocID="{FE503C1E-FD28-4C56-A77C-D6233FF77DE9}" presName="level" presStyleLbl="node1" presStyleIdx="2" presStyleCnt="3" custLinFactNeighborX="1107" custLinFactNeighborY="-2909">
        <dgm:presLayoutVars>
          <dgm:chMax val="1"/>
          <dgm:bulletEnabled val="1"/>
        </dgm:presLayoutVars>
      </dgm:prSet>
      <dgm:spPr/>
      <dgm:t>
        <a:bodyPr/>
        <a:lstStyle/>
        <a:p>
          <a:endParaRPr kumimoji="1" lang="ja-JP" altLang="en-US"/>
        </a:p>
      </dgm:t>
    </dgm:pt>
    <dgm:pt modelId="{602A213D-3A33-44DA-8468-F2BC34A3E672}" type="pres">
      <dgm:prSet presAssocID="{FE503C1E-FD28-4C56-A77C-D6233FF77DE9}" presName="levelTx" presStyleLbl="revTx" presStyleIdx="0" presStyleCnt="0">
        <dgm:presLayoutVars>
          <dgm:chMax val="1"/>
          <dgm:bulletEnabled val="1"/>
        </dgm:presLayoutVars>
      </dgm:prSet>
      <dgm:spPr/>
      <dgm:t>
        <a:bodyPr/>
        <a:lstStyle/>
        <a:p>
          <a:endParaRPr kumimoji="1" lang="ja-JP" altLang="en-US"/>
        </a:p>
      </dgm:t>
    </dgm:pt>
  </dgm:ptLst>
  <dgm:cxnLst>
    <dgm:cxn modelId="{FC7F886B-7AFD-409A-865E-4C84E0E660C9}" srcId="{5DD43BA9-771A-4D66-8E04-8F57D5140B80}" destId="{A8F3233C-5867-47B5-8A5C-339E74F881E3}" srcOrd="0" destOrd="0" parTransId="{72484646-2F38-4C15-8CF1-CE43EC211AD8}" sibTransId="{376E30A6-DFDE-412A-8A92-517298321658}"/>
    <dgm:cxn modelId="{A21F5492-ECCE-4802-A90F-032C65B692D5}" type="presOf" srcId="{FE503C1E-FD28-4C56-A77C-D6233FF77DE9}" destId="{0075064D-931F-442E-BF2F-0772493C9E41}" srcOrd="0" destOrd="0" presId="urn:microsoft.com/office/officeart/2005/8/layout/pyramid1"/>
    <dgm:cxn modelId="{3475ABD8-A2D6-473C-9B80-3342491BE1AB}" srcId="{5DD43BA9-771A-4D66-8E04-8F57D5140B80}" destId="{5EE968B6-4DB5-48D6-9BC7-97A2B7083AD9}" srcOrd="1" destOrd="0" parTransId="{AB3A1ACE-BEC8-4A27-BAEF-EA0BA56F4A8A}" sibTransId="{17D0AE95-D08B-428F-93F2-36251EAB485C}"/>
    <dgm:cxn modelId="{40150773-E2CB-458B-B199-30AFB4C9CEAF}" type="presOf" srcId="{A8F3233C-5867-47B5-8A5C-339E74F881E3}" destId="{A8615219-8721-4060-A841-447C1C929E85}" srcOrd="1" destOrd="0" presId="urn:microsoft.com/office/officeart/2005/8/layout/pyramid1"/>
    <dgm:cxn modelId="{DFDA5240-E578-4542-AA27-32BB6531CB01}" type="presOf" srcId="{5EE968B6-4DB5-48D6-9BC7-97A2B7083AD9}" destId="{07BC0BB5-A88C-4BCC-98B4-E25811091C3B}" srcOrd="0" destOrd="0" presId="urn:microsoft.com/office/officeart/2005/8/layout/pyramid1"/>
    <dgm:cxn modelId="{49604414-06FA-4DC7-9445-78E51ECBE54B}" type="presOf" srcId="{5EE968B6-4DB5-48D6-9BC7-97A2B7083AD9}" destId="{BC54AB90-A00E-4527-85AF-66DEAE4AC216}" srcOrd="1" destOrd="0" presId="urn:microsoft.com/office/officeart/2005/8/layout/pyramid1"/>
    <dgm:cxn modelId="{8A072FA6-9A4B-4795-A9AF-CD26B78AB8CB}" srcId="{5DD43BA9-771A-4D66-8E04-8F57D5140B80}" destId="{FE503C1E-FD28-4C56-A77C-D6233FF77DE9}" srcOrd="2" destOrd="0" parTransId="{8897964D-5B2A-49BD-88E4-8AF90DCB11BF}" sibTransId="{EA9D3B86-CBD8-4DA1-87DF-9A01F98C62FC}"/>
    <dgm:cxn modelId="{90E37477-1C98-4BD8-83B9-5AA1EC22CFCF}" type="presOf" srcId="{A8F3233C-5867-47B5-8A5C-339E74F881E3}" destId="{21908745-3838-46A5-82A7-4169B1BEFD40}" srcOrd="0" destOrd="0" presId="urn:microsoft.com/office/officeart/2005/8/layout/pyramid1"/>
    <dgm:cxn modelId="{1F38AFC4-26B2-4B50-88BA-44D6FB0793C5}" type="presOf" srcId="{FE503C1E-FD28-4C56-A77C-D6233FF77DE9}" destId="{602A213D-3A33-44DA-8468-F2BC34A3E672}" srcOrd="1" destOrd="0" presId="urn:microsoft.com/office/officeart/2005/8/layout/pyramid1"/>
    <dgm:cxn modelId="{5E7EDC51-A3CA-4366-98DA-353A2E71A739}" type="presOf" srcId="{5DD43BA9-771A-4D66-8E04-8F57D5140B80}" destId="{8A2E4566-329C-464F-A56F-96B334DCD99F}" srcOrd="0" destOrd="0" presId="urn:microsoft.com/office/officeart/2005/8/layout/pyramid1"/>
    <dgm:cxn modelId="{849CCFA0-513C-4DF9-A929-7DC56849D8A6}" type="presParOf" srcId="{8A2E4566-329C-464F-A56F-96B334DCD99F}" destId="{EAD69830-1A52-49B5-ABAB-9AD7E38DF3A9}" srcOrd="0" destOrd="0" presId="urn:microsoft.com/office/officeart/2005/8/layout/pyramid1"/>
    <dgm:cxn modelId="{4331CF27-2F03-4030-8489-BF129B89DEC9}" type="presParOf" srcId="{EAD69830-1A52-49B5-ABAB-9AD7E38DF3A9}" destId="{21908745-3838-46A5-82A7-4169B1BEFD40}" srcOrd="0" destOrd="0" presId="urn:microsoft.com/office/officeart/2005/8/layout/pyramid1"/>
    <dgm:cxn modelId="{E18E96F5-0A3C-495C-8F21-81CCE9628B81}" type="presParOf" srcId="{EAD69830-1A52-49B5-ABAB-9AD7E38DF3A9}" destId="{A8615219-8721-4060-A841-447C1C929E85}" srcOrd="1" destOrd="0" presId="urn:microsoft.com/office/officeart/2005/8/layout/pyramid1"/>
    <dgm:cxn modelId="{66FB7893-F4BB-4C78-9CB1-50C4750149BE}" type="presParOf" srcId="{8A2E4566-329C-464F-A56F-96B334DCD99F}" destId="{1C62F5B6-F492-401B-939E-E84AEEAF827C}" srcOrd="1" destOrd="0" presId="urn:microsoft.com/office/officeart/2005/8/layout/pyramid1"/>
    <dgm:cxn modelId="{C3C102E6-2CA5-4191-B6A6-ECB54A0AE245}" type="presParOf" srcId="{1C62F5B6-F492-401B-939E-E84AEEAF827C}" destId="{07BC0BB5-A88C-4BCC-98B4-E25811091C3B}" srcOrd="0" destOrd="0" presId="urn:microsoft.com/office/officeart/2005/8/layout/pyramid1"/>
    <dgm:cxn modelId="{1EE4EE53-0EB7-4CB9-B284-770CA124CE5A}" type="presParOf" srcId="{1C62F5B6-F492-401B-939E-E84AEEAF827C}" destId="{BC54AB90-A00E-4527-85AF-66DEAE4AC216}" srcOrd="1" destOrd="0" presId="urn:microsoft.com/office/officeart/2005/8/layout/pyramid1"/>
    <dgm:cxn modelId="{0C090D2A-5B3F-4A65-A8DC-B003B9336BD3}" type="presParOf" srcId="{8A2E4566-329C-464F-A56F-96B334DCD99F}" destId="{7EDA95AA-1860-4AF8-9FEC-7699E21C852B}" srcOrd="2" destOrd="0" presId="urn:microsoft.com/office/officeart/2005/8/layout/pyramid1"/>
    <dgm:cxn modelId="{E8146024-D903-4189-8B30-92C00776E8A6}" type="presParOf" srcId="{7EDA95AA-1860-4AF8-9FEC-7699E21C852B}" destId="{0075064D-931F-442E-BF2F-0772493C9E41}" srcOrd="0" destOrd="0" presId="urn:microsoft.com/office/officeart/2005/8/layout/pyramid1"/>
    <dgm:cxn modelId="{69215987-E2C1-4D46-AA52-39EEBAF75D39}" type="presParOf" srcId="{7EDA95AA-1860-4AF8-9FEC-7699E21C852B}" destId="{602A213D-3A33-44DA-8468-F2BC34A3E672}" srcOrd="1" destOrd="0" presId="urn:microsoft.com/office/officeart/2005/8/layout/pyramid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908745-3838-46A5-82A7-4169B1BEFD40}">
      <dsp:nvSpPr>
        <dsp:cNvPr id="0" name=""/>
        <dsp:cNvSpPr/>
      </dsp:nvSpPr>
      <dsp:spPr>
        <a:xfrm>
          <a:off x="1040002" y="0"/>
          <a:ext cx="1040002" cy="1387163"/>
        </a:xfrm>
        <a:prstGeom prst="trapezoid">
          <a:avLst>
            <a:gd name="adj" fmla="val 50000"/>
          </a:avLst>
        </a:prstGeom>
        <a:solidFill>
          <a:srgbClr val="FF00FF"/>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kumimoji="1" lang="ja-JP" altLang="en-US" sz="2800" kern="1200" dirty="0" smtClean="0"/>
            <a:t>社会生活</a:t>
          </a:r>
          <a:endParaRPr kumimoji="1" lang="ja-JP" altLang="en-US" sz="2800" kern="1200" dirty="0"/>
        </a:p>
      </dsp:txBody>
      <dsp:txXfrm>
        <a:off x="1040002" y="0"/>
        <a:ext cx="1040002" cy="1387163"/>
      </dsp:txXfrm>
    </dsp:sp>
    <dsp:sp modelId="{07BC0BB5-A88C-4BCC-98B4-E25811091C3B}">
      <dsp:nvSpPr>
        <dsp:cNvPr id="0" name=""/>
        <dsp:cNvSpPr/>
      </dsp:nvSpPr>
      <dsp:spPr>
        <a:xfrm>
          <a:off x="528071" y="1387163"/>
          <a:ext cx="2063864" cy="1387163"/>
        </a:xfrm>
        <a:prstGeom prst="trapezoid">
          <a:avLst>
            <a:gd name="adj" fmla="val 37487"/>
          </a:avLst>
        </a:prstGeom>
        <a:solidFill>
          <a:srgbClr val="66FF33">
            <a:alpha val="7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r>
            <a:rPr kumimoji="1" lang="ja-JP" altLang="en-US" sz="3200" kern="1200" dirty="0" smtClean="0"/>
            <a:t>健康の維持</a:t>
          </a:r>
          <a:endParaRPr kumimoji="1" lang="ja-JP" altLang="en-US" sz="3200" kern="1200" dirty="0"/>
        </a:p>
      </dsp:txBody>
      <dsp:txXfrm>
        <a:off x="889248" y="1387163"/>
        <a:ext cx="1341511" cy="1387163"/>
      </dsp:txXfrm>
    </dsp:sp>
    <dsp:sp modelId="{0075064D-931F-442E-BF2F-0772493C9E41}">
      <dsp:nvSpPr>
        <dsp:cNvPr id="0" name=""/>
        <dsp:cNvSpPr/>
      </dsp:nvSpPr>
      <dsp:spPr>
        <a:xfrm>
          <a:off x="0" y="2733975"/>
          <a:ext cx="3120008" cy="1387163"/>
        </a:xfrm>
        <a:prstGeom prst="trapezoid">
          <a:avLst>
            <a:gd name="adj" fmla="val 37487"/>
          </a:avLst>
        </a:prstGeom>
        <a:solidFill>
          <a:srgbClr val="0000CC">
            <a:alpha val="5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lvl="0" algn="ctr" defTabSz="1778000">
            <a:lnSpc>
              <a:spcPct val="90000"/>
            </a:lnSpc>
            <a:spcBef>
              <a:spcPct val="0"/>
            </a:spcBef>
            <a:spcAft>
              <a:spcPct val="35000"/>
            </a:spcAft>
          </a:pPr>
          <a:r>
            <a:rPr kumimoji="1" lang="ja-JP" altLang="en-US" sz="4000" kern="1200" dirty="0" smtClean="0"/>
            <a:t>生命の安全</a:t>
          </a:r>
          <a:endParaRPr kumimoji="1" lang="ja-JP" altLang="en-US" sz="4000" kern="1200" dirty="0"/>
        </a:p>
      </dsp:txBody>
      <dsp:txXfrm>
        <a:off x="546001" y="2733975"/>
        <a:ext cx="2028005" cy="1387163"/>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3" y="0"/>
            <a:ext cx="2918831" cy="495029"/>
          </a:xfrm>
          <a:prstGeom prst="rect">
            <a:avLst/>
          </a:prstGeom>
        </p:spPr>
        <p:txBody>
          <a:bodyPr vert="horz" lIns="91440" tIns="45720" rIns="91440" bIns="45720" rtlCol="0"/>
          <a:lstStyle>
            <a:lvl1pPr algn="r">
              <a:defRPr sz="1200"/>
            </a:lvl1pPr>
          </a:lstStyle>
          <a:p>
            <a:fld id="{7D242F73-07AC-49A8-887A-728990F8441B}" type="datetimeFigureOut">
              <a:rPr kumimoji="1" lang="ja-JP" altLang="en-US" smtClean="0"/>
              <a:t>2016/5/9</a:t>
            </a:fld>
            <a:endParaRPr kumimoji="1" lang="ja-JP" altLang="en-US"/>
          </a:p>
        </p:txBody>
      </p:sp>
      <p:sp>
        <p:nvSpPr>
          <p:cNvPr id="4" name="フッター プレースホルダー 3"/>
          <p:cNvSpPr>
            <a:spLocks noGrp="1"/>
          </p:cNvSpPr>
          <p:nvPr>
            <p:ph type="ftr" sz="quarter" idx="2"/>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3" y="9371286"/>
            <a:ext cx="2918831" cy="495028"/>
          </a:xfrm>
          <a:prstGeom prst="rect">
            <a:avLst/>
          </a:prstGeom>
        </p:spPr>
        <p:txBody>
          <a:bodyPr vert="horz" lIns="91440" tIns="45720" rIns="91440" bIns="45720" rtlCol="0" anchor="b"/>
          <a:lstStyle>
            <a:lvl1pPr algn="r">
              <a:defRPr sz="1200"/>
            </a:lvl1pPr>
          </a:lstStyle>
          <a:p>
            <a:fld id="{99BA5445-674D-48C4-97D0-78FD8434556A}" type="slidenum">
              <a:rPr kumimoji="1" lang="ja-JP" altLang="en-US" smtClean="0"/>
              <a:t>‹#›</a:t>
            </a:fld>
            <a:endParaRPr kumimoji="1" lang="ja-JP" altLang="en-US"/>
          </a:p>
        </p:txBody>
      </p:sp>
    </p:spTree>
    <p:extLst>
      <p:ext uri="{BB962C8B-B14F-4D97-AF65-F5344CB8AC3E}">
        <p14:creationId xmlns:p14="http://schemas.microsoft.com/office/powerpoint/2010/main" val="36795621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822D554A-3A5D-441E-876E-284695F2D46A}" type="datetimeFigureOut">
              <a:rPr kumimoji="1" lang="ja-JP" altLang="en-US" smtClean="0"/>
              <a:t>2016/5/9</a:t>
            </a:fld>
            <a:endParaRPr kumimoji="1" lang="ja-JP" altLang="en-US"/>
          </a:p>
        </p:txBody>
      </p:sp>
      <p:sp>
        <p:nvSpPr>
          <p:cNvPr id="4" name="スライド イメージ プレースホルダー 3"/>
          <p:cNvSpPr>
            <a:spLocks noGrp="1" noRot="1" noChangeAspect="1"/>
          </p:cNvSpPr>
          <p:nvPr>
            <p:ph type="sldImg" idx="2"/>
          </p:nvPr>
        </p:nvSpPr>
        <p:spPr>
          <a:xfrm>
            <a:off x="1149350" y="1233488"/>
            <a:ext cx="443706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5727AAB8-E114-4558-8E69-418F471EE1FE}" type="slidenum">
              <a:rPr kumimoji="1" lang="ja-JP" altLang="en-US" smtClean="0"/>
              <a:t>‹#›</a:t>
            </a:fld>
            <a:endParaRPr kumimoji="1" lang="ja-JP" altLang="en-US"/>
          </a:p>
        </p:txBody>
      </p:sp>
    </p:spTree>
    <p:extLst>
      <p:ext uri="{BB962C8B-B14F-4D97-AF65-F5344CB8AC3E}">
        <p14:creationId xmlns:p14="http://schemas.microsoft.com/office/powerpoint/2010/main" val="421170743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41E1CF51-8DE2-4793-8709-7C811146D385}" type="slidenum">
              <a:rPr lang="en-US" altLang="ja-JP" smtClean="0"/>
              <a:pPr>
                <a:defRPr/>
              </a:pPr>
              <a:t>4</a:t>
            </a:fld>
            <a:endParaRPr lang="en-US" altLang="ja-JP"/>
          </a:p>
        </p:txBody>
      </p:sp>
    </p:spTree>
    <p:extLst>
      <p:ext uri="{BB962C8B-B14F-4D97-AF65-F5344CB8AC3E}">
        <p14:creationId xmlns:p14="http://schemas.microsoft.com/office/powerpoint/2010/main" val="27137708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D024AB3F-8DDC-4557-BB73-8054D332B07D}" type="datetimeFigureOut">
              <a:rPr kumimoji="1" lang="ja-JP" altLang="en-US" smtClean="0"/>
              <a:t>2016/5/9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CF0F346-9069-4C1C-BB5F-8AF5DD4CD6EE}" type="slidenum">
              <a:rPr kumimoji="1" lang="ja-JP" altLang="en-US" smtClean="0"/>
              <a:t>‹#›</a:t>
            </a:fld>
            <a:endParaRPr kumimoji="1" lang="ja-JP" altLang="en-US"/>
          </a:p>
        </p:txBody>
      </p:sp>
    </p:spTree>
    <p:extLst>
      <p:ext uri="{BB962C8B-B14F-4D97-AF65-F5344CB8AC3E}">
        <p14:creationId xmlns:p14="http://schemas.microsoft.com/office/powerpoint/2010/main" val="35213841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024AB3F-8DDC-4557-BB73-8054D332B07D}" type="datetimeFigureOut">
              <a:rPr kumimoji="1" lang="ja-JP" altLang="en-US" smtClean="0"/>
              <a:t>2016/5/9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CF0F346-9069-4C1C-BB5F-8AF5DD4CD6EE}" type="slidenum">
              <a:rPr kumimoji="1" lang="ja-JP" altLang="en-US" smtClean="0"/>
              <a:t>‹#›</a:t>
            </a:fld>
            <a:endParaRPr kumimoji="1" lang="ja-JP" altLang="en-US"/>
          </a:p>
        </p:txBody>
      </p:sp>
    </p:spTree>
    <p:extLst>
      <p:ext uri="{BB962C8B-B14F-4D97-AF65-F5344CB8AC3E}">
        <p14:creationId xmlns:p14="http://schemas.microsoft.com/office/powerpoint/2010/main" val="2247223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024AB3F-8DDC-4557-BB73-8054D332B07D}" type="datetimeFigureOut">
              <a:rPr kumimoji="1" lang="ja-JP" altLang="en-US" smtClean="0"/>
              <a:t>2016/5/9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CF0F346-9069-4C1C-BB5F-8AF5DD4CD6EE}" type="slidenum">
              <a:rPr kumimoji="1" lang="ja-JP" altLang="en-US" smtClean="0"/>
              <a:t>‹#›</a:t>
            </a:fld>
            <a:endParaRPr kumimoji="1" lang="ja-JP" altLang="en-US"/>
          </a:p>
        </p:txBody>
      </p:sp>
    </p:spTree>
    <p:extLst>
      <p:ext uri="{BB962C8B-B14F-4D97-AF65-F5344CB8AC3E}">
        <p14:creationId xmlns:p14="http://schemas.microsoft.com/office/powerpoint/2010/main" val="41367129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0" name="直角三角形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n-US">
              <a:solidFill>
                <a:prstClr val="white"/>
              </a:solidFill>
            </a:endParaRPr>
          </a:p>
        </p:txBody>
      </p:sp>
      <p:sp>
        <p:nvSpPr>
          <p:cNvPr id="9" name="タイトル 8"/>
          <p:cNvSpPr>
            <a:spLocks noGrp="1"/>
          </p:cNvSpPr>
          <p:nvPr>
            <p:ph type="ctrTitle"/>
          </p:nvPr>
        </p:nvSpPr>
        <p:spPr>
          <a:xfrm>
            <a:off x="685800" y="1752607"/>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ja-JP" altLang="en-US" smtClean="0"/>
              <a:t>マスター タイトルの書式設定</a:t>
            </a:r>
            <a:endParaRPr kumimoji="0" lang="en-US"/>
          </a:p>
        </p:txBody>
      </p:sp>
      <p:sp>
        <p:nvSpPr>
          <p:cNvPr id="17" name="サブタイトル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ja-JP" altLang="en-US" smtClean="0"/>
              <a:t>マスター サブタイトルの書式設定</a:t>
            </a:r>
            <a:endParaRPr kumimoji="0" lang="en-US"/>
          </a:p>
        </p:txBody>
      </p:sp>
      <p:grpSp>
        <p:nvGrpSpPr>
          <p:cNvPr id="2" name="グループ化 1"/>
          <p:cNvGrpSpPr/>
          <p:nvPr/>
        </p:nvGrpSpPr>
        <p:grpSpPr>
          <a:xfrm>
            <a:off x="-3764" y="4953000"/>
            <a:ext cx="9147765" cy="1912088"/>
            <a:chOff x="-3765" y="4832896"/>
            <a:chExt cx="9147765" cy="2032192"/>
          </a:xfrm>
        </p:grpSpPr>
        <p:sp>
          <p:nvSpPr>
            <p:cNvPr id="7" name="フリーフォーム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solidFill>
                  <a:prstClr val="black"/>
                </a:solidFill>
                <a:ea typeface="ＭＳ Ｐゴシック" charset="-128"/>
              </a:endParaRPr>
            </a:p>
          </p:txBody>
        </p:sp>
        <p:sp>
          <p:nvSpPr>
            <p:cNvPr id="8" name="フリーフォーム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solidFill>
                  <a:prstClr val="black"/>
                </a:solidFill>
                <a:ea typeface="ＭＳ Ｐゴシック" charset="-128"/>
              </a:endParaRPr>
            </a:p>
          </p:txBody>
        </p:sp>
        <p:sp>
          <p:nvSpPr>
            <p:cNvPr id="11" name="フリーフォーム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a:endParaRPr kumimoji="0" lang="en-US">
                <a:solidFill>
                  <a:prstClr val="white"/>
                </a:solidFill>
              </a:endParaRPr>
            </a:p>
          </p:txBody>
        </p:sp>
        <p:cxnSp>
          <p:nvCxnSpPr>
            <p:cNvPr id="12" name="直線コネクタ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日付プレースホルダー 29"/>
          <p:cNvSpPr>
            <a:spLocks noGrp="1"/>
          </p:cNvSpPr>
          <p:nvPr>
            <p:ph type="dt" sz="half" idx="10"/>
          </p:nvPr>
        </p:nvSpPr>
        <p:spPr/>
        <p:txBody>
          <a:bodyPr/>
          <a:lstStyle>
            <a:lvl1pPr>
              <a:defRPr>
                <a:solidFill>
                  <a:srgbClr val="FFFFFF"/>
                </a:solidFill>
              </a:defRPr>
            </a:lvl1pPr>
            <a:extLst/>
          </a:lstStyle>
          <a:p>
            <a:endParaRPr lang="en-US" altLang="ja-JP">
              <a:solidFill>
                <a:srgbClr val="000000"/>
              </a:solidFill>
            </a:endParaRPr>
          </a:p>
        </p:txBody>
      </p:sp>
      <p:sp>
        <p:nvSpPr>
          <p:cNvPr id="19" name="フッター プレースホルダー 18"/>
          <p:cNvSpPr>
            <a:spLocks noGrp="1"/>
          </p:cNvSpPr>
          <p:nvPr>
            <p:ph type="ftr" sz="quarter" idx="11"/>
          </p:nvPr>
        </p:nvSpPr>
        <p:spPr/>
        <p:txBody>
          <a:bodyPr/>
          <a:lstStyle>
            <a:lvl1pPr>
              <a:defRPr>
                <a:solidFill>
                  <a:schemeClr val="accent1">
                    <a:tint val="20000"/>
                  </a:schemeClr>
                </a:solidFill>
              </a:defRPr>
            </a:lvl1pPr>
            <a:extLst/>
          </a:lstStyle>
          <a:p>
            <a:endParaRPr lang="en-US" altLang="ja-JP">
              <a:solidFill>
                <a:srgbClr val="000000"/>
              </a:solidFill>
            </a:endParaRPr>
          </a:p>
        </p:txBody>
      </p:sp>
      <p:sp>
        <p:nvSpPr>
          <p:cNvPr id="27" name="スライド番号プレースホルダー 26"/>
          <p:cNvSpPr>
            <a:spLocks noGrp="1"/>
          </p:cNvSpPr>
          <p:nvPr>
            <p:ph type="sldNum" sz="quarter" idx="12"/>
          </p:nvPr>
        </p:nvSpPr>
        <p:spPr/>
        <p:txBody>
          <a:bodyPr/>
          <a:lstStyle>
            <a:lvl1pPr>
              <a:defRPr>
                <a:solidFill>
                  <a:srgbClr val="FFFFFF"/>
                </a:solidFill>
              </a:defRPr>
            </a:lvl1pPr>
            <a:extLst/>
          </a:lstStyle>
          <a:p>
            <a:fld id="{3916328E-6D65-4AC6-AED3-A57AB5A8C1C2}" type="slidenum">
              <a:rPr lang="en-US" altLang="ja-JP" smtClean="0">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6338984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extLst/>
          </a:lstStyle>
          <a:p>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extLst/>
          </a:lstStyle>
          <a:p>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extLst/>
          </a:lstStyle>
          <a:p>
            <a:fld id="{13DE2959-4469-48E6-BA76-FB55B6F6B932}" type="slidenum">
              <a:rPr lang="en-US" altLang="ja-JP" smtClean="0">
                <a:solidFill>
                  <a:srgbClr val="000000"/>
                </a:solidFill>
              </a:rPr>
              <a:pPr/>
              <a:t>‹#›</a:t>
            </a:fld>
            <a:endParaRPr lang="en-US" altLang="ja-JP">
              <a:solidFill>
                <a:srgbClr val="000000"/>
              </a:solidFill>
            </a:endParaRPr>
          </a:p>
        </p:txBody>
      </p:sp>
      <p:sp>
        <p:nvSpPr>
          <p:cNvPr id="7" name="タイトル 6"/>
          <p:cNvSpPr>
            <a:spLocks noGrp="1"/>
          </p:cNvSpPr>
          <p:nvPr>
            <p:ph type="title"/>
          </p:nvPr>
        </p:nvSpPr>
        <p:spPr/>
        <p:txBody>
          <a:bodyPr rtlCol="0"/>
          <a:lstStyle>
            <a:extLst/>
          </a:lstStyle>
          <a:p>
            <a:r>
              <a:rPr kumimoji="0" lang="ja-JP" altLang="en-US" smtClean="0"/>
              <a:t>マスター タイトルの書式設定</a:t>
            </a:r>
            <a:endParaRPr kumimoji="0" lang="en-US"/>
          </a:p>
        </p:txBody>
      </p:sp>
    </p:spTree>
    <p:extLst>
      <p:ext uri="{BB962C8B-B14F-4D97-AF65-F5344CB8AC3E}">
        <p14:creationId xmlns:p14="http://schemas.microsoft.com/office/powerpoint/2010/main" val="23697386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Ref idx="1002">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ja-JP" altLang="en-US" smtClean="0"/>
              <a:t>マスター テキストの書式設定</a:t>
            </a:r>
          </a:p>
        </p:txBody>
      </p:sp>
      <p:sp>
        <p:nvSpPr>
          <p:cNvPr id="4" name="日付プレースホルダー 3"/>
          <p:cNvSpPr>
            <a:spLocks noGrp="1"/>
          </p:cNvSpPr>
          <p:nvPr>
            <p:ph type="dt" sz="half" idx="10"/>
          </p:nvPr>
        </p:nvSpPr>
        <p:spPr/>
        <p:txBody>
          <a:bodyPr/>
          <a:lstStyle>
            <a:extLst/>
          </a:lstStyle>
          <a:p>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extLst/>
          </a:lstStyle>
          <a:p>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extLst/>
          </a:lstStyle>
          <a:p>
            <a:fld id="{0A7CE1D0-5355-41B5-B98E-D73C9CE5E466}" type="slidenum">
              <a:rPr lang="en-US" altLang="ja-JP" smtClean="0">
                <a:solidFill>
                  <a:srgbClr val="000000"/>
                </a:solidFill>
              </a:rPr>
              <a:pPr/>
              <a:t>‹#›</a:t>
            </a:fld>
            <a:endParaRPr lang="en-US" altLang="ja-JP">
              <a:solidFill>
                <a:srgbClr val="000000"/>
              </a:solidFill>
            </a:endParaRPr>
          </a:p>
        </p:txBody>
      </p:sp>
      <p:sp>
        <p:nvSpPr>
          <p:cNvPr id="7" name="山形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endParaRPr kumimoji="0" lang="en-US">
              <a:solidFill>
                <a:prstClr val="white"/>
              </a:solidFill>
            </a:endParaRPr>
          </a:p>
        </p:txBody>
      </p:sp>
      <p:sp>
        <p:nvSpPr>
          <p:cNvPr id="8" name="山形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endParaRPr kumimoji="0" lang="en-US">
              <a:solidFill>
                <a:prstClr val="white"/>
              </a:solidFill>
            </a:endParaRPr>
          </a:p>
        </p:txBody>
      </p:sp>
    </p:spTree>
    <p:extLst>
      <p:ext uri="{BB962C8B-B14F-4D97-AF65-F5344CB8AC3E}">
        <p14:creationId xmlns:p14="http://schemas.microsoft.com/office/powerpoint/2010/main" val="4100892767"/>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bg>
      <p:bgRef idx="1002">
        <a:schemeClr val="bg1"/>
      </p:bgRef>
    </p:bg>
    <p:spTree>
      <p:nvGrpSpPr>
        <p:cNvPr id="1" name=""/>
        <p:cNvGrpSpPr/>
        <p:nvPr/>
      </p:nvGrpSpPr>
      <p:grpSpPr>
        <a:xfrm>
          <a:off x="0" y="0"/>
          <a:ext cx="0" cy="0"/>
          <a:chOff x="0" y="0"/>
          <a:chExt cx="0" cy="0"/>
        </a:xfrm>
      </p:grpSpPr>
      <p:sp>
        <p:nvSpPr>
          <p:cNvPr id="3" name="コンテンツ プレースホルダー 2"/>
          <p:cNvSpPr>
            <a:spLocks noGrp="1"/>
          </p:cNvSpPr>
          <p:nvPr>
            <p:ph sz="half" idx="1"/>
          </p:nvPr>
        </p:nvSpPr>
        <p:spPr>
          <a:xfrm>
            <a:off x="457200" y="1481334"/>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コンテンツ プレースホルダー 3"/>
          <p:cNvSpPr>
            <a:spLocks noGrp="1"/>
          </p:cNvSpPr>
          <p:nvPr>
            <p:ph sz="half" idx="2"/>
          </p:nvPr>
        </p:nvSpPr>
        <p:spPr>
          <a:xfrm>
            <a:off x="4648200" y="1481334"/>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ー 4"/>
          <p:cNvSpPr>
            <a:spLocks noGrp="1"/>
          </p:cNvSpPr>
          <p:nvPr>
            <p:ph type="dt" sz="half" idx="10"/>
          </p:nvPr>
        </p:nvSpPr>
        <p:spPr/>
        <p:txBody>
          <a:bodyPr/>
          <a:lstStyle>
            <a:extLst/>
          </a:lstStyle>
          <a:p>
            <a:endParaRPr lang="en-US" altLang="ja-JP">
              <a:solidFill>
                <a:srgbClr val="000000"/>
              </a:solidFill>
            </a:endParaRPr>
          </a:p>
        </p:txBody>
      </p:sp>
      <p:sp>
        <p:nvSpPr>
          <p:cNvPr id="6" name="フッター プレースホルダー 5"/>
          <p:cNvSpPr>
            <a:spLocks noGrp="1"/>
          </p:cNvSpPr>
          <p:nvPr>
            <p:ph type="ftr" sz="quarter" idx="11"/>
          </p:nvPr>
        </p:nvSpPr>
        <p:spPr/>
        <p:txBody>
          <a:bodyPr/>
          <a:lstStyle>
            <a:extLst/>
          </a:lstStyle>
          <a:p>
            <a:endParaRPr lang="en-US" altLang="ja-JP">
              <a:solidFill>
                <a:srgbClr val="000000"/>
              </a:solidFill>
            </a:endParaRPr>
          </a:p>
        </p:txBody>
      </p:sp>
      <p:sp>
        <p:nvSpPr>
          <p:cNvPr id="7" name="スライド番号プレースホルダー 6"/>
          <p:cNvSpPr>
            <a:spLocks noGrp="1"/>
          </p:cNvSpPr>
          <p:nvPr>
            <p:ph type="sldNum" sz="quarter" idx="12"/>
          </p:nvPr>
        </p:nvSpPr>
        <p:spPr/>
        <p:txBody>
          <a:bodyPr/>
          <a:lstStyle>
            <a:extLst/>
          </a:lstStyle>
          <a:p>
            <a:fld id="{3CE2758A-97DF-4B8C-86C5-D2B9CA8214C6}" type="slidenum">
              <a:rPr lang="en-US" altLang="ja-JP" smtClean="0">
                <a:solidFill>
                  <a:srgbClr val="000000"/>
                </a:solidFill>
              </a:rPr>
              <a:pPr/>
              <a:t>‹#›</a:t>
            </a:fld>
            <a:endParaRPr lang="en-US" altLang="ja-JP">
              <a:solidFill>
                <a:srgbClr val="000000"/>
              </a:solidFill>
            </a:endParaRPr>
          </a:p>
        </p:txBody>
      </p:sp>
      <p:sp>
        <p:nvSpPr>
          <p:cNvPr id="8" name="タイトル 7"/>
          <p:cNvSpPr>
            <a:spLocks noGrp="1"/>
          </p:cNvSpPr>
          <p:nvPr>
            <p:ph type="title"/>
          </p:nvPr>
        </p:nvSpPr>
        <p:spPr/>
        <p:txBody>
          <a:bodyPr rtlCol="0"/>
          <a:lstStyle>
            <a:extLst/>
          </a:lstStyle>
          <a:p>
            <a:r>
              <a:rPr kumimoji="0" lang="ja-JP" altLang="en-US" smtClean="0"/>
              <a:t>マスター タイトルの書式設定</a:t>
            </a:r>
            <a:endParaRPr kumimoji="0" lang="en-US"/>
          </a:p>
        </p:txBody>
      </p:sp>
    </p:spTree>
    <p:extLst>
      <p:ext uri="{BB962C8B-B14F-4D97-AF65-F5344CB8AC3E}">
        <p14:creationId xmlns:p14="http://schemas.microsoft.com/office/powerpoint/2010/main" val="3075125103"/>
      </p:ext>
    </p:extLst>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比較">
    <p:bg>
      <p:bgRef idx="1003">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8229600" cy="1143000"/>
          </a:xfrm>
        </p:spPr>
        <p:txBody>
          <a:bodyPr anchor="ctr"/>
          <a:lstStyle>
            <a:lvl1pPr>
              <a:defRPr/>
            </a:lvl1pPr>
            <a:extLst/>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smtClean="0"/>
              <a:t>マスター テキストの書式設定</a:t>
            </a:r>
          </a:p>
        </p:txBody>
      </p:sp>
      <p:sp>
        <p:nvSpPr>
          <p:cNvPr id="4" name="テキスト プレースホルダー 3"/>
          <p:cNvSpPr>
            <a:spLocks noGrp="1"/>
          </p:cNvSpPr>
          <p:nvPr>
            <p:ph type="body" sz="half" idx="3"/>
          </p:nvPr>
        </p:nvSpPr>
        <p:spPr>
          <a:xfrm>
            <a:off x="4645029"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smtClean="0"/>
              <a:t>マスター テキストの書式設定</a:t>
            </a:r>
          </a:p>
        </p:txBody>
      </p:sp>
      <p:sp>
        <p:nvSpPr>
          <p:cNvPr id="5" name="コンテンツ プレースホルダー 4"/>
          <p:cNvSpPr>
            <a:spLocks noGrp="1"/>
          </p:cNvSpPr>
          <p:nvPr>
            <p:ph sz="quarter" idx="2"/>
          </p:nvPr>
        </p:nvSpPr>
        <p:spPr>
          <a:xfrm>
            <a:off x="457200" y="1444300"/>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6" name="コンテンツ プレースホルダー 5"/>
          <p:cNvSpPr>
            <a:spLocks noGrp="1"/>
          </p:cNvSpPr>
          <p:nvPr>
            <p:ph sz="quarter" idx="4"/>
          </p:nvPr>
        </p:nvSpPr>
        <p:spPr>
          <a:xfrm>
            <a:off x="4645028" y="1444300"/>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ー 6"/>
          <p:cNvSpPr>
            <a:spLocks noGrp="1"/>
          </p:cNvSpPr>
          <p:nvPr>
            <p:ph type="dt" sz="half" idx="10"/>
          </p:nvPr>
        </p:nvSpPr>
        <p:spPr/>
        <p:txBody>
          <a:bodyPr/>
          <a:lstStyle>
            <a:extLst/>
          </a:lstStyle>
          <a:p>
            <a:endParaRPr lang="en-US" altLang="ja-JP">
              <a:solidFill>
                <a:srgbClr val="000000"/>
              </a:solidFill>
            </a:endParaRPr>
          </a:p>
        </p:txBody>
      </p:sp>
      <p:sp>
        <p:nvSpPr>
          <p:cNvPr id="8" name="フッター プレースホルダー 7"/>
          <p:cNvSpPr>
            <a:spLocks noGrp="1"/>
          </p:cNvSpPr>
          <p:nvPr>
            <p:ph type="ftr" sz="quarter" idx="11"/>
          </p:nvPr>
        </p:nvSpPr>
        <p:spPr/>
        <p:txBody>
          <a:bodyPr/>
          <a:lstStyle>
            <a:extLst/>
          </a:lstStyle>
          <a:p>
            <a:endParaRPr lang="en-US" altLang="ja-JP">
              <a:solidFill>
                <a:srgbClr val="000000"/>
              </a:solidFill>
            </a:endParaRPr>
          </a:p>
        </p:txBody>
      </p:sp>
      <p:sp>
        <p:nvSpPr>
          <p:cNvPr id="9" name="スライド番号プレースホルダー 8"/>
          <p:cNvSpPr>
            <a:spLocks noGrp="1"/>
          </p:cNvSpPr>
          <p:nvPr>
            <p:ph type="sldNum" sz="quarter" idx="12"/>
          </p:nvPr>
        </p:nvSpPr>
        <p:spPr/>
        <p:txBody>
          <a:bodyPr/>
          <a:lstStyle>
            <a:extLst/>
          </a:lstStyle>
          <a:p>
            <a:fld id="{713C96AB-BBE1-4417-B921-BC6F0C486974}" type="slidenum">
              <a:rPr lang="en-US" altLang="ja-JP" smtClean="0">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547090565"/>
      </p:ext>
    </p:extLst>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bg>
      <p:bgRef idx="1002">
        <a:schemeClr val="bg1"/>
      </p:bgRef>
    </p:bg>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extLst/>
          </a:lstStyle>
          <a:p>
            <a:endParaRPr lang="en-US" altLang="ja-JP">
              <a:solidFill>
                <a:srgbClr val="000000"/>
              </a:solidFill>
            </a:endParaRPr>
          </a:p>
        </p:txBody>
      </p:sp>
      <p:sp>
        <p:nvSpPr>
          <p:cNvPr id="4" name="フッター プレースホルダー 3"/>
          <p:cNvSpPr>
            <a:spLocks noGrp="1"/>
          </p:cNvSpPr>
          <p:nvPr>
            <p:ph type="ftr" sz="quarter" idx="11"/>
          </p:nvPr>
        </p:nvSpPr>
        <p:spPr/>
        <p:txBody>
          <a:bodyPr/>
          <a:lstStyle>
            <a:extLst/>
          </a:lstStyle>
          <a:p>
            <a:endParaRPr lang="en-US" altLang="ja-JP">
              <a:solidFill>
                <a:srgbClr val="000000"/>
              </a:solidFill>
            </a:endParaRPr>
          </a:p>
        </p:txBody>
      </p:sp>
      <p:sp>
        <p:nvSpPr>
          <p:cNvPr id="5" name="スライド番号プレースホルダー 4"/>
          <p:cNvSpPr>
            <a:spLocks noGrp="1"/>
          </p:cNvSpPr>
          <p:nvPr>
            <p:ph type="sldNum" sz="quarter" idx="12"/>
          </p:nvPr>
        </p:nvSpPr>
        <p:spPr/>
        <p:txBody>
          <a:bodyPr/>
          <a:lstStyle>
            <a:extLst/>
          </a:lstStyle>
          <a:p>
            <a:fld id="{E1505E7C-A9A5-4D6A-8F31-360AAF54F5A8}" type="slidenum">
              <a:rPr lang="en-US" altLang="ja-JP" smtClean="0">
                <a:solidFill>
                  <a:srgbClr val="000000"/>
                </a:solidFill>
              </a:rPr>
              <a:pPr/>
              <a:t>‹#›</a:t>
            </a:fld>
            <a:endParaRPr lang="en-US" altLang="ja-JP">
              <a:solidFill>
                <a:srgbClr val="000000"/>
              </a:solidFill>
            </a:endParaRPr>
          </a:p>
        </p:txBody>
      </p:sp>
      <p:sp>
        <p:nvSpPr>
          <p:cNvPr id="6" name="タイトル 5"/>
          <p:cNvSpPr>
            <a:spLocks noGrp="1"/>
          </p:cNvSpPr>
          <p:nvPr>
            <p:ph type="title"/>
          </p:nvPr>
        </p:nvSpPr>
        <p:spPr/>
        <p:txBody>
          <a:bodyPr rtlCol="0"/>
          <a:lstStyle>
            <a:extLst/>
          </a:lstStyle>
          <a:p>
            <a:r>
              <a:rPr kumimoji="0" lang="ja-JP" altLang="en-US" smtClean="0"/>
              <a:t>マスター タイトルの書式設定</a:t>
            </a:r>
            <a:endParaRPr kumimoji="0" lang="en-US"/>
          </a:p>
        </p:txBody>
      </p:sp>
    </p:spTree>
    <p:extLst>
      <p:ext uri="{BB962C8B-B14F-4D97-AF65-F5344CB8AC3E}">
        <p14:creationId xmlns:p14="http://schemas.microsoft.com/office/powerpoint/2010/main" val="3869603970"/>
      </p:ext>
    </p:extLst>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extLst/>
          </a:lstStyle>
          <a:p>
            <a:endParaRPr lang="en-US" altLang="ja-JP">
              <a:solidFill>
                <a:srgbClr val="000000"/>
              </a:solidFill>
            </a:endParaRPr>
          </a:p>
        </p:txBody>
      </p:sp>
      <p:sp>
        <p:nvSpPr>
          <p:cNvPr id="3" name="フッター プレースホルダー 2"/>
          <p:cNvSpPr>
            <a:spLocks noGrp="1"/>
          </p:cNvSpPr>
          <p:nvPr>
            <p:ph type="ftr" sz="quarter" idx="11"/>
          </p:nvPr>
        </p:nvSpPr>
        <p:spPr/>
        <p:txBody>
          <a:bodyPr/>
          <a:lstStyle>
            <a:extLst/>
          </a:lstStyle>
          <a:p>
            <a:endParaRPr lang="en-US" altLang="ja-JP">
              <a:solidFill>
                <a:srgbClr val="000000"/>
              </a:solidFill>
            </a:endParaRPr>
          </a:p>
        </p:txBody>
      </p:sp>
      <p:sp>
        <p:nvSpPr>
          <p:cNvPr id="4" name="スライド番号プレースホルダー 3"/>
          <p:cNvSpPr>
            <a:spLocks noGrp="1"/>
          </p:cNvSpPr>
          <p:nvPr>
            <p:ph type="sldNum" sz="quarter" idx="12"/>
          </p:nvPr>
        </p:nvSpPr>
        <p:spPr/>
        <p:txBody>
          <a:bodyPr/>
          <a:lstStyle>
            <a:extLst/>
          </a:lstStyle>
          <a:p>
            <a:fld id="{ECAEB814-199D-4ECB-A84C-1F4E4EF7FD05}" type="slidenum">
              <a:rPr lang="en-US" altLang="ja-JP" smtClean="0">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98616968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bg>
      <p:bgRef idx="1003">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ja-JP" altLang="en-US" smtClean="0"/>
              <a:t>マスター テキストの書式設定</a:t>
            </a:r>
          </a:p>
        </p:txBody>
      </p:sp>
      <p:sp>
        <p:nvSpPr>
          <p:cNvPr id="4" name="コンテンツ プレースホルダー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ー 4"/>
          <p:cNvSpPr>
            <a:spLocks noGrp="1"/>
          </p:cNvSpPr>
          <p:nvPr>
            <p:ph type="dt" sz="half" idx="10"/>
          </p:nvPr>
        </p:nvSpPr>
        <p:spPr>
          <a:xfrm>
            <a:off x="6727032" y="6407944"/>
            <a:ext cx="1920240" cy="365760"/>
          </a:xfrm>
        </p:spPr>
        <p:txBody>
          <a:bodyPr/>
          <a:lstStyle>
            <a:extLst/>
          </a:lstStyle>
          <a:p>
            <a:endParaRPr lang="en-US" altLang="ja-JP">
              <a:solidFill>
                <a:srgbClr val="000000"/>
              </a:solidFill>
            </a:endParaRPr>
          </a:p>
        </p:txBody>
      </p:sp>
      <p:sp>
        <p:nvSpPr>
          <p:cNvPr id="6" name="フッター プレースホルダー 5"/>
          <p:cNvSpPr>
            <a:spLocks noGrp="1"/>
          </p:cNvSpPr>
          <p:nvPr>
            <p:ph type="ftr" sz="quarter" idx="11"/>
          </p:nvPr>
        </p:nvSpPr>
        <p:spPr/>
        <p:txBody>
          <a:bodyPr/>
          <a:lstStyle>
            <a:extLst/>
          </a:lstStyle>
          <a:p>
            <a:endParaRPr lang="en-US" altLang="ja-JP">
              <a:solidFill>
                <a:srgbClr val="000000"/>
              </a:solidFill>
            </a:endParaRPr>
          </a:p>
        </p:txBody>
      </p:sp>
      <p:sp>
        <p:nvSpPr>
          <p:cNvPr id="7" name="スライド番号プレースホルダー 6"/>
          <p:cNvSpPr>
            <a:spLocks noGrp="1"/>
          </p:cNvSpPr>
          <p:nvPr>
            <p:ph type="sldNum" sz="quarter" idx="12"/>
          </p:nvPr>
        </p:nvSpPr>
        <p:spPr/>
        <p:txBody>
          <a:bodyPr/>
          <a:lstStyle>
            <a:extLst/>
          </a:lstStyle>
          <a:p>
            <a:fld id="{20919500-454F-40F8-8A5C-6C3E6BAC6501}" type="slidenum">
              <a:rPr lang="en-US" altLang="ja-JP" smtClean="0">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706304436"/>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024AB3F-8DDC-4557-BB73-8054D332B07D}" type="datetimeFigureOut">
              <a:rPr kumimoji="1" lang="ja-JP" altLang="en-US" smtClean="0"/>
              <a:t>2016/5/9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CF0F346-9069-4C1C-BB5F-8AF5DD4CD6EE}" type="slidenum">
              <a:rPr kumimoji="1" lang="ja-JP" altLang="en-US" smtClean="0"/>
              <a:t>‹#›</a:t>
            </a:fld>
            <a:endParaRPr kumimoji="1" lang="ja-JP" altLang="en-US"/>
          </a:p>
        </p:txBody>
      </p:sp>
    </p:spTree>
    <p:extLst>
      <p:ext uri="{BB962C8B-B14F-4D97-AF65-F5344CB8AC3E}">
        <p14:creationId xmlns:p14="http://schemas.microsoft.com/office/powerpoint/2010/main" val="351294880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2">
        <a:schemeClr val="bg1"/>
      </p:bgRef>
    </p:bg>
    <p:spTree>
      <p:nvGrpSpPr>
        <p:cNvPr id="1" name=""/>
        <p:cNvGrpSpPr/>
        <p:nvPr/>
      </p:nvGrpSpPr>
      <p:grpSpPr>
        <a:xfrm>
          <a:off x="0" y="0"/>
          <a:ext cx="0" cy="0"/>
          <a:chOff x="0" y="0"/>
          <a:chExt cx="0" cy="0"/>
        </a:xfrm>
      </p:grpSpPr>
      <p:sp>
        <p:nvSpPr>
          <p:cNvPr id="4" name="テキスト プレースホルダー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ja-JP" altLang="en-US" smtClean="0"/>
              <a:t>マスター テキストの書式設定</a:t>
            </a:r>
          </a:p>
        </p:txBody>
      </p:sp>
      <p:sp>
        <p:nvSpPr>
          <p:cNvPr id="3" name="図プレースホルダー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ja-JP" altLang="en-US" smtClean="0"/>
              <a:t>アイコンをクリックして図を追加</a:t>
            </a:r>
            <a:endParaRPr kumimoji="0" lang="en-US" dirty="0"/>
          </a:p>
        </p:txBody>
      </p:sp>
      <p:sp>
        <p:nvSpPr>
          <p:cNvPr id="5" name="日付プレースホルダー 4"/>
          <p:cNvSpPr>
            <a:spLocks noGrp="1"/>
          </p:cNvSpPr>
          <p:nvPr>
            <p:ph type="dt" sz="half" idx="10"/>
          </p:nvPr>
        </p:nvSpPr>
        <p:spPr/>
        <p:txBody>
          <a:bodyPr/>
          <a:lstStyle>
            <a:lvl1pPr>
              <a:defRPr>
                <a:solidFill>
                  <a:schemeClr val="tx1"/>
                </a:solidFill>
              </a:defRPr>
            </a:lvl1pPr>
            <a:extLst/>
          </a:lstStyle>
          <a:p>
            <a:endParaRPr lang="en-US" altLang="ja-JP">
              <a:solidFill>
                <a:srgbClr val="000000"/>
              </a:solidFill>
            </a:endParaRPr>
          </a:p>
        </p:txBody>
      </p:sp>
      <p:sp>
        <p:nvSpPr>
          <p:cNvPr id="6" name="フッター プレースホルダー 5"/>
          <p:cNvSpPr>
            <a:spLocks noGrp="1"/>
          </p:cNvSpPr>
          <p:nvPr>
            <p:ph type="ftr" sz="quarter" idx="11"/>
          </p:nvPr>
        </p:nvSpPr>
        <p:spPr>
          <a:xfrm>
            <a:off x="4380075" y="6407950"/>
            <a:ext cx="2350681" cy="365125"/>
          </a:xfrm>
        </p:spPr>
        <p:txBody>
          <a:bodyPr/>
          <a:lstStyle>
            <a:lvl1pPr>
              <a:defRPr>
                <a:solidFill>
                  <a:schemeClr val="tx1"/>
                </a:solidFill>
              </a:defRPr>
            </a:lvl1pPr>
            <a:extLst/>
          </a:lstStyle>
          <a:p>
            <a:endParaRPr lang="en-US" altLang="ja-JP">
              <a:solidFill>
                <a:srgbClr val="000000"/>
              </a:solidFill>
            </a:endParaRPr>
          </a:p>
        </p:txBody>
      </p:sp>
      <p:sp>
        <p:nvSpPr>
          <p:cNvPr id="7" name="スライド番号プレースホルダー 6"/>
          <p:cNvSpPr>
            <a:spLocks noGrp="1"/>
          </p:cNvSpPr>
          <p:nvPr>
            <p:ph type="sldNum" sz="quarter" idx="12"/>
          </p:nvPr>
        </p:nvSpPr>
        <p:spPr/>
        <p:txBody>
          <a:bodyPr/>
          <a:lstStyle>
            <a:lvl1pPr>
              <a:defRPr>
                <a:solidFill>
                  <a:schemeClr val="tx1"/>
                </a:solidFill>
              </a:defRPr>
            </a:lvl1pPr>
            <a:extLst/>
          </a:lstStyle>
          <a:p>
            <a:fld id="{0561A651-D6BB-46B0-A50C-5F78583329A8}" type="slidenum">
              <a:rPr lang="en-US" altLang="ja-JP" smtClean="0">
                <a:solidFill>
                  <a:srgbClr val="000000"/>
                </a:solidFill>
              </a:rPr>
              <a:pPr/>
              <a:t>‹#›</a:t>
            </a:fld>
            <a:endParaRPr lang="en-US" altLang="ja-JP">
              <a:solidFill>
                <a:srgbClr val="000000"/>
              </a:solidFill>
            </a:endParaRPr>
          </a:p>
        </p:txBody>
      </p:sp>
      <p:sp>
        <p:nvSpPr>
          <p:cNvPr id="2" name="タイトル 1"/>
          <p:cNvSpPr>
            <a:spLocks noGrp="1"/>
          </p:cNvSpPr>
          <p:nvPr>
            <p:ph type="title"/>
          </p:nvPr>
        </p:nvSpPr>
        <p:spPr>
          <a:xfrm>
            <a:off x="228601"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ja-JP" altLang="en-US" smtClean="0"/>
              <a:t>マスター タイトルの書式設定</a:t>
            </a:r>
            <a:endParaRPr kumimoji="0" lang="en-US"/>
          </a:p>
        </p:txBody>
      </p:sp>
      <p:sp>
        <p:nvSpPr>
          <p:cNvPr id="8" name="フリーフォーム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solidFill>
                <a:prstClr val="white"/>
              </a:solidFill>
              <a:ea typeface="ＭＳ Ｐゴシック" charset="-128"/>
            </a:endParaRPr>
          </a:p>
        </p:txBody>
      </p:sp>
      <p:sp>
        <p:nvSpPr>
          <p:cNvPr id="9" name="フリーフォーム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solidFill>
                <a:prstClr val="white"/>
              </a:solidFill>
              <a:ea typeface="ＭＳ Ｐゴシック" charset="-128"/>
            </a:endParaRPr>
          </a:p>
        </p:txBody>
      </p:sp>
      <p:sp>
        <p:nvSpPr>
          <p:cNvPr id="10" name="直角三角形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a:endParaRPr kumimoji="0" lang="en-US">
              <a:solidFill>
                <a:prstClr val="white"/>
              </a:solidFill>
            </a:endParaRPr>
          </a:p>
        </p:txBody>
      </p:sp>
      <p:cxnSp>
        <p:nvCxnSpPr>
          <p:cNvPr id="11" name="直線コネクタ 10"/>
          <p:cNvCxnSpPr/>
          <p:nvPr/>
        </p:nvCxnSpPr>
        <p:spPr>
          <a:xfrm>
            <a:off x="-9237" y="5787744"/>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山形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endParaRPr kumimoji="0" lang="en-US">
              <a:solidFill>
                <a:prstClr val="white"/>
              </a:solidFill>
            </a:endParaRPr>
          </a:p>
        </p:txBody>
      </p:sp>
      <p:sp>
        <p:nvSpPr>
          <p:cNvPr id="13" name="山形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endParaRPr kumimoji="0" lang="en-US">
              <a:solidFill>
                <a:prstClr val="white"/>
              </a:solidFill>
            </a:endParaRPr>
          </a:p>
        </p:txBody>
      </p:sp>
    </p:spTree>
    <p:extLst>
      <p:ext uri="{BB962C8B-B14F-4D97-AF65-F5344CB8AC3E}">
        <p14:creationId xmlns:p14="http://schemas.microsoft.com/office/powerpoint/2010/main" val="1423781795"/>
      </p:ext>
    </p:extLst>
  </p:cSld>
  <p:clrMapOvr>
    <a:overrideClrMapping bg1="dk1" tx1="lt1" bg2="dk2" tx2="lt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extLst/>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a:xfrm>
            <a:off x="457200" y="1481333"/>
            <a:ext cx="8229600" cy="4386071"/>
          </a:xfrm>
        </p:spPr>
        <p:txBody>
          <a:bodyPr vert="eaVert"/>
          <a:lstStyle>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extLst/>
          </a:lstStyle>
          <a:p>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extLst/>
          </a:lstStyle>
          <a:p>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extLst/>
          </a:lstStyle>
          <a:p>
            <a:fld id="{B7781E98-12D4-4D4B-A93A-05903818980B}" type="slidenum">
              <a:rPr lang="en-US" altLang="ja-JP" smtClean="0">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26055969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844013" y="274646"/>
            <a:ext cx="1777470" cy="5592761"/>
          </a:xfrm>
        </p:spPr>
        <p:txBody>
          <a:bodyPr vert="eaVert"/>
          <a:lstStyle>
            <a:extLst/>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a:xfrm>
            <a:off x="457200" y="274641"/>
            <a:ext cx="6324600" cy="5592760"/>
          </a:xfrm>
        </p:spPr>
        <p:txBody>
          <a:bodyPr vert="eaVert"/>
          <a:lstStyle>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extLst/>
          </a:lstStyle>
          <a:p>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extLst/>
          </a:lstStyle>
          <a:p>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extLst/>
          </a:lstStyle>
          <a:p>
            <a:fld id="{116C8A52-8AAF-4982-B6CC-776C64B016BB}" type="slidenum">
              <a:rPr lang="en-US" altLang="ja-JP" smtClean="0">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094231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D024AB3F-8DDC-4557-BB73-8054D332B07D}" type="datetimeFigureOut">
              <a:rPr kumimoji="1" lang="ja-JP" altLang="en-US" smtClean="0"/>
              <a:t>2016/5/9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CF0F346-9069-4C1C-BB5F-8AF5DD4CD6EE}" type="slidenum">
              <a:rPr kumimoji="1" lang="ja-JP" altLang="en-US" smtClean="0"/>
              <a:t>‹#›</a:t>
            </a:fld>
            <a:endParaRPr kumimoji="1" lang="ja-JP" altLang="en-US"/>
          </a:p>
        </p:txBody>
      </p:sp>
    </p:spTree>
    <p:extLst>
      <p:ext uri="{BB962C8B-B14F-4D97-AF65-F5344CB8AC3E}">
        <p14:creationId xmlns:p14="http://schemas.microsoft.com/office/powerpoint/2010/main" val="35963237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D024AB3F-8DDC-4557-BB73-8054D332B07D}" type="datetimeFigureOut">
              <a:rPr kumimoji="1" lang="ja-JP" altLang="en-US" smtClean="0"/>
              <a:t>2016/5/9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CF0F346-9069-4C1C-BB5F-8AF5DD4CD6EE}" type="slidenum">
              <a:rPr kumimoji="1" lang="ja-JP" altLang="en-US" smtClean="0"/>
              <a:t>‹#›</a:t>
            </a:fld>
            <a:endParaRPr kumimoji="1" lang="ja-JP" altLang="en-US"/>
          </a:p>
        </p:txBody>
      </p:sp>
    </p:spTree>
    <p:extLst>
      <p:ext uri="{BB962C8B-B14F-4D97-AF65-F5344CB8AC3E}">
        <p14:creationId xmlns:p14="http://schemas.microsoft.com/office/powerpoint/2010/main" val="30002865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D024AB3F-8DDC-4557-BB73-8054D332B07D}" type="datetimeFigureOut">
              <a:rPr kumimoji="1" lang="ja-JP" altLang="en-US" smtClean="0"/>
              <a:t>2016/5/9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CF0F346-9069-4C1C-BB5F-8AF5DD4CD6EE}" type="slidenum">
              <a:rPr kumimoji="1" lang="ja-JP" altLang="en-US" smtClean="0"/>
              <a:t>‹#›</a:t>
            </a:fld>
            <a:endParaRPr kumimoji="1" lang="ja-JP" altLang="en-US"/>
          </a:p>
        </p:txBody>
      </p:sp>
    </p:spTree>
    <p:extLst>
      <p:ext uri="{BB962C8B-B14F-4D97-AF65-F5344CB8AC3E}">
        <p14:creationId xmlns:p14="http://schemas.microsoft.com/office/powerpoint/2010/main" val="16316895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D024AB3F-8DDC-4557-BB73-8054D332B07D}" type="datetimeFigureOut">
              <a:rPr kumimoji="1" lang="ja-JP" altLang="en-US" smtClean="0"/>
              <a:t>2016/5/9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CF0F346-9069-4C1C-BB5F-8AF5DD4CD6EE}" type="slidenum">
              <a:rPr kumimoji="1" lang="ja-JP" altLang="en-US" smtClean="0"/>
              <a:t>‹#›</a:t>
            </a:fld>
            <a:endParaRPr kumimoji="1" lang="ja-JP" altLang="en-US"/>
          </a:p>
        </p:txBody>
      </p:sp>
    </p:spTree>
    <p:extLst>
      <p:ext uri="{BB962C8B-B14F-4D97-AF65-F5344CB8AC3E}">
        <p14:creationId xmlns:p14="http://schemas.microsoft.com/office/powerpoint/2010/main" val="2502493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24AB3F-8DDC-4557-BB73-8054D332B07D}" type="datetimeFigureOut">
              <a:rPr kumimoji="1" lang="ja-JP" altLang="en-US" smtClean="0"/>
              <a:t>2016/5/9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CF0F346-9069-4C1C-BB5F-8AF5DD4CD6EE}" type="slidenum">
              <a:rPr kumimoji="1" lang="ja-JP" altLang="en-US" smtClean="0"/>
              <a:t>‹#›</a:t>
            </a:fld>
            <a:endParaRPr kumimoji="1" lang="ja-JP" altLang="en-US"/>
          </a:p>
        </p:txBody>
      </p:sp>
    </p:spTree>
    <p:extLst>
      <p:ext uri="{BB962C8B-B14F-4D97-AF65-F5344CB8AC3E}">
        <p14:creationId xmlns:p14="http://schemas.microsoft.com/office/powerpoint/2010/main" val="2612227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024AB3F-8DDC-4557-BB73-8054D332B07D}" type="datetimeFigureOut">
              <a:rPr kumimoji="1" lang="ja-JP" altLang="en-US" smtClean="0"/>
              <a:t>2016/5/9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CF0F346-9069-4C1C-BB5F-8AF5DD4CD6EE}" type="slidenum">
              <a:rPr kumimoji="1" lang="ja-JP" altLang="en-US" smtClean="0"/>
              <a:t>‹#›</a:t>
            </a:fld>
            <a:endParaRPr kumimoji="1" lang="ja-JP" altLang="en-US"/>
          </a:p>
        </p:txBody>
      </p:sp>
    </p:spTree>
    <p:extLst>
      <p:ext uri="{BB962C8B-B14F-4D97-AF65-F5344CB8AC3E}">
        <p14:creationId xmlns:p14="http://schemas.microsoft.com/office/powerpoint/2010/main" val="3714606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024AB3F-8DDC-4557-BB73-8054D332B07D}" type="datetimeFigureOut">
              <a:rPr kumimoji="1" lang="ja-JP" altLang="en-US" smtClean="0"/>
              <a:t>2016/5/9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CF0F346-9069-4C1C-BB5F-8AF5DD4CD6EE}" type="slidenum">
              <a:rPr kumimoji="1" lang="ja-JP" altLang="en-US" smtClean="0"/>
              <a:t>‹#›</a:t>
            </a:fld>
            <a:endParaRPr kumimoji="1" lang="ja-JP" altLang="en-US"/>
          </a:p>
        </p:txBody>
      </p:sp>
    </p:spTree>
    <p:extLst>
      <p:ext uri="{BB962C8B-B14F-4D97-AF65-F5344CB8AC3E}">
        <p14:creationId xmlns:p14="http://schemas.microsoft.com/office/powerpoint/2010/main" val="37910239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24AB3F-8DDC-4557-BB73-8054D332B07D}" type="datetimeFigureOut">
              <a:rPr kumimoji="1" lang="ja-JP" altLang="en-US" smtClean="0"/>
              <a:t>2016/5/9</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F0F346-9069-4C1C-BB5F-8AF5DD4CD6EE}" type="slidenum">
              <a:rPr kumimoji="1" lang="ja-JP" altLang="en-US" smtClean="0"/>
              <a:t>‹#›</a:t>
            </a:fld>
            <a:endParaRPr kumimoji="1" lang="ja-JP" altLang="en-US"/>
          </a:p>
        </p:txBody>
      </p:sp>
    </p:spTree>
    <p:extLst>
      <p:ext uri="{BB962C8B-B14F-4D97-AF65-F5344CB8AC3E}">
        <p14:creationId xmlns:p14="http://schemas.microsoft.com/office/powerpoint/2010/main" val="4282643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フリーフォーム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solidFill>
                <a:prstClr val="black"/>
              </a:solidFill>
              <a:ea typeface="ＭＳ Ｐゴシック" charset="-128"/>
            </a:endParaRPr>
          </a:p>
        </p:txBody>
      </p:sp>
      <p:sp>
        <p:nvSpPr>
          <p:cNvPr id="12" name="フリーフォーム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solidFill>
                <a:prstClr val="black"/>
              </a:solidFill>
              <a:ea typeface="ＭＳ Ｐゴシック" charset="-128"/>
            </a:endParaRPr>
          </a:p>
        </p:txBody>
      </p:sp>
      <p:sp>
        <p:nvSpPr>
          <p:cNvPr id="14" name="直角三角形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a:endParaRPr kumimoji="0" lang="en-US">
              <a:solidFill>
                <a:prstClr val="white"/>
              </a:solidFill>
            </a:endParaRPr>
          </a:p>
        </p:txBody>
      </p:sp>
      <p:cxnSp>
        <p:nvCxnSpPr>
          <p:cNvPr id="15" name="直線コネクタ 14"/>
          <p:cNvCxnSpPr/>
          <p:nvPr/>
        </p:nvCxnSpPr>
        <p:spPr>
          <a:xfrm>
            <a:off x="-9237" y="5787744"/>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タイトル プレースホルダー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ja-JP" altLang="en-US" smtClean="0"/>
              <a:t>マスター タイトルの書式設定</a:t>
            </a:r>
            <a:endParaRPr kumimoji="0" lang="en-US"/>
          </a:p>
        </p:txBody>
      </p:sp>
      <p:sp>
        <p:nvSpPr>
          <p:cNvPr id="30" name="テキスト プレースホルダー 29"/>
          <p:cNvSpPr>
            <a:spLocks noGrp="1"/>
          </p:cNvSpPr>
          <p:nvPr>
            <p:ph type="body" idx="1"/>
          </p:nvPr>
        </p:nvSpPr>
        <p:spPr>
          <a:xfrm>
            <a:off x="457200" y="1481334"/>
            <a:ext cx="8229600" cy="4525963"/>
          </a:xfrm>
          <a:prstGeom prst="rect">
            <a:avLst/>
          </a:prstGeom>
        </p:spPr>
        <p:txBody>
          <a:bodyPr vert="horz">
            <a:normAutofit/>
          </a:bodyPr>
          <a:lstStyle>
            <a:extLst/>
          </a:lstStyle>
          <a:p>
            <a:pPr lvl="0" eaLnBrk="1" latinLnBrk="0" hangingPunct="1"/>
            <a:r>
              <a:rPr kumimoji="0" lang="ja-JP" altLang="en-US" smtClean="0"/>
              <a:t>マスター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0" name="日付プレースホルダー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fontAlgn="base">
              <a:spcBef>
                <a:spcPct val="0"/>
              </a:spcBef>
              <a:spcAft>
                <a:spcPct val="0"/>
              </a:spcAft>
            </a:pPr>
            <a:endParaRPr lang="en-US" altLang="ja-JP">
              <a:solidFill>
                <a:srgbClr val="000000"/>
              </a:solidFill>
            </a:endParaRPr>
          </a:p>
        </p:txBody>
      </p:sp>
      <p:sp>
        <p:nvSpPr>
          <p:cNvPr id="22" name="フッター プレースホルダー 21"/>
          <p:cNvSpPr>
            <a:spLocks noGrp="1"/>
          </p:cNvSpPr>
          <p:nvPr>
            <p:ph type="ftr" sz="quarter" idx="3"/>
          </p:nvPr>
        </p:nvSpPr>
        <p:spPr>
          <a:xfrm>
            <a:off x="4380075" y="6407950"/>
            <a:ext cx="2350681" cy="365125"/>
          </a:xfrm>
          <a:prstGeom prst="rect">
            <a:avLst/>
          </a:prstGeom>
        </p:spPr>
        <p:txBody>
          <a:bodyPr vert="horz" anchor="b"/>
          <a:lstStyle>
            <a:lvl1pPr algn="r" eaLnBrk="1" latinLnBrk="0" hangingPunct="1">
              <a:defRPr kumimoji="0" sz="1000">
                <a:solidFill>
                  <a:schemeClr val="tx1"/>
                </a:solidFill>
              </a:defRPr>
            </a:lvl1pPr>
            <a:extLst/>
          </a:lstStyle>
          <a:p>
            <a:pPr fontAlgn="base">
              <a:spcBef>
                <a:spcPct val="0"/>
              </a:spcBef>
              <a:spcAft>
                <a:spcPct val="0"/>
              </a:spcAft>
            </a:pPr>
            <a:endParaRPr lang="en-US" altLang="ja-JP">
              <a:solidFill>
                <a:srgbClr val="000000"/>
              </a:solidFill>
            </a:endParaRPr>
          </a:p>
        </p:txBody>
      </p:sp>
      <p:sp>
        <p:nvSpPr>
          <p:cNvPr id="18" name="スライド番号プレースホルダー 17"/>
          <p:cNvSpPr>
            <a:spLocks noGrp="1"/>
          </p:cNvSpPr>
          <p:nvPr>
            <p:ph type="sldNum" sz="quarter" idx="4"/>
          </p:nvPr>
        </p:nvSpPr>
        <p:spPr>
          <a:xfrm>
            <a:off x="8647272" y="6407950"/>
            <a:ext cx="365760" cy="365125"/>
          </a:xfrm>
          <a:prstGeom prst="rect">
            <a:avLst/>
          </a:prstGeom>
        </p:spPr>
        <p:txBody>
          <a:bodyPr vert="horz" anchor="b"/>
          <a:lstStyle>
            <a:lvl1pPr algn="r" eaLnBrk="1" latinLnBrk="0" hangingPunct="1">
              <a:defRPr kumimoji="0" sz="1000" b="0">
                <a:solidFill>
                  <a:schemeClr val="tx1"/>
                </a:solidFill>
              </a:defRPr>
            </a:lvl1pPr>
            <a:extLst/>
          </a:lstStyle>
          <a:p>
            <a:pPr fontAlgn="base">
              <a:spcBef>
                <a:spcPct val="0"/>
              </a:spcBef>
              <a:spcAft>
                <a:spcPct val="0"/>
              </a:spcAft>
            </a:pPr>
            <a:fld id="{789D6384-06A6-4BDD-8CDC-F375C988D69E}" type="slidenum">
              <a:rPr lang="en-US" altLang="ja-JP" smtClean="0">
                <a:solidFill>
                  <a:srgbClr val="000000"/>
                </a:solidFill>
              </a:rPr>
              <a:pPr fontAlgn="base">
                <a:spcBef>
                  <a:spcPct val="0"/>
                </a:spcBef>
                <a:spcAft>
                  <a:spcPct val="0"/>
                </a:spcAft>
              </a:pPr>
              <a:t>‹#›</a:t>
            </a:fld>
            <a:endParaRPr lang="en-US" altLang="ja-JP">
              <a:solidFill>
                <a:srgbClr val="000000"/>
              </a:solidFill>
            </a:endParaRPr>
          </a:p>
        </p:txBody>
      </p:sp>
    </p:spTree>
    <p:extLst>
      <p:ext uri="{BB962C8B-B14F-4D97-AF65-F5344CB8AC3E}">
        <p14:creationId xmlns:p14="http://schemas.microsoft.com/office/powerpoint/2010/main" val="414655722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1"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1"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1"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1"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1"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1"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1"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1"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1"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1" sz="1600" kern="1200" baseline="0">
          <a:solidFill>
            <a:schemeClr val="tx1"/>
          </a:solidFill>
          <a:latin typeface="+mn-lt"/>
          <a:ea typeface="+mn-ea"/>
          <a:cs typeface="+mn-cs"/>
        </a:defRPr>
      </a:lvl9pPr>
      <a:extLst/>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6.xml"/><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8" Type="http://schemas.openxmlformats.org/officeDocument/2006/relationships/image" Target="../media/image11.jpeg"/><Relationship Id="rId3" Type="http://schemas.openxmlformats.org/officeDocument/2006/relationships/image" Target="../media/image7.jpg"/><Relationship Id="rId7" Type="http://schemas.openxmlformats.org/officeDocument/2006/relationships/image" Target="../media/image10.jpeg"/><Relationship Id="rId2" Type="http://schemas.openxmlformats.org/officeDocument/2006/relationships/image" Target="../media/image6.png"/><Relationship Id="rId1" Type="http://schemas.openxmlformats.org/officeDocument/2006/relationships/slideLayout" Target="../slideLayouts/slideLayout6.xml"/><Relationship Id="rId6" Type="http://schemas.openxmlformats.org/officeDocument/2006/relationships/image" Target="../media/image9.jpeg"/><Relationship Id="rId5" Type="http://schemas.openxmlformats.org/officeDocument/2006/relationships/image" Target="../media/image8.gif"/><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467544" y="3501008"/>
            <a:ext cx="8446477" cy="2166881"/>
          </a:xfrm>
        </p:spPr>
        <p:txBody>
          <a:bodyPr>
            <a:normAutofit fontScale="90000"/>
          </a:bodyPr>
          <a:lstStyle/>
          <a:p>
            <a:pPr algn="l"/>
            <a:r>
              <a:rPr lang="en-US" altLang="ja-JP" sz="2400" dirty="0" smtClean="0"/>
              <a:t/>
            </a:r>
            <a:br>
              <a:rPr lang="en-US" altLang="ja-JP" sz="2400" dirty="0" smtClean="0"/>
            </a:br>
            <a:r>
              <a:rPr lang="en-US" altLang="ja-JP" sz="2400" dirty="0"/>
              <a:t/>
            </a:r>
            <a:br>
              <a:rPr lang="en-US" altLang="ja-JP" sz="2400" dirty="0"/>
            </a:br>
            <a:r>
              <a:rPr lang="en-US" altLang="ja-JP" sz="2400" dirty="0" smtClean="0"/>
              <a:t/>
            </a:r>
            <a:br>
              <a:rPr lang="en-US" altLang="ja-JP" sz="2400" dirty="0" smtClean="0"/>
            </a:br>
            <a:r>
              <a:rPr lang="en-US" altLang="ja-JP" sz="2400" dirty="0"/>
              <a:t/>
            </a:r>
            <a:br>
              <a:rPr lang="en-US" altLang="ja-JP" sz="2400" dirty="0"/>
            </a:br>
            <a:r>
              <a:rPr lang="en-US" altLang="ja-JP" sz="2400" dirty="0" smtClean="0"/>
              <a:t/>
            </a:r>
            <a:br>
              <a:rPr lang="en-US" altLang="ja-JP" sz="2400" dirty="0" smtClean="0"/>
            </a:br>
            <a:r>
              <a:rPr lang="ja-JP" altLang="en-US" sz="2400" dirty="0" smtClean="0"/>
              <a:t>重症心身障害児者等</a:t>
            </a:r>
            <a:r>
              <a:rPr lang="en-US" altLang="ja-JP" sz="2400" dirty="0" smtClean="0"/>
              <a:t/>
            </a:r>
            <a:br>
              <a:rPr lang="en-US" altLang="ja-JP" sz="2400" dirty="0" smtClean="0"/>
            </a:br>
            <a:r>
              <a:rPr lang="ja-JP" altLang="en-US" sz="2400" dirty="0" smtClean="0"/>
              <a:t>コーディネーター育成研修</a:t>
            </a:r>
            <a:r>
              <a:rPr lang="en-US" altLang="ja-JP" sz="4400" dirty="0" smtClean="0"/>
              <a:t/>
            </a:r>
            <a:br>
              <a:rPr lang="en-US" altLang="ja-JP" sz="4400" dirty="0" smtClean="0"/>
            </a:br>
            <a:r>
              <a:rPr lang="en-US" altLang="ja-JP" sz="4400" dirty="0"/>
              <a:t/>
            </a:r>
            <a:br>
              <a:rPr lang="en-US" altLang="ja-JP" sz="4400" dirty="0"/>
            </a:br>
            <a:r>
              <a:rPr lang="en-US" altLang="ja-JP" sz="4400" dirty="0" smtClean="0"/>
              <a:t/>
            </a:r>
            <a:br>
              <a:rPr lang="en-US" altLang="ja-JP" sz="4400" dirty="0" smtClean="0"/>
            </a:br>
            <a:r>
              <a:rPr lang="en-US" altLang="ja-JP" sz="4400" dirty="0"/>
              <a:t/>
            </a:r>
            <a:br>
              <a:rPr lang="en-US" altLang="ja-JP" sz="4400" dirty="0"/>
            </a:br>
            <a:r>
              <a:rPr lang="ja-JP" altLang="en-US" sz="6000" dirty="0"/>
              <a:t>３</a:t>
            </a:r>
            <a:r>
              <a:rPr lang="ja-JP" altLang="en-US" sz="6000" dirty="0" smtClean="0"/>
              <a:t>　支援体制</a:t>
            </a:r>
            <a:r>
              <a:rPr lang="ja-JP" altLang="en-US" sz="6000" dirty="0" smtClean="0"/>
              <a:t>整備③</a:t>
            </a:r>
            <a:r>
              <a:rPr lang="en-US" altLang="ja-JP" sz="6000" dirty="0" smtClean="0"/>
              <a:t/>
            </a:r>
            <a:br>
              <a:rPr lang="en-US" altLang="ja-JP" sz="6000" dirty="0" smtClean="0"/>
            </a:br>
            <a:r>
              <a:rPr lang="en-US" altLang="ja-JP" sz="6000" dirty="0" smtClean="0"/>
              <a:t/>
            </a:r>
            <a:br>
              <a:rPr lang="en-US" altLang="ja-JP" sz="6000" dirty="0" smtClean="0"/>
            </a:br>
            <a:r>
              <a:rPr lang="ja-JP" altLang="en-US" sz="4400" dirty="0" smtClean="0"/>
              <a:t>　　</a:t>
            </a:r>
            <a:r>
              <a:rPr lang="ja-JP" altLang="en-US" sz="4900" dirty="0"/>
              <a:t>　</a:t>
            </a:r>
            <a:r>
              <a:rPr lang="ja-JP" altLang="en-US" sz="4900" dirty="0" smtClean="0"/>
              <a:t>　　　　医療・福祉・教育の連携</a:t>
            </a:r>
            <a:r>
              <a:rPr lang="ja-JP" altLang="en-US" sz="4400" dirty="0" smtClean="0"/>
              <a:t>　　　　　　　　　　　　　　　　　　</a:t>
            </a:r>
            <a:r>
              <a:rPr lang="ja-JP" altLang="en-US" sz="4400" dirty="0"/>
              <a:t>　</a:t>
            </a:r>
            <a:r>
              <a:rPr lang="ja-JP" altLang="en-US" sz="4400" dirty="0" smtClean="0"/>
              <a:t>　　　　　　　　　　　　</a:t>
            </a:r>
            <a:r>
              <a:rPr lang="en-US" altLang="ja-JP" sz="4400" dirty="0" smtClean="0"/>
              <a:t/>
            </a:r>
            <a:br>
              <a:rPr lang="en-US" altLang="ja-JP" sz="4400" dirty="0" smtClean="0"/>
            </a:br>
            <a:r>
              <a:rPr lang="ja-JP" altLang="en-US" sz="4400" dirty="0" smtClean="0"/>
              <a:t>　　　　　　　　　　　　　　　　　　　　</a:t>
            </a:r>
            <a:endParaRPr kumimoji="1" lang="ja-JP" altLang="en-US" sz="5300" dirty="0"/>
          </a:p>
        </p:txBody>
      </p:sp>
      <p:sp>
        <p:nvSpPr>
          <p:cNvPr id="5" name="スライド番号プレースホルダー 4"/>
          <p:cNvSpPr>
            <a:spLocks noGrp="1"/>
          </p:cNvSpPr>
          <p:nvPr>
            <p:ph type="sldNum" sz="quarter" idx="12"/>
          </p:nvPr>
        </p:nvSpPr>
        <p:spPr/>
        <p:txBody>
          <a:bodyPr/>
          <a:lstStyle/>
          <a:p>
            <a:fld id="{667E3D7A-13B8-45DE-9B11-587D56CF72EE}" type="slidenum">
              <a:rPr kumimoji="1" lang="ja-JP" altLang="en-US" smtClean="0"/>
              <a:pPr/>
              <a:t>1</a:t>
            </a:fld>
            <a:endParaRPr kumimoji="1" lang="ja-JP" altLang="en-US"/>
          </a:p>
        </p:txBody>
      </p:sp>
    </p:spTree>
    <p:extLst>
      <p:ext uri="{BB962C8B-B14F-4D97-AF65-F5344CB8AC3E}">
        <p14:creationId xmlns:p14="http://schemas.microsoft.com/office/powerpoint/2010/main" val="1571221355"/>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0" y="228600"/>
            <a:ext cx="9144000" cy="1080655"/>
          </a:xfrm>
        </p:spPr>
        <p:txBody>
          <a:bodyPr>
            <a:normAutofit fontScale="90000"/>
          </a:bodyPr>
          <a:lstStyle/>
          <a:p>
            <a:pPr algn="ctr"/>
            <a:r>
              <a:rPr kumimoji="1" lang="ja-JP" altLang="en-US" dirty="0" smtClean="0"/>
              <a:t>重症心身障害児者等に医療的配慮が</a:t>
            </a:r>
            <a:r>
              <a:rPr kumimoji="1" lang="en-US" altLang="ja-JP" dirty="0" smtClean="0"/>
              <a:t/>
            </a:r>
            <a:br>
              <a:rPr kumimoji="1" lang="en-US" altLang="ja-JP" dirty="0" smtClean="0"/>
            </a:br>
            <a:r>
              <a:rPr kumimoji="1" lang="ja-JP" altLang="en-US" dirty="0" smtClean="0"/>
              <a:t>必要とされる割合が高くなった背景</a:t>
            </a:r>
            <a:endParaRPr kumimoji="1" lang="ja-JP" altLang="en-US" dirty="0"/>
          </a:p>
        </p:txBody>
      </p:sp>
      <p:sp>
        <p:nvSpPr>
          <p:cNvPr id="7" name="Rectangle 2"/>
          <p:cNvSpPr>
            <a:spLocks noGrp="1" noChangeArrowheads="1"/>
          </p:cNvSpPr>
          <p:nvPr>
            <p:ph idx="1"/>
          </p:nvPr>
        </p:nvSpPr>
        <p:spPr bwMode="auto">
          <a:xfrm>
            <a:off x="170795" y="1469048"/>
            <a:ext cx="8802410" cy="483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b="0" i="0" u="none" strike="noStrike" cap="none" normalizeH="0" baseline="0" dirty="0" smtClean="0">
                <a:ln>
                  <a:noFill/>
                </a:ln>
                <a:solidFill>
                  <a:schemeClr val="tx1"/>
                </a:solidFill>
                <a:effectLst/>
              </a:rPr>
              <a:t>１．医療技術の高度化による状態像の変化</a:t>
            </a:r>
            <a:endParaRPr kumimoji="0" lang="en-US" altLang="ja-JP"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dirty="0">
                <a:solidFill>
                  <a:srgbClr val="1F497D"/>
                </a:solidFill>
                <a:latin typeface="ＭＳ ゴシック" panose="020B0609070205080204" pitchFamily="49" charset="-128"/>
                <a:ea typeface="ＭＳ ゴシック" panose="020B0609070205080204" pitchFamily="49" charset="-128"/>
                <a:cs typeface="Arial" panose="020B0604020202020204" pitchFamily="34" charset="0"/>
              </a:rPr>
              <a:t>①</a:t>
            </a:r>
            <a:r>
              <a:rPr kumimoji="0" lang="ja-JP" altLang="en-US" b="0" i="0" u="none" strike="noStrike" cap="none" normalizeH="0" baseline="0" dirty="0" smtClean="0">
                <a:ln>
                  <a:noFill/>
                </a:ln>
                <a:solidFill>
                  <a:srgbClr val="1F497D"/>
                </a:solidFill>
                <a:effectLst/>
                <a:latin typeface="ＭＳ ゴシック" panose="020B0609070205080204" pitchFamily="49" charset="-128"/>
                <a:ea typeface="ＭＳ ゴシック" panose="020B0609070205080204" pitchFamily="49" charset="-128"/>
                <a:cs typeface="Arial" panose="020B0604020202020204" pitchFamily="34" charset="0"/>
              </a:rPr>
              <a:t>もともと自宅や地域で暮らしている重症心身障害児者等が加齢などにより重症化して医療的ケアが必要に</a:t>
            </a:r>
            <a:endParaRPr kumimoji="0" lang="ja-JP" altLang="ja-JP"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ja-JP" dirty="0" smtClean="0">
              <a:solidFill>
                <a:srgbClr val="1F497D"/>
              </a:solidFill>
              <a:latin typeface="ＭＳ ゴシック" panose="020B0609070205080204" pitchFamily="49" charset="-128"/>
              <a:ea typeface="ＭＳ ゴシック" panose="020B0609070205080204" pitchFamily="49" charset="-128"/>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dirty="0" smtClean="0">
                <a:solidFill>
                  <a:srgbClr val="1F497D"/>
                </a:solidFill>
                <a:latin typeface="ＭＳ ゴシック" panose="020B0609070205080204" pitchFamily="49" charset="-128"/>
                <a:ea typeface="ＭＳ ゴシック" panose="020B0609070205080204" pitchFamily="49" charset="-128"/>
                <a:cs typeface="Arial" panose="020B0604020202020204" pitchFamily="34" charset="0"/>
              </a:rPr>
              <a:t>②救命救急技術が進歩し続けて医療機器が必要な重症心身障害児者等が増えている</a:t>
            </a:r>
            <a:endParaRPr kumimoji="0" lang="en-US" altLang="ja-JP" dirty="0" smtClean="0">
              <a:solidFill>
                <a:srgbClr val="1F497D"/>
              </a:solidFill>
              <a:latin typeface="ＭＳ ゴシック" panose="020B0609070205080204" pitchFamily="49" charset="-128"/>
              <a:ea typeface="ＭＳ ゴシック" panose="020B0609070205080204" pitchFamily="49" charset="-128"/>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ja-JP" dirty="0" smtClean="0">
              <a:solidFill>
                <a:srgbClr val="1F497D"/>
              </a:solidFill>
              <a:latin typeface="ＭＳ ゴシック" panose="020B0609070205080204" pitchFamily="49" charset="-128"/>
              <a:ea typeface="ＭＳ ゴシック" panose="020B0609070205080204" pitchFamily="49" charset="-128"/>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dirty="0" smtClean="0">
                <a:solidFill>
                  <a:srgbClr val="1F497D"/>
                </a:solidFill>
                <a:latin typeface="ＭＳ ゴシック" panose="020B0609070205080204" pitchFamily="49" charset="-128"/>
                <a:ea typeface="ＭＳ ゴシック" panose="020B0609070205080204" pitchFamily="49" charset="-128"/>
                <a:cs typeface="Arial" panose="020B0604020202020204" pitchFamily="34" charset="0"/>
              </a:rPr>
              <a:t>③ＮＩＣＵ（新生児集中治療室）の空床がなく、医療機器や医療的ケアが必要な子どもたちでも積極的に地域や施設に移行している</a:t>
            </a:r>
            <a:endParaRPr kumimoji="0" lang="en-US" altLang="ja-JP" dirty="0" smtClean="0">
              <a:solidFill>
                <a:srgbClr val="1F497D"/>
              </a:solidFill>
              <a:latin typeface="ＭＳ ゴシック" panose="020B0609070205080204" pitchFamily="49" charset="-128"/>
              <a:ea typeface="ＭＳ ゴシック" panose="020B0609070205080204" pitchFamily="49" charset="-128"/>
              <a:cs typeface="Arial" panose="020B0604020202020204" pitchFamily="34" charset="0"/>
            </a:endParaRPr>
          </a:p>
        </p:txBody>
      </p:sp>
    </p:spTree>
    <p:extLst>
      <p:ext uri="{BB962C8B-B14F-4D97-AF65-F5344CB8AC3E}">
        <p14:creationId xmlns:p14="http://schemas.microsoft.com/office/powerpoint/2010/main" val="41854507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円/楕円 29"/>
          <p:cNvSpPr/>
          <p:nvPr/>
        </p:nvSpPr>
        <p:spPr>
          <a:xfrm>
            <a:off x="1547664" y="3501008"/>
            <a:ext cx="2016224" cy="720080"/>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円/楕円 20"/>
          <p:cNvSpPr/>
          <p:nvPr/>
        </p:nvSpPr>
        <p:spPr>
          <a:xfrm>
            <a:off x="4572000" y="2420888"/>
            <a:ext cx="4104456" cy="3168352"/>
          </a:xfrm>
          <a:prstGeom prst="ellipse">
            <a:avLst/>
          </a:prstGeom>
          <a:noFill/>
          <a:ln w="76200">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円/楕円 18"/>
          <p:cNvSpPr/>
          <p:nvPr/>
        </p:nvSpPr>
        <p:spPr>
          <a:xfrm>
            <a:off x="251520" y="1772816"/>
            <a:ext cx="4824536" cy="4536504"/>
          </a:xfrm>
          <a:prstGeom prst="ellipse">
            <a:avLst/>
          </a:prstGeom>
          <a:noFill/>
          <a:ln w="76200">
            <a:solidFill>
              <a:srgbClr val="66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p:cNvSpPr txBox="1"/>
          <p:nvPr/>
        </p:nvSpPr>
        <p:spPr>
          <a:xfrm>
            <a:off x="0" y="42561"/>
            <a:ext cx="9144000" cy="461665"/>
          </a:xfrm>
          <a:prstGeom prst="rect">
            <a:avLst/>
          </a:prstGeom>
          <a:noFill/>
        </p:spPr>
        <p:txBody>
          <a:bodyPr wrap="square" rtlCol="0">
            <a:spAutoFit/>
          </a:bodyPr>
          <a:lstStyle/>
          <a:p>
            <a:pPr algn="ctr"/>
            <a:r>
              <a:rPr lang="ja-JP" altLang="en-US" sz="2400" b="1" dirty="0" smtClean="0"/>
              <a:t>重症心身障害児者等の</a:t>
            </a:r>
            <a:r>
              <a:rPr kumimoji="1" lang="ja-JP" altLang="en-US" sz="2400" b="1" dirty="0" smtClean="0"/>
              <a:t>地域連携　ケアシステム構想を基に</a:t>
            </a:r>
            <a:endParaRPr kumimoji="1" lang="en-US" altLang="ja-JP" sz="2400" b="1" dirty="0" smtClean="0"/>
          </a:p>
        </p:txBody>
      </p:sp>
      <p:sp>
        <p:nvSpPr>
          <p:cNvPr id="6" name="テキスト ボックス 5"/>
          <p:cNvSpPr txBox="1"/>
          <p:nvPr/>
        </p:nvSpPr>
        <p:spPr>
          <a:xfrm>
            <a:off x="6720728" y="2389608"/>
            <a:ext cx="2232248" cy="369332"/>
          </a:xfrm>
          <a:prstGeom prst="rect">
            <a:avLst/>
          </a:prstGeom>
          <a:noFill/>
        </p:spPr>
        <p:txBody>
          <a:bodyPr wrap="square" rtlCol="0">
            <a:spAutoFit/>
          </a:bodyPr>
          <a:lstStyle/>
          <a:p>
            <a:r>
              <a:rPr lang="ja-JP" altLang="en-US" b="1" dirty="0" smtClean="0"/>
              <a:t>こども病院</a:t>
            </a:r>
            <a:endParaRPr kumimoji="1" lang="ja-JP" altLang="en-US" b="1" dirty="0"/>
          </a:p>
        </p:txBody>
      </p:sp>
      <p:sp>
        <p:nvSpPr>
          <p:cNvPr id="7" name="テキスト ボックス 6"/>
          <p:cNvSpPr txBox="1"/>
          <p:nvPr/>
        </p:nvSpPr>
        <p:spPr>
          <a:xfrm>
            <a:off x="6660232" y="5013177"/>
            <a:ext cx="1549650" cy="369332"/>
          </a:xfrm>
          <a:prstGeom prst="rect">
            <a:avLst/>
          </a:prstGeom>
          <a:noFill/>
        </p:spPr>
        <p:txBody>
          <a:bodyPr wrap="square" rtlCol="0">
            <a:spAutoFit/>
          </a:bodyPr>
          <a:lstStyle/>
          <a:p>
            <a:r>
              <a:rPr lang="ja-JP" altLang="en-US" b="1" dirty="0" smtClean="0"/>
              <a:t>大学病院</a:t>
            </a:r>
            <a:endParaRPr lang="en-US" altLang="ja-JP" b="1" dirty="0" smtClean="0"/>
          </a:p>
        </p:txBody>
      </p:sp>
      <p:sp>
        <p:nvSpPr>
          <p:cNvPr id="9" name="テキスト ボックス 8"/>
          <p:cNvSpPr txBox="1"/>
          <p:nvPr/>
        </p:nvSpPr>
        <p:spPr>
          <a:xfrm>
            <a:off x="3995936" y="3573016"/>
            <a:ext cx="1872208" cy="646331"/>
          </a:xfrm>
          <a:prstGeom prst="rect">
            <a:avLst/>
          </a:prstGeom>
          <a:noFill/>
        </p:spPr>
        <p:txBody>
          <a:bodyPr wrap="square" rtlCol="0">
            <a:spAutoFit/>
          </a:bodyPr>
          <a:lstStyle/>
          <a:p>
            <a:r>
              <a:rPr kumimoji="1" lang="ja-JP" altLang="en-US" b="1" dirty="0" smtClean="0"/>
              <a:t>在宅医</a:t>
            </a:r>
            <a:endParaRPr kumimoji="1" lang="en-US" altLang="ja-JP" b="1" dirty="0" smtClean="0"/>
          </a:p>
          <a:p>
            <a:r>
              <a:rPr kumimoji="1" lang="ja-JP" altLang="en-US" b="1" dirty="0" smtClean="0"/>
              <a:t>（診療所）</a:t>
            </a:r>
            <a:endParaRPr kumimoji="1" lang="ja-JP" altLang="en-US" b="1" dirty="0"/>
          </a:p>
        </p:txBody>
      </p:sp>
      <p:sp>
        <p:nvSpPr>
          <p:cNvPr id="10" name="テキスト ボックス 9"/>
          <p:cNvSpPr txBox="1"/>
          <p:nvPr/>
        </p:nvSpPr>
        <p:spPr>
          <a:xfrm>
            <a:off x="2915816" y="2564904"/>
            <a:ext cx="1944216" cy="369332"/>
          </a:xfrm>
          <a:prstGeom prst="rect">
            <a:avLst/>
          </a:prstGeom>
          <a:noFill/>
        </p:spPr>
        <p:txBody>
          <a:bodyPr wrap="square" rtlCol="0">
            <a:spAutoFit/>
          </a:bodyPr>
          <a:lstStyle/>
          <a:p>
            <a:r>
              <a:rPr kumimoji="1" lang="ja-JP" altLang="en-US" b="1" dirty="0" smtClean="0">
                <a:solidFill>
                  <a:srgbClr val="000099"/>
                </a:solidFill>
              </a:rPr>
              <a:t>訪問看護ｽﾃｰｼｮﾝ</a:t>
            </a:r>
            <a:endParaRPr kumimoji="1" lang="ja-JP" altLang="en-US" b="1" dirty="0">
              <a:solidFill>
                <a:srgbClr val="000099"/>
              </a:solidFill>
            </a:endParaRPr>
          </a:p>
        </p:txBody>
      </p:sp>
      <p:sp>
        <p:nvSpPr>
          <p:cNvPr id="11" name="テキスト ボックス 10"/>
          <p:cNvSpPr txBox="1"/>
          <p:nvPr/>
        </p:nvSpPr>
        <p:spPr>
          <a:xfrm>
            <a:off x="251520" y="4221088"/>
            <a:ext cx="2016224" cy="369332"/>
          </a:xfrm>
          <a:prstGeom prst="rect">
            <a:avLst/>
          </a:prstGeom>
          <a:noFill/>
        </p:spPr>
        <p:txBody>
          <a:bodyPr wrap="square" rtlCol="0">
            <a:spAutoFit/>
          </a:bodyPr>
          <a:lstStyle/>
          <a:p>
            <a:r>
              <a:rPr lang="ja-JP" altLang="en-US" b="1" dirty="0" smtClean="0">
                <a:solidFill>
                  <a:srgbClr val="000099"/>
                </a:solidFill>
              </a:rPr>
              <a:t>ヘルパー事業所</a:t>
            </a:r>
            <a:endParaRPr kumimoji="1" lang="ja-JP" altLang="en-US" b="1" dirty="0">
              <a:solidFill>
                <a:srgbClr val="000099"/>
              </a:solidFill>
            </a:endParaRPr>
          </a:p>
        </p:txBody>
      </p:sp>
      <p:sp>
        <p:nvSpPr>
          <p:cNvPr id="12" name="テキスト ボックス 11"/>
          <p:cNvSpPr txBox="1"/>
          <p:nvPr/>
        </p:nvSpPr>
        <p:spPr>
          <a:xfrm>
            <a:off x="395536" y="2564904"/>
            <a:ext cx="2592288" cy="646331"/>
          </a:xfrm>
          <a:prstGeom prst="rect">
            <a:avLst/>
          </a:prstGeom>
          <a:noFill/>
        </p:spPr>
        <p:txBody>
          <a:bodyPr wrap="square" rtlCol="0">
            <a:spAutoFit/>
          </a:bodyPr>
          <a:lstStyle/>
          <a:p>
            <a:r>
              <a:rPr kumimoji="1" lang="ja-JP" altLang="en-US" b="1" dirty="0" smtClean="0">
                <a:solidFill>
                  <a:srgbClr val="000099"/>
                </a:solidFill>
              </a:rPr>
              <a:t>児童発達支援</a:t>
            </a:r>
            <a:endParaRPr kumimoji="1" lang="en-US" altLang="ja-JP" b="1" dirty="0" smtClean="0">
              <a:solidFill>
                <a:srgbClr val="000099"/>
              </a:solidFill>
            </a:endParaRPr>
          </a:p>
          <a:p>
            <a:r>
              <a:rPr lang="ja-JP" altLang="en-US" b="1" dirty="0">
                <a:solidFill>
                  <a:srgbClr val="000099"/>
                </a:solidFill>
              </a:rPr>
              <a:t>放課後デイ</a:t>
            </a:r>
            <a:endParaRPr kumimoji="1" lang="ja-JP" altLang="en-US" b="1" dirty="0">
              <a:solidFill>
                <a:srgbClr val="000099"/>
              </a:solidFill>
            </a:endParaRPr>
          </a:p>
        </p:txBody>
      </p:sp>
      <p:sp>
        <p:nvSpPr>
          <p:cNvPr id="13" name="テキスト ボックス 12"/>
          <p:cNvSpPr txBox="1"/>
          <p:nvPr/>
        </p:nvSpPr>
        <p:spPr>
          <a:xfrm>
            <a:off x="2915816" y="5301208"/>
            <a:ext cx="1656184" cy="369332"/>
          </a:xfrm>
          <a:prstGeom prst="rect">
            <a:avLst/>
          </a:prstGeom>
          <a:noFill/>
        </p:spPr>
        <p:txBody>
          <a:bodyPr wrap="square" rtlCol="0">
            <a:spAutoFit/>
          </a:bodyPr>
          <a:lstStyle/>
          <a:p>
            <a:r>
              <a:rPr kumimoji="1" lang="ja-JP" altLang="en-US" b="1" dirty="0" smtClean="0">
                <a:solidFill>
                  <a:srgbClr val="000099"/>
                </a:solidFill>
              </a:rPr>
              <a:t>短期入所施設</a:t>
            </a:r>
            <a:endParaRPr kumimoji="1" lang="ja-JP" altLang="en-US" b="1" dirty="0">
              <a:solidFill>
                <a:srgbClr val="000099"/>
              </a:solidFill>
            </a:endParaRPr>
          </a:p>
        </p:txBody>
      </p:sp>
      <p:sp>
        <p:nvSpPr>
          <p:cNvPr id="14" name="テキスト ボックス 13"/>
          <p:cNvSpPr txBox="1"/>
          <p:nvPr/>
        </p:nvSpPr>
        <p:spPr>
          <a:xfrm>
            <a:off x="899592" y="5301208"/>
            <a:ext cx="1584176" cy="369332"/>
          </a:xfrm>
          <a:prstGeom prst="rect">
            <a:avLst/>
          </a:prstGeom>
          <a:noFill/>
        </p:spPr>
        <p:txBody>
          <a:bodyPr wrap="square" rtlCol="0">
            <a:spAutoFit/>
          </a:bodyPr>
          <a:lstStyle/>
          <a:p>
            <a:r>
              <a:rPr kumimoji="1" lang="ja-JP" altLang="en-US" b="1" dirty="0" smtClean="0">
                <a:solidFill>
                  <a:srgbClr val="000099"/>
                </a:solidFill>
              </a:rPr>
              <a:t>特別支援学校</a:t>
            </a:r>
            <a:endParaRPr kumimoji="1" lang="ja-JP" altLang="en-US" b="1" dirty="0">
              <a:solidFill>
                <a:srgbClr val="000099"/>
              </a:solidFill>
            </a:endParaRPr>
          </a:p>
        </p:txBody>
      </p:sp>
      <p:sp>
        <p:nvSpPr>
          <p:cNvPr id="20" name="テキスト ボックス 19"/>
          <p:cNvSpPr txBox="1"/>
          <p:nvPr/>
        </p:nvSpPr>
        <p:spPr>
          <a:xfrm>
            <a:off x="251520" y="1218146"/>
            <a:ext cx="3024336" cy="646331"/>
          </a:xfrm>
          <a:prstGeom prst="rect">
            <a:avLst/>
          </a:prstGeom>
          <a:noFill/>
        </p:spPr>
        <p:txBody>
          <a:bodyPr wrap="square" rtlCol="0">
            <a:spAutoFit/>
          </a:bodyPr>
          <a:lstStyle/>
          <a:p>
            <a:r>
              <a:rPr kumimoji="1" lang="ja-JP" altLang="en-US" b="1" dirty="0" smtClean="0">
                <a:solidFill>
                  <a:srgbClr val="0070C0"/>
                </a:solidFill>
              </a:rPr>
              <a:t>在宅支援地域ネットワーク</a:t>
            </a:r>
            <a:endParaRPr kumimoji="1" lang="en-US" altLang="ja-JP" b="1" dirty="0" smtClean="0">
              <a:solidFill>
                <a:srgbClr val="0070C0"/>
              </a:solidFill>
            </a:endParaRPr>
          </a:p>
          <a:p>
            <a:r>
              <a:rPr lang="ja-JP" altLang="en-US" b="1" dirty="0" smtClean="0">
                <a:solidFill>
                  <a:srgbClr val="0070C0"/>
                </a:solidFill>
              </a:rPr>
              <a:t>（在宅生活支援機関）</a:t>
            </a:r>
            <a:endParaRPr lang="en-US" altLang="ja-JP" b="1" dirty="0" smtClean="0">
              <a:solidFill>
                <a:srgbClr val="0070C0"/>
              </a:solidFill>
            </a:endParaRPr>
          </a:p>
        </p:txBody>
      </p:sp>
      <p:sp>
        <p:nvSpPr>
          <p:cNvPr id="26" name="テキスト ボックス 25"/>
          <p:cNvSpPr txBox="1"/>
          <p:nvPr/>
        </p:nvSpPr>
        <p:spPr>
          <a:xfrm>
            <a:off x="1547664" y="1988840"/>
            <a:ext cx="2160240" cy="369332"/>
          </a:xfrm>
          <a:prstGeom prst="rect">
            <a:avLst/>
          </a:prstGeom>
          <a:noFill/>
        </p:spPr>
        <p:txBody>
          <a:bodyPr wrap="square" rtlCol="0">
            <a:spAutoFit/>
          </a:bodyPr>
          <a:lstStyle/>
          <a:p>
            <a:r>
              <a:rPr lang="ja-JP" altLang="en-US" b="1" dirty="0" smtClean="0">
                <a:solidFill>
                  <a:srgbClr val="000099"/>
                </a:solidFill>
              </a:rPr>
              <a:t>療育施設</a:t>
            </a:r>
            <a:r>
              <a:rPr lang="en-US" altLang="ja-JP" b="1" dirty="0" smtClean="0">
                <a:solidFill>
                  <a:srgbClr val="000099"/>
                </a:solidFill>
              </a:rPr>
              <a:t>(</a:t>
            </a:r>
            <a:r>
              <a:rPr lang="ja-JP" altLang="en-US" b="1" dirty="0" smtClean="0">
                <a:solidFill>
                  <a:srgbClr val="000099"/>
                </a:solidFill>
              </a:rPr>
              <a:t>通園）</a:t>
            </a:r>
            <a:endParaRPr kumimoji="1" lang="ja-JP" altLang="en-US" b="1" dirty="0">
              <a:solidFill>
                <a:srgbClr val="000099"/>
              </a:solidFill>
            </a:endParaRPr>
          </a:p>
        </p:txBody>
      </p:sp>
      <p:sp>
        <p:nvSpPr>
          <p:cNvPr id="29" name="テキスト ボックス 28"/>
          <p:cNvSpPr txBox="1"/>
          <p:nvPr/>
        </p:nvSpPr>
        <p:spPr>
          <a:xfrm>
            <a:off x="1835696" y="3645024"/>
            <a:ext cx="1512168" cy="369332"/>
          </a:xfrm>
          <a:prstGeom prst="rect">
            <a:avLst/>
          </a:prstGeom>
          <a:noFill/>
        </p:spPr>
        <p:txBody>
          <a:bodyPr wrap="square" rtlCol="0">
            <a:spAutoFit/>
          </a:bodyPr>
          <a:lstStyle/>
          <a:p>
            <a:r>
              <a:rPr kumimoji="1" lang="ja-JP" altLang="en-US" dirty="0" smtClean="0"/>
              <a:t>子どもと家族</a:t>
            </a:r>
            <a:endParaRPr kumimoji="1" lang="ja-JP" altLang="en-US" dirty="0"/>
          </a:p>
        </p:txBody>
      </p:sp>
      <p:sp>
        <p:nvSpPr>
          <p:cNvPr id="36" name="左右矢印 35"/>
          <p:cNvSpPr/>
          <p:nvPr/>
        </p:nvSpPr>
        <p:spPr>
          <a:xfrm rot="16200000">
            <a:off x="6578443" y="3182512"/>
            <a:ext cx="662447" cy="461071"/>
          </a:xfrm>
          <a:prstGeom prst="leftRightArrow">
            <a:avLst/>
          </a:prstGeom>
          <a:solidFill>
            <a:srgbClr val="66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左右矢印 36"/>
          <p:cNvSpPr/>
          <p:nvPr/>
        </p:nvSpPr>
        <p:spPr>
          <a:xfrm rot="16200000">
            <a:off x="6630182" y="4513596"/>
            <a:ext cx="601642" cy="397519"/>
          </a:xfrm>
          <a:prstGeom prst="leftRightArrow">
            <a:avLst/>
          </a:prstGeom>
          <a:solidFill>
            <a:srgbClr val="66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左右矢印 37"/>
          <p:cNvSpPr/>
          <p:nvPr/>
        </p:nvSpPr>
        <p:spPr>
          <a:xfrm rot="10800000">
            <a:off x="5148063" y="3670226"/>
            <a:ext cx="628057" cy="381254"/>
          </a:xfrm>
          <a:prstGeom prst="leftRightArrow">
            <a:avLst/>
          </a:prstGeom>
          <a:solidFill>
            <a:srgbClr val="66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左右矢印 38"/>
          <p:cNvSpPr/>
          <p:nvPr/>
        </p:nvSpPr>
        <p:spPr>
          <a:xfrm rot="1788744">
            <a:off x="4987607" y="4333087"/>
            <a:ext cx="1401268" cy="306869"/>
          </a:xfrm>
          <a:prstGeom prst="leftRightArrow">
            <a:avLst/>
          </a:prstGeom>
          <a:solidFill>
            <a:srgbClr val="CCFFCC"/>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左右矢印 39"/>
          <p:cNvSpPr/>
          <p:nvPr/>
        </p:nvSpPr>
        <p:spPr>
          <a:xfrm rot="20295775">
            <a:off x="4995221" y="3084611"/>
            <a:ext cx="1569506" cy="296197"/>
          </a:xfrm>
          <a:prstGeom prst="leftRightArrow">
            <a:avLst/>
          </a:prstGeom>
          <a:solidFill>
            <a:srgbClr val="CCFFCC"/>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テキスト ボックス 40"/>
          <p:cNvSpPr txBox="1"/>
          <p:nvPr/>
        </p:nvSpPr>
        <p:spPr>
          <a:xfrm>
            <a:off x="6804248" y="1556792"/>
            <a:ext cx="1656184" cy="646331"/>
          </a:xfrm>
          <a:prstGeom prst="rect">
            <a:avLst/>
          </a:prstGeom>
          <a:noFill/>
        </p:spPr>
        <p:txBody>
          <a:bodyPr wrap="square" rtlCol="0">
            <a:spAutoFit/>
          </a:bodyPr>
          <a:lstStyle/>
          <a:p>
            <a:r>
              <a:rPr lang="ja-JP" altLang="en-US" b="1" dirty="0" smtClean="0">
                <a:solidFill>
                  <a:srgbClr val="FF9900"/>
                </a:solidFill>
              </a:rPr>
              <a:t>病院間</a:t>
            </a:r>
            <a:endParaRPr lang="en-US" altLang="ja-JP" b="1" dirty="0" smtClean="0">
              <a:solidFill>
                <a:srgbClr val="FF9900"/>
              </a:solidFill>
            </a:endParaRPr>
          </a:p>
          <a:p>
            <a:r>
              <a:rPr kumimoji="1" lang="ja-JP" altLang="en-US" b="1" dirty="0" smtClean="0">
                <a:solidFill>
                  <a:srgbClr val="FF9900"/>
                </a:solidFill>
              </a:rPr>
              <a:t>ネットワーク</a:t>
            </a:r>
            <a:endParaRPr kumimoji="1" lang="ja-JP" altLang="en-US" b="1" dirty="0">
              <a:solidFill>
                <a:srgbClr val="FF9900"/>
              </a:solidFill>
            </a:endParaRPr>
          </a:p>
        </p:txBody>
      </p:sp>
      <p:sp>
        <p:nvSpPr>
          <p:cNvPr id="42" name="左右矢印 41"/>
          <p:cNvSpPr/>
          <p:nvPr/>
        </p:nvSpPr>
        <p:spPr>
          <a:xfrm rot="5400000">
            <a:off x="7020272" y="3789040"/>
            <a:ext cx="1872209" cy="432049"/>
          </a:xfrm>
          <a:prstGeom prst="leftRightArrow">
            <a:avLst/>
          </a:prstGeom>
          <a:solidFill>
            <a:srgbClr val="66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5724129" y="3717032"/>
            <a:ext cx="3384374" cy="369332"/>
          </a:xfrm>
          <a:prstGeom prst="rect">
            <a:avLst/>
          </a:prstGeom>
          <a:noFill/>
        </p:spPr>
        <p:txBody>
          <a:bodyPr wrap="square" rtlCol="0">
            <a:spAutoFit/>
          </a:bodyPr>
          <a:lstStyle/>
          <a:p>
            <a:r>
              <a:rPr kumimoji="1" lang="en-US" altLang="ja-JP" b="1" dirty="0" smtClean="0"/>
              <a:t>2</a:t>
            </a:r>
            <a:r>
              <a:rPr kumimoji="1" lang="ja-JP" altLang="en-US" b="1" dirty="0" smtClean="0"/>
              <a:t>次機能病院（地域の基幹病院）</a:t>
            </a:r>
            <a:endParaRPr kumimoji="1" lang="ja-JP" altLang="en-US" b="1" dirty="0"/>
          </a:p>
        </p:txBody>
      </p:sp>
      <p:sp>
        <p:nvSpPr>
          <p:cNvPr id="28" name="テキスト ボックス 27"/>
          <p:cNvSpPr txBox="1"/>
          <p:nvPr/>
        </p:nvSpPr>
        <p:spPr>
          <a:xfrm>
            <a:off x="3239852" y="5813539"/>
            <a:ext cx="2232248" cy="369332"/>
          </a:xfrm>
          <a:prstGeom prst="rect">
            <a:avLst/>
          </a:prstGeom>
          <a:noFill/>
        </p:spPr>
        <p:txBody>
          <a:bodyPr wrap="square" rtlCol="0">
            <a:spAutoFit/>
          </a:bodyPr>
          <a:lstStyle/>
          <a:p>
            <a:r>
              <a:rPr lang="ja-JP" altLang="en-US" b="1" dirty="0" smtClean="0"/>
              <a:t>地域ケア会議</a:t>
            </a:r>
            <a:endParaRPr kumimoji="1" lang="ja-JP" altLang="en-US" b="1" dirty="0"/>
          </a:p>
        </p:txBody>
      </p:sp>
      <p:sp>
        <p:nvSpPr>
          <p:cNvPr id="31" name="テキスト ボックス 30"/>
          <p:cNvSpPr txBox="1"/>
          <p:nvPr/>
        </p:nvSpPr>
        <p:spPr>
          <a:xfrm>
            <a:off x="6228184" y="5733256"/>
            <a:ext cx="2160240" cy="646331"/>
          </a:xfrm>
          <a:prstGeom prst="rect">
            <a:avLst/>
          </a:prstGeom>
          <a:noFill/>
        </p:spPr>
        <p:txBody>
          <a:bodyPr wrap="square" rtlCol="0">
            <a:spAutoFit/>
          </a:bodyPr>
          <a:lstStyle/>
          <a:p>
            <a:r>
              <a:rPr kumimoji="1" lang="ja-JP" altLang="en-US" b="1" dirty="0" smtClean="0"/>
              <a:t>病院間</a:t>
            </a:r>
            <a:r>
              <a:rPr lang="ja-JP" altLang="en-US" b="1" dirty="0" smtClean="0"/>
              <a:t>ネットワーク</a:t>
            </a:r>
            <a:r>
              <a:rPr kumimoji="1" lang="ja-JP" altLang="en-US" b="1" dirty="0" smtClean="0"/>
              <a:t>会議</a:t>
            </a:r>
            <a:endParaRPr kumimoji="1" lang="ja-JP" altLang="en-US" b="1" dirty="0"/>
          </a:p>
        </p:txBody>
      </p:sp>
      <p:cxnSp>
        <p:nvCxnSpPr>
          <p:cNvPr id="33" name="直線矢印コネクタ 32"/>
          <p:cNvCxnSpPr/>
          <p:nvPr/>
        </p:nvCxnSpPr>
        <p:spPr>
          <a:xfrm flipV="1">
            <a:off x="4716015" y="5781164"/>
            <a:ext cx="1656185" cy="285553"/>
          </a:xfrm>
          <a:prstGeom prst="straightConnector1">
            <a:avLst/>
          </a:prstGeom>
          <a:ln w="76200">
            <a:headEnd type="arrow"/>
            <a:tailEnd type="arrow"/>
          </a:ln>
        </p:spPr>
        <p:style>
          <a:lnRef idx="1">
            <a:schemeClr val="accent1"/>
          </a:lnRef>
          <a:fillRef idx="0">
            <a:schemeClr val="accent1"/>
          </a:fillRef>
          <a:effectRef idx="0">
            <a:schemeClr val="accent1"/>
          </a:effectRef>
          <a:fontRef idx="minor">
            <a:schemeClr val="tx1"/>
          </a:fontRef>
        </p:style>
      </p:cxnSp>
      <p:cxnSp>
        <p:nvCxnSpPr>
          <p:cNvPr id="34" name="直線矢印コネクタ 33"/>
          <p:cNvCxnSpPr/>
          <p:nvPr/>
        </p:nvCxnSpPr>
        <p:spPr>
          <a:xfrm>
            <a:off x="4716016" y="4221088"/>
            <a:ext cx="504056" cy="1677863"/>
          </a:xfrm>
          <a:prstGeom prst="straightConnector1">
            <a:avLst/>
          </a:prstGeom>
          <a:ln w="76200">
            <a:solidFill>
              <a:srgbClr val="FF9900"/>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2" name="テキスト ボックス 1"/>
          <p:cNvSpPr txBox="1"/>
          <p:nvPr/>
        </p:nvSpPr>
        <p:spPr>
          <a:xfrm>
            <a:off x="6660978" y="2743084"/>
            <a:ext cx="1512402" cy="369332"/>
          </a:xfrm>
          <a:prstGeom prst="rect">
            <a:avLst/>
          </a:prstGeom>
          <a:noFill/>
          <a:ln w="19050">
            <a:solidFill>
              <a:srgbClr val="FF0000"/>
            </a:solidFill>
          </a:ln>
        </p:spPr>
        <p:txBody>
          <a:bodyPr wrap="square" rtlCol="0">
            <a:spAutoFit/>
          </a:bodyPr>
          <a:lstStyle/>
          <a:p>
            <a:pPr algn="ctr"/>
            <a:r>
              <a:rPr kumimoji="1" lang="ja-JP" altLang="en-US" dirty="0" smtClean="0"/>
              <a:t>医療連携室</a:t>
            </a:r>
            <a:endParaRPr kumimoji="1" lang="ja-JP" altLang="en-US" dirty="0"/>
          </a:p>
        </p:txBody>
      </p:sp>
      <p:sp>
        <p:nvSpPr>
          <p:cNvPr id="43" name="テキスト ボックス 42"/>
          <p:cNvSpPr txBox="1"/>
          <p:nvPr/>
        </p:nvSpPr>
        <p:spPr>
          <a:xfrm>
            <a:off x="6563774" y="3976581"/>
            <a:ext cx="1512402" cy="369332"/>
          </a:xfrm>
          <a:prstGeom prst="rect">
            <a:avLst/>
          </a:prstGeom>
          <a:noFill/>
          <a:ln w="19050">
            <a:solidFill>
              <a:srgbClr val="FF0000"/>
            </a:solidFill>
          </a:ln>
        </p:spPr>
        <p:txBody>
          <a:bodyPr wrap="square" rtlCol="0">
            <a:spAutoFit/>
          </a:bodyPr>
          <a:lstStyle/>
          <a:p>
            <a:pPr algn="ctr"/>
            <a:r>
              <a:rPr kumimoji="1" lang="ja-JP" altLang="en-US" dirty="0" smtClean="0"/>
              <a:t>医療連携室</a:t>
            </a:r>
            <a:endParaRPr kumimoji="1" lang="ja-JP" altLang="en-US" dirty="0"/>
          </a:p>
        </p:txBody>
      </p:sp>
      <p:sp>
        <p:nvSpPr>
          <p:cNvPr id="44" name="テキスト ボックス 43"/>
          <p:cNvSpPr txBox="1"/>
          <p:nvPr/>
        </p:nvSpPr>
        <p:spPr>
          <a:xfrm>
            <a:off x="6539146" y="5351439"/>
            <a:ext cx="1512402" cy="369332"/>
          </a:xfrm>
          <a:prstGeom prst="rect">
            <a:avLst/>
          </a:prstGeom>
          <a:noFill/>
          <a:ln w="19050">
            <a:solidFill>
              <a:srgbClr val="FF0000"/>
            </a:solidFill>
          </a:ln>
        </p:spPr>
        <p:txBody>
          <a:bodyPr wrap="square" rtlCol="0">
            <a:spAutoFit/>
          </a:bodyPr>
          <a:lstStyle/>
          <a:p>
            <a:pPr algn="ctr"/>
            <a:r>
              <a:rPr kumimoji="1" lang="ja-JP" altLang="en-US" dirty="0" smtClean="0"/>
              <a:t>医療連携室</a:t>
            </a:r>
            <a:endParaRPr kumimoji="1" lang="ja-JP" altLang="en-US" dirty="0"/>
          </a:p>
        </p:txBody>
      </p:sp>
      <p:pic>
        <p:nvPicPr>
          <p:cNvPr id="3" name="図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43937" y="778320"/>
            <a:ext cx="1324207" cy="1324207"/>
          </a:xfrm>
          <a:prstGeom prst="rect">
            <a:avLst/>
          </a:prstGeom>
        </p:spPr>
      </p:pic>
      <p:sp>
        <p:nvSpPr>
          <p:cNvPr id="45" name="テキスト ボックス 44"/>
          <p:cNvSpPr txBox="1"/>
          <p:nvPr/>
        </p:nvSpPr>
        <p:spPr>
          <a:xfrm>
            <a:off x="4096511" y="1911315"/>
            <a:ext cx="2364676" cy="461665"/>
          </a:xfrm>
          <a:prstGeom prst="rect">
            <a:avLst/>
          </a:prstGeom>
          <a:noFill/>
        </p:spPr>
        <p:txBody>
          <a:bodyPr wrap="square" rtlCol="0">
            <a:spAutoFit/>
          </a:bodyPr>
          <a:lstStyle/>
          <a:p>
            <a:r>
              <a:rPr kumimoji="1" lang="ja-JP" altLang="en-US" sz="2400" b="1" dirty="0" smtClean="0">
                <a:solidFill>
                  <a:srgbClr val="FF0000"/>
                </a:solidFill>
              </a:rPr>
              <a:t>相談支援専門員</a:t>
            </a:r>
            <a:endParaRPr kumimoji="1" lang="ja-JP" altLang="en-US" sz="2400" b="1" dirty="0">
              <a:solidFill>
                <a:srgbClr val="FF0000"/>
              </a:solidFill>
            </a:endParaRPr>
          </a:p>
        </p:txBody>
      </p:sp>
      <p:cxnSp>
        <p:nvCxnSpPr>
          <p:cNvPr id="15" name="直線矢印コネクタ 14"/>
          <p:cNvCxnSpPr>
            <a:stCxn id="2" idx="1"/>
          </p:cNvCxnSpPr>
          <p:nvPr/>
        </p:nvCxnSpPr>
        <p:spPr>
          <a:xfrm flipH="1" flipV="1">
            <a:off x="4713807" y="2730599"/>
            <a:ext cx="1947171" cy="197151"/>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6" name="直線矢印コネクタ 45"/>
          <p:cNvCxnSpPr>
            <a:stCxn id="43" idx="1"/>
          </p:cNvCxnSpPr>
          <p:nvPr/>
        </p:nvCxnSpPr>
        <p:spPr>
          <a:xfrm flipH="1" flipV="1">
            <a:off x="4623318" y="2888069"/>
            <a:ext cx="1940456" cy="1284473"/>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7" name="直線矢印コネクタ 46"/>
          <p:cNvCxnSpPr/>
          <p:nvPr/>
        </p:nvCxnSpPr>
        <p:spPr>
          <a:xfrm flipH="1" flipV="1">
            <a:off x="4623317" y="3017795"/>
            <a:ext cx="1930381" cy="2558465"/>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8" name="直線矢印コネクタ 47"/>
          <p:cNvCxnSpPr/>
          <p:nvPr/>
        </p:nvCxnSpPr>
        <p:spPr>
          <a:xfrm flipH="1" flipV="1">
            <a:off x="4164039" y="2804511"/>
            <a:ext cx="171246" cy="837059"/>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50" name="左右矢印 49"/>
          <p:cNvSpPr/>
          <p:nvPr/>
        </p:nvSpPr>
        <p:spPr>
          <a:xfrm rot="20458245">
            <a:off x="3167087" y="1302021"/>
            <a:ext cx="1589140" cy="253297"/>
          </a:xfrm>
          <a:prstGeom prst="leftRightArrow">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左右矢印 50"/>
          <p:cNvSpPr/>
          <p:nvPr/>
        </p:nvSpPr>
        <p:spPr>
          <a:xfrm rot="1045995">
            <a:off x="5790266" y="1544283"/>
            <a:ext cx="1036274" cy="253297"/>
          </a:xfrm>
          <a:prstGeom prst="leftRightArrow">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テキスト ボックス 51"/>
          <p:cNvSpPr txBox="1"/>
          <p:nvPr/>
        </p:nvSpPr>
        <p:spPr>
          <a:xfrm>
            <a:off x="2531093" y="2934236"/>
            <a:ext cx="1881248" cy="338554"/>
          </a:xfrm>
          <a:prstGeom prst="rect">
            <a:avLst/>
          </a:prstGeom>
          <a:noFill/>
          <a:ln>
            <a:solidFill>
              <a:srgbClr val="FF0000"/>
            </a:solidFill>
          </a:ln>
        </p:spPr>
        <p:txBody>
          <a:bodyPr wrap="square" rtlCol="0">
            <a:spAutoFit/>
          </a:bodyPr>
          <a:lstStyle/>
          <a:p>
            <a:pPr algn="ctr"/>
            <a:r>
              <a:rPr lang="ja-JP" altLang="en-US" sz="1600" dirty="0" smtClean="0"/>
              <a:t>訪問看護指示書</a:t>
            </a:r>
            <a:endParaRPr kumimoji="1" lang="ja-JP" altLang="en-US" sz="1600" dirty="0"/>
          </a:p>
        </p:txBody>
      </p:sp>
      <p:sp>
        <p:nvSpPr>
          <p:cNvPr id="49" name="テキスト ボックス 48"/>
          <p:cNvSpPr txBox="1"/>
          <p:nvPr/>
        </p:nvSpPr>
        <p:spPr>
          <a:xfrm>
            <a:off x="54813" y="6236324"/>
            <a:ext cx="9137007" cy="646331"/>
          </a:xfrm>
          <a:prstGeom prst="rect">
            <a:avLst/>
          </a:prstGeom>
          <a:noFill/>
        </p:spPr>
        <p:txBody>
          <a:bodyPr wrap="square" rtlCol="0">
            <a:spAutoFit/>
          </a:bodyPr>
          <a:lstStyle/>
          <a:p>
            <a:r>
              <a:rPr kumimoji="1" lang="ja-JP" altLang="en-US" dirty="0" smtClean="0"/>
              <a:t>平成２</a:t>
            </a:r>
            <a:r>
              <a:rPr kumimoji="1" lang="en-US" altLang="ja-JP" dirty="0" smtClean="0"/>
              <a:t>6</a:t>
            </a:r>
            <a:r>
              <a:rPr kumimoji="1" lang="ja-JP" altLang="en-US" dirty="0" smtClean="0"/>
              <a:t>年度厚生労働科学研究費補助金地域医療基盤開発推進事業「小児在宅医療の推進に関する研究」　平成</a:t>
            </a:r>
            <a:r>
              <a:rPr kumimoji="1" lang="en-US" altLang="ja-JP" dirty="0" smtClean="0"/>
              <a:t>26</a:t>
            </a:r>
            <a:r>
              <a:rPr kumimoji="1" lang="ja-JP" altLang="en-US" dirty="0" smtClean="0"/>
              <a:t>年度　研究報告書　研究代表者　前田浩利　平成</a:t>
            </a:r>
            <a:r>
              <a:rPr kumimoji="1" lang="en-US" altLang="ja-JP" dirty="0" smtClean="0"/>
              <a:t>27</a:t>
            </a:r>
            <a:r>
              <a:rPr kumimoji="1" lang="ja-JP" altLang="en-US" dirty="0" smtClean="0"/>
              <a:t>年</a:t>
            </a:r>
            <a:r>
              <a:rPr kumimoji="1" lang="en-US" altLang="ja-JP" dirty="0" smtClean="0"/>
              <a:t>3</a:t>
            </a:r>
            <a:r>
              <a:rPr kumimoji="1" lang="ja-JP" altLang="en-US" dirty="0" smtClean="0"/>
              <a:t>月　西村加工　</a:t>
            </a:r>
            <a:endParaRPr kumimoji="1" lang="ja-JP" altLang="en-US" dirty="0"/>
          </a:p>
        </p:txBody>
      </p:sp>
      <p:sp>
        <p:nvSpPr>
          <p:cNvPr id="5" name="角丸四角形吹き出し 4"/>
          <p:cNvSpPr/>
          <p:nvPr/>
        </p:nvSpPr>
        <p:spPr>
          <a:xfrm>
            <a:off x="6228184" y="592282"/>
            <a:ext cx="2448272" cy="870036"/>
          </a:xfrm>
          <a:prstGeom prst="wedgeRoundRectCallout">
            <a:avLst>
              <a:gd name="adj1" fmla="val -66605"/>
              <a:gd name="adj2" fmla="val 34041"/>
              <a:gd name="adj3" fmla="val 16667"/>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p:cNvSpPr txBox="1"/>
          <p:nvPr/>
        </p:nvSpPr>
        <p:spPr>
          <a:xfrm>
            <a:off x="6372200" y="675409"/>
            <a:ext cx="2088232" cy="738664"/>
          </a:xfrm>
          <a:prstGeom prst="rect">
            <a:avLst/>
          </a:prstGeom>
          <a:noFill/>
          <a:ln>
            <a:noFill/>
          </a:ln>
        </p:spPr>
        <p:txBody>
          <a:bodyPr wrap="square" rtlCol="0">
            <a:spAutoFit/>
          </a:bodyPr>
          <a:lstStyle/>
          <a:p>
            <a:r>
              <a:rPr lang="ja-JP" altLang="en-US" sz="1400" dirty="0"/>
              <a:t>各機関</a:t>
            </a:r>
            <a:r>
              <a:rPr lang="ja-JP" altLang="en-US" sz="1400" dirty="0" smtClean="0"/>
              <a:t>の連携窓口は誰か？顔と顔の見える関係を築いておかなくちゃ！</a:t>
            </a:r>
            <a:endParaRPr kumimoji="1" lang="ja-JP" altLang="en-US" sz="1400" dirty="0"/>
          </a:p>
        </p:txBody>
      </p:sp>
    </p:spTree>
    <p:extLst>
      <p:ext uri="{BB962C8B-B14F-4D97-AF65-F5344CB8AC3E}">
        <p14:creationId xmlns:p14="http://schemas.microsoft.com/office/powerpoint/2010/main" val="21573446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図表 1"/>
          <p:cNvGraphicFramePr/>
          <p:nvPr>
            <p:extLst>
              <p:ext uri="{D42A27DB-BD31-4B8C-83A1-F6EECF244321}">
                <p14:modId xmlns:p14="http://schemas.microsoft.com/office/powerpoint/2010/main" val="2228838189"/>
              </p:ext>
            </p:extLst>
          </p:nvPr>
        </p:nvGraphicFramePr>
        <p:xfrm>
          <a:off x="2185568" y="984858"/>
          <a:ext cx="3120008" cy="416149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テキスト ボックス 3"/>
          <p:cNvSpPr txBox="1"/>
          <p:nvPr/>
        </p:nvSpPr>
        <p:spPr>
          <a:xfrm>
            <a:off x="6378362" y="3874444"/>
            <a:ext cx="2232248" cy="707886"/>
          </a:xfrm>
          <a:prstGeom prst="rect">
            <a:avLst/>
          </a:prstGeom>
          <a:noFill/>
        </p:spPr>
        <p:txBody>
          <a:bodyPr wrap="square" rtlCol="0">
            <a:spAutoFit/>
          </a:bodyPr>
          <a:lstStyle/>
          <a:p>
            <a:r>
              <a:rPr lang="ja-JP" altLang="ja-JP" sz="2000" b="1" dirty="0" smtClean="0"/>
              <a:t>生命の安全の保障、苦痛の緩和と除去</a:t>
            </a:r>
            <a:endParaRPr kumimoji="1" lang="ja-JP" altLang="en-US" sz="2000" b="1" dirty="0"/>
          </a:p>
        </p:txBody>
      </p:sp>
      <p:sp>
        <p:nvSpPr>
          <p:cNvPr id="5" name="角丸四角形 4"/>
          <p:cNvSpPr/>
          <p:nvPr/>
        </p:nvSpPr>
        <p:spPr>
          <a:xfrm>
            <a:off x="6021745" y="3857106"/>
            <a:ext cx="2958232" cy="1011361"/>
          </a:xfrm>
          <a:prstGeom prst="round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5591901" y="2698469"/>
            <a:ext cx="3384376" cy="400110"/>
          </a:xfrm>
          <a:prstGeom prst="rect">
            <a:avLst/>
          </a:prstGeom>
          <a:noFill/>
        </p:spPr>
        <p:txBody>
          <a:bodyPr wrap="square" rtlCol="0">
            <a:spAutoFit/>
          </a:bodyPr>
          <a:lstStyle/>
          <a:p>
            <a:r>
              <a:rPr lang="ja-JP" altLang="ja-JP" sz="2000" b="1" dirty="0" smtClean="0"/>
              <a:t>体調の安定、体力の向上</a:t>
            </a:r>
            <a:endParaRPr lang="en-US" altLang="ja-JP" sz="2000" b="1" dirty="0" smtClean="0"/>
          </a:p>
        </p:txBody>
      </p:sp>
      <p:sp>
        <p:nvSpPr>
          <p:cNvPr id="7" name="角丸四角形 6"/>
          <p:cNvSpPr/>
          <p:nvPr/>
        </p:nvSpPr>
        <p:spPr>
          <a:xfrm>
            <a:off x="5353993" y="2640987"/>
            <a:ext cx="3516813" cy="860288"/>
          </a:xfrm>
          <a:prstGeom prst="roundRect">
            <a:avLst/>
          </a:prstGeom>
          <a:noFill/>
          <a:ln w="571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1" y="39521"/>
            <a:ext cx="9143999" cy="830997"/>
          </a:xfrm>
          <a:prstGeom prst="rect">
            <a:avLst/>
          </a:prstGeom>
          <a:noFill/>
        </p:spPr>
        <p:txBody>
          <a:bodyPr wrap="square" rtlCol="0">
            <a:spAutoFit/>
          </a:bodyPr>
          <a:lstStyle/>
          <a:p>
            <a:pPr algn="ctr"/>
            <a:r>
              <a:rPr kumimoji="1" lang="ja-JP" altLang="en-US" sz="2400" b="1" dirty="0" smtClean="0"/>
              <a:t>医療制度を知る　必要となる背景と職種ごとの方向性の理解</a:t>
            </a:r>
            <a:endParaRPr kumimoji="1" lang="en-US" altLang="ja-JP" sz="2400" b="1" dirty="0" smtClean="0"/>
          </a:p>
          <a:p>
            <a:pPr algn="ctr"/>
            <a:r>
              <a:rPr kumimoji="1" lang="ja-JP" altLang="en-US" sz="2400" b="1" dirty="0" smtClean="0"/>
              <a:t>～急増する医療ケアが必要な児者とその支援～</a:t>
            </a:r>
            <a:endParaRPr kumimoji="1" lang="ja-JP" altLang="en-US" sz="2400" b="1" dirty="0"/>
          </a:p>
        </p:txBody>
      </p:sp>
      <p:sp>
        <p:nvSpPr>
          <p:cNvPr id="9" name="テキスト ボックス 8"/>
          <p:cNvSpPr txBox="1"/>
          <p:nvPr/>
        </p:nvSpPr>
        <p:spPr>
          <a:xfrm>
            <a:off x="5207646" y="1382216"/>
            <a:ext cx="3708412" cy="400110"/>
          </a:xfrm>
          <a:prstGeom prst="rect">
            <a:avLst/>
          </a:prstGeom>
          <a:noFill/>
        </p:spPr>
        <p:txBody>
          <a:bodyPr wrap="square" rtlCol="0">
            <a:spAutoFit/>
          </a:bodyPr>
          <a:lstStyle/>
          <a:p>
            <a:r>
              <a:rPr lang="ja-JP" altLang="ja-JP" sz="2000" b="1" dirty="0" smtClean="0"/>
              <a:t>遊び、出会い、外出、学び、仕事</a:t>
            </a:r>
            <a:endParaRPr kumimoji="1" lang="ja-JP" altLang="en-US" sz="2000" b="1" dirty="0"/>
          </a:p>
        </p:txBody>
      </p:sp>
      <p:sp>
        <p:nvSpPr>
          <p:cNvPr id="10" name="角丸四角形 9"/>
          <p:cNvSpPr/>
          <p:nvPr/>
        </p:nvSpPr>
        <p:spPr>
          <a:xfrm>
            <a:off x="5019144" y="1276882"/>
            <a:ext cx="3881528" cy="936104"/>
          </a:xfrm>
          <a:prstGeom prst="roundRect">
            <a:avLst/>
          </a:prstGeom>
          <a:noFill/>
          <a:ln w="5715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p:cNvSpPr txBox="1"/>
          <p:nvPr/>
        </p:nvSpPr>
        <p:spPr>
          <a:xfrm>
            <a:off x="7243692" y="4474381"/>
            <a:ext cx="1862913" cy="369332"/>
          </a:xfrm>
          <a:prstGeom prst="rect">
            <a:avLst/>
          </a:prstGeom>
          <a:noFill/>
        </p:spPr>
        <p:txBody>
          <a:bodyPr wrap="square" rtlCol="0">
            <a:spAutoFit/>
          </a:bodyPr>
          <a:lstStyle/>
          <a:p>
            <a:r>
              <a:rPr lang="en-US" altLang="ja-JP" b="1" dirty="0" smtClean="0"/>
              <a:t>【</a:t>
            </a:r>
            <a:r>
              <a:rPr lang="ja-JP" altLang="en-US" b="1" dirty="0" smtClean="0"/>
              <a:t>医師、看護師</a:t>
            </a:r>
            <a:r>
              <a:rPr lang="en-US" altLang="ja-JP" b="1" dirty="0" smtClean="0"/>
              <a:t>】</a:t>
            </a:r>
            <a:endParaRPr kumimoji="1" lang="ja-JP" altLang="en-US" dirty="0"/>
          </a:p>
        </p:txBody>
      </p:sp>
      <p:sp>
        <p:nvSpPr>
          <p:cNvPr id="12" name="テキスト ボックス 11"/>
          <p:cNvSpPr txBox="1"/>
          <p:nvPr/>
        </p:nvSpPr>
        <p:spPr>
          <a:xfrm>
            <a:off x="5940152" y="3065604"/>
            <a:ext cx="3024336" cy="369332"/>
          </a:xfrm>
          <a:prstGeom prst="rect">
            <a:avLst/>
          </a:prstGeom>
          <a:noFill/>
        </p:spPr>
        <p:txBody>
          <a:bodyPr wrap="square" rtlCol="0">
            <a:spAutoFit/>
          </a:bodyPr>
          <a:lstStyle/>
          <a:p>
            <a:r>
              <a:rPr lang="en-US" altLang="ja-JP" b="1" dirty="0" smtClean="0"/>
              <a:t>【</a:t>
            </a:r>
            <a:r>
              <a:rPr lang="ja-JP" altLang="en-US" b="1" dirty="0" smtClean="0"/>
              <a:t>看護師、リハビリセラピスト</a:t>
            </a:r>
            <a:r>
              <a:rPr lang="en-US" altLang="ja-JP" b="1" dirty="0" smtClean="0"/>
              <a:t>】</a:t>
            </a:r>
            <a:endParaRPr lang="ja-JP" altLang="en-US" b="1" dirty="0"/>
          </a:p>
        </p:txBody>
      </p:sp>
      <p:sp>
        <p:nvSpPr>
          <p:cNvPr id="13" name="テキスト ボックス 12"/>
          <p:cNvSpPr txBox="1"/>
          <p:nvPr/>
        </p:nvSpPr>
        <p:spPr>
          <a:xfrm>
            <a:off x="6907261" y="1756111"/>
            <a:ext cx="2295382" cy="369332"/>
          </a:xfrm>
          <a:prstGeom prst="rect">
            <a:avLst/>
          </a:prstGeom>
          <a:noFill/>
        </p:spPr>
        <p:txBody>
          <a:bodyPr wrap="square" rtlCol="0">
            <a:spAutoFit/>
          </a:bodyPr>
          <a:lstStyle/>
          <a:p>
            <a:r>
              <a:rPr lang="en-US" altLang="ja-JP" b="1" dirty="0" smtClean="0"/>
              <a:t>【</a:t>
            </a:r>
            <a:r>
              <a:rPr lang="ja-JP" altLang="en-US" b="1" dirty="0" smtClean="0"/>
              <a:t>福祉職・教育</a:t>
            </a:r>
            <a:r>
              <a:rPr lang="en-US" altLang="ja-JP" b="1" dirty="0" smtClean="0"/>
              <a:t>】</a:t>
            </a:r>
            <a:endParaRPr kumimoji="1" lang="ja-JP" altLang="en-US" dirty="0"/>
          </a:p>
        </p:txBody>
      </p:sp>
      <p:sp>
        <p:nvSpPr>
          <p:cNvPr id="26" name="右矢印 25"/>
          <p:cNvSpPr/>
          <p:nvPr/>
        </p:nvSpPr>
        <p:spPr>
          <a:xfrm rot="10800000">
            <a:off x="4094283" y="1515096"/>
            <a:ext cx="864096" cy="504056"/>
          </a:xfrm>
          <a:prstGeom prst="rightArrow">
            <a:avLst/>
          </a:prstGeom>
          <a:solidFill>
            <a:srgbClr val="FF33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テキスト ボックス 26"/>
          <p:cNvSpPr txBox="1"/>
          <p:nvPr/>
        </p:nvSpPr>
        <p:spPr>
          <a:xfrm>
            <a:off x="4316989" y="1988842"/>
            <a:ext cx="792088" cy="369332"/>
          </a:xfrm>
          <a:prstGeom prst="rect">
            <a:avLst/>
          </a:prstGeom>
          <a:noFill/>
        </p:spPr>
        <p:txBody>
          <a:bodyPr wrap="square" rtlCol="0">
            <a:spAutoFit/>
          </a:bodyPr>
          <a:lstStyle/>
          <a:p>
            <a:r>
              <a:rPr kumimoji="1" lang="ja-JP" altLang="en-US" b="1" dirty="0" smtClean="0"/>
              <a:t>支援</a:t>
            </a:r>
            <a:endParaRPr kumimoji="1" lang="ja-JP" altLang="en-US" b="1" dirty="0"/>
          </a:p>
        </p:txBody>
      </p:sp>
      <p:sp>
        <p:nvSpPr>
          <p:cNvPr id="28" name="右矢印 27"/>
          <p:cNvSpPr/>
          <p:nvPr/>
        </p:nvSpPr>
        <p:spPr>
          <a:xfrm rot="10800000">
            <a:off x="4536591" y="2743224"/>
            <a:ext cx="742216" cy="504056"/>
          </a:xfrm>
          <a:prstGeom prst="rightArrow">
            <a:avLst/>
          </a:prstGeom>
          <a:solidFill>
            <a:srgbClr val="66FF3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右矢印 28"/>
          <p:cNvSpPr/>
          <p:nvPr/>
        </p:nvSpPr>
        <p:spPr>
          <a:xfrm rot="10800000">
            <a:off x="5045483" y="4110758"/>
            <a:ext cx="849634" cy="504056"/>
          </a:xfrm>
          <a:prstGeom prst="rightArrow">
            <a:avLst/>
          </a:prstGeom>
          <a:solidFill>
            <a:srgbClr val="0000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3" name="直線矢印コネクタ 32"/>
          <p:cNvCxnSpPr/>
          <p:nvPr/>
        </p:nvCxnSpPr>
        <p:spPr>
          <a:xfrm>
            <a:off x="3766208" y="930002"/>
            <a:ext cx="41490" cy="4216348"/>
          </a:xfrm>
          <a:prstGeom prst="straightConnector1">
            <a:avLst/>
          </a:prstGeom>
          <a:ln w="57150">
            <a:solidFill>
              <a:srgbClr val="FF0000"/>
            </a:solidFill>
            <a:prstDash val="sysDash"/>
            <a:headEnd type="arrow"/>
            <a:tailEnd type="arrow"/>
          </a:ln>
        </p:spPr>
        <p:style>
          <a:lnRef idx="1">
            <a:schemeClr val="accent1"/>
          </a:lnRef>
          <a:fillRef idx="0">
            <a:schemeClr val="accent1"/>
          </a:fillRef>
          <a:effectRef idx="0">
            <a:schemeClr val="accent1"/>
          </a:effectRef>
          <a:fontRef idx="minor">
            <a:schemeClr val="tx1"/>
          </a:fontRef>
        </p:style>
      </p:cxnSp>
      <p:sp>
        <p:nvSpPr>
          <p:cNvPr id="37" name="テキスト ボックス 36"/>
          <p:cNvSpPr txBox="1"/>
          <p:nvPr/>
        </p:nvSpPr>
        <p:spPr>
          <a:xfrm>
            <a:off x="1312951" y="930002"/>
            <a:ext cx="2364676" cy="461665"/>
          </a:xfrm>
          <a:prstGeom prst="rect">
            <a:avLst/>
          </a:prstGeom>
          <a:noFill/>
        </p:spPr>
        <p:txBody>
          <a:bodyPr wrap="square" rtlCol="0">
            <a:spAutoFit/>
          </a:bodyPr>
          <a:lstStyle/>
          <a:p>
            <a:r>
              <a:rPr kumimoji="1" lang="ja-JP" altLang="en-US" sz="2400" b="1" dirty="0" smtClean="0">
                <a:solidFill>
                  <a:srgbClr val="FF0000"/>
                </a:solidFill>
              </a:rPr>
              <a:t>相談支援専門員</a:t>
            </a:r>
            <a:endParaRPr kumimoji="1" lang="ja-JP" altLang="en-US" sz="2400" b="1" dirty="0">
              <a:solidFill>
                <a:srgbClr val="FF0000"/>
              </a:solidFill>
            </a:endParaRPr>
          </a:p>
        </p:txBody>
      </p:sp>
      <p:sp>
        <p:nvSpPr>
          <p:cNvPr id="39" name="円/楕円 38"/>
          <p:cNvSpPr/>
          <p:nvPr/>
        </p:nvSpPr>
        <p:spPr>
          <a:xfrm>
            <a:off x="696191" y="902914"/>
            <a:ext cx="5424725" cy="4658088"/>
          </a:xfrm>
          <a:prstGeom prst="ellipse">
            <a:avLst/>
          </a:prstGeom>
          <a:noFill/>
          <a:ln w="38100">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テキスト ボックス 39"/>
          <p:cNvSpPr txBox="1"/>
          <p:nvPr/>
        </p:nvSpPr>
        <p:spPr>
          <a:xfrm>
            <a:off x="-63693" y="2467636"/>
            <a:ext cx="3240360" cy="461665"/>
          </a:xfrm>
          <a:prstGeom prst="rect">
            <a:avLst/>
          </a:prstGeom>
          <a:noFill/>
        </p:spPr>
        <p:txBody>
          <a:bodyPr wrap="square" rtlCol="0">
            <a:spAutoFit/>
          </a:bodyPr>
          <a:lstStyle/>
          <a:p>
            <a:r>
              <a:rPr kumimoji="1" lang="ja-JP" altLang="en-US" sz="2400" b="1" dirty="0" smtClean="0">
                <a:solidFill>
                  <a:srgbClr val="FF3399"/>
                </a:solidFill>
              </a:rPr>
              <a:t>コミュニケーションネット</a:t>
            </a:r>
            <a:endParaRPr kumimoji="1" lang="ja-JP" altLang="en-US" sz="2400" b="1" dirty="0">
              <a:solidFill>
                <a:srgbClr val="FF3399"/>
              </a:solidFill>
            </a:endParaRPr>
          </a:p>
        </p:txBody>
      </p:sp>
      <p:sp>
        <p:nvSpPr>
          <p:cNvPr id="3" name="テキスト ボックス 2"/>
          <p:cNvSpPr txBox="1"/>
          <p:nvPr/>
        </p:nvSpPr>
        <p:spPr>
          <a:xfrm>
            <a:off x="0" y="5967366"/>
            <a:ext cx="9137007" cy="646331"/>
          </a:xfrm>
          <a:prstGeom prst="rect">
            <a:avLst/>
          </a:prstGeom>
          <a:noFill/>
        </p:spPr>
        <p:txBody>
          <a:bodyPr wrap="square" rtlCol="0">
            <a:spAutoFit/>
          </a:bodyPr>
          <a:lstStyle/>
          <a:p>
            <a:r>
              <a:rPr kumimoji="1" lang="ja-JP" altLang="en-US" dirty="0" smtClean="0"/>
              <a:t>平成２</a:t>
            </a:r>
            <a:r>
              <a:rPr kumimoji="1" lang="en-US" altLang="ja-JP" dirty="0" smtClean="0"/>
              <a:t>6</a:t>
            </a:r>
            <a:r>
              <a:rPr kumimoji="1" lang="ja-JP" altLang="en-US" dirty="0" smtClean="0"/>
              <a:t>年度厚生労働科学研究費補助金地域医療基盤開発推進事業「小児在宅医療の推進に関する研究」　平成</a:t>
            </a:r>
            <a:r>
              <a:rPr kumimoji="1" lang="en-US" altLang="ja-JP" dirty="0" smtClean="0"/>
              <a:t>26</a:t>
            </a:r>
            <a:r>
              <a:rPr kumimoji="1" lang="ja-JP" altLang="en-US" dirty="0" smtClean="0"/>
              <a:t>年度　研究報告書　研究代表者　前田浩利　平成</a:t>
            </a:r>
            <a:r>
              <a:rPr kumimoji="1" lang="en-US" altLang="ja-JP" dirty="0" smtClean="0"/>
              <a:t>27</a:t>
            </a:r>
            <a:r>
              <a:rPr kumimoji="1" lang="ja-JP" altLang="en-US" dirty="0" smtClean="0"/>
              <a:t>年</a:t>
            </a:r>
            <a:r>
              <a:rPr kumimoji="1" lang="en-US" altLang="ja-JP" dirty="0" smtClean="0"/>
              <a:t>3</a:t>
            </a:r>
            <a:r>
              <a:rPr kumimoji="1" lang="ja-JP" altLang="en-US" dirty="0" smtClean="0"/>
              <a:t>月　西村加工　</a:t>
            </a:r>
            <a:endParaRPr kumimoji="1" lang="ja-JP" altLang="en-US" dirty="0"/>
          </a:p>
        </p:txBody>
      </p:sp>
    </p:spTree>
    <p:extLst>
      <p:ext uri="{BB962C8B-B14F-4D97-AF65-F5344CB8AC3E}">
        <p14:creationId xmlns:p14="http://schemas.microsoft.com/office/powerpoint/2010/main" val="23349118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39041" y="157309"/>
            <a:ext cx="7886700" cy="985692"/>
          </a:xfrm>
        </p:spPr>
        <p:txBody>
          <a:bodyPr/>
          <a:lstStyle/>
          <a:p>
            <a:pPr algn="ctr"/>
            <a:r>
              <a:rPr kumimoji="1" lang="ja-JP" altLang="en-US" dirty="0" smtClean="0"/>
              <a:t>家族背景</a:t>
            </a:r>
            <a:endParaRPr kumimoji="1" lang="ja-JP" altLang="en-US" dirty="0"/>
          </a:p>
        </p:txBody>
      </p:sp>
      <p:sp>
        <p:nvSpPr>
          <p:cNvPr id="3" name="円/楕円 2"/>
          <p:cNvSpPr/>
          <p:nvPr/>
        </p:nvSpPr>
        <p:spPr>
          <a:xfrm>
            <a:off x="2982191" y="1828800"/>
            <a:ext cx="665018" cy="550718"/>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a:xfrm>
            <a:off x="5026602" y="1787237"/>
            <a:ext cx="654628" cy="62345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 name="直線コネクタ 5"/>
          <p:cNvCxnSpPr>
            <a:stCxn id="3" idx="6"/>
            <a:endCxn id="4" idx="1"/>
          </p:cNvCxnSpPr>
          <p:nvPr/>
        </p:nvCxnSpPr>
        <p:spPr>
          <a:xfrm flipV="1">
            <a:off x="3647209" y="2098964"/>
            <a:ext cx="1379393" cy="519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直線コネクタ 8"/>
          <p:cNvCxnSpPr>
            <a:endCxn id="18" idx="0"/>
          </p:cNvCxnSpPr>
          <p:nvPr/>
        </p:nvCxnSpPr>
        <p:spPr>
          <a:xfrm>
            <a:off x="4333009" y="2104158"/>
            <a:ext cx="34637" cy="252152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a:off x="3210791" y="3086100"/>
            <a:ext cx="346284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a:off x="3200400" y="3086101"/>
            <a:ext cx="10391" cy="38446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a:endCxn id="33" idx="1"/>
          </p:cNvCxnSpPr>
          <p:nvPr/>
        </p:nvCxnSpPr>
        <p:spPr>
          <a:xfrm flipV="1">
            <a:off x="4700155" y="4874192"/>
            <a:ext cx="1318852" cy="1646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a:off x="6650255" y="3086100"/>
            <a:ext cx="10391" cy="38446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円/楕円 17"/>
          <p:cNvSpPr/>
          <p:nvPr/>
        </p:nvSpPr>
        <p:spPr>
          <a:xfrm>
            <a:off x="4035137" y="4625686"/>
            <a:ext cx="665018" cy="550718"/>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円/楕円 19"/>
          <p:cNvSpPr/>
          <p:nvPr/>
        </p:nvSpPr>
        <p:spPr>
          <a:xfrm>
            <a:off x="6334584" y="3475721"/>
            <a:ext cx="665018" cy="550718"/>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p:cNvSpPr/>
          <p:nvPr/>
        </p:nvSpPr>
        <p:spPr>
          <a:xfrm>
            <a:off x="2905557" y="3480956"/>
            <a:ext cx="654628" cy="62345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2" name="直線コネクタ 21"/>
          <p:cNvCxnSpPr/>
          <p:nvPr/>
        </p:nvCxnSpPr>
        <p:spPr>
          <a:xfrm>
            <a:off x="5275119" y="4715092"/>
            <a:ext cx="180108" cy="33380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a:off x="5062656" y="4901045"/>
            <a:ext cx="10391" cy="48577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正方形/長方形 32"/>
          <p:cNvSpPr/>
          <p:nvPr/>
        </p:nvSpPr>
        <p:spPr>
          <a:xfrm>
            <a:off x="6019007" y="4562465"/>
            <a:ext cx="654628" cy="62345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正方形/長方形 33"/>
          <p:cNvSpPr/>
          <p:nvPr/>
        </p:nvSpPr>
        <p:spPr>
          <a:xfrm>
            <a:off x="4745733" y="5386822"/>
            <a:ext cx="654628" cy="62345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7" name="直線コネクタ 36"/>
          <p:cNvCxnSpPr/>
          <p:nvPr/>
        </p:nvCxnSpPr>
        <p:spPr>
          <a:xfrm>
            <a:off x="6992350" y="3703849"/>
            <a:ext cx="1112402"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9" name="正方形/長方形 38"/>
          <p:cNvSpPr/>
          <p:nvPr/>
        </p:nvSpPr>
        <p:spPr>
          <a:xfrm>
            <a:off x="8128679" y="3433330"/>
            <a:ext cx="654628" cy="62345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0" name="直線コネクタ 39"/>
          <p:cNvCxnSpPr/>
          <p:nvPr/>
        </p:nvCxnSpPr>
        <p:spPr>
          <a:xfrm>
            <a:off x="7386196" y="3703849"/>
            <a:ext cx="11689" cy="16824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3" name="円/楕円 42"/>
          <p:cNvSpPr/>
          <p:nvPr/>
        </p:nvSpPr>
        <p:spPr>
          <a:xfrm>
            <a:off x="7053687" y="5423190"/>
            <a:ext cx="665018" cy="550718"/>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正方形/長方形 43"/>
          <p:cNvSpPr/>
          <p:nvPr/>
        </p:nvSpPr>
        <p:spPr>
          <a:xfrm>
            <a:off x="4956993" y="5593493"/>
            <a:ext cx="270164" cy="20500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5" name="直線コネクタ 44"/>
          <p:cNvCxnSpPr/>
          <p:nvPr/>
        </p:nvCxnSpPr>
        <p:spPr>
          <a:xfrm>
            <a:off x="7687154" y="3576002"/>
            <a:ext cx="180108" cy="33380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直線コネクタ 45"/>
          <p:cNvCxnSpPr/>
          <p:nvPr/>
        </p:nvCxnSpPr>
        <p:spPr>
          <a:xfrm>
            <a:off x="2905776" y="3480956"/>
            <a:ext cx="634820" cy="62345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直線コネクタ 47"/>
          <p:cNvCxnSpPr/>
          <p:nvPr/>
        </p:nvCxnSpPr>
        <p:spPr>
          <a:xfrm flipV="1">
            <a:off x="2928290" y="3480956"/>
            <a:ext cx="612306" cy="62345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2" name="テキスト ボックス 51"/>
          <p:cNvSpPr txBox="1"/>
          <p:nvPr/>
        </p:nvSpPr>
        <p:spPr>
          <a:xfrm>
            <a:off x="2764437" y="6079729"/>
            <a:ext cx="5300707" cy="646331"/>
          </a:xfrm>
          <a:prstGeom prst="rect">
            <a:avLst/>
          </a:prstGeom>
          <a:noFill/>
        </p:spPr>
        <p:txBody>
          <a:bodyPr wrap="square" rtlCol="0">
            <a:spAutoFit/>
          </a:bodyPr>
          <a:lstStyle/>
          <a:p>
            <a:r>
              <a:rPr kumimoji="1" lang="ja-JP" altLang="en-US" dirty="0" smtClean="0"/>
              <a:t>デュシェンヌ型筋ジストロフィー・自閉性障害</a:t>
            </a:r>
            <a:r>
              <a:rPr lang="en-US" altLang="ja-JP" dirty="0"/>
              <a:t/>
            </a:r>
            <a:br>
              <a:rPr lang="en-US" altLang="ja-JP" dirty="0"/>
            </a:br>
            <a:r>
              <a:rPr kumimoji="1" lang="ja-JP" altLang="en-US" dirty="0" smtClean="0"/>
              <a:t>特別支援学校高等部２年</a:t>
            </a:r>
            <a:endParaRPr kumimoji="1" lang="ja-JP" altLang="en-US" dirty="0"/>
          </a:p>
        </p:txBody>
      </p:sp>
      <p:sp>
        <p:nvSpPr>
          <p:cNvPr id="53" name="テキスト ボックス 52"/>
          <p:cNvSpPr txBox="1"/>
          <p:nvPr/>
        </p:nvSpPr>
        <p:spPr>
          <a:xfrm>
            <a:off x="772564" y="4373890"/>
            <a:ext cx="3414385" cy="1477328"/>
          </a:xfrm>
          <a:prstGeom prst="rect">
            <a:avLst/>
          </a:prstGeom>
          <a:noFill/>
        </p:spPr>
        <p:txBody>
          <a:bodyPr wrap="square" rtlCol="0">
            <a:spAutoFit/>
          </a:bodyPr>
          <a:lstStyle/>
          <a:p>
            <a:r>
              <a:rPr kumimoji="1" lang="ja-JP" altLang="en-US" dirty="0" smtClean="0"/>
              <a:t>デュシェンヌ型筋ジストロフィーで</a:t>
            </a:r>
            <a:r>
              <a:rPr kumimoji="1" lang="en-US" altLang="ja-JP" dirty="0" smtClean="0"/>
              <a:t/>
            </a:r>
            <a:br>
              <a:rPr kumimoji="1" lang="en-US" altLang="ja-JP" dirty="0" smtClean="0"/>
            </a:br>
            <a:r>
              <a:rPr kumimoji="1" lang="ja-JP" altLang="en-US" dirty="0" smtClean="0"/>
              <a:t>他県の</a:t>
            </a:r>
            <a:r>
              <a:rPr lang="ja-JP" altLang="en-US" dirty="0" smtClean="0"/>
              <a:t>病院</a:t>
            </a:r>
            <a:r>
              <a:rPr lang="ja-JP" altLang="en-US" dirty="0"/>
              <a:t>入院</a:t>
            </a:r>
            <a:r>
              <a:rPr lang="ja-JP" altLang="en-US" dirty="0" smtClean="0"/>
              <a:t>して</a:t>
            </a:r>
            <a:r>
              <a:rPr kumimoji="1" lang="ja-JP" altLang="en-US" dirty="0" smtClean="0"/>
              <a:t>死去</a:t>
            </a:r>
            <a:r>
              <a:rPr kumimoji="1" lang="en-US" altLang="ja-JP" dirty="0" smtClean="0"/>
              <a:t/>
            </a:r>
            <a:br>
              <a:rPr kumimoji="1" lang="en-US" altLang="ja-JP" dirty="0" smtClean="0"/>
            </a:br>
            <a:r>
              <a:rPr lang="ja-JP" altLang="en-US" dirty="0"/>
              <a:t>両親</a:t>
            </a:r>
            <a:r>
              <a:rPr kumimoji="1" lang="ja-JP" altLang="en-US" dirty="0" smtClean="0"/>
              <a:t>と姉妹は家庭での</a:t>
            </a:r>
            <a:r>
              <a:rPr kumimoji="1" lang="en-US" altLang="ja-JP" dirty="0" smtClean="0"/>
              <a:t/>
            </a:r>
            <a:br>
              <a:rPr kumimoji="1" lang="en-US" altLang="ja-JP" dirty="0" smtClean="0"/>
            </a:br>
            <a:r>
              <a:rPr kumimoji="1" lang="ja-JP" altLang="en-US" dirty="0" smtClean="0"/>
              <a:t>看取りをしなかったことを</a:t>
            </a:r>
            <a:r>
              <a:rPr kumimoji="1" lang="en-US" altLang="ja-JP" dirty="0" smtClean="0"/>
              <a:t/>
            </a:r>
            <a:br>
              <a:rPr kumimoji="1" lang="en-US" altLang="ja-JP" dirty="0" smtClean="0"/>
            </a:br>
            <a:r>
              <a:rPr kumimoji="1" lang="ja-JP" altLang="en-US" dirty="0" smtClean="0"/>
              <a:t>強く後悔</a:t>
            </a:r>
            <a:endParaRPr kumimoji="1" lang="ja-JP" altLang="en-US" dirty="0"/>
          </a:p>
        </p:txBody>
      </p:sp>
      <p:sp>
        <p:nvSpPr>
          <p:cNvPr id="54" name="テキスト ボックス 53"/>
          <p:cNvSpPr txBox="1"/>
          <p:nvPr/>
        </p:nvSpPr>
        <p:spPr>
          <a:xfrm>
            <a:off x="-384789" y="2347847"/>
            <a:ext cx="3975174" cy="1200329"/>
          </a:xfrm>
          <a:prstGeom prst="rect">
            <a:avLst/>
          </a:prstGeom>
          <a:noFill/>
        </p:spPr>
        <p:txBody>
          <a:bodyPr wrap="square" rtlCol="0">
            <a:spAutoFit/>
          </a:bodyPr>
          <a:lstStyle/>
          <a:p>
            <a:pPr algn="r"/>
            <a:r>
              <a:rPr lang="ja-JP" altLang="en-US" dirty="0" smtClean="0"/>
              <a:t>祖母</a:t>
            </a:r>
            <a:r>
              <a:rPr lang="en-US" altLang="ja-JP" dirty="0" smtClean="0"/>
              <a:t/>
            </a:r>
            <a:br>
              <a:rPr lang="en-US" altLang="ja-JP" dirty="0" smtClean="0"/>
            </a:br>
            <a:r>
              <a:rPr lang="ja-JP" altLang="en-US" dirty="0" smtClean="0"/>
              <a:t>糖尿病の治療中断により</a:t>
            </a:r>
            <a:r>
              <a:rPr lang="en-US" altLang="ja-JP" dirty="0" smtClean="0"/>
              <a:t/>
            </a:r>
            <a:br>
              <a:rPr lang="en-US" altLang="ja-JP" dirty="0" smtClean="0"/>
            </a:br>
            <a:r>
              <a:rPr lang="ja-JP" altLang="en-US" dirty="0" smtClean="0"/>
              <a:t>左足切断</a:t>
            </a:r>
            <a:endParaRPr lang="en-US" altLang="ja-JP" dirty="0" smtClean="0"/>
          </a:p>
          <a:p>
            <a:pPr algn="r"/>
            <a:r>
              <a:rPr kumimoji="1" lang="ja-JP" altLang="en-US" dirty="0" smtClean="0"/>
              <a:t>右足指も壊疽。介護保険利用開始</a:t>
            </a:r>
            <a:endParaRPr kumimoji="1" lang="ja-JP" altLang="en-US" dirty="0"/>
          </a:p>
        </p:txBody>
      </p:sp>
      <p:sp>
        <p:nvSpPr>
          <p:cNvPr id="55" name="テキスト ボックス 54"/>
          <p:cNvSpPr txBox="1"/>
          <p:nvPr/>
        </p:nvSpPr>
        <p:spPr>
          <a:xfrm>
            <a:off x="5712402" y="1874176"/>
            <a:ext cx="3099089" cy="923330"/>
          </a:xfrm>
          <a:prstGeom prst="rect">
            <a:avLst/>
          </a:prstGeom>
          <a:noFill/>
        </p:spPr>
        <p:txBody>
          <a:bodyPr wrap="square" rtlCol="0">
            <a:spAutoFit/>
          </a:bodyPr>
          <a:lstStyle/>
          <a:p>
            <a:r>
              <a:rPr lang="ja-JP" altLang="en-US" dirty="0" smtClean="0"/>
              <a:t>自宅近くで農業。介護や家事にほとんど協力なし。週３回の人工透析をしている。</a:t>
            </a:r>
            <a:endParaRPr lang="en-US" altLang="ja-JP" dirty="0" smtClean="0"/>
          </a:p>
        </p:txBody>
      </p:sp>
      <p:sp>
        <p:nvSpPr>
          <p:cNvPr id="56" name="円/楕円 55"/>
          <p:cNvSpPr/>
          <p:nvPr/>
        </p:nvSpPr>
        <p:spPr>
          <a:xfrm rot="21394761">
            <a:off x="2496165" y="1005588"/>
            <a:ext cx="3767128" cy="5255767"/>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円/楕円 61"/>
          <p:cNvSpPr/>
          <p:nvPr/>
        </p:nvSpPr>
        <p:spPr>
          <a:xfrm rot="21342681">
            <a:off x="6267814" y="2307034"/>
            <a:ext cx="2809146" cy="3931407"/>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テキスト ボックス 62"/>
          <p:cNvSpPr txBox="1"/>
          <p:nvPr/>
        </p:nvSpPr>
        <p:spPr>
          <a:xfrm>
            <a:off x="6716262" y="4411305"/>
            <a:ext cx="2427737" cy="646331"/>
          </a:xfrm>
          <a:prstGeom prst="rect">
            <a:avLst/>
          </a:prstGeom>
          <a:noFill/>
        </p:spPr>
        <p:txBody>
          <a:bodyPr wrap="square" rtlCol="0">
            <a:spAutoFit/>
          </a:bodyPr>
          <a:lstStyle/>
          <a:p>
            <a:r>
              <a:rPr kumimoji="1" lang="ja-JP" altLang="en-US" dirty="0" smtClean="0"/>
              <a:t>母の妹家族</a:t>
            </a:r>
            <a:r>
              <a:rPr kumimoji="1" lang="en-US" altLang="ja-JP" dirty="0" smtClean="0"/>
              <a:t/>
            </a:r>
            <a:br>
              <a:rPr kumimoji="1" lang="en-US" altLang="ja-JP" dirty="0" smtClean="0"/>
            </a:br>
            <a:r>
              <a:rPr lang="ja-JP" altLang="en-US" dirty="0"/>
              <a:t>年下</a:t>
            </a:r>
            <a:r>
              <a:rPr kumimoji="1" lang="ja-JP" altLang="en-US" dirty="0" smtClean="0"/>
              <a:t>の従妹と仲良し</a:t>
            </a:r>
            <a:endParaRPr kumimoji="1" lang="ja-JP" altLang="en-US" dirty="0"/>
          </a:p>
        </p:txBody>
      </p:sp>
      <p:sp>
        <p:nvSpPr>
          <p:cNvPr id="5" name="テキスト ボックス 4"/>
          <p:cNvSpPr txBox="1"/>
          <p:nvPr/>
        </p:nvSpPr>
        <p:spPr>
          <a:xfrm>
            <a:off x="3015367" y="4108194"/>
            <a:ext cx="415637" cy="369332"/>
          </a:xfrm>
          <a:prstGeom prst="rect">
            <a:avLst/>
          </a:prstGeom>
          <a:noFill/>
          <a:ln>
            <a:noFill/>
          </a:ln>
        </p:spPr>
        <p:txBody>
          <a:bodyPr wrap="square" rtlCol="0">
            <a:spAutoFit/>
          </a:bodyPr>
          <a:lstStyle/>
          <a:p>
            <a:r>
              <a:rPr kumimoji="1" lang="ja-JP" altLang="en-US" dirty="0" smtClean="0"/>
              <a:t>弟</a:t>
            </a:r>
            <a:endParaRPr kumimoji="1" lang="ja-JP" altLang="en-US" dirty="0"/>
          </a:p>
        </p:txBody>
      </p:sp>
      <p:sp>
        <p:nvSpPr>
          <p:cNvPr id="35" name="テキスト ボックス 34"/>
          <p:cNvSpPr txBox="1"/>
          <p:nvPr/>
        </p:nvSpPr>
        <p:spPr>
          <a:xfrm>
            <a:off x="4148845" y="5215497"/>
            <a:ext cx="415637" cy="369332"/>
          </a:xfrm>
          <a:prstGeom prst="rect">
            <a:avLst/>
          </a:prstGeom>
          <a:noFill/>
          <a:ln>
            <a:noFill/>
          </a:ln>
        </p:spPr>
        <p:txBody>
          <a:bodyPr wrap="square" rtlCol="0">
            <a:spAutoFit/>
          </a:bodyPr>
          <a:lstStyle/>
          <a:p>
            <a:r>
              <a:rPr lang="ja-JP" altLang="en-US" dirty="0"/>
              <a:t>母</a:t>
            </a:r>
            <a:endParaRPr kumimoji="1" lang="ja-JP" altLang="en-US" dirty="0"/>
          </a:p>
        </p:txBody>
      </p:sp>
      <p:sp>
        <p:nvSpPr>
          <p:cNvPr id="36" name="テキスト ボックス 35"/>
          <p:cNvSpPr txBox="1"/>
          <p:nvPr/>
        </p:nvSpPr>
        <p:spPr>
          <a:xfrm>
            <a:off x="6484822" y="4020555"/>
            <a:ext cx="415637" cy="369332"/>
          </a:xfrm>
          <a:prstGeom prst="rect">
            <a:avLst/>
          </a:prstGeom>
          <a:noFill/>
          <a:ln>
            <a:noFill/>
          </a:ln>
        </p:spPr>
        <p:txBody>
          <a:bodyPr wrap="square" rtlCol="0">
            <a:spAutoFit/>
          </a:bodyPr>
          <a:lstStyle/>
          <a:p>
            <a:r>
              <a:rPr lang="ja-JP" altLang="en-US" dirty="0" smtClean="0"/>
              <a:t>姉</a:t>
            </a:r>
            <a:endParaRPr kumimoji="1" lang="ja-JP" altLang="en-US" dirty="0"/>
          </a:p>
        </p:txBody>
      </p:sp>
      <p:sp>
        <p:nvSpPr>
          <p:cNvPr id="38" name="テキスト ボックス 37"/>
          <p:cNvSpPr txBox="1"/>
          <p:nvPr/>
        </p:nvSpPr>
        <p:spPr>
          <a:xfrm>
            <a:off x="4951926" y="2468685"/>
            <a:ext cx="729304" cy="369332"/>
          </a:xfrm>
          <a:prstGeom prst="rect">
            <a:avLst/>
          </a:prstGeom>
          <a:noFill/>
          <a:ln>
            <a:noFill/>
          </a:ln>
        </p:spPr>
        <p:txBody>
          <a:bodyPr wrap="square" rtlCol="0">
            <a:spAutoFit/>
          </a:bodyPr>
          <a:lstStyle/>
          <a:p>
            <a:r>
              <a:rPr lang="ja-JP" altLang="en-US" dirty="0"/>
              <a:t>祖父</a:t>
            </a:r>
            <a:endParaRPr kumimoji="1" lang="ja-JP" altLang="en-US" dirty="0"/>
          </a:p>
        </p:txBody>
      </p:sp>
    </p:spTree>
    <p:extLst>
      <p:ext uri="{BB962C8B-B14F-4D97-AF65-F5344CB8AC3E}">
        <p14:creationId xmlns:p14="http://schemas.microsoft.com/office/powerpoint/2010/main" val="29655587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円/楕円 2"/>
          <p:cNvSpPr/>
          <p:nvPr/>
        </p:nvSpPr>
        <p:spPr>
          <a:xfrm>
            <a:off x="2982191" y="1828800"/>
            <a:ext cx="665018" cy="550718"/>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a:xfrm>
            <a:off x="5026602" y="1787237"/>
            <a:ext cx="654628" cy="62345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 name="直線コネクタ 5"/>
          <p:cNvCxnSpPr>
            <a:stCxn id="3" idx="6"/>
            <a:endCxn id="4" idx="1"/>
          </p:cNvCxnSpPr>
          <p:nvPr/>
        </p:nvCxnSpPr>
        <p:spPr>
          <a:xfrm flipV="1">
            <a:off x="3647209" y="2098964"/>
            <a:ext cx="1379393" cy="519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直線コネクタ 8"/>
          <p:cNvCxnSpPr>
            <a:endCxn id="18" idx="0"/>
          </p:cNvCxnSpPr>
          <p:nvPr/>
        </p:nvCxnSpPr>
        <p:spPr>
          <a:xfrm>
            <a:off x="4333009" y="2104158"/>
            <a:ext cx="34637" cy="252152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a:off x="3210791" y="3086100"/>
            <a:ext cx="346284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a:off x="3200400" y="3086101"/>
            <a:ext cx="10391" cy="38446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a:off x="4700155" y="4890656"/>
            <a:ext cx="1057980" cy="1038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a:off x="6650255" y="3086100"/>
            <a:ext cx="10391" cy="38446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円/楕円 17"/>
          <p:cNvSpPr/>
          <p:nvPr/>
        </p:nvSpPr>
        <p:spPr>
          <a:xfrm>
            <a:off x="4035137" y="4625686"/>
            <a:ext cx="665018" cy="550718"/>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円/楕円 19"/>
          <p:cNvSpPr/>
          <p:nvPr/>
        </p:nvSpPr>
        <p:spPr>
          <a:xfrm>
            <a:off x="6334584" y="3475721"/>
            <a:ext cx="665018" cy="550718"/>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p:cNvSpPr/>
          <p:nvPr/>
        </p:nvSpPr>
        <p:spPr>
          <a:xfrm>
            <a:off x="2905557" y="3480956"/>
            <a:ext cx="654628" cy="62345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2" name="直線コネクタ 21"/>
          <p:cNvCxnSpPr/>
          <p:nvPr/>
        </p:nvCxnSpPr>
        <p:spPr>
          <a:xfrm>
            <a:off x="5275119" y="4715092"/>
            <a:ext cx="180108" cy="33380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a:off x="5062656" y="4901045"/>
            <a:ext cx="10391" cy="48577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正方形/長方形 32"/>
          <p:cNvSpPr/>
          <p:nvPr/>
        </p:nvSpPr>
        <p:spPr>
          <a:xfrm>
            <a:off x="5741712" y="4473094"/>
            <a:ext cx="654628" cy="62345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正方形/長方形 33"/>
          <p:cNvSpPr/>
          <p:nvPr/>
        </p:nvSpPr>
        <p:spPr>
          <a:xfrm>
            <a:off x="4745733" y="5386822"/>
            <a:ext cx="654628" cy="62345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7" name="直線コネクタ 36"/>
          <p:cNvCxnSpPr/>
          <p:nvPr/>
        </p:nvCxnSpPr>
        <p:spPr>
          <a:xfrm>
            <a:off x="6992350" y="3703849"/>
            <a:ext cx="1112402"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9" name="正方形/長方形 38"/>
          <p:cNvSpPr/>
          <p:nvPr/>
        </p:nvSpPr>
        <p:spPr>
          <a:xfrm>
            <a:off x="8128679" y="3433330"/>
            <a:ext cx="654628" cy="62345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0" name="直線コネクタ 39"/>
          <p:cNvCxnSpPr/>
          <p:nvPr/>
        </p:nvCxnSpPr>
        <p:spPr>
          <a:xfrm flipH="1">
            <a:off x="7754278" y="3704360"/>
            <a:ext cx="13442" cy="76873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3" name="円/楕円 42"/>
          <p:cNvSpPr/>
          <p:nvPr/>
        </p:nvSpPr>
        <p:spPr>
          <a:xfrm>
            <a:off x="7422287" y="4470297"/>
            <a:ext cx="665018" cy="550718"/>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正方形/長方形 43"/>
          <p:cNvSpPr/>
          <p:nvPr/>
        </p:nvSpPr>
        <p:spPr>
          <a:xfrm>
            <a:off x="4956993" y="5593493"/>
            <a:ext cx="270164" cy="20500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5" name="直線コネクタ 44"/>
          <p:cNvCxnSpPr/>
          <p:nvPr/>
        </p:nvCxnSpPr>
        <p:spPr>
          <a:xfrm>
            <a:off x="7791647" y="3536946"/>
            <a:ext cx="180108" cy="33380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直線コネクタ 45"/>
          <p:cNvCxnSpPr/>
          <p:nvPr/>
        </p:nvCxnSpPr>
        <p:spPr>
          <a:xfrm>
            <a:off x="2905776" y="3480956"/>
            <a:ext cx="634820" cy="62345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直線コネクタ 47"/>
          <p:cNvCxnSpPr/>
          <p:nvPr/>
        </p:nvCxnSpPr>
        <p:spPr>
          <a:xfrm flipV="1">
            <a:off x="2928290" y="3480956"/>
            <a:ext cx="612306" cy="62345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2" name="テキスト ボックス 51"/>
          <p:cNvSpPr txBox="1"/>
          <p:nvPr/>
        </p:nvSpPr>
        <p:spPr>
          <a:xfrm>
            <a:off x="2764437" y="6079729"/>
            <a:ext cx="5300707" cy="646331"/>
          </a:xfrm>
          <a:prstGeom prst="rect">
            <a:avLst/>
          </a:prstGeom>
          <a:noFill/>
        </p:spPr>
        <p:txBody>
          <a:bodyPr wrap="square" rtlCol="0">
            <a:spAutoFit/>
          </a:bodyPr>
          <a:lstStyle/>
          <a:p>
            <a:r>
              <a:rPr kumimoji="1" lang="ja-JP" altLang="en-US" dirty="0" smtClean="0"/>
              <a:t>デュシェンヌ型筋ジストロフィー・自閉性障害</a:t>
            </a:r>
            <a:r>
              <a:rPr lang="en-US" altLang="ja-JP" dirty="0"/>
              <a:t/>
            </a:r>
            <a:br>
              <a:rPr lang="en-US" altLang="ja-JP" dirty="0"/>
            </a:br>
            <a:r>
              <a:rPr kumimoji="1" lang="ja-JP" altLang="en-US" dirty="0" smtClean="0"/>
              <a:t>特別支援学校高等部２年</a:t>
            </a:r>
            <a:endParaRPr kumimoji="1" lang="ja-JP" altLang="en-US" dirty="0"/>
          </a:p>
        </p:txBody>
      </p:sp>
      <p:sp>
        <p:nvSpPr>
          <p:cNvPr id="53" name="テキスト ボックス 52"/>
          <p:cNvSpPr txBox="1"/>
          <p:nvPr/>
        </p:nvSpPr>
        <p:spPr>
          <a:xfrm>
            <a:off x="969389" y="4151991"/>
            <a:ext cx="3414385" cy="1200329"/>
          </a:xfrm>
          <a:prstGeom prst="rect">
            <a:avLst/>
          </a:prstGeom>
          <a:noFill/>
        </p:spPr>
        <p:txBody>
          <a:bodyPr wrap="square" rtlCol="0">
            <a:spAutoFit/>
          </a:bodyPr>
          <a:lstStyle/>
          <a:p>
            <a:r>
              <a:rPr kumimoji="1" lang="ja-JP" altLang="en-US" dirty="0" smtClean="0"/>
              <a:t>他県の</a:t>
            </a:r>
            <a:r>
              <a:rPr lang="ja-JP" altLang="en-US" dirty="0" smtClean="0"/>
              <a:t>病院</a:t>
            </a:r>
            <a:r>
              <a:rPr lang="ja-JP" altLang="en-US" dirty="0"/>
              <a:t>入院</a:t>
            </a:r>
            <a:r>
              <a:rPr lang="ja-JP" altLang="en-US" dirty="0" smtClean="0"/>
              <a:t>して</a:t>
            </a:r>
            <a:r>
              <a:rPr kumimoji="1" lang="ja-JP" altLang="en-US" dirty="0" smtClean="0"/>
              <a:t>死去</a:t>
            </a:r>
            <a:r>
              <a:rPr kumimoji="1" lang="en-US" altLang="ja-JP" dirty="0" smtClean="0"/>
              <a:t/>
            </a:r>
            <a:br>
              <a:rPr kumimoji="1" lang="en-US" altLang="ja-JP" dirty="0" smtClean="0"/>
            </a:br>
            <a:r>
              <a:rPr kumimoji="1" lang="ja-JP" altLang="en-US" dirty="0" smtClean="0"/>
              <a:t>母、姉と</a:t>
            </a:r>
            <a:r>
              <a:rPr lang="ja-JP" altLang="en-US" dirty="0" smtClean="0"/>
              <a:t>両親</a:t>
            </a:r>
            <a:r>
              <a:rPr kumimoji="1" lang="ja-JP" altLang="en-US" dirty="0" smtClean="0"/>
              <a:t>は家庭での</a:t>
            </a:r>
            <a:r>
              <a:rPr kumimoji="1" lang="en-US" altLang="ja-JP" dirty="0" smtClean="0"/>
              <a:t/>
            </a:r>
            <a:br>
              <a:rPr kumimoji="1" lang="en-US" altLang="ja-JP" dirty="0" smtClean="0"/>
            </a:br>
            <a:r>
              <a:rPr kumimoji="1" lang="ja-JP" altLang="en-US" dirty="0" smtClean="0"/>
              <a:t>看取りをしなかったことを</a:t>
            </a:r>
            <a:r>
              <a:rPr kumimoji="1" lang="en-US" altLang="ja-JP" dirty="0" smtClean="0"/>
              <a:t/>
            </a:r>
            <a:br>
              <a:rPr kumimoji="1" lang="en-US" altLang="ja-JP" dirty="0" smtClean="0"/>
            </a:br>
            <a:r>
              <a:rPr kumimoji="1" lang="ja-JP" altLang="en-US" dirty="0" smtClean="0"/>
              <a:t>強く後悔</a:t>
            </a:r>
            <a:endParaRPr kumimoji="1" lang="ja-JP" altLang="en-US" dirty="0"/>
          </a:p>
        </p:txBody>
      </p:sp>
      <p:sp>
        <p:nvSpPr>
          <p:cNvPr id="54" name="テキスト ボックス 53"/>
          <p:cNvSpPr txBox="1"/>
          <p:nvPr/>
        </p:nvSpPr>
        <p:spPr>
          <a:xfrm>
            <a:off x="2764437" y="2347847"/>
            <a:ext cx="825948" cy="369332"/>
          </a:xfrm>
          <a:prstGeom prst="rect">
            <a:avLst/>
          </a:prstGeom>
          <a:noFill/>
        </p:spPr>
        <p:txBody>
          <a:bodyPr wrap="square" rtlCol="0">
            <a:spAutoFit/>
          </a:bodyPr>
          <a:lstStyle/>
          <a:p>
            <a:pPr algn="r"/>
            <a:r>
              <a:rPr lang="ja-JP" altLang="en-US" dirty="0" smtClean="0"/>
              <a:t>祖母</a:t>
            </a:r>
            <a:endParaRPr kumimoji="1" lang="ja-JP" altLang="en-US" dirty="0"/>
          </a:p>
        </p:txBody>
      </p:sp>
      <p:sp>
        <p:nvSpPr>
          <p:cNvPr id="55" name="テキスト ボックス 54"/>
          <p:cNvSpPr txBox="1"/>
          <p:nvPr/>
        </p:nvSpPr>
        <p:spPr>
          <a:xfrm>
            <a:off x="5042409" y="2415821"/>
            <a:ext cx="645528" cy="369332"/>
          </a:xfrm>
          <a:prstGeom prst="rect">
            <a:avLst/>
          </a:prstGeom>
          <a:noFill/>
        </p:spPr>
        <p:txBody>
          <a:bodyPr wrap="square" rtlCol="0">
            <a:spAutoFit/>
          </a:bodyPr>
          <a:lstStyle/>
          <a:p>
            <a:r>
              <a:rPr lang="ja-JP" altLang="en-US" dirty="0" smtClean="0"/>
              <a:t>祖父</a:t>
            </a:r>
            <a:endParaRPr lang="en-US" altLang="ja-JP" dirty="0" smtClean="0"/>
          </a:p>
        </p:txBody>
      </p:sp>
      <p:sp>
        <p:nvSpPr>
          <p:cNvPr id="56" name="円/楕円 55"/>
          <p:cNvSpPr/>
          <p:nvPr/>
        </p:nvSpPr>
        <p:spPr>
          <a:xfrm rot="21023476">
            <a:off x="2324811" y="842903"/>
            <a:ext cx="3901878" cy="539356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円/楕円 61"/>
          <p:cNvSpPr/>
          <p:nvPr/>
        </p:nvSpPr>
        <p:spPr>
          <a:xfrm rot="21342681">
            <a:off x="6344246" y="2411197"/>
            <a:ext cx="2704945" cy="297856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タイトル 1"/>
          <p:cNvSpPr>
            <a:spLocks noGrp="1"/>
          </p:cNvSpPr>
          <p:nvPr>
            <p:ph type="title"/>
          </p:nvPr>
        </p:nvSpPr>
        <p:spPr>
          <a:xfrm>
            <a:off x="0" y="11225"/>
            <a:ext cx="9143999" cy="985837"/>
          </a:xfrm>
        </p:spPr>
        <p:txBody>
          <a:bodyPr/>
          <a:lstStyle/>
          <a:p>
            <a:pPr algn="ctr"/>
            <a:r>
              <a:rPr kumimoji="1" lang="ja-JP" altLang="en-US" dirty="0" smtClean="0"/>
              <a:t>家族全体</a:t>
            </a:r>
            <a:r>
              <a:rPr lang="ja-JP" altLang="en-US" dirty="0" smtClean="0"/>
              <a:t>の支援機関がつながる</a:t>
            </a:r>
            <a:endParaRPr kumimoji="1" lang="ja-JP" altLang="en-US" dirty="0"/>
          </a:p>
        </p:txBody>
      </p:sp>
    </p:spTree>
    <p:extLst>
      <p:ext uri="{BB962C8B-B14F-4D97-AF65-F5344CB8AC3E}">
        <p14:creationId xmlns:p14="http://schemas.microsoft.com/office/powerpoint/2010/main" val="17339882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 name="図 3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65273" y="892691"/>
            <a:ext cx="1081314" cy="1426888"/>
          </a:xfrm>
          <a:prstGeom prst="rect">
            <a:avLst/>
          </a:prstGeom>
        </p:spPr>
      </p:pic>
      <p:sp>
        <p:nvSpPr>
          <p:cNvPr id="3" name="タイトル 1"/>
          <p:cNvSpPr>
            <a:spLocks noGrp="1"/>
          </p:cNvSpPr>
          <p:nvPr>
            <p:ph type="title"/>
          </p:nvPr>
        </p:nvSpPr>
        <p:spPr>
          <a:xfrm>
            <a:off x="1" y="0"/>
            <a:ext cx="9143999" cy="985837"/>
          </a:xfrm>
        </p:spPr>
        <p:txBody>
          <a:bodyPr/>
          <a:lstStyle/>
          <a:p>
            <a:pPr algn="ctr"/>
            <a:r>
              <a:rPr kumimoji="1" lang="ja-JP" altLang="en-US" dirty="0" smtClean="0"/>
              <a:t>家族全体</a:t>
            </a:r>
            <a:r>
              <a:rPr lang="ja-JP" altLang="en-US" dirty="0" smtClean="0"/>
              <a:t>の支援機関がつながる</a:t>
            </a:r>
            <a:endParaRPr kumimoji="1" lang="ja-JP" altLang="en-US" dirty="0"/>
          </a:p>
        </p:txBody>
      </p:sp>
      <p:sp>
        <p:nvSpPr>
          <p:cNvPr id="4" name="テキスト ボックス 3"/>
          <p:cNvSpPr txBox="1"/>
          <p:nvPr/>
        </p:nvSpPr>
        <p:spPr>
          <a:xfrm>
            <a:off x="5995555" y="2014254"/>
            <a:ext cx="602673" cy="369332"/>
          </a:xfrm>
          <a:prstGeom prst="rect">
            <a:avLst/>
          </a:prstGeom>
          <a:noFill/>
          <a:ln>
            <a:solidFill>
              <a:schemeClr val="tx1"/>
            </a:solidFill>
          </a:ln>
        </p:spPr>
        <p:txBody>
          <a:bodyPr wrap="square" rtlCol="0">
            <a:spAutoFit/>
          </a:bodyPr>
          <a:lstStyle/>
          <a:p>
            <a:pPr algn="ctr"/>
            <a:r>
              <a:rPr kumimoji="1" lang="ja-JP" altLang="en-US" dirty="0" smtClean="0"/>
              <a:t>母</a:t>
            </a:r>
            <a:endParaRPr kumimoji="1" lang="ja-JP" altLang="en-US" dirty="0"/>
          </a:p>
        </p:txBody>
      </p:sp>
      <p:sp>
        <p:nvSpPr>
          <p:cNvPr id="6" name="テキスト ボックス 5"/>
          <p:cNvSpPr txBox="1"/>
          <p:nvPr/>
        </p:nvSpPr>
        <p:spPr>
          <a:xfrm>
            <a:off x="5725392" y="3109190"/>
            <a:ext cx="924790" cy="369332"/>
          </a:xfrm>
          <a:prstGeom prst="rect">
            <a:avLst/>
          </a:prstGeom>
          <a:noFill/>
          <a:ln>
            <a:solidFill>
              <a:schemeClr val="tx1"/>
            </a:solidFill>
          </a:ln>
        </p:spPr>
        <p:txBody>
          <a:bodyPr wrap="square" rtlCol="0">
            <a:spAutoFit/>
          </a:bodyPr>
          <a:lstStyle/>
          <a:p>
            <a:pPr algn="ctr"/>
            <a:r>
              <a:rPr kumimoji="1" lang="ja-JP" altLang="en-US" dirty="0" smtClean="0"/>
              <a:t>祖母</a:t>
            </a:r>
            <a:endParaRPr kumimoji="1" lang="ja-JP" altLang="en-US" dirty="0"/>
          </a:p>
        </p:txBody>
      </p:sp>
      <p:sp>
        <p:nvSpPr>
          <p:cNvPr id="7" name="テキスト ボックス 6"/>
          <p:cNvSpPr txBox="1"/>
          <p:nvPr/>
        </p:nvSpPr>
        <p:spPr>
          <a:xfrm>
            <a:off x="6764482" y="2411099"/>
            <a:ext cx="924790" cy="369332"/>
          </a:xfrm>
          <a:prstGeom prst="rect">
            <a:avLst/>
          </a:prstGeom>
          <a:noFill/>
          <a:ln>
            <a:solidFill>
              <a:schemeClr val="tx1"/>
            </a:solidFill>
          </a:ln>
        </p:spPr>
        <p:txBody>
          <a:bodyPr wrap="square" rtlCol="0">
            <a:spAutoFit/>
          </a:bodyPr>
          <a:lstStyle/>
          <a:p>
            <a:pPr algn="ctr"/>
            <a:r>
              <a:rPr kumimoji="1" lang="ja-JP" altLang="en-US" dirty="0" smtClean="0"/>
              <a:t>祖父</a:t>
            </a:r>
            <a:endParaRPr kumimoji="1" lang="ja-JP" altLang="en-US" dirty="0"/>
          </a:p>
        </p:txBody>
      </p:sp>
      <p:sp>
        <p:nvSpPr>
          <p:cNvPr id="8" name="テキスト ボックス 7"/>
          <p:cNvSpPr txBox="1"/>
          <p:nvPr/>
        </p:nvSpPr>
        <p:spPr>
          <a:xfrm>
            <a:off x="4447741" y="1118404"/>
            <a:ext cx="1204479" cy="369332"/>
          </a:xfrm>
          <a:prstGeom prst="rect">
            <a:avLst/>
          </a:prstGeom>
          <a:noFill/>
          <a:ln>
            <a:solidFill>
              <a:schemeClr val="tx1"/>
            </a:solidFill>
          </a:ln>
        </p:spPr>
        <p:txBody>
          <a:bodyPr wrap="square" rtlCol="0">
            <a:spAutoFit/>
          </a:bodyPr>
          <a:lstStyle/>
          <a:p>
            <a:pPr algn="ctr"/>
            <a:r>
              <a:rPr lang="ja-JP" altLang="en-US" dirty="0" smtClean="0"/>
              <a:t>叔母家族</a:t>
            </a:r>
            <a:endParaRPr kumimoji="1" lang="ja-JP" altLang="en-US" dirty="0"/>
          </a:p>
        </p:txBody>
      </p:sp>
      <p:sp>
        <p:nvSpPr>
          <p:cNvPr id="9" name="テキスト ボックス 8"/>
          <p:cNvSpPr txBox="1"/>
          <p:nvPr/>
        </p:nvSpPr>
        <p:spPr>
          <a:xfrm>
            <a:off x="4125190" y="3779901"/>
            <a:ext cx="924790" cy="369332"/>
          </a:xfrm>
          <a:prstGeom prst="rect">
            <a:avLst/>
          </a:prstGeom>
          <a:noFill/>
          <a:ln>
            <a:solidFill>
              <a:schemeClr val="tx1"/>
            </a:solidFill>
          </a:ln>
        </p:spPr>
        <p:txBody>
          <a:bodyPr wrap="square" rtlCol="0">
            <a:spAutoFit/>
          </a:bodyPr>
          <a:lstStyle/>
          <a:p>
            <a:pPr algn="ctr"/>
            <a:r>
              <a:rPr lang="ja-JP" altLang="en-US" dirty="0"/>
              <a:t>本児</a:t>
            </a:r>
            <a:endParaRPr kumimoji="1" lang="ja-JP" altLang="en-US" dirty="0"/>
          </a:p>
        </p:txBody>
      </p:sp>
      <p:sp>
        <p:nvSpPr>
          <p:cNvPr id="10" name="テキスト ボックス 9"/>
          <p:cNvSpPr txBox="1"/>
          <p:nvPr/>
        </p:nvSpPr>
        <p:spPr>
          <a:xfrm>
            <a:off x="723900" y="1150082"/>
            <a:ext cx="1811482" cy="646331"/>
          </a:xfrm>
          <a:prstGeom prst="rect">
            <a:avLst/>
          </a:prstGeom>
          <a:noFill/>
          <a:ln>
            <a:solidFill>
              <a:schemeClr val="tx1"/>
            </a:solidFill>
          </a:ln>
        </p:spPr>
        <p:txBody>
          <a:bodyPr wrap="square" rtlCol="0">
            <a:spAutoFit/>
          </a:bodyPr>
          <a:lstStyle/>
          <a:p>
            <a:pPr algn="ctr"/>
            <a:r>
              <a:rPr lang="ja-JP" altLang="en-US" dirty="0" smtClean="0"/>
              <a:t>気管</a:t>
            </a:r>
            <a:r>
              <a:rPr lang="ja-JP" altLang="en-US" dirty="0"/>
              <a:t>切開</a:t>
            </a:r>
            <a:r>
              <a:rPr lang="ja-JP" altLang="en-US" dirty="0" smtClean="0"/>
              <a:t>前</a:t>
            </a:r>
            <a:r>
              <a:rPr lang="en-US" altLang="ja-JP" dirty="0" smtClean="0"/>
              <a:t/>
            </a:r>
            <a:br>
              <a:rPr lang="en-US" altLang="ja-JP" dirty="0" smtClean="0"/>
            </a:br>
            <a:r>
              <a:rPr lang="ja-JP" altLang="en-US" dirty="0" smtClean="0"/>
              <a:t>　家族の介護期</a:t>
            </a:r>
            <a:endParaRPr kumimoji="1" lang="ja-JP" altLang="en-US" dirty="0"/>
          </a:p>
        </p:txBody>
      </p:sp>
      <p:cxnSp>
        <p:nvCxnSpPr>
          <p:cNvPr id="12" name="直線コネクタ 11"/>
          <p:cNvCxnSpPr>
            <a:endCxn id="4" idx="1"/>
          </p:cNvCxnSpPr>
          <p:nvPr/>
        </p:nvCxnSpPr>
        <p:spPr>
          <a:xfrm flipV="1">
            <a:off x="4842164" y="2198920"/>
            <a:ext cx="1153391" cy="581511"/>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直線コネクタ 12"/>
          <p:cNvCxnSpPr>
            <a:endCxn id="6" idx="1"/>
          </p:cNvCxnSpPr>
          <p:nvPr/>
        </p:nvCxnSpPr>
        <p:spPr>
          <a:xfrm>
            <a:off x="5049981" y="3293856"/>
            <a:ext cx="67541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直線コネクタ 15"/>
          <p:cNvCxnSpPr>
            <a:endCxn id="7" idx="1"/>
          </p:cNvCxnSpPr>
          <p:nvPr/>
        </p:nvCxnSpPr>
        <p:spPr>
          <a:xfrm flipV="1">
            <a:off x="4994564" y="2595765"/>
            <a:ext cx="1769918" cy="337066"/>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flipV="1">
            <a:off x="4698423" y="1489829"/>
            <a:ext cx="523009" cy="126187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直線コネクタ 20"/>
          <p:cNvCxnSpPr>
            <a:endCxn id="26" idx="1"/>
          </p:cNvCxnSpPr>
          <p:nvPr/>
        </p:nvCxnSpPr>
        <p:spPr>
          <a:xfrm>
            <a:off x="4994564" y="3770684"/>
            <a:ext cx="1000991" cy="707424"/>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直線コネクタ 22"/>
          <p:cNvCxnSpPr>
            <a:endCxn id="28" idx="0"/>
          </p:cNvCxnSpPr>
          <p:nvPr/>
        </p:nvCxnSpPr>
        <p:spPr>
          <a:xfrm flipH="1">
            <a:off x="4482813" y="4112821"/>
            <a:ext cx="89188" cy="203298"/>
          </a:xfrm>
          <a:prstGeom prst="line">
            <a:avLst/>
          </a:prstGeom>
        </p:spPr>
        <p:style>
          <a:lnRef idx="1">
            <a:schemeClr val="accent1"/>
          </a:lnRef>
          <a:fillRef idx="0">
            <a:schemeClr val="accent1"/>
          </a:fillRef>
          <a:effectRef idx="0">
            <a:schemeClr val="accent1"/>
          </a:effectRef>
          <a:fontRef idx="minor">
            <a:schemeClr val="tx1"/>
          </a:fontRef>
        </p:style>
      </p:cxnSp>
      <p:sp>
        <p:nvSpPr>
          <p:cNvPr id="26" name="テキスト ボックス 25"/>
          <p:cNvSpPr txBox="1"/>
          <p:nvPr/>
        </p:nvSpPr>
        <p:spPr>
          <a:xfrm>
            <a:off x="5995555" y="4293442"/>
            <a:ext cx="1496290" cy="369332"/>
          </a:xfrm>
          <a:prstGeom prst="rect">
            <a:avLst/>
          </a:prstGeom>
          <a:noFill/>
          <a:ln>
            <a:solidFill>
              <a:schemeClr val="tx1"/>
            </a:solidFill>
          </a:ln>
        </p:spPr>
        <p:txBody>
          <a:bodyPr wrap="square" rtlCol="0">
            <a:spAutoFit/>
          </a:bodyPr>
          <a:lstStyle/>
          <a:p>
            <a:pPr algn="ctr"/>
            <a:r>
              <a:rPr lang="ja-JP" altLang="en-US" dirty="0" smtClean="0"/>
              <a:t>保健師</a:t>
            </a:r>
            <a:endParaRPr kumimoji="1" lang="ja-JP" altLang="en-US" dirty="0"/>
          </a:p>
        </p:txBody>
      </p:sp>
      <p:pic>
        <p:nvPicPr>
          <p:cNvPr id="28" name="図 2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71061" y="4316119"/>
            <a:ext cx="1023503" cy="1023503"/>
          </a:xfrm>
          <a:prstGeom prst="rect">
            <a:avLst/>
          </a:prstGeom>
        </p:spPr>
      </p:pic>
      <p:sp>
        <p:nvSpPr>
          <p:cNvPr id="31" name="テキスト ボックス 30"/>
          <p:cNvSpPr txBox="1"/>
          <p:nvPr/>
        </p:nvSpPr>
        <p:spPr>
          <a:xfrm>
            <a:off x="3554557" y="5312427"/>
            <a:ext cx="1943100" cy="369332"/>
          </a:xfrm>
          <a:prstGeom prst="rect">
            <a:avLst/>
          </a:prstGeom>
          <a:noFill/>
          <a:ln>
            <a:solidFill>
              <a:schemeClr val="tx1"/>
            </a:solidFill>
          </a:ln>
        </p:spPr>
        <p:txBody>
          <a:bodyPr wrap="square" rtlCol="0">
            <a:spAutoFit/>
          </a:bodyPr>
          <a:lstStyle/>
          <a:p>
            <a:pPr algn="ctr"/>
            <a:r>
              <a:rPr lang="ja-JP" altLang="en-US" dirty="0" smtClean="0"/>
              <a:t>相談支援</a:t>
            </a:r>
            <a:r>
              <a:rPr lang="ja-JP" altLang="en-US" dirty="0"/>
              <a:t>専門員</a:t>
            </a:r>
            <a:endParaRPr kumimoji="1" lang="ja-JP" altLang="en-US" dirty="0"/>
          </a:p>
        </p:txBody>
      </p:sp>
      <p:cxnSp>
        <p:nvCxnSpPr>
          <p:cNvPr id="33" name="直線コネクタ 32"/>
          <p:cNvCxnSpPr/>
          <p:nvPr/>
        </p:nvCxnSpPr>
        <p:spPr>
          <a:xfrm>
            <a:off x="3554557" y="2595765"/>
            <a:ext cx="495299" cy="629589"/>
          </a:xfrm>
          <a:prstGeom prst="line">
            <a:avLst/>
          </a:prstGeom>
        </p:spPr>
        <p:style>
          <a:lnRef idx="1">
            <a:schemeClr val="accent1"/>
          </a:lnRef>
          <a:fillRef idx="0">
            <a:schemeClr val="accent1"/>
          </a:fillRef>
          <a:effectRef idx="0">
            <a:schemeClr val="accent1"/>
          </a:effectRef>
          <a:fontRef idx="minor">
            <a:schemeClr val="tx1"/>
          </a:fontRef>
        </p:style>
      </p:cxnSp>
      <p:sp>
        <p:nvSpPr>
          <p:cNvPr id="35" name="テキスト ボックス 34"/>
          <p:cNvSpPr txBox="1"/>
          <p:nvPr/>
        </p:nvSpPr>
        <p:spPr>
          <a:xfrm>
            <a:off x="1980334" y="2226433"/>
            <a:ext cx="1943100" cy="369332"/>
          </a:xfrm>
          <a:prstGeom prst="rect">
            <a:avLst/>
          </a:prstGeom>
          <a:noFill/>
          <a:ln>
            <a:solidFill>
              <a:schemeClr val="tx1"/>
            </a:solidFill>
          </a:ln>
        </p:spPr>
        <p:txBody>
          <a:bodyPr wrap="square" rtlCol="0">
            <a:spAutoFit/>
          </a:bodyPr>
          <a:lstStyle/>
          <a:p>
            <a:pPr algn="ctr"/>
            <a:r>
              <a:rPr lang="ja-JP" altLang="en-US" dirty="0" smtClean="0"/>
              <a:t>特別支援</a:t>
            </a:r>
            <a:r>
              <a:rPr lang="ja-JP" altLang="en-US" dirty="0"/>
              <a:t>学校</a:t>
            </a:r>
            <a:endParaRPr kumimoji="1" lang="ja-JP" altLang="en-US" dirty="0"/>
          </a:p>
        </p:txBody>
      </p:sp>
      <p:cxnSp>
        <p:nvCxnSpPr>
          <p:cNvPr id="36" name="直線コネクタ 35"/>
          <p:cNvCxnSpPr>
            <a:stCxn id="31" idx="3"/>
            <a:endCxn id="26" idx="2"/>
          </p:cNvCxnSpPr>
          <p:nvPr/>
        </p:nvCxnSpPr>
        <p:spPr>
          <a:xfrm flipV="1">
            <a:off x="5497657" y="4662774"/>
            <a:ext cx="1246043" cy="834319"/>
          </a:xfrm>
          <a:prstGeom prst="line">
            <a:avLst/>
          </a:prstGeom>
        </p:spPr>
        <p:style>
          <a:lnRef idx="1">
            <a:schemeClr val="accent1"/>
          </a:lnRef>
          <a:fillRef idx="0">
            <a:schemeClr val="accent1"/>
          </a:fillRef>
          <a:effectRef idx="0">
            <a:schemeClr val="accent1"/>
          </a:effectRef>
          <a:fontRef idx="minor">
            <a:schemeClr val="tx1"/>
          </a:fontRef>
        </p:style>
      </p:cxnSp>
      <p:sp>
        <p:nvSpPr>
          <p:cNvPr id="45" name="テキスト ボックス 44"/>
          <p:cNvSpPr txBox="1"/>
          <p:nvPr/>
        </p:nvSpPr>
        <p:spPr>
          <a:xfrm>
            <a:off x="7491845" y="1080309"/>
            <a:ext cx="1330037" cy="923330"/>
          </a:xfrm>
          <a:prstGeom prst="rect">
            <a:avLst/>
          </a:prstGeom>
          <a:noFill/>
        </p:spPr>
        <p:txBody>
          <a:bodyPr wrap="square" rtlCol="0">
            <a:spAutoFit/>
          </a:bodyPr>
          <a:lstStyle/>
          <a:p>
            <a:pPr algn="ctr"/>
            <a:r>
              <a:rPr kumimoji="1" lang="ja-JP" altLang="en-US" dirty="0" smtClean="0"/>
              <a:t>介護者は</a:t>
            </a:r>
            <a:r>
              <a:rPr kumimoji="1" lang="en-US" altLang="ja-JP" dirty="0" smtClean="0"/>
              <a:t/>
            </a:r>
            <a:br>
              <a:rPr kumimoji="1" lang="en-US" altLang="ja-JP" dirty="0" smtClean="0"/>
            </a:br>
            <a:r>
              <a:rPr kumimoji="1" lang="ja-JP" altLang="en-US" dirty="0" smtClean="0"/>
              <a:t>私ひとり</a:t>
            </a:r>
            <a:r>
              <a:rPr kumimoji="1" lang="en-US" altLang="ja-JP" dirty="0" smtClean="0"/>
              <a:t/>
            </a:r>
            <a:br>
              <a:rPr kumimoji="1" lang="en-US" altLang="ja-JP" dirty="0" smtClean="0"/>
            </a:br>
            <a:r>
              <a:rPr kumimoji="1" lang="ja-JP" altLang="en-US" dirty="0" smtClean="0"/>
              <a:t>不安</a:t>
            </a:r>
            <a:r>
              <a:rPr kumimoji="1" lang="en-US" altLang="ja-JP" dirty="0" smtClean="0"/>
              <a:t>…</a:t>
            </a:r>
            <a:endParaRPr kumimoji="1" lang="ja-JP" altLang="en-US" dirty="0"/>
          </a:p>
        </p:txBody>
      </p:sp>
      <p:sp>
        <p:nvSpPr>
          <p:cNvPr id="46" name="角丸四角形吹き出し 45"/>
          <p:cNvSpPr/>
          <p:nvPr/>
        </p:nvSpPr>
        <p:spPr>
          <a:xfrm>
            <a:off x="7491845" y="892691"/>
            <a:ext cx="1359478" cy="1121563"/>
          </a:xfrm>
          <a:prstGeom prst="wedgeRoundRectCallout">
            <a:avLst>
              <a:gd name="adj1" fmla="val -76258"/>
              <a:gd name="adj2" fmla="val 8765"/>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47" name="図 4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106140" y="2424547"/>
            <a:ext cx="871882" cy="1273619"/>
          </a:xfrm>
          <a:prstGeom prst="rect">
            <a:avLst/>
          </a:prstGeom>
        </p:spPr>
      </p:pic>
    </p:spTree>
    <p:extLst>
      <p:ext uri="{BB962C8B-B14F-4D97-AF65-F5344CB8AC3E}">
        <p14:creationId xmlns:p14="http://schemas.microsoft.com/office/powerpoint/2010/main" val="32875435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下矢印 118"/>
          <p:cNvSpPr/>
          <p:nvPr/>
        </p:nvSpPr>
        <p:spPr>
          <a:xfrm rot="10800000">
            <a:off x="3655336" y="2396290"/>
            <a:ext cx="627652" cy="781776"/>
          </a:xfrm>
          <a:prstGeom prst="downArrow">
            <a:avLst>
              <a:gd name="adj1" fmla="val 62787"/>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11" name="図 1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90635" y="1482129"/>
            <a:ext cx="906116" cy="776671"/>
          </a:xfrm>
          <a:prstGeom prst="rect">
            <a:avLst/>
          </a:prstGeom>
        </p:spPr>
      </p:pic>
      <p:sp>
        <p:nvSpPr>
          <p:cNvPr id="107" name="左右矢印 106"/>
          <p:cNvSpPr/>
          <p:nvPr/>
        </p:nvSpPr>
        <p:spPr>
          <a:xfrm rot="19668413">
            <a:off x="4948689" y="4151629"/>
            <a:ext cx="2529531" cy="349731"/>
          </a:xfrm>
          <a:prstGeom prst="leftRightArrow">
            <a:avLst/>
          </a:prstGeom>
          <a:solidFill>
            <a:srgbClr val="F937D4"/>
          </a:solidFill>
          <a:ln>
            <a:solidFill>
              <a:srgbClr val="F937D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タイトル 1"/>
          <p:cNvSpPr>
            <a:spLocks noGrp="1"/>
          </p:cNvSpPr>
          <p:nvPr>
            <p:ph type="title"/>
          </p:nvPr>
        </p:nvSpPr>
        <p:spPr>
          <a:xfrm>
            <a:off x="0" y="11225"/>
            <a:ext cx="9143999" cy="985837"/>
          </a:xfrm>
        </p:spPr>
        <p:txBody>
          <a:bodyPr/>
          <a:lstStyle/>
          <a:p>
            <a:pPr algn="ctr"/>
            <a:r>
              <a:rPr kumimoji="1" lang="ja-JP" altLang="en-US" dirty="0" smtClean="0"/>
              <a:t>家族全体</a:t>
            </a:r>
            <a:r>
              <a:rPr lang="ja-JP" altLang="en-US" dirty="0" smtClean="0"/>
              <a:t>の支援機関がつながる</a:t>
            </a:r>
            <a:endParaRPr kumimoji="1" lang="ja-JP" altLang="en-US" dirty="0"/>
          </a:p>
        </p:txBody>
      </p:sp>
      <p:sp>
        <p:nvSpPr>
          <p:cNvPr id="4" name="テキスト ボックス 3"/>
          <p:cNvSpPr txBox="1"/>
          <p:nvPr/>
        </p:nvSpPr>
        <p:spPr>
          <a:xfrm>
            <a:off x="5424055" y="2051067"/>
            <a:ext cx="602673" cy="369332"/>
          </a:xfrm>
          <a:prstGeom prst="rect">
            <a:avLst/>
          </a:prstGeom>
          <a:noFill/>
          <a:ln>
            <a:solidFill>
              <a:schemeClr val="tx1"/>
            </a:solidFill>
          </a:ln>
        </p:spPr>
        <p:txBody>
          <a:bodyPr wrap="square" rtlCol="0">
            <a:spAutoFit/>
          </a:bodyPr>
          <a:lstStyle/>
          <a:p>
            <a:pPr algn="ctr"/>
            <a:r>
              <a:rPr kumimoji="1" lang="ja-JP" altLang="en-US" dirty="0" smtClean="0"/>
              <a:t>母</a:t>
            </a:r>
            <a:endParaRPr kumimoji="1" lang="ja-JP" altLang="en-US" dirty="0"/>
          </a:p>
        </p:txBody>
      </p:sp>
      <p:pic>
        <p:nvPicPr>
          <p:cNvPr id="5" name="図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04839" y="2718331"/>
            <a:ext cx="1017879" cy="867687"/>
          </a:xfrm>
          <a:prstGeom prst="rect">
            <a:avLst/>
          </a:prstGeom>
        </p:spPr>
      </p:pic>
      <p:sp>
        <p:nvSpPr>
          <p:cNvPr id="6" name="テキスト ボックス 5"/>
          <p:cNvSpPr txBox="1"/>
          <p:nvPr/>
        </p:nvSpPr>
        <p:spPr>
          <a:xfrm>
            <a:off x="5725392" y="3109190"/>
            <a:ext cx="924790" cy="369332"/>
          </a:xfrm>
          <a:prstGeom prst="rect">
            <a:avLst/>
          </a:prstGeom>
          <a:noFill/>
          <a:ln>
            <a:solidFill>
              <a:schemeClr val="tx1"/>
            </a:solidFill>
          </a:ln>
        </p:spPr>
        <p:txBody>
          <a:bodyPr wrap="square" rtlCol="0">
            <a:spAutoFit/>
          </a:bodyPr>
          <a:lstStyle/>
          <a:p>
            <a:pPr algn="ctr"/>
            <a:r>
              <a:rPr kumimoji="1" lang="ja-JP" altLang="en-US" dirty="0" smtClean="0"/>
              <a:t>祖母</a:t>
            </a:r>
            <a:endParaRPr kumimoji="1" lang="ja-JP" altLang="en-US" dirty="0"/>
          </a:p>
        </p:txBody>
      </p:sp>
      <p:sp>
        <p:nvSpPr>
          <p:cNvPr id="7" name="テキスト ボックス 6"/>
          <p:cNvSpPr txBox="1"/>
          <p:nvPr/>
        </p:nvSpPr>
        <p:spPr>
          <a:xfrm>
            <a:off x="6586535" y="2400080"/>
            <a:ext cx="924790" cy="369332"/>
          </a:xfrm>
          <a:prstGeom prst="rect">
            <a:avLst/>
          </a:prstGeom>
          <a:noFill/>
          <a:ln>
            <a:solidFill>
              <a:schemeClr val="tx1"/>
            </a:solidFill>
          </a:ln>
        </p:spPr>
        <p:txBody>
          <a:bodyPr wrap="square" rtlCol="0">
            <a:spAutoFit/>
          </a:bodyPr>
          <a:lstStyle/>
          <a:p>
            <a:pPr algn="ctr"/>
            <a:r>
              <a:rPr kumimoji="1" lang="ja-JP" altLang="en-US" dirty="0" smtClean="0"/>
              <a:t>祖父</a:t>
            </a:r>
            <a:endParaRPr kumimoji="1" lang="ja-JP" altLang="en-US" dirty="0"/>
          </a:p>
        </p:txBody>
      </p:sp>
      <p:sp>
        <p:nvSpPr>
          <p:cNvPr id="8" name="テキスト ボックス 7"/>
          <p:cNvSpPr txBox="1"/>
          <p:nvPr/>
        </p:nvSpPr>
        <p:spPr>
          <a:xfrm>
            <a:off x="5798127" y="1064409"/>
            <a:ext cx="1278081" cy="369332"/>
          </a:xfrm>
          <a:prstGeom prst="rect">
            <a:avLst/>
          </a:prstGeom>
          <a:noFill/>
          <a:ln>
            <a:solidFill>
              <a:schemeClr val="tx1"/>
            </a:solidFill>
          </a:ln>
        </p:spPr>
        <p:txBody>
          <a:bodyPr wrap="square" rtlCol="0">
            <a:spAutoFit/>
          </a:bodyPr>
          <a:lstStyle/>
          <a:p>
            <a:pPr algn="ctr"/>
            <a:r>
              <a:rPr lang="ja-JP" altLang="en-US" dirty="0" smtClean="0"/>
              <a:t>叔母家族</a:t>
            </a:r>
            <a:endParaRPr kumimoji="1" lang="ja-JP" altLang="en-US" dirty="0"/>
          </a:p>
        </p:txBody>
      </p:sp>
      <p:sp>
        <p:nvSpPr>
          <p:cNvPr id="9" name="テキスト ボックス 8"/>
          <p:cNvSpPr txBox="1"/>
          <p:nvPr/>
        </p:nvSpPr>
        <p:spPr>
          <a:xfrm>
            <a:off x="4083628" y="3586018"/>
            <a:ext cx="924790" cy="369332"/>
          </a:xfrm>
          <a:prstGeom prst="rect">
            <a:avLst/>
          </a:prstGeom>
          <a:noFill/>
          <a:ln>
            <a:solidFill>
              <a:schemeClr val="tx1"/>
            </a:solidFill>
          </a:ln>
        </p:spPr>
        <p:txBody>
          <a:bodyPr wrap="square" rtlCol="0">
            <a:spAutoFit/>
          </a:bodyPr>
          <a:lstStyle/>
          <a:p>
            <a:pPr algn="ctr"/>
            <a:r>
              <a:rPr lang="ja-JP" altLang="en-US" dirty="0"/>
              <a:t>本児</a:t>
            </a:r>
            <a:endParaRPr kumimoji="1" lang="ja-JP" altLang="en-US" dirty="0"/>
          </a:p>
        </p:txBody>
      </p:sp>
      <p:sp>
        <p:nvSpPr>
          <p:cNvPr id="10" name="テキスト ボックス 9"/>
          <p:cNvSpPr txBox="1"/>
          <p:nvPr/>
        </p:nvSpPr>
        <p:spPr>
          <a:xfrm>
            <a:off x="38524" y="1595791"/>
            <a:ext cx="2656767" cy="646331"/>
          </a:xfrm>
          <a:prstGeom prst="rect">
            <a:avLst/>
          </a:prstGeom>
          <a:noFill/>
          <a:ln>
            <a:solidFill>
              <a:schemeClr val="tx1"/>
            </a:solidFill>
          </a:ln>
        </p:spPr>
        <p:txBody>
          <a:bodyPr wrap="square" rtlCol="0">
            <a:spAutoFit/>
          </a:bodyPr>
          <a:lstStyle/>
          <a:p>
            <a:pPr algn="ctr"/>
            <a:r>
              <a:rPr lang="ja-JP" altLang="en-US" dirty="0" smtClean="0"/>
              <a:t>気管切開後</a:t>
            </a:r>
            <a:r>
              <a:rPr lang="en-US" altLang="ja-JP" dirty="0" smtClean="0"/>
              <a:t/>
            </a:r>
            <a:br>
              <a:rPr lang="en-US" altLang="ja-JP" dirty="0" smtClean="0"/>
            </a:br>
            <a:r>
              <a:rPr lang="ja-JP" altLang="en-US" dirty="0" smtClean="0"/>
              <a:t>　本児・祖母の支援導入</a:t>
            </a:r>
            <a:endParaRPr kumimoji="1" lang="ja-JP" altLang="en-US" dirty="0"/>
          </a:p>
        </p:txBody>
      </p:sp>
      <p:cxnSp>
        <p:nvCxnSpPr>
          <p:cNvPr id="12" name="直線コネクタ 11"/>
          <p:cNvCxnSpPr/>
          <p:nvPr/>
        </p:nvCxnSpPr>
        <p:spPr>
          <a:xfrm flipV="1">
            <a:off x="4842164" y="2411099"/>
            <a:ext cx="581891" cy="369332"/>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直線コネクタ 12"/>
          <p:cNvCxnSpPr>
            <a:endCxn id="6" idx="1"/>
          </p:cNvCxnSpPr>
          <p:nvPr/>
        </p:nvCxnSpPr>
        <p:spPr>
          <a:xfrm>
            <a:off x="5049981" y="3293856"/>
            <a:ext cx="67541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直線コネクタ 15"/>
          <p:cNvCxnSpPr>
            <a:endCxn id="7" idx="1"/>
          </p:cNvCxnSpPr>
          <p:nvPr/>
        </p:nvCxnSpPr>
        <p:spPr>
          <a:xfrm flipV="1">
            <a:off x="4994564" y="2584746"/>
            <a:ext cx="1591971" cy="3480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直線コネクタ 17"/>
          <p:cNvCxnSpPr>
            <a:endCxn id="8" idx="1"/>
          </p:cNvCxnSpPr>
          <p:nvPr/>
        </p:nvCxnSpPr>
        <p:spPr>
          <a:xfrm flipV="1">
            <a:off x="4768561" y="1249075"/>
            <a:ext cx="1029566" cy="1473428"/>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直線コネクタ 20"/>
          <p:cNvCxnSpPr>
            <a:endCxn id="26" idx="1"/>
          </p:cNvCxnSpPr>
          <p:nvPr/>
        </p:nvCxnSpPr>
        <p:spPr>
          <a:xfrm>
            <a:off x="4714876" y="3973982"/>
            <a:ext cx="1187160" cy="1062671"/>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a:xfrm flipH="1">
            <a:off x="4499264" y="3973982"/>
            <a:ext cx="53686" cy="390200"/>
          </a:xfrm>
          <a:prstGeom prst="line">
            <a:avLst/>
          </a:prstGeom>
        </p:spPr>
        <p:style>
          <a:lnRef idx="1">
            <a:schemeClr val="accent1"/>
          </a:lnRef>
          <a:fillRef idx="0">
            <a:schemeClr val="accent1"/>
          </a:fillRef>
          <a:effectRef idx="0">
            <a:schemeClr val="accent1"/>
          </a:effectRef>
          <a:fontRef idx="minor">
            <a:schemeClr val="tx1"/>
          </a:fontRef>
        </p:style>
      </p:cxnSp>
      <p:sp>
        <p:nvSpPr>
          <p:cNvPr id="26" name="テキスト ボックス 25"/>
          <p:cNvSpPr txBox="1"/>
          <p:nvPr/>
        </p:nvSpPr>
        <p:spPr>
          <a:xfrm>
            <a:off x="5902036" y="4851987"/>
            <a:ext cx="1877755" cy="369332"/>
          </a:xfrm>
          <a:prstGeom prst="rect">
            <a:avLst/>
          </a:prstGeom>
          <a:noFill/>
          <a:ln>
            <a:solidFill>
              <a:schemeClr val="tx1"/>
            </a:solidFill>
          </a:ln>
        </p:spPr>
        <p:txBody>
          <a:bodyPr wrap="square" rtlCol="0">
            <a:spAutoFit/>
          </a:bodyPr>
          <a:lstStyle/>
          <a:p>
            <a:pPr algn="ctr"/>
            <a:r>
              <a:rPr lang="ja-JP" altLang="en-US" dirty="0" smtClean="0"/>
              <a:t>地域の保健師</a:t>
            </a:r>
            <a:endParaRPr kumimoji="1" lang="ja-JP" altLang="en-US" dirty="0"/>
          </a:p>
        </p:txBody>
      </p:sp>
      <p:pic>
        <p:nvPicPr>
          <p:cNvPr id="28" name="図 2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921705" y="4171944"/>
            <a:ext cx="1023503" cy="1023503"/>
          </a:xfrm>
          <a:prstGeom prst="rect">
            <a:avLst/>
          </a:prstGeom>
        </p:spPr>
      </p:pic>
      <p:sp>
        <p:nvSpPr>
          <p:cNvPr id="31" name="テキスト ボックス 30"/>
          <p:cNvSpPr txBox="1"/>
          <p:nvPr/>
        </p:nvSpPr>
        <p:spPr>
          <a:xfrm>
            <a:off x="3597540" y="5195447"/>
            <a:ext cx="1658673" cy="646331"/>
          </a:xfrm>
          <a:prstGeom prst="rect">
            <a:avLst/>
          </a:prstGeom>
          <a:noFill/>
          <a:ln w="19050">
            <a:solidFill>
              <a:srgbClr val="FF0000"/>
            </a:solidFill>
          </a:ln>
        </p:spPr>
        <p:txBody>
          <a:bodyPr wrap="square" rtlCol="0">
            <a:spAutoFit/>
          </a:bodyPr>
          <a:lstStyle/>
          <a:p>
            <a:pPr algn="ctr"/>
            <a:r>
              <a:rPr lang="ja-JP" altLang="en-US" dirty="0" smtClean="0"/>
              <a:t>相談支援</a:t>
            </a:r>
            <a:endParaRPr lang="en-US" altLang="ja-JP" dirty="0" smtClean="0"/>
          </a:p>
          <a:p>
            <a:pPr algn="ctr"/>
            <a:r>
              <a:rPr lang="ja-JP" altLang="en-US" dirty="0" smtClean="0"/>
              <a:t>専門員</a:t>
            </a:r>
            <a:endParaRPr kumimoji="1" lang="ja-JP" altLang="en-US" dirty="0"/>
          </a:p>
        </p:txBody>
      </p:sp>
      <p:sp>
        <p:nvSpPr>
          <p:cNvPr id="20" name="テキスト ボックス 19"/>
          <p:cNvSpPr txBox="1"/>
          <p:nvPr/>
        </p:nvSpPr>
        <p:spPr>
          <a:xfrm>
            <a:off x="7076208" y="3352270"/>
            <a:ext cx="1839192" cy="369332"/>
          </a:xfrm>
          <a:prstGeom prst="rect">
            <a:avLst/>
          </a:prstGeom>
          <a:noFill/>
          <a:ln w="19050">
            <a:solidFill>
              <a:srgbClr val="00B050"/>
            </a:solidFill>
          </a:ln>
        </p:spPr>
        <p:txBody>
          <a:bodyPr wrap="square" rtlCol="0">
            <a:spAutoFit/>
          </a:bodyPr>
          <a:lstStyle/>
          <a:p>
            <a:pPr algn="ctr"/>
            <a:r>
              <a:rPr lang="ja-JP" altLang="en-US" dirty="0" smtClean="0"/>
              <a:t>介護支援</a:t>
            </a:r>
            <a:r>
              <a:rPr lang="ja-JP" altLang="en-US" dirty="0"/>
              <a:t>専門員</a:t>
            </a:r>
            <a:endParaRPr kumimoji="1" lang="ja-JP" altLang="en-US" dirty="0"/>
          </a:p>
        </p:txBody>
      </p:sp>
      <p:sp>
        <p:nvSpPr>
          <p:cNvPr id="22" name="テキスト ボックス 21"/>
          <p:cNvSpPr txBox="1"/>
          <p:nvPr/>
        </p:nvSpPr>
        <p:spPr>
          <a:xfrm>
            <a:off x="5833195" y="4062327"/>
            <a:ext cx="1215735" cy="369332"/>
          </a:xfrm>
          <a:prstGeom prst="rect">
            <a:avLst/>
          </a:prstGeom>
          <a:noFill/>
          <a:ln>
            <a:solidFill>
              <a:schemeClr val="tx1"/>
            </a:solidFill>
          </a:ln>
        </p:spPr>
        <p:txBody>
          <a:bodyPr wrap="square" rtlCol="0">
            <a:spAutoFit/>
          </a:bodyPr>
          <a:lstStyle/>
          <a:p>
            <a:pPr algn="ctr"/>
            <a:r>
              <a:rPr lang="ja-JP" altLang="en-US" dirty="0"/>
              <a:t>ﾃﾞｲｻｰﾋﾞｽ</a:t>
            </a:r>
            <a:endParaRPr kumimoji="1" lang="ja-JP" altLang="en-US" dirty="0"/>
          </a:p>
        </p:txBody>
      </p:sp>
      <p:cxnSp>
        <p:nvCxnSpPr>
          <p:cNvPr id="24" name="直線コネクタ 23"/>
          <p:cNvCxnSpPr>
            <a:endCxn id="20" idx="1"/>
          </p:cNvCxnSpPr>
          <p:nvPr/>
        </p:nvCxnSpPr>
        <p:spPr>
          <a:xfrm>
            <a:off x="6645850" y="3419546"/>
            <a:ext cx="430358" cy="11739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直線コネクタ 26"/>
          <p:cNvCxnSpPr>
            <a:endCxn id="22" idx="0"/>
          </p:cNvCxnSpPr>
          <p:nvPr/>
        </p:nvCxnSpPr>
        <p:spPr>
          <a:xfrm>
            <a:off x="6324598" y="3505036"/>
            <a:ext cx="116465" cy="557291"/>
          </a:xfrm>
          <a:prstGeom prst="line">
            <a:avLst/>
          </a:prstGeom>
        </p:spPr>
        <p:style>
          <a:lnRef idx="1">
            <a:schemeClr val="accent1"/>
          </a:lnRef>
          <a:fillRef idx="0">
            <a:schemeClr val="accent1"/>
          </a:fillRef>
          <a:effectRef idx="0">
            <a:schemeClr val="accent1"/>
          </a:effectRef>
          <a:fontRef idx="minor">
            <a:schemeClr val="tx1"/>
          </a:fontRef>
        </p:style>
      </p:cxnSp>
      <p:sp>
        <p:nvSpPr>
          <p:cNvPr id="29" name="テキスト ボックス 28"/>
          <p:cNvSpPr txBox="1"/>
          <p:nvPr/>
        </p:nvSpPr>
        <p:spPr>
          <a:xfrm>
            <a:off x="7871397" y="1683720"/>
            <a:ext cx="924790" cy="369332"/>
          </a:xfrm>
          <a:prstGeom prst="rect">
            <a:avLst/>
          </a:prstGeom>
          <a:noFill/>
          <a:ln>
            <a:solidFill>
              <a:schemeClr val="tx1"/>
            </a:solidFill>
          </a:ln>
        </p:spPr>
        <p:txBody>
          <a:bodyPr wrap="square" rtlCol="0">
            <a:spAutoFit/>
          </a:bodyPr>
          <a:lstStyle/>
          <a:p>
            <a:pPr algn="ctr"/>
            <a:r>
              <a:rPr kumimoji="1" lang="ja-JP" altLang="en-US" dirty="0" smtClean="0"/>
              <a:t>病院</a:t>
            </a:r>
            <a:endParaRPr kumimoji="1" lang="ja-JP" altLang="en-US" dirty="0"/>
          </a:p>
        </p:txBody>
      </p:sp>
      <p:cxnSp>
        <p:nvCxnSpPr>
          <p:cNvPr id="30" name="直線コネクタ 29"/>
          <p:cNvCxnSpPr>
            <a:stCxn id="7" idx="0"/>
            <a:endCxn id="29" idx="1"/>
          </p:cNvCxnSpPr>
          <p:nvPr/>
        </p:nvCxnSpPr>
        <p:spPr>
          <a:xfrm flipV="1">
            <a:off x="7048930" y="1868386"/>
            <a:ext cx="822467" cy="531694"/>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直線コネクタ 31"/>
          <p:cNvCxnSpPr>
            <a:stCxn id="6" idx="3"/>
          </p:cNvCxnSpPr>
          <p:nvPr/>
        </p:nvCxnSpPr>
        <p:spPr>
          <a:xfrm flipV="1">
            <a:off x="6650182" y="2069738"/>
            <a:ext cx="2059115" cy="1224118"/>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直線コネクタ 34"/>
          <p:cNvCxnSpPr>
            <a:stCxn id="7" idx="2"/>
            <a:endCxn id="26" idx="0"/>
          </p:cNvCxnSpPr>
          <p:nvPr/>
        </p:nvCxnSpPr>
        <p:spPr>
          <a:xfrm flipH="1">
            <a:off x="6840914" y="2769412"/>
            <a:ext cx="208016" cy="2082575"/>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直線コネクタ 38"/>
          <p:cNvCxnSpPr/>
          <p:nvPr/>
        </p:nvCxnSpPr>
        <p:spPr>
          <a:xfrm flipH="1" flipV="1">
            <a:off x="6054437" y="3501157"/>
            <a:ext cx="424295" cy="1366964"/>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直線コネクタ 41"/>
          <p:cNvCxnSpPr/>
          <p:nvPr/>
        </p:nvCxnSpPr>
        <p:spPr>
          <a:xfrm>
            <a:off x="4266461" y="2214268"/>
            <a:ext cx="122833" cy="504063"/>
          </a:xfrm>
          <a:prstGeom prst="line">
            <a:avLst/>
          </a:prstGeom>
        </p:spPr>
        <p:style>
          <a:lnRef idx="1">
            <a:schemeClr val="accent1"/>
          </a:lnRef>
          <a:fillRef idx="0">
            <a:schemeClr val="accent1"/>
          </a:fillRef>
          <a:effectRef idx="0">
            <a:schemeClr val="accent1"/>
          </a:effectRef>
          <a:fontRef idx="minor">
            <a:schemeClr val="tx1"/>
          </a:fontRef>
        </p:style>
      </p:cxnSp>
      <p:sp>
        <p:nvSpPr>
          <p:cNvPr id="44" name="テキスト ボックス 43"/>
          <p:cNvSpPr txBox="1"/>
          <p:nvPr/>
        </p:nvSpPr>
        <p:spPr>
          <a:xfrm>
            <a:off x="2763371" y="1839387"/>
            <a:ext cx="1943100" cy="369332"/>
          </a:xfrm>
          <a:prstGeom prst="rect">
            <a:avLst/>
          </a:prstGeom>
          <a:noFill/>
          <a:ln>
            <a:solidFill>
              <a:schemeClr val="tx1"/>
            </a:solidFill>
          </a:ln>
        </p:spPr>
        <p:txBody>
          <a:bodyPr wrap="square" rtlCol="0">
            <a:spAutoFit/>
          </a:bodyPr>
          <a:lstStyle/>
          <a:p>
            <a:pPr algn="ctr"/>
            <a:r>
              <a:rPr lang="ja-JP" altLang="en-US" dirty="0" smtClean="0"/>
              <a:t>特別支援</a:t>
            </a:r>
            <a:r>
              <a:rPr lang="ja-JP" altLang="en-US" dirty="0"/>
              <a:t>学校</a:t>
            </a:r>
            <a:endParaRPr kumimoji="1" lang="ja-JP" altLang="en-US" dirty="0"/>
          </a:p>
        </p:txBody>
      </p:sp>
      <p:cxnSp>
        <p:nvCxnSpPr>
          <p:cNvPr id="47" name="直線コネクタ 46"/>
          <p:cNvCxnSpPr>
            <a:stCxn id="31" idx="3"/>
          </p:cNvCxnSpPr>
          <p:nvPr/>
        </p:nvCxnSpPr>
        <p:spPr>
          <a:xfrm flipV="1">
            <a:off x="5256213" y="5249411"/>
            <a:ext cx="1178595" cy="269202"/>
          </a:xfrm>
          <a:prstGeom prst="line">
            <a:avLst/>
          </a:prstGeom>
        </p:spPr>
        <p:style>
          <a:lnRef idx="1">
            <a:schemeClr val="accent1"/>
          </a:lnRef>
          <a:fillRef idx="0">
            <a:schemeClr val="accent1"/>
          </a:fillRef>
          <a:effectRef idx="0">
            <a:schemeClr val="accent1"/>
          </a:effectRef>
          <a:fontRef idx="minor">
            <a:schemeClr val="tx1"/>
          </a:fontRef>
        </p:style>
      </p:cxnSp>
      <p:sp>
        <p:nvSpPr>
          <p:cNvPr id="51" name="テキスト ボックス 50"/>
          <p:cNvSpPr txBox="1"/>
          <p:nvPr/>
        </p:nvSpPr>
        <p:spPr>
          <a:xfrm>
            <a:off x="1776172" y="3020915"/>
            <a:ext cx="2193136" cy="369332"/>
          </a:xfrm>
          <a:prstGeom prst="rect">
            <a:avLst/>
          </a:prstGeom>
          <a:noFill/>
          <a:ln>
            <a:solidFill>
              <a:schemeClr val="tx1"/>
            </a:solidFill>
          </a:ln>
        </p:spPr>
        <p:txBody>
          <a:bodyPr wrap="square" rtlCol="0">
            <a:spAutoFit/>
          </a:bodyPr>
          <a:lstStyle/>
          <a:p>
            <a:pPr algn="ctr"/>
            <a:r>
              <a:rPr lang="ja-JP" altLang="en-US" dirty="0" smtClean="0"/>
              <a:t>病院（かかりつけ医）</a:t>
            </a:r>
            <a:endParaRPr kumimoji="1" lang="ja-JP" altLang="en-US" dirty="0"/>
          </a:p>
        </p:txBody>
      </p:sp>
      <p:cxnSp>
        <p:nvCxnSpPr>
          <p:cNvPr id="52" name="直線コネクタ 51"/>
          <p:cNvCxnSpPr/>
          <p:nvPr/>
        </p:nvCxnSpPr>
        <p:spPr>
          <a:xfrm flipV="1">
            <a:off x="3969308" y="3240939"/>
            <a:ext cx="347244" cy="17129"/>
          </a:xfrm>
          <a:prstGeom prst="line">
            <a:avLst/>
          </a:prstGeom>
        </p:spPr>
        <p:style>
          <a:lnRef idx="1">
            <a:schemeClr val="accent1"/>
          </a:lnRef>
          <a:fillRef idx="0">
            <a:schemeClr val="accent1"/>
          </a:fillRef>
          <a:effectRef idx="0">
            <a:schemeClr val="accent1"/>
          </a:effectRef>
          <a:fontRef idx="minor">
            <a:schemeClr val="tx1"/>
          </a:fontRef>
        </p:style>
      </p:cxnSp>
      <p:sp>
        <p:nvSpPr>
          <p:cNvPr id="55" name="テキスト ボックス 54"/>
          <p:cNvSpPr txBox="1"/>
          <p:nvPr/>
        </p:nvSpPr>
        <p:spPr>
          <a:xfrm>
            <a:off x="1299738" y="4571095"/>
            <a:ext cx="1943100" cy="369332"/>
          </a:xfrm>
          <a:prstGeom prst="rect">
            <a:avLst/>
          </a:prstGeom>
          <a:noFill/>
          <a:ln>
            <a:noFill/>
          </a:ln>
        </p:spPr>
        <p:txBody>
          <a:bodyPr wrap="square" rtlCol="0">
            <a:spAutoFit/>
          </a:bodyPr>
          <a:lstStyle/>
          <a:p>
            <a:pPr algn="ctr"/>
            <a:r>
              <a:rPr lang="ja-JP" altLang="en-US" dirty="0" smtClean="0"/>
              <a:t>訪問看護ｽﾃｰｼｮﾝ</a:t>
            </a:r>
            <a:endParaRPr kumimoji="1" lang="ja-JP" altLang="en-US" dirty="0"/>
          </a:p>
        </p:txBody>
      </p:sp>
      <p:cxnSp>
        <p:nvCxnSpPr>
          <p:cNvPr id="56" name="直線コネクタ 55"/>
          <p:cNvCxnSpPr/>
          <p:nvPr/>
        </p:nvCxnSpPr>
        <p:spPr>
          <a:xfrm flipV="1">
            <a:off x="3063589" y="3586018"/>
            <a:ext cx="969405" cy="1161180"/>
          </a:xfrm>
          <a:prstGeom prst="line">
            <a:avLst/>
          </a:prstGeom>
        </p:spPr>
        <p:style>
          <a:lnRef idx="1">
            <a:schemeClr val="accent1"/>
          </a:lnRef>
          <a:fillRef idx="0">
            <a:schemeClr val="accent1"/>
          </a:fillRef>
          <a:effectRef idx="0">
            <a:schemeClr val="accent1"/>
          </a:effectRef>
          <a:fontRef idx="minor">
            <a:schemeClr val="tx1"/>
          </a:fontRef>
        </p:style>
      </p:cxnSp>
      <p:sp>
        <p:nvSpPr>
          <p:cNvPr id="60" name="下矢印 59"/>
          <p:cNvSpPr/>
          <p:nvPr/>
        </p:nvSpPr>
        <p:spPr>
          <a:xfrm>
            <a:off x="2818662" y="3390247"/>
            <a:ext cx="487593" cy="1180848"/>
          </a:xfrm>
          <a:prstGeom prst="downArrow">
            <a:avLst>
              <a:gd name="adj1" fmla="val 62787"/>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テキスト ボックス 60"/>
          <p:cNvSpPr txBox="1"/>
          <p:nvPr/>
        </p:nvSpPr>
        <p:spPr>
          <a:xfrm>
            <a:off x="2874616" y="2780916"/>
            <a:ext cx="338554" cy="2098594"/>
          </a:xfrm>
          <a:prstGeom prst="rect">
            <a:avLst/>
          </a:prstGeom>
          <a:noFill/>
          <a:ln>
            <a:noFill/>
          </a:ln>
        </p:spPr>
        <p:txBody>
          <a:bodyPr vert="eaVert" wrap="square" rtlCol="0">
            <a:spAutoFit/>
          </a:bodyPr>
          <a:lstStyle/>
          <a:p>
            <a:pPr algn="ctr"/>
            <a:r>
              <a:rPr lang="ja-JP" altLang="en-US" sz="1000" dirty="0" smtClean="0"/>
              <a:t>訪問看護指示書</a:t>
            </a:r>
            <a:endParaRPr kumimoji="1" lang="ja-JP" altLang="en-US" sz="1000" dirty="0"/>
          </a:p>
        </p:txBody>
      </p:sp>
      <p:sp>
        <p:nvSpPr>
          <p:cNvPr id="64" name="テキスト ボックス 63"/>
          <p:cNvSpPr txBox="1"/>
          <p:nvPr/>
        </p:nvSpPr>
        <p:spPr>
          <a:xfrm>
            <a:off x="1259254" y="5129345"/>
            <a:ext cx="2227990" cy="369332"/>
          </a:xfrm>
          <a:prstGeom prst="rect">
            <a:avLst/>
          </a:prstGeom>
          <a:noFill/>
          <a:ln>
            <a:noFill/>
          </a:ln>
        </p:spPr>
        <p:txBody>
          <a:bodyPr wrap="square" rtlCol="0">
            <a:spAutoFit/>
          </a:bodyPr>
          <a:lstStyle/>
          <a:p>
            <a:pPr algn="ctr"/>
            <a:r>
              <a:rPr lang="ja-JP" altLang="en-US" dirty="0" smtClean="0"/>
              <a:t>放課後等</a:t>
            </a:r>
            <a:r>
              <a:rPr lang="ja-JP" altLang="en-US" dirty="0"/>
              <a:t>ﾃﾞｲｻｰﾋﾞｽ</a:t>
            </a:r>
            <a:endParaRPr kumimoji="1" lang="ja-JP" altLang="en-US" dirty="0"/>
          </a:p>
        </p:txBody>
      </p:sp>
      <p:sp>
        <p:nvSpPr>
          <p:cNvPr id="65" name="テキスト ボックス 64"/>
          <p:cNvSpPr txBox="1"/>
          <p:nvPr/>
        </p:nvSpPr>
        <p:spPr>
          <a:xfrm>
            <a:off x="685808" y="5839387"/>
            <a:ext cx="2847099" cy="646331"/>
          </a:xfrm>
          <a:prstGeom prst="rect">
            <a:avLst/>
          </a:prstGeom>
          <a:noFill/>
          <a:ln>
            <a:noFill/>
          </a:ln>
        </p:spPr>
        <p:txBody>
          <a:bodyPr wrap="square" rtlCol="0">
            <a:spAutoFit/>
          </a:bodyPr>
          <a:lstStyle/>
          <a:p>
            <a:pPr algn="ctr"/>
            <a:r>
              <a:rPr lang="ja-JP" altLang="en-US" dirty="0" smtClean="0"/>
              <a:t>ﾃﾞｲｻｰﾋﾞｽ（介護保険</a:t>
            </a:r>
            <a:r>
              <a:rPr lang="en-US" altLang="ja-JP" dirty="0" smtClean="0"/>
              <a:t>)</a:t>
            </a:r>
            <a:br>
              <a:rPr lang="en-US" altLang="ja-JP" dirty="0" smtClean="0"/>
            </a:br>
            <a:r>
              <a:rPr lang="ja-JP" altLang="en-US" dirty="0" smtClean="0"/>
              <a:t>生活介護（総合支援法）</a:t>
            </a:r>
            <a:endParaRPr kumimoji="1" lang="ja-JP" altLang="en-US" dirty="0"/>
          </a:p>
        </p:txBody>
      </p:sp>
      <p:sp>
        <p:nvSpPr>
          <p:cNvPr id="67" name="円/楕円 66"/>
          <p:cNvSpPr/>
          <p:nvPr/>
        </p:nvSpPr>
        <p:spPr>
          <a:xfrm>
            <a:off x="1203273" y="4518959"/>
            <a:ext cx="2229370" cy="49500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70" name="図 6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33342" y="5181230"/>
            <a:ext cx="935114" cy="732126"/>
          </a:xfrm>
          <a:prstGeom prst="rect">
            <a:avLst/>
          </a:prstGeom>
        </p:spPr>
      </p:pic>
      <p:pic>
        <p:nvPicPr>
          <p:cNvPr id="71" name="図 7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105" y="4426105"/>
            <a:ext cx="1119111" cy="910996"/>
          </a:xfrm>
          <a:prstGeom prst="rect">
            <a:avLst/>
          </a:prstGeom>
        </p:spPr>
      </p:pic>
      <p:sp>
        <p:nvSpPr>
          <p:cNvPr id="72" name="円/楕円 71"/>
          <p:cNvSpPr/>
          <p:nvPr/>
        </p:nvSpPr>
        <p:spPr>
          <a:xfrm>
            <a:off x="5420589" y="2799063"/>
            <a:ext cx="3572739" cy="1948134"/>
          </a:xfrm>
          <a:prstGeom prst="ellipse">
            <a:avLst/>
          </a:prstGeom>
          <a:noFill/>
          <a:ln w="190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テキスト ボックス 72"/>
          <p:cNvSpPr txBox="1"/>
          <p:nvPr/>
        </p:nvSpPr>
        <p:spPr>
          <a:xfrm>
            <a:off x="7232071" y="3853421"/>
            <a:ext cx="1515342" cy="369332"/>
          </a:xfrm>
          <a:prstGeom prst="rect">
            <a:avLst/>
          </a:prstGeom>
          <a:noFill/>
          <a:ln>
            <a:solidFill>
              <a:schemeClr val="tx1"/>
            </a:solidFill>
          </a:ln>
        </p:spPr>
        <p:txBody>
          <a:bodyPr wrap="square" rtlCol="0">
            <a:spAutoFit/>
          </a:bodyPr>
          <a:lstStyle/>
          <a:p>
            <a:pPr algn="ctr"/>
            <a:r>
              <a:rPr lang="ja-JP" altLang="en-US" dirty="0"/>
              <a:t>訪問</a:t>
            </a:r>
            <a:r>
              <a:rPr lang="ja-JP" altLang="en-US" dirty="0" smtClean="0"/>
              <a:t>介護</a:t>
            </a:r>
            <a:endParaRPr kumimoji="1" lang="ja-JP" altLang="en-US" dirty="0"/>
          </a:p>
        </p:txBody>
      </p:sp>
      <p:sp>
        <p:nvSpPr>
          <p:cNvPr id="75" name="テキスト ボックス 74"/>
          <p:cNvSpPr txBox="1"/>
          <p:nvPr/>
        </p:nvSpPr>
        <p:spPr>
          <a:xfrm>
            <a:off x="463475" y="3896277"/>
            <a:ext cx="1515342" cy="369332"/>
          </a:xfrm>
          <a:prstGeom prst="rect">
            <a:avLst/>
          </a:prstGeom>
          <a:noFill/>
          <a:ln>
            <a:solidFill>
              <a:schemeClr val="tx1"/>
            </a:solidFill>
          </a:ln>
        </p:spPr>
        <p:txBody>
          <a:bodyPr wrap="square" rtlCol="0">
            <a:spAutoFit/>
          </a:bodyPr>
          <a:lstStyle/>
          <a:p>
            <a:pPr algn="ctr"/>
            <a:r>
              <a:rPr lang="ja-JP" altLang="en-US" dirty="0"/>
              <a:t>居宅</a:t>
            </a:r>
            <a:r>
              <a:rPr lang="ja-JP" altLang="en-US" dirty="0" smtClean="0"/>
              <a:t>介護</a:t>
            </a:r>
            <a:endParaRPr kumimoji="1" lang="ja-JP" altLang="en-US" dirty="0"/>
          </a:p>
        </p:txBody>
      </p:sp>
      <p:cxnSp>
        <p:nvCxnSpPr>
          <p:cNvPr id="76" name="直線コネクタ 75"/>
          <p:cNvCxnSpPr>
            <a:endCxn id="73" idx="1"/>
          </p:cNvCxnSpPr>
          <p:nvPr/>
        </p:nvCxnSpPr>
        <p:spPr>
          <a:xfrm>
            <a:off x="6086934" y="3444829"/>
            <a:ext cx="1145137" cy="593258"/>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直線コネクタ 78"/>
          <p:cNvCxnSpPr>
            <a:stCxn id="75" idx="3"/>
          </p:cNvCxnSpPr>
          <p:nvPr/>
        </p:nvCxnSpPr>
        <p:spPr>
          <a:xfrm flipV="1">
            <a:off x="1978817" y="3519506"/>
            <a:ext cx="1990491" cy="561437"/>
          </a:xfrm>
          <a:prstGeom prst="line">
            <a:avLst/>
          </a:prstGeom>
        </p:spPr>
        <p:style>
          <a:lnRef idx="1">
            <a:schemeClr val="accent1"/>
          </a:lnRef>
          <a:fillRef idx="0">
            <a:schemeClr val="accent1"/>
          </a:fillRef>
          <a:effectRef idx="0">
            <a:schemeClr val="accent1"/>
          </a:effectRef>
          <a:fontRef idx="minor">
            <a:schemeClr val="tx1"/>
          </a:fontRef>
        </p:style>
      </p:cxnSp>
      <p:sp>
        <p:nvSpPr>
          <p:cNvPr id="82" name="円/楕円 81"/>
          <p:cNvSpPr/>
          <p:nvPr/>
        </p:nvSpPr>
        <p:spPr>
          <a:xfrm>
            <a:off x="106605" y="1472700"/>
            <a:ext cx="5827928" cy="5013018"/>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3" name="直線コネクタ 82"/>
          <p:cNvCxnSpPr/>
          <p:nvPr/>
        </p:nvCxnSpPr>
        <p:spPr>
          <a:xfrm flipV="1">
            <a:off x="3412572" y="4053923"/>
            <a:ext cx="723014" cy="1083661"/>
          </a:xfrm>
          <a:prstGeom prst="line">
            <a:avLst/>
          </a:prstGeom>
        </p:spPr>
        <p:style>
          <a:lnRef idx="1">
            <a:schemeClr val="accent1"/>
          </a:lnRef>
          <a:fillRef idx="0">
            <a:schemeClr val="accent1"/>
          </a:fillRef>
          <a:effectRef idx="0">
            <a:schemeClr val="accent1"/>
          </a:effectRef>
          <a:fontRef idx="minor">
            <a:schemeClr val="tx1"/>
          </a:fontRef>
        </p:style>
      </p:cxnSp>
      <p:sp>
        <p:nvSpPr>
          <p:cNvPr id="87" name="テキスト ボックス 86"/>
          <p:cNvSpPr txBox="1"/>
          <p:nvPr/>
        </p:nvSpPr>
        <p:spPr>
          <a:xfrm>
            <a:off x="1101442" y="2316289"/>
            <a:ext cx="2869619" cy="646331"/>
          </a:xfrm>
          <a:prstGeom prst="rect">
            <a:avLst/>
          </a:prstGeom>
          <a:noFill/>
          <a:ln>
            <a:solidFill>
              <a:schemeClr val="tx1"/>
            </a:solidFill>
          </a:ln>
        </p:spPr>
        <p:txBody>
          <a:bodyPr wrap="square" rtlCol="0">
            <a:spAutoFit/>
          </a:bodyPr>
          <a:lstStyle/>
          <a:p>
            <a:r>
              <a:rPr lang="ja-JP" altLang="en-US" dirty="0" smtClean="0"/>
              <a:t>　　　　病院（リハビリ）</a:t>
            </a:r>
            <a:r>
              <a:rPr lang="en-US" altLang="ja-JP" dirty="0" smtClean="0"/>
              <a:t/>
            </a:r>
            <a:br>
              <a:rPr lang="en-US" altLang="ja-JP" dirty="0" smtClean="0"/>
            </a:br>
            <a:r>
              <a:rPr lang="ja-JP" altLang="en-US" dirty="0" smtClean="0"/>
              <a:t>　往診　　　訪問　看護・リハ</a:t>
            </a:r>
            <a:endParaRPr kumimoji="1" lang="ja-JP" altLang="en-US" dirty="0"/>
          </a:p>
        </p:txBody>
      </p:sp>
      <p:sp>
        <p:nvSpPr>
          <p:cNvPr id="90" name="円/楕円 89"/>
          <p:cNvSpPr/>
          <p:nvPr/>
        </p:nvSpPr>
        <p:spPr>
          <a:xfrm>
            <a:off x="1168289" y="2563832"/>
            <a:ext cx="810528" cy="36926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dirty="0"/>
          </a:p>
        </p:txBody>
      </p:sp>
      <p:sp>
        <p:nvSpPr>
          <p:cNvPr id="91" name="円/楕円 90"/>
          <p:cNvSpPr/>
          <p:nvPr/>
        </p:nvSpPr>
        <p:spPr>
          <a:xfrm>
            <a:off x="1996751" y="2595765"/>
            <a:ext cx="1903302" cy="35604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dirty="0"/>
          </a:p>
        </p:txBody>
      </p:sp>
      <p:cxnSp>
        <p:nvCxnSpPr>
          <p:cNvPr id="94" name="直線コネクタ 93"/>
          <p:cNvCxnSpPr/>
          <p:nvPr/>
        </p:nvCxnSpPr>
        <p:spPr>
          <a:xfrm>
            <a:off x="3969308" y="2316289"/>
            <a:ext cx="313680" cy="629798"/>
          </a:xfrm>
          <a:prstGeom prst="line">
            <a:avLst/>
          </a:prstGeom>
        </p:spPr>
        <p:style>
          <a:lnRef idx="1">
            <a:schemeClr val="accent1"/>
          </a:lnRef>
          <a:fillRef idx="0">
            <a:schemeClr val="accent1"/>
          </a:fillRef>
          <a:effectRef idx="0">
            <a:schemeClr val="accent1"/>
          </a:effectRef>
          <a:fontRef idx="minor">
            <a:schemeClr val="tx1"/>
          </a:fontRef>
        </p:style>
      </p:cxnSp>
      <p:sp>
        <p:nvSpPr>
          <p:cNvPr id="96" name="テキスト ボックス 95"/>
          <p:cNvSpPr txBox="1"/>
          <p:nvPr/>
        </p:nvSpPr>
        <p:spPr>
          <a:xfrm>
            <a:off x="800099" y="3426775"/>
            <a:ext cx="1988331" cy="369332"/>
          </a:xfrm>
          <a:prstGeom prst="rect">
            <a:avLst/>
          </a:prstGeom>
          <a:noFill/>
          <a:ln>
            <a:solidFill>
              <a:schemeClr val="tx1"/>
            </a:solidFill>
          </a:ln>
        </p:spPr>
        <p:txBody>
          <a:bodyPr wrap="square" rtlCol="0">
            <a:spAutoFit/>
          </a:bodyPr>
          <a:lstStyle/>
          <a:p>
            <a:pPr algn="ctr"/>
            <a:r>
              <a:rPr lang="ja-JP" altLang="en-US" dirty="0" smtClean="0"/>
              <a:t>病院（専門医）</a:t>
            </a:r>
            <a:endParaRPr kumimoji="1" lang="ja-JP" altLang="en-US" dirty="0"/>
          </a:p>
        </p:txBody>
      </p:sp>
      <p:cxnSp>
        <p:nvCxnSpPr>
          <p:cNvPr id="97" name="直線コネクタ 96"/>
          <p:cNvCxnSpPr>
            <a:stCxn id="96" idx="3"/>
          </p:cNvCxnSpPr>
          <p:nvPr/>
        </p:nvCxnSpPr>
        <p:spPr>
          <a:xfrm flipV="1">
            <a:off x="2788430" y="3408302"/>
            <a:ext cx="1244564" cy="203139"/>
          </a:xfrm>
          <a:prstGeom prst="line">
            <a:avLst/>
          </a:prstGeom>
        </p:spPr>
        <p:style>
          <a:lnRef idx="1">
            <a:schemeClr val="accent1"/>
          </a:lnRef>
          <a:fillRef idx="0">
            <a:schemeClr val="accent1"/>
          </a:fillRef>
          <a:effectRef idx="0">
            <a:schemeClr val="accent1"/>
          </a:effectRef>
          <a:fontRef idx="minor">
            <a:schemeClr val="tx1"/>
          </a:fontRef>
        </p:style>
      </p:cxnSp>
      <p:pic>
        <p:nvPicPr>
          <p:cNvPr id="104" name="図 10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246902" y="2543557"/>
            <a:ext cx="875989" cy="875989"/>
          </a:xfrm>
          <a:prstGeom prst="rect">
            <a:avLst/>
          </a:prstGeom>
        </p:spPr>
      </p:pic>
      <p:pic>
        <p:nvPicPr>
          <p:cNvPr id="106" name="図 105"/>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955950" y="5236656"/>
            <a:ext cx="1204031" cy="1405847"/>
          </a:xfrm>
          <a:prstGeom prst="rect">
            <a:avLst/>
          </a:prstGeom>
        </p:spPr>
      </p:pic>
      <p:sp>
        <p:nvSpPr>
          <p:cNvPr id="108" name="テキスト ボックス 107"/>
          <p:cNvSpPr txBox="1"/>
          <p:nvPr/>
        </p:nvSpPr>
        <p:spPr>
          <a:xfrm>
            <a:off x="7317388" y="5497093"/>
            <a:ext cx="2171700" cy="769441"/>
          </a:xfrm>
          <a:prstGeom prst="rect">
            <a:avLst/>
          </a:prstGeom>
          <a:noFill/>
        </p:spPr>
        <p:txBody>
          <a:bodyPr wrap="square" rtlCol="0">
            <a:spAutoFit/>
          </a:bodyPr>
          <a:lstStyle/>
          <a:p>
            <a:r>
              <a:rPr kumimoji="1" lang="ja-JP" altLang="en-US" sz="1100" dirty="0" smtClean="0"/>
              <a:t>保健師が</a:t>
            </a:r>
            <a:r>
              <a:rPr kumimoji="1" lang="en-US" altLang="ja-JP" sz="1100" dirty="0" smtClean="0"/>
              <a:t/>
            </a:r>
            <a:br>
              <a:rPr kumimoji="1" lang="en-US" altLang="ja-JP" sz="1100" dirty="0" smtClean="0"/>
            </a:br>
            <a:r>
              <a:rPr kumimoji="1" lang="ja-JP" altLang="en-US" sz="1100" dirty="0" smtClean="0"/>
              <a:t>二つのチームを結び</a:t>
            </a:r>
            <a:r>
              <a:rPr kumimoji="1" lang="en-US" altLang="ja-JP" sz="1100" dirty="0" smtClean="0"/>
              <a:t/>
            </a:r>
            <a:br>
              <a:rPr kumimoji="1" lang="en-US" altLang="ja-JP" sz="1100" dirty="0" smtClean="0"/>
            </a:br>
            <a:r>
              <a:rPr kumimoji="1" lang="ja-JP" altLang="en-US" sz="1100" dirty="0" smtClean="0"/>
              <a:t>祖父の経過を</a:t>
            </a:r>
            <a:endParaRPr kumimoji="1" lang="en-US" altLang="ja-JP" sz="1100" dirty="0" smtClean="0"/>
          </a:p>
          <a:p>
            <a:r>
              <a:rPr kumimoji="1" lang="ja-JP" altLang="en-US" sz="1100" dirty="0" smtClean="0"/>
              <a:t>追いかける</a:t>
            </a:r>
            <a:endParaRPr kumimoji="1" lang="ja-JP" altLang="en-US" sz="1100" dirty="0"/>
          </a:p>
        </p:txBody>
      </p:sp>
      <p:sp>
        <p:nvSpPr>
          <p:cNvPr id="109" name="角丸四角形吹き出し 108"/>
          <p:cNvSpPr/>
          <p:nvPr/>
        </p:nvSpPr>
        <p:spPr>
          <a:xfrm>
            <a:off x="7226878" y="5326109"/>
            <a:ext cx="1720560" cy="1159609"/>
          </a:xfrm>
          <a:prstGeom prst="wedgeRoundRectCallout">
            <a:avLst>
              <a:gd name="adj1" fmla="val -56525"/>
              <a:gd name="adj2" fmla="val -8983"/>
              <a:gd name="adj3" fmla="val 16667"/>
            </a:avLst>
          </a:prstGeom>
          <a:noFill/>
          <a:ln>
            <a:solidFill>
              <a:srgbClr val="F937D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 name="円/楕円 111"/>
          <p:cNvSpPr/>
          <p:nvPr/>
        </p:nvSpPr>
        <p:spPr>
          <a:xfrm>
            <a:off x="1263110" y="5088637"/>
            <a:ext cx="2232208" cy="49500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3" name="円/楕円 112"/>
          <p:cNvSpPr/>
          <p:nvPr/>
        </p:nvSpPr>
        <p:spPr>
          <a:xfrm>
            <a:off x="685808" y="5691053"/>
            <a:ext cx="2736691" cy="91284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4" name="正方形/長方形 113"/>
          <p:cNvSpPr/>
          <p:nvPr/>
        </p:nvSpPr>
        <p:spPr>
          <a:xfrm>
            <a:off x="26433" y="4426105"/>
            <a:ext cx="3460811" cy="221639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8" name="テキスト ボックス 117"/>
          <p:cNvSpPr txBox="1"/>
          <p:nvPr/>
        </p:nvSpPr>
        <p:spPr>
          <a:xfrm>
            <a:off x="3676034" y="1628723"/>
            <a:ext cx="492443" cy="2550910"/>
          </a:xfrm>
          <a:prstGeom prst="rect">
            <a:avLst/>
          </a:prstGeom>
          <a:noFill/>
          <a:ln>
            <a:noFill/>
          </a:ln>
        </p:spPr>
        <p:txBody>
          <a:bodyPr vert="eaVert" wrap="square" rtlCol="0">
            <a:spAutoFit/>
          </a:bodyPr>
          <a:lstStyle/>
          <a:p>
            <a:pPr algn="ctr"/>
            <a:r>
              <a:rPr lang="ja-JP" altLang="en-US" sz="1000" dirty="0" smtClean="0"/>
              <a:t>訪問看護</a:t>
            </a:r>
            <a:r>
              <a:rPr lang="en-US" altLang="ja-JP" sz="1000" dirty="0" smtClean="0"/>
              <a:t/>
            </a:r>
            <a:br>
              <a:rPr lang="en-US" altLang="ja-JP" sz="1000" dirty="0" smtClean="0"/>
            </a:br>
            <a:r>
              <a:rPr lang="ja-JP" altLang="en-US" sz="1000" dirty="0" smtClean="0"/>
              <a:t>指示書</a:t>
            </a:r>
            <a:endParaRPr kumimoji="1" lang="ja-JP" altLang="en-US" sz="1000" dirty="0"/>
          </a:p>
        </p:txBody>
      </p:sp>
      <p:cxnSp>
        <p:nvCxnSpPr>
          <p:cNvPr id="74" name="直線コネクタ 73"/>
          <p:cNvCxnSpPr>
            <a:stCxn id="7" idx="3"/>
            <a:endCxn id="29" idx="2"/>
          </p:cNvCxnSpPr>
          <p:nvPr/>
        </p:nvCxnSpPr>
        <p:spPr>
          <a:xfrm flipV="1">
            <a:off x="7511325" y="2053052"/>
            <a:ext cx="822467" cy="531694"/>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6227103"/>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ビジネス">
  <a:themeElements>
    <a:clrScheme name="ユーザー定義 3">
      <a:dk1>
        <a:sysClr val="windowText" lastClr="000000"/>
      </a:dk1>
      <a:lt1>
        <a:sysClr val="window" lastClr="FFFFFF"/>
      </a:lt1>
      <a:dk2>
        <a:srgbClr val="323232"/>
      </a:dk2>
      <a:lt2>
        <a:srgbClr val="E3DED1"/>
      </a:lt2>
      <a:accent1>
        <a:srgbClr val="FCAE3B"/>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ビジネス">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ビジネス">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2778</TotalTime>
  <Words>449</Words>
  <Application>Microsoft Office PowerPoint</Application>
  <PresentationFormat>画面に合わせる (4:3)</PresentationFormat>
  <Paragraphs>106</Paragraphs>
  <Slides>8</Slides>
  <Notes>1</Notes>
  <HiddenSlides>0</HiddenSlides>
  <MMClips>0</MMClips>
  <ScaleCrop>false</ScaleCrop>
  <HeadingPairs>
    <vt:vector size="4" baseType="variant">
      <vt:variant>
        <vt:lpstr>テーマ</vt:lpstr>
      </vt:variant>
      <vt:variant>
        <vt:i4>2</vt:i4>
      </vt:variant>
      <vt:variant>
        <vt:lpstr>スライド タイトル</vt:lpstr>
      </vt:variant>
      <vt:variant>
        <vt:i4>8</vt:i4>
      </vt:variant>
    </vt:vector>
  </HeadingPairs>
  <TitlesOfParts>
    <vt:vector size="10" baseType="lpstr">
      <vt:lpstr>Office テーマ</vt:lpstr>
      <vt:lpstr>ビジネス</vt:lpstr>
      <vt:lpstr>     重症心身障害児者等 コーディネーター育成研修    ３　支援体制整備③  　　　　　　　医療・福祉・教育の連携　　　　　　　　　　　　　　　　　　　　　　　　　　　　　　　 　　　　　　　　　　　　　　　　　　　　</vt:lpstr>
      <vt:lpstr>重症心身障害児者等に医療的配慮が 必要とされる割合が高くなった背景</vt:lpstr>
      <vt:lpstr>PowerPoint プレゼンテーション</vt:lpstr>
      <vt:lpstr>PowerPoint プレゼンテーション</vt:lpstr>
      <vt:lpstr>家族背景</vt:lpstr>
      <vt:lpstr>家族全体の支援機関がつながる</vt:lpstr>
      <vt:lpstr>家族全体の支援機関がつながる</vt:lpstr>
      <vt:lpstr>家族全体の支援機関がつながる</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医療・福祉・教育の連携</dc:title>
  <dc:creator>田中 真衣(tanaka-mai)</dc:creator>
  <cp:lastModifiedBy>厚生労働省ネットワークシステム</cp:lastModifiedBy>
  <cp:revision>83</cp:revision>
  <cp:lastPrinted>2016-02-29T06:20:45Z</cp:lastPrinted>
  <dcterms:created xsi:type="dcterms:W3CDTF">2015-12-17T19:57:02Z</dcterms:created>
  <dcterms:modified xsi:type="dcterms:W3CDTF">2016-05-09T06:05:24Z</dcterms:modified>
</cp:coreProperties>
</file>