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9"/>
  </p:notesMasterIdLst>
  <p:sldIdLst>
    <p:sldId id="292" r:id="rId2"/>
    <p:sldId id="267" r:id="rId3"/>
    <p:sldId id="295" r:id="rId4"/>
    <p:sldId id="311" r:id="rId5"/>
    <p:sldId id="277" r:id="rId6"/>
    <p:sldId id="296" r:id="rId7"/>
    <p:sldId id="310" r:id="rId8"/>
    <p:sldId id="297" r:id="rId9"/>
    <p:sldId id="298" r:id="rId10"/>
    <p:sldId id="299" r:id="rId11"/>
    <p:sldId id="300" r:id="rId12"/>
    <p:sldId id="301" r:id="rId13"/>
    <p:sldId id="302" r:id="rId14"/>
    <p:sldId id="288" r:id="rId15"/>
    <p:sldId id="303" r:id="rId16"/>
    <p:sldId id="305" r:id="rId17"/>
    <p:sldId id="304" r:id="rId18"/>
    <p:sldId id="306" r:id="rId19"/>
    <p:sldId id="307" r:id="rId20"/>
    <p:sldId id="293" r:id="rId21"/>
    <p:sldId id="294" r:id="rId22"/>
    <p:sldId id="308" r:id="rId23"/>
    <p:sldId id="280" r:id="rId24"/>
    <p:sldId id="312" r:id="rId25"/>
    <p:sldId id="269" r:id="rId26"/>
    <p:sldId id="271" r:id="rId27"/>
    <p:sldId id="268" r:id="rId28"/>
  </p:sldIdLst>
  <p:sldSz cx="6840538" cy="9721850"/>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34" charset="-128"/>
        <a:cs typeface="+mn-cs"/>
      </a:defRPr>
    </a:lvl1pPr>
    <a:lvl2pPr marL="450850" indent="6350" algn="l" rtl="0" fontAlgn="base">
      <a:spcBef>
        <a:spcPct val="0"/>
      </a:spcBef>
      <a:spcAft>
        <a:spcPct val="0"/>
      </a:spcAft>
      <a:defRPr kumimoji="1" kern="1200">
        <a:solidFill>
          <a:schemeClr val="tx1"/>
        </a:solidFill>
        <a:latin typeface="Arial" charset="0"/>
        <a:ea typeface="ＭＳ Ｐゴシック" pitchFamily="34" charset="-128"/>
        <a:cs typeface="+mn-cs"/>
      </a:defRPr>
    </a:lvl2pPr>
    <a:lvl3pPr marL="903288" indent="11113" algn="l" rtl="0" fontAlgn="base">
      <a:spcBef>
        <a:spcPct val="0"/>
      </a:spcBef>
      <a:spcAft>
        <a:spcPct val="0"/>
      </a:spcAft>
      <a:defRPr kumimoji="1" kern="1200">
        <a:solidFill>
          <a:schemeClr val="tx1"/>
        </a:solidFill>
        <a:latin typeface="Arial" charset="0"/>
        <a:ea typeface="ＭＳ Ｐゴシック" pitchFamily="34" charset="-128"/>
        <a:cs typeface="+mn-cs"/>
      </a:defRPr>
    </a:lvl3pPr>
    <a:lvl4pPr marL="1354138" indent="17463" algn="l" rtl="0" fontAlgn="base">
      <a:spcBef>
        <a:spcPct val="0"/>
      </a:spcBef>
      <a:spcAft>
        <a:spcPct val="0"/>
      </a:spcAft>
      <a:defRPr kumimoji="1" kern="1200">
        <a:solidFill>
          <a:schemeClr val="tx1"/>
        </a:solidFill>
        <a:latin typeface="Arial" charset="0"/>
        <a:ea typeface="ＭＳ Ｐゴシック" pitchFamily="34" charset="-128"/>
        <a:cs typeface="+mn-cs"/>
      </a:defRPr>
    </a:lvl4pPr>
    <a:lvl5pPr marL="1806575" indent="22225" algn="l" rtl="0" fontAlgn="base">
      <a:spcBef>
        <a:spcPct val="0"/>
      </a:spcBef>
      <a:spcAft>
        <a:spcPct val="0"/>
      </a:spcAft>
      <a:defRPr kumimoji="1" kern="1200">
        <a:solidFill>
          <a:schemeClr val="tx1"/>
        </a:solidFill>
        <a:latin typeface="Arial" charset="0"/>
        <a:ea typeface="ＭＳ Ｐゴシック" pitchFamily="34" charset="-128"/>
        <a:cs typeface="+mn-cs"/>
      </a:defRPr>
    </a:lvl5pPr>
    <a:lvl6pPr marL="2286000" algn="l" defTabSz="914400" rtl="0" eaLnBrk="1" latinLnBrk="0" hangingPunct="1">
      <a:defRPr kumimoji="1" kern="1200">
        <a:solidFill>
          <a:schemeClr val="tx1"/>
        </a:solidFill>
        <a:latin typeface="Arial" charset="0"/>
        <a:ea typeface="ＭＳ Ｐゴシック" pitchFamily="34" charset="-128"/>
        <a:cs typeface="+mn-cs"/>
      </a:defRPr>
    </a:lvl6pPr>
    <a:lvl7pPr marL="2743200" algn="l" defTabSz="914400" rtl="0" eaLnBrk="1" latinLnBrk="0" hangingPunct="1">
      <a:defRPr kumimoji="1" kern="1200">
        <a:solidFill>
          <a:schemeClr val="tx1"/>
        </a:solidFill>
        <a:latin typeface="Arial" charset="0"/>
        <a:ea typeface="ＭＳ Ｐゴシック" pitchFamily="34" charset="-128"/>
        <a:cs typeface="+mn-cs"/>
      </a:defRPr>
    </a:lvl7pPr>
    <a:lvl8pPr marL="3200400" algn="l" defTabSz="914400" rtl="0" eaLnBrk="1" latinLnBrk="0" hangingPunct="1">
      <a:defRPr kumimoji="1" kern="1200">
        <a:solidFill>
          <a:schemeClr val="tx1"/>
        </a:solidFill>
        <a:latin typeface="Arial" charset="0"/>
        <a:ea typeface="ＭＳ Ｐゴシック" pitchFamily="34" charset="-128"/>
        <a:cs typeface="+mn-cs"/>
      </a:defRPr>
    </a:lvl8pPr>
    <a:lvl9pPr marL="3657600" algn="l" defTabSz="914400" rtl="0" eaLnBrk="1" latinLnBrk="0" hangingPunct="1">
      <a:defRPr kumimoji="1" kern="1200">
        <a:solidFill>
          <a:schemeClr val="tx1"/>
        </a:solidFill>
        <a:latin typeface="Arial" charset="0"/>
        <a:ea typeface="ＭＳ Ｐゴシック" pitchFamily="34" charset="-128"/>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Oikawa Kaori" initials="OK"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9933"/>
    <a:srgbClr val="FFFFCC"/>
    <a:srgbClr val="FFCC66"/>
    <a:srgbClr val="FDFBD3"/>
    <a:srgbClr val="FBF6D1"/>
    <a:srgbClr val="FAF3C2"/>
    <a:srgbClr val="88E097"/>
    <a:srgbClr val="98E4A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1760" autoAdjust="0"/>
    <p:restoredTop sz="94107" autoAdjust="0"/>
  </p:normalViewPr>
  <p:slideViewPr>
    <p:cSldViewPr>
      <p:cViewPr>
        <p:scale>
          <a:sx n="100" d="100"/>
          <a:sy n="100" d="100"/>
        </p:scale>
        <p:origin x="-1698" y="2376"/>
      </p:cViewPr>
      <p:guideLst>
        <p:guide orient="horz" pos="3062"/>
        <p:guide pos="215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60"/>
    </p:cViewPr>
  </p:sorterViewPr>
  <p:notesViewPr>
    <p:cSldViewPr>
      <p:cViewPr varScale="1">
        <p:scale>
          <a:sx n="52" d="100"/>
          <a:sy n="52" d="100"/>
        </p:scale>
        <p:origin x="-2592" y="-108"/>
      </p:cViewPr>
      <p:guideLst>
        <p:guide orient="horz" pos="3130"/>
        <p:guide pos="214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ea typeface="ＭＳ Ｐゴシック" pitchFamily="50" charset="-128"/>
              </a:defRPr>
            </a:lvl1pPr>
          </a:lstStyle>
          <a:p>
            <a:pPr>
              <a:defRPr/>
            </a:pPr>
            <a:endParaRPr lang="ja-JP" altLang="en-US"/>
          </a:p>
        </p:txBody>
      </p:sp>
      <p:sp>
        <p:nvSpPr>
          <p:cNvPr id="3" name="日付プレースホルダ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smtClean="0">
                <a:ea typeface="ＭＳ Ｐゴシック" pitchFamily="50" charset="-128"/>
              </a:defRPr>
            </a:lvl1pPr>
          </a:lstStyle>
          <a:p>
            <a:pPr>
              <a:defRPr/>
            </a:pPr>
            <a:fld id="{76FAD602-8297-4EEE-8A0B-55FBE076737C}" type="datetimeFigureOut">
              <a:rPr lang="ja-JP" altLang="en-US"/>
              <a:pPr>
                <a:defRPr/>
              </a:pPr>
              <a:t>2014/9/19</a:t>
            </a:fld>
            <a:endParaRPr lang="ja-JP" altLang="en-US"/>
          </a:p>
        </p:txBody>
      </p:sp>
      <p:sp>
        <p:nvSpPr>
          <p:cNvPr id="4" name="スライド イメージ プレースホルダ 3"/>
          <p:cNvSpPr>
            <a:spLocks noGrp="1" noRot="1" noChangeAspect="1"/>
          </p:cNvSpPr>
          <p:nvPr>
            <p:ph type="sldImg" idx="2"/>
          </p:nvPr>
        </p:nvSpPr>
        <p:spPr>
          <a:xfrm>
            <a:off x="2093913" y="746125"/>
            <a:ext cx="2620962" cy="3725863"/>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 4"/>
          <p:cNvSpPr>
            <a:spLocks noGrp="1"/>
          </p:cNvSpPr>
          <p:nvPr>
            <p:ph type="body" sz="quarter" idx="3"/>
          </p:nvPr>
        </p:nvSpPr>
        <p:spPr>
          <a:xfrm>
            <a:off x="681038" y="4721225"/>
            <a:ext cx="5445125" cy="4471988"/>
          </a:xfrm>
          <a:prstGeom prst="rect">
            <a:avLst/>
          </a:prstGeom>
        </p:spPr>
        <p:txBody>
          <a:bodyPr vert="horz" lIns="91440" tIns="45720" rIns="91440" bIns="45720"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ea typeface="ＭＳ Ｐゴシック" pitchFamily="50" charset="-128"/>
              </a:defRPr>
            </a:lvl1pPr>
          </a:lstStyle>
          <a:p>
            <a:pPr>
              <a:defRPr/>
            </a:pPr>
            <a:endParaRPr lang="ja-JP" altLang="en-US"/>
          </a:p>
        </p:txBody>
      </p:sp>
      <p:sp>
        <p:nvSpPr>
          <p:cNvPr id="7" name="スライド番号プレースホルダ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smtClean="0">
                <a:ea typeface="ＭＳ Ｐゴシック" pitchFamily="50" charset="-128"/>
              </a:defRPr>
            </a:lvl1pPr>
          </a:lstStyle>
          <a:p>
            <a:pPr>
              <a:defRPr/>
            </a:pPr>
            <a:fld id="{12701711-DCB7-4963-8E4A-5BAE299D0107}" type="slidenum">
              <a:rPr lang="ja-JP" altLang="en-US"/>
              <a:pPr>
                <a:defRPr/>
              </a:pPr>
              <a:t>‹#›</a:t>
            </a:fld>
            <a:endParaRPr lang="ja-JP" altLang="en-US"/>
          </a:p>
        </p:txBody>
      </p:sp>
    </p:spTree>
    <p:extLst>
      <p:ext uri="{BB962C8B-B14F-4D97-AF65-F5344CB8AC3E}">
        <p14:creationId xmlns:p14="http://schemas.microsoft.com/office/powerpoint/2010/main" val="4004694521"/>
      </p:ext>
    </p:extLst>
  </p:cSld>
  <p:clrMap bg1="lt1" tx1="dk1" bg2="lt2" tx2="dk2" accent1="accent1" accent2="accent2" accent3="accent3" accent4="accent4" accent5="accent5" accent6="accent6" hlink="hlink" folHlink="folHlink"/>
  <p:notesStyle>
    <a:lvl1pPr algn="l" defTabSz="903288" rtl="0" fontAlgn="base">
      <a:spcBef>
        <a:spcPct val="30000"/>
      </a:spcBef>
      <a:spcAft>
        <a:spcPct val="0"/>
      </a:spcAft>
      <a:defRPr kumimoji="1" sz="1200" kern="1200">
        <a:solidFill>
          <a:schemeClr val="tx1"/>
        </a:solidFill>
        <a:latin typeface="+mn-lt"/>
        <a:ea typeface="+mn-ea"/>
        <a:cs typeface="+mn-cs"/>
      </a:defRPr>
    </a:lvl1pPr>
    <a:lvl2pPr marL="450850" algn="l" defTabSz="903288" rtl="0" fontAlgn="base">
      <a:spcBef>
        <a:spcPct val="30000"/>
      </a:spcBef>
      <a:spcAft>
        <a:spcPct val="0"/>
      </a:spcAft>
      <a:defRPr kumimoji="1" sz="1200" kern="1200">
        <a:solidFill>
          <a:schemeClr val="tx1"/>
        </a:solidFill>
        <a:latin typeface="+mn-lt"/>
        <a:ea typeface="+mn-ea"/>
        <a:cs typeface="+mn-cs"/>
      </a:defRPr>
    </a:lvl2pPr>
    <a:lvl3pPr marL="903288" algn="l" defTabSz="903288" rtl="0" fontAlgn="base">
      <a:spcBef>
        <a:spcPct val="30000"/>
      </a:spcBef>
      <a:spcAft>
        <a:spcPct val="0"/>
      </a:spcAft>
      <a:defRPr kumimoji="1" sz="1200" kern="1200">
        <a:solidFill>
          <a:schemeClr val="tx1"/>
        </a:solidFill>
        <a:latin typeface="+mn-lt"/>
        <a:ea typeface="+mn-ea"/>
        <a:cs typeface="+mn-cs"/>
      </a:defRPr>
    </a:lvl3pPr>
    <a:lvl4pPr marL="1354138" algn="l" defTabSz="903288" rtl="0" fontAlgn="base">
      <a:spcBef>
        <a:spcPct val="30000"/>
      </a:spcBef>
      <a:spcAft>
        <a:spcPct val="0"/>
      </a:spcAft>
      <a:defRPr kumimoji="1" sz="1200" kern="1200">
        <a:solidFill>
          <a:schemeClr val="tx1"/>
        </a:solidFill>
        <a:latin typeface="+mn-lt"/>
        <a:ea typeface="+mn-ea"/>
        <a:cs typeface="+mn-cs"/>
      </a:defRPr>
    </a:lvl4pPr>
    <a:lvl5pPr marL="1806575" algn="l" defTabSz="903288" rtl="0" fontAlgn="base">
      <a:spcBef>
        <a:spcPct val="30000"/>
      </a:spcBef>
      <a:spcAft>
        <a:spcPct val="0"/>
      </a:spcAft>
      <a:defRPr kumimoji="1" sz="1200" kern="1200">
        <a:solidFill>
          <a:schemeClr val="tx1"/>
        </a:solidFill>
        <a:latin typeface="+mn-lt"/>
        <a:ea typeface="+mn-ea"/>
        <a:cs typeface="+mn-cs"/>
      </a:defRPr>
    </a:lvl5pPr>
    <a:lvl6pPr marL="2258339" algn="l" defTabSz="903336" rtl="0" eaLnBrk="1" latinLnBrk="0" hangingPunct="1">
      <a:defRPr kumimoji="1" sz="1200" kern="1200">
        <a:solidFill>
          <a:schemeClr val="tx1"/>
        </a:solidFill>
        <a:latin typeface="+mn-lt"/>
        <a:ea typeface="+mn-ea"/>
        <a:cs typeface="+mn-cs"/>
      </a:defRPr>
    </a:lvl6pPr>
    <a:lvl7pPr marL="2710007" algn="l" defTabSz="903336" rtl="0" eaLnBrk="1" latinLnBrk="0" hangingPunct="1">
      <a:defRPr kumimoji="1" sz="1200" kern="1200">
        <a:solidFill>
          <a:schemeClr val="tx1"/>
        </a:solidFill>
        <a:latin typeface="+mn-lt"/>
        <a:ea typeface="+mn-ea"/>
        <a:cs typeface="+mn-cs"/>
      </a:defRPr>
    </a:lvl7pPr>
    <a:lvl8pPr marL="3161675" algn="l" defTabSz="903336" rtl="0" eaLnBrk="1" latinLnBrk="0" hangingPunct="1">
      <a:defRPr kumimoji="1" sz="1200" kern="1200">
        <a:solidFill>
          <a:schemeClr val="tx1"/>
        </a:solidFill>
        <a:latin typeface="+mn-lt"/>
        <a:ea typeface="+mn-ea"/>
        <a:cs typeface="+mn-cs"/>
      </a:defRPr>
    </a:lvl8pPr>
    <a:lvl9pPr marL="3613343" algn="l" defTabSz="903336"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6" name="Rectangle 1"/>
          <p:cNvSpPr txBox="1">
            <a:spLocks noGrp="1" noRot="1" noChangeAspect="1" noChangeArrowheads="1"/>
          </p:cNvSpPr>
          <p:nvPr>
            <p:ph type="sldImg"/>
          </p:nvPr>
        </p:nvSpPr>
        <p:spPr bwMode="auto">
          <a:xfrm>
            <a:off x="2219325" y="884238"/>
            <a:ext cx="3063875" cy="4356100"/>
          </a:xfrm>
          <a:solidFill>
            <a:srgbClr val="FFFFFF"/>
          </a:solidFill>
          <a:ln>
            <a:solidFill>
              <a:srgbClr val="000000"/>
            </a:solidFill>
            <a:miter lim="800000"/>
            <a:headEnd/>
            <a:tailEnd/>
          </a:ln>
        </p:spPr>
      </p:sp>
      <p:sp>
        <p:nvSpPr>
          <p:cNvPr id="16387" name="Rectangle 2"/>
          <p:cNvSpPr txBox="1">
            <a:spLocks noGrp="1" noChangeArrowheads="1"/>
          </p:cNvSpPr>
          <p:nvPr>
            <p:ph type="body" idx="1"/>
          </p:nvPr>
        </p:nvSpPr>
        <p:spPr bwMode="auto">
          <a:xfrm>
            <a:off x="749300" y="5519738"/>
            <a:ext cx="6003925" cy="5230812"/>
          </a:xfrm>
          <a:noFill/>
        </p:spPr>
        <p:txBody>
          <a:bodyPr wrap="none" numCol="1" anchor="ctr" anchorCtr="0" compatLnSpc="1">
            <a:prstTxWarp prst="textNoShape">
              <a:avLst/>
            </a:prstTxWarp>
          </a:bodyPr>
          <a:lstStyle/>
          <a:p>
            <a:pPr>
              <a:spcBef>
                <a:spcPct val="0"/>
              </a:spcBef>
            </a:pPr>
            <a:endParaRPr lang="ja-JP" altLang="ja-JP"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スライド イメージ プレースホルダ 1"/>
          <p:cNvSpPr>
            <a:spLocks noGrp="1" noRot="1" noChangeAspect="1"/>
          </p:cNvSpPr>
          <p:nvPr>
            <p:ph type="sldImg"/>
          </p:nvPr>
        </p:nvSpPr>
        <p:spPr bwMode="auto">
          <a:noFill/>
          <a:ln>
            <a:solidFill>
              <a:srgbClr val="000000"/>
            </a:solidFill>
            <a:miter lim="800000"/>
            <a:headEnd/>
            <a:tailEnd/>
          </a:ln>
        </p:spPr>
      </p:sp>
      <p:sp>
        <p:nvSpPr>
          <p:cNvPr id="22530"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smtClean="0"/>
          </a:p>
        </p:txBody>
      </p:sp>
      <p:sp>
        <p:nvSpPr>
          <p:cNvPr id="22531"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BEBD114-9573-4B4C-82EB-E126FD938854}" type="slidenum">
              <a:rPr lang="ja-JP" altLang="en-US">
                <a:ea typeface="ＭＳ Ｐゴシック" pitchFamily="34" charset="-128"/>
              </a:rPr>
              <a:pPr/>
              <a:t>6</a:t>
            </a:fld>
            <a:endParaRPr lang="en-US" altLang="ja-JP">
              <a:ea typeface="ＭＳ Ｐゴシック"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スライド イメージ プレースホルダ 1"/>
          <p:cNvSpPr>
            <a:spLocks noGrp="1" noRot="1" noChangeAspect="1"/>
          </p:cNvSpPr>
          <p:nvPr>
            <p:ph type="sldImg"/>
          </p:nvPr>
        </p:nvSpPr>
        <p:spPr bwMode="auto">
          <a:noFill/>
          <a:ln>
            <a:solidFill>
              <a:srgbClr val="000000"/>
            </a:solidFill>
            <a:miter lim="800000"/>
            <a:headEnd/>
            <a:tailEnd/>
          </a:ln>
        </p:spPr>
      </p:sp>
      <p:sp>
        <p:nvSpPr>
          <p:cNvPr id="24578"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smtClean="0"/>
          </a:p>
        </p:txBody>
      </p:sp>
      <p:sp>
        <p:nvSpPr>
          <p:cNvPr id="24579"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A7720B2-53CE-4F97-A048-C633F7EEF565}" type="slidenum">
              <a:rPr lang="ja-JP" altLang="en-US">
                <a:ea typeface="ＭＳ Ｐゴシック" pitchFamily="34" charset="-128"/>
              </a:rPr>
              <a:pPr/>
              <a:t>7</a:t>
            </a:fld>
            <a:endParaRPr lang="en-US" altLang="ja-JP">
              <a:ea typeface="ＭＳ Ｐゴシック"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スライド イメージ プレースホルダ 1"/>
          <p:cNvSpPr>
            <a:spLocks noGrp="1" noRot="1" noChangeAspect="1"/>
          </p:cNvSpPr>
          <p:nvPr>
            <p:ph type="sldImg"/>
          </p:nvPr>
        </p:nvSpPr>
        <p:spPr bwMode="auto">
          <a:noFill/>
          <a:ln>
            <a:solidFill>
              <a:srgbClr val="000000"/>
            </a:solidFill>
            <a:miter lim="800000"/>
            <a:headEnd/>
            <a:tailEnd/>
          </a:ln>
        </p:spPr>
      </p:sp>
      <p:sp>
        <p:nvSpPr>
          <p:cNvPr id="26626"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smtClean="0"/>
          </a:p>
        </p:txBody>
      </p:sp>
      <p:sp>
        <p:nvSpPr>
          <p:cNvPr id="26627"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C28DB12-D7F6-4525-B864-DD699B116C33}" type="slidenum">
              <a:rPr lang="ja-JP" altLang="en-US">
                <a:ea typeface="ＭＳ Ｐゴシック" pitchFamily="34" charset="-128"/>
              </a:rPr>
              <a:pPr/>
              <a:t>8</a:t>
            </a:fld>
            <a:endParaRPr lang="en-US" altLang="ja-JP">
              <a:ea typeface="ＭＳ Ｐゴシック"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スライド イメージ プレースホルダ 1"/>
          <p:cNvSpPr>
            <a:spLocks noGrp="1" noRot="1" noChangeAspect="1"/>
          </p:cNvSpPr>
          <p:nvPr>
            <p:ph type="sldImg"/>
          </p:nvPr>
        </p:nvSpPr>
        <p:spPr bwMode="auto">
          <a:noFill/>
          <a:ln>
            <a:solidFill>
              <a:srgbClr val="000000"/>
            </a:solidFill>
            <a:miter lim="800000"/>
            <a:headEnd/>
            <a:tailEnd/>
          </a:ln>
        </p:spPr>
      </p:sp>
      <p:sp>
        <p:nvSpPr>
          <p:cNvPr id="28674"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smtClean="0"/>
          </a:p>
        </p:txBody>
      </p:sp>
      <p:sp>
        <p:nvSpPr>
          <p:cNvPr id="28675"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1346A46-D238-4F3A-A8C1-C3D03EDDEE2B}" type="slidenum">
              <a:rPr lang="ja-JP" altLang="en-US">
                <a:ea typeface="ＭＳ Ｐゴシック" pitchFamily="34" charset="-128"/>
              </a:rPr>
              <a:pPr/>
              <a:t>9</a:t>
            </a:fld>
            <a:endParaRPr lang="en-US" altLang="ja-JP">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3041" y="3019383"/>
            <a:ext cx="5814457" cy="2084589"/>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026081" y="5509049"/>
            <a:ext cx="4788377" cy="2484993"/>
          </a:xfrm>
        </p:spPr>
        <p:txBody>
          <a:bodyPr/>
          <a:lstStyle>
            <a:lvl1pPr marL="0" indent="0" algn="ctr">
              <a:buNone/>
              <a:defRPr/>
            </a:lvl1pPr>
            <a:lvl2pPr marL="451668" indent="0" algn="ctr">
              <a:buNone/>
              <a:defRPr/>
            </a:lvl2pPr>
            <a:lvl3pPr marL="903336" indent="0" algn="ctr">
              <a:buNone/>
              <a:defRPr/>
            </a:lvl3pPr>
            <a:lvl4pPr marL="1355004" indent="0" algn="ctr">
              <a:buNone/>
              <a:defRPr/>
            </a:lvl4pPr>
            <a:lvl5pPr marL="1806672" indent="0" algn="ctr">
              <a:buNone/>
              <a:defRPr/>
            </a:lvl5pPr>
            <a:lvl6pPr marL="2258339" indent="0" algn="ctr">
              <a:buNone/>
              <a:defRPr/>
            </a:lvl6pPr>
            <a:lvl7pPr marL="2710007" indent="0" algn="ctr">
              <a:buNone/>
              <a:defRPr/>
            </a:lvl7pPr>
            <a:lvl8pPr marL="3161675" indent="0" algn="ctr">
              <a:buNone/>
              <a:defRPr/>
            </a:lvl8pPr>
            <a:lvl9pPr marL="3613343" indent="0" algn="ctr">
              <a:buNone/>
              <a:defRPr/>
            </a:lvl9pPr>
          </a:lstStyle>
          <a:p>
            <a:r>
              <a:rPr lang="ja-JP" altLang="en-US" smtClean="0"/>
              <a:t>マスタ サブタイトルの書式設定</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6E879B42-1951-486F-A10B-AA807E858CF1}" type="slidenum">
              <a:rPr lang="en-US" altLang="ja-JP"/>
              <a:pPr>
                <a:defRPr/>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76DB6E73-B533-4AEE-970E-E12BD935E842}" type="slidenum">
              <a:rPr lang="en-US" altLang="ja-JP"/>
              <a:pPr>
                <a:defRPr/>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59390" y="389497"/>
            <a:ext cx="1539121" cy="8294732"/>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342027" y="389497"/>
            <a:ext cx="4465351" cy="8294732"/>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9F18DC2F-A5ED-4C54-AA5A-8950F7933045}" type="slidenum">
              <a:rPr lang="en-US" altLang="ja-JP"/>
              <a:pPr>
                <a:defRPr/>
              </a:pPr>
              <a:t>‹#›</a:t>
            </a:fld>
            <a:endParaRPr lang="en-US" altLang="ja-JP"/>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342027" y="389497"/>
            <a:ext cx="6156484" cy="829473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77BFD3E4-A0BB-4927-A35A-4F5A32EDEE73}" type="slidenum">
              <a:rPr lang="en-US" altLang="ja-JP"/>
              <a:pPr>
                <a:defRPr/>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070A8648-BA92-4A23-8551-AF493665F6C2}" type="slidenum">
              <a:rPr lang="en-US" altLang="ja-JP"/>
              <a:pPr>
                <a:defRPr/>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39960" y="6247535"/>
            <a:ext cx="5814457" cy="1930349"/>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539960" y="4120881"/>
            <a:ext cx="5814457" cy="2126654"/>
          </a:xfrm>
        </p:spPr>
        <p:txBody>
          <a:bodyPr anchor="b"/>
          <a:lstStyle>
            <a:lvl1pPr marL="0" indent="0">
              <a:buNone/>
              <a:defRPr sz="2000"/>
            </a:lvl1pPr>
            <a:lvl2pPr marL="451668" indent="0">
              <a:buNone/>
              <a:defRPr sz="1800"/>
            </a:lvl2pPr>
            <a:lvl3pPr marL="903336" indent="0">
              <a:buNone/>
              <a:defRPr sz="1600"/>
            </a:lvl3pPr>
            <a:lvl4pPr marL="1355004" indent="0">
              <a:buNone/>
              <a:defRPr sz="1400"/>
            </a:lvl4pPr>
            <a:lvl5pPr marL="1806672" indent="0">
              <a:buNone/>
              <a:defRPr sz="1400"/>
            </a:lvl5pPr>
            <a:lvl6pPr marL="2258339" indent="0">
              <a:buNone/>
              <a:defRPr sz="1400"/>
            </a:lvl6pPr>
            <a:lvl7pPr marL="2710007" indent="0">
              <a:buNone/>
              <a:defRPr sz="1400"/>
            </a:lvl7pPr>
            <a:lvl8pPr marL="3161675" indent="0">
              <a:buNone/>
              <a:defRPr sz="1400"/>
            </a:lvl8pPr>
            <a:lvl9pPr marL="3613343" indent="0">
              <a:buNone/>
              <a:defRPr sz="1400"/>
            </a:lvl9pPr>
          </a:lstStyle>
          <a:p>
            <a:pPr lvl="0"/>
            <a:r>
              <a:rPr lang="ja-JP" altLang="en-US" smtClean="0"/>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D886BFF2-DB10-4A7E-988E-6C1C09A00A23}" type="slidenum">
              <a:rPr lang="en-US" altLang="ja-JP"/>
              <a:pPr>
                <a:defRPr/>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342027" y="2268432"/>
            <a:ext cx="3002236" cy="641579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496275" y="2268432"/>
            <a:ext cx="3002236" cy="641579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D9D493FB-F9E7-4584-B455-0196053E3BB7}" type="slidenum">
              <a:rPr lang="en-US" altLang="ja-JP"/>
              <a:pPr>
                <a:defRPr/>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342027" y="2176512"/>
            <a:ext cx="3022822" cy="906749"/>
          </a:xfrm>
        </p:spPr>
        <p:txBody>
          <a:bodyPr anchor="b"/>
          <a:lstStyle>
            <a:lvl1pPr marL="0" indent="0">
              <a:buNone/>
              <a:defRPr sz="2400" b="1"/>
            </a:lvl1pPr>
            <a:lvl2pPr marL="451668" indent="0">
              <a:buNone/>
              <a:defRPr sz="2000" b="1"/>
            </a:lvl2pPr>
            <a:lvl3pPr marL="903336" indent="0">
              <a:buNone/>
              <a:defRPr sz="1800" b="1"/>
            </a:lvl3pPr>
            <a:lvl4pPr marL="1355004" indent="0">
              <a:buNone/>
              <a:defRPr sz="1600" b="1"/>
            </a:lvl4pPr>
            <a:lvl5pPr marL="1806672" indent="0">
              <a:buNone/>
              <a:defRPr sz="1600" b="1"/>
            </a:lvl5pPr>
            <a:lvl6pPr marL="2258339" indent="0">
              <a:buNone/>
              <a:defRPr sz="1600" b="1"/>
            </a:lvl6pPr>
            <a:lvl7pPr marL="2710007" indent="0">
              <a:buNone/>
              <a:defRPr sz="1600" b="1"/>
            </a:lvl7pPr>
            <a:lvl8pPr marL="3161675" indent="0">
              <a:buNone/>
              <a:defRPr sz="1600" b="1"/>
            </a:lvl8pPr>
            <a:lvl9pPr marL="3613343"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342027" y="3083260"/>
            <a:ext cx="3022822" cy="56009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3475691" y="2176512"/>
            <a:ext cx="3022821" cy="906749"/>
          </a:xfrm>
        </p:spPr>
        <p:txBody>
          <a:bodyPr anchor="b"/>
          <a:lstStyle>
            <a:lvl1pPr marL="0" indent="0">
              <a:buNone/>
              <a:defRPr sz="2400" b="1"/>
            </a:lvl1pPr>
            <a:lvl2pPr marL="451668" indent="0">
              <a:buNone/>
              <a:defRPr sz="2000" b="1"/>
            </a:lvl2pPr>
            <a:lvl3pPr marL="903336" indent="0">
              <a:buNone/>
              <a:defRPr sz="1800" b="1"/>
            </a:lvl3pPr>
            <a:lvl4pPr marL="1355004" indent="0">
              <a:buNone/>
              <a:defRPr sz="1600" b="1"/>
            </a:lvl4pPr>
            <a:lvl5pPr marL="1806672" indent="0">
              <a:buNone/>
              <a:defRPr sz="1600" b="1"/>
            </a:lvl5pPr>
            <a:lvl6pPr marL="2258339" indent="0">
              <a:buNone/>
              <a:defRPr sz="1600" b="1"/>
            </a:lvl6pPr>
            <a:lvl7pPr marL="2710007" indent="0">
              <a:buNone/>
              <a:defRPr sz="1600" b="1"/>
            </a:lvl7pPr>
            <a:lvl8pPr marL="3161675" indent="0">
              <a:buNone/>
              <a:defRPr sz="1600" b="1"/>
            </a:lvl8pPr>
            <a:lvl9pPr marL="3613343"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3475691" y="3083260"/>
            <a:ext cx="3022821" cy="56009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1E413692-70F2-4696-8489-C8EE8479D4D2}" type="slidenum">
              <a:rPr lang="en-US" altLang="ja-JP"/>
              <a:pPr>
                <a:defRPr/>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7E50A28D-B6BC-44EF-91DD-7E43564171A7}" type="slidenum">
              <a:rPr lang="en-US" altLang="ja-JP"/>
              <a:pPr>
                <a:defRPr/>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D3FD93E0-18DF-40F3-A214-DD89A7943C42}" type="slidenum">
              <a:rPr lang="en-US" altLang="ja-JP"/>
              <a:pPr>
                <a:defRPr/>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027" y="386382"/>
            <a:ext cx="2250094" cy="1648352"/>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2674461" y="386382"/>
            <a:ext cx="3824050" cy="829784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342027" y="2034733"/>
            <a:ext cx="2250094" cy="6649496"/>
          </a:xfrm>
        </p:spPr>
        <p:txBody>
          <a:bodyPr/>
          <a:lstStyle>
            <a:lvl1pPr marL="0" indent="0">
              <a:buNone/>
              <a:defRPr sz="1400"/>
            </a:lvl1pPr>
            <a:lvl2pPr marL="451668" indent="0">
              <a:buNone/>
              <a:defRPr sz="1200"/>
            </a:lvl2pPr>
            <a:lvl3pPr marL="903336" indent="0">
              <a:buNone/>
              <a:defRPr sz="1000"/>
            </a:lvl3pPr>
            <a:lvl4pPr marL="1355004" indent="0">
              <a:buNone/>
              <a:defRPr sz="900"/>
            </a:lvl4pPr>
            <a:lvl5pPr marL="1806672" indent="0">
              <a:buNone/>
              <a:defRPr sz="900"/>
            </a:lvl5pPr>
            <a:lvl6pPr marL="2258339" indent="0">
              <a:buNone/>
              <a:defRPr sz="900"/>
            </a:lvl6pPr>
            <a:lvl7pPr marL="2710007" indent="0">
              <a:buNone/>
              <a:defRPr sz="900"/>
            </a:lvl7pPr>
            <a:lvl8pPr marL="3161675" indent="0">
              <a:buNone/>
              <a:defRPr sz="900"/>
            </a:lvl8pPr>
            <a:lvl9pPr marL="3613343"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78115E92-75EE-405C-B385-E42E891D0C85}" type="slidenum">
              <a:rPr lang="en-US" altLang="ja-JP"/>
              <a:pPr>
                <a:defRPr/>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1189" y="6805295"/>
            <a:ext cx="4104323" cy="803922"/>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341189" y="869358"/>
            <a:ext cx="4104323" cy="5833110"/>
          </a:xfrm>
        </p:spPr>
        <p:txBody>
          <a:bodyPr/>
          <a:lstStyle>
            <a:lvl1pPr marL="0" indent="0">
              <a:buNone/>
              <a:defRPr sz="3200"/>
            </a:lvl1pPr>
            <a:lvl2pPr marL="451668" indent="0">
              <a:buNone/>
              <a:defRPr sz="2800"/>
            </a:lvl2pPr>
            <a:lvl3pPr marL="903336" indent="0">
              <a:buNone/>
              <a:defRPr sz="2400"/>
            </a:lvl3pPr>
            <a:lvl4pPr marL="1355004" indent="0">
              <a:buNone/>
              <a:defRPr sz="2000"/>
            </a:lvl4pPr>
            <a:lvl5pPr marL="1806672" indent="0">
              <a:buNone/>
              <a:defRPr sz="2000"/>
            </a:lvl5pPr>
            <a:lvl6pPr marL="2258339" indent="0">
              <a:buNone/>
              <a:defRPr sz="2000"/>
            </a:lvl6pPr>
            <a:lvl7pPr marL="2710007" indent="0">
              <a:buNone/>
              <a:defRPr sz="2000"/>
            </a:lvl7pPr>
            <a:lvl8pPr marL="3161675" indent="0">
              <a:buNone/>
              <a:defRPr sz="2000"/>
            </a:lvl8pPr>
            <a:lvl9pPr marL="3613343"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341189" y="7609217"/>
            <a:ext cx="4104323" cy="1140448"/>
          </a:xfrm>
        </p:spPr>
        <p:txBody>
          <a:bodyPr/>
          <a:lstStyle>
            <a:lvl1pPr marL="0" indent="0">
              <a:buNone/>
              <a:defRPr sz="1400"/>
            </a:lvl1pPr>
            <a:lvl2pPr marL="451668" indent="0">
              <a:buNone/>
              <a:defRPr sz="1200"/>
            </a:lvl2pPr>
            <a:lvl3pPr marL="903336" indent="0">
              <a:buNone/>
              <a:defRPr sz="1000"/>
            </a:lvl3pPr>
            <a:lvl4pPr marL="1355004" indent="0">
              <a:buNone/>
              <a:defRPr sz="900"/>
            </a:lvl4pPr>
            <a:lvl5pPr marL="1806672" indent="0">
              <a:buNone/>
              <a:defRPr sz="900"/>
            </a:lvl5pPr>
            <a:lvl6pPr marL="2258339" indent="0">
              <a:buNone/>
              <a:defRPr sz="900"/>
            </a:lvl6pPr>
            <a:lvl7pPr marL="2710007" indent="0">
              <a:buNone/>
              <a:defRPr sz="900"/>
            </a:lvl7pPr>
            <a:lvl8pPr marL="3161675" indent="0">
              <a:buNone/>
              <a:defRPr sz="900"/>
            </a:lvl8pPr>
            <a:lvl9pPr marL="3613343"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C775F6C4-595A-41FF-AC7A-4B92BAB7FF74}" type="slidenum">
              <a:rPr lang="en-US" altLang="ja-JP"/>
              <a:pPr>
                <a:defRPr/>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41313" y="388938"/>
            <a:ext cx="6157912" cy="1620837"/>
          </a:xfrm>
          <a:prstGeom prst="rect">
            <a:avLst/>
          </a:prstGeom>
          <a:noFill/>
          <a:ln w="9525">
            <a:noFill/>
            <a:miter lim="800000"/>
            <a:headEnd/>
            <a:tailEnd/>
          </a:ln>
        </p:spPr>
        <p:txBody>
          <a:bodyPr vert="horz" wrap="square" lIns="90334" tIns="45167" rIns="90334" bIns="45167"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341313" y="2268538"/>
            <a:ext cx="6157912" cy="6415087"/>
          </a:xfrm>
          <a:prstGeom prst="rect">
            <a:avLst/>
          </a:prstGeom>
          <a:noFill/>
          <a:ln w="9525">
            <a:noFill/>
            <a:miter lim="800000"/>
            <a:headEnd/>
            <a:tailEnd/>
          </a:ln>
        </p:spPr>
        <p:txBody>
          <a:bodyPr vert="horz" wrap="square" lIns="90334" tIns="45167" rIns="90334" bIns="45167"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341313" y="8851900"/>
            <a:ext cx="1597025" cy="674688"/>
          </a:xfrm>
          <a:prstGeom prst="rect">
            <a:avLst/>
          </a:prstGeom>
          <a:noFill/>
          <a:ln w="9525">
            <a:noFill/>
            <a:miter lim="800000"/>
            <a:headEnd/>
            <a:tailEnd/>
          </a:ln>
          <a:effectLst/>
        </p:spPr>
        <p:txBody>
          <a:bodyPr vert="horz" wrap="square" lIns="90334" tIns="45167" rIns="90334" bIns="45167" numCol="1" anchor="t" anchorCtr="0" compatLnSpc="1">
            <a:prstTxWarp prst="textNoShape">
              <a:avLst/>
            </a:prstTxWarp>
          </a:bodyPr>
          <a:lstStyle>
            <a:lvl1pPr algn="l">
              <a:defRPr sz="1400">
                <a:latin typeface="Arial" charset="0"/>
                <a:ea typeface="ＭＳ Ｐゴシック" pitchFamily="50" charset="-128"/>
              </a:defRPr>
            </a:lvl1pPr>
          </a:lstStyle>
          <a:p>
            <a:pPr>
              <a:defRPr/>
            </a:pPr>
            <a:endParaRPr lang="en-US" altLang="ja-JP"/>
          </a:p>
        </p:txBody>
      </p:sp>
      <p:sp>
        <p:nvSpPr>
          <p:cNvPr id="1029" name="Rectangle 5"/>
          <p:cNvSpPr>
            <a:spLocks noGrp="1" noChangeArrowheads="1"/>
          </p:cNvSpPr>
          <p:nvPr>
            <p:ph type="ftr" sz="quarter" idx="3"/>
          </p:nvPr>
        </p:nvSpPr>
        <p:spPr bwMode="auto">
          <a:xfrm>
            <a:off x="2336800" y="8851900"/>
            <a:ext cx="2166938" cy="674688"/>
          </a:xfrm>
          <a:prstGeom prst="rect">
            <a:avLst/>
          </a:prstGeom>
          <a:noFill/>
          <a:ln w="9525">
            <a:noFill/>
            <a:miter lim="800000"/>
            <a:headEnd/>
            <a:tailEnd/>
          </a:ln>
          <a:effectLst/>
        </p:spPr>
        <p:txBody>
          <a:bodyPr vert="horz" wrap="square" lIns="90334" tIns="45167" rIns="90334" bIns="45167" numCol="1" anchor="t" anchorCtr="0" compatLnSpc="1">
            <a:prstTxWarp prst="textNoShape">
              <a:avLst/>
            </a:prstTxWarp>
          </a:bodyPr>
          <a:lstStyle>
            <a:lvl1pPr algn="ctr">
              <a:defRPr sz="1400">
                <a:latin typeface="Arial" charset="0"/>
                <a:ea typeface="ＭＳ Ｐゴシック" pitchFamily="50" charset="-128"/>
              </a:defRPr>
            </a:lvl1pPr>
          </a:lstStyle>
          <a:p>
            <a:pPr>
              <a:defRPr/>
            </a:pPr>
            <a:endParaRPr lang="en-US" altLang="ja-JP"/>
          </a:p>
        </p:txBody>
      </p:sp>
      <p:sp>
        <p:nvSpPr>
          <p:cNvPr id="1030" name="Rectangle 6"/>
          <p:cNvSpPr>
            <a:spLocks noGrp="1" noChangeArrowheads="1"/>
          </p:cNvSpPr>
          <p:nvPr>
            <p:ph type="sldNum" sz="quarter" idx="4"/>
          </p:nvPr>
        </p:nvSpPr>
        <p:spPr bwMode="auto">
          <a:xfrm>
            <a:off x="4902200" y="8851900"/>
            <a:ext cx="1597025" cy="674688"/>
          </a:xfrm>
          <a:prstGeom prst="rect">
            <a:avLst/>
          </a:prstGeom>
          <a:noFill/>
          <a:ln w="9525">
            <a:noFill/>
            <a:miter lim="800000"/>
            <a:headEnd/>
            <a:tailEnd/>
          </a:ln>
          <a:effectLst/>
        </p:spPr>
        <p:txBody>
          <a:bodyPr vert="horz" wrap="square" lIns="90334" tIns="45167" rIns="90334" bIns="45167" numCol="1" anchor="t" anchorCtr="0" compatLnSpc="1">
            <a:prstTxWarp prst="textNoShape">
              <a:avLst/>
            </a:prstTxWarp>
          </a:bodyPr>
          <a:lstStyle>
            <a:lvl1pPr algn="r">
              <a:defRPr sz="1400">
                <a:latin typeface="Arial" charset="0"/>
                <a:ea typeface="ＭＳ Ｐゴシック" pitchFamily="50" charset="-128"/>
              </a:defRPr>
            </a:lvl1pPr>
          </a:lstStyle>
          <a:p>
            <a:pPr>
              <a:defRPr/>
            </a:pPr>
            <a:fld id="{CAC1725A-E9BB-4B3B-9BAE-A27E31EAAE3F}"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60" r:id="rId1"/>
    <p:sldLayoutId id="2147483659" r:id="rId2"/>
    <p:sldLayoutId id="2147483658" r:id="rId3"/>
    <p:sldLayoutId id="2147483657" r:id="rId4"/>
    <p:sldLayoutId id="2147483656" r:id="rId5"/>
    <p:sldLayoutId id="2147483655" r:id="rId6"/>
    <p:sldLayoutId id="2147483654" r:id="rId7"/>
    <p:sldLayoutId id="2147483653" r:id="rId8"/>
    <p:sldLayoutId id="2147483652" r:id="rId9"/>
    <p:sldLayoutId id="2147483651" r:id="rId10"/>
    <p:sldLayoutId id="2147483650" r:id="rId11"/>
    <p:sldLayoutId id="2147483649" r:id="rId12"/>
  </p:sldLayoutIdLst>
  <p:txStyles>
    <p:titleStyle>
      <a:lvl1pPr algn="ctr" rtl="0" eaLnBrk="0" fontAlgn="base" hangingPunct="0">
        <a:spcBef>
          <a:spcPct val="0"/>
        </a:spcBef>
        <a:spcAft>
          <a:spcPct val="0"/>
        </a:spcAft>
        <a:defRPr kumimoji="1" sz="4300">
          <a:solidFill>
            <a:schemeClr val="tx2"/>
          </a:solidFill>
          <a:latin typeface="+mj-lt"/>
          <a:ea typeface="+mj-ea"/>
          <a:cs typeface="+mj-cs"/>
        </a:defRPr>
      </a:lvl1pPr>
      <a:lvl2pPr algn="ctr" rtl="0" eaLnBrk="0" fontAlgn="base" hangingPunct="0">
        <a:spcBef>
          <a:spcPct val="0"/>
        </a:spcBef>
        <a:spcAft>
          <a:spcPct val="0"/>
        </a:spcAft>
        <a:defRPr kumimoji="1" sz="43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3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3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300">
          <a:solidFill>
            <a:schemeClr val="tx2"/>
          </a:solidFill>
          <a:latin typeface="Arial" charset="0"/>
          <a:ea typeface="ＭＳ Ｐゴシック" pitchFamily="50" charset="-128"/>
        </a:defRPr>
      </a:lvl5pPr>
      <a:lvl6pPr marL="451668" algn="ctr" rtl="0" fontAlgn="base">
        <a:spcBef>
          <a:spcPct val="0"/>
        </a:spcBef>
        <a:spcAft>
          <a:spcPct val="0"/>
        </a:spcAft>
        <a:defRPr kumimoji="1" sz="4300">
          <a:solidFill>
            <a:schemeClr val="tx2"/>
          </a:solidFill>
          <a:latin typeface="Arial" charset="0"/>
          <a:ea typeface="ＭＳ Ｐゴシック" pitchFamily="50" charset="-128"/>
        </a:defRPr>
      </a:lvl6pPr>
      <a:lvl7pPr marL="903336" algn="ctr" rtl="0" fontAlgn="base">
        <a:spcBef>
          <a:spcPct val="0"/>
        </a:spcBef>
        <a:spcAft>
          <a:spcPct val="0"/>
        </a:spcAft>
        <a:defRPr kumimoji="1" sz="4300">
          <a:solidFill>
            <a:schemeClr val="tx2"/>
          </a:solidFill>
          <a:latin typeface="Arial" charset="0"/>
          <a:ea typeface="ＭＳ Ｐゴシック" pitchFamily="50" charset="-128"/>
        </a:defRPr>
      </a:lvl7pPr>
      <a:lvl8pPr marL="1355004" algn="ctr" rtl="0" fontAlgn="base">
        <a:spcBef>
          <a:spcPct val="0"/>
        </a:spcBef>
        <a:spcAft>
          <a:spcPct val="0"/>
        </a:spcAft>
        <a:defRPr kumimoji="1" sz="4300">
          <a:solidFill>
            <a:schemeClr val="tx2"/>
          </a:solidFill>
          <a:latin typeface="Arial" charset="0"/>
          <a:ea typeface="ＭＳ Ｐゴシック" pitchFamily="50" charset="-128"/>
        </a:defRPr>
      </a:lvl8pPr>
      <a:lvl9pPr marL="1806672" algn="ctr" rtl="0" fontAlgn="base">
        <a:spcBef>
          <a:spcPct val="0"/>
        </a:spcBef>
        <a:spcAft>
          <a:spcPct val="0"/>
        </a:spcAft>
        <a:defRPr kumimoji="1" sz="4300">
          <a:solidFill>
            <a:schemeClr val="tx2"/>
          </a:solidFill>
          <a:latin typeface="Arial" charset="0"/>
          <a:ea typeface="ＭＳ Ｐゴシック" pitchFamily="50" charset="-128"/>
        </a:defRPr>
      </a:lvl9pPr>
    </p:titleStyle>
    <p:bodyStyle>
      <a:lvl1pPr marL="338138" indent="-338138" algn="l" rtl="0" eaLnBrk="0" fontAlgn="base" hangingPunct="0">
        <a:spcBef>
          <a:spcPct val="20000"/>
        </a:spcBef>
        <a:spcAft>
          <a:spcPct val="0"/>
        </a:spcAft>
        <a:buChar char="•"/>
        <a:defRPr kumimoji="1" sz="3200">
          <a:solidFill>
            <a:schemeClr val="tx1"/>
          </a:solidFill>
          <a:latin typeface="+mn-lt"/>
          <a:ea typeface="+mn-ea"/>
          <a:cs typeface="+mn-cs"/>
        </a:defRPr>
      </a:lvl1pPr>
      <a:lvl2pPr marL="733425" indent="-280988" algn="l" rtl="0" eaLnBrk="0" fontAlgn="base" hangingPunct="0">
        <a:spcBef>
          <a:spcPct val="20000"/>
        </a:spcBef>
        <a:spcAft>
          <a:spcPct val="0"/>
        </a:spcAft>
        <a:buChar char="–"/>
        <a:defRPr kumimoji="1" sz="2800">
          <a:solidFill>
            <a:schemeClr val="tx1"/>
          </a:solidFill>
          <a:latin typeface="+mn-lt"/>
          <a:ea typeface="+mn-ea"/>
        </a:defRPr>
      </a:lvl2pPr>
      <a:lvl3pPr marL="1128713" indent="-225425" algn="l" rtl="0" eaLnBrk="0" fontAlgn="base" hangingPunct="0">
        <a:spcBef>
          <a:spcPct val="20000"/>
        </a:spcBef>
        <a:spcAft>
          <a:spcPct val="0"/>
        </a:spcAft>
        <a:buChar char="•"/>
        <a:defRPr kumimoji="1" sz="2400">
          <a:solidFill>
            <a:schemeClr val="tx1"/>
          </a:solidFill>
          <a:latin typeface="+mn-lt"/>
          <a:ea typeface="+mn-ea"/>
        </a:defRPr>
      </a:lvl3pPr>
      <a:lvl4pPr marL="1579563" indent="-225425" algn="l" rtl="0" eaLnBrk="0" fontAlgn="base" hangingPunct="0">
        <a:spcBef>
          <a:spcPct val="20000"/>
        </a:spcBef>
        <a:spcAft>
          <a:spcPct val="0"/>
        </a:spcAft>
        <a:buChar char="–"/>
        <a:defRPr kumimoji="1" sz="2000">
          <a:solidFill>
            <a:schemeClr val="tx1"/>
          </a:solidFill>
          <a:latin typeface="+mn-lt"/>
          <a:ea typeface="+mn-ea"/>
        </a:defRPr>
      </a:lvl4pPr>
      <a:lvl5pPr marL="2032000" indent="-225425" algn="l" rtl="0" eaLnBrk="0" fontAlgn="base" hangingPunct="0">
        <a:spcBef>
          <a:spcPct val="20000"/>
        </a:spcBef>
        <a:spcAft>
          <a:spcPct val="0"/>
        </a:spcAft>
        <a:buChar char="»"/>
        <a:defRPr kumimoji="1" sz="2000">
          <a:solidFill>
            <a:schemeClr val="tx1"/>
          </a:solidFill>
          <a:latin typeface="+mn-lt"/>
          <a:ea typeface="+mn-ea"/>
        </a:defRPr>
      </a:lvl5pPr>
      <a:lvl6pPr marL="2484173" indent="-225834" algn="l" rtl="0" fontAlgn="base">
        <a:spcBef>
          <a:spcPct val="20000"/>
        </a:spcBef>
        <a:spcAft>
          <a:spcPct val="0"/>
        </a:spcAft>
        <a:buChar char="»"/>
        <a:defRPr kumimoji="1" sz="2000">
          <a:solidFill>
            <a:schemeClr val="tx1"/>
          </a:solidFill>
          <a:latin typeface="+mn-lt"/>
          <a:ea typeface="+mn-ea"/>
        </a:defRPr>
      </a:lvl6pPr>
      <a:lvl7pPr marL="2935841" indent="-225834" algn="l" rtl="0" fontAlgn="base">
        <a:spcBef>
          <a:spcPct val="20000"/>
        </a:spcBef>
        <a:spcAft>
          <a:spcPct val="0"/>
        </a:spcAft>
        <a:buChar char="»"/>
        <a:defRPr kumimoji="1" sz="2000">
          <a:solidFill>
            <a:schemeClr val="tx1"/>
          </a:solidFill>
          <a:latin typeface="+mn-lt"/>
          <a:ea typeface="+mn-ea"/>
        </a:defRPr>
      </a:lvl7pPr>
      <a:lvl8pPr marL="3387509" indent="-225834" algn="l" rtl="0" fontAlgn="base">
        <a:spcBef>
          <a:spcPct val="20000"/>
        </a:spcBef>
        <a:spcAft>
          <a:spcPct val="0"/>
        </a:spcAft>
        <a:buChar char="»"/>
        <a:defRPr kumimoji="1" sz="2000">
          <a:solidFill>
            <a:schemeClr val="tx1"/>
          </a:solidFill>
          <a:latin typeface="+mn-lt"/>
          <a:ea typeface="+mn-ea"/>
        </a:defRPr>
      </a:lvl8pPr>
      <a:lvl9pPr marL="3839177" indent="-225834"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03336" rtl="0" eaLnBrk="1" latinLnBrk="0" hangingPunct="1">
        <a:defRPr kumimoji="1" sz="1800" kern="1200">
          <a:solidFill>
            <a:schemeClr val="tx1"/>
          </a:solidFill>
          <a:latin typeface="+mn-lt"/>
          <a:ea typeface="+mn-ea"/>
          <a:cs typeface="+mn-cs"/>
        </a:defRPr>
      </a:lvl1pPr>
      <a:lvl2pPr marL="451668" algn="l" defTabSz="903336" rtl="0" eaLnBrk="1" latinLnBrk="0" hangingPunct="1">
        <a:defRPr kumimoji="1" sz="1800" kern="1200">
          <a:solidFill>
            <a:schemeClr val="tx1"/>
          </a:solidFill>
          <a:latin typeface="+mn-lt"/>
          <a:ea typeface="+mn-ea"/>
          <a:cs typeface="+mn-cs"/>
        </a:defRPr>
      </a:lvl2pPr>
      <a:lvl3pPr marL="903336" algn="l" defTabSz="903336" rtl="0" eaLnBrk="1" latinLnBrk="0" hangingPunct="1">
        <a:defRPr kumimoji="1" sz="1800" kern="1200">
          <a:solidFill>
            <a:schemeClr val="tx1"/>
          </a:solidFill>
          <a:latin typeface="+mn-lt"/>
          <a:ea typeface="+mn-ea"/>
          <a:cs typeface="+mn-cs"/>
        </a:defRPr>
      </a:lvl3pPr>
      <a:lvl4pPr marL="1355004" algn="l" defTabSz="903336" rtl="0" eaLnBrk="1" latinLnBrk="0" hangingPunct="1">
        <a:defRPr kumimoji="1" sz="1800" kern="1200">
          <a:solidFill>
            <a:schemeClr val="tx1"/>
          </a:solidFill>
          <a:latin typeface="+mn-lt"/>
          <a:ea typeface="+mn-ea"/>
          <a:cs typeface="+mn-cs"/>
        </a:defRPr>
      </a:lvl4pPr>
      <a:lvl5pPr marL="1806672" algn="l" defTabSz="903336" rtl="0" eaLnBrk="1" latinLnBrk="0" hangingPunct="1">
        <a:defRPr kumimoji="1" sz="1800" kern="1200">
          <a:solidFill>
            <a:schemeClr val="tx1"/>
          </a:solidFill>
          <a:latin typeface="+mn-lt"/>
          <a:ea typeface="+mn-ea"/>
          <a:cs typeface="+mn-cs"/>
        </a:defRPr>
      </a:lvl5pPr>
      <a:lvl6pPr marL="2258339" algn="l" defTabSz="903336" rtl="0" eaLnBrk="1" latinLnBrk="0" hangingPunct="1">
        <a:defRPr kumimoji="1" sz="1800" kern="1200">
          <a:solidFill>
            <a:schemeClr val="tx1"/>
          </a:solidFill>
          <a:latin typeface="+mn-lt"/>
          <a:ea typeface="+mn-ea"/>
          <a:cs typeface="+mn-cs"/>
        </a:defRPr>
      </a:lvl6pPr>
      <a:lvl7pPr marL="2710007" algn="l" defTabSz="903336" rtl="0" eaLnBrk="1" latinLnBrk="0" hangingPunct="1">
        <a:defRPr kumimoji="1" sz="1800" kern="1200">
          <a:solidFill>
            <a:schemeClr val="tx1"/>
          </a:solidFill>
          <a:latin typeface="+mn-lt"/>
          <a:ea typeface="+mn-ea"/>
          <a:cs typeface="+mn-cs"/>
        </a:defRPr>
      </a:lvl7pPr>
      <a:lvl8pPr marL="3161675" algn="l" defTabSz="903336" rtl="0" eaLnBrk="1" latinLnBrk="0" hangingPunct="1">
        <a:defRPr kumimoji="1" sz="1800" kern="1200">
          <a:solidFill>
            <a:schemeClr val="tx1"/>
          </a:solidFill>
          <a:latin typeface="+mn-lt"/>
          <a:ea typeface="+mn-ea"/>
          <a:cs typeface="+mn-cs"/>
        </a:defRPr>
      </a:lvl8pPr>
      <a:lvl9pPr marL="3613343" algn="l" defTabSz="903336"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hyperlink" Target="http://www.sien-center.or.jp/" TargetMode="Externa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3" descr="C:\Documents and Settings\okoshi\デスクトップ\1pixel.JPG"/>
          <p:cNvPicPr>
            <a:picLocks noChangeAspect="1" noChangeArrowheads="1"/>
          </p:cNvPicPr>
          <p:nvPr/>
        </p:nvPicPr>
        <p:blipFill>
          <a:blip r:embed="rId3" cstate="print"/>
          <a:srcRect/>
          <a:stretch>
            <a:fillRect/>
          </a:stretch>
        </p:blipFill>
        <p:spPr bwMode="auto">
          <a:xfrm>
            <a:off x="-60325" y="0"/>
            <a:ext cx="7129463" cy="9836150"/>
          </a:xfrm>
          <a:prstGeom prst="rect">
            <a:avLst/>
          </a:prstGeom>
          <a:noFill/>
          <a:ln w="9525">
            <a:noFill/>
            <a:miter lim="800000"/>
            <a:headEnd/>
            <a:tailEnd/>
          </a:ln>
        </p:spPr>
      </p:pic>
      <p:sp>
        <p:nvSpPr>
          <p:cNvPr id="2" name="角丸四角形 1"/>
          <p:cNvSpPr/>
          <p:nvPr/>
        </p:nvSpPr>
        <p:spPr bwMode="auto">
          <a:xfrm>
            <a:off x="1138238" y="8245475"/>
            <a:ext cx="4751387" cy="863600"/>
          </a:xfrm>
          <a:prstGeom prst="roundRect">
            <a:avLst/>
          </a:prstGeom>
          <a:solidFill>
            <a:srgbClr val="FFFFCC"/>
          </a:solidFill>
          <a:ln w="9525" cap="flat" cmpd="sng" algn="ctr">
            <a:solidFill>
              <a:srgbClr val="FF9933"/>
            </a:solidFill>
            <a:prstDash val="solid"/>
            <a:round/>
            <a:headEnd type="none" w="med" len="med"/>
            <a:tailEnd type="none" w="med" len="med"/>
          </a:ln>
          <a:effectLst/>
        </p:spPr>
        <p:txBody>
          <a:bodyPr wrap="none" anchor="ctr"/>
          <a:lstStyle/>
          <a:p>
            <a:pPr algn="ctr"/>
            <a:r>
              <a:rPr lang="zh-CN" altLang="ja-JP" sz="2400" dirty="0">
                <a:latin typeface="SimHei" panose="02010609060101010101" pitchFamily="49" charset="-122"/>
                <a:ea typeface="SimHei" panose="02010609060101010101" pitchFamily="49" charset="-122"/>
                <a:cs typeface="HG丸ｺﾞｼｯｸM-PRO"/>
              </a:rPr>
              <a:t>厚生劳动省  社会·援护局</a:t>
            </a:r>
            <a:endParaRPr lang="en-US" altLang="ja-JP" sz="2400" dirty="0">
              <a:latin typeface="SimHei" panose="02010609060101010101" pitchFamily="49" charset="-122"/>
              <a:ea typeface="SimHei" panose="02010609060101010101" pitchFamily="49" charset="-122"/>
              <a:cs typeface="HG丸ｺﾞｼｯｸM-PRO"/>
            </a:endParaRPr>
          </a:p>
          <a:p>
            <a:pPr algn="ctr">
              <a:lnSpc>
                <a:spcPts val="2525"/>
              </a:lnSpc>
              <a:spcBef>
                <a:spcPct val="1000"/>
              </a:spcBef>
              <a:spcAft>
                <a:spcPct val="1000"/>
              </a:spcAft>
            </a:pPr>
            <a:r>
              <a:rPr lang="en-US" altLang="zh-CN" dirty="0">
                <a:solidFill>
                  <a:srgbClr val="291F1A"/>
                </a:solidFill>
                <a:latin typeface="SimHei" panose="02010609060101010101" pitchFamily="49" charset="-122"/>
                <a:ea typeface="SimHei" panose="02010609060101010101" pitchFamily="49" charset="-122"/>
                <a:cs typeface="HG丸ｺﾞｼｯｸM-PRO"/>
              </a:rPr>
              <a:t>2014</a:t>
            </a:r>
            <a:r>
              <a:rPr lang="ja-JP" altLang="en-US" dirty="0">
                <a:solidFill>
                  <a:srgbClr val="291F1A"/>
                </a:solidFill>
                <a:latin typeface="SimHei" panose="02010609060101010101" pitchFamily="49" charset="-122"/>
                <a:ea typeface="SimHei" panose="02010609060101010101" pitchFamily="49" charset="-122"/>
                <a:cs typeface="HG丸ｺﾞｼｯｸM-PRO"/>
              </a:rPr>
              <a:t>年</a:t>
            </a:r>
            <a:r>
              <a:rPr lang="en-US" altLang="zh-CN" dirty="0">
                <a:solidFill>
                  <a:srgbClr val="291F1A"/>
                </a:solidFill>
                <a:latin typeface="SimHei" panose="02010609060101010101" pitchFamily="49" charset="-122"/>
                <a:ea typeface="SimHei" panose="02010609060101010101" pitchFamily="49" charset="-122"/>
                <a:cs typeface="HG丸ｺﾞｼｯｸM-PRO"/>
              </a:rPr>
              <a:t>10</a:t>
            </a:r>
            <a:r>
              <a:rPr lang="ja-JP" altLang="en-US" dirty="0">
                <a:solidFill>
                  <a:srgbClr val="291F1A"/>
                </a:solidFill>
                <a:latin typeface="SimHei" panose="02010609060101010101" pitchFamily="49" charset="-122"/>
                <a:ea typeface="SimHei" panose="02010609060101010101" pitchFamily="49" charset="-122"/>
                <a:cs typeface="HG丸ｺﾞｼｯｸM-PRO"/>
              </a:rPr>
              <a:t>月　</a:t>
            </a:r>
            <a:r>
              <a:rPr lang="zh-CN" altLang="en-US" dirty="0">
                <a:solidFill>
                  <a:srgbClr val="291F1A"/>
                </a:solidFill>
                <a:latin typeface="SimHei" panose="02010609060101010101" pitchFamily="49" charset="-122"/>
                <a:ea typeface="SimHei" panose="02010609060101010101" pitchFamily="49" charset="-122"/>
                <a:cs typeface="HG丸ｺﾞｼｯｸM-PRO"/>
              </a:rPr>
              <a:t>修订</a:t>
            </a:r>
          </a:p>
        </p:txBody>
      </p:sp>
      <p:sp>
        <p:nvSpPr>
          <p:cNvPr id="15365" name="Text Box 5"/>
          <p:cNvSpPr txBox="1">
            <a:spLocks noChangeArrowheads="1"/>
          </p:cNvSpPr>
          <p:nvPr/>
        </p:nvSpPr>
        <p:spPr bwMode="auto">
          <a:xfrm>
            <a:off x="1066800" y="1249363"/>
            <a:ext cx="4857750" cy="1066800"/>
          </a:xfrm>
          <a:prstGeom prst="rect">
            <a:avLst/>
          </a:prstGeom>
          <a:solidFill>
            <a:srgbClr val="88E097"/>
          </a:solidFill>
          <a:ln w="9525">
            <a:noFill/>
            <a:miter lim="800000"/>
            <a:headEnd/>
            <a:tailEnd/>
          </a:ln>
          <a:effectLst/>
        </p:spPr>
        <p:txBody>
          <a:bodyPr>
            <a:spAutoFit/>
          </a:bodyPr>
          <a:lstStyle/>
          <a:p>
            <a:pPr algn="ctr"/>
            <a:r>
              <a:rPr lang="zh-CN" altLang="en-US" sz="3200" b="1" dirty="0">
                <a:solidFill>
                  <a:schemeClr val="accent2"/>
                </a:solidFill>
                <a:latin typeface="SimHei" panose="02010609060101010101" pitchFamily="49" charset="-122"/>
                <a:ea typeface="SimHei" panose="02010609060101010101" pitchFamily="49" charset="-122"/>
              </a:rPr>
              <a:t>遗华日本人等的</a:t>
            </a:r>
            <a:endParaRPr lang="en-US" altLang="zh-CN" sz="3200" b="1" dirty="0">
              <a:solidFill>
                <a:schemeClr val="accent2"/>
              </a:solidFill>
              <a:latin typeface="SimHei" panose="02010609060101010101" pitchFamily="49" charset="-122"/>
              <a:ea typeface="SimHei" panose="02010609060101010101" pitchFamily="49" charset="-122"/>
            </a:endParaRPr>
          </a:p>
          <a:p>
            <a:pPr algn="ctr"/>
            <a:r>
              <a:rPr lang="zh-CN" altLang="en-US" sz="3200" b="1" dirty="0">
                <a:solidFill>
                  <a:schemeClr val="accent2"/>
                </a:solidFill>
                <a:latin typeface="SimHei" panose="02010609060101010101" pitchFamily="49" charset="-122"/>
                <a:ea typeface="SimHei" panose="02010609060101010101" pitchFamily="49" charset="-122"/>
              </a:rPr>
              <a:t>支援给付制度指南</a:t>
            </a:r>
          </a:p>
        </p:txBody>
      </p:sp>
    </p:spTree>
  </p:cSld>
  <p:clrMapOvr>
    <a:masterClrMapping/>
  </p:clrMapOvr>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68313" y="828675"/>
            <a:ext cx="5976937" cy="7049622"/>
          </a:xfrm>
          <a:prstGeom prst="rect">
            <a:avLst/>
          </a:prstGeom>
        </p:spPr>
        <p:txBody>
          <a:bodyPr>
            <a:spAutoFit/>
          </a:bodyPr>
          <a:lstStyle/>
          <a:p>
            <a:r>
              <a:rPr lang="zh-CN" altLang="en-US" b="1" dirty="0">
                <a:latin typeface="SimSun" panose="02010600030101010101" pitchFamily="2" charset="-122"/>
                <a:ea typeface="SimSun" panose="02010600030101010101" pitchFamily="2" charset="-122"/>
                <a:cs typeface="HG丸ｺﾞｼｯｸM-PRO"/>
              </a:rPr>
              <a:t>～无资格领取支援给付的情况～</a:t>
            </a:r>
          </a:p>
          <a:p>
            <a:pPr>
              <a:lnSpc>
                <a:spcPct val="145000"/>
              </a:lnSpc>
            </a:pPr>
            <a:r>
              <a:rPr lang="zh-CN" altLang="en-US" sz="1400" dirty="0">
                <a:latin typeface="SimSun" panose="02010600030101010101" pitchFamily="2" charset="-122"/>
                <a:ea typeface="SimSun" panose="02010600030101010101" pitchFamily="2" charset="-122"/>
                <a:cs typeface="HG丸ｺﾞｼｯｸM-PRO"/>
              </a:rPr>
              <a:t>  </a:t>
            </a:r>
            <a:r>
              <a:rPr lang="zh-CN" altLang="en-US" sz="1400" dirty="0" smtClean="0">
                <a:latin typeface="SimSun" panose="02010600030101010101" pitchFamily="2" charset="-122"/>
                <a:ea typeface="SimSun" panose="02010600030101010101" pitchFamily="2" charset="-122"/>
                <a:cs typeface="HG丸ｺﾞｼｯｸM-PRO"/>
              </a:rPr>
              <a:t>以下情况时，申请后有可能不批准领取支援给付</a:t>
            </a:r>
            <a:r>
              <a:rPr lang="zh-CN" altLang="en-US" sz="1400" dirty="0">
                <a:latin typeface="SimSun" panose="02010600030101010101" pitchFamily="2" charset="-122"/>
                <a:ea typeface="SimSun" panose="02010600030101010101" pitchFamily="2" charset="-122"/>
                <a:cs typeface="HG丸ｺﾞｼｯｸM-PRO"/>
              </a:rPr>
              <a:t>。</a:t>
            </a:r>
          </a:p>
          <a:p>
            <a:pPr>
              <a:lnSpc>
                <a:spcPct val="145000"/>
              </a:lnSpc>
            </a:pPr>
            <a:r>
              <a:rPr lang="zh-CN" altLang="en-US" sz="1400" dirty="0">
                <a:latin typeface="SimSun" panose="02010600030101010101" pitchFamily="2" charset="-122"/>
                <a:ea typeface="SimSun" panose="02010600030101010101" pitchFamily="2" charset="-122"/>
                <a:cs typeface="HG丸ｺﾞｼｯｸM-PRO"/>
              </a:rPr>
              <a:t> </a:t>
            </a:r>
          </a:p>
          <a:p>
            <a:pPr>
              <a:lnSpc>
                <a:spcPct val="145000"/>
              </a:lnSpc>
            </a:pPr>
            <a:r>
              <a:rPr lang="zh-CN" altLang="en-US" sz="2000" b="1" dirty="0">
                <a:latin typeface="SimSun" panose="02010600030101010101" pitchFamily="2" charset="-122"/>
                <a:ea typeface="SimSun" panose="02010600030101010101" pitchFamily="2" charset="-122"/>
                <a:cs typeface="HG丸ｺﾞｼｯｸM-PRO"/>
              </a:rPr>
              <a:t>   </a:t>
            </a:r>
            <a:r>
              <a:rPr lang="en-US" altLang="zh-CN" b="1" dirty="0">
                <a:latin typeface="SimSun" panose="02010600030101010101" pitchFamily="2" charset="-122"/>
                <a:ea typeface="SimSun" panose="02010600030101010101" pitchFamily="2" charset="-122"/>
                <a:cs typeface="HG丸ｺﾞｼｯｸM-PRO"/>
              </a:rPr>
              <a:t>1  </a:t>
            </a:r>
            <a:r>
              <a:rPr lang="zh-CN" altLang="en-US" b="1" dirty="0" smtClean="0">
                <a:latin typeface="SimSun" panose="02010600030101010101" pitchFamily="2" charset="-122"/>
                <a:ea typeface="SimSun" panose="02010600030101010101" pitchFamily="2" charset="-122"/>
                <a:cs typeface="HG丸ｺﾞｼｯｸM-PRO"/>
              </a:rPr>
              <a:t>有充分的收入时</a:t>
            </a:r>
            <a:endParaRPr lang="zh-CN" altLang="en-US" b="1" dirty="0">
              <a:latin typeface="SimSun" panose="02010600030101010101" pitchFamily="2" charset="-122"/>
              <a:ea typeface="SimSun" panose="02010600030101010101" pitchFamily="2" charset="-122"/>
              <a:cs typeface="HG丸ｺﾞｼｯｸM-PRO"/>
            </a:endParaRPr>
          </a:p>
          <a:p>
            <a:pPr>
              <a:lnSpc>
                <a:spcPct val="145000"/>
              </a:lnSpc>
            </a:pPr>
            <a:r>
              <a:rPr lang="zh-CN" altLang="en-US" sz="1400" dirty="0">
                <a:latin typeface="SimSun" panose="02010600030101010101" pitchFamily="2" charset="-122"/>
                <a:ea typeface="SimSun" panose="02010600030101010101" pitchFamily="2" charset="-122"/>
                <a:cs typeface="HG丸ｺﾞｼｯｸM-PRO"/>
              </a:rPr>
              <a:t>    本人或配偶的年金、劳动收入、财产收入等超出生活费的基准时。</a:t>
            </a:r>
          </a:p>
          <a:p>
            <a:pPr>
              <a:lnSpc>
                <a:spcPct val="145000"/>
              </a:lnSpc>
            </a:pPr>
            <a:r>
              <a:rPr lang="zh-CN" altLang="en-US" sz="1400" dirty="0">
                <a:latin typeface="SimSun" panose="02010600030101010101" pitchFamily="2" charset="-122"/>
                <a:ea typeface="SimSun" panose="02010600030101010101" pitchFamily="2" charset="-122"/>
                <a:cs typeface="HG丸ｺﾞｼｯｸM-PRO"/>
              </a:rPr>
              <a:t> </a:t>
            </a:r>
          </a:p>
          <a:p>
            <a:pPr>
              <a:lnSpc>
                <a:spcPct val="145000"/>
              </a:lnSpc>
            </a:pPr>
            <a:r>
              <a:rPr lang="zh-CN" altLang="en-US" sz="2000" b="1" dirty="0">
                <a:latin typeface="SimSun" panose="02010600030101010101" pitchFamily="2" charset="-122"/>
                <a:ea typeface="SimSun" panose="02010600030101010101" pitchFamily="2" charset="-122"/>
                <a:cs typeface="HG丸ｺﾞｼｯｸM-PRO"/>
              </a:rPr>
              <a:t>   </a:t>
            </a:r>
            <a:r>
              <a:rPr lang="en-US" altLang="zh-CN" b="1" dirty="0">
                <a:latin typeface="SimSun" panose="02010600030101010101" pitchFamily="2" charset="-122"/>
                <a:ea typeface="SimSun" panose="02010600030101010101" pitchFamily="2" charset="-122"/>
                <a:cs typeface="HG丸ｺﾞｼｯｸM-PRO"/>
              </a:rPr>
              <a:t>2  </a:t>
            </a:r>
            <a:r>
              <a:rPr lang="zh-CN" altLang="en-US" b="1" dirty="0">
                <a:latin typeface="SimSun" panose="02010600030101010101" pitchFamily="2" charset="-122"/>
                <a:ea typeface="SimSun" panose="02010600030101010101" pitchFamily="2" charset="-122"/>
                <a:cs typeface="HG丸ｺﾞｼｯｸM-PRO"/>
              </a:rPr>
              <a:t>拥</a:t>
            </a:r>
            <a:r>
              <a:rPr lang="zh-CN" altLang="en-US" b="1" dirty="0" smtClean="0">
                <a:latin typeface="SimSun" panose="02010600030101010101" pitchFamily="2" charset="-122"/>
                <a:ea typeface="SimSun" panose="02010600030101010101" pitchFamily="2" charset="-122"/>
                <a:cs typeface="HG丸ｺﾞｼｯｸM-PRO"/>
              </a:rPr>
              <a:t>有</a:t>
            </a:r>
            <a:r>
              <a:rPr lang="zh-CN" altLang="en-US" b="1" dirty="0">
                <a:latin typeface="SimSun" panose="02010600030101010101" pitchFamily="2" charset="-122"/>
                <a:ea typeface="SimSun" panose="02010600030101010101" pitchFamily="2" charset="-122"/>
                <a:cs typeface="HG丸ｺﾞｼｯｸM-PRO"/>
              </a:rPr>
              <a:t>充分</a:t>
            </a:r>
            <a:r>
              <a:rPr lang="zh-CN" altLang="en-US" b="1" dirty="0" smtClean="0">
                <a:latin typeface="SimSun" panose="02010600030101010101" pitchFamily="2" charset="-122"/>
                <a:ea typeface="SimSun" panose="02010600030101010101" pitchFamily="2" charset="-122"/>
                <a:cs typeface="HG丸ｺﾞｼｯｸM-PRO"/>
              </a:rPr>
              <a:t>的资产时</a:t>
            </a:r>
            <a:r>
              <a:rPr lang="zh-CN" altLang="en-US" dirty="0" smtClean="0">
                <a:latin typeface="SimSun" panose="02010600030101010101" pitchFamily="2" charset="-122"/>
                <a:ea typeface="SimSun" panose="02010600030101010101" pitchFamily="2" charset="-122"/>
                <a:cs typeface="HG丸ｺﾞｼｯｸM-PRO"/>
              </a:rPr>
              <a:t>      </a:t>
            </a:r>
            <a:endParaRPr lang="zh-CN" altLang="en-US" dirty="0">
              <a:latin typeface="SimSun" panose="02010600030101010101" pitchFamily="2" charset="-122"/>
              <a:ea typeface="SimSun" panose="02010600030101010101" pitchFamily="2" charset="-122"/>
              <a:cs typeface="HG丸ｺﾞｼｯｸM-PRO"/>
            </a:endParaRPr>
          </a:p>
          <a:p>
            <a:pPr>
              <a:lnSpc>
                <a:spcPct val="145000"/>
              </a:lnSpc>
            </a:pPr>
            <a:r>
              <a:rPr lang="zh-CN" altLang="en-US" sz="1400" dirty="0">
                <a:latin typeface="SimSun" panose="02010600030101010101" pitchFamily="2" charset="-122"/>
                <a:ea typeface="SimSun" panose="02010600030101010101" pitchFamily="2" charset="-122"/>
                <a:cs typeface="HG丸ｺﾞｼｯｸM-PRO"/>
              </a:rPr>
              <a:t>    拥有储蓄和存款、存款型生命保险、房地产等财产</a:t>
            </a:r>
            <a:r>
              <a:rPr lang="zh-CN" altLang="en-US" sz="1400" dirty="0" smtClean="0">
                <a:latin typeface="SimSun" panose="02010600030101010101" pitchFamily="2" charset="-122"/>
                <a:ea typeface="SimSun" panose="02010600030101010101" pitchFamily="2" charset="-122"/>
                <a:cs typeface="HG丸ｺﾞｼｯｸM-PRO"/>
              </a:rPr>
              <a:t>者有不批准领取支援给付的</a:t>
            </a:r>
            <a:r>
              <a:rPr lang="zh-CN" altLang="en-US" sz="1400" dirty="0">
                <a:latin typeface="SimSun" panose="02010600030101010101" pitchFamily="2" charset="-122"/>
                <a:ea typeface="SimSun" panose="02010600030101010101" pitchFamily="2" charset="-122"/>
                <a:cs typeface="HG丸ｺﾞｼｯｸM-PRO"/>
              </a:rPr>
              <a:t>可能。具体按财产金额或财产出售价决定</a:t>
            </a:r>
            <a:r>
              <a:rPr lang="en-US" altLang="zh-CN" sz="1400" dirty="0">
                <a:latin typeface="SimSun" panose="02010600030101010101" pitchFamily="2" charset="-122"/>
                <a:ea typeface="SimSun" panose="02010600030101010101" pitchFamily="2" charset="-122"/>
                <a:cs typeface="HG丸ｺﾞｼｯｸM-PRO"/>
              </a:rPr>
              <a:t>(</a:t>
            </a:r>
            <a:r>
              <a:rPr lang="zh-CN" altLang="en-US" sz="1400" dirty="0">
                <a:latin typeface="SimSun" panose="02010600030101010101" pitchFamily="2" charset="-122"/>
                <a:ea typeface="SimSun" panose="02010600030101010101" pitchFamily="2" charset="-122"/>
                <a:cs typeface="HG丸ｺﾞｼｯｸM-PRO"/>
              </a:rPr>
              <a:t>现款及储蓄和存款的保有限度约为</a:t>
            </a:r>
            <a:r>
              <a:rPr lang="en-US" altLang="zh-CN" sz="1400" dirty="0">
                <a:latin typeface="SimSun" panose="02010600030101010101" pitchFamily="2" charset="-122"/>
                <a:ea typeface="SimSun" panose="02010600030101010101" pitchFamily="2" charset="-122"/>
                <a:cs typeface="HG丸ｺﾞｼｯｸM-PRO"/>
              </a:rPr>
              <a:t>500</a:t>
            </a:r>
            <a:r>
              <a:rPr lang="zh-CN" altLang="en-US" sz="1400" dirty="0">
                <a:latin typeface="SimSun" panose="02010600030101010101" pitchFamily="2" charset="-122"/>
                <a:ea typeface="SimSun" panose="02010600030101010101" pitchFamily="2" charset="-122"/>
                <a:cs typeface="HG丸ｺﾞｼｯｸM-PRO"/>
              </a:rPr>
              <a:t>万日元</a:t>
            </a:r>
            <a:r>
              <a:rPr lang="en-US" altLang="zh-CN" sz="1400" dirty="0">
                <a:latin typeface="SimSun" panose="02010600030101010101" pitchFamily="2" charset="-122"/>
                <a:ea typeface="SimSun" panose="02010600030101010101" pitchFamily="2" charset="-122"/>
                <a:cs typeface="HG丸ｺﾞｼｯｸM-PRO"/>
              </a:rPr>
              <a:t>)</a:t>
            </a:r>
            <a:r>
              <a:rPr lang="zh-CN" altLang="en-US" sz="1400" dirty="0">
                <a:latin typeface="SimSun" panose="02010600030101010101" pitchFamily="2" charset="-122"/>
                <a:ea typeface="SimSun" panose="02010600030101010101" pitchFamily="2" charset="-122"/>
                <a:cs typeface="HG丸ｺﾞｼｯｸM-PRO"/>
              </a:rPr>
              <a:t>。因为领取支援给付的原则是，先用</a:t>
            </a:r>
            <a:r>
              <a:rPr lang="zh-CN" altLang="en-US" sz="1400" dirty="0" smtClean="0">
                <a:latin typeface="SimSun" panose="02010600030101010101" pitchFamily="2" charset="-122"/>
                <a:ea typeface="SimSun" panose="02010600030101010101" pitchFamily="2" charset="-122"/>
                <a:cs typeface="HG丸ｺﾞｼｯｸM-PRO"/>
              </a:rPr>
              <a:t>自己的财产维持生活</a:t>
            </a:r>
            <a:r>
              <a:rPr lang="zh-CN" altLang="en-US" sz="1400" dirty="0">
                <a:latin typeface="SimSun" panose="02010600030101010101" pitchFamily="2" charset="-122"/>
                <a:ea typeface="SimSun" panose="02010600030101010101" pitchFamily="2" charset="-122"/>
                <a:cs typeface="HG丸ｺﾞｼｯｸM-PRO"/>
              </a:rPr>
              <a:t>。</a:t>
            </a:r>
          </a:p>
          <a:p>
            <a:pPr>
              <a:lnSpc>
                <a:spcPct val="145000"/>
              </a:lnSpc>
            </a:pPr>
            <a:endParaRPr lang="zh-CN" altLang="en-US" sz="1400" dirty="0">
              <a:latin typeface="SimSun" panose="02010600030101010101" pitchFamily="2" charset="-122"/>
              <a:ea typeface="SimSun" panose="02010600030101010101" pitchFamily="2" charset="-122"/>
              <a:cs typeface="HG丸ｺﾞｼｯｸM-PRO"/>
            </a:endParaRPr>
          </a:p>
          <a:p>
            <a:pPr>
              <a:lnSpc>
                <a:spcPct val="145000"/>
              </a:lnSpc>
            </a:pPr>
            <a:r>
              <a:rPr lang="zh-CN" altLang="en-US" sz="1400" dirty="0">
                <a:latin typeface="SimSun" panose="02010600030101010101" pitchFamily="2" charset="-122"/>
                <a:ea typeface="SimSun" panose="02010600030101010101" pitchFamily="2" charset="-122"/>
                <a:cs typeface="HG丸ｺﾞｼｯｸM-PRO"/>
              </a:rPr>
              <a:t>    对于房地产，如作为私房使用，</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或是子女拥有的房地产</a:t>
            </a:r>
            <a:r>
              <a:rPr lang="zh-CN" altLang="en-US" sz="1400" dirty="0">
                <a:solidFill>
                  <a:srgbClr val="000000"/>
                </a:solidFill>
                <a:latin typeface="SimSun" panose="02010600030101010101" pitchFamily="2" charset="-122"/>
                <a:ea typeface="SimSun" panose="02010600030101010101" pitchFamily="2" charset="-122"/>
                <a:cs typeface="HG丸ｺﾞｼｯｸM-PRO"/>
              </a:rPr>
              <a:t>，</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不出售也可能可申请领取支援给付，具体请向支援给付制度实施机关咨询</a:t>
            </a:r>
            <a:r>
              <a:rPr lang="zh-CN" altLang="en-US" sz="1400" dirty="0">
                <a:latin typeface="SimSun" panose="02010600030101010101" pitchFamily="2" charset="-122"/>
                <a:ea typeface="SimSun" panose="02010600030101010101" pitchFamily="2" charset="-122"/>
                <a:cs typeface="HG丸ｺﾞｼｯｸM-PRO"/>
              </a:rPr>
              <a:t>。</a:t>
            </a:r>
          </a:p>
          <a:p>
            <a:pPr>
              <a:lnSpc>
                <a:spcPct val="145000"/>
              </a:lnSpc>
            </a:pPr>
            <a:r>
              <a:rPr lang="zh-CN" altLang="en-US" sz="1400" dirty="0">
                <a:latin typeface="SimSun" panose="02010600030101010101" pitchFamily="2" charset="-122"/>
                <a:ea typeface="SimSun" panose="02010600030101010101" pitchFamily="2" charset="-122"/>
                <a:cs typeface="HG丸ｺﾞｼｯｸM-PRO"/>
              </a:rPr>
              <a:t> </a:t>
            </a:r>
          </a:p>
          <a:p>
            <a:pPr>
              <a:lnSpc>
                <a:spcPct val="145000"/>
              </a:lnSpc>
            </a:pPr>
            <a:r>
              <a:rPr lang="zh-CN" altLang="en-US" sz="2000" dirty="0">
                <a:latin typeface="SimSun" panose="02010600030101010101" pitchFamily="2" charset="-122"/>
                <a:ea typeface="SimSun" panose="02010600030101010101" pitchFamily="2" charset="-122"/>
                <a:cs typeface="HG丸ｺﾞｼｯｸM-PRO"/>
              </a:rPr>
              <a:t>   </a:t>
            </a:r>
            <a:r>
              <a:rPr lang="en-US" altLang="zh-CN" b="1" dirty="0">
                <a:latin typeface="SimSun" panose="02010600030101010101" pitchFamily="2" charset="-122"/>
                <a:ea typeface="SimSun" panose="02010600030101010101" pitchFamily="2" charset="-122"/>
                <a:cs typeface="HG丸ｺﾞｼｯｸM-PRO"/>
              </a:rPr>
              <a:t>3  </a:t>
            </a:r>
            <a:r>
              <a:rPr lang="zh-CN" altLang="en-US" b="1" dirty="0">
                <a:latin typeface="SimSun" panose="02010600030101010101" pitchFamily="2" charset="-122"/>
                <a:ea typeface="SimSun" panose="02010600030101010101" pitchFamily="2" charset="-122"/>
                <a:cs typeface="HG丸ｺﾞｼｯｸM-PRO"/>
              </a:rPr>
              <a:t>利用其他制度或有亲属的经济援助时</a:t>
            </a:r>
          </a:p>
          <a:p>
            <a:pPr>
              <a:lnSpc>
                <a:spcPct val="145000"/>
              </a:lnSpc>
            </a:pPr>
            <a:r>
              <a:rPr lang="zh-CN" altLang="en-US" sz="1400" dirty="0">
                <a:latin typeface="SimSun" panose="02010600030101010101" pitchFamily="2" charset="-122"/>
                <a:ea typeface="SimSun" panose="02010600030101010101" pitchFamily="2" charset="-122"/>
                <a:cs typeface="HG丸ｺﾞｼｯｸM-PRO"/>
              </a:rPr>
              <a:t>    在能利用雇用保险或残疾人自立支援等其他制度时，或者亲属提出能提供经济支援时等，在无支援给付也能有经济收入时，希请优先利用其他的制度。</a:t>
            </a:r>
          </a:p>
          <a:p>
            <a:pPr>
              <a:lnSpc>
                <a:spcPct val="145000"/>
              </a:lnSpc>
            </a:pPr>
            <a:r>
              <a:rPr lang="zh-CN" altLang="en-US" sz="1400" dirty="0">
                <a:latin typeface="SimSun" panose="02010600030101010101" pitchFamily="2" charset="-122"/>
                <a:ea typeface="SimSun" panose="02010600030101010101" pitchFamily="2" charset="-122"/>
                <a:cs typeface="HG丸ｺﾞｼｯｸM-PRO"/>
              </a:rPr>
              <a:t> </a:t>
            </a:r>
          </a:p>
          <a:p>
            <a:pPr>
              <a:lnSpc>
                <a:spcPct val="145000"/>
              </a:lnSpc>
            </a:pPr>
            <a:r>
              <a:rPr lang="zh-CN" altLang="en-US" sz="1400" dirty="0">
                <a:latin typeface="SimSun" panose="02010600030101010101" pitchFamily="2" charset="-122"/>
                <a:ea typeface="SimSun" panose="02010600030101010101" pitchFamily="2" charset="-122"/>
                <a:cs typeface="HG丸ｺﾞｼｯｸM-PRO"/>
              </a:rPr>
              <a:t>  </a:t>
            </a:r>
            <a:r>
              <a:rPr lang="en-US" altLang="zh-CN" sz="1400" dirty="0">
                <a:latin typeface="SimSun" panose="02010600030101010101" pitchFamily="2" charset="-122"/>
                <a:ea typeface="SimSun" panose="02010600030101010101" pitchFamily="2" charset="-122"/>
                <a:cs typeface="HG丸ｺﾞｼｯｸM-PRO"/>
              </a:rPr>
              <a:t>※ </a:t>
            </a:r>
            <a:r>
              <a:rPr lang="zh-CN" altLang="en-US" sz="1400" dirty="0">
                <a:latin typeface="SimSun" panose="02010600030101010101" pitchFamily="2" charset="-122"/>
                <a:ea typeface="SimSun" panose="02010600030101010101" pitchFamily="2" charset="-122"/>
                <a:cs typeface="HG丸ｺﾞｼｯｸM-PRO"/>
              </a:rPr>
              <a:t>不论情况如何，详细内容请向支援给付制度实施机关咨询。</a:t>
            </a:r>
          </a:p>
        </p:txBody>
      </p:sp>
      <p:sp>
        <p:nvSpPr>
          <p:cNvPr id="29698" name="Text Box 9" descr="右下がり対角線 (反転)"/>
          <p:cNvSpPr txBox="1">
            <a:spLocks noChangeArrowheads="1"/>
          </p:cNvSpPr>
          <p:nvPr/>
        </p:nvSpPr>
        <p:spPr bwMode="auto">
          <a:xfrm>
            <a:off x="3060700" y="9037638"/>
            <a:ext cx="933450" cy="363537"/>
          </a:xfrm>
          <a:prstGeom prst="rect">
            <a:avLst/>
          </a:prstGeom>
          <a:noFill/>
          <a:ln w="9525" algn="ctr">
            <a:noFill/>
            <a:miter lim="800000"/>
            <a:headEnd/>
            <a:tailEnd/>
          </a:ln>
        </p:spPr>
        <p:txBody>
          <a:bodyPr lIns="90334" tIns="45167" rIns="90334" bIns="45167">
            <a:spAutoFit/>
          </a:bodyPr>
          <a:lstStyle/>
          <a:p>
            <a:pPr algn="ctr">
              <a:spcBef>
                <a:spcPct val="50000"/>
              </a:spcBef>
            </a:pPr>
            <a:r>
              <a:rPr lang="en-US" altLang="ja-JP">
                <a:ea typeface="HG丸ｺﾞｼｯｸM-PRO"/>
                <a:cs typeface="HG丸ｺﾞｼｯｸM-PRO"/>
              </a:rPr>
              <a:t>-8-</a:t>
            </a:r>
          </a:p>
        </p:txBody>
      </p:sp>
      <p:pic>
        <p:nvPicPr>
          <p:cNvPr id="29699" name="図 5" descr="C:\Users\TTFBT\AppData\Local\Microsoft\Windows\Temporary Internet Files\Content.IE5\S4IKFO66\MC900355103[1].wmf"/>
          <p:cNvPicPr>
            <a:picLocks noChangeAspect="1" noChangeArrowheads="1"/>
          </p:cNvPicPr>
          <p:nvPr/>
        </p:nvPicPr>
        <p:blipFill>
          <a:blip r:embed="rId2" cstate="print"/>
          <a:srcRect/>
          <a:stretch>
            <a:fillRect/>
          </a:stretch>
        </p:blipFill>
        <p:spPr bwMode="auto">
          <a:xfrm>
            <a:off x="849313" y="8274050"/>
            <a:ext cx="5229225" cy="619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4"/>
          <p:cNvSpPr txBox="1">
            <a:spLocks noChangeArrowheads="1"/>
          </p:cNvSpPr>
          <p:nvPr/>
        </p:nvSpPr>
        <p:spPr bwMode="auto">
          <a:xfrm>
            <a:off x="569913" y="514350"/>
            <a:ext cx="5802312" cy="1122268"/>
          </a:xfrm>
          <a:prstGeom prst="rect">
            <a:avLst/>
          </a:prstGeom>
          <a:noFill/>
          <a:ln w="9525">
            <a:noFill/>
            <a:miter lim="800000"/>
            <a:headEnd/>
            <a:tailEnd/>
          </a:ln>
        </p:spPr>
        <p:txBody>
          <a:bodyPr lIns="90334" tIns="45167" rIns="90334" bIns="45167">
            <a:spAutoFit/>
          </a:bodyPr>
          <a:lstStyle/>
          <a:p>
            <a:pPr marL="177800" indent="-177800">
              <a:spcBef>
                <a:spcPct val="50000"/>
              </a:spcBef>
              <a:spcAft>
                <a:spcPts val="600"/>
              </a:spcAft>
              <a:tabLst>
                <a:tab pos="177800" algn="l"/>
              </a:tabLst>
            </a:pPr>
            <a:r>
              <a:rPr lang="ja-JP" altLang="en-US" dirty="0">
                <a:solidFill>
                  <a:srgbClr val="0033CC"/>
                </a:solidFill>
                <a:latin typeface="SimHei" panose="02010609060101010101" pitchFamily="49" charset="-122"/>
                <a:ea typeface="SimHei" panose="02010609060101010101" pitchFamily="49" charset="-122"/>
                <a:cs typeface="HG丸ｺﾞｼｯｸM-PRO"/>
              </a:rPr>
              <a:t>◆ </a:t>
            </a:r>
            <a:r>
              <a:rPr lang="zh-CN" altLang="ja-JP" b="1" dirty="0" smtClean="0">
                <a:latin typeface="SimHei" panose="02010609060101010101" pitchFamily="49" charset="-122"/>
                <a:ea typeface="SimHei" panose="02010609060101010101" pitchFamily="49" charset="-122"/>
                <a:cs typeface="ＤＨＰ特太ゴシック体"/>
              </a:rPr>
              <a:t>支援给</a:t>
            </a:r>
            <a:r>
              <a:rPr lang="zh-CN" altLang="ja-JP" b="1" dirty="0">
                <a:latin typeface="SimHei" panose="02010609060101010101" pitchFamily="49" charset="-122"/>
                <a:ea typeface="SimHei" panose="02010609060101010101" pitchFamily="49" charset="-122"/>
                <a:cs typeface="ＤＨＰ特太ゴシック体"/>
              </a:rPr>
              <a:t>付的分类</a:t>
            </a:r>
          </a:p>
          <a:p>
            <a:pPr marL="177800" indent="-177800">
              <a:tabLst>
                <a:tab pos="177800" algn="l"/>
              </a:tabLst>
            </a:pPr>
            <a:r>
              <a:rPr lang="zh-CN" altLang="ja-JP" dirty="0">
                <a:latin typeface="SimSun" panose="02010600030101010101" pitchFamily="2" charset="-122"/>
                <a:ea typeface="SimSun" panose="02010600030101010101" pitchFamily="2" charset="-122"/>
                <a:cs typeface="ＤＨＰ特太ゴシック体"/>
              </a:rPr>
              <a:t>   </a:t>
            </a:r>
            <a:r>
              <a:rPr lang="zh-CN" altLang="en-US" dirty="0" smtClean="0">
                <a:latin typeface="SimSun" panose="02010600030101010101" pitchFamily="2" charset="-122"/>
                <a:ea typeface="SimSun" panose="02010600030101010101" pitchFamily="2" charset="-122"/>
                <a:cs typeface="ＤＨＰ特太ゴシック体"/>
              </a:rPr>
              <a:t>  </a:t>
            </a:r>
            <a:r>
              <a:rPr lang="zh-CN" altLang="ja-JP" sz="1400" dirty="0" smtClean="0">
                <a:solidFill>
                  <a:srgbClr val="000000"/>
                </a:solidFill>
                <a:latin typeface="SimSun" panose="02010600030101010101" pitchFamily="2" charset="-122"/>
                <a:ea typeface="SimSun" panose="02010600030101010101" pitchFamily="2" charset="-122"/>
                <a:cs typeface="ＤＨＰ特太ゴシック体"/>
              </a:rPr>
              <a:t>根据</a:t>
            </a:r>
            <a:r>
              <a:rPr lang="zh-CN" altLang="ja-JP" sz="1400" dirty="0">
                <a:solidFill>
                  <a:srgbClr val="000000"/>
                </a:solidFill>
                <a:latin typeface="SimSun" panose="02010600030101010101" pitchFamily="2" charset="-122"/>
                <a:ea typeface="SimSun" panose="02010600030101010101" pitchFamily="2" charset="-122"/>
                <a:cs typeface="ＤＨＰ特太ゴシック体"/>
              </a:rPr>
              <a:t>各家庭的需求情况，按</a:t>
            </a:r>
            <a:r>
              <a:rPr lang="zh-CN" altLang="ja-JP" sz="1400" dirty="0" smtClean="0">
                <a:solidFill>
                  <a:srgbClr val="000000"/>
                </a:solidFill>
                <a:latin typeface="SimSun" panose="02010600030101010101" pitchFamily="2" charset="-122"/>
                <a:ea typeface="SimSun" panose="02010600030101010101" pitchFamily="2" charset="-122"/>
                <a:cs typeface="ＤＨＰ特太ゴシック体"/>
              </a:rPr>
              <a:t>以下的支援给付分类</a:t>
            </a:r>
            <a:r>
              <a:rPr lang="zh-CN" altLang="en-US" sz="1400" dirty="0" smtClean="0">
                <a:solidFill>
                  <a:srgbClr val="000000"/>
                </a:solidFill>
                <a:latin typeface="SimSun" panose="02010600030101010101" pitchFamily="2" charset="-122"/>
                <a:ea typeface="SimSun" panose="02010600030101010101" pitchFamily="2" charset="-122"/>
                <a:cs typeface="ＤＨＰ特太ゴシック体"/>
              </a:rPr>
              <a:t>领取</a:t>
            </a:r>
            <a:r>
              <a:rPr lang="zh-CN" altLang="ja-JP" sz="1400" dirty="0">
                <a:solidFill>
                  <a:srgbClr val="000000"/>
                </a:solidFill>
                <a:latin typeface="SimSun" panose="02010600030101010101" pitchFamily="2" charset="-122"/>
                <a:ea typeface="SimSun" panose="02010600030101010101" pitchFamily="2" charset="-122"/>
                <a:cs typeface="ＤＨＰ特太ゴシック体"/>
              </a:rPr>
              <a:t>支援</a:t>
            </a:r>
            <a:r>
              <a:rPr lang="zh-CN" altLang="en-US" sz="1400" dirty="0" smtClean="0">
                <a:solidFill>
                  <a:srgbClr val="000000"/>
                </a:solidFill>
                <a:latin typeface="SimSun" panose="02010600030101010101" pitchFamily="2" charset="-122"/>
                <a:ea typeface="SimSun" panose="02010600030101010101" pitchFamily="2" charset="-122"/>
                <a:cs typeface="ＤＨＰ特太ゴシック体"/>
              </a:rPr>
              <a:t>给付</a:t>
            </a:r>
            <a:r>
              <a:rPr lang="zh-CN" altLang="ja-JP" sz="1400" dirty="0" smtClean="0">
                <a:latin typeface="SimSun" panose="02010600030101010101" pitchFamily="2" charset="-122"/>
                <a:ea typeface="SimSun" panose="02010600030101010101" pitchFamily="2" charset="-122"/>
                <a:cs typeface="ＤＨＰ特太ゴシック体"/>
              </a:rPr>
              <a:t>。</a:t>
            </a:r>
            <a:endParaRPr lang="zh-CN" altLang="ja-JP" sz="1400" dirty="0">
              <a:latin typeface="SimSun" panose="02010600030101010101" pitchFamily="2" charset="-122"/>
              <a:ea typeface="SimSun" panose="02010600030101010101" pitchFamily="2" charset="-122"/>
              <a:cs typeface="ＤＨＰ特太ゴシック体"/>
            </a:endParaRPr>
          </a:p>
          <a:p>
            <a:pPr marL="177800" indent="-177800">
              <a:tabLst>
                <a:tab pos="177800" algn="l"/>
              </a:tabLst>
            </a:pPr>
            <a:r>
              <a:rPr lang="zh-CN" altLang="ja-JP" sz="1400" dirty="0">
                <a:latin typeface="SimSun" panose="02010600030101010101" pitchFamily="2" charset="-122"/>
                <a:ea typeface="SimSun" panose="02010600030101010101" pitchFamily="2" charset="-122"/>
                <a:cs typeface="ＤＨＰ特太ゴシック体"/>
              </a:rPr>
              <a:t>   </a:t>
            </a:r>
            <a:r>
              <a:rPr lang="zh-CN" altLang="ja-JP" sz="1400" dirty="0" smtClean="0">
                <a:latin typeface="SimSun" panose="02010600030101010101" pitchFamily="2" charset="-122"/>
                <a:ea typeface="SimSun" panose="02010600030101010101" pitchFamily="2" charset="-122"/>
                <a:cs typeface="ＤＨＰ特太ゴシック体"/>
              </a:rPr>
              <a:t>支援给付的分类如下</a:t>
            </a:r>
            <a:r>
              <a:rPr lang="en-US" altLang="zh-CN" sz="1400" dirty="0" smtClean="0">
                <a:latin typeface="SimSun" panose="02010600030101010101" pitchFamily="2" charset="-122"/>
                <a:ea typeface="SimSun" panose="02010600030101010101" pitchFamily="2" charset="-122"/>
                <a:cs typeface="ＤＨＰ特太ゴシック体"/>
              </a:rPr>
              <a:t>;</a:t>
            </a:r>
            <a:endParaRPr lang="zh-CN" altLang="ja-JP" sz="1400" dirty="0">
              <a:latin typeface="SimSun" panose="02010600030101010101" pitchFamily="2" charset="-122"/>
              <a:ea typeface="SimSun" panose="02010600030101010101" pitchFamily="2" charset="-122"/>
              <a:cs typeface="ＤＨＰ特太ゴシック体"/>
            </a:endParaRPr>
          </a:p>
          <a:p>
            <a:pPr marL="177800" indent="-177800">
              <a:lnSpc>
                <a:spcPct val="50000"/>
              </a:lnSpc>
              <a:spcBef>
                <a:spcPts val="600"/>
              </a:spcBef>
              <a:spcAft>
                <a:spcPts val="600"/>
              </a:spcAft>
              <a:tabLst>
                <a:tab pos="177800" algn="l"/>
              </a:tabLst>
            </a:pPr>
            <a:r>
              <a:rPr lang="ja-JP" altLang="en-US" sz="1400" dirty="0">
                <a:latin typeface="SimHei" panose="02010609060101010101" pitchFamily="49" charset="-122"/>
                <a:ea typeface="SimHei" panose="02010609060101010101" pitchFamily="49" charset="-122"/>
                <a:cs typeface="HG丸ｺﾞｼｯｸM-PRO"/>
              </a:rPr>
              <a:t>　　</a:t>
            </a:r>
          </a:p>
        </p:txBody>
      </p:sp>
      <p:sp>
        <p:nvSpPr>
          <p:cNvPr id="30722" name="Text Box 9" descr="右下がり対角線 (反転)"/>
          <p:cNvSpPr txBox="1">
            <a:spLocks noChangeArrowheads="1"/>
          </p:cNvSpPr>
          <p:nvPr/>
        </p:nvSpPr>
        <p:spPr bwMode="auto">
          <a:xfrm>
            <a:off x="3060700" y="9172575"/>
            <a:ext cx="935038" cy="363538"/>
          </a:xfrm>
          <a:prstGeom prst="rect">
            <a:avLst/>
          </a:prstGeom>
          <a:noFill/>
          <a:ln w="9525" algn="ctr">
            <a:noFill/>
            <a:miter lim="800000"/>
            <a:headEnd/>
            <a:tailEnd/>
          </a:ln>
        </p:spPr>
        <p:txBody>
          <a:bodyPr lIns="90334" tIns="45167" rIns="90334" bIns="45167">
            <a:spAutoFit/>
          </a:bodyPr>
          <a:lstStyle/>
          <a:p>
            <a:pPr algn="ctr">
              <a:spcBef>
                <a:spcPct val="50000"/>
              </a:spcBef>
            </a:pPr>
            <a:r>
              <a:rPr lang="en-US" altLang="ja-JP">
                <a:ea typeface="HG丸ｺﾞｼｯｸM-PRO"/>
                <a:cs typeface="HG丸ｺﾞｼｯｸM-PRO"/>
              </a:rPr>
              <a:t>-9-</a:t>
            </a:r>
          </a:p>
        </p:txBody>
      </p:sp>
      <p:sp>
        <p:nvSpPr>
          <p:cNvPr id="5" name="メモ 4"/>
          <p:cNvSpPr/>
          <p:nvPr/>
        </p:nvSpPr>
        <p:spPr bwMode="auto">
          <a:xfrm>
            <a:off x="539750" y="1765300"/>
            <a:ext cx="5832475" cy="6624638"/>
          </a:xfrm>
          <a:prstGeom prst="foldedCorner">
            <a:avLst>
              <a:gd name="adj" fmla="val 6216"/>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wrap="none" anchor="ctr"/>
          <a:lstStyle/>
          <a:p>
            <a:pPr marL="177800" indent="-177800">
              <a:lnSpc>
                <a:spcPct val="50000"/>
              </a:lnSpc>
              <a:spcBef>
                <a:spcPct val="50000"/>
              </a:spcBef>
              <a:tabLst>
                <a:tab pos="177800" algn="l"/>
              </a:tabLst>
            </a:pPr>
            <a:r>
              <a:rPr lang="en-US" altLang="ja-JP" sz="1200" dirty="0">
                <a:solidFill>
                  <a:srgbClr val="00CCFF"/>
                </a:solidFill>
                <a:latin typeface="SimHei" panose="02010609060101010101" pitchFamily="49" charset="-122"/>
                <a:ea typeface="SimHei" panose="02010609060101010101" pitchFamily="49" charset="-122"/>
                <a:cs typeface="HG丸ｺﾞｼｯｸM-PRO"/>
              </a:rPr>
              <a:t>     </a:t>
            </a:r>
          </a:p>
          <a:p>
            <a:r>
              <a:rPr lang="ja-JP" altLang="en-US" sz="1200" dirty="0">
                <a:solidFill>
                  <a:srgbClr val="00CCFF"/>
                </a:solidFill>
                <a:latin typeface="SimHei" panose="02010609060101010101" pitchFamily="49" charset="-122"/>
                <a:ea typeface="SimHei" panose="02010609060101010101" pitchFamily="49" charset="-122"/>
                <a:cs typeface="HG丸ｺﾞｼｯｸM-PRO"/>
              </a:rPr>
              <a:t>　</a:t>
            </a:r>
            <a:r>
              <a:rPr lang="zh-CN" altLang="en-US" sz="1200" dirty="0" smtClean="0">
                <a:solidFill>
                  <a:srgbClr val="00CCFF"/>
                </a:solidFill>
                <a:latin typeface="SimHei" panose="02010609060101010101" pitchFamily="49" charset="-122"/>
                <a:ea typeface="SimHei" panose="02010609060101010101" pitchFamily="49" charset="-122"/>
                <a:cs typeface="HG丸ｺﾞｼｯｸM-PRO"/>
              </a:rPr>
              <a:t>  </a:t>
            </a:r>
            <a:r>
              <a:rPr lang="ja-JP" altLang="en-US" sz="1400" b="1" dirty="0" smtClean="0">
                <a:solidFill>
                  <a:srgbClr val="00CCFF"/>
                </a:solidFill>
                <a:latin typeface="SimHei" pitchFamily="49" charset="-122"/>
                <a:ea typeface="SimHei" pitchFamily="49" charset="-122"/>
              </a:rPr>
              <a:t>●</a:t>
            </a:r>
            <a:r>
              <a:rPr lang="ja-JP" altLang="en-US" sz="2000" b="1" dirty="0">
                <a:latin typeface="Microsoft YaHei" pitchFamily="34" charset="-122"/>
                <a:ea typeface="Microsoft YaHei" pitchFamily="34" charset="-122"/>
              </a:rPr>
              <a:t>生活</a:t>
            </a:r>
            <a:r>
              <a:rPr lang="ja-JP" altLang="en-US" sz="1400" b="1" dirty="0">
                <a:latin typeface="Microsoft YaHei" pitchFamily="34" charset="-122"/>
                <a:ea typeface="Microsoft YaHei" pitchFamily="34" charset="-122"/>
              </a:rPr>
              <a:t>支援給付</a:t>
            </a:r>
            <a:r>
              <a:rPr lang="zh-CN" altLang="en-US" sz="1400" dirty="0">
                <a:latin typeface="Microsoft YaHei" pitchFamily="34" charset="-122"/>
                <a:ea typeface="Microsoft YaHei" pitchFamily="34" charset="-122"/>
              </a:rPr>
              <a:t> </a:t>
            </a:r>
            <a:r>
              <a:rPr lang="zh-CN" altLang="en-US" sz="1200" dirty="0">
                <a:latin typeface="SimHei" pitchFamily="49" charset="-122"/>
                <a:ea typeface="SimHei" pitchFamily="49" charset="-122"/>
              </a:rPr>
              <a:t> </a:t>
            </a:r>
            <a:r>
              <a:rPr lang="zh-CN" altLang="en-US" sz="1400" dirty="0" smtClean="0">
                <a:latin typeface="SimSun" panose="02010600030101010101" pitchFamily="2" charset="-122"/>
                <a:ea typeface="SimSun" panose="02010600030101010101" pitchFamily="2" charset="-122"/>
              </a:rPr>
              <a:t>日常生活所需</a:t>
            </a:r>
            <a:r>
              <a:rPr lang="zh-CN" altLang="en-US" sz="1400" dirty="0">
                <a:latin typeface="SimSun" panose="02010600030101010101" pitchFamily="2" charset="-122"/>
                <a:ea typeface="SimSun" panose="02010600030101010101" pitchFamily="2" charset="-122"/>
              </a:rPr>
              <a:t>的伙食费、水电煤气费、 </a:t>
            </a:r>
            <a:endParaRPr lang="en-US" altLang="zh-CN" sz="1400" dirty="0">
              <a:latin typeface="SimSun" panose="02010600030101010101" pitchFamily="2" charset="-122"/>
              <a:ea typeface="SimSun" panose="02010600030101010101" pitchFamily="2" charset="-122"/>
            </a:endParaRPr>
          </a:p>
          <a:p>
            <a:r>
              <a:rPr lang="zh-CN" altLang="en-US" sz="1400" dirty="0">
                <a:latin typeface="SimSun" panose="02010600030101010101" pitchFamily="2" charset="-122"/>
                <a:ea typeface="SimSun" panose="02010600030101010101" pitchFamily="2" charset="-122"/>
              </a:rPr>
              <a:t>                     </a:t>
            </a:r>
            <a:r>
              <a:rPr lang="zh-CN" altLang="en-US" sz="1400" dirty="0" smtClean="0">
                <a:latin typeface="SimSun" panose="02010600030101010101" pitchFamily="2" charset="-122"/>
                <a:ea typeface="SimSun" panose="02010600030101010101" pitchFamily="2" charset="-122"/>
              </a:rPr>
              <a:t>衣服</a:t>
            </a:r>
            <a:r>
              <a:rPr lang="zh-CN" altLang="en-US" sz="1400" dirty="0">
                <a:latin typeface="SimSun" panose="02010600030101010101" pitchFamily="2" charset="-122"/>
                <a:ea typeface="SimSun" panose="02010600030101010101" pitchFamily="2" charset="-122"/>
              </a:rPr>
              <a:t>等的费用</a:t>
            </a:r>
            <a:endParaRPr lang="en-US" altLang="zh-CN" sz="1200" dirty="0">
              <a:latin typeface="SimSun" panose="02010600030101010101" pitchFamily="2" charset="-122"/>
              <a:ea typeface="SimSun" panose="02010600030101010101" pitchFamily="2" charset="-122"/>
            </a:endParaRPr>
          </a:p>
          <a:p>
            <a:r>
              <a:rPr lang="zh-CN" altLang="en-US" sz="1200" dirty="0">
                <a:latin typeface="SimSun" panose="02010600030101010101" pitchFamily="2" charset="-122"/>
                <a:ea typeface="SimSun" panose="02010600030101010101" pitchFamily="2" charset="-122"/>
              </a:rPr>
              <a:t>            </a:t>
            </a:r>
            <a:r>
              <a:rPr lang="en-US" altLang="zh-CN" sz="1200" dirty="0">
                <a:latin typeface="SimSun" panose="02010600030101010101" pitchFamily="2" charset="-122"/>
                <a:ea typeface="SimSun" panose="02010600030101010101" pitchFamily="2" charset="-122"/>
              </a:rPr>
              <a:t>※</a:t>
            </a:r>
            <a:r>
              <a:rPr lang="zh-CN" altLang="en-US" sz="1200" dirty="0">
                <a:latin typeface="SimSun" panose="02010600030101010101" pitchFamily="2" charset="-122"/>
                <a:ea typeface="SimSun" panose="02010600030101010101" pitchFamily="2" charset="-122"/>
              </a:rPr>
              <a:t>按以下各种实情，领取金额会有差异。</a:t>
            </a:r>
            <a:endParaRPr lang="en-US" altLang="zh-CN" sz="1200" dirty="0">
              <a:latin typeface="SimSun" panose="02010600030101010101" pitchFamily="2" charset="-122"/>
              <a:ea typeface="SimSun" panose="02010600030101010101" pitchFamily="2" charset="-122"/>
            </a:endParaRPr>
          </a:p>
          <a:p>
            <a:r>
              <a:rPr lang="zh-CN" altLang="en-US" sz="1200" dirty="0">
                <a:latin typeface="SimSun" panose="02010600030101010101" pitchFamily="2" charset="-122"/>
                <a:ea typeface="SimSun" panose="02010600030101010101" pitchFamily="2" charset="-122"/>
              </a:rPr>
              <a:t>       </a:t>
            </a:r>
            <a:r>
              <a:rPr lang="en-US" altLang="ja-JP" sz="1200" dirty="0">
                <a:latin typeface="SimSun" panose="02010600030101010101" pitchFamily="2" charset="-122"/>
                <a:ea typeface="SimSun" panose="02010600030101010101" pitchFamily="2" charset="-122"/>
              </a:rPr>
              <a:t>(</a:t>
            </a:r>
            <a:r>
              <a:rPr lang="zh-CN" altLang="en-US" sz="1200" dirty="0">
                <a:latin typeface="SimSun" panose="02010600030101010101" pitchFamily="2" charset="-122"/>
                <a:ea typeface="SimSun" panose="02010600030101010101" pitchFamily="2" charset="-122"/>
              </a:rPr>
              <a:t>例</a:t>
            </a:r>
            <a:r>
              <a:rPr lang="en-US" altLang="ja-JP" sz="1200" dirty="0">
                <a:latin typeface="SimSun" panose="02010600030101010101" pitchFamily="2" charset="-122"/>
                <a:ea typeface="SimSun" panose="02010600030101010101" pitchFamily="2" charset="-122"/>
              </a:rPr>
              <a:t>)</a:t>
            </a:r>
            <a:r>
              <a:rPr lang="zh-CN" altLang="en-US" sz="1200" dirty="0">
                <a:latin typeface="SimSun" panose="02010600030101010101" pitchFamily="2" charset="-122"/>
                <a:ea typeface="SimSun" panose="02010600030101010101" pitchFamily="2" charset="-122"/>
              </a:rPr>
              <a:t> ◎到</a:t>
            </a:r>
            <a:r>
              <a:rPr lang="en-US" altLang="ja-JP" sz="1200" dirty="0">
                <a:latin typeface="SimSun" panose="02010600030101010101" pitchFamily="2" charset="-122"/>
                <a:ea typeface="SimSun" panose="02010600030101010101" pitchFamily="2" charset="-122"/>
              </a:rPr>
              <a:t>65</a:t>
            </a:r>
            <a:r>
              <a:rPr lang="zh-CN" altLang="en-US" sz="1200" dirty="0">
                <a:latin typeface="SimSun" panose="02010600030101010101" pitchFamily="2" charset="-122"/>
                <a:ea typeface="SimSun" panose="02010600030101010101" pitchFamily="2" charset="-122"/>
              </a:rPr>
              <a:t>岁时</a:t>
            </a:r>
            <a:r>
              <a:rPr lang="ja-JP" altLang="en-US" sz="1200" dirty="0">
                <a:latin typeface="SimSun" panose="02010600030101010101" pitchFamily="2" charset="-122"/>
                <a:ea typeface="SimSun" panose="02010600030101010101" pitchFamily="2" charset="-122"/>
              </a:rPr>
              <a:t>･････</a:t>
            </a:r>
            <a:r>
              <a:rPr lang="zh-CN" altLang="en-US" sz="1200" dirty="0">
                <a:latin typeface="SimSun" panose="02010600030101010101" pitchFamily="2" charset="-122"/>
                <a:ea typeface="SimSun" panose="02010600030101010101" pitchFamily="2" charset="-122"/>
              </a:rPr>
              <a:t>增加护理保险费的费用。</a:t>
            </a:r>
            <a:endParaRPr lang="ja-JP" altLang="en-US" sz="1200" dirty="0">
              <a:latin typeface="SimSun" panose="02010600030101010101" pitchFamily="2" charset="-122"/>
              <a:ea typeface="SimSun" panose="02010600030101010101" pitchFamily="2" charset="-122"/>
            </a:endParaRPr>
          </a:p>
          <a:p>
            <a:r>
              <a:rPr lang="zh-CN" altLang="en-US" sz="1200" dirty="0">
                <a:latin typeface="SimSun" panose="02010600030101010101" pitchFamily="2" charset="-122"/>
                <a:ea typeface="SimSun" panose="02010600030101010101" pitchFamily="2" charset="-122"/>
              </a:rPr>
              <a:t>            ◎到</a:t>
            </a:r>
            <a:r>
              <a:rPr lang="en-US" altLang="ja-JP" sz="1200" dirty="0">
                <a:latin typeface="SimSun" panose="02010600030101010101" pitchFamily="2" charset="-122"/>
                <a:ea typeface="SimSun" panose="02010600030101010101" pitchFamily="2" charset="-122"/>
              </a:rPr>
              <a:t>70</a:t>
            </a:r>
            <a:r>
              <a:rPr lang="zh-CN" altLang="en-US" sz="1200" dirty="0">
                <a:latin typeface="SimSun" panose="02010600030101010101" pitchFamily="2" charset="-122"/>
                <a:ea typeface="SimSun" panose="02010600030101010101" pitchFamily="2" charset="-122"/>
              </a:rPr>
              <a:t>岁时</a:t>
            </a:r>
            <a:r>
              <a:rPr lang="ja-JP" altLang="en-US" sz="1200" dirty="0">
                <a:latin typeface="SimSun" panose="02010600030101010101" pitchFamily="2" charset="-122"/>
                <a:ea typeface="SimSun" panose="02010600030101010101" pitchFamily="2" charset="-122"/>
              </a:rPr>
              <a:t>･････</a:t>
            </a:r>
            <a:r>
              <a:rPr lang="zh-CN" altLang="en-US" sz="1200" dirty="0">
                <a:latin typeface="SimSun" panose="02010600030101010101" pitchFamily="2" charset="-122"/>
                <a:ea typeface="SimSun" panose="02010600030101010101" pitchFamily="2" charset="-122"/>
              </a:rPr>
              <a:t>根据年龄而减额。</a:t>
            </a:r>
            <a:endParaRPr lang="ja-JP" altLang="en-US" sz="1200" dirty="0">
              <a:latin typeface="SimSun" panose="02010600030101010101" pitchFamily="2" charset="-122"/>
              <a:ea typeface="SimSun" panose="02010600030101010101" pitchFamily="2" charset="-122"/>
            </a:endParaRPr>
          </a:p>
          <a:p>
            <a:r>
              <a:rPr lang="zh-CN" altLang="en-US" sz="1200" dirty="0">
                <a:latin typeface="SimSun" panose="02010600030101010101" pitchFamily="2" charset="-122"/>
                <a:ea typeface="SimSun" panose="02010600030101010101" pitchFamily="2" charset="-122"/>
              </a:rPr>
              <a:t>            ◎</a:t>
            </a:r>
            <a:r>
              <a:rPr lang="en-US" altLang="ja-JP" sz="1200" dirty="0">
                <a:latin typeface="SimSun" panose="02010600030101010101" pitchFamily="2" charset="-122"/>
                <a:ea typeface="SimSun" panose="02010600030101010101" pitchFamily="2" charset="-122"/>
              </a:rPr>
              <a:t>11</a:t>
            </a:r>
            <a:r>
              <a:rPr lang="zh-CN" altLang="en-US" sz="1200" dirty="0">
                <a:latin typeface="SimSun" panose="02010600030101010101" pitchFamily="2" charset="-122"/>
                <a:ea typeface="SimSun" panose="02010600030101010101" pitchFamily="2" charset="-122"/>
              </a:rPr>
              <a:t>月到</a:t>
            </a:r>
            <a:r>
              <a:rPr lang="en-US" altLang="ja-JP" sz="1200" dirty="0">
                <a:latin typeface="SimSun" panose="02010600030101010101" pitchFamily="2" charset="-122"/>
                <a:ea typeface="SimSun" panose="02010600030101010101" pitchFamily="2" charset="-122"/>
              </a:rPr>
              <a:t>3</a:t>
            </a:r>
            <a:r>
              <a:rPr lang="zh-CN" altLang="en-US" sz="1200" dirty="0">
                <a:latin typeface="SimSun" panose="02010600030101010101" pitchFamily="2" charset="-122"/>
                <a:ea typeface="SimSun" panose="02010600030101010101" pitchFamily="2" charset="-122"/>
              </a:rPr>
              <a:t>月</a:t>
            </a:r>
            <a:r>
              <a:rPr lang="ja-JP" altLang="en-US" sz="1200" dirty="0">
                <a:latin typeface="SimSun" panose="02010600030101010101" pitchFamily="2" charset="-122"/>
                <a:ea typeface="SimSun" panose="02010600030101010101" pitchFamily="2" charset="-122"/>
              </a:rPr>
              <a:t>････</a:t>
            </a:r>
            <a:r>
              <a:rPr lang="zh-CN" altLang="en-US" sz="1200" dirty="0">
                <a:latin typeface="SimSun" panose="02010600030101010101" pitchFamily="2" charset="-122"/>
                <a:ea typeface="SimSun" panose="02010600030101010101" pitchFamily="2" charset="-122"/>
              </a:rPr>
              <a:t>增加冬季补贴。</a:t>
            </a:r>
            <a:endParaRPr lang="ja-JP" altLang="en-US" sz="1200" dirty="0">
              <a:latin typeface="SimSun" panose="02010600030101010101" pitchFamily="2" charset="-122"/>
              <a:ea typeface="SimSun" panose="02010600030101010101" pitchFamily="2" charset="-122"/>
            </a:endParaRPr>
          </a:p>
          <a:p>
            <a:r>
              <a:rPr lang="zh-CN" altLang="en-US" sz="1200" dirty="0">
                <a:latin typeface="SimSun" panose="02010600030101010101" pitchFamily="2" charset="-122"/>
                <a:ea typeface="SimSun" panose="02010600030101010101" pitchFamily="2" charset="-122"/>
              </a:rPr>
              <a:t>            ◎</a:t>
            </a:r>
            <a:r>
              <a:rPr lang="en-US" altLang="ja-JP" sz="1200" dirty="0">
                <a:latin typeface="SimSun" panose="02010600030101010101" pitchFamily="2" charset="-122"/>
                <a:ea typeface="SimSun" panose="02010600030101010101" pitchFamily="2" charset="-122"/>
              </a:rPr>
              <a:t>12</a:t>
            </a:r>
            <a:r>
              <a:rPr lang="zh-CN" altLang="en-US" sz="1200" dirty="0">
                <a:latin typeface="SimSun" panose="02010600030101010101" pitchFamily="2" charset="-122"/>
                <a:ea typeface="SimSun" panose="02010600030101010101" pitchFamily="2" charset="-122"/>
              </a:rPr>
              <a:t>月</a:t>
            </a:r>
            <a:r>
              <a:rPr lang="ja-JP" altLang="en-US" sz="1200" dirty="0">
                <a:latin typeface="SimSun" panose="02010600030101010101" pitchFamily="2" charset="-122"/>
                <a:ea typeface="SimSun" panose="02010600030101010101" pitchFamily="2" charset="-122"/>
              </a:rPr>
              <a:t>･････････</a:t>
            </a:r>
            <a:r>
              <a:rPr lang="zh-CN" altLang="en-US" sz="1200" dirty="0">
                <a:latin typeface="SimSun" panose="02010600030101010101" pitchFamily="2" charset="-122"/>
                <a:ea typeface="SimSun" panose="02010600030101010101" pitchFamily="2" charset="-122"/>
              </a:rPr>
              <a:t>附加年末临时一次性的支援給付。</a:t>
            </a:r>
            <a:endParaRPr lang="ja-JP" altLang="en-US" sz="1200" dirty="0">
              <a:latin typeface="SimSun" panose="02010600030101010101" pitchFamily="2" charset="-122"/>
              <a:ea typeface="SimSun" panose="02010600030101010101" pitchFamily="2" charset="-122"/>
            </a:endParaRPr>
          </a:p>
          <a:p>
            <a:r>
              <a:rPr lang="en-US" altLang="ja-JP" sz="1200" dirty="0">
                <a:latin typeface="SimSun" pitchFamily="2" charset="-122"/>
                <a:ea typeface="SimSun" pitchFamily="2" charset="-122"/>
              </a:rPr>
              <a:t> </a:t>
            </a:r>
            <a:endParaRPr lang="ja-JP" altLang="en-US" sz="1200" dirty="0">
              <a:latin typeface="SimSun" pitchFamily="2" charset="-122"/>
              <a:ea typeface="SimSun" pitchFamily="2" charset="-122"/>
            </a:endParaRPr>
          </a:p>
          <a:p>
            <a:pPr marL="178785" indent="-178785">
              <a:tabLst>
                <a:tab pos="178785" algn="l"/>
              </a:tabLst>
            </a:pPr>
            <a:r>
              <a:rPr lang="zh-CN" altLang="en-US" sz="1200" dirty="0">
                <a:latin typeface="HG丸ｺﾞｼｯｸM-PRO" pitchFamily="50" charset="-128"/>
                <a:ea typeface="HG丸ｺﾞｼｯｸM-PRO" pitchFamily="50" charset="-128"/>
              </a:rPr>
              <a:t>      </a:t>
            </a:r>
            <a:r>
              <a:rPr lang="ja-JP" altLang="en-US" sz="1400" b="1" dirty="0">
                <a:solidFill>
                  <a:srgbClr val="00CCFF"/>
                </a:solidFill>
                <a:latin typeface="HG丸ｺﾞｼｯｸM-PRO" pitchFamily="50" charset="-128"/>
                <a:ea typeface="HG丸ｺﾞｼｯｸM-PRO" pitchFamily="50" charset="-128"/>
              </a:rPr>
              <a:t>●</a:t>
            </a:r>
            <a:r>
              <a:rPr lang="ja-JP" altLang="en-US" sz="2000" b="1" dirty="0">
                <a:latin typeface="Microsoft YaHei" pitchFamily="34" charset="-122"/>
                <a:ea typeface="Microsoft YaHei" pitchFamily="34" charset="-122"/>
              </a:rPr>
              <a:t>住宅</a:t>
            </a:r>
            <a:r>
              <a:rPr lang="ja-JP" altLang="en-US" sz="1400" b="1" dirty="0">
                <a:latin typeface="Microsoft YaHei" pitchFamily="34" charset="-122"/>
                <a:ea typeface="Microsoft YaHei" pitchFamily="34" charset="-122"/>
              </a:rPr>
              <a:t>支援給付</a:t>
            </a:r>
            <a:r>
              <a:rPr lang="ja-JP" altLang="en-US" sz="1200" dirty="0">
                <a:latin typeface="HG丸ｺﾞｼｯｸM-PRO" pitchFamily="50" charset="-128"/>
                <a:ea typeface="HG丸ｺﾞｼｯｸM-PRO" pitchFamily="50" charset="-128"/>
              </a:rPr>
              <a:t>　</a:t>
            </a:r>
            <a:r>
              <a:rPr lang="zh-CN" altLang="en-US" sz="1200" dirty="0" smtClean="0">
                <a:latin typeface="HG丸ｺﾞｼｯｸM-PRO" pitchFamily="50" charset="-128"/>
                <a:ea typeface="HG丸ｺﾞｼｯｸM-PRO" pitchFamily="50" charset="-128"/>
              </a:rPr>
              <a:t> </a:t>
            </a:r>
            <a:r>
              <a:rPr lang="zh-CN" altLang="en-US" sz="1400" dirty="0" smtClean="0">
                <a:latin typeface="SimSun" panose="02010600030101010101" pitchFamily="2" charset="-122"/>
                <a:ea typeface="SimSun" panose="02010600030101010101" pitchFamily="2" charset="-122"/>
              </a:rPr>
              <a:t>房租等与住房相关</a:t>
            </a:r>
            <a:r>
              <a:rPr lang="zh-CN" altLang="en-US" sz="1400" dirty="0">
                <a:latin typeface="SimSun" panose="02010600030101010101" pitchFamily="2" charset="-122"/>
                <a:ea typeface="SimSun" panose="02010600030101010101" pitchFamily="2" charset="-122"/>
              </a:rPr>
              <a:t>的费用</a:t>
            </a:r>
            <a:r>
              <a:rPr lang="en-US" altLang="ja-JP" sz="1400" dirty="0">
                <a:latin typeface="SimSun" panose="02010600030101010101" pitchFamily="2" charset="-122"/>
                <a:ea typeface="SimSun" panose="02010600030101010101" pitchFamily="2" charset="-122"/>
              </a:rPr>
              <a:t>(</a:t>
            </a:r>
            <a:r>
              <a:rPr lang="zh-CN" altLang="en-US" sz="1400" dirty="0">
                <a:latin typeface="SimSun" panose="02010600030101010101" pitchFamily="2" charset="-122"/>
                <a:ea typeface="SimSun" panose="02010600030101010101" pitchFamily="2" charset="-122"/>
              </a:rPr>
              <a:t>有一定限度</a:t>
            </a:r>
            <a:r>
              <a:rPr lang="en-US" altLang="ja-JP" sz="1400" dirty="0">
                <a:latin typeface="SimSun" panose="02010600030101010101" pitchFamily="2" charset="-122"/>
                <a:ea typeface="SimSun" panose="02010600030101010101" pitchFamily="2" charset="-122"/>
              </a:rPr>
              <a:t>)</a:t>
            </a:r>
          </a:p>
          <a:p>
            <a:pPr marL="178785" indent="-178785">
              <a:tabLst>
                <a:tab pos="178785" algn="l"/>
              </a:tabLst>
            </a:pPr>
            <a:endParaRPr lang="ja-JP" altLang="en-US" sz="1200" dirty="0">
              <a:latin typeface="HG丸ｺﾞｼｯｸM-PRO" pitchFamily="50" charset="-128"/>
              <a:ea typeface="HG丸ｺﾞｼｯｸM-PRO" pitchFamily="50" charset="-128"/>
            </a:endParaRPr>
          </a:p>
          <a:p>
            <a:pPr marL="178785" indent="-178785">
              <a:tabLst>
                <a:tab pos="178785" algn="l"/>
              </a:tabLst>
            </a:pPr>
            <a:r>
              <a:rPr lang="ja-JP" altLang="en-US" sz="1200" dirty="0">
                <a:latin typeface="HG丸ｺﾞｼｯｸM-PRO" pitchFamily="50" charset="-128"/>
                <a:ea typeface="HG丸ｺﾞｼｯｸM-PRO" pitchFamily="50" charset="-128"/>
              </a:rPr>
              <a:t>　</a:t>
            </a:r>
            <a:r>
              <a:rPr lang="ja-JP" altLang="en-US" sz="1200" b="1" dirty="0">
                <a:latin typeface="HG丸ｺﾞｼｯｸM-PRO" pitchFamily="50" charset="-128"/>
                <a:ea typeface="HG丸ｺﾞｼｯｸM-PRO" pitchFamily="50" charset="-128"/>
              </a:rPr>
              <a:t>　</a:t>
            </a:r>
            <a:r>
              <a:rPr lang="ja-JP" altLang="en-US" sz="1400" b="1" dirty="0">
                <a:solidFill>
                  <a:srgbClr val="00CCFF"/>
                </a:solidFill>
                <a:latin typeface="HG丸ｺﾞｼｯｸM-PRO" pitchFamily="50" charset="-128"/>
                <a:ea typeface="HG丸ｺﾞｼｯｸM-PRO" pitchFamily="50" charset="-128"/>
              </a:rPr>
              <a:t>●</a:t>
            </a:r>
            <a:r>
              <a:rPr lang="ja-JP" altLang="en-US" sz="2000" b="1" dirty="0">
                <a:latin typeface="Microsoft YaHei" pitchFamily="34" charset="-122"/>
                <a:ea typeface="Microsoft YaHei" pitchFamily="34" charset="-122"/>
              </a:rPr>
              <a:t>医療</a:t>
            </a:r>
            <a:r>
              <a:rPr lang="ja-JP" altLang="en-US" sz="1400" b="1" dirty="0">
                <a:latin typeface="Microsoft YaHei" pitchFamily="34" charset="-122"/>
                <a:ea typeface="Microsoft YaHei" pitchFamily="34" charset="-122"/>
              </a:rPr>
              <a:t>支援給付</a:t>
            </a:r>
            <a:r>
              <a:rPr lang="ja-JP" altLang="en-US" sz="1200" dirty="0">
                <a:latin typeface="HG丸ｺﾞｼｯｸM-PRO" pitchFamily="50" charset="-128"/>
                <a:ea typeface="HG丸ｺﾞｼｯｸM-PRO" pitchFamily="50" charset="-128"/>
              </a:rPr>
              <a:t>　</a:t>
            </a:r>
            <a:r>
              <a:rPr lang="zh-CN" altLang="en-US" sz="1400" dirty="0">
                <a:latin typeface="SimSun" panose="02010600030101010101" pitchFamily="2" charset="-122"/>
                <a:ea typeface="SimSun" panose="02010600030101010101" pitchFamily="2" charset="-122"/>
              </a:rPr>
              <a:t>在医院等医疗机构看病所需的诊疗费、</a:t>
            </a:r>
            <a:endParaRPr lang="en-US" altLang="zh-CN" sz="1400" dirty="0">
              <a:latin typeface="SimSun" panose="02010600030101010101" pitchFamily="2" charset="-122"/>
              <a:ea typeface="SimSun" panose="02010600030101010101" pitchFamily="2" charset="-122"/>
            </a:endParaRPr>
          </a:p>
          <a:p>
            <a:pPr marL="178785" indent="-178785">
              <a:tabLst>
                <a:tab pos="178785" algn="l"/>
              </a:tabLst>
            </a:pPr>
            <a:r>
              <a:rPr lang="zh-CN" altLang="en-US" sz="1400" dirty="0">
                <a:latin typeface="SimSun" panose="02010600030101010101" pitchFamily="2" charset="-122"/>
                <a:ea typeface="SimSun" panose="02010600030101010101" pitchFamily="2" charset="-122"/>
              </a:rPr>
              <a:t>                     </a:t>
            </a:r>
            <a:r>
              <a:rPr lang="zh-CN" altLang="en-US" sz="1400" dirty="0" smtClean="0">
                <a:latin typeface="SimSun" panose="02010600030101010101" pitchFamily="2" charset="-122"/>
                <a:ea typeface="SimSun" panose="02010600030101010101" pitchFamily="2" charset="-122"/>
              </a:rPr>
              <a:t>门诊费</a:t>
            </a:r>
            <a:r>
              <a:rPr lang="en-US" altLang="ja-JP" sz="1400" dirty="0" smtClean="0">
                <a:latin typeface="SimSun" panose="02010600030101010101" pitchFamily="2" charset="-122"/>
                <a:ea typeface="SimSun" panose="02010600030101010101" pitchFamily="2" charset="-122"/>
              </a:rPr>
              <a:t>(</a:t>
            </a:r>
            <a:r>
              <a:rPr lang="zh-CN" altLang="en-US" sz="1400" dirty="0" smtClean="0">
                <a:latin typeface="SimSun" panose="02010600030101010101" pitchFamily="2" charset="-122"/>
                <a:ea typeface="SimSun" panose="02010600030101010101" pitchFamily="2" charset="-122"/>
              </a:rPr>
              <a:t>诊疗费由实施机关支付给医疗机构</a:t>
            </a:r>
            <a:r>
              <a:rPr lang="en-US" altLang="ja-JP" sz="1400" dirty="0">
                <a:latin typeface="SimSun" panose="02010600030101010101" pitchFamily="2" charset="-122"/>
                <a:ea typeface="SimSun" panose="02010600030101010101" pitchFamily="2" charset="-122"/>
              </a:rPr>
              <a:t>)</a:t>
            </a:r>
            <a:endParaRPr lang="ja-JP" altLang="en-US" sz="1400" dirty="0">
              <a:latin typeface="SimSun" panose="02010600030101010101" pitchFamily="2" charset="-122"/>
              <a:ea typeface="SimSun" panose="02010600030101010101" pitchFamily="2" charset="-122"/>
            </a:endParaRPr>
          </a:p>
          <a:p>
            <a:r>
              <a:rPr lang="ja-JP" altLang="en-US" sz="1200" dirty="0">
                <a:latin typeface="SimSun" panose="02010600030101010101" pitchFamily="2" charset="-122"/>
                <a:ea typeface="SimSun" panose="02010600030101010101" pitchFamily="2" charset="-122"/>
              </a:rPr>
              <a:t>　</a:t>
            </a:r>
            <a:endParaRPr lang="en-US" altLang="ja-JP" sz="1200" dirty="0">
              <a:latin typeface="SimSun" panose="02010600030101010101" pitchFamily="2" charset="-122"/>
              <a:ea typeface="SimSun" panose="02010600030101010101" pitchFamily="2" charset="-122"/>
            </a:endParaRPr>
          </a:p>
          <a:p>
            <a:r>
              <a:rPr lang="zh-CN" altLang="en-US" sz="1200" dirty="0">
                <a:latin typeface="HG丸ｺﾞｼｯｸM-PRO" pitchFamily="50" charset="-128"/>
                <a:ea typeface="HG丸ｺﾞｼｯｸM-PRO" pitchFamily="50" charset="-128"/>
              </a:rPr>
              <a:t>   </a:t>
            </a:r>
            <a:r>
              <a:rPr lang="ja-JP" altLang="en-US" sz="1200" dirty="0">
                <a:latin typeface="HG丸ｺﾞｼｯｸM-PRO" pitchFamily="50" charset="-128"/>
                <a:ea typeface="HG丸ｺﾞｼｯｸM-PRO" pitchFamily="50" charset="-128"/>
              </a:rPr>
              <a:t>　</a:t>
            </a:r>
            <a:r>
              <a:rPr lang="ja-JP" altLang="en-US" sz="1400" b="1" dirty="0">
                <a:solidFill>
                  <a:srgbClr val="00CCFF"/>
                </a:solidFill>
                <a:latin typeface="HG丸ｺﾞｼｯｸM-PRO" pitchFamily="50" charset="-128"/>
                <a:ea typeface="HG丸ｺﾞｼｯｸM-PRO" pitchFamily="50" charset="-128"/>
              </a:rPr>
              <a:t>●</a:t>
            </a:r>
            <a:r>
              <a:rPr lang="ja-JP" altLang="en-US" sz="2000" b="1" dirty="0">
                <a:latin typeface="Microsoft YaHei" pitchFamily="34" charset="-122"/>
                <a:ea typeface="Microsoft YaHei" pitchFamily="34" charset="-122"/>
              </a:rPr>
              <a:t>介護</a:t>
            </a:r>
            <a:r>
              <a:rPr lang="ja-JP" altLang="en-US" sz="1400" b="1" dirty="0">
                <a:latin typeface="Microsoft YaHei" pitchFamily="34" charset="-122"/>
                <a:ea typeface="Microsoft YaHei" pitchFamily="34" charset="-122"/>
              </a:rPr>
              <a:t>支援給付</a:t>
            </a:r>
            <a:r>
              <a:rPr lang="en-US" altLang="ja-JP" sz="1400" b="1" dirty="0">
                <a:latin typeface="Microsoft YaHei" pitchFamily="34" charset="-122"/>
                <a:ea typeface="Microsoft YaHei" pitchFamily="34" charset="-122"/>
              </a:rPr>
              <a:t>  </a:t>
            </a:r>
            <a:r>
              <a:rPr lang="zh-CN" altLang="en-US" sz="1400" b="1" dirty="0" smtClean="0">
                <a:latin typeface="Microsoft YaHei" pitchFamily="34" charset="-122"/>
                <a:ea typeface="Microsoft YaHei" pitchFamily="34" charset="-122"/>
              </a:rPr>
              <a:t> </a:t>
            </a:r>
            <a:r>
              <a:rPr lang="zh-CN" altLang="en-US" sz="1400" dirty="0" smtClean="0">
                <a:latin typeface="SimSun" panose="02010600030101010101" pitchFamily="2" charset="-122"/>
                <a:ea typeface="SimSun" panose="02010600030101010101" pitchFamily="2" charset="-122"/>
              </a:rPr>
              <a:t>接受介护</a:t>
            </a:r>
            <a:r>
              <a:rPr lang="en-US" altLang="zh-CN" sz="1400" dirty="0" smtClean="0">
                <a:latin typeface="SimSun" panose="02010600030101010101" pitchFamily="2" charset="-122"/>
                <a:ea typeface="SimSun" panose="02010600030101010101" pitchFamily="2" charset="-122"/>
              </a:rPr>
              <a:t>(</a:t>
            </a:r>
            <a:r>
              <a:rPr lang="zh-CN" altLang="en-US" sz="1400" dirty="0" smtClean="0">
                <a:latin typeface="SimSun" panose="02010600030101010101" pitchFamily="2" charset="-122"/>
                <a:ea typeface="SimSun" panose="02010600030101010101" pitchFamily="2" charset="-122"/>
              </a:rPr>
              <a:t>护理</a:t>
            </a:r>
            <a:r>
              <a:rPr lang="en-US" altLang="zh-CN" sz="1400" dirty="0" smtClean="0">
                <a:latin typeface="SimSun" panose="02010600030101010101" pitchFamily="2" charset="-122"/>
                <a:ea typeface="SimSun" panose="02010600030101010101" pitchFamily="2" charset="-122"/>
              </a:rPr>
              <a:t>)</a:t>
            </a:r>
            <a:r>
              <a:rPr lang="zh-CN" altLang="en-US" sz="1400" dirty="0" smtClean="0">
                <a:latin typeface="SimSun" panose="02010600030101010101" pitchFamily="2" charset="-122"/>
                <a:ea typeface="SimSun" panose="02010600030101010101" pitchFamily="2" charset="-122"/>
              </a:rPr>
              <a:t>保险的给付对象的护理服务</a:t>
            </a:r>
            <a:endParaRPr lang="en-US" altLang="zh-CN" sz="1400" dirty="0" smtClean="0">
              <a:latin typeface="SimSun" panose="02010600030101010101" pitchFamily="2" charset="-122"/>
              <a:ea typeface="SimSun" panose="02010600030101010101" pitchFamily="2" charset="-122"/>
            </a:endParaRPr>
          </a:p>
          <a:p>
            <a:r>
              <a:rPr lang="zh-CN" altLang="en-US" sz="1400" dirty="0">
                <a:latin typeface="SimSun" panose="02010600030101010101" pitchFamily="2" charset="-122"/>
                <a:ea typeface="SimSun" panose="02010600030101010101" pitchFamily="2" charset="-122"/>
              </a:rPr>
              <a:t> </a:t>
            </a:r>
            <a:r>
              <a:rPr lang="zh-CN" altLang="en-US" sz="1400" dirty="0" smtClean="0">
                <a:latin typeface="SimSun" panose="02010600030101010101" pitchFamily="2" charset="-122"/>
                <a:ea typeface="SimSun" panose="02010600030101010101" pitchFamily="2" charset="-122"/>
              </a:rPr>
              <a:t>   （</a:t>
            </a:r>
            <a:r>
              <a:rPr lang="zh-CN" altLang="en-US" sz="1400" dirty="0">
                <a:latin typeface="SimSun" panose="02010600030101010101" pitchFamily="2" charset="-122"/>
                <a:ea typeface="SimSun" panose="02010600030101010101" pitchFamily="2" charset="-122"/>
              </a:rPr>
              <a:t>护理支援给付</a:t>
            </a:r>
            <a:r>
              <a:rPr lang="zh-CN" altLang="en-US" sz="1400" dirty="0" smtClean="0">
                <a:latin typeface="SimSun" panose="02010600030101010101" pitchFamily="2" charset="-122"/>
                <a:ea typeface="SimSun" panose="02010600030101010101" pitchFamily="2" charset="-122"/>
              </a:rPr>
              <a:t>） 所需费</a:t>
            </a:r>
            <a:r>
              <a:rPr lang="zh-CN" altLang="en-US" sz="1400" dirty="0">
                <a:latin typeface="SimSun" panose="02010600030101010101" pitchFamily="2" charset="-122"/>
                <a:ea typeface="SimSun" panose="02010600030101010101" pitchFamily="2" charset="-122"/>
              </a:rPr>
              <a:t>用</a:t>
            </a:r>
            <a:endParaRPr lang="en-US" altLang="zh-CN" sz="1400" dirty="0">
              <a:latin typeface="SimSun" panose="02010600030101010101" pitchFamily="2" charset="-122"/>
              <a:ea typeface="SimSun" panose="02010600030101010101" pitchFamily="2" charset="-122"/>
            </a:endParaRPr>
          </a:p>
          <a:p>
            <a:r>
              <a:rPr lang="zh-CN" altLang="en-US" sz="1400" dirty="0">
                <a:latin typeface="SimHei" panose="02010609060101010101" pitchFamily="49" charset="-122"/>
                <a:ea typeface="SimHei" panose="02010609060101010101" pitchFamily="49" charset="-122"/>
              </a:rPr>
              <a:t>                       </a:t>
            </a:r>
            <a:r>
              <a:rPr lang="zh-CN" altLang="en-US" sz="1400" b="1" dirty="0" smtClean="0">
                <a:solidFill>
                  <a:srgbClr val="00CCFF"/>
                </a:solidFill>
                <a:latin typeface="HG丸ｺﾞｼｯｸM-PRO" pitchFamily="50" charset="-128"/>
                <a:ea typeface="HG丸ｺﾞｼｯｸM-PRO" pitchFamily="50" charset="-128"/>
              </a:rPr>
              <a:t>     </a:t>
            </a:r>
            <a:endParaRPr lang="en-US" altLang="zh-CN" sz="1400" b="1" dirty="0">
              <a:solidFill>
                <a:srgbClr val="00CCFF"/>
              </a:solidFill>
              <a:latin typeface="HG丸ｺﾞｼｯｸM-PRO" pitchFamily="50" charset="-128"/>
              <a:ea typeface="HG丸ｺﾞｼｯｸM-PRO" pitchFamily="50" charset="-128"/>
            </a:endParaRPr>
          </a:p>
          <a:p>
            <a:r>
              <a:rPr lang="zh-CN" altLang="en-US" sz="1400" b="1" dirty="0">
                <a:solidFill>
                  <a:srgbClr val="00CCFF"/>
                </a:solidFill>
                <a:latin typeface="HG丸ｺﾞｼｯｸM-PRO" pitchFamily="50" charset="-128"/>
                <a:ea typeface="HG丸ｺﾞｼｯｸM-PRO" pitchFamily="50" charset="-128"/>
              </a:rPr>
              <a:t>     </a:t>
            </a:r>
            <a:r>
              <a:rPr lang="ja-JP" altLang="en-US" sz="1400" b="1" dirty="0">
                <a:solidFill>
                  <a:srgbClr val="00CCFF"/>
                </a:solidFill>
                <a:latin typeface="HG丸ｺﾞｼｯｸM-PRO" pitchFamily="50" charset="-128"/>
                <a:ea typeface="HG丸ｺﾞｼｯｸM-PRO" pitchFamily="50" charset="-128"/>
              </a:rPr>
              <a:t>●</a:t>
            </a:r>
            <a:r>
              <a:rPr lang="ja-JP" altLang="en-US" sz="2000" b="1" dirty="0">
                <a:latin typeface="Microsoft YaHei" pitchFamily="34" charset="-122"/>
                <a:ea typeface="Microsoft YaHei" pitchFamily="34" charset="-122"/>
              </a:rPr>
              <a:t>出産</a:t>
            </a:r>
            <a:r>
              <a:rPr lang="ja-JP" altLang="en-US" sz="1400" b="1" dirty="0">
                <a:latin typeface="Microsoft YaHei" pitchFamily="34" charset="-122"/>
                <a:ea typeface="Microsoft YaHei" pitchFamily="34" charset="-122"/>
              </a:rPr>
              <a:t>支援給付</a:t>
            </a:r>
            <a:r>
              <a:rPr lang="en-US" altLang="ja-JP" sz="1400" b="1" dirty="0"/>
              <a:t> </a:t>
            </a:r>
            <a:r>
              <a:rPr lang="zh-CN" altLang="en-US" sz="1400" b="1" dirty="0" smtClean="0"/>
              <a:t>   </a:t>
            </a:r>
            <a:r>
              <a:rPr lang="zh-CN" altLang="en-US" sz="1400" dirty="0" smtClean="0">
                <a:latin typeface="SimSun" panose="02010600030101010101" pitchFamily="2" charset="-122"/>
                <a:ea typeface="SimSun" panose="02010600030101010101" pitchFamily="2" charset="-122"/>
              </a:rPr>
              <a:t>生育所需费</a:t>
            </a:r>
            <a:r>
              <a:rPr lang="zh-CN" altLang="en-US" sz="1400" dirty="0">
                <a:latin typeface="SimSun" panose="02010600030101010101" pitchFamily="2" charset="-122"/>
                <a:ea typeface="SimSun" panose="02010600030101010101" pitchFamily="2" charset="-122"/>
              </a:rPr>
              <a:t>用</a:t>
            </a:r>
            <a:endParaRPr lang="ja-JP" altLang="en-US" sz="1400" dirty="0">
              <a:latin typeface="SimSun" panose="02010600030101010101" pitchFamily="2" charset="-122"/>
              <a:ea typeface="SimSun" panose="02010600030101010101" pitchFamily="2" charset="-122"/>
            </a:endParaRPr>
          </a:p>
          <a:p>
            <a:r>
              <a:rPr lang="zh-CN" altLang="en-US" sz="1400" b="1" dirty="0">
                <a:solidFill>
                  <a:srgbClr val="00CCFF"/>
                </a:solidFill>
                <a:latin typeface="SimSun" panose="02010600030101010101" pitchFamily="2" charset="-122"/>
                <a:ea typeface="SimSun" panose="02010600030101010101" pitchFamily="2" charset="-122"/>
              </a:rPr>
              <a:t>    </a:t>
            </a:r>
            <a:r>
              <a:rPr lang="zh-CN" altLang="en-US" sz="1400" dirty="0" smtClean="0">
                <a:latin typeface="SimSun" panose="02010600030101010101" pitchFamily="2" charset="-122"/>
                <a:ea typeface="SimSun" panose="02010600030101010101" pitchFamily="2" charset="-122"/>
              </a:rPr>
              <a:t>（</a:t>
            </a:r>
            <a:r>
              <a:rPr lang="zh-CN" altLang="en-US" sz="1400" dirty="0">
                <a:latin typeface="SimSun" panose="02010600030101010101" pitchFamily="2" charset="-122"/>
                <a:ea typeface="SimSun" panose="02010600030101010101" pitchFamily="2" charset="-122"/>
              </a:rPr>
              <a:t>生育支援给付</a:t>
            </a:r>
            <a:r>
              <a:rPr lang="zh-CN" altLang="en-US" sz="1400" dirty="0" smtClean="0">
                <a:latin typeface="SimSun" panose="02010600030101010101" pitchFamily="2" charset="-122"/>
                <a:ea typeface="SimSun" panose="02010600030101010101" pitchFamily="2" charset="-122"/>
              </a:rPr>
              <a:t>）</a:t>
            </a:r>
            <a:endParaRPr lang="en-US" altLang="zh-CN" sz="1400" dirty="0" smtClean="0">
              <a:latin typeface="SimSun" panose="02010600030101010101" pitchFamily="2" charset="-122"/>
              <a:ea typeface="SimSun" panose="02010600030101010101" pitchFamily="2" charset="-122"/>
            </a:endParaRPr>
          </a:p>
          <a:p>
            <a:endParaRPr lang="en-US" altLang="zh-CN" sz="1400" b="1" dirty="0">
              <a:solidFill>
                <a:srgbClr val="00CCFF"/>
              </a:solidFill>
              <a:latin typeface="HG丸ｺﾞｼｯｸM-PRO" pitchFamily="50" charset="-128"/>
              <a:ea typeface="HG丸ｺﾞｼｯｸM-PRO" pitchFamily="50" charset="-128"/>
            </a:endParaRPr>
          </a:p>
          <a:p>
            <a:r>
              <a:rPr lang="zh-CN" altLang="en-US" sz="1400" b="1" dirty="0">
                <a:solidFill>
                  <a:srgbClr val="00CCFF"/>
                </a:solidFill>
                <a:latin typeface="HG丸ｺﾞｼｯｸM-PRO" pitchFamily="50" charset="-128"/>
                <a:ea typeface="HG丸ｺﾞｼｯｸM-PRO" pitchFamily="50" charset="-128"/>
              </a:rPr>
              <a:t>     </a:t>
            </a:r>
            <a:r>
              <a:rPr lang="ja-JP" altLang="en-US" sz="1400" b="1" dirty="0">
                <a:solidFill>
                  <a:srgbClr val="00CCFF"/>
                </a:solidFill>
                <a:latin typeface="HG丸ｺﾞｼｯｸM-PRO" pitchFamily="50" charset="-128"/>
                <a:ea typeface="HG丸ｺﾞｼｯｸM-PRO" pitchFamily="50" charset="-128"/>
              </a:rPr>
              <a:t>●</a:t>
            </a:r>
            <a:r>
              <a:rPr lang="ja-JP" altLang="en-US" sz="2000" b="1" dirty="0">
                <a:latin typeface="Microsoft YaHei" pitchFamily="34" charset="-122"/>
                <a:ea typeface="Microsoft YaHei" pitchFamily="34" charset="-122"/>
              </a:rPr>
              <a:t>生業</a:t>
            </a:r>
            <a:r>
              <a:rPr lang="ja-JP" altLang="en-US" sz="1400" b="1" dirty="0">
                <a:latin typeface="Microsoft YaHei" pitchFamily="34" charset="-122"/>
                <a:ea typeface="Microsoft YaHei" pitchFamily="34" charset="-122"/>
              </a:rPr>
              <a:t>支援給付</a:t>
            </a:r>
            <a:r>
              <a:rPr lang="en-US" altLang="ja-JP" sz="1400" b="1" dirty="0"/>
              <a:t> </a:t>
            </a:r>
            <a:r>
              <a:rPr lang="zh-CN" altLang="en-US" sz="1400" b="1" dirty="0" smtClean="0"/>
              <a:t>   </a:t>
            </a:r>
            <a:r>
              <a:rPr lang="zh-CN" altLang="en-US" sz="1400" dirty="0" smtClean="0">
                <a:latin typeface="SimSun" panose="02010600030101010101" pitchFamily="2" charset="-122"/>
                <a:ea typeface="SimSun" panose="02010600030101010101" pitchFamily="2" charset="-122"/>
              </a:rPr>
              <a:t>为创立小规模事业所需</a:t>
            </a:r>
            <a:r>
              <a:rPr lang="zh-CN" altLang="en-US" sz="1400" dirty="0">
                <a:latin typeface="SimSun" panose="02010600030101010101" pitchFamily="2" charset="-122"/>
                <a:ea typeface="SimSun" panose="02010600030101010101" pitchFamily="2" charset="-122"/>
              </a:rPr>
              <a:t>的费用</a:t>
            </a:r>
            <a:endParaRPr lang="ja-JP" altLang="en-US" sz="1400" dirty="0">
              <a:latin typeface="SimSun" panose="02010600030101010101" pitchFamily="2" charset="-122"/>
              <a:ea typeface="SimSun" panose="02010600030101010101" pitchFamily="2" charset="-122"/>
            </a:endParaRPr>
          </a:p>
          <a:p>
            <a:r>
              <a:rPr lang="zh-CN" altLang="en-US" sz="1400" dirty="0">
                <a:latin typeface="SimSun" panose="02010600030101010101" pitchFamily="2" charset="-122"/>
                <a:ea typeface="SimSun" panose="02010600030101010101" pitchFamily="2" charset="-122"/>
              </a:rPr>
              <a:t>    </a:t>
            </a:r>
            <a:r>
              <a:rPr lang="zh-CN" altLang="en-US" sz="1400" dirty="0" smtClean="0">
                <a:latin typeface="SimSun" panose="02010600030101010101" pitchFamily="2" charset="-122"/>
                <a:ea typeface="SimSun" panose="02010600030101010101" pitchFamily="2" charset="-122"/>
              </a:rPr>
              <a:t>（</a:t>
            </a:r>
            <a:r>
              <a:rPr lang="zh-CN" altLang="en-US" sz="1400" dirty="0">
                <a:latin typeface="SimSun" panose="02010600030101010101" pitchFamily="2" charset="-122"/>
                <a:ea typeface="SimSun" panose="02010600030101010101" pitchFamily="2" charset="-122"/>
              </a:rPr>
              <a:t>职业支援给付） </a:t>
            </a:r>
            <a:r>
              <a:rPr lang="zh-CN" altLang="en-US" sz="1400" dirty="0" smtClean="0">
                <a:latin typeface="SimSun" panose="02010600030101010101" pitchFamily="2" charset="-122"/>
                <a:ea typeface="SimSun" panose="02010600030101010101" pitchFamily="2" charset="-122"/>
              </a:rPr>
              <a:t>为学技术所需</a:t>
            </a:r>
            <a:r>
              <a:rPr lang="zh-CN" altLang="en-US" sz="1400" dirty="0">
                <a:latin typeface="SimSun" panose="02010600030101010101" pitchFamily="2" charset="-122"/>
                <a:ea typeface="SimSun" panose="02010600030101010101" pitchFamily="2" charset="-122"/>
              </a:rPr>
              <a:t>的技能学习费用</a:t>
            </a:r>
            <a:endParaRPr lang="ja-JP" altLang="en-US" sz="1400" dirty="0">
              <a:latin typeface="SimSun" panose="02010600030101010101" pitchFamily="2" charset="-122"/>
              <a:ea typeface="SimSun" panose="02010600030101010101" pitchFamily="2" charset="-122"/>
            </a:endParaRPr>
          </a:p>
          <a:p>
            <a:r>
              <a:rPr lang="zh-CN" altLang="en-US" sz="1400" b="1" dirty="0">
                <a:solidFill>
                  <a:srgbClr val="00CCFF"/>
                </a:solidFill>
                <a:latin typeface="HG丸ｺﾞｼｯｸM-PRO" pitchFamily="50" charset="-128"/>
                <a:ea typeface="HG丸ｺﾞｼｯｸM-PRO" pitchFamily="50" charset="-128"/>
              </a:rPr>
              <a:t>     </a:t>
            </a:r>
            <a:endParaRPr lang="en-US" altLang="zh-CN" sz="1400" b="1" dirty="0">
              <a:solidFill>
                <a:srgbClr val="00CCFF"/>
              </a:solidFill>
              <a:latin typeface="HG丸ｺﾞｼｯｸM-PRO" pitchFamily="50" charset="-128"/>
              <a:ea typeface="HG丸ｺﾞｼｯｸM-PRO" pitchFamily="50" charset="-128"/>
            </a:endParaRPr>
          </a:p>
          <a:p>
            <a:r>
              <a:rPr lang="zh-CN" altLang="en-US" sz="1400" b="1" dirty="0">
                <a:solidFill>
                  <a:srgbClr val="00CCFF"/>
                </a:solidFill>
                <a:latin typeface="HG丸ｺﾞｼｯｸM-PRO" pitchFamily="50" charset="-128"/>
                <a:ea typeface="HG丸ｺﾞｼｯｸM-PRO" pitchFamily="50" charset="-128"/>
              </a:rPr>
              <a:t>     </a:t>
            </a:r>
            <a:r>
              <a:rPr lang="ja-JP" altLang="en-US" sz="1400" b="1" dirty="0">
                <a:solidFill>
                  <a:srgbClr val="00CCFF"/>
                </a:solidFill>
                <a:latin typeface="HG丸ｺﾞｼｯｸM-PRO" pitchFamily="50" charset="-128"/>
                <a:ea typeface="HG丸ｺﾞｼｯｸM-PRO" pitchFamily="50" charset="-128"/>
              </a:rPr>
              <a:t>●</a:t>
            </a:r>
            <a:r>
              <a:rPr lang="ja-JP" altLang="en-US" sz="2000" b="1" dirty="0">
                <a:latin typeface="Microsoft YaHei" pitchFamily="34" charset="-122"/>
                <a:ea typeface="Microsoft YaHei" pitchFamily="34" charset="-122"/>
              </a:rPr>
              <a:t>葬祭</a:t>
            </a:r>
            <a:r>
              <a:rPr lang="ja-JP" altLang="en-US" sz="1400" b="1" dirty="0">
                <a:latin typeface="Microsoft YaHei" pitchFamily="34" charset="-122"/>
                <a:ea typeface="Microsoft YaHei" pitchFamily="34" charset="-122"/>
              </a:rPr>
              <a:t>支援給付</a:t>
            </a:r>
            <a:r>
              <a:rPr lang="en-US" altLang="ja-JP" sz="1400" b="1" dirty="0"/>
              <a:t> </a:t>
            </a:r>
            <a:r>
              <a:rPr lang="zh-CN" altLang="en-US" sz="1400" b="1" dirty="0" smtClean="0"/>
              <a:t>   </a:t>
            </a:r>
            <a:r>
              <a:rPr lang="zh-CN" altLang="en-US" sz="1400" dirty="0" smtClean="0">
                <a:latin typeface="SimSun" panose="02010600030101010101" pitchFamily="2" charset="-122"/>
                <a:ea typeface="SimSun" panose="02010600030101010101" pitchFamily="2" charset="-122"/>
              </a:rPr>
              <a:t>为办丧事所需费用</a:t>
            </a:r>
            <a:endParaRPr lang="en-US" altLang="zh-CN" sz="1400" dirty="0" smtClean="0">
              <a:latin typeface="SimSun" panose="02010600030101010101" pitchFamily="2" charset="-122"/>
              <a:ea typeface="SimSun" panose="02010600030101010101" pitchFamily="2" charset="-122"/>
            </a:endParaRPr>
          </a:p>
          <a:p>
            <a:r>
              <a:rPr lang="ja-JP" altLang="en-US" sz="1400" dirty="0">
                <a:latin typeface="SimSun" panose="02010600030101010101" pitchFamily="2" charset="-122"/>
                <a:ea typeface="SimSun" panose="02010600030101010101" pitchFamily="2" charset="-122"/>
              </a:rPr>
              <a:t>　</a:t>
            </a:r>
            <a:r>
              <a:rPr lang="ja-JP" altLang="en-US" sz="1400" dirty="0" smtClean="0">
                <a:latin typeface="SimSun" panose="02010600030101010101" pitchFamily="2" charset="-122"/>
                <a:ea typeface="SimSun" panose="02010600030101010101" pitchFamily="2" charset="-122"/>
              </a:rPr>
              <a:t>　</a:t>
            </a:r>
            <a:r>
              <a:rPr lang="zh-CN" altLang="en-US" sz="1400" dirty="0" smtClean="0">
                <a:latin typeface="SimSun" panose="02010600030101010101" pitchFamily="2" charset="-122"/>
                <a:ea typeface="SimSun" panose="02010600030101010101" pitchFamily="2" charset="-122"/>
              </a:rPr>
              <a:t>（</a:t>
            </a:r>
            <a:r>
              <a:rPr lang="zh-CN" altLang="en-US" sz="1400" dirty="0">
                <a:latin typeface="SimSun" panose="02010600030101010101" pitchFamily="2" charset="-122"/>
                <a:ea typeface="SimSun" panose="02010600030101010101" pitchFamily="2" charset="-122"/>
              </a:rPr>
              <a:t>殡葬支援给付</a:t>
            </a:r>
            <a:r>
              <a:rPr lang="zh-CN" altLang="en-US" sz="1400" dirty="0" smtClean="0">
                <a:latin typeface="SimSun" panose="02010600030101010101" pitchFamily="2" charset="-122"/>
                <a:ea typeface="SimSun" panose="02010600030101010101" pitchFamily="2" charset="-122"/>
              </a:rPr>
              <a:t>）</a:t>
            </a:r>
            <a:r>
              <a:rPr lang="zh-CN" altLang="en-US" sz="1400" dirty="0">
                <a:latin typeface="SimSun" panose="02010600030101010101" pitchFamily="2" charset="-122"/>
                <a:ea typeface="SimSun" panose="02010600030101010101" pitchFamily="2" charset="-122"/>
              </a:rPr>
              <a:t> </a:t>
            </a:r>
            <a:r>
              <a:rPr lang="en-US" altLang="ja-JP" sz="1400" dirty="0" smtClean="0">
                <a:latin typeface="SimSun" panose="02010600030101010101" pitchFamily="2" charset="-122"/>
                <a:ea typeface="SimSun" panose="02010600030101010101" pitchFamily="2" charset="-122"/>
              </a:rPr>
              <a:t>(</a:t>
            </a:r>
            <a:r>
              <a:rPr lang="zh-CN" altLang="en-US" sz="1400" dirty="0" smtClean="0">
                <a:latin typeface="SimSun" panose="02010600030101010101" pitchFamily="2" charset="-122"/>
                <a:ea typeface="SimSun" panose="02010600030101010101" pitchFamily="2" charset="-122"/>
              </a:rPr>
              <a:t>若有其他能办理丧</a:t>
            </a:r>
            <a:r>
              <a:rPr lang="zh-CN" altLang="en-US" sz="1400" dirty="0">
                <a:latin typeface="SimSun" panose="02010600030101010101" pitchFamily="2" charset="-122"/>
                <a:ea typeface="SimSun" panose="02010600030101010101" pitchFamily="2" charset="-122"/>
              </a:rPr>
              <a:t>事的遗属，则不属给付对象</a:t>
            </a:r>
            <a:r>
              <a:rPr lang="en-US" altLang="ja-JP" sz="1400" dirty="0">
                <a:latin typeface="SimSun" panose="02010600030101010101" pitchFamily="2" charset="-122"/>
                <a:ea typeface="SimSun" panose="02010600030101010101" pitchFamily="2" charset="-122"/>
              </a:rPr>
              <a:t>)</a:t>
            </a:r>
          </a:p>
          <a:p>
            <a:endParaRPr lang="en-US" altLang="zh-CN" sz="1400" dirty="0">
              <a:latin typeface="SimHei" panose="02010609060101010101" pitchFamily="49" charset="-122"/>
              <a:ea typeface="SimHei" panose="02010609060101010101" pitchFamily="49" charset="-122"/>
            </a:endParaRPr>
          </a:p>
          <a:p>
            <a:r>
              <a:rPr lang="zh-CN" altLang="en-US" sz="1400" dirty="0">
                <a:latin typeface="SimHei" panose="02010609060101010101" pitchFamily="49" charset="-122"/>
                <a:ea typeface="SimHei" panose="02010609060101010101" pitchFamily="49" charset="-122"/>
              </a:rPr>
              <a:t>                       </a:t>
            </a:r>
            <a:r>
              <a:rPr lang="ja-JP" altLang="en-US" sz="1400" b="1" dirty="0" smtClean="0">
                <a:solidFill>
                  <a:srgbClr val="00CCFF"/>
                </a:solidFill>
                <a:latin typeface="HG丸ｺﾞｼｯｸM-PRO" pitchFamily="50" charset="-128"/>
                <a:ea typeface="HG丸ｺﾞｼｯｸM-PRO" pitchFamily="50" charset="-128"/>
              </a:rPr>
              <a:t> </a:t>
            </a:r>
            <a:endParaRPr lang="ja-JP" altLang="en-US" sz="1400" dirty="0"/>
          </a:p>
          <a:p>
            <a:pPr marL="177800" indent="-177800">
              <a:lnSpc>
                <a:spcPct val="50000"/>
              </a:lnSpc>
              <a:spcBef>
                <a:spcPct val="50000"/>
              </a:spcBef>
              <a:tabLst>
                <a:tab pos="177800" algn="l"/>
              </a:tabLst>
            </a:pPr>
            <a:endParaRPr lang="ja-JP" altLang="en-US" sz="1300" dirty="0">
              <a:solidFill>
                <a:srgbClr val="FF0000"/>
              </a:solidFill>
              <a:latin typeface="SimHei" panose="02010609060101010101" pitchFamily="49" charset="-122"/>
              <a:ea typeface="SimHei" panose="02010609060101010101" pitchFamily="49" charset="-122"/>
              <a:cs typeface="HG丸ｺﾞｼｯｸM-PRO"/>
            </a:endParaRPr>
          </a:p>
        </p:txBody>
      </p:sp>
      <p:sp>
        <p:nvSpPr>
          <p:cNvPr id="7" name="Text Box 4"/>
          <p:cNvSpPr txBox="1">
            <a:spLocks noChangeArrowheads="1"/>
          </p:cNvSpPr>
          <p:nvPr/>
        </p:nvSpPr>
        <p:spPr bwMode="auto">
          <a:xfrm>
            <a:off x="611188" y="8366125"/>
            <a:ext cx="5761037" cy="779463"/>
          </a:xfrm>
          <a:prstGeom prst="rect">
            <a:avLst/>
          </a:prstGeom>
          <a:noFill/>
          <a:ln w="9525">
            <a:noFill/>
            <a:miter lim="800000"/>
            <a:headEnd/>
            <a:tailEnd/>
          </a:ln>
        </p:spPr>
        <p:txBody>
          <a:bodyPr lIns="90334" tIns="45167" rIns="90334" bIns="45167">
            <a:spAutoFit/>
          </a:bodyPr>
          <a:lstStyle/>
          <a:p>
            <a:pPr marL="177800" indent="-177800">
              <a:lnSpc>
                <a:spcPct val="50000"/>
              </a:lnSpc>
              <a:spcBef>
                <a:spcPct val="50000"/>
              </a:spcBef>
              <a:buFont typeface="Wingdings" pitchFamily="2" charset="2"/>
              <a:buChar char="p"/>
              <a:tabLst>
                <a:tab pos="177800" algn="l"/>
              </a:tabLst>
            </a:pPr>
            <a:endParaRPr lang="en-US" altLang="ja-JP" sz="1400" dirty="0">
              <a:latin typeface="SimHei" panose="02010609060101010101" pitchFamily="49" charset="-122"/>
              <a:ea typeface="SimHei" panose="02010609060101010101" pitchFamily="49" charset="-122"/>
              <a:cs typeface="HG丸ｺﾞｼｯｸM-PRO"/>
            </a:endParaRPr>
          </a:p>
          <a:p>
            <a:pPr marL="177800" indent="-177800">
              <a:lnSpc>
                <a:spcPts val="2000"/>
              </a:lnSpc>
              <a:spcBef>
                <a:spcPts val="300"/>
              </a:spcBef>
              <a:tabLst>
                <a:tab pos="177800" algn="l"/>
              </a:tabLst>
            </a:pPr>
            <a:r>
              <a:rPr lang="en-US" altLang="zh-CN" sz="1400" dirty="0">
                <a:latin typeface="SimHei" panose="02010609060101010101" pitchFamily="49" charset="-122"/>
                <a:ea typeface="SimHei" panose="02010609060101010101" pitchFamily="49" charset="-122"/>
                <a:cs typeface="HG丸ｺﾞｼｯｸM-PRO"/>
              </a:rPr>
              <a:t>※</a:t>
            </a:r>
            <a:r>
              <a:rPr lang="zh-CN" altLang="en-US" sz="1400" dirty="0">
                <a:latin typeface="SimHei" panose="02010609060101010101" pitchFamily="49" charset="-122"/>
                <a:ea typeface="SimHei" panose="02010609060101010101" pitchFamily="49" charset="-122"/>
                <a:cs typeface="HG丸ｺﾞｼｯｸM-PRO"/>
              </a:rPr>
              <a:t>有关本人被认定的支援给付的详细内容，请参看支援给付决定</a:t>
            </a:r>
            <a:r>
              <a:rPr lang="en-US" altLang="zh-CN" sz="1400" dirty="0">
                <a:latin typeface="SimHei" panose="02010609060101010101" pitchFamily="49" charset="-122"/>
                <a:ea typeface="SimHei" panose="02010609060101010101" pitchFamily="49" charset="-122"/>
                <a:cs typeface="HG丸ｺﾞｼｯｸM-PRO"/>
              </a:rPr>
              <a:t>(</a:t>
            </a:r>
            <a:r>
              <a:rPr lang="zh-CN" altLang="en-US" sz="1400" dirty="0">
                <a:latin typeface="SimHei" panose="02010609060101010101" pitchFamily="49" charset="-122"/>
                <a:ea typeface="SimHei" panose="02010609060101010101" pitchFamily="49" charset="-122"/>
                <a:cs typeface="HG丸ｺﾞｼｯｸM-PRO"/>
              </a:rPr>
              <a:t>变更</a:t>
            </a:r>
            <a:r>
              <a:rPr lang="en-US" altLang="zh-CN" sz="1400" dirty="0">
                <a:latin typeface="SimHei" panose="02010609060101010101" pitchFamily="49" charset="-122"/>
                <a:ea typeface="SimHei" panose="02010609060101010101" pitchFamily="49" charset="-122"/>
                <a:cs typeface="HG丸ｺﾞｼｯｸM-PRO"/>
              </a:rPr>
              <a:t>)</a:t>
            </a:r>
          </a:p>
          <a:p>
            <a:pPr marL="177800" indent="-177800">
              <a:lnSpc>
                <a:spcPts val="2000"/>
              </a:lnSpc>
              <a:spcBef>
                <a:spcPts val="300"/>
              </a:spcBef>
              <a:tabLst>
                <a:tab pos="177800" algn="l"/>
              </a:tabLst>
            </a:pPr>
            <a:r>
              <a:rPr lang="zh-CN" altLang="en-US" sz="1400" dirty="0">
                <a:latin typeface="SimHei" panose="02010609060101010101" pitchFamily="49" charset="-122"/>
                <a:ea typeface="SimHei" panose="02010609060101010101" pitchFamily="49" charset="-122"/>
                <a:cs typeface="HG丸ｺﾞｼｯｸM-PRO"/>
              </a:rPr>
              <a:t>通知书</a:t>
            </a:r>
            <a:r>
              <a:rPr lang="en-US" altLang="zh-CN" sz="1400" dirty="0">
                <a:latin typeface="SimHei" panose="02010609060101010101" pitchFamily="49" charset="-122"/>
                <a:ea typeface="SimHei" panose="02010609060101010101" pitchFamily="49" charset="-122"/>
                <a:cs typeface="HG丸ｺﾞｼｯｸM-PRO"/>
              </a:rPr>
              <a:t>(</a:t>
            </a:r>
            <a:r>
              <a:rPr lang="zh-CN" altLang="en-US" sz="1400" dirty="0">
                <a:latin typeface="SimHei" panose="02010609060101010101" pitchFamily="49" charset="-122"/>
                <a:ea typeface="SimHei" panose="02010609060101010101" pitchFamily="49" charset="-122"/>
                <a:cs typeface="HG丸ｺﾞｼｯｸM-PRO"/>
              </a:rPr>
              <a:t>在第</a:t>
            </a:r>
            <a:r>
              <a:rPr lang="en-US" altLang="zh-CN" sz="1400" dirty="0">
                <a:latin typeface="SimHei" panose="02010609060101010101" pitchFamily="49" charset="-122"/>
                <a:ea typeface="SimHei" panose="02010609060101010101" pitchFamily="49" charset="-122"/>
                <a:cs typeface="HG丸ｺﾞｼｯｸM-PRO"/>
              </a:rPr>
              <a:t>13</a:t>
            </a:r>
            <a:r>
              <a:rPr lang="zh-CN" altLang="en-US" sz="1400" dirty="0">
                <a:latin typeface="SimHei" panose="02010609060101010101" pitchFamily="49" charset="-122"/>
                <a:ea typeface="SimHei" panose="02010609060101010101" pitchFamily="49" charset="-122"/>
                <a:cs typeface="HG丸ｺﾞｼｯｸM-PRO"/>
              </a:rPr>
              <a:t>页上 有通知书张贴栏</a:t>
            </a:r>
            <a:r>
              <a:rPr lang="en-US" altLang="zh-CN" sz="1400" dirty="0">
                <a:latin typeface="SimHei" panose="02010609060101010101" pitchFamily="49" charset="-122"/>
                <a:ea typeface="SimHei" panose="02010609060101010101" pitchFamily="49" charset="-122"/>
                <a:cs typeface="HG丸ｺﾞｼｯｸM-PRO"/>
              </a:rPr>
              <a:t>)</a:t>
            </a:r>
            <a:r>
              <a:rPr lang="zh-CN" altLang="en-US" sz="1400" dirty="0">
                <a:latin typeface="SimHei" panose="02010609060101010101" pitchFamily="49" charset="-122"/>
                <a:ea typeface="SimHei" panose="02010609060101010101" pitchFamily="49" charset="-122"/>
                <a:cs typeface="HG丸ｺﾞｼｯｸM-PRO"/>
              </a:rPr>
              <a:t>。</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角丸四角形 8"/>
          <p:cNvSpPr/>
          <p:nvPr/>
        </p:nvSpPr>
        <p:spPr bwMode="auto">
          <a:xfrm>
            <a:off x="539949" y="3132733"/>
            <a:ext cx="5832276" cy="4176464"/>
          </a:xfrm>
          <a:prstGeom prst="roundRect">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wrap="none" anchor="ctr"/>
          <a:lstStyle/>
          <a:p>
            <a:pPr>
              <a:lnSpc>
                <a:spcPct val="120000"/>
              </a:lnSpc>
              <a:defRPr/>
            </a:pPr>
            <a:endParaRPr lang="ja-JP" altLang="en-US" sz="1400" dirty="0">
              <a:latin typeface="HG丸ｺﾞｼｯｸM-PRO" pitchFamily="50" charset="-128"/>
              <a:ea typeface="HG丸ｺﾞｼｯｸM-PRO" pitchFamily="50" charset="-128"/>
            </a:endParaRPr>
          </a:p>
        </p:txBody>
      </p:sp>
      <p:sp>
        <p:nvSpPr>
          <p:cNvPr id="7172" name="Text Box 4"/>
          <p:cNvSpPr txBox="1">
            <a:spLocks noChangeArrowheads="1"/>
          </p:cNvSpPr>
          <p:nvPr/>
        </p:nvSpPr>
        <p:spPr bwMode="auto">
          <a:xfrm>
            <a:off x="468313" y="1334814"/>
            <a:ext cx="5761036" cy="8330395"/>
          </a:xfrm>
          <a:prstGeom prst="rect">
            <a:avLst/>
          </a:prstGeom>
          <a:noFill/>
          <a:ln w="9525">
            <a:noFill/>
            <a:miter lim="800000"/>
            <a:headEnd/>
            <a:tailEnd/>
          </a:ln>
        </p:spPr>
        <p:txBody>
          <a:bodyPr wrap="square" lIns="90334" tIns="45167" rIns="90334" bIns="45167">
            <a:spAutoFit/>
          </a:bodyPr>
          <a:lstStyle/>
          <a:p>
            <a:pPr>
              <a:lnSpc>
                <a:spcPct val="130000"/>
              </a:lnSpc>
            </a:pPr>
            <a:r>
              <a:rPr lang="ja-JP" altLang="en-US" dirty="0" smtClean="0">
                <a:solidFill>
                  <a:srgbClr val="0033CC"/>
                </a:solidFill>
                <a:latin typeface="SimHei" panose="02010609060101010101" pitchFamily="49" charset="-122"/>
                <a:ea typeface="SimHei" panose="02010609060101010101" pitchFamily="49" charset="-122"/>
                <a:cs typeface="HG丸ｺﾞｼｯｸM-PRO"/>
              </a:rPr>
              <a:t>◆</a:t>
            </a:r>
            <a:r>
              <a:rPr lang="zh-CN" altLang="en-US" dirty="0" smtClean="0">
                <a:solidFill>
                  <a:srgbClr val="0033CC"/>
                </a:solidFill>
                <a:latin typeface="SimHei" panose="02010609060101010101" pitchFamily="49" charset="-122"/>
                <a:ea typeface="SimHei" panose="02010609060101010101" pitchFamily="49" charset="-122"/>
                <a:cs typeface="HG丸ｺﾞｼｯｸM-PRO"/>
              </a:rPr>
              <a:t> </a:t>
            </a:r>
            <a:r>
              <a:rPr lang="zh-CN" altLang="en-US" b="1" dirty="0" smtClean="0">
                <a:latin typeface="SimHei" panose="02010609060101010101" pitchFamily="49" charset="-122"/>
                <a:ea typeface="SimHei" panose="02010609060101010101" pitchFamily="49" charset="-122"/>
              </a:rPr>
              <a:t>支援给付窗</a:t>
            </a:r>
            <a:r>
              <a:rPr lang="zh-CN" altLang="en-US" b="1" dirty="0">
                <a:latin typeface="SimHei" panose="02010609060101010101" pitchFamily="49" charset="-122"/>
                <a:ea typeface="SimHei" panose="02010609060101010101" pitchFamily="49" charset="-122"/>
              </a:rPr>
              <a:t>口</a:t>
            </a:r>
            <a:endParaRPr lang="ja-JP" altLang="en-US" b="1" dirty="0">
              <a:latin typeface="SimHei" panose="02010609060101010101" pitchFamily="49" charset="-122"/>
              <a:ea typeface="SimHei" panose="02010609060101010101" pitchFamily="49" charset="-122"/>
            </a:endParaRPr>
          </a:p>
          <a:p>
            <a:r>
              <a:rPr lang="ja-JP" altLang="en-US" sz="1400" dirty="0">
                <a:latin typeface="SimHei" panose="02010609060101010101" pitchFamily="49" charset="-122"/>
                <a:ea typeface="SimHei" panose="02010609060101010101" pitchFamily="49" charset="-122"/>
                <a:cs typeface="HG丸ｺﾞｼｯｸM-PRO"/>
              </a:rPr>
              <a:t>　　</a:t>
            </a:r>
            <a:r>
              <a:rPr lang="zh-CN" altLang="en-US" sz="1400" dirty="0">
                <a:latin typeface="SimSun" panose="02010600030101010101" pitchFamily="2" charset="-122"/>
                <a:ea typeface="SimSun" panose="02010600030101010101" pitchFamily="2" charset="-122"/>
              </a:rPr>
              <a:t>支援给付窗口是本人居住的</a:t>
            </a:r>
            <a:r>
              <a:rPr lang="zh-CN" altLang="en-US" sz="1400" dirty="0" smtClean="0">
                <a:latin typeface="SimSun" panose="02010600030101010101" pitchFamily="2" charset="-122"/>
                <a:ea typeface="SimSun" panose="02010600030101010101" pitchFamily="2" charset="-122"/>
              </a:rPr>
              <a:t>市</a:t>
            </a:r>
            <a:r>
              <a:rPr lang="zh-CN" altLang="en-US" sz="1400" dirty="0" smtClean="0">
                <a:solidFill>
                  <a:srgbClr val="000000"/>
                </a:solidFill>
                <a:latin typeface="SimSun" panose="02010600030101010101" pitchFamily="2" charset="-122"/>
                <a:ea typeface="SimSun" panose="02010600030101010101" pitchFamily="2" charset="-122"/>
              </a:rPr>
              <a:t>役所、区役所、町村役所、福祉事务所等支援给付的实施机关</a:t>
            </a:r>
            <a:r>
              <a:rPr lang="zh-CN" altLang="en-US" sz="1400" dirty="0">
                <a:solidFill>
                  <a:srgbClr val="000000"/>
                </a:solidFill>
                <a:latin typeface="SimSun" panose="02010600030101010101" pitchFamily="2" charset="-122"/>
                <a:ea typeface="SimSun" panose="02010600030101010101" pitchFamily="2" charset="-122"/>
              </a:rPr>
              <a:t>。</a:t>
            </a:r>
            <a:endParaRPr lang="ja-JP" altLang="en-US" sz="1400" dirty="0">
              <a:solidFill>
                <a:srgbClr val="000000"/>
              </a:solidFill>
              <a:latin typeface="SimSun" panose="02010600030101010101" pitchFamily="2" charset="-122"/>
              <a:ea typeface="SimSun" panose="02010600030101010101" pitchFamily="2" charset="-122"/>
            </a:endParaRPr>
          </a:p>
          <a:p>
            <a:r>
              <a:rPr lang="ja-JP" altLang="en-US" sz="1400" dirty="0">
                <a:solidFill>
                  <a:srgbClr val="000000"/>
                </a:solidFill>
                <a:latin typeface="SimSun" panose="02010600030101010101" pitchFamily="2" charset="-122"/>
                <a:ea typeface="SimSun" panose="02010600030101010101" pitchFamily="2" charset="-122"/>
              </a:rPr>
              <a:t>　　</a:t>
            </a:r>
            <a:r>
              <a:rPr lang="zh-CN" altLang="en-US" sz="1400" dirty="0">
                <a:solidFill>
                  <a:srgbClr val="000000"/>
                </a:solidFill>
                <a:latin typeface="SimSun" panose="02010600030101010101" pitchFamily="2" charset="-122"/>
                <a:ea typeface="SimSun" panose="02010600030101010101" pitchFamily="2" charset="-122"/>
              </a:rPr>
              <a:t>☆支援给付实施机关的联系地址，请</a:t>
            </a:r>
            <a:r>
              <a:rPr lang="zh-CN" altLang="en-US" sz="1400" dirty="0">
                <a:latin typeface="SimSun" panose="02010600030101010101" pitchFamily="2" charset="-122"/>
                <a:ea typeface="SimSun" panose="02010600030101010101" pitchFamily="2" charset="-122"/>
              </a:rPr>
              <a:t>看</a:t>
            </a:r>
            <a:r>
              <a:rPr lang="en-US" sz="1400" dirty="0">
                <a:latin typeface="SimSun" panose="02010600030101010101" pitchFamily="2" charset="-122"/>
                <a:ea typeface="SimSun" panose="02010600030101010101" pitchFamily="2" charset="-122"/>
              </a:rPr>
              <a:t>   </a:t>
            </a:r>
            <a:r>
              <a:rPr lang="zh-CN" altLang="en-US" sz="1400" dirty="0">
                <a:latin typeface="SimSun" panose="02010600030101010101" pitchFamily="2" charset="-122"/>
                <a:ea typeface="SimSun" panose="02010600030101010101" pitchFamily="2" charset="-122"/>
              </a:rPr>
              <a:t>  </a:t>
            </a:r>
            <a:r>
              <a:rPr lang="ja-JP" altLang="en-US" sz="1400" dirty="0">
                <a:latin typeface="SimSun" panose="02010600030101010101" pitchFamily="2" charset="-122"/>
                <a:ea typeface="SimSun" panose="02010600030101010101" pitchFamily="2" charset="-122"/>
              </a:rPr>
              <a:t>　</a:t>
            </a:r>
            <a:r>
              <a:rPr lang="zh-CN" altLang="en-US" sz="1400" dirty="0">
                <a:latin typeface="SimSun" panose="02010600030101010101" pitchFamily="2" charset="-122"/>
                <a:ea typeface="SimSun" panose="02010600030101010101" pitchFamily="2" charset="-122"/>
              </a:rPr>
              <a:t>封底。</a:t>
            </a:r>
            <a:endParaRPr lang="ja-JP" altLang="en-US" sz="1400" dirty="0">
              <a:solidFill>
                <a:srgbClr val="0033CC"/>
              </a:solidFill>
              <a:latin typeface="SimSun" panose="02010600030101010101" pitchFamily="2" charset="-122"/>
              <a:ea typeface="SimSun" panose="02010600030101010101" pitchFamily="2" charset="-122"/>
            </a:endParaRPr>
          </a:p>
          <a:p>
            <a:pPr>
              <a:lnSpc>
                <a:spcPts val="600"/>
              </a:lnSpc>
            </a:pPr>
            <a:endParaRPr lang="ja-JP" altLang="en-US" sz="1400" dirty="0">
              <a:solidFill>
                <a:srgbClr val="0033CC"/>
              </a:solidFill>
              <a:latin typeface="SimHei" panose="02010609060101010101" pitchFamily="49" charset="-122"/>
              <a:ea typeface="SimHei" panose="02010609060101010101" pitchFamily="49" charset="-122"/>
              <a:cs typeface="ＤＨＰ特太ゴシック体"/>
            </a:endParaRPr>
          </a:p>
          <a:p>
            <a:pPr>
              <a:lnSpc>
                <a:spcPct val="130000"/>
              </a:lnSpc>
            </a:pPr>
            <a:r>
              <a:rPr lang="ja-JP" altLang="en-US" dirty="0">
                <a:solidFill>
                  <a:srgbClr val="0033CC"/>
                </a:solidFill>
                <a:latin typeface="SimHei" panose="02010609060101010101" pitchFamily="49" charset="-122"/>
                <a:ea typeface="SimHei" panose="02010609060101010101" pitchFamily="49" charset="-122"/>
                <a:cs typeface="ＤＨＰ特太ゴシック体"/>
              </a:rPr>
              <a:t>◆ </a:t>
            </a:r>
            <a:r>
              <a:rPr lang="zh-CN" altLang="en-US" b="1" dirty="0" smtClean="0">
                <a:latin typeface="SimHei" panose="02010609060101010101" pitchFamily="49" charset="-122"/>
                <a:ea typeface="SimHei" panose="02010609060101010101" pitchFamily="49" charset="-122"/>
                <a:cs typeface="ＤＨＰ特太ゴシック体"/>
              </a:rPr>
              <a:t>需要申报</a:t>
            </a:r>
            <a:r>
              <a:rPr lang="zh-CN" altLang="en-US" b="1" dirty="0">
                <a:latin typeface="SimHei" panose="02010609060101010101" pitchFamily="49" charset="-122"/>
                <a:ea typeface="SimHei" panose="02010609060101010101" pitchFamily="49" charset="-122"/>
                <a:cs typeface="ＤＨＰ特太ゴシック体"/>
              </a:rPr>
              <a:t>的事项</a:t>
            </a:r>
            <a:endParaRPr lang="ja-JP" altLang="en-US" b="1" dirty="0">
              <a:latin typeface="SimHei" panose="02010609060101010101" pitchFamily="49" charset="-122"/>
              <a:ea typeface="SimHei" panose="02010609060101010101" pitchFamily="49" charset="-122"/>
              <a:cs typeface="ＤＨＰ特太ゴシック体"/>
            </a:endParaRPr>
          </a:p>
          <a:p>
            <a:pPr>
              <a:lnSpc>
                <a:spcPct val="120000"/>
              </a:lnSpc>
            </a:pPr>
            <a:r>
              <a:rPr lang="ja-JP" altLang="en-US" dirty="0">
                <a:latin typeface="SimSun" panose="02010600030101010101" pitchFamily="2" charset="-122"/>
                <a:ea typeface="SimSun" panose="02010600030101010101" pitchFamily="2" charset="-122"/>
                <a:cs typeface="HG丸ｺﾞｼｯｸM-PRO"/>
              </a:rPr>
              <a:t>  </a:t>
            </a:r>
            <a:r>
              <a:rPr lang="ja-JP" altLang="en-US" sz="1600" b="1" dirty="0">
                <a:latin typeface="SimSun" panose="02010600030101010101" pitchFamily="2" charset="-122"/>
                <a:ea typeface="SimSun" panose="02010600030101010101" pitchFamily="2" charset="-122"/>
                <a:cs typeface="HG丸ｺﾞｼｯｸM-PRO"/>
              </a:rPr>
              <a:t> </a:t>
            </a:r>
            <a:r>
              <a:rPr lang="en-US" altLang="ja-JP" sz="1600" b="1" dirty="0">
                <a:latin typeface="SimSun" panose="02010600030101010101" pitchFamily="2" charset="-122"/>
                <a:ea typeface="SimSun" panose="02010600030101010101" pitchFamily="2" charset="-122"/>
                <a:cs typeface="HG丸ｺﾞｼｯｸM-PRO"/>
              </a:rPr>
              <a:t>1 </a:t>
            </a:r>
            <a:r>
              <a:rPr lang="zh-CN" altLang="en-US" sz="1600" b="1" dirty="0" smtClean="0">
                <a:latin typeface="SimSun" panose="02010600030101010101" pitchFamily="2" charset="-122"/>
                <a:ea typeface="SimSun" panose="02010600030101010101" pitchFamily="2" charset="-122"/>
                <a:cs typeface="HG丸ｺﾞｼｯｸM-PRO"/>
              </a:rPr>
              <a:t>收入申报</a:t>
            </a:r>
            <a:r>
              <a:rPr lang="ja-JP" altLang="en-US" sz="1400" dirty="0">
                <a:latin typeface="SimSun" panose="02010600030101010101" pitchFamily="2" charset="-122"/>
                <a:ea typeface="SimSun" panose="02010600030101010101" pitchFamily="2" charset="-122"/>
                <a:cs typeface="HG丸ｺﾞｼｯｸM-PRO"/>
              </a:rPr>
              <a:t>　　 </a:t>
            </a:r>
            <a:r>
              <a:rPr lang="ja-JP" altLang="en-US" sz="1400" dirty="0" smtClean="0">
                <a:latin typeface="SimSun" panose="02010600030101010101" pitchFamily="2" charset="-122"/>
                <a:ea typeface="SimSun" panose="02010600030101010101" pitchFamily="2" charset="-122"/>
                <a:cs typeface="HG丸ｺﾞｼｯｸM-PRO"/>
              </a:rPr>
              <a:t> </a:t>
            </a:r>
            <a:endParaRPr lang="en-US" altLang="ja-JP" sz="1400" dirty="0">
              <a:latin typeface="SimSun" panose="02010600030101010101" pitchFamily="2" charset="-122"/>
              <a:ea typeface="SimSun" panose="02010600030101010101" pitchFamily="2" charset="-122"/>
              <a:cs typeface="HG丸ｺﾞｼｯｸM-PRO"/>
            </a:endParaRPr>
          </a:p>
          <a:p>
            <a:pPr>
              <a:lnSpc>
                <a:spcPct val="120000"/>
              </a:lnSpc>
            </a:pPr>
            <a:r>
              <a:rPr lang="ja-JP" altLang="en-US" sz="1400" dirty="0">
                <a:latin typeface="SimSun" panose="02010600030101010101" pitchFamily="2" charset="-122"/>
                <a:ea typeface="SimSun" panose="02010600030101010101" pitchFamily="2" charset="-122"/>
                <a:cs typeface="HG丸ｺﾞｼｯｸM-PRO"/>
              </a:rPr>
              <a:t>　　</a:t>
            </a:r>
            <a:r>
              <a:rPr lang="ja-JP" altLang="en-US" sz="1400" b="1" dirty="0">
                <a:latin typeface="SimSun" panose="02010600030101010101" pitchFamily="2" charset="-122"/>
                <a:ea typeface="SimSun" panose="02010600030101010101" pitchFamily="2" charset="-122"/>
              </a:rPr>
              <a:t>（</a:t>
            </a:r>
            <a:r>
              <a:rPr lang="en-US" altLang="ja-JP" sz="1400" b="1" dirty="0">
                <a:latin typeface="SimSun" panose="02010600030101010101" pitchFamily="2" charset="-122"/>
                <a:ea typeface="SimSun" panose="02010600030101010101" pitchFamily="2" charset="-122"/>
              </a:rPr>
              <a:t>1</a:t>
            </a:r>
            <a:r>
              <a:rPr lang="ja-JP" altLang="en-US" sz="1400" b="1" dirty="0">
                <a:latin typeface="SimSun" panose="02010600030101010101" pitchFamily="2" charset="-122"/>
                <a:ea typeface="SimSun" panose="02010600030101010101" pitchFamily="2" charset="-122"/>
              </a:rPr>
              <a:t>）</a:t>
            </a:r>
            <a:r>
              <a:rPr lang="zh-CN" altLang="en-US" sz="1400" b="1" dirty="0">
                <a:latin typeface="SimSun" panose="02010600030101010101" pitchFamily="2" charset="-122"/>
                <a:ea typeface="SimSun" panose="02010600030101010101" pitchFamily="2" charset="-122"/>
              </a:rPr>
              <a:t>初次领取支援给付者的收入申报</a:t>
            </a:r>
            <a:r>
              <a:rPr lang="ja-JP" altLang="en-US" sz="1400" b="1" dirty="0">
                <a:latin typeface="SimSun" panose="02010600030101010101" pitchFamily="2" charset="-122"/>
                <a:ea typeface="SimSun" panose="02010600030101010101" pitchFamily="2" charset="-122"/>
                <a:cs typeface="HG丸ｺﾞｼｯｸM-PRO"/>
              </a:rPr>
              <a:t>　</a:t>
            </a:r>
          </a:p>
          <a:p>
            <a:pPr>
              <a:lnSpc>
                <a:spcPct val="120000"/>
              </a:lnSpc>
            </a:pPr>
            <a:r>
              <a:rPr lang="ja-JP" altLang="en-US" sz="1400" dirty="0">
                <a:latin typeface="SimSun" panose="02010600030101010101" pitchFamily="2" charset="-122"/>
                <a:ea typeface="SimSun" panose="02010600030101010101" pitchFamily="2" charset="-122"/>
                <a:cs typeface="HG丸ｺﾞｼｯｸM-PRO"/>
              </a:rPr>
              <a:t>　　　　</a:t>
            </a:r>
            <a:r>
              <a:rPr lang="zh-CN" altLang="en-US" sz="1400" dirty="0">
                <a:latin typeface="SimSun" panose="02010600030101010101" pitchFamily="2" charset="-122"/>
                <a:ea typeface="SimSun" panose="02010600030101010101" pitchFamily="2" charset="-122"/>
                <a:cs typeface="HG丸ｺﾞｼｯｸM-PRO"/>
              </a:rPr>
              <a:t>○有务农收入、年金收入及政府提供的补助金收入者 </a:t>
            </a:r>
          </a:p>
          <a:p>
            <a:pPr>
              <a:lnSpc>
                <a:spcPct val="120000"/>
              </a:lnSpc>
            </a:pPr>
            <a:r>
              <a:rPr lang="zh-CN" altLang="en-US" sz="1400" dirty="0">
                <a:latin typeface="SimSun" panose="02010600030101010101" pitchFamily="2" charset="-122"/>
                <a:ea typeface="SimSun" panose="02010600030101010101" pitchFamily="2" charset="-122"/>
                <a:cs typeface="HG丸ｺﾞｼｯｸM-PRO"/>
              </a:rPr>
              <a:t>                </a:t>
            </a:r>
            <a:r>
              <a:rPr lang="zh-CN" altLang="en-US" sz="1400" b="1" dirty="0" smtClean="0">
                <a:latin typeface="SimSun" panose="02010600030101010101" pitchFamily="2" charset="-122"/>
                <a:ea typeface="SimSun" panose="02010600030101010101" pitchFamily="2" charset="-122"/>
                <a:cs typeface="HG丸ｺﾞｼｯｸM-PRO"/>
              </a:rPr>
              <a:t>须申报</a:t>
            </a:r>
            <a:r>
              <a:rPr lang="zh-CN" altLang="en-US" sz="1400" b="1" u="sng" dirty="0">
                <a:latin typeface="SimSun" panose="02010600030101010101" pitchFamily="2" charset="-122"/>
                <a:ea typeface="SimSun" panose="02010600030101010101" pitchFamily="2" charset="-122"/>
                <a:cs typeface="HG丸ｺﾞｼｯｸM-PRO"/>
              </a:rPr>
              <a:t>最近有收入月份的收入额</a:t>
            </a:r>
            <a:r>
              <a:rPr lang="zh-CN" altLang="en-US" sz="1400" b="1" dirty="0">
                <a:latin typeface="SimSun" panose="02010600030101010101" pitchFamily="2" charset="-122"/>
                <a:ea typeface="SimSun" panose="02010600030101010101" pitchFamily="2" charset="-122"/>
                <a:cs typeface="HG丸ｺﾞｼｯｸM-PRO"/>
              </a:rPr>
              <a:t>。</a:t>
            </a:r>
          </a:p>
          <a:p>
            <a:pPr>
              <a:lnSpc>
                <a:spcPct val="120000"/>
              </a:lnSpc>
            </a:pPr>
            <a:r>
              <a:rPr lang="zh-CN" altLang="en-US" sz="1400" dirty="0">
                <a:latin typeface="SimSun" panose="02010600030101010101" pitchFamily="2" charset="-122"/>
                <a:ea typeface="SimSun" panose="02010600030101010101" pitchFamily="2" charset="-122"/>
                <a:cs typeface="HG丸ｺﾞｼｯｸM-PRO"/>
              </a:rPr>
              <a:t>      </a:t>
            </a:r>
            <a:r>
              <a:rPr lang="zh-CN" altLang="en-US" sz="1400" dirty="0" smtClean="0">
                <a:latin typeface="SimSun" panose="02010600030101010101" pitchFamily="2" charset="-122"/>
                <a:ea typeface="SimSun" panose="02010600030101010101" pitchFamily="2" charset="-122"/>
                <a:cs typeface="HG丸ｺﾞｼｯｸM-PRO"/>
              </a:rPr>
              <a:t>  ○</a:t>
            </a:r>
            <a:r>
              <a:rPr lang="zh-CN" altLang="en-US" sz="1400" dirty="0">
                <a:latin typeface="SimSun" panose="02010600030101010101" pitchFamily="2" charset="-122"/>
                <a:ea typeface="SimSun" panose="02010600030101010101" pitchFamily="2" charset="-122"/>
                <a:cs typeface="HG丸ｺﾞｼｯｸM-PRO"/>
              </a:rPr>
              <a:t>有上述以外的劳动工资收入、事业</a:t>
            </a:r>
            <a:r>
              <a:rPr lang="en-US" altLang="zh-CN" sz="1400" dirty="0">
                <a:latin typeface="SimSun" panose="02010600030101010101" pitchFamily="2" charset="-122"/>
                <a:ea typeface="SimSun" panose="02010600030101010101" pitchFamily="2" charset="-122"/>
                <a:cs typeface="HG丸ｺﾞｼｯｸM-PRO"/>
              </a:rPr>
              <a:t>(</a:t>
            </a:r>
            <a:r>
              <a:rPr lang="zh-CN" altLang="en-US" sz="1400" dirty="0">
                <a:latin typeface="SimSun" panose="02010600030101010101" pitchFamily="2" charset="-122"/>
                <a:ea typeface="SimSun" panose="02010600030101010101" pitchFamily="2" charset="-122"/>
                <a:cs typeface="HG丸ｺﾞｼｯｸM-PRO"/>
              </a:rPr>
              <a:t>私营</a:t>
            </a:r>
            <a:r>
              <a:rPr lang="en-US" altLang="zh-CN" sz="1400" dirty="0">
                <a:latin typeface="SimSun" panose="02010600030101010101" pitchFamily="2" charset="-122"/>
                <a:ea typeface="SimSun" panose="02010600030101010101" pitchFamily="2" charset="-122"/>
                <a:cs typeface="HG丸ｺﾞｼｯｸM-PRO"/>
              </a:rPr>
              <a:t>)</a:t>
            </a:r>
            <a:r>
              <a:rPr lang="zh-CN" altLang="en-US" sz="1400" dirty="0">
                <a:latin typeface="SimSun" panose="02010600030101010101" pitchFamily="2" charset="-122"/>
                <a:ea typeface="SimSun" panose="02010600030101010101" pitchFamily="2" charset="-122"/>
                <a:cs typeface="HG丸ｺﾞｼｯｸM-PRO"/>
              </a:rPr>
              <a:t>收入、</a:t>
            </a:r>
            <a:r>
              <a:rPr lang="zh-CN" altLang="en-US" sz="1400" dirty="0" smtClean="0">
                <a:latin typeface="SimSun" panose="02010600030101010101" pitchFamily="2" charset="-122"/>
                <a:ea typeface="SimSun" panose="02010600030101010101" pitchFamily="2" charset="-122"/>
                <a:cs typeface="HG丸ｺﾞｼｯｸM-PRO"/>
              </a:rPr>
              <a:t>经济支援等</a:t>
            </a:r>
            <a:endParaRPr lang="en-US" altLang="zh-CN" sz="1400" dirty="0" smtClean="0">
              <a:latin typeface="SimSun" panose="02010600030101010101" pitchFamily="2" charset="-122"/>
              <a:ea typeface="SimSun" panose="02010600030101010101" pitchFamily="2" charset="-122"/>
              <a:cs typeface="HG丸ｺﾞｼｯｸM-PRO"/>
            </a:endParaRPr>
          </a:p>
          <a:p>
            <a:pPr>
              <a:lnSpc>
                <a:spcPct val="120000"/>
              </a:lnSpc>
            </a:pPr>
            <a:r>
              <a:rPr lang="zh-CN" altLang="en-US" sz="1400" dirty="0">
                <a:latin typeface="SimSun" panose="02010600030101010101" pitchFamily="2" charset="-122"/>
                <a:ea typeface="SimSun" panose="02010600030101010101" pitchFamily="2" charset="-122"/>
                <a:cs typeface="HG丸ｺﾞｼｯｸM-PRO"/>
              </a:rPr>
              <a:t> </a:t>
            </a:r>
            <a:r>
              <a:rPr lang="zh-CN" altLang="en-US" sz="1400" dirty="0" smtClean="0">
                <a:latin typeface="SimSun" panose="02010600030101010101" pitchFamily="2" charset="-122"/>
                <a:ea typeface="SimSun" panose="02010600030101010101" pitchFamily="2" charset="-122"/>
                <a:cs typeface="HG丸ｺﾞｼｯｸM-PRO"/>
              </a:rPr>
              <a:t>         收入者</a:t>
            </a:r>
            <a:endParaRPr lang="zh-CN" altLang="en-US" sz="1400" dirty="0">
              <a:latin typeface="SimSun" panose="02010600030101010101" pitchFamily="2" charset="-122"/>
              <a:ea typeface="SimSun" panose="02010600030101010101" pitchFamily="2" charset="-122"/>
              <a:cs typeface="HG丸ｺﾞｼｯｸM-PRO"/>
            </a:endParaRPr>
          </a:p>
          <a:p>
            <a:pPr>
              <a:lnSpc>
                <a:spcPct val="120000"/>
              </a:lnSpc>
            </a:pPr>
            <a:r>
              <a:rPr lang="zh-CN" altLang="en-US" sz="1400" dirty="0">
                <a:latin typeface="SimSun" panose="02010600030101010101" pitchFamily="2" charset="-122"/>
                <a:ea typeface="SimSun" panose="02010600030101010101" pitchFamily="2" charset="-122"/>
                <a:cs typeface="HG丸ｺﾞｼｯｸM-PRO"/>
              </a:rPr>
              <a:t>                 </a:t>
            </a:r>
            <a:r>
              <a:rPr lang="zh-CN" altLang="en-US" sz="1400" b="1" dirty="0">
                <a:latin typeface="SimSun" panose="02010600030101010101" pitchFamily="2" charset="-122"/>
                <a:ea typeface="SimSun" panose="02010600030101010101" pitchFamily="2" charset="-122"/>
                <a:cs typeface="HG丸ｺﾞｼｯｸM-PRO"/>
              </a:rPr>
              <a:t>须申报</a:t>
            </a:r>
            <a:r>
              <a:rPr lang="zh-CN" altLang="en-US" sz="1400" b="1" u="sng" dirty="0">
                <a:latin typeface="SimSun" panose="02010600030101010101" pitchFamily="2" charset="-122"/>
                <a:ea typeface="SimSun" panose="02010600030101010101" pitchFamily="2" charset="-122"/>
                <a:cs typeface="HG丸ｺﾞｼｯｸM-PRO"/>
              </a:rPr>
              <a:t>近期一个月的收入额</a:t>
            </a:r>
            <a:r>
              <a:rPr lang="zh-CN" altLang="en-US" sz="1400" b="1" dirty="0">
                <a:latin typeface="SimSun" panose="02010600030101010101" pitchFamily="2" charset="-122"/>
                <a:ea typeface="SimSun" panose="02010600030101010101" pitchFamily="2" charset="-122"/>
                <a:cs typeface="HG丸ｺﾞｼｯｸM-PRO"/>
              </a:rPr>
              <a:t>。</a:t>
            </a:r>
          </a:p>
          <a:p>
            <a:pPr>
              <a:lnSpc>
                <a:spcPct val="120000"/>
              </a:lnSpc>
            </a:pPr>
            <a:r>
              <a:rPr lang="zh-CN" altLang="en-US" sz="1400" dirty="0">
                <a:latin typeface="SimSun" panose="02010600030101010101" pitchFamily="2" charset="-122"/>
                <a:ea typeface="SimSun" panose="02010600030101010101" pitchFamily="2" charset="-122"/>
                <a:cs typeface="HG丸ｺﾞｼｯｸM-PRO"/>
              </a:rPr>
              <a:t>        </a:t>
            </a:r>
          </a:p>
          <a:p>
            <a:pPr>
              <a:lnSpc>
                <a:spcPct val="120000"/>
              </a:lnSpc>
            </a:pPr>
            <a:r>
              <a:rPr lang="zh-CN" altLang="en-US" sz="1400" dirty="0">
                <a:latin typeface="SimSun" panose="02010600030101010101" pitchFamily="2" charset="-122"/>
                <a:ea typeface="SimSun" panose="02010600030101010101" pitchFamily="2" charset="-122"/>
                <a:cs typeface="HG丸ｺﾞｼｯｸM-PRO"/>
              </a:rPr>
              <a:t>      </a:t>
            </a:r>
            <a:r>
              <a:rPr lang="zh-CN" altLang="en-US" sz="1400" dirty="0" smtClean="0">
                <a:latin typeface="SimSun" panose="02010600030101010101" pitchFamily="2" charset="-122"/>
                <a:ea typeface="SimSun" panose="02010600030101010101" pitchFamily="2" charset="-122"/>
                <a:cs typeface="HG丸ｺﾞｼｯｸM-PRO"/>
              </a:rPr>
              <a:t>☆初次领取支援给付者，</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在</a:t>
            </a:r>
            <a:r>
              <a:rPr lang="en-US" altLang="zh-CN" sz="1400" dirty="0" smtClean="0">
                <a:solidFill>
                  <a:srgbClr val="000000"/>
                </a:solidFill>
                <a:latin typeface="SimSun" panose="02010600030101010101" pitchFamily="2" charset="-122"/>
                <a:ea typeface="SimSun" panose="02010600030101010101" pitchFamily="2" charset="-122"/>
                <a:cs typeface="HG丸ｺﾞｼｯｸM-PRO"/>
              </a:rPr>
              <a:t>6</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月份以前，凡收入有变化时，</a:t>
            </a:r>
            <a:endParaRPr lang="en-US" altLang="zh-CN" sz="1400" dirty="0" smtClean="0">
              <a:solidFill>
                <a:srgbClr val="000000"/>
              </a:solidFill>
              <a:latin typeface="SimSun" panose="02010600030101010101" pitchFamily="2" charset="-122"/>
              <a:ea typeface="SimSun" panose="02010600030101010101" pitchFamily="2" charset="-122"/>
              <a:cs typeface="HG丸ｺﾞｼｯｸM-PRO"/>
            </a:endParaRPr>
          </a:p>
          <a:p>
            <a:pPr>
              <a:lnSpc>
                <a:spcPct val="120000"/>
              </a:lnSpc>
            </a:pPr>
            <a:r>
              <a:rPr lang="zh-CN" altLang="en-US" sz="1400" dirty="0">
                <a:solidFill>
                  <a:srgbClr val="000000"/>
                </a:solidFill>
                <a:latin typeface="SimSun" panose="02010600030101010101" pitchFamily="2" charset="-122"/>
                <a:ea typeface="SimSun" panose="02010600030101010101" pitchFamily="2" charset="-122"/>
                <a:cs typeface="HG丸ｺﾞｼｯｸM-PRO"/>
              </a:rPr>
              <a:t> </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        必须随时申报</a:t>
            </a:r>
            <a:r>
              <a:rPr lang="zh-CN" altLang="en-US" sz="1400" dirty="0">
                <a:solidFill>
                  <a:srgbClr val="000000"/>
                </a:solidFill>
                <a:latin typeface="SimSun" panose="02010600030101010101" pitchFamily="2" charset="-122"/>
                <a:ea typeface="SimSun" panose="02010600030101010101" pitchFamily="2" charset="-122"/>
                <a:cs typeface="HG丸ｺﾞｼｯｸM-PRO"/>
              </a:rPr>
              <a:t>。</a:t>
            </a:r>
          </a:p>
          <a:p>
            <a:pPr>
              <a:lnSpc>
                <a:spcPct val="120000"/>
              </a:lnSpc>
            </a:pPr>
            <a:r>
              <a:rPr lang="zh-CN" altLang="en-US" sz="1400" dirty="0">
                <a:latin typeface="SimSun" panose="02010600030101010101" pitchFamily="2" charset="-122"/>
                <a:ea typeface="SimSun" panose="02010600030101010101" pitchFamily="2" charset="-122"/>
                <a:cs typeface="HG丸ｺﾞｼｯｸM-PRO"/>
              </a:rPr>
              <a:t> </a:t>
            </a:r>
          </a:p>
          <a:p>
            <a:pPr>
              <a:lnSpc>
                <a:spcPct val="120000"/>
              </a:lnSpc>
            </a:pPr>
            <a:r>
              <a:rPr lang="zh-CN" altLang="en-US" sz="1400" b="1" dirty="0">
                <a:latin typeface="SimSun" panose="02010600030101010101" pitchFamily="2" charset="-122"/>
                <a:ea typeface="SimSun" panose="02010600030101010101" pitchFamily="2" charset="-122"/>
              </a:rPr>
              <a:t>     （</a:t>
            </a:r>
            <a:r>
              <a:rPr lang="en-US" altLang="zh-CN" sz="1400" b="1" dirty="0">
                <a:latin typeface="SimSun" panose="02010600030101010101" pitchFamily="2" charset="-122"/>
                <a:ea typeface="SimSun" panose="02010600030101010101" pitchFamily="2" charset="-122"/>
              </a:rPr>
              <a:t>2</a:t>
            </a:r>
            <a:r>
              <a:rPr lang="zh-CN" altLang="en-US" sz="1400" b="1" dirty="0">
                <a:latin typeface="SimSun" panose="02010600030101010101" pitchFamily="2" charset="-122"/>
                <a:ea typeface="SimSun" panose="02010600030101010101" pitchFamily="2" charset="-122"/>
              </a:rPr>
              <a:t>）已领取支援给付者的收入申报</a:t>
            </a:r>
          </a:p>
          <a:p>
            <a:pPr>
              <a:lnSpc>
                <a:spcPct val="120000"/>
              </a:lnSpc>
            </a:pPr>
            <a:r>
              <a:rPr lang="zh-CN" altLang="en-US" sz="1400" dirty="0">
                <a:latin typeface="SimSun" panose="02010600030101010101" pitchFamily="2" charset="-122"/>
                <a:ea typeface="SimSun" panose="02010600030101010101" pitchFamily="2" charset="-122"/>
                <a:cs typeface="HG丸ｺﾞｼｯｸM-PRO"/>
              </a:rPr>
              <a:t>          </a:t>
            </a:r>
            <a:r>
              <a:rPr lang="zh-CN" altLang="en-US" sz="1400" dirty="0" smtClean="0">
                <a:latin typeface="SimSun" panose="02010600030101010101" pitchFamily="2" charset="-122"/>
                <a:ea typeface="SimSun" panose="02010600030101010101" pitchFamily="2" charset="-122"/>
                <a:cs typeface="HG丸ｺﾞｼｯｸM-PRO"/>
              </a:rPr>
              <a:t>收入申报基本定为每</a:t>
            </a:r>
            <a:r>
              <a:rPr lang="zh-CN" altLang="en-US" sz="1400" dirty="0">
                <a:latin typeface="SimSun" panose="02010600030101010101" pitchFamily="2" charset="-122"/>
                <a:ea typeface="SimSun" panose="02010600030101010101" pitchFamily="2" charset="-122"/>
                <a:cs typeface="HG丸ｺﾞｼｯｸM-PRO"/>
              </a:rPr>
              <a:t>年一次，</a:t>
            </a:r>
            <a:r>
              <a:rPr lang="zh-CN" altLang="en-US" sz="1400" dirty="0" smtClean="0">
                <a:latin typeface="SimSun" panose="02010600030101010101" pitchFamily="2" charset="-122"/>
                <a:ea typeface="SimSun" panose="02010600030101010101" pitchFamily="2" charset="-122"/>
                <a:cs typeface="HG丸ｺﾞｼｯｸM-PRO"/>
              </a:rPr>
              <a:t>在每年的</a:t>
            </a:r>
            <a:r>
              <a:rPr lang="en-US" altLang="zh-CN" sz="1400" dirty="0">
                <a:latin typeface="SimSun" panose="02010600030101010101" pitchFamily="2" charset="-122"/>
                <a:ea typeface="SimSun" panose="02010600030101010101" pitchFamily="2" charset="-122"/>
                <a:cs typeface="HG丸ｺﾞｼｯｸM-PRO"/>
              </a:rPr>
              <a:t>6</a:t>
            </a:r>
            <a:r>
              <a:rPr lang="zh-CN" altLang="en-US" sz="1400" dirty="0">
                <a:latin typeface="SimSun" panose="02010600030101010101" pitchFamily="2" charset="-122"/>
                <a:ea typeface="SimSun" panose="02010600030101010101" pitchFamily="2" charset="-122"/>
                <a:cs typeface="HG丸ｺﾞｼｯｸM-PRO"/>
              </a:rPr>
              <a:t>月份将前</a:t>
            </a:r>
            <a:r>
              <a:rPr lang="zh-CN" altLang="en-US" sz="1400" dirty="0" smtClean="0">
                <a:latin typeface="SimSun" panose="02010600030101010101" pitchFamily="2" charset="-122"/>
                <a:ea typeface="SimSun" panose="02010600030101010101" pitchFamily="2" charset="-122"/>
                <a:cs typeface="HG丸ｺﾞｼｯｸM-PRO"/>
              </a:rPr>
              <a:t>一年</a:t>
            </a:r>
            <a:endParaRPr lang="en-US" altLang="zh-CN" sz="1400" dirty="0" smtClean="0">
              <a:latin typeface="SimSun" panose="02010600030101010101" pitchFamily="2" charset="-122"/>
              <a:ea typeface="SimSun" panose="02010600030101010101" pitchFamily="2" charset="-122"/>
              <a:cs typeface="HG丸ｺﾞｼｯｸM-PRO"/>
            </a:endParaRPr>
          </a:p>
          <a:p>
            <a:pPr>
              <a:lnSpc>
                <a:spcPct val="120000"/>
              </a:lnSpc>
            </a:pPr>
            <a:r>
              <a:rPr lang="zh-CN" altLang="en-US" sz="1400" dirty="0">
                <a:latin typeface="SimSun" panose="02010600030101010101" pitchFamily="2" charset="-122"/>
                <a:ea typeface="SimSun" panose="02010600030101010101" pitchFamily="2" charset="-122"/>
                <a:cs typeface="HG丸ｺﾞｼｯｸM-PRO"/>
              </a:rPr>
              <a:t> </a:t>
            </a:r>
            <a:r>
              <a:rPr lang="zh-CN" altLang="en-US" sz="1400" dirty="0" smtClean="0">
                <a:latin typeface="SimSun" panose="02010600030101010101" pitchFamily="2" charset="-122"/>
                <a:ea typeface="SimSun" panose="02010600030101010101" pitchFamily="2" charset="-122"/>
                <a:cs typeface="HG丸ｺﾞｼｯｸM-PRO"/>
              </a:rPr>
              <a:t>    （</a:t>
            </a:r>
            <a:r>
              <a:rPr lang="en-US" altLang="zh-CN" sz="1400" dirty="0" smtClean="0">
                <a:latin typeface="SimSun" panose="02010600030101010101" pitchFamily="2" charset="-122"/>
                <a:ea typeface="SimSun" panose="02010600030101010101" pitchFamily="2" charset="-122"/>
                <a:cs typeface="HG丸ｺﾞｼｯｸM-PRO"/>
              </a:rPr>
              <a:t>1</a:t>
            </a:r>
            <a:r>
              <a:rPr lang="zh-CN" altLang="en-US" sz="1400" dirty="0" smtClean="0">
                <a:latin typeface="SimSun" panose="02010600030101010101" pitchFamily="2" charset="-122"/>
                <a:ea typeface="SimSun" panose="02010600030101010101" pitchFamily="2" charset="-122"/>
                <a:cs typeface="HG丸ｺﾞｼｯｸM-PRO"/>
              </a:rPr>
              <a:t>月到</a:t>
            </a:r>
            <a:r>
              <a:rPr lang="en-US" altLang="zh-CN" sz="1400" dirty="0">
                <a:latin typeface="SimSun" panose="02010600030101010101" pitchFamily="2" charset="-122"/>
                <a:ea typeface="SimSun" panose="02010600030101010101" pitchFamily="2" charset="-122"/>
                <a:cs typeface="HG丸ｺﾞｼｯｸM-PRO"/>
              </a:rPr>
              <a:t>12</a:t>
            </a:r>
            <a:r>
              <a:rPr lang="zh-CN" altLang="en-US" sz="1400" dirty="0">
                <a:latin typeface="SimSun" panose="02010600030101010101" pitchFamily="2" charset="-122"/>
                <a:ea typeface="SimSun" panose="02010600030101010101" pitchFamily="2" charset="-122"/>
                <a:cs typeface="HG丸ｺﾞｼｯｸM-PRO"/>
              </a:rPr>
              <a:t>月）</a:t>
            </a:r>
            <a:r>
              <a:rPr lang="zh-CN" altLang="en-US" sz="1400" dirty="0" smtClean="0">
                <a:latin typeface="SimSun" panose="02010600030101010101" pitchFamily="2" charset="-122"/>
                <a:ea typeface="SimSun" panose="02010600030101010101" pitchFamily="2" charset="-122"/>
                <a:cs typeface="HG丸ｺﾞｼｯｸM-PRO"/>
              </a:rPr>
              <a:t>的</a:t>
            </a:r>
            <a:r>
              <a:rPr lang="zh-CN" altLang="en-US" sz="1400" dirty="0">
                <a:solidFill>
                  <a:srgbClr val="000000"/>
                </a:solidFill>
                <a:latin typeface="SimSun" panose="02010600030101010101" pitchFamily="2" charset="-122"/>
                <a:ea typeface="SimSun" panose="02010600030101010101" pitchFamily="2" charset="-122"/>
                <a:cs typeface="HG丸ｺﾞｼｯｸM-PRO"/>
              </a:rPr>
              <a:t>收入填入收入申报书中，</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并附上证明收入金额</a:t>
            </a:r>
            <a:endParaRPr lang="en-US" altLang="zh-CN" sz="1400" dirty="0" smtClean="0">
              <a:solidFill>
                <a:srgbClr val="000000"/>
              </a:solidFill>
              <a:latin typeface="SimSun" panose="02010600030101010101" pitchFamily="2" charset="-122"/>
              <a:ea typeface="SimSun" panose="02010600030101010101" pitchFamily="2" charset="-122"/>
              <a:cs typeface="HG丸ｺﾞｼｯｸM-PRO"/>
            </a:endParaRPr>
          </a:p>
          <a:p>
            <a:pPr>
              <a:lnSpc>
                <a:spcPct val="120000"/>
              </a:lnSpc>
            </a:pPr>
            <a:r>
              <a:rPr lang="zh-CN" altLang="en-US" sz="1400" dirty="0">
                <a:solidFill>
                  <a:srgbClr val="000000"/>
                </a:solidFill>
                <a:latin typeface="SimSun" panose="02010600030101010101" pitchFamily="2" charset="-122"/>
                <a:ea typeface="SimSun" panose="02010600030101010101" pitchFamily="2" charset="-122"/>
                <a:cs typeface="HG丸ｺﾞｼｯｸM-PRO"/>
              </a:rPr>
              <a:t> </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     的资料</a:t>
            </a:r>
            <a:r>
              <a:rPr lang="zh-CN" altLang="en-US" sz="1400" dirty="0">
                <a:solidFill>
                  <a:srgbClr val="000000"/>
                </a:solidFill>
                <a:latin typeface="SimSun" panose="02010600030101010101" pitchFamily="2" charset="-122"/>
                <a:ea typeface="SimSun" panose="02010600030101010101" pitchFamily="2" charset="-122"/>
                <a:cs typeface="HG丸ｺﾞｼｯｸM-PRO"/>
              </a:rPr>
              <a:t>（</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能证明各种源泉扣</a:t>
            </a:r>
            <a:r>
              <a:rPr lang="zh-CN" altLang="en-US" sz="1400" dirty="0">
                <a:solidFill>
                  <a:srgbClr val="000000"/>
                </a:solidFill>
                <a:latin typeface="SimSun" panose="02010600030101010101" pitchFamily="2" charset="-122"/>
                <a:ea typeface="SimSun" panose="02010600030101010101" pitchFamily="2" charset="-122"/>
                <a:cs typeface="HG丸ｺﾞｼｯｸM-PRO"/>
              </a:rPr>
              <a:t>税等内容的工资明细单</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、扣缴凭证</a:t>
            </a:r>
            <a:endParaRPr lang="en-US" altLang="zh-CN" sz="1400" dirty="0" smtClean="0">
              <a:solidFill>
                <a:srgbClr val="000000"/>
              </a:solidFill>
              <a:latin typeface="SimSun" panose="02010600030101010101" pitchFamily="2" charset="-122"/>
              <a:ea typeface="SimSun" panose="02010600030101010101" pitchFamily="2" charset="-122"/>
              <a:cs typeface="HG丸ｺﾞｼｯｸM-PRO"/>
            </a:endParaRPr>
          </a:p>
          <a:p>
            <a:pPr>
              <a:lnSpc>
                <a:spcPct val="120000"/>
              </a:lnSpc>
            </a:pPr>
            <a:r>
              <a:rPr lang="zh-CN" altLang="en-US" sz="1400" dirty="0">
                <a:solidFill>
                  <a:srgbClr val="000000"/>
                </a:solidFill>
                <a:latin typeface="SimSun" panose="02010600030101010101" pitchFamily="2" charset="-122"/>
                <a:ea typeface="SimSun" panose="02010600030101010101" pitchFamily="2" charset="-122"/>
                <a:cs typeface="HG丸ｺﾞｼｯｸM-PRO"/>
              </a:rPr>
              <a:t> </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    </a:t>
            </a:r>
            <a:r>
              <a:rPr lang="en-US" altLang="zh-CN" sz="1400" dirty="0" smtClean="0">
                <a:solidFill>
                  <a:srgbClr val="000000"/>
                </a:solidFill>
                <a:latin typeface="SimSun" panose="02010600030101010101" pitchFamily="2" charset="-122"/>
                <a:ea typeface="SimSun" panose="02010600030101010101" pitchFamily="2" charset="-122"/>
                <a:cs typeface="HG丸ｺﾞｼｯｸM-PRO"/>
              </a:rPr>
              <a:t>(</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源泉徴收票</a:t>
            </a:r>
            <a:r>
              <a:rPr lang="en-US" altLang="zh-CN" sz="1400" dirty="0" smtClean="0">
                <a:solidFill>
                  <a:srgbClr val="000000"/>
                </a:solidFill>
                <a:latin typeface="SimSun" panose="02010600030101010101" pitchFamily="2" charset="-122"/>
                <a:ea typeface="SimSun" panose="02010600030101010101" pitchFamily="2" charset="-122"/>
                <a:cs typeface="HG丸ｺﾞｼｯｸM-PRO"/>
              </a:rPr>
              <a:t>)</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a:t>
            </a:r>
            <a:r>
              <a:rPr lang="zh-CN" altLang="en-US" sz="1400" dirty="0">
                <a:solidFill>
                  <a:srgbClr val="000000"/>
                </a:solidFill>
                <a:latin typeface="SimSun" panose="02010600030101010101" pitchFamily="2" charset="-122"/>
                <a:ea typeface="SimSun" panose="02010600030101010101" pitchFamily="2" charset="-122"/>
                <a:cs typeface="HG丸ｺﾞｼｯｸM-PRO"/>
              </a:rPr>
              <a:t>课税证明</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、年金额修正通知书</a:t>
            </a:r>
            <a:r>
              <a:rPr lang="zh-CN" altLang="en-US" sz="1400" dirty="0">
                <a:solidFill>
                  <a:srgbClr val="000000"/>
                </a:solidFill>
                <a:latin typeface="SimSun" panose="02010600030101010101" pitchFamily="2" charset="-122"/>
                <a:ea typeface="SimSun" panose="02010600030101010101" pitchFamily="2" charset="-122"/>
                <a:cs typeface="HG丸ｺﾞｼｯｸM-PRO"/>
              </a:rPr>
              <a:t>、</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年金入款通知书</a:t>
            </a:r>
            <a:endParaRPr lang="en-US" altLang="zh-CN" sz="1400" dirty="0" smtClean="0">
              <a:solidFill>
                <a:srgbClr val="000000"/>
              </a:solidFill>
              <a:latin typeface="SimSun" panose="02010600030101010101" pitchFamily="2" charset="-122"/>
              <a:ea typeface="SimSun" panose="02010600030101010101" pitchFamily="2" charset="-122"/>
              <a:cs typeface="HG丸ｺﾞｼｯｸM-PRO"/>
            </a:endParaRPr>
          </a:p>
          <a:p>
            <a:pPr>
              <a:lnSpc>
                <a:spcPct val="120000"/>
              </a:lnSpc>
            </a:pPr>
            <a:r>
              <a:rPr lang="zh-CN" altLang="en-US" sz="1400" dirty="0">
                <a:solidFill>
                  <a:srgbClr val="000000"/>
                </a:solidFill>
                <a:latin typeface="SimSun" panose="02010600030101010101" pitchFamily="2" charset="-122"/>
                <a:ea typeface="SimSun" panose="02010600030101010101" pitchFamily="2" charset="-122"/>
                <a:cs typeface="HG丸ｺﾞｼｯｸM-PRO"/>
              </a:rPr>
              <a:t> </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     </a:t>
            </a:r>
            <a:r>
              <a:rPr lang="zh-CN" altLang="en-US" sz="1400" dirty="0" smtClean="0">
                <a:latin typeface="SimSun" panose="02010600030101010101" pitchFamily="2" charset="-122"/>
                <a:ea typeface="SimSun" panose="02010600030101010101" pitchFamily="2" charset="-122"/>
                <a:cs typeface="HG丸ｺﾞｼｯｸM-PRO"/>
              </a:rPr>
              <a:t>等</a:t>
            </a:r>
            <a:r>
              <a:rPr lang="zh-CN" altLang="en-US" sz="1400" dirty="0">
                <a:latin typeface="SimSun" panose="02010600030101010101" pitchFamily="2" charset="-122"/>
                <a:ea typeface="SimSun" panose="02010600030101010101" pitchFamily="2" charset="-122"/>
                <a:cs typeface="HG丸ｺﾞｼｯｸM-PRO"/>
              </a:rPr>
              <a:t>）。</a:t>
            </a:r>
          </a:p>
          <a:p>
            <a:pPr>
              <a:lnSpc>
                <a:spcPct val="120000"/>
              </a:lnSpc>
            </a:pPr>
            <a:endParaRPr lang="zh-CN" altLang="en-US" sz="1400" dirty="0">
              <a:latin typeface="SimSun" panose="02010600030101010101" pitchFamily="2" charset="-122"/>
              <a:ea typeface="SimSun" panose="02010600030101010101" pitchFamily="2" charset="-122"/>
              <a:cs typeface="HG丸ｺﾞｼｯｸM-PRO"/>
            </a:endParaRPr>
          </a:p>
          <a:p>
            <a:pPr>
              <a:lnSpc>
                <a:spcPct val="120000"/>
              </a:lnSpc>
            </a:pPr>
            <a:r>
              <a:rPr lang="zh-CN" altLang="en-US" sz="1400" dirty="0">
                <a:latin typeface="SimSun" panose="02010600030101010101" pitchFamily="2" charset="-122"/>
                <a:ea typeface="SimSun" panose="02010600030101010101" pitchFamily="2" charset="-122"/>
                <a:cs typeface="HG丸ｺﾞｼｯｸM-PRO"/>
              </a:rPr>
              <a:t>　</a:t>
            </a:r>
            <a:r>
              <a:rPr lang="zh-CN" altLang="en-US" sz="1400" b="1" dirty="0">
                <a:latin typeface="SimSun" panose="02010600030101010101" pitchFamily="2" charset="-122"/>
                <a:ea typeface="SimSun" panose="02010600030101010101" pitchFamily="2" charset="-122"/>
                <a:cs typeface="HG丸ｺﾞｼｯｸM-PRO"/>
              </a:rPr>
              <a:t>     </a:t>
            </a:r>
            <a:r>
              <a:rPr lang="zh-CN" altLang="en-US" sz="1400" b="1" dirty="0" smtClean="0">
                <a:latin typeface="SimSun" panose="02010600030101010101" pitchFamily="2" charset="-122"/>
                <a:ea typeface="SimSun" panose="02010600030101010101" pitchFamily="2" charset="-122"/>
                <a:cs typeface="HG丸ｺﾞｼｯｸM-PRO"/>
              </a:rPr>
              <a:t>○需填入收入申报书中的收入</a:t>
            </a:r>
            <a:endParaRPr lang="zh-CN" altLang="en-US" sz="1400" b="1" dirty="0">
              <a:latin typeface="SimSun" panose="02010600030101010101" pitchFamily="2" charset="-122"/>
              <a:ea typeface="SimSun" panose="02010600030101010101" pitchFamily="2" charset="-122"/>
              <a:cs typeface="HG丸ｺﾞｼｯｸM-PRO"/>
            </a:endParaRPr>
          </a:p>
          <a:p>
            <a:pPr>
              <a:lnSpc>
                <a:spcPct val="120000"/>
              </a:lnSpc>
            </a:pPr>
            <a:r>
              <a:rPr lang="zh-CN" altLang="en-US" sz="1400" dirty="0">
                <a:latin typeface="SimSun" panose="02010600030101010101" pitchFamily="2" charset="-122"/>
                <a:ea typeface="SimSun" panose="02010600030101010101" pitchFamily="2" charset="-122"/>
                <a:cs typeface="HG丸ｺﾞｼｯｸM-PRO"/>
              </a:rPr>
              <a:t>　　　</a:t>
            </a:r>
            <a:r>
              <a:rPr lang="zh-CN" altLang="en-US" sz="1400" dirty="0" smtClean="0">
                <a:latin typeface="SimSun" panose="02010600030101010101" pitchFamily="2" charset="-122"/>
                <a:ea typeface="SimSun" panose="02010600030101010101" pitchFamily="2" charset="-122"/>
                <a:cs typeface="HG丸ｺﾞｼｯｸM-PRO"/>
              </a:rPr>
              <a:t>  </a:t>
            </a:r>
            <a:r>
              <a:rPr lang="en-US" altLang="zh-CN" sz="1400" dirty="0" smtClean="0">
                <a:latin typeface="SimSun" panose="02010600030101010101" pitchFamily="2" charset="-122"/>
                <a:ea typeface="SimSun" panose="02010600030101010101" pitchFamily="2" charset="-122"/>
                <a:cs typeface="HG丸ｺﾞｼｯｸM-PRO"/>
              </a:rPr>
              <a:t>·</a:t>
            </a:r>
            <a:r>
              <a:rPr lang="zh-CN" altLang="en-US" sz="1400" dirty="0">
                <a:latin typeface="SimSun" panose="02010600030101010101" pitchFamily="2" charset="-122"/>
                <a:ea typeface="SimSun" panose="02010600030101010101" pitchFamily="2" charset="-122"/>
                <a:cs typeface="HG丸ｺﾞｼｯｸM-PRO"/>
              </a:rPr>
              <a:t>工资、奖金、退职金等工作收入</a:t>
            </a:r>
          </a:p>
          <a:p>
            <a:pPr>
              <a:lnSpc>
                <a:spcPct val="120000"/>
              </a:lnSpc>
            </a:pPr>
            <a:r>
              <a:rPr lang="zh-CN" altLang="en-US" sz="1400" dirty="0">
                <a:latin typeface="SimSun" panose="02010600030101010101" pitchFamily="2" charset="-122"/>
                <a:ea typeface="SimSun" panose="02010600030101010101" pitchFamily="2" charset="-122"/>
                <a:cs typeface="HG丸ｺﾞｼｯｸM-PRO"/>
              </a:rPr>
              <a:t>　　　</a:t>
            </a:r>
            <a:r>
              <a:rPr lang="zh-CN" altLang="en-US" sz="1400" dirty="0" smtClean="0">
                <a:latin typeface="SimSun" panose="02010600030101010101" pitchFamily="2" charset="-122"/>
                <a:ea typeface="SimSun" panose="02010600030101010101" pitchFamily="2" charset="-122"/>
                <a:cs typeface="HG丸ｺﾞｼｯｸM-PRO"/>
              </a:rPr>
              <a:t>  </a:t>
            </a:r>
            <a:r>
              <a:rPr lang="en-US" altLang="zh-CN" sz="1400" dirty="0" smtClean="0">
                <a:latin typeface="SimSun" panose="02010600030101010101" pitchFamily="2" charset="-122"/>
                <a:ea typeface="SimSun" panose="02010600030101010101" pitchFamily="2" charset="-122"/>
                <a:cs typeface="HG丸ｺﾞｼｯｸM-PRO"/>
              </a:rPr>
              <a:t>·</a:t>
            </a:r>
            <a:r>
              <a:rPr lang="zh-CN" altLang="en-US" sz="1400" dirty="0">
                <a:latin typeface="SimSun" panose="02010600030101010101" pitchFamily="2" charset="-122"/>
                <a:ea typeface="SimSun" panose="02010600030101010101" pitchFamily="2" charset="-122"/>
                <a:cs typeface="HG丸ｺﾞｼｯｸM-PRO"/>
              </a:rPr>
              <a:t>从事农业、事业</a:t>
            </a:r>
            <a:r>
              <a:rPr lang="en-US" altLang="zh-CN" sz="1400" dirty="0">
                <a:latin typeface="SimSun" panose="02010600030101010101" pitchFamily="2" charset="-122"/>
                <a:ea typeface="SimSun" panose="02010600030101010101" pitchFamily="2" charset="-122"/>
                <a:cs typeface="HG丸ｺﾞｼｯｸM-PRO"/>
              </a:rPr>
              <a:t>(</a:t>
            </a:r>
            <a:r>
              <a:rPr lang="zh-CN" altLang="en-US" sz="1400" dirty="0">
                <a:latin typeface="SimSun" panose="02010600030101010101" pitchFamily="2" charset="-122"/>
                <a:ea typeface="SimSun" panose="02010600030101010101" pitchFamily="2" charset="-122"/>
                <a:cs typeface="HG丸ｺﾞｼｯｸM-PRO"/>
              </a:rPr>
              <a:t>私营</a:t>
            </a:r>
            <a:r>
              <a:rPr lang="en-US" altLang="zh-CN" sz="1400" dirty="0">
                <a:latin typeface="SimSun" panose="02010600030101010101" pitchFamily="2" charset="-122"/>
                <a:ea typeface="SimSun" panose="02010600030101010101" pitchFamily="2" charset="-122"/>
                <a:cs typeface="HG丸ｺﾞｼｯｸM-PRO"/>
              </a:rPr>
              <a:t>)</a:t>
            </a:r>
            <a:r>
              <a:rPr lang="zh-CN" altLang="en-US" sz="1400" dirty="0">
                <a:latin typeface="SimSun" panose="02010600030101010101" pitchFamily="2" charset="-122"/>
                <a:ea typeface="SimSun" panose="02010600030101010101" pitchFamily="2" charset="-122"/>
                <a:cs typeface="HG丸ｺﾞｼｯｸM-PRO"/>
              </a:rPr>
              <a:t>的收入</a:t>
            </a:r>
          </a:p>
          <a:p>
            <a:pPr>
              <a:lnSpc>
                <a:spcPct val="120000"/>
              </a:lnSpc>
            </a:pPr>
            <a:r>
              <a:rPr lang="zh-CN" altLang="en-US" sz="1400" dirty="0">
                <a:latin typeface="SimSun" panose="02010600030101010101" pitchFamily="2" charset="-122"/>
                <a:ea typeface="SimSun" panose="02010600030101010101" pitchFamily="2" charset="-122"/>
                <a:cs typeface="HG丸ｺﾞｼｯｸM-PRO"/>
              </a:rPr>
              <a:t>　　　</a:t>
            </a:r>
            <a:r>
              <a:rPr lang="zh-CN" altLang="en-US" sz="1400" dirty="0" smtClean="0">
                <a:latin typeface="SimSun" panose="02010600030101010101" pitchFamily="2" charset="-122"/>
                <a:ea typeface="SimSun" panose="02010600030101010101" pitchFamily="2" charset="-122"/>
                <a:cs typeface="HG丸ｺﾞｼｯｸM-PRO"/>
              </a:rPr>
              <a:t>  </a:t>
            </a:r>
            <a:r>
              <a:rPr lang="en-US" altLang="zh-CN" sz="1400" dirty="0" smtClean="0">
                <a:latin typeface="SimSun" panose="02010600030101010101" pitchFamily="2" charset="-122"/>
                <a:ea typeface="SimSun" panose="02010600030101010101" pitchFamily="2" charset="-122"/>
                <a:cs typeface="HG丸ｺﾞｼｯｸM-PRO"/>
              </a:rPr>
              <a:t>·</a:t>
            </a:r>
            <a:r>
              <a:rPr lang="zh-CN" altLang="en-US" sz="1400" dirty="0">
                <a:latin typeface="SimSun" panose="02010600030101010101" pitchFamily="2" charset="-122"/>
                <a:ea typeface="SimSun" panose="02010600030101010101" pitchFamily="2" charset="-122"/>
                <a:cs typeface="HG丸ｺﾞｼｯｸM-PRO"/>
              </a:rPr>
              <a:t>年金、补贴及政府的给付金等收入</a:t>
            </a:r>
          </a:p>
          <a:p>
            <a:pPr>
              <a:lnSpc>
                <a:spcPct val="120000"/>
              </a:lnSpc>
            </a:pPr>
            <a:r>
              <a:rPr lang="zh-CN" altLang="en-US" sz="1400" dirty="0">
                <a:latin typeface="SimSun" panose="02010600030101010101" pitchFamily="2" charset="-122"/>
                <a:ea typeface="SimSun" panose="02010600030101010101" pitchFamily="2" charset="-122"/>
                <a:cs typeface="HG丸ｺﾞｼｯｸM-PRO"/>
              </a:rPr>
              <a:t>　　　</a:t>
            </a:r>
            <a:r>
              <a:rPr lang="zh-CN" altLang="en-US" sz="1400" dirty="0" smtClean="0">
                <a:latin typeface="SimSun" panose="02010600030101010101" pitchFamily="2" charset="-122"/>
                <a:ea typeface="SimSun" panose="02010600030101010101" pitchFamily="2" charset="-122"/>
                <a:cs typeface="HG丸ｺﾞｼｯｸM-PRO"/>
              </a:rPr>
              <a:t>  </a:t>
            </a:r>
            <a:r>
              <a:rPr lang="en-US" altLang="zh-CN" sz="1400" dirty="0" smtClean="0">
                <a:latin typeface="SimSun" panose="02010600030101010101" pitchFamily="2" charset="-122"/>
                <a:ea typeface="SimSun" panose="02010600030101010101" pitchFamily="2" charset="-122"/>
                <a:cs typeface="HG丸ｺﾞｼｯｸM-PRO"/>
              </a:rPr>
              <a:t>·</a:t>
            </a:r>
            <a:r>
              <a:rPr lang="zh-CN" altLang="en-US" sz="1400" dirty="0">
                <a:latin typeface="SimSun" panose="02010600030101010101" pitchFamily="2" charset="-122"/>
                <a:ea typeface="SimSun" panose="02010600030101010101" pitchFamily="2" charset="-122"/>
                <a:cs typeface="HG丸ｺﾞｼｯｸM-PRO"/>
              </a:rPr>
              <a:t>经济支援及财产方面的收入</a:t>
            </a:r>
          </a:p>
          <a:p>
            <a:pPr>
              <a:lnSpc>
                <a:spcPct val="120000"/>
              </a:lnSpc>
            </a:pPr>
            <a:r>
              <a:rPr lang="zh-CN" altLang="en-US" sz="1400" dirty="0">
                <a:latin typeface="SimSun" panose="02010600030101010101" pitchFamily="2" charset="-122"/>
                <a:ea typeface="SimSun" panose="02010600030101010101" pitchFamily="2" charset="-122"/>
                <a:cs typeface="HG丸ｺﾞｼｯｸM-PRO"/>
              </a:rPr>
              <a:t>　　　</a:t>
            </a:r>
            <a:r>
              <a:rPr lang="zh-CN" altLang="en-US" sz="1400" dirty="0" smtClean="0">
                <a:latin typeface="SimSun" panose="02010600030101010101" pitchFamily="2" charset="-122"/>
                <a:ea typeface="SimSun" panose="02010600030101010101" pitchFamily="2" charset="-122"/>
                <a:cs typeface="HG丸ｺﾞｼｯｸM-PRO"/>
              </a:rPr>
              <a:t>  </a:t>
            </a:r>
            <a:r>
              <a:rPr lang="en-US" altLang="zh-CN" sz="1400" dirty="0" smtClean="0">
                <a:latin typeface="SimSun" panose="02010600030101010101" pitchFamily="2" charset="-122"/>
                <a:ea typeface="SimSun" panose="02010600030101010101" pitchFamily="2" charset="-122"/>
                <a:cs typeface="HG丸ｺﾞｼｯｸM-PRO"/>
              </a:rPr>
              <a:t>·</a:t>
            </a:r>
            <a:r>
              <a:rPr lang="zh-CN" altLang="en-US" sz="1400" dirty="0">
                <a:latin typeface="SimSun" panose="02010600030101010101" pitchFamily="2" charset="-122"/>
                <a:ea typeface="SimSun" panose="02010600030101010101" pitchFamily="2" charset="-122"/>
                <a:cs typeface="HG丸ｺﾞｼｯｸM-PRO"/>
              </a:rPr>
              <a:t>赔偿费、保险金等临时收入　    等等</a:t>
            </a:r>
          </a:p>
          <a:p>
            <a:pPr>
              <a:lnSpc>
                <a:spcPct val="120000"/>
              </a:lnSpc>
            </a:pPr>
            <a:endParaRPr lang="zh-CN" altLang="en-US" sz="1400" dirty="0">
              <a:latin typeface="SimHei" panose="02010609060101010101" pitchFamily="49" charset="-122"/>
              <a:ea typeface="SimHei" panose="02010609060101010101" pitchFamily="49" charset="-122"/>
              <a:cs typeface="HG丸ｺﾞｼｯｸM-PRO"/>
            </a:endParaRPr>
          </a:p>
          <a:p>
            <a:pPr>
              <a:lnSpc>
                <a:spcPct val="120000"/>
              </a:lnSpc>
            </a:pPr>
            <a:r>
              <a:rPr lang="zh-CN" altLang="en-US" sz="1400" dirty="0">
                <a:latin typeface="SimHei" panose="02010609060101010101" pitchFamily="49" charset="-122"/>
                <a:ea typeface="SimHei" panose="02010609060101010101" pitchFamily="49" charset="-122"/>
                <a:cs typeface="HG丸ｺﾞｼｯｸM-PRO"/>
              </a:rPr>
              <a:t>      </a:t>
            </a:r>
            <a:endParaRPr lang="ja-JP" altLang="en-US" sz="1400" dirty="0">
              <a:latin typeface="SimHei" panose="02010609060101010101" pitchFamily="49" charset="-122"/>
              <a:ea typeface="SimHei" panose="02010609060101010101" pitchFamily="49" charset="-122"/>
              <a:cs typeface="HG丸ｺﾞｼｯｸM-PRO"/>
            </a:endParaRPr>
          </a:p>
        </p:txBody>
      </p:sp>
      <p:sp>
        <p:nvSpPr>
          <p:cNvPr id="8" name="AutoShape 5"/>
          <p:cNvSpPr>
            <a:spLocks noChangeArrowheads="1"/>
          </p:cNvSpPr>
          <p:nvPr/>
        </p:nvSpPr>
        <p:spPr bwMode="auto">
          <a:xfrm>
            <a:off x="395288" y="396875"/>
            <a:ext cx="6192837" cy="719138"/>
          </a:xfrm>
          <a:prstGeom prst="roundRect">
            <a:avLst>
              <a:gd name="adj" fmla="val 15014"/>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ctr" anchorCtr="1"/>
          <a:lstStyle/>
          <a:p>
            <a:pPr algn="ctr">
              <a:lnSpc>
                <a:spcPct val="150000"/>
              </a:lnSpc>
              <a:spcBef>
                <a:spcPts val="0"/>
              </a:spcBef>
              <a:defRPr/>
            </a:pPr>
            <a:endParaRPr lang="en-US" altLang="ja-JP" sz="2400" b="1" dirty="0">
              <a:latin typeface="HG丸ｺﾞｼｯｸM-PRO" pitchFamily="50" charset="-128"/>
              <a:ea typeface="HG丸ｺﾞｼｯｸM-PRO" pitchFamily="50" charset="-128"/>
            </a:endParaRPr>
          </a:p>
        </p:txBody>
      </p:sp>
      <p:sp>
        <p:nvSpPr>
          <p:cNvPr id="31748" name="Text Box 5" descr="右下がり対角線 (反転)"/>
          <p:cNvSpPr txBox="1">
            <a:spLocks noChangeArrowheads="1"/>
          </p:cNvSpPr>
          <p:nvPr/>
        </p:nvSpPr>
        <p:spPr bwMode="auto">
          <a:xfrm>
            <a:off x="3060700" y="9172575"/>
            <a:ext cx="935038" cy="363538"/>
          </a:xfrm>
          <a:prstGeom prst="rect">
            <a:avLst/>
          </a:prstGeom>
          <a:noFill/>
          <a:ln w="9525" algn="ctr">
            <a:noFill/>
            <a:miter lim="800000"/>
            <a:headEnd/>
            <a:tailEnd/>
          </a:ln>
        </p:spPr>
        <p:txBody>
          <a:bodyPr lIns="90334" tIns="45167" rIns="90334" bIns="45167">
            <a:spAutoFit/>
          </a:bodyPr>
          <a:lstStyle/>
          <a:p>
            <a:pPr algn="ctr">
              <a:spcBef>
                <a:spcPct val="50000"/>
              </a:spcBef>
            </a:pPr>
            <a:r>
              <a:rPr lang="en-US" altLang="ja-JP">
                <a:ea typeface="HG丸ｺﾞｼｯｸM-PRO"/>
                <a:cs typeface="HG丸ｺﾞｼｯｸM-PRO"/>
              </a:rPr>
              <a:t>-10-</a:t>
            </a:r>
          </a:p>
        </p:txBody>
      </p:sp>
      <p:sp>
        <p:nvSpPr>
          <p:cNvPr id="6" name="AutoShape 5"/>
          <p:cNvSpPr>
            <a:spLocks noChangeArrowheads="1"/>
          </p:cNvSpPr>
          <p:nvPr/>
        </p:nvSpPr>
        <p:spPr bwMode="auto">
          <a:xfrm>
            <a:off x="468313" y="396875"/>
            <a:ext cx="6119812" cy="719138"/>
          </a:xfrm>
          <a:prstGeom prst="roundRect">
            <a:avLst>
              <a:gd name="adj" fmla="val 15014"/>
            </a:avLst>
          </a:prstGeom>
          <a:noFill/>
          <a:ln>
            <a:noFill/>
            <a:headEnd/>
            <a:tailEnd/>
          </a:ln>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ctr" anchorCtr="1"/>
          <a:lstStyle/>
          <a:p>
            <a:pPr marL="228600" indent="-228600" algn="ctr">
              <a:buFontTx/>
              <a:buAutoNum type="arabicDbPlain" startAt="4"/>
            </a:pPr>
            <a:r>
              <a:rPr lang="ja-JP" altLang="en-US" b="1">
                <a:solidFill>
                  <a:srgbClr val="000000"/>
                </a:solidFill>
                <a:latin typeface="SimHei" panose="02010609060101010101" pitchFamily="49" charset="-122"/>
                <a:ea typeface="SimHei" panose="02010609060101010101" pitchFamily="49" charset="-122"/>
                <a:cs typeface="HG丸ｺﾞｼｯｸM-PRO"/>
              </a:rPr>
              <a:t>　</a:t>
            </a:r>
            <a:r>
              <a:rPr lang="ja-JP" altLang="en-US" sz="2000" b="1">
                <a:solidFill>
                  <a:srgbClr val="000000"/>
                </a:solidFill>
                <a:latin typeface="SimHei" panose="02010609060101010101" pitchFamily="49" charset="-122"/>
                <a:ea typeface="SimHei" panose="02010609060101010101" pitchFamily="49" charset="-122"/>
                <a:cs typeface="HG丸ｺﾞｼｯｸM-PRO"/>
              </a:rPr>
              <a:t>支援给付领取者</a:t>
            </a:r>
            <a:r>
              <a:rPr lang="en-US" altLang="ja-JP" sz="2000" b="1">
                <a:solidFill>
                  <a:srgbClr val="000000"/>
                </a:solidFill>
                <a:latin typeface="SimHei" panose="02010609060101010101" pitchFamily="49" charset="-122"/>
                <a:ea typeface="SimHei" panose="02010609060101010101" pitchFamily="49" charset="-122"/>
                <a:cs typeface="HG丸ｺﾞｼｯｸM-PRO"/>
              </a:rPr>
              <a:t>(</a:t>
            </a:r>
            <a:r>
              <a:rPr lang="ja-JP" altLang="en-US" sz="2000" b="1">
                <a:solidFill>
                  <a:srgbClr val="000000"/>
                </a:solidFill>
                <a:latin typeface="SimHei" panose="02010609060101010101" pitchFamily="49" charset="-122"/>
                <a:ea typeface="SimHei" panose="02010609060101010101" pitchFamily="49" charset="-122"/>
                <a:cs typeface="HG丸ｺﾞｼｯｸM-PRO"/>
              </a:rPr>
              <a:t>或希望领取给付者</a:t>
            </a:r>
            <a:r>
              <a:rPr lang="en-US" altLang="ja-JP" sz="2000" b="1">
                <a:solidFill>
                  <a:srgbClr val="000000"/>
                </a:solidFill>
                <a:latin typeface="SimHei" panose="02010609060101010101" pitchFamily="49" charset="-122"/>
                <a:ea typeface="SimHei" panose="02010609060101010101" pitchFamily="49" charset="-122"/>
                <a:cs typeface="HG丸ｺﾞｼｯｸM-PRO"/>
              </a:rPr>
              <a:t>)</a:t>
            </a:r>
            <a:r>
              <a:rPr lang="ja-JP" altLang="en-US" sz="2000" b="1">
                <a:solidFill>
                  <a:srgbClr val="000000"/>
                </a:solidFill>
                <a:latin typeface="SimHei" panose="02010609060101010101" pitchFamily="49" charset="-122"/>
                <a:ea typeface="SimHei" panose="02010609060101010101" pitchFamily="49" charset="-122"/>
                <a:cs typeface="HG丸ｺﾞｼｯｸM-PRO"/>
              </a:rPr>
              <a:t>的申报事项等 </a:t>
            </a:r>
            <a:endParaRPr lang="en-US" altLang="ja-JP" sz="2000" b="1">
              <a:solidFill>
                <a:srgbClr val="000000"/>
              </a:solidFill>
              <a:latin typeface="SimHei" panose="02010609060101010101" pitchFamily="49" charset="-122"/>
              <a:ea typeface="SimHei" panose="02010609060101010101" pitchFamily="49" charset="-122"/>
              <a:cs typeface="HG丸ｺﾞｼｯｸM-PRO"/>
            </a:endParaRPr>
          </a:p>
        </p:txBody>
      </p:sp>
      <p:sp>
        <p:nvSpPr>
          <p:cNvPr id="31750" name="右矢印 6"/>
          <p:cNvSpPr>
            <a:spLocks noChangeArrowheads="1"/>
          </p:cNvSpPr>
          <p:nvPr/>
        </p:nvSpPr>
        <p:spPr bwMode="auto">
          <a:xfrm flipV="1">
            <a:off x="4140200" y="2197100"/>
            <a:ext cx="215900" cy="144463"/>
          </a:xfrm>
          <a:prstGeom prst="rightArrow">
            <a:avLst>
              <a:gd name="adj1" fmla="val 50000"/>
              <a:gd name="adj2" fmla="val 49817"/>
            </a:avLst>
          </a:prstGeom>
          <a:solidFill>
            <a:schemeClr val="bg1"/>
          </a:solidFill>
          <a:ln w="9525" algn="ctr">
            <a:solidFill>
              <a:schemeClr val="tx1"/>
            </a:solidFill>
            <a:round/>
            <a:headEnd/>
            <a:tailEnd/>
          </a:ln>
        </p:spPr>
        <p:txBody>
          <a:bodyPr rot="10800000" wrap="none" anchor="ctr"/>
          <a:lstStyle/>
          <a:p>
            <a:pPr algn="ctr"/>
            <a:endParaRPr lang="ja-JP" alt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ext Box 8" descr="右下がり対角線 (反転)"/>
          <p:cNvSpPr txBox="1">
            <a:spLocks noChangeArrowheads="1"/>
          </p:cNvSpPr>
          <p:nvPr/>
        </p:nvSpPr>
        <p:spPr bwMode="auto">
          <a:xfrm>
            <a:off x="3060700" y="9172575"/>
            <a:ext cx="935038" cy="363538"/>
          </a:xfrm>
          <a:prstGeom prst="rect">
            <a:avLst/>
          </a:prstGeom>
          <a:noFill/>
          <a:ln w="9525" algn="ctr">
            <a:noFill/>
            <a:miter lim="800000"/>
            <a:headEnd/>
            <a:tailEnd/>
          </a:ln>
        </p:spPr>
        <p:txBody>
          <a:bodyPr lIns="90334" tIns="45167" rIns="90334" bIns="45167">
            <a:spAutoFit/>
          </a:bodyPr>
          <a:lstStyle/>
          <a:p>
            <a:pPr algn="ctr">
              <a:spcBef>
                <a:spcPct val="50000"/>
              </a:spcBef>
            </a:pPr>
            <a:r>
              <a:rPr lang="en-US" altLang="ja-JP">
                <a:latin typeface="宋体" charset="-122"/>
                <a:ea typeface="宋体" charset="-122"/>
                <a:cs typeface="HG丸ｺﾞｼｯｸM-PRO"/>
              </a:rPr>
              <a:t>-11-</a:t>
            </a:r>
          </a:p>
        </p:txBody>
      </p:sp>
      <p:sp>
        <p:nvSpPr>
          <p:cNvPr id="32770" name="正方形/長方形 5"/>
          <p:cNvSpPr>
            <a:spLocks noChangeArrowheads="1"/>
          </p:cNvSpPr>
          <p:nvPr/>
        </p:nvSpPr>
        <p:spPr bwMode="auto">
          <a:xfrm>
            <a:off x="712788" y="303213"/>
            <a:ext cx="5629275" cy="3193604"/>
          </a:xfrm>
          <a:prstGeom prst="rect">
            <a:avLst/>
          </a:prstGeom>
          <a:noFill/>
          <a:ln w="9525">
            <a:noFill/>
            <a:miter lim="800000"/>
            <a:headEnd/>
            <a:tailEnd/>
          </a:ln>
        </p:spPr>
        <p:txBody>
          <a:bodyPr lIns="90334" tIns="45167" rIns="90334" bIns="45167">
            <a:spAutoFit/>
          </a:bodyPr>
          <a:lstStyle/>
          <a:p>
            <a:pPr>
              <a:lnSpc>
                <a:spcPct val="120000"/>
              </a:lnSpc>
            </a:pPr>
            <a:endParaRPr lang="en-US" altLang="ja-JP" sz="1400" dirty="0">
              <a:latin typeface="宋体" charset="-122"/>
              <a:ea typeface="宋体" charset="-122"/>
              <a:cs typeface="HG丸ｺﾞｼｯｸM-PRO"/>
            </a:endParaRPr>
          </a:p>
          <a:p>
            <a:pPr>
              <a:lnSpc>
                <a:spcPct val="120000"/>
              </a:lnSpc>
            </a:pPr>
            <a:r>
              <a:rPr lang="ja-JP" altLang="en-US" sz="1400" dirty="0">
                <a:latin typeface="宋体" charset="-122"/>
                <a:ea typeface="宋体" charset="-122"/>
                <a:cs typeface="HG丸ｺﾞｼｯｸM-PRO"/>
              </a:rPr>
              <a:t>　　</a:t>
            </a:r>
            <a:r>
              <a:rPr lang="zh-CN" altLang="en-US" sz="1400" dirty="0">
                <a:latin typeface="宋体" charset="-122"/>
                <a:ea typeface="宋体" charset="-122"/>
                <a:cs typeface="HG丸ｺﾞｼｯｸM-PRO"/>
              </a:rPr>
              <a:t>如果上述收入申报结束后，因发生辞职等事由而造成依靠现有的支援给付仍难以维持生活者，请与实施机关商量。经实施机关判断为实属不得已的情况后</a:t>
            </a:r>
            <a:r>
              <a:rPr lang="zh-CN" altLang="en-US" sz="1400" dirty="0" smtClean="0">
                <a:latin typeface="宋体" charset="-122"/>
                <a:ea typeface="宋体" charset="-122"/>
                <a:cs typeface="HG丸ｺﾞｼｯｸM-PRO"/>
              </a:rPr>
              <a:t>，将根据收入减</a:t>
            </a:r>
            <a:r>
              <a:rPr lang="zh-CN" altLang="en-US" sz="1400" dirty="0">
                <a:latin typeface="宋体" charset="-122"/>
                <a:ea typeface="宋体" charset="-122"/>
                <a:cs typeface="HG丸ｺﾞｼｯｸM-PRO"/>
              </a:rPr>
              <a:t>少的情况</a:t>
            </a:r>
            <a:r>
              <a:rPr lang="zh-CN" altLang="en-US" sz="1400" dirty="0" smtClean="0">
                <a:latin typeface="宋体" charset="-122"/>
                <a:ea typeface="宋体" charset="-122"/>
                <a:cs typeface="HG丸ｺﾞｼｯｸM-PRO"/>
              </a:rPr>
              <a:t>，有可能改变支援给</a:t>
            </a:r>
            <a:r>
              <a:rPr lang="zh-CN" altLang="en-US" sz="1400" dirty="0">
                <a:latin typeface="宋体" charset="-122"/>
                <a:ea typeface="宋体" charset="-122"/>
                <a:cs typeface="HG丸ｺﾞｼｯｸM-PRO"/>
              </a:rPr>
              <a:t>付的金额。</a:t>
            </a:r>
          </a:p>
          <a:p>
            <a:pPr>
              <a:lnSpc>
                <a:spcPct val="120000"/>
              </a:lnSpc>
            </a:pPr>
            <a:r>
              <a:rPr lang="zh-CN" altLang="en-US" sz="1400" dirty="0">
                <a:latin typeface="宋体" charset="-122"/>
                <a:ea typeface="宋体" charset="-122"/>
                <a:cs typeface="HG丸ｺﾞｼｯｸM-PRO"/>
              </a:rPr>
              <a:t>    在这种情况下，</a:t>
            </a:r>
            <a:r>
              <a:rPr lang="zh-CN" altLang="en-US" sz="1400" dirty="0" smtClean="0">
                <a:latin typeface="宋体" charset="-122"/>
                <a:ea typeface="宋体" charset="-122"/>
                <a:cs typeface="HG丸ｺﾞｼｯｸM-PRO"/>
              </a:rPr>
              <a:t>在到</a:t>
            </a:r>
            <a:r>
              <a:rPr lang="en-US" altLang="zh-CN" sz="1400" dirty="0" smtClean="0">
                <a:latin typeface="宋体" charset="-122"/>
                <a:ea typeface="宋体" charset="-122"/>
                <a:cs typeface="HG丸ｺﾞｼｯｸM-PRO"/>
              </a:rPr>
              <a:t>6</a:t>
            </a:r>
            <a:r>
              <a:rPr lang="zh-CN" altLang="en-US" sz="1400" dirty="0" smtClean="0">
                <a:latin typeface="宋体" charset="-122"/>
                <a:ea typeface="宋体" charset="-122"/>
                <a:cs typeface="HG丸ｺﾞｼｯｸM-PRO"/>
              </a:rPr>
              <a:t>月之间</a:t>
            </a:r>
            <a:r>
              <a:rPr lang="zh-CN" altLang="en-US" sz="1400" dirty="0">
                <a:latin typeface="宋体" charset="-122"/>
                <a:ea typeface="宋体" charset="-122"/>
                <a:cs typeface="HG丸ｺﾞｼｯｸM-PRO"/>
              </a:rPr>
              <a:t>，凡收入有增加时，必须随时申报。</a:t>
            </a:r>
          </a:p>
          <a:p>
            <a:pPr>
              <a:lnSpc>
                <a:spcPct val="120000"/>
              </a:lnSpc>
            </a:pPr>
            <a:r>
              <a:rPr lang="zh-CN" altLang="en-US" sz="1400" dirty="0">
                <a:latin typeface="宋体" charset="-122"/>
                <a:ea typeface="宋体" charset="-122"/>
                <a:cs typeface="HG丸ｺﾞｼｯｸM-PRO"/>
              </a:rPr>
              <a:t> </a:t>
            </a:r>
          </a:p>
          <a:p>
            <a:pPr>
              <a:lnSpc>
                <a:spcPct val="120000"/>
              </a:lnSpc>
            </a:pPr>
            <a:r>
              <a:rPr lang="en-US" altLang="zh-CN" sz="1400" dirty="0">
                <a:latin typeface="宋体" charset="-122"/>
                <a:ea typeface="宋体" charset="-122"/>
                <a:cs typeface="HG丸ｺﾞｼｯｸM-PRO"/>
              </a:rPr>
              <a:t>※  </a:t>
            </a:r>
            <a:r>
              <a:rPr lang="zh-CN" altLang="en-US" sz="1400" dirty="0">
                <a:latin typeface="宋体" charset="-122"/>
                <a:ea typeface="宋体" charset="-122"/>
                <a:cs typeface="HG丸ｺﾞｼｯｸM-PRO"/>
              </a:rPr>
              <a:t>在</a:t>
            </a:r>
            <a:r>
              <a:rPr lang="en-US" altLang="zh-CN" sz="1400" dirty="0">
                <a:latin typeface="宋体" charset="-122"/>
                <a:ea typeface="宋体" charset="-122"/>
                <a:cs typeface="HG丸ｺﾞｼｯｸM-PRO"/>
              </a:rPr>
              <a:t>6</a:t>
            </a:r>
            <a:r>
              <a:rPr lang="zh-CN" altLang="en-US" sz="1400" dirty="0">
                <a:latin typeface="宋体" charset="-122"/>
                <a:ea typeface="宋体" charset="-122"/>
                <a:cs typeface="HG丸ｺﾞｼｯｸM-PRO"/>
              </a:rPr>
              <a:t>月份以外的其他月份年金金额发生变动时，请随时申报。</a:t>
            </a:r>
          </a:p>
          <a:p>
            <a:pPr>
              <a:lnSpc>
                <a:spcPct val="120000"/>
              </a:lnSpc>
            </a:pPr>
            <a:endParaRPr lang="zh-CN" altLang="en-US" sz="1400" dirty="0">
              <a:latin typeface="SimHei" panose="02010609060101010101" pitchFamily="49" charset="-122"/>
              <a:ea typeface="SimHei" panose="02010609060101010101" pitchFamily="49" charset="-122"/>
              <a:cs typeface="HG丸ｺﾞｼｯｸM-PRO"/>
            </a:endParaRPr>
          </a:p>
          <a:p>
            <a:pPr>
              <a:lnSpc>
                <a:spcPct val="120000"/>
              </a:lnSpc>
            </a:pPr>
            <a:r>
              <a:rPr lang="en-US" altLang="zh-CN" sz="1400" dirty="0">
                <a:latin typeface="宋体" charset="-122"/>
                <a:ea typeface="宋体" charset="-122"/>
                <a:cs typeface="HG丸ｺﾞｼｯｸM-PRO"/>
              </a:rPr>
              <a:t>※  </a:t>
            </a:r>
            <a:r>
              <a:rPr lang="zh-CN" altLang="en-US" sz="1400" dirty="0">
                <a:latin typeface="宋体" charset="-122"/>
                <a:ea typeface="宋体" charset="-122"/>
                <a:cs typeface="HG丸ｺﾞｼｯｸM-PRO"/>
              </a:rPr>
              <a:t>有临时收入时，</a:t>
            </a:r>
            <a:r>
              <a:rPr lang="zh-CN" altLang="en-US" sz="1400" dirty="0" smtClean="0">
                <a:latin typeface="宋体" charset="-122"/>
                <a:ea typeface="宋体" charset="-122"/>
                <a:cs typeface="HG丸ｺﾞｼｯｸM-PRO"/>
              </a:rPr>
              <a:t>必须在第二年</a:t>
            </a:r>
            <a:r>
              <a:rPr lang="en-US" altLang="zh-CN" sz="1400" dirty="0">
                <a:latin typeface="宋体" charset="-122"/>
                <a:ea typeface="宋体" charset="-122"/>
                <a:cs typeface="HG丸ｺﾞｼｯｸM-PRO"/>
              </a:rPr>
              <a:t>6</a:t>
            </a:r>
            <a:r>
              <a:rPr lang="zh-CN" altLang="en-US" sz="1400" dirty="0">
                <a:latin typeface="宋体" charset="-122"/>
                <a:ea typeface="宋体" charset="-122"/>
                <a:cs typeface="HG丸ｺﾞｼｯｸM-PRO"/>
              </a:rPr>
              <a:t>月份申报收入，下一年度的支付额可能会减少，所以不要因为当月有临时收入就马上用于消费，而应努力做到精打细算地生活。</a:t>
            </a:r>
            <a:endParaRPr lang="en-US" altLang="ja-JP" sz="1400" dirty="0">
              <a:latin typeface="宋体" charset="-122"/>
              <a:ea typeface="宋体" charset="-122"/>
              <a:cs typeface="HG丸ｺﾞｼｯｸM-PRO"/>
            </a:endParaRPr>
          </a:p>
        </p:txBody>
      </p:sp>
      <p:sp>
        <p:nvSpPr>
          <p:cNvPr id="4" name="正方形/長方形 3"/>
          <p:cNvSpPr/>
          <p:nvPr/>
        </p:nvSpPr>
        <p:spPr>
          <a:xfrm>
            <a:off x="755650" y="4932363"/>
            <a:ext cx="5545138" cy="2834622"/>
          </a:xfrm>
          <a:prstGeom prst="rect">
            <a:avLst/>
          </a:prstGeom>
        </p:spPr>
        <p:txBody>
          <a:bodyPr>
            <a:spAutoFit/>
          </a:bodyPr>
          <a:lstStyle/>
          <a:p>
            <a:pPr marL="338138" indent="-338138">
              <a:lnSpc>
                <a:spcPct val="130000"/>
              </a:lnSpc>
              <a:spcBef>
                <a:spcPts val="600"/>
              </a:spcBef>
            </a:pPr>
            <a:r>
              <a:rPr lang="en-US" altLang="zh-CN" sz="1600" b="1" dirty="0">
                <a:latin typeface="SimSun" panose="02010600030101010101" pitchFamily="2" charset="-122"/>
                <a:ea typeface="SimSun" panose="02010600030101010101" pitchFamily="2" charset="-122"/>
                <a:cs typeface="HG丸ｺﾞｼｯｸM-PRO"/>
              </a:rPr>
              <a:t>2 </a:t>
            </a:r>
            <a:r>
              <a:rPr lang="zh-CN" altLang="en-US" sz="1600" b="1" dirty="0">
                <a:latin typeface="SimSun" panose="02010600030101010101" pitchFamily="2" charset="-122"/>
                <a:ea typeface="SimSun" panose="02010600030101010101" pitchFamily="2" charset="-122"/>
                <a:cs typeface="HG丸ｺﾞｼｯｸM-PRO"/>
              </a:rPr>
              <a:t>与子女家庭同居者</a:t>
            </a:r>
          </a:p>
          <a:p>
            <a:pPr marL="338138" indent="-338138">
              <a:lnSpc>
                <a:spcPct val="130000"/>
              </a:lnSpc>
              <a:spcBef>
                <a:spcPts val="600"/>
              </a:spcBef>
            </a:pPr>
            <a:r>
              <a:rPr lang="zh-CN" altLang="en-US" sz="1400" b="1" dirty="0">
                <a:latin typeface="SimSun" panose="02010600030101010101" pitchFamily="2" charset="-122"/>
                <a:ea typeface="SimSun" panose="02010600030101010101" pitchFamily="2" charset="-122"/>
                <a:cs typeface="HG丸ｺﾞｼｯｸM-PRO"/>
              </a:rPr>
              <a:t>　　   </a:t>
            </a:r>
            <a:r>
              <a:rPr lang="zh-CN" altLang="en-US" sz="1400" dirty="0">
                <a:latin typeface="SimSun" panose="02010600030101010101" pitchFamily="2" charset="-122"/>
                <a:ea typeface="SimSun" panose="02010600030101010101" pitchFamily="2" charset="-122"/>
                <a:cs typeface="HG丸ｺﾞｼｯｸM-PRO"/>
              </a:rPr>
              <a:t>如果同居的子女家庭有收入，对该收入请在每年</a:t>
            </a:r>
            <a:r>
              <a:rPr lang="en-US" altLang="zh-CN" sz="1400" dirty="0">
                <a:latin typeface="SimSun" panose="02010600030101010101" pitchFamily="2" charset="-122"/>
                <a:ea typeface="SimSun" panose="02010600030101010101" pitchFamily="2" charset="-122"/>
                <a:cs typeface="HG丸ｺﾞｼｯｸM-PRO"/>
              </a:rPr>
              <a:t>6</a:t>
            </a:r>
            <a:r>
              <a:rPr lang="zh-CN" altLang="en-US" sz="1400" dirty="0">
                <a:latin typeface="SimSun" panose="02010600030101010101" pitchFamily="2" charset="-122"/>
                <a:ea typeface="SimSun" panose="02010600030101010101" pitchFamily="2" charset="-122"/>
                <a:cs typeface="HG丸ｺﾞｼｯｸM-PRO"/>
              </a:rPr>
              <a:t>月份申报前一年</a:t>
            </a:r>
            <a:r>
              <a:rPr lang="en-US" altLang="zh-CN" sz="1400" dirty="0">
                <a:latin typeface="SimSun" panose="02010600030101010101" pitchFamily="2" charset="-122"/>
                <a:ea typeface="SimSun" panose="02010600030101010101" pitchFamily="2" charset="-122"/>
                <a:cs typeface="HG丸ｺﾞｼｯｸM-PRO"/>
              </a:rPr>
              <a:t>(1</a:t>
            </a:r>
            <a:r>
              <a:rPr lang="zh-CN" altLang="en-US" sz="1400" dirty="0">
                <a:latin typeface="SimSun" panose="02010600030101010101" pitchFamily="2" charset="-122"/>
                <a:ea typeface="SimSun" panose="02010600030101010101" pitchFamily="2" charset="-122"/>
                <a:cs typeface="HG丸ｺﾞｼｯｸM-PRO"/>
              </a:rPr>
              <a:t>月至</a:t>
            </a:r>
            <a:r>
              <a:rPr lang="en-US" altLang="zh-CN" sz="1400" dirty="0">
                <a:latin typeface="SimSun" panose="02010600030101010101" pitchFamily="2" charset="-122"/>
                <a:ea typeface="SimSun" panose="02010600030101010101" pitchFamily="2" charset="-122"/>
                <a:cs typeface="HG丸ｺﾞｼｯｸM-PRO"/>
              </a:rPr>
              <a:t>12</a:t>
            </a:r>
            <a:r>
              <a:rPr lang="zh-CN" altLang="en-US" sz="1400" dirty="0">
                <a:latin typeface="SimSun" panose="02010600030101010101" pitchFamily="2" charset="-122"/>
                <a:ea typeface="SimSun" panose="02010600030101010101" pitchFamily="2" charset="-122"/>
                <a:cs typeface="HG丸ｺﾞｼｯｸM-PRO"/>
              </a:rPr>
              <a:t>月</a:t>
            </a:r>
            <a:r>
              <a:rPr lang="en-US" altLang="zh-CN" sz="1400" dirty="0">
                <a:latin typeface="SimSun" panose="02010600030101010101" pitchFamily="2" charset="-122"/>
                <a:ea typeface="SimSun" panose="02010600030101010101" pitchFamily="2" charset="-122"/>
                <a:cs typeface="HG丸ｺﾞｼｯｸM-PRO"/>
              </a:rPr>
              <a:t>)</a:t>
            </a:r>
            <a:r>
              <a:rPr lang="zh-CN" altLang="en-US" sz="1400" dirty="0">
                <a:latin typeface="SimSun" panose="02010600030101010101" pitchFamily="2" charset="-122"/>
                <a:ea typeface="SimSun" panose="02010600030101010101" pitchFamily="2" charset="-122"/>
                <a:cs typeface="HG丸ｺﾞｼｯｸM-PRO"/>
              </a:rPr>
              <a:t>的收入金额。</a:t>
            </a:r>
          </a:p>
          <a:p>
            <a:pPr marL="338138" indent="-338138">
              <a:lnSpc>
                <a:spcPct val="130000"/>
              </a:lnSpc>
              <a:spcBef>
                <a:spcPts val="600"/>
              </a:spcBef>
            </a:pPr>
            <a:r>
              <a:rPr lang="zh-CN" altLang="en-US" sz="1400" dirty="0">
                <a:latin typeface="SimSun" panose="02010600030101010101" pitchFamily="2" charset="-122"/>
                <a:ea typeface="SimSun" panose="02010600030101010101" pitchFamily="2" charset="-122"/>
                <a:cs typeface="HG丸ｺﾞｼｯｸM-PRO"/>
              </a:rPr>
              <a:t>    申报时</a:t>
            </a:r>
            <a:r>
              <a:rPr lang="en-US" altLang="zh-CN" sz="1400" dirty="0">
                <a:latin typeface="SimSun" panose="02010600030101010101" pitchFamily="2" charset="-122"/>
                <a:ea typeface="SimSun" panose="02010600030101010101" pitchFamily="2" charset="-122"/>
                <a:cs typeface="HG丸ｺﾞｼｯｸM-PRO"/>
              </a:rPr>
              <a:t>,</a:t>
            </a:r>
            <a:r>
              <a:rPr lang="zh-CN" altLang="en-US" sz="1400" dirty="0">
                <a:latin typeface="SimSun" panose="02010600030101010101" pitchFamily="2" charset="-122"/>
                <a:ea typeface="SimSun" panose="02010600030101010101" pitchFamily="2" charset="-122"/>
                <a:cs typeface="HG丸ｺﾞｼｯｸM-PRO"/>
              </a:rPr>
              <a:t>请附以下证明资料：</a:t>
            </a:r>
          </a:p>
          <a:p>
            <a:pPr marL="338138" indent="-338138">
              <a:lnSpc>
                <a:spcPct val="130000"/>
              </a:lnSpc>
              <a:spcBef>
                <a:spcPts val="600"/>
              </a:spcBef>
            </a:pPr>
            <a:r>
              <a:rPr lang="zh-CN" altLang="en-US" sz="1400" dirty="0">
                <a:latin typeface="SimSun" panose="02010600030101010101" pitchFamily="2" charset="-122"/>
                <a:ea typeface="SimSun" panose="02010600030101010101" pitchFamily="2" charset="-122"/>
                <a:cs typeface="HG丸ｺﾞｼｯｸM-PRO"/>
              </a:rPr>
              <a:t>     </a:t>
            </a:r>
            <a:r>
              <a:rPr lang="en-US" altLang="zh-CN" sz="1400" dirty="0">
                <a:latin typeface="SimSun" panose="02010600030101010101" pitchFamily="2" charset="-122"/>
                <a:ea typeface="SimSun" panose="02010600030101010101" pitchFamily="2" charset="-122"/>
                <a:cs typeface="HG丸ｺﾞｼｯｸM-PRO"/>
              </a:rPr>
              <a:t>·</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写明各种源泉扣税等</a:t>
            </a:r>
            <a:r>
              <a:rPr lang="zh-CN" altLang="en-US" sz="1400" dirty="0">
                <a:solidFill>
                  <a:srgbClr val="000000"/>
                </a:solidFill>
                <a:latin typeface="SimSun" panose="02010600030101010101" pitchFamily="2" charset="-122"/>
                <a:ea typeface="SimSun" panose="02010600030101010101" pitchFamily="2" charset="-122"/>
                <a:cs typeface="HG丸ｺﾞｼｯｸM-PRO"/>
              </a:rPr>
              <a:t>内容的工资明细单</a:t>
            </a:r>
          </a:p>
          <a:p>
            <a:pPr marL="338138" indent="-338138">
              <a:lnSpc>
                <a:spcPct val="130000"/>
              </a:lnSpc>
              <a:spcBef>
                <a:spcPts val="600"/>
              </a:spcBef>
            </a:pPr>
            <a:r>
              <a:rPr lang="zh-CN" altLang="en-US" sz="1400" dirty="0">
                <a:solidFill>
                  <a:srgbClr val="000000"/>
                </a:solidFill>
                <a:latin typeface="SimSun" panose="02010600030101010101" pitchFamily="2" charset="-122"/>
                <a:ea typeface="SimSun" panose="02010600030101010101" pitchFamily="2" charset="-122"/>
                <a:cs typeface="HG丸ｺﾞｼｯｸM-PRO"/>
              </a:rPr>
              <a:t>     </a:t>
            </a:r>
            <a:r>
              <a:rPr lang="en-US" altLang="zh-CN" sz="1400" dirty="0">
                <a:solidFill>
                  <a:srgbClr val="000000"/>
                </a:solidFill>
                <a:latin typeface="SimSun" panose="02010600030101010101" pitchFamily="2" charset="-122"/>
                <a:ea typeface="SimSun" panose="02010600030101010101" pitchFamily="2" charset="-122"/>
                <a:cs typeface="HG丸ｺﾞｼｯｸM-PRO"/>
              </a:rPr>
              <a:t>·</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源泉扣缴凭证</a:t>
            </a:r>
            <a:r>
              <a:rPr lang="en-US" altLang="zh-CN" sz="1400" dirty="0">
                <a:solidFill>
                  <a:srgbClr val="000000"/>
                </a:solidFill>
                <a:latin typeface="SimSun" panose="02010600030101010101" pitchFamily="2" charset="-122"/>
                <a:ea typeface="SimSun" panose="02010600030101010101" pitchFamily="2" charset="-122"/>
                <a:cs typeface="HG丸ｺﾞｼｯｸM-PRO"/>
              </a:rPr>
              <a:t>(</a:t>
            </a:r>
            <a:r>
              <a:rPr lang="zh-CN" altLang="en-US" sz="1400" dirty="0">
                <a:solidFill>
                  <a:srgbClr val="000000"/>
                </a:solidFill>
                <a:latin typeface="SimSun" panose="02010600030101010101" pitchFamily="2" charset="-122"/>
                <a:ea typeface="SimSun" panose="02010600030101010101" pitchFamily="2" charset="-122"/>
                <a:cs typeface="HG丸ｺﾞｼｯｸM-PRO"/>
              </a:rPr>
              <a:t>源泉徴收票</a:t>
            </a:r>
            <a:r>
              <a:rPr lang="en-US" altLang="zh-CN" sz="1400" dirty="0">
                <a:solidFill>
                  <a:srgbClr val="000000"/>
                </a:solidFill>
                <a:latin typeface="SimSun" panose="02010600030101010101" pitchFamily="2" charset="-122"/>
                <a:ea typeface="SimSun" panose="02010600030101010101" pitchFamily="2" charset="-122"/>
                <a:cs typeface="HG丸ｺﾞｼｯｸM-PRO"/>
              </a:rPr>
              <a:t>)</a:t>
            </a:r>
            <a:endParaRPr lang="zh-CN" altLang="en-US" sz="1400" dirty="0">
              <a:solidFill>
                <a:srgbClr val="000000"/>
              </a:solidFill>
              <a:latin typeface="SimSun" panose="02010600030101010101" pitchFamily="2" charset="-122"/>
              <a:ea typeface="SimSun" panose="02010600030101010101" pitchFamily="2" charset="-122"/>
              <a:cs typeface="HG丸ｺﾞｼｯｸM-PRO"/>
            </a:endParaRPr>
          </a:p>
          <a:p>
            <a:pPr marL="338138" indent="-338138">
              <a:lnSpc>
                <a:spcPct val="130000"/>
              </a:lnSpc>
              <a:spcBef>
                <a:spcPts val="600"/>
              </a:spcBef>
            </a:pPr>
            <a:r>
              <a:rPr lang="zh-CN" altLang="en-US" sz="1400" dirty="0">
                <a:solidFill>
                  <a:srgbClr val="000000"/>
                </a:solidFill>
                <a:latin typeface="SimSun" panose="02010600030101010101" pitchFamily="2" charset="-122"/>
                <a:ea typeface="SimSun" panose="02010600030101010101" pitchFamily="2" charset="-122"/>
                <a:cs typeface="HG丸ｺﾞｼｯｸM-PRO"/>
              </a:rPr>
              <a:t>     </a:t>
            </a:r>
            <a:r>
              <a:rPr lang="en-US" altLang="zh-CN" sz="1400" dirty="0" smtClean="0">
                <a:solidFill>
                  <a:srgbClr val="000000"/>
                </a:solidFill>
                <a:latin typeface="SimSun" panose="02010600030101010101" pitchFamily="2" charset="-122"/>
                <a:ea typeface="SimSun" panose="02010600030101010101" pitchFamily="2" charset="-122"/>
                <a:cs typeface="HG丸ｺﾞｼｯｸM-PRO"/>
              </a:rPr>
              <a:t>·</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课税证明书</a:t>
            </a:r>
            <a:r>
              <a:rPr lang="zh-CN" altLang="en-US" sz="1400" dirty="0">
                <a:solidFill>
                  <a:srgbClr val="000000"/>
                </a:solidFill>
                <a:latin typeface="SimSun" panose="02010600030101010101" pitchFamily="2" charset="-122"/>
                <a:ea typeface="SimSun" panose="02010600030101010101" pitchFamily="2" charset="-122"/>
                <a:cs typeface="HG丸ｺﾞｼｯｸM-PRO"/>
              </a:rPr>
              <a:t>　　　</a:t>
            </a:r>
          </a:p>
          <a:p>
            <a:pPr marL="338138" indent="-338138">
              <a:lnSpc>
                <a:spcPct val="130000"/>
              </a:lnSpc>
              <a:spcBef>
                <a:spcPts val="600"/>
              </a:spcBef>
            </a:pPr>
            <a:r>
              <a:rPr lang="zh-CN" altLang="en-US" sz="1400" dirty="0">
                <a:latin typeface="SimSun" panose="02010600030101010101" pitchFamily="2" charset="-122"/>
                <a:ea typeface="SimSun" panose="02010600030101010101" pitchFamily="2" charset="-122"/>
                <a:cs typeface="HG丸ｺﾞｼｯｸM-PRO"/>
              </a:rPr>
              <a:t>     等等</a:t>
            </a:r>
          </a:p>
        </p:txBody>
      </p:sp>
      <p:pic>
        <p:nvPicPr>
          <p:cNvPr id="32772" name="図 5" descr="C:\Users\TTFBT\AppData\Local\Microsoft\Windows\Temporary Internet Files\Content.IE5\S4IKFO66\MC900355103[1].wmf"/>
          <p:cNvPicPr>
            <a:picLocks noChangeAspect="1" noChangeArrowheads="1"/>
          </p:cNvPicPr>
          <p:nvPr/>
        </p:nvPicPr>
        <p:blipFill>
          <a:blip r:embed="rId2" cstate="print"/>
          <a:srcRect/>
          <a:stretch>
            <a:fillRect/>
          </a:stretch>
        </p:blipFill>
        <p:spPr bwMode="auto">
          <a:xfrm>
            <a:off x="927100" y="8499475"/>
            <a:ext cx="5229225" cy="619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角丸四角形 3"/>
          <p:cNvSpPr>
            <a:spLocks noChangeArrowheads="1"/>
          </p:cNvSpPr>
          <p:nvPr/>
        </p:nvSpPr>
        <p:spPr bwMode="auto">
          <a:xfrm>
            <a:off x="900113" y="1476375"/>
            <a:ext cx="5329237" cy="3240088"/>
          </a:xfrm>
          <a:prstGeom prst="roundRect">
            <a:avLst>
              <a:gd name="adj" fmla="val 16667"/>
            </a:avLst>
          </a:prstGeom>
          <a:noFill/>
          <a:ln w="9525" algn="ctr">
            <a:solidFill>
              <a:schemeClr val="tx1"/>
            </a:solidFill>
            <a:round/>
            <a:headEnd/>
            <a:tailEnd/>
          </a:ln>
        </p:spPr>
        <p:txBody>
          <a:bodyPr wrap="none" anchor="ctr"/>
          <a:lstStyle/>
          <a:p>
            <a:pPr algn="ctr"/>
            <a:endParaRPr lang="ja-JP" altLang="en-US"/>
          </a:p>
        </p:txBody>
      </p:sp>
      <p:sp>
        <p:nvSpPr>
          <p:cNvPr id="33794" name="Text Box 8" descr="右下がり対角線 (反転)"/>
          <p:cNvSpPr txBox="1">
            <a:spLocks noChangeArrowheads="1"/>
          </p:cNvSpPr>
          <p:nvPr/>
        </p:nvSpPr>
        <p:spPr bwMode="auto">
          <a:xfrm>
            <a:off x="3060700" y="9172575"/>
            <a:ext cx="1295400" cy="363538"/>
          </a:xfrm>
          <a:prstGeom prst="rect">
            <a:avLst/>
          </a:prstGeom>
          <a:noFill/>
          <a:ln w="9525" algn="ctr">
            <a:noFill/>
            <a:miter lim="800000"/>
            <a:headEnd/>
            <a:tailEnd/>
          </a:ln>
        </p:spPr>
        <p:txBody>
          <a:bodyPr lIns="90334" tIns="45167" rIns="90334" bIns="45167">
            <a:spAutoFit/>
          </a:bodyPr>
          <a:lstStyle/>
          <a:p>
            <a:pPr algn="ctr">
              <a:spcBef>
                <a:spcPct val="50000"/>
              </a:spcBef>
            </a:pPr>
            <a:r>
              <a:rPr lang="en-US" altLang="ja-JP">
                <a:ea typeface="HG丸ｺﾞｼｯｸM-PRO"/>
                <a:cs typeface="HG丸ｺﾞｼｯｸM-PRO"/>
              </a:rPr>
              <a:t>-12-</a:t>
            </a:r>
          </a:p>
        </p:txBody>
      </p:sp>
      <p:sp>
        <p:nvSpPr>
          <p:cNvPr id="33795" name="正方形/長方形 5"/>
          <p:cNvSpPr>
            <a:spLocks noChangeArrowheads="1"/>
          </p:cNvSpPr>
          <p:nvPr/>
        </p:nvSpPr>
        <p:spPr bwMode="auto">
          <a:xfrm>
            <a:off x="712788" y="303213"/>
            <a:ext cx="5629275" cy="4720176"/>
          </a:xfrm>
          <a:prstGeom prst="rect">
            <a:avLst/>
          </a:prstGeom>
          <a:noFill/>
          <a:ln w="9525">
            <a:noFill/>
            <a:miter lim="800000"/>
            <a:headEnd/>
            <a:tailEnd/>
          </a:ln>
        </p:spPr>
        <p:txBody>
          <a:bodyPr lIns="90334" tIns="45167" rIns="90334" bIns="45167">
            <a:spAutoFit/>
          </a:bodyPr>
          <a:lstStyle/>
          <a:p>
            <a:pPr>
              <a:spcBef>
                <a:spcPts val="600"/>
              </a:spcBef>
              <a:tabLst>
                <a:tab pos="446088" algn="l"/>
              </a:tabLst>
            </a:pPr>
            <a:endParaRPr lang="en-US" altLang="ja-JP" sz="1600" b="1" dirty="0">
              <a:latin typeface="HG丸ｺﾞｼｯｸM-PRO"/>
              <a:ea typeface="HG丸ｺﾞｼｯｸM-PRO"/>
              <a:cs typeface="HG丸ｺﾞｼｯｸM-PRO"/>
            </a:endParaRPr>
          </a:p>
          <a:p>
            <a:pPr>
              <a:spcBef>
                <a:spcPts val="600"/>
              </a:spcBef>
              <a:tabLst>
                <a:tab pos="446088" algn="l"/>
              </a:tabLst>
            </a:pPr>
            <a:r>
              <a:rPr lang="zh-CN" altLang="ja-JP" sz="1600" b="1" dirty="0">
                <a:latin typeface="SimSun" panose="02010600030101010101" pitchFamily="2" charset="-122"/>
                <a:ea typeface="SimSun" panose="02010600030101010101" pitchFamily="2" charset="-122"/>
                <a:cs typeface="HG丸ｺﾞｼｯｸM-PRO"/>
              </a:rPr>
              <a:t>3   </a:t>
            </a:r>
            <a:r>
              <a:rPr lang="zh-CN" altLang="ja-JP" sz="1600" b="1" dirty="0" smtClean="0">
                <a:latin typeface="SimSun" panose="02010600030101010101" pitchFamily="2" charset="-122"/>
                <a:ea typeface="SimSun" panose="02010600030101010101" pitchFamily="2" charset="-122"/>
                <a:cs typeface="HG丸ｺﾞｼｯｸM-PRO"/>
              </a:rPr>
              <a:t>其他联</a:t>
            </a:r>
            <a:r>
              <a:rPr lang="zh-CN" altLang="ja-JP" sz="1600" b="1" dirty="0" smtClean="0">
                <a:solidFill>
                  <a:srgbClr val="000000"/>
                </a:solidFill>
                <a:latin typeface="SimSun" panose="02010600030101010101" pitchFamily="2" charset="-122"/>
                <a:ea typeface="SimSun" panose="02010600030101010101" pitchFamily="2" charset="-122"/>
                <a:cs typeface="HG丸ｺﾞｼｯｸM-PRO"/>
              </a:rPr>
              <a:t>系</a:t>
            </a:r>
            <a:r>
              <a:rPr lang="zh-CN" altLang="en-US" sz="1600" b="1" dirty="0">
                <a:solidFill>
                  <a:srgbClr val="000000"/>
                </a:solidFill>
                <a:latin typeface="SimSun" panose="02010600030101010101" pitchFamily="2" charset="-122"/>
                <a:ea typeface="SimSun" panose="02010600030101010101" pitchFamily="2" charset="-122"/>
                <a:cs typeface="HG丸ｺﾞｼｯｸM-PRO"/>
              </a:rPr>
              <a:t>与</a:t>
            </a:r>
            <a:r>
              <a:rPr lang="zh-CN" altLang="en-US" sz="1600" b="1" dirty="0" smtClean="0">
                <a:solidFill>
                  <a:srgbClr val="000000"/>
                </a:solidFill>
                <a:latin typeface="SimSun" panose="02010600030101010101" pitchFamily="2" charset="-122"/>
                <a:ea typeface="SimSun" panose="02010600030101010101" pitchFamily="2" charset="-122"/>
                <a:cs typeface="HG丸ｺﾞｼｯｸM-PRO"/>
              </a:rPr>
              <a:t>申报</a:t>
            </a:r>
            <a:r>
              <a:rPr lang="zh-CN" altLang="ja-JP" sz="1600" b="1" dirty="0" smtClean="0">
                <a:solidFill>
                  <a:srgbClr val="000000"/>
                </a:solidFill>
                <a:latin typeface="SimSun" panose="02010600030101010101" pitchFamily="2" charset="-122"/>
                <a:ea typeface="SimSun" panose="02010600030101010101" pitchFamily="2" charset="-122"/>
                <a:cs typeface="HG丸ｺﾞｼｯｸM-PRO"/>
              </a:rPr>
              <a:t>事</a:t>
            </a:r>
            <a:r>
              <a:rPr lang="zh-CN" altLang="ja-JP" sz="1600" b="1" dirty="0" smtClean="0">
                <a:latin typeface="SimSun" panose="02010600030101010101" pitchFamily="2" charset="-122"/>
                <a:ea typeface="SimSun" panose="02010600030101010101" pitchFamily="2" charset="-122"/>
                <a:cs typeface="HG丸ｺﾞｼｯｸM-PRO"/>
              </a:rPr>
              <a:t>项</a:t>
            </a:r>
            <a:endParaRPr lang="zh-CN" altLang="ja-JP" sz="1600" b="1" dirty="0">
              <a:latin typeface="SimSun" panose="02010600030101010101" pitchFamily="2" charset="-122"/>
              <a:ea typeface="SimSun" panose="02010600030101010101" pitchFamily="2" charset="-122"/>
              <a:cs typeface="HG丸ｺﾞｼｯｸM-PRO"/>
            </a:endParaRPr>
          </a:p>
          <a:p>
            <a:pPr>
              <a:spcBef>
                <a:spcPts val="600"/>
              </a:spcBef>
              <a:tabLst>
                <a:tab pos="446088" algn="l"/>
              </a:tabLst>
            </a:pPr>
            <a:r>
              <a:rPr lang="zh-CN" altLang="ja-JP" sz="1400" dirty="0">
                <a:latin typeface="SimSun" panose="02010600030101010101" pitchFamily="2" charset="-122"/>
                <a:ea typeface="SimSun" panose="02010600030101010101" pitchFamily="2" charset="-122"/>
                <a:cs typeface="HG丸ｺﾞｼｯｸM-PRO"/>
              </a:rPr>
              <a:t>     以下事宜请与实施机关联系或向其申报(请事先用电话联系)</a:t>
            </a:r>
          </a:p>
          <a:p>
            <a:pPr>
              <a:spcBef>
                <a:spcPts val="600"/>
              </a:spcBef>
              <a:tabLst>
                <a:tab pos="446088" algn="l"/>
              </a:tabLst>
            </a:pPr>
            <a:endParaRPr lang="zh-CN" altLang="en-US" sz="1400" dirty="0">
              <a:latin typeface="SimSun" panose="02010600030101010101" pitchFamily="2" charset="-122"/>
              <a:ea typeface="SimSun" panose="02010600030101010101" pitchFamily="2" charset="-122"/>
              <a:cs typeface="HG丸ｺﾞｼｯｸM-PRO"/>
            </a:endParaRPr>
          </a:p>
          <a:p>
            <a:pPr>
              <a:spcBef>
                <a:spcPts val="600"/>
              </a:spcBef>
              <a:tabLst>
                <a:tab pos="446088" algn="l"/>
              </a:tabLst>
            </a:pPr>
            <a:r>
              <a:rPr lang="zh-CN" altLang="en-US" sz="1400" dirty="0">
                <a:latin typeface="SimSun" panose="02010600030101010101" pitchFamily="2" charset="-122"/>
                <a:ea typeface="SimSun" panose="02010600030101010101" pitchFamily="2" charset="-122"/>
                <a:cs typeface="HG丸ｺﾞｼｯｸM-PRO"/>
              </a:rPr>
              <a:t>    </a:t>
            </a:r>
            <a:r>
              <a:rPr lang="zh-CN" altLang="ja-JP" sz="1400" dirty="0">
                <a:latin typeface="SimSun" panose="02010600030101010101" pitchFamily="2" charset="-122"/>
                <a:ea typeface="SimSun" panose="02010600030101010101" pitchFamily="2" charset="-122"/>
                <a:cs typeface="HG丸ｺﾞｼｯｸM-PRO"/>
              </a:rPr>
              <a:t>·  因探亲等前往中国或库页岛等地时；</a:t>
            </a:r>
          </a:p>
          <a:p>
            <a:pPr>
              <a:spcBef>
                <a:spcPts val="600"/>
              </a:spcBef>
              <a:tabLst>
                <a:tab pos="446088" algn="l"/>
              </a:tabLst>
            </a:pPr>
            <a:r>
              <a:rPr lang="zh-CN" altLang="ja-JP" sz="1400" dirty="0">
                <a:latin typeface="SimSun" panose="02010600030101010101" pitchFamily="2" charset="-122"/>
                <a:ea typeface="SimSun" panose="02010600030101010101" pitchFamily="2" charset="-122"/>
                <a:cs typeface="HG丸ｺﾞｼｯｸM-PRO"/>
              </a:rPr>
              <a:t>    ·  因病或伤初次就诊时；</a:t>
            </a:r>
          </a:p>
          <a:p>
            <a:pPr>
              <a:spcBef>
                <a:spcPts val="600"/>
              </a:spcBef>
              <a:tabLst>
                <a:tab pos="446088" algn="l"/>
              </a:tabLst>
            </a:pPr>
            <a:r>
              <a:rPr lang="zh-CN" altLang="ja-JP" sz="1400" dirty="0">
                <a:latin typeface="SimSun" panose="02010600030101010101" pitchFamily="2" charset="-122"/>
                <a:ea typeface="SimSun" panose="02010600030101010101" pitchFamily="2" charset="-122"/>
                <a:cs typeface="HG丸ｺﾞｼｯｸM-PRO"/>
              </a:rPr>
              <a:t>    ·  住院、出院或转院时；</a:t>
            </a:r>
          </a:p>
          <a:p>
            <a:pPr>
              <a:spcBef>
                <a:spcPts val="600"/>
              </a:spcBef>
              <a:tabLst>
                <a:tab pos="446088" algn="l"/>
              </a:tabLst>
            </a:pPr>
            <a:r>
              <a:rPr lang="zh-CN" altLang="ja-JP" sz="1400" dirty="0">
                <a:latin typeface="SimSun" panose="02010600030101010101" pitchFamily="2" charset="-122"/>
                <a:ea typeface="SimSun" panose="02010600030101010101" pitchFamily="2" charset="-122"/>
                <a:cs typeface="HG丸ｺﾞｼｯｸM-PRO"/>
              </a:rPr>
              <a:t>    ·  想要接受护理时；</a:t>
            </a:r>
          </a:p>
          <a:p>
            <a:pPr>
              <a:spcBef>
                <a:spcPts val="600"/>
              </a:spcBef>
              <a:tabLst>
                <a:tab pos="446088" algn="l"/>
              </a:tabLst>
            </a:pPr>
            <a:r>
              <a:rPr lang="zh-CN" altLang="ja-JP" sz="1400" dirty="0">
                <a:latin typeface="SimSun" panose="02010600030101010101" pitchFamily="2" charset="-122"/>
                <a:ea typeface="SimSun" panose="02010600030101010101" pitchFamily="2" charset="-122"/>
                <a:cs typeface="HG丸ｺﾞｼｯｸM-PRO"/>
              </a:rPr>
              <a:t>    ·  入住、</a:t>
            </a:r>
            <a:r>
              <a:rPr lang="zh-CN" altLang="ja-JP" sz="1400" dirty="0" smtClean="0">
                <a:latin typeface="SimSun" panose="02010600030101010101" pitchFamily="2" charset="-122"/>
                <a:ea typeface="SimSun" panose="02010600030101010101" pitchFamily="2" charset="-122"/>
                <a:cs typeface="HG丸ｺﾞｼｯｸM-PRO"/>
              </a:rPr>
              <a:t>利用护理设施</a:t>
            </a:r>
            <a:r>
              <a:rPr lang="zh-CN" altLang="en-US" sz="1400" dirty="0" smtClean="0">
                <a:latin typeface="SimSun" panose="02010600030101010101" pitchFamily="2" charset="-122"/>
                <a:ea typeface="SimSun" panose="02010600030101010101" pitchFamily="2" charset="-122"/>
                <a:cs typeface="HG丸ｺﾞｼｯｸM-PRO"/>
              </a:rPr>
              <a:t>以及</a:t>
            </a:r>
            <a:r>
              <a:rPr lang="zh-CN" altLang="ja-JP" sz="1400" dirty="0" smtClean="0">
                <a:latin typeface="SimSun" panose="02010600030101010101" pitchFamily="2" charset="-122"/>
                <a:ea typeface="SimSun" panose="02010600030101010101" pitchFamily="2" charset="-122"/>
                <a:cs typeface="HG丸ｺﾞｼｯｸM-PRO"/>
              </a:rPr>
              <a:t>社会福利设施时，</a:t>
            </a:r>
            <a:r>
              <a:rPr lang="zh-CN" altLang="en-US" sz="1400" dirty="0">
                <a:latin typeface="SimSun" panose="02010600030101010101" pitchFamily="2" charset="-122"/>
                <a:ea typeface="SimSun" panose="02010600030101010101" pitchFamily="2" charset="-122"/>
                <a:cs typeface="HG丸ｺﾞｼｯｸM-PRO"/>
              </a:rPr>
              <a:t>或</a:t>
            </a:r>
            <a:r>
              <a:rPr lang="zh-CN" altLang="ja-JP" sz="1400" dirty="0" smtClean="0">
                <a:latin typeface="SimSun" panose="02010600030101010101" pitchFamily="2" charset="-122"/>
                <a:ea typeface="SimSun" panose="02010600030101010101" pitchFamily="2" charset="-122"/>
                <a:cs typeface="HG丸ｺﾞｼｯｸM-PRO"/>
              </a:rPr>
              <a:t>转</a:t>
            </a:r>
            <a:r>
              <a:rPr lang="zh-CN" altLang="ja-JP" sz="1400" dirty="0">
                <a:latin typeface="SimSun" panose="02010600030101010101" pitchFamily="2" charset="-122"/>
                <a:ea typeface="SimSun" panose="02010600030101010101" pitchFamily="2" charset="-122"/>
                <a:cs typeface="HG丸ｺﾞｼｯｸM-PRO"/>
              </a:rPr>
              <a:t>到其他设施</a:t>
            </a:r>
            <a:r>
              <a:rPr lang="zh-CN" altLang="en-US" sz="1400" dirty="0">
                <a:latin typeface="SimSun" panose="02010600030101010101" pitchFamily="2" charset="-122"/>
                <a:ea typeface="SimSun" panose="02010600030101010101" pitchFamily="2" charset="-122"/>
                <a:cs typeface="HG丸ｺﾞｼｯｸM-PRO"/>
              </a:rPr>
              <a:t>   </a:t>
            </a:r>
          </a:p>
          <a:p>
            <a:pPr>
              <a:spcBef>
                <a:spcPts val="600"/>
              </a:spcBef>
              <a:tabLst>
                <a:tab pos="446088" algn="l"/>
              </a:tabLst>
            </a:pPr>
            <a:r>
              <a:rPr lang="zh-CN" altLang="en-US" sz="1400" dirty="0">
                <a:latin typeface="SimSun" panose="02010600030101010101" pitchFamily="2" charset="-122"/>
                <a:ea typeface="SimSun" panose="02010600030101010101" pitchFamily="2" charset="-122"/>
                <a:cs typeface="HG丸ｺﾞｼｯｸM-PRO"/>
              </a:rPr>
              <a:t>        </a:t>
            </a:r>
            <a:r>
              <a:rPr lang="zh-CN" altLang="ja-JP" sz="1400" dirty="0">
                <a:latin typeface="SimSun" panose="02010600030101010101" pitchFamily="2" charset="-122"/>
                <a:ea typeface="SimSun" panose="02010600030101010101" pitchFamily="2" charset="-122"/>
                <a:cs typeface="HG丸ｺﾞｼｯｸM-PRO"/>
              </a:rPr>
              <a:t>时；</a:t>
            </a:r>
          </a:p>
          <a:p>
            <a:pPr>
              <a:spcBef>
                <a:spcPts val="600"/>
              </a:spcBef>
              <a:tabLst>
                <a:tab pos="446088" algn="l"/>
              </a:tabLst>
            </a:pPr>
            <a:r>
              <a:rPr lang="zh-CN" altLang="ja-JP" sz="1400" dirty="0">
                <a:latin typeface="SimSun" panose="02010600030101010101" pitchFamily="2" charset="-122"/>
                <a:ea typeface="SimSun" panose="02010600030101010101" pitchFamily="2" charset="-122"/>
                <a:cs typeface="HG丸ｺﾞｼｯｸM-PRO"/>
              </a:rPr>
              <a:t>    ·  同一家庭成员发生变化时(搬入、迁出、死亡等)；</a:t>
            </a:r>
          </a:p>
          <a:p>
            <a:pPr>
              <a:spcBef>
                <a:spcPts val="600"/>
              </a:spcBef>
              <a:tabLst>
                <a:tab pos="446088" algn="l"/>
              </a:tabLst>
            </a:pPr>
            <a:r>
              <a:rPr lang="zh-CN" altLang="ja-JP" sz="1400" dirty="0">
                <a:latin typeface="SimSun" panose="02010600030101010101" pitchFamily="2" charset="-122"/>
                <a:ea typeface="SimSun" panose="02010600030101010101" pitchFamily="2" charset="-122"/>
                <a:cs typeface="HG丸ｺﾞｼｯｸM-PRO"/>
              </a:rPr>
              <a:t>    ·  房租金额发生变化时；</a:t>
            </a:r>
          </a:p>
          <a:p>
            <a:pPr>
              <a:spcBef>
                <a:spcPts val="600"/>
              </a:spcBef>
              <a:tabLst>
                <a:tab pos="446088" algn="l"/>
              </a:tabLst>
            </a:pPr>
            <a:r>
              <a:rPr lang="zh-CN" altLang="ja-JP" sz="1400" dirty="0">
                <a:latin typeface="SimSun" panose="02010600030101010101" pitchFamily="2" charset="-122"/>
                <a:ea typeface="SimSun" panose="02010600030101010101" pitchFamily="2" charset="-122"/>
                <a:cs typeface="HG丸ｺﾞｼｯｸM-PRO"/>
              </a:rPr>
              <a:t>    ·  发生交通事故及与对方私下和解时；</a:t>
            </a:r>
          </a:p>
          <a:p>
            <a:pPr>
              <a:spcBef>
                <a:spcPts val="600"/>
              </a:spcBef>
              <a:tabLst>
                <a:tab pos="446088" algn="l"/>
              </a:tabLst>
            </a:pPr>
            <a:r>
              <a:rPr lang="zh-CN" altLang="ja-JP" sz="1400" dirty="0">
                <a:latin typeface="SimSun" panose="02010600030101010101" pitchFamily="2" charset="-122"/>
                <a:ea typeface="SimSun" panose="02010600030101010101" pitchFamily="2" charset="-122"/>
                <a:cs typeface="HG丸ｺﾞｼｯｸM-PRO"/>
              </a:rPr>
              <a:t>    ·  就职</a:t>
            </a:r>
            <a:r>
              <a:rPr lang="zh-CN" altLang="ja-JP" sz="1400" dirty="0" smtClean="0">
                <a:latin typeface="SimSun" panose="02010600030101010101" pitchFamily="2" charset="-122"/>
                <a:ea typeface="SimSun" panose="02010600030101010101" pitchFamily="2" charset="-122"/>
                <a:cs typeface="HG丸ｺﾞｼｯｸM-PRO"/>
              </a:rPr>
              <a:t>、</a:t>
            </a:r>
            <a:r>
              <a:rPr lang="zh-CN" altLang="en-US" sz="1400" dirty="0" smtClean="0">
                <a:latin typeface="SimSun" panose="02010600030101010101" pitchFamily="2" charset="-122"/>
                <a:ea typeface="SimSun" panose="02010600030101010101" pitchFamily="2" charset="-122"/>
                <a:cs typeface="HG丸ｺﾞｼｯｸM-PRO"/>
              </a:rPr>
              <a:t>工作变更</a:t>
            </a:r>
            <a:r>
              <a:rPr lang="zh-CN" altLang="ja-JP" sz="1400" dirty="0" smtClean="0">
                <a:latin typeface="SimSun" panose="02010600030101010101" pitchFamily="2" charset="-122"/>
                <a:ea typeface="SimSun" panose="02010600030101010101" pitchFamily="2" charset="-122"/>
                <a:cs typeface="HG丸ｺﾞｼｯｸM-PRO"/>
              </a:rPr>
              <a:t>、</a:t>
            </a:r>
            <a:r>
              <a:rPr lang="zh-CN" altLang="ja-JP" sz="1400" dirty="0">
                <a:latin typeface="SimSun" panose="02010600030101010101" pitchFamily="2" charset="-122"/>
                <a:ea typeface="SimSun" panose="02010600030101010101" pitchFamily="2" charset="-122"/>
                <a:cs typeface="HG丸ｺﾞｼｯｸM-PRO"/>
              </a:rPr>
              <a:t>辞职时；</a:t>
            </a:r>
          </a:p>
          <a:p>
            <a:pPr>
              <a:spcBef>
                <a:spcPts val="600"/>
              </a:spcBef>
              <a:tabLst>
                <a:tab pos="446088" algn="l"/>
              </a:tabLst>
            </a:pPr>
            <a:r>
              <a:rPr lang="zh-CN" altLang="ja-JP" sz="1400" dirty="0">
                <a:latin typeface="SimSun" panose="02010600030101010101" pitchFamily="2" charset="-122"/>
                <a:ea typeface="SimSun" panose="02010600030101010101" pitchFamily="2" charset="-122"/>
                <a:cs typeface="HG丸ｺﾞｼｯｸM-PRO"/>
              </a:rPr>
              <a:t>    ·  其他生活状况发生变化时。</a:t>
            </a:r>
          </a:p>
          <a:p>
            <a:pPr>
              <a:lnSpc>
                <a:spcPct val="120000"/>
              </a:lnSpc>
              <a:tabLst>
                <a:tab pos="446088" algn="l"/>
              </a:tabLst>
            </a:pPr>
            <a:r>
              <a:rPr lang="ja-JP" altLang="en-US" sz="1400" dirty="0">
                <a:latin typeface="HG丸ｺﾞｼｯｸM-PRO"/>
                <a:ea typeface="HG丸ｺﾞｼｯｸM-PRO"/>
                <a:cs typeface="HG丸ｺﾞｼｯｸM-PRO"/>
              </a:rPr>
              <a:t>　　</a:t>
            </a:r>
            <a:endParaRPr lang="en-US" altLang="ja-JP" sz="1400" dirty="0">
              <a:latin typeface="HG丸ｺﾞｼｯｸM-PRO"/>
              <a:ea typeface="HG丸ｺﾞｼｯｸM-PRO"/>
              <a:cs typeface="HG丸ｺﾞｼｯｸM-PRO"/>
            </a:endParaRPr>
          </a:p>
        </p:txBody>
      </p:sp>
      <p:pic>
        <p:nvPicPr>
          <p:cNvPr id="33796" name="Picture 10" descr="j0398339[1]"/>
          <p:cNvPicPr>
            <a:picLocks noChangeAspect="1" noChangeArrowheads="1"/>
          </p:cNvPicPr>
          <p:nvPr/>
        </p:nvPicPr>
        <p:blipFill>
          <a:blip r:embed="rId2" cstate="print"/>
          <a:srcRect/>
          <a:stretch>
            <a:fillRect/>
          </a:stretch>
        </p:blipFill>
        <p:spPr bwMode="auto">
          <a:xfrm>
            <a:off x="1187450" y="8461375"/>
            <a:ext cx="4568825" cy="6540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34817" name="正方形/長方形 5"/>
          <p:cNvSpPr>
            <a:spLocks noChangeArrowheads="1"/>
          </p:cNvSpPr>
          <p:nvPr/>
        </p:nvSpPr>
        <p:spPr bwMode="auto">
          <a:xfrm>
            <a:off x="539750" y="2124075"/>
            <a:ext cx="5832475" cy="6985000"/>
          </a:xfrm>
          <a:prstGeom prst="rect">
            <a:avLst/>
          </a:prstGeom>
          <a:ln w="9525" algn="ctr">
            <a:solidFill>
              <a:schemeClr val="tx1"/>
            </a:solidFill>
            <a:miter lim="800000"/>
            <a:headEnd/>
            <a:tailEnd/>
          </a:ln>
        </p:spPr>
        <p:txBody>
          <a:bodyPr wrap="none" lIns="90334" tIns="45167" rIns="90334" bIns="45167" anchor="ctr"/>
          <a:lstStyle/>
          <a:p>
            <a:pPr algn="ctr" defTabSz="903288"/>
            <a:r>
              <a:rPr lang="ja-JP" altLang="en-US" dirty="0">
                <a:latin typeface="SimHei" panose="02010609060101010101" pitchFamily="49" charset="-122"/>
                <a:ea typeface="SimHei" panose="02010609060101010101" pitchFamily="49" charset="-122"/>
              </a:rPr>
              <a:t>（通知</a:t>
            </a:r>
            <a:r>
              <a:rPr lang="zh-CN" altLang="en-US" dirty="0">
                <a:latin typeface="SimHei" panose="02010609060101010101" pitchFamily="49" charset="-122"/>
                <a:ea typeface="SimHei" panose="02010609060101010101" pitchFamily="49" charset="-122"/>
              </a:rPr>
              <a:t>书张贴栏</a:t>
            </a:r>
            <a:r>
              <a:rPr lang="ja-JP" altLang="en-US" dirty="0">
                <a:latin typeface="SimHei" panose="02010609060101010101" pitchFamily="49" charset="-122"/>
                <a:ea typeface="SimHei" panose="02010609060101010101" pitchFamily="49" charset="-122"/>
              </a:rPr>
              <a:t>）</a:t>
            </a:r>
          </a:p>
        </p:txBody>
      </p:sp>
      <p:sp>
        <p:nvSpPr>
          <p:cNvPr id="34818" name="Text Box 8" descr="右下がり対角線 (反転)"/>
          <p:cNvSpPr txBox="1">
            <a:spLocks noChangeArrowheads="1"/>
          </p:cNvSpPr>
          <p:nvPr/>
        </p:nvSpPr>
        <p:spPr bwMode="auto">
          <a:xfrm>
            <a:off x="2771775" y="9182100"/>
            <a:ext cx="1295400" cy="363538"/>
          </a:xfrm>
          <a:prstGeom prst="rect">
            <a:avLst/>
          </a:prstGeom>
          <a:noFill/>
          <a:ln w="9525" algn="ctr">
            <a:noFill/>
            <a:miter lim="800000"/>
            <a:headEnd/>
            <a:tailEnd/>
          </a:ln>
        </p:spPr>
        <p:txBody>
          <a:bodyPr lIns="90334" tIns="45167" rIns="90334" bIns="45167">
            <a:spAutoFit/>
          </a:bodyPr>
          <a:lstStyle/>
          <a:p>
            <a:pPr algn="ctr">
              <a:spcBef>
                <a:spcPct val="50000"/>
              </a:spcBef>
            </a:pPr>
            <a:r>
              <a:rPr lang="en-US" altLang="ja-JP">
                <a:ea typeface="HG丸ｺﾞｼｯｸM-PRO"/>
                <a:cs typeface="HG丸ｺﾞｼｯｸM-PRO"/>
              </a:rPr>
              <a:t>-13-</a:t>
            </a:r>
          </a:p>
        </p:txBody>
      </p:sp>
      <p:sp>
        <p:nvSpPr>
          <p:cNvPr id="8197" name="正方形/長方形 5"/>
          <p:cNvSpPr>
            <a:spLocks noChangeArrowheads="1"/>
          </p:cNvSpPr>
          <p:nvPr/>
        </p:nvSpPr>
        <p:spPr bwMode="auto">
          <a:xfrm>
            <a:off x="468313" y="396875"/>
            <a:ext cx="5873750" cy="860658"/>
          </a:xfrm>
          <a:prstGeom prst="rect">
            <a:avLst/>
          </a:prstGeom>
          <a:noFill/>
          <a:ln w="9525">
            <a:noFill/>
            <a:miter lim="800000"/>
            <a:headEnd/>
            <a:tailEnd/>
          </a:ln>
        </p:spPr>
        <p:txBody>
          <a:bodyPr lIns="90334" tIns="45167" rIns="90334" bIns="45167">
            <a:spAutoFit/>
          </a:bodyPr>
          <a:lstStyle/>
          <a:p>
            <a:r>
              <a:rPr lang="ja-JP" altLang="en-US" dirty="0" smtClean="0">
                <a:solidFill>
                  <a:srgbClr val="0033CC"/>
                </a:solidFill>
                <a:latin typeface="SimHei" panose="02010609060101010101" pitchFamily="49" charset="-122"/>
                <a:ea typeface="SimHei" panose="02010609060101010101" pitchFamily="49" charset="-122"/>
              </a:rPr>
              <a:t>◆</a:t>
            </a:r>
            <a:r>
              <a:rPr lang="zh-CN" altLang="en-US" dirty="0" smtClean="0">
                <a:solidFill>
                  <a:srgbClr val="0033CC"/>
                </a:solidFill>
                <a:latin typeface="SimHei" panose="02010609060101010101" pitchFamily="49" charset="-122"/>
                <a:ea typeface="SimHei" panose="02010609060101010101" pitchFamily="49" charset="-122"/>
              </a:rPr>
              <a:t> </a:t>
            </a:r>
            <a:r>
              <a:rPr lang="zh-CN" altLang="en-US" b="1" dirty="0" smtClean="0">
                <a:latin typeface="SimHei" panose="02010609060101010101" pitchFamily="49" charset="-122"/>
                <a:ea typeface="SimHei" panose="02010609060101010101" pitchFamily="49" charset="-122"/>
              </a:rPr>
              <a:t>支援给付决</a:t>
            </a:r>
            <a:r>
              <a:rPr lang="zh-CN" altLang="en-US" b="1" dirty="0">
                <a:latin typeface="SimHei" panose="02010609060101010101" pitchFamily="49" charset="-122"/>
                <a:ea typeface="SimHei" panose="02010609060101010101" pitchFamily="49" charset="-122"/>
              </a:rPr>
              <a:t>定</a:t>
            </a:r>
            <a:r>
              <a:rPr lang="en-US" altLang="zh-CN" b="1" dirty="0">
                <a:latin typeface="SimHei" panose="02010609060101010101" pitchFamily="49" charset="-122"/>
                <a:ea typeface="SimHei" panose="02010609060101010101" pitchFamily="49" charset="-122"/>
              </a:rPr>
              <a:t>(</a:t>
            </a:r>
            <a:r>
              <a:rPr lang="zh-CN" altLang="en-US" b="1" dirty="0">
                <a:latin typeface="SimHei" panose="02010609060101010101" pitchFamily="49" charset="-122"/>
                <a:ea typeface="SimHei" panose="02010609060101010101" pitchFamily="49" charset="-122"/>
              </a:rPr>
              <a:t>变更</a:t>
            </a:r>
            <a:r>
              <a:rPr lang="en-US" altLang="zh-CN" b="1" dirty="0">
                <a:latin typeface="SimHei" panose="02010609060101010101" pitchFamily="49" charset="-122"/>
                <a:ea typeface="SimHei" panose="02010609060101010101" pitchFamily="49" charset="-122"/>
              </a:rPr>
              <a:t>)</a:t>
            </a:r>
            <a:r>
              <a:rPr lang="zh-CN" altLang="en-US" b="1" dirty="0">
                <a:latin typeface="SimHei" panose="02010609060101010101" pitchFamily="49" charset="-122"/>
                <a:ea typeface="SimHei" panose="02010609060101010101" pitchFamily="49" charset="-122"/>
              </a:rPr>
              <a:t>通知书张贴栏</a:t>
            </a:r>
            <a:endParaRPr lang="en-US" altLang="ja-JP" b="1" dirty="0">
              <a:latin typeface="SimHei" panose="02010609060101010101" pitchFamily="49" charset="-122"/>
              <a:ea typeface="SimHei" panose="02010609060101010101" pitchFamily="49" charset="-122"/>
            </a:endParaRPr>
          </a:p>
          <a:p>
            <a:r>
              <a:rPr lang="ja-JP" altLang="en-US" dirty="0">
                <a:latin typeface="SimSun" panose="02010600030101010101" pitchFamily="2" charset="-122"/>
                <a:ea typeface="SimSun" panose="02010600030101010101" pitchFamily="2" charset="-122"/>
              </a:rPr>
              <a:t>　</a:t>
            </a:r>
            <a:r>
              <a:rPr lang="zh-CN" altLang="en-US" dirty="0">
                <a:latin typeface="SimSun" panose="02010600030101010101" pitchFamily="2" charset="-122"/>
                <a:ea typeface="SimSun" panose="02010600030101010101" pitchFamily="2" charset="-122"/>
              </a:rPr>
              <a:t> </a:t>
            </a:r>
            <a:r>
              <a:rPr lang="zh-CN" altLang="en-US" sz="1400" dirty="0">
                <a:latin typeface="SimSun" panose="02010600030101010101" pitchFamily="2" charset="-122"/>
                <a:ea typeface="SimSun" panose="02010600030101010101" pitchFamily="2" charset="-122"/>
              </a:rPr>
              <a:t>凡支援给付开始或有变更时，将收到支援给付决定</a:t>
            </a:r>
            <a:r>
              <a:rPr lang="en-US" altLang="zh-CN" sz="1400" dirty="0">
                <a:latin typeface="SimSun" panose="02010600030101010101" pitchFamily="2" charset="-122"/>
                <a:ea typeface="SimSun" panose="02010600030101010101" pitchFamily="2" charset="-122"/>
              </a:rPr>
              <a:t>(</a:t>
            </a:r>
            <a:r>
              <a:rPr lang="zh-CN" altLang="en-US" sz="1400" dirty="0">
                <a:latin typeface="SimSun" panose="02010600030101010101" pitchFamily="2" charset="-122"/>
                <a:ea typeface="SimSun" panose="02010600030101010101" pitchFamily="2" charset="-122"/>
              </a:rPr>
              <a:t>变更</a:t>
            </a:r>
            <a:r>
              <a:rPr lang="en-US" altLang="zh-CN" sz="1400" dirty="0">
                <a:latin typeface="SimSun" panose="02010600030101010101" pitchFamily="2" charset="-122"/>
                <a:ea typeface="SimSun" panose="02010600030101010101" pitchFamily="2" charset="-122"/>
              </a:rPr>
              <a:t>)</a:t>
            </a:r>
            <a:r>
              <a:rPr lang="zh-CN" altLang="en-US" sz="1400" dirty="0">
                <a:latin typeface="SimSun" panose="02010600030101010101" pitchFamily="2" charset="-122"/>
                <a:ea typeface="SimSun" panose="02010600030101010101" pitchFamily="2" charset="-122"/>
              </a:rPr>
              <a:t>通知书。有关通知书中的各项内容，若有不明之处，请向实施机关的工作人员等请教。</a:t>
            </a:r>
            <a:endParaRPr lang="ja-JP" altLang="en-US" sz="1400" dirty="0">
              <a:latin typeface="SimSun" panose="02010600030101010101" pitchFamily="2" charset="-122"/>
              <a:ea typeface="SimSun" panose="02010600030101010101" pitchFamily="2" charset="-122"/>
            </a:endParaRPr>
          </a:p>
        </p:txBody>
      </p:sp>
      <p:sp>
        <p:nvSpPr>
          <p:cNvPr id="34820" name="Text Box 10322" descr="右下がり対角線 (反転)"/>
          <p:cNvSpPr txBox="1">
            <a:spLocks noChangeArrowheads="1"/>
          </p:cNvSpPr>
          <p:nvPr/>
        </p:nvSpPr>
        <p:spPr bwMode="auto">
          <a:xfrm>
            <a:off x="477838" y="1765300"/>
            <a:ext cx="3375025" cy="306660"/>
          </a:xfrm>
          <a:prstGeom prst="rect">
            <a:avLst/>
          </a:prstGeom>
          <a:noFill/>
          <a:ln w="9525" algn="ctr">
            <a:noFill/>
            <a:miter lim="800000"/>
            <a:headEnd/>
            <a:tailEnd/>
          </a:ln>
        </p:spPr>
        <p:txBody>
          <a:bodyPr lIns="90334" tIns="45167" rIns="90334" bIns="45167">
            <a:spAutoFit/>
          </a:bodyPr>
          <a:lstStyle/>
          <a:p>
            <a:pPr>
              <a:spcBef>
                <a:spcPct val="50000"/>
              </a:spcBef>
            </a:pPr>
            <a:r>
              <a:rPr lang="en-US" altLang="ja-JP" sz="1400" dirty="0">
                <a:latin typeface="SimHei" panose="02010609060101010101" pitchFamily="49" charset="-122"/>
                <a:ea typeface="SimHei" panose="02010609060101010101" pitchFamily="49" charset="-122"/>
                <a:cs typeface="HG丸ｺﾞｼｯｸM-PRO"/>
              </a:rPr>
              <a:t>●</a:t>
            </a:r>
            <a:r>
              <a:rPr lang="zh-CN" altLang="en-US" sz="1400" dirty="0">
                <a:latin typeface="SimHei" panose="02010609060101010101" pitchFamily="49" charset="-122"/>
                <a:ea typeface="SimHei" panose="02010609060101010101" pitchFamily="49" charset="-122"/>
                <a:cs typeface="HG丸ｺﾞｼｯｸM-PRO"/>
              </a:rPr>
              <a:t>支援给付决定</a:t>
            </a:r>
            <a:r>
              <a:rPr lang="en-US" altLang="zh-CN" sz="1400" dirty="0">
                <a:latin typeface="SimHei" panose="02010609060101010101" pitchFamily="49" charset="-122"/>
                <a:ea typeface="SimHei" panose="02010609060101010101" pitchFamily="49" charset="-122"/>
                <a:cs typeface="HG丸ｺﾞｼｯｸM-PRO"/>
              </a:rPr>
              <a:t>(</a:t>
            </a:r>
            <a:r>
              <a:rPr lang="zh-CN" altLang="en-US" sz="1400" dirty="0">
                <a:latin typeface="SimHei" panose="02010609060101010101" pitchFamily="49" charset="-122"/>
                <a:ea typeface="SimHei" panose="02010609060101010101" pitchFamily="49" charset="-122"/>
                <a:cs typeface="HG丸ｺﾞｼｯｸM-PRO"/>
              </a:rPr>
              <a:t>变更</a:t>
            </a:r>
            <a:r>
              <a:rPr lang="en-US" altLang="zh-CN" sz="1400" dirty="0">
                <a:latin typeface="SimHei" panose="02010609060101010101" pitchFamily="49" charset="-122"/>
                <a:ea typeface="SimHei" panose="02010609060101010101" pitchFamily="49" charset="-122"/>
                <a:cs typeface="HG丸ｺﾞｼｯｸM-PRO"/>
              </a:rPr>
              <a:t>)</a:t>
            </a:r>
            <a:r>
              <a:rPr lang="zh-CN" altLang="en-US" sz="1400" dirty="0">
                <a:latin typeface="SimHei" panose="02010609060101010101" pitchFamily="49" charset="-122"/>
                <a:ea typeface="SimHei" panose="02010609060101010101" pitchFamily="49" charset="-122"/>
                <a:cs typeface="HG丸ｺﾞｼｯｸM-PRO"/>
              </a:rPr>
              <a:t>通知书张贴栏</a:t>
            </a:r>
            <a:endParaRPr lang="ja-JP" altLang="en-US" sz="1400" dirty="0">
              <a:latin typeface="SimHei" panose="02010609060101010101" pitchFamily="49" charset="-122"/>
              <a:ea typeface="SimHei" panose="02010609060101010101" pitchFamily="49" charset="-122"/>
              <a:cs typeface="HG丸ｺﾞｼｯｸM-PRO"/>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Text Box 4"/>
          <p:cNvSpPr txBox="1">
            <a:spLocks noChangeArrowheads="1"/>
          </p:cNvSpPr>
          <p:nvPr/>
        </p:nvSpPr>
        <p:spPr bwMode="auto">
          <a:xfrm>
            <a:off x="641350" y="1692275"/>
            <a:ext cx="5602288" cy="7053443"/>
          </a:xfrm>
          <a:prstGeom prst="rect">
            <a:avLst/>
          </a:prstGeom>
          <a:noFill/>
          <a:ln w="9525">
            <a:noFill/>
            <a:miter lim="800000"/>
            <a:headEnd/>
            <a:tailEnd/>
          </a:ln>
        </p:spPr>
        <p:txBody>
          <a:bodyPr lIns="90334" tIns="45167" rIns="90334" bIns="45167">
            <a:spAutoFit/>
          </a:bodyPr>
          <a:lstStyle/>
          <a:p>
            <a:pPr marL="271463" indent="-271463">
              <a:lnSpc>
                <a:spcPct val="130000"/>
              </a:lnSpc>
            </a:pPr>
            <a:r>
              <a:rPr lang="zh-CN" altLang="en-US" sz="1400" b="1" dirty="0" smtClean="0">
                <a:latin typeface="SimHei" panose="02010609060101010101" pitchFamily="49" charset="-122"/>
                <a:ea typeface="SimHei" panose="02010609060101010101" pitchFamily="49" charset="-122"/>
                <a:cs typeface="HG丸ｺﾞｼｯｸM-PRO"/>
              </a:rPr>
              <a:t> </a:t>
            </a:r>
            <a:r>
              <a:rPr lang="ja-JP" altLang="zh-CN" sz="1400" b="1" dirty="0" smtClean="0">
                <a:latin typeface="SimSun" panose="02010600030101010101" pitchFamily="2" charset="-122"/>
                <a:ea typeface="SimSun" panose="02010600030101010101" pitchFamily="2" charset="-122"/>
                <a:cs typeface="HG丸ｺﾞｼｯｸM-PRO"/>
              </a:rPr>
              <a:t>1</a:t>
            </a:r>
            <a:r>
              <a:rPr lang="zh-CN" altLang="ja-JP" sz="1400" b="1" dirty="0">
                <a:latin typeface="SimSun" panose="02010600030101010101" pitchFamily="2" charset="-122"/>
                <a:ea typeface="SimSun" panose="02010600030101010101" pitchFamily="2" charset="-122"/>
                <a:cs typeface="HG丸ｺﾞｼｯｸM-PRO"/>
              </a:rPr>
              <a:t>　</a:t>
            </a:r>
            <a:r>
              <a:rPr lang="zh-CN" altLang="en-US" sz="1400" b="1" dirty="0" smtClean="0">
                <a:latin typeface="SimSun" panose="02010600030101010101" pitchFamily="2" charset="-122"/>
                <a:ea typeface="SimSun" panose="02010600030101010101" pitchFamily="2" charset="-122"/>
                <a:cs typeface="HG丸ｺﾞｼｯｸM-PRO"/>
              </a:rPr>
              <a:t>   </a:t>
            </a:r>
            <a:r>
              <a:rPr lang="zh-CN" altLang="ja-JP" sz="1400" b="1" dirty="0" smtClean="0">
                <a:latin typeface="SimSun" panose="02010600030101010101" pitchFamily="2" charset="-122"/>
                <a:ea typeface="SimSun" panose="02010600030101010101" pitchFamily="2" charset="-122"/>
                <a:cs typeface="HG丸ｺﾞｼｯｸM-PRO"/>
              </a:rPr>
              <a:t>在医院</a:t>
            </a:r>
            <a:r>
              <a:rPr lang="zh-CN" altLang="ja-JP" sz="1400" b="1" dirty="0">
                <a:latin typeface="SimSun" panose="02010600030101010101" pitchFamily="2" charset="-122"/>
                <a:ea typeface="SimSun" panose="02010600030101010101" pitchFamily="2" charset="-122"/>
                <a:cs typeface="HG丸ｺﾞｼｯｸM-PRO"/>
              </a:rPr>
              <a:t>(诊所)或牙科诊所等就诊时，在挂号处请出示“本人确认证”后再就诊。</a:t>
            </a:r>
          </a:p>
          <a:p>
            <a:pPr marL="271463" indent="-271463">
              <a:lnSpc>
                <a:spcPct val="130000"/>
              </a:lnSpc>
            </a:pPr>
            <a:r>
              <a:rPr lang="zh-CN" altLang="ja-JP" sz="1400" b="1" dirty="0">
                <a:latin typeface="SimSun" panose="02010600030101010101" pitchFamily="2" charset="-122"/>
                <a:ea typeface="SimSun" panose="02010600030101010101" pitchFamily="2" charset="-122"/>
                <a:cs typeface="HG丸ｺﾞｼｯｸM-PRO"/>
              </a:rPr>
              <a:t>　　就诊前，请注意以下内容。</a:t>
            </a:r>
          </a:p>
          <a:p>
            <a:pPr marL="271463" indent="-271463">
              <a:lnSpc>
                <a:spcPct val="130000"/>
              </a:lnSpc>
            </a:pPr>
            <a:endParaRPr lang="zh-CN" altLang="ja-JP" sz="1400" b="1" dirty="0">
              <a:latin typeface="SimSun" panose="02010600030101010101" pitchFamily="2" charset="-122"/>
              <a:ea typeface="SimSun" panose="02010600030101010101" pitchFamily="2" charset="-122"/>
              <a:cs typeface="HG丸ｺﾞｼｯｸM-PRO"/>
            </a:endParaRPr>
          </a:p>
          <a:p>
            <a:pPr marL="271463" indent="-271463">
              <a:lnSpc>
                <a:spcPct val="130000"/>
              </a:lnSpc>
            </a:pPr>
            <a:r>
              <a:rPr lang="zh-CN" altLang="ja-JP" sz="1400" dirty="0">
                <a:latin typeface="SimSun" panose="02010600030101010101" pitchFamily="2" charset="-122"/>
                <a:ea typeface="SimSun" panose="02010600030101010101" pitchFamily="2" charset="-122"/>
                <a:cs typeface="HG丸ｺﾞｼｯｸM-PRO"/>
              </a:rPr>
              <a:t>  ①  如要去医院等就诊时，请事先打电话与实施机关取得联系</a:t>
            </a:r>
            <a:r>
              <a:rPr lang="zh-CN" altLang="ja-JP" sz="1400" dirty="0" smtClean="0">
                <a:latin typeface="SimSun" panose="02010600030101010101" pitchFamily="2" charset="-122"/>
                <a:ea typeface="SimSun" panose="02010600030101010101" pitchFamily="2" charset="-122"/>
                <a:cs typeface="HG丸ｺﾞｼｯｸM-PRO"/>
              </a:rPr>
              <a:t>后</a:t>
            </a:r>
            <a:r>
              <a:rPr lang="zh-CN" altLang="en-US" sz="1400" dirty="0" smtClean="0">
                <a:latin typeface="SimSun" panose="02010600030101010101" pitchFamily="2" charset="-122"/>
                <a:ea typeface="SimSun" panose="02010600030101010101" pitchFamily="2" charset="-122"/>
                <a:cs typeface="HG丸ｺﾞｼｯｸM-PRO"/>
              </a:rPr>
              <a:t>再</a:t>
            </a:r>
            <a:r>
              <a:rPr lang="zh-CN" altLang="ja-JP" sz="1400" dirty="0" smtClean="0">
                <a:latin typeface="SimSun" panose="02010600030101010101" pitchFamily="2" charset="-122"/>
                <a:ea typeface="SimSun" panose="02010600030101010101" pitchFamily="2" charset="-122"/>
                <a:cs typeface="HG丸ｺﾞｼｯｸM-PRO"/>
              </a:rPr>
              <a:t>就诊</a:t>
            </a:r>
            <a:r>
              <a:rPr lang="zh-CN" altLang="ja-JP" sz="1400" dirty="0">
                <a:latin typeface="SimSun" panose="02010600030101010101" pitchFamily="2" charset="-122"/>
                <a:ea typeface="SimSun" panose="02010600030101010101" pitchFamily="2" charset="-122"/>
                <a:cs typeface="HG丸ｺﾞｼｯｸM-PRO"/>
              </a:rPr>
              <a:t>。 </a:t>
            </a:r>
          </a:p>
          <a:p>
            <a:pPr marL="271463" indent="-271463">
              <a:lnSpc>
                <a:spcPct val="130000"/>
              </a:lnSpc>
            </a:pPr>
            <a:r>
              <a:rPr lang="zh-CN" altLang="ja-JP" sz="1400" dirty="0">
                <a:latin typeface="SimSun" panose="02010600030101010101" pitchFamily="2" charset="-122"/>
                <a:ea typeface="SimSun" panose="02010600030101010101" pitchFamily="2" charset="-122"/>
                <a:cs typeface="HG丸ｺﾞｼｯｸM-PRO"/>
              </a:rPr>
              <a:t>  </a:t>
            </a:r>
          </a:p>
          <a:p>
            <a:pPr marL="271463" indent="-271463">
              <a:lnSpc>
                <a:spcPct val="130000"/>
              </a:lnSpc>
            </a:pPr>
            <a:r>
              <a:rPr lang="zh-CN" altLang="ja-JP" sz="1400" dirty="0">
                <a:latin typeface="SimSun" panose="02010600030101010101" pitchFamily="2" charset="-122"/>
                <a:ea typeface="SimSun" panose="02010600030101010101" pitchFamily="2" charset="-122"/>
                <a:cs typeface="HG丸ｺﾞｼｯｸM-PRO"/>
              </a:rPr>
              <a:t>  ② </a:t>
            </a:r>
            <a:r>
              <a:rPr lang="zh-CN" altLang="ja-JP" sz="1400" dirty="0" smtClean="0">
                <a:latin typeface="SimSun" panose="02010600030101010101" pitchFamily="2" charset="-122"/>
                <a:ea typeface="SimSun" panose="02010600030101010101" pitchFamily="2" charset="-122"/>
                <a:cs typeface="HG丸ｺﾞｼｯｸM-PRO"/>
              </a:rPr>
              <a:t>“</a:t>
            </a:r>
            <a:r>
              <a:rPr lang="zh-CN" altLang="ja-JP" sz="1400" dirty="0">
                <a:latin typeface="SimSun" panose="02010600030101010101" pitchFamily="2" charset="-122"/>
                <a:ea typeface="SimSun" panose="02010600030101010101" pitchFamily="2" charset="-122"/>
                <a:cs typeface="HG丸ｺﾞｼｯｸM-PRO"/>
              </a:rPr>
              <a:t>本人确认证”由实施机关发行，是去</a:t>
            </a:r>
            <a:r>
              <a:rPr lang="zh-CN" altLang="ja-JP" sz="1400" dirty="0" smtClean="0">
                <a:latin typeface="SimSun" panose="02010600030101010101" pitchFamily="2" charset="-122"/>
                <a:ea typeface="SimSun" panose="02010600030101010101" pitchFamily="2" charset="-122"/>
                <a:cs typeface="HG丸ｺﾞｼｯｸM-PRO"/>
              </a:rPr>
              <a:t>医院等就诊时所</a:t>
            </a:r>
            <a:r>
              <a:rPr lang="zh-CN" altLang="ja-JP" sz="1400" dirty="0">
                <a:latin typeface="SimSun" panose="02010600030101010101" pitchFamily="2" charset="-122"/>
                <a:ea typeface="SimSun" panose="02010600030101010101" pitchFamily="2" charset="-122"/>
                <a:cs typeface="HG丸ｺﾞｼｯｸM-PRO"/>
              </a:rPr>
              <a:t>必需的证件，请妥善保管不要遗失。</a:t>
            </a:r>
          </a:p>
          <a:p>
            <a:pPr marL="271463" indent="-271463">
              <a:lnSpc>
                <a:spcPct val="130000"/>
              </a:lnSpc>
            </a:pPr>
            <a:endParaRPr lang="zh-CN" altLang="ja-JP" sz="1400" dirty="0">
              <a:latin typeface="SimSun" panose="02010600030101010101" pitchFamily="2" charset="-122"/>
              <a:ea typeface="SimSun" panose="02010600030101010101" pitchFamily="2" charset="-122"/>
              <a:cs typeface="HG丸ｺﾞｼｯｸM-PRO"/>
            </a:endParaRPr>
          </a:p>
          <a:p>
            <a:pPr marL="271463" indent="-271463">
              <a:lnSpc>
                <a:spcPct val="130000"/>
              </a:lnSpc>
            </a:pPr>
            <a:r>
              <a:rPr lang="zh-CN" altLang="ja-JP" sz="1400" dirty="0">
                <a:latin typeface="SimSun" panose="02010600030101010101" pitchFamily="2" charset="-122"/>
                <a:ea typeface="SimSun" panose="02010600030101010101" pitchFamily="2" charset="-122"/>
                <a:cs typeface="HG丸ｺﾞｼｯｸM-PRO"/>
              </a:rPr>
              <a:t>  ③  可在支援给付实施机关指定的医院中，</a:t>
            </a:r>
            <a:r>
              <a:rPr lang="zh-CN" altLang="ja-JP" sz="1400" dirty="0" smtClean="0">
                <a:latin typeface="SimSun" panose="02010600030101010101" pitchFamily="2" charset="-122"/>
                <a:ea typeface="SimSun" panose="02010600030101010101" pitchFamily="2" charset="-122"/>
                <a:cs typeface="HG丸ｺﾞｼｯｸM-PRO"/>
              </a:rPr>
              <a:t>自由选择本人希望就医的</a:t>
            </a:r>
            <a:r>
              <a:rPr lang="zh-CN" altLang="ja-JP" sz="1400" dirty="0">
                <a:latin typeface="SimSun" panose="02010600030101010101" pitchFamily="2" charset="-122"/>
                <a:ea typeface="SimSun" panose="02010600030101010101" pitchFamily="2" charset="-122"/>
                <a:cs typeface="HG丸ｺﾞｼｯｸM-PRO"/>
              </a:rPr>
              <a:t>医院，如有想就诊的医院，</a:t>
            </a:r>
            <a:r>
              <a:rPr lang="zh-CN" altLang="ja-JP" sz="1400" dirty="0" smtClean="0">
                <a:latin typeface="SimSun" panose="02010600030101010101" pitchFamily="2" charset="-122"/>
                <a:ea typeface="SimSun" panose="02010600030101010101" pitchFamily="2" charset="-122"/>
                <a:cs typeface="HG丸ｺﾞｼｯｸM-PRO"/>
              </a:rPr>
              <a:t>请</a:t>
            </a:r>
            <a:r>
              <a:rPr lang="zh-CN" altLang="en-US" sz="1400" dirty="0" smtClean="0">
                <a:latin typeface="SimSun" panose="02010600030101010101" pitchFamily="2" charset="-122"/>
                <a:ea typeface="SimSun" panose="02010600030101010101" pitchFamily="2" charset="-122"/>
                <a:cs typeface="HG丸ｺﾞｼｯｸM-PRO"/>
              </a:rPr>
              <a:t>事先与</a:t>
            </a:r>
            <a:r>
              <a:rPr lang="zh-CN" altLang="ja-JP" sz="1400" dirty="0" smtClean="0">
                <a:latin typeface="SimSun" panose="02010600030101010101" pitchFamily="2" charset="-122"/>
                <a:ea typeface="SimSun" panose="02010600030101010101" pitchFamily="2" charset="-122"/>
                <a:cs typeface="HG丸ｺﾞｼｯｸM-PRO"/>
              </a:rPr>
              <a:t>实施机关</a:t>
            </a:r>
            <a:r>
              <a:rPr lang="zh-CN" altLang="en-US" sz="1400" dirty="0" smtClean="0">
                <a:latin typeface="SimSun" panose="02010600030101010101" pitchFamily="2" charset="-122"/>
                <a:ea typeface="SimSun" panose="02010600030101010101" pitchFamily="2" charset="-122"/>
                <a:cs typeface="HG丸ｺﾞｼｯｸM-PRO"/>
              </a:rPr>
              <a:t>联系</a:t>
            </a:r>
            <a:r>
              <a:rPr lang="zh-CN" altLang="ja-JP" sz="1400" dirty="0" smtClean="0">
                <a:latin typeface="SimSun" panose="02010600030101010101" pitchFamily="2" charset="-122"/>
                <a:ea typeface="SimSun" panose="02010600030101010101" pitchFamily="2" charset="-122"/>
                <a:cs typeface="HG丸ｺﾞｼｯｸM-PRO"/>
              </a:rPr>
              <a:t>。</a:t>
            </a:r>
            <a:endParaRPr lang="zh-CN" altLang="ja-JP" sz="1400" dirty="0">
              <a:latin typeface="SimSun" panose="02010600030101010101" pitchFamily="2" charset="-122"/>
              <a:ea typeface="SimSun" panose="02010600030101010101" pitchFamily="2" charset="-122"/>
              <a:cs typeface="HG丸ｺﾞｼｯｸM-PRO"/>
            </a:endParaRPr>
          </a:p>
          <a:p>
            <a:pPr marL="271463" indent="-271463">
              <a:lnSpc>
                <a:spcPct val="130000"/>
              </a:lnSpc>
            </a:pPr>
            <a:r>
              <a:rPr lang="zh-CN" altLang="ja-JP" sz="1400" dirty="0">
                <a:latin typeface="SimSun" panose="02010600030101010101" pitchFamily="2" charset="-122"/>
                <a:ea typeface="SimSun" panose="02010600030101010101" pitchFamily="2" charset="-122"/>
                <a:cs typeface="HG丸ｺﾞｼｯｸM-PRO"/>
              </a:rPr>
              <a:t>      有关指定医院等，可向实施机关咨询。</a:t>
            </a:r>
          </a:p>
          <a:p>
            <a:pPr marL="271463" indent="-271463">
              <a:lnSpc>
                <a:spcPct val="130000"/>
              </a:lnSpc>
            </a:pPr>
            <a:r>
              <a:rPr lang="zh-CN" altLang="ja-JP" sz="1400" b="1" dirty="0">
                <a:latin typeface="SimSun" panose="02010600030101010101" pitchFamily="2" charset="-122"/>
                <a:ea typeface="SimSun" panose="02010600030101010101" pitchFamily="2" charset="-122"/>
                <a:cs typeface="HG丸ｺﾞｼｯｸM-PRO"/>
              </a:rPr>
              <a:t> </a:t>
            </a:r>
          </a:p>
          <a:p>
            <a:pPr marL="271463" indent="-271463">
              <a:lnSpc>
                <a:spcPct val="130000"/>
              </a:lnSpc>
            </a:pPr>
            <a:r>
              <a:rPr lang="zh-CN" altLang="en-US" sz="1400" b="1" dirty="0" smtClean="0">
                <a:latin typeface="SimSun" panose="02010600030101010101" pitchFamily="2" charset="-122"/>
                <a:ea typeface="SimSun" panose="02010600030101010101" pitchFamily="2" charset="-122"/>
                <a:cs typeface="HG丸ｺﾞｼｯｸM-PRO"/>
              </a:rPr>
              <a:t> </a:t>
            </a:r>
            <a:r>
              <a:rPr lang="ja-JP" altLang="zh-CN" sz="1400" b="1" dirty="0" smtClean="0">
                <a:latin typeface="SimSun" panose="02010600030101010101" pitchFamily="2" charset="-122"/>
                <a:ea typeface="SimSun" panose="02010600030101010101" pitchFamily="2" charset="-122"/>
                <a:cs typeface="HG丸ｺﾞｼｯｸM-PRO"/>
              </a:rPr>
              <a:t>2</a:t>
            </a:r>
            <a:r>
              <a:rPr lang="zh-CN" altLang="ja-JP" sz="1400" b="1" dirty="0">
                <a:latin typeface="SimSun" panose="02010600030101010101" pitchFamily="2" charset="-122"/>
                <a:ea typeface="SimSun" panose="02010600030101010101" pitchFamily="2" charset="-122"/>
                <a:cs typeface="HG丸ｺﾞｼｯｸM-PRO"/>
              </a:rPr>
              <a:t>　</a:t>
            </a:r>
            <a:r>
              <a:rPr lang="zh-CN" altLang="en-US" sz="1400" b="1" dirty="0" smtClean="0">
                <a:latin typeface="SimSun" panose="02010600030101010101" pitchFamily="2" charset="-122"/>
                <a:ea typeface="SimSun" panose="02010600030101010101" pitchFamily="2" charset="-122"/>
                <a:cs typeface="HG丸ｺﾞｼｯｸM-PRO"/>
              </a:rPr>
              <a:t>   </a:t>
            </a:r>
            <a:r>
              <a:rPr lang="zh-CN" altLang="ja-JP" sz="1400" b="1" dirty="0" smtClean="0">
                <a:latin typeface="SimSun" panose="02010600030101010101" pitchFamily="2" charset="-122"/>
                <a:ea typeface="SimSun" panose="02010600030101010101" pitchFamily="2" charset="-122"/>
                <a:cs typeface="HG丸ｺﾞｼｯｸM-PRO"/>
              </a:rPr>
              <a:t>若在</a:t>
            </a:r>
            <a:r>
              <a:rPr lang="zh-CN" altLang="ja-JP" sz="1400" b="1" dirty="0">
                <a:latin typeface="SimSun" panose="02010600030101010101" pitchFamily="2" charset="-122"/>
                <a:ea typeface="SimSun" panose="02010600030101010101" pitchFamily="2" charset="-122"/>
                <a:cs typeface="HG丸ｺﾞｼｯｸM-PRO"/>
              </a:rPr>
              <a:t>休息</a:t>
            </a:r>
            <a:r>
              <a:rPr lang="zh-CN" altLang="ja-JP" sz="1400" b="1" dirty="0" smtClean="0">
                <a:latin typeface="SimSun" panose="02010600030101010101" pitchFamily="2" charset="-122"/>
                <a:ea typeface="SimSun" panose="02010600030101010101" pitchFamily="2" charset="-122"/>
                <a:cs typeface="HG丸ｺﾞｼｯｸM-PRO"/>
              </a:rPr>
              <a:t>日或夜间突然</a:t>
            </a:r>
            <a:r>
              <a:rPr lang="zh-CN" altLang="en-US" sz="1400" b="1" dirty="0">
                <a:latin typeface="SimSun" panose="02010600030101010101" pitchFamily="2" charset="-122"/>
                <a:ea typeface="SimSun" panose="02010600030101010101" pitchFamily="2" charset="-122"/>
                <a:cs typeface="HG丸ｺﾞｼｯｸM-PRO"/>
              </a:rPr>
              <a:t>发生</a:t>
            </a:r>
            <a:r>
              <a:rPr lang="zh-CN" altLang="ja-JP" sz="1400" b="1" dirty="0" smtClean="0">
                <a:latin typeface="SimSun" panose="02010600030101010101" pitchFamily="2" charset="-122"/>
                <a:ea typeface="SimSun" panose="02010600030101010101" pitchFamily="2" charset="-122"/>
                <a:cs typeface="HG丸ｺﾞｼｯｸM-PRO"/>
              </a:rPr>
              <a:t>身体不适而无</a:t>
            </a:r>
            <a:r>
              <a:rPr lang="zh-CN" altLang="ja-JP" sz="1400" b="1" dirty="0">
                <a:latin typeface="SimSun" panose="02010600030101010101" pitchFamily="2" charset="-122"/>
                <a:ea typeface="SimSun" panose="02010600030101010101" pitchFamily="2" charset="-122"/>
                <a:cs typeface="HG丸ｺﾞｼｯｸM-PRO"/>
              </a:rPr>
              <a:t>法事先与实施机关联系时，希请在挂号处出示“本人确认证</a:t>
            </a:r>
            <a:r>
              <a:rPr lang="zh-CN" altLang="ja-JP" sz="1400" b="1" dirty="0" smtClean="0">
                <a:latin typeface="SimSun" panose="02010600030101010101" pitchFamily="2" charset="-122"/>
                <a:ea typeface="SimSun" panose="02010600030101010101" pitchFamily="2" charset="-122"/>
                <a:cs typeface="HG丸ｺﾞｼｯｸM-PRO"/>
              </a:rPr>
              <a:t>”后再就诊</a:t>
            </a:r>
            <a:r>
              <a:rPr lang="zh-CN" altLang="ja-JP" sz="1400" b="1" dirty="0">
                <a:latin typeface="SimSun" panose="02010600030101010101" pitchFamily="2" charset="-122"/>
                <a:ea typeface="SimSun" panose="02010600030101010101" pitchFamily="2" charset="-122"/>
                <a:cs typeface="HG丸ｺﾞｼｯｸM-PRO"/>
              </a:rPr>
              <a:t>。</a:t>
            </a:r>
          </a:p>
          <a:p>
            <a:pPr marL="271463" indent="-271463">
              <a:lnSpc>
                <a:spcPct val="130000"/>
              </a:lnSpc>
            </a:pPr>
            <a:r>
              <a:rPr lang="zh-CN" altLang="ja-JP" sz="1400" b="1" dirty="0">
                <a:latin typeface="SimSun" panose="02010600030101010101" pitchFamily="2" charset="-122"/>
                <a:ea typeface="SimSun" panose="02010600030101010101" pitchFamily="2" charset="-122"/>
                <a:cs typeface="HG丸ｺﾞｼｯｸM-PRO"/>
              </a:rPr>
              <a:t>　</a:t>
            </a:r>
            <a:r>
              <a:rPr lang="zh-CN" altLang="en-US" sz="1400" b="1" dirty="0" smtClean="0">
                <a:latin typeface="SimSun" panose="02010600030101010101" pitchFamily="2" charset="-122"/>
                <a:ea typeface="SimSun" panose="02010600030101010101" pitchFamily="2" charset="-122"/>
                <a:cs typeface="HG丸ｺﾞｼｯｸM-PRO"/>
              </a:rPr>
              <a:t> </a:t>
            </a:r>
            <a:r>
              <a:rPr lang="zh-CN" altLang="ja-JP" sz="1400" b="1" dirty="0" smtClean="0">
                <a:latin typeface="SimSun" panose="02010600030101010101" pitchFamily="2" charset="-122"/>
                <a:ea typeface="SimSun" panose="02010600030101010101" pitchFamily="2" charset="-122"/>
                <a:cs typeface="HG丸ｺﾞｼｯｸM-PRO"/>
              </a:rPr>
              <a:t>就诊</a:t>
            </a:r>
            <a:r>
              <a:rPr lang="zh-CN" altLang="ja-JP" sz="1400" b="1" dirty="0">
                <a:latin typeface="SimSun" panose="02010600030101010101" pitchFamily="2" charset="-122"/>
                <a:ea typeface="SimSun" panose="02010600030101010101" pitchFamily="2" charset="-122"/>
                <a:cs typeface="HG丸ｺﾞｼｯｸM-PRO"/>
              </a:rPr>
              <a:t>后，请务必及时与实施机关联系。</a:t>
            </a:r>
          </a:p>
          <a:p>
            <a:pPr marL="271463" indent="-271463">
              <a:lnSpc>
                <a:spcPct val="130000"/>
              </a:lnSpc>
            </a:pPr>
            <a:r>
              <a:rPr lang="zh-CN" altLang="ja-JP" sz="1400" b="1" dirty="0">
                <a:latin typeface="SimSun" panose="02010600030101010101" pitchFamily="2" charset="-122"/>
                <a:ea typeface="SimSun" panose="02010600030101010101" pitchFamily="2" charset="-122"/>
                <a:cs typeface="HG丸ｺﾞｼｯｸM-PRO"/>
              </a:rPr>
              <a:t> </a:t>
            </a:r>
          </a:p>
          <a:p>
            <a:pPr marL="271463" indent="-271463">
              <a:lnSpc>
                <a:spcPct val="130000"/>
              </a:lnSpc>
            </a:pPr>
            <a:r>
              <a:rPr lang="zh-CN" altLang="en-US" sz="1400" b="1" dirty="0" smtClean="0">
                <a:solidFill>
                  <a:srgbClr val="000000"/>
                </a:solidFill>
                <a:latin typeface="SimSun" panose="02010600030101010101" pitchFamily="2" charset="-122"/>
                <a:ea typeface="SimSun" panose="02010600030101010101" pitchFamily="2" charset="-122"/>
                <a:cs typeface="HG丸ｺﾞｼｯｸM-PRO"/>
              </a:rPr>
              <a:t> </a:t>
            </a:r>
            <a:r>
              <a:rPr lang="en-US" altLang="zh-CN" sz="1400" b="1" dirty="0" smtClean="0">
                <a:solidFill>
                  <a:srgbClr val="000000"/>
                </a:solidFill>
                <a:latin typeface="SimSun" panose="02010600030101010101" pitchFamily="2" charset="-122"/>
                <a:ea typeface="SimSun" panose="02010600030101010101" pitchFamily="2" charset="-122"/>
                <a:cs typeface="HG丸ｺﾞｼｯｸM-PRO"/>
              </a:rPr>
              <a:t>3</a:t>
            </a:r>
            <a:r>
              <a:rPr lang="zh-CN" altLang="en-US" sz="1400" b="1" dirty="0" smtClean="0">
                <a:solidFill>
                  <a:srgbClr val="000000"/>
                </a:solidFill>
                <a:latin typeface="SimSun" panose="02010600030101010101" pitchFamily="2" charset="-122"/>
                <a:ea typeface="SimSun" panose="02010600030101010101" pitchFamily="2" charset="-122"/>
                <a:cs typeface="HG丸ｺﾞｼｯｸM-PRO"/>
              </a:rPr>
              <a:t>   </a:t>
            </a:r>
            <a:r>
              <a:rPr lang="zh-CN" altLang="ja-JP" sz="1400" b="1" dirty="0" smtClean="0">
                <a:solidFill>
                  <a:srgbClr val="000000"/>
                </a:solidFill>
                <a:latin typeface="SimSun" panose="02010600030101010101" pitchFamily="2" charset="-122"/>
                <a:ea typeface="SimSun" panose="02010600030101010101" pitchFamily="2" charset="-122"/>
                <a:cs typeface="HG丸ｺﾞｼｯｸM-PRO"/>
              </a:rPr>
              <a:t> </a:t>
            </a:r>
            <a:r>
              <a:rPr lang="zh-CN" altLang="en-US" sz="1400" b="1" dirty="0" smtClean="0">
                <a:solidFill>
                  <a:srgbClr val="000000"/>
                </a:solidFill>
                <a:latin typeface="SimSun" panose="02010600030101010101" pitchFamily="2" charset="-122"/>
                <a:ea typeface="SimSun" panose="02010600030101010101" pitchFamily="2" charset="-122"/>
                <a:cs typeface="HG丸ｺﾞｼｯｸM-PRO"/>
              </a:rPr>
              <a:t> </a:t>
            </a:r>
            <a:r>
              <a:rPr lang="zh-CN" altLang="ja-JP" sz="1400" b="1" dirty="0" smtClean="0">
                <a:solidFill>
                  <a:srgbClr val="000000"/>
                </a:solidFill>
                <a:latin typeface="SimSun" panose="02010600030101010101" pitchFamily="2" charset="-122"/>
                <a:ea typeface="SimSun" panose="02010600030101010101" pitchFamily="2" charset="-122"/>
                <a:cs typeface="HG丸ｺﾞｼｯｸM-PRO"/>
              </a:rPr>
              <a:t>若</a:t>
            </a:r>
            <a:r>
              <a:rPr lang="zh-CN" altLang="ja-JP" sz="1400" b="1" dirty="0">
                <a:latin typeface="SimSun" panose="02010600030101010101" pitchFamily="2" charset="-122"/>
                <a:ea typeface="SimSun" panose="02010600030101010101" pitchFamily="2" charset="-122"/>
                <a:cs typeface="HG丸ｺﾞｼｯｸM-PRO"/>
              </a:rPr>
              <a:t>要在就近地区的医院等就诊时，或在实施机关指定的医院就诊或在由就诊的医院介绍的其他医院就诊时</a:t>
            </a:r>
            <a:r>
              <a:rPr lang="zh-CN" altLang="ja-JP" sz="1400" b="1" dirty="0" smtClean="0">
                <a:latin typeface="SimSun" panose="02010600030101010101" pitchFamily="2" charset="-122"/>
                <a:ea typeface="SimSun" panose="02010600030101010101" pitchFamily="2" charset="-122"/>
                <a:cs typeface="HG丸ｺﾞｼｯｸM-PRO"/>
              </a:rPr>
              <a:t>，</a:t>
            </a:r>
            <a:r>
              <a:rPr lang="zh-CN" altLang="en-US" sz="1400" b="1" dirty="0" smtClean="0">
                <a:latin typeface="SimSun" panose="02010600030101010101" pitchFamily="2" charset="-122"/>
                <a:ea typeface="SimSun" panose="02010600030101010101" pitchFamily="2" charset="-122"/>
                <a:cs typeface="HG丸ｺﾞｼｯｸM-PRO"/>
              </a:rPr>
              <a:t>必须</a:t>
            </a:r>
            <a:r>
              <a:rPr lang="zh-CN" altLang="ja-JP" sz="1400" b="1" dirty="0" smtClean="0">
                <a:latin typeface="SimSun" panose="02010600030101010101" pitchFamily="2" charset="-122"/>
                <a:ea typeface="SimSun" panose="02010600030101010101" pitchFamily="2" charset="-122"/>
                <a:cs typeface="HG丸ｺﾞｼｯｸM-PRO"/>
              </a:rPr>
              <a:t>事先办理手续，</a:t>
            </a:r>
            <a:r>
              <a:rPr lang="zh-CN" altLang="en-US" sz="1400" b="1" dirty="0" smtClean="0">
                <a:latin typeface="SimSun" panose="02010600030101010101" pitchFamily="2" charset="-122"/>
                <a:ea typeface="SimSun" panose="02010600030101010101" pitchFamily="2" charset="-122"/>
                <a:cs typeface="HG丸ｺﾞｼｯｸM-PRO"/>
              </a:rPr>
              <a:t>则</a:t>
            </a:r>
            <a:r>
              <a:rPr lang="zh-CN" altLang="ja-JP" sz="1400" b="1" dirty="0" smtClean="0">
                <a:latin typeface="SimSun" panose="02010600030101010101" pitchFamily="2" charset="-122"/>
                <a:ea typeface="SimSun" panose="02010600030101010101" pitchFamily="2" charset="-122"/>
                <a:cs typeface="HG丸ｺﾞｼｯｸM-PRO"/>
              </a:rPr>
              <a:t>可报销交通费</a:t>
            </a:r>
            <a:r>
              <a:rPr lang="zh-CN" altLang="ja-JP" sz="1400" b="1" dirty="0">
                <a:latin typeface="SimSun" panose="02010600030101010101" pitchFamily="2" charset="-122"/>
                <a:ea typeface="SimSun" panose="02010600030101010101" pitchFamily="2" charset="-122"/>
                <a:cs typeface="HG丸ｺﾞｼｯｸM-PRO"/>
              </a:rPr>
              <a:t>。</a:t>
            </a:r>
          </a:p>
          <a:p>
            <a:pPr marL="271463" indent="-271463">
              <a:lnSpc>
                <a:spcPct val="130000"/>
              </a:lnSpc>
            </a:pPr>
            <a:r>
              <a:rPr lang="zh-CN" altLang="ja-JP" sz="1400" b="1" dirty="0">
                <a:latin typeface="SimSun" panose="02010600030101010101" pitchFamily="2" charset="-122"/>
                <a:ea typeface="SimSun" panose="02010600030101010101" pitchFamily="2" charset="-122"/>
                <a:cs typeface="HG丸ｺﾞｼｯｸM-PRO"/>
              </a:rPr>
              <a:t>　 </a:t>
            </a:r>
            <a:r>
              <a:rPr lang="zh-CN" altLang="en-US" sz="1400" b="1" dirty="0" smtClean="0">
                <a:latin typeface="SimSun" panose="02010600030101010101" pitchFamily="2" charset="-122"/>
                <a:ea typeface="SimSun" panose="02010600030101010101" pitchFamily="2" charset="-122"/>
                <a:cs typeface="HG丸ｺﾞｼｯｸM-PRO"/>
              </a:rPr>
              <a:t>    </a:t>
            </a:r>
            <a:r>
              <a:rPr lang="zh-CN" altLang="ja-JP" sz="1400" b="1" dirty="0" smtClean="0">
                <a:latin typeface="SimSun" panose="02010600030101010101" pitchFamily="2" charset="-122"/>
                <a:ea typeface="SimSun" panose="02010600030101010101" pitchFamily="2" charset="-122"/>
                <a:cs typeface="HG丸ｺﾞｼｯｸM-PRO"/>
              </a:rPr>
              <a:t>但如</a:t>
            </a:r>
            <a:r>
              <a:rPr lang="zh-CN" altLang="ja-JP" sz="1400" b="1" dirty="0">
                <a:latin typeface="SimSun" panose="02010600030101010101" pitchFamily="2" charset="-122"/>
                <a:ea typeface="SimSun" panose="02010600030101010101" pitchFamily="2" charset="-122"/>
                <a:cs typeface="HG丸ｺﾞｼｯｸM-PRO"/>
              </a:rPr>
              <a:t>本人自行去较远的医院就诊时，交通费则不予报销</a:t>
            </a:r>
            <a:r>
              <a:rPr lang="zh-CN" altLang="ja-JP" sz="1400" b="1" dirty="0" smtClean="0">
                <a:latin typeface="SimSun" panose="02010600030101010101" pitchFamily="2" charset="-122"/>
                <a:ea typeface="SimSun" panose="02010600030101010101" pitchFamily="2" charset="-122"/>
                <a:cs typeface="HG丸ｺﾞｼｯｸM-PRO"/>
              </a:rPr>
              <a:t>，</a:t>
            </a:r>
            <a:r>
              <a:rPr lang="zh-CN" altLang="en-US" sz="1400" b="1" dirty="0" smtClean="0">
                <a:latin typeface="SimSun" panose="02010600030101010101" pitchFamily="2" charset="-122"/>
                <a:ea typeface="SimSun" panose="02010600030101010101" pitchFamily="2" charset="-122"/>
                <a:cs typeface="HG丸ｺﾞｼｯｸM-PRO"/>
              </a:rPr>
              <a:t>希</a:t>
            </a:r>
            <a:r>
              <a:rPr lang="zh-CN" altLang="ja-JP" sz="1400" b="1" dirty="0" smtClean="0">
                <a:latin typeface="SimSun" panose="02010600030101010101" pitchFamily="2" charset="-122"/>
                <a:ea typeface="SimSun" panose="02010600030101010101" pitchFamily="2" charset="-122"/>
                <a:cs typeface="HG丸ｺﾞｼｯｸM-PRO"/>
              </a:rPr>
              <a:t>请</a:t>
            </a:r>
            <a:r>
              <a:rPr lang="zh-CN" altLang="ja-JP" sz="1400" b="1" dirty="0">
                <a:latin typeface="SimSun" panose="02010600030101010101" pitchFamily="2" charset="-122"/>
                <a:ea typeface="SimSun" panose="02010600030101010101" pitchFamily="2" charset="-122"/>
                <a:cs typeface="HG丸ｺﾞｼｯｸM-PRO"/>
              </a:rPr>
              <a:t>注意，详情请向实施机关咨询。</a:t>
            </a:r>
          </a:p>
          <a:p>
            <a:pPr marL="271463" indent="-271463">
              <a:lnSpc>
                <a:spcPct val="130000"/>
              </a:lnSpc>
            </a:pPr>
            <a:endParaRPr lang="zh-CN" altLang="ja-JP" sz="1400" b="1" dirty="0">
              <a:latin typeface="SimSun" panose="02010600030101010101" pitchFamily="2" charset="-122"/>
              <a:ea typeface="SimSun" panose="02010600030101010101" pitchFamily="2" charset="-122"/>
              <a:cs typeface="HG丸ｺﾞｼｯｸM-PRO"/>
            </a:endParaRPr>
          </a:p>
          <a:p>
            <a:pPr marL="271463" indent="-271463">
              <a:lnSpc>
                <a:spcPct val="130000"/>
              </a:lnSpc>
            </a:pPr>
            <a:endParaRPr lang="en-US" altLang="ja-JP" sz="1400" b="1" dirty="0">
              <a:latin typeface="SimHei" panose="02010609060101010101" pitchFamily="49" charset="-122"/>
              <a:ea typeface="SimHei" panose="02010609060101010101" pitchFamily="49" charset="-122"/>
              <a:cs typeface="HG丸ｺﾞｼｯｸM-PRO"/>
            </a:endParaRPr>
          </a:p>
        </p:txBody>
      </p:sp>
      <p:sp>
        <p:nvSpPr>
          <p:cNvPr id="35842" name="Text Box 9" descr="右下がり対角線 (反転)"/>
          <p:cNvSpPr txBox="1">
            <a:spLocks noChangeArrowheads="1"/>
          </p:cNvSpPr>
          <p:nvPr/>
        </p:nvSpPr>
        <p:spPr bwMode="auto">
          <a:xfrm>
            <a:off x="2771775" y="9109075"/>
            <a:ext cx="1293813" cy="363538"/>
          </a:xfrm>
          <a:prstGeom prst="rect">
            <a:avLst/>
          </a:prstGeom>
          <a:noFill/>
          <a:ln w="9525" algn="ctr">
            <a:noFill/>
            <a:miter lim="800000"/>
            <a:headEnd/>
            <a:tailEnd/>
          </a:ln>
        </p:spPr>
        <p:txBody>
          <a:bodyPr lIns="90334" tIns="45167" rIns="90334" bIns="45167">
            <a:spAutoFit/>
          </a:bodyPr>
          <a:lstStyle/>
          <a:p>
            <a:pPr algn="ctr">
              <a:spcBef>
                <a:spcPct val="50000"/>
              </a:spcBef>
            </a:pPr>
            <a:r>
              <a:rPr lang="en-US" altLang="ja-JP">
                <a:latin typeface="宋体" charset="-122"/>
                <a:ea typeface="宋体" charset="-122"/>
                <a:cs typeface="HG丸ｺﾞｼｯｸM-PRO"/>
              </a:rPr>
              <a:t>-14-</a:t>
            </a:r>
          </a:p>
        </p:txBody>
      </p:sp>
      <p:sp>
        <p:nvSpPr>
          <p:cNvPr id="10246" name="正方形/長方形 6"/>
          <p:cNvSpPr>
            <a:spLocks noChangeArrowheads="1"/>
          </p:cNvSpPr>
          <p:nvPr/>
        </p:nvSpPr>
        <p:spPr bwMode="auto">
          <a:xfrm>
            <a:off x="684213" y="1331913"/>
            <a:ext cx="2592387" cy="420687"/>
          </a:xfrm>
          <a:prstGeom prst="rect">
            <a:avLst/>
          </a:prstGeom>
          <a:noFill/>
          <a:ln w="9525" algn="ctr">
            <a:noFill/>
            <a:round/>
            <a:headEnd/>
            <a:tailEnd/>
          </a:ln>
        </p:spPr>
        <p:txBody>
          <a:bodyPr wrap="none" lIns="90334" tIns="45167" rIns="90334" bIns="45167" anchor="ctr"/>
          <a:lstStyle/>
          <a:p>
            <a:r>
              <a:rPr lang="ja-JP" altLang="en-US" b="1" dirty="0">
                <a:solidFill>
                  <a:srgbClr val="0033CC"/>
                </a:solidFill>
                <a:latin typeface="宋体" charset="-122"/>
                <a:ea typeface="宋体" charset="-122"/>
              </a:rPr>
              <a:t>◆ </a:t>
            </a:r>
            <a:r>
              <a:rPr lang="zh-CN" altLang="en-US" b="1" dirty="0" smtClean="0">
                <a:latin typeface="SimHei" panose="02010609060101010101" pitchFamily="49" charset="-122"/>
                <a:ea typeface="SimHei" panose="02010609060101010101" pitchFamily="49" charset="-122"/>
              </a:rPr>
              <a:t>生病受伤时</a:t>
            </a:r>
            <a:endParaRPr lang="ja-JP" altLang="en-US" dirty="0">
              <a:latin typeface="SimHei" panose="02010609060101010101" pitchFamily="49" charset="-122"/>
              <a:ea typeface="SimHei" panose="02010609060101010101" pitchFamily="49" charset="-122"/>
              <a:cs typeface="ＤＨＰ特太ゴシック体"/>
            </a:endParaRPr>
          </a:p>
        </p:txBody>
      </p:sp>
      <p:sp>
        <p:nvSpPr>
          <p:cNvPr id="9" name="AutoShape 5"/>
          <p:cNvSpPr>
            <a:spLocks noChangeArrowheads="1"/>
          </p:cNvSpPr>
          <p:nvPr/>
        </p:nvSpPr>
        <p:spPr bwMode="auto">
          <a:xfrm>
            <a:off x="684213" y="468313"/>
            <a:ext cx="5602287" cy="576262"/>
          </a:xfrm>
          <a:prstGeom prst="roundRect">
            <a:avLst>
              <a:gd name="adj" fmla="val 15014"/>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ctr" anchorCtr="1"/>
          <a:lstStyle/>
          <a:p>
            <a:pPr algn="ctr">
              <a:lnSpc>
                <a:spcPct val="150000"/>
              </a:lnSpc>
            </a:pPr>
            <a:r>
              <a:rPr lang="en-US" altLang="ja-JP" sz="2400" b="1" dirty="0">
                <a:solidFill>
                  <a:srgbClr val="000000"/>
                </a:solidFill>
                <a:latin typeface="宋体" charset="-122"/>
                <a:ea typeface="宋体" charset="-122"/>
                <a:cs typeface="HG丸ｺﾞｼｯｸM-PRO"/>
              </a:rPr>
              <a:t>5</a:t>
            </a:r>
            <a:r>
              <a:rPr lang="ja-JP" altLang="en-US" sz="2400" b="1" dirty="0">
                <a:solidFill>
                  <a:srgbClr val="000000"/>
                </a:solidFill>
                <a:latin typeface="宋体" charset="-122"/>
                <a:ea typeface="宋体" charset="-122"/>
                <a:cs typeface="HG丸ｺﾞｼｯｸM-PRO"/>
              </a:rPr>
              <a:t>  　遇到以下情况时  </a:t>
            </a:r>
            <a:endParaRPr lang="en-US" altLang="ja-JP" sz="2400" b="1" dirty="0">
              <a:solidFill>
                <a:srgbClr val="000000"/>
              </a:solidFill>
              <a:latin typeface="宋体" charset="-122"/>
              <a:ea typeface="宋体" charset="-122"/>
              <a:cs typeface="HG丸ｺﾞｼｯｸM-PRO"/>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ext Box 14" descr="右下がり対角線 (反転)"/>
          <p:cNvSpPr txBox="1">
            <a:spLocks noChangeArrowheads="1"/>
          </p:cNvSpPr>
          <p:nvPr/>
        </p:nvSpPr>
        <p:spPr bwMode="auto">
          <a:xfrm>
            <a:off x="2771775" y="9182100"/>
            <a:ext cx="1293813" cy="363538"/>
          </a:xfrm>
          <a:prstGeom prst="rect">
            <a:avLst/>
          </a:prstGeom>
          <a:noFill/>
          <a:ln w="9525" algn="ctr">
            <a:noFill/>
            <a:miter lim="800000"/>
            <a:headEnd/>
            <a:tailEnd/>
          </a:ln>
        </p:spPr>
        <p:txBody>
          <a:bodyPr lIns="90334" tIns="45167" rIns="90334" bIns="45167">
            <a:spAutoFit/>
          </a:bodyPr>
          <a:lstStyle/>
          <a:p>
            <a:pPr algn="ctr">
              <a:spcBef>
                <a:spcPct val="50000"/>
              </a:spcBef>
            </a:pPr>
            <a:r>
              <a:rPr lang="en-US" altLang="ja-JP">
                <a:latin typeface="宋体" charset="-122"/>
                <a:ea typeface="宋体" charset="-122"/>
                <a:cs typeface="HG丸ｺﾞｼｯｸM-PRO"/>
              </a:rPr>
              <a:t>-15-</a:t>
            </a:r>
          </a:p>
        </p:txBody>
      </p:sp>
      <p:grpSp>
        <p:nvGrpSpPr>
          <p:cNvPr id="36866" name="グループ化 7"/>
          <p:cNvGrpSpPr>
            <a:grpSpLocks/>
          </p:cNvGrpSpPr>
          <p:nvPr/>
        </p:nvGrpSpPr>
        <p:grpSpPr bwMode="auto">
          <a:xfrm>
            <a:off x="468313" y="2916239"/>
            <a:ext cx="5962650" cy="1891973"/>
            <a:chOff x="611957" y="4356869"/>
            <a:chExt cx="5962314" cy="1892280"/>
          </a:xfrm>
        </p:grpSpPr>
        <p:sp>
          <p:nvSpPr>
            <p:cNvPr id="11268" name="Text Box 16"/>
            <p:cNvSpPr txBox="1">
              <a:spLocks noChangeArrowheads="1"/>
            </p:cNvSpPr>
            <p:nvPr/>
          </p:nvSpPr>
          <p:spPr bwMode="auto">
            <a:xfrm>
              <a:off x="611957" y="4717290"/>
              <a:ext cx="5962314" cy="1531859"/>
            </a:xfrm>
            <a:prstGeom prst="rect">
              <a:avLst/>
            </a:prstGeom>
            <a:noFill/>
            <a:ln w="9525">
              <a:noFill/>
              <a:miter lim="800000"/>
              <a:headEnd/>
              <a:tailEnd/>
            </a:ln>
          </p:spPr>
          <p:txBody>
            <a:bodyPr lIns="90334" tIns="45167" rIns="90334" bIns="45167">
              <a:spAutoFit/>
            </a:bodyPr>
            <a:lstStyle/>
            <a:p>
              <a:pPr marL="180975" indent="-180975">
                <a:lnSpc>
                  <a:spcPct val="130000"/>
                </a:lnSpc>
              </a:pPr>
              <a:r>
                <a:rPr lang="zh-CN" altLang="ja-JP" sz="1400" dirty="0">
                  <a:latin typeface="SimHei" panose="02010609060101010101" pitchFamily="49" charset="-122"/>
                  <a:ea typeface="SimHei" panose="02010609060101010101" pitchFamily="49" charset="-122"/>
                  <a:cs typeface="HG丸ｺﾞｼｯｸM-PRO"/>
                </a:rPr>
                <a:t> </a:t>
              </a:r>
              <a:r>
                <a:rPr lang="zh-CN" altLang="en-US" sz="1400" dirty="0">
                  <a:latin typeface="SimHei" panose="02010609060101010101" pitchFamily="49" charset="-122"/>
                  <a:ea typeface="SimHei" panose="02010609060101010101" pitchFamily="49" charset="-122"/>
                  <a:cs typeface="HG丸ｺﾞｼｯｸM-PRO"/>
                </a:rPr>
                <a:t>     </a:t>
              </a:r>
              <a:r>
                <a:rPr lang="zh-CN" altLang="ja-JP" sz="1400" dirty="0">
                  <a:solidFill>
                    <a:srgbClr val="000000"/>
                  </a:solidFill>
                  <a:latin typeface="SimSun" panose="02010600030101010101" pitchFamily="2" charset="-122"/>
                  <a:ea typeface="SimSun" panose="02010600030101010101" pitchFamily="2" charset="-122"/>
                  <a:cs typeface="HG丸ｺﾞｼｯｸM-PRO"/>
                </a:rPr>
                <a:t>若需接受护理服务，</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首先要</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申请办理</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“护理认</a:t>
              </a:r>
              <a:r>
                <a:rPr lang="zh-CN" altLang="ja-JP" sz="1400" dirty="0">
                  <a:solidFill>
                    <a:srgbClr val="000000"/>
                  </a:solidFill>
                  <a:latin typeface="SimSun" panose="02010600030101010101" pitchFamily="2" charset="-122"/>
                  <a:ea typeface="SimSun" panose="02010600030101010101" pitchFamily="2" charset="-122"/>
                  <a:cs typeface="HG丸ｺﾞｼｯｸM-PRO"/>
                </a:rPr>
                <a:t>定</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a:t>
              </a:r>
              <a:r>
                <a:rPr lang="zh-CN" altLang="ja-JP" sz="1400" dirty="0">
                  <a:solidFill>
                    <a:srgbClr val="000000"/>
                  </a:solidFill>
                  <a:latin typeface="SimSun" panose="02010600030101010101" pitchFamily="2" charset="-122"/>
                  <a:ea typeface="SimSun" panose="02010600030101010101" pitchFamily="2" charset="-122"/>
                  <a:cs typeface="HG丸ｺﾞｼｯｸM-PRO"/>
                </a:rPr>
                <a:t>然后才能接受上门护理服务及设施服务等。</a:t>
              </a:r>
            </a:p>
            <a:p>
              <a:pPr marL="180975" indent="-180975">
                <a:lnSpc>
                  <a:spcPct val="130000"/>
                </a:lnSpc>
              </a:pPr>
              <a:r>
                <a:rPr lang="zh-CN" altLang="ja-JP" sz="1400" dirty="0">
                  <a:solidFill>
                    <a:srgbClr val="000000"/>
                  </a:solidFill>
                  <a:latin typeface="SimSun" panose="02010600030101010101" pitchFamily="2" charset="-122"/>
                  <a:ea typeface="SimSun" panose="02010600030101010101" pitchFamily="2" charset="-122"/>
                  <a:cs typeface="HG丸ｺﾞｼｯｸM-PRO"/>
                </a:rPr>
                <a:t>    </a:t>
              </a:r>
              <a:r>
                <a:rPr lang="zh-CN" altLang="en-US" sz="1400" dirty="0">
                  <a:solidFill>
                    <a:srgbClr val="000000"/>
                  </a:solidFill>
                  <a:latin typeface="SimSun" panose="02010600030101010101" pitchFamily="2" charset="-122"/>
                  <a:ea typeface="SimSun" panose="02010600030101010101" pitchFamily="2" charset="-122"/>
                  <a:cs typeface="HG丸ｺﾞｼｯｸM-PRO"/>
                </a:rPr>
                <a:t>  </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申请“</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护理认定</a:t>
              </a:r>
              <a:r>
                <a:rPr lang="en-US" altLang="zh-CN" sz="1400" dirty="0" smtClean="0">
                  <a:solidFill>
                    <a:srgbClr val="000000"/>
                  </a:solidFill>
                  <a:latin typeface="SimSun" panose="02010600030101010101" pitchFamily="2" charset="-122"/>
                  <a:ea typeface="SimSun" panose="02010600030101010101" pitchFamily="2" charset="-122"/>
                  <a:cs typeface="HG丸ｺﾞｼｯｸM-PRO"/>
                </a:rPr>
                <a:t>”</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时</a:t>
              </a:r>
              <a:r>
                <a:rPr lang="zh-CN" altLang="ja-JP" sz="1400" dirty="0">
                  <a:solidFill>
                    <a:srgbClr val="000000"/>
                  </a:solidFill>
                  <a:latin typeface="SimSun" panose="02010600030101010101" pitchFamily="2" charset="-122"/>
                  <a:ea typeface="SimSun" panose="02010600030101010101" pitchFamily="2" charset="-122"/>
                  <a:cs typeface="HG丸ｺﾞｼｯｸM-PRO"/>
                </a:rPr>
                <a:t>，本人必须接受认定调查等，请</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事先与实施机关</a:t>
              </a:r>
              <a:r>
                <a:rPr lang="zh-CN" altLang="en-US" sz="1400" dirty="0">
                  <a:solidFill>
                    <a:srgbClr val="000000"/>
                  </a:solidFill>
                  <a:latin typeface="SimSun" panose="02010600030101010101" pitchFamily="2" charset="-122"/>
                  <a:ea typeface="SimSun" panose="02010600030101010101" pitchFamily="2" charset="-122"/>
                  <a:cs typeface="HG丸ｺﾞｼｯｸM-PRO"/>
                </a:rPr>
                <a:t>联系</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a:t>
              </a:r>
              <a:endParaRPr lang="zh-CN" altLang="ja-JP" sz="1400" dirty="0">
                <a:solidFill>
                  <a:srgbClr val="000000"/>
                </a:solidFill>
                <a:latin typeface="SimSun" panose="02010600030101010101" pitchFamily="2" charset="-122"/>
                <a:ea typeface="SimSun" panose="02010600030101010101" pitchFamily="2" charset="-122"/>
                <a:cs typeface="HG丸ｺﾞｼｯｸM-PRO"/>
              </a:endParaRPr>
            </a:p>
            <a:p>
              <a:pPr marL="180975" indent="-180975">
                <a:lnSpc>
                  <a:spcPct val="130000"/>
                </a:lnSpc>
              </a:pPr>
              <a:r>
                <a:rPr lang="ja-JP" altLang="en-US" sz="1400" dirty="0">
                  <a:latin typeface="SimSun" panose="02010600030101010101" pitchFamily="2" charset="-122"/>
                  <a:ea typeface="SimSun" panose="02010600030101010101" pitchFamily="2" charset="-122"/>
                  <a:cs typeface="HG丸ｺﾞｼｯｸM-PRO"/>
                </a:rPr>
                <a:t>　</a:t>
              </a:r>
              <a:r>
                <a:rPr lang="ja-JP" altLang="en-US" sz="1600" dirty="0">
                  <a:latin typeface="SimSun" panose="02010600030101010101" pitchFamily="2" charset="-122"/>
                  <a:ea typeface="SimSun" panose="02010600030101010101" pitchFamily="2" charset="-122"/>
                  <a:cs typeface="HG丸ｺﾞｼｯｸM-PRO"/>
                </a:rPr>
                <a:t>　</a:t>
              </a:r>
              <a:endParaRPr lang="en-US" altLang="ja-JP" sz="1600" dirty="0">
                <a:latin typeface="SimSun" panose="02010600030101010101" pitchFamily="2" charset="-122"/>
                <a:ea typeface="SimSun" panose="02010600030101010101" pitchFamily="2" charset="-122"/>
                <a:cs typeface="HG丸ｺﾞｼｯｸM-PRO"/>
              </a:endParaRPr>
            </a:p>
          </p:txBody>
        </p:sp>
        <p:sp>
          <p:nvSpPr>
            <p:cNvPr id="36873" name="正方形/長方形 15"/>
            <p:cNvSpPr>
              <a:spLocks noChangeArrowheads="1"/>
            </p:cNvSpPr>
            <p:nvPr/>
          </p:nvSpPr>
          <p:spPr bwMode="auto">
            <a:xfrm>
              <a:off x="611957" y="4356869"/>
              <a:ext cx="3233209" cy="420657"/>
            </a:xfrm>
            <a:prstGeom prst="rect">
              <a:avLst/>
            </a:prstGeom>
            <a:noFill/>
            <a:ln w="9525" algn="ctr">
              <a:noFill/>
              <a:round/>
              <a:headEnd/>
              <a:tailEnd/>
            </a:ln>
          </p:spPr>
          <p:txBody>
            <a:bodyPr wrap="none" lIns="90334" tIns="45167" rIns="90334" bIns="45167" anchor="ctr"/>
            <a:lstStyle/>
            <a:p>
              <a:pPr>
                <a:tabLst>
                  <a:tab pos="93663" algn="l"/>
                </a:tabLst>
              </a:pPr>
              <a:r>
                <a:rPr lang="ja-JP" altLang="en-US" b="1" dirty="0" smtClean="0">
                  <a:solidFill>
                    <a:srgbClr val="0033CC"/>
                  </a:solidFill>
                  <a:latin typeface="SimHei" panose="02010609060101010101" pitchFamily="49" charset="-122"/>
                  <a:ea typeface="SimHei" panose="02010609060101010101" pitchFamily="49" charset="-122"/>
                  <a:cs typeface="HG丸ｺﾞｼｯｸM-PRO"/>
                </a:rPr>
                <a:t>◆</a:t>
              </a:r>
              <a:r>
                <a:rPr lang="zh-CN" altLang="en-US" b="1" dirty="0" smtClean="0">
                  <a:solidFill>
                    <a:srgbClr val="0033CC"/>
                  </a:solidFill>
                  <a:latin typeface="SimHei" panose="02010609060101010101" pitchFamily="49" charset="-122"/>
                  <a:ea typeface="SimHei" panose="02010609060101010101" pitchFamily="49" charset="-122"/>
                  <a:cs typeface="HG丸ｺﾞｼｯｸM-PRO"/>
                </a:rPr>
                <a:t> </a:t>
              </a:r>
              <a:r>
                <a:rPr lang="zh-CN" altLang="en-US" b="1" dirty="0" smtClean="0">
                  <a:latin typeface="SimHei" panose="02010609060101010101" pitchFamily="49" charset="-122"/>
                  <a:ea typeface="SimHei" panose="02010609060101010101" pitchFamily="49" charset="-122"/>
                  <a:cs typeface="ＤＨＰ特太ゴシック体"/>
                </a:rPr>
                <a:t>接受护理服务时</a:t>
              </a:r>
              <a:endParaRPr lang="ja-JP" altLang="en-US" b="1" dirty="0">
                <a:latin typeface="SimHei" panose="02010609060101010101" pitchFamily="49" charset="-122"/>
                <a:ea typeface="SimHei" panose="02010609060101010101" pitchFamily="49" charset="-122"/>
                <a:cs typeface="ＤＨＰ特太ゴシック体"/>
              </a:endParaRPr>
            </a:p>
          </p:txBody>
        </p:sp>
      </p:grpSp>
      <p:grpSp>
        <p:nvGrpSpPr>
          <p:cNvPr id="36867" name="グループ化 8"/>
          <p:cNvGrpSpPr>
            <a:grpSpLocks/>
          </p:cNvGrpSpPr>
          <p:nvPr/>
        </p:nvGrpSpPr>
        <p:grpSpPr bwMode="auto">
          <a:xfrm>
            <a:off x="468313" y="5148263"/>
            <a:ext cx="5962650" cy="1851963"/>
            <a:chOff x="539949" y="6517109"/>
            <a:chExt cx="5962314" cy="1851707"/>
          </a:xfrm>
        </p:grpSpPr>
        <p:sp>
          <p:nvSpPr>
            <p:cNvPr id="36870" name="Text Box 4"/>
            <p:cNvSpPr txBox="1">
              <a:spLocks noChangeArrowheads="1"/>
            </p:cNvSpPr>
            <p:nvPr/>
          </p:nvSpPr>
          <p:spPr bwMode="auto">
            <a:xfrm>
              <a:off x="684403" y="6877422"/>
              <a:ext cx="5817860" cy="1491394"/>
            </a:xfrm>
            <a:prstGeom prst="rect">
              <a:avLst/>
            </a:prstGeom>
            <a:noFill/>
            <a:ln w="9525">
              <a:noFill/>
              <a:miter lim="800000"/>
              <a:headEnd/>
              <a:tailEnd/>
            </a:ln>
          </p:spPr>
          <p:txBody>
            <a:bodyPr lIns="90334" tIns="45167" rIns="90334" bIns="45167">
              <a:spAutoFit/>
            </a:bodyPr>
            <a:lstStyle/>
            <a:p>
              <a:pPr>
                <a:lnSpc>
                  <a:spcPct val="130000"/>
                </a:lnSpc>
              </a:pPr>
              <a:r>
                <a:rPr lang="zh-CN" altLang="en-US" sz="1400" dirty="0">
                  <a:latin typeface="SimHei" panose="02010609060101010101" pitchFamily="49" charset="-122"/>
                  <a:ea typeface="SimHei" panose="02010609060101010101" pitchFamily="49" charset="-122"/>
                  <a:cs typeface="HG丸ｺﾞｼｯｸM-PRO"/>
                </a:rPr>
                <a:t>    </a:t>
              </a:r>
              <a:r>
                <a:rPr lang="zh-CN" altLang="ja-JP" sz="1400" dirty="0">
                  <a:latin typeface="SimSun" panose="02010600030101010101" pitchFamily="2" charset="-122"/>
                  <a:ea typeface="SimSun" panose="02010600030101010101" pitchFamily="2" charset="-122"/>
                  <a:cs typeface="HG丸ｺﾞｼｯｸM-PRO"/>
                </a:rPr>
                <a:t>若亲属等去世，连最低</a:t>
              </a:r>
              <a:r>
                <a:rPr lang="zh-CN" altLang="ja-JP" sz="1400" dirty="0" smtClean="0">
                  <a:latin typeface="SimSun" panose="02010600030101010101" pitchFamily="2" charset="-122"/>
                  <a:ea typeface="SimSun" panose="02010600030101010101" pitchFamily="2" charset="-122"/>
                  <a:cs typeface="HG丸ｺﾞｼｯｸM-PRO"/>
                </a:rPr>
                <a:t>限度的丧事都无力办理</a:t>
              </a:r>
              <a:r>
                <a:rPr lang="zh-CN" altLang="en-US" sz="1400" dirty="0" smtClean="0">
                  <a:latin typeface="SimSun" panose="02010600030101010101" pitchFamily="2" charset="-122"/>
                  <a:ea typeface="SimSun" panose="02010600030101010101" pitchFamily="2" charset="-122"/>
                  <a:cs typeface="HG丸ｺﾞｼｯｸM-PRO"/>
                </a:rPr>
                <a:t>时</a:t>
              </a:r>
              <a:r>
                <a:rPr lang="zh-CN" altLang="ja-JP" sz="1400" dirty="0" smtClean="0">
                  <a:latin typeface="SimSun" panose="02010600030101010101" pitchFamily="2" charset="-122"/>
                  <a:ea typeface="SimSun" panose="02010600030101010101" pitchFamily="2" charset="-122"/>
                  <a:cs typeface="HG丸ｺﾞｼｯｸM-PRO"/>
                </a:rPr>
                <a:t>，可申请领取</a:t>
              </a:r>
              <a:r>
                <a:rPr lang="zh-CN" altLang="en-US" sz="1400" dirty="0" smtClean="0">
                  <a:latin typeface="SimSun" panose="02010600030101010101" pitchFamily="2" charset="-122"/>
                  <a:ea typeface="SimSun" panose="02010600030101010101" pitchFamily="2" charset="-122"/>
                  <a:cs typeface="HG丸ｺﾞｼｯｸM-PRO"/>
                </a:rPr>
                <a:t>殡葬</a:t>
              </a:r>
              <a:r>
                <a:rPr lang="zh-CN" altLang="ja-JP" sz="1400" dirty="0" smtClean="0">
                  <a:latin typeface="SimSun" panose="02010600030101010101" pitchFamily="2" charset="-122"/>
                  <a:ea typeface="SimSun" panose="02010600030101010101" pitchFamily="2" charset="-122"/>
                  <a:cs typeface="HG丸ｺﾞｼｯｸM-PRO"/>
                </a:rPr>
                <a:t>支援给付</a:t>
              </a:r>
              <a:r>
                <a:rPr lang="zh-CN" altLang="ja-JP" sz="1400" dirty="0">
                  <a:latin typeface="SimSun" panose="02010600030101010101" pitchFamily="2" charset="-122"/>
                  <a:ea typeface="SimSun" panose="02010600030101010101" pitchFamily="2" charset="-122"/>
                  <a:cs typeface="HG丸ｺﾞｼｯｸM-PRO"/>
                </a:rPr>
                <a:t>，</a:t>
              </a:r>
              <a:r>
                <a:rPr lang="zh-CN" altLang="ja-JP" sz="1400" dirty="0" smtClean="0">
                  <a:latin typeface="SimSun" panose="02010600030101010101" pitchFamily="2" charset="-122"/>
                  <a:ea typeface="SimSun" panose="02010600030101010101" pitchFamily="2" charset="-122"/>
                  <a:cs typeface="HG丸ｺﾞｼｯｸM-PRO"/>
                </a:rPr>
                <a:t>如需要领取</a:t>
              </a:r>
              <a:r>
                <a:rPr lang="zh-CN" altLang="en-US" sz="1400" dirty="0" smtClean="0">
                  <a:latin typeface="SimSun" panose="02010600030101010101" pitchFamily="2" charset="-122"/>
                  <a:ea typeface="SimSun" panose="02010600030101010101" pitchFamily="2" charset="-122"/>
                  <a:cs typeface="HG丸ｺﾞｼｯｸM-PRO"/>
                </a:rPr>
                <a:t>殡葬</a:t>
              </a:r>
              <a:r>
                <a:rPr lang="zh-CN" altLang="ja-JP" sz="1400" dirty="0" smtClean="0">
                  <a:latin typeface="SimSun" panose="02010600030101010101" pitchFamily="2" charset="-122"/>
                  <a:ea typeface="SimSun" panose="02010600030101010101" pitchFamily="2" charset="-122"/>
                  <a:cs typeface="HG丸ｺﾞｼｯｸM-PRO"/>
                </a:rPr>
                <a:t>支援给付</a:t>
              </a:r>
              <a:r>
                <a:rPr lang="zh-CN" altLang="ja-JP" sz="1400" dirty="0">
                  <a:latin typeface="SimSun" panose="02010600030101010101" pitchFamily="2" charset="-122"/>
                  <a:ea typeface="SimSun" panose="02010600030101010101" pitchFamily="2" charset="-122"/>
                  <a:cs typeface="HG丸ｺﾞｼｯｸM-PRO"/>
                </a:rPr>
                <a:t>，请在准备丧事前，尽快与实施机关联系。</a:t>
              </a:r>
            </a:p>
            <a:p>
              <a:pPr>
                <a:lnSpc>
                  <a:spcPct val="130000"/>
                </a:lnSpc>
              </a:pPr>
              <a:r>
                <a:rPr lang="zh-CN" altLang="ja-JP" sz="1400" dirty="0">
                  <a:latin typeface="SimSun" panose="02010600030101010101" pitchFamily="2" charset="-122"/>
                  <a:ea typeface="SimSun" panose="02010600030101010101" pitchFamily="2" charset="-122"/>
                  <a:cs typeface="HG丸ｺﾞｼｯｸM-PRO"/>
                </a:rPr>
                <a:t>    </a:t>
              </a:r>
              <a:r>
                <a:rPr lang="zh-CN" altLang="en-US" sz="1400" dirty="0" smtClean="0">
                  <a:latin typeface="SimSun" panose="02010600030101010101" pitchFamily="2" charset="-122"/>
                  <a:ea typeface="SimSun" panose="02010600030101010101" pitchFamily="2" charset="-122"/>
                  <a:cs typeface="HG丸ｺﾞｼｯｸM-PRO"/>
                </a:rPr>
                <a:t>若</a:t>
              </a:r>
              <a:r>
                <a:rPr lang="zh-CN" altLang="ja-JP" sz="1400" dirty="0" smtClean="0">
                  <a:latin typeface="SimSun" panose="02010600030101010101" pitchFamily="2" charset="-122"/>
                  <a:ea typeface="SimSun" panose="02010600030101010101" pitchFamily="2" charset="-122"/>
                  <a:cs typeface="HG丸ｺﾞｼｯｸM-PRO"/>
                </a:rPr>
                <a:t>其他亲属能承办丧事</a:t>
              </a:r>
              <a:r>
                <a:rPr lang="zh-CN" altLang="ja-JP" sz="1400" dirty="0">
                  <a:latin typeface="SimSun" panose="02010600030101010101" pitchFamily="2" charset="-122"/>
                  <a:ea typeface="SimSun" panose="02010600030101010101" pitchFamily="2" charset="-122"/>
                  <a:cs typeface="HG丸ｺﾞｼｯｸM-PRO"/>
                </a:rPr>
                <a:t>，或事后提出申请，以及丧事费超出了基准额时，原则上不予支付，敬请注意。</a:t>
              </a:r>
              <a:endParaRPr lang="en-US" altLang="ja-JP" sz="1400" dirty="0">
                <a:latin typeface="SimSun" panose="02010600030101010101" pitchFamily="2" charset="-122"/>
                <a:ea typeface="SimSun" panose="02010600030101010101" pitchFamily="2" charset="-122"/>
                <a:cs typeface="HG丸ｺﾞｼｯｸM-PRO"/>
              </a:endParaRPr>
            </a:p>
          </p:txBody>
        </p:sp>
        <p:sp>
          <p:nvSpPr>
            <p:cNvPr id="11270" name="正方形/長方形 16"/>
            <p:cNvSpPr>
              <a:spLocks noChangeArrowheads="1"/>
            </p:cNvSpPr>
            <p:nvPr/>
          </p:nvSpPr>
          <p:spPr bwMode="auto">
            <a:xfrm>
              <a:off x="539949" y="6517109"/>
              <a:ext cx="2736696" cy="420629"/>
            </a:xfrm>
            <a:prstGeom prst="rect">
              <a:avLst/>
            </a:prstGeom>
            <a:noFill/>
            <a:ln w="9525" algn="ctr">
              <a:noFill/>
              <a:round/>
              <a:headEnd/>
              <a:tailEnd/>
            </a:ln>
          </p:spPr>
          <p:txBody>
            <a:bodyPr wrap="none" lIns="90334" tIns="45167" rIns="90334" bIns="45167" anchor="ctr"/>
            <a:lstStyle/>
            <a:p>
              <a:r>
                <a:rPr lang="ja-JP" altLang="en-US" dirty="0" smtClean="0">
                  <a:solidFill>
                    <a:srgbClr val="0033CC"/>
                  </a:solidFill>
                  <a:latin typeface="SimHei" panose="02010609060101010101" pitchFamily="49" charset="-122"/>
                  <a:ea typeface="SimHei" panose="02010609060101010101" pitchFamily="49" charset="-122"/>
                </a:rPr>
                <a:t>◆</a:t>
              </a:r>
              <a:r>
                <a:rPr lang="zh-CN" altLang="en-US" dirty="0" smtClean="0">
                  <a:solidFill>
                    <a:srgbClr val="0033CC"/>
                  </a:solidFill>
                  <a:latin typeface="SimHei" panose="02010609060101010101" pitchFamily="49" charset="-122"/>
                  <a:ea typeface="SimHei" panose="02010609060101010101" pitchFamily="49" charset="-122"/>
                </a:rPr>
                <a:t> </a:t>
              </a:r>
              <a:r>
                <a:rPr lang="zh-CN" altLang="en-US" b="1" dirty="0" smtClean="0">
                  <a:latin typeface="SimHei" panose="02010609060101010101" pitchFamily="49" charset="-122"/>
                  <a:ea typeface="SimHei" panose="02010609060101010101" pitchFamily="49" charset="-122"/>
                  <a:cs typeface="ＤＨＰ特太ゴシック体"/>
                </a:rPr>
                <a:t>亲属</a:t>
              </a:r>
              <a:r>
                <a:rPr lang="zh-CN" altLang="en-US" b="1" dirty="0">
                  <a:latin typeface="SimHei" panose="02010609060101010101" pitchFamily="49" charset="-122"/>
                  <a:ea typeface="SimHei" panose="02010609060101010101" pitchFamily="49" charset="-122"/>
                  <a:cs typeface="ＤＨＰ特太ゴシック体"/>
                </a:rPr>
                <a:t>等死亡时</a:t>
              </a:r>
              <a:endParaRPr lang="ja-JP" altLang="en-US" b="1" dirty="0">
                <a:latin typeface="SimHei" panose="02010609060101010101" pitchFamily="49" charset="-122"/>
                <a:ea typeface="SimHei" panose="02010609060101010101" pitchFamily="49" charset="-122"/>
                <a:cs typeface="ＤＨＰ特太ゴシック体"/>
              </a:endParaRPr>
            </a:p>
          </p:txBody>
        </p:sp>
      </p:grpSp>
      <p:sp>
        <p:nvSpPr>
          <p:cNvPr id="11271" name="正方形/長方形 19"/>
          <p:cNvSpPr>
            <a:spLocks noChangeArrowheads="1"/>
          </p:cNvSpPr>
          <p:nvPr/>
        </p:nvSpPr>
        <p:spPr bwMode="auto">
          <a:xfrm>
            <a:off x="611188" y="539750"/>
            <a:ext cx="5819775" cy="1491600"/>
          </a:xfrm>
          <a:prstGeom prst="rect">
            <a:avLst/>
          </a:prstGeom>
          <a:noFill/>
          <a:ln w="9525">
            <a:noFill/>
            <a:miter lim="800000"/>
            <a:headEnd/>
            <a:tailEnd/>
          </a:ln>
        </p:spPr>
        <p:txBody>
          <a:bodyPr lIns="90334" tIns="45167" rIns="90334" bIns="45167">
            <a:spAutoFit/>
          </a:bodyPr>
          <a:lstStyle/>
          <a:p>
            <a:pPr>
              <a:lnSpc>
                <a:spcPct val="130000"/>
              </a:lnSpc>
            </a:pPr>
            <a:endParaRPr lang="en-US" altLang="ja-JP" sz="1400" b="1" dirty="0">
              <a:solidFill>
                <a:srgbClr val="0033CC"/>
              </a:solidFill>
              <a:latin typeface="SimHei" panose="02010609060101010101" pitchFamily="49" charset="-122"/>
              <a:ea typeface="SimHei" panose="02010609060101010101" pitchFamily="49" charset="-122"/>
              <a:cs typeface="HG丸ｺﾞｼｯｸM-PRO"/>
            </a:endParaRPr>
          </a:p>
          <a:p>
            <a:pPr>
              <a:lnSpc>
                <a:spcPct val="130000"/>
              </a:lnSpc>
            </a:pPr>
            <a:r>
              <a:rPr lang="en-US" altLang="zh-CN" sz="1400" b="1" dirty="0">
                <a:latin typeface="SimSun" panose="02010600030101010101" pitchFamily="2" charset="-122"/>
                <a:ea typeface="SimSun" panose="02010600030101010101" pitchFamily="2" charset="-122"/>
                <a:cs typeface="HG丸ｺﾞｼｯｸM-PRO"/>
              </a:rPr>
              <a:t>4  </a:t>
            </a:r>
            <a:r>
              <a:rPr lang="zh-CN" altLang="en-US" sz="1400" b="1" dirty="0">
                <a:latin typeface="SimSun" panose="02010600030101010101" pitchFamily="2" charset="-122"/>
                <a:ea typeface="SimSun" panose="02010600030101010101" pitchFamily="2" charset="-122"/>
                <a:cs typeface="HG丸ｺﾞｼｯｸM-PRO"/>
              </a:rPr>
              <a:t>如接受柔道整骨、按摩指压、针灸等治疗，必须符合</a:t>
            </a:r>
            <a:r>
              <a:rPr lang="zh-CN" altLang="en-US" sz="1400" b="1" dirty="0" smtClean="0">
                <a:latin typeface="SimSun" panose="02010600030101010101" pitchFamily="2" charset="-122"/>
                <a:ea typeface="SimSun" panose="02010600030101010101" pitchFamily="2" charset="-122"/>
                <a:cs typeface="HG丸ｺﾞｼｯｸM-PRO"/>
              </a:rPr>
              <a:t>一定的条件</a:t>
            </a:r>
            <a:r>
              <a:rPr lang="zh-CN" altLang="en-US" sz="1400" b="1" dirty="0">
                <a:latin typeface="SimSun" panose="02010600030101010101" pitchFamily="2" charset="-122"/>
                <a:ea typeface="SimSun" panose="02010600030101010101" pitchFamily="2" charset="-122"/>
                <a:cs typeface="HG丸ｺﾞｼｯｸM-PRO"/>
              </a:rPr>
              <a:t>，请事先向实施机关咨询。</a:t>
            </a:r>
          </a:p>
          <a:p>
            <a:pPr>
              <a:lnSpc>
                <a:spcPct val="130000"/>
              </a:lnSpc>
            </a:pPr>
            <a:r>
              <a:rPr lang="zh-CN" altLang="en-US" sz="1400" b="1" dirty="0">
                <a:latin typeface="SimSun" panose="02010600030101010101" pitchFamily="2" charset="-122"/>
                <a:ea typeface="SimSun" panose="02010600030101010101" pitchFamily="2" charset="-122"/>
                <a:cs typeface="HG丸ｺﾞｼｯｸM-PRO"/>
              </a:rPr>
              <a:t> </a:t>
            </a:r>
          </a:p>
          <a:p>
            <a:pPr>
              <a:lnSpc>
                <a:spcPct val="130000"/>
              </a:lnSpc>
            </a:pPr>
            <a:r>
              <a:rPr lang="en-US" altLang="zh-CN" sz="1400" b="1" dirty="0">
                <a:latin typeface="SimSun" panose="02010600030101010101" pitchFamily="2" charset="-122"/>
                <a:ea typeface="SimSun" panose="02010600030101010101" pitchFamily="2" charset="-122"/>
                <a:cs typeface="HG丸ｺﾞｼｯｸM-PRO"/>
              </a:rPr>
              <a:t>5  </a:t>
            </a:r>
            <a:r>
              <a:rPr lang="zh-CN" altLang="en-US" sz="1400" b="1" dirty="0">
                <a:latin typeface="SimSun" panose="02010600030101010101" pitchFamily="2" charset="-122"/>
                <a:ea typeface="SimSun" panose="02010600030101010101" pitchFamily="2" charset="-122"/>
                <a:cs typeface="HG丸ｺﾞｼｯｸM-PRO"/>
              </a:rPr>
              <a:t>住院、出院时，或伤病治愈不需就诊时，也请与实施机关联系。</a:t>
            </a:r>
          </a:p>
        </p:txBody>
      </p:sp>
      <p:pic>
        <p:nvPicPr>
          <p:cNvPr id="36869" name="Picture 10" descr="j0398339[1]"/>
          <p:cNvPicPr>
            <a:picLocks noChangeAspect="1" noChangeArrowheads="1"/>
          </p:cNvPicPr>
          <p:nvPr/>
        </p:nvPicPr>
        <p:blipFill>
          <a:blip r:embed="rId2" cstate="print"/>
          <a:srcRect/>
          <a:stretch>
            <a:fillRect/>
          </a:stretch>
        </p:blipFill>
        <p:spPr bwMode="auto">
          <a:xfrm>
            <a:off x="1187450" y="8461375"/>
            <a:ext cx="4568825" cy="6540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4"/>
          <p:cNvSpPr txBox="1">
            <a:spLocks noChangeArrowheads="1"/>
          </p:cNvSpPr>
          <p:nvPr/>
        </p:nvSpPr>
        <p:spPr bwMode="auto">
          <a:xfrm>
            <a:off x="539750" y="828675"/>
            <a:ext cx="5761038" cy="4526276"/>
          </a:xfrm>
          <a:prstGeom prst="rect">
            <a:avLst/>
          </a:prstGeom>
          <a:noFill/>
          <a:ln w="9525">
            <a:noFill/>
            <a:miter lim="800000"/>
            <a:headEnd/>
            <a:tailEnd/>
          </a:ln>
        </p:spPr>
        <p:txBody>
          <a:bodyPr lIns="90334" tIns="45167" rIns="90334" bIns="45167">
            <a:spAutoFit/>
          </a:bodyPr>
          <a:lstStyle/>
          <a:p>
            <a:pPr>
              <a:lnSpc>
                <a:spcPct val="130000"/>
              </a:lnSpc>
            </a:pPr>
            <a:r>
              <a:rPr lang="ja-JP" altLang="en-US" sz="1400" dirty="0">
                <a:solidFill>
                  <a:srgbClr val="0033CC"/>
                </a:solidFill>
                <a:latin typeface="SimHei" panose="02010609060101010101" pitchFamily="49" charset="-122"/>
                <a:ea typeface="SimHei" panose="02010609060101010101" pitchFamily="49" charset="-122"/>
                <a:cs typeface="HG丸ｺﾞｼｯｸM-PRO"/>
              </a:rPr>
              <a:t>　  </a:t>
            </a:r>
            <a:r>
              <a:rPr lang="zh-CN" altLang="ja-JP" sz="1400" dirty="0" smtClean="0">
                <a:latin typeface="SimSun" panose="02010600030101010101" pitchFamily="2" charset="-122"/>
                <a:ea typeface="SimSun" panose="02010600030101010101" pitchFamily="2" charset="-122"/>
                <a:cs typeface="HG丸ｺﾞｼｯｸM-PRO"/>
              </a:rPr>
              <a:t>因探亲</a:t>
            </a:r>
            <a:r>
              <a:rPr lang="zh-CN" altLang="ja-JP" sz="1400" dirty="0">
                <a:latin typeface="SimSun" panose="02010600030101010101" pitchFamily="2" charset="-122"/>
                <a:ea typeface="SimSun" panose="02010600030101010101" pitchFamily="2" charset="-122"/>
                <a:cs typeface="HG丸ｺﾞｼｯｸM-PRO"/>
              </a:rPr>
              <a:t>、扫墓等理由去中国或库页岛等地时，请在出发</a:t>
            </a:r>
            <a:r>
              <a:rPr lang="zh-CN" altLang="ja-JP" sz="1400" dirty="0" smtClean="0">
                <a:latin typeface="SimSun" panose="02010600030101010101" pitchFamily="2" charset="-122"/>
                <a:ea typeface="SimSun" panose="02010600030101010101" pitchFamily="2" charset="-122"/>
                <a:cs typeface="HG丸ｺﾞｼｯｸM-PRO"/>
              </a:rPr>
              <a:t>前事先将</a:t>
            </a:r>
            <a:r>
              <a:rPr lang="zh-CN" altLang="en-US" sz="1400" dirty="0" smtClean="0">
                <a:latin typeface="SimSun" panose="02010600030101010101" pitchFamily="2" charset="-122"/>
                <a:ea typeface="SimSun" panose="02010600030101010101" pitchFamily="2" charset="-122"/>
                <a:cs typeface="HG丸ｺﾞｼｯｸM-PRO"/>
              </a:rPr>
              <a:t>  </a:t>
            </a:r>
            <a:r>
              <a:rPr lang="zh-CN" altLang="ja-JP" sz="1400" dirty="0" smtClean="0">
                <a:latin typeface="SimSun" panose="02010600030101010101" pitchFamily="2" charset="-122"/>
                <a:ea typeface="SimSun" panose="02010600030101010101" pitchFamily="2" charset="-122"/>
                <a:cs typeface="HG丸ｺﾞｼｯｸM-PRO"/>
              </a:rPr>
              <a:t>目的</a:t>
            </a:r>
            <a:r>
              <a:rPr lang="zh-CN" altLang="ja-JP" sz="1400" dirty="0">
                <a:latin typeface="SimSun" panose="02010600030101010101" pitchFamily="2" charset="-122"/>
                <a:ea typeface="SimSun" panose="02010600030101010101" pitchFamily="2" charset="-122"/>
                <a:cs typeface="HG丸ｺﾞｼｯｸM-PRO"/>
              </a:rPr>
              <a:t>、日程及同行者等内容用书面或电话通知实施机关，约两个月左右期间可继续领取支援给付。</a:t>
            </a:r>
          </a:p>
          <a:p>
            <a:pPr>
              <a:lnSpc>
                <a:spcPct val="130000"/>
              </a:lnSpc>
            </a:pPr>
            <a:r>
              <a:rPr lang="zh-CN" altLang="ja-JP" sz="1400" dirty="0">
                <a:latin typeface="SimSun" panose="02010600030101010101" pitchFamily="2" charset="-122"/>
                <a:ea typeface="SimSun" panose="02010600030101010101" pitchFamily="2" charset="-122"/>
                <a:cs typeface="HG丸ｺﾞｼｯｸM-PRO"/>
              </a:rPr>
              <a:t>    回国后，请尽快与实施机关联系。</a:t>
            </a:r>
          </a:p>
          <a:p>
            <a:pPr>
              <a:lnSpc>
                <a:spcPct val="130000"/>
              </a:lnSpc>
            </a:pPr>
            <a:r>
              <a:rPr lang="zh-CN" altLang="ja-JP" sz="1400" dirty="0">
                <a:latin typeface="SimSun" panose="02010600030101010101" pitchFamily="2" charset="-122"/>
                <a:ea typeface="SimSun" panose="02010600030101010101" pitchFamily="2" charset="-122"/>
                <a:cs typeface="HG丸ｺﾞｼｯｸM-PRO"/>
              </a:rPr>
              <a:t>    如因不得已的特殊理由，出国时间超过两个月时，务必请与实施机关联系。</a:t>
            </a:r>
            <a:endParaRPr lang="zh-CN" altLang="en-US" sz="1400" dirty="0">
              <a:latin typeface="SimSun" panose="02010600030101010101" pitchFamily="2" charset="-122"/>
              <a:ea typeface="SimSun" panose="02010600030101010101" pitchFamily="2" charset="-122"/>
              <a:cs typeface="HG丸ｺﾞｼｯｸM-PRO"/>
            </a:endParaRPr>
          </a:p>
          <a:p>
            <a:pPr>
              <a:lnSpc>
                <a:spcPct val="130000"/>
              </a:lnSpc>
            </a:pPr>
            <a:r>
              <a:rPr lang="ja-JP" altLang="en-US" sz="1400" dirty="0">
                <a:latin typeface="SimSun" panose="02010600030101010101" pitchFamily="2" charset="-122"/>
                <a:ea typeface="SimSun" panose="02010600030101010101" pitchFamily="2" charset="-122"/>
                <a:cs typeface="HG丸ｺﾞｼｯｸM-PRO"/>
              </a:rPr>
              <a:t>　 </a:t>
            </a:r>
            <a:endParaRPr lang="ja-JP" altLang="zh-CN" sz="1400" dirty="0">
              <a:latin typeface="SimSun" panose="02010600030101010101" pitchFamily="2" charset="-122"/>
              <a:ea typeface="SimSun" panose="02010600030101010101" pitchFamily="2" charset="-122"/>
              <a:cs typeface="HG丸ｺﾞｼｯｸM-PRO"/>
            </a:endParaRPr>
          </a:p>
          <a:p>
            <a:pPr>
              <a:lnSpc>
                <a:spcPct val="130000"/>
              </a:lnSpc>
            </a:pPr>
            <a:r>
              <a:rPr lang="ja-JP" altLang="zh-CN" sz="1400" dirty="0">
                <a:latin typeface="SimSun" panose="02010600030101010101" pitchFamily="2" charset="-122"/>
                <a:ea typeface="SimSun" panose="02010600030101010101" pitchFamily="2" charset="-122"/>
                <a:cs typeface="HG丸ｺﾞｼｯｸM-PRO"/>
              </a:rPr>
              <a:t> </a:t>
            </a:r>
            <a:r>
              <a:rPr lang="ja-JP" altLang="en-US" sz="1400" dirty="0">
                <a:latin typeface="SimSun" panose="02010600030101010101" pitchFamily="2" charset="-122"/>
                <a:ea typeface="SimSun" panose="02010600030101010101" pitchFamily="2" charset="-122"/>
                <a:cs typeface="HG丸ｺﾞｼｯｸM-PRO"/>
              </a:rPr>
              <a:t>  </a:t>
            </a:r>
            <a:endParaRPr lang="ja-JP" altLang="zh-CN" sz="1400" dirty="0">
              <a:latin typeface="SimSun" panose="02010600030101010101" pitchFamily="2" charset="-122"/>
              <a:ea typeface="SimSun" panose="02010600030101010101" pitchFamily="2" charset="-122"/>
              <a:cs typeface="HG丸ｺﾞｼｯｸM-PRO"/>
            </a:endParaRPr>
          </a:p>
          <a:p>
            <a:pPr>
              <a:lnSpc>
                <a:spcPct val="130000"/>
              </a:lnSpc>
            </a:pPr>
            <a:r>
              <a:rPr lang="zh-CN" altLang="en-US" sz="1200" dirty="0">
                <a:latin typeface="SimSun" panose="02010600030101010101" pitchFamily="2" charset="-122"/>
                <a:ea typeface="SimSun" panose="02010600030101010101" pitchFamily="2" charset="-122"/>
                <a:cs typeface="HG丸ｺﾞｼｯｸM-PRO"/>
              </a:rPr>
              <a:t> 以探亲、扫墓、参加日中、日俄友好国际交流或由实施机关认定为与此类活动内容相同的目的以外的</a:t>
            </a:r>
            <a:r>
              <a:rPr lang="zh-CN" altLang="en-US" sz="1200" dirty="0">
                <a:solidFill>
                  <a:srgbClr val="000000"/>
                </a:solidFill>
                <a:latin typeface="SimSun" panose="02010600030101010101" pitchFamily="2" charset="-122"/>
                <a:ea typeface="SimSun" panose="02010600030101010101" pitchFamily="2" charset="-122"/>
                <a:cs typeface="HG丸ｺﾞｼｯｸM-PRO"/>
              </a:rPr>
              <a:t>目的出国，或无正当的理由而出国时间超过两个月时，</a:t>
            </a:r>
            <a:r>
              <a:rPr lang="zh-CN" altLang="en-US" sz="1200" dirty="0" smtClean="0">
                <a:solidFill>
                  <a:srgbClr val="000000"/>
                </a:solidFill>
                <a:latin typeface="SimSun" panose="02010600030101010101" pitchFamily="2" charset="-122"/>
                <a:ea typeface="SimSun" panose="02010600030101010101" pitchFamily="2" charset="-122"/>
                <a:cs typeface="HG丸ｺﾞｼｯｸM-PRO"/>
              </a:rPr>
              <a:t>会将出国费</a:t>
            </a:r>
            <a:r>
              <a:rPr lang="zh-CN" altLang="en-US" sz="1200" dirty="0">
                <a:solidFill>
                  <a:srgbClr val="000000"/>
                </a:solidFill>
                <a:latin typeface="SimSun" panose="02010600030101010101" pitchFamily="2" charset="-122"/>
                <a:ea typeface="SimSun" panose="02010600030101010101" pitchFamily="2" charset="-122"/>
                <a:cs typeface="HG丸ｺﾞｼｯｸM-PRO"/>
              </a:rPr>
              <a:t>用</a:t>
            </a:r>
            <a:r>
              <a:rPr lang="en-US" altLang="zh-CN" sz="1200" dirty="0">
                <a:solidFill>
                  <a:srgbClr val="000000"/>
                </a:solidFill>
                <a:latin typeface="SimSun" panose="02010600030101010101" pitchFamily="2" charset="-122"/>
                <a:ea typeface="SimSun" panose="02010600030101010101" pitchFamily="2" charset="-122"/>
                <a:cs typeface="HG丸ｺﾞｼｯｸM-PRO"/>
              </a:rPr>
              <a:t>(</a:t>
            </a:r>
            <a:r>
              <a:rPr lang="zh-CN" altLang="en-US" sz="1200" dirty="0">
                <a:solidFill>
                  <a:srgbClr val="000000"/>
                </a:solidFill>
                <a:latin typeface="SimSun" panose="02010600030101010101" pitchFamily="2" charset="-122"/>
                <a:ea typeface="SimSun" panose="02010600030101010101" pitchFamily="2" charset="-122"/>
                <a:cs typeface="HG丸ｺﾞｼｯｸM-PRO"/>
              </a:rPr>
              <a:t>交通费、住宿费</a:t>
            </a:r>
            <a:r>
              <a:rPr lang="en-US" altLang="zh-CN" sz="1200" dirty="0">
                <a:solidFill>
                  <a:srgbClr val="000000"/>
                </a:solidFill>
                <a:latin typeface="SimSun" panose="02010600030101010101" pitchFamily="2" charset="-122"/>
                <a:ea typeface="SimSun" panose="02010600030101010101" pitchFamily="2" charset="-122"/>
                <a:cs typeface="HG丸ｺﾞｼｯｸM-PRO"/>
              </a:rPr>
              <a:t>)</a:t>
            </a:r>
            <a:r>
              <a:rPr lang="zh-CN" altLang="en-US" sz="1200" dirty="0" smtClean="0">
                <a:solidFill>
                  <a:srgbClr val="000000"/>
                </a:solidFill>
                <a:latin typeface="SimSun" panose="02010600030101010101" pitchFamily="2" charset="-122"/>
                <a:ea typeface="SimSun" panose="02010600030101010101" pitchFamily="2" charset="-122"/>
                <a:cs typeface="HG丸ｺﾞｼｯｸM-PRO"/>
              </a:rPr>
              <a:t>认定为收入，或</a:t>
            </a:r>
            <a:r>
              <a:rPr lang="zh-CN" altLang="en-US" sz="1200" dirty="0">
                <a:solidFill>
                  <a:srgbClr val="000000"/>
                </a:solidFill>
                <a:latin typeface="SimSun" panose="02010600030101010101" pitchFamily="2" charset="-122"/>
                <a:ea typeface="SimSun" panose="02010600030101010101" pitchFamily="2" charset="-122"/>
                <a:cs typeface="HG丸ｺﾞｼｯｸM-PRO"/>
              </a:rPr>
              <a:t>者停发或取消支援给付</a:t>
            </a:r>
            <a:r>
              <a:rPr lang="zh-CN" altLang="en-US" sz="1200" dirty="0" smtClean="0">
                <a:solidFill>
                  <a:srgbClr val="000000"/>
                </a:solidFill>
                <a:latin typeface="SimSun" panose="02010600030101010101" pitchFamily="2" charset="-122"/>
                <a:ea typeface="SimSun" panose="02010600030101010101" pitchFamily="2" charset="-122"/>
                <a:cs typeface="HG丸ｺﾞｼｯｸM-PRO"/>
              </a:rPr>
              <a:t>，希请</a:t>
            </a:r>
            <a:r>
              <a:rPr lang="zh-CN" altLang="en-US" sz="1200" dirty="0">
                <a:solidFill>
                  <a:srgbClr val="000000"/>
                </a:solidFill>
                <a:latin typeface="SimSun" panose="02010600030101010101" pitchFamily="2" charset="-122"/>
                <a:ea typeface="SimSun" panose="02010600030101010101" pitchFamily="2" charset="-122"/>
                <a:cs typeface="HG丸ｺﾞｼｯｸM-PRO"/>
              </a:rPr>
              <a:t>注意。</a:t>
            </a:r>
          </a:p>
          <a:p>
            <a:pPr>
              <a:lnSpc>
                <a:spcPct val="130000"/>
              </a:lnSpc>
              <a:spcBef>
                <a:spcPts val="600"/>
              </a:spcBef>
            </a:pPr>
            <a:endParaRPr lang="en-US" altLang="zh-CN" sz="1400" b="1" dirty="0">
              <a:latin typeface="SimSun" panose="02010600030101010101" pitchFamily="2" charset="-122"/>
              <a:ea typeface="SimSun" panose="02010600030101010101" pitchFamily="2" charset="-122"/>
              <a:cs typeface="HG丸ｺﾞｼｯｸM-PRO"/>
            </a:endParaRPr>
          </a:p>
          <a:p>
            <a:pPr>
              <a:lnSpc>
                <a:spcPct val="130000"/>
              </a:lnSpc>
              <a:spcBef>
                <a:spcPts val="600"/>
              </a:spcBef>
            </a:pPr>
            <a:r>
              <a:rPr lang="en-US" altLang="ja-JP" sz="1400" b="1" dirty="0">
                <a:latin typeface="SimSun" panose="02010600030101010101" pitchFamily="2" charset="-122"/>
                <a:ea typeface="SimSun" panose="02010600030101010101" pitchFamily="2" charset="-122"/>
                <a:cs typeface="HG丸ｺﾞｼｯｸM-PRO"/>
              </a:rPr>
              <a:t>※</a:t>
            </a:r>
            <a:r>
              <a:rPr lang="zh-CN" altLang="en-US" sz="1400" b="1" dirty="0">
                <a:latin typeface="SimSun" panose="02010600030101010101" pitchFamily="2" charset="-122"/>
                <a:ea typeface="SimSun" panose="02010600030101010101" pitchFamily="2" charset="-122"/>
                <a:cs typeface="HG丸ｺﾞｼｯｸM-PRO"/>
              </a:rPr>
              <a:t>参加</a:t>
            </a:r>
            <a:r>
              <a:rPr lang="ja-JP" altLang="en-US" sz="1400" b="1" dirty="0">
                <a:latin typeface="SimSun" panose="02010600030101010101" pitchFamily="2" charset="-122"/>
                <a:ea typeface="SimSun" panose="02010600030101010101" pitchFamily="2" charset="-122"/>
                <a:cs typeface="HG丸ｺﾞｼｯｸM-PRO"/>
              </a:rPr>
              <a:t>海外旅行</a:t>
            </a:r>
            <a:r>
              <a:rPr lang="zh-CN" altLang="en-US" sz="1400" b="1" dirty="0">
                <a:latin typeface="SimSun" panose="02010600030101010101" pitchFamily="2" charset="-122"/>
                <a:ea typeface="SimSun" panose="02010600030101010101" pitchFamily="2" charset="-122"/>
                <a:cs typeface="HG丸ｺﾞｼｯｸM-PRO"/>
              </a:rPr>
              <a:t>保险等</a:t>
            </a:r>
            <a:endParaRPr lang="en-US" altLang="ja-JP" sz="1400" b="1" dirty="0">
              <a:latin typeface="SimSun" panose="02010600030101010101" pitchFamily="2" charset="-122"/>
              <a:ea typeface="SimSun" panose="02010600030101010101" pitchFamily="2" charset="-122"/>
              <a:cs typeface="HG丸ｺﾞｼｯｸM-PRO"/>
            </a:endParaRPr>
          </a:p>
          <a:p>
            <a:pPr>
              <a:lnSpc>
                <a:spcPct val="130000"/>
              </a:lnSpc>
            </a:pPr>
            <a:r>
              <a:rPr lang="ja-JP" altLang="zh-CN" sz="1200" dirty="0">
                <a:latin typeface="SimSun" panose="02010600030101010101" pitchFamily="2" charset="-122"/>
                <a:ea typeface="SimSun" panose="02010600030101010101" pitchFamily="2" charset="-122"/>
                <a:cs typeface="HG丸ｺﾞｼｯｸM-PRO"/>
              </a:rPr>
              <a:t> </a:t>
            </a:r>
            <a:r>
              <a:rPr lang="ja-JP" altLang="en-US" sz="1200" dirty="0">
                <a:latin typeface="SimSun" panose="02010600030101010101" pitchFamily="2" charset="-122"/>
                <a:ea typeface="SimSun" panose="02010600030101010101" pitchFamily="2" charset="-122"/>
                <a:cs typeface="HG丸ｺﾞｼｯｸM-PRO"/>
              </a:rPr>
              <a:t> </a:t>
            </a:r>
            <a:r>
              <a:rPr lang="ja-JP" altLang="zh-CN" sz="1200" dirty="0">
                <a:latin typeface="SimSun" panose="02010600030101010101" pitchFamily="2" charset="-122"/>
                <a:ea typeface="SimSun" panose="02010600030101010101" pitchFamily="2" charset="-122"/>
                <a:cs typeface="HG丸ｺﾞｼｯｸM-PRO"/>
              </a:rPr>
              <a:t> </a:t>
            </a:r>
            <a:r>
              <a:rPr lang="ja-JP" altLang="en-US" sz="1200" dirty="0">
                <a:latin typeface="SimSun" panose="02010600030101010101" pitchFamily="2" charset="-122"/>
                <a:ea typeface="SimSun" panose="02010600030101010101" pitchFamily="2" charset="-122"/>
                <a:cs typeface="HG丸ｺﾞｼｯｸM-PRO"/>
              </a:rPr>
              <a:t> </a:t>
            </a:r>
            <a:r>
              <a:rPr lang="zh-CN" altLang="en-US" sz="1200" dirty="0">
                <a:solidFill>
                  <a:srgbClr val="000000"/>
                </a:solidFill>
                <a:latin typeface="SimSun" panose="02010600030101010101" pitchFamily="2" charset="-122"/>
                <a:ea typeface="SimSun" panose="02010600030101010101" pitchFamily="2" charset="-122"/>
                <a:cs typeface="HG丸ｺﾞｼｯｸM-PRO"/>
              </a:rPr>
              <a:t>在出国期间因急病等就诊或住院时的医疗费，</a:t>
            </a:r>
            <a:r>
              <a:rPr lang="zh-CN" altLang="en-US" sz="1200" dirty="0" smtClean="0">
                <a:solidFill>
                  <a:srgbClr val="000000"/>
                </a:solidFill>
                <a:latin typeface="SimSun" panose="02010600030101010101" pitchFamily="2" charset="-122"/>
                <a:ea typeface="SimSun" panose="02010600030101010101" pitchFamily="2" charset="-122"/>
                <a:cs typeface="HG丸ｺﾞｼｯｸM-PRO"/>
              </a:rPr>
              <a:t>有时不能领取医疗支援给付</a:t>
            </a:r>
            <a:r>
              <a:rPr lang="zh-CN" altLang="en-US" sz="1200" dirty="0">
                <a:solidFill>
                  <a:srgbClr val="000000"/>
                </a:solidFill>
                <a:latin typeface="SimSun" panose="02010600030101010101" pitchFamily="2" charset="-122"/>
                <a:ea typeface="SimSun" panose="02010600030101010101" pitchFamily="2" charset="-122"/>
                <a:cs typeface="HG丸ｺﾞｼｯｸM-PRO"/>
              </a:rPr>
              <a:t>，</a:t>
            </a:r>
            <a:r>
              <a:rPr lang="zh-CN" altLang="en-US" sz="1200" dirty="0" smtClean="0">
                <a:solidFill>
                  <a:srgbClr val="000000"/>
                </a:solidFill>
                <a:latin typeface="SimSun" panose="02010600030101010101" pitchFamily="2" charset="-122"/>
                <a:ea typeface="SimSun" panose="02010600030101010101" pitchFamily="2" charset="-122"/>
                <a:cs typeface="HG丸ｺﾞｼｯｸM-PRO"/>
              </a:rPr>
              <a:t>因</a:t>
            </a:r>
            <a:r>
              <a:rPr lang="zh-CN" altLang="en-US" sz="1200" dirty="0">
                <a:solidFill>
                  <a:srgbClr val="000000"/>
                </a:solidFill>
                <a:latin typeface="SimSun" panose="02010600030101010101" pitchFamily="2" charset="-122"/>
                <a:ea typeface="SimSun" panose="02010600030101010101" pitchFamily="2" charset="-122"/>
                <a:cs typeface="HG丸ｺﾞｼｯｸM-PRO"/>
              </a:rPr>
              <a:t>此在为探亲、扫墓等而去中国或库页岛等时，</a:t>
            </a:r>
            <a:r>
              <a:rPr lang="zh-CN" altLang="en-US" sz="1200" dirty="0" smtClean="0">
                <a:solidFill>
                  <a:srgbClr val="000000"/>
                </a:solidFill>
                <a:latin typeface="SimSun" panose="02010600030101010101" pitchFamily="2" charset="-122"/>
                <a:ea typeface="SimSun" panose="02010600030101010101" pitchFamily="2" charset="-122"/>
                <a:cs typeface="HG丸ｺﾞｼｯｸM-PRO"/>
              </a:rPr>
              <a:t>请务必加入海外</a:t>
            </a:r>
            <a:r>
              <a:rPr lang="zh-CN" altLang="en-US" sz="1200" dirty="0">
                <a:solidFill>
                  <a:srgbClr val="000000"/>
                </a:solidFill>
                <a:latin typeface="SimSun" panose="02010600030101010101" pitchFamily="2" charset="-122"/>
                <a:ea typeface="SimSun" panose="02010600030101010101" pitchFamily="2" charset="-122"/>
                <a:cs typeface="HG丸ｺﾞｼｯｸM-PRO"/>
              </a:rPr>
              <a:t>旅行保险</a:t>
            </a:r>
            <a:r>
              <a:rPr lang="ja-JP" altLang="en-US" sz="1200" dirty="0" err="1">
                <a:latin typeface="SimSun" panose="02010600030101010101" pitchFamily="2" charset="-122"/>
                <a:ea typeface="SimSun" panose="02010600030101010101" pitchFamily="2" charset="-122"/>
                <a:cs typeface="HG丸ｺﾞｼｯｸM-PRO"/>
              </a:rPr>
              <a:t>。</a:t>
            </a:r>
            <a:endParaRPr lang="en-US" altLang="ja-JP" sz="1200" dirty="0">
              <a:latin typeface="SimSun" panose="02010600030101010101" pitchFamily="2" charset="-122"/>
              <a:ea typeface="SimSun" panose="02010600030101010101" pitchFamily="2" charset="-122"/>
              <a:cs typeface="HG丸ｺﾞｼｯｸM-PRO"/>
            </a:endParaRPr>
          </a:p>
          <a:p>
            <a:pPr>
              <a:lnSpc>
                <a:spcPct val="130000"/>
              </a:lnSpc>
            </a:pPr>
            <a:endParaRPr lang="en-US" altLang="ja-JP" sz="1400" dirty="0">
              <a:latin typeface="SimHei" panose="02010609060101010101" pitchFamily="49" charset="-122"/>
              <a:ea typeface="SimHei" panose="02010609060101010101" pitchFamily="49" charset="-122"/>
              <a:cs typeface="HG丸ｺﾞｼｯｸM-PRO"/>
            </a:endParaRPr>
          </a:p>
        </p:txBody>
      </p:sp>
      <p:sp>
        <p:nvSpPr>
          <p:cNvPr id="37890" name="Text Box 14" descr="右下がり対角線 (反転)"/>
          <p:cNvSpPr txBox="1">
            <a:spLocks noChangeArrowheads="1"/>
          </p:cNvSpPr>
          <p:nvPr/>
        </p:nvSpPr>
        <p:spPr bwMode="auto">
          <a:xfrm>
            <a:off x="2628900" y="9182100"/>
            <a:ext cx="1363663" cy="363538"/>
          </a:xfrm>
          <a:prstGeom prst="rect">
            <a:avLst/>
          </a:prstGeom>
          <a:noFill/>
          <a:ln w="9525" algn="ctr">
            <a:noFill/>
            <a:miter lim="800000"/>
            <a:headEnd/>
            <a:tailEnd/>
          </a:ln>
        </p:spPr>
        <p:txBody>
          <a:bodyPr lIns="90334" tIns="45167" rIns="90334" bIns="45167">
            <a:spAutoFit/>
          </a:bodyPr>
          <a:lstStyle/>
          <a:p>
            <a:pPr algn="ctr">
              <a:spcBef>
                <a:spcPct val="50000"/>
              </a:spcBef>
            </a:pPr>
            <a:r>
              <a:rPr lang="en-US" altLang="ja-JP">
                <a:ea typeface="HG丸ｺﾞｼｯｸM-PRO"/>
                <a:cs typeface="HG丸ｺﾞｼｯｸM-PRO"/>
              </a:rPr>
              <a:t>-16-</a:t>
            </a:r>
          </a:p>
        </p:txBody>
      </p:sp>
      <p:sp>
        <p:nvSpPr>
          <p:cNvPr id="11270" name="正方形/長方形 16"/>
          <p:cNvSpPr>
            <a:spLocks noChangeArrowheads="1"/>
          </p:cNvSpPr>
          <p:nvPr/>
        </p:nvSpPr>
        <p:spPr bwMode="auto">
          <a:xfrm>
            <a:off x="539750" y="396875"/>
            <a:ext cx="5681663" cy="563563"/>
          </a:xfrm>
          <a:prstGeom prst="rect">
            <a:avLst/>
          </a:prstGeom>
          <a:noFill/>
          <a:ln w="9525" algn="ctr">
            <a:noFill/>
            <a:round/>
            <a:headEnd/>
            <a:tailEnd/>
          </a:ln>
        </p:spPr>
        <p:txBody>
          <a:bodyPr wrap="none" lIns="90334" tIns="45167" rIns="90334" bIns="45167" anchor="ctr"/>
          <a:lstStyle/>
          <a:p>
            <a:r>
              <a:rPr lang="ja-JP" altLang="en-US" dirty="0" smtClean="0">
                <a:solidFill>
                  <a:srgbClr val="0033CC"/>
                </a:solidFill>
                <a:latin typeface="SimHei" panose="02010609060101010101" pitchFamily="49" charset="-122"/>
                <a:ea typeface="SimHei" panose="02010609060101010101" pitchFamily="49" charset="-122"/>
                <a:cs typeface="HG丸ｺﾞｼｯｸM-PRO"/>
              </a:rPr>
              <a:t>◆</a:t>
            </a:r>
            <a:r>
              <a:rPr lang="zh-CN" altLang="en-US" dirty="0" smtClean="0">
                <a:solidFill>
                  <a:srgbClr val="0033CC"/>
                </a:solidFill>
                <a:latin typeface="SimHei" panose="02010609060101010101" pitchFamily="49" charset="-122"/>
                <a:ea typeface="SimHei" panose="02010609060101010101" pitchFamily="49" charset="-122"/>
                <a:cs typeface="HG丸ｺﾞｼｯｸM-PRO"/>
              </a:rPr>
              <a:t> </a:t>
            </a:r>
            <a:r>
              <a:rPr lang="zh-CN" altLang="en-US" b="1" dirty="0" smtClean="0">
                <a:latin typeface="SimHei" panose="02010609060101010101" pitchFamily="49" charset="-122"/>
                <a:ea typeface="SimHei" panose="02010609060101010101" pitchFamily="49" charset="-122"/>
                <a:cs typeface="ＤＨＰ特太ゴシック体"/>
              </a:rPr>
              <a:t>因探亲</a:t>
            </a:r>
            <a:r>
              <a:rPr lang="zh-CN" altLang="en-US" b="1" dirty="0">
                <a:latin typeface="SimHei" panose="02010609060101010101" pitchFamily="49" charset="-122"/>
                <a:ea typeface="SimHei" panose="02010609060101010101" pitchFamily="49" charset="-122"/>
                <a:cs typeface="ＤＨＰ特太ゴシック体"/>
              </a:rPr>
              <a:t>等理由前往中国或库页岛等地时</a:t>
            </a:r>
            <a:endParaRPr lang="ja-JP" altLang="en-US" b="1" dirty="0">
              <a:latin typeface="SimHei" panose="02010609060101010101" pitchFamily="49" charset="-122"/>
              <a:ea typeface="SimHei" panose="02010609060101010101" pitchFamily="49" charset="-122"/>
              <a:cs typeface="ＤＨＰ特太ゴシック体"/>
            </a:endParaRPr>
          </a:p>
        </p:txBody>
      </p:sp>
      <p:sp>
        <p:nvSpPr>
          <p:cNvPr id="11272" name="正方形/長方形 20"/>
          <p:cNvSpPr>
            <a:spLocks noChangeArrowheads="1"/>
          </p:cNvSpPr>
          <p:nvPr/>
        </p:nvSpPr>
        <p:spPr bwMode="auto">
          <a:xfrm>
            <a:off x="611188" y="5437188"/>
            <a:ext cx="2592387" cy="431800"/>
          </a:xfrm>
          <a:prstGeom prst="rect">
            <a:avLst/>
          </a:prstGeom>
          <a:noFill/>
          <a:ln w="9525" algn="ctr">
            <a:noFill/>
            <a:round/>
            <a:headEnd/>
            <a:tailEnd/>
          </a:ln>
        </p:spPr>
        <p:txBody>
          <a:bodyPr wrap="none" lIns="90334" tIns="45167" rIns="90334" bIns="45167" anchor="ctr"/>
          <a:lstStyle/>
          <a:p>
            <a:r>
              <a:rPr lang="ja-JP" altLang="en-US" dirty="0">
                <a:solidFill>
                  <a:srgbClr val="0033CC"/>
                </a:solidFill>
                <a:latin typeface="SimHei" panose="02010609060101010101" pitchFamily="49" charset="-122"/>
                <a:ea typeface="SimHei" panose="02010609060101010101" pitchFamily="49" charset="-122"/>
                <a:cs typeface="HGPｺﾞｼｯｸE"/>
              </a:rPr>
              <a:t>◆ </a:t>
            </a:r>
            <a:r>
              <a:rPr lang="zh-CN" altLang="en-US" b="1" dirty="0" smtClean="0">
                <a:solidFill>
                  <a:srgbClr val="000000"/>
                </a:solidFill>
                <a:latin typeface="SimHei" panose="02010609060101010101" pitchFamily="49" charset="-122"/>
                <a:ea typeface="SimHei" panose="02010609060101010101" pitchFamily="49" charset="-122"/>
                <a:cs typeface="HGPｺﾞｼｯｸE"/>
              </a:rPr>
              <a:t>需要翻译人员时</a:t>
            </a:r>
            <a:endParaRPr lang="ja-JP" altLang="en-US" b="1" dirty="0">
              <a:solidFill>
                <a:srgbClr val="000000"/>
              </a:solidFill>
              <a:latin typeface="SimHei" panose="02010609060101010101" pitchFamily="49" charset="-122"/>
              <a:ea typeface="SimHei" panose="02010609060101010101" pitchFamily="49" charset="-122"/>
              <a:cs typeface="ＤＨＰ特太ゴシック体"/>
            </a:endParaRPr>
          </a:p>
        </p:txBody>
      </p:sp>
      <p:sp>
        <p:nvSpPr>
          <p:cNvPr id="37893" name="Text Box 4"/>
          <p:cNvSpPr txBox="1">
            <a:spLocks noChangeArrowheads="1"/>
          </p:cNvSpPr>
          <p:nvPr/>
        </p:nvSpPr>
        <p:spPr bwMode="auto">
          <a:xfrm>
            <a:off x="539750" y="5797550"/>
            <a:ext cx="5761038" cy="1211523"/>
          </a:xfrm>
          <a:prstGeom prst="rect">
            <a:avLst/>
          </a:prstGeom>
          <a:noFill/>
          <a:ln w="9525">
            <a:noFill/>
            <a:miter lim="800000"/>
            <a:headEnd/>
            <a:tailEnd/>
          </a:ln>
        </p:spPr>
        <p:txBody>
          <a:bodyPr lIns="90334" tIns="45167" rIns="90334" bIns="45167">
            <a:spAutoFit/>
          </a:bodyPr>
          <a:lstStyle/>
          <a:p>
            <a:pPr marL="177800" indent="-82550">
              <a:lnSpc>
                <a:spcPct val="130000"/>
              </a:lnSpc>
            </a:pPr>
            <a:r>
              <a:rPr lang="zh-CN" altLang="en-US" sz="1400" dirty="0">
                <a:latin typeface="SimHei" panose="02010609060101010101" pitchFamily="49" charset="-122"/>
                <a:ea typeface="SimHei" panose="02010609060101010101" pitchFamily="49" charset="-122"/>
                <a:cs typeface="HG丸ｺﾞｼｯｸM-PRO"/>
              </a:rPr>
              <a:t>    </a:t>
            </a:r>
            <a:r>
              <a:rPr lang="zh-CN" altLang="ja-JP" sz="1400" dirty="0" smtClean="0">
                <a:latin typeface="SimSun" panose="02010600030101010101" pitchFamily="2" charset="-122"/>
                <a:ea typeface="SimSun" panose="02010600030101010101" pitchFamily="2" charset="-122"/>
                <a:cs typeface="HG丸ｺﾞｼｯｸM-PRO"/>
              </a:rPr>
              <a:t>在就诊</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或</a:t>
            </a:r>
            <a:r>
              <a:rPr lang="zh-CN" altLang="ja-JP" sz="1400" dirty="0" smtClean="0">
                <a:latin typeface="SimSun" panose="02010600030101010101" pitchFamily="2" charset="-122"/>
                <a:ea typeface="SimSun" panose="02010600030101010101" pitchFamily="2" charset="-122"/>
                <a:cs typeface="HG丸ｺﾞｼｯｸM-PRO"/>
              </a:rPr>
              <a:t>护理设施以及</a:t>
            </a:r>
            <a:r>
              <a:rPr lang="zh-CN" altLang="ja-JP" sz="1400" dirty="0">
                <a:latin typeface="SimSun" panose="02010600030101010101" pitchFamily="2" charset="-122"/>
                <a:ea typeface="SimSun" panose="02010600030101010101" pitchFamily="2" charset="-122"/>
                <a:cs typeface="HG丸ｺﾞｼｯｸM-PRO"/>
              </a:rPr>
              <a:t>在行政机构办理手续等时，</a:t>
            </a:r>
            <a:r>
              <a:rPr lang="zh-CN" altLang="ja-JP" sz="1400" dirty="0" smtClean="0">
                <a:latin typeface="SimSun" panose="02010600030101010101" pitchFamily="2" charset="-122"/>
                <a:ea typeface="SimSun" panose="02010600030101010101" pitchFamily="2" charset="-122"/>
                <a:cs typeface="HG丸ｺﾞｼｯｸM-PRO"/>
              </a:rPr>
              <a:t>若无</a:t>
            </a:r>
            <a:r>
              <a:rPr lang="zh-CN" altLang="en-US" sz="1400" dirty="0" smtClean="0">
                <a:latin typeface="SimSun" panose="02010600030101010101" pitchFamily="2" charset="-122"/>
                <a:ea typeface="SimSun" panose="02010600030101010101" pitchFamily="2" charset="-122"/>
                <a:cs typeface="HG丸ｺﾞｼｯｸM-PRO"/>
              </a:rPr>
              <a:t>人帮助</a:t>
            </a:r>
            <a:r>
              <a:rPr lang="zh-CN" altLang="ja-JP" sz="1400" dirty="0" smtClean="0">
                <a:latin typeface="SimSun" panose="02010600030101010101" pitchFamily="2" charset="-122"/>
                <a:ea typeface="SimSun" panose="02010600030101010101" pitchFamily="2" charset="-122"/>
                <a:cs typeface="HG丸ｺﾞｼｯｸM-PRO"/>
              </a:rPr>
              <a:t>翻译</a:t>
            </a:r>
            <a:r>
              <a:rPr lang="zh-CN" altLang="ja-JP" sz="1400" dirty="0">
                <a:latin typeface="SimSun" panose="02010600030101010101" pitchFamily="2" charset="-122"/>
                <a:ea typeface="SimSun" panose="02010600030101010101" pitchFamily="2" charset="-122"/>
                <a:cs typeface="HG丸ｺﾞｼｯｸM-PRO"/>
              </a:rPr>
              <a:t>，则可请懂中文等的自立支援翻译及支援咨询员等提供翻译服务，详情请向实施机关咨询。</a:t>
            </a:r>
          </a:p>
          <a:p>
            <a:pPr marL="177800" indent="-82550">
              <a:lnSpc>
                <a:spcPct val="130000"/>
              </a:lnSpc>
            </a:pPr>
            <a:endParaRPr lang="ja-JP" altLang="en-US" sz="1400" dirty="0">
              <a:latin typeface="SimHei" panose="02010609060101010101" pitchFamily="49" charset="-122"/>
              <a:ea typeface="SimHei" panose="02010609060101010101" pitchFamily="49" charset="-122"/>
              <a:cs typeface="HG丸ｺﾞｼｯｸM-PRO"/>
            </a:endParaRPr>
          </a:p>
        </p:txBody>
      </p:sp>
      <p:sp>
        <p:nvSpPr>
          <p:cNvPr id="11" name="正方形/長方形 20"/>
          <p:cNvSpPr>
            <a:spLocks noChangeArrowheads="1"/>
          </p:cNvSpPr>
          <p:nvPr/>
        </p:nvSpPr>
        <p:spPr bwMode="auto">
          <a:xfrm>
            <a:off x="539750" y="7185025"/>
            <a:ext cx="4105275" cy="420688"/>
          </a:xfrm>
          <a:prstGeom prst="rect">
            <a:avLst/>
          </a:prstGeom>
          <a:noFill/>
          <a:ln w="9525" algn="ctr">
            <a:noFill/>
            <a:round/>
            <a:headEnd/>
            <a:tailEnd/>
          </a:ln>
        </p:spPr>
        <p:txBody>
          <a:bodyPr wrap="none" lIns="90334" tIns="45167" rIns="90334" bIns="45167" anchor="ctr"/>
          <a:lstStyle/>
          <a:p>
            <a:r>
              <a:rPr lang="ja-JP" altLang="en-US" dirty="0">
                <a:solidFill>
                  <a:srgbClr val="0033CC"/>
                </a:solidFill>
                <a:latin typeface="SimHei" panose="02010609060101010101" pitchFamily="49" charset="-122"/>
                <a:ea typeface="SimHei" panose="02010609060101010101" pitchFamily="49" charset="-122"/>
                <a:cs typeface="HG丸ｺﾞｼｯｸM-PRO"/>
              </a:rPr>
              <a:t> </a:t>
            </a:r>
            <a:r>
              <a:rPr lang="ja-JP" altLang="en-US" dirty="0" smtClean="0">
                <a:solidFill>
                  <a:srgbClr val="0033CC"/>
                </a:solidFill>
                <a:latin typeface="SimHei" panose="02010609060101010101" pitchFamily="49" charset="-122"/>
                <a:ea typeface="SimHei" panose="02010609060101010101" pitchFamily="49" charset="-122"/>
              </a:rPr>
              <a:t>◆</a:t>
            </a:r>
            <a:r>
              <a:rPr lang="zh-CN" altLang="en-US" dirty="0" smtClean="0">
                <a:solidFill>
                  <a:srgbClr val="0033CC"/>
                </a:solidFill>
                <a:latin typeface="SimHei" panose="02010609060101010101" pitchFamily="49" charset="-122"/>
                <a:ea typeface="SimHei" panose="02010609060101010101" pitchFamily="49" charset="-122"/>
              </a:rPr>
              <a:t> </a:t>
            </a:r>
            <a:r>
              <a:rPr lang="zh-CN" altLang="en-US" b="1" dirty="0" smtClean="0">
                <a:latin typeface="SimHei" panose="02010609060101010101" pitchFamily="49" charset="-122"/>
                <a:ea typeface="SimHei" panose="02010609060101010101" pitchFamily="49" charset="-122"/>
                <a:cs typeface="ＤＨＰ特太ゴシック体"/>
              </a:rPr>
              <a:t>有烦恼需商量时</a:t>
            </a:r>
            <a:endParaRPr lang="ja-JP" altLang="en-US" b="1" dirty="0">
              <a:latin typeface="SimHei" panose="02010609060101010101" pitchFamily="49" charset="-122"/>
              <a:ea typeface="SimHei" panose="02010609060101010101" pitchFamily="49" charset="-122"/>
              <a:cs typeface="ＤＨＰ特太ゴシック体"/>
            </a:endParaRPr>
          </a:p>
        </p:txBody>
      </p:sp>
      <p:sp>
        <p:nvSpPr>
          <p:cNvPr id="12" name="正方形/長方形 11"/>
          <p:cNvSpPr/>
          <p:nvPr/>
        </p:nvSpPr>
        <p:spPr>
          <a:xfrm>
            <a:off x="539750" y="7545388"/>
            <a:ext cx="5707063" cy="1771676"/>
          </a:xfrm>
          <a:prstGeom prst="rect">
            <a:avLst/>
          </a:prstGeom>
        </p:spPr>
        <p:txBody>
          <a:bodyPr lIns="90334" tIns="45167" rIns="90334" bIns="45167">
            <a:spAutoFit/>
          </a:bodyPr>
          <a:lstStyle/>
          <a:p>
            <a:pPr marL="180975" indent="-180975">
              <a:lnSpc>
                <a:spcPct val="130000"/>
              </a:lnSpc>
            </a:pPr>
            <a:r>
              <a:rPr lang="ja-JP" altLang="en-US" sz="1400" dirty="0">
                <a:solidFill>
                  <a:srgbClr val="0033CC"/>
                </a:solidFill>
                <a:latin typeface="SimHei" panose="02010609060101010101" pitchFamily="49" charset="-122"/>
                <a:ea typeface="SimHei" panose="02010609060101010101" pitchFamily="49" charset="-122"/>
                <a:cs typeface="HG丸ｺﾞｼｯｸM-PRO"/>
              </a:rPr>
              <a:t>　　</a:t>
            </a:r>
            <a:r>
              <a:rPr lang="zh-CN" altLang="en-US" sz="1400" dirty="0" smtClean="0">
                <a:solidFill>
                  <a:srgbClr val="0033CC"/>
                </a:solidFill>
                <a:latin typeface="SimHei" panose="02010609060101010101" pitchFamily="49" charset="-122"/>
                <a:ea typeface="SimHei" panose="02010609060101010101" pitchFamily="49" charset="-122"/>
                <a:cs typeface="HG丸ｺﾞｼｯｸM-PRO"/>
              </a:rPr>
              <a:t>  </a:t>
            </a:r>
            <a:r>
              <a:rPr lang="zh-CN" altLang="en-US" sz="1400" dirty="0" smtClean="0">
                <a:latin typeface="SimSun" panose="02010600030101010101" pitchFamily="2" charset="-122"/>
                <a:ea typeface="SimSun" panose="02010600030101010101" pitchFamily="2" charset="-122"/>
                <a:cs typeface="HG丸ｺﾞｼｯｸM-PRO"/>
              </a:rPr>
              <a:t>实施机关已配备“</a:t>
            </a:r>
            <a:r>
              <a:rPr lang="zh-CN" altLang="en-US" sz="1400" dirty="0">
                <a:latin typeface="SimSun" panose="02010600030101010101" pitchFamily="2" charset="-122"/>
                <a:ea typeface="SimSun" panose="02010600030101010101" pitchFamily="2" charset="-122"/>
                <a:cs typeface="HG丸ｺﾞｼｯｸM-PRO"/>
              </a:rPr>
              <a:t>支援咨询员”，会想方设法帮助解决疑难</a:t>
            </a:r>
            <a:r>
              <a:rPr lang="zh-CN" altLang="en-US" sz="1400" dirty="0" smtClean="0">
                <a:latin typeface="SimSun" panose="02010600030101010101" pitchFamily="2" charset="-122"/>
                <a:ea typeface="SimSun" panose="02010600030101010101" pitchFamily="2" charset="-122"/>
                <a:cs typeface="HG丸ｺﾞｼｯｸM-PRO"/>
              </a:rPr>
              <a:t>。</a:t>
            </a:r>
            <a:endParaRPr lang="en-US" altLang="zh-CN" sz="1400" dirty="0" smtClean="0">
              <a:latin typeface="SimSun" panose="02010600030101010101" pitchFamily="2" charset="-122"/>
              <a:ea typeface="SimSun" panose="02010600030101010101" pitchFamily="2" charset="-122"/>
              <a:cs typeface="HG丸ｺﾞｼｯｸM-PRO"/>
            </a:endParaRPr>
          </a:p>
          <a:p>
            <a:pPr marL="180975" indent="-180975">
              <a:lnSpc>
                <a:spcPct val="130000"/>
              </a:lnSpc>
            </a:pPr>
            <a:r>
              <a:rPr lang="zh-CN" altLang="en-US" sz="1400" dirty="0" smtClean="0">
                <a:latin typeface="SimSun" panose="02010600030101010101" pitchFamily="2" charset="-122"/>
                <a:ea typeface="SimSun" panose="02010600030101010101" pitchFamily="2" charset="-122"/>
                <a:cs typeface="HG丸ｺﾞｼｯｸM-PRO"/>
              </a:rPr>
              <a:t>  支援咨询员会听取家庭的生活情况，</a:t>
            </a:r>
            <a:r>
              <a:rPr lang="zh-CN" altLang="en-US" sz="1400" dirty="0">
                <a:latin typeface="SimSun" panose="02010600030101010101" pitchFamily="2" charset="-122"/>
                <a:ea typeface="SimSun" panose="02010600030101010101" pitchFamily="2" charset="-122"/>
                <a:cs typeface="HG丸ｺﾞｼｯｸM-PRO"/>
              </a:rPr>
              <a:t>接受各类咨询</a:t>
            </a:r>
            <a:r>
              <a:rPr lang="zh-CN" altLang="en-US" sz="1400" dirty="0" smtClean="0">
                <a:latin typeface="SimSun" panose="02010600030101010101" pitchFamily="2" charset="-122"/>
                <a:ea typeface="SimSun" panose="02010600030101010101" pitchFamily="2" charset="-122"/>
                <a:cs typeface="HG丸ｺﾞｼｯｸM-PRO"/>
              </a:rPr>
              <a:t>。</a:t>
            </a:r>
            <a:endParaRPr lang="en-US" altLang="zh-CN" sz="1400" dirty="0" smtClean="0">
              <a:latin typeface="SimSun" panose="02010600030101010101" pitchFamily="2" charset="-122"/>
              <a:ea typeface="SimSun" panose="02010600030101010101" pitchFamily="2" charset="-122"/>
              <a:cs typeface="HG丸ｺﾞｼｯｸM-PRO"/>
            </a:endParaRPr>
          </a:p>
          <a:p>
            <a:pPr marL="180975" indent="-180975">
              <a:lnSpc>
                <a:spcPct val="130000"/>
              </a:lnSpc>
            </a:pPr>
            <a:r>
              <a:rPr lang="zh-CN" altLang="en-US" sz="1400" dirty="0" smtClean="0">
                <a:latin typeface="SimSun" panose="02010600030101010101" pitchFamily="2" charset="-122"/>
                <a:ea typeface="SimSun" panose="02010600030101010101" pitchFamily="2" charset="-122"/>
                <a:cs typeface="HG丸ｺﾞｼｯｸM-PRO"/>
              </a:rPr>
              <a:t>  如遇到了困难</a:t>
            </a:r>
            <a:r>
              <a:rPr lang="zh-CN" altLang="en-US" sz="1400" dirty="0">
                <a:latin typeface="SimSun" panose="02010600030101010101" pitchFamily="2" charset="-122"/>
                <a:ea typeface="SimSun" panose="02010600030101010101" pitchFamily="2" charset="-122"/>
                <a:cs typeface="HG丸ｺﾞｼｯｸM-PRO"/>
              </a:rPr>
              <a:t>，请与实施机关商量。</a:t>
            </a:r>
            <a:endParaRPr lang="ja-JP" altLang="en-US" sz="1400" dirty="0">
              <a:latin typeface="SimSun" panose="02010600030101010101" pitchFamily="2" charset="-122"/>
              <a:ea typeface="SimSun" panose="02010600030101010101" pitchFamily="2" charset="-122"/>
              <a:cs typeface="HG丸ｺﾞｼｯｸM-PRO"/>
            </a:endParaRPr>
          </a:p>
          <a:p>
            <a:pPr marL="180975" indent="-180975">
              <a:lnSpc>
                <a:spcPct val="130000"/>
              </a:lnSpc>
            </a:pPr>
            <a:endParaRPr lang="zh-CN" altLang="en-US" sz="1400" dirty="0">
              <a:latin typeface="SimSun" panose="02010600030101010101" pitchFamily="2" charset="-122"/>
              <a:ea typeface="SimSun" panose="02010600030101010101" pitchFamily="2" charset="-122"/>
              <a:cs typeface="HG丸ｺﾞｼｯｸM-PRO"/>
            </a:endParaRPr>
          </a:p>
          <a:p>
            <a:pPr marL="180975" indent="-180975">
              <a:lnSpc>
                <a:spcPct val="130000"/>
              </a:lnSpc>
            </a:pPr>
            <a:r>
              <a:rPr lang="zh-CN" altLang="en-US" sz="1400" dirty="0">
                <a:latin typeface="SimHei" panose="02010609060101010101" pitchFamily="49" charset="-122"/>
                <a:ea typeface="SimHei" panose="02010609060101010101" pitchFamily="49" charset="-122"/>
                <a:cs typeface="HG丸ｺﾞｼｯｸM-PRO"/>
              </a:rPr>
              <a:t>    </a:t>
            </a:r>
          </a:p>
          <a:p>
            <a:pPr marL="180975" indent="-180975">
              <a:lnSpc>
                <a:spcPct val="130000"/>
              </a:lnSpc>
            </a:pPr>
            <a:r>
              <a:rPr lang="zh-CN" altLang="en-US" sz="1400" dirty="0">
                <a:latin typeface="SimHei" panose="02010609060101010101" pitchFamily="49" charset="-122"/>
                <a:ea typeface="SimHei" panose="02010609060101010101" pitchFamily="49" charset="-122"/>
                <a:cs typeface="HG丸ｺﾞｼｯｸM-PRO"/>
              </a:rPr>
              <a:t>    </a:t>
            </a:r>
            <a:endParaRPr lang="ja-JP" altLang="en-US" sz="1400" dirty="0">
              <a:latin typeface="SimHei" panose="02010609060101010101" pitchFamily="49" charset="-122"/>
              <a:ea typeface="SimHei" panose="02010609060101010101" pitchFamily="49" charset="-122"/>
              <a:cs typeface="HG丸ｺﾞｼｯｸM-PRO"/>
            </a:endParaRPr>
          </a:p>
        </p:txBody>
      </p:sp>
      <p:sp>
        <p:nvSpPr>
          <p:cNvPr id="37896" name="大かっこ 8"/>
          <p:cNvSpPr>
            <a:spLocks noChangeArrowheads="1"/>
          </p:cNvSpPr>
          <p:nvPr/>
        </p:nvSpPr>
        <p:spPr bwMode="auto">
          <a:xfrm>
            <a:off x="573088" y="2900363"/>
            <a:ext cx="5688012" cy="1223962"/>
          </a:xfrm>
          <a:prstGeom prst="bracketPair">
            <a:avLst>
              <a:gd name="adj" fmla="val 16667"/>
            </a:avLst>
          </a:prstGeom>
          <a:noFill/>
          <a:ln w="9525" algn="ctr">
            <a:solidFill>
              <a:schemeClr val="tx1"/>
            </a:solidFill>
            <a:round/>
            <a:headEnd/>
            <a:tailEnd/>
          </a:ln>
        </p:spPr>
        <p:txBody>
          <a:bodyPr wrap="none" anchor="ctr"/>
          <a:lstStyle/>
          <a:p>
            <a:pPr algn="ctr"/>
            <a:endParaRPr lang="ja-JP" alt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Text Box 10"/>
          <p:cNvSpPr txBox="1">
            <a:spLocks noChangeArrowheads="1"/>
          </p:cNvSpPr>
          <p:nvPr/>
        </p:nvSpPr>
        <p:spPr bwMode="auto">
          <a:xfrm>
            <a:off x="712788" y="1260475"/>
            <a:ext cx="5659437" cy="4997175"/>
          </a:xfrm>
          <a:prstGeom prst="rect">
            <a:avLst/>
          </a:prstGeom>
          <a:noFill/>
          <a:ln w="9525">
            <a:noFill/>
            <a:miter lim="800000"/>
            <a:headEnd/>
            <a:tailEnd/>
          </a:ln>
        </p:spPr>
        <p:txBody>
          <a:bodyPr lIns="90334" tIns="45167" rIns="90334" bIns="45167">
            <a:spAutoFit/>
          </a:bodyPr>
          <a:lstStyle/>
          <a:p>
            <a:pPr>
              <a:spcBef>
                <a:spcPct val="25000"/>
              </a:spcBef>
            </a:pPr>
            <a:r>
              <a:rPr lang="ja-JP" altLang="en-US" dirty="0">
                <a:solidFill>
                  <a:srgbClr val="0033CC"/>
                </a:solidFill>
                <a:latin typeface="SimHei" panose="02010609060101010101" pitchFamily="49" charset="-122"/>
                <a:ea typeface="SimHei" panose="02010609060101010101" pitchFamily="49" charset="-122"/>
              </a:rPr>
              <a:t>◆</a:t>
            </a:r>
            <a:r>
              <a:rPr lang="zh-CN" altLang="en-US" dirty="0">
                <a:latin typeface="SimHei" panose="02010609060101010101" pitchFamily="49" charset="-122"/>
                <a:ea typeface="SimHei" panose="02010609060101010101" pitchFamily="49" charset="-122"/>
              </a:rPr>
              <a:t> </a:t>
            </a:r>
            <a:r>
              <a:rPr lang="zh-CN" altLang="en-US" b="1" dirty="0">
                <a:latin typeface="SimHei" panose="02010609060101010101" pitchFamily="49" charset="-122"/>
                <a:ea typeface="SimHei" panose="02010609060101010101" pitchFamily="49" charset="-122"/>
              </a:rPr>
              <a:t>非课税措施等</a:t>
            </a:r>
            <a:endParaRPr lang="ja-JP" altLang="en-US" b="1" dirty="0">
              <a:latin typeface="SimHei" panose="02010609060101010101" pitchFamily="49" charset="-122"/>
              <a:ea typeface="SimHei" panose="02010609060101010101" pitchFamily="49" charset="-122"/>
            </a:endParaRPr>
          </a:p>
          <a:p>
            <a:pPr>
              <a:spcBef>
                <a:spcPct val="25000"/>
              </a:spcBef>
            </a:pPr>
            <a:r>
              <a:rPr lang="zh-CN" altLang="en-US" sz="1400" dirty="0" smtClean="0">
                <a:latin typeface="SimSun" panose="02010600030101010101" pitchFamily="2" charset="-122"/>
                <a:ea typeface="SimSun" panose="02010600030101010101" pitchFamily="2" charset="-122"/>
              </a:rPr>
              <a:t> </a:t>
            </a:r>
            <a:r>
              <a:rPr lang="en-US" altLang="zh-CN" sz="1400" dirty="0" smtClean="0">
                <a:latin typeface="SimSun" panose="02010600030101010101" pitchFamily="2" charset="-122"/>
                <a:ea typeface="SimSun" panose="02010600030101010101" pitchFamily="2" charset="-122"/>
              </a:rPr>
              <a:t>1</a:t>
            </a:r>
            <a:r>
              <a:rPr lang="zh-CN" altLang="en-US" sz="1400" dirty="0" smtClean="0">
                <a:latin typeface="SimSun" panose="02010600030101010101" pitchFamily="2" charset="-122"/>
                <a:ea typeface="SimSun" panose="02010600030101010101" pitchFamily="2" charset="-122"/>
              </a:rPr>
              <a:t> </a:t>
            </a:r>
            <a:r>
              <a:rPr lang="en-US" altLang="zh-CN" sz="1400" dirty="0" smtClean="0">
                <a:latin typeface="SimSun" panose="02010600030101010101" pitchFamily="2" charset="-122"/>
                <a:ea typeface="SimSun" panose="02010600030101010101" pitchFamily="2" charset="-122"/>
              </a:rPr>
              <a:t> </a:t>
            </a:r>
            <a:r>
              <a:rPr lang="zh-CN" altLang="en-US" sz="1400" dirty="0">
                <a:latin typeface="SimSun" panose="02010600030101010101" pitchFamily="2" charset="-122"/>
                <a:ea typeface="SimSun" panose="02010600030101010101" pitchFamily="2" charset="-122"/>
              </a:rPr>
              <a:t>支援给付不予扣税</a:t>
            </a:r>
            <a:r>
              <a:rPr lang="en-US" altLang="zh-CN" sz="1400" dirty="0">
                <a:latin typeface="SimSun" panose="02010600030101010101" pitchFamily="2" charset="-122"/>
                <a:ea typeface="SimSun" panose="02010600030101010101" pitchFamily="2" charset="-122"/>
              </a:rPr>
              <a:t>(</a:t>
            </a:r>
            <a:r>
              <a:rPr lang="zh-CN" altLang="en-US" sz="1400" dirty="0" smtClean="0">
                <a:latin typeface="SimSun" panose="02010600030101010101" pitchFamily="2" charset="-122"/>
                <a:ea typeface="SimSun" panose="02010600030101010101" pitchFamily="2" charset="-122"/>
              </a:rPr>
              <a:t>非课税措施</a:t>
            </a:r>
            <a:r>
              <a:rPr lang="en-US" altLang="zh-CN" sz="1400" dirty="0">
                <a:latin typeface="SimSun" panose="02010600030101010101" pitchFamily="2" charset="-122"/>
                <a:ea typeface="SimSun" panose="02010600030101010101" pitchFamily="2" charset="-122"/>
              </a:rPr>
              <a:t>)</a:t>
            </a:r>
            <a:r>
              <a:rPr lang="zh-CN" altLang="en-US" sz="1400" dirty="0">
                <a:latin typeface="SimSun" panose="02010600030101010101" pitchFamily="2" charset="-122"/>
                <a:ea typeface="SimSun" panose="02010600030101010101" pitchFamily="2" charset="-122"/>
              </a:rPr>
              <a:t>。</a:t>
            </a:r>
            <a:endParaRPr lang="ja-JP" altLang="en-US" sz="1400" dirty="0">
              <a:latin typeface="SimSun" panose="02010600030101010101" pitchFamily="2" charset="-122"/>
              <a:ea typeface="SimSun" panose="02010600030101010101" pitchFamily="2" charset="-122"/>
            </a:endParaRPr>
          </a:p>
          <a:p>
            <a:pPr>
              <a:spcBef>
                <a:spcPct val="25000"/>
              </a:spcBef>
            </a:pPr>
            <a:r>
              <a:rPr lang="en-US" sz="1400" dirty="0">
                <a:latin typeface="SimSun" panose="02010600030101010101" pitchFamily="2" charset="-122"/>
                <a:ea typeface="SimSun" panose="02010600030101010101" pitchFamily="2" charset="-122"/>
              </a:rPr>
              <a:t> </a:t>
            </a:r>
            <a:r>
              <a:rPr lang="en-US" altLang="zh-CN" sz="1400" dirty="0" smtClean="0">
                <a:latin typeface="SimSun" panose="02010600030101010101" pitchFamily="2" charset="-122"/>
                <a:ea typeface="SimSun" panose="02010600030101010101" pitchFamily="2" charset="-122"/>
              </a:rPr>
              <a:t>2</a:t>
            </a:r>
            <a:r>
              <a:rPr lang="zh-CN" altLang="en-US" sz="1400" dirty="0" smtClean="0">
                <a:latin typeface="SimSun" panose="02010600030101010101" pitchFamily="2" charset="-122"/>
                <a:ea typeface="SimSun" panose="02010600030101010101" pitchFamily="2" charset="-122"/>
              </a:rPr>
              <a:t> </a:t>
            </a:r>
            <a:r>
              <a:rPr lang="en-US" altLang="zh-CN" sz="1400" dirty="0" smtClean="0">
                <a:latin typeface="SimSun" panose="02010600030101010101" pitchFamily="2" charset="-122"/>
                <a:ea typeface="SimSun" panose="02010600030101010101" pitchFamily="2" charset="-122"/>
              </a:rPr>
              <a:t> </a:t>
            </a:r>
            <a:r>
              <a:rPr lang="zh-CN" altLang="en-US" sz="1400" dirty="0">
                <a:latin typeface="SimSun" panose="02010600030101010101" pitchFamily="2" charset="-122"/>
                <a:ea typeface="SimSun" panose="02010600030101010101" pitchFamily="2" charset="-122"/>
              </a:rPr>
              <a:t>若无正当理由，不予停止支援给付及减额。</a:t>
            </a:r>
            <a:endParaRPr lang="ja-JP" altLang="en-US" sz="1400" dirty="0">
              <a:latin typeface="SimSun" panose="02010600030101010101" pitchFamily="2" charset="-122"/>
              <a:ea typeface="SimSun" panose="02010600030101010101" pitchFamily="2" charset="-122"/>
            </a:endParaRPr>
          </a:p>
          <a:p>
            <a:pPr>
              <a:spcBef>
                <a:spcPct val="25000"/>
              </a:spcBef>
            </a:pPr>
            <a:r>
              <a:rPr lang="en-US" sz="1400" dirty="0">
                <a:latin typeface="SimSun" panose="02010600030101010101" pitchFamily="2" charset="-122"/>
                <a:ea typeface="SimSun" panose="02010600030101010101" pitchFamily="2" charset="-122"/>
              </a:rPr>
              <a:t> </a:t>
            </a:r>
            <a:r>
              <a:rPr lang="en-US" altLang="zh-CN" sz="1400" dirty="0">
                <a:latin typeface="SimSun" panose="02010600030101010101" pitchFamily="2" charset="-122"/>
                <a:ea typeface="SimSun" panose="02010600030101010101" pitchFamily="2" charset="-122"/>
              </a:rPr>
              <a:t>3</a:t>
            </a:r>
            <a:r>
              <a:rPr lang="zh-CN" altLang="en-US" sz="1400" dirty="0">
                <a:latin typeface="SimSun" panose="02010600030101010101" pitchFamily="2" charset="-122"/>
                <a:ea typeface="SimSun" panose="02010600030101010101" pitchFamily="2" charset="-122"/>
              </a:rPr>
              <a:t> </a:t>
            </a:r>
            <a:r>
              <a:rPr lang="en-US" altLang="zh-CN" sz="1400" dirty="0">
                <a:latin typeface="SimSun" panose="02010600030101010101" pitchFamily="2" charset="-122"/>
                <a:ea typeface="SimSun" panose="02010600030101010101" pitchFamily="2" charset="-122"/>
              </a:rPr>
              <a:t> </a:t>
            </a:r>
            <a:r>
              <a:rPr lang="zh-CN" altLang="en-US" sz="1400" dirty="0">
                <a:latin typeface="SimSun" panose="02010600030101010101" pitchFamily="2" charset="-122"/>
                <a:ea typeface="SimSun" panose="02010600030101010101" pitchFamily="2" charset="-122"/>
              </a:rPr>
              <a:t>他人不得扣押支援给付或剥夺支援给付的资格。</a:t>
            </a:r>
            <a:endParaRPr lang="ja-JP" altLang="en-US" sz="1400" dirty="0">
              <a:latin typeface="SimSun" panose="02010600030101010101" pitchFamily="2" charset="-122"/>
              <a:ea typeface="SimSun" panose="02010600030101010101" pitchFamily="2" charset="-122"/>
            </a:endParaRPr>
          </a:p>
          <a:p>
            <a:pPr>
              <a:spcBef>
                <a:spcPct val="25000"/>
              </a:spcBef>
            </a:pPr>
            <a:r>
              <a:rPr lang="en-US" sz="1400" dirty="0">
                <a:latin typeface="SimHei" panose="02010609060101010101" pitchFamily="49" charset="-122"/>
                <a:ea typeface="SimHei" panose="02010609060101010101" pitchFamily="49" charset="-122"/>
              </a:rPr>
              <a:t> </a:t>
            </a:r>
            <a:endParaRPr lang="ja-JP" altLang="en-US" sz="1400" dirty="0">
              <a:latin typeface="SimHei" panose="02010609060101010101" pitchFamily="49" charset="-122"/>
              <a:ea typeface="SimHei" panose="02010609060101010101" pitchFamily="49" charset="-122"/>
            </a:endParaRPr>
          </a:p>
          <a:p>
            <a:pPr>
              <a:spcBef>
                <a:spcPct val="25000"/>
              </a:spcBef>
            </a:pPr>
            <a:r>
              <a:rPr lang="ja-JP" altLang="en-US" dirty="0">
                <a:solidFill>
                  <a:srgbClr val="0033CC"/>
                </a:solidFill>
                <a:latin typeface="SimHei" panose="02010609060101010101" pitchFamily="49" charset="-122"/>
                <a:ea typeface="SimHei" panose="02010609060101010101" pitchFamily="49" charset="-122"/>
              </a:rPr>
              <a:t>◆</a:t>
            </a:r>
            <a:r>
              <a:rPr lang="zh-CN" altLang="en-US" dirty="0">
                <a:solidFill>
                  <a:srgbClr val="0033CC"/>
                </a:solidFill>
                <a:latin typeface="SimHei" panose="02010609060101010101" pitchFamily="49" charset="-122"/>
                <a:ea typeface="SimHei" panose="02010609060101010101" pitchFamily="49" charset="-122"/>
              </a:rPr>
              <a:t> </a:t>
            </a:r>
            <a:r>
              <a:rPr lang="zh-CN" altLang="en-US" b="1" dirty="0">
                <a:latin typeface="SimHei" panose="02010609060101010101" pitchFamily="49" charset="-122"/>
                <a:ea typeface="SimHei" panose="02010609060101010101" pitchFamily="49" charset="-122"/>
              </a:rPr>
              <a:t>保管必要资料等</a:t>
            </a:r>
            <a:endParaRPr lang="ja-JP" altLang="en-US" b="1" dirty="0">
              <a:latin typeface="SimHei" panose="02010609060101010101" pitchFamily="49" charset="-122"/>
              <a:ea typeface="SimHei" panose="02010609060101010101" pitchFamily="49" charset="-122"/>
            </a:endParaRPr>
          </a:p>
          <a:p>
            <a:pPr>
              <a:spcBef>
                <a:spcPct val="25000"/>
              </a:spcBef>
            </a:pPr>
            <a:r>
              <a:rPr lang="zh-CN" altLang="en-US" dirty="0">
                <a:latin typeface="SimHei" panose="02010609060101010101" pitchFamily="49" charset="-122"/>
                <a:ea typeface="SimHei" panose="02010609060101010101" pitchFamily="49" charset="-122"/>
              </a:rPr>
              <a:t>   </a:t>
            </a:r>
            <a:r>
              <a:rPr lang="zh-CN" altLang="en-US" sz="1400" dirty="0" smtClean="0">
                <a:latin typeface="SimSun" panose="02010600030101010101" pitchFamily="2" charset="-122"/>
                <a:ea typeface="SimSun" panose="02010600030101010101" pitchFamily="2" charset="-122"/>
              </a:rPr>
              <a:t>请</a:t>
            </a:r>
            <a:r>
              <a:rPr lang="zh-CN" altLang="en-US" sz="1400" dirty="0">
                <a:latin typeface="SimSun" panose="02010600030101010101" pitchFamily="2" charset="-122"/>
                <a:ea typeface="SimSun" panose="02010600030101010101" pitchFamily="2" charset="-122"/>
              </a:rPr>
              <a:t>注意自行保管公共机关等寄来的证明资料</a:t>
            </a:r>
            <a:r>
              <a:rPr lang="zh-CN" altLang="en-US" sz="1400" dirty="0" smtClean="0">
                <a:latin typeface="SimSun" panose="02010600030101010101" pitchFamily="2" charset="-122"/>
                <a:ea typeface="SimSun" panose="02010600030101010101" pitchFamily="2" charset="-122"/>
              </a:rPr>
              <a:t>。不明时请向支援咨询员问询。</a:t>
            </a:r>
            <a:endParaRPr lang="ja-JP" altLang="en-US" sz="1400" dirty="0">
              <a:latin typeface="SimSun" panose="02010600030101010101" pitchFamily="2" charset="-122"/>
              <a:ea typeface="SimSun" panose="02010600030101010101" pitchFamily="2" charset="-122"/>
            </a:endParaRPr>
          </a:p>
          <a:p>
            <a:pPr>
              <a:spcBef>
                <a:spcPct val="25000"/>
              </a:spcBef>
            </a:pPr>
            <a:r>
              <a:rPr lang="en-US" dirty="0">
                <a:latin typeface="SimHei" panose="02010609060101010101" pitchFamily="49" charset="-122"/>
                <a:ea typeface="SimHei" panose="02010609060101010101" pitchFamily="49" charset="-122"/>
              </a:rPr>
              <a:t> </a:t>
            </a:r>
            <a:endParaRPr lang="ja-JP" altLang="en-US" dirty="0">
              <a:latin typeface="SimHei" panose="02010609060101010101" pitchFamily="49" charset="-122"/>
              <a:ea typeface="SimHei" panose="02010609060101010101" pitchFamily="49" charset="-122"/>
            </a:endParaRPr>
          </a:p>
          <a:p>
            <a:pPr>
              <a:spcBef>
                <a:spcPct val="25000"/>
              </a:spcBef>
            </a:pPr>
            <a:r>
              <a:rPr lang="ja-JP" altLang="en-US" dirty="0">
                <a:solidFill>
                  <a:srgbClr val="0033CC"/>
                </a:solidFill>
                <a:latin typeface="SimHei" panose="02010609060101010101" pitchFamily="49" charset="-122"/>
                <a:ea typeface="SimHei" panose="02010609060101010101" pitchFamily="49" charset="-122"/>
              </a:rPr>
              <a:t>◆</a:t>
            </a:r>
            <a:r>
              <a:rPr lang="zh-CN" altLang="en-US" dirty="0">
                <a:solidFill>
                  <a:srgbClr val="0033CC"/>
                </a:solidFill>
                <a:latin typeface="SimHei" panose="02010609060101010101" pitchFamily="49" charset="-122"/>
                <a:ea typeface="SimHei" panose="02010609060101010101" pitchFamily="49" charset="-122"/>
              </a:rPr>
              <a:t> </a:t>
            </a:r>
            <a:r>
              <a:rPr lang="zh-CN" altLang="en-US" b="1" dirty="0">
                <a:latin typeface="SimHei" panose="02010609060101010101" pitchFamily="49" charset="-122"/>
                <a:ea typeface="SimHei" panose="02010609060101010101" pitchFamily="49" charset="-122"/>
              </a:rPr>
              <a:t>有必要退还支援给付的情况</a:t>
            </a:r>
            <a:endParaRPr lang="ja-JP" altLang="en-US" b="1" dirty="0">
              <a:latin typeface="SimHei" panose="02010609060101010101" pitchFamily="49" charset="-122"/>
              <a:ea typeface="SimHei" panose="02010609060101010101" pitchFamily="49" charset="-122"/>
            </a:endParaRPr>
          </a:p>
          <a:p>
            <a:pPr>
              <a:spcBef>
                <a:spcPct val="25000"/>
              </a:spcBef>
            </a:pPr>
            <a:r>
              <a:rPr lang="zh-CN" altLang="en-US" sz="1400" dirty="0">
                <a:latin typeface="SimHei" panose="02010609060101010101" pitchFamily="49" charset="-122"/>
                <a:ea typeface="SimHei" panose="02010609060101010101" pitchFamily="49" charset="-122"/>
              </a:rPr>
              <a:t>    </a:t>
            </a:r>
            <a:r>
              <a:rPr lang="zh-CN" altLang="en-US" sz="1400" dirty="0">
                <a:latin typeface="SimSun" panose="02010600030101010101" pitchFamily="2" charset="-122"/>
                <a:ea typeface="SimSun" panose="02010600030101010101" pitchFamily="2" charset="-122"/>
              </a:rPr>
              <a:t>由于情况紧迫，虽有经济能力但领取了支援给付者，或因众多的原因领取了过多的给付额者，必须退还超额的部分。</a:t>
            </a:r>
            <a:endParaRPr lang="ja-JP" altLang="en-US" sz="1400" dirty="0">
              <a:latin typeface="SimSun" panose="02010600030101010101" pitchFamily="2" charset="-122"/>
              <a:ea typeface="SimSun" panose="02010600030101010101" pitchFamily="2" charset="-122"/>
            </a:endParaRPr>
          </a:p>
          <a:p>
            <a:pPr>
              <a:spcBef>
                <a:spcPct val="25000"/>
              </a:spcBef>
            </a:pPr>
            <a:r>
              <a:rPr lang="zh-CN" altLang="en-US" sz="1400" dirty="0">
                <a:latin typeface="SimSun" panose="02010600030101010101" pitchFamily="2" charset="-122"/>
                <a:ea typeface="SimSun" panose="02010600030101010101" pitchFamily="2" charset="-122"/>
              </a:rPr>
              <a:t>    领取的</a:t>
            </a:r>
            <a:r>
              <a:rPr lang="zh-CN" altLang="en-US" sz="1400" dirty="0" smtClean="0">
                <a:latin typeface="SimSun" panose="02010600030101010101" pitchFamily="2" charset="-122"/>
                <a:ea typeface="SimSun" panose="02010600030101010101" pitchFamily="2" charset="-122"/>
              </a:rPr>
              <a:t>年金额、</a:t>
            </a:r>
            <a:r>
              <a:rPr lang="zh-CN" altLang="en-US" sz="1400" dirty="0">
                <a:latin typeface="SimSun" panose="02010600030101010101" pitchFamily="2" charset="-122"/>
                <a:ea typeface="SimSun" panose="02010600030101010101" pitchFamily="2" charset="-122"/>
              </a:rPr>
              <a:t>房租金额等发生变化时，应及时与实施机关联系。</a:t>
            </a:r>
            <a:r>
              <a:rPr lang="ja-JP" altLang="en-US" sz="1400" dirty="0">
                <a:latin typeface="SimSun" panose="02010600030101010101" pitchFamily="2" charset="-122"/>
                <a:ea typeface="SimSun" panose="02010600030101010101" pitchFamily="2" charset="-122"/>
                <a:cs typeface="HG丸ｺﾞｼｯｸM-PRO"/>
              </a:rPr>
              <a:t> </a:t>
            </a:r>
            <a:r>
              <a:rPr lang="ja-JP" altLang="en-US" sz="1400" dirty="0">
                <a:latin typeface="SimHei" panose="02010609060101010101" pitchFamily="49" charset="-122"/>
                <a:ea typeface="SimHei" panose="02010609060101010101" pitchFamily="49" charset="-122"/>
                <a:cs typeface="HG丸ｺﾞｼｯｸM-PRO"/>
              </a:rPr>
              <a:t>　</a:t>
            </a:r>
            <a:endParaRPr lang="ja-JP" altLang="en-US" sz="1400" b="1" dirty="0">
              <a:latin typeface="SimHei" panose="02010609060101010101" pitchFamily="49" charset="-122"/>
              <a:ea typeface="SimHei" panose="02010609060101010101" pitchFamily="49" charset="-122"/>
              <a:cs typeface="HG丸ｺﾞｼｯｸM-PRO"/>
            </a:endParaRPr>
          </a:p>
          <a:p>
            <a:pPr>
              <a:lnSpc>
                <a:spcPct val="130000"/>
              </a:lnSpc>
            </a:pPr>
            <a:endParaRPr lang="ja-JP" altLang="en-US" sz="1400" b="1" dirty="0">
              <a:latin typeface="SimHei" panose="02010609060101010101" pitchFamily="49" charset="-122"/>
              <a:ea typeface="SimHei" panose="02010609060101010101" pitchFamily="49" charset="-122"/>
              <a:cs typeface="HG丸ｺﾞｼｯｸM-PRO"/>
            </a:endParaRPr>
          </a:p>
          <a:p>
            <a:pPr>
              <a:lnSpc>
                <a:spcPct val="130000"/>
              </a:lnSpc>
            </a:pPr>
            <a:endParaRPr lang="en-US" altLang="ja-JP" sz="1400" dirty="0">
              <a:latin typeface="SimHei" panose="02010609060101010101" pitchFamily="49" charset="-122"/>
              <a:ea typeface="SimHei" panose="02010609060101010101" pitchFamily="49" charset="-122"/>
              <a:cs typeface="HG丸ｺﾞｼｯｸM-PRO"/>
            </a:endParaRPr>
          </a:p>
          <a:p>
            <a:pPr>
              <a:lnSpc>
                <a:spcPct val="130000"/>
              </a:lnSpc>
            </a:pPr>
            <a:endParaRPr lang="en-US" altLang="ja-JP" sz="1400" dirty="0">
              <a:latin typeface="SimHei" panose="02010609060101010101" pitchFamily="49" charset="-122"/>
              <a:ea typeface="SimHei" panose="02010609060101010101" pitchFamily="49" charset="-122"/>
              <a:cs typeface="HG丸ｺﾞｼｯｸM-PRO"/>
            </a:endParaRPr>
          </a:p>
          <a:p>
            <a:pPr>
              <a:lnSpc>
                <a:spcPct val="130000"/>
              </a:lnSpc>
            </a:pPr>
            <a:r>
              <a:rPr lang="ja-JP" altLang="en-US" sz="1400" dirty="0">
                <a:latin typeface="SimHei" panose="02010609060101010101" pitchFamily="49" charset="-122"/>
                <a:ea typeface="SimHei" panose="02010609060101010101" pitchFamily="49" charset="-122"/>
                <a:cs typeface="HG丸ｺﾞｼｯｸM-PRO"/>
              </a:rPr>
              <a:t>　</a:t>
            </a:r>
          </a:p>
        </p:txBody>
      </p:sp>
      <p:pic>
        <p:nvPicPr>
          <p:cNvPr id="38914" name="Picture 10" descr="j0398339[1]"/>
          <p:cNvPicPr>
            <a:picLocks noChangeAspect="1" noChangeArrowheads="1"/>
          </p:cNvPicPr>
          <p:nvPr/>
        </p:nvPicPr>
        <p:blipFill>
          <a:blip r:embed="rId2" cstate="print"/>
          <a:srcRect/>
          <a:stretch>
            <a:fillRect/>
          </a:stretch>
        </p:blipFill>
        <p:spPr bwMode="auto">
          <a:xfrm>
            <a:off x="1187450" y="8461375"/>
            <a:ext cx="4568825" cy="654050"/>
          </a:xfrm>
          <a:prstGeom prst="rect">
            <a:avLst/>
          </a:prstGeom>
          <a:noFill/>
          <a:ln w="9525">
            <a:noFill/>
            <a:miter lim="800000"/>
            <a:headEnd/>
            <a:tailEnd/>
          </a:ln>
        </p:spPr>
      </p:pic>
      <p:sp>
        <p:nvSpPr>
          <p:cNvPr id="38915" name="Text Box 9" descr="右下がり対角線 (反転)"/>
          <p:cNvSpPr txBox="1">
            <a:spLocks noChangeArrowheads="1"/>
          </p:cNvSpPr>
          <p:nvPr/>
        </p:nvSpPr>
        <p:spPr bwMode="auto">
          <a:xfrm>
            <a:off x="2916238" y="9109075"/>
            <a:ext cx="1282700" cy="363538"/>
          </a:xfrm>
          <a:prstGeom prst="rect">
            <a:avLst/>
          </a:prstGeom>
          <a:noFill/>
          <a:ln w="9525" algn="ctr">
            <a:noFill/>
            <a:miter lim="800000"/>
            <a:headEnd/>
            <a:tailEnd/>
          </a:ln>
        </p:spPr>
        <p:txBody>
          <a:bodyPr lIns="90334" tIns="45167" rIns="90334" bIns="45167">
            <a:spAutoFit/>
          </a:bodyPr>
          <a:lstStyle/>
          <a:p>
            <a:pPr algn="ctr">
              <a:spcBef>
                <a:spcPct val="50000"/>
              </a:spcBef>
            </a:pPr>
            <a:r>
              <a:rPr lang="en-US" altLang="ja-JP">
                <a:ea typeface="HG丸ｺﾞｼｯｸM-PRO"/>
                <a:cs typeface="HG丸ｺﾞｼｯｸM-PRO"/>
              </a:rPr>
              <a:t>-17-</a:t>
            </a:r>
          </a:p>
        </p:txBody>
      </p:sp>
      <p:sp>
        <p:nvSpPr>
          <p:cNvPr id="9" name="AutoShape 5"/>
          <p:cNvSpPr>
            <a:spLocks noChangeArrowheads="1"/>
          </p:cNvSpPr>
          <p:nvPr/>
        </p:nvSpPr>
        <p:spPr bwMode="auto">
          <a:xfrm>
            <a:off x="684213" y="468313"/>
            <a:ext cx="5602287" cy="576262"/>
          </a:xfrm>
          <a:prstGeom prst="roundRect">
            <a:avLst>
              <a:gd name="adj" fmla="val 15014"/>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ctr" anchorCtr="1"/>
          <a:lstStyle/>
          <a:p>
            <a:pPr algn="ctr">
              <a:lnSpc>
                <a:spcPct val="150000"/>
              </a:lnSpc>
            </a:pPr>
            <a:r>
              <a:rPr lang="en-US" altLang="ja-JP" sz="2400" b="1" dirty="0">
                <a:solidFill>
                  <a:srgbClr val="000000"/>
                </a:solidFill>
                <a:latin typeface="SimHei" panose="02010609060101010101" pitchFamily="49" charset="-122"/>
                <a:ea typeface="SimHei" panose="02010609060101010101" pitchFamily="49" charset="-122"/>
                <a:cs typeface="HG丸ｺﾞｼｯｸM-PRO"/>
              </a:rPr>
              <a:t>6 </a:t>
            </a:r>
            <a:r>
              <a:rPr lang="zh-CN" altLang="en-US" sz="2400" b="1" dirty="0">
                <a:solidFill>
                  <a:srgbClr val="000000"/>
                </a:solidFill>
                <a:latin typeface="SimHei" panose="02010609060101010101" pitchFamily="49" charset="-122"/>
                <a:ea typeface="SimHei" panose="02010609060101010101" pitchFamily="49" charset="-122"/>
                <a:cs typeface="HG丸ｺﾞｼｯｸM-PRO"/>
              </a:rPr>
              <a:t>其 他 注 意 事 项</a:t>
            </a:r>
            <a:r>
              <a:rPr lang="ja-JP" altLang="en-US" sz="2400" b="1" dirty="0">
                <a:solidFill>
                  <a:srgbClr val="000000"/>
                </a:solidFill>
                <a:latin typeface="SimHei" panose="02010609060101010101" pitchFamily="49" charset="-122"/>
                <a:ea typeface="SimHei" panose="02010609060101010101" pitchFamily="49" charset="-122"/>
                <a:cs typeface="HG丸ｺﾞｼｯｸM-PRO"/>
              </a:rPr>
              <a:t>   </a:t>
            </a:r>
            <a:endParaRPr lang="en-US" altLang="ja-JP" sz="2400" b="1" dirty="0">
              <a:solidFill>
                <a:srgbClr val="000000"/>
              </a:solidFill>
              <a:latin typeface="SimHei" panose="02010609060101010101" pitchFamily="49" charset="-122"/>
              <a:ea typeface="SimHei" panose="02010609060101010101" pitchFamily="49" charset="-122"/>
              <a:cs typeface="HG丸ｺﾞｼｯｸM-PRO"/>
            </a:endParaRPr>
          </a:p>
        </p:txBody>
      </p:sp>
      <p:grpSp>
        <p:nvGrpSpPr>
          <p:cNvPr id="38917" name="グループ化 10"/>
          <p:cNvGrpSpPr>
            <a:grpSpLocks/>
          </p:cNvGrpSpPr>
          <p:nvPr/>
        </p:nvGrpSpPr>
        <p:grpSpPr bwMode="auto">
          <a:xfrm>
            <a:off x="971550" y="6661150"/>
            <a:ext cx="5257800" cy="1492716"/>
            <a:chOff x="827981" y="5869040"/>
            <a:chExt cx="5256584" cy="1629673"/>
          </a:xfrm>
        </p:grpSpPr>
        <p:sp>
          <p:nvSpPr>
            <p:cNvPr id="38918" name="テキスト ボックス 7"/>
            <p:cNvSpPr txBox="1">
              <a:spLocks noChangeArrowheads="1"/>
            </p:cNvSpPr>
            <p:nvPr/>
          </p:nvSpPr>
          <p:spPr bwMode="auto">
            <a:xfrm>
              <a:off x="899402" y="5869040"/>
              <a:ext cx="5113742" cy="1629673"/>
            </a:xfrm>
            <a:prstGeom prst="rect">
              <a:avLst/>
            </a:prstGeom>
            <a:noFill/>
            <a:ln w="9525">
              <a:noFill/>
              <a:miter lim="800000"/>
              <a:headEnd/>
              <a:tailEnd/>
            </a:ln>
          </p:spPr>
          <p:txBody>
            <a:bodyPr>
              <a:spAutoFit/>
            </a:bodyPr>
            <a:lstStyle/>
            <a:p>
              <a:pPr>
                <a:lnSpc>
                  <a:spcPct val="130000"/>
                </a:lnSpc>
              </a:pPr>
              <a:r>
                <a:rPr lang="ja-JP" altLang="en-US" sz="1400" dirty="0">
                  <a:latin typeface="SimHei" panose="02010609060101010101" pitchFamily="49" charset="-122"/>
                  <a:ea typeface="SimHei" panose="02010609060101010101" pitchFamily="49" charset="-122"/>
                </a:rPr>
                <a:t>　</a:t>
              </a:r>
              <a:r>
                <a:rPr lang="ja-JP" altLang="zh-CN" sz="1400" dirty="0">
                  <a:latin typeface="SimHei" panose="02010609060101010101" pitchFamily="49" charset="-122"/>
                  <a:ea typeface="SimHei" panose="02010609060101010101" pitchFamily="49" charset="-122"/>
                </a:rPr>
                <a:t> </a:t>
              </a:r>
              <a:r>
                <a:rPr lang="ja-JP" altLang="en-US" sz="1400" dirty="0">
                  <a:latin typeface="SimHei" panose="02010609060101010101" pitchFamily="49" charset="-122"/>
                  <a:ea typeface="SimHei" panose="02010609060101010101" pitchFamily="49" charset="-122"/>
                </a:rPr>
                <a:t> </a:t>
              </a:r>
              <a:r>
                <a:rPr lang="zh-CN" altLang="ja-JP" sz="1400" dirty="0" smtClean="0">
                  <a:latin typeface="SimSun" panose="02010600030101010101" pitchFamily="2" charset="-122"/>
                  <a:ea typeface="SimSun" panose="02010600030101010101" pitchFamily="2" charset="-122"/>
                  <a:cs typeface="HG丸ｺﾞｼｯｸM-PRO"/>
                </a:rPr>
                <a:t>对申请时弄虚作假</a:t>
              </a:r>
              <a:r>
                <a:rPr lang="zh-CN" altLang="ja-JP" sz="1400" dirty="0">
                  <a:latin typeface="SimSun" panose="02010600030101010101" pitchFamily="2" charset="-122"/>
                  <a:ea typeface="SimSun" panose="02010600030101010101" pitchFamily="2" charset="-122"/>
                  <a:cs typeface="HG丸ｺﾞｼｯｸM-PRO"/>
                </a:rPr>
                <a:t>或不申报经济收入等时，或以不正当的手段骗取支援给付金者，除要退还支援给付金以外，还将受到相应</a:t>
              </a:r>
              <a:r>
                <a:rPr lang="zh-CN" altLang="ja-JP" sz="1400" dirty="0" smtClean="0">
                  <a:latin typeface="SimSun" panose="02010600030101010101" pitchFamily="2" charset="-122"/>
                  <a:ea typeface="SimSun" panose="02010600030101010101" pitchFamily="2" charset="-122"/>
                  <a:cs typeface="HG丸ｺﾞｼｯｸM-PRO"/>
                </a:rPr>
                <a:t>的法律处罚</a:t>
              </a:r>
              <a:r>
                <a:rPr lang="zh-CN" altLang="ja-JP" sz="1400" dirty="0">
                  <a:latin typeface="SimSun" panose="02010600030101010101" pitchFamily="2" charset="-122"/>
                  <a:ea typeface="SimSun" panose="02010600030101010101" pitchFamily="2" charset="-122"/>
                  <a:cs typeface="HG丸ｺﾞｼｯｸM-PRO"/>
                </a:rPr>
                <a:t>，故请如实申报各项内容。</a:t>
              </a:r>
            </a:p>
            <a:p>
              <a:pPr>
                <a:lnSpc>
                  <a:spcPct val="130000"/>
                </a:lnSpc>
              </a:pPr>
              <a:endParaRPr lang="en-US" altLang="ja-JP" sz="1400" dirty="0">
                <a:latin typeface="SimSun" panose="02010600030101010101" pitchFamily="2" charset="-122"/>
                <a:ea typeface="SimSun" panose="02010600030101010101" pitchFamily="2" charset="-122"/>
                <a:cs typeface="HG丸ｺﾞｼｯｸM-PRO"/>
              </a:endParaRPr>
            </a:p>
            <a:p>
              <a:pPr>
                <a:lnSpc>
                  <a:spcPct val="130000"/>
                </a:lnSpc>
              </a:pPr>
              <a:endParaRPr lang="ja-JP" altLang="en-US" sz="1400" dirty="0">
                <a:latin typeface="SimHei" panose="02010609060101010101" pitchFamily="49" charset="-122"/>
                <a:ea typeface="SimHei" panose="02010609060101010101" pitchFamily="49" charset="-122"/>
              </a:endParaRPr>
            </a:p>
          </p:txBody>
        </p:sp>
        <p:sp>
          <p:nvSpPr>
            <p:cNvPr id="38919" name="大かっこ 9"/>
            <p:cNvSpPr>
              <a:spLocks noChangeArrowheads="1"/>
            </p:cNvSpPr>
            <p:nvPr/>
          </p:nvSpPr>
          <p:spPr bwMode="auto">
            <a:xfrm>
              <a:off x="827981" y="5941047"/>
              <a:ext cx="5256584" cy="949324"/>
            </a:xfrm>
            <a:prstGeom prst="bracketPair">
              <a:avLst>
                <a:gd name="adj" fmla="val 16667"/>
              </a:avLst>
            </a:prstGeom>
            <a:noFill/>
            <a:ln w="12700" algn="ctr">
              <a:solidFill>
                <a:schemeClr val="tx1"/>
              </a:solidFill>
              <a:round/>
              <a:headEnd/>
              <a:tailEnd/>
            </a:ln>
          </p:spPr>
          <p:txBody>
            <a:bodyPr wrap="none" anchor="ctr"/>
            <a:lstStyle/>
            <a:p>
              <a:pPr algn="ctr"/>
              <a:endParaRPr lang="ja-JP" altLang="en-US">
                <a:latin typeface="SimHei" panose="02010609060101010101" pitchFamily="49" charset="-122"/>
                <a:ea typeface="SimHei" panose="02010609060101010101" pitchFamily="49" charset="-122"/>
              </a:endParaRPr>
            </a:p>
          </p:txBody>
        </p:sp>
      </p:gr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ext Box 5" descr="右下がり対角線 (反転)"/>
          <p:cNvSpPr txBox="1">
            <a:spLocks noChangeArrowheads="1"/>
          </p:cNvSpPr>
          <p:nvPr/>
        </p:nvSpPr>
        <p:spPr bwMode="auto">
          <a:xfrm>
            <a:off x="547688" y="1620838"/>
            <a:ext cx="5889625" cy="6381143"/>
          </a:xfrm>
          <a:prstGeom prst="rect">
            <a:avLst/>
          </a:prstGeom>
          <a:noFill/>
          <a:ln w="9525" algn="ctr">
            <a:noFill/>
            <a:miter lim="800000"/>
            <a:headEnd/>
            <a:tailEnd/>
          </a:ln>
        </p:spPr>
        <p:txBody>
          <a:bodyPr lIns="90334" tIns="45167" rIns="90334" bIns="45167">
            <a:spAutoFit/>
          </a:bodyPr>
          <a:lstStyle/>
          <a:p>
            <a:pPr>
              <a:lnSpc>
                <a:spcPct val="130000"/>
              </a:lnSpc>
              <a:spcBef>
                <a:spcPts val="588"/>
              </a:spcBef>
            </a:pPr>
            <a:r>
              <a:rPr lang="en-US" altLang="ja-JP" dirty="0">
                <a:latin typeface="SimHei" pitchFamily="49" charset="-122"/>
                <a:ea typeface="SimHei" pitchFamily="49" charset="-122"/>
                <a:cs typeface="HG丸ｺﾞｼｯｸM-PRO"/>
              </a:rPr>
              <a:t>1</a:t>
            </a:r>
            <a:r>
              <a:rPr lang="ja-JP" altLang="en-US" dirty="0">
                <a:latin typeface="SimHei" pitchFamily="49" charset="-122"/>
                <a:ea typeface="SimHei" pitchFamily="49" charset="-122"/>
                <a:cs typeface="HG丸ｺﾞｼｯｸM-PRO"/>
              </a:rPr>
              <a:t>　支援制度・・・・・・・・・・・・</a:t>
            </a:r>
            <a:r>
              <a:rPr lang="ja-JP" altLang="en-US" dirty="0" smtClean="0">
                <a:latin typeface="SimHei" pitchFamily="49" charset="-122"/>
                <a:ea typeface="SimHei" pitchFamily="49" charset="-122"/>
                <a:cs typeface="HG丸ｺﾞｼｯｸM-PRO"/>
              </a:rPr>
              <a:t>・・・・・  </a:t>
            </a:r>
            <a:r>
              <a:rPr lang="en-US" altLang="ja-JP" sz="2400" dirty="0">
                <a:latin typeface="SimHei" pitchFamily="49" charset="-122"/>
                <a:ea typeface="SimHei" pitchFamily="49" charset="-122"/>
                <a:cs typeface="HG丸ｺﾞｼｯｸM-PRO"/>
              </a:rPr>
              <a:t>1</a:t>
            </a:r>
            <a:endParaRPr lang="ja-JP" altLang="en-US" sz="2400" dirty="0">
              <a:latin typeface="SimHei" pitchFamily="49" charset="-122"/>
              <a:ea typeface="SimHei" pitchFamily="49" charset="-122"/>
              <a:cs typeface="HG丸ｺﾞｼｯｸM-PRO"/>
            </a:endParaRPr>
          </a:p>
          <a:p>
            <a:pPr>
              <a:lnSpc>
                <a:spcPct val="130000"/>
              </a:lnSpc>
              <a:spcBef>
                <a:spcPts val="588"/>
              </a:spcBef>
            </a:pPr>
            <a:r>
              <a:rPr lang="en-US" altLang="ja-JP" dirty="0">
                <a:latin typeface="SimHei" pitchFamily="49" charset="-122"/>
                <a:ea typeface="SimHei" pitchFamily="49" charset="-122"/>
                <a:cs typeface="HG丸ｺﾞｼｯｸM-PRO"/>
              </a:rPr>
              <a:t>2</a:t>
            </a:r>
            <a:r>
              <a:rPr lang="ja-JP" altLang="en-US" dirty="0">
                <a:latin typeface="SimHei" pitchFamily="49" charset="-122"/>
                <a:ea typeface="SimHei" pitchFamily="49" charset="-122"/>
                <a:cs typeface="HG丸ｺﾞｼｯｸM-PRO"/>
              </a:rPr>
              <a:t>　支援给付的目的・・・・・・・・・・・・・・  </a:t>
            </a:r>
            <a:r>
              <a:rPr lang="en-US" altLang="ja-JP" sz="2400" dirty="0">
                <a:latin typeface="SimHei" pitchFamily="49" charset="-122"/>
                <a:ea typeface="SimHei" pitchFamily="49" charset="-122"/>
                <a:cs typeface="HG丸ｺﾞｼｯｸM-PRO"/>
              </a:rPr>
              <a:t>3</a:t>
            </a:r>
          </a:p>
          <a:p>
            <a:pPr>
              <a:lnSpc>
                <a:spcPct val="130000"/>
              </a:lnSpc>
              <a:spcBef>
                <a:spcPts val="588"/>
              </a:spcBef>
            </a:pPr>
            <a:r>
              <a:rPr lang="en-US" altLang="ja-JP" dirty="0">
                <a:latin typeface="SimHei" pitchFamily="49" charset="-122"/>
                <a:ea typeface="SimHei" pitchFamily="49" charset="-122"/>
                <a:cs typeface="HG丸ｺﾞｼｯｸM-PRO"/>
              </a:rPr>
              <a:t>3</a:t>
            </a:r>
            <a:r>
              <a:rPr lang="ja-JP" altLang="en-US" dirty="0">
                <a:latin typeface="SimHei" pitchFamily="49" charset="-122"/>
                <a:ea typeface="SimHei" pitchFamily="49" charset="-122"/>
                <a:cs typeface="HG丸ｺﾞｼｯｸM-PRO"/>
              </a:rPr>
              <a:t>　支援给付是指什么？・・・・・・・・・・・・  </a:t>
            </a:r>
            <a:r>
              <a:rPr lang="en-US" altLang="ja-JP" sz="2400" dirty="0">
                <a:latin typeface="SimHei" pitchFamily="49" charset="-122"/>
                <a:ea typeface="SimHei" pitchFamily="49" charset="-122"/>
                <a:cs typeface="HG丸ｺﾞｼｯｸM-PRO"/>
              </a:rPr>
              <a:t>4</a:t>
            </a:r>
          </a:p>
          <a:p>
            <a:pPr>
              <a:lnSpc>
                <a:spcPct val="130000"/>
              </a:lnSpc>
              <a:spcBef>
                <a:spcPts val="588"/>
              </a:spcBef>
            </a:pPr>
            <a:r>
              <a:rPr lang="en-US" altLang="ja-JP" dirty="0">
                <a:latin typeface="SimHei" pitchFamily="49" charset="-122"/>
                <a:ea typeface="SimHei" pitchFamily="49" charset="-122"/>
                <a:cs typeface="HG丸ｺﾞｼｯｸM-PRO"/>
              </a:rPr>
              <a:t>4</a:t>
            </a:r>
            <a:r>
              <a:rPr lang="ja-JP" altLang="en-US" dirty="0">
                <a:latin typeface="SimHei" pitchFamily="49" charset="-122"/>
                <a:ea typeface="SimHei" pitchFamily="49" charset="-122"/>
                <a:cs typeface="HG丸ｺﾞｼｯｸM-PRO"/>
              </a:rPr>
              <a:t>　支援给付领取者</a:t>
            </a:r>
            <a:r>
              <a:rPr lang="en-US" altLang="ja-JP" dirty="0">
                <a:latin typeface="SimHei" pitchFamily="49" charset="-122"/>
                <a:ea typeface="SimHei" pitchFamily="49" charset="-122"/>
                <a:cs typeface="HG丸ｺﾞｼｯｸM-PRO"/>
              </a:rPr>
              <a:t>(</a:t>
            </a:r>
            <a:r>
              <a:rPr lang="ja-JP" altLang="en-US" dirty="0">
                <a:latin typeface="SimHei" pitchFamily="49" charset="-122"/>
                <a:ea typeface="SimHei" pitchFamily="49" charset="-122"/>
                <a:cs typeface="HG丸ｺﾞｼｯｸM-PRO"/>
              </a:rPr>
              <a:t>或希望领取给付者</a:t>
            </a:r>
            <a:r>
              <a:rPr lang="en-US" altLang="ja-JP" dirty="0">
                <a:latin typeface="SimHei" pitchFamily="49" charset="-122"/>
                <a:ea typeface="SimHei" pitchFamily="49" charset="-122"/>
                <a:cs typeface="HG丸ｺﾞｼｯｸM-PRO"/>
              </a:rPr>
              <a:t>)</a:t>
            </a:r>
            <a:r>
              <a:rPr lang="ja-JP" altLang="en-US" dirty="0">
                <a:latin typeface="SimHei" pitchFamily="49" charset="-122"/>
                <a:ea typeface="SimHei" pitchFamily="49" charset="-122"/>
                <a:cs typeface="HG丸ｺﾞｼｯｸM-PRO"/>
              </a:rPr>
              <a:t>的申报事项等 </a:t>
            </a:r>
            <a:endParaRPr lang="en-US" altLang="ja-JP" dirty="0">
              <a:latin typeface="SimHei" pitchFamily="49" charset="-122"/>
              <a:ea typeface="SimHei" pitchFamily="49" charset="-122"/>
              <a:cs typeface="HG丸ｺﾞｼｯｸM-PRO"/>
            </a:endParaRPr>
          </a:p>
          <a:p>
            <a:pPr>
              <a:lnSpc>
                <a:spcPts val="2163"/>
              </a:lnSpc>
              <a:spcBef>
                <a:spcPts val="588"/>
              </a:spcBef>
            </a:pPr>
            <a:r>
              <a:rPr lang="ja-JP" altLang="en-US" dirty="0" smtClean="0">
                <a:latin typeface="SimHei" pitchFamily="49" charset="-122"/>
                <a:ea typeface="SimHei" pitchFamily="49" charset="-122"/>
                <a:cs typeface="HG丸ｺﾞｼｯｸM-PRO"/>
              </a:rPr>
              <a:t>　　　　　　　　　　　　 ・</a:t>
            </a:r>
            <a:r>
              <a:rPr lang="ja-JP" altLang="en-US" dirty="0">
                <a:latin typeface="SimHei" pitchFamily="49" charset="-122"/>
                <a:ea typeface="SimHei" pitchFamily="49" charset="-122"/>
                <a:cs typeface="HG丸ｺﾞｼｯｸM-PRO"/>
              </a:rPr>
              <a:t>・・・・</a:t>
            </a:r>
            <a:r>
              <a:rPr lang="ja-JP" altLang="en-US" dirty="0" smtClean="0">
                <a:latin typeface="SimHei" pitchFamily="49" charset="-122"/>
                <a:ea typeface="SimHei" pitchFamily="49" charset="-122"/>
                <a:cs typeface="HG丸ｺﾞｼｯｸM-PRO"/>
              </a:rPr>
              <a:t>・・・・・ </a:t>
            </a:r>
            <a:r>
              <a:rPr lang="en-US" altLang="ja-JP" sz="2400" dirty="0">
                <a:latin typeface="SimHei" pitchFamily="49" charset="-122"/>
                <a:ea typeface="SimHei" pitchFamily="49" charset="-122"/>
                <a:cs typeface="HG丸ｺﾞｼｯｸM-PRO"/>
              </a:rPr>
              <a:t>10</a:t>
            </a:r>
            <a:endParaRPr lang="ja-JP" altLang="en-US" sz="2400" dirty="0">
              <a:latin typeface="SimHei" pitchFamily="49" charset="-122"/>
              <a:ea typeface="SimHei" pitchFamily="49" charset="-122"/>
              <a:cs typeface="HG丸ｺﾞｼｯｸM-PRO"/>
            </a:endParaRPr>
          </a:p>
          <a:p>
            <a:pPr>
              <a:lnSpc>
                <a:spcPct val="130000"/>
              </a:lnSpc>
              <a:spcBef>
                <a:spcPts val="588"/>
              </a:spcBef>
            </a:pPr>
            <a:r>
              <a:rPr lang="en-US" altLang="ja-JP" dirty="0">
                <a:latin typeface="SimHei" pitchFamily="49" charset="-122"/>
                <a:ea typeface="SimHei" pitchFamily="49" charset="-122"/>
                <a:cs typeface="HG丸ｺﾞｼｯｸM-PRO"/>
              </a:rPr>
              <a:t>5</a:t>
            </a:r>
            <a:r>
              <a:rPr lang="ja-JP" altLang="en-US" dirty="0">
                <a:latin typeface="SimHei" pitchFamily="49" charset="-122"/>
                <a:ea typeface="SimHei" pitchFamily="49" charset="-122"/>
                <a:cs typeface="HG丸ｺﾞｼｯｸM-PRO"/>
              </a:rPr>
              <a:t>　遇到以下情况时・・・・・・・・・・・・・・ </a:t>
            </a:r>
            <a:r>
              <a:rPr lang="en-US" altLang="ja-JP" sz="2400" dirty="0">
                <a:latin typeface="SimHei" pitchFamily="49" charset="-122"/>
                <a:ea typeface="SimHei" pitchFamily="49" charset="-122"/>
                <a:cs typeface="HG丸ｺﾞｼｯｸM-PRO"/>
              </a:rPr>
              <a:t>14</a:t>
            </a:r>
            <a:endParaRPr lang="ja-JP" altLang="en-US" sz="2400" dirty="0">
              <a:latin typeface="SimHei" pitchFamily="49" charset="-122"/>
              <a:ea typeface="SimHei" pitchFamily="49" charset="-122"/>
              <a:cs typeface="HG丸ｺﾞｼｯｸM-PRO"/>
            </a:endParaRPr>
          </a:p>
          <a:p>
            <a:pPr>
              <a:lnSpc>
                <a:spcPct val="130000"/>
              </a:lnSpc>
              <a:spcBef>
                <a:spcPts val="588"/>
              </a:spcBef>
            </a:pPr>
            <a:r>
              <a:rPr lang="en-US" altLang="ja-JP" dirty="0">
                <a:latin typeface="SimHei" pitchFamily="49" charset="-122"/>
                <a:ea typeface="SimHei" pitchFamily="49" charset="-122"/>
                <a:cs typeface="HG丸ｺﾞｼｯｸM-PRO"/>
              </a:rPr>
              <a:t>6</a:t>
            </a:r>
            <a:r>
              <a:rPr lang="ja-JP" altLang="en-US" dirty="0">
                <a:latin typeface="SimHei" pitchFamily="49" charset="-122"/>
                <a:ea typeface="SimHei" pitchFamily="49" charset="-122"/>
                <a:cs typeface="HG丸ｺﾞｼｯｸM-PRO"/>
              </a:rPr>
              <a:t>　其他注意事项・・・・・・・・・・・・・</a:t>
            </a:r>
            <a:r>
              <a:rPr lang="ja-JP" altLang="en-US" dirty="0" smtClean="0">
                <a:latin typeface="SimHei" pitchFamily="49" charset="-122"/>
                <a:ea typeface="SimHei" pitchFamily="49" charset="-122"/>
                <a:cs typeface="HG丸ｺﾞｼｯｸM-PRO"/>
              </a:rPr>
              <a:t>・</a:t>
            </a:r>
            <a:r>
              <a:rPr lang="ja-JP" altLang="en-US" dirty="0" smtClean="0">
                <a:latin typeface="SimHei" pitchFamily="49" charset="-122"/>
                <a:ea typeface="SimHei" pitchFamily="49" charset="-122"/>
              </a:rPr>
              <a:t>・ </a:t>
            </a:r>
            <a:r>
              <a:rPr lang="en-US" altLang="ja-JP" sz="2400" dirty="0">
                <a:latin typeface="SimHei" pitchFamily="49" charset="-122"/>
                <a:ea typeface="SimHei" pitchFamily="49" charset="-122"/>
                <a:cs typeface="HG丸ｺﾞｼｯｸM-PRO"/>
              </a:rPr>
              <a:t>17</a:t>
            </a:r>
          </a:p>
          <a:p>
            <a:pPr>
              <a:lnSpc>
                <a:spcPct val="130000"/>
              </a:lnSpc>
              <a:spcBef>
                <a:spcPts val="588"/>
              </a:spcBef>
            </a:pPr>
            <a:r>
              <a:rPr lang="en-US" altLang="ja-JP" dirty="0">
                <a:latin typeface="SimHei" pitchFamily="49" charset="-122"/>
                <a:ea typeface="SimHei" pitchFamily="49" charset="-122"/>
                <a:cs typeface="HG丸ｺﾞｼｯｸM-PRO"/>
              </a:rPr>
              <a:t>7</a:t>
            </a:r>
            <a:r>
              <a:rPr lang="ja-JP" altLang="en-US" dirty="0">
                <a:latin typeface="SimHei" pitchFamily="49" charset="-122"/>
                <a:ea typeface="SimHei" pitchFamily="49" charset="-122"/>
                <a:cs typeface="HG丸ｺﾞｼｯｸM-PRO"/>
              </a:rPr>
              <a:t>　</a:t>
            </a:r>
            <a:r>
              <a:rPr lang="ja-JP" altLang="en-US" dirty="0">
                <a:solidFill>
                  <a:srgbClr val="000000"/>
                </a:solidFill>
                <a:latin typeface="SimHei" pitchFamily="49" charset="-122"/>
                <a:ea typeface="SimHei" pitchFamily="49" charset="-122"/>
                <a:cs typeface="HG丸ｺﾞｼｯｸM-PRO"/>
              </a:rPr>
              <a:t>配偶支援金</a:t>
            </a:r>
            <a:r>
              <a:rPr lang="ja-JP" altLang="en-US" dirty="0">
                <a:latin typeface="SimHei" pitchFamily="49" charset="-122"/>
                <a:ea typeface="SimHei" pitchFamily="49" charset="-122"/>
                <a:cs typeface="HG丸ｺﾞｼｯｸM-PRO"/>
              </a:rPr>
              <a:t>・・・</a:t>
            </a:r>
            <a:r>
              <a:rPr lang="ja-JP" altLang="en-US" dirty="0" smtClean="0">
                <a:latin typeface="SimHei" pitchFamily="49" charset="-122"/>
                <a:ea typeface="SimHei" pitchFamily="49" charset="-122"/>
                <a:cs typeface="HG丸ｺﾞｼｯｸM-PRO"/>
              </a:rPr>
              <a:t>・・</a:t>
            </a:r>
            <a:r>
              <a:rPr lang="ja-JP" altLang="en-US" dirty="0">
                <a:latin typeface="SimHei" pitchFamily="49" charset="-122"/>
                <a:ea typeface="SimHei" pitchFamily="49" charset="-122"/>
                <a:cs typeface="HG丸ｺﾞｼｯｸM-PRO"/>
              </a:rPr>
              <a:t>・・・・・</a:t>
            </a:r>
            <a:r>
              <a:rPr lang="ja-JP" altLang="en-US" dirty="0" smtClean="0">
                <a:latin typeface="SimHei" pitchFamily="49" charset="-122"/>
                <a:ea typeface="SimHei" pitchFamily="49" charset="-122"/>
                <a:cs typeface="HG丸ｺﾞｼｯｸM-PRO"/>
              </a:rPr>
              <a:t>・・</a:t>
            </a:r>
            <a:r>
              <a:rPr lang="ja-JP" altLang="en-US" dirty="0">
                <a:latin typeface="SimHei" pitchFamily="49" charset="-122"/>
                <a:ea typeface="SimHei" pitchFamily="49" charset="-122"/>
                <a:cs typeface="HG丸ｺﾞｼｯｸM-PRO"/>
              </a:rPr>
              <a:t>・・・</a:t>
            </a:r>
            <a:r>
              <a:rPr lang="ja-JP" altLang="en-US" dirty="0" smtClean="0">
                <a:latin typeface="SimHei" pitchFamily="49" charset="-122"/>
                <a:ea typeface="SimHei" pitchFamily="49" charset="-122"/>
                <a:cs typeface="HG丸ｺﾞｼｯｸM-PRO"/>
              </a:rPr>
              <a:t>・ </a:t>
            </a:r>
            <a:r>
              <a:rPr lang="en-US" altLang="ja-JP" sz="2400" dirty="0" smtClean="0">
                <a:latin typeface="SimHei" pitchFamily="49" charset="-122"/>
                <a:ea typeface="SimHei" pitchFamily="49" charset="-122"/>
                <a:cs typeface="HG丸ｺﾞｼｯｸM-PRO"/>
              </a:rPr>
              <a:t>18</a:t>
            </a:r>
            <a:endParaRPr lang="en-US" altLang="ja-JP" sz="2400" dirty="0">
              <a:latin typeface="SimHei" pitchFamily="49" charset="-122"/>
              <a:ea typeface="SimHei" pitchFamily="49" charset="-122"/>
              <a:cs typeface="HG丸ｺﾞｼｯｸM-PRO"/>
            </a:endParaRPr>
          </a:p>
          <a:p>
            <a:pPr>
              <a:lnSpc>
                <a:spcPct val="130000"/>
              </a:lnSpc>
              <a:spcBef>
                <a:spcPts val="588"/>
              </a:spcBef>
            </a:pPr>
            <a:r>
              <a:rPr lang="en-US" altLang="ja-JP" dirty="0">
                <a:latin typeface="SimHei" pitchFamily="49" charset="-122"/>
                <a:ea typeface="SimHei" pitchFamily="49" charset="-122"/>
                <a:cs typeface="HG丸ｺﾞｼｯｸM-PRO"/>
              </a:rPr>
              <a:t>8</a:t>
            </a:r>
            <a:r>
              <a:rPr lang="ja-JP" altLang="en-US" dirty="0">
                <a:latin typeface="SimHei" pitchFamily="49" charset="-122"/>
                <a:ea typeface="SimHei" pitchFamily="49" charset="-122"/>
                <a:cs typeface="HG丸ｺﾞｼｯｸM-PRO"/>
              </a:rPr>
              <a:t>　</a:t>
            </a:r>
            <a:r>
              <a:rPr lang="ja-JP" altLang="en-US" dirty="0">
                <a:solidFill>
                  <a:srgbClr val="000000"/>
                </a:solidFill>
                <a:latin typeface="SimHei" pitchFamily="49" charset="-122"/>
                <a:ea typeface="SimHei" pitchFamily="49" charset="-122"/>
                <a:cs typeface="HG丸ｺﾞｼｯｸM-PRO"/>
              </a:rPr>
              <a:t>有疑问需商量时・・・・・・・・・・</a:t>
            </a:r>
            <a:r>
              <a:rPr lang="ja-JP" altLang="en-US" dirty="0" smtClean="0">
                <a:solidFill>
                  <a:srgbClr val="000000"/>
                </a:solidFill>
                <a:latin typeface="SimHei" pitchFamily="49" charset="-122"/>
                <a:ea typeface="SimHei" pitchFamily="49" charset="-122"/>
                <a:cs typeface="HG丸ｺﾞｼｯｸM-PRO"/>
              </a:rPr>
              <a:t>・・</a:t>
            </a:r>
            <a:r>
              <a:rPr lang="ja-JP" altLang="en-US" dirty="0">
                <a:solidFill>
                  <a:srgbClr val="000000"/>
                </a:solidFill>
                <a:latin typeface="SimHei" pitchFamily="49" charset="-122"/>
                <a:ea typeface="SimHei" pitchFamily="49" charset="-122"/>
                <a:cs typeface="HG丸ｺﾞｼｯｸM-PRO"/>
              </a:rPr>
              <a:t>・</a:t>
            </a:r>
            <a:r>
              <a:rPr lang="ja-JP" altLang="en-US" dirty="0" smtClean="0">
                <a:solidFill>
                  <a:srgbClr val="000000"/>
                </a:solidFill>
                <a:latin typeface="SimHei" pitchFamily="49" charset="-122"/>
                <a:ea typeface="SimHei" pitchFamily="49" charset="-122"/>
                <a:cs typeface="HG丸ｺﾞｼｯｸM-PRO"/>
              </a:rPr>
              <a:t>・ </a:t>
            </a:r>
            <a:r>
              <a:rPr lang="en-US" altLang="ja-JP" sz="2400" dirty="0" smtClean="0">
                <a:solidFill>
                  <a:srgbClr val="000000"/>
                </a:solidFill>
                <a:latin typeface="SimHei" pitchFamily="49" charset="-122"/>
                <a:ea typeface="SimHei" pitchFamily="49" charset="-122"/>
                <a:cs typeface="HG丸ｺﾞｼｯｸM-PRO"/>
              </a:rPr>
              <a:t>20</a:t>
            </a:r>
            <a:endParaRPr lang="en-US" altLang="ja-JP" dirty="0">
              <a:latin typeface="SimHei" pitchFamily="49" charset="-122"/>
              <a:ea typeface="SimHei" pitchFamily="49" charset="-122"/>
              <a:cs typeface="HG丸ｺﾞｼｯｸM-PRO"/>
            </a:endParaRPr>
          </a:p>
          <a:p>
            <a:pPr>
              <a:lnSpc>
                <a:spcPct val="130000"/>
              </a:lnSpc>
              <a:spcBef>
                <a:spcPts val="588"/>
              </a:spcBef>
            </a:pPr>
            <a:r>
              <a:rPr lang="en-US" altLang="ja-JP" dirty="0">
                <a:latin typeface="SimHei" pitchFamily="49" charset="-122"/>
                <a:ea typeface="SimHei" pitchFamily="49" charset="-122"/>
                <a:cs typeface="HG丸ｺﾞｼｯｸM-PRO"/>
              </a:rPr>
              <a:t>9</a:t>
            </a:r>
            <a:r>
              <a:rPr lang="ja-JP" altLang="en-US" dirty="0">
                <a:latin typeface="SimHei" pitchFamily="49" charset="-122"/>
                <a:ea typeface="SimHei" pitchFamily="49" charset="-122"/>
                <a:cs typeface="HG丸ｺﾞｼｯｸM-PRO"/>
              </a:rPr>
              <a:t>　地区社会中的生活支援等的指南・・</a:t>
            </a:r>
            <a:r>
              <a:rPr lang="ja-JP" altLang="en-US" dirty="0" smtClean="0">
                <a:latin typeface="SimHei" pitchFamily="49" charset="-122"/>
                <a:ea typeface="SimHei" pitchFamily="49" charset="-122"/>
                <a:cs typeface="HG丸ｺﾞｼｯｸM-PRO"/>
              </a:rPr>
              <a:t>・・・・・ </a:t>
            </a:r>
            <a:r>
              <a:rPr lang="en-US" altLang="ja-JP" sz="2400" dirty="0" smtClean="0">
                <a:latin typeface="SimHei" pitchFamily="49" charset="-122"/>
                <a:ea typeface="SimHei" pitchFamily="49" charset="-122"/>
                <a:cs typeface="HG丸ｺﾞｼｯｸM-PRO"/>
              </a:rPr>
              <a:t>21</a:t>
            </a:r>
            <a:endParaRPr lang="en-US" altLang="ja-JP" sz="2400" dirty="0">
              <a:latin typeface="SimHei" pitchFamily="49" charset="-122"/>
              <a:ea typeface="SimHei" pitchFamily="49" charset="-122"/>
              <a:cs typeface="HG丸ｺﾞｼｯｸM-PRO"/>
            </a:endParaRPr>
          </a:p>
          <a:p>
            <a:pPr>
              <a:lnSpc>
                <a:spcPct val="130000"/>
              </a:lnSpc>
              <a:spcBef>
                <a:spcPts val="588"/>
              </a:spcBef>
            </a:pPr>
            <a:r>
              <a:rPr lang="en-US" altLang="ja-JP" sz="2000" dirty="0" smtClean="0">
                <a:latin typeface="SimHei" pitchFamily="49" charset="-122"/>
                <a:ea typeface="SimHei" pitchFamily="49" charset="-122"/>
                <a:cs typeface="HG丸ｺﾞｼｯｸM-PRO"/>
              </a:rPr>
              <a:t>10</a:t>
            </a:r>
            <a:r>
              <a:rPr lang="ja-JP" altLang="en-US" sz="2000" dirty="0" smtClean="0">
                <a:latin typeface="SimHei" pitchFamily="49" charset="-122"/>
                <a:ea typeface="SimHei" pitchFamily="49" charset="-122"/>
                <a:cs typeface="HG丸ｺﾞｼｯｸM-PRO"/>
              </a:rPr>
              <a:t> </a:t>
            </a:r>
            <a:r>
              <a:rPr lang="ja-JP" altLang="en-US" dirty="0" smtClean="0">
                <a:latin typeface="SimHei" pitchFamily="49" charset="-122"/>
                <a:ea typeface="SimHei" pitchFamily="49" charset="-122"/>
                <a:cs typeface="HG丸ｺﾞｼｯｸM-PRO"/>
              </a:rPr>
              <a:t>有关中国归</a:t>
            </a:r>
            <a:r>
              <a:rPr lang="ja-JP" altLang="en-US" dirty="0">
                <a:latin typeface="SimHei" pitchFamily="49" charset="-122"/>
                <a:ea typeface="SimHei" pitchFamily="49" charset="-122"/>
                <a:cs typeface="HG丸ｺﾞｼｯｸM-PRO"/>
              </a:rPr>
              <a:t>国者支援・交流中心・</a:t>
            </a:r>
            <a:r>
              <a:rPr lang="ja-JP" altLang="en-US" dirty="0" smtClean="0">
                <a:latin typeface="SimHei" pitchFamily="49" charset="-122"/>
                <a:ea typeface="SimHei" pitchFamily="49" charset="-122"/>
                <a:cs typeface="HG丸ｺﾞｼｯｸM-PRO"/>
              </a:rPr>
              <a:t>・・・・</a:t>
            </a:r>
            <a:r>
              <a:rPr lang="ja-JP" altLang="en-US" dirty="0">
                <a:latin typeface="SimHei" pitchFamily="49" charset="-122"/>
                <a:ea typeface="SimHei" pitchFamily="49" charset="-122"/>
                <a:cs typeface="HG丸ｺﾞｼｯｸM-PRO"/>
              </a:rPr>
              <a:t>・</a:t>
            </a:r>
            <a:r>
              <a:rPr lang="ja-JP" altLang="en-US" dirty="0" smtClean="0">
                <a:latin typeface="SimHei" pitchFamily="49" charset="-122"/>
                <a:ea typeface="SimHei" pitchFamily="49" charset="-122"/>
                <a:cs typeface="HG丸ｺﾞｼｯｸM-PRO"/>
              </a:rPr>
              <a:t>・ </a:t>
            </a:r>
            <a:r>
              <a:rPr lang="en-US" altLang="ja-JP" sz="2400" dirty="0" smtClean="0">
                <a:latin typeface="SimHei" pitchFamily="49" charset="-122"/>
                <a:ea typeface="SimHei" pitchFamily="49" charset="-122"/>
                <a:cs typeface="HG丸ｺﾞｼｯｸM-PRO"/>
              </a:rPr>
              <a:t>22</a:t>
            </a:r>
            <a:endParaRPr lang="ja-JP" altLang="en-US" sz="2400" dirty="0">
              <a:latin typeface="SimHei" pitchFamily="49" charset="-122"/>
              <a:ea typeface="SimHei" pitchFamily="49" charset="-122"/>
              <a:cs typeface="HG丸ｺﾞｼｯｸM-PRO"/>
            </a:endParaRPr>
          </a:p>
          <a:p>
            <a:pPr>
              <a:lnSpc>
                <a:spcPct val="130000"/>
              </a:lnSpc>
              <a:spcBef>
                <a:spcPts val="588"/>
              </a:spcBef>
            </a:pPr>
            <a:endParaRPr lang="ja-JP" altLang="en-US" sz="2400" dirty="0">
              <a:latin typeface="SimHei" pitchFamily="49" charset="-122"/>
              <a:ea typeface="SimHei" pitchFamily="49" charset="-122"/>
              <a:cs typeface="HG丸ｺﾞｼｯｸM-PRO"/>
            </a:endParaRPr>
          </a:p>
        </p:txBody>
      </p:sp>
      <p:sp>
        <p:nvSpPr>
          <p:cNvPr id="6" name="上リボン 5"/>
          <p:cNvSpPr/>
          <p:nvPr/>
        </p:nvSpPr>
        <p:spPr bwMode="auto">
          <a:xfrm>
            <a:off x="539750" y="612775"/>
            <a:ext cx="5832475" cy="612775"/>
          </a:xfrm>
          <a:prstGeom prst="ribbon2">
            <a:avLst>
              <a:gd name="adj1" fmla="val 16667"/>
              <a:gd name="adj2" fmla="val 68948"/>
            </a:avLst>
          </a:prstGeom>
          <a:solidFill>
            <a:schemeClr val="accent5"/>
          </a:solidFill>
          <a:ln w="9525" cap="flat" cmpd="sng" algn="ctr">
            <a:solidFill>
              <a:schemeClr val="tx1"/>
            </a:solidFill>
            <a:prstDash val="solid"/>
            <a:round/>
            <a:headEnd type="none" w="med" len="med"/>
            <a:tailEnd type="none" w="med" len="med"/>
          </a:ln>
          <a:effectLst/>
        </p:spPr>
        <p:txBody>
          <a:bodyPr wrap="none" anchor="ctr"/>
          <a:lstStyle/>
          <a:p>
            <a:pPr algn="ctr">
              <a:spcBef>
                <a:spcPct val="50000"/>
              </a:spcBef>
            </a:pPr>
            <a:r>
              <a:rPr lang="ja-JP" altLang="en-US" sz="2400" b="1" dirty="0">
                <a:latin typeface="SimHei" panose="02010609060101010101" pitchFamily="49" charset="-122"/>
                <a:ea typeface="SimHei" panose="02010609060101010101" pitchFamily="49" charset="-122"/>
                <a:cs typeface="HG丸ｺﾞｼｯｸM-PRO"/>
              </a:rPr>
              <a:t>目　　　</a:t>
            </a:r>
            <a:r>
              <a:rPr lang="zh-CN" altLang="en-US" sz="2400" b="1" dirty="0">
                <a:latin typeface="SimHei" panose="02010609060101010101" pitchFamily="49" charset="-122"/>
                <a:ea typeface="SimHei" panose="02010609060101010101" pitchFamily="49" charset="-122"/>
                <a:cs typeface="HG丸ｺﾞｼｯｸM-PRO"/>
              </a:rPr>
              <a:t>录</a:t>
            </a:r>
          </a:p>
        </p:txBody>
      </p:sp>
      <p:sp>
        <p:nvSpPr>
          <p:cNvPr id="4" name="正方形/長方形 3"/>
          <p:cNvSpPr/>
          <p:nvPr/>
        </p:nvSpPr>
        <p:spPr>
          <a:xfrm>
            <a:off x="547688" y="7524750"/>
            <a:ext cx="5976937" cy="461665"/>
          </a:xfrm>
          <a:prstGeom prst="rect">
            <a:avLst/>
          </a:prstGeom>
        </p:spPr>
        <p:txBody>
          <a:bodyPr>
            <a:spAutoFit/>
          </a:bodyPr>
          <a:lstStyle/>
          <a:p>
            <a:r>
              <a:rPr lang="ja-JP" altLang="en-US" dirty="0" smtClean="0">
                <a:latin typeface="SimHei" pitchFamily="49" charset="-122"/>
                <a:ea typeface="SimHei" pitchFamily="49" charset="-122"/>
                <a:cs typeface="HG丸ｺﾞｼｯｸM-PRO"/>
              </a:rPr>
              <a:t>○  中国归</a:t>
            </a:r>
            <a:r>
              <a:rPr lang="ja-JP" altLang="en-US" dirty="0">
                <a:latin typeface="SimHei" pitchFamily="49" charset="-122"/>
                <a:ea typeface="SimHei" pitchFamily="49" charset="-122"/>
                <a:cs typeface="HG丸ｺﾞｼｯｸM-PRO"/>
              </a:rPr>
              <a:t>国者支援・交流</a:t>
            </a:r>
            <a:r>
              <a:rPr lang="ja-JP" altLang="en-US" dirty="0" smtClean="0">
                <a:solidFill>
                  <a:srgbClr val="000000"/>
                </a:solidFill>
                <a:latin typeface="SimHei" pitchFamily="49" charset="-122"/>
                <a:ea typeface="SimHei" pitchFamily="49" charset="-122"/>
                <a:cs typeface="HG丸ｺﾞｼｯｸM-PRO"/>
              </a:rPr>
              <a:t>中心</a:t>
            </a:r>
            <a:r>
              <a:rPr lang="zh-CN" altLang="en-US" dirty="0" smtClean="0">
                <a:solidFill>
                  <a:srgbClr val="000000"/>
                </a:solidFill>
                <a:latin typeface="SimHei" pitchFamily="49" charset="-122"/>
                <a:ea typeface="SimHei" pitchFamily="49" charset="-122"/>
                <a:cs typeface="HG丸ｺﾞｼｯｸM-PRO"/>
              </a:rPr>
              <a:t>的联系地址</a:t>
            </a:r>
            <a:r>
              <a:rPr lang="ja-JP" altLang="en-US" dirty="0" smtClean="0">
                <a:latin typeface="SimHei" pitchFamily="49" charset="-122"/>
                <a:ea typeface="SimHei" pitchFamily="49" charset="-122"/>
                <a:cs typeface="HG丸ｺﾞｼｯｸM-PRO"/>
              </a:rPr>
              <a:t> </a:t>
            </a:r>
            <a:r>
              <a:rPr lang="ja-JP" altLang="en-US" dirty="0">
                <a:latin typeface="SimHei" pitchFamily="49" charset="-122"/>
                <a:ea typeface="SimHei" pitchFamily="49" charset="-122"/>
                <a:cs typeface="HG丸ｺﾞｼｯｸM-PRO"/>
              </a:rPr>
              <a:t>・・・ </a:t>
            </a:r>
            <a:r>
              <a:rPr lang="en-US" altLang="ja-JP" sz="2400" dirty="0">
                <a:latin typeface="SimHei" pitchFamily="49" charset="-122"/>
                <a:ea typeface="SimHei" pitchFamily="49" charset="-122"/>
                <a:cs typeface="HG丸ｺﾞｼｯｸM-PRO"/>
              </a:rPr>
              <a:t>23</a:t>
            </a:r>
            <a:endParaRPr lang="ja-JP" altLang="en-US" sz="2400" dirty="0">
              <a:latin typeface="SimHei" pitchFamily="49" charset="-122"/>
              <a:ea typeface="SimHei" pitchFamily="49" charset="-122"/>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611188" y="1331913"/>
            <a:ext cx="5905500" cy="5478413"/>
          </a:xfrm>
          <a:prstGeom prst="rect">
            <a:avLst/>
          </a:prstGeom>
          <a:noFill/>
        </p:spPr>
        <p:txBody>
          <a:bodyPr lIns="91429" tIns="45715" rIns="91429" bIns="45715">
            <a:spAutoFit/>
          </a:bodyPr>
          <a:lstStyle/>
          <a:p>
            <a:pPr>
              <a:lnSpc>
                <a:spcPts val="2000"/>
              </a:lnSpc>
              <a:spcAft>
                <a:spcPts val="600"/>
              </a:spcAft>
            </a:pPr>
            <a:r>
              <a:rPr lang="en-US" altLang="ja-JP" dirty="0">
                <a:solidFill>
                  <a:srgbClr val="1F3C7B"/>
                </a:solidFill>
                <a:latin typeface="SimHei" panose="02010609060101010101" pitchFamily="49" charset="-122"/>
                <a:ea typeface="SimHei" panose="02010609060101010101" pitchFamily="49" charset="-122"/>
                <a:cs typeface="HG丸ｺﾞｼｯｸM-PRO"/>
              </a:rPr>
              <a:t>◆ </a:t>
            </a:r>
            <a:r>
              <a:rPr lang="ja-JP" altLang="en-US" b="1" dirty="0">
                <a:solidFill>
                  <a:srgbClr val="000000"/>
                </a:solidFill>
                <a:latin typeface="SimHei" panose="02010609060101010101" pitchFamily="49" charset="-122"/>
                <a:ea typeface="SimHei" panose="02010609060101010101" pitchFamily="49" charset="-122"/>
                <a:cs typeface="メイリオ"/>
              </a:rPr>
              <a:t>遗华日本人等</a:t>
            </a:r>
            <a:r>
              <a:rPr lang="zh-CN" altLang="en-US" b="1" dirty="0">
                <a:solidFill>
                  <a:srgbClr val="000000"/>
                </a:solidFill>
                <a:latin typeface="SimHei" panose="02010609060101010101" pitchFamily="49" charset="-122"/>
                <a:ea typeface="SimHei" panose="02010609060101010101" pitchFamily="49" charset="-122"/>
                <a:cs typeface="メイリオ"/>
              </a:rPr>
              <a:t>的</a:t>
            </a:r>
            <a:r>
              <a:rPr lang="ja-JP" altLang="en-US" b="1" dirty="0" smtClean="0">
                <a:solidFill>
                  <a:srgbClr val="000000"/>
                </a:solidFill>
                <a:latin typeface="SimHei" panose="02010609060101010101" pitchFamily="49" charset="-122"/>
                <a:ea typeface="SimHei" panose="02010609060101010101" pitchFamily="49" charset="-122"/>
                <a:cs typeface="メイリオ"/>
              </a:rPr>
              <a:t>配偶</a:t>
            </a:r>
            <a:r>
              <a:rPr lang="zh-CN" altLang="en-US" b="1" dirty="0" smtClean="0">
                <a:solidFill>
                  <a:srgbClr val="000000"/>
                </a:solidFill>
                <a:latin typeface="SimHei" panose="02010609060101010101" pitchFamily="49" charset="-122"/>
                <a:ea typeface="SimHei" panose="02010609060101010101" pitchFamily="49" charset="-122"/>
                <a:cs typeface="メイリオ"/>
              </a:rPr>
              <a:t>的特殊情况</a:t>
            </a:r>
            <a:endParaRPr lang="en-US" altLang="ja-JP" b="1" dirty="0">
              <a:solidFill>
                <a:srgbClr val="000000"/>
              </a:solidFill>
              <a:latin typeface="SimHei" panose="02010609060101010101" pitchFamily="49" charset="-122"/>
              <a:ea typeface="SimHei" panose="02010609060101010101" pitchFamily="49" charset="-122"/>
              <a:cs typeface="メイリオ"/>
            </a:endParaRPr>
          </a:p>
          <a:p>
            <a:pPr>
              <a:lnSpc>
                <a:spcPts val="2000"/>
              </a:lnSpc>
            </a:pPr>
            <a:r>
              <a:rPr lang="ja-JP" altLang="zh-CN" sz="1400" dirty="0">
                <a:solidFill>
                  <a:srgbClr val="000000"/>
                </a:solidFill>
                <a:latin typeface="SimHei" panose="02010609060101010101" pitchFamily="49" charset="-122"/>
                <a:ea typeface="SimHei" panose="02010609060101010101" pitchFamily="49" charset="-122"/>
                <a:cs typeface="メイリオ"/>
              </a:rPr>
              <a:t> </a:t>
            </a:r>
            <a:r>
              <a:rPr lang="ja-JP" altLang="en-US" sz="1400" dirty="0">
                <a:solidFill>
                  <a:srgbClr val="000000"/>
                </a:solidFill>
                <a:latin typeface="SimHei" panose="02010609060101010101" pitchFamily="49" charset="-122"/>
                <a:ea typeface="SimHei" panose="02010609060101010101" pitchFamily="49" charset="-122"/>
                <a:cs typeface="メイリオ"/>
              </a:rPr>
              <a:t> </a:t>
            </a:r>
            <a:r>
              <a:rPr lang="ja-JP" altLang="zh-CN" sz="1400" dirty="0">
                <a:solidFill>
                  <a:srgbClr val="000000"/>
                </a:solidFill>
                <a:latin typeface="SimHei" panose="02010609060101010101" pitchFamily="49" charset="-122"/>
                <a:ea typeface="SimHei" panose="02010609060101010101" pitchFamily="49" charset="-122"/>
                <a:cs typeface="メイリオ"/>
              </a:rPr>
              <a:t> </a:t>
            </a:r>
            <a:r>
              <a:rPr lang="ja-JP" altLang="en-US" sz="1400" dirty="0">
                <a:solidFill>
                  <a:srgbClr val="000000"/>
                </a:solidFill>
                <a:latin typeface="SimHei" panose="02010609060101010101" pitchFamily="49" charset="-122"/>
                <a:ea typeface="SimHei" panose="02010609060101010101" pitchFamily="49" charset="-122"/>
                <a:cs typeface="メイリオ"/>
              </a:rPr>
              <a:t> </a:t>
            </a:r>
            <a:r>
              <a:rPr lang="ja-JP" altLang="en-US" sz="1400" dirty="0">
                <a:solidFill>
                  <a:srgbClr val="000000"/>
                </a:solidFill>
                <a:latin typeface="SimSun" panose="02010600030101010101" pitchFamily="2" charset="-122"/>
                <a:ea typeface="SimSun" panose="02010600030101010101" pitchFamily="2" charset="-122"/>
                <a:cs typeface="メイリオ"/>
              </a:rPr>
              <a:t>遗华日本人等</a:t>
            </a:r>
            <a:r>
              <a:rPr lang="zh-CN" altLang="en-US" sz="1400" dirty="0">
                <a:solidFill>
                  <a:srgbClr val="000000"/>
                </a:solidFill>
                <a:latin typeface="SimSun" panose="02010600030101010101" pitchFamily="2" charset="-122"/>
                <a:ea typeface="SimSun" panose="02010600030101010101" pitchFamily="2" charset="-122"/>
                <a:cs typeface="メイリオ"/>
              </a:rPr>
              <a:t>的</a:t>
            </a:r>
            <a:r>
              <a:rPr lang="ja-JP" altLang="en-US" sz="1400" dirty="0">
                <a:solidFill>
                  <a:srgbClr val="000000"/>
                </a:solidFill>
                <a:latin typeface="SimSun" panose="02010600030101010101" pitchFamily="2" charset="-122"/>
                <a:ea typeface="SimSun" panose="02010600030101010101" pitchFamily="2" charset="-122"/>
                <a:cs typeface="メイリオ"/>
              </a:rPr>
              <a:t>配偶</a:t>
            </a:r>
            <a:r>
              <a:rPr lang="zh-CN" altLang="en-US" sz="1400" dirty="0">
                <a:solidFill>
                  <a:srgbClr val="000000"/>
                </a:solidFill>
                <a:latin typeface="SimSun" panose="02010600030101010101" pitchFamily="2" charset="-122"/>
                <a:ea typeface="SimSun" panose="02010600030101010101" pitchFamily="2" charset="-122"/>
                <a:cs typeface="メイリオ"/>
              </a:rPr>
              <a:t>在中国等地区长</a:t>
            </a:r>
            <a:r>
              <a:rPr lang="zh-CN" altLang="en-US" sz="1400" dirty="0" smtClean="0">
                <a:solidFill>
                  <a:srgbClr val="000000"/>
                </a:solidFill>
                <a:latin typeface="SimSun" panose="02010600030101010101" pitchFamily="2" charset="-122"/>
                <a:ea typeface="SimSun" panose="02010600030101010101" pitchFamily="2" charset="-122"/>
                <a:cs typeface="メイリオ"/>
              </a:rPr>
              <a:t>年支持不得已而长期遗留在</a:t>
            </a:r>
            <a:r>
              <a:rPr lang="ja-JP" altLang="en-US" sz="1400" dirty="0">
                <a:solidFill>
                  <a:srgbClr val="000000"/>
                </a:solidFill>
                <a:latin typeface="SimSun" panose="02010600030101010101" pitchFamily="2" charset="-122"/>
                <a:ea typeface="SimSun" panose="02010600030101010101" pitchFamily="2" charset="-122"/>
                <a:cs typeface="メイリオ"/>
              </a:rPr>
              <a:t>中国等</a:t>
            </a:r>
            <a:r>
              <a:rPr lang="zh-CN" altLang="en-US" sz="1400" dirty="0">
                <a:solidFill>
                  <a:srgbClr val="000000"/>
                </a:solidFill>
                <a:latin typeface="SimSun" panose="02010600030101010101" pitchFamily="2" charset="-122"/>
                <a:ea typeface="SimSun" panose="02010600030101010101" pitchFamily="2" charset="-122"/>
                <a:cs typeface="メイリオ"/>
              </a:rPr>
              <a:t>地的</a:t>
            </a:r>
            <a:r>
              <a:rPr lang="ja-JP" altLang="en-US" sz="1400" dirty="0">
                <a:solidFill>
                  <a:srgbClr val="000000"/>
                </a:solidFill>
                <a:latin typeface="SimSun" panose="02010600030101010101" pitchFamily="2" charset="-122"/>
                <a:ea typeface="SimSun" panose="02010600030101010101" pitchFamily="2" charset="-122"/>
                <a:cs typeface="メイリオ"/>
              </a:rPr>
              <a:t>遗华日本人等</a:t>
            </a:r>
            <a:r>
              <a:rPr lang="zh-CN" altLang="en-US" sz="1400" dirty="0" smtClean="0">
                <a:solidFill>
                  <a:srgbClr val="000000"/>
                </a:solidFill>
                <a:latin typeface="SimSun" panose="02010600030101010101" pitchFamily="2" charset="-122"/>
                <a:ea typeface="SimSun" panose="02010600030101010101" pitchFamily="2" charset="-122"/>
                <a:cs typeface="メイリオ"/>
              </a:rPr>
              <a:t>，下决心</a:t>
            </a:r>
            <a:r>
              <a:rPr lang="zh-CN" altLang="en-US" sz="1400" dirty="0" smtClean="0">
                <a:solidFill>
                  <a:srgbClr val="000000"/>
                </a:solidFill>
                <a:latin typeface="SimSun" panose="02010600030101010101" pitchFamily="2" charset="-122"/>
                <a:ea typeface="SimSun" panose="02010600030101010101" pitchFamily="2" charset="-122"/>
                <a:cs typeface="メイリオ"/>
              </a:rPr>
              <a:t>在日本生活到老而来</a:t>
            </a:r>
            <a:r>
              <a:rPr lang="zh-CN" altLang="en-US" sz="1400" dirty="0">
                <a:solidFill>
                  <a:srgbClr val="000000"/>
                </a:solidFill>
                <a:latin typeface="SimSun" panose="02010600030101010101" pitchFamily="2" charset="-122"/>
                <a:ea typeface="SimSun" panose="02010600030101010101" pitchFamily="2" charset="-122"/>
                <a:cs typeface="メイリオ"/>
              </a:rPr>
              <a:t>到日本</a:t>
            </a:r>
            <a:r>
              <a:rPr lang="zh-CN" altLang="en-US" sz="1400" dirty="0" smtClean="0">
                <a:solidFill>
                  <a:srgbClr val="000000"/>
                </a:solidFill>
                <a:latin typeface="SimSun" panose="02010600030101010101" pitchFamily="2" charset="-122"/>
                <a:ea typeface="SimSun" panose="02010600030101010101" pitchFamily="2" charset="-122"/>
                <a:cs typeface="メイリオ"/>
              </a:rPr>
              <a:t>，</a:t>
            </a:r>
            <a:r>
              <a:rPr lang="zh-CN" altLang="en-US" sz="1400" dirty="0">
                <a:solidFill>
                  <a:srgbClr val="000000"/>
                </a:solidFill>
                <a:latin typeface="SimSun" panose="02010600030101010101" pitchFamily="2" charset="-122"/>
                <a:ea typeface="SimSun" panose="02010600030101010101" pitchFamily="2" charset="-122"/>
                <a:cs typeface="メイリオ"/>
              </a:rPr>
              <a:t>由于</a:t>
            </a:r>
            <a:r>
              <a:rPr lang="zh-CN" altLang="en-US" sz="1400" dirty="0" smtClean="0">
                <a:solidFill>
                  <a:srgbClr val="000000"/>
                </a:solidFill>
                <a:latin typeface="SimSun" panose="02010600030101010101" pitchFamily="2" charset="-122"/>
                <a:ea typeface="SimSun" panose="02010600030101010101" pitchFamily="2" charset="-122"/>
                <a:cs typeface="メイリオ"/>
              </a:rPr>
              <a:t>年岁已</a:t>
            </a:r>
            <a:r>
              <a:rPr lang="zh-CN" altLang="en-US" sz="1400" dirty="0">
                <a:solidFill>
                  <a:srgbClr val="000000"/>
                </a:solidFill>
                <a:latin typeface="SimSun" panose="02010600030101010101" pitchFamily="2" charset="-122"/>
                <a:ea typeface="SimSun" panose="02010600030101010101" pitchFamily="2" charset="-122"/>
                <a:cs typeface="メイリオ"/>
              </a:rPr>
              <a:t>高，日语不通，</a:t>
            </a:r>
            <a:r>
              <a:rPr lang="zh-CN" altLang="en-US" sz="1400" dirty="0" smtClean="0">
                <a:solidFill>
                  <a:srgbClr val="000000"/>
                </a:solidFill>
                <a:latin typeface="SimSun" panose="02010600030101010101" pitchFamily="2" charset="-122"/>
                <a:ea typeface="SimSun" panose="02010600030101010101" pitchFamily="2" charset="-122"/>
                <a:cs typeface="メイリオ"/>
              </a:rPr>
              <a:t>许多人都很难以找到安定称心的工作</a:t>
            </a:r>
            <a:r>
              <a:rPr lang="zh-CN" altLang="en-US" sz="1400" dirty="0">
                <a:solidFill>
                  <a:srgbClr val="000000"/>
                </a:solidFill>
                <a:latin typeface="SimSun" panose="02010600030101010101" pitchFamily="2" charset="-122"/>
                <a:ea typeface="SimSun" panose="02010600030101010101" pitchFamily="2" charset="-122"/>
                <a:cs typeface="メイリオ"/>
              </a:rPr>
              <a:t>，</a:t>
            </a:r>
            <a:r>
              <a:rPr lang="zh-CN" altLang="en-US" sz="1400" dirty="0" smtClean="0">
                <a:solidFill>
                  <a:srgbClr val="000000"/>
                </a:solidFill>
                <a:latin typeface="SimSun" panose="02010600030101010101" pitchFamily="2" charset="-122"/>
                <a:ea typeface="SimSun" panose="02010600030101010101" pitchFamily="2" charset="-122"/>
                <a:cs typeface="メイリオ"/>
              </a:rPr>
              <a:t>而无法保障晚年的生活</a:t>
            </a:r>
            <a:r>
              <a:rPr lang="ja-JP" altLang="en-US" sz="1400" dirty="0" err="1" smtClean="0">
                <a:solidFill>
                  <a:srgbClr val="000000"/>
                </a:solidFill>
                <a:latin typeface="SimSun" panose="02010600030101010101" pitchFamily="2" charset="-122"/>
                <a:ea typeface="SimSun" panose="02010600030101010101" pitchFamily="2" charset="-122"/>
                <a:cs typeface="メイリオ"/>
              </a:rPr>
              <a:t>。</a:t>
            </a:r>
            <a:endParaRPr lang="en-US" altLang="ja-JP" sz="1400" dirty="0">
              <a:solidFill>
                <a:srgbClr val="000000"/>
              </a:solidFill>
              <a:latin typeface="SimSun" panose="02010600030101010101" pitchFamily="2" charset="-122"/>
              <a:ea typeface="SimSun" panose="02010600030101010101" pitchFamily="2" charset="-122"/>
              <a:cs typeface="メイリオ"/>
            </a:endParaRPr>
          </a:p>
          <a:p>
            <a:pPr>
              <a:lnSpc>
                <a:spcPts val="2000"/>
              </a:lnSpc>
            </a:pPr>
            <a:r>
              <a:rPr lang="ja-JP" altLang="zh-CN" sz="1400" dirty="0">
                <a:solidFill>
                  <a:srgbClr val="000000"/>
                </a:solidFill>
                <a:latin typeface="SimSun" panose="02010600030101010101" pitchFamily="2" charset="-122"/>
                <a:ea typeface="SimSun" panose="02010600030101010101" pitchFamily="2" charset="-122"/>
                <a:cs typeface="メイリオ"/>
              </a:rPr>
              <a:t> </a:t>
            </a:r>
            <a:r>
              <a:rPr lang="ja-JP" altLang="en-US" sz="1400" dirty="0">
                <a:solidFill>
                  <a:srgbClr val="000000"/>
                </a:solidFill>
                <a:latin typeface="SimSun" panose="02010600030101010101" pitchFamily="2" charset="-122"/>
                <a:ea typeface="SimSun" panose="02010600030101010101" pitchFamily="2" charset="-122"/>
                <a:cs typeface="メイリオ"/>
              </a:rPr>
              <a:t> </a:t>
            </a:r>
            <a:r>
              <a:rPr lang="ja-JP" altLang="zh-CN" sz="1400" dirty="0">
                <a:solidFill>
                  <a:srgbClr val="000000"/>
                </a:solidFill>
                <a:latin typeface="SimSun" panose="02010600030101010101" pitchFamily="2" charset="-122"/>
                <a:ea typeface="SimSun" panose="02010600030101010101" pitchFamily="2" charset="-122"/>
                <a:cs typeface="メイリオ"/>
              </a:rPr>
              <a:t> </a:t>
            </a:r>
            <a:r>
              <a:rPr lang="ja-JP" altLang="en-US" sz="1400" dirty="0">
                <a:solidFill>
                  <a:srgbClr val="000000"/>
                </a:solidFill>
                <a:latin typeface="SimSun" panose="02010600030101010101" pitchFamily="2" charset="-122"/>
                <a:ea typeface="SimSun" panose="02010600030101010101" pitchFamily="2" charset="-122"/>
                <a:cs typeface="メイリオ"/>
              </a:rPr>
              <a:t> </a:t>
            </a:r>
            <a:r>
              <a:rPr lang="zh-CN" altLang="en-US" sz="1400" dirty="0">
                <a:solidFill>
                  <a:srgbClr val="000000"/>
                </a:solidFill>
                <a:latin typeface="SimSun" panose="02010600030101010101" pitchFamily="2" charset="-122"/>
                <a:ea typeface="SimSun" panose="02010600030101010101" pitchFamily="2" charset="-122"/>
                <a:cs typeface="メイリオ"/>
              </a:rPr>
              <a:t>并且</a:t>
            </a:r>
            <a:r>
              <a:rPr lang="zh-CN" altLang="en-US" sz="1400" dirty="0" smtClean="0">
                <a:solidFill>
                  <a:srgbClr val="000000"/>
                </a:solidFill>
                <a:latin typeface="SimSun" panose="02010600030101010101" pitchFamily="2" charset="-122"/>
                <a:ea typeface="SimSun" panose="02010600030101010101" pitchFamily="2" charset="-122"/>
                <a:cs typeface="メイリオ"/>
              </a:rPr>
              <a:t>，</a:t>
            </a:r>
            <a:r>
              <a:rPr lang="ja-JP" altLang="en-US" sz="1400" dirty="0" smtClean="0">
                <a:solidFill>
                  <a:srgbClr val="000000"/>
                </a:solidFill>
                <a:latin typeface="SimSun" panose="02010600030101010101" pitchFamily="2" charset="-122"/>
                <a:ea typeface="SimSun" panose="02010600030101010101" pitchFamily="2" charset="-122"/>
                <a:cs typeface="メイリオ"/>
              </a:rPr>
              <a:t>遗华</a:t>
            </a:r>
            <a:r>
              <a:rPr lang="ja-JP" altLang="en-US" sz="1400" dirty="0">
                <a:solidFill>
                  <a:srgbClr val="000000"/>
                </a:solidFill>
                <a:latin typeface="SimSun" panose="02010600030101010101" pitchFamily="2" charset="-122"/>
                <a:ea typeface="SimSun" panose="02010600030101010101" pitchFamily="2" charset="-122"/>
                <a:cs typeface="メイリオ"/>
              </a:rPr>
              <a:t>日本人等</a:t>
            </a:r>
            <a:r>
              <a:rPr lang="zh-CN" altLang="en-US" sz="1400" dirty="0">
                <a:solidFill>
                  <a:srgbClr val="000000"/>
                </a:solidFill>
                <a:latin typeface="SimSun" panose="02010600030101010101" pitchFamily="2" charset="-122"/>
                <a:ea typeface="SimSun" panose="02010600030101010101" pitchFamily="2" charset="-122"/>
                <a:cs typeface="メイリオ"/>
              </a:rPr>
              <a:t>去世后的</a:t>
            </a:r>
            <a:r>
              <a:rPr lang="ja-JP" altLang="en-US" sz="1400" dirty="0">
                <a:solidFill>
                  <a:srgbClr val="000000"/>
                </a:solidFill>
                <a:latin typeface="SimSun" panose="02010600030101010101" pitchFamily="2" charset="-122"/>
                <a:ea typeface="SimSun" panose="02010600030101010101" pitchFamily="2" charset="-122"/>
                <a:cs typeface="メイリオ"/>
              </a:rPr>
              <a:t>配偶</a:t>
            </a:r>
            <a:r>
              <a:rPr lang="zh-CN" altLang="en-US" sz="1400" dirty="0" smtClean="0">
                <a:solidFill>
                  <a:srgbClr val="000000"/>
                </a:solidFill>
                <a:latin typeface="SimSun" panose="02010600030101010101" pitchFamily="2" charset="-122"/>
                <a:ea typeface="SimSun" panose="02010600030101010101" pitchFamily="2" charset="-122"/>
                <a:cs typeface="メイリオ"/>
              </a:rPr>
              <a:t>因不适应</a:t>
            </a:r>
            <a:r>
              <a:rPr lang="ja-JP" altLang="en-US" sz="1400" dirty="0" smtClean="0">
                <a:solidFill>
                  <a:srgbClr val="000000"/>
                </a:solidFill>
                <a:latin typeface="SimSun" panose="02010600030101010101" pitchFamily="2" charset="-122"/>
                <a:ea typeface="SimSun" panose="02010600030101010101" pitchFamily="2" charset="-122"/>
                <a:cs typeface="メイリオ"/>
              </a:rPr>
              <a:t>日本</a:t>
            </a:r>
            <a:r>
              <a:rPr lang="zh-CN" altLang="en-US" sz="1400" dirty="0" smtClean="0">
                <a:solidFill>
                  <a:srgbClr val="000000"/>
                </a:solidFill>
                <a:latin typeface="SimSun" panose="02010600030101010101" pitchFamily="2" charset="-122"/>
                <a:ea typeface="SimSun" panose="02010600030101010101" pitchFamily="2" charset="-122"/>
                <a:cs typeface="メイリオ"/>
              </a:rPr>
              <a:t>的</a:t>
            </a:r>
            <a:r>
              <a:rPr lang="zh-CN" altLang="en-US" sz="1400" dirty="0">
                <a:solidFill>
                  <a:srgbClr val="000000"/>
                </a:solidFill>
                <a:latin typeface="SimSun" panose="02010600030101010101" pitchFamily="2" charset="-122"/>
                <a:ea typeface="SimSun" panose="02010600030101010101" pitchFamily="2" charset="-122"/>
                <a:cs typeface="メイリオ"/>
              </a:rPr>
              <a:t>生活方式</a:t>
            </a:r>
            <a:r>
              <a:rPr lang="zh-CN" altLang="en-US" sz="1400" dirty="0" smtClean="0">
                <a:solidFill>
                  <a:srgbClr val="000000"/>
                </a:solidFill>
                <a:latin typeface="SimSun" panose="02010600030101010101" pitchFamily="2" charset="-122"/>
                <a:ea typeface="SimSun" panose="02010600030101010101" pitchFamily="2" charset="-122"/>
                <a:cs typeface="メイリオ"/>
              </a:rPr>
              <a:t>，很难仅以支援给付在日本安度晚年</a:t>
            </a:r>
            <a:r>
              <a:rPr lang="ja-JP" altLang="en-US" sz="1400" dirty="0" err="1" smtClean="0">
                <a:solidFill>
                  <a:srgbClr val="000000"/>
                </a:solidFill>
                <a:latin typeface="SimSun" panose="02010600030101010101" pitchFamily="2" charset="-122"/>
                <a:ea typeface="SimSun" panose="02010600030101010101" pitchFamily="2" charset="-122"/>
                <a:cs typeface="メイリオ"/>
              </a:rPr>
              <a:t>。</a:t>
            </a:r>
            <a:endParaRPr lang="en-US" altLang="ja-JP" sz="1400" dirty="0">
              <a:solidFill>
                <a:srgbClr val="000000"/>
              </a:solidFill>
              <a:latin typeface="SimSun" panose="02010600030101010101" pitchFamily="2" charset="-122"/>
              <a:ea typeface="SimSun" panose="02010600030101010101" pitchFamily="2" charset="-122"/>
              <a:cs typeface="メイリオ"/>
            </a:endParaRPr>
          </a:p>
          <a:p>
            <a:pPr>
              <a:spcBef>
                <a:spcPts val="1200"/>
              </a:spcBef>
              <a:spcAft>
                <a:spcPts val="600"/>
              </a:spcAft>
            </a:pPr>
            <a:r>
              <a:rPr lang="en-US" altLang="ja-JP" dirty="0">
                <a:solidFill>
                  <a:srgbClr val="1F3C7B"/>
                </a:solidFill>
                <a:latin typeface="SimHei" panose="02010609060101010101" pitchFamily="49" charset="-122"/>
                <a:ea typeface="SimHei" panose="02010609060101010101" pitchFamily="49" charset="-122"/>
                <a:cs typeface="メイリオ"/>
              </a:rPr>
              <a:t>◆ </a:t>
            </a:r>
            <a:r>
              <a:rPr lang="ja-JP" altLang="en-US" b="1" dirty="0">
                <a:solidFill>
                  <a:srgbClr val="000000"/>
                </a:solidFill>
                <a:latin typeface="SimHei" panose="02010609060101010101" pitchFamily="49" charset="-122"/>
                <a:ea typeface="SimHei" panose="02010609060101010101" pitchFamily="49" charset="-122"/>
                <a:cs typeface="メイリオ"/>
              </a:rPr>
              <a:t>配偶支援金</a:t>
            </a:r>
            <a:r>
              <a:rPr lang="zh-CN" altLang="en-US" b="1" dirty="0">
                <a:solidFill>
                  <a:srgbClr val="000000"/>
                </a:solidFill>
                <a:latin typeface="SimHei" panose="02010609060101010101" pitchFamily="49" charset="-122"/>
                <a:ea typeface="SimHei" panose="02010609060101010101" pitchFamily="49" charset="-122"/>
                <a:cs typeface="メイリオ"/>
              </a:rPr>
              <a:t>的</a:t>
            </a:r>
            <a:r>
              <a:rPr lang="ja-JP" altLang="en-US" b="1" dirty="0">
                <a:solidFill>
                  <a:srgbClr val="000000"/>
                </a:solidFill>
                <a:latin typeface="SimHei" panose="02010609060101010101" pitchFamily="49" charset="-122"/>
                <a:ea typeface="SimHei" panose="02010609060101010101" pitchFamily="49" charset="-122"/>
                <a:cs typeface="メイリオ"/>
              </a:rPr>
              <a:t>目的</a:t>
            </a:r>
            <a:endParaRPr lang="en-US" altLang="ja-JP" b="1" dirty="0">
              <a:solidFill>
                <a:srgbClr val="000000"/>
              </a:solidFill>
              <a:latin typeface="SimHei" panose="02010609060101010101" pitchFamily="49" charset="-122"/>
              <a:ea typeface="SimHei" panose="02010609060101010101" pitchFamily="49" charset="-122"/>
              <a:cs typeface="メイリオ"/>
            </a:endParaRPr>
          </a:p>
          <a:p>
            <a:pPr>
              <a:lnSpc>
                <a:spcPts val="2000"/>
              </a:lnSpc>
            </a:pPr>
            <a:r>
              <a:rPr lang="ja-JP" altLang="zh-CN" sz="1400" dirty="0">
                <a:solidFill>
                  <a:srgbClr val="000000"/>
                </a:solidFill>
                <a:latin typeface="SimHei" panose="02010609060101010101" pitchFamily="49" charset="-122"/>
                <a:ea typeface="SimHei" panose="02010609060101010101" pitchFamily="49" charset="-122"/>
                <a:cs typeface="メイリオ"/>
              </a:rPr>
              <a:t> </a:t>
            </a:r>
            <a:r>
              <a:rPr lang="ja-JP" altLang="en-US" sz="1400" dirty="0">
                <a:solidFill>
                  <a:srgbClr val="000000"/>
                </a:solidFill>
                <a:latin typeface="SimHei" panose="02010609060101010101" pitchFamily="49" charset="-122"/>
                <a:ea typeface="SimHei" panose="02010609060101010101" pitchFamily="49" charset="-122"/>
                <a:cs typeface="メイリオ"/>
              </a:rPr>
              <a:t> </a:t>
            </a:r>
            <a:r>
              <a:rPr lang="ja-JP" altLang="zh-CN" sz="1400" dirty="0">
                <a:solidFill>
                  <a:srgbClr val="000000"/>
                </a:solidFill>
                <a:latin typeface="SimHei" panose="02010609060101010101" pitchFamily="49" charset="-122"/>
                <a:ea typeface="SimHei" panose="02010609060101010101" pitchFamily="49" charset="-122"/>
                <a:cs typeface="メイリオ"/>
              </a:rPr>
              <a:t> </a:t>
            </a:r>
            <a:r>
              <a:rPr lang="ja-JP" altLang="en-US" sz="1400" dirty="0">
                <a:solidFill>
                  <a:srgbClr val="000000"/>
                </a:solidFill>
                <a:latin typeface="SimHei" panose="02010609060101010101" pitchFamily="49" charset="-122"/>
                <a:ea typeface="SimHei" panose="02010609060101010101" pitchFamily="49" charset="-122"/>
                <a:cs typeface="メイリオ"/>
              </a:rPr>
              <a:t> </a:t>
            </a:r>
            <a:r>
              <a:rPr lang="ja-JP" altLang="en-US" sz="1400" dirty="0">
                <a:solidFill>
                  <a:srgbClr val="000000"/>
                </a:solidFill>
                <a:latin typeface="SimSun" panose="02010600030101010101" pitchFamily="2" charset="-122"/>
                <a:ea typeface="SimSun" panose="02010600030101010101" pitchFamily="2" charset="-122"/>
                <a:cs typeface="メイリオ"/>
              </a:rPr>
              <a:t>配偶支援金</a:t>
            </a:r>
            <a:r>
              <a:rPr lang="zh-CN" altLang="en-US" sz="1400" dirty="0">
                <a:solidFill>
                  <a:srgbClr val="000000"/>
                </a:solidFill>
                <a:latin typeface="SimSun" panose="02010600030101010101" pitchFamily="2" charset="-122"/>
                <a:ea typeface="SimSun" panose="02010600030101010101" pitchFamily="2" charset="-122"/>
                <a:cs typeface="メイリオ"/>
              </a:rPr>
              <a:t>是为了让与</a:t>
            </a:r>
            <a:r>
              <a:rPr lang="ja-JP" altLang="en-US" sz="1400" dirty="0">
                <a:solidFill>
                  <a:srgbClr val="000000"/>
                </a:solidFill>
                <a:latin typeface="SimSun" panose="02010600030101010101" pitchFamily="2" charset="-122"/>
                <a:ea typeface="SimSun" panose="02010600030101010101" pitchFamily="2" charset="-122"/>
                <a:cs typeface="メイリオ"/>
              </a:rPr>
              <a:t>遗华日本人等</a:t>
            </a:r>
            <a:r>
              <a:rPr lang="zh-CN" altLang="en-US" sz="1400" dirty="0">
                <a:solidFill>
                  <a:srgbClr val="000000"/>
                </a:solidFill>
                <a:latin typeface="SimSun" panose="02010600030101010101" pitchFamily="2" charset="-122"/>
                <a:ea typeface="SimSun" panose="02010600030101010101" pitchFamily="2" charset="-122"/>
                <a:cs typeface="メイリオ"/>
              </a:rPr>
              <a:t>长</a:t>
            </a:r>
            <a:r>
              <a:rPr lang="zh-CN" altLang="en-US" sz="1400" dirty="0" smtClean="0">
                <a:solidFill>
                  <a:srgbClr val="000000"/>
                </a:solidFill>
                <a:latin typeface="SimSun" panose="02010600030101010101" pitchFamily="2" charset="-122"/>
                <a:ea typeface="SimSun" panose="02010600030101010101" pitchFamily="2" charset="-122"/>
                <a:cs typeface="メイリオ"/>
              </a:rPr>
              <a:t>年共历艰辛</a:t>
            </a:r>
            <a:r>
              <a:rPr lang="zh-CN" altLang="en-US" sz="1400" dirty="0">
                <a:solidFill>
                  <a:srgbClr val="000000"/>
                </a:solidFill>
                <a:latin typeface="SimSun" panose="02010600030101010101" pitchFamily="2" charset="-122"/>
                <a:ea typeface="SimSun" panose="02010600030101010101" pitchFamily="2" charset="-122"/>
                <a:cs typeface="メイリオ"/>
              </a:rPr>
              <a:t>、</a:t>
            </a:r>
            <a:r>
              <a:rPr lang="zh-CN" altLang="en-US" sz="1400" dirty="0" smtClean="0">
                <a:solidFill>
                  <a:srgbClr val="000000"/>
                </a:solidFill>
                <a:latin typeface="SimSun" panose="02010600030101010101" pitchFamily="2" charset="-122"/>
                <a:ea typeface="SimSun" panose="02010600030101010101" pitchFamily="2" charset="-122"/>
                <a:cs typeface="メイリオ"/>
              </a:rPr>
              <a:t>并从回国定居前就一直相伴的</a:t>
            </a:r>
            <a:r>
              <a:rPr lang="zh-CN" altLang="en-US" sz="1400" dirty="0" smtClean="0">
                <a:solidFill>
                  <a:srgbClr val="000000"/>
                </a:solidFill>
                <a:latin typeface="SimSun" panose="02010600030101010101" pitchFamily="2" charset="-122"/>
                <a:ea typeface="SimSun" panose="02010600030101010101" pitchFamily="2" charset="-122"/>
                <a:cs typeface="メイリオ"/>
              </a:rPr>
              <a:t>配偶，在</a:t>
            </a:r>
            <a:r>
              <a:rPr lang="ja-JP" altLang="en-US" sz="1400" dirty="0">
                <a:solidFill>
                  <a:srgbClr val="000000"/>
                </a:solidFill>
                <a:latin typeface="SimSun" panose="02010600030101010101" pitchFamily="2" charset="-122"/>
                <a:ea typeface="SimSun" panose="02010600030101010101" pitchFamily="2" charset="-122"/>
                <a:cs typeface="メイリオ"/>
              </a:rPr>
              <a:t>遗华日本</a:t>
            </a:r>
            <a:r>
              <a:rPr lang="ja-JP" altLang="en-US" sz="1400" dirty="0" smtClean="0">
                <a:solidFill>
                  <a:srgbClr val="000000"/>
                </a:solidFill>
                <a:latin typeface="SimSun" panose="02010600030101010101" pitchFamily="2" charset="-122"/>
                <a:ea typeface="SimSun" panose="02010600030101010101" pitchFamily="2" charset="-122"/>
                <a:cs typeface="メイリオ"/>
              </a:rPr>
              <a:t>人等</a:t>
            </a:r>
            <a:r>
              <a:rPr lang="zh-CN" altLang="en-US" sz="1400" dirty="0" smtClean="0">
                <a:solidFill>
                  <a:srgbClr val="000000"/>
                </a:solidFill>
                <a:latin typeface="SimSun" panose="02010600030101010101" pitchFamily="2" charset="-122"/>
                <a:ea typeface="SimSun" panose="02010600030101010101" pitchFamily="2" charset="-122"/>
                <a:cs typeface="メイリオ"/>
              </a:rPr>
              <a:t>去世后也能安享生活，除了支援给付之外，从平成</a:t>
            </a:r>
            <a:r>
              <a:rPr lang="en-US" altLang="zh-CN" sz="1400" dirty="0" smtClean="0">
                <a:solidFill>
                  <a:srgbClr val="000000"/>
                </a:solidFill>
                <a:latin typeface="SimSun" panose="02010600030101010101" pitchFamily="2" charset="-122"/>
                <a:ea typeface="SimSun" panose="02010600030101010101" pitchFamily="2" charset="-122"/>
                <a:cs typeface="メイリオ"/>
              </a:rPr>
              <a:t>26</a:t>
            </a:r>
            <a:r>
              <a:rPr lang="zh-CN" altLang="en-US" sz="1400" dirty="0" smtClean="0">
                <a:solidFill>
                  <a:srgbClr val="000000"/>
                </a:solidFill>
                <a:latin typeface="SimSun" panose="02010600030101010101" pitchFamily="2" charset="-122"/>
                <a:ea typeface="SimSun" panose="02010600030101010101" pitchFamily="2" charset="-122"/>
                <a:cs typeface="メイリオ"/>
              </a:rPr>
              <a:t>年</a:t>
            </a:r>
            <a:r>
              <a:rPr lang="en-US" altLang="zh-CN" sz="1400" dirty="0" smtClean="0">
                <a:solidFill>
                  <a:srgbClr val="000000"/>
                </a:solidFill>
                <a:latin typeface="SimSun" panose="02010600030101010101" pitchFamily="2" charset="-122"/>
                <a:ea typeface="SimSun" panose="02010600030101010101" pitchFamily="2" charset="-122"/>
                <a:cs typeface="メイリオ"/>
              </a:rPr>
              <a:t>(2014</a:t>
            </a:r>
            <a:r>
              <a:rPr lang="ja-JP" altLang="en-US" sz="1400" dirty="0" smtClean="0">
                <a:solidFill>
                  <a:srgbClr val="000000"/>
                </a:solidFill>
                <a:latin typeface="SimSun" panose="02010600030101010101" pitchFamily="2" charset="-122"/>
                <a:ea typeface="SimSun" panose="02010600030101010101" pitchFamily="2" charset="-122"/>
                <a:cs typeface="メイリオ"/>
              </a:rPr>
              <a:t>年</a:t>
            </a:r>
            <a:r>
              <a:rPr lang="en-US" altLang="zh-CN" sz="1400" dirty="0" smtClean="0">
                <a:solidFill>
                  <a:srgbClr val="000000"/>
                </a:solidFill>
                <a:latin typeface="SimSun" panose="02010600030101010101" pitchFamily="2" charset="-122"/>
                <a:ea typeface="SimSun" panose="02010600030101010101" pitchFamily="2" charset="-122"/>
                <a:cs typeface="メイリオ"/>
              </a:rPr>
              <a:t>)</a:t>
            </a:r>
            <a:r>
              <a:rPr lang="en-US" altLang="ja-JP" sz="1400" dirty="0" smtClean="0">
                <a:solidFill>
                  <a:srgbClr val="000000"/>
                </a:solidFill>
                <a:latin typeface="SimSun" panose="02010600030101010101" pitchFamily="2" charset="-122"/>
                <a:ea typeface="SimSun" panose="02010600030101010101" pitchFamily="2" charset="-122"/>
                <a:cs typeface="メイリオ"/>
              </a:rPr>
              <a:t>10</a:t>
            </a:r>
            <a:r>
              <a:rPr lang="ja-JP" altLang="en-US" sz="1400" dirty="0" smtClean="0">
                <a:solidFill>
                  <a:srgbClr val="000000"/>
                </a:solidFill>
                <a:latin typeface="SimSun" panose="02010600030101010101" pitchFamily="2" charset="-122"/>
                <a:ea typeface="SimSun" panose="02010600030101010101" pitchFamily="2" charset="-122"/>
                <a:cs typeface="メイリオ"/>
              </a:rPr>
              <a:t>月</a:t>
            </a:r>
            <a:r>
              <a:rPr lang="zh-CN" altLang="en-US" sz="1400" dirty="0" smtClean="0">
                <a:solidFill>
                  <a:srgbClr val="000000"/>
                </a:solidFill>
                <a:latin typeface="SimSun" panose="02010600030101010101" pitchFamily="2" charset="-122"/>
                <a:ea typeface="SimSun" panose="02010600030101010101" pitchFamily="2" charset="-122"/>
                <a:cs typeface="メイリオ"/>
              </a:rPr>
              <a:t>开始执行的</a:t>
            </a:r>
            <a:r>
              <a:rPr lang="zh-CN" altLang="en-US" sz="1400" dirty="0">
                <a:solidFill>
                  <a:srgbClr val="000000"/>
                </a:solidFill>
                <a:latin typeface="SimSun" panose="02010600030101010101" pitchFamily="2" charset="-122"/>
                <a:ea typeface="SimSun" panose="02010600030101010101" pitchFamily="2" charset="-122"/>
                <a:cs typeface="メイリオ"/>
              </a:rPr>
              <a:t>制度</a:t>
            </a:r>
            <a:r>
              <a:rPr lang="ja-JP" altLang="en-US" sz="1400" dirty="0" err="1">
                <a:solidFill>
                  <a:srgbClr val="000000"/>
                </a:solidFill>
                <a:latin typeface="SimSun" panose="02010600030101010101" pitchFamily="2" charset="-122"/>
                <a:ea typeface="SimSun" panose="02010600030101010101" pitchFamily="2" charset="-122"/>
                <a:cs typeface="メイリオ"/>
              </a:rPr>
              <a:t>。</a:t>
            </a:r>
            <a:endParaRPr lang="en-US" altLang="ja-JP" sz="1400" dirty="0">
              <a:solidFill>
                <a:srgbClr val="000000"/>
              </a:solidFill>
              <a:latin typeface="SimSun" panose="02010600030101010101" pitchFamily="2" charset="-122"/>
              <a:ea typeface="SimSun" panose="02010600030101010101" pitchFamily="2" charset="-122"/>
              <a:cs typeface="メイリオ"/>
            </a:endParaRPr>
          </a:p>
          <a:p>
            <a:pPr>
              <a:spcBef>
                <a:spcPts val="1200"/>
              </a:spcBef>
              <a:spcAft>
                <a:spcPts val="600"/>
              </a:spcAft>
            </a:pPr>
            <a:r>
              <a:rPr lang="en-US" altLang="ja-JP" dirty="0">
                <a:solidFill>
                  <a:srgbClr val="1F3C7B"/>
                </a:solidFill>
                <a:latin typeface="SimHei" panose="02010609060101010101" pitchFamily="49" charset="-122"/>
                <a:ea typeface="SimHei" panose="02010609060101010101" pitchFamily="49" charset="-122"/>
                <a:cs typeface="メイリオ"/>
              </a:rPr>
              <a:t>◆ </a:t>
            </a:r>
            <a:r>
              <a:rPr lang="ja-JP" altLang="en-US" b="1" dirty="0">
                <a:latin typeface="SimHei" panose="02010609060101010101" pitchFamily="49" charset="-122"/>
                <a:ea typeface="SimHei" panose="02010609060101010101" pitchFamily="49" charset="-122"/>
                <a:cs typeface="メイリオ"/>
              </a:rPr>
              <a:t>配偶支援金</a:t>
            </a:r>
            <a:r>
              <a:rPr lang="zh-CN" altLang="en-US" b="1" dirty="0">
                <a:latin typeface="SimHei" panose="02010609060101010101" pitchFamily="49" charset="-122"/>
                <a:ea typeface="SimHei" panose="02010609060101010101" pitchFamily="49" charset="-122"/>
                <a:cs typeface="メイリオ"/>
              </a:rPr>
              <a:t>的对象</a:t>
            </a:r>
            <a:endParaRPr lang="en-US" altLang="ja-JP" b="1" dirty="0">
              <a:latin typeface="SimHei" panose="02010609060101010101" pitchFamily="49" charset="-122"/>
              <a:ea typeface="SimHei" panose="02010609060101010101" pitchFamily="49" charset="-122"/>
              <a:cs typeface="メイリオ"/>
            </a:endParaRPr>
          </a:p>
          <a:p>
            <a:pPr>
              <a:lnSpc>
                <a:spcPts val="2000"/>
              </a:lnSpc>
              <a:spcAft>
                <a:spcPts val="600"/>
              </a:spcAft>
            </a:pPr>
            <a:r>
              <a:rPr lang="ja-JP" altLang="zh-CN" sz="1400" dirty="0">
                <a:latin typeface="SimHei" panose="02010609060101010101" pitchFamily="49" charset="-122"/>
                <a:ea typeface="SimHei" panose="02010609060101010101" pitchFamily="49" charset="-122"/>
                <a:cs typeface="メイリオ"/>
              </a:rPr>
              <a:t> </a:t>
            </a:r>
            <a:r>
              <a:rPr lang="ja-JP" altLang="en-US" sz="1400" dirty="0">
                <a:latin typeface="SimHei" panose="02010609060101010101" pitchFamily="49" charset="-122"/>
                <a:ea typeface="SimHei" panose="02010609060101010101" pitchFamily="49" charset="-122"/>
                <a:cs typeface="メイリオ"/>
              </a:rPr>
              <a:t> </a:t>
            </a:r>
            <a:r>
              <a:rPr lang="ja-JP" altLang="zh-CN" sz="1400" dirty="0">
                <a:latin typeface="SimHei" panose="02010609060101010101" pitchFamily="49" charset="-122"/>
                <a:ea typeface="SimHei" panose="02010609060101010101" pitchFamily="49" charset="-122"/>
                <a:cs typeface="メイリオ"/>
              </a:rPr>
              <a:t> </a:t>
            </a:r>
            <a:r>
              <a:rPr lang="ja-JP" altLang="en-US" sz="1400" dirty="0">
                <a:latin typeface="SimHei" panose="02010609060101010101" pitchFamily="49" charset="-122"/>
                <a:ea typeface="SimHei" panose="02010609060101010101" pitchFamily="49" charset="-122"/>
                <a:cs typeface="メイリオ"/>
              </a:rPr>
              <a:t> </a:t>
            </a:r>
            <a:r>
              <a:rPr lang="ja-JP" altLang="en-US" sz="1400" dirty="0" smtClean="0">
                <a:latin typeface="SimSun" panose="02010600030101010101" pitchFamily="2" charset="-122"/>
                <a:ea typeface="SimSun" panose="02010600030101010101" pitchFamily="2" charset="-122"/>
                <a:cs typeface="メイリオ"/>
              </a:rPr>
              <a:t>遗华</a:t>
            </a:r>
            <a:r>
              <a:rPr lang="ja-JP" altLang="en-US" sz="1400" dirty="0">
                <a:latin typeface="SimSun" panose="02010600030101010101" pitchFamily="2" charset="-122"/>
                <a:ea typeface="SimSun" panose="02010600030101010101" pitchFamily="2" charset="-122"/>
                <a:cs typeface="メイリオ"/>
              </a:rPr>
              <a:t>日本人等</a:t>
            </a:r>
            <a:r>
              <a:rPr lang="zh-CN" altLang="en-US" sz="1400" dirty="0">
                <a:latin typeface="SimSun" panose="02010600030101010101" pitchFamily="2" charset="-122"/>
                <a:ea typeface="SimSun" panose="02010600030101010101" pitchFamily="2" charset="-122"/>
                <a:cs typeface="メイリオ"/>
              </a:rPr>
              <a:t>去世后</a:t>
            </a:r>
            <a:r>
              <a:rPr lang="zh-CN" altLang="en-US" sz="1400" dirty="0" smtClean="0">
                <a:latin typeface="SimSun" panose="02010600030101010101" pitchFamily="2" charset="-122"/>
                <a:ea typeface="SimSun" panose="02010600030101010101" pitchFamily="2" charset="-122"/>
                <a:cs typeface="メイリオ"/>
              </a:rPr>
              <a:t>，拥有领取</a:t>
            </a:r>
            <a:r>
              <a:rPr lang="ja-JP" altLang="en-US" sz="1400" dirty="0" smtClean="0">
                <a:latin typeface="SimSun" panose="02010600030101010101" pitchFamily="2" charset="-122"/>
                <a:ea typeface="SimSun" panose="02010600030101010101" pitchFamily="2" charset="-122"/>
                <a:cs typeface="メイリオ"/>
              </a:rPr>
              <a:t>支援给付</a:t>
            </a:r>
            <a:r>
              <a:rPr lang="en-US" altLang="ja-JP" sz="1200" b="1" baseline="30000" dirty="0">
                <a:solidFill>
                  <a:srgbClr val="000000"/>
                </a:solidFill>
                <a:latin typeface="SimSun" panose="02010600030101010101" pitchFamily="2" charset="-122"/>
                <a:ea typeface="SimSun" panose="02010600030101010101" pitchFamily="2" charset="-122"/>
                <a:cs typeface="メイリオ"/>
              </a:rPr>
              <a:t>※1</a:t>
            </a:r>
            <a:r>
              <a:rPr lang="ja-JP" altLang="en-US" sz="1400" dirty="0">
                <a:solidFill>
                  <a:srgbClr val="000000"/>
                </a:solidFill>
                <a:latin typeface="SimSun" panose="02010600030101010101" pitchFamily="2" charset="-122"/>
                <a:ea typeface="SimSun" panose="02010600030101010101" pitchFamily="2" charset="-122"/>
                <a:cs typeface="メイリオ"/>
              </a:rPr>
              <a:t> </a:t>
            </a:r>
            <a:r>
              <a:rPr lang="zh-CN" altLang="en-US" sz="1400" dirty="0">
                <a:solidFill>
                  <a:srgbClr val="000000"/>
                </a:solidFill>
                <a:latin typeface="SimSun" panose="02010600030101010101" pitchFamily="2" charset="-122"/>
                <a:ea typeface="SimSun" panose="02010600030101010101" pitchFamily="2" charset="-122"/>
                <a:cs typeface="メイリオ"/>
              </a:rPr>
              <a:t>的权利的</a:t>
            </a:r>
            <a:r>
              <a:rPr lang="ja-JP" altLang="en-US" sz="1400" u="sng" dirty="0">
                <a:latin typeface="SimSun" panose="02010600030101010101" pitchFamily="2" charset="-122"/>
                <a:ea typeface="SimSun" panose="02010600030101010101" pitchFamily="2" charset="-122"/>
                <a:cs typeface="メイリオ"/>
              </a:rPr>
              <a:t>特定</a:t>
            </a:r>
            <a:r>
              <a:rPr lang="ja-JP" altLang="en-US" sz="1400" u="sng" dirty="0">
                <a:latin typeface="SimSun" panose="02010600030101010101" pitchFamily="2" charset="-122"/>
                <a:ea typeface="SimSun" panose="02010600030101010101" pitchFamily="2" charset="-122"/>
                <a:cs typeface="HG丸ｺﾞｼｯｸM-PRO"/>
              </a:rPr>
              <a:t>配偶</a:t>
            </a:r>
            <a:r>
              <a:rPr lang="ja-JP" altLang="en-US" sz="1400" dirty="0">
                <a:latin typeface="SimSun" panose="02010600030101010101" pitchFamily="2" charset="-122"/>
                <a:ea typeface="SimSun" panose="02010600030101010101" pitchFamily="2" charset="-122"/>
                <a:cs typeface="HG丸ｺﾞｼｯｸM-PRO"/>
              </a:rPr>
              <a:t>。</a:t>
            </a:r>
            <a:endParaRPr lang="en-US" altLang="ja-JP" sz="1400" dirty="0">
              <a:latin typeface="SimSun" panose="02010600030101010101" pitchFamily="2" charset="-122"/>
              <a:ea typeface="SimSun" panose="02010600030101010101" pitchFamily="2" charset="-122"/>
              <a:cs typeface="HG丸ｺﾞｼｯｸM-PRO"/>
            </a:endParaRPr>
          </a:p>
          <a:p>
            <a:pPr>
              <a:lnSpc>
                <a:spcPts val="2000"/>
              </a:lnSpc>
              <a:spcAft>
                <a:spcPts val="600"/>
              </a:spcAft>
            </a:pPr>
            <a:r>
              <a:rPr lang="ja-JP" altLang="en-US" sz="1400" u="sng" dirty="0">
                <a:solidFill>
                  <a:srgbClr val="000000"/>
                </a:solidFill>
                <a:latin typeface="SimSun" panose="02010600030101010101" pitchFamily="2" charset="-122"/>
                <a:ea typeface="SimSun" panose="02010600030101010101" pitchFamily="2" charset="-122"/>
                <a:cs typeface="HG丸ｺﾞｼｯｸM-PRO"/>
              </a:rPr>
              <a:t>特定配偶</a:t>
            </a:r>
            <a:r>
              <a:rPr lang="zh-CN" altLang="en-US" sz="1400" u="sng" dirty="0">
                <a:solidFill>
                  <a:srgbClr val="000000"/>
                </a:solidFill>
                <a:latin typeface="SimSun" panose="02010600030101010101" pitchFamily="2" charset="-122"/>
                <a:ea typeface="SimSun" panose="02010600030101010101" pitchFamily="2" charset="-122"/>
                <a:cs typeface="HG丸ｺﾞｼｯｸM-PRO"/>
              </a:rPr>
              <a:t>是指从</a:t>
            </a:r>
            <a:r>
              <a:rPr lang="ja-JP" altLang="en-US" sz="1400" u="sng" dirty="0">
                <a:solidFill>
                  <a:srgbClr val="000000"/>
                </a:solidFill>
                <a:latin typeface="SimSun" panose="02010600030101010101" pitchFamily="2" charset="-122"/>
                <a:ea typeface="SimSun" panose="02010600030101010101" pitchFamily="2" charset="-122"/>
                <a:cs typeface="HG丸ｺﾞｼｯｸM-PRO"/>
              </a:rPr>
              <a:t>遗华日本人等</a:t>
            </a:r>
            <a:r>
              <a:rPr lang="zh-CN" altLang="en-US" sz="1400" u="sng" dirty="0">
                <a:solidFill>
                  <a:srgbClr val="000000"/>
                </a:solidFill>
                <a:latin typeface="SimSun" panose="02010600030101010101" pitchFamily="2" charset="-122"/>
                <a:ea typeface="SimSun" panose="02010600030101010101" pitchFamily="2" charset="-122"/>
                <a:cs typeface="HG丸ｺﾞｼｯｸM-PRO"/>
              </a:rPr>
              <a:t>回国定居前就一直为</a:t>
            </a:r>
            <a:r>
              <a:rPr lang="ja-JP" altLang="en-US" sz="1400" u="sng" dirty="0">
                <a:solidFill>
                  <a:srgbClr val="000000"/>
                </a:solidFill>
                <a:latin typeface="SimSun" panose="02010600030101010101" pitchFamily="2" charset="-122"/>
                <a:ea typeface="SimSun" panose="02010600030101010101" pitchFamily="2" charset="-122"/>
                <a:cs typeface="HG丸ｺﾞｼｯｸM-PRO"/>
              </a:rPr>
              <a:t>遗华日本人等</a:t>
            </a:r>
            <a:r>
              <a:rPr lang="zh-CN" altLang="en-US" sz="1400" u="sng" dirty="0">
                <a:solidFill>
                  <a:srgbClr val="000000"/>
                </a:solidFill>
                <a:latin typeface="SimSun" panose="02010600030101010101" pitchFamily="2" charset="-122"/>
                <a:ea typeface="SimSun" panose="02010600030101010101" pitchFamily="2" charset="-122"/>
                <a:cs typeface="HG丸ｺﾞｼｯｸM-PRO"/>
              </a:rPr>
              <a:t>的</a:t>
            </a:r>
            <a:r>
              <a:rPr lang="ja-JP" altLang="en-US" sz="1400" u="sng" dirty="0">
                <a:solidFill>
                  <a:srgbClr val="000000"/>
                </a:solidFill>
                <a:latin typeface="SimSun" panose="02010600030101010101" pitchFamily="2" charset="-122"/>
                <a:ea typeface="SimSun" panose="02010600030101010101" pitchFamily="2" charset="-122"/>
                <a:cs typeface="HG丸ｺﾞｼｯｸM-PRO"/>
              </a:rPr>
              <a:t>配偶</a:t>
            </a:r>
            <a:r>
              <a:rPr lang="en-US" altLang="ja-JP" sz="1200" b="1" baseline="30000" dirty="0">
                <a:solidFill>
                  <a:srgbClr val="000000"/>
                </a:solidFill>
                <a:latin typeface="SimSun" panose="02010600030101010101" pitchFamily="2" charset="-122"/>
                <a:ea typeface="SimSun" panose="02010600030101010101" pitchFamily="2" charset="-122"/>
                <a:cs typeface="HG丸ｺﾞｼｯｸM-PRO"/>
              </a:rPr>
              <a:t>※</a:t>
            </a:r>
            <a:r>
              <a:rPr lang="en-US" altLang="ja-JP" sz="1200" b="1" baseline="30000" dirty="0" smtClean="0">
                <a:solidFill>
                  <a:srgbClr val="000000"/>
                </a:solidFill>
                <a:latin typeface="SimSun" panose="02010600030101010101" pitchFamily="2" charset="-122"/>
                <a:ea typeface="SimSun" panose="02010600030101010101" pitchFamily="2" charset="-122"/>
                <a:cs typeface="HG丸ｺﾞｼｯｸM-PRO"/>
              </a:rPr>
              <a:t>2</a:t>
            </a:r>
            <a:r>
              <a:rPr lang="ja-JP" altLang="en-US" sz="1400" dirty="0" err="1" smtClean="0">
                <a:solidFill>
                  <a:srgbClr val="000000"/>
                </a:solidFill>
                <a:latin typeface="SimSun" panose="02010600030101010101" pitchFamily="2" charset="-122"/>
                <a:ea typeface="SimSun" panose="02010600030101010101" pitchFamily="2" charset="-122"/>
                <a:cs typeface="HG丸ｺﾞｼｯｸM-PRO"/>
              </a:rPr>
              <a:t>。</a:t>
            </a:r>
            <a:endParaRPr lang="ja-JP" altLang="en-US" sz="1200" dirty="0">
              <a:latin typeface="SimSun" panose="02010600030101010101" pitchFamily="2" charset="-122"/>
              <a:ea typeface="SimSun" panose="02010600030101010101" pitchFamily="2" charset="-122"/>
              <a:cs typeface="HG丸ｺﾞｼｯｸM-PRO"/>
            </a:endParaRPr>
          </a:p>
          <a:p>
            <a:pPr>
              <a:lnSpc>
                <a:spcPts val="2000"/>
              </a:lnSpc>
            </a:pPr>
            <a:r>
              <a:rPr lang="en-US" altLang="ja-JP" sz="1200" dirty="0">
                <a:latin typeface="SimSun" panose="02010600030101010101" pitchFamily="2" charset="-122"/>
                <a:ea typeface="SimSun" panose="02010600030101010101" pitchFamily="2" charset="-122"/>
                <a:cs typeface="HG丸ｺﾞｼｯｸM-PRO"/>
              </a:rPr>
              <a:t>※1 </a:t>
            </a:r>
            <a:r>
              <a:rPr lang="zh-CN" altLang="en-US" sz="1200" dirty="0" smtClean="0">
                <a:solidFill>
                  <a:srgbClr val="000000"/>
                </a:solidFill>
                <a:latin typeface="SimSun" panose="02010600030101010101" pitchFamily="2" charset="-122"/>
                <a:ea typeface="SimSun" panose="02010600030101010101" pitchFamily="2" charset="-122"/>
                <a:cs typeface="HG丸ｺﾞｼｯｸM-PRO"/>
              </a:rPr>
              <a:t>包括平成</a:t>
            </a:r>
            <a:r>
              <a:rPr lang="en-US" altLang="zh-CN" sz="1200" dirty="0" smtClean="0">
                <a:solidFill>
                  <a:srgbClr val="000000"/>
                </a:solidFill>
                <a:latin typeface="SimSun" panose="02010600030101010101" pitchFamily="2" charset="-122"/>
                <a:ea typeface="SimSun" panose="02010600030101010101" pitchFamily="2" charset="-122"/>
                <a:cs typeface="HG丸ｺﾞｼｯｸM-PRO"/>
              </a:rPr>
              <a:t>20</a:t>
            </a:r>
            <a:r>
              <a:rPr lang="zh-CN" altLang="en-US" sz="1200" dirty="0" smtClean="0">
                <a:solidFill>
                  <a:srgbClr val="000000"/>
                </a:solidFill>
                <a:latin typeface="SimSun" panose="02010600030101010101" pitchFamily="2" charset="-122"/>
                <a:ea typeface="SimSun" panose="02010600030101010101" pitchFamily="2" charset="-122"/>
                <a:cs typeface="HG丸ｺﾞｼｯｸM-PRO"/>
              </a:rPr>
              <a:t>年（</a:t>
            </a:r>
            <a:r>
              <a:rPr lang="en-US" altLang="zh-CN" sz="1200" dirty="0" smtClean="0">
                <a:solidFill>
                  <a:srgbClr val="000000"/>
                </a:solidFill>
                <a:latin typeface="SimSun" panose="02010600030101010101" pitchFamily="2" charset="-122"/>
                <a:ea typeface="SimSun" panose="02010600030101010101" pitchFamily="2" charset="-122"/>
                <a:cs typeface="HG丸ｺﾞｼｯｸM-PRO"/>
              </a:rPr>
              <a:t>2008</a:t>
            </a:r>
            <a:r>
              <a:rPr lang="ja-JP" altLang="en-US" sz="1200" dirty="0" smtClean="0">
                <a:solidFill>
                  <a:srgbClr val="000000"/>
                </a:solidFill>
                <a:latin typeface="SimSun" panose="02010600030101010101" pitchFamily="2" charset="-122"/>
                <a:ea typeface="SimSun" panose="02010600030101010101" pitchFamily="2" charset="-122"/>
                <a:cs typeface="HG丸ｺﾞｼｯｸM-PRO"/>
              </a:rPr>
              <a:t>年</a:t>
            </a:r>
            <a:r>
              <a:rPr lang="zh-CN" altLang="en-US" sz="1200" dirty="0" smtClean="0">
                <a:solidFill>
                  <a:srgbClr val="000000"/>
                </a:solidFill>
                <a:latin typeface="SimSun" panose="02010600030101010101" pitchFamily="2" charset="-122"/>
                <a:ea typeface="SimSun" panose="02010600030101010101" pitchFamily="2" charset="-122"/>
                <a:cs typeface="HG丸ｺﾞｼｯｸM-PRO"/>
              </a:rPr>
              <a:t>）</a:t>
            </a:r>
            <a:r>
              <a:rPr lang="en-US" altLang="ja-JP" sz="1200" dirty="0" smtClean="0">
                <a:solidFill>
                  <a:srgbClr val="000000"/>
                </a:solidFill>
                <a:latin typeface="SimSun" panose="02010600030101010101" pitchFamily="2" charset="-122"/>
                <a:ea typeface="SimSun" panose="02010600030101010101" pitchFamily="2" charset="-122"/>
                <a:cs typeface="HG丸ｺﾞｼｯｸM-PRO"/>
              </a:rPr>
              <a:t>4</a:t>
            </a:r>
            <a:r>
              <a:rPr lang="ja-JP" altLang="en-US" sz="1200" dirty="0">
                <a:solidFill>
                  <a:srgbClr val="000000"/>
                </a:solidFill>
                <a:latin typeface="SimSun" panose="02010600030101010101" pitchFamily="2" charset="-122"/>
                <a:ea typeface="SimSun" panose="02010600030101010101" pitchFamily="2" charset="-122"/>
                <a:cs typeface="HG丸ｺﾞｼｯｸM-PRO"/>
              </a:rPr>
              <a:t>月</a:t>
            </a:r>
            <a:r>
              <a:rPr lang="en-US" altLang="ja-JP" sz="1200" dirty="0">
                <a:solidFill>
                  <a:srgbClr val="000000"/>
                </a:solidFill>
                <a:latin typeface="SimSun" panose="02010600030101010101" pitchFamily="2" charset="-122"/>
                <a:ea typeface="SimSun" panose="02010600030101010101" pitchFamily="2" charset="-122"/>
                <a:cs typeface="HG丸ｺﾞｼｯｸM-PRO"/>
              </a:rPr>
              <a:t>1</a:t>
            </a:r>
            <a:r>
              <a:rPr lang="ja-JP" altLang="en-US" sz="1200" dirty="0" smtClean="0">
                <a:solidFill>
                  <a:srgbClr val="000000"/>
                </a:solidFill>
                <a:latin typeface="SimSun" panose="02010600030101010101" pitchFamily="2" charset="-122"/>
                <a:ea typeface="SimSun" panose="02010600030101010101" pitchFamily="2" charset="-122"/>
                <a:cs typeface="HG丸ｺﾞｼｯｸM-PRO"/>
              </a:rPr>
              <a:t>日前</a:t>
            </a:r>
            <a:r>
              <a:rPr lang="zh-CN" altLang="en-US" sz="1200" dirty="0" smtClean="0">
                <a:solidFill>
                  <a:srgbClr val="000000"/>
                </a:solidFill>
                <a:latin typeface="SimSun" panose="02010600030101010101" pitchFamily="2" charset="-122"/>
                <a:ea typeface="SimSun" panose="02010600030101010101" pitchFamily="2" charset="-122"/>
                <a:cs typeface="HG丸ｺﾞｼｯｸM-PRO"/>
              </a:rPr>
              <a:t>在</a:t>
            </a:r>
            <a:r>
              <a:rPr lang="en-US" altLang="ja-JP" sz="1200" dirty="0" smtClean="0">
                <a:solidFill>
                  <a:srgbClr val="000000"/>
                </a:solidFill>
                <a:latin typeface="SimSun" panose="02010600030101010101" pitchFamily="2" charset="-122"/>
                <a:ea typeface="SimSun" panose="02010600030101010101" pitchFamily="2" charset="-122"/>
                <a:cs typeface="HG丸ｺﾞｼｯｸM-PRO"/>
              </a:rPr>
              <a:t>60</a:t>
            </a:r>
            <a:r>
              <a:rPr lang="zh-CN" altLang="en-US" sz="1200" dirty="0">
                <a:solidFill>
                  <a:srgbClr val="000000"/>
                </a:solidFill>
                <a:latin typeface="SimSun" panose="02010600030101010101" pitchFamily="2" charset="-122"/>
                <a:ea typeface="SimSun" panose="02010600030101010101" pitchFamily="2" charset="-122"/>
                <a:cs typeface="HG丸ｺﾞｼｯｸM-PRO"/>
              </a:rPr>
              <a:t>岁</a:t>
            </a:r>
            <a:r>
              <a:rPr lang="ja-JP" altLang="en-US" sz="1200" dirty="0" smtClean="0">
                <a:solidFill>
                  <a:srgbClr val="000000"/>
                </a:solidFill>
                <a:latin typeface="SimSun" panose="02010600030101010101" pitchFamily="2" charset="-122"/>
                <a:ea typeface="SimSun" panose="02010600030101010101" pitchFamily="2" charset="-122"/>
                <a:cs typeface="HG丸ｺﾞｼｯｸM-PRO"/>
              </a:rPr>
              <a:t>以上</a:t>
            </a:r>
            <a:r>
              <a:rPr lang="zh-CN" altLang="en-US" sz="1200" dirty="0" smtClean="0">
                <a:solidFill>
                  <a:srgbClr val="000000"/>
                </a:solidFill>
                <a:latin typeface="SimSun" panose="02010600030101010101" pitchFamily="2" charset="-122"/>
                <a:ea typeface="SimSun" panose="02010600030101010101" pitchFamily="2" charset="-122"/>
                <a:cs typeface="HG丸ｺﾞｼｯｸM-PRO"/>
              </a:rPr>
              <a:t>去</a:t>
            </a:r>
            <a:r>
              <a:rPr lang="zh-CN" altLang="en-US" sz="1200" dirty="0">
                <a:solidFill>
                  <a:srgbClr val="000000"/>
                </a:solidFill>
                <a:latin typeface="SimSun" panose="02010600030101010101" pitchFamily="2" charset="-122"/>
                <a:ea typeface="SimSun" panose="02010600030101010101" pitchFamily="2" charset="-122"/>
                <a:cs typeface="HG丸ｺﾞｼｯｸM-PRO"/>
              </a:rPr>
              <a:t>世的</a:t>
            </a:r>
            <a:r>
              <a:rPr lang="ja-JP" altLang="en-US" sz="1200" dirty="0">
                <a:solidFill>
                  <a:srgbClr val="000000"/>
                </a:solidFill>
                <a:latin typeface="SimSun" panose="02010600030101010101" pitchFamily="2" charset="-122"/>
                <a:ea typeface="SimSun" panose="02010600030101010101" pitchFamily="2" charset="-122"/>
                <a:cs typeface="HG丸ｺﾞｼｯｸM-PRO"/>
              </a:rPr>
              <a:t>遗华日本人等</a:t>
            </a:r>
            <a:r>
              <a:rPr lang="zh-CN" altLang="en-US" sz="1200" dirty="0">
                <a:solidFill>
                  <a:srgbClr val="000000"/>
                </a:solidFill>
                <a:latin typeface="SimSun" panose="02010600030101010101" pitchFamily="2" charset="-122"/>
                <a:ea typeface="SimSun" panose="02010600030101010101" pitchFamily="2" charset="-122"/>
                <a:cs typeface="HG丸ｺﾞｼｯｸM-PRO"/>
              </a:rPr>
              <a:t>的</a:t>
            </a:r>
            <a:r>
              <a:rPr lang="ja-JP" altLang="en-US" sz="1200" dirty="0">
                <a:solidFill>
                  <a:srgbClr val="000000"/>
                </a:solidFill>
                <a:latin typeface="SimSun" panose="02010600030101010101" pitchFamily="2" charset="-122"/>
                <a:ea typeface="SimSun" panose="02010600030101010101" pitchFamily="2" charset="-122"/>
                <a:cs typeface="HG丸ｺﾞｼｯｸM-PRO"/>
              </a:rPr>
              <a:t>配偶</a:t>
            </a:r>
            <a:r>
              <a:rPr lang="zh-CN" altLang="en-US" sz="1200" dirty="0" smtClean="0">
                <a:solidFill>
                  <a:srgbClr val="000000"/>
                </a:solidFill>
                <a:latin typeface="SimSun" panose="02010600030101010101" pitchFamily="2" charset="-122"/>
                <a:ea typeface="SimSun" panose="02010600030101010101" pitchFamily="2" charset="-122"/>
                <a:cs typeface="HG丸ｺﾞｼｯｸM-PRO"/>
              </a:rPr>
              <a:t>，</a:t>
            </a:r>
            <a:endParaRPr lang="en-US" altLang="zh-CN" sz="1200" dirty="0" smtClean="0">
              <a:solidFill>
                <a:srgbClr val="000000"/>
              </a:solidFill>
              <a:latin typeface="SimSun" panose="02010600030101010101" pitchFamily="2" charset="-122"/>
              <a:ea typeface="SimSun" panose="02010600030101010101" pitchFamily="2" charset="-122"/>
              <a:cs typeface="HG丸ｺﾞｼｯｸM-PRO"/>
            </a:endParaRPr>
          </a:p>
          <a:p>
            <a:pPr>
              <a:lnSpc>
                <a:spcPts val="2000"/>
              </a:lnSpc>
            </a:pPr>
            <a:r>
              <a:rPr lang="zh-CN" altLang="en-US" sz="1200" dirty="0">
                <a:solidFill>
                  <a:srgbClr val="000000"/>
                </a:solidFill>
                <a:latin typeface="SimSun" panose="02010600030101010101" pitchFamily="2" charset="-122"/>
                <a:ea typeface="SimSun" panose="02010600030101010101" pitchFamily="2" charset="-122"/>
                <a:cs typeface="HG丸ｺﾞｼｯｸM-PRO"/>
              </a:rPr>
              <a:t> </a:t>
            </a:r>
            <a:r>
              <a:rPr lang="zh-CN" altLang="en-US" sz="1200" dirty="0" smtClean="0">
                <a:solidFill>
                  <a:srgbClr val="000000"/>
                </a:solidFill>
                <a:latin typeface="SimSun" panose="02010600030101010101" pitchFamily="2" charset="-122"/>
                <a:ea typeface="SimSun" panose="02010600030101010101" pitchFamily="2" charset="-122"/>
                <a:cs typeface="HG丸ｺﾞｼｯｸM-PRO"/>
              </a:rPr>
              <a:t>   在平成</a:t>
            </a:r>
            <a:r>
              <a:rPr lang="en-US" altLang="zh-CN" sz="1200" dirty="0" smtClean="0">
                <a:solidFill>
                  <a:srgbClr val="000000"/>
                </a:solidFill>
                <a:latin typeface="SimSun" panose="02010600030101010101" pitchFamily="2" charset="-122"/>
                <a:ea typeface="SimSun" panose="02010600030101010101" pitchFamily="2" charset="-122"/>
                <a:cs typeface="HG丸ｺﾞｼｯｸM-PRO"/>
              </a:rPr>
              <a:t>20</a:t>
            </a:r>
            <a:r>
              <a:rPr lang="zh-CN" altLang="en-US" sz="1200" dirty="0" smtClean="0">
                <a:solidFill>
                  <a:srgbClr val="000000"/>
                </a:solidFill>
                <a:latin typeface="SimSun" panose="02010600030101010101" pitchFamily="2" charset="-122"/>
                <a:ea typeface="SimSun" panose="02010600030101010101" pitchFamily="2" charset="-122"/>
                <a:cs typeface="HG丸ｺﾞｼｯｸM-PRO"/>
              </a:rPr>
              <a:t>年（</a:t>
            </a:r>
            <a:r>
              <a:rPr lang="en-US" altLang="zh-CN" sz="1200" dirty="0" smtClean="0">
                <a:solidFill>
                  <a:srgbClr val="000000"/>
                </a:solidFill>
                <a:latin typeface="SimSun" panose="02010600030101010101" pitchFamily="2" charset="-122"/>
                <a:ea typeface="SimSun" panose="02010600030101010101" pitchFamily="2" charset="-122"/>
                <a:cs typeface="HG丸ｺﾞｼｯｸM-PRO"/>
              </a:rPr>
              <a:t>2008</a:t>
            </a:r>
            <a:r>
              <a:rPr lang="ja-JP" altLang="en-US" sz="1200" dirty="0" smtClean="0">
                <a:solidFill>
                  <a:srgbClr val="000000"/>
                </a:solidFill>
                <a:latin typeface="SimSun" panose="02010600030101010101" pitchFamily="2" charset="-122"/>
                <a:ea typeface="SimSun" panose="02010600030101010101" pitchFamily="2" charset="-122"/>
                <a:cs typeface="HG丸ｺﾞｼｯｸM-PRO"/>
              </a:rPr>
              <a:t>年</a:t>
            </a:r>
            <a:r>
              <a:rPr lang="zh-CN" altLang="en-US" sz="1200" dirty="0" smtClean="0">
                <a:solidFill>
                  <a:srgbClr val="000000"/>
                </a:solidFill>
                <a:latin typeface="SimSun" panose="02010600030101010101" pitchFamily="2" charset="-122"/>
                <a:ea typeface="SimSun" panose="02010600030101010101" pitchFamily="2" charset="-122"/>
                <a:cs typeface="HG丸ｺﾞｼｯｸM-PRO"/>
              </a:rPr>
              <a:t>）</a:t>
            </a:r>
            <a:r>
              <a:rPr lang="en-US" altLang="ja-JP" sz="1200" dirty="0" smtClean="0">
                <a:latin typeface="SimSun" panose="02010600030101010101" pitchFamily="2" charset="-122"/>
                <a:ea typeface="SimSun" panose="02010600030101010101" pitchFamily="2" charset="-122"/>
                <a:cs typeface="HG丸ｺﾞｼｯｸM-PRO"/>
              </a:rPr>
              <a:t>4</a:t>
            </a:r>
            <a:r>
              <a:rPr lang="ja-JP" altLang="en-US" sz="1200" dirty="0">
                <a:latin typeface="SimSun" panose="02010600030101010101" pitchFamily="2" charset="-122"/>
                <a:ea typeface="SimSun" panose="02010600030101010101" pitchFamily="2" charset="-122"/>
                <a:cs typeface="HG丸ｺﾞｼｯｸM-PRO"/>
              </a:rPr>
              <a:t>月</a:t>
            </a:r>
            <a:r>
              <a:rPr lang="en-US" altLang="ja-JP" sz="1200" dirty="0">
                <a:latin typeface="SimSun" panose="02010600030101010101" pitchFamily="2" charset="-122"/>
                <a:ea typeface="SimSun" panose="02010600030101010101" pitchFamily="2" charset="-122"/>
                <a:cs typeface="HG丸ｺﾞｼｯｸM-PRO"/>
              </a:rPr>
              <a:t>1</a:t>
            </a:r>
            <a:r>
              <a:rPr lang="ja-JP" altLang="en-US" sz="1200" dirty="0" smtClean="0">
                <a:latin typeface="SimSun" panose="02010600030101010101" pitchFamily="2" charset="-122"/>
                <a:ea typeface="SimSun" panose="02010600030101010101" pitchFamily="2" charset="-122"/>
                <a:cs typeface="HG丸ｺﾞｼｯｸM-PRO"/>
              </a:rPr>
              <a:t>日</a:t>
            </a:r>
            <a:r>
              <a:rPr lang="zh-CN" altLang="en-US" sz="1200" dirty="0" smtClean="0">
                <a:latin typeface="SimSun" panose="02010600030101010101" pitchFamily="2" charset="-122"/>
                <a:ea typeface="SimSun" panose="02010600030101010101" pitchFamily="2" charset="-122"/>
                <a:cs typeface="HG丸ｺﾞｼｯｸM-PRO"/>
              </a:rPr>
              <a:t>从生活保护而转为支援给付者</a:t>
            </a:r>
            <a:r>
              <a:rPr lang="ja-JP" altLang="en-US" sz="1200" dirty="0" err="1">
                <a:latin typeface="SimSun" panose="02010600030101010101" pitchFamily="2" charset="-122"/>
                <a:ea typeface="SimSun" panose="02010600030101010101" pitchFamily="2" charset="-122"/>
                <a:cs typeface="HG丸ｺﾞｼｯｸM-PRO"/>
              </a:rPr>
              <a:t>。</a:t>
            </a:r>
            <a:endParaRPr lang="en-US" altLang="ja-JP" sz="1200" dirty="0">
              <a:latin typeface="SimSun" panose="02010600030101010101" pitchFamily="2" charset="-122"/>
              <a:ea typeface="SimSun" panose="02010600030101010101" pitchFamily="2" charset="-122"/>
              <a:cs typeface="HG丸ｺﾞｼｯｸM-PRO"/>
            </a:endParaRPr>
          </a:p>
          <a:p>
            <a:pPr>
              <a:lnSpc>
                <a:spcPts val="2000"/>
              </a:lnSpc>
            </a:pPr>
            <a:r>
              <a:rPr lang="en-US" altLang="ja-JP" sz="1200" dirty="0">
                <a:latin typeface="SimSun" panose="02010600030101010101" pitchFamily="2" charset="-122"/>
                <a:ea typeface="SimSun" panose="02010600030101010101" pitchFamily="2" charset="-122"/>
                <a:cs typeface="HG丸ｺﾞｼｯｸM-PRO"/>
              </a:rPr>
              <a:t>※2 </a:t>
            </a:r>
            <a:r>
              <a:rPr lang="zh-CN" altLang="en-US" sz="1200" dirty="0" smtClean="0">
                <a:latin typeface="SimSun" panose="02010600030101010101" pitchFamily="2" charset="-122"/>
                <a:ea typeface="SimSun" panose="02010600030101010101" pitchFamily="2" charset="-122"/>
                <a:cs typeface="HG丸ｺﾞｼｯｸM-PRO"/>
              </a:rPr>
              <a:t>包括未登记结婚但事实上处于与婚姻关</a:t>
            </a:r>
            <a:r>
              <a:rPr lang="zh-CN" altLang="en-US" sz="1200" dirty="0">
                <a:latin typeface="SimSun" panose="02010600030101010101" pitchFamily="2" charset="-122"/>
                <a:ea typeface="SimSun" panose="02010600030101010101" pitchFamily="2" charset="-122"/>
                <a:cs typeface="HG丸ｺﾞｼｯｸM-PRO"/>
              </a:rPr>
              <a:t>系相同的状态者</a:t>
            </a:r>
            <a:r>
              <a:rPr lang="ja-JP" altLang="en-US" sz="1200" dirty="0" err="1">
                <a:latin typeface="SimSun" panose="02010600030101010101" pitchFamily="2" charset="-122"/>
                <a:ea typeface="SimSun" panose="02010600030101010101" pitchFamily="2" charset="-122"/>
                <a:cs typeface="HG丸ｺﾞｼｯｸM-PRO"/>
              </a:rPr>
              <a:t>。</a:t>
            </a:r>
            <a:endParaRPr lang="en-US" altLang="ja-JP" sz="1200" dirty="0">
              <a:latin typeface="SimSun" panose="02010600030101010101" pitchFamily="2" charset="-122"/>
              <a:ea typeface="SimSun" panose="02010600030101010101" pitchFamily="2" charset="-122"/>
              <a:cs typeface="HG丸ｺﾞｼｯｸM-PRO"/>
            </a:endParaRPr>
          </a:p>
          <a:p>
            <a:pPr>
              <a:lnSpc>
                <a:spcPts val="2000"/>
              </a:lnSpc>
              <a:spcBef>
                <a:spcPts val="600"/>
              </a:spcBef>
            </a:pPr>
            <a:r>
              <a:rPr lang="zh-CN" altLang="en-US" sz="1400" dirty="0">
                <a:latin typeface="SimSun" panose="02010600030101010101" pitchFamily="2" charset="-122"/>
                <a:ea typeface="SimSun" panose="02010600030101010101" pitchFamily="2" charset="-122"/>
                <a:cs typeface="HG丸ｺﾞｼｯｸM-PRO"/>
              </a:rPr>
              <a:t>    另外，为了领取</a:t>
            </a:r>
            <a:r>
              <a:rPr lang="ja-JP" altLang="en-US" sz="1400" dirty="0">
                <a:latin typeface="SimSun" panose="02010600030101010101" pitchFamily="2" charset="-122"/>
                <a:ea typeface="SimSun" panose="02010600030101010101" pitchFamily="2" charset="-122"/>
                <a:cs typeface="HG丸ｺﾞｼｯｸM-PRO"/>
              </a:rPr>
              <a:t>配偶支援金</a:t>
            </a:r>
            <a:r>
              <a:rPr lang="zh-CN" altLang="en-US" sz="1400" dirty="0">
                <a:latin typeface="SimSun" panose="02010600030101010101" pitchFamily="2" charset="-122"/>
                <a:ea typeface="SimSun" panose="02010600030101010101" pitchFamily="2" charset="-122"/>
                <a:cs typeface="HG丸ｺﾞｼｯｸM-PRO"/>
              </a:rPr>
              <a:t>，</a:t>
            </a:r>
            <a:r>
              <a:rPr lang="zh-CN" altLang="en-US" sz="1400" dirty="0">
                <a:solidFill>
                  <a:srgbClr val="000000"/>
                </a:solidFill>
                <a:latin typeface="SimSun" panose="02010600030101010101" pitchFamily="2" charset="-122"/>
                <a:ea typeface="SimSun" panose="02010600030101010101" pitchFamily="2" charset="-122"/>
                <a:cs typeface="HG丸ｺﾞｼｯｸM-PRO"/>
              </a:rPr>
              <a:t>需向实施支援给</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付的实施机关提出申请</a:t>
            </a:r>
            <a:r>
              <a:rPr lang="ja-JP" altLang="en-US" sz="1400" dirty="0" err="1">
                <a:latin typeface="SimSun" panose="02010600030101010101" pitchFamily="2" charset="-122"/>
                <a:ea typeface="SimSun" panose="02010600030101010101" pitchFamily="2" charset="-122"/>
                <a:cs typeface="HG丸ｺﾞｼｯｸM-PRO"/>
              </a:rPr>
              <a:t>。</a:t>
            </a:r>
            <a:endParaRPr lang="en-US" altLang="ja-JP" sz="1400" dirty="0">
              <a:latin typeface="SimSun" panose="02010600030101010101" pitchFamily="2" charset="-122"/>
              <a:ea typeface="SimSun" panose="02010600030101010101" pitchFamily="2" charset="-122"/>
              <a:cs typeface="HG丸ｺﾞｼｯｸM-PRO"/>
            </a:endParaRPr>
          </a:p>
          <a:p>
            <a:endParaRPr lang="en-US" altLang="ja-JP" sz="1400" dirty="0">
              <a:latin typeface="SimSun" panose="02010600030101010101" pitchFamily="2" charset="-122"/>
              <a:ea typeface="SimSun" panose="02010600030101010101" pitchFamily="2" charset="-122"/>
              <a:cs typeface="HG丸ｺﾞｼｯｸM-PRO"/>
            </a:endParaRPr>
          </a:p>
        </p:txBody>
      </p:sp>
      <p:sp>
        <p:nvSpPr>
          <p:cNvPr id="5" name="AutoShape 5"/>
          <p:cNvSpPr>
            <a:spLocks noChangeArrowheads="1"/>
          </p:cNvSpPr>
          <p:nvPr/>
        </p:nvSpPr>
        <p:spPr bwMode="auto">
          <a:xfrm>
            <a:off x="538163" y="495300"/>
            <a:ext cx="5889625" cy="576263"/>
          </a:xfrm>
          <a:prstGeom prst="roundRect">
            <a:avLst>
              <a:gd name="adj" fmla="val 15014"/>
            </a:avLst>
          </a:prstGeom>
          <a:gradFill rotWithShape="1">
            <a:gsLst>
              <a:gs pos="0">
                <a:srgbClr val="DAEDEF">
                  <a:tint val="50000"/>
                  <a:satMod val="300000"/>
                </a:srgbClr>
              </a:gs>
              <a:gs pos="35000">
                <a:srgbClr val="DAEDEF">
                  <a:tint val="37000"/>
                  <a:satMod val="300000"/>
                </a:srgbClr>
              </a:gs>
              <a:gs pos="100000">
                <a:srgbClr val="DAEDEF">
                  <a:tint val="15000"/>
                  <a:satMod val="350000"/>
                </a:srgbClr>
              </a:gs>
            </a:gsLst>
            <a:lin ang="16200000" scaled="1"/>
          </a:gradFill>
          <a:ln w="9525" cap="flat" cmpd="sng" algn="ctr">
            <a:solidFill>
              <a:srgbClr val="DAEDEF">
                <a:shade val="95000"/>
                <a:satMod val="105000"/>
              </a:srgbClr>
            </a:solidFill>
            <a:prstDash val="solid"/>
            <a:headEnd/>
            <a:tailEnd/>
          </a:ln>
          <a:effectLst>
            <a:outerShdw blurRad="50800" dist="38100" dir="2700000" algn="tl" rotWithShape="0">
              <a:prstClr val="black">
                <a:alpha val="40000"/>
              </a:prstClr>
            </a:outerShdw>
          </a:effectLst>
        </p:spPr>
        <p:txBody>
          <a:bodyPr wrap="none" lIns="90334" tIns="45167" rIns="90334" bIns="45167" anchor="ctr" anchorCtr="1"/>
          <a:lstStyle/>
          <a:p>
            <a:pPr algn="ctr">
              <a:lnSpc>
                <a:spcPct val="150000"/>
              </a:lnSpc>
            </a:pPr>
            <a:r>
              <a:rPr kumimoji="0" lang="en-US" altLang="ja-JP" sz="2400" b="1" dirty="0" smtClean="0">
                <a:solidFill>
                  <a:srgbClr val="000000"/>
                </a:solidFill>
                <a:latin typeface="SimHei" panose="02010609060101010101" pitchFamily="49" charset="-122"/>
                <a:ea typeface="SimHei" panose="02010609060101010101" pitchFamily="49" charset="-122"/>
                <a:cs typeface="HG丸ｺﾞｼｯｸM-PRO"/>
              </a:rPr>
              <a:t>7</a:t>
            </a:r>
            <a:r>
              <a:rPr kumimoji="0" lang="ja-JP" altLang="en-US" sz="2400" b="1" dirty="0" smtClean="0">
                <a:solidFill>
                  <a:srgbClr val="000000"/>
                </a:solidFill>
                <a:latin typeface="SimHei" panose="02010609060101010101" pitchFamily="49" charset="-122"/>
                <a:ea typeface="SimHei" panose="02010609060101010101" pitchFamily="49" charset="-122"/>
                <a:cs typeface="HG丸ｺﾞｼｯｸM-PRO"/>
              </a:rPr>
              <a:t>　配 偶 支 援 金</a:t>
            </a:r>
            <a:endParaRPr kumimoji="0" lang="en-US" altLang="ja-JP" sz="2400" b="1" dirty="0">
              <a:solidFill>
                <a:srgbClr val="000000"/>
              </a:solidFill>
              <a:latin typeface="SimHei" panose="02010609060101010101" pitchFamily="49" charset="-122"/>
              <a:ea typeface="SimHei" panose="02010609060101010101" pitchFamily="49" charset="-122"/>
              <a:cs typeface="HG丸ｺﾞｼｯｸM-PRO"/>
            </a:endParaRPr>
          </a:p>
        </p:txBody>
      </p:sp>
      <p:sp>
        <p:nvSpPr>
          <p:cNvPr id="39939" name="Text Box 8" descr="右下がり対角線 (反転)"/>
          <p:cNvSpPr txBox="1">
            <a:spLocks noChangeArrowheads="1"/>
          </p:cNvSpPr>
          <p:nvPr/>
        </p:nvSpPr>
        <p:spPr bwMode="auto">
          <a:xfrm>
            <a:off x="3060700" y="9172575"/>
            <a:ext cx="1295400" cy="363538"/>
          </a:xfrm>
          <a:prstGeom prst="rect">
            <a:avLst/>
          </a:prstGeom>
          <a:noFill/>
          <a:ln w="9525" algn="ctr">
            <a:noFill/>
            <a:miter lim="800000"/>
            <a:headEnd/>
            <a:tailEnd/>
          </a:ln>
        </p:spPr>
        <p:txBody>
          <a:bodyPr lIns="90334" tIns="45167" rIns="90334" bIns="45167">
            <a:spAutoFit/>
          </a:bodyPr>
          <a:lstStyle/>
          <a:p>
            <a:pPr algn="ctr">
              <a:spcBef>
                <a:spcPct val="50000"/>
              </a:spcBef>
            </a:pPr>
            <a:r>
              <a:rPr lang="en-US" altLang="ja-JP">
                <a:ea typeface="HG丸ｺﾞｼｯｸM-PRO"/>
                <a:cs typeface="HG丸ｺﾞｼｯｸM-PRO"/>
              </a:rPr>
              <a:t>-18-</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p:cNvSpPr txBox="1"/>
          <p:nvPr/>
        </p:nvSpPr>
        <p:spPr>
          <a:xfrm>
            <a:off x="539750" y="757238"/>
            <a:ext cx="5761038" cy="7222480"/>
          </a:xfrm>
          <a:prstGeom prst="rect">
            <a:avLst/>
          </a:prstGeom>
          <a:noFill/>
        </p:spPr>
        <p:txBody>
          <a:bodyPr lIns="91429" tIns="45715" rIns="91429" bIns="45715">
            <a:spAutoFit/>
          </a:bodyPr>
          <a:lstStyle/>
          <a:p>
            <a:pPr>
              <a:spcAft>
                <a:spcPts val="600"/>
              </a:spcAft>
            </a:pPr>
            <a:r>
              <a:rPr lang="en-US" altLang="ja-JP" dirty="0">
                <a:solidFill>
                  <a:srgbClr val="1F3C7B"/>
                </a:solidFill>
                <a:latin typeface="SimHei" panose="02010609060101010101" pitchFamily="49" charset="-122"/>
                <a:ea typeface="SimHei" panose="02010609060101010101" pitchFamily="49" charset="-122"/>
                <a:cs typeface="HG丸ｺﾞｼｯｸM-PRO"/>
              </a:rPr>
              <a:t>◆ </a:t>
            </a:r>
            <a:r>
              <a:rPr lang="zh-CN" altLang="en-US" b="1" dirty="0">
                <a:solidFill>
                  <a:srgbClr val="000000"/>
                </a:solidFill>
                <a:latin typeface="SimHei" panose="02010609060101010101" pitchFamily="49" charset="-122"/>
                <a:ea typeface="SimHei" panose="02010609060101010101" pitchFamily="49" charset="-122"/>
                <a:cs typeface="HG丸ｺﾞｼｯｸM-PRO"/>
              </a:rPr>
              <a:t>申请</a:t>
            </a:r>
            <a:r>
              <a:rPr lang="ja-JP" altLang="en-US" b="1" dirty="0">
                <a:solidFill>
                  <a:srgbClr val="000000"/>
                </a:solidFill>
                <a:latin typeface="SimHei" panose="02010609060101010101" pitchFamily="49" charset="-122"/>
                <a:ea typeface="SimHei" panose="02010609060101010101" pitchFamily="49" charset="-122"/>
                <a:cs typeface="メイリオ"/>
              </a:rPr>
              <a:t>配偶支援金</a:t>
            </a:r>
            <a:r>
              <a:rPr lang="zh-CN" altLang="en-US" b="1" dirty="0">
                <a:solidFill>
                  <a:srgbClr val="000000"/>
                </a:solidFill>
                <a:latin typeface="SimHei" panose="02010609060101010101" pitchFamily="49" charset="-122"/>
                <a:ea typeface="SimHei" panose="02010609060101010101" pitchFamily="49" charset="-122"/>
                <a:cs typeface="メイリオ"/>
              </a:rPr>
              <a:t>所需文件</a:t>
            </a:r>
            <a:endParaRPr lang="en-US" altLang="ja-JP" b="1" dirty="0">
              <a:solidFill>
                <a:srgbClr val="000000"/>
              </a:solidFill>
              <a:latin typeface="SimHei" panose="02010609060101010101" pitchFamily="49" charset="-122"/>
              <a:ea typeface="SimHei" panose="02010609060101010101" pitchFamily="49" charset="-122"/>
              <a:cs typeface="メイリオ"/>
            </a:endParaRPr>
          </a:p>
          <a:p>
            <a:pPr>
              <a:lnSpc>
                <a:spcPts val="2000"/>
              </a:lnSpc>
            </a:pPr>
            <a:r>
              <a:rPr lang="zh-CN" altLang="en-US" sz="1400" dirty="0" smtClean="0">
                <a:solidFill>
                  <a:srgbClr val="000000"/>
                </a:solidFill>
                <a:latin typeface="SimHei" panose="02010609060101010101" pitchFamily="49" charset="-122"/>
                <a:ea typeface="SimHei" panose="02010609060101010101" pitchFamily="49" charset="-122"/>
                <a:cs typeface="メイリオ"/>
              </a:rPr>
              <a:t>  </a:t>
            </a:r>
            <a:r>
              <a:rPr lang="en-US" altLang="ja-JP" sz="1400" dirty="0" smtClean="0">
                <a:solidFill>
                  <a:srgbClr val="000000"/>
                </a:solidFill>
                <a:latin typeface="SimSun" panose="02010600030101010101" pitchFamily="2" charset="-122"/>
                <a:ea typeface="SimSun" panose="02010600030101010101" pitchFamily="2" charset="-122"/>
                <a:cs typeface="メイリオ"/>
              </a:rPr>
              <a:t>1</a:t>
            </a:r>
            <a:r>
              <a:rPr lang="ja-JP" altLang="en-US" sz="1400" dirty="0">
                <a:solidFill>
                  <a:srgbClr val="000000"/>
                </a:solidFill>
                <a:latin typeface="SimSun" panose="02010600030101010101" pitchFamily="2" charset="-122"/>
                <a:ea typeface="SimSun" panose="02010600030101010101" pitchFamily="2" charset="-122"/>
                <a:cs typeface="メイリオ"/>
              </a:rPr>
              <a:t>　配偶</a:t>
            </a:r>
            <a:r>
              <a:rPr lang="ja-JP" altLang="en-US" sz="1400" dirty="0" smtClean="0">
                <a:solidFill>
                  <a:srgbClr val="000000"/>
                </a:solidFill>
                <a:latin typeface="SimSun" panose="02010600030101010101" pitchFamily="2" charset="-122"/>
                <a:ea typeface="SimSun" panose="02010600030101010101" pitchFamily="2" charset="-122"/>
                <a:cs typeface="メイリオ"/>
              </a:rPr>
              <a:t>支援金</a:t>
            </a:r>
            <a:r>
              <a:rPr lang="zh-CN" altLang="en-US" sz="1400" dirty="0">
                <a:solidFill>
                  <a:srgbClr val="000000"/>
                </a:solidFill>
                <a:latin typeface="SimSun" panose="02010600030101010101" pitchFamily="2" charset="-122"/>
                <a:ea typeface="SimSun" panose="02010600030101010101" pitchFamily="2" charset="-122"/>
                <a:cs typeface="メイリオ"/>
              </a:rPr>
              <a:t>支付</a:t>
            </a:r>
            <a:r>
              <a:rPr lang="zh-CN" altLang="en-US" sz="1400" dirty="0" smtClean="0">
                <a:solidFill>
                  <a:srgbClr val="000000"/>
                </a:solidFill>
                <a:latin typeface="SimSun" panose="02010600030101010101" pitchFamily="2" charset="-122"/>
                <a:ea typeface="SimSun" panose="02010600030101010101" pitchFamily="2" charset="-122"/>
                <a:cs typeface="メイリオ"/>
              </a:rPr>
              <a:t>申请书</a:t>
            </a:r>
            <a:r>
              <a:rPr lang="ja-JP" altLang="en-US" sz="1400" dirty="0">
                <a:solidFill>
                  <a:srgbClr val="000000"/>
                </a:solidFill>
                <a:latin typeface="SimSun" panose="02010600030101010101" pitchFamily="2" charset="-122"/>
                <a:ea typeface="SimSun" panose="02010600030101010101" pitchFamily="2" charset="-122"/>
                <a:cs typeface="メイリオ"/>
              </a:rPr>
              <a:t>（</a:t>
            </a:r>
            <a:r>
              <a:rPr lang="zh-CN" altLang="en-US" sz="1400" dirty="0" smtClean="0">
                <a:solidFill>
                  <a:srgbClr val="000000"/>
                </a:solidFill>
                <a:latin typeface="SimSun" panose="02010600030101010101" pitchFamily="2" charset="-122"/>
                <a:ea typeface="SimSun" panose="02010600030101010101" pitchFamily="2" charset="-122"/>
                <a:cs typeface="メイリオ"/>
              </a:rPr>
              <a:t>在实施机关的窗口领取</a:t>
            </a:r>
            <a:r>
              <a:rPr lang="ja-JP" altLang="en-US" sz="1400" dirty="0" smtClean="0">
                <a:solidFill>
                  <a:srgbClr val="000000"/>
                </a:solidFill>
                <a:latin typeface="SimSun" panose="02010600030101010101" pitchFamily="2" charset="-122"/>
                <a:ea typeface="SimSun" panose="02010600030101010101" pitchFamily="2" charset="-122"/>
                <a:cs typeface="メイリオ"/>
              </a:rPr>
              <a:t>）</a:t>
            </a:r>
            <a:endParaRPr lang="en-US" altLang="ja-JP" sz="1400" dirty="0">
              <a:solidFill>
                <a:srgbClr val="000000"/>
              </a:solidFill>
              <a:latin typeface="SimSun" panose="02010600030101010101" pitchFamily="2" charset="-122"/>
              <a:ea typeface="SimSun" panose="02010600030101010101" pitchFamily="2" charset="-122"/>
              <a:cs typeface="メイリオ"/>
            </a:endParaRPr>
          </a:p>
          <a:p>
            <a:pPr>
              <a:lnSpc>
                <a:spcPts val="2000"/>
              </a:lnSpc>
              <a:spcBef>
                <a:spcPts val="300"/>
              </a:spcBef>
            </a:pPr>
            <a:r>
              <a:rPr lang="zh-CN" altLang="en-US" sz="1400" dirty="0" smtClean="0">
                <a:solidFill>
                  <a:srgbClr val="000000"/>
                </a:solidFill>
                <a:latin typeface="SimSun" panose="02010600030101010101" pitchFamily="2" charset="-122"/>
                <a:ea typeface="SimSun" panose="02010600030101010101" pitchFamily="2" charset="-122"/>
                <a:cs typeface="メイリオ"/>
              </a:rPr>
              <a:t>  </a:t>
            </a:r>
            <a:r>
              <a:rPr lang="en-US" altLang="ja-JP" sz="1400" dirty="0" smtClean="0">
                <a:solidFill>
                  <a:srgbClr val="000000"/>
                </a:solidFill>
                <a:latin typeface="SimSun" panose="02010600030101010101" pitchFamily="2" charset="-122"/>
                <a:ea typeface="SimSun" panose="02010600030101010101" pitchFamily="2" charset="-122"/>
                <a:cs typeface="メイリオ"/>
              </a:rPr>
              <a:t>2</a:t>
            </a:r>
            <a:r>
              <a:rPr lang="ja-JP" altLang="en-US" sz="1400" dirty="0">
                <a:solidFill>
                  <a:srgbClr val="000000"/>
                </a:solidFill>
                <a:latin typeface="SimSun" panose="02010600030101010101" pitchFamily="2" charset="-122"/>
                <a:ea typeface="SimSun" panose="02010600030101010101" pitchFamily="2" charset="-122"/>
                <a:cs typeface="メイリオ"/>
              </a:rPr>
              <a:t>　</a:t>
            </a:r>
            <a:r>
              <a:rPr lang="zh-CN" altLang="en-US" sz="1400" dirty="0" smtClean="0">
                <a:solidFill>
                  <a:srgbClr val="000000"/>
                </a:solidFill>
                <a:latin typeface="SimSun" panose="02010600030101010101" pitchFamily="2" charset="-122"/>
                <a:ea typeface="SimSun" panose="02010600030101010101" pitchFamily="2" charset="-122"/>
                <a:cs typeface="メイリオ"/>
              </a:rPr>
              <a:t>能确认婚姻成立日在</a:t>
            </a:r>
            <a:r>
              <a:rPr lang="zh-CN" altLang="en-US" sz="1400" dirty="0">
                <a:solidFill>
                  <a:srgbClr val="000000"/>
                </a:solidFill>
                <a:latin typeface="SimSun" panose="02010600030101010101" pitchFamily="2" charset="-122"/>
                <a:ea typeface="SimSun" panose="02010600030101010101" pitchFamily="2" charset="-122"/>
                <a:cs typeface="メイリオ"/>
              </a:rPr>
              <a:t>回国定居</a:t>
            </a:r>
            <a:r>
              <a:rPr lang="zh-CN" altLang="en-US" sz="1400" dirty="0" smtClean="0">
                <a:solidFill>
                  <a:srgbClr val="000000"/>
                </a:solidFill>
                <a:latin typeface="SimSun" panose="02010600030101010101" pitchFamily="2" charset="-122"/>
                <a:ea typeface="SimSun" panose="02010600030101010101" pitchFamily="2" charset="-122"/>
                <a:cs typeface="メイリオ"/>
              </a:rPr>
              <a:t>日的前一天之前且一直处于婚姻</a:t>
            </a:r>
            <a:endParaRPr lang="en-US" altLang="zh-CN" sz="1400" dirty="0" smtClean="0">
              <a:solidFill>
                <a:srgbClr val="000000"/>
              </a:solidFill>
              <a:latin typeface="SimSun" panose="02010600030101010101" pitchFamily="2" charset="-122"/>
              <a:ea typeface="SimSun" panose="02010600030101010101" pitchFamily="2" charset="-122"/>
              <a:cs typeface="メイリオ"/>
            </a:endParaRPr>
          </a:p>
          <a:p>
            <a:pPr>
              <a:lnSpc>
                <a:spcPts val="2000"/>
              </a:lnSpc>
              <a:spcBef>
                <a:spcPts val="300"/>
              </a:spcBef>
            </a:pPr>
            <a:r>
              <a:rPr lang="zh-CN" altLang="en-US" sz="1400" dirty="0">
                <a:solidFill>
                  <a:srgbClr val="000000"/>
                </a:solidFill>
                <a:latin typeface="SimSun" panose="02010600030101010101" pitchFamily="2" charset="-122"/>
                <a:ea typeface="SimSun" panose="02010600030101010101" pitchFamily="2" charset="-122"/>
                <a:cs typeface="メイリオ"/>
              </a:rPr>
              <a:t> </a:t>
            </a:r>
            <a:r>
              <a:rPr lang="zh-CN" altLang="en-US" sz="1400" dirty="0" smtClean="0">
                <a:solidFill>
                  <a:srgbClr val="000000"/>
                </a:solidFill>
                <a:latin typeface="SimSun" panose="02010600030101010101" pitchFamily="2" charset="-122"/>
                <a:ea typeface="SimSun" panose="02010600030101010101" pitchFamily="2" charset="-122"/>
                <a:cs typeface="メイリオ"/>
              </a:rPr>
              <a:t>    关系的户</a:t>
            </a:r>
            <a:r>
              <a:rPr lang="zh-CN" altLang="en-US" sz="1400" dirty="0">
                <a:solidFill>
                  <a:srgbClr val="000000"/>
                </a:solidFill>
                <a:latin typeface="SimSun" panose="02010600030101010101" pitchFamily="2" charset="-122"/>
                <a:ea typeface="SimSun" panose="02010600030101010101" pitchFamily="2" charset="-122"/>
                <a:cs typeface="メイリオ"/>
              </a:rPr>
              <a:t>籍等</a:t>
            </a:r>
            <a:endParaRPr lang="ja-JP" altLang="en-US" sz="1400" dirty="0">
              <a:solidFill>
                <a:srgbClr val="000000"/>
              </a:solidFill>
              <a:latin typeface="SimSun" panose="02010600030101010101" pitchFamily="2" charset="-122"/>
              <a:ea typeface="SimSun" panose="02010600030101010101" pitchFamily="2" charset="-122"/>
              <a:cs typeface="メイリオ"/>
            </a:endParaRPr>
          </a:p>
          <a:p>
            <a:pPr>
              <a:spcBef>
                <a:spcPts val="1200"/>
              </a:spcBef>
              <a:spcAft>
                <a:spcPts val="600"/>
              </a:spcAft>
            </a:pPr>
            <a:r>
              <a:rPr lang="en-US" altLang="ja-JP" dirty="0">
                <a:solidFill>
                  <a:srgbClr val="1F3C7B"/>
                </a:solidFill>
                <a:latin typeface="SimHei" panose="02010609060101010101" pitchFamily="49" charset="-122"/>
                <a:ea typeface="SimHei" panose="02010609060101010101" pitchFamily="49" charset="-122"/>
                <a:cs typeface="メイリオ"/>
              </a:rPr>
              <a:t>◆ </a:t>
            </a:r>
            <a:r>
              <a:rPr lang="ja-JP" altLang="en-US" b="1" dirty="0">
                <a:solidFill>
                  <a:srgbClr val="000000"/>
                </a:solidFill>
                <a:latin typeface="SimHei" panose="02010609060101010101" pitchFamily="49" charset="-122"/>
                <a:ea typeface="SimHei" panose="02010609060101010101" pitchFamily="49" charset="-122"/>
                <a:cs typeface="メイリオ"/>
              </a:rPr>
              <a:t>配偶支援</a:t>
            </a:r>
            <a:r>
              <a:rPr lang="zh-CN" altLang="en-US" b="1" dirty="0">
                <a:solidFill>
                  <a:srgbClr val="000000"/>
                </a:solidFill>
                <a:latin typeface="SimHei" panose="02010609060101010101" pitchFamily="49" charset="-122"/>
                <a:ea typeface="SimHei" panose="02010609060101010101" pitchFamily="49" charset="-122"/>
                <a:cs typeface="メイリオ"/>
              </a:rPr>
              <a:t>金的金额</a:t>
            </a:r>
          </a:p>
          <a:p>
            <a:pPr>
              <a:spcBef>
                <a:spcPts val="1200"/>
              </a:spcBef>
              <a:spcAft>
                <a:spcPts val="600"/>
              </a:spcAft>
            </a:pPr>
            <a:r>
              <a:rPr lang="zh-CN" altLang="en-US" b="1" dirty="0">
                <a:solidFill>
                  <a:srgbClr val="000000"/>
                </a:solidFill>
                <a:latin typeface="SimHei" panose="02010609060101010101" pitchFamily="49" charset="-122"/>
                <a:ea typeface="SimHei" panose="02010609060101010101" pitchFamily="49" charset="-122"/>
                <a:cs typeface="メイリオ"/>
              </a:rPr>
              <a:t>   </a:t>
            </a:r>
            <a:r>
              <a:rPr lang="zh-CN" altLang="en-US" sz="1400" dirty="0" smtClean="0">
                <a:solidFill>
                  <a:srgbClr val="000000"/>
                </a:solidFill>
                <a:latin typeface="SimSun" panose="02010600030101010101" pitchFamily="2" charset="-122"/>
                <a:ea typeface="SimSun" panose="02010600030101010101" pitchFamily="2" charset="-122"/>
                <a:cs typeface="メイリオ"/>
              </a:rPr>
              <a:t>相当于满额老龄基础</a:t>
            </a:r>
            <a:r>
              <a:rPr lang="zh-CN" altLang="en-US" sz="1400" dirty="0">
                <a:solidFill>
                  <a:srgbClr val="000000"/>
                </a:solidFill>
                <a:latin typeface="SimSun" panose="02010600030101010101" pitchFamily="2" charset="-122"/>
                <a:ea typeface="SimSun" panose="02010600030101010101" pitchFamily="2" charset="-122"/>
                <a:cs typeface="メイリオ"/>
              </a:rPr>
              <a:t>年金的三分之</a:t>
            </a:r>
            <a:r>
              <a:rPr lang="zh-CN" altLang="en-US" sz="1400" dirty="0" smtClean="0">
                <a:solidFill>
                  <a:srgbClr val="000000"/>
                </a:solidFill>
                <a:latin typeface="SimSun" panose="02010600030101010101" pitchFamily="2" charset="-122"/>
                <a:ea typeface="SimSun" panose="02010600030101010101" pitchFamily="2" charset="-122"/>
                <a:cs typeface="メイリオ"/>
              </a:rPr>
              <a:t>二的金额</a:t>
            </a:r>
            <a:r>
              <a:rPr lang="ja-JP" altLang="en-US" sz="1400" dirty="0" err="1">
                <a:solidFill>
                  <a:srgbClr val="000000"/>
                </a:solidFill>
                <a:latin typeface="SimSun" panose="02010600030101010101" pitchFamily="2" charset="-122"/>
                <a:ea typeface="SimSun" panose="02010600030101010101" pitchFamily="2" charset="-122"/>
                <a:cs typeface="メイリオ"/>
              </a:rPr>
              <a:t>。</a:t>
            </a:r>
            <a:endParaRPr lang="en-US" altLang="ja-JP" sz="1400" dirty="0">
              <a:solidFill>
                <a:srgbClr val="000000"/>
              </a:solidFill>
              <a:latin typeface="SimSun" panose="02010600030101010101" pitchFamily="2" charset="-122"/>
              <a:ea typeface="SimSun" panose="02010600030101010101" pitchFamily="2" charset="-122"/>
              <a:cs typeface="メイリオ"/>
            </a:endParaRPr>
          </a:p>
          <a:p>
            <a:pPr>
              <a:spcBef>
                <a:spcPts val="1200"/>
              </a:spcBef>
              <a:spcAft>
                <a:spcPts val="600"/>
              </a:spcAft>
            </a:pPr>
            <a:r>
              <a:rPr lang="en-US" altLang="ja-JP" dirty="0">
                <a:solidFill>
                  <a:srgbClr val="1F3C7B"/>
                </a:solidFill>
                <a:latin typeface="SimHei" panose="02010609060101010101" pitchFamily="49" charset="-122"/>
                <a:ea typeface="SimHei" panose="02010609060101010101" pitchFamily="49" charset="-122"/>
                <a:cs typeface="メイリオ"/>
              </a:rPr>
              <a:t>◆ </a:t>
            </a:r>
            <a:r>
              <a:rPr lang="ja-JP" altLang="en-US" b="1" dirty="0" smtClean="0">
                <a:solidFill>
                  <a:srgbClr val="000000"/>
                </a:solidFill>
                <a:latin typeface="SimHei" panose="02010609060101010101" pitchFamily="49" charset="-122"/>
                <a:ea typeface="SimHei" panose="02010609060101010101" pitchFamily="49" charset="-122"/>
                <a:cs typeface="HG丸ｺﾞｼｯｸM-PRO"/>
              </a:rPr>
              <a:t>非</a:t>
            </a:r>
            <a:r>
              <a:rPr lang="zh-CN" altLang="en-US" b="1" dirty="0" smtClean="0">
                <a:solidFill>
                  <a:srgbClr val="000000"/>
                </a:solidFill>
                <a:latin typeface="SimHei" panose="02010609060101010101" pitchFamily="49" charset="-122"/>
                <a:ea typeface="SimHei" panose="02010609060101010101" pitchFamily="49" charset="-122"/>
                <a:cs typeface="HG丸ｺﾞｼｯｸM-PRO"/>
              </a:rPr>
              <a:t>课税措施</a:t>
            </a:r>
            <a:r>
              <a:rPr lang="zh-CN" altLang="en-US" b="1" dirty="0">
                <a:solidFill>
                  <a:srgbClr val="000000"/>
                </a:solidFill>
                <a:latin typeface="SimHei" panose="02010609060101010101" pitchFamily="49" charset="-122"/>
                <a:ea typeface="SimHei" panose="02010609060101010101" pitchFamily="49" charset="-122"/>
                <a:cs typeface="HG丸ｺﾞｼｯｸM-PRO"/>
              </a:rPr>
              <a:t>等</a:t>
            </a:r>
            <a:endParaRPr lang="en-US" altLang="ja-JP" b="1" dirty="0">
              <a:solidFill>
                <a:srgbClr val="000000"/>
              </a:solidFill>
              <a:latin typeface="SimHei" panose="02010609060101010101" pitchFamily="49" charset="-122"/>
              <a:ea typeface="SimHei" panose="02010609060101010101" pitchFamily="49" charset="-122"/>
              <a:cs typeface="HG丸ｺﾞｼｯｸM-PRO"/>
            </a:endParaRPr>
          </a:p>
          <a:p>
            <a:pPr>
              <a:lnSpc>
                <a:spcPts val="2000"/>
              </a:lnSpc>
            </a:pPr>
            <a:r>
              <a:rPr lang="zh-CN" altLang="en-US" sz="1400" dirty="0" smtClean="0">
                <a:solidFill>
                  <a:srgbClr val="000000"/>
                </a:solidFill>
                <a:latin typeface="SimHei" panose="02010609060101010101" pitchFamily="49" charset="-122"/>
                <a:ea typeface="SimHei" panose="02010609060101010101" pitchFamily="49" charset="-122"/>
                <a:cs typeface="HG丸ｺﾞｼｯｸM-PRO"/>
              </a:rPr>
              <a:t>  </a:t>
            </a:r>
            <a:r>
              <a:rPr lang="en-US" altLang="ja-JP" sz="1400" dirty="0" smtClean="0">
                <a:solidFill>
                  <a:srgbClr val="000000"/>
                </a:solidFill>
                <a:latin typeface="SimSun" panose="02010600030101010101" pitchFamily="2" charset="-122"/>
                <a:ea typeface="SimSun" panose="02010600030101010101" pitchFamily="2" charset="-122"/>
                <a:cs typeface="HG丸ｺﾞｼｯｸM-PRO"/>
              </a:rPr>
              <a:t>1</a:t>
            </a:r>
            <a:r>
              <a:rPr lang="ja-JP" altLang="en-US" sz="1400" dirty="0">
                <a:solidFill>
                  <a:srgbClr val="000000"/>
                </a:solidFill>
                <a:latin typeface="SimSun" panose="02010600030101010101" pitchFamily="2" charset="-122"/>
                <a:ea typeface="SimSun" panose="02010600030101010101" pitchFamily="2" charset="-122"/>
                <a:cs typeface="HG丸ｺﾞｼｯｸM-PRO"/>
              </a:rPr>
              <a:t>　</a:t>
            </a:r>
            <a:r>
              <a:rPr lang="ja-JP" altLang="en-US" sz="1400" dirty="0" smtClean="0">
                <a:solidFill>
                  <a:srgbClr val="000000"/>
                </a:solidFill>
                <a:latin typeface="SimSun" panose="02010600030101010101" pitchFamily="2" charset="-122"/>
                <a:ea typeface="SimSun" panose="02010600030101010101" pitchFamily="2" charset="-122"/>
                <a:cs typeface="HG丸ｺﾞｼｯｸM-PRO"/>
              </a:rPr>
              <a:t>配偶</a:t>
            </a:r>
            <a:r>
              <a:rPr lang="ja-JP" altLang="en-US" sz="1400" dirty="0">
                <a:solidFill>
                  <a:srgbClr val="000000"/>
                </a:solidFill>
                <a:latin typeface="SimSun" panose="02010600030101010101" pitchFamily="2" charset="-122"/>
                <a:ea typeface="SimSun" panose="02010600030101010101" pitchFamily="2" charset="-122"/>
                <a:cs typeface="HG丸ｺﾞｼｯｸM-PRO"/>
              </a:rPr>
              <a:t>支援</a:t>
            </a:r>
            <a:r>
              <a:rPr lang="ja-JP" altLang="en-US" sz="1400" dirty="0" smtClean="0">
                <a:solidFill>
                  <a:srgbClr val="000000"/>
                </a:solidFill>
                <a:latin typeface="SimSun" panose="02010600030101010101" pitchFamily="2" charset="-122"/>
                <a:ea typeface="SimSun" panose="02010600030101010101" pitchFamily="2" charset="-122"/>
                <a:cs typeface="HG丸ｺﾞｼｯｸM-PRO"/>
              </a:rPr>
              <a:t>金</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不予扣税</a:t>
            </a:r>
            <a:r>
              <a:rPr lang="ja-JP" altLang="en-US" sz="1400" dirty="0" err="1" smtClean="0">
                <a:solidFill>
                  <a:srgbClr val="000000"/>
                </a:solidFill>
                <a:latin typeface="SimSun" panose="02010600030101010101" pitchFamily="2" charset="-122"/>
                <a:ea typeface="SimSun" panose="02010600030101010101" pitchFamily="2" charset="-122"/>
                <a:cs typeface="HG丸ｺﾞｼｯｸM-PRO"/>
              </a:rPr>
              <a:t>。</a:t>
            </a:r>
            <a:r>
              <a:rPr lang="ja-JP" altLang="en-US" sz="1400" dirty="0">
                <a:solidFill>
                  <a:srgbClr val="000000"/>
                </a:solidFill>
                <a:latin typeface="SimSun" panose="02010600030101010101" pitchFamily="2" charset="-122"/>
                <a:ea typeface="SimSun" panose="02010600030101010101" pitchFamily="2" charset="-122"/>
                <a:cs typeface="HG丸ｺﾞｼｯｸM-PRO"/>
              </a:rPr>
              <a:t>（</a:t>
            </a:r>
            <a:r>
              <a:rPr lang="ja-JP" altLang="en-US" sz="1400" dirty="0" smtClean="0">
                <a:solidFill>
                  <a:srgbClr val="000000"/>
                </a:solidFill>
                <a:latin typeface="SimSun" panose="02010600030101010101" pitchFamily="2" charset="-122"/>
                <a:ea typeface="SimSun" panose="02010600030101010101" pitchFamily="2" charset="-122"/>
                <a:cs typeface="HG丸ｺﾞｼｯｸM-PRO"/>
              </a:rPr>
              <a:t>非</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课税措施</a:t>
            </a:r>
            <a:r>
              <a:rPr lang="ja-JP" altLang="en-US" sz="1400" dirty="0">
                <a:solidFill>
                  <a:srgbClr val="000000"/>
                </a:solidFill>
                <a:latin typeface="SimSun" panose="02010600030101010101" pitchFamily="2" charset="-122"/>
                <a:ea typeface="SimSun" panose="02010600030101010101" pitchFamily="2" charset="-122"/>
                <a:cs typeface="HG丸ｺﾞｼｯｸM-PRO"/>
              </a:rPr>
              <a:t>）</a:t>
            </a:r>
            <a:endParaRPr lang="en-US" altLang="ja-JP" sz="1400" dirty="0">
              <a:solidFill>
                <a:srgbClr val="000000"/>
              </a:solidFill>
              <a:latin typeface="SimSun" panose="02010600030101010101" pitchFamily="2" charset="-122"/>
              <a:ea typeface="SimSun" panose="02010600030101010101" pitchFamily="2" charset="-122"/>
              <a:cs typeface="HG丸ｺﾞｼｯｸM-PRO"/>
            </a:endParaRPr>
          </a:p>
          <a:p>
            <a:pPr>
              <a:lnSpc>
                <a:spcPts val="2000"/>
              </a:lnSpc>
              <a:spcBef>
                <a:spcPts val="300"/>
              </a:spcBef>
            </a:pP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  </a:t>
            </a:r>
            <a:r>
              <a:rPr lang="en-US" altLang="ja-JP" sz="1400" dirty="0" smtClean="0">
                <a:solidFill>
                  <a:srgbClr val="000000"/>
                </a:solidFill>
                <a:latin typeface="SimSun" panose="02010600030101010101" pitchFamily="2" charset="-122"/>
                <a:ea typeface="SimSun" panose="02010600030101010101" pitchFamily="2" charset="-122"/>
                <a:cs typeface="HG丸ｺﾞｼｯｸM-PRO"/>
              </a:rPr>
              <a:t>2</a:t>
            </a:r>
            <a:r>
              <a:rPr lang="ja-JP" altLang="en-US" sz="1400" dirty="0">
                <a:solidFill>
                  <a:srgbClr val="000000"/>
                </a:solidFill>
                <a:latin typeface="SimSun" panose="02010600030101010101" pitchFamily="2" charset="-122"/>
                <a:ea typeface="SimSun" panose="02010600030101010101" pitchFamily="2" charset="-122"/>
                <a:cs typeface="HG丸ｺﾞｼｯｸM-PRO"/>
              </a:rPr>
              <a:t>　配偶支援金</a:t>
            </a:r>
            <a:r>
              <a:rPr lang="zh-CN" altLang="en-US" sz="1400" dirty="0">
                <a:solidFill>
                  <a:srgbClr val="000000"/>
                </a:solidFill>
                <a:latin typeface="SimSun" panose="02010600030101010101" pitchFamily="2" charset="-122"/>
                <a:ea typeface="SimSun" panose="02010600030101010101" pitchFamily="2" charset="-122"/>
                <a:cs typeface="HG丸ｺﾞｼｯｸM-PRO"/>
              </a:rPr>
              <a:t>不作为</a:t>
            </a:r>
            <a:r>
              <a:rPr lang="ja-JP" altLang="en-US" sz="1400" dirty="0">
                <a:solidFill>
                  <a:srgbClr val="000000"/>
                </a:solidFill>
                <a:latin typeface="SimSun" panose="02010600030101010101" pitchFamily="2" charset="-122"/>
                <a:ea typeface="SimSun" panose="02010600030101010101" pitchFamily="2" charset="-122"/>
                <a:cs typeface="HG丸ｺﾞｼｯｸM-PRO"/>
              </a:rPr>
              <a:t>支援给付</a:t>
            </a:r>
            <a:r>
              <a:rPr lang="zh-CN" altLang="en-US" sz="1400" dirty="0">
                <a:solidFill>
                  <a:srgbClr val="000000"/>
                </a:solidFill>
                <a:latin typeface="SimSun" panose="02010600030101010101" pitchFamily="2" charset="-122"/>
                <a:ea typeface="SimSun" panose="02010600030101010101" pitchFamily="2" charset="-122"/>
                <a:cs typeface="HG丸ｺﾞｼｯｸM-PRO"/>
              </a:rPr>
              <a:t>的收入认定对象</a:t>
            </a:r>
            <a:r>
              <a:rPr lang="ja-JP" altLang="en-US" sz="1400" dirty="0" err="1">
                <a:solidFill>
                  <a:srgbClr val="000000"/>
                </a:solidFill>
                <a:latin typeface="SimSun" panose="02010600030101010101" pitchFamily="2" charset="-122"/>
                <a:ea typeface="SimSun" panose="02010600030101010101" pitchFamily="2" charset="-122"/>
                <a:cs typeface="HG丸ｺﾞｼｯｸM-PRO"/>
              </a:rPr>
              <a:t>。</a:t>
            </a:r>
            <a:endParaRPr lang="en-US" altLang="ja-JP" sz="1400" dirty="0">
              <a:solidFill>
                <a:srgbClr val="000000"/>
              </a:solidFill>
              <a:latin typeface="SimSun" panose="02010600030101010101" pitchFamily="2" charset="-122"/>
              <a:ea typeface="SimSun" panose="02010600030101010101" pitchFamily="2" charset="-122"/>
              <a:cs typeface="HG丸ｺﾞｼｯｸM-PRO"/>
            </a:endParaRPr>
          </a:p>
          <a:p>
            <a:pPr>
              <a:lnSpc>
                <a:spcPts val="2000"/>
              </a:lnSpc>
              <a:spcBef>
                <a:spcPts val="300"/>
              </a:spcBef>
            </a:pPr>
            <a:endParaRPr lang="ja-JP" altLang="en-US" sz="1400" dirty="0">
              <a:solidFill>
                <a:srgbClr val="000000"/>
              </a:solidFill>
              <a:latin typeface="SimHei" panose="02010609060101010101" pitchFamily="49" charset="-122"/>
              <a:ea typeface="SimHei" panose="02010609060101010101" pitchFamily="49" charset="-122"/>
              <a:cs typeface="HG丸ｺﾞｼｯｸM-PRO"/>
            </a:endParaRPr>
          </a:p>
          <a:p>
            <a:pPr>
              <a:lnSpc>
                <a:spcPct val="150000"/>
              </a:lnSpc>
              <a:spcBef>
                <a:spcPts val="1800"/>
              </a:spcBef>
              <a:spcAft>
                <a:spcPts val="600"/>
              </a:spcAft>
            </a:pPr>
            <a:r>
              <a:rPr lang="ja-JP" altLang="en-US" dirty="0" smtClean="0">
                <a:solidFill>
                  <a:srgbClr val="000000"/>
                </a:solidFill>
                <a:latin typeface="SimHei" panose="02010609060101010101" pitchFamily="49" charset="-122"/>
                <a:ea typeface="SimHei" panose="02010609060101010101" pitchFamily="49" charset="-122"/>
                <a:cs typeface="HG丸ｺﾞｼｯｸM-PRO"/>
              </a:rPr>
              <a:t>◇ </a:t>
            </a:r>
            <a:r>
              <a:rPr lang="zh-CN" altLang="en-US" b="1" dirty="0" smtClean="0">
                <a:solidFill>
                  <a:srgbClr val="000000"/>
                </a:solidFill>
                <a:latin typeface="SimHei" panose="02010609060101010101" pitchFamily="49" charset="-122"/>
                <a:ea typeface="SimHei" panose="02010609060101010101" pitchFamily="49" charset="-122"/>
                <a:cs typeface="HG丸ｺﾞｼｯｸM-PRO"/>
              </a:rPr>
              <a:t>不属</a:t>
            </a:r>
            <a:r>
              <a:rPr lang="ja-JP" altLang="en-US" b="1" dirty="0" smtClean="0">
                <a:solidFill>
                  <a:srgbClr val="000000"/>
                </a:solidFill>
                <a:latin typeface="SimHei" panose="02010609060101010101" pitchFamily="49" charset="-122"/>
                <a:ea typeface="SimHei" panose="02010609060101010101" pitchFamily="49" charset="-122"/>
                <a:cs typeface="HG丸ｺﾞｼｯｸM-PRO"/>
              </a:rPr>
              <a:t>配偶支援金</a:t>
            </a:r>
            <a:r>
              <a:rPr lang="zh-CN" altLang="en-US" b="1" dirty="0" smtClean="0">
                <a:solidFill>
                  <a:srgbClr val="000000"/>
                </a:solidFill>
                <a:latin typeface="SimHei" panose="02010609060101010101" pitchFamily="49" charset="-122"/>
                <a:ea typeface="SimHei" panose="02010609060101010101" pitchFamily="49" charset="-122"/>
                <a:cs typeface="HG丸ｺﾞｼｯｸM-PRO"/>
              </a:rPr>
              <a:t>给付对象的情况</a:t>
            </a:r>
            <a:endParaRPr lang="en-US" altLang="zh-CN" b="1" dirty="0" smtClean="0">
              <a:solidFill>
                <a:srgbClr val="000000"/>
              </a:solidFill>
              <a:latin typeface="SimHei" panose="02010609060101010101" pitchFamily="49" charset="-122"/>
              <a:ea typeface="SimHei" panose="02010609060101010101" pitchFamily="49" charset="-122"/>
              <a:cs typeface="HG丸ｺﾞｼｯｸM-PRO"/>
            </a:endParaRPr>
          </a:p>
          <a:p>
            <a:pPr>
              <a:lnSpc>
                <a:spcPts val="2000"/>
              </a:lnSpc>
              <a:spcAft>
                <a:spcPts val="400"/>
              </a:spcAft>
              <a:buFont typeface="Arial" charset="0"/>
              <a:buChar char="•"/>
            </a:pPr>
            <a:r>
              <a:rPr lang="ja-JP" altLang="en-US" sz="1400" dirty="0">
                <a:solidFill>
                  <a:srgbClr val="000000"/>
                </a:solidFill>
                <a:latin typeface="SimHei" panose="02010609060101010101" pitchFamily="49" charset="-122"/>
                <a:ea typeface="SimHei" panose="02010609060101010101" pitchFamily="49" charset="-122"/>
                <a:cs typeface="HG丸ｺﾞｼｯｸM-PRO"/>
              </a:rPr>
              <a:t>　</a:t>
            </a:r>
            <a:r>
              <a:rPr lang="zh-CN" altLang="en-US" sz="1400" dirty="0">
                <a:solidFill>
                  <a:srgbClr val="000000"/>
                </a:solidFill>
                <a:latin typeface="SimSun" panose="02010600030101010101" pitchFamily="2" charset="-122"/>
                <a:ea typeface="SimSun" panose="02010600030101010101" pitchFamily="2" charset="-122"/>
                <a:cs typeface="HG丸ｺﾞｼｯｸM-PRO"/>
              </a:rPr>
              <a:t>未</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获</a:t>
            </a:r>
            <a:r>
              <a:rPr lang="zh-CN" altLang="en-US" sz="1400" dirty="0">
                <a:solidFill>
                  <a:srgbClr val="000000"/>
                </a:solidFill>
                <a:latin typeface="SimSun" panose="02010600030101010101" pitchFamily="2" charset="-122"/>
                <a:ea typeface="SimSun" panose="02010600030101010101" pitchFamily="2" charset="-122"/>
                <a:cs typeface="HG丸ｺﾞｼｯｸM-PRO"/>
              </a:rPr>
              <a:t>得</a:t>
            </a:r>
            <a:r>
              <a:rPr lang="ja-JP" altLang="en-US" sz="1400" dirty="0">
                <a:solidFill>
                  <a:srgbClr val="000000"/>
                </a:solidFill>
                <a:latin typeface="SimSun" panose="02010600030101010101" pitchFamily="2" charset="-122"/>
                <a:ea typeface="SimSun" panose="02010600030101010101" pitchFamily="2" charset="-122"/>
                <a:cs typeface="HG丸ｺﾞｼｯｸM-PRO"/>
              </a:rPr>
              <a:t>支援给</a:t>
            </a:r>
            <a:r>
              <a:rPr lang="ja-JP" altLang="en-US" sz="1400" dirty="0" smtClean="0">
                <a:solidFill>
                  <a:srgbClr val="000000"/>
                </a:solidFill>
                <a:latin typeface="SimSun" panose="02010600030101010101" pitchFamily="2" charset="-122"/>
                <a:ea typeface="SimSun" panose="02010600030101010101" pitchFamily="2" charset="-122"/>
                <a:cs typeface="HG丸ｺﾞｼｯｸM-PRO"/>
              </a:rPr>
              <a:t>付</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的给付决定，就不能领</a:t>
            </a:r>
            <a:r>
              <a:rPr lang="zh-CN" altLang="en-US" sz="1400" dirty="0">
                <a:solidFill>
                  <a:srgbClr val="000000"/>
                </a:solidFill>
                <a:latin typeface="SimSun" panose="02010600030101010101" pitchFamily="2" charset="-122"/>
                <a:ea typeface="SimSun" panose="02010600030101010101" pitchFamily="2" charset="-122"/>
                <a:cs typeface="HG丸ｺﾞｼｯｸM-PRO"/>
              </a:rPr>
              <a:t>取</a:t>
            </a:r>
            <a:r>
              <a:rPr lang="ja-JP" altLang="en-US" sz="1400" dirty="0">
                <a:solidFill>
                  <a:srgbClr val="000000"/>
                </a:solidFill>
                <a:latin typeface="SimSun" panose="02010600030101010101" pitchFamily="2" charset="-122"/>
                <a:ea typeface="SimSun" panose="02010600030101010101" pitchFamily="2" charset="-122"/>
                <a:cs typeface="HG丸ｺﾞｼｯｸM-PRO"/>
              </a:rPr>
              <a:t>配偶支援金。</a:t>
            </a:r>
            <a:endParaRPr lang="en-US" altLang="ja-JP" sz="1400" dirty="0">
              <a:solidFill>
                <a:srgbClr val="000000"/>
              </a:solidFill>
              <a:latin typeface="SimSun" panose="02010600030101010101" pitchFamily="2" charset="-122"/>
              <a:ea typeface="SimSun" panose="02010600030101010101" pitchFamily="2" charset="-122"/>
              <a:cs typeface="HG丸ｺﾞｼｯｸM-PRO"/>
            </a:endParaRPr>
          </a:p>
          <a:p>
            <a:pPr>
              <a:lnSpc>
                <a:spcPts val="2000"/>
              </a:lnSpc>
              <a:spcAft>
                <a:spcPts val="400"/>
              </a:spcAft>
              <a:buFont typeface="Arial" charset="0"/>
              <a:buChar char="•"/>
            </a:pPr>
            <a:r>
              <a:rPr lang="ja-JP" altLang="en-US" sz="1400" dirty="0">
                <a:solidFill>
                  <a:srgbClr val="000000"/>
                </a:solidFill>
                <a:latin typeface="SimSun" panose="02010600030101010101" pitchFamily="2" charset="-122"/>
                <a:ea typeface="SimSun" panose="02010600030101010101" pitchFamily="2" charset="-122"/>
                <a:cs typeface="HG丸ｺﾞｼｯｸM-PRO"/>
              </a:rPr>
              <a:t>　</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在</a:t>
            </a:r>
            <a:r>
              <a:rPr lang="ja-JP" altLang="en-US" sz="1400" dirty="0" smtClean="0">
                <a:solidFill>
                  <a:srgbClr val="000000"/>
                </a:solidFill>
                <a:latin typeface="SimSun" panose="02010600030101010101" pitchFamily="2" charset="-122"/>
                <a:ea typeface="SimSun" panose="02010600030101010101" pitchFamily="2" charset="-122"/>
                <a:cs typeface="HG丸ｺﾞｼｯｸM-PRO"/>
              </a:rPr>
              <a:t>遗华</a:t>
            </a:r>
            <a:r>
              <a:rPr lang="ja-JP" altLang="en-US" sz="1400" dirty="0">
                <a:solidFill>
                  <a:srgbClr val="000000"/>
                </a:solidFill>
                <a:latin typeface="SimSun" panose="02010600030101010101" pitchFamily="2" charset="-122"/>
                <a:ea typeface="SimSun" panose="02010600030101010101" pitchFamily="2" charset="-122"/>
                <a:cs typeface="HG丸ｺﾞｼｯｸM-PRO"/>
              </a:rPr>
              <a:t>日本人等</a:t>
            </a:r>
            <a:r>
              <a:rPr lang="zh-CN" altLang="en-US" sz="1400" dirty="0">
                <a:solidFill>
                  <a:srgbClr val="000000"/>
                </a:solidFill>
                <a:latin typeface="SimSun" panose="02010600030101010101" pitchFamily="2" charset="-122"/>
                <a:ea typeface="SimSun" panose="02010600030101010101" pitchFamily="2" charset="-122"/>
                <a:cs typeface="HG丸ｺﾞｼｯｸM-PRO"/>
              </a:rPr>
              <a:t>去世后再婚的</a:t>
            </a:r>
            <a:r>
              <a:rPr lang="ja-JP" altLang="en-US" sz="1400" dirty="0">
                <a:solidFill>
                  <a:srgbClr val="000000"/>
                </a:solidFill>
                <a:latin typeface="SimSun" panose="02010600030101010101" pitchFamily="2" charset="-122"/>
                <a:ea typeface="SimSun" panose="02010600030101010101" pitchFamily="2" charset="-122"/>
                <a:cs typeface="HG丸ｺﾞｼｯｸM-PRO"/>
              </a:rPr>
              <a:t>特定配偶</a:t>
            </a:r>
            <a:r>
              <a:rPr lang="zh-CN" altLang="en-US" sz="1400" dirty="0">
                <a:solidFill>
                  <a:srgbClr val="000000"/>
                </a:solidFill>
                <a:latin typeface="SimSun" panose="02010600030101010101" pitchFamily="2" charset="-122"/>
                <a:ea typeface="SimSun" panose="02010600030101010101" pitchFamily="2" charset="-122"/>
                <a:cs typeface="HG丸ｺﾞｼｯｸM-PRO"/>
              </a:rPr>
              <a:t>将丧失领取</a:t>
            </a:r>
            <a:r>
              <a:rPr lang="ja-JP" altLang="en-US" sz="1400" dirty="0">
                <a:solidFill>
                  <a:srgbClr val="000000"/>
                </a:solidFill>
                <a:latin typeface="SimSun" panose="02010600030101010101" pitchFamily="2" charset="-122"/>
                <a:ea typeface="SimSun" panose="02010600030101010101" pitchFamily="2" charset="-122"/>
                <a:cs typeface="HG丸ｺﾞｼｯｸM-PRO"/>
              </a:rPr>
              <a:t>支援给付</a:t>
            </a:r>
            <a:r>
              <a:rPr lang="zh-CN" altLang="en-US" sz="1400" dirty="0">
                <a:solidFill>
                  <a:srgbClr val="000000"/>
                </a:solidFill>
                <a:latin typeface="SimSun" panose="02010600030101010101" pitchFamily="2" charset="-122"/>
                <a:ea typeface="SimSun" panose="02010600030101010101" pitchFamily="2" charset="-122"/>
                <a:cs typeface="HG丸ｺﾞｼｯｸM-PRO"/>
              </a:rPr>
              <a:t>的权利，不能领取</a:t>
            </a:r>
            <a:r>
              <a:rPr lang="ja-JP" altLang="en-US" sz="1400" dirty="0">
                <a:solidFill>
                  <a:srgbClr val="000000"/>
                </a:solidFill>
                <a:latin typeface="SimSun" panose="02010600030101010101" pitchFamily="2" charset="-122"/>
                <a:ea typeface="SimSun" panose="02010600030101010101" pitchFamily="2" charset="-122"/>
                <a:cs typeface="HG丸ｺﾞｼｯｸM-PRO"/>
              </a:rPr>
              <a:t>配偶支援金。</a:t>
            </a:r>
          </a:p>
          <a:p>
            <a:pPr>
              <a:lnSpc>
                <a:spcPts val="2000"/>
              </a:lnSpc>
              <a:spcAft>
                <a:spcPts val="400"/>
              </a:spcAft>
              <a:buFont typeface="Arial" charset="0"/>
              <a:buChar char="•"/>
            </a:pPr>
            <a:r>
              <a:rPr lang="ja-JP" altLang="en-US" sz="1400" dirty="0">
                <a:solidFill>
                  <a:srgbClr val="000000"/>
                </a:solidFill>
                <a:latin typeface="SimSun" panose="02010600030101010101" pitchFamily="2" charset="-122"/>
                <a:ea typeface="SimSun" panose="02010600030101010101" pitchFamily="2" charset="-122"/>
                <a:cs typeface="HG丸ｺﾞｼｯｸM-PRO"/>
              </a:rPr>
              <a:t>　</a:t>
            </a:r>
            <a:r>
              <a:rPr lang="zh-CN" altLang="en-US" sz="1400" dirty="0">
                <a:solidFill>
                  <a:srgbClr val="000000"/>
                </a:solidFill>
                <a:latin typeface="SimSun" panose="02010600030101010101" pitchFamily="2" charset="-122"/>
                <a:ea typeface="SimSun" panose="02010600030101010101" pitchFamily="2" charset="-122"/>
                <a:cs typeface="HG丸ｺﾞｼｯｸM-PRO"/>
              </a:rPr>
              <a:t>与</a:t>
            </a:r>
            <a:r>
              <a:rPr lang="ja-JP" altLang="en-US" sz="1400" dirty="0">
                <a:solidFill>
                  <a:srgbClr val="000000"/>
                </a:solidFill>
                <a:latin typeface="SimSun" panose="02010600030101010101" pitchFamily="2" charset="-122"/>
                <a:ea typeface="SimSun" panose="02010600030101010101" pitchFamily="2" charset="-122"/>
                <a:cs typeface="HG丸ｺﾞｼｯｸM-PRO"/>
              </a:rPr>
              <a:t>遗华日本人等</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在</a:t>
            </a:r>
            <a:r>
              <a:rPr lang="zh-CN" altLang="en-US" sz="1400" dirty="0">
                <a:solidFill>
                  <a:srgbClr val="000000"/>
                </a:solidFill>
                <a:latin typeface="SimSun" panose="02010600030101010101" pitchFamily="2" charset="-122"/>
                <a:ea typeface="SimSun" panose="02010600030101010101" pitchFamily="2" charset="-122"/>
                <a:cs typeface="HG丸ｺﾞｼｯｸM-PRO"/>
              </a:rPr>
              <a:t>回国</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定居前结婚并一同回国</a:t>
            </a:r>
            <a:r>
              <a:rPr lang="zh-CN" altLang="en-US" sz="1400" dirty="0">
                <a:solidFill>
                  <a:srgbClr val="000000"/>
                </a:solidFill>
                <a:latin typeface="SimSun" panose="02010600030101010101" pitchFamily="2" charset="-122"/>
                <a:ea typeface="SimSun" panose="02010600030101010101" pitchFamily="2" charset="-122"/>
                <a:cs typeface="HG丸ｺﾞｼｯｸM-PRO"/>
              </a:rPr>
              <a:t>，回国后离婚者不能领取</a:t>
            </a:r>
            <a:r>
              <a:rPr lang="ja-JP" altLang="en-US" sz="1400" dirty="0">
                <a:solidFill>
                  <a:srgbClr val="000000"/>
                </a:solidFill>
                <a:latin typeface="SimSun" panose="02010600030101010101" pitchFamily="2" charset="-122"/>
                <a:ea typeface="SimSun" panose="02010600030101010101" pitchFamily="2" charset="-122"/>
                <a:cs typeface="HG丸ｺﾞｼｯｸM-PRO"/>
              </a:rPr>
              <a:t>配偶支援金。</a:t>
            </a:r>
          </a:p>
          <a:p>
            <a:pPr>
              <a:lnSpc>
                <a:spcPts val="2000"/>
              </a:lnSpc>
              <a:spcAft>
                <a:spcPts val="400"/>
              </a:spcAft>
              <a:buFont typeface="Arial" charset="0"/>
              <a:buChar char="•"/>
            </a:pPr>
            <a:r>
              <a:rPr lang="ja-JP" altLang="en-US" sz="1400" dirty="0">
                <a:solidFill>
                  <a:srgbClr val="000000"/>
                </a:solidFill>
                <a:latin typeface="SimSun" panose="02010600030101010101" pitchFamily="2" charset="-122"/>
                <a:ea typeface="SimSun" panose="02010600030101010101" pitchFamily="2" charset="-122"/>
                <a:cs typeface="HG丸ｺﾞｼｯｸM-PRO"/>
              </a:rPr>
              <a:t>　</a:t>
            </a:r>
            <a:r>
              <a:rPr lang="zh-CN" altLang="en-US" sz="1400" dirty="0">
                <a:solidFill>
                  <a:srgbClr val="000000"/>
                </a:solidFill>
                <a:latin typeface="SimSun" panose="02010600030101010101" pitchFamily="2" charset="-122"/>
                <a:ea typeface="SimSun" panose="02010600030101010101" pitchFamily="2" charset="-122"/>
                <a:cs typeface="HG丸ｺﾞｼｯｸM-PRO"/>
              </a:rPr>
              <a:t>与</a:t>
            </a:r>
            <a:r>
              <a:rPr lang="ja-JP" altLang="en-US" sz="1400" dirty="0">
                <a:solidFill>
                  <a:srgbClr val="000000"/>
                </a:solidFill>
                <a:latin typeface="SimSun" panose="02010600030101010101" pitchFamily="2" charset="-122"/>
                <a:ea typeface="SimSun" panose="02010600030101010101" pitchFamily="2" charset="-122"/>
                <a:cs typeface="HG丸ｺﾞｼｯｸM-PRO"/>
              </a:rPr>
              <a:t>遗华日本人等</a:t>
            </a:r>
            <a:r>
              <a:rPr lang="zh-CN" altLang="en-US" sz="1400" dirty="0">
                <a:solidFill>
                  <a:srgbClr val="000000"/>
                </a:solidFill>
                <a:latin typeface="SimSun" panose="02010600030101010101" pitchFamily="2" charset="-122"/>
                <a:ea typeface="SimSun" panose="02010600030101010101" pitchFamily="2" charset="-122"/>
                <a:cs typeface="HG丸ｺﾞｼｯｸM-PRO"/>
              </a:rPr>
              <a:t>在回国定居前结婚并一同回国</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，回国后离婚者</a:t>
            </a:r>
            <a:r>
              <a:rPr lang="zh-CN" altLang="en-US" sz="1400" dirty="0">
                <a:solidFill>
                  <a:srgbClr val="000000"/>
                </a:solidFill>
                <a:latin typeface="SimSun" panose="02010600030101010101" pitchFamily="2" charset="-122"/>
                <a:ea typeface="SimSun" panose="02010600030101010101" pitchFamily="2" charset="-122"/>
                <a:cs typeface="HG丸ｺﾞｼｯｸM-PRO"/>
              </a:rPr>
              <a:t>，</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即使之后复婚也不符合“一直为</a:t>
            </a:r>
            <a:r>
              <a:rPr lang="ja-JP" altLang="en-US" sz="1400" dirty="0" smtClean="0">
                <a:solidFill>
                  <a:srgbClr val="000000"/>
                </a:solidFill>
                <a:latin typeface="SimSun" panose="02010600030101010101" pitchFamily="2" charset="-122"/>
                <a:ea typeface="SimSun" panose="02010600030101010101" pitchFamily="2" charset="-122"/>
                <a:cs typeface="HG丸ｺﾞｼｯｸM-PRO"/>
              </a:rPr>
              <a:t>遗华</a:t>
            </a:r>
            <a:r>
              <a:rPr lang="ja-JP" altLang="en-US" sz="1400" dirty="0">
                <a:solidFill>
                  <a:srgbClr val="000000"/>
                </a:solidFill>
                <a:latin typeface="SimSun" panose="02010600030101010101" pitchFamily="2" charset="-122"/>
                <a:ea typeface="SimSun" panose="02010600030101010101" pitchFamily="2" charset="-122"/>
                <a:cs typeface="HG丸ｺﾞｼｯｸM-PRO"/>
              </a:rPr>
              <a:t>日本人等</a:t>
            </a:r>
            <a:r>
              <a:rPr lang="zh-CN" altLang="en-US" sz="1400" dirty="0">
                <a:solidFill>
                  <a:srgbClr val="000000"/>
                </a:solidFill>
                <a:latin typeface="SimSun" panose="02010600030101010101" pitchFamily="2" charset="-122"/>
                <a:ea typeface="SimSun" panose="02010600030101010101" pitchFamily="2" charset="-122"/>
                <a:cs typeface="HG丸ｺﾞｼｯｸM-PRO"/>
              </a:rPr>
              <a:t>的</a:t>
            </a:r>
            <a:r>
              <a:rPr lang="ja-JP" altLang="en-US" sz="1400" dirty="0">
                <a:solidFill>
                  <a:srgbClr val="000000"/>
                </a:solidFill>
                <a:latin typeface="SimSun" panose="02010600030101010101" pitchFamily="2" charset="-122"/>
                <a:ea typeface="SimSun" panose="02010600030101010101" pitchFamily="2" charset="-122"/>
                <a:cs typeface="HG丸ｺﾞｼｯｸM-PRO"/>
              </a:rPr>
              <a:t>配</a:t>
            </a:r>
            <a:r>
              <a:rPr lang="ja-JP" altLang="en-US" sz="1400" dirty="0">
                <a:latin typeface="SimSun" panose="02010600030101010101" pitchFamily="2" charset="-122"/>
                <a:ea typeface="SimSun" panose="02010600030101010101" pitchFamily="2" charset="-122"/>
                <a:cs typeface="HG丸ｺﾞｼｯｸM-PRO"/>
              </a:rPr>
              <a:t>偶</a:t>
            </a:r>
            <a:r>
              <a:rPr lang="zh-CN" altLang="en-US" sz="1400" dirty="0">
                <a:latin typeface="SimSun" panose="02010600030101010101" pitchFamily="2" charset="-122"/>
                <a:ea typeface="SimSun" panose="02010600030101010101" pitchFamily="2" charset="-122"/>
                <a:cs typeface="HG丸ｺﾞｼｯｸM-PRO"/>
              </a:rPr>
              <a:t>”这一要件，因此不属于特定配偶，不能领取</a:t>
            </a:r>
            <a:r>
              <a:rPr lang="ja-JP" altLang="en-US" sz="1400" dirty="0">
                <a:latin typeface="SimSun" panose="02010600030101010101" pitchFamily="2" charset="-122"/>
                <a:ea typeface="SimSun" panose="02010600030101010101" pitchFamily="2" charset="-122"/>
                <a:cs typeface="HG丸ｺﾞｼｯｸM-PRO"/>
              </a:rPr>
              <a:t>配偶支援金</a:t>
            </a:r>
            <a:r>
              <a:rPr lang="ja-JP" altLang="en-US" sz="1400" dirty="0">
                <a:solidFill>
                  <a:srgbClr val="000000"/>
                </a:solidFill>
                <a:latin typeface="SimSun" panose="02010600030101010101" pitchFamily="2" charset="-122"/>
                <a:ea typeface="SimSun" panose="02010600030101010101" pitchFamily="2" charset="-122"/>
                <a:cs typeface="HG丸ｺﾞｼｯｸM-PRO"/>
              </a:rPr>
              <a:t>。</a:t>
            </a:r>
            <a:endParaRPr lang="en-US" altLang="ja-JP" sz="1400" dirty="0">
              <a:solidFill>
                <a:srgbClr val="000000"/>
              </a:solidFill>
              <a:latin typeface="SimSun" panose="02010600030101010101" pitchFamily="2" charset="-122"/>
              <a:ea typeface="SimSun" panose="02010600030101010101" pitchFamily="2" charset="-122"/>
              <a:cs typeface="HG丸ｺﾞｼｯｸM-PRO"/>
            </a:endParaRPr>
          </a:p>
          <a:p>
            <a:pPr>
              <a:lnSpc>
                <a:spcPct val="150000"/>
              </a:lnSpc>
            </a:pPr>
            <a:endParaRPr lang="en-US" altLang="ja-JP" sz="1400" dirty="0">
              <a:solidFill>
                <a:srgbClr val="000000"/>
              </a:solidFill>
              <a:latin typeface="SimSun" panose="02010600030101010101" pitchFamily="2" charset="-122"/>
              <a:ea typeface="SimSun" panose="02010600030101010101" pitchFamily="2" charset="-122"/>
              <a:cs typeface="HG丸ｺﾞｼｯｸM-PRO"/>
            </a:endParaRPr>
          </a:p>
        </p:txBody>
      </p:sp>
      <p:sp>
        <p:nvSpPr>
          <p:cNvPr id="40962" name="Text Box 8" descr="右下がり対角線 (反転)"/>
          <p:cNvSpPr txBox="1">
            <a:spLocks noChangeArrowheads="1"/>
          </p:cNvSpPr>
          <p:nvPr/>
        </p:nvSpPr>
        <p:spPr bwMode="auto">
          <a:xfrm>
            <a:off x="3060700" y="9172575"/>
            <a:ext cx="1295400" cy="363538"/>
          </a:xfrm>
          <a:prstGeom prst="rect">
            <a:avLst/>
          </a:prstGeom>
          <a:noFill/>
          <a:ln w="9525" algn="ctr">
            <a:noFill/>
            <a:miter lim="800000"/>
            <a:headEnd/>
            <a:tailEnd/>
          </a:ln>
        </p:spPr>
        <p:txBody>
          <a:bodyPr lIns="90334" tIns="45167" rIns="90334" bIns="45167">
            <a:spAutoFit/>
          </a:bodyPr>
          <a:lstStyle/>
          <a:p>
            <a:pPr algn="ctr">
              <a:spcBef>
                <a:spcPct val="50000"/>
              </a:spcBef>
            </a:pPr>
            <a:r>
              <a:rPr lang="en-US" altLang="ja-JP">
                <a:ea typeface="HG丸ｺﾞｼｯｸM-PRO"/>
                <a:cs typeface="HG丸ｺﾞｼｯｸM-PRO"/>
              </a:rPr>
              <a:t>-19-</a:t>
            </a:r>
          </a:p>
        </p:txBody>
      </p:sp>
      <p:pic>
        <p:nvPicPr>
          <p:cNvPr id="40963" name="Picture 8" descr="j0398227[1]"/>
          <p:cNvPicPr>
            <a:picLocks noChangeAspect="1" noChangeArrowheads="1"/>
          </p:cNvPicPr>
          <p:nvPr/>
        </p:nvPicPr>
        <p:blipFill>
          <a:blip r:embed="rId2" cstate="print"/>
          <a:srcRect/>
          <a:stretch>
            <a:fillRect/>
          </a:stretch>
        </p:blipFill>
        <p:spPr bwMode="auto">
          <a:xfrm>
            <a:off x="1049338" y="7970838"/>
            <a:ext cx="4565650" cy="1058862"/>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Text Box 4"/>
          <p:cNvSpPr txBox="1">
            <a:spLocks noChangeArrowheads="1"/>
          </p:cNvSpPr>
          <p:nvPr/>
        </p:nvSpPr>
        <p:spPr bwMode="auto">
          <a:xfrm>
            <a:off x="611188" y="1331913"/>
            <a:ext cx="5602287" cy="5855871"/>
          </a:xfrm>
          <a:prstGeom prst="rect">
            <a:avLst/>
          </a:prstGeom>
          <a:noFill/>
          <a:ln w="9525">
            <a:noFill/>
            <a:miter lim="800000"/>
            <a:headEnd/>
            <a:tailEnd/>
          </a:ln>
        </p:spPr>
        <p:txBody>
          <a:bodyPr lIns="90334" tIns="45167" rIns="90334" bIns="45167">
            <a:spAutoFit/>
          </a:bodyPr>
          <a:lstStyle/>
          <a:p>
            <a:pPr>
              <a:spcBef>
                <a:spcPct val="50000"/>
              </a:spcBef>
            </a:pPr>
            <a:r>
              <a:rPr lang="ja-JP" altLang="en-US" b="1" dirty="0">
                <a:solidFill>
                  <a:srgbClr val="0033CC"/>
                </a:solidFill>
                <a:latin typeface="SimHei" panose="02010609060101010101" pitchFamily="49" charset="-122"/>
                <a:ea typeface="SimHei" panose="02010609060101010101" pitchFamily="49" charset="-122"/>
                <a:cs typeface="HG丸ｺﾞｼｯｸM-PRO"/>
              </a:rPr>
              <a:t> </a:t>
            </a:r>
            <a:endParaRPr lang="ja-JP" altLang="en-US" b="1" dirty="0">
              <a:latin typeface="SimHei" panose="02010609060101010101" pitchFamily="49" charset="-122"/>
              <a:ea typeface="SimHei" panose="02010609060101010101" pitchFamily="49" charset="-122"/>
              <a:cs typeface="HG丸ｺﾞｼｯｸM-PRO"/>
            </a:endParaRPr>
          </a:p>
          <a:p>
            <a:pPr>
              <a:lnSpc>
                <a:spcPct val="130000"/>
              </a:lnSpc>
              <a:spcBef>
                <a:spcPct val="35000"/>
              </a:spcBef>
            </a:pPr>
            <a:r>
              <a:rPr lang="ja-JP" altLang="en-US" b="1" dirty="0">
                <a:latin typeface="SimHei" panose="02010609060101010101" pitchFamily="49" charset="-122"/>
                <a:ea typeface="SimHei" panose="02010609060101010101" pitchFamily="49" charset="-122"/>
                <a:cs typeface="HG丸ｺﾞｼｯｸM-PRO"/>
              </a:rPr>
              <a:t>　</a:t>
            </a:r>
            <a:r>
              <a:rPr lang="ja-JP" altLang="zh-CN" b="1" dirty="0">
                <a:latin typeface="SimHei" panose="02010609060101010101" pitchFamily="49" charset="-122"/>
                <a:ea typeface="SimHei" panose="02010609060101010101" pitchFamily="49" charset="-122"/>
                <a:cs typeface="HG丸ｺﾞｼｯｸM-PRO"/>
              </a:rPr>
              <a:t> </a:t>
            </a:r>
            <a:r>
              <a:rPr lang="zh-CN" altLang="en-US" sz="1400" dirty="0" smtClean="0">
                <a:latin typeface="SimSun" panose="02010600030101010101" pitchFamily="2" charset="-122"/>
                <a:ea typeface="SimSun" panose="02010600030101010101" pitchFamily="2" charset="-122"/>
                <a:cs typeface="HG丸ｺﾞｼｯｸM-PRO"/>
              </a:rPr>
              <a:t>实施机关部门已配备既了解遗华</a:t>
            </a:r>
            <a:r>
              <a:rPr lang="zh-CN" altLang="en-US" sz="1400" dirty="0">
                <a:latin typeface="SimSun" panose="02010600030101010101" pitchFamily="2" charset="-122"/>
                <a:ea typeface="SimSun" panose="02010600030101010101" pitchFamily="2" charset="-122"/>
                <a:cs typeface="HG丸ｺﾞｼｯｸM-PRO"/>
              </a:rPr>
              <a:t>日本人等情况</a:t>
            </a:r>
            <a:r>
              <a:rPr lang="zh-CN" altLang="en-US" sz="1400" dirty="0" smtClean="0">
                <a:latin typeface="SimSun" panose="02010600030101010101" pitchFamily="2" charset="-122"/>
                <a:ea typeface="SimSun" panose="02010600030101010101" pitchFamily="2" charset="-122"/>
                <a:cs typeface="HG丸ｺﾞｼｯｸM-PRO"/>
              </a:rPr>
              <a:t>，又懂中文等语</a:t>
            </a:r>
            <a:r>
              <a:rPr lang="zh-CN" altLang="en-US" sz="1400" dirty="0">
                <a:latin typeface="SimSun" panose="02010600030101010101" pitchFamily="2" charset="-122"/>
                <a:ea typeface="SimSun" panose="02010600030101010101" pitchFamily="2" charset="-122"/>
                <a:cs typeface="HG丸ｺﾞｼｯｸM-PRO"/>
              </a:rPr>
              <a:t>言的支援咨询员。</a:t>
            </a:r>
          </a:p>
          <a:p>
            <a:pPr>
              <a:lnSpc>
                <a:spcPct val="130000"/>
              </a:lnSpc>
              <a:spcBef>
                <a:spcPct val="35000"/>
              </a:spcBef>
            </a:pPr>
            <a:r>
              <a:rPr lang="zh-CN" altLang="en-US" sz="1400" dirty="0">
                <a:latin typeface="SimSun" panose="02010600030101010101" pitchFamily="2" charset="-122"/>
                <a:ea typeface="SimSun" panose="02010600030101010101" pitchFamily="2" charset="-122"/>
                <a:cs typeface="HG丸ｺﾞｼｯｸM-PRO"/>
              </a:rPr>
              <a:t>    </a:t>
            </a:r>
            <a:r>
              <a:rPr lang="zh-CN" altLang="en-US" sz="1400" dirty="0" smtClean="0">
                <a:latin typeface="SimSun" panose="02010600030101010101" pitchFamily="2" charset="-122"/>
                <a:ea typeface="SimSun" panose="02010600030101010101" pitchFamily="2" charset="-122"/>
                <a:cs typeface="HG丸ｺﾞｼｯｸM-PRO"/>
              </a:rPr>
              <a:t>支援咨询员会想方设法帮助解决疑难</a:t>
            </a:r>
            <a:r>
              <a:rPr lang="zh-CN" altLang="en-US" sz="1400" dirty="0">
                <a:latin typeface="SimSun" panose="02010600030101010101" pitchFamily="2" charset="-122"/>
                <a:ea typeface="SimSun" panose="02010600030101010101" pitchFamily="2" charset="-122"/>
                <a:cs typeface="HG丸ｺﾞｼｯｸM-PRO"/>
              </a:rPr>
              <a:t>。</a:t>
            </a:r>
          </a:p>
          <a:p>
            <a:pPr>
              <a:lnSpc>
                <a:spcPct val="130000"/>
              </a:lnSpc>
              <a:spcBef>
                <a:spcPct val="35000"/>
              </a:spcBef>
            </a:pPr>
            <a:r>
              <a:rPr lang="zh-CN" altLang="en-US" sz="1400" dirty="0">
                <a:latin typeface="SimSun" panose="02010600030101010101" pitchFamily="2" charset="-122"/>
                <a:ea typeface="SimSun" panose="02010600030101010101" pitchFamily="2" charset="-122"/>
                <a:cs typeface="HG丸ｺﾞｼｯｸM-PRO"/>
              </a:rPr>
              <a:t>    </a:t>
            </a:r>
            <a:r>
              <a:rPr lang="zh-CN" altLang="en-US" sz="1400" dirty="0" smtClean="0">
                <a:latin typeface="SimSun" panose="02010600030101010101" pitchFamily="2" charset="-122"/>
                <a:ea typeface="SimSun" panose="02010600030101010101" pitchFamily="2" charset="-122"/>
                <a:cs typeface="HG丸ｺﾞｼｯｸM-PRO"/>
              </a:rPr>
              <a:t>支援咨询员在听取了家庭的生活状况</a:t>
            </a:r>
            <a:r>
              <a:rPr lang="zh-CN" altLang="en-US" sz="1400" dirty="0">
                <a:latin typeface="SimSun" panose="02010600030101010101" pitchFamily="2" charset="-122"/>
                <a:ea typeface="SimSun" panose="02010600030101010101" pitchFamily="2" charset="-122"/>
                <a:cs typeface="HG丸ｺﾞｼｯｸM-PRO"/>
              </a:rPr>
              <a:t>后</a:t>
            </a:r>
            <a:r>
              <a:rPr lang="zh-CN" altLang="en-US" sz="1400" dirty="0" smtClean="0">
                <a:latin typeface="SimSun" panose="02010600030101010101" pitchFamily="2" charset="-122"/>
                <a:ea typeface="SimSun" panose="02010600030101010101" pitchFamily="2" charset="-122"/>
                <a:cs typeface="HG丸ｺﾞｼｯｸM-PRO"/>
              </a:rPr>
              <a:t>，针对各种疑难会作相应的处理，有时还会上门拜访，若有疑难，</a:t>
            </a:r>
            <a:r>
              <a:rPr lang="zh-CN" altLang="en-US" sz="1400" dirty="0">
                <a:latin typeface="SimSun" panose="02010600030101010101" pitchFamily="2" charset="-122"/>
                <a:ea typeface="SimSun" panose="02010600030101010101" pitchFamily="2" charset="-122"/>
                <a:cs typeface="HG丸ｺﾞｼｯｸM-PRO"/>
              </a:rPr>
              <a:t>可放心地和支援咨询员商量，也可随时到实施机关咨询。</a:t>
            </a:r>
          </a:p>
          <a:p>
            <a:pPr>
              <a:lnSpc>
                <a:spcPct val="130000"/>
              </a:lnSpc>
              <a:spcBef>
                <a:spcPct val="35000"/>
              </a:spcBef>
            </a:pPr>
            <a:r>
              <a:rPr lang="zh-CN" altLang="en-US" sz="1400" dirty="0">
                <a:latin typeface="SimSun" panose="02010600030101010101" pitchFamily="2" charset="-122"/>
                <a:ea typeface="SimSun" panose="02010600030101010101" pitchFamily="2" charset="-122"/>
                <a:cs typeface="HG丸ｺﾞｼｯｸM-PRO"/>
              </a:rPr>
              <a:t>    支援咨询员将严守个人秘密，请尽管放心。</a:t>
            </a:r>
          </a:p>
          <a:p>
            <a:pPr>
              <a:lnSpc>
                <a:spcPct val="130000"/>
              </a:lnSpc>
              <a:spcBef>
                <a:spcPct val="35000"/>
              </a:spcBef>
            </a:pPr>
            <a:r>
              <a:rPr lang="zh-CN" altLang="en-US" sz="1400" dirty="0">
                <a:latin typeface="SimSun" panose="02010600030101010101" pitchFamily="2" charset="-122"/>
                <a:ea typeface="SimSun" panose="02010600030101010101" pitchFamily="2" charset="-122"/>
                <a:cs typeface="HG丸ｺﾞｼｯｸM-PRO"/>
              </a:rPr>
              <a:t> </a:t>
            </a:r>
          </a:p>
          <a:p>
            <a:pPr>
              <a:lnSpc>
                <a:spcPct val="130000"/>
              </a:lnSpc>
              <a:spcBef>
                <a:spcPct val="35000"/>
              </a:spcBef>
            </a:pPr>
            <a:endParaRPr lang="zh-CN" altLang="en-US" sz="1400" dirty="0">
              <a:latin typeface="SimHei" panose="02010609060101010101" pitchFamily="49" charset="-122"/>
              <a:ea typeface="SimHei" panose="02010609060101010101" pitchFamily="49" charset="-122"/>
              <a:cs typeface="HG丸ｺﾞｼｯｸM-PRO"/>
            </a:endParaRPr>
          </a:p>
          <a:p>
            <a:pPr>
              <a:lnSpc>
                <a:spcPct val="130000"/>
              </a:lnSpc>
              <a:spcBef>
                <a:spcPct val="35000"/>
              </a:spcBef>
            </a:pPr>
            <a:r>
              <a:rPr lang="zh-CN" altLang="en-US" sz="1400" dirty="0">
                <a:latin typeface="SimHei" panose="02010609060101010101" pitchFamily="49" charset="-122"/>
                <a:ea typeface="SimHei" panose="02010609060101010101" pitchFamily="49" charset="-122"/>
                <a:cs typeface="HG丸ｺﾞｼｯｸM-PRO"/>
              </a:rPr>
              <a:t>    </a:t>
            </a:r>
            <a:r>
              <a:rPr lang="zh-CN" altLang="en-US" sz="1400" dirty="0" smtClean="0">
                <a:latin typeface="SimHei" panose="02010609060101010101" pitchFamily="49" charset="-122"/>
                <a:ea typeface="SimHei" panose="02010609060101010101" pitchFamily="49" charset="-122"/>
                <a:cs typeface="HG丸ｺﾞｼｯｸM-PRO"/>
              </a:rPr>
              <a:t>   </a:t>
            </a:r>
            <a:endParaRPr lang="zh-CN" altLang="en-US" sz="1400" dirty="0">
              <a:latin typeface="SimHei" panose="02010609060101010101" pitchFamily="49" charset="-122"/>
              <a:ea typeface="SimHei" panose="02010609060101010101" pitchFamily="49" charset="-122"/>
              <a:cs typeface="HG丸ｺﾞｼｯｸM-PRO"/>
            </a:endParaRPr>
          </a:p>
          <a:p>
            <a:pPr>
              <a:lnSpc>
                <a:spcPct val="130000"/>
              </a:lnSpc>
              <a:spcBef>
                <a:spcPct val="35000"/>
              </a:spcBef>
            </a:pPr>
            <a:endParaRPr lang="zh-CN" altLang="en-US" sz="1400" dirty="0">
              <a:latin typeface="SimHei" panose="02010609060101010101" pitchFamily="49" charset="-122"/>
              <a:ea typeface="SimHei" panose="02010609060101010101" pitchFamily="49" charset="-122"/>
              <a:cs typeface="HG丸ｺﾞｼｯｸM-PRO"/>
            </a:endParaRPr>
          </a:p>
          <a:p>
            <a:pPr>
              <a:lnSpc>
                <a:spcPct val="130000"/>
              </a:lnSpc>
              <a:spcBef>
                <a:spcPct val="35000"/>
              </a:spcBef>
            </a:pPr>
            <a:r>
              <a:rPr lang="zh-CN" altLang="en-US" sz="1400" dirty="0">
                <a:latin typeface="SimHei" panose="02010609060101010101" pitchFamily="49" charset="-122"/>
                <a:ea typeface="SimHei" panose="02010609060101010101" pitchFamily="49" charset="-122"/>
                <a:cs typeface="HG丸ｺﾞｼｯｸM-PRO"/>
              </a:rPr>
              <a:t>    </a:t>
            </a:r>
            <a:r>
              <a:rPr lang="zh-CN" altLang="en-US" sz="1400" dirty="0">
                <a:latin typeface="SimSun" panose="02010600030101010101" pitchFamily="2" charset="-122"/>
                <a:ea typeface="SimSun" panose="02010600030101010101" pitchFamily="2" charset="-122"/>
                <a:cs typeface="HG丸ｺﾞｼｯｸM-PRO"/>
              </a:rPr>
              <a:t>在居住的地区有民生委员。</a:t>
            </a:r>
          </a:p>
          <a:p>
            <a:pPr>
              <a:lnSpc>
                <a:spcPct val="130000"/>
              </a:lnSpc>
              <a:spcBef>
                <a:spcPct val="35000"/>
              </a:spcBef>
            </a:pPr>
            <a:r>
              <a:rPr lang="zh-CN" altLang="en-US" sz="1400" dirty="0">
                <a:latin typeface="SimSun" panose="02010600030101010101" pitchFamily="2" charset="-122"/>
                <a:ea typeface="SimSun" panose="02010600030101010101" pitchFamily="2" charset="-122"/>
                <a:cs typeface="HG丸ｺﾞｼｯｸM-PRO"/>
              </a:rPr>
              <a:t>    民生委员就在居民的附近，听取居民的困难，提供建议。</a:t>
            </a:r>
          </a:p>
          <a:p>
            <a:pPr>
              <a:lnSpc>
                <a:spcPct val="130000"/>
              </a:lnSpc>
              <a:spcBef>
                <a:spcPct val="35000"/>
              </a:spcBef>
            </a:pPr>
            <a:r>
              <a:rPr lang="zh-CN" altLang="en-US" sz="1400" dirty="0">
                <a:latin typeface="SimSun" panose="02010600030101010101" pitchFamily="2" charset="-122"/>
                <a:ea typeface="SimSun" panose="02010600030101010101" pitchFamily="2" charset="-122"/>
                <a:cs typeface="HG丸ｺﾞｼｯｸM-PRO"/>
              </a:rPr>
              <a:t>    民生委员和支援咨询员会相互协作，帮助解决问题，达到自食其力的目的。</a:t>
            </a:r>
          </a:p>
          <a:p>
            <a:pPr>
              <a:lnSpc>
                <a:spcPct val="130000"/>
              </a:lnSpc>
              <a:spcBef>
                <a:spcPct val="35000"/>
              </a:spcBef>
            </a:pPr>
            <a:r>
              <a:rPr lang="zh-CN" altLang="en-US" sz="1400" dirty="0">
                <a:latin typeface="SimSun" panose="02010600030101010101" pitchFamily="2" charset="-122"/>
                <a:ea typeface="SimSun" panose="02010600030101010101" pitchFamily="2" charset="-122"/>
                <a:cs typeface="HG丸ｺﾞｼｯｸM-PRO"/>
              </a:rPr>
              <a:t>    民生委员将严守咨询内容等个人秘密。</a:t>
            </a:r>
            <a:endParaRPr lang="ja-JP" altLang="en-US" sz="1400" dirty="0">
              <a:latin typeface="SimSun" panose="02010600030101010101" pitchFamily="2" charset="-122"/>
              <a:ea typeface="SimSun" panose="02010600030101010101" pitchFamily="2" charset="-122"/>
              <a:cs typeface="HG丸ｺﾞｼｯｸM-PRO"/>
            </a:endParaRPr>
          </a:p>
        </p:txBody>
      </p:sp>
      <p:pic>
        <p:nvPicPr>
          <p:cNvPr id="41986" name="Picture 8" descr="j0398227[1]"/>
          <p:cNvPicPr>
            <a:picLocks noChangeAspect="1" noChangeArrowheads="1"/>
          </p:cNvPicPr>
          <p:nvPr/>
        </p:nvPicPr>
        <p:blipFill>
          <a:blip r:embed="rId2" cstate="print"/>
          <a:srcRect/>
          <a:stretch>
            <a:fillRect/>
          </a:stretch>
        </p:blipFill>
        <p:spPr bwMode="auto">
          <a:xfrm>
            <a:off x="1049338" y="7970838"/>
            <a:ext cx="4565650" cy="1058862"/>
          </a:xfrm>
          <a:prstGeom prst="rect">
            <a:avLst/>
          </a:prstGeom>
          <a:noFill/>
          <a:ln w="9525">
            <a:noFill/>
            <a:miter lim="800000"/>
            <a:headEnd/>
            <a:tailEnd/>
          </a:ln>
        </p:spPr>
      </p:pic>
      <p:sp>
        <p:nvSpPr>
          <p:cNvPr id="41987" name="Text Box 9" descr="右下がり対角線 (反転)"/>
          <p:cNvSpPr txBox="1">
            <a:spLocks noChangeArrowheads="1"/>
          </p:cNvSpPr>
          <p:nvPr/>
        </p:nvSpPr>
        <p:spPr bwMode="auto">
          <a:xfrm>
            <a:off x="2844800" y="9109075"/>
            <a:ext cx="1211263" cy="363538"/>
          </a:xfrm>
          <a:prstGeom prst="rect">
            <a:avLst/>
          </a:prstGeom>
          <a:noFill/>
          <a:ln w="9525" algn="ctr">
            <a:noFill/>
            <a:miter lim="800000"/>
            <a:headEnd/>
            <a:tailEnd/>
          </a:ln>
        </p:spPr>
        <p:txBody>
          <a:bodyPr lIns="90334" tIns="45167" rIns="90334" bIns="45167">
            <a:spAutoFit/>
          </a:bodyPr>
          <a:lstStyle/>
          <a:p>
            <a:pPr algn="ctr">
              <a:spcBef>
                <a:spcPct val="50000"/>
              </a:spcBef>
            </a:pPr>
            <a:r>
              <a:rPr lang="en-US" altLang="ja-JP">
                <a:ea typeface="HG丸ｺﾞｼｯｸM-PRO"/>
                <a:cs typeface="HG丸ｺﾞｼｯｸM-PRO"/>
              </a:rPr>
              <a:t>-20-</a:t>
            </a:r>
          </a:p>
        </p:txBody>
      </p:sp>
      <p:sp>
        <p:nvSpPr>
          <p:cNvPr id="7" name="正方形/長方形 20"/>
          <p:cNvSpPr>
            <a:spLocks noChangeArrowheads="1"/>
          </p:cNvSpPr>
          <p:nvPr/>
        </p:nvSpPr>
        <p:spPr bwMode="auto">
          <a:xfrm>
            <a:off x="755650" y="4830762"/>
            <a:ext cx="2520950" cy="492125"/>
          </a:xfrm>
          <a:prstGeom prst="rect">
            <a:avLst/>
          </a:prstGeom>
          <a:noFill/>
          <a:ln w="9525" algn="ctr">
            <a:noFill/>
            <a:round/>
            <a:headEnd/>
            <a:tailEnd/>
          </a:ln>
        </p:spPr>
        <p:txBody>
          <a:bodyPr wrap="none" lIns="90334" tIns="45167" rIns="90334" bIns="45167" anchor="ctr"/>
          <a:lstStyle/>
          <a:p>
            <a:r>
              <a:rPr lang="ja-JP" altLang="en-US" dirty="0">
                <a:solidFill>
                  <a:schemeClr val="accent2"/>
                </a:solidFill>
                <a:latin typeface="SimHei" panose="02010609060101010101" pitchFamily="49" charset="-122"/>
                <a:ea typeface="SimHei" panose="02010609060101010101" pitchFamily="49" charset="-122"/>
              </a:rPr>
              <a:t>◆ </a:t>
            </a:r>
            <a:r>
              <a:rPr lang="ja-JP" altLang="en-US" dirty="0">
                <a:latin typeface="SimHei" panose="02010609060101010101" pitchFamily="49" charset="-122"/>
                <a:ea typeface="SimHei" panose="02010609060101010101" pitchFamily="49" charset="-122"/>
                <a:cs typeface="ＤＨＰ特太ゴシック体"/>
              </a:rPr>
              <a:t>民生</a:t>
            </a:r>
            <a:r>
              <a:rPr lang="zh-CN" altLang="en-US" dirty="0">
                <a:latin typeface="SimHei" panose="02010609060101010101" pitchFamily="49" charset="-122"/>
                <a:ea typeface="SimHei" panose="02010609060101010101" pitchFamily="49" charset="-122"/>
                <a:cs typeface="ＤＨＰ特太ゴシック体"/>
              </a:rPr>
              <a:t>委员</a:t>
            </a:r>
          </a:p>
        </p:txBody>
      </p:sp>
      <p:sp>
        <p:nvSpPr>
          <p:cNvPr id="8" name="AutoShape 5"/>
          <p:cNvSpPr>
            <a:spLocks noChangeArrowheads="1"/>
          </p:cNvSpPr>
          <p:nvPr/>
        </p:nvSpPr>
        <p:spPr bwMode="auto">
          <a:xfrm>
            <a:off x="684213" y="468313"/>
            <a:ext cx="5602287" cy="576262"/>
          </a:xfrm>
          <a:prstGeom prst="roundRect">
            <a:avLst>
              <a:gd name="adj" fmla="val 15014"/>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ctr" anchorCtr="1"/>
          <a:lstStyle/>
          <a:p>
            <a:pPr algn="ctr">
              <a:lnSpc>
                <a:spcPct val="150000"/>
              </a:lnSpc>
            </a:pPr>
            <a:r>
              <a:rPr lang="en-US" altLang="ja-JP" sz="2400" b="1" dirty="0">
                <a:solidFill>
                  <a:srgbClr val="000000"/>
                </a:solidFill>
                <a:latin typeface="SimHei" panose="02010609060101010101" pitchFamily="49" charset="-122"/>
                <a:ea typeface="SimHei" panose="02010609060101010101" pitchFamily="49" charset="-122"/>
                <a:cs typeface="HG丸ｺﾞｼｯｸM-PRO"/>
              </a:rPr>
              <a:t>8</a:t>
            </a:r>
            <a:r>
              <a:rPr lang="ja-JP" altLang="en-US" sz="2400" b="1" dirty="0">
                <a:solidFill>
                  <a:srgbClr val="000000"/>
                </a:solidFill>
                <a:latin typeface="SimHei" panose="02010609060101010101" pitchFamily="49" charset="-122"/>
                <a:ea typeface="SimHei" panose="02010609060101010101" pitchFamily="49" charset="-122"/>
                <a:cs typeface="HG丸ｺﾞｼｯｸM-PRO"/>
              </a:rPr>
              <a:t>　有疑问需商量时　 </a:t>
            </a:r>
            <a:endParaRPr lang="en-US" altLang="ja-JP" sz="2400" b="1" dirty="0">
              <a:solidFill>
                <a:srgbClr val="000000"/>
              </a:solidFill>
              <a:latin typeface="SimHei" panose="02010609060101010101" pitchFamily="49" charset="-122"/>
              <a:ea typeface="SimHei" panose="02010609060101010101" pitchFamily="49" charset="-122"/>
              <a:cs typeface="HG丸ｺﾞｼｯｸM-PRO"/>
            </a:endParaRPr>
          </a:p>
        </p:txBody>
      </p:sp>
      <p:sp>
        <p:nvSpPr>
          <p:cNvPr id="10" name="正方形/長方形 20"/>
          <p:cNvSpPr>
            <a:spLocks noChangeArrowheads="1"/>
          </p:cNvSpPr>
          <p:nvPr/>
        </p:nvSpPr>
        <p:spPr bwMode="auto">
          <a:xfrm>
            <a:off x="684213" y="1260475"/>
            <a:ext cx="2232025" cy="420688"/>
          </a:xfrm>
          <a:prstGeom prst="rect">
            <a:avLst/>
          </a:prstGeom>
          <a:noFill/>
          <a:ln w="9525" algn="ctr">
            <a:noFill/>
            <a:round/>
            <a:headEnd/>
            <a:tailEnd/>
          </a:ln>
        </p:spPr>
        <p:txBody>
          <a:bodyPr wrap="none" lIns="90334" tIns="45167" rIns="90334" bIns="45167" anchor="ctr"/>
          <a:lstStyle/>
          <a:p>
            <a:r>
              <a:rPr lang="ja-JP" altLang="en-US" dirty="0">
                <a:solidFill>
                  <a:schemeClr val="accent2"/>
                </a:solidFill>
                <a:latin typeface="SimHei" panose="02010609060101010101" pitchFamily="49" charset="-122"/>
                <a:ea typeface="SimHei" panose="02010609060101010101" pitchFamily="49" charset="-122"/>
              </a:rPr>
              <a:t>◆ </a:t>
            </a:r>
            <a:r>
              <a:rPr lang="ja-JP" altLang="en-US" dirty="0">
                <a:latin typeface="SimHei" panose="02010609060101010101" pitchFamily="49" charset="-122"/>
                <a:ea typeface="SimHei" panose="02010609060101010101" pitchFamily="49" charset="-122"/>
                <a:cs typeface="ＤＨＰ特太ゴシック体"/>
              </a:rPr>
              <a:t>支援</a:t>
            </a:r>
            <a:r>
              <a:rPr lang="zh-CN" altLang="en-US" dirty="0">
                <a:latin typeface="SimHei" panose="02010609060101010101" pitchFamily="49" charset="-122"/>
                <a:ea typeface="SimHei" panose="02010609060101010101" pitchFamily="49" charset="-122"/>
                <a:cs typeface="ＤＨＰ特太ゴシック体"/>
              </a:rPr>
              <a:t>咨询员</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ext Box 9" descr="右下がり対角線 (反転)"/>
          <p:cNvSpPr txBox="1">
            <a:spLocks noChangeArrowheads="1"/>
          </p:cNvSpPr>
          <p:nvPr/>
        </p:nvSpPr>
        <p:spPr bwMode="auto">
          <a:xfrm>
            <a:off x="2921000" y="9172575"/>
            <a:ext cx="1211263" cy="363538"/>
          </a:xfrm>
          <a:prstGeom prst="rect">
            <a:avLst/>
          </a:prstGeom>
          <a:noFill/>
          <a:ln w="9525" algn="ctr">
            <a:noFill/>
            <a:miter lim="800000"/>
            <a:headEnd/>
            <a:tailEnd/>
          </a:ln>
        </p:spPr>
        <p:txBody>
          <a:bodyPr lIns="90334" tIns="45167" rIns="90334" bIns="45167">
            <a:spAutoFit/>
          </a:bodyPr>
          <a:lstStyle/>
          <a:p>
            <a:pPr algn="ctr">
              <a:spcBef>
                <a:spcPct val="50000"/>
              </a:spcBef>
            </a:pPr>
            <a:r>
              <a:rPr lang="en-US" altLang="ja-JP">
                <a:ea typeface="HG丸ｺﾞｼｯｸM-PRO"/>
                <a:cs typeface="HG丸ｺﾞｼｯｸM-PRO"/>
              </a:rPr>
              <a:t>-21-</a:t>
            </a:r>
          </a:p>
        </p:txBody>
      </p:sp>
      <p:sp>
        <p:nvSpPr>
          <p:cNvPr id="5" name="AutoShape 5"/>
          <p:cNvSpPr>
            <a:spLocks noChangeArrowheads="1"/>
          </p:cNvSpPr>
          <p:nvPr/>
        </p:nvSpPr>
        <p:spPr bwMode="auto">
          <a:xfrm>
            <a:off x="323850" y="468313"/>
            <a:ext cx="6192838" cy="647700"/>
          </a:xfrm>
          <a:prstGeom prst="roundRect">
            <a:avLst>
              <a:gd name="adj" fmla="val 15014"/>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Ctr="1"/>
          <a:lstStyle/>
          <a:p>
            <a:pPr algn="ctr">
              <a:lnSpc>
                <a:spcPct val="150000"/>
              </a:lnSpc>
            </a:pPr>
            <a:r>
              <a:rPr lang="ja-JP" altLang="en-US" sz="2400" b="1" dirty="0">
                <a:solidFill>
                  <a:srgbClr val="000000"/>
                </a:solidFill>
                <a:latin typeface="SimHei" panose="02010609060101010101" pitchFamily="49" charset="-122"/>
                <a:ea typeface="SimHei" panose="02010609060101010101" pitchFamily="49" charset="-122"/>
                <a:cs typeface="HG丸ｺﾞｼｯｸM-PRO"/>
              </a:rPr>
              <a:t>　 </a:t>
            </a:r>
            <a:r>
              <a:rPr lang="en-US" altLang="ja-JP" sz="2400" b="1" dirty="0">
                <a:solidFill>
                  <a:srgbClr val="000000"/>
                </a:solidFill>
                <a:latin typeface="SimHei" panose="02010609060101010101" pitchFamily="49" charset="-122"/>
                <a:ea typeface="SimHei" panose="02010609060101010101" pitchFamily="49" charset="-122"/>
                <a:cs typeface="HG丸ｺﾞｼｯｸM-PRO"/>
              </a:rPr>
              <a:t>9  </a:t>
            </a:r>
            <a:r>
              <a:rPr lang="ja-JP" altLang="en-US" sz="2400" b="1" dirty="0">
                <a:solidFill>
                  <a:srgbClr val="000000"/>
                </a:solidFill>
                <a:latin typeface="SimHei" panose="02010609060101010101" pitchFamily="49" charset="-122"/>
                <a:ea typeface="SimHei" panose="02010609060101010101" pitchFamily="49" charset="-122"/>
                <a:cs typeface="HG丸ｺﾞｼｯｸM-PRO"/>
              </a:rPr>
              <a:t>地区社会中的生活支援等的指南　 </a:t>
            </a:r>
            <a:endParaRPr lang="en-US" altLang="ja-JP" sz="2400" b="1" dirty="0">
              <a:solidFill>
                <a:srgbClr val="000000"/>
              </a:solidFill>
              <a:latin typeface="SimHei" panose="02010609060101010101" pitchFamily="49" charset="-122"/>
              <a:ea typeface="SimHei" panose="02010609060101010101" pitchFamily="49" charset="-122"/>
              <a:cs typeface="HG丸ｺﾞｼｯｸM-PRO"/>
            </a:endParaRPr>
          </a:p>
        </p:txBody>
      </p:sp>
      <p:sp>
        <p:nvSpPr>
          <p:cNvPr id="5122" name="Rectangle 2"/>
          <p:cNvSpPr>
            <a:spLocks noChangeArrowheads="1"/>
          </p:cNvSpPr>
          <p:nvPr/>
        </p:nvSpPr>
        <p:spPr bwMode="auto">
          <a:xfrm>
            <a:off x="684213" y="1293813"/>
            <a:ext cx="5545137" cy="2336800"/>
          </a:xfrm>
          <a:prstGeom prst="rect">
            <a:avLst/>
          </a:prstGeom>
          <a:noFill/>
          <a:ln w="9525">
            <a:noFill/>
            <a:miter lim="800000"/>
            <a:headEnd/>
            <a:tailEnd/>
          </a:ln>
          <a:effectLst/>
        </p:spPr>
        <p:txBody>
          <a:bodyPr anchor="ctr">
            <a:spAutoFit/>
          </a:bodyPr>
          <a:lstStyle/>
          <a:p>
            <a:pPr eaLnBrk="0" hangingPunct="0">
              <a:lnSpc>
                <a:spcPts val="2000"/>
              </a:lnSpc>
            </a:pPr>
            <a:r>
              <a:rPr lang="ja-JP" altLang="en-US" sz="1400" dirty="0">
                <a:solidFill>
                  <a:srgbClr val="000000"/>
                </a:solidFill>
                <a:latin typeface="SimHei" panose="02010609060101010101" pitchFamily="49" charset="-122"/>
                <a:ea typeface="SimHei" panose="02010609060101010101" pitchFamily="49" charset="-122"/>
                <a:cs typeface="MS Gothic" pitchFamily="49" charset="-128"/>
              </a:rPr>
              <a:t>　</a:t>
            </a:r>
            <a:r>
              <a:rPr lang="zh-CN" altLang="ja-JP" sz="1400" dirty="0">
                <a:latin typeface="SimHei" panose="02010609060101010101" pitchFamily="49" charset="-122"/>
                <a:ea typeface="SimHei" panose="02010609060101010101" pitchFamily="49" charset="-122"/>
                <a:cs typeface="MS Gothic" pitchFamily="49" charset="-128"/>
              </a:rPr>
              <a:t>  </a:t>
            </a:r>
            <a:r>
              <a:rPr lang="zh-CN" altLang="ja-JP" sz="1400" dirty="0">
                <a:latin typeface="SimSun" panose="02010600030101010101" pitchFamily="2" charset="-122"/>
                <a:ea typeface="SimSun" panose="02010600030101010101" pitchFamily="2" charset="-122"/>
                <a:cs typeface="MS Gothic" pitchFamily="49" charset="-128"/>
              </a:rPr>
              <a:t>为遗华日本人等及家属作为地区社会的成员，能生气</a:t>
            </a:r>
            <a:r>
              <a:rPr lang="zh-CN" altLang="ja-JP" sz="1400" dirty="0" smtClean="0">
                <a:latin typeface="SimSun" panose="02010600030101010101" pitchFamily="2" charset="-122"/>
                <a:ea typeface="SimSun" panose="02010600030101010101" pitchFamily="2" charset="-122"/>
                <a:cs typeface="MS Gothic" pitchFamily="49" charset="-128"/>
              </a:rPr>
              <a:t>勃勃地生</a:t>
            </a:r>
            <a:endParaRPr lang="en-US" altLang="zh-CN" sz="1400" dirty="0" smtClean="0">
              <a:latin typeface="SimSun" panose="02010600030101010101" pitchFamily="2" charset="-122"/>
              <a:ea typeface="SimSun" panose="02010600030101010101" pitchFamily="2" charset="-122"/>
              <a:cs typeface="MS Gothic" pitchFamily="49" charset="-128"/>
            </a:endParaRPr>
          </a:p>
          <a:p>
            <a:pPr eaLnBrk="0" hangingPunct="0">
              <a:lnSpc>
                <a:spcPts val="2000"/>
              </a:lnSpc>
            </a:pPr>
            <a:r>
              <a:rPr lang="zh-CN" altLang="ja-JP" sz="1400" dirty="0" smtClean="0">
                <a:latin typeface="SimSun" panose="02010600030101010101" pitchFamily="2" charset="-122"/>
                <a:ea typeface="SimSun" panose="02010600030101010101" pitchFamily="2" charset="-122"/>
                <a:cs typeface="MS Gothic" pitchFamily="49" charset="-128"/>
              </a:rPr>
              <a:t>活</a:t>
            </a:r>
            <a:r>
              <a:rPr lang="zh-CN" altLang="ja-JP" sz="1400" dirty="0">
                <a:latin typeface="SimSun" panose="02010600030101010101" pitchFamily="2" charset="-122"/>
                <a:ea typeface="SimSun" panose="02010600030101010101" pitchFamily="2" charset="-122"/>
                <a:cs typeface="MS Gothic" pitchFamily="49" charset="-128"/>
              </a:rPr>
              <a:t>，以都道府县及市区町村政府为主的机关在邻近地区提供了学习日语和与地区居民加深交流的设施。</a:t>
            </a:r>
          </a:p>
          <a:p>
            <a:pPr eaLnBrk="0" hangingPunct="0">
              <a:lnSpc>
                <a:spcPts val="2000"/>
              </a:lnSpc>
            </a:pPr>
            <a:r>
              <a:rPr lang="zh-CN" altLang="ja-JP" sz="1400" dirty="0">
                <a:latin typeface="SimSun" panose="02010600030101010101" pitchFamily="2" charset="-122"/>
                <a:ea typeface="SimSun" panose="02010600030101010101" pitchFamily="2" charset="-122"/>
                <a:cs typeface="MS Gothic" pitchFamily="49" charset="-128"/>
              </a:rPr>
              <a:t>    此外，还派遣自立支援翻译和就职咨询员等，听取遗华日本人等的日常生活中的疑难，并提供在公共机构办理手续时及在医疗机构就诊时的翻译服务。另外，为遗华日本人等在地区能安心地生活，还提供商谈就职和健康咨询等的支援。</a:t>
            </a:r>
          </a:p>
          <a:p>
            <a:pPr eaLnBrk="0" hangingPunct="0">
              <a:lnSpc>
                <a:spcPts val="2000"/>
              </a:lnSpc>
            </a:pPr>
            <a:endParaRPr lang="en-US" altLang="ja-JP" sz="1400" dirty="0">
              <a:solidFill>
                <a:srgbClr val="000000"/>
              </a:solidFill>
              <a:latin typeface="SimHei" panose="02010609060101010101" pitchFamily="49" charset="-122"/>
              <a:ea typeface="SimHei" panose="02010609060101010101" pitchFamily="49" charset="-122"/>
              <a:cs typeface="MS Gothic" pitchFamily="49" charset="-128"/>
            </a:endParaRPr>
          </a:p>
          <a:p>
            <a:pPr eaLnBrk="0" hangingPunct="0"/>
            <a:endParaRPr lang="en-US" altLang="ja-JP" sz="1400" dirty="0">
              <a:solidFill>
                <a:srgbClr val="000000"/>
              </a:solidFill>
              <a:latin typeface="SimHei" panose="02010609060101010101" pitchFamily="49" charset="-122"/>
              <a:ea typeface="SimHei" panose="02010609060101010101" pitchFamily="49" charset="-122"/>
              <a:cs typeface="MS Gothic" pitchFamily="49" charset="-128"/>
            </a:endParaRPr>
          </a:p>
        </p:txBody>
      </p:sp>
      <p:grpSp>
        <p:nvGrpSpPr>
          <p:cNvPr id="43012" name="グループ化 7"/>
          <p:cNvGrpSpPr>
            <a:grpSpLocks/>
          </p:cNvGrpSpPr>
          <p:nvPr/>
        </p:nvGrpSpPr>
        <p:grpSpPr bwMode="auto">
          <a:xfrm>
            <a:off x="677863" y="3865563"/>
            <a:ext cx="5629275" cy="4423489"/>
            <a:chOff x="605608" y="3289451"/>
            <a:chExt cx="5629323" cy="4424002"/>
          </a:xfrm>
        </p:grpSpPr>
        <p:sp>
          <p:nvSpPr>
            <p:cNvPr id="13" name="テキスト ボックス 12"/>
            <p:cNvSpPr txBox="1"/>
            <p:nvPr/>
          </p:nvSpPr>
          <p:spPr>
            <a:xfrm>
              <a:off x="611958" y="4572300"/>
              <a:ext cx="5545184" cy="914506"/>
            </a:xfrm>
            <a:prstGeom prst="roundRect">
              <a:avLst/>
            </a:prstGeom>
            <a:solidFill>
              <a:srgbClr val="FFFFCC"/>
            </a:solidFill>
            <a:ln/>
          </p:spPr>
          <p:style>
            <a:lnRef idx="1">
              <a:schemeClr val="accent5"/>
            </a:lnRef>
            <a:fillRef idx="2">
              <a:schemeClr val="accent5"/>
            </a:fillRef>
            <a:effectRef idx="1">
              <a:schemeClr val="accent5"/>
            </a:effectRef>
            <a:fontRef idx="minor">
              <a:schemeClr val="dk1"/>
            </a:fontRef>
          </p:style>
          <p:txBody>
            <a:bodyPr>
              <a:spAutoFit/>
            </a:bodyPr>
            <a:lstStyle/>
            <a:p>
              <a:r>
                <a:rPr lang="zh-CN" altLang="en-US" sz="1600" b="1" dirty="0">
                  <a:solidFill>
                    <a:srgbClr val="000000"/>
                  </a:solidFill>
                  <a:latin typeface="SimSun" panose="02010600030101010101" pitchFamily="2" charset="-122"/>
                  <a:ea typeface="SimSun" panose="02010600030101010101" pitchFamily="2" charset="-122"/>
                  <a:cs typeface="MS Gothic" pitchFamily="49" charset="-128"/>
                </a:rPr>
                <a:t>“在地区实施的交流活动”</a:t>
              </a:r>
            </a:p>
            <a:p>
              <a:r>
                <a:rPr lang="zh-CN" altLang="en-US" sz="1600" dirty="0">
                  <a:solidFill>
                    <a:srgbClr val="000000"/>
                  </a:solidFill>
                  <a:latin typeface="SimSun" panose="02010600030101010101" pitchFamily="2" charset="-122"/>
                  <a:ea typeface="SimSun" panose="02010600030101010101" pitchFamily="2" charset="-122"/>
                  <a:cs typeface="MS Gothic" pitchFamily="49" charset="-128"/>
                </a:rPr>
                <a:t>    </a:t>
              </a:r>
              <a:r>
                <a:rPr lang="zh-CN" altLang="en-US" sz="1400" dirty="0">
                  <a:solidFill>
                    <a:srgbClr val="000000"/>
                  </a:solidFill>
                  <a:latin typeface="SimSun" panose="02010600030101010101" pitchFamily="2" charset="-122"/>
                  <a:ea typeface="SimSun" panose="02010600030101010101" pitchFamily="2" charset="-122"/>
                  <a:cs typeface="MS Gothic" pitchFamily="49" charset="-128"/>
                </a:rPr>
                <a:t>由自治体和地区的志愿者团体等协力</a:t>
              </a:r>
              <a:r>
                <a:rPr lang="zh-CN" altLang="en-US" sz="1400" dirty="0" smtClean="0">
                  <a:solidFill>
                    <a:srgbClr val="000000"/>
                  </a:solidFill>
                  <a:latin typeface="SimSun" panose="02010600030101010101" pitchFamily="2" charset="-122"/>
                  <a:ea typeface="SimSun" panose="02010600030101010101" pitchFamily="2" charset="-122"/>
                  <a:cs typeface="MS Gothic" pitchFamily="49" charset="-128"/>
                </a:rPr>
                <a:t>，举行大家能轻</a:t>
              </a:r>
              <a:r>
                <a:rPr lang="zh-CN" altLang="en-US" sz="1400" dirty="0">
                  <a:solidFill>
                    <a:srgbClr val="000000"/>
                  </a:solidFill>
                  <a:latin typeface="SimSun" panose="02010600030101010101" pitchFamily="2" charset="-122"/>
                  <a:ea typeface="SimSun" panose="02010600030101010101" pitchFamily="2" charset="-122"/>
                  <a:cs typeface="MS Gothic" pitchFamily="49" charset="-128"/>
                </a:rPr>
                <a:t>松愉快地参加的各种交流活动等。</a:t>
              </a:r>
              <a:endParaRPr lang="ja-JP" altLang="en-US" sz="1400" dirty="0">
                <a:solidFill>
                  <a:srgbClr val="000000"/>
                </a:solidFill>
                <a:latin typeface="SimSun" panose="02010600030101010101" pitchFamily="2" charset="-122"/>
                <a:ea typeface="SimSun" panose="02010600030101010101" pitchFamily="2" charset="-122"/>
                <a:cs typeface="ＭＳ Ｐゴシック" pitchFamily="34" charset="-128"/>
              </a:endParaRPr>
            </a:p>
          </p:txBody>
        </p:sp>
        <p:sp>
          <p:nvSpPr>
            <p:cNvPr id="14" name="テキスト ボックス 13"/>
            <p:cNvSpPr txBox="1"/>
            <p:nvPr/>
          </p:nvSpPr>
          <p:spPr>
            <a:xfrm>
              <a:off x="624658" y="3289451"/>
              <a:ext cx="5521372" cy="914506"/>
            </a:xfrm>
            <a:prstGeom prst="roundRect">
              <a:avLst/>
            </a:prstGeom>
            <a:solidFill>
              <a:srgbClr val="FFFFCC"/>
            </a:solidFill>
            <a:ln/>
          </p:spPr>
          <p:style>
            <a:lnRef idx="1">
              <a:schemeClr val="accent5"/>
            </a:lnRef>
            <a:fillRef idx="2">
              <a:schemeClr val="accent5"/>
            </a:fillRef>
            <a:effectRef idx="1">
              <a:schemeClr val="accent5"/>
            </a:effectRef>
            <a:fontRef idx="minor">
              <a:schemeClr val="dk1"/>
            </a:fontRef>
          </p:style>
          <p:txBody>
            <a:bodyPr>
              <a:spAutoFit/>
            </a:bodyPr>
            <a:lstStyle/>
            <a:p>
              <a:pPr hangingPunct="0"/>
              <a:r>
                <a:rPr lang="zh-CN" altLang="en-US" sz="1600" b="1" dirty="0">
                  <a:solidFill>
                    <a:srgbClr val="000000"/>
                  </a:solidFill>
                  <a:latin typeface="SimSun" panose="02010600030101010101" pitchFamily="2" charset="-122"/>
                  <a:ea typeface="SimSun" panose="02010600030101010101" pitchFamily="2" charset="-122"/>
                  <a:cs typeface="HGPｺﾞｼｯｸE"/>
                </a:rPr>
                <a:t>“邻近地区的日语教育支援事业”</a:t>
              </a:r>
            </a:p>
            <a:p>
              <a:pPr hangingPunct="0"/>
              <a:r>
                <a:rPr lang="zh-CN" altLang="en-US" sz="1600" dirty="0">
                  <a:solidFill>
                    <a:srgbClr val="000000"/>
                  </a:solidFill>
                  <a:latin typeface="SimSun" panose="02010600030101010101" pitchFamily="2" charset="-122"/>
                  <a:ea typeface="SimSun" panose="02010600030101010101" pitchFamily="2" charset="-122"/>
                  <a:cs typeface="HGPｺﾞｼｯｸE"/>
                </a:rPr>
                <a:t>　　</a:t>
              </a:r>
              <a:r>
                <a:rPr lang="zh-CN" altLang="en-US" sz="1400" dirty="0">
                  <a:solidFill>
                    <a:srgbClr val="000000"/>
                  </a:solidFill>
                  <a:latin typeface="SimSun" panose="02010600030101010101" pitchFamily="2" charset="-122"/>
                  <a:ea typeface="SimSun" panose="02010600030101010101" pitchFamily="2" charset="-122"/>
                  <a:cs typeface="HGPｺﾞｼｯｸE"/>
                </a:rPr>
                <a:t>在居住地的附近提供学习日语的机会，</a:t>
              </a:r>
              <a:r>
                <a:rPr lang="zh-CN" altLang="en-US" sz="1400" dirty="0" smtClean="0">
                  <a:solidFill>
                    <a:srgbClr val="000000"/>
                  </a:solidFill>
                  <a:latin typeface="SimSun" panose="02010600030101010101" pitchFamily="2" charset="-122"/>
                  <a:ea typeface="SimSun" panose="02010600030101010101" pitchFamily="2" charset="-122"/>
                  <a:cs typeface="HGPｺﾞｼｯｸE"/>
                </a:rPr>
                <a:t>并根据多种需求提供学习支援和建议</a:t>
              </a:r>
              <a:r>
                <a:rPr lang="zh-CN" altLang="en-US" sz="1400" dirty="0">
                  <a:solidFill>
                    <a:srgbClr val="000000"/>
                  </a:solidFill>
                  <a:latin typeface="SimSun" panose="02010600030101010101" pitchFamily="2" charset="-122"/>
                  <a:ea typeface="SimSun" panose="02010600030101010101" pitchFamily="2" charset="-122"/>
                  <a:cs typeface="HGPｺﾞｼｯｸE"/>
                </a:rPr>
                <a:t>。</a:t>
              </a:r>
            </a:p>
          </p:txBody>
        </p:sp>
        <p:sp>
          <p:nvSpPr>
            <p:cNvPr id="15" name="テキスト ボックス 14"/>
            <p:cNvSpPr txBox="1"/>
            <p:nvPr/>
          </p:nvSpPr>
          <p:spPr>
            <a:xfrm>
              <a:off x="605608" y="5636048"/>
              <a:ext cx="5629323" cy="2077405"/>
            </a:xfrm>
            <a:prstGeom prst="roundRect">
              <a:avLst/>
            </a:prstGeom>
            <a:solidFill>
              <a:srgbClr val="FFFFCC"/>
            </a:solidFill>
            <a:ln/>
          </p:spPr>
          <p:style>
            <a:lnRef idx="1">
              <a:schemeClr val="accent5"/>
            </a:lnRef>
            <a:fillRef idx="2">
              <a:schemeClr val="accent5"/>
            </a:fillRef>
            <a:effectRef idx="1">
              <a:schemeClr val="accent5"/>
            </a:effectRef>
            <a:fontRef idx="minor">
              <a:schemeClr val="dk1"/>
            </a:fontRef>
          </p:style>
          <p:txBody>
            <a:bodyPr>
              <a:spAutoFit/>
            </a:bodyPr>
            <a:lstStyle/>
            <a:p>
              <a:pPr hangingPunct="0"/>
              <a:r>
                <a:rPr lang="zh-CN" altLang="en-US" sz="1600" b="1" dirty="0">
                  <a:solidFill>
                    <a:srgbClr val="000000"/>
                  </a:solidFill>
                  <a:latin typeface="SimSun" panose="02010600030101010101" pitchFamily="2" charset="-122"/>
                  <a:ea typeface="SimSun" panose="02010600030101010101" pitchFamily="2" charset="-122"/>
                  <a:cs typeface="HGPｺﾞｼｯｸE"/>
                </a:rPr>
                <a:t>“派遣自立支援翻译及巡回健康咨询指导事业”</a:t>
              </a:r>
            </a:p>
            <a:p>
              <a:pPr hangingPunct="0"/>
              <a:r>
                <a:rPr lang="zh-CN" altLang="en-US" sz="1600" dirty="0">
                  <a:solidFill>
                    <a:srgbClr val="000000"/>
                  </a:solidFill>
                  <a:latin typeface="SimSun" panose="02010600030101010101" pitchFamily="2" charset="-122"/>
                  <a:ea typeface="SimSun" panose="02010600030101010101" pitchFamily="2" charset="-122"/>
                  <a:cs typeface="HGPｺﾞｼｯｸE"/>
                </a:rPr>
                <a:t>　　</a:t>
              </a:r>
              <a:r>
                <a:rPr lang="zh-CN" altLang="en-US" sz="1400" dirty="0" smtClean="0">
                  <a:solidFill>
                    <a:srgbClr val="000000"/>
                  </a:solidFill>
                  <a:latin typeface="SimSun" panose="02010600030101010101" pitchFamily="2" charset="-122"/>
                  <a:ea typeface="SimSun" panose="02010600030101010101" pitchFamily="2" charset="-122"/>
                  <a:cs typeface="HGPｺﾞｼｯｸE"/>
                </a:rPr>
                <a:t>对因语言和生活习惯</a:t>
              </a:r>
              <a:r>
                <a:rPr lang="zh-CN" altLang="en-US" sz="1400" dirty="0">
                  <a:solidFill>
                    <a:srgbClr val="000000"/>
                  </a:solidFill>
                  <a:latin typeface="SimSun" panose="02010600030101010101" pitchFamily="2" charset="-122"/>
                  <a:ea typeface="SimSun" panose="02010600030101010101" pitchFamily="2" charset="-122"/>
                  <a:cs typeface="HGPｺﾞｼｯｸE"/>
                </a:rPr>
                <a:t>等的不同</a:t>
              </a:r>
              <a:r>
                <a:rPr lang="zh-CN" altLang="en-US" sz="1400" dirty="0" smtClean="0">
                  <a:solidFill>
                    <a:srgbClr val="000000"/>
                  </a:solidFill>
                  <a:latin typeface="SimSun" panose="02010600030101010101" pitchFamily="2" charset="-122"/>
                  <a:ea typeface="SimSun" panose="02010600030101010101" pitchFamily="2" charset="-122"/>
                  <a:cs typeface="HGPｺﾞｼｯｸE"/>
                </a:rPr>
                <a:t>，在日常</a:t>
              </a:r>
              <a:r>
                <a:rPr lang="zh-CN" altLang="en-US" sz="1400" dirty="0">
                  <a:solidFill>
                    <a:srgbClr val="000000"/>
                  </a:solidFill>
                  <a:latin typeface="SimSun" panose="02010600030101010101" pitchFamily="2" charset="-122"/>
                  <a:ea typeface="SimSun" panose="02010600030101010101" pitchFamily="2" charset="-122"/>
                  <a:cs typeface="HGPｺﾞｼｯｸE"/>
                </a:rPr>
                <a:t>生活中面临着各种困难者，提供以下支援：</a:t>
              </a:r>
            </a:p>
            <a:p>
              <a:pPr hangingPunct="0"/>
              <a:r>
                <a:rPr lang="zh-CN" altLang="en-US" sz="1400" dirty="0">
                  <a:solidFill>
                    <a:srgbClr val="000000"/>
                  </a:solidFill>
                  <a:latin typeface="SimSun" panose="02010600030101010101" pitchFamily="2" charset="-122"/>
                  <a:ea typeface="SimSun" panose="02010600030101010101" pitchFamily="2" charset="-122"/>
                  <a:cs typeface="HGPｺﾞｼｯｸE"/>
                </a:rPr>
                <a:t>①日常生活中的咨询和指导。</a:t>
              </a:r>
            </a:p>
            <a:p>
              <a:pPr hangingPunct="0"/>
              <a:r>
                <a:rPr lang="zh-CN" altLang="en-US" sz="1400" dirty="0">
                  <a:solidFill>
                    <a:srgbClr val="000000"/>
                  </a:solidFill>
                  <a:latin typeface="SimSun" panose="02010600030101010101" pitchFamily="2" charset="-122"/>
                  <a:ea typeface="SimSun" panose="02010600030101010101" pitchFamily="2" charset="-122"/>
                  <a:cs typeface="HGPｺﾞｼｯｸE"/>
                </a:rPr>
                <a:t>②在公共机关等办理手续时派遣翻译。</a:t>
              </a:r>
            </a:p>
            <a:p>
              <a:pPr hangingPunct="0"/>
              <a:r>
                <a:rPr lang="zh-CN" altLang="en-US" sz="1400" dirty="0">
                  <a:solidFill>
                    <a:srgbClr val="000000"/>
                  </a:solidFill>
                  <a:latin typeface="SimSun" panose="02010600030101010101" pitchFamily="2" charset="-122"/>
                  <a:ea typeface="SimSun" panose="02010600030101010101" pitchFamily="2" charset="-122"/>
                  <a:cs typeface="HGPｺﾞｼｯｸE"/>
                </a:rPr>
                <a:t>③第二代、第三代的就业咨询。</a:t>
              </a:r>
            </a:p>
            <a:p>
              <a:pPr hangingPunct="0"/>
              <a:r>
                <a:rPr lang="zh-CN" altLang="en-US" sz="1400" dirty="0">
                  <a:solidFill>
                    <a:srgbClr val="000000"/>
                  </a:solidFill>
                  <a:latin typeface="SimSun" panose="02010600030101010101" pitchFamily="2" charset="-122"/>
                  <a:ea typeface="SimSun" panose="02010600030101010101" pitchFamily="2" charset="-122"/>
                  <a:cs typeface="HGPｺﾞｼｯｸE"/>
                </a:rPr>
                <a:t>④医疗和健康咨询。</a:t>
              </a:r>
            </a:p>
            <a:p>
              <a:pPr hangingPunct="0"/>
              <a:endParaRPr lang="ja-JP" altLang="en-US" sz="1400" dirty="0">
                <a:solidFill>
                  <a:srgbClr val="000000"/>
                </a:solidFill>
                <a:latin typeface="SimHei" panose="02010609060101010101" pitchFamily="49" charset="-122"/>
                <a:ea typeface="SimHei" panose="02010609060101010101" pitchFamily="49" charset="-122"/>
                <a:cs typeface="HG丸ｺﾞｼｯｸM-PRO"/>
              </a:endParaRPr>
            </a:p>
          </p:txBody>
        </p:sp>
      </p:grpSp>
      <p:sp>
        <p:nvSpPr>
          <p:cNvPr id="43013" name="正方形/長方形 8"/>
          <p:cNvSpPr>
            <a:spLocks noChangeArrowheads="1"/>
          </p:cNvSpPr>
          <p:nvPr/>
        </p:nvSpPr>
        <p:spPr bwMode="auto">
          <a:xfrm>
            <a:off x="611188" y="8389938"/>
            <a:ext cx="5689600" cy="523220"/>
          </a:xfrm>
          <a:prstGeom prst="rect">
            <a:avLst/>
          </a:prstGeom>
          <a:noFill/>
          <a:ln w="9525">
            <a:noFill/>
            <a:miter lim="800000"/>
            <a:headEnd/>
            <a:tailEnd/>
          </a:ln>
        </p:spPr>
        <p:txBody>
          <a:bodyPr>
            <a:spAutoFit/>
          </a:bodyPr>
          <a:lstStyle/>
          <a:p>
            <a:pPr eaLnBrk="0" hangingPunct="0"/>
            <a:r>
              <a:rPr lang="en-US" altLang="zh-CN" sz="1400" dirty="0">
                <a:latin typeface="SimHei" panose="02010609060101010101" pitchFamily="49" charset="-122"/>
                <a:ea typeface="SimHei" panose="02010609060101010101" pitchFamily="49" charset="-122"/>
                <a:cs typeface="MS Gothic" pitchFamily="49" charset="-128"/>
              </a:rPr>
              <a:t>※</a:t>
            </a:r>
            <a:r>
              <a:rPr lang="zh-CN" altLang="en-US" sz="1400" dirty="0">
                <a:latin typeface="SimHei" panose="02010609060101010101" pitchFamily="49" charset="-122"/>
                <a:ea typeface="SimHei" panose="02010609060101010101" pitchFamily="49" charset="-122"/>
                <a:cs typeface="MS Gothic" pitchFamily="49" charset="-128"/>
              </a:rPr>
              <a:t>有关居住地区具体开展的事业，请向市区町村政府的主管部门及支援咨询员问询。</a:t>
            </a:r>
            <a:endParaRPr lang="en-US" altLang="ja-JP" sz="1400" dirty="0">
              <a:latin typeface="SimHei" panose="02010609060101010101" pitchFamily="49" charset="-122"/>
              <a:ea typeface="SimHei" panose="02010609060101010101" pitchFamily="49" charset="-122"/>
              <a:cs typeface="MS Gothic" pitchFamily="49" charset="-128"/>
            </a:endParaRPr>
          </a:p>
        </p:txBody>
      </p:sp>
      <p:sp>
        <p:nvSpPr>
          <p:cNvPr id="43014" name="テキスト ボックス 9"/>
          <p:cNvSpPr txBox="1">
            <a:spLocks noChangeArrowheads="1"/>
          </p:cNvSpPr>
          <p:nvPr/>
        </p:nvSpPr>
        <p:spPr bwMode="auto">
          <a:xfrm>
            <a:off x="684213" y="3492500"/>
            <a:ext cx="2376487" cy="366713"/>
          </a:xfrm>
          <a:prstGeom prst="rect">
            <a:avLst/>
          </a:prstGeom>
          <a:noFill/>
          <a:ln w="9525">
            <a:noFill/>
            <a:miter lim="800000"/>
            <a:headEnd/>
            <a:tailEnd/>
          </a:ln>
        </p:spPr>
        <p:txBody>
          <a:bodyPr>
            <a:spAutoFit/>
          </a:bodyPr>
          <a:lstStyle/>
          <a:p>
            <a:r>
              <a:rPr lang="en-US" altLang="ja-JP" dirty="0">
                <a:solidFill>
                  <a:srgbClr val="1F3C7B"/>
                </a:solidFill>
                <a:latin typeface="SimHei" panose="02010609060101010101" pitchFamily="49" charset="-122"/>
                <a:ea typeface="SimHei" panose="02010609060101010101" pitchFamily="49" charset="-122"/>
              </a:rPr>
              <a:t>◆ </a:t>
            </a:r>
            <a:r>
              <a:rPr lang="zh-CN" altLang="en-US" b="1" dirty="0">
                <a:latin typeface="SimHei" panose="02010609060101010101" pitchFamily="49" charset="-122"/>
                <a:ea typeface="SimHei" panose="02010609060101010101" pitchFamily="49" charset="-122"/>
                <a:cs typeface="ＤＨＰ特太ゴシック体"/>
              </a:rPr>
              <a:t>主要事业</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ext Box 3"/>
          <p:cNvSpPr txBox="1">
            <a:spLocks noChangeArrowheads="1"/>
          </p:cNvSpPr>
          <p:nvPr/>
        </p:nvSpPr>
        <p:spPr bwMode="auto">
          <a:xfrm>
            <a:off x="611188" y="612775"/>
            <a:ext cx="5545137" cy="393700"/>
          </a:xfrm>
          <a:prstGeom prst="rect">
            <a:avLst/>
          </a:prstGeom>
          <a:noFill/>
          <a:ln w="9525">
            <a:noFill/>
            <a:miter lim="800000"/>
            <a:headEnd/>
            <a:tailEnd/>
          </a:ln>
        </p:spPr>
        <p:txBody>
          <a:bodyPr lIns="90334" tIns="45167" rIns="90334" bIns="45167">
            <a:spAutoFit/>
          </a:bodyPr>
          <a:lstStyle/>
          <a:p>
            <a:pPr algn="ctr">
              <a:spcBef>
                <a:spcPct val="50000"/>
              </a:spcBef>
            </a:pPr>
            <a:r>
              <a:rPr lang="ja-JP" altLang="en-US" sz="2000" b="1"/>
              <a:t> </a:t>
            </a:r>
          </a:p>
        </p:txBody>
      </p:sp>
      <p:sp>
        <p:nvSpPr>
          <p:cNvPr id="48131" name="Text Box 9" descr="右下がり対角線 (反転)"/>
          <p:cNvSpPr txBox="1">
            <a:spLocks noChangeArrowheads="1"/>
          </p:cNvSpPr>
          <p:nvPr/>
        </p:nvSpPr>
        <p:spPr bwMode="auto">
          <a:xfrm>
            <a:off x="2921000" y="9172575"/>
            <a:ext cx="1211263" cy="363538"/>
          </a:xfrm>
          <a:prstGeom prst="rect">
            <a:avLst/>
          </a:prstGeom>
          <a:noFill/>
          <a:ln w="9525" algn="ctr">
            <a:noFill/>
            <a:miter lim="800000"/>
            <a:headEnd/>
            <a:tailEnd/>
          </a:ln>
        </p:spPr>
        <p:txBody>
          <a:bodyPr lIns="90334" tIns="45167" rIns="90334" bIns="45167">
            <a:spAutoFit/>
          </a:bodyPr>
          <a:lstStyle/>
          <a:p>
            <a:pPr algn="ctr">
              <a:spcBef>
                <a:spcPct val="50000"/>
              </a:spcBef>
            </a:pPr>
            <a:r>
              <a:rPr lang="en-US" altLang="ja-JP">
                <a:ea typeface="HG丸ｺﾞｼｯｸM-PRO"/>
                <a:cs typeface="HG丸ｺﾞｼｯｸM-PRO"/>
              </a:rPr>
              <a:t>-18-</a:t>
            </a:r>
          </a:p>
        </p:txBody>
      </p:sp>
      <p:sp>
        <p:nvSpPr>
          <p:cNvPr id="5" name="AutoShape 5"/>
          <p:cNvSpPr>
            <a:spLocks noChangeArrowheads="1"/>
          </p:cNvSpPr>
          <p:nvPr/>
        </p:nvSpPr>
        <p:spPr bwMode="auto">
          <a:xfrm>
            <a:off x="611188" y="468313"/>
            <a:ext cx="5834062" cy="792162"/>
          </a:xfrm>
          <a:prstGeom prst="roundRect">
            <a:avLst>
              <a:gd name="adj" fmla="val 15014"/>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Ctr="1"/>
          <a:lstStyle/>
          <a:p>
            <a:pPr algn="dist">
              <a:lnSpc>
                <a:spcPct val="150000"/>
              </a:lnSpc>
            </a:pPr>
            <a:r>
              <a:rPr lang="ja-JP" altLang="en-US" sz="2400" b="1" dirty="0">
                <a:solidFill>
                  <a:srgbClr val="000000"/>
                </a:solidFill>
                <a:latin typeface="SimHei" panose="02010609060101010101" pitchFamily="49" charset="-122"/>
                <a:ea typeface="SimHei" panose="02010609060101010101" pitchFamily="49" charset="-122"/>
                <a:cs typeface="HG丸ｺﾞｼｯｸM-PRO"/>
              </a:rPr>
              <a:t>　</a:t>
            </a:r>
            <a:r>
              <a:rPr lang="en-US" altLang="zh-CN" sz="2400" b="1" dirty="0">
                <a:solidFill>
                  <a:srgbClr val="000000"/>
                </a:solidFill>
                <a:latin typeface="SimHei" panose="02010609060101010101" pitchFamily="49" charset="-122"/>
                <a:ea typeface="SimHei" panose="02010609060101010101" pitchFamily="49" charset="-122"/>
              </a:rPr>
              <a:t>10</a:t>
            </a:r>
            <a:r>
              <a:rPr lang="en-US" altLang="ja-JP" sz="2400" b="1" dirty="0">
                <a:solidFill>
                  <a:srgbClr val="000000"/>
                </a:solidFill>
                <a:latin typeface="SimHei" panose="02010609060101010101" pitchFamily="49" charset="-122"/>
                <a:ea typeface="SimHei" panose="02010609060101010101" pitchFamily="49" charset="-122"/>
              </a:rPr>
              <a:t> </a:t>
            </a:r>
            <a:r>
              <a:rPr lang="zh-CN" altLang="en-US" sz="2400" b="1" dirty="0" smtClean="0">
                <a:solidFill>
                  <a:srgbClr val="000000"/>
                </a:solidFill>
                <a:latin typeface="SimHei" panose="02010609060101010101" pitchFamily="49" charset="-122"/>
                <a:ea typeface="SimHei" panose="02010609060101010101" pitchFamily="49" charset="-122"/>
              </a:rPr>
              <a:t>有关中国归</a:t>
            </a:r>
            <a:r>
              <a:rPr lang="zh-CN" altLang="en-US" sz="2400" b="1" dirty="0">
                <a:solidFill>
                  <a:srgbClr val="000000"/>
                </a:solidFill>
                <a:latin typeface="SimHei" panose="02010609060101010101" pitchFamily="49" charset="-122"/>
                <a:ea typeface="SimHei" panose="02010609060101010101" pitchFamily="49" charset="-122"/>
              </a:rPr>
              <a:t>国者支援</a:t>
            </a:r>
            <a:r>
              <a:rPr lang="ja-JP" altLang="en-US" sz="2400" b="1" dirty="0">
                <a:solidFill>
                  <a:srgbClr val="000000"/>
                </a:solidFill>
                <a:latin typeface="SimHei" panose="02010609060101010101" pitchFamily="49" charset="-122"/>
                <a:ea typeface="SimHei" panose="02010609060101010101" pitchFamily="49" charset="-122"/>
              </a:rPr>
              <a:t>・</a:t>
            </a:r>
            <a:r>
              <a:rPr lang="zh-CN" altLang="en-US" sz="2400" b="1" dirty="0">
                <a:solidFill>
                  <a:srgbClr val="000000"/>
                </a:solidFill>
                <a:latin typeface="SimHei" panose="02010609060101010101" pitchFamily="49" charset="-122"/>
                <a:ea typeface="SimHei" panose="02010609060101010101" pitchFamily="49" charset="-122"/>
              </a:rPr>
              <a:t>交流中心</a:t>
            </a:r>
            <a:r>
              <a:rPr lang="ja-JP" altLang="en-US" sz="2400" b="1" dirty="0">
                <a:solidFill>
                  <a:srgbClr val="000000"/>
                </a:solidFill>
                <a:latin typeface="SimHei" panose="02010609060101010101" pitchFamily="49" charset="-122"/>
                <a:ea typeface="SimHei" panose="02010609060101010101" pitchFamily="49" charset="-122"/>
                <a:cs typeface="HG丸ｺﾞｼｯｸM-PRO"/>
              </a:rPr>
              <a:t>　 </a:t>
            </a:r>
            <a:endParaRPr lang="en-US" altLang="ja-JP" sz="2400" b="1" dirty="0">
              <a:solidFill>
                <a:srgbClr val="000000"/>
              </a:solidFill>
              <a:latin typeface="SimHei" panose="02010609060101010101" pitchFamily="49" charset="-122"/>
              <a:ea typeface="SimHei" panose="02010609060101010101" pitchFamily="49" charset="-122"/>
              <a:cs typeface="HG丸ｺﾞｼｯｸM-PRO"/>
            </a:endParaRPr>
          </a:p>
        </p:txBody>
      </p:sp>
      <p:sp>
        <p:nvSpPr>
          <p:cNvPr id="48133" name="Rectangle 1"/>
          <p:cNvSpPr>
            <a:spLocks noChangeArrowheads="1"/>
          </p:cNvSpPr>
          <p:nvPr/>
        </p:nvSpPr>
        <p:spPr bwMode="auto">
          <a:xfrm>
            <a:off x="611188" y="1409700"/>
            <a:ext cx="5976937" cy="1958975"/>
          </a:xfrm>
          <a:prstGeom prst="rect">
            <a:avLst/>
          </a:prstGeom>
          <a:noFill/>
          <a:ln w="9525">
            <a:noFill/>
            <a:miter lim="800000"/>
            <a:headEnd/>
            <a:tailEnd/>
          </a:ln>
        </p:spPr>
        <p:txBody>
          <a:bodyPr anchor="ctr">
            <a:spAutoFit/>
          </a:bodyPr>
          <a:lstStyle/>
          <a:p>
            <a:pPr>
              <a:lnSpc>
                <a:spcPct val="125000"/>
              </a:lnSpc>
              <a:spcBef>
                <a:spcPct val="25000"/>
              </a:spcBef>
            </a:pPr>
            <a:r>
              <a:rPr lang="ja-JP" altLang="en-US" sz="1400" dirty="0">
                <a:solidFill>
                  <a:srgbClr val="000000"/>
                </a:solidFill>
                <a:latin typeface="SimHei" panose="02010609060101010101" pitchFamily="49" charset="-122"/>
                <a:ea typeface="SimHei" panose="02010609060101010101" pitchFamily="49" charset="-122"/>
              </a:rPr>
              <a:t>　　</a:t>
            </a:r>
            <a:r>
              <a:rPr lang="zh-CN" altLang="en-US" sz="1400" dirty="0">
                <a:solidFill>
                  <a:srgbClr val="000000"/>
                </a:solidFill>
                <a:latin typeface="SimSun" panose="02010600030101010101" pitchFamily="2" charset="-122"/>
                <a:ea typeface="SimSun" panose="02010600030101010101" pitchFamily="2" charset="-122"/>
                <a:cs typeface="MS Gothic" pitchFamily="49" charset="-128"/>
              </a:rPr>
              <a:t>以</a:t>
            </a:r>
            <a:r>
              <a:rPr lang="zh-CN" altLang="en-US" sz="1400" dirty="0">
                <a:latin typeface="SimSun" panose="02010600030101010101" pitchFamily="2" charset="-122"/>
                <a:ea typeface="SimSun" panose="02010600030101010101" pitchFamily="2" charset="-122"/>
              </a:rPr>
              <a:t>支援遗华日本人等及其家属为目的，在全国各地的七处设置了中国归国者支援</a:t>
            </a:r>
            <a:r>
              <a:rPr lang="ja-JP" altLang="en-US" sz="1400" dirty="0">
                <a:latin typeface="SimSun" panose="02010600030101010101" pitchFamily="2" charset="-122"/>
                <a:ea typeface="SimSun" panose="02010600030101010101" pitchFamily="2" charset="-122"/>
              </a:rPr>
              <a:t>・</a:t>
            </a:r>
            <a:r>
              <a:rPr lang="zh-CN" altLang="en-US" sz="1400" dirty="0">
                <a:latin typeface="SimSun" panose="02010600030101010101" pitchFamily="2" charset="-122"/>
                <a:ea typeface="SimSun" panose="02010600030101010101" pitchFamily="2" charset="-122"/>
              </a:rPr>
              <a:t>交流中心。</a:t>
            </a:r>
            <a:endParaRPr lang="ja-JP" altLang="en-US" sz="1400" dirty="0">
              <a:latin typeface="SimSun" panose="02010600030101010101" pitchFamily="2" charset="-122"/>
              <a:ea typeface="SimSun" panose="02010600030101010101" pitchFamily="2" charset="-122"/>
            </a:endParaRPr>
          </a:p>
          <a:p>
            <a:pPr>
              <a:lnSpc>
                <a:spcPct val="125000"/>
              </a:lnSpc>
              <a:spcBef>
                <a:spcPct val="25000"/>
              </a:spcBef>
            </a:pPr>
            <a:r>
              <a:rPr lang="ja-JP" altLang="en-US" sz="1400" dirty="0">
                <a:latin typeface="SimSun" panose="02010600030101010101" pitchFamily="2" charset="-122"/>
                <a:ea typeface="SimSun" panose="02010600030101010101" pitchFamily="2" charset="-122"/>
              </a:rPr>
              <a:t>　</a:t>
            </a:r>
            <a:r>
              <a:rPr lang="ja-JP" altLang="zh-CN" sz="1400" dirty="0">
                <a:latin typeface="SimSun" panose="02010600030101010101" pitchFamily="2" charset="-122"/>
                <a:ea typeface="SimSun" panose="02010600030101010101" pitchFamily="2" charset="-122"/>
              </a:rPr>
              <a:t> </a:t>
            </a:r>
            <a:r>
              <a:rPr lang="ja-JP" altLang="en-US" sz="1400" dirty="0">
                <a:latin typeface="SimSun" panose="02010600030101010101" pitchFamily="2" charset="-122"/>
                <a:ea typeface="SimSun" panose="02010600030101010101" pitchFamily="2" charset="-122"/>
              </a:rPr>
              <a:t> </a:t>
            </a:r>
            <a:r>
              <a:rPr lang="zh-CN" altLang="en-US" sz="1400" dirty="0">
                <a:latin typeface="SimSun" panose="02010600030101010101" pitchFamily="2" charset="-122"/>
                <a:ea typeface="SimSun" panose="02010600030101010101" pitchFamily="2" charset="-122"/>
              </a:rPr>
              <a:t>中国归国者支援</a:t>
            </a:r>
            <a:r>
              <a:rPr lang="ja-JP" altLang="en-US" sz="1400" dirty="0">
                <a:latin typeface="SimSun" panose="02010600030101010101" pitchFamily="2" charset="-122"/>
                <a:ea typeface="SimSun" panose="02010600030101010101" pitchFamily="2" charset="-122"/>
              </a:rPr>
              <a:t>・</a:t>
            </a:r>
            <a:r>
              <a:rPr lang="zh-CN" altLang="en-US" sz="1400" dirty="0">
                <a:latin typeface="SimSun" panose="02010600030101010101" pitchFamily="2" charset="-122"/>
                <a:ea typeface="SimSun" panose="02010600030101010101" pitchFamily="2" charset="-122"/>
              </a:rPr>
              <a:t>交流中心是在各地区作为据点的设施，根据学习进度和各种不同的需求，提供日语学习支援，并通过开展归国者之间的交流</a:t>
            </a:r>
            <a:r>
              <a:rPr lang="ja-JP" altLang="en-US" sz="1400" dirty="0" err="1">
                <a:latin typeface="SimSun" panose="02010600030101010101" pitchFamily="2" charset="-122"/>
                <a:ea typeface="SimSun" panose="02010600030101010101" pitchFamily="2" charset="-122"/>
              </a:rPr>
              <a:t>、</a:t>
            </a:r>
            <a:r>
              <a:rPr lang="zh-CN" altLang="en-US" sz="1400" dirty="0">
                <a:latin typeface="SimSun" panose="02010600030101010101" pitchFamily="2" charset="-122"/>
                <a:ea typeface="SimSun" panose="02010600030101010101" pitchFamily="2" charset="-122"/>
              </a:rPr>
              <a:t>加深归国者与地区居民的交流活动及咨询事业，提供在日本生活所必须的各种信息。</a:t>
            </a:r>
            <a:endParaRPr lang="ja-JP" altLang="en-US" sz="1400" dirty="0">
              <a:latin typeface="SimSun" panose="02010600030101010101" pitchFamily="2" charset="-122"/>
              <a:ea typeface="SimSun" panose="02010600030101010101" pitchFamily="2" charset="-122"/>
            </a:endParaRPr>
          </a:p>
          <a:p>
            <a:pPr eaLnBrk="0" hangingPunct="0"/>
            <a:endParaRPr lang="en-US" altLang="ja-JP" sz="1400" dirty="0">
              <a:solidFill>
                <a:srgbClr val="000000"/>
              </a:solidFill>
              <a:latin typeface="SimHei" panose="02010609060101010101" pitchFamily="49" charset="-122"/>
              <a:ea typeface="SimHei" panose="02010609060101010101" pitchFamily="49" charset="-122"/>
            </a:endParaRPr>
          </a:p>
        </p:txBody>
      </p:sp>
      <p:sp>
        <p:nvSpPr>
          <p:cNvPr id="6" name="角丸四角形 5"/>
          <p:cNvSpPr/>
          <p:nvPr/>
        </p:nvSpPr>
        <p:spPr bwMode="auto">
          <a:xfrm>
            <a:off x="755650" y="3997325"/>
            <a:ext cx="5761038" cy="1150938"/>
          </a:xfrm>
          <a:prstGeom prst="roundRect">
            <a:avLst/>
          </a:prstGeom>
          <a:solidFill>
            <a:srgbClr val="FFFFCC"/>
          </a:solidFill>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wrap="none"/>
          <a:lstStyle/>
          <a:p>
            <a:r>
              <a:rPr lang="ja-JP" altLang="en-US" sz="1600" b="1" dirty="0">
                <a:solidFill>
                  <a:srgbClr val="000000"/>
                </a:solidFill>
                <a:latin typeface="SimSun" panose="02010600030101010101" pitchFamily="2" charset="-122"/>
                <a:ea typeface="SimSun" panose="02010600030101010101" pitchFamily="2" charset="-122"/>
              </a:rPr>
              <a:t>“</a:t>
            </a:r>
            <a:r>
              <a:rPr lang="zh-CN" altLang="en-US" sz="1600" b="1" dirty="0">
                <a:solidFill>
                  <a:srgbClr val="000000"/>
                </a:solidFill>
                <a:latin typeface="SimSun" panose="02010600030101010101" pitchFamily="2" charset="-122"/>
                <a:ea typeface="SimSun" panose="02010600030101010101" pitchFamily="2" charset="-122"/>
              </a:rPr>
              <a:t>开办日语教室</a:t>
            </a:r>
            <a:r>
              <a:rPr lang="ja-JP" altLang="en-US" sz="1600" b="1" dirty="0">
                <a:solidFill>
                  <a:srgbClr val="000000"/>
                </a:solidFill>
                <a:latin typeface="SimSun" panose="02010600030101010101" pitchFamily="2" charset="-122"/>
                <a:ea typeface="SimSun" panose="02010600030101010101" pitchFamily="2" charset="-122"/>
              </a:rPr>
              <a:t>”</a:t>
            </a:r>
          </a:p>
          <a:p>
            <a:r>
              <a:rPr lang="ja-JP" altLang="en-US" sz="1600" dirty="0">
                <a:solidFill>
                  <a:srgbClr val="000000"/>
                </a:solidFill>
                <a:latin typeface="SimSun" panose="02010600030101010101" pitchFamily="2" charset="-122"/>
                <a:ea typeface="SimSun" panose="02010600030101010101" pitchFamily="2" charset="-122"/>
              </a:rPr>
              <a:t>　　</a:t>
            </a:r>
            <a:r>
              <a:rPr lang="ja-JP" altLang="zh-CN" sz="1600" dirty="0">
                <a:solidFill>
                  <a:srgbClr val="000000"/>
                </a:solidFill>
                <a:latin typeface="SimSun" panose="02010600030101010101" pitchFamily="2" charset="-122"/>
                <a:ea typeface="SimSun" panose="02010600030101010101" pitchFamily="2" charset="-122"/>
              </a:rPr>
              <a:t> </a:t>
            </a:r>
            <a:r>
              <a:rPr lang="zh-CN" altLang="en-US" sz="1400" dirty="0" smtClean="0">
                <a:solidFill>
                  <a:srgbClr val="000000"/>
                </a:solidFill>
                <a:latin typeface="SimSun" panose="02010600030101010101" pitchFamily="2" charset="-122"/>
                <a:ea typeface="SimSun" panose="02010600030101010101" pitchFamily="2" charset="-122"/>
              </a:rPr>
              <a:t>支援</a:t>
            </a:r>
            <a:r>
              <a:rPr lang="ja-JP" altLang="en-US" sz="1400" dirty="0">
                <a:latin typeface="SimSun" panose="02010600030101010101" pitchFamily="2" charset="-122"/>
                <a:ea typeface="SimSun" panose="02010600030101010101" pitchFamily="2" charset="-122"/>
              </a:rPr>
              <a:t>・</a:t>
            </a:r>
            <a:r>
              <a:rPr lang="zh-CN" altLang="en-US" sz="1400" dirty="0" smtClean="0">
                <a:solidFill>
                  <a:srgbClr val="000000"/>
                </a:solidFill>
                <a:latin typeface="SimSun" panose="02010600030101010101" pitchFamily="2" charset="-122"/>
                <a:ea typeface="SimSun" panose="02010600030101010101" pitchFamily="2" charset="-122"/>
              </a:rPr>
              <a:t>交流中心根据</a:t>
            </a:r>
            <a:r>
              <a:rPr lang="zh-CN" altLang="en-US" sz="1400" dirty="0">
                <a:solidFill>
                  <a:srgbClr val="000000"/>
                </a:solidFill>
                <a:latin typeface="SimSun" panose="02010600030101010101" pitchFamily="2" charset="-122"/>
                <a:ea typeface="SimSun" panose="02010600030101010101" pitchFamily="2" charset="-122"/>
              </a:rPr>
              <a:t>不同的</a:t>
            </a:r>
            <a:r>
              <a:rPr lang="zh-CN" altLang="en-US" sz="1400" dirty="0" smtClean="0">
                <a:solidFill>
                  <a:srgbClr val="000000"/>
                </a:solidFill>
                <a:latin typeface="SimSun" panose="02010600030101010101" pitchFamily="2" charset="-122"/>
                <a:ea typeface="SimSun" panose="02010600030101010101" pitchFamily="2" charset="-122"/>
              </a:rPr>
              <a:t>水平和</a:t>
            </a:r>
            <a:r>
              <a:rPr lang="zh-CN" altLang="en-US" sz="1400" dirty="0">
                <a:solidFill>
                  <a:srgbClr val="000000"/>
                </a:solidFill>
                <a:latin typeface="SimSun" panose="02010600030101010101" pitchFamily="2" charset="-122"/>
                <a:ea typeface="SimSun" panose="02010600030101010101" pitchFamily="2" charset="-122"/>
              </a:rPr>
              <a:t>目的等，按各人的具体</a:t>
            </a:r>
            <a:endParaRPr lang="en-US" altLang="zh-CN" sz="1400" dirty="0">
              <a:solidFill>
                <a:srgbClr val="000000"/>
              </a:solidFill>
              <a:latin typeface="SimSun" panose="02010600030101010101" pitchFamily="2" charset="-122"/>
              <a:ea typeface="SimSun" panose="02010600030101010101" pitchFamily="2" charset="-122"/>
            </a:endParaRPr>
          </a:p>
          <a:p>
            <a:r>
              <a:rPr lang="zh-CN" altLang="en-US" sz="1400" dirty="0">
                <a:solidFill>
                  <a:srgbClr val="000000"/>
                </a:solidFill>
                <a:latin typeface="SimSun" panose="02010600030101010101" pitchFamily="2" charset="-122"/>
                <a:ea typeface="SimSun" panose="02010600030101010101" pitchFamily="2" charset="-122"/>
              </a:rPr>
              <a:t>情况及需求进行日语指导。</a:t>
            </a:r>
            <a:endParaRPr lang="ja-JP" altLang="en-US" sz="1400" dirty="0">
              <a:solidFill>
                <a:srgbClr val="000000"/>
              </a:solidFill>
              <a:latin typeface="SimSun" panose="02010600030101010101" pitchFamily="2" charset="-122"/>
              <a:ea typeface="SimSun" panose="02010600030101010101" pitchFamily="2" charset="-122"/>
            </a:endParaRPr>
          </a:p>
          <a:p>
            <a:endParaRPr lang="ja-JP" altLang="en-US" dirty="0">
              <a:solidFill>
                <a:schemeClr val="tx1"/>
              </a:solidFill>
              <a:latin typeface="SimHei" panose="02010609060101010101" pitchFamily="49" charset="-122"/>
              <a:ea typeface="SimHei" panose="02010609060101010101" pitchFamily="49" charset="-122"/>
            </a:endParaRPr>
          </a:p>
        </p:txBody>
      </p:sp>
      <p:sp>
        <p:nvSpPr>
          <p:cNvPr id="7" name="角丸四角形 6"/>
          <p:cNvSpPr/>
          <p:nvPr/>
        </p:nvSpPr>
        <p:spPr bwMode="auto">
          <a:xfrm>
            <a:off x="755650" y="5365750"/>
            <a:ext cx="5832475" cy="2087563"/>
          </a:xfrm>
          <a:prstGeom prst="roundRect">
            <a:avLst/>
          </a:prstGeom>
          <a:solidFill>
            <a:srgbClr val="FFFFCC"/>
          </a:solidFill>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wrap="none" anchor="ctr"/>
          <a:lstStyle/>
          <a:p>
            <a:pPr eaLnBrk="0" hangingPunct="0"/>
            <a:endParaRPr lang="en-US" altLang="ja-JP" sz="1400" b="1" dirty="0">
              <a:solidFill>
                <a:srgbClr val="000000"/>
              </a:solidFill>
              <a:latin typeface="SimHei" panose="02010609060101010101" pitchFamily="49" charset="-122"/>
              <a:ea typeface="SimHei" panose="02010609060101010101" pitchFamily="49" charset="-122"/>
            </a:endParaRPr>
          </a:p>
          <a:p>
            <a:pPr eaLnBrk="0" hangingPunct="0"/>
            <a:endParaRPr lang="en-US" altLang="ja-JP" sz="1600" b="1" dirty="0">
              <a:solidFill>
                <a:srgbClr val="000000"/>
              </a:solidFill>
              <a:latin typeface="SimHei" panose="02010609060101010101" pitchFamily="49" charset="-122"/>
              <a:ea typeface="SimHei" panose="02010609060101010101" pitchFamily="49" charset="-122"/>
            </a:endParaRPr>
          </a:p>
          <a:p>
            <a:pPr eaLnBrk="0" hangingPunct="0"/>
            <a:endParaRPr lang="en-US" altLang="ja-JP" sz="1600" b="1" dirty="0">
              <a:solidFill>
                <a:srgbClr val="000000"/>
              </a:solidFill>
              <a:latin typeface="SimHei" panose="02010609060101010101" pitchFamily="49" charset="-122"/>
              <a:ea typeface="SimHei" panose="02010609060101010101" pitchFamily="49" charset="-122"/>
              <a:cs typeface="MS Gothic" pitchFamily="49" charset="-128"/>
            </a:endParaRPr>
          </a:p>
          <a:p>
            <a:pPr eaLnBrk="0" hangingPunct="0"/>
            <a:r>
              <a:rPr lang="ja-JP" altLang="en-US" sz="1600" b="1" dirty="0">
                <a:solidFill>
                  <a:srgbClr val="000000"/>
                </a:solidFill>
                <a:latin typeface="SimSun" panose="02010600030101010101" pitchFamily="2" charset="-122"/>
                <a:ea typeface="SimSun" panose="02010600030101010101" pitchFamily="2" charset="-122"/>
              </a:rPr>
              <a:t>“</a:t>
            </a:r>
            <a:r>
              <a:rPr lang="zh-CN" altLang="en-US" sz="1600" b="1" dirty="0">
                <a:solidFill>
                  <a:srgbClr val="000000"/>
                </a:solidFill>
                <a:latin typeface="SimSun" panose="02010600030101010101" pitchFamily="2" charset="-122"/>
                <a:ea typeface="SimSun" panose="02010600030101010101" pitchFamily="2" charset="-122"/>
              </a:rPr>
              <a:t>交流活动</a:t>
            </a:r>
            <a:r>
              <a:rPr lang="ja-JP" altLang="en-US" sz="1600" b="1" dirty="0">
                <a:solidFill>
                  <a:srgbClr val="000000"/>
                </a:solidFill>
                <a:latin typeface="SimSun" panose="02010600030101010101" pitchFamily="2" charset="-122"/>
                <a:ea typeface="SimSun" panose="02010600030101010101" pitchFamily="2" charset="-122"/>
              </a:rPr>
              <a:t>”</a:t>
            </a:r>
          </a:p>
          <a:p>
            <a:pPr eaLnBrk="0" hangingPunct="0">
              <a:lnSpc>
                <a:spcPts val="200"/>
              </a:lnSpc>
            </a:pPr>
            <a:endParaRPr lang="ja-JP" altLang="en-US" sz="1600" b="1" dirty="0">
              <a:solidFill>
                <a:srgbClr val="000000"/>
              </a:solidFill>
              <a:latin typeface="SimSun" panose="02010600030101010101" pitchFamily="2" charset="-122"/>
              <a:ea typeface="SimSun" panose="02010600030101010101" pitchFamily="2" charset="-122"/>
            </a:endParaRPr>
          </a:p>
          <a:p>
            <a:r>
              <a:rPr lang="ja-JP" altLang="en-US" sz="1600" dirty="0">
                <a:solidFill>
                  <a:srgbClr val="000000"/>
                </a:solidFill>
                <a:latin typeface="SimSun" panose="02010600030101010101" pitchFamily="2" charset="-122"/>
                <a:ea typeface="SimSun" panose="02010600030101010101" pitchFamily="2" charset="-122"/>
              </a:rPr>
              <a:t>　　</a:t>
            </a:r>
            <a:r>
              <a:rPr lang="zh-CN" altLang="en-US" sz="1400" dirty="0">
                <a:solidFill>
                  <a:srgbClr val="000000"/>
                </a:solidFill>
                <a:latin typeface="SimSun" panose="02010600030101010101" pitchFamily="2" charset="-122"/>
                <a:ea typeface="SimSun" panose="02010600030101010101" pitchFamily="2" charset="-122"/>
              </a:rPr>
              <a:t>通过与地区居民和志愿者团体等的交流，开展提供相互</a:t>
            </a:r>
            <a:endParaRPr lang="en-US" altLang="zh-CN" sz="1400" dirty="0">
              <a:solidFill>
                <a:srgbClr val="000000"/>
              </a:solidFill>
              <a:latin typeface="SimSun" panose="02010600030101010101" pitchFamily="2" charset="-122"/>
              <a:ea typeface="SimSun" panose="02010600030101010101" pitchFamily="2" charset="-122"/>
            </a:endParaRPr>
          </a:p>
          <a:p>
            <a:r>
              <a:rPr lang="zh-CN" altLang="en-US" sz="1400" dirty="0">
                <a:solidFill>
                  <a:srgbClr val="000000"/>
                </a:solidFill>
                <a:latin typeface="SimSun" panose="02010600030101010101" pitchFamily="2" charset="-122"/>
                <a:ea typeface="SimSun" panose="02010600030101010101" pitchFamily="2" charset="-122"/>
              </a:rPr>
              <a:t>交流等的活动。</a:t>
            </a:r>
            <a:endParaRPr lang="ja-JP" altLang="en-US" sz="1400" dirty="0">
              <a:solidFill>
                <a:srgbClr val="000000"/>
              </a:solidFill>
              <a:latin typeface="SimSun" panose="02010600030101010101" pitchFamily="2" charset="-122"/>
              <a:ea typeface="SimSun" panose="02010600030101010101" pitchFamily="2" charset="-122"/>
            </a:endParaRPr>
          </a:p>
          <a:p>
            <a:r>
              <a:rPr lang="ja-JP" altLang="en-US" sz="1400" dirty="0">
                <a:solidFill>
                  <a:srgbClr val="000000"/>
                </a:solidFill>
                <a:latin typeface="SimSun" panose="02010600030101010101" pitchFamily="2" charset="-122"/>
                <a:ea typeface="SimSun" panose="02010600030101010101" pitchFamily="2" charset="-122"/>
              </a:rPr>
              <a:t>　</a:t>
            </a:r>
            <a:r>
              <a:rPr lang="en-US" altLang="zh-CN" sz="1400" dirty="0">
                <a:solidFill>
                  <a:srgbClr val="000000"/>
                </a:solidFill>
                <a:latin typeface="SimSun" panose="02010600030101010101" pitchFamily="2" charset="-122"/>
                <a:ea typeface="SimSun" panose="02010600030101010101" pitchFamily="2" charset="-122"/>
              </a:rPr>
              <a:t>【</a:t>
            </a:r>
            <a:r>
              <a:rPr lang="zh-CN" altLang="en-US" sz="1400" dirty="0">
                <a:solidFill>
                  <a:srgbClr val="000000"/>
                </a:solidFill>
                <a:latin typeface="SimSun" panose="02010600030101010101" pitchFamily="2" charset="-122"/>
                <a:ea typeface="SimSun" panose="02010600030101010101" pitchFamily="2" charset="-122"/>
              </a:rPr>
              <a:t>交流活动例</a:t>
            </a:r>
            <a:r>
              <a:rPr lang="en-US" altLang="zh-CN" sz="1400" dirty="0">
                <a:solidFill>
                  <a:srgbClr val="000000"/>
                </a:solidFill>
                <a:latin typeface="SimSun" panose="02010600030101010101" pitchFamily="2" charset="-122"/>
                <a:ea typeface="SimSun" panose="02010600030101010101" pitchFamily="2" charset="-122"/>
              </a:rPr>
              <a:t>】</a:t>
            </a:r>
            <a:endParaRPr lang="ja-JP" altLang="en-US" sz="1400" dirty="0">
              <a:solidFill>
                <a:srgbClr val="000000"/>
              </a:solidFill>
              <a:latin typeface="SimSun" panose="02010600030101010101" pitchFamily="2" charset="-122"/>
              <a:ea typeface="SimSun" panose="02010600030101010101" pitchFamily="2" charset="-122"/>
            </a:endParaRPr>
          </a:p>
          <a:p>
            <a:r>
              <a:rPr lang="ja-JP" altLang="en-US" sz="1400" dirty="0">
                <a:solidFill>
                  <a:srgbClr val="000000"/>
                </a:solidFill>
                <a:latin typeface="SimSun" panose="02010600030101010101" pitchFamily="2" charset="-122"/>
                <a:ea typeface="SimSun" panose="02010600030101010101" pitchFamily="2" charset="-122"/>
              </a:rPr>
              <a:t>　　　</a:t>
            </a:r>
            <a:r>
              <a:rPr lang="en-US" altLang="zh-CN" sz="1400" dirty="0">
                <a:solidFill>
                  <a:srgbClr val="000000"/>
                </a:solidFill>
                <a:latin typeface="SimSun" panose="02010600030101010101" pitchFamily="2" charset="-122"/>
                <a:ea typeface="SimSun" panose="02010600030101010101" pitchFamily="2" charset="-122"/>
              </a:rPr>
              <a:t>·</a:t>
            </a:r>
            <a:r>
              <a:rPr lang="zh-CN" altLang="en-US" sz="1400" dirty="0">
                <a:solidFill>
                  <a:srgbClr val="000000"/>
                </a:solidFill>
                <a:latin typeface="SimSun" panose="02010600030101010101" pitchFamily="2" charset="-122"/>
                <a:ea typeface="SimSun" panose="02010600030101010101" pitchFamily="2" charset="-122"/>
              </a:rPr>
              <a:t>书法教室</a:t>
            </a:r>
            <a:endParaRPr lang="ja-JP" altLang="en-US" sz="1400" dirty="0">
              <a:solidFill>
                <a:srgbClr val="000000"/>
              </a:solidFill>
              <a:latin typeface="SimSun" panose="02010600030101010101" pitchFamily="2" charset="-122"/>
              <a:ea typeface="SimSun" panose="02010600030101010101" pitchFamily="2" charset="-122"/>
            </a:endParaRPr>
          </a:p>
          <a:p>
            <a:r>
              <a:rPr lang="ja-JP" altLang="en-US" sz="1400" dirty="0">
                <a:solidFill>
                  <a:srgbClr val="000000"/>
                </a:solidFill>
                <a:latin typeface="SimSun" panose="02010600030101010101" pitchFamily="2" charset="-122"/>
                <a:ea typeface="SimSun" panose="02010600030101010101" pitchFamily="2" charset="-122"/>
              </a:rPr>
              <a:t>　　　</a:t>
            </a:r>
            <a:r>
              <a:rPr lang="en-US" altLang="zh-CN" sz="1400" dirty="0">
                <a:solidFill>
                  <a:srgbClr val="000000"/>
                </a:solidFill>
                <a:latin typeface="SimSun" panose="02010600030101010101" pitchFamily="2" charset="-122"/>
                <a:ea typeface="SimSun" panose="02010600030101010101" pitchFamily="2" charset="-122"/>
              </a:rPr>
              <a:t>·</a:t>
            </a:r>
            <a:r>
              <a:rPr lang="zh-CN" altLang="en-US" sz="1400" dirty="0">
                <a:solidFill>
                  <a:srgbClr val="000000"/>
                </a:solidFill>
                <a:latin typeface="SimSun" panose="02010600030101010101" pitchFamily="2" charset="-122"/>
                <a:ea typeface="SimSun" panose="02010600030101010101" pitchFamily="2" charset="-122"/>
              </a:rPr>
              <a:t>彩绘信讲座</a:t>
            </a:r>
            <a:endParaRPr lang="ja-JP" altLang="en-US" sz="1400" dirty="0">
              <a:solidFill>
                <a:srgbClr val="000000"/>
              </a:solidFill>
              <a:latin typeface="SimSun" panose="02010600030101010101" pitchFamily="2" charset="-122"/>
              <a:ea typeface="SimSun" panose="02010600030101010101" pitchFamily="2" charset="-122"/>
            </a:endParaRPr>
          </a:p>
          <a:p>
            <a:r>
              <a:rPr lang="ja-JP" altLang="en-US" sz="1400" dirty="0">
                <a:solidFill>
                  <a:srgbClr val="000000"/>
                </a:solidFill>
                <a:latin typeface="SimSun" panose="02010600030101010101" pitchFamily="2" charset="-122"/>
                <a:ea typeface="SimSun" panose="02010600030101010101" pitchFamily="2" charset="-122"/>
              </a:rPr>
              <a:t>　　　</a:t>
            </a:r>
            <a:r>
              <a:rPr lang="en-US" altLang="zh-CN" sz="1400" dirty="0">
                <a:solidFill>
                  <a:srgbClr val="000000"/>
                </a:solidFill>
                <a:latin typeface="SimSun" panose="02010600030101010101" pitchFamily="2" charset="-122"/>
                <a:ea typeface="SimSun" panose="02010600030101010101" pitchFamily="2" charset="-122"/>
              </a:rPr>
              <a:t>·</a:t>
            </a:r>
            <a:r>
              <a:rPr lang="zh-CN" altLang="en-US" sz="1400" dirty="0">
                <a:solidFill>
                  <a:srgbClr val="000000"/>
                </a:solidFill>
                <a:latin typeface="SimSun" panose="02010600030101010101" pitchFamily="2" charset="-122"/>
                <a:ea typeface="SimSun" panose="02010600030101010101" pitchFamily="2" charset="-122"/>
              </a:rPr>
              <a:t>太极拳教室</a:t>
            </a:r>
            <a:endParaRPr lang="en-US" altLang="zh-CN" sz="1400" dirty="0">
              <a:solidFill>
                <a:srgbClr val="000000"/>
              </a:solidFill>
              <a:latin typeface="SimSun" panose="02010600030101010101" pitchFamily="2" charset="-122"/>
              <a:ea typeface="SimSun" panose="02010600030101010101" pitchFamily="2" charset="-122"/>
            </a:endParaRPr>
          </a:p>
          <a:p>
            <a:endParaRPr lang="ja-JP" altLang="en-US" sz="1600" dirty="0">
              <a:solidFill>
                <a:srgbClr val="000000"/>
              </a:solidFill>
              <a:latin typeface="SimHei" panose="02010609060101010101" pitchFamily="49" charset="-122"/>
              <a:ea typeface="SimHei" panose="02010609060101010101" pitchFamily="49" charset="-122"/>
            </a:endParaRPr>
          </a:p>
          <a:p>
            <a:pPr eaLnBrk="0" hangingPunct="0"/>
            <a:r>
              <a:rPr lang="en-US" altLang="ja-JP" sz="1600" dirty="0">
                <a:solidFill>
                  <a:srgbClr val="000000"/>
                </a:solidFill>
                <a:latin typeface="SimHei" panose="02010609060101010101" pitchFamily="49" charset="-122"/>
                <a:ea typeface="SimHei" panose="02010609060101010101" pitchFamily="49" charset="-122"/>
              </a:rPr>
              <a:t/>
            </a:r>
            <a:br>
              <a:rPr lang="en-US" altLang="ja-JP" sz="1600" dirty="0">
                <a:solidFill>
                  <a:srgbClr val="000000"/>
                </a:solidFill>
                <a:latin typeface="SimHei" panose="02010609060101010101" pitchFamily="49" charset="-122"/>
                <a:ea typeface="SimHei" panose="02010609060101010101" pitchFamily="49" charset="-122"/>
              </a:rPr>
            </a:br>
            <a:endParaRPr lang="ja-JP" altLang="en-US" sz="1600" dirty="0">
              <a:solidFill>
                <a:srgbClr val="000000"/>
              </a:solidFill>
              <a:latin typeface="SimHei" panose="02010609060101010101" pitchFamily="49" charset="-122"/>
              <a:ea typeface="SimHei" panose="02010609060101010101" pitchFamily="49" charset="-122"/>
            </a:endParaRPr>
          </a:p>
          <a:p>
            <a:endParaRPr lang="ja-JP" altLang="en-US" dirty="0">
              <a:solidFill>
                <a:schemeClr val="tx1"/>
              </a:solidFill>
              <a:latin typeface="SimHei" panose="02010609060101010101" pitchFamily="49" charset="-122"/>
              <a:ea typeface="SimHei" panose="02010609060101010101" pitchFamily="49" charset="-122"/>
            </a:endParaRPr>
          </a:p>
        </p:txBody>
      </p:sp>
      <p:sp>
        <p:nvSpPr>
          <p:cNvPr id="9" name="角丸四角形 8"/>
          <p:cNvSpPr/>
          <p:nvPr/>
        </p:nvSpPr>
        <p:spPr bwMode="auto">
          <a:xfrm>
            <a:off x="755650" y="7885113"/>
            <a:ext cx="5761038" cy="1079500"/>
          </a:xfrm>
          <a:prstGeom prst="roundRect">
            <a:avLst>
              <a:gd name="adj" fmla="val 25944"/>
            </a:avLst>
          </a:prstGeom>
          <a:solidFill>
            <a:srgbClr val="FFFFCC"/>
          </a:solidFill>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wrap="none"/>
          <a:lstStyle/>
          <a:p>
            <a:pPr eaLnBrk="0" hangingPunct="0"/>
            <a:r>
              <a:rPr lang="ja-JP" altLang="en-US" sz="1600" b="1" dirty="0">
                <a:solidFill>
                  <a:srgbClr val="000000"/>
                </a:solidFill>
                <a:latin typeface="SimSun" panose="02010600030101010101" pitchFamily="2" charset="-122"/>
                <a:ea typeface="SimSun" panose="02010600030101010101" pitchFamily="2" charset="-122"/>
              </a:rPr>
              <a:t>“</a:t>
            </a:r>
            <a:r>
              <a:rPr lang="zh-CN" altLang="en-US" sz="1600" b="1" dirty="0">
                <a:solidFill>
                  <a:srgbClr val="000000"/>
                </a:solidFill>
                <a:latin typeface="SimSun" panose="02010600030101010101" pitchFamily="2" charset="-122"/>
                <a:ea typeface="SimSun" panose="02010600030101010101" pitchFamily="2" charset="-122"/>
              </a:rPr>
              <a:t>咨询事业</a:t>
            </a:r>
            <a:r>
              <a:rPr lang="ja-JP" altLang="en-US" sz="1600" b="1" dirty="0">
                <a:solidFill>
                  <a:srgbClr val="000000"/>
                </a:solidFill>
                <a:latin typeface="SimSun" panose="02010600030101010101" pitchFamily="2" charset="-122"/>
                <a:ea typeface="SimSun" panose="02010600030101010101" pitchFamily="2" charset="-122"/>
              </a:rPr>
              <a:t>”</a:t>
            </a:r>
            <a:endParaRPr lang="ja-JP" altLang="en-US" sz="1600" b="1" dirty="0">
              <a:solidFill>
                <a:srgbClr val="000000"/>
              </a:solidFill>
              <a:latin typeface="SimSun" panose="02010600030101010101" pitchFamily="2" charset="-122"/>
              <a:ea typeface="SimSun" panose="02010600030101010101" pitchFamily="2" charset="-122"/>
              <a:cs typeface="ＭＳ Ｐゴシック" pitchFamily="34" charset="-128"/>
            </a:endParaRPr>
          </a:p>
          <a:p>
            <a:pPr eaLnBrk="0" hangingPunct="0"/>
            <a:r>
              <a:rPr lang="ja-JP" altLang="en-US" sz="1600" dirty="0">
                <a:solidFill>
                  <a:srgbClr val="000000"/>
                </a:solidFill>
                <a:latin typeface="SimSun" panose="02010600030101010101" pitchFamily="2" charset="-122"/>
                <a:ea typeface="SimSun" panose="02010600030101010101" pitchFamily="2" charset="-122"/>
              </a:rPr>
              <a:t>　　</a:t>
            </a:r>
            <a:r>
              <a:rPr lang="zh-CN" altLang="en-US" sz="1400" dirty="0">
                <a:solidFill>
                  <a:srgbClr val="000000"/>
                </a:solidFill>
                <a:latin typeface="SimSun" panose="02010600030101010101" pitchFamily="2" charset="-122"/>
                <a:ea typeface="SimSun" panose="02010600030101010101" pitchFamily="2" charset="-122"/>
              </a:rPr>
              <a:t>了解学习日语、就职及日常生活中的烦恼和困难，并提供</a:t>
            </a:r>
            <a:endParaRPr lang="en-US" altLang="zh-CN" sz="1400" dirty="0">
              <a:solidFill>
                <a:srgbClr val="000000"/>
              </a:solidFill>
              <a:latin typeface="SimSun" panose="02010600030101010101" pitchFamily="2" charset="-122"/>
              <a:ea typeface="SimSun" panose="02010600030101010101" pitchFamily="2" charset="-122"/>
            </a:endParaRPr>
          </a:p>
          <a:p>
            <a:pPr eaLnBrk="0" hangingPunct="0"/>
            <a:r>
              <a:rPr lang="zh-CN" altLang="en-US" sz="1400" dirty="0">
                <a:solidFill>
                  <a:srgbClr val="000000"/>
                </a:solidFill>
                <a:latin typeface="SimSun" panose="02010600030101010101" pitchFamily="2" charset="-122"/>
                <a:ea typeface="SimSun" panose="02010600030101010101" pitchFamily="2" charset="-122"/>
              </a:rPr>
              <a:t>相应的建议及探讨解决方法。</a:t>
            </a:r>
            <a:endParaRPr lang="en-US" altLang="zh-CN" sz="1400" dirty="0">
              <a:solidFill>
                <a:srgbClr val="000000"/>
              </a:solidFill>
              <a:latin typeface="SimSun" panose="02010600030101010101" pitchFamily="2" charset="-122"/>
              <a:ea typeface="SimSun" panose="02010600030101010101" pitchFamily="2" charset="-122"/>
            </a:endParaRPr>
          </a:p>
          <a:p>
            <a:pPr eaLnBrk="0" hangingPunct="0"/>
            <a:r>
              <a:rPr lang="ja-JP" altLang="en-US" sz="1400" dirty="0">
                <a:solidFill>
                  <a:srgbClr val="000000"/>
                </a:solidFill>
                <a:latin typeface="SimSun" panose="02010600030101010101" pitchFamily="2" charset="-122"/>
                <a:ea typeface="SimSun" panose="02010600030101010101" pitchFamily="2" charset="-122"/>
              </a:rPr>
              <a:t>　</a:t>
            </a:r>
            <a:endParaRPr lang="ja-JP" altLang="en-US" sz="1400" dirty="0">
              <a:solidFill>
                <a:schemeClr val="tx1"/>
              </a:solidFill>
              <a:latin typeface="SimSun" panose="02010600030101010101" pitchFamily="2" charset="-122"/>
              <a:ea typeface="SimSun" panose="02010600030101010101" pitchFamily="2" charset="-122"/>
            </a:endParaRPr>
          </a:p>
        </p:txBody>
      </p:sp>
      <p:sp>
        <p:nvSpPr>
          <p:cNvPr id="11" name="テキスト ボックス 10"/>
          <p:cNvSpPr txBox="1"/>
          <p:nvPr/>
        </p:nvSpPr>
        <p:spPr>
          <a:xfrm>
            <a:off x="684213" y="3565525"/>
            <a:ext cx="1655762" cy="368300"/>
          </a:xfrm>
          <a:prstGeom prst="rect">
            <a:avLst/>
          </a:prstGeom>
          <a:noFill/>
        </p:spPr>
        <p:txBody>
          <a:bodyPr>
            <a:spAutoFit/>
          </a:bodyPr>
          <a:lstStyle/>
          <a:p>
            <a:r>
              <a:rPr lang="ja-JP" altLang="en-US" dirty="0" smtClean="0">
                <a:solidFill>
                  <a:schemeClr val="accent2"/>
                </a:solidFill>
                <a:latin typeface="SimHei" panose="02010609060101010101" pitchFamily="49" charset="-122"/>
                <a:ea typeface="SimHei" panose="02010609060101010101" pitchFamily="49" charset="-122"/>
              </a:rPr>
              <a:t>◆</a:t>
            </a:r>
            <a:r>
              <a:rPr lang="zh-CN" altLang="en-US" dirty="0" smtClean="0">
                <a:solidFill>
                  <a:schemeClr val="accent2"/>
                </a:solidFill>
                <a:latin typeface="SimHei" panose="02010609060101010101" pitchFamily="49" charset="-122"/>
                <a:ea typeface="SimHei" panose="02010609060101010101" pitchFamily="49" charset="-122"/>
              </a:rPr>
              <a:t> </a:t>
            </a:r>
            <a:r>
              <a:rPr lang="zh-CN" altLang="en-US" b="1" dirty="0" smtClean="0">
                <a:latin typeface="SimHei" panose="02010609060101010101" pitchFamily="49" charset="-122"/>
                <a:ea typeface="SimHei" panose="02010609060101010101" pitchFamily="49" charset="-122"/>
              </a:rPr>
              <a:t>主要事业</a:t>
            </a:r>
            <a:endParaRPr lang="ja-JP" altLang="en-US" b="1" dirty="0">
              <a:latin typeface="SimHei" panose="02010609060101010101" pitchFamily="49" charset="-122"/>
              <a:ea typeface="SimHei" panose="02010609060101010101" pitchFamily="49" charset="-122"/>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1"/>
          <p:cNvSpPr>
            <a:spLocks noChangeArrowheads="1"/>
          </p:cNvSpPr>
          <p:nvPr/>
        </p:nvSpPr>
        <p:spPr bwMode="auto">
          <a:xfrm>
            <a:off x="395288" y="153988"/>
            <a:ext cx="4392612" cy="336550"/>
          </a:xfrm>
          <a:prstGeom prst="rect">
            <a:avLst/>
          </a:prstGeom>
          <a:noFill/>
          <a:ln w="9525">
            <a:noFill/>
            <a:miter lim="800000"/>
            <a:headEnd/>
            <a:tailEnd/>
          </a:ln>
        </p:spPr>
        <p:txBody>
          <a:bodyPr anchor="ctr">
            <a:spAutoFit/>
          </a:bodyPr>
          <a:lstStyle/>
          <a:p>
            <a:r>
              <a:rPr lang="ja-JP" altLang="ja-JP" sz="1600" dirty="0">
                <a:solidFill>
                  <a:srgbClr val="000000"/>
                </a:solidFill>
                <a:latin typeface="SimHei" panose="02010609060101010101" pitchFamily="49" charset="-122"/>
                <a:ea typeface="SimHei" panose="02010609060101010101" pitchFamily="49" charset="-122"/>
              </a:rPr>
              <a:t>○</a:t>
            </a:r>
            <a:r>
              <a:rPr lang="ja-JP" altLang="en-US" sz="1600" dirty="0">
                <a:solidFill>
                  <a:srgbClr val="000000"/>
                </a:solidFill>
                <a:latin typeface="SimHei" panose="02010609060101010101" pitchFamily="49" charset="-122"/>
                <a:ea typeface="SimHei" panose="02010609060101010101" pitchFamily="49" charset="-122"/>
              </a:rPr>
              <a:t>　中国</a:t>
            </a:r>
            <a:r>
              <a:rPr lang="zh-CN" altLang="en-US" sz="1600" dirty="0">
                <a:solidFill>
                  <a:srgbClr val="000000"/>
                </a:solidFill>
                <a:latin typeface="SimHei" panose="02010609060101010101" pitchFamily="49" charset="-122"/>
                <a:ea typeface="SimHei" panose="02010609060101010101" pitchFamily="49" charset="-122"/>
              </a:rPr>
              <a:t>归国者</a:t>
            </a:r>
            <a:r>
              <a:rPr lang="ja-JP" altLang="en-US" sz="1600" dirty="0">
                <a:solidFill>
                  <a:srgbClr val="000000"/>
                </a:solidFill>
                <a:latin typeface="SimHei" panose="02010609060101010101" pitchFamily="49" charset="-122"/>
                <a:ea typeface="SimHei" panose="02010609060101010101" pitchFamily="49" charset="-122"/>
              </a:rPr>
              <a:t>支援・交流</a:t>
            </a:r>
            <a:r>
              <a:rPr lang="zh-CN" altLang="en-US" sz="1600" dirty="0">
                <a:solidFill>
                  <a:srgbClr val="000000"/>
                </a:solidFill>
                <a:latin typeface="SimHei" panose="02010609060101010101" pitchFamily="49" charset="-122"/>
                <a:ea typeface="SimHei" panose="02010609060101010101" pitchFamily="49" charset="-122"/>
              </a:rPr>
              <a:t>中心的联系地址</a:t>
            </a:r>
            <a:endParaRPr lang="ja-JP" altLang="en-US" sz="1600" dirty="0">
              <a:latin typeface="SimHei" panose="02010609060101010101" pitchFamily="49" charset="-122"/>
              <a:ea typeface="SimHei" panose="02010609060101010101" pitchFamily="49" charset="-122"/>
            </a:endParaRPr>
          </a:p>
        </p:txBody>
      </p:sp>
      <p:sp>
        <p:nvSpPr>
          <p:cNvPr id="7" name="角丸四角形 6"/>
          <p:cNvSpPr/>
          <p:nvPr/>
        </p:nvSpPr>
        <p:spPr bwMode="auto">
          <a:xfrm>
            <a:off x="468313" y="468313"/>
            <a:ext cx="6048375" cy="1079500"/>
          </a:xfrm>
          <a:prstGeom prst="roundRect">
            <a:avLst/>
          </a:prstGeom>
          <a:solidFill>
            <a:srgbClr val="FFFFCC"/>
          </a:solidFill>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wrap="none" anchor="ctr"/>
          <a:lstStyle/>
          <a:p>
            <a:r>
              <a:rPr lang="zh-CN" altLang="en-US" sz="1600" b="1" dirty="0">
                <a:solidFill>
                  <a:srgbClr val="000000"/>
                </a:solidFill>
                <a:latin typeface="SimHei" panose="02010609060101010101" pitchFamily="49" charset="-122"/>
                <a:ea typeface="SimHei" panose="02010609060101010101" pitchFamily="49" charset="-122"/>
              </a:rPr>
              <a:t>“</a:t>
            </a:r>
            <a:r>
              <a:rPr lang="ja-JP" altLang="en-US" sz="1600" b="1" dirty="0">
                <a:solidFill>
                  <a:srgbClr val="000000"/>
                </a:solidFill>
                <a:latin typeface="SimHei" panose="02010609060101010101" pitchFamily="49" charset="-122"/>
                <a:ea typeface="SimHei" panose="02010609060101010101" pitchFamily="49" charset="-122"/>
              </a:rPr>
              <a:t>北海道</a:t>
            </a:r>
            <a:r>
              <a:rPr lang="zh-CN" altLang="en-US" sz="1600" b="1" dirty="0">
                <a:solidFill>
                  <a:srgbClr val="000000"/>
                </a:solidFill>
                <a:latin typeface="SimHei" panose="02010609060101010101" pitchFamily="49" charset="-122"/>
                <a:ea typeface="SimHei" panose="02010609060101010101" pitchFamily="49" charset="-122"/>
              </a:rPr>
              <a:t>”</a:t>
            </a:r>
            <a:r>
              <a:rPr lang="ja-JP" altLang="en-US" sz="1600" b="1" dirty="0">
                <a:solidFill>
                  <a:srgbClr val="000000"/>
                </a:solidFill>
                <a:latin typeface="SimHei" panose="02010609060101010101" pitchFamily="49" charset="-122"/>
                <a:ea typeface="SimHei" panose="02010609060101010101" pitchFamily="49" charset="-122"/>
              </a:rPr>
              <a:t>中国归国者支援・交流中心</a:t>
            </a:r>
            <a:endParaRPr lang="ja-JP" altLang="en-US" sz="1600" b="1" dirty="0">
              <a:solidFill>
                <a:schemeClr val="tx1"/>
              </a:solidFill>
              <a:latin typeface="SimHei" panose="02010609060101010101" pitchFamily="49" charset="-122"/>
              <a:ea typeface="SimHei" panose="02010609060101010101" pitchFamily="49" charset="-122"/>
            </a:endParaRPr>
          </a:p>
          <a:p>
            <a:pPr eaLnBrk="0" hangingPunct="0"/>
            <a:r>
              <a:rPr lang="ja-JP" altLang="en-US" sz="1300" dirty="0">
                <a:solidFill>
                  <a:srgbClr val="000000"/>
                </a:solidFill>
                <a:latin typeface="SimHei" panose="02010609060101010101" pitchFamily="49" charset="-122"/>
                <a:ea typeface="SimHei" panose="02010609060101010101" pitchFamily="49" charset="-122"/>
                <a:cs typeface="Times New Roman" pitchFamily="18" charset="0"/>
              </a:rPr>
              <a:t> 　</a:t>
            </a:r>
            <a:r>
              <a:rPr lang="zh-CN" altLang="en-US" sz="1300" dirty="0">
                <a:solidFill>
                  <a:srgbClr val="000000"/>
                </a:solidFill>
                <a:latin typeface="SimHei" panose="02010609060101010101" pitchFamily="49" charset="-122"/>
                <a:ea typeface="SimHei" panose="02010609060101010101" pitchFamily="49" charset="-122"/>
                <a:cs typeface="MS Gothic" pitchFamily="49" charset="-128"/>
              </a:rPr>
              <a:t>地址　邮编</a:t>
            </a:r>
            <a:r>
              <a:rPr lang="en-US" altLang="zh-CN" sz="1300" dirty="0">
                <a:solidFill>
                  <a:srgbClr val="000000"/>
                </a:solidFill>
                <a:latin typeface="SimHei" panose="02010609060101010101" pitchFamily="49" charset="-122"/>
                <a:ea typeface="SimHei" panose="02010609060101010101" pitchFamily="49" charset="-122"/>
                <a:cs typeface="MS Gothic" pitchFamily="49" charset="-128"/>
              </a:rPr>
              <a:t>060-0002  </a:t>
            </a:r>
            <a:r>
              <a:rPr lang="zh-CN" altLang="en-US" sz="1300" dirty="0">
                <a:solidFill>
                  <a:srgbClr val="000000"/>
                </a:solidFill>
                <a:latin typeface="SimHei" panose="02010609060101010101" pitchFamily="49" charset="-122"/>
                <a:ea typeface="SimHei" panose="02010609060101010101" pitchFamily="49" charset="-122"/>
                <a:cs typeface="MS Gothic" pitchFamily="49" charset="-128"/>
              </a:rPr>
              <a:t>北海道札幌市中央区北</a:t>
            </a:r>
            <a:r>
              <a:rPr lang="en-US" altLang="zh-CN" sz="1300" dirty="0">
                <a:solidFill>
                  <a:srgbClr val="000000"/>
                </a:solidFill>
                <a:latin typeface="SimHei" panose="02010609060101010101" pitchFamily="49" charset="-122"/>
                <a:ea typeface="SimHei" panose="02010609060101010101" pitchFamily="49" charset="-122"/>
                <a:cs typeface="MS Gothic" pitchFamily="49" charset="-128"/>
              </a:rPr>
              <a:t>2</a:t>
            </a:r>
            <a:r>
              <a:rPr lang="zh-CN" altLang="en-US" sz="1300" dirty="0">
                <a:solidFill>
                  <a:srgbClr val="000000"/>
                </a:solidFill>
                <a:latin typeface="SimHei" panose="02010609060101010101" pitchFamily="49" charset="-122"/>
                <a:ea typeface="SimHei" panose="02010609060101010101" pitchFamily="49" charset="-122"/>
                <a:cs typeface="MS Gothic" pitchFamily="49" charset="-128"/>
              </a:rPr>
              <a:t>条西</a:t>
            </a:r>
            <a:r>
              <a:rPr lang="en-US" altLang="zh-CN" sz="1300" dirty="0">
                <a:solidFill>
                  <a:srgbClr val="000000"/>
                </a:solidFill>
                <a:latin typeface="SimHei" panose="02010609060101010101" pitchFamily="49" charset="-122"/>
                <a:ea typeface="SimHei" panose="02010609060101010101" pitchFamily="49" charset="-122"/>
                <a:cs typeface="MS Gothic" pitchFamily="49" charset="-128"/>
              </a:rPr>
              <a:t>7</a:t>
            </a:r>
            <a:r>
              <a:rPr lang="ja-JP" altLang="en-US" sz="1300" dirty="0">
                <a:solidFill>
                  <a:srgbClr val="000000"/>
                </a:solidFill>
                <a:latin typeface="SimHei" panose="02010609060101010101" pitchFamily="49" charset="-122"/>
                <a:ea typeface="SimHei" panose="02010609060101010101" pitchFamily="49" charset="-122"/>
                <a:cs typeface="MS Gothic" pitchFamily="49" charset="-128"/>
              </a:rPr>
              <a:t>丁目</a:t>
            </a:r>
            <a:r>
              <a:rPr lang="en-US" altLang="zh-CN" sz="1300" dirty="0">
                <a:solidFill>
                  <a:srgbClr val="000000"/>
                </a:solidFill>
                <a:latin typeface="SimHei" panose="02010609060101010101" pitchFamily="49" charset="-122"/>
                <a:ea typeface="SimHei" panose="02010609060101010101" pitchFamily="49" charset="-122"/>
                <a:cs typeface="MS Gothic" pitchFamily="49" charset="-128"/>
              </a:rPr>
              <a:t>1</a:t>
            </a:r>
            <a:r>
              <a:rPr lang="ja-JP" altLang="en-US" sz="1300" dirty="0">
                <a:solidFill>
                  <a:srgbClr val="000000"/>
                </a:solidFill>
                <a:latin typeface="SimHei" panose="02010609060101010101" pitchFamily="49" charset="-122"/>
                <a:ea typeface="SimHei" panose="02010609060101010101" pitchFamily="49" charset="-122"/>
                <a:cs typeface="MS Gothic" pitchFamily="49" charset="-128"/>
              </a:rPr>
              <a:t>番地</a:t>
            </a:r>
            <a:endParaRPr lang="ja-JP" altLang="en-US" sz="1300" dirty="0">
              <a:solidFill>
                <a:schemeClr val="tx1"/>
              </a:solidFill>
              <a:latin typeface="SimHei" panose="02010609060101010101" pitchFamily="49" charset="-122"/>
              <a:ea typeface="SimHei" panose="02010609060101010101" pitchFamily="49" charset="-122"/>
              <a:cs typeface="ＭＳ Ｐゴシック" pitchFamily="34" charset="-128"/>
            </a:endParaRPr>
          </a:p>
          <a:p>
            <a:pPr eaLnBrk="0" hangingPunct="0"/>
            <a:r>
              <a:rPr lang="zh-CN" altLang="en-US" sz="1300" dirty="0">
                <a:solidFill>
                  <a:srgbClr val="000000"/>
                </a:solidFill>
                <a:latin typeface="SimHei" panose="02010609060101010101" pitchFamily="49" charset="-122"/>
                <a:ea typeface="SimHei" panose="02010609060101010101" pitchFamily="49" charset="-122"/>
                <a:cs typeface="Times New Roman" pitchFamily="18" charset="0"/>
              </a:rPr>
              <a:t> </a:t>
            </a:r>
            <a:r>
              <a:rPr lang="zh-CN" altLang="en-US" sz="1300" dirty="0">
                <a:solidFill>
                  <a:srgbClr val="000000"/>
                </a:solidFill>
                <a:latin typeface="SimHei" panose="02010609060101010101" pitchFamily="49" charset="-122"/>
                <a:ea typeface="SimHei" panose="02010609060101010101" pitchFamily="49" charset="-122"/>
                <a:cs typeface="MS Gothic" pitchFamily="49" charset="-128"/>
              </a:rPr>
              <a:t>　　　　　　　　</a:t>
            </a:r>
            <a:r>
              <a:rPr lang="ja-JP" altLang="en-US" sz="1300" dirty="0">
                <a:solidFill>
                  <a:srgbClr val="000000"/>
                </a:solidFill>
                <a:latin typeface="SimHei" panose="02010609060101010101" pitchFamily="49" charset="-122"/>
                <a:ea typeface="SimHei" panose="02010609060101010101" pitchFamily="49" charset="-122"/>
                <a:cs typeface="MS Gothic" pitchFamily="49" charset="-128"/>
              </a:rPr>
              <a:t>　   　 北海道社会福祉综合中心</a:t>
            </a:r>
            <a:r>
              <a:rPr lang="en-US" altLang="ja-JP" sz="1300" dirty="0">
                <a:solidFill>
                  <a:srgbClr val="000000"/>
                </a:solidFill>
                <a:latin typeface="SimHei" panose="02010609060101010101" pitchFamily="49" charset="-122"/>
                <a:ea typeface="SimHei" panose="02010609060101010101" pitchFamily="49" charset="-122"/>
                <a:cs typeface="MS Gothic" pitchFamily="49" charset="-128"/>
              </a:rPr>
              <a:t>(</a:t>
            </a:r>
            <a:r>
              <a:rPr lang="en-US" altLang="zh-CN" sz="1300" dirty="0">
                <a:solidFill>
                  <a:srgbClr val="000000"/>
                </a:solidFill>
                <a:latin typeface="SimHei" panose="02010609060101010101" pitchFamily="49" charset="-122"/>
                <a:ea typeface="SimHei" panose="02010609060101010101" pitchFamily="49" charset="-122"/>
                <a:cs typeface="MS Gothic" pitchFamily="49" charset="-128"/>
              </a:rPr>
              <a:t>KADERU</a:t>
            </a:r>
            <a:r>
              <a:rPr lang="en-US" altLang="ja-JP" sz="1300" dirty="0">
                <a:solidFill>
                  <a:srgbClr val="000000"/>
                </a:solidFill>
                <a:latin typeface="SimHei" panose="02010609060101010101" pitchFamily="49" charset="-122"/>
                <a:ea typeface="SimHei" panose="02010609060101010101" pitchFamily="49" charset="-122"/>
                <a:cs typeface="MS Gothic" pitchFamily="49" charset="-128"/>
              </a:rPr>
              <a:t>2</a:t>
            </a:r>
            <a:r>
              <a:rPr lang="ja-JP" altLang="en-US" sz="1300" dirty="0">
                <a:solidFill>
                  <a:srgbClr val="000000"/>
                </a:solidFill>
                <a:latin typeface="SimHei" panose="02010609060101010101" pitchFamily="49" charset="-122"/>
                <a:ea typeface="SimHei" panose="02010609060101010101" pitchFamily="49" charset="-122"/>
                <a:cs typeface="MS Gothic" pitchFamily="49" charset="-128"/>
              </a:rPr>
              <a:t>・</a:t>
            </a:r>
            <a:r>
              <a:rPr lang="en-US" altLang="ja-JP" sz="1300" dirty="0">
                <a:solidFill>
                  <a:srgbClr val="000000"/>
                </a:solidFill>
                <a:latin typeface="SimHei" panose="02010609060101010101" pitchFamily="49" charset="-122"/>
                <a:ea typeface="SimHei" panose="02010609060101010101" pitchFamily="49" charset="-122"/>
                <a:cs typeface="MS Gothic" pitchFamily="49" charset="-128"/>
              </a:rPr>
              <a:t>7)3</a:t>
            </a:r>
            <a:r>
              <a:rPr lang="ja-JP" altLang="en-US" sz="1300" dirty="0">
                <a:solidFill>
                  <a:srgbClr val="000000"/>
                </a:solidFill>
                <a:latin typeface="SimHei" panose="02010609060101010101" pitchFamily="49" charset="-122"/>
                <a:ea typeface="SimHei" panose="02010609060101010101" pitchFamily="49" charset="-122"/>
                <a:cs typeface="MS Gothic" pitchFamily="49" charset="-128"/>
              </a:rPr>
              <a:t>楼</a:t>
            </a:r>
            <a:endParaRPr lang="ja-JP" altLang="en-US" sz="1300" dirty="0">
              <a:solidFill>
                <a:schemeClr val="tx1"/>
              </a:solidFill>
              <a:latin typeface="SimHei" panose="02010609060101010101" pitchFamily="49" charset="-122"/>
              <a:ea typeface="SimHei" panose="02010609060101010101" pitchFamily="49" charset="-122"/>
              <a:cs typeface="ＭＳ Ｐゴシック" pitchFamily="34" charset="-128"/>
            </a:endParaRPr>
          </a:p>
          <a:p>
            <a:pPr eaLnBrk="0" hangingPunct="0"/>
            <a:r>
              <a:rPr lang="ja-JP" altLang="en-US" sz="1300" dirty="0">
                <a:solidFill>
                  <a:srgbClr val="000000"/>
                </a:solidFill>
                <a:latin typeface="SimHei" panose="02010609060101010101" pitchFamily="49" charset="-122"/>
                <a:ea typeface="SimHei" panose="02010609060101010101" pitchFamily="49" charset="-122"/>
                <a:cs typeface="Times New Roman" pitchFamily="18" charset="0"/>
              </a:rPr>
              <a:t> </a:t>
            </a:r>
            <a:r>
              <a:rPr lang="ja-JP" altLang="en-US" sz="1300" dirty="0">
                <a:solidFill>
                  <a:srgbClr val="000000"/>
                </a:solidFill>
                <a:latin typeface="SimHei" panose="02010609060101010101" pitchFamily="49" charset="-122"/>
                <a:ea typeface="SimHei" panose="02010609060101010101" pitchFamily="49" charset="-122"/>
                <a:cs typeface="MS Gothic" pitchFamily="49" charset="-128"/>
              </a:rPr>
              <a:t>　电话　</a:t>
            </a:r>
            <a:r>
              <a:rPr lang="en-US" altLang="ja-JP" sz="1300" dirty="0">
                <a:solidFill>
                  <a:srgbClr val="000000"/>
                </a:solidFill>
                <a:latin typeface="SimHei" panose="02010609060101010101" pitchFamily="49" charset="-122"/>
                <a:ea typeface="SimHei" panose="02010609060101010101" pitchFamily="49" charset="-122"/>
                <a:cs typeface="MS Gothic" pitchFamily="49" charset="-128"/>
              </a:rPr>
              <a:t>011-252-3411</a:t>
            </a:r>
            <a:endParaRPr lang="en-US" altLang="ja-JP" sz="1300" dirty="0">
              <a:solidFill>
                <a:schemeClr val="tx1"/>
              </a:solidFill>
              <a:latin typeface="SimHei" panose="02010609060101010101" pitchFamily="49" charset="-122"/>
              <a:ea typeface="SimHei" panose="02010609060101010101" pitchFamily="49" charset="-122"/>
              <a:cs typeface="ＭＳ Ｐゴシック" pitchFamily="34" charset="-128"/>
            </a:endParaRPr>
          </a:p>
          <a:p>
            <a:pPr eaLnBrk="0" hangingPunct="0"/>
            <a:r>
              <a:rPr lang="ja-JP" altLang="en-US" sz="1300" dirty="0">
                <a:solidFill>
                  <a:srgbClr val="000000"/>
                </a:solidFill>
                <a:latin typeface="SimHei" panose="02010609060101010101" pitchFamily="49" charset="-122"/>
                <a:ea typeface="SimHei" panose="02010609060101010101" pitchFamily="49" charset="-122"/>
                <a:cs typeface="Times New Roman" pitchFamily="18" charset="0"/>
              </a:rPr>
              <a:t>    </a:t>
            </a:r>
            <a:r>
              <a:rPr lang="ja-JP" altLang="en-US" sz="1300" dirty="0">
                <a:solidFill>
                  <a:srgbClr val="000000"/>
                </a:solidFill>
                <a:latin typeface="SimHei" panose="02010609060101010101" pitchFamily="49" charset="-122"/>
                <a:ea typeface="SimHei" panose="02010609060101010101" pitchFamily="49" charset="-122"/>
                <a:cs typeface="MS Gothic" pitchFamily="49" charset="-128"/>
              </a:rPr>
              <a:t>对象地区：北海道全域</a:t>
            </a:r>
            <a:r>
              <a:rPr lang="ja-JP" altLang="en-US" sz="1300" dirty="0">
                <a:solidFill>
                  <a:srgbClr val="000000"/>
                </a:solidFill>
                <a:latin typeface="SimHei" panose="02010609060101010101" pitchFamily="49" charset="-122"/>
                <a:ea typeface="SimHei" panose="02010609060101010101" pitchFamily="49" charset="-122"/>
                <a:cs typeface="Times New Roman" pitchFamily="18" charset="0"/>
              </a:rPr>
              <a:t> </a:t>
            </a:r>
            <a:endParaRPr lang="ja-JP" altLang="en-US" sz="1300" dirty="0">
              <a:solidFill>
                <a:schemeClr val="tx1"/>
              </a:solidFill>
              <a:latin typeface="SimHei" panose="02010609060101010101" pitchFamily="49" charset="-122"/>
              <a:ea typeface="SimHei" panose="02010609060101010101" pitchFamily="49" charset="-122"/>
              <a:cs typeface="ＭＳ Ｐゴシック" pitchFamily="34" charset="-128"/>
            </a:endParaRPr>
          </a:p>
        </p:txBody>
      </p:sp>
      <p:sp>
        <p:nvSpPr>
          <p:cNvPr id="8" name="角丸四角形 7"/>
          <p:cNvSpPr/>
          <p:nvPr/>
        </p:nvSpPr>
        <p:spPr bwMode="auto">
          <a:xfrm>
            <a:off x="468313" y="1620838"/>
            <a:ext cx="6048375" cy="1079500"/>
          </a:xfrm>
          <a:prstGeom prst="roundRect">
            <a:avLst/>
          </a:prstGeom>
          <a:solidFill>
            <a:srgbClr val="FFFFCC"/>
          </a:solidFill>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wrap="none" anchor="ctr"/>
          <a:lstStyle/>
          <a:p>
            <a:r>
              <a:rPr lang="zh-CN" altLang="en-US" sz="1600" b="1">
                <a:solidFill>
                  <a:srgbClr val="000000"/>
                </a:solidFill>
                <a:latin typeface="SimHei" panose="02010609060101010101" pitchFamily="49" charset="-122"/>
                <a:ea typeface="SimHei" panose="02010609060101010101" pitchFamily="49" charset="-122"/>
              </a:rPr>
              <a:t>“</a:t>
            </a:r>
            <a:r>
              <a:rPr lang="ja-JP" altLang="en-US" sz="1600" b="1">
                <a:solidFill>
                  <a:srgbClr val="000000"/>
                </a:solidFill>
                <a:latin typeface="SimHei" panose="02010609060101010101" pitchFamily="49" charset="-122"/>
                <a:ea typeface="SimHei" panose="02010609060101010101" pitchFamily="49" charset="-122"/>
              </a:rPr>
              <a:t>东北</a:t>
            </a:r>
            <a:r>
              <a:rPr lang="zh-CN" altLang="en-US" sz="1600" b="1">
                <a:solidFill>
                  <a:srgbClr val="000000"/>
                </a:solidFill>
                <a:latin typeface="SimHei" panose="02010609060101010101" pitchFamily="49" charset="-122"/>
                <a:ea typeface="SimHei" panose="02010609060101010101" pitchFamily="49" charset="-122"/>
              </a:rPr>
              <a:t>”</a:t>
            </a:r>
            <a:r>
              <a:rPr lang="ja-JP" altLang="en-US" sz="1600" b="1">
                <a:solidFill>
                  <a:srgbClr val="000000"/>
                </a:solidFill>
                <a:latin typeface="SimHei" panose="02010609060101010101" pitchFamily="49" charset="-122"/>
                <a:ea typeface="SimHei" panose="02010609060101010101" pitchFamily="49" charset="-122"/>
              </a:rPr>
              <a:t>中国归国者支援・交流中心</a:t>
            </a:r>
            <a:endParaRPr lang="ja-JP" altLang="en-US" sz="1600" b="1">
              <a:solidFill>
                <a:schemeClr val="tx1"/>
              </a:solidFill>
              <a:latin typeface="SimHei" panose="02010609060101010101" pitchFamily="49" charset="-122"/>
              <a:ea typeface="SimHei" panose="02010609060101010101" pitchFamily="49" charset="-122"/>
            </a:endParaRPr>
          </a:p>
          <a:p>
            <a:pPr eaLnBrk="0" hangingPunct="0"/>
            <a:r>
              <a:rPr lang="ja-JP" altLang="en-US" sz="1300">
                <a:solidFill>
                  <a:srgbClr val="000000"/>
                </a:solidFill>
                <a:latin typeface="SimHei" panose="02010609060101010101" pitchFamily="49" charset="-122"/>
                <a:ea typeface="SimHei" panose="02010609060101010101" pitchFamily="49" charset="-122"/>
                <a:cs typeface="Times New Roman" pitchFamily="18" charset="0"/>
              </a:rPr>
              <a:t> </a:t>
            </a:r>
            <a:r>
              <a:rPr lang="ja-JP" altLang="en-US" sz="1300">
                <a:solidFill>
                  <a:srgbClr val="000000"/>
                </a:solidFill>
                <a:latin typeface="SimHei" panose="02010609060101010101" pitchFamily="49" charset="-122"/>
                <a:ea typeface="SimHei" panose="02010609060101010101" pitchFamily="49" charset="-122"/>
              </a:rPr>
              <a:t>　</a:t>
            </a:r>
            <a:r>
              <a:rPr lang="zh-CN" altLang="en-US" sz="1300">
                <a:solidFill>
                  <a:srgbClr val="000000"/>
                </a:solidFill>
                <a:latin typeface="SimHei" panose="02010609060101010101" pitchFamily="49" charset="-122"/>
                <a:ea typeface="SimHei" panose="02010609060101010101" pitchFamily="49" charset="-122"/>
                <a:cs typeface="HG丸ｺﾞｼｯｸM-PRO"/>
              </a:rPr>
              <a:t>地址　邮编</a:t>
            </a:r>
            <a:r>
              <a:rPr lang="en-US" altLang="zh-CN" sz="1300">
                <a:solidFill>
                  <a:srgbClr val="000000"/>
                </a:solidFill>
                <a:latin typeface="SimHei" panose="02010609060101010101" pitchFamily="49" charset="-122"/>
                <a:ea typeface="SimHei" panose="02010609060101010101" pitchFamily="49" charset="-122"/>
                <a:cs typeface="HG丸ｺﾞｼｯｸM-PRO"/>
              </a:rPr>
              <a:t>980-0014  </a:t>
            </a:r>
            <a:r>
              <a:rPr lang="zh-CN" altLang="en-US" sz="1300">
                <a:solidFill>
                  <a:srgbClr val="000000"/>
                </a:solidFill>
                <a:latin typeface="SimHei" panose="02010609060101010101" pitchFamily="49" charset="-122"/>
                <a:ea typeface="SimHei" panose="02010609060101010101" pitchFamily="49" charset="-122"/>
                <a:cs typeface="HG丸ｺﾞｼｯｸM-PRO"/>
              </a:rPr>
              <a:t>宫城县仙台市青叶区本町</a:t>
            </a:r>
            <a:r>
              <a:rPr lang="en-US" altLang="zh-CN" sz="1300">
                <a:solidFill>
                  <a:srgbClr val="000000"/>
                </a:solidFill>
                <a:latin typeface="SimHei" panose="02010609060101010101" pitchFamily="49" charset="-122"/>
                <a:ea typeface="SimHei" panose="02010609060101010101" pitchFamily="49" charset="-122"/>
                <a:cs typeface="HG丸ｺﾞｼｯｸM-PRO"/>
              </a:rPr>
              <a:t>3</a:t>
            </a:r>
            <a:r>
              <a:rPr lang="ja-JP" altLang="en-US" sz="1300">
                <a:solidFill>
                  <a:srgbClr val="000000"/>
                </a:solidFill>
                <a:latin typeface="SimHei" panose="02010609060101010101" pitchFamily="49" charset="-122"/>
                <a:ea typeface="SimHei" panose="02010609060101010101" pitchFamily="49" charset="-122"/>
                <a:cs typeface="HG丸ｺﾞｼｯｸM-PRO"/>
              </a:rPr>
              <a:t>丁目</a:t>
            </a:r>
            <a:r>
              <a:rPr lang="en-US" altLang="zh-CN" sz="1300">
                <a:solidFill>
                  <a:srgbClr val="000000"/>
                </a:solidFill>
                <a:latin typeface="SimHei" panose="02010609060101010101" pitchFamily="49" charset="-122"/>
                <a:ea typeface="SimHei" panose="02010609060101010101" pitchFamily="49" charset="-122"/>
                <a:cs typeface="HG丸ｺﾞｼｯｸM-PRO"/>
              </a:rPr>
              <a:t>7</a:t>
            </a:r>
            <a:r>
              <a:rPr lang="ja-JP" altLang="en-US" sz="1300">
                <a:solidFill>
                  <a:srgbClr val="000000"/>
                </a:solidFill>
                <a:latin typeface="SimHei" panose="02010609060101010101" pitchFamily="49" charset="-122"/>
                <a:ea typeface="SimHei" panose="02010609060101010101" pitchFamily="49" charset="-122"/>
                <a:cs typeface="HG丸ｺﾞｼｯｸM-PRO"/>
              </a:rPr>
              <a:t>番</a:t>
            </a:r>
            <a:r>
              <a:rPr lang="en-US" altLang="zh-CN" sz="1300">
                <a:solidFill>
                  <a:srgbClr val="000000"/>
                </a:solidFill>
                <a:latin typeface="SimHei" panose="02010609060101010101" pitchFamily="49" charset="-122"/>
                <a:ea typeface="SimHei" panose="02010609060101010101" pitchFamily="49" charset="-122"/>
                <a:cs typeface="HG丸ｺﾞｼｯｸM-PRO"/>
              </a:rPr>
              <a:t>4</a:t>
            </a:r>
            <a:r>
              <a:rPr lang="ja-JP" altLang="en-US" sz="1300">
                <a:solidFill>
                  <a:srgbClr val="000000"/>
                </a:solidFill>
                <a:latin typeface="SimHei" panose="02010609060101010101" pitchFamily="49" charset="-122"/>
                <a:ea typeface="SimHei" panose="02010609060101010101" pitchFamily="49" charset="-122"/>
                <a:cs typeface="HG丸ｺﾞｼｯｸM-PRO"/>
              </a:rPr>
              <a:t>号</a:t>
            </a:r>
            <a:endParaRPr lang="ja-JP" altLang="en-US" sz="1300">
              <a:solidFill>
                <a:schemeClr val="tx1"/>
              </a:solidFill>
              <a:latin typeface="SimHei" panose="02010609060101010101" pitchFamily="49" charset="-122"/>
              <a:ea typeface="SimHei" panose="02010609060101010101" pitchFamily="49" charset="-122"/>
              <a:cs typeface="HG丸ｺﾞｼｯｸM-PRO"/>
            </a:endParaRPr>
          </a:p>
          <a:p>
            <a:pPr eaLnBrk="0" hangingPunct="0"/>
            <a:r>
              <a:rPr lang="zh-CN" altLang="en-US" sz="1300">
                <a:solidFill>
                  <a:srgbClr val="000000"/>
                </a:solidFill>
                <a:latin typeface="SimHei" panose="02010609060101010101" pitchFamily="49" charset="-122"/>
                <a:ea typeface="SimHei" panose="02010609060101010101" pitchFamily="49" charset="-122"/>
                <a:cs typeface="HG丸ｺﾞｼｯｸM-PRO"/>
              </a:rPr>
              <a:t>     　　　　　　　         宫城县社会福祉会馆内</a:t>
            </a:r>
            <a:endParaRPr lang="ja-JP" altLang="en-US" sz="1300">
              <a:solidFill>
                <a:schemeClr val="tx1"/>
              </a:solidFill>
              <a:latin typeface="SimHei" panose="02010609060101010101" pitchFamily="49" charset="-122"/>
              <a:ea typeface="SimHei" panose="02010609060101010101" pitchFamily="49" charset="-122"/>
              <a:cs typeface="HG丸ｺﾞｼｯｸM-PRO"/>
            </a:endParaRPr>
          </a:p>
          <a:p>
            <a:pPr eaLnBrk="0" hangingPunct="0"/>
            <a:r>
              <a:rPr lang="zh-CN" altLang="en-US" sz="1300">
                <a:solidFill>
                  <a:srgbClr val="000000"/>
                </a:solidFill>
                <a:latin typeface="SimHei" panose="02010609060101010101" pitchFamily="49" charset="-122"/>
                <a:ea typeface="SimHei" panose="02010609060101010101" pitchFamily="49" charset="-122"/>
                <a:cs typeface="HG丸ｺﾞｼｯｸM-PRO"/>
              </a:rPr>
              <a:t> 　电话　</a:t>
            </a:r>
            <a:r>
              <a:rPr lang="en-US" altLang="zh-CN" sz="1300">
                <a:solidFill>
                  <a:srgbClr val="000000"/>
                </a:solidFill>
                <a:latin typeface="SimHei" panose="02010609060101010101" pitchFamily="49" charset="-122"/>
                <a:ea typeface="SimHei" panose="02010609060101010101" pitchFamily="49" charset="-122"/>
                <a:cs typeface="HG丸ｺﾞｼｯｸM-PRO"/>
              </a:rPr>
              <a:t>022-263-0948</a:t>
            </a:r>
            <a:endParaRPr lang="en-US" altLang="ja-JP" sz="1300">
              <a:solidFill>
                <a:schemeClr val="tx1"/>
              </a:solidFill>
              <a:latin typeface="SimHei" panose="02010609060101010101" pitchFamily="49" charset="-122"/>
              <a:ea typeface="SimHei" panose="02010609060101010101" pitchFamily="49" charset="-122"/>
              <a:cs typeface="HG丸ｺﾞｼｯｸM-PRO"/>
            </a:endParaRPr>
          </a:p>
          <a:p>
            <a:pPr eaLnBrk="0" hangingPunct="0"/>
            <a:r>
              <a:rPr lang="zh-CN" altLang="en-US" sz="1300">
                <a:solidFill>
                  <a:srgbClr val="000000"/>
                </a:solidFill>
                <a:latin typeface="SimHei" panose="02010609060101010101" pitchFamily="49" charset="-122"/>
                <a:ea typeface="SimHei" panose="02010609060101010101" pitchFamily="49" charset="-122"/>
                <a:cs typeface="HG丸ｺﾞｼｯｸM-PRO"/>
              </a:rPr>
              <a:t>    </a:t>
            </a:r>
            <a:r>
              <a:rPr lang="ja-JP" altLang="en-US" sz="1300">
                <a:solidFill>
                  <a:srgbClr val="000000"/>
                </a:solidFill>
                <a:latin typeface="SimHei" panose="02010609060101010101" pitchFamily="49" charset="-122"/>
                <a:ea typeface="SimHei" panose="02010609060101010101" pitchFamily="49" charset="-122"/>
                <a:cs typeface="HG丸ｺﾞｼｯｸM-PRO"/>
              </a:rPr>
              <a:t>对象地区：青森、岩手、宫城、秋田、山形、福岛</a:t>
            </a:r>
            <a:endParaRPr lang="ja-JP" altLang="en-US" sz="1300">
              <a:solidFill>
                <a:schemeClr val="tx1"/>
              </a:solidFill>
              <a:latin typeface="SimHei" panose="02010609060101010101" pitchFamily="49" charset="-122"/>
              <a:ea typeface="SimHei" panose="02010609060101010101" pitchFamily="49" charset="-122"/>
              <a:cs typeface="HG丸ｺﾞｼｯｸM-PRO"/>
            </a:endParaRPr>
          </a:p>
        </p:txBody>
      </p:sp>
      <p:sp>
        <p:nvSpPr>
          <p:cNvPr id="9" name="角丸四角形 8"/>
          <p:cNvSpPr/>
          <p:nvPr/>
        </p:nvSpPr>
        <p:spPr bwMode="auto">
          <a:xfrm>
            <a:off x="468313" y="2773363"/>
            <a:ext cx="6048375" cy="1366837"/>
          </a:xfrm>
          <a:prstGeom prst="roundRect">
            <a:avLst/>
          </a:prstGeom>
          <a:solidFill>
            <a:srgbClr val="FFFFCC"/>
          </a:solidFill>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wrap="none" anchor="ctr"/>
          <a:lstStyle/>
          <a:p>
            <a:r>
              <a:rPr lang="zh-CN" altLang="en-US" sz="1600" b="1">
                <a:solidFill>
                  <a:srgbClr val="000000"/>
                </a:solidFill>
                <a:latin typeface="SimHei" panose="02010609060101010101" pitchFamily="49" charset="-122"/>
                <a:ea typeface="SimHei" panose="02010609060101010101" pitchFamily="49" charset="-122"/>
              </a:rPr>
              <a:t>“</a:t>
            </a:r>
            <a:r>
              <a:rPr lang="ja-JP" altLang="en-US" sz="1600" b="1">
                <a:solidFill>
                  <a:srgbClr val="000000"/>
                </a:solidFill>
                <a:latin typeface="SimHei" panose="02010609060101010101" pitchFamily="49" charset="-122"/>
                <a:ea typeface="SimHei" panose="02010609060101010101" pitchFamily="49" charset="-122"/>
              </a:rPr>
              <a:t>首都圏</a:t>
            </a:r>
            <a:r>
              <a:rPr lang="zh-CN" altLang="en-US" sz="1600" b="1">
                <a:solidFill>
                  <a:srgbClr val="000000"/>
                </a:solidFill>
                <a:latin typeface="SimHei" panose="02010609060101010101" pitchFamily="49" charset="-122"/>
                <a:ea typeface="SimHei" panose="02010609060101010101" pitchFamily="49" charset="-122"/>
              </a:rPr>
              <a:t>”</a:t>
            </a:r>
            <a:r>
              <a:rPr lang="ja-JP" altLang="en-US" sz="1600" b="1">
                <a:solidFill>
                  <a:srgbClr val="000000"/>
                </a:solidFill>
                <a:latin typeface="SimHei" panose="02010609060101010101" pitchFamily="49" charset="-122"/>
                <a:ea typeface="SimHei" panose="02010609060101010101" pitchFamily="49" charset="-122"/>
              </a:rPr>
              <a:t>中国归国者支援・交流中心</a:t>
            </a:r>
            <a:r>
              <a:rPr lang="ja-JP" altLang="en-US" sz="1600" b="1">
                <a:solidFill>
                  <a:srgbClr val="000000"/>
                </a:solidFill>
                <a:latin typeface="SimHei" panose="02010609060101010101" pitchFamily="49" charset="-122"/>
                <a:ea typeface="SimHei" panose="02010609060101010101" pitchFamily="49" charset="-122"/>
                <a:cs typeface="Times New Roman" pitchFamily="18" charset="0"/>
              </a:rPr>
              <a:t>                      </a:t>
            </a:r>
            <a:endParaRPr lang="ja-JP" altLang="en-US" sz="1600" b="1">
              <a:solidFill>
                <a:schemeClr val="tx1"/>
              </a:solidFill>
              <a:latin typeface="SimHei" panose="02010609060101010101" pitchFamily="49" charset="-122"/>
              <a:ea typeface="SimHei" panose="02010609060101010101" pitchFamily="49" charset="-122"/>
            </a:endParaRPr>
          </a:p>
          <a:p>
            <a:pPr eaLnBrk="0" hangingPunct="0"/>
            <a:r>
              <a:rPr lang="ja-JP" altLang="en-US" sz="1300">
                <a:solidFill>
                  <a:srgbClr val="000000"/>
                </a:solidFill>
                <a:latin typeface="SimHei" panose="02010609060101010101" pitchFamily="49" charset="-122"/>
                <a:ea typeface="SimHei" panose="02010609060101010101" pitchFamily="49" charset="-122"/>
              </a:rPr>
              <a:t> 　</a:t>
            </a:r>
            <a:r>
              <a:rPr lang="zh-CN" altLang="en-US" sz="1300">
                <a:solidFill>
                  <a:srgbClr val="000000"/>
                </a:solidFill>
                <a:latin typeface="SimHei" panose="02010609060101010101" pitchFamily="49" charset="-122"/>
                <a:ea typeface="SimHei" panose="02010609060101010101" pitchFamily="49" charset="-122"/>
                <a:cs typeface="HG丸ｺﾞｼｯｸM-PRO"/>
              </a:rPr>
              <a:t>地址　邮编</a:t>
            </a:r>
            <a:r>
              <a:rPr lang="en-US" altLang="zh-CN" sz="1300">
                <a:solidFill>
                  <a:srgbClr val="000000"/>
                </a:solidFill>
                <a:latin typeface="SimHei" panose="02010609060101010101" pitchFamily="49" charset="-122"/>
                <a:ea typeface="SimHei" panose="02010609060101010101" pitchFamily="49" charset="-122"/>
                <a:cs typeface="HG丸ｺﾞｼｯｸM-PRO"/>
              </a:rPr>
              <a:t>110-0015</a:t>
            </a:r>
            <a:r>
              <a:rPr lang="ja-JP" altLang="en-US" sz="1300">
                <a:solidFill>
                  <a:srgbClr val="000000"/>
                </a:solidFill>
                <a:latin typeface="SimHei" panose="02010609060101010101" pitchFamily="49" charset="-122"/>
                <a:ea typeface="SimHei" panose="02010609060101010101" pitchFamily="49" charset="-122"/>
                <a:cs typeface="HG丸ｺﾞｼｯｸM-PRO"/>
              </a:rPr>
              <a:t> </a:t>
            </a:r>
            <a:r>
              <a:rPr lang="en-US" altLang="zh-CN" sz="1300">
                <a:solidFill>
                  <a:srgbClr val="000000"/>
                </a:solidFill>
                <a:latin typeface="SimHei" panose="02010609060101010101" pitchFamily="49" charset="-122"/>
                <a:ea typeface="SimHei" panose="02010609060101010101" pitchFamily="49" charset="-122"/>
                <a:cs typeface="HG丸ｺﾞｼｯｸM-PRO"/>
              </a:rPr>
              <a:t> </a:t>
            </a:r>
            <a:r>
              <a:rPr lang="zh-CN" altLang="en-US" sz="1300">
                <a:solidFill>
                  <a:srgbClr val="000000"/>
                </a:solidFill>
                <a:latin typeface="SimHei" panose="02010609060101010101" pitchFamily="49" charset="-122"/>
                <a:ea typeface="SimHei" panose="02010609060101010101" pitchFamily="49" charset="-122"/>
                <a:cs typeface="HG丸ｺﾞｼｯｸM-PRO"/>
              </a:rPr>
              <a:t>东京都台东区东上野</a:t>
            </a:r>
            <a:r>
              <a:rPr lang="en-US" altLang="zh-CN" sz="1300">
                <a:solidFill>
                  <a:srgbClr val="000000"/>
                </a:solidFill>
                <a:latin typeface="SimHei" panose="02010609060101010101" pitchFamily="49" charset="-122"/>
                <a:ea typeface="SimHei" panose="02010609060101010101" pitchFamily="49" charset="-122"/>
                <a:cs typeface="HG丸ｺﾞｼｯｸM-PRO"/>
              </a:rPr>
              <a:t>1</a:t>
            </a:r>
            <a:r>
              <a:rPr lang="ja-JP" altLang="en-US" sz="1300">
                <a:solidFill>
                  <a:srgbClr val="000000"/>
                </a:solidFill>
                <a:latin typeface="SimHei" panose="02010609060101010101" pitchFamily="49" charset="-122"/>
                <a:ea typeface="SimHei" panose="02010609060101010101" pitchFamily="49" charset="-122"/>
                <a:cs typeface="HG丸ｺﾞｼｯｸM-PRO"/>
              </a:rPr>
              <a:t>丁目</a:t>
            </a:r>
            <a:r>
              <a:rPr lang="en-US" altLang="zh-CN" sz="1300">
                <a:solidFill>
                  <a:srgbClr val="000000"/>
                </a:solidFill>
                <a:latin typeface="SimHei" panose="02010609060101010101" pitchFamily="49" charset="-122"/>
                <a:ea typeface="SimHei" panose="02010609060101010101" pitchFamily="49" charset="-122"/>
                <a:cs typeface="HG丸ｺﾞｼｯｸM-PRO"/>
              </a:rPr>
              <a:t>2</a:t>
            </a:r>
            <a:r>
              <a:rPr lang="ja-JP" altLang="en-US" sz="1300">
                <a:solidFill>
                  <a:srgbClr val="000000"/>
                </a:solidFill>
                <a:latin typeface="SimHei" panose="02010609060101010101" pitchFamily="49" charset="-122"/>
                <a:ea typeface="SimHei" panose="02010609060101010101" pitchFamily="49" charset="-122"/>
                <a:cs typeface="HG丸ｺﾞｼｯｸM-PRO"/>
              </a:rPr>
              <a:t>番</a:t>
            </a:r>
            <a:r>
              <a:rPr lang="en-US" altLang="zh-CN" sz="1300">
                <a:solidFill>
                  <a:srgbClr val="000000"/>
                </a:solidFill>
                <a:latin typeface="SimHei" panose="02010609060101010101" pitchFamily="49" charset="-122"/>
                <a:ea typeface="SimHei" panose="02010609060101010101" pitchFamily="49" charset="-122"/>
                <a:cs typeface="HG丸ｺﾞｼｯｸM-PRO"/>
              </a:rPr>
              <a:t>13</a:t>
            </a:r>
            <a:r>
              <a:rPr lang="ja-JP" altLang="en-US" sz="1300">
                <a:solidFill>
                  <a:srgbClr val="000000"/>
                </a:solidFill>
                <a:latin typeface="SimHei" panose="02010609060101010101" pitchFamily="49" charset="-122"/>
                <a:ea typeface="SimHei" panose="02010609060101010101" pitchFamily="49" charset="-122"/>
                <a:cs typeface="HG丸ｺﾞｼｯｸM-PRO"/>
              </a:rPr>
              <a:t>号</a:t>
            </a:r>
            <a:r>
              <a:rPr lang="zh-CN" altLang="en-US" sz="1300">
                <a:solidFill>
                  <a:srgbClr val="000000"/>
                </a:solidFill>
                <a:latin typeface="SimHei" panose="02010609060101010101" pitchFamily="49" charset="-122"/>
                <a:ea typeface="SimHei" panose="02010609060101010101" pitchFamily="49" charset="-122"/>
                <a:cs typeface="HG丸ｺﾞｼｯｸM-PRO"/>
              </a:rPr>
              <a:t>    </a:t>
            </a:r>
            <a:endParaRPr lang="en-US" altLang="zh-CN" sz="1300">
              <a:solidFill>
                <a:srgbClr val="000000"/>
              </a:solidFill>
              <a:latin typeface="SimHei" panose="02010609060101010101" pitchFamily="49" charset="-122"/>
              <a:ea typeface="SimHei" panose="02010609060101010101" pitchFamily="49" charset="-122"/>
              <a:cs typeface="HG丸ｺﾞｼｯｸM-PRO"/>
            </a:endParaRPr>
          </a:p>
          <a:p>
            <a:pPr eaLnBrk="0" hangingPunct="0"/>
            <a:r>
              <a:rPr lang="ja-JP" altLang="en-US" sz="1300">
                <a:solidFill>
                  <a:srgbClr val="000000"/>
                </a:solidFill>
                <a:latin typeface="SimHei" panose="02010609060101010101" pitchFamily="49" charset="-122"/>
                <a:ea typeface="SimHei" panose="02010609060101010101" pitchFamily="49" charset="-122"/>
                <a:cs typeface="HG丸ｺﾞｼｯｸM-PRO"/>
              </a:rPr>
              <a:t>　　　　　　　　　　　  </a:t>
            </a:r>
            <a:r>
              <a:rPr lang="ja-JP" altLang="ja-JP" sz="1300">
                <a:solidFill>
                  <a:srgbClr val="000000"/>
                </a:solidFill>
                <a:latin typeface="SimHei" panose="02010609060101010101" pitchFamily="49" charset="-122"/>
                <a:ea typeface="SimHei" panose="02010609060101010101" pitchFamily="49" charset="-122"/>
                <a:cs typeface="HG丸ｺﾞｼｯｸM-PRO"/>
              </a:rPr>
              <a:t>Kearney Place</a:t>
            </a:r>
            <a:r>
              <a:rPr lang="ja-JP" altLang="en-US" sz="1300">
                <a:solidFill>
                  <a:srgbClr val="000000"/>
                </a:solidFill>
                <a:latin typeface="SimHei" panose="02010609060101010101" pitchFamily="49" charset="-122"/>
                <a:ea typeface="SimHei" panose="02010609060101010101" pitchFamily="49" charset="-122"/>
                <a:cs typeface="HG丸ｺﾞｼｯｸM-PRO"/>
              </a:rPr>
              <a:t>新御徒町</a:t>
            </a:r>
            <a:r>
              <a:rPr lang="en-US" altLang="ja-JP" sz="1300">
                <a:solidFill>
                  <a:srgbClr val="000000"/>
                </a:solidFill>
                <a:latin typeface="SimHei" panose="02010609060101010101" pitchFamily="49" charset="-122"/>
                <a:ea typeface="SimHei" panose="02010609060101010101" pitchFamily="49" charset="-122"/>
                <a:cs typeface="HG丸ｺﾞｼｯｸM-PRO"/>
              </a:rPr>
              <a:t>6</a:t>
            </a:r>
            <a:r>
              <a:rPr lang="ja-JP" altLang="en-US" sz="1300">
                <a:solidFill>
                  <a:srgbClr val="000000"/>
                </a:solidFill>
                <a:latin typeface="SimHei" panose="02010609060101010101" pitchFamily="49" charset="-122"/>
                <a:ea typeface="SimHei" panose="02010609060101010101" pitchFamily="49" charset="-122"/>
                <a:cs typeface="HG丸ｺﾞｼｯｸM-PRO"/>
              </a:rPr>
              <a:t>楼                      　　</a:t>
            </a:r>
            <a:endParaRPr lang="en-US" altLang="ja-JP" sz="1300">
              <a:solidFill>
                <a:srgbClr val="000000"/>
              </a:solidFill>
              <a:latin typeface="SimHei" panose="02010609060101010101" pitchFamily="49" charset="-122"/>
              <a:ea typeface="SimHei" panose="02010609060101010101" pitchFamily="49" charset="-122"/>
              <a:cs typeface="HG丸ｺﾞｼｯｸM-PRO"/>
            </a:endParaRPr>
          </a:p>
          <a:p>
            <a:pPr eaLnBrk="0" hangingPunct="0"/>
            <a:r>
              <a:rPr lang="ja-JP" altLang="en-US" sz="1300">
                <a:solidFill>
                  <a:srgbClr val="000000"/>
                </a:solidFill>
                <a:latin typeface="SimHei" panose="02010609060101010101" pitchFamily="49" charset="-122"/>
                <a:ea typeface="SimHei" panose="02010609060101010101" pitchFamily="49" charset="-122"/>
                <a:cs typeface="HG丸ｺﾞｼｯｸM-PRO"/>
              </a:rPr>
              <a:t>　 电话　</a:t>
            </a:r>
            <a:r>
              <a:rPr lang="en-US" altLang="ja-JP" sz="1300">
                <a:solidFill>
                  <a:srgbClr val="000000"/>
                </a:solidFill>
                <a:latin typeface="SimHei" panose="02010609060101010101" pitchFamily="49" charset="-122"/>
                <a:ea typeface="SimHei" panose="02010609060101010101" pitchFamily="49" charset="-122"/>
                <a:cs typeface="HG丸ｺﾞｼｯｸM-PRO"/>
              </a:rPr>
              <a:t>03-5807-3171</a:t>
            </a:r>
            <a:endParaRPr lang="en-US" altLang="ja-JP" sz="1300">
              <a:solidFill>
                <a:schemeClr val="tx1"/>
              </a:solidFill>
              <a:latin typeface="SimHei" panose="02010609060101010101" pitchFamily="49" charset="-122"/>
              <a:ea typeface="SimHei" panose="02010609060101010101" pitchFamily="49" charset="-122"/>
              <a:cs typeface="HG丸ｺﾞｼｯｸM-PRO"/>
            </a:endParaRPr>
          </a:p>
          <a:p>
            <a:pPr eaLnBrk="0" hangingPunct="0"/>
            <a:r>
              <a:rPr lang="ja-JP" altLang="en-US" sz="1300">
                <a:solidFill>
                  <a:srgbClr val="000000"/>
                </a:solidFill>
                <a:latin typeface="SimHei" panose="02010609060101010101" pitchFamily="49" charset="-122"/>
                <a:ea typeface="SimHei" panose="02010609060101010101" pitchFamily="49" charset="-122"/>
                <a:cs typeface="HG丸ｺﾞｼｯｸM-PRO"/>
              </a:rPr>
              <a:t>    对象地区：茨城、栃木、群马、埼玉、千叶、东京、神奈川、新泻、</a:t>
            </a:r>
            <a:endParaRPr lang="en-US" altLang="ja-JP" sz="1300">
              <a:solidFill>
                <a:srgbClr val="000000"/>
              </a:solidFill>
              <a:latin typeface="SimHei" panose="02010609060101010101" pitchFamily="49" charset="-122"/>
              <a:ea typeface="SimHei" panose="02010609060101010101" pitchFamily="49" charset="-122"/>
              <a:cs typeface="HG丸ｺﾞｼｯｸM-PRO"/>
            </a:endParaRPr>
          </a:p>
          <a:p>
            <a:pPr eaLnBrk="0" hangingPunct="0"/>
            <a:r>
              <a:rPr lang="en-US" altLang="ja-JP" sz="1300">
                <a:solidFill>
                  <a:srgbClr val="000000"/>
                </a:solidFill>
                <a:latin typeface="SimHei" panose="02010609060101010101" pitchFamily="49" charset="-122"/>
                <a:ea typeface="SimHei" panose="02010609060101010101" pitchFamily="49" charset="-122"/>
                <a:cs typeface="HG丸ｺﾞｼｯｸM-PRO"/>
              </a:rPr>
              <a:t>                            </a:t>
            </a:r>
            <a:r>
              <a:rPr lang="ja-JP" altLang="en-US" sz="1300">
                <a:solidFill>
                  <a:srgbClr val="000000"/>
                </a:solidFill>
                <a:latin typeface="SimHei" panose="02010609060101010101" pitchFamily="49" charset="-122"/>
                <a:ea typeface="SimHei" panose="02010609060101010101" pitchFamily="49" charset="-122"/>
                <a:cs typeface="HG丸ｺﾞｼｯｸM-PRO"/>
              </a:rPr>
              <a:t>山梨、长野 </a:t>
            </a:r>
          </a:p>
        </p:txBody>
      </p:sp>
      <p:sp>
        <p:nvSpPr>
          <p:cNvPr id="10" name="角丸四角形 9"/>
          <p:cNvSpPr/>
          <p:nvPr/>
        </p:nvSpPr>
        <p:spPr bwMode="auto">
          <a:xfrm>
            <a:off x="468313" y="4213225"/>
            <a:ext cx="6048375" cy="1152525"/>
          </a:xfrm>
          <a:prstGeom prst="roundRect">
            <a:avLst/>
          </a:prstGeom>
          <a:solidFill>
            <a:srgbClr val="FFFFCC"/>
          </a:solidFill>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wrap="none" anchor="ctr"/>
          <a:lstStyle/>
          <a:p>
            <a:r>
              <a:rPr lang="zh-CN" altLang="en-US" sz="1600" b="1">
                <a:solidFill>
                  <a:srgbClr val="000000"/>
                </a:solidFill>
                <a:latin typeface="SimHei" panose="02010609060101010101" pitchFamily="49" charset="-122"/>
                <a:ea typeface="SimHei" panose="02010609060101010101" pitchFamily="49" charset="-122"/>
              </a:rPr>
              <a:t>“</a:t>
            </a:r>
            <a:r>
              <a:rPr lang="ja-JP" altLang="en-US" sz="1600" b="1">
                <a:solidFill>
                  <a:srgbClr val="000000"/>
                </a:solidFill>
                <a:latin typeface="SimHei" panose="02010609060101010101" pitchFamily="49" charset="-122"/>
                <a:ea typeface="SimHei" panose="02010609060101010101" pitchFamily="49" charset="-122"/>
              </a:rPr>
              <a:t>东海・北陆</a:t>
            </a:r>
            <a:r>
              <a:rPr lang="zh-CN" altLang="en-US" sz="1600" b="1">
                <a:solidFill>
                  <a:srgbClr val="000000"/>
                </a:solidFill>
                <a:latin typeface="SimHei" panose="02010609060101010101" pitchFamily="49" charset="-122"/>
                <a:ea typeface="SimHei" panose="02010609060101010101" pitchFamily="49" charset="-122"/>
              </a:rPr>
              <a:t>”</a:t>
            </a:r>
            <a:r>
              <a:rPr lang="ja-JP" altLang="en-US" sz="1600" b="1">
                <a:solidFill>
                  <a:srgbClr val="000000"/>
                </a:solidFill>
                <a:latin typeface="SimHei" panose="02010609060101010101" pitchFamily="49" charset="-122"/>
                <a:ea typeface="SimHei" panose="02010609060101010101" pitchFamily="49" charset="-122"/>
              </a:rPr>
              <a:t>中国归国者支援・交流中心</a:t>
            </a:r>
            <a:endParaRPr lang="ja-JP" altLang="en-US" sz="1600" b="1">
              <a:solidFill>
                <a:schemeClr val="tx1"/>
              </a:solidFill>
              <a:latin typeface="SimHei" panose="02010609060101010101" pitchFamily="49" charset="-122"/>
              <a:ea typeface="SimHei" panose="02010609060101010101" pitchFamily="49" charset="-122"/>
            </a:endParaRPr>
          </a:p>
          <a:p>
            <a:pPr eaLnBrk="0" hangingPunct="0"/>
            <a:r>
              <a:rPr lang="ja-JP" altLang="en-US" sz="1300">
                <a:solidFill>
                  <a:srgbClr val="000000"/>
                </a:solidFill>
                <a:latin typeface="SimHei" panose="02010609060101010101" pitchFamily="49" charset="-122"/>
                <a:ea typeface="SimHei" panose="02010609060101010101" pitchFamily="49" charset="-122"/>
                <a:cs typeface="Times New Roman" pitchFamily="18" charset="0"/>
              </a:rPr>
              <a:t> </a:t>
            </a:r>
            <a:r>
              <a:rPr lang="ja-JP" altLang="en-US" sz="1300">
                <a:solidFill>
                  <a:srgbClr val="000000"/>
                </a:solidFill>
                <a:latin typeface="SimHei" panose="02010609060101010101" pitchFamily="49" charset="-122"/>
                <a:ea typeface="SimHei" panose="02010609060101010101" pitchFamily="49" charset="-122"/>
              </a:rPr>
              <a:t>　</a:t>
            </a:r>
            <a:r>
              <a:rPr lang="zh-CN" altLang="en-US" sz="1300">
                <a:solidFill>
                  <a:srgbClr val="000000"/>
                </a:solidFill>
                <a:latin typeface="SimHei" panose="02010609060101010101" pitchFamily="49" charset="-122"/>
                <a:ea typeface="SimHei" panose="02010609060101010101" pitchFamily="49" charset="-122"/>
                <a:cs typeface="HG丸ｺﾞｼｯｸM-PRO"/>
              </a:rPr>
              <a:t>地址　邮编</a:t>
            </a:r>
            <a:r>
              <a:rPr lang="en-US" altLang="zh-CN" sz="1300">
                <a:solidFill>
                  <a:srgbClr val="000000"/>
                </a:solidFill>
                <a:latin typeface="SimHei" panose="02010609060101010101" pitchFamily="49" charset="-122"/>
                <a:ea typeface="SimHei" panose="02010609060101010101" pitchFamily="49" charset="-122"/>
                <a:cs typeface="HG丸ｺﾞｼｯｸM-PRO"/>
              </a:rPr>
              <a:t>461-0014</a:t>
            </a:r>
            <a:r>
              <a:rPr lang="zh-CN" altLang="en-US" sz="1300">
                <a:solidFill>
                  <a:srgbClr val="000000"/>
                </a:solidFill>
                <a:latin typeface="SimHei" panose="02010609060101010101" pitchFamily="49" charset="-122"/>
                <a:ea typeface="SimHei" panose="02010609060101010101" pitchFamily="49" charset="-122"/>
                <a:cs typeface="HG丸ｺﾞｼｯｸM-PRO"/>
              </a:rPr>
              <a:t>  爱知县名古屋市东区橦木町</a:t>
            </a:r>
            <a:r>
              <a:rPr lang="en-US" altLang="zh-CN" sz="1300">
                <a:solidFill>
                  <a:srgbClr val="000000"/>
                </a:solidFill>
                <a:latin typeface="SimHei" panose="02010609060101010101" pitchFamily="49" charset="-122"/>
                <a:ea typeface="SimHei" panose="02010609060101010101" pitchFamily="49" charset="-122"/>
                <a:cs typeface="HG丸ｺﾞｼｯｸM-PRO"/>
              </a:rPr>
              <a:t>1</a:t>
            </a:r>
            <a:r>
              <a:rPr lang="ja-JP" altLang="en-US" sz="1300">
                <a:solidFill>
                  <a:srgbClr val="000000"/>
                </a:solidFill>
                <a:latin typeface="SimHei" panose="02010609060101010101" pitchFamily="49" charset="-122"/>
                <a:ea typeface="SimHei" panose="02010609060101010101" pitchFamily="49" charset="-122"/>
                <a:cs typeface="HG丸ｺﾞｼｯｸM-PRO"/>
              </a:rPr>
              <a:t>丁目</a:t>
            </a:r>
            <a:r>
              <a:rPr lang="en-US" altLang="zh-CN" sz="1300">
                <a:solidFill>
                  <a:srgbClr val="000000"/>
                </a:solidFill>
                <a:latin typeface="SimHei" panose="02010609060101010101" pitchFamily="49" charset="-122"/>
                <a:ea typeface="SimHei" panose="02010609060101010101" pitchFamily="49" charset="-122"/>
                <a:cs typeface="HG丸ｺﾞｼｯｸM-PRO"/>
              </a:rPr>
              <a:t>19</a:t>
            </a:r>
            <a:r>
              <a:rPr lang="ja-JP" altLang="en-US" sz="1300">
                <a:solidFill>
                  <a:srgbClr val="000000"/>
                </a:solidFill>
                <a:latin typeface="SimHei" panose="02010609060101010101" pitchFamily="49" charset="-122"/>
                <a:ea typeface="SimHei" panose="02010609060101010101" pitchFamily="49" charset="-122"/>
                <a:cs typeface="HG丸ｺﾞｼｯｸM-PRO"/>
              </a:rPr>
              <a:t>番地</a:t>
            </a:r>
            <a:endParaRPr lang="ja-JP" altLang="en-US" sz="1300">
              <a:solidFill>
                <a:schemeClr val="tx1"/>
              </a:solidFill>
              <a:latin typeface="SimHei" panose="02010609060101010101" pitchFamily="49" charset="-122"/>
              <a:ea typeface="SimHei" panose="02010609060101010101" pitchFamily="49" charset="-122"/>
              <a:cs typeface="HG丸ｺﾞｼｯｸM-PRO"/>
            </a:endParaRPr>
          </a:p>
          <a:p>
            <a:pPr eaLnBrk="0" hangingPunct="0"/>
            <a:r>
              <a:rPr lang="zh-CN" altLang="en-US" sz="1300">
                <a:solidFill>
                  <a:srgbClr val="000000"/>
                </a:solidFill>
                <a:latin typeface="SimHei" panose="02010609060101010101" pitchFamily="49" charset="-122"/>
                <a:ea typeface="SimHei" panose="02010609060101010101" pitchFamily="49" charset="-122"/>
                <a:cs typeface="HG丸ｺﾞｼｯｸM-PRO"/>
              </a:rPr>
              <a:t>     　　　　　　　   </a:t>
            </a:r>
            <a:r>
              <a:rPr lang="ja-JP" altLang="en-US" sz="1300">
                <a:solidFill>
                  <a:srgbClr val="000000"/>
                </a:solidFill>
                <a:latin typeface="SimHei" panose="02010609060101010101" pitchFamily="49" charset="-122"/>
                <a:ea typeface="SimHei" panose="02010609060101010101" pitchFamily="49" charset="-122"/>
                <a:cs typeface="HG丸ｺﾞｼｯｸM-PRO"/>
              </a:rPr>
              <a:t> </a:t>
            </a:r>
            <a:r>
              <a:rPr lang="zh-CN" altLang="en-US" sz="1300">
                <a:solidFill>
                  <a:srgbClr val="000000"/>
                </a:solidFill>
                <a:latin typeface="SimHei" panose="02010609060101010101" pitchFamily="49" charset="-122"/>
                <a:ea typeface="SimHei" panose="02010609060101010101" pitchFamily="49" charset="-122"/>
                <a:cs typeface="HG丸ｺﾞｼｯｸM-PRO"/>
              </a:rPr>
              <a:t>  </a:t>
            </a:r>
            <a:r>
              <a:rPr lang="ja-JP" altLang="en-US" sz="1300">
                <a:solidFill>
                  <a:srgbClr val="000000"/>
                </a:solidFill>
                <a:latin typeface="SimHei" panose="02010609060101010101" pitchFamily="49" charset="-122"/>
                <a:ea typeface="SimHei" panose="02010609060101010101" pitchFamily="49" charset="-122"/>
                <a:cs typeface="HG丸ｺﾞｼｯｸM-PRO"/>
              </a:rPr>
              <a:t>　</a:t>
            </a:r>
            <a:r>
              <a:rPr lang="zh-CN" altLang="en-US" sz="1300">
                <a:solidFill>
                  <a:srgbClr val="000000"/>
                </a:solidFill>
                <a:latin typeface="SimHei" panose="02010609060101010101" pitchFamily="49" charset="-122"/>
                <a:ea typeface="SimHei" panose="02010609060101010101" pitchFamily="49" charset="-122"/>
                <a:cs typeface="HG丸ｺﾞｼｯｸM-PRO"/>
              </a:rPr>
              <a:t>日本棋院中部会馆</a:t>
            </a:r>
            <a:r>
              <a:rPr lang="en-US" altLang="zh-CN" sz="1300">
                <a:solidFill>
                  <a:srgbClr val="000000"/>
                </a:solidFill>
                <a:latin typeface="SimHei" panose="02010609060101010101" pitchFamily="49" charset="-122"/>
                <a:ea typeface="SimHei" panose="02010609060101010101" pitchFamily="49" charset="-122"/>
                <a:cs typeface="HG丸ｺﾞｼｯｸM-PRO"/>
              </a:rPr>
              <a:t>6</a:t>
            </a:r>
            <a:r>
              <a:rPr lang="zh-CN" altLang="en-US" sz="1300">
                <a:solidFill>
                  <a:srgbClr val="000000"/>
                </a:solidFill>
                <a:latin typeface="SimHei" panose="02010609060101010101" pitchFamily="49" charset="-122"/>
                <a:ea typeface="SimHei" panose="02010609060101010101" pitchFamily="49" charset="-122"/>
                <a:cs typeface="HG丸ｺﾞｼｯｸM-PRO"/>
              </a:rPr>
              <a:t>楼</a:t>
            </a:r>
            <a:endParaRPr lang="ja-JP" altLang="en-US" sz="1300">
              <a:solidFill>
                <a:schemeClr val="tx1"/>
              </a:solidFill>
              <a:latin typeface="SimHei" panose="02010609060101010101" pitchFamily="49" charset="-122"/>
              <a:ea typeface="SimHei" panose="02010609060101010101" pitchFamily="49" charset="-122"/>
              <a:cs typeface="HG丸ｺﾞｼｯｸM-PRO"/>
            </a:endParaRPr>
          </a:p>
          <a:p>
            <a:pPr eaLnBrk="0" hangingPunct="0"/>
            <a:r>
              <a:rPr lang="zh-CN" altLang="en-US" sz="1300">
                <a:solidFill>
                  <a:srgbClr val="000000"/>
                </a:solidFill>
                <a:latin typeface="SimHei" panose="02010609060101010101" pitchFamily="49" charset="-122"/>
                <a:ea typeface="SimHei" panose="02010609060101010101" pitchFamily="49" charset="-122"/>
                <a:cs typeface="HG丸ｺﾞｼｯｸM-PRO"/>
              </a:rPr>
              <a:t> 　电话　</a:t>
            </a:r>
            <a:r>
              <a:rPr lang="en-US" altLang="zh-CN" sz="1300">
                <a:solidFill>
                  <a:srgbClr val="000000"/>
                </a:solidFill>
                <a:latin typeface="SimHei" panose="02010609060101010101" pitchFamily="49" charset="-122"/>
                <a:ea typeface="SimHei" panose="02010609060101010101" pitchFamily="49" charset="-122"/>
                <a:cs typeface="HG丸ｺﾞｼｯｸM-PRO"/>
              </a:rPr>
              <a:t>052-954-4070</a:t>
            </a:r>
            <a:endParaRPr lang="en-US" altLang="zh-CN" sz="1300">
              <a:solidFill>
                <a:schemeClr val="tx1"/>
              </a:solidFill>
              <a:latin typeface="SimHei" panose="02010609060101010101" pitchFamily="49" charset="-122"/>
              <a:ea typeface="SimHei" panose="02010609060101010101" pitchFamily="49" charset="-122"/>
              <a:cs typeface="HG丸ｺﾞｼｯｸM-PRO"/>
            </a:endParaRPr>
          </a:p>
          <a:p>
            <a:pPr eaLnBrk="0" hangingPunct="0"/>
            <a:r>
              <a:rPr lang="zh-CN" altLang="en-US" sz="1300">
                <a:solidFill>
                  <a:schemeClr val="tx1"/>
                </a:solidFill>
                <a:latin typeface="SimHei" panose="02010609060101010101" pitchFamily="49" charset="-122"/>
                <a:ea typeface="SimHei" panose="02010609060101010101" pitchFamily="49" charset="-122"/>
                <a:cs typeface="HG丸ｺﾞｼｯｸM-PRO"/>
              </a:rPr>
              <a:t>  </a:t>
            </a:r>
            <a:r>
              <a:rPr lang="ja-JP" altLang="en-US" sz="1300">
                <a:solidFill>
                  <a:schemeClr val="tx1"/>
                </a:solidFill>
                <a:latin typeface="SimHei" panose="02010609060101010101" pitchFamily="49" charset="-122"/>
                <a:ea typeface="SimHei" panose="02010609060101010101" pitchFamily="49" charset="-122"/>
                <a:cs typeface="HG丸ｺﾞｼｯｸM-PRO"/>
              </a:rPr>
              <a:t>  对象地区：富山、石川、福井、岐阜、静冈、爱知 </a:t>
            </a:r>
          </a:p>
        </p:txBody>
      </p:sp>
      <p:sp>
        <p:nvSpPr>
          <p:cNvPr id="11" name="角丸四角形 10"/>
          <p:cNvSpPr/>
          <p:nvPr/>
        </p:nvSpPr>
        <p:spPr bwMode="auto">
          <a:xfrm>
            <a:off x="468313" y="5437188"/>
            <a:ext cx="6048375" cy="936625"/>
          </a:xfrm>
          <a:prstGeom prst="roundRect">
            <a:avLst/>
          </a:prstGeom>
          <a:solidFill>
            <a:srgbClr val="FFFFCC"/>
          </a:solidFill>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wrap="none" anchor="ctr"/>
          <a:lstStyle/>
          <a:p>
            <a:r>
              <a:rPr lang="zh-CN" altLang="en-US" sz="1600" b="1">
                <a:solidFill>
                  <a:srgbClr val="000000"/>
                </a:solidFill>
                <a:latin typeface="SimHei" panose="02010609060101010101" pitchFamily="49" charset="-122"/>
                <a:ea typeface="SimHei" panose="02010609060101010101" pitchFamily="49" charset="-122"/>
              </a:rPr>
              <a:t>“</a:t>
            </a:r>
            <a:r>
              <a:rPr lang="ja-JP" altLang="en-US" sz="1600" b="1">
                <a:solidFill>
                  <a:srgbClr val="000000"/>
                </a:solidFill>
                <a:latin typeface="SimHei" panose="02010609060101010101" pitchFamily="49" charset="-122"/>
                <a:ea typeface="SimHei" panose="02010609060101010101" pitchFamily="49" charset="-122"/>
              </a:rPr>
              <a:t>近畿</a:t>
            </a:r>
            <a:r>
              <a:rPr lang="zh-CN" altLang="en-US" sz="1600" b="1">
                <a:solidFill>
                  <a:srgbClr val="000000"/>
                </a:solidFill>
                <a:latin typeface="SimHei" panose="02010609060101010101" pitchFamily="49" charset="-122"/>
                <a:ea typeface="SimHei" panose="02010609060101010101" pitchFamily="49" charset="-122"/>
              </a:rPr>
              <a:t>”</a:t>
            </a:r>
            <a:r>
              <a:rPr lang="ja-JP" altLang="en-US" sz="1600" b="1">
                <a:solidFill>
                  <a:srgbClr val="000000"/>
                </a:solidFill>
                <a:latin typeface="SimHei" panose="02010609060101010101" pitchFamily="49" charset="-122"/>
                <a:ea typeface="SimHei" panose="02010609060101010101" pitchFamily="49" charset="-122"/>
              </a:rPr>
              <a:t>中国归国者支援・交流中心</a:t>
            </a:r>
            <a:endParaRPr lang="ja-JP" altLang="en-US" sz="1600" b="1">
              <a:solidFill>
                <a:schemeClr val="tx1"/>
              </a:solidFill>
              <a:latin typeface="SimHei" panose="02010609060101010101" pitchFamily="49" charset="-122"/>
              <a:ea typeface="SimHei" panose="02010609060101010101" pitchFamily="49" charset="-122"/>
            </a:endParaRPr>
          </a:p>
          <a:p>
            <a:pPr eaLnBrk="0" hangingPunct="0"/>
            <a:r>
              <a:rPr lang="ja-JP" altLang="en-US" sz="1300">
                <a:solidFill>
                  <a:srgbClr val="000000"/>
                </a:solidFill>
                <a:latin typeface="SimHei" panose="02010609060101010101" pitchFamily="49" charset="-122"/>
                <a:ea typeface="SimHei" panose="02010609060101010101" pitchFamily="49" charset="-122"/>
                <a:cs typeface="Times New Roman" pitchFamily="18" charset="0"/>
              </a:rPr>
              <a:t> </a:t>
            </a:r>
            <a:r>
              <a:rPr lang="ja-JP" altLang="en-US" sz="1300">
                <a:solidFill>
                  <a:srgbClr val="000000"/>
                </a:solidFill>
                <a:latin typeface="SimHei" panose="02010609060101010101" pitchFamily="49" charset="-122"/>
                <a:ea typeface="SimHei" panose="02010609060101010101" pitchFamily="49" charset="-122"/>
              </a:rPr>
              <a:t>　</a:t>
            </a:r>
            <a:r>
              <a:rPr lang="zh-CN" altLang="en-US" sz="1300">
                <a:solidFill>
                  <a:srgbClr val="000000"/>
                </a:solidFill>
                <a:latin typeface="SimHei" panose="02010609060101010101" pitchFamily="49" charset="-122"/>
                <a:ea typeface="SimHei" panose="02010609060101010101" pitchFamily="49" charset="-122"/>
                <a:cs typeface="HG丸ｺﾞｼｯｸM-PRO"/>
              </a:rPr>
              <a:t>地址　邮编</a:t>
            </a:r>
            <a:r>
              <a:rPr lang="en-US" altLang="zh-CN" sz="1300">
                <a:solidFill>
                  <a:srgbClr val="000000"/>
                </a:solidFill>
                <a:latin typeface="SimHei" panose="02010609060101010101" pitchFamily="49" charset="-122"/>
                <a:ea typeface="SimHei" panose="02010609060101010101" pitchFamily="49" charset="-122"/>
                <a:cs typeface="HG丸ｺﾞｼｯｸM-PRO"/>
              </a:rPr>
              <a:t>530-0026</a:t>
            </a:r>
            <a:r>
              <a:rPr lang="zh-CN" altLang="en-US" sz="1300">
                <a:solidFill>
                  <a:srgbClr val="000000"/>
                </a:solidFill>
                <a:latin typeface="SimHei" panose="02010609060101010101" pitchFamily="49" charset="-122"/>
                <a:ea typeface="SimHei" panose="02010609060101010101" pitchFamily="49" charset="-122"/>
                <a:cs typeface="HG丸ｺﾞｼｯｸM-PRO"/>
              </a:rPr>
              <a:t>  大阪府大阪市北区神山町</a:t>
            </a:r>
            <a:r>
              <a:rPr lang="en-US" altLang="zh-CN" sz="1300">
                <a:solidFill>
                  <a:srgbClr val="000000"/>
                </a:solidFill>
                <a:latin typeface="SimHei" panose="02010609060101010101" pitchFamily="49" charset="-122"/>
                <a:ea typeface="SimHei" panose="02010609060101010101" pitchFamily="49" charset="-122"/>
                <a:cs typeface="HG丸ｺﾞｼｯｸM-PRO"/>
              </a:rPr>
              <a:t>11</a:t>
            </a:r>
            <a:r>
              <a:rPr lang="ja-JP" altLang="en-US" sz="1300">
                <a:solidFill>
                  <a:srgbClr val="000000"/>
                </a:solidFill>
                <a:latin typeface="SimHei" panose="02010609060101010101" pitchFamily="49" charset="-122"/>
                <a:ea typeface="SimHei" panose="02010609060101010101" pitchFamily="49" charset="-122"/>
                <a:cs typeface="HG丸ｺﾞｼｯｸM-PRO"/>
              </a:rPr>
              <a:t>番</a:t>
            </a:r>
            <a:r>
              <a:rPr lang="en-US" altLang="zh-CN" sz="1300">
                <a:solidFill>
                  <a:srgbClr val="000000"/>
                </a:solidFill>
                <a:latin typeface="SimHei" panose="02010609060101010101" pitchFamily="49" charset="-122"/>
                <a:ea typeface="SimHei" panose="02010609060101010101" pitchFamily="49" charset="-122"/>
                <a:cs typeface="HG丸ｺﾞｼｯｸM-PRO"/>
              </a:rPr>
              <a:t>12</a:t>
            </a:r>
            <a:r>
              <a:rPr lang="ja-JP" altLang="en-US" sz="1300">
                <a:solidFill>
                  <a:srgbClr val="000000"/>
                </a:solidFill>
                <a:latin typeface="SimHei" panose="02010609060101010101" pitchFamily="49" charset="-122"/>
                <a:ea typeface="SimHei" panose="02010609060101010101" pitchFamily="49" charset="-122"/>
                <a:cs typeface="HG丸ｺﾞｼｯｸM-PRO"/>
              </a:rPr>
              <a:t>号</a:t>
            </a:r>
            <a:endParaRPr lang="ja-JP" altLang="en-US" sz="1300">
              <a:solidFill>
                <a:schemeClr val="tx1"/>
              </a:solidFill>
              <a:latin typeface="SimHei" panose="02010609060101010101" pitchFamily="49" charset="-122"/>
              <a:ea typeface="SimHei" panose="02010609060101010101" pitchFamily="49" charset="-122"/>
              <a:cs typeface="HG丸ｺﾞｼｯｸM-PRO"/>
            </a:endParaRPr>
          </a:p>
          <a:p>
            <a:pPr eaLnBrk="0" hangingPunct="0"/>
            <a:r>
              <a:rPr lang="zh-CN" altLang="en-US" sz="1300">
                <a:solidFill>
                  <a:srgbClr val="000000"/>
                </a:solidFill>
                <a:latin typeface="SimHei" panose="02010609060101010101" pitchFamily="49" charset="-122"/>
                <a:ea typeface="SimHei" panose="02010609060101010101" pitchFamily="49" charset="-122"/>
                <a:cs typeface="HG丸ｺﾞｼｯｸM-PRO"/>
              </a:rPr>
              <a:t> 　</a:t>
            </a:r>
            <a:r>
              <a:rPr lang="ja-JP" altLang="en-US" sz="1300">
                <a:solidFill>
                  <a:srgbClr val="000000"/>
                </a:solidFill>
                <a:latin typeface="SimHei" panose="02010609060101010101" pitchFamily="49" charset="-122"/>
                <a:ea typeface="SimHei" panose="02010609060101010101" pitchFamily="49" charset="-122"/>
                <a:cs typeface="HG丸ｺﾞｼｯｸM-PRO"/>
              </a:rPr>
              <a:t>电话　</a:t>
            </a:r>
            <a:r>
              <a:rPr lang="en-US" altLang="ja-JP" sz="1300">
                <a:solidFill>
                  <a:srgbClr val="000000"/>
                </a:solidFill>
                <a:latin typeface="SimHei" panose="02010609060101010101" pitchFamily="49" charset="-122"/>
                <a:ea typeface="SimHei" panose="02010609060101010101" pitchFamily="49" charset="-122"/>
                <a:cs typeface="HG丸ｺﾞｼｯｸM-PRO"/>
              </a:rPr>
              <a:t>06-6361-6114</a:t>
            </a:r>
            <a:endParaRPr lang="en-US" altLang="ja-JP" sz="1300">
              <a:solidFill>
                <a:schemeClr val="tx1"/>
              </a:solidFill>
              <a:latin typeface="SimHei" panose="02010609060101010101" pitchFamily="49" charset="-122"/>
              <a:ea typeface="SimHei" panose="02010609060101010101" pitchFamily="49" charset="-122"/>
              <a:cs typeface="HG丸ｺﾞｼｯｸM-PRO"/>
            </a:endParaRPr>
          </a:p>
          <a:p>
            <a:pPr eaLnBrk="0" hangingPunct="0"/>
            <a:r>
              <a:rPr lang="ja-JP" altLang="en-US" sz="1300">
                <a:solidFill>
                  <a:srgbClr val="000000"/>
                </a:solidFill>
                <a:latin typeface="SimHei" panose="02010609060101010101" pitchFamily="49" charset="-122"/>
                <a:ea typeface="SimHei" panose="02010609060101010101" pitchFamily="49" charset="-122"/>
                <a:cs typeface="HG丸ｺﾞｼｯｸM-PRO"/>
              </a:rPr>
              <a:t>    对象地区：三重、滋贺、京都、大阪、兵库、奈良、和歌山 </a:t>
            </a:r>
            <a:endParaRPr lang="ja-JP" altLang="en-US" sz="1300">
              <a:solidFill>
                <a:schemeClr val="tx1"/>
              </a:solidFill>
              <a:latin typeface="SimHei" panose="02010609060101010101" pitchFamily="49" charset="-122"/>
              <a:ea typeface="SimHei" panose="02010609060101010101" pitchFamily="49" charset="-122"/>
              <a:cs typeface="HG丸ｺﾞｼｯｸM-PRO"/>
            </a:endParaRPr>
          </a:p>
        </p:txBody>
      </p:sp>
      <p:sp>
        <p:nvSpPr>
          <p:cNvPr id="12" name="角丸四角形 11"/>
          <p:cNvSpPr/>
          <p:nvPr/>
        </p:nvSpPr>
        <p:spPr bwMode="auto">
          <a:xfrm>
            <a:off x="468313" y="6445250"/>
            <a:ext cx="6048375" cy="1152525"/>
          </a:xfrm>
          <a:prstGeom prst="roundRect">
            <a:avLst/>
          </a:prstGeom>
          <a:solidFill>
            <a:srgbClr val="FFFFCC"/>
          </a:solidFill>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wrap="none" anchor="ctr"/>
          <a:lstStyle/>
          <a:p>
            <a:r>
              <a:rPr lang="zh-CN" altLang="en-US" sz="1600" b="1">
                <a:solidFill>
                  <a:srgbClr val="000000"/>
                </a:solidFill>
                <a:latin typeface="SimHei" panose="02010609060101010101" pitchFamily="49" charset="-122"/>
                <a:ea typeface="SimHei" panose="02010609060101010101" pitchFamily="49" charset="-122"/>
              </a:rPr>
              <a:t>“</a:t>
            </a:r>
            <a:r>
              <a:rPr lang="ja-JP" altLang="en-US" sz="1600" b="1">
                <a:solidFill>
                  <a:srgbClr val="000000"/>
                </a:solidFill>
                <a:latin typeface="SimHei" panose="02010609060101010101" pitchFamily="49" charset="-122"/>
                <a:ea typeface="SimHei" panose="02010609060101010101" pitchFamily="49" charset="-122"/>
              </a:rPr>
              <a:t>中国・四国</a:t>
            </a:r>
            <a:r>
              <a:rPr lang="zh-CN" altLang="en-US" sz="1600" b="1">
                <a:solidFill>
                  <a:srgbClr val="000000"/>
                </a:solidFill>
                <a:latin typeface="SimHei" panose="02010609060101010101" pitchFamily="49" charset="-122"/>
                <a:ea typeface="SimHei" panose="02010609060101010101" pitchFamily="49" charset="-122"/>
              </a:rPr>
              <a:t>”</a:t>
            </a:r>
            <a:r>
              <a:rPr lang="ja-JP" altLang="en-US" sz="1600" b="1">
                <a:solidFill>
                  <a:srgbClr val="000000"/>
                </a:solidFill>
                <a:latin typeface="SimHei" panose="02010609060101010101" pitchFamily="49" charset="-122"/>
                <a:ea typeface="SimHei" panose="02010609060101010101" pitchFamily="49" charset="-122"/>
              </a:rPr>
              <a:t>中国归国者支援・交流中心</a:t>
            </a:r>
            <a:endParaRPr lang="ja-JP" altLang="en-US" sz="1600" b="1">
              <a:solidFill>
                <a:schemeClr val="tx1"/>
              </a:solidFill>
              <a:latin typeface="SimHei" panose="02010609060101010101" pitchFamily="49" charset="-122"/>
              <a:ea typeface="SimHei" panose="02010609060101010101" pitchFamily="49" charset="-122"/>
            </a:endParaRPr>
          </a:p>
          <a:p>
            <a:pPr eaLnBrk="0" hangingPunct="0"/>
            <a:r>
              <a:rPr lang="ja-JP" altLang="en-US" sz="1300">
                <a:solidFill>
                  <a:srgbClr val="000000"/>
                </a:solidFill>
                <a:latin typeface="SimHei" panose="02010609060101010101" pitchFamily="49" charset="-122"/>
                <a:ea typeface="SimHei" panose="02010609060101010101" pitchFamily="49" charset="-122"/>
                <a:cs typeface="Times New Roman" pitchFamily="18" charset="0"/>
              </a:rPr>
              <a:t> </a:t>
            </a:r>
            <a:r>
              <a:rPr lang="ja-JP" altLang="en-US" sz="1300">
                <a:solidFill>
                  <a:srgbClr val="000000"/>
                </a:solidFill>
                <a:latin typeface="SimHei" panose="02010609060101010101" pitchFamily="49" charset="-122"/>
                <a:ea typeface="SimHei" panose="02010609060101010101" pitchFamily="49" charset="-122"/>
              </a:rPr>
              <a:t>　</a:t>
            </a:r>
            <a:r>
              <a:rPr lang="zh-CN" altLang="en-US" sz="1300">
                <a:solidFill>
                  <a:srgbClr val="000000"/>
                </a:solidFill>
                <a:latin typeface="SimHei" panose="02010609060101010101" pitchFamily="49" charset="-122"/>
                <a:ea typeface="SimHei" panose="02010609060101010101" pitchFamily="49" charset="-122"/>
                <a:cs typeface="HG丸ｺﾞｼｯｸM-PRO"/>
              </a:rPr>
              <a:t>地址　邮编</a:t>
            </a:r>
            <a:r>
              <a:rPr lang="en-US" altLang="zh-CN" sz="1300">
                <a:solidFill>
                  <a:srgbClr val="000000"/>
                </a:solidFill>
                <a:latin typeface="SimHei" panose="02010609060101010101" pitchFamily="49" charset="-122"/>
                <a:ea typeface="SimHei" panose="02010609060101010101" pitchFamily="49" charset="-122"/>
                <a:cs typeface="HG丸ｺﾞｼｯｸM-PRO"/>
              </a:rPr>
              <a:t>732-0816</a:t>
            </a:r>
            <a:r>
              <a:rPr lang="zh-CN" altLang="en-US" sz="1300">
                <a:solidFill>
                  <a:srgbClr val="000000"/>
                </a:solidFill>
                <a:latin typeface="SimHei" panose="02010609060101010101" pitchFamily="49" charset="-122"/>
                <a:ea typeface="SimHei" panose="02010609060101010101" pitchFamily="49" charset="-122"/>
                <a:cs typeface="HG丸ｺﾞｼｯｸM-PRO"/>
              </a:rPr>
              <a:t>  广岛县广岛市南区比治山本町</a:t>
            </a:r>
            <a:r>
              <a:rPr lang="en-US" altLang="zh-CN" sz="1300">
                <a:solidFill>
                  <a:srgbClr val="000000"/>
                </a:solidFill>
                <a:latin typeface="SimHei" panose="02010609060101010101" pitchFamily="49" charset="-122"/>
                <a:ea typeface="SimHei" panose="02010609060101010101" pitchFamily="49" charset="-122"/>
                <a:cs typeface="HG丸ｺﾞｼｯｸM-PRO"/>
              </a:rPr>
              <a:t>12</a:t>
            </a:r>
            <a:r>
              <a:rPr lang="ja-JP" altLang="en-US" sz="1300">
                <a:solidFill>
                  <a:srgbClr val="000000"/>
                </a:solidFill>
                <a:latin typeface="SimHei" panose="02010609060101010101" pitchFamily="49" charset="-122"/>
                <a:ea typeface="SimHei" panose="02010609060101010101" pitchFamily="49" charset="-122"/>
                <a:cs typeface="HG丸ｺﾞｼｯｸM-PRO"/>
              </a:rPr>
              <a:t>番</a:t>
            </a:r>
            <a:r>
              <a:rPr lang="en-US" altLang="zh-CN" sz="1300">
                <a:solidFill>
                  <a:srgbClr val="000000"/>
                </a:solidFill>
                <a:latin typeface="SimHei" panose="02010609060101010101" pitchFamily="49" charset="-122"/>
                <a:ea typeface="SimHei" panose="02010609060101010101" pitchFamily="49" charset="-122"/>
                <a:cs typeface="HG丸ｺﾞｼｯｸM-PRO"/>
              </a:rPr>
              <a:t>2</a:t>
            </a:r>
            <a:r>
              <a:rPr lang="ja-JP" altLang="en-US" sz="1300">
                <a:solidFill>
                  <a:srgbClr val="000000"/>
                </a:solidFill>
                <a:latin typeface="SimHei" panose="02010609060101010101" pitchFamily="49" charset="-122"/>
                <a:ea typeface="SimHei" panose="02010609060101010101" pitchFamily="49" charset="-122"/>
                <a:cs typeface="HG丸ｺﾞｼｯｸM-PRO"/>
              </a:rPr>
              <a:t>号</a:t>
            </a:r>
            <a:endParaRPr lang="ja-JP" altLang="en-US" sz="1300">
              <a:solidFill>
                <a:schemeClr val="tx1"/>
              </a:solidFill>
              <a:latin typeface="SimHei" panose="02010609060101010101" pitchFamily="49" charset="-122"/>
              <a:ea typeface="SimHei" panose="02010609060101010101" pitchFamily="49" charset="-122"/>
              <a:cs typeface="HG丸ｺﾞｼｯｸM-PRO"/>
            </a:endParaRPr>
          </a:p>
          <a:p>
            <a:pPr eaLnBrk="0" hangingPunct="0"/>
            <a:r>
              <a:rPr lang="zh-CN" altLang="en-US" sz="1300">
                <a:solidFill>
                  <a:srgbClr val="000000"/>
                </a:solidFill>
                <a:latin typeface="SimHei" panose="02010609060101010101" pitchFamily="49" charset="-122"/>
                <a:ea typeface="SimHei" panose="02010609060101010101" pitchFamily="49" charset="-122"/>
                <a:cs typeface="HG丸ｺﾞｼｯｸM-PRO"/>
              </a:rPr>
              <a:t>     　　　　　　　    </a:t>
            </a:r>
            <a:r>
              <a:rPr lang="ja-JP" altLang="en-US" sz="1300">
                <a:solidFill>
                  <a:srgbClr val="000000"/>
                </a:solidFill>
                <a:latin typeface="SimHei" panose="02010609060101010101" pitchFamily="49" charset="-122"/>
                <a:ea typeface="SimHei" panose="02010609060101010101" pitchFamily="49" charset="-122"/>
                <a:cs typeface="HG丸ｺﾞｼｯｸM-PRO"/>
              </a:rPr>
              <a:t>  　</a:t>
            </a:r>
            <a:r>
              <a:rPr lang="zh-CN" altLang="en-US" sz="1300">
                <a:solidFill>
                  <a:srgbClr val="000000"/>
                </a:solidFill>
                <a:latin typeface="SimHei" panose="02010609060101010101" pitchFamily="49" charset="-122"/>
                <a:ea typeface="SimHei" panose="02010609060101010101" pitchFamily="49" charset="-122"/>
                <a:cs typeface="HG丸ｺﾞｼｯｸM-PRO"/>
              </a:rPr>
              <a:t>广岛县社会福祉会馆内</a:t>
            </a:r>
            <a:endParaRPr lang="ja-JP" altLang="en-US" sz="1300">
              <a:solidFill>
                <a:schemeClr val="tx1"/>
              </a:solidFill>
              <a:latin typeface="SimHei" panose="02010609060101010101" pitchFamily="49" charset="-122"/>
              <a:ea typeface="SimHei" panose="02010609060101010101" pitchFamily="49" charset="-122"/>
              <a:cs typeface="HG丸ｺﾞｼｯｸM-PRO"/>
            </a:endParaRPr>
          </a:p>
          <a:p>
            <a:pPr eaLnBrk="0" hangingPunct="0"/>
            <a:r>
              <a:rPr lang="zh-CN" altLang="en-US" sz="1300">
                <a:solidFill>
                  <a:srgbClr val="000000"/>
                </a:solidFill>
                <a:latin typeface="SimHei" panose="02010609060101010101" pitchFamily="49" charset="-122"/>
                <a:ea typeface="SimHei" panose="02010609060101010101" pitchFamily="49" charset="-122"/>
                <a:cs typeface="HG丸ｺﾞｼｯｸM-PRO"/>
              </a:rPr>
              <a:t> 　电话　</a:t>
            </a:r>
            <a:r>
              <a:rPr lang="en-US" altLang="zh-CN" sz="1300">
                <a:solidFill>
                  <a:srgbClr val="000000"/>
                </a:solidFill>
                <a:latin typeface="SimHei" panose="02010609060101010101" pitchFamily="49" charset="-122"/>
                <a:ea typeface="SimHei" panose="02010609060101010101" pitchFamily="49" charset="-122"/>
                <a:cs typeface="HG丸ｺﾞｼｯｸM-PRO"/>
              </a:rPr>
              <a:t>082-250-0210</a:t>
            </a:r>
            <a:endParaRPr lang="en-US" altLang="ja-JP" sz="1300">
              <a:solidFill>
                <a:schemeClr val="tx1"/>
              </a:solidFill>
              <a:latin typeface="SimHei" panose="02010609060101010101" pitchFamily="49" charset="-122"/>
              <a:ea typeface="SimHei" panose="02010609060101010101" pitchFamily="49" charset="-122"/>
              <a:cs typeface="HG丸ｺﾞｼｯｸM-PRO"/>
            </a:endParaRPr>
          </a:p>
          <a:p>
            <a:pPr eaLnBrk="0" hangingPunct="0"/>
            <a:r>
              <a:rPr lang="zh-CN" altLang="en-US" sz="1300">
                <a:solidFill>
                  <a:srgbClr val="000000"/>
                </a:solidFill>
                <a:latin typeface="SimHei" panose="02010609060101010101" pitchFamily="49" charset="-122"/>
                <a:ea typeface="SimHei" panose="02010609060101010101" pitchFamily="49" charset="-122"/>
                <a:cs typeface="HG丸ｺﾞｼｯｸM-PRO"/>
              </a:rPr>
              <a:t>    </a:t>
            </a:r>
            <a:r>
              <a:rPr lang="ja-JP" altLang="en-US" sz="1300">
                <a:solidFill>
                  <a:srgbClr val="000000"/>
                </a:solidFill>
                <a:latin typeface="SimHei" panose="02010609060101010101" pitchFamily="49" charset="-122"/>
                <a:ea typeface="SimHei" panose="02010609060101010101" pitchFamily="49" charset="-122"/>
                <a:cs typeface="HG丸ｺﾞｼｯｸM-PRO"/>
              </a:rPr>
              <a:t>对象地区：鸟取、岛根、冈山、广岛、山口、德岛、香川、爱媛、高知 </a:t>
            </a:r>
            <a:endParaRPr lang="ja-JP" altLang="en-US" sz="1300">
              <a:solidFill>
                <a:schemeClr val="tx1"/>
              </a:solidFill>
              <a:latin typeface="SimHei" panose="02010609060101010101" pitchFamily="49" charset="-122"/>
              <a:ea typeface="SimHei" panose="02010609060101010101" pitchFamily="49" charset="-122"/>
              <a:cs typeface="HG丸ｺﾞｼｯｸM-PRO"/>
            </a:endParaRPr>
          </a:p>
        </p:txBody>
      </p:sp>
      <p:sp>
        <p:nvSpPr>
          <p:cNvPr id="13" name="角丸四角形 12"/>
          <p:cNvSpPr/>
          <p:nvPr/>
        </p:nvSpPr>
        <p:spPr bwMode="auto">
          <a:xfrm>
            <a:off x="468313" y="7669213"/>
            <a:ext cx="6048375" cy="1079500"/>
          </a:xfrm>
          <a:prstGeom prst="roundRect">
            <a:avLst/>
          </a:prstGeom>
          <a:solidFill>
            <a:srgbClr val="FFFFCC"/>
          </a:solidFill>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wrap="none" anchor="ctr"/>
          <a:lstStyle/>
          <a:p>
            <a:r>
              <a:rPr lang="ja-JP" altLang="en-US" sz="1600" b="1" dirty="0">
                <a:solidFill>
                  <a:srgbClr val="000000"/>
                </a:solidFill>
                <a:latin typeface="SimHei" panose="02010609060101010101" pitchFamily="49" charset="-122"/>
                <a:ea typeface="SimHei" panose="02010609060101010101" pitchFamily="49" charset="-122"/>
              </a:rPr>
              <a:t>「九州」中国归国者支援・交流中心</a:t>
            </a:r>
            <a:endParaRPr lang="ja-JP" altLang="en-US" sz="1600" b="1" dirty="0">
              <a:solidFill>
                <a:schemeClr val="tx1"/>
              </a:solidFill>
              <a:latin typeface="SimHei" panose="02010609060101010101" pitchFamily="49" charset="-122"/>
              <a:ea typeface="SimHei" panose="02010609060101010101" pitchFamily="49" charset="-122"/>
            </a:endParaRPr>
          </a:p>
          <a:p>
            <a:pPr eaLnBrk="0" hangingPunct="0"/>
            <a:r>
              <a:rPr lang="ja-JP" altLang="en-US" sz="1300" dirty="0">
                <a:solidFill>
                  <a:srgbClr val="000000"/>
                </a:solidFill>
                <a:latin typeface="SimHei" panose="02010609060101010101" pitchFamily="49" charset="-122"/>
                <a:ea typeface="SimHei" panose="02010609060101010101" pitchFamily="49" charset="-122"/>
                <a:cs typeface="Times New Roman" pitchFamily="18" charset="0"/>
              </a:rPr>
              <a:t> </a:t>
            </a:r>
            <a:r>
              <a:rPr lang="ja-JP" altLang="en-US" sz="1300" dirty="0">
                <a:solidFill>
                  <a:srgbClr val="000000"/>
                </a:solidFill>
                <a:latin typeface="SimHei" panose="02010609060101010101" pitchFamily="49" charset="-122"/>
                <a:ea typeface="SimHei" panose="02010609060101010101" pitchFamily="49" charset="-122"/>
              </a:rPr>
              <a:t>　</a:t>
            </a:r>
            <a:r>
              <a:rPr lang="zh-CN" altLang="en-US" sz="1300" dirty="0">
                <a:solidFill>
                  <a:srgbClr val="000000"/>
                </a:solidFill>
                <a:latin typeface="SimHei" panose="02010609060101010101" pitchFamily="49" charset="-122"/>
                <a:ea typeface="SimHei" panose="02010609060101010101" pitchFamily="49" charset="-122"/>
                <a:cs typeface="HG丸ｺﾞｼｯｸM-PRO"/>
              </a:rPr>
              <a:t>地址　邮编</a:t>
            </a:r>
            <a:r>
              <a:rPr lang="en-US" altLang="zh-CN" sz="1300" dirty="0">
                <a:solidFill>
                  <a:srgbClr val="000000"/>
                </a:solidFill>
                <a:latin typeface="SimHei" panose="02010609060101010101" pitchFamily="49" charset="-122"/>
                <a:ea typeface="SimHei" panose="02010609060101010101" pitchFamily="49" charset="-122"/>
                <a:cs typeface="HG丸ｺﾞｼｯｸM-PRO"/>
              </a:rPr>
              <a:t>810-0044</a:t>
            </a:r>
            <a:r>
              <a:rPr lang="zh-CN" altLang="en-US" sz="1300" dirty="0">
                <a:solidFill>
                  <a:srgbClr val="000000"/>
                </a:solidFill>
                <a:latin typeface="SimHei" panose="02010609060101010101" pitchFamily="49" charset="-122"/>
                <a:ea typeface="SimHei" panose="02010609060101010101" pitchFamily="49" charset="-122"/>
                <a:cs typeface="HG丸ｺﾞｼｯｸM-PRO"/>
              </a:rPr>
              <a:t>  福冈县福冈市中央区</a:t>
            </a:r>
            <a:r>
              <a:rPr lang="ja-JP" altLang="en-US" sz="1300" dirty="0">
                <a:solidFill>
                  <a:srgbClr val="000000"/>
                </a:solidFill>
                <a:latin typeface="SimHei" panose="02010609060101010101" pitchFamily="49" charset="-122"/>
                <a:ea typeface="SimHei" panose="02010609060101010101" pitchFamily="49" charset="-122"/>
                <a:cs typeface="HG丸ｺﾞｼｯｸM-PRO"/>
              </a:rPr>
              <a:t>大名</a:t>
            </a:r>
            <a:r>
              <a:rPr lang="en-US" altLang="ja-JP" sz="1300" dirty="0">
                <a:solidFill>
                  <a:srgbClr val="000000"/>
                </a:solidFill>
                <a:latin typeface="SimHei" panose="02010609060101010101" pitchFamily="49" charset="-122"/>
                <a:ea typeface="SimHei" panose="02010609060101010101" pitchFamily="49" charset="-122"/>
                <a:cs typeface="HG丸ｺﾞｼｯｸM-PRO"/>
              </a:rPr>
              <a:t>2</a:t>
            </a:r>
            <a:r>
              <a:rPr lang="ja-JP" altLang="en-US" sz="1300" dirty="0">
                <a:solidFill>
                  <a:srgbClr val="000000"/>
                </a:solidFill>
                <a:latin typeface="SimHei" panose="02010609060101010101" pitchFamily="49" charset="-122"/>
                <a:ea typeface="SimHei" panose="02010609060101010101" pitchFamily="49" charset="-122"/>
                <a:cs typeface="HG丸ｺﾞｼｯｸM-PRO"/>
              </a:rPr>
              <a:t>丁目</a:t>
            </a:r>
            <a:r>
              <a:rPr lang="en-US" altLang="ja-JP" sz="1300" dirty="0">
                <a:solidFill>
                  <a:srgbClr val="000000"/>
                </a:solidFill>
                <a:latin typeface="SimHei" panose="02010609060101010101" pitchFamily="49" charset="-122"/>
                <a:ea typeface="SimHei" panose="02010609060101010101" pitchFamily="49" charset="-122"/>
                <a:cs typeface="HG丸ｺﾞｼｯｸM-PRO"/>
              </a:rPr>
              <a:t>6</a:t>
            </a:r>
            <a:r>
              <a:rPr lang="ja-JP" altLang="en-US" sz="1300" dirty="0">
                <a:solidFill>
                  <a:srgbClr val="000000"/>
                </a:solidFill>
                <a:latin typeface="SimHei" panose="02010609060101010101" pitchFamily="49" charset="-122"/>
                <a:ea typeface="SimHei" panose="02010609060101010101" pitchFamily="49" charset="-122"/>
                <a:cs typeface="HG丸ｺﾞｼｯｸM-PRO"/>
              </a:rPr>
              <a:t>番</a:t>
            </a:r>
            <a:r>
              <a:rPr lang="en-US" altLang="ja-JP" sz="1300" dirty="0">
                <a:solidFill>
                  <a:srgbClr val="000000"/>
                </a:solidFill>
                <a:latin typeface="SimHei" panose="02010609060101010101" pitchFamily="49" charset="-122"/>
                <a:ea typeface="SimHei" panose="02010609060101010101" pitchFamily="49" charset="-122"/>
                <a:cs typeface="HG丸ｺﾞｼｯｸM-PRO"/>
              </a:rPr>
              <a:t>39</a:t>
            </a:r>
            <a:r>
              <a:rPr lang="ja-JP" altLang="en-US" sz="1300" dirty="0">
                <a:solidFill>
                  <a:srgbClr val="000000"/>
                </a:solidFill>
                <a:latin typeface="SimHei" panose="02010609060101010101" pitchFamily="49" charset="-122"/>
                <a:ea typeface="SimHei" panose="02010609060101010101" pitchFamily="49" charset="-122"/>
                <a:cs typeface="HG丸ｺﾞｼｯｸM-PRO"/>
              </a:rPr>
              <a:t>号</a:t>
            </a:r>
            <a:endParaRPr lang="ja-JP" altLang="en-US" sz="1300" dirty="0">
              <a:solidFill>
                <a:schemeClr val="tx1"/>
              </a:solidFill>
              <a:latin typeface="SimHei" panose="02010609060101010101" pitchFamily="49" charset="-122"/>
              <a:ea typeface="SimHei" panose="02010609060101010101" pitchFamily="49" charset="-122"/>
              <a:cs typeface="HG丸ｺﾞｼｯｸM-PRO"/>
            </a:endParaRPr>
          </a:p>
          <a:p>
            <a:pPr eaLnBrk="0" hangingPunct="0"/>
            <a:r>
              <a:rPr lang="zh-CN" altLang="en-US" sz="1300" dirty="0">
                <a:solidFill>
                  <a:srgbClr val="000000"/>
                </a:solidFill>
                <a:latin typeface="SimHei" panose="02010609060101010101" pitchFamily="49" charset="-122"/>
                <a:ea typeface="SimHei" panose="02010609060101010101" pitchFamily="49" charset="-122"/>
                <a:cs typeface="HG丸ｺﾞｼｯｸM-PRO"/>
              </a:rPr>
              <a:t>     　　　　　　　    </a:t>
            </a:r>
            <a:r>
              <a:rPr lang="ja-JP" altLang="en-US" sz="1300" dirty="0">
                <a:solidFill>
                  <a:srgbClr val="000000"/>
                </a:solidFill>
                <a:latin typeface="SimHei" panose="02010609060101010101" pitchFamily="49" charset="-122"/>
                <a:ea typeface="SimHei" panose="02010609060101010101" pitchFamily="49" charset="-122"/>
                <a:cs typeface="HG丸ｺﾞｼｯｸM-PRO"/>
              </a:rPr>
              <a:t>  　</a:t>
            </a:r>
            <a:r>
              <a:rPr lang="en-US" altLang="zh-CN" sz="1300" dirty="0" err="1">
                <a:solidFill>
                  <a:srgbClr val="000000"/>
                </a:solidFill>
                <a:latin typeface="SimHei" panose="02010609060101010101" pitchFamily="49" charset="-122"/>
                <a:ea typeface="SimHei" panose="02010609060101010101" pitchFamily="49" charset="-122"/>
                <a:cs typeface="HG丸ｺﾞｼｯｸM-PRO"/>
              </a:rPr>
              <a:t>landic</a:t>
            </a:r>
            <a:r>
              <a:rPr lang="zh-CN" altLang="en-US" sz="1300" dirty="0">
                <a:solidFill>
                  <a:srgbClr val="000000"/>
                </a:solidFill>
                <a:latin typeface="SimHei" panose="02010609060101010101" pitchFamily="49" charset="-122"/>
                <a:ea typeface="SimHei" panose="02010609060101010101" pitchFamily="49" charset="-122"/>
                <a:cs typeface="HG丸ｺﾞｼｯｸM-PRO"/>
              </a:rPr>
              <a:t>大厦</a:t>
            </a:r>
            <a:r>
              <a:rPr lang="ja-JP" altLang="en-US" sz="1300" dirty="0">
                <a:solidFill>
                  <a:srgbClr val="000000"/>
                </a:solidFill>
                <a:latin typeface="SimHei" panose="02010609060101010101" pitchFamily="49" charset="-122"/>
                <a:ea typeface="SimHei" panose="02010609060101010101" pitchFamily="49" charset="-122"/>
                <a:cs typeface="HG丸ｺﾞｼｯｸM-PRO"/>
              </a:rPr>
              <a:t>大名</a:t>
            </a:r>
            <a:r>
              <a:rPr lang="en-US" altLang="ja-JP" sz="1300" dirty="0">
                <a:solidFill>
                  <a:srgbClr val="000000"/>
                </a:solidFill>
                <a:latin typeface="SimHei" panose="02010609060101010101" pitchFamily="49" charset="-122"/>
                <a:ea typeface="SimHei" panose="02010609060101010101" pitchFamily="49" charset="-122"/>
                <a:cs typeface="HG丸ｺﾞｼｯｸM-PRO"/>
              </a:rPr>
              <a:t>6</a:t>
            </a:r>
            <a:r>
              <a:rPr lang="ja-JP" altLang="en-US" sz="1300" dirty="0">
                <a:solidFill>
                  <a:srgbClr val="000000"/>
                </a:solidFill>
                <a:latin typeface="SimHei" panose="02010609060101010101" pitchFamily="49" charset="-122"/>
                <a:ea typeface="SimHei" panose="02010609060101010101" pitchFamily="49" charset="-122"/>
                <a:cs typeface="HG丸ｺﾞｼｯｸM-PRO"/>
              </a:rPr>
              <a:t>・</a:t>
            </a:r>
            <a:r>
              <a:rPr lang="en-US" altLang="ja-JP" sz="1300" dirty="0">
                <a:solidFill>
                  <a:srgbClr val="000000"/>
                </a:solidFill>
                <a:latin typeface="SimHei" panose="02010609060101010101" pitchFamily="49" charset="-122"/>
                <a:ea typeface="SimHei" panose="02010609060101010101" pitchFamily="49" charset="-122"/>
                <a:cs typeface="HG丸ｺﾞｼｯｸM-PRO"/>
              </a:rPr>
              <a:t>7</a:t>
            </a:r>
            <a:r>
              <a:rPr lang="ja-JP" altLang="en-US" sz="1300" dirty="0">
                <a:solidFill>
                  <a:srgbClr val="000000"/>
                </a:solidFill>
                <a:latin typeface="SimHei" panose="02010609060101010101" pitchFamily="49" charset="-122"/>
                <a:ea typeface="SimHei" panose="02010609060101010101" pitchFamily="49" charset="-122"/>
                <a:cs typeface="HG丸ｺﾞｼｯｸM-PRO"/>
              </a:rPr>
              <a:t>楼</a:t>
            </a:r>
            <a:endParaRPr lang="ja-JP" altLang="en-US" sz="1300" dirty="0">
              <a:solidFill>
                <a:schemeClr val="tx1"/>
              </a:solidFill>
              <a:latin typeface="SimHei" panose="02010609060101010101" pitchFamily="49" charset="-122"/>
              <a:ea typeface="SimHei" panose="02010609060101010101" pitchFamily="49" charset="-122"/>
              <a:cs typeface="HG丸ｺﾞｼｯｸM-PRO"/>
            </a:endParaRPr>
          </a:p>
          <a:p>
            <a:pPr eaLnBrk="0" hangingPunct="0"/>
            <a:r>
              <a:rPr lang="ja-JP" altLang="en-US" sz="1300" dirty="0">
                <a:solidFill>
                  <a:srgbClr val="000000"/>
                </a:solidFill>
                <a:latin typeface="SimHei" panose="02010609060101010101" pitchFamily="49" charset="-122"/>
                <a:ea typeface="SimHei" panose="02010609060101010101" pitchFamily="49" charset="-122"/>
                <a:cs typeface="HG丸ｺﾞｼｯｸM-PRO"/>
              </a:rPr>
              <a:t>    电话　</a:t>
            </a:r>
            <a:r>
              <a:rPr lang="en-US" altLang="ja-JP" sz="1300" dirty="0">
                <a:solidFill>
                  <a:srgbClr val="000000"/>
                </a:solidFill>
                <a:latin typeface="SimHei" panose="02010609060101010101" pitchFamily="49" charset="-122"/>
                <a:ea typeface="SimHei" panose="02010609060101010101" pitchFamily="49" charset="-122"/>
                <a:cs typeface="HG丸ｺﾞｼｯｸM-PRO"/>
              </a:rPr>
              <a:t>092-713-9988</a:t>
            </a:r>
            <a:endParaRPr lang="en-US" altLang="ja-JP" sz="1300" dirty="0">
              <a:solidFill>
                <a:schemeClr val="tx1"/>
              </a:solidFill>
              <a:latin typeface="SimHei" panose="02010609060101010101" pitchFamily="49" charset="-122"/>
              <a:ea typeface="SimHei" panose="02010609060101010101" pitchFamily="49" charset="-122"/>
              <a:cs typeface="HG丸ｺﾞｼｯｸM-PRO"/>
            </a:endParaRPr>
          </a:p>
          <a:p>
            <a:pPr eaLnBrk="0" hangingPunct="0"/>
            <a:r>
              <a:rPr lang="ja-JP" altLang="en-US" sz="1300" dirty="0">
                <a:solidFill>
                  <a:srgbClr val="000000"/>
                </a:solidFill>
                <a:latin typeface="SimHei" panose="02010609060101010101" pitchFamily="49" charset="-122"/>
                <a:ea typeface="SimHei" panose="02010609060101010101" pitchFamily="49" charset="-122"/>
                <a:cs typeface="HG丸ｺﾞｼｯｸM-PRO"/>
              </a:rPr>
              <a:t>    对象地区：福冈、佐贺、长崎、熊本、大分、宫崎、鹿儿岛、冲绳</a:t>
            </a:r>
          </a:p>
        </p:txBody>
      </p:sp>
      <p:sp>
        <p:nvSpPr>
          <p:cNvPr id="45065" name="Rectangle 3"/>
          <p:cNvSpPr>
            <a:spLocks noChangeArrowheads="1"/>
          </p:cNvSpPr>
          <p:nvPr/>
        </p:nvSpPr>
        <p:spPr bwMode="auto">
          <a:xfrm>
            <a:off x="0" y="0"/>
            <a:ext cx="220663" cy="261938"/>
          </a:xfrm>
          <a:prstGeom prst="rect">
            <a:avLst/>
          </a:prstGeom>
          <a:noFill/>
          <a:ln w="9525">
            <a:noFill/>
            <a:miter lim="800000"/>
            <a:headEnd/>
            <a:tailEnd/>
          </a:ln>
        </p:spPr>
        <p:txBody>
          <a:bodyPr wrap="none" anchor="ctr">
            <a:spAutoFit/>
          </a:bodyPr>
          <a:lstStyle/>
          <a:p>
            <a:r>
              <a:rPr lang="ja-JP" altLang="en-US" sz="1100">
                <a:solidFill>
                  <a:srgbClr val="000000"/>
                </a:solidFill>
                <a:latin typeface="Times New Roman" pitchFamily="18" charset="0"/>
                <a:ea typeface="MS Gothic" pitchFamily="49" charset="-128"/>
                <a:cs typeface="Times New Roman" pitchFamily="18" charset="0"/>
              </a:rPr>
              <a:t> </a:t>
            </a:r>
            <a:endParaRPr lang="ja-JP" altLang="en-US">
              <a:ea typeface="MS Gothic" pitchFamily="49" charset="-128"/>
              <a:cs typeface="Times New Roman" pitchFamily="18" charset="0"/>
            </a:endParaRPr>
          </a:p>
        </p:txBody>
      </p:sp>
      <p:sp>
        <p:nvSpPr>
          <p:cNvPr id="15" name="Text Box 12"/>
          <p:cNvSpPr txBox="1">
            <a:spLocks noChangeArrowheads="1"/>
          </p:cNvSpPr>
          <p:nvPr/>
        </p:nvSpPr>
        <p:spPr bwMode="auto">
          <a:xfrm>
            <a:off x="468313" y="8764588"/>
            <a:ext cx="6091237" cy="488950"/>
          </a:xfrm>
          <a:prstGeom prst="rect">
            <a:avLst/>
          </a:prstGeom>
          <a:noFill/>
          <a:ln>
            <a:noFill/>
          </a:ln>
          <a:extLst/>
        </p:spPr>
        <p:txBody>
          <a:bodyPr lIns="0" tIns="0" rIns="0" bIns="0"/>
          <a:lstStyle/>
          <a:p>
            <a:pPr marL="1588" indent="3175">
              <a:lnSpc>
                <a:spcPts val="14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pPr>
            <a:r>
              <a:rPr lang="en-US" altLang="ja-JP" sz="1200" dirty="0">
                <a:solidFill>
                  <a:srgbClr val="1F1F1F"/>
                </a:solidFill>
                <a:latin typeface="SimHei" panose="02010609060101010101" pitchFamily="49" charset="-122"/>
                <a:ea typeface="SimHei" panose="02010609060101010101" pitchFamily="49" charset="-122"/>
                <a:cs typeface="メイリオ"/>
              </a:rPr>
              <a:t>※</a:t>
            </a:r>
            <a:r>
              <a:rPr lang="en-US" altLang="ja-JP" sz="1200" dirty="0">
                <a:solidFill>
                  <a:srgbClr val="000000"/>
                </a:solidFill>
                <a:latin typeface="SimHei" panose="02010609060101010101" pitchFamily="49" charset="-122"/>
                <a:ea typeface="SimHei" panose="02010609060101010101" pitchFamily="49" charset="-122"/>
                <a:cs typeface="メイリオ"/>
              </a:rPr>
              <a:t>“</a:t>
            </a:r>
            <a:r>
              <a:rPr lang="ja-JP" altLang="en-US" sz="1200" dirty="0">
                <a:solidFill>
                  <a:srgbClr val="000000"/>
                </a:solidFill>
                <a:latin typeface="SimHei" panose="02010609060101010101" pitchFamily="49" charset="-122"/>
                <a:ea typeface="SimHei" panose="02010609060101010101" pitchFamily="49" charset="-122"/>
                <a:cs typeface="メイリオ"/>
              </a:rPr>
              <a:t>首都圏”中国帰国者支援・交流中心的网站上，介绍全国所有归国者支援交流中心的相关信息。网址：</a:t>
            </a:r>
            <a:r>
              <a:rPr lang="en-US" altLang="ja-JP" sz="1200" dirty="0">
                <a:solidFill>
                  <a:srgbClr val="000000"/>
                </a:solidFill>
                <a:latin typeface="SimHei" panose="02010609060101010101" pitchFamily="49" charset="-122"/>
                <a:ea typeface="SimHei" panose="02010609060101010101" pitchFamily="49" charset="-122"/>
                <a:cs typeface="メイリオ"/>
                <a:hlinkClick r:id="rId2"/>
              </a:rPr>
              <a:t>http://www.sien-center.or.jp</a:t>
            </a:r>
            <a:r>
              <a:rPr lang="zh-CN" altLang="en-US" sz="1200" dirty="0">
                <a:solidFill>
                  <a:srgbClr val="000000"/>
                </a:solidFill>
                <a:latin typeface="SimHei" panose="02010609060101010101" pitchFamily="49" charset="-122"/>
                <a:ea typeface="SimHei" panose="02010609060101010101" pitchFamily="49" charset="-122"/>
                <a:cs typeface="メイリオ"/>
              </a:rPr>
              <a:t>或用                        检索</a:t>
            </a:r>
            <a:endParaRPr lang="ja-JP" altLang="en-US" sz="1200" dirty="0">
              <a:solidFill>
                <a:srgbClr val="000000"/>
              </a:solidFill>
              <a:latin typeface="SimHei" panose="02010609060101010101" pitchFamily="49" charset="-122"/>
              <a:ea typeface="SimHei" panose="02010609060101010101" pitchFamily="49" charset="-122"/>
              <a:cs typeface="メイリオ"/>
            </a:endParaRPr>
          </a:p>
          <a:p>
            <a:pPr marL="1588" indent="3175" algn="ctr">
              <a:lnSpc>
                <a:spcPts val="1588"/>
              </a:lnSpc>
              <a:spcBef>
                <a:spcPct val="127000"/>
              </a:spcBef>
              <a:spcAft>
                <a:spcPct val="1000"/>
              </a:spcAft>
              <a:tabLst>
                <a:tab pos="723900" algn="l"/>
                <a:tab pos="1447800" algn="l"/>
                <a:tab pos="2171700" algn="l"/>
                <a:tab pos="2895600" algn="l"/>
                <a:tab pos="3619500" algn="l"/>
                <a:tab pos="4343400" algn="l"/>
                <a:tab pos="5067300" algn="l"/>
                <a:tab pos="5791200" algn="l"/>
                <a:tab pos="6515100" algn="l"/>
              </a:tabLst>
            </a:pPr>
            <a:endParaRPr lang="en-US" altLang="ja-JP" sz="1200" dirty="0">
              <a:solidFill>
                <a:srgbClr val="000000"/>
              </a:solidFill>
              <a:latin typeface="SimHei" panose="02010609060101010101" pitchFamily="49" charset="-122"/>
              <a:ea typeface="SimHei" panose="02010609060101010101" pitchFamily="49" charset="-122"/>
              <a:cs typeface="メイリオ"/>
            </a:endParaRPr>
          </a:p>
        </p:txBody>
      </p:sp>
      <p:sp>
        <p:nvSpPr>
          <p:cNvPr id="45068" name="Text Box 10324" descr="右下がり対角線 (反転)"/>
          <p:cNvSpPr txBox="1">
            <a:spLocks noChangeArrowheads="1"/>
          </p:cNvSpPr>
          <p:nvPr/>
        </p:nvSpPr>
        <p:spPr bwMode="auto">
          <a:xfrm>
            <a:off x="2774950" y="9172575"/>
            <a:ext cx="1363663" cy="363538"/>
          </a:xfrm>
          <a:prstGeom prst="rect">
            <a:avLst/>
          </a:prstGeom>
          <a:noFill/>
          <a:ln w="9525" algn="ctr">
            <a:noFill/>
            <a:miter lim="800000"/>
            <a:headEnd/>
            <a:tailEnd/>
          </a:ln>
        </p:spPr>
        <p:txBody>
          <a:bodyPr lIns="90334" tIns="45167" rIns="90334" bIns="45167">
            <a:spAutoFit/>
          </a:bodyPr>
          <a:lstStyle/>
          <a:p>
            <a:pPr algn="ctr">
              <a:spcBef>
                <a:spcPct val="50000"/>
              </a:spcBef>
            </a:pPr>
            <a:r>
              <a:rPr lang="en-US" altLang="ja-JP">
                <a:ea typeface="HG丸ｺﾞｼｯｸM-PRO"/>
                <a:cs typeface="HG丸ｺﾞｼｯｸM-PRO"/>
              </a:rPr>
              <a:t>-23-</a:t>
            </a:r>
          </a:p>
        </p:txBody>
      </p:sp>
      <p:sp>
        <p:nvSpPr>
          <p:cNvPr id="45072" name="Text Box 16"/>
          <p:cNvSpPr txBox="1">
            <a:spLocks noChangeArrowheads="1"/>
          </p:cNvSpPr>
          <p:nvPr/>
        </p:nvSpPr>
        <p:spPr bwMode="auto">
          <a:xfrm>
            <a:off x="4338638" y="8948738"/>
            <a:ext cx="1296987" cy="274637"/>
          </a:xfrm>
          <a:prstGeom prst="rect">
            <a:avLst/>
          </a:prstGeom>
          <a:noFill/>
          <a:ln w="9525">
            <a:solidFill>
              <a:schemeClr val="tx1"/>
            </a:solidFill>
            <a:miter lim="800000"/>
            <a:headEnd/>
            <a:tailEnd/>
          </a:ln>
          <a:effectLst/>
        </p:spPr>
        <p:txBody>
          <a:bodyPr>
            <a:spAutoFit/>
          </a:bodyPr>
          <a:lstStyle/>
          <a:p>
            <a:pPr>
              <a:spcBef>
                <a:spcPct val="50000"/>
              </a:spcBef>
            </a:pPr>
            <a:r>
              <a:rPr lang="zh-CN" altLang="en-US" sz="1200" dirty="0"/>
              <a:t>支援</a:t>
            </a:r>
            <a:r>
              <a:rPr lang="en-US" altLang="zh-CN" sz="1200" dirty="0"/>
              <a:t>·</a:t>
            </a:r>
            <a:r>
              <a:rPr lang="zh-CN" altLang="en-US" sz="1200" dirty="0"/>
              <a:t>交流中心</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890" name="Group 2"/>
          <p:cNvGraphicFramePr>
            <a:graphicFrameLocks noGrp="1"/>
          </p:cNvGraphicFramePr>
          <p:nvPr>
            <p:ph/>
          </p:nvPr>
        </p:nvGraphicFramePr>
        <p:xfrm>
          <a:off x="395288" y="549275"/>
          <a:ext cx="6192689" cy="8493540"/>
        </p:xfrm>
        <a:graphic>
          <a:graphicData uri="http://schemas.openxmlformats.org/drawingml/2006/table">
            <a:tbl>
              <a:tblPr/>
              <a:tblGrid>
                <a:gridCol w="221018"/>
                <a:gridCol w="221019"/>
                <a:gridCol w="221018"/>
                <a:gridCol w="219429"/>
                <a:gridCol w="234223"/>
                <a:gridCol w="207814"/>
                <a:gridCol w="221019"/>
                <a:gridCol w="221018"/>
                <a:gridCol w="221019"/>
                <a:gridCol w="221018"/>
                <a:gridCol w="219429"/>
                <a:gridCol w="221019"/>
                <a:gridCol w="221018"/>
                <a:gridCol w="221019"/>
                <a:gridCol w="221018"/>
                <a:gridCol w="221019"/>
                <a:gridCol w="221018"/>
                <a:gridCol w="219429"/>
                <a:gridCol w="221019"/>
                <a:gridCol w="221018"/>
                <a:gridCol w="210876"/>
                <a:gridCol w="241690"/>
                <a:gridCol w="221019"/>
                <a:gridCol w="221018"/>
                <a:gridCol w="219429"/>
                <a:gridCol w="221019"/>
                <a:gridCol w="221018"/>
                <a:gridCol w="221019"/>
              </a:tblGrid>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47040" name="Text Box 992" descr="右下がり対角線 (反転)"/>
          <p:cNvSpPr txBox="1">
            <a:spLocks noChangeArrowheads="1"/>
          </p:cNvSpPr>
          <p:nvPr/>
        </p:nvSpPr>
        <p:spPr bwMode="auto">
          <a:xfrm>
            <a:off x="331788" y="196850"/>
            <a:ext cx="1579562" cy="306660"/>
          </a:xfrm>
          <a:prstGeom prst="rect">
            <a:avLst/>
          </a:prstGeom>
          <a:noFill/>
          <a:ln w="9525" algn="ctr">
            <a:noFill/>
            <a:miter lim="800000"/>
            <a:headEnd/>
            <a:tailEnd/>
          </a:ln>
        </p:spPr>
        <p:txBody>
          <a:bodyPr lIns="90334" tIns="45167" rIns="90334" bIns="45167">
            <a:spAutoFit/>
          </a:bodyPr>
          <a:lstStyle/>
          <a:p>
            <a:pPr>
              <a:spcBef>
                <a:spcPct val="50000"/>
              </a:spcBef>
            </a:pPr>
            <a:r>
              <a:rPr lang="en-US" altLang="zh-CN" sz="1400">
                <a:latin typeface="SimHei" panose="02010609060101010101" pitchFamily="49" charset="-122"/>
                <a:ea typeface="SimHei" panose="02010609060101010101" pitchFamily="49" charset="-122"/>
                <a:cs typeface="HG丸ｺﾞｼｯｸM-PRO"/>
              </a:rPr>
              <a:t>●</a:t>
            </a:r>
            <a:r>
              <a:rPr lang="zh-CN" altLang="en-US" sz="1400">
                <a:latin typeface="SimHei" panose="02010609060101010101" pitchFamily="49" charset="-122"/>
                <a:ea typeface="SimHei" panose="02010609060101010101" pitchFamily="49" charset="-122"/>
                <a:cs typeface="HG丸ｺﾞｼｯｸM-PRO"/>
              </a:rPr>
              <a:t>备忘录</a:t>
            </a:r>
          </a:p>
        </p:txBody>
      </p:sp>
      <p:sp>
        <p:nvSpPr>
          <p:cNvPr id="47041" name="Text Box 993" descr="右下がり対角線 (反転)"/>
          <p:cNvSpPr txBox="1">
            <a:spLocks noChangeArrowheads="1"/>
          </p:cNvSpPr>
          <p:nvPr/>
        </p:nvSpPr>
        <p:spPr bwMode="auto">
          <a:xfrm>
            <a:off x="2844800" y="9172575"/>
            <a:ext cx="1365250" cy="363538"/>
          </a:xfrm>
          <a:prstGeom prst="rect">
            <a:avLst/>
          </a:prstGeom>
          <a:noFill/>
          <a:ln w="9525" algn="ctr">
            <a:noFill/>
            <a:miter lim="800000"/>
            <a:headEnd/>
            <a:tailEnd/>
          </a:ln>
        </p:spPr>
        <p:txBody>
          <a:bodyPr lIns="90334" tIns="45167" rIns="90334" bIns="45167">
            <a:spAutoFit/>
          </a:bodyPr>
          <a:lstStyle/>
          <a:p>
            <a:pPr algn="ctr">
              <a:spcBef>
                <a:spcPct val="50000"/>
              </a:spcBef>
            </a:pPr>
            <a:r>
              <a:rPr lang="en-US" altLang="ja-JP">
                <a:ea typeface="HG丸ｺﾞｼｯｸM-PRO"/>
                <a:cs typeface="HG丸ｺﾞｼｯｸM-PRO"/>
              </a:rPr>
              <a:t>-24-</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AutoShape 4" descr="右下がり対角線 (反転)"/>
          <p:cNvSpPr>
            <a:spLocks noChangeArrowheads="1"/>
          </p:cNvSpPr>
          <p:nvPr/>
        </p:nvSpPr>
        <p:spPr bwMode="auto">
          <a:xfrm>
            <a:off x="474663" y="6697663"/>
            <a:ext cx="5891212" cy="2190750"/>
          </a:xfrm>
          <a:prstGeom prst="flowChartAlternateProcess">
            <a:avLst/>
          </a:prstGeom>
          <a:pattFill prst="dkDnDiag">
            <a:fgClr>
              <a:schemeClr val="bg1">
                <a:alpha val="0"/>
              </a:schemeClr>
            </a:fgClr>
            <a:bgClr>
              <a:schemeClr val="accent1">
                <a:alpha val="0"/>
              </a:schemeClr>
            </a:bgClr>
          </a:pattFill>
          <a:ln w="57150" algn="ctr">
            <a:solidFill>
              <a:schemeClr val="tx1"/>
            </a:solidFill>
            <a:miter lim="800000"/>
            <a:headEnd/>
            <a:tailEnd/>
          </a:ln>
        </p:spPr>
        <p:txBody>
          <a:bodyPr wrap="none" lIns="90334" tIns="45167" rIns="90334" bIns="45167" anchor="ctr"/>
          <a:lstStyle/>
          <a:p>
            <a:pPr algn="ctr"/>
            <a:endParaRPr lang="ja-JP" altLang="en-US" dirty="0">
              <a:latin typeface="SimHei" panose="02010609060101010101" pitchFamily="49" charset="-122"/>
              <a:ea typeface="SimHei" panose="02010609060101010101" pitchFamily="49" charset="-122"/>
            </a:endParaRPr>
          </a:p>
        </p:txBody>
      </p:sp>
      <p:sp>
        <p:nvSpPr>
          <p:cNvPr id="47108" name="Text Box 5" descr="右下がり対角線 (反転)"/>
          <p:cNvSpPr txBox="1">
            <a:spLocks noChangeArrowheads="1"/>
          </p:cNvSpPr>
          <p:nvPr/>
        </p:nvSpPr>
        <p:spPr bwMode="auto">
          <a:xfrm>
            <a:off x="835025" y="6981825"/>
            <a:ext cx="5029200" cy="1601788"/>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a:t>　　　　　　　       </a:t>
            </a:r>
            <a:r>
              <a:rPr lang="zh-CN" altLang="en-US" b="1">
                <a:latin typeface="Microsoft YaHei" pitchFamily="34" charset="-122"/>
                <a:ea typeface="Microsoft YaHei" pitchFamily="34" charset="-122"/>
              </a:rPr>
              <a:t>支援给付实施机关</a:t>
            </a:r>
            <a:endParaRPr lang="ja-JP" altLang="en-US" b="1">
              <a:latin typeface="Microsoft YaHei" pitchFamily="34" charset="-122"/>
              <a:ea typeface="Microsoft YaHei" pitchFamily="34" charset="-122"/>
            </a:endParaRPr>
          </a:p>
          <a:p>
            <a:pPr>
              <a:spcBef>
                <a:spcPct val="50000"/>
              </a:spcBef>
            </a:pPr>
            <a:r>
              <a:rPr lang="zh-CN" altLang="en-US" b="1">
                <a:latin typeface="Microsoft YaHei" pitchFamily="34" charset="-122"/>
                <a:ea typeface="Microsoft YaHei" pitchFamily="34" charset="-122"/>
              </a:rPr>
              <a:t>地　　址　</a:t>
            </a:r>
            <a:r>
              <a:rPr lang="ja-JP" altLang="en-US" b="1">
                <a:latin typeface="Microsoft YaHei" pitchFamily="34" charset="-122"/>
                <a:ea typeface="Microsoft YaHei" pitchFamily="34" charset="-122"/>
              </a:rPr>
              <a:t>：</a:t>
            </a:r>
          </a:p>
          <a:p>
            <a:pPr>
              <a:spcBef>
                <a:spcPct val="50000"/>
              </a:spcBef>
            </a:pPr>
            <a:r>
              <a:rPr lang="zh-CN" altLang="en-US" b="1">
                <a:latin typeface="Microsoft YaHei" pitchFamily="34" charset="-122"/>
                <a:ea typeface="Microsoft YaHei" pitchFamily="34" charset="-122"/>
              </a:rPr>
              <a:t>电话号码</a:t>
            </a:r>
            <a:r>
              <a:rPr lang="ja-JP" altLang="en-US" b="1">
                <a:latin typeface="Microsoft YaHei" pitchFamily="34" charset="-122"/>
                <a:ea typeface="Microsoft YaHei" pitchFamily="34" charset="-122"/>
              </a:rPr>
              <a:t>　：</a:t>
            </a:r>
          </a:p>
          <a:p>
            <a:pPr>
              <a:spcBef>
                <a:spcPct val="50000"/>
              </a:spcBef>
            </a:pPr>
            <a:r>
              <a:rPr lang="zh-CN" altLang="en-US" b="1">
                <a:latin typeface="Microsoft YaHei" pitchFamily="34" charset="-122"/>
                <a:ea typeface="Microsoft YaHei" pitchFamily="34" charset="-122"/>
              </a:rPr>
              <a:t>负</a:t>
            </a:r>
            <a:r>
              <a:rPr lang="ja-JP" altLang="en-US" b="1">
                <a:latin typeface="Microsoft YaHei" pitchFamily="34" charset="-122"/>
                <a:ea typeface="Microsoft YaHei" pitchFamily="34" charset="-122"/>
              </a:rPr>
              <a:t>  </a:t>
            </a:r>
            <a:r>
              <a:rPr lang="zh-CN" altLang="en-US" b="1">
                <a:latin typeface="Microsoft YaHei" pitchFamily="34" charset="-122"/>
                <a:ea typeface="Microsoft YaHei" pitchFamily="34" charset="-122"/>
              </a:rPr>
              <a:t>责  人</a:t>
            </a:r>
            <a:r>
              <a:rPr lang="ja-JP" altLang="en-US" b="1">
                <a:latin typeface="Microsoft YaHei" pitchFamily="34" charset="-122"/>
                <a:ea typeface="Microsoft YaHei" pitchFamily="34" charset="-122"/>
              </a:rPr>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5"/>
          <p:cNvSpPr>
            <a:spLocks noChangeArrowheads="1"/>
          </p:cNvSpPr>
          <p:nvPr/>
        </p:nvSpPr>
        <p:spPr bwMode="auto">
          <a:xfrm>
            <a:off x="539750" y="396875"/>
            <a:ext cx="5818188" cy="635000"/>
          </a:xfrm>
          <a:prstGeom prst="roundRect">
            <a:avLst>
              <a:gd name="adj" fmla="val 16667"/>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ctr"/>
          <a:lstStyle/>
          <a:p>
            <a:pPr algn="ctr">
              <a:lnSpc>
                <a:spcPct val="150000"/>
              </a:lnSpc>
              <a:spcBef>
                <a:spcPct val="50000"/>
              </a:spcBef>
            </a:pPr>
            <a:r>
              <a:rPr lang="en-US" altLang="ja-JP" sz="2400" dirty="0">
                <a:solidFill>
                  <a:srgbClr val="000000"/>
                </a:solidFill>
                <a:latin typeface="SimHei" panose="02010609060101010101" pitchFamily="49" charset="-122"/>
                <a:ea typeface="SimHei" panose="02010609060101010101" pitchFamily="49" charset="-122"/>
                <a:cs typeface="HG丸ｺﾞｼｯｸM-PRO"/>
              </a:rPr>
              <a:t>1</a:t>
            </a:r>
            <a:r>
              <a:rPr lang="ja-JP" altLang="en-US" sz="2400" dirty="0">
                <a:solidFill>
                  <a:srgbClr val="000000"/>
                </a:solidFill>
                <a:latin typeface="SimHei" panose="02010609060101010101" pitchFamily="49" charset="-122"/>
                <a:ea typeface="SimHei" panose="02010609060101010101" pitchFamily="49" charset="-122"/>
                <a:cs typeface="HG丸ｺﾞｼｯｸM-PRO"/>
              </a:rPr>
              <a:t>　</a:t>
            </a:r>
            <a:r>
              <a:rPr lang="ja-JP" altLang="en-US" sz="2400" b="1" dirty="0">
                <a:solidFill>
                  <a:srgbClr val="000000"/>
                </a:solidFill>
                <a:latin typeface="SimHei" panose="02010609060101010101" pitchFamily="49" charset="-122"/>
                <a:ea typeface="SimHei" panose="02010609060101010101" pitchFamily="49" charset="-122"/>
                <a:cs typeface="HG丸ｺﾞｼｯｸM-PRO"/>
              </a:rPr>
              <a:t>支援制度</a:t>
            </a:r>
            <a:endParaRPr lang="en-US" altLang="ja-JP" sz="2400" b="1" dirty="0">
              <a:solidFill>
                <a:srgbClr val="000000"/>
              </a:solidFill>
              <a:latin typeface="SimHei" panose="02010609060101010101" pitchFamily="49" charset="-122"/>
              <a:ea typeface="SimHei" panose="02010609060101010101" pitchFamily="49" charset="-122"/>
              <a:cs typeface="HG丸ｺﾞｼｯｸM-PRO"/>
            </a:endParaRPr>
          </a:p>
        </p:txBody>
      </p:sp>
      <p:sp>
        <p:nvSpPr>
          <p:cNvPr id="2" name="Text Box 7"/>
          <p:cNvSpPr txBox="1">
            <a:spLocks noChangeArrowheads="1"/>
          </p:cNvSpPr>
          <p:nvPr/>
        </p:nvSpPr>
        <p:spPr bwMode="auto">
          <a:xfrm>
            <a:off x="547688" y="1385888"/>
            <a:ext cx="5888037" cy="6354469"/>
          </a:xfrm>
          <a:prstGeom prst="rect">
            <a:avLst/>
          </a:prstGeom>
          <a:noFill/>
          <a:ln w="9525">
            <a:noFill/>
            <a:miter lim="800000"/>
            <a:headEnd/>
            <a:tailEnd/>
          </a:ln>
        </p:spPr>
        <p:txBody>
          <a:bodyPr lIns="90334" tIns="45167" rIns="90334" bIns="45167">
            <a:spAutoFit/>
          </a:bodyPr>
          <a:lstStyle/>
          <a:p>
            <a:pPr>
              <a:spcBef>
                <a:spcPts val="588"/>
              </a:spcBef>
            </a:pPr>
            <a:r>
              <a:rPr lang="ja-JP" altLang="en-US" b="1" dirty="0">
                <a:solidFill>
                  <a:schemeClr val="accent2"/>
                </a:solidFill>
                <a:latin typeface="SimHei" panose="02010609060101010101" pitchFamily="49" charset="-122"/>
                <a:ea typeface="SimHei" panose="02010609060101010101" pitchFamily="49" charset="-122"/>
              </a:rPr>
              <a:t>◆</a:t>
            </a:r>
            <a:r>
              <a:rPr lang="zh-CN" altLang="en-US" dirty="0">
                <a:latin typeface="SimHei" panose="02010609060101010101" pitchFamily="49" charset="-122"/>
                <a:ea typeface="SimHei" panose="02010609060101010101" pitchFamily="49" charset="-122"/>
                <a:cs typeface="ＤＨＰ特太ゴシック体"/>
              </a:rPr>
              <a:t> </a:t>
            </a:r>
            <a:r>
              <a:rPr lang="zh-CN" altLang="en-US" b="1" dirty="0">
                <a:latin typeface="SimHei" panose="02010609060101010101" pitchFamily="49" charset="-122"/>
                <a:ea typeface="SimHei" panose="02010609060101010101" pitchFamily="49" charset="-122"/>
                <a:cs typeface="ＤＨＰ特太ゴシック体"/>
              </a:rPr>
              <a:t>遗华日本人等的特殊情况</a:t>
            </a:r>
          </a:p>
          <a:p>
            <a:pPr>
              <a:spcBef>
                <a:spcPts val="588"/>
              </a:spcBef>
            </a:pPr>
            <a:r>
              <a:rPr lang="zh-CN" altLang="en-US" sz="1400" dirty="0">
                <a:latin typeface="SimSun" panose="02010600030101010101" pitchFamily="2" charset="-122"/>
                <a:ea typeface="SimSun" panose="02010600030101010101" pitchFamily="2" charset="-122"/>
                <a:cs typeface="ＤＨＰ特太ゴシック体"/>
              </a:rPr>
              <a:t>　   遗华日本人等因战乱与亲人离别等而失去了返回日本的机会，他们无奈地长期留在了中国、库页岛、俄罗斯等原苏联地区。</a:t>
            </a:r>
          </a:p>
          <a:p>
            <a:pPr>
              <a:spcBef>
                <a:spcPts val="588"/>
              </a:spcBef>
            </a:pPr>
            <a:r>
              <a:rPr lang="zh-CN" altLang="en-US" sz="1400" dirty="0">
                <a:latin typeface="SimSun" panose="02010600030101010101" pitchFamily="2" charset="-122"/>
                <a:ea typeface="SimSun" panose="02010600030101010101" pitchFamily="2" charset="-122"/>
                <a:cs typeface="ＤＨＰ特太ゴシック体"/>
              </a:rPr>
              <a:t>    当他们好不容易回到日本时年岁已高</a:t>
            </a:r>
            <a:r>
              <a:rPr lang="zh-CN" altLang="en-US" sz="1400" dirty="0" smtClean="0">
                <a:latin typeface="SimSun" panose="02010600030101010101" pitchFamily="2" charset="-122"/>
                <a:ea typeface="SimSun" panose="02010600030101010101" pitchFamily="2" charset="-122"/>
                <a:cs typeface="ＤＨＰ特太ゴシック体"/>
              </a:rPr>
              <a:t>，因未能</a:t>
            </a:r>
            <a:r>
              <a:rPr lang="zh-CN" altLang="en-US" sz="1400" dirty="0">
                <a:latin typeface="SimSun" panose="02010600030101010101" pitchFamily="2" charset="-122"/>
                <a:ea typeface="SimSun" panose="02010600030101010101" pitchFamily="2" charset="-122"/>
                <a:cs typeface="ＤＨＰ特太ゴシック体"/>
              </a:rPr>
              <a:t>接受日本的教育</a:t>
            </a:r>
            <a:r>
              <a:rPr lang="zh-CN" altLang="en-US" sz="1400" dirty="0" smtClean="0">
                <a:latin typeface="SimSun" panose="02010600030101010101" pitchFamily="2" charset="-122"/>
                <a:ea typeface="SimSun" panose="02010600030101010101" pitchFamily="2" charset="-122"/>
                <a:cs typeface="ＤＨＰ特太ゴシック体"/>
              </a:rPr>
              <a:t>，已很难</a:t>
            </a:r>
            <a:r>
              <a:rPr lang="zh-CN" altLang="en-US" sz="1400" dirty="0">
                <a:latin typeface="SimSun" panose="02010600030101010101" pitchFamily="2" charset="-122"/>
                <a:ea typeface="SimSun" panose="02010600030101010101" pitchFamily="2" charset="-122"/>
                <a:cs typeface="ＤＨＰ特太ゴシック体"/>
              </a:rPr>
              <a:t>再学会日语，由于语言的障碍，造成许多人难以找到安定的、称心的工作。</a:t>
            </a:r>
          </a:p>
          <a:p>
            <a:pPr>
              <a:spcBef>
                <a:spcPts val="588"/>
              </a:spcBef>
            </a:pPr>
            <a:r>
              <a:rPr lang="zh-CN" altLang="en-US" sz="1400" dirty="0">
                <a:latin typeface="SimSun" panose="02010600030101010101" pitchFamily="2" charset="-122"/>
                <a:ea typeface="SimSun" panose="02010600030101010101" pitchFamily="2" charset="-122"/>
                <a:cs typeface="ＤＨＰ特太ゴシック体"/>
              </a:rPr>
              <a:t>    此外，与其他日本国民不同，在战后经济高度成长期时，因身在国外，而未能享受当时所带来的恩惠。</a:t>
            </a:r>
          </a:p>
          <a:p>
            <a:pPr>
              <a:spcBef>
                <a:spcPts val="588"/>
              </a:spcBef>
            </a:pPr>
            <a:r>
              <a:rPr lang="zh-CN" altLang="en-US" sz="1400" dirty="0">
                <a:latin typeface="SimSun" panose="02010600030101010101" pitchFamily="2" charset="-122"/>
                <a:ea typeface="SimSun" panose="02010600030101010101" pitchFamily="2" charset="-122"/>
                <a:cs typeface="ＤＨＰ特太ゴシック体"/>
              </a:rPr>
              <a:t>    因此，回国后虽竭尽全力，但仍难以保障充分的晚年生活，许多人依靠生活保护生活，又因语言的障碍，形成了无法融入地区生活中的多辛劳的生活。</a:t>
            </a:r>
          </a:p>
          <a:p>
            <a:pPr>
              <a:spcBef>
                <a:spcPts val="588"/>
              </a:spcBef>
            </a:pPr>
            <a:endParaRPr lang="ja-JP" altLang="en-US" sz="1400" dirty="0">
              <a:latin typeface="SimSun" panose="02010600030101010101" pitchFamily="2" charset="-122"/>
              <a:ea typeface="SimSun" panose="02010600030101010101" pitchFamily="2" charset="-122"/>
              <a:cs typeface="HG丸ｺﾞｼｯｸM-PRO"/>
            </a:endParaRPr>
          </a:p>
          <a:p>
            <a:pPr>
              <a:spcBef>
                <a:spcPts val="588"/>
              </a:spcBef>
            </a:pPr>
            <a:r>
              <a:rPr lang="ja-JP" altLang="en-US" b="1" dirty="0">
                <a:solidFill>
                  <a:schemeClr val="accent2"/>
                </a:solidFill>
                <a:latin typeface="SimSun" panose="02010600030101010101" pitchFamily="2" charset="-122"/>
                <a:ea typeface="SimSun" panose="02010600030101010101" pitchFamily="2" charset="-122"/>
                <a:cs typeface="HG丸ｺﾞｼｯｸM-PRO"/>
              </a:rPr>
              <a:t>◆ </a:t>
            </a:r>
            <a:r>
              <a:rPr lang="zh-CN" altLang="en-US" b="1" dirty="0" smtClean="0">
                <a:latin typeface="SimHei" panose="02010609060101010101" pitchFamily="49" charset="-122"/>
                <a:ea typeface="SimHei" panose="02010609060101010101" pitchFamily="49" charset="-122"/>
                <a:cs typeface="HG丸ｺﾞｼｯｸM-PRO"/>
              </a:rPr>
              <a:t>现有的支援</a:t>
            </a:r>
            <a:r>
              <a:rPr lang="zh-CN" altLang="en-US" b="1" dirty="0">
                <a:latin typeface="SimHei" panose="02010609060101010101" pitchFamily="49" charset="-122"/>
                <a:ea typeface="SimHei" panose="02010609060101010101" pitchFamily="49" charset="-122"/>
                <a:cs typeface="HG丸ｺﾞｼｯｸM-PRO"/>
              </a:rPr>
              <a:t>政策</a:t>
            </a:r>
            <a:endParaRPr lang="en-US" altLang="ja-JP" b="1" dirty="0">
              <a:latin typeface="SimHei" panose="02010609060101010101" pitchFamily="49" charset="-122"/>
              <a:ea typeface="SimHei" panose="02010609060101010101" pitchFamily="49" charset="-122"/>
              <a:cs typeface="ＤＨＰ特太ゴシック体"/>
            </a:endParaRPr>
          </a:p>
          <a:p>
            <a:pPr>
              <a:lnSpc>
                <a:spcPts val="1800"/>
              </a:lnSpc>
              <a:spcBef>
                <a:spcPts val="600"/>
              </a:spcBef>
            </a:pPr>
            <a:r>
              <a:rPr lang="zh-CN" altLang="en-US" sz="1400" dirty="0">
                <a:latin typeface="SimSun" panose="02010600030101010101" pitchFamily="2" charset="-122"/>
                <a:ea typeface="SimSun" panose="02010600030101010101" pitchFamily="2" charset="-122"/>
              </a:rPr>
              <a:t>    由于在这样的背景下，为改变原来的支援措施并实施现有支援政策的法律（</a:t>
            </a:r>
            <a:r>
              <a:rPr lang="ja-JP" altLang="en-US" sz="1400" dirty="0">
                <a:latin typeface="SimSun" panose="02010600030101010101" pitchFamily="2" charset="-122"/>
                <a:ea typeface="SimSun" panose="02010600030101010101" pitchFamily="2" charset="-122"/>
              </a:rPr>
              <a:t>“</a:t>
            </a:r>
            <a:r>
              <a:rPr lang="zh-CN" altLang="en-US" sz="1400" dirty="0">
                <a:latin typeface="SimSun" panose="02010600030101010101" pitchFamily="2" charset="-122"/>
                <a:ea typeface="SimSun" panose="02010600030101010101" pitchFamily="2" charset="-122"/>
              </a:rPr>
              <a:t>有关促进遗华日本人等顺利回国及支援回国定居后自立的法律</a:t>
            </a:r>
            <a:r>
              <a:rPr lang="ja-JP" altLang="en-US" sz="1400" dirty="0">
                <a:latin typeface="SimSun" panose="02010600030101010101" pitchFamily="2" charset="-122"/>
                <a:ea typeface="SimSun" panose="02010600030101010101" pitchFamily="2" charset="-122"/>
              </a:rPr>
              <a:t>”</a:t>
            </a:r>
            <a:r>
              <a:rPr lang="zh-CN" altLang="en-US" sz="1400" dirty="0">
                <a:latin typeface="SimSun" panose="02010600030101010101" pitchFamily="2" charset="-122"/>
                <a:ea typeface="SimSun" panose="02010600030101010101" pitchFamily="2" charset="-122"/>
              </a:rPr>
              <a:t>） ，在平成</a:t>
            </a:r>
            <a:r>
              <a:rPr lang="en-US" altLang="zh-CN" sz="1400" dirty="0">
                <a:latin typeface="SimSun" panose="02010600030101010101" pitchFamily="2" charset="-122"/>
                <a:ea typeface="SimSun" panose="02010600030101010101" pitchFamily="2" charset="-122"/>
              </a:rPr>
              <a:t>19</a:t>
            </a:r>
            <a:r>
              <a:rPr lang="zh-CN" altLang="en-US" sz="1400" dirty="0">
                <a:latin typeface="SimSun" panose="02010600030101010101" pitchFamily="2" charset="-122"/>
                <a:ea typeface="SimSun" panose="02010600030101010101" pitchFamily="2" charset="-122"/>
              </a:rPr>
              <a:t>年</a:t>
            </a:r>
            <a:r>
              <a:rPr lang="en-US" altLang="zh-CN" sz="1400" dirty="0">
                <a:latin typeface="SimSun" panose="02010600030101010101" pitchFamily="2" charset="-122"/>
                <a:ea typeface="SimSun" panose="02010600030101010101" pitchFamily="2" charset="-122"/>
              </a:rPr>
              <a:t>(2007</a:t>
            </a:r>
            <a:r>
              <a:rPr lang="zh-CN" altLang="en-US" sz="1400" dirty="0">
                <a:latin typeface="SimSun" panose="02010600030101010101" pitchFamily="2" charset="-122"/>
                <a:ea typeface="SimSun" panose="02010600030101010101" pitchFamily="2" charset="-122"/>
              </a:rPr>
              <a:t>年</a:t>
            </a:r>
            <a:r>
              <a:rPr lang="en-US" altLang="zh-CN" sz="1400" dirty="0">
                <a:latin typeface="SimSun" panose="02010600030101010101" pitchFamily="2" charset="-122"/>
                <a:ea typeface="SimSun" panose="02010600030101010101" pitchFamily="2" charset="-122"/>
              </a:rPr>
              <a:t>)</a:t>
            </a:r>
            <a:r>
              <a:rPr lang="zh-CN" altLang="en-US" sz="1400" dirty="0">
                <a:latin typeface="SimSun" panose="02010600030101010101" pitchFamily="2" charset="-122"/>
                <a:ea typeface="SimSun" panose="02010600030101010101" pitchFamily="2" charset="-122"/>
              </a:rPr>
              <a:t>的临时国会众参两议院一致通过，于平成</a:t>
            </a:r>
            <a:r>
              <a:rPr lang="en-US" altLang="zh-CN" sz="1400" dirty="0">
                <a:latin typeface="SimSun" panose="02010600030101010101" pitchFamily="2" charset="-122"/>
                <a:ea typeface="SimSun" panose="02010600030101010101" pitchFamily="2" charset="-122"/>
              </a:rPr>
              <a:t>20</a:t>
            </a:r>
            <a:r>
              <a:rPr lang="zh-CN" altLang="en-US" sz="1400" dirty="0">
                <a:latin typeface="SimSun" panose="02010600030101010101" pitchFamily="2" charset="-122"/>
                <a:ea typeface="SimSun" panose="02010600030101010101" pitchFamily="2" charset="-122"/>
              </a:rPr>
              <a:t>年</a:t>
            </a:r>
            <a:r>
              <a:rPr lang="en-US" altLang="zh-CN" sz="1400" dirty="0">
                <a:latin typeface="SimSun" panose="02010600030101010101" pitchFamily="2" charset="-122"/>
                <a:ea typeface="SimSun" panose="02010600030101010101" pitchFamily="2" charset="-122"/>
              </a:rPr>
              <a:t>(2008</a:t>
            </a:r>
            <a:r>
              <a:rPr lang="zh-CN" altLang="en-US" sz="1400" dirty="0">
                <a:latin typeface="SimSun" panose="02010600030101010101" pitchFamily="2" charset="-122"/>
                <a:ea typeface="SimSun" panose="02010600030101010101" pitchFamily="2" charset="-122"/>
              </a:rPr>
              <a:t>年</a:t>
            </a:r>
            <a:r>
              <a:rPr lang="en-US" altLang="zh-CN" sz="1400" dirty="0">
                <a:latin typeface="SimSun" panose="02010600030101010101" pitchFamily="2" charset="-122"/>
                <a:ea typeface="SimSun" panose="02010600030101010101" pitchFamily="2" charset="-122"/>
              </a:rPr>
              <a:t>)4</a:t>
            </a:r>
            <a:r>
              <a:rPr lang="zh-CN" altLang="en-US" sz="1400" dirty="0">
                <a:latin typeface="SimSun" panose="02010600030101010101" pitchFamily="2" charset="-122"/>
                <a:ea typeface="SimSun" panose="02010600030101010101" pitchFamily="2" charset="-122"/>
              </a:rPr>
              <a:t>月开始执行支援政策。</a:t>
            </a:r>
            <a:endParaRPr lang="en-US" altLang="ja-JP" sz="1400" dirty="0">
              <a:latin typeface="SimSun" panose="02010600030101010101" pitchFamily="2" charset="-122"/>
              <a:ea typeface="SimSun" panose="02010600030101010101" pitchFamily="2" charset="-122"/>
            </a:endParaRPr>
          </a:p>
          <a:p>
            <a:pPr>
              <a:spcBef>
                <a:spcPts val="1800"/>
              </a:spcBef>
            </a:pPr>
            <a:r>
              <a:rPr lang="ja-JP" altLang="en-US" b="1" dirty="0">
                <a:solidFill>
                  <a:srgbClr val="333399"/>
                </a:solidFill>
                <a:latin typeface="SimSun" panose="02010600030101010101" pitchFamily="2" charset="-122"/>
                <a:ea typeface="SimSun" panose="02010600030101010101" pitchFamily="2" charset="-122"/>
              </a:rPr>
              <a:t>◆ </a:t>
            </a:r>
            <a:r>
              <a:rPr lang="zh-CN" altLang="en-US" b="1" dirty="0" smtClean="0">
                <a:latin typeface="SimHei" panose="02010609060101010101" pitchFamily="49" charset="-122"/>
                <a:ea typeface="SimHei" panose="02010609060101010101" pitchFamily="49" charset="-122"/>
              </a:rPr>
              <a:t>配偶</a:t>
            </a:r>
            <a:r>
              <a:rPr lang="zh-CN" altLang="en-US" b="1" dirty="0">
                <a:latin typeface="SimHei" panose="02010609060101010101" pitchFamily="49" charset="-122"/>
                <a:ea typeface="SimHei" panose="02010609060101010101" pitchFamily="49" charset="-122"/>
              </a:rPr>
              <a:t>支援金的支付</a:t>
            </a:r>
            <a:endParaRPr lang="en-US" altLang="ja-JP" b="1" dirty="0">
              <a:latin typeface="SimHei" panose="02010609060101010101" pitchFamily="49" charset="-122"/>
              <a:ea typeface="SimHei" panose="02010609060101010101" pitchFamily="49" charset="-122"/>
            </a:endParaRPr>
          </a:p>
          <a:p>
            <a:pPr>
              <a:lnSpc>
                <a:spcPts val="1800"/>
              </a:lnSpc>
              <a:spcBef>
                <a:spcPts val="300"/>
              </a:spcBef>
            </a:pPr>
            <a:r>
              <a:rPr lang="ja-JP" altLang="zh-CN" sz="1400" dirty="0">
                <a:latin typeface="SimSun" panose="02010600030101010101" pitchFamily="2" charset="-122"/>
                <a:ea typeface="SimSun" panose="02010600030101010101" pitchFamily="2" charset="-122"/>
              </a:rPr>
              <a:t> </a:t>
            </a:r>
            <a:r>
              <a:rPr lang="ja-JP" altLang="en-US" sz="1400" dirty="0">
                <a:latin typeface="SimSun" panose="02010600030101010101" pitchFamily="2" charset="-122"/>
                <a:ea typeface="SimSun" panose="02010600030101010101" pitchFamily="2" charset="-122"/>
              </a:rPr>
              <a:t> </a:t>
            </a:r>
            <a:r>
              <a:rPr lang="ja-JP" altLang="zh-CN" sz="1400" dirty="0">
                <a:latin typeface="SimSun" panose="02010600030101010101" pitchFamily="2" charset="-122"/>
                <a:ea typeface="SimSun" panose="02010600030101010101" pitchFamily="2" charset="-122"/>
              </a:rPr>
              <a:t> </a:t>
            </a:r>
            <a:r>
              <a:rPr lang="ja-JP" altLang="en-US" sz="1400" dirty="0">
                <a:latin typeface="SimSun" panose="02010600030101010101" pitchFamily="2" charset="-122"/>
                <a:ea typeface="SimSun" panose="02010600030101010101" pitchFamily="2" charset="-122"/>
              </a:rPr>
              <a:t> </a:t>
            </a:r>
            <a:r>
              <a:rPr lang="zh-CN" altLang="en-US" sz="1400" dirty="0" smtClean="0">
                <a:solidFill>
                  <a:srgbClr val="000000"/>
                </a:solidFill>
                <a:latin typeface="SimSun" panose="02010600030101010101" pitchFamily="2" charset="-122"/>
                <a:ea typeface="SimSun" panose="02010600030101010101" pitchFamily="2" charset="-122"/>
              </a:rPr>
              <a:t>在平成</a:t>
            </a:r>
            <a:r>
              <a:rPr lang="en-US" altLang="zh-CN" sz="1400" dirty="0" smtClean="0">
                <a:solidFill>
                  <a:srgbClr val="000000"/>
                </a:solidFill>
                <a:latin typeface="SimSun" panose="02010600030101010101" pitchFamily="2" charset="-122"/>
                <a:ea typeface="SimSun" panose="02010600030101010101" pitchFamily="2" charset="-122"/>
              </a:rPr>
              <a:t>25</a:t>
            </a:r>
            <a:r>
              <a:rPr lang="zh-CN" altLang="en-US" sz="1400" dirty="0" smtClean="0">
                <a:solidFill>
                  <a:srgbClr val="000000"/>
                </a:solidFill>
                <a:latin typeface="SimSun" panose="02010600030101010101" pitchFamily="2" charset="-122"/>
                <a:ea typeface="SimSun" panose="02010600030101010101" pitchFamily="2" charset="-122"/>
              </a:rPr>
              <a:t>年</a:t>
            </a:r>
            <a:r>
              <a:rPr lang="en-US" altLang="zh-CN" sz="1400" dirty="0" smtClean="0">
                <a:solidFill>
                  <a:srgbClr val="000000"/>
                </a:solidFill>
                <a:latin typeface="SimSun" panose="02010600030101010101" pitchFamily="2" charset="-122"/>
                <a:ea typeface="SimSun" panose="02010600030101010101" pitchFamily="2" charset="-122"/>
              </a:rPr>
              <a:t>(2013</a:t>
            </a:r>
            <a:r>
              <a:rPr lang="zh-CN" altLang="en-US" sz="1400" dirty="0" smtClean="0">
                <a:solidFill>
                  <a:srgbClr val="000000"/>
                </a:solidFill>
                <a:latin typeface="SimSun" panose="02010600030101010101" pitchFamily="2" charset="-122"/>
                <a:ea typeface="SimSun" panose="02010600030101010101" pitchFamily="2" charset="-122"/>
              </a:rPr>
              <a:t>年</a:t>
            </a:r>
            <a:r>
              <a:rPr lang="en-US" altLang="zh-CN" sz="1400" dirty="0">
                <a:solidFill>
                  <a:srgbClr val="000000"/>
                </a:solidFill>
                <a:latin typeface="SimSun" panose="02010600030101010101" pitchFamily="2" charset="-122"/>
                <a:ea typeface="SimSun" panose="02010600030101010101" pitchFamily="2" charset="-122"/>
              </a:rPr>
              <a:t>)</a:t>
            </a:r>
            <a:r>
              <a:rPr lang="zh-CN" altLang="en-US" sz="1400" dirty="0" smtClean="0">
                <a:solidFill>
                  <a:srgbClr val="000000"/>
                </a:solidFill>
                <a:latin typeface="SimSun" panose="02010600030101010101" pitchFamily="2" charset="-122"/>
                <a:ea typeface="SimSun" panose="02010600030101010101" pitchFamily="2" charset="-122"/>
              </a:rPr>
              <a:t>的临时</a:t>
            </a:r>
            <a:r>
              <a:rPr lang="zh-CN" altLang="en-US" sz="1400" dirty="0">
                <a:solidFill>
                  <a:srgbClr val="000000"/>
                </a:solidFill>
                <a:latin typeface="SimSun" panose="02010600030101010101" pitchFamily="2" charset="-122"/>
                <a:ea typeface="SimSun" panose="02010600030101010101" pitchFamily="2" charset="-122"/>
              </a:rPr>
              <a:t>国会上对该法进行了修订，</a:t>
            </a:r>
            <a:r>
              <a:rPr lang="zh-CN" altLang="en-US" sz="1400" dirty="0" smtClean="0">
                <a:solidFill>
                  <a:srgbClr val="000000"/>
                </a:solidFill>
                <a:latin typeface="SimSun" panose="02010600030101010101" pitchFamily="2" charset="-122"/>
                <a:ea typeface="SimSun" panose="02010600030101010101" pitchFamily="2" charset="-122"/>
              </a:rPr>
              <a:t>从平成</a:t>
            </a:r>
            <a:r>
              <a:rPr lang="en-US" altLang="zh-CN" sz="1400" dirty="0" smtClean="0">
                <a:solidFill>
                  <a:srgbClr val="000000"/>
                </a:solidFill>
                <a:latin typeface="SimSun" panose="02010600030101010101" pitchFamily="2" charset="-122"/>
                <a:ea typeface="SimSun" panose="02010600030101010101" pitchFamily="2" charset="-122"/>
              </a:rPr>
              <a:t>26</a:t>
            </a:r>
            <a:r>
              <a:rPr lang="zh-CN" altLang="en-US" sz="1400" dirty="0" smtClean="0">
                <a:solidFill>
                  <a:srgbClr val="000000"/>
                </a:solidFill>
                <a:latin typeface="SimSun" panose="02010600030101010101" pitchFamily="2" charset="-122"/>
                <a:ea typeface="SimSun" panose="02010600030101010101" pitchFamily="2" charset="-122"/>
              </a:rPr>
              <a:t>年</a:t>
            </a:r>
            <a:r>
              <a:rPr lang="en-US" altLang="zh-CN" sz="1400" dirty="0" smtClean="0">
                <a:solidFill>
                  <a:srgbClr val="000000"/>
                </a:solidFill>
                <a:latin typeface="SimSun" panose="02010600030101010101" pitchFamily="2" charset="-122"/>
                <a:ea typeface="SimSun" panose="02010600030101010101" pitchFamily="2" charset="-122"/>
              </a:rPr>
              <a:t>(2014</a:t>
            </a:r>
            <a:r>
              <a:rPr lang="zh-CN" altLang="en-US" sz="1400" dirty="0" smtClean="0">
                <a:solidFill>
                  <a:srgbClr val="000000"/>
                </a:solidFill>
                <a:latin typeface="SimSun" panose="02010600030101010101" pitchFamily="2" charset="-122"/>
                <a:ea typeface="SimSun" panose="02010600030101010101" pitchFamily="2" charset="-122"/>
              </a:rPr>
              <a:t>年</a:t>
            </a:r>
            <a:r>
              <a:rPr lang="en-US" altLang="zh-CN" sz="1400" dirty="0" smtClean="0">
                <a:solidFill>
                  <a:srgbClr val="000000"/>
                </a:solidFill>
                <a:latin typeface="SimSun" panose="02010600030101010101" pitchFamily="2" charset="-122"/>
                <a:ea typeface="SimSun" panose="02010600030101010101" pitchFamily="2" charset="-122"/>
              </a:rPr>
              <a:t>)10</a:t>
            </a:r>
            <a:r>
              <a:rPr lang="zh-CN" altLang="en-US" sz="1400" dirty="0">
                <a:solidFill>
                  <a:srgbClr val="000000"/>
                </a:solidFill>
                <a:latin typeface="SimSun" panose="02010600030101010101" pitchFamily="2" charset="-122"/>
                <a:ea typeface="SimSun" panose="02010600030101010101" pitchFamily="2" charset="-122"/>
              </a:rPr>
              <a:t>月</a:t>
            </a:r>
            <a:r>
              <a:rPr lang="zh-CN" altLang="en-US" sz="1400" dirty="0" smtClean="0">
                <a:solidFill>
                  <a:srgbClr val="000000"/>
                </a:solidFill>
                <a:latin typeface="SimSun" panose="02010600030101010101" pitchFamily="2" charset="-122"/>
                <a:ea typeface="SimSun" panose="02010600030101010101" pitchFamily="2" charset="-122"/>
              </a:rPr>
              <a:t>起对特定配偶给</a:t>
            </a:r>
            <a:r>
              <a:rPr lang="zh-CN" altLang="en-US" sz="1400" dirty="0">
                <a:solidFill>
                  <a:srgbClr val="000000"/>
                </a:solidFill>
                <a:latin typeface="SimSun" panose="02010600030101010101" pitchFamily="2" charset="-122"/>
                <a:ea typeface="SimSun" panose="02010600030101010101" pitchFamily="2" charset="-122"/>
              </a:rPr>
              <a:t>予支援</a:t>
            </a:r>
            <a:r>
              <a:rPr lang="ja-JP" altLang="en-US" sz="1400" dirty="0">
                <a:solidFill>
                  <a:srgbClr val="000000"/>
                </a:solidFill>
                <a:latin typeface="SimSun" panose="02010600030101010101" pitchFamily="2" charset="-122"/>
                <a:ea typeface="SimSun" panose="02010600030101010101" pitchFamily="2" charset="-122"/>
              </a:rPr>
              <a:t>（</a:t>
            </a:r>
            <a:r>
              <a:rPr lang="zh-CN" altLang="en-US" sz="1400" dirty="0">
                <a:solidFill>
                  <a:srgbClr val="000000"/>
                </a:solidFill>
                <a:latin typeface="SimSun" panose="02010600030101010101" pitchFamily="2" charset="-122"/>
                <a:ea typeface="SimSun" panose="02010600030101010101" pitchFamily="2" charset="-122"/>
              </a:rPr>
              <a:t>向已故遗华日本人等的特定配偶支付配偶支援金</a:t>
            </a:r>
            <a:r>
              <a:rPr lang="ja-JP" altLang="en-US" sz="1400" dirty="0">
                <a:solidFill>
                  <a:srgbClr val="000000"/>
                </a:solidFill>
                <a:latin typeface="SimSun" panose="02010600030101010101" pitchFamily="2" charset="-122"/>
                <a:ea typeface="SimSun" panose="02010600030101010101" pitchFamily="2" charset="-122"/>
              </a:rPr>
              <a:t>）。</a:t>
            </a:r>
            <a:endParaRPr lang="en-US" altLang="ja-JP" sz="1400" dirty="0">
              <a:solidFill>
                <a:srgbClr val="000000"/>
              </a:solidFill>
              <a:latin typeface="SimSun" panose="02010600030101010101" pitchFamily="2" charset="-122"/>
              <a:ea typeface="SimSun" panose="02010600030101010101" pitchFamily="2" charset="-122"/>
            </a:endParaRPr>
          </a:p>
          <a:p>
            <a:pPr>
              <a:lnSpc>
                <a:spcPts val="1800"/>
              </a:lnSpc>
              <a:spcBef>
                <a:spcPts val="300"/>
              </a:spcBef>
              <a:spcAft>
                <a:spcPts val="600"/>
              </a:spcAft>
            </a:pPr>
            <a:r>
              <a:rPr lang="ja-JP" altLang="en-US" sz="1400" dirty="0">
                <a:latin typeface="SimSun" panose="02010600030101010101" pitchFamily="2" charset="-122"/>
                <a:ea typeface="SimSun" panose="02010600030101010101" pitchFamily="2" charset="-122"/>
              </a:rPr>
              <a:t>（</a:t>
            </a:r>
            <a:r>
              <a:rPr lang="zh-CN" altLang="en-US" sz="1400" dirty="0">
                <a:latin typeface="SimSun" panose="02010600030101010101" pitchFamily="2" charset="-122"/>
                <a:ea typeface="SimSun" panose="02010600030101010101" pitchFamily="2" charset="-122"/>
              </a:rPr>
              <a:t>参见第</a:t>
            </a:r>
            <a:r>
              <a:rPr lang="en-US" altLang="zh-CN" sz="1400" dirty="0">
                <a:latin typeface="SimSun" panose="02010600030101010101" pitchFamily="2" charset="-122"/>
                <a:ea typeface="SimSun" panose="02010600030101010101" pitchFamily="2" charset="-122"/>
              </a:rPr>
              <a:t>18</a:t>
            </a:r>
            <a:r>
              <a:rPr lang="zh-CN" altLang="en-US" sz="1400" dirty="0">
                <a:latin typeface="SimSun" panose="02010600030101010101" pitchFamily="2" charset="-122"/>
                <a:ea typeface="SimSun" panose="02010600030101010101" pitchFamily="2" charset="-122"/>
              </a:rPr>
              <a:t>页</a:t>
            </a:r>
            <a:r>
              <a:rPr lang="ja-JP" altLang="en-US" sz="1400" dirty="0">
                <a:latin typeface="SimSun" panose="02010600030101010101" pitchFamily="2" charset="-122"/>
                <a:ea typeface="SimSun" panose="02010600030101010101" pitchFamily="2" charset="-122"/>
              </a:rPr>
              <a:t>）</a:t>
            </a:r>
            <a:endParaRPr lang="en-US" altLang="ja-JP" sz="1400" dirty="0">
              <a:latin typeface="SimSun" panose="02010600030101010101" pitchFamily="2" charset="-122"/>
              <a:ea typeface="SimSun" panose="02010600030101010101" pitchFamily="2" charset="-122"/>
            </a:endParaRPr>
          </a:p>
          <a:p>
            <a:pPr>
              <a:spcBef>
                <a:spcPts val="588"/>
              </a:spcBef>
            </a:pPr>
            <a:r>
              <a:rPr lang="ja-JP" altLang="en-US" sz="1400" dirty="0">
                <a:latin typeface="SimSun" panose="02010600030101010101" pitchFamily="2" charset="-122"/>
                <a:ea typeface="SimSun" panose="02010600030101010101" pitchFamily="2" charset="-122"/>
              </a:rPr>
              <a:t>　</a:t>
            </a:r>
            <a:endParaRPr lang="en-US" altLang="ja-JP" sz="1400" dirty="0">
              <a:latin typeface="SimSun" panose="02010600030101010101" pitchFamily="2" charset="-122"/>
              <a:ea typeface="SimSun" panose="02010600030101010101" pitchFamily="2" charset="-122"/>
            </a:endParaRPr>
          </a:p>
        </p:txBody>
      </p:sp>
      <p:sp>
        <p:nvSpPr>
          <p:cNvPr id="18435" name="Text Box 80" descr="右下がり対角線 (反転)"/>
          <p:cNvSpPr txBox="1">
            <a:spLocks noChangeArrowheads="1"/>
          </p:cNvSpPr>
          <p:nvPr/>
        </p:nvSpPr>
        <p:spPr bwMode="auto">
          <a:xfrm>
            <a:off x="3060700" y="9172575"/>
            <a:ext cx="935038" cy="363538"/>
          </a:xfrm>
          <a:prstGeom prst="rect">
            <a:avLst/>
          </a:prstGeom>
          <a:noFill/>
          <a:ln w="9525" algn="ctr">
            <a:noFill/>
            <a:miter lim="800000"/>
            <a:headEnd/>
            <a:tailEnd/>
          </a:ln>
        </p:spPr>
        <p:txBody>
          <a:bodyPr lIns="90334" tIns="45167" rIns="90334" bIns="45167">
            <a:spAutoFit/>
          </a:bodyPr>
          <a:lstStyle/>
          <a:p>
            <a:pPr algn="ctr">
              <a:spcBef>
                <a:spcPct val="50000"/>
              </a:spcBef>
            </a:pPr>
            <a:r>
              <a:rPr lang="en-US" altLang="ja-JP">
                <a:ea typeface="HG丸ｺﾞｼｯｸM-PRO"/>
                <a:cs typeface="HG丸ｺﾞｼｯｸM-PRO"/>
              </a:rPr>
              <a:t>-1-</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ext Box 80" descr="右下がり対角線 (反転)"/>
          <p:cNvSpPr txBox="1">
            <a:spLocks noChangeArrowheads="1"/>
          </p:cNvSpPr>
          <p:nvPr/>
        </p:nvSpPr>
        <p:spPr bwMode="auto">
          <a:xfrm>
            <a:off x="3060700" y="9172575"/>
            <a:ext cx="935038" cy="363538"/>
          </a:xfrm>
          <a:prstGeom prst="rect">
            <a:avLst/>
          </a:prstGeom>
          <a:noFill/>
          <a:ln w="9525" algn="ctr">
            <a:noFill/>
            <a:miter lim="800000"/>
            <a:headEnd/>
            <a:tailEnd/>
          </a:ln>
        </p:spPr>
        <p:txBody>
          <a:bodyPr lIns="90334" tIns="45167" rIns="90334" bIns="45167">
            <a:spAutoFit/>
          </a:bodyPr>
          <a:lstStyle/>
          <a:p>
            <a:pPr algn="ctr">
              <a:spcBef>
                <a:spcPct val="50000"/>
              </a:spcBef>
            </a:pPr>
            <a:r>
              <a:rPr lang="en-US" altLang="ja-JP">
                <a:ea typeface="HG丸ｺﾞｼｯｸM-PRO"/>
                <a:cs typeface="HG丸ｺﾞｼｯｸM-PRO"/>
              </a:rPr>
              <a:t>-2-</a:t>
            </a:r>
          </a:p>
        </p:txBody>
      </p:sp>
      <p:sp>
        <p:nvSpPr>
          <p:cNvPr id="5" name="角丸四角形 4"/>
          <p:cNvSpPr/>
          <p:nvPr/>
        </p:nvSpPr>
        <p:spPr bwMode="auto">
          <a:xfrm>
            <a:off x="579836" y="4645769"/>
            <a:ext cx="5896215" cy="2232248"/>
          </a:xfrm>
          <a:prstGeom prst="roundRect">
            <a:avLst/>
          </a:prstGeom>
          <a:ln>
            <a:headEnd type="none" w="med" len="med"/>
            <a:tailEnd type="none" w="med" len="med"/>
          </a:ln>
          <a:effectLst>
            <a:glow rad="139700">
              <a:schemeClr val="accent6">
                <a:satMod val="175000"/>
                <a:alpha val="40000"/>
              </a:schemeClr>
            </a:glow>
            <a:outerShdw blurRad="40000" dist="20000" dir="5400000" rotWithShape="0">
              <a:srgbClr val="000000">
                <a:alpha val="38000"/>
              </a:srgbClr>
            </a:outerShdw>
          </a:effectLst>
        </p:spPr>
        <p:style>
          <a:lnRef idx="1">
            <a:schemeClr val="accent1"/>
          </a:lnRef>
          <a:fillRef idx="2">
            <a:schemeClr val="accent1"/>
          </a:fillRef>
          <a:effectRef idx="1">
            <a:schemeClr val="accent1"/>
          </a:effectRef>
          <a:fontRef idx="minor">
            <a:schemeClr val="dk1"/>
          </a:fontRef>
        </p:style>
        <p:txBody>
          <a:bodyPr wrap="none" anchor="ctr"/>
          <a:lstStyle/>
          <a:p>
            <a:pPr>
              <a:spcBef>
                <a:spcPts val="588"/>
              </a:spcBef>
            </a:pPr>
            <a:endParaRPr lang="en-US" altLang="ja-JP" sz="1400" dirty="0">
              <a:solidFill>
                <a:srgbClr val="000000"/>
              </a:solidFill>
              <a:latin typeface="SimHei" panose="02010609060101010101" pitchFamily="49" charset="-122"/>
              <a:ea typeface="SimHei" panose="02010609060101010101" pitchFamily="49" charset="-122"/>
              <a:cs typeface="HG丸ｺﾞｼｯｸM-PRO"/>
            </a:endParaRPr>
          </a:p>
          <a:p>
            <a:pPr>
              <a:lnSpc>
                <a:spcPts val="1000"/>
              </a:lnSpc>
              <a:spcBef>
                <a:spcPts val="588"/>
              </a:spcBef>
            </a:pPr>
            <a:endParaRPr lang="ja-JP" altLang="en-US" sz="1400" b="1" u="sng" dirty="0">
              <a:solidFill>
                <a:srgbClr val="000000"/>
              </a:solidFill>
              <a:latin typeface="SimHei" panose="02010609060101010101" pitchFamily="49" charset="-122"/>
              <a:ea typeface="SimHei" panose="02010609060101010101" pitchFamily="49" charset="-122"/>
              <a:cs typeface="HG丸ｺﾞｼｯｸM-PRO"/>
            </a:endParaRPr>
          </a:p>
          <a:p>
            <a:pPr>
              <a:spcBef>
                <a:spcPts val="588"/>
              </a:spcBef>
            </a:pPr>
            <a:r>
              <a:rPr lang="ja-JP" altLang="en-US" sz="1400" b="1" u="sng" dirty="0">
                <a:solidFill>
                  <a:srgbClr val="000000"/>
                </a:solidFill>
                <a:latin typeface="SimHei" panose="02010609060101010101" pitchFamily="49" charset="-122"/>
                <a:ea typeface="SimHei" panose="02010609060101010101" pitchFamily="49" charset="-122"/>
                <a:cs typeface="HG丸ｺﾞｼｯｸM-PRO"/>
              </a:rPr>
              <a:t>☆ </a:t>
            </a:r>
            <a:r>
              <a:rPr lang="ja-JP" altLang="en-US" sz="1400" b="1" u="sng" dirty="0">
                <a:solidFill>
                  <a:srgbClr val="000000"/>
                </a:solidFill>
                <a:latin typeface="SimSun" panose="02010600030101010101" pitchFamily="2" charset="-122"/>
                <a:ea typeface="SimSun" panose="02010600030101010101" pitchFamily="2" charset="-122"/>
                <a:cs typeface="HG丸ｺﾞｼｯｸM-PRO"/>
              </a:rPr>
              <a:t>特定配偶</a:t>
            </a:r>
            <a:r>
              <a:rPr lang="zh-CN" altLang="en-US" sz="1400" b="1" u="sng" dirty="0">
                <a:solidFill>
                  <a:srgbClr val="000000"/>
                </a:solidFill>
                <a:latin typeface="SimSun" panose="02010600030101010101" pitchFamily="2" charset="-122"/>
                <a:ea typeface="SimSun" panose="02010600030101010101" pitchFamily="2" charset="-122"/>
                <a:cs typeface="HG丸ｺﾞｼｯｸM-PRO"/>
              </a:rPr>
              <a:t>是指</a:t>
            </a:r>
            <a:r>
              <a:rPr lang="ja-JP" altLang="en-US" sz="1400" b="1" u="sng" dirty="0">
                <a:solidFill>
                  <a:srgbClr val="000000"/>
                </a:solidFill>
                <a:latin typeface="SimSun" panose="02010600030101010101" pitchFamily="2" charset="-122"/>
                <a:ea typeface="SimSun" panose="02010600030101010101" pitchFamily="2" charset="-122"/>
                <a:cs typeface="HG丸ｺﾞｼｯｸM-PRO"/>
              </a:rPr>
              <a:t> ☆</a:t>
            </a:r>
            <a:endParaRPr lang="en-US" altLang="ja-JP" sz="1400" b="1" u="sng" dirty="0">
              <a:solidFill>
                <a:srgbClr val="000000"/>
              </a:solidFill>
              <a:latin typeface="SimSun" panose="02010600030101010101" pitchFamily="2" charset="-122"/>
              <a:ea typeface="SimSun" panose="02010600030101010101" pitchFamily="2" charset="-122"/>
              <a:cs typeface="HG丸ｺﾞｼｯｸM-PRO"/>
            </a:endParaRPr>
          </a:p>
          <a:p>
            <a:pPr>
              <a:lnSpc>
                <a:spcPts val="200"/>
              </a:lnSpc>
              <a:spcBef>
                <a:spcPts val="588"/>
              </a:spcBef>
            </a:pPr>
            <a:endParaRPr lang="ja-JP" altLang="en-US" sz="1400" dirty="0">
              <a:solidFill>
                <a:srgbClr val="000000"/>
              </a:solidFill>
              <a:latin typeface="SimSun" panose="02010600030101010101" pitchFamily="2" charset="-122"/>
              <a:ea typeface="SimSun" panose="02010600030101010101" pitchFamily="2" charset="-122"/>
              <a:cs typeface="HG丸ｺﾞｼｯｸM-PRO"/>
            </a:endParaRPr>
          </a:p>
          <a:p>
            <a:pPr>
              <a:spcBef>
                <a:spcPts val="588"/>
              </a:spcBef>
            </a:pPr>
            <a:r>
              <a:rPr lang="ja-JP" altLang="en-US" sz="1400" dirty="0">
                <a:solidFill>
                  <a:srgbClr val="000000"/>
                </a:solidFill>
                <a:latin typeface="SimSun" panose="02010600030101010101" pitchFamily="2" charset="-122"/>
                <a:ea typeface="SimSun" panose="02010600030101010101" pitchFamily="2" charset="-122"/>
                <a:cs typeface="HG丸ｺﾞｼｯｸM-PRO"/>
              </a:rPr>
              <a:t>特定配偶</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是指</a:t>
            </a:r>
            <a:r>
              <a:rPr lang="zh-CN" altLang="en-US" sz="1400" dirty="0">
                <a:solidFill>
                  <a:srgbClr val="000000"/>
                </a:solidFill>
                <a:latin typeface="SimSun" panose="02010600030101010101" pitchFamily="2" charset="-122"/>
                <a:ea typeface="SimSun" panose="02010600030101010101" pitchFamily="2" charset="-122"/>
                <a:cs typeface="HG丸ｺﾞｼｯｸM-PRO"/>
              </a:rPr>
              <a:t>，</a:t>
            </a:r>
            <a:r>
              <a:rPr lang="ja-JP" altLang="en-US" sz="1400" u="sng" dirty="0" smtClean="0">
                <a:solidFill>
                  <a:srgbClr val="000000"/>
                </a:solidFill>
                <a:latin typeface="SimSun" panose="02010600030101010101" pitchFamily="2" charset="-122"/>
                <a:ea typeface="SimSun" panose="02010600030101010101" pitchFamily="2" charset="-122"/>
                <a:cs typeface="メイリオ"/>
              </a:rPr>
              <a:t>遗华</a:t>
            </a:r>
            <a:r>
              <a:rPr lang="ja-JP" altLang="en-US" sz="1400" u="sng" dirty="0">
                <a:solidFill>
                  <a:srgbClr val="000000"/>
                </a:solidFill>
                <a:latin typeface="SimSun" panose="02010600030101010101" pitchFamily="2" charset="-122"/>
                <a:ea typeface="SimSun" panose="02010600030101010101" pitchFamily="2" charset="-122"/>
                <a:cs typeface="メイリオ"/>
              </a:rPr>
              <a:t>日本人等</a:t>
            </a:r>
            <a:r>
              <a:rPr lang="zh-CN" altLang="en-US" sz="1400" u="sng" dirty="0">
                <a:solidFill>
                  <a:srgbClr val="000000"/>
                </a:solidFill>
                <a:latin typeface="SimSun" panose="02010600030101010101" pitchFamily="2" charset="-122"/>
                <a:ea typeface="SimSun" panose="02010600030101010101" pitchFamily="2" charset="-122"/>
                <a:cs typeface="メイリオ"/>
              </a:rPr>
              <a:t>在回国</a:t>
            </a:r>
            <a:r>
              <a:rPr lang="zh-CN" altLang="en-US" sz="1400" u="sng" dirty="0" smtClean="0">
                <a:solidFill>
                  <a:srgbClr val="000000"/>
                </a:solidFill>
                <a:latin typeface="SimSun" panose="02010600030101010101" pitchFamily="2" charset="-122"/>
                <a:ea typeface="SimSun" panose="02010600030101010101" pitchFamily="2" charset="-122"/>
                <a:cs typeface="メイリオ"/>
              </a:rPr>
              <a:t>定居前就一直为遗华</a:t>
            </a:r>
            <a:r>
              <a:rPr lang="zh-CN" altLang="en-US" sz="1400" u="sng" dirty="0">
                <a:solidFill>
                  <a:srgbClr val="000000"/>
                </a:solidFill>
                <a:latin typeface="SimSun" panose="02010600030101010101" pitchFamily="2" charset="-122"/>
                <a:ea typeface="SimSun" panose="02010600030101010101" pitchFamily="2" charset="-122"/>
                <a:cs typeface="メイリオ"/>
              </a:rPr>
              <a:t>日本人等</a:t>
            </a:r>
          </a:p>
          <a:p>
            <a:pPr>
              <a:spcBef>
                <a:spcPts val="588"/>
              </a:spcBef>
            </a:pPr>
            <a:r>
              <a:rPr lang="zh-CN" altLang="en-US" sz="1400" u="sng" dirty="0">
                <a:solidFill>
                  <a:srgbClr val="000000"/>
                </a:solidFill>
                <a:latin typeface="SimSun" panose="02010600030101010101" pitchFamily="2" charset="-122"/>
                <a:ea typeface="SimSun" panose="02010600030101010101" pitchFamily="2" charset="-122"/>
                <a:cs typeface="メイリオ"/>
              </a:rPr>
              <a:t>的配偶</a:t>
            </a:r>
            <a:r>
              <a:rPr lang="en-US" altLang="zh-CN" sz="1200" b="1" baseline="30000" dirty="0" smtClean="0">
                <a:solidFill>
                  <a:srgbClr val="000000"/>
                </a:solidFill>
                <a:latin typeface="SimSun" panose="02010600030101010101" pitchFamily="2" charset="-122"/>
                <a:ea typeface="SimSun" panose="02010600030101010101" pitchFamily="2" charset="-122"/>
                <a:cs typeface="メイリオ"/>
              </a:rPr>
              <a:t>※</a:t>
            </a:r>
            <a:r>
              <a:rPr lang="zh-CN" altLang="en-US" sz="1400" dirty="0" smtClean="0">
                <a:solidFill>
                  <a:srgbClr val="000000"/>
                </a:solidFill>
                <a:latin typeface="SimSun" panose="02010600030101010101" pitchFamily="2" charset="-122"/>
                <a:ea typeface="SimSun" panose="02010600030101010101" pitchFamily="2" charset="-122"/>
                <a:cs typeface="メイリオ"/>
              </a:rPr>
              <a:t>。</a:t>
            </a:r>
            <a:endParaRPr lang="en-US" altLang="ja-JP" sz="1400" dirty="0">
              <a:solidFill>
                <a:srgbClr val="000000"/>
              </a:solidFill>
              <a:latin typeface="SimSun" panose="02010600030101010101" pitchFamily="2" charset="-122"/>
              <a:ea typeface="SimSun" panose="02010600030101010101" pitchFamily="2" charset="-122"/>
              <a:cs typeface="HG丸ｺﾞｼｯｸM-PRO"/>
            </a:endParaRPr>
          </a:p>
          <a:p>
            <a:pPr>
              <a:spcBef>
                <a:spcPts val="588"/>
              </a:spcBef>
            </a:pPr>
            <a:r>
              <a:rPr lang="ja-JP" altLang="en-US" sz="1400" dirty="0">
                <a:solidFill>
                  <a:srgbClr val="000000"/>
                </a:solidFill>
                <a:latin typeface="SimSun" panose="02010600030101010101" pitchFamily="2" charset="-122"/>
                <a:ea typeface="SimSun" panose="02010600030101010101" pitchFamily="2" charset="-122"/>
                <a:cs typeface="HG丸ｺﾞｼｯｸM-PRO"/>
              </a:rPr>
              <a:t>　</a:t>
            </a:r>
            <a:endParaRPr lang="en-US" altLang="ja-JP" sz="1400" dirty="0">
              <a:solidFill>
                <a:srgbClr val="000000"/>
              </a:solidFill>
              <a:latin typeface="SimSun" panose="02010600030101010101" pitchFamily="2" charset="-122"/>
              <a:ea typeface="SimSun" panose="02010600030101010101" pitchFamily="2" charset="-122"/>
              <a:cs typeface="HG丸ｺﾞｼｯｸM-PRO"/>
            </a:endParaRPr>
          </a:p>
          <a:p>
            <a:pPr>
              <a:spcBef>
                <a:spcPts val="588"/>
              </a:spcBef>
            </a:pPr>
            <a:r>
              <a:rPr lang="en-US" altLang="ja-JP" sz="1200" dirty="0">
                <a:solidFill>
                  <a:srgbClr val="000000"/>
                </a:solidFill>
                <a:latin typeface="SimSun" panose="02010600030101010101" pitchFamily="2" charset="-122"/>
                <a:ea typeface="SimSun" panose="02010600030101010101" pitchFamily="2" charset="-122"/>
                <a:cs typeface="HG丸ｺﾞｼｯｸM-PRO"/>
              </a:rPr>
              <a:t>※ </a:t>
            </a:r>
            <a:r>
              <a:rPr lang="zh-CN" altLang="en-US" sz="1200" dirty="0" smtClean="0">
                <a:solidFill>
                  <a:srgbClr val="000000"/>
                </a:solidFill>
                <a:latin typeface="SimSun" panose="02010600030101010101" pitchFamily="2" charset="-122"/>
                <a:ea typeface="SimSun" panose="02010600030101010101" pitchFamily="2" charset="-122"/>
                <a:cs typeface="HG丸ｺﾞｼｯｸM-PRO"/>
              </a:rPr>
              <a:t>含没有登记结婚但事实上处于与婚姻关</a:t>
            </a:r>
            <a:r>
              <a:rPr lang="zh-CN" altLang="en-US" sz="1200" dirty="0">
                <a:solidFill>
                  <a:srgbClr val="000000"/>
                </a:solidFill>
                <a:latin typeface="SimSun" panose="02010600030101010101" pitchFamily="2" charset="-122"/>
                <a:ea typeface="SimSun" panose="02010600030101010101" pitchFamily="2" charset="-122"/>
                <a:cs typeface="HG丸ｺﾞｼｯｸM-PRO"/>
              </a:rPr>
              <a:t>系</a:t>
            </a:r>
            <a:r>
              <a:rPr lang="zh-CN" altLang="en-US" sz="1200" dirty="0" smtClean="0">
                <a:solidFill>
                  <a:srgbClr val="000000"/>
                </a:solidFill>
                <a:latin typeface="SimSun" panose="02010600030101010101" pitchFamily="2" charset="-122"/>
                <a:ea typeface="SimSun" panose="02010600030101010101" pitchFamily="2" charset="-122"/>
                <a:cs typeface="HG丸ｺﾞｼｯｸM-PRO"/>
              </a:rPr>
              <a:t>相同的状态者</a:t>
            </a:r>
            <a:r>
              <a:rPr lang="ja-JP" altLang="en-US" sz="1200" dirty="0" err="1" smtClean="0">
                <a:solidFill>
                  <a:srgbClr val="000000"/>
                </a:solidFill>
                <a:latin typeface="SimSun" panose="02010600030101010101" pitchFamily="2" charset="-122"/>
                <a:ea typeface="SimSun" panose="02010600030101010101" pitchFamily="2" charset="-122"/>
                <a:cs typeface="HG丸ｺﾞｼｯｸM-PRO"/>
              </a:rPr>
              <a:t>。</a:t>
            </a:r>
            <a:endParaRPr lang="en-US" altLang="ja-JP" sz="1200" dirty="0">
              <a:solidFill>
                <a:srgbClr val="000000"/>
              </a:solidFill>
              <a:latin typeface="SimSun" panose="02010600030101010101" pitchFamily="2" charset="-122"/>
              <a:ea typeface="SimSun" panose="02010600030101010101" pitchFamily="2" charset="-122"/>
              <a:cs typeface="HG丸ｺﾞｼｯｸM-PRO"/>
            </a:endParaRPr>
          </a:p>
          <a:p>
            <a:pPr>
              <a:spcBef>
                <a:spcPts val="588"/>
              </a:spcBef>
            </a:pPr>
            <a:endParaRPr lang="en-US" altLang="ja-JP" sz="1200" dirty="0">
              <a:solidFill>
                <a:srgbClr val="000000"/>
              </a:solidFill>
              <a:latin typeface="SimHei" panose="02010609060101010101" pitchFamily="49" charset="-122"/>
              <a:ea typeface="SimHei" panose="02010609060101010101" pitchFamily="49" charset="-122"/>
              <a:cs typeface="HG丸ｺﾞｼｯｸM-PRO"/>
            </a:endParaRPr>
          </a:p>
          <a:p>
            <a:endParaRPr lang="ja-JP" altLang="en-US" dirty="0">
              <a:solidFill>
                <a:schemeClr val="tx1"/>
              </a:solidFill>
              <a:latin typeface="SimHei" panose="02010609060101010101" pitchFamily="49" charset="-122"/>
              <a:ea typeface="SimHei" panose="02010609060101010101" pitchFamily="49" charset="-122"/>
            </a:endParaRPr>
          </a:p>
        </p:txBody>
      </p:sp>
      <p:sp>
        <p:nvSpPr>
          <p:cNvPr id="6" name="Text Box 7"/>
          <p:cNvSpPr txBox="1">
            <a:spLocks noChangeArrowheads="1"/>
          </p:cNvSpPr>
          <p:nvPr/>
        </p:nvSpPr>
        <p:spPr bwMode="auto">
          <a:xfrm>
            <a:off x="627063" y="612775"/>
            <a:ext cx="5889625" cy="3394685"/>
          </a:xfrm>
          <a:prstGeom prst="rect">
            <a:avLst/>
          </a:prstGeom>
          <a:noFill/>
          <a:ln w="9525">
            <a:noFill/>
            <a:miter lim="800000"/>
            <a:headEnd/>
            <a:tailEnd/>
          </a:ln>
        </p:spPr>
        <p:txBody>
          <a:bodyPr lIns="90334" tIns="45167" rIns="90334" bIns="45167">
            <a:spAutoFit/>
          </a:bodyPr>
          <a:lstStyle/>
          <a:p>
            <a:pPr>
              <a:spcBef>
                <a:spcPts val="588"/>
              </a:spcBef>
            </a:pPr>
            <a:r>
              <a:rPr lang="ja-JP" altLang="en-US" b="1" dirty="0">
                <a:solidFill>
                  <a:schemeClr val="accent2"/>
                </a:solidFill>
                <a:latin typeface="SimHei" panose="02010609060101010101" pitchFamily="49" charset="-122"/>
                <a:ea typeface="SimHei" panose="02010609060101010101" pitchFamily="49" charset="-122"/>
                <a:cs typeface="HG丸ｺﾞｼｯｸM-PRO"/>
              </a:rPr>
              <a:t>◆ </a:t>
            </a:r>
            <a:r>
              <a:rPr lang="ja-JP" altLang="en-US" b="1" dirty="0" smtClean="0">
                <a:latin typeface="SimHei" panose="02010609060101010101" pitchFamily="49" charset="-122"/>
                <a:ea typeface="SimHei" panose="02010609060101010101" pitchFamily="49" charset="-122"/>
                <a:cs typeface="ＤＨＰ特太ゴシック体"/>
              </a:rPr>
              <a:t>支援</a:t>
            </a:r>
            <a:r>
              <a:rPr lang="zh-CN" altLang="en-US" b="1" dirty="0">
                <a:latin typeface="SimHei" panose="02010609060101010101" pitchFamily="49" charset="-122"/>
                <a:ea typeface="SimHei" panose="02010609060101010101" pitchFamily="49" charset="-122"/>
                <a:cs typeface="ＤＨＰ特太ゴシック体"/>
              </a:rPr>
              <a:t>政</a:t>
            </a:r>
            <a:r>
              <a:rPr lang="ja-JP" altLang="en-US" b="1" dirty="0">
                <a:latin typeface="SimHei" panose="02010609060101010101" pitchFamily="49" charset="-122"/>
                <a:ea typeface="SimHei" panose="02010609060101010101" pitchFamily="49" charset="-122"/>
                <a:cs typeface="ＤＨＰ特太ゴシック体"/>
              </a:rPr>
              <a:t>策</a:t>
            </a:r>
            <a:endParaRPr lang="en-US" altLang="ja-JP" b="1" dirty="0">
              <a:latin typeface="SimHei" panose="02010609060101010101" pitchFamily="49" charset="-122"/>
              <a:ea typeface="SimHei" panose="02010609060101010101" pitchFamily="49" charset="-122"/>
              <a:cs typeface="ＤＨＰ特太ゴシック体"/>
            </a:endParaRPr>
          </a:p>
          <a:p>
            <a:pPr>
              <a:spcBef>
                <a:spcPts val="588"/>
              </a:spcBef>
            </a:pPr>
            <a:r>
              <a:rPr lang="ja-JP" altLang="en-US" sz="1400" dirty="0">
                <a:latin typeface="SimSun" panose="02010600030101010101" pitchFamily="2" charset="-122"/>
                <a:ea typeface="SimSun" panose="02010600030101010101" pitchFamily="2" charset="-122"/>
                <a:cs typeface="HG丸ｺﾞｼｯｸM-PRO"/>
              </a:rPr>
              <a:t>　</a:t>
            </a:r>
            <a:endParaRPr lang="en-US" altLang="ja-JP" sz="1400" dirty="0">
              <a:latin typeface="SimSun" panose="02010600030101010101" pitchFamily="2" charset="-122"/>
              <a:ea typeface="SimSun" panose="02010600030101010101" pitchFamily="2" charset="-122"/>
              <a:cs typeface="HG丸ｺﾞｼｯｸM-PRO"/>
            </a:endParaRPr>
          </a:p>
          <a:p>
            <a:r>
              <a:rPr lang="ja-JP" altLang="en-US" sz="1400" b="1" u="sng" dirty="0" smtClean="0">
                <a:solidFill>
                  <a:srgbClr val="000000"/>
                </a:solidFill>
                <a:latin typeface="SimSun" panose="02010600030101010101" pitchFamily="2" charset="-122"/>
                <a:ea typeface="SimSun" panose="02010600030101010101" pitchFamily="2" charset="-122"/>
                <a:cs typeface="HG丸ｺﾞｼｯｸM-PRO"/>
              </a:rPr>
              <a:t>☆</a:t>
            </a:r>
            <a:r>
              <a:rPr lang="zh-CN" altLang="en-US" sz="1400" b="1" u="sng" dirty="0" smtClean="0">
                <a:solidFill>
                  <a:srgbClr val="000000"/>
                </a:solidFill>
                <a:latin typeface="SimSun" panose="02010600030101010101" pitchFamily="2" charset="-122"/>
                <a:ea typeface="SimSun" panose="02010600030101010101" pitchFamily="2" charset="-122"/>
                <a:cs typeface="HG丸ｺﾞｼｯｸM-PRO"/>
              </a:rPr>
              <a:t>平成</a:t>
            </a:r>
            <a:r>
              <a:rPr lang="en-US" altLang="zh-CN" sz="1400" b="1" u="sng" dirty="0" smtClean="0">
                <a:solidFill>
                  <a:srgbClr val="000000"/>
                </a:solidFill>
                <a:latin typeface="SimSun" panose="02010600030101010101" pitchFamily="2" charset="-122"/>
                <a:ea typeface="SimSun" panose="02010600030101010101" pitchFamily="2" charset="-122"/>
                <a:cs typeface="HG丸ｺﾞｼｯｸM-PRO"/>
              </a:rPr>
              <a:t>20</a:t>
            </a:r>
            <a:r>
              <a:rPr lang="zh-CN" altLang="en-US" sz="1400" b="1" u="sng" dirty="0" smtClean="0">
                <a:solidFill>
                  <a:srgbClr val="000000"/>
                </a:solidFill>
                <a:latin typeface="SimSun" panose="02010600030101010101" pitchFamily="2" charset="-122"/>
                <a:ea typeface="SimSun" panose="02010600030101010101" pitchFamily="2" charset="-122"/>
                <a:cs typeface="HG丸ｺﾞｼｯｸM-PRO"/>
              </a:rPr>
              <a:t>年</a:t>
            </a:r>
            <a:r>
              <a:rPr lang="en-US" altLang="zh-CN" sz="1400" b="1" u="sng" dirty="0" smtClean="0">
                <a:solidFill>
                  <a:srgbClr val="000000"/>
                </a:solidFill>
                <a:latin typeface="SimSun" panose="02010600030101010101" pitchFamily="2" charset="-122"/>
                <a:ea typeface="SimSun" panose="02010600030101010101" pitchFamily="2" charset="-122"/>
                <a:cs typeface="HG丸ｺﾞｼｯｸM-PRO"/>
              </a:rPr>
              <a:t>(2008</a:t>
            </a:r>
            <a:r>
              <a:rPr lang="ja-JP" altLang="en-US" sz="1400" b="1" u="sng" dirty="0" smtClean="0">
                <a:solidFill>
                  <a:srgbClr val="000000"/>
                </a:solidFill>
                <a:latin typeface="SimSun" panose="02010600030101010101" pitchFamily="2" charset="-122"/>
                <a:ea typeface="SimSun" panose="02010600030101010101" pitchFamily="2" charset="-122"/>
                <a:cs typeface="HG丸ｺﾞｼｯｸM-PRO"/>
              </a:rPr>
              <a:t>年</a:t>
            </a:r>
            <a:r>
              <a:rPr lang="en-US" altLang="zh-CN" sz="1400" b="1" u="sng" dirty="0" smtClean="0">
                <a:solidFill>
                  <a:srgbClr val="000000"/>
                </a:solidFill>
                <a:latin typeface="SimSun" panose="02010600030101010101" pitchFamily="2" charset="-122"/>
                <a:ea typeface="SimSun" panose="02010600030101010101" pitchFamily="2" charset="-122"/>
                <a:cs typeface="HG丸ｺﾞｼｯｸM-PRO"/>
              </a:rPr>
              <a:t>)4</a:t>
            </a:r>
            <a:r>
              <a:rPr lang="ja-JP" altLang="en-US" sz="1400" b="1" u="sng" dirty="0">
                <a:solidFill>
                  <a:srgbClr val="000000"/>
                </a:solidFill>
                <a:latin typeface="SimSun" panose="02010600030101010101" pitchFamily="2" charset="-122"/>
                <a:ea typeface="SimSun" panose="02010600030101010101" pitchFamily="2" charset="-122"/>
                <a:cs typeface="HG丸ｺﾞｼｯｸM-PRO"/>
              </a:rPr>
              <a:t>月</a:t>
            </a:r>
            <a:r>
              <a:rPr lang="zh-CN" altLang="en-US" sz="1400" b="1" u="sng" dirty="0">
                <a:solidFill>
                  <a:srgbClr val="000000"/>
                </a:solidFill>
                <a:latin typeface="SimSun" panose="02010600030101010101" pitchFamily="2" charset="-122"/>
                <a:ea typeface="SimSun" panose="02010600030101010101" pitchFamily="2" charset="-122"/>
                <a:cs typeface="HG丸ｺﾞｼｯｸM-PRO"/>
              </a:rPr>
              <a:t>开始的支援政策</a:t>
            </a:r>
            <a:endParaRPr lang="en-US" altLang="ja-JP" sz="1400" b="1" u="sng" dirty="0">
              <a:solidFill>
                <a:srgbClr val="000000"/>
              </a:solidFill>
              <a:latin typeface="SimSun" panose="02010600030101010101" pitchFamily="2" charset="-122"/>
              <a:ea typeface="SimSun" panose="02010600030101010101" pitchFamily="2" charset="-122"/>
              <a:cs typeface="HG丸ｺﾞｼｯｸM-PRO"/>
            </a:endParaRPr>
          </a:p>
          <a:p>
            <a:pPr>
              <a:lnSpc>
                <a:spcPts val="200"/>
              </a:lnSpc>
              <a:spcBef>
                <a:spcPts val="588"/>
              </a:spcBef>
            </a:pPr>
            <a:endParaRPr lang="ja-JP" altLang="en-US" sz="1400" dirty="0">
              <a:solidFill>
                <a:srgbClr val="000000"/>
              </a:solidFill>
              <a:latin typeface="SimSun" panose="02010600030101010101" pitchFamily="2" charset="-122"/>
              <a:ea typeface="SimSun" panose="02010600030101010101" pitchFamily="2" charset="-122"/>
              <a:cs typeface="HG丸ｺﾞｼｯｸM-PRO"/>
            </a:endParaRPr>
          </a:p>
          <a:p>
            <a:pPr>
              <a:spcBef>
                <a:spcPts val="588"/>
              </a:spcBef>
            </a:pPr>
            <a:r>
              <a:rPr lang="zh-CN" altLang="en-US" sz="1400" dirty="0">
                <a:solidFill>
                  <a:srgbClr val="000000"/>
                </a:solidFill>
                <a:latin typeface="SimSun" panose="02010600030101010101" pitchFamily="2" charset="-122"/>
                <a:ea typeface="SimSun" panose="02010600030101010101" pitchFamily="2" charset="-122"/>
                <a:cs typeface="HG丸ｺﾞｼｯｸM-PRO"/>
              </a:rPr>
              <a:t> </a:t>
            </a:r>
            <a:r>
              <a:rPr lang="zh-CN" altLang="ja-JP" sz="1400" dirty="0">
                <a:solidFill>
                  <a:srgbClr val="000000"/>
                </a:solidFill>
                <a:latin typeface="SimSun" panose="02010600030101010101" pitchFamily="2" charset="-122"/>
                <a:ea typeface="SimSun" panose="02010600030101010101" pitchFamily="2" charset="-122"/>
                <a:cs typeface="HG丸ｺﾞｼｯｸM-PRO"/>
              </a:rPr>
              <a:t>①  由国家负担交纳保险费，使其领取满额老龄基础年金。</a:t>
            </a:r>
          </a:p>
          <a:p>
            <a:pPr>
              <a:spcBef>
                <a:spcPts val="588"/>
              </a:spcBef>
            </a:pPr>
            <a:r>
              <a:rPr lang="zh-CN" altLang="ja-JP" sz="1400" dirty="0">
                <a:solidFill>
                  <a:srgbClr val="000000"/>
                </a:solidFill>
                <a:latin typeface="SimSun" panose="02010600030101010101" pitchFamily="2" charset="-122"/>
                <a:ea typeface="SimSun" panose="02010600030101010101" pitchFamily="2" charset="-122"/>
                <a:cs typeface="HG丸ｺﾞｼｯｸM-PRO"/>
              </a:rPr>
              <a:t> ②  即使已领取了满额老龄基础</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年金</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生活仍不安定时</a:t>
            </a:r>
            <a:r>
              <a:rPr lang="zh-CN" altLang="ja-JP" sz="1400" dirty="0">
                <a:solidFill>
                  <a:srgbClr val="000000"/>
                </a:solidFill>
                <a:latin typeface="SimSun" panose="02010600030101010101" pitchFamily="2" charset="-122"/>
                <a:ea typeface="SimSun" panose="02010600030101010101" pitchFamily="2" charset="-122"/>
                <a:cs typeface="HG丸ｺﾞｼｯｸM-PRO"/>
              </a:rPr>
              <a:t>，代替</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原有的</a:t>
            </a:r>
            <a:endParaRPr lang="en-US" altLang="zh-CN" sz="1400" dirty="0" smtClean="0">
              <a:solidFill>
                <a:srgbClr val="000000"/>
              </a:solidFill>
              <a:latin typeface="SimSun" panose="02010600030101010101" pitchFamily="2" charset="-122"/>
              <a:ea typeface="SimSun" panose="02010600030101010101" pitchFamily="2" charset="-122"/>
              <a:cs typeface="HG丸ｺﾞｼｯｸM-PRO"/>
            </a:endParaRPr>
          </a:p>
          <a:p>
            <a:pPr>
              <a:spcBef>
                <a:spcPts val="588"/>
              </a:spcBef>
            </a:pPr>
            <a:r>
              <a:rPr lang="zh-CN" altLang="en-US" sz="1400" dirty="0">
                <a:solidFill>
                  <a:srgbClr val="000000"/>
                </a:solidFill>
                <a:latin typeface="SimSun" panose="02010600030101010101" pitchFamily="2" charset="-122"/>
                <a:ea typeface="SimSun" panose="02010600030101010101" pitchFamily="2" charset="-122"/>
                <a:cs typeface="HG丸ｺﾞｼｯｸM-PRO"/>
              </a:rPr>
              <a:t> </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    </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生活保护</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经审核</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使其领取支援</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给付</a:t>
            </a:r>
            <a:r>
              <a:rPr lang="zh-CN" altLang="ja-JP" sz="1400" dirty="0">
                <a:solidFill>
                  <a:srgbClr val="000000"/>
                </a:solidFill>
                <a:latin typeface="SimSun" panose="02010600030101010101" pitchFamily="2" charset="-122"/>
                <a:ea typeface="SimSun" panose="02010600030101010101" pitchFamily="2" charset="-122"/>
                <a:cs typeface="HG丸ｺﾞｼｯｸM-PRO"/>
              </a:rPr>
              <a:t>。</a:t>
            </a:r>
          </a:p>
          <a:p>
            <a:pPr>
              <a:spcBef>
                <a:spcPts val="588"/>
              </a:spcBef>
            </a:pPr>
            <a:endParaRPr lang="zh-CN" altLang="ja-JP" sz="1400" dirty="0">
              <a:solidFill>
                <a:srgbClr val="000000"/>
              </a:solidFill>
              <a:latin typeface="SimSun" panose="02010600030101010101" pitchFamily="2" charset="-122"/>
              <a:ea typeface="SimSun" panose="02010600030101010101" pitchFamily="2" charset="-122"/>
              <a:cs typeface="HG丸ｺﾞｼｯｸM-PRO"/>
            </a:endParaRPr>
          </a:p>
          <a:p>
            <a:pPr>
              <a:spcBef>
                <a:spcPts val="588"/>
              </a:spcBef>
            </a:pPr>
            <a:endParaRPr lang="en-US" altLang="ja-JP" sz="1400" dirty="0">
              <a:solidFill>
                <a:srgbClr val="000000"/>
              </a:solidFill>
              <a:latin typeface="SimSun" panose="02010600030101010101" pitchFamily="2" charset="-122"/>
              <a:ea typeface="SimSun" panose="02010600030101010101" pitchFamily="2" charset="-122"/>
              <a:cs typeface="HG丸ｺﾞｼｯｸM-PRO"/>
            </a:endParaRPr>
          </a:p>
          <a:p>
            <a:pPr>
              <a:spcBef>
                <a:spcPts val="588"/>
              </a:spcBef>
              <a:spcAft>
                <a:spcPts val="600"/>
              </a:spcAft>
            </a:pPr>
            <a:r>
              <a:rPr lang="ja-JP" altLang="en-US" sz="1400" b="1" u="sng" dirty="0" smtClean="0">
                <a:solidFill>
                  <a:srgbClr val="000000"/>
                </a:solidFill>
                <a:latin typeface="SimSun" panose="02010600030101010101" pitchFamily="2" charset="-122"/>
                <a:ea typeface="SimSun" panose="02010600030101010101" pitchFamily="2" charset="-122"/>
                <a:cs typeface="HG丸ｺﾞｼｯｸM-PRO"/>
              </a:rPr>
              <a:t>☆</a:t>
            </a:r>
            <a:r>
              <a:rPr lang="zh-CN" altLang="en-US" sz="1400" b="1" u="sng" dirty="0" smtClean="0">
                <a:solidFill>
                  <a:srgbClr val="000000"/>
                </a:solidFill>
                <a:latin typeface="SimSun" panose="02010600030101010101" pitchFamily="2" charset="-122"/>
                <a:ea typeface="SimSun" panose="02010600030101010101" pitchFamily="2" charset="-122"/>
                <a:cs typeface="HG丸ｺﾞｼｯｸM-PRO"/>
              </a:rPr>
              <a:t>平成</a:t>
            </a:r>
            <a:r>
              <a:rPr lang="en-US" altLang="zh-CN" sz="1400" b="1" u="sng" dirty="0" smtClean="0">
                <a:solidFill>
                  <a:srgbClr val="000000"/>
                </a:solidFill>
                <a:latin typeface="SimSun" panose="02010600030101010101" pitchFamily="2" charset="-122"/>
                <a:ea typeface="SimSun" panose="02010600030101010101" pitchFamily="2" charset="-122"/>
                <a:cs typeface="HG丸ｺﾞｼｯｸM-PRO"/>
              </a:rPr>
              <a:t>26</a:t>
            </a:r>
            <a:r>
              <a:rPr lang="zh-CN" altLang="en-US" sz="1400" b="1" u="sng" dirty="0" smtClean="0">
                <a:solidFill>
                  <a:srgbClr val="000000"/>
                </a:solidFill>
                <a:latin typeface="SimSun" panose="02010600030101010101" pitchFamily="2" charset="-122"/>
                <a:ea typeface="SimSun" panose="02010600030101010101" pitchFamily="2" charset="-122"/>
                <a:cs typeface="HG丸ｺﾞｼｯｸM-PRO"/>
              </a:rPr>
              <a:t>年</a:t>
            </a:r>
            <a:r>
              <a:rPr lang="en-US" altLang="zh-CN" sz="1400" b="1" u="sng" dirty="0" smtClean="0">
                <a:solidFill>
                  <a:srgbClr val="000000"/>
                </a:solidFill>
                <a:latin typeface="SimSun" panose="02010600030101010101" pitchFamily="2" charset="-122"/>
                <a:ea typeface="SimSun" panose="02010600030101010101" pitchFamily="2" charset="-122"/>
                <a:cs typeface="HG丸ｺﾞｼｯｸM-PRO"/>
              </a:rPr>
              <a:t>(2014</a:t>
            </a:r>
            <a:r>
              <a:rPr lang="ja-JP" altLang="en-US" sz="1400" b="1" u="sng" dirty="0" smtClean="0">
                <a:solidFill>
                  <a:srgbClr val="000000"/>
                </a:solidFill>
                <a:latin typeface="SimSun" panose="02010600030101010101" pitchFamily="2" charset="-122"/>
                <a:ea typeface="SimSun" panose="02010600030101010101" pitchFamily="2" charset="-122"/>
                <a:cs typeface="HG丸ｺﾞｼｯｸM-PRO"/>
              </a:rPr>
              <a:t>年</a:t>
            </a:r>
            <a:r>
              <a:rPr lang="en-US" altLang="zh-CN" sz="1400" b="1" u="sng" dirty="0" smtClean="0">
                <a:solidFill>
                  <a:srgbClr val="000000"/>
                </a:solidFill>
                <a:latin typeface="SimSun" panose="02010600030101010101" pitchFamily="2" charset="-122"/>
                <a:ea typeface="SimSun" panose="02010600030101010101" pitchFamily="2" charset="-122"/>
                <a:cs typeface="HG丸ｺﾞｼｯｸM-PRO"/>
              </a:rPr>
              <a:t>)10</a:t>
            </a:r>
            <a:r>
              <a:rPr lang="ja-JP" altLang="en-US" sz="1400" b="1" u="sng" dirty="0">
                <a:solidFill>
                  <a:srgbClr val="000000"/>
                </a:solidFill>
                <a:latin typeface="SimSun" panose="02010600030101010101" pitchFamily="2" charset="-122"/>
                <a:ea typeface="SimSun" panose="02010600030101010101" pitchFamily="2" charset="-122"/>
                <a:cs typeface="HG丸ｺﾞｼｯｸM-PRO"/>
              </a:rPr>
              <a:t>月</a:t>
            </a:r>
            <a:r>
              <a:rPr lang="zh-CN" altLang="en-US" sz="1400" b="1" u="sng" dirty="0">
                <a:solidFill>
                  <a:srgbClr val="000000"/>
                </a:solidFill>
                <a:latin typeface="SimSun" panose="02010600030101010101" pitchFamily="2" charset="-122"/>
                <a:ea typeface="SimSun" panose="02010600030101010101" pitchFamily="2" charset="-122"/>
                <a:cs typeface="HG丸ｺﾞｼｯｸM-PRO"/>
              </a:rPr>
              <a:t>开始的支援政策</a:t>
            </a:r>
            <a:endParaRPr lang="en-US" altLang="ja-JP" sz="1400" b="1" u="sng" dirty="0">
              <a:solidFill>
                <a:srgbClr val="000000"/>
              </a:solidFill>
              <a:latin typeface="SimSun" panose="02010600030101010101" pitchFamily="2" charset="-122"/>
              <a:ea typeface="SimSun" panose="02010600030101010101" pitchFamily="2" charset="-122"/>
              <a:cs typeface="HG丸ｺﾞｼｯｸM-PRO"/>
            </a:endParaRPr>
          </a:p>
          <a:p>
            <a:pPr>
              <a:spcBef>
                <a:spcPts val="588"/>
              </a:spcBef>
            </a:pPr>
            <a:r>
              <a:rPr lang="ja-JP" altLang="en-US" sz="1400" dirty="0">
                <a:solidFill>
                  <a:srgbClr val="000000"/>
                </a:solidFill>
                <a:latin typeface="SimSun" panose="02010600030101010101" pitchFamily="2" charset="-122"/>
                <a:ea typeface="SimSun" panose="02010600030101010101" pitchFamily="2" charset="-122"/>
                <a:cs typeface="HG丸ｺﾞｼｯｸM-PRO"/>
              </a:rPr>
              <a:t>遗华日本人等</a:t>
            </a:r>
            <a:r>
              <a:rPr lang="zh-CN" altLang="en-US" sz="1400" dirty="0">
                <a:solidFill>
                  <a:srgbClr val="000000"/>
                </a:solidFill>
                <a:latin typeface="SimSun" panose="02010600030101010101" pitchFamily="2" charset="-122"/>
                <a:ea typeface="SimSun" panose="02010600030101010101" pitchFamily="2" charset="-122"/>
                <a:cs typeface="HG丸ｺﾞｼｯｸM-PRO"/>
              </a:rPr>
              <a:t>去世后，向领取</a:t>
            </a:r>
            <a:r>
              <a:rPr lang="ja-JP" altLang="en-US" sz="1400" dirty="0">
                <a:solidFill>
                  <a:srgbClr val="000000"/>
                </a:solidFill>
                <a:latin typeface="SimSun" panose="02010600030101010101" pitchFamily="2" charset="-122"/>
                <a:ea typeface="SimSun" panose="02010600030101010101" pitchFamily="2" charset="-122"/>
                <a:cs typeface="HG丸ｺﾞｼｯｸM-PRO"/>
              </a:rPr>
              <a:t>支援</a:t>
            </a:r>
            <a:r>
              <a:rPr lang="zh-CN" altLang="en-US" sz="1400" dirty="0">
                <a:solidFill>
                  <a:srgbClr val="000000"/>
                </a:solidFill>
                <a:latin typeface="SimSun" panose="02010600030101010101" pitchFamily="2" charset="-122"/>
                <a:ea typeface="SimSun" panose="02010600030101010101" pitchFamily="2" charset="-122"/>
                <a:cs typeface="HG丸ｺﾞｼｯｸM-PRO"/>
              </a:rPr>
              <a:t>给付的</a:t>
            </a:r>
            <a:r>
              <a:rPr lang="ja-JP" altLang="en-US" sz="1400" dirty="0">
                <a:solidFill>
                  <a:srgbClr val="000000"/>
                </a:solidFill>
                <a:latin typeface="SimSun" panose="02010600030101010101" pitchFamily="2" charset="-122"/>
                <a:ea typeface="SimSun" panose="02010600030101010101" pitchFamily="2" charset="-122"/>
                <a:cs typeface="HG丸ｺﾞｼｯｸM-PRO"/>
              </a:rPr>
              <a:t>特定配偶</a:t>
            </a:r>
            <a:r>
              <a:rPr lang="zh-CN" altLang="en-US" sz="1400" dirty="0">
                <a:solidFill>
                  <a:srgbClr val="000000"/>
                </a:solidFill>
                <a:latin typeface="SimSun" panose="02010600030101010101" pitchFamily="2" charset="-122"/>
                <a:ea typeface="SimSun" panose="02010600030101010101" pitchFamily="2" charset="-122"/>
                <a:cs typeface="HG丸ｺﾞｼｯｸM-PRO"/>
              </a:rPr>
              <a:t>支付</a:t>
            </a:r>
            <a:r>
              <a:rPr lang="ja-JP" altLang="en-US" sz="1400" dirty="0">
                <a:solidFill>
                  <a:srgbClr val="000000"/>
                </a:solidFill>
                <a:latin typeface="SimSun" panose="02010600030101010101" pitchFamily="2" charset="-122"/>
                <a:ea typeface="SimSun" panose="02010600030101010101" pitchFamily="2" charset="-122"/>
                <a:cs typeface="HG丸ｺﾞｼｯｸM-PRO"/>
              </a:rPr>
              <a:t>配</a:t>
            </a:r>
            <a:r>
              <a:rPr lang="ja-JP" altLang="en-US" sz="1400" dirty="0">
                <a:latin typeface="SimSun" panose="02010600030101010101" pitchFamily="2" charset="-122"/>
                <a:ea typeface="SimSun" panose="02010600030101010101" pitchFamily="2" charset="-122"/>
                <a:cs typeface="HG丸ｺﾞｼｯｸM-PRO"/>
              </a:rPr>
              <a:t>偶支援</a:t>
            </a:r>
            <a:r>
              <a:rPr lang="ja-JP" altLang="en-US" sz="1400" dirty="0" smtClean="0">
                <a:latin typeface="SimSun" panose="02010600030101010101" pitchFamily="2" charset="-122"/>
                <a:ea typeface="SimSun" panose="02010600030101010101" pitchFamily="2" charset="-122"/>
                <a:cs typeface="HG丸ｺﾞｼｯｸM-PRO"/>
              </a:rPr>
              <a:t>金</a:t>
            </a:r>
            <a:r>
              <a:rPr lang="zh-CN" altLang="en-US" sz="1400" dirty="0" smtClean="0">
                <a:latin typeface="SimSun" panose="02010600030101010101" pitchFamily="2" charset="-122"/>
                <a:ea typeface="SimSun" panose="02010600030101010101" pitchFamily="2" charset="-122"/>
                <a:cs typeface="HG丸ｺﾞｼｯｸM-PRO"/>
              </a:rPr>
              <a:t>。</a:t>
            </a:r>
            <a:r>
              <a:rPr lang="ja-JP" altLang="en-US" sz="1400" dirty="0">
                <a:latin typeface="SimSun" panose="02010600030101010101" pitchFamily="2" charset="-122"/>
                <a:ea typeface="SimSun" panose="02010600030101010101" pitchFamily="2" charset="-122"/>
                <a:cs typeface="HG丸ｺﾞｼｯｸM-PRO"/>
              </a:rPr>
              <a:t>　</a:t>
            </a:r>
            <a:endParaRPr lang="en-US" altLang="ja-JP" sz="1400" dirty="0">
              <a:latin typeface="SimSun" panose="02010600030101010101" pitchFamily="2" charset="-122"/>
              <a:ea typeface="SimSun" panose="02010600030101010101" pitchFamily="2" charset="-122"/>
              <a:cs typeface="HG丸ｺﾞｼｯｸM-PRO"/>
            </a:endParaRPr>
          </a:p>
          <a:p>
            <a:pPr>
              <a:spcBef>
                <a:spcPts val="588"/>
              </a:spcBef>
            </a:pPr>
            <a:r>
              <a:rPr lang="ja-JP" altLang="en-US" sz="1400" dirty="0">
                <a:latin typeface="SimSun" panose="02010600030101010101" pitchFamily="2" charset="-122"/>
                <a:ea typeface="SimSun" panose="02010600030101010101" pitchFamily="2" charset="-122"/>
                <a:cs typeface="HG丸ｺﾞｼｯｸM-PRO"/>
              </a:rPr>
              <a:t>　</a:t>
            </a:r>
            <a:endParaRPr lang="en-US" altLang="ja-JP" sz="1400" dirty="0">
              <a:latin typeface="SimSun" panose="02010600030101010101" pitchFamily="2" charset="-122"/>
              <a:ea typeface="SimSun" panose="02010600030101010101" pitchFamily="2" charset="-122"/>
              <a:cs typeface="HG丸ｺﾞｼｯｸM-PRO"/>
            </a:endParaRPr>
          </a:p>
        </p:txBody>
      </p:sp>
      <p:pic>
        <p:nvPicPr>
          <p:cNvPr id="19462" name="図 6" descr="C:\Users\TTFBT\AppData\Local\Microsoft\Windows\Temporary Internet Files\Content.IE5\C3UFBS85\MC900439073[1].png"/>
          <p:cNvPicPr>
            <a:picLocks noChangeAspect="1" noChangeArrowheads="1"/>
          </p:cNvPicPr>
          <p:nvPr/>
        </p:nvPicPr>
        <p:blipFill>
          <a:blip r:embed="rId2" cstate="print"/>
          <a:srcRect/>
          <a:stretch>
            <a:fillRect/>
          </a:stretch>
        </p:blipFill>
        <p:spPr bwMode="auto">
          <a:xfrm>
            <a:off x="4391025" y="8389938"/>
            <a:ext cx="1704975" cy="647700"/>
          </a:xfrm>
          <a:prstGeom prst="rect">
            <a:avLst/>
          </a:prstGeom>
          <a:noFill/>
          <a:ln w="9525">
            <a:noFill/>
            <a:miter lim="800000"/>
            <a:headEnd/>
            <a:tailEnd/>
          </a:ln>
        </p:spPr>
      </p:pic>
      <p:pic>
        <p:nvPicPr>
          <p:cNvPr id="19463" name="図 7" descr="C:\Users\TTFBT\AppData\Local\Microsoft\Windows\Temporary Internet Files\Content.IE5\C3UFBS85\MC900439073[1].png"/>
          <p:cNvPicPr>
            <a:picLocks noChangeAspect="1" noChangeArrowheads="1"/>
          </p:cNvPicPr>
          <p:nvPr/>
        </p:nvPicPr>
        <p:blipFill>
          <a:blip r:embed="rId2" cstate="print"/>
          <a:srcRect/>
          <a:stretch>
            <a:fillRect/>
          </a:stretch>
        </p:blipFill>
        <p:spPr bwMode="auto">
          <a:xfrm>
            <a:off x="852488" y="8332788"/>
            <a:ext cx="1703387" cy="647700"/>
          </a:xfrm>
          <a:prstGeom prst="rect">
            <a:avLst/>
          </a:prstGeom>
          <a:noFill/>
          <a:ln w="9525">
            <a:noFill/>
            <a:miter lim="800000"/>
            <a:headEnd/>
            <a:tailEnd/>
          </a:ln>
        </p:spPr>
      </p:pic>
      <p:pic>
        <p:nvPicPr>
          <p:cNvPr id="19464" name="図 8" descr="C:\Users\TTFBT\AppData\Local\Microsoft\Windows\Temporary Internet Files\Content.IE5\C3UFBS85\MC900439073[1].png"/>
          <p:cNvPicPr>
            <a:picLocks noChangeAspect="1" noChangeArrowheads="1"/>
          </p:cNvPicPr>
          <p:nvPr/>
        </p:nvPicPr>
        <p:blipFill>
          <a:blip r:embed="rId2" cstate="print"/>
          <a:srcRect/>
          <a:stretch>
            <a:fillRect/>
          </a:stretch>
        </p:blipFill>
        <p:spPr bwMode="auto">
          <a:xfrm>
            <a:off x="2601913" y="8332788"/>
            <a:ext cx="1703387" cy="647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5"/>
          <p:cNvSpPr>
            <a:spLocks noChangeArrowheads="1"/>
          </p:cNvSpPr>
          <p:nvPr/>
        </p:nvSpPr>
        <p:spPr bwMode="auto">
          <a:xfrm>
            <a:off x="539750" y="396875"/>
            <a:ext cx="5905500" cy="565150"/>
          </a:xfrm>
          <a:prstGeom prst="roundRect">
            <a:avLst>
              <a:gd name="adj" fmla="val 15014"/>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ctr" anchorCtr="1"/>
          <a:lstStyle/>
          <a:p>
            <a:pPr algn="ctr">
              <a:lnSpc>
                <a:spcPct val="150000"/>
              </a:lnSpc>
            </a:pPr>
            <a:r>
              <a:rPr lang="en-US" altLang="ja-JP" sz="2400" b="1" dirty="0">
                <a:solidFill>
                  <a:srgbClr val="000000"/>
                </a:solidFill>
                <a:latin typeface="SimHei" panose="02010609060101010101" pitchFamily="49" charset="-122"/>
                <a:ea typeface="SimHei" panose="02010609060101010101" pitchFamily="49" charset="-122"/>
                <a:cs typeface="HG丸ｺﾞｼｯｸM-PRO"/>
              </a:rPr>
              <a:t>2</a:t>
            </a:r>
            <a:r>
              <a:rPr lang="ja-JP" altLang="en-US" sz="2400" b="1" dirty="0">
                <a:solidFill>
                  <a:srgbClr val="000000"/>
                </a:solidFill>
                <a:latin typeface="SimHei" panose="02010609060101010101" pitchFamily="49" charset="-122"/>
                <a:ea typeface="SimHei" panose="02010609060101010101" pitchFamily="49" charset="-122"/>
                <a:cs typeface="HG丸ｺﾞｼｯｸM-PRO"/>
              </a:rPr>
              <a:t>　支  援  </a:t>
            </a:r>
            <a:r>
              <a:rPr lang="zh-CN" altLang="en-US" sz="2400" b="1" dirty="0">
                <a:solidFill>
                  <a:srgbClr val="000000"/>
                </a:solidFill>
                <a:latin typeface="SimHei" panose="02010609060101010101" pitchFamily="49" charset="-122"/>
                <a:ea typeface="SimHei" panose="02010609060101010101" pitchFamily="49" charset="-122"/>
                <a:cs typeface="HG丸ｺﾞｼｯｸM-PRO"/>
              </a:rPr>
              <a:t>给  付  的</a:t>
            </a:r>
            <a:r>
              <a:rPr lang="ja-JP" altLang="en-US" sz="2400" b="1" dirty="0">
                <a:solidFill>
                  <a:srgbClr val="000000"/>
                </a:solidFill>
                <a:latin typeface="SimHei" panose="02010609060101010101" pitchFamily="49" charset="-122"/>
                <a:ea typeface="SimHei" panose="02010609060101010101" pitchFamily="49" charset="-122"/>
                <a:cs typeface="HG丸ｺﾞｼｯｸM-PRO"/>
              </a:rPr>
              <a:t>  目  的</a:t>
            </a:r>
            <a:endParaRPr lang="en-US" altLang="ja-JP" sz="2400" b="1" dirty="0">
              <a:solidFill>
                <a:srgbClr val="000000"/>
              </a:solidFill>
              <a:latin typeface="SimHei" panose="02010609060101010101" pitchFamily="49" charset="-122"/>
              <a:ea typeface="SimHei" panose="02010609060101010101" pitchFamily="49" charset="-122"/>
              <a:cs typeface="HG丸ｺﾞｼｯｸM-PRO"/>
            </a:endParaRPr>
          </a:p>
        </p:txBody>
      </p:sp>
      <p:sp>
        <p:nvSpPr>
          <p:cNvPr id="20482" name="Text Box 7"/>
          <p:cNvSpPr txBox="1">
            <a:spLocks noChangeArrowheads="1"/>
          </p:cNvSpPr>
          <p:nvPr/>
        </p:nvSpPr>
        <p:spPr bwMode="auto">
          <a:xfrm>
            <a:off x="547688" y="1331913"/>
            <a:ext cx="6040437" cy="1745515"/>
          </a:xfrm>
          <a:prstGeom prst="rect">
            <a:avLst/>
          </a:prstGeom>
          <a:noFill/>
          <a:ln w="9525">
            <a:noFill/>
            <a:miter lim="800000"/>
            <a:headEnd/>
            <a:tailEnd/>
          </a:ln>
        </p:spPr>
        <p:txBody>
          <a:bodyPr lIns="90334" tIns="45167" rIns="90334" bIns="45167">
            <a:spAutoFit/>
          </a:bodyPr>
          <a:lstStyle/>
          <a:p>
            <a:pPr>
              <a:lnSpc>
                <a:spcPts val="2000"/>
              </a:lnSpc>
              <a:spcBef>
                <a:spcPts val="588"/>
              </a:spcBef>
            </a:pPr>
            <a:r>
              <a:rPr lang="ja-JP" altLang="en-US" sz="1400" dirty="0">
                <a:latin typeface="SimHei" panose="02010609060101010101" pitchFamily="49" charset="-122"/>
                <a:ea typeface="SimHei" panose="02010609060101010101" pitchFamily="49" charset="-122"/>
                <a:cs typeface="HG丸ｺﾞｼｯｸM-PRO"/>
              </a:rPr>
              <a:t>　</a:t>
            </a:r>
            <a:r>
              <a:rPr lang="ja-JP" altLang="zh-CN" sz="1400" dirty="0">
                <a:latin typeface="SimHei" panose="02010609060101010101" pitchFamily="49" charset="-122"/>
                <a:ea typeface="SimHei" panose="02010609060101010101" pitchFamily="49" charset="-122"/>
                <a:cs typeface="HG丸ｺﾞｼｯｸM-PRO"/>
              </a:rPr>
              <a:t> </a:t>
            </a:r>
            <a:r>
              <a:rPr lang="ja-JP" altLang="en-US" sz="1400" dirty="0">
                <a:latin typeface="SimHei" panose="02010609060101010101" pitchFamily="49" charset="-122"/>
                <a:ea typeface="SimHei" panose="02010609060101010101" pitchFamily="49" charset="-122"/>
                <a:cs typeface="HG丸ｺﾞｼｯｸM-PRO"/>
              </a:rPr>
              <a:t> </a:t>
            </a:r>
            <a:r>
              <a:rPr lang="zh-CN" sz="1400" dirty="0">
                <a:latin typeface="SimSun" panose="02010600030101010101" pitchFamily="2" charset="-122"/>
                <a:ea typeface="SimSun" panose="02010600030101010101" pitchFamily="2" charset="-122"/>
                <a:cs typeface="HG丸ｺﾞｼｯｸM-PRO"/>
              </a:rPr>
              <a:t>支援给付是一项以稳定遗华日本人等</a:t>
            </a:r>
            <a:r>
              <a:rPr lang="zh-CN" altLang="zh-CN" sz="1400" dirty="0">
                <a:latin typeface="SimSun" panose="02010600030101010101" pitchFamily="2" charset="-122"/>
                <a:ea typeface="SimSun" panose="02010600030101010101" pitchFamily="2" charset="-122"/>
                <a:cs typeface="HG丸ｺﾞｼｯｸM-PRO"/>
              </a:rPr>
              <a:t>(</a:t>
            </a:r>
            <a:r>
              <a:rPr lang="zh-CN" sz="1400" dirty="0">
                <a:solidFill>
                  <a:srgbClr val="000000"/>
                </a:solidFill>
                <a:latin typeface="SimSun" panose="02010600030101010101" pitchFamily="2" charset="-122"/>
                <a:ea typeface="SimSun" panose="02010600030101010101" pitchFamily="2" charset="-122"/>
                <a:cs typeface="HG丸ｺﾞｼｯｸM-PRO"/>
              </a:rPr>
              <a:t>本人及</a:t>
            </a:r>
            <a:r>
              <a:rPr lang="zh-CN" sz="1400" dirty="0" smtClean="0">
                <a:solidFill>
                  <a:srgbClr val="000000"/>
                </a:solidFill>
                <a:latin typeface="SimSun" panose="02010600030101010101" pitchFamily="2" charset="-122"/>
                <a:ea typeface="SimSun" panose="02010600030101010101" pitchFamily="2" charset="-122"/>
                <a:cs typeface="HG丸ｺﾞｼｯｸM-PRO"/>
              </a:rPr>
              <a:t>其</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特定</a:t>
            </a:r>
            <a:r>
              <a:rPr lang="zh-CN" sz="1400" dirty="0" smtClean="0">
                <a:solidFill>
                  <a:srgbClr val="000000"/>
                </a:solidFill>
                <a:latin typeface="SimSun" panose="02010600030101010101" pitchFamily="2" charset="-122"/>
                <a:ea typeface="SimSun" panose="02010600030101010101" pitchFamily="2" charset="-122"/>
                <a:cs typeface="HG丸ｺﾞｼｯｸM-PRO"/>
              </a:rPr>
              <a:t>配偶</a:t>
            </a:r>
            <a:r>
              <a:rPr lang="zh-CN" altLang="zh-CN" sz="1400" dirty="0">
                <a:solidFill>
                  <a:srgbClr val="000000"/>
                </a:solidFill>
                <a:latin typeface="SimSun" panose="02010600030101010101" pitchFamily="2" charset="-122"/>
                <a:ea typeface="SimSun" panose="02010600030101010101" pitchFamily="2" charset="-122"/>
                <a:cs typeface="HG丸ｺﾞｼｯｸM-PRO"/>
              </a:rPr>
              <a:t>)</a:t>
            </a:r>
            <a:r>
              <a:rPr lang="zh-CN" sz="1400" dirty="0">
                <a:solidFill>
                  <a:srgbClr val="000000"/>
                </a:solidFill>
                <a:latin typeface="SimSun" panose="02010600030101010101" pitchFamily="2" charset="-122"/>
                <a:ea typeface="SimSun" panose="02010600030101010101" pitchFamily="2" charset="-122"/>
                <a:cs typeface="HG丸ｺﾞｼｯｸM-PRO"/>
              </a:rPr>
              <a:t>的生活为</a:t>
            </a:r>
            <a:r>
              <a:rPr lang="zh-CN" sz="1400" dirty="0">
                <a:latin typeface="SimSun" panose="02010600030101010101" pitchFamily="2" charset="-122"/>
                <a:ea typeface="SimSun" panose="02010600030101010101" pitchFamily="2" charset="-122"/>
                <a:cs typeface="HG丸ｺﾞｼｯｸM-PRO"/>
              </a:rPr>
              <a:t>目的，根据各家庭的需要，通过生活支援、住宅支援、医疗支援、介护支援等，让各位同胞们能渡过安稳的生活的制度。</a:t>
            </a:r>
          </a:p>
          <a:p>
            <a:pPr>
              <a:lnSpc>
                <a:spcPts val="2000"/>
              </a:lnSpc>
              <a:spcBef>
                <a:spcPts val="588"/>
              </a:spcBef>
            </a:pPr>
            <a:r>
              <a:rPr lang="zh-CN" sz="1400" dirty="0">
                <a:latin typeface="SimSun" panose="02010600030101010101" pitchFamily="2" charset="-122"/>
                <a:ea typeface="SimSun" panose="02010600030101010101" pitchFamily="2" charset="-122"/>
                <a:cs typeface="HG丸ｺﾞｼｯｸM-PRO"/>
              </a:rPr>
              <a:t>　　支援给付的构造等是依据法律，根据生活保护例执行，支援给付是与生活保护制度大有区别的独特的制度。</a:t>
            </a:r>
          </a:p>
          <a:p>
            <a:pPr>
              <a:lnSpc>
                <a:spcPts val="1675"/>
              </a:lnSpc>
              <a:spcBef>
                <a:spcPts val="588"/>
              </a:spcBef>
            </a:pPr>
            <a:r>
              <a:rPr lang="ja-JP" altLang="en-US" sz="1400" dirty="0">
                <a:latin typeface="SimHei" panose="02010609060101010101" pitchFamily="49" charset="-122"/>
                <a:ea typeface="SimHei" panose="02010609060101010101" pitchFamily="49" charset="-122"/>
                <a:cs typeface="HG丸ｺﾞｼｯｸM-PRO"/>
              </a:rPr>
              <a:t>　　</a:t>
            </a:r>
          </a:p>
        </p:txBody>
      </p:sp>
      <p:sp>
        <p:nvSpPr>
          <p:cNvPr id="20483" name="Text Box 80" descr="右下がり対角線 (反転)"/>
          <p:cNvSpPr txBox="1">
            <a:spLocks noChangeArrowheads="1"/>
          </p:cNvSpPr>
          <p:nvPr/>
        </p:nvSpPr>
        <p:spPr bwMode="auto">
          <a:xfrm>
            <a:off x="3060700" y="9172575"/>
            <a:ext cx="935038" cy="363538"/>
          </a:xfrm>
          <a:prstGeom prst="rect">
            <a:avLst/>
          </a:prstGeom>
          <a:noFill/>
          <a:ln w="9525" algn="ctr">
            <a:noFill/>
            <a:miter lim="800000"/>
            <a:headEnd/>
            <a:tailEnd/>
          </a:ln>
        </p:spPr>
        <p:txBody>
          <a:bodyPr lIns="90334" tIns="45167" rIns="90334" bIns="45167">
            <a:spAutoFit/>
          </a:bodyPr>
          <a:lstStyle/>
          <a:p>
            <a:pPr algn="ctr">
              <a:spcBef>
                <a:spcPct val="50000"/>
              </a:spcBef>
            </a:pPr>
            <a:r>
              <a:rPr lang="en-US" altLang="ja-JP">
                <a:latin typeface="宋体" charset="-122"/>
                <a:ea typeface="宋体" charset="-122"/>
                <a:cs typeface="HG丸ｺﾞｼｯｸM-PRO"/>
              </a:rPr>
              <a:t>-3-</a:t>
            </a:r>
          </a:p>
        </p:txBody>
      </p:sp>
      <p:sp>
        <p:nvSpPr>
          <p:cNvPr id="6" name="メモ 5"/>
          <p:cNvSpPr/>
          <p:nvPr/>
        </p:nvSpPr>
        <p:spPr bwMode="auto">
          <a:xfrm>
            <a:off x="539750" y="6589713"/>
            <a:ext cx="5905500" cy="2303462"/>
          </a:xfrm>
          <a:prstGeom prst="foldedCorner">
            <a:avLst>
              <a:gd name="adj" fmla="val 12258"/>
            </a:avLst>
          </a:prstGeom>
          <a:solidFill>
            <a:srgbClr val="FFFFCC"/>
          </a:solidFill>
          <a:ln>
            <a:headEnd type="none" w="med" len="med"/>
            <a:tailEnd type="none" w="med" len="med"/>
          </a:ln>
        </p:spPr>
        <p:style>
          <a:lnRef idx="2">
            <a:schemeClr val="accent6"/>
          </a:lnRef>
          <a:fillRef idx="1">
            <a:schemeClr val="lt1"/>
          </a:fillRef>
          <a:effectRef idx="0">
            <a:schemeClr val="accent6"/>
          </a:effectRef>
          <a:fontRef idx="minor">
            <a:schemeClr val="dk1"/>
          </a:fontRef>
        </p:style>
        <p:txBody>
          <a:bodyPr wrap="none" tIns="180000" bIns="36000" anchor="ctr"/>
          <a:lstStyle/>
          <a:p>
            <a:pPr hangingPunct="0">
              <a:spcBef>
                <a:spcPts val="588"/>
              </a:spcBef>
            </a:pPr>
            <a:endParaRPr lang="en-US" altLang="ja-JP" sz="1200" dirty="0">
              <a:solidFill>
                <a:srgbClr val="000000"/>
              </a:solidFill>
              <a:latin typeface="SimHei" panose="02010609060101010101" pitchFamily="49" charset="-122"/>
              <a:ea typeface="SimHei" panose="02010609060101010101" pitchFamily="49" charset="-122"/>
              <a:cs typeface="HG丸ｺﾞｼｯｸM-PRO"/>
            </a:endParaRPr>
          </a:p>
          <a:p>
            <a:pPr hangingPunct="0">
              <a:lnSpc>
                <a:spcPct val="150000"/>
              </a:lnSpc>
              <a:spcBef>
                <a:spcPts val="588"/>
              </a:spcBef>
            </a:pPr>
            <a:r>
              <a:rPr lang="ja-JP" altLang="en-US" sz="1200" dirty="0">
                <a:solidFill>
                  <a:srgbClr val="000000"/>
                </a:solidFill>
                <a:latin typeface="SimSun" panose="02010600030101010101" pitchFamily="2" charset="-122"/>
                <a:ea typeface="SimSun" panose="02010600030101010101" pitchFamily="2" charset="-122"/>
                <a:cs typeface="HG丸ｺﾞｼｯｸM-PRO"/>
              </a:rPr>
              <a:t>（参考）</a:t>
            </a:r>
          </a:p>
          <a:p>
            <a:pPr hangingPunct="0">
              <a:spcBef>
                <a:spcPts val="588"/>
              </a:spcBef>
            </a:pPr>
            <a:r>
              <a:rPr lang="zh-CN" altLang="en-US" sz="1200" dirty="0" smtClean="0">
                <a:solidFill>
                  <a:srgbClr val="000000"/>
                </a:solidFill>
                <a:latin typeface="SimSun" panose="02010600030101010101" pitchFamily="2" charset="-122"/>
                <a:ea typeface="SimSun" panose="02010600030101010101" pitchFamily="2" charset="-122"/>
                <a:cs typeface="HG丸ｺﾞｼｯｸM-PRO"/>
              </a:rPr>
              <a:t>“有关促进</a:t>
            </a:r>
            <a:r>
              <a:rPr lang="ja-JP" altLang="en-US" sz="1200" dirty="0">
                <a:solidFill>
                  <a:srgbClr val="000000"/>
                </a:solidFill>
                <a:latin typeface="SimSun" panose="02010600030101010101" pitchFamily="2" charset="-122"/>
                <a:ea typeface="SimSun" panose="02010600030101010101" pitchFamily="2" charset="-122"/>
                <a:cs typeface="HG丸ｺﾞｼｯｸM-PRO"/>
              </a:rPr>
              <a:t>遗华</a:t>
            </a:r>
            <a:r>
              <a:rPr lang="ja-JP" altLang="en-US" sz="1200" dirty="0" smtClean="0">
                <a:solidFill>
                  <a:srgbClr val="000000"/>
                </a:solidFill>
                <a:latin typeface="SimSun" panose="02010600030101010101" pitchFamily="2" charset="-122"/>
                <a:ea typeface="SimSun" panose="02010600030101010101" pitchFamily="2" charset="-122"/>
                <a:cs typeface="HG丸ｺﾞｼｯｸM-PRO"/>
              </a:rPr>
              <a:t>日本人等</a:t>
            </a:r>
            <a:r>
              <a:rPr lang="zh-CN" altLang="en-US" sz="1200" dirty="0" smtClean="0">
                <a:solidFill>
                  <a:srgbClr val="000000"/>
                </a:solidFill>
                <a:latin typeface="SimSun" panose="02010600030101010101" pitchFamily="2" charset="-122"/>
                <a:ea typeface="SimSun" panose="02010600030101010101" pitchFamily="2" charset="-122"/>
                <a:cs typeface="HG丸ｺﾞｼｯｸM-PRO"/>
              </a:rPr>
              <a:t>顺利回国以及</a:t>
            </a:r>
            <a:r>
              <a:rPr lang="zh-CN" altLang="en-US" sz="1200" dirty="0">
                <a:solidFill>
                  <a:srgbClr val="000000"/>
                </a:solidFill>
                <a:latin typeface="SimSun" panose="02010600030101010101" pitchFamily="2" charset="-122"/>
                <a:ea typeface="SimSun" panose="02010600030101010101" pitchFamily="2" charset="-122"/>
                <a:cs typeface="HG丸ｺﾞｼｯｸM-PRO"/>
              </a:rPr>
              <a:t>支援回国定居的</a:t>
            </a:r>
            <a:r>
              <a:rPr lang="ja-JP" altLang="en-US" sz="1200" dirty="0">
                <a:solidFill>
                  <a:srgbClr val="000000"/>
                </a:solidFill>
                <a:latin typeface="SimSun" panose="02010600030101010101" pitchFamily="2" charset="-122"/>
                <a:ea typeface="SimSun" panose="02010600030101010101" pitchFamily="2" charset="-122"/>
                <a:cs typeface="HG丸ｺﾞｼｯｸM-PRO"/>
              </a:rPr>
              <a:t>遗华日本人等及特定配偶</a:t>
            </a:r>
            <a:r>
              <a:rPr lang="ja-JP" altLang="en-US" sz="1200" dirty="0" smtClean="0">
                <a:solidFill>
                  <a:srgbClr val="000000"/>
                </a:solidFill>
                <a:latin typeface="SimSun" panose="02010600030101010101" pitchFamily="2" charset="-122"/>
                <a:ea typeface="SimSun" panose="02010600030101010101" pitchFamily="2" charset="-122"/>
                <a:cs typeface="HG丸ｺﾞｼｯｸM-PRO"/>
              </a:rPr>
              <a:t>自立</a:t>
            </a:r>
            <a:r>
              <a:rPr lang="zh-CN" altLang="en-US" sz="1200" dirty="0" smtClean="0">
                <a:solidFill>
                  <a:srgbClr val="000000"/>
                </a:solidFill>
                <a:latin typeface="SimSun" panose="02010600030101010101" pitchFamily="2" charset="-122"/>
                <a:ea typeface="SimSun" panose="02010600030101010101" pitchFamily="2" charset="-122"/>
                <a:cs typeface="HG丸ｺﾞｼｯｸM-PRO"/>
              </a:rPr>
              <a:t>的</a:t>
            </a:r>
            <a:endParaRPr lang="en-US" altLang="zh-CN" sz="1200" dirty="0" smtClean="0">
              <a:solidFill>
                <a:srgbClr val="000000"/>
              </a:solidFill>
              <a:latin typeface="SimSun" panose="02010600030101010101" pitchFamily="2" charset="-122"/>
              <a:ea typeface="SimSun" panose="02010600030101010101" pitchFamily="2" charset="-122"/>
              <a:cs typeface="HG丸ｺﾞｼｯｸM-PRO"/>
            </a:endParaRPr>
          </a:p>
          <a:p>
            <a:pPr hangingPunct="0">
              <a:spcBef>
                <a:spcPts val="588"/>
              </a:spcBef>
            </a:pPr>
            <a:r>
              <a:rPr lang="ja-JP" altLang="en-US" sz="1200" dirty="0" smtClean="0">
                <a:solidFill>
                  <a:srgbClr val="000000"/>
                </a:solidFill>
                <a:latin typeface="SimSun" panose="02010600030101010101" pitchFamily="2" charset="-122"/>
                <a:ea typeface="SimSun" panose="02010600030101010101" pitchFamily="2" charset="-122"/>
                <a:cs typeface="HG丸ｺﾞｼｯｸM-PRO"/>
              </a:rPr>
              <a:t>法律</a:t>
            </a:r>
            <a:r>
              <a:rPr lang="zh-CN" altLang="en-US" sz="1200" dirty="0" smtClean="0">
                <a:solidFill>
                  <a:srgbClr val="000000"/>
                </a:solidFill>
                <a:latin typeface="SimSun" panose="02010600030101010101" pitchFamily="2" charset="-122"/>
                <a:ea typeface="SimSun" panose="02010600030101010101" pitchFamily="2" charset="-122"/>
                <a:cs typeface="HG丸ｺﾞｼｯｸM-PRO"/>
              </a:rPr>
              <a:t>”</a:t>
            </a:r>
            <a:r>
              <a:rPr lang="ja-JP" altLang="en-US" sz="1200" dirty="0" smtClean="0">
                <a:solidFill>
                  <a:srgbClr val="000000"/>
                </a:solidFill>
                <a:latin typeface="SimSun" panose="02010600030101010101" pitchFamily="2" charset="-122"/>
                <a:ea typeface="SimSun" panose="02010600030101010101" pitchFamily="2" charset="-122"/>
                <a:cs typeface="HG丸ｺﾞｼｯｸM-PRO"/>
              </a:rPr>
              <a:t>第</a:t>
            </a:r>
            <a:r>
              <a:rPr lang="en-US" altLang="zh-CN" sz="1200" dirty="0" smtClean="0">
                <a:solidFill>
                  <a:srgbClr val="000000"/>
                </a:solidFill>
                <a:latin typeface="SimSun" panose="02010600030101010101" pitchFamily="2" charset="-122"/>
                <a:ea typeface="SimSun" panose="02010600030101010101" pitchFamily="2" charset="-122"/>
                <a:cs typeface="HG丸ｺﾞｼｯｸM-PRO"/>
              </a:rPr>
              <a:t>14</a:t>
            </a:r>
            <a:r>
              <a:rPr lang="ja-JP" altLang="en-US" sz="1200" dirty="0">
                <a:solidFill>
                  <a:srgbClr val="000000"/>
                </a:solidFill>
                <a:latin typeface="SimSun" panose="02010600030101010101" pitchFamily="2" charset="-122"/>
                <a:ea typeface="SimSun" panose="02010600030101010101" pitchFamily="2" charset="-122"/>
                <a:cs typeface="HG丸ｺﾞｼｯｸM-PRO"/>
              </a:rPr>
              <a:t>条第</a:t>
            </a:r>
            <a:r>
              <a:rPr lang="en-US" altLang="zh-CN" sz="1200" dirty="0">
                <a:solidFill>
                  <a:srgbClr val="000000"/>
                </a:solidFill>
                <a:latin typeface="SimSun" panose="02010600030101010101" pitchFamily="2" charset="-122"/>
                <a:ea typeface="SimSun" panose="02010600030101010101" pitchFamily="2" charset="-122"/>
                <a:cs typeface="HG丸ｺﾞｼｯｸM-PRO"/>
              </a:rPr>
              <a:t>5</a:t>
            </a:r>
            <a:r>
              <a:rPr lang="zh-CN" altLang="en-US" sz="1200" dirty="0">
                <a:solidFill>
                  <a:srgbClr val="000000"/>
                </a:solidFill>
                <a:latin typeface="SimSun" panose="02010600030101010101" pitchFamily="2" charset="-122"/>
                <a:ea typeface="SimSun" panose="02010600030101010101" pitchFamily="2" charset="-122"/>
                <a:cs typeface="HG丸ｺﾞｼｯｸM-PRO"/>
              </a:rPr>
              <a:t>款</a:t>
            </a:r>
            <a:endParaRPr lang="ja-JP" altLang="en-US" sz="1200" dirty="0">
              <a:solidFill>
                <a:srgbClr val="000000"/>
              </a:solidFill>
              <a:latin typeface="SimSun" panose="02010600030101010101" pitchFamily="2" charset="-122"/>
              <a:ea typeface="SimSun" panose="02010600030101010101" pitchFamily="2" charset="-122"/>
              <a:cs typeface="HG丸ｺﾞｼｯｸM-PRO"/>
            </a:endParaRPr>
          </a:p>
          <a:p>
            <a:pPr hangingPunct="0">
              <a:lnSpc>
                <a:spcPts val="1200"/>
              </a:lnSpc>
            </a:pPr>
            <a:r>
              <a:rPr lang="ja-JP" altLang="en-US" sz="1200" dirty="0">
                <a:solidFill>
                  <a:srgbClr val="000000"/>
                </a:solidFill>
                <a:latin typeface="SimSun" panose="02010600030101010101" pitchFamily="2" charset="-122"/>
                <a:ea typeface="SimSun" panose="02010600030101010101" pitchFamily="2" charset="-122"/>
                <a:cs typeface="HG丸ｺﾞｼｯｸM-PRO"/>
              </a:rPr>
              <a:t>　　</a:t>
            </a:r>
          </a:p>
          <a:p>
            <a:pPr hangingPunct="0">
              <a:lnSpc>
                <a:spcPts val="1600"/>
              </a:lnSpc>
            </a:pPr>
            <a:r>
              <a:rPr lang="ja-JP" altLang="en-US" sz="1200" dirty="0">
                <a:solidFill>
                  <a:srgbClr val="000000"/>
                </a:solidFill>
                <a:latin typeface="SimSun" panose="02010600030101010101" pitchFamily="2" charset="-122"/>
                <a:ea typeface="SimSun" panose="02010600030101010101" pitchFamily="2" charset="-122"/>
                <a:cs typeface="HG丸ｺﾞｼｯｸM-PRO"/>
              </a:rPr>
              <a:t>　　</a:t>
            </a:r>
            <a:r>
              <a:rPr lang="zh-CN" altLang="ja-JP" sz="1200" dirty="0">
                <a:solidFill>
                  <a:srgbClr val="000000"/>
                </a:solidFill>
                <a:latin typeface="SimSun" panose="02010600030101010101" pitchFamily="2" charset="-122"/>
                <a:ea typeface="SimSun" panose="02010600030101010101" pitchFamily="2" charset="-122"/>
                <a:cs typeface="HG丸ｺﾞｼｯｸM-PRO"/>
              </a:rPr>
              <a:t>在实施支援给付时，鉴于特定遗华</a:t>
            </a:r>
            <a:r>
              <a:rPr lang="zh-CN" altLang="ja-JP" sz="1200" dirty="0" smtClean="0">
                <a:solidFill>
                  <a:srgbClr val="000000"/>
                </a:solidFill>
                <a:latin typeface="SimSun" panose="02010600030101010101" pitchFamily="2" charset="-122"/>
                <a:ea typeface="SimSun" panose="02010600030101010101" pitchFamily="2" charset="-122"/>
                <a:cs typeface="HG丸ｺﾞｼｯｸM-PRO"/>
              </a:rPr>
              <a:t>日本人</a:t>
            </a:r>
            <a:r>
              <a:rPr lang="zh-CN" altLang="en-US" sz="1200" dirty="0" smtClean="0">
                <a:solidFill>
                  <a:srgbClr val="000000"/>
                </a:solidFill>
                <a:latin typeface="SimSun" panose="02010600030101010101" pitchFamily="2" charset="-122"/>
                <a:ea typeface="SimSun" panose="02010600030101010101" pitchFamily="2" charset="-122"/>
                <a:cs typeface="HG丸ｺﾞｼｯｸM-PRO"/>
              </a:rPr>
              <a:t>等</a:t>
            </a:r>
            <a:r>
              <a:rPr lang="zh-CN" altLang="ja-JP" sz="1200" dirty="0" smtClean="0">
                <a:solidFill>
                  <a:srgbClr val="000000"/>
                </a:solidFill>
                <a:latin typeface="SimSun" panose="02010600030101010101" pitchFamily="2" charset="-122"/>
                <a:ea typeface="SimSun" panose="02010600030101010101" pitchFamily="2" charset="-122"/>
                <a:cs typeface="HG丸ｺﾞｼｯｸM-PRO"/>
              </a:rPr>
              <a:t>及特定配偶所处</a:t>
            </a:r>
            <a:r>
              <a:rPr lang="zh-CN" altLang="ja-JP" sz="1200" dirty="0">
                <a:solidFill>
                  <a:srgbClr val="000000"/>
                </a:solidFill>
                <a:latin typeface="SimSun" panose="02010600030101010101" pitchFamily="2" charset="-122"/>
                <a:ea typeface="SimSun" panose="02010600030101010101" pitchFamily="2" charset="-122"/>
                <a:cs typeface="HG丸ｺﾞｼｯｸM-PRO"/>
              </a:rPr>
              <a:t>的具体情况，为让特</a:t>
            </a:r>
            <a:endParaRPr lang="zh-CN" altLang="en-US" sz="1200" dirty="0">
              <a:solidFill>
                <a:srgbClr val="000000"/>
              </a:solidFill>
              <a:latin typeface="SimSun" panose="02010600030101010101" pitchFamily="2" charset="-122"/>
              <a:ea typeface="SimSun" panose="02010600030101010101" pitchFamily="2" charset="-122"/>
              <a:cs typeface="HG丸ｺﾞｼｯｸM-PRO"/>
            </a:endParaRPr>
          </a:p>
          <a:p>
            <a:pPr hangingPunct="0">
              <a:lnSpc>
                <a:spcPts val="1600"/>
              </a:lnSpc>
            </a:pPr>
            <a:r>
              <a:rPr lang="zh-CN" altLang="ja-JP" sz="1200" dirty="0">
                <a:solidFill>
                  <a:srgbClr val="000000"/>
                </a:solidFill>
                <a:latin typeface="SimSun" panose="02010600030101010101" pitchFamily="2" charset="-122"/>
                <a:ea typeface="SimSun" panose="02010600030101010101" pitchFamily="2" charset="-122"/>
                <a:cs typeface="HG丸ｺﾞｼｯｸM-PRO"/>
              </a:rPr>
              <a:t>定遗华</a:t>
            </a:r>
            <a:r>
              <a:rPr lang="zh-CN" altLang="ja-JP" sz="1200" dirty="0" smtClean="0">
                <a:solidFill>
                  <a:srgbClr val="000000"/>
                </a:solidFill>
                <a:latin typeface="SimSun" panose="02010600030101010101" pitchFamily="2" charset="-122"/>
                <a:ea typeface="SimSun" panose="02010600030101010101" pitchFamily="2" charset="-122"/>
                <a:cs typeface="HG丸ｺﾞｼｯｸM-PRO"/>
              </a:rPr>
              <a:t>日本人等及特定配偶能</a:t>
            </a:r>
            <a:r>
              <a:rPr lang="zh-CN" altLang="en-US" sz="1200" dirty="0" smtClean="0">
                <a:solidFill>
                  <a:srgbClr val="000000"/>
                </a:solidFill>
                <a:latin typeface="SimSun" panose="02010600030101010101" pitchFamily="2" charset="-122"/>
                <a:ea typeface="SimSun" panose="02010600030101010101" pitchFamily="2" charset="-122"/>
                <a:cs typeface="HG丸ｺﾞｼｯｸM-PRO"/>
              </a:rPr>
              <a:t>安稳</a:t>
            </a:r>
            <a:r>
              <a:rPr lang="zh-CN" altLang="ja-JP" sz="1200" dirty="0" smtClean="0">
                <a:solidFill>
                  <a:srgbClr val="000000"/>
                </a:solidFill>
                <a:latin typeface="SimSun" panose="02010600030101010101" pitchFamily="2" charset="-122"/>
                <a:ea typeface="SimSun" panose="02010600030101010101" pitchFamily="2" charset="-122"/>
                <a:cs typeface="HG丸ｺﾞｼｯｸM-PRO"/>
              </a:rPr>
              <a:t>地过上</a:t>
            </a:r>
            <a:r>
              <a:rPr lang="zh-CN" altLang="ja-JP" sz="1200" dirty="0">
                <a:solidFill>
                  <a:srgbClr val="000000"/>
                </a:solidFill>
                <a:latin typeface="SimSun" panose="02010600030101010101" pitchFamily="2" charset="-122"/>
                <a:ea typeface="SimSun" panose="02010600030101010101" pitchFamily="2" charset="-122"/>
                <a:cs typeface="HG丸ｺﾞｼｯｸM-PRO"/>
              </a:rPr>
              <a:t>日常生活和社会生活，诚恳细致地给予必要</a:t>
            </a:r>
            <a:endParaRPr lang="zh-CN" altLang="en-US" sz="1200" dirty="0">
              <a:solidFill>
                <a:srgbClr val="000000"/>
              </a:solidFill>
              <a:latin typeface="SimSun" panose="02010600030101010101" pitchFamily="2" charset="-122"/>
              <a:ea typeface="SimSun" panose="02010600030101010101" pitchFamily="2" charset="-122"/>
              <a:cs typeface="HG丸ｺﾞｼｯｸM-PRO"/>
            </a:endParaRPr>
          </a:p>
          <a:p>
            <a:pPr hangingPunct="0">
              <a:lnSpc>
                <a:spcPts val="1600"/>
              </a:lnSpc>
            </a:pPr>
            <a:r>
              <a:rPr lang="zh-CN" altLang="ja-JP" sz="1200" dirty="0">
                <a:solidFill>
                  <a:srgbClr val="000000"/>
                </a:solidFill>
                <a:latin typeface="SimSun" panose="02010600030101010101" pitchFamily="2" charset="-122"/>
                <a:ea typeface="SimSun" panose="02010600030101010101" pitchFamily="2" charset="-122"/>
                <a:cs typeface="HG丸ｺﾞｼｯｸM-PRO"/>
              </a:rPr>
              <a:t>的关照。</a:t>
            </a:r>
          </a:p>
          <a:p>
            <a:endParaRPr lang="ja-JP" altLang="en-US" dirty="0">
              <a:solidFill>
                <a:schemeClr val="tx1"/>
              </a:solidFill>
              <a:latin typeface="SimHei" panose="02010609060101010101" pitchFamily="49" charset="-122"/>
              <a:ea typeface="SimHei" panose="02010609060101010101" pitchFamily="49" charset="-122"/>
              <a:cs typeface="HG丸ｺﾞｼｯｸM-PRO"/>
            </a:endParaRPr>
          </a:p>
        </p:txBody>
      </p:sp>
      <p:sp>
        <p:nvSpPr>
          <p:cNvPr id="7" name="角丸四角形 6"/>
          <p:cNvSpPr/>
          <p:nvPr/>
        </p:nvSpPr>
        <p:spPr bwMode="auto">
          <a:xfrm>
            <a:off x="611957" y="3077428"/>
            <a:ext cx="5760640" cy="1927513"/>
          </a:xfrm>
          <a:prstGeom prst="roundRect">
            <a:avLst/>
          </a:prstGeom>
          <a:ln>
            <a:headEnd type="none" w="med" len="med"/>
            <a:tailEnd type="none" w="med" len="med"/>
          </a:ln>
          <a:effectLst>
            <a:glow rad="63500">
              <a:schemeClr val="accent6">
                <a:satMod val="175000"/>
                <a:alpha val="40000"/>
              </a:schemeClr>
            </a:glow>
            <a:outerShdw blurRad="40000" dist="20000" dir="5400000" rotWithShape="0">
              <a:srgbClr val="000000">
                <a:alpha val="38000"/>
              </a:srgbClr>
            </a:outerShdw>
          </a:effectLst>
        </p:spPr>
        <p:style>
          <a:lnRef idx="1">
            <a:schemeClr val="accent1"/>
          </a:lnRef>
          <a:fillRef idx="2">
            <a:schemeClr val="accent1"/>
          </a:fillRef>
          <a:effectRef idx="1">
            <a:schemeClr val="accent1"/>
          </a:effectRef>
          <a:fontRef idx="minor">
            <a:schemeClr val="dk1"/>
          </a:fontRef>
        </p:style>
        <p:txBody>
          <a:bodyPr wrap="none" anchor="ctr"/>
          <a:lstStyle/>
          <a:p>
            <a:pPr>
              <a:spcBef>
                <a:spcPts val="588"/>
              </a:spcBef>
            </a:pPr>
            <a:endParaRPr lang="ja-JP" altLang="en-US" sz="1400" dirty="0">
              <a:solidFill>
                <a:srgbClr val="000000"/>
              </a:solidFill>
              <a:latin typeface="SimHei" panose="02010609060101010101" pitchFamily="49" charset="-122"/>
              <a:ea typeface="SimHei" panose="02010609060101010101" pitchFamily="49" charset="-122"/>
              <a:cs typeface="HG丸ｺﾞｼｯｸM-PRO"/>
            </a:endParaRPr>
          </a:p>
          <a:p>
            <a:pPr>
              <a:spcBef>
                <a:spcPts val="588"/>
              </a:spcBef>
            </a:pPr>
            <a:r>
              <a:rPr lang="ja-JP" altLang="en-US" sz="1400" dirty="0">
                <a:solidFill>
                  <a:srgbClr val="000000"/>
                </a:solidFill>
                <a:latin typeface="SimSun" panose="02010600030101010101" pitchFamily="2" charset="-122"/>
                <a:ea typeface="SimSun" panose="02010600030101010101" pitchFamily="2" charset="-122"/>
                <a:cs typeface="HG丸ｺﾞｼｯｸM-PRO"/>
              </a:rPr>
              <a:t>（例</a:t>
            </a:r>
            <a:r>
              <a:rPr lang="ja-JP" altLang="en-US" sz="1400" dirty="0" smtClean="0">
                <a:solidFill>
                  <a:srgbClr val="000000"/>
                </a:solidFill>
                <a:latin typeface="SimSun" panose="02010600030101010101" pitchFamily="2" charset="-122"/>
                <a:ea typeface="SimSun" panose="02010600030101010101" pitchFamily="2" charset="-122"/>
                <a:cs typeface="HG丸ｺﾞｼｯｸM-PRO"/>
              </a:rPr>
              <a:t>）</a:t>
            </a:r>
            <a:endParaRPr lang="en-US" altLang="ja-JP" sz="1400" dirty="0" smtClean="0">
              <a:solidFill>
                <a:srgbClr val="000000"/>
              </a:solidFill>
              <a:latin typeface="SimSun" panose="02010600030101010101" pitchFamily="2" charset="-122"/>
              <a:ea typeface="SimSun" panose="02010600030101010101" pitchFamily="2" charset="-122"/>
              <a:cs typeface="HG丸ｺﾞｼｯｸM-PRO"/>
            </a:endParaRPr>
          </a:p>
          <a:p>
            <a:pPr>
              <a:spcBef>
                <a:spcPts val="588"/>
              </a:spcBef>
            </a:pPr>
            <a:r>
              <a:rPr lang="zh-CN" altLang="en-US" sz="1400" dirty="0">
                <a:solidFill>
                  <a:srgbClr val="000000"/>
                </a:solidFill>
                <a:latin typeface="SimSun" panose="02010600030101010101" pitchFamily="2" charset="-122"/>
                <a:ea typeface="SimSun" panose="02010600030101010101" pitchFamily="2" charset="-122"/>
                <a:cs typeface="HG丸ｺﾞｼｯｸM-PRO"/>
              </a:rPr>
              <a:t> </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 </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 </a:t>
            </a:r>
            <a:r>
              <a:rPr lang="zh-CN" altLang="ja-JP" sz="1400" dirty="0">
                <a:solidFill>
                  <a:srgbClr val="000000"/>
                </a:solidFill>
                <a:latin typeface="SimSun" panose="02010600030101010101" pitchFamily="2" charset="-122"/>
                <a:ea typeface="SimSun" panose="02010600030101010101" pitchFamily="2" charset="-122"/>
                <a:cs typeface="HG丸ｺﾞｼｯｸM-PRO"/>
              </a:rPr>
              <a:t>相当于满额的本人的老龄基础年金，不作为收入认定。</a:t>
            </a:r>
          </a:p>
          <a:p>
            <a:pPr>
              <a:spcBef>
                <a:spcPts val="588"/>
              </a:spcBef>
            </a:pPr>
            <a:r>
              <a:rPr lang="zh-CN" altLang="ja-JP" sz="1400" dirty="0">
                <a:solidFill>
                  <a:srgbClr val="000000"/>
                </a:solidFill>
                <a:latin typeface="SimSun" panose="02010600030101010101" pitchFamily="2" charset="-122"/>
                <a:ea typeface="SimSun" panose="02010600030101010101" pitchFamily="2" charset="-122"/>
                <a:cs typeface="HG丸ｺﾞｼｯｸM-PRO"/>
              </a:rPr>
              <a:t>　· 本人可保有不到一定金额的存款。</a:t>
            </a:r>
          </a:p>
          <a:p>
            <a:pPr>
              <a:spcBef>
                <a:spcPts val="588"/>
              </a:spcBef>
            </a:pPr>
            <a:r>
              <a:rPr lang="zh-CN" altLang="ja-JP" sz="1400" dirty="0">
                <a:solidFill>
                  <a:srgbClr val="000000"/>
                </a:solidFill>
                <a:latin typeface="SimSun" panose="02010600030101010101" pitchFamily="2" charset="-122"/>
                <a:ea typeface="SimSun" panose="02010600030101010101" pitchFamily="2" charset="-122"/>
                <a:cs typeface="HG丸ｺﾞｼｯｸM-PRO"/>
              </a:rPr>
              <a:t>　· 因探亲或扫墓等去中国等地时，原则上约两个月的出国</a:t>
            </a:r>
          </a:p>
          <a:p>
            <a:pPr>
              <a:spcBef>
                <a:spcPts val="588"/>
              </a:spcBef>
            </a:pPr>
            <a:r>
              <a:rPr lang="zh-CN" altLang="ja-JP" sz="1400" dirty="0">
                <a:solidFill>
                  <a:srgbClr val="000000"/>
                </a:solidFill>
                <a:latin typeface="SimSun" panose="02010600030101010101" pitchFamily="2" charset="-122"/>
                <a:ea typeface="SimSun" panose="02010600030101010101" pitchFamily="2" charset="-122"/>
                <a:cs typeface="HG丸ｺﾞｼｯｸM-PRO"/>
              </a:rPr>
              <a:t> </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    </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期间</a:t>
            </a:r>
            <a:r>
              <a:rPr lang="zh-CN" altLang="ja-JP" sz="1400" dirty="0">
                <a:solidFill>
                  <a:srgbClr val="000000"/>
                </a:solidFill>
                <a:latin typeface="SimSun" panose="02010600030101010101" pitchFamily="2" charset="-122"/>
                <a:ea typeface="SimSun" panose="02010600030101010101" pitchFamily="2" charset="-122"/>
                <a:cs typeface="HG丸ｺﾞｼｯｸM-PRO"/>
              </a:rPr>
              <a:t>，可继续领取支援给付</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a:t>
            </a:r>
            <a:endParaRPr lang="en-US" altLang="zh-CN" sz="1400" dirty="0" smtClean="0">
              <a:solidFill>
                <a:srgbClr val="000000"/>
              </a:solidFill>
              <a:latin typeface="SimSun" panose="02010600030101010101" pitchFamily="2" charset="-122"/>
              <a:ea typeface="SimSun" panose="02010600030101010101" pitchFamily="2" charset="-122"/>
              <a:cs typeface="HG丸ｺﾞｼｯｸM-PRO"/>
            </a:endParaRPr>
          </a:p>
          <a:p>
            <a:pPr>
              <a:spcBef>
                <a:spcPts val="588"/>
              </a:spcBef>
            </a:pPr>
            <a:r>
              <a:rPr lang="zh-CN" altLang="en-US" sz="1400" dirty="0">
                <a:solidFill>
                  <a:srgbClr val="000000"/>
                </a:solidFill>
                <a:latin typeface="SimSun" panose="02010600030101010101" pitchFamily="2" charset="-122"/>
                <a:ea typeface="SimSun" panose="02010600030101010101" pitchFamily="2" charset="-122"/>
                <a:cs typeface="HG丸ｺﾞｼｯｸM-PRO"/>
              </a:rPr>
              <a:t> </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    等等</a:t>
            </a:r>
            <a:endParaRPr lang="zh-CN" altLang="ja-JP" sz="1400" dirty="0">
              <a:solidFill>
                <a:srgbClr val="000000"/>
              </a:solidFill>
              <a:latin typeface="SimSun" panose="02010600030101010101" pitchFamily="2" charset="-122"/>
              <a:ea typeface="SimSun" panose="02010600030101010101" pitchFamily="2" charset="-122"/>
              <a:cs typeface="HG丸ｺﾞｼｯｸM-PRO"/>
            </a:endParaRPr>
          </a:p>
          <a:p>
            <a:pPr>
              <a:spcBef>
                <a:spcPts val="588"/>
              </a:spcBef>
            </a:pPr>
            <a:endParaRPr lang="en-US" altLang="ja-JP" sz="1400" dirty="0">
              <a:solidFill>
                <a:srgbClr val="000000"/>
              </a:solidFill>
              <a:latin typeface="SimHei" panose="02010609060101010101" pitchFamily="49" charset="-122"/>
              <a:ea typeface="SimHei" panose="02010609060101010101" pitchFamily="49" charset="-122"/>
              <a:cs typeface="HG丸ｺﾞｼｯｸM-PRO"/>
            </a:endParaRPr>
          </a:p>
          <a:p>
            <a:pPr hangingPunct="0">
              <a:spcBef>
                <a:spcPts val="588"/>
              </a:spcBef>
            </a:pPr>
            <a:r>
              <a:rPr lang="ja-JP" altLang="en-US" sz="1400" dirty="0">
                <a:solidFill>
                  <a:srgbClr val="000000"/>
                </a:solidFill>
                <a:latin typeface="SimHei" panose="02010609060101010101" pitchFamily="49" charset="-122"/>
                <a:ea typeface="SimHei" panose="02010609060101010101" pitchFamily="49" charset="-122"/>
                <a:cs typeface="HG丸ｺﾞｼｯｸM-PRO"/>
              </a:rPr>
              <a:t>　　　</a:t>
            </a:r>
          </a:p>
        </p:txBody>
      </p:sp>
      <p:sp>
        <p:nvSpPr>
          <p:cNvPr id="20488" name="テキスト ボックス 7"/>
          <p:cNvSpPr txBox="1">
            <a:spLocks noChangeArrowheads="1"/>
          </p:cNvSpPr>
          <p:nvPr/>
        </p:nvSpPr>
        <p:spPr bwMode="auto">
          <a:xfrm>
            <a:off x="539750" y="5508625"/>
            <a:ext cx="5905500" cy="528350"/>
          </a:xfrm>
          <a:prstGeom prst="rect">
            <a:avLst/>
          </a:prstGeom>
          <a:noFill/>
          <a:ln w="9525">
            <a:noFill/>
            <a:miter lim="800000"/>
            <a:headEnd/>
            <a:tailEnd/>
          </a:ln>
        </p:spPr>
        <p:txBody>
          <a:bodyPr>
            <a:spAutoFit/>
          </a:bodyPr>
          <a:lstStyle/>
          <a:p>
            <a:pPr>
              <a:lnSpc>
                <a:spcPts val="1675"/>
              </a:lnSpc>
              <a:spcBef>
                <a:spcPts val="588"/>
              </a:spcBef>
            </a:pPr>
            <a:r>
              <a:rPr lang="zh-CN" altLang="en-US" sz="1400" dirty="0">
                <a:latin typeface="SimHei" panose="02010609060101010101" pitchFamily="49" charset="-122"/>
                <a:ea typeface="SimHei" panose="02010609060101010101" pitchFamily="49" charset="-122"/>
                <a:cs typeface="HG丸ｺﾞｼｯｸM-PRO"/>
              </a:rPr>
              <a:t>    </a:t>
            </a:r>
            <a:r>
              <a:rPr lang="zh-CN" altLang="ja-JP" sz="1400" dirty="0">
                <a:latin typeface="SimSun" panose="02010600030101010101" pitchFamily="2" charset="-122"/>
                <a:ea typeface="SimSun" panose="02010600030101010101" pitchFamily="2" charset="-122"/>
                <a:cs typeface="HG丸ｺﾞｼｯｸM-PRO"/>
              </a:rPr>
              <a:t>并且，在执行政策时，考虑到遗华日本人等的特殊情况，配备亲切认真的懂中文等语言的“支援咨询员”（参见</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第</a:t>
            </a:r>
            <a:r>
              <a:rPr lang="en-US" altLang="zh-CN" sz="1400" dirty="0" smtClean="0">
                <a:solidFill>
                  <a:srgbClr val="000000"/>
                </a:solidFill>
                <a:latin typeface="SimSun" panose="02010600030101010101" pitchFamily="2" charset="-122"/>
                <a:ea typeface="SimSun" panose="02010600030101010101" pitchFamily="2" charset="-122"/>
                <a:cs typeface="HG丸ｺﾞｼｯｸM-PRO"/>
              </a:rPr>
              <a:t>20</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页</a:t>
            </a:r>
            <a:r>
              <a:rPr lang="zh-CN" altLang="ja-JP" sz="1400" dirty="0" smtClean="0">
                <a:latin typeface="SimSun" panose="02010600030101010101" pitchFamily="2" charset="-122"/>
                <a:ea typeface="SimSun" panose="02010600030101010101" pitchFamily="2" charset="-122"/>
                <a:cs typeface="HG丸ｺﾞｼｯｸM-PRO"/>
              </a:rPr>
              <a:t>） </a:t>
            </a:r>
            <a:r>
              <a:rPr lang="zh-CN" altLang="ja-JP" sz="1400" dirty="0">
                <a:latin typeface="SimSun" panose="02010600030101010101" pitchFamily="2" charset="-122"/>
                <a:ea typeface="SimSun" panose="02010600030101010101" pitchFamily="2" charset="-122"/>
                <a:cs typeface="HG丸ｺﾞｼｯｸM-PRO"/>
              </a:rPr>
              <a: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角丸四角形 23"/>
          <p:cNvSpPr/>
          <p:nvPr/>
        </p:nvSpPr>
        <p:spPr bwMode="auto">
          <a:xfrm>
            <a:off x="755650" y="5797550"/>
            <a:ext cx="5689600" cy="3311525"/>
          </a:xfrm>
          <a:prstGeom prst="roundRect">
            <a:avLst/>
          </a:prstGeom>
          <a:solidFill>
            <a:srgbClr val="FFFFCC"/>
          </a:solidFill>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wrap="none" anchor="ctr"/>
          <a:lstStyle/>
          <a:p>
            <a:pPr algn="ctr">
              <a:defRPr/>
            </a:pPr>
            <a:endParaRPr lang="ja-JP" altLang="en-US">
              <a:solidFill>
                <a:schemeClr val="tx1"/>
              </a:solidFill>
            </a:endParaRPr>
          </a:p>
        </p:txBody>
      </p:sp>
      <p:sp>
        <p:nvSpPr>
          <p:cNvPr id="4098" name="AutoShape 5"/>
          <p:cNvSpPr>
            <a:spLocks noChangeArrowheads="1"/>
          </p:cNvSpPr>
          <p:nvPr/>
        </p:nvSpPr>
        <p:spPr bwMode="auto">
          <a:xfrm>
            <a:off x="468313" y="1044575"/>
            <a:ext cx="3887787" cy="287338"/>
          </a:xfrm>
          <a:prstGeom prst="roundRect">
            <a:avLst>
              <a:gd name="adj" fmla="val 16667"/>
            </a:avLst>
          </a:prstGeom>
          <a:ln>
            <a:headEnd/>
            <a:tailEnd/>
          </a:ln>
        </p:spPr>
        <p:style>
          <a:lnRef idx="2">
            <a:schemeClr val="accent3"/>
          </a:lnRef>
          <a:fillRef idx="1">
            <a:schemeClr val="lt1"/>
          </a:fillRef>
          <a:effectRef idx="0">
            <a:schemeClr val="accent3"/>
          </a:effectRef>
          <a:fontRef idx="minor">
            <a:schemeClr val="dk1"/>
          </a:fontRef>
        </p:style>
        <p:txBody>
          <a:bodyPr wrap="none" lIns="90334" tIns="45167" rIns="90334" bIns="45167" anchor="ctr"/>
          <a:lstStyle/>
          <a:p>
            <a:pPr marL="177800" indent="-177800">
              <a:spcBef>
                <a:spcPct val="50000"/>
              </a:spcBef>
              <a:spcAft>
                <a:spcPts val="600"/>
              </a:spcAft>
              <a:tabLst>
                <a:tab pos="177800" algn="l"/>
              </a:tabLst>
            </a:pPr>
            <a:r>
              <a:rPr lang="ja-JP" altLang="en-US" b="1" dirty="0">
                <a:solidFill>
                  <a:srgbClr val="0033CC"/>
                </a:solidFill>
                <a:latin typeface="SimHei" panose="02010609060101010101" pitchFamily="49" charset="-122"/>
                <a:ea typeface="SimHei" panose="02010609060101010101" pitchFamily="49" charset="-122"/>
                <a:cs typeface="HG丸ｺﾞｼｯｸM-PRO"/>
              </a:rPr>
              <a:t>◆ </a:t>
            </a:r>
            <a:r>
              <a:rPr lang="ja-JP" altLang="en-US" b="1" dirty="0" smtClean="0">
                <a:solidFill>
                  <a:srgbClr val="000000"/>
                </a:solidFill>
                <a:latin typeface="SimHei" panose="02010609060101010101" pitchFamily="49" charset="-122"/>
                <a:ea typeface="SimHei" panose="02010609060101010101" pitchFamily="49" charset="-122"/>
                <a:cs typeface="ＤＨＰ特太ゴシック体"/>
              </a:rPr>
              <a:t>支援</a:t>
            </a:r>
            <a:r>
              <a:rPr lang="zh-CN" altLang="en-US" b="1" dirty="0" smtClean="0">
                <a:solidFill>
                  <a:srgbClr val="000000"/>
                </a:solidFill>
                <a:latin typeface="SimHei" panose="02010609060101010101" pitchFamily="49" charset="-122"/>
                <a:ea typeface="SimHei" panose="02010609060101010101" pitchFamily="49" charset="-122"/>
                <a:cs typeface="ＤＨＰ特太ゴシック体"/>
              </a:rPr>
              <a:t>给</a:t>
            </a:r>
            <a:r>
              <a:rPr lang="zh-CN" altLang="en-US" b="1" dirty="0">
                <a:solidFill>
                  <a:srgbClr val="000000"/>
                </a:solidFill>
                <a:latin typeface="SimHei" panose="02010609060101010101" pitchFamily="49" charset="-122"/>
                <a:ea typeface="SimHei" panose="02010609060101010101" pitchFamily="49" charset="-122"/>
                <a:cs typeface="ＤＨＰ特太ゴシック体"/>
              </a:rPr>
              <a:t>付的对象</a:t>
            </a:r>
            <a:endParaRPr lang="en-US" altLang="ja-JP" b="1" dirty="0">
              <a:solidFill>
                <a:srgbClr val="000000"/>
              </a:solidFill>
              <a:latin typeface="SimHei" panose="02010609060101010101" pitchFamily="49" charset="-122"/>
              <a:ea typeface="SimHei" panose="02010609060101010101" pitchFamily="49" charset="-122"/>
              <a:cs typeface="ＤＨＰ特太ゴシック体"/>
            </a:endParaRPr>
          </a:p>
        </p:txBody>
      </p:sp>
      <p:sp>
        <p:nvSpPr>
          <p:cNvPr id="4100" name="Text Box 7"/>
          <p:cNvSpPr txBox="1">
            <a:spLocks noChangeArrowheads="1"/>
          </p:cNvSpPr>
          <p:nvPr/>
        </p:nvSpPr>
        <p:spPr bwMode="auto">
          <a:xfrm>
            <a:off x="611188" y="1387475"/>
            <a:ext cx="5889625" cy="1071563"/>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lIns="90334" tIns="45167" rIns="90334" bIns="45167">
            <a:spAutoFit/>
          </a:bodyPr>
          <a:lstStyle/>
          <a:p>
            <a:pPr>
              <a:spcBef>
                <a:spcPct val="50000"/>
              </a:spcBef>
            </a:pPr>
            <a:r>
              <a:rPr lang="ja-JP" altLang="en-US" sz="1400" dirty="0">
                <a:solidFill>
                  <a:srgbClr val="000000"/>
                </a:solidFill>
                <a:latin typeface="SimSun" panose="02010600030101010101" pitchFamily="2" charset="-122"/>
                <a:ea typeface="SimSun" panose="02010600030101010101" pitchFamily="2" charset="-122"/>
                <a:cs typeface="HG丸ｺﾞｼｯｸM-PRO"/>
              </a:rPr>
              <a:t>　</a:t>
            </a:r>
            <a:r>
              <a:rPr lang="ja-JP" altLang="zh-CN" sz="1400" dirty="0">
                <a:solidFill>
                  <a:srgbClr val="000000"/>
                </a:solidFill>
                <a:latin typeface="SimSun" panose="02010600030101010101" pitchFamily="2" charset="-122"/>
                <a:ea typeface="SimSun" panose="02010600030101010101" pitchFamily="2" charset="-122"/>
                <a:cs typeface="HG丸ｺﾞｼｯｸM-PRO"/>
              </a:rPr>
              <a:t> </a:t>
            </a:r>
            <a:r>
              <a:rPr lang="ja-JP" altLang="en-US" sz="1400" dirty="0">
                <a:solidFill>
                  <a:srgbClr val="000000"/>
                </a:solidFill>
                <a:latin typeface="SimSun" panose="02010600030101010101" pitchFamily="2" charset="-122"/>
                <a:ea typeface="SimSun" panose="02010600030101010101" pitchFamily="2" charset="-122"/>
                <a:cs typeface="HG丸ｺﾞｼｯｸM-PRO"/>
              </a:rPr>
              <a:t> </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依据法律支援给</a:t>
            </a:r>
            <a:r>
              <a:rPr lang="zh-CN" altLang="ja-JP" sz="1400" dirty="0">
                <a:solidFill>
                  <a:srgbClr val="000000"/>
                </a:solidFill>
                <a:latin typeface="SimSun" panose="02010600030101010101" pitchFamily="2" charset="-122"/>
                <a:ea typeface="SimSun" panose="02010600030101010101" pitchFamily="2" charset="-122"/>
                <a:cs typeface="HG丸ｺﾞｼｯｸM-PRO"/>
              </a:rPr>
              <a:t>付的对象规定如下：</a:t>
            </a:r>
          </a:p>
          <a:p>
            <a:pPr>
              <a:spcBef>
                <a:spcPct val="50000"/>
              </a:spcBef>
            </a:pPr>
            <a:r>
              <a:rPr lang="zh-CN" altLang="ja-JP" sz="1400" dirty="0">
                <a:solidFill>
                  <a:srgbClr val="000000"/>
                </a:solidFill>
                <a:latin typeface="SimSun" panose="02010600030101010101" pitchFamily="2" charset="-122"/>
                <a:ea typeface="SimSun" panose="02010600030101010101" pitchFamily="2" charset="-122"/>
                <a:cs typeface="HG丸ｺﾞｼｯｸM-PRO"/>
              </a:rPr>
              <a:t>    在领取支援给付前，</a:t>
            </a:r>
            <a:r>
              <a:rPr lang="zh-CN" altLang="ja-JP" sz="1400" u="sng" dirty="0">
                <a:solidFill>
                  <a:srgbClr val="000000"/>
                </a:solidFill>
                <a:latin typeface="SimSun" panose="02010600030101010101" pitchFamily="2" charset="-122"/>
                <a:ea typeface="SimSun" panose="02010600030101010101" pitchFamily="2" charset="-122"/>
                <a:cs typeface="HG丸ｺﾞｼｯｸM-PRO"/>
              </a:rPr>
              <a:t>需向本人居住地的</a:t>
            </a:r>
            <a:r>
              <a:rPr lang="zh-CN" altLang="ja-JP" sz="1400" u="sng" dirty="0" smtClean="0">
                <a:solidFill>
                  <a:srgbClr val="000000"/>
                </a:solidFill>
                <a:latin typeface="SimSun" panose="02010600030101010101" pitchFamily="2" charset="-122"/>
                <a:ea typeface="SimSun" panose="02010600030101010101" pitchFamily="2" charset="-122"/>
                <a:cs typeface="HG丸ｺﾞｼｯｸM-PRO"/>
              </a:rPr>
              <a:t>市</a:t>
            </a:r>
            <a:r>
              <a:rPr lang="zh-CN" altLang="en-US" sz="1400" u="sng" dirty="0" smtClean="0">
                <a:solidFill>
                  <a:srgbClr val="000000"/>
                </a:solidFill>
                <a:latin typeface="SimSun" panose="02010600030101010101" pitchFamily="2" charset="-122"/>
                <a:ea typeface="SimSun" panose="02010600030101010101" pitchFamily="2" charset="-122"/>
                <a:cs typeface="HG丸ｺﾞｼｯｸM-PRO"/>
              </a:rPr>
              <a:t>役所</a:t>
            </a:r>
            <a:r>
              <a:rPr lang="zh-CN" altLang="ja-JP" sz="1400" u="sng" dirty="0" smtClean="0">
                <a:solidFill>
                  <a:srgbClr val="000000"/>
                </a:solidFill>
                <a:latin typeface="SimSun" panose="02010600030101010101" pitchFamily="2" charset="-122"/>
                <a:ea typeface="SimSun" panose="02010600030101010101" pitchFamily="2" charset="-122"/>
                <a:cs typeface="HG丸ｺﾞｼｯｸM-PRO"/>
              </a:rPr>
              <a:t>、区</a:t>
            </a:r>
            <a:r>
              <a:rPr lang="zh-CN" altLang="en-US" sz="1400" u="sng" dirty="0" smtClean="0">
                <a:solidFill>
                  <a:srgbClr val="000000"/>
                </a:solidFill>
                <a:latin typeface="SimSun" panose="02010600030101010101" pitchFamily="2" charset="-122"/>
                <a:ea typeface="SimSun" panose="02010600030101010101" pitchFamily="2" charset="-122"/>
                <a:cs typeface="HG丸ｺﾞｼｯｸM-PRO"/>
              </a:rPr>
              <a:t>役所</a:t>
            </a:r>
            <a:r>
              <a:rPr lang="zh-CN" altLang="ja-JP" sz="1400" u="sng" dirty="0" smtClean="0">
                <a:solidFill>
                  <a:srgbClr val="000000"/>
                </a:solidFill>
                <a:latin typeface="SimSun" panose="02010600030101010101" pitchFamily="2" charset="-122"/>
                <a:ea typeface="SimSun" panose="02010600030101010101" pitchFamily="2" charset="-122"/>
                <a:cs typeface="HG丸ｺﾞｼｯｸM-PRO"/>
              </a:rPr>
              <a:t>、町村</a:t>
            </a:r>
            <a:r>
              <a:rPr lang="zh-CN" altLang="en-US" sz="1400" u="sng" dirty="0" smtClean="0">
                <a:solidFill>
                  <a:srgbClr val="000000"/>
                </a:solidFill>
                <a:latin typeface="SimSun" panose="02010600030101010101" pitchFamily="2" charset="-122"/>
                <a:ea typeface="SimSun" panose="02010600030101010101" pitchFamily="2" charset="-122"/>
                <a:cs typeface="HG丸ｺﾞｼｯｸM-PRO"/>
              </a:rPr>
              <a:t>役场</a:t>
            </a:r>
            <a:r>
              <a:rPr lang="zh-CN" altLang="ja-JP" sz="1400" u="sng" dirty="0" smtClean="0">
                <a:solidFill>
                  <a:srgbClr val="000000"/>
                </a:solidFill>
                <a:latin typeface="SimSun" panose="02010600030101010101" pitchFamily="2" charset="-122"/>
                <a:ea typeface="SimSun" panose="02010600030101010101" pitchFamily="2" charset="-122"/>
                <a:cs typeface="HG丸ｺﾞｼｯｸM-PRO"/>
              </a:rPr>
              <a:t>或福</a:t>
            </a:r>
            <a:r>
              <a:rPr lang="zh-CN" altLang="en-US" sz="1400" u="sng" dirty="0" smtClean="0">
                <a:solidFill>
                  <a:srgbClr val="000000"/>
                </a:solidFill>
                <a:latin typeface="SimSun" panose="02010600030101010101" pitchFamily="2" charset="-122"/>
                <a:ea typeface="SimSun" panose="02010600030101010101" pitchFamily="2" charset="-122"/>
                <a:cs typeface="HG丸ｺﾞｼｯｸM-PRO"/>
              </a:rPr>
              <a:t>祉</a:t>
            </a:r>
            <a:r>
              <a:rPr lang="zh-CN" altLang="ja-JP" sz="1400" u="sng" dirty="0" smtClean="0">
                <a:solidFill>
                  <a:srgbClr val="000000"/>
                </a:solidFill>
                <a:latin typeface="SimSun" panose="02010600030101010101" pitchFamily="2" charset="-122"/>
                <a:ea typeface="SimSun" panose="02010600030101010101" pitchFamily="2" charset="-122"/>
                <a:cs typeface="HG丸ｺﾞｼｯｸM-PRO"/>
              </a:rPr>
              <a:t>事务所等主管支援给</a:t>
            </a:r>
            <a:r>
              <a:rPr lang="zh-CN" altLang="ja-JP" sz="1400" u="sng" dirty="0">
                <a:solidFill>
                  <a:srgbClr val="000000"/>
                </a:solidFill>
                <a:latin typeface="SimSun" panose="02010600030101010101" pitchFamily="2" charset="-122"/>
                <a:ea typeface="SimSun" panose="02010600030101010101" pitchFamily="2" charset="-122"/>
                <a:cs typeface="HG丸ｺﾞｼｯｸM-PRO"/>
              </a:rPr>
              <a:t>付的实施机关（以下简称“实施机关”)提交申请</a:t>
            </a:r>
            <a:r>
              <a:rPr lang="zh-CN" altLang="ja-JP" sz="1400" dirty="0">
                <a:solidFill>
                  <a:srgbClr val="000000"/>
                </a:solidFill>
                <a:latin typeface="SimSun" panose="02010600030101010101" pitchFamily="2" charset="-122"/>
                <a:ea typeface="SimSun" panose="02010600030101010101" pitchFamily="2" charset="-122"/>
                <a:cs typeface="HG丸ｺﾞｼｯｸM-PRO"/>
              </a:rPr>
              <a:t>(参见第10页)。</a:t>
            </a:r>
          </a:p>
        </p:txBody>
      </p:sp>
      <p:sp>
        <p:nvSpPr>
          <p:cNvPr id="21508" name="Text Box 80" descr="右下がり対角線 (反転)"/>
          <p:cNvSpPr txBox="1">
            <a:spLocks noChangeArrowheads="1"/>
          </p:cNvSpPr>
          <p:nvPr/>
        </p:nvSpPr>
        <p:spPr bwMode="auto">
          <a:xfrm>
            <a:off x="3060700" y="9172575"/>
            <a:ext cx="935038" cy="363538"/>
          </a:xfrm>
          <a:prstGeom prst="rect">
            <a:avLst/>
          </a:prstGeom>
          <a:noFill/>
          <a:ln w="9525" algn="ctr">
            <a:noFill/>
            <a:miter lim="800000"/>
            <a:headEnd/>
            <a:tailEnd/>
          </a:ln>
        </p:spPr>
        <p:txBody>
          <a:bodyPr lIns="90334" tIns="45167" rIns="90334" bIns="45167">
            <a:spAutoFit/>
          </a:bodyPr>
          <a:lstStyle/>
          <a:p>
            <a:pPr algn="ctr">
              <a:spcBef>
                <a:spcPct val="50000"/>
              </a:spcBef>
            </a:pPr>
            <a:r>
              <a:rPr lang="en-US" altLang="ja-JP">
                <a:ea typeface="HG丸ｺﾞｼｯｸM-PRO"/>
                <a:cs typeface="HG丸ｺﾞｼｯｸM-PRO"/>
              </a:rPr>
              <a:t>-4-</a:t>
            </a:r>
          </a:p>
        </p:txBody>
      </p:sp>
      <p:sp>
        <p:nvSpPr>
          <p:cNvPr id="9" name="AutoShape 5"/>
          <p:cNvSpPr>
            <a:spLocks noChangeArrowheads="1"/>
          </p:cNvSpPr>
          <p:nvPr/>
        </p:nvSpPr>
        <p:spPr bwMode="auto">
          <a:xfrm>
            <a:off x="539750" y="338138"/>
            <a:ext cx="5753100" cy="636587"/>
          </a:xfrm>
          <a:prstGeom prst="roundRect">
            <a:avLst>
              <a:gd name="adj" fmla="val 15014"/>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ctr" anchorCtr="1"/>
          <a:lstStyle/>
          <a:p>
            <a:pPr algn="ctr">
              <a:lnSpc>
                <a:spcPct val="150000"/>
              </a:lnSpc>
            </a:pPr>
            <a:r>
              <a:rPr lang="en-US" altLang="ja-JP" sz="2400" b="1" dirty="0">
                <a:solidFill>
                  <a:srgbClr val="000000"/>
                </a:solidFill>
                <a:latin typeface="SimHei" panose="02010609060101010101" pitchFamily="49" charset="-122"/>
                <a:ea typeface="SimHei" panose="02010609060101010101" pitchFamily="49" charset="-122"/>
                <a:cs typeface="HG丸ｺﾞｼｯｸM-PRO"/>
              </a:rPr>
              <a:t>3</a:t>
            </a:r>
            <a:r>
              <a:rPr lang="ja-JP" altLang="en-US" sz="2400" b="1" dirty="0">
                <a:solidFill>
                  <a:srgbClr val="000000"/>
                </a:solidFill>
                <a:latin typeface="SimHei" panose="02010609060101010101" pitchFamily="49" charset="-122"/>
                <a:ea typeface="SimHei" panose="02010609060101010101" pitchFamily="49" charset="-122"/>
                <a:cs typeface="HG丸ｺﾞｼｯｸM-PRO"/>
              </a:rPr>
              <a:t>　支 援 </a:t>
            </a:r>
            <a:r>
              <a:rPr lang="zh-CN" altLang="en-US" sz="2400" b="1" dirty="0">
                <a:solidFill>
                  <a:srgbClr val="000000"/>
                </a:solidFill>
                <a:latin typeface="SimHei" panose="02010609060101010101" pitchFamily="49" charset="-122"/>
                <a:ea typeface="SimHei" panose="02010609060101010101" pitchFamily="49" charset="-122"/>
                <a:cs typeface="HG丸ｺﾞｼｯｸM-PRO"/>
              </a:rPr>
              <a:t>给</a:t>
            </a:r>
            <a:r>
              <a:rPr lang="ja-JP" altLang="en-US" sz="2400" b="1" dirty="0">
                <a:solidFill>
                  <a:srgbClr val="000000"/>
                </a:solidFill>
                <a:latin typeface="SimHei" panose="02010609060101010101" pitchFamily="49" charset="-122"/>
                <a:ea typeface="SimHei" panose="02010609060101010101" pitchFamily="49" charset="-122"/>
                <a:cs typeface="HG丸ｺﾞｼｯｸM-PRO"/>
              </a:rPr>
              <a:t> 付</a:t>
            </a:r>
            <a:r>
              <a:rPr lang="ja-JP" altLang="zh-CN" sz="2400" b="1" dirty="0">
                <a:solidFill>
                  <a:srgbClr val="000000"/>
                </a:solidFill>
                <a:latin typeface="SimHei" panose="02010609060101010101" pitchFamily="49" charset="-122"/>
                <a:ea typeface="SimHei" panose="02010609060101010101" pitchFamily="49" charset="-122"/>
                <a:cs typeface="HG丸ｺﾞｼｯｸM-PRO"/>
              </a:rPr>
              <a:t> </a:t>
            </a:r>
            <a:r>
              <a:rPr lang="zh-CN" altLang="en-US" sz="2400" b="1" dirty="0">
                <a:solidFill>
                  <a:srgbClr val="000000"/>
                </a:solidFill>
                <a:latin typeface="SimHei" panose="02010609060101010101" pitchFamily="49" charset="-122"/>
                <a:ea typeface="SimHei" panose="02010609060101010101" pitchFamily="49" charset="-122"/>
                <a:cs typeface="HG丸ｺﾞｼｯｸM-PRO"/>
              </a:rPr>
              <a:t>是 指 什 么？</a:t>
            </a:r>
            <a:r>
              <a:rPr lang="ja-JP" altLang="en-US" sz="2400" b="1" dirty="0">
                <a:solidFill>
                  <a:srgbClr val="000000"/>
                </a:solidFill>
                <a:latin typeface="SimHei" panose="02010609060101010101" pitchFamily="49" charset="-122"/>
                <a:ea typeface="SimHei" panose="02010609060101010101" pitchFamily="49" charset="-122"/>
                <a:cs typeface="HG丸ｺﾞｼｯｸM-PRO"/>
              </a:rPr>
              <a:t>　</a:t>
            </a:r>
            <a:endParaRPr lang="en-US" altLang="ja-JP" sz="2400" b="1" dirty="0">
              <a:solidFill>
                <a:srgbClr val="000000"/>
              </a:solidFill>
              <a:latin typeface="SimHei" panose="02010609060101010101" pitchFamily="49" charset="-122"/>
              <a:ea typeface="SimHei" panose="02010609060101010101" pitchFamily="49" charset="-122"/>
              <a:cs typeface="HG丸ｺﾞｼｯｸM-PRO"/>
            </a:endParaRPr>
          </a:p>
        </p:txBody>
      </p:sp>
      <p:sp>
        <p:nvSpPr>
          <p:cNvPr id="23" name="右カーブ矢印 22"/>
          <p:cNvSpPr/>
          <p:nvPr/>
        </p:nvSpPr>
        <p:spPr bwMode="auto">
          <a:xfrm rot="21168574">
            <a:off x="292100" y="3314700"/>
            <a:ext cx="795338" cy="3005138"/>
          </a:xfrm>
          <a:prstGeom prst="curvedRightArrow">
            <a:avLst>
              <a:gd name="adj1" fmla="val 21617"/>
              <a:gd name="adj2" fmla="val 51874"/>
              <a:gd name="adj3" fmla="val 31319"/>
            </a:avLst>
          </a:prstGeom>
          <a:solidFill>
            <a:schemeClr val="accent6">
              <a:lumMod val="40000"/>
              <a:lumOff val="60000"/>
            </a:schemeClr>
          </a:solidFill>
          <a:ln w="9525" cap="flat" cmpd="sng" algn="ctr">
            <a:solidFill>
              <a:schemeClr val="accent6">
                <a:lumMod val="40000"/>
                <a:lumOff val="60000"/>
              </a:schemeClr>
            </a:solidFill>
            <a:prstDash val="solid"/>
            <a:round/>
            <a:headEnd type="none" w="med" len="med"/>
            <a:tailEnd type="none" w="med" len="med"/>
          </a:ln>
          <a:effectLst/>
        </p:spPr>
        <p:txBody>
          <a:bodyPr wrap="none" anchor="ctr"/>
          <a:lstStyle/>
          <a:p>
            <a:pPr algn="ctr">
              <a:defRPr/>
            </a:pPr>
            <a:endParaRPr lang="ja-JP" altLang="en-US">
              <a:ea typeface="ＭＳ Ｐゴシック" pitchFamily="50" charset="-128"/>
            </a:endParaRPr>
          </a:p>
        </p:txBody>
      </p:sp>
      <p:sp>
        <p:nvSpPr>
          <p:cNvPr id="10" name="メモ 9"/>
          <p:cNvSpPr/>
          <p:nvPr/>
        </p:nvSpPr>
        <p:spPr bwMode="auto">
          <a:xfrm>
            <a:off x="611957" y="2772693"/>
            <a:ext cx="5904656" cy="2736304"/>
          </a:xfrm>
          <a:prstGeom prst="foldedCorner">
            <a:avLst>
              <a:gd name="adj" fmla="val 10133"/>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wrap="none" tIns="216000" anchor="ctr"/>
          <a:lstStyle/>
          <a:p>
            <a:pPr algn="ctr">
              <a:spcBef>
                <a:spcPct val="20000"/>
              </a:spcBef>
              <a:defRPr/>
            </a:pPr>
            <a:r>
              <a:rPr lang="ja-JP" altLang="en-US" sz="2000" b="1" dirty="0">
                <a:ln w="1905"/>
                <a:solidFill>
                  <a:schemeClr val="tx1"/>
                </a:solidFill>
                <a:effectLst>
                  <a:innerShdw blurRad="69850" dist="43180" dir="5400000">
                    <a:srgbClr val="000000">
                      <a:alpha val="65000"/>
                    </a:srgbClr>
                  </a:innerShdw>
                </a:effectLst>
                <a:latin typeface="SimSun" panose="02010600030101010101" pitchFamily="2" charset="-122"/>
                <a:ea typeface="SimSun" panose="02010600030101010101" pitchFamily="2" charset="-122"/>
              </a:rPr>
              <a:t>～</a:t>
            </a:r>
            <a:r>
              <a:rPr lang="zh-CN" altLang="en-US" sz="2000" b="1" dirty="0">
                <a:ln w="1905"/>
                <a:solidFill>
                  <a:schemeClr val="tx1"/>
                </a:solidFill>
                <a:effectLst>
                  <a:innerShdw blurRad="69850" dist="43180" dir="5400000">
                    <a:srgbClr val="000000">
                      <a:alpha val="65000"/>
                    </a:srgbClr>
                  </a:innerShdw>
                </a:effectLst>
                <a:latin typeface="SimSun" panose="02010600030101010101" pitchFamily="2" charset="-122"/>
                <a:ea typeface="SimSun" panose="02010600030101010101" pitchFamily="2" charset="-122"/>
              </a:rPr>
              <a:t>具备</a:t>
            </a:r>
            <a:r>
              <a:rPr lang="zh-CN" altLang="en-US" sz="2000" b="1" dirty="0">
                <a:solidFill>
                  <a:schemeClr val="tx1"/>
                </a:solidFill>
                <a:latin typeface="SimSun" panose="02010600030101010101" pitchFamily="2" charset="-122"/>
                <a:ea typeface="SimSun" panose="02010600030101010101" pitchFamily="2" charset="-122"/>
              </a:rPr>
              <a:t>对象的条件</a:t>
            </a:r>
            <a:r>
              <a:rPr lang="ja-JP" altLang="en-US" sz="2000" b="1" dirty="0">
                <a:ln w="1905"/>
                <a:solidFill>
                  <a:schemeClr val="tx1"/>
                </a:solidFill>
                <a:effectLst>
                  <a:innerShdw blurRad="69850" dist="43180" dir="5400000">
                    <a:srgbClr val="000000">
                      <a:alpha val="65000"/>
                    </a:srgbClr>
                  </a:innerShdw>
                </a:effectLst>
                <a:latin typeface="SimSun" panose="02010600030101010101" pitchFamily="2" charset="-122"/>
                <a:ea typeface="SimSun" panose="02010600030101010101" pitchFamily="2" charset="-122"/>
              </a:rPr>
              <a:t>～</a:t>
            </a:r>
            <a:endParaRPr lang="en-US" altLang="ja-JP" sz="2000" b="1" dirty="0">
              <a:ln w="1905"/>
              <a:solidFill>
                <a:schemeClr val="tx1"/>
              </a:solidFill>
              <a:effectLst>
                <a:innerShdw blurRad="69850" dist="43180" dir="5400000">
                  <a:srgbClr val="000000">
                    <a:alpha val="65000"/>
                  </a:srgbClr>
                </a:innerShdw>
              </a:effectLst>
              <a:latin typeface="SimSun" panose="02010600030101010101" pitchFamily="2" charset="-122"/>
              <a:ea typeface="SimSun" panose="02010600030101010101" pitchFamily="2" charset="-122"/>
            </a:endParaRPr>
          </a:p>
          <a:p>
            <a:pPr algn="ctr">
              <a:lnSpc>
                <a:spcPts val="600"/>
              </a:lnSpc>
              <a:spcBef>
                <a:spcPct val="20000"/>
              </a:spcBef>
              <a:defRPr/>
            </a:pPr>
            <a:endParaRPr lang="en-US" altLang="ja-JP"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imSun" panose="02010600030101010101" pitchFamily="2" charset="-122"/>
              <a:ea typeface="SimSun" panose="02010600030101010101" pitchFamily="2" charset="-122"/>
            </a:endParaRPr>
          </a:p>
          <a:p>
            <a:pPr>
              <a:spcBef>
                <a:spcPts val="0"/>
              </a:spcBef>
              <a:defRPr/>
            </a:pPr>
            <a:r>
              <a:rPr lang="ja-JP" altLang="en-US" sz="1600" b="1" dirty="0">
                <a:latin typeface="SimSun" panose="02010600030101010101" pitchFamily="2" charset="-122"/>
                <a:ea typeface="SimSun" panose="02010600030101010101" pitchFamily="2" charset="-122"/>
              </a:rPr>
              <a:t>（１）</a:t>
            </a:r>
            <a:r>
              <a:rPr lang="zh-CN" altLang="en-US" sz="1600" b="1" u="sng" dirty="0">
                <a:solidFill>
                  <a:srgbClr val="000000"/>
                </a:solidFill>
                <a:latin typeface="SimSun" panose="02010600030101010101" pitchFamily="2" charset="-122"/>
                <a:ea typeface="SimSun" panose="02010600030101010101" pitchFamily="2" charset="-122"/>
              </a:rPr>
              <a:t>满额老龄基础年金等的支付对象中，家庭收入未达到一</a:t>
            </a:r>
            <a:endParaRPr lang="en-US" altLang="zh-CN" sz="1600" b="1" u="sng" dirty="0">
              <a:solidFill>
                <a:srgbClr val="000000"/>
              </a:solidFill>
              <a:latin typeface="SimSun" panose="02010600030101010101" pitchFamily="2" charset="-122"/>
              <a:ea typeface="SimSun" panose="02010600030101010101" pitchFamily="2" charset="-122"/>
            </a:endParaRPr>
          </a:p>
          <a:p>
            <a:pPr>
              <a:spcBef>
                <a:spcPts val="0"/>
              </a:spcBef>
              <a:defRPr/>
            </a:pPr>
            <a:r>
              <a:rPr lang="zh-CN" altLang="en-US" sz="1600" b="1" dirty="0">
                <a:solidFill>
                  <a:srgbClr val="000000"/>
                </a:solidFill>
                <a:latin typeface="SimSun" panose="02010600030101010101" pitchFamily="2" charset="-122"/>
                <a:ea typeface="SimSun" panose="02010600030101010101" pitchFamily="2" charset="-122"/>
              </a:rPr>
              <a:t>  </a:t>
            </a:r>
            <a:r>
              <a:rPr lang="zh-CN" altLang="en-US" sz="1600" b="1" u="sng" dirty="0" smtClean="0">
                <a:solidFill>
                  <a:srgbClr val="000000"/>
                </a:solidFill>
                <a:latin typeface="SimSun" panose="02010600030101010101" pitchFamily="2" charset="-122"/>
                <a:ea typeface="SimSun" panose="02010600030101010101" pitchFamily="2" charset="-122"/>
              </a:rPr>
              <a:t>定基准者</a:t>
            </a:r>
            <a:endParaRPr lang="ja-JP" altLang="en-US" sz="1600" b="1" u="sng" dirty="0">
              <a:solidFill>
                <a:srgbClr val="000000"/>
              </a:solidFill>
              <a:latin typeface="SimSun" panose="02010600030101010101" pitchFamily="2" charset="-122"/>
              <a:ea typeface="SimSun" panose="02010600030101010101" pitchFamily="2" charset="-122"/>
            </a:endParaRPr>
          </a:p>
          <a:p>
            <a:pPr>
              <a:lnSpc>
                <a:spcPts val="600"/>
              </a:lnSpc>
              <a:spcBef>
                <a:spcPct val="20000"/>
              </a:spcBef>
              <a:defRPr/>
            </a:pPr>
            <a:endParaRPr lang="en-US" altLang="ja-JP" sz="1400" b="1" dirty="0">
              <a:latin typeface="SimSun" panose="02010600030101010101" pitchFamily="2" charset="-122"/>
              <a:ea typeface="SimSun" panose="02010600030101010101" pitchFamily="2" charset="-122"/>
            </a:endParaRPr>
          </a:p>
          <a:p>
            <a:pPr>
              <a:defRPr/>
            </a:pPr>
            <a:r>
              <a:rPr lang="ja-JP" altLang="en-US" sz="1200" dirty="0">
                <a:latin typeface="SimSun" panose="02010600030101010101" pitchFamily="2" charset="-122"/>
                <a:ea typeface="SimSun" panose="02010600030101010101" pitchFamily="2" charset="-122"/>
              </a:rPr>
              <a:t>　</a:t>
            </a:r>
            <a:r>
              <a:rPr lang="en-US" altLang="zh-CN" sz="1200" dirty="0">
                <a:latin typeface="SimSun" panose="02010600030101010101" pitchFamily="2" charset="-122"/>
                <a:ea typeface="SimSun" panose="02010600030101010101" pitchFamily="2" charset="-122"/>
              </a:rPr>
              <a:t>【</a:t>
            </a:r>
            <a:r>
              <a:rPr lang="zh-CN" altLang="en-US" sz="1200" dirty="0">
                <a:latin typeface="SimSun" panose="02010600030101010101" pitchFamily="2" charset="-122"/>
                <a:ea typeface="SimSun" panose="02010600030101010101" pitchFamily="2" charset="-122"/>
              </a:rPr>
              <a:t>注</a:t>
            </a:r>
            <a:r>
              <a:rPr lang="en-US" sz="1200" dirty="0">
                <a:latin typeface="SimSun" panose="02010600030101010101" pitchFamily="2" charset="-122"/>
                <a:ea typeface="SimSun" panose="02010600030101010101" pitchFamily="2" charset="-122"/>
              </a:rPr>
              <a:t>1</a:t>
            </a:r>
            <a:r>
              <a:rPr lang="en-US" altLang="zh-CN" sz="1200" dirty="0" smtClean="0">
                <a:latin typeface="SimSun" panose="02010600030101010101" pitchFamily="2" charset="-122"/>
                <a:ea typeface="SimSun" panose="02010600030101010101" pitchFamily="2" charset="-122"/>
              </a:rPr>
              <a:t>】“</a:t>
            </a:r>
            <a:r>
              <a:rPr lang="zh-CN" altLang="en-US" sz="1200" dirty="0" smtClean="0">
                <a:latin typeface="SimSun" panose="02010600030101010101" pitchFamily="2" charset="-122"/>
                <a:ea typeface="SimSun" panose="02010600030101010101" pitchFamily="2" charset="-122"/>
              </a:rPr>
              <a:t>满额老龄基础</a:t>
            </a:r>
            <a:r>
              <a:rPr lang="zh-CN" altLang="en-US" sz="1200" dirty="0">
                <a:latin typeface="SimSun" panose="02010600030101010101" pitchFamily="2" charset="-122"/>
                <a:ea typeface="SimSun" panose="02010600030101010101" pitchFamily="2" charset="-122"/>
              </a:rPr>
              <a:t>年金等的支付对</a:t>
            </a:r>
            <a:r>
              <a:rPr lang="zh-CN" altLang="en-US" sz="1200" dirty="0" smtClean="0">
                <a:latin typeface="SimSun" panose="02010600030101010101" pitchFamily="2" charset="-122"/>
                <a:ea typeface="SimSun" panose="02010600030101010101" pitchFamily="2" charset="-122"/>
              </a:rPr>
              <a:t>象”也包括从</a:t>
            </a:r>
            <a:r>
              <a:rPr lang="en-US" sz="1200" dirty="0">
                <a:latin typeface="SimSun" panose="02010600030101010101" pitchFamily="2" charset="-122"/>
                <a:ea typeface="SimSun" panose="02010600030101010101" pitchFamily="2" charset="-122"/>
              </a:rPr>
              <a:t>60</a:t>
            </a:r>
            <a:r>
              <a:rPr lang="zh-CN" altLang="en-US" sz="1200" dirty="0">
                <a:latin typeface="SimSun" panose="02010600030101010101" pitchFamily="2" charset="-122"/>
                <a:ea typeface="SimSun" panose="02010600030101010101" pitchFamily="2" charset="-122"/>
              </a:rPr>
              <a:t>岁以上，未满</a:t>
            </a:r>
            <a:r>
              <a:rPr lang="en-US" sz="1200" dirty="0">
                <a:latin typeface="SimSun" panose="02010600030101010101" pitchFamily="2" charset="-122"/>
                <a:ea typeface="SimSun" panose="02010600030101010101" pitchFamily="2" charset="-122"/>
              </a:rPr>
              <a:t>65</a:t>
            </a:r>
            <a:r>
              <a:rPr lang="zh-CN" altLang="en-US" sz="1200" dirty="0">
                <a:latin typeface="SimSun" panose="02010600030101010101" pitchFamily="2" charset="-122"/>
                <a:ea typeface="SimSun" panose="02010600030101010101" pitchFamily="2" charset="-122"/>
              </a:rPr>
              <a:t>岁的尚未开</a:t>
            </a:r>
            <a:endParaRPr lang="en-US" altLang="zh-CN" sz="1200" dirty="0">
              <a:latin typeface="SimSun" panose="02010600030101010101" pitchFamily="2" charset="-122"/>
              <a:ea typeface="SimSun" panose="02010600030101010101" pitchFamily="2" charset="-122"/>
            </a:endParaRPr>
          </a:p>
          <a:p>
            <a:pPr>
              <a:defRPr/>
            </a:pPr>
            <a:r>
              <a:rPr lang="zh-CN" altLang="en-US" sz="1200" dirty="0">
                <a:latin typeface="SimSun" panose="02010600030101010101" pitchFamily="2" charset="-122"/>
                <a:ea typeface="SimSun" panose="02010600030101010101" pitchFamily="2" charset="-122"/>
              </a:rPr>
              <a:t>         始领取老龄基础年金者。</a:t>
            </a:r>
            <a:endParaRPr lang="ja-JP" altLang="en-US" sz="1200" dirty="0">
              <a:latin typeface="SimSun" panose="02010600030101010101" pitchFamily="2" charset="-122"/>
              <a:ea typeface="SimSun" panose="02010600030101010101" pitchFamily="2" charset="-122"/>
            </a:endParaRPr>
          </a:p>
          <a:p>
            <a:pPr>
              <a:defRPr/>
            </a:pPr>
            <a:r>
              <a:rPr lang="zh-CN" altLang="en-US" sz="1200" dirty="0">
                <a:latin typeface="SimSun" panose="02010600030101010101" pitchFamily="2" charset="-122"/>
                <a:ea typeface="SimSun" panose="02010600030101010101" pitchFamily="2" charset="-122"/>
              </a:rPr>
              <a:t>  </a:t>
            </a:r>
            <a:r>
              <a:rPr lang="en-US" altLang="zh-CN" sz="1200" dirty="0">
                <a:latin typeface="SimSun" panose="02010600030101010101" pitchFamily="2" charset="-122"/>
                <a:ea typeface="SimSun" panose="02010600030101010101" pitchFamily="2" charset="-122"/>
              </a:rPr>
              <a:t>【</a:t>
            </a:r>
            <a:r>
              <a:rPr lang="zh-CN" altLang="en-US" sz="1200" dirty="0">
                <a:latin typeface="SimSun" panose="02010600030101010101" pitchFamily="2" charset="-122"/>
                <a:ea typeface="SimSun" panose="02010600030101010101" pitchFamily="2" charset="-122"/>
              </a:rPr>
              <a:t>注</a:t>
            </a:r>
            <a:r>
              <a:rPr lang="en-US" sz="1200" dirty="0">
                <a:latin typeface="SimSun" panose="02010600030101010101" pitchFamily="2" charset="-122"/>
                <a:ea typeface="SimSun" panose="02010600030101010101" pitchFamily="2" charset="-122"/>
              </a:rPr>
              <a:t>2</a:t>
            </a:r>
            <a:r>
              <a:rPr lang="en-US" altLang="zh-CN" sz="1200" dirty="0" smtClean="0">
                <a:latin typeface="SimSun" panose="02010600030101010101" pitchFamily="2" charset="-122"/>
                <a:ea typeface="SimSun" panose="02010600030101010101" pitchFamily="2" charset="-122"/>
              </a:rPr>
              <a:t>】</a:t>
            </a:r>
            <a:r>
              <a:rPr lang="zh-CN" altLang="en-US" sz="1200" dirty="0" smtClean="0">
                <a:latin typeface="SimSun" panose="02010600030101010101" pitchFamily="2" charset="-122"/>
                <a:ea typeface="SimSun" panose="02010600030101010101" pitchFamily="2" charset="-122"/>
              </a:rPr>
              <a:t>平成</a:t>
            </a:r>
            <a:r>
              <a:rPr lang="en-US" sz="1200" dirty="0">
                <a:latin typeface="SimSun" panose="02010600030101010101" pitchFamily="2" charset="-122"/>
                <a:ea typeface="SimSun" panose="02010600030101010101" pitchFamily="2" charset="-122"/>
              </a:rPr>
              <a:t>20</a:t>
            </a:r>
            <a:r>
              <a:rPr lang="zh-CN" altLang="en-US" sz="1200" dirty="0">
                <a:latin typeface="SimSun" panose="02010600030101010101" pitchFamily="2" charset="-122"/>
                <a:ea typeface="SimSun" panose="02010600030101010101" pitchFamily="2" charset="-122"/>
              </a:rPr>
              <a:t>年</a:t>
            </a:r>
            <a:r>
              <a:rPr lang="en-US" sz="1200" dirty="0">
                <a:latin typeface="SimSun" panose="02010600030101010101" pitchFamily="2" charset="-122"/>
                <a:ea typeface="SimSun" panose="02010600030101010101" pitchFamily="2" charset="-122"/>
              </a:rPr>
              <a:t>(2008</a:t>
            </a:r>
            <a:r>
              <a:rPr lang="zh-CN" altLang="en-US" sz="1200" dirty="0">
                <a:latin typeface="SimSun" panose="02010600030101010101" pitchFamily="2" charset="-122"/>
                <a:ea typeface="SimSun" panose="02010600030101010101" pitchFamily="2" charset="-122"/>
              </a:rPr>
              <a:t>年</a:t>
            </a:r>
            <a:r>
              <a:rPr lang="en-US" sz="1200" dirty="0">
                <a:latin typeface="SimSun" panose="02010600030101010101" pitchFamily="2" charset="-122"/>
                <a:ea typeface="SimSun" panose="02010600030101010101" pitchFamily="2" charset="-122"/>
              </a:rPr>
              <a:t>)4</a:t>
            </a:r>
            <a:r>
              <a:rPr lang="zh-CN" altLang="en-US" sz="1200" dirty="0">
                <a:latin typeface="SimSun" panose="02010600030101010101" pitchFamily="2" charset="-122"/>
                <a:ea typeface="SimSun" panose="02010600030101010101" pitchFamily="2" charset="-122"/>
              </a:rPr>
              <a:t>月</a:t>
            </a:r>
            <a:r>
              <a:rPr lang="en-US" sz="1200" dirty="0">
                <a:latin typeface="SimSun" panose="02010600030101010101" pitchFamily="2" charset="-122"/>
                <a:ea typeface="SimSun" panose="02010600030101010101" pitchFamily="2" charset="-122"/>
              </a:rPr>
              <a:t>1</a:t>
            </a:r>
            <a:r>
              <a:rPr lang="zh-CN" altLang="en-US" sz="1200" dirty="0">
                <a:latin typeface="SimSun" panose="02010600030101010101" pitchFamily="2" charset="-122"/>
                <a:ea typeface="SimSun" panose="02010600030101010101" pitchFamily="2" charset="-122"/>
              </a:rPr>
              <a:t>日后领取支援給付的遗华日本人等本人去世后，</a:t>
            </a:r>
            <a:endParaRPr lang="en-US" altLang="zh-CN" sz="1200" dirty="0">
              <a:latin typeface="SimSun" panose="02010600030101010101" pitchFamily="2" charset="-122"/>
              <a:ea typeface="SimSun" panose="02010600030101010101" pitchFamily="2" charset="-122"/>
            </a:endParaRPr>
          </a:p>
          <a:p>
            <a:pPr>
              <a:defRPr/>
            </a:pPr>
            <a:r>
              <a:rPr lang="zh-CN" altLang="en-US" sz="1200" dirty="0">
                <a:latin typeface="SimSun" panose="02010600030101010101" pitchFamily="2" charset="-122"/>
                <a:ea typeface="SimSun" panose="02010600030101010101" pitchFamily="2" charset="-122"/>
              </a:rPr>
              <a:t>         其配偶可继续领取支援給付。</a:t>
            </a:r>
            <a:endParaRPr lang="ja-JP" altLang="en-US" sz="1200" dirty="0">
              <a:latin typeface="SimSun" panose="02010600030101010101" pitchFamily="2" charset="-122"/>
              <a:ea typeface="SimSun" panose="02010600030101010101" pitchFamily="2" charset="-122"/>
            </a:endParaRPr>
          </a:p>
          <a:p>
            <a:pPr>
              <a:spcBef>
                <a:spcPct val="20000"/>
              </a:spcBef>
              <a:defRPr/>
            </a:pPr>
            <a:endParaRPr lang="ja-JP" altLang="en-US" sz="1200" dirty="0">
              <a:latin typeface="SimSun" panose="02010600030101010101" pitchFamily="2" charset="-122"/>
              <a:ea typeface="SimSun" panose="02010600030101010101" pitchFamily="2" charset="-122"/>
            </a:endParaRPr>
          </a:p>
          <a:p>
            <a:pPr algn="just">
              <a:defRPr/>
            </a:pPr>
            <a:r>
              <a:rPr lang="ja-JP" altLang="en-US" sz="1600" b="1" dirty="0">
                <a:latin typeface="SimSun" panose="02010600030101010101" pitchFamily="2" charset="-122"/>
                <a:ea typeface="SimSun" panose="02010600030101010101" pitchFamily="2" charset="-122"/>
              </a:rPr>
              <a:t>（２）</a:t>
            </a:r>
            <a:r>
              <a:rPr lang="zh-CN" altLang="en-US" sz="1600" b="1" dirty="0">
                <a:latin typeface="SimSun" panose="02010600030101010101" pitchFamily="2" charset="-122"/>
                <a:ea typeface="SimSun" panose="02010600030101010101" pitchFamily="2" charset="-122"/>
              </a:rPr>
              <a:t>平成</a:t>
            </a:r>
            <a:r>
              <a:rPr lang="en-US" sz="1600" b="1" dirty="0">
                <a:latin typeface="SimSun" panose="02010600030101010101" pitchFamily="2" charset="-122"/>
                <a:ea typeface="SimSun" panose="02010600030101010101" pitchFamily="2" charset="-122"/>
              </a:rPr>
              <a:t>20</a:t>
            </a:r>
            <a:r>
              <a:rPr lang="zh-CN" altLang="en-US" sz="1600" b="1" dirty="0">
                <a:latin typeface="SimSun" panose="02010600030101010101" pitchFamily="2" charset="-122"/>
                <a:ea typeface="SimSun" panose="02010600030101010101" pitchFamily="2" charset="-122"/>
              </a:rPr>
              <a:t>年</a:t>
            </a:r>
            <a:r>
              <a:rPr lang="en-US" sz="1600" b="1" dirty="0">
                <a:latin typeface="SimSun" panose="02010600030101010101" pitchFamily="2" charset="-122"/>
                <a:ea typeface="SimSun" panose="02010600030101010101" pitchFamily="2" charset="-122"/>
              </a:rPr>
              <a:t>(2008</a:t>
            </a:r>
            <a:r>
              <a:rPr lang="zh-CN" altLang="en-US" sz="1600" b="1" dirty="0">
                <a:latin typeface="SimSun" panose="02010600030101010101" pitchFamily="2" charset="-122"/>
                <a:ea typeface="SimSun" panose="02010600030101010101" pitchFamily="2" charset="-122"/>
              </a:rPr>
              <a:t>年</a:t>
            </a:r>
            <a:r>
              <a:rPr lang="en-US" sz="1600" b="1" dirty="0">
                <a:latin typeface="SimSun" panose="02010600030101010101" pitchFamily="2" charset="-122"/>
                <a:ea typeface="SimSun" panose="02010600030101010101" pitchFamily="2" charset="-122"/>
              </a:rPr>
              <a:t>)4</a:t>
            </a:r>
            <a:r>
              <a:rPr lang="zh-CN" altLang="en-US" sz="1600" b="1" dirty="0">
                <a:latin typeface="SimSun" panose="02010600030101010101" pitchFamily="2" charset="-122"/>
                <a:ea typeface="SimSun" panose="02010600030101010101" pitchFamily="2" charset="-122"/>
              </a:rPr>
              <a:t>月</a:t>
            </a:r>
            <a:r>
              <a:rPr lang="en-US" sz="1600" b="1" dirty="0">
                <a:latin typeface="SimSun" panose="02010600030101010101" pitchFamily="2" charset="-122"/>
                <a:ea typeface="SimSun" panose="02010600030101010101" pitchFamily="2" charset="-122"/>
              </a:rPr>
              <a:t>1</a:t>
            </a:r>
            <a:r>
              <a:rPr lang="zh-CN" altLang="en-US" sz="1600" b="1" dirty="0">
                <a:latin typeface="SimSun" panose="02010600030101010101" pitchFamily="2" charset="-122"/>
                <a:ea typeface="SimSun" panose="02010600030101010101" pitchFamily="2" charset="-122"/>
              </a:rPr>
              <a:t>日前，年龄在</a:t>
            </a:r>
            <a:r>
              <a:rPr lang="en-US" sz="1600" b="1" dirty="0">
                <a:latin typeface="SimSun" panose="02010600030101010101" pitchFamily="2" charset="-122"/>
                <a:ea typeface="SimSun" panose="02010600030101010101" pitchFamily="2" charset="-122"/>
              </a:rPr>
              <a:t>60</a:t>
            </a:r>
            <a:r>
              <a:rPr lang="zh-CN" altLang="en-US" sz="1600" b="1" dirty="0">
                <a:latin typeface="SimSun" panose="02010600030101010101" pitchFamily="2" charset="-122"/>
                <a:ea typeface="SimSun" panose="02010600030101010101" pitchFamily="2" charset="-122"/>
              </a:rPr>
              <a:t>岁</a:t>
            </a:r>
            <a:r>
              <a:rPr lang="en-US" sz="1600" b="1" dirty="0">
                <a:latin typeface="SimSun" panose="02010600030101010101" pitchFamily="2" charset="-122"/>
                <a:ea typeface="SimSun" panose="02010600030101010101" pitchFamily="2" charset="-122"/>
              </a:rPr>
              <a:t>(</a:t>
            </a:r>
            <a:r>
              <a:rPr lang="zh-CN" altLang="en-US" sz="1600" b="1" dirty="0">
                <a:latin typeface="SimSun" panose="02010600030101010101" pitchFamily="2" charset="-122"/>
                <a:ea typeface="SimSun" panose="02010600030101010101" pitchFamily="2" charset="-122"/>
              </a:rPr>
              <a:t>含</a:t>
            </a:r>
            <a:r>
              <a:rPr lang="en-US" sz="1600" b="1" dirty="0">
                <a:latin typeface="SimSun" panose="02010600030101010101" pitchFamily="2" charset="-122"/>
                <a:ea typeface="SimSun" panose="02010600030101010101" pitchFamily="2" charset="-122"/>
              </a:rPr>
              <a:t>60</a:t>
            </a:r>
            <a:r>
              <a:rPr lang="zh-CN" altLang="en-US" sz="1600" b="1" dirty="0">
                <a:latin typeface="SimSun" panose="02010600030101010101" pitchFamily="2" charset="-122"/>
                <a:ea typeface="SimSun" panose="02010600030101010101" pitchFamily="2" charset="-122"/>
              </a:rPr>
              <a:t>岁</a:t>
            </a:r>
            <a:r>
              <a:rPr lang="en-US" sz="1600" b="1" dirty="0">
                <a:latin typeface="SimSun" panose="02010600030101010101" pitchFamily="2" charset="-122"/>
                <a:ea typeface="SimSun" panose="02010600030101010101" pitchFamily="2" charset="-122"/>
              </a:rPr>
              <a:t>)</a:t>
            </a:r>
            <a:r>
              <a:rPr lang="zh-CN" altLang="en-US" sz="1600" b="1" dirty="0">
                <a:latin typeface="SimSun" panose="02010600030101010101" pitchFamily="2" charset="-122"/>
                <a:ea typeface="SimSun" panose="02010600030101010101" pitchFamily="2" charset="-122"/>
              </a:rPr>
              <a:t>以上</a:t>
            </a:r>
            <a:endParaRPr lang="en-US" altLang="zh-CN" sz="1600" b="1" dirty="0">
              <a:latin typeface="SimSun" panose="02010600030101010101" pitchFamily="2" charset="-122"/>
              <a:ea typeface="SimSun" panose="02010600030101010101" pitchFamily="2" charset="-122"/>
            </a:endParaRPr>
          </a:p>
          <a:p>
            <a:pPr algn="just">
              <a:defRPr/>
            </a:pPr>
            <a:r>
              <a:rPr lang="zh-CN" altLang="en-US" sz="1600" b="1" dirty="0">
                <a:latin typeface="SimSun" panose="02010600030101010101" pitchFamily="2" charset="-122"/>
                <a:ea typeface="SimSun" panose="02010600030101010101" pitchFamily="2" charset="-122"/>
              </a:rPr>
              <a:t>  去世的遗华日本人等的配偶中，当时已领取了生活保护者</a:t>
            </a:r>
            <a:r>
              <a:rPr lang="zh-CN" altLang="en-US" sz="1600" b="1" dirty="0">
                <a:latin typeface="SimHei" panose="02010609060101010101" pitchFamily="49" charset="-122"/>
                <a:ea typeface="SimHei" panose="02010609060101010101" pitchFamily="49" charset="-122"/>
              </a:rPr>
              <a:t>。</a:t>
            </a:r>
            <a:r>
              <a:rPr lang="ja-JP" altLang="en-US" sz="1600" b="1" dirty="0">
                <a:latin typeface="SimHei" panose="02010609060101010101" pitchFamily="49" charset="-122"/>
                <a:ea typeface="SimHei" panose="02010609060101010101" pitchFamily="49" charset="-122"/>
              </a:rPr>
              <a:t>　</a:t>
            </a:r>
            <a:endParaRPr lang="ja-JP" altLang="en-US" sz="1600" b="1" dirty="0">
              <a:solidFill>
                <a:schemeClr val="tx1"/>
              </a:solidFill>
              <a:latin typeface="SimHei" panose="02010609060101010101" pitchFamily="49" charset="-122"/>
              <a:ea typeface="SimHei" panose="02010609060101010101" pitchFamily="49" charset="-122"/>
            </a:endParaRPr>
          </a:p>
        </p:txBody>
      </p:sp>
      <p:sp>
        <p:nvSpPr>
          <p:cNvPr id="20" name="テキスト ボックス 19"/>
          <p:cNvSpPr txBox="1"/>
          <p:nvPr/>
        </p:nvSpPr>
        <p:spPr>
          <a:xfrm>
            <a:off x="683965" y="5653013"/>
            <a:ext cx="5832648" cy="3524042"/>
          </a:xfrm>
          <a:prstGeom prst="rect">
            <a:avLst/>
          </a:prstGeom>
          <a:noFill/>
        </p:spPr>
        <p:txBody>
          <a:bodyPr>
            <a:spAutoFit/>
          </a:bodyPr>
          <a:lstStyle/>
          <a:p>
            <a:pPr algn="ctr">
              <a:defRPr/>
            </a:pPr>
            <a:endParaRPr lang="en-US" altLang="ja-JP" sz="1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imHei" panose="02010609060101010101" pitchFamily="49" charset="-122"/>
              <a:ea typeface="SimHei" panose="02010609060101010101" pitchFamily="49" charset="-122"/>
            </a:endParaRPr>
          </a:p>
          <a:p>
            <a:pPr algn="ctr">
              <a:defRPr/>
            </a:pPr>
            <a:r>
              <a:rPr lang="ja-JP" altLang="en-US" b="1" dirty="0">
                <a:ln w="1905"/>
                <a:effectLst>
                  <a:innerShdw blurRad="69850" dist="43180" dir="5400000">
                    <a:srgbClr val="000000">
                      <a:alpha val="65000"/>
                    </a:srgbClr>
                  </a:innerShdw>
                </a:effectLst>
                <a:latin typeface="SimSun" panose="02010600030101010101" pitchFamily="2" charset="-122"/>
                <a:ea typeface="SimSun" panose="02010600030101010101" pitchFamily="2" charset="-122"/>
              </a:rPr>
              <a:t>“</a:t>
            </a:r>
            <a:r>
              <a:rPr lang="zh-CN" altLang="en-US" b="1" dirty="0">
                <a:latin typeface="SimSun" panose="02010600030101010101" pitchFamily="2" charset="-122"/>
                <a:ea typeface="SimSun" panose="02010600030101010101" pitchFamily="2" charset="-122"/>
              </a:rPr>
              <a:t>满额老龄基础年金等</a:t>
            </a:r>
            <a:r>
              <a:rPr lang="ja-JP" altLang="en-US" b="1" dirty="0">
                <a:latin typeface="SimSun" panose="02010600030101010101" pitchFamily="2" charset="-122"/>
                <a:ea typeface="SimSun" panose="02010600030101010101" pitchFamily="2" charset="-122"/>
              </a:rPr>
              <a:t>”</a:t>
            </a:r>
            <a:r>
              <a:rPr lang="zh-CN" altLang="en-US" b="1" dirty="0">
                <a:latin typeface="SimSun" panose="02010600030101010101" pitchFamily="2" charset="-122"/>
                <a:ea typeface="SimSun" panose="02010600030101010101" pitchFamily="2" charset="-122"/>
              </a:rPr>
              <a:t>的支付对象</a:t>
            </a:r>
            <a:endParaRPr lang="ja-JP" altLang="en-US" b="1" dirty="0">
              <a:latin typeface="SimSun" panose="02010600030101010101" pitchFamily="2" charset="-122"/>
              <a:ea typeface="SimSun" panose="02010600030101010101" pitchFamily="2" charset="-122"/>
            </a:endParaRPr>
          </a:p>
          <a:p>
            <a:pPr algn="ctr">
              <a:defRPr/>
            </a:pPr>
            <a:r>
              <a:rPr lang="zh-CN" altLang="en-US" sz="1200" dirty="0">
                <a:latin typeface="SimSun" panose="02010600030101010101" pitchFamily="2" charset="-122"/>
                <a:ea typeface="SimSun" panose="02010600030101010101" pitchFamily="2" charset="-122"/>
              </a:rPr>
              <a:t>  </a:t>
            </a:r>
            <a:r>
              <a:rPr lang="ja-JP" altLang="en-US" sz="1200" b="1" dirty="0">
                <a:latin typeface="SimSun" panose="02010600030101010101" pitchFamily="2" charset="-122"/>
                <a:ea typeface="SimSun" panose="02010600030101010101" pitchFamily="2" charset="-122"/>
              </a:rPr>
              <a:t>　</a:t>
            </a:r>
            <a:r>
              <a:rPr lang="zh-CN" altLang="en-US" sz="1200" b="1" dirty="0">
                <a:latin typeface="SimSun" panose="02010600030101010101" pitchFamily="2" charset="-122"/>
                <a:ea typeface="SimSun" panose="02010600030101010101" pitchFamily="2" charset="-122"/>
              </a:rPr>
              <a:t>必须是符合以下所有条件的遗华日本人等</a:t>
            </a:r>
            <a:endParaRPr lang="ja-JP" altLang="en-US" sz="1600" b="1" dirty="0">
              <a:latin typeface="SimSun" panose="02010600030101010101" pitchFamily="2" charset="-122"/>
              <a:ea typeface="SimSun" panose="02010600030101010101" pitchFamily="2" charset="-122"/>
            </a:endParaRPr>
          </a:p>
          <a:p>
            <a:pPr>
              <a:lnSpc>
                <a:spcPct val="150000"/>
              </a:lnSpc>
              <a:defRPr/>
            </a:pPr>
            <a:r>
              <a:rPr lang="zh-CN" altLang="en-US" sz="1400" b="1" dirty="0">
                <a:latin typeface="SimSun" panose="02010600030101010101" pitchFamily="2" charset="-122"/>
                <a:ea typeface="SimSun" panose="02010600030101010101" pitchFamily="2" charset="-122"/>
              </a:rPr>
              <a:t>    </a:t>
            </a:r>
            <a:r>
              <a:rPr lang="ja-JP" altLang="en-US" sz="1400" b="1" dirty="0">
                <a:latin typeface="SimSun" panose="02010600030101010101" pitchFamily="2" charset="-122"/>
                <a:ea typeface="SimSun" panose="02010600030101010101" pitchFamily="2" charset="-122"/>
              </a:rPr>
              <a:t>①</a:t>
            </a:r>
            <a:r>
              <a:rPr lang="zh-CN" altLang="en-US" sz="1400" b="1" dirty="0">
                <a:latin typeface="SimSun" panose="02010600030101010101" pitchFamily="2" charset="-122"/>
                <a:ea typeface="SimSun" panose="02010600030101010101" pitchFamily="2" charset="-122"/>
              </a:rPr>
              <a:t> 明治</a:t>
            </a:r>
            <a:r>
              <a:rPr lang="en-US" sz="1400" b="1" dirty="0">
                <a:latin typeface="SimSun" panose="02010600030101010101" pitchFamily="2" charset="-122"/>
                <a:ea typeface="SimSun" panose="02010600030101010101" pitchFamily="2" charset="-122"/>
              </a:rPr>
              <a:t>44</a:t>
            </a:r>
            <a:r>
              <a:rPr lang="zh-CN" altLang="en-US" sz="1400" b="1" dirty="0">
                <a:latin typeface="SimSun" panose="02010600030101010101" pitchFamily="2" charset="-122"/>
                <a:ea typeface="SimSun" panose="02010600030101010101" pitchFamily="2" charset="-122"/>
              </a:rPr>
              <a:t>年</a:t>
            </a:r>
            <a:r>
              <a:rPr lang="en-US" sz="1400" b="1" dirty="0">
                <a:latin typeface="SimSun" panose="02010600030101010101" pitchFamily="2" charset="-122"/>
                <a:ea typeface="SimSun" panose="02010600030101010101" pitchFamily="2" charset="-122"/>
              </a:rPr>
              <a:t>(1911</a:t>
            </a:r>
            <a:r>
              <a:rPr lang="zh-CN" altLang="en-US" sz="1400" b="1" dirty="0">
                <a:latin typeface="SimSun" panose="02010600030101010101" pitchFamily="2" charset="-122"/>
                <a:ea typeface="SimSun" panose="02010600030101010101" pitchFamily="2" charset="-122"/>
              </a:rPr>
              <a:t>年</a:t>
            </a:r>
            <a:r>
              <a:rPr lang="en-US" sz="1400" b="1" dirty="0">
                <a:latin typeface="SimSun" panose="02010600030101010101" pitchFamily="2" charset="-122"/>
                <a:ea typeface="SimSun" panose="02010600030101010101" pitchFamily="2" charset="-122"/>
              </a:rPr>
              <a:t>)4</a:t>
            </a:r>
            <a:r>
              <a:rPr lang="zh-CN" altLang="en-US" sz="1400" b="1" dirty="0">
                <a:latin typeface="SimSun" panose="02010600030101010101" pitchFamily="2" charset="-122"/>
                <a:ea typeface="SimSun" panose="02010600030101010101" pitchFamily="2" charset="-122"/>
              </a:rPr>
              <a:t>月</a:t>
            </a:r>
            <a:r>
              <a:rPr lang="en-US" sz="1400" b="1" dirty="0">
                <a:latin typeface="SimSun" panose="02010600030101010101" pitchFamily="2" charset="-122"/>
                <a:ea typeface="SimSun" panose="02010600030101010101" pitchFamily="2" charset="-122"/>
              </a:rPr>
              <a:t>2</a:t>
            </a:r>
            <a:r>
              <a:rPr lang="zh-CN" altLang="en-US" sz="1400" b="1" dirty="0">
                <a:latin typeface="SimSun" panose="02010600030101010101" pitchFamily="2" charset="-122"/>
                <a:ea typeface="SimSun" panose="02010600030101010101" pitchFamily="2" charset="-122"/>
              </a:rPr>
              <a:t>日以后出生者</a:t>
            </a:r>
            <a:endParaRPr lang="ja-JP" altLang="en-US" sz="1400" b="1" dirty="0">
              <a:latin typeface="SimSun" panose="02010600030101010101" pitchFamily="2" charset="-122"/>
              <a:ea typeface="SimSun" panose="02010600030101010101" pitchFamily="2" charset="-122"/>
            </a:endParaRPr>
          </a:p>
          <a:p>
            <a:pPr>
              <a:lnSpc>
                <a:spcPct val="150000"/>
              </a:lnSpc>
              <a:defRPr/>
            </a:pPr>
            <a:r>
              <a:rPr lang="zh-CN" altLang="en-US" sz="1400" b="1" dirty="0">
                <a:latin typeface="SimSun" panose="02010600030101010101" pitchFamily="2" charset="-122"/>
                <a:ea typeface="SimSun" panose="02010600030101010101" pitchFamily="2" charset="-122"/>
              </a:rPr>
              <a:t>    </a:t>
            </a:r>
            <a:r>
              <a:rPr lang="ja-JP" altLang="en-US" sz="1400" b="1" dirty="0">
                <a:latin typeface="SimSun" panose="02010600030101010101" pitchFamily="2" charset="-122"/>
                <a:ea typeface="SimSun" panose="02010600030101010101" pitchFamily="2" charset="-122"/>
              </a:rPr>
              <a:t>②</a:t>
            </a:r>
            <a:r>
              <a:rPr lang="zh-CN" altLang="en-US" sz="1400" b="1" dirty="0">
                <a:latin typeface="SimSun" panose="02010600030101010101" pitchFamily="2" charset="-122"/>
                <a:ea typeface="SimSun" panose="02010600030101010101" pitchFamily="2" charset="-122"/>
              </a:rPr>
              <a:t> 昭和</a:t>
            </a:r>
            <a:r>
              <a:rPr lang="en-US" sz="1400" b="1" dirty="0">
                <a:latin typeface="SimSun" panose="02010600030101010101" pitchFamily="2" charset="-122"/>
                <a:ea typeface="SimSun" panose="02010600030101010101" pitchFamily="2" charset="-122"/>
              </a:rPr>
              <a:t>21</a:t>
            </a:r>
            <a:r>
              <a:rPr lang="zh-CN" altLang="en-US" sz="1400" b="1" dirty="0">
                <a:latin typeface="SimSun" panose="02010600030101010101" pitchFamily="2" charset="-122"/>
                <a:ea typeface="SimSun" panose="02010600030101010101" pitchFamily="2" charset="-122"/>
              </a:rPr>
              <a:t>年</a:t>
            </a:r>
            <a:r>
              <a:rPr lang="en-US" sz="1400" b="1" dirty="0">
                <a:latin typeface="SimSun" panose="02010600030101010101" pitchFamily="2" charset="-122"/>
                <a:ea typeface="SimSun" panose="02010600030101010101" pitchFamily="2" charset="-122"/>
              </a:rPr>
              <a:t>(1946</a:t>
            </a:r>
            <a:r>
              <a:rPr lang="zh-CN" altLang="en-US" sz="1400" b="1" dirty="0">
                <a:latin typeface="SimSun" panose="02010600030101010101" pitchFamily="2" charset="-122"/>
                <a:ea typeface="SimSun" panose="02010600030101010101" pitchFamily="2" charset="-122"/>
              </a:rPr>
              <a:t>年</a:t>
            </a:r>
            <a:r>
              <a:rPr lang="en-US" sz="1400" b="1" dirty="0">
                <a:latin typeface="SimSun" panose="02010600030101010101" pitchFamily="2" charset="-122"/>
                <a:ea typeface="SimSun" panose="02010600030101010101" pitchFamily="2" charset="-122"/>
              </a:rPr>
              <a:t>)12</a:t>
            </a:r>
            <a:r>
              <a:rPr lang="zh-CN" altLang="en-US" sz="1400" b="1" dirty="0">
                <a:latin typeface="SimSun" panose="02010600030101010101" pitchFamily="2" charset="-122"/>
                <a:ea typeface="SimSun" panose="02010600030101010101" pitchFamily="2" charset="-122"/>
              </a:rPr>
              <a:t>月</a:t>
            </a:r>
            <a:r>
              <a:rPr lang="en-US" sz="1400" b="1" dirty="0">
                <a:latin typeface="SimSun" panose="02010600030101010101" pitchFamily="2" charset="-122"/>
                <a:ea typeface="SimSun" panose="02010600030101010101" pitchFamily="2" charset="-122"/>
              </a:rPr>
              <a:t>31</a:t>
            </a:r>
            <a:r>
              <a:rPr lang="zh-CN" altLang="en-US" sz="1400" b="1" dirty="0">
                <a:latin typeface="SimSun" panose="02010600030101010101" pitchFamily="2" charset="-122"/>
                <a:ea typeface="SimSun" panose="02010600030101010101" pitchFamily="2" charset="-122"/>
              </a:rPr>
              <a:t>日前出生者</a:t>
            </a:r>
            <a:r>
              <a:rPr lang="ja-JP" altLang="en-US" sz="1400" dirty="0">
                <a:latin typeface="SimSun" panose="02010600030101010101" pitchFamily="2" charset="-122"/>
                <a:ea typeface="SimSun" panose="02010600030101010101" pitchFamily="2" charset="-122"/>
              </a:rPr>
              <a:t>　</a:t>
            </a:r>
          </a:p>
          <a:p>
            <a:pPr>
              <a:defRPr/>
            </a:pPr>
            <a:r>
              <a:rPr lang="ja-JP" altLang="en-US" sz="1300" dirty="0">
                <a:latin typeface="SimSun" panose="02010600030101010101" pitchFamily="2" charset="-122"/>
                <a:ea typeface="SimSun" panose="02010600030101010101" pitchFamily="2" charset="-122"/>
              </a:rPr>
              <a:t>　　</a:t>
            </a:r>
            <a:r>
              <a:rPr lang="zh-CN" altLang="en-US" sz="1300" dirty="0">
                <a:latin typeface="SimSun" panose="02010600030101010101" pitchFamily="2" charset="-122"/>
                <a:ea typeface="SimSun" panose="02010600030101010101" pitchFamily="2" charset="-122"/>
              </a:rPr>
              <a:t>   </a:t>
            </a:r>
            <a:r>
              <a:rPr lang="zh-CN" altLang="en-US" sz="1200" dirty="0" smtClean="0">
                <a:latin typeface="SimSun" panose="02010600030101010101" pitchFamily="2" charset="-122"/>
                <a:ea typeface="SimSun" panose="02010600030101010101" pitchFamily="2" charset="-122"/>
              </a:rPr>
              <a:t>包含虽</a:t>
            </a:r>
            <a:r>
              <a:rPr lang="zh-CN" altLang="en-US" sz="1200" dirty="0">
                <a:latin typeface="SimSun" panose="02010600030101010101" pitchFamily="2" charset="-122"/>
                <a:ea typeface="SimSun" panose="02010600030101010101" pitchFamily="2" charset="-122"/>
              </a:rPr>
              <a:t>是昭和</a:t>
            </a:r>
            <a:r>
              <a:rPr lang="en-US" sz="1200" dirty="0" smtClean="0">
                <a:latin typeface="SimSun" panose="02010600030101010101" pitchFamily="2" charset="-122"/>
                <a:ea typeface="SimSun" panose="02010600030101010101" pitchFamily="2" charset="-122"/>
              </a:rPr>
              <a:t>22</a:t>
            </a:r>
            <a:r>
              <a:rPr lang="zh-CN" altLang="en-US" sz="1200" dirty="0" smtClean="0">
                <a:latin typeface="SimSun" panose="02010600030101010101" pitchFamily="2" charset="-122"/>
                <a:ea typeface="SimSun" panose="02010600030101010101" pitchFamily="2" charset="-122"/>
              </a:rPr>
              <a:t>年</a:t>
            </a:r>
            <a:r>
              <a:rPr lang="en-US" altLang="ja-JP" sz="1200" dirty="0">
                <a:latin typeface="SimSun" panose="02010600030101010101" pitchFamily="2" charset="-122"/>
                <a:ea typeface="SimSun" panose="02010600030101010101" pitchFamily="2" charset="-122"/>
              </a:rPr>
              <a:t>(</a:t>
            </a:r>
            <a:r>
              <a:rPr lang="en-US" altLang="ja-JP" sz="1200" dirty="0" smtClean="0">
                <a:latin typeface="SimSun" panose="02010600030101010101" pitchFamily="2" charset="-122"/>
                <a:ea typeface="SimSun" panose="02010600030101010101" pitchFamily="2" charset="-122"/>
              </a:rPr>
              <a:t>19</a:t>
            </a:r>
            <a:r>
              <a:rPr lang="en-US" altLang="zh-CN" sz="1200" dirty="0" smtClean="0">
                <a:latin typeface="SimSun" panose="02010600030101010101" pitchFamily="2" charset="-122"/>
                <a:ea typeface="SimSun" panose="02010600030101010101" pitchFamily="2" charset="-122"/>
              </a:rPr>
              <a:t>47</a:t>
            </a:r>
            <a:r>
              <a:rPr lang="zh-CN" altLang="en-US" sz="1200" dirty="0" smtClean="0">
                <a:latin typeface="SimSun" panose="02010600030101010101" pitchFamily="2" charset="-122"/>
                <a:ea typeface="SimSun" panose="02010600030101010101" pitchFamily="2" charset="-122"/>
              </a:rPr>
              <a:t>年</a:t>
            </a:r>
            <a:r>
              <a:rPr lang="en-US" altLang="ja-JP" sz="1200" dirty="0" smtClean="0">
                <a:latin typeface="SimSun" panose="02010600030101010101" pitchFamily="2" charset="-122"/>
                <a:ea typeface="SimSun" panose="02010600030101010101" pitchFamily="2" charset="-122"/>
              </a:rPr>
              <a:t>)</a:t>
            </a:r>
            <a:r>
              <a:rPr lang="en-US" sz="1200" dirty="0" smtClean="0">
                <a:latin typeface="SimSun" panose="02010600030101010101" pitchFamily="2" charset="-122"/>
                <a:ea typeface="SimSun" panose="02010600030101010101" pitchFamily="2" charset="-122"/>
              </a:rPr>
              <a:t>1</a:t>
            </a:r>
            <a:r>
              <a:rPr lang="zh-CN" altLang="en-US" sz="1200" dirty="0">
                <a:latin typeface="SimSun" panose="02010600030101010101" pitchFamily="2" charset="-122"/>
                <a:ea typeface="SimSun" panose="02010600030101010101" pitchFamily="2" charset="-122"/>
              </a:rPr>
              <a:t>月</a:t>
            </a:r>
            <a:r>
              <a:rPr lang="en-US" sz="1200" dirty="0">
                <a:latin typeface="SimSun" panose="02010600030101010101" pitchFamily="2" charset="-122"/>
                <a:ea typeface="SimSun" panose="02010600030101010101" pitchFamily="2" charset="-122"/>
              </a:rPr>
              <a:t>1</a:t>
            </a:r>
            <a:r>
              <a:rPr lang="zh-CN" altLang="en-US" sz="1200" dirty="0">
                <a:latin typeface="SimSun" panose="02010600030101010101" pitchFamily="2" charset="-122"/>
                <a:ea typeface="SimSun" panose="02010600030101010101" pitchFamily="2" charset="-122"/>
              </a:rPr>
              <a:t>日以后出生，</a:t>
            </a:r>
            <a:r>
              <a:rPr lang="zh-CN" altLang="en-US" sz="1200" dirty="0" smtClean="0">
                <a:latin typeface="SimSun" panose="02010600030101010101" pitchFamily="2" charset="-122"/>
                <a:ea typeface="SimSun" panose="02010600030101010101" pitchFamily="2" charset="-122"/>
              </a:rPr>
              <a:t>但需经厚生劳动大臣认定为</a:t>
            </a:r>
            <a:endParaRPr lang="en-US" altLang="zh-CN" sz="1200" dirty="0" smtClean="0">
              <a:latin typeface="SimSun" panose="02010600030101010101" pitchFamily="2" charset="-122"/>
              <a:ea typeface="SimSun" panose="02010600030101010101" pitchFamily="2" charset="-122"/>
            </a:endParaRPr>
          </a:p>
          <a:p>
            <a:pPr>
              <a:defRPr/>
            </a:pPr>
            <a:r>
              <a:rPr lang="zh-CN" altLang="en-US" sz="1200" dirty="0">
                <a:latin typeface="SimSun" panose="02010600030101010101" pitchFamily="2" charset="-122"/>
                <a:ea typeface="SimSun" panose="02010600030101010101" pitchFamily="2" charset="-122"/>
              </a:rPr>
              <a:t> </a:t>
            </a:r>
            <a:r>
              <a:rPr lang="zh-CN" altLang="en-US" sz="1200" dirty="0" smtClean="0">
                <a:latin typeface="SimSun" panose="02010600030101010101" pitchFamily="2" charset="-122"/>
                <a:ea typeface="SimSun" panose="02010600030101010101" pitchFamily="2" charset="-122"/>
              </a:rPr>
              <a:t>       符合昭和</a:t>
            </a:r>
            <a:r>
              <a:rPr lang="en-US" sz="1200" dirty="0" smtClean="0">
                <a:latin typeface="SimSun" panose="02010600030101010101" pitchFamily="2" charset="-122"/>
                <a:ea typeface="SimSun" panose="02010600030101010101" pitchFamily="2" charset="-122"/>
              </a:rPr>
              <a:t>21</a:t>
            </a:r>
            <a:r>
              <a:rPr lang="zh-CN" altLang="en-US" sz="1200" dirty="0" smtClean="0">
                <a:latin typeface="SimSun" panose="02010600030101010101" pitchFamily="2" charset="-122"/>
                <a:ea typeface="SimSun" panose="02010600030101010101" pitchFamily="2" charset="-122"/>
              </a:rPr>
              <a:t>年</a:t>
            </a:r>
            <a:r>
              <a:rPr lang="en-US" altLang="ja-JP" sz="1200" dirty="0">
                <a:latin typeface="SimSun" panose="02010600030101010101" pitchFamily="2" charset="-122"/>
                <a:ea typeface="SimSun" panose="02010600030101010101" pitchFamily="2" charset="-122"/>
              </a:rPr>
              <a:t>(</a:t>
            </a:r>
            <a:r>
              <a:rPr lang="en-US" altLang="ja-JP" sz="1200" dirty="0" smtClean="0">
                <a:latin typeface="SimSun" panose="02010600030101010101" pitchFamily="2" charset="-122"/>
                <a:ea typeface="SimSun" panose="02010600030101010101" pitchFamily="2" charset="-122"/>
              </a:rPr>
              <a:t>19</a:t>
            </a:r>
            <a:r>
              <a:rPr lang="en-US" altLang="zh-CN" sz="1200" dirty="0" smtClean="0">
                <a:latin typeface="SimSun" panose="02010600030101010101" pitchFamily="2" charset="-122"/>
                <a:ea typeface="SimSun" panose="02010600030101010101" pitchFamily="2" charset="-122"/>
              </a:rPr>
              <a:t>4</a:t>
            </a:r>
            <a:r>
              <a:rPr lang="en-US" altLang="ja-JP" sz="1200" dirty="0" smtClean="0">
                <a:latin typeface="SimSun" panose="02010600030101010101" pitchFamily="2" charset="-122"/>
                <a:ea typeface="SimSun" panose="02010600030101010101" pitchFamily="2" charset="-122"/>
              </a:rPr>
              <a:t>6</a:t>
            </a:r>
            <a:r>
              <a:rPr lang="zh-CN" altLang="en-US" sz="1200" dirty="0" smtClean="0">
                <a:latin typeface="SimSun" panose="02010600030101010101" pitchFamily="2" charset="-122"/>
                <a:ea typeface="SimSun" panose="02010600030101010101" pitchFamily="2" charset="-122"/>
              </a:rPr>
              <a:t>年</a:t>
            </a:r>
            <a:r>
              <a:rPr lang="en-US" altLang="ja-JP" sz="1200" dirty="0" smtClean="0">
                <a:latin typeface="SimSun" panose="02010600030101010101" pitchFamily="2" charset="-122"/>
                <a:ea typeface="SimSun" panose="02010600030101010101" pitchFamily="2" charset="-122"/>
              </a:rPr>
              <a:t>)</a:t>
            </a:r>
            <a:r>
              <a:rPr lang="en-US" sz="1200" dirty="0" smtClean="0">
                <a:latin typeface="SimSun" panose="02010600030101010101" pitchFamily="2" charset="-122"/>
                <a:ea typeface="SimSun" panose="02010600030101010101" pitchFamily="2" charset="-122"/>
              </a:rPr>
              <a:t>12</a:t>
            </a:r>
            <a:r>
              <a:rPr lang="zh-CN" altLang="en-US" sz="1200" dirty="0">
                <a:latin typeface="SimSun" panose="02010600030101010101" pitchFamily="2" charset="-122"/>
                <a:ea typeface="SimSun" panose="02010600030101010101" pitchFamily="2" charset="-122"/>
              </a:rPr>
              <a:t>月</a:t>
            </a:r>
            <a:r>
              <a:rPr lang="en-US" sz="1200" dirty="0">
                <a:latin typeface="SimSun" panose="02010600030101010101" pitchFamily="2" charset="-122"/>
                <a:ea typeface="SimSun" panose="02010600030101010101" pitchFamily="2" charset="-122"/>
              </a:rPr>
              <a:t>31</a:t>
            </a:r>
            <a:r>
              <a:rPr lang="zh-CN" altLang="en-US" sz="1200" dirty="0">
                <a:latin typeface="SimSun" panose="02010600030101010101" pitchFamily="2" charset="-122"/>
                <a:ea typeface="SimSun" panose="02010600030101010101" pitchFamily="2" charset="-122"/>
              </a:rPr>
              <a:t>日以前出生并已回国定居的遗华日本人等</a:t>
            </a:r>
            <a:r>
              <a:rPr lang="zh-CN" altLang="en-US" sz="1200" dirty="0" smtClean="0">
                <a:latin typeface="SimSun" panose="02010600030101010101" pitchFamily="2" charset="-122"/>
                <a:ea typeface="SimSun" panose="02010600030101010101" pitchFamily="2" charset="-122"/>
              </a:rPr>
              <a:t>同</a:t>
            </a:r>
            <a:endParaRPr lang="en-US" altLang="zh-CN" sz="1200" dirty="0" smtClean="0">
              <a:latin typeface="SimSun" panose="02010600030101010101" pitchFamily="2" charset="-122"/>
              <a:ea typeface="SimSun" panose="02010600030101010101" pitchFamily="2" charset="-122"/>
            </a:endParaRPr>
          </a:p>
          <a:p>
            <a:pPr>
              <a:defRPr/>
            </a:pPr>
            <a:r>
              <a:rPr lang="zh-CN" altLang="en-US" sz="1200" dirty="0">
                <a:latin typeface="SimSun" panose="02010600030101010101" pitchFamily="2" charset="-122"/>
                <a:ea typeface="SimSun" panose="02010600030101010101" pitchFamily="2" charset="-122"/>
              </a:rPr>
              <a:t> </a:t>
            </a:r>
            <a:r>
              <a:rPr lang="zh-CN" altLang="en-US" sz="1200" dirty="0" smtClean="0">
                <a:latin typeface="SimSun" panose="02010600030101010101" pitchFamily="2" charset="-122"/>
                <a:ea typeface="SimSun" panose="02010600030101010101" pitchFamily="2" charset="-122"/>
              </a:rPr>
              <a:t>       等情况的</a:t>
            </a:r>
            <a:r>
              <a:rPr lang="en-US" altLang="zh-CN" sz="1200" dirty="0" smtClean="0">
                <a:latin typeface="SimSun" panose="02010600030101010101" pitchFamily="2" charset="-122"/>
                <a:ea typeface="SimSun" panose="02010600030101010101" pitchFamily="2" charset="-122"/>
              </a:rPr>
              <a:t>60</a:t>
            </a:r>
            <a:r>
              <a:rPr lang="zh-CN" altLang="en-US" sz="1200" dirty="0" smtClean="0">
                <a:latin typeface="SimSun" panose="02010600030101010101" pitchFamily="2" charset="-122"/>
                <a:ea typeface="SimSun" panose="02010600030101010101" pitchFamily="2" charset="-122"/>
              </a:rPr>
              <a:t>岁以上者</a:t>
            </a:r>
            <a:r>
              <a:rPr lang="zh-CN" altLang="en-US" sz="1200" dirty="0">
                <a:latin typeface="SimSun" panose="02010600030101010101" pitchFamily="2" charset="-122"/>
                <a:ea typeface="SimSun" panose="02010600030101010101" pitchFamily="2" charset="-122"/>
              </a:rPr>
              <a:t>。</a:t>
            </a:r>
            <a:endParaRPr lang="ja-JP" altLang="en-US" sz="1200" dirty="0">
              <a:latin typeface="SimSun" panose="02010600030101010101" pitchFamily="2" charset="-122"/>
              <a:ea typeface="SimSun" panose="02010600030101010101" pitchFamily="2" charset="-122"/>
            </a:endParaRPr>
          </a:p>
          <a:p>
            <a:pPr>
              <a:lnSpc>
                <a:spcPct val="150000"/>
              </a:lnSpc>
              <a:defRPr/>
            </a:pPr>
            <a:r>
              <a:rPr lang="zh-CN" altLang="en-US" sz="1400" b="1" dirty="0">
                <a:latin typeface="SimSun" panose="02010600030101010101" pitchFamily="2" charset="-122"/>
                <a:ea typeface="SimSun" panose="02010600030101010101" pitchFamily="2" charset="-122"/>
              </a:rPr>
              <a:t>    </a:t>
            </a:r>
            <a:r>
              <a:rPr lang="ja-JP" altLang="en-US" sz="1400" b="1" dirty="0">
                <a:latin typeface="SimSun" panose="02010600030101010101" pitchFamily="2" charset="-122"/>
                <a:ea typeface="SimSun" panose="02010600030101010101" pitchFamily="2" charset="-122"/>
              </a:rPr>
              <a:t>③</a:t>
            </a:r>
            <a:r>
              <a:rPr lang="zh-CN" altLang="en-US" sz="1400" b="1" dirty="0">
                <a:latin typeface="SimSun" panose="02010600030101010101" pitchFamily="2" charset="-122"/>
                <a:ea typeface="SimSun" panose="02010600030101010101" pitchFamily="2" charset="-122"/>
              </a:rPr>
              <a:t> 自回国定居日起，已在日本国内延续居住满一年以上者</a:t>
            </a:r>
            <a:endParaRPr lang="ja-JP" altLang="en-US" sz="1400" b="1" dirty="0">
              <a:latin typeface="SimSun" panose="02010600030101010101" pitchFamily="2" charset="-122"/>
              <a:ea typeface="SimSun" panose="02010600030101010101" pitchFamily="2" charset="-122"/>
            </a:endParaRPr>
          </a:p>
          <a:p>
            <a:pPr>
              <a:lnSpc>
                <a:spcPct val="150000"/>
              </a:lnSpc>
              <a:defRPr/>
            </a:pPr>
            <a:r>
              <a:rPr lang="zh-CN" altLang="en-US" sz="1400" b="1" dirty="0">
                <a:latin typeface="SimSun" panose="02010600030101010101" pitchFamily="2" charset="-122"/>
                <a:ea typeface="SimSun" panose="02010600030101010101" pitchFamily="2" charset="-122"/>
              </a:rPr>
              <a:t>    </a:t>
            </a:r>
            <a:r>
              <a:rPr lang="ja-JP" altLang="en-US" sz="1400" b="1" dirty="0">
                <a:latin typeface="SimSun" panose="02010600030101010101" pitchFamily="2" charset="-122"/>
                <a:ea typeface="SimSun" panose="02010600030101010101" pitchFamily="2" charset="-122"/>
              </a:rPr>
              <a:t>④</a:t>
            </a:r>
            <a:r>
              <a:rPr lang="zh-CN" altLang="en-US" sz="1400" b="1" dirty="0">
                <a:latin typeface="SimSun" panose="02010600030101010101" pitchFamily="2" charset="-122"/>
                <a:ea typeface="SimSun" panose="02010600030101010101" pitchFamily="2" charset="-122"/>
              </a:rPr>
              <a:t> 昭和</a:t>
            </a:r>
            <a:r>
              <a:rPr lang="en-US" sz="1400" b="1" dirty="0">
                <a:latin typeface="SimSun" panose="02010600030101010101" pitchFamily="2" charset="-122"/>
                <a:ea typeface="SimSun" panose="02010600030101010101" pitchFamily="2" charset="-122"/>
              </a:rPr>
              <a:t>36</a:t>
            </a:r>
            <a:r>
              <a:rPr lang="zh-CN" altLang="en-US" sz="1400" b="1" dirty="0">
                <a:latin typeface="SimSun" panose="02010600030101010101" pitchFamily="2" charset="-122"/>
                <a:ea typeface="SimSun" panose="02010600030101010101" pitchFamily="2" charset="-122"/>
              </a:rPr>
              <a:t>年</a:t>
            </a:r>
            <a:r>
              <a:rPr lang="en-US" sz="1400" b="1" dirty="0">
                <a:latin typeface="SimSun" panose="02010600030101010101" pitchFamily="2" charset="-122"/>
                <a:ea typeface="SimSun" panose="02010600030101010101" pitchFamily="2" charset="-122"/>
              </a:rPr>
              <a:t>(1961</a:t>
            </a:r>
            <a:r>
              <a:rPr lang="zh-CN" altLang="en-US" sz="1400" b="1" dirty="0">
                <a:latin typeface="SimSun" panose="02010600030101010101" pitchFamily="2" charset="-122"/>
                <a:ea typeface="SimSun" panose="02010600030101010101" pitchFamily="2" charset="-122"/>
              </a:rPr>
              <a:t>年</a:t>
            </a:r>
            <a:r>
              <a:rPr lang="en-US" sz="1400" b="1" dirty="0">
                <a:latin typeface="SimSun" panose="02010600030101010101" pitchFamily="2" charset="-122"/>
                <a:ea typeface="SimSun" panose="02010600030101010101" pitchFamily="2" charset="-122"/>
              </a:rPr>
              <a:t>)4</a:t>
            </a:r>
            <a:r>
              <a:rPr lang="zh-CN" altLang="en-US" sz="1400" b="1" dirty="0">
                <a:latin typeface="SimSun" panose="02010600030101010101" pitchFamily="2" charset="-122"/>
                <a:ea typeface="SimSun" panose="02010600030101010101" pitchFamily="2" charset="-122"/>
              </a:rPr>
              <a:t>月</a:t>
            </a:r>
            <a:r>
              <a:rPr lang="en-US" sz="1400" b="1" dirty="0">
                <a:latin typeface="SimSun" panose="02010600030101010101" pitchFamily="2" charset="-122"/>
                <a:ea typeface="SimSun" panose="02010600030101010101" pitchFamily="2" charset="-122"/>
              </a:rPr>
              <a:t>1</a:t>
            </a:r>
            <a:r>
              <a:rPr lang="zh-CN" altLang="en-US" sz="1400" b="1" dirty="0">
                <a:latin typeface="SimSun" panose="02010600030101010101" pitchFamily="2" charset="-122"/>
                <a:ea typeface="SimSun" panose="02010600030101010101" pitchFamily="2" charset="-122"/>
              </a:rPr>
              <a:t>日后初次回国定居者</a:t>
            </a:r>
            <a:endParaRPr lang="ja-JP" altLang="en-US" sz="1400" b="1" dirty="0">
              <a:latin typeface="SimSun" panose="02010600030101010101" pitchFamily="2" charset="-122"/>
              <a:ea typeface="SimSun" panose="02010600030101010101" pitchFamily="2" charset="-122"/>
            </a:endParaRPr>
          </a:p>
          <a:p>
            <a:pPr>
              <a:defRPr/>
            </a:pPr>
            <a:r>
              <a:rPr lang="en-US" sz="1600" dirty="0">
                <a:latin typeface="SimSun" panose="02010600030101010101" pitchFamily="2" charset="-122"/>
                <a:ea typeface="SimSun" panose="02010600030101010101" pitchFamily="2" charset="-122"/>
              </a:rPr>
              <a:t> </a:t>
            </a:r>
            <a:endParaRPr lang="ja-JP" altLang="en-US" sz="1600" dirty="0">
              <a:latin typeface="SimSun" panose="02010600030101010101" pitchFamily="2" charset="-122"/>
              <a:ea typeface="SimSun" panose="02010600030101010101" pitchFamily="2" charset="-122"/>
            </a:endParaRPr>
          </a:p>
          <a:p>
            <a:pPr>
              <a:defRPr/>
            </a:pPr>
            <a:r>
              <a:rPr lang="ja-JP" altLang="en-US" sz="1200" dirty="0">
                <a:latin typeface="SimSun" panose="02010600030101010101" pitchFamily="2" charset="-122"/>
                <a:ea typeface="SimSun" panose="02010600030101010101" pitchFamily="2" charset="-122"/>
              </a:rPr>
              <a:t>　　　</a:t>
            </a:r>
            <a:r>
              <a:rPr lang="en-US" altLang="zh-CN" sz="1200" dirty="0">
                <a:latin typeface="SimSun" panose="02010600030101010101" pitchFamily="2" charset="-122"/>
                <a:ea typeface="SimSun" panose="02010600030101010101" pitchFamily="2" charset="-122"/>
              </a:rPr>
              <a:t>※</a:t>
            </a:r>
            <a:r>
              <a:rPr lang="zh-CN" altLang="en-US" sz="1200" dirty="0">
                <a:latin typeface="SimSun" panose="02010600030101010101" pitchFamily="2" charset="-122"/>
                <a:ea typeface="SimSun" panose="02010600030101010101" pitchFamily="2" charset="-122"/>
              </a:rPr>
              <a:t> 要</a:t>
            </a:r>
            <a:r>
              <a:rPr lang="ja-JP" altLang="en-US" sz="1200" dirty="0">
                <a:latin typeface="SimSun" panose="02010600030101010101" pitchFamily="2" charset="-122"/>
                <a:ea typeface="SimSun" panose="02010600030101010101" pitchFamily="2" charset="-122"/>
              </a:rPr>
              <a:t>“</a:t>
            </a:r>
            <a:r>
              <a:rPr lang="zh-CN" altLang="en-US" sz="1200" dirty="0">
                <a:latin typeface="SimSun" panose="02010600030101010101" pitchFamily="2" charset="-122"/>
                <a:ea typeface="SimSun" panose="02010600030101010101" pitchFamily="2" charset="-122"/>
              </a:rPr>
              <a:t>领取满额老龄基础年金</a:t>
            </a:r>
            <a:r>
              <a:rPr lang="ja-JP" altLang="en-US" sz="1200" dirty="0">
                <a:latin typeface="SimSun" panose="02010600030101010101" pitchFamily="2" charset="-122"/>
                <a:ea typeface="SimSun" panose="02010600030101010101" pitchFamily="2" charset="-122"/>
              </a:rPr>
              <a:t>”</a:t>
            </a:r>
            <a:r>
              <a:rPr lang="zh-CN" altLang="en-US" sz="1200" dirty="0">
                <a:latin typeface="SimSun" panose="02010600030101010101" pitchFamily="2" charset="-122"/>
                <a:ea typeface="SimSun" panose="02010600030101010101" pitchFamily="2" charset="-122"/>
              </a:rPr>
              <a:t>的一时金，</a:t>
            </a:r>
            <a:r>
              <a:rPr lang="zh-CN" altLang="en-US" sz="1200" dirty="0" smtClean="0">
                <a:latin typeface="SimSun" panose="02010600030101010101" pitchFamily="2" charset="-122"/>
                <a:ea typeface="SimSun" panose="02010600030101010101" pitchFamily="2" charset="-122"/>
              </a:rPr>
              <a:t>需</a:t>
            </a:r>
            <a:r>
              <a:rPr lang="zh-CN" altLang="en-US" sz="1200" u="sng" dirty="0" smtClean="0">
                <a:latin typeface="SimSun" panose="02010600030101010101" pitchFamily="2" charset="-122"/>
                <a:ea typeface="SimSun" panose="02010600030101010101" pitchFamily="2" charset="-122"/>
              </a:rPr>
              <a:t>向厚生劳动省提交申请。</a:t>
            </a:r>
            <a:endParaRPr lang="en-US" altLang="zh-CN" sz="1200" u="sng" dirty="0">
              <a:latin typeface="SimSun" panose="02010600030101010101" pitchFamily="2" charset="-122"/>
              <a:ea typeface="SimSun" panose="02010600030101010101" pitchFamily="2" charset="-122"/>
            </a:endParaRPr>
          </a:p>
          <a:p>
            <a:pPr>
              <a:defRPr/>
            </a:pPr>
            <a:r>
              <a:rPr lang="zh-CN" altLang="en-US" sz="1200" dirty="0">
                <a:latin typeface="SimSun" panose="02010600030101010101" pitchFamily="2" charset="-122"/>
                <a:ea typeface="SimSun" panose="02010600030101010101" pitchFamily="2" charset="-122"/>
              </a:rPr>
              <a:t>      </a:t>
            </a:r>
            <a:r>
              <a:rPr lang="en-US" sz="1200" dirty="0">
                <a:latin typeface="SimSun" panose="02010600030101010101" pitchFamily="2" charset="-122"/>
                <a:ea typeface="SimSun" panose="02010600030101010101" pitchFamily="2" charset="-122"/>
              </a:rPr>
              <a:t>(</a:t>
            </a:r>
            <a:r>
              <a:rPr lang="zh-CN" altLang="en-US" sz="1200" dirty="0">
                <a:latin typeface="SimSun" panose="02010600030101010101" pitchFamily="2" charset="-122"/>
                <a:ea typeface="SimSun" panose="02010600030101010101" pitchFamily="2" charset="-122"/>
              </a:rPr>
              <a:t>参见第</a:t>
            </a:r>
            <a:r>
              <a:rPr lang="en-US" sz="1200" dirty="0">
                <a:latin typeface="SimSun" panose="02010600030101010101" pitchFamily="2" charset="-122"/>
                <a:ea typeface="SimSun" panose="02010600030101010101" pitchFamily="2" charset="-122"/>
              </a:rPr>
              <a:t>10</a:t>
            </a:r>
            <a:r>
              <a:rPr lang="zh-CN" altLang="en-US" sz="1200" dirty="0">
                <a:latin typeface="SimSun" panose="02010600030101010101" pitchFamily="2" charset="-122"/>
                <a:ea typeface="SimSun" panose="02010600030101010101" pitchFamily="2" charset="-122"/>
              </a:rPr>
              <a:t>页</a:t>
            </a:r>
            <a:r>
              <a:rPr lang="en-US" sz="1200" dirty="0">
                <a:latin typeface="SimSun" panose="02010600030101010101" pitchFamily="2" charset="-122"/>
                <a:ea typeface="SimSun" panose="02010600030101010101" pitchFamily="2" charset="-122"/>
              </a:rPr>
              <a:t>)</a:t>
            </a:r>
            <a:r>
              <a:rPr lang="zh-CN" altLang="en-US" sz="1200" dirty="0">
                <a:latin typeface="SimSun" panose="02010600030101010101" pitchFamily="2" charset="-122"/>
                <a:ea typeface="SimSun" panose="02010600030101010101" pitchFamily="2" charset="-122"/>
              </a:rPr>
              <a:t>。</a:t>
            </a:r>
            <a:endParaRPr lang="ja-JP" altLang="en-US" sz="1200" dirty="0">
              <a:latin typeface="SimSun" panose="02010600030101010101" pitchFamily="2" charset="-122"/>
              <a:ea typeface="SimSun" panose="02010600030101010101" pitchFamily="2" charset="-122"/>
            </a:endParaRPr>
          </a:p>
          <a:p>
            <a:pPr>
              <a:defRPr/>
            </a:pPr>
            <a:r>
              <a:rPr lang="en-US" sz="1600" dirty="0">
                <a:latin typeface="SimSun" panose="02010600030101010101" pitchFamily="2" charset="-122"/>
                <a:ea typeface="SimSun" panose="02010600030101010101" pitchFamily="2" charset="-122"/>
              </a:rPr>
              <a:t> </a:t>
            </a:r>
            <a:endParaRPr lang="ja-JP" altLang="en-US" sz="1600" dirty="0">
              <a:latin typeface="SimSun" panose="02010600030101010101" pitchFamily="2" charset="-122"/>
              <a:ea typeface="SimSun" panose="02010600030101010101" pitchFamily="2" charset="-122"/>
            </a:endParaRPr>
          </a:p>
        </p:txBody>
      </p:sp>
      <p:sp>
        <p:nvSpPr>
          <p:cNvPr id="21516" name="Text Box 12"/>
          <p:cNvSpPr txBox="1">
            <a:spLocks noChangeArrowheads="1"/>
          </p:cNvSpPr>
          <p:nvPr/>
        </p:nvSpPr>
        <p:spPr bwMode="auto">
          <a:xfrm>
            <a:off x="1260475" y="8677275"/>
            <a:ext cx="1008063" cy="366713"/>
          </a:xfrm>
          <a:prstGeom prst="rect">
            <a:avLst/>
          </a:prstGeom>
          <a:solidFill>
            <a:srgbClr val="FDFBD3"/>
          </a:solidFill>
          <a:ln w="9525">
            <a:noFill/>
            <a:miter lim="800000"/>
            <a:headEnd/>
            <a:tailEnd/>
          </a:ln>
          <a:effectLst/>
        </p:spPr>
        <p:txBody>
          <a:bodyPr>
            <a:spAutoFit/>
          </a:bodyPr>
          <a:lstStyle/>
          <a:p>
            <a:endParaRPr lang="zh-CN" alt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ext Box 4"/>
          <p:cNvSpPr txBox="1">
            <a:spLocks noChangeArrowheads="1"/>
          </p:cNvSpPr>
          <p:nvPr/>
        </p:nvSpPr>
        <p:spPr bwMode="auto">
          <a:xfrm>
            <a:off x="755650" y="612775"/>
            <a:ext cx="5545138" cy="5023336"/>
          </a:xfrm>
          <a:prstGeom prst="rect">
            <a:avLst/>
          </a:prstGeom>
          <a:noFill/>
          <a:ln w="9525">
            <a:noFill/>
            <a:miter lim="800000"/>
            <a:headEnd/>
            <a:tailEnd/>
          </a:ln>
        </p:spPr>
        <p:txBody>
          <a:bodyPr lIns="90334" tIns="45167" rIns="90334" bIns="45167">
            <a:spAutoFit/>
          </a:bodyPr>
          <a:lstStyle/>
          <a:p>
            <a:pPr marL="177800" indent="-177800">
              <a:tabLst>
                <a:tab pos="177800" algn="l"/>
              </a:tabLst>
            </a:pPr>
            <a:r>
              <a:rPr lang="ja-JP" altLang="en-US" b="1" dirty="0">
                <a:solidFill>
                  <a:srgbClr val="0033CC"/>
                </a:solidFill>
                <a:latin typeface="SimHei" panose="02010609060101010101" pitchFamily="49" charset="-122"/>
                <a:ea typeface="SimHei" panose="02010609060101010101" pitchFamily="49" charset="-122"/>
                <a:cs typeface="HG丸ｺﾞｼｯｸM-PRO"/>
              </a:rPr>
              <a:t>◆ </a:t>
            </a:r>
            <a:r>
              <a:rPr lang="zh-CN" altLang="en-US" b="1" dirty="0" smtClean="0">
                <a:latin typeface="SimHei" panose="02010609060101010101" pitchFamily="49" charset="-122"/>
                <a:ea typeface="SimHei" panose="02010609060101010101" pitchFamily="49" charset="-122"/>
                <a:cs typeface="HG丸ｺﾞｼｯｸM-PRO"/>
              </a:rPr>
              <a:t>不属于支援给付对</a:t>
            </a:r>
            <a:r>
              <a:rPr lang="zh-CN" altLang="en-US" b="1" dirty="0">
                <a:latin typeface="SimHei" panose="02010609060101010101" pitchFamily="49" charset="-122"/>
                <a:ea typeface="SimHei" panose="02010609060101010101" pitchFamily="49" charset="-122"/>
                <a:cs typeface="HG丸ｺﾞｼｯｸM-PRO"/>
              </a:rPr>
              <a:t>象的配偶</a:t>
            </a:r>
            <a:endParaRPr lang="en-US" altLang="ja-JP" b="1" dirty="0">
              <a:latin typeface="SimHei" panose="02010609060101010101" pitchFamily="49" charset="-122"/>
              <a:ea typeface="SimHei" panose="02010609060101010101" pitchFamily="49" charset="-122"/>
              <a:cs typeface="ＤＨＰ特太ゴシック体"/>
            </a:endParaRPr>
          </a:p>
          <a:p>
            <a:pPr marL="177800" indent="-177800">
              <a:tabLst>
                <a:tab pos="177800" algn="l"/>
              </a:tabLst>
            </a:pPr>
            <a:r>
              <a:rPr lang="ja-JP" altLang="en-US" sz="1400" dirty="0">
                <a:latin typeface="SimSun" panose="02010600030101010101" pitchFamily="2" charset="-122"/>
                <a:ea typeface="SimSun" panose="02010600030101010101" pitchFamily="2" charset="-122"/>
                <a:cs typeface="HG丸ｺﾞｼｯｸM-PRO"/>
              </a:rPr>
              <a:t>　　</a:t>
            </a:r>
          </a:p>
          <a:p>
            <a:pPr marL="177800" indent="-177800">
              <a:lnSpc>
                <a:spcPts val="1900"/>
              </a:lnSpc>
              <a:tabLst>
                <a:tab pos="177800" algn="l"/>
              </a:tabLst>
            </a:pPr>
            <a:r>
              <a:rPr lang="ja-JP" altLang="en-US" sz="1400" dirty="0">
                <a:latin typeface="SimSun" panose="02010600030101010101" pitchFamily="2" charset="-122"/>
                <a:ea typeface="SimSun" panose="02010600030101010101" pitchFamily="2" charset="-122"/>
                <a:cs typeface="HG丸ｺﾞｼｯｸM-PRO"/>
              </a:rPr>
              <a:t>　　以下配偶</a:t>
            </a:r>
            <a:r>
              <a:rPr lang="zh-CN" altLang="en-US" sz="1400" dirty="0">
                <a:latin typeface="SimSun" panose="02010600030101010101" pitchFamily="2" charset="-122"/>
                <a:ea typeface="SimSun" panose="02010600030101010101" pitchFamily="2" charset="-122"/>
                <a:cs typeface="HG丸ｺﾞｼｯｸM-PRO"/>
              </a:rPr>
              <a:t>不能领取支援给付</a:t>
            </a:r>
            <a:r>
              <a:rPr lang="ja-JP" altLang="en-US" sz="1400" dirty="0" err="1">
                <a:latin typeface="SimSun" panose="02010600030101010101" pitchFamily="2" charset="-122"/>
                <a:ea typeface="SimSun" panose="02010600030101010101" pitchFamily="2" charset="-122"/>
                <a:cs typeface="HG丸ｺﾞｼｯｸM-PRO"/>
              </a:rPr>
              <a:t>。</a:t>
            </a:r>
            <a:r>
              <a:rPr lang="ja-JP" altLang="en-US" sz="1400" b="1" dirty="0">
                <a:latin typeface="SimSun" panose="02010600030101010101" pitchFamily="2" charset="-122"/>
                <a:ea typeface="SimSun" panose="02010600030101010101" pitchFamily="2" charset="-122"/>
                <a:cs typeface="HG丸ｺﾞｼｯｸM-PRO"/>
              </a:rPr>
              <a:t>　</a:t>
            </a:r>
            <a:r>
              <a:rPr lang="ja-JP" altLang="en-US" sz="1100" b="1" dirty="0">
                <a:latin typeface="SimSun" panose="02010600030101010101" pitchFamily="2" charset="-122"/>
                <a:ea typeface="SimSun" panose="02010600030101010101" pitchFamily="2" charset="-122"/>
                <a:cs typeface="HG丸ｺﾞｼｯｸM-PRO"/>
              </a:rPr>
              <a:t>　</a:t>
            </a:r>
          </a:p>
          <a:p>
            <a:pPr marL="177800" indent="-177800">
              <a:spcBef>
                <a:spcPts val="600"/>
              </a:spcBef>
              <a:tabLst>
                <a:tab pos="177800" algn="l"/>
              </a:tabLst>
            </a:pPr>
            <a:r>
              <a:rPr lang="ja-JP" altLang="en-US" sz="1100" b="1" dirty="0">
                <a:latin typeface="SimSun" panose="02010600030101010101" pitchFamily="2" charset="-122"/>
                <a:ea typeface="SimSun" panose="02010600030101010101" pitchFamily="2" charset="-122"/>
                <a:cs typeface="HG丸ｺﾞｼｯｸM-PRO"/>
              </a:rPr>
              <a:t>　　</a:t>
            </a:r>
            <a:endParaRPr lang="en-US" altLang="ja-JP" sz="1400" b="1" dirty="0">
              <a:latin typeface="SimSun" panose="02010600030101010101" pitchFamily="2" charset="-122"/>
              <a:ea typeface="SimSun" panose="02010600030101010101" pitchFamily="2" charset="-122"/>
              <a:cs typeface="HG丸ｺﾞｼｯｸM-PRO"/>
            </a:endParaRPr>
          </a:p>
          <a:p>
            <a:pPr marL="177800" indent="-177800">
              <a:tabLst>
                <a:tab pos="177800" algn="l"/>
              </a:tabLst>
            </a:pPr>
            <a:r>
              <a:rPr lang="en-US" altLang="ja-JP" sz="1400" dirty="0" smtClean="0">
                <a:solidFill>
                  <a:srgbClr val="000000"/>
                </a:solidFill>
                <a:latin typeface="SimSun" panose="02010600030101010101" pitchFamily="2" charset="-122"/>
                <a:ea typeface="SimSun" panose="02010600030101010101" pitchFamily="2" charset="-122"/>
                <a:cs typeface="HG丸ｺﾞｼｯｸM-PRO"/>
              </a:rPr>
              <a:t>1</a:t>
            </a:r>
            <a:r>
              <a:rPr lang="zh-CN" altLang="en-US" sz="1400" dirty="0">
                <a:solidFill>
                  <a:srgbClr val="000000"/>
                </a:solidFill>
                <a:latin typeface="SimSun" panose="02010600030101010101" pitchFamily="2" charset="-122"/>
                <a:ea typeface="SimSun" panose="02010600030101010101" pitchFamily="2" charset="-122"/>
                <a:cs typeface="HG丸ｺﾞｼｯｸM-PRO"/>
              </a:rPr>
              <a:t> </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平成</a:t>
            </a:r>
            <a:r>
              <a:rPr lang="en-US" altLang="zh-CN" sz="1400" dirty="0" smtClean="0">
                <a:solidFill>
                  <a:srgbClr val="000000"/>
                </a:solidFill>
                <a:latin typeface="SimSun" panose="02010600030101010101" pitchFamily="2" charset="-122"/>
                <a:ea typeface="SimSun" panose="02010600030101010101" pitchFamily="2" charset="-122"/>
                <a:cs typeface="HG丸ｺﾞｼｯｸM-PRO"/>
              </a:rPr>
              <a:t>26</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年</a:t>
            </a:r>
            <a:r>
              <a:rPr lang="en-US" altLang="zh-CN" sz="1400" dirty="0" smtClean="0">
                <a:solidFill>
                  <a:srgbClr val="000000"/>
                </a:solidFill>
                <a:latin typeface="SimSun" panose="02010600030101010101" pitchFamily="2" charset="-122"/>
                <a:ea typeface="SimSun" panose="02010600030101010101" pitchFamily="2" charset="-122"/>
                <a:cs typeface="HG丸ｺﾞｼｯｸM-PRO"/>
              </a:rPr>
              <a:t>(2014</a:t>
            </a:r>
            <a:r>
              <a:rPr lang="ja-JP" altLang="en-US" sz="1400" dirty="0" smtClean="0">
                <a:solidFill>
                  <a:srgbClr val="000000"/>
                </a:solidFill>
                <a:latin typeface="SimSun" panose="02010600030101010101" pitchFamily="2" charset="-122"/>
                <a:ea typeface="SimSun" panose="02010600030101010101" pitchFamily="2" charset="-122"/>
                <a:cs typeface="HG丸ｺﾞｼｯｸM-PRO"/>
              </a:rPr>
              <a:t>年</a:t>
            </a:r>
            <a:r>
              <a:rPr lang="en-US" altLang="zh-CN" sz="1400" dirty="0" smtClean="0">
                <a:solidFill>
                  <a:srgbClr val="000000"/>
                </a:solidFill>
                <a:latin typeface="SimSun" panose="02010600030101010101" pitchFamily="2" charset="-122"/>
                <a:ea typeface="SimSun" panose="02010600030101010101" pitchFamily="2" charset="-122"/>
                <a:cs typeface="HG丸ｺﾞｼｯｸM-PRO"/>
              </a:rPr>
              <a:t>)</a:t>
            </a:r>
            <a:r>
              <a:rPr lang="en-US" altLang="ja-JP" sz="1400" dirty="0" smtClean="0">
                <a:solidFill>
                  <a:srgbClr val="000000"/>
                </a:solidFill>
                <a:latin typeface="SimSun" panose="02010600030101010101" pitchFamily="2" charset="-122"/>
                <a:ea typeface="SimSun" panose="02010600030101010101" pitchFamily="2" charset="-122"/>
                <a:cs typeface="HG丸ｺﾞｼｯｸM-PRO"/>
              </a:rPr>
              <a:t>10</a:t>
            </a:r>
            <a:r>
              <a:rPr lang="ja-JP" altLang="en-US" sz="1400" dirty="0">
                <a:solidFill>
                  <a:srgbClr val="000000"/>
                </a:solidFill>
                <a:latin typeface="SimSun" panose="02010600030101010101" pitchFamily="2" charset="-122"/>
                <a:ea typeface="SimSun" panose="02010600030101010101" pitchFamily="2" charset="-122"/>
                <a:cs typeface="HG丸ｺﾞｼｯｸM-PRO"/>
              </a:rPr>
              <a:t>月</a:t>
            </a:r>
            <a:r>
              <a:rPr lang="en-US" altLang="zh-CN" sz="1400" dirty="0">
                <a:solidFill>
                  <a:srgbClr val="000000"/>
                </a:solidFill>
                <a:latin typeface="SimSun" panose="02010600030101010101" pitchFamily="2" charset="-122"/>
                <a:ea typeface="SimSun" panose="02010600030101010101" pitchFamily="2" charset="-122"/>
                <a:cs typeface="HG丸ｺﾞｼｯｸM-PRO"/>
              </a:rPr>
              <a:t>1</a:t>
            </a:r>
            <a:r>
              <a:rPr lang="ja-JP" altLang="en-US" sz="1400" dirty="0">
                <a:solidFill>
                  <a:srgbClr val="000000"/>
                </a:solidFill>
                <a:latin typeface="SimSun" panose="02010600030101010101" pitchFamily="2" charset="-122"/>
                <a:ea typeface="SimSun" panose="02010600030101010101" pitchFamily="2" charset="-122"/>
                <a:cs typeface="HG丸ｺﾞｼｯｸM-PRO"/>
              </a:rPr>
              <a:t>日</a:t>
            </a:r>
            <a:r>
              <a:rPr lang="zh-CN" altLang="en-US" sz="1400" dirty="0">
                <a:solidFill>
                  <a:srgbClr val="000000"/>
                </a:solidFill>
                <a:latin typeface="SimSun" panose="02010600030101010101" pitchFamily="2" charset="-122"/>
                <a:ea typeface="SimSun" panose="02010600030101010101" pitchFamily="2" charset="-122"/>
                <a:cs typeface="HG丸ｺﾞｼｯｸM-PRO"/>
              </a:rPr>
              <a:t>未领取支援给付的配偶</a:t>
            </a:r>
            <a:r>
              <a:rPr lang="ja-JP" altLang="en-US" sz="1400" dirty="0">
                <a:solidFill>
                  <a:srgbClr val="000000"/>
                </a:solidFill>
                <a:latin typeface="SimSun" panose="02010600030101010101" pitchFamily="2" charset="-122"/>
                <a:ea typeface="SimSun" panose="02010600030101010101" pitchFamily="2" charset="-122"/>
                <a:cs typeface="HG丸ｺﾞｼｯｸM-PRO"/>
              </a:rPr>
              <a:t>（特定配偶</a:t>
            </a:r>
            <a:r>
              <a:rPr lang="zh-CN" altLang="en-US" sz="1400" dirty="0">
                <a:solidFill>
                  <a:srgbClr val="000000"/>
                </a:solidFill>
                <a:latin typeface="SimSun" panose="02010600030101010101" pitchFamily="2" charset="-122"/>
                <a:ea typeface="SimSun" panose="02010600030101010101" pitchFamily="2" charset="-122"/>
                <a:cs typeface="HG丸ｺﾞｼｯｸM-PRO"/>
              </a:rPr>
              <a:t>除外</a:t>
            </a:r>
            <a:r>
              <a:rPr lang="ja-JP" altLang="en-US" sz="1400" dirty="0">
                <a:solidFill>
                  <a:srgbClr val="000000"/>
                </a:solidFill>
                <a:latin typeface="SimSun" panose="02010600030101010101" pitchFamily="2" charset="-122"/>
                <a:ea typeface="SimSun" panose="02010600030101010101" pitchFamily="2" charset="-122"/>
                <a:cs typeface="HG丸ｺﾞｼｯｸM-PRO"/>
              </a:rPr>
              <a:t>）</a:t>
            </a:r>
            <a:endParaRPr lang="en-US" altLang="ja-JP" sz="1400" dirty="0">
              <a:solidFill>
                <a:srgbClr val="000000"/>
              </a:solidFill>
              <a:latin typeface="SimSun" panose="02010600030101010101" pitchFamily="2" charset="-122"/>
              <a:ea typeface="SimSun" panose="02010600030101010101" pitchFamily="2" charset="-122"/>
              <a:cs typeface="HG丸ｺﾞｼｯｸM-PRO"/>
            </a:endParaRPr>
          </a:p>
          <a:p>
            <a:pPr marL="177800" indent="-177800">
              <a:tabLst>
                <a:tab pos="177800" algn="l"/>
              </a:tabLst>
            </a:pPr>
            <a:endParaRPr lang="en-US" altLang="ja-JP" sz="1400" dirty="0">
              <a:solidFill>
                <a:srgbClr val="000000"/>
              </a:solidFill>
              <a:latin typeface="SimSun" panose="02010600030101010101" pitchFamily="2" charset="-122"/>
              <a:ea typeface="SimSun" panose="02010600030101010101" pitchFamily="2" charset="-122"/>
              <a:cs typeface="HG丸ｺﾞｼｯｸM-PRO"/>
            </a:endParaRPr>
          </a:p>
          <a:p>
            <a:pPr marL="177800" indent="-177800">
              <a:tabLst>
                <a:tab pos="177800" algn="l"/>
              </a:tabLst>
            </a:pPr>
            <a:r>
              <a:rPr lang="en-US" altLang="ja-JP" sz="1400" dirty="0" smtClean="0">
                <a:solidFill>
                  <a:srgbClr val="000000"/>
                </a:solidFill>
                <a:latin typeface="SimSun" panose="02010600030101010101" pitchFamily="2" charset="-122"/>
                <a:ea typeface="SimSun" panose="02010600030101010101" pitchFamily="2" charset="-122"/>
                <a:cs typeface="HG丸ｺﾞｼｯｸM-PRO"/>
              </a:rPr>
              <a:t>2</a:t>
            </a:r>
            <a:r>
              <a:rPr lang="zh-CN" altLang="en-US" sz="1400" dirty="0">
                <a:solidFill>
                  <a:srgbClr val="000000"/>
                </a:solidFill>
                <a:latin typeface="SimSun" panose="02010600030101010101" pitchFamily="2" charset="-122"/>
                <a:ea typeface="SimSun" panose="02010600030101010101" pitchFamily="2" charset="-122"/>
                <a:cs typeface="HG丸ｺﾞｼｯｸM-PRO"/>
              </a:rPr>
              <a:t> </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与</a:t>
            </a:r>
            <a:r>
              <a:rPr lang="ja-JP" altLang="en-US" sz="1400" dirty="0">
                <a:solidFill>
                  <a:srgbClr val="000000"/>
                </a:solidFill>
                <a:latin typeface="SimSun" panose="02010600030101010101" pitchFamily="2" charset="-122"/>
                <a:ea typeface="SimSun" panose="02010600030101010101" pitchFamily="2" charset="-122"/>
                <a:cs typeface="HG丸ｺﾞｼｯｸM-PRO"/>
              </a:rPr>
              <a:t>遗华</a:t>
            </a:r>
            <a:r>
              <a:rPr lang="ja-JP" altLang="en-US" sz="1400" dirty="0" smtClean="0">
                <a:solidFill>
                  <a:srgbClr val="000000"/>
                </a:solidFill>
                <a:latin typeface="SimSun" panose="02010600030101010101" pitchFamily="2" charset="-122"/>
                <a:ea typeface="SimSun" panose="02010600030101010101" pitchFamily="2" charset="-122"/>
                <a:cs typeface="HG丸ｺﾞｼｯｸM-PRO"/>
              </a:rPr>
              <a:t>日本人等</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结婚日在平成</a:t>
            </a:r>
            <a:r>
              <a:rPr lang="en-US" altLang="zh-CN" sz="1400" dirty="0" smtClean="0">
                <a:solidFill>
                  <a:srgbClr val="000000"/>
                </a:solidFill>
                <a:latin typeface="SimSun" panose="02010600030101010101" pitchFamily="2" charset="-122"/>
                <a:ea typeface="SimSun" panose="02010600030101010101" pitchFamily="2" charset="-122"/>
                <a:cs typeface="HG丸ｺﾞｼｯｸM-PRO"/>
              </a:rPr>
              <a:t>26</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年</a:t>
            </a:r>
            <a:r>
              <a:rPr lang="en-US" altLang="zh-CN" sz="1400" dirty="0" smtClean="0">
                <a:solidFill>
                  <a:srgbClr val="000000"/>
                </a:solidFill>
                <a:latin typeface="SimSun" panose="02010600030101010101" pitchFamily="2" charset="-122"/>
                <a:ea typeface="SimSun" panose="02010600030101010101" pitchFamily="2" charset="-122"/>
                <a:cs typeface="HG丸ｺﾞｼｯｸM-PRO"/>
              </a:rPr>
              <a:t>(2014</a:t>
            </a:r>
            <a:r>
              <a:rPr lang="ja-JP" altLang="en-US" sz="1400" dirty="0" smtClean="0">
                <a:solidFill>
                  <a:srgbClr val="000000"/>
                </a:solidFill>
                <a:latin typeface="SimSun" panose="02010600030101010101" pitchFamily="2" charset="-122"/>
                <a:ea typeface="SimSun" panose="02010600030101010101" pitchFamily="2" charset="-122"/>
                <a:cs typeface="HG丸ｺﾞｼｯｸM-PRO"/>
              </a:rPr>
              <a:t>年</a:t>
            </a:r>
            <a:r>
              <a:rPr lang="en-US" altLang="zh-CN" sz="1400" dirty="0" smtClean="0">
                <a:solidFill>
                  <a:srgbClr val="000000"/>
                </a:solidFill>
                <a:latin typeface="SimSun" panose="02010600030101010101" pitchFamily="2" charset="-122"/>
                <a:ea typeface="SimSun" panose="02010600030101010101" pitchFamily="2" charset="-122"/>
                <a:cs typeface="HG丸ｺﾞｼｯｸM-PRO"/>
              </a:rPr>
              <a:t>)</a:t>
            </a:r>
            <a:r>
              <a:rPr lang="en-US" altLang="ja-JP" sz="1400" dirty="0" smtClean="0">
                <a:solidFill>
                  <a:srgbClr val="000000"/>
                </a:solidFill>
                <a:latin typeface="SimSun" panose="02010600030101010101" pitchFamily="2" charset="-122"/>
                <a:ea typeface="SimSun" panose="02010600030101010101" pitchFamily="2" charset="-122"/>
                <a:cs typeface="HG丸ｺﾞｼｯｸM-PRO"/>
              </a:rPr>
              <a:t>10</a:t>
            </a:r>
            <a:r>
              <a:rPr lang="ja-JP" altLang="en-US" sz="1400" dirty="0">
                <a:solidFill>
                  <a:srgbClr val="000000"/>
                </a:solidFill>
                <a:latin typeface="SimSun" panose="02010600030101010101" pitchFamily="2" charset="-122"/>
                <a:ea typeface="SimSun" panose="02010600030101010101" pitchFamily="2" charset="-122"/>
                <a:cs typeface="HG丸ｺﾞｼｯｸM-PRO"/>
              </a:rPr>
              <a:t>月</a:t>
            </a:r>
            <a:r>
              <a:rPr lang="en-US" altLang="zh-CN" sz="1400" dirty="0">
                <a:solidFill>
                  <a:srgbClr val="000000"/>
                </a:solidFill>
                <a:latin typeface="SimSun" panose="02010600030101010101" pitchFamily="2" charset="-122"/>
                <a:ea typeface="SimSun" panose="02010600030101010101" pitchFamily="2" charset="-122"/>
                <a:cs typeface="HG丸ｺﾞｼｯｸM-PRO"/>
              </a:rPr>
              <a:t>1</a:t>
            </a:r>
            <a:r>
              <a:rPr lang="ja-JP" altLang="en-US" sz="1400" dirty="0">
                <a:solidFill>
                  <a:srgbClr val="000000"/>
                </a:solidFill>
                <a:latin typeface="SimSun" panose="02010600030101010101" pitchFamily="2" charset="-122"/>
                <a:ea typeface="SimSun" panose="02010600030101010101" pitchFamily="2" charset="-122"/>
                <a:cs typeface="HG丸ｺﾞｼｯｸM-PRO"/>
              </a:rPr>
              <a:t>日</a:t>
            </a:r>
            <a:r>
              <a:rPr lang="zh-CN" altLang="en-US" sz="1400" dirty="0">
                <a:solidFill>
                  <a:srgbClr val="000000"/>
                </a:solidFill>
                <a:latin typeface="SimSun" panose="02010600030101010101" pitchFamily="2" charset="-122"/>
                <a:ea typeface="SimSun" panose="02010600030101010101" pitchFamily="2" charset="-122"/>
                <a:cs typeface="HG丸ｺﾞｼｯｸM-PRO"/>
              </a:rPr>
              <a:t>以</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后的配偶</a:t>
            </a:r>
            <a:endParaRPr lang="en-US" altLang="ja-JP" sz="1400" dirty="0">
              <a:solidFill>
                <a:srgbClr val="000000"/>
              </a:solidFill>
              <a:latin typeface="SimSun" panose="02010600030101010101" pitchFamily="2" charset="-122"/>
              <a:ea typeface="SimSun" panose="02010600030101010101" pitchFamily="2" charset="-122"/>
              <a:cs typeface="HG丸ｺﾞｼｯｸM-PRO"/>
            </a:endParaRPr>
          </a:p>
          <a:p>
            <a:pPr marL="177800" indent="-177800">
              <a:tabLst>
                <a:tab pos="177800" algn="l"/>
              </a:tabLst>
            </a:pPr>
            <a:endParaRPr lang="en-US" altLang="ja-JP" sz="1400" dirty="0">
              <a:solidFill>
                <a:srgbClr val="000000"/>
              </a:solidFill>
              <a:latin typeface="SimSun" panose="02010600030101010101" pitchFamily="2" charset="-122"/>
              <a:ea typeface="SimSun" panose="02010600030101010101" pitchFamily="2" charset="-122"/>
              <a:cs typeface="HG丸ｺﾞｼｯｸM-PRO"/>
            </a:endParaRPr>
          </a:p>
          <a:p>
            <a:pPr marL="177800" indent="-177800">
              <a:tabLst>
                <a:tab pos="177800" algn="l"/>
              </a:tabLst>
            </a:pPr>
            <a:r>
              <a:rPr lang="en-US" altLang="ja-JP" sz="1400" dirty="0" smtClean="0">
                <a:solidFill>
                  <a:srgbClr val="000000"/>
                </a:solidFill>
                <a:latin typeface="SimSun" panose="02010600030101010101" pitchFamily="2" charset="-122"/>
                <a:ea typeface="SimSun" panose="02010600030101010101" pitchFamily="2" charset="-122"/>
                <a:cs typeface="HG丸ｺﾞｼｯｸM-PRO"/>
              </a:rPr>
              <a:t>3</a:t>
            </a:r>
            <a:r>
              <a:rPr lang="zh-CN" altLang="en-US" sz="1400" dirty="0">
                <a:solidFill>
                  <a:srgbClr val="000000"/>
                </a:solidFill>
                <a:latin typeface="SimSun" panose="02010600030101010101" pitchFamily="2" charset="-122"/>
                <a:ea typeface="SimSun" panose="02010600030101010101" pitchFamily="2" charset="-122"/>
                <a:cs typeface="HG丸ｺﾞｼｯｸM-PRO"/>
              </a:rPr>
              <a:t> </a:t>
            </a:r>
            <a:r>
              <a:rPr lang="ja-JP" altLang="en-US" sz="1400" dirty="0" smtClean="0">
                <a:solidFill>
                  <a:srgbClr val="000000"/>
                </a:solidFill>
                <a:latin typeface="SimSun" panose="02010600030101010101" pitchFamily="2" charset="-122"/>
                <a:ea typeface="SimSun" panose="02010600030101010101" pitchFamily="2" charset="-122"/>
                <a:cs typeface="HG丸ｺﾞｼｯｸM-PRO"/>
              </a:rPr>
              <a:t>遗华</a:t>
            </a:r>
            <a:r>
              <a:rPr lang="ja-JP" altLang="en-US" sz="1400" dirty="0">
                <a:solidFill>
                  <a:srgbClr val="000000"/>
                </a:solidFill>
                <a:latin typeface="SimSun" panose="02010600030101010101" pitchFamily="2" charset="-122"/>
                <a:ea typeface="SimSun" panose="02010600030101010101" pitchFamily="2" charset="-122"/>
                <a:cs typeface="HG丸ｺﾞｼｯｸM-PRO"/>
              </a:rPr>
              <a:t>日本人等</a:t>
            </a:r>
            <a:r>
              <a:rPr lang="zh-CN" altLang="en-US" sz="1400" dirty="0">
                <a:solidFill>
                  <a:srgbClr val="000000"/>
                </a:solidFill>
                <a:latin typeface="SimSun" panose="02010600030101010101" pitchFamily="2" charset="-122"/>
                <a:ea typeface="SimSun" panose="02010600030101010101" pitchFamily="2" charset="-122"/>
                <a:cs typeface="HG丸ｺﾞｼｯｸM-PRO"/>
              </a:rPr>
              <a:t>去世，与其他</a:t>
            </a:r>
            <a:r>
              <a:rPr lang="ja-JP" altLang="en-US" sz="1400" dirty="0">
                <a:solidFill>
                  <a:srgbClr val="000000"/>
                </a:solidFill>
                <a:latin typeface="SimSun" panose="02010600030101010101" pitchFamily="2" charset="-122"/>
                <a:ea typeface="SimSun" panose="02010600030101010101" pitchFamily="2" charset="-122"/>
                <a:cs typeface="HG丸ｺﾞｼｯｸM-PRO"/>
              </a:rPr>
              <a:t>遗华日本人等</a:t>
            </a:r>
            <a:r>
              <a:rPr lang="zh-CN" altLang="en-US" sz="1400" dirty="0">
                <a:solidFill>
                  <a:srgbClr val="000000"/>
                </a:solidFill>
                <a:latin typeface="SimSun" panose="02010600030101010101" pitchFamily="2" charset="-122"/>
                <a:ea typeface="SimSun" panose="02010600030101010101" pitchFamily="2" charset="-122"/>
                <a:cs typeface="HG丸ｺﾞｼｯｸM-PRO"/>
              </a:rPr>
              <a:t>再婚的</a:t>
            </a:r>
            <a:r>
              <a:rPr lang="ja-JP" altLang="en-US" sz="1400" dirty="0">
                <a:solidFill>
                  <a:srgbClr val="000000"/>
                </a:solidFill>
                <a:latin typeface="SimSun" panose="02010600030101010101" pitchFamily="2" charset="-122"/>
                <a:ea typeface="SimSun" panose="02010600030101010101" pitchFamily="2" charset="-122"/>
                <a:cs typeface="HG丸ｺﾞｼｯｸM-PRO"/>
              </a:rPr>
              <a:t>配偶</a:t>
            </a:r>
            <a:r>
              <a:rPr lang="zh-CN" altLang="en-US" sz="1400" dirty="0">
                <a:solidFill>
                  <a:srgbClr val="000000"/>
                </a:solidFill>
                <a:latin typeface="SimSun" panose="02010600030101010101" pitchFamily="2" charset="-122"/>
                <a:ea typeface="SimSun" panose="02010600030101010101" pitchFamily="2" charset="-122"/>
                <a:cs typeface="HG丸ｺﾞｼｯｸM-PRO"/>
              </a:rPr>
              <a:t>，其</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再婚日在平成</a:t>
            </a:r>
            <a:r>
              <a:rPr lang="en-US" altLang="zh-CN" sz="1400" dirty="0" smtClean="0">
                <a:solidFill>
                  <a:srgbClr val="000000"/>
                </a:solidFill>
                <a:latin typeface="SimSun" panose="02010600030101010101" pitchFamily="2" charset="-122"/>
                <a:ea typeface="SimSun" panose="02010600030101010101" pitchFamily="2" charset="-122"/>
                <a:cs typeface="HG丸ｺﾞｼｯｸM-PRO"/>
              </a:rPr>
              <a:t>26</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年</a:t>
            </a:r>
            <a:r>
              <a:rPr lang="en-US" altLang="zh-CN" sz="1400" dirty="0" smtClean="0">
                <a:solidFill>
                  <a:srgbClr val="000000"/>
                </a:solidFill>
                <a:latin typeface="SimSun" panose="02010600030101010101" pitchFamily="2" charset="-122"/>
                <a:ea typeface="SimSun" panose="02010600030101010101" pitchFamily="2" charset="-122"/>
                <a:cs typeface="HG丸ｺﾞｼｯｸM-PRO"/>
              </a:rPr>
              <a:t>(2014</a:t>
            </a:r>
            <a:r>
              <a:rPr lang="ja-JP" altLang="en-US" sz="1400" dirty="0" smtClean="0">
                <a:solidFill>
                  <a:srgbClr val="000000"/>
                </a:solidFill>
                <a:latin typeface="SimSun" panose="02010600030101010101" pitchFamily="2" charset="-122"/>
                <a:ea typeface="SimSun" panose="02010600030101010101" pitchFamily="2" charset="-122"/>
                <a:cs typeface="HG丸ｺﾞｼｯｸM-PRO"/>
              </a:rPr>
              <a:t>年</a:t>
            </a:r>
            <a:r>
              <a:rPr lang="en-US" altLang="zh-CN" sz="1400" dirty="0" smtClean="0">
                <a:solidFill>
                  <a:srgbClr val="000000"/>
                </a:solidFill>
                <a:latin typeface="SimSun" panose="02010600030101010101" pitchFamily="2" charset="-122"/>
                <a:ea typeface="SimSun" panose="02010600030101010101" pitchFamily="2" charset="-122"/>
                <a:cs typeface="HG丸ｺﾞｼｯｸM-PRO"/>
              </a:rPr>
              <a:t>)</a:t>
            </a:r>
            <a:r>
              <a:rPr lang="en-US" altLang="ja-JP" sz="1400" dirty="0" smtClean="0">
                <a:solidFill>
                  <a:srgbClr val="000000"/>
                </a:solidFill>
                <a:latin typeface="SimSun" panose="02010600030101010101" pitchFamily="2" charset="-122"/>
                <a:ea typeface="SimSun" panose="02010600030101010101" pitchFamily="2" charset="-122"/>
                <a:cs typeface="HG丸ｺﾞｼｯｸM-PRO"/>
              </a:rPr>
              <a:t>10</a:t>
            </a:r>
            <a:r>
              <a:rPr lang="ja-JP" altLang="en-US" sz="1400" dirty="0">
                <a:solidFill>
                  <a:srgbClr val="000000"/>
                </a:solidFill>
                <a:latin typeface="SimSun" panose="02010600030101010101" pitchFamily="2" charset="-122"/>
                <a:ea typeface="SimSun" panose="02010600030101010101" pitchFamily="2" charset="-122"/>
                <a:cs typeface="HG丸ｺﾞｼｯｸM-PRO"/>
              </a:rPr>
              <a:t>月</a:t>
            </a:r>
            <a:r>
              <a:rPr lang="en-US" altLang="ja-JP" sz="1400" dirty="0">
                <a:solidFill>
                  <a:srgbClr val="000000"/>
                </a:solidFill>
                <a:latin typeface="SimSun" panose="02010600030101010101" pitchFamily="2" charset="-122"/>
                <a:ea typeface="SimSun" panose="02010600030101010101" pitchFamily="2" charset="-122"/>
                <a:cs typeface="HG丸ｺﾞｼｯｸM-PRO"/>
              </a:rPr>
              <a:t>1</a:t>
            </a:r>
            <a:r>
              <a:rPr lang="ja-JP" altLang="en-US" sz="1400" dirty="0">
                <a:solidFill>
                  <a:srgbClr val="000000"/>
                </a:solidFill>
                <a:latin typeface="SimSun" panose="02010600030101010101" pitchFamily="2" charset="-122"/>
                <a:ea typeface="SimSun" panose="02010600030101010101" pitchFamily="2" charset="-122"/>
                <a:cs typeface="HG丸ｺﾞｼｯｸM-PRO"/>
              </a:rPr>
              <a:t>日</a:t>
            </a:r>
            <a:r>
              <a:rPr lang="zh-CN" altLang="en-US" sz="1400" dirty="0">
                <a:solidFill>
                  <a:srgbClr val="000000"/>
                </a:solidFill>
                <a:latin typeface="SimSun" panose="02010600030101010101" pitchFamily="2" charset="-122"/>
                <a:ea typeface="SimSun" panose="02010600030101010101" pitchFamily="2" charset="-122"/>
                <a:cs typeface="HG丸ｺﾞｼｯｸM-PRO"/>
              </a:rPr>
              <a:t>以后者</a:t>
            </a:r>
            <a:endParaRPr lang="en-US" altLang="ja-JP" sz="1400" dirty="0">
              <a:solidFill>
                <a:srgbClr val="000000"/>
              </a:solidFill>
              <a:latin typeface="SimSun" panose="02010600030101010101" pitchFamily="2" charset="-122"/>
              <a:ea typeface="SimSun" panose="02010600030101010101" pitchFamily="2" charset="-122"/>
              <a:cs typeface="HG丸ｺﾞｼｯｸM-PRO"/>
            </a:endParaRPr>
          </a:p>
          <a:p>
            <a:pPr marL="177800" indent="-177800">
              <a:tabLst>
                <a:tab pos="177800" algn="l"/>
              </a:tabLst>
            </a:pPr>
            <a:endParaRPr lang="en-US" altLang="ja-JP" sz="1400" dirty="0">
              <a:solidFill>
                <a:srgbClr val="000000"/>
              </a:solidFill>
              <a:latin typeface="SimSun" panose="02010600030101010101" pitchFamily="2" charset="-122"/>
              <a:ea typeface="SimSun" panose="02010600030101010101" pitchFamily="2" charset="-122"/>
              <a:cs typeface="HG丸ｺﾞｼｯｸM-PRO"/>
            </a:endParaRPr>
          </a:p>
          <a:p>
            <a:pPr marL="177800" indent="-177800">
              <a:tabLst>
                <a:tab pos="177800" algn="l"/>
              </a:tabLst>
            </a:pPr>
            <a:r>
              <a:rPr lang="en-US" altLang="ja-JP" sz="1400" dirty="0" smtClean="0">
                <a:solidFill>
                  <a:srgbClr val="000000"/>
                </a:solidFill>
                <a:latin typeface="SimSun" panose="02010600030101010101" pitchFamily="2" charset="-122"/>
                <a:ea typeface="SimSun" panose="02010600030101010101" pitchFamily="2" charset="-122"/>
                <a:cs typeface="HG丸ｺﾞｼｯｸM-PRO"/>
              </a:rPr>
              <a:t>4</a:t>
            </a:r>
            <a:r>
              <a:rPr lang="zh-CN" altLang="en-US" sz="1400" dirty="0">
                <a:solidFill>
                  <a:srgbClr val="000000"/>
                </a:solidFill>
                <a:latin typeface="SimSun" panose="02010600030101010101" pitchFamily="2" charset="-122"/>
                <a:ea typeface="SimSun" panose="02010600030101010101" pitchFamily="2" charset="-122"/>
                <a:cs typeface="HG丸ｺﾞｼｯｸM-PRO"/>
              </a:rPr>
              <a:t> </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在平成</a:t>
            </a:r>
            <a:r>
              <a:rPr lang="en-US" altLang="zh-CN" sz="1400" dirty="0" smtClean="0">
                <a:solidFill>
                  <a:srgbClr val="000000"/>
                </a:solidFill>
                <a:latin typeface="SimSun" panose="02010600030101010101" pitchFamily="2" charset="-122"/>
                <a:ea typeface="SimSun" panose="02010600030101010101" pitchFamily="2" charset="-122"/>
                <a:cs typeface="HG丸ｺﾞｼｯｸM-PRO"/>
              </a:rPr>
              <a:t>26</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年</a:t>
            </a:r>
            <a:r>
              <a:rPr lang="en-US" altLang="zh-CN" sz="1400" dirty="0" smtClean="0">
                <a:solidFill>
                  <a:srgbClr val="000000"/>
                </a:solidFill>
                <a:latin typeface="SimSun" panose="02010600030101010101" pitchFamily="2" charset="-122"/>
                <a:ea typeface="SimSun" panose="02010600030101010101" pitchFamily="2" charset="-122"/>
                <a:cs typeface="HG丸ｺﾞｼｯｸM-PRO"/>
              </a:rPr>
              <a:t>(2014</a:t>
            </a:r>
            <a:r>
              <a:rPr lang="ja-JP" altLang="en-US" sz="1400" dirty="0" smtClean="0">
                <a:solidFill>
                  <a:srgbClr val="000000"/>
                </a:solidFill>
                <a:latin typeface="SimSun" panose="02010600030101010101" pitchFamily="2" charset="-122"/>
                <a:ea typeface="SimSun" panose="02010600030101010101" pitchFamily="2" charset="-122"/>
                <a:cs typeface="HG丸ｺﾞｼｯｸM-PRO"/>
              </a:rPr>
              <a:t>年</a:t>
            </a:r>
            <a:r>
              <a:rPr lang="en-US" altLang="zh-CN" sz="1400" dirty="0" smtClean="0">
                <a:solidFill>
                  <a:srgbClr val="000000"/>
                </a:solidFill>
                <a:latin typeface="SimSun" panose="02010600030101010101" pitchFamily="2" charset="-122"/>
                <a:ea typeface="SimSun" panose="02010600030101010101" pitchFamily="2" charset="-122"/>
                <a:cs typeface="HG丸ｺﾞｼｯｸM-PRO"/>
              </a:rPr>
              <a:t>)</a:t>
            </a:r>
            <a:r>
              <a:rPr lang="en-US" altLang="ja-JP" sz="1400" dirty="0" smtClean="0">
                <a:solidFill>
                  <a:srgbClr val="000000"/>
                </a:solidFill>
                <a:latin typeface="SimSun" panose="02010600030101010101" pitchFamily="2" charset="-122"/>
                <a:ea typeface="SimSun" panose="02010600030101010101" pitchFamily="2" charset="-122"/>
                <a:cs typeface="HG丸ｺﾞｼｯｸM-PRO"/>
              </a:rPr>
              <a:t>10</a:t>
            </a:r>
            <a:r>
              <a:rPr lang="ja-JP" altLang="en-US" sz="1400" dirty="0">
                <a:solidFill>
                  <a:srgbClr val="000000"/>
                </a:solidFill>
                <a:latin typeface="SimSun" panose="02010600030101010101" pitchFamily="2" charset="-122"/>
                <a:ea typeface="SimSun" panose="02010600030101010101" pitchFamily="2" charset="-122"/>
                <a:cs typeface="HG丸ｺﾞｼｯｸM-PRO"/>
              </a:rPr>
              <a:t>月</a:t>
            </a:r>
            <a:r>
              <a:rPr lang="en-US" altLang="ja-JP" sz="1400" dirty="0">
                <a:solidFill>
                  <a:srgbClr val="000000"/>
                </a:solidFill>
                <a:latin typeface="SimSun" panose="02010600030101010101" pitchFamily="2" charset="-122"/>
                <a:ea typeface="SimSun" panose="02010600030101010101" pitchFamily="2" charset="-122"/>
                <a:cs typeface="HG丸ｺﾞｼｯｸM-PRO"/>
              </a:rPr>
              <a:t>1</a:t>
            </a:r>
            <a:r>
              <a:rPr lang="ja-JP" altLang="en-US" sz="1400" dirty="0">
                <a:solidFill>
                  <a:srgbClr val="000000"/>
                </a:solidFill>
                <a:latin typeface="SimSun" panose="02010600030101010101" pitchFamily="2" charset="-122"/>
                <a:ea typeface="SimSun" panose="02010600030101010101" pitchFamily="2" charset="-122"/>
                <a:cs typeface="HG丸ｺﾞｼｯｸM-PRO"/>
              </a:rPr>
              <a:t>日</a:t>
            </a:r>
            <a:r>
              <a:rPr lang="zh-CN" altLang="en-US" sz="1400" dirty="0">
                <a:solidFill>
                  <a:srgbClr val="000000"/>
                </a:solidFill>
                <a:latin typeface="SimSun" panose="02010600030101010101" pitchFamily="2" charset="-122"/>
                <a:ea typeface="SimSun" panose="02010600030101010101" pitchFamily="2" charset="-122"/>
                <a:cs typeface="HG丸ｺﾞｼｯｸM-PRO"/>
              </a:rPr>
              <a:t>以前与</a:t>
            </a:r>
            <a:r>
              <a:rPr lang="ja-JP" altLang="en-US" sz="1400" dirty="0">
                <a:solidFill>
                  <a:srgbClr val="000000"/>
                </a:solidFill>
                <a:latin typeface="SimSun" panose="02010600030101010101" pitchFamily="2" charset="-122"/>
                <a:ea typeface="SimSun" panose="02010600030101010101" pitchFamily="2" charset="-122"/>
                <a:cs typeface="HG丸ｺﾞｼｯｸM-PRO"/>
              </a:rPr>
              <a:t>遗华日本人等</a:t>
            </a:r>
            <a:r>
              <a:rPr lang="zh-CN" altLang="en-US" sz="1400" dirty="0">
                <a:solidFill>
                  <a:srgbClr val="000000"/>
                </a:solidFill>
                <a:latin typeface="SimSun" panose="02010600030101010101" pitchFamily="2" charset="-122"/>
                <a:ea typeface="SimSun" panose="02010600030101010101" pitchFamily="2" charset="-122"/>
                <a:cs typeface="HG丸ｺﾞｼｯｸM-PRO"/>
              </a:rPr>
              <a:t>离婚，之后与该</a:t>
            </a:r>
            <a:r>
              <a:rPr lang="ja-JP" altLang="en-US" sz="1400" dirty="0">
                <a:solidFill>
                  <a:srgbClr val="000000"/>
                </a:solidFill>
                <a:latin typeface="SimSun" panose="02010600030101010101" pitchFamily="2" charset="-122"/>
                <a:ea typeface="SimSun" panose="02010600030101010101" pitchFamily="2" charset="-122"/>
                <a:cs typeface="HG丸ｺﾞｼｯｸM-PRO"/>
              </a:rPr>
              <a:t>遗华日本人等</a:t>
            </a:r>
            <a:r>
              <a:rPr lang="zh-CN" altLang="en-US" sz="1400" dirty="0">
                <a:solidFill>
                  <a:srgbClr val="000000"/>
                </a:solidFill>
                <a:latin typeface="SimSun" panose="02010600030101010101" pitchFamily="2" charset="-122"/>
                <a:ea typeface="SimSun" panose="02010600030101010101" pitchFamily="2" charset="-122"/>
                <a:cs typeface="HG丸ｺﾞｼｯｸM-PRO"/>
              </a:rPr>
              <a:t>复婚的</a:t>
            </a:r>
            <a:r>
              <a:rPr lang="ja-JP" altLang="en-US" sz="1400" dirty="0" smtClean="0">
                <a:solidFill>
                  <a:srgbClr val="000000"/>
                </a:solidFill>
                <a:latin typeface="SimSun" panose="02010600030101010101" pitchFamily="2" charset="-122"/>
                <a:ea typeface="SimSun" panose="02010600030101010101" pitchFamily="2" charset="-122"/>
                <a:cs typeface="HG丸ｺﾞｼｯｸM-PRO"/>
              </a:rPr>
              <a:t>配偶</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a:t>
            </a:r>
            <a:r>
              <a:rPr lang="zh-CN" altLang="en-US" sz="1400" dirty="0">
                <a:solidFill>
                  <a:srgbClr val="000000"/>
                </a:solidFill>
                <a:latin typeface="SimSun" panose="02010600030101010101" pitchFamily="2" charset="-122"/>
                <a:ea typeface="SimSun" panose="02010600030101010101" pitchFamily="2" charset="-122"/>
                <a:cs typeface="HG丸ｺﾞｼｯｸM-PRO"/>
              </a:rPr>
              <a:t>其复婚</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日在平成</a:t>
            </a:r>
            <a:r>
              <a:rPr lang="en-US" altLang="zh-CN" sz="1400" dirty="0" smtClean="0">
                <a:solidFill>
                  <a:srgbClr val="000000"/>
                </a:solidFill>
                <a:latin typeface="SimSun" panose="02010600030101010101" pitchFamily="2" charset="-122"/>
                <a:ea typeface="SimSun" panose="02010600030101010101" pitchFamily="2" charset="-122"/>
                <a:cs typeface="HG丸ｺﾞｼｯｸM-PRO"/>
              </a:rPr>
              <a:t>26</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年</a:t>
            </a:r>
            <a:r>
              <a:rPr lang="en-US" altLang="zh-CN" sz="1400" dirty="0" smtClean="0">
                <a:solidFill>
                  <a:srgbClr val="000000"/>
                </a:solidFill>
                <a:latin typeface="SimSun" panose="02010600030101010101" pitchFamily="2" charset="-122"/>
                <a:ea typeface="SimSun" panose="02010600030101010101" pitchFamily="2" charset="-122"/>
                <a:cs typeface="HG丸ｺﾞｼｯｸM-PRO"/>
              </a:rPr>
              <a:t>(2014</a:t>
            </a:r>
            <a:r>
              <a:rPr lang="ja-JP" altLang="en-US" sz="1400" dirty="0" smtClean="0">
                <a:solidFill>
                  <a:srgbClr val="000000"/>
                </a:solidFill>
                <a:latin typeface="SimSun" panose="02010600030101010101" pitchFamily="2" charset="-122"/>
                <a:ea typeface="SimSun" panose="02010600030101010101" pitchFamily="2" charset="-122"/>
                <a:cs typeface="HG丸ｺﾞｼｯｸM-PRO"/>
              </a:rPr>
              <a:t>年</a:t>
            </a:r>
            <a:r>
              <a:rPr lang="en-US" altLang="zh-CN" sz="1400" dirty="0" smtClean="0">
                <a:solidFill>
                  <a:srgbClr val="000000"/>
                </a:solidFill>
                <a:latin typeface="SimSun" panose="02010600030101010101" pitchFamily="2" charset="-122"/>
                <a:ea typeface="SimSun" panose="02010600030101010101" pitchFamily="2" charset="-122"/>
                <a:cs typeface="HG丸ｺﾞｼｯｸM-PRO"/>
              </a:rPr>
              <a:t>)</a:t>
            </a:r>
            <a:r>
              <a:rPr lang="en-US" altLang="ja-JP" sz="1400" dirty="0" smtClean="0">
                <a:solidFill>
                  <a:srgbClr val="000000"/>
                </a:solidFill>
                <a:latin typeface="SimSun" panose="02010600030101010101" pitchFamily="2" charset="-122"/>
                <a:ea typeface="SimSun" panose="02010600030101010101" pitchFamily="2" charset="-122"/>
                <a:cs typeface="HG丸ｺﾞｼｯｸM-PRO"/>
              </a:rPr>
              <a:t>10</a:t>
            </a:r>
            <a:r>
              <a:rPr lang="ja-JP" altLang="en-US" sz="1400" dirty="0">
                <a:solidFill>
                  <a:srgbClr val="000000"/>
                </a:solidFill>
                <a:latin typeface="SimSun" panose="02010600030101010101" pitchFamily="2" charset="-122"/>
                <a:ea typeface="SimSun" panose="02010600030101010101" pitchFamily="2" charset="-122"/>
                <a:cs typeface="HG丸ｺﾞｼｯｸM-PRO"/>
              </a:rPr>
              <a:t>月</a:t>
            </a:r>
            <a:r>
              <a:rPr lang="en-US" altLang="zh-CN" sz="1400" dirty="0">
                <a:solidFill>
                  <a:srgbClr val="000000"/>
                </a:solidFill>
                <a:latin typeface="SimSun" panose="02010600030101010101" pitchFamily="2" charset="-122"/>
                <a:ea typeface="SimSun" panose="02010600030101010101" pitchFamily="2" charset="-122"/>
                <a:cs typeface="HG丸ｺﾞｼｯｸM-PRO"/>
              </a:rPr>
              <a:t>1</a:t>
            </a:r>
            <a:r>
              <a:rPr lang="ja-JP" altLang="en-US" sz="1400" dirty="0">
                <a:solidFill>
                  <a:srgbClr val="000000"/>
                </a:solidFill>
                <a:latin typeface="SimSun" panose="02010600030101010101" pitchFamily="2" charset="-122"/>
                <a:ea typeface="SimSun" panose="02010600030101010101" pitchFamily="2" charset="-122"/>
                <a:cs typeface="HG丸ｺﾞｼｯｸM-PRO"/>
              </a:rPr>
              <a:t>日</a:t>
            </a:r>
            <a:r>
              <a:rPr lang="zh-CN" altLang="en-US" sz="1400" dirty="0">
                <a:solidFill>
                  <a:srgbClr val="000000"/>
                </a:solidFill>
                <a:latin typeface="SimSun" panose="02010600030101010101" pitchFamily="2" charset="-122"/>
                <a:ea typeface="SimSun" panose="02010600030101010101" pitchFamily="2" charset="-122"/>
                <a:cs typeface="HG丸ｺﾞｼｯｸM-PRO"/>
              </a:rPr>
              <a:t>以后者</a:t>
            </a:r>
            <a:endParaRPr lang="en-US" altLang="ja-JP" sz="1400" dirty="0">
              <a:solidFill>
                <a:srgbClr val="000000"/>
              </a:solidFill>
              <a:latin typeface="SimSun" panose="02010600030101010101" pitchFamily="2" charset="-122"/>
              <a:ea typeface="SimSun" panose="02010600030101010101" pitchFamily="2" charset="-122"/>
              <a:cs typeface="HG丸ｺﾞｼｯｸM-PRO"/>
            </a:endParaRPr>
          </a:p>
          <a:p>
            <a:pPr marL="177800" indent="-177800">
              <a:tabLst>
                <a:tab pos="177800" algn="l"/>
              </a:tabLst>
            </a:pPr>
            <a:endParaRPr lang="en-US" altLang="ja-JP" sz="1400" dirty="0">
              <a:solidFill>
                <a:srgbClr val="000000"/>
              </a:solidFill>
              <a:latin typeface="SimSun" panose="02010600030101010101" pitchFamily="2" charset="-122"/>
              <a:ea typeface="SimSun" panose="02010600030101010101" pitchFamily="2" charset="-122"/>
              <a:cs typeface="HG丸ｺﾞｼｯｸM-PRO"/>
            </a:endParaRPr>
          </a:p>
          <a:p>
            <a:pPr marL="177800" indent="-177800">
              <a:tabLst>
                <a:tab pos="177800" algn="l"/>
              </a:tabLst>
            </a:pPr>
            <a:r>
              <a:rPr lang="en-US" altLang="ja-JP" sz="1400" dirty="0" smtClean="0">
                <a:solidFill>
                  <a:srgbClr val="000000"/>
                </a:solidFill>
                <a:latin typeface="SimSun" panose="02010600030101010101" pitchFamily="2" charset="-122"/>
                <a:ea typeface="SimSun" panose="02010600030101010101" pitchFamily="2" charset="-122"/>
                <a:cs typeface="HG丸ｺﾞｼｯｸM-PRO"/>
              </a:rPr>
              <a:t>5</a:t>
            </a:r>
            <a:r>
              <a:rPr lang="zh-CN" altLang="en-US" sz="1400" dirty="0">
                <a:solidFill>
                  <a:srgbClr val="000000"/>
                </a:solidFill>
                <a:latin typeface="SimSun" panose="02010600030101010101" pitchFamily="2" charset="-122"/>
                <a:ea typeface="SimSun" panose="02010600030101010101" pitchFamily="2" charset="-122"/>
                <a:cs typeface="HG丸ｺﾞｼｯｸM-PRO"/>
              </a:rPr>
              <a:t> </a:t>
            </a:r>
            <a:r>
              <a:rPr lang="ja-JP" altLang="en-US" sz="1400" dirty="0" smtClean="0">
                <a:solidFill>
                  <a:srgbClr val="000000"/>
                </a:solidFill>
                <a:latin typeface="SimSun" panose="02010600030101010101" pitchFamily="2" charset="-122"/>
                <a:ea typeface="SimSun" panose="02010600030101010101" pitchFamily="2" charset="-122"/>
                <a:cs typeface="HG丸ｺﾞｼｯｸM-PRO"/>
              </a:rPr>
              <a:t>遗华</a:t>
            </a:r>
            <a:r>
              <a:rPr lang="ja-JP" altLang="en-US" sz="1400" dirty="0">
                <a:solidFill>
                  <a:srgbClr val="000000"/>
                </a:solidFill>
                <a:latin typeface="SimSun" panose="02010600030101010101" pitchFamily="2" charset="-122"/>
                <a:ea typeface="SimSun" panose="02010600030101010101" pitchFamily="2" charset="-122"/>
                <a:cs typeface="HG丸ｺﾞｼｯｸM-PRO"/>
              </a:rPr>
              <a:t>日本人等</a:t>
            </a:r>
            <a:r>
              <a:rPr lang="zh-CN" altLang="en-US" sz="1400" dirty="0">
                <a:solidFill>
                  <a:srgbClr val="000000"/>
                </a:solidFill>
                <a:latin typeface="SimSun" panose="02010600030101010101" pitchFamily="2" charset="-122"/>
                <a:ea typeface="SimSun" panose="02010600030101010101" pitchFamily="2" charset="-122"/>
                <a:cs typeface="HG丸ｺﾞｼｯｸM-PRO"/>
              </a:rPr>
              <a:t>去世，与非</a:t>
            </a:r>
            <a:r>
              <a:rPr lang="ja-JP" altLang="en-US" sz="1400" dirty="0">
                <a:solidFill>
                  <a:srgbClr val="000000"/>
                </a:solidFill>
                <a:latin typeface="SimSun" panose="02010600030101010101" pitchFamily="2" charset="-122"/>
                <a:ea typeface="SimSun" panose="02010600030101010101" pitchFamily="2" charset="-122"/>
                <a:cs typeface="HG丸ｺﾞｼｯｸM-PRO"/>
              </a:rPr>
              <a:t>遗华日本人等再婚</a:t>
            </a:r>
            <a:r>
              <a:rPr lang="zh-CN" altLang="en-US" sz="1400" dirty="0">
                <a:solidFill>
                  <a:srgbClr val="000000"/>
                </a:solidFill>
                <a:latin typeface="SimSun" panose="02010600030101010101" pitchFamily="2" charset="-122"/>
                <a:ea typeface="SimSun" panose="02010600030101010101" pitchFamily="2" charset="-122"/>
                <a:cs typeface="HG丸ｺﾞｼｯｸM-PRO"/>
              </a:rPr>
              <a:t>的</a:t>
            </a:r>
            <a:r>
              <a:rPr lang="ja-JP" altLang="en-US" sz="1400" dirty="0">
                <a:solidFill>
                  <a:srgbClr val="000000"/>
                </a:solidFill>
                <a:latin typeface="SimSun" panose="02010600030101010101" pitchFamily="2" charset="-122"/>
                <a:ea typeface="SimSun" panose="02010600030101010101" pitchFamily="2" charset="-122"/>
                <a:cs typeface="HG丸ｺﾞｼｯｸM-PRO"/>
              </a:rPr>
              <a:t>配偶</a:t>
            </a:r>
            <a:endParaRPr lang="en-US" altLang="ja-JP" sz="1400" dirty="0">
              <a:solidFill>
                <a:srgbClr val="000000"/>
              </a:solidFill>
              <a:latin typeface="SimSun" panose="02010600030101010101" pitchFamily="2" charset="-122"/>
              <a:ea typeface="SimSun" panose="02010600030101010101" pitchFamily="2" charset="-122"/>
              <a:cs typeface="HG丸ｺﾞｼｯｸM-PRO"/>
            </a:endParaRPr>
          </a:p>
          <a:p>
            <a:pPr marL="177800" indent="-177800">
              <a:tabLst>
                <a:tab pos="177800" algn="l"/>
              </a:tabLst>
            </a:pPr>
            <a:endParaRPr lang="en-US" altLang="ja-JP" sz="1400" dirty="0">
              <a:latin typeface="SimSun" panose="02010600030101010101" pitchFamily="2" charset="-122"/>
              <a:ea typeface="SimSun" panose="02010600030101010101" pitchFamily="2" charset="-122"/>
              <a:cs typeface="HG丸ｺﾞｼｯｸM-PRO"/>
            </a:endParaRPr>
          </a:p>
          <a:p>
            <a:pPr marL="177800" indent="-177800">
              <a:tabLst>
                <a:tab pos="177800" algn="l"/>
              </a:tabLst>
            </a:pPr>
            <a:endParaRPr lang="en-US" altLang="ja-JP" sz="1400" dirty="0">
              <a:latin typeface="SimSun" panose="02010600030101010101" pitchFamily="2" charset="-122"/>
              <a:ea typeface="SimSun" panose="02010600030101010101" pitchFamily="2" charset="-122"/>
              <a:cs typeface="HG丸ｺﾞｼｯｸM-PRO"/>
            </a:endParaRPr>
          </a:p>
          <a:p>
            <a:pPr marL="177800" indent="-177800">
              <a:tabLst>
                <a:tab pos="177800" algn="l"/>
              </a:tabLst>
            </a:pPr>
            <a:endParaRPr lang="en-US" altLang="ja-JP" sz="1400" dirty="0">
              <a:latin typeface="SimHei" panose="02010609060101010101" pitchFamily="49" charset="-122"/>
              <a:ea typeface="SimHei" panose="02010609060101010101" pitchFamily="49" charset="-122"/>
              <a:cs typeface="HG丸ｺﾞｼｯｸM-PRO"/>
            </a:endParaRPr>
          </a:p>
          <a:p>
            <a:pPr marL="177800" indent="-177800">
              <a:lnSpc>
                <a:spcPts val="800"/>
              </a:lnSpc>
              <a:tabLst>
                <a:tab pos="177800" algn="l"/>
              </a:tabLst>
            </a:pPr>
            <a:endParaRPr lang="en-US" altLang="ja-JP" sz="1400" dirty="0">
              <a:latin typeface="SimHei" panose="02010609060101010101" pitchFamily="49" charset="-122"/>
              <a:ea typeface="SimHei" panose="02010609060101010101" pitchFamily="49" charset="-122"/>
              <a:cs typeface="HG丸ｺﾞｼｯｸM-PRO"/>
            </a:endParaRPr>
          </a:p>
          <a:p>
            <a:pPr marL="177800" indent="-177800">
              <a:lnSpc>
                <a:spcPts val="600"/>
              </a:lnSpc>
              <a:spcBef>
                <a:spcPts val="600"/>
              </a:spcBef>
              <a:tabLst>
                <a:tab pos="177800" algn="l"/>
              </a:tabLst>
            </a:pPr>
            <a:r>
              <a:rPr lang="ja-JP" altLang="en-US" sz="1400" b="1" dirty="0">
                <a:latin typeface="SimHei" panose="02010609060101010101" pitchFamily="49" charset="-122"/>
                <a:ea typeface="SimHei" panose="02010609060101010101" pitchFamily="49" charset="-122"/>
                <a:cs typeface="HG丸ｺﾞｼｯｸM-PRO"/>
              </a:rPr>
              <a:t>　　</a:t>
            </a:r>
            <a:endParaRPr lang="en-US" altLang="ja-JP" sz="1400" dirty="0">
              <a:latin typeface="SimHei" panose="02010609060101010101" pitchFamily="49" charset="-122"/>
              <a:ea typeface="SimHei" panose="02010609060101010101" pitchFamily="49" charset="-122"/>
              <a:cs typeface="HG丸ｺﾞｼｯｸM-PRO"/>
            </a:endParaRPr>
          </a:p>
          <a:p>
            <a:pPr marL="177800" indent="-177800">
              <a:spcAft>
                <a:spcPts val="200"/>
              </a:spcAft>
              <a:tabLst>
                <a:tab pos="177800" algn="l"/>
              </a:tabLst>
            </a:pPr>
            <a:endParaRPr lang="en-US" altLang="ja-JP" sz="1400" dirty="0">
              <a:latin typeface="SimHei" panose="02010609060101010101" pitchFamily="49" charset="-122"/>
              <a:ea typeface="SimHei" panose="02010609060101010101" pitchFamily="49" charset="-122"/>
              <a:cs typeface="HG丸ｺﾞｼｯｸM-PRO"/>
            </a:endParaRPr>
          </a:p>
        </p:txBody>
      </p:sp>
      <p:sp>
        <p:nvSpPr>
          <p:cNvPr id="23554" name="Text Box 9" descr="右下がり対角線 (反転)"/>
          <p:cNvSpPr txBox="1">
            <a:spLocks noChangeArrowheads="1"/>
          </p:cNvSpPr>
          <p:nvPr/>
        </p:nvSpPr>
        <p:spPr bwMode="auto">
          <a:xfrm>
            <a:off x="3060700" y="9172575"/>
            <a:ext cx="935038" cy="363538"/>
          </a:xfrm>
          <a:prstGeom prst="rect">
            <a:avLst/>
          </a:prstGeom>
          <a:noFill/>
          <a:ln w="9525" algn="ctr">
            <a:noFill/>
            <a:miter lim="800000"/>
            <a:headEnd/>
            <a:tailEnd/>
          </a:ln>
        </p:spPr>
        <p:txBody>
          <a:bodyPr lIns="90334" tIns="45167" rIns="90334" bIns="45167">
            <a:spAutoFit/>
          </a:bodyPr>
          <a:lstStyle/>
          <a:p>
            <a:pPr algn="ctr">
              <a:spcBef>
                <a:spcPct val="50000"/>
              </a:spcBef>
            </a:pPr>
            <a:r>
              <a:rPr lang="en-US" altLang="ja-JP">
                <a:ea typeface="HG丸ｺﾞｼｯｸM-PRO"/>
                <a:cs typeface="HG丸ｺﾞｼｯｸM-PRO"/>
              </a:rPr>
              <a:t>-5-</a:t>
            </a:r>
          </a:p>
        </p:txBody>
      </p:sp>
      <p:pic>
        <p:nvPicPr>
          <p:cNvPr id="23555" name="図 5" descr="C:\Users\TTFBT\AppData\Local\Microsoft\Windows\Temporary Internet Files\Content.IE5\C3UFBS85\MC900439073[1].png"/>
          <p:cNvPicPr>
            <a:picLocks noChangeAspect="1" noChangeArrowheads="1"/>
          </p:cNvPicPr>
          <p:nvPr/>
        </p:nvPicPr>
        <p:blipFill>
          <a:blip r:embed="rId3" cstate="print"/>
          <a:srcRect/>
          <a:stretch>
            <a:fillRect/>
          </a:stretch>
        </p:blipFill>
        <p:spPr bwMode="auto">
          <a:xfrm>
            <a:off x="4391025" y="8389938"/>
            <a:ext cx="1704975" cy="647700"/>
          </a:xfrm>
          <a:prstGeom prst="rect">
            <a:avLst/>
          </a:prstGeom>
          <a:noFill/>
          <a:ln w="9525">
            <a:noFill/>
            <a:miter lim="800000"/>
            <a:headEnd/>
            <a:tailEnd/>
          </a:ln>
        </p:spPr>
      </p:pic>
      <p:pic>
        <p:nvPicPr>
          <p:cNvPr id="23556" name="図 6" descr="C:\Users\TTFBT\AppData\Local\Microsoft\Windows\Temporary Internet Files\Content.IE5\C3UFBS85\MC900439073[1].png"/>
          <p:cNvPicPr>
            <a:picLocks noChangeAspect="1" noChangeArrowheads="1"/>
          </p:cNvPicPr>
          <p:nvPr/>
        </p:nvPicPr>
        <p:blipFill>
          <a:blip r:embed="rId3" cstate="print"/>
          <a:srcRect/>
          <a:stretch>
            <a:fillRect/>
          </a:stretch>
        </p:blipFill>
        <p:spPr bwMode="auto">
          <a:xfrm>
            <a:off x="852488" y="8332788"/>
            <a:ext cx="1703387" cy="647700"/>
          </a:xfrm>
          <a:prstGeom prst="rect">
            <a:avLst/>
          </a:prstGeom>
          <a:noFill/>
          <a:ln w="9525">
            <a:noFill/>
            <a:miter lim="800000"/>
            <a:headEnd/>
            <a:tailEnd/>
          </a:ln>
        </p:spPr>
      </p:pic>
      <p:pic>
        <p:nvPicPr>
          <p:cNvPr id="23557" name="図 7" descr="C:\Users\TTFBT\AppData\Local\Microsoft\Windows\Temporary Internet Files\Content.IE5\C3UFBS85\MC900439073[1].png"/>
          <p:cNvPicPr>
            <a:picLocks noChangeAspect="1" noChangeArrowheads="1"/>
          </p:cNvPicPr>
          <p:nvPr/>
        </p:nvPicPr>
        <p:blipFill>
          <a:blip r:embed="rId3" cstate="print"/>
          <a:srcRect/>
          <a:stretch>
            <a:fillRect/>
          </a:stretch>
        </p:blipFill>
        <p:spPr bwMode="auto">
          <a:xfrm>
            <a:off x="2601913" y="8332788"/>
            <a:ext cx="1703387" cy="647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 4"/>
          <p:cNvSpPr/>
          <p:nvPr/>
        </p:nvSpPr>
        <p:spPr bwMode="auto">
          <a:xfrm>
            <a:off x="755650" y="3348757"/>
            <a:ext cx="5689600" cy="5615856"/>
          </a:xfrm>
          <a:prstGeom prst="roundRect">
            <a:avLst/>
          </a:prstGeom>
          <a:ln>
            <a:solidFill>
              <a:schemeClr val="tx1"/>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wrap="none" tIns="756000" anchor="ctr"/>
          <a:lstStyle/>
          <a:p>
            <a:pPr algn="ctr">
              <a:defRPr/>
            </a:pPr>
            <a:endParaRPr lang="ja-JP" altLang="en-US">
              <a:solidFill>
                <a:schemeClr val="tx1"/>
              </a:solidFill>
            </a:endParaRPr>
          </a:p>
        </p:txBody>
      </p:sp>
      <p:sp>
        <p:nvSpPr>
          <p:cNvPr id="34" name="Text Box 4"/>
          <p:cNvSpPr txBox="1">
            <a:spLocks noChangeArrowheads="1"/>
          </p:cNvSpPr>
          <p:nvPr/>
        </p:nvSpPr>
        <p:spPr bwMode="auto">
          <a:xfrm>
            <a:off x="755650" y="612775"/>
            <a:ext cx="5545138" cy="8267429"/>
          </a:xfrm>
          <a:prstGeom prst="rect">
            <a:avLst/>
          </a:prstGeom>
          <a:noFill/>
          <a:ln w="9525">
            <a:noFill/>
            <a:miter lim="800000"/>
            <a:headEnd/>
            <a:tailEnd/>
          </a:ln>
        </p:spPr>
        <p:txBody>
          <a:bodyPr lIns="90334" tIns="45167" rIns="90334" bIns="45167">
            <a:spAutoFit/>
          </a:bodyPr>
          <a:lstStyle/>
          <a:p>
            <a:pPr marL="177800" indent="-177800">
              <a:tabLst>
                <a:tab pos="177800" algn="l"/>
              </a:tabLst>
            </a:pPr>
            <a:r>
              <a:rPr lang="ja-JP" altLang="en-US" b="1" dirty="0">
                <a:solidFill>
                  <a:srgbClr val="0033CC"/>
                </a:solidFill>
                <a:latin typeface="SimHei" panose="02010609060101010101" pitchFamily="49" charset="-122"/>
                <a:ea typeface="SimHei" panose="02010609060101010101" pitchFamily="49" charset="-122"/>
                <a:cs typeface="HG丸ｺﾞｼｯｸM-PRO"/>
              </a:rPr>
              <a:t>◆ </a:t>
            </a:r>
            <a:r>
              <a:rPr lang="ja-JP" altLang="en-US" b="1" dirty="0" smtClean="0">
                <a:latin typeface="SimHei" panose="02010609060101010101" pitchFamily="49" charset="-122"/>
                <a:ea typeface="SimHei" panose="02010609060101010101" pitchFamily="49" charset="-122"/>
                <a:cs typeface="ＤＨＰ特太ゴシック体"/>
              </a:rPr>
              <a:t>支援给</a:t>
            </a:r>
            <a:r>
              <a:rPr lang="ja-JP" altLang="en-US" b="1" dirty="0">
                <a:latin typeface="SimHei" panose="02010609060101010101" pitchFamily="49" charset="-122"/>
                <a:ea typeface="SimHei" panose="02010609060101010101" pitchFamily="49" charset="-122"/>
                <a:cs typeface="ＤＨＰ特太ゴシック体"/>
              </a:rPr>
              <a:t>付</a:t>
            </a:r>
            <a:r>
              <a:rPr lang="zh-CN" altLang="en-US" b="1" dirty="0">
                <a:latin typeface="SimHei" panose="02010609060101010101" pitchFamily="49" charset="-122"/>
                <a:ea typeface="SimHei" panose="02010609060101010101" pitchFamily="49" charset="-122"/>
                <a:cs typeface="ＤＨＰ特太ゴシック体"/>
              </a:rPr>
              <a:t>的金额</a:t>
            </a:r>
            <a:endParaRPr lang="en-US" altLang="ja-JP" b="1" dirty="0">
              <a:latin typeface="SimHei" panose="02010609060101010101" pitchFamily="49" charset="-122"/>
              <a:ea typeface="SimHei" panose="02010609060101010101" pitchFamily="49" charset="-122"/>
              <a:cs typeface="ＤＨＰ特太ゴシック体"/>
            </a:endParaRPr>
          </a:p>
          <a:p>
            <a:pPr marL="177800" indent="-177800">
              <a:tabLst>
                <a:tab pos="177800" algn="l"/>
              </a:tabLst>
            </a:pPr>
            <a:r>
              <a:rPr lang="ja-JP" altLang="en-US" sz="1400" dirty="0">
                <a:latin typeface="SimSun" panose="02010600030101010101" pitchFamily="2" charset="-122"/>
                <a:ea typeface="SimSun" panose="02010600030101010101" pitchFamily="2" charset="-122"/>
                <a:cs typeface="HG丸ｺﾞｼｯｸM-PRO"/>
              </a:rPr>
              <a:t>　　</a:t>
            </a:r>
          </a:p>
          <a:p>
            <a:pPr marL="177800" indent="-177800">
              <a:lnSpc>
                <a:spcPts val="1900"/>
              </a:lnSpc>
              <a:tabLst>
                <a:tab pos="177800" algn="l"/>
              </a:tabLst>
            </a:pPr>
            <a:r>
              <a:rPr lang="ja-JP" altLang="en-US" sz="1400" dirty="0">
                <a:latin typeface="SimSun" panose="02010600030101010101" pitchFamily="2" charset="-122"/>
                <a:ea typeface="SimSun" panose="02010600030101010101" pitchFamily="2" charset="-122"/>
                <a:cs typeface="HG丸ｺﾞｼｯｸM-PRO"/>
              </a:rPr>
              <a:t>　　</a:t>
            </a:r>
            <a:r>
              <a:rPr lang="zh-CN" altLang="ja-JP" sz="1400" dirty="0">
                <a:latin typeface="SimSun" panose="02010600030101010101" pitchFamily="2" charset="-122"/>
                <a:ea typeface="SimSun" panose="02010600030101010101" pitchFamily="2" charset="-122"/>
                <a:cs typeface="HG丸ｺﾞｼｯｸM-PRO"/>
              </a:rPr>
              <a:t>　从一起生活的所有家庭成员的总收入（若与子女家庭同居，则含其收入）中，减去一定的金额后，与国家规</a:t>
            </a:r>
            <a:r>
              <a:rPr lang="zh-CN" altLang="ja-JP" sz="1400" dirty="0" smtClean="0">
                <a:latin typeface="SimSun" panose="02010600030101010101" pitchFamily="2" charset="-122"/>
                <a:ea typeface="SimSun" panose="02010600030101010101" pitchFamily="2" charset="-122"/>
                <a:cs typeface="HG丸ｺﾞｼｯｸM-PRO"/>
              </a:rPr>
              <a:t>定的</a:t>
            </a:r>
            <a:r>
              <a:rPr lang="zh-CN" altLang="en-US" sz="1400" dirty="0" smtClean="0">
                <a:latin typeface="SimSun" panose="02010600030101010101" pitchFamily="2" charset="-122"/>
                <a:ea typeface="SimSun" panose="02010600030101010101" pitchFamily="2" charset="-122"/>
                <a:cs typeface="HG丸ｺﾞｼｯｸM-PRO"/>
              </a:rPr>
              <a:t>各地区的</a:t>
            </a:r>
            <a:r>
              <a:rPr lang="zh-CN" altLang="ja-JP" sz="1400" dirty="0" smtClean="0">
                <a:latin typeface="SimSun" panose="02010600030101010101" pitchFamily="2" charset="-122"/>
                <a:ea typeface="SimSun" panose="02010600030101010101" pitchFamily="2" charset="-122"/>
                <a:cs typeface="HG丸ｺﾞｼｯｸM-PRO"/>
              </a:rPr>
              <a:t>“</a:t>
            </a:r>
            <a:r>
              <a:rPr lang="zh-CN" altLang="ja-JP" sz="1400" dirty="0">
                <a:latin typeface="SimSun" panose="02010600030101010101" pitchFamily="2" charset="-122"/>
                <a:ea typeface="SimSun" panose="02010600030101010101" pitchFamily="2" charset="-122"/>
                <a:cs typeface="HG丸ｺﾞｼｯｸM-PRO"/>
              </a:rPr>
              <a:t>生活费基准(最低生活费)”的金额相比较，家庭成员的总收入减去一定金额后的金额仍少于“生活费基准”规定的金额时</a:t>
            </a:r>
            <a:r>
              <a:rPr lang="zh-CN" altLang="ja-JP" sz="1400" dirty="0" smtClean="0">
                <a:latin typeface="SimSun" panose="02010600030101010101" pitchFamily="2" charset="-122"/>
                <a:ea typeface="SimSun" panose="02010600030101010101" pitchFamily="2" charset="-122"/>
                <a:cs typeface="HG丸ｺﾞｼｯｸM-PRO"/>
              </a:rPr>
              <a:t>，</a:t>
            </a:r>
            <a:r>
              <a:rPr lang="zh-CN" altLang="en-US" sz="1400" dirty="0" smtClean="0">
                <a:latin typeface="SimSun" panose="02010600030101010101" pitchFamily="2" charset="-122"/>
                <a:ea typeface="SimSun" panose="02010600030101010101" pitchFamily="2" charset="-122"/>
                <a:cs typeface="HG丸ｺﾞｼｯｸM-PRO"/>
              </a:rPr>
              <a:t>经审批可</a:t>
            </a:r>
            <a:r>
              <a:rPr lang="zh-CN" altLang="ja-JP" sz="1400" dirty="0" smtClean="0">
                <a:latin typeface="SimSun" panose="02010600030101010101" pitchFamily="2" charset="-122"/>
                <a:ea typeface="SimSun" panose="02010600030101010101" pitchFamily="2" charset="-122"/>
                <a:cs typeface="HG丸ｺﾞｼｯｸM-PRO"/>
              </a:rPr>
              <a:t>领取支援给付费</a:t>
            </a:r>
            <a:r>
              <a:rPr lang="zh-CN" altLang="ja-JP" sz="1400" dirty="0">
                <a:latin typeface="SimSun" panose="02010600030101010101" pitchFamily="2" charset="-122"/>
                <a:ea typeface="SimSun" panose="02010600030101010101" pitchFamily="2" charset="-122"/>
                <a:cs typeface="HG丸ｺﾞｼｯｸM-PRO"/>
              </a:rPr>
              <a:t>。</a:t>
            </a:r>
          </a:p>
          <a:p>
            <a:pPr marL="177800" indent="-177800">
              <a:lnSpc>
                <a:spcPts val="1900"/>
              </a:lnSpc>
              <a:tabLst>
                <a:tab pos="177800" algn="l"/>
              </a:tabLst>
            </a:pPr>
            <a:r>
              <a:rPr lang="zh-CN" altLang="ja-JP" sz="1400" dirty="0">
                <a:latin typeface="SimSun" panose="02010600030101010101" pitchFamily="2" charset="-122"/>
                <a:ea typeface="SimSun" panose="02010600030101010101" pitchFamily="2" charset="-122"/>
                <a:cs typeface="HG丸ｺﾞｼｯｸM-PRO"/>
              </a:rPr>
              <a:t>      </a:t>
            </a:r>
            <a:r>
              <a:rPr lang="zh-CN" altLang="ja-JP" sz="1400" dirty="0" smtClean="0">
                <a:latin typeface="SimSun" panose="02010600030101010101" pitchFamily="2" charset="-122"/>
                <a:ea typeface="SimSun" panose="02010600030101010101" pitchFamily="2" charset="-122"/>
                <a:cs typeface="HG丸ｺﾞｼｯｸM-PRO"/>
              </a:rPr>
              <a:t>支援给付费是补充未达</a:t>
            </a:r>
            <a:r>
              <a:rPr lang="zh-CN" altLang="ja-JP" sz="1400" dirty="0">
                <a:latin typeface="SimSun" panose="02010600030101010101" pitchFamily="2" charset="-122"/>
                <a:ea typeface="SimSun" panose="02010600030101010101" pitchFamily="2" charset="-122"/>
                <a:cs typeface="HG丸ｺﾞｼｯｸM-PRO"/>
              </a:rPr>
              <a:t>到“生活费基准</a:t>
            </a:r>
            <a:r>
              <a:rPr lang="zh-CN" altLang="ja-JP" sz="1400" dirty="0" smtClean="0">
                <a:latin typeface="SimSun" panose="02010600030101010101" pitchFamily="2" charset="-122"/>
                <a:ea typeface="SimSun" panose="02010600030101010101" pitchFamily="2" charset="-122"/>
                <a:cs typeface="HG丸ｺﾞｼｯｸM-PRO"/>
              </a:rPr>
              <a:t>”的</a:t>
            </a:r>
            <a:r>
              <a:rPr lang="zh-CN" altLang="ja-JP" sz="1400" dirty="0">
                <a:latin typeface="SimSun" panose="02010600030101010101" pitchFamily="2" charset="-122"/>
                <a:ea typeface="SimSun" panose="02010600030101010101" pitchFamily="2" charset="-122"/>
                <a:cs typeface="HG丸ｺﾞｼｯｸM-PRO"/>
              </a:rPr>
              <a:t>不足部分的金额，因此</a:t>
            </a:r>
            <a:r>
              <a:rPr lang="zh-CN" altLang="ja-JP" sz="1400" dirty="0" smtClean="0">
                <a:latin typeface="SimSun" panose="02010600030101010101" pitchFamily="2" charset="-122"/>
                <a:ea typeface="SimSun" panose="02010600030101010101" pitchFamily="2" charset="-122"/>
                <a:cs typeface="HG丸ｺﾞｼｯｸM-PRO"/>
              </a:rPr>
              <a:t>，支援给</a:t>
            </a:r>
            <a:r>
              <a:rPr lang="zh-CN" altLang="ja-JP" sz="1400" dirty="0">
                <a:latin typeface="SimSun" panose="02010600030101010101" pitchFamily="2" charset="-122"/>
                <a:ea typeface="SimSun" panose="02010600030101010101" pitchFamily="2" charset="-122"/>
                <a:cs typeface="HG丸ｺﾞｼｯｸM-PRO"/>
              </a:rPr>
              <a:t>付金额会少于“生活费基准”规定的金额，</a:t>
            </a:r>
            <a:r>
              <a:rPr lang="zh-CN" altLang="ja-JP" sz="1400" dirty="0" smtClean="0">
                <a:latin typeface="SimSun" panose="02010600030101010101" pitchFamily="2" charset="-122"/>
                <a:ea typeface="SimSun" panose="02010600030101010101" pitchFamily="2" charset="-122"/>
                <a:cs typeface="HG丸ｺﾞｼｯｸM-PRO"/>
              </a:rPr>
              <a:t>或</a:t>
            </a:r>
            <a:r>
              <a:rPr lang="zh-CN" altLang="en-US" sz="1400" dirty="0" smtClean="0">
                <a:latin typeface="SimSun" panose="02010600030101010101" pitchFamily="2" charset="-122"/>
                <a:ea typeface="SimSun" panose="02010600030101010101" pitchFamily="2" charset="-122"/>
                <a:cs typeface="HG丸ｺﾞｼｯｸM-PRO"/>
              </a:rPr>
              <a:t>所有家庭成员的总收入高于</a:t>
            </a:r>
            <a:r>
              <a:rPr lang="zh-CN" altLang="ja-JP" sz="1400" dirty="0">
                <a:latin typeface="SimSun" panose="02010600030101010101" pitchFamily="2" charset="-122"/>
                <a:ea typeface="SimSun" panose="02010600030101010101" pitchFamily="2" charset="-122"/>
                <a:cs typeface="HG丸ｺﾞｼｯｸM-PRO"/>
              </a:rPr>
              <a:t>“生活费基准</a:t>
            </a:r>
            <a:r>
              <a:rPr lang="zh-CN" altLang="ja-JP" sz="1400" dirty="0" smtClean="0">
                <a:latin typeface="SimSun" panose="02010600030101010101" pitchFamily="2" charset="-122"/>
                <a:ea typeface="SimSun" panose="02010600030101010101" pitchFamily="2" charset="-122"/>
                <a:cs typeface="HG丸ｺﾞｼｯｸM-PRO"/>
              </a:rPr>
              <a:t>”</a:t>
            </a:r>
            <a:r>
              <a:rPr lang="zh-CN" altLang="en-US" sz="1400" dirty="0" smtClean="0">
                <a:latin typeface="SimSun" panose="02010600030101010101" pitchFamily="2" charset="-122"/>
                <a:ea typeface="SimSun" panose="02010600030101010101" pitchFamily="2" charset="-122"/>
                <a:cs typeface="HG丸ｺﾞｼｯｸM-PRO"/>
              </a:rPr>
              <a:t>时，则有可能不能</a:t>
            </a:r>
            <a:r>
              <a:rPr lang="zh-CN" altLang="ja-JP" sz="1400" dirty="0" smtClean="0">
                <a:latin typeface="SimSun" panose="02010600030101010101" pitchFamily="2" charset="-122"/>
                <a:ea typeface="SimSun" panose="02010600030101010101" pitchFamily="2" charset="-122"/>
                <a:cs typeface="HG丸ｺﾞｼｯｸM-PRO"/>
              </a:rPr>
              <a:t>领取支援给付。</a:t>
            </a:r>
            <a:endParaRPr lang="en-US" altLang="zh-CN" sz="1400" dirty="0" smtClean="0">
              <a:latin typeface="SimSun" panose="02010600030101010101" pitchFamily="2" charset="-122"/>
              <a:ea typeface="SimSun" panose="02010600030101010101" pitchFamily="2" charset="-122"/>
              <a:cs typeface="HG丸ｺﾞｼｯｸM-PRO"/>
            </a:endParaRPr>
          </a:p>
          <a:p>
            <a:pPr marL="177800" indent="-177800">
              <a:spcBef>
                <a:spcPts val="600"/>
              </a:spcBef>
              <a:tabLst>
                <a:tab pos="177800" algn="l"/>
              </a:tabLst>
            </a:pPr>
            <a:r>
              <a:rPr lang="ja-JP" altLang="en-US" sz="1400" b="1" dirty="0">
                <a:latin typeface="SimHei" panose="02010609060101010101" pitchFamily="49" charset="-122"/>
                <a:ea typeface="SimHei" panose="02010609060101010101" pitchFamily="49" charset="-122"/>
                <a:cs typeface="HG丸ｺﾞｼｯｸM-PRO"/>
              </a:rPr>
              <a:t>　</a:t>
            </a:r>
            <a:r>
              <a:rPr lang="ja-JP" altLang="en-US" sz="1100" b="1" dirty="0">
                <a:latin typeface="SimHei" panose="02010609060101010101" pitchFamily="49" charset="-122"/>
                <a:ea typeface="SimHei" panose="02010609060101010101" pitchFamily="49" charset="-122"/>
                <a:cs typeface="HG丸ｺﾞｼｯｸM-PRO"/>
              </a:rPr>
              <a:t>　</a:t>
            </a:r>
          </a:p>
          <a:p>
            <a:pPr marL="177800" indent="-177800">
              <a:spcBef>
                <a:spcPts val="600"/>
              </a:spcBef>
              <a:tabLst>
                <a:tab pos="177800" algn="l"/>
              </a:tabLst>
            </a:pPr>
            <a:r>
              <a:rPr lang="ja-JP" altLang="en-US" sz="1100" b="1" dirty="0">
                <a:latin typeface="SimHei" panose="02010609060101010101" pitchFamily="49" charset="-122"/>
                <a:ea typeface="SimHei" panose="02010609060101010101" pitchFamily="49" charset="-122"/>
                <a:cs typeface="HG丸ｺﾞｼｯｸM-PRO"/>
              </a:rPr>
              <a:t>　</a:t>
            </a:r>
            <a:endParaRPr lang="ja-JP" altLang="zh-CN" sz="1100" b="1" dirty="0">
              <a:latin typeface="SimHei" panose="02010609060101010101" pitchFamily="49" charset="-122"/>
              <a:ea typeface="SimHei" panose="02010609060101010101" pitchFamily="49" charset="-122"/>
              <a:cs typeface="HG丸ｺﾞｼｯｸM-PRO"/>
            </a:endParaRPr>
          </a:p>
          <a:p>
            <a:pPr marL="177800" indent="-177800">
              <a:spcBef>
                <a:spcPts val="600"/>
              </a:spcBef>
              <a:tabLst>
                <a:tab pos="177800" algn="l"/>
              </a:tabLst>
            </a:pPr>
            <a:r>
              <a:rPr lang="zh-CN" altLang="en-US" sz="1400" b="1" dirty="0" smtClean="0">
                <a:solidFill>
                  <a:srgbClr val="000000"/>
                </a:solidFill>
                <a:latin typeface="SimSun" panose="02010600030101010101" pitchFamily="2" charset="-122"/>
                <a:ea typeface="SimSun" panose="02010600030101010101" pitchFamily="2" charset="-122"/>
                <a:cs typeface="HG丸ｺﾞｼｯｸM-PRO"/>
              </a:rPr>
              <a:t>＜</a:t>
            </a:r>
            <a:r>
              <a:rPr lang="zh-CN" altLang="ja-JP" sz="1400" dirty="0">
                <a:latin typeface="SimSun" panose="02010600030101010101" pitchFamily="2" charset="-122"/>
                <a:ea typeface="SimSun" panose="02010600030101010101" pitchFamily="2" charset="-122"/>
                <a:cs typeface="HG丸ｺﾞｼｯｸM-PRO"/>
              </a:rPr>
              <a:t> </a:t>
            </a:r>
            <a:r>
              <a:rPr lang="zh-CN" altLang="ja-JP" sz="1400" b="1" dirty="0">
                <a:latin typeface="SimSun" panose="02010600030101010101" pitchFamily="2" charset="-122"/>
                <a:ea typeface="SimSun" panose="02010600030101010101" pitchFamily="2" charset="-122"/>
                <a:cs typeface="HG丸ｺﾞｼｯｸM-PRO"/>
              </a:rPr>
              <a:t>“</a:t>
            </a:r>
            <a:r>
              <a:rPr lang="zh-CN" altLang="en-US" sz="1400" b="1" dirty="0" smtClean="0">
                <a:solidFill>
                  <a:srgbClr val="000000"/>
                </a:solidFill>
                <a:latin typeface="SimSun" panose="02010600030101010101" pitchFamily="2" charset="-122"/>
                <a:ea typeface="SimSun" panose="02010600030101010101" pitchFamily="2" charset="-122"/>
                <a:cs typeface="HG丸ｺﾞｼｯｸM-PRO"/>
              </a:rPr>
              <a:t>生活费基准</a:t>
            </a:r>
            <a:r>
              <a:rPr lang="zh-CN" altLang="en-US" sz="1400" b="1" dirty="0">
                <a:solidFill>
                  <a:srgbClr val="000000"/>
                </a:solidFill>
                <a:latin typeface="SimSun" panose="02010600030101010101" pitchFamily="2" charset="-122"/>
                <a:ea typeface="SimSun" panose="02010600030101010101" pitchFamily="2" charset="-122"/>
                <a:cs typeface="HG丸ｺﾞｼｯｸM-PRO"/>
              </a:rPr>
              <a:t>”所规定的金额＞</a:t>
            </a:r>
          </a:p>
          <a:p>
            <a:pPr marL="177800" indent="-177800">
              <a:spcBef>
                <a:spcPts val="600"/>
              </a:spcBef>
              <a:tabLst>
                <a:tab pos="177800" algn="l"/>
              </a:tabLst>
            </a:pPr>
            <a:r>
              <a:rPr lang="zh-CN" altLang="en-US" sz="1400" b="1" dirty="0">
                <a:solidFill>
                  <a:srgbClr val="000000"/>
                </a:solidFill>
                <a:latin typeface="SimSun" panose="02010600030101010101" pitchFamily="2" charset="-122"/>
                <a:ea typeface="SimSun" panose="02010600030101010101" pitchFamily="2" charset="-122"/>
                <a:cs typeface="HG丸ｺﾞｼｯｸM-PRO"/>
              </a:rPr>
              <a:t> </a:t>
            </a:r>
            <a:r>
              <a:rPr lang="zh-CN" altLang="en-US" sz="1400" b="1" dirty="0" smtClean="0">
                <a:solidFill>
                  <a:srgbClr val="000000"/>
                </a:solidFill>
                <a:latin typeface="SimSun" panose="02010600030101010101" pitchFamily="2" charset="-122"/>
                <a:ea typeface="SimSun" panose="02010600030101010101" pitchFamily="2" charset="-122"/>
                <a:cs typeface="HG丸ｺﾞｼｯｸM-PRO"/>
              </a:rPr>
              <a:t>  </a:t>
            </a:r>
            <a:r>
              <a:rPr lang="zh-CN" altLang="ja-JP" sz="1400" dirty="0" smtClean="0">
                <a:latin typeface="SimSun" panose="02010600030101010101" pitchFamily="2" charset="-122"/>
                <a:ea typeface="SimSun" panose="02010600030101010101" pitchFamily="2" charset="-122"/>
                <a:cs typeface="HG丸ｺﾞｼｯｸM-PRO"/>
              </a:rPr>
              <a:t>“</a:t>
            </a:r>
            <a:r>
              <a:rPr lang="zh-CN" altLang="ja-JP" sz="1400" dirty="0">
                <a:latin typeface="SimSun" panose="02010600030101010101" pitchFamily="2" charset="-122"/>
                <a:ea typeface="SimSun" panose="02010600030101010101" pitchFamily="2" charset="-122"/>
                <a:cs typeface="HG丸ｺﾞｼｯｸM-PRO"/>
              </a:rPr>
              <a:t>生活费基准”</a:t>
            </a:r>
            <a:r>
              <a:rPr lang="zh-CN" altLang="en-US" sz="1400" dirty="0">
                <a:solidFill>
                  <a:srgbClr val="000000"/>
                </a:solidFill>
                <a:latin typeface="SimSun" panose="02010600030101010101" pitchFamily="2" charset="-122"/>
                <a:ea typeface="SimSun" panose="02010600030101010101" pitchFamily="2" charset="-122"/>
                <a:cs typeface="HG丸ｺﾞｼｯｸM-PRO"/>
              </a:rPr>
              <a:t>是由国家规</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定的各地区的以一个月为基准的生活费</a:t>
            </a:r>
            <a:r>
              <a:rPr lang="zh-CN" altLang="en-US" sz="1400" dirty="0">
                <a:solidFill>
                  <a:srgbClr val="000000"/>
                </a:solidFill>
                <a:latin typeface="SimSun" panose="02010600030101010101" pitchFamily="2" charset="-122"/>
                <a:ea typeface="SimSun" panose="02010600030101010101" pitchFamily="2" charset="-122"/>
                <a:cs typeface="HG丸ｺﾞｼｯｸM-PRO"/>
              </a:rPr>
              <a:t>。</a:t>
            </a:r>
          </a:p>
          <a:p>
            <a:pPr marL="177800" indent="-177800">
              <a:spcBef>
                <a:spcPts val="600"/>
              </a:spcBef>
              <a:tabLst>
                <a:tab pos="177800" algn="l"/>
              </a:tabLst>
            </a:pPr>
            <a:r>
              <a:rPr lang="zh-CN" altLang="en-US" sz="1400" dirty="0">
                <a:solidFill>
                  <a:srgbClr val="000000"/>
                </a:solidFill>
                <a:latin typeface="SimSun" panose="02010600030101010101" pitchFamily="2" charset="-122"/>
                <a:ea typeface="SimSun" panose="02010600030101010101" pitchFamily="2" charset="-122"/>
                <a:cs typeface="HG丸ｺﾞｼｯｸM-PRO"/>
              </a:rPr>
              <a:t>      根据家庭成员数、年龄及必要的支援计算金额。</a:t>
            </a:r>
            <a:r>
              <a:rPr lang="zh-CN" altLang="en-US" sz="1400" b="1" dirty="0">
                <a:solidFill>
                  <a:srgbClr val="000000"/>
                </a:solidFill>
                <a:latin typeface="SimSun" panose="02010600030101010101" pitchFamily="2" charset="-122"/>
                <a:ea typeface="SimSun" panose="02010600030101010101" pitchFamily="2" charset="-122"/>
                <a:cs typeface="HG丸ｺﾞｼｯｸM-PRO"/>
              </a:rPr>
              <a:t> </a:t>
            </a:r>
            <a:endParaRPr lang="en-US" altLang="ja-JP" sz="1400" dirty="0">
              <a:solidFill>
                <a:srgbClr val="000000"/>
              </a:solidFill>
              <a:latin typeface="SimSun" panose="02010600030101010101" pitchFamily="2" charset="-122"/>
              <a:ea typeface="SimSun" panose="02010600030101010101" pitchFamily="2" charset="-122"/>
              <a:cs typeface="HG丸ｺﾞｼｯｸM-PRO"/>
            </a:endParaRPr>
          </a:p>
          <a:p>
            <a:pPr marL="177800" indent="-177800">
              <a:lnSpc>
                <a:spcPts val="600"/>
              </a:lnSpc>
              <a:spcBef>
                <a:spcPts val="600"/>
              </a:spcBef>
              <a:tabLst>
                <a:tab pos="177800" algn="l"/>
              </a:tabLst>
            </a:pPr>
            <a:r>
              <a:rPr lang="ja-JP" altLang="en-US" sz="1400" b="1" dirty="0">
                <a:solidFill>
                  <a:srgbClr val="000000"/>
                </a:solidFill>
                <a:latin typeface="SimSun" panose="02010600030101010101" pitchFamily="2" charset="-122"/>
                <a:ea typeface="SimSun" panose="02010600030101010101" pitchFamily="2" charset="-122"/>
                <a:cs typeface="HG丸ｺﾞｼｯｸM-PRO"/>
              </a:rPr>
              <a:t>　</a:t>
            </a:r>
            <a:endParaRPr lang="ja-JP" altLang="zh-CN" sz="1400" b="1" dirty="0">
              <a:solidFill>
                <a:srgbClr val="000000"/>
              </a:solidFill>
              <a:latin typeface="SimSun" panose="02010600030101010101" pitchFamily="2" charset="-122"/>
              <a:ea typeface="SimSun" panose="02010600030101010101" pitchFamily="2" charset="-122"/>
              <a:cs typeface="HG丸ｺﾞｼｯｸM-PRO"/>
            </a:endParaRPr>
          </a:p>
          <a:p>
            <a:pPr marL="177800" indent="-177800">
              <a:lnSpc>
                <a:spcPts val="600"/>
              </a:lnSpc>
              <a:spcBef>
                <a:spcPts val="600"/>
              </a:spcBef>
              <a:tabLst>
                <a:tab pos="177800" algn="l"/>
              </a:tabLst>
            </a:pPr>
            <a:r>
              <a:rPr lang="ja-JP" altLang="en-US" sz="1400" b="1" dirty="0">
                <a:solidFill>
                  <a:srgbClr val="000000"/>
                </a:solidFill>
                <a:latin typeface="SimSun" panose="02010600030101010101" pitchFamily="2" charset="-122"/>
                <a:ea typeface="SimSun" panose="02010600030101010101" pitchFamily="2" charset="-122"/>
                <a:cs typeface="HG丸ｺﾞｼｯｸM-PRO"/>
              </a:rPr>
              <a:t>＜</a:t>
            </a:r>
            <a:r>
              <a:rPr lang="zh-CN" altLang="en-US" sz="1400" b="1" dirty="0">
                <a:solidFill>
                  <a:srgbClr val="000000"/>
                </a:solidFill>
                <a:latin typeface="SimSun" panose="02010600030101010101" pitchFamily="2" charset="-122"/>
                <a:ea typeface="SimSun" panose="02010600030101010101" pitchFamily="2" charset="-122"/>
                <a:cs typeface="HG丸ｺﾞｼｯｸM-PRO"/>
              </a:rPr>
              <a:t>收入</a:t>
            </a:r>
            <a:r>
              <a:rPr lang="ja-JP" altLang="en-US" sz="1400" b="1" dirty="0">
                <a:solidFill>
                  <a:srgbClr val="000000"/>
                </a:solidFill>
                <a:latin typeface="SimSun" panose="02010600030101010101" pitchFamily="2" charset="-122"/>
                <a:ea typeface="SimSun" panose="02010600030101010101" pitchFamily="2" charset="-122"/>
                <a:cs typeface="HG丸ｺﾞｼｯｸM-PRO"/>
              </a:rPr>
              <a:t>＞ </a:t>
            </a:r>
          </a:p>
          <a:p>
            <a:pPr marL="177800" indent="-177800">
              <a:lnSpc>
                <a:spcPct val="0"/>
              </a:lnSpc>
              <a:spcBef>
                <a:spcPts val="600"/>
              </a:spcBef>
              <a:tabLst>
                <a:tab pos="177800" algn="l"/>
              </a:tabLst>
            </a:pPr>
            <a:endParaRPr lang="en-US" altLang="ja-JP" sz="1400" b="1" dirty="0">
              <a:solidFill>
                <a:srgbClr val="000000"/>
              </a:solidFill>
              <a:latin typeface="SimSun" panose="02010600030101010101" pitchFamily="2" charset="-122"/>
              <a:ea typeface="SimSun" panose="02010600030101010101" pitchFamily="2" charset="-122"/>
              <a:cs typeface="HG丸ｺﾞｼｯｸM-PRO"/>
            </a:endParaRPr>
          </a:p>
          <a:p>
            <a:pPr marL="177800" indent="-177800">
              <a:spcBef>
                <a:spcPts val="300"/>
              </a:spcBef>
              <a:spcAft>
                <a:spcPts val="300"/>
              </a:spcAft>
              <a:tabLst>
                <a:tab pos="177800" algn="l"/>
              </a:tabLst>
            </a:pPr>
            <a:r>
              <a:rPr lang="ja-JP" altLang="en-US" sz="1400" b="1" dirty="0">
                <a:solidFill>
                  <a:srgbClr val="000000"/>
                </a:solidFill>
                <a:latin typeface="SimSun" panose="02010600030101010101" pitchFamily="2" charset="-122"/>
                <a:ea typeface="SimSun" panose="02010600030101010101" pitchFamily="2" charset="-122"/>
                <a:cs typeface="HG丸ｺﾞｼｯｸM-PRO"/>
              </a:rPr>
              <a:t>　　</a:t>
            </a:r>
            <a:r>
              <a:rPr lang="ja-JP" altLang="zh-CN" sz="1400" b="1" dirty="0">
                <a:solidFill>
                  <a:srgbClr val="000000"/>
                </a:solidFill>
                <a:latin typeface="SimSun" panose="02010600030101010101" pitchFamily="2" charset="-122"/>
                <a:ea typeface="SimSun" panose="02010600030101010101" pitchFamily="2" charset="-122"/>
                <a:cs typeface="HG丸ｺﾞｼｯｸM-PRO"/>
              </a:rPr>
              <a:t> </a:t>
            </a:r>
            <a:r>
              <a:rPr lang="ja-JP" altLang="en-US" sz="1400" b="1" dirty="0">
                <a:solidFill>
                  <a:srgbClr val="000000"/>
                </a:solidFill>
                <a:latin typeface="SimSun" panose="02010600030101010101" pitchFamily="2" charset="-122"/>
                <a:ea typeface="SimSun" panose="02010600030101010101" pitchFamily="2" charset="-122"/>
                <a:cs typeface="HG丸ｺﾞｼｯｸM-PRO"/>
              </a:rPr>
              <a:t> </a:t>
            </a:r>
            <a:r>
              <a:rPr lang="zh-CN" altLang="ja-JP" sz="1400" dirty="0">
                <a:solidFill>
                  <a:srgbClr val="000000"/>
                </a:solidFill>
                <a:latin typeface="SimSun" panose="02010600030101010101" pitchFamily="2" charset="-122"/>
                <a:ea typeface="SimSun" panose="02010600030101010101" pitchFamily="2" charset="-122"/>
                <a:cs typeface="HG丸ｺﾞｼｯｸM-PRO"/>
              </a:rPr>
              <a:t>收入是指一个家庭（包括同居子女家庭）所有成员</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的劳动收入</a:t>
            </a:r>
            <a:r>
              <a:rPr lang="zh-CN" altLang="ja-JP" sz="1400" dirty="0">
                <a:solidFill>
                  <a:srgbClr val="000000"/>
                </a:solidFill>
                <a:latin typeface="SimSun" panose="02010600030101010101" pitchFamily="2" charset="-122"/>
                <a:ea typeface="SimSun" panose="02010600030101010101" pitchFamily="2" charset="-122"/>
                <a:cs typeface="HG丸ｺﾞｼｯｸM-PRO"/>
              </a:rPr>
              <a:t>、年金、补贴等按照其他法律支</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付的金额</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、以及</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亲</a:t>
            </a:r>
            <a:r>
              <a:rPr lang="zh-CN" altLang="ja-JP" sz="1400" dirty="0">
                <a:solidFill>
                  <a:srgbClr val="000000"/>
                </a:solidFill>
                <a:latin typeface="SimSun" panose="02010600030101010101" pitchFamily="2" charset="-122"/>
                <a:ea typeface="SimSun" panose="02010600030101010101" pitchFamily="2" charset="-122"/>
                <a:cs typeface="HG丸ｺﾞｼｯｸM-PRO"/>
              </a:rPr>
              <a:t>属的经济支援、保险金、资产出租出售所获</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得的</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收入等，</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全部共计</a:t>
            </a:r>
            <a:r>
              <a:rPr lang="zh-CN" altLang="ja-JP" sz="1400" dirty="0">
                <a:solidFill>
                  <a:srgbClr val="000000"/>
                </a:solidFill>
                <a:latin typeface="SimSun" panose="02010600030101010101" pitchFamily="2" charset="-122"/>
                <a:ea typeface="SimSun" panose="02010600030101010101" pitchFamily="2" charset="-122"/>
                <a:cs typeface="HG丸ｺﾞｼｯｸM-PRO"/>
              </a:rPr>
              <a:t>的经济收入。</a:t>
            </a:r>
          </a:p>
          <a:p>
            <a:pPr marL="177800" indent="-177800">
              <a:spcBef>
                <a:spcPts val="300"/>
              </a:spcBef>
              <a:spcAft>
                <a:spcPts val="300"/>
              </a:spcAft>
              <a:tabLst>
                <a:tab pos="177800" algn="l"/>
              </a:tabLst>
            </a:pPr>
            <a:r>
              <a:rPr lang="zh-CN" altLang="ja-JP" sz="1400" dirty="0">
                <a:solidFill>
                  <a:srgbClr val="000000"/>
                </a:solidFill>
                <a:latin typeface="SimSun" panose="02010600030101010101" pitchFamily="2" charset="-122"/>
                <a:ea typeface="SimSun" panose="02010600030101010101" pitchFamily="2" charset="-122"/>
                <a:cs typeface="HG丸ｺﾞｼｯｸM-PRO"/>
              </a:rPr>
              <a:t>    </a:t>
            </a:r>
            <a:r>
              <a:rPr lang="zh-CN" altLang="en-US" sz="1400" dirty="0">
                <a:solidFill>
                  <a:srgbClr val="000000"/>
                </a:solidFill>
                <a:latin typeface="SimSun" panose="02010600030101010101" pitchFamily="2" charset="-122"/>
                <a:ea typeface="SimSun" panose="02010600030101010101" pitchFamily="2" charset="-122"/>
                <a:cs typeface="HG丸ｺﾞｼｯｸM-PRO"/>
              </a:rPr>
              <a:t>  </a:t>
            </a:r>
            <a:r>
              <a:rPr lang="zh-CN" altLang="ja-JP" sz="1400" dirty="0">
                <a:solidFill>
                  <a:srgbClr val="000000"/>
                </a:solidFill>
                <a:latin typeface="SimSun" panose="02010600030101010101" pitchFamily="2" charset="-122"/>
                <a:ea typeface="SimSun" panose="02010600030101010101" pitchFamily="2" charset="-122"/>
                <a:cs typeface="HG丸ｺﾞｼｯｸM-PRO"/>
              </a:rPr>
              <a:t>在计算支援给付额时，以下收入不划入认定收入范围，因此，不会从支援给付额中扣除。</a:t>
            </a:r>
          </a:p>
          <a:p>
            <a:pPr marL="177800" indent="-177800">
              <a:spcBef>
                <a:spcPts val="300"/>
              </a:spcBef>
              <a:spcAft>
                <a:spcPts val="300"/>
              </a:spcAft>
              <a:tabLst>
                <a:tab pos="177800" algn="l"/>
              </a:tabLst>
            </a:pPr>
            <a:r>
              <a:rPr lang="zh-CN" altLang="ja-JP" sz="1400" dirty="0">
                <a:solidFill>
                  <a:srgbClr val="000000"/>
                </a:solidFill>
                <a:latin typeface="SimSun" panose="02010600030101010101" pitchFamily="2" charset="-122"/>
                <a:ea typeface="SimSun" panose="02010600030101010101" pitchFamily="2" charset="-122"/>
                <a:cs typeface="HG丸ｺﾞｼｯｸM-PRO"/>
              </a:rPr>
              <a:t>  ·相当于遗华日本人等本人的满额老龄基础年金的月额的政府</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年金</a:t>
            </a:r>
            <a:endParaRPr lang="en-US" altLang="zh-CN" sz="1400" dirty="0" smtClean="0">
              <a:solidFill>
                <a:srgbClr val="000000"/>
              </a:solidFill>
              <a:latin typeface="SimSun" panose="02010600030101010101" pitchFamily="2" charset="-122"/>
              <a:ea typeface="SimSun" panose="02010600030101010101" pitchFamily="2" charset="-122"/>
              <a:cs typeface="HG丸ｺﾞｼｯｸM-PRO"/>
            </a:endParaRPr>
          </a:p>
          <a:p>
            <a:pPr marL="177800" indent="-177800">
              <a:spcBef>
                <a:spcPts val="300"/>
              </a:spcBef>
              <a:spcAft>
                <a:spcPts val="300"/>
              </a:spcAft>
              <a:tabLst>
                <a:tab pos="177800" algn="l"/>
              </a:tabLst>
            </a:pPr>
            <a:r>
              <a:rPr lang="zh-CN" altLang="en-US" sz="1400" dirty="0">
                <a:solidFill>
                  <a:srgbClr val="000000"/>
                </a:solidFill>
                <a:latin typeface="SimSun" panose="02010600030101010101" pitchFamily="2" charset="-122"/>
                <a:ea typeface="SimSun" panose="02010600030101010101" pitchFamily="2" charset="-122"/>
                <a:cs typeface="HG丸ｺﾞｼｯｸM-PRO"/>
              </a:rPr>
              <a:t> </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   </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收入</a:t>
            </a:r>
            <a:r>
              <a:rPr lang="zh-CN" altLang="ja-JP" sz="1400" dirty="0">
                <a:solidFill>
                  <a:srgbClr val="000000"/>
                </a:solidFill>
                <a:latin typeface="SimSun" panose="02010600030101010101" pitchFamily="2" charset="-122"/>
                <a:ea typeface="SimSun" panose="02010600030101010101" pitchFamily="2" charset="-122"/>
                <a:cs typeface="HG丸ｺﾞｼｯｸM-PRO"/>
              </a:rPr>
              <a:t>。</a:t>
            </a:r>
          </a:p>
          <a:p>
            <a:pPr marL="177800" indent="-177800">
              <a:spcBef>
                <a:spcPts val="300"/>
              </a:spcBef>
              <a:spcAft>
                <a:spcPts val="300"/>
              </a:spcAft>
              <a:tabLst>
                <a:tab pos="177800" algn="l"/>
              </a:tabLst>
            </a:pPr>
            <a:r>
              <a:rPr lang="zh-CN" altLang="ja-JP" sz="1400" dirty="0">
                <a:solidFill>
                  <a:srgbClr val="000000"/>
                </a:solidFill>
                <a:latin typeface="SimSun" panose="02010600030101010101" pitchFamily="2" charset="-122"/>
                <a:ea typeface="SimSun" panose="02010600030101010101" pitchFamily="2" charset="-122"/>
                <a:cs typeface="HG丸ｺﾞｼｯｸM-PRO"/>
              </a:rPr>
              <a:t>  ·</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超</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出</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遗华</a:t>
            </a:r>
            <a:r>
              <a:rPr lang="zh-CN" altLang="ja-JP" sz="1400" dirty="0">
                <a:solidFill>
                  <a:srgbClr val="000000"/>
                </a:solidFill>
                <a:latin typeface="SimSun" panose="02010600030101010101" pitchFamily="2" charset="-122"/>
                <a:ea typeface="SimSun" panose="02010600030101010101" pitchFamily="2" charset="-122"/>
                <a:cs typeface="HG丸ｺﾞｼｯｸM-PRO"/>
              </a:rPr>
              <a:t>日本人等本人的满额老龄基础年金的月额的年金额</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的</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 </a:t>
            </a:r>
            <a:endParaRPr lang="en-US" altLang="zh-CN" sz="1400" dirty="0" smtClean="0">
              <a:solidFill>
                <a:srgbClr val="000000"/>
              </a:solidFill>
              <a:latin typeface="SimSun" panose="02010600030101010101" pitchFamily="2" charset="-122"/>
              <a:ea typeface="SimSun" panose="02010600030101010101" pitchFamily="2" charset="-122"/>
              <a:cs typeface="HG丸ｺﾞｼｯｸM-PRO"/>
            </a:endParaRPr>
          </a:p>
          <a:p>
            <a:pPr marL="177800" indent="-177800">
              <a:spcBef>
                <a:spcPts val="300"/>
              </a:spcBef>
              <a:spcAft>
                <a:spcPts val="300"/>
              </a:spcAft>
              <a:tabLst>
                <a:tab pos="177800" algn="l"/>
              </a:tabLst>
            </a:pPr>
            <a:r>
              <a:rPr lang="zh-CN" altLang="en-US" sz="1400" dirty="0">
                <a:solidFill>
                  <a:srgbClr val="000000"/>
                </a:solidFill>
                <a:latin typeface="SimSun" panose="02010600030101010101" pitchFamily="2" charset="-122"/>
                <a:ea typeface="SimSun" panose="02010600030101010101" pitchFamily="2" charset="-122"/>
                <a:cs typeface="HG丸ｺﾞｼｯｸM-PRO"/>
              </a:rPr>
              <a:t> </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   </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30%</a:t>
            </a:r>
            <a:r>
              <a:rPr lang="zh-CN" altLang="ja-JP" sz="1400" dirty="0">
                <a:solidFill>
                  <a:srgbClr val="000000"/>
                </a:solidFill>
                <a:latin typeface="SimSun" panose="02010600030101010101" pitchFamily="2" charset="-122"/>
                <a:ea typeface="SimSun" panose="02010600030101010101" pitchFamily="2" charset="-122"/>
                <a:cs typeface="HG丸ｺﾞｼｯｸM-PRO"/>
              </a:rPr>
              <a:t>。</a:t>
            </a:r>
          </a:p>
          <a:p>
            <a:pPr marL="177800" indent="-177800">
              <a:spcBef>
                <a:spcPts val="300"/>
              </a:spcBef>
              <a:spcAft>
                <a:spcPts val="300"/>
              </a:spcAft>
              <a:tabLst>
                <a:tab pos="177800" algn="l"/>
              </a:tabLst>
            </a:pP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 </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 </a:t>
            </a:r>
            <a:r>
              <a:rPr lang="en-US" altLang="zh-CN" sz="1400" dirty="0" smtClean="0">
                <a:solidFill>
                  <a:srgbClr val="000000"/>
                </a:solidFill>
                <a:latin typeface="SimSun" panose="02010600030101010101" pitchFamily="2" charset="-122"/>
                <a:ea typeface="SimSun" panose="02010600030101010101" pitchFamily="2" charset="-122"/>
                <a:cs typeface="HG丸ｺﾞｼｯｸM-PRO"/>
              </a:rPr>
              <a:t>·</a:t>
            </a:r>
            <a:r>
              <a:rPr lang="zh-CN" altLang="ja-JP" sz="1400" dirty="0">
                <a:solidFill>
                  <a:srgbClr val="000000"/>
                </a:solidFill>
                <a:latin typeface="SimSun" panose="02010600030101010101" pitchFamily="2" charset="-122"/>
                <a:ea typeface="SimSun" panose="02010600030101010101" pitchFamily="2" charset="-122"/>
                <a:cs typeface="HG丸ｺﾞｼｯｸM-PRO"/>
              </a:rPr>
              <a:t>遗华</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日本人等</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去世后，其配偶所领取的配偶支援金。</a:t>
            </a:r>
            <a:endParaRPr lang="en-US" altLang="zh-CN" sz="1400" dirty="0" smtClean="0">
              <a:solidFill>
                <a:srgbClr val="000000"/>
              </a:solidFill>
              <a:latin typeface="SimSun" panose="02010600030101010101" pitchFamily="2" charset="-122"/>
              <a:ea typeface="SimSun" panose="02010600030101010101" pitchFamily="2" charset="-122"/>
              <a:cs typeface="HG丸ｺﾞｼｯｸM-PRO"/>
            </a:endParaRPr>
          </a:p>
          <a:p>
            <a:pPr marL="177800" indent="-177800">
              <a:spcBef>
                <a:spcPts val="300"/>
              </a:spcBef>
              <a:spcAft>
                <a:spcPts val="300"/>
              </a:spcAft>
              <a:tabLst>
                <a:tab pos="177800" algn="l"/>
              </a:tabLst>
            </a:pPr>
            <a:r>
              <a:rPr lang="zh-CN" altLang="en-US" sz="1400" dirty="0">
                <a:solidFill>
                  <a:srgbClr val="000000"/>
                </a:solidFill>
                <a:latin typeface="SimSun" panose="02010600030101010101" pitchFamily="2" charset="-122"/>
                <a:ea typeface="SimSun" panose="02010600030101010101" pitchFamily="2" charset="-122"/>
                <a:cs typeface="HG丸ｺﾞｼｯｸM-PRO"/>
              </a:rPr>
              <a:t> </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 </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a:t>
            </a:r>
            <a:r>
              <a:rPr lang="zh-CN" altLang="ja-JP" sz="1400" dirty="0">
                <a:solidFill>
                  <a:srgbClr val="000000"/>
                </a:solidFill>
                <a:latin typeface="SimSun" panose="02010600030101010101" pitchFamily="2" charset="-122"/>
                <a:ea typeface="SimSun" panose="02010600030101010101" pitchFamily="2" charset="-122"/>
                <a:cs typeface="HG丸ｺﾞｼｯｸM-PRO"/>
              </a:rPr>
              <a:t>遗华日本人等本人及配偶的政府年金以外的收入的约30%。</a:t>
            </a:r>
          </a:p>
          <a:p>
            <a:pPr marL="177800" indent="-177800">
              <a:spcAft>
                <a:spcPts val="200"/>
              </a:spcAft>
              <a:tabLst>
                <a:tab pos="177800" algn="l"/>
              </a:tabLst>
            </a:pPr>
            <a:endParaRPr lang="en-US" altLang="ja-JP" sz="1400" dirty="0">
              <a:latin typeface="SimHei" panose="02010609060101010101" pitchFamily="49" charset="-122"/>
              <a:ea typeface="SimHei" panose="02010609060101010101" pitchFamily="49" charset="-122"/>
              <a:cs typeface="HG丸ｺﾞｼｯｸM-PRO"/>
            </a:endParaRPr>
          </a:p>
          <a:p>
            <a:pPr marL="177800" indent="-177800">
              <a:spcAft>
                <a:spcPts val="200"/>
              </a:spcAft>
              <a:tabLst>
                <a:tab pos="177800" algn="l"/>
              </a:tabLst>
            </a:pPr>
            <a:endParaRPr lang="en-US" altLang="ja-JP" sz="1400" dirty="0">
              <a:latin typeface="SimHei" panose="02010609060101010101" pitchFamily="49" charset="-122"/>
              <a:ea typeface="SimHei" panose="02010609060101010101" pitchFamily="49" charset="-122"/>
              <a:cs typeface="HG丸ｺﾞｼｯｸM-PRO"/>
            </a:endParaRPr>
          </a:p>
        </p:txBody>
      </p:sp>
      <p:sp>
        <p:nvSpPr>
          <p:cNvPr id="25603" name="Text Box 9" descr="右下がり対角線 (反転)"/>
          <p:cNvSpPr txBox="1">
            <a:spLocks noChangeArrowheads="1"/>
          </p:cNvSpPr>
          <p:nvPr/>
        </p:nvSpPr>
        <p:spPr bwMode="auto">
          <a:xfrm>
            <a:off x="3060700" y="9172575"/>
            <a:ext cx="935038" cy="363538"/>
          </a:xfrm>
          <a:prstGeom prst="rect">
            <a:avLst/>
          </a:prstGeom>
          <a:noFill/>
          <a:ln w="9525" algn="ctr">
            <a:noFill/>
            <a:miter lim="800000"/>
            <a:headEnd/>
            <a:tailEnd/>
          </a:ln>
        </p:spPr>
        <p:txBody>
          <a:bodyPr lIns="90334" tIns="45167" rIns="90334" bIns="45167">
            <a:spAutoFit/>
          </a:bodyPr>
          <a:lstStyle/>
          <a:p>
            <a:pPr algn="ctr">
              <a:spcBef>
                <a:spcPct val="50000"/>
              </a:spcBef>
            </a:pPr>
            <a:r>
              <a:rPr lang="en-US" altLang="ja-JP">
                <a:ea typeface="HG丸ｺﾞｼｯｸM-PRO"/>
                <a:cs typeface="HG丸ｺﾞｼｯｸM-PRO"/>
              </a:rPr>
              <a:t>-6-</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ext Box 4"/>
          <p:cNvSpPr txBox="1">
            <a:spLocks noChangeArrowheads="1"/>
          </p:cNvSpPr>
          <p:nvPr/>
        </p:nvSpPr>
        <p:spPr bwMode="auto">
          <a:xfrm>
            <a:off x="684213" y="612775"/>
            <a:ext cx="5545137" cy="1811338"/>
          </a:xfrm>
          <a:prstGeom prst="rect">
            <a:avLst/>
          </a:prstGeom>
          <a:noFill/>
          <a:ln w="9525">
            <a:noFill/>
            <a:miter lim="800000"/>
            <a:headEnd/>
            <a:tailEnd/>
          </a:ln>
        </p:spPr>
        <p:txBody>
          <a:bodyPr lIns="90334" tIns="45167" rIns="90334" bIns="45167">
            <a:spAutoFit/>
          </a:bodyPr>
          <a:lstStyle/>
          <a:p>
            <a:pPr marL="177800" indent="-177800">
              <a:tabLst>
                <a:tab pos="177800" algn="l"/>
              </a:tabLst>
            </a:pPr>
            <a:r>
              <a:rPr lang="ja-JP" altLang="en-US" sz="1400">
                <a:latin typeface="宋体" charset="-122"/>
                <a:ea typeface="宋体" charset="-122"/>
                <a:cs typeface="HG丸ｺﾞｼｯｸM-PRO"/>
              </a:rPr>
              <a:t>　</a:t>
            </a:r>
            <a:endParaRPr lang="en-US" altLang="ja-JP" sz="1400">
              <a:latin typeface="宋体" charset="-122"/>
              <a:ea typeface="宋体" charset="-122"/>
              <a:cs typeface="HG丸ｺﾞｼｯｸM-PRO"/>
            </a:endParaRPr>
          </a:p>
          <a:p>
            <a:pPr marL="177800" indent="-177800">
              <a:lnSpc>
                <a:spcPct val="50000"/>
              </a:lnSpc>
              <a:spcBef>
                <a:spcPts val="1200"/>
              </a:spcBef>
              <a:tabLst>
                <a:tab pos="177800" algn="l"/>
              </a:tabLst>
            </a:pPr>
            <a:endParaRPr lang="ja-JP" altLang="en-US" b="1" u="sng">
              <a:latin typeface="宋体" charset="-122"/>
              <a:ea typeface="宋体" charset="-122"/>
              <a:cs typeface="HG丸ｺﾞｼｯｸM-PRO"/>
            </a:endParaRPr>
          </a:p>
          <a:p>
            <a:pPr marL="177800" indent="-177800">
              <a:lnSpc>
                <a:spcPct val="50000"/>
              </a:lnSpc>
              <a:spcBef>
                <a:spcPts val="1200"/>
              </a:spcBef>
              <a:tabLst>
                <a:tab pos="177800" algn="l"/>
              </a:tabLst>
            </a:pPr>
            <a:endParaRPr lang="ja-JP" altLang="en-US" u="sng">
              <a:latin typeface="宋体" charset="-122"/>
              <a:ea typeface="宋体" charset="-122"/>
              <a:cs typeface="HGPｺﾞｼｯｸE"/>
            </a:endParaRPr>
          </a:p>
          <a:p>
            <a:pPr marL="177800" indent="-177800">
              <a:lnSpc>
                <a:spcPct val="50000"/>
              </a:lnSpc>
              <a:spcBef>
                <a:spcPts val="1200"/>
              </a:spcBef>
              <a:tabLst>
                <a:tab pos="177800" algn="l"/>
              </a:tabLst>
            </a:pPr>
            <a:endParaRPr lang="en-US" altLang="ja-JP" u="sng">
              <a:latin typeface="宋体" charset="-122"/>
              <a:ea typeface="宋体" charset="-122"/>
              <a:cs typeface="HGPｺﾞｼｯｸE"/>
            </a:endParaRPr>
          </a:p>
          <a:p>
            <a:pPr marL="177800" indent="-177800">
              <a:lnSpc>
                <a:spcPct val="50000"/>
              </a:lnSpc>
              <a:spcBef>
                <a:spcPct val="50000"/>
              </a:spcBef>
              <a:tabLst>
                <a:tab pos="177800" algn="l"/>
              </a:tabLst>
            </a:pPr>
            <a:r>
              <a:rPr lang="ja-JP" altLang="en-US" sz="1400">
                <a:latin typeface="宋体" charset="-122"/>
                <a:ea typeface="宋体" charset="-122"/>
                <a:cs typeface="HG丸ｺﾞｼｯｸM-PRO"/>
              </a:rPr>
              <a:t>　　</a:t>
            </a:r>
          </a:p>
          <a:p>
            <a:pPr marL="177800" indent="-177800">
              <a:lnSpc>
                <a:spcPct val="50000"/>
              </a:lnSpc>
              <a:spcBef>
                <a:spcPct val="50000"/>
              </a:spcBef>
              <a:tabLst>
                <a:tab pos="177800" algn="l"/>
              </a:tabLst>
            </a:pPr>
            <a:endParaRPr lang="ja-JP" altLang="en-US" sz="1400">
              <a:latin typeface="宋体" charset="-122"/>
              <a:ea typeface="宋体" charset="-122"/>
              <a:cs typeface="HG丸ｺﾞｼｯｸM-PRO"/>
            </a:endParaRPr>
          </a:p>
          <a:p>
            <a:pPr marL="177800" indent="-177800">
              <a:lnSpc>
                <a:spcPct val="50000"/>
              </a:lnSpc>
              <a:spcBef>
                <a:spcPct val="50000"/>
              </a:spcBef>
              <a:tabLst>
                <a:tab pos="177800" algn="l"/>
              </a:tabLst>
            </a:pPr>
            <a:endParaRPr lang="en-US" altLang="ja-JP" sz="1400">
              <a:latin typeface="宋体" charset="-122"/>
              <a:ea typeface="宋体" charset="-122"/>
              <a:cs typeface="HG丸ｺﾞｼｯｸM-PRO"/>
            </a:endParaRPr>
          </a:p>
        </p:txBody>
      </p:sp>
      <p:sp>
        <p:nvSpPr>
          <p:cNvPr id="27650" name="Text Box 9" descr="右下がり対角線 (反転)"/>
          <p:cNvSpPr txBox="1">
            <a:spLocks noChangeArrowheads="1"/>
          </p:cNvSpPr>
          <p:nvPr/>
        </p:nvSpPr>
        <p:spPr bwMode="auto">
          <a:xfrm>
            <a:off x="3060700" y="9172575"/>
            <a:ext cx="935038" cy="363538"/>
          </a:xfrm>
          <a:prstGeom prst="rect">
            <a:avLst/>
          </a:prstGeom>
          <a:noFill/>
          <a:ln w="9525" algn="ctr">
            <a:noFill/>
            <a:miter lim="800000"/>
            <a:headEnd/>
            <a:tailEnd/>
          </a:ln>
        </p:spPr>
        <p:txBody>
          <a:bodyPr lIns="90334" tIns="45167" rIns="90334" bIns="45167">
            <a:spAutoFit/>
          </a:bodyPr>
          <a:lstStyle/>
          <a:p>
            <a:pPr algn="ctr">
              <a:spcBef>
                <a:spcPct val="50000"/>
              </a:spcBef>
            </a:pPr>
            <a:r>
              <a:rPr lang="en-US" altLang="ja-JP">
                <a:latin typeface="宋体" charset="-122"/>
                <a:ea typeface="宋体" charset="-122"/>
                <a:cs typeface="HG丸ｺﾞｼｯｸM-PRO"/>
              </a:rPr>
              <a:t>-7-</a:t>
            </a:r>
          </a:p>
        </p:txBody>
      </p:sp>
      <p:sp>
        <p:nvSpPr>
          <p:cNvPr id="27651" name="Text Box 113"/>
          <p:cNvSpPr txBox="1">
            <a:spLocks noChangeArrowheads="1"/>
          </p:cNvSpPr>
          <p:nvPr/>
        </p:nvSpPr>
        <p:spPr bwMode="auto">
          <a:xfrm>
            <a:off x="468313" y="1620838"/>
            <a:ext cx="5761037" cy="1076101"/>
          </a:xfrm>
          <a:prstGeom prst="rect">
            <a:avLst/>
          </a:prstGeom>
          <a:noFill/>
          <a:ln w="9525">
            <a:noFill/>
            <a:miter lim="800000"/>
            <a:headEnd/>
            <a:tailEnd/>
          </a:ln>
        </p:spPr>
        <p:txBody>
          <a:bodyPr lIns="90334" tIns="45167" rIns="90334" bIns="45167">
            <a:spAutoFit/>
          </a:bodyPr>
          <a:lstStyle/>
          <a:p>
            <a:r>
              <a:rPr lang="zh-CN" altLang="en-US" b="1" dirty="0">
                <a:latin typeface="SimSun" panose="02010600030101010101" pitchFamily="2" charset="-122"/>
                <a:ea typeface="SimSun" panose="02010600030101010101" pitchFamily="2" charset="-122"/>
                <a:cs typeface="HGPｺﾞｼｯｸE"/>
              </a:rPr>
              <a:t>～按基准能领取非满额支援给付的情况～</a:t>
            </a:r>
          </a:p>
          <a:p>
            <a:r>
              <a:rPr lang="zh-CN" altLang="en-US" dirty="0">
                <a:latin typeface="SimSun" panose="02010600030101010101" pitchFamily="2" charset="-122"/>
                <a:ea typeface="SimSun" panose="02010600030101010101" pitchFamily="2" charset="-122"/>
                <a:cs typeface="HGPｺﾞｼｯｸE"/>
              </a:rPr>
              <a:t>    </a:t>
            </a:r>
            <a:r>
              <a:rPr lang="zh-CN" altLang="en-US" sz="1400" u="sng" dirty="0">
                <a:latin typeface="SimSun" panose="02010600030101010101" pitchFamily="2" charset="-122"/>
                <a:ea typeface="SimSun" panose="02010600030101010101" pitchFamily="2" charset="-122"/>
                <a:cs typeface="HGPｺﾞｼｯｸE"/>
              </a:rPr>
              <a:t>除本人领取满额老龄基础年金等以外，其它家庭成员如有劳动收入、厚生年金等收入时</a:t>
            </a:r>
            <a:r>
              <a:rPr lang="zh-CN" altLang="en-US" sz="1400" dirty="0">
                <a:latin typeface="SimSun" panose="02010600030101010101" pitchFamily="2" charset="-122"/>
                <a:ea typeface="SimSun" panose="02010600030101010101" pitchFamily="2" charset="-122"/>
                <a:cs typeface="HGPｺﾞｼｯｸE"/>
              </a:rPr>
              <a:t>，从“生活费基准</a:t>
            </a:r>
            <a:r>
              <a:rPr lang="zh-CN" altLang="en-US" sz="1400" dirty="0" smtClean="0">
                <a:latin typeface="SimSun" panose="02010600030101010101" pitchFamily="2" charset="-122"/>
                <a:ea typeface="SimSun" panose="02010600030101010101" pitchFamily="2" charset="-122"/>
                <a:cs typeface="HGPｺﾞｼｯｸE"/>
              </a:rPr>
              <a:t>”规定额中</a:t>
            </a:r>
            <a:r>
              <a:rPr lang="zh-CN" altLang="en-US" sz="1400" dirty="0">
                <a:latin typeface="SimSun" panose="02010600030101010101" pitchFamily="2" charset="-122"/>
                <a:ea typeface="SimSun" panose="02010600030101010101" pitchFamily="2" charset="-122"/>
                <a:cs typeface="HGPｺﾞｼｯｸE"/>
              </a:rPr>
              <a:t>扣除由所有家庭成员收入中减去一定额后剩下的金额，将作为支援给付支付。</a:t>
            </a:r>
          </a:p>
        </p:txBody>
      </p:sp>
      <p:sp>
        <p:nvSpPr>
          <p:cNvPr id="7" name="Text Box 113"/>
          <p:cNvSpPr txBox="1">
            <a:spLocks noChangeArrowheads="1"/>
          </p:cNvSpPr>
          <p:nvPr/>
        </p:nvSpPr>
        <p:spPr bwMode="auto">
          <a:xfrm>
            <a:off x="468313" y="323850"/>
            <a:ext cx="5761037" cy="1137656"/>
          </a:xfrm>
          <a:prstGeom prst="rect">
            <a:avLst/>
          </a:prstGeom>
          <a:noFill/>
          <a:ln w="9525">
            <a:noFill/>
            <a:miter lim="800000"/>
            <a:headEnd/>
            <a:tailEnd/>
          </a:ln>
        </p:spPr>
        <p:txBody>
          <a:bodyPr lIns="90334" tIns="45167" rIns="90334" bIns="45167">
            <a:spAutoFit/>
          </a:bodyPr>
          <a:lstStyle/>
          <a:p>
            <a:r>
              <a:rPr lang="zh-CN" altLang="en-US" b="1" dirty="0">
                <a:latin typeface="SimSun" panose="02010600030101010101" pitchFamily="2" charset="-122"/>
                <a:ea typeface="SimSun" panose="02010600030101010101" pitchFamily="2" charset="-122"/>
                <a:cs typeface="HGPｺﾞｼｯｸE"/>
              </a:rPr>
              <a:t>～按基准能领取支援给付的情况～</a:t>
            </a:r>
          </a:p>
          <a:p>
            <a:r>
              <a:rPr lang="zh-CN" altLang="en-US" dirty="0">
                <a:latin typeface="SimSun" panose="02010600030101010101" pitchFamily="2" charset="-122"/>
                <a:ea typeface="SimSun" panose="02010600030101010101" pitchFamily="2" charset="-122"/>
                <a:cs typeface="HGPｺﾞｼｯｸE"/>
              </a:rPr>
              <a:t>   </a:t>
            </a:r>
            <a:r>
              <a:rPr lang="zh-CN" altLang="en-US" sz="1400" dirty="0" smtClean="0">
                <a:latin typeface="SimSun" panose="02010600030101010101" pitchFamily="2" charset="-122"/>
                <a:ea typeface="SimSun" panose="02010600030101010101" pitchFamily="2" charset="-122"/>
                <a:cs typeface="HGPｺﾞｼｯｸE"/>
              </a:rPr>
              <a:t>除遗华</a:t>
            </a:r>
            <a:r>
              <a:rPr lang="zh-CN" altLang="en-US" sz="1400" dirty="0">
                <a:latin typeface="SimSun" panose="02010600030101010101" pitchFamily="2" charset="-122"/>
                <a:ea typeface="SimSun" panose="02010600030101010101" pitchFamily="2" charset="-122"/>
                <a:cs typeface="HGPｺﾞｼｯｸE"/>
              </a:rPr>
              <a:t>日本人等</a:t>
            </a:r>
            <a:r>
              <a:rPr lang="zh-CN" altLang="en-US" sz="1400" u="sng" dirty="0">
                <a:latin typeface="SimSun" panose="02010600030101010101" pitchFamily="2" charset="-122"/>
                <a:ea typeface="SimSun" panose="02010600030101010101" pitchFamily="2" charset="-122"/>
                <a:cs typeface="HGPｺﾞｼｯｸE"/>
              </a:rPr>
              <a:t>本人的满额老龄基础年金等以外，所有家庭成员无任何其它收入时</a:t>
            </a:r>
            <a:r>
              <a:rPr lang="zh-CN" altLang="en-US" sz="1400" dirty="0">
                <a:latin typeface="SimSun" panose="02010600030101010101" pitchFamily="2" charset="-122"/>
                <a:ea typeface="SimSun" panose="02010600030101010101" pitchFamily="2" charset="-122"/>
                <a:cs typeface="HGPｺﾞｼｯｸE"/>
              </a:rPr>
              <a:t>，可领取“</a:t>
            </a:r>
            <a:r>
              <a:rPr lang="zh-CN" altLang="en-US" sz="1400" dirty="0" smtClean="0">
                <a:latin typeface="SimSun" panose="02010600030101010101" pitchFamily="2" charset="-122"/>
                <a:ea typeface="SimSun" panose="02010600030101010101" pitchFamily="2" charset="-122"/>
                <a:cs typeface="HGPｺﾞｼｯｸE"/>
              </a:rPr>
              <a:t>生</a:t>
            </a:r>
            <a:r>
              <a:rPr lang="zh-CN" altLang="en-US" sz="1400" dirty="0" smtClean="0">
                <a:solidFill>
                  <a:srgbClr val="000000"/>
                </a:solidFill>
                <a:latin typeface="SimSun" panose="02010600030101010101" pitchFamily="2" charset="-122"/>
                <a:ea typeface="SimSun" panose="02010600030101010101" pitchFamily="2" charset="-122"/>
                <a:cs typeface="HGPｺﾞｼｯｸE"/>
              </a:rPr>
              <a:t>活费基</a:t>
            </a:r>
            <a:r>
              <a:rPr lang="zh-CN" altLang="en-US" sz="1400" dirty="0" smtClean="0">
                <a:latin typeface="SimSun" panose="02010600030101010101" pitchFamily="2" charset="-122"/>
                <a:ea typeface="SimSun" panose="02010600030101010101" pitchFamily="2" charset="-122"/>
                <a:cs typeface="HGPｺﾞｼｯｸE"/>
              </a:rPr>
              <a:t>准</a:t>
            </a:r>
            <a:r>
              <a:rPr lang="zh-CN" altLang="en-US" sz="1400" dirty="0">
                <a:latin typeface="SimSun" panose="02010600030101010101" pitchFamily="2" charset="-122"/>
                <a:ea typeface="SimSun" panose="02010600030101010101" pitchFamily="2" charset="-122"/>
                <a:cs typeface="HGPｺﾞｼｯｸE"/>
              </a:rPr>
              <a:t>”规定的全额的支援给付。</a:t>
            </a:r>
          </a:p>
          <a:p>
            <a:r>
              <a:rPr lang="zh-CN" altLang="en-US" dirty="0">
                <a:latin typeface="SimSun" panose="02010600030101010101" pitchFamily="2" charset="-122"/>
                <a:ea typeface="SimSun" panose="02010600030101010101" pitchFamily="2" charset="-122"/>
                <a:cs typeface="HGPｺﾞｼｯｸE"/>
              </a:rPr>
              <a:t> </a:t>
            </a:r>
          </a:p>
        </p:txBody>
      </p:sp>
      <p:grpSp>
        <p:nvGrpSpPr>
          <p:cNvPr id="27653" name="グループ化 43"/>
          <p:cNvGrpSpPr>
            <a:grpSpLocks/>
          </p:cNvGrpSpPr>
          <p:nvPr/>
        </p:nvGrpSpPr>
        <p:grpSpPr bwMode="auto">
          <a:xfrm>
            <a:off x="506413" y="3276600"/>
            <a:ext cx="5938837" cy="3529013"/>
            <a:chOff x="578624" y="3996829"/>
            <a:chExt cx="5937989" cy="3744416"/>
          </a:xfrm>
        </p:grpSpPr>
        <p:grpSp>
          <p:nvGrpSpPr>
            <p:cNvPr id="27657" name="グループ化 7"/>
            <p:cNvGrpSpPr>
              <a:grpSpLocks/>
            </p:cNvGrpSpPr>
            <p:nvPr/>
          </p:nvGrpSpPr>
          <p:grpSpPr bwMode="auto">
            <a:xfrm>
              <a:off x="578625" y="3996829"/>
              <a:ext cx="5937988" cy="3744416"/>
              <a:chOff x="578625" y="396430"/>
              <a:chExt cx="5937988" cy="2521606"/>
            </a:xfrm>
          </p:grpSpPr>
          <p:grpSp>
            <p:nvGrpSpPr>
              <p:cNvPr id="27664" name="グループ化 34"/>
              <p:cNvGrpSpPr>
                <a:grpSpLocks/>
              </p:cNvGrpSpPr>
              <p:nvPr/>
            </p:nvGrpSpPr>
            <p:grpSpPr bwMode="auto">
              <a:xfrm>
                <a:off x="578625" y="396430"/>
                <a:ext cx="5937988" cy="2521606"/>
                <a:chOff x="722641" y="6661126"/>
                <a:chExt cx="5937988" cy="2545091"/>
              </a:xfrm>
            </p:grpSpPr>
            <p:sp>
              <p:nvSpPr>
                <p:cNvPr id="14" name="角丸四角形 13"/>
                <p:cNvSpPr/>
                <p:nvPr/>
              </p:nvSpPr>
              <p:spPr bwMode="auto">
                <a:xfrm>
                  <a:off x="755972" y="6806527"/>
                  <a:ext cx="5760216" cy="2399690"/>
                </a:xfrm>
                <a:prstGeom prst="round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wrap="none" anchor="ctr"/>
                <a:lstStyle/>
                <a:p>
                  <a:pPr algn="ctr"/>
                  <a:endParaRPr lang="ja-JP" altLang="en-US">
                    <a:solidFill>
                      <a:srgbClr val="000000"/>
                    </a:solidFill>
                    <a:latin typeface="宋体" charset="-122"/>
                    <a:ea typeface="宋体" charset="-122"/>
                  </a:endParaRPr>
                </a:p>
              </p:txBody>
            </p:sp>
            <p:sp>
              <p:nvSpPr>
                <p:cNvPr id="27670" name="テキスト ボックス 38"/>
                <p:cNvSpPr txBox="1">
                  <a:spLocks noChangeArrowheads="1"/>
                </p:cNvSpPr>
                <p:nvPr/>
              </p:nvSpPr>
              <p:spPr bwMode="auto">
                <a:xfrm>
                  <a:off x="4740029" y="7493461"/>
                  <a:ext cx="1920600" cy="461391"/>
                </a:xfrm>
                <a:prstGeom prst="rect">
                  <a:avLst/>
                </a:prstGeom>
                <a:noFill/>
                <a:ln w="9525">
                  <a:noFill/>
                  <a:miter lim="800000"/>
                  <a:headEnd/>
                  <a:tailEnd/>
                </a:ln>
              </p:spPr>
              <p:txBody>
                <a:bodyPr>
                  <a:spAutoFit/>
                </a:bodyPr>
                <a:lstStyle/>
                <a:p>
                  <a:pPr algn="ctr"/>
                  <a:r>
                    <a:rPr lang="ja-JP" altLang="en-US" sz="1200">
                      <a:latin typeface="宋体" charset="-122"/>
                      <a:ea typeface="宋体" charset="-122"/>
                    </a:rPr>
                    <a:t>←</a:t>
                  </a:r>
                  <a:r>
                    <a:rPr lang="zh-CN" altLang="ja-JP" sz="1200">
                      <a:latin typeface="宋体" charset="-122"/>
                      <a:ea typeface="宋体" charset="-122"/>
                    </a:rPr>
                    <a:t>所有家庭成员的收入</a:t>
                  </a:r>
                </a:p>
                <a:p>
                  <a:pPr algn="ctr"/>
                  <a:r>
                    <a:rPr lang="zh-CN" altLang="ja-JP" sz="1200">
                      <a:latin typeface="宋体" charset="-122"/>
                      <a:ea typeface="宋体" charset="-122"/>
                    </a:rPr>
                    <a:t>（本人剩30%）</a:t>
                  </a:r>
                </a:p>
                <a:p>
                  <a:pPr algn="ctr"/>
                  <a:endParaRPr lang="en-US" altLang="ja-JP" sz="1200">
                    <a:latin typeface="宋体" charset="-122"/>
                    <a:ea typeface="宋体" charset="-122"/>
                  </a:endParaRPr>
                </a:p>
              </p:txBody>
            </p:sp>
            <p:sp>
              <p:nvSpPr>
                <p:cNvPr id="27671" name="正方形/長方形 10"/>
                <p:cNvSpPr>
                  <a:spLocks noChangeArrowheads="1"/>
                </p:cNvSpPr>
                <p:nvPr/>
              </p:nvSpPr>
              <p:spPr bwMode="auto">
                <a:xfrm>
                  <a:off x="1764085" y="7591063"/>
                  <a:ext cx="443270" cy="1399846"/>
                </a:xfrm>
                <a:prstGeom prst="rect">
                  <a:avLst/>
                </a:prstGeom>
                <a:pattFill prst="ltVert">
                  <a:fgClr>
                    <a:schemeClr val="tx1"/>
                  </a:fgClr>
                  <a:bgClr>
                    <a:srgbClr val="FF5050"/>
                  </a:bgClr>
                </a:pattFill>
                <a:ln w="9525" algn="ctr">
                  <a:solidFill>
                    <a:schemeClr val="tx1"/>
                  </a:solidFill>
                  <a:round/>
                  <a:headEnd/>
                  <a:tailEnd/>
                </a:ln>
              </p:spPr>
              <p:txBody>
                <a:bodyPr wrap="none" anchor="ctr"/>
                <a:lstStyle/>
                <a:p>
                  <a:pPr algn="ctr"/>
                  <a:endParaRPr lang="ja-JP" altLang="en-US">
                    <a:latin typeface="宋体" charset="-122"/>
                    <a:ea typeface="宋体" charset="-122"/>
                  </a:endParaRPr>
                </a:p>
              </p:txBody>
            </p:sp>
            <p:sp>
              <p:nvSpPr>
                <p:cNvPr id="27672" name="正方形/長方形 9"/>
                <p:cNvSpPr>
                  <a:spLocks noChangeArrowheads="1"/>
                </p:cNvSpPr>
                <p:nvPr/>
              </p:nvSpPr>
              <p:spPr bwMode="auto">
                <a:xfrm>
                  <a:off x="3924325" y="7969341"/>
                  <a:ext cx="443270" cy="436072"/>
                </a:xfrm>
                <a:prstGeom prst="rect">
                  <a:avLst/>
                </a:prstGeom>
                <a:pattFill prst="ltVert">
                  <a:fgClr>
                    <a:schemeClr val="tx1"/>
                  </a:fgClr>
                  <a:bgClr>
                    <a:srgbClr val="FF5050"/>
                  </a:bgClr>
                </a:pattFill>
                <a:ln w="9525" algn="ctr">
                  <a:solidFill>
                    <a:schemeClr val="tx1"/>
                  </a:solidFill>
                  <a:round/>
                  <a:headEnd/>
                  <a:tailEnd/>
                </a:ln>
              </p:spPr>
              <p:txBody>
                <a:bodyPr wrap="none" anchor="ctr"/>
                <a:lstStyle/>
                <a:p>
                  <a:pPr algn="ctr"/>
                  <a:endParaRPr lang="ja-JP" altLang="en-US">
                    <a:latin typeface="宋体" charset="-122"/>
                    <a:ea typeface="宋体" charset="-122"/>
                  </a:endParaRPr>
                </a:p>
              </p:txBody>
            </p:sp>
            <p:cxnSp>
              <p:nvCxnSpPr>
                <p:cNvPr id="27673" name="直線コネクタ 6"/>
                <p:cNvCxnSpPr>
                  <a:cxnSpLocks noChangeShapeType="1"/>
                </p:cNvCxnSpPr>
                <p:nvPr/>
              </p:nvCxnSpPr>
              <p:spPr bwMode="auto">
                <a:xfrm>
                  <a:off x="1044005" y="9010441"/>
                  <a:ext cx="4032448" cy="1603"/>
                </a:xfrm>
                <a:prstGeom prst="line">
                  <a:avLst/>
                </a:prstGeom>
                <a:noFill/>
                <a:ln w="9525" algn="ctr">
                  <a:solidFill>
                    <a:schemeClr val="tx1"/>
                  </a:solidFill>
                  <a:round/>
                  <a:headEnd/>
                  <a:tailEnd/>
                </a:ln>
              </p:spPr>
            </p:cxnSp>
            <p:sp>
              <p:nvSpPr>
                <p:cNvPr id="27674" name="正方形/長方形 7"/>
                <p:cNvSpPr>
                  <a:spLocks noChangeArrowheads="1"/>
                </p:cNvSpPr>
                <p:nvPr/>
              </p:nvSpPr>
              <p:spPr bwMode="auto">
                <a:xfrm>
                  <a:off x="1764085" y="8374169"/>
                  <a:ext cx="443270" cy="631179"/>
                </a:xfrm>
                <a:prstGeom prst="rect">
                  <a:avLst/>
                </a:prstGeom>
                <a:solidFill>
                  <a:srgbClr val="002060"/>
                </a:solidFill>
                <a:ln w="9525" algn="ctr">
                  <a:solidFill>
                    <a:schemeClr val="tx1"/>
                  </a:solidFill>
                  <a:round/>
                  <a:headEnd/>
                  <a:tailEnd/>
                </a:ln>
              </p:spPr>
              <p:txBody>
                <a:bodyPr wrap="none" anchor="ctr"/>
                <a:lstStyle/>
                <a:p>
                  <a:pPr algn="ctr"/>
                  <a:endParaRPr lang="ja-JP" altLang="en-US">
                    <a:latin typeface="宋体" charset="-122"/>
                    <a:ea typeface="宋体" charset="-122"/>
                  </a:endParaRPr>
                </a:p>
              </p:txBody>
            </p:sp>
            <p:sp>
              <p:nvSpPr>
                <p:cNvPr id="27675" name="正方形/長方形 8"/>
                <p:cNvSpPr>
                  <a:spLocks noChangeArrowheads="1"/>
                </p:cNvSpPr>
                <p:nvPr/>
              </p:nvSpPr>
              <p:spPr bwMode="auto">
                <a:xfrm>
                  <a:off x="3924325" y="8374169"/>
                  <a:ext cx="443270" cy="631179"/>
                </a:xfrm>
                <a:prstGeom prst="rect">
                  <a:avLst/>
                </a:prstGeom>
                <a:solidFill>
                  <a:srgbClr val="002060"/>
                </a:solidFill>
                <a:ln w="9525" algn="ctr">
                  <a:solidFill>
                    <a:schemeClr val="tx1"/>
                  </a:solidFill>
                  <a:round/>
                  <a:headEnd/>
                  <a:tailEnd/>
                </a:ln>
              </p:spPr>
              <p:txBody>
                <a:bodyPr wrap="none" anchor="ctr"/>
                <a:lstStyle/>
                <a:p>
                  <a:pPr algn="ctr"/>
                  <a:endParaRPr lang="ja-JP" altLang="en-US">
                    <a:latin typeface="宋体" charset="-122"/>
                    <a:ea typeface="宋体" charset="-122"/>
                  </a:endParaRPr>
                </a:p>
              </p:txBody>
            </p:sp>
            <p:cxnSp>
              <p:nvCxnSpPr>
                <p:cNvPr id="27676" name="直線コネクタ 20"/>
                <p:cNvCxnSpPr>
                  <a:cxnSpLocks noChangeShapeType="1"/>
                </p:cNvCxnSpPr>
                <p:nvPr/>
              </p:nvCxnSpPr>
              <p:spPr bwMode="auto">
                <a:xfrm>
                  <a:off x="1116013" y="7591063"/>
                  <a:ext cx="3227625" cy="19017"/>
                </a:xfrm>
                <a:prstGeom prst="line">
                  <a:avLst/>
                </a:prstGeom>
                <a:noFill/>
                <a:ln w="9525" algn="ctr">
                  <a:solidFill>
                    <a:schemeClr val="tx1"/>
                  </a:solidFill>
                  <a:prstDash val="sysDash"/>
                  <a:round/>
                  <a:headEnd/>
                  <a:tailEnd/>
                </a:ln>
              </p:spPr>
            </p:cxnSp>
            <p:sp>
              <p:nvSpPr>
                <p:cNvPr id="27677" name="正方形/長方形 15"/>
                <p:cNvSpPr>
                  <a:spLocks noChangeArrowheads="1"/>
                </p:cNvSpPr>
                <p:nvPr/>
              </p:nvSpPr>
              <p:spPr bwMode="auto">
                <a:xfrm>
                  <a:off x="3924325" y="7605947"/>
                  <a:ext cx="443270" cy="363393"/>
                </a:xfrm>
                <a:prstGeom prst="rect">
                  <a:avLst/>
                </a:prstGeom>
                <a:pattFill prst="ltHorz">
                  <a:fgClr>
                    <a:schemeClr val="tx1"/>
                  </a:fgClr>
                  <a:bgClr>
                    <a:srgbClr val="00B0F0"/>
                  </a:bgClr>
                </a:pattFill>
                <a:ln w="9525" algn="ctr">
                  <a:solidFill>
                    <a:schemeClr val="tx1"/>
                  </a:solidFill>
                  <a:round/>
                  <a:headEnd/>
                  <a:tailEnd/>
                </a:ln>
              </p:spPr>
              <p:txBody>
                <a:bodyPr wrap="none" anchor="ctr"/>
                <a:lstStyle/>
                <a:p>
                  <a:pPr algn="ctr"/>
                  <a:endParaRPr lang="ja-JP" altLang="en-US">
                    <a:latin typeface="宋体" charset="-122"/>
                    <a:ea typeface="宋体" charset="-122"/>
                  </a:endParaRPr>
                </a:p>
              </p:txBody>
            </p:sp>
            <p:sp>
              <p:nvSpPr>
                <p:cNvPr id="27678" name="正方形/長方形 22"/>
                <p:cNvSpPr>
                  <a:spLocks noChangeArrowheads="1"/>
                </p:cNvSpPr>
                <p:nvPr/>
              </p:nvSpPr>
              <p:spPr bwMode="auto">
                <a:xfrm>
                  <a:off x="3924325" y="7315233"/>
                  <a:ext cx="432048" cy="283415"/>
                </a:xfrm>
                <a:prstGeom prst="rect">
                  <a:avLst/>
                </a:prstGeom>
                <a:pattFill prst="ltHorz">
                  <a:fgClr>
                    <a:schemeClr val="tx1"/>
                  </a:fgClr>
                  <a:bgClr>
                    <a:srgbClr val="00B0F0"/>
                  </a:bgClr>
                </a:pattFill>
                <a:ln w="9525" algn="ctr">
                  <a:solidFill>
                    <a:schemeClr val="tx1"/>
                  </a:solidFill>
                  <a:round/>
                  <a:headEnd/>
                  <a:tailEnd/>
                </a:ln>
              </p:spPr>
              <p:txBody>
                <a:bodyPr wrap="none" anchor="ctr"/>
                <a:lstStyle/>
                <a:p>
                  <a:pPr algn="ctr"/>
                  <a:endParaRPr lang="ja-JP" altLang="en-US">
                    <a:latin typeface="宋体" charset="-122"/>
                    <a:ea typeface="宋体" charset="-122"/>
                  </a:endParaRPr>
                </a:p>
              </p:txBody>
            </p:sp>
            <p:sp>
              <p:nvSpPr>
                <p:cNvPr id="27679" name="テキスト ボックス 17"/>
                <p:cNvSpPr txBox="1">
                  <a:spLocks noChangeArrowheads="1"/>
                </p:cNvSpPr>
                <p:nvPr/>
              </p:nvSpPr>
              <p:spPr bwMode="auto">
                <a:xfrm>
                  <a:off x="2268644" y="8602860"/>
                  <a:ext cx="1625368" cy="288556"/>
                </a:xfrm>
                <a:prstGeom prst="rect">
                  <a:avLst/>
                </a:prstGeom>
                <a:noFill/>
                <a:ln w="9525">
                  <a:noFill/>
                  <a:miter lim="800000"/>
                  <a:headEnd/>
                  <a:tailEnd/>
                </a:ln>
              </p:spPr>
              <p:txBody>
                <a:bodyPr>
                  <a:spAutoFit/>
                </a:bodyPr>
                <a:lstStyle/>
                <a:p>
                  <a:pPr algn="ctr"/>
                  <a:r>
                    <a:rPr lang="ja-JP" altLang="en-US" sz="1200" dirty="0">
                      <a:latin typeface="宋体" charset="-122"/>
                      <a:ea typeface="宋体" charset="-122"/>
                    </a:rPr>
                    <a:t>←</a:t>
                  </a:r>
                  <a:r>
                    <a:rPr lang="zh-CN" altLang="en-US" sz="1200" dirty="0">
                      <a:latin typeface="宋体" charset="-122"/>
                      <a:ea typeface="宋体" charset="-122"/>
                    </a:rPr>
                    <a:t>老龄基础年金</a:t>
                  </a:r>
                  <a:r>
                    <a:rPr lang="ja-JP" altLang="en-US" sz="1200" dirty="0">
                      <a:latin typeface="宋体" charset="-122"/>
                      <a:ea typeface="宋体" charset="-122"/>
                    </a:rPr>
                    <a:t>等→</a:t>
                  </a:r>
                  <a:endParaRPr lang="en-US" altLang="ja-JP" sz="1200" dirty="0">
                    <a:latin typeface="宋体" charset="-122"/>
                    <a:ea typeface="宋体" charset="-122"/>
                  </a:endParaRPr>
                </a:p>
                <a:p>
                  <a:pPr algn="ctr"/>
                  <a:r>
                    <a:rPr lang="ja-JP" altLang="en-US" sz="800" dirty="0">
                      <a:latin typeface="宋体" charset="-122"/>
                      <a:ea typeface="宋体" charset="-122"/>
                    </a:rPr>
                    <a:t>（</a:t>
                  </a:r>
                  <a:r>
                    <a:rPr lang="zh-CN" altLang="en-US" sz="800" dirty="0">
                      <a:latin typeface="宋体" charset="-122"/>
                      <a:ea typeface="宋体" charset="-122"/>
                    </a:rPr>
                    <a:t>相当于老龄基础年金满额</a:t>
                  </a:r>
                  <a:r>
                    <a:rPr lang="ja-JP" altLang="en-US" sz="800" dirty="0">
                      <a:latin typeface="宋体" charset="-122"/>
                      <a:ea typeface="宋体" charset="-122"/>
                    </a:rPr>
                    <a:t>）</a:t>
                  </a:r>
                </a:p>
              </p:txBody>
            </p:sp>
            <p:sp>
              <p:nvSpPr>
                <p:cNvPr id="27680" name="右中かっこ 24"/>
                <p:cNvSpPr>
                  <a:spLocks/>
                </p:cNvSpPr>
                <p:nvPr/>
              </p:nvSpPr>
              <p:spPr bwMode="auto">
                <a:xfrm>
                  <a:off x="2268141" y="8405413"/>
                  <a:ext cx="72008" cy="556083"/>
                </a:xfrm>
                <a:prstGeom prst="rightBrace">
                  <a:avLst>
                    <a:gd name="adj1" fmla="val 8330"/>
                    <a:gd name="adj2" fmla="val 50000"/>
                  </a:avLst>
                </a:prstGeom>
                <a:noFill/>
                <a:ln w="9525" algn="ctr">
                  <a:solidFill>
                    <a:schemeClr val="tx1"/>
                  </a:solidFill>
                  <a:round/>
                  <a:headEnd/>
                  <a:tailEnd/>
                </a:ln>
              </p:spPr>
              <p:txBody>
                <a:bodyPr wrap="none" anchor="ctr"/>
                <a:lstStyle/>
                <a:p>
                  <a:pPr algn="ctr"/>
                  <a:endParaRPr lang="ja-JP" altLang="en-US">
                    <a:latin typeface="宋体" charset="-122"/>
                    <a:ea typeface="宋体" charset="-122"/>
                  </a:endParaRPr>
                </a:p>
              </p:txBody>
            </p:sp>
            <p:sp>
              <p:nvSpPr>
                <p:cNvPr id="27681" name="右中かっこ 25"/>
                <p:cNvSpPr>
                  <a:spLocks/>
                </p:cNvSpPr>
                <p:nvPr/>
              </p:nvSpPr>
              <p:spPr bwMode="auto">
                <a:xfrm>
                  <a:off x="2196134" y="7605948"/>
                  <a:ext cx="183283" cy="768220"/>
                </a:xfrm>
                <a:prstGeom prst="rightBrace">
                  <a:avLst>
                    <a:gd name="adj1" fmla="val 8325"/>
                    <a:gd name="adj2" fmla="val 71185"/>
                  </a:avLst>
                </a:prstGeom>
                <a:noFill/>
                <a:ln w="9525" algn="ctr">
                  <a:solidFill>
                    <a:schemeClr val="tx1"/>
                  </a:solidFill>
                  <a:round/>
                  <a:headEnd/>
                  <a:tailEnd/>
                </a:ln>
              </p:spPr>
              <p:txBody>
                <a:bodyPr wrap="none" anchor="ctr"/>
                <a:lstStyle/>
                <a:p>
                  <a:pPr algn="ctr"/>
                  <a:endParaRPr lang="ja-JP" altLang="en-US">
                    <a:latin typeface="宋体" charset="-122"/>
                    <a:ea typeface="宋体" charset="-122"/>
                  </a:endParaRPr>
                </a:p>
              </p:txBody>
            </p:sp>
            <p:sp>
              <p:nvSpPr>
                <p:cNvPr id="27682" name="左中かっこ 27"/>
                <p:cNvSpPr>
                  <a:spLocks/>
                </p:cNvSpPr>
                <p:nvPr/>
              </p:nvSpPr>
              <p:spPr bwMode="auto">
                <a:xfrm>
                  <a:off x="3790239" y="8423112"/>
                  <a:ext cx="62078" cy="563663"/>
                </a:xfrm>
                <a:prstGeom prst="leftBrace">
                  <a:avLst>
                    <a:gd name="adj1" fmla="val 8323"/>
                    <a:gd name="adj2" fmla="val 50000"/>
                  </a:avLst>
                </a:prstGeom>
                <a:noFill/>
                <a:ln w="9525" algn="ctr">
                  <a:solidFill>
                    <a:schemeClr val="tx1"/>
                  </a:solidFill>
                  <a:round/>
                  <a:headEnd/>
                  <a:tailEnd/>
                </a:ln>
              </p:spPr>
              <p:txBody>
                <a:bodyPr wrap="none" anchor="ctr"/>
                <a:lstStyle/>
                <a:p>
                  <a:pPr algn="ctr"/>
                  <a:endParaRPr lang="ja-JP" altLang="en-US">
                    <a:latin typeface="宋体" charset="-122"/>
                    <a:ea typeface="宋体" charset="-122"/>
                  </a:endParaRPr>
                </a:p>
              </p:txBody>
            </p:sp>
            <p:sp>
              <p:nvSpPr>
                <p:cNvPr id="27683" name="左中かっこ 28"/>
                <p:cNvSpPr>
                  <a:spLocks/>
                </p:cNvSpPr>
                <p:nvPr/>
              </p:nvSpPr>
              <p:spPr bwMode="auto">
                <a:xfrm>
                  <a:off x="3708301" y="7969341"/>
                  <a:ext cx="145886" cy="399956"/>
                </a:xfrm>
                <a:prstGeom prst="leftBrace">
                  <a:avLst>
                    <a:gd name="adj1" fmla="val 8339"/>
                    <a:gd name="adj2" fmla="val 50000"/>
                  </a:avLst>
                </a:prstGeom>
                <a:noFill/>
                <a:ln w="9525" algn="ctr">
                  <a:solidFill>
                    <a:schemeClr val="tx1"/>
                  </a:solidFill>
                  <a:round/>
                  <a:headEnd/>
                  <a:tailEnd/>
                </a:ln>
              </p:spPr>
              <p:txBody>
                <a:bodyPr wrap="none" anchor="ctr"/>
                <a:lstStyle/>
                <a:p>
                  <a:pPr algn="ctr"/>
                  <a:endParaRPr lang="ja-JP" altLang="en-US">
                    <a:latin typeface="宋体" charset="-122"/>
                    <a:ea typeface="宋体" charset="-122"/>
                  </a:endParaRPr>
                </a:p>
              </p:txBody>
            </p:sp>
            <p:sp>
              <p:nvSpPr>
                <p:cNvPr id="27684" name="テキスト ボックス 28"/>
                <p:cNvSpPr txBox="1">
                  <a:spLocks noChangeArrowheads="1"/>
                </p:cNvSpPr>
                <p:nvPr/>
              </p:nvSpPr>
              <p:spPr bwMode="auto">
                <a:xfrm>
                  <a:off x="2052775" y="8044153"/>
                  <a:ext cx="1920601" cy="307976"/>
                </a:xfrm>
                <a:prstGeom prst="rect">
                  <a:avLst/>
                </a:prstGeom>
                <a:noFill/>
                <a:ln w="9525">
                  <a:noFill/>
                  <a:miter lim="800000"/>
                  <a:headEnd/>
                  <a:tailEnd/>
                </a:ln>
              </p:spPr>
              <p:txBody>
                <a:bodyPr>
                  <a:spAutoFit/>
                </a:bodyPr>
                <a:lstStyle/>
                <a:p>
                  <a:pPr algn="ctr"/>
                  <a:r>
                    <a:rPr lang="ja-JP" altLang="en-US" sz="1200">
                      <a:latin typeface="宋体" charset="-122"/>
                      <a:ea typeface="宋体" charset="-122"/>
                    </a:rPr>
                    <a:t>←</a:t>
                  </a:r>
                  <a:r>
                    <a:rPr lang="ja-JP" altLang="en-US" sz="1200" b="1" u="sng">
                      <a:latin typeface="宋体" charset="-122"/>
                      <a:ea typeface="宋体" charset="-122"/>
                    </a:rPr>
                    <a:t>支援给付</a:t>
                  </a:r>
                  <a:r>
                    <a:rPr lang="zh-CN" altLang="en-US" sz="1200" b="1" u="sng">
                      <a:latin typeface="宋体" charset="-122"/>
                      <a:ea typeface="宋体" charset="-122"/>
                    </a:rPr>
                    <a:t>费</a:t>
                  </a:r>
                  <a:r>
                    <a:rPr lang="ja-JP" altLang="en-US" sz="1200">
                      <a:latin typeface="宋体" charset="-122"/>
                      <a:ea typeface="宋体" charset="-122"/>
                    </a:rPr>
                    <a:t>→</a:t>
                  </a:r>
                  <a:endParaRPr lang="en-US" altLang="ja-JP" sz="1200">
                    <a:latin typeface="宋体" charset="-122"/>
                    <a:ea typeface="宋体" charset="-122"/>
                  </a:endParaRPr>
                </a:p>
                <a:p>
                  <a:pPr algn="ctr"/>
                  <a:endParaRPr lang="ja-JP" altLang="en-US" sz="1000">
                    <a:latin typeface="宋体" charset="-122"/>
                    <a:ea typeface="宋体" charset="-122"/>
                  </a:endParaRPr>
                </a:p>
              </p:txBody>
            </p:sp>
            <p:sp>
              <p:nvSpPr>
                <p:cNvPr id="30" name="テキスト ボックス 32"/>
                <p:cNvSpPr txBox="1">
                  <a:spLocks noChangeArrowheads="1"/>
                </p:cNvSpPr>
                <p:nvPr/>
              </p:nvSpPr>
              <p:spPr bwMode="auto">
                <a:xfrm>
                  <a:off x="4367019" y="7314859"/>
                  <a:ext cx="590466" cy="176313"/>
                </a:xfrm>
                <a:prstGeom prst="rect">
                  <a:avLst/>
                </a:prstGeom>
                <a:noFill/>
                <a:ln w="9525">
                  <a:noFill/>
                  <a:miter lim="800000"/>
                  <a:headEnd/>
                  <a:tailEnd/>
                </a:ln>
              </p:spPr>
              <p:txBody>
                <a:bodyPr>
                  <a:spAutoFit/>
                </a:bodyPr>
                <a:lstStyle/>
                <a:p>
                  <a:r>
                    <a:rPr lang="en-US" altLang="ja-JP" sz="1000">
                      <a:latin typeface="宋体" charset="-122"/>
                      <a:ea typeface="宋体" charset="-122"/>
                    </a:rPr>
                    <a:t>3</a:t>
                  </a:r>
                  <a:r>
                    <a:rPr lang="en-US" altLang="zh-CN" sz="1000">
                      <a:latin typeface="宋体" charset="-122"/>
                      <a:ea typeface="宋体" charset="-122"/>
                    </a:rPr>
                    <a:t>0%</a:t>
                  </a:r>
                  <a:endParaRPr lang="en-US" altLang="ja-JP" sz="1000">
                    <a:latin typeface="宋体" charset="-122"/>
                    <a:ea typeface="宋体" charset="-122"/>
                  </a:endParaRPr>
                </a:p>
              </p:txBody>
            </p:sp>
            <p:sp>
              <p:nvSpPr>
                <p:cNvPr id="27686" name="テキスト ボックス 41"/>
                <p:cNvSpPr txBox="1">
                  <a:spLocks noChangeArrowheads="1"/>
                </p:cNvSpPr>
                <p:nvPr/>
              </p:nvSpPr>
              <p:spPr bwMode="auto">
                <a:xfrm>
                  <a:off x="900415" y="6949638"/>
                  <a:ext cx="2285673" cy="198066"/>
                </a:xfrm>
                <a:prstGeom prst="rect">
                  <a:avLst/>
                </a:prstGeom>
                <a:noFill/>
                <a:ln w="9525">
                  <a:noFill/>
                  <a:miter lim="800000"/>
                  <a:headEnd/>
                  <a:tailEnd/>
                </a:ln>
              </p:spPr>
              <p:txBody>
                <a:bodyPr>
                  <a:spAutoFit/>
                </a:bodyPr>
                <a:lstStyle/>
                <a:p>
                  <a:pPr algn="ctr"/>
                  <a:r>
                    <a:rPr lang="en-US" altLang="en-US" sz="1200" b="1">
                      <a:latin typeface="宋体" charset="-122"/>
                      <a:ea typeface="宋体" charset="-122"/>
                    </a:rPr>
                    <a:t>《按基准能领取支援给付时》</a:t>
                  </a:r>
                  <a:endParaRPr lang="ja-JP" altLang="en-US" sz="1200" b="1">
                    <a:latin typeface="宋体" charset="-122"/>
                    <a:ea typeface="宋体" charset="-122"/>
                  </a:endParaRPr>
                </a:p>
              </p:txBody>
            </p:sp>
            <p:sp>
              <p:nvSpPr>
                <p:cNvPr id="27687" name="テキスト ボックス 42"/>
                <p:cNvSpPr txBox="1">
                  <a:spLocks noChangeArrowheads="1"/>
                </p:cNvSpPr>
                <p:nvPr/>
              </p:nvSpPr>
              <p:spPr bwMode="auto">
                <a:xfrm>
                  <a:off x="3279737" y="6949638"/>
                  <a:ext cx="2622175" cy="198066"/>
                </a:xfrm>
                <a:prstGeom prst="rect">
                  <a:avLst/>
                </a:prstGeom>
                <a:noFill/>
                <a:ln w="9525">
                  <a:noFill/>
                  <a:miter lim="800000"/>
                  <a:headEnd/>
                  <a:tailEnd/>
                </a:ln>
              </p:spPr>
              <p:txBody>
                <a:bodyPr wrap="none">
                  <a:spAutoFit/>
                </a:bodyPr>
                <a:lstStyle/>
                <a:p>
                  <a:pPr algn="ctr"/>
                  <a:r>
                    <a:rPr lang="en-US" altLang="en-US" sz="1200" b="1">
                      <a:latin typeface="宋体" charset="-122"/>
                      <a:ea typeface="宋体" charset="-122"/>
                    </a:rPr>
                    <a:t>《按基准能领取非满额支援给付时》</a:t>
                  </a:r>
                  <a:endParaRPr lang="ja-JP" altLang="en-US" sz="1200" b="1">
                    <a:latin typeface="宋体" charset="-122"/>
                    <a:ea typeface="宋体" charset="-122"/>
                  </a:endParaRPr>
                </a:p>
              </p:txBody>
            </p:sp>
            <p:sp>
              <p:nvSpPr>
                <p:cNvPr id="35" name="角丸四角形 43"/>
                <p:cNvSpPr>
                  <a:spLocks noChangeArrowheads="1"/>
                </p:cNvSpPr>
                <p:nvPr/>
              </p:nvSpPr>
              <p:spPr bwMode="auto">
                <a:xfrm>
                  <a:off x="722641" y="6661126"/>
                  <a:ext cx="1657113" cy="266760"/>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wrap="none" anchor="ctr"/>
                <a:lstStyle/>
                <a:p>
                  <a:pPr algn="ctr"/>
                  <a:r>
                    <a:rPr lang="ja-JP" altLang="en-US" b="1" dirty="0">
                      <a:solidFill>
                        <a:srgbClr val="000000"/>
                      </a:solidFill>
                      <a:latin typeface="SimHei" panose="02010609060101010101" pitchFamily="49" charset="-122"/>
                      <a:ea typeface="SimHei" panose="02010609060101010101" pitchFamily="49" charset="-122"/>
                    </a:rPr>
                    <a:t>示意图（月额）</a:t>
                  </a:r>
                </a:p>
              </p:txBody>
            </p:sp>
            <p:cxnSp>
              <p:nvCxnSpPr>
                <p:cNvPr id="27689" name="直線コネクタ 50"/>
                <p:cNvCxnSpPr>
                  <a:cxnSpLocks noChangeShapeType="1"/>
                </p:cNvCxnSpPr>
                <p:nvPr/>
              </p:nvCxnSpPr>
              <p:spPr bwMode="auto">
                <a:xfrm>
                  <a:off x="971997" y="8374168"/>
                  <a:ext cx="4032448" cy="1079"/>
                </a:xfrm>
                <a:prstGeom prst="line">
                  <a:avLst/>
                </a:prstGeom>
                <a:noFill/>
                <a:ln w="9525" algn="ctr">
                  <a:solidFill>
                    <a:schemeClr val="tx1"/>
                  </a:solidFill>
                  <a:prstDash val="sysDash"/>
                  <a:round/>
                  <a:headEnd/>
                  <a:tailEnd/>
                </a:ln>
              </p:spPr>
            </p:cxnSp>
          </p:grpSp>
          <p:sp>
            <p:nvSpPr>
              <p:cNvPr id="27665" name="右大かっこ 9"/>
              <p:cNvSpPr>
                <a:spLocks/>
              </p:cNvSpPr>
              <p:nvPr/>
            </p:nvSpPr>
            <p:spPr bwMode="auto">
              <a:xfrm>
                <a:off x="4212357" y="1044501"/>
                <a:ext cx="72008" cy="280800"/>
              </a:xfrm>
              <a:prstGeom prst="rightBracket">
                <a:avLst>
                  <a:gd name="adj" fmla="val 8341"/>
                </a:avLst>
              </a:prstGeom>
              <a:noFill/>
              <a:ln w="9525" algn="ctr">
                <a:solidFill>
                  <a:schemeClr val="tx1"/>
                </a:solidFill>
                <a:round/>
                <a:headEnd/>
                <a:tailEnd/>
              </a:ln>
            </p:spPr>
            <p:txBody>
              <a:bodyPr wrap="none" anchor="ctr"/>
              <a:lstStyle/>
              <a:p>
                <a:pPr algn="ctr"/>
                <a:endParaRPr lang="ja-JP" altLang="en-US">
                  <a:latin typeface="宋体" charset="-122"/>
                  <a:ea typeface="宋体" charset="-122"/>
                </a:endParaRPr>
              </a:p>
            </p:txBody>
          </p:sp>
          <p:sp>
            <p:nvSpPr>
              <p:cNvPr id="27666" name="右大かっこ 10"/>
              <p:cNvSpPr>
                <a:spLocks/>
              </p:cNvSpPr>
              <p:nvPr/>
            </p:nvSpPr>
            <p:spPr bwMode="auto">
              <a:xfrm>
                <a:off x="4140349" y="1332531"/>
                <a:ext cx="144016" cy="360040"/>
              </a:xfrm>
              <a:prstGeom prst="rightBracket">
                <a:avLst>
                  <a:gd name="adj" fmla="val 8333"/>
                </a:avLst>
              </a:prstGeom>
              <a:noFill/>
              <a:ln w="9525" algn="ctr">
                <a:solidFill>
                  <a:schemeClr val="tx1"/>
                </a:solidFill>
                <a:round/>
                <a:headEnd/>
                <a:tailEnd/>
              </a:ln>
            </p:spPr>
            <p:txBody>
              <a:bodyPr wrap="none" anchor="ctr"/>
              <a:lstStyle/>
              <a:p>
                <a:pPr algn="ctr"/>
                <a:endParaRPr lang="ja-JP" altLang="en-US">
                  <a:latin typeface="宋体" charset="-122"/>
                  <a:ea typeface="宋体" charset="-122"/>
                </a:endParaRPr>
              </a:p>
            </p:txBody>
          </p:sp>
          <p:sp>
            <p:nvSpPr>
              <p:cNvPr id="12" name="テキスト ボックス 32"/>
              <p:cNvSpPr txBox="1">
                <a:spLocks noChangeArrowheads="1"/>
              </p:cNvSpPr>
              <p:nvPr/>
            </p:nvSpPr>
            <p:spPr bwMode="auto">
              <a:xfrm>
                <a:off x="3575396" y="1404846"/>
                <a:ext cx="1698383" cy="174686"/>
              </a:xfrm>
              <a:prstGeom prst="rect">
                <a:avLst/>
              </a:prstGeom>
              <a:noFill/>
              <a:ln w="9525">
                <a:noFill/>
                <a:miter lim="800000"/>
                <a:headEnd/>
                <a:tailEnd/>
              </a:ln>
            </p:spPr>
            <p:txBody>
              <a:bodyPr>
                <a:spAutoFit/>
              </a:bodyPr>
              <a:lstStyle/>
              <a:p>
                <a:pPr algn="ctr"/>
                <a:r>
                  <a:rPr lang="en-US" altLang="ja-JP" sz="1000">
                    <a:latin typeface="宋体" charset="-122"/>
                    <a:ea typeface="宋体" charset="-122"/>
                  </a:rPr>
                  <a:t>7</a:t>
                </a:r>
                <a:r>
                  <a:rPr lang="en-US" altLang="zh-CN" sz="1000">
                    <a:latin typeface="宋体" charset="-122"/>
                    <a:ea typeface="宋体" charset="-122"/>
                  </a:rPr>
                  <a:t>0%</a:t>
                </a:r>
                <a:endParaRPr lang="en-US" altLang="ja-JP" sz="1000">
                  <a:latin typeface="宋体" charset="-122"/>
                  <a:ea typeface="宋体" charset="-122"/>
                </a:endParaRPr>
              </a:p>
            </p:txBody>
          </p:sp>
          <p:sp>
            <p:nvSpPr>
              <p:cNvPr id="27668" name="テキスト ボックス 12"/>
              <p:cNvSpPr txBox="1">
                <a:spLocks noChangeArrowheads="1"/>
              </p:cNvSpPr>
              <p:nvPr/>
            </p:nvSpPr>
            <p:spPr bwMode="auto">
              <a:xfrm>
                <a:off x="4861087" y="1791651"/>
                <a:ext cx="1511084" cy="283581"/>
              </a:xfrm>
              <a:prstGeom prst="rect">
                <a:avLst/>
              </a:prstGeom>
              <a:noFill/>
              <a:ln w="9525">
                <a:noFill/>
                <a:miter lim="800000"/>
                <a:headEnd/>
                <a:tailEnd/>
              </a:ln>
            </p:spPr>
            <p:txBody>
              <a:bodyPr>
                <a:spAutoFit/>
              </a:bodyPr>
              <a:lstStyle/>
              <a:p>
                <a:r>
                  <a:rPr lang="ja-JP" altLang="en-US" sz="1000">
                    <a:latin typeface="宋体" charset="-122"/>
                    <a:ea typeface="宋体" charset="-122"/>
                  </a:rPr>
                  <a:t>←</a:t>
                </a:r>
                <a:r>
                  <a:rPr lang="zh-CN" altLang="en-US" sz="1000">
                    <a:latin typeface="宋体" charset="-122"/>
                    <a:ea typeface="宋体" charset="-122"/>
                  </a:rPr>
                  <a:t>与收入相比，未达到生活费基准的不足部分</a:t>
                </a:r>
                <a:endParaRPr lang="ja-JP" altLang="en-US" sz="1000">
                  <a:latin typeface="宋体" charset="-122"/>
                  <a:ea typeface="宋体" charset="-122"/>
                </a:endParaRPr>
              </a:p>
            </p:txBody>
          </p:sp>
        </p:grpSp>
        <p:sp>
          <p:nvSpPr>
            <p:cNvPr id="27658" name="正方形/長方形 9"/>
            <p:cNvSpPr>
              <a:spLocks noChangeArrowheads="1"/>
            </p:cNvSpPr>
            <p:nvPr/>
          </p:nvSpPr>
          <p:spPr bwMode="auto">
            <a:xfrm>
              <a:off x="4860429" y="6990787"/>
              <a:ext cx="144016" cy="320781"/>
            </a:xfrm>
            <a:prstGeom prst="rect">
              <a:avLst/>
            </a:prstGeom>
            <a:pattFill prst="ltVert">
              <a:fgClr>
                <a:schemeClr val="tx1"/>
              </a:fgClr>
              <a:bgClr>
                <a:srgbClr val="FF5050"/>
              </a:bgClr>
            </a:pattFill>
            <a:ln w="9525" algn="ctr">
              <a:solidFill>
                <a:schemeClr val="tx1"/>
              </a:solidFill>
              <a:round/>
              <a:headEnd/>
              <a:tailEnd/>
            </a:ln>
          </p:spPr>
          <p:txBody>
            <a:bodyPr wrap="none" anchor="ctr"/>
            <a:lstStyle/>
            <a:p>
              <a:pPr algn="ctr"/>
              <a:endParaRPr lang="ja-JP" altLang="en-US">
                <a:latin typeface="宋体" charset="-122"/>
                <a:ea typeface="宋体" charset="-122"/>
              </a:endParaRPr>
            </a:p>
          </p:txBody>
        </p:sp>
        <p:sp>
          <p:nvSpPr>
            <p:cNvPr id="27659" name="正方形/長方形 8"/>
            <p:cNvSpPr>
              <a:spLocks noChangeArrowheads="1"/>
            </p:cNvSpPr>
            <p:nvPr/>
          </p:nvSpPr>
          <p:spPr bwMode="auto">
            <a:xfrm>
              <a:off x="5292477" y="6990787"/>
              <a:ext cx="144016" cy="320781"/>
            </a:xfrm>
            <a:prstGeom prst="rect">
              <a:avLst/>
            </a:prstGeom>
            <a:solidFill>
              <a:srgbClr val="002060"/>
            </a:solidFill>
            <a:ln w="9525" algn="ctr">
              <a:solidFill>
                <a:schemeClr val="tx1"/>
              </a:solidFill>
              <a:round/>
              <a:headEnd/>
              <a:tailEnd/>
            </a:ln>
          </p:spPr>
          <p:txBody>
            <a:bodyPr wrap="none" anchor="ctr"/>
            <a:lstStyle/>
            <a:p>
              <a:pPr algn="ctr"/>
              <a:endParaRPr lang="ja-JP" altLang="en-US">
                <a:latin typeface="宋体" charset="-122"/>
                <a:ea typeface="宋体" charset="-122"/>
              </a:endParaRPr>
            </a:p>
          </p:txBody>
        </p:sp>
        <p:sp>
          <p:nvSpPr>
            <p:cNvPr id="27660" name="テキスト ボックス 38"/>
            <p:cNvSpPr txBox="1">
              <a:spLocks noChangeArrowheads="1"/>
            </p:cNvSpPr>
            <p:nvPr/>
          </p:nvSpPr>
          <p:spPr bwMode="auto">
            <a:xfrm>
              <a:off x="5003942" y="6949578"/>
              <a:ext cx="288883" cy="389096"/>
            </a:xfrm>
            <a:prstGeom prst="rect">
              <a:avLst/>
            </a:prstGeom>
            <a:noFill/>
            <a:ln w="9525">
              <a:noFill/>
              <a:miter lim="800000"/>
              <a:headEnd/>
              <a:tailEnd/>
            </a:ln>
          </p:spPr>
          <p:txBody>
            <a:bodyPr lIns="144000">
              <a:spAutoFit/>
            </a:bodyPr>
            <a:lstStyle/>
            <a:p>
              <a:pPr algn="ctr"/>
              <a:r>
                <a:rPr lang="ja-JP" altLang="en-US">
                  <a:latin typeface="宋体" charset="-122"/>
                  <a:ea typeface="宋体" charset="-122"/>
                </a:rPr>
                <a:t>＋</a:t>
              </a:r>
            </a:p>
          </p:txBody>
        </p:sp>
        <p:sp>
          <p:nvSpPr>
            <p:cNvPr id="27661" name="テキスト ボックス 39"/>
            <p:cNvSpPr txBox="1">
              <a:spLocks noChangeArrowheads="1"/>
            </p:cNvSpPr>
            <p:nvPr/>
          </p:nvSpPr>
          <p:spPr bwMode="auto">
            <a:xfrm>
              <a:off x="5508695" y="6990004"/>
              <a:ext cx="792049" cy="291400"/>
            </a:xfrm>
            <a:prstGeom prst="rect">
              <a:avLst/>
            </a:prstGeom>
            <a:noFill/>
            <a:ln w="9525">
              <a:noFill/>
              <a:miter lim="800000"/>
              <a:headEnd/>
              <a:tailEnd/>
            </a:ln>
          </p:spPr>
          <p:txBody>
            <a:bodyPr lIns="0">
              <a:spAutoFit/>
            </a:bodyPr>
            <a:lstStyle/>
            <a:p>
              <a:pPr algn="ctr"/>
              <a:r>
                <a:rPr lang="ja-JP" altLang="en-US" sz="1200">
                  <a:latin typeface="宋体" charset="-122"/>
                  <a:ea typeface="宋体" charset="-122"/>
                </a:rPr>
                <a:t>＝</a:t>
              </a:r>
              <a:r>
                <a:rPr lang="zh-CN" altLang="en-US" sz="1200">
                  <a:latin typeface="宋体" charset="-122"/>
                  <a:ea typeface="宋体" charset="-122"/>
                </a:rPr>
                <a:t>补贴额</a:t>
              </a:r>
            </a:p>
          </p:txBody>
        </p:sp>
        <p:sp>
          <p:nvSpPr>
            <p:cNvPr id="27662" name="テキスト ボックス 49"/>
            <p:cNvSpPr txBox="1">
              <a:spLocks noChangeArrowheads="1"/>
            </p:cNvSpPr>
            <p:nvPr/>
          </p:nvSpPr>
          <p:spPr bwMode="auto">
            <a:xfrm>
              <a:off x="578624" y="5386457"/>
              <a:ext cx="885699" cy="1275089"/>
            </a:xfrm>
            <a:prstGeom prst="rect">
              <a:avLst/>
            </a:prstGeom>
            <a:noFill/>
            <a:ln w="9525">
              <a:noFill/>
              <a:miter lim="800000"/>
              <a:headEnd/>
              <a:tailEnd/>
            </a:ln>
          </p:spPr>
          <p:txBody>
            <a:bodyPr vert="eaVert">
              <a:spAutoFit/>
            </a:bodyPr>
            <a:lstStyle/>
            <a:p>
              <a:r>
                <a:rPr lang="ja-JP" altLang="en-US">
                  <a:latin typeface="宋体" charset="-122"/>
                  <a:ea typeface="宋体" charset="-122"/>
                </a:rPr>
                <a:t>←</a:t>
              </a:r>
              <a:r>
                <a:rPr lang="ja-JP" altLang="en-US" sz="1000">
                  <a:latin typeface="宋体" charset="-122"/>
                  <a:ea typeface="宋体" charset="-122"/>
                </a:rPr>
                <a:t>　　　　　　　</a:t>
              </a:r>
              <a:r>
                <a:rPr lang="ja-JP" altLang="en-US" b="1">
                  <a:latin typeface="宋体" charset="-122"/>
                  <a:ea typeface="宋体" charset="-122"/>
                </a:rPr>
                <a:t>→</a:t>
              </a:r>
              <a:endParaRPr lang="en-US" altLang="ja-JP" b="1">
                <a:latin typeface="宋体" charset="-122"/>
                <a:ea typeface="宋体" charset="-122"/>
              </a:endParaRPr>
            </a:p>
            <a:p>
              <a:r>
                <a:rPr lang="ja-JP" altLang="en-US" sz="1000" b="1">
                  <a:latin typeface="宋体" charset="-122"/>
                  <a:ea typeface="宋体" charset="-122"/>
                </a:rPr>
                <a:t>　　  </a:t>
              </a:r>
              <a:endParaRPr lang="ja-JP" altLang="en-US" sz="1000">
                <a:latin typeface="宋体" charset="-122"/>
                <a:ea typeface="宋体" charset="-122"/>
              </a:endParaRPr>
            </a:p>
          </p:txBody>
        </p:sp>
        <p:sp>
          <p:nvSpPr>
            <p:cNvPr id="27663" name="角丸四角形吹き出し 51"/>
            <p:cNvSpPr>
              <a:spLocks noChangeArrowheads="1"/>
            </p:cNvSpPr>
            <p:nvPr/>
          </p:nvSpPr>
          <p:spPr bwMode="auto">
            <a:xfrm>
              <a:off x="683965" y="5797029"/>
              <a:ext cx="864096" cy="320781"/>
            </a:xfrm>
            <a:prstGeom prst="rect">
              <a:avLst/>
            </a:prstGeom>
            <a:solidFill>
              <a:schemeClr val="bg1"/>
            </a:solidFill>
            <a:ln w="9525" algn="ctr">
              <a:solidFill>
                <a:schemeClr val="tx1"/>
              </a:solidFill>
              <a:round/>
              <a:headEnd/>
              <a:tailEnd/>
            </a:ln>
          </p:spPr>
          <p:txBody>
            <a:bodyPr wrap="none" anchor="ctr"/>
            <a:lstStyle/>
            <a:p>
              <a:pPr algn="ctr"/>
              <a:r>
                <a:rPr lang="ja-JP" altLang="en-US" sz="1000" b="1">
                  <a:latin typeface="宋体" charset="-122"/>
                  <a:ea typeface="宋体" charset="-122"/>
                </a:rPr>
                <a:t>生活費</a:t>
              </a:r>
              <a:r>
                <a:rPr lang="zh-CN" altLang="en-US" sz="1000" b="1">
                  <a:latin typeface="宋体" charset="-122"/>
                  <a:ea typeface="宋体" charset="-122"/>
                </a:rPr>
                <a:t>基准</a:t>
              </a:r>
              <a:endParaRPr lang="ja-JP" altLang="en-US" sz="1000" b="1">
                <a:latin typeface="宋体" charset="-122"/>
                <a:ea typeface="宋体" charset="-122"/>
              </a:endParaRPr>
            </a:p>
          </p:txBody>
        </p:sp>
      </p:grpSp>
      <p:sp>
        <p:nvSpPr>
          <p:cNvPr id="43" name="テキスト ボックス 42"/>
          <p:cNvSpPr txBox="1"/>
          <p:nvPr/>
        </p:nvSpPr>
        <p:spPr>
          <a:xfrm>
            <a:off x="623094" y="7309197"/>
            <a:ext cx="5761037" cy="1261884"/>
          </a:xfrm>
          <a:prstGeom prst="rect">
            <a:avLst/>
          </a:prstGeom>
          <a:solidFill>
            <a:srgbClr val="FFFFCC"/>
          </a:solidFill>
          <a:ln>
            <a:solidFill>
              <a:schemeClr val="accent1">
                <a:lumMod val="90000"/>
              </a:schemeClr>
            </a:solidFill>
          </a:ln>
        </p:spPr>
        <p:txBody>
          <a:bodyPr>
            <a:spAutoFit/>
          </a:bodyPr>
          <a:lstStyle/>
          <a:p>
            <a:r>
              <a:rPr lang="zh-CN" altLang="ja-JP" b="1" dirty="0">
                <a:latin typeface="SimSun" panose="02010600030101010101" pitchFamily="2" charset="-122"/>
                <a:ea typeface="SimSun" panose="02010600030101010101" pitchFamily="2" charset="-122"/>
                <a:cs typeface="ＤＨＰ特太ゴシック体"/>
              </a:rPr>
              <a:t>☆</a:t>
            </a:r>
            <a:r>
              <a:rPr lang="zh-CN" altLang="ja-JP" b="1" dirty="0">
                <a:latin typeface="SimHei" panose="02010609060101010101" pitchFamily="49" charset="-122"/>
                <a:ea typeface="SimHei" panose="02010609060101010101" pitchFamily="49" charset="-122"/>
                <a:cs typeface="ＤＨＰ特太ゴシック体"/>
              </a:rPr>
              <a:t>与子女家庭同居者(或预定考虑同居者)</a:t>
            </a:r>
          </a:p>
          <a:p>
            <a:r>
              <a:rPr lang="zh-CN" altLang="ja-JP" sz="1600" dirty="0">
                <a:latin typeface="SimSun" panose="02010600030101010101" pitchFamily="2" charset="-122"/>
                <a:ea typeface="SimSun" panose="02010600030101010101" pitchFamily="2" charset="-122"/>
                <a:cs typeface="ＤＨＰ特太ゴシック体"/>
              </a:rPr>
              <a:t>    </a:t>
            </a:r>
            <a:r>
              <a:rPr lang="zh-CN" altLang="ja-JP" sz="1400" dirty="0">
                <a:latin typeface="SimSun" panose="02010600030101010101" pitchFamily="2" charset="-122"/>
                <a:ea typeface="SimSun" panose="02010600030101010101" pitchFamily="2" charset="-122"/>
                <a:cs typeface="ＤＨＰ特太ゴシック体"/>
              </a:rPr>
              <a:t>支援给付制度对子女家庭的收入制定了即便与有一定收入的子女家庭同居也能领取支援给付的计算方法。</a:t>
            </a:r>
          </a:p>
          <a:p>
            <a:r>
              <a:rPr lang="zh-CN" altLang="ja-JP" sz="1400" dirty="0">
                <a:latin typeface="SimSun" panose="02010600030101010101" pitchFamily="2" charset="-122"/>
                <a:ea typeface="SimSun" panose="02010600030101010101" pitchFamily="2" charset="-122"/>
                <a:cs typeface="ＤＨＰ特太ゴシック体"/>
              </a:rPr>
              <a:t>    现在已与子女家庭同居而未领取支援给付者，或今后考虑与子女家庭同居者，</a:t>
            </a:r>
            <a:r>
              <a:rPr lang="zh-CN" altLang="ja-JP" sz="1400" dirty="0" smtClean="0">
                <a:solidFill>
                  <a:srgbClr val="000000"/>
                </a:solidFill>
                <a:latin typeface="SimSun" panose="02010600030101010101" pitchFamily="2" charset="-122"/>
                <a:ea typeface="SimSun" panose="02010600030101010101" pitchFamily="2" charset="-122"/>
                <a:cs typeface="ＤＨＰ特太ゴシック体"/>
              </a:rPr>
              <a:t>请向</a:t>
            </a:r>
            <a:r>
              <a:rPr lang="zh-CN" altLang="en-US" sz="1400" dirty="0" smtClean="0">
                <a:solidFill>
                  <a:srgbClr val="000000"/>
                </a:solidFill>
                <a:latin typeface="SimSun" panose="02010600030101010101" pitchFamily="2" charset="-122"/>
                <a:ea typeface="SimSun" panose="02010600030101010101" pitchFamily="2" charset="-122"/>
                <a:cs typeface="ＤＨＰ特太ゴシック体"/>
              </a:rPr>
              <a:t>支援给付制度实施机关</a:t>
            </a:r>
            <a:r>
              <a:rPr lang="zh-CN" altLang="ja-JP" sz="1400" dirty="0" smtClean="0">
                <a:solidFill>
                  <a:srgbClr val="000000"/>
                </a:solidFill>
                <a:latin typeface="SimSun" panose="02010600030101010101" pitchFamily="2" charset="-122"/>
                <a:ea typeface="SimSun" panose="02010600030101010101" pitchFamily="2" charset="-122"/>
                <a:cs typeface="ＤＨＰ特太ゴシック体"/>
              </a:rPr>
              <a:t>咨询</a:t>
            </a:r>
            <a:r>
              <a:rPr lang="zh-CN" altLang="ja-JP" sz="1400" dirty="0">
                <a:solidFill>
                  <a:srgbClr val="000000"/>
                </a:solidFill>
                <a:latin typeface="SimSun" panose="02010600030101010101" pitchFamily="2" charset="-122"/>
                <a:ea typeface="SimSun" panose="02010600030101010101" pitchFamily="2" charset="-122"/>
                <a:cs typeface="ＤＨＰ特太ゴシック体"/>
              </a:rPr>
              <a:t>。(参见第11页)</a:t>
            </a:r>
            <a:endParaRPr lang="ja-JP" altLang="en-US" sz="1400" dirty="0">
              <a:solidFill>
                <a:srgbClr val="000000"/>
              </a:solidFill>
              <a:latin typeface="SimSun" panose="02010600030101010101" pitchFamily="2" charset="-122"/>
              <a:ea typeface="SimSun" panose="02010600030101010101" pitchFamily="2" charset="-122"/>
              <a:cs typeface="ＤＨＰ特太ゴシック体"/>
            </a:endParaRPr>
          </a:p>
        </p:txBody>
      </p:sp>
      <p:sp>
        <p:nvSpPr>
          <p:cNvPr id="2" name="右中かっこ 1"/>
          <p:cNvSpPr/>
          <p:nvPr/>
        </p:nvSpPr>
        <p:spPr bwMode="auto">
          <a:xfrm>
            <a:off x="4524375" y="4183063"/>
            <a:ext cx="107950" cy="908050"/>
          </a:xfrm>
          <a:prstGeom prst="rightBrace">
            <a:avLst/>
          </a:prstGeom>
          <a:ln>
            <a:headEnd type="none" w="med" len="med"/>
            <a:tailEnd type="none" w="med" len="med"/>
          </a:ln>
        </p:spPr>
        <p:style>
          <a:lnRef idx="1">
            <a:schemeClr val="dk1"/>
          </a:lnRef>
          <a:fillRef idx="0">
            <a:schemeClr val="dk1"/>
          </a:fillRef>
          <a:effectRef idx="0">
            <a:schemeClr val="dk1"/>
          </a:effectRef>
          <a:fontRef idx="minor">
            <a:schemeClr val="tx1"/>
          </a:fontRef>
        </p:style>
        <p:txBody>
          <a:bodyPr wrap="none" anchor="ctr"/>
          <a:lstStyle/>
          <a:p>
            <a:pPr algn="ctr"/>
            <a:endParaRPr lang="ja-JP" altLang="en-US">
              <a:latin typeface="宋体" charset="-122"/>
              <a:ea typeface="宋体" charset="-122"/>
            </a:endParaRPr>
          </a:p>
        </p:txBody>
      </p:sp>
      <p:sp>
        <p:nvSpPr>
          <p:cNvPr id="45" name="右中かっこ 44"/>
          <p:cNvSpPr/>
          <p:nvPr/>
        </p:nvSpPr>
        <p:spPr bwMode="auto">
          <a:xfrm>
            <a:off x="4519613" y="5119688"/>
            <a:ext cx="112712" cy="509587"/>
          </a:xfrm>
          <a:prstGeom prst="rightBrace">
            <a:avLst/>
          </a:prstGeom>
          <a:ln>
            <a:headEnd type="none" w="med" len="med"/>
            <a:tailEnd type="none" w="med" len="med"/>
          </a:ln>
        </p:spPr>
        <p:style>
          <a:lnRef idx="1">
            <a:schemeClr val="dk1"/>
          </a:lnRef>
          <a:fillRef idx="0">
            <a:schemeClr val="dk1"/>
          </a:fillRef>
          <a:effectRef idx="0">
            <a:schemeClr val="dk1"/>
          </a:effectRef>
          <a:fontRef idx="minor">
            <a:schemeClr val="tx1"/>
          </a:fontRef>
        </p:style>
        <p:txBody>
          <a:bodyPr wrap="none" anchor="ctr"/>
          <a:lstStyle/>
          <a:p>
            <a:pPr algn="ctr"/>
            <a:endParaRPr lang="ja-JP" altLang="en-US">
              <a:latin typeface="宋体" charset="-122"/>
              <a:ea typeface="宋体" charset="-122"/>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pattFill prst="dkDnDiag">
          <a:fgClr>
            <a:schemeClr val="bg1"/>
          </a:fgClr>
          <a:bgClr>
            <a:schemeClr val="accent1"/>
          </a:bgClr>
        </a:patt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pattFill prst="dkDnDiag">
          <a:fgClr>
            <a:schemeClr val="bg1"/>
          </a:fgClr>
          <a:bgClr>
            <a:schemeClr val="accent1"/>
          </a:bgClr>
        </a:patt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10107</TotalTime>
  <Words>1020</Words>
  <Application>Microsoft Office PowerPoint</Application>
  <PresentationFormat>ユーザー設定</PresentationFormat>
  <Paragraphs>1429</Paragraphs>
  <Slides>27</Slides>
  <Notes>5</Notes>
  <HiddenSlides>0</HiddenSlides>
  <MMClips>0</MMClips>
  <ScaleCrop>false</ScaleCrop>
  <HeadingPairs>
    <vt:vector size="4" baseType="variant">
      <vt:variant>
        <vt:lpstr>テーマ</vt:lpstr>
      </vt:variant>
      <vt:variant>
        <vt:i4>1</vt:i4>
      </vt:variant>
      <vt:variant>
        <vt:lpstr>スライド タイトル</vt:lpstr>
      </vt:variant>
      <vt:variant>
        <vt:i4>27</vt:i4>
      </vt:variant>
    </vt:vector>
  </HeadingPairs>
  <TitlesOfParts>
    <vt:vector size="28" baseType="lpstr">
      <vt:lpstr>標準デザイン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厚生労働省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厚生労働省ネットワークシステム</dc:creator>
  <cp:lastModifiedBy>厚生労働省ネットワークシステム</cp:lastModifiedBy>
  <cp:revision>791</cp:revision>
  <cp:lastPrinted>2014-09-18T06:58:04Z</cp:lastPrinted>
  <dcterms:created xsi:type="dcterms:W3CDTF">2008-02-20T05:38:46Z</dcterms:created>
  <dcterms:modified xsi:type="dcterms:W3CDTF">2014-09-19T05:17:33Z</dcterms:modified>
</cp:coreProperties>
</file>