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84" r:id="rId1"/>
  </p:sldMasterIdLst>
  <p:notesMasterIdLst>
    <p:notesMasterId r:id="rId25"/>
  </p:notesMasterIdLst>
  <p:handoutMasterIdLst>
    <p:handoutMasterId r:id="rId26"/>
  </p:handoutMasterIdLst>
  <p:sldIdLst>
    <p:sldId id="256" r:id="rId2"/>
    <p:sldId id="430" r:id="rId3"/>
    <p:sldId id="260" r:id="rId4"/>
    <p:sldId id="358" r:id="rId5"/>
    <p:sldId id="418" r:id="rId6"/>
    <p:sldId id="417" r:id="rId7"/>
    <p:sldId id="424" r:id="rId8"/>
    <p:sldId id="420" r:id="rId9"/>
    <p:sldId id="357" r:id="rId10"/>
    <p:sldId id="429" r:id="rId11"/>
    <p:sldId id="427" r:id="rId12"/>
    <p:sldId id="284" r:id="rId13"/>
    <p:sldId id="376" r:id="rId14"/>
    <p:sldId id="377" r:id="rId15"/>
    <p:sldId id="414" r:id="rId16"/>
    <p:sldId id="319" r:id="rId17"/>
    <p:sldId id="388" r:id="rId18"/>
    <p:sldId id="421" r:id="rId19"/>
    <p:sldId id="353" r:id="rId20"/>
    <p:sldId id="434" r:id="rId21"/>
    <p:sldId id="435" r:id="rId22"/>
    <p:sldId id="433" r:id="rId23"/>
    <p:sldId id="432"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6FBE9"/>
    <a:srgbClr val="DCF0AA"/>
    <a:srgbClr val="CCFFCC"/>
    <a:srgbClr val="CCECFF"/>
    <a:srgbClr val="FFFFCC"/>
    <a:srgbClr val="CCFF99"/>
    <a:srgbClr val="FFFF00"/>
    <a:srgbClr val="FFFF9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8254" autoAdjust="0"/>
  </p:normalViewPr>
  <p:slideViewPr>
    <p:cSldViewPr snapToGrid="0">
      <p:cViewPr>
        <p:scale>
          <a:sx n="82" d="100"/>
          <a:sy n="82" d="100"/>
        </p:scale>
        <p:origin x="-1224" y="-30"/>
      </p:cViewPr>
      <p:guideLst>
        <p:guide orient="horz" pos="663"/>
        <p:guide pos="5455"/>
      </p:guideLst>
    </p:cSldViewPr>
  </p:slideViewPr>
  <p:outlineViewPr>
    <p:cViewPr>
      <p:scale>
        <a:sx n="33" d="100"/>
        <a:sy n="33" d="100"/>
      </p:scale>
      <p:origin x="0" y="180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25080198308546E-2"/>
          <c:y val="4.1037850976023499E-2"/>
          <c:w val="0.90150054680664915"/>
          <c:h val="0.51418893475946137"/>
        </c:manualLayout>
      </c:layout>
      <c:barChart>
        <c:barDir val="col"/>
        <c:grouping val="clustered"/>
        <c:varyColors val="0"/>
        <c:ser>
          <c:idx val="0"/>
          <c:order val="0"/>
          <c:spPr>
            <a:ln>
              <a:solidFill>
                <a:schemeClr val="tx1"/>
              </a:solidFill>
            </a:ln>
          </c:spPr>
          <c:invertIfNegative val="0"/>
          <c:dPt>
            <c:idx val="1"/>
            <c:invertIfNegative val="0"/>
            <c:bubble3D val="0"/>
            <c:spPr>
              <a:solidFill>
                <a:srgbClr val="FF7C80"/>
              </a:solidFill>
              <a:ln>
                <a:solidFill>
                  <a:schemeClr val="tx1"/>
                </a:solidFill>
              </a:ln>
            </c:spPr>
          </c:dPt>
          <c:dPt>
            <c:idx val="4"/>
            <c:invertIfNegative val="0"/>
            <c:bubble3D val="0"/>
            <c:spPr>
              <a:solidFill>
                <a:srgbClr val="FF7C80"/>
              </a:solidFill>
              <a:ln>
                <a:solidFill>
                  <a:schemeClr val="tx1"/>
                </a:solidFill>
              </a:ln>
            </c:spPr>
          </c:dPt>
          <c:dPt>
            <c:idx val="7"/>
            <c:invertIfNegative val="0"/>
            <c:bubble3D val="0"/>
            <c:spPr>
              <a:solidFill>
                <a:srgbClr val="FF7C80"/>
              </a:solidFill>
              <a:ln>
                <a:solidFill>
                  <a:schemeClr val="tx1"/>
                </a:solidFill>
              </a:ln>
            </c:spPr>
          </c:dPt>
          <c:dPt>
            <c:idx val="10"/>
            <c:invertIfNegative val="0"/>
            <c:bubble3D val="0"/>
            <c:spPr>
              <a:solidFill>
                <a:srgbClr val="FF7C80"/>
              </a:solidFill>
              <a:ln>
                <a:solidFill>
                  <a:schemeClr val="tx1"/>
                </a:solidFill>
              </a:ln>
            </c:spPr>
          </c:dPt>
          <c:dPt>
            <c:idx val="13"/>
            <c:invertIfNegative val="0"/>
            <c:bubble3D val="0"/>
            <c:spPr>
              <a:solidFill>
                <a:srgbClr val="FF7C80"/>
              </a:solidFill>
              <a:ln>
                <a:solidFill>
                  <a:schemeClr val="tx1"/>
                </a:solidFill>
              </a:ln>
            </c:spPr>
          </c:dPt>
          <c:dPt>
            <c:idx val="16"/>
            <c:invertIfNegative val="0"/>
            <c:bubble3D val="0"/>
            <c:spPr>
              <a:solidFill>
                <a:srgbClr val="FF7C80"/>
              </a:solidFill>
              <a:ln>
                <a:solidFill>
                  <a:schemeClr val="tx1"/>
                </a:solidFill>
              </a:ln>
            </c:spPr>
          </c:dPt>
          <c:dPt>
            <c:idx val="19"/>
            <c:invertIfNegative val="0"/>
            <c:bubble3D val="0"/>
            <c:spPr>
              <a:solidFill>
                <a:srgbClr val="FF7C80"/>
              </a:solidFill>
              <a:ln>
                <a:solidFill>
                  <a:schemeClr val="tx1"/>
                </a:solidFill>
              </a:ln>
            </c:spPr>
          </c:dPt>
          <c:dPt>
            <c:idx val="22"/>
            <c:invertIfNegative val="0"/>
            <c:bubble3D val="0"/>
            <c:spPr>
              <a:solidFill>
                <a:srgbClr val="FF7C80"/>
              </a:solidFill>
              <a:ln>
                <a:solidFill>
                  <a:schemeClr val="tx1"/>
                </a:solidFill>
              </a:ln>
            </c:spPr>
          </c:dPt>
          <c:dPt>
            <c:idx val="24"/>
            <c:invertIfNegative val="0"/>
            <c:bubble3D val="0"/>
            <c:spPr>
              <a:solidFill>
                <a:schemeClr val="bg1">
                  <a:lumMod val="65000"/>
                </a:schemeClr>
              </a:solidFill>
              <a:ln>
                <a:solidFill>
                  <a:schemeClr val="tx1"/>
                </a:solidFill>
              </a:ln>
            </c:spPr>
          </c:dPt>
          <c:dLbls>
            <c:dLbl>
              <c:idx val="1"/>
              <c:layout>
                <c:manualLayout>
                  <c:x val="9.2592592592592587E-3"/>
                  <c:y val="-7.7170418006430866E-3"/>
                </c:manualLayout>
              </c:layout>
              <c:dLblPos val="outEnd"/>
              <c:showLegendKey val="0"/>
              <c:showVal val="1"/>
              <c:showCatName val="0"/>
              <c:showSerName val="0"/>
              <c:showPercent val="0"/>
              <c:showBubbleSize val="0"/>
            </c:dLbl>
            <c:dLbl>
              <c:idx val="13"/>
              <c:layout>
                <c:manualLayout>
                  <c:x val="1.2345557499756975E-2"/>
                  <c:y val="-2.572347266881029E-3"/>
                </c:manualLayout>
              </c:layout>
              <c:dLblPos val="outEnd"/>
              <c:showLegendKey val="0"/>
              <c:showVal val="1"/>
              <c:showCatName val="0"/>
              <c:showSerName val="0"/>
              <c:showPercent val="0"/>
              <c:showBubbleSize val="0"/>
            </c:dLbl>
            <c:dLbl>
              <c:idx val="16"/>
              <c:layout>
                <c:manualLayout>
                  <c:x val="9.2592592592592587E-3"/>
                  <c:y val="5.1444919867331225E-3"/>
                </c:manualLayout>
              </c:layout>
              <c:dLblPos val="outEnd"/>
              <c:showLegendKey val="0"/>
              <c:showVal val="1"/>
              <c:showCatName val="0"/>
              <c:showSerName val="0"/>
              <c:showPercent val="0"/>
              <c:showBubbleSize val="0"/>
            </c:dLbl>
            <c:dLbl>
              <c:idx val="18"/>
              <c:layout>
                <c:manualLayout>
                  <c:x val="0"/>
                  <c:y val="2.572347266881029E-3"/>
                </c:manualLayout>
              </c:layout>
              <c:dLblPos val="outEnd"/>
              <c:showLegendKey val="0"/>
              <c:showVal val="1"/>
              <c:showCatName val="0"/>
              <c:showSerName val="0"/>
              <c:showPercent val="0"/>
              <c:showBubbleSize val="0"/>
            </c:dLbl>
            <c:dLbl>
              <c:idx val="19"/>
              <c:layout>
                <c:manualLayout>
                  <c:x val="6.1728395061728392E-3"/>
                  <c:y val="2.572347266881029E-3"/>
                </c:manualLayout>
              </c:layout>
              <c:dLblPos val="outEnd"/>
              <c:showLegendKey val="0"/>
              <c:showVal val="1"/>
              <c:showCatName val="0"/>
              <c:showSerName val="0"/>
              <c:showPercent val="0"/>
              <c:showBubbleSize val="0"/>
            </c:dLbl>
            <c:dLbl>
              <c:idx val="22"/>
              <c:layout>
                <c:manualLayout>
                  <c:x val="4.6296296296296294E-3"/>
                  <c:y val="-2.5723472668810763E-3"/>
                </c:manualLayout>
              </c:layout>
              <c:dLblPos val="outEnd"/>
              <c:showLegendKey val="0"/>
              <c:showVal val="1"/>
              <c:showCatName val="0"/>
              <c:showSerName val="0"/>
              <c:showPercent val="0"/>
              <c:showBubbleSize val="0"/>
            </c:dLbl>
            <c:txPr>
              <a:bodyPr/>
              <a:lstStyle/>
              <a:p>
                <a:pPr>
                  <a:defRPr sz="1200"/>
                </a:pPr>
                <a:endParaRPr lang="ja-JP"/>
              </a:p>
            </c:txPr>
            <c:dLblPos val="outEnd"/>
            <c:showLegendKey val="0"/>
            <c:showVal val="1"/>
            <c:showCatName val="0"/>
            <c:showSerName val="0"/>
            <c:showPercent val="0"/>
            <c:showBubbleSize val="0"/>
            <c:showLeaderLines val="0"/>
          </c:dLbls>
          <c:cat>
            <c:strRef>
              <c:f>'マタ行為者（確報班）'!$B$3:$Z$3</c:f>
              <c:strCache>
                <c:ptCount val="25"/>
                <c:pt idx="0">
                  <c:v>職場の直属上司（男性）</c:v>
                </c:pt>
                <c:pt idx="1">
                  <c:v>職場の直属上司（女性）</c:v>
                </c:pt>
                <c:pt idx="3">
                  <c:v>直属上司よりも上位の
上司、役員(男性）</c:v>
                </c:pt>
                <c:pt idx="4">
                  <c:v>直属上司よりも上位の
上司、役員(女性）</c:v>
                </c:pt>
                <c:pt idx="6">
                  <c:v>職場の同僚、部下（男性）</c:v>
                </c:pt>
                <c:pt idx="7">
                  <c:v>職場の同僚、部下（女性）</c:v>
                </c:pt>
                <c:pt idx="9">
                  <c:v>( 人事以外に配属されていた方)
 人事所管部署の長、社員（男性）</c:v>
                </c:pt>
                <c:pt idx="10">
                  <c:v>( 人事以外に配属されていた方)
 人事所管部署の長、社員（女性）</c:v>
                </c:pt>
                <c:pt idx="12">
                  <c:v>人事以外の、他部署の長、社員（男性）</c:v>
                </c:pt>
                <c:pt idx="13">
                  <c:v>人事以外の、他部署の長、社員（女性）</c:v>
                </c:pt>
                <c:pt idx="15">
                  <c:v>取引先や顧客など（男性）</c:v>
                </c:pt>
                <c:pt idx="16">
                  <c:v>取引先や顧客など（女性）</c:v>
                </c:pt>
                <c:pt idx="18">
                  <c:v>( 派遣労働者の方) 雇用されている
派遣元の社員・役員（男性）</c:v>
                </c:pt>
                <c:pt idx="19">
                  <c:v>( 派遣労働者の方) 雇用されている
派遣元の社員・役員（女性）</c:v>
                </c:pt>
                <c:pt idx="21">
                  <c:v>左記以外（男性）</c:v>
                </c:pt>
                <c:pt idx="22">
                  <c:v>左記以外（女性）</c:v>
                </c:pt>
                <c:pt idx="24">
                  <c:v>わからない</c:v>
                </c:pt>
              </c:strCache>
            </c:strRef>
          </c:cat>
          <c:val>
            <c:numRef>
              <c:f>'マタ行為者（確報班）'!$B$4:$Z$4</c:f>
              <c:numCache>
                <c:formatCode>0.0%</c:formatCode>
                <c:ptCount val="25"/>
                <c:pt idx="0">
                  <c:v>0.192</c:v>
                </c:pt>
                <c:pt idx="1">
                  <c:v>0.107</c:v>
                </c:pt>
                <c:pt idx="3">
                  <c:v>0.154</c:v>
                </c:pt>
                <c:pt idx="4">
                  <c:v>5.3999999999999999E-2</c:v>
                </c:pt>
                <c:pt idx="6">
                  <c:v>5.5E-2</c:v>
                </c:pt>
                <c:pt idx="7">
                  <c:v>9.4E-2</c:v>
                </c:pt>
                <c:pt idx="9">
                  <c:v>4.9000000000000002E-2</c:v>
                </c:pt>
                <c:pt idx="10">
                  <c:v>0.03</c:v>
                </c:pt>
                <c:pt idx="12">
                  <c:v>3.5000000000000003E-2</c:v>
                </c:pt>
                <c:pt idx="13">
                  <c:v>0.03</c:v>
                </c:pt>
                <c:pt idx="15">
                  <c:v>2.5999999999999999E-2</c:v>
                </c:pt>
                <c:pt idx="16">
                  <c:v>2.1999999999999999E-2</c:v>
                </c:pt>
                <c:pt idx="18">
                  <c:v>2.8000000000000001E-2</c:v>
                </c:pt>
                <c:pt idx="19">
                  <c:v>2.8000000000000001E-2</c:v>
                </c:pt>
                <c:pt idx="21">
                  <c:v>1.9E-2</c:v>
                </c:pt>
                <c:pt idx="22">
                  <c:v>1.7999999999999999E-2</c:v>
                </c:pt>
                <c:pt idx="24">
                  <c:v>0.06</c:v>
                </c:pt>
              </c:numCache>
            </c:numRef>
          </c:val>
        </c:ser>
        <c:dLbls>
          <c:showLegendKey val="0"/>
          <c:showVal val="0"/>
          <c:showCatName val="0"/>
          <c:showSerName val="0"/>
          <c:showPercent val="0"/>
          <c:showBubbleSize val="0"/>
        </c:dLbls>
        <c:gapWidth val="20"/>
        <c:axId val="104396288"/>
        <c:axId val="104397824"/>
      </c:barChart>
      <c:catAx>
        <c:axId val="104396288"/>
        <c:scaling>
          <c:orientation val="minMax"/>
        </c:scaling>
        <c:delete val="0"/>
        <c:axPos val="b"/>
        <c:majorTickMark val="in"/>
        <c:minorTickMark val="none"/>
        <c:tickLblPos val="nextTo"/>
        <c:spPr>
          <a:ln>
            <a:solidFill>
              <a:schemeClr val="tx1"/>
            </a:solidFill>
          </a:ln>
        </c:spPr>
        <c:txPr>
          <a:bodyPr rot="0" vert="eaVert"/>
          <a:lstStyle/>
          <a:p>
            <a:pPr>
              <a:defRPr>
                <a:latin typeface="ＭＳ ゴシック" panose="020B0609070205080204" pitchFamily="49" charset="-128"/>
                <a:ea typeface="ＭＳ ゴシック" panose="020B0609070205080204" pitchFamily="49" charset="-128"/>
                <a:cs typeface="メイリオ" panose="020B0604030504040204" pitchFamily="50" charset="-128"/>
              </a:defRPr>
            </a:pPr>
            <a:endParaRPr lang="ja-JP"/>
          </a:p>
        </c:txPr>
        <c:crossAx val="104397824"/>
        <c:crosses val="autoZero"/>
        <c:auto val="1"/>
        <c:lblAlgn val="ctr"/>
        <c:lblOffset val="100"/>
        <c:noMultiLvlLbl val="0"/>
      </c:catAx>
      <c:valAx>
        <c:axId val="104397824"/>
        <c:scaling>
          <c:orientation val="minMax"/>
          <c:max val="0.2"/>
        </c:scaling>
        <c:delete val="0"/>
        <c:axPos val="l"/>
        <c:numFmt formatCode="0%" sourceLinked="0"/>
        <c:majorTickMark val="in"/>
        <c:minorTickMark val="none"/>
        <c:tickLblPos val="nextTo"/>
        <c:spPr>
          <a:ln>
            <a:solidFill>
              <a:schemeClr val="tx1"/>
            </a:solidFill>
          </a:ln>
        </c:spPr>
        <c:txPr>
          <a:bodyPr/>
          <a:lstStyle/>
          <a:p>
            <a:pPr>
              <a:defRPr sz="1200"/>
            </a:pPr>
            <a:endParaRPr lang="ja-JP"/>
          </a:p>
        </c:txPr>
        <c:crossAx val="104396288"/>
        <c:crosses val="autoZero"/>
        <c:crossBetween val="between"/>
        <c:majorUnit val="5.000000000000001E-2"/>
      </c:valAx>
    </c:plotArea>
    <c:plotVisOnly val="1"/>
    <c:dispBlanksAs val="gap"/>
    <c:showDLblsOverMax val="0"/>
  </c:chart>
  <c:spPr>
    <a:ln>
      <a:noFill/>
    </a:ln>
  </c:spPr>
  <c:txPr>
    <a:bodyPr/>
    <a:lstStyle/>
    <a:p>
      <a:pPr>
        <a:defRPr sz="1000"/>
      </a:pPr>
      <a:endParaRPr lang="ja-JP"/>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D9CA-E524-4B56-B8FB-106D8E1875B1}"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kumimoji="1" lang="ja-JP" altLang="en-US"/>
        </a:p>
      </dgm:t>
    </dgm:pt>
    <dgm:pt modelId="{1D94A7D9-43FC-4FF0-83F0-26107A1F5D4A}">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相談対応</a:t>
          </a:r>
          <a:endParaRPr kumimoji="1" lang="ja-JP" altLang="en-US" dirty="0">
            <a:latin typeface="HG丸ｺﾞｼｯｸM-PRO" panose="020F0600000000000000" pitchFamily="50" charset="-128"/>
            <a:ea typeface="HG丸ｺﾞｼｯｸM-PRO" panose="020F0600000000000000" pitchFamily="50" charset="-128"/>
          </a:endParaRPr>
        </a:p>
      </dgm:t>
    </dgm:pt>
    <dgm:pt modelId="{E70A6106-0C7D-4D2A-BA34-9B7A5CE274A2}" type="parTrans" cxnId="{8B86E086-F248-4910-9166-A1135D1088F9}">
      <dgm:prSet/>
      <dgm:spPr/>
      <dgm:t>
        <a:bodyPr/>
        <a:lstStyle/>
        <a:p>
          <a:endParaRPr kumimoji="1" lang="ja-JP" altLang="en-US">
            <a:solidFill>
              <a:schemeClr val="tx1"/>
            </a:solidFill>
          </a:endParaRPr>
        </a:p>
      </dgm:t>
    </dgm:pt>
    <dgm:pt modelId="{D6AA900D-ECDF-4779-A119-3B7497EF75D2}" type="sibTrans" cxnId="{8B86E086-F248-4910-9166-A1135D1088F9}">
      <dgm:prSet/>
      <dgm:spPr/>
      <dgm:t>
        <a:bodyPr/>
        <a:lstStyle/>
        <a:p>
          <a:endParaRPr kumimoji="1" lang="ja-JP" altLang="en-US">
            <a:solidFill>
              <a:schemeClr val="tx1"/>
            </a:solidFill>
          </a:endParaRPr>
        </a:p>
      </dgm:t>
    </dgm:pt>
    <dgm:pt modelId="{6B7CC6EF-27E0-4A00-A6C9-9E20EA09E32E}">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事実関係の確認</a:t>
          </a:r>
          <a:endParaRPr kumimoji="1" lang="ja-JP" altLang="en-US" dirty="0">
            <a:latin typeface="HG丸ｺﾞｼｯｸM-PRO" panose="020F0600000000000000" pitchFamily="50" charset="-128"/>
            <a:ea typeface="HG丸ｺﾞｼｯｸM-PRO" panose="020F0600000000000000" pitchFamily="50" charset="-128"/>
          </a:endParaRPr>
        </a:p>
      </dgm:t>
    </dgm:pt>
    <dgm:pt modelId="{727A9702-C432-4349-A230-9061754A26A8}" type="parTrans" cxnId="{CEBB2C37-CF32-457D-9D52-276863CCE281}">
      <dgm:prSet/>
      <dgm:spPr/>
      <dgm:t>
        <a:bodyPr/>
        <a:lstStyle/>
        <a:p>
          <a:endParaRPr kumimoji="1" lang="ja-JP" altLang="en-US">
            <a:solidFill>
              <a:schemeClr val="tx1"/>
            </a:solidFill>
          </a:endParaRPr>
        </a:p>
      </dgm:t>
    </dgm:pt>
    <dgm:pt modelId="{D38D7D6A-CC7B-41AC-A7B7-3E02D5EBCEF8}" type="sibTrans" cxnId="{CEBB2C37-CF32-457D-9D52-276863CCE281}">
      <dgm:prSet/>
      <dgm:spPr/>
      <dgm:t>
        <a:bodyPr/>
        <a:lstStyle/>
        <a:p>
          <a:endParaRPr kumimoji="1" lang="ja-JP" altLang="en-US">
            <a:solidFill>
              <a:schemeClr val="tx1"/>
            </a:solidFill>
          </a:endParaRPr>
        </a:p>
      </dgm:t>
    </dgm:pt>
    <dgm:pt modelId="{18445B70-9691-4408-A350-25156EA0B600}">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とるべき措置の</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検討・実施</a:t>
          </a:r>
          <a:endParaRPr kumimoji="1" lang="ja-JP" altLang="en-US" dirty="0">
            <a:latin typeface="HG丸ｺﾞｼｯｸM-PRO" panose="020F0600000000000000" pitchFamily="50" charset="-128"/>
            <a:ea typeface="HG丸ｺﾞｼｯｸM-PRO" panose="020F0600000000000000" pitchFamily="50" charset="-128"/>
          </a:endParaRPr>
        </a:p>
      </dgm:t>
    </dgm:pt>
    <dgm:pt modelId="{66CB0704-F7AC-4F47-A663-50927B3D04A0}" type="parTrans" cxnId="{9F488C83-3117-4EA4-A1A3-FC7F55859968}">
      <dgm:prSet/>
      <dgm:spPr/>
      <dgm:t>
        <a:bodyPr/>
        <a:lstStyle/>
        <a:p>
          <a:endParaRPr kumimoji="1" lang="ja-JP" altLang="en-US">
            <a:solidFill>
              <a:schemeClr val="tx1"/>
            </a:solidFill>
          </a:endParaRPr>
        </a:p>
      </dgm:t>
    </dgm:pt>
    <dgm:pt modelId="{F388BF13-B008-46D3-B233-8D591861FB63}" type="sibTrans" cxnId="{9F488C83-3117-4EA4-A1A3-FC7F55859968}">
      <dgm:prSet/>
      <dgm:spPr/>
      <dgm:t>
        <a:bodyPr/>
        <a:lstStyle/>
        <a:p>
          <a:endParaRPr kumimoji="1" lang="ja-JP" altLang="en-US">
            <a:solidFill>
              <a:schemeClr val="tx1"/>
            </a:solidFill>
          </a:endParaRPr>
        </a:p>
      </dgm:t>
    </dgm:pt>
    <dgm:pt modelId="{D862E591-797A-4C77-9447-0A12C57011FA}">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適正な措置の実施後行為者・相談者へのフォロー</a:t>
          </a:r>
          <a:endParaRPr kumimoji="1" lang="ja-JP" altLang="en-US" dirty="0">
            <a:latin typeface="HG丸ｺﾞｼｯｸM-PRO" panose="020F0600000000000000" pitchFamily="50" charset="-128"/>
            <a:ea typeface="HG丸ｺﾞｼｯｸM-PRO" panose="020F0600000000000000" pitchFamily="50" charset="-128"/>
          </a:endParaRPr>
        </a:p>
      </dgm:t>
    </dgm:pt>
    <dgm:pt modelId="{02EB55AF-A429-4A09-A2DC-B33C47808436}" type="parTrans" cxnId="{7689E9E2-C20B-495B-BD42-2743D4F21F7A}">
      <dgm:prSet/>
      <dgm:spPr/>
      <dgm:t>
        <a:bodyPr/>
        <a:lstStyle/>
        <a:p>
          <a:endParaRPr kumimoji="1" lang="ja-JP" altLang="en-US">
            <a:solidFill>
              <a:schemeClr val="tx1"/>
            </a:solidFill>
          </a:endParaRPr>
        </a:p>
      </dgm:t>
    </dgm:pt>
    <dgm:pt modelId="{3B11058A-51F8-48F6-8116-A64BED375309}" type="sibTrans" cxnId="{7689E9E2-C20B-495B-BD42-2743D4F21F7A}">
      <dgm:prSet/>
      <dgm:spPr/>
      <dgm:t>
        <a:bodyPr/>
        <a:lstStyle/>
        <a:p>
          <a:endParaRPr kumimoji="1" lang="ja-JP" altLang="en-US">
            <a:solidFill>
              <a:schemeClr val="tx1"/>
            </a:solidFill>
          </a:endParaRPr>
        </a:p>
      </dgm:t>
    </dgm:pt>
    <dgm:pt modelId="{53F4AC42-34CD-40E8-B6D0-B22CA521E7A9}">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再発防止策の実施</a:t>
          </a:r>
          <a:endParaRPr kumimoji="1" lang="ja-JP" altLang="en-US" dirty="0">
            <a:latin typeface="HG丸ｺﾞｼｯｸM-PRO" panose="020F0600000000000000" pitchFamily="50" charset="-128"/>
            <a:ea typeface="HG丸ｺﾞｼｯｸM-PRO" panose="020F0600000000000000" pitchFamily="50" charset="-128"/>
          </a:endParaRPr>
        </a:p>
      </dgm:t>
    </dgm:pt>
    <dgm:pt modelId="{44FC8444-1E18-480F-860C-C8AA3CE3B5C3}" type="parTrans" cxnId="{1A99C52F-270E-492D-998B-E875186EF71C}">
      <dgm:prSet/>
      <dgm:spPr/>
      <dgm:t>
        <a:bodyPr/>
        <a:lstStyle/>
        <a:p>
          <a:endParaRPr kumimoji="1" lang="ja-JP" altLang="en-US">
            <a:solidFill>
              <a:schemeClr val="tx1"/>
            </a:solidFill>
          </a:endParaRPr>
        </a:p>
      </dgm:t>
    </dgm:pt>
    <dgm:pt modelId="{C880412F-46BC-4A71-91B5-E5F03111DED2}" type="sibTrans" cxnId="{1A99C52F-270E-492D-998B-E875186EF71C}">
      <dgm:prSet/>
      <dgm:spPr/>
      <dgm:t>
        <a:bodyPr/>
        <a:lstStyle/>
        <a:p>
          <a:endParaRPr kumimoji="1" lang="ja-JP" altLang="en-US">
            <a:solidFill>
              <a:schemeClr val="tx1"/>
            </a:solidFill>
          </a:endParaRPr>
        </a:p>
      </dgm:t>
    </dgm:pt>
    <dgm:pt modelId="{4E0FB9EA-29B1-4259-A3A8-C626F8035651}" type="pres">
      <dgm:prSet presAssocID="{65A5D9CA-E524-4B56-B8FB-106D8E1875B1}" presName="diagram" presStyleCnt="0">
        <dgm:presLayoutVars>
          <dgm:dir/>
          <dgm:resizeHandles val="exact"/>
        </dgm:presLayoutVars>
      </dgm:prSet>
      <dgm:spPr/>
      <dgm:t>
        <a:bodyPr/>
        <a:lstStyle/>
        <a:p>
          <a:endParaRPr kumimoji="1" lang="ja-JP" altLang="en-US"/>
        </a:p>
      </dgm:t>
    </dgm:pt>
    <dgm:pt modelId="{037616BD-74A4-4536-B045-65760022D267}" type="pres">
      <dgm:prSet presAssocID="{1D94A7D9-43FC-4FF0-83F0-26107A1F5D4A}" presName="node" presStyleLbl="node1" presStyleIdx="0" presStyleCnt="5" custScaleY="67590" custLinFactNeighborX="416" custLinFactNeighborY="-48839">
        <dgm:presLayoutVars>
          <dgm:bulletEnabled val="1"/>
        </dgm:presLayoutVars>
      </dgm:prSet>
      <dgm:spPr/>
      <dgm:t>
        <a:bodyPr/>
        <a:lstStyle/>
        <a:p>
          <a:endParaRPr kumimoji="1" lang="ja-JP" altLang="en-US"/>
        </a:p>
      </dgm:t>
    </dgm:pt>
    <dgm:pt modelId="{EE988E33-0EB6-45CD-8512-06B9BDA866CF}" type="pres">
      <dgm:prSet presAssocID="{D6AA900D-ECDF-4779-A119-3B7497EF75D2}" presName="sibTrans" presStyleLbl="sibTrans2D1" presStyleIdx="0" presStyleCnt="4" custLinFactNeighborX="5857"/>
      <dgm:spPr/>
      <dgm:t>
        <a:bodyPr/>
        <a:lstStyle/>
        <a:p>
          <a:endParaRPr kumimoji="1" lang="ja-JP" altLang="en-US"/>
        </a:p>
      </dgm:t>
    </dgm:pt>
    <dgm:pt modelId="{37DCE5CA-5D02-4EDD-BF18-37F54990122F}" type="pres">
      <dgm:prSet presAssocID="{D6AA900D-ECDF-4779-A119-3B7497EF75D2}" presName="connectorText" presStyleLbl="sibTrans2D1" presStyleIdx="0" presStyleCnt="4"/>
      <dgm:spPr/>
      <dgm:t>
        <a:bodyPr/>
        <a:lstStyle/>
        <a:p>
          <a:endParaRPr kumimoji="1" lang="ja-JP" altLang="en-US"/>
        </a:p>
      </dgm:t>
    </dgm:pt>
    <dgm:pt modelId="{349C8FEC-A416-4380-BFFA-8D8CB3838E98}" type="pres">
      <dgm:prSet presAssocID="{6B7CC6EF-27E0-4A00-A6C9-9E20EA09E32E}" presName="node" presStyleLbl="node1" presStyleIdx="1" presStyleCnt="5" custScaleY="67590" custLinFactNeighborX="108" custLinFactNeighborY="-50030">
        <dgm:presLayoutVars>
          <dgm:bulletEnabled val="1"/>
        </dgm:presLayoutVars>
      </dgm:prSet>
      <dgm:spPr/>
      <dgm:t>
        <a:bodyPr/>
        <a:lstStyle/>
        <a:p>
          <a:endParaRPr kumimoji="1" lang="ja-JP" altLang="en-US"/>
        </a:p>
      </dgm:t>
    </dgm:pt>
    <dgm:pt modelId="{7DED5E1B-75C9-41B1-86A6-423646E977E6}" type="pres">
      <dgm:prSet presAssocID="{D38D7D6A-CC7B-41AC-A7B7-3E02D5EBCEF8}" presName="sibTrans" presStyleLbl="sibTrans2D1" presStyleIdx="1" presStyleCnt="4" custLinFactNeighborX="17394" custLinFactNeighborY="-21538"/>
      <dgm:spPr/>
      <dgm:t>
        <a:bodyPr/>
        <a:lstStyle/>
        <a:p>
          <a:endParaRPr kumimoji="1" lang="ja-JP" altLang="en-US"/>
        </a:p>
      </dgm:t>
    </dgm:pt>
    <dgm:pt modelId="{F5712AD9-4B54-4D7B-88B2-B048C1B6AC34}" type="pres">
      <dgm:prSet presAssocID="{D38D7D6A-CC7B-41AC-A7B7-3E02D5EBCEF8}" presName="connectorText" presStyleLbl="sibTrans2D1" presStyleIdx="1" presStyleCnt="4"/>
      <dgm:spPr/>
      <dgm:t>
        <a:bodyPr/>
        <a:lstStyle/>
        <a:p>
          <a:endParaRPr kumimoji="1" lang="ja-JP" altLang="en-US"/>
        </a:p>
      </dgm:t>
    </dgm:pt>
    <dgm:pt modelId="{EDEE1F83-031E-4D91-ADF2-B7B2FEFEEEA7}" type="pres">
      <dgm:prSet presAssocID="{18445B70-9691-4408-A350-25156EA0B600}" presName="node" presStyleLbl="node1" presStyleIdx="2" presStyleCnt="5" custScaleY="67589" custLinFactNeighborX="-7402" custLinFactNeighborY="51759">
        <dgm:presLayoutVars>
          <dgm:bulletEnabled val="1"/>
        </dgm:presLayoutVars>
      </dgm:prSet>
      <dgm:spPr/>
      <dgm:t>
        <a:bodyPr/>
        <a:lstStyle/>
        <a:p>
          <a:endParaRPr kumimoji="1" lang="ja-JP" altLang="en-US"/>
        </a:p>
      </dgm:t>
    </dgm:pt>
    <dgm:pt modelId="{E17B1F24-41EC-4824-BD40-FC7DAA980FA9}" type="pres">
      <dgm:prSet presAssocID="{F388BF13-B008-46D3-B233-8D591861FB63}" presName="sibTrans" presStyleLbl="sibTrans2D1" presStyleIdx="2" presStyleCnt="4" custLinFactNeighborX="-7920" custLinFactNeighborY="16566"/>
      <dgm:spPr/>
      <dgm:t>
        <a:bodyPr/>
        <a:lstStyle/>
        <a:p>
          <a:endParaRPr kumimoji="1" lang="ja-JP" altLang="en-US"/>
        </a:p>
      </dgm:t>
    </dgm:pt>
    <dgm:pt modelId="{9C18ADBE-6320-4BB3-A2C4-637A035872E5}" type="pres">
      <dgm:prSet presAssocID="{F388BF13-B008-46D3-B233-8D591861FB63}" presName="connectorText" presStyleLbl="sibTrans2D1" presStyleIdx="2" presStyleCnt="4"/>
      <dgm:spPr/>
      <dgm:t>
        <a:bodyPr/>
        <a:lstStyle/>
        <a:p>
          <a:endParaRPr kumimoji="1" lang="ja-JP" altLang="en-US"/>
        </a:p>
      </dgm:t>
    </dgm:pt>
    <dgm:pt modelId="{CD0E156D-CFBE-4B64-A478-DEB512419005}" type="pres">
      <dgm:prSet presAssocID="{D862E591-797A-4C77-9447-0A12C57011FA}" presName="node" presStyleLbl="node1" presStyleIdx="3" presStyleCnt="5" custScaleY="76058" custLinFactX="-36686" custLinFactNeighborX="-100000" custLinFactNeighborY="21776">
        <dgm:presLayoutVars>
          <dgm:bulletEnabled val="1"/>
        </dgm:presLayoutVars>
      </dgm:prSet>
      <dgm:spPr/>
      <dgm:t>
        <a:bodyPr/>
        <a:lstStyle/>
        <a:p>
          <a:endParaRPr kumimoji="1" lang="ja-JP" altLang="en-US"/>
        </a:p>
      </dgm:t>
    </dgm:pt>
    <dgm:pt modelId="{5DB071F0-C217-4AFC-8437-DBD81910D5A8}" type="pres">
      <dgm:prSet presAssocID="{3B11058A-51F8-48F6-8116-A64BED375309}" presName="sibTrans" presStyleLbl="sibTrans2D1" presStyleIdx="3" presStyleCnt="4" custLinFactNeighborX="-3586"/>
      <dgm:spPr/>
      <dgm:t>
        <a:bodyPr/>
        <a:lstStyle/>
        <a:p>
          <a:endParaRPr kumimoji="1" lang="ja-JP" altLang="en-US"/>
        </a:p>
      </dgm:t>
    </dgm:pt>
    <dgm:pt modelId="{D6D2897A-4F0E-4A65-8B8E-5B4DA2BE1292}" type="pres">
      <dgm:prSet presAssocID="{3B11058A-51F8-48F6-8116-A64BED375309}" presName="connectorText" presStyleLbl="sibTrans2D1" presStyleIdx="3" presStyleCnt="4"/>
      <dgm:spPr/>
      <dgm:t>
        <a:bodyPr/>
        <a:lstStyle/>
        <a:p>
          <a:endParaRPr kumimoji="1" lang="ja-JP" altLang="en-US"/>
        </a:p>
      </dgm:t>
    </dgm:pt>
    <dgm:pt modelId="{73C67B8C-2678-4183-9581-78B993B17BA8}" type="pres">
      <dgm:prSet presAssocID="{53F4AC42-34CD-40E8-B6D0-B22CA521E7A9}" presName="node" presStyleLbl="node1" presStyleIdx="4" presStyleCnt="5" custScaleY="76058" custLinFactX="-39924" custLinFactNeighborX="-100000" custLinFactNeighborY="21776">
        <dgm:presLayoutVars>
          <dgm:bulletEnabled val="1"/>
        </dgm:presLayoutVars>
      </dgm:prSet>
      <dgm:spPr/>
      <dgm:t>
        <a:bodyPr/>
        <a:lstStyle/>
        <a:p>
          <a:endParaRPr kumimoji="1" lang="ja-JP" altLang="en-US"/>
        </a:p>
      </dgm:t>
    </dgm:pt>
  </dgm:ptLst>
  <dgm:cxnLst>
    <dgm:cxn modelId="{67ECCEA6-7442-4D3D-AE25-FFFE596FE291}" type="presOf" srcId="{3B11058A-51F8-48F6-8116-A64BED375309}" destId="{D6D2897A-4F0E-4A65-8B8E-5B4DA2BE1292}" srcOrd="1" destOrd="0" presId="urn:microsoft.com/office/officeart/2005/8/layout/process5"/>
    <dgm:cxn modelId="{40B78E1B-C46C-49A8-9133-74364D43B50F}" type="presOf" srcId="{18445B70-9691-4408-A350-25156EA0B600}" destId="{EDEE1F83-031E-4D91-ADF2-B7B2FEFEEEA7}" srcOrd="0" destOrd="0" presId="urn:microsoft.com/office/officeart/2005/8/layout/process5"/>
    <dgm:cxn modelId="{CC0087E7-B53F-4784-9747-E121A9394A83}" type="presOf" srcId="{F388BF13-B008-46D3-B233-8D591861FB63}" destId="{E17B1F24-41EC-4824-BD40-FC7DAA980FA9}" srcOrd="0" destOrd="0" presId="urn:microsoft.com/office/officeart/2005/8/layout/process5"/>
    <dgm:cxn modelId="{7689E9E2-C20B-495B-BD42-2743D4F21F7A}" srcId="{65A5D9CA-E524-4B56-B8FB-106D8E1875B1}" destId="{D862E591-797A-4C77-9447-0A12C57011FA}" srcOrd="3" destOrd="0" parTransId="{02EB55AF-A429-4A09-A2DC-B33C47808436}" sibTransId="{3B11058A-51F8-48F6-8116-A64BED375309}"/>
    <dgm:cxn modelId="{7754C49E-EE99-4381-90D6-4DD46C8305AD}" type="presOf" srcId="{53F4AC42-34CD-40E8-B6D0-B22CA521E7A9}" destId="{73C67B8C-2678-4183-9581-78B993B17BA8}" srcOrd="0" destOrd="0" presId="urn:microsoft.com/office/officeart/2005/8/layout/process5"/>
    <dgm:cxn modelId="{8B86E086-F248-4910-9166-A1135D1088F9}" srcId="{65A5D9CA-E524-4B56-B8FB-106D8E1875B1}" destId="{1D94A7D9-43FC-4FF0-83F0-26107A1F5D4A}" srcOrd="0" destOrd="0" parTransId="{E70A6106-0C7D-4D2A-BA34-9B7A5CE274A2}" sibTransId="{D6AA900D-ECDF-4779-A119-3B7497EF75D2}"/>
    <dgm:cxn modelId="{CEBB2C37-CF32-457D-9D52-276863CCE281}" srcId="{65A5D9CA-E524-4B56-B8FB-106D8E1875B1}" destId="{6B7CC6EF-27E0-4A00-A6C9-9E20EA09E32E}" srcOrd="1" destOrd="0" parTransId="{727A9702-C432-4349-A230-9061754A26A8}" sibTransId="{D38D7D6A-CC7B-41AC-A7B7-3E02D5EBCEF8}"/>
    <dgm:cxn modelId="{74061003-7AC2-4FE9-8938-018D10FC25B6}" type="presOf" srcId="{D6AA900D-ECDF-4779-A119-3B7497EF75D2}" destId="{EE988E33-0EB6-45CD-8512-06B9BDA866CF}" srcOrd="0" destOrd="0" presId="urn:microsoft.com/office/officeart/2005/8/layout/process5"/>
    <dgm:cxn modelId="{1A99C52F-270E-492D-998B-E875186EF71C}" srcId="{65A5D9CA-E524-4B56-B8FB-106D8E1875B1}" destId="{53F4AC42-34CD-40E8-B6D0-B22CA521E7A9}" srcOrd="4" destOrd="0" parTransId="{44FC8444-1E18-480F-860C-C8AA3CE3B5C3}" sibTransId="{C880412F-46BC-4A71-91B5-E5F03111DED2}"/>
    <dgm:cxn modelId="{B519513E-C1B3-4EB9-B0A0-BD5DC6847808}" type="presOf" srcId="{D38D7D6A-CC7B-41AC-A7B7-3E02D5EBCEF8}" destId="{7DED5E1B-75C9-41B1-86A6-423646E977E6}" srcOrd="0" destOrd="0" presId="urn:microsoft.com/office/officeart/2005/8/layout/process5"/>
    <dgm:cxn modelId="{7EFAE7E9-D68E-4A3E-AEDC-8CE96C31A8DB}" type="presOf" srcId="{3B11058A-51F8-48F6-8116-A64BED375309}" destId="{5DB071F0-C217-4AFC-8437-DBD81910D5A8}" srcOrd="0" destOrd="0" presId="urn:microsoft.com/office/officeart/2005/8/layout/process5"/>
    <dgm:cxn modelId="{E5468B5A-86B7-4263-83A3-204C505EC0D7}" type="presOf" srcId="{D862E591-797A-4C77-9447-0A12C57011FA}" destId="{CD0E156D-CFBE-4B64-A478-DEB512419005}" srcOrd="0" destOrd="0" presId="urn:microsoft.com/office/officeart/2005/8/layout/process5"/>
    <dgm:cxn modelId="{2F6E878F-D8D0-4BFD-8168-4EC0B5100629}" type="presOf" srcId="{6B7CC6EF-27E0-4A00-A6C9-9E20EA09E32E}" destId="{349C8FEC-A416-4380-BFFA-8D8CB3838E98}" srcOrd="0" destOrd="0" presId="urn:microsoft.com/office/officeart/2005/8/layout/process5"/>
    <dgm:cxn modelId="{B3BCA62E-281F-428C-88AD-E62B7C924301}" type="presOf" srcId="{F388BF13-B008-46D3-B233-8D591861FB63}" destId="{9C18ADBE-6320-4BB3-A2C4-637A035872E5}" srcOrd="1" destOrd="0" presId="urn:microsoft.com/office/officeart/2005/8/layout/process5"/>
    <dgm:cxn modelId="{9F488C83-3117-4EA4-A1A3-FC7F55859968}" srcId="{65A5D9CA-E524-4B56-B8FB-106D8E1875B1}" destId="{18445B70-9691-4408-A350-25156EA0B600}" srcOrd="2" destOrd="0" parTransId="{66CB0704-F7AC-4F47-A663-50927B3D04A0}" sibTransId="{F388BF13-B008-46D3-B233-8D591861FB63}"/>
    <dgm:cxn modelId="{A8ED8431-0ECE-4ED4-BD77-5C5DBCC493C2}" type="presOf" srcId="{D6AA900D-ECDF-4779-A119-3B7497EF75D2}" destId="{37DCE5CA-5D02-4EDD-BF18-37F54990122F}" srcOrd="1" destOrd="0" presId="urn:microsoft.com/office/officeart/2005/8/layout/process5"/>
    <dgm:cxn modelId="{A737CC37-8AE2-43C8-BE63-6864536899E8}" type="presOf" srcId="{1D94A7D9-43FC-4FF0-83F0-26107A1F5D4A}" destId="{037616BD-74A4-4536-B045-65760022D267}" srcOrd="0" destOrd="0" presId="urn:microsoft.com/office/officeart/2005/8/layout/process5"/>
    <dgm:cxn modelId="{51B24A25-18E4-4E58-A681-0BC3DDA2E812}" type="presOf" srcId="{65A5D9CA-E524-4B56-B8FB-106D8E1875B1}" destId="{4E0FB9EA-29B1-4259-A3A8-C626F8035651}" srcOrd="0" destOrd="0" presId="urn:microsoft.com/office/officeart/2005/8/layout/process5"/>
    <dgm:cxn modelId="{797937A3-5486-446B-85C6-0D1566B19729}" type="presOf" srcId="{D38D7D6A-CC7B-41AC-A7B7-3E02D5EBCEF8}" destId="{F5712AD9-4B54-4D7B-88B2-B048C1B6AC34}" srcOrd="1" destOrd="0" presId="urn:microsoft.com/office/officeart/2005/8/layout/process5"/>
    <dgm:cxn modelId="{791D9353-8FE4-45E0-B9BE-8467D046BAB9}" type="presParOf" srcId="{4E0FB9EA-29B1-4259-A3A8-C626F8035651}" destId="{037616BD-74A4-4536-B045-65760022D267}" srcOrd="0" destOrd="0" presId="urn:microsoft.com/office/officeart/2005/8/layout/process5"/>
    <dgm:cxn modelId="{35363A59-37F4-4B5D-B9EB-495E9B901B3D}" type="presParOf" srcId="{4E0FB9EA-29B1-4259-A3A8-C626F8035651}" destId="{EE988E33-0EB6-45CD-8512-06B9BDA866CF}" srcOrd="1" destOrd="0" presId="urn:microsoft.com/office/officeart/2005/8/layout/process5"/>
    <dgm:cxn modelId="{570E8D02-4FA6-4B56-AEBD-D3037E5B2D07}" type="presParOf" srcId="{EE988E33-0EB6-45CD-8512-06B9BDA866CF}" destId="{37DCE5CA-5D02-4EDD-BF18-37F54990122F}" srcOrd="0" destOrd="0" presId="urn:microsoft.com/office/officeart/2005/8/layout/process5"/>
    <dgm:cxn modelId="{64E0C53D-6881-485A-A9E6-13A7F35AC2CE}" type="presParOf" srcId="{4E0FB9EA-29B1-4259-A3A8-C626F8035651}" destId="{349C8FEC-A416-4380-BFFA-8D8CB3838E98}" srcOrd="2" destOrd="0" presId="urn:microsoft.com/office/officeart/2005/8/layout/process5"/>
    <dgm:cxn modelId="{0591F54D-0D9B-4796-B59D-74C494668E7A}" type="presParOf" srcId="{4E0FB9EA-29B1-4259-A3A8-C626F8035651}" destId="{7DED5E1B-75C9-41B1-86A6-423646E977E6}" srcOrd="3" destOrd="0" presId="urn:microsoft.com/office/officeart/2005/8/layout/process5"/>
    <dgm:cxn modelId="{E2D3FF2D-9313-48B3-AFDE-AFE540D69161}" type="presParOf" srcId="{7DED5E1B-75C9-41B1-86A6-423646E977E6}" destId="{F5712AD9-4B54-4D7B-88B2-B048C1B6AC34}" srcOrd="0" destOrd="0" presId="urn:microsoft.com/office/officeart/2005/8/layout/process5"/>
    <dgm:cxn modelId="{8086BE77-6338-4F77-B044-97CEE10534FC}" type="presParOf" srcId="{4E0FB9EA-29B1-4259-A3A8-C626F8035651}" destId="{EDEE1F83-031E-4D91-ADF2-B7B2FEFEEEA7}" srcOrd="4" destOrd="0" presId="urn:microsoft.com/office/officeart/2005/8/layout/process5"/>
    <dgm:cxn modelId="{EA0303AA-0A3D-458F-9304-15AC17934E65}" type="presParOf" srcId="{4E0FB9EA-29B1-4259-A3A8-C626F8035651}" destId="{E17B1F24-41EC-4824-BD40-FC7DAA980FA9}" srcOrd="5" destOrd="0" presId="urn:microsoft.com/office/officeart/2005/8/layout/process5"/>
    <dgm:cxn modelId="{79A6609C-7B42-43D4-9AAF-DBC85B4E8FD1}" type="presParOf" srcId="{E17B1F24-41EC-4824-BD40-FC7DAA980FA9}" destId="{9C18ADBE-6320-4BB3-A2C4-637A035872E5}" srcOrd="0" destOrd="0" presId="urn:microsoft.com/office/officeart/2005/8/layout/process5"/>
    <dgm:cxn modelId="{85759B28-55C6-4FB8-80AB-FD14A889B823}" type="presParOf" srcId="{4E0FB9EA-29B1-4259-A3A8-C626F8035651}" destId="{CD0E156D-CFBE-4B64-A478-DEB512419005}" srcOrd="6" destOrd="0" presId="urn:microsoft.com/office/officeart/2005/8/layout/process5"/>
    <dgm:cxn modelId="{607884DC-D4FD-4F25-8E8C-717D7B4E6DAA}" type="presParOf" srcId="{4E0FB9EA-29B1-4259-A3A8-C626F8035651}" destId="{5DB071F0-C217-4AFC-8437-DBD81910D5A8}" srcOrd="7" destOrd="0" presId="urn:microsoft.com/office/officeart/2005/8/layout/process5"/>
    <dgm:cxn modelId="{83060E8C-181E-4864-AB34-A17299412706}" type="presParOf" srcId="{5DB071F0-C217-4AFC-8437-DBD81910D5A8}" destId="{D6D2897A-4F0E-4A65-8B8E-5B4DA2BE1292}" srcOrd="0" destOrd="0" presId="urn:microsoft.com/office/officeart/2005/8/layout/process5"/>
    <dgm:cxn modelId="{7F1C256B-8587-4B36-AD3A-887009D5EC17}" type="presParOf" srcId="{4E0FB9EA-29B1-4259-A3A8-C626F8035651}" destId="{73C67B8C-2678-4183-9581-78B993B17BA8}"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0.28925</cdr:x>
      <cdr:y>0.21865</cdr:y>
    </cdr:from>
    <cdr:to>
      <cdr:x>0.34922</cdr:x>
      <cdr:y>0.29157</cdr:y>
    </cdr:to>
    <cdr:sp macro="" textlink="">
      <cdr:nvSpPr>
        <cdr:cNvPr id="3" name="円/楕円 2"/>
        <cdr:cNvSpPr/>
      </cdr:nvSpPr>
      <cdr:spPr>
        <a:xfrm xmlns:a="http://schemas.openxmlformats.org/drawingml/2006/main">
          <a:off x="2380411" y="1079503"/>
          <a:ext cx="493529" cy="360015"/>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dirty="0"/>
        </a:p>
      </cdr:txBody>
    </cdr:sp>
  </cdr:relSizeAnchor>
  <cdr:relSizeAnchor xmlns:cdr="http://schemas.openxmlformats.org/drawingml/2006/chartDrawing">
    <cdr:from>
      <cdr:x>0.14876</cdr:x>
      <cdr:y>0.09386</cdr:y>
    </cdr:from>
    <cdr:to>
      <cdr:x>0.20874</cdr:x>
      <cdr:y>0.16678</cdr:y>
    </cdr:to>
    <cdr:sp macro="" textlink="">
      <cdr:nvSpPr>
        <cdr:cNvPr id="4" name="円/楕円 3"/>
        <cdr:cNvSpPr/>
      </cdr:nvSpPr>
      <cdr:spPr>
        <a:xfrm xmlns:a="http://schemas.openxmlformats.org/drawingml/2006/main">
          <a:off x="1224226" y="463374"/>
          <a:ext cx="493585" cy="360040"/>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787" cy="496967"/>
          </a:xfrm>
          <a:prstGeom prst="rect">
            <a:avLst/>
          </a:prstGeom>
        </p:spPr>
        <p:txBody>
          <a:bodyPr vert="horz" lIns="92215" tIns="46109" rIns="92215" bIns="461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1" y="0"/>
            <a:ext cx="2949787" cy="496967"/>
          </a:xfrm>
          <a:prstGeom prst="rect">
            <a:avLst/>
          </a:prstGeom>
        </p:spPr>
        <p:txBody>
          <a:bodyPr vert="horz" lIns="92215" tIns="46109" rIns="92215" bIns="46109" rtlCol="0"/>
          <a:lstStyle>
            <a:lvl1pPr algn="r">
              <a:defRPr sz="1200"/>
            </a:lvl1pPr>
          </a:lstStyle>
          <a:p>
            <a:fld id="{EE9B5149-5010-4110-987C-EC95A7F436FE}" type="datetimeFigureOut">
              <a:rPr kumimoji="1" lang="ja-JP" altLang="en-US" smtClean="0"/>
              <a:t>2017/10/24</a:t>
            </a:fld>
            <a:endParaRPr kumimoji="1" lang="ja-JP" altLang="en-US"/>
          </a:p>
        </p:txBody>
      </p:sp>
      <p:sp>
        <p:nvSpPr>
          <p:cNvPr id="4" name="フッター プレースホルダー 3"/>
          <p:cNvSpPr>
            <a:spLocks noGrp="1"/>
          </p:cNvSpPr>
          <p:nvPr>
            <p:ph type="ftr" sz="quarter" idx="2"/>
          </p:nvPr>
        </p:nvSpPr>
        <p:spPr>
          <a:xfrm>
            <a:off x="4" y="9440646"/>
            <a:ext cx="2949787" cy="496967"/>
          </a:xfrm>
          <a:prstGeom prst="rect">
            <a:avLst/>
          </a:prstGeom>
        </p:spPr>
        <p:txBody>
          <a:bodyPr vert="horz" lIns="92215" tIns="46109" rIns="92215" bIns="461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1" y="9440646"/>
            <a:ext cx="2949787" cy="496967"/>
          </a:xfrm>
          <a:prstGeom prst="rect">
            <a:avLst/>
          </a:prstGeom>
        </p:spPr>
        <p:txBody>
          <a:bodyPr vert="horz" lIns="92215" tIns="46109" rIns="92215" bIns="46109" rtlCol="0" anchor="b"/>
          <a:lstStyle>
            <a:lvl1pPr algn="r">
              <a:defRPr sz="1200"/>
            </a:lvl1pPr>
          </a:lstStyle>
          <a:p>
            <a:fld id="{6018808A-25A0-46FA-962E-8A565186E514}" type="slidenum">
              <a:rPr kumimoji="1" lang="ja-JP" altLang="en-US" smtClean="0"/>
              <a:t>‹#›</a:t>
            </a:fld>
            <a:endParaRPr kumimoji="1" lang="ja-JP" altLang="en-US"/>
          </a:p>
        </p:txBody>
      </p:sp>
    </p:spTree>
    <p:extLst>
      <p:ext uri="{BB962C8B-B14F-4D97-AF65-F5344CB8AC3E}">
        <p14:creationId xmlns:p14="http://schemas.microsoft.com/office/powerpoint/2010/main" val="243921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50375" cy="497367"/>
          </a:xfrm>
          <a:prstGeom prst="rect">
            <a:avLst/>
          </a:prstGeom>
        </p:spPr>
        <p:txBody>
          <a:bodyPr vert="horz" lIns="92215" tIns="46109" rIns="92215" bIns="461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4"/>
            <a:ext cx="2950374" cy="497367"/>
          </a:xfrm>
          <a:prstGeom prst="rect">
            <a:avLst/>
          </a:prstGeom>
        </p:spPr>
        <p:txBody>
          <a:bodyPr vert="horz" lIns="92215" tIns="46109" rIns="92215" bIns="46109" rtlCol="0"/>
          <a:lstStyle>
            <a:lvl1pPr algn="r">
              <a:defRPr sz="1200"/>
            </a:lvl1pPr>
          </a:lstStyle>
          <a:p>
            <a:fld id="{B154524A-ED0D-4879-8548-9DEBF1B427FE}" type="datetimeFigureOut">
              <a:rPr kumimoji="1" lang="ja-JP" altLang="en-US" smtClean="0"/>
              <a:t>2017/10/24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15" tIns="46109" rIns="92215" bIns="46109" rtlCol="0" anchor="ctr"/>
          <a:lstStyle/>
          <a:p>
            <a:endParaRPr lang="ja-JP" altLang="en-US"/>
          </a:p>
        </p:txBody>
      </p:sp>
      <p:sp>
        <p:nvSpPr>
          <p:cNvPr id="5" name="ノート プレースホルダー 4"/>
          <p:cNvSpPr>
            <a:spLocks noGrp="1"/>
          </p:cNvSpPr>
          <p:nvPr>
            <p:ph type="body" sz="quarter" idx="3"/>
          </p:nvPr>
        </p:nvSpPr>
        <p:spPr>
          <a:xfrm>
            <a:off x="680242" y="4720985"/>
            <a:ext cx="5446723" cy="4473102"/>
          </a:xfrm>
          <a:prstGeom prst="rect">
            <a:avLst/>
          </a:prstGeom>
        </p:spPr>
        <p:txBody>
          <a:bodyPr vert="horz" lIns="92215" tIns="46109" rIns="92215" bIns="461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372"/>
            <a:ext cx="2950375" cy="497366"/>
          </a:xfrm>
          <a:prstGeom prst="rect">
            <a:avLst/>
          </a:prstGeom>
        </p:spPr>
        <p:txBody>
          <a:bodyPr vert="horz" lIns="92215" tIns="46109" rIns="92215" bIns="461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5" tIns="46109" rIns="92215" bIns="46109" rtlCol="0" anchor="b"/>
          <a:lstStyle>
            <a:lvl1pPr algn="r">
              <a:defRPr sz="1200"/>
            </a:lvl1pPr>
          </a:lstStyle>
          <a:p>
            <a:fld id="{AFCFF3EB-1C3E-4CAE-A9B0-FB95F8AFE5A6}" type="slidenum">
              <a:rPr kumimoji="1" lang="ja-JP" altLang="en-US" smtClean="0"/>
              <a:t>‹#›</a:t>
            </a:fld>
            <a:endParaRPr kumimoji="1" lang="ja-JP" altLang="en-US"/>
          </a:p>
        </p:txBody>
      </p:sp>
    </p:spTree>
    <p:extLst>
      <p:ext uri="{BB962C8B-B14F-4D97-AF65-F5344CB8AC3E}">
        <p14:creationId xmlns:p14="http://schemas.microsoft.com/office/powerpoint/2010/main" val="1563797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0</a:t>
            </a:fld>
            <a:endParaRPr kumimoji="1" lang="ja-JP" altLang="en-US" dirty="0"/>
          </a:p>
        </p:txBody>
      </p:sp>
    </p:spTree>
    <p:extLst>
      <p:ext uri="{BB962C8B-B14F-4D97-AF65-F5344CB8AC3E}">
        <p14:creationId xmlns:p14="http://schemas.microsoft.com/office/powerpoint/2010/main" val="383282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13</a:t>
            </a:fld>
            <a:endParaRPr kumimoji="1" lang="ja-JP" altLang="en-US"/>
          </a:p>
        </p:txBody>
      </p:sp>
    </p:spTree>
    <p:extLst>
      <p:ext uri="{BB962C8B-B14F-4D97-AF65-F5344CB8AC3E}">
        <p14:creationId xmlns:p14="http://schemas.microsoft.com/office/powerpoint/2010/main" val="1643983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・再発防止策は、ハラスメントが生じた事実が確認できなかった場合も措置を講じる必要があります。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15</a:t>
            </a:fld>
            <a:endParaRPr kumimoji="1" lang="ja-JP" altLang="en-US"/>
          </a:p>
        </p:txBody>
      </p:sp>
    </p:spTree>
    <p:extLst>
      <p:ext uri="{BB962C8B-B14F-4D97-AF65-F5344CB8AC3E}">
        <p14:creationId xmlns:p14="http://schemas.microsoft.com/office/powerpoint/2010/main" val="3124710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16</a:t>
            </a:fld>
            <a:endParaRPr kumimoji="1" lang="ja-JP" altLang="en-US"/>
          </a:p>
        </p:txBody>
      </p:sp>
    </p:spTree>
    <p:extLst>
      <p:ext uri="{BB962C8B-B14F-4D97-AF65-F5344CB8AC3E}">
        <p14:creationId xmlns:p14="http://schemas.microsoft.com/office/powerpoint/2010/main" val="155551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18</a:t>
            </a:fld>
            <a:endParaRPr kumimoji="1" lang="ja-JP" altLang="en-US"/>
          </a:p>
        </p:txBody>
      </p:sp>
    </p:spTree>
    <p:extLst>
      <p:ext uri="{BB962C8B-B14F-4D97-AF65-F5344CB8AC3E}">
        <p14:creationId xmlns:p14="http://schemas.microsoft.com/office/powerpoint/2010/main" val="421207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a:t>
            </a:fld>
            <a:endParaRPr kumimoji="1" lang="ja-JP" altLang="en-US" dirty="0"/>
          </a:p>
        </p:txBody>
      </p:sp>
    </p:spTree>
    <p:extLst>
      <p:ext uri="{BB962C8B-B14F-4D97-AF65-F5344CB8AC3E}">
        <p14:creationId xmlns:p14="http://schemas.microsoft.com/office/powerpoint/2010/main" val="349421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現行法において、事業主の雇用管理上の防止措置義務があるのは、妊娠・出産等に関するハラスメント（男女雇用機会均等法、育児・介護休業法）とセクシュアルハラスメント（男女雇用機会均等法）です。</a:t>
            </a:r>
            <a:endParaRPr kumimoji="1" lang="en-US" altLang="ja-JP" dirty="0" smtClean="0"/>
          </a:p>
          <a:p>
            <a:endParaRPr kumimoji="1" lang="en-US" altLang="ja-JP" dirty="0" smtClean="0"/>
          </a:p>
          <a:p>
            <a:r>
              <a:rPr kumimoji="1" lang="ja-JP" altLang="en-US" dirty="0" smtClean="0"/>
              <a:t>また、「妊娠・出産等に関するハラスメント」「セクシュアルハラスメント」の法的に義務づけられている雇用管理上の措置の範囲を整理して講義してください。（パンフレット「職場における妊娠・出産・育児休業・介護休業等に関するハラスメントやセクシュアルハラスメント対策は事業主の義務です！」（以下「ハラスメントパンフ」と表記）参照）</a:t>
            </a:r>
            <a:endParaRPr kumimoji="1" lang="en-US" altLang="ja-JP" dirty="0" smtClean="0"/>
          </a:p>
          <a:p>
            <a:endParaRPr kumimoji="1" lang="en-US" altLang="ja-JP" dirty="0" smtClean="0"/>
          </a:p>
          <a:p>
            <a:pPr algn="l"/>
            <a:r>
              <a:rPr kumimoji="1" lang="ja-JP" altLang="en-US" dirty="0" smtClean="0"/>
              <a:t>なお、パワーハラスメントは、現状では法律に根拠のあるものではありませんが、労働者が健康に働ける職場環境整備のため、厚生労働省において、社内のパワハラ対策の取組のための周知啓発資料の配付や、パワハラ情報総合サイト「あかるい職場応援団」の運営といった取組が実施さ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2</a:t>
            </a:fld>
            <a:endParaRPr kumimoji="1" lang="ja-JP" altLang="en-US" dirty="0"/>
          </a:p>
        </p:txBody>
      </p:sp>
    </p:spTree>
    <p:extLst>
      <p:ext uri="{BB962C8B-B14F-4D97-AF65-F5344CB8AC3E}">
        <p14:creationId xmlns:p14="http://schemas.microsoft.com/office/powerpoint/2010/main" val="289031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3</a:t>
            </a:fld>
            <a:endParaRPr kumimoji="1" lang="ja-JP" altLang="en-US" dirty="0"/>
          </a:p>
        </p:txBody>
      </p:sp>
    </p:spTree>
    <p:extLst>
      <p:ext uri="{BB962C8B-B14F-4D97-AF65-F5344CB8AC3E}">
        <p14:creationId xmlns:p14="http://schemas.microsoft.com/office/powerpoint/2010/main" val="207649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8</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9</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＜留意点＞</a:t>
            </a:r>
            <a:endParaRPr kumimoji="1" lang="en-US" altLang="ja-JP" dirty="0" smtClean="0"/>
          </a:p>
          <a:p>
            <a:r>
              <a:rPr kumimoji="1" lang="ja-JP" altLang="en-US" dirty="0" smtClean="0"/>
              <a:t>性的指向・性自認についての記述に関しては、</a:t>
            </a:r>
            <a:r>
              <a:rPr kumimoji="1" lang="en-US" altLang="ja-JP" dirty="0" smtClean="0"/>
              <a:t>P38</a:t>
            </a:r>
            <a:r>
              <a:rPr kumimoji="1" lang="ja-JP" altLang="en-US" dirty="0" smtClean="0"/>
              <a:t>のノートに記載の留意点にご注意ください。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10</a:t>
            </a:fld>
            <a:endParaRPr kumimoji="1" lang="ja-JP" altLang="en-US"/>
          </a:p>
        </p:txBody>
      </p:sp>
    </p:spTree>
    <p:extLst>
      <p:ext uri="{BB962C8B-B14F-4D97-AF65-F5344CB8AC3E}">
        <p14:creationId xmlns:p14="http://schemas.microsoft.com/office/powerpoint/2010/main" val="43051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11</a:t>
            </a:fld>
            <a:endParaRPr kumimoji="1" lang="ja-JP" altLang="en-US"/>
          </a:p>
        </p:txBody>
      </p:sp>
    </p:spTree>
    <p:extLst>
      <p:ext uri="{BB962C8B-B14F-4D97-AF65-F5344CB8AC3E}">
        <p14:creationId xmlns:p14="http://schemas.microsoft.com/office/powerpoint/2010/main" val="327927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FCFF3EB-1C3E-4CAE-A9B0-FB95F8AFE5A6}" type="slidenum">
              <a:rPr kumimoji="1" lang="ja-JP" altLang="en-US" smtClean="0"/>
              <a:t>12</a:t>
            </a:fld>
            <a:endParaRPr kumimoji="1" lang="ja-JP" altLang="en-US"/>
          </a:p>
        </p:txBody>
      </p:sp>
    </p:spTree>
    <p:extLst>
      <p:ext uri="{BB962C8B-B14F-4D97-AF65-F5344CB8AC3E}">
        <p14:creationId xmlns:p14="http://schemas.microsoft.com/office/powerpoint/2010/main" val="3678378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F0E7D46B-60F5-4E06-913B-87786E10DC1A}" type="datetime1">
              <a:rPr kumimoji="1" lang="ja-JP" altLang="en-US" smtClean="0"/>
              <a:t>2017/10/24</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D34705BA-6FB8-48D2-A613-18A810799217}"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0CA3D3A2-E15B-49CA-B183-F0441E0B3B21}" type="datetime1">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6C6A474-90B4-4FE0-81A4-30F730247947}" type="datetime1">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586850CD-2F3C-4808-85B2-1320C233F1BA}" type="datetime1">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6C54FC65-A770-4EC6-B9E5-8E5873B60E04}" type="datetime1">
              <a:rPr kumimoji="1" lang="ja-JP" altLang="en-US" smtClean="0"/>
              <a:t>2017/10/24</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D34705BA-6FB8-48D2-A613-18A810799217}"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723F0CFC-AF66-4EB4-B7C2-438BE24BB798}" type="datetime1">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B412E911-BA5E-4E28-ABC5-6306362C40CE}" type="datetime1">
              <a:rPr kumimoji="1" lang="ja-JP" altLang="en-US" smtClean="0"/>
              <a:t>2017/10/24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824136"/>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A9EFED66-0966-4562-952F-078A8702679C}" type="datetime1">
              <a:rPr kumimoji="1" lang="ja-JP" altLang="en-US" smtClean="0"/>
              <a:t>2017/10/24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9CC240-9B4D-4713-9233-1A69C59A0CB3}" type="datetime1">
              <a:rPr kumimoji="1" lang="ja-JP" altLang="en-US" smtClean="0"/>
              <a:t>2017/10/24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C9052A9-2B7E-4494-AE2E-9D0F39AD87B2}" type="datetime1">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A3796785-81B7-4752-BF39-4CFB44DDFC29}" type="datetime1">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4705BA-6FB8-48D2-A613-18A810799217}"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828328"/>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08B0417-337E-48C5-8AB1-3737C9E2AEF0}" type="datetime1">
              <a:rPr kumimoji="1" lang="ja-JP" altLang="en-US" smtClean="0"/>
              <a:t>2017/10/24</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4705BA-6FB8-48D2-A613-18A810799217}"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052736"/>
            <a:ext cx="8229600"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sldNum="0" hdr="0" ftr="0" dt="0"/>
  <p:txStyles>
    <p:titleStyle>
      <a:lvl1pPr algn="l" rtl="0" eaLnBrk="1" latinLnBrk="0" hangingPunct="1">
        <a:spcBef>
          <a:spcPct val="0"/>
        </a:spcBef>
        <a:buNone/>
        <a:defRPr kumimoji="1" sz="3200" kern="1200">
          <a:solidFill>
            <a:schemeClr val="tx1"/>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988840"/>
            <a:ext cx="8001508" cy="990600"/>
          </a:xfrm>
        </p:spPr>
        <p:txBody>
          <a:bodyPr>
            <a:normAutofit/>
          </a:bodyPr>
          <a:lstStyle/>
          <a:p>
            <a:pPr algn="ctr"/>
            <a:r>
              <a:rPr kumimoji="1" lang="ja-JP" altLang="en-US" sz="3600" u="sng" dirty="0" smtClean="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3600" u="sng" dirty="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3600" u="sng" dirty="0" smtClean="0">
                <a:solidFill>
                  <a:srgbClr val="006666"/>
                </a:solidFill>
                <a:latin typeface="メイリオ" panose="020B0604030504040204" pitchFamily="50" charset="-128"/>
                <a:ea typeface="メイリオ" panose="020B0604030504040204" pitchFamily="50" charset="-128"/>
                <a:cs typeface="メイリオ" panose="020B0604030504040204" pitchFamily="50" charset="-128"/>
              </a:rPr>
              <a:t>のハラスメントの防止に向けて</a:t>
            </a:r>
            <a:endParaRPr kumimoji="1" lang="ja-JP" altLang="en-US" sz="3600" u="sng" dirty="0">
              <a:solidFill>
                <a:srgbClr val="0066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755576" y="404664"/>
            <a:ext cx="6858000" cy="533400"/>
          </a:xfrm>
        </p:spPr>
        <p:txBody>
          <a:bodyPr>
            <a:normAutofit/>
          </a:bodyPr>
          <a:lstStyle/>
          <a:p>
            <a:pPr algn="l"/>
            <a:r>
              <a:rPr lang="ja-JP" altLang="en-US" sz="2400"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rPr>
              <a:t>社内研修資料</a:t>
            </a:r>
            <a:endParaRPr kumimoji="1" lang="ja-JP" altLang="en-US" sz="2400" dirty="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サブタイトル 2"/>
          <p:cNvSpPr txBox="1">
            <a:spLocks/>
          </p:cNvSpPr>
          <p:nvPr/>
        </p:nvSpPr>
        <p:spPr>
          <a:xfrm>
            <a:off x="1259632" y="3861048"/>
            <a:ext cx="6858000" cy="864096"/>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1"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1"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1"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1"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1"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1"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1"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1"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1" lang="en-US" sz="1200" kern="1200" smtClean="0">
                <a:solidFill>
                  <a:schemeClr val="tx1"/>
                </a:solidFill>
                <a:latin typeface="+mn-lt"/>
                <a:ea typeface="+mn-ea"/>
                <a:cs typeface="+mn-cs"/>
              </a:defRPr>
            </a:lvl9pPr>
          </a:lstStyle>
          <a:p>
            <a:pPr marL="457200" indent="-457200" algn="l">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gn="l">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89416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205798"/>
            <a:ext cx="8748712" cy="684312"/>
          </a:xfrm>
        </p:spPr>
        <p:txBody>
          <a:bodyPr>
            <a:no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6.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をしないようにするために</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08854" y="1628800"/>
            <a:ext cx="7946540" cy="4680000"/>
          </a:xfrm>
          <a:prstGeom prst="roundRect">
            <a:avLst>
              <a:gd name="adj" fmla="val 7226"/>
            </a:avLst>
          </a:prstGeom>
        </p:spPr>
        <p:style>
          <a:lnRef idx="1">
            <a:schemeClr val="accent1"/>
          </a:lnRef>
          <a:fillRef idx="2">
            <a:schemeClr val="accent1"/>
          </a:fillRef>
          <a:effectRef idx="1">
            <a:schemeClr val="accent1"/>
          </a:effectRef>
          <a:fontRef idx="minor">
            <a:schemeClr val="dk1"/>
          </a:fontRef>
        </p:style>
        <p:txBody>
          <a:bodyPr rtlCol="0" anchor="t"/>
          <a:lstStyle/>
          <a:p>
            <a:pPr marL="403225" indent="-403225"/>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１．性に関する言動に対する受け止め方には個人間で差があり、セクシュアル・ハラスメントに当たるか否かについては、相手の判断が重要であること。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09600" indent="-609600"/>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）親しさを表すつもりの言動であっても、本人の意図とは関係なく相手を不快にさせてしまう場合があること。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）不快に感じるかどうかは個人差があること。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）この程度のことは相手も許容するだろうという勝手な憶測をしないこと。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）相手との良好な人間関係ができているという勝手な思い込みをしないこと。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spcAft>
                <a:spcPts val="600"/>
              </a:spcAft>
            </a:pP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．相手が拒否し、または嫌がっていることが分かった場合には、同じ言動を決して繰り返さないこと。</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1163" indent="-411163"/>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．セクシュアルハラスメントであるかどうかについて、相手からいつも意思表示があるとは限らないこと。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a:spcAft>
                <a:spcPts val="600"/>
              </a:spcAft>
            </a:pP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（セクシュアルハラスメントを受けた者が、職場の人間関係等を考え、拒否することができないこともある。）</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spcAft>
                <a:spcPts val="600"/>
              </a:spcAft>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．場所が社外でも、職場の人間関係がそのまま持続する歓迎会の酒席のような場で、セクシュアルハラスメントは起こる可能性があること。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03225" indent="-403225"/>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．従業員間のセクシュアルハラスメントだけに注意するのではなく、取引先など社外の人に対する言動にも注意すること。</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31972" y="1060974"/>
            <a:ext cx="8457618" cy="799916"/>
          </a:xfrm>
          <a:prstGeom prst="rect">
            <a:avLst/>
          </a:prstGeom>
          <a:noFill/>
        </p:spPr>
        <p:txBody>
          <a:bodyPr wrap="square" rtlCol="0">
            <a:no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セクシュアルハラスメントの防止については、基本的な心構えとして、次のことを認識してください。</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88282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0002" y="387034"/>
            <a:ext cx="8748712" cy="684312"/>
          </a:xfrm>
        </p:spPr>
        <p:txBody>
          <a:bodyPr>
            <a:noAutofit/>
          </a:bodyPr>
          <a:lstStyle/>
          <a:p>
            <a:pPr marL="452438" indent="-452438"/>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7. </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セクシュアルハラスメントの背景になり得る</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言動について</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08854" y="2708920"/>
            <a:ext cx="7946540" cy="1944216"/>
          </a:xfrm>
          <a:prstGeom prst="roundRect">
            <a:avLst>
              <a:gd name="adj" fmla="val 16652"/>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「男のくせにだらしない」　「家族を養うのは男の役目」</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「この仕事は女性には無理」</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「子どもが小さいうちは母親は子育てに専念すべき」</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ü"/>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結婚、体型、容姿、服装などに関する発言　　など</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31972" y="1260932"/>
            <a:ext cx="8457618" cy="799916"/>
          </a:xfrm>
          <a:prstGeom prst="rect">
            <a:avLst/>
          </a:prstGeom>
          <a:noFill/>
        </p:spPr>
        <p:txBody>
          <a:bodyPr wrap="square" rtlCol="0">
            <a:noAutofit/>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「男らしい」「女らしい」など、固定的な</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性別役割分担意識</a:t>
            </a:r>
            <a:r>
              <a:rPr kumimoji="1" lang="en-US" altLang="ja-JP" sz="20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に基づいた言動は、</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セクシュアルハラスメントの原因や背景</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になってしまう可能性があります。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：「男性は外で働き、女性は家庭を守るべきである」といった性別に基づく役割意識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44256" y="4941168"/>
            <a:ext cx="8233050" cy="1224136"/>
          </a:xfrm>
          <a:prstGeom prst="rect">
            <a:avLst/>
          </a:prstGeom>
          <a:noFill/>
        </p:spPr>
        <p:txBody>
          <a:bodyPr wrap="square" rtlCol="0">
            <a:noAutofit/>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このような言動は、無意識のうちに言葉や行動に表れてしまうものです。日頃から自らの言動に注意するとともに、上司・管理職の立場の方は、部下の言動にも気を配り、セクシュアルハラスメントの背景となり得る言動についても配慮することが大切です。</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267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398154" y="94674"/>
            <a:ext cx="8496944" cy="756320"/>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セクシュアルハラスメント行為者</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の責任</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直線コネクタ 11"/>
          <p:cNvSpPr>
            <a:spLocks noChangeShapeType="1"/>
          </p:cNvSpPr>
          <p:nvPr/>
        </p:nvSpPr>
        <p:spPr bwMode="auto">
          <a:xfrm>
            <a:off x="229909" y="836712"/>
            <a:ext cx="8229600"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anchor="t" compatLnSpc="1"/>
          <a:lstStyle/>
          <a:p>
            <a:endParaRPr kumimoji="0" 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229909" y="980728"/>
            <a:ext cx="8806587" cy="5328592"/>
          </a:xfrm>
          <a:prstGeom prst="roundRect">
            <a:avLst>
              <a:gd name="adj" fmla="val 10349"/>
            </a:avLst>
          </a:prstGeom>
          <a:solidFill>
            <a:schemeClr val="accent2">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もし、あなたがセクシュアルハラスメントの</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行為者になってしまったら・・・</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損害賠償の</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請求、罰金、</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社会的信用の失墜等・・・</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個人としても、組織としても、</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多大</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な影響が生じる可能性が</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4067674"/>
            <a:ext cx="1818742" cy="1809598"/>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5923676" y="1272662"/>
            <a:ext cx="925217" cy="4712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行為者</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円/楕円 27"/>
          <p:cNvSpPr/>
          <p:nvPr/>
        </p:nvSpPr>
        <p:spPr>
          <a:xfrm>
            <a:off x="4177088" y="1527870"/>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強制</a:t>
            </a:r>
            <a:endParaRPr kumimoji="1"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わいせつ</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9" name="円/楕円 28"/>
          <p:cNvSpPr/>
          <p:nvPr/>
        </p:nvSpPr>
        <p:spPr>
          <a:xfrm>
            <a:off x="6862944" y="1508278"/>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懲戒処分</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0" name="円/楕円 29"/>
          <p:cNvSpPr/>
          <p:nvPr/>
        </p:nvSpPr>
        <p:spPr>
          <a:xfrm>
            <a:off x="6876256" y="220486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信用の低下</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円/楕円 30"/>
          <p:cNvSpPr/>
          <p:nvPr/>
        </p:nvSpPr>
        <p:spPr>
          <a:xfrm>
            <a:off x="6697368" y="292494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家庭</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へ</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影響</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2" name="円/楕円 31"/>
          <p:cNvSpPr/>
          <p:nvPr/>
        </p:nvSpPr>
        <p:spPr>
          <a:xfrm>
            <a:off x="3961064" y="2234334"/>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傷害、暴行</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3" name="円/楕円 32"/>
          <p:cNvSpPr/>
          <p:nvPr/>
        </p:nvSpPr>
        <p:spPr>
          <a:xfrm>
            <a:off x="4173320" y="2993323"/>
            <a:ext cx="1691056"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損害賠償</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4" name="正方形/長方形 33"/>
          <p:cNvSpPr/>
          <p:nvPr/>
        </p:nvSpPr>
        <p:spPr>
          <a:xfrm>
            <a:off x="5879031" y="3861048"/>
            <a:ext cx="925217" cy="4712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会社</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3918236" y="3992045"/>
            <a:ext cx="1877900"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使用者責任</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8" name="円/楕円 37"/>
          <p:cNvSpPr/>
          <p:nvPr/>
        </p:nvSpPr>
        <p:spPr>
          <a:xfrm>
            <a:off x="6887768" y="4322590"/>
            <a:ext cx="1877900" cy="775613"/>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社会的信用</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失墜</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0" name="円/楕円 39"/>
          <p:cNvSpPr/>
          <p:nvPr/>
        </p:nvSpPr>
        <p:spPr>
          <a:xfrm>
            <a:off x="6300192" y="5433857"/>
            <a:ext cx="2376264" cy="731447"/>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従業員のモチベーション低下</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1" name="円/楕円 40"/>
          <p:cNvSpPr/>
          <p:nvPr/>
        </p:nvSpPr>
        <p:spPr>
          <a:xfrm>
            <a:off x="3491880" y="4712125"/>
            <a:ext cx="2194684" cy="661091"/>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債務</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不履行</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責任</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2" name="円/楕円 41"/>
          <p:cNvSpPr/>
          <p:nvPr/>
        </p:nvSpPr>
        <p:spPr>
          <a:xfrm>
            <a:off x="3779912" y="5439937"/>
            <a:ext cx="2376264" cy="791867"/>
          </a:xfrm>
          <a:prstGeom prst="ellipse">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適切</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措置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怠ったこと</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対して</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損害賠償</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1" name="正方形/長方形 20"/>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1215" y="1799325"/>
            <a:ext cx="720000" cy="1551340"/>
          </a:xfrm>
          <a:prstGeom prst="rect">
            <a:avLst/>
          </a:prstGeom>
        </p:spPr>
      </p:pic>
    </p:spTree>
    <p:extLst>
      <p:ext uri="{BB962C8B-B14F-4D97-AF65-F5344CB8AC3E}">
        <p14:creationId xmlns:p14="http://schemas.microsoft.com/office/powerpoint/2010/main" val="259546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229600" cy="828328"/>
          </a:xfrm>
        </p:spPr>
        <p:txBody>
          <a:bodyPr>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9.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職場におけるハラスメントを考える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sz="quarter" idx="1"/>
          </p:nvPr>
        </p:nvSpPr>
        <p:spPr>
          <a:xfrm>
            <a:off x="467544" y="1239997"/>
            <a:ext cx="8147248" cy="841648"/>
          </a:xfrm>
        </p:spPr>
        <p:txBody>
          <a:bodyPr>
            <a:noAutofit/>
          </a:bodyPr>
          <a:lstStyle/>
          <a:p>
            <a:pPr marL="0" indent="0">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以下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のもの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は職場におけるハラスメントに該当するでしょうか。　該当</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と思うものを選び、その理由を考えてみてください。</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C:\Users\R975339\AppData\Local\Microsoft\Windows\Temporary Internet Files\Content.IE5\CNHAZF9F\lgi01a201310212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40461" y="548680"/>
            <a:ext cx="656202" cy="656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5"/>
          <p:cNvGraphicFramePr>
            <a:graphicFrameLocks noGrp="1"/>
          </p:cNvGraphicFramePr>
          <p:nvPr>
            <p:extLst>
              <p:ext uri="{D42A27DB-BD31-4B8C-83A1-F6EECF244321}">
                <p14:modId xmlns:p14="http://schemas.microsoft.com/office/powerpoint/2010/main" val="3502412169"/>
              </p:ext>
            </p:extLst>
          </p:nvPr>
        </p:nvGraphicFramePr>
        <p:xfrm>
          <a:off x="323528" y="2060848"/>
          <a:ext cx="8640960" cy="4147920"/>
        </p:xfrm>
        <a:graphic>
          <a:graphicData uri="http://schemas.openxmlformats.org/drawingml/2006/table">
            <a:tbl>
              <a:tblPr firstRow="1" bandRow="1">
                <a:tableStyleId>{5C22544A-7EE6-4342-B048-85BDC9FD1C3A}</a:tableStyleId>
              </a:tblPr>
              <a:tblGrid>
                <a:gridCol w="5904656"/>
                <a:gridCol w="2736304"/>
              </a:tblGrid>
              <a:tr h="822960">
                <a:tc>
                  <a:txBody>
                    <a:bodyPr/>
                    <a:lstStyle/>
                    <a:p>
                      <a:pPr marL="403225" indent="-403225"/>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１．上司に妊娠を報告したら、「いつでも辞めていいよ」と言われた。</a:t>
                      </a: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r h="822960">
                <a:tc>
                  <a:txBody>
                    <a:bodyPr/>
                    <a:lstStyle/>
                    <a:p>
                      <a:pPr marL="304800" indent="-304800"/>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人目を妊娠中の女性労働者に対し、同僚の女性たちが「また育休とるの？図々しい」とたびたび嫌みを言う。</a:t>
                      </a:r>
                    </a:p>
                  </a:txBody>
                  <a:tcPr marL="144000" marR="180000" marT="108000" marB="0">
                    <a:lnR w="76200" cap="flat" cmpd="sng" algn="ctr">
                      <a:solidFill>
                        <a:schemeClr val="bg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noFill/>
                  </a:tcPr>
                </a:tc>
              </a:tr>
              <a:tr h="822960">
                <a:tc>
                  <a:txBody>
                    <a:bodyPr/>
                    <a:lstStyle/>
                    <a:p>
                      <a:pPr marL="403225" marR="0" indent="-403225"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３．育児のための短時間勤務をしている労働者に、上司が「短時間勤務の人に大した仕事はさせられない」と雑務ばかりさせ、仕事への意欲が低下している。</a:t>
                      </a:r>
                      <a:endParaRPr lang="en-US" altLang="ja-JP"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r h="822960">
                <a:tc>
                  <a:txBody>
                    <a:bodyPr/>
                    <a:lstStyle/>
                    <a:p>
                      <a:pPr marL="403225" indent="-403225"/>
                      <a:r>
                        <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４．男性上司が、「若い女の子に入れてもらったお茶はおいしいな」と言う。</a:t>
                      </a:r>
                    </a:p>
                    <a:p>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noFill/>
                  </a:tcPr>
                </a:tc>
              </a:tr>
              <a:tr h="822960">
                <a:tc>
                  <a:txBody>
                    <a:bodyPr/>
                    <a:lstStyle/>
                    <a:p>
                      <a:pPr marL="395288" marR="0" indent="-395288"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５．独身男性に対して、男性の同僚が「どうして結婚しないの？」としつこく聞く。</a:t>
                      </a:r>
                      <a:endParaRPr kumimoji="1" lang="ja-JP" altLang="en-US" sz="16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R="180000" marT="108000" marB="0">
                    <a:lnR w="762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　・　該当しない</a:t>
                      </a:r>
                      <a:endPar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0">
                    <a:lnL w="76200" cap="flat" cmpd="sng" algn="ctr">
                      <a:solidFill>
                        <a:schemeClr val="bg1"/>
                      </a:solidFill>
                      <a:prstDash val="solid"/>
                      <a:round/>
                      <a:headEnd type="none" w="med" len="med"/>
                      <a:tailEnd type="none" w="med" len="med"/>
                    </a:lnL>
                    <a:solidFill>
                      <a:schemeClr val="accent1">
                        <a:lumMod val="40000"/>
                        <a:lumOff val="60000"/>
                      </a:schemeClr>
                    </a:solidFill>
                  </a:tcPr>
                </a:tc>
              </a:tr>
            </a:tbl>
          </a:graphicData>
        </a:graphic>
      </p:graphicFrame>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p>
        </p:txBody>
      </p:sp>
    </p:spTree>
    <p:extLst>
      <p:ext uri="{BB962C8B-B14F-4D97-AF65-F5344CB8AC3E}">
        <p14:creationId xmlns:p14="http://schemas.microsoft.com/office/powerpoint/2010/main" val="1874073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395536" y="205116"/>
            <a:ext cx="8316000" cy="5976664"/>
          </a:xfrm>
        </p:spPr>
        <p:txBody>
          <a:bodyPr>
            <a:no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解説</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上司</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に妊娠を報告したら、「いつでも辞めていいよ」と言われた。</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79413" indent="-196850">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⇒妊娠したことを理由として、解雇など不利益取扱いを示唆する言動は、妊娠・出産等に関するハラスメントに該当します。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人目を妊娠中の女性労働者に対し、同僚の</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女性たちが</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「また育休とるの？図々しい」とたびたび嫌みを言う</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87350" indent="-204788">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⇒同僚が繰り返し、継続的に育児休業の取得を阻害するような発言をすることは、妊娠・出産等に関するハラスメントに該当します。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のための短時間勤務をしている労働者に、上司が「短時間勤務の人に大した仕事はさせられない」と雑務ばかり</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させ、仕事への意欲が低下している。</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95288" indent="-212725">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⇒上司が短時間勤務を利用している労働者に対し、継続的に嫌がらせをすることは妊娠・出産等に関するハラスメントに該当します。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男性</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上司が、「若い女の子に入れてもらったお茶はおいしいな」と言う。</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87350" indent="-204788">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⇒上司の性別役割分担意識に基づく言動と考えられます。言われた女性労働者や周囲の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人たちが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不快と感じればセクシュアルハラスメントに該当する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可能性もあります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buNone/>
            </a:pPr>
            <a:r>
              <a:rPr lang="en-US" altLang="ja-JP"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独身男性に対して、男性の同僚が「どうして結婚しないの？」としつこく聞く。</a:t>
            </a:r>
            <a:endParaRPr lang="en-US" altLang="ja-JP" sz="16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79413" indent="-19685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⇒職場におけるセクシュアルハラスメントは、同性に対するものも含まれます。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性的</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冗談やからかいなどで就業環境が害されることは、セクシュアルハラスメント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8"/>
          <p:cNvPicPr>
            <a:picLocks noChangeAspect="1" noChangeArrowheads="1"/>
          </p:cNvPicPr>
          <p:nvPr/>
        </p:nvPicPr>
        <p:blipFill>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8316416" y="5311396"/>
            <a:ext cx="648072" cy="117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01565" y="5589238"/>
            <a:ext cx="1620000" cy="1052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3810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7428" y="59648"/>
            <a:ext cx="8229600" cy="828328"/>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10.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2"/>
          <p:cNvSpPr>
            <a:spLocks noGrp="1"/>
          </p:cNvSpPr>
          <p:nvPr>
            <p:ph sz="quarter" idx="1"/>
          </p:nvPr>
        </p:nvSpPr>
        <p:spPr>
          <a:xfrm>
            <a:off x="467544" y="1124744"/>
            <a:ext cx="8147248" cy="648072"/>
          </a:xfrm>
        </p:spPr>
        <p:txBody>
          <a:bodyPr>
            <a:noAutofit/>
          </a:bodyPr>
          <a:lstStyle/>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事業主は職場</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おけるハラスメントを防止するために以下の措置を講じなければなりません。</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603357" y="5085184"/>
            <a:ext cx="8028000" cy="118485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妊娠・出産等に関するハラスメントやセクシュアルハラスメントの問題は、加害者と被害者の個人間の問題ではありません。</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会社にはハラスメントが起こらない職場作り、ハラスメントが起きた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の適切な対応が義務付けられていますので、ハラスメントにあった人はもちろん、あなたが第三者の立場でも、会社が事実確認等の協力を求めた場合は、問題の解決のために協力してください。</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97072223"/>
              </p:ext>
            </p:extLst>
          </p:nvPr>
        </p:nvGraphicFramePr>
        <p:xfrm>
          <a:off x="795588" y="1772816"/>
          <a:ext cx="7560840" cy="2744824"/>
        </p:xfrm>
        <a:graphic>
          <a:graphicData uri="http://schemas.openxmlformats.org/drawingml/2006/table">
            <a:tbl>
              <a:tblPr firstRow="1" bandRow="1">
                <a:tableStyleId>{9DCAF9ED-07DC-4A11-8D7F-57B35C25682E}</a:tableStyleId>
              </a:tblPr>
              <a:tblGrid>
                <a:gridCol w="504056"/>
                <a:gridCol w="7056784"/>
              </a:tblGrid>
              <a:tr h="405988">
                <a:tc gridSpan="2">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事業主の方針の明確化及びその周知・啓発</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相談（苦情を含む）に応じ、適切に対応するために必要な体制の整備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職場におけるハラスメントへの事後の迅速かつ適切な対応</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（妊娠・出産等に関するハラスメントの場合）</a:t>
                      </a: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職場における妊娠・出産等に関するハラスメントの原因や背景となる要因を解消するための措置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449">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併せて講ずべき措置（プライバシーの保護、不利益取扱いをしないことなど）</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コンテンツ プレースホルダー 2"/>
          <p:cNvSpPr txBox="1">
            <a:spLocks/>
          </p:cNvSpPr>
          <p:nvPr/>
        </p:nvSpPr>
        <p:spPr>
          <a:xfrm>
            <a:off x="2555776" y="4545124"/>
            <a:ext cx="5976664" cy="324036"/>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⇒職場の相談窓口や規定をチェックしてみましょう！</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Font typeface="+mj-lt"/>
              <a:buAutoNum type="arabicPeriod"/>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0251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164" y="103326"/>
            <a:ext cx="8279094" cy="990600"/>
          </a:xfrm>
        </p:spPr>
        <p:txBody>
          <a:bodyPr anchor="ctr" anchorCtr="0">
            <a:normAutofit/>
          </a:bodyPr>
          <a:lstStyle/>
          <a:p>
            <a:pPr marL="676275" indent="-676275"/>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11.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わが社</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おいて職場のハラスメントが発生</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した</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際</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の相談対応の流れ</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78940" y="1147324"/>
            <a:ext cx="8468498" cy="738664"/>
          </a:xfrm>
          <a:prstGeom prst="rect">
            <a:avLst/>
          </a:prstGeom>
          <a:noFill/>
        </p:spPr>
        <p:txBody>
          <a:bodyPr wrap="square" rtlCol="0">
            <a:no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おけるハラスメント事案が発生した場合には、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の流れで相談対応を行います。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図表 2"/>
          <p:cNvGraphicFramePr/>
          <p:nvPr>
            <p:extLst>
              <p:ext uri="{D42A27DB-BD31-4B8C-83A1-F6EECF244321}">
                <p14:modId xmlns:p14="http://schemas.microsoft.com/office/powerpoint/2010/main" val="4010982251"/>
              </p:ext>
            </p:extLst>
          </p:nvPr>
        </p:nvGraphicFramePr>
        <p:xfrm>
          <a:off x="743074" y="1638092"/>
          <a:ext cx="7632848" cy="4085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596264" y="2818265"/>
            <a:ext cx="2501006" cy="1008112"/>
          </a:xfrm>
          <a:prstGeom prst="rect">
            <a:avLst/>
          </a:prstGeom>
          <a:noFill/>
        </p:spPr>
        <p:txBody>
          <a:bodyPr wrap="square" rtlCol="0">
            <a:noAutofit/>
          </a:bodyPr>
          <a:lstStyle/>
          <a:p>
            <a:pPr marL="165100" indent="-1651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・相談にあたっては、プライバシーは厳守します。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65100" indent="-1651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・相談したことで、不利益を受けることは決してありません。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320638" y="3998959"/>
            <a:ext cx="2699792" cy="1569660"/>
          </a:xfrm>
          <a:prstGeom prst="rect">
            <a:avLst/>
          </a:prstGeom>
          <a:noFill/>
        </p:spPr>
        <p:txBody>
          <a:bodyPr wrap="square" rtlCol="0">
            <a:sp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・被害状況</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・事実確認の結果</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人間関係、動機、時間・場所、</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質・頻度）</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・就業規則の規定内容</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・裁判例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要素</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踏まえて検討し、実施します。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609048" y="5344997"/>
            <a:ext cx="2520280" cy="646331"/>
          </a:xfrm>
          <a:prstGeom prst="rect">
            <a:avLst/>
          </a:prstGeom>
          <a:noFill/>
        </p:spPr>
        <p:txBody>
          <a:bodyPr wrap="square" rtlCol="0">
            <a:sp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・会社の取組を説明します。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・行為者が同様の問題を起こさないようフォローします。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54249" y="5339569"/>
            <a:ext cx="2339102" cy="646331"/>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・取組の定期的な検証、見直し</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・研修の実施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・メッセージ配信等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3325350" y="2819985"/>
            <a:ext cx="2587954" cy="1008112"/>
          </a:xfrm>
          <a:prstGeom prst="rect">
            <a:avLst/>
          </a:prstGeom>
          <a:noFill/>
        </p:spPr>
        <p:txBody>
          <a:bodyPr wrap="square" rtlCol="0">
            <a:noAutofit/>
          </a:bodyPr>
          <a:lstStyle/>
          <a:p>
            <a:pPr marL="157163" indent="-1571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・行為者や第三者に事実確認を行う場合は、必ず相談者の了解を得ることとします。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7163" indent="-157163"/>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・第三者として事実関係の確認に協力したことで、不利益を受けることは決してありません。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31190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5" y="196878"/>
            <a:ext cx="8301607" cy="864096"/>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ハラスメントを発生させない職場づくり</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7545" y="1124744"/>
            <a:ext cx="8208912" cy="738664"/>
          </a:xfrm>
          <a:prstGeom prst="rect">
            <a:avLst/>
          </a:prstGeom>
          <a:noFill/>
        </p:spPr>
        <p:txBody>
          <a:bodyPr wrap="square" rtlCol="0">
            <a:no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おける妊娠・出産等に関するハラスメントやセクシュアルハラスメントを未然に防止するための職場づくりに取り組みましょう。</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472088" y="1855170"/>
            <a:ext cx="8208000" cy="4392000"/>
          </a:xfrm>
          <a:prstGeom prst="roundRect">
            <a:avLst>
              <a:gd name="adj" fmla="val 5910"/>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妊娠・出産等についての知識や制度に</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ついて理解しましょう。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妊娠した従業員や育児休業等の制度を利用する</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従業員は</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、周囲との円滑なコミュニケーションを心掛け、自身の体調等に応じて適切に業務を遂行していくという意識を</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持ちましょう。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妊娠中・育児中の制度を利用しながら働いて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対しては、業務の状況とともに、周囲とのコミュニケーションに関しても目配りするようにしましょう</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特定の人に向けた言動でなくても、妊娠・出産や育児休業・介護休業制度の利用について否定的な発言をすることは、ハラスメントの発生の原因や背景になり得ますので、注意しましょう。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「子どもが小さいうちは家にいた方がいいのではないか」など、自分の価値観を押し付けないようにしましょう。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自分の行為が</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なっていないか注意しましょう。</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1000"/>
              </a:spcBef>
              <a:buFont typeface="Wingdings" panose="05000000000000000000" pitchFamily="2" charset="2"/>
              <a:buChar char="Ø"/>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周囲の</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メンバーに隠れた</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ハラスメント行為がない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についても</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注意</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しましょう</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9317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438" y="56832"/>
            <a:ext cx="8229600" cy="828328"/>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13.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職場でハラスメントが起きてしまったら</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sz="quarter" idx="1"/>
          </p:nvPr>
        </p:nvSpPr>
        <p:spPr>
          <a:xfrm>
            <a:off x="448962" y="1180249"/>
            <a:ext cx="8363272" cy="5154649"/>
          </a:xfrm>
        </p:spPr>
        <p:txBody>
          <a:bodyPr>
            <a:normAutofit/>
          </a:bodyPr>
          <a:lstStyle/>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ハラスメント行為を受けてしまったら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ハラスメントは受け流しているだけでは状況は改善されません。「やめてください」「私は</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イヤです」と意思をはっきり伝えましょう。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一人で悩まず、上司や人事担当、社内または社外相談窓口に相談しましょう。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で会社から不利益な取扱いを受けることはありません。</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ハラスメント行為に気付いたら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見ぬ</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ふりをせず、相談窓口に相談しましょう。他人</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ごとでは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なく、自らにも降りかかってくる可能性もあります。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ハラスメントに関する相談を受けたら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プライバシーは厳守してください。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spcAft>
                <a:spcPts val="600"/>
              </a:spcAft>
              <a:buSzPct val="100000"/>
              <a:buFont typeface="Wingdings" panose="05000000000000000000" pitchFamily="2" charset="2"/>
              <a:buChar char="ü"/>
            </a:pP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相談者の了解を得て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、上司や人事担当に報告し、対応について相談しましょう。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buClr>
                <a:schemeClr val="accent2"/>
              </a:buClr>
              <a:buSzPct val="100000"/>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関して会社から事実関係の確認の協力を求められたら</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迅速・円滑な問題解決のため、事実関係の確認にご協力ください。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協力したことで不利益な取扱いを受けることはありません。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105000"/>
              </a:lnSpc>
              <a:buSzPct val="100000"/>
              <a:buFont typeface="Wingdings" panose="05000000000000000000" pitchFamily="2" charset="2"/>
              <a:buChar char="ü"/>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被害者・行為者双方のプライバシーの保護に注意して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42920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29830"/>
            <a:ext cx="8229600" cy="792088"/>
          </a:xfrm>
        </p:spPr>
        <p:txBody>
          <a:bodyPr anchor="ctr" anchorCtr="0">
            <a:norm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14.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20771461"/>
              </p:ext>
            </p:extLst>
          </p:nvPr>
        </p:nvGraphicFramePr>
        <p:xfrm>
          <a:off x="576476" y="1202857"/>
          <a:ext cx="7992889" cy="4981050"/>
        </p:xfrm>
        <a:graphic>
          <a:graphicData uri="http://schemas.openxmlformats.org/drawingml/2006/table">
            <a:tbl>
              <a:tblPr firstRow="1">
                <a:tableStyleId>{5C22544A-7EE6-4342-B048-85BDC9FD1C3A}</a:tableStyleId>
              </a:tblPr>
              <a:tblGrid>
                <a:gridCol w="432048"/>
                <a:gridCol w="6984776"/>
                <a:gridCol w="576065"/>
              </a:tblGrid>
              <a:tr h="457200">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2500"/>
                        </a:lnSpc>
                        <a:spcBef>
                          <a:spcPts val="0"/>
                        </a:spcBef>
                        <a:spcAft>
                          <a:spcPts val="0"/>
                        </a:spcAft>
                        <a:buClrTx/>
                        <a:buSzTx/>
                        <a:buFontTx/>
                        <a:buNone/>
                        <a:tabLst/>
                        <a:defRPr/>
                      </a:pPr>
                      <a:r>
                        <a:rPr lang="ja-JP" altLang="ja-JP" sz="1800" kern="100" dirty="0" smtClean="0">
                          <a:latin typeface="メイリオ" panose="020B0604030504040204" pitchFamily="50" charset="-128"/>
                          <a:ea typeface="メイリオ" panose="020B0604030504040204" pitchFamily="50" charset="-128"/>
                          <a:cs typeface="メイリオ" panose="020B0604030504040204" pitchFamily="50" charset="-128"/>
                        </a:rPr>
                        <a:t>チェック項目</a:t>
                      </a:r>
                      <a:endParaRPr kumimoji="1" lang="ja-JP" altLang="en-US" sz="1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25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子どもが小さいうちは母親は家庭で育児に専念すべきだと、職場で発言したことがある。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妊娠した女性社員からの申出がない場合は、業務内容について配慮する必要はないと思う。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一人目までは仕方ないが、二人目、三人目の産休・育休は、正直迷惑だと思う。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今の職場において、育休中の代替を補うのは難しいので、現在のメンバーに頑張ってもらうしかないと思う。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5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自分の職場では、特定の社員にしかわからない仕事が多く、業務を把握できていない。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女性社員を「○○ちゃん」と呼ぶのは親しみの表れであり、他意はない。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７</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「男のくせに根性がない」「女には仕事を任せられない」などと、つい言ってしまうことがある。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女性であるだけで、掃除や私用を強要することがある。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会社の懇親会の席で、お酒のお酌や隣に座ることを無理やりさせることがある。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975">
                <a:tc>
                  <a:txBody>
                    <a:bodyPr/>
                    <a:lstStyle/>
                    <a:p>
                      <a:pPr algn="ctr">
                        <a:lnSpc>
                          <a:spcPts val="1200"/>
                        </a:lnSpc>
                      </a:pP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部下の性的な事柄について、職場で話題にしてからかったりしたことがある。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9054" marR="99054"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60255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60916" y="1484784"/>
            <a:ext cx="7350159" cy="4176464"/>
          </a:xfrm>
          <a:prstGeom prst="rect">
            <a:avLst/>
          </a:prstGeom>
          <a:solidFill>
            <a:srgbClr val="F6FBE9"/>
          </a:solidFill>
          <a:ln>
            <a:noFill/>
          </a:ln>
          <a:effectLst>
            <a:outerShdw blurRad="50800" dist="38100" dir="2700000" algn="tl" rotWithShape="0">
              <a:schemeClr val="accent1">
                <a:lumMod val="50000"/>
                <a:alpha val="40000"/>
              </a:schemeClr>
            </a:outerShdw>
          </a:effectLst>
        </p:spPr>
        <p:style>
          <a:lnRef idx="1">
            <a:schemeClr val="accent1"/>
          </a:lnRef>
          <a:fillRef idx="2">
            <a:schemeClr val="accent1"/>
          </a:fillRef>
          <a:effectRef idx="1">
            <a:schemeClr val="accent1"/>
          </a:effectRef>
          <a:fontRef idx="minor">
            <a:schemeClr val="dk1"/>
          </a:fontRef>
        </p:style>
        <p:txBody>
          <a:bodyPr rtlCol="0" anchor="t"/>
          <a:lstStyle/>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860917" y="1556792"/>
            <a:ext cx="7350158" cy="4593565"/>
          </a:xfrm>
          <a:prstGeom prst="rect">
            <a:avLst/>
          </a:prstGeom>
          <a:noFill/>
        </p:spPr>
        <p:txBody>
          <a:bodyPr wrap="square" rtlCol="0">
            <a:spAutoFit/>
          </a:bodyPr>
          <a:lstStyle/>
          <a:p>
            <a:pPr algn="dist">
              <a:lnSpc>
                <a:spcPts val="1500"/>
              </a:lnSpc>
              <a:spcBef>
                <a:spcPts val="600"/>
              </a:spcBef>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はじめに～研修の目的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・出産等に関するハラスメントと</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出産等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ハラスメントに関する法律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ハラスメントの例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・出産等に関する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ハラスメントに該当しない例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 </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7</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セクシュアルハラスメントをしないようにするために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8</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セクシュアルハラスメントの背景になり得る言動について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9</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セクシュアルハラスメント行為者等の責任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職場におけるハラスメントを考える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11</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事業主が講ずべき措置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13</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わが社において職場のハラスメントが発生した際の相談対応の流れ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14</a:t>
            </a:r>
          </a:p>
          <a:p>
            <a:pPr marL="342900" indent="-342900" algn="dist">
              <a:lnSpc>
                <a:spcPts val="1500"/>
              </a:lnSpc>
              <a:spcBef>
                <a:spcPts val="600"/>
              </a:spcBef>
              <a:buFont typeface="+mj-lt"/>
              <a:buAutoNum type="arabicPeriod"/>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を発生させない職場づくり</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15</a:t>
            </a:r>
          </a:p>
          <a:p>
            <a:pPr marL="342900" indent="-342900" algn="dist">
              <a:lnSpc>
                <a:spcPts val="1500"/>
              </a:lnSpc>
              <a:spcBef>
                <a:spcPts val="600"/>
              </a:spcBef>
              <a:buFont typeface="+mj-lt"/>
              <a:buAutoNum type="arabicPeriod"/>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でハラスメントが起きてしまったら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16</a:t>
            </a:r>
          </a:p>
          <a:p>
            <a:pPr marL="342900" indent="-342900" algn="dist">
              <a:lnSpc>
                <a:spcPts val="1500"/>
              </a:lnSpc>
              <a:spcBef>
                <a:spcPts val="600"/>
              </a:spcBef>
              <a:buFont typeface="+mj-lt"/>
              <a:buAutoNum type="arabicPeriod"/>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　</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17</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nSpc>
                <a:spcPts val="1500"/>
              </a:lnSpc>
              <a:spcBef>
                <a:spcPts val="600"/>
              </a:spcBef>
              <a:buFont typeface="+mj-lt"/>
              <a:buAutoNum type="arabicPeriod"/>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600"/>
              </a:spcBef>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ホームベース 6"/>
          <p:cNvSpPr/>
          <p:nvPr/>
        </p:nvSpPr>
        <p:spPr>
          <a:xfrm>
            <a:off x="323528" y="386056"/>
            <a:ext cx="1752206" cy="498392"/>
          </a:xfrm>
          <a:prstGeom prst="homePlat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HG丸ｺﾞｼｯｸM-PRO" panose="020F0600000000000000" pitchFamily="50" charset="-128"/>
                <a:ea typeface="HG丸ｺﾞｼｯｸM-PRO" panose="020F0600000000000000" pitchFamily="50" charset="-128"/>
              </a:rPr>
              <a:t>目 次</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50301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292" y="209044"/>
            <a:ext cx="8229600" cy="828328"/>
          </a:xfrm>
        </p:spPr>
        <p:txBody>
          <a:bodyPr anchor="ctr" anchorCtr="0">
            <a:norm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付録</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sz="quarter" idx="1"/>
          </p:nvPr>
        </p:nvSpPr>
        <p:spPr>
          <a:xfrm>
            <a:off x="489568" y="1154463"/>
            <a:ext cx="8229600" cy="5137304"/>
          </a:xfrm>
        </p:spPr>
        <p:txBody>
          <a:bodyPr>
            <a:spAutoFit/>
          </a:bodyPr>
          <a:lstStyle/>
          <a:p>
            <a:pPr marL="0" indent="0">
              <a:spcAft>
                <a:spcPts val="600"/>
              </a:spcAft>
              <a:buNone/>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次ページ以降は、社内研修を実施する際に、別途配布したり、各企業の就業規則や相談窓口を記入して社内研修資料とするなど、適宜ご活用ください。</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●セルフチェックの解説</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セルフチェック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の次ページに位置づける、別途配布するなど、研修の方法に応じて適宜ご活用ください。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800"/>
              </a:spcBef>
              <a:buNone/>
            </a:pPr>
            <a:r>
              <a:rPr lang="ja-JP" altLang="en-US" sz="1800"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わが社のルール</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は、妊娠・出産等に関するハラスメント及びセクシュアルハラスメントに係る言動を行った者については、厳正に対処する旨の方針・対処の内容を就業規則等の文書に規定し、管理・監督者を含む労働者に周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自社</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の就業規則等の妊娠・出産等に関するハラスメント及びセクシュアルハラスメントに関する規定部分を引用して記載することで、自社のルールについて労働者への周知を図ってください。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800"/>
              </a:spcBef>
              <a:buNone/>
            </a:pPr>
            <a:r>
              <a:rPr lang="ja-JP" altLang="en-US"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●わが社の相談窓口</a:t>
            </a:r>
            <a:endParaRPr lang="en-US" altLang="ja-JP" sz="18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事業主は、妊娠・出産等に関するハラスメント、セクシュアルハラスメントに対応する相談窓口を設置することが義務づけられています。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542925" indent="-276225">
              <a:spcBef>
                <a:spcPts val="300"/>
              </a:spcBef>
              <a:spcAft>
                <a:spcPts val="300"/>
              </a:spcAft>
              <a:buClr>
                <a:schemeClr val="accent2"/>
              </a:buClr>
              <a:buSzPct val="10000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自社の相談窓口を記載し、労働者への周知を図ってください。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0122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5292" y="192860"/>
            <a:ext cx="8229600" cy="828328"/>
          </a:xfrm>
        </p:spPr>
        <p:txBody>
          <a:bodyPr anchor="ctr" anchorCtr="0">
            <a:normAutofit/>
          </a:body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セルフチェックの解説</a:t>
            </a:r>
            <a:endParaRPr kumimoji="1" lang="ja-JP" altLang="en-US" sz="2800" dirty="0"/>
          </a:p>
        </p:txBody>
      </p:sp>
      <p:sp>
        <p:nvSpPr>
          <p:cNvPr id="4" name="ノート プレースホルダー 2"/>
          <p:cNvSpPr txBox="1">
            <a:spLocks/>
          </p:cNvSpPr>
          <p:nvPr/>
        </p:nvSpPr>
        <p:spPr>
          <a:xfrm>
            <a:off x="559391" y="1111362"/>
            <a:ext cx="8050534" cy="5425765"/>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自分の考えを述べるだけでは妊娠・出産等に関するハラスメントに直ちに該当するものではありませんが、妊娠・出産した女性労働者や、妻が出産した男性労働者の前でこのような言動を行うことは、制度の利用を阻害するものとしてハラスメントになり得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軽易業務への転換や深夜業の免除など妊婦への措置は原則本人から請求するものですが、妊娠した女性労働者が諸制度を利用しやすいよう、皆が社内制度を理解しましょう。なお、労働基準法に基づき、一定の重量を超える物を運ぶ作業など、申し出がなくても妊娠した女性労働者を就かせてはならない業務があるので注意し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単にこのような考えを持つにとどまらず、職場で妊娠・出産等、育休等に関する否定的な言動を行うことは、ハラスメントの発生の原因や背景となり得ます。また、育休等を取る労働者に対して</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このよう</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な言動を直接行う場合は、ハラスメントになり得ます。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、産休・育休中、特定の社員に負担が偏らないよう業務配分等の配慮を行うこと</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、事業主が講ずべきハラスメント防止措置に含まれます。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業務の「見える化」をしておくことで、産休・育休などに対応しやすくなります。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女性だからという理由で「○○ちゃん」と呼びかけるというのは、会社で共に仕事をする人として尊重していない意識が背景にあることがあります。そのような意識はセクハラにつながることがあります。また、自分では親しみをこめたつもりであっても、呼ばれた方は不快に感じていることもありますので注意し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性別役割分担意識に基づく発言と考えられます。セクハラの背景となり得る可能性がありますので、無意識のうちに発言していないか振り返ってみましょう。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性別役割分担意識に基づく行動です。セクハラの背景になり得るだけではなく、配置における業務の配分にあたって、男女差別を禁じている男女雇用機会均等法に違反する可能性もあります。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セクハラの原因、背景となり得ます。日頃からセクハラを発生させない言動を心掛けましょう。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500"/>
              </a:spcBef>
              <a:buClrTx/>
              <a:buSzPct val="100000"/>
              <a:buFont typeface="+mj-lt"/>
              <a:buAutoNum type="arabicPeriod"/>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性的な事柄をからかうことは、異性でも同性であっても、セクハラに該当します。</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4689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91296" y="63843"/>
            <a:ext cx="8229600" cy="824136"/>
          </a:xfrm>
        </p:spPr>
        <p:txBody>
          <a:bodyPr>
            <a:norm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（参考）わが社のルール</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34705BA-6FB8-48D2-A613-18A810799217}" type="slidenum">
              <a:rPr kumimoji="1" lang="ja-JP" altLang="en-US" smtClean="0"/>
              <a:t>21</a:t>
            </a:fld>
            <a:endParaRPr kumimoji="1" lang="ja-JP" altLang="en-US" dirty="0"/>
          </a:p>
        </p:txBody>
      </p:sp>
      <p:sp>
        <p:nvSpPr>
          <p:cNvPr id="3" name="正方形/長方形 2"/>
          <p:cNvSpPr/>
          <p:nvPr/>
        </p:nvSpPr>
        <p:spPr>
          <a:xfrm>
            <a:off x="465410" y="1211094"/>
            <a:ext cx="8291410" cy="5170646"/>
          </a:xfrm>
          <a:prstGeom prst="rect">
            <a:avLst/>
          </a:prstGeom>
        </p:spPr>
        <p:txBody>
          <a:bodyPr wrap="square">
            <a:spAutoFit/>
          </a:bodyPr>
          <a:lstStyle/>
          <a:p>
            <a:pPr>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妊娠・出産・育児休業等に関するハラスメント及びセクシュアルハラスメントの禁止</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従業員は、他の従業員を業務遂行上の対等なパートナーと認め、職場における健全な秩序並びに協力関係を保持する義務を負うとともに、職場内において次の第２項から第４項に示す、妊娠・出産・育児休業等に関するハラスメント及びセクシュアルハラスメントを行ってはならな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Aft>
                <a:spcPts val="600"/>
              </a:spcAft>
              <a:buFont typeface="Wingdings" pitchFamily="2" charset="2"/>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9388" indent="-179388">
              <a:buFont typeface="Wingdings" pitchFamily="2" charset="2"/>
              <a:buNone/>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懲戒</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種類</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会社は、従業員が次条のいずれかに該当する場合は、その情状に応じ、次の区分により懲戒を行う。</a:t>
            </a:r>
          </a:p>
          <a:p>
            <a:pPr>
              <a:spcAft>
                <a:spcPts val="600"/>
              </a:spcAft>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懲戒</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事由</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従業員が、次のいずれかに該当するときは、情状に応じ、</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けん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責、減給又は出勤停止とする。</a:t>
            </a: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① 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○○条に違反したとき</a:t>
            </a:r>
          </a:p>
          <a:p>
            <a:pPr marL="179388" indent="-179388">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②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buFont typeface="Wingdings" pitchFamily="2" charset="2"/>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従業員が次のいずれかに該当するときは、懲戒解雇とする。ただし、平素の服務態度その他情状によっては、第○△条に定める普通解雇、前条に定める減給又は出勤停止とすることがある。</a:t>
            </a: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① 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○○条に違反し、その情状が悪質と認められる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とき</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略</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3"/>
          <p:cNvSpPr txBox="1">
            <a:spLocks/>
          </p:cNvSpPr>
          <p:nvPr/>
        </p:nvSpPr>
        <p:spPr>
          <a:xfrm>
            <a:off x="4910295" y="109827"/>
            <a:ext cx="4089400" cy="938428"/>
          </a:xfrm>
          <a:prstGeom prst="rect">
            <a:avLst/>
          </a:prstGeom>
        </p:spPr>
        <p:txBody>
          <a:bodyPr vert="horz" anchor="b" anchorCtr="0">
            <a:normAutofit/>
          </a:bodyPr>
          <a:lstStyle>
            <a:lvl1pPr algn="l" rtl="0" eaLnBrk="1" latinLnBrk="0" hangingPunct="1">
              <a:spcBef>
                <a:spcPct val="0"/>
              </a:spcBef>
              <a:buNone/>
              <a:defRPr kumimoji="1" sz="3200" kern="1200">
                <a:solidFill>
                  <a:schemeClr val="tx1"/>
                </a:solidFill>
                <a:latin typeface="+mj-lt"/>
                <a:ea typeface="+mj-ea"/>
                <a:cs typeface="+mj-cs"/>
              </a:defRPr>
            </a:lvl1pPr>
          </a:lstStyle>
          <a:p>
            <a:pPr marL="177800" indent="-17780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この研修資料をご活用される企業の方へ</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このページは、自社の就業規則等の妊娠・出産等に関するハラスメント及びセクシュアルハラスメントに</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関する規定を引用して記載することで</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、自社のルールについて労働者への周知を図ってください。</a:t>
            </a: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9738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7" y="53547"/>
            <a:ext cx="8229600" cy="828328"/>
          </a:xfrm>
        </p:spPr>
        <p:txBody>
          <a:bodyPr>
            <a:normAutofit/>
          </a:body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わが社の相談窓口</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34705BA-6FB8-48D2-A613-18A810799217}" type="slidenum">
              <a:rPr kumimoji="1" lang="ja-JP" altLang="en-US" smtClean="0"/>
              <a:t>22</a:t>
            </a:fld>
            <a:endParaRPr kumimoji="1" lang="ja-JP" altLang="en-US"/>
          </a:p>
        </p:txBody>
      </p:sp>
      <p:sp>
        <p:nvSpPr>
          <p:cNvPr id="4" name="コンテンツ プレースホルダー 3"/>
          <p:cNvSpPr>
            <a:spLocks noGrp="1"/>
          </p:cNvSpPr>
          <p:nvPr>
            <p:ph sz="quarter" idx="1"/>
          </p:nvPr>
        </p:nvSpPr>
        <p:spPr>
          <a:xfrm>
            <a:off x="457200" y="1165934"/>
            <a:ext cx="8229600" cy="4937760"/>
          </a:xfrm>
        </p:spPr>
        <p:txBody>
          <a:bodyPr>
            <a:normAutofit/>
          </a:bodyPr>
          <a:lstStyle/>
          <a:p>
            <a:pPr marL="0" indent="0">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おけるハラスメントの相談窓口は下記のとおりです。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決して一人で悩まずに、相談してください。</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62931334"/>
              </p:ext>
            </p:extLst>
          </p:nvPr>
        </p:nvGraphicFramePr>
        <p:xfrm>
          <a:off x="361710" y="2132856"/>
          <a:ext cx="8496944" cy="2880321"/>
        </p:xfrm>
        <a:graphic>
          <a:graphicData uri="http://schemas.openxmlformats.org/drawingml/2006/table">
            <a:tbl>
              <a:tblPr firstRow="1" bandRow="1">
                <a:tableStyleId>{B301B821-A1FF-4177-AEE7-76D212191A09}</a:tableStyleId>
              </a:tblPr>
              <a:tblGrid>
                <a:gridCol w="4248472"/>
                <a:gridCol w="4248472"/>
              </a:tblGrid>
              <a:tr h="516438">
                <a:tc>
                  <a:txBody>
                    <a:bodyPr/>
                    <a:lstStyle/>
                    <a:p>
                      <a:pPr algn="ct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連絡先　（電話番号</a:t>
                      </a:r>
                      <a:r>
                        <a:rPr kumimoji="1" lang="en-US" altLang="ja-JP"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メール等）</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社外相談窓口</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r h="787961">
                <a:tc>
                  <a:txBody>
                    <a:bodyPr/>
                    <a:lstStyle/>
                    <a:p>
                      <a:r>
                        <a:rPr kumimoji="1" lang="ja-JP" altLang="en-US" b="1" dirty="0" smtClean="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人事部</a:t>
                      </a:r>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b="1" dirty="0">
                        <a:ln>
                          <a:no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r>
            </a:tbl>
          </a:graphicData>
        </a:graphic>
      </p:graphicFrame>
      <p:sp>
        <p:nvSpPr>
          <p:cNvPr id="7" name="タイトル 3"/>
          <p:cNvSpPr txBox="1">
            <a:spLocks/>
          </p:cNvSpPr>
          <p:nvPr/>
        </p:nvSpPr>
        <p:spPr>
          <a:xfrm>
            <a:off x="4905462" y="42957"/>
            <a:ext cx="4089400" cy="1001928"/>
          </a:xfrm>
          <a:prstGeom prst="rect">
            <a:avLst/>
          </a:prstGeom>
        </p:spPr>
        <p:txBody>
          <a:bodyPr vert="horz" anchor="b" anchorCtr="0">
            <a:normAutofit/>
          </a:bodyPr>
          <a:lstStyle>
            <a:lvl1pPr algn="l" rtl="0" eaLnBrk="1" latinLnBrk="0" hangingPunct="1">
              <a:spcBef>
                <a:spcPct val="0"/>
              </a:spcBef>
              <a:buNone/>
              <a:defRPr kumimoji="1" sz="3200" kern="1200">
                <a:solidFill>
                  <a:schemeClr val="tx1"/>
                </a:solidFill>
                <a:latin typeface="+mj-lt"/>
                <a:ea typeface="+mj-ea"/>
                <a:cs typeface="+mj-cs"/>
              </a:defRPr>
            </a:lvl1pPr>
          </a:lstStyle>
          <a:p>
            <a:pPr marL="177800" indent="-17780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研修資料をご活用される企業の方へ</a:t>
            </a:r>
          </a:p>
          <a:p>
            <a:pPr marL="177800"/>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このページは、自社</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の妊娠</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・出産等に関するハラスメント及び</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セクシュアルハラスメントに関する相談に対応する相談窓口を記載することで、労働者</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への周知を図ってください。</a:t>
            </a:r>
          </a:p>
        </p:txBody>
      </p:sp>
    </p:spTree>
    <p:extLst>
      <p:ext uri="{BB962C8B-B14F-4D97-AF65-F5344CB8AC3E}">
        <p14:creationId xmlns:p14="http://schemas.microsoft.com/office/powerpoint/2010/main" val="1866993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6480" y="1124744"/>
            <a:ext cx="8424936" cy="504056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t"/>
          <a:lstStyle/>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のハラスメント</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、問題が発生</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すると</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、従業員の働く意欲が低下し、心身の不調や能力発揮の阻害を起こしたり、職場環境が悪化するなど大きな問題になり得ます。</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この研修</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について、</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職場で起こさないための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対策と、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万が一発生してしまった場合の対応について学びます。</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職場においては、自ら行為者にならないことはもちろん、職場全体でハラスメント行為を発生させない環境づくりに努めましょう。</a:t>
            </a:r>
          </a:p>
        </p:txBody>
      </p:sp>
      <p:sp>
        <p:nvSpPr>
          <p:cNvPr id="6" name="タイトル 5"/>
          <p:cNvSpPr>
            <a:spLocks noGrp="1"/>
          </p:cNvSpPr>
          <p:nvPr>
            <p:ph type="title"/>
          </p:nvPr>
        </p:nvSpPr>
        <p:spPr>
          <a:xfrm>
            <a:off x="392833" y="188640"/>
            <a:ext cx="7941568" cy="684312"/>
          </a:xfrm>
        </p:spPr>
        <p:txBody>
          <a:bodyPr>
            <a:normAutofit/>
          </a:bodyPr>
          <a:lstStyle/>
          <a:p>
            <a:r>
              <a:rPr kumimoji="1"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はじめに～研修の目的～</a:t>
            </a:r>
            <a:endParaRPr kumimoji="1"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189301" y="5013176"/>
            <a:ext cx="5472608" cy="276999"/>
          </a:xfrm>
          <a:prstGeom prst="rect">
            <a:avLst/>
          </a:prstGeom>
          <a:noFill/>
        </p:spPr>
        <p:txBody>
          <a:bodyPr wrap="square" rtlCol="0">
            <a:spAutoFit/>
          </a:bodyPr>
          <a:lstStyle/>
          <a:p>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妊娠・出産・育児休業・介護休業等に関するハラスメントをいいます。</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46858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95536" y="312207"/>
            <a:ext cx="8568952" cy="576064"/>
          </a:xfrm>
        </p:spPr>
        <p:txBody>
          <a:bodyPr>
            <a:no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妊娠・出産等に関するハラスメントとは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6"/>
          <p:cNvSpPr>
            <a:spLocks noGrp="1"/>
          </p:cNvSpPr>
          <p:nvPr>
            <p:ph sz="quarter" idx="1"/>
          </p:nvPr>
        </p:nvSpPr>
        <p:spPr>
          <a:xfrm>
            <a:off x="420250" y="1268760"/>
            <a:ext cx="8280920" cy="2448272"/>
          </a:xfrm>
          <a:prstGeom prst="roundRect">
            <a:avLst>
              <a:gd name="adj" fmla="val 8318"/>
            </a:avLst>
          </a:prstGeom>
          <a:solidFill>
            <a:srgbClr val="CCECFF"/>
          </a:solidFill>
          <a:ln/>
        </p:spPr>
        <p:style>
          <a:lnRef idx="2">
            <a:schemeClr val="accent2"/>
          </a:lnRef>
          <a:fillRef idx="1">
            <a:schemeClr val="lt1"/>
          </a:fillRef>
          <a:effectRef idx="0">
            <a:schemeClr val="accent2"/>
          </a:effectRef>
          <a:fontRef idx="minor">
            <a:schemeClr val="dk1"/>
          </a:fontRef>
        </p:style>
        <p:txBody>
          <a:bodyPr rtlCol="0" anchor="ctr" anchorCtr="0">
            <a:noAutofit/>
          </a:bodyPr>
          <a:lstStyle/>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において行われる上司・同僚からの言動（妊娠・出産したこと、育児休業等の利用に関する言動）により、妊娠・出産した「</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女性労働者</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育児休業等を申出・取得した「</a:t>
            </a:r>
            <a:r>
              <a:rPr kumimoji="1"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男女労働者</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就業環境が害されることです。</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77792" y="3820397"/>
            <a:ext cx="8171937" cy="2108269"/>
          </a:xfrm>
          <a:prstGeom prst="rect">
            <a:avLst/>
          </a:prstGeom>
          <a:noFill/>
        </p:spPr>
        <p:txBody>
          <a:bodyPr wrap="square" rtlCol="0">
            <a:spAutoFit/>
          </a:bodyPr>
          <a:lstStyle/>
          <a:p>
            <a:pPr marL="493713" indent="-493713">
              <a:lnSpc>
                <a:spcPct val="105000"/>
              </a:lnSpc>
              <a:spcAft>
                <a:spcPts val="600"/>
              </a:spcAft>
              <a:buNone/>
            </a:pP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通常就業している場所以外でも、出張先や参加が強制されている宴会なども含みます。</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493713" indent="-493713">
              <a:lnSpc>
                <a:spcPct val="105000"/>
              </a:lnSpc>
              <a:buNone/>
            </a:pP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」とは</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正社員だけではなく、パートタイム労働者、契約社員、派遣労働者等を含みます（派遣労働者については、派遣元、派遣先ともに妊娠・出産等に関するハラスメントやセクシュアルハラスメントの防止措置を講じる必要があります）</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p>
        </p:txBody>
      </p:sp>
    </p:spTree>
    <p:extLst>
      <p:ext uri="{BB962C8B-B14F-4D97-AF65-F5344CB8AC3E}">
        <p14:creationId xmlns:p14="http://schemas.microsoft.com/office/powerpoint/2010/main" val="25169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795321" cy="828328"/>
          </a:xfrm>
        </p:spPr>
        <p:txBody>
          <a:bodyPr>
            <a:no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妊娠・出産等に関するハラスメントに関する</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法律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sz="quarter" idx="1"/>
          </p:nvPr>
        </p:nvSpPr>
        <p:spPr>
          <a:xfrm>
            <a:off x="488196" y="1147192"/>
            <a:ext cx="8352928" cy="2425824"/>
          </a:xfrm>
        </p:spPr>
        <p:txBody>
          <a:bodyPr/>
          <a:lstStyle/>
          <a:p>
            <a:pPr marL="0" indent="0">
              <a:spcBef>
                <a:spcPts val="0"/>
              </a:spcBef>
              <a:buNone/>
            </a:pP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事業主や人事労務権限を持つ担当者</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による、以下の「</a:t>
            </a:r>
            <a:r>
              <a:rPr kumimoji="1"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不利益取扱い</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については、</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従前から</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法律</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で禁止されています。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男女雇用機会均等法 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項、育児・介護休業法 第</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515431" y="2060848"/>
            <a:ext cx="8208912" cy="1400879"/>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「妊娠・出産」「育児休業・介護休業の申出や取得」を理由とする</a:t>
            </a:r>
            <a:r>
              <a:rPr kumimoji="1"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不利益取扱い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の例</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妊娠や出産したこと、育児休業・</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介護休業の申出</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や取得</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などを理由として、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解雇</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、降格させること、不利益な配置変更、</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期間を定めて雇用される者について契約の更新をしないこと、等</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3"/>
          <p:cNvSpPr txBox="1">
            <a:spLocks/>
          </p:cNvSpPr>
          <p:nvPr/>
        </p:nvSpPr>
        <p:spPr>
          <a:xfrm>
            <a:off x="567971" y="3573016"/>
            <a:ext cx="8352928" cy="2425824"/>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日からは、上記に加えて以下の「</a:t>
            </a:r>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ハラスメントの防止　措置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」が事業主に義務付けられました。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Wingdings 3"/>
              <a:buNone/>
            </a:pP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515431" y="4293096"/>
            <a:ext cx="8208912" cy="1882210"/>
          </a:xfrm>
          <a:prstGeom prst="roundRect">
            <a:avLst>
              <a:gd name="adj" fmla="val 14916"/>
            </a:avLst>
          </a:prstGeom>
          <a:gradFill>
            <a:gsLst>
              <a:gs pos="0">
                <a:schemeClr val="accent3">
                  <a:lumMod val="60000"/>
                  <a:lumOff val="40000"/>
                </a:schemeClr>
              </a:gs>
              <a:gs pos="50000">
                <a:schemeClr val="accent3">
                  <a:lumMod val="20000"/>
                  <a:lumOff val="80000"/>
                </a:schemeClr>
              </a:gs>
              <a:gs pos="100000">
                <a:schemeClr val="accent3">
                  <a:lumMod val="20000"/>
                  <a:lumOff val="80000"/>
                </a:schemeClr>
              </a:gs>
            </a:gsLst>
            <a:lin ang="16200000" scaled="0"/>
          </a:gra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上司・同僚</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の妊娠・出産等に関する言動により、</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妊娠・出産等をした女性労働者の就業環境を害することがないよう防止措置を</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講じること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（男女雇用機会均等法 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上司・同僚</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からの育児・介護休業等に関する言動により、</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育児・介護休業者等の就業環境を害することがないよう防止措置を講じること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（育児・介護休業法 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44641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296" y="61782"/>
            <a:ext cx="8229600" cy="828328"/>
          </a:xfrm>
        </p:spPr>
        <p:txBody>
          <a:bodyPr>
            <a:noAutofit/>
          </a:bodyPr>
          <a:lstStyle/>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3.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妊娠・出産等に関するハラスメントの例</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576180" y="1733760"/>
            <a:ext cx="7992888" cy="4320000"/>
          </a:xfrm>
          <a:prstGeom prst="roundRect">
            <a:avLst>
              <a:gd name="adj" fmla="val 11401"/>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800"/>
              </a:spcAft>
              <a:buFont typeface="Wingdings" panose="05000000000000000000" pitchFamily="2" charset="2"/>
              <a:buChar char="ü"/>
            </a:pP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上司に妊娠を報告したところ、「</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次回の契約更新はないと思え</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」と言われた。</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産休の取得につ</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上司に相談したところ、「</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他の人を雇うので早めに辞めてもらうしかない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育児休業の取得について上司に相談したところ、「</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男のくせに育児休業をとるなんてあり得ない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」と言われ、取得をあきらめざるを得ない状況になっている。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妊婦健診のために休暇を取得したいと上司に相談したら、「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病院は休みの日に行くものだ</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」と相手にしてもらえなかった。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上司から「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妊婦はいつ休むかわからないから、仕事は任せられない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」と雑用ばかりさせられている。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spcBef>
                <a:spcPts val="600"/>
              </a:spcBef>
              <a:spcAft>
                <a:spcPts val="800"/>
              </a:spcAft>
              <a:buFont typeface="Wingdings" panose="05000000000000000000" pitchFamily="2" charset="2"/>
              <a:buChar char="ü"/>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同僚から「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こんな忙しい時期に妊娠するなんて信じられない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」と繰り返し言われ、精神的に落ち込</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業務に支障が出ている。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3"/>
          <p:cNvSpPr txBox="1">
            <a:spLocks/>
          </p:cNvSpPr>
          <p:nvPr/>
        </p:nvSpPr>
        <p:spPr>
          <a:xfrm>
            <a:off x="510276" y="1207124"/>
            <a:ext cx="8352928" cy="384721"/>
          </a:xfrm>
          <a:prstGeom prst="rect">
            <a:avLst/>
          </a:prstGeom>
        </p:spPr>
        <p:txBody>
          <a:bodyPr vert="horz">
            <a:sp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以下のような事例は、</a:t>
            </a:r>
            <a:r>
              <a:rPr lang="ja-JP" altLang="en-US" sz="1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妊娠・出産等に関するハラスメント</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に該当します。</a:t>
            </a:r>
            <a:endParaRPr lang="ja-JP" altLang="en-US" sz="1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2556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コンテンツ プレースホルダー 3"/>
          <p:cNvSpPr txBox="1">
            <a:spLocks/>
          </p:cNvSpPr>
          <p:nvPr/>
        </p:nvSpPr>
        <p:spPr>
          <a:xfrm>
            <a:off x="747411" y="5085184"/>
            <a:ext cx="7884000" cy="1199158"/>
          </a:xfrm>
          <a:prstGeom prst="rect">
            <a:avLst/>
          </a:prstGeom>
          <a:solidFill>
            <a:schemeClr val="accent1">
              <a:lumMod val="20000"/>
              <a:lumOff val="80000"/>
            </a:schemeClr>
          </a:solidFill>
          <a:ln>
            <a:solidFill>
              <a:schemeClr val="accent1"/>
            </a:solidFill>
          </a:ln>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Clr>
                <a:schemeClr val="tx1"/>
              </a:buClr>
              <a:buSzPct val="100000"/>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制度等の利用を希望する労働者に対する変更の依頼や相談は、強要しない場合に限り業務上の必要性に基づく言動となり、ハラスメントに該当しません。</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buClr>
                <a:schemeClr val="tx1"/>
              </a:buClr>
              <a:buSzPct val="100000"/>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妊娠している女性労働者への配慮については、妊婦本人はこれまで通り勤務を続けたいという意欲がある場合であっても、客観的に見て、妊婦の体調が悪い場合は業務上の必要性に基づく言動となり、ハラスメントには該当しません。</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374557" y="224408"/>
            <a:ext cx="8867328" cy="828328"/>
          </a:xfrm>
        </p:spPr>
        <p:txBody>
          <a:bodyPr>
            <a:noAutofit/>
          </a:bodyPr>
          <a:lstStyle/>
          <a:p>
            <a:pPr>
              <a:lnSpc>
                <a:spcPts val="3000"/>
              </a:lnSpc>
            </a:pPr>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・出産等に関するハラスメントに該当しない</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業務上必要な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言動）</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3"/>
          <p:cNvSpPr txBox="1">
            <a:spLocks/>
          </p:cNvSpPr>
          <p:nvPr/>
        </p:nvSpPr>
        <p:spPr>
          <a:xfrm>
            <a:off x="539552" y="1085688"/>
            <a:ext cx="8207825" cy="792088"/>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業務上必要な言動</a:t>
            </a:r>
            <a:r>
              <a:rPr lang="ja-JP" altLang="en-US" sz="18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はハラスメントに該当しません。</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5000"/>
              </a:lnSpc>
              <a:spcBef>
                <a:spcPts val="0"/>
              </a:spcBef>
              <a:buFont typeface="Wingdings 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ただし、労働者の意を汲まない一方的な通告はハラスメントとなる可能性があります。</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7591937" y="2756083"/>
            <a:ext cx="1379775" cy="193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8"/>
          <p:cNvPicPr>
            <a:picLocks noChangeAspect="1" noChangeArrowheads="1"/>
          </p:cNvPicPr>
          <p:nvPr/>
        </p:nvPicPr>
        <p:blipFill>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851920" y="1780523"/>
            <a:ext cx="1513503"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円形吹き出し 10"/>
          <p:cNvSpPr/>
          <p:nvPr/>
        </p:nvSpPr>
        <p:spPr>
          <a:xfrm>
            <a:off x="1724374" y="3608462"/>
            <a:ext cx="2137055" cy="1476722"/>
          </a:xfrm>
          <a:prstGeom prst="wedgeEllipseCallout">
            <a:avLst>
              <a:gd name="adj1" fmla="val -62933"/>
              <a:gd name="adj2" fmla="val -41563"/>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円形吹き出し 13"/>
          <p:cNvSpPr/>
          <p:nvPr/>
        </p:nvSpPr>
        <p:spPr>
          <a:xfrm>
            <a:off x="5143665" y="1969914"/>
            <a:ext cx="2448272" cy="1452091"/>
          </a:xfrm>
          <a:prstGeom prst="wedgeEllipseCallout">
            <a:avLst>
              <a:gd name="adj1" fmla="val 56062"/>
              <a:gd name="adj2" fmla="val 36571"/>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円形吹き出し 14"/>
          <p:cNvSpPr/>
          <p:nvPr/>
        </p:nvSpPr>
        <p:spPr>
          <a:xfrm>
            <a:off x="5350499" y="3608463"/>
            <a:ext cx="2448272" cy="950282"/>
          </a:xfrm>
          <a:prstGeom prst="wedgeEllipseCallout">
            <a:avLst>
              <a:gd name="adj1" fmla="val 50350"/>
              <a:gd name="adj2" fmla="val -64653"/>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つわりがひどいなら辞めればいいのに</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迷惑だよ。</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ドーナツ 15"/>
          <p:cNvSpPr/>
          <p:nvPr/>
        </p:nvSpPr>
        <p:spPr>
          <a:xfrm>
            <a:off x="7294715" y="1860350"/>
            <a:ext cx="1008112" cy="95503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乗算記号 16"/>
          <p:cNvSpPr/>
          <p:nvPr/>
        </p:nvSpPr>
        <p:spPr>
          <a:xfrm>
            <a:off x="6732240" y="3919742"/>
            <a:ext cx="1523419" cy="1296144"/>
          </a:xfrm>
          <a:prstGeom prst="mathMultiply">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円形吹き出し 18"/>
          <p:cNvSpPr/>
          <p:nvPr/>
        </p:nvSpPr>
        <p:spPr>
          <a:xfrm>
            <a:off x="1619672" y="2204864"/>
            <a:ext cx="2546775" cy="1217142"/>
          </a:xfrm>
          <a:prstGeom prst="wedgeEllipseCallout">
            <a:avLst>
              <a:gd name="adj1" fmla="val -54360"/>
              <a:gd name="adj2" fmla="val 60219"/>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1891510" y="2271399"/>
            <a:ext cx="2160241" cy="121714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この日の会議には参加してほしいのだけれど、妊婦健診の日程を調整できるかしら？</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051720" y="3885178"/>
            <a:ext cx="1728192" cy="112799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この日は忙しいから、出てもらわなくちゃ困るわ。</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妊婦健診の日程を　変更して。</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5374931" y="2132856"/>
            <a:ext cx="2119017" cy="10767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具合</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悪そう</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けど、　大丈夫？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お医者さんから休むようにとか</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言われて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060" y="2924944"/>
            <a:ext cx="996087" cy="19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ドーナツ 12"/>
          <p:cNvSpPr/>
          <p:nvPr/>
        </p:nvSpPr>
        <p:spPr>
          <a:xfrm>
            <a:off x="899592" y="1969914"/>
            <a:ext cx="1008112" cy="95503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乗算記号 11"/>
          <p:cNvSpPr/>
          <p:nvPr/>
        </p:nvSpPr>
        <p:spPr>
          <a:xfrm>
            <a:off x="799039" y="3910673"/>
            <a:ext cx="1523419" cy="1296144"/>
          </a:xfrm>
          <a:prstGeom prst="mathMultiply">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76285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957280576"/>
              </p:ext>
            </p:extLst>
          </p:nvPr>
        </p:nvGraphicFramePr>
        <p:xfrm>
          <a:off x="395446" y="1197369"/>
          <a:ext cx="82296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1"/>
          <p:cNvSpPr txBox="1"/>
          <p:nvPr/>
        </p:nvSpPr>
        <p:spPr>
          <a:xfrm>
            <a:off x="230689" y="268886"/>
            <a:ext cx="8569042" cy="625734"/>
          </a:xfrm>
          <a:prstGeom prst="rect">
            <a:avLst/>
          </a:prstGeom>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112838" indent="-1112838"/>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等を理由とする不利益</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取扱い又はハラスメント行為</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をした</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複数回答）</a:t>
            </a:r>
          </a:p>
        </p:txBody>
      </p:sp>
      <p:sp>
        <p:nvSpPr>
          <p:cNvPr id="7" name="タイトル 3"/>
          <p:cNvSpPr txBox="1">
            <a:spLocks/>
          </p:cNvSpPr>
          <p:nvPr/>
        </p:nvSpPr>
        <p:spPr>
          <a:xfrm>
            <a:off x="3022622" y="1225087"/>
            <a:ext cx="5798197" cy="1008112"/>
          </a:xfrm>
          <a:prstGeom prst="rect">
            <a:avLst/>
          </a:prstGeom>
          <a:solidFill>
            <a:srgbClr val="FFFFCC"/>
          </a:solidFill>
          <a:ln>
            <a:solidFill>
              <a:schemeClr val="tx1"/>
            </a:solidFill>
          </a:ln>
        </p:spPr>
        <p:txBody>
          <a:bodyPr vert="horz" anchor="ctr" anchorCtr="0">
            <a:noAutofit/>
          </a:bodyPr>
          <a:lstStyle>
            <a:lvl1pPr algn="l" rtl="0" eaLnBrk="1" latinLnBrk="0" hangingPunct="1">
              <a:spcBef>
                <a:spcPct val="0"/>
              </a:spcBef>
              <a:buNone/>
              <a:defRPr kumimoji="1" sz="3200" kern="1200">
                <a:solidFill>
                  <a:schemeClr val="tx2"/>
                </a:solidFill>
                <a:latin typeface="+mj-lt"/>
                <a:ea typeface="+mj-ea"/>
                <a:cs typeface="+mj-cs"/>
              </a:defRPr>
            </a:lvl1pPr>
          </a:lstStyle>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等を理由とする不利益取扱い行為をした者は「直属上司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」「直属</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よりも上位の上司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」に続き</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「直属</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部下</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」が挙げられて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います。</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79512" y="6127412"/>
            <a:ext cx="9145016" cy="253916"/>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資料出所：</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JILPT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「妊娠等を理由とする不利益取扱い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及びセクシュアルハラスメント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実態調査（従業員調査、ウェブ調査）」（平成</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円/楕円 8"/>
          <p:cNvSpPr/>
          <p:nvPr/>
        </p:nvSpPr>
        <p:spPr>
          <a:xfrm>
            <a:off x="716080" y="1196752"/>
            <a:ext cx="493585"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81003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1061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3402" y="205798"/>
            <a:ext cx="8229600" cy="684312"/>
          </a:xfrm>
        </p:spPr>
        <p:txBody>
          <a:bodyPr>
            <a:normAutofit/>
          </a:bodyPr>
          <a:lstStyle/>
          <a:p>
            <a:r>
              <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セクシュアルハラスメントとは</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6"/>
          <p:cNvSpPr>
            <a:spLocks noGrp="1"/>
          </p:cNvSpPr>
          <p:nvPr>
            <p:ph sz="quarter" idx="1"/>
          </p:nvPr>
        </p:nvSpPr>
        <p:spPr>
          <a:xfrm>
            <a:off x="395536" y="1124744"/>
            <a:ext cx="8280920" cy="1440160"/>
          </a:xfrm>
          <a:prstGeom prst="roundRect">
            <a:avLst/>
          </a:prstGeom>
          <a:solidFill>
            <a:srgbClr val="CCECFF"/>
          </a:solidFill>
          <a:ln/>
        </p:spPr>
        <p:style>
          <a:lnRef idx="2">
            <a:schemeClr val="accent2"/>
          </a:lnRef>
          <a:fillRef idx="1">
            <a:schemeClr val="lt1"/>
          </a:fillRef>
          <a:effectRef idx="0">
            <a:schemeClr val="accent2"/>
          </a:effectRef>
          <a:fontRef idx="minor">
            <a:schemeClr val="dk1"/>
          </a:fontRef>
        </p:style>
        <p:txBody>
          <a:bodyPr rtlCol="0" anchor="t">
            <a:noAutofit/>
          </a:bodyPr>
          <a:lstStyle/>
          <a:p>
            <a:pPr marL="0" indent="0">
              <a:buNone/>
            </a:pP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」において行われる「</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」の意に反する「</a:t>
            </a:r>
            <a:r>
              <a:rPr kumimoji="1"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性的な言動</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」に対する労働者の対応により、その労働者が労働条件について不利益を受けたり、「性的な言動」により就業環境が害されることです。</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891931" y="2201089"/>
            <a:ext cx="3609518" cy="307777"/>
          </a:xfrm>
          <a:prstGeom prst="rect">
            <a:avLst/>
          </a:prstGeom>
          <a:noFill/>
        </p:spPr>
        <p:txBody>
          <a:bodyPr wrap="square" rtlCol="0">
            <a:spAutoFit/>
          </a:bodyPr>
          <a:lstStyle/>
          <a:p>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については</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参照</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88493" y="2606799"/>
            <a:ext cx="8172000" cy="1396142"/>
          </a:xfrm>
          <a:prstGeom prst="rect">
            <a:avLst/>
          </a:prstGeom>
          <a:noFill/>
        </p:spPr>
        <p:txBody>
          <a:bodyPr wrap="square" tIns="36000" bIns="36000" rtlCol="0">
            <a:spAutoFit/>
          </a:bodyPr>
          <a:lstStyle/>
          <a:p>
            <a:pPr indent="230188"/>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におけるセクシュアルハラスメントには、同性に対するものも含まれます。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indent="230188"/>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また、被害を受ける者の性的指向</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や性自認</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にかかわらず、「性的な言動」であれば、セクシュアルハラスメントに該当します。</a:t>
            </a:r>
          </a:p>
          <a:p>
            <a:pPr indent="452438"/>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人の恋愛・性愛がいずれの性別を対象とするか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性別に関する自己</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認識</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454972" y="4149080"/>
            <a:ext cx="8208912" cy="2500511"/>
          </a:xfrm>
          <a:prstGeom prst="roundRect">
            <a:avLst>
              <a:gd name="adj" fmla="val 1370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性的な言動</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」の例</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82563"/>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発言</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性的な事実関係を尋ねること、性的な内容の情報（噂）を流布すること、</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冗談</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からかい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、食事やデートへの執拗な誘い、</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個人的な性的体験談を話すこと</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82563"/>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性的な行動</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な関係を強要すること、必要なく身体へ接触すること、</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わいせつ図画を配布・掲示すること</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52438"/>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性的な内容の噂を流すこと、食事やデートなどへの執拗な誘い　など</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8176592" y="6381328"/>
            <a:ext cx="936104"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69764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コンポジット">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17333</TotalTime>
  <Words>3356</Words>
  <Application>Microsoft Office PowerPoint</Application>
  <PresentationFormat>画面に合わせる (4:3)</PresentationFormat>
  <Paragraphs>352</Paragraphs>
  <Slides>23</Slides>
  <Notes>13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アース</vt:lpstr>
      <vt:lpstr>職場でのハラスメントの防止に向けて</vt:lpstr>
      <vt:lpstr>PowerPoint プレゼンテーション</vt:lpstr>
      <vt:lpstr>はじめに～研修の目的～</vt:lpstr>
      <vt:lpstr>1. 妊娠・出産等に関するハラスメントとは</vt:lpstr>
      <vt:lpstr>2. 妊娠・出産等に関するハラスメントに関する法律</vt:lpstr>
      <vt:lpstr>3. 妊娠・出産等に関するハラスメントの例</vt:lpstr>
      <vt:lpstr>4. 妊娠・出産等に関するハラスメントに該当しない例   （業務上必要な言動）</vt:lpstr>
      <vt:lpstr>PowerPoint プレゼンテーション</vt:lpstr>
      <vt:lpstr>5. セクシュアルハラスメントとは</vt:lpstr>
      <vt:lpstr>6. セクシュアルハラスメントをしないようにするために</vt:lpstr>
      <vt:lpstr>7. セクシュアルハラスメントの背景になり得る言動について</vt:lpstr>
      <vt:lpstr>8. セクシュアルハラスメント行為者等の責任</vt:lpstr>
      <vt:lpstr>9. 職場におけるハラスメントを考える</vt:lpstr>
      <vt:lpstr>PowerPoint プレゼンテーション</vt:lpstr>
      <vt:lpstr>10. 事業主が講ずべき措置</vt:lpstr>
      <vt:lpstr>11. わが社において職場のハラスメントが発生 した際の相談対応の流れ</vt:lpstr>
      <vt:lpstr>12. ハラスメントを発生させない職場づくり</vt:lpstr>
      <vt:lpstr>13. 職場でハラスメントが起きてしまったら</vt:lpstr>
      <vt:lpstr>14. セルフチェック</vt:lpstr>
      <vt:lpstr>付録</vt:lpstr>
      <vt:lpstr>セルフチェックの解説</vt:lpstr>
      <vt:lpstr>（参考）わが社のルール</vt:lpstr>
      <vt:lpstr>（参考）わが社の相談窓口</vt:lpstr>
    </vt:vector>
  </TitlesOfParts>
  <Company>東京海上日動リスクコンサルティング(株)</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職場のハラスメントセミナー</dc:title>
  <dc:creator>R975339</dc:creator>
  <cp:lastModifiedBy>厚生労働省ネットワークシステム</cp:lastModifiedBy>
  <cp:revision>888</cp:revision>
  <cp:lastPrinted>2017-10-18T02:09:47Z</cp:lastPrinted>
  <dcterms:created xsi:type="dcterms:W3CDTF">2017-04-20T04:39:40Z</dcterms:created>
  <dcterms:modified xsi:type="dcterms:W3CDTF">2017-10-24T02:26:06Z</dcterms:modified>
</cp:coreProperties>
</file>