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4"/>
  </p:notesMasterIdLst>
  <p:handoutMasterIdLst>
    <p:handoutMasterId r:id="rId65"/>
  </p:handoutMasterIdLst>
  <p:sldIdLst>
    <p:sldId id="334" r:id="rId3"/>
    <p:sldId id="484" r:id="rId4"/>
    <p:sldId id="399" r:id="rId5"/>
    <p:sldId id="401" r:id="rId6"/>
    <p:sldId id="420" r:id="rId7"/>
    <p:sldId id="402" r:id="rId8"/>
    <p:sldId id="403" r:id="rId9"/>
    <p:sldId id="319" r:id="rId10"/>
    <p:sldId id="321" r:id="rId11"/>
    <p:sldId id="458" r:id="rId12"/>
    <p:sldId id="457" r:id="rId13"/>
    <p:sldId id="425" r:id="rId14"/>
    <p:sldId id="424" r:id="rId15"/>
    <p:sldId id="426" r:id="rId16"/>
    <p:sldId id="332" r:id="rId17"/>
    <p:sldId id="327" r:id="rId18"/>
    <p:sldId id="341" r:id="rId19"/>
    <p:sldId id="427" r:id="rId20"/>
    <p:sldId id="452" r:id="rId21"/>
    <p:sldId id="345" r:id="rId22"/>
    <p:sldId id="346" r:id="rId23"/>
    <p:sldId id="347" r:id="rId24"/>
    <p:sldId id="348" r:id="rId25"/>
    <p:sldId id="389" r:id="rId26"/>
    <p:sldId id="449" r:id="rId27"/>
    <p:sldId id="450" r:id="rId28"/>
    <p:sldId id="451" r:id="rId29"/>
    <p:sldId id="372" r:id="rId30"/>
    <p:sldId id="476" r:id="rId31"/>
    <p:sldId id="351" r:id="rId32"/>
    <p:sldId id="459" r:id="rId33"/>
    <p:sldId id="361" r:id="rId34"/>
    <p:sldId id="480" r:id="rId35"/>
    <p:sldId id="406" r:id="rId36"/>
    <p:sldId id="481" r:id="rId37"/>
    <p:sldId id="360" r:id="rId38"/>
    <p:sldId id="430" r:id="rId39"/>
    <p:sldId id="478" r:id="rId40"/>
    <p:sldId id="433" r:id="rId41"/>
    <p:sldId id="434" r:id="rId42"/>
    <p:sldId id="369" r:id="rId43"/>
    <p:sldId id="429" r:id="rId44"/>
    <p:sldId id="428" r:id="rId45"/>
    <p:sldId id="407" r:id="rId46"/>
    <p:sldId id="408" r:id="rId47"/>
    <p:sldId id="409" r:id="rId48"/>
    <p:sldId id="410" r:id="rId49"/>
    <p:sldId id="461" r:id="rId50"/>
    <p:sldId id="417" r:id="rId51"/>
    <p:sldId id="431" r:id="rId52"/>
    <p:sldId id="479" r:id="rId53"/>
    <p:sldId id="436" r:id="rId54"/>
    <p:sldId id="437" r:id="rId55"/>
    <p:sldId id="416" r:id="rId56"/>
    <p:sldId id="379" r:id="rId57"/>
    <p:sldId id="358" r:id="rId58"/>
    <p:sldId id="463" r:id="rId59"/>
    <p:sldId id="447" r:id="rId60"/>
    <p:sldId id="448" r:id="rId61"/>
    <p:sldId id="356" r:id="rId62"/>
    <p:sldId id="392" r:id="rId63"/>
  </p:sldIdLst>
  <p:sldSz cx="9144000" cy="6858000" type="screen4x3"/>
  <p:notesSz cx="9866313" cy="142954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5" autoAdjust="0"/>
    <p:restoredTop sz="94660"/>
  </p:normalViewPr>
  <p:slideViewPr>
    <p:cSldViewPr>
      <p:cViewPr>
        <p:scale>
          <a:sx n="81" d="100"/>
          <a:sy n="81" d="100"/>
        </p:scale>
        <p:origin x="-105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01\div\BTD&#37096;\&#32068;&#32340;&#34892;&#21205;&#30740;&#31350;&#25152;\&#32068;&#32340;&#34892;&#21205;&#30740;&#31350;&#25152;\&#27083;&#36896;&#21270;&#38754;&#25509;\2012&#33021;&#21147;&#12524;&#12505;&#12523;&#28204;&#23450;&#12398;&#12383;&#12417;&#12398;&#38754;&#25509;\&#30740;&#20462;\&#25237;&#24433;&#29992;&#36039;&#26009;\&#20154;&#26448;&#32057;&#20171;&#12469;&#12540;&#12499;&#12473;&#25285;&#24403;&#32773;&#12398;&#23455;&#24907;&#35519;&#26619;&#22577;&#21578;&#20803;&#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dLbls>
            <c:dLbl>
              <c:idx val="2"/>
              <c:layout>
                <c:manualLayout>
                  <c:x val="-2.8169014084507043E-2"/>
                  <c:y val="-4.6376811594202899E-2"/>
                </c:manualLayout>
              </c:layout>
              <c:showLegendKey val="0"/>
              <c:showVal val="1"/>
              <c:showCatName val="0"/>
              <c:showSerName val="0"/>
              <c:showPercent val="0"/>
              <c:showBubbleSize val="0"/>
            </c:dLbl>
            <c:dLbl>
              <c:idx val="3"/>
              <c:layout>
                <c:manualLayout>
                  <c:x val="-1.8779345651100496E-2"/>
                  <c:y val="-5.6341696694692828E-2"/>
                </c:manualLayout>
              </c:layout>
              <c:showLegendKey val="0"/>
              <c:showVal val="1"/>
              <c:showCatName val="0"/>
              <c:showSerName val="0"/>
              <c:showPercent val="0"/>
              <c:showBubbleSize val="0"/>
            </c:dLbl>
            <c:dLbl>
              <c:idx val="4"/>
              <c:layout>
                <c:manualLayout>
                  <c:x val="-9.3896713615023476E-3"/>
                  <c:y val="-3.864734299516908E-2"/>
                </c:manualLayout>
              </c:layout>
              <c:showLegendKey val="0"/>
              <c:showVal val="1"/>
              <c:showCatName val="0"/>
              <c:showSerName val="0"/>
              <c:showPercent val="0"/>
              <c:showBubbleSize val="0"/>
            </c:dLbl>
            <c:dLbl>
              <c:idx val="5"/>
              <c:layout>
                <c:manualLayout>
                  <c:x val="-1.2519561815336464E-2"/>
                  <c:y val="-3.4782608695652174E-2"/>
                </c:manualLayout>
              </c:layout>
              <c:showLegendKey val="0"/>
              <c:showVal val="1"/>
              <c:showCatName val="0"/>
              <c:showSerName val="0"/>
              <c:showPercent val="0"/>
              <c:showBubbleSize val="0"/>
            </c:dLbl>
            <c:dLbl>
              <c:idx val="6"/>
              <c:layout>
                <c:manualLayout>
                  <c:x val="-9.3896713615023476E-3"/>
                  <c:y val="-2.7053140096618359E-2"/>
                </c:manualLayout>
              </c:layout>
              <c:showLegendKey val="0"/>
              <c:showVal val="1"/>
              <c:showCatName val="0"/>
              <c:showSerName val="0"/>
              <c:showPercent val="0"/>
              <c:showBubbleSize val="0"/>
            </c:dLbl>
            <c:dLbl>
              <c:idx val="9"/>
              <c:layout>
                <c:manualLayout>
                  <c:x val="0"/>
                  <c:y val="-3.4782608695652174E-2"/>
                </c:manualLayout>
              </c:layout>
              <c:showLegendKey val="0"/>
              <c:showVal val="1"/>
              <c:showCatName val="0"/>
              <c:showSerName val="0"/>
              <c:showPercent val="0"/>
              <c:showBubbleSize val="0"/>
            </c:dLbl>
            <c:txPr>
              <a:bodyPr/>
              <a:lstStyle/>
              <a:p>
                <a:pPr>
                  <a:defRPr>
                    <a:latin typeface="HGP創英角ｺﾞｼｯｸUB" panose="020B0900000000000000" pitchFamily="50" charset="-128"/>
                    <a:ea typeface="HGP創英角ｺﾞｼｯｸUB" panose="020B0900000000000000" pitchFamily="50" charset="-128"/>
                  </a:defRPr>
                </a:pPr>
                <a:endParaRPr lang="ja-JP"/>
              </a:p>
            </c:txPr>
            <c:showLegendKey val="0"/>
            <c:showVal val="1"/>
            <c:showCatName val="0"/>
            <c:showSerName val="0"/>
            <c:showPercent val="0"/>
            <c:showBubbleSize val="0"/>
            <c:showLeaderLines val="0"/>
          </c:dLbls>
          <c:cat>
            <c:strRef>
              <c:f>Sheet1!$B$7:$B$16</c:f>
              <c:strCache>
                <c:ptCount val="10"/>
                <c:pt idx="0">
                  <c:v>２０～２４歳</c:v>
                </c:pt>
                <c:pt idx="1">
                  <c:v>２５～２９歳</c:v>
                </c:pt>
                <c:pt idx="2">
                  <c:v>３０～３４歳</c:v>
                </c:pt>
                <c:pt idx="3">
                  <c:v>３５～３９歳</c:v>
                </c:pt>
                <c:pt idx="4">
                  <c:v>４０～４４歳</c:v>
                </c:pt>
                <c:pt idx="5">
                  <c:v>４５～４９歳</c:v>
                </c:pt>
                <c:pt idx="6">
                  <c:v>５０～５４歳</c:v>
                </c:pt>
                <c:pt idx="7">
                  <c:v>５５～５９歳</c:v>
                </c:pt>
                <c:pt idx="8">
                  <c:v>６０～６４歳</c:v>
                </c:pt>
                <c:pt idx="9">
                  <c:v>６５～６９歳</c:v>
                </c:pt>
              </c:strCache>
            </c:strRef>
          </c:cat>
          <c:val>
            <c:numRef>
              <c:f>Sheet1!$I$7:$I$16</c:f>
              <c:numCache>
                <c:formatCode>0.0"%"</c:formatCode>
                <c:ptCount val="10"/>
                <c:pt idx="0">
                  <c:v>19.057500000000001</c:v>
                </c:pt>
                <c:pt idx="1">
                  <c:v>16.109000000000002</c:v>
                </c:pt>
                <c:pt idx="2">
                  <c:v>11.798999999999999</c:v>
                </c:pt>
                <c:pt idx="3">
                  <c:v>12.454800000000001</c:v>
                </c:pt>
                <c:pt idx="4">
                  <c:v>9.8685000000000009</c:v>
                </c:pt>
                <c:pt idx="5">
                  <c:v>8.8044000000000011</c:v>
                </c:pt>
                <c:pt idx="6">
                  <c:v>8.2164000000000001</c:v>
                </c:pt>
                <c:pt idx="7">
                  <c:v>6.6962999999999999</c:v>
                </c:pt>
                <c:pt idx="8">
                  <c:v>9.2249999999999996</c:v>
                </c:pt>
                <c:pt idx="9">
                  <c:v>10.7569</c:v>
                </c:pt>
              </c:numCache>
            </c:numRef>
          </c:val>
          <c:smooth val="0"/>
        </c:ser>
        <c:dLbls>
          <c:showLegendKey val="0"/>
          <c:showVal val="0"/>
          <c:showCatName val="0"/>
          <c:showSerName val="0"/>
          <c:showPercent val="0"/>
          <c:showBubbleSize val="0"/>
        </c:dLbls>
        <c:marker val="1"/>
        <c:smooth val="0"/>
        <c:axId val="291125888"/>
        <c:axId val="291139968"/>
      </c:lineChart>
      <c:catAx>
        <c:axId val="291125888"/>
        <c:scaling>
          <c:orientation val="minMax"/>
        </c:scaling>
        <c:delete val="0"/>
        <c:axPos val="b"/>
        <c:majorTickMark val="out"/>
        <c:minorTickMark val="none"/>
        <c:tickLblPos val="nextTo"/>
        <c:txPr>
          <a:bodyPr/>
          <a:lstStyle/>
          <a:p>
            <a:pPr>
              <a:defRPr>
                <a:latin typeface="HGP創英角ｺﾞｼｯｸUB" panose="020B0900000000000000" pitchFamily="50" charset="-128"/>
                <a:ea typeface="HGP創英角ｺﾞｼｯｸUB" panose="020B0900000000000000" pitchFamily="50" charset="-128"/>
              </a:defRPr>
            </a:pPr>
            <a:endParaRPr lang="ja-JP"/>
          </a:p>
        </c:txPr>
        <c:crossAx val="291139968"/>
        <c:crosses val="autoZero"/>
        <c:auto val="1"/>
        <c:lblAlgn val="ctr"/>
        <c:lblOffset val="100"/>
        <c:noMultiLvlLbl val="0"/>
      </c:catAx>
      <c:valAx>
        <c:axId val="291139968"/>
        <c:scaling>
          <c:orientation val="minMax"/>
        </c:scaling>
        <c:delete val="0"/>
        <c:axPos val="l"/>
        <c:numFmt formatCode="0&quot;%&quot;" sourceLinked="0"/>
        <c:majorTickMark val="out"/>
        <c:minorTickMark val="none"/>
        <c:tickLblPos val="nextTo"/>
        <c:txPr>
          <a:bodyPr/>
          <a:lstStyle/>
          <a:p>
            <a:pPr>
              <a:defRPr>
                <a:latin typeface="HGP創英角ｺﾞｼｯｸUB" panose="020B0900000000000000" pitchFamily="50" charset="-128"/>
                <a:ea typeface="HGP創英角ｺﾞｼｯｸUB" panose="020B0900000000000000" pitchFamily="50" charset="-128"/>
              </a:defRPr>
            </a:pPr>
            <a:endParaRPr lang="ja-JP"/>
          </a:p>
        </c:txPr>
        <c:crossAx val="291125888"/>
        <c:crosses val="autoZero"/>
        <c:crossBetween val="between"/>
      </c:valAx>
    </c:plotArea>
    <c:plotVisOnly val="1"/>
    <c:dispBlanksAs val="gap"/>
    <c:showDLblsOverMax val="0"/>
  </c:chart>
  <c:spPr>
    <a:ln>
      <a:noFill/>
    </a:ln>
  </c:spPr>
  <c:txPr>
    <a:bodyPr/>
    <a:lstStyle/>
    <a:p>
      <a:pPr>
        <a:defRPr sz="1400"/>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manualLayout>
          <c:layoutTarget val="inner"/>
          <c:xMode val="edge"/>
          <c:yMode val="edge"/>
          <c:x val="0.42845557468763368"/>
          <c:y val="8.8953928242108932E-2"/>
          <c:w val="0.40064947270488538"/>
          <c:h val="0.87198704481694822"/>
        </c:manualLayout>
      </c:layout>
      <c:barChart>
        <c:barDir val="bar"/>
        <c:grouping val="clustered"/>
        <c:varyColors val="0"/>
        <c:ser>
          <c:idx val="0"/>
          <c:order val="0"/>
          <c:tx>
            <c:strRef>
              <c:f>Sheet5!$C$16</c:f>
              <c:strCache>
                <c:ptCount val="1"/>
                <c:pt idx="0">
                  <c:v>求人企業担当</c:v>
                </c:pt>
              </c:strCache>
            </c:strRef>
          </c:tx>
          <c:invertIfNegative val="0"/>
          <c:dLbls>
            <c:txPr>
              <a:bodyPr/>
              <a:lstStyle/>
              <a:p>
                <a:pPr>
                  <a:defRPr sz="1050"/>
                </a:pPr>
                <a:endParaRPr lang="ja-JP"/>
              </a:p>
            </c:txPr>
            <c:showLegendKey val="0"/>
            <c:showVal val="1"/>
            <c:showCatName val="0"/>
            <c:showSerName val="0"/>
            <c:showPercent val="0"/>
            <c:showBubbleSize val="0"/>
            <c:showLeaderLines val="0"/>
          </c:dLbls>
          <c:cat>
            <c:strRef>
              <c:f>Sheet5!$B$17:$B$24</c:f>
              <c:strCache>
                <c:ptCount val="8"/>
                <c:pt idx="0">
                  <c:v>紹介しても書類通過しない</c:v>
                </c:pt>
                <c:pt idx="1">
                  <c:v>求人案件の募集要項における条件が厳しすぎる</c:v>
                </c:pt>
                <c:pt idx="2">
                  <c:v>魅力的な求人案件が少ない</c:v>
                </c:pt>
                <c:pt idx="3">
                  <c:v>書類通過しても面接が通らない</c:v>
                </c:pt>
                <c:pt idx="4">
                  <c:v>有能な（紹介できる）候補者が少ない</c:v>
                </c:pt>
                <c:pt idx="5">
                  <c:v>自社に登録してある求人案件の情報が不足</c:v>
                </c:pt>
                <c:pt idx="6">
                  <c:v>自社に登録してある求職者の情報が不足</c:v>
                </c:pt>
                <c:pt idx="7">
                  <c:v>内定が出ても本人が受諾しない</c:v>
                </c:pt>
              </c:strCache>
            </c:strRef>
          </c:cat>
          <c:val>
            <c:numRef>
              <c:f>Sheet5!$C$17:$C$24</c:f>
              <c:numCache>
                <c:formatCode>0%</c:formatCode>
                <c:ptCount val="8"/>
                <c:pt idx="0">
                  <c:v>0.93181818181818188</c:v>
                </c:pt>
                <c:pt idx="1">
                  <c:v>0.89772727272727271</c:v>
                </c:pt>
                <c:pt idx="2">
                  <c:v>0.84090909090909083</c:v>
                </c:pt>
                <c:pt idx="3">
                  <c:v>0.82954545454545459</c:v>
                </c:pt>
                <c:pt idx="4">
                  <c:v>0.73863636363636354</c:v>
                </c:pt>
                <c:pt idx="5">
                  <c:v>0.71590909090909083</c:v>
                </c:pt>
                <c:pt idx="6">
                  <c:v>0.61363636363636365</c:v>
                </c:pt>
                <c:pt idx="7">
                  <c:v>0.52272727272727271</c:v>
                </c:pt>
              </c:numCache>
            </c:numRef>
          </c:val>
        </c:ser>
        <c:ser>
          <c:idx val="1"/>
          <c:order val="1"/>
          <c:tx>
            <c:strRef>
              <c:f>Sheet5!$D$16</c:f>
              <c:strCache>
                <c:ptCount val="1"/>
                <c:pt idx="0">
                  <c:v>求職者担当</c:v>
                </c:pt>
              </c:strCache>
            </c:strRef>
          </c:tx>
          <c:spPr>
            <a:solidFill>
              <a:schemeClr val="accent6">
                <a:lumMod val="40000"/>
                <a:lumOff val="60000"/>
              </a:schemeClr>
            </a:solidFill>
          </c:spPr>
          <c:invertIfNegative val="0"/>
          <c:dLbls>
            <c:txPr>
              <a:bodyPr/>
              <a:lstStyle/>
              <a:p>
                <a:pPr>
                  <a:defRPr sz="1050"/>
                </a:pPr>
                <a:endParaRPr lang="ja-JP"/>
              </a:p>
            </c:txPr>
            <c:showLegendKey val="0"/>
            <c:showVal val="1"/>
            <c:showCatName val="0"/>
            <c:showSerName val="0"/>
            <c:showPercent val="0"/>
            <c:showBubbleSize val="0"/>
            <c:showLeaderLines val="0"/>
          </c:dLbls>
          <c:cat>
            <c:strRef>
              <c:f>Sheet5!$B$17:$B$24</c:f>
              <c:strCache>
                <c:ptCount val="8"/>
                <c:pt idx="0">
                  <c:v>紹介しても書類通過しない</c:v>
                </c:pt>
                <c:pt idx="1">
                  <c:v>求人案件の募集要項における条件が厳しすぎる</c:v>
                </c:pt>
                <c:pt idx="2">
                  <c:v>魅力的な求人案件が少ない</c:v>
                </c:pt>
                <c:pt idx="3">
                  <c:v>書類通過しても面接が通らない</c:v>
                </c:pt>
                <c:pt idx="4">
                  <c:v>有能な（紹介できる）候補者が少ない</c:v>
                </c:pt>
                <c:pt idx="5">
                  <c:v>自社に登録してある求人案件の情報が不足</c:v>
                </c:pt>
                <c:pt idx="6">
                  <c:v>自社に登録してある求職者の情報が不足</c:v>
                </c:pt>
                <c:pt idx="7">
                  <c:v>内定が出ても本人が受諾しない</c:v>
                </c:pt>
              </c:strCache>
            </c:strRef>
          </c:cat>
          <c:val>
            <c:numRef>
              <c:f>Sheet5!$D$17:$D$24</c:f>
              <c:numCache>
                <c:formatCode>0%</c:formatCode>
                <c:ptCount val="8"/>
                <c:pt idx="0">
                  <c:v>0.95588235294117652</c:v>
                </c:pt>
                <c:pt idx="1">
                  <c:v>0.8970588235294118</c:v>
                </c:pt>
                <c:pt idx="2">
                  <c:v>0.92647058823529416</c:v>
                </c:pt>
                <c:pt idx="3">
                  <c:v>0.77941176470588236</c:v>
                </c:pt>
                <c:pt idx="4">
                  <c:v>0.70588235294117641</c:v>
                </c:pt>
                <c:pt idx="5">
                  <c:v>0.79411764705882359</c:v>
                </c:pt>
                <c:pt idx="6">
                  <c:v>0.44117647058823528</c:v>
                </c:pt>
                <c:pt idx="7">
                  <c:v>0.47058823529411764</c:v>
                </c:pt>
              </c:numCache>
            </c:numRef>
          </c:val>
        </c:ser>
        <c:dLbls>
          <c:showLegendKey val="0"/>
          <c:showVal val="0"/>
          <c:showCatName val="0"/>
          <c:showSerName val="0"/>
          <c:showPercent val="0"/>
          <c:showBubbleSize val="0"/>
        </c:dLbls>
        <c:gapWidth val="150"/>
        <c:axId val="293595008"/>
        <c:axId val="293596544"/>
      </c:barChart>
      <c:catAx>
        <c:axId val="293595008"/>
        <c:scaling>
          <c:orientation val="maxMin"/>
        </c:scaling>
        <c:delete val="0"/>
        <c:axPos val="l"/>
        <c:majorTickMark val="out"/>
        <c:minorTickMark val="none"/>
        <c:tickLblPos val="nextTo"/>
        <c:txPr>
          <a:bodyPr/>
          <a:lstStyle/>
          <a:p>
            <a:pPr>
              <a:defRPr sz="1400"/>
            </a:pPr>
            <a:endParaRPr lang="ja-JP"/>
          </a:p>
        </c:txPr>
        <c:crossAx val="293596544"/>
        <c:crosses val="autoZero"/>
        <c:auto val="1"/>
        <c:lblAlgn val="ctr"/>
        <c:lblOffset val="100"/>
        <c:noMultiLvlLbl val="0"/>
      </c:catAx>
      <c:valAx>
        <c:axId val="293596544"/>
        <c:scaling>
          <c:orientation val="minMax"/>
          <c:max val="1"/>
        </c:scaling>
        <c:delete val="0"/>
        <c:axPos val="t"/>
        <c:majorGridlines/>
        <c:numFmt formatCode="0%" sourceLinked="1"/>
        <c:majorTickMark val="out"/>
        <c:minorTickMark val="none"/>
        <c:tickLblPos val="nextTo"/>
        <c:txPr>
          <a:bodyPr/>
          <a:lstStyle/>
          <a:p>
            <a:pPr>
              <a:defRPr baseline="0"/>
            </a:pPr>
            <a:endParaRPr lang="ja-JP"/>
          </a:p>
        </c:txPr>
        <c:crossAx val="293595008"/>
        <c:crosses val="autoZero"/>
        <c:crossBetween val="between"/>
      </c:valAx>
    </c:plotArea>
    <c:legend>
      <c:legendPos val="r"/>
      <c:overlay val="0"/>
      <c:txPr>
        <a:bodyPr/>
        <a:lstStyle/>
        <a:p>
          <a:pPr>
            <a:defRPr sz="1400"/>
          </a:pPr>
          <a:endParaRPr lang="ja-JP"/>
        </a:p>
      </c:txPr>
    </c:legend>
    <c:plotVisOnly val="1"/>
    <c:dispBlanksAs val="gap"/>
    <c:showDLblsOverMax val="0"/>
  </c:chart>
  <c:spPr>
    <a:ln w="28575">
      <a:no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536C91-1AC3-4848-B394-BE7B0C8EE3AA}"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kumimoji="1" lang="ja-JP" altLang="en-US"/>
        </a:p>
      </dgm:t>
    </dgm:pt>
    <dgm:pt modelId="{0D5F0861-F891-4D94-B13A-EFD658B26EB8}">
      <dgm:prSet phldrT="[テキスト]" custT="1"/>
      <dgm:spPr/>
      <dgm:t>
        <a:bodyPr/>
        <a:lstStyle/>
        <a:p>
          <a:r>
            <a:rPr kumimoji="1" lang="ja-JP" altLang="en-US" sz="1200" b="1" dirty="0" smtClean="0">
              <a:latin typeface="ＭＳ Ｐゴシック" pitchFamily="50" charset="-128"/>
              <a:ea typeface="ＭＳ Ｐゴシック" pitchFamily="50" charset="-128"/>
            </a:rPr>
            <a:t>人材サービス</a:t>
          </a:r>
          <a:endParaRPr kumimoji="1" lang="en-US" altLang="ja-JP" sz="1200" b="1" dirty="0" smtClean="0">
            <a:latin typeface="ＭＳ Ｐゴシック" pitchFamily="50" charset="-128"/>
            <a:ea typeface="ＭＳ Ｐゴシック" pitchFamily="50" charset="-128"/>
          </a:endParaRPr>
        </a:p>
        <a:p>
          <a:r>
            <a:rPr kumimoji="1" lang="ja-JP" altLang="en-US" sz="1200" b="1" dirty="0" smtClean="0">
              <a:latin typeface="ＭＳ Ｐゴシック" pitchFamily="50" charset="-128"/>
              <a:ea typeface="ＭＳ Ｐゴシック" pitchFamily="50" charset="-128"/>
            </a:rPr>
            <a:t>産業協議会（</a:t>
          </a:r>
          <a:r>
            <a:rPr kumimoji="1" lang="en-US" altLang="ja-JP" sz="1200" b="1" dirty="0" smtClean="0">
              <a:latin typeface="ＭＳ Ｐゴシック" pitchFamily="50" charset="-128"/>
              <a:ea typeface="ＭＳ Ｐゴシック" pitchFamily="50" charset="-128"/>
            </a:rPr>
            <a:t>JHR)</a:t>
          </a:r>
          <a:endParaRPr kumimoji="1" lang="ja-JP" altLang="en-US" sz="1200" b="1" dirty="0">
            <a:latin typeface="ＭＳ Ｐゴシック" pitchFamily="50" charset="-128"/>
            <a:ea typeface="ＭＳ Ｐゴシック" pitchFamily="50" charset="-128"/>
          </a:endParaRPr>
        </a:p>
      </dgm:t>
    </dgm:pt>
    <dgm:pt modelId="{C8CB0411-64A9-4DF8-80B5-94DF7078C98B}" type="parTrans" cxnId="{8166595D-A0AF-41D2-90AD-DC234F54D6BB}">
      <dgm:prSet/>
      <dgm:spPr/>
      <dgm:t>
        <a:bodyPr/>
        <a:lstStyle/>
        <a:p>
          <a:endParaRPr kumimoji="1" lang="ja-JP" altLang="en-US" sz="1200" b="1">
            <a:latin typeface="+mn-ea"/>
            <a:ea typeface="+mn-ea"/>
          </a:endParaRPr>
        </a:p>
      </dgm:t>
    </dgm:pt>
    <dgm:pt modelId="{EEAE9B7D-A078-4A86-BD2C-26376EBF018D}" type="sibTrans" cxnId="{8166595D-A0AF-41D2-90AD-DC234F54D6BB}">
      <dgm:prSet/>
      <dgm:spPr/>
      <dgm:t>
        <a:bodyPr/>
        <a:lstStyle/>
        <a:p>
          <a:endParaRPr kumimoji="1" lang="ja-JP" altLang="en-US" sz="1200" b="1">
            <a:latin typeface="+mn-ea"/>
            <a:ea typeface="+mn-ea"/>
          </a:endParaRPr>
        </a:p>
      </dgm:t>
    </dgm:pt>
    <dgm:pt modelId="{45220BBC-1F96-4742-8F8F-77000A354189}">
      <dgm:prSet phldrT="[テキスト]" custT="1"/>
      <dgm:spPr/>
      <dgm:t>
        <a:bodyPr/>
        <a:lstStyle/>
        <a:p>
          <a:r>
            <a:rPr lang="zh-TW" altLang="en-US" sz="1200" b="1" dirty="0" smtClean="0">
              <a:latin typeface="ＭＳ Ｐゴシック" pitchFamily="50" charset="-128"/>
              <a:ea typeface="ＭＳ Ｐゴシック" pitchFamily="50" charset="-128"/>
            </a:rPr>
            <a:t>全国求人情報</a:t>
          </a:r>
          <a:endParaRPr lang="en-US" altLang="zh-TW" sz="1200" b="1" dirty="0" smtClean="0">
            <a:latin typeface="ＭＳ Ｐゴシック" pitchFamily="50" charset="-128"/>
            <a:ea typeface="ＭＳ Ｐゴシック" pitchFamily="50" charset="-128"/>
          </a:endParaRPr>
        </a:p>
        <a:p>
          <a:r>
            <a:rPr lang="zh-TW" altLang="en-US" sz="1200" b="1" dirty="0" smtClean="0">
              <a:latin typeface="ＭＳ Ｐゴシック" pitchFamily="50" charset="-128"/>
              <a:ea typeface="ＭＳ Ｐゴシック" pitchFamily="50" charset="-128"/>
            </a:rPr>
            <a:t>協会</a:t>
          </a:r>
          <a:endParaRPr kumimoji="1" lang="ja-JP" altLang="en-US" sz="1200" b="1" dirty="0">
            <a:latin typeface="ＭＳ Ｐゴシック" pitchFamily="50" charset="-128"/>
            <a:ea typeface="ＭＳ Ｐゴシック" pitchFamily="50" charset="-128"/>
          </a:endParaRPr>
        </a:p>
      </dgm:t>
    </dgm:pt>
    <dgm:pt modelId="{DBC1BBF4-8B56-4C0E-A175-E98CF10FB8E1}" type="parTrans" cxnId="{A14E088A-FB71-4C9D-935E-582E86720BCD}">
      <dgm:prSet/>
      <dgm:spPr/>
      <dgm:t>
        <a:bodyPr/>
        <a:lstStyle/>
        <a:p>
          <a:endParaRPr kumimoji="1" lang="ja-JP" altLang="en-US" sz="1200" b="1">
            <a:latin typeface="+mn-ea"/>
            <a:ea typeface="+mn-ea"/>
          </a:endParaRPr>
        </a:p>
      </dgm:t>
    </dgm:pt>
    <dgm:pt modelId="{85CB3E22-ACB8-44DB-B135-FED8417007C8}" type="sibTrans" cxnId="{A14E088A-FB71-4C9D-935E-582E86720BCD}">
      <dgm:prSet/>
      <dgm:spPr/>
      <dgm:t>
        <a:bodyPr/>
        <a:lstStyle/>
        <a:p>
          <a:endParaRPr kumimoji="1" lang="ja-JP" altLang="en-US" sz="1200" b="1">
            <a:latin typeface="+mn-ea"/>
            <a:ea typeface="+mn-ea"/>
          </a:endParaRPr>
        </a:p>
      </dgm:t>
    </dgm:pt>
    <dgm:pt modelId="{8418B450-1908-4682-8FAF-A6FA5282BF81}">
      <dgm:prSet phldrT="[テキスト]" custT="1"/>
      <dgm:spPr/>
      <dgm:t>
        <a:bodyPr/>
        <a:lstStyle/>
        <a:p>
          <a:r>
            <a:rPr lang="zh-TW" altLang="en-US" sz="1200" b="1" dirty="0" smtClean="0">
              <a:latin typeface="ＭＳ Ｐゴシック" pitchFamily="50" charset="-128"/>
              <a:ea typeface="ＭＳ Ｐゴシック" pitchFamily="50" charset="-128"/>
            </a:rPr>
            <a:t>日本生産技能労務</a:t>
          </a:r>
          <a:endParaRPr lang="en-US" altLang="zh-TW" sz="1200" b="1" dirty="0" smtClean="0">
            <a:latin typeface="ＭＳ Ｐゴシック" pitchFamily="50" charset="-128"/>
            <a:ea typeface="ＭＳ Ｐゴシック" pitchFamily="50" charset="-128"/>
          </a:endParaRPr>
        </a:p>
        <a:p>
          <a:r>
            <a:rPr lang="zh-TW" altLang="en-US" sz="1200" b="1" dirty="0" smtClean="0">
              <a:latin typeface="ＭＳ Ｐゴシック" pitchFamily="50" charset="-128"/>
              <a:ea typeface="ＭＳ Ｐゴシック" pitchFamily="50" charset="-128"/>
            </a:rPr>
            <a:t>協会</a:t>
          </a:r>
          <a:endParaRPr kumimoji="1" lang="ja-JP" altLang="en-US" sz="1200" b="1" dirty="0">
            <a:latin typeface="ＭＳ Ｐゴシック" pitchFamily="50" charset="-128"/>
            <a:ea typeface="ＭＳ Ｐゴシック" pitchFamily="50" charset="-128"/>
          </a:endParaRPr>
        </a:p>
      </dgm:t>
    </dgm:pt>
    <dgm:pt modelId="{0536D0CD-C43D-4E04-866B-0E05CB8BA6F3}" type="parTrans" cxnId="{28CD3D28-8597-422E-8076-E688A16984AF}">
      <dgm:prSet/>
      <dgm:spPr/>
      <dgm:t>
        <a:bodyPr/>
        <a:lstStyle/>
        <a:p>
          <a:endParaRPr kumimoji="1" lang="ja-JP" altLang="en-US" sz="1200" b="1">
            <a:latin typeface="+mn-ea"/>
            <a:ea typeface="+mn-ea"/>
          </a:endParaRPr>
        </a:p>
      </dgm:t>
    </dgm:pt>
    <dgm:pt modelId="{389BD4C7-5678-429F-8081-049DB9AC7B5A}" type="sibTrans" cxnId="{28CD3D28-8597-422E-8076-E688A16984AF}">
      <dgm:prSet/>
      <dgm:spPr/>
      <dgm:t>
        <a:bodyPr/>
        <a:lstStyle/>
        <a:p>
          <a:endParaRPr kumimoji="1" lang="ja-JP" altLang="en-US" sz="1200" b="1">
            <a:latin typeface="+mn-ea"/>
            <a:ea typeface="+mn-ea"/>
          </a:endParaRPr>
        </a:p>
      </dgm:t>
    </dgm:pt>
    <dgm:pt modelId="{6293AC27-9150-49AB-B15F-5DCE745EA7E6}">
      <dgm:prSet phldrT="[テキスト]" custT="1"/>
      <dgm:spPr/>
      <dgm:t>
        <a:bodyPr/>
        <a:lstStyle/>
        <a:p>
          <a:r>
            <a:rPr lang="ja-JP" altLang="en-US" sz="1200" b="1" dirty="0" smtClean="0">
              <a:latin typeface="ＭＳ Ｐゴシック" pitchFamily="50" charset="-128"/>
              <a:ea typeface="ＭＳ Ｐゴシック" pitchFamily="50" charset="-128"/>
            </a:rPr>
            <a:t>日本エンジニアリング</a:t>
          </a:r>
          <a:endParaRPr lang="en-US" altLang="ja-JP" sz="1200" b="1" dirty="0" smtClean="0">
            <a:latin typeface="ＭＳ Ｐゴシック" pitchFamily="50" charset="-128"/>
            <a:ea typeface="ＭＳ Ｐゴシック" pitchFamily="50" charset="-128"/>
          </a:endParaRPr>
        </a:p>
        <a:p>
          <a:r>
            <a:rPr lang="ja-JP" altLang="en-US" sz="1200" b="1" dirty="0" smtClean="0">
              <a:latin typeface="ＭＳ Ｐゴシック" pitchFamily="50" charset="-128"/>
              <a:ea typeface="ＭＳ Ｐゴシック" pitchFamily="50" charset="-128"/>
            </a:rPr>
            <a:t>アウトソーシング協会</a:t>
          </a:r>
          <a:endParaRPr kumimoji="1" lang="ja-JP" altLang="en-US" sz="1200" b="1" dirty="0">
            <a:latin typeface="ＭＳ Ｐゴシック" pitchFamily="50" charset="-128"/>
            <a:ea typeface="ＭＳ Ｐゴシック" pitchFamily="50" charset="-128"/>
          </a:endParaRPr>
        </a:p>
      </dgm:t>
    </dgm:pt>
    <dgm:pt modelId="{408CC958-BE0A-4E01-A1F8-0707106D1ED4}" type="parTrans" cxnId="{B2EA4F72-6798-4418-9455-753134CB96EC}">
      <dgm:prSet/>
      <dgm:spPr/>
      <dgm:t>
        <a:bodyPr/>
        <a:lstStyle/>
        <a:p>
          <a:endParaRPr kumimoji="1" lang="ja-JP" altLang="en-US" sz="1200" b="1">
            <a:latin typeface="+mn-ea"/>
            <a:ea typeface="+mn-ea"/>
          </a:endParaRPr>
        </a:p>
      </dgm:t>
    </dgm:pt>
    <dgm:pt modelId="{EEEBE21B-EEE9-45D3-95D0-93D441595887}" type="sibTrans" cxnId="{B2EA4F72-6798-4418-9455-753134CB96EC}">
      <dgm:prSet/>
      <dgm:spPr/>
      <dgm:t>
        <a:bodyPr/>
        <a:lstStyle/>
        <a:p>
          <a:endParaRPr kumimoji="1" lang="ja-JP" altLang="en-US" sz="1200" b="1">
            <a:latin typeface="+mn-ea"/>
            <a:ea typeface="+mn-ea"/>
          </a:endParaRPr>
        </a:p>
      </dgm:t>
    </dgm:pt>
    <dgm:pt modelId="{5044C487-337A-4863-9241-817769FAAAEB}">
      <dgm:prSet phldrT="[テキスト]" custT="1"/>
      <dgm:spPr/>
      <dgm:t>
        <a:bodyPr/>
        <a:lstStyle/>
        <a:p>
          <a:r>
            <a:rPr lang="zh-TW" altLang="en-US" sz="1200" b="1" dirty="0" smtClean="0">
              <a:latin typeface="ＭＳ Ｐゴシック" pitchFamily="50" charset="-128"/>
              <a:ea typeface="ＭＳ Ｐゴシック" pitchFamily="50" charset="-128"/>
            </a:rPr>
            <a:t>日本人材紹介</a:t>
          </a:r>
          <a:endParaRPr lang="en-US" altLang="zh-TW" sz="1200" b="1" dirty="0" smtClean="0">
            <a:latin typeface="ＭＳ Ｐゴシック" pitchFamily="50" charset="-128"/>
            <a:ea typeface="ＭＳ Ｐゴシック" pitchFamily="50" charset="-128"/>
          </a:endParaRPr>
        </a:p>
        <a:p>
          <a:r>
            <a:rPr lang="zh-TW" altLang="en-US" sz="1200" b="1" dirty="0" smtClean="0">
              <a:latin typeface="ＭＳ Ｐゴシック" pitchFamily="50" charset="-128"/>
              <a:ea typeface="ＭＳ Ｐゴシック" pitchFamily="50" charset="-128"/>
            </a:rPr>
            <a:t>事業協会</a:t>
          </a:r>
          <a:endParaRPr kumimoji="1" lang="ja-JP" altLang="en-US" sz="1200" b="1" dirty="0">
            <a:latin typeface="ＭＳ Ｐゴシック" pitchFamily="50" charset="-128"/>
            <a:ea typeface="ＭＳ Ｐゴシック" pitchFamily="50" charset="-128"/>
          </a:endParaRPr>
        </a:p>
      </dgm:t>
    </dgm:pt>
    <dgm:pt modelId="{279F7744-62B9-4DC3-A15A-DBAC0359BCFD}" type="parTrans" cxnId="{6A731B52-1FA2-4EEC-9DB8-E8C1D8845883}">
      <dgm:prSet/>
      <dgm:spPr/>
      <dgm:t>
        <a:bodyPr/>
        <a:lstStyle/>
        <a:p>
          <a:endParaRPr kumimoji="1" lang="ja-JP" altLang="en-US" sz="1200" b="1">
            <a:latin typeface="+mn-ea"/>
            <a:ea typeface="+mn-ea"/>
          </a:endParaRPr>
        </a:p>
      </dgm:t>
    </dgm:pt>
    <dgm:pt modelId="{9F3ADB1B-8BCC-488B-85E9-BEF0D4FA53F8}" type="sibTrans" cxnId="{6A731B52-1FA2-4EEC-9DB8-E8C1D8845883}">
      <dgm:prSet/>
      <dgm:spPr/>
      <dgm:t>
        <a:bodyPr/>
        <a:lstStyle/>
        <a:p>
          <a:endParaRPr kumimoji="1" lang="ja-JP" altLang="en-US" sz="1200" b="1">
            <a:latin typeface="+mn-ea"/>
            <a:ea typeface="+mn-ea"/>
          </a:endParaRPr>
        </a:p>
      </dgm:t>
    </dgm:pt>
    <dgm:pt modelId="{72FAEB9C-F0BD-4E99-8B5D-C65643AB5186}">
      <dgm:prSet phldrT="[テキスト]" custT="1"/>
      <dgm:spPr/>
      <dgm:t>
        <a:bodyPr/>
        <a:lstStyle/>
        <a:p>
          <a:r>
            <a:rPr lang="zh-TW" altLang="en-US" sz="1200" b="1" dirty="0" smtClean="0">
              <a:latin typeface="ＭＳ Ｐゴシック" pitchFamily="50" charset="-128"/>
              <a:ea typeface="ＭＳ Ｐゴシック" pitchFamily="50" charset="-128"/>
            </a:rPr>
            <a:t>日本人材派遣</a:t>
          </a:r>
          <a:endParaRPr lang="en-US" altLang="zh-TW" sz="1200" b="1" dirty="0" smtClean="0">
            <a:latin typeface="ＭＳ Ｐゴシック" pitchFamily="50" charset="-128"/>
            <a:ea typeface="ＭＳ Ｐゴシック" pitchFamily="50" charset="-128"/>
          </a:endParaRPr>
        </a:p>
        <a:p>
          <a:r>
            <a:rPr lang="zh-TW" altLang="en-US" sz="1200" b="1" dirty="0" smtClean="0">
              <a:latin typeface="ＭＳ Ｐゴシック" pitchFamily="50" charset="-128"/>
              <a:ea typeface="ＭＳ Ｐゴシック" pitchFamily="50" charset="-128"/>
            </a:rPr>
            <a:t>協会</a:t>
          </a:r>
          <a:endParaRPr kumimoji="1" lang="ja-JP" altLang="en-US" sz="1200" b="1" dirty="0">
            <a:latin typeface="ＭＳ Ｐゴシック" pitchFamily="50" charset="-128"/>
            <a:ea typeface="ＭＳ Ｐゴシック" pitchFamily="50" charset="-128"/>
          </a:endParaRPr>
        </a:p>
      </dgm:t>
    </dgm:pt>
    <dgm:pt modelId="{261BB0C9-0237-44A4-BA4C-C61FDFD739EF}" type="parTrans" cxnId="{10ED68AD-5BA0-4BA9-BD31-0926CFC39DF6}">
      <dgm:prSet/>
      <dgm:spPr/>
      <dgm:t>
        <a:bodyPr/>
        <a:lstStyle/>
        <a:p>
          <a:endParaRPr kumimoji="1" lang="ja-JP" altLang="en-US" sz="1200" b="1">
            <a:latin typeface="+mn-ea"/>
            <a:ea typeface="+mn-ea"/>
          </a:endParaRPr>
        </a:p>
      </dgm:t>
    </dgm:pt>
    <dgm:pt modelId="{C81069CB-E172-4A62-8A75-A52183B3BFF0}" type="sibTrans" cxnId="{10ED68AD-5BA0-4BA9-BD31-0926CFC39DF6}">
      <dgm:prSet/>
      <dgm:spPr/>
      <dgm:t>
        <a:bodyPr/>
        <a:lstStyle/>
        <a:p>
          <a:endParaRPr kumimoji="1" lang="ja-JP" altLang="en-US" sz="1200" b="1">
            <a:latin typeface="+mn-ea"/>
            <a:ea typeface="+mn-ea"/>
          </a:endParaRPr>
        </a:p>
      </dgm:t>
    </dgm:pt>
    <dgm:pt modelId="{9816AA43-90B7-46CE-BC86-4CCC132497A3}" type="pres">
      <dgm:prSet presAssocID="{5F536C91-1AC3-4848-B394-BE7B0C8EE3AA}" presName="hierChild1" presStyleCnt="0">
        <dgm:presLayoutVars>
          <dgm:orgChart val="1"/>
          <dgm:chPref val="1"/>
          <dgm:dir/>
          <dgm:animOne val="branch"/>
          <dgm:animLvl val="lvl"/>
          <dgm:resizeHandles/>
        </dgm:presLayoutVars>
      </dgm:prSet>
      <dgm:spPr/>
      <dgm:t>
        <a:bodyPr/>
        <a:lstStyle/>
        <a:p>
          <a:endParaRPr kumimoji="1" lang="ja-JP" altLang="en-US"/>
        </a:p>
      </dgm:t>
    </dgm:pt>
    <dgm:pt modelId="{46F4952A-DE26-4849-B596-396D52F6D0A9}" type="pres">
      <dgm:prSet presAssocID="{0D5F0861-F891-4D94-B13A-EFD658B26EB8}" presName="hierRoot1" presStyleCnt="0">
        <dgm:presLayoutVars>
          <dgm:hierBranch val="init"/>
        </dgm:presLayoutVars>
      </dgm:prSet>
      <dgm:spPr/>
    </dgm:pt>
    <dgm:pt modelId="{C8AE4123-35A8-4434-A5A9-2CFF8700FEFB}" type="pres">
      <dgm:prSet presAssocID="{0D5F0861-F891-4D94-B13A-EFD658B26EB8}" presName="rootComposite1" presStyleCnt="0"/>
      <dgm:spPr/>
    </dgm:pt>
    <dgm:pt modelId="{1D368996-C68E-44A7-ADF8-69FEC3D800E7}" type="pres">
      <dgm:prSet presAssocID="{0D5F0861-F891-4D94-B13A-EFD658B26EB8}" presName="rootText1" presStyleLbl="node0" presStyleIdx="0" presStyleCnt="1" custScaleX="111919" custScaleY="75774" custLinFactNeighborX="-9713" custLinFactNeighborY="-468">
        <dgm:presLayoutVars>
          <dgm:chPref val="3"/>
        </dgm:presLayoutVars>
      </dgm:prSet>
      <dgm:spPr/>
      <dgm:t>
        <a:bodyPr/>
        <a:lstStyle/>
        <a:p>
          <a:endParaRPr kumimoji="1" lang="ja-JP" altLang="en-US"/>
        </a:p>
      </dgm:t>
    </dgm:pt>
    <dgm:pt modelId="{16CAC105-9017-4E21-AAC0-9896C679C731}" type="pres">
      <dgm:prSet presAssocID="{0D5F0861-F891-4D94-B13A-EFD658B26EB8}" presName="rootConnector1" presStyleLbl="node1" presStyleIdx="0" presStyleCnt="0"/>
      <dgm:spPr/>
      <dgm:t>
        <a:bodyPr/>
        <a:lstStyle/>
        <a:p>
          <a:endParaRPr kumimoji="1" lang="ja-JP" altLang="en-US"/>
        </a:p>
      </dgm:t>
    </dgm:pt>
    <dgm:pt modelId="{69591599-9006-4CD5-8A5F-99D07141A24F}" type="pres">
      <dgm:prSet presAssocID="{0D5F0861-F891-4D94-B13A-EFD658B26EB8}" presName="hierChild2" presStyleCnt="0"/>
      <dgm:spPr/>
    </dgm:pt>
    <dgm:pt modelId="{6DA0EF43-5949-44E5-AD3F-478F6BC33097}" type="pres">
      <dgm:prSet presAssocID="{DBC1BBF4-8B56-4C0E-A175-E98CF10FB8E1}" presName="Name37" presStyleLbl="parChTrans1D2" presStyleIdx="0" presStyleCnt="5"/>
      <dgm:spPr/>
      <dgm:t>
        <a:bodyPr/>
        <a:lstStyle/>
        <a:p>
          <a:endParaRPr kumimoji="1" lang="ja-JP" altLang="en-US"/>
        </a:p>
      </dgm:t>
    </dgm:pt>
    <dgm:pt modelId="{045F9733-2159-4D80-BD3E-5B52B14EB845}" type="pres">
      <dgm:prSet presAssocID="{45220BBC-1F96-4742-8F8F-77000A354189}" presName="hierRoot2" presStyleCnt="0">
        <dgm:presLayoutVars>
          <dgm:hierBranch val="init"/>
        </dgm:presLayoutVars>
      </dgm:prSet>
      <dgm:spPr/>
    </dgm:pt>
    <dgm:pt modelId="{16BCCC83-1506-447A-95FD-8B464EDC4C57}" type="pres">
      <dgm:prSet presAssocID="{45220BBC-1F96-4742-8F8F-77000A354189}" presName="rootComposite" presStyleCnt="0"/>
      <dgm:spPr/>
    </dgm:pt>
    <dgm:pt modelId="{5EEE3217-D5AB-47D2-92D1-2F8173E7A60F}" type="pres">
      <dgm:prSet presAssocID="{45220BBC-1F96-4742-8F8F-77000A354189}" presName="rootText" presStyleLbl="node2" presStyleIdx="0" presStyleCnt="5" custScaleY="74580" custLinFactNeighborY="25856">
        <dgm:presLayoutVars>
          <dgm:chPref val="3"/>
        </dgm:presLayoutVars>
      </dgm:prSet>
      <dgm:spPr/>
      <dgm:t>
        <a:bodyPr/>
        <a:lstStyle/>
        <a:p>
          <a:endParaRPr kumimoji="1" lang="ja-JP" altLang="en-US"/>
        </a:p>
      </dgm:t>
    </dgm:pt>
    <dgm:pt modelId="{830C5B30-7CB1-42C4-9D8E-1F0C9D733CC6}" type="pres">
      <dgm:prSet presAssocID="{45220BBC-1F96-4742-8F8F-77000A354189}" presName="rootConnector" presStyleLbl="node2" presStyleIdx="0" presStyleCnt="5"/>
      <dgm:spPr/>
      <dgm:t>
        <a:bodyPr/>
        <a:lstStyle/>
        <a:p>
          <a:endParaRPr kumimoji="1" lang="ja-JP" altLang="en-US"/>
        </a:p>
      </dgm:t>
    </dgm:pt>
    <dgm:pt modelId="{9B0F46E1-8C6E-418B-B7EC-D50171007544}" type="pres">
      <dgm:prSet presAssocID="{45220BBC-1F96-4742-8F8F-77000A354189}" presName="hierChild4" presStyleCnt="0"/>
      <dgm:spPr/>
    </dgm:pt>
    <dgm:pt modelId="{7AC50FD2-C225-4F3E-99F7-B71734BAB6E9}" type="pres">
      <dgm:prSet presAssocID="{45220BBC-1F96-4742-8F8F-77000A354189}" presName="hierChild5" presStyleCnt="0"/>
      <dgm:spPr/>
    </dgm:pt>
    <dgm:pt modelId="{5D4F2B05-5698-4DF3-B9EC-681440F4D765}" type="pres">
      <dgm:prSet presAssocID="{279F7744-62B9-4DC3-A15A-DBAC0359BCFD}" presName="Name37" presStyleLbl="parChTrans1D2" presStyleIdx="1" presStyleCnt="5"/>
      <dgm:spPr/>
      <dgm:t>
        <a:bodyPr/>
        <a:lstStyle/>
        <a:p>
          <a:endParaRPr kumimoji="1" lang="ja-JP" altLang="en-US"/>
        </a:p>
      </dgm:t>
    </dgm:pt>
    <dgm:pt modelId="{27846C66-6E9F-45B0-BA5D-79A60132B74D}" type="pres">
      <dgm:prSet presAssocID="{5044C487-337A-4863-9241-817769FAAAEB}" presName="hierRoot2" presStyleCnt="0">
        <dgm:presLayoutVars>
          <dgm:hierBranch val="init"/>
        </dgm:presLayoutVars>
      </dgm:prSet>
      <dgm:spPr/>
    </dgm:pt>
    <dgm:pt modelId="{139CF315-1B0F-4848-9630-2956EBDC8A73}" type="pres">
      <dgm:prSet presAssocID="{5044C487-337A-4863-9241-817769FAAAEB}" presName="rootComposite" presStyleCnt="0"/>
      <dgm:spPr/>
    </dgm:pt>
    <dgm:pt modelId="{3099AC86-A4B4-40EB-A18A-4156157C4C69}" type="pres">
      <dgm:prSet presAssocID="{5044C487-337A-4863-9241-817769FAAAEB}" presName="rootText" presStyleLbl="node2" presStyleIdx="1" presStyleCnt="5" custScaleY="74580" custLinFactNeighborY="25856">
        <dgm:presLayoutVars>
          <dgm:chPref val="3"/>
        </dgm:presLayoutVars>
      </dgm:prSet>
      <dgm:spPr/>
      <dgm:t>
        <a:bodyPr/>
        <a:lstStyle/>
        <a:p>
          <a:endParaRPr kumimoji="1" lang="ja-JP" altLang="en-US"/>
        </a:p>
      </dgm:t>
    </dgm:pt>
    <dgm:pt modelId="{C2863149-CE82-4320-A27B-7E1DCB96B506}" type="pres">
      <dgm:prSet presAssocID="{5044C487-337A-4863-9241-817769FAAAEB}" presName="rootConnector" presStyleLbl="node2" presStyleIdx="1" presStyleCnt="5"/>
      <dgm:spPr/>
      <dgm:t>
        <a:bodyPr/>
        <a:lstStyle/>
        <a:p>
          <a:endParaRPr kumimoji="1" lang="ja-JP" altLang="en-US"/>
        </a:p>
      </dgm:t>
    </dgm:pt>
    <dgm:pt modelId="{60813585-4EF1-4896-A6E2-4B1CAEAB82DE}" type="pres">
      <dgm:prSet presAssocID="{5044C487-337A-4863-9241-817769FAAAEB}" presName="hierChild4" presStyleCnt="0"/>
      <dgm:spPr/>
    </dgm:pt>
    <dgm:pt modelId="{995DA143-4BAC-481C-B89F-87AC4C6EB6E5}" type="pres">
      <dgm:prSet presAssocID="{5044C487-337A-4863-9241-817769FAAAEB}" presName="hierChild5" presStyleCnt="0"/>
      <dgm:spPr/>
    </dgm:pt>
    <dgm:pt modelId="{BCBE5F51-512C-4FD7-AD4E-C458583D314D}" type="pres">
      <dgm:prSet presAssocID="{261BB0C9-0237-44A4-BA4C-C61FDFD739EF}" presName="Name37" presStyleLbl="parChTrans1D2" presStyleIdx="2" presStyleCnt="5"/>
      <dgm:spPr/>
      <dgm:t>
        <a:bodyPr/>
        <a:lstStyle/>
        <a:p>
          <a:endParaRPr kumimoji="1" lang="ja-JP" altLang="en-US"/>
        </a:p>
      </dgm:t>
    </dgm:pt>
    <dgm:pt modelId="{9536C445-630E-4AAB-BCF5-F712CB8F60D5}" type="pres">
      <dgm:prSet presAssocID="{72FAEB9C-F0BD-4E99-8B5D-C65643AB5186}" presName="hierRoot2" presStyleCnt="0">
        <dgm:presLayoutVars>
          <dgm:hierBranch val="init"/>
        </dgm:presLayoutVars>
      </dgm:prSet>
      <dgm:spPr/>
    </dgm:pt>
    <dgm:pt modelId="{9663D1BE-13BD-4F4B-A3D4-991FE3A5D1B4}" type="pres">
      <dgm:prSet presAssocID="{72FAEB9C-F0BD-4E99-8B5D-C65643AB5186}" presName="rootComposite" presStyleCnt="0"/>
      <dgm:spPr/>
    </dgm:pt>
    <dgm:pt modelId="{433ECF10-928C-4648-828B-36C70907016F}" type="pres">
      <dgm:prSet presAssocID="{72FAEB9C-F0BD-4E99-8B5D-C65643AB5186}" presName="rootText" presStyleLbl="node2" presStyleIdx="2" presStyleCnt="5" custScaleY="74580" custLinFactNeighborY="25856">
        <dgm:presLayoutVars>
          <dgm:chPref val="3"/>
        </dgm:presLayoutVars>
      </dgm:prSet>
      <dgm:spPr/>
      <dgm:t>
        <a:bodyPr/>
        <a:lstStyle/>
        <a:p>
          <a:endParaRPr kumimoji="1" lang="ja-JP" altLang="en-US"/>
        </a:p>
      </dgm:t>
    </dgm:pt>
    <dgm:pt modelId="{7E6CF839-68C7-48B5-B266-98A6AEFE6898}" type="pres">
      <dgm:prSet presAssocID="{72FAEB9C-F0BD-4E99-8B5D-C65643AB5186}" presName="rootConnector" presStyleLbl="node2" presStyleIdx="2" presStyleCnt="5"/>
      <dgm:spPr/>
      <dgm:t>
        <a:bodyPr/>
        <a:lstStyle/>
        <a:p>
          <a:endParaRPr kumimoji="1" lang="ja-JP" altLang="en-US"/>
        </a:p>
      </dgm:t>
    </dgm:pt>
    <dgm:pt modelId="{EE5754F0-EDC3-4C70-87DE-C5C1E844F3FC}" type="pres">
      <dgm:prSet presAssocID="{72FAEB9C-F0BD-4E99-8B5D-C65643AB5186}" presName="hierChild4" presStyleCnt="0"/>
      <dgm:spPr/>
    </dgm:pt>
    <dgm:pt modelId="{59E921D6-74ED-409A-B4B5-706397EF7506}" type="pres">
      <dgm:prSet presAssocID="{72FAEB9C-F0BD-4E99-8B5D-C65643AB5186}" presName="hierChild5" presStyleCnt="0"/>
      <dgm:spPr/>
    </dgm:pt>
    <dgm:pt modelId="{E78C4E0F-5B52-4B50-9332-671B0BE6883E}" type="pres">
      <dgm:prSet presAssocID="{0536D0CD-C43D-4E04-866B-0E05CB8BA6F3}" presName="Name37" presStyleLbl="parChTrans1D2" presStyleIdx="3" presStyleCnt="5"/>
      <dgm:spPr/>
      <dgm:t>
        <a:bodyPr/>
        <a:lstStyle/>
        <a:p>
          <a:endParaRPr kumimoji="1" lang="ja-JP" altLang="en-US"/>
        </a:p>
      </dgm:t>
    </dgm:pt>
    <dgm:pt modelId="{8A8B27DD-896E-48FD-B33A-AA8E8A852808}" type="pres">
      <dgm:prSet presAssocID="{8418B450-1908-4682-8FAF-A6FA5282BF81}" presName="hierRoot2" presStyleCnt="0">
        <dgm:presLayoutVars>
          <dgm:hierBranch val="init"/>
        </dgm:presLayoutVars>
      </dgm:prSet>
      <dgm:spPr/>
    </dgm:pt>
    <dgm:pt modelId="{9732E5DD-381D-4D37-B0BC-635E2E90E253}" type="pres">
      <dgm:prSet presAssocID="{8418B450-1908-4682-8FAF-A6FA5282BF81}" presName="rootComposite" presStyleCnt="0"/>
      <dgm:spPr/>
    </dgm:pt>
    <dgm:pt modelId="{69FDC7F6-692F-4A21-BAB9-4C7B75359F13}" type="pres">
      <dgm:prSet presAssocID="{8418B450-1908-4682-8FAF-A6FA5282BF81}" presName="rootText" presStyleLbl="node2" presStyleIdx="3" presStyleCnt="5" custScaleY="74580" custLinFactNeighborY="25856">
        <dgm:presLayoutVars>
          <dgm:chPref val="3"/>
        </dgm:presLayoutVars>
      </dgm:prSet>
      <dgm:spPr/>
      <dgm:t>
        <a:bodyPr/>
        <a:lstStyle/>
        <a:p>
          <a:endParaRPr kumimoji="1" lang="ja-JP" altLang="en-US"/>
        </a:p>
      </dgm:t>
    </dgm:pt>
    <dgm:pt modelId="{3025E134-1414-4BB5-928A-D9B4FA7C0128}" type="pres">
      <dgm:prSet presAssocID="{8418B450-1908-4682-8FAF-A6FA5282BF81}" presName="rootConnector" presStyleLbl="node2" presStyleIdx="3" presStyleCnt="5"/>
      <dgm:spPr/>
      <dgm:t>
        <a:bodyPr/>
        <a:lstStyle/>
        <a:p>
          <a:endParaRPr kumimoji="1" lang="ja-JP" altLang="en-US"/>
        </a:p>
      </dgm:t>
    </dgm:pt>
    <dgm:pt modelId="{65A0EF03-5170-4842-BEC5-96AD70D4E608}" type="pres">
      <dgm:prSet presAssocID="{8418B450-1908-4682-8FAF-A6FA5282BF81}" presName="hierChild4" presStyleCnt="0"/>
      <dgm:spPr/>
    </dgm:pt>
    <dgm:pt modelId="{A3C20B97-AC5C-46EE-A30B-FF3818EF5F1F}" type="pres">
      <dgm:prSet presAssocID="{8418B450-1908-4682-8FAF-A6FA5282BF81}" presName="hierChild5" presStyleCnt="0"/>
      <dgm:spPr/>
    </dgm:pt>
    <dgm:pt modelId="{E0F7BA76-4DA0-4941-AF2B-321416C1166E}" type="pres">
      <dgm:prSet presAssocID="{408CC958-BE0A-4E01-A1F8-0707106D1ED4}" presName="Name37" presStyleLbl="parChTrans1D2" presStyleIdx="4" presStyleCnt="5"/>
      <dgm:spPr/>
      <dgm:t>
        <a:bodyPr/>
        <a:lstStyle/>
        <a:p>
          <a:endParaRPr kumimoji="1" lang="ja-JP" altLang="en-US"/>
        </a:p>
      </dgm:t>
    </dgm:pt>
    <dgm:pt modelId="{002B1694-620E-4E92-8CCA-052A756EDCD8}" type="pres">
      <dgm:prSet presAssocID="{6293AC27-9150-49AB-B15F-5DCE745EA7E6}" presName="hierRoot2" presStyleCnt="0">
        <dgm:presLayoutVars>
          <dgm:hierBranch val="init"/>
        </dgm:presLayoutVars>
      </dgm:prSet>
      <dgm:spPr/>
    </dgm:pt>
    <dgm:pt modelId="{28ABB968-7EBF-4D7D-BCF0-5A985C155EE4}" type="pres">
      <dgm:prSet presAssocID="{6293AC27-9150-49AB-B15F-5DCE745EA7E6}" presName="rootComposite" presStyleCnt="0"/>
      <dgm:spPr/>
    </dgm:pt>
    <dgm:pt modelId="{5C5347B4-A871-4E74-8FB2-4B2B2B525DD5}" type="pres">
      <dgm:prSet presAssocID="{6293AC27-9150-49AB-B15F-5DCE745EA7E6}" presName="rootText" presStyleLbl="node2" presStyleIdx="4" presStyleCnt="5" custScaleX="118612" custScaleY="74580" custLinFactNeighborY="25856">
        <dgm:presLayoutVars>
          <dgm:chPref val="3"/>
        </dgm:presLayoutVars>
      </dgm:prSet>
      <dgm:spPr/>
      <dgm:t>
        <a:bodyPr/>
        <a:lstStyle/>
        <a:p>
          <a:endParaRPr kumimoji="1" lang="ja-JP" altLang="en-US"/>
        </a:p>
      </dgm:t>
    </dgm:pt>
    <dgm:pt modelId="{C5F85009-3DA7-4D53-A0FD-E75D820C3718}" type="pres">
      <dgm:prSet presAssocID="{6293AC27-9150-49AB-B15F-5DCE745EA7E6}" presName="rootConnector" presStyleLbl="node2" presStyleIdx="4" presStyleCnt="5"/>
      <dgm:spPr/>
      <dgm:t>
        <a:bodyPr/>
        <a:lstStyle/>
        <a:p>
          <a:endParaRPr kumimoji="1" lang="ja-JP" altLang="en-US"/>
        </a:p>
      </dgm:t>
    </dgm:pt>
    <dgm:pt modelId="{653EA9ED-D339-4735-BDF2-9EC1131E0C50}" type="pres">
      <dgm:prSet presAssocID="{6293AC27-9150-49AB-B15F-5DCE745EA7E6}" presName="hierChild4" presStyleCnt="0"/>
      <dgm:spPr/>
    </dgm:pt>
    <dgm:pt modelId="{40577383-BA4D-4A9B-A680-31AF992F7E4C}" type="pres">
      <dgm:prSet presAssocID="{6293AC27-9150-49AB-B15F-5DCE745EA7E6}" presName="hierChild5" presStyleCnt="0"/>
      <dgm:spPr/>
    </dgm:pt>
    <dgm:pt modelId="{CEF81211-565D-48D1-A72A-3B9F950A2940}" type="pres">
      <dgm:prSet presAssocID="{0D5F0861-F891-4D94-B13A-EFD658B26EB8}" presName="hierChild3" presStyleCnt="0"/>
      <dgm:spPr/>
    </dgm:pt>
  </dgm:ptLst>
  <dgm:cxnLst>
    <dgm:cxn modelId="{363F76C8-C76E-4951-934E-F2426ECF877E}" type="presOf" srcId="{72FAEB9C-F0BD-4E99-8B5D-C65643AB5186}" destId="{7E6CF839-68C7-48B5-B266-98A6AEFE6898}" srcOrd="1" destOrd="0" presId="urn:microsoft.com/office/officeart/2005/8/layout/orgChart1"/>
    <dgm:cxn modelId="{8FEE5C3E-4D6F-48EB-AE71-347722D5B335}" type="presOf" srcId="{45220BBC-1F96-4742-8F8F-77000A354189}" destId="{830C5B30-7CB1-42C4-9D8E-1F0C9D733CC6}" srcOrd="1" destOrd="0" presId="urn:microsoft.com/office/officeart/2005/8/layout/orgChart1"/>
    <dgm:cxn modelId="{DAF65396-E56B-473F-8EDC-A9E039D2410F}" type="presOf" srcId="{408CC958-BE0A-4E01-A1F8-0707106D1ED4}" destId="{E0F7BA76-4DA0-4941-AF2B-321416C1166E}" srcOrd="0" destOrd="0" presId="urn:microsoft.com/office/officeart/2005/8/layout/orgChart1"/>
    <dgm:cxn modelId="{10ED68AD-5BA0-4BA9-BD31-0926CFC39DF6}" srcId="{0D5F0861-F891-4D94-B13A-EFD658B26EB8}" destId="{72FAEB9C-F0BD-4E99-8B5D-C65643AB5186}" srcOrd="2" destOrd="0" parTransId="{261BB0C9-0237-44A4-BA4C-C61FDFD739EF}" sibTransId="{C81069CB-E172-4A62-8A75-A52183B3BFF0}"/>
    <dgm:cxn modelId="{0269571A-A1F3-4F72-9DA6-C36E73249FE7}" type="presOf" srcId="{5044C487-337A-4863-9241-817769FAAAEB}" destId="{3099AC86-A4B4-40EB-A18A-4156157C4C69}" srcOrd="0" destOrd="0" presId="urn:microsoft.com/office/officeart/2005/8/layout/orgChart1"/>
    <dgm:cxn modelId="{A9779C4D-0B80-41AF-889D-692C5657A9D7}" type="presOf" srcId="{45220BBC-1F96-4742-8F8F-77000A354189}" destId="{5EEE3217-D5AB-47D2-92D1-2F8173E7A60F}" srcOrd="0" destOrd="0" presId="urn:microsoft.com/office/officeart/2005/8/layout/orgChart1"/>
    <dgm:cxn modelId="{D74A8691-E1A9-4C62-A598-1E8D91BABC65}" type="presOf" srcId="{0536D0CD-C43D-4E04-866B-0E05CB8BA6F3}" destId="{E78C4E0F-5B52-4B50-9332-671B0BE6883E}" srcOrd="0" destOrd="0" presId="urn:microsoft.com/office/officeart/2005/8/layout/orgChart1"/>
    <dgm:cxn modelId="{EA665D71-8CDA-4340-9288-146A4D4B7FDA}" type="presOf" srcId="{8418B450-1908-4682-8FAF-A6FA5282BF81}" destId="{3025E134-1414-4BB5-928A-D9B4FA7C0128}" srcOrd="1" destOrd="0" presId="urn:microsoft.com/office/officeart/2005/8/layout/orgChart1"/>
    <dgm:cxn modelId="{0B7B6744-F1B8-4C8E-9247-09AF19471FBF}" type="presOf" srcId="{0D5F0861-F891-4D94-B13A-EFD658B26EB8}" destId="{1D368996-C68E-44A7-ADF8-69FEC3D800E7}" srcOrd="0" destOrd="0" presId="urn:microsoft.com/office/officeart/2005/8/layout/orgChart1"/>
    <dgm:cxn modelId="{28CD3D28-8597-422E-8076-E688A16984AF}" srcId="{0D5F0861-F891-4D94-B13A-EFD658B26EB8}" destId="{8418B450-1908-4682-8FAF-A6FA5282BF81}" srcOrd="3" destOrd="0" parTransId="{0536D0CD-C43D-4E04-866B-0E05CB8BA6F3}" sibTransId="{389BD4C7-5678-429F-8081-049DB9AC7B5A}"/>
    <dgm:cxn modelId="{D1591DC3-5278-4465-AF37-4FF6B3910B92}" type="presOf" srcId="{DBC1BBF4-8B56-4C0E-A175-E98CF10FB8E1}" destId="{6DA0EF43-5949-44E5-AD3F-478F6BC33097}" srcOrd="0" destOrd="0" presId="urn:microsoft.com/office/officeart/2005/8/layout/orgChart1"/>
    <dgm:cxn modelId="{8166595D-A0AF-41D2-90AD-DC234F54D6BB}" srcId="{5F536C91-1AC3-4848-B394-BE7B0C8EE3AA}" destId="{0D5F0861-F891-4D94-B13A-EFD658B26EB8}" srcOrd="0" destOrd="0" parTransId="{C8CB0411-64A9-4DF8-80B5-94DF7078C98B}" sibTransId="{EEAE9B7D-A078-4A86-BD2C-26376EBF018D}"/>
    <dgm:cxn modelId="{91496841-F2F8-4120-BA2D-2430D842E299}" type="presOf" srcId="{261BB0C9-0237-44A4-BA4C-C61FDFD739EF}" destId="{BCBE5F51-512C-4FD7-AD4E-C458583D314D}" srcOrd="0" destOrd="0" presId="urn:microsoft.com/office/officeart/2005/8/layout/orgChart1"/>
    <dgm:cxn modelId="{A14E088A-FB71-4C9D-935E-582E86720BCD}" srcId="{0D5F0861-F891-4D94-B13A-EFD658B26EB8}" destId="{45220BBC-1F96-4742-8F8F-77000A354189}" srcOrd="0" destOrd="0" parTransId="{DBC1BBF4-8B56-4C0E-A175-E98CF10FB8E1}" sibTransId="{85CB3E22-ACB8-44DB-B135-FED8417007C8}"/>
    <dgm:cxn modelId="{50EF69F5-7336-4D50-9505-B93EC19CB174}" type="presOf" srcId="{6293AC27-9150-49AB-B15F-5DCE745EA7E6}" destId="{5C5347B4-A871-4E74-8FB2-4B2B2B525DD5}" srcOrd="0" destOrd="0" presId="urn:microsoft.com/office/officeart/2005/8/layout/orgChart1"/>
    <dgm:cxn modelId="{602A4DA1-3FA0-4B9C-BE55-6DCC6A3D1566}" type="presOf" srcId="{72FAEB9C-F0BD-4E99-8B5D-C65643AB5186}" destId="{433ECF10-928C-4648-828B-36C70907016F}" srcOrd="0" destOrd="0" presId="urn:microsoft.com/office/officeart/2005/8/layout/orgChart1"/>
    <dgm:cxn modelId="{05730D4E-920D-4376-885C-5B9119DD8BEE}" type="presOf" srcId="{6293AC27-9150-49AB-B15F-5DCE745EA7E6}" destId="{C5F85009-3DA7-4D53-A0FD-E75D820C3718}" srcOrd="1" destOrd="0" presId="urn:microsoft.com/office/officeart/2005/8/layout/orgChart1"/>
    <dgm:cxn modelId="{FBC304F0-EB6C-412E-A348-C9A809608F6D}" type="presOf" srcId="{5044C487-337A-4863-9241-817769FAAAEB}" destId="{C2863149-CE82-4320-A27B-7E1DCB96B506}" srcOrd="1" destOrd="0" presId="urn:microsoft.com/office/officeart/2005/8/layout/orgChart1"/>
    <dgm:cxn modelId="{3A711F5E-92AF-4A64-9D8B-4B99BAB2E1C9}" type="presOf" srcId="{279F7744-62B9-4DC3-A15A-DBAC0359BCFD}" destId="{5D4F2B05-5698-4DF3-B9EC-681440F4D765}" srcOrd="0" destOrd="0" presId="urn:microsoft.com/office/officeart/2005/8/layout/orgChart1"/>
    <dgm:cxn modelId="{EBB4DE3E-86D4-4217-9031-D7DF1E628843}" type="presOf" srcId="{5F536C91-1AC3-4848-B394-BE7B0C8EE3AA}" destId="{9816AA43-90B7-46CE-BC86-4CCC132497A3}" srcOrd="0" destOrd="0" presId="urn:microsoft.com/office/officeart/2005/8/layout/orgChart1"/>
    <dgm:cxn modelId="{6A731B52-1FA2-4EEC-9DB8-E8C1D8845883}" srcId="{0D5F0861-F891-4D94-B13A-EFD658B26EB8}" destId="{5044C487-337A-4863-9241-817769FAAAEB}" srcOrd="1" destOrd="0" parTransId="{279F7744-62B9-4DC3-A15A-DBAC0359BCFD}" sibTransId="{9F3ADB1B-8BCC-488B-85E9-BEF0D4FA53F8}"/>
    <dgm:cxn modelId="{E99E36E1-FCA5-4715-8D99-80FD2C5250D1}" type="presOf" srcId="{8418B450-1908-4682-8FAF-A6FA5282BF81}" destId="{69FDC7F6-692F-4A21-BAB9-4C7B75359F13}" srcOrd="0" destOrd="0" presId="urn:microsoft.com/office/officeart/2005/8/layout/orgChart1"/>
    <dgm:cxn modelId="{7B8F1759-D7DA-4406-AC35-D6F73FA89D6D}" type="presOf" srcId="{0D5F0861-F891-4D94-B13A-EFD658B26EB8}" destId="{16CAC105-9017-4E21-AAC0-9896C679C731}" srcOrd="1" destOrd="0" presId="urn:microsoft.com/office/officeart/2005/8/layout/orgChart1"/>
    <dgm:cxn modelId="{B2EA4F72-6798-4418-9455-753134CB96EC}" srcId="{0D5F0861-F891-4D94-B13A-EFD658B26EB8}" destId="{6293AC27-9150-49AB-B15F-5DCE745EA7E6}" srcOrd="4" destOrd="0" parTransId="{408CC958-BE0A-4E01-A1F8-0707106D1ED4}" sibTransId="{EEEBE21B-EEE9-45D3-95D0-93D441595887}"/>
    <dgm:cxn modelId="{B74D4E4E-56E2-472B-99A1-DF11FEFCF49E}" type="presParOf" srcId="{9816AA43-90B7-46CE-BC86-4CCC132497A3}" destId="{46F4952A-DE26-4849-B596-396D52F6D0A9}" srcOrd="0" destOrd="0" presId="urn:microsoft.com/office/officeart/2005/8/layout/orgChart1"/>
    <dgm:cxn modelId="{E0A86115-97C5-468D-9886-41022422EF70}" type="presParOf" srcId="{46F4952A-DE26-4849-B596-396D52F6D0A9}" destId="{C8AE4123-35A8-4434-A5A9-2CFF8700FEFB}" srcOrd="0" destOrd="0" presId="urn:microsoft.com/office/officeart/2005/8/layout/orgChart1"/>
    <dgm:cxn modelId="{8203270F-C7B1-422C-B7AA-A191DB9343BA}" type="presParOf" srcId="{C8AE4123-35A8-4434-A5A9-2CFF8700FEFB}" destId="{1D368996-C68E-44A7-ADF8-69FEC3D800E7}" srcOrd="0" destOrd="0" presId="urn:microsoft.com/office/officeart/2005/8/layout/orgChart1"/>
    <dgm:cxn modelId="{7BD997F5-F89C-42D0-A164-34E23318E2D9}" type="presParOf" srcId="{C8AE4123-35A8-4434-A5A9-2CFF8700FEFB}" destId="{16CAC105-9017-4E21-AAC0-9896C679C731}" srcOrd="1" destOrd="0" presId="urn:microsoft.com/office/officeart/2005/8/layout/orgChart1"/>
    <dgm:cxn modelId="{6707AE91-4188-4EBC-ABB6-FFE1BD184460}" type="presParOf" srcId="{46F4952A-DE26-4849-B596-396D52F6D0A9}" destId="{69591599-9006-4CD5-8A5F-99D07141A24F}" srcOrd="1" destOrd="0" presId="urn:microsoft.com/office/officeart/2005/8/layout/orgChart1"/>
    <dgm:cxn modelId="{193C4575-CF94-4A94-B1EC-B58885B30FF4}" type="presParOf" srcId="{69591599-9006-4CD5-8A5F-99D07141A24F}" destId="{6DA0EF43-5949-44E5-AD3F-478F6BC33097}" srcOrd="0" destOrd="0" presId="urn:microsoft.com/office/officeart/2005/8/layout/orgChart1"/>
    <dgm:cxn modelId="{95589DB4-60E4-4004-8F99-6177F4C28ABF}" type="presParOf" srcId="{69591599-9006-4CD5-8A5F-99D07141A24F}" destId="{045F9733-2159-4D80-BD3E-5B52B14EB845}" srcOrd="1" destOrd="0" presId="urn:microsoft.com/office/officeart/2005/8/layout/orgChart1"/>
    <dgm:cxn modelId="{9E70EC77-9357-41F8-A949-9DD558F829CC}" type="presParOf" srcId="{045F9733-2159-4D80-BD3E-5B52B14EB845}" destId="{16BCCC83-1506-447A-95FD-8B464EDC4C57}" srcOrd="0" destOrd="0" presId="urn:microsoft.com/office/officeart/2005/8/layout/orgChart1"/>
    <dgm:cxn modelId="{A6D56CD0-E94A-414D-B025-CC8807E2EFDE}" type="presParOf" srcId="{16BCCC83-1506-447A-95FD-8B464EDC4C57}" destId="{5EEE3217-D5AB-47D2-92D1-2F8173E7A60F}" srcOrd="0" destOrd="0" presId="urn:microsoft.com/office/officeart/2005/8/layout/orgChart1"/>
    <dgm:cxn modelId="{DDA69928-6CE5-4BF4-8B0A-162A2AC122EF}" type="presParOf" srcId="{16BCCC83-1506-447A-95FD-8B464EDC4C57}" destId="{830C5B30-7CB1-42C4-9D8E-1F0C9D733CC6}" srcOrd="1" destOrd="0" presId="urn:microsoft.com/office/officeart/2005/8/layout/orgChart1"/>
    <dgm:cxn modelId="{B2253231-3717-4E2A-A147-B724832B57FC}" type="presParOf" srcId="{045F9733-2159-4D80-BD3E-5B52B14EB845}" destId="{9B0F46E1-8C6E-418B-B7EC-D50171007544}" srcOrd="1" destOrd="0" presId="urn:microsoft.com/office/officeart/2005/8/layout/orgChart1"/>
    <dgm:cxn modelId="{2C9D7268-1E72-4CDE-BBE6-3AD90C4087C0}" type="presParOf" srcId="{045F9733-2159-4D80-BD3E-5B52B14EB845}" destId="{7AC50FD2-C225-4F3E-99F7-B71734BAB6E9}" srcOrd="2" destOrd="0" presId="urn:microsoft.com/office/officeart/2005/8/layout/orgChart1"/>
    <dgm:cxn modelId="{9C897EB0-994C-4F52-9C78-C2EBF827CA4F}" type="presParOf" srcId="{69591599-9006-4CD5-8A5F-99D07141A24F}" destId="{5D4F2B05-5698-4DF3-B9EC-681440F4D765}" srcOrd="2" destOrd="0" presId="urn:microsoft.com/office/officeart/2005/8/layout/orgChart1"/>
    <dgm:cxn modelId="{64433203-CB2E-453C-A40B-1A70D1829CA3}" type="presParOf" srcId="{69591599-9006-4CD5-8A5F-99D07141A24F}" destId="{27846C66-6E9F-45B0-BA5D-79A60132B74D}" srcOrd="3" destOrd="0" presId="urn:microsoft.com/office/officeart/2005/8/layout/orgChart1"/>
    <dgm:cxn modelId="{C7383BF6-2802-4BD2-9EAB-6B162C6777FB}" type="presParOf" srcId="{27846C66-6E9F-45B0-BA5D-79A60132B74D}" destId="{139CF315-1B0F-4848-9630-2956EBDC8A73}" srcOrd="0" destOrd="0" presId="urn:microsoft.com/office/officeart/2005/8/layout/orgChart1"/>
    <dgm:cxn modelId="{73FDBCD8-A021-4D39-B4BD-76AD278C143F}" type="presParOf" srcId="{139CF315-1B0F-4848-9630-2956EBDC8A73}" destId="{3099AC86-A4B4-40EB-A18A-4156157C4C69}" srcOrd="0" destOrd="0" presId="urn:microsoft.com/office/officeart/2005/8/layout/orgChart1"/>
    <dgm:cxn modelId="{DA87768C-F331-43FC-8619-336FD9933AAE}" type="presParOf" srcId="{139CF315-1B0F-4848-9630-2956EBDC8A73}" destId="{C2863149-CE82-4320-A27B-7E1DCB96B506}" srcOrd="1" destOrd="0" presId="urn:microsoft.com/office/officeart/2005/8/layout/orgChart1"/>
    <dgm:cxn modelId="{BCBB5C5B-9711-43EE-A5AE-C7E336BC5D49}" type="presParOf" srcId="{27846C66-6E9F-45B0-BA5D-79A60132B74D}" destId="{60813585-4EF1-4896-A6E2-4B1CAEAB82DE}" srcOrd="1" destOrd="0" presId="urn:microsoft.com/office/officeart/2005/8/layout/orgChart1"/>
    <dgm:cxn modelId="{50D91795-B67E-4774-A31A-5C7DA93930BB}" type="presParOf" srcId="{27846C66-6E9F-45B0-BA5D-79A60132B74D}" destId="{995DA143-4BAC-481C-B89F-87AC4C6EB6E5}" srcOrd="2" destOrd="0" presId="urn:microsoft.com/office/officeart/2005/8/layout/orgChart1"/>
    <dgm:cxn modelId="{9976E864-4F6A-4CA4-97BB-F3817DB139B9}" type="presParOf" srcId="{69591599-9006-4CD5-8A5F-99D07141A24F}" destId="{BCBE5F51-512C-4FD7-AD4E-C458583D314D}" srcOrd="4" destOrd="0" presId="urn:microsoft.com/office/officeart/2005/8/layout/orgChart1"/>
    <dgm:cxn modelId="{07409305-DCF4-4983-AD66-D93C18306A91}" type="presParOf" srcId="{69591599-9006-4CD5-8A5F-99D07141A24F}" destId="{9536C445-630E-4AAB-BCF5-F712CB8F60D5}" srcOrd="5" destOrd="0" presId="urn:microsoft.com/office/officeart/2005/8/layout/orgChart1"/>
    <dgm:cxn modelId="{CC98320A-F0BC-4716-A03D-8E75DCB8F719}" type="presParOf" srcId="{9536C445-630E-4AAB-BCF5-F712CB8F60D5}" destId="{9663D1BE-13BD-4F4B-A3D4-991FE3A5D1B4}" srcOrd="0" destOrd="0" presId="urn:microsoft.com/office/officeart/2005/8/layout/orgChart1"/>
    <dgm:cxn modelId="{DEE372EB-3EFA-41F2-8048-58AF34E573B4}" type="presParOf" srcId="{9663D1BE-13BD-4F4B-A3D4-991FE3A5D1B4}" destId="{433ECF10-928C-4648-828B-36C70907016F}" srcOrd="0" destOrd="0" presId="urn:microsoft.com/office/officeart/2005/8/layout/orgChart1"/>
    <dgm:cxn modelId="{E08104C7-F80A-415B-B3FF-E7BB449AE4EF}" type="presParOf" srcId="{9663D1BE-13BD-4F4B-A3D4-991FE3A5D1B4}" destId="{7E6CF839-68C7-48B5-B266-98A6AEFE6898}" srcOrd="1" destOrd="0" presId="urn:microsoft.com/office/officeart/2005/8/layout/orgChart1"/>
    <dgm:cxn modelId="{2D1097BA-DA7B-4AE1-A584-CF76BA66D931}" type="presParOf" srcId="{9536C445-630E-4AAB-BCF5-F712CB8F60D5}" destId="{EE5754F0-EDC3-4C70-87DE-C5C1E844F3FC}" srcOrd="1" destOrd="0" presId="urn:microsoft.com/office/officeart/2005/8/layout/orgChart1"/>
    <dgm:cxn modelId="{E5027B47-BCF2-4C34-ADD5-083F17D46980}" type="presParOf" srcId="{9536C445-630E-4AAB-BCF5-F712CB8F60D5}" destId="{59E921D6-74ED-409A-B4B5-706397EF7506}" srcOrd="2" destOrd="0" presId="urn:microsoft.com/office/officeart/2005/8/layout/orgChart1"/>
    <dgm:cxn modelId="{AC66C44E-FB81-4859-B890-DB55C7E47185}" type="presParOf" srcId="{69591599-9006-4CD5-8A5F-99D07141A24F}" destId="{E78C4E0F-5B52-4B50-9332-671B0BE6883E}" srcOrd="6" destOrd="0" presId="urn:microsoft.com/office/officeart/2005/8/layout/orgChart1"/>
    <dgm:cxn modelId="{0CCDC7C0-F770-41F0-B726-083B113E877C}" type="presParOf" srcId="{69591599-9006-4CD5-8A5F-99D07141A24F}" destId="{8A8B27DD-896E-48FD-B33A-AA8E8A852808}" srcOrd="7" destOrd="0" presId="urn:microsoft.com/office/officeart/2005/8/layout/orgChart1"/>
    <dgm:cxn modelId="{982FA45C-1B1A-4350-9589-244DC5D949CE}" type="presParOf" srcId="{8A8B27DD-896E-48FD-B33A-AA8E8A852808}" destId="{9732E5DD-381D-4D37-B0BC-635E2E90E253}" srcOrd="0" destOrd="0" presId="urn:microsoft.com/office/officeart/2005/8/layout/orgChart1"/>
    <dgm:cxn modelId="{9931A35D-9690-486B-A307-74CBDF83DF12}" type="presParOf" srcId="{9732E5DD-381D-4D37-B0BC-635E2E90E253}" destId="{69FDC7F6-692F-4A21-BAB9-4C7B75359F13}" srcOrd="0" destOrd="0" presId="urn:microsoft.com/office/officeart/2005/8/layout/orgChart1"/>
    <dgm:cxn modelId="{27AFE025-F45D-40B1-9515-6C24A9666858}" type="presParOf" srcId="{9732E5DD-381D-4D37-B0BC-635E2E90E253}" destId="{3025E134-1414-4BB5-928A-D9B4FA7C0128}" srcOrd="1" destOrd="0" presId="urn:microsoft.com/office/officeart/2005/8/layout/orgChart1"/>
    <dgm:cxn modelId="{162331F2-6DB7-4191-870B-38B3F516C855}" type="presParOf" srcId="{8A8B27DD-896E-48FD-B33A-AA8E8A852808}" destId="{65A0EF03-5170-4842-BEC5-96AD70D4E608}" srcOrd="1" destOrd="0" presId="urn:microsoft.com/office/officeart/2005/8/layout/orgChart1"/>
    <dgm:cxn modelId="{068A9F8F-BF7D-4C06-A43B-B789F1A6845F}" type="presParOf" srcId="{8A8B27DD-896E-48FD-B33A-AA8E8A852808}" destId="{A3C20B97-AC5C-46EE-A30B-FF3818EF5F1F}" srcOrd="2" destOrd="0" presId="urn:microsoft.com/office/officeart/2005/8/layout/orgChart1"/>
    <dgm:cxn modelId="{8894EBBF-D1F3-4F34-8F1C-0F6C6254F573}" type="presParOf" srcId="{69591599-9006-4CD5-8A5F-99D07141A24F}" destId="{E0F7BA76-4DA0-4941-AF2B-321416C1166E}" srcOrd="8" destOrd="0" presId="urn:microsoft.com/office/officeart/2005/8/layout/orgChart1"/>
    <dgm:cxn modelId="{E961BBC9-E0C1-43F5-A92A-E98C271AEBFF}" type="presParOf" srcId="{69591599-9006-4CD5-8A5F-99D07141A24F}" destId="{002B1694-620E-4E92-8CCA-052A756EDCD8}" srcOrd="9" destOrd="0" presId="urn:microsoft.com/office/officeart/2005/8/layout/orgChart1"/>
    <dgm:cxn modelId="{8AA84094-39E4-4D12-BD96-8C4C769BEC68}" type="presParOf" srcId="{002B1694-620E-4E92-8CCA-052A756EDCD8}" destId="{28ABB968-7EBF-4D7D-BCF0-5A985C155EE4}" srcOrd="0" destOrd="0" presId="urn:microsoft.com/office/officeart/2005/8/layout/orgChart1"/>
    <dgm:cxn modelId="{D752A1B1-3BBE-4783-A341-C3D3181E5BBB}" type="presParOf" srcId="{28ABB968-7EBF-4D7D-BCF0-5A985C155EE4}" destId="{5C5347B4-A871-4E74-8FB2-4B2B2B525DD5}" srcOrd="0" destOrd="0" presId="urn:microsoft.com/office/officeart/2005/8/layout/orgChart1"/>
    <dgm:cxn modelId="{E8AD22AE-49C2-4578-AC23-BB8A56AE2B55}" type="presParOf" srcId="{28ABB968-7EBF-4D7D-BCF0-5A985C155EE4}" destId="{C5F85009-3DA7-4D53-A0FD-E75D820C3718}" srcOrd="1" destOrd="0" presId="urn:microsoft.com/office/officeart/2005/8/layout/orgChart1"/>
    <dgm:cxn modelId="{24D6F75A-4347-48D3-976B-9A7E8D3FAEFB}" type="presParOf" srcId="{002B1694-620E-4E92-8CCA-052A756EDCD8}" destId="{653EA9ED-D339-4735-BDF2-9EC1131E0C50}" srcOrd="1" destOrd="0" presId="urn:microsoft.com/office/officeart/2005/8/layout/orgChart1"/>
    <dgm:cxn modelId="{EAAAFA42-EB17-4CF6-BD35-E8E0C21A1874}" type="presParOf" srcId="{002B1694-620E-4E92-8CCA-052A756EDCD8}" destId="{40577383-BA4D-4A9B-A680-31AF992F7E4C}" srcOrd="2" destOrd="0" presId="urn:microsoft.com/office/officeart/2005/8/layout/orgChart1"/>
    <dgm:cxn modelId="{7868D615-4E1E-47B9-AE22-22F79530F241}" type="presParOf" srcId="{46F4952A-DE26-4849-B596-396D52F6D0A9}" destId="{CEF81211-565D-48D1-A72A-3B9F950A294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0.03779</cdr:x>
      <cdr:y>0.73277</cdr:y>
    </cdr:from>
    <cdr:to>
      <cdr:x>0.41892</cdr:x>
      <cdr:y>0.73277</cdr:y>
    </cdr:to>
    <cdr:cxnSp macro="">
      <cdr:nvCxnSpPr>
        <cdr:cNvPr id="3" name="直線コネクタ 2"/>
        <cdr:cNvCxnSpPr/>
      </cdr:nvCxnSpPr>
      <cdr:spPr>
        <a:xfrm xmlns:a="http://schemas.openxmlformats.org/drawingml/2006/main">
          <a:off x="337209" y="2862185"/>
          <a:ext cx="3400500" cy="0"/>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0.03779</cdr:x>
      <cdr:y>0.84802</cdr:y>
    </cdr:from>
    <cdr:to>
      <cdr:x>0.41892</cdr:x>
      <cdr:y>0.84802</cdr:y>
    </cdr:to>
    <cdr:cxnSp macro="">
      <cdr:nvCxnSpPr>
        <cdr:cNvPr id="4" name="直線コネクタ 3"/>
        <cdr:cNvCxnSpPr/>
      </cdr:nvCxnSpPr>
      <cdr:spPr>
        <a:xfrm xmlns:a="http://schemas.openxmlformats.org/drawingml/2006/main">
          <a:off x="337209" y="3312368"/>
          <a:ext cx="3400500" cy="0"/>
        </a:xfrm>
        <a:prstGeom xmlns:a="http://schemas.openxmlformats.org/drawingml/2006/main" prst="line">
          <a:avLst/>
        </a:prstGeom>
        <a:ln xmlns:a="http://schemas.openxmlformats.org/drawingml/2006/main" w="28575">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4275981" cy="714693"/>
          </a:xfrm>
          <a:prstGeom prst="rect">
            <a:avLst/>
          </a:prstGeom>
        </p:spPr>
        <p:txBody>
          <a:bodyPr vert="horz" lIns="131978" tIns="65991" rIns="131978" bIns="65991" rtlCol="0"/>
          <a:lstStyle>
            <a:lvl1pPr algn="l">
              <a:defRPr sz="17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5587176" y="3"/>
            <a:ext cx="4277558" cy="714693"/>
          </a:xfrm>
          <a:prstGeom prst="rect">
            <a:avLst/>
          </a:prstGeom>
        </p:spPr>
        <p:txBody>
          <a:bodyPr vert="horz" lIns="131978" tIns="65991" rIns="131978" bIns="65991" rtlCol="0"/>
          <a:lstStyle>
            <a:lvl1pPr algn="r">
              <a:defRPr sz="1700">
                <a:latin typeface="Arial" charset="0"/>
                <a:ea typeface="ＭＳ Ｐゴシック" pitchFamily="50" charset="-128"/>
              </a:defRPr>
            </a:lvl1pPr>
          </a:lstStyle>
          <a:p>
            <a:pPr>
              <a:defRPr/>
            </a:pPr>
            <a:fld id="{387D39C0-9F6C-4EA0-9F56-2617B640977D}" type="datetimeFigureOut">
              <a:rPr lang="ja-JP" altLang="en-US"/>
              <a:pPr>
                <a:defRPr/>
              </a:pPr>
              <a:t>2015/3/27</a:t>
            </a:fld>
            <a:endParaRPr lang="ja-JP" altLang="en-US" dirty="0"/>
          </a:p>
        </p:txBody>
      </p:sp>
      <p:sp>
        <p:nvSpPr>
          <p:cNvPr id="4" name="フッター プレースホルダ 3"/>
          <p:cNvSpPr>
            <a:spLocks noGrp="1"/>
          </p:cNvSpPr>
          <p:nvPr>
            <p:ph type="ftr" sz="quarter" idx="2"/>
          </p:nvPr>
        </p:nvSpPr>
        <p:spPr>
          <a:xfrm>
            <a:off x="0" y="13577588"/>
            <a:ext cx="4275981" cy="716273"/>
          </a:xfrm>
          <a:prstGeom prst="rect">
            <a:avLst/>
          </a:prstGeom>
        </p:spPr>
        <p:txBody>
          <a:bodyPr vert="horz" lIns="131978" tIns="65991" rIns="131978" bIns="65991" rtlCol="0" anchor="b"/>
          <a:lstStyle>
            <a:lvl1pPr algn="l">
              <a:defRPr sz="17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5587176" y="13577588"/>
            <a:ext cx="4277558" cy="716273"/>
          </a:xfrm>
          <a:prstGeom prst="rect">
            <a:avLst/>
          </a:prstGeom>
        </p:spPr>
        <p:txBody>
          <a:bodyPr vert="horz" lIns="131978" tIns="65991" rIns="131978" bIns="65991" rtlCol="0" anchor="b"/>
          <a:lstStyle>
            <a:lvl1pPr algn="r">
              <a:defRPr sz="1700">
                <a:latin typeface="Arial" charset="0"/>
                <a:ea typeface="ＭＳ Ｐゴシック" pitchFamily="50" charset="-128"/>
              </a:defRPr>
            </a:lvl1pPr>
          </a:lstStyle>
          <a:p>
            <a:pPr>
              <a:defRPr/>
            </a:pPr>
            <a:fld id="{C80EA0B1-FE80-4FC3-9F19-A876CC82365A}" type="slidenum">
              <a:rPr lang="ja-JP" altLang="en-US"/>
              <a:pPr>
                <a:defRPr/>
              </a:pPr>
              <a:t>‹#›</a:t>
            </a:fld>
            <a:endParaRPr lang="ja-JP" altLang="en-US" dirty="0"/>
          </a:p>
        </p:txBody>
      </p:sp>
    </p:spTree>
    <p:extLst>
      <p:ext uri="{BB962C8B-B14F-4D97-AF65-F5344CB8AC3E}">
        <p14:creationId xmlns:p14="http://schemas.microsoft.com/office/powerpoint/2010/main" val="1207572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3"/>
            <a:ext cx="4275981" cy="714693"/>
          </a:xfrm>
          <a:prstGeom prst="rect">
            <a:avLst/>
          </a:prstGeom>
        </p:spPr>
        <p:txBody>
          <a:bodyPr vert="horz" lIns="131978" tIns="65991" rIns="131978" bIns="65991" rtlCol="0"/>
          <a:lstStyle>
            <a:lvl1pPr algn="l">
              <a:defRPr sz="17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5587176" y="3"/>
            <a:ext cx="4277558" cy="714693"/>
          </a:xfrm>
          <a:prstGeom prst="rect">
            <a:avLst/>
          </a:prstGeom>
        </p:spPr>
        <p:txBody>
          <a:bodyPr vert="horz" lIns="131978" tIns="65991" rIns="131978" bIns="65991" rtlCol="0"/>
          <a:lstStyle>
            <a:lvl1pPr algn="r">
              <a:defRPr sz="1700">
                <a:latin typeface="Arial" charset="0"/>
                <a:ea typeface="ＭＳ Ｐゴシック" pitchFamily="50" charset="-128"/>
              </a:defRPr>
            </a:lvl1pPr>
          </a:lstStyle>
          <a:p>
            <a:pPr>
              <a:defRPr/>
            </a:pPr>
            <a:fld id="{9C1A23A8-1CF6-46B5-890A-CFD211543A74}" type="datetimeFigureOut">
              <a:rPr lang="ja-JP" altLang="en-US"/>
              <a:pPr>
                <a:defRPr/>
              </a:pPr>
              <a:t>2015/3/27</a:t>
            </a:fld>
            <a:endParaRPr lang="ja-JP" altLang="en-US" dirty="0"/>
          </a:p>
        </p:txBody>
      </p:sp>
      <p:sp>
        <p:nvSpPr>
          <p:cNvPr id="4" name="スライド イメージ プレースホルダ 3"/>
          <p:cNvSpPr>
            <a:spLocks noGrp="1" noRot="1" noChangeAspect="1"/>
          </p:cNvSpPr>
          <p:nvPr>
            <p:ph type="sldImg" idx="2"/>
          </p:nvPr>
        </p:nvSpPr>
        <p:spPr>
          <a:xfrm>
            <a:off x="1357313" y="1071563"/>
            <a:ext cx="7151687" cy="5362575"/>
          </a:xfrm>
          <a:prstGeom prst="rect">
            <a:avLst/>
          </a:prstGeom>
          <a:noFill/>
          <a:ln w="12700">
            <a:solidFill>
              <a:prstClr val="black"/>
            </a:solidFill>
          </a:ln>
        </p:spPr>
        <p:txBody>
          <a:bodyPr vert="horz" lIns="131978" tIns="65991" rIns="131978" bIns="65991" rtlCol="0" anchor="ctr"/>
          <a:lstStyle/>
          <a:p>
            <a:pPr lvl="0"/>
            <a:endParaRPr lang="ja-JP" altLang="en-US" noProof="0" dirty="0" smtClean="0"/>
          </a:p>
        </p:txBody>
      </p:sp>
      <p:sp>
        <p:nvSpPr>
          <p:cNvPr id="5" name="ノート プレースホルダ 4"/>
          <p:cNvSpPr>
            <a:spLocks noGrp="1"/>
          </p:cNvSpPr>
          <p:nvPr>
            <p:ph type="body" sz="quarter" idx="3"/>
          </p:nvPr>
        </p:nvSpPr>
        <p:spPr>
          <a:xfrm>
            <a:off x="986161" y="6791164"/>
            <a:ext cx="7893996" cy="6432236"/>
          </a:xfrm>
          <a:prstGeom prst="rect">
            <a:avLst/>
          </a:prstGeom>
        </p:spPr>
        <p:txBody>
          <a:bodyPr vert="horz" lIns="131978" tIns="65991" rIns="131978" bIns="65991"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13577588"/>
            <a:ext cx="4275981" cy="716273"/>
          </a:xfrm>
          <a:prstGeom prst="rect">
            <a:avLst/>
          </a:prstGeom>
        </p:spPr>
        <p:txBody>
          <a:bodyPr vert="horz" lIns="131978" tIns="65991" rIns="131978" bIns="65991" rtlCol="0" anchor="b"/>
          <a:lstStyle>
            <a:lvl1pPr algn="l">
              <a:defRPr sz="17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5587176" y="13577588"/>
            <a:ext cx="4277558" cy="716273"/>
          </a:xfrm>
          <a:prstGeom prst="rect">
            <a:avLst/>
          </a:prstGeom>
        </p:spPr>
        <p:txBody>
          <a:bodyPr vert="horz" lIns="131978" tIns="65991" rIns="131978" bIns="65991" rtlCol="0" anchor="b"/>
          <a:lstStyle>
            <a:lvl1pPr algn="r">
              <a:defRPr sz="1700">
                <a:latin typeface="Arial" charset="0"/>
                <a:ea typeface="ＭＳ Ｐゴシック" pitchFamily="50" charset="-128"/>
              </a:defRPr>
            </a:lvl1pPr>
          </a:lstStyle>
          <a:p>
            <a:pPr>
              <a:defRPr/>
            </a:pPr>
            <a:fld id="{D5AB81E0-5086-4D79-9F50-8174BDC95E5F}" type="slidenum">
              <a:rPr lang="ja-JP" altLang="en-US"/>
              <a:pPr>
                <a:defRPr/>
              </a:pPr>
              <a:t>‹#›</a:t>
            </a:fld>
            <a:endParaRPr lang="ja-JP" altLang="en-US" dirty="0"/>
          </a:p>
        </p:txBody>
      </p:sp>
    </p:spTree>
    <p:extLst>
      <p:ext uri="{BB962C8B-B14F-4D97-AF65-F5344CB8AC3E}">
        <p14:creationId xmlns:p14="http://schemas.microsoft.com/office/powerpoint/2010/main" val="2201804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38865" indent="-284179" eaLnBrk="0" hangingPunct="0">
              <a:defRPr kumimoji="1">
                <a:solidFill>
                  <a:schemeClr val="tx1"/>
                </a:solidFill>
                <a:latin typeface="Arial" charset="0"/>
                <a:ea typeface="ＭＳ Ｐゴシック" charset="-128"/>
              </a:defRPr>
            </a:lvl2pPr>
            <a:lvl3pPr marL="1136719" indent="-227344" eaLnBrk="0" hangingPunct="0">
              <a:defRPr kumimoji="1">
                <a:solidFill>
                  <a:schemeClr val="tx1"/>
                </a:solidFill>
                <a:latin typeface="Arial" charset="0"/>
                <a:ea typeface="ＭＳ Ｐゴシック" charset="-128"/>
              </a:defRPr>
            </a:lvl3pPr>
            <a:lvl4pPr marL="1591403" indent="-227344" eaLnBrk="0" hangingPunct="0">
              <a:defRPr kumimoji="1">
                <a:solidFill>
                  <a:schemeClr val="tx1"/>
                </a:solidFill>
                <a:latin typeface="Arial" charset="0"/>
                <a:ea typeface="ＭＳ Ｐゴシック" charset="-128"/>
              </a:defRPr>
            </a:lvl4pPr>
            <a:lvl5pPr marL="2046092" indent="-227344" eaLnBrk="0" hangingPunct="0">
              <a:defRPr kumimoji="1">
                <a:solidFill>
                  <a:schemeClr val="tx1"/>
                </a:solidFill>
                <a:latin typeface="Arial" charset="0"/>
                <a:ea typeface="ＭＳ Ｐゴシック" charset="-128"/>
              </a:defRPr>
            </a:lvl5pPr>
            <a:lvl6pPr marL="2500780" indent="-227344" eaLnBrk="0" fontAlgn="base" hangingPunct="0">
              <a:spcBef>
                <a:spcPct val="0"/>
              </a:spcBef>
              <a:spcAft>
                <a:spcPct val="0"/>
              </a:spcAft>
              <a:defRPr kumimoji="1">
                <a:solidFill>
                  <a:schemeClr val="tx1"/>
                </a:solidFill>
                <a:latin typeface="Arial" charset="0"/>
                <a:ea typeface="ＭＳ Ｐゴシック" charset="-128"/>
              </a:defRPr>
            </a:lvl6pPr>
            <a:lvl7pPr marL="2955465" indent="-227344" eaLnBrk="0" fontAlgn="base" hangingPunct="0">
              <a:spcBef>
                <a:spcPct val="0"/>
              </a:spcBef>
              <a:spcAft>
                <a:spcPct val="0"/>
              </a:spcAft>
              <a:defRPr kumimoji="1">
                <a:solidFill>
                  <a:schemeClr val="tx1"/>
                </a:solidFill>
                <a:latin typeface="Arial" charset="0"/>
                <a:ea typeface="ＭＳ Ｐゴシック" charset="-128"/>
              </a:defRPr>
            </a:lvl7pPr>
            <a:lvl8pPr marL="3410151" indent="-227344" eaLnBrk="0" fontAlgn="base" hangingPunct="0">
              <a:spcBef>
                <a:spcPct val="0"/>
              </a:spcBef>
              <a:spcAft>
                <a:spcPct val="0"/>
              </a:spcAft>
              <a:defRPr kumimoji="1">
                <a:solidFill>
                  <a:schemeClr val="tx1"/>
                </a:solidFill>
                <a:latin typeface="Arial" charset="0"/>
                <a:ea typeface="ＭＳ Ｐゴシック" charset="-128"/>
              </a:defRPr>
            </a:lvl8pPr>
            <a:lvl9pPr marL="3864839" indent="-227344"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05A9848-BAE0-4D9B-B405-8A98D55E404C}" type="slidenum">
              <a:rPr lang="en-US" altLang="ja-JP" smtClean="0">
                <a:solidFill>
                  <a:srgbClr val="000000"/>
                </a:solidFill>
              </a:rPr>
              <a:pPr eaLnBrk="1" hangingPunct="1"/>
              <a:t>1</a:t>
            </a:fld>
            <a:endParaRPr lang="en-US" altLang="ja-JP" smtClean="0">
              <a:solidFill>
                <a:srgbClr val="000000"/>
              </a:solidFill>
            </a:endParaRPr>
          </a:p>
        </p:txBody>
      </p:sp>
      <p:sp>
        <p:nvSpPr>
          <p:cNvPr id="16387" name="Rectangle 1026"/>
          <p:cNvSpPr>
            <a:spLocks noGrp="1" noRot="1" noChangeAspect="1" noChangeArrowheads="1" noTextEdit="1"/>
          </p:cNvSpPr>
          <p:nvPr>
            <p:ph type="sldImg"/>
          </p:nvPr>
        </p:nvSpPr>
        <p:spPr bwMode="auto">
          <a:xfrm>
            <a:off x="1358900" y="1071563"/>
            <a:ext cx="7153275" cy="53641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7FD0DE0-21D9-4EB3-8984-F659C7F90E23}" type="datetime1">
              <a:rPr lang="ja-JP" altLang="en-US" smtClean="0"/>
              <a:t>2015/3/27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82001AA-0CEE-48F3-B22D-0645E3D99F22}" type="slidenum">
              <a:rPr lang="ja-JP" altLang="en-US"/>
              <a:pPr>
                <a:defRPr/>
              </a:pPr>
              <a:t>‹#›</a:t>
            </a:fld>
            <a:endParaRPr lang="ja-JP" altLang="en-US" dirty="0"/>
          </a:p>
        </p:txBody>
      </p:sp>
    </p:spTree>
    <p:extLst>
      <p:ext uri="{BB962C8B-B14F-4D97-AF65-F5344CB8AC3E}">
        <p14:creationId xmlns:p14="http://schemas.microsoft.com/office/powerpoint/2010/main" val="1432396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3DDF4C1-922A-4475-B08C-5479F5E496A1}" type="datetime1">
              <a:rPr lang="ja-JP" altLang="en-US" smtClean="0"/>
              <a:t>2015/3/27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D91A2CE-173F-40AD-8820-89DF0819CBBA}" type="slidenum">
              <a:rPr lang="ja-JP" altLang="en-US"/>
              <a:pPr>
                <a:defRPr/>
              </a:pPr>
              <a:t>‹#›</a:t>
            </a:fld>
            <a:endParaRPr lang="ja-JP" altLang="en-US" dirty="0"/>
          </a:p>
        </p:txBody>
      </p:sp>
    </p:spTree>
    <p:extLst>
      <p:ext uri="{BB962C8B-B14F-4D97-AF65-F5344CB8AC3E}">
        <p14:creationId xmlns:p14="http://schemas.microsoft.com/office/powerpoint/2010/main" val="20008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87005E-C9B2-4613-A9CA-FF473F32D14A}" type="datetime1">
              <a:rPr lang="ja-JP" altLang="en-US" smtClean="0"/>
              <a:t>2015/3/27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3DA6B96-B4D2-426A-91A8-AB1EFD355160}" type="slidenum">
              <a:rPr lang="ja-JP" altLang="en-US"/>
              <a:pPr>
                <a:defRPr/>
              </a:pPr>
              <a:t>‹#›</a:t>
            </a:fld>
            <a:endParaRPr lang="ja-JP" altLang="en-US" dirty="0"/>
          </a:p>
        </p:txBody>
      </p:sp>
    </p:spTree>
    <p:extLst>
      <p:ext uri="{BB962C8B-B14F-4D97-AF65-F5344CB8AC3E}">
        <p14:creationId xmlns:p14="http://schemas.microsoft.com/office/powerpoint/2010/main" val="45913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41509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80040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766083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818146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94904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0986357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112605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31571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AF76D34-544D-4252-91D5-B102F0BF46D6}" type="datetime1">
              <a:rPr lang="ja-JP" altLang="en-US" smtClean="0"/>
              <a:t>2015/3/27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024EF52-B82D-496B-9F03-C0358D47F893}" type="slidenum">
              <a:rPr lang="ja-JP" altLang="en-US"/>
              <a:pPr>
                <a:defRPr/>
              </a:pPr>
              <a:t>‹#›</a:t>
            </a:fld>
            <a:endParaRPr lang="ja-JP" altLang="en-US" dirty="0"/>
          </a:p>
        </p:txBody>
      </p:sp>
    </p:spTree>
    <p:extLst>
      <p:ext uri="{BB962C8B-B14F-4D97-AF65-F5344CB8AC3E}">
        <p14:creationId xmlns:p14="http://schemas.microsoft.com/office/powerpoint/2010/main" val="4141909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3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169904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4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42592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5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5976803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2881076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4439292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1125262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25843764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560999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589653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56215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4CEBFC0-78ED-4E7C-836E-FD59BCAA1FD3}" type="datetime1">
              <a:rPr lang="ja-JP" altLang="en-US" smtClean="0"/>
              <a:t>2015/3/27</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F48968-B4E5-452E-A368-2C7BBA299FAA}" type="slidenum">
              <a:rPr lang="ja-JP" altLang="en-US"/>
              <a:pPr>
                <a:defRPr/>
              </a:pPr>
              <a:t>‹#›</a:t>
            </a:fld>
            <a:endParaRPr lang="ja-JP" altLang="en-US" dirty="0"/>
          </a:p>
        </p:txBody>
      </p:sp>
    </p:spTree>
    <p:extLst>
      <p:ext uri="{BB962C8B-B14F-4D97-AF65-F5344CB8AC3E}">
        <p14:creationId xmlns:p14="http://schemas.microsoft.com/office/powerpoint/2010/main" val="26396322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83578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6735165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7697577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912427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12969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569AE854-ED4E-4BFF-8280-6A879F61F948}" type="datetime1">
              <a:rPr lang="ja-JP" altLang="en-US" smtClean="0"/>
              <a:t>2015/3/27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08182E5-5301-424A-8BA7-B16E17D5B6F6}" type="slidenum">
              <a:rPr lang="ja-JP" altLang="en-US"/>
              <a:pPr>
                <a:defRPr/>
              </a:pPr>
              <a:t>‹#›</a:t>
            </a:fld>
            <a:endParaRPr lang="ja-JP" altLang="en-US" dirty="0"/>
          </a:p>
        </p:txBody>
      </p:sp>
    </p:spTree>
    <p:extLst>
      <p:ext uri="{BB962C8B-B14F-4D97-AF65-F5344CB8AC3E}">
        <p14:creationId xmlns:p14="http://schemas.microsoft.com/office/powerpoint/2010/main" val="475290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5FCF0583-3718-481B-8E1E-E588DE772D36}" type="datetime1">
              <a:rPr lang="ja-JP" altLang="en-US" smtClean="0"/>
              <a:t>2015/3/27</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C1C22BD-A223-4CC5-A69E-E46D8C7D3EB5}" type="slidenum">
              <a:rPr lang="ja-JP" altLang="en-US"/>
              <a:pPr>
                <a:defRPr/>
              </a:pPr>
              <a:t>‹#›</a:t>
            </a:fld>
            <a:endParaRPr lang="ja-JP" altLang="en-US" dirty="0"/>
          </a:p>
        </p:txBody>
      </p:sp>
    </p:spTree>
    <p:extLst>
      <p:ext uri="{BB962C8B-B14F-4D97-AF65-F5344CB8AC3E}">
        <p14:creationId xmlns:p14="http://schemas.microsoft.com/office/powerpoint/2010/main" val="259495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9E44394-0547-4F0D-990A-4C14C81FFA40}" type="datetime1">
              <a:rPr lang="ja-JP" altLang="en-US" smtClean="0"/>
              <a:t>2015/3/27</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3E4E04D-06D4-4024-80FC-4675666C18C0}" type="slidenum">
              <a:rPr lang="ja-JP" altLang="en-US"/>
              <a:pPr>
                <a:defRPr/>
              </a:pPr>
              <a:t>‹#›</a:t>
            </a:fld>
            <a:endParaRPr lang="ja-JP" altLang="en-US" dirty="0"/>
          </a:p>
        </p:txBody>
      </p:sp>
    </p:spTree>
    <p:extLst>
      <p:ext uri="{BB962C8B-B14F-4D97-AF65-F5344CB8AC3E}">
        <p14:creationId xmlns:p14="http://schemas.microsoft.com/office/powerpoint/2010/main" val="147663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B8CAE0C-D720-456E-9AC1-3DEF20FAA92C}" type="datetime1">
              <a:rPr lang="ja-JP" altLang="en-US" smtClean="0"/>
              <a:t>2015/3/27</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8EB4E60-DA00-4958-9FA7-16D554194874}" type="slidenum">
              <a:rPr lang="ja-JP" altLang="en-US"/>
              <a:pPr>
                <a:defRPr/>
              </a:pPr>
              <a:t>‹#›</a:t>
            </a:fld>
            <a:endParaRPr lang="ja-JP" altLang="en-US" dirty="0"/>
          </a:p>
        </p:txBody>
      </p:sp>
    </p:spTree>
    <p:extLst>
      <p:ext uri="{BB962C8B-B14F-4D97-AF65-F5344CB8AC3E}">
        <p14:creationId xmlns:p14="http://schemas.microsoft.com/office/powerpoint/2010/main" val="1794384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A25F62A-C6C1-49C6-B92C-56DA93391C6B}" type="datetime1">
              <a:rPr lang="ja-JP" altLang="en-US" smtClean="0"/>
              <a:t>2015/3/27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8D63D53-C6A9-49CA-A397-962B5099A9CA}" type="slidenum">
              <a:rPr lang="ja-JP" altLang="en-US"/>
              <a:pPr>
                <a:defRPr/>
              </a:pPr>
              <a:t>‹#›</a:t>
            </a:fld>
            <a:endParaRPr lang="ja-JP" altLang="en-US" dirty="0"/>
          </a:p>
        </p:txBody>
      </p:sp>
    </p:spTree>
    <p:extLst>
      <p:ext uri="{BB962C8B-B14F-4D97-AF65-F5344CB8AC3E}">
        <p14:creationId xmlns:p14="http://schemas.microsoft.com/office/powerpoint/2010/main" val="766957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0DE0FB5-AE5F-460E-83BE-7942A31CF49E}" type="datetime1">
              <a:rPr lang="ja-JP" altLang="en-US" smtClean="0"/>
              <a:t>2015/3/27</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3A11CC0-0B37-49E0-ACAC-03DC130F481A}" type="slidenum">
              <a:rPr lang="ja-JP" altLang="en-US"/>
              <a:pPr>
                <a:defRPr/>
              </a:pPr>
              <a:t>‹#›</a:t>
            </a:fld>
            <a:endParaRPr lang="ja-JP" altLang="en-US" dirty="0"/>
          </a:p>
        </p:txBody>
      </p:sp>
    </p:spTree>
    <p:extLst>
      <p:ext uri="{BB962C8B-B14F-4D97-AF65-F5344CB8AC3E}">
        <p14:creationId xmlns:p14="http://schemas.microsoft.com/office/powerpoint/2010/main" val="110542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image" Target="../media/image1.png"/><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0AE2A9-A87B-450D-AF33-1022A964947E}" type="datetime1">
              <a:rPr lang="ja-JP" altLang="en-US" smtClean="0"/>
              <a:t>2015/3/27</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6F3BDA2-4145-4AA6-83B8-ADFE8CD96B2D}"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960" name="Group 936"/>
          <p:cNvGraphicFramePr>
            <a:graphicFrameLocks noGrp="1"/>
          </p:cNvGraphicFramePr>
          <p:nvPr/>
        </p:nvGraphicFramePr>
        <p:xfrm>
          <a:off x="28575" y="388938"/>
          <a:ext cx="9091613" cy="6165850"/>
        </p:xfrm>
        <a:graphic>
          <a:graphicData uri="http://schemas.openxmlformats.org/drawingml/2006/table">
            <a:tbl>
              <a:tblPr/>
              <a:tblGrid>
                <a:gridCol w="479425"/>
                <a:gridCol w="323850"/>
                <a:gridCol w="5068207"/>
                <a:gridCol w="892629"/>
                <a:gridCol w="2327502"/>
              </a:tblGrid>
              <a:tr h="192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TIME</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sm" len="sm"/>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3107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LAP</a:t>
                      </a:r>
                    </a:p>
                  </a:txBody>
                  <a:tcPr marL="0" marR="0" marT="0" marB="0" anchor="ctr" horzOverflow="overflow">
                    <a:lnL w="12700" cap="flat" cmpd="sng" algn="ctr">
                      <a:solidFill>
                        <a:schemeClr val="bg1"/>
                      </a:solidFill>
                      <a:prstDash val="solid"/>
                      <a:round/>
                      <a:headEnd type="none" w="med" len="med"/>
                      <a:tailEnd type="none" w="sm" len="sm"/>
                    </a:lnL>
                    <a:lnR w="12700" cap="flat" cmpd="sng" algn="ctr">
                      <a:solidFill>
                        <a:schemeClr val="bg1"/>
                      </a:solidFill>
                      <a:prstDash val="solid"/>
                      <a:round/>
                      <a:headEnd type="none" w="med" len="med"/>
                      <a:tailEnd type="none" w="sm" len="sm"/>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3107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COMMENTS</a:t>
                      </a:r>
                    </a:p>
                  </a:txBody>
                  <a:tcPr marL="0" marR="0" marT="0" marB="0" anchor="ctr" horzOverflow="overflow">
                    <a:lnL w="12700" cap="flat" cmpd="sng" algn="ctr">
                      <a:solidFill>
                        <a:schemeClr val="bg1"/>
                      </a:solidFill>
                      <a:prstDash val="solid"/>
                      <a:round/>
                      <a:headEnd type="none" w="med" len="med"/>
                      <a:tailEnd type="none" w="sm" len="sm"/>
                    </a:lnL>
                    <a:lnR w="12700" cap="flat" cmpd="sng" algn="ctr">
                      <a:solidFill>
                        <a:schemeClr val="bg1"/>
                      </a:solidFill>
                      <a:prstDash val="solid"/>
                      <a:round/>
                      <a:headEnd type="none" w="med" len="med"/>
                      <a:tailEnd type="none" w="sm" len="sm"/>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3107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PA</a:t>
                      </a:r>
                    </a:p>
                  </a:txBody>
                  <a:tcPr marL="0" marR="0" marT="0" marB="0" anchor="ctr" horzOverflow="overflow">
                    <a:lnL w="12700" cap="flat" cmpd="sng" algn="ctr">
                      <a:solidFill>
                        <a:schemeClr val="bg1"/>
                      </a:solidFill>
                      <a:prstDash val="solid"/>
                      <a:round/>
                      <a:headEnd type="none" w="med" len="med"/>
                      <a:tailEnd type="none" w="sm" len="sm"/>
                    </a:lnL>
                    <a:lnR w="12700" cap="flat" cmpd="sng" algn="ctr">
                      <a:solidFill>
                        <a:schemeClr val="bg1"/>
                      </a:solidFill>
                      <a:prstDash val="solid"/>
                      <a:round/>
                      <a:headEnd type="none" w="med" len="med"/>
                      <a:tailEnd type="none" w="sm" len="sm"/>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3107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rPr>
                        <a:t>SCREEN/STAGE</a:t>
                      </a:r>
                      <a:endParaRPr kumimoji="1" lang="ja-JP" altLang="en-US" sz="900" b="0" i="0" u="none" strike="noStrike" cap="none" normalizeH="0" baseline="0" dirty="0" smtClean="0">
                        <a:ln>
                          <a:noFill/>
                        </a:ln>
                        <a:solidFill>
                          <a:schemeClr val="bg1"/>
                        </a:solidFill>
                        <a:effectLst/>
                        <a:latin typeface="HGP創英角ｺﾞｼｯｸUB" pitchFamily="50" charset="-128"/>
                        <a:ea typeface="HGP創英角ｺﾞｼｯｸUB" pitchFamily="50" charset="-128"/>
                      </a:endParaRPr>
                    </a:p>
                  </a:txBody>
                  <a:tcPr marL="0" marR="0" marT="0" marB="0" anchor="ctr" horzOverflow="overflow">
                    <a:lnL w="12700" cap="flat" cmpd="sng" algn="ctr">
                      <a:solidFill>
                        <a:schemeClr val="bg1"/>
                      </a:solidFill>
                      <a:prstDash val="solid"/>
                      <a:round/>
                      <a:headEnd type="none" w="med" len="med"/>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31071"/>
                    </a:solidFill>
                  </a:tcPr>
                </a:tc>
              </a:tr>
              <a:tr h="597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Arial" charset="0"/>
                          <a:ea typeface="ＭＳ Ｐゴシック" pitchFamily="50" charset="-128"/>
                        </a:rPr>
                        <a:t>　　　　　　         </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59" name="Line 750"/>
          <p:cNvSpPr>
            <a:spLocks noChangeShapeType="1"/>
          </p:cNvSpPr>
          <p:nvPr userDrawn="1"/>
        </p:nvSpPr>
        <p:spPr bwMode="auto">
          <a:xfrm>
            <a:off x="0" y="307975"/>
            <a:ext cx="9144000" cy="0"/>
          </a:xfrm>
          <a:prstGeom prst="line">
            <a:avLst/>
          </a:prstGeom>
          <a:noFill/>
          <a:ln w="38100" cmpd="dbl">
            <a:solidFill>
              <a:schemeClr val="tx1"/>
            </a:solidFill>
            <a:round/>
            <a:headEnd/>
            <a:tailEnd/>
          </a:ln>
          <a:effectLst>
            <a:outerShdw dist="35921" dir="2700000" algn="ctr" rotWithShape="0">
              <a:schemeClr val="bg2"/>
            </a:outerShdw>
          </a:effectLst>
          <a:extLst/>
        </p:spPr>
        <p:txBody>
          <a:bodyPr wrap="none"/>
          <a:lstStyle/>
          <a:p>
            <a:pPr>
              <a:defRPr/>
            </a:pPr>
            <a:endParaRPr lang="ja-JP" altLang="en-US" sz="900" dirty="0">
              <a:solidFill>
                <a:srgbClr val="000000"/>
              </a:solidFill>
              <a:effectLst>
                <a:outerShdw blurRad="38100" dist="38100" dir="2700000" algn="tl">
                  <a:srgbClr val="000000">
                    <a:alpha val="43137"/>
                  </a:srgbClr>
                </a:outerShdw>
              </a:effectLst>
              <a:latin typeface="ＭＳ Ｐゴシック" pitchFamily="50" charset="-128"/>
              <a:ea typeface="ＭＳ Ｐゴシック"/>
            </a:endParaRPr>
          </a:p>
        </p:txBody>
      </p:sp>
      <p:sp>
        <p:nvSpPr>
          <p:cNvPr id="2075" name="Rectangle 751"/>
          <p:cNvSpPr>
            <a:spLocks noChangeArrowheads="1"/>
          </p:cNvSpPr>
          <p:nvPr userDrawn="1"/>
        </p:nvSpPr>
        <p:spPr bwMode="auto">
          <a:xfrm>
            <a:off x="8283575" y="0"/>
            <a:ext cx="860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en-US" altLang="ja-JP" sz="1000">
                <a:solidFill>
                  <a:srgbClr val="000000"/>
                </a:solidFill>
                <a:latin typeface="HGP創英角ｺﾞｼｯｸUB" pitchFamily="50" charset="-128"/>
                <a:ea typeface="HGP創英角ｺﾞｼｯｸUB" pitchFamily="50" charset="-128"/>
              </a:rPr>
              <a:t>Page - </a:t>
            </a:r>
            <a:fld id="{5EEAAA4C-47F3-406B-BD4B-FF44A2650930}" type="slidenum">
              <a:rPr lang="en-US" altLang="ja-JP" sz="1000">
                <a:solidFill>
                  <a:srgbClr val="000000"/>
                </a:solidFill>
                <a:latin typeface="HGP創英角ｺﾞｼｯｸUB" pitchFamily="50" charset="-128"/>
                <a:ea typeface="HGP創英角ｺﾞｼｯｸUB" pitchFamily="50" charset="-128"/>
              </a:rPr>
              <a:pPr algn="r" eaLnBrk="1" hangingPunct="1"/>
              <a:t>‹#›</a:t>
            </a:fld>
            <a:endParaRPr lang="en-US" altLang="ja-JP" sz="1000">
              <a:solidFill>
                <a:srgbClr val="000000"/>
              </a:solidFill>
              <a:latin typeface="HGP創英角ｺﾞｼｯｸUB" pitchFamily="50" charset="-128"/>
              <a:ea typeface="HGP創英角ｺﾞｼｯｸUB" pitchFamily="50" charset="-128"/>
            </a:endParaRPr>
          </a:p>
        </p:txBody>
      </p:sp>
      <p:sp>
        <p:nvSpPr>
          <p:cNvPr id="2076" name="Rectangle 939"/>
          <p:cNvSpPr>
            <a:spLocks noChangeArrowheads="1"/>
          </p:cNvSpPr>
          <p:nvPr userDrawn="1"/>
        </p:nvSpPr>
        <p:spPr bwMode="auto">
          <a:xfrm>
            <a:off x="2984500" y="6602413"/>
            <a:ext cx="31765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a:solidFill>
                  <a:srgbClr val="000000"/>
                </a:solidFill>
                <a:latin typeface="HGP創英角ｺﾞｼｯｸUB" pitchFamily="50" charset="-128"/>
                <a:ea typeface="HGP創英角ｺﾞｼｯｸUB" pitchFamily="50" charset="-128"/>
              </a:rPr>
              <a:t>【</a:t>
            </a:r>
            <a:r>
              <a:rPr lang="ja-JP" altLang="en-US" sz="900">
                <a:solidFill>
                  <a:srgbClr val="000000"/>
                </a:solidFill>
                <a:latin typeface="HGP創英角ｺﾞｼｯｸUB" pitchFamily="50" charset="-128"/>
                <a:ea typeface="HGP創英角ｺﾞｼｯｸUB" pitchFamily="50" charset="-128"/>
              </a:rPr>
              <a:t>シンポジウム 「雇用改革時代における人材活用のこれから」 </a:t>
            </a:r>
            <a:r>
              <a:rPr lang="en-US" altLang="ja-JP" sz="900">
                <a:solidFill>
                  <a:srgbClr val="000000"/>
                </a:solidFill>
                <a:latin typeface="HGP創英角ｺﾞｼｯｸUB" pitchFamily="50" charset="-128"/>
                <a:ea typeface="HGP創英角ｺﾞｼｯｸUB" pitchFamily="50" charset="-128"/>
              </a:rPr>
              <a:t>】</a:t>
            </a:r>
          </a:p>
        </p:txBody>
      </p:sp>
      <p:pic>
        <p:nvPicPr>
          <p:cNvPr id="2077" name="Picture 3" descr="C:\Users\hitoshi.hisamitsu\Desktop\Kashimoto_all_2_color.png"/>
          <p:cNvPicPr>
            <a:picLocks noChangeAspect="1" noChangeArrowheads="1"/>
          </p:cNvPicPr>
          <p:nvPr userDrawn="1"/>
        </p:nvPicPr>
        <p:blipFill>
          <a:blip r:embed="rId25" cstate="print">
            <a:extLst>
              <a:ext uri="{28A0092B-C50C-407E-A947-70E740481C1C}">
                <a14:useLocalDpi xmlns:a14="http://schemas.microsoft.com/office/drawing/2010/main" val="0"/>
              </a:ext>
            </a:extLst>
          </a:blip>
          <a:srcRect/>
          <a:stretch>
            <a:fillRect/>
          </a:stretch>
        </p:blipFill>
        <p:spPr bwMode="auto">
          <a:xfrm>
            <a:off x="79375" y="44450"/>
            <a:ext cx="17780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 id="2147483689" r:id="rId18"/>
    <p:sldLayoutId id="2147483690" r:id="rId19"/>
    <p:sldLayoutId id="2147483691" r:id="rId20"/>
    <p:sldLayoutId id="2147483692" r:id="rId21"/>
    <p:sldLayoutId id="2147483693" r:id="rId22"/>
    <p:sldLayoutId id="2147483694" r:id="rId23"/>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jpeg"/><Relationship Id="rId7" Type="http://schemas.openxmlformats.org/officeDocument/2006/relationships/image" Target="../media/image8.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正方形/長方形 2"/>
          <p:cNvSpPr>
            <a:spLocks noChangeArrowheads="1"/>
          </p:cNvSpPr>
          <p:nvPr/>
        </p:nvSpPr>
        <p:spPr bwMode="auto">
          <a:xfrm>
            <a:off x="0" y="1492250"/>
            <a:ext cx="9144000" cy="3449638"/>
          </a:xfrm>
          <a:prstGeom prst="rect">
            <a:avLst/>
          </a:prstGeom>
          <a:solidFill>
            <a:schemeClr val="accent2"/>
          </a:solidFill>
          <a:ln>
            <a:noFill/>
          </a:ln>
          <a:extLst>
            <a:ext uri="{91240B29-F687-4F45-9708-019B960494DF}">
              <a14:hiddenLine xmlns:a14="http://schemas.microsoft.com/office/drawing/2010/main" w="31750">
                <a:solidFill>
                  <a:srgbClr val="000000"/>
                </a:solidFill>
                <a:miter lim="800000"/>
                <a:headEnd/>
                <a:tailEnd/>
              </a14:hiddenLine>
            </a:ext>
          </a:extLst>
        </p:spPr>
        <p:txBody>
          <a:bodyPr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endParaRPr lang="ja-JP" altLang="en-US" sz="900">
              <a:solidFill>
                <a:srgbClr val="FF0000"/>
              </a:solidFill>
              <a:latin typeface="HGP創英角ｺﾞｼｯｸUB" pitchFamily="50" charset="-128"/>
              <a:ea typeface="HGP創英角ｺﾞｼｯｸUB" pitchFamily="50" charset="-128"/>
            </a:endParaRPr>
          </a:p>
        </p:txBody>
      </p:sp>
      <p:sp>
        <p:nvSpPr>
          <p:cNvPr id="14339" name="Rectangle 9"/>
          <p:cNvSpPr>
            <a:spLocks noChangeArrowheads="1"/>
          </p:cNvSpPr>
          <p:nvPr/>
        </p:nvSpPr>
        <p:spPr bwMode="auto">
          <a:xfrm>
            <a:off x="1433513" y="5630863"/>
            <a:ext cx="6276975" cy="6429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9" tIns="45714" rIns="91429" bIns="45714"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dirty="0" smtClean="0">
                <a:solidFill>
                  <a:srgbClr val="000000"/>
                </a:solidFill>
                <a:latin typeface="Century Gothic" pitchFamily="34" charset="0"/>
                <a:ea typeface="HGP創英角ｺﾞｼｯｸUB" pitchFamily="50" charset="-128"/>
              </a:rPr>
              <a:t>・主催</a:t>
            </a:r>
            <a:r>
              <a:rPr lang="ja-JP" altLang="en-US" sz="1600" dirty="0">
                <a:solidFill>
                  <a:srgbClr val="000000"/>
                </a:solidFill>
                <a:latin typeface="Century Gothic" pitchFamily="34" charset="0"/>
                <a:ea typeface="HGP創英角ｺﾞｼｯｸUB" pitchFamily="50" charset="-128"/>
              </a:rPr>
              <a:t>：　一般社団法人　人材サービス産業協</a:t>
            </a:r>
            <a:r>
              <a:rPr lang="ja-JP" altLang="en-US" sz="1600" dirty="0" smtClean="0">
                <a:solidFill>
                  <a:srgbClr val="000000"/>
                </a:solidFill>
                <a:latin typeface="Century Gothic" pitchFamily="34" charset="0"/>
                <a:ea typeface="HGP創英角ｺﾞｼｯｸUB" pitchFamily="50" charset="-128"/>
              </a:rPr>
              <a:t>議会</a:t>
            </a:r>
            <a:endParaRPr lang="en-US" altLang="ja-JP" sz="1600" dirty="0" smtClean="0">
              <a:solidFill>
                <a:srgbClr val="000000"/>
              </a:solidFill>
              <a:latin typeface="Century Gothic" pitchFamily="34" charset="0"/>
              <a:ea typeface="HGP創英角ｺﾞｼｯｸUB" pitchFamily="50" charset="-128"/>
            </a:endParaRPr>
          </a:p>
          <a:p>
            <a:pPr eaLnBrk="1" hangingPunct="1"/>
            <a:r>
              <a:rPr lang="ja-JP" altLang="en-US" sz="1600" dirty="0" smtClean="0">
                <a:solidFill>
                  <a:srgbClr val="000000"/>
                </a:solidFill>
                <a:latin typeface="Century Gothic" pitchFamily="34" charset="0"/>
                <a:ea typeface="HGP創英角ｺﾞｼｯｸUB" pitchFamily="50" charset="-128"/>
              </a:rPr>
              <a:t>・厚生</a:t>
            </a:r>
            <a:r>
              <a:rPr lang="ja-JP" altLang="en-US" sz="1600" dirty="0">
                <a:solidFill>
                  <a:srgbClr val="000000"/>
                </a:solidFill>
                <a:latin typeface="Century Gothic" pitchFamily="34" charset="0"/>
                <a:ea typeface="HGP創英角ｺﾞｼｯｸUB" pitchFamily="50" charset="-128"/>
              </a:rPr>
              <a:t>労働省「平成</a:t>
            </a:r>
            <a:r>
              <a:rPr lang="en-US" altLang="ja-JP" sz="1600" dirty="0">
                <a:solidFill>
                  <a:srgbClr val="000000"/>
                </a:solidFill>
                <a:latin typeface="Century Gothic" pitchFamily="34" charset="0"/>
                <a:ea typeface="HGP創英角ｺﾞｼｯｸUB" pitchFamily="50" charset="-128"/>
              </a:rPr>
              <a:t>26</a:t>
            </a:r>
            <a:r>
              <a:rPr lang="ja-JP" altLang="en-US" sz="1600" dirty="0">
                <a:solidFill>
                  <a:srgbClr val="000000"/>
                </a:solidFill>
                <a:latin typeface="Century Gothic" pitchFamily="34" charset="0"/>
                <a:ea typeface="HGP創英角ｺﾞｼｯｸUB" pitchFamily="50" charset="-128"/>
              </a:rPr>
              <a:t>年度キャリアチェンジのための汎用的スキルの把握方法の</a:t>
            </a:r>
            <a:r>
              <a:rPr lang="ja-JP" altLang="en-US" sz="1600" dirty="0" smtClean="0">
                <a:solidFill>
                  <a:srgbClr val="000000"/>
                </a:solidFill>
                <a:latin typeface="Century Gothic" pitchFamily="34" charset="0"/>
                <a:ea typeface="HGP創英角ｺﾞｼｯｸUB" pitchFamily="50" charset="-128"/>
              </a:rPr>
              <a:t>検討及び</a:t>
            </a:r>
            <a:endParaRPr lang="en-US" altLang="ja-JP" sz="1600" dirty="0" smtClean="0">
              <a:solidFill>
                <a:srgbClr val="000000"/>
              </a:solidFill>
              <a:latin typeface="Century Gothic" pitchFamily="34" charset="0"/>
              <a:ea typeface="HGP創英角ｺﾞｼｯｸUB" pitchFamily="50" charset="-128"/>
            </a:endParaRPr>
          </a:p>
          <a:p>
            <a:pPr eaLnBrk="1" hangingPunct="1"/>
            <a:r>
              <a:rPr lang="ja-JP" altLang="en-US" sz="1600" dirty="0">
                <a:solidFill>
                  <a:srgbClr val="000000"/>
                </a:solidFill>
                <a:latin typeface="Century Gothic" pitchFamily="34" charset="0"/>
                <a:ea typeface="HGP創英角ｺﾞｼｯｸUB" pitchFamily="50" charset="-128"/>
              </a:rPr>
              <a:t>　</a:t>
            </a:r>
            <a:r>
              <a:rPr lang="ja-JP" altLang="en-US" sz="1600" dirty="0" smtClean="0">
                <a:solidFill>
                  <a:srgbClr val="000000"/>
                </a:solidFill>
                <a:latin typeface="Century Gothic" pitchFamily="34" charset="0"/>
                <a:ea typeface="HGP創英角ｺﾞｼｯｸUB" pitchFamily="50" charset="-128"/>
              </a:rPr>
              <a:t>キャリア</a:t>
            </a:r>
            <a:r>
              <a:rPr lang="ja-JP" altLang="en-US" sz="1600" dirty="0">
                <a:solidFill>
                  <a:srgbClr val="000000"/>
                </a:solidFill>
                <a:latin typeface="Century Gothic" pitchFamily="34" charset="0"/>
                <a:ea typeface="HGP創英角ｺﾞｼｯｸUB" pitchFamily="50" charset="-128"/>
              </a:rPr>
              <a:t>・コンサルティング技法開発等の実施」事業</a:t>
            </a:r>
            <a:endParaRPr lang="en-US" altLang="ja-JP" sz="1600" dirty="0">
              <a:solidFill>
                <a:srgbClr val="000000"/>
              </a:solidFill>
              <a:latin typeface="Century Gothic" pitchFamily="34" charset="0"/>
              <a:ea typeface="HGP創英角ｺﾞｼｯｸUB" pitchFamily="50" charset="-128"/>
            </a:endParaRPr>
          </a:p>
        </p:txBody>
      </p:sp>
      <p:sp>
        <p:nvSpPr>
          <p:cNvPr id="14340" name="Rectangle 2"/>
          <p:cNvSpPr>
            <a:spLocks noChangeArrowheads="1"/>
          </p:cNvSpPr>
          <p:nvPr/>
        </p:nvSpPr>
        <p:spPr bwMode="gray">
          <a:xfrm>
            <a:off x="172819" y="2068867"/>
            <a:ext cx="8745984" cy="255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46038" rIns="0" bIns="46038"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800" dirty="0">
                <a:solidFill>
                  <a:srgbClr val="FFFFFF"/>
                </a:solidFill>
                <a:latin typeface="HGP創英角ｺﾞｼｯｸUB" pitchFamily="50" charset="-128"/>
                <a:ea typeface="HGP創英角ｺﾞｼｯｸUB" pitchFamily="50" charset="-128"/>
              </a:rPr>
              <a:t> ヒアリング・面談スキルを高め マッチングの可能性を</a:t>
            </a:r>
            <a:r>
              <a:rPr lang="ja-JP" altLang="en-US" sz="2800" dirty="0" smtClean="0">
                <a:solidFill>
                  <a:srgbClr val="FFFFFF"/>
                </a:solidFill>
                <a:latin typeface="HGP創英角ｺﾞｼｯｸUB" pitchFamily="50" charset="-128"/>
                <a:ea typeface="HGP創英角ｺﾞｼｯｸUB" pitchFamily="50" charset="-128"/>
              </a:rPr>
              <a:t>拡げる</a:t>
            </a:r>
            <a:endParaRPr lang="en-US" altLang="ja-JP" sz="2800" dirty="0" smtClean="0">
              <a:solidFill>
                <a:srgbClr val="FFFFFF"/>
              </a:solidFill>
              <a:latin typeface="HGP創英角ｺﾞｼｯｸUB" pitchFamily="50" charset="-128"/>
              <a:ea typeface="HGP創英角ｺﾞｼｯｸUB" pitchFamily="50" charset="-128"/>
            </a:endParaRPr>
          </a:p>
          <a:p>
            <a:pPr algn="ctr" eaLnBrk="1" hangingPunct="1"/>
            <a:r>
              <a:rPr lang="ja-JP" altLang="en-US" sz="6600" dirty="0" smtClean="0">
                <a:solidFill>
                  <a:srgbClr val="FFFFFF"/>
                </a:solidFill>
                <a:latin typeface="HGP創英角ｺﾞｼｯｸUB" pitchFamily="50" charset="-128"/>
                <a:ea typeface="HGP創英角ｺﾞｼｯｸUB" pitchFamily="50" charset="-128"/>
              </a:rPr>
              <a:t>“</a:t>
            </a:r>
            <a:r>
              <a:rPr lang="ja-JP" altLang="en-US" sz="6600" dirty="0">
                <a:solidFill>
                  <a:srgbClr val="FFFFFF"/>
                </a:solidFill>
                <a:latin typeface="HGP創英角ｺﾞｼｯｸUB" pitchFamily="50" charset="-128"/>
                <a:ea typeface="HGP創英角ｺﾞｼｯｸUB" pitchFamily="50" charset="-128"/>
              </a:rPr>
              <a:t>ポータブルスキル</a:t>
            </a:r>
            <a:r>
              <a:rPr lang="ja-JP" altLang="en-US" sz="6600" dirty="0" smtClean="0">
                <a:solidFill>
                  <a:srgbClr val="FFFFFF"/>
                </a:solidFill>
                <a:latin typeface="HGP創英角ｺﾞｼｯｸUB" pitchFamily="50" charset="-128"/>
                <a:ea typeface="HGP創英角ｺﾞｼｯｸUB" pitchFamily="50" charset="-128"/>
              </a:rPr>
              <a:t>”</a:t>
            </a:r>
            <a:endParaRPr lang="en-US" altLang="ja-JP" sz="6600" dirty="0" smtClean="0">
              <a:solidFill>
                <a:srgbClr val="FFFFFF"/>
              </a:solidFill>
              <a:latin typeface="HGP創英角ｺﾞｼｯｸUB" pitchFamily="50" charset="-128"/>
              <a:ea typeface="HGP創英角ｺﾞｼｯｸUB" pitchFamily="50" charset="-128"/>
            </a:endParaRPr>
          </a:p>
          <a:p>
            <a:pPr algn="ctr" eaLnBrk="1" hangingPunct="1"/>
            <a:r>
              <a:rPr lang="ja-JP" altLang="en-US" sz="6600" dirty="0" smtClean="0">
                <a:solidFill>
                  <a:srgbClr val="FFFFFF"/>
                </a:solidFill>
                <a:latin typeface="HGP創英角ｺﾞｼｯｸUB" pitchFamily="50" charset="-128"/>
                <a:ea typeface="HGP創英角ｺﾞｼｯｸUB" pitchFamily="50" charset="-128"/>
              </a:rPr>
              <a:t>活用</a:t>
            </a:r>
            <a:r>
              <a:rPr lang="ja-JP" altLang="en-US" sz="6600" dirty="0">
                <a:solidFill>
                  <a:srgbClr val="FFFFFF"/>
                </a:solidFill>
                <a:latin typeface="HGP創英角ｺﾞｼｯｸUB" pitchFamily="50" charset="-128"/>
                <a:ea typeface="HGP創英角ｺﾞｼｯｸUB" pitchFamily="50" charset="-128"/>
              </a:rPr>
              <a:t>研修</a:t>
            </a:r>
            <a:endParaRPr lang="ja-JP" altLang="en-US" sz="123400" dirty="0">
              <a:solidFill>
                <a:srgbClr val="FFFFFF"/>
              </a:solidFill>
              <a:latin typeface="HGP創英角ｺﾞｼｯｸUB" pitchFamily="50" charset="-128"/>
              <a:ea typeface="HGP創英角ｺﾞｼｯｸUB" pitchFamily="50" charset="-128"/>
            </a:endParaRPr>
          </a:p>
        </p:txBody>
      </p:sp>
      <p:pic>
        <p:nvPicPr>
          <p:cNvPr id="14341" name="Picture 3" descr="C:\Users\hitoshi.hisamitsu\Desktop\Kashimoto_all_2_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0" y="350838"/>
            <a:ext cx="28575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角丸四角形 145"/>
          <p:cNvSpPr/>
          <p:nvPr/>
        </p:nvSpPr>
        <p:spPr>
          <a:xfrm>
            <a:off x="6804196" y="3850973"/>
            <a:ext cx="2070026" cy="143962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5" name="角丸四角形 144"/>
          <p:cNvSpPr/>
          <p:nvPr/>
        </p:nvSpPr>
        <p:spPr>
          <a:xfrm>
            <a:off x="6807646" y="1845363"/>
            <a:ext cx="2066575" cy="143962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pPr>
              <a:defRPr/>
            </a:pPr>
            <a:fld id="{C024EF52-B82D-496B-9F03-C0358D47F893}" type="slidenum">
              <a:rPr lang="ja-JP" altLang="en-US" smtClean="0"/>
              <a:pPr>
                <a:defRPr/>
              </a:pPr>
              <a:t>10</a:t>
            </a:fld>
            <a:endParaRPr lang="ja-JP" altLang="en-US" dirty="0"/>
          </a:p>
        </p:txBody>
      </p:sp>
      <p:grpSp>
        <p:nvGrpSpPr>
          <p:cNvPr id="6" name="Group 18"/>
          <p:cNvGrpSpPr>
            <a:grpSpLocks noChangeAspect="1"/>
          </p:cNvGrpSpPr>
          <p:nvPr/>
        </p:nvGrpSpPr>
        <p:grpSpPr bwMode="auto">
          <a:xfrm>
            <a:off x="278886" y="1753556"/>
            <a:ext cx="6528761" cy="4555763"/>
            <a:chOff x="3231" y="1141"/>
            <a:chExt cx="2604" cy="1871"/>
          </a:xfrm>
        </p:grpSpPr>
        <p:sp>
          <p:nvSpPr>
            <p:cNvPr id="7" name="AutoShape 17"/>
            <p:cNvSpPr>
              <a:spLocks noChangeAspect="1" noChangeArrowheads="1" noTextEdit="1"/>
            </p:cNvSpPr>
            <p:nvPr/>
          </p:nvSpPr>
          <p:spPr bwMode="auto">
            <a:xfrm>
              <a:off x="3231" y="1141"/>
              <a:ext cx="2562" cy="1855"/>
            </a:xfrm>
            <a:prstGeom prst="rect">
              <a:avLst/>
            </a:prstGeom>
            <a:noFill/>
            <a:ln w="9525">
              <a:noFill/>
              <a:miter lim="800000"/>
              <a:headEnd/>
              <a:tailEnd/>
            </a:ln>
          </p:spPr>
          <p:txBody>
            <a:bodyPr/>
            <a:lstStyle/>
            <a:p>
              <a:endParaRPr lang="ja-JP" altLang="en-US" dirty="0"/>
            </a:p>
          </p:txBody>
        </p:sp>
        <p:sp>
          <p:nvSpPr>
            <p:cNvPr id="8" name="Rectangle 19"/>
            <p:cNvSpPr>
              <a:spLocks noChangeArrowheads="1"/>
            </p:cNvSpPr>
            <p:nvPr/>
          </p:nvSpPr>
          <p:spPr bwMode="auto">
            <a:xfrm>
              <a:off x="3235" y="1145"/>
              <a:ext cx="2558" cy="1851"/>
            </a:xfrm>
            <a:prstGeom prst="rect">
              <a:avLst/>
            </a:prstGeom>
            <a:solidFill>
              <a:srgbClr val="FFFFFF"/>
            </a:solidFill>
            <a:ln w="9525">
              <a:noFill/>
              <a:miter lim="800000"/>
              <a:headEnd/>
              <a:tailEnd/>
            </a:ln>
          </p:spPr>
          <p:txBody>
            <a:bodyPr/>
            <a:lstStyle/>
            <a:p>
              <a:endParaRPr lang="ja-JP" altLang="en-US" dirty="0"/>
            </a:p>
          </p:txBody>
        </p:sp>
        <p:sp>
          <p:nvSpPr>
            <p:cNvPr id="9" name="Rectangle 20"/>
            <p:cNvSpPr>
              <a:spLocks noChangeArrowheads="1"/>
            </p:cNvSpPr>
            <p:nvPr/>
          </p:nvSpPr>
          <p:spPr bwMode="auto">
            <a:xfrm>
              <a:off x="3524" y="1305"/>
              <a:ext cx="2189" cy="1567"/>
            </a:xfrm>
            <a:prstGeom prst="rect">
              <a:avLst/>
            </a:prstGeom>
            <a:solidFill>
              <a:srgbClr val="FFFFFF"/>
            </a:solidFill>
            <a:ln w="9525">
              <a:noFill/>
              <a:miter lim="800000"/>
              <a:headEnd/>
              <a:tailEnd/>
            </a:ln>
          </p:spPr>
          <p:txBody>
            <a:bodyPr/>
            <a:lstStyle/>
            <a:p>
              <a:endParaRPr lang="ja-JP" altLang="en-US" dirty="0"/>
            </a:p>
          </p:txBody>
        </p:sp>
        <p:sp>
          <p:nvSpPr>
            <p:cNvPr id="10" name="Rectangle 21"/>
            <p:cNvSpPr>
              <a:spLocks noChangeArrowheads="1"/>
            </p:cNvSpPr>
            <p:nvPr/>
          </p:nvSpPr>
          <p:spPr bwMode="auto">
            <a:xfrm>
              <a:off x="3524" y="1305"/>
              <a:ext cx="4" cy="1567"/>
            </a:xfrm>
            <a:prstGeom prst="rect">
              <a:avLst/>
            </a:prstGeom>
            <a:solidFill>
              <a:srgbClr val="868686"/>
            </a:solidFill>
            <a:ln w="4">
              <a:solidFill>
                <a:srgbClr val="868686"/>
              </a:solidFill>
              <a:miter lim="800000"/>
              <a:headEnd/>
              <a:tailEnd/>
            </a:ln>
          </p:spPr>
          <p:txBody>
            <a:bodyPr/>
            <a:lstStyle/>
            <a:p>
              <a:endParaRPr lang="ja-JP" altLang="en-US" dirty="0"/>
            </a:p>
          </p:txBody>
        </p:sp>
        <p:sp>
          <p:nvSpPr>
            <p:cNvPr id="11" name="Freeform 22"/>
            <p:cNvSpPr>
              <a:spLocks noEditPoints="1"/>
            </p:cNvSpPr>
            <p:nvPr/>
          </p:nvSpPr>
          <p:spPr bwMode="auto">
            <a:xfrm>
              <a:off x="3504" y="1305"/>
              <a:ext cx="20" cy="1571"/>
            </a:xfrm>
            <a:custGeom>
              <a:avLst/>
              <a:gdLst>
                <a:gd name="T0" fmla="*/ 0 w 20"/>
                <a:gd name="T1" fmla="*/ 1567 h 1571"/>
                <a:gd name="T2" fmla="*/ 20 w 20"/>
                <a:gd name="T3" fmla="*/ 1567 h 1571"/>
                <a:gd name="T4" fmla="*/ 20 w 20"/>
                <a:gd name="T5" fmla="*/ 1571 h 1571"/>
                <a:gd name="T6" fmla="*/ 0 w 20"/>
                <a:gd name="T7" fmla="*/ 1571 h 1571"/>
                <a:gd name="T8" fmla="*/ 0 w 20"/>
                <a:gd name="T9" fmla="*/ 1567 h 1571"/>
                <a:gd name="T10" fmla="*/ 0 w 20"/>
                <a:gd name="T11" fmla="*/ 1343 h 1571"/>
                <a:gd name="T12" fmla="*/ 20 w 20"/>
                <a:gd name="T13" fmla="*/ 1343 h 1571"/>
                <a:gd name="T14" fmla="*/ 20 w 20"/>
                <a:gd name="T15" fmla="*/ 1347 h 1571"/>
                <a:gd name="T16" fmla="*/ 0 w 20"/>
                <a:gd name="T17" fmla="*/ 1347 h 1571"/>
                <a:gd name="T18" fmla="*/ 0 w 20"/>
                <a:gd name="T19" fmla="*/ 1343 h 1571"/>
                <a:gd name="T20" fmla="*/ 0 w 20"/>
                <a:gd name="T21" fmla="*/ 1119 h 1571"/>
                <a:gd name="T22" fmla="*/ 20 w 20"/>
                <a:gd name="T23" fmla="*/ 1119 h 1571"/>
                <a:gd name="T24" fmla="*/ 20 w 20"/>
                <a:gd name="T25" fmla="*/ 1123 h 1571"/>
                <a:gd name="T26" fmla="*/ 0 w 20"/>
                <a:gd name="T27" fmla="*/ 1123 h 1571"/>
                <a:gd name="T28" fmla="*/ 0 w 20"/>
                <a:gd name="T29" fmla="*/ 1119 h 1571"/>
                <a:gd name="T30" fmla="*/ 0 w 20"/>
                <a:gd name="T31" fmla="*/ 895 h 1571"/>
                <a:gd name="T32" fmla="*/ 20 w 20"/>
                <a:gd name="T33" fmla="*/ 895 h 1571"/>
                <a:gd name="T34" fmla="*/ 20 w 20"/>
                <a:gd name="T35" fmla="*/ 899 h 1571"/>
                <a:gd name="T36" fmla="*/ 0 w 20"/>
                <a:gd name="T37" fmla="*/ 899 h 1571"/>
                <a:gd name="T38" fmla="*/ 0 w 20"/>
                <a:gd name="T39" fmla="*/ 895 h 1571"/>
                <a:gd name="T40" fmla="*/ 0 w 20"/>
                <a:gd name="T41" fmla="*/ 672 h 1571"/>
                <a:gd name="T42" fmla="*/ 20 w 20"/>
                <a:gd name="T43" fmla="*/ 672 h 1571"/>
                <a:gd name="T44" fmla="*/ 20 w 20"/>
                <a:gd name="T45" fmla="*/ 676 h 1571"/>
                <a:gd name="T46" fmla="*/ 0 w 20"/>
                <a:gd name="T47" fmla="*/ 676 h 1571"/>
                <a:gd name="T48" fmla="*/ 0 w 20"/>
                <a:gd name="T49" fmla="*/ 672 h 1571"/>
                <a:gd name="T50" fmla="*/ 0 w 20"/>
                <a:gd name="T51" fmla="*/ 448 h 1571"/>
                <a:gd name="T52" fmla="*/ 20 w 20"/>
                <a:gd name="T53" fmla="*/ 448 h 1571"/>
                <a:gd name="T54" fmla="*/ 20 w 20"/>
                <a:gd name="T55" fmla="*/ 452 h 1571"/>
                <a:gd name="T56" fmla="*/ 0 w 20"/>
                <a:gd name="T57" fmla="*/ 452 h 1571"/>
                <a:gd name="T58" fmla="*/ 0 w 20"/>
                <a:gd name="T59" fmla="*/ 448 h 1571"/>
                <a:gd name="T60" fmla="*/ 0 w 20"/>
                <a:gd name="T61" fmla="*/ 224 h 1571"/>
                <a:gd name="T62" fmla="*/ 20 w 20"/>
                <a:gd name="T63" fmla="*/ 224 h 1571"/>
                <a:gd name="T64" fmla="*/ 20 w 20"/>
                <a:gd name="T65" fmla="*/ 228 h 1571"/>
                <a:gd name="T66" fmla="*/ 0 w 20"/>
                <a:gd name="T67" fmla="*/ 228 h 1571"/>
                <a:gd name="T68" fmla="*/ 0 w 20"/>
                <a:gd name="T69" fmla="*/ 224 h 1571"/>
                <a:gd name="T70" fmla="*/ 0 w 20"/>
                <a:gd name="T71" fmla="*/ 0 h 1571"/>
                <a:gd name="T72" fmla="*/ 20 w 20"/>
                <a:gd name="T73" fmla="*/ 0 h 1571"/>
                <a:gd name="T74" fmla="*/ 20 w 20"/>
                <a:gd name="T75" fmla="*/ 4 h 1571"/>
                <a:gd name="T76" fmla="*/ 0 w 20"/>
                <a:gd name="T77" fmla="*/ 4 h 1571"/>
                <a:gd name="T78" fmla="*/ 0 w 20"/>
                <a:gd name="T79" fmla="*/ 0 h 15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0"/>
                <a:gd name="T121" fmla="*/ 0 h 1571"/>
                <a:gd name="T122" fmla="*/ 20 w 20"/>
                <a:gd name="T123" fmla="*/ 1571 h 15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0" h="1571">
                  <a:moveTo>
                    <a:pt x="0" y="1567"/>
                  </a:moveTo>
                  <a:lnTo>
                    <a:pt x="20" y="1567"/>
                  </a:lnTo>
                  <a:lnTo>
                    <a:pt x="20" y="1571"/>
                  </a:lnTo>
                  <a:lnTo>
                    <a:pt x="0" y="1571"/>
                  </a:lnTo>
                  <a:lnTo>
                    <a:pt x="0" y="1567"/>
                  </a:lnTo>
                  <a:close/>
                  <a:moveTo>
                    <a:pt x="0" y="1343"/>
                  </a:moveTo>
                  <a:lnTo>
                    <a:pt x="20" y="1343"/>
                  </a:lnTo>
                  <a:lnTo>
                    <a:pt x="20" y="1347"/>
                  </a:lnTo>
                  <a:lnTo>
                    <a:pt x="0" y="1347"/>
                  </a:lnTo>
                  <a:lnTo>
                    <a:pt x="0" y="1343"/>
                  </a:lnTo>
                  <a:close/>
                  <a:moveTo>
                    <a:pt x="0" y="1119"/>
                  </a:moveTo>
                  <a:lnTo>
                    <a:pt x="20" y="1119"/>
                  </a:lnTo>
                  <a:lnTo>
                    <a:pt x="20" y="1123"/>
                  </a:lnTo>
                  <a:lnTo>
                    <a:pt x="0" y="1123"/>
                  </a:lnTo>
                  <a:lnTo>
                    <a:pt x="0" y="1119"/>
                  </a:lnTo>
                  <a:close/>
                  <a:moveTo>
                    <a:pt x="0" y="895"/>
                  </a:moveTo>
                  <a:lnTo>
                    <a:pt x="20" y="895"/>
                  </a:lnTo>
                  <a:lnTo>
                    <a:pt x="20" y="899"/>
                  </a:lnTo>
                  <a:lnTo>
                    <a:pt x="0" y="899"/>
                  </a:lnTo>
                  <a:lnTo>
                    <a:pt x="0" y="895"/>
                  </a:lnTo>
                  <a:close/>
                  <a:moveTo>
                    <a:pt x="0" y="672"/>
                  </a:moveTo>
                  <a:lnTo>
                    <a:pt x="20" y="672"/>
                  </a:lnTo>
                  <a:lnTo>
                    <a:pt x="20" y="676"/>
                  </a:lnTo>
                  <a:lnTo>
                    <a:pt x="0" y="676"/>
                  </a:lnTo>
                  <a:lnTo>
                    <a:pt x="0" y="672"/>
                  </a:lnTo>
                  <a:close/>
                  <a:moveTo>
                    <a:pt x="0" y="448"/>
                  </a:moveTo>
                  <a:lnTo>
                    <a:pt x="20" y="448"/>
                  </a:lnTo>
                  <a:lnTo>
                    <a:pt x="20" y="452"/>
                  </a:lnTo>
                  <a:lnTo>
                    <a:pt x="0" y="452"/>
                  </a:lnTo>
                  <a:lnTo>
                    <a:pt x="0" y="448"/>
                  </a:lnTo>
                  <a:close/>
                  <a:moveTo>
                    <a:pt x="0" y="224"/>
                  </a:moveTo>
                  <a:lnTo>
                    <a:pt x="20" y="224"/>
                  </a:lnTo>
                  <a:lnTo>
                    <a:pt x="20" y="228"/>
                  </a:lnTo>
                  <a:lnTo>
                    <a:pt x="0" y="228"/>
                  </a:lnTo>
                  <a:lnTo>
                    <a:pt x="0" y="224"/>
                  </a:lnTo>
                  <a:close/>
                  <a:moveTo>
                    <a:pt x="0" y="0"/>
                  </a:moveTo>
                  <a:lnTo>
                    <a:pt x="20" y="0"/>
                  </a:lnTo>
                  <a:lnTo>
                    <a:pt x="20" y="4"/>
                  </a:lnTo>
                  <a:lnTo>
                    <a:pt x="0" y="4"/>
                  </a:lnTo>
                  <a:lnTo>
                    <a:pt x="0" y="0"/>
                  </a:lnTo>
                  <a:close/>
                </a:path>
              </a:pathLst>
            </a:custGeom>
            <a:solidFill>
              <a:srgbClr val="868686"/>
            </a:solidFill>
            <a:ln w="4">
              <a:solidFill>
                <a:srgbClr val="868686"/>
              </a:solidFill>
              <a:round/>
              <a:headEnd/>
              <a:tailEnd/>
            </a:ln>
          </p:spPr>
          <p:txBody>
            <a:bodyPr/>
            <a:lstStyle/>
            <a:p>
              <a:endParaRPr lang="ja-JP" altLang="en-US" dirty="0"/>
            </a:p>
          </p:txBody>
        </p:sp>
        <p:sp>
          <p:nvSpPr>
            <p:cNvPr id="12" name="Rectangle 23"/>
            <p:cNvSpPr>
              <a:spLocks noChangeArrowheads="1"/>
            </p:cNvSpPr>
            <p:nvPr/>
          </p:nvSpPr>
          <p:spPr bwMode="auto">
            <a:xfrm>
              <a:off x="3524" y="2872"/>
              <a:ext cx="2185" cy="4"/>
            </a:xfrm>
            <a:prstGeom prst="rect">
              <a:avLst/>
            </a:prstGeom>
            <a:solidFill>
              <a:srgbClr val="868686"/>
            </a:solidFill>
            <a:ln w="4">
              <a:solidFill>
                <a:srgbClr val="868686"/>
              </a:solidFill>
              <a:miter lim="800000"/>
              <a:headEnd/>
              <a:tailEnd/>
            </a:ln>
          </p:spPr>
          <p:txBody>
            <a:bodyPr/>
            <a:lstStyle/>
            <a:p>
              <a:endParaRPr lang="ja-JP" altLang="en-US" dirty="0"/>
            </a:p>
          </p:txBody>
        </p:sp>
        <p:sp>
          <p:nvSpPr>
            <p:cNvPr id="13" name="Freeform 24"/>
            <p:cNvSpPr>
              <a:spLocks noEditPoints="1"/>
            </p:cNvSpPr>
            <p:nvPr/>
          </p:nvSpPr>
          <p:spPr bwMode="auto">
            <a:xfrm>
              <a:off x="3524" y="2872"/>
              <a:ext cx="2189" cy="16"/>
            </a:xfrm>
            <a:custGeom>
              <a:avLst/>
              <a:gdLst>
                <a:gd name="T0" fmla="*/ 4 w 2189"/>
                <a:gd name="T1" fmla="*/ 0 h 16"/>
                <a:gd name="T2" fmla="*/ 4 w 2189"/>
                <a:gd name="T3" fmla="*/ 16 h 16"/>
                <a:gd name="T4" fmla="*/ 0 w 2189"/>
                <a:gd name="T5" fmla="*/ 16 h 16"/>
                <a:gd name="T6" fmla="*/ 0 w 2189"/>
                <a:gd name="T7" fmla="*/ 0 h 16"/>
                <a:gd name="T8" fmla="*/ 4 w 2189"/>
                <a:gd name="T9" fmla="*/ 0 h 16"/>
                <a:gd name="T10" fmla="*/ 316 w 2189"/>
                <a:gd name="T11" fmla="*/ 0 h 16"/>
                <a:gd name="T12" fmla="*/ 316 w 2189"/>
                <a:gd name="T13" fmla="*/ 16 h 16"/>
                <a:gd name="T14" fmla="*/ 312 w 2189"/>
                <a:gd name="T15" fmla="*/ 16 h 16"/>
                <a:gd name="T16" fmla="*/ 312 w 2189"/>
                <a:gd name="T17" fmla="*/ 0 h 16"/>
                <a:gd name="T18" fmla="*/ 316 w 2189"/>
                <a:gd name="T19" fmla="*/ 0 h 16"/>
                <a:gd name="T20" fmla="*/ 629 w 2189"/>
                <a:gd name="T21" fmla="*/ 0 h 16"/>
                <a:gd name="T22" fmla="*/ 629 w 2189"/>
                <a:gd name="T23" fmla="*/ 16 h 16"/>
                <a:gd name="T24" fmla="*/ 625 w 2189"/>
                <a:gd name="T25" fmla="*/ 16 h 16"/>
                <a:gd name="T26" fmla="*/ 625 w 2189"/>
                <a:gd name="T27" fmla="*/ 0 h 16"/>
                <a:gd name="T28" fmla="*/ 629 w 2189"/>
                <a:gd name="T29" fmla="*/ 0 h 16"/>
                <a:gd name="T30" fmla="*/ 942 w 2189"/>
                <a:gd name="T31" fmla="*/ 0 h 16"/>
                <a:gd name="T32" fmla="*/ 942 w 2189"/>
                <a:gd name="T33" fmla="*/ 16 h 16"/>
                <a:gd name="T34" fmla="*/ 938 w 2189"/>
                <a:gd name="T35" fmla="*/ 16 h 16"/>
                <a:gd name="T36" fmla="*/ 938 w 2189"/>
                <a:gd name="T37" fmla="*/ 0 h 16"/>
                <a:gd name="T38" fmla="*/ 942 w 2189"/>
                <a:gd name="T39" fmla="*/ 0 h 16"/>
                <a:gd name="T40" fmla="*/ 1251 w 2189"/>
                <a:gd name="T41" fmla="*/ 0 h 16"/>
                <a:gd name="T42" fmla="*/ 1251 w 2189"/>
                <a:gd name="T43" fmla="*/ 16 h 16"/>
                <a:gd name="T44" fmla="*/ 1247 w 2189"/>
                <a:gd name="T45" fmla="*/ 16 h 16"/>
                <a:gd name="T46" fmla="*/ 1247 w 2189"/>
                <a:gd name="T47" fmla="*/ 0 h 16"/>
                <a:gd name="T48" fmla="*/ 1251 w 2189"/>
                <a:gd name="T49" fmla="*/ 0 h 16"/>
                <a:gd name="T50" fmla="*/ 1563 w 2189"/>
                <a:gd name="T51" fmla="*/ 0 h 16"/>
                <a:gd name="T52" fmla="*/ 1563 w 2189"/>
                <a:gd name="T53" fmla="*/ 16 h 16"/>
                <a:gd name="T54" fmla="*/ 1559 w 2189"/>
                <a:gd name="T55" fmla="*/ 16 h 16"/>
                <a:gd name="T56" fmla="*/ 1559 w 2189"/>
                <a:gd name="T57" fmla="*/ 0 h 16"/>
                <a:gd name="T58" fmla="*/ 1563 w 2189"/>
                <a:gd name="T59" fmla="*/ 0 h 16"/>
                <a:gd name="T60" fmla="*/ 1876 w 2189"/>
                <a:gd name="T61" fmla="*/ 0 h 16"/>
                <a:gd name="T62" fmla="*/ 1876 w 2189"/>
                <a:gd name="T63" fmla="*/ 16 h 16"/>
                <a:gd name="T64" fmla="*/ 1872 w 2189"/>
                <a:gd name="T65" fmla="*/ 16 h 16"/>
                <a:gd name="T66" fmla="*/ 1872 w 2189"/>
                <a:gd name="T67" fmla="*/ 0 h 16"/>
                <a:gd name="T68" fmla="*/ 1876 w 2189"/>
                <a:gd name="T69" fmla="*/ 0 h 16"/>
                <a:gd name="T70" fmla="*/ 2189 w 2189"/>
                <a:gd name="T71" fmla="*/ 0 h 16"/>
                <a:gd name="T72" fmla="*/ 2189 w 2189"/>
                <a:gd name="T73" fmla="*/ 16 h 16"/>
                <a:gd name="T74" fmla="*/ 2185 w 2189"/>
                <a:gd name="T75" fmla="*/ 16 h 16"/>
                <a:gd name="T76" fmla="*/ 2185 w 2189"/>
                <a:gd name="T77" fmla="*/ 0 h 16"/>
                <a:gd name="T78" fmla="*/ 2189 w 2189"/>
                <a:gd name="T79" fmla="*/ 0 h 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189"/>
                <a:gd name="T121" fmla="*/ 0 h 16"/>
                <a:gd name="T122" fmla="*/ 2189 w 2189"/>
                <a:gd name="T123" fmla="*/ 16 h 1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189" h="16">
                  <a:moveTo>
                    <a:pt x="4" y="0"/>
                  </a:moveTo>
                  <a:lnTo>
                    <a:pt x="4" y="16"/>
                  </a:lnTo>
                  <a:lnTo>
                    <a:pt x="0" y="16"/>
                  </a:lnTo>
                  <a:lnTo>
                    <a:pt x="0" y="0"/>
                  </a:lnTo>
                  <a:lnTo>
                    <a:pt x="4" y="0"/>
                  </a:lnTo>
                  <a:close/>
                  <a:moveTo>
                    <a:pt x="316" y="0"/>
                  </a:moveTo>
                  <a:lnTo>
                    <a:pt x="316" y="16"/>
                  </a:lnTo>
                  <a:lnTo>
                    <a:pt x="312" y="16"/>
                  </a:lnTo>
                  <a:lnTo>
                    <a:pt x="312" y="0"/>
                  </a:lnTo>
                  <a:lnTo>
                    <a:pt x="316" y="0"/>
                  </a:lnTo>
                  <a:close/>
                  <a:moveTo>
                    <a:pt x="629" y="0"/>
                  </a:moveTo>
                  <a:lnTo>
                    <a:pt x="629" y="16"/>
                  </a:lnTo>
                  <a:lnTo>
                    <a:pt x="625" y="16"/>
                  </a:lnTo>
                  <a:lnTo>
                    <a:pt x="625" y="0"/>
                  </a:lnTo>
                  <a:lnTo>
                    <a:pt x="629" y="0"/>
                  </a:lnTo>
                  <a:close/>
                  <a:moveTo>
                    <a:pt x="942" y="0"/>
                  </a:moveTo>
                  <a:lnTo>
                    <a:pt x="942" y="16"/>
                  </a:lnTo>
                  <a:lnTo>
                    <a:pt x="938" y="16"/>
                  </a:lnTo>
                  <a:lnTo>
                    <a:pt x="938" y="0"/>
                  </a:lnTo>
                  <a:lnTo>
                    <a:pt x="942" y="0"/>
                  </a:lnTo>
                  <a:close/>
                  <a:moveTo>
                    <a:pt x="1251" y="0"/>
                  </a:moveTo>
                  <a:lnTo>
                    <a:pt x="1251" y="16"/>
                  </a:lnTo>
                  <a:lnTo>
                    <a:pt x="1247" y="16"/>
                  </a:lnTo>
                  <a:lnTo>
                    <a:pt x="1247" y="0"/>
                  </a:lnTo>
                  <a:lnTo>
                    <a:pt x="1251" y="0"/>
                  </a:lnTo>
                  <a:close/>
                  <a:moveTo>
                    <a:pt x="1563" y="0"/>
                  </a:moveTo>
                  <a:lnTo>
                    <a:pt x="1563" y="16"/>
                  </a:lnTo>
                  <a:lnTo>
                    <a:pt x="1559" y="16"/>
                  </a:lnTo>
                  <a:lnTo>
                    <a:pt x="1559" y="0"/>
                  </a:lnTo>
                  <a:lnTo>
                    <a:pt x="1563" y="0"/>
                  </a:lnTo>
                  <a:close/>
                  <a:moveTo>
                    <a:pt x="1876" y="0"/>
                  </a:moveTo>
                  <a:lnTo>
                    <a:pt x="1876" y="16"/>
                  </a:lnTo>
                  <a:lnTo>
                    <a:pt x="1872" y="16"/>
                  </a:lnTo>
                  <a:lnTo>
                    <a:pt x="1872" y="0"/>
                  </a:lnTo>
                  <a:lnTo>
                    <a:pt x="1876" y="0"/>
                  </a:lnTo>
                  <a:close/>
                  <a:moveTo>
                    <a:pt x="2189" y="0"/>
                  </a:moveTo>
                  <a:lnTo>
                    <a:pt x="2189" y="16"/>
                  </a:lnTo>
                  <a:lnTo>
                    <a:pt x="2185" y="16"/>
                  </a:lnTo>
                  <a:lnTo>
                    <a:pt x="2185" y="0"/>
                  </a:lnTo>
                  <a:lnTo>
                    <a:pt x="2189" y="0"/>
                  </a:lnTo>
                  <a:close/>
                </a:path>
              </a:pathLst>
            </a:custGeom>
            <a:solidFill>
              <a:srgbClr val="868686"/>
            </a:solidFill>
            <a:ln w="4">
              <a:solidFill>
                <a:srgbClr val="868686"/>
              </a:solidFill>
              <a:round/>
              <a:headEnd/>
              <a:tailEnd/>
            </a:ln>
          </p:spPr>
          <p:txBody>
            <a:bodyPr/>
            <a:lstStyle/>
            <a:p>
              <a:endParaRPr lang="ja-JP" altLang="en-US" dirty="0"/>
            </a:p>
          </p:txBody>
        </p:sp>
        <p:sp>
          <p:nvSpPr>
            <p:cNvPr id="14" name="Freeform 25"/>
            <p:cNvSpPr>
              <a:spLocks/>
            </p:cNvSpPr>
            <p:nvPr/>
          </p:nvSpPr>
          <p:spPr bwMode="auto">
            <a:xfrm>
              <a:off x="3676" y="1917"/>
              <a:ext cx="1884" cy="447"/>
            </a:xfrm>
            <a:custGeom>
              <a:avLst/>
              <a:gdLst>
                <a:gd name="T0" fmla="*/ 4 w 1884"/>
                <a:gd name="T1" fmla="*/ 12 h 447"/>
                <a:gd name="T2" fmla="*/ 317 w 1884"/>
                <a:gd name="T3" fmla="*/ 0 h 447"/>
                <a:gd name="T4" fmla="*/ 317 w 1884"/>
                <a:gd name="T5" fmla="*/ 0 h 447"/>
                <a:gd name="T6" fmla="*/ 630 w 1884"/>
                <a:gd name="T7" fmla="*/ 64 h 447"/>
                <a:gd name="T8" fmla="*/ 634 w 1884"/>
                <a:gd name="T9" fmla="*/ 64 h 447"/>
                <a:gd name="T10" fmla="*/ 946 w 1884"/>
                <a:gd name="T11" fmla="*/ 183 h 447"/>
                <a:gd name="T12" fmla="*/ 1251 w 1884"/>
                <a:gd name="T13" fmla="*/ 255 h 447"/>
                <a:gd name="T14" fmla="*/ 1564 w 1884"/>
                <a:gd name="T15" fmla="*/ 347 h 447"/>
                <a:gd name="T16" fmla="*/ 1876 w 1884"/>
                <a:gd name="T17" fmla="*/ 435 h 447"/>
                <a:gd name="T18" fmla="*/ 1884 w 1884"/>
                <a:gd name="T19" fmla="*/ 439 h 447"/>
                <a:gd name="T20" fmla="*/ 1876 w 1884"/>
                <a:gd name="T21" fmla="*/ 447 h 447"/>
                <a:gd name="T22" fmla="*/ 1564 w 1884"/>
                <a:gd name="T23" fmla="*/ 355 h 447"/>
                <a:gd name="T24" fmla="*/ 1251 w 1884"/>
                <a:gd name="T25" fmla="*/ 267 h 447"/>
                <a:gd name="T26" fmla="*/ 942 w 1884"/>
                <a:gd name="T27" fmla="*/ 191 h 447"/>
                <a:gd name="T28" fmla="*/ 630 w 1884"/>
                <a:gd name="T29" fmla="*/ 72 h 447"/>
                <a:gd name="T30" fmla="*/ 630 w 1884"/>
                <a:gd name="T31" fmla="*/ 76 h 447"/>
                <a:gd name="T32" fmla="*/ 317 w 1884"/>
                <a:gd name="T33" fmla="*/ 12 h 447"/>
                <a:gd name="T34" fmla="*/ 317 w 1884"/>
                <a:gd name="T35" fmla="*/ 12 h 447"/>
                <a:gd name="T36" fmla="*/ 4 w 1884"/>
                <a:gd name="T37" fmla="*/ 24 h 447"/>
                <a:gd name="T38" fmla="*/ 0 w 1884"/>
                <a:gd name="T39" fmla="*/ 20 h 447"/>
                <a:gd name="T40" fmla="*/ 0 w 1884"/>
                <a:gd name="T41" fmla="*/ 16 h 447"/>
                <a:gd name="T42" fmla="*/ 4 w 1884"/>
                <a:gd name="T43" fmla="*/ 12 h 447"/>
                <a:gd name="T44" fmla="*/ 4 w 1884"/>
                <a:gd name="T45" fmla="*/ 12 h 44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84"/>
                <a:gd name="T70" fmla="*/ 0 h 447"/>
                <a:gd name="T71" fmla="*/ 1884 w 1884"/>
                <a:gd name="T72" fmla="*/ 447 h 44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84" h="447">
                  <a:moveTo>
                    <a:pt x="4" y="12"/>
                  </a:moveTo>
                  <a:lnTo>
                    <a:pt x="317" y="0"/>
                  </a:lnTo>
                  <a:lnTo>
                    <a:pt x="630" y="64"/>
                  </a:lnTo>
                  <a:lnTo>
                    <a:pt x="634" y="64"/>
                  </a:lnTo>
                  <a:lnTo>
                    <a:pt x="946" y="183"/>
                  </a:lnTo>
                  <a:lnTo>
                    <a:pt x="1251" y="255"/>
                  </a:lnTo>
                  <a:lnTo>
                    <a:pt x="1564" y="347"/>
                  </a:lnTo>
                  <a:lnTo>
                    <a:pt x="1876" y="435"/>
                  </a:lnTo>
                  <a:lnTo>
                    <a:pt x="1884" y="439"/>
                  </a:lnTo>
                  <a:lnTo>
                    <a:pt x="1876" y="447"/>
                  </a:lnTo>
                  <a:lnTo>
                    <a:pt x="1564" y="355"/>
                  </a:lnTo>
                  <a:lnTo>
                    <a:pt x="1251" y="267"/>
                  </a:lnTo>
                  <a:lnTo>
                    <a:pt x="942" y="191"/>
                  </a:lnTo>
                  <a:lnTo>
                    <a:pt x="630" y="72"/>
                  </a:lnTo>
                  <a:lnTo>
                    <a:pt x="630" y="76"/>
                  </a:lnTo>
                  <a:lnTo>
                    <a:pt x="317" y="12"/>
                  </a:lnTo>
                  <a:lnTo>
                    <a:pt x="4" y="24"/>
                  </a:lnTo>
                  <a:lnTo>
                    <a:pt x="0" y="20"/>
                  </a:lnTo>
                  <a:lnTo>
                    <a:pt x="0" y="16"/>
                  </a:lnTo>
                  <a:lnTo>
                    <a:pt x="4" y="12"/>
                  </a:lnTo>
                  <a:close/>
                </a:path>
              </a:pathLst>
            </a:custGeom>
            <a:solidFill>
              <a:srgbClr val="1F497D"/>
            </a:solidFill>
            <a:ln w="4">
              <a:solidFill>
                <a:srgbClr val="1F497D"/>
              </a:solidFill>
              <a:round/>
              <a:headEnd/>
              <a:tailEnd/>
            </a:ln>
          </p:spPr>
          <p:txBody>
            <a:bodyPr/>
            <a:lstStyle/>
            <a:p>
              <a:endParaRPr lang="ja-JP" altLang="en-US" dirty="0"/>
            </a:p>
          </p:txBody>
        </p:sp>
        <p:sp>
          <p:nvSpPr>
            <p:cNvPr id="15" name="Freeform 26"/>
            <p:cNvSpPr>
              <a:spLocks/>
            </p:cNvSpPr>
            <p:nvPr/>
          </p:nvSpPr>
          <p:spPr bwMode="auto">
            <a:xfrm>
              <a:off x="3664" y="1921"/>
              <a:ext cx="28" cy="28"/>
            </a:xfrm>
            <a:custGeom>
              <a:avLst/>
              <a:gdLst>
                <a:gd name="T0" fmla="*/ 12 w 28"/>
                <a:gd name="T1" fmla="*/ 28 h 28"/>
                <a:gd name="T2" fmla="*/ 0 w 28"/>
                <a:gd name="T3" fmla="*/ 12 h 28"/>
                <a:gd name="T4" fmla="*/ 12 w 28"/>
                <a:gd name="T5" fmla="*/ 0 h 28"/>
                <a:gd name="T6" fmla="*/ 28 w 28"/>
                <a:gd name="T7" fmla="*/ 12 h 28"/>
                <a:gd name="T8" fmla="*/ 12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2" y="28"/>
                  </a:moveTo>
                  <a:lnTo>
                    <a:pt x="0" y="12"/>
                  </a:lnTo>
                  <a:lnTo>
                    <a:pt x="12" y="0"/>
                  </a:lnTo>
                  <a:lnTo>
                    <a:pt x="28" y="12"/>
                  </a:lnTo>
                  <a:lnTo>
                    <a:pt x="12" y="28"/>
                  </a:lnTo>
                  <a:close/>
                </a:path>
              </a:pathLst>
            </a:custGeom>
            <a:solidFill>
              <a:srgbClr val="4F81BD"/>
            </a:solidFill>
            <a:ln w="9525">
              <a:noFill/>
              <a:round/>
              <a:headEnd/>
              <a:tailEnd/>
            </a:ln>
          </p:spPr>
          <p:txBody>
            <a:bodyPr/>
            <a:lstStyle/>
            <a:p>
              <a:endParaRPr lang="ja-JP" altLang="en-US" dirty="0"/>
            </a:p>
          </p:txBody>
        </p:sp>
        <p:sp>
          <p:nvSpPr>
            <p:cNvPr id="16" name="Freeform 27"/>
            <p:cNvSpPr>
              <a:spLocks noEditPoints="1"/>
            </p:cNvSpPr>
            <p:nvPr/>
          </p:nvSpPr>
          <p:spPr bwMode="auto">
            <a:xfrm>
              <a:off x="3664" y="1921"/>
              <a:ext cx="28" cy="28"/>
            </a:xfrm>
            <a:custGeom>
              <a:avLst/>
              <a:gdLst>
                <a:gd name="T0" fmla="*/ 16 w 28"/>
                <a:gd name="T1" fmla="*/ 28 h 28"/>
                <a:gd name="T2" fmla="*/ 12 w 28"/>
                <a:gd name="T3" fmla="*/ 28 h 28"/>
                <a:gd name="T4" fmla="*/ 0 w 28"/>
                <a:gd name="T5" fmla="*/ 16 h 28"/>
                <a:gd name="T6" fmla="*/ 0 w 28"/>
                <a:gd name="T7" fmla="*/ 12 h 28"/>
                <a:gd name="T8" fmla="*/ 12 w 28"/>
                <a:gd name="T9" fmla="*/ 0 h 28"/>
                <a:gd name="T10" fmla="*/ 16 w 28"/>
                <a:gd name="T11" fmla="*/ 0 h 28"/>
                <a:gd name="T12" fmla="*/ 28 w 28"/>
                <a:gd name="T13" fmla="*/ 12 h 28"/>
                <a:gd name="T14" fmla="*/ 28 w 28"/>
                <a:gd name="T15" fmla="*/ 16 h 28"/>
                <a:gd name="T16" fmla="*/ 16 w 28"/>
                <a:gd name="T17" fmla="*/ 28 h 28"/>
                <a:gd name="T18" fmla="*/ 24 w 28"/>
                <a:gd name="T19" fmla="*/ 12 h 28"/>
                <a:gd name="T20" fmla="*/ 24 w 28"/>
                <a:gd name="T21" fmla="*/ 16 h 28"/>
                <a:gd name="T22" fmla="*/ 12 w 28"/>
                <a:gd name="T23" fmla="*/ 0 h 28"/>
                <a:gd name="T24" fmla="*/ 16 w 28"/>
                <a:gd name="T25" fmla="*/ 0 h 28"/>
                <a:gd name="T26" fmla="*/ 0 w 28"/>
                <a:gd name="T27" fmla="*/ 16 h 28"/>
                <a:gd name="T28" fmla="*/ 0 w 28"/>
                <a:gd name="T29" fmla="*/ 12 h 28"/>
                <a:gd name="T30" fmla="*/ 16 w 28"/>
                <a:gd name="T31" fmla="*/ 24 h 28"/>
                <a:gd name="T32" fmla="*/ 12 w 28"/>
                <a:gd name="T33" fmla="*/ 24 h 28"/>
                <a:gd name="T34" fmla="*/ 24 w 28"/>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28"/>
                <a:gd name="T56" fmla="*/ 28 w 28"/>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28">
                  <a:moveTo>
                    <a:pt x="16" y="28"/>
                  </a:moveTo>
                  <a:lnTo>
                    <a:pt x="12" y="28"/>
                  </a:lnTo>
                  <a:lnTo>
                    <a:pt x="0" y="16"/>
                  </a:lnTo>
                  <a:lnTo>
                    <a:pt x="0" y="12"/>
                  </a:lnTo>
                  <a:lnTo>
                    <a:pt x="12" y="0"/>
                  </a:lnTo>
                  <a:lnTo>
                    <a:pt x="16" y="0"/>
                  </a:lnTo>
                  <a:lnTo>
                    <a:pt x="28" y="12"/>
                  </a:lnTo>
                  <a:lnTo>
                    <a:pt x="28" y="16"/>
                  </a:lnTo>
                  <a:lnTo>
                    <a:pt x="16" y="28"/>
                  </a:lnTo>
                  <a:close/>
                  <a:moveTo>
                    <a:pt x="24" y="12"/>
                  </a:moveTo>
                  <a:lnTo>
                    <a:pt x="24" y="16"/>
                  </a:lnTo>
                  <a:lnTo>
                    <a:pt x="12" y="0"/>
                  </a:lnTo>
                  <a:lnTo>
                    <a:pt x="16" y="0"/>
                  </a:lnTo>
                  <a:lnTo>
                    <a:pt x="0" y="16"/>
                  </a:lnTo>
                  <a:lnTo>
                    <a:pt x="0" y="12"/>
                  </a:lnTo>
                  <a:lnTo>
                    <a:pt x="16" y="24"/>
                  </a:lnTo>
                  <a:lnTo>
                    <a:pt x="12" y="24"/>
                  </a:lnTo>
                  <a:lnTo>
                    <a:pt x="24" y="12"/>
                  </a:lnTo>
                  <a:close/>
                </a:path>
              </a:pathLst>
            </a:custGeom>
            <a:solidFill>
              <a:srgbClr val="4A7EBB"/>
            </a:solidFill>
            <a:ln w="4">
              <a:solidFill>
                <a:srgbClr val="4A7EBB"/>
              </a:solidFill>
              <a:round/>
              <a:headEnd/>
              <a:tailEnd/>
            </a:ln>
          </p:spPr>
          <p:txBody>
            <a:bodyPr/>
            <a:lstStyle/>
            <a:p>
              <a:endParaRPr lang="ja-JP" altLang="en-US" dirty="0"/>
            </a:p>
          </p:txBody>
        </p:sp>
        <p:sp>
          <p:nvSpPr>
            <p:cNvPr id="17" name="Freeform 28"/>
            <p:cNvSpPr>
              <a:spLocks/>
            </p:cNvSpPr>
            <p:nvPr/>
          </p:nvSpPr>
          <p:spPr bwMode="auto">
            <a:xfrm>
              <a:off x="3977" y="1909"/>
              <a:ext cx="28" cy="28"/>
            </a:xfrm>
            <a:custGeom>
              <a:avLst/>
              <a:gdLst>
                <a:gd name="T0" fmla="*/ 12 w 28"/>
                <a:gd name="T1" fmla="*/ 28 h 28"/>
                <a:gd name="T2" fmla="*/ 0 w 28"/>
                <a:gd name="T3" fmla="*/ 12 h 28"/>
                <a:gd name="T4" fmla="*/ 12 w 28"/>
                <a:gd name="T5" fmla="*/ 0 h 28"/>
                <a:gd name="T6" fmla="*/ 28 w 28"/>
                <a:gd name="T7" fmla="*/ 12 h 28"/>
                <a:gd name="T8" fmla="*/ 12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2" y="28"/>
                  </a:moveTo>
                  <a:lnTo>
                    <a:pt x="0" y="12"/>
                  </a:lnTo>
                  <a:lnTo>
                    <a:pt x="12" y="0"/>
                  </a:lnTo>
                  <a:lnTo>
                    <a:pt x="28" y="12"/>
                  </a:lnTo>
                  <a:lnTo>
                    <a:pt x="12" y="28"/>
                  </a:lnTo>
                  <a:close/>
                </a:path>
              </a:pathLst>
            </a:custGeom>
            <a:solidFill>
              <a:srgbClr val="4F81BD"/>
            </a:solidFill>
            <a:ln w="9525">
              <a:noFill/>
              <a:round/>
              <a:headEnd/>
              <a:tailEnd/>
            </a:ln>
          </p:spPr>
          <p:txBody>
            <a:bodyPr/>
            <a:lstStyle/>
            <a:p>
              <a:endParaRPr lang="ja-JP" altLang="en-US" dirty="0"/>
            </a:p>
          </p:txBody>
        </p:sp>
        <p:sp>
          <p:nvSpPr>
            <p:cNvPr id="18" name="Freeform 29"/>
            <p:cNvSpPr>
              <a:spLocks noEditPoints="1"/>
            </p:cNvSpPr>
            <p:nvPr/>
          </p:nvSpPr>
          <p:spPr bwMode="auto">
            <a:xfrm>
              <a:off x="3977" y="1909"/>
              <a:ext cx="28" cy="28"/>
            </a:xfrm>
            <a:custGeom>
              <a:avLst/>
              <a:gdLst>
                <a:gd name="T0" fmla="*/ 16 w 28"/>
                <a:gd name="T1" fmla="*/ 28 h 28"/>
                <a:gd name="T2" fmla="*/ 12 w 28"/>
                <a:gd name="T3" fmla="*/ 28 h 28"/>
                <a:gd name="T4" fmla="*/ 0 w 28"/>
                <a:gd name="T5" fmla="*/ 16 h 28"/>
                <a:gd name="T6" fmla="*/ 0 w 28"/>
                <a:gd name="T7" fmla="*/ 12 h 28"/>
                <a:gd name="T8" fmla="*/ 12 w 28"/>
                <a:gd name="T9" fmla="*/ 0 h 28"/>
                <a:gd name="T10" fmla="*/ 16 w 28"/>
                <a:gd name="T11" fmla="*/ 0 h 28"/>
                <a:gd name="T12" fmla="*/ 28 w 28"/>
                <a:gd name="T13" fmla="*/ 12 h 28"/>
                <a:gd name="T14" fmla="*/ 28 w 28"/>
                <a:gd name="T15" fmla="*/ 16 h 28"/>
                <a:gd name="T16" fmla="*/ 16 w 28"/>
                <a:gd name="T17" fmla="*/ 28 h 28"/>
                <a:gd name="T18" fmla="*/ 24 w 28"/>
                <a:gd name="T19" fmla="*/ 12 h 28"/>
                <a:gd name="T20" fmla="*/ 24 w 28"/>
                <a:gd name="T21" fmla="*/ 16 h 28"/>
                <a:gd name="T22" fmla="*/ 12 w 28"/>
                <a:gd name="T23" fmla="*/ 0 h 28"/>
                <a:gd name="T24" fmla="*/ 16 w 28"/>
                <a:gd name="T25" fmla="*/ 0 h 28"/>
                <a:gd name="T26" fmla="*/ 0 w 28"/>
                <a:gd name="T27" fmla="*/ 16 h 28"/>
                <a:gd name="T28" fmla="*/ 0 w 28"/>
                <a:gd name="T29" fmla="*/ 12 h 28"/>
                <a:gd name="T30" fmla="*/ 16 w 28"/>
                <a:gd name="T31" fmla="*/ 24 h 28"/>
                <a:gd name="T32" fmla="*/ 12 w 28"/>
                <a:gd name="T33" fmla="*/ 24 h 28"/>
                <a:gd name="T34" fmla="*/ 24 w 28"/>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28"/>
                <a:gd name="T56" fmla="*/ 28 w 28"/>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28">
                  <a:moveTo>
                    <a:pt x="16" y="28"/>
                  </a:moveTo>
                  <a:lnTo>
                    <a:pt x="12" y="28"/>
                  </a:lnTo>
                  <a:lnTo>
                    <a:pt x="0" y="16"/>
                  </a:lnTo>
                  <a:lnTo>
                    <a:pt x="0" y="12"/>
                  </a:lnTo>
                  <a:lnTo>
                    <a:pt x="12" y="0"/>
                  </a:lnTo>
                  <a:lnTo>
                    <a:pt x="16" y="0"/>
                  </a:lnTo>
                  <a:lnTo>
                    <a:pt x="28" y="12"/>
                  </a:lnTo>
                  <a:lnTo>
                    <a:pt x="28" y="16"/>
                  </a:lnTo>
                  <a:lnTo>
                    <a:pt x="16" y="28"/>
                  </a:lnTo>
                  <a:close/>
                  <a:moveTo>
                    <a:pt x="24" y="12"/>
                  </a:moveTo>
                  <a:lnTo>
                    <a:pt x="24" y="16"/>
                  </a:lnTo>
                  <a:lnTo>
                    <a:pt x="12" y="0"/>
                  </a:lnTo>
                  <a:lnTo>
                    <a:pt x="16" y="0"/>
                  </a:lnTo>
                  <a:lnTo>
                    <a:pt x="0" y="16"/>
                  </a:lnTo>
                  <a:lnTo>
                    <a:pt x="0" y="12"/>
                  </a:lnTo>
                  <a:lnTo>
                    <a:pt x="16" y="24"/>
                  </a:lnTo>
                  <a:lnTo>
                    <a:pt x="12" y="24"/>
                  </a:lnTo>
                  <a:lnTo>
                    <a:pt x="24" y="12"/>
                  </a:lnTo>
                  <a:close/>
                </a:path>
              </a:pathLst>
            </a:custGeom>
            <a:solidFill>
              <a:srgbClr val="4A7EBB"/>
            </a:solidFill>
            <a:ln w="4">
              <a:solidFill>
                <a:srgbClr val="4A7EBB"/>
              </a:solidFill>
              <a:round/>
              <a:headEnd/>
              <a:tailEnd/>
            </a:ln>
          </p:spPr>
          <p:txBody>
            <a:bodyPr/>
            <a:lstStyle/>
            <a:p>
              <a:endParaRPr lang="ja-JP" altLang="en-US" dirty="0"/>
            </a:p>
          </p:txBody>
        </p:sp>
        <p:sp>
          <p:nvSpPr>
            <p:cNvPr id="19" name="Freeform 30"/>
            <p:cNvSpPr>
              <a:spLocks/>
            </p:cNvSpPr>
            <p:nvPr/>
          </p:nvSpPr>
          <p:spPr bwMode="auto">
            <a:xfrm>
              <a:off x="4289" y="1973"/>
              <a:ext cx="29" cy="28"/>
            </a:xfrm>
            <a:custGeom>
              <a:avLst/>
              <a:gdLst>
                <a:gd name="T0" fmla="*/ 17 w 29"/>
                <a:gd name="T1" fmla="*/ 28 h 28"/>
                <a:gd name="T2" fmla="*/ 0 w 29"/>
                <a:gd name="T3" fmla="*/ 16 h 28"/>
                <a:gd name="T4" fmla="*/ 17 w 29"/>
                <a:gd name="T5" fmla="*/ 0 h 28"/>
                <a:gd name="T6" fmla="*/ 29 w 29"/>
                <a:gd name="T7" fmla="*/ 16 h 28"/>
                <a:gd name="T8" fmla="*/ 17 w 29"/>
                <a:gd name="T9" fmla="*/ 28 h 28"/>
                <a:gd name="T10" fmla="*/ 0 60000 65536"/>
                <a:gd name="T11" fmla="*/ 0 60000 65536"/>
                <a:gd name="T12" fmla="*/ 0 60000 65536"/>
                <a:gd name="T13" fmla="*/ 0 60000 65536"/>
                <a:gd name="T14" fmla="*/ 0 60000 65536"/>
                <a:gd name="T15" fmla="*/ 0 w 29"/>
                <a:gd name="T16" fmla="*/ 0 h 28"/>
                <a:gd name="T17" fmla="*/ 29 w 29"/>
                <a:gd name="T18" fmla="*/ 28 h 28"/>
              </a:gdLst>
              <a:ahLst/>
              <a:cxnLst>
                <a:cxn ang="T10">
                  <a:pos x="T0" y="T1"/>
                </a:cxn>
                <a:cxn ang="T11">
                  <a:pos x="T2" y="T3"/>
                </a:cxn>
                <a:cxn ang="T12">
                  <a:pos x="T4" y="T5"/>
                </a:cxn>
                <a:cxn ang="T13">
                  <a:pos x="T6" y="T7"/>
                </a:cxn>
                <a:cxn ang="T14">
                  <a:pos x="T8" y="T9"/>
                </a:cxn>
              </a:cxnLst>
              <a:rect l="T15" t="T16" r="T17" b="T18"/>
              <a:pathLst>
                <a:path w="29" h="28">
                  <a:moveTo>
                    <a:pt x="17" y="28"/>
                  </a:moveTo>
                  <a:lnTo>
                    <a:pt x="0" y="16"/>
                  </a:lnTo>
                  <a:lnTo>
                    <a:pt x="17" y="0"/>
                  </a:lnTo>
                  <a:lnTo>
                    <a:pt x="29" y="16"/>
                  </a:lnTo>
                  <a:lnTo>
                    <a:pt x="17" y="28"/>
                  </a:lnTo>
                  <a:close/>
                </a:path>
              </a:pathLst>
            </a:custGeom>
            <a:solidFill>
              <a:srgbClr val="4F81BD"/>
            </a:solidFill>
            <a:ln w="9525">
              <a:noFill/>
              <a:round/>
              <a:headEnd/>
              <a:tailEnd/>
            </a:ln>
          </p:spPr>
          <p:txBody>
            <a:bodyPr/>
            <a:lstStyle/>
            <a:p>
              <a:endParaRPr lang="ja-JP" altLang="en-US" dirty="0"/>
            </a:p>
          </p:txBody>
        </p:sp>
        <p:sp>
          <p:nvSpPr>
            <p:cNvPr id="20" name="Freeform 31"/>
            <p:cNvSpPr>
              <a:spLocks noEditPoints="1"/>
            </p:cNvSpPr>
            <p:nvPr/>
          </p:nvSpPr>
          <p:spPr bwMode="auto">
            <a:xfrm>
              <a:off x="4289" y="1973"/>
              <a:ext cx="29" cy="28"/>
            </a:xfrm>
            <a:custGeom>
              <a:avLst/>
              <a:gdLst>
                <a:gd name="T0" fmla="*/ 17 w 29"/>
                <a:gd name="T1" fmla="*/ 28 h 28"/>
                <a:gd name="T2" fmla="*/ 13 w 29"/>
                <a:gd name="T3" fmla="*/ 28 h 28"/>
                <a:gd name="T4" fmla="*/ 0 w 29"/>
                <a:gd name="T5" fmla="*/ 16 h 28"/>
                <a:gd name="T6" fmla="*/ 0 w 29"/>
                <a:gd name="T7" fmla="*/ 12 h 28"/>
                <a:gd name="T8" fmla="*/ 13 w 29"/>
                <a:gd name="T9" fmla="*/ 0 h 28"/>
                <a:gd name="T10" fmla="*/ 17 w 29"/>
                <a:gd name="T11" fmla="*/ 0 h 28"/>
                <a:gd name="T12" fmla="*/ 29 w 29"/>
                <a:gd name="T13" fmla="*/ 12 h 28"/>
                <a:gd name="T14" fmla="*/ 29 w 29"/>
                <a:gd name="T15" fmla="*/ 16 h 28"/>
                <a:gd name="T16" fmla="*/ 17 w 29"/>
                <a:gd name="T17" fmla="*/ 28 h 28"/>
                <a:gd name="T18" fmla="*/ 25 w 29"/>
                <a:gd name="T19" fmla="*/ 12 h 28"/>
                <a:gd name="T20" fmla="*/ 25 w 29"/>
                <a:gd name="T21" fmla="*/ 16 h 28"/>
                <a:gd name="T22" fmla="*/ 13 w 29"/>
                <a:gd name="T23" fmla="*/ 4 h 28"/>
                <a:gd name="T24" fmla="*/ 17 w 29"/>
                <a:gd name="T25" fmla="*/ 4 h 28"/>
                <a:gd name="T26" fmla="*/ 4 w 29"/>
                <a:gd name="T27" fmla="*/ 16 h 28"/>
                <a:gd name="T28" fmla="*/ 4 w 29"/>
                <a:gd name="T29" fmla="*/ 12 h 28"/>
                <a:gd name="T30" fmla="*/ 17 w 29"/>
                <a:gd name="T31" fmla="*/ 28 h 28"/>
                <a:gd name="T32" fmla="*/ 13 w 29"/>
                <a:gd name="T33" fmla="*/ 28 h 28"/>
                <a:gd name="T34" fmla="*/ 25 w 29"/>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28"/>
                <a:gd name="T56" fmla="*/ 29 w 29"/>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28">
                  <a:moveTo>
                    <a:pt x="17" y="28"/>
                  </a:moveTo>
                  <a:lnTo>
                    <a:pt x="13" y="28"/>
                  </a:lnTo>
                  <a:lnTo>
                    <a:pt x="0" y="16"/>
                  </a:lnTo>
                  <a:lnTo>
                    <a:pt x="0" y="12"/>
                  </a:lnTo>
                  <a:lnTo>
                    <a:pt x="13" y="0"/>
                  </a:lnTo>
                  <a:lnTo>
                    <a:pt x="17" y="0"/>
                  </a:lnTo>
                  <a:lnTo>
                    <a:pt x="29" y="12"/>
                  </a:lnTo>
                  <a:lnTo>
                    <a:pt x="29" y="16"/>
                  </a:lnTo>
                  <a:lnTo>
                    <a:pt x="17" y="28"/>
                  </a:lnTo>
                  <a:close/>
                  <a:moveTo>
                    <a:pt x="25" y="12"/>
                  </a:moveTo>
                  <a:lnTo>
                    <a:pt x="25" y="16"/>
                  </a:lnTo>
                  <a:lnTo>
                    <a:pt x="13" y="4"/>
                  </a:lnTo>
                  <a:lnTo>
                    <a:pt x="17" y="4"/>
                  </a:lnTo>
                  <a:lnTo>
                    <a:pt x="4" y="16"/>
                  </a:lnTo>
                  <a:lnTo>
                    <a:pt x="4" y="12"/>
                  </a:lnTo>
                  <a:lnTo>
                    <a:pt x="17" y="28"/>
                  </a:lnTo>
                  <a:lnTo>
                    <a:pt x="13" y="28"/>
                  </a:lnTo>
                  <a:lnTo>
                    <a:pt x="25" y="12"/>
                  </a:lnTo>
                  <a:close/>
                </a:path>
              </a:pathLst>
            </a:custGeom>
            <a:solidFill>
              <a:srgbClr val="4A7EBB"/>
            </a:solidFill>
            <a:ln w="4">
              <a:solidFill>
                <a:srgbClr val="4A7EBB"/>
              </a:solidFill>
              <a:round/>
              <a:headEnd/>
              <a:tailEnd/>
            </a:ln>
          </p:spPr>
          <p:txBody>
            <a:bodyPr/>
            <a:lstStyle/>
            <a:p>
              <a:endParaRPr lang="ja-JP" altLang="en-US" dirty="0"/>
            </a:p>
          </p:txBody>
        </p:sp>
        <p:sp>
          <p:nvSpPr>
            <p:cNvPr id="21" name="Freeform 32"/>
            <p:cNvSpPr>
              <a:spLocks/>
            </p:cNvSpPr>
            <p:nvPr/>
          </p:nvSpPr>
          <p:spPr bwMode="auto">
            <a:xfrm>
              <a:off x="4602" y="2092"/>
              <a:ext cx="28" cy="28"/>
            </a:xfrm>
            <a:custGeom>
              <a:avLst/>
              <a:gdLst>
                <a:gd name="T0" fmla="*/ 16 w 28"/>
                <a:gd name="T1" fmla="*/ 28 h 28"/>
                <a:gd name="T2" fmla="*/ 0 w 28"/>
                <a:gd name="T3" fmla="*/ 16 h 28"/>
                <a:gd name="T4" fmla="*/ 16 w 28"/>
                <a:gd name="T5" fmla="*/ 0 h 28"/>
                <a:gd name="T6" fmla="*/ 28 w 28"/>
                <a:gd name="T7" fmla="*/ 16 h 28"/>
                <a:gd name="T8" fmla="*/ 16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6" y="28"/>
                  </a:moveTo>
                  <a:lnTo>
                    <a:pt x="0" y="16"/>
                  </a:lnTo>
                  <a:lnTo>
                    <a:pt x="16" y="0"/>
                  </a:lnTo>
                  <a:lnTo>
                    <a:pt x="28" y="16"/>
                  </a:lnTo>
                  <a:lnTo>
                    <a:pt x="16" y="28"/>
                  </a:lnTo>
                  <a:close/>
                </a:path>
              </a:pathLst>
            </a:custGeom>
            <a:solidFill>
              <a:srgbClr val="4F81BD"/>
            </a:solidFill>
            <a:ln w="9525">
              <a:noFill/>
              <a:round/>
              <a:headEnd/>
              <a:tailEnd/>
            </a:ln>
          </p:spPr>
          <p:txBody>
            <a:bodyPr/>
            <a:lstStyle/>
            <a:p>
              <a:endParaRPr lang="ja-JP" altLang="en-US" dirty="0"/>
            </a:p>
          </p:txBody>
        </p:sp>
        <p:sp>
          <p:nvSpPr>
            <p:cNvPr id="22" name="Freeform 33"/>
            <p:cNvSpPr>
              <a:spLocks noEditPoints="1"/>
            </p:cNvSpPr>
            <p:nvPr/>
          </p:nvSpPr>
          <p:spPr bwMode="auto">
            <a:xfrm>
              <a:off x="4602" y="2092"/>
              <a:ext cx="28" cy="28"/>
            </a:xfrm>
            <a:custGeom>
              <a:avLst/>
              <a:gdLst>
                <a:gd name="T0" fmla="*/ 16 w 28"/>
                <a:gd name="T1" fmla="*/ 28 h 28"/>
                <a:gd name="T2" fmla="*/ 12 w 28"/>
                <a:gd name="T3" fmla="*/ 28 h 28"/>
                <a:gd name="T4" fmla="*/ 0 w 28"/>
                <a:gd name="T5" fmla="*/ 16 h 28"/>
                <a:gd name="T6" fmla="*/ 0 w 28"/>
                <a:gd name="T7" fmla="*/ 12 h 28"/>
                <a:gd name="T8" fmla="*/ 12 w 28"/>
                <a:gd name="T9" fmla="*/ 0 h 28"/>
                <a:gd name="T10" fmla="*/ 16 w 28"/>
                <a:gd name="T11" fmla="*/ 0 h 28"/>
                <a:gd name="T12" fmla="*/ 28 w 28"/>
                <a:gd name="T13" fmla="*/ 12 h 28"/>
                <a:gd name="T14" fmla="*/ 28 w 28"/>
                <a:gd name="T15" fmla="*/ 16 h 28"/>
                <a:gd name="T16" fmla="*/ 16 w 28"/>
                <a:gd name="T17" fmla="*/ 28 h 28"/>
                <a:gd name="T18" fmla="*/ 28 w 28"/>
                <a:gd name="T19" fmla="*/ 12 h 28"/>
                <a:gd name="T20" fmla="*/ 28 w 28"/>
                <a:gd name="T21" fmla="*/ 16 h 28"/>
                <a:gd name="T22" fmla="*/ 12 w 28"/>
                <a:gd name="T23" fmla="*/ 4 h 28"/>
                <a:gd name="T24" fmla="*/ 16 w 28"/>
                <a:gd name="T25" fmla="*/ 4 h 28"/>
                <a:gd name="T26" fmla="*/ 4 w 28"/>
                <a:gd name="T27" fmla="*/ 16 h 28"/>
                <a:gd name="T28" fmla="*/ 4 w 28"/>
                <a:gd name="T29" fmla="*/ 12 h 28"/>
                <a:gd name="T30" fmla="*/ 16 w 28"/>
                <a:gd name="T31" fmla="*/ 28 h 28"/>
                <a:gd name="T32" fmla="*/ 12 w 28"/>
                <a:gd name="T33" fmla="*/ 28 h 28"/>
                <a:gd name="T34" fmla="*/ 28 w 28"/>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28"/>
                <a:gd name="T56" fmla="*/ 28 w 28"/>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28">
                  <a:moveTo>
                    <a:pt x="16" y="28"/>
                  </a:moveTo>
                  <a:lnTo>
                    <a:pt x="12" y="28"/>
                  </a:lnTo>
                  <a:lnTo>
                    <a:pt x="0" y="16"/>
                  </a:lnTo>
                  <a:lnTo>
                    <a:pt x="0" y="12"/>
                  </a:lnTo>
                  <a:lnTo>
                    <a:pt x="12" y="0"/>
                  </a:lnTo>
                  <a:lnTo>
                    <a:pt x="16" y="0"/>
                  </a:lnTo>
                  <a:lnTo>
                    <a:pt x="28" y="12"/>
                  </a:lnTo>
                  <a:lnTo>
                    <a:pt x="28" y="16"/>
                  </a:lnTo>
                  <a:lnTo>
                    <a:pt x="16" y="28"/>
                  </a:lnTo>
                  <a:close/>
                  <a:moveTo>
                    <a:pt x="28" y="12"/>
                  </a:moveTo>
                  <a:lnTo>
                    <a:pt x="28" y="16"/>
                  </a:lnTo>
                  <a:lnTo>
                    <a:pt x="12" y="4"/>
                  </a:lnTo>
                  <a:lnTo>
                    <a:pt x="16" y="4"/>
                  </a:lnTo>
                  <a:lnTo>
                    <a:pt x="4" y="16"/>
                  </a:lnTo>
                  <a:lnTo>
                    <a:pt x="4" y="12"/>
                  </a:lnTo>
                  <a:lnTo>
                    <a:pt x="16" y="28"/>
                  </a:lnTo>
                  <a:lnTo>
                    <a:pt x="12" y="28"/>
                  </a:lnTo>
                  <a:lnTo>
                    <a:pt x="28" y="12"/>
                  </a:lnTo>
                  <a:close/>
                </a:path>
              </a:pathLst>
            </a:custGeom>
            <a:solidFill>
              <a:srgbClr val="4A7EBB"/>
            </a:solidFill>
            <a:ln w="4">
              <a:solidFill>
                <a:srgbClr val="4A7EBB"/>
              </a:solidFill>
              <a:round/>
              <a:headEnd/>
              <a:tailEnd/>
            </a:ln>
          </p:spPr>
          <p:txBody>
            <a:bodyPr/>
            <a:lstStyle/>
            <a:p>
              <a:endParaRPr lang="ja-JP" altLang="en-US" dirty="0"/>
            </a:p>
          </p:txBody>
        </p:sp>
        <p:sp>
          <p:nvSpPr>
            <p:cNvPr id="23" name="Freeform 34"/>
            <p:cNvSpPr>
              <a:spLocks/>
            </p:cNvSpPr>
            <p:nvPr/>
          </p:nvSpPr>
          <p:spPr bwMode="auto">
            <a:xfrm>
              <a:off x="4915" y="2164"/>
              <a:ext cx="28" cy="28"/>
            </a:xfrm>
            <a:custGeom>
              <a:avLst/>
              <a:gdLst>
                <a:gd name="T0" fmla="*/ 16 w 28"/>
                <a:gd name="T1" fmla="*/ 28 h 28"/>
                <a:gd name="T2" fmla="*/ 0 w 28"/>
                <a:gd name="T3" fmla="*/ 16 h 28"/>
                <a:gd name="T4" fmla="*/ 16 w 28"/>
                <a:gd name="T5" fmla="*/ 0 h 28"/>
                <a:gd name="T6" fmla="*/ 28 w 28"/>
                <a:gd name="T7" fmla="*/ 16 h 28"/>
                <a:gd name="T8" fmla="*/ 16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6" y="28"/>
                  </a:moveTo>
                  <a:lnTo>
                    <a:pt x="0" y="16"/>
                  </a:lnTo>
                  <a:lnTo>
                    <a:pt x="16" y="0"/>
                  </a:lnTo>
                  <a:lnTo>
                    <a:pt x="28" y="16"/>
                  </a:lnTo>
                  <a:lnTo>
                    <a:pt x="16" y="28"/>
                  </a:lnTo>
                  <a:close/>
                </a:path>
              </a:pathLst>
            </a:custGeom>
            <a:solidFill>
              <a:srgbClr val="4F81BD"/>
            </a:solidFill>
            <a:ln w="9525">
              <a:noFill/>
              <a:round/>
              <a:headEnd/>
              <a:tailEnd/>
            </a:ln>
          </p:spPr>
          <p:txBody>
            <a:bodyPr/>
            <a:lstStyle/>
            <a:p>
              <a:endParaRPr lang="ja-JP" altLang="en-US" dirty="0"/>
            </a:p>
          </p:txBody>
        </p:sp>
        <p:sp>
          <p:nvSpPr>
            <p:cNvPr id="24" name="Freeform 35"/>
            <p:cNvSpPr>
              <a:spLocks noEditPoints="1"/>
            </p:cNvSpPr>
            <p:nvPr/>
          </p:nvSpPr>
          <p:spPr bwMode="auto">
            <a:xfrm>
              <a:off x="4915" y="2164"/>
              <a:ext cx="28" cy="32"/>
            </a:xfrm>
            <a:custGeom>
              <a:avLst/>
              <a:gdLst>
                <a:gd name="T0" fmla="*/ 16 w 28"/>
                <a:gd name="T1" fmla="*/ 32 h 32"/>
                <a:gd name="T2" fmla="*/ 12 w 28"/>
                <a:gd name="T3" fmla="*/ 32 h 32"/>
                <a:gd name="T4" fmla="*/ 0 w 28"/>
                <a:gd name="T5" fmla="*/ 16 h 32"/>
                <a:gd name="T6" fmla="*/ 0 w 28"/>
                <a:gd name="T7" fmla="*/ 12 h 32"/>
                <a:gd name="T8" fmla="*/ 12 w 28"/>
                <a:gd name="T9" fmla="*/ 0 h 32"/>
                <a:gd name="T10" fmla="*/ 16 w 28"/>
                <a:gd name="T11" fmla="*/ 0 h 32"/>
                <a:gd name="T12" fmla="*/ 28 w 28"/>
                <a:gd name="T13" fmla="*/ 12 h 32"/>
                <a:gd name="T14" fmla="*/ 28 w 28"/>
                <a:gd name="T15" fmla="*/ 16 h 32"/>
                <a:gd name="T16" fmla="*/ 16 w 28"/>
                <a:gd name="T17" fmla="*/ 32 h 32"/>
                <a:gd name="T18" fmla="*/ 28 w 28"/>
                <a:gd name="T19" fmla="*/ 12 h 32"/>
                <a:gd name="T20" fmla="*/ 28 w 28"/>
                <a:gd name="T21" fmla="*/ 16 h 32"/>
                <a:gd name="T22" fmla="*/ 12 w 28"/>
                <a:gd name="T23" fmla="*/ 4 h 32"/>
                <a:gd name="T24" fmla="*/ 16 w 28"/>
                <a:gd name="T25" fmla="*/ 4 h 32"/>
                <a:gd name="T26" fmla="*/ 4 w 28"/>
                <a:gd name="T27" fmla="*/ 16 h 32"/>
                <a:gd name="T28" fmla="*/ 4 w 28"/>
                <a:gd name="T29" fmla="*/ 12 h 32"/>
                <a:gd name="T30" fmla="*/ 16 w 28"/>
                <a:gd name="T31" fmla="*/ 28 h 32"/>
                <a:gd name="T32" fmla="*/ 12 w 28"/>
                <a:gd name="T33" fmla="*/ 28 h 32"/>
                <a:gd name="T34" fmla="*/ 28 w 28"/>
                <a:gd name="T35" fmla="*/ 12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32"/>
                <a:gd name="T56" fmla="*/ 28 w 28"/>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32">
                  <a:moveTo>
                    <a:pt x="16" y="32"/>
                  </a:moveTo>
                  <a:lnTo>
                    <a:pt x="12" y="32"/>
                  </a:lnTo>
                  <a:lnTo>
                    <a:pt x="0" y="16"/>
                  </a:lnTo>
                  <a:lnTo>
                    <a:pt x="0" y="12"/>
                  </a:lnTo>
                  <a:lnTo>
                    <a:pt x="12" y="0"/>
                  </a:lnTo>
                  <a:lnTo>
                    <a:pt x="16" y="0"/>
                  </a:lnTo>
                  <a:lnTo>
                    <a:pt x="28" y="12"/>
                  </a:lnTo>
                  <a:lnTo>
                    <a:pt x="28" y="16"/>
                  </a:lnTo>
                  <a:lnTo>
                    <a:pt x="16" y="32"/>
                  </a:lnTo>
                  <a:close/>
                  <a:moveTo>
                    <a:pt x="28" y="12"/>
                  </a:moveTo>
                  <a:lnTo>
                    <a:pt x="28" y="16"/>
                  </a:lnTo>
                  <a:lnTo>
                    <a:pt x="12" y="4"/>
                  </a:lnTo>
                  <a:lnTo>
                    <a:pt x="16" y="4"/>
                  </a:lnTo>
                  <a:lnTo>
                    <a:pt x="4" y="16"/>
                  </a:lnTo>
                  <a:lnTo>
                    <a:pt x="4" y="12"/>
                  </a:lnTo>
                  <a:lnTo>
                    <a:pt x="16" y="28"/>
                  </a:lnTo>
                  <a:lnTo>
                    <a:pt x="12" y="28"/>
                  </a:lnTo>
                  <a:lnTo>
                    <a:pt x="28" y="12"/>
                  </a:lnTo>
                  <a:close/>
                </a:path>
              </a:pathLst>
            </a:custGeom>
            <a:solidFill>
              <a:srgbClr val="4A7EBB"/>
            </a:solidFill>
            <a:ln w="4">
              <a:solidFill>
                <a:srgbClr val="4A7EBB"/>
              </a:solidFill>
              <a:round/>
              <a:headEnd/>
              <a:tailEnd/>
            </a:ln>
          </p:spPr>
          <p:txBody>
            <a:bodyPr/>
            <a:lstStyle/>
            <a:p>
              <a:endParaRPr lang="ja-JP" altLang="en-US" dirty="0"/>
            </a:p>
          </p:txBody>
        </p:sp>
        <p:sp>
          <p:nvSpPr>
            <p:cNvPr id="25" name="Freeform 36"/>
            <p:cNvSpPr>
              <a:spLocks/>
            </p:cNvSpPr>
            <p:nvPr/>
          </p:nvSpPr>
          <p:spPr bwMode="auto">
            <a:xfrm>
              <a:off x="5228" y="2256"/>
              <a:ext cx="28" cy="28"/>
            </a:xfrm>
            <a:custGeom>
              <a:avLst/>
              <a:gdLst>
                <a:gd name="T0" fmla="*/ 16 w 28"/>
                <a:gd name="T1" fmla="*/ 28 h 28"/>
                <a:gd name="T2" fmla="*/ 0 w 28"/>
                <a:gd name="T3" fmla="*/ 12 h 28"/>
                <a:gd name="T4" fmla="*/ 16 w 28"/>
                <a:gd name="T5" fmla="*/ 0 h 28"/>
                <a:gd name="T6" fmla="*/ 28 w 28"/>
                <a:gd name="T7" fmla="*/ 12 h 28"/>
                <a:gd name="T8" fmla="*/ 16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6" y="28"/>
                  </a:moveTo>
                  <a:lnTo>
                    <a:pt x="0" y="12"/>
                  </a:lnTo>
                  <a:lnTo>
                    <a:pt x="16" y="0"/>
                  </a:lnTo>
                  <a:lnTo>
                    <a:pt x="28" y="12"/>
                  </a:lnTo>
                  <a:lnTo>
                    <a:pt x="16" y="28"/>
                  </a:lnTo>
                  <a:close/>
                </a:path>
              </a:pathLst>
            </a:custGeom>
            <a:solidFill>
              <a:srgbClr val="4F81BD"/>
            </a:solidFill>
            <a:ln w="9525">
              <a:noFill/>
              <a:round/>
              <a:headEnd/>
              <a:tailEnd/>
            </a:ln>
          </p:spPr>
          <p:txBody>
            <a:bodyPr/>
            <a:lstStyle/>
            <a:p>
              <a:endParaRPr lang="ja-JP" altLang="en-US" dirty="0"/>
            </a:p>
          </p:txBody>
        </p:sp>
        <p:sp>
          <p:nvSpPr>
            <p:cNvPr id="26" name="Freeform 37"/>
            <p:cNvSpPr>
              <a:spLocks noEditPoints="1"/>
            </p:cNvSpPr>
            <p:nvPr/>
          </p:nvSpPr>
          <p:spPr bwMode="auto">
            <a:xfrm>
              <a:off x="5228" y="2256"/>
              <a:ext cx="28" cy="28"/>
            </a:xfrm>
            <a:custGeom>
              <a:avLst/>
              <a:gdLst>
                <a:gd name="T0" fmla="*/ 16 w 28"/>
                <a:gd name="T1" fmla="*/ 28 h 28"/>
                <a:gd name="T2" fmla="*/ 12 w 28"/>
                <a:gd name="T3" fmla="*/ 28 h 28"/>
                <a:gd name="T4" fmla="*/ 0 w 28"/>
                <a:gd name="T5" fmla="*/ 16 h 28"/>
                <a:gd name="T6" fmla="*/ 0 w 28"/>
                <a:gd name="T7" fmla="*/ 12 h 28"/>
                <a:gd name="T8" fmla="*/ 12 w 28"/>
                <a:gd name="T9" fmla="*/ 0 h 28"/>
                <a:gd name="T10" fmla="*/ 16 w 28"/>
                <a:gd name="T11" fmla="*/ 0 h 28"/>
                <a:gd name="T12" fmla="*/ 28 w 28"/>
                <a:gd name="T13" fmla="*/ 12 h 28"/>
                <a:gd name="T14" fmla="*/ 28 w 28"/>
                <a:gd name="T15" fmla="*/ 16 h 28"/>
                <a:gd name="T16" fmla="*/ 16 w 28"/>
                <a:gd name="T17" fmla="*/ 28 h 28"/>
                <a:gd name="T18" fmla="*/ 28 w 28"/>
                <a:gd name="T19" fmla="*/ 12 h 28"/>
                <a:gd name="T20" fmla="*/ 28 w 28"/>
                <a:gd name="T21" fmla="*/ 16 h 28"/>
                <a:gd name="T22" fmla="*/ 12 w 28"/>
                <a:gd name="T23" fmla="*/ 0 h 28"/>
                <a:gd name="T24" fmla="*/ 16 w 28"/>
                <a:gd name="T25" fmla="*/ 0 h 28"/>
                <a:gd name="T26" fmla="*/ 4 w 28"/>
                <a:gd name="T27" fmla="*/ 16 h 28"/>
                <a:gd name="T28" fmla="*/ 4 w 28"/>
                <a:gd name="T29" fmla="*/ 12 h 28"/>
                <a:gd name="T30" fmla="*/ 16 w 28"/>
                <a:gd name="T31" fmla="*/ 24 h 28"/>
                <a:gd name="T32" fmla="*/ 12 w 28"/>
                <a:gd name="T33" fmla="*/ 24 h 28"/>
                <a:gd name="T34" fmla="*/ 28 w 28"/>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28"/>
                <a:gd name="T56" fmla="*/ 28 w 28"/>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28">
                  <a:moveTo>
                    <a:pt x="16" y="28"/>
                  </a:moveTo>
                  <a:lnTo>
                    <a:pt x="12" y="28"/>
                  </a:lnTo>
                  <a:lnTo>
                    <a:pt x="0" y="16"/>
                  </a:lnTo>
                  <a:lnTo>
                    <a:pt x="0" y="12"/>
                  </a:lnTo>
                  <a:lnTo>
                    <a:pt x="12" y="0"/>
                  </a:lnTo>
                  <a:lnTo>
                    <a:pt x="16" y="0"/>
                  </a:lnTo>
                  <a:lnTo>
                    <a:pt x="28" y="12"/>
                  </a:lnTo>
                  <a:lnTo>
                    <a:pt x="28" y="16"/>
                  </a:lnTo>
                  <a:lnTo>
                    <a:pt x="16" y="28"/>
                  </a:lnTo>
                  <a:close/>
                  <a:moveTo>
                    <a:pt x="28" y="12"/>
                  </a:moveTo>
                  <a:lnTo>
                    <a:pt x="28" y="16"/>
                  </a:lnTo>
                  <a:lnTo>
                    <a:pt x="12" y="0"/>
                  </a:lnTo>
                  <a:lnTo>
                    <a:pt x="16" y="0"/>
                  </a:lnTo>
                  <a:lnTo>
                    <a:pt x="4" y="16"/>
                  </a:lnTo>
                  <a:lnTo>
                    <a:pt x="4" y="12"/>
                  </a:lnTo>
                  <a:lnTo>
                    <a:pt x="16" y="24"/>
                  </a:lnTo>
                  <a:lnTo>
                    <a:pt x="12" y="24"/>
                  </a:lnTo>
                  <a:lnTo>
                    <a:pt x="28" y="12"/>
                  </a:lnTo>
                  <a:close/>
                </a:path>
              </a:pathLst>
            </a:custGeom>
            <a:solidFill>
              <a:srgbClr val="4A7EBB"/>
            </a:solidFill>
            <a:ln w="4">
              <a:solidFill>
                <a:srgbClr val="4A7EBB"/>
              </a:solidFill>
              <a:round/>
              <a:headEnd/>
              <a:tailEnd/>
            </a:ln>
          </p:spPr>
          <p:txBody>
            <a:bodyPr/>
            <a:lstStyle/>
            <a:p>
              <a:endParaRPr lang="ja-JP" altLang="en-US" dirty="0"/>
            </a:p>
          </p:txBody>
        </p:sp>
        <p:sp>
          <p:nvSpPr>
            <p:cNvPr id="27" name="Freeform 38"/>
            <p:cNvSpPr>
              <a:spLocks/>
            </p:cNvSpPr>
            <p:nvPr/>
          </p:nvSpPr>
          <p:spPr bwMode="auto">
            <a:xfrm>
              <a:off x="5540" y="2344"/>
              <a:ext cx="28" cy="28"/>
            </a:xfrm>
            <a:custGeom>
              <a:avLst/>
              <a:gdLst>
                <a:gd name="T0" fmla="*/ 16 w 28"/>
                <a:gd name="T1" fmla="*/ 28 h 28"/>
                <a:gd name="T2" fmla="*/ 0 w 28"/>
                <a:gd name="T3" fmla="*/ 16 h 28"/>
                <a:gd name="T4" fmla="*/ 16 w 28"/>
                <a:gd name="T5" fmla="*/ 0 h 28"/>
                <a:gd name="T6" fmla="*/ 28 w 28"/>
                <a:gd name="T7" fmla="*/ 16 h 28"/>
                <a:gd name="T8" fmla="*/ 16 w 28"/>
                <a:gd name="T9" fmla="*/ 28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16" y="28"/>
                  </a:moveTo>
                  <a:lnTo>
                    <a:pt x="0" y="16"/>
                  </a:lnTo>
                  <a:lnTo>
                    <a:pt x="16" y="0"/>
                  </a:lnTo>
                  <a:lnTo>
                    <a:pt x="28" y="16"/>
                  </a:lnTo>
                  <a:lnTo>
                    <a:pt x="16" y="28"/>
                  </a:lnTo>
                  <a:close/>
                </a:path>
              </a:pathLst>
            </a:custGeom>
            <a:solidFill>
              <a:srgbClr val="4F81BD"/>
            </a:solidFill>
            <a:ln w="9525">
              <a:noFill/>
              <a:round/>
              <a:headEnd/>
              <a:tailEnd/>
            </a:ln>
          </p:spPr>
          <p:txBody>
            <a:bodyPr/>
            <a:lstStyle/>
            <a:p>
              <a:endParaRPr lang="ja-JP" altLang="en-US" dirty="0"/>
            </a:p>
          </p:txBody>
        </p:sp>
        <p:sp>
          <p:nvSpPr>
            <p:cNvPr id="28" name="Freeform 39"/>
            <p:cNvSpPr>
              <a:spLocks noEditPoints="1"/>
            </p:cNvSpPr>
            <p:nvPr/>
          </p:nvSpPr>
          <p:spPr bwMode="auto">
            <a:xfrm>
              <a:off x="5540" y="2344"/>
              <a:ext cx="28" cy="28"/>
            </a:xfrm>
            <a:custGeom>
              <a:avLst/>
              <a:gdLst>
                <a:gd name="T0" fmla="*/ 16 w 28"/>
                <a:gd name="T1" fmla="*/ 28 h 28"/>
                <a:gd name="T2" fmla="*/ 12 w 28"/>
                <a:gd name="T3" fmla="*/ 28 h 28"/>
                <a:gd name="T4" fmla="*/ 0 w 28"/>
                <a:gd name="T5" fmla="*/ 16 h 28"/>
                <a:gd name="T6" fmla="*/ 0 w 28"/>
                <a:gd name="T7" fmla="*/ 12 h 28"/>
                <a:gd name="T8" fmla="*/ 12 w 28"/>
                <a:gd name="T9" fmla="*/ 0 h 28"/>
                <a:gd name="T10" fmla="*/ 16 w 28"/>
                <a:gd name="T11" fmla="*/ 0 h 28"/>
                <a:gd name="T12" fmla="*/ 28 w 28"/>
                <a:gd name="T13" fmla="*/ 12 h 28"/>
                <a:gd name="T14" fmla="*/ 28 w 28"/>
                <a:gd name="T15" fmla="*/ 16 h 28"/>
                <a:gd name="T16" fmla="*/ 16 w 28"/>
                <a:gd name="T17" fmla="*/ 28 h 28"/>
                <a:gd name="T18" fmla="*/ 28 w 28"/>
                <a:gd name="T19" fmla="*/ 12 h 28"/>
                <a:gd name="T20" fmla="*/ 28 w 28"/>
                <a:gd name="T21" fmla="*/ 16 h 28"/>
                <a:gd name="T22" fmla="*/ 12 w 28"/>
                <a:gd name="T23" fmla="*/ 4 h 28"/>
                <a:gd name="T24" fmla="*/ 16 w 28"/>
                <a:gd name="T25" fmla="*/ 4 h 28"/>
                <a:gd name="T26" fmla="*/ 4 w 28"/>
                <a:gd name="T27" fmla="*/ 16 h 28"/>
                <a:gd name="T28" fmla="*/ 4 w 28"/>
                <a:gd name="T29" fmla="*/ 12 h 28"/>
                <a:gd name="T30" fmla="*/ 16 w 28"/>
                <a:gd name="T31" fmla="*/ 28 h 28"/>
                <a:gd name="T32" fmla="*/ 12 w 28"/>
                <a:gd name="T33" fmla="*/ 28 h 28"/>
                <a:gd name="T34" fmla="*/ 28 w 28"/>
                <a:gd name="T35" fmla="*/ 12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28"/>
                <a:gd name="T56" fmla="*/ 28 w 28"/>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28">
                  <a:moveTo>
                    <a:pt x="16" y="28"/>
                  </a:moveTo>
                  <a:lnTo>
                    <a:pt x="12" y="28"/>
                  </a:lnTo>
                  <a:lnTo>
                    <a:pt x="0" y="16"/>
                  </a:lnTo>
                  <a:lnTo>
                    <a:pt x="0" y="12"/>
                  </a:lnTo>
                  <a:lnTo>
                    <a:pt x="12" y="0"/>
                  </a:lnTo>
                  <a:lnTo>
                    <a:pt x="16" y="0"/>
                  </a:lnTo>
                  <a:lnTo>
                    <a:pt x="28" y="12"/>
                  </a:lnTo>
                  <a:lnTo>
                    <a:pt x="28" y="16"/>
                  </a:lnTo>
                  <a:lnTo>
                    <a:pt x="16" y="28"/>
                  </a:lnTo>
                  <a:close/>
                  <a:moveTo>
                    <a:pt x="28" y="12"/>
                  </a:moveTo>
                  <a:lnTo>
                    <a:pt x="28" y="16"/>
                  </a:lnTo>
                  <a:lnTo>
                    <a:pt x="12" y="4"/>
                  </a:lnTo>
                  <a:lnTo>
                    <a:pt x="16" y="4"/>
                  </a:lnTo>
                  <a:lnTo>
                    <a:pt x="4" y="16"/>
                  </a:lnTo>
                  <a:lnTo>
                    <a:pt x="4" y="12"/>
                  </a:lnTo>
                  <a:lnTo>
                    <a:pt x="16" y="28"/>
                  </a:lnTo>
                  <a:lnTo>
                    <a:pt x="12" y="28"/>
                  </a:lnTo>
                  <a:lnTo>
                    <a:pt x="28" y="12"/>
                  </a:lnTo>
                  <a:close/>
                </a:path>
              </a:pathLst>
            </a:custGeom>
            <a:solidFill>
              <a:srgbClr val="4A7EBB"/>
            </a:solidFill>
            <a:ln w="4">
              <a:solidFill>
                <a:srgbClr val="4A7EBB"/>
              </a:solidFill>
              <a:round/>
              <a:headEnd/>
              <a:tailEnd/>
            </a:ln>
          </p:spPr>
          <p:txBody>
            <a:bodyPr/>
            <a:lstStyle/>
            <a:p>
              <a:endParaRPr lang="ja-JP" altLang="en-US" dirty="0"/>
            </a:p>
          </p:txBody>
        </p:sp>
        <p:sp>
          <p:nvSpPr>
            <p:cNvPr id="29" name="Freeform 40"/>
            <p:cNvSpPr>
              <a:spLocks/>
            </p:cNvSpPr>
            <p:nvPr/>
          </p:nvSpPr>
          <p:spPr bwMode="auto">
            <a:xfrm>
              <a:off x="3676" y="2240"/>
              <a:ext cx="1884" cy="208"/>
            </a:xfrm>
            <a:custGeom>
              <a:avLst/>
              <a:gdLst>
                <a:gd name="T0" fmla="*/ 4 w 1884"/>
                <a:gd name="T1" fmla="*/ 16 h 208"/>
                <a:gd name="T2" fmla="*/ 317 w 1884"/>
                <a:gd name="T3" fmla="*/ 0 h 208"/>
                <a:gd name="T4" fmla="*/ 321 w 1884"/>
                <a:gd name="T5" fmla="*/ 0 h 208"/>
                <a:gd name="T6" fmla="*/ 634 w 1884"/>
                <a:gd name="T7" fmla="*/ 100 h 208"/>
                <a:gd name="T8" fmla="*/ 630 w 1884"/>
                <a:gd name="T9" fmla="*/ 100 h 208"/>
                <a:gd name="T10" fmla="*/ 942 w 1884"/>
                <a:gd name="T11" fmla="*/ 124 h 208"/>
                <a:gd name="T12" fmla="*/ 1251 w 1884"/>
                <a:gd name="T13" fmla="*/ 132 h 208"/>
                <a:gd name="T14" fmla="*/ 1564 w 1884"/>
                <a:gd name="T15" fmla="*/ 172 h 208"/>
                <a:gd name="T16" fmla="*/ 1876 w 1884"/>
                <a:gd name="T17" fmla="*/ 196 h 208"/>
                <a:gd name="T18" fmla="*/ 1884 w 1884"/>
                <a:gd name="T19" fmla="*/ 200 h 208"/>
                <a:gd name="T20" fmla="*/ 1876 w 1884"/>
                <a:gd name="T21" fmla="*/ 208 h 208"/>
                <a:gd name="T22" fmla="*/ 1564 w 1884"/>
                <a:gd name="T23" fmla="*/ 184 h 208"/>
                <a:gd name="T24" fmla="*/ 1251 w 1884"/>
                <a:gd name="T25" fmla="*/ 144 h 208"/>
                <a:gd name="T26" fmla="*/ 942 w 1884"/>
                <a:gd name="T27" fmla="*/ 136 h 208"/>
                <a:gd name="T28" fmla="*/ 630 w 1884"/>
                <a:gd name="T29" fmla="*/ 112 h 208"/>
                <a:gd name="T30" fmla="*/ 630 w 1884"/>
                <a:gd name="T31" fmla="*/ 108 h 208"/>
                <a:gd name="T32" fmla="*/ 317 w 1884"/>
                <a:gd name="T33" fmla="*/ 8 h 208"/>
                <a:gd name="T34" fmla="*/ 317 w 1884"/>
                <a:gd name="T35" fmla="*/ 12 h 208"/>
                <a:gd name="T36" fmla="*/ 4 w 1884"/>
                <a:gd name="T37" fmla="*/ 28 h 208"/>
                <a:gd name="T38" fmla="*/ 0 w 1884"/>
                <a:gd name="T39" fmla="*/ 24 h 208"/>
                <a:gd name="T40" fmla="*/ 0 w 1884"/>
                <a:gd name="T41" fmla="*/ 20 h 208"/>
                <a:gd name="T42" fmla="*/ 0 w 1884"/>
                <a:gd name="T43" fmla="*/ 16 h 208"/>
                <a:gd name="T44" fmla="*/ 4 w 1884"/>
                <a:gd name="T45" fmla="*/ 16 h 208"/>
                <a:gd name="T46" fmla="*/ 4 w 1884"/>
                <a:gd name="T47" fmla="*/ 16 h 2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884"/>
                <a:gd name="T73" fmla="*/ 0 h 208"/>
                <a:gd name="T74" fmla="*/ 1884 w 1884"/>
                <a:gd name="T75" fmla="*/ 208 h 2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884" h="208">
                  <a:moveTo>
                    <a:pt x="4" y="16"/>
                  </a:moveTo>
                  <a:lnTo>
                    <a:pt x="317" y="0"/>
                  </a:lnTo>
                  <a:lnTo>
                    <a:pt x="321" y="0"/>
                  </a:lnTo>
                  <a:lnTo>
                    <a:pt x="634" y="100"/>
                  </a:lnTo>
                  <a:lnTo>
                    <a:pt x="630" y="100"/>
                  </a:lnTo>
                  <a:lnTo>
                    <a:pt x="942" y="124"/>
                  </a:lnTo>
                  <a:lnTo>
                    <a:pt x="1251" y="132"/>
                  </a:lnTo>
                  <a:lnTo>
                    <a:pt x="1564" y="172"/>
                  </a:lnTo>
                  <a:lnTo>
                    <a:pt x="1876" y="196"/>
                  </a:lnTo>
                  <a:lnTo>
                    <a:pt x="1884" y="200"/>
                  </a:lnTo>
                  <a:lnTo>
                    <a:pt x="1876" y="208"/>
                  </a:lnTo>
                  <a:lnTo>
                    <a:pt x="1564" y="184"/>
                  </a:lnTo>
                  <a:lnTo>
                    <a:pt x="1251" y="144"/>
                  </a:lnTo>
                  <a:lnTo>
                    <a:pt x="942" y="136"/>
                  </a:lnTo>
                  <a:lnTo>
                    <a:pt x="630" y="112"/>
                  </a:lnTo>
                  <a:lnTo>
                    <a:pt x="630" y="108"/>
                  </a:lnTo>
                  <a:lnTo>
                    <a:pt x="317" y="8"/>
                  </a:lnTo>
                  <a:lnTo>
                    <a:pt x="317" y="12"/>
                  </a:lnTo>
                  <a:lnTo>
                    <a:pt x="4" y="28"/>
                  </a:lnTo>
                  <a:lnTo>
                    <a:pt x="0" y="24"/>
                  </a:lnTo>
                  <a:lnTo>
                    <a:pt x="0" y="20"/>
                  </a:lnTo>
                  <a:lnTo>
                    <a:pt x="0" y="16"/>
                  </a:lnTo>
                  <a:lnTo>
                    <a:pt x="4" y="16"/>
                  </a:lnTo>
                  <a:close/>
                </a:path>
              </a:pathLst>
            </a:custGeom>
            <a:solidFill>
              <a:srgbClr val="953735"/>
            </a:solidFill>
            <a:ln w="4">
              <a:solidFill>
                <a:srgbClr val="953735"/>
              </a:solidFill>
              <a:round/>
              <a:headEnd/>
              <a:tailEnd/>
            </a:ln>
          </p:spPr>
          <p:txBody>
            <a:bodyPr/>
            <a:lstStyle/>
            <a:p>
              <a:endParaRPr lang="ja-JP" altLang="en-US" dirty="0"/>
            </a:p>
          </p:txBody>
        </p:sp>
        <p:sp>
          <p:nvSpPr>
            <p:cNvPr id="30" name="Freeform 41"/>
            <p:cNvSpPr>
              <a:spLocks/>
            </p:cNvSpPr>
            <p:nvPr/>
          </p:nvSpPr>
          <p:spPr bwMode="auto">
            <a:xfrm>
              <a:off x="3664" y="2248"/>
              <a:ext cx="28" cy="24"/>
            </a:xfrm>
            <a:custGeom>
              <a:avLst/>
              <a:gdLst>
                <a:gd name="T0" fmla="*/ 12 w 28"/>
                <a:gd name="T1" fmla="*/ 0 h 24"/>
                <a:gd name="T2" fmla="*/ 28 w 28"/>
                <a:gd name="T3" fmla="*/ 24 h 24"/>
                <a:gd name="T4" fmla="*/ 0 w 28"/>
                <a:gd name="T5" fmla="*/ 24 h 24"/>
                <a:gd name="T6" fmla="*/ 12 w 28"/>
                <a:gd name="T7" fmla="*/ 0 h 24"/>
                <a:gd name="T8" fmla="*/ 0 60000 65536"/>
                <a:gd name="T9" fmla="*/ 0 60000 65536"/>
                <a:gd name="T10" fmla="*/ 0 60000 65536"/>
                <a:gd name="T11" fmla="*/ 0 60000 65536"/>
                <a:gd name="T12" fmla="*/ 0 w 28"/>
                <a:gd name="T13" fmla="*/ 0 h 24"/>
                <a:gd name="T14" fmla="*/ 28 w 28"/>
                <a:gd name="T15" fmla="*/ 24 h 24"/>
              </a:gdLst>
              <a:ahLst/>
              <a:cxnLst>
                <a:cxn ang="T8">
                  <a:pos x="T0" y="T1"/>
                </a:cxn>
                <a:cxn ang="T9">
                  <a:pos x="T2" y="T3"/>
                </a:cxn>
                <a:cxn ang="T10">
                  <a:pos x="T4" y="T5"/>
                </a:cxn>
                <a:cxn ang="T11">
                  <a:pos x="T6" y="T7"/>
                </a:cxn>
              </a:cxnLst>
              <a:rect l="T12" t="T13" r="T14" b="T15"/>
              <a:pathLst>
                <a:path w="28" h="24">
                  <a:moveTo>
                    <a:pt x="12" y="0"/>
                  </a:moveTo>
                  <a:lnTo>
                    <a:pt x="28" y="24"/>
                  </a:lnTo>
                  <a:lnTo>
                    <a:pt x="0" y="24"/>
                  </a:lnTo>
                  <a:lnTo>
                    <a:pt x="12" y="0"/>
                  </a:lnTo>
                  <a:close/>
                </a:path>
              </a:pathLst>
            </a:custGeom>
            <a:solidFill>
              <a:srgbClr val="C0504D"/>
            </a:solidFill>
            <a:ln w="9525">
              <a:noFill/>
              <a:round/>
              <a:headEnd/>
              <a:tailEnd/>
            </a:ln>
          </p:spPr>
          <p:txBody>
            <a:bodyPr/>
            <a:lstStyle/>
            <a:p>
              <a:endParaRPr lang="ja-JP" altLang="en-US" dirty="0"/>
            </a:p>
          </p:txBody>
        </p:sp>
        <p:sp>
          <p:nvSpPr>
            <p:cNvPr id="31" name="Freeform 42"/>
            <p:cNvSpPr>
              <a:spLocks noEditPoints="1"/>
            </p:cNvSpPr>
            <p:nvPr/>
          </p:nvSpPr>
          <p:spPr bwMode="auto">
            <a:xfrm>
              <a:off x="3664" y="2244"/>
              <a:ext cx="28" cy="32"/>
            </a:xfrm>
            <a:custGeom>
              <a:avLst/>
              <a:gdLst>
                <a:gd name="T0" fmla="*/ 12 w 28"/>
                <a:gd name="T1" fmla="*/ 0 h 32"/>
                <a:gd name="T2" fmla="*/ 12 w 28"/>
                <a:gd name="T3" fmla="*/ 0 h 32"/>
                <a:gd name="T4" fmla="*/ 16 w 28"/>
                <a:gd name="T5" fmla="*/ 0 h 32"/>
                <a:gd name="T6" fmla="*/ 28 w 28"/>
                <a:gd name="T7" fmla="*/ 28 h 32"/>
                <a:gd name="T8" fmla="*/ 28 w 28"/>
                <a:gd name="T9" fmla="*/ 32 h 32"/>
                <a:gd name="T10" fmla="*/ 28 w 28"/>
                <a:gd name="T11" fmla="*/ 32 h 32"/>
                <a:gd name="T12" fmla="*/ 0 w 28"/>
                <a:gd name="T13" fmla="*/ 32 h 32"/>
                <a:gd name="T14" fmla="*/ 0 w 28"/>
                <a:gd name="T15" fmla="*/ 32 h 32"/>
                <a:gd name="T16" fmla="*/ 0 w 28"/>
                <a:gd name="T17" fmla="*/ 28 h 32"/>
                <a:gd name="T18" fmla="*/ 12 w 28"/>
                <a:gd name="T19" fmla="*/ 0 h 32"/>
                <a:gd name="T20" fmla="*/ 4 w 28"/>
                <a:gd name="T21" fmla="*/ 32 h 32"/>
                <a:gd name="T22" fmla="*/ 0 w 28"/>
                <a:gd name="T23" fmla="*/ 28 h 32"/>
                <a:gd name="T24" fmla="*/ 28 w 28"/>
                <a:gd name="T25" fmla="*/ 28 h 32"/>
                <a:gd name="T26" fmla="*/ 24 w 28"/>
                <a:gd name="T27" fmla="*/ 32 h 32"/>
                <a:gd name="T28" fmla="*/ 12 w 28"/>
                <a:gd name="T29" fmla="*/ 4 h 32"/>
                <a:gd name="T30" fmla="*/ 16 w 28"/>
                <a:gd name="T31" fmla="*/ 4 h 32"/>
                <a:gd name="T32" fmla="*/ 4 w 28"/>
                <a:gd name="T33" fmla="*/ 32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2"/>
                <a:gd name="T53" fmla="*/ 28 w 28"/>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2">
                  <a:moveTo>
                    <a:pt x="12" y="0"/>
                  </a:moveTo>
                  <a:lnTo>
                    <a:pt x="12" y="0"/>
                  </a:lnTo>
                  <a:lnTo>
                    <a:pt x="16" y="0"/>
                  </a:lnTo>
                  <a:lnTo>
                    <a:pt x="28" y="28"/>
                  </a:lnTo>
                  <a:lnTo>
                    <a:pt x="28" y="32"/>
                  </a:lnTo>
                  <a:lnTo>
                    <a:pt x="0" y="32"/>
                  </a:lnTo>
                  <a:lnTo>
                    <a:pt x="0" y="28"/>
                  </a:lnTo>
                  <a:lnTo>
                    <a:pt x="12" y="0"/>
                  </a:lnTo>
                  <a:close/>
                  <a:moveTo>
                    <a:pt x="4" y="32"/>
                  </a:moveTo>
                  <a:lnTo>
                    <a:pt x="0" y="28"/>
                  </a:lnTo>
                  <a:lnTo>
                    <a:pt x="28" y="28"/>
                  </a:lnTo>
                  <a:lnTo>
                    <a:pt x="24" y="32"/>
                  </a:lnTo>
                  <a:lnTo>
                    <a:pt x="12" y="4"/>
                  </a:lnTo>
                  <a:lnTo>
                    <a:pt x="16" y="4"/>
                  </a:lnTo>
                  <a:lnTo>
                    <a:pt x="4" y="32"/>
                  </a:lnTo>
                  <a:close/>
                </a:path>
              </a:pathLst>
            </a:custGeom>
            <a:solidFill>
              <a:srgbClr val="BE4B48"/>
            </a:solidFill>
            <a:ln w="4">
              <a:solidFill>
                <a:srgbClr val="BE4B48"/>
              </a:solidFill>
              <a:round/>
              <a:headEnd/>
              <a:tailEnd/>
            </a:ln>
          </p:spPr>
          <p:txBody>
            <a:bodyPr/>
            <a:lstStyle/>
            <a:p>
              <a:endParaRPr lang="ja-JP" altLang="en-US" dirty="0"/>
            </a:p>
          </p:txBody>
        </p:sp>
        <p:sp>
          <p:nvSpPr>
            <p:cNvPr id="32" name="Freeform 43"/>
            <p:cNvSpPr>
              <a:spLocks/>
            </p:cNvSpPr>
            <p:nvPr/>
          </p:nvSpPr>
          <p:spPr bwMode="auto">
            <a:xfrm>
              <a:off x="3977" y="2232"/>
              <a:ext cx="28" cy="28"/>
            </a:xfrm>
            <a:custGeom>
              <a:avLst/>
              <a:gdLst>
                <a:gd name="T0" fmla="*/ 12 w 28"/>
                <a:gd name="T1" fmla="*/ 0 h 28"/>
                <a:gd name="T2" fmla="*/ 28 w 28"/>
                <a:gd name="T3" fmla="*/ 28 h 28"/>
                <a:gd name="T4" fmla="*/ 0 w 28"/>
                <a:gd name="T5" fmla="*/ 28 h 28"/>
                <a:gd name="T6" fmla="*/ 12 w 28"/>
                <a:gd name="T7" fmla="*/ 0 h 28"/>
                <a:gd name="T8" fmla="*/ 0 60000 65536"/>
                <a:gd name="T9" fmla="*/ 0 60000 65536"/>
                <a:gd name="T10" fmla="*/ 0 60000 65536"/>
                <a:gd name="T11" fmla="*/ 0 60000 65536"/>
                <a:gd name="T12" fmla="*/ 0 w 28"/>
                <a:gd name="T13" fmla="*/ 0 h 28"/>
                <a:gd name="T14" fmla="*/ 28 w 28"/>
                <a:gd name="T15" fmla="*/ 28 h 28"/>
              </a:gdLst>
              <a:ahLst/>
              <a:cxnLst>
                <a:cxn ang="T8">
                  <a:pos x="T0" y="T1"/>
                </a:cxn>
                <a:cxn ang="T9">
                  <a:pos x="T2" y="T3"/>
                </a:cxn>
                <a:cxn ang="T10">
                  <a:pos x="T4" y="T5"/>
                </a:cxn>
                <a:cxn ang="T11">
                  <a:pos x="T6" y="T7"/>
                </a:cxn>
              </a:cxnLst>
              <a:rect l="T12" t="T13" r="T14" b="T15"/>
              <a:pathLst>
                <a:path w="28" h="28">
                  <a:moveTo>
                    <a:pt x="12" y="0"/>
                  </a:moveTo>
                  <a:lnTo>
                    <a:pt x="28" y="28"/>
                  </a:lnTo>
                  <a:lnTo>
                    <a:pt x="0" y="28"/>
                  </a:lnTo>
                  <a:lnTo>
                    <a:pt x="12" y="0"/>
                  </a:lnTo>
                  <a:close/>
                </a:path>
              </a:pathLst>
            </a:custGeom>
            <a:solidFill>
              <a:srgbClr val="C0504D"/>
            </a:solidFill>
            <a:ln w="9525">
              <a:noFill/>
              <a:round/>
              <a:headEnd/>
              <a:tailEnd/>
            </a:ln>
          </p:spPr>
          <p:txBody>
            <a:bodyPr/>
            <a:lstStyle/>
            <a:p>
              <a:endParaRPr lang="ja-JP" altLang="en-US" dirty="0"/>
            </a:p>
          </p:txBody>
        </p:sp>
        <p:sp>
          <p:nvSpPr>
            <p:cNvPr id="33" name="Freeform 44"/>
            <p:cNvSpPr>
              <a:spLocks noEditPoints="1"/>
            </p:cNvSpPr>
            <p:nvPr/>
          </p:nvSpPr>
          <p:spPr bwMode="auto">
            <a:xfrm>
              <a:off x="3977" y="2232"/>
              <a:ext cx="28" cy="28"/>
            </a:xfrm>
            <a:custGeom>
              <a:avLst/>
              <a:gdLst>
                <a:gd name="T0" fmla="*/ 12 w 28"/>
                <a:gd name="T1" fmla="*/ 0 h 28"/>
                <a:gd name="T2" fmla="*/ 12 w 28"/>
                <a:gd name="T3" fmla="*/ 0 h 28"/>
                <a:gd name="T4" fmla="*/ 16 w 28"/>
                <a:gd name="T5" fmla="*/ 0 h 28"/>
                <a:gd name="T6" fmla="*/ 28 w 28"/>
                <a:gd name="T7" fmla="*/ 24 h 28"/>
                <a:gd name="T8" fmla="*/ 28 w 28"/>
                <a:gd name="T9" fmla="*/ 28 h 28"/>
                <a:gd name="T10" fmla="*/ 28 w 28"/>
                <a:gd name="T11" fmla="*/ 28 h 28"/>
                <a:gd name="T12" fmla="*/ 0 w 28"/>
                <a:gd name="T13" fmla="*/ 28 h 28"/>
                <a:gd name="T14" fmla="*/ 0 w 28"/>
                <a:gd name="T15" fmla="*/ 28 h 28"/>
                <a:gd name="T16" fmla="*/ 0 w 28"/>
                <a:gd name="T17" fmla="*/ 24 h 28"/>
                <a:gd name="T18" fmla="*/ 12 w 28"/>
                <a:gd name="T19" fmla="*/ 0 h 28"/>
                <a:gd name="T20" fmla="*/ 4 w 28"/>
                <a:gd name="T21" fmla="*/ 28 h 28"/>
                <a:gd name="T22" fmla="*/ 0 w 28"/>
                <a:gd name="T23" fmla="*/ 24 h 28"/>
                <a:gd name="T24" fmla="*/ 28 w 28"/>
                <a:gd name="T25" fmla="*/ 24 h 28"/>
                <a:gd name="T26" fmla="*/ 24 w 28"/>
                <a:gd name="T27" fmla="*/ 28 h 28"/>
                <a:gd name="T28" fmla="*/ 12 w 28"/>
                <a:gd name="T29" fmla="*/ 0 h 28"/>
                <a:gd name="T30" fmla="*/ 16 w 28"/>
                <a:gd name="T31" fmla="*/ 0 h 28"/>
                <a:gd name="T32" fmla="*/ 4 w 28"/>
                <a:gd name="T33" fmla="*/ 28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2" y="0"/>
                  </a:moveTo>
                  <a:lnTo>
                    <a:pt x="12" y="0"/>
                  </a:lnTo>
                  <a:lnTo>
                    <a:pt x="16" y="0"/>
                  </a:lnTo>
                  <a:lnTo>
                    <a:pt x="28" y="24"/>
                  </a:lnTo>
                  <a:lnTo>
                    <a:pt x="28" y="28"/>
                  </a:lnTo>
                  <a:lnTo>
                    <a:pt x="0" y="28"/>
                  </a:lnTo>
                  <a:lnTo>
                    <a:pt x="0" y="24"/>
                  </a:lnTo>
                  <a:lnTo>
                    <a:pt x="12" y="0"/>
                  </a:lnTo>
                  <a:close/>
                  <a:moveTo>
                    <a:pt x="4" y="28"/>
                  </a:moveTo>
                  <a:lnTo>
                    <a:pt x="0" y="24"/>
                  </a:lnTo>
                  <a:lnTo>
                    <a:pt x="28" y="24"/>
                  </a:lnTo>
                  <a:lnTo>
                    <a:pt x="24" y="28"/>
                  </a:lnTo>
                  <a:lnTo>
                    <a:pt x="12" y="0"/>
                  </a:lnTo>
                  <a:lnTo>
                    <a:pt x="16" y="0"/>
                  </a:lnTo>
                  <a:lnTo>
                    <a:pt x="4" y="28"/>
                  </a:lnTo>
                  <a:close/>
                </a:path>
              </a:pathLst>
            </a:custGeom>
            <a:solidFill>
              <a:srgbClr val="BE4B48"/>
            </a:solidFill>
            <a:ln w="4">
              <a:solidFill>
                <a:srgbClr val="BE4B48"/>
              </a:solidFill>
              <a:round/>
              <a:headEnd/>
              <a:tailEnd/>
            </a:ln>
          </p:spPr>
          <p:txBody>
            <a:bodyPr/>
            <a:lstStyle/>
            <a:p>
              <a:endParaRPr lang="ja-JP" altLang="en-US" dirty="0"/>
            </a:p>
          </p:txBody>
        </p:sp>
        <p:sp>
          <p:nvSpPr>
            <p:cNvPr id="34" name="Freeform 45"/>
            <p:cNvSpPr>
              <a:spLocks/>
            </p:cNvSpPr>
            <p:nvPr/>
          </p:nvSpPr>
          <p:spPr bwMode="auto">
            <a:xfrm>
              <a:off x="4289" y="2328"/>
              <a:ext cx="29" cy="28"/>
            </a:xfrm>
            <a:custGeom>
              <a:avLst/>
              <a:gdLst>
                <a:gd name="T0" fmla="*/ 17 w 29"/>
                <a:gd name="T1" fmla="*/ 0 h 28"/>
                <a:gd name="T2" fmla="*/ 29 w 29"/>
                <a:gd name="T3" fmla="*/ 28 h 28"/>
                <a:gd name="T4" fmla="*/ 0 w 29"/>
                <a:gd name="T5" fmla="*/ 28 h 28"/>
                <a:gd name="T6" fmla="*/ 17 w 29"/>
                <a:gd name="T7" fmla="*/ 0 h 28"/>
                <a:gd name="T8" fmla="*/ 0 60000 65536"/>
                <a:gd name="T9" fmla="*/ 0 60000 65536"/>
                <a:gd name="T10" fmla="*/ 0 60000 65536"/>
                <a:gd name="T11" fmla="*/ 0 60000 65536"/>
                <a:gd name="T12" fmla="*/ 0 w 29"/>
                <a:gd name="T13" fmla="*/ 0 h 28"/>
                <a:gd name="T14" fmla="*/ 29 w 29"/>
                <a:gd name="T15" fmla="*/ 28 h 28"/>
              </a:gdLst>
              <a:ahLst/>
              <a:cxnLst>
                <a:cxn ang="T8">
                  <a:pos x="T0" y="T1"/>
                </a:cxn>
                <a:cxn ang="T9">
                  <a:pos x="T2" y="T3"/>
                </a:cxn>
                <a:cxn ang="T10">
                  <a:pos x="T4" y="T5"/>
                </a:cxn>
                <a:cxn ang="T11">
                  <a:pos x="T6" y="T7"/>
                </a:cxn>
              </a:cxnLst>
              <a:rect l="T12" t="T13" r="T14" b="T15"/>
              <a:pathLst>
                <a:path w="29" h="28">
                  <a:moveTo>
                    <a:pt x="17" y="0"/>
                  </a:moveTo>
                  <a:lnTo>
                    <a:pt x="29" y="28"/>
                  </a:lnTo>
                  <a:lnTo>
                    <a:pt x="0" y="28"/>
                  </a:lnTo>
                  <a:lnTo>
                    <a:pt x="17" y="0"/>
                  </a:lnTo>
                  <a:close/>
                </a:path>
              </a:pathLst>
            </a:custGeom>
            <a:solidFill>
              <a:srgbClr val="C0504D"/>
            </a:solidFill>
            <a:ln w="9525">
              <a:noFill/>
              <a:round/>
              <a:headEnd/>
              <a:tailEnd/>
            </a:ln>
          </p:spPr>
          <p:txBody>
            <a:bodyPr/>
            <a:lstStyle/>
            <a:p>
              <a:endParaRPr lang="ja-JP" altLang="en-US" dirty="0"/>
            </a:p>
          </p:txBody>
        </p:sp>
        <p:sp>
          <p:nvSpPr>
            <p:cNvPr id="35" name="Freeform 46"/>
            <p:cNvSpPr>
              <a:spLocks noEditPoints="1"/>
            </p:cNvSpPr>
            <p:nvPr/>
          </p:nvSpPr>
          <p:spPr bwMode="auto">
            <a:xfrm>
              <a:off x="4289" y="2328"/>
              <a:ext cx="29" cy="32"/>
            </a:xfrm>
            <a:custGeom>
              <a:avLst/>
              <a:gdLst>
                <a:gd name="T0" fmla="*/ 13 w 29"/>
                <a:gd name="T1" fmla="*/ 0 h 32"/>
                <a:gd name="T2" fmla="*/ 17 w 29"/>
                <a:gd name="T3" fmla="*/ 0 h 32"/>
                <a:gd name="T4" fmla="*/ 17 w 29"/>
                <a:gd name="T5" fmla="*/ 0 h 32"/>
                <a:gd name="T6" fmla="*/ 29 w 29"/>
                <a:gd name="T7" fmla="*/ 28 h 32"/>
                <a:gd name="T8" fmla="*/ 29 w 29"/>
                <a:gd name="T9" fmla="*/ 28 h 32"/>
                <a:gd name="T10" fmla="*/ 29 w 29"/>
                <a:gd name="T11" fmla="*/ 32 h 32"/>
                <a:gd name="T12" fmla="*/ 0 w 29"/>
                <a:gd name="T13" fmla="*/ 32 h 32"/>
                <a:gd name="T14" fmla="*/ 0 w 29"/>
                <a:gd name="T15" fmla="*/ 28 h 32"/>
                <a:gd name="T16" fmla="*/ 0 w 29"/>
                <a:gd name="T17" fmla="*/ 28 h 32"/>
                <a:gd name="T18" fmla="*/ 13 w 29"/>
                <a:gd name="T19" fmla="*/ 0 h 32"/>
                <a:gd name="T20" fmla="*/ 4 w 29"/>
                <a:gd name="T21" fmla="*/ 28 h 32"/>
                <a:gd name="T22" fmla="*/ 0 w 29"/>
                <a:gd name="T23" fmla="*/ 28 h 32"/>
                <a:gd name="T24" fmla="*/ 29 w 29"/>
                <a:gd name="T25" fmla="*/ 28 h 32"/>
                <a:gd name="T26" fmla="*/ 25 w 29"/>
                <a:gd name="T27" fmla="*/ 28 h 32"/>
                <a:gd name="T28" fmla="*/ 13 w 29"/>
                <a:gd name="T29" fmla="*/ 4 h 32"/>
                <a:gd name="T30" fmla="*/ 17 w 29"/>
                <a:gd name="T31" fmla="*/ 4 h 32"/>
                <a:gd name="T32" fmla="*/ 4 w 29"/>
                <a:gd name="T33" fmla="*/ 2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13" y="0"/>
                  </a:moveTo>
                  <a:lnTo>
                    <a:pt x="17" y="0"/>
                  </a:lnTo>
                  <a:lnTo>
                    <a:pt x="29" y="28"/>
                  </a:lnTo>
                  <a:lnTo>
                    <a:pt x="29" y="32"/>
                  </a:lnTo>
                  <a:lnTo>
                    <a:pt x="0" y="32"/>
                  </a:lnTo>
                  <a:lnTo>
                    <a:pt x="0" y="28"/>
                  </a:lnTo>
                  <a:lnTo>
                    <a:pt x="13" y="0"/>
                  </a:lnTo>
                  <a:close/>
                  <a:moveTo>
                    <a:pt x="4" y="28"/>
                  </a:moveTo>
                  <a:lnTo>
                    <a:pt x="0" y="28"/>
                  </a:lnTo>
                  <a:lnTo>
                    <a:pt x="29" y="28"/>
                  </a:lnTo>
                  <a:lnTo>
                    <a:pt x="25" y="28"/>
                  </a:lnTo>
                  <a:lnTo>
                    <a:pt x="13" y="4"/>
                  </a:lnTo>
                  <a:lnTo>
                    <a:pt x="17" y="4"/>
                  </a:lnTo>
                  <a:lnTo>
                    <a:pt x="4" y="28"/>
                  </a:lnTo>
                  <a:close/>
                </a:path>
              </a:pathLst>
            </a:custGeom>
            <a:solidFill>
              <a:srgbClr val="BE4B48"/>
            </a:solidFill>
            <a:ln w="4">
              <a:solidFill>
                <a:srgbClr val="BE4B48"/>
              </a:solidFill>
              <a:round/>
              <a:headEnd/>
              <a:tailEnd/>
            </a:ln>
          </p:spPr>
          <p:txBody>
            <a:bodyPr/>
            <a:lstStyle/>
            <a:p>
              <a:endParaRPr lang="ja-JP" altLang="en-US" dirty="0"/>
            </a:p>
          </p:txBody>
        </p:sp>
        <p:sp>
          <p:nvSpPr>
            <p:cNvPr id="36" name="Freeform 47"/>
            <p:cNvSpPr>
              <a:spLocks/>
            </p:cNvSpPr>
            <p:nvPr/>
          </p:nvSpPr>
          <p:spPr bwMode="auto">
            <a:xfrm>
              <a:off x="4602" y="2356"/>
              <a:ext cx="28" cy="28"/>
            </a:xfrm>
            <a:custGeom>
              <a:avLst/>
              <a:gdLst>
                <a:gd name="T0" fmla="*/ 16 w 28"/>
                <a:gd name="T1" fmla="*/ 0 h 28"/>
                <a:gd name="T2" fmla="*/ 28 w 28"/>
                <a:gd name="T3" fmla="*/ 28 h 28"/>
                <a:gd name="T4" fmla="*/ 0 w 28"/>
                <a:gd name="T5" fmla="*/ 28 h 28"/>
                <a:gd name="T6" fmla="*/ 16 w 28"/>
                <a:gd name="T7" fmla="*/ 0 h 28"/>
                <a:gd name="T8" fmla="*/ 0 60000 65536"/>
                <a:gd name="T9" fmla="*/ 0 60000 65536"/>
                <a:gd name="T10" fmla="*/ 0 60000 65536"/>
                <a:gd name="T11" fmla="*/ 0 60000 65536"/>
                <a:gd name="T12" fmla="*/ 0 w 28"/>
                <a:gd name="T13" fmla="*/ 0 h 28"/>
                <a:gd name="T14" fmla="*/ 28 w 28"/>
                <a:gd name="T15" fmla="*/ 28 h 28"/>
              </a:gdLst>
              <a:ahLst/>
              <a:cxnLst>
                <a:cxn ang="T8">
                  <a:pos x="T0" y="T1"/>
                </a:cxn>
                <a:cxn ang="T9">
                  <a:pos x="T2" y="T3"/>
                </a:cxn>
                <a:cxn ang="T10">
                  <a:pos x="T4" y="T5"/>
                </a:cxn>
                <a:cxn ang="T11">
                  <a:pos x="T6" y="T7"/>
                </a:cxn>
              </a:cxnLst>
              <a:rect l="T12" t="T13" r="T14" b="T15"/>
              <a:pathLst>
                <a:path w="28" h="28">
                  <a:moveTo>
                    <a:pt x="16" y="0"/>
                  </a:moveTo>
                  <a:lnTo>
                    <a:pt x="28" y="28"/>
                  </a:lnTo>
                  <a:lnTo>
                    <a:pt x="0" y="28"/>
                  </a:lnTo>
                  <a:lnTo>
                    <a:pt x="16" y="0"/>
                  </a:lnTo>
                  <a:close/>
                </a:path>
              </a:pathLst>
            </a:custGeom>
            <a:solidFill>
              <a:srgbClr val="C0504D"/>
            </a:solidFill>
            <a:ln w="9525">
              <a:noFill/>
              <a:round/>
              <a:headEnd/>
              <a:tailEnd/>
            </a:ln>
          </p:spPr>
          <p:txBody>
            <a:bodyPr/>
            <a:lstStyle/>
            <a:p>
              <a:endParaRPr lang="ja-JP" altLang="en-US" dirty="0"/>
            </a:p>
          </p:txBody>
        </p:sp>
        <p:sp>
          <p:nvSpPr>
            <p:cNvPr id="37" name="Freeform 48"/>
            <p:cNvSpPr>
              <a:spLocks noEditPoints="1"/>
            </p:cNvSpPr>
            <p:nvPr/>
          </p:nvSpPr>
          <p:spPr bwMode="auto">
            <a:xfrm>
              <a:off x="4602" y="2352"/>
              <a:ext cx="28" cy="32"/>
            </a:xfrm>
            <a:custGeom>
              <a:avLst/>
              <a:gdLst>
                <a:gd name="T0" fmla="*/ 12 w 28"/>
                <a:gd name="T1" fmla="*/ 4 h 32"/>
                <a:gd name="T2" fmla="*/ 16 w 28"/>
                <a:gd name="T3" fmla="*/ 0 h 32"/>
                <a:gd name="T4" fmla="*/ 16 w 28"/>
                <a:gd name="T5" fmla="*/ 4 h 32"/>
                <a:gd name="T6" fmla="*/ 28 w 28"/>
                <a:gd name="T7" fmla="*/ 28 h 32"/>
                <a:gd name="T8" fmla="*/ 28 w 28"/>
                <a:gd name="T9" fmla="*/ 32 h 32"/>
                <a:gd name="T10" fmla="*/ 28 w 28"/>
                <a:gd name="T11" fmla="*/ 32 h 32"/>
                <a:gd name="T12" fmla="*/ 0 w 28"/>
                <a:gd name="T13" fmla="*/ 32 h 32"/>
                <a:gd name="T14" fmla="*/ 0 w 28"/>
                <a:gd name="T15" fmla="*/ 32 h 32"/>
                <a:gd name="T16" fmla="*/ 0 w 28"/>
                <a:gd name="T17" fmla="*/ 28 h 32"/>
                <a:gd name="T18" fmla="*/ 12 w 28"/>
                <a:gd name="T19" fmla="*/ 4 h 32"/>
                <a:gd name="T20" fmla="*/ 4 w 28"/>
                <a:gd name="T21" fmla="*/ 32 h 32"/>
                <a:gd name="T22" fmla="*/ 0 w 28"/>
                <a:gd name="T23" fmla="*/ 28 h 32"/>
                <a:gd name="T24" fmla="*/ 28 w 28"/>
                <a:gd name="T25" fmla="*/ 28 h 32"/>
                <a:gd name="T26" fmla="*/ 24 w 28"/>
                <a:gd name="T27" fmla="*/ 32 h 32"/>
                <a:gd name="T28" fmla="*/ 12 w 28"/>
                <a:gd name="T29" fmla="*/ 4 h 32"/>
                <a:gd name="T30" fmla="*/ 16 w 28"/>
                <a:gd name="T31" fmla="*/ 4 h 32"/>
                <a:gd name="T32" fmla="*/ 4 w 28"/>
                <a:gd name="T33" fmla="*/ 32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2"/>
                <a:gd name="T53" fmla="*/ 28 w 28"/>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2">
                  <a:moveTo>
                    <a:pt x="12" y="4"/>
                  </a:moveTo>
                  <a:lnTo>
                    <a:pt x="16" y="0"/>
                  </a:lnTo>
                  <a:lnTo>
                    <a:pt x="16" y="4"/>
                  </a:lnTo>
                  <a:lnTo>
                    <a:pt x="28" y="28"/>
                  </a:lnTo>
                  <a:lnTo>
                    <a:pt x="28" y="32"/>
                  </a:lnTo>
                  <a:lnTo>
                    <a:pt x="0" y="32"/>
                  </a:lnTo>
                  <a:lnTo>
                    <a:pt x="0" y="28"/>
                  </a:lnTo>
                  <a:lnTo>
                    <a:pt x="12" y="4"/>
                  </a:lnTo>
                  <a:close/>
                  <a:moveTo>
                    <a:pt x="4" y="32"/>
                  </a:moveTo>
                  <a:lnTo>
                    <a:pt x="0" y="28"/>
                  </a:lnTo>
                  <a:lnTo>
                    <a:pt x="28" y="28"/>
                  </a:lnTo>
                  <a:lnTo>
                    <a:pt x="24" y="32"/>
                  </a:lnTo>
                  <a:lnTo>
                    <a:pt x="12" y="4"/>
                  </a:lnTo>
                  <a:lnTo>
                    <a:pt x="16" y="4"/>
                  </a:lnTo>
                  <a:lnTo>
                    <a:pt x="4" y="32"/>
                  </a:lnTo>
                  <a:close/>
                </a:path>
              </a:pathLst>
            </a:custGeom>
            <a:solidFill>
              <a:srgbClr val="BE4B48"/>
            </a:solidFill>
            <a:ln w="4">
              <a:solidFill>
                <a:srgbClr val="BE4B48"/>
              </a:solidFill>
              <a:round/>
              <a:headEnd/>
              <a:tailEnd/>
            </a:ln>
          </p:spPr>
          <p:txBody>
            <a:bodyPr/>
            <a:lstStyle/>
            <a:p>
              <a:endParaRPr lang="ja-JP" altLang="en-US" dirty="0"/>
            </a:p>
          </p:txBody>
        </p:sp>
        <p:sp>
          <p:nvSpPr>
            <p:cNvPr id="38" name="Freeform 49"/>
            <p:cNvSpPr>
              <a:spLocks/>
            </p:cNvSpPr>
            <p:nvPr/>
          </p:nvSpPr>
          <p:spPr bwMode="auto">
            <a:xfrm>
              <a:off x="4915" y="2364"/>
              <a:ext cx="28" cy="28"/>
            </a:xfrm>
            <a:custGeom>
              <a:avLst/>
              <a:gdLst>
                <a:gd name="T0" fmla="*/ 16 w 28"/>
                <a:gd name="T1" fmla="*/ 0 h 28"/>
                <a:gd name="T2" fmla="*/ 28 w 28"/>
                <a:gd name="T3" fmla="*/ 28 h 28"/>
                <a:gd name="T4" fmla="*/ 0 w 28"/>
                <a:gd name="T5" fmla="*/ 28 h 28"/>
                <a:gd name="T6" fmla="*/ 16 w 28"/>
                <a:gd name="T7" fmla="*/ 0 h 28"/>
                <a:gd name="T8" fmla="*/ 0 60000 65536"/>
                <a:gd name="T9" fmla="*/ 0 60000 65536"/>
                <a:gd name="T10" fmla="*/ 0 60000 65536"/>
                <a:gd name="T11" fmla="*/ 0 60000 65536"/>
                <a:gd name="T12" fmla="*/ 0 w 28"/>
                <a:gd name="T13" fmla="*/ 0 h 28"/>
                <a:gd name="T14" fmla="*/ 28 w 28"/>
                <a:gd name="T15" fmla="*/ 28 h 28"/>
              </a:gdLst>
              <a:ahLst/>
              <a:cxnLst>
                <a:cxn ang="T8">
                  <a:pos x="T0" y="T1"/>
                </a:cxn>
                <a:cxn ang="T9">
                  <a:pos x="T2" y="T3"/>
                </a:cxn>
                <a:cxn ang="T10">
                  <a:pos x="T4" y="T5"/>
                </a:cxn>
                <a:cxn ang="T11">
                  <a:pos x="T6" y="T7"/>
                </a:cxn>
              </a:cxnLst>
              <a:rect l="T12" t="T13" r="T14" b="T15"/>
              <a:pathLst>
                <a:path w="28" h="28">
                  <a:moveTo>
                    <a:pt x="16" y="0"/>
                  </a:moveTo>
                  <a:lnTo>
                    <a:pt x="28" y="28"/>
                  </a:lnTo>
                  <a:lnTo>
                    <a:pt x="0" y="28"/>
                  </a:lnTo>
                  <a:lnTo>
                    <a:pt x="16" y="0"/>
                  </a:lnTo>
                  <a:close/>
                </a:path>
              </a:pathLst>
            </a:custGeom>
            <a:solidFill>
              <a:srgbClr val="C0504D"/>
            </a:solidFill>
            <a:ln w="9525">
              <a:noFill/>
              <a:round/>
              <a:headEnd/>
              <a:tailEnd/>
            </a:ln>
          </p:spPr>
          <p:txBody>
            <a:bodyPr/>
            <a:lstStyle/>
            <a:p>
              <a:endParaRPr lang="ja-JP" altLang="en-US" dirty="0"/>
            </a:p>
          </p:txBody>
        </p:sp>
        <p:sp>
          <p:nvSpPr>
            <p:cNvPr id="39" name="Freeform 50"/>
            <p:cNvSpPr>
              <a:spLocks noEditPoints="1"/>
            </p:cNvSpPr>
            <p:nvPr/>
          </p:nvSpPr>
          <p:spPr bwMode="auto">
            <a:xfrm>
              <a:off x="4915" y="2360"/>
              <a:ext cx="28" cy="32"/>
            </a:xfrm>
            <a:custGeom>
              <a:avLst/>
              <a:gdLst>
                <a:gd name="T0" fmla="*/ 12 w 28"/>
                <a:gd name="T1" fmla="*/ 4 h 32"/>
                <a:gd name="T2" fmla="*/ 16 w 28"/>
                <a:gd name="T3" fmla="*/ 0 h 32"/>
                <a:gd name="T4" fmla="*/ 16 w 28"/>
                <a:gd name="T5" fmla="*/ 4 h 32"/>
                <a:gd name="T6" fmla="*/ 28 w 28"/>
                <a:gd name="T7" fmla="*/ 28 h 32"/>
                <a:gd name="T8" fmla="*/ 28 w 28"/>
                <a:gd name="T9" fmla="*/ 32 h 32"/>
                <a:gd name="T10" fmla="*/ 28 w 28"/>
                <a:gd name="T11" fmla="*/ 32 h 32"/>
                <a:gd name="T12" fmla="*/ 0 w 28"/>
                <a:gd name="T13" fmla="*/ 32 h 32"/>
                <a:gd name="T14" fmla="*/ 0 w 28"/>
                <a:gd name="T15" fmla="*/ 32 h 32"/>
                <a:gd name="T16" fmla="*/ 0 w 28"/>
                <a:gd name="T17" fmla="*/ 28 h 32"/>
                <a:gd name="T18" fmla="*/ 12 w 28"/>
                <a:gd name="T19" fmla="*/ 4 h 32"/>
                <a:gd name="T20" fmla="*/ 4 w 28"/>
                <a:gd name="T21" fmla="*/ 32 h 32"/>
                <a:gd name="T22" fmla="*/ 0 w 28"/>
                <a:gd name="T23" fmla="*/ 28 h 32"/>
                <a:gd name="T24" fmla="*/ 28 w 28"/>
                <a:gd name="T25" fmla="*/ 28 h 32"/>
                <a:gd name="T26" fmla="*/ 28 w 28"/>
                <a:gd name="T27" fmla="*/ 32 h 32"/>
                <a:gd name="T28" fmla="*/ 12 w 28"/>
                <a:gd name="T29" fmla="*/ 4 h 32"/>
                <a:gd name="T30" fmla="*/ 16 w 28"/>
                <a:gd name="T31" fmla="*/ 4 h 32"/>
                <a:gd name="T32" fmla="*/ 4 w 28"/>
                <a:gd name="T33" fmla="*/ 32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2"/>
                <a:gd name="T53" fmla="*/ 28 w 28"/>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2">
                  <a:moveTo>
                    <a:pt x="12" y="4"/>
                  </a:moveTo>
                  <a:lnTo>
                    <a:pt x="16" y="0"/>
                  </a:lnTo>
                  <a:lnTo>
                    <a:pt x="16" y="4"/>
                  </a:lnTo>
                  <a:lnTo>
                    <a:pt x="28" y="28"/>
                  </a:lnTo>
                  <a:lnTo>
                    <a:pt x="28" y="32"/>
                  </a:lnTo>
                  <a:lnTo>
                    <a:pt x="0" y="32"/>
                  </a:lnTo>
                  <a:lnTo>
                    <a:pt x="0" y="28"/>
                  </a:lnTo>
                  <a:lnTo>
                    <a:pt x="12" y="4"/>
                  </a:lnTo>
                  <a:close/>
                  <a:moveTo>
                    <a:pt x="4" y="32"/>
                  </a:moveTo>
                  <a:lnTo>
                    <a:pt x="0" y="28"/>
                  </a:lnTo>
                  <a:lnTo>
                    <a:pt x="28" y="28"/>
                  </a:lnTo>
                  <a:lnTo>
                    <a:pt x="28" y="32"/>
                  </a:lnTo>
                  <a:lnTo>
                    <a:pt x="12" y="4"/>
                  </a:lnTo>
                  <a:lnTo>
                    <a:pt x="16" y="4"/>
                  </a:lnTo>
                  <a:lnTo>
                    <a:pt x="4" y="32"/>
                  </a:lnTo>
                  <a:close/>
                </a:path>
              </a:pathLst>
            </a:custGeom>
            <a:solidFill>
              <a:srgbClr val="BE4B48"/>
            </a:solidFill>
            <a:ln w="4">
              <a:solidFill>
                <a:srgbClr val="BE4B48"/>
              </a:solidFill>
              <a:round/>
              <a:headEnd/>
              <a:tailEnd/>
            </a:ln>
          </p:spPr>
          <p:txBody>
            <a:bodyPr/>
            <a:lstStyle/>
            <a:p>
              <a:endParaRPr lang="ja-JP" altLang="en-US" dirty="0"/>
            </a:p>
          </p:txBody>
        </p:sp>
        <p:sp>
          <p:nvSpPr>
            <p:cNvPr id="40" name="Freeform 51"/>
            <p:cNvSpPr>
              <a:spLocks/>
            </p:cNvSpPr>
            <p:nvPr/>
          </p:nvSpPr>
          <p:spPr bwMode="auto">
            <a:xfrm>
              <a:off x="5228" y="2400"/>
              <a:ext cx="28" cy="28"/>
            </a:xfrm>
            <a:custGeom>
              <a:avLst/>
              <a:gdLst>
                <a:gd name="T0" fmla="*/ 16 w 28"/>
                <a:gd name="T1" fmla="*/ 0 h 28"/>
                <a:gd name="T2" fmla="*/ 28 w 28"/>
                <a:gd name="T3" fmla="*/ 28 h 28"/>
                <a:gd name="T4" fmla="*/ 0 w 28"/>
                <a:gd name="T5" fmla="*/ 28 h 28"/>
                <a:gd name="T6" fmla="*/ 16 w 28"/>
                <a:gd name="T7" fmla="*/ 0 h 28"/>
                <a:gd name="T8" fmla="*/ 0 60000 65536"/>
                <a:gd name="T9" fmla="*/ 0 60000 65536"/>
                <a:gd name="T10" fmla="*/ 0 60000 65536"/>
                <a:gd name="T11" fmla="*/ 0 60000 65536"/>
                <a:gd name="T12" fmla="*/ 0 w 28"/>
                <a:gd name="T13" fmla="*/ 0 h 28"/>
                <a:gd name="T14" fmla="*/ 28 w 28"/>
                <a:gd name="T15" fmla="*/ 28 h 28"/>
              </a:gdLst>
              <a:ahLst/>
              <a:cxnLst>
                <a:cxn ang="T8">
                  <a:pos x="T0" y="T1"/>
                </a:cxn>
                <a:cxn ang="T9">
                  <a:pos x="T2" y="T3"/>
                </a:cxn>
                <a:cxn ang="T10">
                  <a:pos x="T4" y="T5"/>
                </a:cxn>
                <a:cxn ang="T11">
                  <a:pos x="T6" y="T7"/>
                </a:cxn>
              </a:cxnLst>
              <a:rect l="T12" t="T13" r="T14" b="T15"/>
              <a:pathLst>
                <a:path w="28" h="28">
                  <a:moveTo>
                    <a:pt x="16" y="0"/>
                  </a:moveTo>
                  <a:lnTo>
                    <a:pt x="28" y="28"/>
                  </a:lnTo>
                  <a:lnTo>
                    <a:pt x="0" y="28"/>
                  </a:lnTo>
                  <a:lnTo>
                    <a:pt x="16" y="0"/>
                  </a:lnTo>
                  <a:close/>
                </a:path>
              </a:pathLst>
            </a:custGeom>
            <a:solidFill>
              <a:srgbClr val="C0504D"/>
            </a:solidFill>
            <a:ln w="9525">
              <a:noFill/>
              <a:round/>
              <a:headEnd/>
              <a:tailEnd/>
            </a:ln>
          </p:spPr>
          <p:txBody>
            <a:bodyPr/>
            <a:lstStyle/>
            <a:p>
              <a:endParaRPr lang="ja-JP" altLang="en-US" dirty="0"/>
            </a:p>
          </p:txBody>
        </p:sp>
        <p:sp>
          <p:nvSpPr>
            <p:cNvPr id="41" name="Freeform 52"/>
            <p:cNvSpPr>
              <a:spLocks noEditPoints="1"/>
            </p:cNvSpPr>
            <p:nvPr/>
          </p:nvSpPr>
          <p:spPr bwMode="auto">
            <a:xfrm>
              <a:off x="5228" y="2400"/>
              <a:ext cx="28" cy="32"/>
            </a:xfrm>
            <a:custGeom>
              <a:avLst/>
              <a:gdLst>
                <a:gd name="T0" fmla="*/ 12 w 28"/>
                <a:gd name="T1" fmla="*/ 0 h 32"/>
                <a:gd name="T2" fmla="*/ 16 w 28"/>
                <a:gd name="T3" fmla="*/ 0 h 32"/>
                <a:gd name="T4" fmla="*/ 16 w 28"/>
                <a:gd name="T5" fmla="*/ 0 h 32"/>
                <a:gd name="T6" fmla="*/ 28 w 28"/>
                <a:gd name="T7" fmla="*/ 28 h 32"/>
                <a:gd name="T8" fmla="*/ 28 w 28"/>
                <a:gd name="T9" fmla="*/ 28 h 32"/>
                <a:gd name="T10" fmla="*/ 28 w 28"/>
                <a:gd name="T11" fmla="*/ 32 h 32"/>
                <a:gd name="T12" fmla="*/ 0 w 28"/>
                <a:gd name="T13" fmla="*/ 32 h 32"/>
                <a:gd name="T14" fmla="*/ 0 w 28"/>
                <a:gd name="T15" fmla="*/ 28 h 32"/>
                <a:gd name="T16" fmla="*/ 0 w 28"/>
                <a:gd name="T17" fmla="*/ 28 h 32"/>
                <a:gd name="T18" fmla="*/ 12 w 28"/>
                <a:gd name="T19" fmla="*/ 0 h 32"/>
                <a:gd name="T20" fmla="*/ 4 w 28"/>
                <a:gd name="T21" fmla="*/ 28 h 32"/>
                <a:gd name="T22" fmla="*/ 0 w 28"/>
                <a:gd name="T23" fmla="*/ 28 h 32"/>
                <a:gd name="T24" fmla="*/ 28 w 28"/>
                <a:gd name="T25" fmla="*/ 28 h 32"/>
                <a:gd name="T26" fmla="*/ 28 w 28"/>
                <a:gd name="T27" fmla="*/ 28 h 32"/>
                <a:gd name="T28" fmla="*/ 12 w 28"/>
                <a:gd name="T29" fmla="*/ 4 h 32"/>
                <a:gd name="T30" fmla="*/ 16 w 28"/>
                <a:gd name="T31" fmla="*/ 4 h 32"/>
                <a:gd name="T32" fmla="*/ 4 w 28"/>
                <a:gd name="T33" fmla="*/ 2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2"/>
                <a:gd name="T53" fmla="*/ 28 w 28"/>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2">
                  <a:moveTo>
                    <a:pt x="12" y="0"/>
                  </a:moveTo>
                  <a:lnTo>
                    <a:pt x="16" y="0"/>
                  </a:lnTo>
                  <a:lnTo>
                    <a:pt x="28" y="28"/>
                  </a:lnTo>
                  <a:lnTo>
                    <a:pt x="28" y="32"/>
                  </a:lnTo>
                  <a:lnTo>
                    <a:pt x="0" y="32"/>
                  </a:lnTo>
                  <a:lnTo>
                    <a:pt x="0" y="28"/>
                  </a:lnTo>
                  <a:lnTo>
                    <a:pt x="12" y="0"/>
                  </a:lnTo>
                  <a:close/>
                  <a:moveTo>
                    <a:pt x="4" y="28"/>
                  </a:moveTo>
                  <a:lnTo>
                    <a:pt x="0" y="28"/>
                  </a:lnTo>
                  <a:lnTo>
                    <a:pt x="28" y="28"/>
                  </a:lnTo>
                  <a:lnTo>
                    <a:pt x="12" y="4"/>
                  </a:lnTo>
                  <a:lnTo>
                    <a:pt x="16" y="4"/>
                  </a:lnTo>
                  <a:lnTo>
                    <a:pt x="4" y="28"/>
                  </a:lnTo>
                  <a:close/>
                </a:path>
              </a:pathLst>
            </a:custGeom>
            <a:solidFill>
              <a:srgbClr val="BE4B48"/>
            </a:solidFill>
            <a:ln w="4">
              <a:solidFill>
                <a:srgbClr val="BE4B48"/>
              </a:solidFill>
              <a:round/>
              <a:headEnd/>
              <a:tailEnd/>
            </a:ln>
          </p:spPr>
          <p:txBody>
            <a:bodyPr/>
            <a:lstStyle/>
            <a:p>
              <a:endParaRPr lang="ja-JP" altLang="en-US" dirty="0"/>
            </a:p>
          </p:txBody>
        </p:sp>
        <p:sp>
          <p:nvSpPr>
            <p:cNvPr id="42" name="Freeform 53"/>
            <p:cNvSpPr>
              <a:spLocks/>
            </p:cNvSpPr>
            <p:nvPr/>
          </p:nvSpPr>
          <p:spPr bwMode="auto">
            <a:xfrm>
              <a:off x="5540" y="2424"/>
              <a:ext cx="28" cy="28"/>
            </a:xfrm>
            <a:custGeom>
              <a:avLst/>
              <a:gdLst>
                <a:gd name="T0" fmla="*/ 16 w 28"/>
                <a:gd name="T1" fmla="*/ 0 h 28"/>
                <a:gd name="T2" fmla="*/ 28 w 28"/>
                <a:gd name="T3" fmla="*/ 28 h 28"/>
                <a:gd name="T4" fmla="*/ 0 w 28"/>
                <a:gd name="T5" fmla="*/ 28 h 28"/>
                <a:gd name="T6" fmla="*/ 16 w 28"/>
                <a:gd name="T7" fmla="*/ 0 h 28"/>
                <a:gd name="T8" fmla="*/ 0 60000 65536"/>
                <a:gd name="T9" fmla="*/ 0 60000 65536"/>
                <a:gd name="T10" fmla="*/ 0 60000 65536"/>
                <a:gd name="T11" fmla="*/ 0 60000 65536"/>
                <a:gd name="T12" fmla="*/ 0 w 28"/>
                <a:gd name="T13" fmla="*/ 0 h 28"/>
                <a:gd name="T14" fmla="*/ 28 w 28"/>
                <a:gd name="T15" fmla="*/ 28 h 28"/>
              </a:gdLst>
              <a:ahLst/>
              <a:cxnLst>
                <a:cxn ang="T8">
                  <a:pos x="T0" y="T1"/>
                </a:cxn>
                <a:cxn ang="T9">
                  <a:pos x="T2" y="T3"/>
                </a:cxn>
                <a:cxn ang="T10">
                  <a:pos x="T4" y="T5"/>
                </a:cxn>
                <a:cxn ang="T11">
                  <a:pos x="T6" y="T7"/>
                </a:cxn>
              </a:cxnLst>
              <a:rect l="T12" t="T13" r="T14" b="T15"/>
              <a:pathLst>
                <a:path w="28" h="28">
                  <a:moveTo>
                    <a:pt x="16" y="0"/>
                  </a:moveTo>
                  <a:lnTo>
                    <a:pt x="28" y="28"/>
                  </a:lnTo>
                  <a:lnTo>
                    <a:pt x="0" y="28"/>
                  </a:lnTo>
                  <a:lnTo>
                    <a:pt x="16" y="0"/>
                  </a:lnTo>
                  <a:close/>
                </a:path>
              </a:pathLst>
            </a:custGeom>
            <a:solidFill>
              <a:srgbClr val="C0504D"/>
            </a:solidFill>
            <a:ln w="9525">
              <a:noFill/>
              <a:round/>
              <a:headEnd/>
              <a:tailEnd/>
            </a:ln>
          </p:spPr>
          <p:txBody>
            <a:bodyPr/>
            <a:lstStyle/>
            <a:p>
              <a:endParaRPr lang="ja-JP" altLang="en-US" dirty="0"/>
            </a:p>
          </p:txBody>
        </p:sp>
        <p:sp>
          <p:nvSpPr>
            <p:cNvPr id="43" name="Freeform 54"/>
            <p:cNvSpPr>
              <a:spLocks noEditPoints="1"/>
            </p:cNvSpPr>
            <p:nvPr/>
          </p:nvSpPr>
          <p:spPr bwMode="auto">
            <a:xfrm>
              <a:off x="5540" y="2424"/>
              <a:ext cx="32" cy="32"/>
            </a:xfrm>
            <a:custGeom>
              <a:avLst/>
              <a:gdLst>
                <a:gd name="T0" fmla="*/ 12 w 32"/>
                <a:gd name="T1" fmla="*/ 0 h 32"/>
                <a:gd name="T2" fmla="*/ 16 w 32"/>
                <a:gd name="T3" fmla="*/ 0 h 32"/>
                <a:gd name="T4" fmla="*/ 16 w 32"/>
                <a:gd name="T5" fmla="*/ 0 h 32"/>
                <a:gd name="T6" fmla="*/ 32 w 32"/>
                <a:gd name="T7" fmla="*/ 28 h 32"/>
                <a:gd name="T8" fmla="*/ 28 w 32"/>
                <a:gd name="T9" fmla="*/ 28 h 32"/>
                <a:gd name="T10" fmla="*/ 28 w 32"/>
                <a:gd name="T11" fmla="*/ 32 h 32"/>
                <a:gd name="T12" fmla="*/ 0 w 32"/>
                <a:gd name="T13" fmla="*/ 32 h 32"/>
                <a:gd name="T14" fmla="*/ 0 w 32"/>
                <a:gd name="T15" fmla="*/ 28 h 32"/>
                <a:gd name="T16" fmla="*/ 0 w 32"/>
                <a:gd name="T17" fmla="*/ 28 h 32"/>
                <a:gd name="T18" fmla="*/ 12 w 32"/>
                <a:gd name="T19" fmla="*/ 0 h 32"/>
                <a:gd name="T20" fmla="*/ 4 w 32"/>
                <a:gd name="T21" fmla="*/ 28 h 32"/>
                <a:gd name="T22" fmla="*/ 0 w 32"/>
                <a:gd name="T23" fmla="*/ 28 h 32"/>
                <a:gd name="T24" fmla="*/ 28 w 32"/>
                <a:gd name="T25" fmla="*/ 28 h 32"/>
                <a:gd name="T26" fmla="*/ 28 w 32"/>
                <a:gd name="T27" fmla="*/ 28 h 32"/>
                <a:gd name="T28" fmla="*/ 12 w 32"/>
                <a:gd name="T29" fmla="*/ 4 h 32"/>
                <a:gd name="T30" fmla="*/ 16 w 32"/>
                <a:gd name="T31" fmla="*/ 4 h 32"/>
                <a:gd name="T32" fmla="*/ 4 w 32"/>
                <a:gd name="T33" fmla="*/ 28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32"/>
                <a:gd name="T53" fmla="*/ 32 w 32"/>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32">
                  <a:moveTo>
                    <a:pt x="12" y="0"/>
                  </a:moveTo>
                  <a:lnTo>
                    <a:pt x="16" y="0"/>
                  </a:lnTo>
                  <a:lnTo>
                    <a:pt x="32" y="28"/>
                  </a:lnTo>
                  <a:lnTo>
                    <a:pt x="28" y="28"/>
                  </a:lnTo>
                  <a:lnTo>
                    <a:pt x="28" y="32"/>
                  </a:lnTo>
                  <a:lnTo>
                    <a:pt x="0" y="32"/>
                  </a:lnTo>
                  <a:lnTo>
                    <a:pt x="0" y="28"/>
                  </a:lnTo>
                  <a:lnTo>
                    <a:pt x="12" y="0"/>
                  </a:lnTo>
                  <a:close/>
                  <a:moveTo>
                    <a:pt x="4" y="28"/>
                  </a:moveTo>
                  <a:lnTo>
                    <a:pt x="0" y="28"/>
                  </a:lnTo>
                  <a:lnTo>
                    <a:pt x="28" y="28"/>
                  </a:lnTo>
                  <a:lnTo>
                    <a:pt x="12" y="4"/>
                  </a:lnTo>
                  <a:lnTo>
                    <a:pt x="16" y="4"/>
                  </a:lnTo>
                  <a:lnTo>
                    <a:pt x="4" y="28"/>
                  </a:lnTo>
                  <a:close/>
                </a:path>
              </a:pathLst>
            </a:custGeom>
            <a:solidFill>
              <a:srgbClr val="BE4B48"/>
            </a:solidFill>
            <a:ln w="4">
              <a:solidFill>
                <a:srgbClr val="BE4B48"/>
              </a:solidFill>
              <a:round/>
              <a:headEnd/>
              <a:tailEnd/>
            </a:ln>
          </p:spPr>
          <p:txBody>
            <a:bodyPr/>
            <a:lstStyle/>
            <a:p>
              <a:endParaRPr lang="ja-JP" altLang="en-US" dirty="0"/>
            </a:p>
          </p:txBody>
        </p:sp>
        <p:sp>
          <p:nvSpPr>
            <p:cNvPr id="44" name="Freeform 55"/>
            <p:cNvSpPr>
              <a:spLocks noEditPoints="1"/>
            </p:cNvSpPr>
            <p:nvPr/>
          </p:nvSpPr>
          <p:spPr bwMode="auto">
            <a:xfrm>
              <a:off x="3676" y="2756"/>
              <a:ext cx="1860" cy="44"/>
            </a:xfrm>
            <a:custGeom>
              <a:avLst/>
              <a:gdLst>
                <a:gd name="T0" fmla="*/ 0 w 1860"/>
                <a:gd name="T1" fmla="*/ 36 h 44"/>
                <a:gd name="T2" fmla="*/ 76 w 1860"/>
                <a:gd name="T3" fmla="*/ 44 h 44"/>
                <a:gd name="T4" fmla="*/ 124 w 1860"/>
                <a:gd name="T5" fmla="*/ 32 h 44"/>
                <a:gd name="T6" fmla="*/ 100 w 1860"/>
                <a:gd name="T7" fmla="*/ 32 h 44"/>
                <a:gd name="T8" fmla="*/ 144 w 1860"/>
                <a:gd name="T9" fmla="*/ 40 h 44"/>
                <a:gd name="T10" fmla="*/ 229 w 1860"/>
                <a:gd name="T11" fmla="*/ 36 h 44"/>
                <a:gd name="T12" fmla="*/ 245 w 1860"/>
                <a:gd name="T13" fmla="*/ 32 h 44"/>
                <a:gd name="T14" fmla="*/ 241 w 1860"/>
                <a:gd name="T15" fmla="*/ 32 h 44"/>
                <a:gd name="T16" fmla="*/ 293 w 1860"/>
                <a:gd name="T17" fmla="*/ 44 h 44"/>
                <a:gd name="T18" fmla="*/ 369 w 1860"/>
                <a:gd name="T19" fmla="*/ 28 h 44"/>
                <a:gd name="T20" fmla="*/ 341 w 1860"/>
                <a:gd name="T21" fmla="*/ 28 h 44"/>
                <a:gd name="T22" fmla="*/ 389 w 1860"/>
                <a:gd name="T23" fmla="*/ 36 h 44"/>
                <a:gd name="T24" fmla="*/ 465 w 1860"/>
                <a:gd name="T25" fmla="*/ 20 h 44"/>
                <a:gd name="T26" fmla="*/ 437 w 1860"/>
                <a:gd name="T27" fmla="*/ 20 h 44"/>
                <a:gd name="T28" fmla="*/ 481 w 1860"/>
                <a:gd name="T29" fmla="*/ 24 h 44"/>
                <a:gd name="T30" fmla="*/ 561 w 1860"/>
                <a:gd name="T31" fmla="*/ 12 h 44"/>
                <a:gd name="T32" fmla="*/ 581 w 1860"/>
                <a:gd name="T33" fmla="*/ 4 h 44"/>
                <a:gd name="T34" fmla="*/ 573 w 1860"/>
                <a:gd name="T35" fmla="*/ 8 h 44"/>
                <a:gd name="T36" fmla="*/ 658 w 1860"/>
                <a:gd name="T37" fmla="*/ 4 h 44"/>
                <a:gd name="T38" fmla="*/ 630 w 1860"/>
                <a:gd name="T39" fmla="*/ 0 h 44"/>
                <a:gd name="T40" fmla="*/ 670 w 1860"/>
                <a:gd name="T41" fmla="*/ 4 h 44"/>
                <a:gd name="T42" fmla="*/ 754 w 1860"/>
                <a:gd name="T43" fmla="*/ 12 h 44"/>
                <a:gd name="T44" fmla="*/ 774 w 1860"/>
                <a:gd name="T45" fmla="*/ 0 h 44"/>
                <a:gd name="T46" fmla="*/ 766 w 1860"/>
                <a:gd name="T47" fmla="*/ 8 h 44"/>
                <a:gd name="T48" fmla="*/ 846 w 1860"/>
                <a:gd name="T49" fmla="*/ 16 h 44"/>
                <a:gd name="T50" fmla="*/ 894 w 1860"/>
                <a:gd name="T51" fmla="*/ 4 h 44"/>
                <a:gd name="T52" fmla="*/ 866 w 1860"/>
                <a:gd name="T53" fmla="*/ 8 h 44"/>
                <a:gd name="T54" fmla="*/ 942 w 1860"/>
                <a:gd name="T55" fmla="*/ 20 h 44"/>
                <a:gd name="T56" fmla="*/ 990 w 1860"/>
                <a:gd name="T57" fmla="*/ 4 h 44"/>
                <a:gd name="T58" fmla="*/ 966 w 1860"/>
                <a:gd name="T59" fmla="*/ 4 h 44"/>
                <a:gd name="T60" fmla="*/ 1014 w 1860"/>
                <a:gd name="T61" fmla="*/ 16 h 44"/>
                <a:gd name="T62" fmla="*/ 1091 w 1860"/>
                <a:gd name="T63" fmla="*/ 4 h 44"/>
                <a:gd name="T64" fmla="*/ 1063 w 1860"/>
                <a:gd name="T65" fmla="*/ 4 h 44"/>
                <a:gd name="T66" fmla="*/ 1107 w 1860"/>
                <a:gd name="T67" fmla="*/ 12 h 44"/>
                <a:gd name="T68" fmla="*/ 1187 w 1860"/>
                <a:gd name="T69" fmla="*/ 12 h 44"/>
                <a:gd name="T70" fmla="*/ 1231 w 1860"/>
                <a:gd name="T71" fmla="*/ 0 h 44"/>
                <a:gd name="T72" fmla="*/ 1207 w 1860"/>
                <a:gd name="T73" fmla="*/ 0 h 44"/>
                <a:gd name="T74" fmla="*/ 1251 w 1860"/>
                <a:gd name="T75" fmla="*/ 8 h 44"/>
                <a:gd name="T76" fmla="*/ 1331 w 1860"/>
                <a:gd name="T77" fmla="*/ 4 h 44"/>
                <a:gd name="T78" fmla="*/ 1303 w 1860"/>
                <a:gd name="T79" fmla="*/ 0 h 44"/>
                <a:gd name="T80" fmla="*/ 1347 w 1860"/>
                <a:gd name="T81" fmla="*/ 8 h 44"/>
                <a:gd name="T82" fmla="*/ 1427 w 1860"/>
                <a:gd name="T83" fmla="*/ 4 h 44"/>
                <a:gd name="T84" fmla="*/ 1399 w 1860"/>
                <a:gd name="T85" fmla="*/ 0 h 44"/>
                <a:gd name="T86" fmla="*/ 1443 w 1860"/>
                <a:gd name="T87" fmla="*/ 8 h 44"/>
                <a:gd name="T88" fmla="*/ 1524 w 1860"/>
                <a:gd name="T89" fmla="*/ 4 h 44"/>
                <a:gd name="T90" fmla="*/ 1496 w 1860"/>
                <a:gd name="T91" fmla="*/ 0 h 44"/>
                <a:gd name="T92" fmla="*/ 1564 w 1860"/>
                <a:gd name="T93" fmla="*/ 12 h 44"/>
                <a:gd name="T94" fmla="*/ 1616 w 1860"/>
                <a:gd name="T95" fmla="*/ 0 h 44"/>
                <a:gd name="T96" fmla="*/ 1588 w 1860"/>
                <a:gd name="T97" fmla="*/ 0 h 44"/>
                <a:gd name="T98" fmla="*/ 1664 w 1860"/>
                <a:gd name="T99" fmla="*/ 12 h 44"/>
                <a:gd name="T100" fmla="*/ 1712 w 1860"/>
                <a:gd name="T101" fmla="*/ 0 h 44"/>
                <a:gd name="T102" fmla="*/ 1688 w 1860"/>
                <a:gd name="T103" fmla="*/ 0 h 44"/>
                <a:gd name="T104" fmla="*/ 1732 w 1860"/>
                <a:gd name="T105" fmla="*/ 12 h 44"/>
                <a:gd name="T106" fmla="*/ 1812 w 1860"/>
                <a:gd name="T107" fmla="*/ 16 h 44"/>
                <a:gd name="T108" fmla="*/ 1832 w 1860"/>
                <a:gd name="T109" fmla="*/ 4 h 44"/>
                <a:gd name="T110" fmla="*/ 1828 w 1860"/>
                <a:gd name="T111" fmla="*/ 8 h 4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60"/>
                <a:gd name="T169" fmla="*/ 0 h 44"/>
                <a:gd name="T170" fmla="*/ 1860 w 1860"/>
                <a:gd name="T171" fmla="*/ 44 h 4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60" h="44">
                  <a:moveTo>
                    <a:pt x="4" y="32"/>
                  </a:moveTo>
                  <a:lnTo>
                    <a:pt x="28" y="32"/>
                  </a:lnTo>
                  <a:lnTo>
                    <a:pt x="32" y="32"/>
                  </a:lnTo>
                  <a:lnTo>
                    <a:pt x="36" y="36"/>
                  </a:lnTo>
                  <a:lnTo>
                    <a:pt x="28" y="44"/>
                  </a:lnTo>
                  <a:lnTo>
                    <a:pt x="4" y="44"/>
                  </a:lnTo>
                  <a:lnTo>
                    <a:pt x="0" y="40"/>
                  </a:lnTo>
                  <a:lnTo>
                    <a:pt x="0" y="36"/>
                  </a:lnTo>
                  <a:lnTo>
                    <a:pt x="0" y="32"/>
                  </a:lnTo>
                  <a:lnTo>
                    <a:pt x="4" y="32"/>
                  </a:lnTo>
                  <a:close/>
                  <a:moveTo>
                    <a:pt x="52" y="32"/>
                  </a:moveTo>
                  <a:lnTo>
                    <a:pt x="76" y="32"/>
                  </a:lnTo>
                  <a:lnTo>
                    <a:pt x="80" y="32"/>
                  </a:lnTo>
                  <a:lnTo>
                    <a:pt x="84" y="36"/>
                  </a:lnTo>
                  <a:lnTo>
                    <a:pt x="76" y="44"/>
                  </a:lnTo>
                  <a:lnTo>
                    <a:pt x="52" y="44"/>
                  </a:lnTo>
                  <a:lnTo>
                    <a:pt x="48" y="40"/>
                  </a:lnTo>
                  <a:lnTo>
                    <a:pt x="48" y="36"/>
                  </a:lnTo>
                  <a:lnTo>
                    <a:pt x="48" y="32"/>
                  </a:lnTo>
                  <a:lnTo>
                    <a:pt x="52" y="32"/>
                  </a:lnTo>
                  <a:close/>
                  <a:moveTo>
                    <a:pt x="100" y="32"/>
                  </a:moveTo>
                  <a:lnTo>
                    <a:pt x="124" y="32"/>
                  </a:lnTo>
                  <a:lnTo>
                    <a:pt x="128" y="32"/>
                  </a:lnTo>
                  <a:lnTo>
                    <a:pt x="132" y="36"/>
                  </a:lnTo>
                  <a:lnTo>
                    <a:pt x="124" y="44"/>
                  </a:lnTo>
                  <a:lnTo>
                    <a:pt x="100" y="44"/>
                  </a:lnTo>
                  <a:lnTo>
                    <a:pt x="96" y="40"/>
                  </a:lnTo>
                  <a:lnTo>
                    <a:pt x="96" y="36"/>
                  </a:lnTo>
                  <a:lnTo>
                    <a:pt x="96" y="32"/>
                  </a:lnTo>
                  <a:lnTo>
                    <a:pt x="100" y="32"/>
                  </a:lnTo>
                  <a:close/>
                  <a:moveTo>
                    <a:pt x="148" y="32"/>
                  </a:moveTo>
                  <a:lnTo>
                    <a:pt x="172" y="32"/>
                  </a:lnTo>
                  <a:lnTo>
                    <a:pt x="176" y="32"/>
                  </a:lnTo>
                  <a:lnTo>
                    <a:pt x="180" y="36"/>
                  </a:lnTo>
                  <a:lnTo>
                    <a:pt x="172" y="44"/>
                  </a:lnTo>
                  <a:lnTo>
                    <a:pt x="148" y="44"/>
                  </a:lnTo>
                  <a:lnTo>
                    <a:pt x="144" y="40"/>
                  </a:lnTo>
                  <a:lnTo>
                    <a:pt x="144" y="36"/>
                  </a:lnTo>
                  <a:lnTo>
                    <a:pt x="144" y="32"/>
                  </a:lnTo>
                  <a:lnTo>
                    <a:pt x="148" y="32"/>
                  </a:lnTo>
                  <a:close/>
                  <a:moveTo>
                    <a:pt x="197" y="32"/>
                  </a:moveTo>
                  <a:lnTo>
                    <a:pt x="221" y="32"/>
                  </a:lnTo>
                  <a:lnTo>
                    <a:pt x="225" y="32"/>
                  </a:lnTo>
                  <a:lnTo>
                    <a:pt x="229" y="36"/>
                  </a:lnTo>
                  <a:lnTo>
                    <a:pt x="221" y="44"/>
                  </a:lnTo>
                  <a:lnTo>
                    <a:pt x="197" y="44"/>
                  </a:lnTo>
                  <a:lnTo>
                    <a:pt x="192" y="40"/>
                  </a:lnTo>
                  <a:lnTo>
                    <a:pt x="192" y="36"/>
                  </a:lnTo>
                  <a:lnTo>
                    <a:pt x="192" y="32"/>
                  </a:lnTo>
                  <a:lnTo>
                    <a:pt x="197" y="32"/>
                  </a:lnTo>
                  <a:close/>
                  <a:moveTo>
                    <a:pt x="245" y="32"/>
                  </a:moveTo>
                  <a:lnTo>
                    <a:pt x="269" y="32"/>
                  </a:lnTo>
                  <a:lnTo>
                    <a:pt x="273" y="32"/>
                  </a:lnTo>
                  <a:lnTo>
                    <a:pt x="277" y="36"/>
                  </a:lnTo>
                  <a:lnTo>
                    <a:pt x="269" y="44"/>
                  </a:lnTo>
                  <a:lnTo>
                    <a:pt x="245" y="44"/>
                  </a:lnTo>
                  <a:lnTo>
                    <a:pt x="241" y="40"/>
                  </a:lnTo>
                  <a:lnTo>
                    <a:pt x="241" y="36"/>
                  </a:lnTo>
                  <a:lnTo>
                    <a:pt x="241" y="32"/>
                  </a:lnTo>
                  <a:lnTo>
                    <a:pt x="245" y="32"/>
                  </a:lnTo>
                  <a:close/>
                  <a:moveTo>
                    <a:pt x="293" y="32"/>
                  </a:moveTo>
                  <a:lnTo>
                    <a:pt x="317" y="32"/>
                  </a:lnTo>
                  <a:lnTo>
                    <a:pt x="321" y="32"/>
                  </a:lnTo>
                  <a:lnTo>
                    <a:pt x="325" y="36"/>
                  </a:lnTo>
                  <a:lnTo>
                    <a:pt x="317" y="44"/>
                  </a:lnTo>
                  <a:lnTo>
                    <a:pt x="293" y="44"/>
                  </a:lnTo>
                  <a:lnTo>
                    <a:pt x="289" y="40"/>
                  </a:lnTo>
                  <a:lnTo>
                    <a:pt x="289" y="36"/>
                  </a:lnTo>
                  <a:lnTo>
                    <a:pt x="289" y="32"/>
                  </a:lnTo>
                  <a:lnTo>
                    <a:pt x="293" y="32"/>
                  </a:lnTo>
                  <a:close/>
                  <a:moveTo>
                    <a:pt x="341" y="28"/>
                  </a:moveTo>
                  <a:lnTo>
                    <a:pt x="365" y="24"/>
                  </a:lnTo>
                  <a:lnTo>
                    <a:pt x="369" y="28"/>
                  </a:lnTo>
                  <a:lnTo>
                    <a:pt x="369" y="32"/>
                  </a:lnTo>
                  <a:lnTo>
                    <a:pt x="369" y="36"/>
                  </a:lnTo>
                  <a:lnTo>
                    <a:pt x="365" y="36"/>
                  </a:lnTo>
                  <a:lnTo>
                    <a:pt x="341" y="40"/>
                  </a:lnTo>
                  <a:lnTo>
                    <a:pt x="337" y="40"/>
                  </a:lnTo>
                  <a:lnTo>
                    <a:pt x="337" y="36"/>
                  </a:lnTo>
                  <a:lnTo>
                    <a:pt x="337" y="32"/>
                  </a:lnTo>
                  <a:lnTo>
                    <a:pt x="341" y="28"/>
                  </a:lnTo>
                  <a:close/>
                  <a:moveTo>
                    <a:pt x="389" y="24"/>
                  </a:moveTo>
                  <a:lnTo>
                    <a:pt x="413" y="20"/>
                  </a:lnTo>
                  <a:lnTo>
                    <a:pt x="417" y="20"/>
                  </a:lnTo>
                  <a:lnTo>
                    <a:pt x="417" y="24"/>
                  </a:lnTo>
                  <a:lnTo>
                    <a:pt x="417" y="32"/>
                  </a:lnTo>
                  <a:lnTo>
                    <a:pt x="413" y="32"/>
                  </a:lnTo>
                  <a:lnTo>
                    <a:pt x="389" y="36"/>
                  </a:lnTo>
                  <a:lnTo>
                    <a:pt x="385" y="32"/>
                  </a:lnTo>
                  <a:lnTo>
                    <a:pt x="381" y="28"/>
                  </a:lnTo>
                  <a:lnTo>
                    <a:pt x="389" y="24"/>
                  </a:lnTo>
                  <a:close/>
                  <a:moveTo>
                    <a:pt x="437" y="20"/>
                  </a:moveTo>
                  <a:lnTo>
                    <a:pt x="461" y="16"/>
                  </a:lnTo>
                  <a:lnTo>
                    <a:pt x="465" y="16"/>
                  </a:lnTo>
                  <a:lnTo>
                    <a:pt x="465" y="20"/>
                  </a:lnTo>
                  <a:lnTo>
                    <a:pt x="465" y="24"/>
                  </a:lnTo>
                  <a:lnTo>
                    <a:pt x="461" y="28"/>
                  </a:lnTo>
                  <a:lnTo>
                    <a:pt x="437" y="28"/>
                  </a:lnTo>
                  <a:lnTo>
                    <a:pt x="433" y="28"/>
                  </a:lnTo>
                  <a:lnTo>
                    <a:pt x="429" y="24"/>
                  </a:lnTo>
                  <a:lnTo>
                    <a:pt x="433" y="20"/>
                  </a:lnTo>
                  <a:lnTo>
                    <a:pt x="437" y="20"/>
                  </a:lnTo>
                  <a:close/>
                  <a:moveTo>
                    <a:pt x="485" y="12"/>
                  </a:moveTo>
                  <a:lnTo>
                    <a:pt x="509" y="12"/>
                  </a:lnTo>
                  <a:lnTo>
                    <a:pt x="513" y="12"/>
                  </a:lnTo>
                  <a:lnTo>
                    <a:pt x="513" y="16"/>
                  </a:lnTo>
                  <a:lnTo>
                    <a:pt x="513" y="20"/>
                  </a:lnTo>
                  <a:lnTo>
                    <a:pt x="509" y="24"/>
                  </a:lnTo>
                  <a:lnTo>
                    <a:pt x="485" y="24"/>
                  </a:lnTo>
                  <a:lnTo>
                    <a:pt x="481" y="24"/>
                  </a:lnTo>
                  <a:lnTo>
                    <a:pt x="477" y="20"/>
                  </a:lnTo>
                  <a:lnTo>
                    <a:pt x="481" y="16"/>
                  </a:lnTo>
                  <a:lnTo>
                    <a:pt x="485" y="12"/>
                  </a:lnTo>
                  <a:close/>
                  <a:moveTo>
                    <a:pt x="533" y="8"/>
                  </a:moveTo>
                  <a:lnTo>
                    <a:pt x="557" y="4"/>
                  </a:lnTo>
                  <a:lnTo>
                    <a:pt x="561" y="8"/>
                  </a:lnTo>
                  <a:lnTo>
                    <a:pt x="561" y="12"/>
                  </a:lnTo>
                  <a:lnTo>
                    <a:pt x="561" y="16"/>
                  </a:lnTo>
                  <a:lnTo>
                    <a:pt x="557" y="16"/>
                  </a:lnTo>
                  <a:lnTo>
                    <a:pt x="533" y="20"/>
                  </a:lnTo>
                  <a:lnTo>
                    <a:pt x="529" y="20"/>
                  </a:lnTo>
                  <a:lnTo>
                    <a:pt x="525" y="16"/>
                  </a:lnTo>
                  <a:lnTo>
                    <a:pt x="533" y="8"/>
                  </a:lnTo>
                  <a:close/>
                  <a:moveTo>
                    <a:pt x="581" y="4"/>
                  </a:moveTo>
                  <a:lnTo>
                    <a:pt x="605" y="0"/>
                  </a:lnTo>
                  <a:lnTo>
                    <a:pt x="609" y="4"/>
                  </a:lnTo>
                  <a:lnTo>
                    <a:pt x="609" y="8"/>
                  </a:lnTo>
                  <a:lnTo>
                    <a:pt x="609" y="12"/>
                  </a:lnTo>
                  <a:lnTo>
                    <a:pt x="605" y="12"/>
                  </a:lnTo>
                  <a:lnTo>
                    <a:pt x="581" y="16"/>
                  </a:lnTo>
                  <a:lnTo>
                    <a:pt x="577" y="12"/>
                  </a:lnTo>
                  <a:lnTo>
                    <a:pt x="573" y="8"/>
                  </a:lnTo>
                  <a:lnTo>
                    <a:pt x="577" y="4"/>
                  </a:lnTo>
                  <a:lnTo>
                    <a:pt x="581" y="4"/>
                  </a:lnTo>
                  <a:close/>
                  <a:moveTo>
                    <a:pt x="630" y="0"/>
                  </a:moveTo>
                  <a:lnTo>
                    <a:pt x="630" y="0"/>
                  </a:lnTo>
                  <a:lnTo>
                    <a:pt x="654" y="0"/>
                  </a:lnTo>
                  <a:lnTo>
                    <a:pt x="658" y="0"/>
                  </a:lnTo>
                  <a:lnTo>
                    <a:pt x="658" y="4"/>
                  </a:lnTo>
                  <a:lnTo>
                    <a:pt x="658" y="8"/>
                  </a:lnTo>
                  <a:lnTo>
                    <a:pt x="654" y="12"/>
                  </a:lnTo>
                  <a:lnTo>
                    <a:pt x="630" y="12"/>
                  </a:lnTo>
                  <a:lnTo>
                    <a:pt x="626" y="8"/>
                  </a:lnTo>
                  <a:lnTo>
                    <a:pt x="621" y="4"/>
                  </a:lnTo>
                  <a:lnTo>
                    <a:pt x="630" y="0"/>
                  </a:lnTo>
                  <a:close/>
                  <a:moveTo>
                    <a:pt x="678" y="0"/>
                  </a:moveTo>
                  <a:lnTo>
                    <a:pt x="702" y="0"/>
                  </a:lnTo>
                  <a:lnTo>
                    <a:pt x="706" y="0"/>
                  </a:lnTo>
                  <a:lnTo>
                    <a:pt x="706" y="8"/>
                  </a:lnTo>
                  <a:lnTo>
                    <a:pt x="702" y="12"/>
                  </a:lnTo>
                  <a:lnTo>
                    <a:pt x="678" y="12"/>
                  </a:lnTo>
                  <a:lnTo>
                    <a:pt x="674" y="8"/>
                  </a:lnTo>
                  <a:lnTo>
                    <a:pt x="670" y="4"/>
                  </a:lnTo>
                  <a:lnTo>
                    <a:pt x="674" y="0"/>
                  </a:lnTo>
                  <a:lnTo>
                    <a:pt x="678" y="0"/>
                  </a:lnTo>
                  <a:close/>
                  <a:moveTo>
                    <a:pt x="726" y="0"/>
                  </a:moveTo>
                  <a:lnTo>
                    <a:pt x="750" y="0"/>
                  </a:lnTo>
                  <a:lnTo>
                    <a:pt x="754" y="4"/>
                  </a:lnTo>
                  <a:lnTo>
                    <a:pt x="754" y="8"/>
                  </a:lnTo>
                  <a:lnTo>
                    <a:pt x="754" y="12"/>
                  </a:lnTo>
                  <a:lnTo>
                    <a:pt x="750" y="12"/>
                  </a:lnTo>
                  <a:lnTo>
                    <a:pt x="726" y="12"/>
                  </a:lnTo>
                  <a:lnTo>
                    <a:pt x="722" y="12"/>
                  </a:lnTo>
                  <a:lnTo>
                    <a:pt x="718" y="8"/>
                  </a:lnTo>
                  <a:lnTo>
                    <a:pt x="722" y="4"/>
                  </a:lnTo>
                  <a:lnTo>
                    <a:pt x="726" y="0"/>
                  </a:lnTo>
                  <a:close/>
                  <a:moveTo>
                    <a:pt x="774" y="0"/>
                  </a:moveTo>
                  <a:lnTo>
                    <a:pt x="798" y="4"/>
                  </a:lnTo>
                  <a:lnTo>
                    <a:pt x="802" y="4"/>
                  </a:lnTo>
                  <a:lnTo>
                    <a:pt x="802" y="8"/>
                  </a:lnTo>
                  <a:lnTo>
                    <a:pt x="802" y="12"/>
                  </a:lnTo>
                  <a:lnTo>
                    <a:pt x="798" y="16"/>
                  </a:lnTo>
                  <a:lnTo>
                    <a:pt x="774" y="12"/>
                  </a:lnTo>
                  <a:lnTo>
                    <a:pt x="770" y="12"/>
                  </a:lnTo>
                  <a:lnTo>
                    <a:pt x="766" y="8"/>
                  </a:lnTo>
                  <a:lnTo>
                    <a:pt x="770" y="4"/>
                  </a:lnTo>
                  <a:lnTo>
                    <a:pt x="774" y="0"/>
                  </a:lnTo>
                  <a:close/>
                  <a:moveTo>
                    <a:pt x="822" y="4"/>
                  </a:moveTo>
                  <a:lnTo>
                    <a:pt x="846" y="4"/>
                  </a:lnTo>
                  <a:lnTo>
                    <a:pt x="850" y="8"/>
                  </a:lnTo>
                  <a:lnTo>
                    <a:pt x="850" y="16"/>
                  </a:lnTo>
                  <a:lnTo>
                    <a:pt x="846" y="16"/>
                  </a:lnTo>
                  <a:lnTo>
                    <a:pt x="822" y="16"/>
                  </a:lnTo>
                  <a:lnTo>
                    <a:pt x="818" y="12"/>
                  </a:lnTo>
                  <a:lnTo>
                    <a:pt x="814" y="8"/>
                  </a:lnTo>
                  <a:lnTo>
                    <a:pt x="818" y="4"/>
                  </a:lnTo>
                  <a:lnTo>
                    <a:pt x="822" y="4"/>
                  </a:lnTo>
                  <a:close/>
                  <a:moveTo>
                    <a:pt x="870" y="4"/>
                  </a:moveTo>
                  <a:lnTo>
                    <a:pt x="894" y="4"/>
                  </a:lnTo>
                  <a:lnTo>
                    <a:pt x="898" y="8"/>
                  </a:lnTo>
                  <a:lnTo>
                    <a:pt x="898" y="12"/>
                  </a:lnTo>
                  <a:lnTo>
                    <a:pt x="898" y="16"/>
                  </a:lnTo>
                  <a:lnTo>
                    <a:pt x="894" y="16"/>
                  </a:lnTo>
                  <a:lnTo>
                    <a:pt x="870" y="16"/>
                  </a:lnTo>
                  <a:lnTo>
                    <a:pt x="866" y="16"/>
                  </a:lnTo>
                  <a:lnTo>
                    <a:pt x="862" y="12"/>
                  </a:lnTo>
                  <a:lnTo>
                    <a:pt x="866" y="8"/>
                  </a:lnTo>
                  <a:lnTo>
                    <a:pt x="870" y="4"/>
                  </a:lnTo>
                  <a:close/>
                  <a:moveTo>
                    <a:pt x="918" y="4"/>
                  </a:moveTo>
                  <a:lnTo>
                    <a:pt x="942" y="8"/>
                  </a:lnTo>
                  <a:lnTo>
                    <a:pt x="946" y="8"/>
                  </a:lnTo>
                  <a:lnTo>
                    <a:pt x="946" y="12"/>
                  </a:lnTo>
                  <a:lnTo>
                    <a:pt x="946" y="16"/>
                  </a:lnTo>
                  <a:lnTo>
                    <a:pt x="942" y="20"/>
                  </a:lnTo>
                  <a:lnTo>
                    <a:pt x="918" y="16"/>
                  </a:lnTo>
                  <a:lnTo>
                    <a:pt x="914" y="16"/>
                  </a:lnTo>
                  <a:lnTo>
                    <a:pt x="910" y="12"/>
                  </a:lnTo>
                  <a:lnTo>
                    <a:pt x="914" y="8"/>
                  </a:lnTo>
                  <a:lnTo>
                    <a:pt x="918" y="4"/>
                  </a:lnTo>
                  <a:close/>
                  <a:moveTo>
                    <a:pt x="966" y="4"/>
                  </a:moveTo>
                  <a:lnTo>
                    <a:pt x="990" y="4"/>
                  </a:lnTo>
                  <a:lnTo>
                    <a:pt x="994" y="8"/>
                  </a:lnTo>
                  <a:lnTo>
                    <a:pt x="994" y="12"/>
                  </a:lnTo>
                  <a:lnTo>
                    <a:pt x="994" y="16"/>
                  </a:lnTo>
                  <a:lnTo>
                    <a:pt x="990" y="16"/>
                  </a:lnTo>
                  <a:lnTo>
                    <a:pt x="966" y="16"/>
                  </a:lnTo>
                  <a:lnTo>
                    <a:pt x="958" y="12"/>
                  </a:lnTo>
                  <a:lnTo>
                    <a:pt x="962" y="8"/>
                  </a:lnTo>
                  <a:lnTo>
                    <a:pt x="966" y="4"/>
                  </a:lnTo>
                  <a:close/>
                  <a:moveTo>
                    <a:pt x="1014" y="4"/>
                  </a:moveTo>
                  <a:lnTo>
                    <a:pt x="1038" y="4"/>
                  </a:lnTo>
                  <a:lnTo>
                    <a:pt x="1042" y="4"/>
                  </a:lnTo>
                  <a:lnTo>
                    <a:pt x="1042" y="8"/>
                  </a:lnTo>
                  <a:lnTo>
                    <a:pt x="1042" y="12"/>
                  </a:lnTo>
                  <a:lnTo>
                    <a:pt x="1038" y="16"/>
                  </a:lnTo>
                  <a:lnTo>
                    <a:pt x="1014" y="16"/>
                  </a:lnTo>
                  <a:lnTo>
                    <a:pt x="1010" y="16"/>
                  </a:lnTo>
                  <a:lnTo>
                    <a:pt x="1006" y="12"/>
                  </a:lnTo>
                  <a:lnTo>
                    <a:pt x="1010" y="8"/>
                  </a:lnTo>
                  <a:lnTo>
                    <a:pt x="1014" y="4"/>
                  </a:lnTo>
                  <a:close/>
                  <a:moveTo>
                    <a:pt x="1063" y="4"/>
                  </a:moveTo>
                  <a:lnTo>
                    <a:pt x="1087" y="4"/>
                  </a:lnTo>
                  <a:lnTo>
                    <a:pt x="1091" y="4"/>
                  </a:lnTo>
                  <a:lnTo>
                    <a:pt x="1091" y="8"/>
                  </a:lnTo>
                  <a:lnTo>
                    <a:pt x="1091" y="12"/>
                  </a:lnTo>
                  <a:lnTo>
                    <a:pt x="1087" y="16"/>
                  </a:lnTo>
                  <a:lnTo>
                    <a:pt x="1063" y="16"/>
                  </a:lnTo>
                  <a:lnTo>
                    <a:pt x="1059" y="12"/>
                  </a:lnTo>
                  <a:lnTo>
                    <a:pt x="1055" y="8"/>
                  </a:lnTo>
                  <a:lnTo>
                    <a:pt x="1063" y="4"/>
                  </a:lnTo>
                  <a:close/>
                  <a:moveTo>
                    <a:pt x="1111" y="0"/>
                  </a:moveTo>
                  <a:lnTo>
                    <a:pt x="1135" y="0"/>
                  </a:lnTo>
                  <a:lnTo>
                    <a:pt x="1139" y="4"/>
                  </a:lnTo>
                  <a:lnTo>
                    <a:pt x="1139" y="8"/>
                  </a:lnTo>
                  <a:lnTo>
                    <a:pt x="1139" y="12"/>
                  </a:lnTo>
                  <a:lnTo>
                    <a:pt x="1135" y="12"/>
                  </a:lnTo>
                  <a:lnTo>
                    <a:pt x="1111" y="12"/>
                  </a:lnTo>
                  <a:lnTo>
                    <a:pt x="1107" y="12"/>
                  </a:lnTo>
                  <a:lnTo>
                    <a:pt x="1103" y="8"/>
                  </a:lnTo>
                  <a:lnTo>
                    <a:pt x="1111" y="0"/>
                  </a:lnTo>
                  <a:close/>
                  <a:moveTo>
                    <a:pt x="1159" y="0"/>
                  </a:moveTo>
                  <a:lnTo>
                    <a:pt x="1183" y="0"/>
                  </a:lnTo>
                  <a:lnTo>
                    <a:pt x="1187" y="0"/>
                  </a:lnTo>
                  <a:lnTo>
                    <a:pt x="1187" y="4"/>
                  </a:lnTo>
                  <a:lnTo>
                    <a:pt x="1187" y="12"/>
                  </a:lnTo>
                  <a:lnTo>
                    <a:pt x="1183" y="12"/>
                  </a:lnTo>
                  <a:lnTo>
                    <a:pt x="1159" y="12"/>
                  </a:lnTo>
                  <a:lnTo>
                    <a:pt x="1155" y="12"/>
                  </a:lnTo>
                  <a:lnTo>
                    <a:pt x="1151" y="8"/>
                  </a:lnTo>
                  <a:lnTo>
                    <a:pt x="1159" y="0"/>
                  </a:lnTo>
                  <a:close/>
                  <a:moveTo>
                    <a:pt x="1207" y="0"/>
                  </a:moveTo>
                  <a:lnTo>
                    <a:pt x="1231" y="0"/>
                  </a:lnTo>
                  <a:lnTo>
                    <a:pt x="1235" y="0"/>
                  </a:lnTo>
                  <a:lnTo>
                    <a:pt x="1235" y="4"/>
                  </a:lnTo>
                  <a:lnTo>
                    <a:pt x="1231" y="12"/>
                  </a:lnTo>
                  <a:lnTo>
                    <a:pt x="1207" y="12"/>
                  </a:lnTo>
                  <a:lnTo>
                    <a:pt x="1203" y="8"/>
                  </a:lnTo>
                  <a:lnTo>
                    <a:pt x="1199" y="4"/>
                  </a:lnTo>
                  <a:lnTo>
                    <a:pt x="1207" y="0"/>
                  </a:lnTo>
                  <a:close/>
                  <a:moveTo>
                    <a:pt x="1255" y="0"/>
                  </a:moveTo>
                  <a:lnTo>
                    <a:pt x="1279" y="0"/>
                  </a:lnTo>
                  <a:lnTo>
                    <a:pt x="1283" y="0"/>
                  </a:lnTo>
                  <a:lnTo>
                    <a:pt x="1283" y="4"/>
                  </a:lnTo>
                  <a:lnTo>
                    <a:pt x="1283" y="8"/>
                  </a:lnTo>
                  <a:lnTo>
                    <a:pt x="1279" y="12"/>
                  </a:lnTo>
                  <a:lnTo>
                    <a:pt x="1255" y="12"/>
                  </a:lnTo>
                  <a:lnTo>
                    <a:pt x="1251" y="8"/>
                  </a:lnTo>
                  <a:lnTo>
                    <a:pt x="1247" y="4"/>
                  </a:lnTo>
                  <a:lnTo>
                    <a:pt x="1251" y="0"/>
                  </a:lnTo>
                  <a:lnTo>
                    <a:pt x="1255" y="0"/>
                  </a:lnTo>
                  <a:close/>
                  <a:moveTo>
                    <a:pt x="1303" y="0"/>
                  </a:moveTo>
                  <a:lnTo>
                    <a:pt x="1327" y="0"/>
                  </a:lnTo>
                  <a:lnTo>
                    <a:pt x="1331" y="0"/>
                  </a:lnTo>
                  <a:lnTo>
                    <a:pt x="1331" y="4"/>
                  </a:lnTo>
                  <a:lnTo>
                    <a:pt x="1331" y="8"/>
                  </a:lnTo>
                  <a:lnTo>
                    <a:pt x="1327" y="12"/>
                  </a:lnTo>
                  <a:lnTo>
                    <a:pt x="1303" y="12"/>
                  </a:lnTo>
                  <a:lnTo>
                    <a:pt x="1299" y="8"/>
                  </a:lnTo>
                  <a:lnTo>
                    <a:pt x="1295" y="4"/>
                  </a:lnTo>
                  <a:lnTo>
                    <a:pt x="1299" y="0"/>
                  </a:lnTo>
                  <a:lnTo>
                    <a:pt x="1303" y="0"/>
                  </a:lnTo>
                  <a:close/>
                  <a:moveTo>
                    <a:pt x="1351" y="0"/>
                  </a:moveTo>
                  <a:lnTo>
                    <a:pt x="1375" y="0"/>
                  </a:lnTo>
                  <a:lnTo>
                    <a:pt x="1379" y="0"/>
                  </a:lnTo>
                  <a:lnTo>
                    <a:pt x="1379" y="4"/>
                  </a:lnTo>
                  <a:lnTo>
                    <a:pt x="1379" y="8"/>
                  </a:lnTo>
                  <a:lnTo>
                    <a:pt x="1375" y="12"/>
                  </a:lnTo>
                  <a:lnTo>
                    <a:pt x="1351" y="12"/>
                  </a:lnTo>
                  <a:lnTo>
                    <a:pt x="1347" y="8"/>
                  </a:lnTo>
                  <a:lnTo>
                    <a:pt x="1343" y="4"/>
                  </a:lnTo>
                  <a:lnTo>
                    <a:pt x="1347" y="0"/>
                  </a:lnTo>
                  <a:lnTo>
                    <a:pt x="1351" y="0"/>
                  </a:lnTo>
                  <a:close/>
                  <a:moveTo>
                    <a:pt x="1399" y="0"/>
                  </a:moveTo>
                  <a:lnTo>
                    <a:pt x="1423" y="0"/>
                  </a:lnTo>
                  <a:lnTo>
                    <a:pt x="1427" y="0"/>
                  </a:lnTo>
                  <a:lnTo>
                    <a:pt x="1427" y="4"/>
                  </a:lnTo>
                  <a:lnTo>
                    <a:pt x="1427" y="8"/>
                  </a:lnTo>
                  <a:lnTo>
                    <a:pt x="1423" y="12"/>
                  </a:lnTo>
                  <a:lnTo>
                    <a:pt x="1399" y="12"/>
                  </a:lnTo>
                  <a:lnTo>
                    <a:pt x="1395" y="8"/>
                  </a:lnTo>
                  <a:lnTo>
                    <a:pt x="1391" y="4"/>
                  </a:lnTo>
                  <a:lnTo>
                    <a:pt x="1395" y="0"/>
                  </a:lnTo>
                  <a:lnTo>
                    <a:pt x="1399" y="0"/>
                  </a:lnTo>
                  <a:close/>
                  <a:moveTo>
                    <a:pt x="1447" y="0"/>
                  </a:moveTo>
                  <a:lnTo>
                    <a:pt x="1471" y="0"/>
                  </a:lnTo>
                  <a:lnTo>
                    <a:pt x="1475" y="0"/>
                  </a:lnTo>
                  <a:lnTo>
                    <a:pt x="1475" y="4"/>
                  </a:lnTo>
                  <a:lnTo>
                    <a:pt x="1475" y="8"/>
                  </a:lnTo>
                  <a:lnTo>
                    <a:pt x="1471" y="12"/>
                  </a:lnTo>
                  <a:lnTo>
                    <a:pt x="1447" y="12"/>
                  </a:lnTo>
                  <a:lnTo>
                    <a:pt x="1443" y="8"/>
                  </a:lnTo>
                  <a:lnTo>
                    <a:pt x="1439" y="4"/>
                  </a:lnTo>
                  <a:lnTo>
                    <a:pt x="1443" y="0"/>
                  </a:lnTo>
                  <a:lnTo>
                    <a:pt x="1447" y="0"/>
                  </a:lnTo>
                  <a:close/>
                  <a:moveTo>
                    <a:pt x="1496" y="0"/>
                  </a:moveTo>
                  <a:lnTo>
                    <a:pt x="1520" y="0"/>
                  </a:lnTo>
                  <a:lnTo>
                    <a:pt x="1524" y="0"/>
                  </a:lnTo>
                  <a:lnTo>
                    <a:pt x="1524" y="4"/>
                  </a:lnTo>
                  <a:lnTo>
                    <a:pt x="1524" y="8"/>
                  </a:lnTo>
                  <a:lnTo>
                    <a:pt x="1520" y="12"/>
                  </a:lnTo>
                  <a:lnTo>
                    <a:pt x="1496" y="12"/>
                  </a:lnTo>
                  <a:lnTo>
                    <a:pt x="1492" y="8"/>
                  </a:lnTo>
                  <a:lnTo>
                    <a:pt x="1488" y="4"/>
                  </a:lnTo>
                  <a:lnTo>
                    <a:pt x="1492" y="0"/>
                  </a:lnTo>
                  <a:lnTo>
                    <a:pt x="1496" y="0"/>
                  </a:lnTo>
                  <a:close/>
                  <a:moveTo>
                    <a:pt x="1544" y="0"/>
                  </a:moveTo>
                  <a:lnTo>
                    <a:pt x="1564" y="0"/>
                  </a:lnTo>
                  <a:lnTo>
                    <a:pt x="1568" y="0"/>
                  </a:lnTo>
                  <a:lnTo>
                    <a:pt x="1572" y="0"/>
                  </a:lnTo>
                  <a:lnTo>
                    <a:pt x="1572" y="4"/>
                  </a:lnTo>
                  <a:lnTo>
                    <a:pt x="1572" y="8"/>
                  </a:lnTo>
                  <a:lnTo>
                    <a:pt x="1568" y="12"/>
                  </a:lnTo>
                  <a:lnTo>
                    <a:pt x="1564" y="12"/>
                  </a:lnTo>
                  <a:lnTo>
                    <a:pt x="1544" y="12"/>
                  </a:lnTo>
                  <a:lnTo>
                    <a:pt x="1540" y="8"/>
                  </a:lnTo>
                  <a:lnTo>
                    <a:pt x="1536" y="4"/>
                  </a:lnTo>
                  <a:lnTo>
                    <a:pt x="1540" y="0"/>
                  </a:lnTo>
                  <a:lnTo>
                    <a:pt x="1544" y="0"/>
                  </a:lnTo>
                  <a:close/>
                  <a:moveTo>
                    <a:pt x="1592" y="0"/>
                  </a:moveTo>
                  <a:lnTo>
                    <a:pt x="1616" y="0"/>
                  </a:lnTo>
                  <a:lnTo>
                    <a:pt x="1620" y="0"/>
                  </a:lnTo>
                  <a:lnTo>
                    <a:pt x="1620" y="4"/>
                  </a:lnTo>
                  <a:lnTo>
                    <a:pt x="1620" y="8"/>
                  </a:lnTo>
                  <a:lnTo>
                    <a:pt x="1616" y="12"/>
                  </a:lnTo>
                  <a:lnTo>
                    <a:pt x="1592" y="12"/>
                  </a:lnTo>
                  <a:lnTo>
                    <a:pt x="1588" y="8"/>
                  </a:lnTo>
                  <a:lnTo>
                    <a:pt x="1584" y="4"/>
                  </a:lnTo>
                  <a:lnTo>
                    <a:pt x="1588" y="0"/>
                  </a:lnTo>
                  <a:lnTo>
                    <a:pt x="1592" y="0"/>
                  </a:lnTo>
                  <a:close/>
                  <a:moveTo>
                    <a:pt x="1640" y="0"/>
                  </a:moveTo>
                  <a:lnTo>
                    <a:pt x="1664" y="0"/>
                  </a:lnTo>
                  <a:lnTo>
                    <a:pt x="1668" y="4"/>
                  </a:lnTo>
                  <a:lnTo>
                    <a:pt x="1668" y="8"/>
                  </a:lnTo>
                  <a:lnTo>
                    <a:pt x="1668" y="12"/>
                  </a:lnTo>
                  <a:lnTo>
                    <a:pt x="1664" y="12"/>
                  </a:lnTo>
                  <a:lnTo>
                    <a:pt x="1640" y="12"/>
                  </a:lnTo>
                  <a:lnTo>
                    <a:pt x="1636" y="12"/>
                  </a:lnTo>
                  <a:lnTo>
                    <a:pt x="1632" y="4"/>
                  </a:lnTo>
                  <a:lnTo>
                    <a:pt x="1636" y="0"/>
                  </a:lnTo>
                  <a:lnTo>
                    <a:pt x="1640" y="0"/>
                  </a:lnTo>
                  <a:close/>
                  <a:moveTo>
                    <a:pt x="1688" y="0"/>
                  </a:moveTo>
                  <a:lnTo>
                    <a:pt x="1712" y="0"/>
                  </a:lnTo>
                  <a:lnTo>
                    <a:pt x="1716" y="8"/>
                  </a:lnTo>
                  <a:lnTo>
                    <a:pt x="1716" y="12"/>
                  </a:lnTo>
                  <a:lnTo>
                    <a:pt x="1712" y="12"/>
                  </a:lnTo>
                  <a:lnTo>
                    <a:pt x="1688" y="12"/>
                  </a:lnTo>
                  <a:lnTo>
                    <a:pt x="1684" y="12"/>
                  </a:lnTo>
                  <a:lnTo>
                    <a:pt x="1680" y="8"/>
                  </a:lnTo>
                  <a:lnTo>
                    <a:pt x="1684" y="4"/>
                  </a:lnTo>
                  <a:lnTo>
                    <a:pt x="1688" y="0"/>
                  </a:lnTo>
                  <a:close/>
                  <a:moveTo>
                    <a:pt x="1736" y="4"/>
                  </a:moveTo>
                  <a:lnTo>
                    <a:pt x="1760" y="4"/>
                  </a:lnTo>
                  <a:lnTo>
                    <a:pt x="1764" y="8"/>
                  </a:lnTo>
                  <a:lnTo>
                    <a:pt x="1764" y="12"/>
                  </a:lnTo>
                  <a:lnTo>
                    <a:pt x="1760" y="16"/>
                  </a:lnTo>
                  <a:lnTo>
                    <a:pt x="1736" y="16"/>
                  </a:lnTo>
                  <a:lnTo>
                    <a:pt x="1732" y="12"/>
                  </a:lnTo>
                  <a:lnTo>
                    <a:pt x="1728" y="8"/>
                  </a:lnTo>
                  <a:lnTo>
                    <a:pt x="1732" y="4"/>
                  </a:lnTo>
                  <a:lnTo>
                    <a:pt x="1736" y="4"/>
                  </a:lnTo>
                  <a:close/>
                  <a:moveTo>
                    <a:pt x="1784" y="4"/>
                  </a:moveTo>
                  <a:lnTo>
                    <a:pt x="1808" y="4"/>
                  </a:lnTo>
                  <a:lnTo>
                    <a:pt x="1812" y="12"/>
                  </a:lnTo>
                  <a:lnTo>
                    <a:pt x="1812" y="16"/>
                  </a:lnTo>
                  <a:lnTo>
                    <a:pt x="1808" y="16"/>
                  </a:lnTo>
                  <a:lnTo>
                    <a:pt x="1784" y="16"/>
                  </a:lnTo>
                  <a:lnTo>
                    <a:pt x="1776" y="12"/>
                  </a:lnTo>
                  <a:lnTo>
                    <a:pt x="1776" y="8"/>
                  </a:lnTo>
                  <a:lnTo>
                    <a:pt x="1780" y="4"/>
                  </a:lnTo>
                  <a:lnTo>
                    <a:pt x="1784" y="4"/>
                  </a:lnTo>
                  <a:close/>
                  <a:moveTo>
                    <a:pt x="1832" y="4"/>
                  </a:moveTo>
                  <a:lnTo>
                    <a:pt x="1856" y="4"/>
                  </a:lnTo>
                  <a:lnTo>
                    <a:pt x="1860" y="12"/>
                  </a:lnTo>
                  <a:lnTo>
                    <a:pt x="1860" y="16"/>
                  </a:lnTo>
                  <a:lnTo>
                    <a:pt x="1856" y="16"/>
                  </a:lnTo>
                  <a:lnTo>
                    <a:pt x="1832" y="16"/>
                  </a:lnTo>
                  <a:lnTo>
                    <a:pt x="1824" y="16"/>
                  </a:lnTo>
                  <a:lnTo>
                    <a:pt x="1824" y="12"/>
                  </a:lnTo>
                  <a:lnTo>
                    <a:pt x="1828" y="8"/>
                  </a:lnTo>
                  <a:lnTo>
                    <a:pt x="1832" y="4"/>
                  </a:lnTo>
                  <a:close/>
                </a:path>
              </a:pathLst>
            </a:custGeom>
            <a:solidFill>
              <a:srgbClr val="00B050"/>
            </a:solidFill>
            <a:ln w="4">
              <a:solidFill>
                <a:srgbClr val="00B050"/>
              </a:solidFill>
              <a:round/>
              <a:headEnd/>
              <a:tailEnd/>
            </a:ln>
          </p:spPr>
          <p:txBody>
            <a:bodyPr/>
            <a:lstStyle/>
            <a:p>
              <a:endParaRPr lang="ja-JP" altLang="en-US" dirty="0"/>
            </a:p>
          </p:txBody>
        </p:sp>
        <p:sp>
          <p:nvSpPr>
            <p:cNvPr id="45" name="Freeform 56"/>
            <p:cNvSpPr>
              <a:spLocks/>
            </p:cNvSpPr>
            <p:nvPr/>
          </p:nvSpPr>
          <p:spPr bwMode="auto">
            <a:xfrm>
              <a:off x="3676" y="1481"/>
              <a:ext cx="1884" cy="516"/>
            </a:xfrm>
            <a:custGeom>
              <a:avLst/>
              <a:gdLst>
                <a:gd name="T0" fmla="*/ 4 w 1884"/>
                <a:gd name="T1" fmla="*/ 508 h 516"/>
                <a:gd name="T2" fmla="*/ 317 w 1884"/>
                <a:gd name="T3" fmla="*/ 416 h 516"/>
                <a:gd name="T4" fmla="*/ 626 w 1884"/>
                <a:gd name="T5" fmla="*/ 284 h 516"/>
                <a:gd name="T6" fmla="*/ 942 w 1884"/>
                <a:gd name="T7" fmla="*/ 176 h 516"/>
                <a:gd name="T8" fmla="*/ 942 w 1884"/>
                <a:gd name="T9" fmla="*/ 176 h 516"/>
                <a:gd name="T10" fmla="*/ 1251 w 1884"/>
                <a:gd name="T11" fmla="*/ 124 h 516"/>
                <a:gd name="T12" fmla="*/ 1564 w 1884"/>
                <a:gd name="T13" fmla="*/ 48 h 516"/>
                <a:gd name="T14" fmla="*/ 1876 w 1884"/>
                <a:gd name="T15" fmla="*/ 0 h 516"/>
                <a:gd name="T16" fmla="*/ 1880 w 1884"/>
                <a:gd name="T17" fmla="*/ 0 h 516"/>
                <a:gd name="T18" fmla="*/ 1884 w 1884"/>
                <a:gd name="T19" fmla="*/ 4 h 516"/>
                <a:gd name="T20" fmla="*/ 1880 w 1884"/>
                <a:gd name="T21" fmla="*/ 8 h 516"/>
                <a:gd name="T22" fmla="*/ 1876 w 1884"/>
                <a:gd name="T23" fmla="*/ 12 h 516"/>
                <a:gd name="T24" fmla="*/ 1564 w 1884"/>
                <a:gd name="T25" fmla="*/ 60 h 516"/>
                <a:gd name="T26" fmla="*/ 1251 w 1884"/>
                <a:gd name="T27" fmla="*/ 136 h 516"/>
                <a:gd name="T28" fmla="*/ 942 w 1884"/>
                <a:gd name="T29" fmla="*/ 188 h 516"/>
                <a:gd name="T30" fmla="*/ 946 w 1884"/>
                <a:gd name="T31" fmla="*/ 184 h 516"/>
                <a:gd name="T32" fmla="*/ 634 w 1884"/>
                <a:gd name="T33" fmla="*/ 292 h 516"/>
                <a:gd name="T34" fmla="*/ 317 w 1884"/>
                <a:gd name="T35" fmla="*/ 424 h 516"/>
                <a:gd name="T36" fmla="*/ 4 w 1884"/>
                <a:gd name="T37" fmla="*/ 516 h 516"/>
                <a:gd name="T38" fmla="*/ 0 w 1884"/>
                <a:gd name="T39" fmla="*/ 516 h 516"/>
                <a:gd name="T40" fmla="*/ 0 w 1884"/>
                <a:gd name="T41" fmla="*/ 512 h 516"/>
                <a:gd name="T42" fmla="*/ 4 w 1884"/>
                <a:gd name="T43" fmla="*/ 508 h 516"/>
                <a:gd name="T44" fmla="*/ 4 w 1884"/>
                <a:gd name="T45" fmla="*/ 508 h 5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84"/>
                <a:gd name="T70" fmla="*/ 0 h 516"/>
                <a:gd name="T71" fmla="*/ 1884 w 1884"/>
                <a:gd name="T72" fmla="*/ 516 h 51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84" h="516">
                  <a:moveTo>
                    <a:pt x="4" y="508"/>
                  </a:moveTo>
                  <a:lnTo>
                    <a:pt x="317" y="416"/>
                  </a:lnTo>
                  <a:lnTo>
                    <a:pt x="626" y="284"/>
                  </a:lnTo>
                  <a:lnTo>
                    <a:pt x="942" y="176"/>
                  </a:lnTo>
                  <a:lnTo>
                    <a:pt x="1251" y="124"/>
                  </a:lnTo>
                  <a:lnTo>
                    <a:pt x="1564" y="48"/>
                  </a:lnTo>
                  <a:lnTo>
                    <a:pt x="1876" y="0"/>
                  </a:lnTo>
                  <a:lnTo>
                    <a:pt x="1880" y="0"/>
                  </a:lnTo>
                  <a:lnTo>
                    <a:pt x="1884" y="4"/>
                  </a:lnTo>
                  <a:lnTo>
                    <a:pt x="1880" y="8"/>
                  </a:lnTo>
                  <a:lnTo>
                    <a:pt x="1876" y="12"/>
                  </a:lnTo>
                  <a:lnTo>
                    <a:pt x="1564" y="60"/>
                  </a:lnTo>
                  <a:lnTo>
                    <a:pt x="1251" y="136"/>
                  </a:lnTo>
                  <a:lnTo>
                    <a:pt x="942" y="188"/>
                  </a:lnTo>
                  <a:lnTo>
                    <a:pt x="946" y="184"/>
                  </a:lnTo>
                  <a:lnTo>
                    <a:pt x="634" y="292"/>
                  </a:lnTo>
                  <a:lnTo>
                    <a:pt x="317" y="424"/>
                  </a:lnTo>
                  <a:lnTo>
                    <a:pt x="4" y="516"/>
                  </a:lnTo>
                  <a:lnTo>
                    <a:pt x="0" y="516"/>
                  </a:lnTo>
                  <a:lnTo>
                    <a:pt x="0" y="512"/>
                  </a:lnTo>
                  <a:lnTo>
                    <a:pt x="4" y="508"/>
                  </a:lnTo>
                  <a:close/>
                </a:path>
              </a:pathLst>
            </a:custGeom>
            <a:solidFill>
              <a:srgbClr val="E46C0A"/>
            </a:solidFill>
            <a:ln w="4">
              <a:solidFill>
                <a:srgbClr val="E46C0A"/>
              </a:solidFill>
              <a:round/>
              <a:headEnd/>
              <a:tailEnd/>
            </a:ln>
          </p:spPr>
          <p:txBody>
            <a:bodyPr/>
            <a:lstStyle/>
            <a:p>
              <a:endParaRPr lang="ja-JP" altLang="en-US" dirty="0"/>
            </a:p>
          </p:txBody>
        </p:sp>
        <p:sp>
          <p:nvSpPr>
            <p:cNvPr id="46" name="Rectangle 57"/>
            <p:cNvSpPr>
              <a:spLocks noChangeArrowheads="1"/>
            </p:cNvSpPr>
            <p:nvPr/>
          </p:nvSpPr>
          <p:spPr bwMode="auto">
            <a:xfrm>
              <a:off x="3664" y="1981"/>
              <a:ext cx="28" cy="28"/>
            </a:xfrm>
            <a:prstGeom prst="rect">
              <a:avLst/>
            </a:prstGeom>
            <a:solidFill>
              <a:srgbClr val="FAC090"/>
            </a:solidFill>
            <a:ln w="9525">
              <a:noFill/>
              <a:miter lim="800000"/>
              <a:headEnd/>
              <a:tailEnd/>
            </a:ln>
          </p:spPr>
          <p:txBody>
            <a:bodyPr/>
            <a:lstStyle/>
            <a:p>
              <a:endParaRPr lang="ja-JP" altLang="en-US" dirty="0"/>
            </a:p>
          </p:txBody>
        </p:sp>
        <p:sp>
          <p:nvSpPr>
            <p:cNvPr id="47" name="Freeform 58"/>
            <p:cNvSpPr>
              <a:spLocks noEditPoints="1"/>
            </p:cNvSpPr>
            <p:nvPr/>
          </p:nvSpPr>
          <p:spPr bwMode="auto">
            <a:xfrm>
              <a:off x="3664" y="1981"/>
              <a:ext cx="32" cy="32"/>
            </a:xfrm>
            <a:custGeom>
              <a:avLst/>
              <a:gdLst>
                <a:gd name="T0" fmla="*/ 0 w 32"/>
                <a:gd name="T1" fmla="*/ 0 h 32"/>
                <a:gd name="T2" fmla="*/ 0 w 32"/>
                <a:gd name="T3" fmla="*/ 0 h 32"/>
                <a:gd name="T4" fmla="*/ 28 w 32"/>
                <a:gd name="T5" fmla="*/ 0 h 32"/>
                <a:gd name="T6" fmla="*/ 32 w 32"/>
                <a:gd name="T7" fmla="*/ 0 h 32"/>
                <a:gd name="T8" fmla="*/ 32 w 32"/>
                <a:gd name="T9" fmla="*/ 28 h 32"/>
                <a:gd name="T10" fmla="*/ 28 w 32"/>
                <a:gd name="T11" fmla="*/ 32 h 32"/>
                <a:gd name="T12" fmla="*/ 0 w 32"/>
                <a:gd name="T13" fmla="*/ 32 h 32"/>
                <a:gd name="T14" fmla="*/ 0 w 32"/>
                <a:gd name="T15" fmla="*/ 28 h 32"/>
                <a:gd name="T16" fmla="*/ 0 w 32"/>
                <a:gd name="T17" fmla="*/ 0 h 32"/>
                <a:gd name="T18" fmla="*/ 4 w 32"/>
                <a:gd name="T19" fmla="*/ 28 h 32"/>
                <a:gd name="T20" fmla="*/ 0 w 32"/>
                <a:gd name="T21" fmla="*/ 28 h 32"/>
                <a:gd name="T22" fmla="*/ 28 w 32"/>
                <a:gd name="T23" fmla="*/ 28 h 32"/>
                <a:gd name="T24" fmla="*/ 28 w 32"/>
                <a:gd name="T25" fmla="*/ 28 h 32"/>
                <a:gd name="T26" fmla="*/ 28 w 32"/>
                <a:gd name="T27" fmla="*/ 0 h 32"/>
                <a:gd name="T28" fmla="*/ 28 w 32"/>
                <a:gd name="T29" fmla="*/ 4 h 32"/>
                <a:gd name="T30" fmla="*/ 0 w 32"/>
                <a:gd name="T31" fmla="*/ 4 h 32"/>
                <a:gd name="T32" fmla="*/ 4 w 32"/>
                <a:gd name="T33" fmla="*/ 0 h 32"/>
                <a:gd name="T34" fmla="*/ 4 w 32"/>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32"/>
                <a:gd name="T56" fmla="*/ 32 w 32"/>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32">
                  <a:moveTo>
                    <a:pt x="0" y="0"/>
                  </a:moveTo>
                  <a:lnTo>
                    <a:pt x="0" y="0"/>
                  </a:lnTo>
                  <a:lnTo>
                    <a:pt x="28" y="0"/>
                  </a:lnTo>
                  <a:lnTo>
                    <a:pt x="32" y="0"/>
                  </a:lnTo>
                  <a:lnTo>
                    <a:pt x="32" y="28"/>
                  </a:lnTo>
                  <a:lnTo>
                    <a:pt x="28" y="32"/>
                  </a:lnTo>
                  <a:lnTo>
                    <a:pt x="0" y="32"/>
                  </a:lnTo>
                  <a:lnTo>
                    <a:pt x="0" y="28"/>
                  </a:lnTo>
                  <a:lnTo>
                    <a:pt x="0" y="0"/>
                  </a:lnTo>
                  <a:close/>
                  <a:moveTo>
                    <a:pt x="4" y="28"/>
                  </a:moveTo>
                  <a:lnTo>
                    <a:pt x="0" y="28"/>
                  </a:lnTo>
                  <a:lnTo>
                    <a:pt x="28" y="28"/>
                  </a:lnTo>
                  <a:lnTo>
                    <a:pt x="28" y="0"/>
                  </a:lnTo>
                  <a:lnTo>
                    <a:pt x="28"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48" name="Rectangle 59"/>
            <p:cNvSpPr>
              <a:spLocks noChangeArrowheads="1"/>
            </p:cNvSpPr>
            <p:nvPr/>
          </p:nvSpPr>
          <p:spPr bwMode="auto">
            <a:xfrm>
              <a:off x="3977" y="1889"/>
              <a:ext cx="28" cy="28"/>
            </a:xfrm>
            <a:prstGeom prst="rect">
              <a:avLst/>
            </a:prstGeom>
            <a:solidFill>
              <a:srgbClr val="FAC090"/>
            </a:solidFill>
            <a:ln w="9525">
              <a:noFill/>
              <a:miter lim="800000"/>
              <a:headEnd/>
              <a:tailEnd/>
            </a:ln>
          </p:spPr>
          <p:txBody>
            <a:bodyPr/>
            <a:lstStyle/>
            <a:p>
              <a:endParaRPr lang="ja-JP" altLang="en-US" dirty="0"/>
            </a:p>
          </p:txBody>
        </p:sp>
        <p:sp>
          <p:nvSpPr>
            <p:cNvPr id="49" name="Freeform 60"/>
            <p:cNvSpPr>
              <a:spLocks noEditPoints="1"/>
            </p:cNvSpPr>
            <p:nvPr/>
          </p:nvSpPr>
          <p:spPr bwMode="auto">
            <a:xfrm>
              <a:off x="3977" y="1889"/>
              <a:ext cx="32" cy="32"/>
            </a:xfrm>
            <a:custGeom>
              <a:avLst/>
              <a:gdLst>
                <a:gd name="T0" fmla="*/ 0 w 32"/>
                <a:gd name="T1" fmla="*/ 0 h 32"/>
                <a:gd name="T2" fmla="*/ 0 w 32"/>
                <a:gd name="T3" fmla="*/ 0 h 32"/>
                <a:gd name="T4" fmla="*/ 28 w 32"/>
                <a:gd name="T5" fmla="*/ 0 h 32"/>
                <a:gd name="T6" fmla="*/ 32 w 32"/>
                <a:gd name="T7" fmla="*/ 0 h 32"/>
                <a:gd name="T8" fmla="*/ 32 w 32"/>
                <a:gd name="T9" fmla="*/ 28 h 32"/>
                <a:gd name="T10" fmla="*/ 28 w 32"/>
                <a:gd name="T11" fmla="*/ 32 h 32"/>
                <a:gd name="T12" fmla="*/ 0 w 32"/>
                <a:gd name="T13" fmla="*/ 32 h 32"/>
                <a:gd name="T14" fmla="*/ 0 w 32"/>
                <a:gd name="T15" fmla="*/ 28 h 32"/>
                <a:gd name="T16" fmla="*/ 0 w 32"/>
                <a:gd name="T17" fmla="*/ 0 h 32"/>
                <a:gd name="T18" fmla="*/ 4 w 32"/>
                <a:gd name="T19" fmla="*/ 28 h 32"/>
                <a:gd name="T20" fmla="*/ 0 w 32"/>
                <a:gd name="T21" fmla="*/ 28 h 32"/>
                <a:gd name="T22" fmla="*/ 28 w 32"/>
                <a:gd name="T23" fmla="*/ 28 h 32"/>
                <a:gd name="T24" fmla="*/ 28 w 32"/>
                <a:gd name="T25" fmla="*/ 28 h 32"/>
                <a:gd name="T26" fmla="*/ 28 w 32"/>
                <a:gd name="T27" fmla="*/ 0 h 32"/>
                <a:gd name="T28" fmla="*/ 28 w 32"/>
                <a:gd name="T29" fmla="*/ 4 h 32"/>
                <a:gd name="T30" fmla="*/ 0 w 32"/>
                <a:gd name="T31" fmla="*/ 4 h 32"/>
                <a:gd name="T32" fmla="*/ 4 w 32"/>
                <a:gd name="T33" fmla="*/ 0 h 32"/>
                <a:gd name="T34" fmla="*/ 4 w 32"/>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32"/>
                <a:gd name="T56" fmla="*/ 32 w 32"/>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32">
                  <a:moveTo>
                    <a:pt x="0" y="0"/>
                  </a:moveTo>
                  <a:lnTo>
                    <a:pt x="0" y="0"/>
                  </a:lnTo>
                  <a:lnTo>
                    <a:pt x="28" y="0"/>
                  </a:lnTo>
                  <a:lnTo>
                    <a:pt x="32" y="0"/>
                  </a:lnTo>
                  <a:lnTo>
                    <a:pt x="32" y="28"/>
                  </a:lnTo>
                  <a:lnTo>
                    <a:pt x="28" y="32"/>
                  </a:lnTo>
                  <a:lnTo>
                    <a:pt x="0" y="32"/>
                  </a:lnTo>
                  <a:lnTo>
                    <a:pt x="0" y="28"/>
                  </a:lnTo>
                  <a:lnTo>
                    <a:pt x="0" y="0"/>
                  </a:lnTo>
                  <a:close/>
                  <a:moveTo>
                    <a:pt x="4" y="28"/>
                  </a:moveTo>
                  <a:lnTo>
                    <a:pt x="0" y="28"/>
                  </a:lnTo>
                  <a:lnTo>
                    <a:pt x="28" y="28"/>
                  </a:lnTo>
                  <a:lnTo>
                    <a:pt x="28" y="0"/>
                  </a:lnTo>
                  <a:lnTo>
                    <a:pt x="28"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50" name="Rectangle 61"/>
            <p:cNvSpPr>
              <a:spLocks noChangeArrowheads="1"/>
            </p:cNvSpPr>
            <p:nvPr/>
          </p:nvSpPr>
          <p:spPr bwMode="auto">
            <a:xfrm>
              <a:off x="4289" y="1757"/>
              <a:ext cx="29" cy="28"/>
            </a:xfrm>
            <a:prstGeom prst="rect">
              <a:avLst/>
            </a:prstGeom>
            <a:solidFill>
              <a:srgbClr val="FAC090"/>
            </a:solidFill>
            <a:ln w="9525">
              <a:noFill/>
              <a:miter lim="800000"/>
              <a:headEnd/>
              <a:tailEnd/>
            </a:ln>
          </p:spPr>
          <p:txBody>
            <a:bodyPr/>
            <a:lstStyle/>
            <a:p>
              <a:endParaRPr lang="ja-JP" altLang="en-US" dirty="0"/>
            </a:p>
          </p:txBody>
        </p:sp>
        <p:sp>
          <p:nvSpPr>
            <p:cNvPr id="51" name="Freeform 62"/>
            <p:cNvSpPr>
              <a:spLocks noEditPoints="1"/>
            </p:cNvSpPr>
            <p:nvPr/>
          </p:nvSpPr>
          <p:spPr bwMode="auto">
            <a:xfrm>
              <a:off x="4289" y="1757"/>
              <a:ext cx="33" cy="32"/>
            </a:xfrm>
            <a:custGeom>
              <a:avLst/>
              <a:gdLst>
                <a:gd name="T0" fmla="*/ 0 w 33"/>
                <a:gd name="T1" fmla="*/ 0 h 32"/>
                <a:gd name="T2" fmla="*/ 0 w 33"/>
                <a:gd name="T3" fmla="*/ 0 h 32"/>
                <a:gd name="T4" fmla="*/ 29 w 33"/>
                <a:gd name="T5" fmla="*/ 0 h 32"/>
                <a:gd name="T6" fmla="*/ 33 w 33"/>
                <a:gd name="T7" fmla="*/ 0 h 32"/>
                <a:gd name="T8" fmla="*/ 33 w 33"/>
                <a:gd name="T9" fmla="*/ 28 h 32"/>
                <a:gd name="T10" fmla="*/ 29 w 33"/>
                <a:gd name="T11" fmla="*/ 32 h 32"/>
                <a:gd name="T12" fmla="*/ 0 w 33"/>
                <a:gd name="T13" fmla="*/ 32 h 32"/>
                <a:gd name="T14" fmla="*/ 0 w 33"/>
                <a:gd name="T15" fmla="*/ 28 h 32"/>
                <a:gd name="T16" fmla="*/ 0 w 33"/>
                <a:gd name="T17" fmla="*/ 0 h 32"/>
                <a:gd name="T18" fmla="*/ 4 w 33"/>
                <a:gd name="T19" fmla="*/ 28 h 32"/>
                <a:gd name="T20" fmla="*/ 0 w 33"/>
                <a:gd name="T21" fmla="*/ 28 h 32"/>
                <a:gd name="T22" fmla="*/ 29 w 33"/>
                <a:gd name="T23" fmla="*/ 28 h 32"/>
                <a:gd name="T24" fmla="*/ 29 w 33"/>
                <a:gd name="T25" fmla="*/ 28 h 32"/>
                <a:gd name="T26" fmla="*/ 29 w 33"/>
                <a:gd name="T27" fmla="*/ 0 h 32"/>
                <a:gd name="T28" fmla="*/ 29 w 33"/>
                <a:gd name="T29" fmla="*/ 4 h 32"/>
                <a:gd name="T30" fmla="*/ 0 w 33"/>
                <a:gd name="T31" fmla="*/ 4 h 32"/>
                <a:gd name="T32" fmla="*/ 4 w 33"/>
                <a:gd name="T33" fmla="*/ 0 h 32"/>
                <a:gd name="T34" fmla="*/ 4 w 33"/>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3"/>
                <a:gd name="T55" fmla="*/ 0 h 32"/>
                <a:gd name="T56" fmla="*/ 33 w 33"/>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3" h="32">
                  <a:moveTo>
                    <a:pt x="0" y="0"/>
                  </a:moveTo>
                  <a:lnTo>
                    <a:pt x="0" y="0"/>
                  </a:lnTo>
                  <a:lnTo>
                    <a:pt x="29" y="0"/>
                  </a:lnTo>
                  <a:lnTo>
                    <a:pt x="33" y="0"/>
                  </a:lnTo>
                  <a:lnTo>
                    <a:pt x="33" y="28"/>
                  </a:lnTo>
                  <a:lnTo>
                    <a:pt x="29" y="32"/>
                  </a:lnTo>
                  <a:lnTo>
                    <a:pt x="0" y="32"/>
                  </a:lnTo>
                  <a:lnTo>
                    <a:pt x="0" y="28"/>
                  </a:lnTo>
                  <a:lnTo>
                    <a:pt x="0" y="0"/>
                  </a:lnTo>
                  <a:close/>
                  <a:moveTo>
                    <a:pt x="4" y="28"/>
                  </a:moveTo>
                  <a:lnTo>
                    <a:pt x="0" y="28"/>
                  </a:lnTo>
                  <a:lnTo>
                    <a:pt x="29" y="28"/>
                  </a:lnTo>
                  <a:lnTo>
                    <a:pt x="29" y="0"/>
                  </a:lnTo>
                  <a:lnTo>
                    <a:pt x="29"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52" name="Rectangle 63"/>
            <p:cNvSpPr>
              <a:spLocks noChangeArrowheads="1"/>
            </p:cNvSpPr>
            <p:nvPr/>
          </p:nvSpPr>
          <p:spPr bwMode="auto">
            <a:xfrm>
              <a:off x="4602" y="1649"/>
              <a:ext cx="28" cy="28"/>
            </a:xfrm>
            <a:prstGeom prst="rect">
              <a:avLst/>
            </a:prstGeom>
            <a:solidFill>
              <a:srgbClr val="FAC090"/>
            </a:solidFill>
            <a:ln w="9525">
              <a:noFill/>
              <a:miter lim="800000"/>
              <a:headEnd/>
              <a:tailEnd/>
            </a:ln>
          </p:spPr>
          <p:txBody>
            <a:bodyPr/>
            <a:lstStyle/>
            <a:p>
              <a:endParaRPr lang="ja-JP" altLang="en-US" dirty="0"/>
            </a:p>
          </p:txBody>
        </p:sp>
        <p:sp>
          <p:nvSpPr>
            <p:cNvPr id="53" name="Freeform 64"/>
            <p:cNvSpPr>
              <a:spLocks noEditPoints="1"/>
            </p:cNvSpPr>
            <p:nvPr/>
          </p:nvSpPr>
          <p:spPr bwMode="auto">
            <a:xfrm>
              <a:off x="4602" y="1649"/>
              <a:ext cx="32" cy="32"/>
            </a:xfrm>
            <a:custGeom>
              <a:avLst/>
              <a:gdLst>
                <a:gd name="T0" fmla="*/ 0 w 32"/>
                <a:gd name="T1" fmla="*/ 0 h 32"/>
                <a:gd name="T2" fmla="*/ 0 w 32"/>
                <a:gd name="T3" fmla="*/ 0 h 32"/>
                <a:gd name="T4" fmla="*/ 28 w 32"/>
                <a:gd name="T5" fmla="*/ 0 h 32"/>
                <a:gd name="T6" fmla="*/ 32 w 32"/>
                <a:gd name="T7" fmla="*/ 0 h 32"/>
                <a:gd name="T8" fmla="*/ 32 w 32"/>
                <a:gd name="T9" fmla="*/ 28 h 32"/>
                <a:gd name="T10" fmla="*/ 28 w 32"/>
                <a:gd name="T11" fmla="*/ 32 h 32"/>
                <a:gd name="T12" fmla="*/ 0 w 32"/>
                <a:gd name="T13" fmla="*/ 32 h 32"/>
                <a:gd name="T14" fmla="*/ 0 w 32"/>
                <a:gd name="T15" fmla="*/ 28 h 32"/>
                <a:gd name="T16" fmla="*/ 0 w 32"/>
                <a:gd name="T17" fmla="*/ 0 h 32"/>
                <a:gd name="T18" fmla="*/ 4 w 32"/>
                <a:gd name="T19" fmla="*/ 28 h 32"/>
                <a:gd name="T20" fmla="*/ 0 w 32"/>
                <a:gd name="T21" fmla="*/ 28 h 32"/>
                <a:gd name="T22" fmla="*/ 28 w 32"/>
                <a:gd name="T23" fmla="*/ 28 h 32"/>
                <a:gd name="T24" fmla="*/ 28 w 32"/>
                <a:gd name="T25" fmla="*/ 28 h 32"/>
                <a:gd name="T26" fmla="*/ 28 w 32"/>
                <a:gd name="T27" fmla="*/ 0 h 32"/>
                <a:gd name="T28" fmla="*/ 28 w 32"/>
                <a:gd name="T29" fmla="*/ 4 h 32"/>
                <a:gd name="T30" fmla="*/ 0 w 32"/>
                <a:gd name="T31" fmla="*/ 4 h 32"/>
                <a:gd name="T32" fmla="*/ 4 w 32"/>
                <a:gd name="T33" fmla="*/ 0 h 32"/>
                <a:gd name="T34" fmla="*/ 4 w 32"/>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32"/>
                <a:gd name="T56" fmla="*/ 32 w 32"/>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32">
                  <a:moveTo>
                    <a:pt x="0" y="0"/>
                  </a:moveTo>
                  <a:lnTo>
                    <a:pt x="0" y="0"/>
                  </a:lnTo>
                  <a:lnTo>
                    <a:pt x="28" y="0"/>
                  </a:lnTo>
                  <a:lnTo>
                    <a:pt x="32" y="0"/>
                  </a:lnTo>
                  <a:lnTo>
                    <a:pt x="32" y="28"/>
                  </a:lnTo>
                  <a:lnTo>
                    <a:pt x="28" y="32"/>
                  </a:lnTo>
                  <a:lnTo>
                    <a:pt x="0" y="32"/>
                  </a:lnTo>
                  <a:lnTo>
                    <a:pt x="0" y="28"/>
                  </a:lnTo>
                  <a:lnTo>
                    <a:pt x="0" y="0"/>
                  </a:lnTo>
                  <a:close/>
                  <a:moveTo>
                    <a:pt x="4" y="28"/>
                  </a:moveTo>
                  <a:lnTo>
                    <a:pt x="0" y="28"/>
                  </a:lnTo>
                  <a:lnTo>
                    <a:pt x="28" y="28"/>
                  </a:lnTo>
                  <a:lnTo>
                    <a:pt x="28" y="0"/>
                  </a:lnTo>
                  <a:lnTo>
                    <a:pt x="28"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54" name="Rectangle 65"/>
            <p:cNvSpPr>
              <a:spLocks noChangeArrowheads="1"/>
            </p:cNvSpPr>
            <p:nvPr/>
          </p:nvSpPr>
          <p:spPr bwMode="auto">
            <a:xfrm>
              <a:off x="4915" y="1597"/>
              <a:ext cx="28" cy="24"/>
            </a:xfrm>
            <a:prstGeom prst="rect">
              <a:avLst/>
            </a:prstGeom>
            <a:solidFill>
              <a:srgbClr val="FAC090"/>
            </a:solidFill>
            <a:ln w="9525">
              <a:noFill/>
              <a:miter lim="800000"/>
              <a:headEnd/>
              <a:tailEnd/>
            </a:ln>
          </p:spPr>
          <p:txBody>
            <a:bodyPr/>
            <a:lstStyle/>
            <a:p>
              <a:endParaRPr lang="ja-JP" altLang="en-US" dirty="0"/>
            </a:p>
          </p:txBody>
        </p:sp>
        <p:sp>
          <p:nvSpPr>
            <p:cNvPr id="55" name="Freeform 66"/>
            <p:cNvSpPr>
              <a:spLocks noEditPoints="1"/>
            </p:cNvSpPr>
            <p:nvPr/>
          </p:nvSpPr>
          <p:spPr bwMode="auto">
            <a:xfrm>
              <a:off x="4915" y="1597"/>
              <a:ext cx="32" cy="28"/>
            </a:xfrm>
            <a:custGeom>
              <a:avLst/>
              <a:gdLst>
                <a:gd name="T0" fmla="*/ 0 w 32"/>
                <a:gd name="T1" fmla="*/ 0 h 28"/>
                <a:gd name="T2" fmla="*/ 0 w 32"/>
                <a:gd name="T3" fmla="*/ 0 h 28"/>
                <a:gd name="T4" fmla="*/ 28 w 32"/>
                <a:gd name="T5" fmla="*/ 0 h 28"/>
                <a:gd name="T6" fmla="*/ 32 w 32"/>
                <a:gd name="T7" fmla="*/ 0 h 28"/>
                <a:gd name="T8" fmla="*/ 32 w 32"/>
                <a:gd name="T9" fmla="*/ 24 h 28"/>
                <a:gd name="T10" fmla="*/ 28 w 32"/>
                <a:gd name="T11" fmla="*/ 28 h 28"/>
                <a:gd name="T12" fmla="*/ 0 w 32"/>
                <a:gd name="T13" fmla="*/ 28 h 28"/>
                <a:gd name="T14" fmla="*/ 0 w 32"/>
                <a:gd name="T15" fmla="*/ 24 h 28"/>
                <a:gd name="T16" fmla="*/ 0 w 32"/>
                <a:gd name="T17" fmla="*/ 0 h 28"/>
                <a:gd name="T18" fmla="*/ 4 w 32"/>
                <a:gd name="T19" fmla="*/ 24 h 28"/>
                <a:gd name="T20" fmla="*/ 0 w 32"/>
                <a:gd name="T21" fmla="*/ 24 h 28"/>
                <a:gd name="T22" fmla="*/ 28 w 32"/>
                <a:gd name="T23" fmla="*/ 24 h 28"/>
                <a:gd name="T24" fmla="*/ 28 w 32"/>
                <a:gd name="T25" fmla="*/ 24 h 28"/>
                <a:gd name="T26" fmla="*/ 28 w 32"/>
                <a:gd name="T27" fmla="*/ 0 h 28"/>
                <a:gd name="T28" fmla="*/ 28 w 32"/>
                <a:gd name="T29" fmla="*/ 4 h 28"/>
                <a:gd name="T30" fmla="*/ 0 w 32"/>
                <a:gd name="T31" fmla="*/ 4 h 28"/>
                <a:gd name="T32" fmla="*/ 4 w 32"/>
                <a:gd name="T33" fmla="*/ 0 h 28"/>
                <a:gd name="T34" fmla="*/ 4 w 32"/>
                <a:gd name="T35" fmla="*/ 24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28"/>
                <a:gd name="T56" fmla="*/ 32 w 32"/>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28">
                  <a:moveTo>
                    <a:pt x="0" y="0"/>
                  </a:moveTo>
                  <a:lnTo>
                    <a:pt x="0" y="0"/>
                  </a:lnTo>
                  <a:lnTo>
                    <a:pt x="28" y="0"/>
                  </a:lnTo>
                  <a:lnTo>
                    <a:pt x="32" y="0"/>
                  </a:lnTo>
                  <a:lnTo>
                    <a:pt x="32" y="24"/>
                  </a:lnTo>
                  <a:lnTo>
                    <a:pt x="28" y="28"/>
                  </a:lnTo>
                  <a:lnTo>
                    <a:pt x="0" y="28"/>
                  </a:lnTo>
                  <a:lnTo>
                    <a:pt x="0" y="24"/>
                  </a:lnTo>
                  <a:lnTo>
                    <a:pt x="0" y="0"/>
                  </a:lnTo>
                  <a:close/>
                  <a:moveTo>
                    <a:pt x="4" y="24"/>
                  </a:moveTo>
                  <a:lnTo>
                    <a:pt x="0" y="24"/>
                  </a:lnTo>
                  <a:lnTo>
                    <a:pt x="28" y="24"/>
                  </a:lnTo>
                  <a:lnTo>
                    <a:pt x="28" y="0"/>
                  </a:lnTo>
                  <a:lnTo>
                    <a:pt x="28" y="4"/>
                  </a:lnTo>
                  <a:lnTo>
                    <a:pt x="0" y="4"/>
                  </a:lnTo>
                  <a:lnTo>
                    <a:pt x="4" y="0"/>
                  </a:lnTo>
                  <a:lnTo>
                    <a:pt x="4" y="24"/>
                  </a:lnTo>
                  <a:close/>
                </a:path>
              </a:pathLst>
            </a:custGeom>
            <a:solidFill>
              <a:srgbClr val="E46C0A"/>
            </a:solidFill>
            <a:ln w="4">
              <a:solidFill>
                <a:srgbClr val="E46C0A"/>
              </a:solidFill>
              <a:round/>
              <a:headEnd/>
              <a:tailEnd/>
            </a:ln>
          </p:spPr>
          <p:txBody>
            <a:bodyPr/>
            <a:lstStyle/>
            <a:p>
              <a:endParaRPr lang="ja-JP" altLang="en-US" dirty="0"/>
            </a:p>
          </p:txBody>
        </p:sp>
        <p:sp>
          <p:nvSpPr>
            <p:cNvPr id="56" name="Rectangle 67"/>
            <p:cNvSpPr>
              <a:spLocks noChangeArrowheads="1"/>
            </p:cNvSpPr>
            <p:nvPr/>
          </p:nvSpPr>
          <p:spPr bwMode="auto">
            <a:xfrm>
              <a:off x="5228" y="1521"/>
              <a:ext cx="28" cy="28"/>
            </a:xfrm>
            <a:prstGeom prst="rect">
              <a:avLst/>
            </a:prstGeom>
            <a:solidFill>
              <a:srgbClr val="FAC090"/>
            </a:solidFill>
            <a:ln w="9525">
              <a:noFill/>
              <a:miter lim="800000"/>
              <a:headEnd/>
              <a:tailEnd/>
            </a:ln>
          </p:spPr>
          <p:txBody>
            <a:bodyPr/>
            <a:lstStyle/>
            <a:p>
              <a:endParaRPr lang="ja-JP" altLang="en-US" dirty="0"/>
            </a:p>
          </p:txBody>
        </p:sp>
        <p:sp>
          <p:nvSpPr>
            <p:cNvPr id="57" name="Freeform 68"/>
            <p:cNvSpPr>
              <a:spLocks noEditPoints="1"/>
            </p:cNvSpPr>
            <p:nvPr/>
          </p:nvSpPr>
          <p:spPr bwMode="auto">
            <a:xfrm>
              <a:off x="5228" y="1521"/>
              <a:ext cx="32" cy="32"/>
            </a:xfrm>
            <a:custGeom>
              <a:avLst/>
              <a:gdLst>
                <a:gd name="T0" fmla="*/ 0 w 32"/>
                <a:gd name="T1" fmla="*/ 0 h 32"/>
                <a:gd name="T2" fmla="*/ 0 w 32"/>
                <a:gd name="T3" fmla="*/ 0 h 32"/>
                <a:gd name="T4" fmla="*/ 28 w 32"/>
                <a:gd name="T5" fmla="*/ 0 h 32"/>
                <a:gd name="T6" fmla="*/ 32 w 32"/>
                <a:gd name="T7" fmla="*/ 0 h 32"/>
                <a:gd name="T8" fmla="*/ 32 w 32"/>
                <a:gd name="T9" fmla="*/ 28 h 32"/>
                <a:gd name="T10" fmla="*/ 28 w 32"/>
                <a:gd name="T11" fmla="*/ 32 h 32"/>
                <a:gd name="T12" fmla="*/ 0 w 32"/>
                <a:gd name="T13" fmla="*/ 32 h 32"/>
                <a:gd name="T14" fmla="*/ 0 w 32"/>
                <a:gd name="T15" fmla="*/ 28 h 32"/>
                <a:gd name="T16" fmla="*/ 0 w 32"/>
                <a:gd name="T17" fmla="*/ 0 h 32"/>
                <a:gd name="T18" fmla="*/ 4 w 32"/>
                <a:gd name="T19" fmla="*/ 28 h 32"/>
                <a:gd name="T20" fmla="*/ 0 w 32"/>
                <a:gd name="T21" fmla="*/ 28 h 32"/>
                <a:gd name="T22" fmla="*/ 28 w 32"/>
                <a:gd name="T23" fmla="*/ 28 h 32"/>
                <a:gd name="T24" fmla="*/ 28 w 32"/>
                <a:gd name="T25" fmla="*/ 28 h 32"/>
                <a:gd name="T26" fmla="*/ 28 w 32"/>
                <a:gd name="T27" fmla="*/ 0 h 32"/>
                <a:gd name="T28" fmla="*/ 28 w 32"/>
                <a:gd name="T29" fmla="*/ 4 h 32"/>
                <a:gd name="T30" fmla="*/ 0 w 32"/>
                <a:gd name="T31" fmla="*/ 4 h 32"/>
                <a:gd name="T32" fmla="*/ 4 w 32"/>
                <a:gd name="T33" fmla="*/ 0 h 32"/>
                <a:gd name="T34" fmla="*/ 4 w 32"/>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32"/>
                <a:gd name="T56" fmla="*/ 32 w 32"/>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32">
                  <a:moveTo>
                    <a:pt x="0" y="0"/>
                  </a:moveTo>
                  <a:lnTo>
                    <a:pt x="0" y="0"/>
                  </a:lnTo>
                  <a:lnTo>
                    <a:pt x="28" y="0"/>
                  </a:lnTo>
                  <a:lnTo>
                    <a:pt x="32" y="0"/>
                  </a:lnTo>
                  <a:lnTo>
                    <a:pt x="32" y="28"/>
                  </a:lnTo>
                  <a:lnTo>
                    <a:pt x="28" y="32"/>
                  </a:lnTo>
                  <a:lnTo>
                    <a:pt x="0" y="32"/>
                  </a:lnTo>
                  <a:lnTo>
                    <a:pt x="0" y="28"/>
                  </a:lnTo>
                  <a:lnTo>
                    <a:pt x="0" y="0"/>
                  </a:lnTo>
                  <a:close/>
                  <a:moveTo>
                    <a:pt x="4" y="28"/>
                  </a:moveTo>
                  <a:lnTo>
                    <a:pt x="0" y="28"/>
                  </a:lnTo>
                  <a:lnTo>
                    <a:pt x="28" y="28"/>
                  </a:lnTo>
                  <a:lnTo>
                    <a:pt x="28" y="0"/>
                  </a:lnTo>
                  <a:lnTo>
                    <a:pt x="28"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58" name="Rectangle 69"/>
            <p:cNvSpPr>
              <a:spLocks noChangeArrowheads="1"/>
            </p:cNvSpPr>
            <p:nvPr/>
          </p:nvSpPr>
          <p:spPr bwMode="auto">
            <a:xfrm>
              <a:off x="5540" y="1473"/>
              <a:ext cx="28" cy="28"/>
            </a:xfrm>
            <a:prstGeom prst="rect">
              <a:avLst/>
            </a:prstGeom>
            <a:solidFill>
              <a:srgbClr val="FAC090"/>
            </a:solidFill>
            <a:ln w="9525">
              <a:noFill/>
              <a:miter lim="800000"/>
              <a:headEnd/>
              <a:tailEnd/>
            </a:ln>
          </p:spPr>
          <p:txBody>
            <a:bodyPr/>
            <a:lstStyle/>
            <a:p>
              <a:endParaRPr lang="ja-JP" altLang="en-US" dirty="0"/>
            </a:p>
          </p:txBody>
        </p:sp>
        <p:sp>
          <p:nvSpPr>
            <p:cNvPr id="59" name="Freeform 70"/>
            <p:cNvSpPr>
              <a:spLocks noEditPoints="1"/>
            </p:cNvSpPr>
            <p:nvPr/>
          </p:nvSpPr>
          <p:spPr bwMode="auto">
            <a:xfrm>
              <a:off x="5540" y="1473"/>
              <a:ext cx="32" cy="32"/>
            </a:xfrm>
            <a:custGeom>
              <a:avLst/>
              <a:gdLst>
                <a:gd name="T0" fmla="*/ 0 w 32"/>
                <a:gd name="T1" fmla="*/ 0 h 32"/>
                <a:gd name="T2" fmla="*/ 0 w 32"/>
                <a:gd name="T3" fmla="*/ 0 h 32"/>
                <a:gd name="T4" fmla="*/ 28 w 32"/>
                <a:gd name="T5" fmla="*/ 0 h 32"/>
                <a:gd name="T6" fmla="*/ 32 w 32"/>
                <a:gd name="T7" fmla="*/ 0 h 32"/>
                <a:gd name="T8" fmla="*/ 32 w 32"/>
                <a:gd name="T9" fmla="*/ 28 h 32"/>
                <a:gd name="T10" fmla="*/ 28 w 32"/>
                <a:gd name="T11" fmla="*/ 32 h 32"/>
                <a:gd name="T12" fmla="*/ 0 w 32"/>
                <a:gd name="T13" fmla="*/ 32 h 32"/>
                <a:gd name="T14" fmla="*/ 0 w 32"/>
                <a:gd name="T15" fmla="*/ 28 h 32"/>
                <a:gd name="T16" fmla="*/ 0 w 32"/>
                <a:gd name="T17" fmla="*/ 0 h 32"/>
                <a:gd name="T18" fmla="*/ 4 w 32"/>
                <a:gd name="T19" fmla="*/ 28 h 32"/>
                <a:gd name="T20" fmla="*/ 0 w 32"/>
                <a:gd name="T21" fmla="*/ 28 h 32"/>
                <a:gd name="T22" fmla="*/ 28 w 32"/>
                <a:gd name="T23" fmla="*/ 28 h 32"/>
                <a:gd name="T24" fmla="*/ 28 w 32"/>
                <a:gd name="T25" fmla="*/ 28 h 32"/>
                <a:gd name="T26" fmla="*/ 28 w 32"/>
                <a:gd name="T27" fmla="*/ 0 h 32"/>
                <a:gd name="T28" fmla="*/ 28 w 32"/>
                <a:gd name="T29" fmla="*/ 4 h 32"/>
                <a:gd name="T30" fmla="*/ 0 w 32"/>
                <a:gd name="T31" fmla="*/ 4 h 32"/>
                <a:gd name="T32" fmla="*/ 4 w 32"/>
                <a:gd name="T33" fmla="*/ 0 h 32"/>
                <a:gd name="T34" fmla="*/ 4 w 32"/>
                <a:gd name="T35" fmla="*/ 28 h 3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2"/>
                <a:gd name="T55" fmla="*/ 0 h 32"/>
                <a:gd name="T56" fmla="*/ 32 w 32"/>
                <a:gd name="T57" fmla="*/ 32 h 3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2" h="32">
                  <a:moveTo>
                    <a:pt x="0" y="0"/>
                  </a:moveTo>
                  <a:lnTo>
                    <a:pt x="0" y="0"/>
                  </a:lnTo>
                  <a:lnTo>
                    <a:pt x="28" y="0"/>
                  </a:lnTo>
                  <a:lnTo>
                    <a:pt x="32" y="0"/>
                  </a:lnTo>
                  <a:lnTo>
                    <a:pt x="32" y="28"/>
                  </a:lnTo>
                  <a:lnTo>
                    <a:pt x="28" y="32"/>
                  </a:lnTo>
                  <a:lnTo>
                    <a:pt x="0" y="32"/>
                  </a:lnTo>
                  <a:lnTo>
                    <a:pt x="0" y="28"/>
                  </a:lnTo>
                  <a:lnTo>
                    <a:pt x="0" y="0"/>
                  </a:lnTo>
                  <a:close/>
                  <a:moveTo>
                    <a:pt x="4" y="28"/>
                  </a:moveTo>
                  <a:lnTo>
                    <a:pt x="0" y="28"/>
                  </a:lnTo>
                  <a:lnTo>
                    <a:pt x="28" y="28"/>
                  </a:lnTo>
                  <a:lnTo>
                    <a:pt x="28" y="0"/>
                  </a:lnTo>
                  <a:lnTo>
                    <a:pt x="28" y="4"/>
                  </a:lnTo>
                  <a:lnTo>
                    <a:pt x="0" y="4"/>
                  </a:lnTo>
                  <a:lnTo>
                    <a:pt x="4" y="0"/>
                  </a:lnTo>
                  <a:lnTo>
                    <a:pt x="4" y="28"/>
                  </a:lnTo>
                  <a:close/>
                </a:path>
              </a:pathLst>
            </a:custGeom>
            <a:solidFill>
              <a:srgbClr val="E46C0A"/>
            </a:solidFill>
            <a:ln w="4">
              <a:solidFill>
                <a:srgbClr val="E46C0A"/>
              </a:solidFill>
              <a:round/>
              <a:headEnd/>
              <a:tailEnd/>
            </a:ln>
          </p:spPr>
          <p:txBody>
            <a:bodyPr/>
            <a:lstStyle/>
            <a:p>
              <a:endParaRPr lang="ja-JP" altLang="en-US" dirty="0"/>
            </a:p>
          </p:txBody>
        </p:sp>
        <p:sp>
          <p:nvSpPr>
            <p:cNvPr id="60" name="Freeform 71"/>
            <p:cNvSpPr>
              <a:spLocks/>
            </p:cNvSpPr>
            <p:nvPr/>
          </p:nvSpPr>
          <p:spPr bwMode="auto">
            <a:xfrm>
              <a:off x="3676" y="2664"/>
              <a:ext cx="1884" cy="136"/>
            </a:xfrm>
            <a:custGeom>
              <a:avLst/>
              <a:gdLst>
                <a:gd name="T0" fmla="*/ 4 w 1884"/>
                <a:gd name="T1" fmla="*/ 0 h 136"/>
                <a:gd name="T2" fmla="*/ 317 w 1884"/>
                <a:gd name="T3" fmla="*/ 40 h 136"/>
                <a:gd name="T4" fmla="*/ 630 w 1884"/>
                <a:gd name="T5" fmla="*/ 56 h 136"/>
                <a:gd name="T6" fmla="*/ 942 w 1884"/>
                <a:gd name="T7" fmla="*/ 76 h 136"/>
                <a:gd name="T8" fmla="*/ 1251 w 1884"/>
                <a:gd name="T9" fmla="*/ 92 h 136"/>
                <a:gd name="T10" fmla="*/ 1564 w 1884"/>
                <a:gd name="T11" fmla="*/ 108 h 136"/>
                <a:gd name="T12" fmla="*/ 1876 w 1884"/>
                <a:gd name="T13" fmla="*/ 124 h 136"/>
                <a:gd name="T14" fmla="*/ 1880 w 1884"/>
                <a:gd name="T15" fmla="*/ 124 h 136"/>
                <a:gd name="T16" fmla="*/ 1884 w 1884"/>
                <a:gd name="T17" fmla="*/ 128 h 136"/>
                <a:gd name="T18" fmla="*/ 1880 w 1884"/>
                <a:gd name="T19" fmla="*/ 132 h 136"/>
                <a:gd name="T20" fmla="*/ 1876 w 1884"/>
                <a:gd name="T21" fmla="*/ 136 h 136"/>
                <a:gd name="T22" fmla="*/ 1564 w 1884"/>
                <a:gd name="T23" fmla="*/ 120 h 136"/>
                <a:gd name="T24" fmla="*/ 1251 w 1884"/>
                <a:gd name="T25" fmla="*/ 104 h 136"/>
                <a:gd name="T26" fmla="*/ 942 w 1884"/>
                <a:gd name="T27" fmla="*/ 88 h 136"/>
                <a:gd name="T28" fmla="*/ 630 w 1884"/>
                <a:gd name="T29" fmla="*/ 68 h 136"/>
                <a:gd name="T30" fmla="*/ 317 w 1884"/>
                <a:gd name="T31" fmla="*/ 52 h 136"/>
                <a:gd name="T32" fmla="*/ 4 w 1884"/>
                <a:gd name="T33" fmla="*/ 12 h 136"/>
                <a:gd name="T34" fmla="*/ 0 w 1884"/>
                <a:gd name="T35" fmla="*/ 8 h 136"/>
                <a:gd name="T36" fmla="*/ 0 w 1884"/>
                <a:gd name="T37" fmla="*/ 4 h 136"/>
                <a:gd name="T38" fmla="*/ 0 w 1884"/>
                <a:gd name="T39" fmla="*/ 0 h 136"/>
                <a:gd name="T40" fmla="*/ 4 w 1884"/>
                <a:gd name="T41" fmla="*/ 0 h 136"/>
                <a:gd name="T42" fmla="*/ 4 w 1884"/>
                <a:gd name="T43" fmla="*/ 0 h 1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136"/>
                <a:gd name="T68" fmla="*/ 1884 w 1884"/>
                <a:gd name="T69" fmla="*/ 136 h 1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136">
                  <a:moveTo>
                    <a:pt x="4" y="0"/>
                  </a:moveTo>
                  <a:lnTo>
                    <a:pt x="317" y="40"/>
                  </a:lnTo>
                  <a:lnTo>
                    <a:pt x="630" y="56"/>
                  </a:lnTo>
                  <a:lnTo>
                    <a:pt x="942" y="76"/>
                  </a:lnTo>
                  <a:lnTo>
                    <a:pt x="1251" y="92"/>
                  </a:lnTo>
                  <a:lnTo>
                    <a:pt x="1564" y="108"/>
                  </a:lnTo>
                  <a:lnTo>
                    <a:pt x="1876" y="124"/>
                  </a:lnTo>
                  <a:lnTo>
                    <a:pt x="1880" y="124"/>
                  </a:lnTo>
                  <a:lnTo>
                    <a:pt x="1884" y="128"/>
                  </a:lnTo>
                  <a:lnTo>
                    <a:pt x="1880" y="132"/>
                  </a:lnTo>
                  <a:lnTo>
                    <a:pt x="1876" y="136"/>
                  </a:lnTo>
                  <a:lnTo>
                    <a:pt x="1564" y="120"/>
                  </a:lnTo>
                  <a:lnTo>
                    <a:pt x="1251" y="104"/>
                  </a:lnTo>
                  <a:lnTo>
                    <a:pt x="942" y="88"/>
                  </a:lnTo>
                  <a:lnTo>
                    <a:pt x="630" y="68"/>
                  </a:lnTo>
                  <a:lnTo>
                    <a:pt x="317" y="52"/>
                  </a:lnTo>
                  <a:lnTo>
                    <a:pt x="4" y="12"/>
                  </a:lnTo>
                  <a:lnTo>
                    <a:pt x="0" y="8"/>
                  </a:lnTo>
                  <a:lnTo>
                    <a:pt x="0" y="4"/>
                  </a:lnTo>
                  <a:lnTo>
                    <a:pt x="0" y="0"/>
                  </a:lnTo>
                  <a:lnTo>
                    <a:pt x="4" y="0"/>
                  </a:lnTo>
                  <a:close/>
                </a:path>
              </a:pathLst>
            </a:custGeom>
            <a:solidFill>
              <a:srgbClr val="46AAC5"/>
            </a:solidFill>
            <a:ln w="4">
              <a:solidFill>
                <a:srgbClr val="46AAC5"/>
              </a:solidFill>
              <a:round/>
              <a:headEnd/>
              <a:tailEnd/>
            </a:ln>
          </p:spPr>
          <p:txBody>
            <a:bodyPr/>
            <a:lstStyle/>
            <a:p>
              <a:endParaRPr lang="ja-JP" altLang="en-US" dirty="0"/>
            </a:p>
          </p:txBody>
        </p:sp>
        <p:sp>
          <p:nvSpPr>
            <p:cNvPr id="61" name="Freeform 72"/>
            <p:cNvSpPr>
              <a:spLocks noEditPoints="1"/>
            </p:cNvSpPr>
            <p:nvPr/>
          </p:nvSpPr>
          <p:spPr bwMode="auto">
            <a:xfrm>
              <a:off x="3660" y="2652"/>
              <a:ext cx="1912" cy="160"/>
            </a:xfrm>
            <a:custGeom>
              <a:avLst/>
              <a:gdLst>
                <a:gd name="T0" fmla="*/ 36 w 1912"/>
                <a:gd name="T1" fmla="*/ 36 h 160"/>
                <a:gd name="T2" fmla="*/ 0 w 1912"/>
                <a:gd name="T3" fmla="*/ 0 h 160"/>
                <a:gd name="T4" fmla="*/ 36 w 1912"/>
                <a:gd name="T5" fmla="*/ 36 h 160"/>
                <a:gd name="T6" fmla="*/ 20 w 1912"/>
                <a:gd name="T7" fmla="*/ 0 h 160"/>
                <a:gd name="T8" fmla="*/ 20 w 1912"/>
                <a:gd name="T9" fmla="*/ 36 h 160"/>
                <a:gd name="T10" fmla="*/ 20 w 1912"/>
                <a:gd name="T11" fmla="*/ 0 h 160"/>
                <a:gd name="T12" fmla="*/ 0 w 1912"/>
                <a:gd name="T13" fmla="*/ 36 h 160"/>
                <a:gd name="T14" fmla="*/ 36 w 1912"/>
                <a:gd name="T15" fmla="*/ 0 h 160"/>
                <a:gd name="T16" fmla="*/ 0 w 1912"/>
                <a:gd name="T17" fmla="*/ 36 h 160"/>
                <a:gd name="T18" fmla="*/ 349 w 1912"/>
                <a:gd name="T19" fmla="*/ 76 h 160"/>
                <a:gd name="T20" fmla="*/ 313 w 1912"/>
                <a:gd name="T21" fmla="*/ 36 h 160"/>
                <a:gd name="T22" fmla="*/ 349 w 1912"/>
                <a:gd name="T23" fmla="*/ 76 h 160"/>
                <a:gd name="T24" fmla="*/ 333 w 1912"/>
                <a:gd name="T25" fmla="*/ 36 h 160"/>
                <a:gd name="T26" fmla="*/ 333 w 1912"/>
                <a:gd name="T27" fmla="*/ 76 h 160"/>
                <a:gd name="T28" fmla="*/ 333 w 1912"/>
                <a:gd name="T29" fmla="*/ 36 h 160"/>
                <a:gd name="T30" fmla="*/ 313 w 1912"/>
                <a:gd name="T31" fmla="*/ 76 h 160"/>
                <a:gd name="T32" fmla="*/ 349 w 1912"/>
                <a:gd name="T33" fmla="*/ 36 h 160"/>
                <a:gd name="T34" fmla="*/ 313 w 1912"/>
                <a:gd name="T35" fmla="*/ 76 h 160"/>
                <a:gd name="T36" fmla="*/ 662 w 1912"/>
                <a:gd name="T37" fmla="*/ 92 h 160"/>
                <a:gd name="T38" fmla="*/ 625 w 1912"/>
                <a:gd name="T39" fmla="*/ 56 h 160"/>
                <a:gd name="T40" fmla="*/ 662 w 1912"/>
                <a:gd name="T41" fmla="*/ 92 h 160"/>
                <a:gd name="T42" fmla="*/ 646 w 1912"/>
                <a:gd name="T43" fmla="*/ 56 h 160"/>
                <a:gd name="T44" fmla="*/ 646 w 1912"/>
                <a:gd name="T45" fmla="*/ 92 h 160"/>
                <a:gd name="T46" fmla="*/ 646 w 1912"/>
                <a:gd name="T47" fmla="*/ 56 h 160"/>
                <a:gd name="T48" fmla="*/ 625 w 1912"/>
                <a:gd name="T49" fmla="*/ 92 h 160"/>
                <a:gd name="T50" fmla="*/ 662 w 1912"/>
                <a:gd name="T51" fmla="*/ 56 h 160"/>
                <a:gd name="T52" fmla="*/ 625 w 1912"/>
                <a:gd name="T53" fmla="*/ 92 h 160"/>
                <a:gd name="T54" fmla="*/ 974 w 1912"/>
                <a:gd name="T55" fmla="*/ 112 h 160"/>
                <a:gd name="T56" fmla="*/ 938 w 1912"/>
                <a:gd name="T57" fmla="*/ 76 h 160"/>
                <a:gd name="T58" fmla="*/ 974 w 1912"/>
                <a:gd name="T59" fmla="*/ 112 h 160"/>
                <a:gd name="T60" fmla="*/ 958 w 1912"/>
                <a:gd name="T61" fmla="*/ 76 h 160"/>
                <a:gd name="T62" fmla="*/ 958 w 1912"/>
                <a:gd name="T63" fmla="*/ 112 h 160"/>
                <a:gd name="T64" fmla="*/ 958 w 1912"/>
                <a:gd name="T65" fmla="*/ 76 h 160"/>
                <a:gd name="T66" fmla="*/ 938 w 1912"/>
                <a:gd name="T67" fmla="*/ 112 h 160"/>
                <a:gd name="T68" fmla="*/ 974 w 1912"/>
                <a:gd name="T69" fmla="*/ 76 h 160"/>
                <a:gd name="T70" fmla="*/ 938 w 1912"/>
                <a:gd name="T71" fmla="*/ 112 h 160"/>
                <a:gd name="T72" fmla="*/ 1287 w 1912"/>
                <a:gd name="T73" fmla="*/ 128 h 160"/>
                <a:gd name="T74" fmla="*/ 1251 w 1912"/>
                <a:gd name="T75" fmla="*/ 88 h 160"/>
                <a:gd name="T76" fmla="*/ 1287 w 1912"/>
                <a:gd name="T77" fmla="*/ 128 h 160"/>
                <a:gd name="T78" fmla="*/ 1267 w 1912"/>
                <a:gd name="T79" fmla="*/ 88 h 160"/>
                <a:gd name="T80" fmla="*/ 1267 w 1912"/>
                <a:gd name="T81" fmla="*/ 128 h 160"/>
                <a:gd name="T82" fmla="*/ 1267 w 1912"/>
                <a:gd name="T83" fmla="*/ 88 h 160"/>
                <a:gd name="T84" fmla="*/ 1251 w 1912"/>
                <a:gd name="T85" fmla="*/ 128 h 160"/>
                <a:gd name="T86" fmla="*/ 1287 w 1912"/>
                <a:gd name="T87" fmla="*/ 88 h 160"/>
                <a:gd name="T88" fmla="*/ 1251 w 1912"/>
                <a:gd name="T89" fmla="*/ 128 h 160"/>
                <a:gd name="T90" fmla="*/ 1600 w 1912"/>
                <a:gd name="T91" fmla="*/ 144 h 160"/>
                <a:gd name="T92" fmla="*/ 1564 w 1912"/>
                <a:gd name="T93" fmla="*/ 108 h 160"/>
                <a:gd name="T94" fmla="*/ 1600 w 1912"/>
                <a:gd name="T95" fmla="*/ 144 h 160"/>
                <a:gd name="T96" fmla="*/ 1580 w 1912"/>
                <a:gd name="T97" fmla="*/ 108 h 160"/>
                <a:gd name="T98" fmla="*/ 1580 w 1912"/>
                <a:gd name="T99" fmla="*/ 144 h 160"/>
                <a:gd name="T100" fmla="*/ 1580 w 1912"/>
                <a:gd name="T101" fmla="*/ 108 h 160"/>
                <a:gd name="T102" fmla="*/ 1564 w 1912"/>
                <a:gd name="T103" fmla="*/ 144 h 160"/>
                <a:gd name="T104" fmla="*/ 1600 w 1912"/>
                <a:gd name="T105" fmla="*/ 108 h 160"/>
                <a:gd name="T106" fmla="*/ 1564 w 1912"/>
                <a:gd name="T107" fmla="*/ 144 h 160"/>
                <a:gd name="T108" fmla="*/ 1912 w 1912"/>
                <a:gd name="T109" fmla="*/ 160 h 160"/>
                <a:gd name="T110" fmla="*/ 1876 w 1912"/>
                <a:gd name="T111" fmla="*/ 124 h 160"/>
                <a:gd name="T112" fmla="*/ 1912 w 1912"/>
                <a:gd name="T113" fmla="*/ 160 h 160"/>
                <a:gd name="T114" fmla="*/ 1892 w 1912"/>
                <a:gd name="T115" fmla="*/ 124 h 160"/>
                <a:gd name="T116" fmla="*/ 1892 w 1912"/>
                <a:gd name="T117" fmla="*/ 160 h 160"/>
                <a:gd name="T118" fmla="*/ 1892 w 1912"/>
                <a:gd name="T119" fmla="*/ 124 h 160"/>
                <a:gd name="T120" fmla="*/ 1876 w 1912"/>
                <a:gd name="T121" fmla="*/ 160 h 160"/>
                <a:gd name="T122" fmla="*/ 1912 w 1912"/>
                <a:gd name="T123" fmla="*/ 124 h 160"/>
                <a:gd name="T124" fmla="*/ 1876 w 1912"/>
                <a:gd name="T125" fmla="*/ 160 h 1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912"/>
                <a:gd name="T190" fmla="*/ 0 h 160"/>
                <a:gd name="T191" fmla="*/ 1912 w 1912"/>
                <a:gd name="T192" fmla="*/ 160 h 1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912" h="160">
                  <a:moveTo>
                    <a:pt x="36" y="36"/>
                  </a:moveTo>
                  <a:lnTo>
                    <a:pt x="0" y="0"/>
                  </a:lnTo>
                  <a:lnTo>
                    <a:pt x="36" y="36"/>
                  </a:lnTo>
                  <a:close/>
                  <a:moveTo>
                    <a:pt x="20" y="0"/>
                  </a:moveTo>
                  <a:lnTo>
                    <a:pt x="20" y="36"/>
                  </a:lnTo>
                  <a:lnTo>
                    <a:pt x="20" y="0"/>
                  </a:lnTo>
                  <a:close/>
                  <a:moveTo>
                    <a:pt x="0" y="36"/>
                  </a:moveTo>
                  <a:lnTo>
                    <a:pt x="36" y="0"/>
                  </a:lnTo>
                  <a:lnTo>
                    <a:pt x="0" y="36"/>
                  </a:lnTo>
                  <a:close/>
                  <a:moveTo>
                    <a:pt x="349" y="76"/>
                  </a:moveTo>
                  <a:lnTo>
                    <a:pt x="313" y="36"/>
                  </a:lnTo>
                  <a:lnTo>
                    <a:pt x="349" y="76"/>
                  </a:lnTo>
                  <a:close/>
                  <a:moveTo>
                    <a:pt x="333" y="36"/>
                  </a:moveTo>
                  <a:lnTo>
                    <a:pt x="333" y="76"/>
                  </a:lnTo>
                  <a:lnTo>
                    <a:pt x="333" y="36"/>
                  </a:lnTo>
                  <a:close/>
                  <a:moveTo>
                    <a:pt x="313" y="76"/>
                  </a:moveTo>
                  <a:lnTo>
                    <a:pt x="349" y="36"/>
                  </a:lnTo>
                  <a:lnTo>
                    <a:pt x="313" y="76"/>
                  </a:lnTo>
                  <a:close/>
                  <a:moveTo>
                    <a:pt x="662" y="92"/>
                  </a:moveTo>
                  <a:lnTo>
                    <a:pt x="625" y="56"/>
                  </a:lnTo>
                  <a:lnTo>
                    <a:pt x="662" y="92"/>
                  </a:lnTo>
                  <a:close/>
                  <a:moveTo>
                    <a:pt x="646" y="56"/>
                  </a:moveTo>
                  <a:lnTo>
                    <a:pt x="646" y="92"/>
                  </a:lnTo>
                  <a:lnTo>
                    <a:pt x="646" y="56"/>
                  </a:lnTo>
                  <a:close/>
                  <a:moveTo>
                    <a:pt x="625" y="92"/>
                  </a:moveTo>
                  <a:lnTo>
                    <a:pt x="662" y="56"/>
                  </a:lnTo>
                  <a:lnTo>
                    <a:pt x="625" y="92"/>
                  </a:lnTo>
                  <a:close/>
                  <a:moveTo>
                    <a:pt x="974" y="112"/>
                  </a:moveTo>
                  <a:lnTo>
                    <a:pt x="938" y="76"/>
                  </a:lnTo>
                  <a:lnTo>
                    <a:pt x="974" y="112"/>
                  </a:lnTo>
                  <a:close/>
                  <a:moveTo>
                    <a:pt x="958" y="76"/>
                  </a:moveTo>
                  <a:lnTo>
                    <a:pt x="958" y="112"/>
                  </a:lnTo>
                  <a:lnTo>
                    <a:pt x="958" y="76"/>
                  </a:lnTo>
                  <a:close/>
                  <a:moveTo>
                    <a:pt x="938" y="112"/>
                  </a:moveTo>
                  <a:lnTo>
                    <a:pt x="974" y="76"/>
                  </a:lnTo>
                  <a:lnTo>
                    <a:pt x="938" y="112"/>
                  </a:lnTo>
                  <a:close/>
                  <a:moveTo>
                    <a:pt x="1287" y="128"/>
                  </a:moveTo>
                  <a:lnTo>
                    <a:pt x="1251" y="88"/>
                  </a:lnTo>
                  <a:lnTo>
                    <a:pt x="1287" y="128"/>
                  </a:lnTo>
                  <a:close/>
                  <a:moveTo>
                    <a:pt x="1267" y="88"/>
                  </a:moveTo>
                  <a:lnTo>
                    <a:pt x="1267" y="128"/>
                  </a:lnTo>
                  <a:lnTo>
                    <a:pt x="1267" y="88"/>
                  </a:lnTo>
                  <a:close/>
                  <a:moveTo>
                    <a:pt x="1251" y="128"/>
                  </a:moveTo>
                  <a:lnTo>
                    <a:pt x="1287" y="88"/>
                  </a:lnTo>
                  <a:lnTo>
                    <a:pt x="1251" y="128"/>
                  </a:lnTo>
                  <a:close/>
                  <a:moveTo>
                    <a:pt x="1600" y="144"/>
                  </a:moveTo>
                  <a:lnTo>
                    <a:pt x="1564" y="108"/>
                  </a:lnTo>
                  <a:lnTo>
                    <a:pt x="1600" y="144"/>
                  </a:lnTo>
                  <a:close/>
                  <a:moveTo>
                    <a:pt x="1580" y="108"/>
                  </a:moveTo>
                  <a:lnTo>
                    <a:pt x="1580" y="144"/>
                  </a:lnTo>
                  <a:lnTo>
                    <a:pt x="1580" y="108"/>
                  </a:lnTo>
                  <a:close/>
                  <a:moveTo>
                    <a:pt x="1564" y="144"/>
                  </a:moveTo>
                  <a:lnTo>
                    <a:pt x="1600" y="108"/>
                  </a:lnTo>
                  <a:lnTo>
                    <a:pt x="1564" y="144"/>
                  </a:lnTo>
                  <a:close/>
                  <a:moveTo>
                    <a:pt x="1912" y="160"/>
                  </a:moveTo>
                  <a:lnTo>
                    <a:pt x="1876" y="124"/>
                  </a:lnTo>
                  <a:lnTo>
                    <a:pt x="1912" y="160"/>
                  </a:lnTo>
                  <a:close/>
                  <a:moveTo>
                    <a:pt x="1892" y="124"/>
                  </a:moveTo>
                  <a:lnTo>
                    <a:pt x="1892" y="160"/>
                  </a:lnTo>
                  <a:lnTo>
                    <a:pt x="1892" y="124"/>
                  </a:lnTo>
                  <a:close/>
                  <a:moveTo>
                    <a:pt x="1876" y="160"/>
                  </a:moveTo>
                  <a:lnTo>
                    <a:pt x="1912" y="124"/>
                  </a:lnTo>
                  <a:lnTo>
                    <a:pt x="1876" y="160"/>
                  </a:lnTo>
                  <a:close/>
                </a:path>
              </a:pathLst>
            </a:custGeom>
            <a:solidFill>
              <a:srgbClr val="4BACC6"/>
            </a:solidFill>
            <a:ln w="9525">
              <a:noFill/>
              <a:round/>
              <a:headEnd/>
              <a:tailEnd/>
            </a:ln>
          </p:spPr>
          <p:txBody>
            <a:bodyPr/>
            <a:lstStyle/>
            <a:p>
              <a:endParaRPr lang="ja-JP" altLang="en-US" dirty="0"/>
            </a:p>
          </p:txBody>
        </p:sp>
        <p:sp>
          <p:nvSpPr>
            <p:cNvPr id="62" name="Freeform 73"/>
            <p:cNvSpPr>
              <a:spLocks noEditPoints="1"/>
            </p:cNvSpPr>
            <p:nvPr/>
          </p:nvSpPr>
          <p:spPr bwMode="auto">
            <a:xfrm>
              <a:off x="3660" y="2652"/>
              <a:ext cx="1912" cy="160"/>
            </a:xfrm>
            <a:custGeom>
              <a:avLst/>
              <a:gdLst>
                <a:gd name="T0" fmla="*/ 0 w 1912"/>
                <a:gd name="T1" fmla="*/ 0 h 160"/>
                <a:gd name="T2" fmla="*/ 36 w 1912"/>
                <a:gd name="T3" fmla="*/ 36 h 160"/>
                <a:gd name="T4" fmla="*/ 24 w 1912"/>
                <a:gd name="T5" fmla="*/ 0 h 160"/>
                <a:gd name="T6" fmla="*/ 20 w 1912"/>
                <a:gd name="T7" fmla="*/ 36 h 160"/>
                <a:gd name="T8" fmla="*/ 24 w 1912"/>
                <a:gd name="T9" fmla="*/ 0 h 160"/>
                <a:gd name="T10" fmla="*/ 36 w 1912"/>
                <a:gd name="T11" fmla="*/ 0 h 160"/>
                <a:gd name="T12" fmla="*/ 0 w 1912"/>
                <a:gd name="T13" fmla="*/ 36 h 160"/>
                <a:gd name="T14" fmla="*/ 349 w 1912"/>
                <a:gd name="T15" fmla="*/ 76 h 160"/>
                <a:gd name="T16" fmla="*/ 313 w 1912"/>
                <a:gd name="T17" fmla="*/ 36 h 160"/>
                <a:gd name="T18" fmla="*/ 349 w 1912"/>
                <a:gd name="T19" fmla="*/ 76 h 160"/>
                <a:gd name="T20" fmla="*/ 337 w 1912"/>
                <a:gd name="T21" fmla="*/ 76 h 160"/>
                <a:gd name="T22" fmla="*/ 333 w 1912"/>
                <a:gd name="T23" fmla="*/ 36 h 160"/>
                <a:gd name="T24" fmla="*/ 313 w 1912"/>
                <a:gd name="T25" fmla="*/ 76 h 160"/>
                <a:gd name="T26" fmla="*/ 349 w 1912"/>
                <a:gd name="T27" fmla="*/ 36 h 160"/>
                <a:gd name="T28" fmla="*/ 313 w 1912"/>
                <a:gd name="T29" fmla="*/ 76 h 160"/>
                <a:gd name="T30" fmla="*/ 625 w 1912"/>
                <a:gd name="T31" fmla="*/ 56 h 160"/>
                <a:gd name="T32" fmla="*/ 662 w 1912"/>
                <a:gd name="T33" fmla="*/ 92 h 160"/>
                <a:gd name="T34" fmla="*/ 650 w 1912"/>
                <a:gd name="T35" fmla="*/ 56 h 160"/>
                <a:gd name="T36" fmla="*/ 646 w 1912"/>
                <a:gd name="T37" fmla="*/ 92 h 160"/>
                <a:gd name="T38" fmla="*/ 650 w 1912"/>
                <a:gd name="T39" fmla="*/ 56 h 160"/>
                <a:gd name="T40" fmla="*/ 662 w 1912"/>
                <a:gd name="T41" fmla="*/ 56 h 160"/>
                <a:gd name="T42" fmla="*/ 625 w 1912"/>
                <a:gd name="T43" fmla="*/ 92 h 160"/>
                <a:gd name="T44" fmla="*/ 974 w 1912"/>
                <a:gd name="T45" fmla="*/ 112 h 160"/>
                <a:gd name="T46" fmla="*/ 938 w 1912"/>
                <a:gd name="T47" fmla="*/ 76 h 160"/>
                <a:gd name="T48" fmla="*/ 974 w 1912"/>
                <a:gd name="T49" fmla="*/ 112 h 160"/>
                <a:gd name="T50" fmla="*/ 962 w 1912"/>
                <a:gd name="T51" fmla="*/ 112 h 160"/>
                <a:gd name="T52" fmla="*/ 958 w 1912"/>
                <a:gd name="T53" fmla="*/ 76 h 160"/>
                <a:gd name="T54" fmla="*/ 938 w 1912"/>
                <a:gd name="T55" fmla="*/ 112 h 160"/>
                <a:gd name="T56" fmla="*/ 974 w 1912"/>
                <a:gd name="T57" fmla="*/ 76 h 160"/>
                <a:gd name="T58" fmla="*/ 938 w 1912"/>
                <a:gd name="T59" fmla="*/ 112 h 160"/>
                <a:gd name="T60" fmla="*/ 1251 w 1912"/>
                <a:gd name="T61" fmla="*/ 88 h 160"/>
                <a:gd name="T62" fmla="*/ 1287 w 1912"/>
                <a:gd name="T63" fmla="*/ 128 h 160"/>
                <a:gd name="T64" fmla="*/ 1271 w 1912"/>
                <a:gd name="T65" fmla="*/ 88 h 160"/>
                <a:gd name="T66" fmla="*/ 1267 w 1912"/>
                <a:gd name="T67" fmla="*/ 128 h 160"/>
                <a:gd name="T68" fmla="*/ 1271 w 1912"/>
                <a:gd name="T69" fmla="*/ 88 h 160"/>
                <a:gd name="T70" fmla="*/ 1287 w 1912"/>
                <a:gd name="T71" fmla="*/ 88 h 160"/>
                <a:gd name="T72" fmla="*/ 1251 w 1912"/>
                <a:gd name="T73" fmla="*/ 128 h 160"/>
                <a:gd name="T74" fmla="*/ 1600 w 1912"/>
                <a:gd name="T75" fmla="*/ 144 h 160"/>
                <a:gd name="T76" fmla="*/ 1564 w 1912"/>
                <a:gd name="T77" fmla="*/ 108 h 160"/>
                <a:gd name="T78" fmla="*/ 1600 w 1912"/>
                <a:gd name="T79" fmla="*/ 144 h 160"/>
                <a:gd name="T80" fmla="*/ 1584 w 1912"/>
                <a:gd name="T81" fmla="*/ 144 h 160"/>
                <a:gd name="T82" fmla="*/ 1580 w 1912"/>
                <a:gd name="T83" fmla="*/ 108 h 160"/>
                <a:gd name="T84" fmla="*/ 1564 w 1912"/>
                <a:gd name="T85" fmla="*/ 144 h 160"/>
                <a:gd name="T86" fmla="*/ 1600 w 1912"/>
                <a:gd name="T87" fmla="*/ 108 h 160"/>
                <a:gd name="T88" fmla="*/ 1564 w 1912"/>
                <a:gd name="T89" fmla="*/ 144 h 160"/>
                <a:gd name="T90" fmla="*/ 1876 w 1912"/>
                <a:gd name="T91" fmla="*/ 124 h 160"/>
                <a:gd name="T92" fmla="*/ 1912 w 1912"/>
                <a:gd name="T93" fmla="*/ 160 h 160"/>
                <a:gd name="T94" fmla="*/ 1896 w 1912"/>
                <a:gd name="T95" fmla="*/ 124 h 160"/>
                <a:gd name="T96" fmla="*/ 1892 w 1912"/>
                <a:gd name="T97" fmla="*/ 160 h 160"/>
                <a:gd name="T98" fmla="*/ 1896 w 1912"/>
                <a:gd name="T99" fmla="*/ 124 h 160"/>
                <a:gd name="T100" fmla="*/ 1912 w 1912"/>
                <a:gd name="T101" fmla="*/ 124 h 160"/>
                <a:gd name="T102" fmla="*/ 1876 w 1912"/>
                <a:gd name="T103" fmla="*/ 160 h 16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12"/>
                <a:gd name="T157" fmla="*/ 0 h 160"/>
                <a:gd name="T158" fmla="*/ 1912 w 1912"/>
                <a:gd name="T159" fmla="*/ 160 h 16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12" h="160">
                  <a:moveTo>
                    <a:pt x="36" y="36"/>
                  </a:moveTo>
                  <a:lnTo>
                    <a:pt x="0" y="0"/>
                  </a:lnTo>
                  <a:lnTo>
                    <a:pt x="36" y="36"/>
                  </a:lnTo>
                  <a:close/>
                  <a:moveTo>
                    <a:pt x="24" y="0"/>
                  </a:moveTo>
                  <a:lnTo>
                    <a:pt x="24" y="36"/>
                  </a:lnTo>
                  <a:lnTo>
                    <a:pt x="20" y="36"/>
                  </a:lnTo>
                  <a:lnTo>
                    <a:pt x="20" y="0"/>
                  </a:lnTo>
                  <a:lnTo>
                    <a:pt x="24" y="0"/>
                  </a:lnTo>
                  <a:close/>
                  <a:moveTo>
                    <a:pt x="0" y="36"/>
                  </a:moveTo>
                  <a:lnTo>
                    <a:pt x="36" y="0"/>
                  </a:lnTo>
                  <a:lnTo>
                    <a:pt x="0" y="36"/>
                  </a:lnTo>
                  <a:close/>
                  <a:moveTo>
                    <a:pt x="349" y="76"/>
                  </a:moveTo>
                  <a:lnTo>
                    <a:pt x="313" y="36"/>
                  </a:lnTo>
                  <a:lnTo>
                    <a:pt x="349" y="76"/>
                  </a:lnTo>
                  <a:close/>
                  <a:moveTo>
                    <a:pt x="337" y="36"/>
                  </a:moveTo>
                  <a:lnTo>
                    <a:pt x="337" y="76"/>
                  </a:lnTo>
                  <a:lnTo>
                    <a:pt x="333" y="76"/>
                  </a:lnTo>
                  <a:lnTo>
                    <a:pt x="333" y="36"/>
                  </a:lnTo>
                  <a:lnTo>
                    <a:pt x="337" y="36"/>
                  </a:lnTo>
                  <a:close/>
                  <a:moveTo>
                    <a:pt x="313" y="76"/>
                  </a:moveTo>
                  <a:lnTo>
                    <a:pt x="349" y="36"/>
                  </a:lnTo>
                  <a:lnTo>
                    <a:pt x="313" y="76"/>
                  </a:lnTo>
                  <a:close/>
                  <a:moveTo>
                    <a:pt x="662" y="92"/>
                  </a:moveTo>
                  <a:lnTo>
                    <a:pt x="625" y="56"/>
                  </a:lnTo>
                  <a:lnTo>
                    <a:pt x="662" y="92"/>
                  </a:lnTo>
                  <a:close/>
                  <a:moveTo>
                    <a:pt x="650" y="56"/>
                  </a:moveTo>
                  <a:lnTo>
                    <a:pt x="650" y="92"/>
                  </a:lnTo>
                  <a:lnTo>
                    <a:pt x="646" y="92"/>
                  </a:lnTo>
                  <a:lnTo>
                    <a:pt x="646" y="56"/>
                  </a:lnTo>
                  <a:lnTo>
                    <a:pt x="650" y="56"/>
                  </a:lnTo>
                  <a:close/>
                  <a:moveTo>
                    <a:pt x="625" y="92"/>
                  </a:moveTo>
                  <a:lnTo>
                    <a:pt x="662" y="56"/>
                  </a:lnTo>
                  <a:lnTo>
                    <a:pt x="625" y="92"/>
                  </a:lnTo>
                  <a:close/>
                  <a:moveTo>
                    <a:pt x="974" y="112"/>
                  </a:moveTo>
                  <a:lnTo>
                    <a:pt x="938" y="76"/>
                  </a:lnTo>
                  <a:lnTo>
                    <a:pt x="974" y="112"/>
                  </a:lnTo>
                  <a:close/>
                  <a:moveTo>
                    <a:pt x="962" y="76"/>
                  </a:moveTo>
                  <a:lnTo>
                    <a:pt x="962" y="112"/>
                  </a:lnTo>
                  <a:lnTo>
                    <a:pt x="958" y="112"/>
                  </a:lnTo>
                  <a:lnTo>
                    <a:pt x="958" y="76"/>
                  </a:lnTo>
                  <a:lnTo>
                    <a:pt x="962" y="76"/>
                  </a:lnTo>
                  <a:close/>
                  <a:moveTo>
                    <a:pt x="938" y="112"/>
                  </a:moveTo>
                  <a:lnTo>
                    <a:pt x="974" y="76"/>
                  </a:lnTo>
                  <a:lnTo>
                    <a:pt x="938" y="112"/>
                  </a:lnTo>
                  <a:close/>
                  <a:moveTo>
                    <a:pt x="1287" y="128"/>
                  </a:moveTo>
                  <a:lnTo>
                    <a:pt x="1251" y="88"/>
                  </a:lnTo>
                  <a:lnTo>
                    <a:pt x="1287" y="128"/>
                  </a:lnTo>
                  <a:close/>
                  <a:moveTo>
                    <a:pt x="1271" y="88"/>
                  </a:moveTo>
                  <a:lnTo>
                    <a:pt x="1271" y="128"/>
                  </a:lnTo>
                  <a:lnTo>
                    <a:pt x="1267" y="128"/>
                  </a:lnTo>
                  <a:lnTo>
                    <a:pt x="1267" y="88"/>
                  </a:lnTo>
                  <a:lnTo>
                    <a:pt x="1271" y="88"/>
                  </a:lnTo>
                  <a:close/>
                  <a:moveTo>
                    <a:pt x="1251" y="128"/>
                  </a:moveTo>
                  <a:lnTo>
                    <a:pt x="1287" y="88"/>
                  </a:lnTo>
                  <a:lnTo>
                    <a:pt x="1251" y="128"/>
                  </a:lnTo>
                  <a:close/>
                  <a:moveTo>
                    <a:pt x="1600" y="144"/>
                  </a:moveTo>
                  <a:lnTo>
                    <a:pt x="1564" y="108"/>
                  </a:lnTo>
                  <a:lnTo>
                    <a:pt x="1600" y="144"/>
                  </a:lnTo>
                  <a:close/>
                  <a:moveTo>
                    <a:pt x="1584" y="108"/>
                  </a:moveTo>
                  <a:lnTo>
                    <a:pt x="1584" y="144"/>
                  </a:lnTo>
                  <a:lnTo>
                    <a:pt x="1580" y="144"/>
                  </a:lnTo>
                  <a:lnTo>
                    <a:pt x="1580" y="108"/>
                  </a:lnTo>
                  <a:lnTo>
                    <a:pt x="1584" y="108"/>
                  </a:lnTo>
                  <a:close/>
                  <a:moveTo>
                    <a:pt x="1564" y="144"/>
                  </a:moveTo>
                  <a:lnTo>
                    <a:pt x="1600" y="108"/>
                  </a:lnTo>
                  <a:lnTo>
                    <a:pt x="1564" y="144"/>
                  </a:lnTo>
                  <a:close/>
                  <a:moveTo>
                    <a:pt x="1912" y="160"/>
                  </a:moveTo>
                  <a:lnTo>
                    <a:pt x="1876" y="124"/>
                  </a:lnTo>
                  <a:lnTo>
                    <a:pt x="1912" y="160"/>
                  </a:lnTo>
                  <a:close/>
                  <a:moveTo>
                    <a:pt x="1896" y="124"/>
                  </a:moveTo>
                  <a:lnTo>
                    <a:pt x="1896" y="160"/>
                  </a:lnTo>
                  <a:lnTo>
                    <a:pt x="1892" y="160"/>
                  </a:lnTo>
                  <a:lnTo>
                    <a:pt x="1892" y="124"/>
                  </a:lnTo>
                  <a:lnTo>
                    <a:pt x="1896" y="124"/>
                  </a:lnTo>
                  <a:close/>
                  <a:moveTo>
                    <a:pt x="1876" y="160"/>
                  </a:moveTo>
                  <a:lnTo>
                    <a:pt x="1912" y="124"/>
                  </a:lnTo>
                  <a:lnTo>
                    <a:pt x="1876" y="160"/>
                  </a:lnTo>
                  <a:close/>
                </a:path>
              </a:pathLst>
            </a:custGeom>
            <a:solidFill>
              <a:srgbClr val="46AAC5"/>
            </a:solidFill>
            <a:ln w="4">
              <a:solidFill>
                <a:srgbClr val="46AAC5"/>
              </a:solidFill>
              <a:round/>
              <a:headEnd/>
              <a:tailEnd/>
            </a:ln>
          </p:spPr>
          <p:txBody>
            <a:bodyPr/>
            <a:lstStyle/>
            <a:p>
              <a:endParaRPr lang="ja-JP" altLang="en-US" dirty="0"/>
            </a:p>
          </p:txBody>
        </p:sp>
        <p:sp>
          <p:nvSpPr>
            <p:cNvPr id="63" name="Rectangle 74"/>
            <p:cNvSpPr>
              <a:spLocks noChangeArrowheads="1"/>
            </p:cNvSpPr>
            <p:nvPr/>
          </p:nvSpPr>
          <p:spPr bwMode="auto">
            <a:xfrm>
              <a:off x="3632" y="1845"/>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2,099</a:t>
              </a:r>
              <a:endParaRPr lang="ja-JP" altLang="ja-JP" dirty="0"/>
            </a:p>
          </p:txBody>
        </p:sp>
        <p:sp>
          <p:nvSpPr>
            <p:cNvPr id="64" name="Rectangle 75"/>
            <p:cNvSpPr>
              <a:spLocks noChangeArrowheads="1"/>
            </p:cNvSpPr>
            <p:nvPr/>
          </p:nvSpPr>
          <p:spPr bwMode="auto">
            <a:xfrm>
              <a:off x="3949" y="1961"/>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2,125</a:t>
              </a:r>
              <a:endParaRPr lang="ja-JP" altLang="ja-JP" dirty="0"/>
            </a:p>
          </p:txBody>
        </p:sp>
        <p:sp>
          <p:nvSpPr>
            <p:cNvPr id="65" name="Rectangle 76"/>
            <p:cNvSpPr>
              <a:spLocks noChangeArrowheads="1"/>
            </p:cNvSpPr>
            <p:nvPr/>
          </p:nvSpPr>
          <p:spPr bwMode="auto">
            <a:xfrm>
              <a:off x="4241" y="2028"/>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1,979</a:t>
              </a:r>
              <a:endParaRPr lang="ja-JP" altLang="ja-JP" dirty="0"/>
            </a:p>
          </p:txBody>
        </p:sp>
        <p:sp>
          <p:nvSpPr>
            <p:cNvPr id="66" name="Rectangle 77"/>
            <p:cNvSpPr>
              <a:spLocks noChangeArrowheads="1"/>
            </p:cNvSpPr>
            <p:nvPr/>
          </p:nvSpPr>
          <p:spPr bwMode="auto">
            <a:xfrm>
              <a:off x="4554" y="2148"/>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1,713</a:t>
              </a:r>
              <a:endParaRPr lang="ja-JP" altLang="ja-JP" dirty="0"/>
            </a:p>
          </p:txBody>
        </p:sp>
        <p:sp>
          <p:nvSpPr>
            <p:cNvPr id="67" name="Rectangle 78"/>
            <p:cNvSpPr>
              <a:spLocks noChangeArrowheads="1"/>
            </p:cNvSpPr>
            <p:nvPr/>
          </p:nvSpPr>
          <p:spPr bwMode="auto">
            <a:xfrm>
              <a:off x="4834" y="2203"/>
              <a:ext cx="222" cy="116"/>
            </a:xfrm>
            <a:prstGeom prst="rect">
              <a:avLst/>
            </a:prstGeom>
            <a:noFill/>
            <a:ln w="9525">
              <a:noFill/>
              <a:miter lim="800000"/>
              <a:headEnd/>
              <a:tailEnd/>
            </a:ln>
          </p:spPr>
          <p:txBody>
            <a:bodyPr wrap="none" lIns="0" tIns="0" rIns="0" bIns="0">
              <a:spAutoFit/>
            </a:bodyPr>
            <a:lstStyle/>
            <a:p>
              <a:r>
                <a:rPr lang="ja-JP" altLang="ja-JP" sz="1200" dirty="0">
                  <a:solidFill>
                    <a:srgbClr val="FF0000"/>
                  </a:solidFill>
                  <a:latin typeface="Calibri" pitchFamily="34" charset="0"/>
                </a:rPr>
                <a:t>1,550</a:t>
              </a:r>
              <a:endParaRPr lang="ja-JP" altLang="ja-JP" sz="1200" dirty="0">
                <a:solidFill>
                  <a:srgbClr val="FF0000"/>
                </a:solidFill>
              </a:endParaRPr>
            </a:p>
          </p:txBody>
        </p:sp>
        <p:sp>
          <p:nvSpPr>
            <p:cNvPr id="68" name="Rectangle 79"/>
            <p:cNvSpPr>
              <a:spLocks noChangeArrowheads="1"/>
            </p:cNvSpPr>
            <p:nvPr/>
          </p:nvSpPr>
          <p:spPr bwMode="auto">
            <a:xfrm>
              <a:off x="5216" y="2212"/>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1,350</a:t>
              </a:r>
              <a:endParaRPr lang="ja-JP" altLang="ja-JP" dirty="0"/>
            </a:p>
          </p:txBody>
        </p:sp>
        <p:sp>
          <p:nvSpPr>
            <p:cNvPr id="69" name="Rectangle 80"/>
            <p:cNvSpPr>
              <a:spLocks noChangeArrowheads="1"/>
            </p:cNvSpPr>
            <p:nvPr/>
          </p:nvSpPr>
          <p:spPr bwMode="auto">
            <a:xfrm>
              <a:off x="5585" y="2280"/>
              <a:ext cx="222" cy="116"/>
            </a:xfrm>
            <a:prstGeom prst="rect">
              <a:avLst/>
            </a:prstGeom>
            <a:noFill/>
            <a:ln w="9525">
              <a:noFill/>
              <a:miter lim="800000"/>
              <a:headEnd/>
              <a:tailEnd/>
            </a:ln>
          </p:spPr>
          <p:txBody>
            <a:bodyPr wrap="none" lIns="0" tIns="0" rIns="0" bIns="0">
              <a:spAutoFit/>
            </a:bodyPr>
            <a:lstStyle/>
            <a:p>
              <a:r>
                <a:rPr lang="ja-JP" altLang="ja-JP" sz="1200" dirty="0">
                  <a:solidFill>
                    <a:srgbClr val="FF0000"/>
                  </a:solidFill>
                  <a:latin typeface="Calibri" pitchFamily="34" charset="0"/>
                </a:rPr>
                <a:t>1,149</a:t>
              </a:r>
              <a:endParaRPr lang="ja-JP" altLang="ja-JP" sz="1200" dirty="0">
                <a:solidFill>
                  <a:srgbClr val="FF0000"/>
                </a:solidFill>
              </a:endParaRPr>
            </a:p>
          </p:txBody>
        </p:sp>
        <p:sp>
          <p:nvSpPr>
            <p:cNvPr id="70" name="Rectangle 81"/>
            <p:cNvSpPr>
              <a:spLocks noChangeArrowheads="1"/>
            </p:cNvSpPr>
            <p:nvPr/>
          </p:nvSpPr>
          <p:spPr bwMode="auto">
            <a:xfrm>
              <a:off x="3628" y="2176"/>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1,367</a:t>
              </a:r>
              <a:endParaRPr lang="ja-JP" altLang="ja-JP" dirty="0"/>
            </a:p>
          </p:txBody>
        </p:sp>
        <p:sp>
          <p:nvSpPr>
            <p:cNvPr id="71" name="Rectangle 82"/>
            <p:cNvSpPr>
              <a:spLocks noChangeArrowheads="1"/>
            </p:cNvSpPr>
            <p:nvPr/>
          </p:nvSpPr>
          <p:spPr bwMode="auto">
            <a:xfrm>
              <a:off x="3929" y="2148"/>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1,400</a:t>
              </a:r>
              <a:endParaRPr lang="ja-JP" altLang="ja-JP" dirty="0"/>
            </a:p>
          </p:txBody>
        </p:sp>
        <p:sp>
          <p:nvSpPr>
            <p:cNvPr id="72" name="Rectangle 83"/>
            <p:cNvSpPr>
              <a:spLocks noChangeArrowheads="1"/>
            </p:cNvSpPr>
            <p:nvPr/>
          </p:nvSpPr>
          <p:spPr bwMode="auto">
            <a:xfrm>
              <a:off x="4241" y="2248"/>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1,181</a:t>
              </a:r>
              <a:endParaRPr lang="ja-JP" altLang="ja-JP" dirty="0"/>
            </a:p>
          </p:txBody>
        </p:sp>
        <p:sp>
          <p:nvSpPr>
            <p:cNvPr id="73" name="Rectangle 84"/>
            <p:cNvSpPr>
              <a:spLocks noChangeArrowheads="1"/>
            </p:cNvSpPr>
            <p:nvPr/>
          </p:nvSpPr>
          <p:spPr bwMode="auto">
            <a:xfrm>
              <a:off x="4570" y="2400"/>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1,122</a:t>
              </a:r>
              <a:endParaRPr lang="ja-JP" altLang="ja-JP" dirty="0"/>
            </a:p>
          </p:txBody>
        </p:sp>
        <p:sp>
          <p:nvSpPr>
            <p:cNvPr id="74" name="Rectangle 85"/>
            <p:cNvSpPr>
              <a:spLocks noChangeArrowheads="1"/>
            </p:cNvSpPr>
            <p:nvPr/>
          </p:nvSpPr>
          <p:spPr bwMode="auto">
            <a:xfrm>
              <a:off x="4867" y="2408"/>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1,104</a:t>
              </a:r>
              <a:endParaRPr lang="ja-JP" altLang="ja-JP" dirty="0"/>
            </a:p>
          </p:txBody>
        </p:sp>
        <p:sp>
          <p:nvSpPr>
            <p:cNvPr id="75" name="Rectangle 86"/>
            <p:cNvSpPr>
              <a:spLocks noChangeArrowheads="1"/>
            </p:cNvSpPr>
            <p:nvPr/>
          </p:nvSpPr>
          <p:spPr bwMode="auto">
            <a:xfrm>
              <a:off x="5196" y="2472"/>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1,019</a:t>
              </a:r>
              <a:endParaRPr lang="ja-JP" altLang="ja-JP" dirty="0"/>
            </a:p>
          </p:txBody>
        </p:sp>
        <p:sp>
          <p:nvSpPr>
            <p:cNvPr id="76" name="Rectangle 87"/>
            <p:cNvSpPr>
              <a:spLocks noChangeArrowheads="1"/>
            </p:cNvSpPr>
            <p:nvPr/>
          </p:nvSpPr>
          <p:spPr bwMode="auto">
            <a:xfrm>
              <a:off x="5601" y="244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965</a:t>
              </a:r>
              <a:endParaRPr lang="ja-JP" altLang="ja-JP" dirty="0"/>
            </a:p>
          </p:txBody>
        </p:sp>
        <p:sp>
          <p:nvSpPr>
            <p:cNvPr id="77" name="Rectangle 88"/>
            <p:cNvSpPr>
              <a:spLocks noChangeArrowheads="1"/>
            </p:cNvSpPr>
            <p:nvPr/>
          </p:nvSpPr>
          <p:spPr bwMode="auto">
            <a:xfrm>
              <a:off x="3684" y="280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175</a:t>
              </a:r>
              <a:endParaRPr lang="ja-JP" altLang="ja-JP" dirty="0"/>
            </a:p>
          </p:txBody>
        </p:sp>
        <p:sp>
          <p:nvSpPr>
            <p:cNvPr id="78" name="Rectangle 89"/>
            <p:cNvSpPr>
              <a:spLocks noChangeArrowheads="1"/>
            </p:cNvSpPr>
            <p:nvPr/>
          </p:nvSpPr>
          <p:spPr bwMode="auto">
            <a:xfrm>
              <a:off x="3977" y="2796"/>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177</a:t>
              </a:r>
              <a:endParaRPr lang="ja-JP" altLang="ja-JP" dirty="0"/>
            </a:p>
          </p:txBody>
        </p:sp>
        <p:sp>
          <p:nvSpPr>
            <p:cNvPr id="79" name="Rectangle 90"/>
            <p:cNvSpPr>
              <a:spLocks noChangeArrowheads="1"/>
            </p:cNvSpPr>
            <p:nvPr/>
          </p:nvSpPr>
          <p:spPr bwMode="auto">
            <a:xfrm>
              <a:off x="4306" y="278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248</a:t>
              </a:r>
              <a:endParaRPr lang="ja-JP" altLang="ja-JP" dirty="0"/>
            </a:p>
          </p:txBody>
        </p:sp>
        <p:sp>
          <p:nvSpPr>
            <p:cNvPr id="80" name="Rectangle 91"/>
            <p:cNvSpPr>
              <a:spLocks noChangeArrowheads="1"/>
            </p:cNvSpPr>
            <p:nvPr/>
          </p:nvSpPr>
          <p:spPr bwMode="auto">
            <a:xfrm>
              <a:off x="4530" y="276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232</a:t>
              </a:r>
              <a:endParaRPr lang="ja-JP" altLang="ja-JP" dirty="0"/>
            </a:p>
          </p:txBody>
        </p:sp>
        <p:sp>
          <p:nvSpPr>
            <p:cNvPr id="81" name="Rectangle 92"/>
            <p:cNvSpPr>
              <a:spLocks noChangeArrowheads="1"/>
            </p:cNvSpPr>
            <p:nvPr/>
          </p:nvSpPr>
          <p:spPr bwMode="auto">
            <a:xfrm>
              <a:off x="4987" y="280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246</a:t>
              </a:r>
              <a:endParaRPr lang="ja-JP" altLang="ja-JP" dirty="0"/>
            </a:p>
          </p:txBody>
        </p:sp>
        <p:sp>
          <p:nvSpPr>
            <p:cNvPr id="82" name="Rectangle 93"/>
            <p:cNvSpPr>
              <a:spLocks noChangeArrowheads="1"/>
            </p:cNvSpPr>
            <p:nvPr/>
          </p:nvSpPr>
          <p:spPr bwMode="auto">
            <a:xfrm>
              <a:off x="5200" y="2672"/>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250</a:t>
              </a:r>
              <a:endParaRPr lang="ja-JP" altLang="ja-JP" dirty="0"/>
            </a:p>
          </p:txBody>
        </p:sp>
        <p:sp>
          <p:nvSpPr>
            <p:cNvPr id="83" name="Rectangle 94"/>
            <p:cNvSpPr>
              <a:spLocks noChangeArrowheads="1"/>
            </p:cNvSpPr>
            <p:nvPr/>
          </p:nvSpPr>
          <p:spPr bwMode="auto">
            <a:xfrm>
              <a:off x="5593" y="270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229</a:t>
              </a:r>
              <a:endParaRPr lang="ja-JP" altLang="ja-JP" dirty="0"/>
            </a:p>
          </p:txBody>
        </p:sp>
        <p:sp>
          <p:nvSpPr>
            <p:cNvPr id="84" name="Rectangle 95"/>
            <p:cNvSpPr>
              <a:spLocks noChangeArrowheads="1"/>
            </p:cNvSpPr>
            <p:nvPr/>
          </p:nvSpPr>
          <p:spPr bwMode="auto">
            <a:xfrm>
              <a:off x="3616" y="2036"/>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1,962</a:t>
              </a:r>
              <a:endParaRPr lang="ja-JP" altLang="ja-JP" dirty="0"/>
            </a:p>
          </p:txBody>
        </p:sp>
        <p:sp>
          <p:nvSpPr>
            <p:cNvPr id="85" name="Rectangle 96"/>
            <p:cNvSpPr>
              <a:spLocks noChangeArrowheads="1"/>
            </p:cNvSpPr>
            <p:nvPr/>
          </p:nvSpPr>
          <p:spPr bwMode="auto">
            <a:xfrm>
              <a:off x="3937" y="1821"/>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2,170</a:t>
              </a:r>
              <a:endParaRPr lang="ja-JP" altLang="ja-JP" dirty="0"/>
            </a:p>
          </p:txBody>
        </p:sp>
        <p:sp>
          <p:nvSpPr>
            <p:cNvPr id="86" name="Rectangle 97"/>
            <p:cNvSpPr>
              <a:spLocks noChangeArrowheads="1"/>
            </p:cNvSpPr>
            <p:nvPr/>
          </p:nvSpPr>
          <p:spPr bwMode="auto">
            <a:xfrm>
              <a:off x="4241" y="1813"/>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2,460</a:t>
              </a:r>
              <a:endParaRPr lang="ja-JP" altLang="ja-JP" dirty="0"/>
            </a:p>
          </p:txBody>
        </p:sp>
        <p:sp>
          <p:nvSpPr>
            <p:cNvPr id="87" name="Rectangle 98"/>
            <p:cNvSpPr>
              <a:spLocks noChangeArrowheads="1"/>
            </p:cNvSpPr>
            <p:nvPr/>
          </p:nvSpPr>
          <p:spPr bwMode="auto">
            <a:xfrm>
              <a:off x="4554" y="1705"/>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2,702</a:t>
              </a:r>
              <a:endParaRPr lang="ja-JP" altLang="ja-JP" dirty="0"/>
            </a:p>
          </p:txBody>
        </p:sp>
        <p:sp>
          <p:nvSpPr>
            <p:cNvPr id="88" name="Rectangle 99"/>
            <p:cNvSpPr>
              <a:spLocks noChangeArrowheads="1"/>
            </p:cNvSpPr>
            <p:nvPr/>
          </p:nvSpPr>
          <p:spPr bwMode="auto">
            <a:xfrm>
              <a:off x="4841" y="1656"/>
              <a:ext cx="222" cy="116"/>
            </a:xfrm>
            <a:prstGeom prst="rect">
              <a:avLst/>
            </a:prstGeom>
            <a:noFill/>
            <a:ln w="9525">
              <a:noFill/>
              <a:miter lim="800000"/>
              <a:headEnd/>
              <a:tailEnd/>
            </a:ln>
          </p:spPr>
          <p:txBody>
            <a:bodyPr wrap="none" lIns="0" tIns="0" rIns="0" bIns="0">
              <a:spAutoFit/>
            </a:bodyPr>
            <a:lstStyle/>
            <a:p>
              <a:r>
                <a:rPr lang="ja-JP" altLang="ja-JP" sz="1200" dirty="0">
                  <a:solidFill>
                    <a:srgbClr val="FF0000"/>
                  </a:solidFill>
                  <a:latin typeface="Calibri" pitchFamily="34" charset="0"/>
                </a:rPr>
                <a:t>2,824</a:t>
              </a:r>
              <a:endParaRPr lang="ja-JP" altLang="ja-JP" sz="1200" dirty="0">
                <a:solidFill>
                  <a:srgbClr val="FF0000"/>
                </a:solidFill>
              </a:endParaRPr>
            </a:p>
          </p:txBody>
        </p:sp>
        <p:sp>
          <p:nvSpPr>
            <p:cNvPr id="89" name="Rectangle 100"/>
            <p:cNvSpPr>
              <a:spLocks noChangeArrowheads="1"/>
            </p:cNvSpPr>
            <p:nvPr/>
          </p:nvSpPr>
          <p:spPr bwMode="auto">
            <a:xfrm>
              <a:off x="5180" y="1577"/>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2,991</a:t>
              </a:r>
              <a:endParaRPr lang="ja-JP" altLang="ja-JP" dirty="0"/>
            </a:p>
          </p:txBody>
        </p:sp>
        <p:sp>
          <p:nvSpPr>
            <p:cNvPr id="90" name="Rectangle 101"/>
            <p:cNvSpPr>
              <a:spLocks noChangeArrowheads="1"/>
            </p:cNvSpPr>
            <p:nvPr/>
          </p:nvSpPr>
          <p:spPr bwMode="auto">
            <a:xfrm>
              <a:off x="5613" y="1457"/>
              <a:ext cx="222" cy="116"/>
            </a:xfrm>
            <a:prstGeom prst="rect">
              <a:avLst/>
            </a:prstGeom>
            <a:noFill/>
            <a:ln w="9525">
              <a:noFill/>
              <a:miter lim="800000"/>
              <a:headEnd/>
              <a:tailEnd/>
            </a:ln>
          </p:spPr>
          <p:txBody>
            <a:bodyPr wrap="none" lIns="0" tIns="0" rIns="0" bIns="0">
              <a:spAutoFit/>
            </a:bodyPr>
            <a:lstStyle/>
            <a:p>
              <a:r>
                <a:rPr lang="ja-JP" altLang="ja-JP" sz="1200" dirty="0">
                  <a:solidFill>
                    <a:srgbClr val="FF0000"/>
                  </a:solidFill>
                  <a:latin typeface="Calibri" pitchFamily="34" charset="0"/>
                </a:rPr>
                <a:t>3,098</a:t>
              </a:r>
              <a:endParaRPr lang="ja-JP" altLang="ja-JP" sz="1200" dirty="0">
                <a:solidFill>
                  <a:srgbClr val="FF0000"/>
                </a:solidFill>
              </a:endParaRPr>
            </a:p>
          </p:txBody>
        </p:sp>
        <p:sp>
          <p:nvSpPr>
            <p:cNvPr id="91" name="Rectangle 102"/>
            <p:cNvSpPr>
              <a:spLocks noChangeArrowheads="1"/>
            </p:cNvSpPr>
            <p:nvPr/>
          </p:nvSpPr>
          <p:spPr bwMode="auto">
            <a:xfrm>
              <a:off x="3620" y="2596"/>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451</a:t>
              </a:r>
              <a:endParaRPr lang="ja-JP" altLang="ja-JP" dirty="0"/>
            </a:p>
          </p:txBody>
        </p:sp>
        <p:sp>
          <p:nvSpPr>
            <p:cNvPr id="92" name="Rectangle 103"/>
            <p:cNvSpPr>
              <a:spLocks noChangeArrowheads="1"/>
            </p:cNvSpPr>
            <p:nvPr/>
          </p:nvSpPr>
          <p:spPr bwMode="auto">
            <a:xfrm>
              <a:off x="3925" y="2632"/>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367</a:t>
              </a:r>
              <a:endParaRPr lang="ja-JP" altLang="ja-JP" dirty="0"/>
            </a:p>
          </p:txBody>
        </p:sp>
        <p:sp>
          <p:nvSpPr>
            <p:cNvPr id="93" name="Rectangle 104"/>
            <p:cNvSpPr>
              <a:spLocks noChangeArrowheads="1"/>
            </p:cNvSpPr>
            <p:nvPr/>
          </p:nvSpPr>
          <p:spPr bwMode="auto">
            <a:xfrm>
              <a:off x="4205" y="2636"/>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326</a:t>
              </a:r>
              <a:endParaRPr lang="ja-JP" altLang="ja-JP" dirty="0"/>
            </a:p>
          </p:txBody>
        </p:sp>
        <p:sp>
          <p:nvSpPr>
            <p:cNvPr id="94" name="Rectangle 105"/>
            <p:cNvSpPr>
              <a:spLocks noChangeArrowheads="1"/>
            </p:cNvSpPr>
            <p:nvPr/>
          </p:nvSpPr>
          <p:spPr bwMode="auto">
            <a:xfrm>
              <a:off x="4610" y="266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282</a:t>
              </a:r>
              <a:endParaRPr lang="ja-JP" altLang="ja-JP" dirty="0"/>
            </a:p>
          </p:txBody>
        </p:sp>
        <p:sp>
          <p:nvSpPr>
            <p:cNvPr id="95" name="Rectangle 106"/>
            <p:cNvSpPr>
              <a:spLocks noChangeArrowheads="1"/>
            </p:cNvSpPr>
            <p:nvPr/>
          </p:nvSpPr>
          <p:spPr bwMode="auto">
            <a:xfrm>
              <a:off x="4847" y="2696"/>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252</a:t>
              </a:r>
              <a:endParaRPr lang="ja-JP" altLang="ja-JP" dirty="0"/>
            </a:p>
          </p:txBody>
        </p:sp>
        <p:sp>
          <p:nvSpPr>
            <p:cNvPr id="96" name="Rectangle 107"/>
            <p:cNvSpPr>
              <a:spLocks noChangeArrowheads="1"/>
            </p:cNvSpPr>
            <p:nvPr/>
          </p:nvSpPr>
          <p:spPr bwMode="auto">
            <a:xfrm>
              <a:off x="5204" y="278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213</a:t>
              </a:r>
              <a:endParaRPr lang="ja-JP" altLang="ja-JP" dirty="0"/>
            </a:p>
          </p:txBody>
        </p:sp>
        <p:sp>
          <p:nvSpPr>
            <p:cNvPr id="97" name="Rectangle 108"/>
            <p:cNvSpPr>
              <a:spLocks noChangeArrowheads="1"/>
            </p:cNvSpPr>
            <p:nvPr/>
          </p:nvSpPr>
          <p:spPr bwMode="auto">
            <a:xfrm>
              <a:off x="5597" y="2788"/>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178</a:t>
              </a:r>
              <a:endParaRPr lang="ja-JP" altLang="ja-JP" dirty="0"/>
            </a:p>
          </p:txBody>
        </p:sp>
        <p:sp>
          <p:nvSpPr>
            <p:cNvPr id="98" name="Rectangle 109"/>
            <p:cNvSpPr>
              <a:spLocks noChangeArrowheads="1"/>
            </p:cNvSpPr>
            <p:nvPr/>
          </p:nvSpPr>
          <p:spPr bwMode="auto">
            <a:xfrm>
              <a:off x="3443" y="2844"/>
              <a:ext cx="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0</a:t>
              </a:r>
              <a:endParaRPr lang="ja-JP" altLang="ja-JP" dirty="0"/>
            </a:p>
          </p:txBody>
        </p:sp>
        <p:sp>
          <p:nvSpPr>
            <p:cNvPr id="99" name="Rectangle 110"/>
            <p:cNvSpPr>
              <a:spLocks noChangeArrowheads="1"/>
            </p:cNvSpPr>
            <p:nvPr/>
          </p:nvSpPr>
          <p:spPr bwMode="auto">
            <a:xfrm>
              <a:off x="3391" y="2620"/>
              <a:ext cx="112"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500</a:t>
              </a:r>
              <a:endParaRPr lang="ja-JP" altLang="ja-JP" dirty="0"/>
            </a:p>
          </p:txBody>
        </p:sp>
        <p:sp>
          <p:nvSpPr>
            <p:cNvPr id="100" name="Rectangle 111"/>
            <p:cNvSpPr>
              <a:spLocks noChangeArrowheads="1"/>
            </p:cNvSpPr>
            <p:nvPr/>
          </p:nvSpPr>
          <p:spPr bwMode="auto">
            <a:xfrm>
              <a:off x="3351" y="2396"/>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1,000</a:t>
              </a:r>
              <a:endParaRPr lang="ja-JP" altLang="ja-JP" dirty="0"/>
            </a:p>
          </p:txBody>
        </p:sp>
        <p:sp>
          <p:nvSpPr>
            <p:cNvPr id="101" name="Rectangle 112"/>
            <p:cNvSpPr>
              <a:spLocks noChangeArrowheads="1"/>
            </p:cNvSpPr>
            <p:nvPr/>
          </p:nvSpPr>
          <p:spPr bwMode="auto">
            <a:xfrm>
              <a:off x="3351" y="2172"/>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1,500</a:t>
              </a:r>
              <a:endParaRPr lang="ja-JP" altLang="ja-JP" dirty="0"/>
            </a:p>
          </p:txBody>
        </p:sp>
        <p:sp>
          <p:nvSpPr>
            <p:cNvPr id="102" name="Rectangle 113"/>
            <p:cNvSpPr>
              <a:spLocks noChangeArrowheads="1"/>
            </p:cNvSpPr>
            <p:nvPr/>
          </p:nvSpPr>
          <p:spPr bwMode="auto">
            <a:xfrm>
              <a:off x="3351" y="1949"/>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2,000</a:t>
              </a:r>
              <a:endParaRPr lang="ja-JP" altLang="ja-JP" dirty="0"/>
            </a:p>
          </p:txBody>
        </p:sp>
        <p:sp>
          <p:nvSpPr>
            <p:cNvPr id="103" name="Rectangle 114"/>
            <p:cNvSpPr>
              <a:spLocks noChangeArrowheads="1"/>
            </p:cNvSpPr>
            <p:nvPr/>
          </p:nvSpPr>
          <p:spPr bwMode="auto">
            <a:xfrm>
              <a:off x="3351" y="1725"/>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2,500</a:t>
              </a:r>
              <a:endParaRPr lang="ja-JP" altLang="ja-JP" dirty="0"/>
            </a:p>
          </p:txBody>
        </p:sp>
        <p:sp>
          <p:nvSpPr>
            <p:cNvPr id="104" name="Rectangle 115"/>
            <p:cNvSpPr>
              <a:spLocks noChangeArrowheads="1"/>
            </p:cNvSpPr>
            <p:nvPr/>
          </p:nvSpPr>
          <p:spPr bwMode="auto">
            <a:xfrm>
              <a:off x="3351" y="1501"/>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3,000</a:t>
              </a:r>
              <a:endParaRPr lang="ja-JP" altLang="ja-JP" dirty="0"/>
            </a:p>
          </p:txBody>
        </p:sp>
        <p:sp>
          <p:nvSpPr>
            <p:cNvPr id="105" name="Rectangle 116"/>
            <p:cNvSpPr>
              <a:spLocks noChangeArrowheads="1"/>
            </p:cNvSpPr>
            <p:nvPr/>
          </p:nvSpPr>
          <p:spPr bwMode="auto">
            <a:xfrm>
              <a:off x="3351" y="1277"/>
              <a:ext cx="156"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3,500</a:t>
              </a:r>
              <a:endParaRPr lang="ja-JP" altLang="ja-JP" dirty="0"/>
            </a:p>
          </p:txBody>
        </p:sp>
        <p:sp>
          <p:nvSpPr>
            <p:cNvPr id="106" name="Rectangle 117"/>
            <p:cNvSpPr>
              <a:spLocks noChangeArrowheads="1"/>
            </p:cNvSpPr>
            <p:nvPr/>
          </p:nvSpPr>
          <p:spPr bwMode="auto">
            <a:xfrm>
              <a:off x="3596"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1990</a:t>
              </a:r>
              <a:endParaRPr lang="ja-JP" altLang="ja-JP" dirty="0"/>
            </a:p>
          </p:txBody>
        </p:sp>
        <p:sp>
          <p:nvSpPr>
            <p:cNvPr id="107" name="Rectangle 118"/>
            <p:cNvSpPr>
              <a:spLocks noChangeArrowheads="1"/>
            </p:cNvSpPr>
            <p:nvPr/>
          </p:nvSpPr>
          <p:spPr bwMode="auto">
            <a:xfrm>
              <a:off x="3708"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08" name="Rectangle 119"/>
            <p:cNvSpPr>
              <a:spLocks noChangeArrowheads="1"/>
            </p:cNvSpPr>
            <p:nvPr/>
          </p:nvSpPr>
          <p:spPr bwMode="auto">
            <a:xfrm>
              <a:off x="3909"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1995</a:t>
              </a:r>
              <a:endParaRPr lang="ja-JP" altLang="ja-JP" dirty="0"/>
            </a:p>
          </p:txBody>
        </p:sp>
        <p:sp>
          <p:nvSpPr>
            <p:cNvPr id="109" name="Rectangle 120"/>
            <p:cNvSpPr>
              <a:spLocks noChangeArrowheads="1"/>
            </p:cNvSpPr>
            <p:nvPr/>
          </p:nvSpPr>
          <p:spPr bwMode="auto">
            <a:xfrm>
              <a:off x="4021"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10" name="Rectangle 121"/>
            <p:cNvSpPr>
              <a:spLocks noChangeArrowheads="1"/>
            </p:cNvSpPr>
            <p:nvPr/>
          </p:nvSpPr>
          <p:spPr bwMode="auto">
            <a:xfrm>
              <a:off x="4221"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2000</a:t>
              </a:r>
              <a:endParaRPr lang="ja-JP" altLang="ja-JP" dirty="0"/>
            </a:p>
          </p:txBody>
        </p:sp>
        <p:sp>
          <p:nvSpPr>
            <p:cNvPr id="111" name="Rectangle 122"/>
            <p:cNvSpPr>
              <a:spLocks noChangeArrowheads="1"/>
            </p:cNvSpPr>
            <p:nvPr/>
          </p:nvSpPr>
          <p:spPr bwMode="auto">
            <a:xfrm>
              <a:off x="4334"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12" name="Rectangle 123"/>
            <p:cNvSpPr>
              <a:spLocks noChangeArrowheads="1"/>
            </p:cNvSpPr>
            <p:nvPr/>
          </p:nvSpPr>
          <p:spPr bwMode="auto">
            <a:xfrm>
              <a:off x="4534"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2005</a:t>
              </a:r>
              <a:endParaRPr lang="ja-JP" altLang="ja-JP" dirty="0"/>
            </a:p>
          </p:txBody>
        </p:sp>
        <p:sp>
          <p:nvSpPr>
            <p:cNvPr id="113" name="Rectangle 124"/>
            <p:cNvSpPr>
              <a:spLocks noChangeArrowheads="1"/>
            </p:cNvSpPr>
            <p:nvPr/>
          </p:nvSpPr>
          <p:spPr bwMode="auto">
            <a:xfrm>
              <a:off x="4646"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14" name="Rectangle 125"/>
            <p:cNvSpPr>
              <a:spLocks noChangeArrowheads="1"/>
            </p:cNvSpPr>
            <p:nvPr/>
          </p:nvSpPr>
          <p:spPr bwMode="auto">
            <a:xfrm>
              <a:off x="4847"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2010</a:t>
              </a:r>
              <a:endParaRPr lang="ja-JP" altLang="ja-JP" dirty="0"/>
            </a:p>
          </p:txBody>
        </p:sp>
        <p:sp>
          <p:nvSpPr>
            <p:cNvPr id="115" name="Rectangle 126"/>
            <p:cNvSpPr>
              <a:spLocks noChangeArrowheads="1"/>
            </p:cNvSpPr>
            <p:nvPr/>
          </p:nvSpPr>
          <p:spPr bwMode="auto">
            <a:xfrm>
              <a:off x="4959"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16" name="Rectangle 127"/>
            <p:cNvSpPr>
              <a:spLocks noChangeArrowheads="1"/>
            </p:cNvSpPr>
            <p:nvPr/>
          </p:nvSpPr>
          <p:spPr bwMode="auto">
            <a:xfrm>
              <a:off x="5160"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2015</a:t>
              </a:r>
              <a:endParaRPr lang="ja-JP" altLang="ja-JP" dirty="0"/>
            </a:p>
          </p:txBody>
        </p:sp>
        <p:sp>
          <p:nvSpPr>
            <p:cNvPr id="117" name="Rectangle 128"/>
            <p:cNvSpPr>
              <a:spLocks noChangeArrowheads="1"/>
            </p:cNvSpPr>
            <p:nvPr/>
          </p:nvSpPr>
          <p:spPr bwMode="auto">
            <a:xfrm>
              <a:off x="5272"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18" name="Rectangle 129"/>
            <p:cNvSpPr>
              <a:spLocks noChangeArrowheads="1"/>
            </p:cNvSpPr>
            <p:nvPr/>
          </p:nvSpPr>
          <p:spPr bwMode="auto">
            <a:xfrm>
              <a:off x="5472" y="2928"/>
              <a:ext cx="140" cy="84"/>
            </a:xfrm>
            <a:prstGeom prst="rect">
              <a:avLst/>
            </a:prstGeom>
            <a:noFill/>
            <a:ln w="9525">
              <a:noFill/>
              <a:miter lim="800000"/>
              <a:headEnd/>
              <a:tailEnd/>
            </a:ln>
          </p:spPr>
          <p:txBody>
            <a:bodyPr wrap="none" lIns="0" tIns="0" rIns="0" bIns="0">
              <a:spAutoFit/>
            </a:bodyPr>
            <a:lstStyle/>
            <a:p>
              <a:r>
                <a:rPr lang="ja-JP" altLang="ja-JP" sz="700" dirty="0">
                  <a:solidFill>
                    <a:srgbClr val="000000"/>
                  </a:solidFill>
                  <a:latin typeface="Calibri" pitchFamily="34" charset="0"/>
                </a:rPr>
                <a:t>2020</a:t>
              </a:r>
              <a:endParaRPr lang="ja-JP" altLang="ja-JP" dirty="0"/>
            </a:p>
          </p:txBody>
        </p:sp>
        <p:sp>
          <p:nvSpPr>
            <p:cNvPr id="119" name="Rectangle 130"/>
            <p:cNvSpPr>
              <a:spLocks noChangeArrowheads="1"/>
            </p:cNvSpPr>
            <p:nvPr/>
          </p:nvSpPr>
          <p:spPr bwMode="auto">
            <a:xfrm>
              <a:off x="5585" y="2932"/>
              <a:ext cx="80" cy="64"/>
            </a:xfrm>
            <a:prstGeom prst="rect">
              <a:avLst/>
            </a:prstGeom>
            <a:noFill/>
            <a:ln w="9525">
              <a:noFill/>
              <a:miter lim="800000"/>
              <a:headEnd/>
              <a:tailEnd/>
            </a:ln>
          </p:spPr>
          <p:txBody>
            <a:bodyPr wrap="none" lIns="0" tIns="0" rIns="0" bIns="0">
              <a:spAutoFit/>
            </a:bodyPr>
            <a:lstStyle/>
            <a:p>
              <a:r>
                <a:rPr lang="ja-JP" sz="700" dirty="0">
                  <a:solidFill>
                    <a:srgbClr val="000000"/>
                  </a:solidFill>
                </a:rPr>
                <a:t>年</a:t>
              </a:r>
              <a:endParaRPr lang="ja-JP" dirty="0"/>
            </a:p>
          </p:txBody>
        </p:sp>
        <p:sp>
          <p:nvSpPr>
            <p:cNvPr id="120" name="Rectangle 131"/>
            <p:cNvSpPr>
              <a:spLocks noChangeArrowheads="1"/>
            </p:cNvSpPr>
            <p:nvPr/>
          </p:nvSpPr>
          <p:spPr bwMode="auto">
            <a:xfrm>
              <a:off x="3291" y="1193"/>
              <a:ext cx="212" cy="64"/>
            </a:xfrm>
            <a:prstGeom prst="rect">
              <a:avLst/>
            </a:prstGeom>
            <a:noFill/>
            <a:ln w="9525">
              <a:noFill/>
              <a:miter lim="800000"/>
              <a:headEnd/>
              <a:tailEnd/>
            </a:ln>
          </p:spPr>
          <p:txBody>
            <a:bodyPr wrap="none" lIns="0" tIns="0" rIns="0" bIns="0">
              <a:spAutoFit/>
            </a:bodyPr>
            <a:lstStyle/>
            <a:p>
              <a:r>
                <a:rPr lang="ja-JP" sz="700" b="1" dirty="0">
                  <a:solidFill>
                    <a:srgbClr val="000000"/>
                  </a:solidFill>
                </a:rPr>
                <a:t>（万人）</a:t>
              </a:r>
              <a:endParaRPr lang="ja-JP" dirty="0"/>
            </a:p>
          </p:txBody>
        </p:sp>
        <p:sp>
          <p:nvSpPr>
            <p:cNvPr id="121" name="Rectangle 132"/>
            <p:cNvSpPr>
              <a:spLocks noChangeArrowheads="1"/>
            </p:cNvSpPr>
            <p:nvPr/>
          </p:nvSpPr>
          <p:spPr bwMode="auto">
            <a:xfrm>
              <a:off x="4494" y="1409"/>
              <a:ext cx="701" cy="116"/>
            </a:xfrm>
            <a:prstGeom prst="rect">
              <a:avLst/>
            </a:prstGeom>
            <a:noFill/>
            <a:ln w="9525">
              <a:noFill/>
              <a:miter lim="800000"/>
              <a:headEnd/>
              <a:tailEnd/>
            </a:ln>
          </p:spPr>
          <p:txBody>
            <a:bodyPr wrap="none" lIns="0" tIns="0" rIns="0" bIns="0">
              <a:spAutoFit/>
            </a:bodyPr>
            <a:lstStyle/>
            <a:p>
              <a:r>
                <a:rPr lang="ja-JP" sz="1200" u="sng" dirty="0"/>
                <a:t>情報・サービス業</a:t>
              </a:r>
            </a:p>
          </p:txBody>
        </p:sp>
        <p:sp>
          <p:nvSpPr>
            <p:cNvPr id="122" name="Rectangle 133"/>
            <p:cNvSpPr>
              <a:spLocks noChangeArrowheads="1"/>
            </p:cNvSpPr>
            <p:nvPr/>
          </p:nvSpPr>
          <p:spPr bwMode="auto">
            <a:xfrm>
              <a:off x="4903" y="1999"/>
              <a:ext cx="630" cy="116"/>
            </a:xfrm>
            <a:prstGeom prst="rect">
              <a:avLst/>
            </a:prstGeom>
            <a:noFill/>
            <a:ln w="9525">
              <a:noFill/>
              <a:miter lim="800000"/>
              <a:headEnd/>
              <a:tailEnd/>
            </a:ln>
          </p:spPr>
          <p:txBody>
            <a:bodyPr wrap="none" lIns="0" tIns="0" rIns="0" bIns="0">
              <a:spAutoFit/>
            </a:bodyPr>
            <a:lstStyle/>
            <a:p>
              <a:r>
                <a:rPr lang="ja-JP" sz="1200" u="sng" dirty="0"/>
                <a:t>製造業・建設業</a:t>
              </a:r>
            </a:p>
          </p:txBody>
        </p:sp>
        <p:sp>
          <p:nvSpPr>
            <p:cNvPr id="123" name="Rectangle 134"/>
            <p:cNvSpPr>
              <a:spLocks noChangeArrowheads="1"/>
            </p:cNvSpPr>
            <p:nvPr/>
          </p:nvSpPr>
          <p:spPr bwMode="auto">
            <a:xfrm>
              <a:off x="3989" y="2324"/>
              <a:ext cx="221" cy="72"/>
            </a:xfrm>
            <a:prstGeom prst="rect">
              <a:avLst/>
            </a:prstGeom>
            <a:noFill/>
            <a:ln w="9525">
              <a:noFill/>
              <a:miter lim="800000"/>
              <a:headEnd/>
              <a:tailEnd/>
            </a:ln>
          </p:spPr>
          <p:txBody>
            <a:bodyPr wrap="none" lIns="0" tIns="0" rIns="0" bIns="0">
              <a:spAutoFit/>
            </a:bodyPr>
            <a:lstStyle/>
            <a:p>
              <a:r>
                <a:rPr lang="ja-JP" sz="800" dirty="0">
                  <a:solidFill>
                    <a:srgbClr val="000000"/>
                  </a:solidFill>
                </a:rPr>
                <a:t>流通業</a:t>
              </a:r>
              <a:endParaRPr lang="ja-JP" dirty="0"/>
            </a:p>
          </p:txBody>
        </p:sp>
        <p:sp>
          <p:nvSpPr>
            <p:cNvPr id="124" name="Rectangle 135"/>
            <p:cNvSpPr>
              <a:spLocks noChangeArrowheads="1"/>
            </p:cNvSpPr>
            <p:nvPr/>
          </p:nvSpPr>
          <p:spPr bwMode="auto">
            <a:xfrm>
              <a:off x="4342" y="2556"/>
              <a:ext cx="605" cy="72"/>
            </a:xfrm>
            <a:prstGeom prst="rect">
              <a:avLst/>
            </a:prstGeom>
            <a:noFill/>
            <a:ln w="9525">
              <a:noFill/>
              <a:miter lim="800000"/>
              <a:headEnd/>
              <a:tailEnd/>
            </a:ln>
          </p:spPr>
          <p:txBody>
            <a:bodyPr wrap="none" lIns="0" tIns="0" rIns="0" bIns="0">
              <a:spAutoFit/>
            </a:bodyPr>
            <a:lstStyle/>
            <a:p>
              <a:r>
                <a:rPr lang="ja-JP" sz="800" dirty="0">
                  <a:solidFill>
                    <a:srgbClr val="000000"/>
                  </a:solidFill>
                </a:rPr>
                <a:t>金融・保険・不動産業</a:t>
              </a:r>
              <a:endParaRPr lang="ja-JP" dirty="0"/>
            </a:p>
          </p:txBody>
        </p:sp>
        <p:sp>
          <p:nvSpPr>
            <p:cNvPr id="125" name="Rectangle 136"/>
            <p:cNvSpPr>
              <a:spLocks noChangeArrowheads="1"/>
            </p:cNvSpPr>
            <p:nvPr/>
          </p:nvSpPr>
          <p:spPr bwMode="auto">
            <a:xfrm>
              <a:off x="3664" y="2496"/>
              <a:ext cx="349" cy="72"/>
            </a:xfrm>
            <a:prstGeom prst="rect">
              <a:avLst/>
            </a:prstGeom>
            <a:noFill/>
            <a:ln w="9525">
              <a:noFill/>
              <a:miter lim="800000"/>
              <a:headEnd/>
              <a:tailEnd/>
            </a:ln>
          </p:spPr>
          <p:txBody>
            <a:bodyPr wrap="none" lIns="0" tIns="0" rIns="0" bIns="0">
              <a:spAutoFit/>
            </a:bodyPr>
            <a:lstStyle/>
            <a:p>
              <a:r>
                <a:rPr lang="ja-JP" sz="800" dirty="0">
                  <a:solidFill>
                    <a:srgbClr val="000000"/>
                  </a:solidFill>
                </a:rPr>
                <a:t>農林水産業</a:t>
              </a:r>
              <a:endParaRPr lang="ja-JP" dirty="0"/>
            </a:p>
          </p:txBody>
        </p:sp>
        <p:sp>
          <p:nvSpPr>
            <p:cNvPr id="126" name="Freeform 137"/>
            <p:cNvSpPr>
              <a:spLocks noEditPoints="1"/>
            </p:cNvSpPr>
            <p:nvPr/>
          </p:nvSpPr>
          <p:spPr bwMode="auto">
            <a:xfrm>
              <a:off x="3756" y="2568"/>
              <a:ext cx="40" cy="104"/>
            </a:xfrm>
            <a:custGeom>
              <a:avLst/>
              <a:gdLst>
                <a:gd name="T0" fmla="*/ 20 w 40"/>
                <a:gd name="T1" fmla="*/ 0 h 104"/>
                <a:gd name="T2" fmla="*/ 24 w 40"/>
                <a:gd name="T3" fmla="*/ 100 h 104"/>
                <a:gd name="T4" fmla="*/ 20 w 40"/>
                <a:gd name="T5" fmla="*/ 100 h 104"/>
                <a:gd name="T6" fmla="*/ 16 w 40"/>
                <a:gd name="T7" fmla="*/ 0 h 104"/>
                <a:gd name="T8" fmla="*/ 20 w 40"/>
                <a:gd name="T9" fmla="*/ 0 h 104"/>
                <a:gd name="T10" fmla="*/ 40 w 40"/>
                <a:gd name="T11" fmla="*/ 68 h 104"/>
                <a:gd name="T12" fmla="*/ 24 w 40"/>
                <a:gd name="T13" fmla="*/ 104 h 104"/>
                <a:gd name="T14" fmla="*/ 0 w 40"/>
                <a:gd name="T15" fmla="*/ 72 h 104"/>
                <a:gd name="T16" fmla="*/ 0 w 40"/>
                <a:gd name="T17" fmla="*/ 68 h 104"/>
                <a:gd name="T18" fmla="*/ 4 w 40"/>
                <a:gd name="T19" fmla="*/ 68 h 104"/>
                <a:gd name="T20" fmla="*/ 24 w 40"/>
                <a:gd name="T21" fmla="*/ 100 h 104"/>
                <a:gd name="T22" fmla="*/ 24 w 40"/>
                <a:gd name="T23" fmla="*/ 100 h 104"/>
                <a:gd name="T24" fmla="*/ 40 w 40"/>
                <a:gd name="T25" fmla="*/ 68 h 104"/>
                <a:gd name="T26" fmla="*/ 40 w 40"/>
                <a:gd name="T27" fmla="*/ 64 h 104"/>
                <a:gd name="T28" fmla="*/ 40 w 40"/>
                <a:gd name="T29" fmla="*/ 68 h 104"/>
                <a:gd name="T30" fmla="*/ 40 w 40"/>
                <a:gd name="T31" fmla="*/ 68 h 1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0"/>
                <a:gd name="T49" fmla="*/ 0 h 104"/>
                <a:gd name="T50" fmla="*/ 40 w 40"/>
                <a:gd name="T51" fmla="*/ 104 h 1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0" h="104">
                  <a:moveTo>
                    <a:pt x="20" y="0"/>
                  </a:moveTo>
                  <a:lnTo>
                    <a:pt x="24" y="100"/>
                  </a:lnTo>
                  <a:lnTo>
                    <a:pt x="20" y="100"/>
                  </a:lnTo>
                  <a:lnTo>
                    <a:pt x="16" y="0"/>
                  </a:lnTo>
                  <a:lnTo>
                    <a:pt x="20" y="0"/>
                  </a:lnTo>
                  <a:close/>
                  <a:moveTo>
                    <a:pt x="40" y="68"/>
                  </a:moveTo>
                  <a:lnTo>
                    <a:pt x="24" y="104"/>
                  </a:lnTo>
                  <a:lnTo>
                    <a:pt x="0" y="72"/>
                  </a:lnTo>
                  <a:lnTo>
                    <a:pt x="0" y="68"/>
                  </a:lnTo>
                  <a:lnTo>
                    <a:pt x="4" y="68"/>
                  </a:lnTo>
                  <a:lnTo>
                    <a:pt x="24" y="100"/>
                  </a:lnTo>
                  <a:lnTo>
                    <a:pt x="40" y="68"/>
                  </a:lnTo>
                  <a:lnTo>
                    <a:pt x="40" y="64"/>
                  </a:lnTo>
                  <a:lnTo>
                    <a:pt x="40" y="68"/>
                  </a:lnTo>
                  <a:close/>
                </a:path>
              </a:pathLst>
            </a:custGeom>
            <a:solidFill>
              <a:srgbClr val="4A7EBB"/>
            </a:solidFill>
            <a:ln w="0">
              <a:solidFill>
                <a:srgbClr val="4A7EBB"/>
              </a:solidFill>
              <a:round/>
              <a:headEnd/>
              <a:tailEnd/>
            </a:ln>
          </p:spPr>
          <p:txBody>
            <a:bodyPr/>
            <a:lstStyle/>
            <a:p>
              <a:endParaRPr lang="ja-JP" altLang="en-US" dirty="0"/>
            </a:p>
          </p:txBody>
        </p:sp>
        <p:sp>
          <p:nvSpPr>
            <p:cNvPr id="127" name="Freeform 138"/>
            <p:cNvSpPr>
              <a:spLocks noEditPoints="1"/>
            </p:cNvSpPr>
            <p:nvPr/>
          </p:nvSpPr>
          <p:spPr bwMode="auto">
            <a:xfrm>
              <a:off x="4370" y="2604"/>
              <a:ext cx="92" cy="152"/>
            </a:xfrm>
            <a:custGeom>
              <a:avLst/>
              <a:gdLst>
                <a:gd name="T0" fmla="*/ 92 w 92"/>
                <a:gd name="T1" fmla="*/ 0 h 152"/>
                <a:gd name="T2" fmla="*/ 4 w 92"/>
                <a:gd name="T3" fmla="*/ 148 h 152"/>
                <a:gd name="T4" fmla="*/ 0 w 92"/>
                <a:gd name="T5" fmla="*/ 148 h 152"/>
                <a:gd name="T6" fmla="*/ 92 w 92"/>
                <a:gd name="T7" fmla="*/ 0 h 152"/>
                <a:gd name="T8" fmla="*/ 92 w 92"/>
                <a:gd name="T9" fmla="*/ 0 h 152"/>
                <a:gd name="T10" fmla="*/ 36 w 92"/>
                <a:gd name="T11" fmla="*/ 132 h 152"/>
                <a:gd name="T12" fmla="*/ 0 w 92"/>
                <a:gd name="T13" fmla="*/ 152 h 152"/>
                <a:gd name="T14" fmla="*/ 0 w 92"/>
                <a:gd name="T15" fmla="*/ 112 h 152"/>
                <a:gd name="T16" fmla="*/ 4 w 92"/>
                <a:gd name="T17" fmla="*/ 108 h 152"/>
                <a:gd name="T18" fmla="*/ 4 w 92"/>
                <a:gd name="T19" fmla="*/ 112 h 152"/>
                <a:gd name="T20" fmla="*/ 4 w 92"/>
                <a:gd name="T21" fmla="*/ 148 h 152"/>
                <a:gd name="T22" fmla="*/ 0 w 92"/>
                <a:gd name="T23" fmla="*/ 148 h 152"/>
                <a:gd name="T24" fmla="*/ 32 w 92"/>
                <a:gd name="T25" fmla="*/ 128 h 152"/>
                <a:gd name="T26" fmla="*/ 36 w 92"/>
                <a:gd name="T27" fmla="*/ 132 h 152"/>
                <a:gd name="T28" fmla="*/ 36 w 92"/>
                <a:gd name="T29" fmla="*/ 132 h 152"/>
                <a:gd name="T30" fmla="*/ 36 w 92"/>
                <a:gd name="T31" fmla="*/ 132 h 1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2"/>
                <a:gd name="T49" fmla="*/ 0 h 152"/>
                <a:gd name="T50" fmla="*/ 92 w 92"/>
                <a:gd name="T51" fmla="*/ 152 h 15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2" h="152">
                  <a:moveTo>
                    <a:pt x="92" y="0"/>
                  </a:moveTo>
                  <a:lnTo>
                    <a:pt x="4" y="148"/>
                  </a:lnTo>
                  <a:lnTo>
                    <a:pt x="0" y="148"/>
                  </a:lnTo>
                  <a:lnTo>
                    <a:pt x="92" y="0"/>
                  </a:lnTo>
                  <a:close/>
                  <a:moveTo>
                    <a:pt x="36" y="132"/>
                  </a:moveTo>
                  <a:lnTo>
                    <a:pt x="0" y="152"/>
                  </a:lnTo>
                  <a:lnTo>
                    <a:pt x="0" y="112"/>
                  </a:lnTo>
                  <a:lnTo>
                    <a:pt x="4" y="108"/>
                  </a:lnTo>
                  <a:lnTo>
                    <a:pt x="4" y="112"/>
                  </a:lnTo>
                  <a:lnTo>
                    <a:pt x="4" y="148"/>
                  </a:lnTo>
                  <a:lnTo>
                    <a:pt x="0" y="148"/>
                  </a:lnTo>
                  <a:lnTo>
                    <a:pt x="32" y="128"/>
                  </a:lnTo>
                  <a:lnTo>
                    <a:pt x="36" y="132"/>
                  </a:lnTo>
                  <a:close/>
                </a:path>
              </a:pathLst>
            </a:custGeom>
            <a:solidFill>
              <a:srgbClr val="4A7EBB"/>
            </a:solidFill>
            <a:ln w="0">
              <a:solidFill>
                <a:srgbClr val="4A7EBB"/>
              </a:solidFill>
              <a:round/>
              <a:headEnd/>
              <a:tailEnd/>
            </a:ln>
          </p:spPr>
          <p:txBody>
            <a:bodyPr/>
            <a:lstStyle/>
            <a:p>
              <a:endParaRPr lang="ja-JP" altLang="en-US" dirty="0"/>
            </a:p>
          </p:txBody>
        </p:sp>
      </p:grpSp>
      <p:pic>
        <p:nvPicPr>
          <p:cNvPr id="129"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 name="テキスト ボックス 2"/>
          <p:cNvSpPr txBox="1">
            <a:spLocks noChangeArrowheads="1"/>
          </p:cNvSpPr>
          <p:nvPr/>
        </p:nvSpPr>
        <p:spPr bwMode="auto">
          <a:xfrm>
            <a:off x="736600" y="0"/>
            <a:ext cx="7651750" cy="461665"/>
          </a:xfrm>
          <a:prstGeom prst="rect">
            <a:avLst/>
          </a:prstGeom>
          <a:noFill/>
          <a:ln w="9525">
            <a:noFill/>
            <a:miter lim="800000"/>
            <a:headEnd/>
            <a:tailEnd/>
          </a:ln>
        </p:spPr>
        <p:txBody>
          <a:bodyPr>
            <a:spAutoFit/>
          </a:bodyPr>
          <a:lstStyle/>
          <a:p>
            <a:pPr fontAlgn="auto">
              <a:spcBef>
                <a:spcPts val="0"/>
              </a:spcBef>
              <a:spcAft>
                <a:spcPts val="0"/>
              </a:spcAft>
              <a:defRPr/>
            </a:pPr>
            <a:r>
              <a:rPr lang="ja-JP" altLang="en-US" sz="2400" b="1" dirty="0" smtClean="0">
                <a:latin typeface="+mj-ea"/>
                <a:ea typeface="+mj-ea"/>
              </a:rPr>
              <a:t>製造</a:t>
            </a:r>
            <a:r>
              <a:rPr lang="ja-JP" altLang="en-US" sz="2400" b="1" dirty="0">
                <a:latin typeface="+mj-ea"/>
                <a:ea typeface="+mj-ea"/>
              </a:rPr>
              <a:t>・建設業から情報・サービス業への労働移動は加速</a:t>
            </a:r>
            <a:endParaRPr lang="en-US" altLang="ja-JP" sz="2400" b="1" dirty="0">
              <a:latin typeface="+mj-ea"/>
              <a:ea typeface="+mj-ea"/>
            </a:endParaRPr>
          </a:p>
        </p:txBody>
      </p:sp>
      <p:sp>
        <p:nvSpPr>
          <p:cNvPr id="131" name="テキスト ボックス 10"/>
          <p:cNvSpPr txBox="1">
            <a:spLocks noChangeArrowheads="1"/>
          </p:cNvSpPr>
          <p:nvPr/>
        </p:nvSpPr>
        <p:spPr bwMode="auto">
          <a:xfrm>
            <a:off x="179389" y="503238"/>
            <a:ext cx="8425060" cy="830997"/>
          </a:xfrm>
          <a:prstGeom prst="rect">
            <a:avLst/>
          </a:prstGeom>
          <a:noFill/>
          <a:ln w="9525">
            <a:noFill/>
            <a:miter lim="800000"/>
            <a:headEnd/>
            <a:tailEnd/>
          </a:ln>
        </p:spPr>
        <p:txBody>
          <a:bodyPr wrap="square">
            <a:spAutoFit/>
          </a:bodyPr>
          <a:lstStyle/>
          <a:p>
            <a:pPr fontAlgn="auto">
              <a:spcBef>
                <a:spcPts val="0"/>
              </a:spcBef>
              <a:spcAft>
                <a:spcPts val="0"/>
              </a:spcAft>
              <a:defRPr/>
            </a:pPr>
            <a:r>
              <a:rPr lang="en-US" altLang="ja-JP" sz="2400" dirty="0" smtClean="0"/>
              <a:t>2010</a:t>
            </a:r>
            <a:r>
              <a:rPr lang="ja-JP" altLang="en-US" sz="2400" dirty="0" smtClean="0"/>
              <a:t>年から</a:t>
            </a:r>
            <a:r>
              <a:rPr lang="en-US" altLang="ja-JP" sz="2400" dirty="0" smtClean="0"/>
              <a:t>2020</a:t>
            </a:r>
            <a:r>
              <a:rPr lang="ja-JP" altLang="en-US" sz="2400" dirty="0"/>
              <a:t>年までに建設・製造業</a:t>
            </a:r>
            <a:r>
              <a:rPr lang="ja-JP" altLang="en-US" sz="2400" dirty="0" smtClean="0"/>
              <a:t>で４００万人の雇用が失われ、情報</a:t>
            </a:r>
            <a:r>
              <a:rPr lang="ja-JP" altLang="en-US" sz="2400" dirty="0"/>
              <a:t>・サービス業</a:t>
            </a:r>
            <a:r>
              <a:rPr lang="ja-JP" altLang="en-US" sz="2400" dirty="0" smtClean="0"/>
              <a:t>で２７４万人の雇用が生まれる</a:t>
            </a:r>
            <a:endParaRPr lang="ja-JP" altLang="en-US" sz="2400" dirty="0">
              <a:latin typeface="Calibri" pitchFamily="34" charset="0"/>
            </a:endParaRPr>
          </a:p>
        </p:txBody>
      </p:sp>
      <p:sp>
        <p:nvSpPr>
          <p:cNvPr id="134" name="テキスト ボックス 133"/>
          <p:cNvSpPr txBox="1"/>
          <p:nvPr/>
        </p:nvSpPr>
        <p:spPr>
          <a:xfrm>
            <a:off x="6876256" y="2451666"/>
            <a:ext cx="1868756" cy="461665"/>
          </a:xfrm>
          <a:prstGeom prst="rect">
            <a:avLst/>
          </a:prstGeom>
          <a:noFill/>
        </p:spPr>
        <p:txBody>
          <a:bodyPr wrap="square" rtlCol="0">
            <a:spAutoFit/>
          </a:bodyPr>
          <a:lstStyle/>
          <a:p>
            <a:pPr algn="ctr"/>
            <a:r>
              <a:rPr kumimoji="1" lang="en-US" altLang="ja-JP" sz="2400" dirty="0" smtClean="0"/>
              <a:t>+274</a:t>
            </a:r>
            <a:r>
              <a:rPr kumimoji="1" lang="ja-JP" altLang="en-US" sz="2400" dirty="0" smtClean="0"/>
              <a:t>万人</a:t>
            </a:r>
            <a:endParaRPr kumimoji="1" lang="ja-JP" altLang="en-US" sz="2400" dirty="0"/>
          </a:p>
        </p:txBody>
      </p:sp>
      <p:sp>
        <p:nvSpPr>
          <p:cNvPr id="143" name="テキスト ボックス 142"/>
          <p:cNvSpPr txBox="1"/>
          <p:nvPr/>
        </p:nvSpPr>
        <p:spPr>
          <a:xfrm>
            <a:off x="1899367" y="1703567"/>
            <a:ext cx="3473332" cy="338554"/>
          </a:xfrm>
          <a:prstGeom prst="rect">
            <a:avLst/>
          </a:prstGeom>
          <a:noFill/>
        </p:spPr>
        <p:txBody>
          <a:bodyPr wrap="square" rtlCol="0">
            <a:spAutoFit/>
          </a:bodyPr>
          <a:lstStyle/>
          <a:p>
            <a:pPr algn="ctr"/>
            <a:r>
              <a:rPr kumimoji="1" lang="ja-JP" altLang="en-US" sz="1600" dirty="0" smtClean="0"/>
              <a:t>産業別就業者数の推移</a:t>
            </a:r>
            <a:endParaRPr kumimoji="1" lang="ja-JP" altLang="en-US" sz="1600" dirty="0"/>
          </a:p>
        </p:txBody>
      </p:sp>
      <p:sp>
        <p:nvSpPr>
          <p:cNvPr id="147" name="テキスト ボックス 146"/>
          <p:cNvSpPr txBox="1"/>
          <p:nvPr/>
        </p:nvSpPr>
        <p:spPr>
          <a:xfrm>
            <a:off x="6861449" y="2002308"/>
            <a:ext cx="1868756" cy="369332"/>
          </a:xfrm>
          <a:prstGeom prst="rect">
            <a:avLst/>
          </a:prstGeom>
          <a:noFill/>
        </p:spPr>
        <p:txBody>
          <a:bodyPr wrap="square" rtlCol="0">
            <a:spAutoFit/>
          </a:bodyPr>
          <a:lstStyle/>
          <a:p>
            <a:r>
              <a:rPr kumimoji="1" lang="ja-JP" altLang="en-US" dirty="0" smtClean="0"/>
              <a:t>情報・サービス業</a:t>
            </a:r>
            <a:endParaRPr kumimoji="1" lang="ja-JP" altLang="en-US" dirty="0"/>
          </a:p>
        </p:txBody>
      </p:sp>
      <p:sp>
        <p:nvSpPr>
          <p:cNvPr id="148" name="テキスト ボックス 147"/>
          <p:cNvSpPr txBox="1"/>
          <p:nvPr/>
        </p:nvSpPr>
        <p:spPr>
          <a:xfrm>
            <a:off x="6876256" y="3995772"/>
            <a:ext cx="1868756" cy="369332"/>
          </a:xfrm>
          <a:prstGeom prst="rect">
            <a:avLst/>
          </a:prstGeom>
          <a:noFill/>
        </p:spPr>
        <p:txBody>
          <a:bodyPr wrap="square" rtlCol="0">
            <a:spAutoFit/>
          </a:bodyPr>
          <a:lstStyle/>
          <a:p>
            <a:pPr algn="ctr"/>
            <a:r>
              <a:rPr kumimoji="1" lang="ja-JP" altLang="en-US" dirty="0" smtClean="0"/>
              <a:t>製造業・建設業</a:t>
            </a:r>
            <a:endParaRPr kumimoji="1" lang="en-US" altLang="ja-JP" dirty="0" smtClean="0"/>
          </a:p>
        </p:txBody>
      </p:sp>
      <p:sp>
        <p:nvSpPr>
          <p:cNvPr id="150" name="テキスト ボックス 10"/>
          <p:cNvSpPr txBox="1">
            <a:spLocks noChangeArrowheads="1"/>
          </p:cNvSpPr>
          <p:nvPr/>
        </p:nvSpPr>
        <p:spPr bwMode="auto">
          <a:xfrm>
            <a:off x="2130524" y="6450953"/>
            <a:ext cx="4457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ja-JP" altLang="en-US" sz="1000" dirty="0">
                <a:latin typeface="HGP創英角ｺﾞｼｯｸUB" pitchFamily="50" charset="-128"/>
                <a:ea typeface="HGP創英角ｺﾞｼｯｸUB" pitchFamily="50" charset="-128"/>
              </a:rPr>
              <a:t>出所</a:t>
            </a:r>
            <a:r>
              <a:rPr lang="ja-JP" altLang="en-US" sz="1000" dirty="0" smtClean="0">
                <a:latin typeface="HGP創英角ｺﾞｼｯｸUB" pitchFamily="50" charset="-128"/>
                <a:ea typeface="HGP創英角ｺﾞｼｯｸUB" pitchFamily="50" charset="-128"/>
              </a:rPr>
              <a:t>：ワークス</a:t>
            </a:r>
            <a:r>
              <a:rPr lang="ja-JP" altLang="en-US" sz="1000" dirty="0">
                <a:latin typeface="HGP創英角ｺﾞｼｯｸUB" pitchFamily="50" charset="-128"/>
                <a:ea typeface="HGP創英角ｺﾞｼｯｸUB" pitchFamily="50" charset="-128"/>
              </a:rPr>
              <a:t>研究所　「</a:t>
            </a:r>
            <a:r>
              <a:rPr lang="en-US" altLang="ja-JP" sz="1000" dirty="0">
                <a:latin typeface="HGP創英角ｺﾞｼｯｸUB" pitchFamily="50" charset="-128"/>
                <a:ea typeface="HGP創英角ｺﾞｼｯｸUB" pitchFamily="50" charset="-128"/>
              </a:rPr>
              <a:t>2020</a:t>
            </a:r>
            <a:r>
              <a:rPr lang="ja-JP" altLang="en-US" sz="1000" dirty="0">
                <a:latin typeface="HGP創英角ｺﾞｼｯｸUB" pitchFamily="50" charset="-128"/>
                <a:ea typeface="HGP創英角ｺﾞｼｯｸUB" pitchFamily="50" charset="-128"/>
              </a:rPr>
              <a:t>年の</a:t>
            </a:r>
            <a:r>
              <a:rPr lang="ja-JP" altLang="en-US" sz="1000" dirty="0" err="1">
                <a:latin typeface="HGP創英角ｺﾞｼｯｸUB" pitchFamily="50" charset="-128"/>
                <a:ea typeface="HGP創英角ｺﾞｼｯｸUB" pitchFamily="50" charset="-128"/>
              </a:rPr>
              <a:t>働くを</a:t>
            </a:r>
            <a:r>
              <a:rPr lang="ja-JP" altLang="en-US" sz="1000" dirty="0">
                <a:latin typeface="HGP創英角ｺﾞｼｯｸUB" pitchFamily="50" charset="-128"/>
                <a:ea typeface="HGP創英角ｺﾞｼｯｸUB" pitchFamily="50" charset="-128"/>
              </a:rPr>
              <a:t>展望する」</a:t>
            </a:r>
          </a:p>
        </p:txBody>
      </p:sp>
      <p:sp>
        <p:nvSpPr>
          <p:cNvPr id="144" name="テキスト ボックス 143"/>
          <p:cNvSpPr txBox="1"/>
          <p:nvPr/>
        </p:nvSpPr>
        <p:spPr>
          <a:xfrm>
            <a:off x="6876256" y="4537000"/>
            <a:ext cx="1868756" cy="461665"/>
          </a:xfrm>
          <a:prstGeom prst="rect">
            <a:avLst/>
          </a:prstGeom>
          <a:noFill/>
        </p:spPr>
        <p:txBody>
          <a:bodyPr wrap="square" rtlCol="0">
            <a:spAutoFit/>
          </a:bodyPr>
          <a:lstStyle/>
          <a:p>
            <a:pPr algn="ctr"/>
            <a:r>
              <a:rPr lang="en-US" altLang="ja-JP" sz="2400" dirty="0" smtClean="0"/>
              <a:t>-</a:t>
            </a:r>
            <a:r>
              <a:rPr lang="en-US" altLang="ja-JP" sz="2400" dirty="0"/>
              <a:t>4</a:t>
            </a:r>
            <a:r>
              <a:rPr kumimoji="1" lang="en-US" altLang="ja-JP" sz="2400" dirty="0" smtClean="0"/>
              <a:t>01</a:t>
            </a:r>
            <a:r>
              <a:rPr kumimoji="1" lang="ja-JP" altLang="en-US" sz="2400" dirty="0" smtClean="0"/>
              <a:t>万人</a:t>
            </a:r>
            <a:endParaRPr kumimoji="1" lang="ja-JP" altLang="en-US" sz="2400" dirty="0"/>
          </a:p>
        </p:txBody>
      </p:sp>
    </p:spTree>
    <p:extLst>
      <p:ext uri="{BB962C8B-B14F-4D97-AF65-F5344CB8AC3E}">
        <p14:creationId xmlns:p14="http://schemas.microsoft.com/office/powerpoint/2010/main" val="1499436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a:graphicFrameLocks/>
          </p:cNvGraphicFramePr>
          <p:nvPr>
            <p:extLst>
              <p:ext uri="{D42A27DB-BD31-4B8C-83A1-F6EECF244321}">
                <p14:modId xmlns:p14="http://schemas.microsoft.com/office/powerpoint/2010/main" val="1291232650"/>
              </p:ext>
            </p:extLst>
          </p:nvPr>
        </p:nvGraphicFramePr>
        <p:xfrm>
          <a:off x="81757" y="2060847"/>
          <a:ext cx="4634260" cy="4332881"/>
        </p:xfrm>
        <a:graphic>
          <a:graphicData uri="http://schemas.openxmlformats.org/drawingml/2006/chart">
            <c:chart xmlns:c="http://schemas.openxmlformats.org/drawingml/2006/chart" xmlns:r="http://schemas.openxmlformats.org/officeDocument/2006/relationships" r:id="rId2"/>
          </a:graphicData>
        </a:graphic>
      </p:graphicFrame>
      <p:sp>
        <p:nvSpPr>
          <p:cNvPr id="4" name="スライド番号プレースホルダー 3"/>
          <p:cNvSpPr>
            <a:spLocks noGrp="1"/>
          </p:cNvSpPr>
          <p:nvPr>
            <p:ph type="sldNum" sz="quarter" idx="12"/>
          </p:nvPr>
        </p:nvSpPr>
        <p:spPr/>
        <p:txBody>
          <a:bodyPr/>
          <a:lstStyle/>
          <a:p>
            <a:pPr>
              <a:defRPr/>
            </a:pPr>
            <a:fld id="{174E0DA7-EA95-4CDB-BC90-2D1C0A9C94EA}" type="slidenum">
              <a:rPr lang="ja-JP" altLang="en-US"/>
              <a:pPr>
                <a:defRPr/>
              </a:pPr>
              <a:t>11</a:t>
            </a:fld>
            <a:endParaRPr lang="ja-JP" altLang="en-US" dirty="0"/>
          </a:p>
        </p:txBody>
      </p:sp>
      <p:pic>
        <p:nvPicPr>
          <p:cNvPr id="3075" name="図 3" descr="jhr.jpg"/>
          <p:cNvPicPr>
            <a:picLocks noChangeAspect="1"/>
          </p:cNvPicPr>
          <p:nvPr/>
        </p:nvPicPr>
        <p:blipFill>
          <a:blip r:embed="rId3">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2"/>
          <p:cNvSpPr txBox="1">
            <a:spLocks noChangeArrowheads="1"/>
          </p:cNvSpPr>
          <p:nvPr/>
        </p:nvSpPr>
        <p:spPr bwMode="auto">
          <a:xfrm>
            <a:off x="736600" y="0"/>
            <a:ext cx="7651750" cy="461963"/>
          </a:xfrm>
          <a:prstGeom prst="rect">
            <a:avLst/>
          </a:prstGeom>
          <a:noFill/>
          <a:ln w="9525">
            <a:noFill/>
            <a:miter lim="800000"/>
            <a:headEnd/>
            <a:tailEnd/>
          </a:ln>
        </p:spPr>
        <p:txBody>
          <a:bodyPr>
            <a:spAutoFit/>
          </a:bodyPr>
          <a:lstStyle/>
          <a:p>
            <a:pPr fontAlgn="auto">
              <a:spcBef>
                <a:spcPts val="0"/>
              </a:spcBef>
              <a:spcAft>
                <a:spcPts val="0"/>
              </a:spcAft>
              <a:defRPr/>
            </a:pPr>
            <a:r>
              <a:rPr lang="ja-JP" altLang="en-US" sz="2400" b="1" dirty="0">
                <a:latin typeface="+mj-ea"/>
                <a:ea typeface="+mj-ea"/>
              </a:rPr>
              <a:t>４０歳を過ぎたら転職できない？</a:t>
            </a:r>
            <a:endParaRPr lang="en-US" altLang="ja-JP" sz="2400" b="1" dirty="0">
              <a:latin typeface="+mj-ea"/>
              <a:ea typeface="+mj-ea"/>
            </a:endParaRPr>
          </a:p>
        </p:txBody>
      </p:sp>
      <p:sp>
        <p:nvSpPr>
          <p:cNvPr id="7" name="テキスト ボックス 10"/>
          <p:cNvSpPr txBox="1">
            <a:spLocks noChangeArrowheads="1"/>
          </p:cNvSpPr>
          <p:nvPr/>
        </p:nvSpPr>
        <p:spPr bwMode="auto">
          <a:xfrm>
            <a:off x="179388" y="503238"/>
            <a:ext cx="8713787" cy="830997"/>
          </a:xfrm>
          <a:prstGeom prst="rect">
            <a:avLst/>
          </a:prstGeom>
          <a:noFill/>
          <a:ln w="9525">
            <a:noFill/>
            <a:miter lim="800000"/>
            <a:headEnd/>
            <a:tailEnd/>
          </a:ln>
        </p:spPr>
        <p:txBody>
          <a:bodyPr>
            <a:spAutoFit/>
          </a:bodyPr>
          <a:lstStyle/>
          <a:p>
            <a:pPr fontAlgn="auto">
              <a:spcBef>
                <a:spcPts val="0"/>
              </a:spcBef>
              <a:spcAft>
                <a:spcPts val="0"/>
              </a:spcAft>
              <a:defRPr/>
            </a:pPr>
            <a:r>
              <a:rPr lang="ja-JP" altLang="en-US" sz="2400" dirty="0">
                <a:latin typeface="+mn-ea"/>
                <a:ea typeface="+mn-ea"/>
              </a:rPr>
              <a:t>４０歳以上の直近１年以内の転職経験は１割以下。</a:t>
            </a:r>
            <a:r>
              <a:rPr lang="en-US" altLang="ja-JP" sz="2400" dirty="0">
                <a:latin typeface="+mn-ea"/>
                <a:ea typeface="+mn-ea"/>
              </a:rPr>
              <a:t>『</a:t>
            </a:r>
            <a:r>
              <a:rPr lang="ja-JP" altLang="en-US" sz="2400" dirty="0">
                <a:latin typeface="+mn-ea"/>
                <a:ea typeface="+mn-ea"/>
              </a:rPr>
              <a:t>収入</a:t>
            </a:r>
            <a:r>
              <a:rPr lang="en-US" altLang="ja-JP" sz="2400" dirty="0">
                <a:latin typeface="+mn-ea"/>
                <a:ea typeface="+mn-ea"/>
              </a:rPr>
              <a:t>』</a:t>
            </a:r>
            <a:r>
              <a:rPr lang="ja-JP" altLang="en-US" sz="2400" dirty="0" err="1">
                <a:latin typeface="+mn-ea"/>
                <a:ea typeface="+mn-ea"/>
              </a:rPr>
              <a:t>、</a:t>
            </a:r>
            <a:r>
              <a:rPr lang="en-US" altLang="ja-JP" sz="2400" dirty="0" smtClean="0">
                <a:latin typeface="+mn-ea"/>
                <a:ea typeface="+mn-ea"/>
              </a:rPr>
              <a:t>『</a:t>
            </a:r>
            <a:r>
              <a:rPr lang="ja-JP" altLang="en-US" sz="2400" dirty="0" smtClean="0">
                <a:latin typeface="+mn-ea"/>
                <a:ea typeface="+mn-ea"/>
              </a:rPr>
              <a:t>年齢</a:t>
            </a:r>
            <a:r>
              <a:rPr lang="ja-JP" altLang="en-US" sz="2400" dirty="0">
                <a:latin typeface="+mn-ea"/>
                <a:ea typeface="+mn-ea"/>
              </a:rPr>
              <a:t>制限</a:t>
            </a:r>
            <a:r>
              <a:rPr lang="en-US" altLang="ja-JP" sz="2400" dirty="0">
                <a:latin typeface="+mn-ea"/>
                <a:ea typeface="+mn-ea"/>
              </a:rPr>
              <a:t>』</a:t>
            </a:r>
            <a:r>
              <a:rPr lang="ja-JP" altLang="en-US" sz="2400" dirty="0" err="1">
                <a:latin typeface="+mn-ea"/>
                <a:ea typeface="+mn-ea"/>
              </a:rPr>
              <a:t>、</a:t>
            </a:r>
            <a:r>
              <a:rPr lang="en-US" altLang="ja-JP" sz="2400" dirty="0">
                <a:latin typeface="+mn-ea"/>
                <a:ea typeface="+mn-ea"/>
              </a:rPr>
              <a:t>『</a:t>
            </a:r>
            <a:r>
              <a:rPr lang="ja-JP" altLang="en-US" sz="2400" dirty="0">
                <a:latin typeface="+mn-ea"/>
                <a:ea typeface="+mn-ea"/>
              </a:rPr>
              <a:t>スキル・能力が通用しない</a:t>
            </a:r>
            <a:r>
              <a:rPr lang="en-US" altLang="ja-JP" sz="2400" dirty="0">
                <a:latin typeface="+mn-ea"/>
                <a:ea typeface="+mn-ea"/>
              </a:rPr>
              <a:t>』</a:t>
            </a:r>
            <a:r>
              <a:rPr lang="ja-JP" altLang="en-US" sz="2400" dirty="0">
                <a:latin typeface="+mn-ea"/>
                <a:ea typeface="+mn-ea"/>
              </a:rPr>
              <a:t>が転職阻害要因の上位に</a:t>
            </a:r>
            <a:endParaRPr lang="en-US" altLang="ja-JP" sz="1100" dirty="0">
              <a:latin typeface="+mn-ea"/>
              <a:ea typeface="+mn-ea"/>
            </a:endParaRPr>
          </a:p>
        </p:txBody>
      </p:sp>
      <p:sp>
        <p:nvSpPr>
          <p:cNvPr id="3080" name="テキスト ボックス 1"/>
          <p:cNvSpPr txBox="1">
            <a:spLocks noChangeArrowheads="1"/>
          </p:cNvSpPr>
          <p:nvPr/>
        </p:nvSpPr>
        <p:spPr bwMode="auto">
          <a:xfrm>
            <a:off x="373063" y="1703388"/>
            <a:ext cx="3876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a:latin typeface="HGP創英角ｺﾞｼｯｸUB" pitchFamily="50" charset="-128"/>
                <a:ea typeface="HGP創英角ｺﾞｼｯｸUB" pitchFamily="50" charset="-128"/>
              </a:rPr>
              <a:t>●直近</a:t>
            </a:r>
            <a:r>
              <a:rPr lang="en-US" altLang="ja-JP">
                <a:latin typeface="HGP創英角ｺﾞｼｯｸUB" pitchFamily="50" charset="-128"/>
                <a:ea typeface="HGP創英角ｺﾞｼｯｸUB" pitchFamily="50" charset="-128"/>
              </a:rPr>
              <a:t>1</a:t>
            </a:r>
            <a:r>
              <a:rPr lang="ja-JP" altLang="en-US">
                <a:latin typeface="HGP創英角ｺﾞｼｯｸUB" pitchFamily="50" charset="-128"/>
                <a:ea typeface="HGP創英角ｺﾞｼｯｸUB" pitchFamily="50" charset="-128"/>
              </a:rPr>
              <a:t>年に転職を経験した人の比率</a:t>
            </a:r>
          </a:p>
        </p:txBody>
      </p:sp>
      <p:sp>
        <p:nvSpPr>
          <p:cNvPr id="3081" name="テキスト ボックス 8"/>
          <p:cNvSpPr txBox="1">
            <a:spLocks noChangeArrowheads="1"/>
          </p:cNvSpPr>
          <p:nvPr/>
        </p:nvSpPr>
        <p:spPr bwMode="auto">
          <a:xfrm>
            <a:off x="5016500" y="1703388"/>
            <a:ext cx="3497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r>
              <a:rPr lang="ja-JP" altLang="en-US">
                <a:latin typeface="HGP創英角ｺﾞｼｯｸUB" pitchFamily="50" charset="-128"/>
                <a:ea typeface="HGP創英角ｺﾞｼｯｸUB" pitchFamily="50" charset="-128"/>
              </a:rPr>
              <a:t>●転職阻害要因</a:t>
            </a:r>
            <a:r>
              <a:rPr lang="ja-JP" altLang="en-US" sz="1600">
                <a:latin typeface="HGP創英角ｺﾞｼｯｸUB" pitchFamily="50" charset="-128"/>
                <a:ea typeface="HGP創英角ｺﾞｼｯｸUB" pitchFamily="50" charset="-128"/>
              </a:rPr>
              <a:t>（</a:t>
            </a:r>
            <a:r>
              <a:rPr lang="en-US" altLang="ja-JP" sz="1600">
                <a:latin typeface="HGP創英角ｺﾞｼｯｸUB" pitchFamily="50" charset="-128"/>
                <a:ea typeface="HGP創英角ｺﾞｼｯｸUB" pitchFamily="50" charset="-128"/>
              </a:rPr>
              <a:t>40</a:t>
            </a:r>
            <a:r>
              <a:rPr lang="ja-JP" altLang="en-US" sz="1600">
                <a:latin typeface="HGP創英角ｺﾞｼｯｸUB" pitchFamily="50" charset="-128"/>
                <a:ea typeface="HGP創英角ｺﾞｼｯｸUB" pitchFamily="50" charset="-128"/>
              </a:rPr>
              <a:t>代男性正社員）</a:t>
            </a:r>
          </a:p>
        </p:txBody>
      </p:sp>
      <p:pic>
        <p:nvPicPr>
          <p:cNvPr id="3082" name="図 10" descr="①.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86313" y="2033588"/>
            <a:ext cx="8540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図 11" descr="②.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786313" y="3213100"/>
            <a:ext cx="8540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図 12" descr="③.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786313" y="4051300"/>
            <a:ext cx="854075"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図 56" descr="④.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786313" y="4941888"/>
            <a:ext cx="82232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4" descr="I:\91：【大久保さん】\【2011年】講演等（社外）\画像\大久保さん資料作成用素材\⑤.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7738" y="5702300"/>
            <a:ext cx="85407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7" name="テキスト ボックス 21"/>
          <p:cNvSpPr txBox="1">
            <a:spLocks noChangeArrowheads="1"/>
          </p:cNvSpPr>
          <p:nvPr/>
        </p:nvSpPr>
        <p:spPr bwMode="auto">
          <a:xfrm>
            <a:off x="5445125" y="2174875"/>
            <a:ext cx="22987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200" dirty="0">
                <a:latin typeface="HGP創英角ｺﾞｼｯｸUB" pitchFamily="50" charset="-128"/>
                <a:ea typeface="HGP創英角ｺﾞｼｯｸUB" pitchFamily="50" charset="-128"/>
              </a:rPr>
              <a:t>収入的側面（給料額、退職金、ローン等の問題）</a:t>
            </a:r>
          </a:p>
        </p:txBody>
      </p:sp>
      <p:sp>
        <p:nvSpPr>
          <p:cNvPr id="3088" name="テキスト ボックス 22"/>
          <p:cNvSpPr txBox="1">
            <a:spLocks noChangeArrowheads="1"/>
          </p:cNvSpPr>
          <p:nvPr/>
        </p:nvSpPr>
        <p:spPr bwMode="auto">
          <a:xfrm>
            <a:off x="7888088" y="2174875"/>
            <a:ext cx="1364432"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200" dirty="0">
                <a:latin typeface="HGP創英角ｺﾞｼｯｸUB" pitchFamily="50" charset="-128"/>
                <a:ea typeface="HGP創英角ｺﾞｼｯｸUB" pitchFamily="50" charset="-128"/>
              </a:rPr>
              <a:t>59.6%</a:t>
            </a:r>
            <a:endParaRPr lang="ja-JP" altLang="en-US" sz="2200" dirty="0">
              <a:latin typeface="HGP創英角ｺﾞｼｯｸUB" pitchFamily="50" charset="-128"/>
              <a:ea typeface="HGP創英角ｺﾞｼｯｸUB" pitchFamily="50" charset="-128"/>
            </a:endParaRPr>
          </a:p>
        </p:txBody>
      </p:sp>
      <p:sp>
        <p:nvSpPr>
          <p:cNvPr id="3089" name="テキスト ボックス 23"/>
          <p:cNvSpPr txBox="1">
            <a:spLocks noChangeArrowheads="1"/>
          </p:cNvSpPr>
          <p:nvPr/>
        </p:nvSpPr>
        <p:spPr bwMode="auto">
          <a:xfrm>
            <a:off x="5445125" y="3341688"/>
            <a:ext cx="28717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200">
                <a:latin typeface="HGP創英角ｺﾞｼｯｸUB" pitchFamily="50" charset="-128"/>
                <a:ea typeface="HGP創英角ｺﾞｼｯｸUB" pitchFamily="50" charset="-128"/>
              </a:rPr>
              <a:t>募集求人の</a:t>
            </a:r>
            <a:endParaRPr lang="en-US" altLang="ja-JP" sz="2200">
              <a:latin typeface="HGP創英角ｺﾞｼｯｸUB" pitchFamily="50" charset="-128"/>
              <a:ea typeface="HGP創英角ｺﾞｼｯｸUB" pitchFamily="50" charset="-128"/>
            </a:endParaRPr>
          </a:p>
          <a:p>
            <a:pPr eaLnBrk="1" hangingPunct="1">
              <a:spcBef>
                <a:spcPct val="0"/>
              </a:spcBef>
              <a:buFontTx/>
              <a:buNone/>
            </a:pPr>
            <a:r>
              <a:rPr lang="ja-JP" altLang="en-US" sz="2200">
                <a:latin typeface="HGP創英角ｺﾞｼｯｸUB" pitchFamily="50" charset="-128"/>
                <a:ea typeface="HGP創英角ｺﾞｼｯｸUB" pitchFamily="50" charset="-128"/>
              </a:rPr>
              <a:t>年齢制限</a:t>
            </a:r>
          </a:p>
        </p:txBody>
      </p:sp>
      <p:sp>
        <p:nvSpPr>
          <p:cNvPr id="3090" name="テキスト ボックス 24"/>
          <p:cNvSpPr txBox="1">
            <a:spLocks noChangeArrowheads="1"/>
          </p:cNvSpPr>
          <p:nvPr/>
        </p:nvSpPr>
        <p:spPr bwMode="auto">
          <a:xfrm>
            <a:off x="7888088" y="3341688"/>
            <a:ext cx="136443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200">
                <a:latin typeface="HGP創英角ｺﾞｼｯｸUB" pitchFamily="50" charset="-128"/>
                <a:ea typeface="HGP創英角ｺﾞｼｯｸUB" pitchFamily="50" charset="-128"/>
              </a:rPr>
              <a:t>31.1%</a:t>
            </a:r>
            <a:endParaRPr lang="ja-JP" altLang="en-US" sz="2200">
              <a:latin typeface="HGP創英角ｺﾞｼｯｸUB" pitchFamily="50" charset="-128"/>
              <a:ea typeface="HGP創英角ｺﾞｼｯｸUB" pitchFamily="50" charset="-128"/>
            </a:endParaRPr>
          </a:p>
        </p:txBody>
      </p:sp>
      <p:sp>
        <p:nvSpPr>
          <p:cNvPr id="3091" name="テキスト ボックス 25"/>
          <p:cNvSpPr txBox="1">
            <a:spLocks noChangeArrowheads="1"/>
          </p:cNvSpPr>
          <p:nvPr/>
        </p:nvSpPr>
        <p:spPr bwMode="auto">
          <a:xfrm>
            <a:off x="5445125" y="4192588"/>
            <a:ext cx="21478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200">
                <a:latin typeface="HGP創英角ｺﾞｼｯｸUB" pitchFamily="50" charset="-128"/>
                <a:ea typeface="HGP創英角ｺﾞｼｯｸUB" pitchFamily="50" charset="-128"/>
              </a:rPr>
              <a:t>スキル・能力が通用しない</a:t>
            </a:r>
            <a:endParaRPr lang="en-US" altLang="ja-JP" sz="2200">
              <a:latin typeface="HGP創英角ｺﾞｼｯｸUB" pitchFamily="50" charset="-128"/>
              <a:ea typeface="HGP創英角ｺﾞｼｯｸUB" pitchFamily="50" charset="-128"/>
            </a:endParaRPr>
          </a:p>
        </p:txBody>
      </p:sp>
      <p:sp>
        <p:nvSpPr>
          <p:cNvPr id="3092" name="テキスト ボックス 26"/>
          <p:cNvSpPr txBox="1">
            <a:spLocks noChangeArrowheads="1"/>
          </p:cNvSpPr>
          <p:nvPr/>
        </p:nvSpPr>
        <p:spPr bwMode="auto">
          <a:xfrm>
            <a:off x="7888088" y="4192588"/>
            <a:ext cx="136443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200">
                <a:latin typeface="HGP創英角ｺﾞｼｯｸUB" pitchFamily="50" charset="-128"/>
                <a:ea typeface="HGP創英角ｺﾞｼｯｸUB" pitchFamily="50" charset="-128"/>
              </a:rPr>
              <a:t>19.5%</a:t>
            </a:r>
            <a:endParaRPr lang="ja-JP" altLang="en-US" sz="2200">
              <a:latin typeface="HGP創英角ｺﾞｼｯｸUB" pitchFamily="50" charset="-128"/>
              <a:ea typeface="HGP創英角ｺﾞｼｯｸUB" pitchFamily="50" charset="-128"/>
            </a:endParaRPr>
          </a:p>
        </p:txBody>
      </p:sp>
      <p:sp>
        <p:nvSpPr>
          <p:cNvPr id="3093" name="テキスト ボックス 27"/>
          <p:cNvSpPr txBox="1">
            <a:spLocks noChangeArrowheads="1"/>
          </p:cNvSpPr>
          <p:nvPr/>
        </p:nvSpPr>
        <p:spPr bwMode="auto">
          <a:xfrm>
            <a:off x="5445125" y="5876925"/>
            <a:ext cx="214788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200">
                <a:latin typeface="HGP創英角ｺﾞｼｯｸUB" pitchFamily="50" charset="-128"/>
                <a:ea typeface="HGP創英角ｺﾞｼｯｸUB" pitchFamily="50" charset="-128"/>
              </a:rPr>
              <a:t>人脈が喪失する</a:t>
            </a:r>
          </a:p>
        </p:txBody>
      </p:sp>
      <p:sp>
        <p:nvSpPr>
          <p:cNvPr id="3094" name="テキスト ボックス 28"/>
          <p:cNvSpPr txBox="1">
            <a:spLocks noChangeArrowheads="1"/>
          </p:cNvSpPr>
          <p:nvPr/>
        </p:nvSpPr>
        <p:spPr bwMode="auto">
          <a:xfrm>
            <a:off x="7888088" y="5876925"/>
            <a:ext cx="136443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200">
                <a:latin typeface="HGP創英角ｺﾞｼｯｸUB" pitchFamily="50" charset="-128"/>
                <a:ea typeface="HGP創英角ｺﾞｼｯｸUB" pitchFamily="50" charset="-128"/>
              </a:rPr>
              <a:t>  6.5%</a:t>
            </a:r>
            <a:endParaRPr lang="ja-JP" altLang="en-US" sz="2200">
              <a:latin typeface="HGP創英角ｺﾞｼｯｸUB" pitchFamily="50" charset="-128"/>
              <a:ea typeface="HGP創英角ｺﾞｼｯｸUB" pitchFamily="50" charset="-128"/>
            </a:endParaRPr>
          </a:p>
        </p:txBody>
      </p:sp>
      <p:sp>
        <p:nvSpPr>
          <p:cNvPr id="3095" name="テキスト ボックス 29"/>
          <p:cNvSpPr txBox="1">
            <a:spLocks noChangeArrowheads="1"/>
          </p:cNvSpPr>
          <p:nvPr/>
        </p:nvSpPr>
        <p:spPr bwMode="auto">
          <a:xfrm>
            <a:off x="5445125" y="5084763"/>
            <a:ext cx="186848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200">
                <a:latin typeface="HGP創英角ｺﾞｼｯｸUB" pitchFamily="50" charset="-128"/>
                <a:ea typeface="HGP創英角ｺﾞｼｯｸUB" pitchFamily="50" charset="-128"/>
              </a:rPr>
              <a:t>手段・方法がわからない</a:t>
            </a:r>
          </a:p>
        </p:txBody>
      </p:sp>
      <p:sp>
        <p:nvSpPr>
          <p:cNvPr id="3096" name="テキスト ボックス 30"/>
          <p:cNvSpPr txBox="1">
            <a:spLocks noChangeArrowheads="1"/>
          </p:cNvSpPr>
          <p:nvPr/>
        </p:nvSpPr>
        <p:spPr bwMode="auto">
          <a:xfrm>
            <a:off x="7888088" y="5084763"/>
            <a:ext cx="136443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200">
                <a:latin typeface="HGP創英角ｺﾞｼｯｸUB" pitchFamily="50" charset="-128"/>
                <a:ea typeface="HGP創英角ｺﾞｼｯｸUB" pitchFamily="50" charset="-128"/>
              </a:rPr>
              <a:t>  7.6%</a:t>
            </a:r>
            <a:endParaRPr lang="ja-JP" altLang="en-US" sz="2200">
              <a:latin typeface="HGP創英角ｺﾞｼｯｸUB" pitchFamily="50" charset="-128"/>
              <a:ea typeface="HGP創英角ｺﾞｼｯｸUB" pitchFamily="50" charset="-128"/>
            </a:endParaRPr>
          </a:p>
        </p:txBody>
      </p:sp>
      <p:sp>
        <p:nvSpPr>
          <p:cNvPr id="25" name="テキスト ボックス 10"/>
          <p:cNvSpPr txBox="1">
            <a:spLocks noChangeArrowheads="1"/>
          </p:cNvSpPr>
          <p:nvPr/>
        </p:nvSpPr>
        <p:spPr bwMode="auto">
          <a:xfrm>
            <a:off x="179512" y="6564448"/>
            <a:ext cx="4457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ja-JP" altLang="en-US" sz="1000" dirty="0">
                <a:latin typeface="HGP創英角ｺﾞｼｯｸUB" pitchFamily="50" charset="-128"/>
                <a:ea typeface="HGP創英角ｺﾞｼｯｸUB" pitchFamily="50" charset="-128"/>
              </a:rPr>
              <a:t>出所：リクルートワークス研究所　</a:t>
            </a:r>
            <a:r>
              <a:rPr lang="en-US" altLang="ja-JP" sz="1000" dirty="0">
                <a:latin typeface="HGP創英角ｺﾞｼｯｸUB" pitchFamily="50" charset="-128"/>
                <a:ea typeface="HGP創英角ｺﾞｼｯｸUB" pitchFamily="50" charset="-128"/>
              </a:rPr>
              <a:t>『</a:t>
            </a:r>
            <a:r>
              <a:rPr lang="ja-JP" altLang="en-US" sz="1000" dirty="0">
                <a:latin typeface="HGP創英角ｺﾞｼｯｸUB" pitchFamily="50" charset="-128"/>
                <a:ea typeface="HGP創英角ｺﾞｼｯｸUB" pitchFamily="50" charset="-128"/>
              </a:rPr>
              <a:t>ワーキングパーソンズ調査</a:t>
            </a:r>
            <a:r>
              <a:rPr lang="en-US" altLang="ja-JP" sz="1000" dirty="0">
                <a:latin typeface="HGP創英角ｺﾞｼｯｸUB" pitchFamily="50" charset="-128"/>
                <a:ea typeface="HGP創英角ｺﾞｼｯｸUB" pitchFamily="50" charset="-128"/>
              </a:rPr>
              <a:t>2014』</a:t>
            </a:r>
          </a:p>
        </p:txBody>
      </p:sp>
    </p:spTree>
    <p:extLst>
      <p:ext uri="{BB962C8B-B14F-4D97-AF65-F5344CB8AC3E}">
        <p14:creationId xmlns:p14="http://schemas.microsoft.com/office/powerpoint/2010/main" val="3055962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線矢印コネクタ 16"/>
          <p:cNvCxnSpPr/>
          <p:nvPr/>
        </p:nvCxnSpPr>
        <p:spPr>
          <a:xfrm rot="16200000" flipH="1">
            <a:off x="2684462" y="4685110"/>
            <a:ext cx="3846513" cy="2381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33" name="直線矢印コネクタ 32"/>
          <p:cNvCxnSpPr/>
          <p:nvPr/>
        </p:nvCxnSpPr>
        <p:spPr>
          <a:xfrm flipV="1">
            <a:off x="1900238" y="4815284"/>
            <a:ext cx="5581650" cy="127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2646363" y="3269059"/>
            <a:ext cx="4370387" cy="785813"/>
          </a:xfrm>
          <a:prstGeom prst="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latin typeface="HGPｺﾞｼｯｸE" pitchFamily="50" charset="-128"/>
                <a:ea typeface="HGPｺﾞｼｯｸE" pitchFamily="50" charset="-128"/>
              </a:rPr>
              <a:t>　　　　　　　　　</a:t>
            </a:r>
            <a:r>
              <a:rPr lang="ja-JP" altLang="en-US" sz="1800" dirty="0">
                <a:latin typeface="HGPｺﾞｼｯｸE" pitchFamily="50" charset="-128"/>
                <a:ea typeface="HGPｺﾞｼｯｸE" pitchFamily="50" charset="-128"/>
              </a:rPr>
              <a:t>即戦力採用</a:t>
            </a:r>
            <a:endParaRPr lang="en-US" altLang="ja-JP" sz="1800" dirty="0">
              <a:latin typeface="HGPｺﾞｼｯｸE" pitchFamily="50" charset="-128"/>
              <a:ea typeface="HGPｺﾞｼｯｸE" pitchFamily="50" charset="-128"/>
            </a:endParaRPr>
          </a:p>
          <a:p>
            <a:pPr algn="ctr">
              <a:defRPr/>
            </a:pPr>
            <a:r>
              <a:rPr lang="ja-JP" altLang="en-US" sz="1600" dirty="0">
                <a:latin typeface="HGPｺﾞｼｯｸE" pitchFamily="50" charset="-128"/>
                <a:ea typeface="HGPｺﾞｼｯｸE" pitchFamily="50" charset="-128"/>
              </a:rPr>
              <a:t>　　　　　　　　　</a:t>
            </a:r>
            <a:r>
              <a:rPr lang="ja-JP" altLang="en-US" sz="1400" dirty="0">
                <a:latin typeface="HGPｺﾞｼｯｸE" pitchFamily="50" charset="-128"/>
                <a:ea typeface="HGPｺﾞｼｯｸE" pitchFamily="50" charset="-128"/>
              </a:rPr>
              <a:t>（マネジメント力・　適応可能性を重視）</a:t>
            </a:r>
          </a:p>
        </p:txBody>
      </p:sp>
      <p:sp>
        <p:nvSpPr>
          <p:cNvPr id="25" name="正方形/長方形 24"/>
          <p:cNvSpPr/>
          <p:nvPr/>
        </p:nvSpPr>
        <p:spPr>
          <a:xfrm>
            <a:off x="2444750" y="3186509"/>
            <a:ext cx="1498600" cy="3078163"/>
          </a:xfrm>
          <a:prstGeom prst="rect">
            <a:avLst/>
          </a:prstGeom>
          <a:solidFill>
            <a:schemeClr val="accent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latin typeface="HGPｺﾞｼｯｸE" pitchFamily="50" charset="-128"/>
                <a:ea typeface="HGPｺﾞｼｯｸE" pitchFamily="50" charset="-128"/>
              </a:rPr>
              <a:t>即戦力採用</a:t>
            </a:r>
            <a:endParaRPr lang="en-US" altLang="ja-JP" sz="1800" dirty="0">
              <a:latin typeface="HGPｺﾞｼｯｸE" pitchFamily="50" charset="-128"/>
              <a:ea typeface="HGPｺﾞｼｯｸE" pitchFamily="50" charset="-128"/>
            </a:endParaRPr>
          </a:p>
          <a:p>
            <a:pPr algn="ctr">
              <a:defRPr/>
            </a:pPr>
            <a:r>
              <a:rPr lang="ja-JP" altLang="en-US" sz="1400" dirty="0">
                <a:latin typeface="HGPｺﾞｼｯｸE" pitchFamily="50" charset="-128"/>
                <a:ea typeface="HGPｺﾞｼｯｸE" pitchFamily="50" charset="-128"/>
              </a:rPr>
              <a:t>（専門性を重視）</a:t>
            </a:r>
            <a:endParaRPr lang="en-US" altLang="ja-JP" sz="1400" dirty="0">
              <a:latin typeface="HGPｺﾞｼｯｸE" pitchFamily="50" charset="-128"/>
              <a:ea typeface="HGPｺﾞｼｯｸE" pitchFamily="50" charset="-128"/>
            </a:endParaRPr>
          </a:p>
          <a:p>
            <a:pPr algn="ctr">
              <a:defRPr/>
            </a:pPr>
            <a:endParaRPr lang="en-US" altLang="ja-JP" sz="1600" dirty="0">
              <a:latin typeface="HGPｺﾞｼｯｸE" pitchFamily="50" charset="-128"/>
              <a:ea typeface="HGPｺﾞｼｯｸE" pitchFamily="50" charset="-128"/>
            </a:endParaRPr>
          </a:p>
          <a:p>
            <a:pPr algn="ctr">
              <a:defRPr/>
            </a:pPr>
            <a:endParaRPr lang="ja-JP" altLang="en-US" sz="1600" dirty="0">
              <a:latin typeface="HGPｺﾞｼｯｸE" pitchFamily="50" charset="-128"/>
              <a:ea typeface="HGPｺﾞｼｯｸE" pitchFamily="50" charset="-128"/>
            </a:endParaRPr>
          </a:p>
        </p:txBody>
      </p:sp>
      <p:pic>
        <p:nvPicPr>
          <p:cNvPr id="10246"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7596188" cy="461963"/>
          </a:xfrm>
          <a:prstGeom prst="rect">
            <a:avLst/>
          </a:prstGeom>
          <a:noFill/>
          <a:ln w="9525">
            <a:noFill/>
            <a:miter lim="800000"/>
            <a:headEnd/>
            <a:tailEnd/>
          </a:ln>
        </p:spPr>
        <p:txBody>
          <a:bodyPr>
            <a:spAutoFit/>
          </a:bodyPr>
          <a:lstStyle/>
          <a:p>
            <a:pPr>
              <a:defRPr/>
            </a:pPr>
            <a:r>
              <a:rPr lang="ja-JP" altLang="en-US" sz="2400" b="1" dirty="0">
                <a:latin typeface="+mj-ea"/>
                <a:ea typeface="+mj-ea"/>
              </a:rPr>
              <a:t>現在主流の採用の限界</a:t>
            </a:r>
            <a:endParaRPr lang="en-US" altLang="ja-JP" sz="2400" b="1" dirty="0">
              <a:latin typeface="+mj-ea"/>
              <a:ea typeface="+mj-ea"/>
            </a:endParaRPr>
          </a:p>
        </p:txBody>
      </p:sp>
      <p:sp>
        <p:nvSpPr>
          <p:cNvPr id="5124" name="テキスト ボックス 10"/>
          <p:cNvSpPr txBox="1">
            <a:spLocks noChangeArrowheads="1"/>
          </p:cNvSpPr>
          <p:nvPr/>
        </p:nvSpPr>
        <p:spPr bwMode="auto">
          <a:xfrm>
            <a:off x="0" y="503238"/>
            <a:ext cx="9144000" cy="1369606"/>
          </a:xfrm>
          <a:prstGeom prst="rect">
            <a:avLst/>
          </a:prstGeom>
          <a:noFill/>
          <a:ln w="9525">
            <a:noFill/>
            <a:miter lim="800000"/>
            <a:headEnd/>
            <a:tailEnd/>
          </a:ln>
        </p:spPr>
        <p:txBody>
          <a:bodyPr>
            <a:spAutoFit/>
          </a:bodyPr>
          <a:lstStyle/>
          <a:p>
            <a:pPr>
              <a:defRPr/>
            </a:pPr>
            <a:r>
              <a:rPr lang="ja-JP" altLang="en-US" sz="2400" dirty="0" smtClean="0">
                <a:latin typeface="+mn-ea"/>
                <a:ea typeface="+mn-ea"/>
              </a:rPr>
              <a:t>専門性</a:t>
            </a:r>
            <a:r>
              <a:rPr lang="ja-JP" altLang="en-US" sz="2400" dirty="0">
                <a:latin typeface="+mn-ea"/>
                <a:ea typeface="+mn-ea"/>
              </a:rPr>
              <a:t>やマネジメント力、ポテンシャルを重視した採用は既に</a:t>
            </a:r>
            <a:r>
              <a:rPr lang="ja-JP" altLang="en-US" sz="2400" dirty="0" smtClean="0">
                <a:latin typeface="+mn-ea"/>
                <a:ea typeface="+mn-ea"/>
              </a:rPr>
              <a:t>存在する</a:t>
            </a:r>
            <a:r>
              <a:rPr lang="ja-JP" altLang="en-US" sz="2400" dirty="0">
                <a:latin typeface="+mn-ea"/>
                <a:ea typeface="+mn-ea"/>
              </a:rPr>
              <a:t>が、</a:t>
            </a:r>
            <a:r>
              <a:rPr lang="ja-JP" altLang="en-US" sz="2400" dirty="0">
                <a:latin typeface="+mn-ea"/>
              </a:rPr>
              <a:t>それらではゼネラリスト型ミドルの能力を十分に評価できない</a:t>
            </a:r>
            <a:endParaRPr lang="en-US" altLang="ja-JP" sz="2400" dirty="0">
              <a:latin typeface="+mn-ea"/>
            </a:endParaRPr>
          </a:p>
          <a:p>
            <a:pPr>
              <a:defRPr/>
            </a:pPr>
            <a:endParaRPr lang="en-US" altLang="ja-JP" sz="1100" dirty="0">
              <a:latin typeface="+mn-ea"/>
              <a:ea typeface="+mn-ea"/>
            </a:endParaRPr>
          </a:p>
          <a:p>
            <a:pPr marL="177800" indent="-177800">
              <a:defRPr/>
            </a:pPr>
            <a:r>
              <a:rPr lang="ja-JP" altLang="en-US" sz="2400" dirty="0">
                <a:latin typeface="+mn-ea"/>
                <a:ea typeface="+mn-ea"/>
              </a:rPr>
              <a:t>　　　　　　　　　　　　　　</a:t>
            </a:r>
            <a:endParaRPr lang="en-US" altLang="ja-JP" sz="2400" dirty="0">
              <a:latin typeface="+mn-ea"/>
              <a:ea typeface="+mn-ea"/>
            </a:endParaRPr>
          </a:p>
        </p:txBody>
      </p:sp>
      <p:sp>
        <p:nvSpPr>
          <p:cNvPr id="10249" name="テキスト ボックス 10"/>
          <p:cNvSpPr txBox="1">
            <a:spLocks noChangeArrowheads="1"/>
          </p:cNvSpPr>
          <p:nvPr/>
        </p:nvSpPr>
        <p:spPr bwMode="auto">
          <a:xfrm>
            <a:off x="3778250" y="2240359"/>
            <a:ext cx="166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600">
                <a:latin typeface="HGPｺﾞｼｯｸE" pitchFamily="50" charset="-128"/>
                <a:ea typeface="HGPｺﾞｼｯｸE" pitchFamily="50" charset="-128"/>
              </a:rPr>
              <a:t>＜ポジション＞</a:t>
            </a:r>
            <a:endParaRPr lang="en-US" altLang="ja-JP" sz="1600">
              <a:latin typeface="HGPｺﾞｼｯｸE" pitchFamily="50" charset="-128"/>
              <a:ea typeface="HGPｺﾞｼｯｸE" pitchFamily="50" charset="-128"/>
            </a:endParaRPr>
          </a:p>
        </p:txBody>
      </p:sp>
      <p:sp>
        <p:nvSpPr>
          <p:cNvPr id="10250" name="テキスト ボックス 10"/>
          <p:cNvSpPr txBox="1">
            <a:spLocks noChangeArrowheads="1"/>
          </p:cNvSpPr>
          <p:nvPr/>
        </p:nvSpPr>
        <p:spPr bwMode="auto">
          <a:xfrm>
            <a:off x="4037013" y="2451497"/>
            <a:ext cx="11620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600">
                <a:latin typeface="HGPｺﾞｼｯｸE" pitchFamily="50" charset="-128"/>
                <a:ea typeface="HGPｺﾞｼｯｸE" pitchFamily="50" charset="-128"/>
              </a:rPr>
              <a:t>経営</a:t>
            </a:r>
            <a:endParaRPr lang="en-US" altLang="ja-JP" sz="1600">
              <a:latin typeface="HGPｺﾞｼｯｸE" pitchFamily="50" charset="-128"/>
              <a:ea typeface="HGPｺﾞｼｯｸE" pitchFamily="50" charset="-128"/>
            </a:endParaRPr>
          </a:p>
        </p:txBody>
      </p:sp>
      <p:sp>
        <p:nvSpPr>
          <p:cNvPr id="10251" name="テキスト ボックス 10"/>
          <p:cNvSpPr txBox="1">
            <a:spLocks noChangeArrowheads="1"/>
          </p:cNvSpPr>
          <p:nvPr/>
        </p:nvSpPr>
        <p:spPr bwMode="auto">
          <a:xfrm>
            <a:off x="4049713" y="6547247"/>
            <a:ext cx="11620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600">
                <a:latin typeface="HGPｺﾞｼｯｸE" pitchFamily="50" charset="-128"/>
                <a:ea typeface="HGPｺﾞｼｯｸE" pitchFamily="50" charset="-128"/>
              </a:rPr>
              <a:t>メンバー</a:t>
            </a:r>
            <a:endParaRPr lang="en-US" altLang="ja-JP" sz="1600">
              <a:latin typeface="HGPｺﾞｼｯｸE" pitchFamily="50" charset="-128"/>
              <a:ea typeface="HGPｺﾞｼｯｸE" pitchFamily="50" charset="-128"/>
            </a:endParaRPr>
          </a:p>
        </p:txBody>
      </p:sp>
      <p:sp>
        <p:nvSpPr>
          <p:cNvPr id="10252" name="テキスト ボックス 10"/>
          <p:cNvSpPr txBox="1">
            <a:spLocks noChangeArrowheads="1"/>
          </p:cNvSpPr>
          <p:nvPr/>
        </p:nvSpPr>
        <p:spPr bwMode="auto">
          <a:xfrm>
            <a:off x="473075" y="4645422"/>
            <a:ext cx="18748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eaLnBrk="1" hangingPunct="1"/>
            <a:r>
              <a:rPr lang="ja-JP" altLang="en-US" sz="1600">
                <a:latin typeface="HGPｺﾞｼｯｸE" pitchFamily="50" charset="-128"/>
                <a:ea typeface="HGPｺﾞｼｯｸE" pitchFamily="50" charset="-128"/>
              </a:rPr>
              <a:t>スペシャリスト</a:t>
            </a:r>
            <a:endParaRPr lang="en-US" altLang="ja-JP" sz="1600">
              <a:latin typeface="HGPｺﾞｼｯｸE" pitchFamily="50" charset="-128"/>
              <a:ea typeface="HGPｺﾞｼｯｸE" pitchFamily="50" charset="-128"/>
            </a:endParaRPr>
          </a:p>
        </p:txBody>
      </p:sp>
      <p:sp>
        <p:nvSpPr>
          <p:cNvPr id="10253" name="テキスト ボックス 10"/>
          <p:cNvSpPr txBox="1">
            <a:spLocks noChangeArrowheads="1"/>
          </p:cNvSpPr>
          <p:nvPr/>
        </p:nvSpPr>
        <p:spPr bwMode="auto">
          <a:xfrm>
            <a:off x="6835775" y="4621609"/>
            <a:ext cx="18748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r" eaLnBrk="1" hangingPunct="1"/>
            <a:r>
              <a:rPr lang="ja-JP" altLang="en-US" sz="1600">
                <a:latin typeface="HGPｺﾞｼｯｸE" pitchFamily="50" charset="-128"/>
                <a:ea typeface="HGPｺﾞｼｯｸE" pitchFamily="50" charset="-128"/>
              </a:rPr>
              <a:t>ゼネラリスト</a:t>
            </a:r>
            <a:endParaRPr lang="en-US" altLang="ja-JP" sz="1600">
              <a:latin typeface="HGPｺﾞｼｯｸE" pitchFamily="50" charset="-128"/>
              <a:ea typeface="HGPｺﾞｼｯｸE" pitchFamily="50" charset="-128"/>
            </a:endParaRPr>
          </a:p>
        </p:txBody>
      </p:sp>
      <p:sp>
        <p:nvSpPr>
          <p:cNvPr id="10254" name="テキスト ボックス 10"/>
          <p:cNvSpPr txBox="1">
            <a:spLocks noChangeArrowheads="1"/>
          </p:cNvSpPr>
          <p:nvPr/>
        </p:nvSpPr>
        <p:spPr bwMode="auto">
          <a:xfrm>
            <a:off x="290513" y="4248547"/>
            <a:ext cx="15144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defRPr kumimoji="1" sz="2400">
                <a:solidFill>
                  <a:schemeClr val="tx1"/>
                </a:solidFill>
                <a:latin typeface="Times New Roman" pitchFamily="18" charset="0"/>
                <a:ea typeface="ＭＳ Ｐゴシック" charset="-128"/>
              </a:defRPr>
            </a:lvl1pPr>
            <a:lvl2pPr marL="742950" indent="-285750" eaLnBrk="0" hangingPunct="0">
              <a:defRPr kumimoji="1" sz="2400">
                <a:solidFill>
                  <a:schemeClr val="tx1"/>
                </a:solidFill>
                <a:latin typeface="Times New Roman" pitchFamily="18" charset="0"/>
                <a:ea typeface="ＭＳ Ｐゴシック" charset="-128"/>
              </a:defRPr>
            </a:lvl2pPr>
            <a:lvl3pPr marL="1143000" indent="-228600" eaLnBrk="0" hangingPunct="0">
              <a:defRPr kumimoji="1" sz="2400">
                <a:solidFill>
                  <a:schemeClr val="tx1"/>
                </a:solidFill>
                <a:latin typeface="Times New Roman" pitchFamily="18" charset="0"/>
                <a:ea typeface="ＭＳ Ｐゴシック" charset="-128"/>
              </a:defRPr>
            </a:lvl3pPr>
            <a:lvl4pPr marL="1600200" indent="-228600" eaLnBrk="0" hangingPunct="0">
              <a:defRPr kumimoji="1" sz="2400">
                <a:solidFill>
                  <a:schemeClr val="tx1"/>
                </a:solidFill>
                <a:latin typeface="Times New Roman" pitchFamily="18" charset="0"/>
                <a:ea typeface="ＭＳ Ｐゴシック" charset="-128"/>
              </a:defRPr>
            </a:lvl4pPr>
            <a:lvl5pPr marL="2057400" indent="-228600" eaLnBrk="0" hangingPunct="0">
              <a:defRPr kumimoji="1"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charset="-128"/>
              </a:defRPr>
            </a:lvl9pPr>
          </a:lstStyle>
          <a:p>
            <a:pPr algn="ctr" eaLnBrk="1" hangingPunct="1"/>
            <a:r>
              <a:rPr lang="ja-JP" altLang="en-US" sz="1600">
                <a:latin typeface="HGPｺﾞｼｯｸE" pitchFamily="50" charset="-128"/>
                <a:ea typeface="HGPｺﾞｼｯｸE" pitchFamily="50" charset="-128"/>
              </a:rPr>
              <a:t>＜専門性＞</a:t>
            </a:r>
            <a:endParaRPr lang="en-US" altLang="ja-JP" sz="1600">
              <a:latin typeface="HGPｺﾞｼｯｸE" pitchFamily="50" charset="-128"/>
              <a:ea typeface="HGPｺﾞｼｯｸE" pitchFamily="50" charset="-128"/>
            </a:endParaRPr>
          </a:p>
        </p:txBody>
      </p:sp>
      <p:sp>
        <p:nvSpPr>
          <p:cNvPr id="24" name="正方形/長方形 23"/>
          <p:cNvSpPr/>
          <p:nvPr/>
        </p:nvSpPr>
        <p:spPr>
          <a:xfrm>
            <a:off x="2647950" y="5421709"/>
            <a:ext cx="4370388" cy="782638"/>
          </a:xfrm>
          <a:prstGeom prst="rect">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00" dirty="0">
                <a:latin typeface="HGPｺﾞｼｯｸE" pitchFamily="50" charset="-128"/>
                <a:ea typeface="HGPｺﾞｼｯｸE" pitchFamily="50" charset="-128"/>
              </a:rPr>
              <a:t>新卒・ポテンシャル採用</a:t>
            </a:r>
            <a:endParaRPr lang="en-US" altLang="ja-JP" sz="1800" dirty="0">
              <a:latin typeface="HGPｺﾞｼｯｸE" pitchFamily="50" charset="-128"/>
              <a:ea typeface="HGPｺﾞｼｯｸE" pitchFamily="50" charset="-128"/>
            </a:endParaRPr>
          </a:p>
          <a:p>
            <a:pPr algn="ctr">
              <a:defRPr/>
            </a:pPr>
            <a:r>
              <a:rPr lang="ja-JP" altLang="en-US" sz="1400" dirty="0">
                <a:latin typeface="HGPｺﾞｼｯｸE" pitchFamily="50" charset="-128"/>
                <a:ea typeface="HGPｺﾞｼｯｸE" pitchFamily="50" charset="-128"/>
              </a:rPr>
              <a:t>（基礎能力・志向・適応可能性を重視）</a:t>
            </a:r>
          </a:p>
        </p:txBody>
      </p:sp>
      <p:sp>
        <p:nvSpPr>
          <p:cNvPr id="43" name="角丸四角形 42"/>
          <p:cNvSpPr/>
          <p:nvPr/>
        </p:nvSpPr>
        <p:spPr>
          <a:xfrm>
            <a:off x="4084638" y="4139009"/>
            <a:ext cx="2767012" cy="1187450"/>
          </a:xfrm>
          <a:prstGeom prst="roundRect">
            <a:avLst/>
          </a:prstGeom>
          <a:solidFill>
            <a:schemeClr val="bg1"/>
          </a:solidFill>
          <a:ln w="44450">
            <a:solidFill>
              <a:schemeClr val="accent3">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accent3">
                    <a:lumMod val="50000"/>
                  </a:schemeClr>
                </a:solidFill>
                <a:latin typeface="HGPｺﾞｼｯｸE" pitchFamily="50" charset="-128"/>
                <a:ea typeface="HGPｺﾞｼｯｸE" pitchFamily="50" charset="-128"/>
              </a:rPr>
              <a:t>ゼネラリスト型ミドルの</a:t>
            </a:r>
            <a:endParaRPr lang="en-US" altLang="ja-JP" sz="2000" dirty="0">
              <a:solidFill>
                <a:schemeClr val="accent3">
                  <a:lumMod val="50000"/>
                </a:schemeClr>
              </a:solidFill>
              <a:latin typeface="HGPｺﾞｼｯｸE" pitchFamily="50" charset="-128"/>
              <a:ea typeface="HGPｺﾞｼｯｸE" pitchFamily="50" charset="-128"/>
            </a:endParaRPr>
          </a:p>
          <a:p>
            <a:pPr algn="ctr">
              <a:defRPr/>
            </a:pPr>
            <a:r>
              <a:rPr lang="ja-JP" altLang="en-US" sz="2000" dirty="0">
                <a:solidFill>
                  <a:schemeClr val="accent3">
                    <a:lumMod val="50000"/>
                  </a:schemeClr>
                </a:solidFill>
                <a:latin typeface="HGPｺﾞｼｯｸE" pitchFamily="50" charset="-128"/>
                <a:ea typeface="HGPｺﾞｼｯｸE" pitchFamily="50" charset="-128"/>
              </a:rPr>
              <a:t>採用方法が未整備</a:t>
            </a:r>
          </a:p>
        </p:txBody>
      </p:sp>
      <p:sp>
        <p:nvSpPr>
          <p:cNvPr id="44" name="右矢印 43"/>
          <p:cNvSpPr/>
          <p:nvPr/>
        </p:nvSpPr>
        <p:spPr>
          <a:xfrm>
            <a:off x="1118854" y="1484784"/>
            <a:ext cx="574947" cy="576064"/>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12</a:t>
            </a:fld>
            <a:endParaRPr lang="ja-JP" altLang="en-US" dirty="0"/>
          </a:p>
        </p:txBody>
      </p:sp>
      <p:sp>
        <p:nvSpPr>
          <p:cNvPr id="2" name="正方形/長方形 1"/>
          <p:cNvSpPr/>
          <p:nvPr/>
        </p:nvSpPr>
        <p:spPr>
          <a:xfrm>
            <a:off x="1837456" y="1541983"/>
            <a:ext cx="6262936" cy="461665"/>
          </a:xfrm>
          <a:prstGeom prst="rect">
            <a:avLst/>
          </a:prstGeom>
        </p:spPr>
        <p:txBody>
          <a:bodyPr wrap="square">
            <a:spAutoFit/>
          </a:bodyPr>
          <a:lstStyle/>
          <a:p>
            <a:pPr marL="177800" lvl="0" indent="-177800">
              <a:defRPr/>
            </a:pPr>
            <a:r>
              <a:rPr lang="ja-JP" altLang="en-US" sz="2400" dirty="0">
                <a:solidFill>
                  <a:prstClr val="black"/>
                </a:solidFill>
                <a:latin typeface="ＭＳ Ｐゴシック"/>
                <a:ea typeface="ＭＳ Ｐゴシック"/>
              </a:rPr>
              <a:t>ゼネラリスト型ミドルの能力評価の確立が急務</a:t>
            </a:r>
            <a:endParaRPr lang="en-US" altLang="ja-JP" sz="2400" dirty="0">
              <a:solidFill>
                <a:prstClr val="black"/>
              </a:solidFill>
              <a:latin typeface="ＭＳ Ｐゴシック"/>
              <a:ea typeface="ＭＳ Ｐゴシック"/>
            </a:endParaRPr>
          </a:p>
        </p:txBody>
      </p:sp>
    </p:spTree>
    <p:extLst>
      <p:ext uri="{BB962C8B-B14F-4D97-AF65-F5344CB8AC3E}">
        <p14:creationId xmlns:p14="http://schemas.microsoft.com/office/powerpoint/2010/main" val="13827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0"/>
            <a:ext cx="7596188" cy="461963"/>
          </a:xfrm>
          <a:prstGeom prst="rect">
            <a:avLst/>
          </a:prstGeom>
          <a:noFill/>
          <a:ln w="9525">
            <a:noFill/>
            <a:miter lim="800000"/>
            <a:headEnd/>
            <a:tailEnd/>
          </a:ln>
        </p:spPr>
        <p:txBody>
          <a:bodyPr>
            <a:spAutoFit/>
          </a:bodyPr>
          <a:lstStyle/>
          <a:p>
            <a:pPr>
              <a:defRPr/>
            </a:pPr>
            <a:r>
              <a:rPr lang="ja-JP" altLang="en-US" sz="2400" b="1" dirty="0" smtClean="0">
                <a:latin typeface="+mj-ea"/>
                <a:ea typeface="+mj-ea"/>
              </a:rPr>
              <a:t>ミドル・シニアのキャリアチェンジ</a:t>
            </a:r>
            <a:endParaRPr lang="en-US" altLang="ja-JP" sz="2400" b="1" dirty="0">
              <a:latin typeface="+mj-ea"/>
              <a:ea typeface="+mj-ea"/>
            </a:endParaRPr>
          </a:p>
        </p:txBody>
      </p:sp>
      <p:sp>
        <p:nvSpPr>
          <p:cNvPr id="9" name="テキスト ボックス 10"/>
          <p:cNvSpPr txBox="1">
            <a:spLocks noChangeArrowheads="1"/>
          </p:cNvSpPr>
          <p:nvPr/>
        </p:nvSpPr>
        <p:spPr bwMode="auto">
          <a:xfrm>
            <a:off x="179512" y="503238"/>
            <a:ext cx="9577064" cy="1384995"/>
          </a:xfrm>
          <a:prstGeom prst="rect">
            <a:avLst/>
          </a:prstGeom>
          <a:noFill/>
          <a:ln w="9525">
            <a:noFill/>
            <a:miter lim="800000"/>
            <a:headEnd/>
            <a:tailEnd/>
          </a:ln>
        </p:spPr>
        <p:txBody>
          <a:bodyPr wrap="square">
            <a:spAutoFit/>
          </a:bodyPr>
          <a:lstStyle/>
          <a:p>
            <a:pPr>
              <a:defRPr/>
            </a:pPr>
            <a:r>
              <a:rPr lang="ja-JP" altLang="en-US" sz="2400" dirty="0" smtClean="0">
                <a:latin typeface="+mn-ea"/>
                <a:ea typeface="+mn-ea"/>
              </a:rPr>
              <a:t>ミドル・シニアの転職にはキャリアチェンジが伴うことが多いが、</a:t>
            </a:r>
            <a:endParaRPr lang="en-US" altLang="ja-JP" sz="2400" dirty="0" smtClean="0">
              <a:latin typeface="+mn-ea"/>
              <a:ea typeface="+mn-ea"/>
            </a:endParaRPr>
          </a:p>
          <a:p>
            <a:pPr>
              <a:defRPr/>
            </a:pPr>
            <a:r>
              <a:rPr lang="ja-JP" altLang="en-US" sz="2400" dirty="0" smtClean="0">
                <a:latin typeface="+mn-ea"/>
                <a:ea typeface="+mn-ea"/>
              </a:rPr>
              <a:t>転職前後</a:t>
            </a:r>
            <a:r>
              <a:rPr lang="ja-JP" altLang="en-US" sz="2400" dirty="0">
                <a:latin typeface="+mn-ea"/>
                <a:ea typeface="+mn-ea"/>
              </a:rPr>
              <a:t>の業種・職種の変化による入社後の活躍への影響</a:t>
            </a:r>
            <a:r>
              <a:rPr lang="ja-JP" altLang="en-US" sz="2400" dirty="0" smtClean="0">
                <a:latin typeface="+mn-ea"/>
                <a:ea typeface="+mn-ea"/>
              </a:rPr>
              <a:t>は</a:t>
            </a:r>
            <a:r>
              <a:rPr lang="en-US" altLang="ja-JP" sz="2400" dirty="0" smtClean="0">
                <a:latin typeface="+mn-ea"/>
                <a:ea typeface="+mn-ea"/>
              </a:rPr>
              <a:t/>
            </a:r>
            <a:br>
              <a:rPr lang="en-US" altLang="ja-JP" sz="2400" dirty="0" smtClean="0">
                <a:latin typeface="+mn-ea"/>
                <a:ea typeface="+mn-ea"/>
              </a:rPr>
            </a:br>
            <a:r>
              <a:rPr lang="ja-JP" altLang="en-US" sz="2400" dirty="0" smtClean="0">
                <a:latin typeface="+mn-ea"/>
                <a:ea typeface="+mn-ea"/>
              </a:rPr>
              <a:t>見られない。</a:t>
            </a:r>
          </a:p>
          <a:p>
            <a:pPr>
              <a:defRPr/>
            </a:pPr>
            <a:endParaRPr lang="en-US" altLang="ja-JP" sz="1100" dirty="0">
              <a:latin typeface="+mn-ea"/>
              <a:ea typeface="+mn-ea"/>
            </a:endParaRPr>
          </a:p>
        </p:txBody>
      </p:sp>
      <p:sp>
        <p:nvSpPr>
          <p:cNvPr id="19" name="テキスト ボックス 10"/>
          <p:cNvSpPr txBox="1">
            <a:spLocks noChangeArrowheads="1"/>
          </p:cNvSpPr>
          <p:nvPr/>
        </p:nvSpPr>
        <p:spPr bwMode="auto">
          <a:xfrm>
            <a:off x="1842492" y="6520208"/>
            <a:ext cx="4457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ja-JP" altLang="en-US" sz="1000" dirty="0" smtClean="0">
                <a:latin typeface="HGP創英角ｺﾞｼｯｸUB" pitchFamily="50" charset="-128"/>
                <a:ea typeface="HGP創英角ｺﾞｼｯｸUB" pitchFamily="50" charset="-128"/>
              </a:rPr>
              <a:t>出所：</a:t>
            </a:r>
            <a:r>
              <a:rPr lang="en-US" altLang="ja-JP" sz="1000" dirty="0" smtClean="0">
                <a:latin typeface="HGP創英角ｺﾞｼｯｸUB" pitchFamily="50" charset="-128"/>
                <a:ea typeface="HGP創英角ｺﾞｼｯｸUB" pitchFamily="50" charset="-128"/>
              </a:rPr>
              <a:t>JHR</a:t>
            </a:r>
            <a:r>
              <a:rPr lang="ja-JP" altLang="en-US" sz="1000" dirty="0">
                <a:latin typeface="HGP創英角ｺﾞｼｯｸUB" pitchFamily="50" charset="-128"/>
                <a:ea typeface="HGP創英角ｺﾞｼｯｸUB" pitchFamily="50" charset="-128"/>
              </a:rPr>
              <a:t>「中高年ホワイトカラーの中高年採用実態調査」</a:t>
            </a:r>
            <a:endParaRPr lang="en-US" altLang="ja-JP" sz="1000" dirty="0">
              <a:latin typeface="HGP創英角ｺﾞｼｯｸUB" pitchFamily="50" charset="-128"/>
              <a:ea typeface="HGP創英角ｺﾞｼｯｸUB" pitchFamily="50" charset="-128"/>
            </a:endParaRPr>
          </a:p>
        </p:txBody>
      </p:sp>
      <p:grpSp>
        <p:nvGrpSpPr>
          <p:cNvPr id="7" name="グループ化 6"/>
          <p:cNvGrpSpPr/>
          <p:nvPr/>
        </p:nvGrpSpPr>
        <p:grpSpPr>
          <a:xfrm>
            <a:off x="1436358" y="2132856"/>
            <a:ext cx="4791826" cy="4176464"/>
            <a:chOff x="1148643" y="2132856"/>
            <a:chExt cx="5079541" cy="4630242"/>
          </a:xfrm>
        </p:grpSpPr>
        <p:sp>
          <p:nvSpPr>
            <p:cNvPr id="2" name="正方形/長方形 1"/>
            <p:cNvSpPr/>
            <p:nvPr/>
          </p:nvSpPr>
          <p:spPr>
            <a:xfrm>
              <a:off x="1937482" y="2730650"/>
              <a:ext cx="2088232" cy="194421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130427" y="2730650"/>
              <a:ext cx="2088232" cy="1944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937482" y="4818882"/>
              <a:ext cx="2088232" cy="1944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139952" y="4818882"/>
              <a:ext cx="2088232" cy="194421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153506" y="2132856"/>
              <a:ext cx="1682187" cy="461665"/>
            </a:xfrm>
            <a:prstGeom prst="rect">
              <a:avLst/>
            </a:prstGeom>
            <a:noFill/>
          </p:spPr>
          <p:txBody>
            <a:bodyPr wrap="square" rtlCol="0">
              <a:spAutoFit/>
            </a:bodyPr>
            <a:lstStyle/>
            <a:p>
              <a:pPr algn="ctr"/>
              <a:r>
                <a:rPr lang="ja-JP" altLang="en-US" sz="2400" b="1" dirty="0" smtClean="0"/>
                <a:t>同</a:t>
              </a:r>
              <a:r>
                <a:rPr kumimoji="1" lang="ja-JP" altLang="en-US" sz="2400" b="1" dirty="0" smtClean="0"/>
                <a:t>業種</a:t>
              </a:r>
              <a:endParaRPr kumimoji="1" lang="ja-JP" altLang="en-US" sz="2400" b="1" dirty="0"/>
            </a:p>
          </p:txBody>
        </p:sp>
        <p:sp>
          <p:nvSpPr>
            <p:cNvPr id="17" name="テキスト ボックス 16"/>
            <p:cNvSpPr txBox="1"/>
            <p:nvPr/>
          </p:nvSpPr>
          <p:spPr>
            <a:xfrm>
              <a:off x="4333449" y="2132856"/>
              <a:ext cx="1682187" cy="461665"/>
            </a:xfrm>
            <a:prstGeom prst="rect">
              <a:avLst/>
            </a:prstGeom>
            <a:noFill/>
          </p:spPr>
          <p:txBody>
            <a:bodyPr wrap="square" rtlCol="0">
              <a:spAutoFit/>
            </a:bodyPr>
            <a:lstStyle/>
            <a:p>
              <a:pPr algn="ctr"/>
              <a:r>
                <a:rPr lang="ja-JP" altLang="en-US" sz="2400" b="1" dirty="0" smtClean="0"/>
                <a:t>異</a:t>
              </a:r>
              <a:r>
                <a:rPr kumimoji="1" lang="ja-JP" altLang="en-US" sz="2400" b="1" dirty="0" smtClean="0"/>
                <a:t>業種</a:t>
              </a:r>
              <a:endParaRPr kumimoji="1" lang="ja-JP" altLang="en-US" sz="2400" b="1" dirty="0"/>
            </a:p>
          </p:txBody>
        </p:sp>
        <p:sp>
          <p:nvSpPr>
            <p:cNvPr id="4" name="テキスト ボックス 3"/>
            <p:cNvSpPr txBox="1"/>
            <p:nvPr/>
          </p:nvSpPr>
          <p:spPr>
            <a:xfrm>
              <a:off x="1159359" y="2856083"/>
              <a:ext cx="553998" cy="1693349"/>
            </a:xfrm>
            <a:prstGeom prst="rect">
              <a:avLst/>
            </a:prstGeom>
            <a:noFill/>
          </p:spPr>
          <p:txBody>
            <a:bodyPr vert="eaVert" wrap="square" rtlCol="0">
              <a:spAutoFit/>
            </a:bodyPr>
            <a:lstStyle/>
            <a:p>
              <a:pPr algn="ctr"/>
              <a:r>
                <a:rPr lang="ja-JP" altLang="en-US" sz="2400" b="1" dirty="0" smtClean="0"/>
                <a:t>同</a:t>
              </a:r>
              <a:r>
                <a:rPr kumimoji="1" lang="ja-JP" altLang="en-US" sz="2400" b="1" dirty="0" smtClean="0"/>
                <a:t>職種</a:t>
              </a:r>
              <a:endParaRPr kumimoji="1" lang="ja-JP" altLang="en-US" sz="2400" b="1" dirty="0"/>
            </a:p>
          </p:txBody>
        </p:sp>
        <p:sp>
          <p:nvSpPr>
            <p:cNvPr id="18" name="テキスト ボックス 17"/>
            <p:cNvSpPr txBox="1"/>
            <p:nvPr/>
          </p:nvSpPr>
          <p:spPr>
            <a:xfrm>
              <a:off x="1148643" y="5046151"/>
              <a:ext cx="553998" cy="1693349"/>
            </a:xfrm>
            <a:prstGeom prst="rect">
              <a:avLst/>
            </a:prstGeom>
            <a:noFill/>
          </p:spPr>
          <p:txBody>
            <a:bodyPr vert="eaVert" wrap="square" rtlCol="0">
              <a:spAutoFit/>
            </a:bodyPr>
            <a:lstStyle/>
            <a:p>
              <a:pPr algn="ctr"/>
              <a:r>
                <a:rPr kumimoji="1" lang="ja-JP" altLang="en-US" sz="2400" b="1" dirty="0" smtClean="0"/>
                <a:t>異職種</a:t>
              </a:r>
              <a:endParaRPr kumimoji="1" lang="ja-JP" altLang="en-US" sz="2400" b="1" dirty="0"/>
            </a:p>
          </p:txBody>
        </p:sp>
        <p:sp>
          <p:nvSpPr>
            <p:cNvPr id="5" name="テキスト ボックス 4"/>
            <p:cNvSpPr txBox="1"/>
            <p:nvPr/>
          </p:nvSpPr>
          <p:spPr>
            <a:xfrm>
              <a:off x="4313746" y="5466954"/>
              <a:ext cx="1780497" cy="584775"/>
            </a:xfrm>
            <a:prstGeom prst="rect">
              <a:avLst/>
            </a:prstGeom>
            <a:noFill/>
          </p:spPr>
          <p:txBody>
            <a:bodyPr wrap="square" rtlCol="0">
              <a:spAutoFit/>
            </a:bodyPr>
            <a:lstStyle/>
            <a:p>
              <a:pPr algn="ctr"/>
              <a:r>
                <a:rPr kumimoji="1" lang="en-US" altLang="ja-JP" sz="3200" dirty="0" smtClean="0"/>
                <a:t>47.7</a:t>
              </a:r>
              <a:r>
                <a:rPr kumimoji="1" lang="ja-JP" altLang="en-US" sz="3200" dirty="0" smtClean="0"/>
                <a:t>％</a:t>
              </a:r>
              <a:endParaRPr kumimoji="1" lang="ja-JP" altLang="en-US" sz="3200" dirty="0"/>
            </a:p>
          </p:txBody>
        </p:sp>
        <p:sp>
          <p:nvSpPr>
            <p:cNvPr id="20" name="テキスト ボックス 19"/>
            <p:cNvSpPr txBox="1"/>
            <p:nvPr/>
          </p:nvSpPr>
          <p:spPr>
            <a:xfrm>
              <a:off x="2081498" y="5530251"/>
              <a:ext cx="1780497" cy="584775"/>
            </a:xfrm>
            <a:prstGeom prst="rect">
              <a:avLst/>
            </a:prstGeom>
            <a:noFill/>
          </p:spPr>
          <p:txBody>
            <a:bodyPr wrap="square" rtlCol="0">
              <a:spAutoFit/>
            </a:bodyPr>
            <a:lstStyle/>
            <a:p>
              <a:pPr algn="ctr"/>
              <a:r>
                <a:rPr kumimoji="1" lang="en-US" altLang="ja-JP" sz="3200" dirty="0" smtClean="0"/>
                <a:t>51.5</a:t>
              </a:r>
              <a:r>
                <a:rPr kumimoji="1" lang="ja-JP" altLang="en-US" sz="3200" dirty="0" smtClean="0"/>
                <a:t>％</a:t>
              </a:r>
              <a:endParaRPr kumimoji="1" lang="ja-JP" altLang="en-US" sz="3200" dirty="0"/>
            </a:p>
          </p:txBody>
        </p:sp>
        <p:sp>
          <p:nvSpPr>
            <p:cNvPr id="21" name="テキスト ボックス 20"/>
            <p:cNvSpPr txBox="1"/>
            <p:nvPr/>
          </p:nvSpPr>
          <p:spPr>
            <a:xfrm>
              <a:off x="4313746" y="3306714"/>
              <a:ext cx="1780497" cy="584775"/>
            </a:xfrm>
            <a:prstGeom prst="rect">
              <a:avLst/>
            </a:prstGeom>
            <a:noFill/>
          </p:spPr>
          <p:txBody>
            <a:bodyPr wrap="square" rtlCol="0">
              <a:spAutoFit/>
            </a:bodyPr>
            <a:lstStyle/>
            <a:p>
              <a:pPr algn="ctr"/>
              <a:r>
                <a:rPr kumimoji="1" lang="en-US" altLang="ja-JP" sz="3200" dirty="0" smtClean="0"/>
                <a:t>49.4</a:t>
              </a:r>
              <a:r>
                <a:rPr kumimoji="1" lang="ja-JP" altLang="en-US" sz="3200" dirty="0" smtClean="0"/>
                <a:t>％</a:t>
              </a:r>
              <a:endParaRPr kumimoji="1" lang="ja-JP" altLang="en-US" sz="3200" dirty="0"/>
            </a:p>
          </p:txBody>
        </p:sp>
        <p:sp>
          <p:nvSpPr>
            <p:cNvPr id="23" name="テキスト ボックス 22"/>
            <p:cNvSpPr txBox="1"/>
            <p:nvPr/>
          </p:nvSpPr>
          <p:spPr>
            <a:xfrm>
              <a:off x="2081498" y="3370011"/>
              <a:ext cx="1780497" cy="584775"/>
            </a:xfrm>
            <a:prstGeom prst="rect">
              <a:avLst/>
            </a:prstGeom>
            <a:noFill/>
          </p:spPr>
          <p:txBody>
            <a:bodyPr wrap="square" rtlCol="0">
              <a:spAutoFit/>
            </a:bodyPr>
            <a:lstStyle/>
            <a:p>
              <a:pPr algn="ctr"/>
              <a:r>
                <a:rPr kumimoji="1" lang="en-US" altLang="ja-JP" sz="3200" dirty="0" smtClean="0"/>
                <a:t>48.6</a:t>
              </a:r>
              <a:r>
                <a:rPr kumimoji="1" lang="ja-JP" altLang="en-US" sz="3200" dirty="0" smtClean="0"/>
                <a:t>％</a:t>
              </a:r>
              <a:endParaRPr kumimoji="1" lang="ja-JP" altLang="en-US" sz="3200" dirty="0"/>
            </a:p>
          </p:txBody>
        </p:sp>
      </p:grpSp>
      <p:sp>
        <p:nvSpPr>
          <p:cNvPr id="6" name="テキスト ボックス 5"/>
          <p:cNvSpPr txBox="1"/>
          <p:nvPr/>
        </p:nvSpPr>
        <p:spPr>
          <a:xfrm>
            <a:off x="1907704" y="1547500"/>
            <a:ext cx="4434718" cy="461665"/>
          </a:xfrm>
          <a:prstGeom prst="rect">
            <a:avLst/>
          </a:prstGeom>
          <a:noFill/>
        </p:spPr>
        <p:txBody>
          <a:bodyPr wrap="square" rtlCol="0">
            <a:spAutoFit/>
          </a:bodyPr>
          <a:lstStyle/>
          <a:p>
            <a:r>
              <a:rPr kumimoji="1" lang="ja-JP" altLang="en-US" sz="2400" u="sng" dirty="0" smtClean="0">
                <a:solidFill>
                  <a:schemeClr val="tx2"/>
                </a:solidFill>
              </a:rPr>
              <a:t>転職後に活躍している人の割合</a:t>
            </a:r>
            <a:endParaRPr kumimoji="1" lang="ja-JP" altLang="en-US" sz="2400" u="sng" dirty="0">
              <a:solidFill>
                <a:schemeClr val="tx2"/>
              </a:solidFill>
            </a:endParaRPr>
          </a:p>
        </p:txBody>
      </p:sp>
      <p:sp>
        <p:nvSpPr>
          <p:cNvPr id="22" name="スライド番号プレースホルダー 1"/>
          <p:cNvSpPr>
            <a:spLocks noGrp="1"/>
          </p:cNvSpPr>
          <p:nvPr>
            <p:ph type="sldNum" sz="quarter" idx="12"/>
          </p:nvPr>
        </p:nvSpPr>
        <p:spPr>
          <a:xfrm>
            <a:off x="6614864" y="6356350"/>
            <a:ext cx="2133600" cy="365125"/>
          </a:xfrm>
        </p:spPr>
        <p:txBody>
          <a:bodyPr/>
          <a:lstStyle/>
          <a:p>
            <a:pPr>
              <a:defRPr/>
            </a:pPr>
            <a:fld id="{282001AA-0CEE-48F3-B22D-0645E3D99F22}" type="slidenum">
              <a:rPr lang="ja-JP" altLang="en-US" smtClean="0"/>
              <a:pPr>
                <a:defRPr/>
              </a:pPr>
              <a:t>13</a:t>
            </a:fld>
            <a:endParaRPr lang="ja-JP" altLang="en-US" dirty="0"/>
          </a:p>
        </p:txBody>
      </p:sp>
    </p:spTree>
    <p:extLst>
      <p:ext uri="{BB962C8B-B14F-4D97-AF65-F5344CB8AC3E}">
        <p14:creationId xmlns:p14="http://schemas.microsoft.com/office/powerpoint/2010/main" val="4183586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採用</a:t>
            </a:r>
            <a:r>
              <a:rPr lang="ja-JP" altLang="en-US" sz="2400" b="1" dirty="0">
                <a:latin typeface="+mj-ea"/>
                <a:ea typeface="ＭＳ Ｐゴシック" pitchFamily="50" charset="-128"/>
              </a:rPr>
              <a:t>時に企業が評価する項目</a:t>
            </a:r>
            <a:endParaRPr lang="en-US" altLang="ja-JP" sz="2400" b="1" dirty="0">
              <a:latin typeface="+mj-ea"/>
              <a:ea typeface="ＭＳ Ｐゴシック" pitchFamily="50" charset="-128"/>
            </a:endParaRPr>
          </a:p>
        </p:txBody>
      </p:sp>
      <p:sp>
        <p:nvSpPr>
          <p:cNvPr id="11" name="テキスト ボックス 10"/>
          <p:cNvSpPr txBox="1"/>
          <p:nvPr/>
        </p:nvSpPr>
        <p:spPr>
          <a:xfrm>
            <a:off x="280988" y="2416691"/>
            <a:ext cx="3211512" cy="307975"/>
          </a:xfrm>
          <a:prstGeom prst="rect">
            <a:avLst/>
          </a:prstGeom>
          <a:noFill/>
        </p:spPr>
        <p:txBody>
          <a:bodyPr>
            <a:spAutoFit/>
          </a:bodyPr>
          <a:lstStyle/>
          <a:p>
            <a:pPr>
              <a:defRPr/>
            </a:pPr>
            <a:r>
              <a:rPr lang="en-US" altLang="ja-JP"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Q.</a:t>
            </a:r>
            <a:r>
              <a:rPr lang="ja-JP" altLang="en-US"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何を評価して採用に至りましたか？</a:t>
            </a:r>
          </a:p>
        </p:txBody>
      </p:sp>
      <p:sp>
        <p:nvSpPr>
          <p:cNvPr id="12" name="テキスト ボックス 11"/>
          <p:cNvSpPr txBox="1"/>
          <p:nvPr/>
        </p:nvSpPr>
        <p:spPr>
          <a:xfrm>
            <a:off x="5580063" y="2294454"/>
            <a:ext cx="3498850" cy="522287"/>
          </a:xfrm>
          <a:prstGeom prst="rect">
            <a:avLst/>
          </a:prstGeom>
          <a:noFill/>
        </p:spPr>
        <p:txBody>
          <a:bodyPr>
            <a:spAutoFit/>
          </a:bodyPr>
          <a:lstStyle/>
          <a:p>
            <a:pPr>
              <a:defRPr/>
            </a:pPr>
            <a:r>
              <a:rPr lang="en-US" altLang="ja-JP"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Q.</a:t>
            </a:r>
            <a:r>
              <a:rPr lang="ja-JP" altLang="en-US"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採用時にもっと評価しておけば良かった</a:t>
            </a:r>
            <a:endParaRPr lang="en-US" altLang="ja-JP" sz="1400" b="1" dirty="0">
              <a:solidFill>
                <a:schemeClr val="bg2">
                  <a:lumMod val="10000"/>
                </a:schemeClr>
              </a:solidFill>
              <a:latin typeface="HGP創英角ｺﾞｼｯｸUB" panose="020B0900000000000000" pitchFamily="50" charset="-128"/>
              <a:ea typeface="HGP創英角ｺﾞｼｯｸUB" panose="020B0900000000000000" pitchFamily="50" charset="-128"/>
            </a:endParaRPr>
          </a:p>
          <a:p>
            <a:pPr>
              <a:defRPr/>
            </a:pPr>
            <a:r>
              <a:rPr lang="ja-JP" altLang="en-US"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   と思うものはありますか？</a:t>
            </a:r>
            <a:endParaRPr lang="en-US" altLang="ja-JP" sz="1400" b="1" dirty="0">
              <a:solidFill>
                <a:schemeClr val="bg2">
                  <a:lumMod val="10000"/>
                </a:schemeClr>
              </a:solidFill>
              <a:latin typeface="HGP創英角ｺﾞｼｯｸUB" panose="020B0900000000000000" pitchFamily="50" charset="-128"/>
              <a:ea typeface="HGP創英角ｺﾞｼｯｸUB" panose="020B0900000000000000" pitchFamily="50" charset="-128"/>
            </a:endParaRPr>
          </a:p>
        </p:txBody>
      </p:sp>
      <p:sp>
        <p:nvSpPr>
          <p:cNvPr id="10249" name="テキスト ボックス 10"/>
          <p:cNvSpPr txBox="1">
            <a:spLocks noChangeArrowheads="1"/>
          </p:cNvSpPr>
          <p:nvPr/>
        </p:nvSpPr>
        <p:spPr bwMode="auto">
          <a:xfrm>
            <a:off x="4763" y="620688"/>
            <a:ext cx="95535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indent="0" eaLnBrk="1" hangingPunct="1">
              <a:spcBef>
                <a:spcPct val="0"/>
              </a:spcBef>
              <a:buNone/>
            </a:pPr>
            <a:r>
              <a:rPr lang="ja-JP" altLang="en-US" sz="2400" dirty="0">
                <a:latin typeface="+mn-ea"/>
                <a:ea typeface="+mn-ea"/>
              </a:rPr>
              <a:t>採用後もっと評価しておけば良かったと思う項目</a:t>
            </a:r>
            <a:r>
              <a:rPr lang="ja-JP" altLang="en-US" sz="2400" dirty="0" smtClean="0">
                <a:latin typeface="+mn-ea"/>
                <a:ea typeface="+mn-ea"/>
              </a:rPr>
              <a:t>は</a:t>
            </a:r>
            <a:endParaRPr lang="en-US" altLang="ja-JP" sz="2400" dirty="0" smtClean="0">
              <a:latin typeface="+mn-ea"/>
              <a:ea typeface="+mn-ea"/>
            </a:endParaRPr>
          </a:p>
          <a:p>
            <a:pPr marL="0" indent="0" eaLnBrk="1" hangingPunct="1">
              <a:spcBef>
                <a:spcPct val="0"/>
              </a:spcBef>
              <a:buNone/>
            </a:pPr>
            <a:r>
              <a:rPr lang="ja-JP" altLang="en-US" sz="2400" dirty="0" smtClean="0">
                <a:solidFill>
                  <a:schemeClr val="tx2"/>
                </a:solidFill>
                <a:latin typeface="+mn-ea"/>
                <a:ea typeface="+mn-ea"/>
              </a:rPr>
              <a:t>「</a:t>
            </a:r>
            <a:r>
              <a:rPr lang="ja-JP" altLang="en-US" sz="2400" dirty="0">
                <a:solidFill>
                  <a:schemeClr val="tx2"/>
                </a:solidFill>
                <a:latin typeface="+mn-ea"/>
                <a:ea typeface="+mn-ea"/>
              </a:rPr>
              <a:t>人柄」と「専門性以外の職務遂行能力」</a:t>
            </a:r>
            <a:r>
              <a:rPr lang="ja-JP" altLang="en-US" sz="2400" dirty="0">
                <a:latin typeface="+mn-ea"/>
                <a:ea typeface="+mn-ea"/>
              </a:rPr>
              <a:t>。</a:t>
            </a:r>
            <a:endParaRPr lang="en-US" altLang="ja-JP" sz="2400" dirty="0">
              <a:latin typeface="+mn-ea"/>
              <a:ea typeface="+mn-ea"/>
            </a:endParaRPr>
          </a:p>
        </p:txBody>
      </p:sp>
      <p:cxnSp>
        <p:nvCxnSpPr>
          <p:cNvPr id="4" name="直線コネクタ 3"/>
          <p:cNvCxnSpPr/>
          <p:nvPr/>
        </p:nvCxnSpPr>
        <p:spPr>
          <a:xfrm>
            <a:off x="4030663" y="4066481"/>
            <a:ext cx="396875"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286125" y="4776093"/>
            <a:ext cx="2006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53"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8" y="2684979"/>
            <a:ext cx="9542463"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スライド番号プレースホルダー 2"/>
          <p:cNvSpPr>
            <a:spLocks noGrp="1"/>
          </p:cNvSpPr>
          <p:nvPr>
            <p:ph type="sldNum" sz="quarter" idx="12"/>
          </p:nvPr>
        </p:nvSpPr>
        <p:spPr/>
        <p:txBody>
          <a:bodyPr/>
          <a:lstStyle/>
          <a:p>
            <a:pPr>
              <a:defRPr/>
            </a:pPr>
            <a:fld id="{282001AA-0CEE-48F3-B22D-0645E3D99F22}" type="slidenum">
              <a:rPr lang="ja-JP" altLang="en-US" smtClean="0"/>
              <a:pPr>
                <a:defRPr/>
              </a:pPr>
              <a:t>14</a:t>
            </a:fld>
            <a:endParaRPr lang="ja-JP" altLang="en-US" dirty="0"/>
          </a:p>
        </p:txBody>
      </p:sp>
      <p:sp>
        <p:nvSpPr>
          <p:cNvPr id="13" name="テキスト ボックス 10"/>
          <p:cNvSpPr txBox="1">
            <a:spLocks noChangeArrowheads="1"/>
          </p:cNvSpPr>
          <p:nvPr/>
        </p:nvSpPr>
        <p:spPr bwMode="auto">
          <a:xfrm>
            <a:off x="3643313" y="6520208"/>
            <a:ext cx="4457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ja-JP" altLang="en-US" sz="1000" dirty="0" smtClean="0">
                <a:latin typeface="HGP創英角ｺﾞｼｯｸUB" pitchFamily="50" charset="-128"/>
                <a:ea typeface="HGP創英角ｺﾞｼｯｸUB" pitchFamily="50" charset="-128"/>
              </a:rPr>
              <a:t>出所：</a:t>
            </a:r>
            <a:r>
              <a:rPr lang="en-US" altLang="ja-JP" sz="1000" dirty="0" smtClean="0">
                <a:latin typeface="HGP創英角ｺﾞｼｯｸUB" pitchFamily="50" charset="-128"/>
                <a:ea typeface="HGP創英角ｺﾞｼｯｸUB" pitchFamily="50" charset="-128"/>
              </a:rPr>
              <a:t>JHR</a:t>
            </a:r>
            <a:r>
              <a:rPr lang="ja-JP" altLang="en-US" sz="1000" dirty="0">
                <a:latin typeface="HGP創英角ｺﾞｼｯｸUB" pitchFamily="50" charset="-128"/>
                <a:ea typeface="HGP創英角ｺﾞｼｯｸUB" pitchFamily="50" charset="-128"/>
              </a:rPr>
              <a:t>「中高年ホワイトカラーの中高年採用実態調査」</a:t>
            </a:r>
            <a:endParaRPr lang="en-US" altLang="ja-JP" sz="1000" dirty="0">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870883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3"/>
          <p:cNvSpPr>
            <a:spLocks noGrp="1"/>
          </p:cNvSpPr>
          <p:nvPr>
            <p:ph type="sldNum" sz="quarter" idx="12"/>
          </p:nvPr>
        </p:nvSpPr>
        <p:spPr>
          <a:xfrm>
            <a:off x="8388350" y="6524625"/>
            <a:ext cx="620713" cy="217488"/>
          </a:xfrm>
        </p:spPr>
        <p:txBody>
          <a:bodyPr/>
          <a:lstStyle/>
          <a:p>
            <a:pPr>
              <a:defRPr/>
            </a:pPr>
            <a:fld id="{8AD42E66-7CCF-4107-B96D-C6C1AB695D40}" type="slidenum">
              <a:rPr lang="en-US" altLang="ja-JP" sz="1400" smtClean="0">
                <a:latin typeface="Arial" pitchFamily="34" charset="0"/>
              </a:rPr>
              <a:pPr>
                <a:defRPr/>
              </a:pPr>
              <a:t>15</a:t>
            </a:fld>
            <a:endParaRPr lang="en-US" altLang="ja-JP" sz="1400" dirty="0" smtClean="0">
              <a:latin typeface="Arial" pitchFamily="34" charset="0"/>
            </a:endParaRPr>
          </a:p>
        </p:txBody>
      </p:sp>
      <p:pic>
        <p:nvPicPr>
          <p:cNvPr id="11267"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a:latin typeface="+mj-ea"/>
                <a:ea typeface="+mj-ea"/>
              </a:rPr>
              <a:t>「新たなモノサシ」として着目したこと</a:t>
            </a:r>
          </a:p>
        </p:txBody>
      </p:sp>
      <p:sp>
        <p:nvSpPr>
          <p:cNvPr id="34" name="角丸四角形 8"/>
          <p:cNvSpPr>
            <a:spLocks noChangeArrowheads="1"/>
          </p:cNvSpPr>
          <p:nvPr/>
        </p:nvSpPr>
        <p:spPr bwMode="auto">
          <a:xfrm>
            <a:off x="468313" y="1009650"/>
            <a:ext cx="3382962" cy="1482725"/>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3200" dirty="0">
                <a:latin typeface="HGPｺﾞｼｯｸE" pitchFamily="50" charset="-128"/>
                <a:ea typeface="HGPｺﾞｼｯｸE" pitchFamily="50" charset="-128"/>
              </a:rPr>
              <a:t>専門性以外の　職務遂行能力</a:t>
            </a:r>
          </a:p>
        </p:txBody>
      </p:sp>
      <p:sp>
        <p:nvSpPr>
          <p:cNvPr id="39" name="角丸四角形 8"/>
          <p:cNvSpPr>
            <a:spLocks noChangeArrowheads="1"/>
          </p:cNvSpPr>
          <p:nvPr/>
        </p:nvSpPr>
        <p:spPr bwMode="auto">
          <a:xfrm>
            <a:off x="468313" y="2882900"/>
            <a:ext cx="3382962" cy="1482725"/>
          </a:xfrm>
          <a:prstGeom prst="roundRect">
            <a:avLst>
              <a:gd name="adj" fmla="val 16667"/>
            </a:avLst>
          </a:prstGeom>
          <a:solidFill>
            <a:schemeClr val="accent2">
              <a:lumMod val="60000"/>
              <a:lumOff val="40000"/>
            </a:schemeClr>
          </a:solidFill>
          <a:ln w="9525" algn="ctr">
            <a:noFill/>
            <a:round/>
            <a:headEnd/>
            <a:tailEnd/>
          </a:ln>
        </p:spPr>
        <p:txBody>
          <a:bodyPr anchor="ctr"/>
          <a:lstStyle/>
          <a:p>
            <a:pPr algn="ctr">
              <a:defRPr/>
            </a:pPr>
            <a:r>
              <a:rPr kumimoji="0" lang="ja-JP" altLang="en-US" sz="3200" dirty="0">
                <a:latin typeface="HGPｺﾞｼｯｸE" pitchFamily="50" charset="-128"/>
                <a:ea typeface="HGPｺﾞｼｯｸE" pitchFamily="50" charset="-128"/>
              </a:rPr>
              <a:t>人　　柄</a:t>
            </a:r>
          </a:p>
        </p:txBody>
      </p:sp>
      <p:sp>
        <p:nvSpPr>
          <p:cNvPr id="40" name="右矢印 39"/>
          <p:cNvSpPr/>
          <p:nvPr/>
        </p:nvSpPr>
        <p:spPr>
          <a:xfrm>
            <a:off x="4284663" y="1557338"/>
            <a:ext cx="503237" cy="50323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ja-JP" altLang="en-US"/>
          </a:p>
        </p:txBody>
      </p:sp>
      <p:sp>
        <p:nvSpPr>
          <p:cNvPr id="45" name="右矢印 44"/>
          <p:cNvSpPr/>
          <p:nvPr/>
        </p:nvSpPr>
        <p:spPr>
          <a:xfrm>
            <a:off x="4284663" y="3357563"/>
            <a:ext cx="503237" cy="50323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ja-JP" altLang="en-US"/>
          </a:p>
        </p:txBody>
      </p:sp>
      <p:sp>
        <p:nvSpPr>
          <p:cNvPr id="11273" name="テキスト ボックス 19"/>
          <p:cNvSpPr txBox="1">
            <a:spLocks noChangeArrowheads="1"/>
          </p:cNvSpPr>
          <p:nvPr/>
        </p:nvSpPr>
        <p:spPr bwMode="auto">
          <a:xfrm>
            <a:off x="5076825" y="1108075"/>
            <a:ext cx="374332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2800" dirty="0">
                <a:latin typeface="HGPｺﾞｼｯｸE" pitchFamily="50" charset="-128"/>
                <a:ea typeface="HGPｺﾞｼｯｸE" pitchFamily="50" charset="-128"/>
              </a:rPr>
              <a:t>業種や職種が変わっても通用する</a:t>
            </a:r>
            <a:r>
              <a:rPr kumimoji="0" lang="ja-JP" altLang="en-US" sz="2800" dirty="0">
                <a:solidFill>
                  <a:srgbClr val="FF0000"/>
                </a:solidFill>
                <a:latin typeface="HGPｺﾞｼｯｸE" pitchFamily="50" charset="-128"/>
                <a:ea typeface="HGPｺﾞｼｯｸE" pitchFamily="50" charset="-128"/>
              </a:rPr>
              <a:t>ポータブルなスキル</a:t>
            </a:r>
            <a:r>
              <a:rPr kumimoji="0" lang="ja-JP" altLang="en-US" sz="2800" dirty="0">
                <a:latin typeface="HGPｺﾞｼｯｸE" pitchFamily="50" charset="-128"/>
                <a:ea typeface="HGPｺﾞｼｯｸE" pitchFamily="50" charset="-128"/>
              </a:rPr>
              <a:t>として可視化</a:t>
            </a:r>
          </a:p>
        </p:txBody>
      </p:sp>
      <p:sp>
        <p:nvSpPr>
          <p:cNvPr id="11274" name="テキスト ボックス 19"/>
          <p:cNvSpPr txBox="1">
            <a:spLocks noChangeArrowheads="1"/>
          </p:cNvSpPr>
          <p:nvPr/>
        </p:nvSpPr>
        <p:spPr bwMode="auto">
          <a:xfrm>
            <a:off x="5076825" y="3122613"/>
            <a:ext cx="37433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2800">
                <a:latin typeface="HGPｺﾞｼｯｸE" pitchFamily="50" charset="-128"/>
                <a:ea typeface="HGPｺﾞｼｯｸE" pitchFamily="50" charset="-128"/>
              </a:rPr>
              <a:t>新たな環境への</a:t>
            </a:r>
            <a:r>
              <a:rPr kumimoji="0" lang="ja-JP" altLang="en-US" sz="2800">
                <a:solidFill>
                  <a:srgbClr val="FF0000"/>
                </a:solidFill>
                <a:latin typeface="HGPｺﾞｼｯｸE" pitchFamily="50" charset="-128"/>
                <a:ea typeface="HGPｺﾞｼｯｸE" pitchFamily="50" charset="-128"/>
              </a:rPr>
              <a:t>適応　可能性</a:t>
            </a:r>
            <a:r>
              <a:rPr kumimoji="0" lang="ja-JP" altLang="en-US" sz="2800">
                <a:latin typeface="HGPｺﾞｼｯｸE" pitchFamily="50" charset="-128"/>
                <a:ea typeface="HGPｺﾞｼｯｸE" pitchFamily="50" charset="-128"/>
              </a:rPr>
              <a:t>として可視化</a:t>
            </a:r>
          </a:p>
        </p:txBody>
      </p:sp>
      <p:sp>
        <p:nvSpPr>
          <p:cNvPr id="11275" name="テキスト ボックス 50"/>
          <p:cNvSpPr txBox="1">
            <a:spLocks noChangeArrowheads="1"/>
          </p:cNvSpPr>
          <p:nvPr/>
        </p:nvSpPr>
        <p:spPr bwMode="auto">
          <a:xfrm>
            <a:off x="611188" y="5084763"/>
            <a:ext cx="80645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a:latin typeface="Arial" charset="0"/>
              </a:rPr>
              <a:t>専門性に偏った採用からミドルのチカラを適正に評価し、入社後の活躍につながる採用に</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フリーフォーム 26"/>
          <p:cNvSpPr/>
          <p:nvPr/>
        </p:nvSpPr>
        <p:spPr>
          <a:xfrm>
            <a:off x="1682061" y="1772816"/>
            <a:ext cx="5626243" cy="4268185"/>
          </a:xfrm>
          <a:custGeom>
            <a:avLst/>
            <a:gdLst>
              <a:gd name="connsiteX0" fmla="*/ 1436914 w 4226768"/>
              <a:gd name="connsiteY0" fmla="*/ 0 h 3526972"/>
              <a:gd name="connsiteX1" fmla="*/ 4226768 w 4226768"/>
              <a:gd name="connsiteY1" fmla="*/ 9331 h 3526972"/>
              <a:gd name="connsiteX2" fmla="*/ 4226768 w 4226768"/>
              <a:gd name="connsiteY2" fmla="*/ 3526972 h 3526972"/>
              <a:gd name="connsiteX3" fmla="*/ 0 w 4226768"/>
              <a:gd name="connsiteY3" fmla="*/ 3517641 h 3526972"/>
              <a:gd name="connsiteX4" fmla="*/ 27992 w 4226768"/>
              <a:gd name="connsiteY4" fmla="*/ 1707503 h 3526972"/>
              <a:gd name="connsiteX5" fmla="*/ 1408923 w 4226768"/>
              <a:gd name="connsiteY5" fmla="*/ 1716833 h 3526972"/>
              <a:gd name="connsiteX6" fmla="*/ 1436914 w 4226768"/>
              <a:gd name="connsiteY6" fmla="*/ 0 h 352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6768" h="3526972">
                <a:moveTo>
                  <a:pt x="1436914" y="0"/>
                </a:moveTo>
                <a:lnTo>
                  <a:pt x="4226768" y="9331"/>
                </a:lnTo>
                <a:lnTo>
                  <a:pt x="4226768" y="3526972"/>
                </a:lnTo>
                <a:lnTo>
                  <a:pt x="0" y="3517641"/>
                </a:lnTo>
                <a:lnTo>
                  <a:pt x="27992" y="1707503"/>
                </a:lnTo>
                <a:lnTo>
                  <a:pt x="1408923" y="1716833"/>
                </a:lnTo>
                <a:lnTo>
                  <a:pt x="1436914" y="0"/>
                </a:lnTo>
                <a:close/>
              </a:path>
            </a:pathLst>
          </a:custGeom>
          <a:solidFill>
            <a:schemeClr val="bg2">
              <a:lumMod val="75000"/>
              <a:alpha val="4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6"/>
          <p:cNvSpPr>
            <a:spLocks noChangeArrowheads="1"/>
          </p:cNvSpPr>
          <p:nvPr/>
        </p:nvSpPr>
        <p:spPr bwMode="auto">
          <a:xfrm>
            <a:off x="2043186" y="5453213"/>
            <a:ext cx="4957778" cy="461010"/>
          </a:xfrm>
          <a:prstGeom prst="roundRect">
            <a:avLst>
              <a:gd name="adj" fmla="val 16667"/>
            </a:avLst>
          </a:prstGeom>
          <a:solidFill>
            <a:schemeClr val="accent2">
              <a:lumMod val="60000"/>
              <a:lumOff val="40000"/>
            </a:schemeClr>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職場の特徴</a:t>
            </a:r>
          </a:p>
        </p:txBody>
      </p:sp>
      <p:sp>
        <p:nvSpPr>
          <p:cNvPr id="19" name="角丸四角形 7"/>
          <p:cNvSpPr>
            <a:spLocks noChangeArrowheads="1"/>
          </p:cNvSpPr>
          <p:nvPr/>
        </p:nvSpPr>
        <p:spPr bwMode="auto">
          <a:xfrm>
            <a:off x="2043186" y="4848137"/>
            <a:ext cx="4957778" cy="461010"/>
          </a:xfrm>
          <a:prstGeom prst="roundRect">
            <a:avLst>
              <a:gd name="adj" fmla="val 16667"/>
            </a:avLst>
          </a:prstGeom>
          <a:solidFill>
            <a:schemeClr val="accent2">
              <a:lumMod val="60000"/>
              <a:lumOff val="40000"/>
            </a:schemeClr>
          </a:solidFill>
          <a:ln w="9525" algn="ctr">
            <a:noFill/>
            <a:round/>
            <a:headEnd/>
            <a:tailEnd/>
          </a:ln>
        </p:spPr>
        <p:txBody>
          <a:bodyPr anchor="ctr"/>
          <a:lstStyle/>
          <a:p>
            <a:pPr algn="ctr">
              <a:defRPr/>
            </a:pPr>
            <a:r>
              <a:rPr kumimoji="0" lang="ja-JP" altLang="en-US" sz="1000" dirty="0">
                <a:latin typeface="HGPｺﾞｼｯｸE" pitchFamily="50" charset="-128"/>
                <a:ea typeface="HGPｺﾞｼｯｸE" pitchFamily="50" charset="-128"/>
              </a:rPr>
              <a:t>環境変化への </a:t>
            </a:r>
            <a:r>
              <a:rPr kumimoji="0" lang="ja-JP" altLang="en-US" sz="1600" dirty="0">
                <a:latin typeface="HGPｺﾞｼｯｸE" pitchFamily="50" charset="-128"/>
                <a:ea typeface="HGPｺﾞｼｯｸE" pitchFamily="50" charset="-128"/>
              </a:rPr>
              <a:t>適応のし方</a:t>
            </a:r>
          </a:p>
        </p:txBody>
      </p:sp>
      <p:sp>
        <p:nvSpPr>
          <p:cNvPr id="20" name="角丸四角形 8"/>
          <p:cNvSpPr>
            <a:spLocks noChangeArrowheads="1"/>
          </p:cNvSpPr>
          <p:nvPr/>
        </p:nvSpPr>
        <p:spPr bwMode="auto">
          <a:xfrm>
            <a:off x="1899119" y="1872702"/>
            <a:ext cx="1536700" cy="1794098"/>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専門知識</a:t>
            </a:r>
            <a:endParaRPr kumimoji="0" lang="en-US" altLang="ja-JP" sz="1600" dirty="0">
              <a:latin typeface="HGPｺﾞｼｯｸE" pitchFamily="50" charset="-128"/>
              <a:ea typeface="HGPｺﾞｼｯｸE" pitchFamily="50" charset="-128"/>
            </a:endParaRPr>
          </a:p>
          <a:p>
            <a:pPr algn="ctr">
              <a:defRPr/>
            </a:pPr>
            <a:r>
              <a:rPr kumimoji="0" lang="ja-JP" altLang="en-US" sz="1600" dirty="0">
                <a:latin typeface="HGPｺﾞｼｯｸE" pitchFamily="50" charset="-128"/>
                <a:ea typeface="HGPｺﾞｼｯｸE" pitchFamily="50" charset="-128"/>
              </a:rPr>
              <a:t>専門技能</a:t>
            </a:r>
          </a:p>
        </p:txBody>
      </p:sp>
      <p:sp>
        <p:nvSpPr>
          <p:cNvPr id="21" name="角丸四角形 9"/>
          <p:cNvSpPr>
            <a:spLocks noChangeArrowheads="1"/>
          </p:cNvSpPr>
          <p:nvPr/>
        </p:nvSpPr>
        <p:spPr bwMode="auto">
          <a:xfrm>
            <a:off x="3725872" y="1872702"/>
            <a:ext cx="1540542" cy="1794098"/>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仕事のし方</a:t>
            </a:r>
            <a:endParaRPr kumimoji="0" lang="en-US" altLang="ja-JP" sz="1600" dirty="0">
              <a:latin typeface="HGPｺﾞｼｯｸE" pitchFamily="50" charset="-128"/>
              <a:ea typeface="HGPｺﾞｼｯｸE" pitchFamily="50" charset="-128"/>
            </a:endParaRPr>
          </a:p>
          <a:p>
            <a:pPr algn="ctr">
              <a:defRPr/>
            </a:pPr>
            <a:endParaRPr kumimoji="0" lang="en-US" altLang="ja-JP" sz="1200" dirty="0">
              <a:latin typeface="HGPｺﾞｼｯｸE" pitchFamily="50" charset="-128"/>
              <a:ea typeface="HGPｺﾞｼｯｸE" pitchFamily="50" charset="-128"/>
            </a:endParaRPr>
          </a:p>
          <a:p>
            <a:pPr algn="ctr">
              <a:defRPr/>
            </a:pPr>
            <a:r>
              <a:rPr kumimoji="0" lang="ja-JP" altLang="en-US" sz="1200" dirty="0">
                <a:latin typeface="HGPｺﾞｼｯｸE" pitchFamily="50" charset="-128"/>
                <a:ea typeface="HGPｺﾞｼｯｸE" pitchFamily="50" charset="-128"/>
              </a:rPr>
              <a:t>（対課題）</a:t>
            </a:r>
          </a:p>
        </p:txBody>
      </p:sp>
      <p:sp>
        <p:nvSpPr>
          <p:cNvPr id="22" name="角丸四角形 10"/>
          <p:cNvSpPr>
            <a:spLocks noChangeArrowheads="1"/>
          </p:cNvSpPr>
          <p:nvPr/>
        </p:nvSpPr>
        <p:spPr bwMode="auto">
          <a:xfrm>
            <a:off x="5441213" y="1872702"/>
            <a:ext cx="1538622" cy="1794098"/>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人との</a:t>
            </a:r>
            <a:endParaRPr kumimoji="0" lang="en-US" altLang="ja-JP" sz="1600" dirty="0">
              <a:latin typeface="HGPｺﾞｼｯｸE" pitchFamily="50" charset="-128"/>
              <a:ea typeface="HGPｺﾞｼｯｸE" pitchFamily="50" charset="-128"/>
            </a:endParaRPr>
          </a:p>
          <a:p>
            <a:pPr algn="ctr">
              <a:defRPr/>
            </a:pPr>
            <a:r>
              <a:rPr kumimoji="0" lang="ja-JP" altLang="en-US" sz="1600" dirty="0">
                <a:latin typeface="HGPｺﾞｼｯｸE" pitchFamily="50" charset="-128"/>
                <a:ea typeface="HGPｺﾞｼｯｸE" pitchFamily="50" charset="-128"/>
              </a:rPr>
              <a:t>関わり方</a:t>
            </a:r>
            <a:endParaRPr kumimoji="0" lang="en-US" altLang="ja-JP" sz="1600" dirty="0">
              <a:latin typeface="HGPｺﾞｼｯｸE" pitchFamily="50" charset="-128"/>
              <a:ea typeface="HGPｺﾞｼｯｸE" pitchFamily="50" charset="-128"/>
            </a:endParaRPr>
          </a:p>
          <a:p>
            <a:pPr algn="ctr">
              <a:defRPr/>
            </a:pPr>
            <a:endParaRPr kumimoji="0" lang="en-US" altLang="ja-JP" sz="1200" dirty="0">
              <a:latin typeface="HGPｺﾞｼｯｸE" pitchFamily="50" charset="-128"/>
              <a:ea typeface="HGPｺﾞｼｯｸE" pitchFamily="50" charset="-128"/>
            </a:endParaRPr>
          </a:p>
          <a:p>
            <a:pPr algn="ctr">
              <a:defRPr/>
            </a:pPr>
            <a:r>
              <a:rPr kumimoji="0" lang="ja-JP" altLang="en-US" sz="1200" dirty="0">
                <a:latin typeface="HGPｺﾞｼｯｸE" pitchFamily="50" charset="-128"/>
                <a:ea typeface="HGPｺﾞｼｯｸE" pitchFamily="50" charset="-128"/>
              </a:rPr>
              <a:t>（対人）</a:t>
            </a:r>
          </a:p>
        </p:txBody>
      </p:sp>
      <p:sp>
        <p:nvSpPr>
          <p:cNvPr id="12296" name="テキスト ボックス 19"/>
          <p:cNvSpPr txBox="1">
            <a:spLocks noChangeArrowheads="1"/>
          </p:cNvSpPr>
          <p:nvPr/>
        </p:nvSpPr>
        <p:spPr bwMode="auto">
          <a:xfrm>
            <a:off x="3923722" y="3774368"/>
            <a:ext cx="1603931" cy="706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kumimoji="0" lang="en-US" altLang="ja-JP">
                <a:latin typeface="HGPｺﾞｼｯｸE" pitchFamily="50" charset="-128"/>
                <a:ea typeface="HGPｺﾞｼｯｸE" pitchFamily="50" charset="-128"/>
              </a:rPr>
              <a:t>×</a:t>
            </a:r>
            <a:endParaRPr kumimoji="0" lang="ja-JP" altLang="en-US">
              <a:latin typeface="HGPｺﾞｼｯｸE" pitchFamily="50" charset="-128"/>
              <a:ea typeface="HGPｺﾞｼｯｸE" pitchFamily="50" charset="-128"/>
            </a:endParaRPr>
          </a:p>
        </p:txBody>
      </p:sp>
      <p:sp>
        <p:nvSpPr>
          <p:cNvPr id="12305" name="テキスト ボックス 19"/>
          <p:cNvSpPr txBox="1">
            <a:spLocks noChangeArrowheads="1"/>
          </p:cNvSpPr>
          <p:nvPr/>
        </p:nvSpPr>
        <p:spPr bwMode="auto">
          <a:xfrm>
            <a:off x="1822284" y="4360234"/>
            <a:ext cx="4971225" cy="409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1600">
                <a:latin typeface="HGPｺﾞｼｯｸE" pitchFamily="50" charset="-128"/>
                <a:ea typeface="HGPｺﾞｼｯｸE" pitchFamily="50" charset="-128"/>
              </a:rPr>
              <a:t>　適応可能性</a:t>
            </a:r>
          </a:p>
        </p:txBody>
      </p:sp>
      <p:sp>
        <p:nvSpPr>
          <p:cNvPr id="12308" name="テキスト ボックス 19"/>
          <p:cNvSpPr txBox="1">
            <a:spLocks noChangeArrowheads="1"/>
          </p:cNvSpPr>
          <p:nvPr/>
        </p:nvSpPr>
        <p:spPr bwMode="auto">
          <a:xfrm>
            <a:off x="2123728" y="908720"/>
            <a:ext cx="487489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1800" dirty="0">
                <a:latin typeface="HGPｺﾞｼｯｸE" pitchFamily="50" charset="-128"/>
                <a:ea typeface="HGPｺﾞｼｯｸE" pitchFamily="50" charset="-128"/>
              </a:rPr>
              <a:t>　ポータブルスキル</a:t>
            </a:r>
            <a:r>
              <a:rPr kumimoji="0" lang="ja-JP" altLang="en-US" sz="1400" dirty="0">
                <a:latin typeface="HGPｺﾞｼｯｸE" pitchFamily="50" charset="-128"/>
                <a:ea typeface="HGPｺﾞｼｯｸE" pitchFamily="50" charset="-128"/>
              </a:rPr>
              <a:t>（社外でも通用する能力</a:t>
            </a:r>
            <a:r>
              <a:rPr kumimoji="0" lang="ja-JP" altLang="en-US" sz="1800" dirty="0">
                <a:latin typeface="HGPｺﾞｼｯｸE" pitchFamily="50" charset="-128"/>
                <a:ea typeface="HGPｺﾞｼｯｸE" pitchFamily="50" charset="-128"/>
              </a:rPr>
              <a:t>）</a:t>
            </a:r>
          </a:p>
        </p:txBody>
      </p:sp>
      <p:sp>
        <p:nvSpPr>
          <p:cNvPr id="30" name="スライド番号プレースホルダ 3"/>
          <p:cNvSpPr>
            <a:spLocks noGrp="1"/>
          </p:cNvSpPr>
          <p:nvPr>
            <p:ph type="sldNum" sz="quarter" idx="12"/>
          </p:nvPr>
        </p:nvSpPr>
        <p:spPr>
          <a:xfrm>
            <a:off x="8388350" y="6524625"/>
            <a:ext cx="620713" cy="217488"/>
          </a:xfrm>
        </p:spPr>
        <p:txBody>
          <a:bodyPr/>
          <a:lstStyle/>
          <a:p>
            <a:pPr>
              <a:defRPr/>
            </a:pPr>
            <a:fld id="{2BCEFF8C-A993-4BD9-B146-BE146ECE971C}" type="slidenum">
              <a:rPr lang="en-US" altLang="ja-JP" sz="1400" smtClean="0">
                <a:latin typeface="Arial" pitchFamily="34" charset="0"/>
              </a:rPr>
              <a:pPr>
                <a:defRPr/>
              </a:pPr>
              <a:t>16</a:t>
            </a:fld>
            <a:endParaRPr lang="en-US" altLang="ja-JP" sz="1400" dirty="0" smtClean="0">
              <a:latin typeface="Arial" pitchFamily="34" charset="0"/>
            </a:endParaRPr>
          </a:p>
        </p:txBody>
      </p:sp>
      <p:pic>
        <p:nvPicPr>
          <p:cNvPr id="12312"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a:latin typeface="+mj-ea"/>
                <a:ea typeface="+mj-ea"/>
              </a:rPr>
              <a:t>ミドルマッチフレーム</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80890"/>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活用事例紹介</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17</a:t>
            </a:fld>
            <a:endParaRPr lang="ja-JP" altLang="en-US" dirty="0"/>
          </a:p>
        </p:txBody>
      </p:sp>
    </p:spTree>
    <p:extLst>
      <p:ext uri="{BB962C8B-B14F-4D97-AF65-F5344CB8AC3E}">
        <p14:creationId xmlns:p14="http://schemas.microsoft.com/office/powerpoint/2010/main" val="34769178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人材紹介会社担当者のミドル紹介に関する課題認識</a:t>
            </a:r>
            <a:endParaRPr lang="en-US" altLang="ja-JP" sz="2400" b="1" dirty="0">
              <a:latin typeface="+mj-ea"/>
              <a:ea typeface="ＭＳ Ｐゴシック" pitchFamily="50" charset="-128"/>
            </a:endParaRPr>
          </a:p>
        </p:txBody>
      </p:sp>
      <p:sp>
        <p:nvSpPr>
          <p:cNvPr id="11" name="テキスト ボックス 10"/>
          <p:cNvSpPr txBox="1"/>
          <p:nvPr/>
        </p:nvSpPr>
        <p:spPr>
          <a:xfrm>
            <a:off x="146398" y="2401143"/>
            <a:ext cx="8611492" cy="307777"/>
          </a:xfrm>
          <a:prstGeom prst="rect">
            <a:avLst/>
          </a:prstGeom>
          <a:noFill/>
        </p:spPr>
        <p:txBody>
          <a:bodyPr wrap="square">
            <a:spAutoFit/>
          </a:bodyPr>
          <a:lstStyle/>
          <a:p>
            <a:pPr>
              <a:defRPr/>
            </a:pPr>
            <a:r>
              <a:rPr lang="en-US" altLang="ja-JP" sz="1400" b="1" dirty="0" smtClean="0">
                <a:solidFill>
                  <a:schemeClr val="bg2">
                    <a:lumMod val="10000"/>
                  </a:schemeClr>
                </a:solidFill>
                <a:latin typeface="HGP創英角ｺﾞｼｯｸUB" panose="020B0900000000000000" pitchFamily="50" charset="-128"/>
                <a:ea typeface="HGP創英角ｺﾞｼｯｸUB" panose="020B0900000000000000" pitchFamily="50" charset="-128"/>
              </a:rPr>
              <a:t>Q.</a:t>
            </a:r>
            <a:r>
              <a:rPr lang="ja-JP" altLang="en-US"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 </a:t>
            </a:r>
            <a:r>
              <a:rPr lang="en-US" altLang="ja-JP"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40</a:t>
            </a:r>
            <a:r>
              <a:rPr lang="ja-JP" altLang="en-US" sz="1400" b="1" dirty="0">
                <a:solidFill>
                  <a:schemeClr val="bg2">
                    <a:lumMod val="10000"/>
                  </a:schemeClr>
                </a:solidFill>
                <a:latin typeface="HGP創英角ｺﾞｼｯｸUB" panose="020B0900000000000000" pitchFamily="50" charset="-128"/>
                <a:ea typeface="HGP創英角ｺﾞｼｯｸUB" panose="020B0900000000000000" pitchFamily="50" charset="-128"/>
              </a:rPr>
              <a:t>代以降のミドル層の職業紹介業務を進める上での課題として、つぎの事柄はどの程度あてはまりますか。</a:t>
            </a:r>
          </a:p>
        </p:txBody>
      </p:sp>
      <p:sp>
        <p:nvSpPr>
          <p:cNvPr id="10249" name="テキスト ボックス 10"/>
          <p:cNvSpPr txBox="1">
            <a:spLocks noChangeArrowheads="1"/>
          </p:cNvSpPr>
          <p:nvPr/>
        </p:nvSpPr>
        <p:spPr bwMode="auto">
          <a:xfrm>
            <a:off x="4763" y="1196752"/>
            <a:ext cx="95535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ü"/>
            </a:pPr>
            <a:r>
              <a:rPr lang="ja-JP" altLang="en-US" sz="2000" b="1" dirty="0" smtClean="0">
                <a:latin typeface="+mn-ea"/>
                <a:ea typeface="+mn-ea"/>
              </a:rPr>
              <a:t>「書類通過しない」「求人条件の厳しさ」「案件の少なさ」が</a:t>
            </a:r>
            <a:r>
              <a:rPr lang="en-US" altLang="ja-JP" sz="2000" b="1" dirty="0" smtClean="0">
                <a:latin typeface="+mn-ea"/>
                <a:ea typeface="+mn-ea"/>
              </a:rPr>
              <a:t>3</a:t>
            </a:r>
            <a:r>
              <a:rPr lang="ja-JP" altLang="en-US" sz="2000" b="1" dirty="0" smtClean="0">
                <a:latin typeface="+mn-ea"/>
                <a:ea typeface="+mn-ea"/>
              </a:rPr>
              <a:t>大課題。</a:t>
            </a:r>
            <a:endParaRPr lang="en-US" altLang="ja-JP" sz="2000" b="1" dirty="0" smtClean="0">
              <a:latin typeface="+mn-ea"/>
              <a:ea typeface="+mn-ea"/>
            </a:endParaRPr>
          </a:p>
          <a:p>
            <a:pPr eaLnBrk="1" hangingPunct="1">
              <a:spcBef>
                <a:spcPct val="0"/>
              </a:spcBef>
              <a:buFont typeface="Wingdings" pitchFamily="2" charset="2"/>
              <a:buChar char="ü"/>
            </a:pPr>
            <a:r>
              <a:rPr lang="ja-JP" altLang="en-US" sz="2000" b="1" dirty="0" smtClean="0">
                <a:latin typeface="+mn-ea"/>
                <a:ea typeface="+mn-ea"/>
              </a:rPr>
              <a:t>求人企業担当は「求職者情報」、求職者担当は「求人案件情報」が不足。</a:t>
            </a:r>
            <a:endParaRPr lang="en-US" altLang="ja-JP" sz="2000" b="1" dirty="0">
              <a:latin typeface="+mn-ea"/>
              <a:ea typeface="+mn-ea"/>
            </a:endParaRPr>
          </a:p>
        </p:txBody>
      </p:sp>
      <p:sp>
        <p:nvSpPr>
          <p:cNvPr id="10252" name="テキスト ボックス 10"/>
          <p:cNvSpPr txBox="1">
            <a:spLocks noChangeArrowheads="1"/>
          </p:cNvSpPr>
          <p:nvPr/>
        </p:nvSpPr>
        <p:spPr bwMode="auto">
          <a:xfrm>
            <a:off x="4784725" y="6634163"/>
            <a:ext cx="44577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r" eaLnBrk="1" hangingPunct="1">
              <a:spcBef>
                <a:spcPct val="0"/>
              </a:spcBef>
              <a:buFontTx/>
              <a:buNone/>
            </a:pPr>
            <a:r>
              <a:rPr lang="en-US" altLang="ja-JP" sz="1000" dirty="0">
                <a:latin typeface="HGP創英角ｺﾞｼｯｸUB" pitchFamily="50" charset="-128"/>
                <a:ea typeface="HGP創英角ｺﾞｼｯｸUB" pitchFamily="50" charset="-128"/>
              </a:rPr>
              <a:t>JHR</a:t>
            </a:r>
            <a:r>
              <a:rPr lang="ja-JP" altLang="en-US" sz="1000" dirty="0" smtClean="0">
                <a:latin typeface="HGP創英角ｺﾞｼｯｸUB" pitchFamily="50" charset="-128"/>
                <a:ea typeface="HGP創英角ｺﾞｼｯｸUB" pitchFamily="50" charset="-128"/>
              </a:rPr>
              <a:t>「人材紹介事業のミドル紹介における実態調査」</a:t>
            </a:r>
            <a:endParaRPr lang="en-US" altLang="ja-JP" sz="1000" dirty="0">
              <a:latin typeface="HGP創英角ｺﾞｼｯｸUB" pitchFamily="50" charset="-128"/>
              <a:ea typeface="HGP創英角ｺﾞｼｯｸUB" pitchFamily="50" charset="-128"/>
            </a:endParaRPr>
          </a:p>
        </p:txBody>
      </p:sp>
      <p:graphicFrame>
        <p:nvGraphicFramePr>
          <p:cNvPr id="18" name="グラフ 17"/>
          <p:cNvGraphicFramePr>
            <a:graphicFrameLocks/>
          </p:cNvGraphicFramePr>
          <p:nvPr>
            <p:extLst>
              <p:ext uri="{D42A27DB-BD31-4B8C-83A1-F6EECF244321}">
                <p14:modId xmlns:p14="http://schemas.microsoft.com/office/powerpoint/2010/main" val="2044255822"/>
              </p:ext>
            </p:extLst>
          </p:nvPr>
        </p:nvGraphicFramePr>
        <p:xfrm>
          <a:off x="42203" y="2708920"/>
          <a:ext cx="8922285" cy="3905995"/>
        </p:xfrm>
        <a:graphic>
          <a:graphicData uri="http://schemas.openxmlformats.org/drawingml/2006/chart">
            <c:chart xmlns:c="http://schemas.openxmlformats.org/drawingml/2006/chart" xmlns:r="http://schemas.openxmlformats.org/officeDocument/2006/relationships" r:id="rId3"/>
          </a:graphicData>
        </a:graphic>
      </p:graphicFrame>
      <p:sp>
        <p:nvSpPr>
          <p:cNvPr id="19" name="テキスト ボックス 18"/>
          <p:cNvSpPr txBox="1"/>
          <p:nvPr/>
        </p:nvSpPr>
        <p:spPr>
          <a:xfrm>
            <a:off x="42203" y="3115568"/>
            <a:ext cx="3737709" cy="1152128"/>
          </a:xfrm>
          <a:prstGeom prst="rect">
            <a:avLst/>
          </a:prstGeom>
          <a:noFill/>
          <a:ln w="28575">
            <a:solidFill>
              <a:srgbClr val="FF0000"/>
            </a:solidFill>
          </a:ln>
        </p:spPr>
        <p:txBody>
          <a:bodyPr wrap="square" rtlCol="0" anchor="ctr" anchorCtr="0">
            <a:normAutofit/>
          </a:bodyPr>
          <a:lstStyle/>
          <a:p>
            <a:endParaRPr lang="ja-JP" altLang="en-US" sz="1400" dirty="0"/>
          </a:p>
        </p:txBody>
      </p:sp>
      <p:sp>
        <p:nvSpPr>
          <p:cNvPr id="22" name="円/楕円 21"/>
          <p:cNvSpPr/>
          <p:nvPr/>
        </p:nvSpPr>
        <p:spPr>
          <a:xfrm>
            <a:off x="6622132" y="5309716"/>
            <a:ext cx="554462" cy="26138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楕円 22"/>
          <p:cNvSpPr/>
          <p:nvPr/>
        </p:nvSpPr>
        <p:spPr>
          <a:xfrm>
            <a:off x="5931644" y="5618210"/>
            <a:ext cx="554462" cy="26138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pPr>
              <a:defRPr/>
            </a:pPr>
            <a:fld id="{282001AA-0CEE-48F3-B22D-0645E3D99F22}" type="slidenum">
              <a:rPr lang="ja-JP" altLang="en-US" smtClean="0"/>
              <a:pPr>
                <a:defRPr/>
              </a:pPr>
              <a:t>18</a:t>
            </a:fld>
            <a:endParaRPr lang="ja-JP" altLang="en-US" dirty="0"/>
          </a:p>
        </p:txBody>
      </p:sp>
    </p:spTree>
    <p:extLst>
      <p:ext uri="{BB962C8B-B14F-4D97-AF65-F5344CB8AC3E}">
        <p14:creationId xmlns:p14="http://schemas.microsoft.com/office/powerpoint/2010/main" val="3461456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19</a:t>
            </a:fld>
            <a:endParaRPr lang="ja-JP" altLang="en-US" dirty="0"/>
          </a:p>
        </p:txBody>
      </p:sp>
      <p:sp>
        <p:nvSpPr>
          <p:cNvPr id="6" name="テキスト ボックス 5"/>
          <p:cNvSpPr txBox="1"/>
          <p:nvPr/>
        </p:nvSpPr>
        <p:spPr>
          <a:xfrm>
            <a:off x="379412" y="2003407"/>
            <a:ext cx="8297043" cy="2778399"/>
          </a:xfrm>
          <a:prstGeom prst="rect">
            <a:avLst/>
          </a:prstGeom>
          <a:noFill/>
          <a:ln w="25400">
            <a:solidFill>
              <a:schemeClr val="tx2"/>
            </a:solidFill>
          </a:ln>
        </p:spPr>
        <p:txBody>
          <a:bodyPr wrap="square" rtlCol="0" anchor="ctr">
            <a:noAutofit/>
          </a:bodyPr>
          <a:lstStyle/>
          <a:p>
            <a:pPr algn="ctr">
              <a:defRPr/>
            </a:pP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ビデオをご覧ください</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p>
          <a:p>
            <a:pPr>
              <a:defRPr/>
            </a:pPr>
            <a:r>
              <a:rPr lang="en-US" altLang="ja-JP" sz="3200" dirty="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～①営業（</a:t>
            </a:r>
            <a:r>
              <a:rPr lang="ja-JP" altLang="en-US" sz="3200" b="1" dirty="0" smtClean="0">
                <a:latin typeface="+mj-ea"/>
                <a:ea typeface="ＭＳ Ｐゴシック" pitchFamily="50" charset="-128"/>
              </a:rPr>
              <a:t>求人開拓）の事例</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～②キャリア・コンサルティング</a:t>
            </a:r>
            <a:r>
              <a:rPr lang="ja-JP" altLang="en-US" sz="3200" b="1" dirty="0" smtClean="0">
                <a:latin typeface="+mj-ea"/>
                <a:ea typeface="ＭＳ Ｐゴシック" pitchFamily="50" charset="-128"/>
              </a:rPr>
              <a:t>の</a:t>
            </a:r>
            <a:r>
              <a:rPr lang="ja-JP" altLang="en-US" sz="3200" b="1" dirty="0">
                <a:latin typeface="+mj-ea"/>
                <a:ea typeface="ＭＳ Ｐゴシック" pitchFamily="50" charset="-128"/>
              </a:rPr>
              <a:t>事例</a:t>
            </a:r>
            <a:r>
              <a:rPr lang="ja-JP" altLang="en-US" sz="3200" dirty="0">
                <a:solidFill>
                  <a:schemeClr val="tx1">
                    <a:lumMod val="95000"/>
                    <a:lumOff val="5000"/>
                  </a:schemeClr>
                </a:solidFill>
                <a:latin typeface="HGP創英角ｺﾞｼｯｸUB" pitchFamily="50" charset="-128"/>
                <a:ea typeface="HGP創英角ｺﾞｼｯｸUB" pitchFamily="50" charset="-128"/>
              </a:rPr>
              <a:t>～</a:t>
            </a: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4054058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9370" y="548680"/>
            <a:ext cx="9134630" cy="74600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4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2400" dirty="0" smtClean="0">
                <a:solidFill>
                  <a:schemeClr val="tx1">
                    <a:lumMod val="95000"/>
                    <a:lumOff val="5000"/>
                  </a:schemeClr>
                </a:solidFill>
                <a:latin typeface="HGP創英角ｺﾞｼｯｸUB" pitchFamily="50" charset="-128"/>
                <a:ea typeface="HGP創英角ｺﾞｼｯｸUB" pitchFamily="50" charset="-128"/>
              </a:rPr>
              <a:t>本日の講師：　</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人材　太郎</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pic>
        <p:nvPicPr>
          <p:cNvPr id="4099"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solidFill>
                  <a:prstClr val="black"/>
                </a:solidFill>
                <a:latin typeface="ＭＳ Ｐゴシック"/>
                <a:ea typeface="ＭＳ Ｐゴシック"/>
              </a:rPr>
              <a:t>講師紹介</a:t>
            </a:r>
            <a:endParaRPr lang="en-US" altLang="ja-JP" sz="2400" b="1" dirty="0">
              <a:solidFill>
                <a:prstClr val="black"/>
              </a:solidFill>
              <a:latin typeface="ＭＳ Ｐゴシック"/>
              <a:ea typeface="ＭＳ Ｐゴシック"/>
            </a:endParaRPr>
          </a:p>
        </p:txBody>
      </p:sp>
      <p:sp>
        <p:nvSpPr>
          <p:cNvPr id="3" name="スライド番号プレースホルダー 2"/>
          <p:cNvSpPr>
            <a:spLocks noGrp="1"/>
          </p:cNvSpPr>
          <p:nvPr>
            <p:ph type="sldNum" sz="quarter" idx="12"/>
          </p:nvPr>
        </p:nvSpPr>
        <p:spPr/>
        <p:txBody>
          <a:bodyPr/>
          <a:lstStyle/>
          <a:p>
            <a:pPr>
              <a:defRPr/>
            </a:pPr>
            <a:fld id="{282001AA-0CEE-48F3-B22D-0645E3D99F22}" type="slidenum">
              <a:rPr lang="ja-JP" altLang="en-US" smtClean="0">
                <a:solidFill>
                  <a:prstClr val="black">
                    <a:tint val="75000"/>
                  </a:prstClr>
                </a:solidFill>
              </a:rPr>
              <a:pPr>
                <a:defRPr/>
              </a:pPr>
              <a:t>2</a:t>
            </a:fld>
            <a:endParaRPr lang="ja-JP" altLang="en-US" dirty="0">
              <a:solidFill>
                <a:prstClr val="black">
                  <a:tint val="75000"/>
                </a:prstClr>
              </a:solidFill>
            </a:endParaRPr>
          </a:p>
        </p:txBody>
      </p:sp>
      <p:sp>
        <p:nvSpPr>
          <p:cNvPr id="8" name="正方形/長方形 7"/>
          <p:cNvSpPr/>
          <p:nvPr/>
        </p:nvSpPr>
        <p:spPr>
          <a:xfrm>
            <a:off x="307404" y="1484784"/>
            <a:ext cx="8585076" cy="461665"/>
          </a:xfrm>
          <a:prstGeom prst="rect">
            <a:avLst/>
          </a:prstGeom>
        </p:spPr>
        <p:txBody>
          <a:bodyPr wrap="square">
            <a:spAutoFit/>
          </a:bodyPr>
          <a:lstStyle/>
          <a:p>
            <a:r>
              <a:rPr lang="ja-JP" altLang="en-US" sz="2400" b="1" dirty="0">
                <a:solidFill>
                  <a:prstClr val="black"/>
                </a:solidFill>
              </a:rPr>
              <a:t>＜</a:t>
            </a:r>
            <a:r>
              <a:rPr lang="ja-JP" altLang="en-US" sz="2400" b="1" dirty="0" smtClean="0">
                <a:solidFill>
                  <a:prstClr val="black"/>
                </a:solidFill>
              </a:rPr>
              <a:t>略歴＞</a:t>
            </a:r>
            <a:endParaRPr lang="en-US" altLang="ja-JP" sz="2400" b="1" dirty="0" smtClean="0">
              <a:solidFill>
                <a:prstClr val="black"/>
              </a:solidFill>
            </a:endParaRPr>
          </a:p>
        </p:txBody>
      </p:sp>
      <p:cxnSp>
        <p:nvCxnSpPr>
          <p:cNvPr id="5" name="直線コネクタ 4"/>
          <p:cNvCxnSpPr/>
          <p:nvPr/>
        </p:nvCxnSpPr>
        <p:spPr>
          <a:xfrm>
            <a:off x="697970" y="2348880"/>
            <a:ext cx="760404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97970" y="6237312"/>
            <a:ext cx="760404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V="1">
            <a:off x="683568" y="2348880"/>
            <a:ext cx="7604045" cy="388843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5501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86515"/>
            <a:ext cx="8769350" cy="4346741"/>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400" dirty="0" smtClean="0">
                <a:solidFill>
                  <a:schemeClr val="tx1">
                    <a:lumMod val="95000"/>
                    <a:lumOff val="5000"/>
                  </a:schemeClr>
                </a:solidFill>
                <a:latin typeface="HGP創英角ｺﾞｼｯｸUB" pitchFamily="50" charset="-128"/>
                <a:ea typeface="HGP創英角ｺﾞｼｯｸUB" pitchFamily="50" charset="-128"/>
              </a:rPr>
              <a:t>参加者同士の自己紹介</a:t>
            </a:r>
            <a:endParaRPr lang="en-US" altLang="ja-JP" sz="44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a:t>
            </a:r>
            <a:r>
              <a:rPr lang="en-US" altLang="ja-JP" sz="3600" dirty="0">
                <a:solidFill>
                  <a:schemeClr val="tx1">
                    <a:lumMod val="95000"/>
                    <a:lumOff val="5000"/>
                  </a:schemeClr>
                </a:solidFill>
                <a:latin typeface="HGP創英角ｺﾞｼｯｸUB" pitchFamily="50" charset="-128"/>
                <a:ea typeface="HGP創英角ｺﾞｼｯｸUB" pitchFamily="50" charset="-128"/>
              </a:rPr>
              <a:t>1</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人</a:t>
            </a:r>
            <a:r>
              <a:rPr lang="ja-JP" altLang="en-US" sz="3600" dirty="0">
                <a:solidFill>
                  <a:schemeClr val="tx1">
                    <a:lumMod val="95000"/>
                    <a:lumOff val="5000"/>
                  </a:schemeClr>
                </a:solidFill>
                <a:latin typeface="HGP創英角ｺﾞｼｯｸUB" pitchFamily="50" charset="-128"/>
                <a:ea typeface="HGP創英角ｺﾞｼｯｸUB" pitchFamily="50" charset="-128"/>
              </a:rPr>
              <a:t>あたり</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2</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smtClean="0">
              <a:solidFill>
                <a:schemeClr val="tx1">
                  <a:lumMod val="95000"/>
                  <a:lumOff val="5000"/>
                </a:schemeClr>
              </a:solidFill>
              <a:latin typeface="HGP創英角ｺﾞｼｯｸUB" pitchFamily="50" charset="-128"/>
              <a:ea typeface="HGP創英角ｺﾞｼｯｸUB" pitchFamily="50" charset="-128"/>
            </a:endParaRPr>
          </a:p>
          <a:p>
            <a:pPr>
              <a:defRPr/>
            </a:pPr>
            <a:endParaRPr lang="en-US" altLang="ja-JP" sz="24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・社名</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・氏名</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・仕事内容</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defRPr/>
            </a:pP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	</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・本研修への期待　</a:t>
            </a:r>
            <a:r>
              <a:rPr lang="en-US" altLang="ja-JP" sz="32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など</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20</a:t>
            </a:fld>
            <a:endParaRPr lang="ja-JP" altLang="en-US" dirty="0"/>
          </a:p>
        </p:txBody>
      </p:sp>
    </p:spTree>
    <p:extLst>
      <p:ext uri="{BB962C8B-B14F-4D97-AF65-F5344CB8AC3E}">
        <p14:creationId xmlns:p14="http://schemas.microsoft.com/office/powerpoint/2010/main" val="841988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0888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ポータブルスキルとは？</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21</a:t>
            </a:fld>
            <a:endParaRPr lang="ja-JP" altLang="en-US" dirty="0"/>
          </a:p>
        </p:txBody>
      </p:sp>
    </p:spTree>
    <p:extLst>
      <p:ext uri="{BB962C8B-B14F-4D97-AF65-F5344CB8AC3E}">
        <p14:creationId xmlns:p14="http://schemas.microsoft.com/office/powerpoint/2010/main" val="2377419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フリーフォーム 26"/>
          <p:cNvSpPr/>
          <p:nvPr/>
        </p:nvSpPr>
        <p:spPr>
          <a:xfrm>
            <a:off x="385763" y="1119188"/>
            <a:ext cx="4649787" cy="3527425"/>
          </a:xfrm>
          <a:custGeom>
            <a:avLst/>
            <a:gdLst>
              <a:gd name="connsiteX0" fmla="*/ 1436914 w 4226768"/>
              <a:gd name="connsiteY0" fmla="*/ 0 h 3526972"/>
              <a:gd name="connsiteX1" fmla="*/ 4226768 w 4226768"/>
              <a:gd name="connsiteY1" fmla="*/ 9331 h 3526972"/>
              <a:gd name="connsiteX2" fmla="*/ 4226768 w 4226768"/>
              <a:gd name="connsiteY2" fmla="*/ 3526972 h 3526972"/>
              <a:gd name="connsiteX3" fmla="*/ 0 w 4226768"/>
              <a:gd name="connsiteY3" fmla="*/ 3517641 h 3526972"/>
              <a:gd name="connsiteX4" fmla="*/ 27992 w 4226768"/>
              <a:gd name="connsiteY4" fmla="*/ 1707503 h 3526972"/>
              <a:gd name="connsiteX5" fmla="*/ 1408923 w 4226768"/>
              <a:gd name="connsiteY5" fmla="*/ 1716833 h 3526972"/>
              <a:gd name="connsiteX6" fmla="*/ 1436914 w 4226768"/>
              <a:gd name="connsiteY6" fmla="*/ 0 h 3526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6768" h="3526972">
                <a:moveTo>
                  <a:pt x="1436914" y="0"/>
                </a:moveTo>
                <a:lnTo>
                  <a:pt x="4226768" y="9331"/>
                </a:lnTo>
                <a:lnTo>
                  <a:pt x="4226768" y="3526972"/>
                </a:lnTo>
                <a:lnTo>
                  <a:pt x="0" y="3517641"/>
                </a:lnTo>
                <a:lnTo>
                  <a:pt x="27992" y="1707503"/>
                </a:lnTo>
                <a:lnTo>
                  <a:pt x="1408923" y="1716833"/>
                </a:lnTo>
                <a:lnTo>
                  <a:pt x="1436914" y="0"/>
                </a:lnTo>
                <a:close/>
              </a:path>
            </a:pathLst>
          </a:custGeom>
          <a:solidFill>
            <a:schemeClr val="bg2">
              <a:lumMod val="75000"/>
              <a:alpha val="4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角丸四角形 6"/>
          <p:cNvSpPr>
            <a:spLocks noChangeArrowheads="1"/>
          </p:cNvSpPr>
          <p:nvPr/>
        </p:nvSpPr>
        <p:spPr bwMode="auto">
          <a:xfrm>
            <a:off x="684213" y="4160838"/>
            <a:ext cx="4097337" cy="381000"/>
          </a:xfrm>
          <a:prstGeom prst="roundRect">
            <a:avLst>
              <a:gd name="adj" fmla="val 16667"/>
            </a:avLst>
          </a:prstGeom>
          <a:solidFill>
            <a:schemeClr val="accent2">
              <a:lumMod val="60000"/>
              <a:lumOff val="40000"/>
            </a:schemeClr>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職場の特徴</a:t>
            </a:r>
          </a:p>
        </p:txBody>
      </p:sp>
      <p:sp>
        <p:nvSpPr>
          <p:cNvPr id="19" name="角丸四角形 7"/>
          <p:cNvSpPr>
            <a:spLocks noChangeArrowheads="1"/>
          </p:cNvSpPr>
          <p:nvPr/>
        </p:nvSpPr>
        <p:spPr bwMode="auto">
          <a:xfrm>
            <a:off x="684213" y="3660775"/>
            <a:ext cx="4097337" cy="381000"/>
          </a:xfrm>
          <a:prstGeom prst="roundRect">
            <a:avLst>
              <a:gd name="adj" fmla="val 16667"/>
            </a:avLst>
          </a:prstGeom>
          <a:solidFill>
            <a:schemeClr val="accent2">
              <a:lumMod val="60000"/>
              <a:lumOff val="40000"/>
            </a:schemeClr>
          </a:solidFill>
          <a:ln w="9525" algn="ctr">
            <a:noFill/>
            <a:round/>
            <a:headEnd/>
            <a:tailEnd/>
          </a:ln>
        </p:spPr>
        <p:txBody>
          <a:bodyPr anchor="ctr"/>
          <a:lstStyle/>
          <a:p>
            <a:pPr algn="ctr">
              <a:defRPr/>
            </a:pPr>
            <a:r>
              <a:rPr kumimoji="0" lang="ja-JP" altLang="en-US" sz="1000" dirty="0">
                <a:latin typeface="HGPｺﾞｼｯｸE" pitchFamily="50" charset="-128"/>
                <a:ea typeface="HGPｺﾞｼｯｸE" pitchFamily="50" charset="-128"/>
              </a:rPr>
              <a:t>環境変化への </a:t>
            </a:r>
            <a:r>
              <a:rPr kumimoji="0" lang="ja-JP" altLang="en-US" sz="1600" dirty="0">
                <a:latin typeface="HGPｺﾞｼｯｸE" pitchFamily="50" charset="-128"/>
                <a:ea typeface="HGPｺﾞｼｯｸE" pitchFamily="50" charset="-128"/>
              </a:rPr>
              <a:t>適応のし方</a:t>
            </a:r>
          </a:p>
        </p:txBody>
      </p:sp>
      <p:sp>
        <p:nvSpPr>
          <p:cNvPr id="20" name="角丸四角形 8"/>
          <p:cNvSpPr>
            <a:spLocks noChangeArrowheads="1"/>
          </p:cNvSpPr>
          <p:nvPr/>
        </p:nvSpPr>
        <p:spPr bwMode="auto">
          <a:xfrm>
            <a:off x="565150" y="1200622"/>
            <a:ext cx="1270000" cy="1482725"/>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専門知識</a:t>
            </a:r>
            <a:endParaRPr kumimoji="0" lang="en-US" altLang="ja-JP" sz="1600" dirty="0">
              <a:latin typeface="HGPｺﾞｼｯｸE" pitchFamily="50" charset="-128"/>
              <a:ea typeface="HGPｺﾞｼｯｸE" pitchFamily="50" charset="-128"/>
            </a:endParaRPr>
          </a:p>
          <a:p>
            <a:pPr algn="ctr">
              <a:defRPr/>
            </a:pPr>
            <a:r>
              <a:rPr kumimoji="0" lang="ja-JP" altLang="en-US" sz="1600" dirty="0">
                <a:latin typeface="HGPｺﾞｼｯｸE" pitchFamily="50" charset="-128"/>
                <a:ea typeface="HGPｺﾞｼｯｸE" pitchFamily="50" charset="-128"/>
              </a:rPr>
              <a:t>専門技能</a:t>
            </a:r>
          </a:p>
        </p:txBody>
      </p:sp>
      <p:sp>
        <p:nvSpPr>
          <p:cNvPr id="21" name="角丸四角形 9"/>
          <p:cNvSpPr>
            <a:spLocks noChangeArrowheads="1"/>
          </p:cNvSpPr>
          <p:nvPr/>
        </p:nvSpPr>
        <p:spPr bwMode="auto">
          <a:xfrm>
            <a:off x="2074863" y="1201738"/>
            <a:ext cx="1273175" cy="1482725"/>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仕事のし方</a:t>
            </a:r>
            <a:endParaRPr kumimoji="0" lang="en-US" altLang="ja-JP" sz="1600" dirty="0">
              <a:latin typeface="HGPｺﾞｼｯｸE" pitchFamily="50" charset="-128"/>
              <a:ea typeface="HGPｺﾞｼｯｸE" pitchFamily="50" charset="-128"/>
            </a:endParaRPr>
          </a:p>
          <a:p>
            <a:pPr algn="ctr">
              <a:defRPr/>
            </a:pPr>
            <a:endParaRPr kumimoji="0" lang="en-US" altLang="ja-JP" sz="1200" dirty="0">
              <a:latin typeface="HGPｺﾞｼｯｸE" pitchFamily="50" charset="-128"/>
              <a:ea typeface="HGPｺﾞｼｯｸE" pitchFamily="50" charset="-128"/>
            </a:endParaRPr>
          </a:p>
          <a:p>
            <a:pPr algn="ctr">
              <a:defRPr/>
            </a:pPr>
            <a:r>
              <a:rPr kumimoji="0" lang="ja-JP" altLang="en-US" sz="1200" dirty="0">
                <a:latin typeface="HGPｺﾞｼｯｸE" pitchFamily="50" charset="-128"/>
                <a:ea typeface="HGPｺﾞｼｯｸE" pitchFamily="50" charset="-128"/>
              </a:rPr>
              <a:t>（対課題）</a:t>
            </a:r>
          </a:p>
        </p:txBody>
      </p:sp>
      <p:sp>
        <p:nvSpPr>
          <p:cNvPr id="22" name="角丸四角形 10"/>
          <p:cNvSpPr>
            <a:spLocks noChangeArrowheads="1"/>
          </p:cNvSpPr>
          <p:nvPr/>
        </p:nvSpPr>
        <p:spPr bwMode="auto">
          <a:xfrm>
            <a:off x="3492500" y="1201738"/>
            <a:ext cx="1271588" cy="1482725"/>
          </a:xfrm>
          <a:prstGeom prst="roundRect">
            <a:avLst>
              <a:gd name="adj" fmla="val 16667"/>
            </a:avLst>
          </a:prstGeom>
          <a:solidFill>
            <a:schemeClr val="accent3"/>
          </a:solidFill>
          <a:ln w="9525" algn="ctr">
            <a:noFill/>
            <a:round/>
            <a:headEnd/>
            <a:tailEnd/>
          </a:ln>
        </p:spPr>
        <p:txBody>
          <a:bodyPr anchor="ctr"/>
          <a:lstStyle/>
          <a:p>
            <a:pPr algn="ctr">
              <a:defRPr/>
            </a:pPr>
            <a:r>
              <a:rPr kumimoji="0" lang="ja-JP" altLang="en-US" sz="1600" dirty="0">
                <a:latin typeface="HGPｺﾞｼｯｸE" pitchFamily="50" charset="-128"/>
                <a:ea typeface="HGPｺﾞｼｯｸE" pitchFamily="50" charset="-128"/>
              </a:rPr>
              <a:t>人との</a:t>
            </a:r>
            <a:endParaRPr kumimoji="0" lang="en-US" altLang="ja-JP" sz="1600" dirty="0">
              <a:latin typeface="HGPｺﾞｼｯｸE" pitchFamily="50" charset="-128"/>
              <a:ea typeface="HGPｺﾞｼｯｸE" pitchFamily="50" charset="-128"/>
            </a:endParaRPr>
          </a:p>
          <a:p>
            <a:pPr algn="ctr">
              <a:defRPr/>
            </a:pPr>
            <a:r>
              <a:rPr kumimoji="0" lang="ja-JP" altLang="en-US" sz="1600" dirty="0">
                <a:latin typeface="HGPｺﾞｼｯｸE" pitchFamily="50" charset="-128"/>
                <a:ea typeface="HGPｺﾞｼｯｸE" pitchFamily="50" charset="-128"/>
              </a:rPr>
              <a:t>関わり方</a:t>
            </a:r>
            <a:endParaRPr kumimoji="0" lang="en-US" altLang="ja-JP" sz="1600" dirty="0">
              <a:latin typeface="HGPｺﾞｼｯｸE" pitchFamily="50" charset="-128"/>
              <a:ea typeface="HGPｺﾞｼｯｸE" pitchFamily="50" charset="-128"/>
            </a:endParaRPr>
          </a:p>
          <a:p>
            <a:pPr algn="ctr">
              <a:defRPr/>
            </a:pPr>
            <a:endParaRPr kumimoji="0" lang="en-US" altLang="ja-JP" sz="1200" dirty="0">
              <a:latin typeface="HGPｺﾞｼｯｸE" pitchFamily="50" charset="-128"/>
              <a:ea typeface="HGPｺﾞｼｯｸE" pitchFamily="50" charset="-128"/>
            </a:endParaRPr>
          </a:p>
          <a:p>
            <a:pPr algn="ctr">
              <a:defRPr/>
            </a:pPr>
            <a:r>
              <a:rPr kumimoji="0" lang="ja-JP" altLang="en-US" sz="1200" dirty="0">
                <a:latin typeface="HGPｺﾞｼｯｸE" pitchFamily="50" charset="-128"/>
                <a:ea typeface="HGPｺﾞｼｯｸE" pitchFamily="50" charset="-128"/>
              </a:rPr>
              <a:t>（対人）</a:t>
            </a:r>
          </a:p>
        </p:txBody>
      </p:sp>
      <p:sp>
        <p:nvSpPr>
          <p:cNvPr id="12296" name="テキスト ボックス 19"/>
          <p:cNvSpPr txBox="1">
            <a:spLocks noChangeArrowheads="1"/>
          </p:cNvSpPr>
          <p:nvPr/>
        </p:nvSpPr>
        <p:spPr bwMode="auto">
          <a:xfrm>
            <a:off x="2238375" y="2773363"/>
            <a:ext cx="13255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kumimoji="0" lang="en-US" altLang="ja-JP">
                <a:latin typeface="HGPｺﾞｼｯｸE" pitchFamily="50" charset="-128"/>
                <a:ea typeface="HGPｺﾞｼｯｸE" pitchFamily="50" charset="-128"/>
              </a:rPr>
              <a:t>×</a:t>
            </a:r>
            <a:endParaRPr kumimoji="0" lang="ja-JP" altLang="en-US">
              <a:latin typeface="HGPｺﾞｼｯｸE" pitchFamily="50" charset="-128"/>
              <a:ea typeface="HGPｺﾞｼｯｸE" pitchFamily="50" charset="-128"/>
            </a:endParaRPr>
          </a:p>
        </p:txBody>
      </p:sp>
      <p:sp>
        <p:nvSpPr>
          <p:cNvPr id="24" name="テキスト ボックス 19"/>
          <p:cNvSpPr txBox="1">
            <a:spLocks noChangeArrowheads="1"/>
          </p:cNvSpPr>
          <p:nvPr/>
        </p:nvSpPr>
        <p:spPr bwMode="auto">
          <a:xfrm>
            <a:off x="5795963" y="704850"/>
            <a:ext cx="3240087" cy="3152775"/>
          </a:xfrm>
          <a:prstGeom prst="rect">
            <a:avLst/>
          </a:prstGeom>
          <a:noFill/>
          <a:ln w="9525">
            <a:noFill/>
            <a:miter lim="800000"/>
            <a:headEnd/>
            <a:tailEnd/>
          </a:ln>
        </p:spPr>
        <p:txBody>
          <a:bodyPr>
            <a:spAutoFit/>
          </a:bodyPr>
          <a:lstStyle/>
          <a:p>
            <a:pPr>
              <a:lnSpc>
                <a:spcPct val="130000"/>
              </a:lnSpc>
              <a:defRPr/>
            </a:pP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50" dirty="0">
                <a:latin typeface="HGPｺﾞｼｯｸE" pitchFamily="50" charset="-128"/>
                <a:ea typeface="HGPｺﾞｼｯｸE" pitchFamily="50" charset="-128"/>
              </a:rPr>
              <a:t>１．現状の把握　</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取り組むべき課題やテーマを設定するために行う</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情報収集やその分析のし方</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50" dirty="0">
                <a:latin typeface="HGPｺﾞｼｯｸE" pitchFamily="50" charset="-128"/>
                <a:ea typeface="HGPｺﾞｼｯｸE" pitchFamily="50" charset="-128"/>
              </a:rPr>
              <a:t>２．課題の設定</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事業、商品、組織、仕事の進め方などの取り組む</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べき課題の設定のし方</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50" dirty="0">
                <a:latin typeface="HGPｺﾞｼｯｸE" pitchFamily="50" charset="-128"/>
                <a:ea typeface="HGPｺﾞｼｯｸE" pitchFamily="50" charset="-128"/>
              </a:rPr>
              <a:t>３．計画の立案</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担当業務や課題を遂行するための具体的な計画</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の立て方</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50" dirty="0">
                <a:latin typeface="HGPｺﾞｼｯｸE" pitchFamily="50" charset="-128"/>
                <a:ea typeface="HGPｺﾞｼｯｸE" pitchFamily="50" charset="-128"/>
              </a:rPr>
              <a:t>４．課題の遂行</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HGPｺﾞｼｯｸE" pitchFamily="50" charset="-128"/>
                <a:ea typeface="HGPｺﾞｼｯｸE" pitchFamily="50" charset="-128"/>
              </a:rPr>
              <a:t>　</a:t>
            </a:r>
            <a:r>
              <a:rPr kumimoji="0" lang="ja-JP" altLang="en-US" sz="1000" dirty="0">
                <a:latin typeface="ＭＳ Ｐゴシック" pitchFamily="50" charset="-128"/>
                <a:ea typeface="ＭＳ Ｐゴシック" pitchFamily="50" charset="-128"/>
              </a:rPr>
              <a:t>　スケジュール管理や各種調整、業務を進めるうえ</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での障害の排除や高いプレッシャーの乗り越え方</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50" dirty="0">
                <a:latin typeface="HGPｺﾞｼｯｸE" pitchFamily="50" charset="-128"/>
                <a:ea typeface="HGPｺﾞｼｯｸE" pitchFamily="50" charset="-128"/>
              </a:rPr>
              <a:t>５．状況への対応</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予期せぬ状況への対応や責任の取り方</a:t>
            </a:r>
          </a:p>
        </p:txBody>
      </p:sp>
      <p:sp>
        <p:nvSpPr>
          <p:cNvPr id="25" name="テキスト ボックス 19"/>
          <p:cNvSpPr txBox="1">
            <a:spLocks noChangeArrowheads="1"/>
          </p:cNvSpPr>
          <p:nvPr/>
        </p:nvSpPr>
        <p:spPr bwMode="auto">
          <a:xfrm>
            <a:off x="5795963" y="4162425"/>
            <a:ext cx="3051175" cy="1933575"/>
          </a:xfrm>
          <a:prstGeom prst="rect">
            <a:avLst/>
          </a:prstGeom>
          <a:noFill/>
          <a:ln w="9525">
            <a:noFill/>
            <a:miter lim="800000"/>
            <a:headEnd/>
            <a:tailEnd/>
          </a:ln>
        </p:spPr>
        <p:txBody>
          <a:bodyPr>
            <a:spAutoFit/>
          </a:bodyPr>
          <a:lstStyle/>
          <a:p>
            <a:pPr>
              <a:lnSpc>
                <a:spcPct val="130000"/>
              </a:lnSpc>
              <a:defRPr/>
            </a:pPr>
            <a:r>
              <a:rPr kumimoji="0" lang="ja-JP" altLang="en-US" sz="1050" dirty="0">
                <a:latin typeface="HGPｺﾞｼｯｸE" pitchFamily="50" charset="-128"/>
                <a:ea typeface="HGPｺﾞｼｯｸE" pitchFamily="50" charset="-128"/>
              </a:rPr>
              <a:t>１．社外対応</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顧客・社外パートナー等に対する納得感の高い</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コミュニケーションや利害調整、合意形成のし方</a:t>
            </a:r>
            <a:r>
              <a:rPr kumimoji="0" lang="ja-JP" altLang="en-US" sz="1050" dirty="0">
                <a:latin typeface="ＭＳ Ｐゴシック" pitchFamily="50" charset="-128"/>
                <a:ea typeface="ＭＳ Ｐゴシック" pitchFamily="50" charset="-128"/>
              </a:rPr>
              <a:t>　　</a:t>
            </a:r>
            <a:r>
              <a:rPr kumimoji="0" lang="ja-JP" altLang="en-US" sz="1050" dirty="0">
                <a:latin typeface="HGPｺﾞｼｯｸE" pitchFamily="50" charset="-128"/>
                <a:ea typeface="HGPｺﾞｼｯｸE" pitchFamily="50" charset="-128"/>
              </a:rPr>
              <a:t>　　　　　　　　　　　</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50" dirty="0">
                <a:latin typeface="HGPｺﾞｼｯｸE" pitchFamily="50" charset="-128"/>
                <a:ea typeface="HGPｺﾞｼｯｸE" pitchFamily="50" charset="-128"/>
              </a:rPr>
              <a:t>２．社内対応</a:t>
            </a:r>
            <a:endParaRPr kumimoji="0" lang="en-US" altLang="ja-JP" sz="1050" dirty="0">
              <a:latin typeface="HGPｺﾞｼｯｸE" pitchFamily="50" charset="-128"/>
              <a:ea typeface="HGPｺﾞｼｯｸE" pitchFamily="50" charset="-128"/>
            </a:endParaRPr>
          </a:p>
          <a:p>
            <a:pPr>
              <a:lnSpc>
                <a:spcPct val="130000"/>
              </a:lnSpc>
              <a:defRPr/>
            </a:pPr>
            <a:r>
              <a:rPr lang="ja-JP" altLang="en-US" sz="1000" dirty="0">
                <a:latin typeface="Times New Roman" charset="0"/>
              </a:rPr>
              <a:t>　　経営層・上司・関係部署</a:t>
            </a:r>
            <a:r>
              <a:rPr kumimoji="0" lang="ja-JP" altLang="en-US" sz="1000" dirty="0">
                <a:latin typeface="ＭＳ Ｐゴシック" pitchFamily="50" charset="-128"/>
                <a:ea typeface="ＭＳ Ｐゴシック" pitchFamily="50" charset="-128"/>
              </a:rPr>
              <a:t>に対する納得感の高い</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コミュニケーションや支持の獲得のし方</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50" dirty="0">
                <a:latin typeface="HGPｺﾞｼｯｸE" pitchFamily="50" charset="-128"/>
                <a:ea typeface="HGPｺﾞｼｯｸE" pitchFamily="50" charset="-128"/>
              </a:rPr>
              <a:t>３．部下マネジメント</a:t>
            </a:r>
            <a:endParaRPr kumimoji="0" lang="en-US" altLang="ja-JP" sz="1050" dirty="0">
              <a:latin typeface="HGPｺﾞｼｯｸE" pitchFamily="50" charset="-128"/>
              <a:ea typeface="HGPｺﾞｼｯｸE" pitchFamily="50" charset="-128"/>
            </a:endParaRPr>
          </a:p>
          <a:p>
            <a:pPr>
              <a:lnSpc>
                <a:spcPct val="130000"/>
              </a:lnSpc>
              <a:defRPr/>
            </a:pPr>
            <a:r>
              <a:rPr kumimoji="0" lang="ja-JP" altLang="en-US" sz="1000" dirty="0">
                <a:latin typeface="ＭＳ Ｐゴシック" pitchFamily="50" charset="-128"/>
                <a:ea typeface="ＭＳ Ｐゴシック" pitchFamily="50" charset="-128"/>
              </a:rPr>
              <a:t>　　メンバーの動機づけや育成、持ち味を活かした</a:t>
            </a:r>
            <a:endParaRPr kumimoji="0" lang="en-US" altLang="ja-JP" sz="1000" dirty="0">
              <a:latin typeface="ＭＳ Ｐゴシック" pitchFamily="50" charset="-128"/>
              <a:ea typeface="ＭＳ Ｐゴシック" pitchFamily="50" charset="-128"/>
            </a:endParaRPr>
          </a:p>
          <a:p>
            <a:pPr>
              <a:lnSpc>
                <a:spcPct val="130000"/>
              </a:lnSpc>
              <a:defRPr/>
            </a:pPr>
            <a:r>
              <a:rPr kumimoji="0" lang="ja-JP" altLang="en-US" sz="1000" dirty="0">
                <a:latin typeface="ＭＳ Ｐゴシック" pitchFamily="50" charset="-128"/>
                <a:ea typeface="ＭＳ Ｐゴシック" pitchFamily="50" charset="-128"/>
              </a:rPr>
              <a:t>　　業務の割り当てのし方</a:t>
            </a:r>
            <a:endParaRPr kumimoji="0" lang="en-US" altLang="ja-JP" sz="1000" dirty="0">
              <a:latin typeface="ＭＳ Ｐゴシック" pitchFamily="50" charset="-128"/>
              <a:ea typeface="ＭＳ Ｐゴシック" pitchFamily="50" charset="-128"/>
            </a:endParaRPr>
          </a:p>
        </p:txBody>
      </p:sp>
      <p:sp>
        <p:nvSpPr>
          <p:cNvPr id="26" name="角丸四角形 9"/>
          <p:cNvSpPr>
            <a:spLocks noChangeArrowheads="1"/>
          </p:cNvSpPr>
          <p:nvPr/>
        </p:nvSpPr>
        <p:spPr bwMode="auto">
          <a:xfrm>
            <a:off x="5795963" y="3873500"/>
            <a:ext cx="3068637" cy="252413"/>
          </a:xfrm>
          <a:prstGeom prst="roundRect">
            <a:avLst>
              <a:gd name="adj" fmla="val 16667"/>
            </a:avLst>
          </a:prstGeom>
          <a:solidFill>
            <a:schemeClr val="accent3"/>
          </a:solidFill>
          <a:ln w="9525" algn="ctr">
            <a:noFill/>
            <a:round/>
            <a:headEnd/>
            <a:tailEnd/>
          </a:ln>
        </p:spPr>
        <p:txBody>
          <a:bodyPr anchor="ctr"/>
          <a:lstStyle/>
          <a:p>
            <a:pPr>
              <a:defRPr/>
            </a:pPr>
            <a:r>
              <a:rPr kumimoji="0" lang="ja-JP" altLang="en-US" sz="1200" dirty="0">
                <a:latin typeface="HGPｺﾞｼｯｸE" pitchFamily="50" charset="-128"/>
                <a:ea typeface="HGPｺﾞｼｯｸE" pitchFamily="50" charset="-128"/>
              </a:rPr>
              <a:t>　</a:t>
            </a:r>
            <a:r>
              <a:rPr kumimoji="0" lang="en-US" altLang="ja-JP" sz="1200" dirty="0">
                <a:latin typeface="HGPｺﾞｼｯｸE" pitchFamily="50" charset="-128"/>
                <a:ea typeface="HGPｺﾞｼｯｸE" pitchFamily="50" charset="-128"/>
              </a:rPr>
              <a:t>[ </a:t>
            </a:r>
            <a:r>
              <a:rPr kumimoji="0" lang="ja-JP" altLang="en-US" sz="1200" dirty="0">
                <a:latin typeface="HGPｺﾞｼｯｸE" pitchFamily="50" charset="-128"/>
                <a:ea typeface="HGPｺﾞｼｯｸE" pitchFamily="50" charset="-128"/>
              </a:rPr>
              <a:t>人との関わり方</a:t>
            </a:r>
            <a:r>
              <a:rPr kumimoji="0" lang="en-US" altLang="ja-JP" sz="1200" dirty="0">
                <a:latin typeface="HGPｺﾞｼｯｸE" pitchFamily="50" charset="-128"/>
                <a:ea typeface="HGPｺﾞｼｯｸE" pitchFamily="50" charset="-128"/>
              </a:rPr>
              <a:t>] </a:t>
            </a:r>
            <a:r>
              <a:rPr kumimoji="0" lang="ja-JP" altLang="en-US" sz="1200" dirty="0">
                <a:latin typeface="HGPｺﾞｼｯｸE" pitchFamily="50" charset="-128"/>
                <a:ea typeface="HGPｺﾞｼｯｸE" pitchFamily="50" charset="-128"/>
              </a:rPr>
              <a:t> の観点</a:t>
            </a:r>
          </a:p>
        </p:txBody>
      </p:sp>
      <p:sp>
        <p:nvSpPr>
          <p:cNvPr id="12300" name="テキスト ボックス 19"/>
          <p:cNvSpPr txBox="1">
            <a:spLocks noChangeArrowheads="1"/>
          </p:cNvSpPr>
          <p:nvPr/>
        </p:nvSpPr>
        <p:spPr bwMode="auto">
          <a:xfrm>
            <a:off x="34925" y="5546725"/>
            <a:ext cx="40322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ct val="130000"/>
              </a:lnSpc>
              <a:spcBef>
                <a:spcPct val="0"/>
              </a:spcBef>
              <a:buFontTx/>
              <a:buNone/>
            </a:pPr>
            <a:r>
              <a:rPr kumimoji="0" lang="ja-JP" altLang="en-US" sz="1000">
                <a:latin typeface="ＭＳ Ｐゴシック" charset="-128"/>
              </a:rPr>
              <a:t>１．指示を待つのではなく、自らの意思で積極的に行動する </a:t>
            </a:r>
          </a:p>
          <a:p>
            <a:pPr eaLnBrk="1" hangingPunct="1">
              <a:lnSpc>
                <a:spcPct val="130000"/>
              </a:lnSpc>
              <a:spcBef>
                <a:spcPct val="0"/>
              </a:spcBef>
              <a:buFontTx/>
              <a:buNone/>
            </a:pPr>
            <a:r>
              <a:rPr kumimoji="0" lang="ja-JP" altLang="en-US" sz="1000">
                <a:latin typeface="ＭＳ Ｐゴシック" charset="-128"/>
              </a:rPr>
              <a:t>２．何事も前向きに受けとめ、建設的に考えようとする </a:t>
            </a:r>
          </a:p>
          <a:p>
            <a:pPr eaLnBrk="1" hangingPunct="1">
              <a:lnSpc>
                <a:spcPct val="130000"/>
              </a:lnSpc>
              <a:spcBef>
                <a:spcPct val="0"/>
              </a:spcBef>
              <a:buFontTx/>
              <a:buNone/>
            </a:pPr>
            <a:r>
              <a:rPr kumimoji="0" lang="ja-JP" altLang="en-US" sz="1000">
                <a:latin typeface="ＭＳ Ｐゴシック" charset="-128"/>
              </a:rPr>
              <a:t>３．人に対して開放的、素直で、親しみを感じられる </a:t>
            </a:r>
          </a:p>
          <a:p>
            <a:pPr eaLnBrk="1" hangingPunct="1">
              <a:lnSpc>
                <a:spcPct val="130000"/>
              </a:lnSpc>
              <a:spcBef>
                <a:spcPct val="0"/>
              </a:spcBef>
              <a:buFontTx/>
              <a:buNone/>
            </a:pPr>
            <a:r>
              <a:rPr kumimoji="0" lang="ja-JP" altLang="en-US" sz="1000">
                <a:latin typeface="ＭＳ Ｐゴシック" charset="-128"/>
              </a:rPr>
              <a:t>４．謙虚に他者の意見に耳を傾ける</a:t>
            </a:r>
          </a:p>
          <a:p>
            <a:pPr eaLnBrk="1" hangingPunct="1">
              <a:lnSpc>
                <a:spcPct val="130000"/>
              </a:lnSpc>
              <a:spcBef>
                <a:spcPct val="0"/>
              </a:spcBef>
              <a:buFontTx/>
              <a:buNone/>
            </a:pPr>
            <a:r>
              <a:rPr kumimoji="0" lang="ja-JP" altLang="en-US" sz="1000">
                <a:latin typeface="ＭＳ Ｐゴシック" charset="-128"/>
              </a:rPr>
              <a:t>５．環境変化を受けいれ、変化することを恐れない </a:t>
            </a:r>
          </a:p>
        </p:txBody>
      </p:sp>
      <p:sp>
        <p:nvSpPr>
          <p:cNvPr id="28" name="テキスト ボックス 19"/>
          <p:cNvSpPr txBox="1">
            <a:spLocks noChangeArrowheads="1"/>
          </p:cNvSpPr>
          <p:nvPr/>
        </p:nvSpPr>
        <p:spPr bwMode="auto">
          <a:xfrm>
            <a:off x="3505200" y="5559425"/>
            <a:ext cx="2311400" cy="692150"/>
          </a:xfrm>
          <a:prstGeom prst="rect">
            <a:avLst/>
          </a:prstGeom>
          <a:noFill/>
          <a:ln w="9525">
            <a:noFill/>
            <a:miter lim="800000"/>
            <a:headEnd/>
            <a:tailEnd/>
          </a:ln>
        </p:spPr>
        <p:txBody>
          <a:bodyPr>
            <a:spAutoFit/>
          </a:bodyPr>
          <a:lstStyle/>
          <a:p>
            <a:pPr>
              <a:lnSpc>
                <a:spcPct val="130000"/>
              </a:lnSpc>
              <a:defRPr/>
            </a:pPr>
            <a:r>
              <a:rPr kumimoji="0" lang="ja-JP" altLang="en-US" sz="1000" dirty="0">
                <a:latin typeface="+mn-ea"/>
                <a:ea typeface="+mn-ea"/>
              </a:rPr>
              <a:t>１．組織で重視される価値観</a:t>
            </a:r>
            <a:endParaRPr kumimoji="0" lang="en-US" altLang="ja-JP" sz="1000" dirty="0">
              <a:latin typeface="+mn-ea"/>
              <a:ea typeface="+mn-ea"/>
            </a:endParaRPr>
          </a:p>
          <a:p>
            <a:pPr>
              <a:lnSpc>
                <a:spcPct val="130000"/>
              </a:lnSpc>
              <a:defRPr/>
            </a:pPr>
            <a:r>
              <a:rPr kumimoji="0" lang="ja-JP" altLang="en-US" sz="1000" dirty="0">
                <a:latin typeface="+mn-ea"/>
                <a:ea typeface="+mn-ea"/>
              </a:rPr>
              <a:t>２．組織における仕事の進め方の特徴</a:t>
            </a:r>
            <a:endParaRPr kumimoji="0" lang="en-US" altLang="ja-JP" sz="1000" dirty="0">
              <a:latin typeface="+mn-ea"/>
              <a:ea typeface="+mn-ea"/>
            </a:endParaRPr>
          </a:p>
          <a:p>
            <a:pPr>
              <a:lnSpc>
                <a:spcPct val="130000"/>
              </a:lnSpc>
              <a:defRPr/>
            </a:pPr>
            <a:r>
              <a:rPr kumimoji="0" lang="ja-JP" altLang="en-US" sz="1000" dirty="0">
                <a:latin typeface="+mn-ea"/>
                <a:ea typeface="+mn-ea"/>
              </a:rPr>
              <a:t>３．組織における対人関係の特徴</a:t>
            </a:r>
            <a:endParaRPr kumimoji="0" lang="en-US" altLang="ja-JP" sz="1000" dirty="0">
              <a:latin typeface="+mn-ea"/>
              <a:ea typeface="+mn-ea"/>
            </a:endParaRPr>
          </a:p>
        </p:txBody>
      </p:sp>
      <p:cxnSp>
        <p:nvCxnSpPr>
          <p:cNvPr id="31" name="直線コネクタ 30"/>
          <p:cNvCxnSpPr/>
          <p:nvPr/>
        </p:nvCxnSpPr>
        <p:spPr>
          <a:xfrm rot="5400000" flipH="1" flipV="1">
            <a:off x="-80963" y="4303713"/>
            <a:ext cx="1381125" cy="647700"/>
          </a:xfrm>
          <a:prstGeom prst="line">
            <a:avLst/>
          </a:prstGeom>
          <a:ln w="19050">
            <a:solidFill>
              <a:schemeClr val="accent2">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rot="16200000" flipV="1">
            <a:off x="3256757" y="4860131"/>
            <a:ext cx="933450" cy="1587"/>
          </a:xfrm>
          <a:prstGeom prst="line">
            <a:avLst/>
          </a:prstGeom>
          <a:ln w="19050">
            <a:solidFill>
              <a:schemeClr val="accent2">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6" idx="1"/>
          </p:cNvCxnSpPr>
          <p:nvPr/>
        </p:nvCxnSpPr>
        <p:spPr>
          <a:xfrm rot="10800000">
            <a:off x="4581525" y="2406650"/>
            <a:ext cx="1214438" cy="1592263"/>
          </a:xfrm>
          <a:prstGeom prst="line">
            <a:avLst/>
          </a:prstGeom>
          <a:ln w="19050">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12305" name="テキスト ボックス 19"/>
          <p:cNvSpPr txBox="1">
            <a:spLocks noChangeArrowheads="1"/>
          </p:cNvSpPr>
          <p:nvPr/>
        </p:nvSpPr>
        <p:spPr bwMode="auto">
          <a:xfrm>
            <a:off x="501650" y="3257550"/>
            <a:ext cx="41084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1600">
                <a:latin typeface="HGPｺﾞｼｯｸE" pitchFamily="50" charset="-128"/>
                <a:ea typeface="HGPｺﾞｼｯｸE" pitchFamily="50" charset="-128"/>
              </a:rPr>
              <a:t>　適応可能性</a:t>
            </a:r>
          </a:p>
        </p:txBody>
      </p:sp>
      <p:sp>
        <p:nvSpPr>
          <p:cNvPr id="43" name="角丸四角形 9"/>
          <p:cNvSpPr>
            <a:spLocks noChangeArrowheads="1"/>
          </p:cNvSpPr>
          <p:nvPr/>
        </p:nvSpPr>
        <p:spPr bwMode="auto">
          <a:xfrm>
            <a:off x="3505200" y="5270500"/>
            <a:ext cx="2235200" cy="252413"/>
          </a:xfrm>
          <a:prstGeom prst="roundRect">
            <a:avLst>
              <a:gd name="adj" fmla="val 16667"/>
            </a:avLst>
          </a:prstGeom>
          <a:solidFill>
            <a:schemeClr val="accent2">
              <a:lumMod val="60000"/>
              <a:lumOff val="40000"/>
            </a:schemeClr>
          </a:solidFill>
          <a:ln w="9525" algn="ctr">
            <a:noFill/>
            <a:round/>
            <a:headEnd/>
            <a:tailEnd/>
          </a:ln>
        </p:spPr>
        <p:txBody>
          <a:bodyPr anchor="ctr"/>
          <a:lstStyle/>
          <a:p>
            <a:pPr>
              <a:defRPr/>
            </a:pPr>
            <a:r>
              <a:rPr kumimoji="0" lang="ja-JP" altLang="en-US" sz="1200" dirty="0">
                <a:latin typeface="HGPｺﾞｼｯｸE" pitchFamily="50" charset="-128"/>
                <a:ea typeface="HGPｺﾞｼｯｸE" pitchFamily="50" charset="-128"/>
              </a:rPr>
              <a:t>　</a:t>
            </a:r>
            <a:r>
              <a:rPr kumimoji="0" lang="en-US" altLang="ja-JP" sz="1200" dirty="0">
                <a:latin typeface="HGPｺﾞｼｯｸE" pitchFamily="50" charset="-128"/>
                <a:ea typeface="HGPｺﾞｼｯｸE" pitchFamily="50" charset="-128"/>
              </a:rPr>
              <a:t>[</a:t>
            </a:r>
            <a:r>
              <a:rPr kumimoji="0" lang="ja-JP" altLang="en-US" sz="1200" dirty="0">
                <a:latin typeface="HGPｺﾞｼｯｸE" pitchFamily="50" charset="-128"/>
                <a:ea typeface="HGPｺﾞｼｯｸE" pitchFamily="50" charset="-128"/>
              </a:rPr>
              <a:t>職場の特徴</a:t>
            </a:r>
            <a:r>
              <a:rPr kumimoji="0" lang="en-US" altLang="ja-JP" sz="1200" dirty="0">
                <a:latin typeface="HGPｺﾞｼｯｸE" pitchFamily="50" charset="-128"/>
                <a:ea typeface="HGPｺﾞｼｯｸE" pitchFamily="50" charset="-128"/>
              </a:rPr>
              <a:t>] </a:t>
            </a:r>
            <a:r>
              <a:rPr kumimoji="0" lang="ja-JP" altLang="en-US" sz="1200" dirty="0">
                <a:latin typeface="HGPｺﾞｼｯｸE" pitchFamily="50" charset="-128"/>
                <a:ea typeface="HGPｺﾞｼｯｸE" pitchFamily="50" charset="-128"/>
              </a:rPr>
              <a:t> の観点</a:t>
            </a:r>
          </a:p>
        </p:txBody>
      </p:sp>
      <p:sp>
        <p:nvSpPr>
          <p:cNvPr id="44" name="角丸四角形 9"/>
          <p:cNvSpPr>
            <a:spLocks noChangeArrowheads="1"/>
          </p:cNvSpPr>
          <p:nvPr/>
        </p:nvSpPr>
        <p:spPr bwMode="auto">
          <a:xfrm>
            <a:off x="107950" y="5270500"/>
            <a:ext cx="3244850" cy="252413"/>
          </a:xfrm>
          <a:prstGeom prst="roundRect">
            <a:avLst>
              <a:gd name="adj" fmla="val 16667"/>
            </a:avLst>
          </a:prstGeom>
          <a:solidFill>
            <a:schemeClr val="accent2">
              <a:lumMod val="60000"/>
              <a:lumOff val="40000"/>
            </a:schemeClr>
          </a:solidFill>
          <a:ln w="9525" algn="ctr">
            <a:noFill/>
            <a:round/>
            <a:headEnd/>
            <a:tailEnd/>
          </a:ln>
        </p:spPr>
        <p:txBody>
          <a:bodyPr anchor="ctr"/>
          <a:lstStyle/>
          <a:p>
            <a:pPr>
              <a:defRPr/>
            </a:pPr>
            <a:r>
              <a:rPr kumimoji="0" lang="ja-JP" altLang="en-US" sz="1200" dirty="0">
                <a:latin typeface="HGPｺﾞｼｯｸE" pitchFamily="50" charset="-128"/>
                <a:ea typeface="HGPｺﾞｼｯｸE" pitchFamily="50" charset="-128"/>
              </a:rPr>
              <a:t>　</a:t>
            </a:r>
            <a:r>
              <a:rPr kumimoji="0" lang="en-US" altLang="ja-JP" sz="1200" dirty="0">
                <a:latin typeface="HGPｺﾞｼｯｸE" pitchFamily="50" charset="-128"/>
                <a:ea typeface="HGPｺﾞｼｯｸE" pitchFamily="50" charset="-128"/>
              </a:rPr>
              <a:t>[</a:t>
            </a:r>
            <a:r>
              <a:rPr kumimoji="0" lang="ja-JP" altLang="en-US" sz="1200" dirty="0">
                <a:latin typeface="HGPｺﾞｼｯｸE" pitchFamily="50" charset="-128"/>
                <a:ea typeface="HGPｺﾞｼｯｸE" pitchFamily="50" charset="-128"/>
              </a:rPr>
              <a:t>適応のし方</a:t>
            </a:r>
            <a:r>
              <a:rPr kumimoji="0" lang="en-US" altLang="ja-JP" sz="1200" dirty="0">
                <a:latin typeface="HGPｺﾞｼｯｸE" pitchFamily="50" charset="-128"/>
                <a:ea typeface="HGPｺﾞｼｯｸE" pitchFamily="50" charset="-128"/>
              </a:rPr>
              <a:t>] </a:t>
            </a:r>
            <a:r>
              <a:rPr kumimoji="0" lang="ja-JP" altLang="en-US" sz="1200" dirty="0">
                <a:latin typeface="HGPｺﾞｼｯｸE" pitchFamily="50" charset="-128"/>
                <a:ea typeface="HGPｺﾞｼｯｸE" pitchFamily="50" charset="-128"/>
              </a:rPr>
              <a:t> の観点</a:t>
            </a:r>
          </a:p>
        </p:txBody>
      </p:sp>
      <p:sp>
        <p:nvSpPr>
          <p:cNvPr id="12308" name="テキスト ボックス 19"/>
          <p:cNvSpPr txBox="1">
            <a:spLocks noChangeArrowheads="1"/>
          </p:cNvSpPr>
          <p:nvPr/>
        </p:nvSpPr>
        <p:spPr bwMode="auto">
          <a:xfrm>
            <a:off x="520700" y="766763"/>
            <a:ext cx="3565525" cy="3381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kumimoji="0" lang="ja-JP" altLang="en-US" sz="1600">
                <a:latin typeface="HGPｺﾞｼｯｸE" pitchFamily="50" charset="-128"/>
                <a:ea typeface="HGPｺﾞｼｯｸE" pitchFamily="50" charset="-128"/>
              </a:rPr>
              <a:t>　ポータブルスキル</a:t>
            </a:r>
            <a:r>
              <a:rPr kumimoji="0" lang="ja-JP" altLang="en-US" sz="1200">
                <a:latin typeface="HGPｺﾞｼｯｸE" pitchFamily="50" charset="-128"/>
                <a:ea typeface="HGPｺﾞｼｯｸE" pitchFamily="50" charset="-128"/>
              </a:rPr>
              <a:t>（社外でも通用する能力</a:t>
            </a:r>
            <a:r>
              <a:rPr kumimoji="0" lang="ja-JP" altLang="en-US" sz="1600">
                <a:latin typeface="HGPｺﾞｼｯｸE" pitchFamily="50" charset="-128"/>
                <a:ea typeface="HGPｺﾞｼｯｸE" pitchFamily="50" charset="-128"/>
              </a:rPr>
              <a:t>）</a:t>
            </a:r>
          </a:p>
        </p:txBody>
      </p:sp>
      <p:sp>
        <p:nvSpPr>
          <p:cNvPr id="46" name="角丸四角形 9"/>
          <p:cNvSpPr>
            <a:spLocks noChangeArrowheads="1"/>
          </p:cNvSpPr>
          <p:nvPr/>
        </p:nvSpPr>
        <p:spPr bwMode="auto">
          <a:xfrm>
            <a:off x="5795963" y="633413"/>
            <a:ext cx="3068637" cy="252412"/>
          </a:xfrm>
          <a:prstGeom prst="roundRect">
            <a:avLst>
              <a:gd name="adj" fmla="val 16667"/>
            </a:avLst>
          </a:prstGeom>
          <a:solidFill>
            <a:schemeClr val="accent3"/>
          </a:solidFill>
          <a:ln w="9525" algn="ctr">
            <a:noFill/>
            <a:round/>
            <a:headEnd/>
            <a:tailEnd/>
          </a:ln>
        </p:spPr>
        <p:txBody>
          <a:bodyPr anchor="ctr"/>
          <a:lstStyle/>
          <a:p>
            <a:pPr>
              <a:defRPr/>
            </a:pPr>
            <a:r>
              <a:rPr kumimoji="0" lang="ja-JP" altLang="en-US" sz="1200" dirty="0">
                <a:latin typeface="HGPｺﾞｼｯｸE" pitchFamily="50" charset="-128"/>
                <a:ea typeface="HGPｺﾞｼｯｸE" pitchFamily="50" charset="-128"/>
              </a:rPr>
              <a:t>　</a:t>
            </a:r>
            <a:r>
              <a:rPr kumimoji="0" lang="en-US" altLang="ja-JP" sz="1200" dirty="0">
                <a:latin typeface="HGPｺﾞｼｯｸE" pitchFamily="50" charset="-128"/>
                <a:ea typeface="HGPｺﾞｼｯｸE" pitchFamily="50" charset="-128"/>
              </a:rPr>
              <a:t>[</a:t>
            </a:r>
            <a:r>
              <a:rPr kumimoji="0" lang="ja-JP" altLang="en-US" sz="1200" dirty="0">
                <a:latin typeface="HGPｺﾞｼｯｸE" pitchFamily="50" charset="-128"/>
                <a:ea typeface="HGPｺﾞｼｯｸE" pitchFamily="50" charset="-128"/>
              </a:rPr>
              <a:t>仕事のし方</a:t>
            </a:r>
            <a:r>
              <a:rPr kumimoji="0" lang="en-US" altLang="ja-JP" sz="1200" dirty="0">
                <a:latin typeface="HGPｺﾞｼｯｸE" pitchFamily="50" charset="-128"/>
                <a:ea typeface="HGPｺﾞｼｯｸE" pitchFamily="50" charset="-128"/>
              </a:rPr>
              <a:t>] </a:t>
            </a:r>
            <a:r>
              <a:rPr kumimoji="0" lang="ja-JP" altLang="en-US" sz="1200" dirty="0">
                <a:latin typeface="HGPｺﾞｼｯｸE" pitchFamily="50" charset="-128"/>
                <a:ea typeface="HGPｺﾞｼｯｸE" pitchFamily="50" charset="-128"/>
              </a:rPr>
              <a:t> の観点</a:t>
            </a:r>
          </a:p>
        </p:txBody>
      </p:sp>
      <p:cxnSp>
        <p:nvCxnSpPr>
          <p:cNvPr id="47" name="直線コネクタ 46"/>
          <p:cNvCxnSpPr>
            <a:stCxn id="46" idx="1"/>
          </p:cNvCxnSpPr>
          <p:nvPr/>
        </p:nvCxnSpPr>
        <p:spPr>
          <a:xfrm rot="10800000" flipV="1">
            <a:off x="3144838" y="758825"/>
            <a:ext cx="2651125" cy="612775"/>
          </a:xfrm>
          <a:prstGeom prst="line">
            <a:avLst/>
          </a:prstGeom>
          <a:ln w="19050">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スライド番号プレースホルダ 3"/>
          <p:cNvSpPr>
            <a:spLocks noGrp="1"/>
          </p:cNvSpPr>
          <p:nvPr>
            <p:ph type="sldNum" sz="quarter" idx="12"/>
          </p:nvPr>
        </p:nvSpPr>
        <p:spPr>
          <a:xfrm>
            <a:off x="7524328" y="6524625"/>
            <a:ext cx="1484735" cy="216743"/>
          </a:xfrm>
        </p:spPr>
        <p:txBody>
          <a:bodyPr vert="horz" lIns="91440" tIns="45720" rIns="91440" bIns="45720" rtlCol="0" anchor="ctr"/>
          <a:lstStyle/>
          <a:p>
            <a:fld id="{2BCEFF8C-A993-4BD9-B146-BE146ECE971C}" type="slidenum">
              <a:rPr lang="en-US" altLang="ja-JP"/>
              <a:pPr/>
              <a:t>22</a:t>
            </a:fld>
            <a:endParaRPr lang="en-US" altLang="ja-JP" dirty="0"/>
          </a:p>
        </p:txBody>
      </p:sp>
      <p:pic>
        <p:nvPicPr>
          <p:cNvPr id="12312"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a:latin typeface="+mj-ea"/>
                <a:ea typeface="+mj-ea"/>
              </a:rPr>
              <a:t>ミドルマッチフレーム</a:t>
            </a:r>
          </a:p>
        </p:txBody>
      </p:sp>
    </p:spTree>
    <p:extLst>
      <p:ext uri="{BB962C8B-B14F-4D97-AF65-F5344CB8AC3E}">
        <p14:creationId xmlns:p14="http://schemas.microsoft.com/office/powerpoint/2010/main" val="3228103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ポータブルスキルの概要</a:t>
            </a:r>
            <a:endParaRPr lang="en-US" altLang="ja-JP" sz="2400" b="1" dirty="0">
              <a:latin typeface="+mj-ea"/>
              <a:ea typeface="ＭＳ Ｐゴシック" pitchFamily="50" charset="-128"/>
            </a:endParaRPr>
          </a:p>
        </p:txBody>
      </p:sp>
      <p:sp>
        <p:nvSpPr>
          <p:cNvPr id="43" name="スライド番号プレースホルダー 3"/>
          <p:cNvSpPr>
            <a:spLocks noGrp="1"/>
          </p:cNvSpPr>
          <p:nvPr>
            <p:ph type="sldNum" sz="quarter" idx="11"/>
          </p:nvPr>
        </p:nvSpPr>
        <p:spPr>
          <a:xfrm>
            <a:off x="6974904" y="6520259"/>
            <a:ext cx="2133600" cy="365125"/>
          </a:xfrm>
        </p:spPr>
        <p:txBody>
          <a:bodyPr vert="horz" lIns="91440" tIns="45720" rIns="91440" bIns="45720" rtlCol="0" anchor="ctr"/>
          <a:lstStyle/>
          <a:p>
            <a:pPr algn="r"/>
            <a:fld id="{187E0D55-FAF3-4EC1-B123-E368D39BC018}" type="slidenum">
              <a:rPr lang="ja-JP" altLang="en-US"/>
              <a:pPr algn="r"/>
              <a:t>23</a:t>
            </a:fld>
            <a:endParaRPr lang="ja-JP" altLang="en-US" dirty="0"/>
          </a:p>
        </p:txBody>
      </p:sp>
      <p:graphicFrame>
        <p:nvGraphicFramePr>
          <p:cNvPr id="44" name="表 43"/>
          <p:cNvGraphicFramePr>
            <a:graphicFrameLocks noGrp="1"/>
          </p:cNvGraphicFramePr>
          <p:nvPr>
            <p:extLst>
              <p:ext uri="{D42A27DB-BD31-4B8C-83A1-F6EECF244321}">
                <p14:modId xmlns:p14="http://schemas.microsoft.com/office/powerpoint/2010/main" val="991506415"/>
              </p:ext>
            </p:extLst>
          </p:nvPr>
        </p:nvGraphicFramePr>
        <p:xfrm>
          <a:off x="2484438" y="4314602"/>
          <a:ext cx="6408737" cy="2232025"/>
        </p:xfrm>
        <a:graphic>
          <a:graphicData uri="http://schemas.openxmlformats.org/drawingml/2006/table">
            <a:tbl>
              <a:tblPr/>
              <a:tblGrid>
                <a:gridCol w="1620599"/>
                <a:gridCol w="1475757"/>
                <a:gridCol w="3312381"/>
              </a:tblGrid>
              <a:tr h="274549">
                <a:tc gridSpan="2">
                  <a:txBody>
                    <a:bodyPr/>
                    <a:lstStyle/>
                    <a:p>
                      <a:pPr algn="ctr" fontAlgn="ctr"/>
                      <a:r>
                        <a:rPr lang="ja-JP" altLang="en-US" sz="1200" b="0" i="0" u="none" strike="noStrike" dirty="0">
                          <a:solidFill>
                            <a:srgbClr val="000000"/>
                          </a:solidFill>
                          <a:effectLst/>
                          <a:latin typeface="ＭＳ Ｐゴシック"/>
                        </a:rPr>
                        <a:t>対人マネジメントで重要なこと</a:t>
                      </a: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ＭＳ Ｐゴシック"/>
                        </a:rPr>
                        <a:t>職務遂行上、特に重要である</a:t>
                      </a:r>
                      <a:r>
                        <a:rPr lang="ja-JP" altLang="en-US" sz="1200" b="0" i="0" u="none" strike="noStrike" dirty="0" smtClean="0">
                          <a:solidFill>
                            <a:srgbClr val="000000"/>
                          </a:solidFill>
                          <a:effectLst/>
                          <a:latin typeface="ＭＳ Ｐゴシック"/>
                        </a:rPr>
                        <a:t>もの</a:t>
                      </a:r>
                      <a:endParaRPr lang="ja-JP" altLang="en-US" sz="1200" b="0" i="0" u="none" strike="noStrike" dirty="0">
                        <a:solidFill>
                          <a:srgbClr val="000000"/>
                        </a:solidFill>
                        <a:effectLst/>
                        <a:latin typeface="ＭＳ Ｐゴシック"/>
                      </a:endParaRP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653917">
                <a:tc rowSpan="3">
                  <a:txBody>
                    <a:bodyPr/>
                    <a:lstStyle/>
                    <a:p>
                      <a:pPr algn="ctr" fontAlgn="ctr"/>
                      <a:r>
                        <a:rPr lang="ja-JP" altLang="en-US" sz="1200" b="1" i="0" u="none" strike="noStrike" dirty="0">
                          <a:solidFill>
                            <a:srgbClr val="000000"/>
                          </a:solidFill>
                          <a:effectLst/>
                          <a:latin typeface="ＭＳ Ｐゴシック"/>
                        </a:rPr>
                        <a:t>　</a:t>
                      </a: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1" i="0" u="none" strike="noStrike" dirty="0">
                          <a:solidFill>
                            <a:srgbClr val="000000"/>
                          </a:solidFill>
                          <a:effectLst/>
                          <a:latin typeface="ＭＳ Ｐゴシック"/>
                        </a:rPr>
                        <a:t>社内対応</a:t>
                      </a:r>
                      <a:br>
                        <a:rPr lang="ja-JP" altLang="en-US" sz="1400" b="1" i="0" u="none" strike="noStrike" dirty="0">
                          <a:solidFill>
                            <a:srgbClr val="000000"/>
                          </a:solidFill>
                          <a:effectLst/>
                          <a:latin typeface="ＭＳ Ｐゴシック"/>
                        </a:rPr>
                      </a:br>
                      <a:r>
                        <a:rPr lang="en-US" altLang="ja-JP" sz="1400" b="1" i="0" u="none" strike="noStrike" dirty="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上司･経営層</a:t>
                      </a:r>
                      <a:r>
                        <a:rPr lang="en-US" altLang="ja-JP" sz="1400" b="1" i="0" u="none" strike="noStrike" dirty="0" smtClean="0">
                          <a:solidFill>
                            <a:srgbClr val="000000"/>
                          </a:solidFill>
                          <a:effectLst/>
                          <a:latin typeface="ＭＳ Ｐゴシック"/>
                        </a:rPr>
                        <a:t>)</a:t>
                      </a:r>
                      <a:endParaRPr lang="ja-JP" altLang="en-US" sz="1400" b="1" i="0" u="none" strike="noStrike" dirty="0">
                        <a:solidFill>
                          <a:srgbClr val="000000"/>
                        </a:solidFill>
                        <a:effectLst/>
                        <a:latin typeface="ＭＳ Ｐゴシック"/>
                      </a:endParaRP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t">
                        <a:lnSpc>
                          <a:spcPct val="100000"/>
                        </a:lnSpc>
                      </a:pPr>
                      <a:r>
                        <a:rPr lang="ja-JP" altLang="en-US" sz="1200" b="0" i="1" u="none" strike="noStrike" dirty="0" smtClean="0">
                          <a:solidFill>
                            <a:srgbClr val="000000"/>
                          </a:solidFill>
                          <a:effectLst/>
                          <a:latin typeface="ＭＳ Ｐゴシック"/>
                        </a:rPr>
                        <a:t>　指示</a:t>
                      </a:r>
                      <a:r>
                        <a:rPr lang="ja-JP" altLang="en-US" sz="1200" b="0" i="1" u="none" strike="noStrike" dirty="0">
                          <a:solidFill>
                            <a:srgbClr val="000000"/>
                          </a:solidFill>
                          <a:effectLst/>
                          <a:latin typeface="ＭＳ Ｐゴシック"/>
                        </a:rPr>
                        <a:t>に従う必要性、提案を求められる程度</a:t>
                      </a:r>
                      <a:r>
                        <a:rPr lang="ja-JP" altLang="en-US" sz="1200" b="0" i="1" u="none" strike="noStrike" dirty="0" smtClean="0">
                          <a:solidFill>
                            <a:srgbClr val="000000"/>
                          </a:solidFill>
                          <a:effectLst/>
                          <a:latin typeface="ＭＳ Ｐゴシック"/>
                        </a:rPr>
                        <a:t>、</a:t>
                      </a:r>
                      <a:endParaRPr lang="en-US" altLang="ja-JP" sz="1200" b="0" i="1" u="none" strike="noStrike" dirty="0" smtClean="0">
                        <a:solidFill>
                          <a:srgbClr val="000000"/>
                        </a:solidFill>
                        <a:effectLst/>
                        <a:latin typeface="ＭＳ Ｐゴシック"/>
                      </a:endParaRPr>
                    </a:p>
                    <a:p>
                      <a:pPr algn="l" fontAlgn="t">
                        <a:lnSpc>
                          <a:spcPct val="100000"/>
                        </a:lnSpc>
                      </a:pPr>
                      <a:r>
                        <a:rPr lang="ja-JP" altLang="en-US" sz="1200" b="0" i="1" u="none" strike="noStrike" dirty="0" smtClean="0">
                          <a:solidFill>
                            <a:srgbClr val="000000"/>
                          </a:solidFill>
                          <a:effectLst/>
                          <a:latin typeface="ＭＳ Ｐゴシック"/>
                        </a:rPr>
                        <a:t>　社内</a:t>
                      </a:r>
                      <a:r>
                        <a:rPr lang="ja-JP" altLang="en-US" sz="1200" b="0" i="1" u="none" strike="noStrike" dirty="0">
                          <a:solidFill>
                            <a:srgbClr val="000000"/>
                          </a:solidFill>
                          <a:effectLst/>
                          <a:latin typeface="ＭＳ Ｐゴシック"/>
                        </a:rPr>
                        <a:t>で</a:t>
                      </a:r>
                      <a:r>
                        <a:rPr lang="ja-JP" altLang="en-US" sz="1200" b="0" i="1" u="none" strike="noStrike" dirty="0" smtClean="0">
                          <a:solidFill>
                            <a:srgbClr val="000000"/>
                          </a:solidFill>
                          <a:effectLst/>
                          <a:latin typeface="ＭＳ Ｐゴシック"/>
                        </a:rPr>
                        <a:t>の役割</a:t>
                      </a:r>
                      <a:r>
                        <a:rPr lang="ja-JP" altLang="en-US" sz="1200" b="0" i="1" u="none" strike="noStrike" dirty="0">
                          <a:solidFill>
                            <a:srgbClr val="000000"/>
                          </a:solidFill>
                          <a:effectLst/>
                          <a:latin typeface="ＭＳ Ｐゴシック"/>
                        </a:rPr>
                        <a:t>期待など</a:t>
                      </a: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6372">
                <a:tc vMerge="1">
                  <a:txBody>
                    <a:bodyPr/>
                    <a:lstStyle/>
                    <a:p>
                      <a:endParaRPr kumimoji="1" lang="ja-JP" altLang="en-US"/>
                    </a:p>
                  </a:txBody>
                  <a:tcPr/>
                </a:tc>
                <a:tc>
                  <a:txBody>
                    <a:bodyPr/>
                    <a:lstStyle/>
                    <a:p>
                      <a:pPr algn="ctr" fontAlgn="ctr"/>
                      <a:r>
                        <a:rPr lang="ja-JP" altLang="en-US" sz="1400" b="1" i="0" u="none" strike="noStrike" dirty="0">
                          <a:solidFill>
                            <a:srgbClr val="000000"/>
                          </a:solidFill>
                          <a:effectLst/>
                          <a:latin typeface="ＭＳ Ｐゴシック"/>
                        </a:rPr>
                        <a:t>社外対応</a:t>
                      </a:r>
                      <a:br>
                        <a:rPr lang="ja-JP" altLang="en-US" sz="1400" b="1" i="0" u="none" strike="noStrike" dirty="0">
                          <a:solidFill>
                            <a:srgbClr val="000000"/>
                          </a:solidFill>
                          <a:effectLst/>
                          <a:latin typeface="ＭＳ Ｐゴシック"/>
                        </a:rPr>
                      </a:br>
                      <a:r>
                        <a:rPr lang="ja-JP" altLang="en-US" sz="1400" b="1" i="0" u="none" strike="noStrike" dirty="0">
                          <a:solidFill>
                            <a:srgbClr val="000000"/>
                          </a:solidFill>
                          <a:effectLst/>
                          <a:latin typeface="ＭＳ Ｐゴシック"/>
                        </a:rPr>
                        <a:t>（</a:t>
                      </a:r>
                      <a:r>
                        <a:rPr lang="ja-JP" altLang="en-US" sz="1400" b="1" i="0" u="none" strike="noStrike" dirty="0" smtClean="0">
                          <a:solidFill>
                            <a:srgbClr val="000000"/>
                          </a:solidFill>
                          <a:effectLst/>
                          <a:latin typeface="ＭＳ Ｐゴシック"/>
                        </a:rPr>
                        <a:t>顧客、ﾊﾟｰﾄﾅｰ）</a:t>
                      </a:r>
                      <a:endParaRPr lang="ja-JP" altLang="en-US" sz="1400" b="1" i="0" u="none" strike="noStrike" dirty="0">
                        <a:solidFill>
                          <a:srgbClr val="000000"/>
                        </a:solidFill>
                        <a:effectLst/>
                        <a:latin typeface="ＭＳ Ｐゴシック"/>
                      </a:endParaRP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t"/>
                      <a:r>
                        <a:rPr lang="ja-JP" altLang="en-US" sz="1200" b="0" i="1" u="none" strike="noStrike" dirty="0" smtClean="0">
                          <a:solidFill>
                            <a:srgbClr val="000000"/>
                          </a:solidFill>
                          <a:effectLst/>
                          <a:latin typeface="ＭＳ Ｐゴシック"/>
                        </a:rPr>
                        <a:t>　顧客</a:t>
                      </a:r>
                      <a:r>
                        <a:rPr lang="ja-JP" altLang="en-US" sz="1200" b="0" i="1" u="none" strike="noStrike" dirty="0">
                          <a:solidFill>
                            <a:srgbClr val="000000"/>
                          </a:solidFill>
                          <a:effectLst/>
                          <a:latin typeface="ＭＳ Ｐゴシック"/>
                        </a:rPr>
                        <a:t>、取引先、対象者の数、関係の</a:t>
                      </a:r>
                      <a:r>
                        <a:rPr lang="ja-JP" altLang="en-US" sz="1200" b="0" i="1" u="none" strike="noStrike" dirty="0" smtClean="0">
                          <a:solidFill>
                            <a:srgbClr val="000000"/>
                          </a:solidFill>
                          <a:effectLst/>
                          <a:latin typeface="ＭＳ Ｐゴシック"/>
                        </a:rPr>
                        <a:t>継続期</a:t>
                      </a:r>
                      <a:endParaRPr lang="en-US" altLang="ja-JP" sz="1200" b="0" i="1" u="none" strike="noStrike" dirty="0" smtClean="0">
                        <a:solidFill>
                          <a:srgbClr val="000000"/>
                        </a:solidFill>
                        <a:effectLst/>
                        <a:latin typeface="ＭＳ Ｐゴシック"/>
                      </a:endParaRPr>
                    </a:p>
                    <a:p>
                      <a:pPr algn="l" fontAlgn="t"/>
                      <a:r>
                        <a:rPr lang="ja-JP" altLang="en-US" sz="1200" b="0" i="1" u="none" strike="noStrike" dirty="0" smtClean="0">
                          <a:solidFill>
                            <a:srgbClr val="000000"/>
                          </a:solidFill>
                          <a:effectLst/>
                          <a:latin typeface="ＭＳ Ｐゴシック"/>
                        </a:rPr>
                        <a:t>　間、関係構築の難易度など</a:t>
                      </a:r>
                      <a:endParaRPr lang="ja-JP" altLang="en-US" sz="1200" b="0" i="1" u="none" strike="noStrike" dirty="0">
                        <a:solidFill>
                          <a:srgbClr val="000000"/>
                        </a:solidFill>
                        <a:effectLst/>
                        <a:latin typeface="ＭＳ Ｐゴシック"/>
                      </a:endParaRP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7187">
                <a:tc vMerge="1">
                  <a:txBody>
                    <a:bodyPr/>
                    <a:lstStyle/>
                    <a:p>
                      <a:endParaRPr kumimoji="1" lang="ja-JP" altLang="en-US"/>
                    </a:p>
                  </a:txBody>
                  <a:tcPr/>
                </a:tc>
                <a:tc>
                  <a:txBody>
                    <a:bodyPr/>
                    <a:lstStyle/>
                    <a:p>
                      <a:pPr algn="ctr" fontAlgn="ctr"/>
                      <a:r>
                        <a:rPr lang="ja-JP" altLang="en-US" sz="1400" b="1" i="0" u="none" strike="noStrike" dirty="0">
                          <a:solidFill>
                            <a:srgbClr val="000000"/>
                          </a:solidFill>
                          <a:effectLst/>
                          <a:latin typeface="ＭＳ Ｐゴシック"/>
                        </a:rPr>
                        <a:t>部下</a:t>
                      </a:r>
                      <a:r>
                        <a:rPr lang="ja-JP" altLang="en-US" sz="1400" b="1" i="0" u="none" strike="noStrike" dirty="0" smtClean="0">
                          <a:solidFill>
                            <a:srgbClr val="000000"/>
                          </a:solidFill>
                          <a:effectLst/>
                          <a:latin typeface="ＭＳ Ｐゴシック"/>
                        </a:rPr>
                        <a:t>ﾏﾈｼﾞﾒﾝﾄ</a:t>
                      </a:r>
                      <a:endParaRPr lang="en-US" altLang="ja-JP" sz="1400" b="1" i="0" u="none" strike="noStrike" dirty="0" smtClean="0">
                        <a:solidFill>
                          <a:srgbClr val="000000"/>
                        </a:solidFill>
                        <a:effectLst/>
                        <a:latin typeface="ＭＳ Ｐゴシック"/>
                      </a:endParaRPr>
                    </a:p>
                    <a:p>
                      <a:pPr algn="ctr" fontAlgn="ctr"/>
                      <a:r>
                        <a:rPr lang="ja-JP" altLang="en-US" sz="1400" b="1" i="0" u="none" strike="noStrike" dirty="0" smtClean="0">
                          <a:solidFill>
                            <a:srgbClr val="000000"/>
                          </a:solidFill>
                          <a:effectLst/>
                          <a:latin typeface="ＭＳ Ｐゴシック"/>
                        </a:rPr>
                        <a:t>（</a:t>
                      </a:r>
                      <a:r>
                        <a:rPr lang="ja-JP" altLang="en-US" sz="1400" b="1" i="0" u="none" strike="noStrike" dirty="0">
                          <a:solidFill>
                            <a:srgbClr val="000000"/>
                          </a:solidFill>
                          <a:effectLst/>
                          <a:latin typeface="ＭＳ Ｐゴシック"/>
                        </a:rPr>
                        <a:t>評価や指導）</a:t>
                      </a: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l" fontAlgn="t"/>
                      <a:r>
                        <a:rPr lang="ja-JP" altLang="en-US" sz="1200" b="0" i="1" u="none" strike="noStrike" dirty="0" smtClean="0">
                          <a:solidFill>
                            <a:srgbClr val="000000"/>
                          </a:solidFill>
                          <a:effectLst/>
                          <a:latin typeface="ＭＳ Ｐゴシック"/>
                        </a:rPr>
                        <a:t>　部下</a:t>
                      </a:r>
                      <a:r>
                        <a:rPr lang="ja-JP" altLang="en-US" sz="1200" b="0" i="1" u="none" strike="noStrike" dirty="0">
                          <a:solidFill>
                            <a:srgbClr val="000000"/>
                          </a:solidFill>
                          <a:effectLst/>
                          <a:latin typeface="ＭＳ Ｐゴシック"/>
                        </a:rPr>
                        <a:t>の人数、評価の難しさ</a:t>
                      </a:r>
                      <a:r>
                        <a:rPr lang="ja-JP" altLang="en-US" sz="1200" b="0" i="1" u="none" strike="noStrike" dirty="0" smtClean="0">
                          <a:solidFill>
                            <a:srgbClr val="000000"/>
                          </a:solidFill>
                          <a:effectLst/>
                          <a:latin typeface="ＭＳ Ｐゴシック"/>
                        </a:rPr>
                        <a:t>、</a:t>
                      </a:r>
                      <a:endParaRPr lang="en-US" altLang="ja-JP" sz="1200" b="0" i="1" u="none" strike="noStrike" dirty="0" smtClean="0">
                        <a:solidFill>
                          <a:srgbClr val="000000"/>
                        </a:solidFill>
                        <a:effectLst/>
                        <a:latin typeface="ＭＳ Ｐゴシック"/>
                      </a:endParaRPr>
                    </a:p>
                    <a:p>
                      <a:pPr algn="l" fontAlgn="t"/>
                      <a:r>
                        <a:rPr lang="ja-JP" altLang="en-US" sz="1200" b="0" i="1" u="none" strike="noStrike" dirty="0" smtClean="0">
                          <a:solidFill>
                            <a:srgbClr val="000000"/>
                          </a:solidFill>
                          <a:effectLst/>
                          <a:latin typeface="ＭＳ Ｐゴシック"/>
                        </a:rPr>
                        <a:t>　指導</a:t>
                      </a:r>
                      <a:r>
                        <a:rPr lang="ja-JP" altLang="en-US" sz="1200" b="0" i="1" u="none" strike="noStrike" dirty="0">
                          <a:solidFill>
                            <a:srgbClr val="000000"/>
                          </a:solidFill>
                          <a:effectLst/>
                          <a:latin typeface="ＭＳ Ｐゴシック"/>
                        </a:rPr>
                        <a:t>･育成が必要な</a:t>
                      </a:r>
                      <a:r>
                        <a:rPr lang="ja-JP" altLang="en-US" sz="1200" b="0" i="1" u="none" strike="noStrike" dirty="0" smtClean="0">
                          <a:solidFill>
                            <a:srgbClr val="000000"/>
                          </a:solidFill>
                          <a:effectLst/>
                          <a:latin typeface="ＭＳ Ｐゴシック"/>
                        </a:rPr>
                        <a:t>ポイントなど</a:t>
                      </a:r>
                      <a:endParaRPr lang="ja-JP" altLang="en-US" sz="1200" b="0" i="1" u="none" strike="noStrike" dirty="0">
                        <a:solidFill>
                          <a:srgbClr val="000000"/>
                        </a:solidFill>
                        <a:effectLst/>
                        <a:latin typeface="ＭＳ Ｐゴシック"/>
                      </a:endParaRPr>
                    </a:p>
                  </a:txBody>
                  <a:tcPr marL="8779" marR="8779" marT="83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pSp>
        <p:nvGrpSpPr>
          <p:cNvPr id="45" name="グループ化 40969"/>
          <p:cNvGrpSpPr>
            <a:grpSpLocks/>
          </p:cNvGrpSpPr>
          <p:nvPr/>
        </p:nvGrpSpPr>
        <p:grpSpPr bwMode="auto">
          <a:xfrm>
            <a:off x="2771775" y="4949602"/>
            <a:ext cx="1017588" cy="1003300"/>
            <a:chOff x="2620510" y="5001274"/>
            <a:chExt cx="949394" cy="1000849"/>
          </a:xfrm>
        </p:grpSpPr>
        <p:cxnSp>
          <p:nvCxnSpPr>
            <p:cNvPr id="46" name="直線矢印コネクタ 45"/>
            <p:cNvCxnSpPr/>
            <p:nvPr/>
          </p:nvCxnSpPr>
          <p:spPr bwMode="auto">
            <a:xfrm flipV="1">
              <a:off x="2620510" y="5436770"/>
              <a:ext cx="949394" cy="20588"/>
            </a:xfrm>
            <a:prstGeom prst="straightConnector1">
              <a:avLst/>
            </a:prstGeom>
            <a:ln w="635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auto">
            <a:xfrm>
              <a:off x="3090023" y="5001274"/>
              <a:ext cx="0" cy="1000849"/>
            </a:xfrm>
            <a:prstGeom prst="line">
              <a:avLst/>
            </a:prstGeom>
            <a:ln w="635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48" name="グループ化 40970"/>
          <p:cNvGrpSpPr>
            <a:grpSpLocks/>
          </p:cNvGrpSpPr>
          <p:nvPr/>
        </p:nvGrpSpPr>
        <p:grpSpPr bwMode="auto">
          <a:xfrm>
            <a:off x="2509838" y="4686077"/>
            <a:ext cx="1557337" cy="1562100"/>
            <a:chOff x="2293361" y="4736177"/>
            <a:chExt cx="1558559" cy="1562110"/>
          </a:xfrm>
        </p:grpSpPr>
        <p:sp>
          <p:nvSpPr>
            <p:cNvPr id="49" name="テキスト ボックス 45"/>
            <p:cNvSpPr txBox="1">
              <a:spLocks noChangeArrowheads="1"/>
            </p:cNvSpPr>
            <p:nvPr/>
          </p:nvSpPr>
          <p:spPr bwMode="auto">
            <a:xfrm>
              <a:off x="2771800" y="4736177"/>
              <a:ext cx="7368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eaLnBrk="1" hangingPunct="1">
                <a:spcBef>
                  <a:spcPct val="0"/>
                </a:spcBef>
                <a:buFontTx/>
                <a:buNone/>
              </a:pPr>
              <a:r>
                <a:rPr lang="ja-JP" altLang="en-US" sz="1200" b="1">
                  <a:solidFill>
                    <a:srgbClr val="0033CC"/>
                  </a:solidFill>
                  <a:latin typeface="HGS創英角ｺﾞｼｯｸUB" pitchFamily="50" charset="-128"/>
                  <a:ea typeface="HGS創英角ｺﾞｼｯｸUB" pitchFamily="50" charset="-128"/>
                </a:rPr>
                <a:t>上司</a:t>
              </a:r>
            </a:p>
          </p:txBody>
        </p:sp>
        <p:sp>
          <p:nvSpPr>
            <p:cNvPr id="50" name="テキスト ボックス 46"/>
            <p:cNvSpPr txBox="1">
              <a:spLocks noChangeArrowheads="1"/>
            </p:cNvSpPr>
            <p:nvPr/>
          </p:nvSpPr>
          <p:spPr bwMode="auto">
            <a:xfrm>
              <a:off x="2627784" y="6021288"/>
              <a:ext cx="8556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algn="ctr" eaLnBrk="1" hangingPunct="1">
                <a:spcBef>
                  <a:spcPct val="0"/>
                </a:spcBef>
                <a:buFontTx/>
                <a:buNone/>
              </a:pPr>
              <a:r>
                <a:rPr lang="ja-JP" altLang="en-US" sz="1200" b="1">
                  <a:solidFill>
                    <a:srgbClr val="0033CC"/>
                  </a:solidFill>
                  <a:latin typeface="HGS創英角ｺﾞｼｯｸUB" pitchFamily="50" charset="-128"/>
                  <a:ea typeface="HGS創英角ｺﾞｼｯｸUB" pitchFamily="50" charset="-128"/>
                </a:rPr>
                <a:t>部下</a:t>
              </a:r>
            </a:p>
          </p:txBody>
        </p:sp>
        <p:sp>
          <p:nvSpPr>
            <p:cNvPr id="51" name="テキスト ボックス 47"/>
            <p:cNvSpPr txBox="1">
              <a:spLocks noChangeArrowheads="1"/>
            </p:cNvSpPr>
            <p:nvPr/>
          </p:nvSpPr>
          <p:spPr bwMode="auto">
            <a:xfrm>
              <a:off x="2293361" y="5229199"/>
              <a:ext cx="3344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eaLnBrk="1" hangingPunct="1">
                <a:spcBef>
                  <a:spcPct val="0"/>
                </a:spcBef>
                <a:buFontTx/>
                <a:buNone/>
              </a:pPr>
              <a:r>
                <a:rPr lang="ja-JP" altLang="en-US" sz="1200" b="1">
                  <a:solidFill>
                    <a:srgbClr val="0033CC"/>
                  </a:solidFill>
                  <a:latin typeface="HGS創英角ｺﾞｼｯｸUB" pitchFamily="50" charset="-128"/>
                  <a:ea typeface="HGS創英角ｺﾞｼｯｸUB" pitchFamily="50" charset="-128"/>
                </a:rPr>
                <a:t>社外</a:t>
              </a:r>
            </a:p>
          </p:txBody>
        </p:sp>
        <p:sp>
          <p:nvSpPr>
            <p:cNvPr id="52" name="テキスト ボックス 48"/>
            <p:cNvSpPr txBox="1">
              <a:spLocks noChangeArrowheads="1"/>
            </p:cNvSpPr>
            <p:nvPr/>
          </p:nvSpPr>
          <p:spPr bwMode="auto">
            <a:xfrm>
              <a:off x="3517497" y="5210035"/>
              <a:ext cx="3344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algn="ctr" eaLnBrk="1" hangingPunct="1">
                <a:spcBef>
                  <a:spcPct val="0"/>
                </a:spcBef>
                <a:buFontTx/>
                <a:buNone/>
              </a:pPr>
              <a:r>
                <a:rPr lang="ja-JP" altLang="en-US" sz="1200" b="1">
                  <a:solidFill>
                    <a:srgbClr val="0033CC"/>
                  </a:solidFill>
                  <a:latin typeface="HGS創英角ｺﾞｼｯｸUB" pitchFamily="50" charset="-128"/>
                  <a:ea typeface="HGS創英角ｺﾞｼｯｸUB" pitchFamily="50" charset="-128"/>
                </a:rPr>
                <a:t>社内</a:t>
              </a:r>
            </a:p>
          </p:txBody>
        </p:sp>
      </p:grpSp>
      <p:sp>
        <p:nvSpPr>
          <p:cNvPr id="53" name="角丸四角形 8"/>
          <p:cNvSpPr>
            <a:spLocks noChangeArrowheads="1"/>
          </p:cNvSpPr>
          <p:nvPr/>
        </p:nvSpPr>
        <p:spPr bwMode="auto">
          <a:xfrm>
            <a:off x="250825" y="1196752"/>
            <a:ext cx="863600" cy="5349875"/>
          </a:xfrm>
          <a:prstGeom prst="roundRect">
            <a:avLst>
              <a:gd name="adj" fmla="val 16667"/>
            </a:avLst>
          </a:prstGeom>
          <a:solidFill>
            <a:schemeClr val="accent3"/>
          </a:solidFill>
          <a:ln w="9525" algn="ctr">
            <a:noFill/>
            <a:round/>
            <a:headEnd/>
            <a:tailEnd/>
          </a:ln>
        </p:spPr>
        <p:txBody>
          <a:bodyPr vert="eaVert" lIns="88459" tIns="44230" rIns="88459" bIns="44230" anchor="ctr"/>
          <a:lstStyle/>
          <a:p>
            <a:pPr algn="ctr" fontAlgn="auto">
              <a:spcBef>
                <a:spcPts val="0"/>
              </a:spcBef>
              <a:spcAft>
                <a:spcPts val="0"/>
              </a:spcAft>
              <a:defRPr/>
            </a:pPr>
            <a:r>
              <a:rPr kumimoji="0" lang="ja-JP" altLang="en-US" sz="2000" b="1" dirty="0">
                <a:latin typeface="+mj-ea"/>
                <a:ea typeface="+mj-ea"/>
              </a:rPr>
              <a:t>専門知識</a:t>
            </a:r>
            <a:endParaRPr kumimoji="0" lang="en-US" altLang="ja-JP" sz="2000" b="1" dirty="0">
              <a:latin typeface="+mj-ea"/>
              <a:ea typeface="+mj-ea"/>
            </a:endParaRPr>
          </a:p>
          <a:p>
            <a:pPr algn="ctr" fontAlgn="auto">
              <a:spcBef>
                <a:spcPts val="0"/>
              </a:spcBef>
              <a:spcAft>
                <a:spcPts val="0"/>
              </a:spcAft>
              <a:defRPr/>
            </a:pPr>
            <a:r>
              <a:rPr kumimoji="0" lang="ja-JP" altLang="en-US" sz="2000" b="1" dirty="0">
                <a:latin typeface="+mj-ea"/>
                <a:ea typeface="+mj-ea"/>
              </a:rPr>
              <a:t>専門技能</a:t>
            </a:r>
          </a:p>
        </p:txBody>
      </p:sp>
      <p:sp>
        <p:nvSpPr>
          <p:cNvPr id="54" name="角丸四角形 9"/>
          <p:cNvSpPr>
            <a:spLocks noChangeArrowheads="1"/>
          </p:cNvSpPr>
          <p:nvPr/>
        </p:nvSpPr>
        <p:spPr bwMode="auto">
          <a:xfrm>
            <a:off x="1546225" y="1196752"/>
            <a:ext cx="793750" cy="2859087"/>
          </a:xfrm>
          <a:prstGeom prst="roundRect">
            <a:avLst>
              <a:gd name="adj" fmla="val 16667"/>
            </a:avLst>
          </a:prstGeom>
          <a:solidFill>
            <a:schemeClr val="accent5">
              <a:lumMod val="40000"/>
              <a:lumOff val="60000"/>
            </a:schemeClr>
          </a:solidFill>
          <a:ln>
            <a:noFill/>
          </a:ln>
          <a:extLst/>
        </p:spPr>
        <p:txBody>
          <a:bodyPr vert="eaVert" lIns="88459" tIns="44230" rIns="88459" bIns="44230" anchor="ctr"/>
          <a:lstStyle/>
          <a:p>
            <a:pPr algn="ctr" fontAlgn="auto">
              <a:spcBef>
                <a:spcPts val="0"/>
              </a:spcBef>
              <a:spcAft>
                <a:spcPts val="0"/>
              </a:spcAft>
              <a:defRPr/>
            </a:pPr>
            <a:r>
              <a:rPr kumimoji="0" lang="ja-JP" altLang="en-US" sz="2000" b="1" dirty="0" smtClean="0">
                <a:latin typeface="+mj-ea"/>
                <a:ea typeface="+mj-ea"/>
              </a:rPr>
              <a:t>仕事のし方</a:t>
            </a:r>
            <a:endParaRPr kumimoji="0" lang="ja-JP" altLang="en-US" sz="1600" b="1" dirty="0">
              <a:solidFill>
                <a:schemeClr val="bg1"/>
              </a:solidFill>
              <a:latin typeface="+mj-ea"/>
              <a:ea typeface="+mj-ea"/>
            </a:endParaRPr>
          </a:p>
        </p:txBody>
      </p:sp>
      <p:sp>
        <p:nvSpPr>
          <p:cNvPr id="55" name="角丸四角形 10"/>
          <p:cNvSpPr>
            <a:spLocks noChangeArrowheads="1"/>
          </p:cNvSpPr>
          <p:nvPr/>
        </p:nvSpPr>
        <p:spPr bwMode="auto">
          <a:xfrm>
            <a:off x="1546225" y="4254276"/>
            <a:ext cx="793750" cy="2414289"/>
          </a:xfrm>
          <a:prstGeom prst="roundRect">
            <a:avLst>
              <a:gd name="adj" fmla="val 16667"/>
            </a:avLst>
          </a:prstGeom>
          <a:solidFill>
            <a:schemeClr val="accent5">
              <a:lumMod val="40000"/>
              <a:lumOff val="60000"/>
            </a:schemeClr>
          </a:solidFill>
          <a:ln>
            <a:noFill/>
          </a:ln>
          <a:extLst/>
        </p:spPr>
        <p:txBody>
          <a:bodyPr vert="eaVert" lIns="88459" tIns="44230" rIns="88459" bIns="44230" anchor="ctr"/>
          <a:lstStyle/>
          <a:p>
            <a:pPr algn="ctr" fontAlgn="auto">
              <a:spcBef>
                <a:spcPts val="0"/>
              </a:spcBef>
              <a:spcAft>
                <a:spcPts val="0"/>
              </a:spcAft>
            </a:pPr>
            <a:r>
              <a:rPr kumimoji="0" lang="ja-JP" altLang="en-US" sz="2000" b="1" dirty="0">
                <a:latin typeface="+mj-ea"/>
                <a:ea typeface="+mj-ea"/>
              </a:rPr>
              <a:t>人との</a:t>
            </a:r>
            <a:r>
              <a:rPr kumimoji="0" lang="ja-JP" altLang="en-US" sz="2000" b="1" dirty="0" smtClean="0">
                <a:latin typeface="+mj-ea"/>
                <a:ea typeface="+mj-ea"/>
              </a:rPr>
              <a:t>関わり方</a:t>
            </a:r>
            <a:r>
              <a:rPr kumimoji="0" lang="ja-JP" altLang="en-US" sz="2000" dirty="0">
                <a:latin typeface="+mj-ea"/>
                <a:ea typeface="+mj-ea"/>
              </a:rPr>
              <a:t>　　</a:t>
            </a:r>
          </a:p>
        </p:txBody>
      </p:sp>
      <p:graphicFrame>
        <p:nvGraphicFramePr>
          <p:cNvPr id="56" name="表 55"/>
          <p:cNvGraphicFramePr>
            <a:graphicFrameLocks noGrp="1"/>
          </p:cNvGraphicFramePr>
          <p:nvPr>
            <p:extLst>
              <p:ext uri="{D42A27DB-BD31-4B8C-83A1-F6EECF244321}">
                <p14:modId xmlns:p14="http://schemas.microsoft.com/office/powerpoint/2010/main" val="2565801974"/>
              </p:ext>
            </p:extLst>
          </p:nvPr>
        </p:nvGraphicFramePr>
        <p:xfrm>
          <a:off x="2484438" y="1218977"/>
          <a:ext cx="6408737" cy="2836863"/>
        </p:xfrm>
        <a:graphic>
          <a:graphicData uri="http://schemas.openxmlformats.org/drawingml/2006/table">
            <a:tbl>
              <a:tblPr/>
              <a:tblGrid>
                <a:gridCol w="1079450"/>
                <a:gridCol w="1368152"/>
                <a:gridCol w="3961135"/>
              </a:tblGrid>
              <a:tr h="283986">
                <a:tc gridSpan="2">
                  <a:txBody>
                    <a:bodyPr/>
                    <a:lstStyle/>
                    <a:p>
                      <a:pPr algn="ctr" fontAlgn="ctr"/>
                      <a:r>
                        <a:rPr lang="ja-JP" altLang="en-US" sz="1200" b="0" i="0" u="none" strike="noStrike" dirty="0">
                          <a:solidFill>
                            <a:srgbClr val="000000"/>
                          </a:solidFill>
                          <a:effectLst/>
                          <a:latin typeface="ＭＳ Ｐゴシック"/>
                        </a:rPr>
                        <a:t>成果をあげるため</a:t>
                      </a:r>
                      <a:r>
                        <a:rPr lang="ja-JP" altLang="en-US" sz="1200" b="0" i="0" u="none" strike="noStrike" dirty="0" smtClean="0">
                          <a:solidFill>
                            <a:srgbClr val="000000"/>
                          </a:solidFill>
                          <a:effectLst/>
                          <a:latin typeface="ＭＳ Ｐゴシック"/>
                        </a:rPr>
                        <a:t>に重要</a:t>
                      </a:r>
                      <a:r>
                        <a:rPr lang="ja-JP" altLang="en-US" sz="1200" b="0" i="0" u="none" strike="noStrike" dirty="0">
                          <a:solidFill>
                            <a:srgbClr val="000000"/>
                          </a:solidFill>
                          <a:effectLst/>
                          <a:latin typeface="ＭＳ Ｐゴシック"/>
                        </a:rPr>
                        <a:t>な行動</a:t>
                      </a: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a:txBody>
                    <a:bodyPr/>
                    <a:lstStyle/>
                    <a:p>
                      <a:pPr algn="ctr" fontAlgn="ctr"/>
                      <a:r>
                        <a:rPr lang="ja-JP" altLang="en-US" sz="1200" b="0" i="0" u="none" strike="noStrike" dirty="0">
                          <a:solidFill>
                            <a:srgbClr val="000000"/>
                          </a:solidFill>
                          <a:effectLst/>
                          <a:latin typeface="ＭＳ Ｐゴシック"/>
                        </a:rPr>
                        <a:t>職務遂行上、特に重要である</a:t>
                      </a:r>
                      <a:r>
                        <a:rPr lang="ja-JP" altLang="en-US" sz="1200" b="0" i="0" u="none" strike="noStrike" dirty="0" smtClean="0">
                          <a:solidFill>
                            <a:srgbClr val="000000"/>
                          </a:solidFill>
                          <a:effectLst/>
                          <a:latin typeface="ＭＳ Ｐゴシック"/>
                        </a:rPr>
                        <a:t>もの</a:t>
                      </a:r>
                      <a:endParaRPr lang="ja-JP" altLang="en-US" sz="1200" b="0" i="0" u="none" strike="noStrike" dirty="0">
                        <a:solidFill>
                          <a:srgbClr val="000000"/>
                        </a:solidFill>
                        <a:effectLst/>
                        <a:latin typeface="ＭＳ Ｐゴシック"/>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r>
              <a:tr h="462558">
                <a:tc rowSpan="2">
                  <a:txBody>
                    <a:bodyPr/>
                    <a:lstStyle/>
                    <a:p>
                      <a:pPr algn="ctr" fontAlgn="ctr"/>
                      <a:r>
                        <a:rPr lang="ja-JP" altLang="en-US" sz="1400" b="1" i="0" u="none" strike="noStrike" dirty="0" smtClean="0">
                          <a:solidFill>
                            <a:schemeClr val="tx1"/>
                          </a:solidFill>
                          <a:effectLst/>
                          <a:latin typeface="+mn-ea"/>
                          <a:ea typeface="+mn-ea"/>
                        </a:rPr>
                        <a:t>課題を</a:t>
                      </a:r>
                      <a:endParaRPr lang="en-US" altLang="ja-JP" sz="1400" b="1" i="0" u="none" strike="noStrike" dirty="0" smtClean="0">
                        <a:solidFill>
                          <a:schemeClr val="tx1"/>
                        </a:solidFill>
                        <a:effectLst/>
                        <a:latin typeface="+mn-ea"/>
                        <a:ea typeface="+mn-ea"/>
                      </a:endParaRPr>
                    </a:p>
                    <a:p>
                      <a:pPr algn="ctr" fontAlgn="ctr"/>
                      <a:r>
                        <a:rPr lang="ja-JP" altLang="en-US" sz="1400" b="1" i="0" u="none" strike="noStrike" dirty="0" smtClean="0">
                          <a:solidFill>
                            <a:schemeClr val="tx1"/>
                          </a:solidFill>
                          <a:effectLst/>
                          <a:latin typeface="+mn-ea"/>
                          <a:ea typeface="+mn-ea"/>
                        </a:rPr>
                        <a:t>明らかにする</a:t>
                      </a:r>
                      <a:endParaRPr lang="ja-JP" altLang="en-US" sz="1400" b="1" i="0" u="none" strike="noStrike" dirty="0">
                        <a:solidFill>
                          <a:schemeClr val="tx1"/>
                        </a:solidFill>
                        <a:effectLst/>
                        <a:latin typeface="+mn-ea"/>
                        <a:ea typeface="+mn-ea"/>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ＭＳ Ｐゴシック"/>
                        </a:rPr>
                        <a:t>現状の把握</a:t>
                      </a:r>
                    </a:p>
                  </a:txBody>
                  <a:tcPr marL="8533" marR="8533" marT="8092"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1200" b="0" i="1" u="none" strike="noStrike" dirty="0" smtClean="0">
                          <a:solidFill>
                            <a:srgbClr val="000000"/>
                          </a:solidFill>
                          <a:effectLst/>
                          <a:latin typeface="ＭＳ Ｐゴシック"/>
                        </a:rPr>
                        <a:t>　課題</a:t>
                      </a:r>
                      <a:r>
                        <a:rPr lang="ja-JP" altLang="en-US" sz="1200" b="0" i="1" u="none" strike="noStrike" dirty="0">
                          <a:solidFill>
                            <a:srgbClr val="000000"/>
                          </a:solidFill>
                          <a:effectLst/>
                          <a:latin typeface="ＭＳ Ｐゴシック"/>
                        </a:rPr>
                        <a:t>設定に先立つ情報収集の方法や内容</a:t>
                      </a:r>
                      <a:r>
                        <a:rPr lang="ja-JP" altLang="en-US" sz="1200" b="0" i="1" u="none" strike="noStrike" dirty="0" smtClean="0">
                          <a:solidFill>
                            <a:srgbClr val="000000"/>
                          </a:solidFill>
                          <a:effectLst/>
                          <a:latin typeface="ＭＳ Ｐゴシック"/>
                        </a:rPr>
                        <a:t>、情報分析など</a:t>
                      </a:r>
                      <a:endParaRPr lang="ja-JP" altLang="en-US" sz="1200" b="0" i="1" u="none" strike="noStrike" dirty="0">
                        <a:solidFill>
                          <a:srgbClr val="000000"/>
                        </a:solidFill>
                        <a:effectLst/>
                        <a:latin typeface="ＭＳ Ｐゴシック"/>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522860">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ＭＳ Ｐゴシック"/>
                        </a:rPr>
                        <a:t>課題</a:t>
                      </a:r>
                      <a:r>
                        <a:rPr lang="ja-JP" altLang="en-US" sz="1200" b="1" i="0" u="none" strike="noStrike" dirty="0" smtClean="0">
                          <a:solidFill>
                            <a:srgbClr val="000000"/>
                          </a:solidFill>
                          <a:effectLst/>
                          <a:latin typeface="ＭＳ Ｐゴシック"/>
                        </a:rPr>
                        <a:t>の設定</a:t>
                      </a:r>
                      <a:r>
                        <a:rPr lang="ja-JP" altLang="en-US" sz="1200" b="1" i="0" u="none" strike="noStrike" dirty="0">
                          <a:solidFill>
                            <a:srgbClr val="000000"/>
                          </a:solidFill>
                          <a:effectLst/>
                          <a:latin typeface="ＭＳ Ｐゴシック"/>
                        </a:rPr>
                        <a:t>方法</a:t>
                      </a:r>
                    </a:p>
                  </a:txBody>
                  <a:tcPr marL="8533" marR="8533" marT="8092"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200" b="0" i="1" u="none" strike="noStrike" dirty="0" smtClean="0">
                          <a:solidFill>
                            <a:srgbClr val="000000"/>
                          </a:solidFill>
                          <a:effectLst/>
                          <a:latin typeface="ＭＳ Ｐゴシック"/>
                        </a:rPr>
                        <a:t>　設定</a:t>
                      </a:r>
                      <a:r>
                        <a:rPr lang="ja-JP" altLang="en-US" sz="1200" b="0" i="1" u="none" strike="noStrike" dirty="0">
                          <a:solidFill>
                            <a:srgbClr val="000000"/>
                          </a:solidFill>
                          <a:effectLst/>
                          <a:latin typeface="ＭＳ Ｐゴシック"/>
                        </a:rPr>
                        <a:t>する課題の</a:t>
                      </a:r>
                      <a:r>
                        <a:rPr lang="ja-JP" altLang="en-US" sz="1200" b="0" i="1" u="none" strike="noStrike" dirty="0" smtClean="0">
                          <a:solidFill>
                            <a:srgbClr val="000000"/>
                          </a:solidFill>
                          <a:effectLst/>
                          <a:latin typeface="ＭＳ Ｐゴシック"/>
                        </a:rPr>
                        <a:t>内容</a:t>
                      </a:r>
                      <a:endParaRPr lang="en-US" altLang="ja-JP" sz="1200" b="0" i="1" u="none" strike="noStrike" dirty="0" smtClean="0">
                        <a:solidFill>
                          <a:srgbClr val="000000"/>
                        </a:solidFill>
                        <a:effectLst/>
                        <a:latin typeface="ＭＳ Ｐゴシック"/>
                      </a:endParaRPr>
                    </a:p>
                    <a:p>
                      <a:pPr algn="l" fontAlgn="t"/>
                      <a:r>
                        <a:rPr lang="ja-JP" altLang="en-US" sz="1200" b="0" i="1" u="none" strike="noStrike" dirty="0" smtClean="0">
                          <a:solidFill>
                            <a:srgbClr val="000000"/>
                          </a:solidFill>
                          <a:effectLst/>
                          <a:latin typeface="ＭＳ Ｐゴシック"/>
                        </a:rPr>
                        <a:t>　（</a:t>
                      </a:r>
                      <a:r>
                        <a:rPr lang="ja-JP" altLang="en-US" sz="1200" b="0" i="1" u="none" strike="noStrike" dirty="0">
                          <a:solidFill>
                            <a:srgbClr val="000000"/>
                          </a:solidFill>
                          <a:effectLst/>
                          <a:latin typeface="ＭＳ Ｐゴシック"/>
                        </a:rPr>
                        <a:t>会社全体、事業・商品、組織</a:t>
                      </a:r>
                      <a:r>
                        <a:rPr lang="ja-JP" altLang="en-US" sz="1200" b="0" i="1" u="none" strike="noStrike" dirty="0" smtClean="0">
                          <a:solidFill>
                            <a:srgbClr val="000000"/>
                          </a:solidFill>
                          <a:effectLst/>
                          <a:latin typeface="ＭＳ Ｐゴシック"/>
                        </a:rPr>
                        <a:t>、仕事</a:t>
                      </a:r>
                      <a:r>
                        <a:rPr lang="ja-JP" altLang="en-US" sz="1200" b="0" i="1" u="none" strike="noStrike" dirty="0">
                          <a:solidFill>
                            <a:srgbClr val="000000"/>
                          </a:solidFill>
                          <a:effectLst/>
                          <a:latin typeface="ＭＳ Ｐゴシック"/>
                        </a:rPr>
                        <a:t>の進め方の課題</a:t>
                      </a:r>
                      <a:r>
                        <a:rPr lang="ja-JP" altLang="en-US" sz="1200" b="0" i="1" u="none" strike="noStrike" dirty="0" smtClean="0">
                          <a:solidFill>
                            <a:srgbClr val="000000"/>
                          </a:solidFill>
                          <a:effectLst/>
                          <a:latin typeface="ＭＳ Ｐゴシック"/>
                        </a:rPr>
                        <a:t>）</a:t>
                      </a:r>
                      <a:endParaRPr lang="ja-JP" altLang="en-US" sz="1200" b="0" i="1" u="none" strike="noStrike" dirty="0">
                        <a:solidFill>
                          <a:srgbClr val="000000"/>
                        </a:solidFill>
                        <a:effectLst/>
                        <a:latin typeface="ＭＳ Ｐゴシック"/>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r h="655787">
                <a:tc>
                  <a:txBody>
                    <a:bodyPr/>
                    <a:lstStyle/>
                    <a:p>
                      <a:pPr marL="0" algn="ctr" defTabSz="914400" rtl="0" eaLnBrk="1" fontAlgn="ctr" latinLnBrk="0" hangingPunct="1"/>
                      <a:r>
                        <a:rPr kumimoji="1" lang="ja-JP" altLang="en-US" sz="1400" b="1" i="0" u="none" strike="noStrike" kern="1200" dirty="0" smtClean="0">
                          <a:solidFill>
                            <a:schemeClr val="tx1"/>
                          </a:solidFill>
                          <a:effectLst/>
                          <a:latin typeface="+mj-ea"/>
                          <a:ea typeface="+mj-ea"/>
                          <a:cs typeface="+mn-cs"/>
                        </a:rPr>
                        <a:t>計画を</a:t>
                      </a:r>
                      <a:endParaRPr kumimoji="1" lang="en-US" altLang="ja-JP" sz="1400" b="1" i="0" u="none" strike="noStrike" kern="1200" dirty="0" smtClean="0">
                        <a:solidFill>
                          <a:schemeClr val="tx1"/>
                        </a:solidFill>
                        <a:effectLst/>
                        <a:latin typeface="+mj-ea"/>
                        <a:ea typeface="+mj-ea"/>
                        <a:cs typeface="+mn-cs"/>
                      </a:endParaRPr>
                    </a:p>
                    <a:p>
                      <a:pPr marL="0" algn="ctr" defTabSz="914400" rtl="0" eaLnBrk="1" fontAlgn="ctr" latinLnBrk="0" hangingPunct="1"/>
                      <a:r>
                        <a:rPr kumimoji="1" lang="ja-JP" altLang="en-US" sz="1400" b="1" i="0" u="none" strike="noStrike" kern="1200" dirty="0" smtClean="0">
                          <a:solidFill>
                            <a:schemeClr val="tx1"/>
                          </a:solidFill>
                          <a:effectLst/>
                          <a:latin typeface="+mj-ea"/>
                          <a:ea typeface="+mj-ea"/>
                          <a:cs typeface="+mn-cs"/>
                        </a:rPr>
                        <a:t>立てる</a:t>
                      </a:r>
                      <a:endParaRPr kumimoji="1" lang="ja-JP" altLang="en-US" sz="1400" b="1" i="0" u="none" strike="noStrike" kern="1200" dirty="0">
                        <a:solidFill>
                          <a:schemeClr val="tx1"/>
                        </a:solidFill>
                        <a:effectLst/>
                        <a:latin typeface="+mj-ea"/>
                        <a:ea typeface="+mj-ea"/>
                        <a:cs typeface="+mn-cs"/>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smtClean="0">
                          <a:solidFill>
                            <a:srgbClr val="000000"/>
                          </a:solidFill>
                          <a:effectLst/>
                          <a:latin typeface="ＭＳ Ｐゴシック"/>
                        </a:rPr>
                        <a:t>計画</a:t>
                      </a:r>
                      <a:r>
                        <a:rPr lang="ja-JP" altLang="en-US" sz="1200" b="1" i="0" u="none" strike="noStrike" dirty="0">
                          <a:solidFill>
                            <a:srgbClr val="000000"/>
                          </a:solidFill>
                          <a:effectLst/>
                          <a:latin typeface="ＭＳ Ｐゴシック"/>
                        </a:rPr>
                        <a:t>の立て方</a:t>
                      </a:r>
                    </a:p>
                  </a:txBody>
                  <a:tcPr marL="8533" marR="8533" marT="8092"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200" b="0" i="1" u="none" strike="noStrike" dirty="0" smtClean="0">
                          <a:solidFill>
                            <a:srgbClr val="000000"/>
                          </a:solidFill>
                          <a:effectLst/>
                          <a:latin typeface="ＭＳ Ｐゴシック"/>
                        </a:rPr>
                        <a:t>　計画</a:t>
                      </a:r>
                      <a:r>
                        <a:rPr lang="ja-JP" altLang="en-US" sz="1200" b="0" i="1" u="none" strike="noStrike" dirty="0">
                          <a:solidFill>
                            <a:srgbClr val="000000"/>
                          </a:solidFill>
                          <a:effectLst/>
                          <a:latin typeface="ＭＳ Ｐゴシック"/>
                        </a:rPr>
                        <a:t>の期間、</a:t>
                      </a:r>
                      <a:r>
                        <a:rPr lang="ja-JP" altLang="en-US" sz="1200" b="0" i="1" u="none" strike="noStrike" dirty="0" smtClean="0">
                          <a:solidFill>
                            <a:srgbClr val="000000"/>
                          </a:solidFill>
                          <a:effectLst/>
                          <a:latin typeface="ＭＳ Ｐゴシック"/>
                        </a:rPr>
                        <a:t>関係者・調整事項の</a:t>
                      </a:r>
                      <a:r>
                        <a:rPr lang="ja-JP" altLang="en-US" sz="1200" b="0" i="1" u="none" strike="noStrike" dirty="0">
                          <a:solidFill>
                            <a:srgbClr val="000000"/>
                          </a:solidFill>
                          <a:effectLst/>
                          <a:latin typeface="ＭＳ Ｐゴシック"/>
                        </a:rPr>
                        <a:t>多さ</a:t>
                      </a:r>
                      <a:r>
                        <a:rPr lang="ja-JP" altLang="en-US" sz="1200" b="0" i="1" u="none" strike="noStrike" dirty="0" smtClean="0">
                          <a:solidFill>
                            <a:srgbClr val="000000"/>
                          </a:solidFill>
                          <a:effectLst/>
                          <a:latin typeface="ＭＳ Ｐゴシック"/>
                        </a:rPr>
                        <a:t>、前例</a:t>
                      </a:r>
                      <a:r>
                        <a:rPr lang="ja-JP" altLang="en-US" sz="1200" b="0" i="1" u="none" strike="noStrike" dirty="0">
                          <a:solidFill>
                            <a:srgbClr val="000000"/>
                          </a:solidFill>
                          <a:effectLst/>
                          <a:latin typeface="ＭＳ Ｐゴシック"/>
                        </a:rPr>
                        <a:t>の有無など</a:t>
                      </a: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746">
                <a:tc rowSpan="2">
                  <a:txBody>
                    <a:bodyPr/>
                    <a:lstStyle/>
                    <a:p>
                      <a:pPr marL="0" algn="ctr" defTabSz="914400" rtl="0" eaLnBrk="1" fontAlgn="ctr" latinLnBrk="0" hangingPunct="1"/>
                      <a:r>
                        <a:rPr kumimoji="1" lang="ja-JP" altLang="en-US" sz="1400" b="1" i="0" u="none" strike="noStrike" kern="1200" dirty="0" smtClean="0">
                          <a:solidFill>
                            <a:schemeClr val="tx1"/>
                          </a:solidFill>
                          <a:effectLst/>
                          <a:latin typeface="+mj-ea"/>
                          <a:ea typeface="+mj-ea"/>
                          <a:cs typeface="+mn-cs"/>
                        </a:rPr>
                        <a:t>実行する</a:t>
                      </a:r>
                      <a:endParaRPr kumimoji="1" lang="ja-JP" altLang="en-US" sz="1400" b="1" i="0" u="none" strike="noStrike" kern="1200" dirty="0">
                        <a:solidFill>
                          <a:schemeClr val="tx1"/>
                        </a:solidFill>
                        <a:effectLst/>
                        <a:latin typeface="+mj-ea"/>
                        <a:ea typeface="+mj-ea"/>
                        <a:cs typeface="+mn-cs"/>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200" b="1" i="0" u="none" strike="noStrike" dirty="0">
                          <a:solidFill>
                            <a:srgbClr val="000000"/>
                          </a:solidFill>
                          <a:effectLst/>
                          <a:latin typeface="ＭＳ Ｐゴシック"/>
                        </a:rPr>
                        <a:t>実際の課題遂行</a:t>
                      </a:r>
                    </a:p>
                  </a:txBody>
                  <a:tcPr marL="8533" marR="8533" marT="8092"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t"/>
                      <a:r>
                        <a:rPr lang="ja-JP" altLang="en-US" sz="1200" b="0" i="1" u="none" strike="noStrike" dirty="0" smtClean="0">
                          <a:solidFill>
                            <a:srgbClr val="000000"/>
                          </a:solidFill>
                          <a:effectLst/>
                          <a:latin typeface="ＭＳ Ｐゴシック"/>
                        </a:rPr>
                        <a:t>　本人</a:t>
                      </a:r>
                      <a:r>
                        <a:rPr lang="ja-JP" altLang="en-US" sz="1200" b="0" i="1" u="none" strike="noStrike" dirty="0">
                          <a:solidFill>
                            <a:srgbClr val="000000"/>
                          </a:solidFill>
                          <a:effectLst/>
                          <a:latin typeface="ＭＳ Ｐゴシック"/>
                        </a:rPr>
                        <a:t>の役割</a:t>
                      </a:r>
                      <a:r>
                        <a:rPr lang="ja-JP" altLang="en-US" sz="1200" b="0" i="1" u="none" strike="noStrike" dirty="0" smtClean="0">
                          <a:solidFill>
                            <a:srgbClr val="000000"/>
                          </a:solidFill>
                          <a:effectLst/>
                          <a:latin typeface="ＭＳ Ｐゴシック"/>
                        </a:rPr>
                        <a:t>、スケジュール管理</a:t>
                      </a:r>
                      <a:r>
                        <a:rPr lang="ja-JP" altLang="en-US" sz="1200" b="0" i="1" u="none" strike="noStrike" dirty="0">
                          <a:solidFill>
                            <a:srgbClr val="000000"/>
                          </a:solidFill>
                          <a:effectLst/>
                          <a:latin typeface="ＭＳ Ｐゴシック"/>
                        </a:rPr>
                        <a:t>、関係者</a:t>
                      </a:r>
                      <a:r>
                        <a:rPr lang="ja-JP" altLang="en-US" sz="1200" b="0" i="1" u="none" strike="noStrike" dirty="0" smtClean="0">
                          <a:solidFill>
                            <a:srgbClr val="000000"/>
                          </a:solidFill>
                          <a:effectLst/>
                          <a:latin typeface="ＭＳ Ｐゴシック"/>
                        </a:rPr>
                        <a:t>、柔軟</a:t>
                      </a:r>
                      <a:r>
                        <a:rPr lang="ja-JP" altLang="en-US" sz="1200" b="0" i="1" u="none" strike="noStrike" dirty="0">
                          <a:solidFill>
                            <a:srgbClr val="000000"/>
                          </a:solidFill>
                          <a:effectLst/>
                          <a:latin typeface="ＭＳ Ｐゴシック"/>
                        </a:rPr>
                        <a:t>な対応</a:t>
                      </a:r>
                      <a:r>
                        <a:rPr lang="ja-JP" altLang="en-US" sz="1200" b="0" i="1" u="none" strike="noStrike" dirty="0" smtClean="0">
                          <a:solidFill>
                            <a:srgbClr val="000000"/>
                          </a:solidFill>
                          <a:effectLst/>
                          <a:latin typeface="ＭＳ Ｐゴシック"/>
                        </a:rPr>
                        <a:t>の</a:t>
                      </a:r>
                      <a:endParaRPr lang="en-US" altLang="ja-JP" sz="1200" b="0" i="1" u="none" strike="noStrike" dirty="0" smtClean="0">
                        <a:solidFill>
                          <a:srgbClr val="000000"/>
                        </a:solidFill>
                        <a:effectLst/>
                        <a:latin typeface="ＭＳ Ｐゴシック"/>
                      </a:endParaRPr>
                    </a:p>
                    <a:p>
                      <a:pPr algn="l" fontAlgn="t"/>
                      <a:r>
                        <a:rPr lang="ja-JP" altLang="en-US" sz="1200" b="0" i="1" u="none" strike="noStrike" dirty="0" smtClean="0">
                          <a:solidFill>
                            <a:srgbClr val="000000"/>
                          </a:solidFill>
                          <a:effectLst/>
                          <a:latin typeface="ＭＳ Ｐゴシック"/>
                        </a:rPr>
                        <a:t>　必要性、障害</a:t>
                      </a:r>
                      <a:r>
                        <a:rPr lang="ja-JP" altLang="en-US" sz="1200" b="0" i="1" u="none" strike="noStrike" dirty="0">
                          <a:solidFill>
                            <a:srgbClr val="000000"/>
                          </a:solidFill>
                          <a:effectLst/>
                          <a:latin typeface="ＭＳ Ｐゴシック"/>
                        </a:rPr>
                        <a:t>の多さ、成果へ</a:t>
                      </a:r>
                      <a:r>
                        <a:rPr lang="ja-JP" altLang="en-US" sz="1200" b="0" i="1" u="none" strike="noStrike" dirty="0" smtClean="0">
                          <a:solidFill>
                            <a:srgbClr val="000000"/>
                          </a:solidFill>
                          <a:effectLst/>
                          <a:latin typeface="ＭＳ Ｐゴシック"/>
                        </a:rPr>
                        <a:t>のプレッシャーなど</a:t>
                      </a:r>
                      <a:endParaRPr lang="ja-JP" altLang="en-US" sz="1200" b="0" i="1" u="none" strike="noStrike" dirty="0">
                        <a:solidFill>
                          <a:srgbClr val="000000"/>
                        </a:solidFill>
                        <a:effectLst/>
                        <a:latin typeface="ＭＳ Ｐゴシック"/>
                      </a:endParaRP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447926">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ＭＳ Ｐゴシック"/>
                        </a:rPr>
                        <a:t>状況への対応</a:t>
                      </a:r>
                    </a:p>
                  </a:txBody>
                  <a:tcPr marL="8533" marR="8533" marT="8092"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200" b="0" i="1" u="none" strike="noStrike" dirty="0" smtClean="0">
                          <a:solidFill>
                            <a:srgbClr val="000000"/>
                          </a:solidFill>
                          <a:effectLst/>
                          <a:latin typeface="ＭＳ Ｐゴシック"/>
                        </a:rPr>
                        <a:t>　柔軟</a:t>
                      </a:r>
                      <a:r>
                        <a:rPr lang="ja-JP" altLang="en-US" sz="1200" b="0" i="1" u="none" strike="noStrike" dirty="0">
                          <a:solidFill>
                            <a:srgbClr val="000000"/>
                          </a:solidFill>
                          <a:effectLst/>
                          <a:latin typeface="ＭＳ Ｐゴシック"/>
                        </a:rPr>
                        <a:t>な対応の</a:t>
                      </a:r>
                      <a:r>
                        <a:rPr lang="ja-JP" altLang="en-US" sz="1200" b="0" i="1" u="none" strike="noStrike" dirty="0" smtClean="0">
                          <a:solidFill>
                            <a:srgbClr val="000000"/>
                          </a:solidFill>
                          <a:effectLst/>
                          <a:latin typeface="ＭＳ Ｐゴシック"/>
                        </a:rPr>
                        <a:t>必要性、予測</a:t>
                      </a:r>
                      <a:r>
                        <a:rPr lang="ja-JP" altLang="en-US" sz="1200" b="0" i="1" u="none" strike="noStrike" dirty="0">
                          <a:solidFill>
                            <a:srgbClr val="000000"/>
                          </a:solidFill>
                          <a:effectLst/>
                          <a:latin typeface="ＭＳ Ｐゴシック"/>
                        </a:rPr>
                        <a:t>のしやすさなど</a:t>
                      </a:r>
                    </a:p>
                  </a:txBody>
                  <a:tcPr marL="8533" marR="8533" marT="80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7" name="テキスト ボックス 105"/>
          <p:cNvSpPr txBox="1">
            <a:spLocks noChangeArrowheads="1"/>
          </p:cNvSpPr>
          <p:nvPr/>
        </p:nvSpPr>
        <p:spPr bwMode="auto">
          <a:xfrm>
            <a:off x="323528" y="692696"/>
            <a:ext cx="8472363" cy="3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8459" tIns="44230" rIns="88459" bIns="44230">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eaLnBrk="1" hangingPunct="1">
              <a:spcBef>
                <a:spcPct val="0"/>
              </a:spcBef>
              <a:buFontTx/>
              <a:buNone/>
            </a:pPr>
            <a:r>
              <a:rPr lang="ja-JP" altLang="en-US" sz="2000" dirty="0">
                <a:latin typeface="+mj-ea"/>
                <a:ea typeface="+mj-ea"/>
              </a:rPr>
              <a:t>ポータブルスキル</a:t>
            </a:r>
            <a:r>
              <a:rPr lang="ja-JP" altLang="en-US" sz="2000" dirty="0" smtClean="0">
                <a:latin typeface="+mj-ea"/>
                <a:ea typeface="+mj-ea"/>
              </a:rPr>
              <a:t>＝</a:t>
            </a:r>
            <a:r>
              <a:rPr lang="ja-JP" altLang="en-US" sz="2000" dirty="0">
                <a:solidFill>
                  <a:srgbClr val="FF0000"/>
                </a:solidFill>
                <a:latin typeface="+mj-ea"/>
                <a:ea typeface="+mj-ea"/>
              </a:rPr>
              <a:t>業種や職種が変わっても通用</a:t>
            </a:r>
            <a:r>
              <a:rPr lang="ja-JP" altLang="en-US" sz="2000" dirty="0" smtClean="0">
                <a:solidFill>
                  <a:srgbClr val="FF0000"/>
                </a:solidFill>
                <a:latin typeface="+mj-ea"/>
                <a:ea typeface="+mj-ea"/>
              </a:rPr>
              <a:t>する、持ち出し可能な能力</a:t>
            </a:r>
            <a:endParaRPr lang="ja-JP" altLang="en-US" sz="2000" dirty="0">
              <a:solidFill>
                <a:srgbClr val="FF0000"/>
              </a:solidFill>
              <a:latin typeface="+mj-ea"/>
              <a:ea typeface="+mj-ea"/>
            </a:endParaRPr>
          </a:p>
        </p:txBody>
      </p:sp>
      <p:sp>
        <p:nvSpPr>
          <p:cNvPr id="58" name="テキスト ボックス 5"/>
          <p:cNvSpPr txBox="1">
            <a:spLocks noChangeArrowheads="1"/>
          </p:cNvSpPr>
          <p:nvPr/>
        </p:nvSpPr>
        <p:spPr bwMode="auto">
          <a:xfrm>
            <a:off x="1042988" y="3593877"/>
            <a:ext cx="431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1pPr>
            <a:lvl2pPr marL="742950" indent="-28575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2pPr>
            <a:lvl3pPr marL="11430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3pPr>
            <a:lvl4pPr marL="16002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4pPr>
            <a:lvl5pPr marL="2057400" indent="-228600" eaLnBrk="0" hangingPunct="0">
              <a:spcBef>
                <a:spcPct val="10000"/>
              </a:spcBef>
              <a:buFont typeface="Arial" pitchFamily="34" charset="0"/>
              <a:buChar char="•"/>
              <a:defRPr kumimoji="1" sz="1600">
                <a:solidFill>
                  <a:schemeClr val="tx1"/>
                </a:solidFill>
                <a:latin typeface="メイリオ" pitchFamily="50" charset="-128"/>
                <a:ea typeface="ＭＳ Ｐゴシック" pitchFamily="50" charset="-128"/>
              </a:defRPr>
            </a:lvl5pPr>
            <a:lvl6pPr marL="25146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6pPr>
            <a:lvl7pPr marL="29718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7pPr>
            <a:lvl8pPr marL="34290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8pPr>
            <a:lvl9pPr marL="3886200" indent="-228600" eaLnBrk="0" fontAlgn="base" hangingPunct="0">
              <a:spcBef>
                <a:spcPct val="10000"/>
              </a:spcBef>
              <a:spcAft>
                <a:spcPct val="0"/>
              </a:spcAft>
              <a:buFont typeface="Arial" pitchFamily="34" charset="0"/>
              <a:buChar char="•"/>
              <a:defRPr kumimoji="1" sz="1600">
                <a:solidFill>
                  <a:schemeClr val="tx1"/>
                </a:solidFill>
                <a:latin typeface="メイリオ" pitchFamily="50" charset="-128"/>
                <a:ea typeface="ＭＳ Ｐゴシック" pitchFamily="50" charset="-128"/>
              </a:defRPr>
            </a:lvl9pPr>
          </a:lstStyle>
          <a:p>
            <a:pPr eaLnBrk="1" hangingPunct="1">
              <a:spcBef>
                <a:spcPct val="0"/>
              </a:spcBef>
              <a:buFontTx/>
              <a:buNone/>
            </a:pPr>
            <a:r>
              <a:rPr lang="en-US" altLang="ja-JP" sz="5400">
                <a:latin typeface="Calibri" pitchFamily="34" charset="0"/>
                <a:ea typeface="メイリオ" pitchFamily="50" charset="-128"/>
              </a:rPr>
              <a:t>+</a:t>
            </a:r>
            <a:endParaRPr lang="ja-JP" altLang="en-US" sz="5400">
              <a:latin typeface="Calibri" pitchFamily="34" charset="0"/>
              <a:ea typeface="メイリオ" pitchFamily="50" charset="-128"/>
            </a:endParaRPr>
          </a:p>
        </p:txBody>
      </p:sp>
    </p:spTree>
    <p:extLst>
      <p:ext uri="{BB962C8B-B14F-4D97-AF65-F5344CB8AC3E}">
        <p14:creationId xmlns:p14="http://schemas.microsoft.com/office/powerpoint/2010/main" val="1555319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［参考］　適応可能性</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a:xfrm>
            <a:off x="6948264" y="6448251"/>
            <a:ext cx="2133600" cy="365125"/>
          </a:xfrm>
        </p:spPr>
        <p:txBody>
          <a:bodyPr/>
          <a:lstStyle/>
          <a:p>
            <a:pPr>
              <a:defRPr/>
            </a:pPr>
            <a:fld id="{282001AA-0CEE-48F3-B22D-0645E3D99F22}" type="slidenum">
              <a:rPr lang="ja-JP" altLang="en-US" smtClean="0"/>
              <a:pPr>
                <a:defRPr/>
              </a:pPr>
              <a:t>24</a:t>
            </a:fld>
            <a:endParaRPr lang="ja-JP" altLang="en-US" dirty="0"/>
          </a:p>
        </p:txBody>
      </p:sp>
      <p:grpSp>
        <p:nvGrpSpPr>
          <p:cNvPr id="3" name="グループ化 2"/>
          <p:cNvGrpSpPr/>
          <p:nvPr/>
        </p:nvGrpSpPr>
        <p:grpSpPr>
          <a:xfrm>
            <a:off x="107504" y="1370473"/>
            <a:ext cx="1547662" cy="4770238"/>
            <a:chOff x="621704" y="3855090"/>
            <a:chExt cx="1538158" cy="2924183"/>
          </a:xfrm>
        </p:grpSpPr>
        <p:sp>
          <p:nvSpPr>
            <p:cNvPr id="24" name="角丸四角形 6"/>
            <p:cNvSpPr>
              <a:spLocks noChangeArrowheads="1"/>
            </p:cNvSpPr>
            <p:nvPr/>
          </p:nvSpPr>
          <p:spPr bwMode="auto">
            <a:xfrm>
              <a:off x="621704" y="4889726"/>
              <a:ext cx="1538158" cy="1889547"/>
            </a:xfrm>
            <a:prstGeom prst="roundRect">
              <a:avLst>
                <a:gd name="adj" fmla="val 16667"/>
              </a:avLst>
            </a:prstGeom>
            <a:solidFill>
              <a:schemeClr val="accent2">
                <a:lumMod val="60000"/>
                <a:lumOff val="40000"/>
              </a:schemeClr>
            </a:solidFill>
            <a:ln w="9525" algn="ctr">
              <a:noFill/>
              <a:round/>
              <a:headEnd/>
              <a:tailEnd/>
            </a:ln>
          </p:spPr>
          <p:txBody>
            <a:bodyPr lIns="88459" tIns="44230" rIns="88459" bIns="44230" anchor="ctr"/>
            <a:lstStyle/>
            <a:p>
              <a:pPr algn="ctr" fontAlgn="auto">
                <a:spcBef>
                  <a:spcPts val="0"/>
                </a:spcBef>
                <a:spcAft>
                  <a:spcPts val="0"/>
                </a:spcAft>
                <a:defRPr/>
              </a:pPr>
              <a:endParaRPr kumimoji="0" lang="en-US" altLang="ja-JP" sz="600" dirty="0">
                <a:latin typeface="+mj-ea"/>
                <a:ea typeface="+mj-ea"/>
              </a:endParaRPr>
            </a:p>
            <a:p>
              <a:pPr algn="ctr" fontAlgn="auto">
                <a:spcBef>
                  <a:spcPts val="0"/>
                </a:spcBef>
                <a:spcAft>
                  <a:spcPts val="0"/>
                </a:spcAft>
                <a:defRPr/>
              </a:pPr>
              <a:r>
                <a:rPr kumimoji="0" lang="ja-JP" altLang="en-US" sz="1200" dirty="0">
                  <a:latin typeface="+mj-ea"/>
                  <a:ea typeface="+mj-ea"/>
                </a:rPr>
                <a:t>適応しやすい </a:t>
              </a:r>
              <a:endParaRPr kumimoji="0" lang="en-US" altLang="ja-JP" sz="1200" dirty="0">
                <a:latin typeface="+mj-ea"/>
                <a:ea typeface="+mj-ea"/>
              </a:endParaRPr>
            </a:p>
            <a:p>
              <a:pPr algn="ctr" fontAlgn="auto">
                <a:spcBef>
                  <a:spcPts val="0"/>
                </a:spcBef>
                <a:spcAft>
                  <a:spcPts val="0"/>
                </a:spcAft>
                <a:defRPr/>
              </a:pPr>
              <a:r>
                <a:rPr kumimoji="0" lang="ja-JP" altLang="en-US" b="1" dirty="0">
                  <a:latin typeface="+mj-ea"/>
                  <a:ea typeface="+mj-ea"/>
                </a:rPr>
                <a:t>職場の特徴</a:t>
              </a:r>
              <a:endParaRPr kumimoji="0" lang="en-US" altLang="ja-JP" b="1" dirty="0">
                <a:latin typeface="+mj-ea"/>
                <a:ea typeface="+mj-ea"/>
              </a:endParaRPr>
            </a:p>
            <a:p>
              <a:pPr algn="ctr" fontAlgn="auto">
                <a:spcBef>
                  <a:spcPts val="0"/>
                </a:spcBef>
                <a:spcAft>
                  <a:spcPts val="0"/>
                </a:spcAft>
                <a:defRPr/>
              </a:pPr>
              <a:endParaRPr kumimoji="0" lang="ja-JP" altLang="en-US" sz="1000" b="1" dirty="0">
                <a:latin typeface="+mj-ea"/>
                <a:ea typeface="+mj-ea"/>
              </a:endParaRPr>
            </a:p>
          </p:txBody>
        </p:sp>
        <p:sp>
          <p:nvSpPr>
            <p:cNvPr id="25" name="角丸四角形 7"/>
            <p:cNvSpPr>
              <a:spLocks noChangeArrowheads="1"/>
            </p:cNvSpPr>
            <p:nvPr/>
          </p:nvSpPr>
          <p:spPr bwMode="auto">
            <a:xfrm>
              <a:off x="621704" y="3855090"/>
              <a:ext cx="1502882" cy="864617"/>
            </a:xfrm>
            <a:prstGeom prst="roundRect">
              <a:avLst>
                <a:gd name="adj" fmla="val 16667"/>
              </a:avLst>
            </a:prstGeom>
            <a:solidFill>
              <a:schemeClr val="accent2">
                <a:lumMod val="60000"/>
                <a:lumOff val="40000"/>
              </a:schemeClr>
            </a:solidFill>
            <a:ln w="9525" algn="ctr">
              <a:noFill/>
              <a:round/>
              <a:headEnd/>
              <a:tailEnd/>
            </a:ln>
          </p:spPr>
          <p:txBody>
            <a:bodyPr lIns="88459" tIns="44230" rIns="88459" bIns="44230" anchor="ctr"/>
            <a:lstStyle/>
            <a:p>
              <a:pPr algn="ctr" fontAlgn="auto">
                <a:spcBef>
                  <a:spcPts val="0"/>
                </a:spcBef>
                <a:spcAft>
                  <a:spcPts val="0"/>
                </a:spcAft>
                <a:defRPr/>
              </a:pPr>
              <a:r>
                <a:rPr kumimoji="0" lang="ja-JP" altLang="en-US" sz="1200" dirty="0">
                  <a:latin typeface="+mj-ea"/>
                  <a:ea typeface="+mj-ea"/>
                </a:rPr>
                <a:t>環境変化への</a:t>
              </a:r>
              <a:endParaRPr kumimoji="0" lang="en-US" altLang="ja-JP" sz="1200" dirty="0">
                <a:latin typeface="+mj-ea"/>
                <a:ea typeface="+mj-ea"/>
              </a:endParaRPr>
            </a:p>
            <a:p>
              <a:pPr algn="ctr" fontAlgn="auto">
                <a:spcBef>
                  <a:spcPts val="0"/>
                </a:spcBef>
                <a:spcAft>
                  <a:spcPts val="0"/>
                </a:spcAft>
                <a:defRPr/>
              </a:pPr>
              <a:r>
                <a:rPr kumimoji="0" lang="ja-JP" altLang="en-US" b="1" dirty="0">
                  <a:latin typeface="+mj-ea"/>
                  <a:ea typeface="+mj-ea"/>
                </a:rPr>
                <a:t>適応のし方</a:t>
              </a:r>
            </a:p>
          </p:txBody>
        </p:sp>
      </p:grpSp>
      <p:pic>
        <p:nvPicPr>
          <p:cNvPr id="28" name="Picture 7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8192" y="1268760"/>
            <a:ext cx="7308304"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4334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665"/>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ポータブルスキルを把握するポイント</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25</a:t>
            </a:fld>
            <a:endParaRPr lang="ja-JP" altLang="en-US" dirty="0"/>
          </a:p>
        </p:txBody>
      </p:sp>
      <p:sp>
        <p:nvSpPr>
          <p:cNvPr id="8" name="テキスト ボックス 2"/>
          <p:cNvSpPr txBox="1">
            <a:spLocks noChangeArrowheads="1"/>
          </p:cNvSpPr>
          <p:nvPr/>
        </p:nvSpPr>
        <p:spPr bwMode="auto">
          <a:xfrm>
            <a:off x="386930" y="980728"/>
            <a:ext cx="8369052" cy="5139869"/>
          </a:xfrm>
          <a:prstGeom prst="rect">
            <a:avLst/>
          </a:prstGeom>
          <a:noFill/>
          <a:ln w="9525">
            <a:noFill/>
            <a:miter lim="800000"/>
            <a:headEnd/>
            <a:tailEnd/>
          </a:ln>
        </p:spPr>
        <p:txBody>
          <a:bodyPr wrap="square">
            <a:spAutoFit/>
          </a:bodyPr>
          <a:lstStyle/>
          <a:p>
            <a:pPr marL="571500" indent="-571500">
              <a:buFont typeface="Wingdings" panose="05000000000000000000" pitchFamily="2" charset="2"/>
              <a:buChar char="l"/>
              <a:defRPr/>
            </a:pPr>
            <a:r>
              <a:rPr lang="ja-JP" altLang="en-US" sz="4000" b="1" dirty="0" smtClean="0">
                <a:latin typeface="+mj-ea"/>
                <a:ea typeface="ＭＳ Ｐゴシック" pitchFamily="50" charset="-128"/>
              </a:rPr>
              <a:t>企業が求めるポータブルスキル</a:t>
            </a:r>
            <a:endParaRPr lang="en-US" altLang="ja-JP" sz="4000" b="1" dirty="0" smtClean="0">
              <a:latin typeface="+mj-ea"/>
              <a:ea typeface="ＭＳ Ｐゴシック" pitchFamily="50" charset="-128"/>
            </a:endParaRPr>
          </a:p>
          <a:p>
            <a:pPr marL="571500" indent="-571500">
              <a:buFont typeface="Wingdings" panose="05000000000000000000" pitchFamily="2" charset="2"/>
              <a:buChar char="l"/>
              <a:defRPr/>
            </a:pPr>
            <a:r>
              <a:rPr lang="ja-JP" altLang="en-US" sz="4000" b="1" dirty="0" smtClean="0">
                <a:latin typeface="+mj-ea"/>
                <a:ea typeface="ＭＳ Ｐゴシック" pitchFamily="50" charset="-128"/>
              </a:rPr>
              <a:t>個人が保有するポータブルスキル</a:t>
            </a:r>
            <a:endParaRPr lang="en-US" altLang="ja-JP" sz="4000" b="1" dirty="0" smtClean="0">
              <a:latin typeface="+mj-ea"/>
              <a:ea typeface="ＭＳ Ｐゴシック" pitchFamily="50" charset="-128"/>
            </a:endParaRPr>
          </a:p>
          <a:p>
            <a:pPr marL="571500" indent="-571500">
              <a:buFont typeface="Wingdings" panose="05000000000000000000" pitchFamily="2" charset="2"/>
              <a:buChar char="l"/>
              <a:defRPr/>
            </a:pPr>
            <a:endParaRPr lang="en-US" altLang="ja-JP" sz="4000" b="1" dirty="0">
              <a:latin typeface="+mj-ea"/>
              <a:ea typeface="ＭＳ Ｐゴシック" pitchFamily="50" charset="-128"/>
            </a:endParaRPr>
          </a:p>
          <a:p>
            <a:pPr>
              <a:defRPr/>
            </a:pPr>
            <a:r>
              <a:rPr lang="ja-JP" altLang="en-US" sz="4000" b="1" dirty="0" smtClean="0">
                <a:latin typeface="+mj-ea"/>
                <a:ea typeface="ＭＳ Ｐゴシック" pitchFamily="50" charset="-128"/>
              </a:rPr>
              <a:t>把握するためにはヒアリングの観点を</a:t>
            </a:r>
            <a:endParaRPr lang="en-US" altLang="ja-JP" sz="4000" b="1" dirty="0" smtClean="0">
              <a:latin typeface="+mj-ea"/>
              <a:ea typeface="ＭＳ Ｐゴシック" pitchFamily="50" charset="-128"/>
            </a:endParaRPr>
          </a:p>
          <a:p>
            <a:pPr>
              <a:defRPr/>
            </a:pPr>
            <a:endParaRPr lang="en-US" altLang="ja-JP" sz="4000" b="1" dirty="0" smtClean="0">
              <a:latin typeface="+mj-ea"/>
              <a:ea typeface="ＭＳ Ｐゴシック" pitchFamily="50" charset="-128"/>
            </a:endParaRPr>
          </a:p>
          <a:p>
            <a:pPr algn="ctr">
              <a:defRPr/>
            </a:pPr>
            <a:r>
              <a:rPr lang="ja-JP" altLang="en-US" sz="4800" b="1" u="sng" dirty="0" smtClean="0">
                <a:solidFill>
                  <a:srgbClr val="FF0000"/>
                </a:solidFill>
                <a:latin typeface="+mj-ea"/>
                <a:ea typeface="ＭＳ Ｐゴシック" pitchFamily="50" charset="-128"/>
              </a:rPr>
              <a:t>「</a:t>
            </a:r>
            <a:r>
              <a:rPr lang="ja-JP" altLang="en-US" sz="4800" b="1" u="sng" dirty="0">
                <a:solidFill>
                  <a:srgbClr val="FF0000"/>
                </a:solidFill>
                <a:latin typeface="+mj-ea"/>
                <a:ea typeface="ＭＳ Ｐゴシック" pitchFamily="50" charset="-128"/>
              </a:rPr>
              <a:t>ヒト」軸から「</a:t>
            </a:r>
            <a:r>
              <a:rPr lang="ja-JP" altLang="en-US" sz="4800" b="1" u="sng" dirty="0" smtClean="0">
                <a:solidFill>
                  <a:srgbClr val="FF0000"/>
                </a:solidFill>
                <a:latin typeface="+mj-ea"/>
                <a:ea typeface="ＭＳ Ｐゴシック" pitchFamily="50" charset="-128"/>
              </a:rPr>
              <a:t>コト」軸</a:t>
            </a:r>
            <a:endParaRPr lang="en-US" altLang="ja-JP" sz="4800" b="1" u="sng" dirty="0" smtClean="0">
              <a:solidFill>
                <a:srgbClr val="FF0000"/>
              </a:solidFill>
              <a:latin typeface="+mj-ea"/>
              <a:ea typeface="ＭＳ Ｐゴシック" pitchFamily="50" charset="-128"/>
            </a:endParaRPr>
          </a:p>
          <a:p>
            <a:pPr>
              <a:defRPr/>
            </a:pPr>
            <a:endParaRPr lang="en-US" altLang="ja-JP" sz="4000" b="1" u="sng" dirty="0">
              <a:solidFill>
                <a:srgbClr val="FF0000"/>
              </a:solidFill>
              <a:latin typeface="+mj-ea"/>
              <a:ea typeface="ＭＳ Ｐゴシック" pitchFamily="50" charset="-128"/>
            </a:endParaRPr>
          </a:p>
          <a:p>
            <a:pPr algn="ctr">
              <a:defRPr/>
            </a:pPr>
            <a:r>
              <a:rPr lang="ja-JP" altLang="en-US" sz="4000" b="1" dirty="0" err="1" smtClean="0">
                <a:latin typeface="+mj-ea"/>
                <a:ea typeface="ＭＳ Ｐゴシック" pitchFamily="50" charset="-128"/>
              </a:rPr>
              <a:t>へ切り</a:t>
            </a:r>
            <a:r>
              <a:rPr lang="ja-JP" altLang="en-US" sz="4000" b="1" dirty="0" smtClean="0">
                <a:latin typeface="+mj-ea"/>
                <a:ea typeface="ＭＳ Ｐゴシック" pitchFamily="50" charset="-128"/>
              </a:rPr>
              <a:t>替えることが重要</a:t>
            </a:r>
          </a:p>
        </p:txBody>
      </p:sp>
    </p:spTree>
    <p:extLst>
      <p:ext uri="{BB962C8B-B14F-4D97-AF65-F5344CB8AC3E}">
        <p14:creationId xmlns:p14="http://schemas.microsoft.com/office/powerpoint/2010/main" val="532047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665"/>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「ヒト」軸とは？</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26</a:t>
            </a:fld>
            <a:endParaRPr lang="ja-JP" altLang="en-US" dirty="0"/>
          </a:p>
        </p:txBody>
      </p:sp>
      <p:sp>
        <p:nvSpPr>
          <p:cNvPr id="8" name="テキスト ボックス 2"/>
          <p:cNvSpPr txBox="1">
            <a:spLocks noChangeArrowheads="1"/>
          </p:cNvSpPr>
          <p:nvPr/>
        </p:nvSpPr>
        <p:spPr bwMode="auto">
          <a:xfrm>
            <a:off x="539552" y="760446"/>
            <a:ext cx="8100821" cy="5139869"/>
          </a:xfrm>
          <a:prstGeom prst="rect">
            <a:avLst/>
          </a:prstGeom>
          <a:noFill/>
          <a:ln w="9525">
            <a:noFill/>
            <a:miter lim="800000"/>
            <a:headEnd/>
            <a:tailEnd/>
          </a:ln>
        </p:spPr>
        <p:txBody>
          <a:bodyPr wrap="square">
            <a:spAutoFit/>
          </a:bodyPr>
          <a:lstStyle/>
          <a:p>
            <a:pPr marL="342900" indent="-342900">
              <a:buFont typeface="Wingdings" panose="05000000000000000000" pitchFamily="2" charset="2"/>
              <a:buChar char="p"/>
              <a:defRPr/>
            </a:pPr>
            <a:r>
              <a:rPr lang="ja-JP" altLang="en-US" sz="2800" b="1" dirty="0" smtClean="0">
                <a:latin typeface="+mj-ea"/>
                <a:ea typeface="ＭＳ Ｐゴシック" pitchFamily="50" charset="-128"/>
              </a:rPr>
              <a:t>企業ヒアリング</a:t>
            </a:r>
            <a:endParaRPr lang="en-US" altLang="ja-JP" sz="2800" b="1" dirty="0" smtClean="0">
              <a:latin typeface="+mj-ea"/>
              <a:ea typeface="ＭＳ Ｐゴシック" pitchFamily="50" charset="-128"/>
            </a:endParaRPr>
          </a:p>
          <a:p>
            <a:pPr>
              <a:defRPr/>
            </a:pPr>
            <a:r>
              <a:rPr lang="en-US" altLang="ja-JP" sz="2800" b="1" dirty="0" smtClean="0">
                <a:latin typeface="+mj-ea"/>
                <a:ea typeface="ＭＳ Ｐゴシック" pitchFamily="50" charset="-128"/>
              </a:rPr>
              <a:t>『</a:t>
            </a:r>
            <a:r>
              <a:rPr lang="ja-JP" altLang="en-US" sz="2800" b="1" dirty="0" smtClean="0">
                <a:latin typeface="+mj-ea"/>
                <a:ea typeface="ＭＳ Ｐゴシック" pitchFamily="50" charset="-128"/>
              </a:rPr>
              <a:t>どんなヒトを採用したいのか？</a:t>
            </a:r>
            <a:r>
              <a:rPr lang="en-US" altLang="ja-JP" sz="2800" b="1" dirty="0" smtClean="0">
                <a:latin typeface="+mj-ea"/>
                <a:ea typeface="ＭＳ Ｐゴシック" pitchFamily="50" charset="-128"/>
              </a:rPr>
              <a:t>』</a:t>
            </a:r>
          </a:p>
          <a:p>
            <a:pPr>
              <a:defRPr/>
            </a:pPr>
            <a:endParaRPr lang="en-US" altLang="ja-JP" sz="2400" b="1" dirty="0" smtClean="0">
              <a:latin typeface="+mj-ea"/>
              <a:ea typeface="ＭＳ Ｐゴシック" pitchFamily="50" charset="-128"/>
            </a:endParaRPr>
          </a:p>
          <a:p>
            <a:pPr marL="457200" indent="-457200">
              <a:buFont typeface="Wingdings" panose="05000000000000000000" pitchFamily="2" charset="2"/>
              <a:buChar char="p"/>
              <a:defRPr/>
            </a:pPr>
            <a:r>
              <a:rPr lang="ja-JP" altLang="en-US" sz="2800" b="1" dirty="0" smtClean="0">
                <a:latin typeface="+mj-ea"/>
                <a:ea typeface="ＭＳ Ｐゴシック" pitchFamily="50" charset="-128"/>
              </a:rPr>
              <a:t>個人面談</a:t>
            </a:r>
            <a:endParaRPr lang="en-US" altLang="ja-JP" sz="2800" b="1" dirty="0" smtClean="0">
              <a:latin typeface="+mj-ea"/>
              <a:ea typeface="ＭＳ Ｐゴシック" pitchFamily="50" charset="-128"/>
            </a:endParaRPr>
          </a:p>
          <a:p>
            <a:pPr>
              <a:defRPr/>
            </a:pPr>
            <a:r>
              <a:rPr lang="en-US" altLang="ja-JP" sz="2800" b="1" dirty="0" smtClean="0">
                <a:latin typeface="+mj-ea"/>
                <a:ea typeface="ＭＳ Ｐゴシック" pitchFamily="50" charset="-128"/>
              </a:rPr>
              <a:t>『</a:t>
            </a:r>
            <a:r>
              <a:rPr lang="ja-JP" altLang="en-US" sz="2800" b="1" dirty="0" smtClean="0">
                <a:latin typeface="+mj-ea"/>
                <a:ea typeface="ＭＳ Ｐゴシック" pitchFamily="50" charset="-128"/>
              </a:rPr>
              <a:t>どんな仕事、経験を積んできたヒトなのか？</a:t>
            </a:r>
            <a:r>
              <a:rPr lang="en-US" altLang="ja-JP" sz="2800" b="1" dirty="0" smtClean="0">
                <a:latin typeface="+mj-ea"/>
                <a:ea typeface="ＭＳ Ｐゴシック" pitchFamily="50" charset="-128"/>
              </a:rPr>
              <a:t>』</a:t>
            </a:r>
          </a:p>
          <a:p>
            <a:pPr>
              <a:defRPr/>
            </a:pPr>
            <a:endParaRPr lang="en-US" altLang="ja-JP" sz="2800" b="1" dirty="0" smtClean="0">
              <a:latin typeface="+mj-ea"/>
              <a:ea typeface="ＭＳ Ｐゴシック" pitchFamily="50" charset="-128"/>
            </a:endParaRPr>
          </a:p>
          <a:p>
            <a:pPr>
              <a:defRPr/>
            </a:pPr>
            <a:r>
              <a:rPr lang="ja-JP" altLang="en-US" sz="2000" b="1" dirty="0">
                <a:latin typeface="+mj-ea"/>
                <a:ea typeface="ＭＳ Ｐゴシック" pitchFamily="50" charset="-128"/>
              </a:rPr>
              <a:t>「○○資格を有する人」「・・・の経験○年以上」「○○業界にいた人」・・など</a:t>
            </a:r>
            <a:endParaRPr lang="en-US" altLang="ja-JP" sz="2000" b="1" dirty="0">
              <a:latin typeface="+mj-ea"/>
              <a:ea typeface="ＭＳ Ｐゴシック" pitchFamily="50" charset="-128"/>
            </a:endParaRPr>
          </a:p>
          <a:p>
            <a:pPr>
              <a:defRPr/>
            </a:pPr>
            <a:r>
              <a:rPr lang="ja-JP" altLang="en-US" sz="2000" b="1" dirty="0">
                <a:latin typeface="+mj-ea"/>
                <a:ea typeface="ＭＳ Ｐゴシック" pitchFamily="50" charset="-128"/>
              </a:rPr>
              <a:t>専門性</a:t>
            </a:r>
            <a:r>
              <a:rPr lang="en-US" altLang="ja-JP" sz="2000" b="1" dirty="0">
                <a:latin typeface="+mj-ea"/>
                <a:ea typeface="ＭＳ Ｐゴシック" pitchFamily="50" charset="-128"/>
              </a:rPr>
              <a:t>/</a:t>
            </a:r>
            <a:r>
              <a:rPr lang="ja-JP" altLang="en-US" sz="2000" b="1" dirty="0" smtClean="0">
                <a:latin typeface="+mj-ea"/>
                <a:ea typeface="ＭＳ Ｐゴシック" pitchFamily="50" charset="-128"/>
              </a:rPr>
              <a:t>経験年数</a:t>
            </a:r>
            <a:r>
              <a:rPr lang="en-US" altLang="ja-JP" sz="2000" b="1" dirty="0" smtClean="0">
                <a:latin typeface="+mj-ea"/>
                <a:ea typeface="ＭＳ Ｐゴシック" pitchFamily="50" charset="-128"/>
              </a:rPr>
              <a:t>/</a:t>
            </a:r>
            <a:r>
              <a:rPr lang="ja-JP" altLang="en-US" sz="2000" b="1" dirty="0">
                <a:latin typeface="+mj-ea"/>
                <a:ea typeface="ＭＳ Ｐゴシック" pitchFamily="50" charset="-128"/>
              </a:rPr>
              <a:t>属性など</a:t>
            </a:r>
            <a:r>
              <a:rPr lang="ja-JP" altLang="en-US" sz="2000" b="1" dirty="0" smtClean="0">
                <a:latin typeface="+mj-ea"/>
                <a:ea typeface="ＭＳ Ｐゴシック" pitchFamily="50" charset="-128"/>
              </a:rPr>
              <a:t>で企業の採用対象、個人のキャリアを</a:t>
            </a:r>
            <a:r>
              <a:rPr lang="ja-JP" altLang="en-US" sz="2000" b="1" dirty="0">
                <a:latin typeface="+mj-ea"/>
                <a:ea typeface="ＭＳ Ｐゴシック" pitchFamily="50" charset="-128"/>
              </a:rPr>
              <a:t>探る。</a:t>
            </a:r>
            <a:endParaRPr lang="en-US" altLang="ja-JP" sz="2000" b="1" dirty="0">
              <a:latin typeface="+mj-ea"/>
              <a:ea typeface="ＭＳ Ｐゴシック" pitchFamily="50" charset="-128"/>
            </a:endParaRPr>
          </a:p>
          <a:p>
            <a:pPr>
              <a:defRPr/>
            </a:pPr>
            <a:endParaRPr lang="en-US" altLang="ja-JP" sz="2800" b="1" dirty="0">
              <a:latin typeface="+mj-ea"/>
              <a:ea typeface="ＭＳ Ｐゴシック" pitchFamily="50" charset="-128"/>
            </a:endParaRPr>
          </a:p>
          <a:p>
            <a:pPr>
              <a:defRPr/>
            </a:pPr>
            <a:r>
              <a:rPr lang="ja-JP" altLang="en-US" sz="2400" b="1" dirty="0" smtClean="0">
                <a:latin typeface="+mj-ea"/>
                <a:ea typeface="ＭＳ Ｐゴシック" pitchFamily="50" charset="-128"/>
              </a:rPr>
              <a:t>これ</a:t>
            </a:r>
            <a:r>
              <a:rPr lang="ja-JP" altLang="en-US" sz="2400" b="1" dirty="0">
                <a:latin typeface="+mj-ea"/>
                <a:ea typeface="ＭＳ Ｐゴシック" pitchFamily="50" charset="-128"/>
              </a:rPr>
              <a:t>が</a:t>
            </a:r>
            <a:r>
              <a:rPr lang="ja-JP" altLang="en-US" sz="2400" b="1" dirty="0" smtClean="0">
                <a:solidFill>
                  <a:srgbClr val="FF0000"/>
                </a:solidFill>
                <a:latin typeface="+mj-ea"/>
                <a:ea typeface="ＭＳ Ｐゴシック" pitchFamily="50" charset="-128"/>
              </a:rPr>
              <a:t>「ヒト」軸</a:t>
            </a:r>
            <a:r>
              <a:rPr lang="ja-JP" altLang="en-US" sz="2400" b="1" dirty="0" smtClean="0">
                <a:latin typeface="+mj-ea"/>
                <a:ea typeface="ＭＳ Ｐゴシック" pitchFamily="50" charset="-128"/>
              </a:rPr>
              <a:t>で</a:t>
            </a:r>
            <a:r>
              <a:rPr lang="ja-JP" altLang="en-US" sz="2400" b="1" dirty="0">
                <a:latin typeface="+mj-ea"/>
                <a:ea typeface="ＭＳ Ｐゴシック" pitchFamily="50" charset="-128"/>
              </a:rPr>
              <a:t>の</a:t>
            </a:r>
            <a:r>
              <a:rPr lang="ja-JP" altLang="en-US" sz="2400" b="1" dirty="0" smtClean="0">
                <a:latin typeface="+mj-ea"/>
                <a:ea typeface="ＭＳ Ｐゴシック" pitchFamily="50" charset="-128"/>
              </a:rPr>
              <a:t>やり取りです。</a:t>
            </a:r>
            <a:endParaRPr lang="en-US" altLang="ja-JP" sz="2400" b="1" dirty="0" smtClean="0">
              <a:latin typeface="+mj-ea"/>
              <a:ea typeface="ＭＳ Ｐゴシック" pitchFamily="50" charset="-128"/>
            </a:endParaRPr>
          </a:p>
          <a:p>
            <a:pPr>
              <a:defRPr/>
            </a:pPr>
            <a:endParaRPr lang="en-US" altLang="ja-JP" sz="2400" b="1" dirty="0" smtClean="0">
              <a:latin typeface="+mj-ea"/>
              <a:ea typeface="ＭＳ Ｐゴシック" pitchFamily="50" charset="-128"/>
            </a:endParaRPr>
          </a:p>
          <a:p>
            <a:pPr>
              <a:defRPr/>
            </a:pPr>
            <a:r>
              <a:rPr lang="ja-JP" altLang="en-US" sz="2400" b="1" dirty="0" smtClean="0">
                <a:latin typeface="+mj-ea"/>
                <a:ea typeface="ＭＳ Ｐゴシック" pitchFamily="50" charset="-128"/>
              </a:rPr>
              <a:t>双方のスペックが明確になればマッチングし易くなるため、</a:t>
            </a:r>
            <a:endParaRPr lang="en-US" altLang="ja-JP" sz="2400" b="1" dirty="0" smtClean="0">
              <a:latin typeface="+mj-ea"/>
              <a:ea typeface="ＭＳ Ｐゴシック" pitchFamily="50" charset="-128"/>
            </a:endParaRPr>
          </a:p>
          <a:p>
            <a:pPr>
              <a:defRPr/>
            </a:pPr>
            <a:r>
              <a:rPr lang="ja-JP" altLang="en-US" sz="2400" b="1" dirty="0" smtClean="0">
                <a:latin typeface="+mj-ea"/>
                <a:ea typeface="ＭＳ Ｐゴシック" pitchFamily="50" charset="-128"/>
              </a:rPr>
              <a:t>「ヒト」軸でのヒアリング</a:t>
            </a:r>
            <a:r>
              <a:rPr lang="en-US" altLang="ja-JP" sz="2400" b="1" dirty="0" smtClean="0">
                <a:latin typeface="+mj-ea"/>
                <a:ea typeface="ＭＳ Ｐゴシック" pitchFamily="50" charset="-128"/>
              </a:rPr>
              <a:t>/</a:t>
            </a:r>
            <a:r>
              <a:rPr lang="ja-JP" altLang="en-US" sz="2400" b="1" dirty="0" smtClean="0">
                <a:latin typeface="+mj-ea"/>
                <a:ea typeface="ＭＳ Ｐゴシック" pitchFamily="50" charset="-128"/>
              </a:rPr>
              <a:t>面談に陥りがち・・・・</a:t>
            </a:r>
          </a:p>
        </p:txBody>
      </p:sp>
    </p:spTree>
    <p:extLst>
      <p:ext uri="{BB962C8B-B14F-4D97-AF65-F5344CB8AC3E}">
        <p14:creationId xmlns:p14="http://schemas.microsoft.com/office/powerpoint/2010/main" val="3989018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665"/>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「コト」軸とは？</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27</a:t>
            </a:fld>
            <a:endParaRPr lang="ja-JP" altLang="en-US" dirty="0"/>
          </a:p>
        </p:txBody>
      </p:sp>
      <p:sp>
        <p:nvSpPr>
          <p:cNvPr id="7" name="テキスト ボックス 2"/>
          <p:cNvSpPr txBox="1">
            <a:spLocks noChangeArrowheads="1"/>
          </p:cNvSpPr>
          <p:nvPr/>
        </p:nvSpPr>
        <p:spPr bwMode="auto">
          <a:xfrm>
            <a:off x="539551" y="760446"/>
            <a:ext cx="8100821" cy="2985433"/>
          </a:xfrm>
          <a:prstGeom prst="rect">
            <a:avLst/>
          </a:prstGeom>
          <a:noFill/>
          <a:ln w="9525">
            <a:noFill/>
            <a:miter lim="800000"/>
            <a:headEnd/>
            <a:tailEnd/>
          </a:ln>
        </p:spPr>
        <p:txBody>
          <a:bodyPr wrap="square">
            <a:spAutoFit/>
          </a:bodyPr>
          <a:lstStyle/>
          <a:p>
            <a:pPr>
              <a:defRPr/>
            </a:pPr>
            <a:r>
              <a:rPr lang="ja-JP" altLang="en-US" sz="2400" b="1" dirty="0" smtClean="0">
                <a:latin typeface="+mj-ea"/>
                <a:ea typeface="ＭＳ Ｐゴシック" pitchFamily="50" charset="-128"/>
              </a:rPr>
              <a:t>そもそも仕事には目的があり、解決したい課題があるはず・・・</a:t>
            </a:r>
            <a:endParaRPr lang="en-US" altLang="ja-JP" sz="2400" b="1" dirty="0" smtClean="0">
              <a:latin typeface="+mj-ea"/>
              <a:ea typeface="ＭＳ Ｐゴシック" pitchFamily="50" charset="-128"/>
            </a:endParaRPr>
          </a:p>
          <a:p>
            <a:pPr marL="342900" indent="-342900">
              <a:buFont typeface="Wingdings" panose="05000000000000000000" pitchFamily="2" charset="2"/>
              <a:buChar char="p"/>
              <a:defRPr/>
            </a:pPr>
            <a:endParaRPr lang="en-US" altLang="ja-JP" sz="2800" b="1" dirty="0">
              <a:latin typeface="+mj-ea"/>
              <a:ea typeface="ＭＳ Ｐゴシック" pitchFamily="50" charset="-128"/>
            </a:endParaRPr>
          </a:p>
          <a:p>
            <a:pPr marL="342900" indent="-342900">
              <a:buFont typeface="Wingdings" panose="05000000000000000000" pitchFamily="2" charset="2"/>
              <a:buChar char="p"/>
              <a:defRPr/>
            </a:pPr>
            <a:r>
              <a:rPr lang="ja-JP" altLang="en-US" sz="2800" b="1" dirty="0" smtClean="0">
                <a:latin typeface="+mj-ea"/>
                <a:ea typeface="ＭＳ Ｐゴシック" pitchFamily="50" charset="-128"/>
              </a:rPr>
              <a:t>企業</a:t>
            </a:r>
            <a:endParaRPr lang="en-US" altLang="ja-JP" sz="2800" b="1" dirty="0" smtClean="0">
              <a:latin typeface="+mj-ea"/>
              <a:ea typeface="ＭＳ Ｐゴシック" pitchFamily="50" charset="-128"/>
            </a:endParaRPr>
          </a:p>
          <a:p>
            <a:pPr>
              <a:defRPr/>
            </a:pPr>
            <a:r>
              <a:rPr lang="en-US" altLang="ja-JP" sz="2800" b="1" dirty="0" smtClean="0">
                <a:latin typeface="+mj-ea"/>
                <a:ea typeface="ＭＳ Ｐゴシック" pitchFamily="50" charset="-128"/>
              </a:rPr>
              <a:t>『</a:t>
            </a:r>
            <a:r>
              <a:rPr lang="ja-JP" altLang="en-US" sz="2800" b="1" dirty="0" smtClean="0">
                <a:latin typeface="+mj-ea"/>
                <a:ea typeface="ＭＳ Ｐゴシック" pitchFamily="50" charset="-128"/>
              </a:rPr>
              <a:t>どんな</a:t>
            </a:r>
            <a:r>
              <a:rPr lang="ja-JP" altLang="en-US" sz="2800" b="1" dirty="0" smtClean="0">
                <a:solidFill>
                  <a:srgbClr val="FF0000"/>
                </a:solidFill>
                <a:latin typeface="+mj-ea"/>
                <a:ea typeface="ＭＳ Ｐゴシック" pitchFamily="50" charset="-128"/>
              </a:rPr>
              <a:t>課題（コト）</a:t>
            </a:r>
            <a:r>
              <a:rPr lang="ja-JP" altLang="en-US" sz="2800" b="1" dirty="0" smtClean="0">
                <a:latin typeface="+mj-ea"/>
                <a:ea typeface="ＭＳ Ｐゴシック" pitchFamily="50" charset="-128"/>
              </a:rPr>
              <a:t>を</a:t>
            </a:r>
            <a:r>
              <a:rPr lang="ja-JP" altLang="en-US" sz="2800" b="1" u="sng" dirty="0" smtClean="0">
                <a:latin typeface="+mj-ea"/>
                <a:ea typeface="ＭＳ Ｐゴシック" pitchFamily="50" charset="-128"/>
              </a:rPr>
              <a:t>解決したい</a:t>
            </a:r>
            <a:r>
              <a:rPr lang="ja-JP" altLang="en-US" sz="2800" b="1" dirty="0" smtClean="0">
                <a:latin typeface="+mj-ea"/>
                <a:ea typeface="ＭＳ Ｐゴシック" pitchFamily="50" charset="-128"/>
              </a:rPr>
              <a:t>のか？</a:t>
            </a:r>
            <a:r>
              <a:rPr lang="en-US" altLang="ja-JP" sz="2800" b="1" dirty="0" smtClean="0">
                <a:latin typeface="+mj-ea"/>
                <a:ea typeface="ＭＳ Ｐゴシック" pitchFamily="50" charset="-128"/>
              </a:rPr>
              <a:t>』</a:t>
            </a:r>
          </a:p>
          <a:p>
            <a:pPr>
              <a:defRPr/>
            </a:pPr>
            <a:endParaRPr lang="en-US" altLang="ja-JP" sz="2400" b="1" dirty="0" smtClean="0">
              <a:latin typeface="+mj-ea"/>
              <a:ea typeface="ＭＳ Ｐゴシック" pitchFamily="50" charset="-128"/>
            </a:endParaRPr>
          </a:p>
          <a:p>
            <a:pPr marL="457200" indent="-457200">
              <a:buFont typeface="Wingdings" panose="05000000000000000000" pitchFamily="2" charset="2"/>
              <a:buChar char="p"/>
              <a:defRPr/>
            </a:pPr>
            <a:r>
              <a:rPr lang="ja-JP" altLang="en-US" sz="2800" b="1" dirty="0" smtClean="0">
                <a:latin typeface="+mj-ea"/>
                <a:ea typeface="ＭＳ Ｐゴシック" pitchFamily="50" charset="-128"/>
              </a:rPr>
              <a:t>個人</a:t>
            </a:r>
            <a:endParaRPr lang="en-US" altLang="ja-JP" sz="2800" b="1" dirty="0" smtClean="0">
              <a:latin typeface="+mj-ea"/>
              <a:ea typeface="ＭＳ Ｐゴシック" pitchFamily="50" charset="-128"/>
            </a:endParaRPr>
          </a:p>
          <a:p>
            <a:pPr>
              <a:defRPr/>
            </a:pPr>
            <a:r>
              <a:rPr lang="en-US" altLang="ja-JP" sz="2800" b="1" dirty="0" smtClean="0">
                <a:latin typeface="+mj-ea"/>
                <a:ea typeface="ＭＳ Ｐゴシック" pitchFamily="50" charset="-128"/>
              </a:rPr>
              <a:t>『</a:t>
            </a:r>
            <a:r>
              <a:rPr lang="ja-JP" altLang="en-US" sz="2800" b="1" dirty="0" smtClean="0">
                <a:latin typeface="+mj-ea"/>
                <a:ea typeface="ＭＳ Ｐゴシック" pitchFamily="50" charset="-128"/>
              </a:rPr>
              <a:t>どんな</a:t>
            </a:r>
            <a:r>
              <a:rPr lang="ja-JP" altLang="en-US" sz="2800" b="1" dirty="0" smtClean="0">
                <a:solidFill>
                  <a:srgbClr val="FF0000"/>
                </a:solidFill>
                <a:latin typeface="+mj-ea"/>
                <a:ea typeface="ＭＳ Ｐゴシック" pitchFamily="50" charset="-128"/>
              </a:rPr>
              <a:t>課題（コト）</a:t>
            </a:r>
            <a:r>
              <a:rPr lang="ja-JP" altLang="en-US" sz="2800" b="1" dirty="0" smtClean="0">
                <a:latin typeface="+mj-ea"/>
                <a:ea typeface="ＭＳ Ｐゴシック" pitchFamily="50" charset="-128"/>
              </a:rPr>
              <a:t>を</a:t>
            </a:r>
            <a:r>
              <a:rPr lang="ja-JP" altLang="en-US" sz="2800" b="1" u="sng" dirty="0" smtClean="0">
                <a:latin typeface="+mj-ea"/>
                <a:ea typeface="ＭＳ Ｐゴシック" pitchFamily="50" charset="-128"/>
              </a:rPr>
              <a:t>解決してきた</a:t>
            </a:r>
            <a:r>
              <a:rPr lang="ja-JP" altLang="en-US" sz="2800" b="1" dirty="0" smtClean="0">
                <a:latin typeface="+mj-ea"/>
                <a:ea typeface="ＭＳ Ｐゴシック" pitchFamily="50" charset="-128"/>
              </a:rPr>
              <a:t>のか？</a:t>
            </a:r>
            <a:r>
              <a:rPr lang="en-US" altLang="ja-JP" sz="2800" b="1" dirty="0" smtClean="0">
                <a:latin typeface="+mj-ea"/>
                <a:ea typeface="ＭＳ Ｐゴシック" pitchFamily="50" charset="-128"/>
              </a:rPr>
              <a:t>』</a:t>
            </a:r>
          </a:p>
        </p:txBody>
      </p:sp>
      <p:sp>
        <p:nvSpPr>
          <p:cNvPr id="4" name="正方形/長方形 3"/>
          <p:cNvSpPr/>
          <p:nvPr/>
        </p:nvSpPr>
        <p:spPr>
          <a:xfrm>
            <a:off x="539551" y="4149080"/>
            <a:ext cx="8208913" cy="1938992"/>
          </a:xfrm>
          <a:prstGeom prst="rect">
            <a:avLst/>
          </a:prstGeom>
        </p:spPr>
        <p:txBody>
          <a:bodyPr wrap="square">
            <a:spAutoFit/>
          </a:bodyPr>
          <a:lstStyle/>
          <a:p>
            <a:r>
              <a:rPr lang="ja-JP" altLang="en-US" sz="2400" b="1" dirty="0" smtClean="0">
                <a:latin typeface="+mj-ea"/>
                <a:ea typeface="ＭＳ Ｐゴシック" pitchFamily="50" charset="-128"/>
              </a:rPr>
              <a:t>従来の専門性</a:t>
            </a:r>
            <a:r>
              <a:rPr lang="en-US" altLang="ja-JP" sz="2400" b="1" dirty="0">
                <a:latin typeface="+mj-ea"/>
                <a:ea typeface="ＭＳ Ｐゴシック" pitchFamily="50" charset="-128"/>
              </a:rPr>
              <a:t>/</a:t>
            </a:r>
            <a:r>
              <a:rPr lang="ja-JP" altLang="en-US" sz="2400" b="1" dirty="0">
                <a:latin typeface="+mj-ea"/>
                <a:ea typeface="ＭＳ Ｐゴシック" pitchFamily="50" charset="-128"/>
              </a:rPr>
              <a:t>経験年数</a:t>
            </a:r>
            <a:r>
              <a:rPr lang="en-US" altLang="ja-JP" sz="2400" b="1" dirty="0">
                <a:latin typeface="+mj-ea"/>
                <a:ea typeface="ＭＳ Ｐゴシック" pitchFamily="50" charset="-128"/>
              </a:rPr>
              <a:t>/</a:t>
            </a:r>
            <a:r>
              <a:rPr lang="ja-JP" altLang="en-US" sz="2400" b="1" dirty="0" smtClean="0">
                <a:latin typeface="+mj-ea"/>
                <a:ea typeface="ＭＳ Ｐゴシック" pitchFamily="50" charset="-128"/>
              </a:rPr>
              <a:t>属性に加え、課題（コト）が明らかになれば解決に必要なポータブルスキルの見立てが可能に</a:t>
            </a:r>
            <a:endParaRPr lang="en-US" altLang="ja-JP" sz="2400" b="1" dirty="0" smtClean="0">
              <a:latin typeface="+mj-ea"/>
              <a:ea typeface="ＭＳ Ｐゴシック" pitchFamily="50" charset="-128"/>
            </a:endParaRPr>
          </a:p>
          <a:p>
            <a:endParaRPr lang="en-US" altLang="ja-JP" sz="2400" b="1" dirty="0">
              <a:latin typeface="+mj-ea"/>
              <a:ea typeface="ＭＳ Ｐゴシック" pitchFamily="50" charset="-128"/>
            </a:endParaRPr>
          </a:p>
          <a:p>
            <a:r>
              <a:rPr lang="ja-JP" altLang="en-US" sz="2400" b="1" dirty="0" smtClean="0">
                <a:latin typeface="+mj-ea"/>
                <a:ea typeface="ＭＳ Ｐゴシック" pitchFamily="50" charset="-128"/>
              </a:rPr>
              <a:t>課題</a:t>
            </a:r>
            <a:r>
              <a:rPr lang="ja-JP" altLang="en-US" sz="2400" b="1" dirty="0">
                <a:latin typeface="+mj-ea"/>
                <a:ea typeface="ＭＳ Ｐゴシック" pitchFamily="50" charset="-128"/>
              </a:rPr>
              <a:t>（コト）は業界や職種の枠を</a:t>
            </a:r>
            <a:r>
              <a:rPr lang="ja-JP" altLang="en-US" sz="2400" b="1" dirty="0" smtClean="0">
                <a:latin typeface="+mj-ea"/>
                <a:ea typeface="ＭＳ Ｐゴシック" pitchFamily="50" charset="-128"/>
              </a:rPr>
              <a:t>超えて共通するものなので</a:t>
            </a:r>
            <a:endParaRPr lang="en-US" altLang="ja-JP" sz="2400" b="1" dirty="0" smtClean="0">
              <a:latin typeface="+mj-ea"/>
              <a:ea typeface="ＭＳ Ｐゴシック" pitchFamily="50" charset="-128"/>
            </a:endParaRPr>
          </a:p>
          <a:p>
            <a:r>
              <a:rPr lang="ja-JP" altLang="en-US" sz="2400" b="1" dirty="0" smtClean="0">
                <a:latin typeface="+mj-ea"/>
                <a:ea typeface="ＭＳ Ｐゴシック" pitchFamily="50" charset="-128"/>
              </a:rPr>
              <a:t>業種や職種を超えたキャリアチェンジのトリガーになるはず</a:t>
            </a:r>
            <a:endParaRPr lang="ja-JP" altLang="en-US" sz="2400" dirty="0"/>
          </a:p>
        </p:txBody>
      </p:sp>
    </p:spTree>
    <p:extLst>
      <p:ext uri="{BB962C8B-B14F-4D97-AF65-F5344CB8AC3E}">
        <p14:creationId xmlns:p14="http://schemas.microsoft.com/office/powerpoint/2010/main" val="4211880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テキスト ボックス 8"/>
          <p:cNvSpPr txBox="1">
            <a:spLocks noChangeArrowheads="1"/>
          </p:cNvSpPr>
          <p:nvPr/>
        </p:nvSpPr>
        <p:spPr bwMode="auto">
          <a:xfrm>
            <a:off x="814521" y="81214"/>
            <a:ext cx="7821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r>
              <a:rPr lang="en-US" altLang="ja-JP" u="sng" dirty="0" smtClean="0"/>
              <a:t>※</a:t>
            </a:r>
            <a:r>
              <a:rPr lang="ja-JP" altLang="en-US" u="sng" dirty="0" smtClean="0"/>
              <a:t>参考：業務プロセスの構造</a:t>
            </a:r>
            <a:endParaRPr lang="en-US" altLang="ja-JP" u="sng" dirty="0"/>
          </a:p>
        </p:txBody>
      </p:sp>
      <p:sp>
        <p:nvSpPr>
          <p:cNvPr id="6" name="正方形/長方形 5"/>
          <p:cNvSpPr>
            <a:spLocks noChangeArrowheads="1"/>
          </p:cNvSpPr>
          <p:nvPr/>
        </p:nvSpPr>
        <p:spPr bwMode="auto">
          <a:xfrm>
            <a:off x="107378" y="858198"/>
            <a:ext cx="90011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Wingdings" pitchFamily="2" charset="2"/>
              <a:buChar char="p"/>
              <a:defRPr kumimoji="1" sz="2400">
                <a:solidFill>
                  <a:schemeClr val="tx1"/>
                </a:solidFill>
                <a:latin typeface="Arial" charset="0"/>
                <a:ea typeface="ＭＳ Ｐゴシック" charset="-128"/>
              </a:defRPr>
            </a:lvl1pPr>
            <a:lvl2pPr marL="742950" indent="-285750" eaLnBrk="0" hangingPunct="0">
              <a:spcBef>
                <a:spcPct val="20000"/>
              </a:spcBef>
              <a:buFont typeface="Wingdings" pitchFamily="2" charset="2"/>
              <a:buChar char="n"/>
              <a:defRPr kumimoji="1" sz="2000">
                <a:solidFill>
                  <a:schemeClr val="tx1"/>
                </a:solidFill>
                <a:latin typeface="Arial" charset="0"/>
                <a:ea typeface="ＭＳ Ｐゴシック" charset="-128"/>
              </a:defRPr>
            </a:lvl2pPr>
            <a:lvl3pPr marL="1143000" indent="-228600" eaLnBrk="0" hangingPunct="0">
              <a:spcBef>
                <a:spcPct val="20000"/>
              </a:spcBef>
              <a:buChar char="•"/>
              <a:defRPr kumimoji="1">
                <a:solidFill>
                  <a:schemeClr val="tx1"/>
                </a:solidFill>
                <a:latin typeface="Arial" charset="0"/>
                <a:ea typeface="ＭＳ Ｐゴシック" charset="-128"/>
              </a:defRPr>
            </a:lvl3pPr>
            <a:lvl4pPr marL="1600200" indent="-228600" eaLnBrk="0" hangingPunct="0">
              <a:spcBef>
                <a:spcPct val="20000"/>
              </a:spcBef>
              <a:buChar char="–"/>
              <a:defRPr kumimoji="1">
                <a:solidFill>
                  <a:schemeClr val="tx1"/>
                </a:solidFill>
                <a:latin typeface="Arial" charset="0"/>
                <a:ea typeface="ＭＳ Ｐゴシック" charset="-128"/>
              </a:defRPr>
            </a:lvl4pPr>
            <a:lvl5pPr marL="2057400" indent="-228600" eaLnBrk="0" hangingPunct="0">
              <a:spcBef>
                <a:spcPct val="20000"/>
              </a:spcBef>
              <a:buChar char="»"/>
              <a:defRPr kumimoji="1" sz="14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14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14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14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1400">
                <a:solidFill>
                  <a:schemeClr val="tx1"/>
                </a:solidFill>
                <a:latin typeface="Arial" charset="0"/>
                <a:ea typeface="ＭＳ Ｐゴシック" charset="-128"/>
              </a:defRPr>
            </a:lvl9pPr>
          </a:lstStyle>
          <a:p>
            <a:pPr eaLnBrk="1" hangingPunct="1">
              <a:spcBef>
                <a:spcPct val="0"/>
              </a:spcBef>
              <a:buFontTx/>
              <a:buNone/>
              <a:defRPr/>
            </a:pPr>
            <a:r>
              <a:rPr lang="en-US" altLang="ja-JP" sz="1600" b="1" dirty="0" smtClean="0"/>
              <a:t>※</a:t>
            </a:r>
            <a:r>
              <a:rPr lang="ja-JP" altLang="en-US" sz="1600" b="1" dirty="0" smtClean="0"/>
              <a:t>詳細は、別紙をご覧下さい</a:t>
            </a:r>
            <a:endParaRPr lang="en-US" altLang="ja-JP" sz="1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03" y="1328472"/>
            <a:ext cx="9059595" cy="5511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28</a:t>
            </a:fld>
            <a:endParaRPr lang="ja-JP" altLang="en-US" dirty="0"/>
          </a:p>
        </p:txBody>
      </p:sp>
      <p:pic>
        <p:nvPicPr>
          <p:cNvPr id="7" name="図 3" descr="jhr.jpg"/>
          <p:cNvPicPr>
            <a:picLocks noChangeAspect="1"/>
          </p:cNvPicPr>
          <p:nvPr/>
        </p:nvPicPr>
        <p:blipFill>
          <a:blip r:embed="rId3">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55533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4"/>
          <p:cNvSpPr>
            <a:spLocks noChangeArrowheads="1"/>
          </p:cNvSpPr>
          <p:nvPr/>
        </p:nvSpPr>
        <p:spPr bwMode="auto">
          <a:xfrm>
            <a:off x="3274814" y="2565400"/>
            <a:ext cx="420052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l"/>
            </a:pPr>
            <a:r>
              <a:rPr lang="ja-JP" altLang="en-US" sz="1800" dirty="0"/>
              <a:t>研究・開発体制の強化、見直し</a:t>
            </a:r>
            <a:endParaRPr lang="en-US" altLang="ja-JP" sz="1800" dirty="0"/>
          </a:p>
          <a:p>
            <a:pPr eaLnBrk="1" hangingPunct="1">
              <a:spcBef>
                <a:spcPct val="0"/>
              </a:spcBef>
              <a:buFont typeface="Wingdings" pitchFamily="2" charset="2"/>
              <a:buChar char="l"/>
            </a:pPr>
            <a:r>
              <a:rPr lang="ja-JP" altLang="en-US" sz="1800" dirty="0"/>
              <a:t>設備投資（</a:t>
            </a:r>
            <a:r>
              <a:rPr lang="ja-JP" altLang="en-US" sz="1800" dirty="0" smtClean="0"/>
              <a:t>生産性</a:t>
            </a:r>
            <a:r>
              <a:rPr lang="ja-JP" altLang="en-US" sz="1800" dirty="0"/>
              <a:t>向上</a:t>
            </a:r>
            <a:r>
              <a:rPr lang="ja-JP" altLang="en-US" sz="1800" dirty="0" smtClean="0"/>
              <a:t>や</a:t>
            </a:r>
            <a:r>
              <a:rPr lang="ja-JP" altLang="en-US" sz="1800" dirty="0"/>
              <a:t>新分野進出）</a:t>
            </a:r>
            <a:endParaRPr lang="en-US" altLang="ja-JP" sz="1800" dirty="0"/>
          </a:p>
          <a:p>
            <a:pPr eaLnBrk="1" hangingPunct="1">
              <a:spcBef>
                <a:spcPct val="0"/>
              </a:spcBef>
              <a:buFont typeface="Wingdings" pitchFamily="2" charset="2"/>
              <a:buChar char="l"/>
            </a:pPr>
            <a:r>
              <a:rPr lang="ja-JP" altLang="en-US" sz="1800" dirty="0"/>
              <a:t>ＩＴの活用</a:t>
            </a:r>
            <a:endParaRPr lang="en-US" altLang="ja-JP" sz="1800" dirty="0"/>
          </a:p>
        </p:txBody>
      </p:sp>
      <p:sp>
        <p:nvSpPr>
          <p:cNvPr id="3075" name="正方形/長方形 6"/>
          <p:cNvSpPr>
            <a:spLocks noChangeArrowheads="1"/>
          </p:cNvSpPr>
          <p:nvPr/>
        </p:nvSpPr>
        <p:spPr bwMode="auto">
          <a:xfrm>
            <a:off x="3274814" y="1017588"/>
            <a:ext cx="4103688"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l"/>
            </a:pPr>
            <a:r>
              <a:rPr lang="ja-JP" altLang="en-US" sz="1800" dirty="0">
                <a:solidFill>
                  <a:srgbClr val="000000"/>
                </a:solidFill>
              </a:rPr>
              <a:t>新しい事業分野への参入</a:t>
            </a:r>
            <a:endParaRPr lang="en-US" altLang="ja-JP" sz="1800" dirty="0">
              <a:solidFill>
                <a:srgbClr val="000000"/>
              </a:solidFill>
            </a:endParaRPr>
          </a:p>
          <a:p>
            <a:pPr eaLnBrk="1" hangingPunct="1">
              <a:spcBef>
                <a:spcPct val="0"/>
              </a:spcBef>
              <a:buFont typeface="Wingdings" pitchFamily="2" charset="2"/>
              <a:buChar char="l"/>
            </a:pPr>
            <a:r>
              <a:rPr lang="ja-JP" altLang="en-US" sz="1800" dirty="0">
                <a:solidFill>
                  <a:srgbClr val="000000"/>
                </a:solidFill>
              </a:rPr>
              <a:t>既存製品・サービスの高付加価値化</a:t>
            </a:r>
            <a:endParaRPr lang="en-US" altLang="ja-JP" sz="1800" dirty="0">
              <a:solidFill>
                <a:srgbClr val="000000"/>
              </a:solidFill>
            </a:endParaRPr>
          </a:p>
          <a:p>
            <a:pPr eaLnBrk="1" hangingPunct="1">
              <a:spcBef>
                <a:spcPct val="0"/>
              </a:spcBef>
              <a:buFont typeface="Wingdings" pitchFamily="2" charset="2"/>
              <a:buChar char="l"/>
            </a:pPr>
            <a:r>
              <a:rPr lang="ja-JP" altLang="en-US" sz="1800" dirty="0">
                <a:solidFill>
                  <a:srgbClr val="000000"/>
                </a:solidFill>
              </a:rPr>
              <a:t>既存事業の販路・市場拡大	</a:t>
            </a:r>
          </a:p>
          <a:p>
            <a:pPr eaLnBrk="1" hangingPunct="1">
              <a:spcBef>
                <a:spcPct val="0"/>
              </a:spcBef>
              <a:buFont typeface="Wingdings" pitchFamily="2" charset="2"/>
              <a:buChar char="l"/>
            </a:pPr>
            <a:r>
              <a:rPr lang="ja-JP" altLang="en-US" sz="1800" dirty="0">
                <a:solidFill>
                  <a:srgbClr val="000000"/>
                </a:solidFill>
              </a:rPr>
              <a:t>海外市場の開拓</a:t>
            </a:r>
            <a:endParaRPr lang="en-US" altLang="ja-JP" sz="1800" dirty="0">
              <a:solidFill>
                <a:srgbClr val="000000"/>
              </a:solidFill>
            </a:endParaRPr>
          </a:p>
          <a:p>
            <a:pPr eaLnBrk="1" hangingPunct="1">
              <a:spcBef>
                <a:spcPct val="0"/>
              </a:spcBef>
              <a:buFont typeface="Wingdings" pitchFamily="2" charset="2"/>
              <a:buChar char="l"/>
            </a:pPr>
            <a:r>
              <a:rPr lang="ja-JP" altLang="en-US" sz="1800" dirty="0">
                <a:solidFill>
                  <a:srgbClr val="000000"/>
                </a:solidFill>
              </a:rPr>
              <a:t>不採算事業の立て直し・撤退</a:t>
            </a:r>
            <a:endParaRPr lang="en-US" altLang="ja-JP" sz="1800" dirty="0">
              <a:solidFill>
                <a:srgbClr val="000000"/>
              </a:solidFill>
            </a:endParaRPr>
          </a:p>
        </p:txBody>
      </p:sp>
      <p:sp>
        <p:nvSpPr>
          <p:cNvPr id="8" name="角丸四角形 7"/>
          <p:cNvSpPr/>
          <p:nvPr/>
        </p:nvSpPr>
        <p:spPr>
          <a:xfrm>
            <a:off x="2771577" y="1052513"/>
            <a:ext cx="444500" cy="13795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t>事業</a:t>
            </a:r>
          </a:p>
        </p:txBody>
      </p:sp>
      <p:sp>
        <p:nvSpPr>
          <p:cNvPr id="3077" name="正方形/長方形 8"/>
          <p:cNvSpPr>
            <a:spLocks noChangeArrowheads="1"/>
          </p:cNvSpPr>
          <p:nvPr/>
        </p:nvSpPr>
        <p:spPr bwMode="auto">
          <a:xfrm>
            <a:off x="3276402" y="4508500"/>
            <a:ext cx="39131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l"/>
            </a:pPr>
            <a:r>
              <a:rPr lang="ja-JP" altLang="en-US" sz="1800">
                <a:solidFill>
                  <a:srgbClr val="000000"/>
                </a:solidFill>
              </a:rPr>
              <a:t>資金調達・資金繰り改善</a:t>
            </a:r>
            <a:endParaRPr lang="en-US" altLang="ja-JP" sz="1800">
              <a:solidFill>
                <a:srgbClr val="000000"/>
              </a:solidFill>
            </a:endParaRPr>
          </a:p>
          <a:p>
            <a:pPr eaLnBrk="1" hangingPunct="1">
              <a:spcBef>
                <a:spcPct val="0"/>
              </a:spcBef>
              <a:buFont typeface="Wingdings" pitchFamily="2" charset="2"/>
              <a:buChar char="l"/>
            </a:pPr>
            <a:r>
              <a:rPr lang="ja-JP" altLang="en-US" sz="1800">
                <a:solidFill>
                  <a:srgbClr val="000000"/>
                </a:solidFill>
              </a:rPr>
              <a:t>経理・財務体質の改善、基盤強化</a:t>
            </a:r>
          </a:p>
        </p:txBody>
      </p:sp>
      <p:sp>
        <p:nvSpPr>
          <p:cNvPr id="10" name="角丸四角形 9"/>
          <p:cNvSpPr/>
          <p:nvPr/>
        </p:nvSpPr>
        <p:spPr>
          <a:xfrm>
            <a:off x="2771577" y="4508500"/>
            <a:ext cx="444500" cy="7191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t>マネー</a:t>
            </a:r>
          </a:p>
        </p:txBody>
      </p:sp>
      <p:sp>
        <p:nvSpPr>
          <p:cNvPr id="11" name="角丸四角形 10"/>
          <p:cNvSpPr/>
          <p:nvPr/>
        </p:nvSpPr>
        <p:spPr>
          <a:xfrm>
            <a:off x="2771577" y="2571750"/>
            <a:ext cx="444500" cy="915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t>投資</a:t>
            </a:r>
          </a:p>
        </p:txBody>
      </p:sp>
      <p:sp>
        <p:nvSpPr>
          <p:cNvPr id="3080" name="正方形/長方形 12"/>
          <p:cNvSpPr>
            <a:spLocks noChangeArrowheads="1"/>
          </p:cNvSpPr>
          <p:nvPr/>
        </p:nvSpPr>
        <p:spPr bwMode="auto">
          <a:xfrm>
            <a:off x="3276402" y="3654425"/>
            <a:ext cx="41989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l"/>
            </a:pPr>
            <a:r>
              <a:rPr lang="ja-JP" altLang="en-US" sz="1800">
                <a:solidFill>
                  <a:srgbClr val="000000"/>
                </a:solidFill>
              </a:rPr>
              <a:t>製造工程、在庫管理、物流の見直し</a:t>
            </a:r>
          </a:p>
          <a:p>
            <a:pPr eaLnBrk="1" hangingPunct="1">
              <a:spcBef>
                <a:spcPct val="0"/>
              </a:spcBef>
              <a:buFont typeface="Wingdings" pitchFamily="2" charset="2"/>
              <a:buChar char="l"/>
            </a:pPr>
            <a:r>
              <a:rPr lang="ja-JP" altLang="en-US" sz="1800">
                <a:solidFill>
                  <a:srgbClr val="000000"/>
                </a:solidFill>
              </a:rPr>
              <a:t>業務工程の見直し</a:t>
            </a:r>
          </a:p>
        </p:txBody>
      </p:sp>
      <p:sp>
        <p:nvSpPr>
          <p:cNvPr id="14" name="角丸四角形 13"/>
          <p:cNvSpPr/>
          <p:nvPr/>
        </p:nvSpPr>
        <p:spPr>
          <a:xfrm>
            <a:off x="2771577" y="3644900"/>
            <a:ext cx="444500" cy="7286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t>効率</a:t>
            </a:r>
          </a:p>
        </p:txBody>
      </p:sp>
      <p:sp>
        <p:nvSpPr>
          <p:cNvPr id="16" name="円/楕円 15"/>
          <p:cNvSpPr/>
          <p:nvPr/>
        </p:nvSpPr>
        <p:spPr>
          <a:xfrm>
            <a:off x="290637" y="1773238"/>
            <a:ext cx="1152525" cy="108108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ja-JP" altLang="en-US" sz="1600" dirty="0"/>
              <a:t>在りたい姿</a:t>
            </a:r>
          </a:p>
        </p:txBody>
      </p:sp>
      <p:sp>
        <p:nvSpPr>
          <p:cNvPr id="17" name="円/楕円 16"/>
          <p:cNvSpPr/>
          <p:nvPr/>
        </p:nvSpPr>
        <p:spPr>
          <a:xfrm>
            <a:off x="290637" y="4148138"/>
            <a:ext cx="1152525" cy="1081087"/>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r>
              <a:rPr lang="ja-JP" altLang="en-US" sz="1600" dirty="0"/>
              <a:t>現　状</a:t>
            </a:r>
          </a:p>
        </p:txBody>
      </p:sp>
      <p:sp>
        <p:nvSpPr>
          <p:cNvPr id="18" name="上矢印 17"/>
          <p:cNvSpPr/>
          <p:nvPr/>
        </p:nvSpPr>
        <p:spPr>
          <a:xfrm>
            <a:off x="722437" y="3000375"/>
            <a:ext cx="504825" cy="931863"/>
          </a:xfrm>
          <a:prstGeom prst="up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ja-JP" altLang="en-US"/>
          </a:p>
        </p:txBody>
      </p:sp>
      <p:sp>
        <p:nvSpPr>
          <p:cNvPr id="3085" name="テキスト ボックス 21"/>
          <p:cNvSpPr txBox="1">
            <a:spLocks noChangeArrowheads="1"/>
          </p:cNvSpPr>
          <p:nvPr/>
        </p:nvSpPr>
        <p:spPr bwMode="auto">
          <a:xfrm>
            <a:off x="1403251" y="2636838"/>
            <a:ext cx="1152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a:t>解決すべき課題は？</a:t>
            </a:r>
          </a:p>
        </p:txBody>
      </p:sp>
      <p:sp>
        <p:nvSpPr>
          <p:cNvPr id="2" name="正方形/長方形 1"/>
          <p:cNvSpPr/>
          <p:nvPr/>
        </p:nvSpPr>
        <p:spPr>
          <a:xfrm>
            <a:off x="2627114" y="836613"/>
            <a:ext cx="6193358" cy="59055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 name="右矢印 21"/>
          <p:cNvSpPr/>
          <p:nvPr/>
        </p:nvSpPr>
        <p:spPr>
          <a:xfrm>
            <a:off x="1619151" y="3284538"/>
            <a:ext cx="576263" cy="433387"/>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90" name="正方形/長方形 8"/>
          <p:cNvSpPr>
            <a:spLocks noChangeArrowheads="1"/>
          </p:cNvSpPr>
          <p:nvPr/>
        </p:nvSpPr>
        <p:spPr bwMode="auto">
          <a:xfrm>
            <a:off x="3276402" y="5373688"/>
            <a:ext cx="3913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Wingdings" pitchFamily="2" charset="2"/>
              <a:buChar char="l"/>
            </a:pPr>
            <a:r>
              <a:rPr lang="ja-JP" altLang="en-US" sz="1800">
                <a:solidFill>
                  <a:srgbClr val="000000"/>
                </a:solidFill>
              </a:rPr>
              <a:t>労務管理、人事制度改革</a:t>
            </a:r>
            <a:endParaRPr lang="en-US" altLang="ja-JP" sz="1800">
              <a:solidFill>
                <a:srgbClr val="000000"/>
              </a:solidFill>
            </a:endParaRPr>
          </a:p>
          <a:p>
            <a:pPr eaLnBrk="1" hangingPunct="1">
              <a:spcBef>
                <a:spcPct val="0"/>
              </a:spcBef>
              <a:buFont typeface="Wingdings" pitchFamily="2" charset="2"/>
              <a:buChar char="l"/>
            </a:pPr>
            <a:r>
              <a:rPr lang="ja-JP" altLang="en-US" sz="1800">
                <a:solidFill>
                  <a:srgbClr val="000000"/>
                </a:solidFill>
              </a:rPr>
              <a:t>組織風土改革</a:t>
            </a:r>
            <a:endParaRPr lang="en-US" altLang="ja-JP" sz="1800">
              <a:solidFill>
                <a:srgbClr val="000000"/>
              </a:solidFill>
            </a:endParaRPr>
          </a:p>
          <a:p>
            <a:pPr eaLnBrk="1" hangingPunct="1">
              <a:spcBef>
                <a:spcPct val="0"/>
              </a:spcBef>
              <a:buFont typeface="Wingdings" pitchFamily="2" charset="2"/>
              <a:buChar char="l"/>
            </a:pPr>
            <a:r>
              <a:rPr lang="ja-JP" altLang="en-US" sz="1800">
                <a:solidFill>
                  <a:srgbClr val="000000"/>
                </a:solidFill>
              </a:rPr>
              <a:t>人材調達（採用・育成）</a:t>
            </a:r>
            <a:endParaRPr lang="en-US" altLang="ja-JP" sz="1800">
              <a:solidFill>
                <a:srgbClr val="000000"/>
              </a:solidFill>
            </a:endParaRPr>
          </a:p>
          <a:p>
            <a:pPr eaLnBrk="1" hangingPunct="1">
              <a:spcBef>
                <a:spcPct val="0"/>
              </a:spcBef>
              <a:buFont typeface="Wingdings" pitchFamily="2" charset="2"/>
              <a:buChar char="l"/>
            </a:pPr>
            <a:r>
              <a:rPr lang="ja-JP" altLang="en-US" sz="1800">
                <a:solidFill>
                  <a:srgbClr val="000000"/>
                </a:solidFill>
              </a:rPr>
              <a:t>マネジメント力強化</a:t>
            </a:r>
          </a:p>
        </p:txBody>
      </p:sp>
      <p:sp>
        <p:nvSpPr>
          <p:cNvPr id="20" name="角丸四角形 19"/>
          <p:cNvSpPr/>
          <p:nvPr/>
        </p:nvSpPr>
        <p:spPr>
          <a:xfrm>
            <a:off x="2771577" y="5372100"/>
            <a:ext cx="444500" cy="12017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600" dirty="0"/>
              <a:t>組織・風土</a:t>
            </a:r>
          </a:p>
        </p:txBody>
      </p:sp>
      <p:sp>
        <p:nvSpPr>
          <p:cNvPr id="19"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29</a:t>
            </a:fld>
            <a:endParaRPr lang="ja-JP" altLang="en-US" dirty="0"/>
          </a:p>
        </p:txBody>
      </p:sp>
      <p:pic>
        <p:nvPicPr>
          <p:cNvPr id="21"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8"/>
          <p:cNvSpPr txBox="1">
            <a:spLocks noChangeArrowheads="1"/>
          </p:cNvSpPr>
          <p:nvPr/>
        </p:nvSpPr>
        <p:spPr bwMode="auto">
          <a:xfrm>
            <a:off x="814521" y="81214"/>
            <a:ext cx="7821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indent="0" eaLnBrk="1" hangingPunct="1"/>
            <a:r>
              <a:rPr lang="en-US" altLang="ja-JP" u="sng" dirty="0" smtClean="0"/>
              <a:t>※</a:t>
            </a:r>
            <a:r>
              <a:rPr lang="ja-JP" altLang="en-US" u="sng" dirty="0"/>
              <a:t>参考：中堅中小企業、成長企業が抱えている主な事業課題</a:t>
            </a:r>
          </a:p>
        </p:txBody>
      </p:sp>
    </p:spTree>
    <p:extLst>
      <p:ext uri="{BB962C8B-B14F-4D97-AF65-F5344CB8AC3E}">
        <p14:creationId xmlns:p14="http://schemas.microsoft.com/office/powerpoint/2010/main" val="145407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80890"/>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本日のプログラム</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3</a:t>
            </a:fld>
            <a:endParaRPr lang="ja-JP" altLang="en-US" dirty="0"/>
          </a:p>
        </p:txBody>
      </p:sp>
    </p:spTree>
    <p:extLst>
      <p:ext uri="{BB962C8B-B14F-4D97-AF65-F5344CB8AC3E}">
        <p14:creationId xmlns:p14="http://schemas.microsoft.com/office/powerpoint/2010/main" val="9745986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0888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休憩</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（５分）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30</a:t>
            </a:fld>
            <a:endParaRPr lang="ja-JP" altLang="en-US" dirty="0"/>
          </a:p>
        </p:txBody>
      </p:sp>
    </p:spTree>
    <p:extLst>
      <p:ext uri="{BB962C8B-B14F-4D97-AF65-F5344CB8AC3E}">
        <p14:creationId xmlns:p14="http://schemas.microsoft.com/office/powerpoint/2010/main" val="13391989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0888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求人企業へのヒアリング</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31</a:t>
            </a:fld>
            <a:endParaRPr lang="ja-JP" altLang="en-US" dirty="0"/>
          </a:p>
        </p:txBody>
      </p:sp>
    </p:spTree>
    <p:extLst>
      <p:ext uri="{BB962C8B-B14F-4D97-AF65-F5344CB8AC3E}">
        <p14:creationId xmlns:p14="http://schemas.microsoft.com/office/powerpoint/2010/main" val="24141207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32</a:t>
            </a:fld>
            <a:endParaRPr lang="ja-JP" altLang="en-US" dirty="0"/>
          </a:p>
        </p:txBody>
      </p:sp>
      <p:sp>
        <p:nvSpPr>
          <p:cNvPr id="6" name="テキスト ボックス 5"/>
          <p:cNvSpPr txBox="1"/>
          <p:nvPr/>
        </p:nvSpPr>
        <p:spPr>
          <a:xfrm>
            <a:off x="379412" y="1628800"/>
            <a:ext cx="8297043" cy="1296144"/>
          </a:xfrm>
          <a:prstGeom prst="rect">
            <a:avLst/>
          </a:prstGeom>
          <a:noFill/>
          <a:ln w="25400">
            <a:solidFill>
              <a:schemeClr val="tx2"/>
            </a:solidFill>
          </a:ln>
        </p:spPr>
        <p:txBody>
          <a:bodyPr wrap="square" rtlCol="0">
            <a:noAutofit/>
          </a:bodyPr>
          <a:lstStyle/>
          <a:p>
            <a:pPr algn="ctr">
              <a:defRPr/>
            </a:pPr>
            <a:r>
              <a:rPr lang="ja-JP" altLang="en-US" sz="3200" dirty="0">
                <a:solidFill>
                  <a:schemeClr val="tx1">
                    <a:lumMod val="95000"/>
                    <a:lumOff val="5000"/>
                  </a:schemeClr>
                </a:solidFill>
                <a:latin typeface="HGP創英角ｺﾞｼｯｸUB" pitchFamily="50" charset="-128"/>
                <a:ea typeface="HGP創英角ｺﾞｼｯｸUB" pitchFamily="50" charset="-128"/>
              </a:rPr>
              <a:t>ビデオ</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をご覧ください</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～求人</a:t>
            </a:r>
            <a:r>
              <a:rPr lang="ja-JP" altLang="en-US" sz="3200" dirty="0">
                <a:solidFill>
                  <a:schemeClr val="tx1">
                    <a:lumMod val="95000"/>
                    <a:lumOff val="5000"/>
                  </a:schemeClr>
                </a:solidFill>
                <a:latin typeface="HGP創英角ｺﾞｼｯｸUB" pitchFamily="50" charset="-128"/>
                <a:ea typeface="HGP創英角ｺﾞｼｯｸUB" pitchFamily="50" charset="-128"/>
              </a:rPr>
              <a:t>企業への</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ヒアリング場面　事例１～</a:t>
            </a: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p:txBody>
      </p:sp>
      <p:sp>
        <p:nvSpPr>
          <p:cNvPr id="7" name="テキスト ボックス 6"/>
          <p:cNvSpPr txBox="1"/>
          <p:nvPr/>
        </p:nvSpPr>
        <p:spPr>
          <a:xfrm>
            <a:off x="2339752" y="3825746"/>
            <a:ext cx="5544616" cy="1477328"/>
          </a:xfrm>
          <a:prstGeom prst="rect">
            <a:avLst/>
          </a:prstGeom>
          <a:noFill/>
        </p:spPr>
        <p:txBody>
          <a:bodyPr wrap="square" rtlCol="0">
            <a:spAutoFit/>
          </a:bodyPr>
          <a:lstStyle/>
          <a:p>
            <a:r>
              <a:rPr lang="ja-JP" altLang="en-US" dirty="0"/>
              <a:t>・何が良かったでしょうか</a:t>
            </a:r>
            <a:r>
              <a:rPr lang="ja-JP" altLang="en-US" dirty="0" smtClean="0"/>
              <a:t>？</a:t>
            </a:r>
            <a:endParaRPr lang="en-US" altLang="ja-JP" dirty="0" smtClean="0"/>
          </a:p>
          <a:p>
            <a:r>
              <a:rPr lang="ja-JP" altLang="en-US" dirty="0"/>
              <a:t>・</a:t>
            </a:r>
            <a:r>
              <a:rPr lang="ja-JP" altLang="en-US" dirty="0" smtClean="0"/>
              <a:t>何</a:t>
            </a:r>
            <a:r>
              <a:rPr lang="ja-JP" altLang="en-US" dirty="0"/>
              <a:t>が悪かったでしょうか</a:t>
            </a:r>
            <a:r>
              <a:rPr lang="ja-JP" altLang="en-US" dirty="0" smtClean="0"/>
              <a:t>？</a:t>
            </a:r>
            <a:endParaRPr lang="ja-JP" altLang="en-US" dirty="0"/>
          </a:p>
          <a:p>
            <a:r>
              <a:rPr lang="ja-JP" altLang="en-US" dirty="0" smtClean="0"/>
              <a:t>・ご自身</a:t>
            </a:r>
            <a:r>
              <a:rPr lang="ja-JP" altLang="en-US" dirty="0"/>
              <a:t>なら、どうしたでしょうか？</a:t>
            </a:r>
          </a:p>
          <a:p>
            <a:endParaRPr kumimoji="1" lang="en-US" altLang="ja-JP" dirty="0" smtClean="0"/>
          </a:p>
          <a:p>
            <a:r>
              <a:rPr kumimoji="1" lang="ja-JP" altLang="en-US" dirty="0" smtClean="0"/>
              <a:t>気づいた点をメモしてください</a:t>
            </a:r>
            <a:endParaRPr kumimoji="1" lang="ja-JP" altLang="en-US" dirty="0"/>
          </a:p>
        </p:txBody>
      </p:sp>
    </p:spTree>
    <p:extLst>
      <p:ext uri="{BB962C8B-B14F-4D97-AF65-F5344CB8AC3E}">
        <p14:creationId xmlns:p14="http://schemas.microsoft.com/office/powerpoint/2010/main" val="175461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33</a:t>
            </a:fld>
            <a:endParaRPr lang="ja-JP" altLang="en-US" dirty="0"/>
          </a:p>
        </p:txBody>
      </p:sp>
      <p:sp>
        <p:nvSpPr>
          <p:cNvPr id="6" name="正方形/長方形 5"/>
          <p:cNvSpPr/>
          <p:nvPr/>
        </p:nvSpPr>
        <p:spPr>
          <a:xfrm>
            <a:off x="179512" y="1844824"/>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ビデオの内容について意見交換</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a:t>
            </a:r>
            <a:r>
              <a:rPr lang="ja-JP" altLang="en-US" sz="4000" dirty="0">
                <a:solidFill>
                  <a:schemeClr val="tx1">
                    <a:lumMod val="95000"/>
                    <a:lumOff val="5000"/>
                  </a:schemeClr>
                </a:solidFill>
                <a:latin typeface="HGP創英角ｺﾞｼｯｸUB" pitchFamily="50" charset="-128"/>
                <a:ea typeface="HGP創英角ｺﾞｼｯｸUB" pitchFamily="50" charset="-128"/>
              </a:rPr>
              <a:t>３</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40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a:solidFill>
                  <a:schemeClr val="tx1">
                    <a:lumMod val="95000"/>
                    <a:lumOff val="5000"/>
                  </a:schemeClr>
                </a:solidFill>
                <a:latin typeface="HGP創英角ｺﾞｼｯｸUB" pitchFamily="50" charset="-128"/>
                <a:ea typeface="HGP創英角ｺﾞｼｯｸUB" pitchFamily="50" charset="-128"/>
              </a:rPr>
              <a:t>何が良かったでしょうか？</a:t>
            </a:r>
            <a:endParaRPr lang="en-US" altLang="ja-JP" sz="28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何が悪かったでしょうか？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ご自身なら、どうしたでしょうか？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30241548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34</a:t>
            </a:fld>
            <a:endParaRPr lang="ja-JP" altLang="en-US" dirty="0"/>
          </a:p>
        </p:txBody>
      </p:sp>
      <p:sp>
        <p:nvSpPr>
          <p:cNvPr id="6" name="テキスト ボックス 5"/>
          <p:cNvSpPr txBox="1"/>
          <p:nvPr/>
        </p:nvSpPr>
        <p:spPr>
          <a:xfrm>
            <a:off x="379412" y="1628800"/>
            <a:ext cx="8297043" cy="1296144"/>
          </a:xfrm>
          <a:prstGeom prst="rect">
            <a:avLst/>
          </a:prstGeom>
          <a:noFill/>
          <a:ln w="25400">
            <a:solidFill>
              <a:schemeClr val="tx2"/>
            </a:solidFill>
          </a:ln>
        </p:spPr>
        <p:txBody>
          <a:bodyPr wrap="square" rtlCol="0">
            <a:noAutofit/>
          </a:bodyPr>
          <a:lstStyle/>
          <a:p>
            <a:pPr algn="ctr">
              <a:defRPr/>
            </a:pPr>
            <a:r>
              <a:rPr lang="ja-JP" altLang="en-US" sz="3200" dirty="0">
                <a:solidFill>
                  <a:schemeClr val="tx1">
                    <a:lumMod val="95000"/>
                    <a:lumOff val="5000"/>
                  </a:schemeClr>
                </a:solidFill>
                <a:latin typeface="HGP創英角ｺﾞｼｯｸUB" pitchFamily="50" charset="-128"/>
                <a:ea typeface="HGP創英角ｺﾞｼｯｸUB" pitchFamily="50" charset="-128"/>
              </a:rPr>
              <a:t>ビデオ</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をご覧ください</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～求人</a:t>
            </a:r>
            <a:r>
              <a:rPr lang="ja-JP" altLang="en-US" sz="3200" dirty="0">
                <a:solidFill>
                  <a:schemeClr val="tx1">
                    <a:lumMod val="95000"/>
                    <a:lumOff val="5000"/>
                  </a:schemeClr>
                </a:solidFill>
                <a:latin typeface="HGP創英角ｺﾞｼｯｸUB" pitchFamily="50" charset="-128"/>
                <a:ea typeface="HGP創英角ｺﾞｼｯｸUB" pitchFamily="50" charset="-128"/>
              </a:rPr>
              <a:t>企業への</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ヒアリング場面　事例２～</a:t>
            </a: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p:txBody>
      </p:sp>
      <p:sp>
        <p:nvSpPr>
          <p:cNvPr id="7" name="テキスト ボックス 6"/>
          <p:cNvSpPr txBox="1"/>
          <p:nvPr/>
        </p:nvSpPr>
        <p:spPr>
          <a:xfrm>
            <a:off x="2339752" y="3825746"/>
            <a:ext cx="5544616" cy="1477328"/>
          </a:xfrm>
          <a:prstGeom prst="rect">
            <a:avLst/>
          </a:prstGeom>
          <a:noFill/>
        </p:spPr>
        <p:txBody>
          <a:bodyPr wrap="square" rtlCol="0">
            <a:spAutoFit/>
          </a:bodyPr>
          <a:lstStyle/>
          <a:p>
            <a:r>
              <a:rPr lang="ja-JP" altLang="en-US" dirty="0" smtClean="0"/>
              <a:t>・</a:t>
            </a:r>
            <a:r>
              <a:rPr lang="ja-JP" altLang="en-US" dirty="0"/>
              <a:t>事例１の映像と何が違うでしょうか？</a:t>
            </a:r>
          </a:p>
          <a:p>
            <a:r>
              <a:rPr lang="ja-JP" altLang="en-US" dirty="0" smtClean="0"/>
              <a:t>・何が良かった</a:t>
            </a:r>
            <a:r>
              <a:rPr lang="ja-JP" altLang="en-US" dirty="0"/>
              <a:t>でしょうか</a:t>
            </a:r>
            <a:r>
              <a:rPr lang="ja-JP" altLang="en-US" dirty="0" smtClean="0"/>
              <a:t>？</a:t>
            </a:r>
            <a:endParaRPr lang="en-US" altLang="ja-JP" dirty="0" smtClean="0"/>
          </a:p>
          <a:p>
            <a:r>
              <a:rPr lang="ja-JP" altLang="en-US" dirty="0" smtClean="0"/>
              <a:t>・営業はどのような質問を行っているでしょうか？</a:t>
            </a:r>
            <a:endParaRPr lang="ja-JP" altLang="en-US" dirty="0"/>
          </a:p>
          <a:p>
            <a:endParaRPr kumimoji="1" lang="en-US" altLang="ja-JP" dirty="0" smtClean="0"/>
          </a:p>
          <a:p>
            <a:r>
              <a:rPr kumimoji="1" lang="ja-JP" altLang="en-US" dirty="0" smtClean="0"/>
              <a:t>気づいた点をメモしてください</a:t>
            </a:r>
            <a:endParaRPr kumimoji="1" lang="ja-JP" altLang="en-US" dirty="0"/>
          </a:p>
        </p:txBody>
      </p:sp>
    </p:spTree>
    <p:extLst>
      <p:ext uri="{BB962C8B-B14F-4D97-AF65-F5344CB8AC3E}">
        <p14:creationId xmlns:p14="http://schemas.microsoft.com/office/powerpoint/2010/main" val="26167505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映像（事例２）</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35</a:t>
            </a:fld>
            <a:endParaRPr lang="ja-JP" altLang="en-US" dirty="0"/>
          </a:p>
        </p:txBody>
      </p:sp>
      <p:sp>
        <p:nvSpPr>
          <p:cNvPr id="6" name="正方形/長方形 5"/>
          <p:cNvSpPr/>
          <p:nvPr/>
        </p:nvSpPr>
        <p:spPr>
          <a:xfrm>
            <a:off x="251520" y="191683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ビデオの内容について意見交換</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a:solidFill>
                  <a:schemeClr val="tx1">
                    <a:lumMod val="95000"/>
                    <a:lumOff val="5000"/>
                  </a:schemeClr>
                </a:solidFill>
                <a:latin typeface="HGP創英角ｺﾞｼｯｸUB" pitchFamily="50" charset="-128"/>
                <a:ea typeface="HGP創英角ｺﾞｼｯｸUB" pitchFamily="50" charset="-128"/>
              </a:rPr>
              <a:t>（</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a:t>
            </a:r>
            <a:r>
              <a:rPr lang="ja-JP" altLang="en-US" sz="4000" dirty="0">
                <a:solidFill>
                  <a:schemeClr val="tx1">
                    <a:lumMod val="95000"/>
                    <a:lumOff val="5000"/>
                  </a:schemeClr>
                </a:solidFill>
                <a:latin typeface="HGP創英角ｺﾞｼｯｸUB" pitchFamily="50" charset="-128"/>
                <a:ea typeface="HGP創英角ｺﾞｼｯｸUB" pitchFamily="50" charset="-128"/>
              </a:rPr>
              <a:t>５</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前のビデオとの違いから、どんな気付きがありましたか？</a:t>
            </a:r>
            <a:endParaRPr lang="en-US" altLang="ja-JP" sz="2800" dirty="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3327862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665"/>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ヒアリングのポイント</a:t>
            </a:r>
            <a:endParaRPr lang="en-US" altLang="ja-JP" sz="2400" b="1" dirty="0">
              <a:latin typeface="+mj-ea"/>
              <a:ea typeface="ＭＳ Ｐゴシック" pitchFamily="50" charset="-128"/>
            </a:endParaRPr>
          </a:p>
        </p:txBody>
      </p:sp>
      <p:sp>
        <p:nvSpPr>
          <p:cNvPr id="5" name="テキスト ボックス 4"/>
          <p:cNvSpPr txBox="1"/>
          <p:nvPr/>
        </p:nvSpPr>
        <p:spPr>
          <a:xfrm>
            <a:off x="467544" y="646812"/>
            <a:ext cx="8302293" cy="5878532"/>
          </a:xfrm>
          <a:prstGeom prst="rect">
            <a:avLst/>
          </a:prstGeom>
          <a:noFill/>
          <a:ln w="25400">
            <a:solidFill>
              <a:schemeClr val="tx2"/>
            </a:solidFill>
          </a:ln>
        </p:spPr>
        <p:txBody>
          <a:bodyPr wrap="square" rtlCol="0">
            <a:spAutoFit/>
          </a:bodyPr>
          <a:lstStyle/>
          <a:p>
            <a:pPr marL="0" indent="0">
              <a:buNone/>
            </a:pPr>
            <a:r>
              <a:rPr lang="ja-JP" altLang="ja-JP" sz="3200" dirty="0"/>
              <a:t>①当初</a:t>
            </a:r>
            <a:r>
              <a:rPr lang="ja-JP" altLang="ja-JP" sz="3200" dirty="0" smtClean="0"/>
              <a:t>ニーズ</a:t>
            </a:r>
            <a:r>
              <a:rPr lang="ja-JP" altLang="en-US" sz="3200" dirty="0" smtClean="0"/>
              <a:t>の確認</a:t>
            </a:r>
            <a:endParaRPr lang="en-US" altLang="ja-JP" sz="3200" dirty="0" smtClean="0"/>
          </a:p>
          <a:p>
            <a:pPr marL="0" indent="0">
              <a:buNone/>
            </a:pPr>
            <a:r>
              <a:rPr lang="ja-JP" altLang="en-US" dirty="0" smtClean="0"/>
              <a:t>　　まずは傾聴し、全て受け止める。理解不明な点はあいまいにせず確認する。</a:t>
            </a:r>
            <a:r>
              <a:rPr lang="en-US" altLang="ja-JP" dirty="0" smtClean="0"/>
              <a:t/>
            </a:r>
            <a:br>
              <a:rPr lang="en-US" altLang="ja-JP" dirty="0" smtClean="0"/>
            </a:br>
            <a:r>
              <a:rPr lang="en-US" altLang="ja-JP" dirty="0" smtClean="0"/>
              <a:t/>
            </a:r>
            <a:br>
              <a:rPr lang="en-US" altLang="ja-JP" dirty="0" smtClean="0"/>
            </a:br>
            <a:r>
              <a:rPr lang="ja-JP" altLang="ja-JP" sz="3200" dirty="0" smtClean="0"/>
              <a:t>②</a:t>
            </a:r>
            <a:r>
              <a:rPr lang="ja-JP" altLang="ja-JP" sz="3200" dirty="0"/>
              <a:t>コト</a:t>
            </a:r>
            <a:r>
              <a:rPr lang="ja-JP" altLang="en-US" sz="3200" dirty="0"/>
              <a:t>軸での</a:t>
            </a:r>
            <a:r>
              <a:rPr lang="ja-JP" altLang="ja-JP" sz="3200" dirty="0" smtClean="0"/>
              <a:t>ヒアリング</a:t>
            </a:r>
            <a:endParaRPr lang="en-US" altLang="ja-JP" sz="3200" dirty="0" smtClean="0"/>
          </a:p>
          <a:p>
            <a:pPr marL="0" indent="0">
              <a:buNone/>
            </a:pPr>
            <a:r>
              <a:rPr lang="ja-JP" altLang="en-US" dirty="0" smtClean="0"/>
              <a:t>　　お互いの会話が、「・・ができるヒト、・・を経験したヒト」に陥らないよう、</a:t>
            </a:r>
            <a:endParaRPr lang="en-US" altLang="ja-JP" dirty="0" smtClean="0"/>
          </a:p>
          <a:p>
            <a:pPr marL="0" indent="0">
              <a:buNone/>
            </a:pPr>
            <a:r>
              <a:rPr lang="ja-JP" altLang="en-US" dirty="0" smtClean="0"/>
              <a:t>　　「それは、・・・という成果を期待したい」ということでしょうか？と</a:t>
            </a:r>
            <a:endParaRPr lang="en-US" altLang="ja-JP" dirty="0" smtClean="0"/>
          </a:p>
          <a:p>
            <a:pPr marL="0" indent="0">
              <a:buNone/>
            </a:pPr>
            <a:r>
              <a:rPr lang="ja-JP" altLang="en-US" dirty="0" smtClean="0"/>
              <a:t>　　言い換える、など工夫して共有を図る。</a:t>
            </a:r>
            <a:endParaRPr lang="en-US" altLang="ja-JP" dirty="0" smtClean="0"/>
          </a:p>
          <a:p>
            <a:pPr marL="0" indent="0">
              <a:buNone/>
            </a:pPr>
            <a:endParaRPr lang="en-US" altLang="ja-JP" dirty="0"/>
          </a:p>
          <a:p>
            <a:pPr marL="0" indent="0">
              <a:buNone/>
            </a:pPr>
            <a:r>
              <a:rPr lang="ja-JP" altLang="ja-JP" sz="3200" dirty="0" smtClean="0"/>
              <a:t>③</a:t>
            </a:r>
            <a:r>
              <a:rPr lang="ja-JP" altLang="ja-JP" sz="3200" dirty="0"/>
              <a:t>仕事</a:t>
            </a:r>
            <a:r>
              <a:rPr lang="ja-JP" altLang="ja-JP" sz="3200" dirty="0" smtClean="0"/>
              <a:t>内容</a:t>
            </a:r>
            <a:r>
              <a:rPr lang="ja-JP" altLang="en-US" sz="3200" dirty="0" smtClean="0"/>
              <a:t>を具体的に把握</a:t>
            </a:r>
            <a:endParaRPr lang="en-US" altLang="ja-JP" sz="3200" dirty="0" smtClean="0"/>
          </a:p>
          <a:p>
            <a:pPr marL="0" indent="0">
              <a:buNone/>
            </a:pPr>
            <a:r>
              <a:rPr lang="ja-JP" altLang="en-US" dirty="0" smtClean="0"/>
              <a:t>　　第三者（転職希望者</a:t>
            </a:r>
            <a:r>
              <a:rPr lang="en-US" altLang="ja-JP" dirty="0" smtClean="0"/>
              <a:t>/</a:t>
            </a:r>
            <a:r>
              <a:rPr lang="ja-JP" altLang="en-US" dirty="0" smtClean="0"/>
              <a:t>キャリア・コンサルタント）に</a:t>
            </a:r>
            <a:r>
              <a:rPr lang="ja-JP" altLang="en-US" dirty="0"/>
              <a:t>説明できるようになる</a:t>
            </a:r>
            <a:r>
              <a:rPr lang="ja-JP" altLang="en-US" dirty="0" smtClean="0"/>
              <a:t>まで、</a:t>
            </a:r>
            <a:endParaRPr lang="en-US" altLang="ja-JP" dirty="0" smtClean="0"/>
          </a:p>
          <a:p>
            <a:pPr marL="0" indent="0">
              <a:buNone/>
            </a:pPr>
            <a:r>
              <a:rPr lang="ja-JP" altLang="en-US" dirty="0" smtClean="0"/>
              <a:t>　　仕事内容を具体的に（動き</a:t>
            </a:r>
            <a:r>
              <a:rPr lang="en-US" altLang="ja-JP" dirty="0" smtClean="0"/>
              <a:t>/</a:t>
            </a:r>
            <a:r>
              <a:rPr lang="ja-JP" altLang="en-US" dirty="0" smtClean="0"/>
              <a:t>目的</a:t>
            </a:r>
            <a:r>
              <a:rPr lang="en-US" altLang="ja-JP" dirty="0" smtClean="0"/>
              <a:t>/</a:t>
            </a:r>
            <a:r>
              <a:rPr lang="ja-JP" altLang="en-US" dirty="0" smtClean="0"/>
              <a:t>関係者など・・）理解する。</a:t>
            </a:r>
            <a:endParaRPr lang="en-US" altLang="ja-JP" dirty="0" smtClean="0"/>
          </a:p>
          <a:p>
            <a:pPr marL="0" indent="0">
              <a:buNone/>
            </a:pPr>
            <a:endParaRPr lang="en-US" altLang="ja-JP" dirty="0" smtClean="0"/>
          </a:p>
          <a:p>
            <a:r>
              <a:rPr lang="ja-JP" altLang="ja-JP" sz="3200" dirty="0"/>
              <a:t>④</a:t>
            </a:r>
            <a:r>
              <a:rPr lang="ja-JP" altLang="ja-JP" sz="3200" dirty="0" smtClean="0"/>
              <a:t>専門</a:t>
            </a:r>
            <a:r>
              <a:rPr lang="ja-JP" altLang="en-US" sz="3200" dirty="0" smtClean="0"/>
              <a:t>性</a:t>
            </a:r>
            <a:r>
              <a:rPr lang="en-US" altLang="ja-JP" sz="3200" dirty="0" smtClean="0"/>
              <a:t>/</a:t>
            </a:r>
            <a:r>
              <a:rPr lang="ja-JP" altLang="ja-JP" sz="3200" dirty="0"/>
              <a:t>属性と</a:t>
            </a:r>
            <a:r>
              <a:rPr lang="ja-JP" altLang="ja-JP" sz="3200" dirty="0" smtClean="0"/>
              <a:t>ポータブル</a:t>
            </a:r>
            <a:r>
              <a:rPr lang="ja-JP" altLang="en-US" sz="3200" dirty="0" smtClean="0"/>
              <a:t>な</a:t>
            </a:r>
            <a:r>
              <a:rPr lang="ja-JP" altLang="ja-JP" sz="3200" dirty="0" smtClean="0"/>
              <a:t>経験</a:t>
            </a:r>
            <a:r>
              <a:rPr lang="ja-JP" altLang="en-US" sz="3200" dirty="0" smtClean="0"/>
              <a:t>の</a:t>
            </a:r>
            <a:r>
              <a:rPr lang="ja-JP" altLang="ja-JP" sz="3200" dirty="0" smtClean="0"/>
              <a:t>切分け</a:t>
            </a:r>
            <a:endParaRPr lang="en-US" altLang="ja-JP" sz="3200" dirty="0" smtClean="0"/>
          </a:p>
          <a:p>
            <a:r>
              <a:rPr lang="ja-JP" altLang="en-US" dirty="0" smtClean="0"/>
              <a:t>　　その仕事、その能力は、業界固有か？当該企業固有か？置き換えは可能か？</a:t>
            </a:r>
            <a:endParaRPr lang="en-US" altLang="ja-JP" dirty="0" smtClean="0"/>
          </a:p>
          <a:p>
            <a:endParaRPr lang="en-US" altLang="ja-JP" dirty="0"/>
          </a:p>
          <a:p>
            <a:pPr marL="0" indent="0">
              <a:buNone/>
            </a:pPr>
            <a:r>
              <a:rPr lang="ja-JP" altLang="ja-JP" sz="3200" dirty="0" smtClean="0"/>
              <a:t>⑤採用ターゲットの再設定</a:t>
            </a:r>
            <a:endParaRPr lang="en-US" altLang="ja-JP" sz="3200" dirty="0" smtClean="0"/>
          </a:p>
          <a:p>
            <a:pPr marL="0" indent="0">
              <a:buNone/>
            </a:pPr>
            <a:r>
              <a:rPr lang="ja-JP" altLang="en-US" dirty="0" smtClean="0"/>
              <a:t>　　①～④を俯瞰して、優先度の高いものから具体化して共有する。</a:t>
            </a:r>
            <a:endParaRPr lang="en-US" altLang="ja-JP" dirty="0"/>
          </a:p>
        </p:txBody>
      </p:sp>
      <p:sp>
        <p:nvSpPr>
          <p:cNvPr id="7" name="スライド番号プレースホルダー 1"/>
          <p:cNvSpPr>
            <a:spLocks noGrp="1"/>
          </p:cNvSpPr>
          <p:nvPr>
            <p:ph type="sldNum" sz="quarter" idx="12"/>
          </p:nvPr>
        </p:nvSpPr>
        <p:spPr>
          <a:xfrm>
            <a:off x="6553200" y="6520259"/>
            <a:ext cx="2133600" cy="365125"/>
          </a:xfrm>
        </p:spPr>
        <p:txBody>
          <a:bodyPr/>
          <a:lstStyle/>
          <a:p>
            <a:pPr>
              <a:defRPr/>
            </a:pPr>
            <a:fld id="{282001AA-0CEE-48F3-B22D-0645E3D99F22}" type="slidenum">
              <a:rPr lang="ja-JP" altLang="en-US" smtClean="0"/>
              <a:pPr>
                <a:defRPr/>
              </a:pPr>
              <a:t>36</a:t>
            </a:fld>
            <a:endParaRPr lang="ja-JP" altLang="en-US" dirty="0"/>
          </a:p>
        </p:txBody>
      </p:sp>
    </p:spTree>
    <p:extLst>
      <p:ext uri="{BB962C8B-B14F-4D97-AF65-F5344CB8AC3E}">
        <p14:creationId xmlns:p14="http://schemas.microsoft.com/office/powerpoint/2010/main" val="36238366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ロールプレイング実施方法</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37</a:t>
            </a:fld>
            <a:endParaRPr lang="ja-JP" altLang="en-US" dirty="0"/>
          </a:p>
        </p:txBody>
      </p:sp>
    </p:spTree>
    <p:extLst>
      <p:ext uri="{BB962C8B-B14F-4D97-AF65-F5344CB8AC3E}">
        <p14:creationId xmlns:p14="http://schemas.microsoft.com/office/powerpoint/2010/main" val="14103264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solidFill>
                  <a:prstClr val="black"/>
                </a:solidFill>
                <a:latin typeface="ＭＳ Ｐゴシック"/>
                <a:ea typeface="ＭＳ Ｐゴシック" pitchFamily="50" charset="-128"/>
              </a:rPr>
              <a:t>ロールプレイング実施方法　　</a:t>
            </a:r>
            <a:endParaRPr lang="en-US" altLang="ja-JP" sz="2400" b="1" dirty="0">
              <a:solidFill>
                <a:prstClr val="black"/>
              </a:solidFill>
              <a:latin typeface="ＭＳ Ｐゴシック"/>
              <a:ea typeface="ＭＳ Ｐゴシック" pitchFamily="50" charset="-128"/>
            </a:endParaRPr>
          </a:p>
        </p:txBody>
      </p:sp>
      <p:sp>
        <p:nvSpPr>
          <p:cNvPr id="8" name="テキスト ボックス 7"/>
          <p:cNvSpPr txBox="1"/>
          <p:nvPr/>
        </p:nvSpPr>
        <p:spPr>
          <a:xfrm>
            <a:off x="216024" y="605006"/>
            <a:ext cx="8927976" cy="1815882"/>
          </a:xfrm>
          <a:prstGeom prst="rect">
            <a:avLst/>
          </a:prstGeom>
          <a:noFill/>
        </p:spPr>
        <p:txBody>
          <a:bodyPr wrap="square" rtlCol="0">
            <a:spAutoFit/>
          </a:bodyPr>
          <a:lstStyle/>
          <a:p>
            <a:r>
              <a:rPr lang="ja-JP" altLang="en-US" sz="2800" dirty="0" smtClean="0">
                <a:solidFill>
                  <a:prstClr val="black"/>
                </a:solidFill>
              </a:rPr>
              <a:t>・ロールプレイング用のクリアファイルをお取り下さい。</a:t>
            </a:r>
            <a:endParaRPr lang="en-US" altLang="ja-JP" sz="2800" dirty="0" smtClean="0">
              <a:solidFill>
                <a:prstClr val="black"/>
              </a:solidFill>
            </a:endParaRPr>
          </a:p>
          <a:p>
            <a:r>
              <a:rPr lang="ja-JP" altLang="en-US" sz="2800" dirty="0" smtClean="0">
                <a:solidFill>
                  <a:prstClr val="black"/>
                </a:solidFill>
              </a:rPr>
              <a:t>表紙に「い」、「ろ」、「は」のいずれかが記載されています。</a:t>
            </a:r>
            <a:endParaRPr lang="en-US" altLang="ja-JP" sz="2800" dirty="0" smtClean="0">
              <a:solidFill>
                <a:prstClr val="black"/>
              </a:solidFill>
            </a:endParaRPr>
          </a:p>
          <a:p>
            <a:r>
              <a:rPr lang="ja-JP" altLang="en-US" sz="2800" dirty="0" smtClean="0">
                <a:solidFill>
                  <a:prstClr val="black"/>
                </a:solidFill>
              </a:rPr>
              <a:t>・ロールプレイングは計</a:t>
            </a:r>
            <a:r>
              <a:rPr lang="en-US" altLang="ja-JP" sz="2800" dirty="0" smtClean="0">
                <a:solidFill>
                  <a:prstClr val="black"/>
                </a:solidFill>
              </a:rPr>
              <a:t>3</a:t>
            </a:r>
            <a:r>
              <a:rPr lang="ja-JP" altLang="en-US" sz="2800" dirty="0" smtClean="0">
                <a:solidFill>
                  <a:prstClr val="black"/>
                </a:solidFill>
              </a:rPr>
              <a:t>回行います。</a:t>
            </a:r>
            <a:endParaRPr lang="en-US" altLang="ja-JP" sz="2800" dirty="0" smtClean="0">
              <a:solidFill>
                <a:prstClr val="black"/>
              </a:solidFill>
            </a:endParaRPr>
          </a:p>
          <a:p>
            <a:r>
              <a:rPr lang="en-US" altLang="ja-JP" sz="2800" dirty="0">
                <a:solidFill>
                  <a:prstClr val="black"/>
                </a:solidFill>
              </a:rPr>
              <a:t>3</a:t>
            </a:r>
            <a:r>
              <a:rPr lang="ja-JP" altLang="en-US" sz="2800" dirty="0" smtClean="0">
                <a:solidFill>
                  <a:prstClr val="black"/>
                </a:solidFill>
              </a:rPr>
              <a:t>回の役回りは下記のとおりです。</a:t>
            </a:r>
            <a:endParaRPr lang="en-US" altLang="ja-JP" sz="2800" dirty="0" smtClean="0">
              <a:solidFill>
                <a:prstClr val="black"/>
              </a:solidFill>
            </a:endParaRPr>
          </a:p>
        </p:txBody>
      </p:sp>
      <p:sp>
        <p:nvSpPr>
          <p:cNvPr id="23"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38</a:t>
            </a:fld>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837803664"/>
              </p:ext>
            </p:extLst>
          </p:nvPr>
        </p:nvGraphicFramePr>
        <p:xfrm>
          <a:off x="736147" y="2420888"/>
          <a:ext cx="7364868" cy="3492388"/>
        </p:xfrm>
        <a:graphic>
          <a:graphicData uri="http://schemas.openxmlformats.org/drawingml/2006/table">
            <a:tbl>
              <a:tblPr firstRow="1" bandRow="1">
                <a:tableStyleId>{F5AB1C69-6EDB-4FF4-983F-18BD219EF322}</a:tableStyleId>
              </a:tblPr>
              <a:tblGrid>
                <a:gridCol w="1841217"/>
                <a:gridCol w="1841217"/>
                <a:gridCol w="1841217"/>
                <a:gridCol w="1841217"/>
              </a:tblGrid>
              <a:tr h="792088">
                <a:tc>
                  <a:txBody>
                    <a:bodyPr/>
                    <a:lstStyle/>
                    <a:p>
                      <a:pPr algn="ctr"/>
                      <a:endParaRPr kumimoji="1" lang="ja-JP" altLang="en-US" dirty="0"/>
                    </a:p>
                  </a:txBody>
                  <a:tcPr anchor="ctr"/>
                </a:tc>
                <a:tc>
                  <a:txBody>
                    <a:bodyPr/>
                    <a:lstStyle/>
                    <a:p>
                      <a:pPr algn="ctr"/>
                      <a:r>
                        <a:rPr kumimoji="1" lang="ja-JP" altLang="en-US" sz="3200" b="1" dirty="0" smtClean="0"/>
                        <a:t>１回目</a:t>
                      </a:r>
                      <a:endParaRPr kumimoji="1" lang="ja-JP" altLang="en-US" sz="3200" b="1" dirty="0"/>
                    </a:p>
                  </a:txBody>
                  <a:tcPr anchor="ctr"/>
                </a:tc>
                <a:tc>
                  <a:txBody>
                    <a:bodyPr/>
                    <a:lstStyle/>
                    <a:p>
                      <a:pPr algn="ctr"/>
                      <a:r>
                        <a:rPr kumimoji="1" lang="ja-JP" altLang="en-US" sz="3200" b="1" dirty="0" smtClean="0"/>
                        <a:t>２回目</a:t>
                      </a:r>
                      <a:endParaRPr kumimoji="1" lang="ja-JP" altLang="en-US" sz="3200" b="1" dirty="0"/>
                    </a:p>
                  </a:txBody>
                  <a:tcPr anchor="ctr"/>
                </a:tc>
                <a:tc>
                  <a:txBody>
                    <a:bodyPr/>
                    <a:lstStyle/>
                    <a:p>
                      <a:pPr algn="ctr"/>
                      <a:r>
                        <a:rPr kumimoji="1" lang="ja-JP" altLang="en-US" sz="3200" b="1" dirty="0" smtClean="0"/>
                        <a:t>３回目</a:t>
                      </a:r>
                      <a:endParaRPr kumimoji="1" lang="ja-JP" altLang="en-US" sz="3200" b="1" dirty="0"/>
                    </a:p>
                  </a:txBody>
                  <a:tcPr anchor="ctr"/>
                </a:tc>
              </a:tr>
              <a:tr h="900100">
                <a:tc>
                  <a:txBody>
                    <a:bodyPr/>
                    <a:lstStyle/>
                    <a:p>
                      <a:pPr algn="ctr"/>
                      <a:r>
                        <a:rPr kumimoji="1" lang="ja-JP" altLang="en-US" sz="3200" dirty="0" smtClean="0"/>
                        <a:t>い</a:t>
                      </a:r>
                      <a:endParaRPr kumimoji="1" lang="ja-JP" altLang="en-US" sz="3200" dirty="0"/>
                    </a:p>
                  </a:txBody>
                  <a:tcPr anchor="ctr"/>
                </a:tc>
                <a:tc>
                  <a:txBody>
                    <a:bodyPr/>
                    <a:lstStyle/>
                    <a:p>
                      <a:pPr algn="ctr"/>
                      <a:r>
                        <a:rPr kumimoji="1" lang="ja-JP" altLang="en-US" b="1" dirty="0" smtClean="0"/>
                        <a:t>営業役</a:t>
                      </a:r>
                      <a:endParaRPr kumimoji="1" lang="ja-JP" altLang="en-US" b="1" dirty="0"/>
                    </a:p>
                  </a:txBody>
                  <a:tcPr anchor="ctr"/>
                </a:tc>
                <a:tc>
                  <a:txBody>
                    <a:bodyPr/>
                    <a:lstStyle/>
                    <a:p>
                      <a:pPr algn="ctr"/>
                      <a:r>
                        <a:rPr kumimoji="1" lang="ja-JP" altLang="en-US" b="1" dirty="0" smtClean="0"/>
                        <a:t>オブザーバー役</a:t>
                      </a:r>
                      <a:endParaRPr kumimoji="1" lang="ja-JP" altLang="en-US" b="1" dirty="0"/>
                    </a:p>
                  </a:txBody>
                  <a:tcPr anchor="ctr"/>
                </a:tc>
                <a:tc>
                  <a:txBody>
                    <a:bodyPr/>
                    <a:lstStyle/>
                    <a:p>
                      <a:pPr algn="ctr"/>
                      <a:r>
                        <a:rPr kumimoji="1" lang="ja-JP" altLang="en-US" b="1" dirty="0" smtClean="0"/>
                        <a:t>求人企業役</a:t>
                      </a:r>
                      <a:endParaRPr kumimoji="1" lang="ja-JP" altLang="en-US" b="1" dirty="0"/>
                    </a:p>
                  </a:txBody>
                  <a:tcPr anchor="ctr"/>
                </a:tc>
              </a:tr>
              <a:tr h="900100">
                <a:tc>
                  <a:txBody>
                    <a:bodyPr/>
                    <a:lstStyle/>
                    <a:p>
                      <a:pPr algn="ctr"/>
                      <a:r>
                        <a:rPr kumimoji="1" lang="ja-JP" altLang="en-US" sz="3200" dirty="0" smtClean="0"/>
                        <a:t>ろ</a:t>
                      </a:r>
                      <a:endParaRPr kumimoji="1" lang="ja-JP" altLang="en-US" sz="3200" dirty="0"/>
                    </a:p>
                  </a:txBody>
                  <a:tcPr anchor="ctr"/>
                </a:tc>
                <a:tc>
                  <a:txBody>
                    <a:bodyPr/>
                    <a:lstStyle/>
                    <a:p>
                      <a:pPr algn="ctr"/>
                      <a:r>
                        <a:rPr kumimoji="1" lang="ja-JP" altLang="en-US" b="1" dirty="0" smtClean="0"/>
                        <a:t>求人企業役</a:t>
                      </a:r>
                      <a:endParaRPr kumimoji="1" lang="ja-JP" altLang="en-US" b="1" dirty="0"/>
                    </a:p>
                  </a:txBody>
                  <a:tcPr anchor="ctr"/>
                </a:tc>
                <a:tc>
                  <a:txBody>
                    <a:bodyPr/>
                    <a:lstStyle/>
                    <a:p>
                      <a:pPr algn="ctr"/>
                      <a:r>
                        <a:rPr kumimoji="1" lang="ja-JP" altLang="en-US" b="1" dirty="0" smtClean="0"/>
                        <a:t>営業役</a:t>
                      </a:r>
                      <a:endParaRPr kumimoji="1" lang="ja-JP" altLang="en-US" b="1" dirty="0"/>
                    </a:p>
                  </a:txBody>
                  <a:tcPr anchor="ctr"/>
                </a:tc>
                <a:tc>
                  <a:txBody>
                    <a:bodyPr/>
                    <a:lstStyle/>
                    <a:p>
                      <a:pPr algn="ctr"/>
                      <a:r>
                        <a:rPr kumimoji="1" lang="ja-JP" altLang="en-US" b="1" dirty="0" smtClean="0"/>
                        <a:t>オブザーバー役</a:t>
                      </a:r>
                      <a:endParaRPr kumimoji="1" lang="ja-JP" altLang="en-US" b="1" dirty="0"/>
                    </a:p>
                  </a:txBody>
                  <a:tcPr anchor="ctr"/>
                </a:tc>
              </a:tr>
              <a:tr h="900100">
                <a:tc>
                  <a:txBody>
                    <a:bodyPr/>
                    <a:lstStyle/>
                    <a:p>
                      <a:pPr algn="ctr"/>
                      <a:r>
                        <a:rPr kumimoji="1" lang="ja-JP" altLang="en-US" sz="3200" dirty="0" smtClean="0"/>
                        <a:t>は</a:t>
                      </a:r>
                      <a:endParaRPr kumimoji="1" lang="ja-JP" altLang="en-US" sz="3200" dirty="0"/>
                    </a:p>
                  </a:txBody>
                  <a:tcPr anchor="ctr"/>
                </a:tc>
                <a:tc>
                  <a:txBody>
                    <a:bodyPr/>
                    <a:lstStyle/>
                    <a:p>
                      <a:pPr algn="ctr"/>
                      <a:r>
                        <a:rPr kumimoji="1" lang="ja-JP" altLang="en-US" b="1" dirty="0" smtClean="0"/>
                        <a:t>オブザーバー役</a:t>
                      </a:r>
                      <a:endParaRPr kumimoji="1" lang="ja-JP" altLang="en-US" b="1" dirty="0"/>
                    </a:p>
                  </a:txBody>
                  <a:tcPr anchor="ctr"/>
                </a:tc>
                <a:tc>
                  <a:txBody>
                    <a:bodyPr/>
                    <a:lstStyle/>
                    <a:p>
                      <a:pPr algn="ctr"/>
                      <a:r>
                        <a:rPr kumimoji="1" lang="ja-JP" altLang="en-US" b="1" dirty="0" smtClean="0"/>
                        <a:t>求人企業役</a:t>
                      </a:r>
                      <a:endParaRPr kumimoji="1" lang="ja-JP" altLang="en-US" b="1" dirty="0"/>
                    </a:p>
                  </a:txBody>
                  <a:tcPr anchor="ctr"/>
                </a:tc>
                <a:tc>
                  <a:txBody>
                    <a:bodyPr/>
                    <a:lstStyle/>
                    <a:p>
                      <a:pPr algn="ctr"/>
                      <a:r>
                        <a:rPr kumimoji="1" lang="ja-JP" altLang="en-US" b="1" dirty="0" smtClean="0"/>
                        <a:t>営業役</a:t>
                      </a:r>
                      <a:endParaRPr kumimoji="1" lang="ja-JP" altLang="en-US" b="1" dirty="0"/>
                    </a:p>
                  </a:txBody>
                  <a:tcPr anchor="ctr"/>
                </a:tc>
              </a:tr>
            </a:tbl>
          </a:graphicData>
        </a:graphic>
      </p:graphicFrame>
      <p:sp>
        <p:nvSpPr>
          <p:cNvPr id="24" name="テキスト ボックス 23"/>
          <p:cNvSpPr txBox="1"/>
          <p:nvPr/>
        </p:nvSpPr>
        <p:spPr>
          <a:xfrm>
            <a:off x="216024" y="6218148"/>
            <a:ext cx="8927976" cy="523220"/>
          </a:xfrm>
          <a:prstGeom prst="rect">
            <a:avLst/>
          </a:prstGeom>
          <a:noFill/>
        </p:spPr>
        <p:txBody>
          <a:bodyPr wrap="square" rtlCol="0">
            <a:spAutoFit/>
          </a:bodyPr>
          <a:lstStyle/>
          <a:p>
            <a:r>
              <a:rPr lang="en-US" altLang="ja-JP" sz="2800" dirty="0" smtClean="0">
                <a:solidFill>
                  <a:prstClr val="black"/>
                </a:solidFill>
              </a:rPr>
              <a:t>※2</a:t>
            </a:r>
            <a:r>
              <a:rPr lang="ja-JP" altLang="en-US" sz="2800" dirty="0" smtClean="0">
                <a:solidFill>
                  <a:prstClr val="black"/>
                </a:solidFill>
              </a:rPr>
              <a:t>人ペアの班は「い」</a:t>
            </a:r>
            <a:r>
              <a:rPr lang="en-US" altLang="ja-JP" sz="2800" dirty="0" smtClean="0">
                <a:solidFill>
                  <a:prstClr val="black"/>
                </a:solidFill>
              </a:rPr>
              <a:t>,</a:t>
            </a:r>
            <a:r>
              <a:rPr lang="ja-JP" altLang="en-US" sz="2800" dirty="0" smtClean="0">
                <a:solidFill>
                  <a:prstClr val="black"/>
                </a:solidFill>
              </a:rPr>
              <a:t>「ろ」のみをお取り下さい。</a:t>
            </a:r>
            <a:endParaRPr lang="en-US" altLang="ja-JP" sz="2800" dirty="0" smtClean="0">
              <a:solidFill>
                <a:prstClr val="black"/>
              </a:solidFill>
            </a:endParaRPr>
          </a:p>
        </p:txBody>
      </p:sp>
    </p:spTree>
    <p:extLst>
      <p:ext uri="{BB962C8B-B14F-4D97-AF65-F5344CB8AC3E}">
        <p14:creationId xmlns:p14="http://schemas.microsoft.com/office/powerpoint/2010/main" val="29686215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ロールプレイング実施方法　</a:t>
            </a:r>
            <a:endParaRPr lang="en-US" altLang="ja-JP" sz="2400" b="1" dirty="0">
              <a:latin typeface="+mj-ea"/>
              <a:ea typeface="ＭＳ Ｐゴシック" pitchFamily="50" charset="-128"/>
            </a:endParaRPr>
          </a:p>
        </p:txBody>
      </p:sp>
      <p:sp>
        <p:nvSpPr>
          <p:cNvPr id="8" name="テキスト ボックス 7"/>
          <p:cNvSpPr txBox="1"/>
          <p:nvPr/>
        </p:nvSpPr>
        <p:spPr>
          <a:xfrm>
            <a:off x="107504" y="955749"/>
            <a:ext cx="8748464" cy="6001643"/>
          </a:xfrm>
          <a:prstGeom prst="rect">
            <a:avLst/>
          </a:prstGeom>
          <a:noFill/>
        </p:spPr>
        <p:txBody>
          <a:bodyPr wrap="square" rtlCol="0">
            <a:spAutoFit/>
          </a:bodyPr>
          <a:lstStyle/>
          <a:p>
            <a:r>
              <a:rPr kumimoji="1" lang="en-US" altLang="ja-JP" sz="2800" b="1" dirty="0" smtClean="0">
                <a:solidFill>
                  <a:srgbClr val="FF0000"/>
                </a:solidFill>
              </a:rPr>
              <a:t>A</a:t>
            </a:r>
            <a:r>
              <a:rPr lang="ja-JP" altLang="en-US" sz="2800" b="1" dirty="0" smtClean="0">
                <a:solidFill>
                  <a:srgbClr val="FF0000"/>
                </a:solidFill>
              </a:rPr>
              <a:t>：</a:t>
            </a:r>
            <a:r>
              <a:rPr kumimoji="1" lang="ja-JP" altLang="en-US" sz="2800" b="1" dirty="0" smtClean="0">
                <a:solidFill>
                  <a:srgbClr val="FF0000"/>
                </a:solidFill>
              </a:rPr>
              <a:t>営業役</a:t>
            </a:r>
            <a:endParaRPr lang="en-US" altLang="ja-JP" sz="2800" b="1" dirty="0">
              <a:solidFill>
                <a:srgbClr val="FF0000"/>
              </a:solidFill>
            </a:endParaRPr>
          </a:p>
          <a:p>
            <a:r>
              <a:rPr kumimoji="1" lang="ja-JP" altLang="en-US" sz="2800" dirty="0" smtClean="0"/>
              <a:t>　</a:t>
            </a:r>
            <a:r>
              <a:rPr kumimoji="1" lang="ja-JP" altLang="en-US" sz="2400" dirty="0" smtClean="0"/>
              <a:t>与件情報を読み込んでください。</a:t>
            </a:r>
            <a:r>
              <a:rPr lang="ja-JP" altLang="en-US" sz="2400" dirty="0" smtClean="0"/>
              <a:t>ロールプレイング開始の合図と　</a:t>
            </a:r>
            <a:endParaRPr lang="en-US" altLang="ja-JP" sz="2400" dirty="0" smtClean="0"/>
          </a:p>
          <a:p>
            <a:r>
              <a:rPr lang="ja-JP" altLang="en-US" sz="2400" dirty="0"/>
              <a:t>　</a:t>
            </a:r>
            <a:r>
              <a:rPr lang="ja-JP" altLang="en-US" sz="2400" dirty="0" smtClean="0"/>
              <a:t>ともに、足りない情報をコト軸でヒアリングしてください</a:t>
            </a:r>
            <a:r>
              <a:rPr kumimoji="1" lang="ja-JP" altLang="en-US" sz="2400" dirty="0" smtClean="0"/>
              <a:t>。</a:t>
            </a:r>
            <a:endParaRPr kumimoji="1" lang="en-US" altLang="ja-JP" sz="2400" dirty="0" smtClean="0"/>
          </a:p>
          <a:p>
            <a:r>
              <a:rPr kumimoji="1" lang="ja-JP" altLang="en-US" sz="2400" dirty="0" smtClean="0"/>
              <a:t>　</a:t>
            </a:r>
            <a:r>
              <a:rPr kumimoji="1" lang="ja-JP" altLang="en-US" sz="2400" b="1" dirty="0" smtClean="0">
                <a:solidFill>
                  <a:srgbClr val="0000FF"/>
                </a:solidFill>
              </a:rPr>
              <a:t>シートに記載されている情報については、ヒアリングしていただく</a:t>
            </a:r>
            <a:endParaRPr kumimoji="1" lang="en-US" altLang="ja-JP" sz="2400" b="1" dirty="0" smtClean="0">
              <a:solidFill>
                <a:srgbClr val="0000FF"/>
              </a:solidFill>
            </a:endParaRPr>
          </a:p>
          <a:p>
            <a:r>
              <a:rPr lang="ja-JP" altLang="en-US" sz="2400" b="1" dirty="0">
                <a:solidFill>
                  <a:srgbClr val="0000FF"/>
                </a:solidFill>
              </a:rPr>
              <a:t>　</a:t>
            </a:r>
            <a:r>
              <a:rPr kumimoji="1" lang="ja-JP" altLang="en-US" sz="2400" b="1" dirty="0" smtClean="0">
                <a:solidFill>
                  <a:srgbClr val="0000FF"/>
                </a:solidFill>
              </a:rPr>
              <a:t>必要はありません。仕事内容・ポータブルスキルからヒアリングを</a:t>
            </a:r>
            <a:endParaRPr kumimoji="1" lang="en-US" altLang="ja-JP" sz="2400" b="1" dirty="0" smtClean="0">
              <a:solidFill>
                <a:srgbClr val="0000FF"/>
              </a:solidFill>
            </a:endParaRPr>
          </a:p>
          <a:p>
            <a:r>
              <a:rPr lang="ja-JP" altLang="en-US" sz="2400" b="1" dirty="0">
                <a:solidFill>
                  <a:srgbClr val="0000FF"/>
                </a:solidFill>
              </a:rPr>
              <a:t>　</a:t>
            </a:r>
            <a:r>
              <a:rPr lang="ja-JP" altLang="en-US" sz="2400" b="1" dirty="0" smtClean="0">
                <a:solidFill>
                  <a:srgbClr val="0000FF"/>
                </a:solidFill>
              </a:rPr>
              <a:t>始めて</a:t>
            </a:r>
            <a:r>
              <a:rPr kumimoji="1" lang="ja-JP" altLang="en-US" sz="2400" b="1" dirty="0" smtClean="0">
                <a:solidFill>
                  <a:srgbClr val="0000FF"/>
                </a:solidFill>
              </a:rPr>
              <a:t>ください。</a:t>
            </a:r>
            <a:endParaRPr kumimoji="1" lang="en-US" altLang="ja-JP" sz="2400" b="1" dirty="0" smtClean="0">
              <a:solidFill>
                <a:srgbClr val="0000FF"/>
              </a:solidFill>
            </a:endParaRPr>
          </a:p>
          <a:p>
            <a:r>
              <a:rPr kumimoji="1" lang="en-US" altLang="ja-JP" sz="2400" b="1" dirty="0" smtClean="0">
                <a:solidFill>
                  <a:srgbClr val="0000FF"/>
                </a:solidFill>
              </a:rPr>
              <a:t/>
            </a:r>
            <a:br>
              <a:rPr kumimoji="1" lang="en-US" altLang="ja-JP" sz="2400" b="1" dirty="0" smtClean="0">
                <a:solidFill>
                  <a:srgbClr val="0000FF"/>
                </a:solidFill>
              </a:rPr>
            </a:br>
            <a:r>
              <a:rPr lang="en-US" altLang="ja-JP" sz="2800" b="1" dirty="0" smtClean="0">
                <a:solidFill>
                  <a:srgbClr val="FF0000"/>
                </a:solidFill>
              </a:rPr>
              <a:t>B:</a:t>
            </a:r>
            <a:r>
              <a:rPr lang="ja-JP" altLang="en-US" sz="2800" b="1" dirty="0" smtClean="0">
                <a:solidFill>
                  <a:srgbClr val="FF0000"/>
                </a:solidFill>
              </a:rPr>
              <a:t>求人企業役</a:t>
            </a:r>
            <a:endParaRPr lang="en-US" altLang="ja-JP" sz="2800" b="1" dirty="0" smtClean="0">
              <a:solidFill>
                <a:srgbClr val="FF0000"/>
              </a:solidFill>
            </a:endParaRPr>
          </a:p>
          <a:p>
            <a:r>
              <a:rPr lang="ja-JP" altLang="en-US" sz="2800" dirty="0"/>
              <a:t>　</a:t>
            </a:r>
            <a:r>
              <a:rPr lang="ja-JP" altLang="en-US" sz="2400" dirty="0" smtClean="0"/>
              <a:t>求人企業役が回答を持っている状態です。</a:t>
            </a:r>
            <a:endParaRPr lang="en-US" altLang="ja-JP" sz="2400" dirty="0" smtClean="0"/>
          </a:p>
          <a:p>
            <a:r>
              <a:rPr lang="ja-JP" altLang="en-US" sz="2400" b="1" dirty="0">
                <a:solidFill>
                  <a:srgbClr val="0000FF"/>
                </a:solidFill>
              </a:rPr>
              <a:t>　</a:t>
            </a:r>
            <a:r>
              <a:rPr lang="ja-JP" altLang="en-US" sz="2400" b="1" dirty="0" smtClean="0">
                <a:solidFill>
                  <a:srgbClr val="0000FF"/>
                </a:solidFill>
              </a:rPr>
              <a:t>人事責任者として</a:t>
            </a:r>
            <a:r>
              <a:rPr lang="ja-JP" altLang="en-US" sz="2400" dirty="0" smtClean="0"/>
              <a:t>営業の質問にお答えください。</a:t>
            </a:r>
            <a:endParaRPr lang="en-US" altLang="ja-JP" sz="2400" dirty="0" smtClean="0"/>
          </a:p>
          <a:p>
            <a:r>
              <a:rPr lang="ja-JP" altLang="en-US" sz="2400" dirty="0"/>
              <a:t>　</a:t>
            </a:r>
            <a:r>
              <a:rPr lang="ja-JP" altLang="en-US" sz="2400" dirty="0" smtClean="0"/>
              <a:t>想定以外の質問については創作していただいて構いません。</a:t>
            </a:r>
            <a:endParaRPr lang="en-US" altLang="ja-JP" sz="2400" dirty="0" smtClean="0"/>
          </a:p>
          <a:p>
            <a:endParaRPr lang="en-US" altLang="ja-JP" sz="2400" dirty="0" smtClean="0"/>
          </a:p>
          <a:p>
            <a:r>
              <a:rPr lang="en-US" altLang="ja-JP" sz="2800" b="1" dirty="0" smtClean="0">
                <a:solidFill>
                  <a:srgbClr val="FF0000"/>
                </a:solidFill>
              </a:rPr>
              <a:t>C</a:t>
            </a:r>
            <a:r>
              <a:rPr lang="ja-JP" altLang="en-US" sz="2800" b="1" dirty="0" smtClean="0">
                <a:solidFill>
                  <a:srgbClr val="FF0000"/>
                </a:solidFill>
              </a:rPr>
              <a:t>：オブザーバー</a:t>
            </a:r>
            <a:endParaRPr lang="en-US" altLang="ja-JP" sz="2800" b="1" dirty="0">
              <a:solidFill>
                <a:srgbClr val="FF0000"/>
              </a:solidFill>
            </a:endParaRPr>
          </a:p>
          <a:p>
            <a:r>
              <a:rPr kumimoji="1" lang="ja-JP" altLang="en-US" sz="2800" dirty="0" smtClean="0"/>
              <a:t>　</a:t>
            </a:r>
            <a:r>
              <a:rPr lang="ja-JP" altLang="en-US" sz="2400" dirty="0" smtClean="0"/>
              <a:t>営業役の内容</a:t>
            </a:r>
            <a:r>
              <a:rPr kumimoji="1" lang="ja-JP" altLang="en-US" sz="2400" dirty="0" smtClean="0"/>
              <a:t>を良く聞き、印象に残ったところ、</a:t>
            </a:r>
            <a:r>
              <a:rPr lang="ja-JP" altLang="en-US" sz="2400" dirty="0" smtClean="0"/>
              <a:t>気付いた</a:t>
            </a:r>
            <a:endParaRPr lang="en-US" altLang="ja-JP" sz="2400" dirty="0" smtClean="0"/>
          </a:p>
          <a:p>
            <a:r>
              <a:rPr lang="ja-JP" altLang="en-US" sz="2400" dirty="0"/>
              <a:t>　</a:t>
            </a:r>
            <a:r>
              <a:rPr lang="ja-JP" altLang="en-US" sz="2400" dirty="0" smtClean="0"/>
              <a:t>ところなどをメモしておきます。</a:t>
            </a:r>
            <a:endParaRPr kumimoji="1" lang="en-US" altLang="ja-JP" sz="2800" dirty="0" smtClean="0"/>
          </a:p>
        </p:txBody>
      </p:sp>
      <p:sp>
        <p:nvSpPr>
          <p:cNvPr id="6"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39</a:t>
            </a:fld>
            <a:endParaRPr lang="ja-JP" altLang="en-US" dirty="0"/>
          </a:p>
        </p:txBody>
      </p:sp>
      <p:sp>
        <p:nvSpPr>
          <p:cNvPr id="7" name="テキスト ボックス 6"/>
          <p:cNvSpPr txBox="1"/>
          <p:nvPr/>
        </p:nvSpPr>
        <p:spPr>
          <a:xfrm>
            <a:off x="216024" y="476672"/>
            <a:ext cx="8927976" cy="523220"/>
          </a:xfrm>
          <a:prstGeom prst="rect">
            <a:avLst/>
          </a:prstGeom>
          <a:noFill/>
        </p:spPr>
        <p:txBody>
          <a:bodyPr wrap="square" rtlCol="0">
            <a:spAutoFit/>
          </a:bodyPr>
          <a:lstStyle/>
          <a:p>
            <a:r>
              <a:rPr lang="ja-JP" altLang="en-US" sz="2800" dirty="0" smtClean="0">
                <a:solidFill>
                  <a:prstClr val="black"/>
                </a:solidFill>
              </a:rPr>
              <a:t>お手元のロールプレイング用資料をご覧ください。</a:t>
            </a:r>
            <a:endParaRPr lang="en-US" altLang="ja-JP" sz="2800" dirty="0" smtClean="0">
              <a:solidFill>
                <a:prstClr val="black"/>
              </a:solidFill>
            </a:endParaRPr>
          </a:p>
        </p:txBody>
      </p:sp>
    </p:spTree>
    <p:extLst>
      <p:ext uri="{BB962C8B-B14F-4D97-AF65-F5344CB8AC3E}">
        <p14:creationId xmlns:p14="http://schemas.microsoft.com/office/powerpoint/2010/main" val="731403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本日の研修のゴール</a:t>
            </a:r>
            <a:endParaRPr lang="en-US" altLang="ja-JP" sz="2400" b="1" dirty="0">
              <a:latin typeface="+mj-ea"/>
              <a:ea typeface="ＭＳ Ｐゴシック" pitchFamily="50" charset="-128"/>
            </a:endParaRPr>
          </a:p>
        </p:txBody>
      </p:sp>
      <p:sp>
        <p:nvSpPr>
          <p:cNvPr id="3" name="正方形/長方形 2"/>
          <p:cNvSpPr/>
          <p:nvPr/>
        </p:nvSpPr>
        <p:spPr>
          <a:xfrm>
            <a:off x="565336" y="980728"/>
            <a:ext cx="8183128" cy="5262979"/>
          </a:xfrm>
          <a:prstGeom prst="rect">
            <a:avLst/>
          </a:prstGeom>
        </p:spPr>
        <p:txBody>
          <a:bodyPr wrap="square">
            <a:spAutoFit/>
          </a:bodyPr>
          <a:lstStyle/>
          <a:p>
            <a:r>
              <a:rPr lang="ja-JP" altLang="en-US" sz="2800" dirty="0" smtClean="0">
                <a:solidFill>
                  <a:schemeClr val="tx1">
                    <a:lumMod val="95000"/>
                    <a:lumOff val="5000"/>
                  </a:schemeClr>
                </a:solidFill>
                <a:latin typeface="+mn-ea"/>
              </a:rPr>
              <a:t>（研修の目的）</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800" dirty="0" smtClean="0"/>
              <a:t>従来の専門性</a:t>
            </a:r>
            <a:r>
              <a:rPr lang="ja-JP" altLang="en-US" sz="2800" dirty="0"/>
              <a:t>に加え、</a:t>
            </a:r>
            <a:r>
              <a:rPr lang="ja-JP" altLang="en-US" sz="2800" dirty="0" smtClean="0">
                <a:solidFill>
                  <a:schemeClr val="tx1">
                    <a:lumMod val="95000"/>
                    <a:lumOff val="5000"/>
                  </a:schemeClr>
                </a:solidFill>
                <a:latin typeface="+mn-ea"/>
              </a:rPr>
              <a:t>ホワイトカラー</a:t>
            </a:r>
            <a:r>
              <a:rPr lang="ja-JP" altLang="en-US" sz="2800" dirty="0">
                <a:solidFill>
                  <a:schemeClr val="tx1">
                    <a:lumMod val="95000"/>
                    <a:lumOff val="5000"/>
                  </a:schemeClr>
                </a:solidFill>
                <a:latin typeface="+mn-ea"/>
              </a:rPr>
              <a:t>のミドル層</a:t>
            </a:r>
            <a:r>
              <a:rPr lang="ja-JP" altLang="en-US" sz="2800" dirty="0" smtClean="0">
                <a:solidFill>
                  <a:schemeClr val="tx1">
                    <a:lumMod val="95000"/>
                    <a:lumOff val="5000"/>
                  </a:schemeClr>
                </a:solidFill>
                <a:latin typeface="+mn-ea"/>
              </a:rPr>
              <a:t>が</a:t>
            </a:r>
            <a:r>
              <a:rPr lang="ja-JP" altLang="en-US" sz="2800" dirty="0">
                <a:solidFill>
                  <a:schemeClr val="tx1">
                    <a:lumMod val="95000"/>
                    <a:lumOff val="5000"/>
                  </a:schemeClr>
                </a:solidFill>
                <a:latin typeface="+mn-ea"/>
              </a:rPr>
              <a:t>持</a:t>
            </a:r>
            <a:r>
              <a:rPr lang="ja-JP" altLang="en-US" sz="2800" dirty="0" smtClean="0">
                <a:solidFill>
                  <a:schemeClr val="tx1">
                    <a:lumMod val="95000"/>
                    <a:lumOff val="5000"/>
                  </a:schemeClr>
                </a:solidFill>
                <a:latin typeface="+mn-ea"/>
              </a:rPr>
              <a:t>つポータブルスキルの概念の理解</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800" dirty="0" smtClean="0"/>
              <a:t>解決</a:t>
            </a:r>
            <a:r>
              <a:rPr lang="ja-JP" altLang="en-US" sz="2800" dirty="0"/>
              <a:t>したい</a:t>
            </a:r>
            <a:r>
              <a:rPr lang="en-US" altLang="ja-JP" sz="2800" dirty="0"/>
              <a:t>/</a:t>
            </a:r>
            <a:r>
              <a:rPr lang="ja-JP" altLang="en-US" sz="2800" dirty="0"/>
              <a:t>解決してきた課題（コト</a:t>
            </a:r>
            <a:r>
              <a:rPr lang="ja-JP" altLang="en-US" sz="2800" dirty="0" smtClean="0"/>
              <a:t>）を把握し、必要なポータブルスキルを見立てる技法の</a:t>
            </a:r>
            <a:r>
              <a:rPr lang="ja-JP" altLang="en-US" sz="2800" dirty="0"/>
              <a:t>理解・習得</a:t>
            </a:r>
          </a:p>
          <a:p>
            <a:endParaRPr lang="en-US" altLang="ja-JP" sz="2800" dirty="0" smtClean="0">
              <a:solidFill>
                <a:schemeClr val="tx1">
                  <a:lumMod val="95000"/>
                  <a:lumOff val="5000"/>
                </a:schemeClr>
              </a:solidFill>
              <a:latin typeface="+mn-ea"/>
            </a:endParaRPr>
          </a:p>
          <a:p>
            <a:r>
              <a:rPr lang="ja-JP" altLang="en-US" sz="2800" dirty="0" smtClean="0">
                <a:solidFill>
                  <a:schemeClr val="tx1">
                    <a:lumMod val="95000"/>
                    <a:lumOff val="5000"/>
                  </a:schemeClr>
                </a:solidFill>
                <a:latin typeface="+mn-ea"/>
              </a:rPr>
              <a:t>（研修のゴール）</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800" dirty="0" smtClean="0">
                <a:solidFill>
                  <a:schemeClr val="tx1">
                    <a:lumMod val="95000"/>
                    <a:lumOff val="5000"/>
                  </a:schemeClr>
                </a:solidFill>
                <a:latin typeface="+mn-ea"/>
              </a:rPr>
              <a:t>ポータブルスキルの概念理解と現場での活用イメージと効力感を感じていただく</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2800" dirty="0" smtClean="0">
              <a:solidFill>
                <a:schemeClr val="tx1">
                  <a:lumMod val="95000"/>
                  <a:lumOff val="5000"/>
                </a:schemeClr>
              </a:solidFill>
              <a:latin typeface="+mn-ea"/>
            </a:endParaRPr>
          </a:p>
          <a:p>
            <a:r>
              <a:rPr lang="en-US" altLang="ja-JP" sz="2800" dirty="0" smtClean="0">
                <a:solidFill>
                  <a:schemeClr val="tx1">
                    <a:lumMod val="95000"/>
                    <a:lumOff val="5000"/>
                  </a:schemeClr>
                </a:solidFill>
                <a:latin typeface="+mn-ea"/>
              </a:rPr>
              <a:t>※</a:t>
            </a:r>
            <a:r>
              <a:rPr lang="ja-JP" altLang="en-US" sz="2800" dirty="0" smtClean="0">
                <a:solidFill>
                  <a:schemeClr val="tx1">
                    <a:lumMod val="95000"/>
                    <a:lumOff val="5000"/>
                  </a:schemeClr>
                </a:solidFill>
                <a:latin typeface="+mn-ea"/>
              </a:rPr>
              <a:t>本研修は、職業紹介事業に所属する方々向けに</a:t>
            </a:r>
            <a:endParaRPr lang="en-US" altLang="ja-JP" sz="2800" dirty="0" smtClean="0">
              <a:solidFill>
                <a:schemeClr val="tx1">
                  <a:lumMod val="95000"/>
                  <a:lumOff val="5000"/>
                </a:schemeClr>
              </a:solidFill>
              <a:latin typeface="+mn-ea"/>
            </a:endParaRPr>
          </a:p>
          <a:p>
            <a:r>
              <a:rPr lang="ja-JP" altLang="en-US" sz="2800" dirty="0" smtClean="0">
                <a:solidFill>
                  <a:schemeClr val="tx1">
                    <a:lumMod val="95000"/>
                    <a:lumOff val="5000"/>
                  </a:schemeClr>
                </a:solidFill>
                <a:latin typeface="+mn-ea"/>
              </a:rPr>
              <a:t>設計しています</a:t>
            </a:r>
            <a:r>
              <a:rPr lang="ja-JP" altLang="en-US" sz="2800" dirty="0">
                <a:solidFill>
                  <a:schemeClr val="tx1">
                    <a:lumMod val="95000"/>
                    <a:lumOff val="5000"/>
                  </a:schemeClr>
                </a:solidFill>
                <a:latin typeface="+mn-ea"/>
              </a:rPr>
              <a:t>。</a:t>
            </a:r>
            <a:endParaRPr lang="en-US" altLang="ja-JP" sz="2800" dirty="0" smtClean="0">
              <a:solidFill>
                <a:schemeClr val="tx1">
                  <a:lumMod val="95000"/>
                  <a:lumOff val="5000"/>
                </a:schemeClr>
              </a:solidFill>
              <a:latin typeface="+mn-ea"/>
            </a:endParaRPr>
          </a:p>
        </p:txBody>
      </p:sp>
    </p:spTree>
    <p:extLst>
      <p:ext uri="{BB962C8B-B14F-4D97-AF65-F5344CB8AC3E}">
        <p14:creationId xmlns:p14="http://schemas.microsoft.com/office/powerpoint/2010/main" val="35025590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ロールプレイング実施方法　</a:t>
            </a:r>
            <a:endParaRPr lang="en-US" altLang="ja-JP" sz="2400" b="1" dirty="0">
              <a:latin typeface="+mj-ea"/>
              <a:ea typeface="ＭＳ Ｐゴシック" pitchFamily="50" charset="-128"/>
            </a:endParaRPr>
          </a:p>
        </p:txBody>
      </p:sp>
      <p:sp>
        <p:nvSpPr>
          <p:cNvPr id="8" name="テキスト ボックス 7"/>
          <p:cNvSpPr txBox="1"/>
          <p:nvPr/>
        </p:nvSpPr>
        <p:spPr>
          <a:xfrm>
            <a:off x="180528" y="912777"/>
            <a:ext cx="8927976" cy="4832092"/>
          </a:xfrm>
          <a:prstGeom prst="rect">
            <a:avLst/>
          </a:prstGeom>
          <a:noFill/>
        </p:spPr>
        <p:txBody>
          <a:bodyPr wrap="square" rtlCol="0">
            <a:spAutoFit/>
          </a:bodyPr>
          <a:lstStyle/>
          <a:p>
            <a:r>
              <a:rPr kumimoji="1" lang="ja-JP" altLang="en-US" sz="3200" b="1" dirty="0" smtClean="0"/>
              <a:t>１</a:t>
            </a:r>
            <a:r>
              <a:rPr kumimoji="1" lang="en-US" altLang="ja-JP" sz="3200" b="1" dirty="0" smtClean="0"/>
              <a:t>.</a:t>
            </a:r>
            <a:r>
              <a:rPr kumimoji="1" lang="ja-JP" altLang="en-US" sz="3200" b="1" dirty="0" smtClean="0"/>
              <a:t>　ケースを読み込んでください　（２分）</a:t>
            </a:r>
            <a:endParaRPr kumimoji="1" lang="en-US" altLang="ja-JP" sz="3200" b="1" dirty="0" smtClean="0"/>
          </a:p>
          <a:p>
            <a:endParaRPr kumimoji="1" lang="en-US" altLang="ja-JP" sz="3200" dirty="0" smtClean="0"/>
          </a:p>
          <a:p>
            <a:r>
              <a:rPr lang="ja-JP" altLang="en-US" sz="3200" b="1" dirty="0" smtClean="0"/>
              <a:t>２</a:t>
            </a:r>
            <a:r>
              <a:rPr lang="en-US" altLang="ja-JP" sz="3200" b="1" dirty="0" smtClean="0"/>
              <a:t>.</a:t>
            </a:r>
            <a:r>
              <a:rPr lang="ja-JP" altLang="en-US" sz="3200" b="1" dirty="0" smtClean="0"/>
              <a:t>　ロールプレイングを実施してください　 （７分）</a:t>
            </a:r>
            <a:endParaRPr lang="en-US" altLang="ja-JP" sz="3200" b="1" dirty="0" smtClean="0"/>
          </a:p>
          <a:p>
            <a:r>
              <a:rPr lang="ja-JP" altLang="en-US" sz="3200" dirty="0"/>
              <a:t>　</a:t>
            </a:r>
            <a:endParaRPr lang="en-US" altLang="ja-JP" sz="3200" dirty="0"/>
          </a:p>
          <a:p>
            <a:r>
              <a:rPr lang="ja-JP" altLang="en-US" sz="3200" b="1" dirty="0" smtClean="0"/>
              <a:t>３</a:t>
            </a:r>
            <a:r>
              <a:rPr lang="en-US" altLang="ja-JP" sz="3200" b="1" dirty="0" smtClean="0"/>
              <a:t>.</a:t>
            </a:r>
            <a:r>
              <a:rPr lang="ja-JP" altLang="en-US" sz="3200" b="1" dirty="0" smtClean="0"/>
              <a:t>　振り返りを実施してください　 （３分）</a:t>
            </a:r>
            <a:endParaRPr lang="en-US" altLang="ja-JP" sz="3200" b="1" dirty="0" smtClean="0"/>
          </a:p>
          <a:p>
            <a:r>
              <a:rPr lang="ja-JP" altLang="en-US" sz="3200" b="1" dirty="0" smtClean="0"/>
              <a:t>　 </a:t>
            </a:r>
            <a:r>
              <a:rPr lang="ja-JP" altLang="en-US" sz="3200" dirty="0" smtClean="0"/>
              <a:t>営業役→オブザーブ役→求人</a:t>
            </a:r>
            <a:r>
              <a:rPr lang="ja-JP" altLang="en-US" sz="3200" dirty="0"/>
              <a:t>企業</a:t>
            </a:r>
            <a:r>
              <a:rPr lang="ja-JP" altLang="en-US" sz="3200" dirty="0" smtClean="0"/>
              <a:t>役 の順番で、</a:t>
            </a:r>
            <a:endParaRPr lang="en-US" altLang="ja-JP" sz="3200" dirty="0" smtClean="0"/>
          </a:p>
          <a:p>
            <a:r>
              <a:rPr lang="ja-JP" altLang="en-US" sz="3200" dirty="0"/>
              <a:t>　 </a:t>
            </a:r>
            <a:r>
              <a:rPr lang="ja-JP" altLang="en-US" sz="3200" dirty="0" smtClean="0"/>
              <a:t>各自１分程度でお願いします。</a:t>
            </a:r>
            <a:endParaRPr lang="en-US" altLang="ja-JP" sz="3200" dirty="0" smtClean="0"/>
          </a:p>
          <a:p>
            <a:r>
              <a:rPr lang="ja-JP" altLang="en-US" sz="2800" dirty="0" smtClean="0">
                <a:solidFill>
                  <a:srgbClr val="FF0000"/>
                </a:solidFill>
              </a:rPr>
              <a:t>　</a:t>
            </a:r>
            <a:endParaRPr lang="en-US" altLang="ja-JP" sz="2800" b="1" dirty="0" smtClean="0">
              <a:solidFill>
                <a:srgbClr val="FF0000"/>
              </a:solidFill>
            </a:endParaRPr>
          </a:p>
          <a:p>
            <a:r>
              <a:rPr lang="ja-JP" altLang="en-US" sz="2800" b="1" dirty="0" smtClean="0">
                <a:solidFill>
                  <a:srgbClr val="FF0000"/>
                </a:solidFill>
              </a:rPr>
              <a:t>上手くやることが目的ではありません。できなくても結構ですので、みなさんで励まし合いながら実施してください。</a:t>
            </a:r>
            <a:endParaRPr kumimoji="1" lang="ja-JP" altLang="en-US" sz="2800" b="1" dirty="0">
              <a:solidFill>
                <a:srgbClr val="FF0000"/>
              </a:solidFill>
            </a:endParaRPr>
          </a:p>
        </p:txBody>
      </p:sp>
      <p:sp>
        <p:nvSpPr>
          <p:cNvPr id="6"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40</a:t>
            </a:fld>
            <a:endParaRPr lang="ja-JP" altLang="en-US" dirty="0"/>
          </a:p>
        </p:txBody>
      </p:sp>
    </p:spTree>
    <p:extLst>
      <p:ext uri="{BB962C8B-B14F-4D97-AF65-F5344CB8AC3E}">
        <p14:creationId xmlns:p14="http://schemas.microsoft.com/office/powerpoint/2010/main" val="42295641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79512" y="175289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ロールプレイング（１２分</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３回）</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読込み</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準備　</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2</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ロールプレイング　</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7</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質疑応答</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アドバイス　</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3</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41</a:t>
            </a:fld>
            <a:endParaRPr lang="ja-JP" altLang="en-US" dirty="0"/>
          </a:p>
        </p:txBody>
      </p:sp>
    </p:spTree>
    <p:extLst>
      <p:ext uri="{BB962C8B-B14F-4D97-AF65-F5344CB8AC3E}">
        <p14:creationId xmlns:p14="http://schemas.microsoft.com/office/powerpoint/2010/main" val="42228134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a:solidFill>
                  <a:schemeClr val="tx1">
                    <a:lumMod val="95000"/>
                    <a:lumOff val="5000"/>
                  </a:schemeClr>
                </a:solidFill>
                <a:latin typeface="HGP創英角ｺﾞｼｯｸUB" pitchFamily="50" charset="-128"/>
                <a:ea typeface="HGP創英角ｺﾞｼｯｸUB" pitchFamily="50" charset="-128"/>
              </a:rPr>
              <a:t>質疑</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応答とロールプレイング事例解説</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（目安：１０分）</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42</a:t>
            </a:fld>
            <a:endParaRPr lang="ja-JP" altLang="en-US" dirty="0"/>
          </a:p>
        </p:txBody>
      </p:sp>
    </p:spTree>
    <p:extLst>
      <p:ext uri="{BB962C8B-B14F-4D97-AF65-F5344CB8AC3E}">
        <p14:creationId xmlns:p14="http://schemas.microsoft.com/office/powerpoint/2010/main" val="14103264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休憩</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（１０分）</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43</a:t>
            </a:fld>
            <a:endParaRPr lang="ja-JP" altLang="en-US" dirty="0"/>
          </a:p>
        </p:txBody>
      </p:sp>
      <p:sp>
        <p:nvSpPr>
          <p:cNvPr id="5" name="テキスト ボックス 4"/>
          <p:cNvSpPr txBox="1"/>
          <p:nvPr/>
        </p:nvSpPr>
        <p:spPr>
          <a:xfrm>
            <a:off x="251520" y="5229200"/>
            <a:ext cx="9145016" cy="369332"/>
          </a:xfrm>
          <a:prstGeom prst="rect">
            <a:avLst/>
          </a:prstGeom>
          <a:noFill/>
        </p:spPr>
        <p:txBody>
          <a:bodyPr wrap="square" rtlCol="0">
            <a:spAutoFit/>
          </a:bodyPr>
          <a:lstStyle/>
          <a:p>
            <a:r>
              <a:rPr kumimoji="1" lang="en-US" altLang="ja-JP" dirty="0" smtClean="0"/>
              <a:t>※GCDF</a:t>
            </a:r>
            <a:r>
              <a:rPr kumimoji="1" lang="ja-JP" altLang="en-US" dirty="0" smtClean="0"/>
              <a:t>継続学習の出席証明書をご希望される方は</a:t>
            </a:r>
            <a:r>
              <a:rPr lang="ja-JP" altLang="en-US" dirty="0" smtClean="0"/>
              <a:t>受付スタッフまでお申し付け下さい。</a:t>
            </a:r>
            <a:endParaRPr kumimoji="1" lang="ja-JP" altLang="en-US" dirty="0"/>
          </a:p>
        </p:txBody>
      </p:sp>
    </p:spTree>
    <p:extLst>
      <p:ext uri="{BB962C8B-B14F-4D97-AF65-F5344CB8AC3E}">
        <p14:creationId xmlns:p14="http://schemas.microsoft.com/office/powerpoint/2010/main" val="41323174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0888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求職者との面談</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44</a:t>
            </a:fld>
            <a:endParaRPr lang="ja-JP" altLang="en-US" dirty="0"/>
          </a:p>
        </p:txBody>
      </p:sp>
    </p:spTree>
    <p:extLst>
      <p:ext uri="{BB962C8B-B14F-4D97-AF65-F5344CB8AC3E}">
        <p14:creationId xmlns:p14="http://schemas.microsoft.com/office/powerpoint/2010/main" val="6008831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45</a:t>
            </a:fld>
            <a:endParaRPr lang="ja-JP" altLang="en-US" dirty="0"/>
          </a:p>
        </p:txBody>
      </p:sp>
      <p:sp>
        <p:nvSpPr>
          <p:cNvPr id="6" name="テキスト ボックス 5"/>
          <p:cNvSpPr txBox="1"/>
          <p:nvPr/>
        </p:nvSpPr>
        <p:spPr>
          <a:xfrm>
            <a:off x="379412" y="1628800"/>
            <a:ext cx="8297043" cy="1296144"/>
          </a:xfrm>
          <a:prstGeom prst="rect">
            <a:avLst/>
          </a:prstGeom>
          <a:noFill/>
          <a:ln w="25400">
            <a:solidFill>
              <a:schemeClr val="tx2"/>
            </a:solidFill>
          </a:ln>
        </p:spPr>
        <p:txBody>
          <a:bodyPr wrap="square" rtlCol="0">
            <a:noAutofit/>
          </a:bodyPr>
          <a:lstStyle/>
          <a:p>
            <a:pPr algn="ctr">
              <a:defRPr/>
            </a:pPr>
            <a:r>
              <a:rPr lang="ja-JP" altLang="en-US" sz="3200" dirty="0">
                <a:solidFill>
                  <a:schemeClr val="tx1">
                    <a:lumMod val="95000"/>
                    <a:lumOff val="5000"/>
                  </a:schemeClr>
                </a:solidFill>
                <a:latin typeface="HGP創英角ｺﾞｼｯｸUB" pitchFamily="50" charset="-128"/>
                <a:ea typeface="HGP創英角ｺﾞｼｯｸUB" pitchFamily="50" charset="-128"/>
              </a:rPr>
              <a:t>ビデオ</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をご覧ください</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～求職者との面談場面　事例１～</a:t>
            </a: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p:txBody>
      </p:sp>
      <p:sp>
        <p:nvSpPr>
          <p:cNvPr id="7" name="テキスト ボックス 6"/>
          <p:cNvSpPr txBox="1"/>
          <p:nvPr/>
        </p:nvSpPr>
        <p:spPr>
          <a:xfrm>
            <a:off x="2339752" y="3825746"/>
            <a:ext cx="5544616" cy="1477328"/>
          </a:xfrm>
          <a:prstGeom prst="rect">
            <a:avLst/>
          </a:prstGeom>
          <a:noFill/>
        </p:spPr>
        <p:txBody>
          <a:bodyPr wrap="square" rtlCol="0">
            <a:spAutoFit/>
          </a:bodyPr>
          <a:lstStyle/>
          <a:p>
            <a:r>
              <a:rPr lang="ja-JP" altLang="en-US" dirty="0"/>
              <a:t>・何が良かったでしょうか</a:t>
            </a:r>
            <a:r>
              <a:rPr lang="ja-JP" altLang="en-US" dirty="0" smtClean="0"/>
              <a:t>？</a:t>
            </a:r>
            <a:endParaRPr lang="en-US" altLang="ja-JP" dirty="0" smtClean="0"/>
          </a:p>
          <a:p>
            <a:r>
              <a:rPr lang="ja-JP" altLang="en-US" dirty="0"/>
              <a:t>・</a:t>
            </a:r>
            <a:r>
              <a:rPr lang="ja-JP" altLang="en-US" dirty="0" smtClean="0"/>
              <a:t>何</a:t>
            </a:r>
            <a:r>
              <a:rPr lang="ja-JP" altLang="en-US" dirty="0"/>
              <a:t>が悪かったでしょうか</a:t>
            </a:r>
            <a:r>
              <a:rPr lang="ja-JP" altLang="en-US" dirty="0" smtClean="0"/>
              <a:t>？</a:t>
            </a:r>
            <a:endParaRPr lang="ja-JP" altLang="en-US" dirty="0"/>
          </a:p>
          <a:p>
            <a:r>
              <a:rPr lang="ja-JP" altLang="en-US" dirty="0" smtClean="0"/>
              <a:t>・ご自身</a:t>
            </a:r>
            <a:r>
              <a:rPr lang="ja-JP" altLang="en-US" dirty="0"/>
              <a:t>なら、どうしたでしょうか？</a:t>
            </a:r>
          </a:p>
          <a:p>
            <a:endParaRPr kumimoji="1" lang="en-US" altLang="ja-JP" dirty="0" smtClean="0"/>
          </a:p>
          <a:p>
            <a:r>
              <a:rPr kumimoji="1" lang="ja-JP" altLang="en-US" dirty="0" smtClean="0"/>
              <a:t>気づいた点をメモしてください</a:t>
            </a:r>
            <a:endParaRPr kumimoji="1" lang="ja-JP" altLang="en-US" dirty="0"/>
          </a:p>
        </p:txBody>
      </p:sp>
    </p:spTree>
    <p:extLst>
      <p:ext uri="{BB962C8B-B14F-4D97-AF65-F5344CB8AC3E}">
        <p14:creationId xmlns:p14="http://schemas.microsoft.com/office/powerpoint/2010/main" val="2958164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46</a:t>
            </a:fld>
            <a:endParaRPr lang="ja-JP" altLang="en-US" dirty="0"/>
          </a:p>
        </p:txBody>
      </p:sp>
      <p:sp>
        <p:nvSpPr>
          <p:cNvPr id="6" name="正方形/長方形 5"/>
          <p:cNvSpPr/>
          <p:nvPr/>
        </p:nvSpPr>
        <p:spPr>
          <a:xfrm>
            <a:off x="179512" y="1844824"/>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ビデオの内容について意見交換</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a:solidFill>
                  <a:schemeClr val="tx1">
                    <a:lumMod val="95000"/>
                    <a:lumOff val="5000"/>
                  </a:schemeClr>
                </a:solidFill>
                <a:latin typeface="HGP創英角ｺﾞｼｯｸUB" pitchFamily="50" charset="-128"/>
                <a:ea typeface="HGP創英角ｺﾞｼｯｸUB" pitchFamily="50" charset="-128"/>
              </a:rPr>
              <a:t>（</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a:t>
            </a:r>
            <a:r>
              <a:rPr lang="ja-JP" altLang="en-US" sz="4000" dirty="0">
                <a:solidFill>
                  <a:schemeClr val="tx1">
                    <a:lumMod val="95000"/>
                    <a:lumOff val="5000"/>
                  </a:schemeClr>
                </a:solidFill>
                <a:latin typeface="HGP創英角ｺﾞｼｯｸUB" pitchFamily="50" charset="-128"/>
                <a:ea typeface="HGP創英角ｺﾞｼｯｸUB" pitchFamily="50" charset="-128"/>
              </a:rPr>
              <a:t>３</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40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a:solidFill>
                  <a:schemeClr val="tx1">
                    <a:lumMod val="95000"/>
                    <a:lumOff val="5000"/>
                  </a:schemeClr>
                </a:solidFill>
                <a:latin typeface="HGP創英角ｺﾞｼｯｸUB" pitchFamily="50" charset="-128"/>
                <a:ea typeface="HGP創英角ｺﾞｼｯｸUB" pitchFamily="50" charset="-128"/>
              </a:rPr>
              <a:t>何が良かったでしょうか？</a:t>
            </a:r>
            <a:endParaRPr lang="en-US" altLang="ja-JP" sz="28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何が悪かったでしょうか？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ご自身なら、どうしたでしょうか？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1561010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47</a:t>
            </a:fld>
            <a:endParaRPr lang="ja-JP" altLang="en-US" dirty="0"/>
          </a:p>
        </p:txBody>
      </p:sp>
      <p:sp>
        <p:nvSpPr>
          <p:cNvPr id="6" name="テキスト ボックス 5"/>
          <p:cNvSpPr txBox="1"/>
          <p:nvPr/>
        </p:nvSpPr>
        <p:spPr>
          <a:xfrm>
            <a:off x="379412" y="1628800"/>
            <a:ext cx="8297043" cy="1296144"/>
          </a:xfrm>
          <a:prstGeom prst="rect">
            <a:avLst/>
          </a:prstGeom>
          <a:noFill/>
          <a:ln w="25400">
            <a:solidFill>
              <a:schemeClr val="tx2"/>
            </a:solidFill>
          </a:ln>
        </p:spPr>
        <p:txBody>
          <a:bodyPr wrap="square" rtlCol="0">
            <a:noAutofit/>
          </a:bodyPr>
          <a:lstStyle/>
          <a:p>
            <a:pPr algn="ctr">
              <a:defRPr/>
            </a:pPr>
            <a:r>
              <a:rPr lang="ja-JP" altLang="en-US" sz="3200" dirty="0">
                <a:solidFill>
                  <a:schemeClr val="tx1">
                    <a:lumMod val="95000"/>
                    <a:lumOff val="5000"/>
                  </a:schemeClr>
                </a:solidFill>
                <a:latin typeface="HGP創英角ｺﾞｼｯｸUB" pitchFamily="50" charset="-128"/>
                <a:ea typeface="HGP創英角ｺﾞｼｯｸUB" pitchFamily="50" charset="-128"/>
              </a:rPr>
              <a:t>ビデオ</a:t>
            </a: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をご覧ください</a:t>
            </a:r>
            <a:endParaRPr lang="en-US" altLang="ja-JP" sz="32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200" dirty="0" smtClean="0">
                <a:solidFill>
                  <a:schemeClr val="tx1">
                    <a:lumMod val="95000"/>
                    <a:lumOff val="5000"/>
                  </a:schemeClr>
                </a:solidFill>
                <a:latin typeface="HGP創英角ｺﾞｼｯｸUB" pitchFamily="50" charset="-128"/>
                <a:ea typeface="HGP創英角ｺﾞｼｯｸUB" pitchFamily="50" charset="-128"/>
              </a:rPr>
              <a:t>～求職者との面談場面　事例２～</a:t>
            </a:r>
            <a:endParaRPr lang="en-US" altLang="ja-JP" sz="3200" dirty="0">
              <a:solidFill>
                <a:schemeClr val="tx1">
                  <a:lumMod val="95000"/>
                  <a:lumOff val="5000"/>
                </a:schemeClr>
              </a:solidFill>
              <a:latin typeface="HGP創英角ｺﾞｼｯｸUB" pitchFamily="50" charset="-128"/>
              <a:ea typeface="HGP創英角ｺﾞｼｯｸUB" pitchFamily="50" charset="-128"/>
            </a:endParaRPr>
          </a:p>
        </p:txBody>
      </p:sp>
      <p:sp>
        <p:nvSpPr>
          <p:cNvPr id="7" name="テキスト ボックス 6"/>
          <p:cNvSpPr txBox="1"/>
          <p:nvPr/>
        </p:nvSpPr>
        <p:spPr>
          <a:xfrm>
            <a:off x="2339752" y="3825746"/>
            <a:ext cx="5544616" cy="1477328"/>
          </a:xfrm>
          <a:prstGeom prst="rect">
            <a:avLst/>
          </a:prstGeom>
          <a:noFill/>
        </p:spPr>
        <p:txBody>
          <a:bodyPr wrap="square" rtlCol="0">
            <a:spAutoFit/>
          </a:bodyPr>
          <a:lstStyle/>
          <a:p>
            <a:r>
              <a:rPr lang="ja-JP" altLang="en-US" dirty="0" smtClean="0"/>
              <a:t>・</a:t>
            </a:r>
            <a:r>
              <a:rPr lang="ja-JP" altLang="en-US" dirty="0"/>
              <a:t>事例１の映像と何が違うでしょうか？</a:t>
            </a:r>
          </a:p>
          <a:p>
            <a:r>
              <a:rPr lang="ja-JP" altLang="en-US" dirty="0" smtClean="0"/>
              <a:t>・何が良かった</a:t>
            </a:r>
            <a:r>
              <a:rPr lang="ja-JP" altLang="en-US" dirty="0"/>
              <a:t>でしょうか</a:t>
            </a:r>
            <a:r>
              <a:rPr lang="ja-JP" altLang="en-US" dirty="0" smtClean="0"/>
              <a:t>？</a:t>
            </a:r>
            <a:endParaRPr lang="en-US" altLang="ja-JP" dirty="0" smtClean="0"/>
          </a:p>
          <a:p>
            <a:r>
              <a:rPr lang="ja-JP" altLang="en-US" dirty="0" smtClean="0"/>
              <a:t>・営業はどのような質問を行っているでしょうか？</a:t>
            </a:r>
            <a:endParaRPr lang="ja-JP" altLang="en-US" dirty="0"/>
          </a:p>
          <a:p>
            <a:endParaRPr kumimoji="1" lang="en-US" altLang="ja-JP" dirty="0" smtClean="0"/>
          </a:p>
          <a:p>
            <a:r>
              <a:rPr kumimoji="1" lang="ja-JP" altLang="en-US" dirty="0" smtClean="0"/>
              <a:t>気づいた点をメモしてください</a:t>
            </a:r>
            <a:endParaRPr kumimoji="1" lang="ja-JP" altLang="en-US" dirty="0"/>
          </a:p>
        </p:txBody>
      </p:sp>
    </p:spTree>
    <p:extLst>
      <p:ext uri="{BB962C8B-B14F-4D97-AF65-F5344CB8AC3E}">
        <p14:creationId xmlns:p14="http://schemas.microsoft.com/office/powerpoint/2010/main" val="12041334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映像（事例２）</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48</a:t>
            </a:fld>
            <a:endParaRPr lang="ja-JP" altLang="en-US" dirty="0"/>
          </a:p>
        </p:txBody>
      </p:sp>
      <p:sp>
        <p:nvSpPr>
          <p:cNvPr id="6" name="正方形/長方形 5"/>
          <p:cNvSpPr/>
          <p:nvPr/>
        </p:nvSpPr>
        <p:spPr>
          <a:xfrm>
            <a:off x="251520" y="1916832"/>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ビデオの内容について意見交換</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a:solidFill>
                  <a:schemeClr val="tx1">
                    <a:lumMod val="95000"/>
                    <a:lumOff val="5000"/>
                  </a:schemeClr>
                </a:solidFill>
                <a:latin typeface="HGP創英角ｺﾞｼｯｸUB" pitchFamily="50" charset="-128"/>
                <a:ea typeface="HGP創英角ｺﾞｼｯｸUB" pitchFamily="50" charset="-128"/>
              </a:rPr>
              <a:t>（</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a:t>
            </a:r>
            <a:r>
              <a:rPr lang="ja-JP" altLang="en-US" sz="4000" dirty="0">
                <a:solidFill>
                  <a:schemeClr val="tx1">
                    <a:lumMod val="95000"/>
                    <a:lumOff val="5000"/>
                  </a:schemeClr>
                </a:solidFill>
                <a:latin typeface="HGP創英角ｺﾞｼｯｸUB" pitchFamily="50" charset="-128"/>
                <a:ea typeface="HGP創英角ｺﾞｼｯｸUB" pitchFamily="50" charset="-128"/>
              </a:rPr>
              <a:t>５</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分</a:t>
            </a:r>
            <a:r>
              <a:rPr lang="ja-JP" altLang="en-US" sz="4000" dirty="0">
                <a:solidFill>
                  <a:schemeClr val="tx1">
                    <a:lumMod val="95000"/>
                    <a:lumOff val="5000"/>
                  </a:schemeClr>
                </a:solidFill>
                <a:latin typeface="HGP創英角ｺﾞｼｯｸUB" pitchFamily="50" charset="-128"/>
                <a:ea typeface="HGP創英角ｺﾞｼｯｸUB" pitchFamily="50" charset="-128"/>
              </a:rPr>
              <a:t>）</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前のビデオとの違いから、どんな気付きがありましたか？</a:t>
            </a:r>
            <a:endParaRPr lang="en-US" altLang="ja-JP" sz="2800" dirty="0">
              <a:solidFill>
                <a:schemeClr val="tx1">
                  <a:lumMod val="95000"/>
                  <a:lumOff val="5000"/>
                </a:schemeClr>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6975021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solidFill>
                  <a:prstClr val="black"/>
                </a:solidFill>
                <a:latin typeface="ＭＳ Ｐゴシック"/>
                <a:ea typeface="ＭＳ Ｐゴシック" pitchFamily="50" charset="-128"/>
              </a:rPr>
              <a:t>面談のポイント</a:t>
            </a:r>
            <a:endParaRPr lang="en-US" altLang="ja-JP" sz="2400" b="1" dirty="0">
              <a:solidFill>
                <a:prstClr val="black"/>
              </a:solidFill>
              <a:latin typeface="ＭＳ Ｐゴシック"/>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solidFill>
                  <a:prstClr val="black">
                    <a:tint val="75000"/>
                  </a:prstClr>
                </a:solidFill>
              </a:rPr>
              <a:pPr>
                <a:defRPr/>
              </a:pPr>
              <a:t>49</a:t>
            </a:fld>
            <a:endParaRPr lang="ja-JP" altLang="en-US" dirty="0">
              <a:solidFill>
                <a:prstClr val="black">
                  <a:tint val="75000"/>
                </a:prstClr>
              </a:solidFill>
            </a:endParaRPr>
          </a:p>
        </p:txBody>
      </p:sp>
      <p:sp>
        <p:nvSpPr>
          <p:cNvPr id="7" name="テキスト ボックス 6"/>
          <p:cNvSpPr txBox="1"/>
          <p:nvPr/>
        </p:nvSpPr>
        <p:spPr>
          <a:xfrm>
            <a:off x="518179" y="620688"/>
            <a:ext cx="7942253" cy="6120680"/>
          </a:xfrm>
          <a:prstGeom prst="rect">
            <a:avLst/>
          </a:prstGeom>
          <a:noFill/>
          <a:ln w="25400">
            <a:solidFill>
              <a:schemeClr val="tx2"/>
            </a:solidFill>
          </a:ln>
        </p:spPr>
        <p:txBody>
          <a:bodyPr wrap="square" rtlCol="0" anchor="ctr" anchorCtr="0">
            <a:noAutofit/>
          </a:bodyPr>
          <a:lstStyle/>
          <a:p>
            <a:r>
              <a:rPr lang="ja-JP" altLang="ja-JP" sz="3200" dirty="0" smtClean="0">
                <a:solidFill>
                  <a:prstClr val="black"/>
                </a:solidFill>
              </a:rPr>
              <a:t>①当初ニーズ</a:t>
            </a:r>
            <a:r>
              <a:rPr lang="ja-JP" altLang="en-US" sz="3200" dirty="0" smtClean="0">
                <a:solidFill>
                  <a:prstClr val="black"/>
                </a:solidFill>
              </a:rPr>
              <a:t>の確認</a:t>
            </a:r>
            <a:r>
              <a:rPr lang="ja-JP" altLang="en-US" sz="1600" b="1" dirty="0" smtClean="0">
                <a:solidFill>
                  <a:srgbClr val="002060"/>
                </a:solidFill>
              </a:rPr>
              <a:t>（信頼関係構築、</a:t>
            </a:r>
            <a:r>
              <a:rPr lang="ja-JP" altLang="en-US" sz="1600" b="1" dirty="0">
                <a:solidFill>
                  <a:srgbClr val="002060"/>
                </a:solidFill>
              </a:rPr>
              <a:t>求職者</a:t>
            </a:r>
            <a:r>
              <a:rPr lang="ja-JP" altLang="en-US" sz="1600" b="1" dirty="0" smtClean="0">
                <a:solidFill>
                  <a:srgbClr val="002060"/>
                </a:solidFill>
              </a:rPr>
              <a:t>課題特定）</a:t>
            </a:r>
            <a:endParaRPr lang="en-US" altLang="ja-JP" sz="1600" b="1" dirty="0">
              <a:solidFill>
                <a:srgbClr val="002060"/>
              </a:solidFill>
            </a:endParaRPr>
          </a:p>
          <a:p>
            <a:r>
              <a:rPr lang="ja-JP" altLang="en-US" sz="1600" dirty="0">
                <a:solidFill>
                  <a:prstClr val="black"/>
                </a:solidFill>
              </a:rPr>
              <a:t>まずは傾聴し、全て受け止める。理解不明な点はあいまいにせず確認する</a:t>
            </a:r>
            <a:r>
              <a:rPr lang="ja-JP" altLang="en-US" sz="1600" dirty="0" smtClean="0">
                <a:solidFill>
                  <a:prstClr val="black"/>
                </a:solidFill>
              </a:rPr>
              <a:t>。</a:t>
            </a:r>
            <a:endParaRPr lang="en-US" altLang="ja-JP" sz="1600" dirty="0" smtClean="0">
              <a:solidFill>
                <a:prstClr val="black"/>
              </a:solidFill>
            </a:endParaRPr>
          </a:p>
          <a:p>
            <a:endParaRPr lang="en-US" altLang="ja-JP" sz="600" dirty="0">
              <a:solidFill>
                <a:prstClr val="black"/>
              </a:solidFill>
            </a:endParaRPr>
          </a:p>
          <a:p>
            <a:r>
              <a:rPr lang="ja-JP" altLang="ja-JP" sz="3200" dirty="0" smtClean="0">
                <a:solidFill>
                  <a:prstClr val="black"/>
                </a:solidFill>
              </a:rPr>
              <a:t>②</a:t>
            </a:r>
            <a:r>
              <a:rPr lang="ja-JP" altLang="en-US" sz="3200" dirty="0" smtClean="0">
                <a:solidFill>
                  <a:prstClr val="black"/>
                </a:solidFill>
              </a:rPr>
              <a:t>ニーズの深堀り</a:t>
            </a:r>
            <a:r>
              <a:rPr lang="ja-JP" altLang="en-US" sz="1600" b="1" dirty="0" smtClean="0">
                <a:solidFill>
                  <a:srgbClr val="002060"/>
                </a:solidFill>
              </a:rPr>
              <a:t>（キャリア・コンサルタント課題</a:t>
            </a:r>
            <a:r>
              <a:rPr lang="ja-JP" altLang="en-US" sz="1600" b="1" dirty="0">
                <a:solidFill>
                  <a:srgbClr val="002060"/>
                </a:solidFill>
              </a:rPr>
              <a:t>特定</a:t>
            </a:r>
            <a:r>
              <a:rPr lang="ja-JP" altLang="en-US" sz="1600" b="1" dirty="0" smtClean="0">
                <a:solidFill>
                  <a:srgbClr val="002060"/>
                </a:solidFill>
              </a:rPr>
              <a:t>）</a:t>
            </a:r>
            <a:endParaRPr lang="en-US" altLang="ja-JP" sz="1600" b="1" dirty="0" smtClean="0">
              <a:solidFill>
                <a:prstClr val="black"/>
              </a:solidFill>
            </a:endParaRPr>
          </a:p>
          <a:p>
            <a:r>
              <a:rPr lang="ja-JP" altLang="en-US" sz="1600" dirty="0" smtClean="0">
                <a:solidFill>
                  <a:prstClr val="black"/>
                </a:solidFill>
              </a:rPr>
              <a:t>転職理由や希望条件を表面的に捉えずに、そう思った背景、理由を詳細にヒアリングする。場合によっては、「それであれば○○の方向性でも</a:t>
            </a:r>
            <a:r>
              <a:rPr lang="en-US" altLang="ja-JP" sz="1600" dirty="0" smtClean="0">
                <a:solidFill>
                  <a:prstClr val="black"/>
                </a:solidFill>
              </a:rPr>
              <a:t>OK</a:t>
            </a:r>
            <a:r>
              <a:rPr lang="ja-JP" altLang="en-US" sz="1600" dirty="0" smtClean="0">
                <a:solidFill>
                  <a:prstClr val="black"/>
                </a:solidFill>
              </a:rPr>
              <a:t>ですか？」等、話を展開させていく。（</a:t>
            </a:r>
            <a:r>
              <a:rPr lang="en-US" altLang="ja-JP" sz="1600" dirty="0" smtClean="0">
                <a:solidFill>
                  <a:prstClr val="black"/>
                </a:solidFill>
              </a:rPr>
              <a:t>MUST</a:t>
            </a:r>
            <a:r>
              <a:rPr lang="ja-JP" altLang="en-US" sz="1600" dirty="0" smtClean="0">
                <a:solidFill>
                  <a:prstClr val="black"/>
                </a:solidFill>
              </a:rPr>
              <a:t>と</a:t>
            </a:r>
            <a:r>
              <a:rPr lang="en-US" altLang="ja-JP" sz="1600" dirty="0" smtClean="0">
                <a:solidFill>
                  <a:prstClr val="black"/>
                </a:solidFill>
              </a:rPr>
              <a:t>WILL</a:t>
            </a:r>
            <a:r>
              <a:rPr lang="ja-JP" altLang="en-US" sz="1600" dirty="0" smtClean="0">
                <a:solidFill>
                  <a:prstClr val="black"/>
                </a:solidFill>
              </a:rPr>
              <a:t>の把握）</a:t>
            </a:r>
            <a:endParaRPr lang="en-US" altLang="ja-JP" sz="1600" dirty="0" smtClean="0">
              <a:solidFill>
                <a:prstClr val="black"/>
              </a:solidFill>
            </a:endParaRPr>
          </a:p>
          <a:p>
            <a:endParaRPr lang="en-US" altLang="ja-JP" sz="600" dirty="0">
              <a:solidFill>
                <a:prstClr val="black"/>
              </a:solidFill>
            </a:endParaRPr>
          </a:p>
          <a:p>
            <a:pPr lvl="0"/>
            <a:r>
              <a:rPr lang="ja-JP" altLang="ja-JP" sz="3200" dirty="0" smtClean="0">
                <a:solidFill>
                  <a:prstClr val="black"/>
                </a:solidFill>
              </a:rPr>
              <a:t>③仕事内容</a:t>
            </a:r>
            <a:r>
              <a:rPr lang="ja-JP" altLang="en-US" sz="3200" dirty="0" smtClean="0">
                <a:solidFill>
                  <a:prstClr val="black"/>
                </a:solidFill>
              </a:rPr>
              <a:t>を具体的に把握</a:t>
            </a:r>
            <a:r>
              <a:rPr lang="ja-JP" altLang="en-US" sz="1600" b="1" dirty="0">
                <a:solidFill>
                  <a:srgbClr val="002060"/>
                </a:solidFill>
              </a:rPr>
              <a:t>（目標設定）</a:t>
            </a:r>
            <a:endParaRPr lang="en-US" altLang="ja-JP" sz="3200" b="1" dirty="0">
              <a:solidFill>
                <a:prstClr val="black"/>
              </a:solidFill>
            </a:endParaRPr>
          </a:p>
          <a:p>
            <a:pPr lvl="0"/>
            <a:r>
              <a:rPr lang="ja-JP" altLang="en-US" sz="1600" dirty="0" smtClean="0">
                <a:solidFill>
                  <a:prstClr val="black"/>
                </a:solidFill>
              </a:rPr>
              <a:t>第三者（</a:t>
            </a:r>
            <a:r>
              <a:rPr lang="ja-JP" altLang="en-US" sz="1600" dirty="0">
                <a:solidFill>
                  <a:prstClr val="black"/>
                </a:solidFill>
              </a:rPr>
              <a:t>営業</a:t>
            </a:r>
            <a:r>
              <a:rPr lang="en-US" altLang="ja-JP" sz="1600" dirty="0" smtClean="0">
                <a:solidFill>
                  <a:prstClr val="black"/>
                </a:solidFill>
              </a:rPr>
              <a:t>/</a:t>
            </a:r>
            <a:r>
              <a:rPr lang="ja-JP" altLang="en-US" sz="1600" dirty="0" smtClean="0">
                <a:solidFill>
                  <a:prstClr val="black"/>
                </a:solidFill>
              </a:rPr>
              <a:t>求人企業）に</a:t>
            </a:r>
            <a:r>
              <a:rPr lang="ja-JP" altLang="en-US" sz="1600" dirty="0">
                <a:solidFill>
                  <a:prstClr val="black"/>
                </a:solidFill>
              </a:rPr>
              <a:t>説明できるようになる</a:t>
            </a:r>
            <a:r>
              <a:rPr lang="ja-JP" altLang="en-US" sz="1600" dirty="0" smtClean="0">
                <a:solidFill>
                  <a:prstClr val="black"/>
                </a:solidFill>
              </a:rPr>
              <a:t>まで、</a:t>
            </a:r>
            <a:endParaRPr lang="en-US" altLang="ja-JP" sz="1600" dirty="0" smtClean="0">
              <a:solidFill>
                <a:prstClr val="black"/>
              </a:solidFill>
            </a:endParaRPr>
          </a:p>
          <a:p>
            <a:r>
              <a:rPr lang="ja-JP" altLang="en-US" sz="1600" dirty="0" smtClean="0">
                <a:solidFill>
                  <a:prstClr val="black"/>
                </a:solidFill>
              </a:rPr>
              <a:t>仕事内容を具体的に（動き</a:t>
            </a:r>
            <a:r>
              <a:rPr lang="en-US" altLang="ja-JP" sz="1600" dirty="0" smtClean="0">
                <a:solidFill>
                  <a:prstClr val="black"/>
                </a:solidFill>
              </a:rPr>
              <a:t>/</a:t>
            </a:r>
            <a:r>
              <a:rPr lang="ja-JP" altLang="en-US" sz="1600" dirty="0" smtClean="0">
                <a:solidFill>
                  <a:prstClr val="black"/>
                </a:solidFill>
              </a:rPr>
              <a:t>目的</a:t>
            </a:r>
            <a:r>
              <a:rPr lang="en-US" altLang="ja-JP" sz="1600" dirty="0" smtClean="0">
                <a:solidFill>
                  <a:prstClr val="black"/>
                </a:solidFill>
              </a:rPr>
              <a:t>/</a:t>
            </a:r>
            <a:r>
              <a:rPr lang="ja-JP" altLang="en-US" sz="1600" dirty="0" smtClean="0">
                <a:solidFill>
                  <a:prstClr val="black"/>
                </a:solidFill>
              </a:rPr>
              <a:t>関係者など・・）理解する。（</a:t>
            </a:r>
            <a:r>
              <a:rPr lang="en-US" altLang="ja-JP" sz="1600" dirty="0" smtClean="0">
                <a:solidFill>
                  <a:prstClr val="black"/>
                </a:solidFill>
              </a:rPr>
              <a:t>CAN</a:t>
            </a:r>
            <a:r>
              <a:rPr lang="ja-JP" altLang="en-US" sz="1600" dirty="0" smtClean="0">
                <a:solidFill>
                  <a:prstClr val="black"/>
                </a:solidFill>
              </a:rPr>
              <a:t>の把握）</a:t>
            </a:r>
            <a:endParaRPr lang="en-US" altLang="ja-JP" sz="1600" dirty="0" smtClean="0">
              <a:solidFill>
                <a:prstClr val="black"/>
              </a:solidFill>
            </a:endParaRPr>
          </a:p>
          <a:p>
            <a:endParaRPr lang="en-US" altLang="ja-JP" sz="600" dirty="0" smtClean="0">
              <a:solidFill>
                <a:prstClr val="black"/>
              </a:solidFill>
            </a:endParaRPr>
          </a:p>
          <a:p>
            <a:r>
              <a:rPr lang="ja-JP" altLang="ja-JP" sz="3200" dirty="0">
                <a:solidFill>
                  <a:prstClr val="black"/>
                </a:solidFill>
              </a:rPr>
              <a:t>④</a:t>
            </a:r>
            <a:r>
              <a:rPr lang="ja-JP" altLang="ja-JP" sz="3200" dirty="0" smtClean="0">
                <a:solidFill>
                  <a:prstClr val="black"/>
                </a:solidFill>
              </a:rPr>
              <a:t>専門</a:t>
            </a:r>
            <a:r>
              <a:rPr lang="ja-JP" altLang="en-US" sz="3200" dirty="0" smtClean="0">
                <a:solidFill>
                  <a:prstClr val="black"/>
                </a:solidFill>
              </a:rPr>
              <a:t>性</a:t>
            </a:r>
            <a:r>
              <a:rPr lang="en-US" altLang="ja-JP" sz="3200" dirty="0" smtClean="0">
                <a:solidFill>
                  <a:prstClr val="black"/>
                </a:solidFill>
              </a:rPr>
              <a:t>/</a:t>
            </a:r>
            <a:r>
              <a:rPr lang="ja-JP" altLang="ja-JP" sz="3200" dirty="0">
                <a:solidFill>
                  <a:prstClr val="black"/>
                </a:solidFill>
              </a:rPr>
              <a:t>属性と</a:t>
            </a:r>
            <a:r>
              <a:rPr lang="ja-JP" altLang="ja-JP" sz="3200" dirty="0" smtClean="0">
                <a:solidFill>
                  <a:prstClr val="black"/>
                </a:solidFill>
              </a:rPr>
              <a:t>ポータブル</a:t>
            </a:r>
            <a:r>
              <a:rPr lang="ja-JP" altLang="en-US" sz="3200" dirty="0" smtClean="0">
                <a:solidFill>
                  <a:prstClr val="black"/>
                </a:solidFill>
              </a:rPr>
              <a:t>な</a:t>
            </a:r>
            <a:r>
              <a:rPr lang="ja-JP" altLang="ja-JP" sz="3200" dirty="0" smtClean="0">
                <a:solidFill>
                  <a:prstClr val="black"/>
                </a:solidFill>
              </a:rPr>
              <a:t>経験</a:t>
            </a:r>
            <a:r>
              <a:rPr lang="ja-JP" altLang="en-US" sz="3200" dirty="0" smtClean="0">
                <a:solidFill>
                  <a:prstClr val="black"/>
                </a:solidFill>
              </a:rPr>
              <a:t>の</a:t>
            </a:r>
            <a:r>
              <a:rPr lang="ja-JP" altLang="ja-JP" sz="3200" dirty="0" smtClean="0">
                <a:solidFill>
                  <a:prstClr val="black"/>
                </a:solidFill>
              </a:rPr>
              <a:t>切分け</a:t>
            </a:r>
            <a:endParaRPr lang="en-US" altLang="ja-JP" sz="3200" dirty="0" smtClean="0">
              <a:solidFill>
                <a:prstClr val="black"/>
              </a:solidFill>
            </a:endParaRPr>
          </a:p>
          <a:p>
            <a:pPr lvl="0"/>
            <a:r>
              <a:rPr lang="ja-JP" altLang="en-US" sz="1600" b="1" dirty="0">
                <a:solidFill>
                  <a:srgbClr val="002060"/>
                </a:solidFill>
              </a:rPr>
              <a:t>（目標設定）</a:t>
            </a:r>
            <a:endParaRPr lang="en-US" altLang="ja-JP" sz="3200" b="1" dirty="0">
              <a:solidFill>
                <a:prstClr val="black"/>
              </a:solidFill>
            </a:endParaRPr>
          </a:p>
          <a:p>
            <a:r>
              <a:rPr lang="ja-JP" altLang="en-US" sz="1600" dirty="0" smtClean="0">
                <a:solidFill>
                  <a:prstClr val="black"/>
                </a:solidFill>
              </a:rPr>
              <a:t>その仕事、その能力は、業界固有か？当該企業固有か？置き換えは可能か？</a:t>
            </a:r>
            <a:endParaRPr lang="en-US" altLang="ja-JP" sz="1600" dirty="0" smtClean="0">
              <a:solidFill>
                <a:prstClr val="black"/>
              </a:solidFill>
            </a:endParaRPr>
          </a:p>
          <a:p>
            <a:endParaRPr lang="en-US" altLang="ja-JP" sz="600" dirty="0">
              <a:solidFill>
                <a:prstClr val="black"/>
              </a:solidFill>
            </a:endParaRPr>
          </a:p>
          <a:p>
            <a:r>
              <a:rPr lang="ja-JP" altLang="ja-JP" sz="3200" dirty="0" smtClean="0">
                <a:solidFill>
                  <a:prstClr val="black"/>
                </a:solidFill>
              </a:rPr>
              <a:t>⑤</a:t>
            </a:r>
            <a:r>
              <a:rPr lang="ja-JP" altLang="en-US" sz="3200" dirty="0" smtClean="0">
                <a:solidFill>
                  <a:prstClr val="black"/>
                </a:solidFill>
              </a:rPr>
              <a:t>希望条件、将来像</a:t>
            </a:r>
            <a:r>
              <a:rPr lang="ja-JP" altLang="ja-JP" sz="3200" dirty="0" smtClean="0">
                <a:solidFill>
                  <a:prstClr val="black"/>
                </a:solidFill>
              </a:rPr>
              <a:t>の再設定</a:t>
            </a:r>
            <a:r>
              <a:rPr lang="ja-JP" altLang="en-US" sz="1600" b="1" dirty="0">
                <a:solidFill>
                  <a:srgbClr val="002060"/>
                </a:solidFill>
              </a:rPr>
              <a:t>（目標設定）</a:t>
            </a:r>
            <a:endParaRPr lang="en-US" altLang="ja-JP" sz="3200" b="1" dirty="0" smtClean="0">
              <a:solidFill>
                <a:prstClr val="black"/>
              </a:solidFill>
            </a:endParaRPr>
          </a:p>
          <a:p>
            <a:r>
              <a:rPr lang="ja-JP" altLang="en-US" sz="1600" dirty="0" smtClean="0">
                <a:solidFill>
                  <a:prstClr val="black"/>
                </a:solidFill>
              </a:rPr>
              <a:t>①～④及び</a:t>
            </a:r>
            <a:r>
              <a:rPr lang="en-US" altLang="ja-JP" sz="1600" dirty="0" smtClean="0">
                <a:solidFill>
                  <a:prstClr val="black"/>
                </a:solidFill>
              </a:rPr>
              <a:t>CAN WILL MUST</a:t>
            </a:r>
            <a:r>
              <a:rPr lang="ja-JP" altLang="en-US" sz="1600" dirty="0" smtClean="0">
                <a:solidFill>
                  <a:prstClr val="black"/>
                </a:solidFill>
              </a:rPr>
              <a:t>を俯瞰し、優先度の高いものから具体化して共有する。　　　その上で、活動方法等に関してのコンセンサスを得る。</a:t>
            </a:r>
            <a:endParaRPr lang="en-US" altLang="ja-JP" sz="1600" dirty="0">
              <a:solidFill>
                <a:prstClr val="black"/>
              </a:solidFill>
            </a:endParaRPr>
          </a:p>
        </p:txBody>
      </p:sp>
    </p:spTree>
    <p:extLst>
      <p:ext uri="{BB962C8B-B14F-4D97-AF65-F5344CB8AC3E}">
        <p14:creationId xmlns:p14="http://schemas.microsoft.com/office/powerpoint/2010/main" val="2874209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本日のプログラム</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5</a:t>
            </a:fld>
            <a:endParaRPr lang="ja-JP" altLang="en-US" dirty="0"/>
          </a:p>
        </p:txBody>
      </p:sp>
      <p:sp>
        <p:nvSpPr>
          <p:cNvPr id="18" name="正方形/長方形 17"/>
          <p:cNvSpPr/>
          <p:nvPr/>
        </p:nvSpPr>
        <p:spPr>
          <a:xfrm>
            <a:off x="179512" y="1052736"/>
            <a:ext cx="8712968" cy="5416868"/>
          </a:xfrm>
          <a:prstGeom prst="rect">
            <a:avLst/>
          </a:prstGeom>
        </p:spPr>
        <p:txBody>
          <a:bodyPr wrap="square">
            <a:spAutoFit/>
          </a:bodyPr>
          <a:lstStyle/>
          <a:p>
            <a:pPr marL="457200" indent="-457200">
              <a:buFont typeface="Wingdings" panose="05000000000000000000" pitchFamily="2" charset="2"/>
              <a:buChar char="l"/>
            </a:pPr>
            <a:r>
              <a:rPr lang="ja-JP" altLang="en-US" sz="2200" b="1" dirty="0" smtClean="0"/>
              <a:t>本取り組みの目的・背景</a:t>
            </a:r>
            <a:endParaRPr lang="en-US" altLang="ja-JP" sz="2200" b="1" dirty="0" smtClean="0"/>
          </a:p>
          <a:p>
            <a:pPr marL="457200" indent="-457200">
              <a:buFont typeface="Wingdings" panose="05000000000000000000" pitchFamily="2" charset="2"/>
              <a:buChar char="l"/>
            </a:pPr>
            <a:r>
              <a:rPr lang="ja-JP" altLang="en-US" sz="2200" b="1" dirty="0"/>
              <a:t>活用</a:t>
            </a:r>
            <a:r>
              <a:rPr lang="ja-JP" altLang="en-US" sz="2200" b="1" dirty="0" smtClean="0"/>
              <a:t>事例紹介</a:t>
            </a:r>
            <a:endParaRPr lang="en-US" altLang="ja-JP" sz="2200" b="1" dirty="0" smtClean="0"/>
          </a:p>
          <a:p>
            <a:pPr marL="457200" indent="-457200">
              <a:buFont typeface="Wingdings" panose="05000000000000000000" pitchFamily="2" charset="2"/>
              <a:buChar char="l"/>
            </a:pPr>
            <a:r>
              <a:rPr lang="ja-JP" altLang="en-US" sz="2200" b="1" dirty="0" smtClean="0"/>
              <a:t>参加者同士の自己紹介</a:t>
            </a:r>
            <a:endParaRPr lang="en-US" altLang="ja-JP" sz="2200" b="1" dirty="0"/>
          </a:p>
          <a:p>
            <a:pPr marL="457200" indent="-457200">
              <a:buFont typeface="Wingdings" panose="05000000000000000000" pitchFamily="2" charset="2"/>
              <a:buChar char="l"/>
            </a:pPr>
            <a:r>
              <a:rPr lang="ja-JP" altLang="en-US" sz="2200" b="1" dirty="0" smtClean="0"/>
              <a:t>ポータブルスキル、「ヒト」軸から「コト」軸へ　考え方の説明</a:t>
            </a:r>
            <a:endParaRPr lang="en-US" altLang="ja-JP" sz="2200" b="1" dirty="0" smtClean="0"/>
          </a:p>
          <a:p>
            <a:pPr marL="457200" indent="-457200">
              <a:buFont typeface="Wingdings" panose="05000000000000000000" pitchFamily="2" charset="2"/>
              <a:buChar char="l"/>
            </a:pPr>
            <a:endParaRPr lang="en-US" altLang="ja-JP" sz="1200" b="1" dirty="0"/>
          </a:p>
          <a:p>
            <a:r>
              <a:rPr lang="ja-JP" altLang="en-US" sz="2200" dirty="0"/>
              <a:t>　</a:t>
            </a:r>
            <a:r>
              <a:rPr lang="ja-JP" altLang="en-US" sz="2200" dirty="0" smtClean="0"/>
              <a:t>　（</a:t>
            </a:r>
            <a:r>
              <a:rPr lang="ja-JP" altLang="en-US" sz="2200" dirty="0"/>
              <a:t>休憩）</a:t>
            </a:r>
            <a:endParaRPr lang="en-US" altLang="ja-JP" sz="2200" dirty="0"/>
          </a:p>
          <a:p>
            <a:endParaRPr lang="en-US" altLang="ja-JP" sz="1200" b="1"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200" b="1" dirty="0" smtClean="0">
                <a:solidFill>
                  <a:schemeClr val="tx1">
                    <a:lumMod val="95000"/>
                    <a:lumOff val="5000"/>
                  </a:schemeClr>
                </a:solidFill>
                <a:latin typeface="+mn-ea"/>
              </a:rPr>
              <a:t>求人企業へのヒアリング：ビデオ紹介、ロールプレイング実施</a:t>
            </a:r>
            <a:endParaRPr lang="en-US" altLang="ja-JP" sz="2200" b="1"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200" b="1" dirty="0">
                <a:solidFill>
                  <a:schemeClr val="tx1">
                    <a:lumMod val="95000"/>
                    <a:lumOff val="5000"/>
                  </a:schemeClr>
                </a:solidFill>
                <a:latin typeface="+mn-ea"/>
              </a:rPr>
              <a:t>質疑</a:t>
            </a:r>
            <a:r>
              <a:rPr lang="ja-JP" altLang="en-US" sz="2200" b="1" dirty="0" smtClean="0">
                <a:solidFill>
                  <a:schemeClr val="tx1">
                    <a:lumMod val="95000"/>
                    <a:lumOff val="5000"/>
                  </a:schemeClr>
                </a:solidFill>
                <a:latin typeface="+mn-ea"/>
              </a:rPr>
              <a:t>応答・ロールプレイングの解説</a:t>
            </a:r>
            <a:endParaRPr lang="en-US" altLang="ja-JP" sz="2200" b="1" dirty="0">
              <a:solidFill>
                <a:schemeClr val="tx1">
                  <a:lumMod val="95000"/>
                  <a:lumOff val="5000"/>
                </a:schemeClr>
              </a:solidFill>
              <a:latin typeface="+mn-ea"/>
            </a:endParaRPr>
          </a:p>
          <a:p>
            <a:r>
              <a:rPr lang="ja-JP" altLang="en-US" sz="1200" b="1" dirty="0" smtClean="0"/>
              <a:t>　</a:t>
            </a:r>
            <a:endParaRPr lang="en-US" altLang="ja-JP" sz="1200" b="1" dirty="0" smtClean="0"/>
          </a:p>
          <a:p>
            <a:r>
              <a:rPr lang="ja-JP" altLang="en-US" sz="2200" b="1" dirty="0"/>
              <a:t>　</a:t>
            </a:r>
            <a:r>
              <a:rPr lang="ja-JP" altLang="en-US" sz="2200" b="1" dirty="0" smtClean="0"/>
              <a:t>　</a:t>
            </a:r>
            <a:r>
              <a:rPr lang="ja-JP" altLang="en-US" sz="2200" dirty="0" smtClean="0"/>
              <a:t>（</a:t>
            </a:r>
            <a:r>
              <a:rPr lang="ja-JP" altLang="en-US" sz="2200" dirty="0"/>
              <a:t>休憩</a:t>
            </a:r>
            <a:r>
              <a:rPr lang="ja-JP" altLang="en-US" sz="2200" dirty="0" smtClean="0"/>
              <a:t>）</a:t>
            </a:r>
            <a:endParaRPr lang="en-US" altLang="ja-JP" sz="2200" dirty="0" smtClean="0"/>
          </a:p>
          <a:p>
            <a:endParaRPr lang="ja-JP" altLang="en-US" sz="1200" b="1" dirty="0"/>
          </a:p>
          <a:p>
            <a:pPr marL="457200" indent="-457200">
              <a:buFont typeface="Wingdings" panose="05000000000000000000" pitchFamily="2" charset="2"/>
              <a:buChar char="l"/>
            </a:pPr>
            <a:r>
              <a:rPr lang="ja-JP" altLang="en-US" sz="2200" b="1" dirty="0" smtClean="0">
                <a:solidFill>
                  <a:schemeClr val="tx1">
                    <a:lumMod val="95000"/>
                    <a:lumOff val="5000"/>
                  </a:schemeClr>
                </a:solidFill>
                <a:latin typeface="+mn-ea"/>
              </a:rPr>
              <a:t>求職者との面談：ビデオ紹介、ロールプレイング実施</a:t>
            </a:r>
            <a:endParaRPr lang="en-US" altLang="ja-JP" sz="2200" b="1"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200" b="1" dirty="0">
                <a:solidFill>
                  <a:schemeClr val="tx1">
                    <a:lumMod val="95000"/>
                    <a:lumOff val="5000"/>
                  </a:schemeClr>
                </a:solidFill>
                <a:latin typeface="+mn-ea"/>
              </a:rPr>
              <a:t>質疑</a:t>
            </a:r>
            <a:r>
              <a:rPr lang="ja-JP" altLang="en-US" sz="2200" b="1" dirty="0" smtClean="0">
                <a:solidFill>
                  <a:schemeClr val="tx1">
                    <a:lumMod val="95000"/>
                    <a:lumOff val="5000"/>
                  </a:schemeClr>
                </a:solidFill>
                <a:latin typeface="+mn-ea"/>
              </a:rPr>
              <a:t>応答・ロールプレイングの解説</a:t>
            </a:r>
            <a:endParaRPr lang="en-US" altLang="ja-JP" sz="2200" b="1" dirty="0" smtClean="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1200" b="1" dirty="0" smtClean="0">
              <a:solidFill>
                <a:schemeClr val="tx1">
                  <a:lumMod val="95000"/>
                  <a:lumOff val="5000"/>
                </a:schemeClr>
              </a:solidFill>
              <a:latin typeface="+mn-ea"/>
            </a:endParaRPr>
          </a:p>
          <a:p>
            <a:r>
              <a:rPr lang="ja-JP" altLang="en-US" sz="2200" dirty="0" smtClean="0">
                <a:solidFill>
                  <a:schemeClr val="tx1">
                    <a:lumMod val="95000"/>
                    <a:lumOff val="5000"/>
                  </a:schemeClr>
                </a:solidFill>
                <a:latin typeface="+mn-ea"/>
              </a:rPr>
              <a:t>　　（休憩）</a:t>
            </a:r>
            <a:endParaRPr lang="en-US" altLang="ja-JP" sz="2200" dirty="0" smtClean="0">
              <a:solidFill>
                <a:schemeClr val="tx1">
                  <a:lumMod val="95000"/>
                  <a:lumOff val="5000"/>
                </a:schemeClr>
              </a:solidFill>
              <a:latin typeface="+mn-ea"/>
            </a:endParaRPr>
          </a:p>
          <a:p>
            <a:endParaRPr lang="en-US" altLang="ja-JP" sz="1200" b="1"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200" b="1" dirty="0" smtClean="0">
                <a:solidFill>
                  <a:schemeClr val="tx1">
                    <a:lumMod val="95000"/>
                    <a:lumOff val="5000"/>
                  </a:schemeClr>
                </a:solidFill>
                <a:latin typeface="+mn-ea"/>
              </a:rPr>
              <a:t>職場での実践に向けて</a:t>
            </a:r>
            <a:endParaRPr lang="en-US" altLang="ja-JP" sz="2200" b="1" dirty="0">
              <a:solidFill>
                <a:schemeClr val="tx1">
                  <a:lumMod val="95000"/>
                  <a:lumOff val="5000"/>
                </a:schemeClr>
              </a:solidFill>
              <a:latin typeface="+mn-ea"/>
            </a:endParaRPr>
          </a:p>
        </p:txBody>
      </p:sp>
    </p:spTree>
    <p:extLst>
      <p:ext uri="{BB962C8B-B14F-4D97-AF65-F5344CB8AC3E}">
        <p14:creationId xmlns:p14="http://schemas.microsoft.com/office/powerpoint/2010/main" val="37059754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ロールプレイングの実施方法</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50</a:t>
            </a:fld>
            <a:endParaRPr lang="ja-JP" altLang="en-US" dirty="0"/>
          </a:p>
        </p:txBody>
      </p:sp>
    </p:spTree>
    <p:extLst>
      <p:ext uri="{BB962C8B-B14F-4D97-AF65-F5344CB8AC3E}">
        <p14:creationId xmlns:p14="http://schemas.microsoft.com/office/powerpoint/2010/main" val="29978005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solidFill>
                  <a:prstClr val="black"/>
                </a:solidFill>
                <a:latin typeface="ＭＳ Ｐゴシック"/>
                <a:ea typeface="ＭＳ Ｐゴシック" pitchFamily="50" charset="-128"/>
              </a:rPr>
              <a:t>ロールプレイング実施方法　　</a:t>
            </a:r>
            <a:endParaRPr lang="en-US" altLang="ja-JP" sz="2400" b="1" dirty="0">
              <a:solidFill>
                <a:prstClr val="black"/>
              </a:solidFill>
              <a:latin typeface="ＭＳ Ｐゴシック"/>
              <a:ea typeface="ＭＳ Ｐゴシック" pitchFamily="50" charset="-128"/>
            </a:endParaRPr>
          </a:p>
        </p:txBody>
      </p:sp>
      <p:sp>
        <p:nvSpPr>
          <p:cNvPr id="8" name="テキスト ボックス 7"/>
          <p:cNvSpPr txBox="1"/>
          <p:nvPr/>
        </p:nvSpPr>
        <p:spPr>
          <a:xfrm>
            <a:off x="216024" y="605006"/>
            <a:ext cx="8927976" cy="1815882"/>
          </a:xfrm>
          <a:prstGeom prst="rect">
            <a:avLst/>
          </a:prstGeom>
          <a:noFill/>
        </p:spPr>
        <p:txBody>
          <a:bodyPr wrap="square" rtlCol="0">
            <a:spAutoFit/>
          </a:bodyPr>
          <a:lstStyle/>
          <a:p>
            <a:r>
              <a:rPr lang="ja-JP" altLang="en-US" sz="2800" dirty="0" smtClean="0">
                <a:solidFill>
                  <a:prstClr val="black"/>
                </a:solidFill>
              </a:rPr>
              <a:t>・ロールプレイング用のクリアファイルをお取り下さい。</a:t>
            </a:r>
            <a:endParaRPr lang="en-US" altLang="ja-JP" sz="2800" dirty="0" smtClean="0">
              <a:solidFill>
                <a:prstClr val="black"/>
              </a:solidFill>
            </a:endParaRPr>
          </a:p>
          <a:p>
            <a:r>
              <a:rPr lang="ja-JP" altLang="en-US" sz="2800" dirty="0" smtClean="0">
                <a:solidFill>
                  <a:prstClr val="black"/>
                </a:solidFill>
              </a:rPr>
              <a:t>表紙に「い」、「ろ」、「は」のいずれかが記載されています。</a:t>
            </a:r>
            <a:endParaRPr lang="en-US" altLang="ja-JP" sz="2800" dirty="0" smtClean="0">
              <a:solidFill>
                <a:prstClr val="black"/>
              </a:solidFill>
            </a:endParaRPr>
          </a:p>
          <a:p>
            <a:r>
              <a:rPr lang="ja-JP" altLang="en-US" sz="2800" dirty="0" smtClean="0">
                <a:solidFill>
                  <a:prstClr val="black"/>
                </a:solidFill>
              </a:rPr>
              <a:t>・ロールプレイングは計</a:t>
            </a:r>
            <a:r>
              <a:rPr lang="en-US" altLang="ja-JP" sz="2800" dirty="0" smtClean="0">
                <a:solidFill>
                  <a:prstClr val="black"/>
                </a:solidFill>
              </a:rPr>
              <a:t>3</a:t>
            </a:r>
            <a:r>
              <a:rPr lang="ja-JP" altLang="en-US" sz="2800" dirty="0" smtClean="0">
                <a:solidFill>
                  <a:prstClr val="black"/>
                </a:solidFill>
              </a:rPr>
              <a:t>回行います。</a:t>
            </a:r>
            <a:endParaRPr lang="en-US" altLang="ja-JP" sz="2800" dirty="0" smtClean="0">
              <a:solidFill>
                <a:prstClr val="black"/>
              </a:solidFill>
            </a:endParaRPr>
          </a:p>
          <a:p>
            <a:r>
              <a:rPr lang="en-US" altLang="ja-JP" sz="2800" dirty="0">
                <a:solidFill>
                  <a:prstClr val="black"/>
                </a:solidFill>
              </a:rPr>
              <a:t>3</a:t>
            </a:r>
            <a:r>
              <a:rPr lang="ja-JP" altLang="en-US" sz="2800" dirty="0" smtClean="0">
                <a:solidFill>
                  <a:prstClr val="black"/>
                </a:solidFill>
              </a:rPr>
              <a:t>回の役回りは下記のとおりです。</a:t>
            </a:r>
            <a:endParaRPr lang="en-US" altLang="ja-JP" sz="2800" dirty="0" smtClean="0">
              <a:solidFill>
                <a:prstClr val="black"/>
              </a:solidFill>
            </a:endParaRPr>
          </a:p>
        </p:txBody>
      </p:sp>
      <p:sp>
        <p:nvSpPr>
          <p:cNvPr id="23"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51</a:t>
            </a:fld>
            <a:endParaRPr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3163512909"/>
              </p:ext>
            </p:extLst>
          </p:nvPr>
        </p:nvGraphicFramePr>
        <p:xfrm>
          <a:off x="736147" y="2420888"/>
          <a:ext cx="7364868" cy="3492388"/>
        </p:xfrm>
        <a:graphic>
          <a:graphicData uri="http://schemas.openxmlformats.org/drawingml/2006/table">
            <a:tbl>
              <a:tblPr firstRow="1" bandRow="1">
                <a:tableStyleId>{F5AB1C69-6EDB-4FF4-983F-18BD219EF322}</a:tableStyleId>
              </a:tblPr>
              <a:tblGrid>
                <a:gridCol w="1841217"/>
                <a:gridCol w="1841217"/>
                <a:gridCol w="1841217"/>
                <a:gridCol w="1841217"/>
              </a:tblGrid>
              <a:tr h="792088">
                <a:tc>
                  <a:txBody>
                    <a:bodyPr/>
                    <a:lstStyle/>
                    <a:p>
                      <a:pPr algn="ctr"/>
                      <a:endParaRPr kumimoji="1" lang="ja-JP" altLang="en-US" dirty="0"/>
                    </a:p>
                  </a:txBody>
                  <a:tcPr anchor="ctr"/>
                </a:tc>
                <a:tc>
                  <a:txBody>
                    <a:bodyPr/>
                    <a:lstStyle/>
                    <a:p>
                      <a:pPr algn="ctr"/>
                      <a:r>
                        <a:rPr kumimoji="1" lang="ja-JP" altLang="en-US" sz="3200" b="1" dirty="0" smtClean="0"/>
                        <a:t>１回目</a:t>
                      </a:r>
                      <a:endParaRPr kumimoji="1" lang="ja-JP" altLang="en-US" sz="3200" b="1" dirty="0"/>
                    </a:p>
                  </a:txBody>
                  <a:tcPr anchor="ctr"/>
                </a:tc>
                <a:tc>
                  <a:txBody>
                    <a:bodyPr/>
                    <a:lstStyle/>
                    <a:p>
                      <a:pPr algn="ctr"/>
                      <a:r>
                        <a:rPr kumimoji="1" lang="ja-JP" altLang="en-US" sz="3200" b="1" dirty="0" smtClean="0"/>
                        <a:t>２回目</a:t>
                      </a:r>
                      <a:endParaRPr kumimoji="1" lang="ja-JP" altLang="en-US" sz="3200" b="1" dirty="0"/>
                    </a:p>
                  </a:txBody>
                  <a:tcPr anchor="ctr"/>
                </a:tc>
                <a:tc>
                  <a:txBody>
                    <a:bodyPr/>
                    <a:lstStyle/>
                    <a:p>
                      <a:pPr algn="ctr"/>
                      <a:r>
                        <a:rPr kumimoji="1" lang="ja-JP" altLang="en-US" sz="3200" b="1" dirty="0" smtClean="0"/>
                        <a:t>３回目</a:t>
                      </a:r>
                      <a:endParaRPr kumimoji="1" lang="ja-JP" altLang="en-US" sz="3200" b="1" dirty="0"/>
                    </a:p>
                  </a:txBody>
                  <a:tcPr anchor="ctr"/>
                </a:tc>
              </a:tr>
              <a:tr h="900100">
                <a:tc>
                  <a:txBody>
                    <a:bodyPr/>
                    <a:lstStyle/>
                    <a:p>
                      <a:pPr algn="ctr"/>
                      <a:r>
                        <a:rPr kumimoji="1" lang="ja-JP" altLang="en-US" sz="3200" dirty="0" smtClean="0"/>
                        <a:t>い</a:t>
                      </a:r>
                      <a:endParaRPr kumimoji="1" lang="ja-JP" altLang="en-US" sz="3200" dirty="0"/>
                    </a:p>
                  </a:txBody>
                  <a:tcPr anchor="ctr"/>
                </a:tc>
                <a:tc>
                  <a:txBody>
                    <a:bodyPr/>
                    <a:lstStyle/>
                    <a:p>
                      <a:pPr algn="ctr"/>
                      <a:r>
                        <a:rPr kumimoji="1" lang="ja-JP" altLang="en-US" b="1" dirty="0" smtClean="0"/>
                        <a:t>キャリア・コンサルタント役</a:t>
                      </a:r>
                      <a:endParaRPr kumimoji="1" lang="ja-JP" altLang="en-US" b="1" dirty="0"/>
                    </a:p>
                  </a:txBody>
                  <a:tcPr anchor="ctr"/>
                </a:tc>
                <a:tc>
                  <a:txBody>
                    <a:bodyPr/>
                    <a:lstStyle/>
                    <a:p>
                      <a:pPr algn="ctr"/>
                      <a:r>
                        <a:rPr kumimoji="1" lang="ja-JP" altLang="en-US" b="1" dirty="0" smtClean="0"/>
                        <a:t>オブザーバー役</a:t>
                      </a:r>
                      <a:endParaRPr kumimoji="1" lang="ja-JP" altLang="en-US" b="1" dirty="0"/>
                    </a:p>
                  </a:txBody>
                  <a:tcPr anchor="ctr"/>
                </a:tc>
                <a:tc>
                  <a:txBody>
                    <a:bodyPr/>
                    <a:lstStyle/>
                    <a:p>
                      <a:pPr algn="ctr"/>
                      <a:r>
                        <a:rPr kumimoji="1" lang="ja-JP" altLang="en-US" b="1" dirty="0" smtClean="0"/>
                        <a:t>転職希望者役</a:t>
                      </a:r>
                      <a:endParaRPr kumimoji="1" lang="ja-JP" altLang="en-US" b="1" dirty="0"/>
                    </a:p>
                  </a:txBody>
                  <a:tcPr anchor="ctr"/>
                </a:tc>
              </a:tr>
              <a:tr h="900100">
                <a:tc>
                  <a:txBody>
                    <a:bodyPr/>
                    <a:lstStyle/>
                    <a:p>
                      <a:pPr algn="ctr"/>
                      <a:r>
                        <a:rPr kumimoji="1" lang="ja-JP" altLang="en-US" sz="3200" dirty="0" smtClean="0"/>
                        <a:t>ろ</a:t>
                      </a:r>
                      <a:endParaRPr kumimoji="1" lang="ja-JP" altLang="en-US" sz="3200" dirty="0"/>
                    </a:p>
                  </a:txBody>
                  <a:tcPr anchor="ctr"/>
                </a:tc>
                <a:tc>
                  <a:txBody>
                    <a:bodyPr/>
                    <a:lstStyle/>
                    <a:p>
                      <a:pPr algn="ctr"/>
                      <a:r>
                        <a:rPr kumimoji="1" lang="ja-JP" altLang="en-US" b="1" dirty="0" smtClean="0"/>
                        <a:t>転職希望者役</a:t>
                      </a:r>
                      <a:endParaRPr kumimoji="1" lang="ja-JP" altLang="en-US" b="1" dirty="0"/>
                    </a:p>
                  </a:txBody>
                  <a:tcPr anchor="ctr"/>
                </a:tc>
                <a:tc>
                  <a:txBody>
                    <a:bodyPr/>
                    <a:lstStyle/>
                    <a:p>
                      <a:pPr algn="ctr"/>
                      <a:r>
                        <a:rPr kumimoji="1" lang="ja-JP" altLang="en-US" b="1" dirty="0" smtClean="0"/>
                        <a:t>キャリア・コンサルタント役</a:t>
                      </a:r>
                      <a:endParaRPr kumimoji="1" lang="ja-JP" altLang="en-US" b="1" dirty="0"/>
                    </a:p>
                  </a:txBody>
                  <a:tcPr anchor="ctr"/>
                </a:tc>
                <a:tc>
                  <a:txBody>
                    <a:bodyPr/>
                    <a:lstStyle/>
                    <a:p>
                      <a:pPr algn="ctr"/>
                      <a:r>
                        <a:rPr kumimoji="1" lang="ja-JP" altLang="en-US" b="1" dirty="0" smtClean="0"/>
                        <a:t>オブザーバー役</a:t>
                      </a:r>
                      <a:endParaRPr kumimoji="1" lang="ja-JP" altLang="en-US" b="1" dirty="0"/>
                    </a:p>
                  </a:txBody>
                  <a:tcPr anchor="ctr"/>
                </a:tc>
              </a:tr>
              <a:tr h="900100">
                <a:tc>
                  <a:txBody>
                    <a:bodyPr/>
                    <a:lstStyle/>
                    <a:p>
                      <a:pPr algn="ctr"/>
                      <a:r>
                        <a:rPr kumimoji="1" lang="ja-JP" altLang="en-US" sz="3200" dirty="0" smtClean="0"/>
                        <a:t>は</a:t>
                      </a:r>
                      <a:endParaRPr kumimoji="1" lang="ja-JP" altLang="en-US" sz="3200" dirty="0"/>
                    </a:p>
                  </a:txBody>
                  <a:tcPr anchor="ctr"/>
                </a:tc>
                <a:tc>
                  <a:txBody>
                    <a:bodyPr/>
                    <a:lstStyle/>
                    <a:p>
                      <a:pPr algn="ctr"/>
                      <a:r>
                        <a:rPr kumimoji="1" lang="ja-JP" altLang="en-US" b="1" dirty="0" smtClean="0"/>
                        <a:t>オブザーバー役</a:t>
                      </a:r>
                      <a:endParaRPr kumimoji="1" lang="ja-JP" altLang="en-US" b="1" dirty="0"/>
                    </a:p>
                  </a:txBody>
                  <a:tcPr anchor="ctr"/>
                </a:tc>
                <a:tc>
                  <a:txBody>
                    <a:bodyPr/>
                    <a:lstStyle/>
                    <a:p>
                      <a:pPr algn="ctr"/>
                      <a:r>
                        <a:rPr kumimoji="1" lang="ja-JP" altLang="en-US" b="1" dirty="0" smtClean="0"/>
                        <a:t>転職希望者役</a:t>
                      </a:r>
                      <a:endParaRPr kumimoji="1" lang="ja-JP" altLang="en-US" b="1" dirty="0"/>
                    </a:p>
                  </a:txBody>
                  <a:tcPr anchor="ctr"/>
                </a:tc>
                <a:tc>
                  <a:txBody>
                    <a:bodyPr/>
                    <a:lstStyle/>
                    <a:p>
                      <a:pPr algn="ctr"/>
                      <a:r>
                        <a:rPr kumimoji="1" lang="ja-JP" altLang="en-US" b="1" dirty="0" smtClean="0"/>
                        <a:t>キャリア・コンサルタント役</a:t>
                      </a:r>
                      <a:endParaRPr kumimoji="1" lang="ja-JP" altLang="en-US" b="1" dirty="0"/>
                    </a:p>
                  </a:txBody>
                  <a:tcPr anchor="ctr"/>
                </a:tc>
              </a:tr>
            </a:tbl>
          </a:graphicData>
        </a:graphic>
      </p:graphicFrame>
      <p:sp>
        <p:nvSpPr>
          <p:cNvPr id="24" name="テキスト ボックス 23"/>
          <p:cNvSpPr txBox="1"/>
          <p:nvPr/>
        </p:nvSpPr>
        <p:spPr>
          <a:xfrm>
            <a:off x="216024" y="6218148"/>
            <a:ext cx="8927976" cy="523220"/>
          </a:xfrm>
          <a:prstGeom prst="rect">
            <a:avLst/>
          </a:prstGeom>
          <a:noFill/>
        </p:spPr>
        <p:txBody>
          <a:bodyPr wrap="square" rtlCol="0">
            <a:spAutoFit/>
          </a:bodyPr>
          <a:lstStyle/>
          <a:p>
            <a:r>
              <a:rPr lang="en-US" altLang="ja-JP" sz="2800" dirty="0" smtClean="0">
                <a:solidFill>
                  <a:prstClr val="black"/>
                </a:solidFill>
              </a:rPr>
              <a:t>※2</a:t>
            </a:r>
            <a:r>
              <a:rPr lang="ja-JP" altLang="en-US" sz="2800" dirty="0" smtClean="0">
                <a:solidFill>
                  <a:prstClr val="black"/>
                </a:solidFill>
              </a:rPr>
              <a:t>人ペアの班は「い」</a:t>
            </a:r>
            <a:r>
              <a:rPr lang="en-US" altLang="ja-JP" sz="2800" dirty="0" smtClean="0">
                <a:solidFill>
                  <a:prstClr val="black"/>
                </a:solidFill>
              </a:rPr>
              <a:t>,</a:t>
            </a:r>
            <a:r>
              <a:rPr lang="ja-JP" altLang="en-US" sz="2800" dirty="0" smtClean="0">
                <a:solidFill>
                  <a:prstClr val="black"/>
                </a:solidFill>
              </a:rPr>
              <a:t>「ろ」のみをお取り下さい。</a:t>
            </a:r>
            <a:endParaRPr lang="en-US" altLang="ja-JP" sz="2800" dirty="0" smtClean="0">
              <a:solidFill>
                <a:prstClr val="black"/>
              </a:solidFill>
            </a:endParaRPr>
          </a:p>
        </p:txBody>
      </p:sp>
    </p:spTree>
    <p:extLst>
      <p:ext uri="{BB962C8B-B14F-4D97-AF65-F5344CB8AC3E}">
        <p14:creationId xmlns:p14="http://schemas.microsoft.com/office/powerpoint/2010/main" val="14591540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ロールプレイング実施方法　役割</a:t>
            </a:r>
            <a:endParaRPr lang="en-US" altLang="ja-JP" sz="2400" b="1" dirty="0">
              <a:latin typeface="+mj-ea"/>
              <a:ea typeface="ＭＳ Ｐゴシック" pitchFamily="50" charset="-128"/>
            </a:endParaRPr>
          </a:p>
        </p:txBody>
      </p:sp>
      <p:sp>
        <p:nvSpPr>
          <p:cNvPr id="7"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ロールプレイング実施方法　</a:t>
            </a:r>
            <a:endParaRPr lang="en-US" altLang="ja-JP" sz="2400" b="1" dirty="0">
              <a:latin typeface="+mj-ea"/>
              <a:ea typeface="ＭＳ Ｐゴシック" pitchFamily="50" charset="-128"/>
            </a:endParaRPr>
          </a:p>
        </p:txBody>
      </p:sp>
      <p:sp>
        <p:nvSpPr>
          <p:cNvPr id="9" name="テキスト ボックス 8"/>
          <p:cNvSpPr txBox="1"/>
          <p:nvPr/>
        </p:nvSpPr>
        <p:spPr>
          <a:xfrm>
            <a:off x="107504" y="1162481"/>
            <a:ext cx="8748464" cy="6370975"/>
          </a:xfrm>
          <a:prstGeom prst="rect">
            <a:avLst/>
          </a:prstGeom>
          <a:noFill/>
        </p:spPr>
        <p:txBody>
          <a:bodyPr wrap="square" rtlCol="0">
            <a:spAutoFit/>
          </a:bodyPr>
          <a:lstStyle/>
          <a:p>
            <a:r>
              <a:rPr kumimoji="1" lang="en-US" altLang="ja-JP" sz="2800" b="1" dirty="0" smtClean="0">
                <a:solidFill>
                  <a:srgbClr val="FF0000"/>
                </a:solidFill>
              </a:rPr>
              <a:t>A</a:t>
            </a:r>
            <a:r>
              <a:rPr lang="ja-JP" altLang="en-US" sz="2800" b="1" dirty="0">
                <a:solidFill>
                  <a:srgbClr val="FF0000"/>
                </a:solidFill>
              </a:rPr>
              <a:t>：キャリア・コンサルタント役</a:t>
            </a:r>
          </a:p>
          <a:p>
            <a:r>
              <a:rPr kumimoji="1" lang="ja-JP" altLang="en-US" sz="2800" dirty="0" smtClean="0"/>
              <a:t>　</a:t>
            </a:r>
            <a:r>
              <a:rPr lang="ja-JP" altLang="en-US" sz="2400" dirty="0" smtClean="0"/>
              <a:t>経歴</a:t>
            </a:r>
            <a:r>
              <a:rPr kumimoji="1" lang="ja-JP" altLang="en-US" sz="2400" dirty="0" smtClean="0"/>
              <a:t>を読み込んでください。</a:t>
            </a:r>
            <a:r>
              <a:rPr lang="ja-JP" altLang="en-US" sz="2400" dirty="0" smtClean="0"/>
              <a:t>ロールプレイング開始の合図とともに、</a:t>
            </a:r>
            <a:endParaRPr lang="en-US" altLang="ja-JP" sz="2400" dirty="0" smtClean="0"/>
          </a:p>
          <a:p>
            <a:r>
              <a:rPr lang="ja-JP" altLang="en-US" sz="2400" dirty="0"/>
              <a:t>　</a:t>
            </a:r>
            <a:r>
              <a:rPr lang="ja-JP" altLang="en-US" sz="2400" dirty="0" smtClean="0"/>
              <a:t>足りない情報をコト軸でヒアリングしてください</a:t>
            </a:r>
            <a:r>
              <a:rPr kumimoji="1" lang="ja-JP" altLang="en-US" sz="2400" dirty="0" smtClean="0"/>
              <a:t>。</a:t>
            </a:r>
            <a:endParaRPr kumimoji="1" lang="en-US" altLang="ja-JP" sz="2400" dirty="0" smtClean="0"/>
          </a:p>
          <a:p>
            <a:r>
              <a:rPr kumimoji="1" lang="ja-JP" altLang="en-US" sz="2400" dirty="0" smtClean="0"/>
              <a:t>　</a:t>
            </a:r>
            <a:r>
              <a:rPr kumimoji="1" lang="ja-JP" altLang="en-US" sz="2400" b="1" dirty="0" smtClean="0">
                <a:solidFill>
                  <a:srgbClr val="0000FF"/>
                </a:solidFill>
              </a:rPr>
              <a:t>シートに記載されている情報については、ヒアリングしていただく</a:t>
            </a:r>
            <a:endParaRPr kumimoji="1" lang="en-US" altLang="ja-JP" sz="2400" b="1" dirty="0" smtClean="0">
              <a:solidFill>
                <a:srgbClr val="0000FF"/>
              </a:solidFill>
            </a:endParaRPr>
          </a:p>
          <a:p>
            <a:r>
              <a:rPr lang="ja-JP" altLang="en-US" sz="2400" b="1" dirty="0">
                <a:solidFill>
                  <a:srgbClr val="0000FF"/>
                </a:solidFill>
              </a:rPr>
              <a:t>　</a:t>
            </a:r>
            <a:r>
              <a:rPr kumimoji="1" lang="ja-JP" altLang="en-US" sz="2400" b="1" dirty="0" smtClean="0">
                <a:solidFill>
                  <a:srgbClr val="0000FF"/>
                </a:solidFill>
              </a:rPr>
              <a:t>必要はありません。</a:t>
            </a:r>
            <a:endParaRPr kumimoji="1" lang="en-US" altLang="ja-JP" sz="2400" b="1" dirty="0" smtClean="0">
              <a:solidFill>
                <a:srgbClr val="0000FF"/>
              </a:solidFill>
            </a:endParaRPr>
          </a:p>
          <a:p>
            <a:r>
              <a:rPr kumimoji="1" lang="en-US" altLang="ja-JP" sz="2400" b="1" dirty="0" smtClean="0">
                <a:solidFill>
                  <a:srgbClr val="0000FF"/>
                </a:solidFill>
              </a:rPr>
              <a:t/>
            </a:r>
            <a:br>
              <a:rPr kumimoji="1" lang="en-US" altLang="ja-JP" sz="2400" b="1" dirty="0" smtClean="0">
                <a:solidFill>
                  <a:srgbClr val="0000FF"/>
                </a:solidFill>
              </a:rPr>
            </a:br>
            <a:r>
              <a:rPr lang="en-US" altLang="ja-JP" sz="2800" b="1" dirty="0" smtClean="0">
                <a:solidFill>
                  <a:srgbClr val="FF0000"/>
                </a:solidFill>
              </a:rPr>
              <a:t>B:</a:t>
            </a:r>
            <a:r>
              <a:rPr lang="ja-JP" altLang="en-US" sz="2800" b="1" dirty="0" smtClean="0">
                <a:solidFill>
                  <a:srgbClr val="FF0000"/>
                </a:solidFill>
              </a:rPr>
              <a:t>転職希望者役</a:t>
            </a:r>
            <a:endParaRPr lang="en-US" altLang="ja-JP" sz="2800" b="1" dirty="0" smtClean="0">
              <a:solidFill>
                <a:srgbClr val="FF0000"/>
              </a:solidFill>
            </a:endParaRPr>
          </a:p>
          <a:p>
            <a:r>
              <a:rPr lang="ja-JP" altLang="en-US" sz="2800" dirty="0"/>
              <a:t>　</a:t>
            </a:r>
            <a:r>
              <a:rPr lang="ja-JP" altLang="en-US" sz="2400" dirty="0" smtClean="0"/>
              <a:t>転職希望者役が情報を持っている状態です。</a:t>
            </a:r>
            <a:endParaRPr lang="en-US" altLang="ja-JP" sz="2400" dirty="0" smtClean="0"/>
          </a:p>
          <a:p>
            <a:r>
              <a:rPr lang="ja-JP" altLang="en-US" sz="2400" b="1" dirty="0">
                <a:solidFill>
                  <a:srgbClr val="0000FF"/>
                </a:solidFill>
              </a:rPr>
              <a:t>　</a:t>
            </a:r>
            <a:r>
              <a:rPr lang="ja-JP" altLang="en-US" sz="2400" dirty="0" smtClean="0"/>
              <a:t>キャリア・コンサルタントの質問に、</a:t>
            </a:r>
            <a:r>
              <a:rPr lang="ja-JP" altLang="en-US" sz="2400" b="1" dirty="0" smtClean="0">
                <a:solidFill>
                  <a:srgbClr val="0000FF"/>
                </a:solidFill>
              </a:rPr>
              <a:t>エピソードを交えて</a:t>
            </a:r>
            <a:r>
              <a:rPr lang="ja-JP" altLang="en-US" sz="2400" dirty="0" smtClean="0"/>
              <a:t>お話しく</a:t>
            </a:r>
            <a:r>
              <a:rPr lang="ja-JP" altLang="en-US" sz="2400" dirty="0" err="1" smtClean="0"/>
              <a:t>ださ</a:t>
            </a:r>
            <a:endParaRPr lang="en-US" altLang="ja-JP" sz="2400" dirty="0" smtClean="0"/>
          </a:p>
          <a:p>
            <a:r>
              <a:rPr lang="ja-JP" altLang="en-US" sz="2400" dirty="0"/>
              <a:t>　</a:t>
            </a:r>
            <a:r>
              <a:rPr lang="ja-JP" altLang="en-US" sz="2400" dirty="0" smtClean="0"/>
              <a:t>い。想定以外の質問については創作していただいて構いません。</a:t>
            </a:r>
            <a:endParaRPr lang="en-US" altLang="ja-JP" sz="2400" dirty="0" smtClean="0"/>
          </a:p>
          <a:p>
            <a:endParaRPr lang="en-US" altLang="ja-JP" sz="2400" dirty="0" smtClean="0"/>
          </a:p>
          <a:p>
            <a:r>
              <a:rPr lang="en-US" altLang="ja-JP" sz="2800" b="1" dirty="0" smtClean="0">
                <a:solidFill>
                  <a:srgbClr val="FF0000"/>
                </a:solidFill>
              </a:rPr>
              <a:t>C</a:t>
            </a:r>
            <a:r>
              <a:rPr lang="ja-JP" altLang="en-US" sz="2800" b="1" dirty="0" smtClean="0">
                <a:solidFill>
                  <a:srgbClr val="FF0000"/>
                </a:solidFill>
              </a:rPr>
              <a:t>：オブザーバー</a:t>
            </a:r>
            <a:endParaRPr lang="en-US" altLang="ja-JP" sz="2800" b="1" dirty="0">
              <a:solidFill>
                <a:srgbClr val="FF0000"/>
              </a:solidFill>
            </a:endParaRPr>
          </a:p>
          <a:p>
            <a:r>
              <a:rPr kumimoji="1" lang="ja-JP" altLang="en-US" sz="2800" dirty="0" smtClean="0"/>
              <a:t>　</a:t>
            </a:r>
            <a:r>
              <a:rPr lang="ja-JP" altLang="en-US" sz="2400" dirty="0"/>
              <a:t>キャリア・コンサルタント役</a:t>
            </a:r>
            <a:r>
              <a:rPr lang="ja-JP" altLang="en-US" sz="2400" dirty="0" smtClean="0"/>
              <a:t>の内容</a:t>
            </a:r>
            <a:r>
              <a:rPr kumimoji="1" lang="ja-JP" altLang="en-US" sz="2400" dirty="0" smtClean="0"/>
              <a:t>を良く聞き、印象に残ったところ、</a:t>
            </a:r>
            <a:endParaRPr kumimoji="1" lang="en-US" altLang="ja-JP" sz="2400" dirty="0" smtClean="0"/>
          </a:p>
          <a:p>
            <a:r>
              <a:rPr lang="ja-JP" altLang="en-US" sz="2400" dirty="0"/>
              <a:t>　</a:t>
            </a:r>
            <a:r>
              <a:rPr lang="ja-JP" altLang="en-US" sz="2400" dirty="0" smtClean="0"/>
              <a:t>気付いたところなどをメモしておきます。</a:t>
            </a:r>
            <a:endParaRPr kumimoji="1" lang="en-US" altLang="ja-JP" sz="2800" dirty="0" smtClean="0"/>
          </a:p>
        </p:txBody>
      </p:sp>
      <p:sp>
        <p:nvSpPr>
          <p:cNvPr id="6"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52</a:t>
            </a:fld>
            <a:endParaRPr lang="ja-JP" altLang="en-US" dirty="0"/>
          </a:p>
        </p:txBody>
      </p:sp>
      <p:sp>
        <p:nvSpPr>
          <p:cNvPr id="8" name="テキスト ボックス 7"/>
          <p:cNvSpPr txBox="1"/>
          <p:nvPr/>
        </p:nvSpPr>
        <p:spPr>
          <a:xfrm>
            <a:off x="216024" y="476672"/>
            <a:ext cx="8927976" cy="523220"/>
          </a:xfrm>
          <a:prstGeom prst="rect">
            <a:avLst/>
          </a:prstGeom>
          <a:noFill/>
        </p:spPr>
        <p:txBody>
          <a:bodyPr wrap="square" rtlCol="0">
            <a:spAutoFit/>
          </a:bodyPr>
          <a:lstStyle/>
          <a:p>
            <a:r>
              <a:rPr lang="ja-JP" altLang="en-US" sz="2800" dirty="0" smtClean="0">
                <a:solidFill>
                  <a:prstClr val="black"/>
                </a:solidFill>
              </a:rPr>
              <a:t>お手元のロールプレイング用資料をご覧ください。</a:t>
            </a:r>
            <a:endParaRPr lang="en-US" altLang="ja-JP" sz="2800" dirty="0" smtClean="0">
              <a:solidFill>
                <a:prstClr val="black"/>
              </a:solidFill>
            </a:endParaRPr>
          </a:p>
        </p:txBody>
      </p:sp>
    </p:spTree>
    <p:extLst>
      <p:ext uri="{BB962C8B-B14F-4D97-AF65-F5344CB8AC3E}">
        <p14:creationId xmlns:p14="http://schemas.microsoft.com/office/powerpoint/2010/main" val="33126660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C024EF52-B82D-496B-9F03-C0358D47F893}" type="slidenum">
              <a:rPr lang="ja-JP" altLang="en-US" smtClean="0"/>
              <a:pPr>
                <a:defRPr/>
              </a:pPr>
              <a:t>53</a:t>
            </a:fld>
            <a:endParaRPr lang="ja-JP" altLang="en-US" dirty="0"/>
          </a:p>
        </p:txBody>
      </p:sp>
      <p:pic>
        <p:nvPicPr>
          <p:cNvPr id="5"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73199"/>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2"/>
          <p:cNvSpPr txBox="1">
            <a:spLocks noChangeArrowheads="1"/>
          </p:cNvSpPr>
          <p:nvPr/>
        </p:nvSpPr>
        <p:spPr bwMode="auto">
          <a:xfrm>
            <a:off x="803275" y="44624"/>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ロールプレイング実施方法　</a:t>
            </a:r>
            <a:endParaRPr lang="en-US" altLang="ja-JP" sz="2400" b="1" dirty="0">
              <a:latin typeface="+mj-ea"/>
              <a:ea typeface="ＭＳ Ｐゴシック" pitchFamily="50" charset="-128"/>
            </a:endParaRPr>
          </a:p>
        </p:txBody>
      </p:sp>
      <p:sp>
        <p:nvSpPr>
          <p:cNvPr id="7" name="テキスト ボックス 6"/>
          <p:cNvSpPr txBox="1"/>
          <p:nvPr/>
        </p:nvSpPr>
        <p:spPr>
          <a:xfrm>
            <a:off x="216024" y="920888"/>
            <a:ext cx="8927976" cy="4832092"/>
          </a:xfrm>
          <a:prstGeom prst="rect">
            <a:avLst/>
          </a:prstGeom>
          <a:noFill/>
        </p:spPr>
        <p:txBody>
          <a:bodyPr wrap="square" rtlCol="0">
            <a:spAutoFit/>
          </a:bodyPr>
          <a:lstStyle/>
          <a:p>
            <a:r>
              <a:rPr kumimoji="1" lang="ja-JP" altLang="en-US" sz="3200" b="1" dirty="0" smtClean="0"/>
              <a:t>１</a:t>
            </a:r>
            <a:r>
              <a:rPr kumimoji="1" lang="en-US" altLang="ja-JP" sz="3200" b="1" dirty="0" smtClean="0"/>
              <a:t>.</a:t>
            </a:r>
            <a:r>
              <a:rPr kumimoji="1" lang="ja-JP" altLang="en-US" sz="3200" b="1" dirty="0" smtClean="0"/>
              <a:t>　ケースを読み込んでください　（２分）</a:t>
            </a:r>
            <a:endParaRPr kumimoji="1" lang="en-US" altLang="ja-JP" sz="3200" b="1" dirty="0" smtClean="0"/>
          </a:p>
          <a:p>
            <a:endParaRPr kumimoji="1" lang="en-US" altLang="ja-JP" sz="3200" dirty="0" smtClean="0"/>
          </a:p>
          <a:p>
            <a:r>
              <a:rPr lang="ja-JP" altLang="en-US" sz="3200" b="1" dirty="0" smtClean="0"/>
              <a:t>２</a:t>
            </a:r>
            <a:r>
              <a:rPr lang="en-US" altLang="ja-JP" sz="3200" b="1" dirty="0" smtClean="0"/>
              <a:t>.</a:t>
            </a:r>
            <a:r>
              <a:rPr lang="ja-JP" altLang="en-US" sz="3200" b="1" dirty="0" smtClean="0"/>
              <a:t>　ロールプレイングを実施してください　 （７分）</a:t>
            </a:r>
            <a:endParaRPr lang="en-US" altLang="ja-JP" sz="3200" b="1" dirty="0" smtClean="0"/>
          </a:p>
          <a:p>
            <a:r>
              <a:rPr lang="ja-JP" altLang="en-US" sz="3200" dirty="0"/>
              <a:t>　</a:t>
            </a:r>
            <a:endParaRPr lang="en-US" altLang="ja-JP" sz="3200" dirty="0"/>
          </a:p>
          <a:p>
            <a:r>
              <a:rPr lang="ja-JP" altLang="en-US" sz="3200" b="1" dirty="0" smtClean="0"/>
              <a:t>３</a:t>
            </a:r>
            <a:r>
              <a:rPr lang="en-US" altLang="ja-JP" sz="3200" b="1" dirty="0" smtClean="0"/>
              <a:t>.</a:t>
            </a:r>
            <a:r>
              <a:rPr lang="ja-JP" altLang="en-US" sz="3200" b="1" dirty="0" smtClean="0"/>
              <a:t>　振り返りを実施してください　 （３分）</a:t>
            </a:r>
            <a:endParaRPr lang="en-US" altLang="ja-JP" sz="3200" b="1" dirty="0" smtClean="0"/>
          </a:p>
          <a:p>
            <a:r>
              <a:rPr lang="ja-JP" altLang="en-US" sz="3200" dirty="0" smtClean="0"/>
              <a:t>　キャリア・コンサルタント役→オブザーブ役→転職希望者役の順番で、各自１分程度でお願いします。</a:t>
            </a:r>
            <a:endParaRPr lang="en-US" altLang="ja-JP" sz="3200" dirty="0" smtClean="0"/>
          </a:p>
          <a:p>
            <a:r>
              <a:rPr lang="ja-JP" altLang="en-US" sz="2800" dirty="0" smtClean="0">
                <a:solidFill>
                  <a:srgbClr val="FF0000"/>
                </a:solidFill>
              </a:rPr>
              <a:t>　</a:t>
            </a:r>
            <a:endParaRPr lang="en-US" altLang="ja-JP" sz="2800" b="1" dirty="0" smtClean="0">
              <a:solidFill>
                <a:srgbClr val="FF0000"/>
              </a:solidFill>
            </a:endParaRPr>
          </a:p>
          <a:p>
            <a:r>
              <a:rPr lang="ja-JP" altLang="en-US" sz="2800" b="1" dirty="0" smtClean="0">
                <a:solidFill>
                  <a:srgbClr val="FF0000"/>
                </a:solidFill>
              </a:rPr>
              <a:t>上手くやることが目的ではありません。できなくても結構ですので、みなさんで励まし合いながら実施してください。</a:t>
            </a:r>
            <a:endParaRPr kumimoji="1" lang="ja-JP" altLang="en-US" sz="2800" b="1" dirty="0">
              <a:solidFill>
                <a:srgbClr val="FF0000"/>
              </a:solidFill>
            </a:endParaRPr>
          </a:p>
        </p:txBody>
      </p:sp>
    </p:spTree>
    <p:extLst>
      <p:ext uri="{BB962C8B-B14F-4D97-AF65-F5344CB8AC3E}">
        <p14:creationId xmlns:p14="http://schemas.microsoft.com/office/powerpoint/2010/main" val="3037055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79512" y="175289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ロールプレイング（１２分</a:t>
            </a:r>
            <a:r>
              <a:rPr lang="en-US" altLang="ja-JP" sz="40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３回）</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読込み</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準備　</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2</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ロールプレイング　</a:t>
            </a:r>
            <a:r>
              <a:rPr lang="ja-JP" altLang="en-US" sz="3600" dirty="0">
                <a:solidFill>
                  <a:schemeClr val="tx1">
                    <a:lumMod val="95000"/>
                    <a:lumOff val="5000"/>
                  </a:schemeClr>
                </a:solidFill>
                <a:latin typeface="HGP創英角ｺﾞｼｯｸUB" pitchFamily="50" charset="-128"/>
                <a:ea typeface="HGP創英角ｺﾞｼｯｸUB" pitchFamily="50" charset="-128"/>
              </a:rPr>
              <a:t>７</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質疑応答</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アドバイス　</a:t>
            </a:r>
            <a:r>
              <a:rPr lang="en-US" altLang="ja-JP" sz="3600" dirty="0" smtClean="0">
                <a:solidFill>
                  <a:schemeClr val="tx1">
                    <a:lumMod val="95000"/>
                    <a:lumOff val="5000"/>
                  </a:schemeClr>
                </a:solidFill>
                <a:latin typeface="HGP創英角ｺﾞｼｯｸUB" pitchFamily="50" charset="-128"/>
                <a:ea typeface="HGP創英角ｺﾞｼｯｸUB" pitchFamily="50" charset="-128"/>
              </a:rPr>
              <a:t>3</a:t>
            </a:r>
            <a:r>
              <a:rPr lang="ja-JP" altLang="en-US" sz="36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36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54</a:t>
            </a:fld>
            <a:endParaRPr lang="ja-JP" altLang="en-US" dirty="0"/>
          </a:p>
        </p:txBody>
      </p:sp>
    </p:spTree>
    <p:extLst>
      <p:ext uri="{BB962C8B-B14F-4D97-AF65-F5344CB8AC3E}">
        <p14:creationId xmlns:p14="http://schemas.microsoft.com/office/powerpoint/2010/main" val="13470972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697217" cy="38877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質疑応答</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（目安：１０分）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endParaRPr lang="en-US" altLang="ja-JP" sz="4000" dirty="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コト軸でヒアリングできたでしょうか？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ポータブルスキルの見立ては、できたでしょうか？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2800" dirty="0">
                <a:solidFill>
                  <a:schemeClr val="tx1">
                    <a:lumMod val="95000"/>
                    <a:lumOff val="5000"/>
                  </a:schemeClr>
                </a:solidFill>
                <a:latin typeface="HGP創英角ｺﾞｼｯｸUB" pitchFamily="50" charset="-128"/>
                <a:ea typeface="HGP創英角ｺﾞｼｯｸUB" pitchFamily="50" charset="-128"/>
              </a:rPr>
              <a:t>何</a:t>
            </a:r>
            <a:r>
              <a:rPr lang="ja-JP" altLang="en-US" sz="2800" dirty="0" smtClean="0">
                <a:solidFill>
                  <a:schemeClr val="tx1">
                    <a:lumMod val="95000"/>
                    <a:lumOff val="5000"/>
                  </a:schemeClr>
                </a:solidFill>
                <a:latin typeface="HGP創英角ｺﾞｼｯｸUB" pitchFamily="50" charset="-128"/>
                <a:ea typeface="HGP創英角ｺﾞｼｯｸUB" pitchFamily="50" charset="-128"/>
              </a:rPr>
              <a:t>が、難しかったでしょうか？</a:t>
            </a:r>
            <a:endParaRPr lang="en-US" altLang="ja-JP" sz="28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55</a:t>
            </a:fld>
            <a:endParaRPr lang="ja-JP" altLang="en-US" dirty="0"/>
          </a:p>
        </p:txBody>
      </p:sp>
    </p:spTree>
    <p:extLst>
      <p:ext uri="{BB962C8B-B14F-4D97-AF65-F5344CB8AC3E}">
        <p14:creationId xmlns:p14="http://schemas.microsoft.com/office/powerpoint/2010/main" val="2845904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休憩</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（５分）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56</a:t>
            </a:fld>
            <a:endParaRPr lang="ja-JP" altLang="en-US" dirty="0"/>
          </a:p>
        </p:txBody>
      </p:sp>
      <p:sp>
        <p:nvSpPr>
          <p:cNvPr id="6" name="テキスト ボックス 5"/>
          <p:cNvSpPr txBox="1"/>
          <p:nvPr/>
        </p:nvSpPr>
        <p:spPr>
          <a:xfrm>
            <a:off x="251520" y="5229200"/>
            <a:ext cx="9145016" cy="369332"/>
          </a:xfrm>
          <a:prstGeom prst="rect">
            <a:avLst/>
          </a:prstGeom>
          <a:noFill/>
        </p:spPr>
        <p:txBody>
          <a:bodyPr wrap="square" rtlCol="0">
            <a:spAutoFit/>
          </a:bodyPr>
          <a:lstStyle/>
          <a:p>
            <a:r>
              <a:rPr kumimoji="1" lang="en-US" altLang="ja-JP" dirty="0" smtClean="0"/>
              <a:t>※GCDF</a:t>
            </a:r>
            <a:r>
              <a:rPr kumimoji="1" lang="ja-JP" altLang="en-US" dirty="0" smtClean="0"/>
              <a:t>継続学習の出席証明書をご希望される方は</a:t>
            </a:r>
            <a:r>
              <a:rPr lang="ja-JP" altLang="en-US" dirty="0" smtClean="0"/>
              <a:t>受付スタッフまでお申し付け下さい。</a:t>
            </a:r>
            <a:endParaRPr kumimoji="1" lang="ja-JP" altLang="en-US" dirty="0"/>
          </a:p>
        </p:txBody>
      </p:sp>
    </p:spTree>
    <p:extLst>
      <p:ext uri="{BB962C8B-B14F-4D97-AF65-F5344CB8AC3E}">
        <p14:creationId xmlns:p14="http://schemas.microsoft.com/office/powerpoint/2010/main" val="4956824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341438"/>
            <a:ext cx="8697217" cy="38877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ロールプレイング事例の解説</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（目安：</a:t>
            </a:r>
            <a:r>
              <a:rPr lang="ja-JP" altLang="en-US" sz="4000" dirty="0">
                <a:solidFill>
                  <a:schemeClr val="tx1">
                    <a:lumMod val="95000"/>
                    <a:lumOff val="5000"/>
                  </a:schemeClr>
                </a:solidFill>
                <a:latin typeface="HGP創英角ｺﾞｼｯｸUB" pitchFamily="50" charset="-128"/>
                <a:ea typeface="HGP創英角ｺﾞｼｯｸUB" pitchFamily="50" charset="-128"/>
              </a:rPr>
              <a:t>１４</a:t>
            </a: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分）</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5"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57</a:t>
            </a:fld>
            <a:endParaRPr lang="ja-JP" altLang="en-US" dirty="0"/>
          </a:p>
        </p:txBody>
      </p:sp>
    </p:spTree>
    <p:extLst>
      <p:ext uri="{BB962C8B-B14F-4D97-AF65-F5344CB8AC3E}">
        <p14:creationId xmlns:p14="http://schemas.microsoft.com/office/powerpoint/2010/main" val="23856117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ヒアリングのポイント（再掲）</a:t>
            </a:r>
            <a:endParaRPr lang="en-US" altLang="ja-JP" sz="2400" b="1" dirty="0">
              <a:latin typeface="+mj-ea"/>
              <a:ea typeface="ＭＳ Ｐゴシック" pitchFamily="50" charset="-128"/>
            </a:endParaRPr>
          </a:p>
        </p:txBody>
      </p:sp>
      <p:sp>
        <p:nvSpPr>
          <p:cNvPr id="7" name="テキスト ボックス 6"/>
          <p:cNvSpPr txBox="1"/>
          <p:nvPr/>
        </p:nvSpPr>
        <p:spPr>
          <a:xfrm>
            <a:off x="518179" y="548680"/>
            <a:ext cx="7942253" cy="5960993"/>
          </a:xfrm>
          <a:prstGeom prst="rect">
            <a:avLst/>
          </a:prstGeom>
          <a:noFill/>
          <a:ln w="25400">
            <a:solidFill>
              <a:schemeClr val="tx2"/>
            </a:solidFill>
          </a:ln>
        </p:spPr>
        <p:txBody>
          <a:bodyPr wrap="square" rtlCol="0">
            <a:spAutoFit/>
          </a:bodyPr>
          <a:lstStyle/>
          <a:p>
            <a:pPr marL="0" indent="0">
              <a:buNone/>
            </a:pPr>
            <a:r>
              <a:rPr lang="ja-JP" altLang="ja-JP" sz="3200" dirty="0"/>
              <a:t>①当初</a:t>
            </a:r>
            <a:r>
              <a:rPr lang="ja-JP" altLang="ja-JP" sz="3200" dirty="0" smtClean="0"/>
              <a:t>ニーズ</a:t>
            </a:r>
            <a:r>
              <a:rPr lang="ja-JP" altLang="en-US" sz="3200" dirty="0" smtClean="0"/>
              <a:t>の確認</a:t>
            </a:r>
            <a:endParaRPr lang="en-US" altLang="ja-JP" sz="3200" dirty="0" smtClean="0"/>
          </a:p>
          <a:p>
            <a:pPr marL="0" indent="0">
              <a:buNone/>
            </a:pPr>
            <a:r>
              <a:rPr lang="ja-JP" altLang="en-US" dirty="0" smtClean="0"/>
              <a:t>まずは傾聴し、全て受け止める。理解不明な点はあいまいにせず確認する</a:t>
            </a:r>
            <a:r>
              <a:rPr lang="ja-JP" altLang="en-US" sz="3200" dirty="0" smtClean="0"/>
              <a:t>。</a:t>
            </a:r>
            <a:endParaRPr lang="en-US" altLang="ja-JP" sz="3200" dirty="0" smtClean="0"/>
          </a:p>
          <a:p>
            <a:pPr marL="0" indent="0">
              <a:buNone/>
            </a:pPr>
            <a:r>
              <a:rPr lang="ja-JP" altLang="ja-JP" sz="3200" dirty="0" smtClean="0"/>
              <a:t>②</a:t>
            </a:r>
            <a:r>
              <a:rPr lang="ja-JP" altLang="ja-JP" sz="3200" dirty="0"/>
              <a:t>コト</a:t>
            </a:r>
            <a:r>
              <a:rPr lang="ja-JP" altLang="en-US" sz="3200" dirty="0"/>
              <a:t>軸での</a:t>
            </a:r>
            <a:r>
              <a:rPr lang="ja-JP" altLang="ja-JP" sz="3200" dirty="0" smtClean="0"/>
              <a:t>ヒアリング</a:t>
            </a:r>
            <a:endParaRPr lang="en-US" altLang="ja-JP" sz="3200" dirty="0" smtClean="0"/>
          </a:p>
          <a:p>
            <a:pPr marL="0" indent="0">
              <a:buNone/>
            </a:pPr>
            <a:r>
              <a:rPr lang="ja-JP" altLang="en-US" dirty="0" smtClean="0"/>
              <a:t>お互いの会話が、「・・ができるヒト、・・を経験したヒト」に陥らないよう、</a:t>
            </a:r>
            <a:endParaRPr lang="en-US" altLang="ja-JP" dirty="0" smtClean="0"/>
          </a:p>
          <a:p>
            <a:pPr marL="0" indent="0">
              <a:buNone/>
            </a:pPr>
            <a:r>
              <a:rPr lang="ja-JP" altLang="en-US" dirty="0" smtClean="0"/>
              <a:t>「それは、・・・という成果を期待したい」ということでしょうか？と</a:t>
            </a:r>
            <a:endParaRPr lang="en-US" altLang="ja-JP" dirty="0" smtClean="0"/>
          </a:p>
          <a:p>
            <a:pPr marL="0" indent="0">
              <a:buNone/>
            </a:pPr>
            <a:r>
              <a:rPr lang="ja-JP" altLang="en-US" dirty="0" smtClean="0"/>
              <a:t>言い換える、など工夫して共有を図る。</a:t>
            </a:r>
            <a:endParaRPr lang="en-US" altLang="ja-JP" dirty="0" smtClean="0"/>
          </a:p>
          <a:p>
            <a:pPr marL="0" indent="0">
              <a:buNone/>
            </a:pPr>
            <a:endParaRPr lang="en-US" altLang="ja-JP" dirty="0"/>
          </a:p>
          <a:p>
            <a:pPr marL="0" indent="0">
              <a:buNone/>
            </a:pPr>
            <a:r>
              <a:rPr lang="ja-JP" altLang="ja-JP" sz="3200" dirty="0" smtClean="0"/>
              <a:t>③</a:t>
            </a:r>
            <a:r>
              <a:rPr lang="ja-JP" altLang="ja-JP" sz="3200" dirty="0"/>
              <a:t>仕事</a:t>
            </a:r>
            <a:r>
              <a:rPr lang="ja-JP" altLang="ja-JP" sz="3200" dirty="0" smtClean="0"/>
              <a:t>内容</a:t>
            </a:r>
            <a:r>
              <a:rPr lang="ja-JP" altLang="en-US" sz="3200" dirty="0" smtClean="0"/>
              <a:t>を具体的に把握</a:t>
            </a:r>
            <a:endParaRPr lang="en-US" altLang="ja-JP" sz="3200" dirty="0" smtClean="0"/>
          </a:p>
          <a:p>
            <a:pPr marL="0" indent="0">
              <a:buNone/>
            </a:pPr>
            <a:r>
              <a:rPr lang="ja-JP" altLang="en-US" dirty="0" smtClean="0"/>
              <a:t>第三者（転職希望者</a:t>
            </a:r>
            <a:r>
              <a:rPr lang="en-US" altLang="ja-JP" dirty="0" smtClean="0"/>
              <a:t>/</a:t>
            </a:r>
            <a:r>
              <a:rPr lang="ja-JP" altLang="en-US" dirty="0" smtClean="0"/>
              <a:t>キャリア・コンサルタント）に</a:t>
            </a:r>
            <a:r>
              <a:rPr lang="ja-JP" altLang="en-US" dirty="0"/>
              <a:t>説明できるようになる</a:t>
            </a:r>
            <a:r>
              <a:rPr lang="ja-JP" altLang="en-US" dirty="0" smtClean="0"/>
              <a:t>まで、</a:t>
            </a:r>
            <a:endParaRPr lang="en-US" altLang="ja-JP" dirty="0" smtClean="0"/>
          </a:p>
          <a:p>
            <a:pPr marL="0" indent="0">
              <a:buNone/>
            </a:pPr>
            <a:r>
              <a:rPr lang="ja-JP" altLang="en-US" dirty="0" smtClean="0"/>
              <a:t>仕事内容を具体的に（動き</a:t>
            </a:r>
            <a:r>
              <a:rPr lang="en-US" altLang="ja-JP" dirty="0" smtClean="0"/>
              <a:t>/</a:t>
            </a:r>
            <a:r>
              <a:rPr lang="ja-JP" altLang="en-US" dirty="0" smtClean="0"/>
              <a:t>目的</a:t>
            </a:r>
            <a:r>
              <a:rPr lang="en-US" altLang="ja-JP" dirty="0" smtClean="0"/>
              <a:t>/</a:t>
            </a:r>
            <a:r>
              <a:rPr lang="ja-JP" altLang="en-US" dirty="0" smtClean="0"/>
              <a:t>関係者など・・）理解する。</a:t>
            </a:r>
            <a:endParaRPr lang="en-US" altLang="ja-JP" dirty="0" smtClean="0"/>
          </a:p>
          <a:p>
            <a:pPr marL="0" indent="0">
              <a:buNone/>
            </a:pPr>
            <a:endParaRPr lang="en-US" altLang="ja-JP" dirty="0" smtClean="0"/>
          </a:p>
          <a:p>
            <a:r>
              <a:rPr lang="ja-JP" altLang="ja-JP" sz="3200" dirty="0"/>
              <a:t>④</a:t>
            </a:r>
            <a:r>
              <a:rPr lang="ja-JP" altLang="ja-JP" sz="3200" dirty="0" smtClean="0"/>
              <a:t>専門</a:t>
            </a:r>
            <a:r>
              <a:rPr lang="ja-JP" altLang="en-US" sz="3200" dirty="0" smtClean="0"/>
              <a:t>性</a:t>
            </a:r>
            <a:r>
              <a:rPr lang="en-US" altLang="ja-JP" sz="3200" dirty="0" smtClean="0"/>
              <a:t>/</a:t>
            </a:r>
            <a:r>
              <a:rPr lang="ja-JP" altLang="ja-JP" sz="3200" dirty="0"/>
              <a:t>属性と</a:t>
            </a:r>
            <a:r>
              <a:rPr lang="ja-JP" altLang="ja-JP" sz="3200" dirty="0" smtClean="0"/>
              <a:t>ポータブル</a:t>
            </a:r>
            <a:r>
              <a:rPr lang="ja-JP" altLang="en-US" sz="3200" dirty="0" smtClean="0"/>
              <a:t>な</a:t>
            </a:r>
            <a:r>
              <a:rPr lang="ja-JP" altLang="ja-JP" sz="3200" dirty="0" smtClean="0"/>
              <a:t>経験</a:t>
            </a:r>
            <a:r>
              <a:rPr lang="ja-JP" altLang="en-US" sz="3200" dirty="0" smtClean="0"/>
              <a:t>の</a:t>
            </a:r>
            <a:r>
              <a:rPr lang="ja-JP" altLang="ja-JP" sz="3200" dirty="0" smtClean="0"/>
              <a:t>切分け</a:t>
            </a:r>
            <a:endParaRPr lang="en-US" altLang="ja-JP" sz="3200" dirty="0" smtClean="0"/>
          </a:p>
          <a:p>
            <a:r>
              <a:rPr lang="ja-JP" altLang="en-US" dirty="0" smtClean="0"/>
              <a:t>その仕事、その能力は、業界固有か？当該企業固有か？置き換えは可能か？</a:t>
            </a:r>
            <a:endParaRPr lang="en-US" altLang="ja-JP" dirty="0" smtClean="0"/>
          </a:p>
          <a:p>
            <a:endParaRPr lang="en-US" altLang="ja-JP" dirty="0"/>
          </a:p>
          <a:p>
            <a:pPr marL="0" indent="0">
              <a:buNone/>
            </a:pPr>
            <a:r>
              <a:rPr lang="ja-JP" altLang="ja-JP" sz="3200" dirty="0" smtClean="0"/>
              <a:t>⑤採用ターゲットの再設定</a:t>
            </a:r>
            <a:endParaRPr lang="en-US" altLang="ja-JP" sz="3200" dirty="0" smtClean="0"/>
          </a:p>
          <a:p>
            <a:pPr marL="0" indent="0">
              <a:buNone/>
            </a:pPr>
            <a:r>
              <a:rPr lang="ja-JP" altLang="en-US" dirty="0" smtClean="0"/>
              <a:t>①～④を俯瞰して、優先度の高いものから具体化して共有する。</a:t>
            </a:r>
            <a:endParaRPr lang="en-US" altLang="ja-JP" dirty="0"/>
          </a:p>
        </p:txBody>
      </p:sp>
      <p:sp>
        <p:nvSpPr>
          <p:cNvPr id="6"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58</a:t>
            </a:fld>
            <a:endParaRPr lang="ja-JP" altLang="en-US" dirty="0"/>
          </a:p>
        </p:txBody>
      </p:sp>
    </p:spTree>
    <p:extLst>
      <p:ext uri="{BB962C8B-B14F-4D97-AF65-F5344CB8AC3E}">
        <p14:creationId xmlns:p14="http://schemas.microsoft.com/office/powerpoint/2010/main" val="245450891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solidFill>
                  <a:prstClr val="black"/>
                </a:solidFill>
                <a:latin typeface="ＭＳ Ｐゴシック"/>
                <a:ea typeface="ＭＳ Ｐゴシック" pitchFamily="50" charset="-128"/>
              </a:rPr>
              <a:t>面談のポイント（再掲）</a:t>
            </a:r>
            <a:endParaRPr lang="en-US" altLang="ja-JP" sz="2400" b="1" dirty="0">
              <a:solidFill>
                <a:prstClr val="black"/>
              </a:solidFill>
              <a:latin typeface="ＭＳ Ｐゴシック"/>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solidFill>
                  <a:prstClr val="black">
                    <a:tint val="75000"/>
                  </a:prstClr>
                </a:solidFill>
              </a:rPr>
              <a:pPr>
                <a:defRPr/>
              </a:pPr>
              <a:t>59</a:t>
            </a:fld>
            <a:endParaRPr lang="ja-JP" altLang="en-US" dirty="0">
              <a:solidFill>
                <a:prstClr val="black">
                  <a:tint val="75000"/>
                </a:prstClr>
              </a:solidFill>
            </a:endParaRPr>
          </a:p>
        </p:txBody>
      </p:sp>
      <p:sp>
        <p:nvSpPr>
          <p:cNvPr id="7" name="テキスト ボックス 6"/>
          <p:cNvSpPr txBox="1"/>
          <p:nvPr/>
        </p:nvSpPr>
        <p:spPr>
          <a:xfrm>
            <a:off x="518179" y="620688"/>
            <a:ext cx="7942253" cy="6120680"/>
          </a:xfrm>
          <a:prstGeom prst="rect">
            <a:avLst/>
          </a:prstGeom>
          <a:noFill/>
          <a:ln w="25400">
            <a:solidFill>
              <a:schemeClr val="tx2"/>
            </a:solidFill>
          </a:ln>
        </p:spPr>
        <p:txBody>
          <a:bodyPr wrap="square" rtlCol="0" anchor="ctr" anchorCtr="0">
            <a:noAutofit/>
          </a:bodyPr>
          <a:lstStyle/>
          <a:p>
            <a:r>
              <a:rPr lang="ja-JP" altLang="ja-JP" sz="3200" dirty="0" smtClean="0">
                <a:solidFill>
                  <a:prstClr val="black"/>
                </a:solidFill>
              </a:rPr>
              <a:t>①当初ニーズ</a:t>
            </a:r>
            <a:r>
              <a:rPr lang="ja-JP" altLang="en-US" sz="3200" dirty="0" smtClean="0">
                <a:solidFill>
                  <a:prstClr val="black"/>
                </a:solidFill>
              </a:rPr>
              <a:t>の確認</a:t>
            </a:r>
            <a:r>
              <a:rPr lang="ja-JP" altLang="en-US" sz="1600" b="1" dirty="0" smtClean="0">
                <a:solidFill>
                  <a:srgbClr val="002060"/>
                </a:solidFill>
              </a:rPr>
              <a:t>（信頼関係構築、転職希望者課題特定）</a:t>
            </a:r>
            <a:endParaRPr lang="en-US" altLang="ja-JP" sz="1600" b="1" dirty="0">
              <a:solidFill>
                <a:srgbClr val="002060"/>
              </a:solidFill>
            </a:endParaRPr>
          </a:p>
          <a:p>
            <a:r>
              <a:rPr lang="ja-JP" altLang="en-US" sz="1600" dirty="0">
                <a:solidFill>
                  <a:prstClr val="black"/>
                </a:solidFill>
              </a:rPr>
              <a:t>まずは傾聴し、全て受け止める。理解不明な点はあいまいにせず確認する</a:t>
            </a:r>
            <a:r>
              <a:rPr lang="ja-JP" altLang="en-US" sz="1600" dirty="0" smtClean="0">
                <a:solidFill>
                  <a:prstClr val="black"/>
                </a:solidFill>
              </a:rPr>
              <a:t>。</a:t>
            </a:r>
            <a:endParaRPr lang="en-US" altLang="ja-JP" sz="1600" dirty="0" smtClean="0">
              <a:solidFill>
                <a:prstClr val="black"/>
              </a:solidFill>
            </a:endParaRPr>
          </a:p>
          <a:p>
            <a:endParaRPr lang="en-US" altLang="ja-JP" sz="600" dirty="0">
              <a:solidFill>
                <a:prstClr val="black"/>
              </a:solidFill>
            </a:endParaRPr>
          </a:p>
          <a:p>
            <a:r>
              <a:rPr lang="ja-JP" altLang="ja-JP" sz="3200" dirty="0" smtClean="0">
                <a:solidFill>
                  <a:prstClr val="black"/>
                </a:solidFill>
              </a:rPr>
              <a:t>②</a:t>
            </a:r>
            <a:r>
              <a:rPr lang="ja-JP" altLang="en-US" sz="3200" dirty="0" smtClean="0">
                <a:solidFill>
                  <a:prstClr val="black"/>
                </a:solidFill>
              </a:rPr>
              <a:t>ニーズの深堀り</a:t>
            </a:r>
            <a:r>
              <a:rPr lang="ja-JP" altLang="en-US" sz="1600" b="1" dirty="0" smtClean="0">
                <a:solidFill>
                  <a:srgbClr val="002060"/>
                </a:solidFill>
              </a:rPr>
              <a:t>（キャリア・コンサルタント課題</a:t>
            </a:r>
            <a:r>
              <a:rPr lang="ja-JP" altLang="en-US" sz="1600" b="1" dirty="0">
                <a:solidFill>
                  <a:srgbClr val="002060"/>
                </a:solidFill>
              </a:rPr>
              <a:t>特定</a:t>
            </a:r>
            <a:r>
              <a:rPr lang="ja-JP" altLang="en-US" sz="1600" b="1" dirty="0" smtClean="0">
                <a:solidFill>
                  <a:srgbClr val="002060"/>
                </a:solidFill>
              </a:rPr>
              <a:t>）</a:t>
            </a:r>
            <a:endParaRPr lang="en-US" altLang="ja-JP" sz="1600" b="1" dirty="0" smtClean="0">
              <a:solidFill>
                <a:prstClr val="black"/>
              </a:solidFill>
            </a:endParaRPr>
          </a:p>
          <a:p>
            <a:r>
              <a:rPr lang="ja-JP" altLang="en-US" sz="1600" dirty="0" smtClean="0">
                <a:solidFill>
                  <a:prstClr val="black"/>
                </a:solidFill>
              </a:rPr>
              <a:t>転職理由や希望条件を表面的に捉えずに、そう思った背景、理由を詳細にヒアリングする。場合によっては、「それであれば○○の方向性でも</a:t>
            </a:r>
            <a:r>
              <a:rPr lang="en-US" altLang="ja-JP" sz="1600" dirty="0" smtClean="0">
                <a:solidFill>
                  <a:prstClr val="black"/>
                </a:solidFill>
              </a:rPr>
              <a:t>OK</a:t>
            </a:r>
            <a:r>
              <a:rPr lang="ja-JP" altLang="en-US" sz="1600" dirty="0" smtClean="0">
                <a:solidFill>
                  <a:prstClr val="black"/>
                </a:solidFill>
              </a:rPr>
              <a:t>ですか？」等、話を展開させていく。（</a:t>
            </a:r>
            <a:r>
              <a:rPr lang="en-US" altLang="ja-JP" sz="1600" dirty="0" smtClean="0">
                <a:solidFill>
                  <a:prstClr val="black"/>
                </a:solidFill>
              </a:rPr>
              <a:t>MUST</a:t>
            </a:r>
            <a:r>
              <a:rPr lang="ja-JP" altLang="en-US" sz="1600" dirty="0" smtClean="0">
                <a:solidFill>
                  <a:prstClr val="black"/>
                </a:solidFill>
              </a:rPr>
              <a:t>と</a:t>
            </a:r>
            <a:r>
              <a:rPr lang="en-US" altLang="ja-JP" sz="1600" dirty="0" smtClean="0">
                <a:solidFill>
                  <a:prstClr val="black"/>
                </a:solidFill>
              </a:rPr>
              <a:t>WILL</a:t>
            </a:r>
            <a:r>
              <a:rPr lang="ja-JP" altLang="en-US" sz="1600" dirty="0" smtClean="0">
                <a:solidFill>
                  <a:prstClr val="black"/>
                </a:solidFill>
              </a:rPr>
              <a:t>の把握）</a:t>
            </a:r>
            <a:endParaRPr lang="en-US" altLang="ja-JP" sz="1600" dirty="0" smtClean="0">
              <a:solidFill>
                <a:prstClr val="black"/>
              </a:solidFill>
            </a:endParaRPr>
          </a:p>
          <a:p>
            <a:endParaRPr lang="en-US" altLang="ja-JP" sz="600" dirty="0">
              <a:solidFill>
                <a:prstClr val="black"/>
              </a:solidFill>
            </a:endParaRPr>
          </a:p>
          <a:p>
            <a:pPr lvl="0"/>
            <a:r>
              <a:rPr lang="ja-JP" altLang="ja-JP" sz="3200" dirty="0" smtClean="0">
                <a:solidFill>
                  <a:prstClr val="black"/>
                </a:solidFill>
              </a:rPr>
              <a:t>③仕事内容</a:t>
            </a:r>
            <a:r>
              <a:rPr lang="ja-JP" altLang="en-US" sz="3200" dirty="0" smtClean="0">
                <a:solidFill>
                  <a:prstClr val="black"/>
                </a:solidFill>
              </a:rPr>
              <a:t>を具体的に把握</a:t>
            </a:r>
            <a:r>
              <a:rPr lang="ja-JP" altLang="en-US" sz="1600" b="1" dirty="0">
                <a:solidFill>
                  <a:srgbClr val="002060"/>
                </a:solidFill>
              </a:rPr>
              <a:t>（目標設定）</a:t>
            </a:r>
            <a:endParaRPr lang="en-US" altLang="ja-JP" sz="3200" b="1" dirty="0">
              <a:solidFill>
                <a:prstClr val="black"/>
              </a:solidFill>
            </a:endParaRPr>
          </a:p>
          <a:p>
            <a:pPr lvl="0"/>
            <a:r>
              <a:rPr lang="ja-JP" altLang="en-US" sz="1600" dirty="0" smtClean="0">
                <a:solidFill>
                  <a:prstClr val="black"/>
                </a:solidFill>
              </a:rPr>
              <a:t>第三者（求人企業）に</a:t>
            </a:r>
            <a:r>
              <a:rPr lang="ja-JP" altLang="en-US" sz="1600" dirty="0">
                <a:solidFill>
                  <a:prstClr val="black"/>
                </a:solidFill>
              </a:rPr>
              <a:t>説明できるようになる</a:t>
            </a:r>
            <a:r>
              <a:rPr lang="ja-JP" altLang="en-US" sz="1600" dirty="0" smtClean="0">
                <a:solidFill>
                  <a:prstClr val="black"/>
                </a:solidFill>
              </a:rPr>
              <a:t>まで、</a:t>
            </a:r>
            <a:endParaRPr lang="en-US" altLang="ja-JP" sz="1600" dirty="0" smtClean="0">
              <a:solidFill>
                <a:prstClr val="black"/>
              </a:solidFill>
            </a:endParaRPr>
          </a:p>
          <a:p>
            <a:r>
              <a:rPr lang="ja-JP" altLang="en-US" sz="1600" dirty="0" smtClean="0">
                <a:solidFill>
                  <a:prstClr val="black"/>
                </a:solidFill>
              </a:rPr>
              <a:t>仕事内容を具体的に（動き</a:t>
            </a:r>
            <a:r>
              <a:rPr lang="en-US" altLang="ja-JP" sz="1600" dirty="0" smtClean="0">
                <a:solidFill>
                  <a:prstClr val="black"/>
                </a:solidFill>
              </a:rPr>
              <a:t>/</a:t>
            </a:r>
            <a:r>
              <a:rPr lang="ja-JP" altLang="en-US" sz="1600" dirty="0" smtClean="0">
                <a:solidFill>
                  <a:prstClr val="black"/>
                </a:solidFill>
              </a:rPr>
              <a:t>目的</a:t>
            </a:r>
            <a:r>
              <a:rPr lang="en-US" altLang="ja-JP" sz="1600" dirty="0" smtClean="0">
                <a:solidFill>
                  <a:prstClr val="black"/>
                </a:solidFill>
              </a:rPr>
              <a:t>/</a:t>
            </a:r>
            <a:r>
              <a:rPr lang="ja-JP" altLang="en-US" sz="1600" dirty="0" smtClean="0">
                <a:solidFill>
                  <a:prstClr val="black"/>
                </a:solidFill>
              </a:rPr>
              <a:t>関係者など・・）理解する。（</a:t>
            </a:r>
            <a:r>
              <a:rPr lang="en-US" altLang="ja-JP" sz="1600" dirty="0" smtClean="0">
                <a:solidFill>
                  <a:prstClr val="black"/>
                </a:solidFill>
              </a:rPr>
              <a:t>CAN</a:t>
            </a:r>
            <a:r>
              <a:rPr lang="ja-JP" altLang="en-US" sz="1600" dirty="0" smtClean="0">
                <a:solidFill>
                  <a:prstClr val="black"/>
                </a:solidFill>
              </a:rPr>
              <a:t>の把握）</a:t>
            </a:r>
            <a:endParaRPr lang="en-US" altLang="ja-JP" sz="1600" dirty="0" smtClean="0">
              <a:solidFill>
                <a:prstClr val="black"/>
              </a:solidFill>
            </a:endParaRPr>
          </a:p>
          <a:p>
            <a:endParaRPr lang="en-US" altLang="ja-JP" sz="600" dirty="0" smtClean="0">
              <a:solidFill>
                <a:prstClr val="black"/>
              </a:solidFill>
            </a:endParaRPr>
          </a:p>
          <a:p>
            <a:r>
              <a:rPr lang="ja-JP" altLang="ja-JP" sz="3200" dirty="0">
                <a:solidFill>
                  <a:prstClr val="black"/>
                </a:solidFill>
              </a:rPr>
              <a:t>④</a:t>
            </a:r>
            <a:r>
              <a:rPr lang="ja-JP" altLang="ja-JP" sz="3200" dirty="0" smtClean="0">
                <a:solidFill>
                  <a:prstClr val="black"/>
                </a:solidFill>
              </a:rPr>
              <a:t>専門</a:t>
            </a:r>
            <a:r>
              <a:rPr lang="ja-JP" altLang="en-US" sz="3200" dirty="0" smtClean="0">
                <a:solidFill>
                  <a:prstClr val="black"/>
                </a:solidFill>
              </a:rPr>
              <a:t>性</a:t>
            </a:r>
            <a:r>
              <a:rPr lang="en-US" altLang="ja-JP" sz="3200" dirty="0" smtClean="0">
                <a:solidFill>
                  <a:prstClr val="black"/>
                </a:solidFill>
              </a:rPr>
              <a:t>/</a:t>
            </a:r>
            <a:r>
              <a:rPr lang="ja-JP" altLang="ja-JP" sz="3200" dirty="0">
                <a:solidFill>
                  <a:prstClr val="black"/>
                </a:solidFill>
              </a:rPr>
              <a:t>属性と</a:t>
            </a:r>
            <a:r>
              <a:rPr lang="ja-JP" altLang="ja-JP" sz="3200" dirty="0" smtClean="0">
                <a:solidFill>
                  <a:prstClr val="black"/>
                </a:solidFill>
              </a:rPr>
              <a:t>ポータブル</a:t>
            </a:r>
            <a:r>
              <a:rPr lang="ja-JP" altLang="en-US" sz="3200" dirty="0" smtClean="0">
                <a:solidFill>
                  <a:prstClr val="black"/>
                </a:solidFill>
              </a:rPr>
              <a:t>な</a:t>
            </a:r>
            <a:r>
              <a:rPr lang="ja-JP" altLang="ja-JP" sz="3200" dirty="0" smtClean="0">
                <a:solidFill>
                  <a:prstClr val="black"/>
                </a:solidFill>
              </a:rPr>
              <a:t>経験</a:t>
            </a:r>
            <a:r>
              <a:rPr lang="ja-JP" altLang="en-US" sz="3200" dirty="0" smtClean="0">
                <a:solidFill>
                  <a:prstClr val="black"/>
                </a:solidFill>
              </a:rPr>
              <a:t>の</a:t>
            </a:r>
            <a:r>
              <a:rPr lang="ja-JP" altLang="ja-JP" sz="3200" dirty="0" smtClean="0">
                <a:solidFill>
                  <a:prstClr val="black"/>
                </a:solidFill>
              </a:rPr>
              <a:t>切分け</a:t>
            </a:r>
            <a:endParaRPr lang="en-US" altLang="ja-JP" sz="3200" dirty="0" smtClean="0">
              <a:solidFill>
                <a:prstClr val="black"/>
              </a:solidFill>
            </a:endParaRPr>
          </a:p>
          <a:p>
            <a:pPr lvl="0"/>
            <a:r>
              <a:rPr lang="ja-JP" altLang="en-US" sz="1600" b="1" dirty="0">
                <a:solidFill>
                  <a:srgbClr val="002060"/>
                </a:solidFill>
              </a:rPr>
              <a:t>（目標設定）</a:t>
            </a:r>
            <a:endParaRPr lang="en-US" altLang="ja-JP" sz="3200" b="1" dirty="0">
              <a:solidFill>
                <a:prstClr val="black"/>
              </a:solidFill>
            </a:endParaRPr>
          </a:p>
          <a:p>
            <a:r>
              <a:rPr lang="ja-JP" altLang="en-US" sz="1600" dirty="0" smtClean="0">
                <a:solidFill>
                  <a:prstClr val="black"/>
                </a:solidFill>
              </a:rPr>
              <a:t>その仕事、その能力は、業界固有か？当該企業固有か？置き換えは可能か？</a:t>
            </a:r>
            <a:endParaRPr lang="en-US" altLang="ja-JP" sz="1600" dirty="0" smtClean="0">
              <a:solidFill>
                <a:prstClr val="black"/>
              </a:solidFill>
            </a:endParaRPr>
          </a:p>
          <a:p>
            <a:endParaRPr lang="en-US" altLang="ja-JP" sz="600" dirty="0">
              <a:solidFill>
                <a:prstClr val="black"/>
              </a:solidFill>
            </a:endParaRPr>
          </a:p>
          <a:p>
            <a:r>
              <a:rPr lang="ja-JP" altLang="ja-JP" sz="3200" dirty="0" smtClean="0">
                <a:solidFill>
                  <a:prstClr val="black"/>
                </a:solidFill>
              </a:rPr>
              <a:t>⑤</a:t>
            </a:r>
            <a:r>
              <a:rPr lang="ja-JP" altLang="en-US" sz="3200" dirty="0" smtClean="0">
                <a:solidFill>
                  <a:prstClr val="black"/>
                </a:solidFill>
              </a:rPr>
              <a:t>希望条件、将来像</a:t>
            </a:r>
            <a:r>
              <a:rPr lang="ja-JP" altLang="ja-JP" sz="3200" dirty="0" smtClean="0">
                <a:solidFill>
                  <a:prstClr val="black"/>
                </a:solidFill>
              </a:rPr>
              <a:t>の再設定</a:t>
            </a:r>
            <a:r>
              <a:rPr lang="ja-JP" altLang="en-US" sz="1600" b="1" dirty="0">
                <a:solidFill>
                  <a:srgbClr val="002060"/>
                </a:solidFill>
              </a:rPr>
              <a:t>（目標設定）</a:t>
            </a:r>
            <a:endParaRPr lang="en-US" altLang="ja-JP" sz="3200" b="1" dirty="0" smtClean="0">
              <a:solidFill>
                <a:prstClr val="black"/>
              </a:solidFill>
            </a:endParaRPr>
          </a:p>
          <a:p>
            <a:r>
              <a:rPr lang="ja-JP" altLang="en-US" sz="1600" dirty="0" smtClean="0">
                <a:solidFill>
                  <a:prstClr val="black"/>
                </a:solidFill>
              </a:rPr>
              <a:t>①～④及び</a:t>
            </a:r>
            <a:r>
              <a:rPr lang="en-US" altLang="ja-JP" sz="1600" dirty="0" smtClean="0">
                <a:solidFill>
                  <a:prstClr val="black"/>
                </a:solidFill>
              </a:rPr>
              <a:t>CAN WILL MUST</a:t>
            </a:r>
            <a:r>
              <a:rPr lang="ja-JP" altLang="en-US" sz="1600" dirty="0" smtClean="0">
                <a:solidFill>
                  <a:prstClr val="black"/>
                </a:solidFill>
              </a:rPr>
              <a:t>を俯瞰し、優先度の高いものから具体化して共有する。　　　その上で、活動方法等に関してのコンセンサスを得る。</a:t>
            </a:r>
            <a:endParaRPr lang="en-US" altLang="ja-JP" sz="1600" dirty="0">
              <a:solidFill>
                <a:prstClr val="black"/>
              </a:solidFill>
            </a:endParaRPr>
          </a:p>
        </p:txBody>
      </p:sp>
    </p:spTree>
    <p:extLst>
      <p:ext uri="{BB962C8B-B14F-4D97-AF65-F5344CB8AC3E}">
        <p14:creationId xmlns:p14="http://schemas.microsoft.com/office/powerpoint/2010/main" val="2197512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一般社団法人　人材サービス産業協議会"/>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17463"/>
            <a:ext cx="4076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p:cNvSpPr/>
          <p:nvPr/>
        </p:nvSpPr>
        <p:spPr>
          <a:xfrm>
            <a:off x="195263" y="1680890"/>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本取り組みの目的・背景</a:t>
            </a:r>
            <a:endParaRPr lang="ja-JP" altLang="en-US" sz="4000" dirty="0">
              <a:solidFill>
                <a:schemeClr val="tx1">
                  <a:lumMod val="95000"/>
                  <a:lumOff val="5000"/>
                </a:schemeClr>
              </a:solidFill>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C024EF52-B82D-496B-9F03-C0358D47F893}" type="slidenum">
              <a:rPr lang="ja-JP" altLang="en-US" smtClean="0"/>
              <a:pPr>
                <a:defRPr/>
              </a:pPr>
              <a:t>6</a:t>
            </a:fld>
            <a:endParaRPr lang="ja-JP" altLang="en-US" dirty="0"/>
          </a:p>
        </p:txBody>
      </p:sp>
    </p:spTree>
    <p:extLst>
      <p:ext uri="{BB962C8B-B14F-4D97-AF65-F5344CB8AC3E}">
        <p14:creationId xmlns:p14="http://schemas.microsoft.com/office/powerpoint/2010/main" val="34432347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p:cNvSpPr txBox="1"/>
          <p:nvPr/>
        </p:nvSpPr>
        <p:spPr>
          <a:xfrm>
            <a:off x="1679438" y="5025950"/>
            <a:ext cx="6708986" cy="923330"/>
          </a:xfrm>
          <a:prstGeom prst="rect">
            <a:avLst/>
          </a:prstGeom>
          <a:noFill/>
        </p:spPr>
        <p:txBody>
          <a:bodyPr wrap="square" rtlCol="0">
            <a:spAutoFit/>
          </a:bodyPr>
          <a:lstStyle/>
          <a:p>
            <a:r>
              <a:rPr lang="ja-JP" altLang="en-US" dirty="0" smtClean="0"/>
              <a:t>・ワークシート「明日か</a:t>
            </a:r>
            <a:r>
              <a:rPr lang="ja-JP" altLang="en-US" dirty="0"/>
              <a:t>ら</a:t>
            </a:r>
            <a:r>
              <a:rPr lang="ja-JP" altLang="en-US" dirty="0" smtClean="0"/>
              <a:t>の実行に向けて」（</a:t>
            </a:r>
            <a:r>
              <a:rPr lang="ja-JP" altLang="en-US" dirty="0"/>
              <a:t>３</a:t>
            </a:r>
            <a:r>
              <a:rPr lang="ja-JP" altLang="en-US" dirty="0" smtClean="0"/>
              <a:t>分）</a:t>
            </a:r>
            <a:endParaRPr lang="en-US" altLang="ja-JP" dirty="0" smtClean="0"/>
          </a:p>
          <a:p>
            <a:r>
              <a:rPr kumimoji="1" lang="ja-JP" altLang="en-US" dirty="0" smtClean="0"/>
              <a:t>・チーム内での共有</a:t>
            </a:r>
            <a:r>
              <a:rPr lang="ja-JP" altLang="en-US" dirty="0" smtClean="0"/>
              <a:t>（７分</a:t>
            </a:r>
            <a:r>
              <a:rPr lang="ja-JP" altLang="en-US" dirty="0"/>
              <a:t>）</a:t>
            </a:r>
            <a:endParaRPr kumimoji="1" lang="en-US" altLang="ja-JP" dirty="0" smtClean="0"/>
          </a:p>
          <a:p>
            <a:r>
              <a:rPr lang="ja-JP" altLang="en-US" dirty="0"/>
              <a:t>・</a:t>
            </a:r>
            <a:r>
              <a:rPr kumimoji="1" lang="ja-JP" altLang="en-US" dirty="0" smtClean="0"/>
              <a:t>会場での意見交換</a:t>
            </a:r>
            <a:r>
              <a:rPr lang="ja-JP" altLang="en-US" dirty="0" smtClean="0"/>
              <a:t>（５分</a:t>
            </a:r>
            <a:r>
              <a:rPr lang="ja-JP" altLang="en-US" dirty="0"/>
              <a:t>）</a:t>
            </a:r>
            <a:endParaRPr kumimoji="1" lang="ja-JP" altLang="en-US" dirty="0"/>
          </a:p>
        </p:txBody>
      </p:sp>
      <p:sp>
        <p:nvSpPr>
          <p:cNvPr id="6" name="正方形/長方形 5"/>
          <p:cNvSpPr/>
          <p:nvPr/>
        </p:nvSpPr>
        <p:spPr>
          <a:xfrm>
            <a:off x="195263" y="1412776"/>
            <a:ext cx="8769350" cy="311626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dirty="0" smtClean="0">
                <a:solidFill>
                  <a:schemeClr val="tx1">
                    <a:lumMod val="95000"/>
                    <a:lumOff val="5000"/>
                  </a:schemeClr>
                </a:solidFill>
                <a:latin typeface="HGP創英角ｺﾞｼｯｸUB" pitchFamily="50" charset="-128"/>
                <a:ea typeface="HGP創英角ｺﾞｼｯｸUB" pitchFamily="50" charset="-128"/>
              </a:rPr>
              <a:t>職場での実践に向けて</a:t>
            </a:r>
            <a:endParaRPr lang="en-US" altLang="ja-JP" sz="4000" dirty="0" smtClean="0">
              <a:solidFill>
                <a:schemeClr val="tx1">
                  <a:lumMod val="95000"/>
                  <a:lumOff val="5000"/>
                </a:schemeClr>
              </a:solidFill>
              <a:latin typeface="HGP創英角ｺﾞｼｯｸUB" pitchFamily="50" charset="-128"/>
              <a:ea typeface="HGP創英角ｺﾞｼｯｸUB" pitchFamily="50" charset="-128"/>
            </a:endParaRPr>
          </a:p>
        </p:txBody>
      </p:sp>
      <p:sp>
        <p:nvSpPr>
          <p:cNvPr id="7"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60</a:t>
            </a:fld>
            <a:endParaRPr lang="ja-JP" altLang="en-US" dirty="0"/>
          </a:p>
        </p:txBody>
      </p:sp>
    </p:spTree>
    <p:extLst>
      <p:ext uri="{BB962C8B-B14F-4D97-AF65-F5344CB8AC3E}">
        <p14:creationId xmlns:p14="http://schemas.microsoft.com/office/powerpoint/2010/main" val="265926194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最後に</a:t>
            </a:r>
            <a:endParaRPr lang="en-US" altLang="ja-JP" sz="2400" b="1" dirty="0">
              <a:latin typeface="+mj-ea"/>
              <a:ea typeface="ＭＳ Ｐゴシック" pitchFamily="50" charset="-128"/>
            </a:endParaRPr>
          </a:p>
        </p:txBody>
      </p:sp>
      <p:sp>
        <p:nvSpPr>
          <p:cNvPr id="7" name="正方形/長方形 6"/>
          <p:cNvSpPr/>
          <p:nvPr/>
        </p:nvSpPr>
        <p:spPr>
          <a:xfrm>
            <a:off x="539551" y="980728"/>
            <a:ext cx="8186377" cy="6124754"/>
          </a:xfrm>
          <a:prstGeom prst="rect">
            <a:avLst/>
          </a:prstGeom>
        </p:spPr>
        <p:txBody>
          <a:bodyPr wrap="square">
            <a:spAutoFit/>
          </a:bodyPr>
          <a:lstStyle/>
          <a:p>
            <a:pPr marL="457200" indent="-457200">
              <a:buFont typeface="Wingdings" panose="05000000000000000000" pitchFamily="2" charset="2"/>
              <a:buChar char="l"/>
            </a:pPr>
            <a:r>
              <a:rPr lang="en-US" altLang="ja-JP" sz="2800" dirty="0" smtClean="0">
                <a:solidFill>
                  <a:schemeClr val="tx1">
                    <a:lumMod val="95000"/>
                    <a:lumOff val="5000"/>
                  </a:schemeClr>
                </a:solidFill>
                <a:latin typeface="+mn-ea"/>
              </a:rPr>
              <a:t>2030</a:t>
            </a:r>
            <a:r>
              <a:rPr lang="ja-JP" altLang="en-US" sz="2800" dirty="0" smtClean="0">
                <a:solidFill>
                  <a:schemeClr val="tx1">
                    <a:lumMod val="95000"/>
                    <a:lumOff val="5000"/>
                  </a:schemeClr>
                </a:solidFill>
                <a:latin typeface="+mn-ea"/>
              </a:rPr>
              <a:t>年に向け、若年層とミドル・シニア層の需給ギャップはこれまで以上に拡大</a:t>
            </a:r>
            <a:endParaRPr lang="ja-JP" altLang="en-US" sz="2800" dirty="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r>
              <a:rPr lang="ja-JP" altLang="en-US" sz="2800" dirty="0" smtClean="0">
                <a:solidFill>
                  <a:schemeClr val="tx1">
                    <a:lumMod val="95000"/>
                    <a:lumOff val="5000"/>
                  </a:schemeClr>
                </a:solidFill>
                <a:latin typeface="+mn-ea"/>
              </a:rPr>
              <a:t>入職経路の３割を占める民間人材サービスに対する社会の期待は一層高まる</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2800" dirty="0">
              <a:solidFill>
                <a:schemeClr val="tx1">
                  <a:lumMod val="95000"/>
                  <a:lumOff val="5000"/>
                </a:schemeClr>
              </a:solidFill>
              <a:latin typeface="+mn-ea"/>
            </a:endParaRPr>
          </a:p>
          <a:p>
            <a:pPr marL="457200" indent="-457200">
              <a:buFont typeface="Wingdings" panose="05000000000000000000" pitchFamily="2" charset="2"/>
              <a:buChar char="l"/>
            </a:pPr>
            <a:r>
              <a:rPr lang="ja-JP" altLang="en-US" sz="2800" dirty="0" smtClean="0">
                <a:solidFill>
                  <a:schemeClr val="tx1">
                    <a:lumMod val="95000"/>
                    <a:lumOff val="5000"/>
                  </a:schemeClr>
                </a:solidFill>
                <a:latin typeface="+mn-ea"/>
              </a:rPr>
              <a:t>皆さん一人ひとりが問題意識を持って行動を変えていくことが大きな変革につながっていく</a:t>
            </a: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2800" dirty="0" smtClean="0">
              <a:solidFill>
                <a:schemeClr val="tx1">
                  <a:lumMod val="95000"/>
                  <a:lumOff val="5000"/>
                </a:schemeClr>
              </a:solidFill>
              <a:latin typeface="+mn-ea"/>
            </a:endParaRPr>
          </a:p>
          <a:p>
            <a:pPr marL="457200" indent="-457200">
              <a:buFont typeface="Wingdings" panose="05000000000000000000" pitchFamily="2" charset="2"/>
              <a:buChar char="l"/>
            </a:pPr>
            <a:endParaRPr lang="en-US" altLang="ja-JP" sz="2800" dirty="0">
              <a:solidFill>
                <a:schemeClr val="tx1">
                  <a:lumMod val="95000"/>
                  <a:lumOff val="5000"/>
                </a:schemeClr>
              </a:solidFill>
              <a:latin typeface="+mn-ea"/>
            </a:endParaRPr>
          </a:p>
          <a:p>
            <a:r>
              <a:rPr lang="en-US" altLang="ja-JP" sz="2800" dirty="0" smtClean="0">
                <a:solidFill>
                  <a:schemeClr val="tx1">
                    <a:lumMod val="95000"/>
                    <a:lumOff val="5000"/>
                  </a:schemeClr>
                </a:solidFill>
                <a:latin typeface="+mn-ea"/>
              </a:rPr>
              <a:t>※</a:t>
            </a:r>
            <a:r>
              <a:rPr lang="ja-JP" altLang="en-US" sz="2800" dirty="0" smtClean="0">
                <a:solidFill>
                  <a:schemeClr val="tx1">
                    <a:lumMod val="95000"/>
                    <a:lumOff val="5000"/>
                  </a:schemeClr>
                </a:solidFill>
                <a:latin typeface="+mn-ea"/>
              </a:rPr>
              <a:t>お手元のアンケートのご記入をお願い致します。</a:t>
            </a:r>
            <a:endParaRPr lang="en-US" altLang="ja-JP" sz="2800" dirty="0" smtClean="0">
              <a:solidFill>
                <a:schemeClr val="tx1">
                  <a:lumMod val="95000"/>
                  <a:lumOff val="5000"/>
                </a:schemeClr>
              </a:solidFill>
              <a:latin typeface="+mn-ea"/>
            </a:endParaRPr>
          </a:p>
          <a:p>
            <a:r>
              <a:rPr lang="en-US" altLang="ja-JP" sz="2800" dirty="0">
                <a:solidFill>
                  <a:schemeClr val="tx1">
                    <a:lumMod val="95000"/>
                    <a:lumOff val="5000"/>
                  </a:schemeClr>
                </a:solidFill>
                <a:latin typeface="+mn-ea"/>
              </a:rPr>
              <a:t>※GCDF</a:t>
            </a:r>
            <a:r>
              <a:rPr lang="ja-JP" altLang="en-US" sz="2800" dirty="0">
                <a:solidFill>
                  <a:schemeClr val="tx1">
                    <a:lumMod val="95000"/>
                    <a:lumOff val="5000"/>
                  </a:schemeClr>
                </a:solidFill>
                <a:latin typeface="+mn-ea"/>
              </a:rPr>
              <a:t>継続学習の出席証明書をご希望される方は受付スタッフまでお申し付け下さい。</a:t>
            </a:r>
          </a:p>
          <a:p>
            <a:endParaRPr lang="en-US" altLang="ja-JP" sz="2800" dirty="0" smtClean="0">
              <a:solidFill>
                <a:schemeClr val="tx1">
                  <a:lumMod val="95000"/>
                  <a:lumOff val="5000"/>
                </a:schemeClr>
              </a:solidFill>
              <a:latin typeface="+mn-ea"/>
            </a:endParaRPr>
          </a:p>
        </p:txBody>
      </p:sp>
      <p:sp>
        <p:nvSpPr>
          <p:cNvPr id="6" name="スライド番号プレースホルダー 1"/>
          <p:cNvSpPr>
            <a:spLocks noGrp="1"/>
          </p:cNvSpPr>
          <p:nvPr>
            <p:ph type="sldNum" sz="quarter" idx="12"/>
          </p:nvPr>
        </p:nvSpPr>
        <p:spPr>
          <a:xfrm>
            <a:off x="6553200" y="6356350"/>
            <a:ext cx="2133600" cy="365125"/>
          </a:xfrm>
        </p:spPr>
        <p:txBody>
          <a:bodyPr/>
          <a:lstStyle/>
          <a:p>
            <a:pPr>
              <a:defRPr/>
            </a:pPr>
            <a:fld id="{282001AA-0CEE-48F3-B22D-0645E3D99F22}" type="slidenum">
              <a:rPr lang="ja-JP" altLang="en-US" smtClean="0"/>
              <a:pPr>
                <a:defRPr/>
              </a:pPr>
              <a:t>61</a:t>
            </a:fld>
            <a:endParaRPr lang="ja-JP" altLang="en-US" dirty="0"/>
          </a:p>
        </p:txBody>
      </p:sp>
    </p:spTree>
    <p:extLst>
      <p:ext uri="{BB962C8B-B14F-4D97-AF65-F5344CB8AC3E}">
        <p14:creationId xmlns:p14="http://schemas.microsoft.com/office/powerpoint/2010/main" val="2108609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smtClean="0">
                <a:latin typeface="+mj-ea"/>
                <a:ea typeface="ＭＳ Ｐゴシック" pitchFamily="50" charset="-128"/>
              </a:rPr>
              <a:t>皆様へのメッセージ</a:t>
            </a:r>
            <a:endParaRPr lang="en-US" altLang="ja-JP" sz="2400" b="1" dirty="0">
              <a:latin typeface="+mj-ea"/>
              <a:ea typeface="ＭＳ Ｐゴシック"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7</a:t>
            </a:fld>
            <a:endParaRPr lang="ja-JP" altLang="en-US" dirty="0"/>
          </a:p>
        </p:txBody>
      </p:sp>
      <p:grpSp>
        <p:nvGrpSpPr>
          <p:cNvPr id="5" name="グループ化 4"/>
          <p:cNvGrpSpPr/>
          <p:nvPr/>
        </p:nvGrpSpPr>
        <p:grpSpPr>
          <a:xfrm>
            <a:off x="107504" y="3831481"/>
            <a:ext cx="8706021" cy="2549847"/>
            <a:chOff x="107504" y="692696"/>
            <a:chExt cx="8706021" cy="2549847"/>
          </a:xfrm>
        </p:grpSpPr>
        <p:sp>
          <p:nvSpPr>
            <p:cNvPr id="7" name="テキスト ボックス 2"/>
            <p:cNvSpPr txBox="1">
              <a:spLocks noChangeArrowheads="1"/>
            </p:cNvSpPr>
            <p:nvPr/>
          </p:nvSpPr>
          <p:spPr bwMode="auto">
            <a:xfrm>
              <a:off x="107504" y="692696"/>
              <a:ext cx="8233222" cy="461665"/>
            </a:xfrm>
            <a:prstGeom prst="rect">
              <a:avLst/>
            </a:prstGeom>
            <a:noFill/>
            <a:ln w="9525">
              <a:noFill/>
              <a:miter lim="800000"/>
              <a:headEnd/>
              <a:tailEnd/>
            </a:ln>
          </p:spPr>
          <p:txBody>
            <a:bodyPr wrap="square">
              <a:spAutoFit/>
            </a:bodyPr>
            <a:lstStyle/>
            <a:p>
              <a:r>
                <a:rPr lang="ja-JP" altLang="en-US" sz="2400" dirty="0"/>
                <a:t>②中村 恒一</a:t>
              </a:r>
              <a:r>
                <a:rPr lang="ja-JP" altLang="en-US" sz="2000" dirty="0" smtClean="0"/>
                <a:t>　（一般</a:t>
              </a:r>
              <a:r>
                <a:rPr lang="ja-JP" altLang="en-US" sz="2000" dirty="0"/>
                <a:t>社団法人人材サービス産業協</a:t>
              </a:r>
              <a:r>
                <a:rPr lang="ja-JP" altLang="en-US" sz="2000" dirty="0" smtClean="0"/>
                <a:t>議会</a:t>
              </a:r>
              <a:r>
                <a:rPr lang="ja-JP" altLang="en-US" sz="2000" dirty="0"/>
                <a:t>　</a:t>
              </a:r>
              <a:r>
                <a:rPr lang="ja-JP" altLang="en-US" sz="2000" dirty="0" smtClean="0"/>
                <a:t>理事長）</a:t>
              </a:r>
              <a:endParaRPr lang="ja-JP" altLang="en-US" sz="2000" dirty="0"/>
            </a:p>
          </p:txBody>
        </p:sp>
        <p:sp>
          <p:nvSpPr>
            <p:cNvPr id="9" name="テキスト ボックス 2"/>
            <p:cNvSpPr txBox="1">
              <a:spLocks noChangeArrowheads="1"/>
            </p:cNvSpPr>
            <p:nvPr/>
          </p:nvSpPr>
          <p:spPr bwMode="auto">
            <a:xfrm>
              <a:off x="2123728" y="1426661"/>
              <a:ext cx="6689797" cy="1815882"/>
            </a:xfrm>
            <a:prstGeom prst="rect">
              <a:avLst/>
            </a:prstGeom>
            <a:noFill/>
            <a:ln w="9525">
              <a:noFill/>
              <a:miter lim="800000"/>
              <a:headEnd/>
              <a:tailEnd/>
            </a:ln>
          </p:spPr>
          <p:txBody>
            <a:bodyPr wrap="square">
              <a:spAutoFit/>
            </a:bodyPr>
            <a:lstStyle/>
            <a:p>
              <a:r>
                <a:rPr lang="en-US" altLang="ja-JP" sz="1600" dirty="0"/>
                <a:t>1981</a:t>
              </a:r>
              <a:r>
                <a:rPr lang="ja-JP" altLang="en-US" sz="1600" dirty="0"/>
                <a:t>年株式会社日本リクルートセンター（現株式会社リクルート）入社</a:t>
              </a:r>
              <a:r>
                <a:rPr lang="ja-JP" altLang="en-US" sz="1600" dirty="0" smtClean="0"/>
                <a:t>。</a:t>
              </a:r>
              <a:endParaRPr lang="en-US" altLang="ja-JP" sz="1600" dirty="0" smtClean="0"/>
            </a:p>
            <a:p>
              <a:r>
                <a:rPr lang="ja-JP" altLang="en-US" sz="1600" dirty="0" smtClean="0"/>
                <a:t>採用</a:t>
              </a:r>
              <a:r>
                <a:rPr lang="ja-JP" altLang="en-US" sz="1600" dirty="0"/>
                <a:t>開発部部長、中央営業部部長、代理店事業部事業部長、首都圏人材総合サービス事業部事業部長などを経て、</a:t>
              </a:r>
              <a:r>
                <a:rPr lang="en-US" altLang="ja-JP" sz="1600" dirty="0"/>
                <a:t>99</a:t>
              </a:r>
              <a:r>
                <a:rPr lang="ja-JP" altLang="en-US" sz="1600" dirty="0"/>
                <a:t>年取締役、</a:t>
              </a:r>
              <a:r>
                <a:rPr lang="en-US" altLang="ja-JP" sz="1600" dirty="0"/>
                <a:t>2000</a:t>
              </a:r>
              <a:r>
                <a:rPr lang="ja-JP" altLang="en-US" sz="1600" dirty="0"/>
                <a:t>年執行役員</a:t>
              </a:r>
              <a:r>
                <a:rPr lang="ja-JP" altLang="en-US" sz="1600" dirty="0" smtClean="0"/>
                <a:t>、</a:t>
              </a:r>
              <a:endParaRPr lang="en-US" altLang="ja-JP" sz="1600" dirty="0" smtClean="0"/>
            </a:p>
            <a:p>
              <a:r>
                <a:rPr lang="en-US" altLang="ja-JP" sz="1600" dirty="0" smtClean="0"/>
                <a:t>01</a:t>
              </a:r>
              <a:r>
                <a:rPr lang="ja-JP" altLang="en-US" sz="1600" dirty="0"/>
                <a:t>年常務執行役員、</a:t>
              </a:r>
              <a:r>
                <a:rPr lang="en-US" altLang="ja-JP" sz="1600" dirty="0"/>
                <a:t>03</a:t>
              </a:r>
              <a:r>
                <a:rPr lang="ja-JP" altLang="en-US" sz="1600" dirty="0"/>
                <a:t>年取締役兼常務執行役員、</a:t>
              </a:r>
              <a:r>
                <a:rPr lang="en-US" altLang="ja-JP" sz="1600" dirty="0"/>
                <a:t>04</a:t>
              </a:r>
              <a:r>
                <a:rPr lang="ja-JP" altLang="en-US" sz="1600" dirty="0"/>
                <a:t>年取締役兼専務執行役員、</a:t>
              </a:r>
              <a:r>
                <a:rPr lang="en-US" altLang="ja-JP" sz="1600" dirty="0"/>
                <a:t>08</a:t>
              </a:r>
              <a:r>
                <a:rPr lang="ja-JP" altLang="en-US" sz="1600" dirty="0"/>
                <a:t>年取締役兼副社長、</a:t>
              </a:r>
              <a:r>
                <a:rPr lang="en-US" altLang="ja-JP" sz="1600" dirty="0"/>
                <a:t>12</a:t>
              </a:r>
              <a:r>
                <a:rPr lang="ja-JP" altLang="en-US" sz="1600" dirty="0"/>
                <a:t>年取締役相談役に</a:t>
              </a:r>
              <a:r>
                <a:rPr lang="ja-JP" altLang="en-US" sz="1600" dirty="0" smtClean="0"/>
                <a:t>。</a:t>
              </a:r>
              <a:endParaRPr lang="en-US" altLang="ja-JP" sz="1600" dirty="0" smtClean="0"/>
            </a:p>
            <a:p>
              <a:endParaRPr lang="en-US" altLang="ja-JP" sz="1600" dirty="0" smtClean="0"/>
            </a:p>
            <a:p>
              <a:r>
                <a:rPr lang="en-US" altLang="ja-JP" sz="1600" dirty="0" smtClean="0"/>
                <a:t>12</a:t>
              </a:r>
              <a:r>
                <a:rPr lang="ja-JP" altLang="en-US" sz="1600" dirty="0" smtClean="0"/>
                <a:t>年</a:t>
              </a:r>
              <a:r>
                <a:rPr lang="en-US" altLang="ja-JP" sz="1600" dirty="0" smtClean="0"/>
                <a:t>7</a:t>
              </a:r>
              <a:r>
                <a:rPr lang="ja-JP" altLang="en-US" sz="1600" dirty="0" smtClean="0"/>
                <a:t>月より人材</a:t>
              </a:r>
              <a:r>
                <a:rPr lang="ja-JP" altLang="en-US" sz="1600" dirty="0"/>
                <a:t>サービス産業協議会理事長に</a:t>
              </a:r>
              <a:r>
                <a:rPr lang="ja-JP" altLang="en-US" sz="1600" dirty="0" smtClean="0"/>
                <a:t>選出。</a:t>
              </a:r>
              <a:endParaRPr lang="ja-JP" altLang="en-US" sz="1600" dirty="0"/>
            </a:p>
          </p:txBody>
        </p:sp>
      </p:grpSp>
      <p:sp>
        <p:nvSpPr>
          <p:cNvPr id="11" name="テキスト ボックス 2"/>
          <p:cNvSpPr txBox="1">
            <a:spLocks noChangeArrowheads="1"/>
          </p:cNvSpPr>
          <p:nvPr/>
        </p:nvSpPr>
        <p:spPr bwMode="auto">
          <a:xfrm>
            <a:off x="107504" y="711678"/>
            <a:ext cx="8233222" cy="461665"/>
          </a:xfrm>
          <a:prstGeom prst="rect">
            <a:avLst/>
          </a:prstGeom>
          <a:noFill/>
          <a:ln w="9525">
            <a:noFill/>
            <a:miter lim="800000"/>
            <a:headEnd/>
            <a:tailEnd/>
          </a:ln>
        </p:spPr>
        <p:txBody>
          <a:bodyPr wrap="square">
            <a:spAutoFit/>
          </a:bodyPr>
          <a:lstStyle/>
          <a:p>
            <a:r>
              <a:rPr lang="ja-JP" altLang="en-US" sz="2400" dirty="0"/>
              <a:t>①</a:t>
            </a:r>
            <a:r>
              <a:rPr lang="ja-JP" altLang="en-US" sz="2400" dirty="0" smtClean="0"/>
              <a:t>今野 </a:t>
            </a:r>
            <a:r>
              <a:rPr lang="ja-JP" altLang="en-US" sz="2400" dirty="0"/>
              <a:t>浩一郎</a:t>
            </a:r>
            <a:r>
              <a:rPr lang="ja-JP" altLang="en-US" sz="2000" dirty="0" smtClean="0"/>
              <a:t>　（</a:t>
            </a:r>
            <a:r>
              <a:rPr lang="zh-CN" altLang="en-US" sz="2000" dirty="0"/>
              <a:t>学習院大学経済学部経営</a:t>
            </a:r>
            <a:r>
              <a:rPr lang="zh-CN" altLang="en-US" sz="2000" dirty="0" smtClean="0"/>
              <a:t>学科</a:t>
            </a:r>
            <a:r>
              <a:rPr lang="ja-JP" altLang="en-US" sz="2000" dirty="0" smtClean="0"/>
              <a:t>　</a:t>
            </a:r>
            <a:r>
              <a:rPr lang="zh-CN" altLang="en-US" sz="2000" dirty="0" smtClean="0"/>
              <a:t>教授</a:t>
            </a:r>
            <a:r>
              <a:rPr lang="ja-JP" altLang="en-US" sz="2000" dirty="0" smtClean="0"/>
              <a:t>）</a:t>
            </a:r>
            <a:endParaRPr lang="ja-JP" altLang="en-US" sz="2000" dirty="0"/>
          </a:p>
        </p:txBody>
      </p:sp>
      <p:sp>
        <p:nvSpPr>
          <p:cNvPr id="13" name="テキスト ボックス 2"/>
          <p:cNvSpPr txBox="1">
            <a:spLocks noChangeArrowheads="1"/>
          </p:cNvSpPr>
          <p:nvPr/>
        </p:nvSpPr>
        <p:spPr bwMode="auto">
          <a:xfrm>
            <a:off x="2123728" y="1143726"/>
            <a:ext cx="6689797" cy="1815882"/>
          </a:xfrm>
          <a:prstGeom prst="rect">
            <a:avLst/>
          </a:prstGeom>
          <a:noFill/>
          <a:ln w="9525">
            <a:noFill/>
            <a:miter lim="800000"/>
            <a:headEnd/>
            <a:tailEnd/>
          </a:ln>
        </p:spPr>
        <p:txBody>
          <a:bodyPr wrap="square">
            <a:spAutoFit/>
          </a:bodyPr>
          <a:lstStyle/>
          <a:p>
            <a:endParaRPr lang="en-US" altLang="zh-CN" sz="1600" dirty="0" smtClean="0"/>
          </a:p>
          <a:p>
            <a:r>
              <a:rPr lang="en-US" altLang="zh-CN" sz="1600" dirty="0" smtClean="0"/>
              <a:t>1971</a:t>
            </a:r>
            <a:r>
              <a:rPr lang="zh-CN" altLang="en-US" sz="1600" dirty="0"/>
              <a:t>年、東京工業大学理工学部経営工学科卒業。</a:t>
            </a:r>
            <a:r>
              <a:rPr lang="en-US" altLang="zh-CN" sz="1600" dirty="0"/>
              <a:t>73</a:t>
            </a:r>
            <a:r>
              <a:rPr lang="zh-CN" altLang="en-US" sz="1600" dirty="0"/>
              <a:t>年、同大学大学院理工学研究科修士課程修了、同年、神奈川大学工学部助手</a:t>
            </a:r>
            <a:r>
              <a:rPr lang="zh-CN" altLang="en-US" sz="1600" dirty="0" smtClean="0"/>
              <a:t>。</a:t>
            </a:r>
            <a:endParaRPr lang="en-US" altLang="zh-CN" sz="1600" dirty="0" smtClean="0"/>
          </a:p>
          <a:p>
            <a:r>
              <a:rPr lang="en-US" altLang="ja-JP" sz="1600" dirty="0"/>
              <a:t>80</a:t>
            </a:r>
            <a:r>
              <a:rPr lang="ja-JP" altLang="en-US" sz="1600" dirty="0"/>
              <a:t>年、東京学芸大学教育学部講師、</a:t>
            </a:r>
            <a:r>
              <a:rPr lang="en-US" altLang="ja-JP" sz="1600" dirty="0"/>
              <a:t>82</a:t>
            </a:r>
            <a:r>
              <a:rPr lang="ja-JP" altLang="en-US" sz="1600" dirty="0"/>
              <a:t>年同大学助教授。</a:t>
            </a:r>
            <a:r>
              <a:rPr lang="en-US" altLang="ja-JP" sz="1600" dirty="0"/>
              <a:t>92</a:t>
            </a:r>
            <a:r>
              <a:rPr lang="ja-JP" altLang="en-US" sz="1600" dirty="0"/>
              <a:t>年</a:t>
            </a:r>
            <a:r>
              <a:rPr lang="ja-JP" altLang="en-US" sz="1600" dirty="0" smtClean="0"/>
              <a:t>より現職。</a:t>
            </a:r>
            <a:endParaRPr lang="en-US" altLang="ja-JP" sz="1600" dirty="0" smtClean="0"/>
          </a:p>
          <a:p>
            <a:endParaRPr lang="en-US" altLang="ja-JP" sz="1600" dirty="0" smtClean="0"/>
          </a:p>
          <a:p>
            <a:r>
              <a:rPr lang="ja-JP" altLang="en-US" sz="1600" dirty="0" smtClean="0"/>
              <a:t>主な著書に</a:t>
            </a:r>
            <a:r>
              <a:rPr lang="en-US" altLang="ja-JP" sz="1600" dirty="0" smtClean="0"/>
              <a:t>『</a:t>
            </a:r>
            <a:r>
              <a:rPr lang="ja-JP" altLang="en-US" sz="1600" dirty="0"/>
              <a:t>人事管理入門</a:t>
            </a:r>
            <a:r>
              <a:rPr lang="en-US" altLang="ja-JP" sz="1600" dirty="0"/>
              <a:t>』</a:t>
            </a:r>
            <a:r>
              <a:rPr lang="ja-JP" altLang="en-US" sz="1600" dirty="0" err="1"/>
              <a:t>、</a:t>
            </a:r>
            <a:r>
              <a:rPr lang="en-US" altLang="ja-JP" sz="1600" dirty="0"/>
              <a:t>『</a:t>
            </a:r>
            <a:r>
              <a:rPr lang="ja-JP" altLang="en-US" sz="1600" dirty="0"/>
              <a:t>個と組織の成果主義</a:t>
            </a:r>
            <a:r>
              <a:rPr lang="en-US" altLang="ja-JP" sz="1600" dirty="0"/>
              <a:t>』</a:t>
            </a:r>
            <a:r>
              <a:rPr lang="ja-JP" altLang="en-US" sz="1600" dirty="0" err="1" smtClean="0"/>
              <a:t>、</a:t>
            </a:r>
            <a:r>
              <a:rPr lang="en-US" altLang="ja-JP" sz="1600" dirty="0" smtClean="0"/>
              <a:t>『</a:t>
            </a:r>
            <a:r>
              <a:rPr lang="ja-JP" altLang="en-US" sz="1600" dirty="0"/>
              <a:t>正社員消滅時代の人事改革 </a:t>
            </a:r>
            <a:r>
              <a:rPr lang="en-US" altLang="ja-JP" sz="1600" dirty="0" smtClean="0"/>
              <a:t>』</a:t>
            </a:r>
            <a:r>
              <a:rPr lang="ja-JP" altLang="en-US" sz="1600" dirty="0" err="1" smtClean="0"/>
              <a:t>、</a:t>
            </a:r>
            <a:r>
              <a:rPr lang="en-US" altLang="ja-JP" sz="1600" dirty="0" smtClean="0"/>
              <a:t>『</a:t>
            </a:r>
            <a:r>
              <a:rPr lang="ja-JP" altLang="en-US" sz="1600" dirty="0"/>
              <a:t>高齢社員の人事管理 </a:t>
            </a:r>
            <a:r>
              <a:rPr lang="en-US" altLang="ja-JP" sz="1600" dirty="0" smtClean="0"/>
              <a:t>』</a:t>
            </a:r>
            <a:r>
              <a:rPr lang="ja-JP" altLang="en-US" sz="1600" dirty="0" smtClean="0"/>
              <a:t>など多数。</a:t>
            </a:r>
            <a:endParaRPr lang="ja-JP" altLang="en-US" sz="1600" dirty="0"/>
          </a:p>
        </p:txBody>
      </p:sp>
      <p:pic>
        <p:nvPicPr>
          <p:cNvPr id="4" name="Picture 2" descr="C:\Users\ryosuke.moriyasu\Desktop\photo_kouichirou_iman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627" y="1268760"/>
            <a:ext cx="1823085" cy="22317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理事長 写真"/>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74" y="4365104"/>
            <a:ext cx="1991591" cy="2259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125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図表 5"/>
          <p:cNvGraphicFramePr/>
          <p:nvPr/>
        </p:nvGraphicFramePr>
        <p:xfrm>
          <a:off x="82416" y="1484784"/>
          <a:ext cx="8954080" cy="1425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9" name="図 3" descr="jhr.jpg"/>
          <p:cNvPicPr>
            <a:picLocks noChangeAspect="1"/>
          </p:cNvPicPr>
          <p:nvPr/>
        </p:nvPicPr>
        <p:blipFill>
          <a:blip r:embed="rId7">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2"/>
          <p:cNvSpPr txBox="1">
            <a:spLocks noChangeArrowheads="1"/>
          </p:cNvSpPr>
          <p:nvPr/>
        </p:nvSpPr>
        <p:spPr bwMode="auto">
          <a:xfrm>
            <a:off x="803275" y="36513"/>
            <a:ext cx="7297738" cy="461962"/>
          </a:xfrm>
          <a:prstGeom prst="rect">
            <a:avLst/>
          </a:prstGeom>
          <a:noFill/>
          <a:ln w="9525">
            <a:noFill/>
            <a:miter lim="800000"/>
            <a:headEnd/>
            <a:tailEnd/>
          </a:ln>
        </p:spPr>
        <p:txBody>
          <a:bodyPr>
            <a:spAutoFit/>
          </a:bodyPr>
          <a:lstStyle/>
          <a:p>
            <a:pPr>
              <a:defRPr/>
            </a:pPr>
            <a:r>
              <a:rPr lang="ja-JP" altLang="en-US" sz="2400" b="1" dirty="0">
                <a:latin typeface="+mj-ea"/>
                <a:ea typeface="+mj-ea"/>
              </a:rPr>
              <a:t>人材サービス産業協議会（</a:t>
            </a:r>
            <a:r>
              <a:rPr lang="en-US" altLang="ja-JP" sz="2400" b="1" dirty="0">
                <a:latin typeface="+mj-ea"/>
                <a:ea typeface="+mj-ea"/>
              </a:rPr>
              <a:t>JHR</a:t>
            </a:r>
            <a:r>
              <a:rPr lang="ja-JP" altLang="en-US" sz="2400" b="1" dirty="0">
                <a:latin typeface="+mj-ea"/>
                <a:ea typeface="+mj-ea"/>
              </a:rPr>
              <a:t>）とは</a:t>
            </a:r>
            <a:endParaRPr lang="en-US" altLang="ja-JP" sz="2400" b="1" dirty="0">
              <a:latin typeface="+mj-ea"/>
              <a:ea typeface="+mj-ea"/>
            </a:endParaRPr>
          </a:p>
        </p:txBody>
      </p:sp>
      <p:sp>
        <p:nvSpPr>
          <p:cNvPr id="5" name="テキスト ボックス 10"/>
          <p:cNvSpPr txBox="1">
            <a:spLocks noChangeArrowheads="1"/>
          </p:cNvSpPr>
          <p:nvPr/>
        </p:nvSpPr>
        <p:spPr bwMode="auto">
          <a:xfrm>
            <a:off x="-12700" y="414338"/>
            <a:ext cx="9553575" cy="6402387"/>
          </a:xfrm>
          <a:prstGeom prst="rect">
            <a:avLst/>
          </a:prstGeom>
          <a:noFill/>
          <a:ln w="9525">
            <a:noFill/>
            <a:miter lim="800000"/>
            <a:headEnd/>
            <a:tailEnd/>
          </a:ln>
        </p:spPr>
        <p:txBody>
          <a:bodyPr>
            <a:spAutoFit/>
          </a:bodyPr>
          <a:lstStyle/>
          <a:p>
            <a:pPr>
              <a:defRPr/>
            </a:pPr>
            <a:endParaRPr lang="en-US" altLang="ja-JP" dirty="0">
              <a:latin typeface="HGP創英角ｺﾞｼｯｸUB" panose="020B0900000000000000" pitchFamily="50" charset="-128"/>
              <a:ea typeface="HGP創英角ｺﾞｼｯｸUB" panose="020B0900000000000000" pitchFamily="50" charset="-128"/>
            </a:endParaRPr>
          </a:p>
          <a:p>
            <a:pPr>
              <a:defRPr/>
            </a:pPr>
            <a:endParaRPr lang="en-US" altLang="ja-JP" sz="1000" dirty="0">
              <a:latin typeface="HGP創英角ｺﾞｼｯｸUB" panose="020B0900000000000000" pitchFamily="50" charset="-128"/>
              <a:ea typeface="HGP創英角ｺﾞｼｯｸUB" panose="020B0900000000000000" pitchFamily="50" charset="-128"/>
            </a:endParaRPr>
          </a:p>
          <a:p>
            <a:pPr>
              <a:defRPr/>
            </a:pPr>
            <a:r>
              <a:rPr lang="ja-JP" altLang="en-US" sz="2400" dirty="0">
                <a:latin typeface="HGP創英角ｺﾞｼｯｸUB" panose="020B0900000000000000" pitchFamily="50" charset="-128"/>
                <a:ea typeface="HGP創英角ｺﾞｼｯｸUB" panose="020B0900000000000000" pitchFamily="50" charset="-128"/>
              </a:rPr>
              <a:t>民間人材サービス業界団体の連携横断組織（</a:t>
            </a:r>
            <a:r>
              <a:rPr lang="en-US" altLang="ja-JP" sz="2400" dirty="0">
                <a:latin typeface="HGP創英角ｺﾞｼｯｸUB" panose="020B0900000000000000" pitchFamily="50" charset="-128"/>
                <a:ea typeface="HGP創英角ｺﾞｼｯｸUB" panose="020B0900000000000000" pitchFamily="50" charset="-128"/>
              </a:rPr>
              <a:t>2012</a:t>
            </a:r>
            <a:r>
              <a:rPr lang="ja-JP" altLang="en-US" sz="2400" dirty="0">
                <a:latin typeface="HGP創英角ｺﾞｼｯｸUB" panose="020B0900000000000000" pitchFamily="50" charset="-128"/>
                <a:ea typeface="HGP創英角ｺﾞｼｯｸUB" panose="020B0900000000000000" pitchFamily="50" charset="-128"/>
              </a:rPr>
              <a:t>年</a:t>
            </a:r>
            <a:r>
              <a:rPr lang="en-US" altLang="ja-JP" sz="2400" dirty="0">
                <a:latin typeface="HGP創英角ｺﾞｼｯｸUB" panose="020B0900000000000000" pitchFamily="50" charset="-128"/>
                <a:ea typeface="HGP創英角ｺﾞｼｯｸUB" panose="020B0900000000000000" pitchFamily="50" charset="-128"/>
              </a:rPr>
              <a:t>10</a:t>
            </a:r>
            <a:r>
              <a:rPr lang="ja-JP" altLang="en-US" sz="2400" dirty="0">
                <a:latin typeface="HGP創英角ｺﾞｼｯｸUB" panose="020B0900000000000000" pitchFamily="50" charset="-128"/>
                <a:ea typeface="HGP創英角ｺﾞｼｯｸUB" panose="020B0900000000000000" pitchFamily="50" charset="-128"/>
              </a:rPr>
              <a:t>月設立）</a:t>
            </a:r>
            <a:endParaRPr lang="en-US" altLang="ja-JP" sz="24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a:defRPr/>
            </a:pPr>
            <a:r>
              <a:rPr lang="en-US" altLang="ja-JP" sz="1200" dirty="0">
                <a:latin typeface="HGP創英角ｺﾞｼｯｸUB" panose="020B0900000000000000" pitchFamily="50" charset="-128"/>
                <a:ea typeface="HGP創英角ｺﾞｼｯｸUB" panose="020B0900000000000000" pitchFamily="50" charset="-128"/>
              </a:rPr>
              <a:t>		</a:t>
            </a:r>
          </a:p>
          <a:p>
            <a:pPr>
              <a:defRPr/>
            </a:pPr>
            <a:endParaRPr lang="en-US" altLang="ja-JP" sz="1200" dirty="0">
              <a:latin typeface="HGP創英角ｺﾞｼｯｸUB" panose="020B0900000000000000" pitchFamily="50" charset="-128"/>
              <a:ea typeface="HGP創英角ｺﾞｼｯｸUB" panose="020B0900000000000000" pitchFamily="50" charset="-128"/>
            </a:endParaRPr>
          </a:p>
          <a:p>
            <a:pPr marL="712788">
              <a:defRPr/>
            </a:pPr>
            <a:endParaRPr lang="en-US" altLang="ja-JP" dirty="0">
              <a:latin typeface="HGP創英角ｺﾞｼｯｸUB" panose="020B0900000000000000" pitchFamily="50" charset="-128"/>
              <a:ea typeface="HGP創英角ｺﾞｼｯｸUB" panose="020B0900000000000000" pitchFamily="50" charset="-128"/>
            </a:endParaRPr>
          </a:p>
          <a:p>
            <a:pPr marL="712788">
              <a:buFont typeface="Wingdings" pitchFamily="2" charset="2"/>
              <a:buChar char="l"/>
              <a:defRPr/>
            </a:pPr>
            <a:endParaRPr lang="en-US" altLang="ja-JP" sz="2800" u="sng" dirty="0">
              <a:latin typeface="HGP創英角ｺﾞｼｯｸUB" panose="020B0900000000000000" pitchFamily="50" charset="-128"/>
              <a:ea typeface="HGP創英角ｺﾞｼｯｸUB" panose="020B0900000000000000" pitchFamily="50" charset="-128"/>
            </a:endParaRPr>
          </a:p>
          <a:p>
            <a:pPr marL="712788">
              <a:buFont typeface="Wingdings" pitchFamily="2" charset="2"/>
              <a:buChar char="l"/>
              <a:defRPr/>
            </a:pPr>
            <a:r>
              <a:rPr lang="ja-JP" altLang="en-US" sz="2800" u="sng" dirty="0">
                <a:latin typeface="HGP創英角ｺﾞｼｯｸUB" panose="020B0900000000000000" pitchFamily="50" charset="-128"/>
                <a:ea typeface="HGP創英角ｺﾞｼｯｸUB" panose="020B0900000000000000" pitchFamily="50" charset="-128"/>
              </a:rPr>
              <a:t> </a:t>
            </a:r>
            <a:r>
              <a:rPr lang="ja-JP" altLang="en-US" sz="2400" u="sng" dirty="0">
                <a:latin typeface="HGP創英角ｺﾞｼｯｸUB" panose="020B0900000000000000" pitchFamily="50" charset="-128"/>
                <a:ea typeface="HGP創英角ｺﾞｼｯｸUB" panose="020B0900000000000000" pitchFamily="50" charset="-128"/>
              </a:rPr>
              <a:t>ミッション　</a:t>
            </a:r>
            <a:endParaRPr lang="en-US" altLang="ja-JP" sz="2400" u="sng" dirty="0">
              <a:latin typeface="HGP創英角ｺﾞｼｯｸUB" panose="020B0900000000000000" pitchFamily="50" charset="-128"/>
              <a:ea typeface="HGP創英角ｺﾞｼｯｸUB" panose="020B0900000000000000" pitchFamily="50" charset="-128"/>
            </a:endParaRPr>
          </a:p>
          <a:p>
            <a:pPr>
              <a:defRPr/>
            </a:pPr>
            <a:r>
              <a:rPr lang="ja-JP" altLang="en-US" sz="2400" dirty="0">
                <a:latin typeface="HGP創英角ｺﾞｼｯｸUB" panose="020B0900000000000000" pitchFamily="50" charset="-128"/>
                <a:ea typeface="HGP創英角ｺﾞｼｯｸUB" panose="020B0900000000000000" pitchFamily="50" charset="-128"/>
              </a:rPr>
              <a:t>　　　　</a:t>
            </a:r>
            <a:r>
              <a:rPr lang="ja-JP" altLang="en-US" sz="2000" dirty="0">
                <a:latin typeface="HGP創英角ｺﾞｼｯｸUB" panose="020B0900000000000000" pitchFamily="50" charset="-128"/>
                <a:ea typeface="HGP創英角ｺﾞｼｯｸUB" panose="020B0900000000000000" pitchFamily="50" charset="-128"/>
              </a:rPr>
              <a:t>　</a:t>
            </a:r>
            <a:r>
              <a:rPr lang="en-US" altLang="ja-JP" sz="2000" dirty="0">
                <a:latin typeface="HGP創英角ｺﾞｼｯｸUB" panose="020B0900000000000000" pitchFamily="50" charset="-128"/>
                <a:ea typeface="HGP創英角ｺﾞｼｯｸUB" panose="020B0900000000000000" pitchFamily="50" charset="-128"/>
              </a:rPr>
              <a:t>JHR</a:t>
            </a:r>
            <a:r>
              <a:rPr lang="ja-JP" altLang="en-US" sz="2000" dirty="0">
                <a:latin typeface="HGP創英角ｺﾞｼｯｸUB" panose="020B0900000000000000" pitchFamily="50" charset="-128"/>
                <a:ea typeface="HGP創英角ｺﾞｼｯｸUB" panose="020B0900000000000000" pitchFamily="50" charset="-128"/>
              </a:rPr>
              <a:t>は雇用構造の変化や新たな労働市場の要請に応え、</a:t>
            </a:r>
            <a:endParaRPr lang="en-US" altLang="ja-JP" sz="2000" dirty="0">
              <a:latin typeface="HGP創英角ｺﾞｼｯｸUB" panose="020B0900000000000000" pitchFamily="50" charset="-128"/>
              <a:ea typeface="HGP創英角ｺﾞｼｯｸUB" panose="020B0900000000000000" pitchFamily="50" charset="-128"/>
            </a:endParaRPr>
          </a:p>
          <a:p>
            <a:pPr eaLnBrk="0" hangingPunct="0">
              <a:defRPr/>
            </a:pPr>
            <a:r>
              <a:rPr lang="ja-JP" altLang="en-US" sz="2000" dirty="0">
                <a:latin typeface="HGP創英角ｺﾞｼｯｸUB" panose="020B0900000000000000" pitchFamily="50" charset="-128"/>
                <a:ea typeface="HGP創英角ｺﾞｼｯｸUB" panose="020B0900000000000000" pitchFamily="50" charset="-128"/>
              </a:rPr>
              <a:t> 　　　　　健全かつ円滑な次世代労働市場を創造する。</a:t>
            </a:r>
            <a:endParaRPr lang="en-US" altLang="ja-JP" sz="2000" dirty="0">
              <a:latin typeface="HGP創英角ｺﾞｼｯｸUB" panose="020B0900000000000000" pitchFamily="50" charset="-128"/>
              <a:ea typeface="HGP創英角ｺﾞｼｯｸUB" panose="020B0900000000000000" pitchFamily="50" charset="-128"/>
            </a:endParaRPr>
          </a:p>
          <a:p>
            <a:pPr marL="712788" eaLnBrk="0" hangingPunct="0">
              <a:defRPr/>
            </a:pPr>
            <a:endParaRPr lang="en-US" altLang="ja-JP" sz="1000" dirty="0">
              <a:latin typeface="HGP創英角ｺﾞｼｯｸUB" panose="020B0900000000000000" pitchFamily="50" charset="-128"/>
              <a:ea typeface="HGP創英角ｺﾞｼｯｸUB" panose="020B0900000000000000" pitchFamily="50" charset="-128"/>
              <a:cs typeface="Times New Roman" pitchFamily="18" charset="0"/>
            </a:endParaRPr>
          </a:p>
          <a:p>
            <a:pPr marL="712788" eaLnBrk="0" hangingPunct="0">
              <a:defRPr/>
            </a:pPr>
            <a:endParaRPr lang="en-US" altLang="ja-JP" sz="1000" dirty="0">
              <a:latin typeface="HGP創英角ｺﾞｼｯｸUB" panose="020B0900000000000000" pitchFamily="50" charset="-128"/>
              <a:ea typeface="HGP創英角ｺﾞｼｯｸUB" panose="020B0900000000000000" pitchFamily="50" charset="-128"/>
              <a:cs typeface="Times New Roman" pitchFamily="18" charset="0"/>
            </a:endParaRPr>
          </a:p>
          <a:p>
            <a:pPr marL="712788" eaLnBrk="0" hangingPunct="0">
              <a:buFont typeface="Wingdings" pitchFamily="2" charset="2"/>
              <a:buChar char="l"/>
              <a:defRPr/>
            </a:pPr>
            <a:r>
              <a:rPr lang="ja-JP" altLang="en-US" sz="2400" u="sng" dirty="0">
                <a:latin typeface="HGP創英角ｺﾞｼｯｸUB" panose="020B0900000000000000" pitchFamily="50" charset="-128"/>
                <a:ea typeface="HGP創英角ｺﾞｼｯｸUB" panose="020B0900000000000000" pitchFamily="50" charset="-128"/>
                <a:cs typeface="Times New Roman" pitchFamily="18" charset="0"/>
              </a:rPr>
              <a:t>人材サービス産業が取り組む</a:t>
            </a:r>
            <a:r>
              <a:rPr lang="en-US" altLang="ja-JP" sz="2400" u="sng" dirty="0">
                <a:latin typeface="HGP創英角ｺﾞｼｯｸUB" panose="020B0900000000000000" pitchFamily="50" charset="-128"/>
                <a:ea typeface="HGP創英角ｺﾞｼｯｸUB" panose="020B0900000000000000" pitchFamily="50" charset="-128"/>
                <a:cs typeface="Times New Roman" pitchFamily="18" charset="0"/>
              </a:rPr>
              <a:t>5</a:t>
            </a:r>
            <a:r>
              <a:rPr lang="ja-JP" altLang="en-US" sz="2400" u="sng" dirty="0" err="1">
                <a:latin typeface="HGP創英角ｺﾞｼｯｸUB" panose="020B0900000000000000" pitchFamily="50" charset="-128"/>
                <a:ea typeface="HGP創英角ｺﾞｼｯｸUB" panose="020B0900000000000000" pitchFamily="50" charset="-128"/>
                <a:cs typeface="Times New Roman" pitchFamily="18" charset="0"/>
              </a:rPr>
              <a:t>つの</a:t>
            </a:r>
            <a:r>
              <a:rPr lang="ja-JP" altLang="en-US" sz="2400" u="sng" dirty="0">
                <a:latin typeface="HGP創英角ｺﾞｼｯｸUB" panose="020B0900000000000000" pitchFamily="50" charset="-128"/>
                <a:ea typeface="HGP創英角ｺﾞｼｯｸUB" panose="020B0900000000000000" pitchFamily="50" charset="-128"/>
                <a:cs typeface="Times New Roman" pitchFamily="18" charset="0"/>
              </a:rPr>
              <a:t>テーマ</a:t>
            </a:r>
            <a:endParaRPr lang="en-US" altLang="ja-JP" sz="2400" u="sng" dirty="0">
              <a:latin typeface="HGP創英角ｺﾞｼｯｸUB" panose="020B0900000000000000" pitchFamily="50" charset="-128"/>
              <a:ea typeface="HGP創英角ｺﾞｼｯｸUB" panose="020B0900000000000000" pitchFamily="50" charset="-128"/>
              <a:cs typeface="Times New Roman" pitchFamily="18" charset="0"/>
            </a:endParaRPr>
          </a:p>
          <a:p>
            <a:pPr marL="903288" eaLnBrk="0" hangingPunct="0">
              <a:defRPr/>
            </a:pPr>
            <a:r>
              <a:rPr lang="ja-JP" altLang="en-US" dirty="0">
                <a:latin typeface="HGP創英角ｺﾞｼｯｸUB" panose="020B0900000000000000" pitchFamily="50" charset="-128"/>
                <a:ea typeface="HGP創英角ｺﾞｼｯｸUB" panose="020B0900000000000000" pitchFamily="50" charset="-128"/>
                <a:cs typeface="Times New Roman" pitchFamily="18" charset="0"/>
              </a:rPr>
              <a:t>　</a:t>
            </a:r>
            <a:r>
              <a:rPr lang="ja-JP" altLang="en-US" sz="2000" dirty="0">
                <a:latin typeface="HGP創英角ｺﾞｼｯｸUB" panose="020B0900000000000000" pitchFamily="50" charset="-128"/>
                <a:ea typeface="HGP創英角ｺﾞｼｯｸUB" panose="020B0900000000000000" pitchFamily="50" charset="-128"/>
                <a:cs typeface="Times New Roman" pitchFamily="18" charset="0"/>
              </a:rPr>
              <a:t>１）　マッチング・就業管理を通じたキャリア形成の支援</a:t>
            </a:r>
            <a:endParaRPr lang="ja-JP" altLang="en-US" sz="2000" dirty="0">
              <a:latin typeface="HGP創英角ｺﾞｼｯｸUB" panose="020B0900000000000000" pitchFamily="50" charset="-128"/>
              <a:ea typeface="HGP創英角ｺﾞｼｯｸUB" panose="020B0900000000000000" pitchFamily="50" charset="-128"/>
            </a:endParaRPr>
          </a:p>
          <a:p>
            <a:pPr marL="903288" eaLnBrk="0" hangingPunct="0">
              <a:defRPr/>
            </a:pPr>
            <a:r>
              <a:rPr lang="ja-JP" altLang="en-US" sz="2000" dirty="0">
                <a:solidFill>
                  <a:srgbClr val="FF0000"/>
                </a:solidFill>
                <a:latin typeface="HGP創英角ｺﾞｼｯｸUB" panose="020B0900000000000000" pitchFamily="50" charset="-128"/>
                <a:ea typeface="HGP創英角ｺﾞｼｯｸUB" panose="020B0900000000000000" pitchFamily="50" charset="-128"/>
                <a:cs typeface="Times New Roman" pitchFamily="18" charset="0"/>
              </a:rPr>
              <a:t>　２）　採用・就業における「年齢の壁」の克服</a:t>
            </a:r>
            <a:endParaRPr lang="ja-JP" altLang="en-US" sz="2000" dirty="0">
              <a:solidFill>
                <a:srgbClr val="FF0000"/>
              </a:solidFill>
              <a:latin typeface="HGP創英角ｺﾞｼｯｸUB" panose="020B0900000000000000" pitchFamily="50" charset="-128"/>
              <a:ea typeface="HGP創英角ｺﾞｼｯｸUB" panose="020B0900000000000000" pitchFamily="50" charset="-128"/>
            </a:endParaRPr>
          </a:p>
          <a:p>
            <a:pPr marL="903288" eaLnBrk="0" hangingPunct="0">
              <a:defRPr/>
            </a:pPr>
            <a:r>
              <a:rPr lang="ja-JP" altLang="en-US" sz="2000" dirty="0">
                <a:solidFill>
                  <a:srgbClr val="FF0000"/>
                </a:solidFill>
                <a:latin typeface="HGP創英角ｺﾞｼｯｸUB" panose="020B0900000000000000" pitchFamily="50" charset="-128"/>
                <a:ea typeface="HGP創英角ｺﾞｼｯｸUB" panose="020B0900000000000000" pitchFamily="50" charset="-128"/>
                <a:cs typeface="Times New Roman" pitchFamily="18" charset="0"/>
              </a:rPr>
              <a:t>　３）　異なる産業・職業へのキャリアチェンジの支援</a:t>
            </a:r>
            <a:endParaRPr lang="en-US" altLang="ja-JP" sz="2000" dirty="0">
              <a:solidFill>
                <a:srgbClr val="FF0000"/>
              </a:solidFill>
              <a:latin typeface="HGP創英角ｺﾞｼｯｸUB" panose="020B0900000000000000" pitchFamily="50" charset="-128"/>
              <a:ea typeface="HGP創英角ｺﾞｼｯｸUB" panose="020B0900000000000000" pitchFamily="50" charset="-128"/>
              <a:cs typeface="Times New Roman" pitchFamily="18" charset="0"/>
            </a:endParaRPr>
          </a:p>
          <a:p>
            <a:pPr marL="903288" eaLnBrk="0" hangingPunct="0">
              <a:defRPr/>
            </a:pPr>
            <a:r>
              <a:rPr lang="ja-JP" altLang="en-US" sz="2000" dirty="0">
                <a:latin typeface="HGP創英角ｺﾞｼｯｸUB" panose="020B0900000000000000" pitchFamily="50" charset="-128"/>
                <a:ea typeface="HGP創英角ｺﾞｼｯｸUB" panose="020B0900000000000000" pitchFamily="50" charset="-128"/>
                <a:cs typeface="Times New Roman" pitchFamily="18" charset="0"/>
              </a:rPr>
              <a:t>　４）　グローバル人材の採用・就業支援</a:t>
            </a:r>
            <a:endParaRPr lang="ja-JP" altLang="en-US" sz="2000" dirty="0">
              <a:latin typeface="HGP創英角ｺﾞｼｯｸUB" panose="020B0900000000000000" pitchFamily="50" charset="-128"/>
              <a:ea typeface="HGP創英角ｺﾞｼｯｸUB" panose="020B0900000000000000" pitchFamily="50" charset="-128"/>
            </a:endParaRPr>
          </a:p>
          <a:p>
            <a:pPr marL="903288" eaLnBrk="0" hangingPunct="0">
              <a:defRPr/>
            </a:pPr>
            <a:r>
              <a:rPr lang="ja-JP" altLang="en-US" sz="2000" dirty="0">
                <a:latin typeface="HGP創英角ｺﾞｼｯｸUB" panose="020B0900000000000000" pitchFamily="50" charset="-128"/>
                <a:ea typeface="HGP創英角ｺﾞｼｯｸUB" panose="020B0900000000000000" pitchFamily="50" charset="-128"/>
                <a:cs typeface="Times New Roman" pitchFamily="18" charset="0"/>
              </a:rPr>
              <a:t>　５）　人材育成を通じた人材サービス産業の高度化</a:t>
            </a:r>
          </a:p>
        </p:txBody>
      </p:sp>
      <p:sp>
        <p:nvSpPr>
          <p:cNvPr id="3" name="スライド番号プレースホルダー 2"/>
          <p:cNvSpPr>
            <a:spLocks noGrp="1"/>
          </p:cNvSpPr>
          <p:nvPr>
            <p:ph type="sldNum" sz="quarter" idx="12"/>
          </p:nvPr>
        </p:nvSpPr>
        <p:spPr/>
        <p:txBody>
          <a:bodyPr/>
          <a:lstStyle/>
          <a:p>
            <a:pPr>
              <a:defRPr/>
            </a:pPr>
            <a:fld id="{282001AA-0CEE-48F3-B22D-0645E3D99F22}" type="slidenum">
              <a:rPr lang="ja-JP" altLang="en-US" smtClean="0"/>
              <a:pPr>
                <a:defRPr/>
              </a:pPr>
              <a:t>8</a:t>
            </a:fld>
            <a:endParaRPr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図 3" descr="jhr.jpg"/>
          <p:cNvPicPr>
            <a:picLocks noChangeAspect="1"/>
          </p:cNvPicPr>
          <p:nvPr/>
        </p:nvPicPr>
        <p:blipFill>
          <a:blip r:embed="rId2">
            <a:extLst>
              <a:ext uri="{28A0092B-C50C-407E-A947-70E740481C1C}">
                <a14:useLocalDpi xmlns:a14="http://schemas.microsoft.com/office/drawing/2010/main" val="0"/>
              </a:ext>
            </a:extLst>
          </a:blip>
          <a:srcRect r="82092" b="36613"/>
          <a:stretch>
            <a:fillRect/>
          </a:stretch>
        </p:blipFill>
        <p:spPr bwMode="auto">
          <a:xfrm>
            <a:off x="0" y="65088"/>
            <a:ext cx="758825"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テキスト ボックス 2"/>
          <p:cNvSpPr txBox="1">
            <a:spLocks noChangeArrowheads="1"/>
          </p:cNvSpPr>
          <p:nvPr/>
        </p:nvSpPr>
        <p:spPr bwMode="auto">
          <a:xfrm>
            <a:off x="736600" y="34925"/>
            <a:ext cx="7297738" cy="461963"/>
          </a:xfrm>
          <a:prstGeom prst="rect">
            <a:avLst/>
          </a:prstGeom>
          <a:noFill/>
          <a:ln w="9525">
            <a:noFill/>
            <a:miter lim="800000"/>
            <a:headEnd/>
            <a:tailEnd/>
          </a:ln>
        </p:spPr>
        <p:txBody>
          <a:bodyPr>
            <a:spAutoFit/>
          </a:bodyPr>
          <a:lstStyle/>
          <a:p>
            <a:pPr>
              <a:defRPr/>
            </a:pPr>
            <a:r>
              <a:rPr lang="en-US" altLang="ja-JP" sz="2400" b="1" dirty="0" smtClean="0">
                <a:latin typeface="+mj-ea"/>
                <a:ea typeface="+mj-ea"/>
              </a:rPr>
              <a:t>JHR</a:t>
            </a:r>
            <a:r>
              <a:rPr lang="ja-JP" altLang="en-US" sz="2400" b="1" dirty="0" smtClean="0">
                <a:latin typeface="+mj-ea"/>
                <a:ea typeface="+mj-ea"/>
              </a:rPr>
              <a:t>　キャリアチェンジ・プロジェクト</a:t>
            </a:r>
            <a:r>
              <a:rPr lang="ja-JP" altLang="en-US" sz="2400" b="1" dirty="0">
                <a:latin typeface="+mj-ea"/>
                <a:ea typeface="+mj-ea"/>
              </a:rPr>
              <a:t>の目的</a:t>
            </a:r>
            <a:endParaRPr lang="en-US" altLang="ja-JP" sz="2400" b="1" dirty="0">
              <a:latin typeface="+mj-ea"/>
              <a:ea typeface="+mj-ea"/>
            </a:endParaRPr>
          </a:p>
        </p:txBody>
      </p:sp>
      <p:sp>
        <p:nvSpPr>
          <p:cNvPr id="5127" name="テキスト ボックス 4"/>
          <p:cNvSpPr txBox="1">
            <a:spLocks noChangeArrowheads="1"/>
          </p:cNvSpPr>
          <p:nvPr/>
        </p:nvSpPr>
        <p:spPr bwMode="auto">
          <a:xfrm>
            <a:off x="136525" y="2060848"/>
            <a:ext cx="88709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dirty="0">
                <a:latin typeface="HGP創英角ｺﾞｼｯｸUB" pitchFamily="50" charset="-128"/>
                <a:ea typeface="HGP創英角ｺﾞｼｯｸUB" pitchFamily="50" charset="-128"/>
              </a:rPr>
              <a:t>経験豊富なミドルが持つ能力やスキルを可視化する</a:t>
            </a:r>
            <a:endParaRPr lang="en-US" altLang="ja-JP" dirty="0">
              <a:latin typeface="HGP創英角ｺﾞｼｯｸUB" pitchFamily="50" charset="-128"/>
              <a:ea typeface="HGP創英角ｺﾞｼｯｸUB" pitchFamily="50" charset="-128"/>
            </a:endParaRPr>
          </a:p>
          <a:p>
            <a:pPr algn="ctr" eaLnBrk="1" hangingPunct="1">
              <a:spcBef>
                <a:spcPct val="0"/>
              </a:spcBef>
              <a:buFontTx/>
              <a:buNone/>
            </a:pPr>
            <a:r>
              <a:rPr lang="en-US" altLang="ja-JP" dirty="0">
                <a:latin typeface="HGP創英角ｺﾞｼｯｸUB" pitchFamily="50" charset="-128"/>
                <a:ea typeface="HGP創英角ｺﾞｼｯｸUB" pitchFamily="50" charset="-128"/>
              </a:rPr>
              <a:t>”</a:t>
            </a:r>
            <a:r>
              <a:rPr lang="ja-JP" altLang="en-US" dirty="0">
                <a:solidFill>
                  <a:srgbClr val="FF0000"/>
                </a:solidFill>
                <a:latin typeface="HGP創英角ｺﾞｼｯｸUB" pitchFamily="50" charset="-128"/>
                <a:ea typeface="HGP創英角ｺﾞｼｯｸUB" pitchFamily="50" charset="-128"/>
              </a:rPr>
              <a:t>新たなモノサシ</a:t>
            </a:r>
            <a:r>
              <a:rPr lang="en-US" altLang="ja-JP" dirty="0">
                <a:latin typeface="HGP創英角ｺﾞｼｯｸUB" pitchFamily="50" charset="-128"/>
                <a:ea typeface="HGP創英角ｺﾞｼｯｸUB" pitchFamily="50" charset="-128"/>
              </a:rPr>
              <a:t>”</a:t>
            </a:r>
            <a:r>
              <a:rPr lang="ja-JP" altLang="en-US" dirty="0">
                <a:latin typeface="HGP創英角ｺﾞｼｯｸUB" pitchFamily="50" charset="-128"/>
                <a:ea typeface="HGP創英角ｺﾞｼｯｸUB" pitchFamily="50" charset="-128"/>
              </a:rPr>
              <a:t>の開発</a:t>
            </a:r>
            <a:endParaRPr lang="en-US" altLang="ja-JP" dirty="0">
              <a:latin typeface="HGP創英角ｺﾞｼｯｸUB" pitchFamily="50" charset="-128"/>
              <a:ea typeface="HGP創英角ｺﾞｼｯｸUB" pitchFamily="50" charset="-128"/>
            </a:endParaRPr>
          </a:p>
        </p:txBody>
      </p:sp>
      <p:sp>
        <p:nvSpPr>
          <p:cNvPr id="13" name="二等辺三角形 12"/>
          <p:cNvSpPr/>
          <p:nvPr/>
        </p:nvSpPr>
        <p:spPr>
          <a:xfrm flipV="1">
            <a:off x="3851275" y="3535089"/>
            <a:ext cx="1371600" cy="21590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132" name="テキスト ボックス 4"/>
          <p:cNvSpPr txBox="1">
            <a:spLocks noChangeArrowheads="1"/>
          </p:cNvSpPr>
          <p:nvPr/>
        </p:nvSpPr>
        <p:spPr bwMode="auto">
          <a:xfrm>
            <a:off x="200287" y="4091588"/>
            <a:ext cx="888788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dirty="0">
                <a:latin typeface="HGP創英角ｺﾞｼｯｸUB" pitchFamily="50" charset="-128"/>
                <a:ea typeface="HGP創英角ｺﾞｼｯｸUB" pitchFamily="50" charset="-128"/>
              </a:rPr>
              <a:t>業種や職種が変わっても持ち運びができる</a:t>
            </a:r>
            <a:endParaRPr lang="en-US" altLang="ja-JP" dirty="0">
              <a:latin typeface="HGP創英角ｺﾞｼｯｸUB" pitchFamily="50" charset="-128"/>
              <a:ea typeface="HGP創英角ｺﾞｼｯｸUB" pitchFamily="50" charset="-128"/>
            </a:endParaRPr>
          </a:p>
          <a:p>
            <a:pPr algn="ctr" eaLnBrk="1" hangingPunct="1">
              <a:spcBef>
                <a:spcPct val="0"/>
              </a:spcBef>
              <a:buFontTx/>
              <a:buNone/>
            </a:pPr>
            <a:r>
              <a:rPr lang="ja-JP" altLang="en-US" dirty="0">
                <a:latin typeface="HGP創英角ｺﾞｼｯｸUB" pitchFamily="50" charset="-128"/>
                <a:ea typeface="HGP創英角ｺﾞｼｯｸUB" pitchFamily="50" charset="-128"/>
              </a:rPr>
              <a:t>ポータブルなスキルや適応力、組織との相性に着目</a:t>
            </a:r>
            <a:endParaRPr lang="en-US" altLang="ja-JP" dirty="0">
              <a:latin typeface="HGP創英角ｺﾞｼｯｸUB" pitchFamily="50" charset="-128"/>
              <a:ea typeface="HGP創英角ｺﾞｼｯｸUB" pitchFamily="50" charset="-128"/>
            </a:endParaRPr>
          </a:p>
        </p:txBody>
      </p:sp>
      <p:sp>
        <p:nvSpPr>
          <p:cNvPr id="5134" name="テキスト ボックス 16"/>
          <p:cNvSpPr txBox="1">
            <a:spLocks noChangeArrowheads="1"/>
          </p:cNvSpPr>
          <p:nvPr/>
        </p:nvSpPr>
        <p:spPr bwMode="auto">
          <a:xfrm>
            <a:off x="2390428" y="980728"/>
            <a:ext cx="429011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b="1" dirty="0">
                <a:latin typeface="HGP創英角ｺﾞｼｯｸUB" pitchFamily="50" charset="-128"/>
                <a:ea typeface="HGP創英角ｺﾞｼｯｸUB" pitchFamily="50" charset="-128"/>
              </a:rPr>
              <a:t>【</a:t>
            </a:r>
            <a:r>
              <a:rPr lang="ja-JP" altLang="en-US" b="1" dirty="0">
                <a:latin typeface="HGP創英角ｺﾞｼｯｸUB" pitchFamily="50" charset="-128"/>
                <a:ea typeface="HGP創英角ｺﾞｼｯｸUB" pitchFamily="50" charset="-128"/>
              </a:rPr>
              <a:t>プロジェクトの目的</a:t>
            </a:r>
            <a:r>
              <a:rPr lang="en-US" altLang="ja-JP" b="1" dirty="0">
                <a:latin typeface="HGP創英角ｺﾞｼｯｸUB" pitchFamily="50" charset="-128"/>
                <a:ea typeface="HGP創英角ｺﾞｼｯｸUB" pitchFamily="50" charset="-128"/>
              </a:rPr>
              <a:t>】</a:t>
            </a:r>
            <a:endParaRPr lang="ja-JP" altLang="en-US" b="1" dirty="0">
              <a:latin typeface="HGP創英角ｺﾞｼｯｸUB" pitchFamily="50" charset="-128"/>
              <a:ea typeface="HGP創英角ｺﾞｼｯｸUB" pitchFamily="50" charset="-128"/>
            </a:endParaRPr>
          </a:p>
        </p:txBody>
      </p:sp>
      <p:sp>
        <p:nvSpPr>
          <p:cNvPr id="2" name="スライド番号プレースホルダー 1"/>
          <p:cNvSpPr>
            <a:spLocks noGrp="1"/>
          </p:cNvSpPr>
          <p:nvPr>
            <p:ph type="sldNum" sz="quarter" idx="12"/>
          </p:nvPr>
        </p:nvSpPr>
        <p:spPr/>
        <p:txBody>
          <a:bodyPr/>
          <a:lstStyle/>
          <a:p>
            <a:pPr>
              <a:defRPr/>
            </a:pPr>
            <a:fld id="{282001AA-0CEE-48F3-B22D-0645E3D99F22}" type="slidenum">
              <a:rPr lang="ja-JP" altLang="en-US" smtClean="0"/>
              <a:pPr>
                <a:defRPr/>
              </a:pPr>
              <a:t>9</a:t>
            </a:fld>
            <a:endParaRPr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00"/>
        </a:solidFill>
        <a:ln w="31750">
          <a:solidFill>
            <a:srgbClr val="FF0000"/>
          </a:solidFill>
          <a:miter lim="800000"/>
          <a:headEnd/>
          <a:tailEnd/>
        </a:ln>
        <a:effectLst/>
      </a:spPr>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defPPr algn="ctr">
          <a:defRPr kumimoji="1" dirty="0" smtClean="0">
            <a:solidFill>
              <a:srgbClr val="FF0000"/>
            </a:solidFill>
            <a:latin typeface="HGP創英角ｺﾞｼｯｸUB" pitchFamily="50" charset="-128"/>
            <a:ea typeface="HGP創英角ｺﾞｼｯｸUB" pitchFamily="50" charset="-128"/>
          </a:defRPr>
        </a:defPPr>
      </a:lstStyle>
    </a:spDef>
    <a:lnDef>
      <a:spPr bwMode="auto">
        <a:noFill/>
        <a:ln w="9525" algn="ctr">
          <a:solidFill>
            <a:srgbClr val="FF0000"/>
          </a:solidFill>
          <a:prstDash val="dash"/>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6660</TotalTime>
  <Words>3228</Words>
  <Application>Microsoft Office PowerPoint</Application>
  <PresentationFormat>画面に合わせる (4:3)</PresentationFormat>
  <Paragraphs>739</Paragraphs>
  <Slides>61</Slides>
  <Notes>1</Notes>
  <HiddenSlides>0</HiddenSlides>
  <MMClips>0</MMClips>
  <ScaleCrop>false</ScaleCrop>
  <HeadingPairs>
    <vt:vector size="4" baseType="variant">
      <vt:variant>
        <vt:lpstr>テーマ</vt:lpstr>
      </vt:variant>
      <vt:variant>
        <vt:i4>2</vt:i4>
      </vt:variant>
      <vt:variant>
        <vt:lpstr>スライド タイトル</vt:lpstr>
      </vt:variant>
      <vt:variant>
        <vt:i4>61</vt:i4>
      </vt:variant>
    </vt:vector>
  </HeadingPairs>
  <TitlesOfParts>
    <vt:vector size="63" baseType="lpstr">
      <vt:lpstr>Office テーマ</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RECRUIT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池目 雅紀</dc:creator>
  <cp:lastModifiedBy>森安 亮介(ｲﾝﾃHITO総研 ﾘｻｰﾁ)</cp:lastModifiedBy>
  <cp:revision>429</cp:revision>
  <cp:lastPrinted>2014-09-22T07:21:48Z</cp:lastPrinted>
  <dcterms:created xsi:type="dcterms:W3CDTF">2013-04-16T01:50:32Z</dcterms:created>
  <dcterms:modified xsi:type="dcterms:W3CDTF">2015-03-27T02:43:13Z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