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3" r:id="rId2"/>
  </p:sldIdLst>
  <p:sldSz cx="9144000" cy="6858000" type="screen4x3"/>
  <p:notesSz cx="9866313" cy="142954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04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275981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587176" y="3"/>
            <a:ext cx="4277558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87D39C0-9F6C-4EA0-9F56-2617B640977D}" type="datetimeFigureOut">
              <a:rPr lang="ja-JP" altLang="en-US"/>
              <a:pPr>
                <a:defRPr/>
              </a:pPr>
              <a:t>2014/12/4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13577588"/>
            <a:ext cx="4275981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587176" y="13577588"/>
            <a:ext cx="4277558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80EA0B1-FE80-4FC3-9F19-A876CC82365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7572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275981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587176" y="3"/>
            <a:ext cx="4277558" cy="714693"/>
          </a:xfrm>
          <a:prstGeom prst="rect">
            <a:avLst/>
          </a:prstGeom>
        </p:spPr>
        <p:txBody>
          <a:bodyPr vert="horz" lIns="131978" tIns="65991" rIns="131978" bIns="65991" rtlCol="0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C1A23A8-1CF6-46B5-890A-CFD211543A74}" type="datetimeFigureOut">
              <a:rPr lang="ja-JP" altLang="en-US"/>
              <a:pPr>
                <a:defRPr/>
              </a:pPr>
              <a:t>2014/12/4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071563"/>
            <a:ext cx="715168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978" tIns="65991" rIns="131978" bIns="65991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86161" y="6791164"/>
            <a:ext cx="7893996" cy="6432236"/>
          </a:xfrm>
          <a:prstGeom prst="rect">
            <a:avLst/>
          </a:prstGeom>
        </p:spPr>
        <p:txBody>
          <a:bodyPr vert="horz" lIns="131978" tIns="65991" rIns="131978" bIns="65991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13577588"/>
            <a:ext cx="4275981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l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587176" y="13577588"/>
            <a:ext cx="4277558" cy="716273"/>
          </a:xfrm>
          <a:prstGeom prst="rect">
            <a:avLst/>
          </a:prstGeom>
        </p:spPr>
        <p:txBody>
          <a:bodyPr vert="horz" lIns="131978" tIns="65991" rIns="131978" bIns="65991" rtlCol="0" anchor="b"/>
          <a:lstStyle>
            <a:lvl1pPr algn="r">
              <a:defRPr sz="17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5AB81E0-5086-4D79-9F50-8174BDC95E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1804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D0DE0-21D9-4EB3-8984-F659C7F90E23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001AA-0CEE-48F3-B22D-0645E3D99F2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239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DF4C1-922A-4475-B08C-5479F5E496A1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1A2CE-173F-40AD-8820-89DF0819CB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08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005E-C9B2-4613-A9CA-FF473F32D14A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A6B96-B4D2-426A-91A8-AB1EFD3551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91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76D34-544D-4252-91D5-B102F0BF46D6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EF52-B82D-496B-9F03-C0358D47F89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190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BFC0-78ED-4E7C-836E-FD59BCAA1FD3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8968-B4E5-452E-A368-2C7BBA299FA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963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AE854-ED4E-4BFF-8280-6A879F61F948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182E5-5301-424A-8BA7-B16E17D5B6F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52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F0583-3718-481B-8E1E-E588DE772D36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C22BD-A223-4CC5-A69E-E46D8C7D3EB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49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44394-0547-4F0D-990A-4C14C81FFA40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E04D-06D4-4024-80FC-4675666C18C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663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CAE0C-D720-456E-9AC1-3DEF20FAA92C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B4E60-DA00-4958-9FA7-16D5541948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38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F62A-C6C1-49C6-B92C-56DA93391C6B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63D53-C6A9-49CA-A397-962B5099A9C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695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E0FB5-AE5F-460E-83BE-7942A31CF49E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11CC0-0B37-49E0-ACAC-03DC130F481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54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0AE2A9-A87B-450D-AF33-1022A964947E}" type="datetime1">
              <a:rPr lang="ja-JP" altLang="en-US" smtClean="0"/>
              <a:t>2014/12/4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6F3BDA2-4145-4AA6-83B8-ADFE8CD96B2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>
          <a:xfrm>
            <a:off x="918965" y="5409815"/>
            <a:ext cx="2664296" cy="1216017"/>
          </a:xfrm>
          <a:prstGeom prst="roundRect">
            <a:avLst>
              <a:gd name="adj" fmla="val 436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吹き出し 51"/>
          <p:cNvSpPr/>
          <p:nvPr/>
        </p:nvSpPr>
        <p:spPr>
          <a:xfrm>
            <a:off x="407325" y="3203762"/>
            <a:ext cx="1584176" cy="1830213"/>
          </a:xfrm>
          <a:prstGeom prst="wedgeRectCallout">
            <a:avLst>
              <a:gd name="adj1" fmla="val 102832"/>
              <a:gd name="adj2" fmla="val -61917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4142-01F5-446B-BAE1-2FCC800405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345" y="991198"/>
            <a:ext cx="4752975" cy="441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四角形吹き出し 46"/>
          <p:cNvSpPr/>
          <p:nvPr/>
        </p:nvSpPr>
        <p:spPr>
          <a:xfrm>
            <a:off x="395089" y="620688"/>
            <a:ext cx="1584176" cy="2401294"/>
          </a:xfrm>
          <a:prstGeom prst="wedgeRectCallout">
            <a:avLst>
              <a:gd name="adj1" fmla="val 101722"/>
              <a:gd name="adj2" fmla="val -21564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534" y="3334038"/>
            <a:ext cx="15959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③仕事内容ヒアリング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endParaRPr lang="en-US" altLang="ja-JP" sz="800" dirty="0" smtClean="0"/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ベースミッション</a:t>
            </a:r>
            <a:r>
              <a:rPr lang="en-US" altLang="ja-JP" sz="800" dirty="0" smtClean="0"/>
              <a:t>】</a:t>
            </a:r>
            <a:endParaRPr lang="en-US" altLang="ja-JP" sz="800" dirty="0"/>
          </a:p>
          <a:p>
            <a:r>
              <a:rPr lang="ja-JP" altLang="en-US" sz="800" dirty="0" smtClean="0"/>
              <a:t>・包装業界への新規営業</a:t>
            </a:r>
            <a:endParaRPr lang="en-US" altLang="ja-JP" sz="800" dirty="0" smtClean="0"/>
          </a:p>
          <a:p>
            <a:r>
              <a:rPr lang="ja-JP" altLang="en-US" sz="800" dirty="0"/>
              <a:t>・</a:t>
            </a:r>
            <a:r>
              <a:rPr lang="ja-JP" altLang="en-US" sz="800" dirty="0" smtClean="0"/>
              <a:t>新製品</a:t>
            </a:r>
            <a:r>
              <a:rPr lang="ja-JP" altLang="en-US" sz="800" dirty="0"/>
              <a:t>（色自動調合システム）</a:t>
            </a:r>
            <a:r>
              <a:rPr lang="ja-JP" altLang="en-US" sz="800" dirty="0" smtClean="0"/>
              <a:t>の提案営業</a:t>
            </a:r>
            <a:endParaRPr lang="en-US" altLang="ja-JP" sz="800" dirty="0" smtClean="0"/>
          </a:p>
          <a:p>
            <a:endParaRPr lang="en-US" altLang="ja-JP" sz="800" dirty="0"/>
          </a:p>
          <a:p>
            <a:r>
              <a:rPr lang="ja-JP" altLang="en-US" sz="800" dirty="0" smtClean="0"/>
              <a:t>・支社経営・メンバー</a:t>
            </a:r>
            <a:r>
              <a:rPr lang="en-US" altLang="ja-JP" sz="800" dirty="0" smtClean="0"/>
              <a:t>15</a:t>
            </a:r>
            <a:r>
              <a:rPr lang="ja-JP" altLang="en-US" sz="800" dirty="0"/>
              <a:t>名の</a:t>
            </a:r>
            <a:r>
              <a:rPr lang="ja-JP" altLang="en-US" sz="800" dirty="0" smtClean="0"/>
              <a:t>管理</a:t>
            </a:r>
            <a:endParaRPr lang="en-US" altLang="ja-JP" sz="800" dirty="0" smtClean="0"/>
          </a:p>
          <a:p>
            <a:r>
              <a:rPr lang="ja-JP" altLang="en-US" sz="800" dirty="0" smtClean="0"/>
              <a:t>（</a:t>
            </a:r>
            <a:r>
              <a:rPr lang="ja-JP" altLang="en-US" sz="800" dirty="0"/>
              <a:t>営業手順</a:t>
            </a:r>
            <a:r>
              <a:rPr lang="ja-JP" altLang="en-US" sz="800" dirty="0" smtClean="0"/>
              <a:t>指示と交渉の最終責任、納品後のトラブル対応、労務管理・・の</a:t>
            </a:r>
            <a:r>
              <a:rPr lang="ja-JP" altLang="en-US" sz="800" dirty="0"/>
              <a:t>３つ</a:t>
            </a:r>
            <a:r>
              <a:rPr lang="ja-JP" altLang="en-US" sz="800" dirty="0" smtClean="0"/>
              <a:t>）</a:t>
            </a:r>
            <a:endParaRPr kumimoji="1" lang="ja-JP" altLang="en-US" sz="8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07325" y="785419"/>
            <a:ext cx="14999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②コト軸ヒアリング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endParaRPr lang="en-US" altLang="ja-JP" sz="800" b="1" dirty="0" smtClean="0">
              <a:solidFill>
                <a:srgbClr val="FF0000"/>
              </a:solidFill>
            </a:endParaRPr>
          </a:p>
          <a:p>
            <a:r>
              <a:rPr lang="en-US" altLang="ja-JP" sz="800" dirty="0" smtClean="0"/>
              <a:t>【</a:t>
            </a:r>
            <a:r>
              <a:rPr lang="ja-JP" altLang="en-US" sz="800" dirty="0" smtClean="0"/>
              <a:t>事業課題</a:t>
            </a:r>
            <a:r>
              <a:rPr lang="en-US" altLang="ja-JP" sz="800" dirty="0" smtClean="0"/>
              <a:t>】</a:t>
            </a:r>
          </a:p>
          <a:p>
            <a:r>
              <a:rPr lang="ja-JP" altLang="en-US" sz="800" dirty="0" smtClean="0"/>
              <a:t>・商業</a:t>
            </a:r>
            <a:r>
              <a:rPr lang="ja-JP" altLang="en-US" sz="800" dirty="0"/>
              <a:t>印刷の国内シェア</a:t>
            </a:r>
            <a:r>
              <a:rPr lang="en-US" altLang="ja-JP" sz="800" dirty="0"/>
              <a:t>70</a:t>
            </a:r>
            <a:r>
              <a:rPr lang="ja-JP" altLang="en-US" sz="800" dirty="0"/>
              <a:t>％で安泰も</a:t>
            </a:r>
            <a:r>
              <a:rPr lang="ja-JP" altLang="en-US" sz="800" dirty="0" smtClean="0"/>
              <a:t>、包装</a:t>
            </a:r>
            <a:r>
              <a:rPr lang="ja-JP" altLang="en-US" sz="800" dirty="0"/>
              <a:t>のシェアが</a:t>
            </a:r>
            <a:r>
              <a:rPr lang="ja-JP" altLang="en-US" sz="800" dirty="0" smtClean="0"/>
              <a:t>低く営業開拓を</a:t>
            </a:r>
            <a:r>
              <a:rPr lang="ja-JP" altLang="en-US" sz="800" dirty="0"/>
              <a:t>急げ！と</a:t>
            </a:r>
            <a:endParaRPr lang="en-US" altLang="ja-JP" sz="800" dirty="0"/>
          </a:p>
          <a:p>
            <a:r>
              <a:rPr lang="ja-JP" altLang="en-US" sz="800" dirty="0"/>
              <a:t>本国社長から強く要望されているが手が回らず、次世代</a:t>
            </a:r>
            <a:r>
              <a:rPr lang="ja-JP" altLang="en-US" sz="800" dirty="0" smtClean="0"/>
              <a:t>の最優先事業課題</a:t>
            </a:r>
            <a:endParaRPr lang="en-US" altLang="ja-JP" sz="800" dirty="0" smtClean="0"/>
          </a:p>
          <a:p>
            <a:endParaRPr lang="en-US" altLang="ja-JP" sz="800" dirty="0" smtClean="0"/>
          </a:p>
          <a:p>
            <a:r>
              <a:rPr lang="ja-JP" altLang="en-US" sz="800" dirty="0" smtClean="0"/>
              <a:t>・</a:t>
            </a:r>
            <a:r>
              <a:rPr lang="ja-JP" altLang="en-US" sz="800" dirty="0"/>
              <a:t>英語で直接社長にレポーティング</a:t>
            </a:r>
            <a:r>
              <a:rPr lang="ja-JP" altLang="en-US" sz="800" dirty="0" smtClean="0"/>
              <a:t>、</a:t>
            </a:r>
            <a:r>
              <a:rPr lang="ja-JP" altLang="en-US" sz="800" dirty="0"/>
              <a:t>アメリカ</a:t>
            </a:r>
            <a:r>
              <a:rPr lang="ja-JP" altLang="en-US" sz="800" dirty="0" smtClean="0"/>
              <a:t>出張</a:t>
            </a:r>
            <a:r>
              <a:rPr lang="ja-JP" altLang="en-US" sz="800" dirty="0"/>
              <a:t>が月に１回程度。営業エリアは日本のみ。</a:t>
            </a:r>
            <a:endParaRPr lang="en-US" altLang="ja-JP" sz="800" dirty="0"/>
          </a:p>
          <a:p>
            <a:endParaRPr lang="en-US" altLang="ja-JP" sz="800" dirty="0" smtClean="0"/>
          </a:p>
          <a:p>
            <a:r>
              <a:rPr lang="ja-JP" altLang="en-US" sz="800" dirty="0" smtClean="0"/>
              <a:t>・</a:t>
            </a:r>
            <a:r>
              <a:rPr lang="ja-JP" altLang="en-US" sz="800" dirty="0"/>
              <a:t>営業</a:t>
            </a:r>
            <a:r>
              <a:rPr lang="en-US" altLang="ja-JP" sz="800" dirty="0"/>
              <a:t>/</a:t>
            </a:r>
            <a:r>
              <a:rPr lang="ja-JP" altLang="en-US" sz="800" dirty="0"/>
              <a:t>技術</a:t>
            </a:r>
            <a:r>
              <a:rPr lang="en-US" altLang="ja-JP" sz="800" dirty="0"/>
              <a:t>/</a:t>
            </a:r>
            <a:r>
              <a:rPr lang="ja-JP" altLang="en-US" sz="800" dirty="0"/>
              <a:t>経理にそれぞれ課長がおり、実務は回っている</a:t>
            </a:r>
            <a:r>
              <a:rPr lang="ja-JP" altLang="en-US" sz="800" dirty="0" smtClean="0"/>
              <a:t>。</a:t>
            </a:r>
            <a:endParaRPr kumimoji="1" lang="ja-JP" altLang="en-US" sz="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71599" y="5540769"/>
            <a:ext cx="2664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①</a:t>
            </a:r>
            <a:r>
              <a:rPr lang="ja-JP" altLang="ja-JP" sz="800" b="1" dirty="0">
                <a:solidFill>
                  <a:srgbClr val="FF0000"/>
                </a:solidFill>
              </a:rPr>
              <a:t>当初</a:t>
            </a:r>
            <a:r>
              <a:rPr lang="ja-JP" altLang="ja-JP" sz="800" b="1" dirty="0" smtClean="0">
                <a:solidFill>
                  <a:srgbClr val="FF0000"/>
                </a:solidFill>
              </a:rPr>
              <a:t>ニーズ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endParaRPr lang="en-US" altLang="ja-JP" sz="800" b="1" dirty="0">
              <a:solidFill>
                <a:srgbClr val="FF0000"/>
              </a:solidFill>
            </a:endParaRPr>
          </a:p>
          <a:p>
            <a:pPr marL="87313" indent="-87313"/>
            <a:r>
              <a:rPr lang="ja-JP" altLang="en-US" sz="800" dirty="0" smtClean="0"/>
              <a:t>◎引退</a:t>
            </a:r>
            <a:r>
              <a:rPr lang="ja-JP" altLang="en-US" sz="800" dirty="0"/>
              <a:t>する自身の</a:t>
            </a:r>
            <a:r>
              <a:rPr lang="ja-JP" altLang="en-US" sz="800" dirty="0" smtClean="0"/>
              <a:t>後任支社長として下記要件がＭＵＳＴ</a:t>
            </a:r>
            <a:endParaRPr lang="en-US" altLang="ja-JP" sz="800" dirty="0"/>
          </a:p>
          <a:p>
            <a:pPr marL="87313" indent="-87313"/>
            <a:r>
              <a:rPr lang="ja-JP" altLang="en-US" sz="800" dirty="0" smtClean="0"/>
              <a:t>・</a:t>
            </a:r>
            <a:r>
              <a:rPr lang="en-US" altLang="ja-JP" sz="800" dirty="0" smtClean="0"/>
              <a:t>40,50</a:t>
            </a:r>
            <a:r>
              <a:rPr lang="ja-JP" altLang="en-US" sz="800" dirty="0"/>
              <a:t>代</a:t>
            </a:r>
            <a:endParaRPr lang="en-US" altLang="ja-JP" sz="800" dirty="0"/>
          </a:p>
          <a:p>
            <a:pPr marL="87313" indent="-87313"/>
            <a:r>
              <a:rPr lang="ja-JP" altLang="en-US" sz="800" dirty="0" smtClean="0"/>
              <a:t>・英語力上級（本国社長へのレポート）</a:t>
            </a:r>
            <a:endParaRPr lang="en-US" altLang="ja-JP" sz="800" dirty="0" smtClean="0"/>
          </a:p>
          <a:p>
            <a:pPr marL="87313" indent="-87313"/>
            <a:r>
              <a:rPr lang="ja-JP" altLang="en-US" sz="800" dirty="0" smtClean="0"/>
              <a:t>・大型</a:t>
            </a:r>
            <a:r>
              <a:rPr lang="ja-JP" altLang="en-US" sz="800" dirty="0"/>
              <a:t>商業用印刷機器の国内向け新規</a:t>
            </a:r>
            <a:r>
              <a:rPr lang="ja-JP" altLang="en-US" sz="800" dirty="0" smtClean="0"/>
              <a:t>営業</a:t>
            </a:r>
            <a:endParaRPr lang="en-US" altLang="ja-JP" sz="800" dirty="0" smtClean="0"/>
          </a:p>
          <a:p>
            <a:pPr marL="87313" indent="-87313"/>
            <a:r>
              <a:rPr lang="ja-JP" altLang="en-US" sz="800" dirty="0" smtClean="0"/>
              <a:t>・色味</a:t>
            </a:r>
            <a:r>
              <a:rPr lang="ja-JP" altLang="en-US" sz="800" dirty="0"/>
              <a:t>や電子機器制御</a:t>
            </a:r>
            <a:r>
              <a:rPr lang="ja-JP" altLang="en-US" sz="800" dirty="0" smtClean="0"/>
              <a:t>の技術バックボーン</a:t>
            </a:r>
            <a:endParaRPr lang="en-US" altLang="ja-JP" sz="800" dirty="0" smtClean="0"/>
          </a:p>
          <a:p>
            <a:pPr marL="87313" indent="-87313"/>
            <a:r>
              <a:rPr lang="ja-JP" altLang="en-US" sz="800" dirty="0" smtClean="0"/>
              <a:t>・</a:t>
            </a:r>
            <a:r>
              <a:rPr lang="en-US" altLang="ja-JP" sz="800" dirty="0" smtClean="0"/>
              <a:t>15</a:t>
            </a:r>
            <a:r>
              <a:rPr lang="ja-JP" altLang="en-US" sz="800" dirty="0"/>
              <a:t>名前後の</a:t>
            </a:r>
            <a:r>
              <a:rPr lang="ja-JP" altLang="en-US" sz="800" dirty="0" smtClean="0"/>
              <a:t>マネジメント</a:t>
            </a:r>
            <a:endParaRPr lang="en-US" altLang="ja-JP" sz="800" dirty="0" smtClean="0"/>
          </a:p>
        </p:txBody>
      </p:sp>
      <p:sp>
        <p:nvSpPr>
          <p:cNvPr id="56" name="角丸四角形 55"/>
          <p:cNvSpPr/>
          <p:nvPr/>
        </p:nvSpPr>
        <p:spPr>
          <a:xfrm>
            <a:off x="6060964" y="476670"/>
            <a:ext cx="2903524" cy="735317"/>
          </a:xfrm>
          <a:prstGeom prst="roundRect">
            <a:avLst>
              <a:gd name="adj" fmla="val 6727"/>
            </a:avLst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600"/>
          </a:p>
        </p:txBody>
      </p:sp>
      <p:sp>
        <p:nvSpPr>
          <p:cNvPr id="57" name="ホームベース 56"/>
          <p:cNvSpPr/>
          <p:nvPr/>
        </p:nvSpPr>
        <p:spPr>
          <a:xfrm>
            <a:off x="6276680" y="1264756"/>
            <a:ext cx="850963" cy="27952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/>
              <a:t>採用活動計画提案</a:t>
            </a:r>
            <a:endParaRPr kumimoji="1" lang="ja-JP" altLang="en-US" sz="600" dirty="0"/>
          </a:p>
        </p:txBody>
      </p:sp>
      <p:sp>
        <p:nvSpPr>
          <p:cNvPr id="58" name="四角形吹き出し 57"/>
          <p:cNvSpPr/>
          <p:nvPr/>
        </p:nvSpPr>
        <p:spPr>
          <a:xfrm>
            <a:off x="5557106" y="195406"/>
            <a:ext cx="3479389" cy="2081466"/>
          </a:xfrm>
          <a:prstGeom prst="wedgeRectCallout">
            <a:avLst>
              <a:gd name="adj1" fmla="val -43719"/>
              <a:gd name="adj2" fmla="val 62817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990422" y="210126"/>
            <a:ext cx="2974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④専門スキル</a:t>
            </a:r>
            <a:r>
              <a:rPr lang="en-US" altLang="ja-JP" sz="800" b="1" dirty="0" smtClean="0">
                <a:solidFill>
                  <a:srgbClr val="FF0000"/>
                </a:solidFill>
              </a:rPr>
              <a:t>/</a:t>
            </a:r>
            <a:r>
              <a:rPr lang="ja-JP" altLang="en-US" sz="800" b="1" dirty="0" smtClean="0">
                <a:solidFill>
                  <a:srgbClr val="FF0000"/>
                </a:solidFill>
              </a:rPr>
              <a:t>属性とポータブル業務の切り分け　</a:t>
            </a:r>
            <a:endParaRPr lang="en-US" altLang="ja-JP" sz="800" dirty="0" smtClean="0"/>
          </a:p>
          <a:p>
            <a:endParaRPr kumimoji="1" lang="ja-JP" altLang="en-US" sz="800" dirty="0"/>
          </a:p>
        </p:txBody>
      </p:sp>
      <p:sp>
        <p:nvSpPr>
          <p:cNvPr id="60" name="角丸四角形 59"/>
          <p:cNvSpPr/>
          <p:nvPr/>
        </p:nvSpPr>
        <p:spPr>
          <a:xfrm>
            <a:off x="5796137" y="548680"/>
            <a:ext cx="1247740" cy="6633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専門知識</a:t>
            </a:r>
            <a:r>
              <a:rPr kumimoji="1" lang="en-US" altLang="ja-JP" sz="600" dirty="0" smtClean="0">
                <a:solidFill>
                  <a:schemeClr val="tx1"/>
                </a:solidFill>
              </a:rPr>
              <a:t>/</a:t>
            </a:r>
            <a:r>
              <a:rPr kumimoji="1" lang="ja-JP" altLang="en-US" sz="600" dirty="0" smtClean="0">
                <a:solidFill>
                  <a:schemeClr val="tx1"/>
                </a:solidFill>
              </a:rPr>
              <a:t>技術</a:t>
            </a:r>
            <a:endParaRPr kumimoji="1" lang="en-US" altLang="ja-JP" sz="600" dirty="0" smtClean="0">
              <a:solidFill>
                <a:schemeClr val="tx1"/>
              </a:solidFill>
            </a:endParaRPr>
          </a:p>
          <a:p>
            <a:r>
              <a:rPr kumimoji="1" lang="ja-JP" altLang="en-US" sz="600" b="1" dirty="0" smtClean="0">
                <a:solidFill>
                  <a:srgbClr val="FF0000"/>
                </a:solidFill>
              </a:rPr>
              <a:t>・大型商業用印刷機械</a:t>
            </a:r>
            <a:endParaRPr kumimoji="1" lang="en-US" altLang="ja-JP" sz="600" b="1" dirty="0" smtClean="0">
              <a:solidFill>
                <a:srgbClr val="FF0000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・新規法人営業</a:t>
            </a:r>
            <a:endParaRPr lang="en-US" altLang="ja-JP" sz="600" b="1" dirty="0" smtClean="0">
              <a:solidFill>
                <a:srgbClr val="FF0000"/>
              </a:solidFill>
            </a:endParaRPr>
          </a:p>
          <a:p>
            <a:pPr marL="85725" indent="-85725"/>
            <a:r>
              <a:rPr kumimoji="1" lang="ja-JP" altLang="en-US" sz="600" b="1" dirty="0" smtClean="0">
                <a:solidFill>
                  <a:srgbClr val="FF0000"/>
                </a:solidFill>
              </a:rPr>
              <a:t>・色味、電子機器制御技術の知識</a:t>
            </a:r>
            <a:endParaRPr kumimoji="1" lang="en-US" altLang="ja-JP" sz="600" b="1" dirty="0" smtClean="0">
              <a:solidFill>
                <a:srgbClr val="FF0000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・</a:t>
            </a:r>
            <a:r>
              <a:rPr kumimoji="1" lang="ja-JP" altLang="en-US" sz="600" b="1" dirty="0" smtClean="0">
                <a:solidFill>
                  <a:srgbClr val="FF0000"/>
                </a:solidFill>
              </a:rPr>
              <a:t>英語力上級</a:t>
            </a:r>
            <a:endParaRPr kumimoji="1" lang="ja-JP" altLang="en-US" sz="600" b="1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088130" y="641835"/>
            <a:ext cx="282385" cy="28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 smtClean="0"/>
              <a:t>×</a:t>
            </a:r>
            <a:endParaRPr kumimoji="1" lang="ja-JP" altLang="en-US" sz="600" dirty="0"/>
          </a:p>
        </p:txBody>
      </p:sp>
      <p:sp>
        <p:nvSpPr>
          <p:cNvPr id="62" name="下矢印 61"/>
          <p:cNvSpPr/>
          <p:nvPr/>
        </p:nvSpPr>
        <p:spPr>
          <a:xfrm>
            <a:off x="8085899" y="1021424"/>
            <a:ext cx="225907" cy="22758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"/>
          </a:p>
        </p:txBody>
      </p:sp>
      <p:sp>
        <p:nvSpPr>
          <p:cNvPr id="63" name="角丸四角形 62"/>
          <p:cNvSpPr/>
          <p:nvPr/>
        </p:nvSpPr>
        <p:spPr>
          <a:xfrm>
            <a:off x="7507107" y="1268760"/>
            <a:ext cx="1383492" cy="3600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仕事のし方</a:t>
            </a:r>
            <a:endParaRPr kumimoji="1" lang="en-US" altLang="ja-JP" sz="600" dirty="0" smtClean="0">
              <a:solidFill>
                <a:schemeClr val="tx1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◎営業計画の立案、遂行</a:t>
            </a:r>
            <a:endParaRPr kumimoji="1" lang="ja-JP" altLang="en-US" sz="600" b="1" dirty="0">
              <a:solidFill>
                <a:srgbClr val="FF0000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7507107" y="1700807"/>
            <a:ext cx="1383492" cy="39774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人との関わり方</a:t>
            </a:r>
            <a:endParaRPr kumimoji="1" lang="en-US" altLang="ja-JP" sz="600" dirty="0" smtClean="0">
              <a:solidFill>
                <a:schemeClr val="tx1"/>
              </a:solidFill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</a:rPr>
              <a:t>◎対外交渉（クレーム対応）</a:t>
            </a:r>
            <a:endParaRPr lang="en-US" altLang="ja-JP" sz="600" b="1" dirty="0" smtClean="0">
              <a:solidFill>
                <a:srgbClr val="FF0000"/>
              </a:solidFill>
            </a:endParaRPr>
          </a:p>
          <a:p>
            <a:r>
              <a:rPr kumimoji="1" lang="ja-JP" altLang="en-US" sz="600" b="1" dirty="0" smtClean="0">
                <a:solidFill>
                  <a:srgbClr val="FF0000"/>
                </a:solidFill>
              </a:rPr>
              <a:t>・部下マネジメント</a:t>
            </a:r>
            <a:endParaRPr kumimoji="1" lang="ja-JP" altLang="en-US" sz="600" b="1" dirty="0">
              <a:solidFill>
                <a:srgbClr val="FF0000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405676" y="479258"/>
            <a:ext cx="1558812" cy="1662150"/>
          </a:xfrm>
          <a:prstGeom prst="roundRect">
            <a:avLst>
              <a:gd name="adj" fmla="val 672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600"/>
          </a:p>
        </p:txBody>
      </p:sp>
      <p:sp>
        <p:nvSpPr>
          <p:cNvPr id="66" name="角丸四角形 65"/>
          <p:cNvSpPr/>
          <p:nvPr/>
        </p:nvSpPr>
        <p:spPr>
          <a:xfrm>
            <a:off x="6025815" y="1919042"/>
            <a:ext cx="850441" cy="2415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職場の特徴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025815" y="1412776"/>
            <a:ext cx="850441" cy="4036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属性</a:t>
            </a:r>
            <a:endParaRPr kumimoji="1" lang="en-US" altLang="ja-JP" sz="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600" b="1" dirty="0" smtClean="0">
                <a:solidFill>
                  <a:srgbClr val="FF0000"/>
                </a:solidFill>
              </a:rPr>
              <a:t>・４０代、５０代</a:t>
            </a:r>
            <a:endParaRPr kumimoji="1" lang="ja-JP" altLang="en-US" sz="600" b="1" dirty="0">
              <a:solidFill>
                <a:srgbClr val="FF0000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5691931" y="476672"/>
            <a:ext cx="3272557" cy="782294"/>
          </a:xfrm>
          <a:prstGeom prst="roundRect">
            <a:avLst>
              <a:gd name="adj" fmla="val 672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600"/>
          </a:p>
        </p:txBody>
      </p:sp>
      <p:sp>
        <p:nvSpPr>
          <p:cNvPr id="69" name="角丸四角形 68"/>
          <p:cNvSpPr/>
          <p:nvPr/>
        </p:nvSpPr>
        <p:spPr>
          <a:xfrm>
            <a:off x="7489024" y="599202"/>
            <a:ext cx="1400976" cy="396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ポータブル業務経験</a:t>
            </a:r>
            <a:endParaRPr kumimoji="1" lang="en-US" altLang="ja-JP" sz="600" dirty="0" smtClean="0">
              <a:solidFill>
                <a:schemeClr val="tx1"/>
              </a:solidFill>
            </a:endParaRPr>
          </a:p>
          <a:p>
            <a:r>
              <a:rPr kumimoji="1" lang="ja-JP" altLang="en-US" sz="600" b="1" dirty="0" smtClean="0">
                <a:solidFill>
                  <a:srgbClr val="FF0000"/>
                </a:solidFill>
              </a:rPr>
              <a:t>新たな販路を開拓し、業績向上につなげた経験</a:t>
            </a:r>
            <a:endParaRPr kumimoji="1" lang="ja-JP" altLang="en-US" sz="600" b="1" dirty="0">
              <a:solidFill>
                <a:srgbClr val="FF0000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796136" y="5453343"/>
            <a:ext cx="2664296" cy="1216017"/>
          </a:xfrm>
          <a:prstGeom prst="roundRect">
            <a:avLst>
              <a:gd name="adj" fmla="val 436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61170" y="5445224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</a:rPr>
              <a:t>⑤採用ターゲットの再設定</a:t>
            </a:r>
            <a:endParaRPr lang="en-US" altLang="ja-JP" sz="800" b="1" dirty="0" smtClean="0">
              <a:solidFill>
                <a:srgbClr val="FF0000"/>
              </a:solidFill>
            </a:endParaRPr>
          </a:p>
          <a:p>
            <a:endParaRPr lang="en-US" altLang="ja-JP" sz="800" dirty="0" smtClean="0"/>
          </a:p>
          <a:p>
            <a:r>
              <a:rPr lang="ja-JP" altLang="en-US" sz="800" b="1" dirty="0" smtClean="0"/>
              <a:t>◎産業機器関連</a:t>
            </a:r>
            <a:r>
              <a:rPr lang="ja-JP" altLang="en-US" sz="800" dirty="0" smtClean="0"/>
              <a:t>の業界での営業経験</a:t>
            </a:r>
            <a:endParaRPr lang="en-US" altLang="ja-JP" sz="800" dirty="0" smtClean="0"/>
          </a:p>
          <a:p>
            <a:r>
              <a:rPr lang="ja-JP" altLang="en-US" sz="800" dirty="0" smtClean="0"/>
              <a:t>◎英語</a:t>
            </a:r>
            <a:r>
              <a:rPr lang="ja-JP" altLang="en-US" sz="800" b="1" dirty="0" smtClean="0"/>
              <a:t>中級</a:t>
            </a:r>
            <a:r>
              <a:rPr lang="ja-JP" altLang="en-US" sz="800" dirty="0" smtClean="0"/>
              <a:t>以上</a:t>
            </a:r>
            <a:endParaRPr lang="en-US" altLang="ja-JP" sz="800" dirty="0"/>
          </a:p>
          <a:p>
            <a:r>
              <a:rPr lang="ja-JP" altLang="en-US" sz="800" b="1" dirty="0" smtClean="0"/>
              <a:t>・</a:t>
            </a:r>
            <a:r>
              <a:rPr lang="ja-JP" altLang="en-US" sz="800" dirty="0" smtClean="0"/>
              <a:t>マネジメント経験が</a:t>
            </a:r>
            <a:r>
              <a:rPr lang="ja-JP" altLang="en-US" sz="800" b="1" dirty="0" smtClean="0"/>
              <a:t>あれば可</a:t>
            </a:r>
            <a:endParaRPr lang="en-US" altLang="ja-JP" sz="800" b="1" dirty="0" smtClean="0"/>
          </a:p>
          <a:p>
            <a:r>
              <a:rPr lang="ja-JP" altLang="en-US" sz="800" b="1" dirty="0" smtClean="0"/>
              <a:t>・</a:t>
            </a:r>
            <a:r>
              <a:rPr lang="ja-JP" altLang="en-US" sz="800" b="1" dirty="0"/>
              <a:t>年齢</a:t>
            </a:r>
            <a:r>
              <a:rPr lang="ja-JP" altLang="en-US" sz="800" b="1" dirty="0" smtClean="0"/>
              <a:t>不問</a:t>
            </a:r>
            <a:endParaRPr lang="en-US" altLang="ja-JP" sz="800" b="1" dirty="0" smtClean="0"/>
          </a:p>
          <a:p>
            <a:endParaRPr kumimoji="1" lang="en-US" altLang="ja-JP" sz="800" b="1" u="sng" dirty="0"/>
          </a:p>
          <a:p>
            <a:r>
              <a:rPr lang="ja-JP" altLang="en-US" sz="800" b="1" u="sng" dirty="0" smtClean="0"/>
              <a:t>◎計画を立てる、実行する</a:t>
            </a:r>
            <a:endParaRPr lang="en-US" altLang="ja-JP" sz="800" b="1" u="sng" dirty="0" smtClean="0"/>
          </a:p>
          <a:p>
            <a:r>
              <a:rPr kumimoji="1" lang="ja-JP" altLang="en-US" sz="800" b="1" u="sng" dirty="0" smtClean="0"/>
              <a:t>◎対外対応</a:t>
            </a:r>
            <a:endParaRPr kumimoji="1" lang="ja-JP" altLang="en-US" sz="800" dirty="0"/>
          </a:p>
        </p:txBody>
      </p:sp>
      <p:sp>
        <p:nvSpPr>
          <p:cNvPr id="29" name="四角形吹き出し 28"/>
          <p:cNvSpPr/>
          <p:nvPr/>
        </p:nvSpPr>
        <p:spPr>
          <a:xfrm>
            <a:off x="3670390" y="4869160"/>
            <a:ext cx="1584176" cy="457256"/>
          </a:xfrm>
          <a:prstGeom prst="wedgeRectCallout">
            <a:avLst>
              <a:gd name="adj1" fmla="val 85072"/>
              <a:gd name="adj2" fmla="val 8501"/>
            </a:avLst>
          </a:prstGeom>
          <a:solidFill>
            <a:srgbClr val="FAFED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689360" y="4947695"/>
            <a:ext cx="15462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 indent="-87313"/>
            <a:r>
              <a:rPr lang="ja-JP" altLang="en-US" sz="800" dirty="0" smtClean="0">
                <a:solidFill>
                  <a:prstClr val="black"/>
                </a:solidFill>
              </a:rPr>
              <a:t>当初ニーズを満たす人は労働市場に存在しない！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3851920" y="5877272"/>
            <a:ext cx="1705186" cy="5040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カギ線コネクタ 6"/>
          <p:cNvCxnSpPr/>
          <p:nvPr/>
        </p:nvCxnSpPr>
        <p:spPr>
          <a:xfrm rot="16200000" flipH="1">
            <a:off x="6980209" y="4477175"/>
            <a:ext cx="1160247" cy="792088"/>
          </a:xfrm>
          <a:prstGeom prst="bentConnector3">
            <a:avLst>
              <a:gd name="adj1" fmla="val -772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23528" y="18864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 smtClean="0"/>
              <a:t>■ビデオ事例の</a:t>
            </a:r>
            <a:r>
              <a:rPr kumimoji="1" lang="ja-JP" altLang="en-US" b="1" u="sng" dirty="0" smtClean="0"/>
              <a:t>解説　営業編（</a:t>
            </a:r>
            <a:r>
              <a:rPr kumimoji="1" lang="ja-JP" altLang="en-US" b="1" u="sng" dirty="0" smtClean="0"/>
              <a:t>別途配布資料）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3378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6651</TotalTime>
  <Words>337</Words>
  <Application>Microsoft Office PowerPoint</Application>
  <PresentationFormat>画面に合わせる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RECRUIT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池目 雅紀</dc:creator>
  <cp:lastModifiedBy>森安 亮介(ｲﾝﾃHITO総研 ﾘｻｰﾁ)</cp:lastModifiedBy>
  <cp:revision>422</cp:revision>
  <cp:lastPrinted>2014-09-22T07:21:48Z</cp:lastPrinted>
  <dcterms:created xsi:type="dcterms:W3CDTF">2013-04-16T01:50:32Z</dcterms:created>
  <dcterms:modified xsi:type="dcterms:W3CDTF">2014-12-04T08:12:19Z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