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427" r:id="rId5"/>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0066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7975" autoAdjust="0"/>
    <p:restoredTop sz="91653" autoAdjust="0"/>
  </p:normalViewPr>
  <p:slideViewPr>
    <p:cSldViewPr>
      <p:cViewPr>
        <p:scale>
          <a:sx n="100" d="100"/>
          <a:sy n="100" d="100"/>
        </p:scale>
        <p:origin x="-912" y="174"/>
      </p:cViewPr>
      <p:guideLst>
        <p:guide orient="horz" pos="2160"/>
        <p:guide pos="3120"/>
      </p:guideLst>
    </p:cSldViewPr>
  </p:slideViewPr>
  <p:notesTextViewPr>
    <p:cViewPr>
      <p:scale>
        <a:sx n="100" d="100"/>
        <a:sy n="100" d="100"/>
      </p:scale>
      <p:origin x="0" y="0"/>
    </p:cViewPr>
  </p:notesTextViewPr>
  <p:sorterViewPr>
    <p:cViewPr>
      <p:scale>
        <a:sx n="66" d="100"/>
        <a:sy n="66" d="100"/>
      </p:scale>
      <p:origin x="0" y="651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50263"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5349" y="0"/>
            <a:ext cx="2950263" cy="496888"/>
          </a:xfrm>
          <a:prstGeom prst="rect">
            <a:avLst/>
          </a:prstGeom>
        </p:spPr>
        <p:txBody>
          <a:bodyPr vert="horz" lIns="91440" tIns="45720" rIns="91440" bIns="45720" rtlCol="0"/>
          <a:lstStyle>
            <a:lvl1pPr algn="r">
              <a:defRPr sz="1200"/>
            </a:lvl1pPr>
          </a:lstStyle>
          <a:p>
            <a:fld id="{143535F0-77AB-4F86-A977-7F8C395B1252}" type="datetimeFigureOut">
              <a:rPr kumimoji="1" lang="ja-JP" altLang="en-US" smtClean="0"/>
              <a:pPr/>
              <a:t>2015/3/30</a:t>
            </a:fld>
            <a:endParaRPr kumimoji="1" lang="ja-JP" altLang="en-US"/>
          </a:p>
        </p:txBody>
      </p:sp>
      <p:sp>
        <p:nvSpPr>
          <p:cNvPr id="4" name="フッター プレースホルダ 3"/>
          <p:cNvSpPr>
            <a:spLocks noGrp="1"/>
          </p:cNvSpPr>
          <p:nvPr>
            <p:ph type="ftr" sz="quarter" idx="2"/>
          </p:nvPr>
        </p:nvSpPr>
        <p:spPr>
          <a:xfrm>
            <a:off x="0" y="9440864"/>
            <a:ext cx="2950263"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5349" y="9440864"/>
            <a:ext cx="2950263" cy="496887"/>
          </a:xfrm>
          <a:prstGeom prst="rect">
            <a:avLst/>
          </a:prstGeom>
        </p:spPr>
        <p:txBody>
          <a:bodyPr vert="horz" lIns="91440" tIns="45720" rIns="91440" bIns="45720" rtlCol="0" anchor="b"/>
          <a:lstStyle>
            <a:lvl1pPr algn="r">
              <a:defRPr sz="1200"/>
            </a:lvl1pPr>
          </a:lstStyle>
          <a:p>
            <a:fld id="{4960932C-0B02-43F6-AEDF-201D78F260C6}" type="slidenum">
              <a:rPr kumimoji="1" lang="ja-JP" altLang="en-US" smtClean="0"/>
              <a:pPr/>
              <a:t>‹#›</a:t>
            </a:fld>
            <a:endParaRPr kumimoji="1" lang="ja-JP" altLang="en-US"/>
          </a:p>
        </p:txBody>
      </p:sp>
    </p:spTree>
    <p:extLst>
      <p:ext uri="{BB962C8B-B14F-4D97-AF65-F5344CB8AC3E}">
        <p14:creationId xmlns:p14="http://schemas.microsoft.com/office/powerpoint/2010/main" val="1328730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4" y="0"/>
            <a:ext cx="2950263"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354" y="0"/>
            <a:ext cx="2950263" cy="496888"/>
          </a:xfrm>
          <a:prstGeom prst="rect">
            <a:avLst/>
          </a:prstGeom>
        </p:spPr>
        <p:txBody>
          <a:bodyPr vert="horz" lIns="91440" tIns="45720" rIns="91440" bIns="45720" rtlCol="0"/>
          <a:lstStyle>
            <a:lvl1pPr algn="r">
              <a:defRPr sz="1200"/>
            </a:lvl1pPr>
          </a:lstStyle>
          <a:p>
            <a:fld id="{02A8D4A3-9416-47A4-A235-5D1424616509}" type="datetimeFigureOut">
              <a:rPr kumimoji="1" lang="ja-JP" altLang="en-US" smtClean="0"/>
              <a:pPr/>
              <a:t>2015/3/30</a:t>
            </a:fld>
            <a:endParaRPr kumimoji="1" lang="ja-JP" altLang="en-US"/>
          </a:p>
        </p:txBody>
      </p:sp>
      <p:sp>
        <p:nvSpPr>
          <p:cNvPr id="4" name="スライド イメージ プレースホルダ 3"/>
          <p:cNvSpPr>
            <a:spLocks noGrp="1" noRot="1" noChangeAspect="1"/>
          </p:cNvSpPr>
          <p:nvPr>
            <p:ph type="sldImg" idx="2"/>
          </p:nvPr>
        </p:nvSpPr>
        <p:spPr>
          <a:xfrm>
            <a:off x="712788" y="746125"/>
            <a:ext cx="5383212"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1202" y="4721225"/>
            <a:ext cx="5444806" cy="447198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4" y="9440871"/>
            <a:ext cx="2950263"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354" y="9440871"/>
            <a:ext cx="2950263" cy="496887"/>
          </a:xfrm>
          <a:prstGeom prst="rect">
            <a:avLst/>
          </a:prstGeom>
        </p:spPr>
        <p:txBody>
          <a:bodyPr vert="horz" lIns="91440" tIns="45720" rIns="91440" bIns="45720" rtlCol="0" anchor="b"/>
          <a:lstStyle>
            <a:lvl1pPr algn="r">
              <a:defRPr sz="1200"/>
            </a:lvl1pPr>
          </a:lstStyle>
          <a:p>
            <a:fld id="{7A8190AC-1C07-41DC-AED1-D76780B1A5CE}" type="slidenum">
              <a:rPr kumimoji="1" lang="ja-JP" altLang="en-US" smtClean="0"/>
              <a:pPr/>
              <a:t>‹#›</a:t>
            </a:fld>
            <a:endParaRPr kumimoji="1" lang="ja-JP" altLang="en-US"/>
          </a:p>
        </p:txBody>
      </p:sp>
    </p:spTree>
    <p:extLst>
      <p:ext uri="{BB962C8B-B14F-4D97-AF65-F5344CB8AC3E}">
        <p14:creationId xmlns:p14="http://schemas.microsoft.com/office/powerpoint/2010/main" val="195432483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4100"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B97432AC-EA32-4F6E-9D4B-6DE8EFFE9271}" type="slidenum">
              <a:rPr lang="ja-JP" altLang="en-US" smtClean="0"/>
              <a:pPr eaLnBrk="1" hangingPunct="1"/>
              <a:t>1</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62"/>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901F6F0-D70E-4AE2-B00F-D6B234F17312}"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901F6F0-D70E-4AE2-B00F-D6B234F17312}"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536578" y="274639"/>
            <a:ext cx="7078663"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901F6F0-D70E-4AE2-B00F-D6B234F17312}"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901F6F0-D70E-4AE2-B00F-D6B234F17312}"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37"/>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901F6F0-D70E-4AE2-B00F-D6B234F17312}"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536575"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448300"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901F6F0-D70E-4AE2-B00F-D6B234F17312}"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C901F6F0-D70E-4AE2-B00F-D6B234F17312}"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C901F6F0-D70E-4AE2-B00F-D6B234F17312}"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C901F6F0-D70E-4AE2-B00F-D6B234F17312}"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901F6F0-D70E-4AE2-B00F-D6B234F17312}"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901F6F0-D70E-4AE2-B00F-D6B234F17312}"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8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3384550" y="635638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8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01F6F0-D70E-4AE2-B00F-D6B234F17312}"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正方形/長方形 49"/>
          <p:cNvSpPr/>
          <p:nvPr/>
        </p:nvSpPr>
        <p:spPr>
          <a:xfrm>
            <a:off x="77392" y="522287"/>
            <a:ext cx="9581837" cy="1120775"/>
          </a:xfrm>
          <a:prstGeom prst="rect">
            <a:avLst/>
          </a:prstGeom>
          <a:noFill/>
          <a:ln w="6350" cmpd="sng">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9" name="正方形/長方形 48"/>
          <p:cNvSpPr/>
          <p:nvPr/>
        </p:nvSpPr>
        <p:spPr>
          <a:xfrm>
            <a:off x="154781" y="379413"/>
            <a:ext cx="928688" cy="285750"/>
          </a:xfrm>
          <a:prstGeom prst="rect">
            <a:avLst/>
          </a:prstGeom>
          <a:solidFill>
            <a:schemeClr val="bg1"/>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2052" name="グループ化 27"/>
          <p:cNvGrpSpPr>
            <a:grpSpLocks/>
          </p:cNvGrpSpPr>
          <p:nvPr/>
        </p:nvGrpSpPr>
        <p:grpSpPr bwMode="auto">
          <a:xfrm>
            <a:off x="144463" y="1988840"/>
            <a:ext cx="3793860" cy="3262611"/>
            <a:chOff x="5562600" y="2306638"/>
            <a:chExt cx="3581400" cy="2860675"/>
          </a:xfrm>
        </p:grpSpPr>
        <p:sp>
          <p:nvSpPr>
            <p:cNvPr id="2080" name="AutoShape 62"/>
            <p:cNvSpPr>
              <a:spLocks noChangeArrowheads="1"/>
            </p:cNvSpPr>
            <p:nvPr/>
          </p:nvSpPr>
          <p:spPr bwMode="auto">
            <a:xfrm>
              <a:off x="5576888" y="3722688"/>
              <a:ext cx="3451225" cy="1444625"/>
            </a:xfrm>
            <a:prstGeom prst="roundRect">
              <a:avLst>
                <a:gd name="adj" fmla="val 16667"/>
              </a:avLst>
            </a:prstGeom>
            <a:noFill/>
            <a:ln w="50800" cmpd="tri">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Calibri" pitchFamily="34" charset="0"/>
              </a:endParaRPr>
            </a:p>
          </p:txBody>
        </p:sp>
        <p:sp>
          <p:nvSpPr>
            <p:cNvPr id="2081" name="Line 44" descr="20%"/>
            <p:cNvSpPr>
              <a:spLocks noChangeShapeType="1"/>
            </p:cNvSpPr>
            <p:nvPr/>
          </p:nvSpPr>
          <p:spPr bwMode="auto">
            <a:xfrm>
              <a:off x="7278688" y="2454275"/>
              <a:ext cx="446087"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 name="AutoShape 45"/>
            <p:cNvSpPr>
              <a:spLocks noChangeArrowheads="1"/>
            </p:cNvSpPr>
            <p:nvPr/>
          </p:nvSpPr>
          <p:spPr bwMode="auto">
            <a:xfrm>
              <a:off x="5739560" y="2311299"/>
              <a:ext cx="1537436" cy="282804"/>
            </a:xfrm>
            <a:prstGeom prst="roundRect">
              <a:avLst>
                <a:gd name="adj" fmla="val 16667"/>
              </a:avLst>
            </a:prstGeom>
            <a:solidFill>
              <a:srgbClr val="CCFF99"/>
            </a:solidFill>
            <a:ln w="6350">
              <a:solidFill>
                <a:schemeClr val="accent3">
                  <a:lumMod val="75000"/>
                </a:schemeClr>
              </a:solidFill>
              <a:round/>
              <a:headEnd/>
              <a:tailEnd/>
            </a:ln>
          </p:spPr>
          <p:txBody>
            <a:bodyPr wrap="none" anchor="ctr"/>
            <a:lstStyle/>
            <a:p>
              <a:pPr algn="ctr">
                <a:defRPr/>
              </a:pPr>
              <a:r>
                <a:rPr lang="ja-JP" altLang="en-US" sz="1400" dirty="0">
                  <a:solidFill>
                    <a:schemeClr val="bg2">
                      <a:lumMod val="10000"/>
                    </a:schemeClr>
                  </a:solidFill>
                  <a:latin typeface="HGPｺﾞｼｯｸM" pitchFamily="50" charset="-128"/>
                  <a:ea typeface="HGPｺﾞｼｯｸM" pitchFamily="50" charset="-128"/>
                </a:rPr>
                <a:t>厚生労働省</a:t>
              </a:r>
            </a:p>
          </p:txBody>
        </p:sp>
        <p:sp>
          <p:nvSpPr>
            <p:cNvPr id="3" name="AutoShape 46"/>
            <p:cNvSpPr>
              <a:spLocks noChangeArrowheads="1"/>
            </p:cNvSpPr>
            <p:nvPr/>
          </p:nvSpPr>
          <p:spPr bwMode="auto">
            <a:xfrm>
              <a:off x="5910025" y="3425425"/>
              <a:ext cx="2509902" cy="472377"/>
            </a:xfrm>
            <a:prstGeom prst="roundRect">
              <a:avLst>
                <a:gd name="adj" fmla="val 16667"/>
              </a:avLst>
            </a:prstGeom>
            <a:solidFill>
              <a:srgbClr val="CCFF99"/>
            </a:solidFill>
            <a:ln w="6350">
              <a:solidFill>
                <a:schemeClr val="accent3">
                  <a:lumMod val="75000"/>
                </a:schemeClr>
              </a:solidFill>
              <a:round/>
              <a:headEnd/>
              <a:tailEnd/>
            </a:ln>
          </p:spPr>
          <p:txBody>
            <a:bodyPr wrap="none" anchor="ctr"/>
            <a:lstStyle/>
            <a:p>
              <a:pPr algn="ctr">
                <a:defRPr/>
              </a:pPr>
              <a:r>
                <a:rPr lang="ja-JP" altLang="en-US" sz="1400" dirty="0">
                  <a:solidFill>
                    <a:schemeClr val="bg2">
                      <a:lumMod val="10000"/>
                    </a:schemeClr>
                  </a:solidFill>
                  <a:latin typeface="HGPｺﾞｼｯｸM" pitchFamily="50" charset="-128"/>
                  <a:ea typeface="HGPｺﾞｼｯｸM" pitchFamily="50" charset="-128"/>
                </a:rPr>
                <a:t>地域雇用創造協議会</a:t>
              </a:r>
            </a:p>
            <a:p>
              <a:pPr algn="ctr">
                <a:defRPr/>
              </a:pPr>
              <a:r>
                <a:rPr lang="ja-JP" altLang="en-US" sz="1200" dirty="0">
                  <a:solidFill>
                    <a:schemeClr val="bg2">
                      <a:lumMod val="10000"/>
                    </a:schemeClr>
                  </a:solidFill>
                  <a:latin typeface="HGPｺﾞｼｯｸM" pitchFamily="50" charset="-128"/>
                  <a:ea typeface="HGPｺﾞｼｯｸM" pitchFamily="50" charset="-128"/>
                </a:rPr>
                <a:t>（同意自発雇用創造地域）</a:t>
              </a:r>
            </a:p>
          </p:txBody>
        </p:sp>
        <p:sp>
          <p:nvSpPr>
            <p:cNvPr id="2074" name="AutoShape 47"/>
            <p:cNvSpPr>
              <a:spLocks noChangeArrowheads="1"/>
            </p:cNvSpPr>
            <p:nvPr/>
          </p:nvSpPr>
          <p:spPr bwMode="auto">
            <a:xfrm>
              <a:off x="7332195" y="4381055"/>
              <a:ext cx="1440029" cy="239296"/>
            </a:xfrm>
            <a:prstGeom prst="roundRect">
              <a:avLst>
                <a:gd name="adj" fmla="val 16667"/>
              </a:avLst>
            </a:prstGeom>
            <a:solidFill>
              <a:srgbClr val="CCFF99"/>
            </a:solidFill>
            <a:ln w="6350">
              <a:solidFill>
                <a:schemeClr val="accent3">
                  <a:lumMod val="75000"/>
                </a:schemeClr>
              </a:solidFill>
              <a:prstDash val="dash"/>
              <a:round/>
              <a:headEnd/>
              <a:tailEnd/>
            </a:ln>
          </p:spPr>
          <p:txBody>
            <a:bodyPr wrap="none" anchor="ctr"/>
            <a:lstStyle/>
            <a:p>
              <a:pPr algn="ctr">
                <a:defRPr/>
              </a:pPr>
              <a:r>
                <a:rPr lang="ja-JP" altLang="en-US" sz="1400" dirty="0">
                  <a:solidFill>
                    <a:schemeClr val="bg2">
                      <a:lumMod val="10000"/>
                    </a:schemeClr>
                  </a:solidFill>
                  <a:latin typeface="HGPｺﾞｼｯｸM" pitchFamily="50" charset="-128"/>
                  <a:ea typeface="HGPｺﾞｼｯｸM" pitchFamily="50" charset="-128"/>
                </a:rPr>
                <a:t>外部有識者等</a:t>
              </a:r>
            </a:p>
          </p:txBody>
        </p:sp>
        <p:sp>
          <p:nvSpPr>
            <p:cNvPr id="2075" name="AutoShape 48"/>
            <p:cNvSpPr>
              <a:spLocks noChangeArrowheads="1"/>
            </p:cNvSpPr>
            <p:nvPr/>
          </p:nvSpPr>
          <p:spPr bwMode="auto">
            <a:xfrm>
              <a:off x="5803995" y="4445001"/>
              <a:ext cx="1419113" cy="257942"/>
            </a:xfrm>
            <a:prstGeom prst="roundRect">
              <a:avLst>
                <a:gd name="adj" fmla="val 16667"/>
              </a:avLst>
            </a:prstGeom>
            <a:solidFill>
              <a:srgbClr val="CCFF99"/>
            </a:solidFill>
            <a:ln w="6350">
              <a:solidFill>
                <a:schemeClr val="accent3">
                  <a:lumMod val="75000"/>
                </a:schemeClr>
              </a:solidFill>
              <a:prstDash val="dash"/>
              <a:round/>
              <a:headEnd/>
              <a:tailEnd/>
            </a:ln>
          </p:spPr>
          <p:txBody>
            <a:bodyPr wrap="none" anchor="ctr"/>
            <a:lstStyle/>
            <a:p>
              <a:pPr algn="ctr">
                <a:defRPr/>
              </a:pPr>
              <a:r>
                <a:rPr lang="ja-JP" altLang="en-US" sz="1400" dirty="0">
                  <a:solidFill>
                    <a:schemeClr val="bg2">
                      <a:lumMod val="10000"/>
                    </a:schemeClr>
                  </a:solidFill>
                  <a:latin typeface="HGPｺﾞｼｯｸM" pitchFamily="50" charset="-128"/>
                  <a:ea typeface="HGPｺﾞｼｯｸM" pitchFamily="50" charset="-128"/>
                </a:rPr>
                <a:t>都道府県</a:t>
              </a:r>
            </a:p>
          </p:txBody>
        </p:sp>
        <p:sp>
          <p:nvSpPr>
            <p:cNvPr id="6" name="AutoShape 49"/>
            <p:cNvSpPr>
              <a:spLocks noChangeArrowheads="1"/>
            </p:cNvSpPr>
            <p:nvPr/>
          </p:nvSpPr>
          <p:spPr bwMode="auto">
            <a:xfrm>
              <a:off x="7341936" y="3973940"/>
              <a:ext cx="1485486" cy="265712"/>
            </a:xfrm>
            <a:prstGeom prst="roundRect">
              <a:avLst>
                <a:gd name="adj" fmla="val 16667"/>
              </a:avLst>
            </a:prstGeom>
            <a:solidFill>
              <a:srgbClr val="CCFF99"/>
            </a:solidFill>
            <a:ln w="6350">
              <a:solidFill>
                <a:schemeClr val="accent3">
                  <a:lumMod val="75000"/>
                </a:schemeClr>
              </a:solidFill>
              <a:round/>
              <a:headEnd/>
              <a:tailEnd/>
            </a:ln>
          </p:spPr>
          <p:txBody>
            <a:bodyPr wrap="none" anchor="ctr"/>
            <a:lstStyle/>
            <a:p>
              <a:pPr algn="ctr">
                <a:defRPr/>
              </a:pPr>
              <a:r>
                <a:rPr lang="ja-JP" altLang="en-US" sz="1400" dirty="0">
                  <a:solidFill>
                    <a:schemeClr val="bg2">
                      <a:lumMod val="10000"/>
                    </a:schemeClr>
                  </a:solidFill>
                  <a:latin typeface="HGPｺﾞｼｯｸM" pitchFamily="50" charset="-128"/>
                  <a:ea typeface="HGPｺﾞｼｯｸM" pitchFamily="50" charset="-128"/>
                </a:rPr>
                <a:t>地域の経済団体</a:t>
              </a:r>
            </a:p>
          </p:txBody>
        </p:sp>
        <p:sp>
          <p:nvSpPr>
            <p:cNvPr id="7" name="AutoShape 50"/>
            <p:cNvSpPr>
              <a:spLocks noChangeArrowheads="1"/>
            </p:cNvSpPr>
            <p:nvPr/>
          </p:nvSpPr>
          <p:spPr bwMode="auto">
            <a:xfrm>
              <a:off x="5803995" y="3972387"/>
              <a:ext cx="1419113" cy="390021"/>
            </a:xfrm>
            <a:prstGeom prst="roundRect">
              <a:avLst>
                <a:gd name="adj" fmla="val 16667"/>
              </a:avLst>
            </a:prstGeom>
            <a:solidFill>
              <a:srgbClr val="CCFF99"/>
            </a:solidFill>
            <a:ln w="6350">
              <a:solidFill>
                <a:schemeClr val="accent3">
                  <a:lumMod val="75000"/>
                </a:schemeClr>
              </a:solidFill>
              <a:round/>
              <a:headEnd/>
              <a:tailEnd/>
            </a:ln>
          </p:spPr>
          <p:txBody>
            <a:bodyPr wrap="none" anchor="ctr"/>
            <a:lstStyle/>
            <a:p>
              <a:pPr algn="ctr">
                <a:defRPr/>
              </a:pPr>
              <a:r>
                <a:rPr lang="ja-JP" altLang="en-US" sz="1400" dirty="0" smtClean="0">
                  <a:solidFill>
                    <a:schemeClr val="bg2">
                      <a:lumMod val="10000"/>
                    </a:schemeClr>
                  </a:solidFill>
                  <a:latin typeface="HGPｺﾞｼｯｸM" pitchFamily="50" charset="-128"/>
                  <a:ea typeface="HGPｺﾞｼｯｸM" pitchFamily="50" charset="-128"/>
                </a:rPr>
                <a:t>市町村</a:t>
              </a:r>
              <a:endParaRPr lang="en-US" altLang="ja-JP" sz="1400" dirty="0" smtClean="0">
                <a:solidFill>
                  <a:schemeClr val="bg2">
                    <a:lumMod val="10000"/>
                  </a:schemeClr>
                </a:solidFill>
                <a:latin typeface="HGPｺﾞｼｯｸM" pitchFamily="50" charset="-128"/>
                <a:ea typeface="HGPｺﾞｼｯｸM" pitchFamily="50" charset="-128"/>
              </a:endParaRPr>
            </a:p>
            <a:p>
              <a:pPr algn="ctr">
                <a:defRPr/>
              </a:pPr>
              <a:r>
                <a:rPr lang="ja-JP" altLang="en-US" sz="1400" dirty="0" smtClean="0">
                  <a:solidFill>
                    <a:schemeClr val="bg2">
                      <a:lumMod val="10000"/>
                    </a:schemeClr>
                  </a:solidFill>
                  <a:latin typeface="HGPｺﾞｼｯｸM" pitchFamily="50" charset="-128"/>
                  <a:ea typeface="HGPｺﾞｼｯｸM" pitchFamily="50" charset="-128"/>
                </a:rPr>
                <a:t>（</a:t>
              </a:r>
              <a:r>
                <a:rPr lang="en-US" altLang="ja-JP" sz="1050" dirty="0" smtClean="0">
                  <a:solidFill>
                    <a:schemeClr val="bg2">
                      <a:lumMod val="10000"/>
                    </a:schemeClr>
                  </a:solidFill>
                  <a:latin typeface="HGPｺﾞｼｯｸM" pitchFamily="50" charset="-128"/>
                  <a:ea typeface="HGPｺﾞｼｯｸM" pitchFamily="50" charset="-128"/>
                </a:rPr>
                <a:t>※</a:t>
              </a:r>
              <a:r>
                <a:rPr lang="ja-JP" altLang="en-US" sz="1050" dirty="0" smtClean="0">
                  <a:solidFill>
                    <a:schemeClr val="bg2">
                      <a:lumMod val="10000"/>
                    </a:schemeClr>
                  </a:solidFill>
                  <a:latin typeface="HGPｺﾞｼｯｸM" pitchFamily="50" charset="-128"/>
                  <a:ea typeface="HGPｺﾞｼｯｸM" pitchFamily="50" charset="-128"/>
                </a:rPr>
                <a:t>１又は複数の市町村</a:t>
              </a:r>
              <a:r>
                <a:rPr lang="ja-JP" altLang="en-US" sz="1400" dirty="0" smtClean="0">
                  <a:solidFill>
                    <a:schemeClr val="bg2">
                      <a:lumMod val="10000"/>
                    </a:schemeClr>
                  </a:solidFill>
                  <a:latin typeface="HGPｺﾞｼｯｸM" pitchFamily="50" charset="-128"/>
                  <a:ea typeface="HGPｺﾞｼｯｸM" pitchFamily="50" charset="-128"/>
                </a:rPr>
                <a:t>）</a:t>
              </a:r>
              <a:endParaRPr lang="ja-JP" altLang="en-US" sz="1400" dirty="0">
                <a:solidFill>
                  <a:schemeClr val="bg2">
                    <a:lumMod val="10000"/>
                  </a:schemeClr>
                </a:solidFill>
                <a:latin typeface="HGPｺﾞｼｯｸM" pitchFamily="50" charset="-128"/>
                <a:ea typeface="HGPｺﾞｼｯｸM" pitchFamily="50" charset="-128"/>
              </a:endParaRPr>
            </a:p>
          </p:txBody>
        </p:sp>
        <p:sp>
          <p:nvSpPr>
            <p:cNvPr id="8" name="Line 51" descr="20%"/>
            <p:cNvSpPr>
              <a:spLocks noChangeShapeType="1"/>
            </p:cNvSpPr>
            <p:nvPr/>
          </p:nvSpPr>
          <p:spPr bwMode="auto">
            <a:xfrm flipH="1">
              <a:off x="6786705" y="2592550"/>
              <a:ext cx="0" cy="806458"/>
            </a:xfrm>
            <a:prstGeom prst="line">
              <a:avLst/>
            </a:prstGeom>
            <a:noFill/>
            <a:ln w="31750">
              <a:solidFill>
                <a:schemeClr val="tx2">
                  <a:lumMod val="50000"/>
                </a:schemeClr>
              </a:solidFill>
              <a:round/>
              <a:headEnd/>
              <a:tailEnd type="triangle" w="med" len="med"/>
            </a:ln>
          </p:spPr>
          <p:txBody>
            <a:bodyPr/>
            <a:lstStyle/>
            <a:p>
              <a:pPr>
                <a:defRPr/>
              </a:pPr>
              <a:endParaRPr lang="ja-JP" altLang="en-US"/>
            </a:p>
          </p:txBody>
        </p:sp>
        <p:sp>
          <p:nvSpPr>
            <p:cNvPr id="2089" name="Line 52" descr="20%"/>
            <p:cNvSpPr>
              <a:spLocks noChangeShapeType="1"/>
            </p:cNvSpPr>
            <p:nvPr/>
          </p:nvSpPr>
          <p:spPr bwMode="auto">
            <a:xfrm flipV="1">
              <a:off x="6328842" y="2587624"/>
              <a:ext cx="6871" cy="841251"/>
            </a:xfrm>
            <a:prstGeom prst="line">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 name="AutoShape 53"/>
            <p:cNvSpPr>
              <a:spLocks noChangeArrowheads="1"/>
            </p:cNvSpPr>
            <p:nvPr/>
          </p:nvSpPr>
          <p:spPr bwMode="auto">
            <a:xfrm>
              <a:off x="5739560" y="2861369"/>
              <a:ext cx="1514708" cy="293682"/>
            </a:xfrm>
            <a:prstGeom prst="roundRect">
              <a:avLst>
                <a:gd name="adj" fmla="val 16667"/>
              </a:avLst>
            </a:prstGeom>
            <a:solidFill>
              <a:srgbClr val="CCFF99"/>
            </a:solidFill>
            <a:ln w="6350">
              <a:solidFill>
                <a:schemeClr val="accent3">
                  <a:lumMod val="75000"/>
                </a:schemeClr>
              </a:solidFill>
              <a:round/>
              <a:headEnd/>
              <a:tailEnd/>
            </a:ln>
          </p:spPr>
          <p:txBody>
            <a:bodyPr wrap="none" anchor="ctr"/>
            <a:lstStyle/>
            <a:p>
              <a:pPr algn="ctr">
                <a:defRPr/>
              </a:pPr>
              <a:r>
                <a:rPr lang="ja-JP" altLang="en-US" sz="1400" dirty="0">
                  <a:solidFill>
                    <a:schemeClr val="bg2">
                      <a:lumMod val="10000"/>
                    </a:schemeClr>
                  </a:solidFill>
                  <a:latin typeface="HGPｺﾞｼｯｸM" pitchFamily="50" charset="-128"/>
                  <a:ea typeface="HGPｺﾞｼｯｸM" pitchFamily="50" charset="-128"/>
                </a:rPr>
                <a:t>都道府県労働局</a:t>
              </a:r>
            </a:p>
          </p:txBody>
        </p:sp>
        <p:sp>
          <p:nvSpPr>
            <p:cNvPr id="2091" name="Text Box 54"/>
            <p:cNvSpPr txBox="1">
              <a:spLocks noChangeArrowheads="1"/>
            </p:cNvSpPr>
            <p:nvPr/>
          </p:nvSpPr>
          <p:spPr bwMode="auto">
            <a:xfrm>
              <a:off x="6873858" y="3136900"/>
              <a:ext cx="6985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1200">
                  <a:latin typeface="HGPｺﾞｼｯｸM" pitchFamily="50" charset="-128"/>
                  <a:ea typeface="HGPｺﾞｼｯｸM" pitchFamily="50" charset="-128"/>
                </a:rPr>
                <a:t>③</a:t>
              </a:r>
              <a:r>
                <a:rPr lang="ja-JP" altLang="en-US" sz="1200">
                  <a:latin typeface="HGPｺﾞｼｯｸM" pitchFamily="50" charset="-128"/>
                  <a:ea typeface="HGPｺﾞｼｯｸM" pitchFamily="50" charset="-128"/>
                </a:rPr>
                <a:t>委託</a:t>
              </a:r>
              <a:endParaRPr lang="ja-JP" altLang="en-US" sz="900">
                <a:latin typeface="HGPｺﾞｼｯｸM" pitchFamily="50" charset="-128"/>
                <a:ea typeface="HGPｺﾞｼｯｸM" pitchFamily="50" charset="-128"/>
              </a:endParaRPr>
            </a:p>
          </p:txBody>
        </p:sp>
        <p:sp>
          <p:nvSpPr>
            <p:cNvPr id="2092" name="Text Box 55"/>
            <p:cNvSpPr txBox="1">
              <a:spLocks noChangeArrowheads="1"/>
            </p:cNvSpPr>
            <p:nvPr/>
          </p:nvSpPr>
          <p:spPr bwMode="auto">
            <a:xfrm>
              <a:off x="5562600" y="3155950"/>
              <a:ext cx="688975"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r" eaLnBrk="1" hangingPunct="1">
                <a:spcBef>
                  <a:spcPct val="50000"/>
                </a:spcBef>
              </a:pPr>
              <a:r>
                <a:rPr lang="en-US" altLang="ja-JP" sz="1200">
                  <a:latin typeface="HGPｺﾞｼｯｸM" pitchFamily="50" charset="-128"/>
                  <a:ea typeface="HGPｺﾞｼｯｸM" pitchFamily="50" charset="-128"/>
                </a:rPr>
                <a:t>①</a:t>
              </a:r>
              <a:r>
                <a:rPr lang="ja-JP" altLang="en-US" sz="1200">
                  <a:latin typeface="HGPｺﾞｼｯｸM" pitchFamily="50" charset="-128"/>
                  <a:ea typeface="HGPｺﾞｼｯｸM" pitchFamily="50" charset="-128"/>
                </a:rPr>
                <a:t>提案</a:t>
              </a:r>
              <a:r>
                <a:rPr lang="ja-JP" altLang="en-US" sz="1200">
                  <a:latin typeface="Calibri" pitchFamily="34" charset="0"/>
                </a:rPr>
                <a:t>　</a:t>
              </a:r>
              <a:endParaRPr lang="ja-JP" altLang="en-US" sz="900">
                <a:latin typeface="Calibri" pitchFamily="34" charset="0"/>
              </a:endParaRPr>
            </a:p>
          </p:txBody>
        </p:sp>
        <p:sp>
          <p:nvSpPr>
            <p:cNvPr id="4" name="AutoShape 56"/>
            <p:cNvSpPr>
              <a:spLocks noChangeArrowheads="1"/>
            </p:cNvSpPr>
            <p:nvPr/>
          </p:nvSpPr>
          <p:spPr bwMode="auto">
            <a:xfrm>
              <a:off x="5803995" y="4766364"/>
              <a:ext cx="1867004" cy="295235"/>
            </a:xfrm>
            <a:prstGeom prst="roundRect">
              <a:avLst>
                <a:gd name="adj" fmla="val 16667"/>
              </a:avLst>
            </a:prstGeom>
            <a:solidFill>
              <a:srgbClr val="CCFF99"/>
            </a:solidFill>
            <a:ln w="6350">
              <a:solidFill>
                <a:schemeClr val="accent3">
                  <a:lumMod val="75000"/>
                </a:schemeClr>
              </a:solidFill>
              <a:prstDash val="dash"/>
              <a:round/>
              <a:headEnd/>
              <a:tailEnd/>
            </a:ln>
          </p:spPr>
          <p:txBody>
            <a:bodyPr wrap="none" anchor="ctr"/>
            <a:lstStyle/>
            <a:p>
              <a:pPr algn="ctr">
                <a:defRPr/>
              </a:pPr>
              <a:r>
                <a:rPr lang="ja-JP" altLang="en-US" sz="1400" dirty="0">
                  <a:solidFill>
                    <a:schemeClr val="bg2">
                      <a:lumMod val="10000"/>
                    </a:schemeClr>
                  </a:solidFill>
                  <a:latin typeface="HGPｺﾞｼｯｸM" pitchFamily="50" charset="-128"/>
                  <a:ea typeface="HGPｺﾞｼｯｸM" pitchFamily="50" charset="-128"/>
                </a:rPr>
                <a:t>その他の地域関係者</a:t>
              </a:r>
            </a:p>
          </p:txBody>
        </p:sp>
        <p:sp>
          <p:nvSpPr>
            <p:cNvPr id="5" name="AutoShape 58"/>
            <p:cNvSpPr>
              <a:spLocks noChangeArrowheads="1"/>
            </p:cNvSpPr>
            <p:nvPr/>
          </p:nvSpPr>
          <p:spPr bwMode="auto">
            <a:xfrm>
              <a:off x="7572470" y="2306638"/>
              <a:ext cx="1292291" cy="282804"/>
            </a:xfrm>
            <a:prstGeom prst="roundRect">
              <a:avLst>
                <a:gd name="adj" fmla="val 16667"/>
              </a:avLst>
            </a:prstGeom>
            <a:solidFill>
              <a:srgbClr val="CCFF99"/>
            </a:solidFill>
            <a:ln w="6350">
              <a:solidFill>
                <a:schemeClr val="accent3">
                  <a:lumMod val="75000"/>
                </a:schemeClr>
              </a:solidFill>
              <a:round/>
              <a:headEnd/>
              <a:tailEnd/>
            </a:ln>
          </p:spPr>
          <p:txBody>
            <a:bodyPr wrap="none" anchor="ctr"/>
            <a:lstStyle/>
            <a:p>
              <a:pPr algn="ctr">
                <a:defRPr/>
              </a:pPr>
              <a:r>
                <a:rPr lang="ja-JP" altLang="en-US" sz="1400" dirty="0">
                  <a:solidFill>
                    <a:schemeClr val="bg2">
                      <a:lumMod val="10000"/>
                    </a:schemeClr>
                  </a:solidFill>
                  <a:latin typeface="HGPｺﾞｼｯｸM" pitchFamily="50" charset="-128"/>
                  <a:ea typeface="HGPｺﾞｼｯｸM" pitchFamily="50" charset="-128"/>
                </a:rPr>
                <a:t>第三者委員会</a:t>
              </a:r>
            </a:p>
          </p:txBody>
        </p:sp>
        <p:sp>
          <p:nvSpPr>
            <p:cNvPr id="2095" name="Text Box 59"/>
            <p:cNvSpPr txBox="1">
              <a:spLocks noChangeArrowheads="1"/>
            </p:cNvSpPr>
            <p:nvPr/>
          </p:nvSpPr>
          <p:spPr bwMode="auto">
            <a:xfrm>
              <a:off x="6848484" y="2587625"/>
              <a:ext cx="7493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1200" dirty="0">
                  <a:latin typeface="HGPｺﾞｼｯｸM" pitchFamily="50" charset="-128"/>
                  <a:ea typeface="HGPｺﾞｼｯｸM" pitchFamily="50" charset="-128"/>
                </a:rPr>
                <a:t>②</a:t>
              </a:r>
              <a:r>
                <a:rPr lang="ja-JP" altLang="en-US" sz="1200" dirty="0">
                  <a:latin typeface="HGPｺﾞｼｯｸM" pitchFamily="50" charset="-128"/>
                  <a:ea typeface="HGPｺﾞｼｯｸM" pitchFamily="50" charset="-128"/>
                </a:rPr>
                <a:t>選抜</a:t>
              </a:r>
              <a:r>
                <a:rPr lang="ja-JP" altLang="en-US" sz="1200" dirty="0">
                  <a:latin typeface="Calibri" pitchFamily="34" charset="0"/>
                </a:rPr>
                <a:t>　</a:t>
              </a:r>
              <a:endParaRPr lang="ja-JP" altLang="en-US" sz="900" dirty="0">
                <a:latin typeface="Calibri" pitchFamily="34" charset="0"/>
              </a:endParaRPr>
            </a:p>
          </p:txBody>
        </p:sp>
        <p:sp>
          <p:nvSpPr>
            <p:cNvPr id="2096" name="Text Box 200"/>
            <p:cNvSpPr txBox="1">
              <a:spLocks noChangeArrowheads="1"/>
            </p:cNvSpPr>
            <p:nvPr/>
          </p:nvSpPr>
          <p:spPr bwMode="auto">
            <a:xfrm>
              <a:off x="8445500" y="3390900"/>
              <a:ext cx="6985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1200">
                  <a:latin typeface="HGPｺﾞｼｯｸM" pitchFamily="50" charset="-128"/>
                  <a:ea typeface="HGPｺﾞｼｯｸM" pitchFamily="50" charset="-128"/>
                </a:rPr>
                <a:t>④</a:t>
              </a:r>
              <a:r>
                <a:rPr lang="ja-JP" altLang="en-US" sz="1200">
                  <a:latin typeface="HGPｺﾞｼｯｸM" pitchFamily="50" charset="-128"/>
                  <a:ea typeface="HGPｺﾞｼｯｸM" pitchFamily="50" charset="-128"/>
                </a:rPr>
                <a:t>実施</a:t>
              </a:r>
              <a:endParaRPr lang="ja-JP" altLang="en-US" sz="900">
                <a:latin typeface="HGPｺﾞｼｯｸM" pitchFamily="50" charset="-128"/>
                <a:ea typeface="HGPｺﾞｼｯｸM" pitchFamily="50" charset="-128"/>
              </a:endParaRPr>
            </a:p>
          </p:txBody>
        </p:sp>
      </p:grpSp>
      <p:sp>
        <p:nvSpPr>
          <p:cNvPr id="27" name="ホームベース 26"/>
          <p:cNvSpPr/>
          <p:nvPr/>
        </p:nvSpPr>
        <p:spPr>
          <a:xfrm>
            <a:off x="77392" y="1693566"/>
            <a:ext cx="1470421" cy="269875"/>
          </a:xfrm>
          <a:prstGeom prst="homePlate">
            <a:avLst/>
          </a:prstGeom>
          <a:solidFill>
            <a:srgbClr val="FFFF99"/>
          </a:solidFill>
          <a:ln w="6350" cap="rnd"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tx1"/>
                </a:solidFill>
                <a:latin typeface="HGPｺﾞｼｯｸM" pitchFamily="50" charset="-128"/>
                <a:ea typeface="HGPｺﾞｼｯｸM" pitchFamily="50" charset="-128"/>
              </a:rPr>
              <a:t>実施スキーム</a:t>
            </a:r>
          </a:p>
        </p:txBody>
      </p:sp>
      <p:grpSp>
        <p:nvGrpSpPr>
          <p:cNvPr id="2054" name="グループ化 56"/>
          <p:cNvGrpSpPr>
            <a:grpSpLocks/>
          </p:cNvGrpSpPr>
          <p:nvPr/>
        </p:nvGrpSpPr>
        <p:grpSpPr bwMode="auto">
          <a:xfrm>
            <a:off x="77391" y="5359365"/>
            <a:ext cx="10087456" cy="1454012"/>
            <a:chOff x="71438" y="5230127"/>
            <a:chExt cx="9397107" cy="1619584"/>
          </a:xfrm>
        </p:grpSpPr>
        <p:sp>
          <p:nvSpPr>
            <p:cNvPr id="33" name="正方形/長方形 32"/>
            <p:cNvSpPr/>
            <p:nvPr/>
          </p:nvSpPr>
          <p:spPr>
            <a:xfrm>
              <a:off x="1571736" y="5230127"/>
              <a:ext cx="3500697" cy="2864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300" dirty="0">
                  <a:solidFill>
                    <a:schemeClr val="tx1"/>
                  </a:solidFill>
                  <a:latin typeface="HGPｺﾞｼｯｸM" pitchFamily="50" charset="-128"/>
                  <a:ea typeface="HGPｺﾞｼｯｸM" pitchFamily="50" charset="-128"/>
                </a:rPr>
                <a:t>同一地域における事業期間は３年度以内</a:t>
              </a:r>
            </a:p>
          </p:txBody>
        </p:sp>
        <p:sp>
          <p:nvSpPr>
            <p:cNvPr id="34" name="正方形/長方形 33"/>
            <p:cNvSpPr/>
            <p:nvPr/>
          </p:nvSpPr>
          <p:spPr>
            <a:xfrm>
              <a:off x="1571736" y="5426406"/>
              <a:ext cx="7430050" cy="5711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300" dirty="0">
                  <a:solidFill>
                    <a:schemeClr val="tx1"/>
                  </a:solidFill>
                  <a:latin typeface="HGPｺﾞｼｯｸM" pitchFamily="50" charset="-128"/>
                  <a:ea typeface="HGPｺﾞｼｯｸM" pitchFamily="50" charset="-128"/>
                </a:rPr>
                <a:t>１地域あたり各年度２億円（複数の市町村で実施する場合は２．５億円）を上限</a:t>
              </a:r>
            </a:p>
          </p:txBody>
        </p:sp>
        <p:sp>
          <p:nvSpPr>
            <p:cNvPr id="31" name="ホームベース 30"/>
            <p:cNvSpPr/>
            <p:nvPr/>
          </p:nvSpPr>
          <p:spPr>
            <a:xfrm>
              <a:off x="71438" y="5246042"/>
              <a:ext cx="1500298" cy="270545"/>
            </a:xfrm>
            <a:prstGeom prst="homePlate">
              <a:avLst/>
            </a:prstGeom>
            <a:solidFill>
              <a:srgbClr val="FFFF99"/>
            </a:solidFill>
            <a:ln w="6350" cap="rnd"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tx1"/>
                  </a:solidFill>
                  <a:latin typeface="HGPｺﾞｼｯｸM" pitchFamily="50" charset="-128"/>
                  <a:ea typeface="HGPｺﾞｼｯｸM" pitchFamily="50" charset="-128"/>
                </a:rPr>
                <a:t>実施期間</a:t>
              </a:r>
            </a:p>
          </p:txBody>
        </p:sp>
        <p:sp>
          <p:nvSpPr>
            <p:cNvPr id="32" name="ホームベース 31"/>
            <p:cNvSpPr/>
            <p:nvPr/>
          </p:nvSpPr>
          <p:spPr>
            <a:xfrm>
              <a:off x="71438" y="5567868"/>
              <a:ext cx="1500298" cy="268778"/>
            </a:xfrm>
            <a:prstGeom prst="homePlate">
              <a:avLst/>
            </a:prstGeom>
            <a:solidFill>
              <a:srgbClr val="FFFF99"/>
            </a:solidFill>
            <a:ln w="6350" cap="rnd"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tx1"/>
                  </a:solidFill>
                  <a:latin typeface="HGPｺﾞｼｯｸM" pitchFamily="50" charset="-128"/>
                  <a:ea typeface="HGPｺﾞｼｯｸM" pitchFamily="50" charset="-128"/>
                </a:rPr>
                <a:t>事業規模</a:t>
              </a:r>
            </a:p>
          </p:txBody>
        </p:sp>
        <p:sp>
          <p:nvSpPr>
            <p:cNvPr id="51" name="正方形/長方形 50"/>
            <p:cNvSpPr/>
            <p:nvPr/>
          </p:nvSpPr>
          <p:spPr bwMode="auto">
            <a:xfrm>
              <a:off x="214324" y="5905608"/>
              <a:ext cx="8904146" cy="944103"/>
            </a:xfrm>
            <a:prstGeom prst="rect">
              <a:avLst/>
            </a:prstGeom>
            <a:noFill/>
            <a:ln w="63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6" name="ホームベース 45"/>
            <p:cNvSpPr/>
            <p:nvPr/>
          </p:nvSpPr>
          <p:spPr bwMode="auto">
            <a:xfrm>
              <a:off x="71438" y="5905607"/>
              <a:ext cx="1500298" cy="270546"/>
            </a:xfrm>
            <a:prstGeom prst="homePlate">
              <a:avLst/>
            </a:prstGeom>
            <a:solidFill>
              <a:srgbClr val="FFFF99"/>
            </a:solidFill>
            <a:ln w="6350" cap="rnd"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tx1"/>
                  </a:solidFill>
                  <a:latin typeface="HGPｺﾞｼｯｸM" pitchFamily="50" charset="-128"/>
                  <a:ea typeface="HGPｺﾞｼｯｸM" pitchFamily="50" charset="-128"/>
                </a:rPr>
                <a:t>対象地域</a:t>
              </a:r>
            </a:p>
          </p:txBody>
        </p:sp>
        <p:sp>
          <p:nvSpPr>
            <p:cNvPr id="45" name="角丸四角形 44"/>
            <p:cNvSpPr/>
            <p:nvPr/>
          </p:nvSpPr>
          <p:spPr bwMode="auto">
            <a:xfrm>
              <a:off x="357209" y="5967425"/>
              <a:ext cx="9111336" cy="722340"/>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bIns="180000" anchor="ctr"/>
            <a:lstStyle/>
            <a:p>
              <a:pPr>
                <a:defRPr/>
              </a:pPr>
              <a:r>
                <a:rPr lang="ja-JP" altLang="en-US" sz="1300" dirty="0">
                  <a:solidFill>
                    <a:schemeClr val="tx1"/>
                  </a:solidFill>
                  <a:latin typeface="HGPｺﾞｼｯｸM" pitchFamily="50" charset="-128"/>
                  <a:ea typeface="HGPｺﾞｼｯｸM" pitchFamily="50" charset="-128"/>
                </a:rPr>
                <a:t>　　　　　　　　　　</a:t>
              </a:r>
              <a:r>
                <a:rPr lang="ja-JP" altLang="en-US" sz="1300" dirty="0" smtClean="0">
                  <a:solidFill>
                    <a:schemeClr val="tx1"/>
                  </a:solidFill>
                  <a:latin typeface="HGPｺﾞｼｯｸM" pitchFamily="50" charset="-128"/>
                  <a:ea typeface="HGPｺﾞｼｯｸM" pitchFamily="50" charset="-128"/>
                </a:rPr>
                <a:t>　</a:t>
              </a:r>
              <a:r>
                <a:rPr lang="ja-JP" altLang="en-US" sz="1300" dirty="0">
                  <a:solidFill>
                    <a:schemeClr val="tx1"/>
                  </a:solidFill>
                  <a:latin typeface="HGPｺﾞｼｯｸM" pitchFamily="50" charset="-128"/>
                  <a:ea typeface="HGPｺﾞｼｯｸM" pitchFamily="50" charset="-128"/>
                </a:rPr>
                <a:t> </a:t>
              </a:r>
              <a:endParaRPr lang="en-US" altLang="ja-JP" sz="1300" dirty="0" smtClean="0">
                <a:solidFill>
                  <a:schemeClr val="tx1"/>
                </a:solidFill>
                <a:latin typeface="HGPｺﾞｼｯｸM" pitchFamily="50" charset="-128"/>
                <a:ea typeface="HGPｺﾞｼｯｸM" pitchFamily="50" charset="-128"/>
              </a:endParaRPr>
            </a:p>
            <a:p>
              <a:pPr>
                <a:defRPr/>
              </a:pPr>
              <a:r>
                <a:rPr lang="en-US" altLang="ja-JP" sz="1300" dirty="0">
                  <a:solidFill>
                    <a:schemeClr val="tx1"/>
                  </a:solidFill>
                  <a:latin typeface="HGPｺﾞｼｯｸM" pitchFamily="50" charset="-128"/>
                  <a:ea typeface="HGPｺﾞｼｯｸM" pitchFamily="50" charset="-128"/>
                </a:rPr>
                <a:t> </a:t>
              </a:r>
              <a:r>
                <a:rPr lang="en-US" altLang="ja-JP" sz="1300" dirty="0" smtClean="0">
                  <a:solidFill>
                    <a:schemeClr val="tx1"/>
                  </a:solidFill>
                  <a:latin typeface="HGPｺﾞｼｯｸM" pitchFamily="50" charset="-128"/>
                  <a:ea typeface="HGPｺﾞｼｯｸM" pitchFamily="50" charset="-128"/>
                </a:rPr>
                <a:t>                     </a:t>
              </a:r>
              <a:r>
                <a:rPr lang="ja-JP" altLang="en-US" sz="1300" dirty="0" smtClean="0">
                  <a:solidFill>
                    <a:schemeClr val="tx1"/>
                  </a:solidFill>
                  <a:latin typeface="HGPｺﾞｼｯｸM" pitchFamily="50" charset="-128"/>
                  <a:ea typeface="HGPｺﾞｼｯｸM" pitchFamily="50" charset="-128"/>
                </a:rPr>
                <a:t>次の①、②のいずれかに該当する地域</a:t>
              </a:r>
              <a:endParaRPr lang="en-US" altLang="ja-JP" sz="1300" dirty="0" smtClean="0">
                <a:solidFill>
                  <a:schemeClr val="tx1"/>
                </a:solidFill>
                <a:latin typeface="HGPｺﾞｼｯｸM" pitchFamily="50" charset="-128"/>
                <a:ea typeface="HGPｺﾞｼｯｸM" pitchFamily="50" charset="-128"/>
              </a:endParaRPr>
            </a:p>
            <a:p>
              <a:pPr>
                <a:defRPr/>
              </a:pPr>
              <a:r>
                <a:rPr lang="ja-JP" altLang="en-US" sz="1300" dirty="0">
                  <a:solidFill>
                    <a:schemeClr val="tx1"/>
                  </a:solidFill>
                  <a:latin typeface="HGPｺﾞｼｯｸM" pitchFamily="50" charset="-128"/>
                  <a:ea typeface="HGPｺﾞｼｯｸM" pitchFamily="50" charset="-128"/>
                </a:rPr>
                <a:t>　</a:t>
              </a:r>
              <a:r>
                <a:rPr lang="ja-JP" altLang="en-US" sz="1300" dirty="0" smtClean="0">
                  <a:solidFill>
                    <a:schemeClr val="tx1"/>
                  </a:solidFill>
                  <a:latin typeface="HGPｺﾞｼｯｸM" pitchFamily="50" charset="-128"/>
                  <a:ea typeface="HGPｺﾞｼｯｸM" pitchFamily="50" charset="-128"/>
                </a:rPr>
                <a:t>　　　　　　　　　　①</a:t>
              </a:r>
              <a:r>
                <a:rPr lang="ja-JP" altLang="en-US" sz="1300" dirty="0">
                  <a:solidFill>
                    <a:schemeClr val="tx1"/>
                  </a:solidFill>
                  <a:latin typeface="HGPｺﾞｼｯｸM" pitchFamily="50" charset="-128"/>
                  <a:ea typeface="HGPｺﾞｼｯｸM" pitchFamily="50" charset="-128"/>
                </a:rPr>
                <a:t>　最近３年間（平均</a:t>
              </a:r>
              <a:r>
                <a:rPr lang="ja-JP" altLang="en-US" sz="1300" dirty="0" smtClean="0">
                  <a:solidFill>
                    <a:schemeClr val="tx1"/>
                  </a:solidFill>
                  <a:latin typeface="HGPｺﾞｼｯｸM" pitchFamily="50" charset="-128"/>
                  <a:ea typeface="HGPｺﾞｼｯｸM" pitchFamily="50" charset="-128"/>
                </a:rPr>
                <a:t>）</a:t>
              </a:r>
              <a:r>
                <a:rPr lang="ja-JP" altLang="en-US" sz="1300" dirty="0">
                  <a:solidFill>
                    <a:schemeClr val="tx1"/>
                  </a:solidFill>
                  <a:latin typeface="HGPｺﾞｼｯｸM" pitchFamily="50" charset="-128"/>
                  <a:ea typeface="HGPｺﾞｼｯｸM" pitchFamily="50" charset="-128"/>
                </a:rPr>
                <a:t>又は</a:t>
              </a:r>
              <a:r>
                <a:rPr lang="ja-JP" altLang="en-US" sz="1300" dirty="0" smtClean="0">
                  <a:solidFill>
                    <a:schemeClr val="tx1"/>
                  </a:solidFill>
                  <a:latin typeface="HGPｺﾞｼｯｸM" pitchFamily="50" charset="-128"/>
                  <a:ea typeface="HGPｺﾞｼｯｸM" pitchFamily="50" charset="-128"/>
                </a:rPr>
                <a:t>最近</a:t>
              </a:r>
              <a:r>
                <a:rPr lang="ja-JP" altLang="en-US" sz="1300" dirty="0">
                  <a:solidFill>
                    <a:schemeClr val="tx1"/>
                  </a:solidFill>
                  <a:latin typeface="HGPｺﾞｼｯｸM" pitchFamily="50" charset="-128"/>
                  <a:ea typeface="HGPｺﾞｼｯｸM" pitchFamily="50" charset="-128"/>
                </a:rPr>
                <a:t>１年間の地域の有効求人倍率が全国平均（１を超える場合には１</a:t>
              </a:r>
              <a:r>
                <a:rPr lang="ja-JP" altLang="en-US" sz="1300" dirty="0" smtClean="0">
                  <a:solidFill>
                    <a:schemeClr val="tx1"/>
                  </a:solidFill>
                  <a:latin typeface="HGPｺﾞｼｯｸM" pitchFamily="50" charset="-128"/>
                  <a:ea typeface="HGPｺﾞｼｯｸM" pitchFamily="50" charset="-128"/>
                </a:rPr>
                <a:t>。０．６７未満</a:t>
              </a:r>
              <a:r>
                <a:rPr lang="ja-JP" altLang="en-US" sz="1300" dirty="0">
                  <a:solidFill>
                    <a:schemeClr val="tx1"/>
                  </a:solidFill>
                  <a:latin typeface="HGPｺﾞｼｯｸM" pitchFamily="50" charset="-128"/>
                  <a:ea typeface="HGPｺﾞｼｯｸM" pitchFamily="50" charset="-128"/>
                </a:rPr>
                <a:t>で</a:t>
              </a:r>
              <a:r>
                <a:rPr lang="ja-JP" altLang="en-US" sz="1300" dirty="0" smtClean="0">
                  <a:solidFill>
                    <a:schemeClr val="tx1"/>
                  </a:solidFill>
                  <a:latin typeface="HGPｺﾞｼｯｸM" pitchFamily="50" charset="-128"/>
                  <a:ea typeface="HGPｺﾞｼｯｸM" pitchFamily="50" charset="-128"/>
                </a:rPr>
                <a:t>ある</a:t>
              </a:r>
              <a:endParaRPr lang="en-US" altLang="ja-JP" sz="1300" dirty="0" smtClean="0">
                <a:solidFill>
                  <a:schemeClr val="tx1"/>
                </a:solidFill>
                <a:latin typeface="HGPｺﾞｼｯｸM" pitchFamily="50" charset="-128"/>
                <a:ea typeface="HGPｺﾞｼｯｸM" pitchFamily="50" charset="-128"/>
              </a:endParaRPr>
            </a:p>
            <a:p>
              <a:pPr>
                <a:defRPr/>
              </a:pPr>
              <a:r>
                <a:rPr lang="ja-JP" altLang="en-US" sz="1300" dirty="0">
                  <a:solidFill>
                    <a:schemeClr val="tx1"/>
                  </a:solidFill>
                  <a:latin typeface="HGPｺﾞｼｯｸM" pitchFamily="50" charset="-128"/>
                  <a:ea typeface="HGPｺﾞｼｯｸM" pitchFamily="50" charset="-128"/>
                </a:rPr>
                <a:t>　</a:t>
              </a:r>
              <a:r>
                <a:rPr lang="ja-JP" altLang="en-US" sz="1300" dirty="0" smtClean="0">
                  <a:solidFill>
                    <a:schemeClr val="tx1"/>
                  </a:solidFill>
                  <a:latin typeface="HGPｺﾞｼｯｸM" pitchFamily="50" charset="-128"/>
                  <a:ea typeface="HGPｺﾞｼｯｸM" pitchFamily="50" charset="-128"/>
                </a:rPr>
                <a:t>　　　　　　　　　　　　場合</a:t>
              </a:r>
              <a:r>
                <a:rPr lang="ja-JP" altLang="en-US" sz="1300" dirty="0">
                  <a:solidFill>
                    <a:schemeClr val="tx1"/>
                  </a:solidFill>
                  <a:latin typeface="HGPｺﾞｼｯｸM" pitchFamily="50" charset="-128"/>
                  <a:ea typeface="HGPｺﾞｼｯｸM" pitchFamily="50" charset="-128"/>
                </a:rPr>
                <a:t>には０．６７）以下であること　</a:t>
              </a:r>
              <a:endParaRPr lang="en-US" altLang="ja-JP" sz="1300" dirty="0" smtClean="0">
                <a:solidFill>
                  <a:schemeClr val="tx1"/>
                </a:solidFill>
                <a:latin typeface="HGPｺﾞｼｯｸM" pitchFamily="50" charset="-128"/>
                <a:ea typeface="HGPｺﾞｼｯｸM" pitchFamily="50" charset="-128"/>
              </a:endParaRPr>
            </a:p>
            <a:p>
              <a:pPr>
                <a:defRPr/>
              </a:pPr>
              <a:r>
                <a:rPr lang="ja-JP" altLang="en-US" sz="1300" dirty="0">
                  <a:solidFill>
                    <a:schemeClr val="tx1"/>
                  </a:solidFill>
                  <a:latin typeface="HGPｺﾞｼｯｸM" pitchFamily="50" charset="-128"/>
                  <a:ea typeface="HGPｺﾞｼｯｸM" pitchFamily="50" charset="-128"/>
                </a:rPr>
                <a:t>　</a:t>
              </a:r>
              <a:r>
                <a:rPr lang="ja-JP" altLang="en-US" sz="1300" dirty="0" smtClean="0">
                  <a:solidFill>
                    <a:schemeClr val="tx1"/>
                  </a:solidFill>
                  <a:latin typeface="HGPｺﾞｼｯｸM" pitchFamily="50" charset="-128"/>
                  <a:ea typeface="HGPｺﾞｼｯｸM" pitchFamily="50" charset="-128"/>
                </a:rPr>
                <a:t>　　　　　　　　　　②</a:t>
              </a:r>
              <a:r>
                <a:rPr lang="ja-JP" altLang="en-US" sz="1300" dirty="0">
                  <a:solidFill>
                    <a:schemeClr val="tx1"/>
                  </a:solidFill>
                  <a:latin typeface="HGPｺﾞｼｯｸM" pitchFamily="50" charset="-128"/>
                  <a:ea typeface="HGPｺﾞｼｯｸM" pitchFamily="50" charset="-128"/>
                </a:rPr>
                <a:t>　</a:t>
              </a:r>
              <a:r>
                <a:rPr lang="ja-JP" altLang="en-US" sz="1300" dirty="0" smtClean="0">
                  <a:solidFill>
                    <a:schemeClr val="tx1"/>
                  </a:solidFill>
                  <a:latin typeface="HGPｺﾞｼｯｸM" pitchFamily="50" charset="-128"/>
                  <a:ea typeface="HGPｺﾞｼｯｸM" pitchFamily="50" charset="-128"/>
                </a:rPr>
                <a:t>最近３年間又は１年間の有効求人倍率が１未満であって、</a:t>
              </a:r>
              <a:r>
                <a:rPr lang="ja-JP" altLang="en-US" sz="1300" dirty="0">
                  <a:solidFill>
                    <a:schemeClr val="tx1"/>
                  </a:solidFill>
                  <a:latin typeface="HGPｺﾞｼｯｸM" pitchFamily="50" charset="-128"/>
                  <a:ea typeface="HGPｺﾞｼｯｸM" pitchFamily="50" charset="-128"/>
                </a:rPr>
                <a:t>最近</a:t>
              </a:r>
              <a:r>
                <a:rPr lang="en-US" altLang="ja-JP" sz="1300" dirty="0" smtClean="0">
                  <a:solidFill>
                    <a:schemeClr val="tx1"/>
                  </a:solidFill>
                  <a:latin typeface="HGPｺﾞｼｯｸM" pitchFamily="50" charset="-128"/>
                  <a:ea typeface="HGPｺﾞｼｯｸM" pitchFamily="50" charset="-128"/>
                </a:rPr>
                <a:t>5</a:t>
              </a:r>
              <a:r>
                <a:rPr lang="ja-JP" altLang="en-US" sz="1300" dirty="0" smtClean="0">
                  <a:solidFill>
                    <a:schemeClr val="tx1"/>
                  </a:solidFill>
                  <a:latin typeface="HGPｺﾞｼｯｸM" pitchFamily="50" charset="-128"/>
                  <a:ea typeface="HGPｺﾞｼｯｸM" pitchFamily="50" charset="-128"/>
                </a:rPr>
                <a:t>年間で人口が全国平均以上に減少している地域</a:t>
              </a:r>
              <a:r>
                <a:rPr lang="ja-JP" altLang="en-US" sz="1200" dirty="0">
                  <a:solidFill>
                    <a:schemeClr val="tx1"/>
                  </a:solidFill>
                  <a:latin typeface="HGPｺﾞｼｯｸM" pitchFamily="50" charset="-128"/>
                  <a:ea typeface="HGPｺﾞｼｯｸM" pitchFamily="50" charset="-128"/>
                </a:rPr>
                <a:t>　　</a:t>
              </a:r>
              <a:r>
                <a:rPr lang="ja-JP" altLang="en-US" sz="1300" dirty="0">
                  <a:solidFill>
                    <a:schemeClr val="tx1"/>
                  </a:solidFill>
                  <a:latin typeface="HGPｺﾞｼｯｸM" pitchFamily="50" charset="-128"/>
                  <a:ea typeface="HGPｺﾞｼｯｸM" pitchFamily="50" charset="-128"/>
                </a:rPr>
                <a:t>　　　　</a:t>
              </a:r>
              <a:endParaRPr lang="en-US" altLang="ja-JP" sz="1300" dirty="0">
                <a:solidFill>
                  <a:schemeClr val="tx1"/>
                </a:solidFill>
                <a:latin typeface="HGPｺﾞｼｯｸM" pitchFamily="50" charset="-128"/>
                <a:ea typeface="HGPｺﾞｼｯｸM" pitchFamily="50" charset="-128"/>
              </a:endParaRPr>
            </a:p>
          </p:txBody>
        </p:sp>
      </p:grpSp>
      <p:sp>
        <p:nvSpPr>
          <p:cNvPr id="2055" name="Text Box 54"/>
          <p:cNvSpPr txBox="1">
            <a:spLocks noChangeArrowheads="1"/>
          </p:cNvSpPr>
          <p:nvPr/>
        </p:nvSpPr>
        <p:spPr bwMode="auto">
          <a:xfrm>
            <a:off x="2184136" y="2354264"/>
            <a:ext cx="7567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dirty="0">
                <a:latin typeface="HGPｺﾞｼｯｸM" pitchFamily="50" charset="-128"/>
                <a:ea typeface="HGPｺﾞｼｯｸM" pitchFamily="50" charset="-128"/>
              </a:rPr>
              <a:t>⑤評価</a:t>
            </a:r>
            <a:endParaRPr lang="ja-JP" altLang="en-US" sz="900" dirty="0">
              <a:latin typeface="HGPｺﾞｼｯｸM" pitchFamily="50" charset="-128"/>
              <a:ea typeface="HGPｺﾞｼｯｸM" pitchFamily="50" charset="-128"/>
            </a:endParaRPr>
          </a:p>
        </p:txBody>
      </p:sp>
      <p:sp>
        <p:nvSpPr>
          <p:cNvPr id="48" name="正方形/長方形 47"/>
          <p:cNvSpPr/>
          <p:nvPr/>
        </p:nvSpPr>
        <p:spPr>
          <a:xfrm>
            <a:off x="272480" y="28551"/>
            <a:ext cx="9361040" cy="428628"/>
          </a:xfrm>
          <a:prstGeom prst="rect">
            <a:avLst/>
          </a:prstGeom>
          <a:solidFill>
            <a:srgbClr val="FFCC99"/>
          </a:solidFill>
          <a:ln w="6350">
            <a:solidFill>
              <a:srgbClr val="FFC000"/>
            </a:solidFill>
          </a:ln>
          <a:effectLst>
            <a:innerShdw blurRad="317500">
              <a:srgbClr val="FFFF99"/>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a:solidFill>
                  <a:schemeClr val="tx1"/>
                </a:solidFill>
                <a:latin typeface="HGPｺﾞｼｯｸM" pitchFamily="50" charset="-128"/>
                <a:ea typeface="HGPｺﾞｼｯｸM" pitchFamily="50" charset="-128"/>
              </a:rPr>
              <a:t>実践型地域雇用</a:t>
            </a:r>
            <a:r>
              <a:rPr lang="ja-JP" altLang="en-US" sz="2800">
                <a:solidFill>
                  <a:schemeClr val="tx1"/>
                </a:solidFill>
                <a:latin typeface="HGPｺﾞｼｯｸM" pitchFamily="50" charset="-128"/>
                <a:ea typeface="HGPｺﾞｼｯｸM" pitchFamily="50" charset="-128"/>
              </a:rPr>
              <a:t>創造事業</a:t>
            </a:r>
            <a:endParaRPr lang="ja-JP" altLang="en-US" sz="2800" dirty="0">
              <a:solidFill>
                <a:schemeClr val="tx1"/>
              </a:solidFill>
              <a:latin typeface="HGPｺﾞｼｯｸM" pitchFamily="50" charset="-128"/>
              <a:ea typeface="HGPｺﾞｼｯｸM" pitchFamily="50" charset="-128"/>
            </a:endParaRPr>
          </a:p>
        </p:txBody>
      </p:sp>
      <p:grpSp>
        <p:nvGrpSpPr>
          <p:cNvPr id="2059" name="グループ化 57"/>
          <p:cNvGrpSpPr>
            <a:grpSpLocks/>
          </p:cNvGrpSpPr>
          <p:nvPr/>
        </p:nvGrpSpPr>
        <p:grpSpPr bwMode="auto">
          <a:xfrm>
            <a:off x="4017433" y="1687480"/>
            <a:ext cx="5771621" cy="3686175"/>
            <a:chOff x="3707904" y="1628800"/>
            <a:chExt cx="5328592" cy="3686720"/>
          </a:xfrm>
        </p:grpSpPr>
        <p:sp>
          <p:nvSpPr>
            <p:cNvPr id="47" name="角丸四角形 46"/>
            <p:cNvSpPr/>
            <p:nvPr/>
          </p:nvSpPr>
          <p:spPr bwMode="auto">
            <a:xfrm>
              <a:off x="3707904" y="1744704"/>
              <a:ext cx="5328592" cy="3570816"/>
            </a:xfrm>
            <a:prstGeom prst="roundRect">
              <a:avLst>
                <a:gd name="adj" fmla="val 4432"/>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08000"/>
            <a:lstStyle/>
            <a:p>
              <a:pPr>
                <a:defRPr/>
              </a:pPr>
              <a:r>
                <a:rPr lang="ja-JP" altLang="en-US" sz="1200" dirty="0">
                  <a:solidFill>
                    <a:schemeClr val="tx1"/>
                  </a:solidFill>
                  <a:latin typeface="HGPｺﾞｼｯｸM" pitchFamily="50" charset="-128"/>
                  <a:ea typeface="HGPｺﾞｼｯｸM" pitchFamily="50" charset="-128"/>
                </a:rPr>
                <a:t>地域の特性を活かした重点事業分野を設定（複数可）のうえ、地域の創意工夫による以下の雇用対策事業を策定、実施</a:t>
              </a:r>
            </a:p>
          </p:txBody>
        </p:sp>
        <p:sp>
          <p:nvSpPr>
            <p:cNvPr id="37" name="ホームベース 36"/>
            <p:cNvSpPr/>
            <p:nvPr/>
          </p:nvSpPr>
          <p:spPr bwMode="auto">
            <a:xfrm>
              <a:off x="3855568" y="1628800"/>
              <a:ext cx="1221003" cy="220695"/>
            </a:xfrm>
            <a:prstGeom prst="homePlate">
              <a:avLst/>
            </a:prstGeom>
            <a:solidFill>
              <a:srgbClr val="FFFF9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tx1"/>
                  </a:solidFill>
                  <a:latin typeface="HGPｺﾞｼｯｸM" pitchFamily="50" charset="-128"/>
                  <a:ea typeface="HGPｺﾞｼｯｸM" pitchFamily="50" charset="-128"/>
                </a:rPr>
                <a:t>事業内容</a:t>
              </a:r>
            </a:p>
          </p:txBody>
        </p:sp>
        <p:sp>
          <p:nvSpPr>
            <p:cNvPr id="2065" name="AutoShape 47"/>
            <p:cNvSpPr>
              <a:spLocks noChangeArrowheads="1"/>
            </p:cNvSpPr>
            <p:nvPr/>
          </p:nvSpPr>
          <p:spPr bwMode="auto">
            <a:xfrm>
              <a:off x="3852295" y="2400392"/>
              <a:ext cx="5117369" cy="520859"/>
            </a:xfrm>
            <a:prstGeom prst="roundRect">
              <a:avLst>
                <a:gd name="adj" fmla="val 16667"/>
              </a:avLst>
            </a:prstGeom>
            <a:solidFill>
              <a:srgbClr val="FDE2CB">
                <a:alpha val="9804"/>
              </a:srgbClr>
            </a:solidFill>
            <a:ln w="12700">
              <a:solidFill>
                <a:schemeClr val="tx1"/>
              </a:solidFill>
              <a:prstDash val="dash"/>
              <a:round/>
              <a:headEnd/>
              <a:tailEnd/>
            </a:ln>
          </p:spPr>
          <p:txBody>
            <a:bodyPr wrap="none" anchor="ctr"/>
            <a:lstStyle/>
            <a:p>
              <a:r>
                <a:rPr lang="ja-JP" altLang="en-US" sz="1100" dirty="0">
                  <a:latin typeface="HGPｺﾞｼｯｸM" pitchFamily="50" charset="-128"/>
                  <a:ea typeface="HGPｺﾞｼｯｸM" pitchFamily="50" charset="-128"/>
                </a:rPr>
                <a:t>新規創業、新分野への進出</a:t>
              </a:r>
              <a:r>
                <a:rPr lang="ja-JP" altLang="en-US" sz="1100" dirty="0" smtClean="0">
                  <a:latin typeface="HGPｺﾞｼｯｸM" pitchFamily="50" charset="-128"/>
                  <a:ea typeface="HGPｺﾞｼｯｸM" pitchFamily="50" charset="-128"/>
                </a:rPr>
                <a:t>、魅力ある職場づくりなど</a:t>
              </a:r>
              <a:r>
                <a:rPr lang="ja-JP" altLang="en-US" sz="1100" dirty="0">
                  <a:latin typeface="HGPｺﾞｼｯｸM" pitchFamily="50" charset="-128"/>
                  <a:ea typeface="HGPｺﾞｼｯｸM" pitchFamily="50" charset="-128"/>
                </a:rPr>
                <a:t>地域における雇用機会の拡大を図る</a:t>
              </a:r>
              <a:endParaRPr lang="en-US" altLang="ja-JP" sz="1100" dirty="0">
                <a:latin typeface="HGPｺﾞｼｯｸM" pitchFamily="50" charset="-128"/>
                <a:ea typeface="HGPｺﾞｼｯｸM" pitchFamily="50" charset="-128"/>
              </a:endParaRPr>
            </a:p>
            <a:p>
              <a:r>
                <a:rPr lang="ja-JP" altLang="en-US" sz="1100" dirty="0">
                  <a:latin typeface="HGPｺﾞｼｯｸM" pitchFamily="50" charset="-128"/>
                  <a:ea typeface="HGPｺﾞｼｯｸM" pitchFamily="50" charset="-128"/>
                </a:rPr>
                <a:t>　例：創業や事業拡大に必要な技術、ノウハウを提供</a:t>
              </a:r>
              <a:r>
                <a:rPr lang="ja-JP" altLang="en-US" sz="1100" dirty="0" smtClean="0">
                  <a:latin typeface="HGPｺﾞｼｯｸM" pitchFamily="50" charset="-128"/>
                  <a:ea typeface="HGPｺﾞｼｯｸM" pitchFamily="50" charset="-128"/>
                </a:rPr>
                <a:t>する研修</a:t>
              </a:r>
              <a:r>
                <a:rPr lang="ja-JP" altLang="en-US" sz="1100" dirty="0">
                  <a:latin typeface="HGPｺﾞｼｯｸM" pitchFamily="50" charset="-128"/>
                  <a:ea typeface="HGPｺﾞｼｯｸM" pitchFamily="50" charset="-128"/>
                </a:rPr>
                <a:t>　等</a:t>
              </a:r>
            </a:p>
          </p:txBody>
        </p:sp>
        <p:sp>
          <p:nvSpPr>
            <p:cNvPr id="39" name="角丸四角形 38"/>
            <p:cNvSpPr/>
            <p:nvPr/>
          </p:nvSpPr>
          <p:spPr bwMode="auto">
            <a:xfrm>
              <a:off x="3845446" y="2278183"/>
              <a:ext cx="2454709" cy="193704"/>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100" dirty="0">
                  <a:solidFill>
                    <a:schemeClr val="tx1"/>
                  </a:solidFill>
                  <a:latin typeface="HGPｺﾞｼｯｸM" pitchFamily="50" charset="-128"/>
                  <a:ea typeface="HGPｺﾞｼｯｸM" pitchFamily="50" charset="-128"/>
                </a:rPr>
                <a:t>①雇用拡大メニュー（事業主向け）</a:t>
              </a:r>
            </a:p>
          </p:txBody>
        </p:sp>
        <p:sp>
          <p:nvSpPr>
            <p:cNvPr id="40" name="AutoShape 47"/>
            <p:cNvSpPr>
              <a:spLocks noChangeArrowheads="1"/>
            </p:cNvSpPr>
            <p:nvPr/>
          </p:nvSpPr>
          <p:spPr bwMode="auto">
            <a:xfrm>
              <a:off x="3847629" y="3121271"/>
              <a:ext cx="5122181" cy="603339"/>
            </a:xfrm>
            <a:prstGeom prst="roundRect">
              <a:avLst>
                <a:gd name="adj" fmla="val 16667"/>
              </a:avLst>
            </a:prstGeom>
            <a:solidFill>
              <a:schemeClr val="accent6">
                <a:lumMod val="20000"/>
                <a:lumOff val="80000"/>
                <a:alpha val="10000"/>
              </a:schemeClr>
            </a:solidFill>
            <a:ln w="12700">
              <a:solidFill>
                <a:schemeClr val="tx1"/>
              </a:solidFill>
              <a:prstDash val="dash"/>
              <a:round/>
              <a:headEnd/>
              <a:tailEnd/>
            </a:ln>
          </p:spPr>
          <p:txBody>
            <a:bodyPr wrap="none" anchor="ctr"/>
            <a:lstStyle/>
            <a:p>
              <a:pPr>
                <a:defRPr/>
              </a:pPr>
              <a:r>
                <a:rPr lang="ja-JP" altLang="en-US" sz="1100" dirty="0">
                  <a:latin typeface="HGPｺﾞｼｯｸM" pitchFamily="50" charset="-128"/>
                  <a:ea typeface="HGPｺﾞｼｯｸM" pitchFamily="50" charset="-128"/>
                </a:rPr>
                <a:t>地域の人材ニーズ等を踏まえた地域求職者の能力開発や人材育成を図る</a:t>
              </a:r>
              <a:endParaRPr lang="en-US" altLang="ja-JP" sz="1100" dirty="0">
                <a:latin typeface="HGPｺﾞｼｯｸM" pitchFamily="50" charset="-128"/>
                <a:ea typeface="HGPｺﾞｼｯｸM" pitchFamily="50" charset="-128"/>
              </a:endParaRPr>
            </a:p>
            <a:p>
              <a:pPr>
                <a:defRPr/>
              </a:pPr>
              <a:r>
                <a:rPr lang="ja-JP" altLang="en-US" sz="1100" dirty="0">
                  <a:latin typeface="HGPｺﾞｼｯｸM" pitchFamily="50" charset="-128"/>
                  <a:ea typeface="HGPｺﾞｼｯｸM" pitchFamily="50" charset="-128"/>
                </a:rPr>
                <a:t>　例：スキルアップ研修、職場体験（地域内企業、求職者等のニーズ、シーズに合った</a:t>
              </a:r>
              <a:endParaRPr lang="en-US" altLang="ja-JP" sz="1100" dirty="0">
                <a:latin typeface="HGPｺﾞｼｯｸM" pitchFamily="50" charset="-128"/>
                <a:ea typeface="HGPｺﾞｼｯｸM" pitchFamily="50" charset="-128"/>
              </a:endParaRPr>
            </a:p>
            <a:p>
              <a:pPr>
                <a:defRPr/>
              </a:pPr>
              <a:r>
                <a:rPr lang="ja-JP" altLang="en-US" sz="1100" dirty="0">
                  <a:latin typeface="HGPｺﾞｼｯｸM" pitchFamily="50" charset="-128"/>
                  <a:ea typeface="HGPｺﾞｼｯｸM" pitchFamily="50" charset="-128"/>
                </a:rPr>
                <a:t>　　　就職等に有益なもの）　等</a:t>
              </a:r>
            </a:p>
          </p:txBody>
        </p:sp>
        <p:sp>
          <p:nvSpPr>
            <p:cNvPr id="41" name="角丸四角形 40"/>
            <p:cNvSpPr/>
            <p:nvPr/>
          </p:nvSpPr>
          <p:spPr bwMode="auto">
            <a:xfrm>
              <a:off x="3823812" y="2976786"/>
              <a:ext cx="2454709" cy="192116"/>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a:solidFill>
                    <a:schemeClr val="tx1"/>
                  </a:solidFill>
                  <a:latin typeface="HGPｺﾞｼｯｸM" pitchFamily="50" charset="-128"/>
                  <a:ea typeface="HGPｺﾞｼｯｸM" pitchFamily="50" charset="-128"/>
                </a:rPr>
                <a:t>②人材育成メニュー（求職者向け）</a:t>
              </a:r>
            </a:p>
          </p:txBody>
        </p:sp>
        <p:sp>
          <p:nvSpPr>
            <p:cNvPr id="42" name="AutoShape 47"/>
            <p:cNvSpPr>
              <a:spLocks noChangeArrowheads="1"/>
            </p:cNvSpPr>
            <p:nvPr/>
          </p:nvSpPr>
          <p:spPr bwMode="auto">
            <a:xfrm>
              <a:off x="3840370" y="3884971"/>
              <a:ext cx="5129441" cy="579524"/>
            </a:xfrm>
            <a:prstGeom prst="roundRect">
              <a:avLst>
                <a:gd name="adj" fmla="val 16667"/>
              </a:avLst>
            </a:prstGeom>
            <a:solidFill>
              <a:schemeClr val="accent6">
                <a:lumMod val="20000"/>
                <a:lumOff val="80000"/>
                <a:alpha val="10000"/>
              </a:schemeClr>
            </a:solidFill>
            <a:ln w="12700">
              <a:solidFill>
                <a:schemeClr val="tx1"/>
              </a:solidFill>
              <a:prstDash val="dash"/>
              <a:round/>
              <a:headEnd/>
              <a:tailEnd/>
            </a:ln>
          </p:spPr>
          <p:txBody>
            <a:bodyPr wrap="none" anchor="ctr"/>
            <a:lstStyle/>
            <a:p>
              <a:pPr>
                <a:defRPr/>
              </a:pPr>
              <a:r>
                <a:rPr lang="ja-JP" altLang="en-US" sz="1100" dirty="0">
                  <a:latin typeface="HGPｺﾞｼｯｸM" pitchFamily="50" charset="-128"/>
                  <a:ea typeface="HGPｺﾞｼｯｸM" pitchFamily="50" charset="-128"/>
                </a:rPr>
                <a:t>上記①②のメニューを利用した事業主・求職者などを対象に地域求職者の就職促</a:t>
              </a:r>
              <a:endParaRPr lang="en-US" altLang="ja-JP" sz="1100" dirty="0">
                <a:latin typeface="HGPｺﾞｼｯｸM" pitchFamily="50" charset="-128"/>
                <a:ea typeface="HGPｺﾞｼｯｸM" pitchFamily="50" charset="-128"/>
              </a:endParaRPr>
            </a:p>
            <a:p>
              <a:pPr>
                <a:defRPr/>
              </a:pPr>
              <a:r>
                <a:rPr lang="ja-JP" altLang="en-US" sz="1100" dirty="0">
                  <a:latin typeface="HGPｺﾞｼｯｸM" pitchFamily="50" charset="-128"/>
                  <a:ea typeface="HGPｺﾞｼｯｸM" pitchFamily="50" charset="-128"/>
                </a:rPr>
                <a:t>進を図る</a:t>
              </a:r>
              <a:endParaRPr lang="en-US" altLang="ja-JP" sz="1100" dirty="0">
                <a:latin typeface="HGPｺﾞｼｯｸM" pitchFamily="50" charset="-128"/>
                <a:ea typeface="HGPｺﾞｼｯｸM" pitchFamily="50" charset="-128"/>
              </a:endParaRPr>
            </a:p>
            <a:p>
              <a:pPr>
                <a:defRPr/>
              </a:pPr>
              <a:r>
                <a:rPr lang="ja-JP" altLang="en-US" sz="1100" dirty="0">
                  <a:latin typeface="HGPｺﾞｼｯｸM" pitchFamily="50" charset="-128"/>
                  <a:ea typeface="HGPｺﾞｼｯｸM" pitchFamily="50" charset="-128"/>
                </a:rPr>
                <a:t>　例：求人情報の収集・提供、就職面接会の開催　等</a:t>
              </a:r>
            </a:p>
          </p:txBody>
        </p:sp>
        <p:sp>
          <p:nvSpPr>
            <p:cNvPr id="43" name="角丸四角形 42"/>
            <p:cNvSpPr/>
            <p:nvPr/>
          </p:nvSpPr>
          <p:spPr bwMode="auto">
            <a:xfrm>
              <a:off x="3812698" y="3750014"/>
              <a:ext cx="2453122" cy="193704"/>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a:solidFill>
                    <a:schemeClr val="tx1"/>
                  </a:solidFill>
                  <a:latin typeface="HGPｺﾞｼｯｸM" pitchFamily="50" charset="-128"/>
                  <a:ea typeface="HGPｺﾞｼｯｸM" pitchFamily="50" charset="-128"/>
                </a:rPr>
                <a:t>③就職促進メニュー</a:t>
              </a:r>
            </a:p>
          </p:txBody>
        </p:sp>
        <p:sp>
          <p:nvSpPr>
            <p:cNvPr id="52" name="AutoShape 47"/>
            <p:cNvSpPr>
              <a:spLocks noChangeArrowheads="1"/>
            </p:cNvSpPr>
            <p:nvPr/>
          </p:nvSpPr>
          <p:spPr bwMode="auto">
            <a:xfrm>
              <a:off x="3852393" y="4653434"/>
              <a:ext cx="5082485" cy="577935"/>
            </a:xfrm>
            <a:prstGeom prst="roundRect">
              <a:avLst>
                <a:gd name="adj" fmla="val 16667"/>
              </a:avLst>
            </a:prstGeom>
            <a:solidFill>
              <a:schemeClr val="accent6">
                <a:lumMod val="20000"/>
                <a:lumOff val="80000"/>
                <a:alpha val="10000"/>
              </a:schemeClr>
            </a:solidFill>
            <a:ln w="12700">
              <a:solidFill>
                <a:schemeClr val="tx1"/>
              </a:solidFill>
              <a:prstDash val="dash"/>
              <a:round/>
              <a:headEnd/>
              <a:tailEnd/>
            </a:ln>
          </p:spPr>
          <p:txBody>
            <a:bodyPr wrap="none" anchor="ctr"/>
            <a:lstStyle/>
            <a:p>
              <a:pPr>
                <a:defRPr/>
              </a:pPr>
              <a:r>
                <a:rPr lang="ja-JP" altLang="en-US" sz="1100" dirty="0" smtClean="0">
                  <a:latin typeface="HGPｺﾞｼｯｸM" pitchFamily="50" charset="-128"/>
                  <a:ea typeface="HGPｺﾞｼｯｸM" pitchFamily="50" charset="-128"/>
                </a:rPr>
                <a:t>地域</a:t>
              </a:r>
              <a:r>
                <a:rPr lang="ja-JP" altLang="en-US" sz="1100" dirty="0">
                  <a:latin typeface="HGPｺﾞｼｯｸM" pitchFamily="50" charset="-128"/>
                  <a:ea typeface="HGPｺﾞｼｯｸM" pitchFamily="50" charset="-128"/>
                </a:rPr>
                <a:t>の産業及び経済の活性化等に資する</a:t>
              </a:r>
              <a:r>
                <a:rPr lang="ja-JP" altLang="en-US" sz="1100" dirty="0" smtClean="0">
                  <a:latin typeface="HGPｺﾞｼｯｸM" pitchFamily="50" charset="-128"/>
                  <a:ea typeface="HGPｺﾞｼｯｸM" pitchFamily="50" charset="-128"/>
                </a:rPr>
                <a:t>事業を</a:t>
              </a:r>
              <a:r>
                <a:rPr lang="ja-JP" altLang="en-US" sz="1100" dirty="0">
                  <a:latin typeface="HGPｺﾞｼｯｸM" pitchFamily="50" charset="-128"/>
                  <a:ea typeface="HGPｺﾞｼｯｸM" pitchFamily="50" charset="-128"/>
                </a:rPr>
                <a:t>行うことにより、波及的な雇用</a:t>
              </a:r>
              <a:r>
                <a:rPr lang="ja-JP" altLang="en-US" sz="1100" dirty="0" smtClean="0">
                  <a:latin typeface="HGPｺﾞｼｯｸM" pitchFamily="50" charset="-128"/>
                  <a:ea typeface="HGPｺﾞｼｯｸM" pitchFamily="50" charset="-128"/>
                </a:rPr>
                <a:t>機会</a:t>
              </a:r>
              <a:endParaRPr lang="en-US" altLang="ja-JP" sz="1100" dirty="0" smtClean="0">
                <a:latin typeface="HGPｺﾞｼｯｸM" pitchFamily="50" charset="-128"/>
                <a:ea typeface="HGPｺﾞｼｯｸM" pitchFamily="50" charset="-128"/>
              </a:endParaRPr>
            </a:p>
            <a:p>
              <a:pPr>
                <a:defRPr/>
              </a:pPr>
              <a:r>
                <a:rPr lang="ja-JP" altLang="en-US" sz="1100" dirty="0" smtClean="0">
                  <a:latin typeface="HGPｺﾞｼｯｸM" pitchFamily="50" charset="-128"/>
                  <a:ea typeface="HGPｺﾞｼｯｸM" pitchFamily="50" charset="-128"/>
                </a:rPr>
                <a:t>の</a:t>
              </a:r>
              <a:r>
                <a:rPr lang="ja-JP" altLang="en-US" sz="1100" dirty="0">
                  <a:latin typeface="HGPｺﾞｼｯｸM" pitchFamily="50" charset="-128"/>
                  <a:ea typeface="HGPｺﾞｼｯｸM" pitchFamily="50" charset="-128"/>
                </a:rPr>
                <a:t>増大を図る</a:t>
              </a:r>
              <a:endParaRPr lang="en-US" altLang="ja-JP" sz="1100" dirty="0">
                <a:latin typeface="HGPｺﾞｼｯｸM" pitchFamily="50" charset="-128"/>
                <a:ea typeface="HGPｺﾞｼｯｸM" pitchFamily="50" charset="-128"/>
              </a:endParaRPr>
            </a:p>
            <a:p>
              <a:pPr>
                <a:defRPr/>
              </a:pPr>
              <a:r>
                <a:rPr lang="ja-JP" altLang="en-US" sz="1100" dirty="0">
                  <a:latin typeface="HGPｺﾞｼｯｸM" pitchFamily="50" charset="-128"/>
                  <a:ea typeface="HGPｺﾞｼｯｸM" pitchFamily="50" charset="-128"/>
                </a:rPr>
                <a:t>　例：地域ブランド商品の開発、販路拡大、観光誘客　等</a:t>
              </a:r>
            </a:p>
          </p:txBody>
        </p:sp>
        <p:sp>
          <p:nvSpPr>
            <p:cNvPr id="53" name="角丸四角形 52"/>
            <p:cNvSpPr/>
            <p:nvPr/>
          </p:nvSpPr>
          <p:spPr bwMode="auto">
            <a:xfrm>
              <a:off x="3779355" y="4508951"/>
              <a:ext cx="2453121" cy="193704"/>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a:solidFill>
                    <a:schemeClr val="tx1"/>
                  </a:solidFill>
                  <a:latin typeface="HGPｺﾞｼｯｸM" pitchFamily="50" charset="-128"/>
                  <a:ea typeface="HGPｺﾞｼｯｸM" pitchFamily="50" charset="-128"/>
                </a:rPr>
                <a:t>④雇用創出実践メニュー</a:t>
              </a:r>
            </a:p>
          </p:txBody>
        </p:sp>
      </p:grpSp>
      <p:sp>
        <p:nvSpPr>
          <p:cNvPr id="2060" name="Rectangle 3"/>
          <p:cNvSpPr>
            <a:spLocks noGrp="1" noChangeArrowheads="1"/>
          </p:cNvSpPr>
          <p:nvPr>
            <p:ph type="body" idx="1"/>
          </p:nvPr>
        </p:nvSpPr>
        <p:spPr>
          <a:xfrm>
            <a:off x="77392" y="647746"/>
            <a:ext cx="9711662" cy="1042988"/>
          </a:xfrm>
        </p:spPr>
        <p:txBody>
          <a:bodyPr>
            <a:normAutofit fontScale="62500" lnSpcReduction="20000"/>
          </a:bodyPr>
          <a:lstStyle/>
          <a:p>
            <a:pPr marL="0" indent="0" eaLnBrk="1" hangingPunct="1">
              <a:lnSpc>
                <a:spcPct val="110000"/>
              </a:lnSpc>
              <a:spcBef>
                <a:spcPct val="0"/>
              </a:spcBef>
              <a:buFontTx/>
              <a:buNone/>
            </a:pPr>
            <a:r>
              <a:rPr lang="ja-JP" altLang="en-US" sz="2000" dirty="0" smtClean="0">
                <a:latin typeface="HGPｺﾞｼｯｸM" pitchFamily="50" charset="-128"/>
                <a:ea typeface="HGPｺﾞｼｯｸM" pitchFamily="50" charset="-128"/>
              </a:rPr>
              <a:t>○  雇用機会が不足している地域における自発的な雇用創造の取組を支援</a:t>
            </a:r>
            <a:endParaRPr lang="en-US" altLang="ja-JP" sz="2000" dirty="0" smtClean="0">
              <a:latin typeface="HGPｺﾞｼｯｸM" pitchFamily="50" charset="-128"/>
              <a:ea typeface="HGPｺﾞｼｯｸM" pitchFamily="50" charset="-128"/>
            </a:endParaRPr>
          </a:p>
          <a:p>
            <a:pPr marL="0" indent="0" eaLnBrk="1" hangingPunct="1">
              <a:lnSpc>
                <a:spcPct val="110000"/>
              </a:lnSpc>
              <a:spcBef>
                <a:spcPct val="0"/>
              </a:spcBef>
              <a:buFontTx/>
              <a:buNone/>
            </a:pPr>
            <a:r>
              <a:rPr lang="ja-JP" altLang="en-US" sz="2000" dirty="0" smtClean="0">
                <a:latin typeface="HGPｺﾞｼｯｸM" pitchFamily="50" charset="-128"/>
                <a:ea typeface="HGPｺﾞｼｯｸM" pitchFamily="50" charset="-128"/>
              </a:rPr>
              <a:t>○　人口減少に伴う人材不足や雇用機会の減少、それに伴う地域経済の衰退が進む構造的な雇用課題を抱える地域も新たに支援</a:t>
            </a:r>
            <a:endParaRPr lang="en-US" altLang="ja-JP" sz="2000" dirty="0" smtClean="0">
              <a:latin typeface="HGPｺﾞｼｯｸM" pitchFamily="50" charset="-128"/>
              <a:ea typeface="HGPｺﾞｼｯｸM" pitchFamily="50" charset="-128"/>
            </a:endParaRPr>
          </a:p>
          <a:p>
            <a:pPr marL="0" indent="0" eaLnBrk="1" hangingPunct="1">
              <a:lnSpc>
                <a:spcPct val="110000"/>
              </a:lnSpc>
              <a:spcBef>
                <a:spcPct val="0"/>
              </a:spcBef>
              <a:buFontTx/>
              <a:buNone/>
            </a:pPr>
            <a:r>
              <a:rPr lang="ja-JP" altLang="en-US" sz="2000" dirty="0" smtClean="0">
                <a:latin typeface="HGPｺﾞｼｯｸM" pitchFamily="50" charset="-128"/>
                <a:ea typeface="HGPｺﾞｼｯｸM" pitchFamily="50" charset="-128"/>
              </a:rPr>
              <a:t>○  地方公共団体の産業振興施策や各府省の地域再生関連施策等との連携の下に、地域の協議会が提案した雇用対策に係る事業構想</a:t>
            </a:r>
            <a:endParaRPr lang="en-US" altLang="ja-JP" sz="2000" dirty="0" smtClean="0">
              <a:latin typeface="HGPｺﾞｼｯｸM" pitchFamily="50" charset="-128"/>
              <a:ea typeface="HGPｺﾞｼｯｸM" pitchFamily="50" charset="-128"/>
            </a:endParaRPr>
          </a:p>
          <a:p>
            <a:pPr marL="0" indent="0" eaLnBrk="1" hangingPunct="1">
              <a:lnSpc>
                <a:spcPct val="110000"/>
              </a:lnSpc>
              <a:spcBef>
                <a:spcPct val="0"/>
              </a:spcBef>
              <a:buFontTx/>
              <a:buNone/>
            </a:pPr>
            <a:r>
              <a:rPr lang="en-US" altLang="ja-JP" sz="2000" dirty="0">
                <a:latin typeface="HGPｺﾞｼｯｸM" pitchFamily="50" charset="-128"/>
                <a:ea typeface="HGPｺﾞｼｯｸM" pitchFamily="50" charset="-128"/>
              </a:rPr>
              <a:t> </a:t>
            </a:r>
            <a:r>
              <a:rPr lang="en-US" altLang="ja-JP" sz="2000" dirty="0" smtClean="0">
                <a:latin typeface="HGPｺﾞｼｯｸM" pitchFamily="50" charset="-128"/>
                <a:ea typeface="HGPｺﾞｼｯｸM" pitchFamily="50" charset="-128"/>
              </a:rPr>
              <a:t>  </a:t>
            </a:r>
            <a:r>
              <a:rPr lang="ja-JP" altLang="en-US" sz="2000" dirty="0" smtClean="0">
                <a:latin typeface="HGPｺﾞｼｯｸM" pitchFamily="50" charset="-128"/>
                <a:ea typeface="HGPｺﾞｼｯｸM" pitchFamily="50" charset="-128"/>
              </a:rPr>
              <a:t>の中から、コンテスト方式により「雇用創造効果が高いと認められるもの」や「波及的に地域の雇用機会を増大させる効果が高く地域の産</a:t>
            </a:r>
            <a:endParaRPr lang="en-US" altLang="ja-JP" sz="2000" dirty="0" smtClean="0">
              <a:latin typeface="HGPｺﾞｼｯｸM" pitchFamily="50" charset="-128"/>
              <a:ea typeface="HGPｺﾞｼｯｸM" pitchFamily="50" charset="-128"/>
            </a:endParaRPr>
          </a:p>
          <a:p>
            <a:pPr marL="0" indent="0" eaLnBrk="1" hangingPunct="1">
              <a:lnSpc>
                <a:spcPct val="110000"/>
              </a:lnSpc>
              <a:spcBef>
                <a:spcPct val="0"/>
              </a:spcBef>
              <a:buFontTx/>
              <a:buNone/>
            </a:pPr>
            <a:r>
              <a:rPr lang="ja-JP" altLang="en-US" sz="2000" dirty="0">
                <a:latin typeface="HGPｺﾞｼｯｸM" pitchFamily="50" charset="-128"/>
                <a:ea typeface="HGPｺﾞｼｯｸM" pitchFamily="50" charset="-128"/>
              </a:rPr>
              <a:t>　 </a:t>
            </a:r>
            <a:r>
              <a:rPr lang="ja-JP" altLang="en-US" sz="2000" dirty="0" smtClean="0">
                <a:latin typeface="HGPｺﾞｼｯｸM" pitchFamily="50" charset="-128"/>
                <a:ea typeface="HGPｺﾞｼｯｸM" pitchFamily="50" charset="-128"/>
              </a:rPr>
              <a:t>業及び経済の活性化等に資すると認められるもの」を選抜し、当該協議会に対しその事業の実施を委託</a:t>
            </a:r>
            <a:endParaRPr lang="en-US" altLang="ja-JP" sz="2000" dirty="0" smtClean="0">
              <a:latin typeface="HGPｺﾞｼｯｸM" pitchFamily="50" charset="-128"/>
              <a:ea typeface="HGPｺﾞｼｯｸM" pitchFamily="50" charset="-128"/>
            </a:endParaRPr>
          </a:p>
          <a:p>
            <a:pPr marL="0" indent="0" eaLnBrk="1" hangingPunct="1">
              <a:lnSpc>
                <a:spcPct val="110000"/>
              </a:lnSpc>
              <a:spcBef>
                <a:spcPct val="0"/>
              </a:spcBef>
              <a:buFontTx/>
              <a:buNone/>
            </a:pPr>
            <a:endParaRPr lang="en-US" altLang="ja-JP" sz="2000" dirty="0" smtClean="0">
              <a:latin typeface="HGPｺﾞｼｯｸM" pitchFamily="50" charset="-128"/>
              <a:ea typeface="HGPｺﾞｼｯｸM" pitchFamily="50" charset="-128"/>
            </a:endParaRPr>
          </a:p>
          <a:p>
            <a:pPr marL="0" indent="0" eaLnBrk="1" hangingPunct="1">
              <a:lnSpc>
                <a:spcPct val="110000"/>
              </a:lnSpc>
              <a:spcBef>
                <a:spcPct val="0"/>
              </a:spcBef>
              <a:buFontTx/>
              <a:buNone/>
            </a:pPr>
            <a:endParaRPr lang="en-US" altLang="ja-JP" sz="1300" dirty="0" smtClean="0">
              <a:latin typeface="HGPｺﾞｼｯｸM" pitchFamily="50" charset="-128"/>
              <a:ea typeface="HGPｺﾞｼｯｸM" pitchFamily="50" charset="-128"/>
            </a:endParaRPr>
          </a:p>
          <a:p>
            <a:pPr marL="0" indent="0" eaLnBrk="1" hangingPunct="1">
              <a:lnSpc>
                <a:spcPct val="110000"/>
              </a:lnSpc>
              <a:spcBef>
                <a:spcPct val="0"/>
              </a:spcBef>
              <a:buFontTx/>
              <a:buNone/>
            </a:pPr>
            <a:endParaRPr lang="ja-JP" altLang="en-US" sz="1400" dirty="0" smtClean="0">
              <a:latin typeface="HGPｺﾞｼｯｸM" pitchFamily="50" charset="-128"/>
              <a:ea typeface="HGPｺﾞｼｯｸM" pitchFamily="50" charset="-128"/>
            </a:endParaRPr>
          </a:p>
        </p:txBody>
      </p:sp>
      <p:sp>
        <p:nvSpPr>
          <p:cNvPr id="54" name="正方形/長方形 53"/>
          <p:cNvSpPr/>
          <p:nvPr/>
        </p:nvSpPr>
        <p:spPr>
          <a:xfrm>
            <a:off x="99418" y="482557"/>
            <a:ext cx="1004358" cy="1508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tx1"/>
                </a:solidFill>
                <a:latin typeface="HGPｺﾞｼｯｸM" pitchFamily="50" charset="-128"/>
                <a:ea typeface="HGPｺﾞｼｯｸM" pitchFamily="50" charset="-128"/>
              </a:rPr>
              <a:t>≪概要≫</a:t>
            </a:r>
          </a:p>
        </p:txBody>
      </p:sp>
    </p:spTree>
    <p:extLst>
      <p:ext uri="{BB962C8B-B14F-4D97-AF65-F5344CB8AC3E}">
        <p14:creationId xmlns:p14="http://schemas.microsoft.com/office/powerpoint/2010/main" val="1653424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ED4813FF91464A4DABE998B8C9E976AB" ma:contentTypeVersion="2" ma:contentTypeDescription="" ma:contentTypeScope="" ma:versionID="37eeadaf14005ba23c91e82234c2e555">
  <xsd:schema xmlns:xsd="http://www.w3.org/2001/XMLSchema" xmlns:p="http://schemas.microsoft.com/office/2006/metadata/properties" xmlns:ns2="8B97BE19-CDDD-400E-817A-CFDD13F7EC12" targetNamespace="http://schemas.microsoft.com/office/2006/metadata/properties" ma:root="true" ma:fieldsID="6dfb103be64c84caafc238fb89ca001b" ns2:_="">
    <xsd:import namespace="8B97BE19-CDDD-400E-817A-CFDD13F7EC1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E78A4902-FA50-4389-B325-1BAE94AC53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F80CCFC1-4C64-41DD-A2AA-897FBE6C81F5}">
  <ds:schemaRefs>
    <ds:schemaRef ds:uri="http://schemas.microsoft.com/sharepoint/v3/contenttype/forms"/>
  </ds:schemaRefs>
</ds:datastoreItem>
</file>

<file path=customXml/itemProps3.xml><?xml version="1.0" encoding="utf-8"?>
<ds:datastoreItem xmlns:ds="http://schemas.openxmlformats.org/officeDocument/2006/customXml" ds:itemID="{A42CBA8D-CE48-491D-BDC4-7641CE74CA5D}">
  <ds:schemaRefs>
    <ds:schemaRef ds:uri="http://purl.org/dc/dcmitype/"/>
    <ds:schemaRef ds:uri="http://schemas.microsoft.com/office/2006/metadata/properties"/>
    <ds:schemaRef ds:uri="http://schemas.openxmlformats.org/package/2006/metadata/core-properties"/>
    <ds:schemaRef ds:uri="8B97BE19-CDDD-400E-817A-CFDD13F7EC12"/>
    <ds:schemaRef ds:uri="http://purl.org/dc/elements/1.1/"/>
    <ds:schemaRef ds:uri="http://www.w3.org/XML/1998/namespace"/>
    <ds:schemaRef ds:uri="http://purl.org/dc/terms/"/>
    <ds:schemaRef ds:uri="http://schemas.microsoft.com/office/2006/documentManagement/types"/>
  </ds:schemaRefs>
</ds:datastoreItem>
</file>

<file path=docProps/app.xml><?xml version="1.0" encoding="utf-8"?>
<Properties xmlns="http://schemas.openxmlformats.org/officeDocument/2006/extended-properties" xmlns:vt="http://schemas.openxmlformats.org/officeDocument/2006/docPropsVTypes">
  <TotalTime>4260</TotalTime>
  <Words>255</Words>
  <Application>Microsoft Office PowerPoint</Application>
  <PresentationFormat>A4 210 x 297 mm</PresentationFormat>
  <Paragraphs>53</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雇用政策研究会において議論する施策</dc:title>
  <dc:creator>木村 亮(kimura-ryo)</dc:creator>
  <cp:lastModifiedBy>厚生労働省ネットワークシステム</cp:lastModifiedBy>
  <cp:revision>594</cp:revision>
  <cp:lastPrinted>2015-03-25T09:09:23Z</cp:lastPrinted>
  <dcterms:created xsi:type="dcterms:W3CDTF">2012-01-04T04:15:29Z</dcterms:created>
  <dcterms:modified xsi:type="dcterms:W3CDTF">2015-03-30T07:34:18Z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0x0101002DA299AC048A4B8EA9C1D19079C1A32200ED4813FF91464A4DABE998B8C9E976AB</vt:lpwstr>
  </property>
</Properties>
</file>